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slides/slide308.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00.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316.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30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Default Extension="wmf" ContentType="image/x-wmf"/>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s/slide313.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s/slide318.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314.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0"/>
  </p:notesMasterIdLst>
  <p:sldIdLst>
    <p:sldId id="258" r:id="rId2"/>
    <p:sldId id="259" r:id="rId3"/>
    <p:sldId id="260" r:id="rId4"/>
    <p:sldId id="262" r:id="rId5"/>
    <p:sldId id="263" r:id="rId6"/>
    <p:sldId id="264" r:id="rId7"/>
    <p:sldId id="265" r:id="rId8"/>
    <p:sldId id="480" r:id="rId9"/>
    <p:sldId id="266" r:id="rId10"/>
    <p:sldId id="272" r:id="rId11"/>
    <p:sldId id="273" r:id="rId12"/>
    <p:sldId id="486" r:id="rId13"/>
    <p:sldId id="274" r:id="rId14"/>
    <p:sldId id="275" r:id="rId15"/>
    <p:sldId id="488" r:id="rId16"/>
    <p:sldId id="276" r:id="rId17"/>
    <p:sldId id="277" r:id="rId18"/>
    <p:sldId id="278" r:id="rId19"/>
    <p:sldId id="481" r:id="rId20"/>
    <p:sldId id="280" r:id="rId21"/>
    <p:sldId id="483" r:id="rId22"/>
    <p:sldId id="281" r:id="rId23"/>
    <p:sldId id="282" r:id="rId24"/>
    <p:sldId id="283" r:id="rId25"/>
    <p:sldId id="484" r:id="rId26"/>
    <p:sldId id="284" r:id="rId27"/>
    <p:sldId id="285" r:id="rId28"/>
    <p:sldId id="286" r:id="rId29"/>
    <p:sldId id="287" r:id="rId30"/>
    <p:sldId id="627" r:id="rId31"/>
    <p:sldId id="628" r:id="rId32"/>
    <p:sldId id="629" r:id="rId33"/>
    <p:sldId id="630" r:id="rId34"/>
    <p:sldId id="631" r:id="rId35"/>
    <p:sldId id="288" r:id="rId36"/>
    <p:sldId id="289" r:id="rId37"/>
    <p:sldId id="290" r:id="rId38"/>
    <p:sldId id="291" r:id="rId39"/>
    <p:sldId id="292" r:id="rId40"/>
    <p:sldId id="293" r:id="rId41"/>
    <p:sldId id="294" r:id="rId42"/>
    <p:sldId id="295" r:id="rId43"/>
    <p:sldId id="296" r:id="rId44"/>
    <p:sldId id="297" r:id="rId45"/>
    <p:sldId id="490" r:id="rId46"/>
    <p:sldId id="492" r:id="rId47"/>
    <p:sldId id="495" r:id="rId48"/>
    <p:sldId id="298" r:id="rId49"/>
    <p:sldId id="497" r:id="rId50"/>
    <p:sldId id="498" r:id="rId51"/>
    <p:sldId id="499" r:id="rId52"/>
    <p:sldId id="500" r:id="rId53"/>
    <p:sldId id="299" r:id="rId54"/>
    <p:sldId id="300" r:id="rId55"/>
    <p:sldId id="301" r:id="rId56"/>
    <p:sldId id="302" r:id="rId57"/>
    <p:sldId id="494" r:id="rId58"/>
    <p:sldId id="303" r:id="rId59"/>
    <p:sldId id="304" r:id="rId60"/>
    <p:sldId id="305" r:id="rId61"/>
    <p:sldId id="306" r:id="rId62"/>
    <p:sldId id="307" r:id="rId63"/>
    <p:sldId id="501" r:id="rId64"/>
    <p:sldId id="502" r:id="rId65"/>
    <p:sldId id="308" r:id="rId66"/>
    <p:sldId id="504" r:id="rId67"/>
    <p:sldId id="506" r:id="rId68"/>
    <p:sldId id="507" r:id="rId69"/>
    <p:sldId id="508" r:id="rId70"/>
    <p:sldId id="509" r:id="rId71"/>
    <p:sldId id="510" r:id="rId72"/>
    <p:sldId id="511" r:id="rId73"/>
    <p:sldId id="512" r:id="rId74"/>
    <p:sldId id="309" r:id="rId75"/>
    <p:sldId id="310" r:id="rId76"/>
    <p:sldId id="516" r:id="rId77"/>
    <p:sldId id="514" r:id="rId78"/>
    <p:sldId id="311" r:id="rId79"/>
    <p:sldId id="312" r:id="rId80"/>
    <p:sldId id="313" r:id="rId81"/>
    <p:sldId id="522" r:id="rId82"/>
    <p:sldId id="523" r:id="rId83"/>
    <p:sldId id="518" r:id="rId84"/>
    <p:sldId id="519" r:id="rId85"/>
    <p:sldId id="520" r:id="rId86"/>
    <p:sldId id="314" r:id="rId87"/>
    <p:sldId id="315" r:id="rId88"/>
    <p:sldId id="316" r:id="rId89"/>
    <p:sldId id="317" r:id="rId90"/>
    <p:sldId id="524" r:id="rId91"/>
    <p:sldId id="318" r:id="rId92"/>
    <p:sldId id="525" r:id="rId93"/>
    <p:sldId id="319" r:id="rId94"/>
    <p:sldId id="320" r:id="rId95"/>
    <p:sldId id="321" r:id="rId96"/>
    <p:sldId id="322" r:id="rId97"/>
    <p:sldId id="323" r:id="rId98"/>
    <p:sldId id="324" r:id="rId99"/>
    <p:sldId id="325" r:id="rId100"/>
    <p:sldId id="326" r:id="rId101"/>
    <p:sldId id="328" r:id="rId102"/>
    <p:sldId id="329" r:id="rId103"/>
    <p:sldId id="330" r:id="rId104"/>
    <p:sldId id="331" r:id="rId105"/>
    <p:sldId id="332" r:id="rId106"/>
    <p:sldId id="527" r:id="rId107"/>
    <p:sldId id="539" r:id="rId108"/>
    <p:sldId id="526" r:id="rId109"/>
    <p:sldId id="530" r:id="rId110"/>
    <p:sldId id="334" r:id="rId111"/>
    <p:sldId id="335" r:id="rId112"/>
    <p:sldId id="336" r:id="rId113"/>
    <p:sldId id="337" r:id="rId114"/>
    <p:sldId id="528" r:id="rId115"/>
    <p:sldId id="338" r:id="rId116"/>
    <p:sldId id="339" r:id="rId117"/>
    <p:sldId id="531" r:id="rId118"/>
    <p:sldId id="532" r:id="rId119"/>
    <p:sldId id="533" r:id="rId120"/>
    <p:sldId id="534" r:id="rId121"/>
    <p:sldId id="535" r:id="rId122"/>
    <p:sldId id="536" r:id="rId123"/>
    <p:sldId id="537" r:id="rId124"/>
    <p:sldId id="538" r:id="rId125"/>
    <p:sldId id="340" r:id="rId126"/>
    <p:sldId id="341" r:id="rId127"/>
    <p:sldId id="342" r:id="rId128"/>
    <p:sldId id="343" r:id="rId129"/>
    <p:sldId id="344" r:id="rId130"/>
    <p:sldId id="345" r:id="rId131"/>
    <p:sldId id="346" r:id="rId132"/>
    <p:sldId id="347" r:id="rId133"/>
    <p:sldId id="348" r:id="rId134"/>
    <p:sldId id="349" r:id="rId135"/>
    <p:sldId id="350" r:id="rId136"/>
    <p:sldId id="529" r:id="rId137"/>
    <p:sldId id="351" r:id="rId138"/>
    <p:sldId id="352" r:id="rId139"/>
    <p:sldId id="353" r:id="rId140"/>
    <p:sldId id="354" r:id="rId141"/>
    <p:sldId id="355" r:id="rId142"/>
    <p:sldId id="356" r:id="rId143"/>
    <p:sldId id="540" r:id="rId144"/>
    <p:sldId id="357" r:id="rId145"/>
    <p:sldId id="358" r:id="rId146"/>
    <p:sldId id="359" r:id="rId147"/>
    <p:sldId id="360" r:id="rId148"/>
    <p:sldId id="361" r:id="rId149"/>
    <p:sldId id="623" r:id="rId150"/>
    <p:sldId id="624" r:id="rId151"/>
    <p:sldId id="363" r:id="rId152"/>
    <p:sldId id="364" r:id="rId153"/>
    <p:sldId id="365" r:id="rId154"/>
    <p:sldId id="366" r:id="rId155"/>
    <p:sldId id="367" r:id="rId156"/>
    <p:sldId id="368" r:id="rId157"/>
    <p:sldId id="369" r:id="rId158"/>
    <p:sldId id="370" r:id="rId159"/>
    <p:sldId id="371" r:id="rId160"/>
    <p:sldId id="372" r:id="rId161"/>
    <p:sldId id="373" r:id="rId162"/>
    <p:sldId id="374" r:id="rId163"/>
    <p:sldId id="375" r:id="rId164"/>
    <p:sldId id="625" r:id="rId165"/>
    <p:sldId id="626" r:id="rId166"/>
    <p:sldId id="376" r:id="rId167"/>
    <p:sldId id="377" r:id="rId168"/>
    <p:sldId id="378" r:id="rId169"/>
    <p:sldId id="379" r:id="rId170"/>
    <p:sldId id="541" r:id="rId171"/>
    <p:sldId id="542" r:id="rId172"/>
    <p:sldId id="543" r:id="rId173"/>
    <p:sldId id="544" r:id="rId174"/>
    <p:sldId id="545" r:id="rId175"/>
    <p:sldId id="380" r:id="rId176"/>
    <p:sldId id="381" r:id="rId177"/>
    <p:sldId id="382" r:id="rId178"/>
    <p:sldId id="383" r:id="rId179"/>
    <p:sldId id="384" r:id="rId180"/>
    <p:sldId id="387" r:id="rId181"/>
    <p:sldId id="389" r:id="rId182"/>
    <p:sldId id="390" r:id="rId183"/>
    <p:sldId id="391" r:id="rId184"/>
    <p:sldId id="392" r:id="rId185"/>
    <p:sldId id="393" r:id="rId186"/>
    <p:sldId id="394" r:id="rId187"/>
    <p:sldId id="395" r:id="rId188"/>
    <p:sldId id="396" r:id="rId189"/>
    <p:sldId id="397" r:id="rId190"/>
    <p:sldId id="398" r:id="rId191"/>
    <p:sldId id="399" r:id="rId192"/>
    <p:sldId id="400" r:id="rId193"/>
    <p:sldId id="401" r:id="rId194"/>
    <p:sldId id="556" r:id="rId195"/>
    <p:sldId id="557" r:id="rId196"/>
    <p:sldId id="558" r:id="rId197"/>
    <p:sldId id="560" r:id="rId198"/>
    <p:sldId id="562" r:id="rId199"/>
    <p:sldId id="561" r:id="rId200"/>
    <p:sldId id="564" r:id="rId201"/>
    <p:sldId id="565" r:id="rId202"/>
    <p:sldId id="566" r:id="rId203"/>
    <p:sldId id="567" r:id="rId204"/>
    <p:sldId id="568" r:id="rId205"/>
    <p:sldId id="569" r:id="rId206"/>
    <p:sldId id="570" r:id="rId207"/>
    <p:sldId id="582" r:id="rId208"/>
    <p:sldId id="583" r:id="rId209"/>
    <p:sldId id="584" r:id="rId210"/>
    <p:sldId id="546" r:id="rId211"/>
    <p:sldId id="402" r:id="rId212"/>
    <p:sldId id="403" r:id="rId213"/>
    <p:sldId id="404" r:id="rId214"/>
    <p:sldId id="547" r:id="rId215"/>
    <p:sldId id="548" r:id="rId216"/>
    <p:sldId id="405" r:id="rId217"/>
    <p:sldId id="406" r:id="rId218"/>
    <p:sldId id="550" r:id="rId219"/>
    <p:sldId id="407" r:id="rId220"/>
    <p:sldId id="549" r:id="rId221"/>
    <p:sldId id="408" r:id="rId222"/>
    <p:sldId id="409" r:id="rId223"/>
    <p:sldId id="410" r:id="rId224"/>
    <p:sldId id="411" r:id="rId225"/>
    <p:sldId id="412" r:id="rId226"/>
    <p:sldId id="413" r:id="rId227"/>
    <p:sldId id="551" r:id="rId228"/>
    <p:sldId id="552" r:id="rId229"/>
    <p:sldId id="554" r:id="rId230"/>
    <p:sldId id="553" r:id="rId231"/>
    <p:sldId id="555" r:id="rId232"/>
    <p:sldId id="414" r:id="rId233"/>
    <p:sldId id="415" r:id="rId234"/>
    <p:sldId id="416" r:id="rId235"/>
    <p:sldId id="417" r:id="rId236"/>
    <p:sldId id="418" r:id="rId237"/>
    <p:sldId id="419" r:id="rId238"/>
    <p:sldId id="420" r:id="rId239"/>
    <p:sldId id="421" r:id="rId240"/>
    <p:sldId id="422" r:id="rId241"/>
    <p:sldId id="424" r:id="rId242"/>
    <p:sldId id="425" r:id="rId243"/>
    <p:sldId id="427" r:id="rId244"/>
    <p:sldId id="428" r:id="rId245"/>
    <p:sldId id="430" r:id="rId246"/>
    <p:sldId id="431" r:id="rId247"/>
    <p:sldId id="433" r:id="rId248"/>
    <p:sldId id="435" r:id="rId249"/>
    <p:sldId id="436" r:id="rId250"/>
    <p:sldId id="437" r:id="rId251"/>
    <p:sldId id="438" r:id="rId252"/>
    <p:sldId id="439" r:id="rId253"/>
    <p:sldId id="587" r:id="rId254"/>
    <p:sldId id="440" r:id="rId255"/>
    <p:sldId id="441" r:id="rId256"/>
    <p:sldId id="442" r:id="rId257"/>
    <p:sldId id="443" r:id="rId258"/>
    <p:sldId id="444" r:id="rId259"/>
    <p:sldId id="445" r:id="rId260"/>
    <p:sldId id="446" r:id="rId261"/>
    <p:sldId id="447" r:id="rId262"/>
    <p:sldId id="448" r:id="rId263"/>
    <p:sldId id="449" r:id="rId264"/>
    <p:sldId id="450" r:id="rId265"/>
    <p:sldId id="451" r:id="rId266"/>
    <p:sldId id="585" r:id="rId267"/>
    <p:sldId id="456" r:id="rId268"/>
    <p:sldId id="460" r:id="rId269"/>
    <p:sldId id="586" r:id="rId270"/>
    <p:sldId id="465" r:id="rId271"/>
    <p:sldId id="466" r:id="rId272"/>
    <p:sldId id="467" r:id="rId273"/>
    <p:sldId id="469" r:id="rId274"/>
    <p:sldId id="470" r:id="rId275"/>
    <p:sldId id="471" r:id="rId276"/>
    <p:sldId id="472" r:id="rId277"/>
    <p:sldId id="473" r:id="rId278"/>
    <p:sldId id="474" r:id="rId279"/>
    <p:sldId id="475" r:id="rId280"/>
    <p:sldId id="476" r:id="rId281"/>
    <p:sldId id="477" r:id="rId282"/>
    <p:sldId id="478" r:id="rId283"/>
    <p:sldId id="589" r:id="rId284"/>
    <p:sldId id="590" r:id="rId285"/>
    <p:sldId id="591" r:id="rId286"/>
    <p:sldId id="592" r:id="rId287"/>
    <p:sldId id="593" r:id="rId288"/>
    <p:sldId id="594" r:id="rId289"/>
    <p:sldId id="595" r:id="rId290"/>
    <p:sldId id="596" r:id="rId291"/>
    <p:sldId id="597" r:id="rId292"/>
    <p:sldId id="598" r:id="rId293"/>
    <p:sldId id="599" r:id="rId294"/>
    <p:sldId id="600" r:id="rId295"/>
    <p:sldId id="601" r:id="rId296"/>
    <p:sldId id="602" r:id="rId297"/>
    <p:sldId id="603" r:id="rId298"/>
    <p:sldId id="605" r:id="rId299"/>
    <p:sldId id="606" r:id="rId300"/>
    <p:sldId id="607" r:id="rId301"/>
    <p:sldId id="608" r:id="rId302"/>
    <p:sldId id="616" r:id="rId303"/>
    <p:sldId id="618" r:id="rId304"/>
    <p:sldId id="609" r:id="rId305"/>
    <p:sldId id="610" r:id="rId306"/>
    <p:sldId id="611" r:id="rId307"/>
    <p:sldId id="612" r:id="rId308"/>
    <p:sldId id="613" r:id="rId309"/>
    <p:sldId id="614" r:id="rId310"/>
    <p:sldId id="620" r:id="rId311"/>
    <p:sldId id="615" r:id="rId312"/>
    <p:sldId id="622" r:id="rId313"/>
    <p:sldId id="637" r:id="rId314"/>
    <p:sldId id="632" r:id="rId315"/>
    <p:sldId id="633" r:id="rId316"/>
    <p:sldId id="634" r:id="rId317"/>
    <p:sldId id="635" r:id="rId318"/>
    <p:sldId id="636" r:id="rId3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1584"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tableStyles" Target="tableStyles.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312" Type="http://schemas.openxmlformats.org/officeDocument/2006/relationships/slide" Target="slides/slide311.xml"/><Relationship Id="rId317" Type="http://schemas.openxmlformats.org/officeDocument/2006/relationships/slide" Target="slides/slide31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notesMaster" Target="notesMasters/notesMaster1.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presProps" Target="presProp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68C1AF-5234-4291-8B17-25DF41DA0D0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582D8831-7A17-47BB-A8D5-576CC2CE496C}">
      <dgm:prSet phldrT="[Text]"/>
      <dgm:spPr>
        <a:xfrm>
          <a:off x="2234058" y="0"/>
          <a:ext cx="999232" cy="64950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Monitor the environment</a:t>
          </a:r>
        </a:p>
      </dgm:t>
    </dgm:pt>
    <dgm:pt modelId="{31ECE6FC-60C4-4849-B9BE-715A85F569EE}" type="parTrans" cxnId="{2D62D295-7BD9-4CD8-963C-6D4C3335674E}">
      <dgm:prSet/>
      <dgm:spPr/>
      <dgm:t>
        <a:bodyPr/>
        <a:lstStyle/>
        <a:p>
          <a:endParaRPr lang="en-US"/>
        </a:p>
      </dgm:t>
    </dgm:pt>
    <dgm:pt modelId="{F92564DC-8A5F-40A5-B598-39BE8F1F00BD}" type="sibTrans" cxnId="{2D62D295-7BD9-4CD8-963C-6D4C3335674E}">
      <dgm:prSet/>
      <dgm:spPr>
        <a:xfrm>
          <a:off x="1669237" y="324379"/>
          <a:ext cx="2147108" cy="2147108"/>
        </a:xfrm>
        <a:noFill/>
        <a:ln w="9525" cap="flat" cmpd="sng" algn="ctr">
          <a:solidFill>
            <a:srgbClr val="4F81BD">
              <a:hueOff val="0"/>
              <a:satOff val="0"/>
              <a:lumOff val="0"/>
              <a:alphaOff val="0"/>
            </a:srgbClr>
          </a:solidFill>
          <a:prstDash val="solid"/>
          <a:tailEnd type="arrow"/>
        </a:ln>
        <a:effectLst/>
      </dgm:spPr>
      <dgm:t>
        <a:bodyPr/>
        <a:lstStyle/>
        <a:p>
          <a:endParaRPr lang="en-US"/>
        </a:p>
      </dgm:t>
    </dgm:pt>
    <dgm:pt modelId="{5D852184-6DF1-4FD9-BBCF-20350E2C6A65}">
      <dgm:prSet phldrT="[Text]"/>
      <dgm:spPr>
        <a:xfrm>
          <a:off x="3317138" y="1074473"/>
          <a:ext cx="999232" cy="64950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Evaluate the impact</a:t>
          </a:r>
        </a:p>
      </dgm:t>
    </dgm:pt>
    <dgm:pt modelId="{C06A98D1-6CCA-4E62-9319-DDE341EFA583}" type="parTrans" cxnId="{D971F2EC-95DF-4E90-A097-A061766D438B}">
      <dgm:prSet/>
      <dgm:spPr/>
      <dgm:t>
        <a:bodyPr/>
        <a:lstStyle/>
        <a:p>
          <a:endParaRPr lang="en-US"/>
        </a:p>
      </dgm:t>
    </dgm:pt>
    <dgm:pt modelId="{3D5D4BBF-4DB0-4B66-82F8-2D1F2C131466}" type="sibTrans" cxnId="{D971F2EC-95DF-4E90-A097-A061766D438B}">
      <dgm:prSet/>
      <dgm:spPr>
        <a:xfrm>
          <a:off x="1669645" y="325669"/>
          <a:ext cx="2147108" cy="2147108"/>
        </a:xfrm>
        <a:noFill/>
        <a:ln w="9525" cap="flat" cmpd="sng" algn="ctr">
          <a:solidFill>
            <a:srgbClr val="4F81BD">
              <a:hueOff val="0"/>
              <a:satOff val="0"/>
              <a:lumOff val="0"/>
              <a:alphaOff val="0"/>
            </a:srgbClr>
          </a:solidFill>
          <a:prstDash val="solid"/>
          <a:tailEnd type="arrow"/>
        </a:ln>
        <a:effectLst/>
      </dgm:spPr>
      <dgm:t>
        <a:bodyPr/>
        <a:lstStyle/>
        <a:p>
          <a:endParaRPr lang="en-US"/>
        </a:p>
      </dgm:t>
    </dgm:pt>
    <dgm:pt modelId="{98989819-9819-4B94-A282-E0AB814A5729}">
      <dgm:prSet phldrT="[Text]"/>
      <dgm:spPr>
        <a:xfrm>
          <a:off x="2243583" y="2148027"/>
          <a:ext cx="999232" cy="64950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Take proactive measures</a:t>
          </a:r>
        </a:p>
      </dgm:t>
    </dgm:pt>
    <dgm:pt modelId="{3717B716-ABFA-48F4-BAA2-CC2F3C05DD6A}" type="parTrans" cxnId="{F9354901-0DA1-4605-ADBA-B6A8062DD8A2}">
      <dgm:prSet/>
      <dgm:spPr/>
      <dgm:t>
        <a:bodyPr/>
        <a:lstStyle/>
        <a:p>
          <a:endParaRPr lang="en-US"/>
        </a:p>
      </dgm:t>
    </dgm:pt>
    <dgm:pt modelId="{5D93B222-A1CD-4E69-A607-980B0E0B9C30}" type="sibTrans" cxnId="{F9354901-0DA1-4605-ADBA-B6A8062DD8A2}">
      <dgm:prSet/>
      <dgm:spPr>
        <a:xfrm>
          <a:off x="1669645" y="325669"/>
          <a:ext cx="2147108" cy="2147108"/>
        </a:xfrm>
        <a:noFill/>
        <a:ln w="9525" cap="flat" cmpd="sng" algn="ctr">
          <a:solidFill>
            <a:srgbClr val="4F81BD">
              <a:hueOff val="0"/>
              <a:satOff val="0"/>
              <a:lumOff val="0"/>
              <a:alphaOff val="0"/>
            </a:srgbClr>
          </a:solidFill>
          <a:prstDash val="solid"/>
          <a:tailEnd type="arrow"/>
        </a:ln>
        <a:effectLst/>
      </dgm:spPr>
      <dgm:t>
        <a:bodyPr/>
        <a:lstStyle/>
        <a:p>
          <a:endParaRPr lang="en-US"/>
        </a:p>
      </dgm:t>
    </dgm:pt>
    <dgm:pt modelId="{C174CE1E-BCDD-4E5E-8E07-FE272366ED34}">
      <dgm:prSet phldrT="[Text]"/>
      <dgm:spPr>
        <a:xfrm>
          <a:off x="1170029" y="1074473"/>
          <a:ext cx="999232" cy="64950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Obtain and analyze feedback</a:t>
          </a:r>
        </a:p>
      </dgm:t>
    </dgm:pt>
    <dgm:pt modelId="{D3243E68-2C3E-4C40-91B9-9C4AA464E413}" type="parTrans" cxnId="{65F5F270-3D7E-4D02-9809-DF8634BD6DB0}">
      <dgm:prSet/>
      <dgm:spPr/>
      <dgm:t>
        <a:bodyPr/>
        <a:lstStyle/>
        <a:p>
          <a:endParaRPr lang="en-US"/>
        </a:p>
      </dgm:t>
    </dgm:pt>
    <dgm:pt modelId="{E1B9E5C7-0D60-4949-84C7-E0472307FF94}" type="sibTrans" cxnId="{65F5F270-3D7E-4D02-9809-DF8634BD6DB0}">
      <dgm:prSet/>
      <dgm:spPr>
        <a:xfrm>
          <a:off x="1670062" y="324352"/>
          <a:ext cx="2147108" cy="2147108"/>
        </a:xfrm>
        <a:noFill/>
        <a:ln w="9525" cap="flat" cmpd="sng" algn="ctr">
          <a:solidFill>
            <a:srgbClr val="4F81BD">
              <a:hueOff val="0"/>
              <a:satOff val="0"/>
              <a:lumOff val="0"/>
              <a:alphaOff val="0"/>
            </a:srgbClr>
          </a:solidFill>
          <a:prstDash val="solid"/>
          <a:tailEnd type="arrow"/>
        </a:ln>
        <a:effectLst/>
      </dgm:spPr>
      <dgm:t>
        <a:bodyPr/>
        <a:lstStyle/>
        <a:p>
          <a:endParaRPr lang="en-US"/>
        </a:p>
      </dgm:t>
    </dgm:pt>
    <dgm:pt modelId="{B0FFE5C8-3FC3-4F1D-B01F-365FAC553112}" type="pres">
      <dgm:prSet presAssocID="{0668C1AF-5234-4291-8B17-25DF41DA0D05}" presName="cycle" presStyleCnt="0">
        <dgm:presLayoutVars>
          <dgm:dir/>
          <dgm:resizeHandles val="exact"/>
        </dgm:presLayoutVars>
      </dgm:prSet>
      <dgm:spPr/>
      <dgm:t>
        <a:bodyPr/>
        <a:lstStyle/>
        <a:p>
          <a:endParaRPr lang="en-US"/>
        </a:p>
      </dgm:t>
    </dgm:pt>
    <dgm:pt modelId="{04809F31-F0C4-45B8-BE8C-8F2F5EDD8162}" type="pres">
      <dgm:prSet presAssocID="{582D8831-7A17-47BB-A8D5-576CC2CE496C}" presName="node" presStyleLbl="node1" presStyleIdx="0" presStyleCnt="4">
        <dgm:presLayoutVars>
          <dgm:bulletEnabled val="1"/>
        </dgm:presLayoutVars>
      </dgm:prSet>
      <dgm:spPr/>
      <dgm:t>
        <a:bodyPr/>
        <a:lstStyle/>
        <a:p>
          <a:endParaRPr lang="en-US"/>
        </a:p>
      </dgm:t>
    </dgm:pt>
    <dgm:pt modelId="{3B4A69C0-67D0-41BA-86F4-DAE54C64DFBD}" type="pres">
      <dgm:prSet presAssocID="{582D8831-7A17-47BB-A8D5-576CC2CE496C}" presName="spNode" presStyleCnt="0"/>
      <dgm:spPr/>
    </dgm:pt>
    <dgm:pt modelId="{BDC45CB8-301D-4AF8-B66D-B97130FB9A88}" type="pres">
      <dgm:prSet presAssocID="{F92564DC-8A5F-40A5-B598-39BE8F1F00BD}" presName="sibTrans" presStyleLbl="sibTrans1D1" presStyleIdx="0" presStyleCnt="4"/>
      <dgm:spPr/>
      <dgm:t>
        <a:bodyPr/>
        <a:lstStyle/>
        <a:p>
          <a:endParaRPr lang="en-US"/>
        </a:p>
      </dgm:t>
    </dgm:pt>
    <dgm:pt modelId="{76656B37-82B6-4634-B4A2-2632D64F0BD3}" type="pres">
      <dgm:prSet presAssocID="{5D852184-6DF1-4FD9-BBCF-20350E2C6A65}" presName="node" presStyleLbl="node1" presStyleIdx="1" presStyleCnt="4">
        <dgm:presLayoutVars>
          <dgm:bulletEnabled val="1"/>
        </dgm:presLayoutVars>
      </dgm:prSet>
      <dgm:spPr/>
      <dgm:t>
        <a:bodyPr/>
        <a:lstStyle/>
        <a:p>
          <a:endParaRPr lang="en-US"/>
        </a:p>
      </dgm:t>
    </dgm:pt>
    <dgm:pt modelId="{33CA5C98-1A2D-4763-B903-9139F6AFC4A0}" type="pres">
      <dgm:prSet presAssocID="{5D852184-6DF1-4FD9-BBCF-20350E2C6A65}" presName="spNode" presStyleCnt="0"/>
      <dgm:spPr/>
    </dgm:pt>
    <dgm:pt modelId="{DE63D41E-C46C-4E68-9F8D-3EBFB7ADAB02}" type="pres">
      <dgm:prSet presAssocID="{3D5D4BBF-4DB0-4B66-82F8-2D1F2C131466}" presName="sibTrans" presStyleLbl="sibTrans1D1" presStyleIdx="1" presStyleCnt="4"/>
      <dgm:spPr/>
      <dgm:t>
        <a:bodyPr/>
        <a:lstStyle/>
        <a:p>
          <a:endParaRPr lang="en-US"/>
        </a:p>
      </dgm:t>
    </dgm:pt>
    <dgm:pt modelId="{5B42F64B-7F6A-499B-93AB-A89A0A5A57FA}" type="pres">
      <dgm:prSet presAssocID="{98989819-9819-4B94-A282-E0AB814A5729}" presName="node" presStyleLbl="node1" presStyleIdx="2" presStyleCnt="4">
        <dgm:presLayoutVars>
          <dgm:bulletEnabled val="1"/>
        </dgm:presLayoutVars>
      </dgm:prSet>
      <dgm:spPr/>
      <dgm:t>
        <a:bodyPr/>
        <a:lstStyle/>
        <a:p>
          <a:endParaRPr lang="en-US"/>
        </a:p>
      </dgm:t>
    </dgm:pt>
    <dgm:pt modelId="{94D54B33-B68B-4C2F-AD6B-FC38FB5FA25D}" type="pres">
      <dgm:prSet presAssocID="{98989819-9819-4B94-A282-E0AB814A5729}" presName="spNode" presStyleCnt="0"/>
      <dgm:spPr/>
    </dgm:pt>
    <dgm:pt modelId="{74021D60-E454-44FF-B404-D40F28944545}" type="pres">
      <dgm:prSet presAssocID="{5D93B222-A1CD-4E69-A607-980B0E0B9C30}" presName="sibTrans" presStyleLbl="sibTrans1D1" presStyleIdx="2" presStyleCnt="4"/>
      <dgm:spPr/>
      <dgm:t>
        <a:bodyPr/>
        <a:lstStyle/>
        <a:p>
          <a:endParaRPr lang="en-US"/>
        </a:p>
      </dgm:t>
    </dgm:pt>
    <dgm:pt modelId="{F1D7FBD2-59B5-4AB5-994E-F169ADB71883}" type="pres">
      <dgm:prSet presAssocID="{C174CE1E-BCDD-4E5E-8E07-FE272366ED34}" presName="node" presStyleLbl="node1" presStyleIdx="3" presStyleCnt="4">
        <dgm:presLayoutVars>
          <dgm:bulletEnabled val="1"/>
        </dgm:presLayoutVars>
      </dgm:prSet>
      <dgm:spPr/>
      <dgm:t>
        <a:bodyPr/>
        <a:lstStyle/>
        <a:p>
          <a:endParaRPr lang="en-US"/>
        </a:p>
      </dgm:t>
    </dgm:pt>
    <dgm:pt modelId="{7D78CA01-9565-4DFB-B5AE-3786D42A71F6}" type="pres">
      <dgm:prSet presAssocID="{C174CE1E-BCDD-4E5E-8E07-FE272366ED34}" presName="spNode" presStyleCnt="0"/>
      <dgm:spPr/>
    </dgm:pt>
    <dgm:pt modelId="{2282356F-1E3C-4FB7-A4BC-FC3BE6AAB6F2}" type="pres">
      <dgm:prSet presAssocID="{E1B9E5C7-0D60-4949-84C7-E0472307FF94}" presName="sibTrans" presStyleLbl="sibTrans1D1" presStyleIdx="3" presStyleCnt="4"/>
      <dgm:spPr/>
      <dgm:t>
        <a:bodyPr/>
        <a:lstStyle/>
        <a:p>
          <a:endParaRPr lang="en-US"/>
        </a:p>
      </dgm:t>
    </dgm:pt>
  </dgm:ptLst>
  <dgm:cxnLst>
    <dgm:cxn modelId="{2D62D295-7BD9-4CD8-963C-6D4C3335674E}" srcId="{0668C1AF-5234-4291-8B17-25DF41DA0D05}" destId="{582D8831-7A17-47BB-A8D5-576CC2CE496C}" srcOrd="0" destOrd="0" parTransId="{31ECE6FC-60C4-4849-B9BE-715A85F569EE}" sibTransId="{F92564DC-8A5F-40A5-B598-39BE8F1F00BD}"/>
    <dgm:cxn modelId="{E3F34651-53D7-4B48-B7A3-47313058D0BA}" type="presOf" srcId="{582D8831-7A17-47BB-A8D5-576CC2CE496C}" destId="{04809F31-F0C4-45B8-BE8C-8F2F5EDD8162}" srcOrd="0" destOrd="0" presId="urn:microsoft.com/office/officeart/2005/8/layout/cycle6"/>
    <dgm:cxn modelId="{85C9038D-51FC-47E3-91B4-3CE7D6F434E0}" type="presOf" srcId="{E1B9E5C7-0D60-4949-84C7-E0472307FF94}" destId="{2282356F-1E3C-4FB7-A4BC-FC3BE6AAB6F2}" srcOrd="0" destOrd="0" presId="urn:microsoft.com/office/officeart/2005/8/layout/cycle6"/>
    <dgm:cxn modelId="{0C84D38B-2FE2-4633-B5A4-2A00A80BCE5D}" type="presOf" srcId="{F92564DC-8A5F-40A5-B598-39BE8F1F00BD}" destId="{BDC45CB8-301D-4AF8-B66D-B97130FB9A88}" srcOrd="0" destOrd="0" presId="urn:microsoft.com/office/officeart/2005/8/layout/cycle6"/>
    <dgm:cxn modelId="{6BBB854B-48D9-4153-9DB3-0A07EABB3EEE}" type="presOf" srcId="{0668C1AF-5234-4291-8B17-25DF41DA0D05}" destId="{B0FFE5C8-3FC3-4F1D-B01F-365FAC553112}" srcOrd="0" destOrd="0" presId="urn:microsoft.com/office/officeart/2005/8/layout/cycle6"/>
    <dgm:cxn modelId="{3D39AB77-7530-4DB3-B1A6-1435CA3C68C2}" type="presOf" srcId="{98989819-9819-4B94-A282-E0AB814A5729}" destId="{5B42F64B-7F6A-499B-93AB-A89A0A5A57FA}" srcOrd="0" destOrd="0" presId="urn:microsoft.com/office/officeart/2005/8/layout/cycle6"/>
    <dgm:cxn modelId="{132DFE67-7B26-4DDB-8C3E-0399B1EDFD72}" type="presOf" srcId="{5D852184-6DF1-4FD9-BBCF-20350E2C6A65}" destId="{76656B37-82B6-4634-B4A2-2632D64F0BD3}" srcOrd="0" destOrd="0" presId="urn:microsoft.com/office/officeart/2005/8/layout/cycle6"/>
    <dgm:cxn modelId="{F9354901-0DA1-4605-ADBA-B6A8062DD8A2}" srcId="{0668C1AF-5234-4291-8B17-25DF41DA0D05}" destId="{98989819-9819-4B94-A282-E0AB814A5729}" srcOrd="2" destOrd="0" parTransId="{3717B716-ABFA-48F4-BAA2-CC2F3C05DD6A}" sibTransId="{5D93B222-A1CD-4E69-A607-980B0E0B9C30}"/>
    <dgm:cxn modelId="{FEA6FA44-7EAA-42D2-B27E-DFE1612D1222}" type="presOf" srcId="{3D5D4BBF-4DB0-4B66-82F8-2D1F2C131466}" destId="{DE63D41E-C46C-4E68-9F8D-3EBFB7ADAB02}" srcOrd="0" destOrd="0" presId="urn:microsoft.com/office/officeart/2005/8/layout/cycle6"/>
    <dgm:cxn modelId="{D971F2EC-95DF-4E90-A097-A061766D438B}" srcId="{0668C1AF-5234-4291-8B17-25DF41DA0D05}" destId="{5D852184-6DF1-4FD9-BBCF-20350E2C6A65}" srcOrd="1" destOrd="0" parTransId="{C06A98D1-6CCA-4E62-9319-DDE341EFA583}" sibTransId="{3D5D4BBF-4DB0-4B66-82F8-2D1F2C131466}"/>
    <dgm:cxn modelId="{65F5F270-3D7E-4D02-9809-DF8634BD6DB0}" srcId="{0668C1AF-5234-4291-8B17-25DF41DA0D05}" destId="{C174CE1E-BCDD-4E5E-8E07-FE272366ED34}" srcOrd="3" destOrd="0" parTransId="{D3243E68-2C3E-4C40-91B9-9C4AA464E413}" sibTransId="{E1B9E5C7-0D60-4949-84C7-E0472307FF94}"/>
    <dgm:cxn modelId="{FA19D611-542C-4DA4-8123-D27D058AD77E}" type="presOf" srcId="{C174CE1E-BCDD-4E5E-8E07-FE272366ED34}" destId="{F1D7FBD2-59B5-4AB5-994E-F169ADB71883}" srcOrd="0" destOrd="0" presId="urn:microsoft.com/office/officeart/2005/8/layout/cycle6"/>
    <dgm:cxn modelId="{0CFCA8D6-1763-4CA6-BCF2-2FDD44164B94}" type="presOf" srcId="{5D93B222-A1CD-4E69-A607-980B0E0B9C30}" destId="{74021D60-E454-44FF-B404-D40F28944545}" srcOrd="0" destOrd="0" presId="urn:microsoft.com/office/officeart/2005/8/layout/cycle6"/>
    <dgm:cxn modelId="{27935D9C-CAAB-4601-95AF-2E9DE65CFCC2}" type="presParOf" srcId="{B0FFE5C8-3FC3-4F1D-B01F-365FAC553112}" destId="{04809F31-F0C4-45B8-BE8C-8F2F5EDD8162}" srcOrd="0" destOrd="0" presId="urn:microsoft.com/office/officeart/2005/8/layout/cycle6"/>
    <dgm:cxn modelId="{22C4E2C3-CBE2-444F-85A4-B713CB73A92A}" type="presParOf" srcId="{B0FFE5C8-3FC3-4F1D-B01F-365FAC553112}" destId="{3B4A69C0-67D0-41BA-86F4-DAE54C64DFBD}" srcOrd="1" destOrd="0" presId="urn:microsoft.com/office/officeart/2005/8/layout/cycle6"/>
    <dgm:cxn modelId="{C13D23F0-6C3F-4083-A3E8-67B3293DE679}" type="presParOf" srcId="{B0FFE5C8-3FC3-4F1D-B01F-365FAC553112}" destId="{BDC45CB8-301D-4AF8-B66D-B97130FB9A88}" srcOrd="2" destOrd="0" presId="urn:microsoft.com/office/officeart/2005/8/layout/cycle6"/>
    <dgm:cxn modelId="{23774E54-D00E-4595-8079-21C6A0737005}" type="presParOf" srcId="{B0FFE5C8-3FC3-4F1D-B01F-365FAC553112}" destId="{76656B37-82B6-4634-B4A2-2632D64F0BD3}" srcOrd="3" destOrd="0" presId="urn:microsoft.com/office/officeart/2005/8/layout/cycle6"/>
    <dgm:cxn modelId="{868DF28C-A577-4B62-BB34-6C272CF08C07}" type="presParOf" srcId="{B0FFE5C8-3FC3-4F1D-B01F-365FAC553112}" destId="{33CA5C98-1A2D-4763-B903-9139F6AFC4A0}" srcOrd="4" destOrd="0" presId="urn:microsoft.com/office/officeart/2005/8/layout/cycle6"/>
    <dgm:cxn modelId="{91A061D8-F35F-4CAC-80F5-F14187EAB543}" type="presParOf" srcId="{B0FFE5C8-3FC3-4F1D-B01F-365FAC553112}" destId="{DE63D41E-C46C-4E68-9F8D-3EBFB7ADAB02}" srcOrd="5" destOrd="0" presId="urn:microsoft.com/office/officeart/2005/8/layout/cycle6"/>
    <dgm:cxn modelId="{8AAAEB12-864A-45D2-91FA-97FCFD150505}" type="presParOf" srcId="{B0FFE5C8-3FC3-4F1D-B01F-365FAC553112}" destId="{5B42F64B-7F6A-499B-93AB-A89A0A5A57FA}" srcOrd="6" destOrd="0" presId="urn:microsoft.com/office/officeart/2005/8/layout/cycle6"/>
    <dgm:cxn modelId="{54BC0E4A-9C0B-4D22-8227-8492BD774205}" type="presParOf" srcId="{B0FFE5C8-3FC3-4F1D-B01F-365FAC553112}" destId="{94D54B33-B68B-4C2F-AD6B-FC38FB5FA25D}" srcOrd="7" destOrd="0" presId="urn:microsoft.com/office/officeart/2005/8/layout/cycle6"/>
    <dgm:cxn modelId="{3E879D74-E03C-4834-8C50-8DC8899CAF76}" type="presParOf" srcId="{B0FFE5C8-3FC3-4F1D-B01F-365FAC553112}" destId="{74021D60-E454-44FF-B404-D40F28944545}" srcOrd="8" destOrd="0" presId="urn:microsoft.com/office/officeart/2005/8/layout/cycle6"/>
    <dgm:cxn modelId="{B7BC78F7-835A-4513-B79C-87A2E77DCA55}" type="presParOf" srcId="{B0FFE5C8-3FC3-4F1D-B01F-365FAC553112}" destId="{F1D7FBD2-59B5-4AB5-994E-F169ADB71883}" srcOrd="9" destOrd="0" presId="urn:microsoft.com/office/officeart/2005/8/layout/cycle6"/>
    <dgm:cxn modelId="{F44FDF9C-8958-49AE-B14C-4F8498E4ECA3}" type="presParOf" srcId="{B0FFE5C8-3FC3-4F1D-B01F-365FAC553112}" destId="{7D78CA01-9565-4DFB-B5AE-3786D42A71F6}" srcOrd="10" destOrd="0" presId="urn:microsoft.com/office/officeart/2005/8/layout/cycle6"/>
    <dgm:cxn modelId="{74472B56-AECD-4232-90AF-0E25B76F71BE}" type="presParOf" srcId="{B0FFE5C8-3FC3-4F1D-B01F-365FAC553112}" destId="{2282356F-1E3C-4FB7-A4BC-FC3BE6AAB6F2}" srcOrd="11" destOrd="0" presId="urn:microsoft.com/office/officeart/2005/8/layout/cycle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09F31-F0C4-45B8-BE8C-8F2F5EDD8162}">
      <dsp:nvSpPr>
        <dsp:cNvPr id="0" name=""/>
        <dsp:cNvSpPr/>
      </dsp:nvSpPr>
      <dsp:spPr>
        <a:xfrm>
          <a:off x="2544309" y="576"/>
          <a:ext cx="1388380" cy="902447"/>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ysClr val="window" lastClr="FFFFFF"/>
              </a:solidFill>
              <a:latin typeface="Calibri"/>
              <a:ea typeface="+mn-ea"/>
              <a:cs typeface="+mn-cs"/>
            </a:rPr>
            <a:t>Monitor the environment</a:t>
          </a:r>
        </a:p>
      </dsp:txBody>
      <dsp:txXfrm>
        <a:off x="2588363" y="44630"/>
        <a:ext cx="1300272" cy="814339"/>
      </dsp:txXfrm>
    </dsp:sp>
    <dsp:sp modelId="{BDC45CB8-301D-4AF8-B66D-B97130FB9A88}">
      <dsp:nvSpPr>
        <dsp:cNvPr id="0" name=""/>
        <dsp:cNvSpPr/>
      </dsp:nvSpPr>
      <dsp:spPr>
        <a:xfrm>
          <a:off x="1747200" y="451800"/>
          <a:ext cx="2982599" cy="2982599"/>
        </a:xfrm>
        <a:custGeom>
          <a:avLst/>
          <a:gdLst/>
          <a:ahLst/>
          <a:cxnLst/>
          <a:rect l="0" t="0" r="0" b="0"/>
          <a:pathLst>
            <a:path>
              <a:moveTo>
                <a:pt x="2195496" y="176734"/>
              </a:moveTo>
              <a:arcTo wR="1491299" hR="1491299" stAng="17890645" swAng="2626516"/>
            </a:path>
          </a:pathLst>
        </a:custGeom>
        <a:noFill/>
        <a:ln w="9525" cap="flat" cmpd="sng" algn="ctr">
          <a:solidFill>
            <a:srgbClr val="4F81BD">
              <a:hueOff val="0"/>
              <a:satOff val="0"/>
              <a:lumOff val="0"/>
              <a:alphaOff val="0"/>
            </a:srgbClr>
          </a:solidFill>
          <a:prstDash val="solid"/>
          <a:tailEnd type="arrow"/>
        </a:ln>
        <a:effectLst/>
      </dsp:spPr>
      <dsp:style>
        <a:lnRef idx="1">
          <a:scrgbClr r="0" g="0" b="0"/>
        </a:lnRef>
        <a:fillRef idx="0">
          <a:scrgbClr r="0" g="0" b="0"/>
        </a:fillRef>
        <a:effectRef idx="0">
          <a:scrgbClr r="0" g="0" b="0"/>
        </a:effectRef>
        <a:fontRef idx="minor"/>
      </dsp:style>
    </dsp:sp>
    <dsp:sp modelId="{76656B37-82B6-4634-B4A2-2632D64F0BD3}">
      <dsp:nvSpPr>
        <dsp:cNvPr id="0" name=""/>
        <dsp:cNvSpPr/>
      </dsp:nvSpPr>
      <dsp:spPr>
        <a:xfrm>
          <a:off x="4035609" y="1491876"/>
          <a:ext cx="1388380" cy="902447"/>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solidFill>
                <a:sysClr val="window" lastClr="FFFFFF"/>
              </a:solidFill>
              <a:latin typeface="Calibri"/>
              <a:ea typeface="+mn-ea"/>
              <a:cs typeface="+mn-cs"/>
            </a:rPr>
            <a:t>Evaluate the impact</a:t>
          </a:r>
        </a:p>
      </dsp:txBody>
      <dsp:txXfrm>
        <a:off x="4079663" y="1535930"/>
        <a:ext cx="1300272" cy="814339"/>
      </dsp:txXfrm>
    </dsp:sp>
    <dsp:sp modelId="{DE63D41E-C46C-4E68-9F8D-3EBFB7ADAB02}">
      <dsp:nvSpPr>
        <dsp:cNvPr id="0" name=""/>
        <dsp:cNvSpPr/>
      </dsp:nvSpPr>
      <dsp:spPr>
        <a:xfrm>
          <a:off x="1747200" y="451800"/>
          <a:ext cx="2982599" cy="2982599"/>
        </a:xfrm>
        <a:custGeom>
          <a:avLst/>
          <a:gdLst/>
          <a:ahLst/>
          <a:cxnLst/>
          <a:rect l="0" t="0" r="0" b="0"/>
          <a:pathLst>
            <a:path>
              <a:moveTo>
                <a:pt x="2909228" y="1953307"/>
              </a:moveTo>
              <a:arcTo wR="1491299" hR="1491299" stAng="1082839" swAng="2626516"/>
            </a:path>
          </a:pathLst>
        </a:custGeom>
        <a:noFill/>
        <a:ln w="9525" cap="flat" cmpd="sng" algn="ctr">
          <a:solidFill>
            <a:srgbClr val="4F81BD">
              <a:hueOff val="0"/>
              <a:satOff val="0"/>
              <a:lumOff val="0"/>
              <a:alphaOff val="0"/>
            </a:srgbClr>
          </a:solidFill>
          <a:prstDash val="solid"/>
          <a:tailEnd type="arrow"/>
        </a:ln>
        <a:effectLst/>
      </dsp:spPr>
      <dsp:style>
        <a:lnRef idx="1">
          <a:scrgbClr r="0" g="0" b="0"/>
        </a:lnRef>
        <a:fillRef idx="0">
          <a:scrgbClr r="0" g="0" b="0"/>
        </a:fillRef>
        <a:effectRef idx="0">
          <a:scrgbClr r="0" g="0" b="0"/>
        </a:effectRef>
        <a:fontRef idx="minor"/>
      </dsp:style>
    </dsp:sp>
    <dsp:sp modelId="{5B42F64B-7F6A-499B-93AB-A89A0A5A57FA}">
      <dsp:nvSpPr>
        <dsp:cNvPr id="0" name=""/>
        <dsp:cNvSpPr/>
      </dsp:nvSpPr>
      <dsp:spPr>
        <a:xfrm>
          <a:off x="2544309" y="2983175"/>
          <a:ext cx="1388380" cy="902447"/>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solidFill>
                <a:sysClr val="window" lastClr="FFFFFF"/>
              </a:solidFill>
              <a:latin typeface="Calibri"/>
              <a:ea typeface="+mn-ea"/>
              <a:cs typeface="+mn-cs"/>
            </a:rPr>
            <a:t>Take proactive measures</a:t>
          </a:r>
        </a:p>
      </dsp:txBody>
      <dsp:txXfrm>
        <a:off x="2588363" y="3027229"/>
        <a:ext cx="1300272" cy="814339"/>
      </dsp:txXfrm>
    </dsp:sp>
    <dsp:sp modelId="{74021D60-E454-44FF-B404-D40F28944545}">
      <dsp:nvSpPr>
        <dsp:cNvPr id="0" name=""/>
        <dsp:cNvSpPr/>
      </dsp:nvSpPr>
      <dsp:spPr>
        <a:xfrm>
          <a:off x="1747200" y="451800"/>
          <a:ext cx="2982599" cy="2982599"/>
        </a:xfrm>
        <a:custGeom>
          <a:avLst/>
          <a:gdLst/>
          <a:ahLst/>
          <a:cxnLst/>
          <a:rect l="0" t="0" r="0" b="0"/>
          <a:pathLst>
            <a:path>
              <a:moveTo>
                <a:pt x="787103" y="2805864"/>
              </a:moveTo>
              <a:arcTo wR="1491299" hR="1491299" stAng="7090645" swAng="2626516"/>
            </a:path>
          </a:pathLst>
        </a:custGeom>
        <a:noFill/>
        <a:ln w="9525" cap="flat" cmpd="sng" algn="ctr">
          <a:solidFill>
            <a:srgbClr val="4F81BD">
              <a:hueOff val="0"/>
              <a:satOff val="0"/>
              <a:lumOff val="0"/>
              <a:alphaOff val="0"/>
            </a:srgbClr>
          </a:solidFill>
          <a:prstDash val="solid"/>
          <a:tailEnd type="arrow"/>
        </a:ln>
        <a:effectLst/>
      </dsp:spPr>
      <dsp:style>
        <a:lnRef idx="1">
          <a:scrgbClr r="0" g="0" b="0"/>
        </a:lnRef>
        <a:fillRef idx="0">
          <a:scrgbClr r="0" g="0" b="0"/>
        </a:fillRef>
        <a:effectRef idx="0">
          <a:scrgbClr r="0" g="0" b="0"/>
        </a:effectRef>
        <a:fontRef idx="minor"/>
      </dsp:style>
    </dsp:sp>
    <dsp:sp modelId="{F1D7FBD2-59B5-4AB5-994E-F169ADB71883}">
      <dsp:nvSpPr>
        <dsp:cNvPr id="0" name=""/>
        <dsp:cNvSpPr/>
      </dsp:nvSpPr>
      <dsp:spPr>
        <a:xfrm>
          <a:off x="1053010" y="1491876"/>
          <a:ext cx="1388380" cy="902447"/>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solidFill>
                <a:sysClr val="window" lastClr="FFFFFF"/>
              </a:solidFill>
              <a:latin typeface="Calibri"/>
              <a:ea typeface="+mn-ea"/>
              <a:cs typeface="+mn-cs"/>
            </a:rPr>
            <a:t>Obtain and analyze feedback</a:t>
          </a:r>
        </a:p>
      </dsp:txBody>
      <dsp:txXfrm>
        <a:off x="1097064" y="1535930"/>
        <a:ext cx="1300272" cy="814339"/>
      </dsp:txXfrm>
    </dsp:sp>
    <dsp:sp modelId="{2282356F-1E3C-4FB7-A4BC-FC3BE6AAB6F2}">
      <dsp:nvSpPr>
        <dsp:cNvPr id="0" name=""/>
        <dsp:cNvSpPr/>
      </dsp:nvSpPr>
      <dsp:spPr>
        <a:xfrm>
          <a:off x="1747200" y="451800"/>
          <a:ext cx="2982599" cy="2982599"/>
        </a:xfrm>
        <a:custGeom>
          <a:avLst/>
          <a:gdLst/>
          <a:ahLst/>
          <a:cxnLst/>
          <a:rect l="0" t="0" r="0" b="0"/>
          <a:pathLst>
            <a:path>
              <a:moveTo>
                <a:pt x="73370" y="1029291"/>
              </a:moveTo>
              <a:arcTo wR="1491299" hR="1491299" stAng="11882839" swAng="2626516"/>
            </a:path>
          </a:pathLst>
        </a:custGeom>
        <a:noFill/>
        <a:ln w="9525" cap="flat" cmpd="sng" algn="ctr">
          <a:solidFill>
            <a:srgbClr val="4F81BD">
              <a:hueOff val="0"/>
              <a:satOff val="0"/>
              <a:lumOff val="0"/>
              <a:alphaOff val="0"/>
            </a:srgb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441B63-10F8-41A9-84E6-1665EC9ADE82}" type="datetimeFigureOut">
              <a:rPr lang="en-US" smtClean="0"/>
              <a:pPr/>
              <a:t>4/26/2020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88F100-4BFF-4157-897C-96D3A38772AC}" type="slidenum">
              <a:rPr lang="en-US" smtClean="0"/>
              <a:pPr/>
              <a:t>‹#›</a:t>
            </a:fld>
            <a:endParaRPr lang="en-US"/>
          </a:p>
        </p:txBody>
      </p:sp>
    </p:spTree>
    <p:extLst>
      <p:ext uri="{BB962C8B-B14F-4D97-AF65-F5344CB8AC3E}">
        <p14:creationId xmlns="" xmlns:p14="http://schemas.microsoft.com/office/powerpoint/2010/main" val="240302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2314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A886F9C-7F0F-4BD9-B264-39D9358C4439}" type="slidenum">
              <a:rPr lang="en-US" altLang="en-US" smtClean="0"/>
              <a:pPr eaLnBrk="1" hangingPunct="1">
                <a:spcBef>
                  <a:spcPct val="0"/>
                </a:spcBef>
              </a:pPr>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2324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FA0F5F2-E056-498D-85EF-C856BD807A70}" type="slidenum">
              <a:rPr lang="en-US" altLang="en-US" smtClean="0"/>
              <a:pPr eaLnBrk="1" hangingPunct="1">
                <a:spcBef>
                  <a:spcPct val="0"/>
                </a:spcBef>
              </a:pPr>
              <a:t>4</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3F0F53-4B70-4C41-B639-807AAABE3995}" type="slidenum">
              <a:rPr lang="en-US" altLang="en-US" smtClean="0"/>
              <a:pPr eaLnBrk="1" hangingPunct="1"/>
              <a:t>67</a:t>
            </a:fld>
            <a:endParaRPr lang="en-US"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2334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F4ACFB6-A03A-4E33-B1B6-BCDDDAD0406A}" type="slidenum">
              <a:rPr lang="en-US" altLang="en-US" smtClean="0"/>
              <a:pPr eaLnBrk="1" hangingPunct="1">
                <a:spcBef>
                  <a:spcPct val="0"/>
                </a:spcBef>
              </a:pPr>
              <a:t>91</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2345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A4044C4-E5D2-442C-A1B0-3E989ABC7897}" type="slidenum">
              <a:rPr lang="en-US" altLang="en-US" smtClean="0"/>
              <a:pPr eaLnBrk="1" hangingPunct="1">
                <a:spcBef>
                  <a:spcPct val="0"/>
                </a:spcBef>
              </a:pPr>
              <a:t>102</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endParaRPr lang="en-US" smtClean="0">
              <a:latin typeface="Arial" pitchFamily="34" charset="0"/>
              <a:cs typeface="Arial" pitchFamily="34" charset="0"/>
            </a:endParaRPr>
          </a:p>
        </p:txBody>
      </p:sp>
      <p:sp>
        <p:nvSpPr>
          <p:cNvPr id="29700" name="Slide Number Placeholder 3"/>
          <p:cNvSpPr>
            <a:spLocks noGrp="1"/>
          </p:cNvSpPr>
          <p:nvPr>
            <p:ph type="sldNum" sz="quarter" idx="5"/>
          </p:nvPr>
        </p:nvSpPr>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4DA1F2B1-0956-4246-8201-386B144DCE11}" type="slidenum">
              <a:rPr lang="en-US" smtClean="0">
                <a:latin typeface="Arial" charset="0"/>
              </a:rPr>
              <a:pPr eaLnBrk="1" hangingPunct="1">
                <a:defRPr/>
              </a:pPr>
              <a:t>197</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EA9C4D3B-6439-4D5C-AE87-2666437D412D}" type="slidenum">
              <a:rPr lang="en-US" sz="1000" smtClean="0">
                <a:latin typeface="Times New Roman" pitchFamily="18" charset="0"/>
              </a:rPr>
              <a:pPr eaLnBrk="1" hangingPunct="1">
                <a:defRPr/>
              </a:pPr>
              <a:t>201</a:t>
            </a:fld>
            <a:endParaRPr lang="en-US" sz="1000" smtClean="0">
              <a:latin typeface="Times New Roman" pitchFamily="18" charset="0"/>
            </a:endParaRPr>
          </a:p>
        </p:txBody>
      </p:sp>
      <p:sp>
        <p:nvSpPr>
          <p:cNvPr id="59395" name="Rectangle 2"/>
          <p:cNvSpPr>
            <a:spLocks noGrp="1" noRot="1" noChangeAspect="1" noChangeArrowheads="1" noTextEdit="1"/>
          </p:cNvSpPr>
          <p:nvPr>
            <p:ph type="sldImg"/>
          </p:nvPr>
        </p:nvSpPr>
        <p:spPr>
          <a:xfrm>
            <a:off x="1152525" y="692150"/>
            <a:ext cx="4552950" cy="3416300"/>
          </a:xfrm>
          <a:ln/>
        </p:spPr>
      </p:sp>
      <p:sp>
        <p:nvSpPr>
          <p:cNvPr id="59396" name="Rectangle 3"/>
          <p:cNvSpPr>
            <a:spLocks noGrp="1" noChangeArrowheads="1"/>
          </p:cNvSpPr>
          <p:nvPr>
            <p:ph type="body" idx="1"/>
          </p:nvPr>
        </p:nvSpPr>
        <p:spPr>
          <a:noFill/>
        </p:spPr>
        <p:txBody>
          <a:bodyPr/>
          <a:lstStyle/>
          <a:p>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3714BB61-F863-43BC-B0F1-2022C838FB6D}" type="slidenum">
              <a:rPr lang="en-US" smtClean="0"/>
              <a:pPr>
                <a:defRPr/>
              </a:pPr>
              <a:t>206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A2BCAC0-FB28-4DDA-A211-30CDAEBD6C57}" type="datetimeFigureOut">
              <a:rPr lang="en-US" smtClean="0"/>
              <a:pPr/>
              <a:t>4/26/2020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609E145-0C92-4B96-BD37-E4B73C97308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BCAC0-FB28-4DDA-A211-30CDAEBD6C57}"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9E145-0C92-4B96-BD37-E4B73C9730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BCAC0-FB28-4DDA-A211-30CDAEBD6C57}"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9E145-0C92-4B96-BD37-E4B73C97308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30725"/>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F3BA53F-3C24-4195-A006-709A2474FBCE}" type="datetime1">
              <a:rPr lang="en-US"/>
              <a:pPr>
                <a:defRPr/>
              </a:pPr>
              <a:t>4/26/2020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By Gojjam A.</a:t>
            </a:r>
          </a:p>
        </p:txBody>
      </p:sp>
      <p:sp>
        <p:nvSpPr>
          <p:cNvPr id="7" name="Rectangle 6"/>
          <p:cNvSpPr>
            <a:spLocks noGrp="1" noChangeArrowheads="1"/>
          </p:cNvSpPr>
          <p:nvPr>
            <p:ph type="sldNum" sz="quarter" idx="12"/>
          </p:nvPr>
        </p:nvSpPr>
        <p:spPr>
          <a:ln/>
        </p:spPr>
        <p:txBody>
          <a:bodyPr/>
          <a:lstStyle>
            <a:lvl1pPr>
              <a:defRPr/>
            </a:lvl1pPr>
          </a:lstStyle>
          <a:p>
            <a:pPr>
              <a:defRPr/>
            </a:pPr>
            <a:fld id="{190ABDE1-D17E-436D-A664-DCFD2229B608}" type="slidenum">
              <a:rPr lang="en-US"/>
              <a:pPr>
                <a:defRPr/>
              </a:pPr>
              <a:t>‹#›</a:t>
            </a:fld>
            <a:endParaRPr lang="en-US"/>
          </a:p>
        </p:txBody>
      </p:sp>
    </p:spTree>
    <p:extLst>
      <p:ext uri="{BB962C8B-B14F-4D97-AF65-F5344CB8AC3E}">
        <p14:creationId xmlns="" xmlns:p14="http://schemas.microsoft.com/office/powerpoint/2010/main" val="428648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BCAC0-FB28-4DDA-A211-30CDAEBD6C57}"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9E145-0C92-4B96-BD37-E4B73C9730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A2BCAC0-FB28-4DDA-A211-30CDAEBD6C57}"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9E145-0C92-4B96-BD37-E4B73C97308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2BCAC0-FB28-4DDA-A211-30CDAEBD6C57}" type="datetimeFigureOut">
              <a:rPr lang="en-US" smtClean="0"/>
              <a:pPr/>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09E145-0C92-4B96-BD37-E4B73C9730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A2BCAC0-FB28-4DDA-A211-30CDAEBD6C57}" type="datetimeFigureOut">
              <a:rPr lang="en-US" smtClean="0"/>
              <a:pPr/>
              <a:t>4/26/2020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09E145-0C92-4B96-BD37-E4B73C9730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2BCAC0-FB28-4DDA-A211-30CDAEBD6C57}" type="datetimeFigureOut">
              <a:rPr lang="en-US" smtClean="0"/>
              <a:pPr/>
              <a:t>4/26/2020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09E145-0C92-4B96-BD37-E4B73C9730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BCAC0-FB28-4DDA-A211-30CDAEBD6C57}" type="datetimeFigureOut">
              <a:rPr lang="en-US" smtClean="0"/>
              <a:pPr/>
              <a:t>4/26/2020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09E145-0C92-4B96-BD37-E4B73C9730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2BCAC0-FB28-4DDA-A211-30CDAEBD6C57}" type="datetimeFigureOut">
              <a:rPr lang="en-US" smtClean="0"/>
              <a:pPr/>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09E145-0C92-4B96-BD37-E4B73C9730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A2BCAC0-FB28-4DDA-A211-30CDAEBD6C57}" type="datetimeFigureOut">
              <a:rPr lang="en-US" smtClean="0"/>
              <a:pPr/>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609E145-0C92-4B96-BD37-E4B73C97308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2BCAC0-FB28-4DDA-A211-30CDAEBD6C57}" type="datetimeFigureOut">
              <a:rPr lang="en-US" smtClean="0"/>
              <a:pPr/>
              <a:t>4/26/2020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609E145-0C92-4B96-BD37-E4B73C97308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http://german.speak7.com/image003.gif" TargetMode="External"/></Relationships>
</file>

<file path=ppt/slides/_rels/slide103.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http://german.speak7.com/image003.gi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http://german.speak7.com/image003.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73"/>
          <p:cNvSpPr txBox="1">
            <a:spLocks noChangeArrowheads="1"/>
          </p:cNvSpPr>
          <p:nvPr/>
        </p:nvSpPr>
        <p:spPr bwMode="auto">
          <a:xfrm>
            <a:off x="1905000" y="1066800"/>
            <a:ext cx="7010400" cy="2862322"/>
          </a:xfrm>
          <a:prstGeom prst="rect">
            <a:avLst/>
          </a:prstGeom>
          <a:noFill/>
          <a:ln>
            <a:noFill/>
          </a:ln>
          <a:effectLst>
            <a:outerShdw dist="28398" dir="17793903" algn="ctr" rotWithShape="0">
              <a:srgbClr val="FF3300">
                <a:alpha val="5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717925" indent="-3717925"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3600" dirty="0"/>
              <a:t>COURSE TITLE: HUMAN RESOURCE MANAGEMENT</a:t>
            </a:r>
          </a:p>
          <a:p>
            <a:pPr eaLnBrk="1" hangingPunct="1">
              <a:spcBef>
                <a:spcPct val="0"/>
              </a:spcBef>
              <a:buClrTx/>
              <a:buSzTx/>
              <a:buFontTx/>
              <a:buNone/>
            </a:pPr>
            <a:endParaRPr lang="en-US" altLang="en-US" sz="3600" dirty="0"/>
          </a:p>
          <a:p>
            <a:pPr eaLnBrk="1" hangingPunct="1">
              <a:spcBef>
                <a:spcPct val="0"/>
              </a:spcBef>
              <a:buClrTx/>
              <a:buSzTx/>
              <a:buFontTx/>
              <a:buNone/>
            </a:pPr>
            <a:r>
              <a:rPr lang="en-US" altLang="en-US" sz="3600" dirty="0"/>
              <a:t>COURS NUMBER: </a:t>
            </a:r>
            <a:r>
              <a:rPr lang="en-US" altLang="en-US" sz="3600" dirty="0" smtClean="0"/>
              <a:t>MBA 551</a:t>
            </a:r>
          </a:p>
        </p:txBody>
      </p:sp>
    </p:spTree>
    <p:extLst>
      <p:ext uri="{BB962C8B-B14F-4D97-AF65-F5344CB8AC3E}">
        <p14:creationId xmlns="" xmlns:p14="http://schemas.microsoft.com/office/powerpoint/2010/main" val="2319961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3500"/>
                                  </p:stCondLst>
                                  <p:iterate type="lt">
                                    <p:tmAbs val="75"/>
                                  </p:iterate>
                                  <p:childTnLst>
                                    <p:set>
                                      <p:cBhvr>
                                        <p:cTn id="6" dur="1" fill="hold">
                                          <p:stCondLst>
                                            <p:cond delay="74"/>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4" presetClass="emph" presetSubtype="0" fill="hold" grpId="1" nodeType="clickEffect">
                                  <p:stCondLst>
                                    <p:cond delay="0"/>
                                  </p:stCondLst>
                                  <p:iterate type="lt">
                                    <p:tmPct val="10000"/>
                                  </p:iterate>
                                  <p:childTnLst>
                                    <p:animMotion origin="layout" path="M 0.0 0.0 L 0.0 -0.07213" pathEditMode="relative" ptsTypes="">
                                      <p:cBhvr>
                                        <p:cTn id="10" dur="1000" accel="50000" decel="50000" autoRev="1" fill="hold">
                                          <p:stCondLst>
                                            <p:cond delay="0"/>
                                          </p:stCondLst>
                                        </p:cTn>
                                        <p:tgtEl>
                                          <p:spTgt spid="26"/>
                                        </p:tgtEl>
                                        <p:attrNameLst>
                                          <p:attrName>ppt_x</p:attrName>
                                          <p:attrName>ppt_y</p:attrName>
                                        </p:attrNameLst>
                                      </p:cBhvr>
                                    </p:animMotion>
                                    <p:animRot by="1500000">
                                      <p:cBhvr>
                                        <p:cTn id="11" dur="500" fill="hold">
                                          <p:stCondLst>
                                            <p:cond delay="0"/>
                                          </p:stCondLst>
                                        </p:cTn>
                                        <p:tgtEl>
                                          <p:spTgt spid="26"/>
                                        </p:tgtEl>
                                        <p:attrNameLst>
                                          <p:attrName>r</p:attrName>
                                        </p:attrNameLst>
                                      </p:cBhvr>
                                    </p:animRot>
                                    <p:animRot by="-1500000">
                                      <p:cBhvr>
                                        <p:cTn id="12" dur="500" fill="hold">
                                          <p:stCondLst>
                                            <p:cond delay="500"/>
                                          </p:stCondLst>
                                        </p:cTn>
                                        <p:tgtEl>
                                          <p:spTgt spid="26"/>
                                        </p:tgtEl>
                                        <p:attrNameLst>
                                          <p:attrName>r</p:attrName>
                                        </p:attrNameLst>
                                      </p:cBhvr>
                                    </p:animRot>
                                    <p:animRot by="-1500000">
                                      <p:cBhvr>
                                        <p:cTn id="13" dur="500" fill="hold">
                                          <p:stCondLst>
                                            <p:cond delay="1000"/>
                                          </p:stCondLst>
                                        </p:cTn>
                                        <p:tgtEl>
                                          <p:spTgt spid="26"/>
                                        </p:tgtEl>
                                        <p:attrNameLst>
                                          <p:attrName>r</p:attrName>
                                        </p:attrNameLst>
                                      </p:cBhvr>
                                    </p:animRot>
                                    <p:animRot by="1500000">
                                      <p:cBhvr>
                                        <p:cTn id="14" dur="500" fill="hold">
                                          <p:stCondLst>
                                            <p:cond delay="15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utoUpdateAnimBg="0"/>
      <p:bldP spid="2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228600" y="1600200"/>
            <a:ext cx="8610600" cy="4031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1313" indent="-341313"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Char char="•"/>
            </a:pPr>
            <a:r>
              <a:rPr lang="en-US" altLang="en-US" dirty="0"/>
              <a:t>The </a:t>
            </a:r>
            <a:r>
              <a:rPr lang="en-US" altLang="en-US" dirty="0">
                <a:solidFill>
                  <a:srgbClr val="FF0000"/>
                </a:solidFill>
              </a:rPr>
              <a:t>origins of managing </a:t>
            </a:r>
            <a:r>
              <a:rPr lang="en-US" altLang="en-US" dirty="0"/>
              <a:t>people can be traced back to the </a:t>
            </a:r>
            <a:r>
              <a:rPr lang="en-US" altLang="en-US" dirty="0">
                <a:solidFill>
                  <a:srgbClr val="FF0000"/>
                </a:solidFill>
              </a:rPr>
              <a:t>existence of man </a:t>
            </a:r>
            <a:r>
              <a:rPr lang="en-US" altLang="en-US" dirty="0"/>
              <a:t>as a social animal. </a:t>
            </a:r>
            <a:endParaRPr lang="en-US" altLang="en-US" dirty="0" smtClean="0"/>
          </a:p>
          <a:p>
            <a:pPr eaLnBrk="1" hangingPunct="1">
              <a:spcBef>
                <a:spcPct val="0"/>
              </a:spcBef>
              <a:buClrTx/>
              <a:buSzTx/>
              <a:buFontTx/>
              <a:buChar char="•"/>
            </a:pPr>
            <a:endParaRPr lang="en-US" altLang="en-US" dirty="0"/>
          </a:p>
          <a:p>
            <a:pPr eaLnBrk="1" hangingPunct="1">
              <a:spcBef>
                <a:spcPct val="0"/>
              </a:spcBef>
              <a:buClrTx/>
              <a:buSzTx/>
              <a:buFontTx/>
              <a:buChar char="•"/>
            </a:pPr>
            <a:endParaRPr lang="en-US" altLang="en-US" dirty="0"/>
          </a:p>
          <a:p>
            <a:pPr eaLnBrk="1" hangingPunct="1">
              <a:spcBef>
                <a:spcPct val="0"/>
              </a:spcBef>
              <a:buClrTx/>
              <a:buSzTx/>
              <a:buFontTx/>
              <a:buChar char="•"/>
            </a:pPr>
            <a:r>
              <a:rPr lang="en-US" altLang="en-US" dirty="0"/>
              <a:t>Think of the </a:t>
            </a:r>
            <a:r>
              <a:rPr lang="en-US" altLang="en-US" dirty="0">
                <a:solidFill>
                  <a:srgbClr val="FF0000"/>
                </a:solidFill>
              </a:rPr>
              <a:t>Egyptian pyramid</a:t>
            </a:r>
            <a:r>
              <a:rPr lang="en-US" altLang="en-US" dirty="0"/>
              <a:t>, the Wall of China, the Obelisk of Axum and the church of </a:t>
            </a:r>
            <a:r>
              <a:rPr lang="en-US" altLang="en-US" dirty="0" err="1"/>
              <a:t>Lalibela</a:t>
            </a:r>
            <a:endParaRPr lang="en-US" altLang="en-US" dirty="0"/>
          </a:p>
        </p:txBody>
      </p:sp>
      <p:sp>
        <p:nvSpPr>
          <p:cNvPr id="12291" name="Text Box 18"/>
          <p:cNvSpPr txBox="1">
            <a:spLocks noChangeArrowheads="1"/>
          </p:cNvSpPr>
          <p:nvPr/>
        </p:nvSpPr>
        <p:spPr bwMode="auto">
          <a:xfrm>
            <a:off x="93689" y="930275"/>
            <a:ext cx="87630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3000" b="1" dirty="0" smtClean="0"/>
              <a:t>2. </a:t>
            </a:r>
            <a:r>
              <a:rPr lang="en-US" altLang="en-US" sz="3000" b="1" dirty="0"/>
              <a:t>HRM History: Evolution &amp; Development</a:t>
            </a:r>
          </a:p>
        </p:txBody>
      </p:sp>
    </p:spTree>
    <p:extLst>
      <p:ext uri="{BB962C8B-B14F-4D97-AF65-F5344CB8AC3E}">
        <p14:creationId xmlns="" xmlns:p14="http://schemas.microsoft.com/office/powerpoint/2010/main" val="4238329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2291"/>
                                        </p:tgtEl>
                                        <p:attrNameLst>
                                          <p:attrName>style.visibility</p:attrName>
                                        </p:attrNameLst>
                                      </p:cBhvr>
                                      <p:to>
                                        <p:strVal val="visible"/>
                                      </p:to>
                                    </p:set>
                                    <p:anim calcmode="lin" valueType="num">
                                      <p:cBhvr>
                                        <p:cTn id="11" dur="500" fill="hold"/>
                                        <p:tgtEl>
                                          <p:spTgt spid="12291"/>
                                        </p:tgtEl>
                                        <p:attrNameLst>
                                          <p:attrName>ppt_w</p:attrName>
                                        </p:attrNameLst>
                                      </p:cBhvr>
                                      <p:tavLst>
                                        <p:tav tm="0">
                                          <p:val>
                                            <p:fltVal val="0"/>
                                          </p:val>
                                        </p:tav>
                                        <p:tav tm="100000">
                                          <p:val>
                                            <p:strVal val="#ppt_w"/>
                                          </p:val>
                                        </p:tav>
                                      </p:tavLst>
                                    </p:anim>
                                    <p:anim calcmode="lin" valueType="num">
                                      <p:cBhvr>
                                        <p:cTn id="12" dur="500" fill="hold"/>
                                        <p:tgtEl>
                                          <p:spTgt spid="122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EFAB3A8-D1E1-4746-B6AB-620595A8E880}" type="slidenum">
              <a:rPr lang="en-US" smtClean="0"/>
              <a:pPr>
                <a:defRPr/>
              </a:pPr>
              <a:t>100</a:t>
            </a:fld>
            <a:endParaRPr lang="en-US"/>
          </a:p>
        </p:txBody>
      </p:sp>
      <p:sp>
        <p:nvSpPr>
          <p:cNvPr id="3" name="Rectangle 2"/>
          <p:cNvSpPr/>
          <p:nvPr/>
        </p:nvSpPr>
        <p:spPr>
          <a:xfrm>
            <a:off x="179205" y="1143000"/>
            <a:ext cx="8839200" cy="5078313"/>
          </a:xfrm>
          <a:prstGeom prst="rect">
            <a:avLst/>
          </a:prstGeom>
        </p:spPr>
        <p:txBody>
          <a:bodyPr>
            <a:spAutoFit/>
          </a:bodyPr>
          <a:lstStyle/>
          <a:p>
            <a:pPr>
              <a:defRPr/>
            </a:pPr>
            <a:r>
              <a:rPr lang="en-US" sz="3600" b="1" i="1" dirty="0">
                <a:effectLst>
                  <a:outerShdw blurRad="50800" dist="38100" algn="tr" rotWithShape="0">
                    <a:prstClr val="black">
                      <a:alpha val="40000"/>
                    </a:prstClr>
                  </a:outerShdw>
                </a:effectLst>
                <a:cs typeface="Arial" pitchFamily="34" charset="0"/>
              </a:rPr>
              <a:t>Importance of Job Analysis: </a:t>
            </a:r>
            <a:endParaRPr lang="en-US" sz="3600" dirty="0">
              <a:effectLst>
                <a:outerShdw blurRad="50800" dist="38100" algn="tr" rotWithShape="0">
                  <a:prstClr val="black">
                    <a:alpha val="40000"/>
                  </a:prstClr>
                </a:outerShdw>
              </a:effectLst>
              <a:cs typeface="Arial" pitchFamily="34" charset="0"/>
            </a:endParaRPr>
          </a:p>
          <a:p>
            <a:pPr marL="285750" indent="-285750">
              <a:buFont typeface="Arial" panose="020B0604020202020204" pitchFamily="34" charset="0"/>
              <a:buChar char="•"/>
              <a:defRPr/>
            </a:pPr>
            <a:r>
              <a:rPr lang="en-US" sz="3200" dirty="0">
                <a:cs typeface="Arial" pitchFamily="34" charset="0"/>
              </a:rPr>
              <a:t>provides </a:t>
            </a:r>
            <a:r>
              <a:rPr lang="en-US" sz="3200" dirty="0">
                <a:solidFill>
                  <a:srgbClr val="FF0000"/>
                </a:solidFill>
                <a:cs typeface="Arial" pitchFamily="34" charset="0"/>
              </a:rPr>
              <a:t>realistic information </a:t>
            </a:r>
            <a:r>
              <a:rPr lang="en-US" sz="3200" dirty="0">
                <a:cs typeface="Arial" pitchFamily="34" charset="0"/>
              </a:rPr>
              <a:t>on what a job will be like. </a:t>
            </a:r>
          </a:p>
          <a:p>
            <a:pPr marL="285750" indent="-285750">
              <a:buFont typeface="Arial" panose="020B0604020202020204" pitchFamily="34" charset="0"/>
              <a:buChar char="•"/>
              <a:defRPr/>
            </a:pPr>
            <a:r>
              <a:rPr lang="en-US" sz="3200" dirty="0">
                <a:cs typeface="Arial" pitchFamily="34" charset="0"/>
              </a:rPr>
              <a:t>helps to </a:t>
            </a:r>
            <a:r>
              <a:rPr lang="en-US" sz="3200" dirty="0">
                <a:solidFill>
                  <a:srgbClr val="FF0000"/>
                </a:solidFill>
                <a:cs typeface="Arial" pitchFamily="34" charset="0"/>
              </a:rPr>
              <a:t>identify groups of jobs </a:t>
            </a:r>
            <a:r>
              <a:rPr lang="en-US" sz="3200" dirty="0">
                <a:cs typeface="Arial" pitchFamily="34" charset="0"/>
              </a:rPr>
              <a:t>for which a </a:t>
            </a:r>
            <a:r>
              <a:rPr lang="en-US" sz="3200" dirty="0">
                <a:solidFill>
                  <a:srgbClr val="0070C0"/>
                </a:solidFill>
                <a:cs typeface="Arial" pitchFamily="34" charset="0"/>
              </a:rPr>
              <a:t>single (cognitive) ability </a:t>
            </a:r>
            <a:r>
              <a:rPr lang="en-US" sz="3200" dirty="0">
                <a:cs typeface="Arial" pitchFamily="34" charset="0"/>
              </a:rPr>
              <a:t>test might serves as a predictor for future performance. </a:t>
            </a:r>
          </a:p>
          <a:p>
            <a:pPr marL="285750" indent="-285750">
              <a:buFont typeface="Arial" panose="020B0604020202020204" pitchFamily="34" charset="0"/>
              <a:buChar char="•"/>
              <a:defRPr/>
            </a:pPr>
            <a:r>
              <a:rPr lang="en-US" sz="3200" dirty="0">
                <a:cs typeface="Arial" pitchFamily="34" charset="0"/>
              </a:rPr>
              <a:t>provides information needed to develop jobs relevant for </a:t>
            </a:r>
            <a:r>
              <a:rPr lang="en-US" sz="3200" dirty="0">
                <a:solidFill>
                  <a:srgbClr val="FF0000"/>
                </a:solidFill>
                <a:cs typeface="Arial" pitchFamily="34" charset="0"/>
              </a:rPr>
              <a:t>training programs</a:t>
            </a:r>
            <a:r>
              <a:rPr lang="en-US" sz="3200" dirty="0">
                <a:cs typeface="Arial" pitchFamily="34" charset="0"/>
              </a:rPr>
              <a:t>.</a:t>
            </a:r>
          </a:p>
          <a:p>
            <a:pPr marL="285750" indent="-285750">
              <a:buFont typeface="Arial" panose="020B0604020202020204" pitchFamily="34" charset="0"/>
              <a:buChar char="•"/>
              <a:defRPr/>
            </a:pPr>
            <a:r>
              <a:rPr lang="en-US" sz="3200" dirty="0">
                <a:cs typeface="Arial" pitchFamily="34" charset="0"/>
              </a:rPr>
              <a:t>helps superiors and workers to clarify conflicts and ambiguities in workers roles</a:t>
            </a:r>
            <a:r>
              <a:rPr lang="en-US" sz="3200" dirty="0" smtClean="0">
                <a:cs typeface="Arial" pitchFamily="34" charset="0"/>
              </a:rPr>
              <a:t>.</a:t>
            </a:r>
            <a:endParaRPr lang="en-US" sz="3200" dirty="0">
              <a:cs typeface="Arial" pitchFamily="34" charset="0"/>
            </a:endParaRPr>
          </a:p>
        </p:txBody>
      </p:sp>
    </p:spTree>
    <p:extLst>
      <p:ext uri="{BB962C8B-B14F-4D97-AF65-F5344CB8AC3E}">
        <p14:creationId xmlns="" xmlns:p14="http://schemas.microsoft.com/office/powerpoint/2010/main" val="149086770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C7C89C5-6267-4190-89CF-DC42543E1CFD}" type="slidenum">
              <a:rPr lang="en-US" smtClean="0"/>
              <a:pPr>
                <a:defRPr/>
              </a:pPr>
              <a:t>101</a:t>
            </a:fld>
            <a:endParaRPr lang="en-US"/>
          </a:p>
        </p:txBody>
      </p:sp>
      <p:sp>
        <p:nvSpPr>
          <p:cNvPr id="4" name="Rectangle 3"/>
          <p:cNvSpPr txBox="1">
            <a:spLocks noChangeArrowheads="1"/>
          </p:cNvSpPr>
          <p:nvPr/>
        </p:nvSpPr>
        <p:spPr>
          <a:xfrm>
            <a:off x="744511" y="2133600"/>
            <a:ext cx="7924800" cy="3881438"/>
          </a:xfrm>
          <a:prstGeom prst="rect">
            <a:avLst/>
          </a:prstGeom>
        </p:spPr>
        <p:txBody>
          <a:bodyPr/>
          <a:lstStyle/>
          <a:p>
            <a:pPr marL="342900" indent="-342900" eaLnBrk="0" hangingPunct="0">
              <a:spcBef>
                <a:spcPct val="20000"/>
              </a:spcBef>
              <a:buClr>
                <a:schemeClr val="hlink"/>
              </a:buClr>
              <a:buSzPct val="80000"/>
              <a:defRPr/>
            </a:pPr>
            <a:r>
              <a:rPr lang="en-US" sz="3600" kern="0" dirty="0">
                <a:effectLst>
                  <a:outerShdw blurRad="38100" dist="38100" dir="2700000" algn="tl">
                    <a:srgbClr val="000000"/>
                  </a:outerShdw>
                </a:effectLst>
                <a:latin typeface="+mn-lt"/>
                <a:cs typeface="+mn-cs"/>
              </a:rPr>
              <a:t>Employees may </a:t>
            </a:r>
            <a:r>
              <a:rPr lang="en-US" sz="3600" kern="0" dirty="0">
                <a:solidFill>
                  <a:srgbClr val="FF0000"/>
                </a:solidFill>
                <a:effectLst>
                  <a:outerShdw blurRad="38100" dist="38100" dir="2700000" algn="tl">
                    <a:srgbClr val="000000"/>
                  </a:outerShdw>
                </a:effectLst>
                <a:latin typeface="+mn-lt"/>
                <a:cs typeface="+mn-cs"/>
              </a:rPr>
              <a:t>resist</a:t>
            </a:r>
            <a:r>
              <a:rPr lang="en-US" sz="3600" kern="0" dirty="0">
                <a:effectLst>
                  <a:outerShdw blurRad="38100" dist="38100" dir="2700000" algn="tl">
                    <a:srgbClr val="000000"/>
                  </a:outerShdw>
                </a:effectLst>
                <a:latin typeface="+mn-lt"/>
                <a:cs typeface="+mn-cs"/>
              </a:rPr>
              <a:t> JA because</a:t>
            </a:r>
          </a:p>
          <a:p>
            <a:pPr marL="342900" indent="-342900" eaLnBrk="0" hangingPunct="0">
              <a:spcBef>
                <a:spcPct val="20000"/>
              </a:spcBef>
              <a:buClr>
                <a:schemeClr val="hlink"/>
              </a:buClr>
              <a:buSzPct val="80000"/>
              <a:buFont typeface="Wingdings" pitchFamily="2" charset="2"/>
              <a:buChar char="n"/>
              <a:defRPr/>
            </a:pPr>
            <a:r>
              <a:rPr lang="en-US" sz="3600" kern="0" dirty="0">
                <a:effectLst>
                  <a:outerShdw blurRad="38100" dist="38100" dir="2700000" algn="tl">
                    <a:srgbClr val="000000"/>
                  </a:outerShdw>
                </a:effectLst>
                <a:latin typeface="+mn-lt"/>
                <a:cs typeface="+mn-cs"/>
              </a:rPr>
              <a:t>Resistance to change</a:t>
            </a:r>
          </a:p>
          <a:p>
            <a:pPr marL="342900" indent="-342900" eaLnBrk="0" hangingPunct="0">
              <a:spcBef>
                <a:spcPct val="20000"/>
              </a:spcBef>
              <a:buClr>
                <a:schemeClr val="hlink"/>
              </a:buClr>
              <a:buSzPct val="80000"/>
              <a:buFont typeface="Wingdings" pitchFamily="2" charset="2"/>
              <a:buChar char="n"/>
              <a:defRPr/>
            </a:pPr>
            <a:r>
              <a:rPr lang="en-US" sz="3600" kern="0" dirty="0">
                <a:effectLst>
                  <a:outerShdw blurRad="38100" dist="38100" dir="2700000" algn="tl">
                    <a:srgbClr val="000000"/>
                  </a:outerShdw>
                </a:effectLst>
                <a:latin typeface="+mn-lt"/>
                <a:cs typeface="+mn-cs"/>
              </a:rPr>
              <a:t>Possible changes to job duties</a:t>
            </a:r>
          </a:p>
          <a:p>
            <a:pPr marL="342900" indent="-342900" eaLnBrk="0" hangingPunct="0">
              <a:spcBef>
                <a:spcPct val="20000"/>
              </a:spcBef>
              <a:buClr>
                <a:schemeClr val="hlink"/>
              </a:buClr>
              <a:buSzPct val="80000"/>
              <a:buFont typeface="Wingdings" pitchFamily="2" charset="2"/>
              <a:buChar char="n"/>
              <a:defRPr/>
            </a:pPr>
            <a:r>
              <a:rPr lang="en-US" sz="3600" kern="0" dirty="0">
                <a:effectLst>
                  <a:outerShdw blurRad="38100" dist="38100" dir="2700000" algn="tl">
                    <a:srgbClr val="000000"/>
                  </a:outerShdw>
                </a:effectLst>
                <a:latin typeface="+mn-lt"/>
                <a:cs typeface="+mn-cs"/>
              </a:rPr>
              <a:t>Changes to pay</a:t>
            </a:r>
          </a:p>
          <a:p>
            <a:pPr marL="342900" indent="-342900" eaLnBrk="0" hangingPunct="0">
              <a:spcBef>
                <a:spcPct val="20000"/>
              </a:spcBef>
              <a:buClr>
                <a:schemeClr val="hlink"/>
              </a:buClr>
              <a:buSzPct val="80000"/>
              <a:buFont typeface="Wingdings" pitchFamily="2" charset="2"/>
              <a:buChar char="n"/>
              <a:defRPr/>
            </a:pPr>
            <a:r>
              <a:rPr lang="en-US" sz="3600" kern="0" dirty="0">
                <a:effectLst>
                  <a:outerShdw blurRad="38100" dist="38100" dir="2700000" algn="tl">
                    <a:srgbClr val="000000"/>
                  </a:outerShdw>
                </a:effectLst>
                <a:latin typeface="+mn-lt"/>
                <a:cs typeface="+mn-cs"/>
              </a:rPr>
              <a:t>Lack of trust of consequences</a:t>
            </a:r>
          </a:p>
        </p:txBody>
      </p:sp>
      <p:sp>
        <p:nvSpPr>
          <p:cNvPr id="5" name="TextBox 4"/>
          <p:cNvSpPr txBox="1">
            <a:spLocks noChangeArrowheads="1"/>
          </p:cNvSpPr>
          <p:nvPr/>
        </p:nvSpPr>
        <p:spPr bwMode="auto">
          <a:xfrm>
            <a:off x="266075" y="1066800"/>
            <a:ext cx="8610600" cy="579438"/>
          </a:xfrm>
          <a:prstGeom prst="rect">
            <a:avLst/>
          </a:prstGeom>
          <a:noFill/>
          <a:ln>
            <a:noFill/>
          </a:ln>
          <a:effectLst>
            <a:outerShdw dist="28398" dir="14606097" algn="ctr" rotWithShape="0">
              <a:schemeClr val="hlink">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a:spcBef>
                <a:spcPct val="50000"/>
              </a:spcBef>
              <a:buClrTx/>
              <a:buFontTx/>
              <a:buNone/>
            </a:pPr>
            <a:r>
              <a:rPr lang="en-US" altLang="en-US" sz="3200" dirty="0">
                <a:latin typeface="Arial Black" pitchFamily="34" charset="0"/>
              </a:rPr>
              <a:t> 4. Potential Problems of JA</a:t>
            </a:r>
          </a:p>
        </p:txBody>
      </p:sp>
      <p:pic>
        <p:nvPicPr>
          <p:cNvPr id="6" name="Picture 5" descr="Save This as your Homepage"/>
          <p:cNvPicPr>
            <a:picLocks noChangeAspect="1" noChangeArrowheads="1"/>
          </p:cNvPicPr>
          <p:nvPr/>
        </p:nvPicPr>
        <p:blipFill>
          <a:blip r:embed="rId2" r:link="rId3"/>
          <a:srcRect/>
          <a:stretch>
            <a:fillRect/>
          </a:stretch>
        </p:blipFill>
        <p:spPr bwMode="auto">
          <a:xfrm>
            <a:off x="266075" y="1096599"/>
            <a:ext cx="571500" cy="5334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3359279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45AE3B-C33E-41D9-9FB7-DD1A02B6DEAC}" type="slidenum">
              <a:rPr lang="en-US" smtClean="0"/>
              <a:pPr>
                <a:defRPr/>
              </a:pPr>
              <a:t>102</a:t>
            </a:fld>
            <a:endParaRPr lang="en-US"/>
          </a:p>
        </p:txBody>
      </p:sp>
      <p:sp>
        <p:nvSpPr>
          <p:cNvPr id="3" name="Slide Number Placeholder 1"/>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8761F347-847F-45B9-9A5C-9E4070C2A9E9}" type="slidenum">
              <a:rPr lang="en-US" sz="1200">
                <a:effectLst>
                  <a:outerShdw blurRad="38100" dist="38100" dir="2700000" algn="tl">
                    <a:srgbClr val="000000"/>
                  </a:outerShdw>
                </a:effectLst>
                <a:cs typeface="Arial" pitchFamily="34" charset="0"/>
              </a:rPr>
              <a:pPr algn="r">
                <a:defRPr/>
              </a:pPr>
              <a:t>102</a:t>
            </a:fld>
            <a:endParaRPr lang="en-US" sz="1200">
              <a:effectLst>
                <a:outerShdw blurRad="38100" dist="38100" dir="2700000" algn="tl">
                  <a:srgbClr val="000000"/>
                </a:outerShdw>
              </a:effectLst>
              <a:cs typeface="Arial" pitchFamily="34" charset="0"/>
            </a:endParaRPr>
          </a:p>
        </p:txBody>
      </p:sp>
      <p:sp>
        <p:nvSpPr>
          <p:cNvPr id="76804" name="Rectangle 2"/>
          <p:cNvSpPr>
            <a:spLocks noChangeArrowheads="1"/>
          </p:cNvSpPr>
          <p:nvPr/>
        </p:nvSpPr>
        <p:spPr bwMode="auto">
          <a:xfrm>
            <a:off x="533400" y="533400"/>
            <a:ext cx="830580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1200150" indent="-7429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dirty="0">
                <a:latin typeface="Arial Black" pitchFamily="34" charset="0"/>
              </a:rPr>
              <a:t>5. Who is involved in the job analysis?</a:t>
            </a:r>
          </a:p>
          <a:p>
            <a:pPr lvl="1" eaLnBrk="1" hangingPunct="1">
              <a:spcBef>
                <a:spcPct val="0"/>
              </a:spcBef>
              <a:buClrTx/>
              <a:buFont typeface="Arial" charset="0"/>
              <a:buChar char="•"/>
            </a:pPr>
            <a:r>
              <a:rPr lang="en-US" altLang="en-US" sz="4000" dirty="0"/>
              <a:t>Management</a:t>
            </a:r>
          </a:p>
          <a:p>
            <a:pPr lvl="1" eaLnBrk="1" hangingPunct="1">
              <a:spcBef>
                <a:spcPct val="0"/>
              </a:spcBef>
              <a:buClrTx/>
              <a:buFont typeface="Arial" charset="0"/>
              <a:buChar char="•"/>
            </a:pPr>
            <a:r>
              <a:rPr lang="en-US" altLang="en-US" sz="4000" dirty="0"/>
              <a:t>Supervisors</a:t>
            </a:r>
          </a:p>
          <a:p>
            <a:pPr lvl="1" eaLnBrk="1" hangingPunct="1">
              <a:spcBef>
                <a:spcPct val="0"/>
              </a:spcBef>
              <a:buClrTx/>
              <a:buFont typeface="Arial" charset="0"/>
              <a:buChar char="•"/>
            </a:pPr>
            <a:r>
              <a:rPr lang="en-US" altLang="en-US" sz="4000" dirty="0"/>
              <a:t>Job analysts</a:t>
            </a:r>
          </a:p>
          <a:p>
            <a:pPr lvl="1" eaLnBrk="1" hangingPunct="1">
              <a:spcBef>
                <a:spcPct val="0"/>
              </a:spcBef>
              <a:buClrTx/>
              <a:buFont typeface="Arial" charset="0"/>
              <a:buChar char="•"/>
            </a:pPr>
            <a:r>
              <a:rPr lang="en-US" altLang="en-US" sz="4000" dirty="0"/>
              <a:t>Job incumbent</a:t>
            </a:r>
          </a:p>
          <a:p>
            <a:pPr lvl="1" eaLnBrk="1" hangingPunct="1">
              <a:spcBef>
                <a:spcPct val="0"/>
              </a:spcBef>
              <a:buClrTx/>
              <a:buFont typeface="Arial" charset="0"/>
              <a:buChar char="•"/>
            </a:pPr>
            <a:r>
              <a:rPr lang="en-US" altLang="en-US" sz="4000" dirty="0"/>
              <a:t>Unions</a:t>
            </a:r>
          </a:p>
          <a:p>
            <a:pPr lvl="1" eaLnBrk="1" hangingPunct="1">
              <a:spcBef>
                <a:spcPct val="0"/>
              </a:spcBef>
              <a:buClrTx/>
              <a:buFont typeface="Arial" charset="0"/>
              <a:buChar char="•"/>
            </a:pPr>
            <a:r>
              <a:rPr lang="en-US" altLang="en-US" sz="4000" dirty="0"/>
              <a:t>Consultants</a:t>
            </a:r>
          </a:p>
        </p:txBody>
      </p:sp>
      <p:pic>
        <p:nvPicPr>
          <p:cNvPr id="5" name="Picture 4" descr="Save This as your Homepage"/>
          <p:cNvPicPr>
            <a:picLocks noChangeAspect="1" noChangeArrowheads="1"/>
          </p:cNvPicPr>
          <p:nvPr/>
        </p:nvPicPr>
        <p:blipFill>
          <a:blip r:embed="rId3" r:link="rId4"/>
          <a:srcRect/>
          <a:stretch>
            <a:fillRect/>
          </a:stretch>
        </p:blipFill>
        <p:spPr bwMode="auto">
          <a:xfrm>
            <a:off x="0" y="685800"/>
            <a:ext cx="571500" cy="3810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1294531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6AEA2BB-E309-42CA-8105-0862D99F40DD}" type="slidenum">
              <a:rPr lang="en-US" smtClean="0"/>
              <a:pPr>
                <a:defRPr/>
              </a:pPr>
              <a:t>103</a:t>
            </a:fld>
            <a:endParaRPr lang="en-US"/>
          </a:p>
        </p:txBody>
      </p:sp>
      <p:sp>
        <p:nvSpPr>
          <p:cNvPr id="3" name="Slide Number Placeholder 1"/>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E8EA650F-E0C7-4D22-8A0E-BB1F2D4CB7AC}" type="slidenum">
              <a:rPr lang="en-US" sz="1200">
                <a:effectLst>
                  <a:outerShdw blurRad="38100" dist="38100" dir="2700000" algn="tl">
                    <a:srgbClr val="000000"/>
                  </a:outerShdw>
                </a:effectLst>
                <a:cs typeface="Arial" pitchFamily="34" charset="0"/>
              </a:rPr>
              <a:pPr algn="r">
                <a:defRPr/>
              </a:pPr>
              <a:t>103</a:t>
            </a:fld>
            <a:endParaRPr lang="en-US" sz="1200">
              <a:effectLst>
                <a:outerShdw blurRad="38100" dist="38100" dir="2700000" algn="tl">
                  <a:srgbClr val="000000"/>
                </a:outerShdw>
              </a:effectLst>
              <a:cs typeface="Arial" pitchFamily="34" charset="0"/>
            </a:endParaRPr>
          </a:p>
        </p:txBody>
      </p:sp>
      <p:sp>
        <p:nvSpPr>
          <p:cNvPr id="4" name="Slide Number Placeholder 1"/>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F9EAE4D2-752E-43E7-8E33-5163977E4470}" type="slidenum">
              <a:rPr lang="en-US" sz="1200">
                <a:effectLst>
                  <a:outerShdw blurRad="38100" dist="38100" dir="2700000" algn="tl">
                    <a:srgbClr val="000000"/>
                  </a:outerShdw>
                </a:effectLst>
                <a:cs typeface="Arial" pitchFamily="34" charset="0"/>
              </a:rPr>
              <a:pPr algn="r">
                <a:defRPr/>
              </a:pPr>
              <a:t>103</a:t>
            </a:fld>
            <a:endParaRPr lang="en-US" sz="1200">
              <a:effectLst>
                <a:outerShdw blurRad="38100" dist="38100" dir="2700000" algn="tl">
                  <a:srgbClr val="000000"/>
                </a:outerShdw>
              </a:effectLst>
              <a:cs typeface="Arial" pitchFamily="34" charset="0"/>
            </a:endParaRPr>
          </a:p>
        </p:txBody>
      </p:sp>
      <p:sp>
        <p:nvSpPr>
          <p:cNvPr id="5" name="Text Box 12"/>
          <p:cNvSpPr txBox="1">
            <a:spLocks noChangeArrowheads="1"/>
          </p:cNvSpPr>
          <p:nvPr/>
        </p:nvSpPr>
        <p:spPr bwMode="auto">
          <a:xfrm>
            <a:off x="457200" y="1981200"/>
            <a:ext cx="58674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1371600" indent="-631825"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1828800" indent="-631825"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286000" indent="-631825"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2743200" indent="-631825"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200400" indent="-631825"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3600" dirty="0"/>
              <a:t>After completing this part, participants will be able to understand:</a:t>
            </a:r>
            <a:endParaRPr lang="en-US" altLang="en-US" sz="4800" b="1" dirty="0">
              <a:latin typeface="Times New Roman" pitchFamily="18" charset="0"/>
              <a:cs typeface="Times New Roman" pitchFamily="18" charset="0"/>
            </a:endParaRPr>
          </a:p>
          <a:p>
            <a:pPr lvl="4">
              <a:spcBef>
                <a:spcPct val="0"/>
              </a:spcBef>
              <a:buClrTx/>
              <a:buFontTx/>
              <a:buAutoNum type="arabicPeriod"/>
            </a:pPr>
            <a:r>
              <a:rPr lang="en-US" altLang="en-US" sz="2400" b="1" dirty="0">
                <a:latin typeface="Times New Roman" pitchFamily="18" charset="0"/>
                <a:cs typeface="Times New Roman" pitchFamily="18" charset="0"/>
              </a:rPr>
              <a:t>HRP Meaning (Definition)</a:t>
            </a:r>
          </a:p>
          <a:p>
            <a:pPr lvl="4">
              <a:spcBef>
                <a:spcPct val="0"/>
              </a:spcBef>
              <a:buClrTx/>
              <a:buFontTx/>
              <a:buAutoNum type="arabicPeriod"/>
            </a:pPr>
            <a:r>
              <a:rPr lang="en-US" altLang="en-US" sz="2400" b="1" dirty="0">
                <a:latin typeface="Times New Roman" pitchFamily="18" charset="0"/>
                <a:cs typeface="Times New Roman" pitchFamily="18" charset="0"/>
              </a:rPr>
              <a:t>HRP Importance</a:t>
            </a:r>
          </a:p>
          <a:p>
            <a:pPr lvl="4">
              <a:spcBef>
                <a:spcPct val="0"/>
              </a:spcBef>
              <a:buClrTx/>
              <a:buFontTx/>
              <a:buAutoNum type="arabicPeriod"/>
            </a:pPr>
            <a:r>
              <a:rPr lang="en-US" altLang="en-US" sz="2400" b="1" dirty="0">
                <a:latin typeface="Times New Roman" pitchFamily="18" charset="0"/>
                <a:cs typeface="Times New Roman" pitchFamily="18" charset="0"/>
              </a:rPr>
              <a:t>HRP Steps</a:t>
            </a:r>
          </a:p>
          <a:p>
            <a:pPr lvl="4">
              <a:spcBef>
                <a:spcPct val="0"/>
              </a:spcBef>
              <a:buClrTx/>
              <a:buFontTx/>
              <a:buAutoNum type="arabicPeriod"/>
            </a:pPr>
            <a:r>
              <a:rPr lang="en-US" altLang="en-US" sz="2400" b="1" dirty="0">
                <a:latin typeface="Times New Roman" pitchFamily="18" charset="0"/>
                <a:cs typeface="Times New Roman" pitchFamily="18" charset="0"/>
              </a:rPr>
              <a:t>Succession Planning</a:t>
            </a:r>
          </a:p>
        </p:txBody>
      </p:sp>
      <p:grpSp>
        <p:nvGrpSpPr>
          <p:cNvPr id="6" name="Group 13"/>
          <p:cNvGrpSpPr>
            <a:grpSpLocks/>
          </p:cNvGrpSpPr>
          <p:nvPr/>
        </p:nvGrpSpPr>
        <p:grpSpPr bwMode="auto">
          <a:xfrm>
            <a:off x="6858000" y="0"/>
            <a:ext cx="2286000" cy="6629400"/>
            <a:chOff x="4032" y="384"/>
            <a:chExt cx="1440" cy="2544"/>
          </a:xfrm>
        </p:grpSpPr>
        <p:grpSp>
          <p:nvGrpSpPr>
            <p:cNvPr id="77837" name="Group 14"/>
            <p:cNvGrpSpPr>
              <a:grpSpLocks/>
            </p:cNvGrpSpPr>
            <p:nvPr/>
          </p:nvGrpSpPr>
          <p:grpSpPr bwMode="auto">
            <a:xfrm>
              <a:off x="4030" y="617"/>
              <a:ext cx="1201" cy="2301"/>
              <a:chOff x="5526" y="4262"/>
              <a:chExt cx="1674" cy="1678"/>
            </a:xfrm>
          </p:grpSpPr>
          <p:sp>
            <p:nvSpPr>
              <p:cNvPr id="77839" name="Freeform 15"/>
              <p:cNvSpPr>
                <a:spLocks/>
              </p:cNvSpPr>
              <p:nvPr/>
            </p:nvSpPr>
            <p:spPr bwMode="auto">
              <a:xfrm>
                <a:off x="6426" y="4893"/>
                <a:ext cx="324" cy="883"/>
              </a:xfrm>
              <a:custGeom>
                <a:avLst/>
                <a:gdLst>
                  <a:gd name="T0" fmla="*/ 1 w 648"/>
                  <a:gd name="T1" fmla="*/ 1 h 1766"/>
                  <a:gd name="T2" fmla="*/ 1 w 648"/>
                  <a:gd name="T3" fmla="*/ 1 h 1766"/>
                  <a:gd name="T4" fmla="*/ 1 w 648"/>
                  <a:gd name="T5" fmla="*/ 1 h 1766"/>
                  <a:gd name="T6" fmla="*/ 1 w 648"/>
                  <a:gd name="T7" fmla="*/ 1 h 1766"/>
                  <a:gd name="T8" fmla="*/ 1 w 648"/>
                  <a:gd name="T9" fmla="*/ 1 h 1766"/>
                  <a:gd name="T10" fmla="*/ 1 w 648"/>
                  <a:gd name="T11" fmla="*/ 1 h 1766"/>
                  <a:gd name="T12" fmla="*/ 1 w 648"/>
                  <a:gd name="T13" fmla="*/ 1 h 1766"/>
                  <a:gd name="T14" fmla="*/ 1 w 648"/>
                  <a:gd name="T15" fmla="*/ 1 h 1766"/>
                  <a:gd name="T16" fmla="*/ 1 w 648"/>
                  <a:gd name="T17" fmla="*/ 1 h 1766"/>
                  <a:gd name="T18" fmla="*/ 1 w 648"/>
                  <a:gd name="T19" fmla="*/ 1 h 1766"/>
                  <a:gd name="T20" fmla="*/ 1 w 648"/>
                  <a:gd name="T21" fmla="*/ 1 h 1766"/>
                  <a:gd name="T22" fmla="*/ 1 w 648"/>
                  <a:gd name="T23" fmla="*/ 1 h 1766"/>
                  <a:gd name="T24" fmla="*/ 1 w 648"/>
                  <a:gd name="T25" fmla="*/ 1 h 1766"/>
                  <a:gd name="T26" fmla="*/ 1 w 648"/>
                  <a:gd name="T27" fmla="*/ 1 h 1766"/>
                  <a:gd name="T28" fmla="*/ 1 w 648"/>
                  <a:gd name="T29" fmla="*/ 1 h 1766"/>
                  <a:gd name="T30" fmla="*/ 1 w 648"/>
                  <a:gd name="T31" fmla="*/ 1 h 1766"/>
                  <a:gd name="T32" fmla="*/ 1 w 648"/>
                  <a:gd name="T33" fmla="*/ 1 h 1766"/>
                  <a:gd name="T34" fmla="*/ 1 w 648"/>
                  <a:gd name="T35" fmla="*/ 1 h 1766"/>
                  <a:gd name="T36" fmla="*/ 1 w 648"/>
                  <a:gd name="T37" fmla="*/ 1 h 1766"/>
                  <a:gd name="T38" fmla="*/ 1 w 648"/>
                  <a:gd name="T39" fmla="*/ 1 h 1766"/>
                  <a:gd name="T40" fmla="*/ 1 w 648"/>
                  <a:gd name="T41" fmla="*/ 1 h 1766"/>
                  <a:gd name="T42" fmla="*/ 1 w 648"/>
                  <a:gd name="T43" fmla="*/ 1 h 1766"/>
                  <a:gd name="T44" fmla="*/ 1 w 648"/>
                  <a:gd name="T45" fmla="*/ 1 h 1766"/>
                  <a:gd name="T46" fmla="*/ 1 w 648"/>
                  <a:gd name="T47" fmla="*/ 1 h 1766"/>
                  <a:gd name="T48" fmla="*/ 1 w 648"/>
                  <a:gd name="T49" fmla="*/ 1 h 1766"/>
                  <a:gd name="T50" fmla="*/ 1 w 648"/>
                  <a:gd name="T51" fmla="*/ 1 h 1766"/>
                  <a:gd name="T52" fmla="*/ 1 w 648"/>
                  <a:gd name="T53" fmla="*/ 1 h 1766"/>
                  <a:gd name="T54" fmla="*/ 1 w 648"/>
                  <a:gd name="T55" fmla="*/ 1 h 1766"/>
                  <a:gd name="T56" fmla="*/ 1 w 648"/>
                  <a:gd name="T57" fmla="*/ 1 h 1766"/>
                  <a:gd name="T58" fmla="*/ 1 w 648"/>
                  <a:gd name="T59" fmla="*/ 1 h 1766"/>
                  <a:gd name="T60" fmla="*/ 1 w 648"/>
                  <a:gd name="T61" fmla="*/ 1 h 1766"/>
                  <a:gd name="T62" fmla="*/ 1 w 648"/>
                  <a:gd name="T63" fmla="*/ 1 h 1766"/>
                  <a:gd name="T64" fmla="*/ 1 w 648"/>
                  <a:gd name="T65" fmla="*/ 1 h 1766"/>
                  <a:gd name="T66" fmla="*/ 1 w 648"/>
                  <a:gd name="T67" fmla="*/ 1 h 1766"/>
                  <a:gd name="T68" fmla="*/ 1 w 648"/>
                  <a:gd name="T69" fmla="*/ 1 h 1766"/>
                  <a:gd name="T70" fmla="*/ 1 w 648"/>
                  <a:gd name="T71" fmla="*/ 1 h 1766"/>
                  <a:gd name="T72" fmla="*/ 1 w 648"/>
                  <a:gd name="T73" fmla="*/ 1 h 1766"/>
                  <a:gd name="T74" fmla="*/ 1 w 648"/>
                  <a:gd name="T75" fmla="*/ 1 h 1766"/>
                  <a:gd name="T76" fmla="*/ 1 w 648"/>
                  <a:gd name="T77" fmla="*/ 1 h 1766"/>
                  <a:gd name="T78" fmla="*/ 1 w 648"/>
                  <a:gd name="T79" fmla="*/ 1 h 1766"/>
                  <a:gd name="T80" fmla="*/ 1 w 648"/>
                  <a:gd name="T81" fmla="*/ 1 h 1766"/>
                  <a:gd name="T82" fmla="*/ 1 w 648"/>
                  <a:gd name="T83" fmla="*/ 1 h 1766"/>
                  <a:gd name="T84" fmla="*/ 1 w 648"/>
                  <a:gd name="T85" fmla="*/ 1 h 1766"/>
                  <a:gd name="T86" fmla="*/ 1 w 648"/>
                  <a:gd name="T87" fmla="*/ 1 h 1766"/>
                  <a:gd name="T88" fmla="*/ 1 w 648"/>
                  <a:gd name="T89" fmla="*/ 1 h 1766"/>
                  <a:gd name="T90" fmla="*/ 1 w 648"/>
                  <a:gd name="T91" fmla="*/ 1 h 1766"/>
                  <a:gd name="T92" fmla="*/ 1 w 648"/>
                  <a:gd name="T93" fmla="*/ 1 h 1766"/>
                  <a:gd name="T94" fmla="*/ 1 w 648"/>
                  <a:gd name="T95" fmla="*/ 1 h 1766"/>
                  <a:gd name="T96" fmla="*/ 1 w 648"/>
                  <a:gd name="T97" fmla="*/ 1 h 1766"/>
                  <a:gd name="T98" fmla="*/ 1 w 648"/>
                  <a:gd name="T99" fmla="*/ 1 h 1766"/>
                  <a:gd name="T100" fmla="*/ 1 w 648"/>
                  <a:gd name="T101" fmla="*/ 1 h 1766"/>
                  <a:gd name="T102" fmla="*/ 1 w 648"/>
                  <a:gd name="T103" fmla="*/ 1 h 17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8"/>
                  <a:gd name="T157" fmla="*/ 0 h 1766"/>
                  <a:gd name="T158" fmla="*/ 648 w 648"/>
                  <a:gd name="T159" fmla="*/ 1766 h 17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8" h="1766">
                    <a:moveTo>
                      <a:pt x="346" y="1766"/>
                    </a:moveTo>
                    <a:lnTo>
                      <a:pt x="348" y="1766"/>
                    </a:lnTo>
                    <a:lnTo>
                      <a:pt x="351" y="1766"/>
                    </a:lnTo>
                    <a:lnTo>
                      <a:pt x="354" y="1766"/>
                    </a:lnTo>
                    <a:lnTo>
                      <a:pt x="357" y="1766"/>
                    </a:lnTo>
                    <a:lnTo>
                      <a:pt x="357" y="1755"/>
                    </a:lnTo>
                    <a:lnTo>
                      <a:pt x="358" y="1746"/>
                    </a:lnTo>
                    <a:lnTo>
                      <a:pt x="358" y="1736"/>
                    </a:lnTo>
                    <a:lnTo>
                      <a:pt x="357" y="1727"/>
                    </a:lnTo>
                    <a:lnTo>
                      <a:pt x="356" y="1718"/>
                    </a:lnTo>
                    <a:lnTo>
                      <a:pt x="354" y="1710"/>
                    </a:lnTo>
                    <a:lnTo>
                      <a:pt x="354" y="1703"/>
                    </a:lnTo>
                    <a:lnTo>
                      <a:pt x="356" y="1696"/>
                    </a:lnTo>
                    <a:lnTo>
                      <a:pt x="357" y="1689"/>
                    </a:lnTo>
                    <a:lnTo>
                      <a:pt x="356" y="1678"/>
                    </a:lnTo>
                    <a:lnTo>
                      <a:pt x="354" y="1670"/>
                    </a:lnTo>
                    <a:lnTo>
                      <a:pt x="354" y="1659"/>
                    </a:lnTo>
                    <a:lnTo>
                      <a:pt x="354" y="1640"/>
                    </a:lnTo>
                    <a:lnTo>
                      <a:pt x="356" y="1607"/>
                    </a:lnTo>
                    <a:lnTo>
                      <a:pt x="357" y="1572"/>
                    </a:lnTo>
                    <a:lnTo>
                      <a:pt x="357" y="1546"/>
                    </a:lnTo>
                    <a:lnTo>
                      <a:pt x="356" y="1518"/>
                    </a:lnTo>
                    <a:lnTo>
                      <a:pt x="356" y="1479"/>
                    </a:lnTo>
                    <a:lnTo>
                      <a:pt x="356" y="1441"/>
                    </a:lnTo>
                    <a:lnTo>
                      <a:pt x="356" y="1409"/>
                    </a:lnTo>
                    <a:lnTo>
                      <a:pt x="356" y="1380"/>
                    </a:lnTo>
                    <a:lnTo>
                      <a:pt x="353" y="1345"/>
                    </a:lnTo>
                    <a:lnTo>
                      <a:pt x="350" y="1306"/>
                    </a:lnTo>
                    <a:lnTo>
                      <a:pt x="346" y="1273"/>
                    </a:lnTo>
                    <a:lnTo>
                      <a:pt x="343" y="1242"/>
                    </a:lnTo>
                    <a:lnTo>
                      <a:pt x="341" y="1207"/>
                    </a:lnTo>
                    <a:lnTo>
                      <a:pt x="341" y="1173"/>
                    </a:lnTo>
                    <a:lnTo>
                      <a:pt x="341" y="1140"/>
                    </a:lnTo>
                    <a:lnTo>
                      <a:pt x="340" y="1105"/>
                    </a:lnTo>
                    <a:lnTo>
                      <a:pt x="338" y="1067"/>
                    </a:lnTo>
                    <a:lnTo>
                      <a:pt x="336" y="1032"/>
                    </a:lnTo>
                    <a:lnTo>
                      <a:pt x="334" y="1013"/>
                    </a:lnTo>
                    <a:lnTo>
                      <a:pt x="331" y="995"/>
                    </a:lnTo>
                    <a:lnTo>
                      <a:pt x="328" y="967"/>
                    </a:lnTo>
                    <a:lnTo>
                      <a:pt x="326" y="938"/>
                    </a:lnTo>
                    <a:lnTo>
                      <a:pt x="324" y="911"/>
                    </a:lnTo>
                    <a:lnTo>
                      <a:pt x="324" y="871"/>
                    </a:lnTo>
                    <a:lnTo>
                      <a:pt x="323" y="808"/>
                    </a:lnTo>
                    <a:lnTo>
                      <a:pt x="320" y="747"/>
                    </a:lnTo>
                    <a:lnTo>
                      <a:pt x="320" y="716"/>
                    </a:lnTo>
                    <a:lnTo>
                      <a:pt x="323" y="756"/>
                    </a:lnTo>
                    <a:lnTo>
                      <a:pt x="331" y="810"/>
                    </a:lnTo>
                    <a:lnTo>
                      <a:pt x="344" y="873"/>
                    </a:lnTo>
                    <a:lnTo>
                      <a:pt x="357" y="941"/>
                    </a:lnTo>
                    <a:lnTo>
                      <a:pt x="371" y="1008"/>
                    </a:lnTo>
                    <a:lnTo>
                      <a:pt x="383" y="1065"/>
                    </a:lnTo>
                    <a:lnTo>
                      <a:pt x="391" y="1109"/>
                    </a:lnTo>
                    <a:lnTo>
                      <a:pt x="394" y="1135"/>
                    </a:lnTo>
                    <a:lnTo>
                      <a:pt x="396" y="1184"/>
                    </a:lnTo>
                    <a:lnTo>
                      <a:pt x="400" y="1222"/>
                    </a:lnTo>
                    <a:lnTo>
                      <a:pt x="406" y="1254"/>
                    </a:lnTo>
                    <a:lnTo>
                      <a:pt x="410" y="1278"/>
                    </a:lnTo>
                    <a:lnTo>
                      <a:pt x="408" y="1338"/>
                    </a:lnTo>
                    <a:lnTo>
                      <a:pt x="404" y="1446"/>
                    </a:lnTo>
                    <a:lnTo>
                      <a:pt x="398" y="1553"/>
                    </a:lnTo>
                    <a:lnTo>
                      <a:pt x="396" y="1612"/>
                    </a:lnTo>
                    <a:lnTo>
                      <a:pt x="393" y="1638"/>
                    </a:lnTo>
                    <a:lnTo>
                      <a:pt x="386" y="1675"/>
                    </a:lnTo>
                    <a:lnTo>
                      <a:pt x="380" y="1717"/>
                    </a:lnTo>
                    <a:lnTo>
                      <a:pt x="376" y="1757"/>
                    </a:lnTo>
                    <a:lnTo>
                      <a:pt x="378" y="1759"/>
                    </a:lnTo>
                    <a:lnTo>
                      <a:pt x="383" y="1759"/>
                    </a:lnTo>
                    <a:lnTo>
                      <a:pt x="387" y="1760"/>
                    </a:lnTo>
                    <a:lnTo>
                      <a:pt x="393" y="1760"/>
                    </a:lnTo>
                    <a:lnTo>
                      <a:pt x="404" y="1762"/>
                    </a:lnTo>
                    <a:lnTo>
                      <a:pt x="418" y="1764"/>
                    </a:lnTo>
                    <a:lnTo>
                      <a:pt x="433" y="1766"/>
                    </a:lnTo>
                    <a:lnTo>
                      <a:pt x="448" y="1766"/>
                    </a:lnTo>
                    <a:lnTo>
                      <a:pt x="464" y="1766"/>
                    </a:lnTo>
                    <a:lnTo>
                      <a:pt x="481" y="1766"/>
                    </a:lnTo>
                    <a:lnTo>
                      <a:pt x="497" y="1766"/>
                    </a:lnTo>
                    <a:lnTo>
                      <a:pt x="514" y="1764"/>
                    </a:lnTo>
                    <a:lnTo>
                      <a:pt x="531" y="1762"/>
                    </a:lnTo>
                    <a:lnTo>
                      <a:pt x="547" y="1760"/>
                    </a:lnTo>
                    <a:lnTo>
                      <a:pt x="563" y="1757"/>
                    </a:lnTo>
                    <a:lnTo>
                      <a:pt x="578" y="1753"/>
                    </a:lnTo>
                    <a:lnTo>
                      <a:pt x="591" y="1750"/>
                    </a:lnTo>
                    <a:lnTo>
                      <a:pt x="604" y="1745"/>
                    </a:lnTo>
                    <a:lnTo>
                      <a:pt x="616" y="1739"/>
                    </a:lnTo>
                    <a:lnTo>
                      <a:pt x="624" y="1732"/>
                    </a:lnTo>
                    <a:lnTo>
                      <a:pt x="623" y="1725"/>
                    </a:lnTo>
                    <a:lnTo>
                      <a:pt x="621" y="1718"/>
                    </a:lnTo>
                    <a:lnTo>
                      <a:pt x="617" y="1713"/>
                    </a:lnTo>
                    <a:lnTo>
                      <a:pt x="613" y="1708"/>
                    </a:lnTo>
                    <a:lnTo>
                      <a:pt x="618" y="1684"/>
                    </a:lnTo>
                    <a:lnTo>
                      <a:pt x="623" y="1652"/>
                    </a:lnTo>
                    <a:lnTo>
                      <a:pt x="624" y="1621"/>
                    </a:lnTo>
                    <a:lnTo>
                      <a:pt x="624" y="1593"/>
                    </a:lnTo>
                    <a:lnTo>
                      <a:pt x="627" y="1547"/>
                    </a:lnTo>
                    <a:lnTo>
                      <a:pt x="633" y="1477"/>
                    </a:lnTo>
                    <a:lnTo>
                      <a:pt x="638" y="1408"/>
                    </a:lnTo>
                    <a:lnTo>
                      <a:pt x="643" y="1360"/>
                    </a:lnTo>
                    <a:lnTo>
                      <a:pt x="646" y="1315"/>
                    </a:lnTo>
                    <a:lnTo>
                      <a:pt x="648" y="1250"/>
                    </a:lnTo>
                    <a:lnTo>
                      <a:pt x="648" y="1186"/>
                    </a:lnTo>
                    <a:lnTo>
                      <a:pt x="644" y="1140"/>
                    </a:lnTo>
                    <a:lnTo>
                      <a:pt x="638" y="1114"/>
                    </a:lnTo>
                    <a:lnTo>
                      <a:pt x="633" y="1091"/>
                    </a:lnTo>
                    <a:lnTo>
                      <a:pt x="630" y="1070"/>
                    </a:lnTo>
                    <a:lnTo>
                      <a:pt x="626" y="1053"/>
                    </a:lnTo>
                    <a:lnTo>
                      <a:pt x="621" y="1032"/>
                    </a:lnTo>
                    <a:lnTo>
                      <a:pt x="617" y="1008"/>
                    </a:lnTo>
                    <a:lnTo>
                      <a:pt x="613" y="987"/>
                    </a:lnTo>
                    <a:lnTo>
                      <a:pt x="611" y="973"/>
                    </a:lnTo>
                    <a:lnTo>
                      <a:pt x="610" y="960"/>
                    </a:lnTo>
                    <a:lnTo>
                      <a:pt x="607" y="941"/>
                    </a:lnTo>
                    <a:lnTo>
                      <a:pt x="603" y="922"/>
                    </a:lnTo>
                    <a:lnTo>
                      <a:pt x="601" y="906"/>
                    </a:lnTo>
                    <a:lnTo>
                      <a:pt x="600" y="891"/>
                    </a:lnTo>
                    <a:lnTo>
                      <a:pt x="597" y="871"/>
                    </a:lnTo>
                    <a:lnTo>
                      <a:pt x="594" y="850"/>
                    </a:lnTo>
                    <a:lnTo>
                      <a:pt x="593" y="833"/>
                    </a:lnTo>
                    <a:lnTo>
                      <a:pt x="593" y="780"/>
                    </a:lnTo>
                    <a:lnTo>
                      <a:pt x="594" y="683"/>
                    </a:lnTo>
                    <a:lnTo>
                      <a:pt x="593" y="583"/>
                    </a:lnTo>
                    <a:lnTo>
                      <a:pt x="591" y="525"/>
                    </a:lnTo>
                    <a:lnTo>
                      <a:pt x="584" y="525"/>
                    </a:lnTo>
                    <a:lnTo>
                      <a:pt x="576" y="527"/>
                    </a:lnTo>
                    <a:lnTo>
                      <a:pt x="564" y="527"/>
                    </a:lnTo>
                    <a:lnTo>
                      <a:pt x="551" y="529"/>
                    </a:lnTo>
                    <a:lnTo>
                      <a:pt x="538" y="529"/>
                    </a:lnTo>
                    <a:lnTo>
                      <a:pt x="523" y="531"/>
                    </a:lnTo>
                    <a:lnTo>
                      <a:pt x="507" y="532"/>
                    </a:lnTo>
                    <a:lnTo>
                      <a:pt x="490" y="534"/>
                    </a:lnTo>
                    <a:lnTo>
                      <a:pt x="473" y="538"/>
                    </a:lnTo>
                    <a:lnTo>
                      <a:pt x="456" y="541"/>
                    </a:lnTo>
                    <a:lnTo>
                      <a:pt x="437" y="543"/>
                    </a:lnTo>
                    <a:lnTo>
                      <a:pt x="421" y="546"/>
                    </a:lnTo>
                    <a:lnTo>
                      <a:pt x="404" y="552"/>
                    </a:lnTo>
                    <a:lnTo>
                      <a:pt x="388" y="555"/>
                    </a:lnTo>
                    <a:lnTo>
                      <a:pt x="374" y="560"/>
                    </a:lnTo>
                    <a:lnTo>
                      <a:pt x="361" y="566"/>
                    </a:lnTo>
                    <a:lnTo>
                      <a:pt x="354" y="524"/>
                    </a:lnTo>
                    <a:lnTo>
                      <a:pt x="346" y="464"/>
                    </a:lnTo>
                    <a:lnTo>
                      <a:pt x="336" y="394"/>
                    </a:lnTo>
                    <a:lnTo>
                      <a:pt x="326" y="319"/>
                    </a:lnTo>
                    <a:lnTo>
                      <a:pt x="317" y="242"/>
                    </a:lnTo>
                    <a:lnTo>
                      <a:pt x="311" y="169"/>
                    </a:lnTo>
                    <a:lnTo>
                      <a:pt x="307" y="106"/>
                    </a:lnTo>
                    <a:lnTo>
                      <a:pt x="307" y="57"/>
                    </a:lnTo>
                    <a:lnTo>
                      <a:pt x="283" y="66"/>
                    </a:lnTo>
                    <a:lnTo>
                      <a:pt x="259" y="70"/>
                    </a:lnTo>
                    <a:lnTo>
                      <a:pt x="236" y="70"/>
                    </a:lnTo>
                    <a:lnTo>
                      <a:pt x="216" y="66"/>
                    </a:lnTo>
                    <a:lnTo>
                      <a:pt x="196" y="61"/>
                    </a:lnTo>
                    <a:lnTo>
                      <a:pt x="179" y="56"/>
                    </a:lnTo>
                    <a:lnTo>
                      <a:pt x="164" y="49"/>
                    </a:lnTo>
                    <a:lnTo>
                      <a:pt x="151" y="43"/>
                    </a:lnTo>
                    <a:lnTo>
                      <a:pt x="141" y="40"/>
                    </a:lnTo>
                    <a:lnTo>
                      <a:pt x="131" y="35"/>
                    </a:lnTo>
                    <a:lnTo>
                      <a:pt x="121" y="31"/>
                    </a:lnTo>
                    <a:lnTo>
                      <a:pt x="113" y="28"/>
                    </a:lnTo>
                    <a:lnTo>
                      <a:pt x="104" y="24"/>
                    </a:lnTo>
                    <a:lnTo>
                      <a:pt x="94" y="19"/>
                    </a:lnTo>
                    <a:lnTo>
                      <a:pt x="84" y="12"/>
                    </a:lnTo>
                    <a:lnTo>
                      <a:pt x="74" y="3"/>
                    </a:lnTo>
                    <a:lnTo>
                      <a:pt x="70" y="1"/>
                    </a:lnTo>
                    <a:lnTo>
                      <a:pt x="66" y="0"/>
                    </a:lnTo>
                    <a:lnTo>
                      <a:pt x="61" y="0"/>
                    </a:lnTo>
                    <a:lnTo>
                      <a:pt x="56" y="1"/>
                    </a:lnTo>
                    <a:lnTo>
                      <a:pt x="54" y="64"/>
                    </a:lnTo>
                    <a:lnTo>
                      <a:pt x="51" y="167"/>
                    </a:lnTo>
                    <a:lnTo>
                      <a:pt x="50" y="270"/>
                    </a:lnTo>
                    <a:lnTo>
                      <a:pt x="50" y="335"/>
                    </a:lnTo>
                    <a:lnTo>
                      <a:pt x="44" y="339"/>
                    </a:lnTo>
                    <a:lnTo>
                      <a:pt x="37" y="342"/>
                    </a:lnTo>
                    <a:lnTo>
                      <a:pt x="31" y="346"/>
                    </a:lnTo>
                    <a:lnTo>
                      <a:pt x="26" y="349"/>
                    </a:lnTo>
                    <a:lnTo>
                      <a:pt x="19" y="353"/>
                    </a:lnTo>
                    <a:lnTo>
                      <a:pt x="13" y="354"/>
                    </a:lnTo>
                    <a:lnTo>
                      <a:pt x="6" y="358"/>
                    </a:lnTo>
                    <a:lnTo>
                      <a:pt x="0" y="361"/>
                    </a:lnTo>
                    <a:lnTo>
                      <a:pt x="10" y="398"/>
                    </a:lnTo>
                    <a:lnTo>
                      <a:pt x="20" y="433"/>
                    </a:lnTo>
                    <a:lnTo>
                      <a:pt x="29" y="463"/>
                    </a:lnTo>
                    <a:lnTo>
                      <a:pt x="33" y="485"/>
                    </a:lnTo>
                    <a:lnTo>
                      <a:pt x="36" y="508"/>
                    </a:lnTo>
                    <a:lnTo>
                      <a:pt x="40" y="536"/>
                    </a:lnTo>
                    <a:lnTo>
                      <a:pt x="46" y="562"/>
                    </a:lnTo>
                    <a:lnTo>
                      <a:pt x="51" y="580"/>
                    </a:lnTo>
                    <a:lnTo>
                      <a:pt x="59" y="602"/>
                    </a:lnTo>
                    <a:lnTo>
                      <a:pt x="67" y="642"/>
                    </a:lnTo>
                    <a:lnTo>
                      <a:pt x="76" y="684"/>
                    </a:lnTo>
                    <a:lnTo>
                      <a:pt x="80" y="707"/>
                    </a:lnTo>
                    <a:lnTo>
                      <a:pt x="81" y="728"/>
                    </a:lnTo>
                    <a:lnTo>
                      <a:pt x="86" y="761"/>
                    </a:lnTo>
                    <a:lnTo>
                      <a:pt x="90" y="800"/>
                    </a:lnTo>
                    <a:lnTo>
                      <a:pt x="94" y="829"/>
                    </a:lnTo>
                    <a:lnTo>
                      <a:pt x="99" y="854"/>
                    </a:lnTo>
                    <a:lnTo>
                      <a:pt x="103" y="880"/>
                    </a:lnTo>
                    <a:lnTo>
                      <a:pt x="104" y="904"/>
                    </a:lnTo>
                    <a:lnTo>
                      <a:pt x="103" y="925"/>
                    </a:lnTo>
                    <a:lnTo>
                      <a:pt x="101" y="943"/>
                    </a:lnTo>
                    <a:lnTo>
                      <a:pt x="101" y="959"/>
                    </a:lnTo>
                    <a:lnTo>
                      <a:pt x="101" y="973"/>
                    </a:lnTo>
                    <a:lnTo>
                      <a:pt x="104" y="983"/>
                    </a:lnTo>
                    <a:lnTo>
                      <a:pt x="107" y="994"/>
                    </a:lnTo>
                    <a:lnTo>
                      <a:pt x="111" y="1006"/>
                    </a:lnTo>
                    <a:lnTo>
                      <a:pt x="113" y="1016"/>
                    </a:lnTo>
                    <a:lnTo>
                      <a:pt x="113" y="1025"/>
                    </a:lnTo>
                    <a:lnTo>
                      <a:pt x="111" y="1034"/>
                    </a:lnTo>
                    <a:lnTo>
                      <a:pt x="111" y="1048"/>
                    </a:lnTo>
                    <a:lnTo>
                      <a:pt x="111" y="1058"/>
                    </a:lnTo>
                    <a:lnTo>
                      <a:pt x="113" y="1065"/>
                    </a:lnTo>
                    <a:lnTo>
                      <a:pt x="119" y="1081"/>
                    </a:lnTo>
                    <a:lnTo>
                      <a:pt x="126" y="1111"/>
                    </a:lnTo>
                    <a:lnTo>
                      <a:pt x="134" y="1146"/>
                    </a:lnTo>
                    <a:lnTo>
                      <a:pt x="139" y="1172"/>
                    </a:lnTo>
                    <a:lnTo>
                      <a:pt x="140" y="1200"/>
                    </a:lnTo>
                    <a:lnTo>
                      <a:pt x="141" y="1238"/>
                    </a:lnTo>
                    <a:lnTo>
                      <a:pt x="141" y="1280"/>
                    </a:lnTo>
                    <a:lnTo>
                      <a:pt x="144" y="1311"/>
                    </a:lnTo>
                    <a:lnTo>
                      <a:pt x="147" y="1339"/>
                    </a:lnTo>
                    <a:lnTo>
                      <a:pt x="149" y="1369"/>
                    </a:lnTo>
                    <a:lnTo>
                      <a:pt x="150" y="1399"/>
                    </a:lnTo>
                    <a:lnTo>
                      <a:pt x="149" y="1418"/>
                    </a:lnTo>
                    <a:lnTo>
                      <a:pt x="147" y="1439"/>
                    </a:lnTo>
                    <a:lnTo>
                      <a:pt x="149" y="1467"/>
                    </a:lnTo>
                    <a:lnTo>
                      <a:pt x="149" y="1495"/>
                    </a:lnTo>
                    <a:lnTo>
                      <a:pt x="151" y="1514"/>
                    </a:lnTo>
                    <a:lnTo>
                      <a:pt x="153" y="1535"/>
                    </a:lnTo>
                    <a:lnTo>
                      <a:pt x="150" y="1566"/>
                    </a:lnTo>
                    <a:lnTo>
                      <a:pt x="146" y="1598"/>
                    </a:lnTo>
                    <a:lnTo>
                      <a:pt x="141" y="1617"/>
                    </a:lnTo>
                    <a:lnTo>
                      <a:pt x="139" y="1626"/>
                    </a:lnTo>
                    <a:lnTo>
                      <a:pt x="137" y="1635"/>
                    </a:lnTo>
                    <a:lnTo>
                      <a:pt x="136" y="1642"/>
                    </a:lnTo>
                    <a:lnTo>
                      <a:pt x="136" y="1649"/>
                    </a:lnTo>
                    <a:lnTo>
                      <a:pt x="130" y="1652"/>
                    </a:lnTo>
                    <a:lnTo>
                      <a:pt x="126" y="1656"/>
                    </a:lnTo>
                    <a:lnTo>
                      <a:pt x="121" y="1661"/>
                    </a:lnTo>
                    <a:lnTo>
                      <a:pt x="119" y="1664"/>
                    </a:lnTo>
                    <a:lnTo>
                      <a:pt x="116" y="1673"/>
                    </a:lnTo>
                    <a:lnTo>
                      <a:pt x="109" y="1691"/>
                    </a:lnTo>
                    <a:lnTo>
                      <a:pt x="101" y="1708"/>
                    </a:lnTo>
                    <a:lnTo>
                      <a:pt x="97" y="1722"/>
                    </a:lnTo>
                    <a:lnTo>
                      <a:pt x="101" y="1724"/>
                    </a:lnTo>
                    <a:lnTo>
                      <a:pt x="106" y="1725"/>
                    </a:lnTo>
                    <a:lnTo>
                      <a:pt x="110" y="1727"/>
                    </a:lnTo>
                    <a:lnTo>
                      <a:pt x="114" y="1729"/>
                    </a:lnTo>
                    <a:lnTo>
                      <a:pt x="126" y="1732"/>
                    </a:lnTo>
                    <a:lnTo>
                      <a:pt x="139" y="1734"/>
                    </a:lnTo>
                    <a:lnTo>
                      <a:pt x="151" y="1738"/>
                    </a:lnTo>
                    <a:lnTo>
                      <a:pt x="167" y="1741"/>
                    </a:lnTo>
                    <a:lnTo>
                      <a:pt x="183" y="1743"/>
                    </a:lnTo>
                    <a:lnTo>
                      <a:pt x="199" y="1746"/>
                    </a:lnTo>
                    <a:lnTo>
                      <a:pt x="216" y="1750"/>
                    </a:lnTo>
                    <a:lnTo>
                      <a:pt x="233" y="1752"/>
                    </a:lnTo>
                    <a:lnTo>
                      <a:pt x="249" y="1755"/>
                    </a:lnTo>
                    <a:lnTo>
                      <a:pt x="266" y="1757"/>
                    </a:lnTo>
                    <a:lnTo>
                      <a:pt x="281" y="1759"/>
                    </a:lnTo>
                    <a:lnTo>
                      <a:pt x="296" y="1760"/>
                    </a:lnTo>
                    <a:lnTo>
                      <a:pt x="310" y="1762"/>
                    </a:lnTo>
                    <a:lnTo>
                      <a:pt x="324" y="1764"/>
                    </a:lnTo>
                    <a:lnTo>
                      <a:pt x="336" y="1766"/>
                    </a:lnTo>
                    <a:lnTo>
                      <a:pt x="346" y="17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40" name="Freeform 16"/>
              <p:cNvSpPr>
                <a:spLocks/>
              </p:cNvSpPr>
              <p:nvPr/>
            </p:nvSpPr>
            <p:spPr bwMode="auto">
              <a:xfrm>
                <a:off x="6580" y="4477"/>
                <a:ext cx="237" cy="699"/>
              </a:xfrm>
              <a:custGeom>
                <a:avLst/>
                <a:gdLst>
                  <a:gd name="T0" fmla="*/ 0 w 476"/>
                  <a:gd name="T1" fmla="*/ 1 h 1398"/>
                  <a:gd name="T2" fmla="*/ 0 w 476"/>
                  <a:gd name="T3" fmla="*/ 1 h 1398"/>
                  <a:gd name="T4" fmla="*/ 0 w 476"/>
                  <a:gd name="T5" fmla="*/ 1 h 1398"/>
                  <a:gd name="T6" fmla="*/ 0 w 476"/>
                  <a:gd name="T7" fmla="*/ 1 h 1398"/>
                  <a:gd name="T8" fmla="*/ 0 w 476"/>
                  <a:gd name="T9" fmla="*/ 1 h 1398"/>
                  <a:gd name="T10" fmla="*/ 0 w 476"/>
                  <a:gd name="T11" fmla="*/ 1 h 1398"/>
                  <a:gd name="T12" fmla="*/ 0 w 476"/>
                  <a:gd name="T13" fmla="*/ 1 h 1398"/>
                  <a:gd name="T14" fmla="*/ 0 w 476"/>
                  <a:gd name="T15" fmla="*/ 1 h 1398"/>
                  <a:gd name="T16" fmla="*/ 0 w 476"/>
                  <a:gd name="T17" fmla="*/ 1 h 1398"/>
                  <a:gd name="T18" fmla="*/ 0 w 476"/>
                  <a:gd name="T19" fmla="*/ 1 h 1398"/>
                  <a:gd name="T20" fmla="*/ 0 w 476"/>
                  <a:gd name="T21" fmla="*/ 1 h 1398"/>
                  <a:gd name="T22" fmla="*/ 0 w 476"/>
                  <a:gd name="T23" fmla="*/ 1 h 1398"/>
                  <a:gd name="T24" fmla="*/ 0 w 476"/>
                  <a:gd name="T25" fmla="*/ 1 h 1398"/>
                  <a:gd name="T26" fmla="*/ 0 w 476"/>
                  <a:gd name="T27" fmla="*/ 1 h 1398"/>
                  <a:gd name="T28" fmla="*/ 0 w 476"/>
                  <a:gd name="T29" fmla="*/ 0 h 1398"/>
                  <a:gd name="T30" fmla="*/ 0 w 476"/>
                  <a:gd name="T31" fmla="*/ 1 h 1398"/>
                  <a:gd name="T32" fmla="*/ 0 w 476"/>
                  <a:gd name="T33" fmla="*/ 1 h 1398"/>
                  <a:gd name="T34" fmla="*/ 0 w 476"/>
                  <a:gd name="T35" fmla="*/ 1 h 1398"/>
                  <a:gd name="T36" fmla="*/ 0 w 476"/>
                  <a:gd name="T37" fmla="*/ 1 h 1398"/>
                  <a:gd name="T38" fmla="*/ 0 w 476"/>
                  <a:gd name="T39" fmla="*/ 1 h 1398"/>
                  <a:gd name="T40" fmla="*/ 0 w 476"/>
                  <a:gd name="T41" fmla="*/ 1 h 1398"/>
                  <a:gd name="T42" fmla="*/ 0 w 476"/>
                  <a:gd name="T43" fmla="*/ 1 h 1398"/>
                  <a:gd name="T44" fmla="*/ 0 w 476"/>
                  <a:gd name="T45" fmla="*/ 1 h 1398"/>
                  <a:gd name="T46" fmla="*/ 0 w 476"/>
                  <a:gd name="T47" fmla="*/ 1 h 1398"/>
                  <a:gd name="T48" fmla="*/ 0 w 476"/>
                  <a:gd name="T49" fmla="*/ 1 h 1398"/>
                  <a:gd name="T50" fmla="*/ 0 w 476"/>
                  <a:gd name="T51" fmla="*/ 1 h 1398"/>
                  <a:gd name="T52" fmla="*/ 0 w 476"/>
                  <a:gd name="T53" fmla="*/ 1 h 1398"/>
                  <a:gd name="T54" fmla="*/ 0 w 476"/>
                  <a:gd name="T55" fmla="*/ 1 h 1398"/>
                  <a:gd name="T56" fmla="*/ 0 w 476"/>
                  <a:gd name="T57" fmla="*/ 1 h 1398"/>
                  <a:gd name="T58" fmla="*/ 0 w 476"/>
                  <a:gd name="T59" fmla="*/ 1 h 1398"/>
                  <a:gd name="T60" fmla="*/ 0 w 476"/>
                  <a:gd name="T61" fmla="*/ 1 h 1398"/>
                  <a:gd name="T62" fmla="*/ 0 w 476"/>
                  <a:gd name="T63" fmla="*/ 1 h 1398"/>
                  <a:gd name="T64" fmla="*/ 0 w 476"/>
                  <a:gd name="T65" fmla="*/ 1 h 1398"/>
                  <a:gd name="T66" fmla="*/ 0 w 476"/>
                  <a:gd name="T67" fmla="*/ 1 h 1398"/>
                  <a:gd name="T68" fmla="*/ 0 w 476"/>
                  <a:gd name="T69" fmla="*/ 1 h 1398"/>
                  <a:gd name="T70" fmla="*/ 0 w 476"/>
                  <a:gd name="T71" fmla="*/ 1 h 1398"/>
                  <a:gd name="T72" fmla="*/ 0 w 476"/>
                  <a:gd name="T73" fmla="*/ 1 h 1398"/>
                  <a:gd name="T74" fmla="*/ 0 w 476"/>
                  <a:gd name="T75" fmla="*/ 1 h 1398"/>
                  <a:gd name="T76" fmla="*/ 0 w 476"/>
                  <a:gd name="T77" fmla="*/ 1 h 1398"/>
                  <a:gd name="T78" fmla="*/ 0 w 476"/>
                  <a:gd name="T79" fmla="*/ 1 h 1398"/>
                  <a:gd name="T80" fmla="*/ 0 w 476"/>
                  <a:gd name="T81" fmla="*/ 1 h 1398"/>
                  <a:gd name="T82" fmla="*/ 0 w 476"/>
                  <a:gd name="T83" fmla="*/ 1 h 1398"/>
                  <a:gd name="T84" fmla="*/ 0 w 476"/>
                  <a:gd name="T85" fmla="*/ 1 h 1398"/>
                  <a:gd name="T86" fmla="*/ 0 w 476"/>
                  <a:gd name="T87" fmla="*/ 1 h 1398"/>
                  <a:gd name="T88" fmla="*/ 0 w 476"/>
                  <a:gd name="T89" fmla="*/ 1 h 1398"/>
                  <a:gd name="T90" fmla="*/ 0 w 476"/>
                  <a:gd name="T91" fmla="*/ 1 h 1398"/>
                  <a:gd name="T92" fmla="*/ 0 w 476"/>
                  <a:gd name="T93" fmla="*/ 1 h 1398"/>
                  <a:gd name="T94" fmla="*/ 0 w 476"/>
                  <a:gd name="T95" fmla="*/ 1 h 1398"/>
                  <a:gd name="T96" fmla="*/ 0 w 476"/>
                  <a:gd name="T97" fmla="*/ 1 h 1398"/>
                  <a:gd name="T98" fmla="*/ 0 w 476"/>
                  <a:gd name="T99" fmla="*/ 1 h 1398"/>
                  <a:gd name="T100" fmla="*/ 0 w 476"/>
                  <a:gd name="T101" fmla="*/ 1 h 1398"/>
                  <a:gd name="T102" fmla="*/ 0 w 476"/>
                  <a:gd name="T103" fmla="*/ 1 h 1398"/>
                  <a:gd name="T104" fmla="*/ 0 w 476"/>
                  <a:gd name="T105" fmla="*/ 1 h 1398"/>
                  <a:gd name="T106" fmla="*/ 0 w 476"/>
                  <a:gd name="T107" fmla="*/ 1 h 1398"/>
                  <a:gd name="T108" fmla="*/ 0 w 476"/>
                  <a:gd name="T109" fmla="*/ 1 h 13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6"/>
                  <a:gd name="T166" fmla="*/ 0 h 1398"/>
                  <a:gd name="T167" fmla="*/ 476 w 476"/>
                  <a:gd name="T168" fmla="*/ 1398 h 13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6" h="1398">
                    <a:moveTo>
                      <a:pt x="284" y="1357"/>
                    </a:moveTo>
                    <a:lnTo>
                      <a:pt x="277" y="1357"/>
                    </a:lnTo>
                    <a:lnTo>
                      <a:pt x="269" y="1359"/>
                    </a:lnTo>
                    <a:lnTo>
                      <a:pt x="257" y="1359"/>
                    </a:lnTo>
                    <a:lnTo>
                      <a:pt x="244" y="1361"/>
                    </a:lnTo>
                    <a:lnTo>
                      <a:pt x="231" y="1361"/>
                    </a:lnTo>
                    <a:lnTo>
                      <a:pt x="216" y="1363"/>
                    </a:lnTo>
                    <a:lnTo>
                      <a:pt x="200" y="1364"/>
                    </a:lnTo>
                    <a:lnTo>
                      <a:pt x="183" y="1366"/>
                    </a:lnTo>
                    <a:lnTo>
                      <a:pt x="166" y="1370"/>
                    </a:lnTo>
                    <a:lnTo>
                      <a:pt x="149" y="1373"/>
                    </a:lnTo>
                    <a:lnTo>
                      <a:pt x="130" y="1375"/>
                    </a:lnTo>
                    <a:lnTo>
                      <a:pt x="114" y="1378"/>
                    </a:lnTo>
                    <a:lnTo>
                      <a:pt x="97" y="1384"/>
                    </a:lnTo>
                    <a:lnTo>
                      <a:pt x="81" y="1387"/>
                    </a:lnTo>
                    <a:lnTo>
                      <a:pt x="67" y="1392"/>
                    </a:lnTo>
                    <a:lnTo>
                      <a:pt x="54" y="1398"/>
                    </a:lnTo>
                    <a:lnTo>
                      <a:pt x="47" y="1356"/>
                    </a:lnTo>
                    <a:lnTo>
                      <a:pt x="39" y="1296"/>
                    </a:lnTo>
                    <a:lnTo>
                      <a:pt x="29" y="1226"/>
                    </a:lnTo>
                    <a:lnTo>
                      <a:pt x="19" y="1151"/>
                    </a:lnTo>
                    <a:lnTo>
                      <a:pt x="10" y="1074"/>
                    </a:lnTo>
                    <a:lnTo>
                      <a:pt x="4" y="1001"/>
                    </a:lnTo>
                    <a:lnTo>
                      <a:pt x="0" y="938"/>
                    </a:lnTo>
                    <a:lnTo>
                      <a:pt x="0" y="889"/>
                    </a:lnTo>
                    <a:lnTo>
                      <a:pt x="9" y="807"/>
                    </a:lnTo>
                    <a:lnTo>
                      <a:pt x="19" y="725"/>
                    </a:lnTo>
                    <a:lnTo>
                      <a:pt x="29" y="654"/>
                    </a:lnTo>
                    <a:lnTo>
                      <a:pt x="33" y="606"/>
                    </a:lnTo>
                    <a:lnTo>
                      <a:pt x="39" y="561"/>
                    </a:lnTo>
                    <a:lnTo>
                      <a:pt x="50" y="503"/>
                    </a:lnTo>
                    <a:lnTo>
                      <a:pt x="66" y="437"/>
                    </a:lnTo>
                    <a:lnTo>
                      <a:pt x="84" y="369"/>
                    </a:lnTo>
                    <a:lnTo>
                      <a:pt x="104" y="302"/>
                    </a:lnTo>
                    <a:lnTo>
                      <a:pt x="121" y="243"/>
                    </a:lnTo>
                    <a:lnTo>
                      <a:pt x="137" y="196"/>
                    </a:lnTo>
                    <a:lnTo>
                      <a:pt x="147" y="164"/>
                    </a:lnTo>
                    <a:lnTo>
                      <a:pt x="151" y="150"/>
                    </a:lnTo>
                    <a:lnTo>
                      <a:pt x="157" y="133"/>
                    </a:lnTo>
                    <a:lnTo>
                      <a:pt x="163" y="117"/>
                    </a:lnTo>
                    <a:lnTo>
                      <a:pt x="166" y="105"/>
                    </a:lnTo>
                    <a:lnTo>
                      <a:pt x="179" y="88"/>
                    </a:lnTo>
                    <a:lnTo>
                      <a:pt x="189" y="63"/>
                    </a:lnTo>
                    <a:lnTo>
                      <a:pt x="194" y="33"/>
                    </a:lnTo>
                    <a:lnTo>
                      <a:pt x="194" y="0"/>
                    </a:lnTo>
                    <a:lnTo>
                      <a:pt x="203" y="5"/>
                    </a:lnTo>
                    <a:lnTo>
                      <a:pt x="209" y="11"/>
                    </a:lnTo>
                    <a:lnTo>
                      <a:pt x="211" y="18"/>
                    </a:lnTo>
                    <a:lnTo>
                      <a:pt x="214" y="23"/>
                    </a:lnTo>
                    <a:lnTo>
                      <a:pt x="219" y="32"/>
                    </a:lnTo>
                    <a:lnTo>
                      <a:pt x="226" y="46"/>
                    </a:lnTo>
                    <a:lnTo>
                      <a:pt x="233" y="65"/>
                    </a:lnTo>
                    <a:lnTo>
                      <a:pt x="237" y="84"/>
                    </a:lnTo>
                    <a:lnTo>
                      <a:pt x="244" y="88"/>
                    </a:lnTo>
                    <a:lnTo>
                      <a:pt x="251" y="91"/>
                    </a:lnTo>
                    <a:lnTo>
                      <a:pt x="260" y="95"/>
                    </a:lnTo>
                    <a:lnTo>
                      <a:pt x="267" y="98"/>
                    </a:lnTo>
                    <a:lnTo>
                      <a:pt x="273" y="102"/>
                    </a:lnTo>
                    <a:lnTo>
                      <a:pt x="280" y="105"/>
                    </a:lnTo>
                    <a:lnTo>
                      <a:pt x="284" y="109"/>
                    </a:lnTo>
                    <a:lnTo>
                      <a:pt x="289" y="110"/>
                    </a:lnTo>
                    <a:lnTo>
                      <a:pt x="290" y="126"/>
                    </a:lnTo>
                    <a:lnTo>
                      <a:pt x="293" y="142"/>
                    </a:lnTo>
                    <a:lnTo>
                      <a:pt x="297" y="156"/>
                    </a:lnTo>
                    <a:lnTo>
                      <a:pt x="303" y="161"/>
                    </a:lnTo>
                    <a:lnTo>
                      <a:pt x="310" y="161"/>
                    </a:lnTo>
                    <a:lnTo>
                      <a:pt x="319" y="163"/>
                    </a:lnTo>
                    <a:lnTo>
                      <a:pt x="326" y="166"/>
                    </a:lnTo>
                    <a:lnTo>
                      <a:pt x="331" y="170"/>
                    </a:lnTo>
                    <a:lnTo>
                      <a:pt x="334" y="171"/>
                    </a:lnTo>
                    <a:lnTo>
                      <a:pt x="340" y="177"/>
                    </a:lnTo>
                    <a:lnTo>
                      <a:pt x="346" y="182"/>
                    </a:lnTo>
                    <a:lnTo>
                      <a:pt x="353" y="187"/>
                    </a:lnTo>
                    <a:lnTo>
                      <a:pt x="358" y="194"/>
                    </a:lnTo>
                    <a:lnTo>
                      <a:pt x="366" y="199"/>
                    </a:lnTo>
                    <a:lnTo>
                      <a:pt x="371" y="205"/>
                    </a:lnTo>
                    <a:lnTo>
                      <a:pt x="377" y="210"/>
                    </a:lnTo>
                    <a:lnTo>
                      <a:pt x="383" y="215"/>
                    </a:lnTo>
                    <a:lnTo>
                      <a:pt x="393" y="224"/>
                    </a:lnTo>
                    <a:lnTo>
                      <a:pt x="406" y="234"/>
                    </a:lnTo>
                    <a:lnTo>
                      <a:pt x="420" y="245"/>
                    </a:lnTo>
                    <a:lnTo>
                      <a:pt x="433" y="259"/>
                    </a:lnTo>
                    <a:lnTo>
                      <a:pt x="444" y="271"/>
                    </a:lnTo>
                    <a:lnTo>
                      <a:pt x="453" y="281"/>
                    </a:lnTo>
                    <a:lnTo>
                      <a:pt x="457" y="292"/>
                    </a:lnTo>
                    <a:lnTo>
                      <a:pt x="458" y="311"/>
                    </a:lnTo>
                    <a:lnTo>
                      <a:pt x="457" y="330"/>
                    </a:lnTo>
                    <a:lnTo>
                      <a:pt x="456" y="348"/>
                    </a:lnTo>
                    <a:lnTo>
                      <a:pt x="454" y="360"/>
                    </a:lnTo>
                    <a:lnTo>
                      <a:pt x="454" y="376"/>
                    </a:lnTo>
                    <a:lnTo>
                      <a:pt x="454" y="398"/>
                    </a:lnTo>
                    <a:lnTo>
                      <a:pt x="454" y="423"/>
                    </a:lnTo>
                    <a:lnTo>
                      <a:pt x="454" y="442"/>
                    </a:lnTo>
                    <a:lnTo>
                      <a:pt x="453" y="454"/>
                    </a:lnTo>
                    <a:lnTo>
                      <a:pt x="450" y="468"/>
                    </a:lnTo>
                    <a:lnTo>
                      <a:pt x="446" y="484"/>
                    </a:lnTo>
                    <a:lnTo>
                      <a:pt x="441" y="498"/>
                    </a:lnTo>
                    <a:lnTo>
                      <a:pt x="440" y="502"/>
                    </a:lnTo>
                    <a:lnTo>
                      <a:pt x="440" y="503"/>
                    </a:lnTo>
                    <a:lnTo>
                      <a:pt x="440" y="507"/>
                    </a:lnTo>
                    <a:lnTo>
                      <a:pt x="440" y="509"/>
                    </a:lnTo>
                    <a:lnTo>
                      <a:pt x="441" y="523"/>
                    </a:lnTo>
                    <a:lnTo>
                      <a:pt x="447" y="536"/>
                    </a:lnTo>
                    <a:lnTo>
                      <a:pt x="451" y="550"/>
                    </a:lnTo>
                    <a:lnTo>
                      <a:pt x="456" y="561"/>
                    </a:lnTo>
                    <a:lnTo>
                      <a:pt x="456" y="577"/>
                    </a:lnTo>
                    <a:lnTo>
                      <a:pt x="453" y="608"/>
                    </a:lnTo>
                    <a:lnTo>
                      <a:pt x="450" y="640"/>
                    </a:lnTo>
                    <a:lnTo>
                      <a:pt x="451" y="659"/>
                    </a:lnTo>
                    <a:lnTo>
                      <a:pt x="458" y="680"/>
                    </a:lnTo>
                    <a:lnTo>
                      <a:pt x="468" y="716"/>
                    </a:lnTo>
                    <a:lnTo>
                      <a:pt x="476" y="755"/>
                    </a:lnTo>
                    <a:lnTo>
                      <a:pt x="474" y="786"/>
                    </a:lnTo>
                    <a:lnTo>
                      <a:pt x="470" y="800"/>
                    </a:lnTo>
                    <a:lnTo>
                      <a:pt x="461" y="819"/>
                    </a:lnTo>
                    <a:lnTo>
                      <a:pt x="453" y="839"/>
                    </a:lnTo>
                    <a:lnTo>
                      <a:pt x="443" y="860"/>
                    </a:lnTo>
                    <a:lnTo>
                      <a:pt x="433" y="881"/>
                    </a:lnTo>
                    <a:lnTo>
                      <a:pt x="424" y="896"/>
                    </a:lnTo>
                    <a:lnTo>
                      <a:pt x="417" y="907"/>
                    </a:lnTo>
                    <a:lnTo>
                      <a:pt x="413" y="912"/>
                    </a:lnTo>
                    <a:lnTo>
                      <a:pt x="406" y="914"/>
                    </a:lnTo>
                    <a:lnTo>
                      <a:pt x="393" y="914"/>
                    </a:lnTo>
                    <a:lnTo>
                      <a:pt x="381" y="914"/>
                    </a:lnTo>
                    <a:lnTo>
                      <a:pt x="376" y="910"/>
                    </a:lnTo>
                    <a:lnTo>
                      <a:pt x="371" y="905"/>
                    </a:lnTo>
                    <a:lnTo>
                      <a:pt x="361" y="895"/>
                    </a:lnTo>
                    <a:lnTo>
                      <a:pt x="347" y="879"/>
                    </a:lnTo>
                    <a:lnTo>
                      <a:pt x="330" y="861"/>
                    </a:lnTo>
                    <a:lnTo>
                      <a:pt x="313" y="844"/>
                    </a:lnTo>
                    <a:lnTo>
                      <a:pt x="294" y="825"/>
                    </a:lnTo>
                    <a:lnTo>
                      <a:pt x="279" y="811"/>
                    </a:lnTo>
                    <a:lnTo>
                      <a:pt x="266" y="798"/>
                    </a:lnTo>
                    <a:lnTo>
                      <a:pt x="267" y="809"/>
                    </a:lnTo>
                    <a:lnTo>
                      <a:pt x="269" y="819"/>
                    </a:lnTo>
                    <a:lnTo>
                      <a:pt x="273" y="828"/>
                    </a:lnTo>
                    <a:lnTo>
                      <a:pt x="276" y="833"/>
                    </a:lnTo>
                    <a:lnTo>
                      <a:pt x="274" y="847"/>
                    </a:lnTo>
                    <a:lnTo>
                      <a:pt x="274" y="867"/>
                    </a:lnTo>
                    <a:lnTo>
                      <a:pt x="273" y="888"/>
                    </a:lnTo>
                    <a:lnTo>
                      <a:pt x="276" y="907"/>
                    </a:lnTo>
                    <a:lnTo>
                      <a:pt x="280" y="928"/>
                    </a:lnTo>
                    <a:lnTo>
                      <a:pt x="283" y="949"/>
                    </a:lnTo>
                    <a:lnTo>
                      <a:pt x="286" y="968"/>
                    </a:lnTo>
                    <a:lnTo>
                      <a:pt x="287" y="984"/>
                    </a:lnTo>
                    <a:lnTo>
                      <a:pt x="289" y="1005"/>
                    </a:lnTo>
                    <a:lnTo>
                      <a:pt x="290" y="1038"/>
                    </a:lnTo>
                    <a:lnTo>
                      <a:pt x="293" y="1074"/>
                    </a:lnTo>
                    <a:lnTo>
                      <a:pt x="297" y="1104"/>
                    </a:lnTo>
                    <a:lnTo>
                      <a:pt x="301" y="1132"/>
                    </a:lnTo>
                    <a:lnTo>
                      <a:pt x="304" y="1165"/>
                    </a:lnTo>
                    <a:lnTo>
                      <a:pt x="306" y="1197"/>
                    </a:lnTo>
                    <a:lnTo>
                      <a:pt x="306" y="1221"/>
                    </a:lnTo>
                    <a:lnTo>
                      <a:pt x="306" y="1249"/>
                    </a:lnTo>
                    <a:lnTo>
                      <a:pt x="307" y="1281"/>
                    </a:lnTo>
                    <a:lnTo>
                      <a:pt x="310" y="1309"/>
                    </a:lnTo>
                    <a:lnTo>
                      <a:pt x="314" y="1326"/>
                    </a:lnTo>
                    <a:lnTo>
                      <a:pt x="320" y="1340"/>
                    </a:lnTo>
                    <a:lnTo>
                      <a:pt x="320" y="1349"/>
                    </a:lnTo>
                    <a:lnTo>
                      <a:pt x="316" y="1354"/>
                    </a:lnTo>
                    <a:lnTo>
                      <a:pt x="307" y="1356"/>
                    </a:lnTo>
                    <a:lnTo>
                      <a:pt x="300" y="1356"/>
                    </a:lnTo>
                    <a:lnTo>
                      <a:pt x="294" y="1356"/>
                    </a:lnTo>
                    <a:lnTo>
                      <a:pt x="290" y="1357"/>
                    </a:lnTo>
                    <a:lnTo>
                      <a:pt x="284" y="1357"/>
                    </a:lnTo>
                    <a:close/>
                  </a:path>
                </a:pathLst>
              </a:custGeom>
              <a:solidFill>
                <a:srgbClr val="FF9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41" name="Freeform 17"/>
              <p:cNvSpPr>
                <a:spLocks/>
              </p:cNvSpPr>
              <p:nvPr/>
            </p:nvSpPr>
            <p:spPr bwMode="auto">
              <a:xfrm>
                <a:off x="6211" y="4474"/>
                <a:ext cx="366" cy="614"/>
              </a:xfrm>
              <a:custGeom>
                <a:avLst/>
                <a:gdLst>
                  <a:gd name="T0" fmla="*/ 0 w 733"/>
                  <a:gd name="T1" fmla="*/ 0 h 1230"/>
                  <a:gd name="T2" fmla="*/ 0 w 733"/>
                  <a:gd name="T3" fmla="*/ 0 h 1230"/>
                  <a:gd name="T4" fmla="*/ 0 w 733"/>
                  <a:gd name="T5" fmla="*/ 0 h 1230"/>
                  <a:gd name="T6" fmla="*/ 0 w 733"/>
                  <a:gd name="T7" fmla="*/ 0 h 1230"/>
                  <a:gd name="T8" fmla="*/ 0 w 733"/>
                  <a:gd name="T9" fmla="*/ 0 h 1230"/>
                  <a:gd name="T10" fmla="*/ 0 w 733"/>
                  <a:gd name="T11" fmla="*/ 0 h 1230"/>
                  <a:gd name="T12" fmla="*/ 0 w 733"/>
                  <a:gd name="T13" fmla="*/ 0 h 1230"/>
                  <a:gd name="T14" fmla="*/ 0 w 733"/>
                  <a:gd name="T15" fmla="*/ 0 h 1230"/>
                  <a:gd name="T16" fmla="*/ 0 w 733"/>
                  <a:gd name="T17" fmla="*/ 0 h 1230"/>
                  <a:gd name="T18" fmla="*/ 0 w 733"/>
                  <a:gd name="T19" fmla="*/ 0 h 1230"/>
                  <a:gd name="T20" fmla="*/ 0 w 733"/>
                  <a:gd name="T21" fmla="*/ 0 h 1230"/>
                  <a:gd name="T22" fmla="*/ 0 w 733"/>
                  <a:gd name="T23" fmla="*/ 0 h 1230"/>
                  <a:gd name="T24" fmla="*/ 0 w 733"/>
                  <a:gd name="T25" fmla="*/ 0 h 1230"/>
                  <a:gd name="T26" fmla="*/ 0 w 733"/>
                  <a:gd name="T27" fmla="*/ 0 h 1230"/>
                  <a:gd name="T28" fmla="*/ 0 w 733"/>
                  <a:gd name="T29" fmla="*/ 0 h 1230"/>
                  <a:gd name="T30" fmla="*/ 0 w 733"/>
                  <a:gd name="T31" fmla="*/ 0 h 1230"/>
                  <a:gd name="T32" fmla="*/ 0 w 733"/>
                  <a:gd name="T33" fmla="*/ 0 h 1230"/>
                  <a:gd name="T34" fmla="*/ 0 w 733"/>
                  <a:gd name="T35" fmla="*/ 0 h 1230"/>
                  <a:gd name="T36" fmla="*/ 0 w 733"/>
                  <a:gd name="T37" fmla="*/ 0 h 1230"/>
                  <a:gd name="T38" fmla="*/ 0 w 733"/>
                  <a:gd name="T39" fmla="*/ 0 h 1230"/>
                  <a:gd name="T40" fmla="*/ 0 w 733"/>
                  <a:gd name="T41" fmla="*/ 0 h 1230"/>
                  <a:gd name="T42" fmla="*/ 0 w 733"/>
                  <a:gd name="T43" fmla="*/ 0 h 1230"/>
                  <a:gd name="T44" fmla="*/ 0 w 733"/>
                  <a:gd name="T45" fmla="*/ 0 h 1230"/>
                  <a:gd name="T46" fmla="*/ 0 w 733"/>
                  <a:gd name="T47" fmla="*/ 0 h 1230"/>
                  <a:gd name="T48" fmla="*/ 0 w 733"/>
                  <a:gd name="T49" fmla="*/ 0 h 1230"/>
                  <a:gd name="T50" fmla="*/ 0 w 733"/>
                  <a:gd name="T51" fmla="*/ 0 h 1230"/>
                  <a:gd name="T52" fmla="*/ 0 w 733"/>
                  <a:gd name="T53" fmla="*/ 0 h 1230"/>
                  <a:gd name="T54" fmla="*/ 0 w 733"/>
                  <a:gd name="T55" fmla="*/ 0 h 1230"/>
                  <a:gd name="T56" fmla="*/ 0 w 733"/>
                  <a:gd name="T57" fmla="*/ 0 h 1230"/>
                  <a:gd name="T58" fmla="*/ 0 w 733"/>
                  <a:gd name="T59" fmla="*/ 0 h 1230"/>
                  <a:gd name="T60" fmla="*/ 0 w 733"/>
                  <a:gd name="T61" fmla="*/ 0 h 1230"/>
                  <a:gd name="T62" fmla="*/ 0 w 733"/>
                  <a:gd name="T63" fmla="*/ 0 h 1230"/>
                  <a:gd name="T64" fmla="*/ 0 w 733"/>
                  <a:gd name="T65" fmla="*/ 0 h 1230"/>
                  <a:gd name="T66" fmla="*/ 0 w 733"/>
                  <a:gd name="T67" fmla="*/ 0 h 1230"/>
                  <a:gd name="T68" fmla="*/ 0 w 733"/>
                  <a:gd name="T69" fmla="*/ 0 h 1230"/>
                  <a:gd name="T70" fmla="*/ 0 w 733"/>
                  <a:gd name="T71" fmla="*/ 0 h 1230"/>
                  <a:gd name="T72" fmla="*/ 0 w 733"/>
                  <a:gd name="T73" fmla="*/ 0 h 1230"/>
                  <a:gd name="T74" fmla="*/ 0 w 733"/>
                  <a:gd name="T75" fmla="*/ 0 h 1230"/>
                  <a:gd name="T76" fmla="*/ 0 w 733"/>
                  <a:gd name="T77" fmla="*/ 0 h 1230"/>
                  <a:gd name="T78" fmla="*/ 0 w 733"/>
                  <a:gd name="T79" fmla="*/ 0 h 1230"/>
                  <a:gd name="T80" fmla="*/ 0 w 733"/>
                  <a:gd name="T81" fmla="*/ 0 h 1230"/>
                  <a:gd name="T82" fmla="*/ 0 w 733"/>
                  <a:gd name="T83" fmla="*/ 0 h 1230"/>
                  <a:gd name="T84" fmla="*/ 0 w 733"/>
                  <a:gd name="T85" fmla="*/ 0 h 1230"/>
                  <a:gd name="T86" fmla="*/ 0 w 733"/>
                  <a:gd name="T87" fmla="*/ 0 h 1230"/>
                  <a:gd name="T88" fmla="*/ 0 w 733"/>
                  <a:gd name="T89" fmla="*/ 0 h 1230"/>
                  <a:gd name="T90" fmla="*/ 0 w 733"/>
                  <a:gd name="T91" fmla="*/ 0 h 1230"/>
                  <a:gd name="T92" fmla="*/ 0 w 733"/>
                  <a:gd name="T93" fmla="*/ 0 h 1230"/>
                  <a:gd name="T94" fmla="*/ 0 w 733"/>
                  <a:gd name="T95" fmla="*/ 0 h 1230"/>
                  <a:gd name="T96" fmla="*/ 0 w 733"/>
                  <a:gd name="T97" fmla="*/ 0 h 1230"/>
                  <a:gd name="T98" fmla="*/ 0 w 733"/>
                  <a:gd name="T99" fmla="*/ 0 h 1230"/>
                  <a:gd name="T100" fmla="*/ 0 w 733"/>
                  <a:gd name="T101" fmla="*/ 0 h 12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33"/>
                  <a:gd name="T154" fmla="*/ 0 h 1230"/>
                  <a:gd name="T155" fmla="*/ 733 w 733"/>
                  <a:gd name="T156" fmla="*/ 1230 h 12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33" h="1230">
                    <a:moveTo>
                      <a:pt x="430" y="1200"/>
                    </a:moveTo>
                    <a:lnTo>
                      <a:pt x="423" y="1204"/>
                    </a:lnTo>
                    <a:lnTo>
                      <a:pt x="411" y="1209"/>
                    </a:lnTo>
                    <a:lnTo>
                      <a:pt x="397" y="1214"/>
                    </a:lnTo>
                    <a:lnTo>
                      <a:pt x="381" y="1219"/>
                    </a:lnTo>
                    <a:lnTo>
                      <a:pt x="364" y="1225"/>
                    </a:lnTo>
                    <a:lnTo>
                      <a:pt x="347" y="1228"/>
                    </a:lnTo>
                    <a:lnTo>
                      <a:pt x="330" y="1230"/>
                    </a:lnTo>
                    <a:lnTo>
                      <a:pt x="314" y="1230"/>
                    </a:lnTo>
                    <a:lnTo>
                      <a:pt x="304" y="1178"/>
                    </a:lnTo>
                    <a:lnTo>
                      <a:pt x="297" y="1118"/>
                    </a:lnTo>
                    <a:lnTo>
                      <a:pt x="296" y="1059"/>
                    </a:lnTo>
                    <a:lnTo>
                      <a:pt x="300" y="1012"/>
                    </a:lnTo>
                    <a:lnTo>
                      <a:pt x="307" y="985"/>
                    </a:lnTo>
                    <a:lnTo>
                      <a:pt x="319" y="947"/>
                    </a:lnTo>
                    <a:lnTo>
                      <a:pt x="333" y="903"/>
                    </a:lnTo>
                    <a:lnTo>
                      <a:pt x="347" y="856"/>
                    </a:lnTo>
                    <a:lnTo>
                      <a:pt x="361" y="809"/>
                    </a:lnTo>
                    <a:lnTo>
                      <a:pt x="373" y="769"/>
                    </a:lnTo>
                    <a:lnTo>
                      <a:pt x="381" y="736"/>
                    </a:lnTo>
                    <a:lnTo>
                      <a:pt x="384" y="716"/>
                    </a:lnTo>
                    <a:lnTo>
                      <a:pt x="394" y="699"/>
                    </a:lnTo>
                    <a:lnTo>
                      <a:pt x="401" y="671"/>
                    </a:lnTo>
                    <a:lnTo>
                      <a:pt x="407" y="640"/>
                    </a:lnTo>
                    <a:lnTo>
                      <a:pt x="410" y="608"/>
                    </a:lnTo>
                    <a:lnTo>
                      <a:pt x="413" y="564"/>
                    </a:lnTo>
                    <a:lnTo>
                      <a:pt x="419" y="500"/>
                    </a:lnTo>
                    <a:lnTo>
                      <a:pt x="426" y="439"/>
                    </a:lnTo>
                    <a:lnTo>
                      <a:pt x="430" y="397"/>
                    </a:lnTo>
                    <a:lnTo>
                      <a:pt x="423" y="400"/>
                    </a:lnTo>
                    <a:lnTo>
                      <a:pt x="414" y="402"/>
                    </a:lnTo>
                    <a:lnTo>
                      <a:pt x="406" y="405"/>
                    </a:lnTo>
                    <a:lnTo>
                      <a:pt x="397" y="407"/>
                    </a:lnTo>
                    <a:lnTo>
                      <a:pt x="390" y="411"/>
                    </a:lnTo>
                    <a:lnTo>
                      <a:pt x="381" y="412"/>
                    </a:lnTo>
                    <a:lnTo>
                      <a:pt x="374" y="414"/>
                    </a:lnTo>
                    <a:lnTo>
                      <a:pt x="369" y="414"/>
                    </a:lnTo>
                    <a:lnTo>
                      <a:pt x="363" y="414"/>
                    </a:lnTo>
                    <a:lnTo>
                      <a:pt x="357" y="414"/>
                    </a:lnTo>
                    <a:lnTo>
                      <a:pt x="352" y="416"/>
                    </a:lnTo>
                    <a:lnTo>
                      <a:pt x="346" y="416"/>
                    </a:lnTo>
                    <a:lnTo>
                      <a:pt x="340" y="418"/>
                    </a:lnTo>
                    <a:lnTo>
                      <a:pt x="334" y="419"/>
                    </a:lnTo>
                    <a:lnTo>
                      <a:pt x="330" y="421"/>
                    </a:lnTo>
                    <a:lnTo>
                      <a:pt x="326" y="423"/>
                    </a:lnTo>
                    <a:lnTo>
                      <a:pt x="322" y="423"/>
                    </a:lnTo>
                    <a:lnTo>
                      <a:pt x="317" y="423"/>
                    </a:lnTo>
                    <a:lnTo>
                      <a:pt x="312" y="423"/>
                    </a:lnTo>
                    <a:lnTo>
                      <a:pt x="304" y="421"/>
                    </a:lnTo>
                    <a:lnTo>
                      <a:pt x="299" y="419"/>
                    </a:lnTo>
                    <a:lnTo>
                      <a:pt x="293" y="418"/>
                    </a:lnTo>
                    <a:lnTo>
                      <a:pt x="287" y="416"/>
                    </a:lnTo>
                    <a:lnTo>
                      <a:pt x="283" y="414"/>
                    </a:lnTo>
                    <a:lnTo>
                      <a:pt x="279" y="412"/>
                    </a:lnTo>
                    <a:lnTo>
                      <a:pt x="272" y="411"/>
                    </a:lnTo>
                    <a:lnTo>
                      <a:pt x="264" y="409"/>
                    </a:lnTo>
                    <a:lnTo>
                      <a:pt x="254" y="407"/>
                    </a:lnTo>
                    <a:lnTo>
                      <a:pt x="244" y="407"/>
                    </a:lnTo>
                    <a:lnTo>
                      <a:pt x="236" y="407"/>
                    </a:lnTo>
                    <a:lnTo>
                      <a:pt x="226" y="407"/>
                    </a:lnTo>
                    <a:lnTo>
                      <a:pt x="219" y="407"/>
                    </a:lnTo>
                    <a:lnTo>
                      <a:pt x="212" y="409"/>
                    </a:lnTo>
                    <a:lnTo>
                      <a:pt x="203" y="411"/>
                    </a:lnTo>
                    <a:lnTo>
                      <a:pt x="196" y="411"/>
                    </a:lnTo>
                    <a:lnTo>
                      <a:pt x="187" y="412"/>
                    </a:lnTo>
                    <a:lnTo>
                      <a:pt x="179" y="412"/>
                    </a:lnTo>
                    <a:lnTo>
                      <a:pt x="172" y="411"/>
                    </a:lnTo>
                    <a:lnTo>
                      <a:pt x="163" y="411"/>
                    </a:lnTo>
                    <a:lnTo>
                      <a:pt x="156" y="407"/>
                    </a:lnTo>
                    <a:lnTo>
                      <a:pt x="144" y="402"/>
                    </a:lnTo>
                    <a:lnTo>
                      <a:pt x="127" y="395"/>
                    </a:lnTo>
                    <a:lnTo>
                      <a:pt x="107" y="383"/>
                    </a:lnTo>
                    <a:lnTo>
                      <a:pt x="83" y="372"/>
                    </a:lnTo>
                    <a:lnTo>
                      <a:pt x="59" y="360"/>
                    </a:lnTo>
                    <a:lnTo>
                      <a:pt x="36" y="351"/>
                    </a:lnTo>
                    <a:lnTo>
                      <a:pt x="16" y="344"/>
                    </a:lnTo>
                    <a:lnTo>
                      <a:pt x="0" y="341"/>
                    </a:lnTo>
                    <a:lnTo>
                      <a:pt x="0" y="332"/>
                    </a:lnTo>
                    <a:lnTo>
                      <a:pt x="0" y="322"/>
                    </a:lnTo>
                    <a:lnTo>
                      <a:pt x="2" y="311"/>
                    </a:lnTo>
                    <a:lnTo>
                      <a:pt x="3" y="301"/>
                    </a:lnTo>
                    <a:lnTo>
                      <a:pt x="7" y="278"/>
                    </a:lnTo>
                    <a:lnTo>
                      <a:pt x="14" y="254"/>
                    </a:lnTo>
                    <a:lnTo>
                      <a:pt x="22" y="229"/>
                    </a:lnTo>
                    <a:lnTo>
                      <a:pt x="30" y="206"/>
                    </a:lnTo>
                    <a:lnTo>
                      <a:pt x="39" y="185"/>
                    </a:lnTo>
                    <a:lnTo>
                      <a:pt x="47" y="168"/>
                    </a:lnTo>
                    <a:lnTo>
                      <a:pt x="56" y="154"/>
                    </a:lnTo>
                    <a:lnTo>
                      <a:pt x="62" y="143"/>
                    </a:lnTo>
                    <a:lnTo>
                      <a:pt x="80" y="149"/>
                    </a:lnTo>
                    <a:lnTo>
                      <a:pt x="100" y="154"/>
                    </a:lnTo>
                    <a:lnTo>
                      <a:pt x="123" y="161"/>
                    </a:lnTo>
                    <a:lnTo>
                      <a:pt x="144" y="166"/>
                    </a:lnTo>
                    <a:lnTo>
                      <a:pt x="166" y="173"/>
                    </a:lnTo>
                    <a:lnTo>
                      <a:pt x="183" y="177"/>
                    </a:lnTo>
                    <a:lnTo>
                      <a:pt x="196" y="180"/>
                    </a:lnTo>
                    <a:lnTo>
                      <a:pt x="204" y="180"/>
                    </a:lnTo>
                    <a:lnTo>
                      <a:pt x="210" y="178"/>
                    </a:lnTo>
                    <a:lnTo>
                      <a:pt x="216" y="178"/>
                    </a:lnTo>
                    <a:lnTo>
                      <a:pt x="222" y="178"/>
                    </a:lnTo>
                    <a:lnTo>
                      <a:pt x="229" y="178"/>
                    </a:lnTo>
                    <a:lnTo>
                      <a:pt x="236" y="178"/>
                    </a:lnTo>
                    <a:lnTo>
                      <a:pt x="242" y="180"/>
                    </a:lnTo>
                    <a:lnTo>
                      <a:pt x="246" y="180"/>
                    </a:lnTo>
                    <a:lnTo>
                      <a:pt x="250" y="182"/>
                    </a:lnTo>
                    <a:lnTo>
                      <a:pt x="254" y="184"/>
                    </a:lnTo>
                    <a:lnTo>
                      <a:pt x="262" y="187"/>
                    </a:lnTo>
                    <a:lnTo>
                      <a:pt x="270" y="192"/>
                    </a:lnTo>
                    <a:lnTo>
                      <a:pt x="280" y="196"/>
                    </a:lnTo>
                    <a:lnTo>
                      <a:pt x="289" y="201"/>
                    </a:lnTo>
                    <a:lnTo>
                      <a:pt x="297" y="203"/>
                    </a:lnTo>
                    <a:lnTo>
                      <a:pt x="304" y="205"/>
                    </a:lnTo>
                    <a:lnTo>
                      <a:pt x="309" y="203"/>
                    </a:lnTo>
                    <a:lnTo>
                      <a:pt x="314" y="198"/>
                    </a:lnTo>
                    <a:lnTo>
                      <a:pt x="319" y="192"/>
                    </a:lnTo>
                    <a:lnTo>
                      <a:pt x="324" y="189"/>
                    </a:lnTo>
                    <a:lnTo>
                      <a:pt x="329" y="184"/>
                    </a:lnTo>
                    <a:lnTo>
                      <a:pt x="334" y="184"/>
                    </a:lnTo>
                    <a:lnTo>
                      <a:pt x="342" y="184"/>
                    </a:lnTo>
                    <a:lnTo>
                      <a:pt x="347" y="182"/>
                    </a:lnTo>
                    <a:lnTo>
                      <a:pt x="353" y="178"/>
                    </a:lnTo>
                    <a:lnTo>
                      <a:pt x="359" y="175"/>
                    </a:lnTo>
                    <a:lnTo>
                      <a:pt x="364" y="173"/>
                    </a:lnTo>
                    <a:lnTo>
                      <a:pt x="370" y="170"/>
                    </a:lnTo>
                    <a:lnTo>
                      <a:pt x="374" y="168"/>
                    </a:lnTo>
                    <a:lnTo>
                      <a:pt x="381" y="166"/>
                    </a:lnTo>
                    <a:lnTo>
                      <a:pt x="393" y="161"/>
                    </a:lnTo>
                    <a:lnTo>
                      <a:pt x="407" y="154"/>
                    </a:lnTo>
                    <a:lnTo>
                      <a:pt x="424" y="145"/>
                    </a:lnTo>
                    <a:lnTo>
                      <a:pt x="441" y="136"/>
                    </a:lnTo>
                    <a:lnTo>
                      <a:pt x="459" y="124"/>
                    </a:lnTo>
                    <a:lnTo>
                      <a:pt x="473" y="114"/>
                    </a:lnTo>
                    <a:lnTo>
                      <a:pt x="486" y="102"/>
                    </a:lnTo>
                    <a:lnTo>
                      <a:pt x="493" y="105"/>
                    </a:lnTo>
                    <a:lnTo>
                      <a:pt x="501" y="109"/>
                    </a:lnTo>
                    <a:lnTo>
                      <a:pt x="509" y="110"/>
                    </a:lnTo>
                    <a:lnTo>
                      <a:pt x="511" y="109"/>
                    </a:lnTo>
                    <a:lnTo>
                      <a:pt x="513" y="102"/>
                    </a:lnTo>
                    <a:lnTo>
                      <a:pt x="516" y="95"/>
                    </a:lnTo>
                    <a:lnTo>
                      <a:pt x="519" y="88"/>
                    </a:lnTo>
                    <a:lnTo>
                      <a:pt x="521" y="81"/>
                    </a:lnTo>
                    <a:lnTo>
                      <a:pt x="526" y="75"/>
                    </a:lnTo>
                    <a:lnTo>
                      <a:pt x="533" y="67"/>
                    </a:lnTo>
                    <a:lnTo>
                      <a:pt x="543" y="54"/>
                    </a:lnTo>
                    <a:lnTo>
                      <a:pt x="554" y="40"/>
                    </a:lnTo>
                    <a:lnTo>
                      <a:pt x="566" y="28"/>
                    </a:lnTo>
                    <a:lnTo>
                      <a:pt x="577" y="16"/>
                    </a:lnTo>
                    <a:lnTo>
                      <a:pt x="586" y="7"/>
                    </a:lnTo>
                    <a:lnTo>
                      <a:pt x="591" y="4"/>
                    </a:lnTo>
                    <a:lnTo>
                      <a:pt x="596" y="4"/>
                    </a:lnTo>
                    <a:lnTo>
                      <a:pt x="603" y="2"/>
                    </a:lnTo>
                    <a:lnTo>
                      <a:pt x="611" y="0"/>
                    </a:lnTo>
                    <a:lnTo>
                      <a:pt x="621" y="0"/>
                    </a:lnTo>
                    <a:lnTo>
                      <a:pt x="630" y="0"/>
                    </a:lnTo>
                    <a:lnTo>
                      <a:pt x="639" y="0"/>
                    </a:lnTo>
                    <a:lnTo>
                      <a:pt x="647" y="0"/>
                    </a:lnTo>
                    <a:lnTo>
                      <a:pt x="653" y="2"/>
                    </a:lnTo>
                    <a:lnTo>
                      <a:pt x="659" y="5"/>
                    </a:lnTo>
                    <a:lnTo>
                      <a:pt x="669" y="11"/>
                    </a:lnTo>
                    <a:lnTo>
                      <a:pt x="681" y="18"/>
                    </a:lnTo>
                    <a:lnTo>
                      <a:pt x="694" y="26"/>
                    </a:lnTo>
                    <a:lnTo>
                      <a:pt x="707" y="37"/>
                    </a:lnTo>
                    <a:lnTo>
                      <a:pt x="718" y="46"/>
                    </a:lnTo>
                    <a:lnTo>
                      <a:pt x="727" y="53"/>
                    </a:lnTo>
                    <a:lnTo>
                      <a:pt x="733" y="60"/>
                    </a:lnTo>
                    <a:lnTo>
                      <a:pt x="727" y="70"/>
                    </a:lnTo>
                    <a:lnTo>
                      <a:pt x="721" y="82"/>
                    </a:lnTo>
                    <a:lnTo>
                      <a:pt x="717" y="95"/>
                    </a:lnTo>
                    <a:lnTo>
                      <a:pt x="716" y="107"/>
                    </a:lnTo>
                    <a:lnTo>
                      <a:pt x="713" y="117"/>
                    </a:lnTo>
                    <a:lnTo>
                      <a:pt x="711" y="126"/>
                    </a:lnTo>
                    <a:lnTo>
                      <a:pt x="707" y="135"/>
                    </a:lnTo>
                    <a:lnTo>
                      <a:pt x="701" y="140"/>
                    </a:lnTo>
                    <a:lnTo>
                      <a:pt x="696" y="145"/>
                    </a:lnTo>
                    <a:lnTo>
                      <a:pt x="687" y="156"/>
                    </a:lnTo>
                    <a:lnTo>
                      <a:pt x="676" y="168"/>
                    </a:lnTo>
                    <a:lnTo>
                      <a:pt x="663" y="184"/>
                    </a:lnTo>
                    <a:lnTo>
                      <a:pt x="649" y="199"/>
                    </a:lnTo>
                    <a:lnTo>
                      <a:pt x="636" y="217"/>
                    </a:lnTo>
                    <a:lnTo>
                      <a:pt x="624" y="233"/>
                    </a:lnTo>
                    <a:lnTo>
                      <a:pt x="614" y="248"/>
                    </a:lnTo>
                    <a:lnTo>
                      <a:pt x="604" y="269"/>
                    </a:lnTo>
                    <a:lnTo>
                      <a:pt x="590" y="299"/>
                    </a:lnTo>
                    <a:lnTo>
                      <a:pt x="574" y="337"/>
                    </a:lnTo>
                    <a:lnTo>
                      <a:pt x="559" y="381"/>
                    </a:lnTo>
                    <a:lnTo>
                      <a:pt x="543" y="426"/>
                    </a:lnTo>
                    <a:lnTo>
                      <a:pt x="530" y="468"/>
                    </a:lnTo>
                    <a:lnTo>
                      <a:pt x="520" y="507"/>
                    </a:lnTo>
                    <a:lnTo>
                      <a:pt x="514" y="536"/>
                    </a:lnTo>
                    <a:lnTo>
                      <a:pt x="506" y="605"/>
                    </a:lnTo>
                    <a:lnTo>
                      <a:pt x="496" y="697"/>
                    </a:lnTo>
                    <a:lnTo>
                      <a:pt x="487" y="785"/>
                    </a:lnTo>
                    <a:lnTo>
                      <a:pt x="486" y="840"/>
                    </a:lnTo>
                    <a:lnTo>
                      <a:pt x="484" y="903"/>
                    </a:lnTo>
                    <a:lnTo>
                      <a:pt x="481" y="1006"/>
                    </a:lnTo>
                    <a:lnTo>
                      <a:pt x="480" y="1109"/>
                    </a:lnTo>
                    <a:lnTo>
                      <a:pt x="480" y="1174"/>
                    </a:lnTo>
                    <a:lnTo>
                      <a:pt x="474" y="1178"/>
                    </a:lnTo>
                    <a:lnTo>
                      <a:pt x="467" y="1181"/>
                    </a:lnTo>
                    <a:lnTo>
                      <a:pt x="461" y="1185"/>
                    </a:lnTo>
                    <a:lnTo>
                      <a:pt x="456" y="1188"/>
                    </a:lnTo>
                    <a:lnTo>
                      <a:pt x="449" y="1192"/>
                    </a:lnTo>
                    <a:lnTo>
                      <a:pt x="443" y="1193"/>
                    </a:lnTo>
                    <a:lnTo>
                      <a:pt x="436" y="1197"/>
                    </a:lnTo>
                    <a:lnTo>
                      <a:pt x="430" y="1200"/>
                    </a:lnTo>
                    <a:close/>
                  </a:path>
                </a:pathLst>
              </a:custGeom>
              <a:solidFill>
                <a:srgbClr val="FF9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42" name="Freeform 18"/>
              <p:cNvSpPr>
                <a:spLocks/>
              </p:cNvSpPr>
              <p:nvPr/>
            </p:nvSpPr>
            <p:spPr bwMode="auto">
              <a:xfrm>
                <a:off x="6199" y="4538"/>
                <a:ext cx="43" cy="86"/>
              </a:xfrm>
              <a:custGeom>
                <a:avLst/>
                <a:gdLst>
                  <a:gd name="T0" fmla="*/ 1 w 86"/>
                  <a:gd name="T1" fmla="*/ 1 h 171"/>
                  <a:gd name="T2" fmla="*/ 1 w 86"/>
                  <a:gd name="T3" fmla="*/ 1 h 171"/>
                  <a:gd name="T4" fmla="*/ 1 w 86"/>
                  <a:gd name="T5" fmla="*/ 1 h 171"/>
                  <a:gd name="T6" fmla="*/ 1 w 86"/>
                  <a:gd name="T7" fmla="*/ 1 h 171"/>
                  <a:gd name="T8" fmla="*/ 1 w 86"/>
                  <a:gd name="T9" fmla="*/ 1 h 171"/>
                  <a:gd name="T10" fmla="*/ 1 w 86"/>
                  <a:gd name="T11" fmla="*/ 1 h 171"/>
                  <a:gd name="T12" fmla="*/ 1 w 86"/>
                  <a:gd name="T13" fmla="*/ 1 h 171"/>
                  <a:gd name="T14" fmla="*/ 1 w 86"/>
                  <a:gd name="T15" fmla="*/ 1 h 171"/>
                  <a:gd name="T16" fmla="*/ 1 w 86"/>
                  <a:gd name="T17" fmla="*/ 1 h 171"/>
                  <a:gd name="T18" fmla="*/ 1 w 86"/>
                  <a:gd name="T19" fmla="*/ 1 h 171"/>
                  <a:gd name="T20" fmla="*/ 1 w 86"/>
                  <a:gd name="T21" fmla="*/ 1 h 171"/>
                  <a:gd name="T22" fmla="*/ 1 w 86"/>
                  <a:gd name="T23" fmla="*/ 1 h 171"/>
                  <a:gd name="T24" fmla="*/ 0 w 86"/>
                  <a:gd name="T25" fmla="*/ 1 h 171"/>
                  <a:gd name="T26" fmla="*/ 1 w 86"/>
                  <a:gd name="T27" fmla="*/ 1 h 171"/>
                  <a:gd name="T28" fmla="*/ 1 w 86"/>
                  <a:gd name="T29" fmla="*/ 1 h 171"/>
                  <a:gd name="T30" fmla="*/ 1 w 86"/>
                  <a:gd name="T31" fmla="*/ 1 h 171"/>
                  <a:gd name="T32" fmla="*/ 1 w 86"/>
                  <a:gd name="T33" fmla="*/ 1 h 171"/>
                  <a:gd name="T34" fmla="*/ 1 w 86"/>
                  <a:gd name="T35" fmla="*/ 1 h 171"/>
                  <a:gd name="T36" fmla="*/ 1 w 86"/>
                  <a:gd name="T37" fmla="*/ 1 h 171"/>
                  <a:gd name="T38" fmla="*/ 1 w 86"/>
                  <a:gd name="T39" fmla="*/ 1 h 171"/>
                  <a:gd name="T40" fmla="*/ 1 w 86"/>
                  <a:gd name="T41" fmla="*/ 0 h 171"/>
                  <a:gd name="T42" fmla="*/ 1 w 86"/>
                  <a:gd name="T43" fmla="*/ 1 h 171"/>
                  <a:gd name="T44" fmla="*/ 1 w 86"/>
                  <a:gd name="T45" fmla="*/ 1 h 171"/>
                  <a:gd name="T46" fmla="*/ 1 w 86"/>
                  <a:gd name="T47" fmla="*/ 1 h 171"/>
                  <a:gd name="T48" fmla="*/ 1 w 86"/>
                  <a:gd name="T49" fmla="*/ 1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171"/>
                  <a:gd name="T77" fmla="*/ 86 w 86"/>
                  <a:gd name="T78" fmla="*/ 171 h 1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171">
                    <a:moveTo>
                      <a:pt x="86" y="13"/>
                    </a:moveTo>
                    <a:lnTo>
                      <a:pt x="80" y="24"/>
                    </a:lnTo>
                    <a:lnTo>
                      <a:pt x="71" y="38"/>
                    </a:lnTo>
                    <a:lnTo>
                      <a:pt x="63" y="55"/>
                    </a:lnTo>
                    <a:lnTo>
                      <a:pt x="54" y="76"/>
                    </a:lnTo>
                    <a:lnTo>
                      <a:pt x="46" y="99"/>
                    </a:lnTo>
                    <a:lnTo>
                      <a:pt x="38" y="124"/>
                    </a:lnTo>
                    <a:lnTo>
                      <a:pt x="31" y="148"/>
                    </a:lnTo>
                    <a:lnTo>
                      <a:pt x="27" y="171"/>
                    </a:lnTo>
                    <a:lnTo>
                      <a:pt x="19" y="169"/>
                    </a:lnTo>
                    <a:lnTo>
                      <a:pt x="11" y="169"/>
                    </a:lnTo>
                    <a:lnTo>
                      <a:pt x="6" y="167"/>
                    </a:lnTo>
                    <a:lnTo>
                      <a:pt x="0" y="167"/>
                    </a:lnTo>
                    <a:lnTo>
                      <a:pt x="4" y="148"/>
                    </a:lnTo>
                    <a:lnTo>
                      <a:pt x="9" y="132"/>
                    </a:lnTo>
                    <a:lnTo>
                      <a:pt x="10" y="120"/>
                    </a:lnTo>
                    <a:lnTo>
                      <a:pt x="13" y="108"/>
                    </a:lnTo>
                    <a:lnTo>
                      <a:pt x="17" y="80"/>
                    </a:lnTo>
                    <a:lnTo>
                      <a:pt x="24" y="48"/>
                    </a:lnTo>
                    <a:lnTo>
                      <a:pt x="36" y="20"/>
                    </a:lnTo>
                    <a:lnTo>
                      <a:pt x="50" y="0"/>
                    </a:lnTo>
                    <a:lnTo>
                      <a:pt x="58" y="3"/>
                    </a:lnTo>
                    <a:lnTo>
                      <a:pt x="68" y="6"/>
                    </a:lnTo>
                    <a:lnTo>
                      <a:pt x="77" y="10"/>
                    </a:lnTo>
                    <a:lnTo>
                      <a:pt x="86" y="1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43" name="Freeform 19"/>
              <p:cNvSpPr>
                <a:spLocks/>
              </p:cNvSpPr>
              <p:nvPr/>
            </p:nvSpPr>
            <p:spPr bwMode="auto">
              <a:xfrm>
                <a:off x="6454" y="4503"/>
                <a:ext cx="208" cy="425"/>
              </a:xfrm>
              <a:custGeom>
                <a:avLst/>
                <a:gdLst>
                  <a:gd name="T0" fmla="*/ 0 w 417"/>
                  <a:gd name="T1" fmla="*/ 1 h 849"/>
                  <a:gd name="T2" fmla="*/ 0 w 417"/>
                  <a:gd name="T3" fmla="*/ 1 h 849"/>
                  <a:gd name="T4" fmla="*/ 0 w 417"/>
                  <a:gd name="T5" fmla="*/ 1 h 849"/>
                  <a:gd name="T6" fmla="*/ 0 w 417"/>
                  <a:gd name="T7" fmla="*/ 1 h 849"/>
                  <a:gd name="T8" fmla="*/ 0 w 417"/>
                  <a:gd name="T9" fmla="*/ 1 h 849"/>
                  <a:gd name="T10" fmla="*/ 0 w 417"/>
                  <a:gd name="T11" fmla="*/ 1 h 849"/>
                  <a:gd name="T12" fmla="*/ 0 w 417"/>
                  <a:gd name="T13" fmla="*/ 1 h 849"/>
                  <a:gd name="T14" fmla="*/ 0 w 417"/>
                  <a:gd name="T15" fmla="*/ 1 h 849"/>
                  <a:gd name="T16" fmla="*/ 0 w 417"/>
                  <a:gd name="T17" fmla="*/ 1 h 849"/>
                  <a:gd name="T18" fmla="*/ 0 w 417"/>
                  <a:gd name="T19" fmla="*/ 1 h 849"/>
                  <a:gd name="T20" fmla="*/ 0 w 417"/>
                  <a:gd name="T21" fmla="*/ 1 h 849"/>
                  <a:gd name="T22" fmla="*/ 0 w 417"/>
                  <a:gd name="T23" fmla="*/ 1 h 849"/>
                  <a:gd name="T24" fmla="*/ 0 w 417"/>
                  <a:gd name="T25" fmla="*/ 1 h 849"/>
                  <a:gd name="T26" fmla="*/ 0 w 417"/>
                  <a:gd name="T27" fmla="*/ 1 h 849"/>
                  <a:gd name="T28" fmla="*/ 0 w 417"/>
                  <a:gd name="T29" fmla="*/ 1 h 849"/>
                  <a:gd name="T30" fmla="*/ 0 w 417"/>
                  <a:gd name="T31" fmla="*/ 1 h 849"/>
                  <a:gd name="T32" fmla="*/ 0 w 417"/>
                  <a:gd name="T33" fmla="*/ 1 h 849"/>
                  <a:gd name="T34" fmla="*/ 0 w 417"/>
                  <a:gd name="T35" fmla="*/ 1 h 849"/>
                  <a:gd name="T36" fmla="*/ 0 w 417"/>
                  <a:gd name="T37" fmla="*/ 1 h 849"/>
                  <a:gd name="T38" fmla="*/ 0 w 417"/>
                  <a:gd name="T39" fmla="*/ 1 h 849"/>
                  <a:gd name="T40" fmla="*/ 0 w 417"/>
                  <a:gd name="T41" fmla="*/ 1 h 849"/>
                  <a:gd name="T42" fmla="*/ 0 w 417"/>
                  <a:gd name="T43" fmla="*/ 1 h 849"/>
                  <a:gd name="T44" fmla="*/ 0 w 417"/>
                  <a:gd name="T45" fmla="*/ 1 h 849"/>
                  <a:gd name="T46" fmla="*/ 0 w 417"/>
                  <a:gd name="T47" fmla="*/ 1 h 849"/>
                  <a:gd name="T48" fmla="*/ 0 w 417"/>
                  <a:gd name="T49" fmla="*/ 1 h 849"/>
                  <a:gd name="T50" fmla="*/ 0 w 417"/>
                  <a:gd name="T51" fmla="*/ 1 h 849"/>
                  <a:gd name="T52" fmla="*/ 0 w 417"/>
                  <a:gd name="T53" fmla="*/ 1 h 849"/>
                  <a:gd name="T54" fmla="*/ 0 w 417"/>
                  <a:gd name="T55" fmla="*/ 1 h 849"/>
                  <a:gd name="T56" fmla="*/ 0 w 417"/>
                  <a:gd name="T57" fmla="*/ 1 h 849"/>
                  <a:gd name="T58" fmla="*/ 0 w 417"/>
                  <a:gd name="T59" fmla="*/ 1 h 849"/>
                  <a:gd name="T60" fmla="*/ 0 w 417"/>
                  <a:gd name="T61" fmla="*/ 1 h 849"/>
                  <a:gd name="T62" fmla="*/ 0 w 417"/>
                  <a:gd name="T63" fmla="*/ 1 h 849"/>
                  <a:gd name="T64" fmla="*/ 0 w 417"/>
                  <a:gd name="T65" fmla="*/ 1 h 849"/>
                  <a:gd name="T66" fmla="*/ 0 w 417"/>
                  <a:gd name="T67" fmla="*/ 1 h 849"/>
                  <a:gd name="T68" fmla="*/ 0 w 417"/>
                  <a:gd name="T69" fmla="*/ 1 h 849"/>
                  <a:gd name="T70" fmla="*/ 0 w 417"/>
                  <a:gd name="T71" fmla="*/ 1 h 849"/>
                  <a:gd name="T72" fmla="*/ 0 w 417"/>
                  <a:gd name="T73" fmla="*/ 1 h 849"/>
                  <a:gd name="T74" fmla="*/ 0 w 417"/>
                  <a:gd name="T75" fmla="*/ 1 h 849"/>
                  <a:gd name="T76" fmla="*/ 0 w 417"/>
                  <a:gd name="T77" fmla="*/ 1 h 849"/>
                  <a:gd name="T78" fmla="*/ 0 w 417"/>
                  <a:gd name="T79" fmla="*/ 1 h 849"/>
                  <a:gd name="T80" fmla="*/ 0 w 417"/>
                  <a:gd name="T81" fmla="*/ 1 h 849"/>
                  <a:gd name="T82" fmla="*/ 0 w 417"/>
                  <a:gd name="T83" fmla="*/ 1 h 849"/>
                  <a:gd name="T84" fmla="*/ 0 w 417"/>
                  <a:gd name="T85" fmla="*/ 1 h 849"/>
                  <a:gd name="T86" fmla="*/ 0 w 417"/>
                  <a:gd name="T87" fmla="*/ 1 h 849"/>
                  <a:gd name="T88" fmla="*/ 0 w 417"/>
                  <a:gd name="T89" fmla="*/ 1 h 849"/>
                  <a:gd name="T90" fmla="*/ 0 w 417"/>
                  <a:gd name="T91" fmla="*/ 1 h 8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7"/>
                  <a:gd name="T139" fmla="*/ 0 h 849"/>
                  <a:gd name="T140" fmla="*/ 417 w 417"/>
                  <a:gd name="T141" fmla="*/ 849 h 8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7" h="849">
                    <a:moveTo>
                      <a:pt x="417" y="52"/>
                    </a:moveTo>
                    <a:lnTo>
                      <a:pt x="414" y="64"/>
                    </a:lnTo>
                    <a:lnTo>
                      <a:pt x="408" y="80"/>
                    </a:lnTo>
                    <a:lnTo>
                      <a:pt x="402" y="97"/>
                    </a:lnTo>
                    <a:lnTo>
                      <a:pt x="398" y="111"/>
                    </a:lnTo>
                    <a:lnTo>
                      <a:pt x="388" y="143"/>
                    </a:lnTo>
                    <a:lnTo>
                      <a:pt x="372" y="190"/>
                    </a:lnTo>
                    <a:lnTo>
                      <a:pt x="355" y="249"/>
                    </a:lnTo>
                    <a:lnTo>
                      <a:pt x="335" y="316"/>
                    </a:lnTo>
                    <a:lnTo>
                      <a:pt x="317" y="384"/>
                    </a:lnTo>
                    <a:lnTo>
                      <a:pt x="301" y="450"/>
                    </a:lnTo>
                    <a:lnTo>
                      <a:pt x="290" y="508"/>
                    </a:lnTo>
                    <a:lnTo>
                      <a:pt x="284" y="553"/>
                    </a:lnTo>
                    <a:lnTo>
                      <a:pt x="280" y="601"/>
                    </a:lnTo>
                    <a:lnTo>
                      <a:pt x="270" y="672"/>
                    </a:lnTo>
                    <a:lnTo>
                      <a:pt x="260" y="754"/>
                    </a:lnTo>
                    <a:lnTo>
                      <a:pt x="251" y="836"/>
                    </a:lnTo>
                    <a:lnTo>
                      <a:pt x="227" y="845"/>
                    </a:lnTo>
                    <a:lnTo>
                      <a:pt x="203" y="849"/>
                    </a:lnTo>
                    <a:lnTo>
                      <a:pt x="180" y="849"/>
                    </a:lnTo>
                    <a:lnTo>
                      <a:pt x="160" y="845"/>
                    </a:lnTo>
                    <a:lnTo>
                      <a:pt x="140" y="840"/>
                    </a:lnTo>
                    <a:lnTo>
                      <a:pt x="123" y="835"/>
                    </a:lnTo>
                    <a:lnTo>
                      <a:pt x="108" y="828"/>
                    </a:lnTo>
                    <a:lnTo>
                      <a:pt x="95" y="822"/>
                    </a:lnTo>
                    <a:lnTo>
                      <a:pt x="85" y="819"/>
                    </a:lnTo>
                    <a:lnTo>
                      <a:pt x="75" y="814"/>
                    </a:lnTo>
                    <a:lnTo>
                      <a:pt x="65" y="810"/>
                    </a:lnTo>
                    <a:lnTo>
                      <a:pt x="57" y="807"/>
                    </a:lnTo>
                    <a:lnTo>
                      <a:pt x="48" y="803"/>
                    </a:lnTo>
                    <a:lnTo>
                      <a:pt x="38" y="798"/>
                    </a:lnTo>
                    <a:lnTo>
                      <a:pt x="28" y="791"/>
                    </a:lnTo>
                    <a:lnTo>
                      <a:pt x="18" y="782"/>
                    </a:lnTo>
                    <a:lnTo>
                      <a:pt x="14" y="780"/>
                    </a:lnTo>
                    <a:lnTo>
                      <a:pt x="10" y="779"/>
                    </a:lnTo>
                    <a:lnTo>
                      <a:pt x="5" y="779"/>
                    </a:lnTo>
                    <a:lnTo>
                      <a:pt x="0" y="780"/>
                    </a:lnTo>
                    <a:lnTo>
                      <a:pt x="1" y="725"/>
                    </a:lnTo>
                    <a:lnTo>
                      <a:pt x="10" y="637"/>
                    </a:lnTo>
                    <a:lnTo>
                      <a:pt x="20" y="545"/>
                    </a:lnTo>
                    <a:lnTo>
                      <a:pt x="28" y="476"/>
                    </a:lnTo>
                    <a:lnTo>
                      <a:pt x="34" y="447"/>
                    </a:lnTo>
                    <a:lnTo>
                      <a:pt x="44" y="408"/>
                    </a:lnTo>
                    <a:lnTo>
                      <a:pt x="57" y="366"/>
                    </a:lnTo>
                    <a:lnTo>
                      <a:pt x="73" y="321"/>
                    </a:lnTo>
                    <a:lnTo>
                      <a:pt x="88" y="277"/>
                    </a:lnTo>
                    <a:lnTo>
                      <a:pt x="104" y="239"/>
                    </a:lnTo>
                    <a:lnTo>
                      <a:pt x="118" y="209"/>
                    </a:lnTo>
                    <a:lnTo>
                      <a:pt x="128" y="188"/>
                    </a:lnTo>
                    <a:lnTo>
                      <a:pt x="138" y="173"/>
                    </a:lnTo>
                    <a:lnTo>
                      <a:pt x="150" y="157"/>
                    </a:lnTo>
                    <a:lnTo>
                      <a:pt x="163" y="139"/>
                    </a:lnTo>
                    <a:lnTo>
                      <a:pt x="177" y="124"/>
                    </a:lnTo>
                    <a:lnTo>
                      <a:pt x="190" y="108"/>
                    </a:lnTo>
                    <a:lnTo>
                      <a:pt x="201" y="96"/>
                    </a:lnTo>
                    <a:lnTo>
                      <a:pt x="210" y="85"/>
                    </a:lnTo>
                    <a:lnTo>
                      <a:pt x="215" y="80"/>
                    </a:lnTo>
                    <a:lnTo>
                      <a:pt x="221" y="75"/>
                    </a:lnTo>
                    <a:lnTo>
                      <a:pt x="225" y="66"/>
                    </a:lnTo>
                    <a:lnTo>
                      <a:pt x="227" y="57"/>
                    </a:lnTo>
                    <a:lnTo>
                      <a:pt x="230" y="47"/>
                    </a:lnTo>
                    <a:lnTo>
                      <a:pt x="231" y="35"/>
                    </a:lnTo>
                    <a:lnTo>
                      <a:pt x="235" y="22"/>
                    </a:lnTo>
                    <a:lnTo>
                      <a:pt x="241" y="10"/>
                    </a:lnTo>
                    <a:lnTo>
                      <a:pt x="247" y="0"/>
                    </a:lnTo>
                    <a:lnTo>
                      <a:pt x="250" y="12"/>
                    </a:lnTo>
                    <a:lnTo>
                      <a:pt x="252" y="24"/>
                    </a:lnTo>
                    <a:lnTo>
                      <a:pt x="257" y="36"/>
                    </a:lnTo>
                    <a:lnTo>
                      <a:pt x="261" y="49"/>
                    </a:lnTo>
                    <a:lnTo>
                      <a:pt x="265" y="57"/>
                    </a:lnTo>
                    <a:lnTo>
                      <a:pt x="272" y="68"/>
                    </a:lnTo>
                    <a:lnTo>
                      <a:pt x="281" y="76"/>
                    </a:lnTo>
                    <a:lnTo>
                      <a:pt x="290" y="83"/>
                    </a:lnTo>
                    <a:lnTo>
                      <a:pt x="295" y="85"/>
                    </a:lnTo>
                    <a:lnTo>
                      <a:pt x="302" y="89"/>
                    </a:lnTo>
                    <a:lnTo>
                      <a:pt x="308" y="90"/>
                    </a:lnTo>
                    <a:lnTo>
                      <a:pt x="315" y="90"/>
                    </a:lnTo>
                    <a:lnTo>
                      <a:pt x="321" y="92"/>
                    </a:lnTo>
                    <a:lnTo>
                      <a:pt x="328" y="94"/>
                    </a:lnTo>
                    <a:lnTo>
                      <a:pt x="334" y="94"/>
                    </a:lnTo>
                    <a:lnTo>
                      <a:pt x="340" y="94"/>
                    </a:lnTo>
                    <a:lnTo>
                      <a:pt x="345" y="94"/>
                    </a:lnTo>
                    <a:lnTo>
                      <a:pt x="351" y="94"/>
                    </a:lnTo>
                    <a:lnTo>
                      <a:pt x="357" y="92"/>
                    </a:lnTo>
                    <a:lnTo>
                      <a:pt x="362" y="90"/>
                    </a:lnTo>
                    <a:lnTo>
                      <a:pt x="368" y="89"/>
                    </a:lnTo>
                    <a:lnTo>
                      <a:pt x="372" y="87"/>
                    </a:lnTo>
                    <a:lnTo>
                      <a:pt x="378" y="85"/>
                    </a:lnTo>
                    <a:lnTo>
                      <a:pt x="384" y="82"/>
                    </a:lnTo>
                    <a:lnTo>
                      <a:pt x="394" y="75"/>
                    </a:lnTo>
                    <a:lnTo>
                      <a:pt x="402" y="66"/>
                    </a:lnTo>
                    <a:lnTo>
                      <a:pt x="410" y="59"/>
                    </a:lnTo>
                    <a:lnTo>
                      <a:pt x="417" y="5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44" name="Freeform 20"/>
              <p:cNvSpPr>
                <a:spLocks/>
              </p:cNvSpPr>
              <p:nvPr/>
            </p:nvSpPr>
            <p:spPr bwMode="auto">
              <a:xfrm>
                <a:off x="6503" y="4545"/>
                <a:ext cx="121" cy="388"/>
              </a:xfrm>
              <a:custGeom>
                <a:avLst/>
                <a:gdLst>
                  <a:gd name="T0" fmla="*/ 1 w 242"/>
                  <a:gd name="T1" fmla="*/ 1 h 776"/>
                  <a:gd name="T2" fmla="*/ 1 w 242"/>
                  <a:gd name="T3" fmla="*/ 1 h 776"/>
                  <a:gd name="T4" fmla="*/ 1 w 242"/>
                  <a:gd name="T5" fmla="*/ 1 h 776"/>
                  <a:gd name="T6" fmla="*/ 1 w 242"/>
                  <a:gd name="T7" fmla="*/ 1 h 776"/>
                  <a:gd name="T8" fmla="*/ 1 w 242"/>
                  <a:gd name="T9" fmla="*/ 1 h 776"/>
                  <a:gd name="T10" fmla="*/ 1 w 242"/>
                  <a:gd name="T11" fmla="*/ 1 h 776"/>
                  <a:gd name="T12" fmla="*/ 1 w 242"/>
                  <a:gd name="T13" fmla="*/ 1 h 776"/>
                  <a:gd name="T14" fmla="*/ 1 w 242"/>
                  <a:gd name="T15" fmla="*/ 1 h 776"/>
                  <a:gd name="T16" fmla="*/ 1 w 242"/>
                  <a:gd name="T17" fmla="*/ 1 h 776"/>
                  <a:gd name="T18" fmla="*/ 1 w 242"/>
                  <a:gd name="T19" fmla="*/ 1 h 776"/>
                  <a:gd name="T20" fmla="*/ 1 w 242"/>
                  <a:gd name="T21" fmla="*/ 1 h 776"/>
                  <a:gd name="T22" fmla="*/ 1 w 242"/>
                  <a:gd name="T23" fmla="*/ 1 h 776"/>
                  <a:gd name="T24" fmla="*/ 1 w 242"/>
                  <a:gd name="T25" fmla="*/ 1 h 776"/>
                  <a:gd name="T26" fmla="*/ 1 w 242"/>
                  <a:gd name="T27" fmla="*/ 1 h 776"/>
                  <a:gd name="T28" fmla="*/ 1 w 242"/>
                  <a:gd name="T29" fmla="*/ 1 h 776"/>
                  <a:gd name="T30" fmla="*/ 1 w 242"/>
                  <a:gd name="T31" fmla="*/ 1 h 776"/>
                  <a:gd name="T32" fmla="*/ 1 w 242"/>
                  <a:gd name="T33" fmla="*/ 1 h 776"/>
                  <a:gd name="T34" fmla="*/ 1 w 242"/>
                  <a:gd name="T35" fmla="*/ 1 h 776"/>
                  <a:gd name="T36" fmla="*/ 1 w 242"/>
                  <a:gd name="T37" fmla="*/ 1 h 776"/>
                  <a:gd name="T38" fmla="*/ 1 w 242"/>
                  <a:gd name="T39" fmla="*/ 1 h 776"/>
                  <a:gd name="T40" fmla="*/ 1 w 242"/>
                  <a:gd name="T41" fmla="*/ 1 h 776"/>
                  <a:gd name="T42" fmla="*/ 1 w 242"/>
                  <a:gd name="T43" fmla="*/ 1 h 776"/>
                  <a:gd name="T44" fmla="*/ 1 w 242"/>
                  <a:gd name="T45" fmla="*/ 1 h 776"/>
                  <a:gd name="T46" fmla="*/ 1 w 242"/>
                  <a:gd name="T47" fmla="*/ 1 h 776"/>
                  <a:gd name="T48" fmla="*/ 1 w 242"/>
                  <a:gd name="T49" fmla="*/ 1 h 776"/>
                  <a:gd name="T50" fmla="*/ 1 w 242"/>
                  <a:gd name="T51" fmla="*/ 1 h 776"/>
                  <a:gd name="T52" fmla="*/ 1 w 242"/>
                  <a:gd name="T53" fmla="*/ 1 h 776"/>
                  <a:gd name="T54" fmla="*/ 1 w 242"/>
                  <a:gd name="T55" fmla="*/ 1 h 776"/>
                  <a:gd name="T56" fmla="*/ 1 w 242"/>
                  <a:gd name="T57" fmla="*/ 1 h 776"/>
                  <a:gd name="T58" fmla="*/ 1 w 242"/>
                  <a:gd name="T59" fmla="*/ 1 h 776"/>
                  <a:gd name="T60" fmla="*/ 0 w 242"/>
                  <a:gd name="T61" fmla="*/ 1 h 776"/>
                  <a:gd name="T62" fmla="*/ 0 w 242"/>
                  <a:gd name="T63" fmla="*/ 1 h 776"/>
                  <a:gd name="T64" fmla="*/ 1 w 242"/>
                  <a:gd name="T65" fmla="*/ 1 h 776"/>
                  <a:gd name="T66" fmla="*/ 1 w 242"/>
                  <a:gd name="T67" fmla="*/ 1 h 776"/>
                  <a:gd name="T68" fmla="*/ 1 w 242"/>
                  <a:gd name="T69" fmla="*/ 1 h 776"/>
                  <a:gd name="T70" fmla="*/ 1 w 242"/>
                  <a:gd name="T71" fmla="*/ 1 h 776"/>
                  <a:gd name="T72" fmla="*/ 1 w 242"/>
                  <a:gd name="T73" fmla="*/ 1 h 776"/>
                  <a:gd name="T74" fmla="*/ 1 w 242"/>
                  <a:gd name="T75" fmla="*/ 1 h 776"/>
                  <a:gd name="T76" fmla="*/ 1 w 242"/>
                  <a:gd name="T77" fmla="*/ 1 h 776"/>
                  <a:gd name="T78" fmla="*/ 1 w 242"/>
                  <a:gd name="T79" fmla="*/ 1 h 776"/>
                  <a:gd name="T80" fmla="*/ 1 w 242"/>
                  <a:gd name="T81" fmla="*/ 1 h 776"/>
                  <a:gd name="T82" fmla="*/ 1 w 242"/>
                  <a:gd name="T83" fmla="*/ 1 h 776"/>
                  <a:gd name="T84" fmla="*/ 1 w 242"/>
                  <a:gd name="T85" fmla="*/ 1 h 776"/>
                  <a:gd name="T86" fmla="*/ 1 w 242"/>
                  <a:gd name="T87" fmla="*/ 1 h 776"/>
                  <a:gd name="T88" fmla="*/ 1 w 242"/>
                  <a:gd name="T89" fmla="*/ 1 h 776"/>
                  <a:gd name="T90" fmla="*/ 1 w 242"/>
                  <a:gd name="T91" fmla="*/ 1 h 776"/>
                  <a:gd name="T92" fmla="*/ 1 w 242"/>
                  <a:gd name="T93" fmla="*/ 1 h 776"/>
                  <a:gd name="T94" fmla="*/ 1 w 242"/>
                  <a:gd name="T95" fmla="*/ 1 h 776"/>
                  <a:gd name="T96" fmla="*/ 1 w 242"/>
                  <a:gd name="T97" fmla="*/ 1 h 776"/>
                  <a:gd name="T98" fmla="*/ 1 w 242"/>
                  <a:gd name="T99" fmla="*/ 1 h 776"/>
                  <a:gd name="T100" fmla="*/ 1 w 242"/>
                  <a:gd name="T101" fmla="*/ 1 h 776"/>
                  <a:gd name="T102" fmla="*/ 1 w 242"/>
                  <a:gd name="T103" fmla="*/ 1 h 776"/>
                  <a:gd name="T104" fmla="*/ 1 w 242"/>
                  <a:gd name="T105" fmla="*/ 1 h 776"/>
                  <a:gd name="T106" fmla="*/ 1 w 242"/>
                  <a:gd name="T107" fmla="*/ 1 h 7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2"/>
                  <a:gd name="T163" fmla="*/ 0 h 776"/>
                  <a:gd name="T164" fmla="*/ 242 w 242"/>
                  <a:gd name="T165" fmla="*/ 776 h 7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2" h="776">
                    <a:moveTo>
                      <a:pt x="242" y="11"/>
                    </a:moveTo>
                    <a:lnTo>
                      <a:pt x="236" y="11"/>
                    </a:lnTo>
                    <a:lnTo>
                      <a:pt x="230" y="11"/>
                    </a:lnTo>
                    <a:lnTo>
                      <a:pt x="223" y="9"/>
                    </a:lnTo>
                    <a:lnTo>
                      <a:pt x="217" y="7"/>
                    </a:lnTo>
                    <a:lnTo>
                      <a:pt x="210" y="7"/>
                    </a:lnTo>
                    <a:lnTo>
                      <a:pt x="204" y="6"/>
                    </a:lnTo>
                    <a:lnTo>
                      <a:pt x="197" y="2"/>
                    </a:lnTo>
                    <a:lnTo>
                      <a:pt x="192" y="0"/>
                    </a:lnTo>
                    <a:lnTo>
                      <a:pt x="186" y="6"/>
                    </a:lnTo>
                    <a:lnTo>
                      <a:pt x="180" y="14"/>
                    </a:lnTo>
                    <a:lnTo>
                      <a:pt x="176" y="25"/>
                    </a:lnTo>
                    <a:lnTo>
                      <a:pt x="174" y="35"/>
                    </a:lnTo>
                    <a:lnTo>
                      <a:pt x="167" y="37"/>
                    </a:lnTo>
                    <a:lnTo>
                      <a:pt x="160" y="41"/>
                    </a:lnTo>
                    <a:lnTo>
                      <a:pt x="153" y="44"/>
                    </a:lnTo>
                    <a:lnTo>
                      <a:pt x="146" y="48"/>
                    </a:lnTo>
                    <a:lnTo>
                      <a:pt x="139" y="53"/>
                    </a:lnTo>
                    <a:lnTo>
                      <a:pt x="133" y="56"/>
                    </a:lnTo>
                    <a:lnTo>
                      <a:pt x="127" y="60"/>
                    </a:lnTo>
                    <a:lnTo>
                      <a:pt x="123" y="63"/>
                    </a:lnTo>
                    <a:lnTo>
                      <a:pt x="119" y="67"/>
                    </a:lnTo>
                    <a:lnTo>
                      <a:pt x="115" y="74"/>
                    </a:lnTo>
                    <a:lnTo>
                      <a:pt x="109" y="84"/>
                    </a:lnTo>
                    <a:lnTo>
                      <a:pt x="102" y="97"/>
                    </a:lnTo>
                    <a:lnTo>
                      <a:pt x="97" y="105"/>
                    </a:lnTo>
                    <a:lnTo>
                      <a:pt x="93" y="116"/>
                    </a:lnTo>
                    <a:lnTo>
                      <a:pt x="89" y="128"/>
                    </a:lnTo>
                    <a:lnTo>
                      <a:pt x="85" y="140"/>
                    </a:lnTo>
                    <a:lnTo>
                      <a:pt x="80" y="152"/>
                    </a:lnTo>
                    <a:lnTo>
                      <a:pt x="76" y="165"/>
                    </a:lnTo>
                    <a:lnTo>
                      <a:pt x="72" y="179"/>
                    </a:lnTo>
                    <a:lnTo>
                      <a:pt x="67" y="193"/>
                    </a:lnTo>
                    <a:lnTo>
                      <a:pt x="63" y="208"/>
                    </a:lnTo>
                    <a:lnTo>
                      <a:pt x="59" y="226"/>
                    </a:lnTo>
                    <a:lnTo>
                      <a:pt x="53" y="245"/>
                    </a:lnTo>
                    <a:lnTo>
                      <a:pt x="49" y="264"/>
                    </a:lnTo>
                    <a:lnTo>
                      <a:pt x="46" y="273"/>
                    </a:lnTo>
                    <a:lnTo>
                      <a:pt x="45" y="283"/>
                    </a:lnTo>
                    <a:lnTo>
                      <a:pt x="42" y="294"/>
                    </a:lnTo>
                    <a:lnTo>
                      <a:pt x="39" y="304"/>
                    </a:lnTo>
                    <a:lnTo>
                      <a:pt x="36" y="320"/>
                    </a:lnTo>
                    <a:lnTo>
                      <a:pt x="33" y="338"/>
                    </a:lnTo>
                    <a:lnTo>
                      <a:pt x="29" y="355"/>
                    </a:lnTo>
                    <a:lnTo>
                      <a:pt x="26" y="373"/>
                    </a:lnTo>
                    <a:lnTo>
                      <a:pt x="25" y="383"/>
                    </a:lnTo>
                    <a:lnTo>
                      <a:pt x="23" y="395"/>
                    </a:lnTo>
                    <a:lnTo>
                      <a:pt x="20" y="406"/>
                    </a:lnTo>
                    <a:lnTo>
                      <a:pt x="19" y="418"/>
                    </a:lnTo>
                    <a:lnTo>
                      <a:pt x="17" y="435"/>
                    </a:lnTo>
                    <a:lnTo>
                      <a:pt x="15" y="453"/>
                    </a:lnTo>
                    <a:lnTo>
                      <a:pt x="13" y="470"/>
                    </a:lnTo>
                    <a:lnTo>
                      <a:pt x="10" y="488"/>
                    </a:lnTo>
                    <a:lnTo>
                      <a:pt x="9" y="502"/>
                    </a:lnTo>
                    <a:lnTo>
                      <a:pt x="9" y="514"/>
                    </a:lnTo>
                    <a:lnTo>
                      <a:pt x="7" y="528"/>
                    </a:lnTo>
                    <a:lnTo>
                      <a:pt x="6" y="542"/>
                    </a:lnTo>
                    <a:lnTo>
                      <a:pt x="5" y="565"/>
                    </a:lnTo>
                    <a:lnTo>
                      <a:pt x="3" y="587"/>
                    </a:lnTo>
                    <a:lnTo>
                      <a:pt x="2" y="612"/>
                    </a:lnTo>
                    <a:lnTo>
                      <a:pt x="0" y="636"/>
                    </a:lnTo>
                    <a:lnTo>
                      <a:pt x="0" y="649"/>
                    </a:lnTo>
                    <a:lnTo>
                      <a:pt x="0" y="659"/>
                    </a:lnTo>
                    <a:lnTo>
                      <a:pt x="0" y="671"/>
                    </a:lnTo>
                    <a:lnTo>
                      <a:pt x="0" y="683"/>
                    </a:lnTo>
                    <a:lnTo>
                      <a:pt x="7" y="690"/>
                    </a:lnTo>
                    <a:lnTo>
                      <a:pt x="17" y="703"/>
                    </a:lnTo>
                    <a:lnTo>
                      <a:pt x="29" y="717"/>
                    </a:lnTo>
                    <a:lnTo>
                      <a:pt x="43" y="731"/>
                    </a:lnTo>
                    <a:lnTo>
                      <a:pt x="56" y="746"/>
                    </a:lnTo>
                    <a:lnTo>
                      <a:pt x="67" y="760"/>
                    </a:lnTo>
                    <a:lnTo>
                      <a:pt x="76" y="771"/>
                    </a:lnTo>
                    <a:lnTo>
                      <a:pt x="82" y="776"/>
                    </a:lnTo>
                    <a:lnTo>
                      <a:pt x="87" y="769"/>
                    </a:lnTo>
                    <a:lnTo>
                      <a:pt x="95" y="760"/>
                    </a:lnTo>
                    <a:lnTo>
                      <a:pt x="102" y="750"/>
                    </a:lnTo>
                    <a:lnTo>
                      <a:pt x="112" y="738"/>
                    </a:lnTo>
                    <a:lnTo>
                      <a:pt x="119" y="725"/>
                    </a:lnTo>
                    <a:lnTo>
                      <a:pt x="127" y="715"/>
                    </a:lnTo>
                    <a:lnTo>
                      <a:pt x="133" y="706"/>
                    </a:lnTo>
                    <a:lnTo>
                      <a:pt x="136" y="699"/>
                    </a:lnTo>
                    <a:lnTo>
                      <a:pt x="132" y="626"/>
                    </a:lnTo>
                    <a:lnTo>
                      <a:pt x="132" y="563"/>
                    </a:lnTo>
                    <a:lnTo>
                      <a:pt x="133" y="514"/>
                    </a:lnTo>
                    <a:lnTo>
                      <a:pt x="136" y="481"/>
                    </a:lnTo>
                    <a:lnTo>
                      <a:pt x="139" y="451"/>
                    </a:lnTo>
                    <a:lnTo>
                      <a:pt x="144" y="413"/>
                    </a:lnTo>
                    <a:lnTo>
                      <a:pt x="149" y="376"/>
                    </a:lnTo>
                    <a:lnTo>
                      <a:pt x="150" y="352"/>
                    </a:lnTo>
                    <a:lnTo>
                      <a:pt x="152" y="339"/>
                    </a:lnTo>
                    <a:lnTo>
                      <a:pt x="154" y="320"/>
                    </a:lnTo>
                    <a:lnTo>
                      <a:pt x="159" y="297"/>
                    </a:lnTo>
                    <a:lnTo>
                      <a:pt x="163" y="269"/>
                    </a:lnTo>
                    <a:lnTo>
                      <a:pt x="166" y="259"/>
                    </a:lnTo>
                    <a:lnTo>
                      <a:pt x="167" y="247"/>
                    </a:lnTo>
                    <a:lnTo>
                      <a:pt x="170" y="236"/>
                    </a:lnTo>
                    <a:lnTo>
                      <a:pt x="172" y="224"/>
                    </a:lnTo>
                    <a:lnTo>
                      <a:pt x="173" y="215"/>
                    </a:lnTo>
                    <a:lnTo>
                      <a:pt x="174" y="205"/>
                    </a:lnTo>
                    <a:lnTo>
                      <a:pt x="177" y="196"/>
                    </a:lnTo>
                    <a:lnTo>
                      <a:pt x="179" y="187"/>
                    </a:lnTo>
                    <a:lnTo>
                      <a:pt x="186" y="142"/>
                    </a:lnTo>
                    <a:lnTo>
                      <a:pt x="192" y="109"/>
                    </a:lnTo>
                    <a:lnTo>
                      <a:pt x="196" y="84"/>
                    </a:lnTo>
                    <a:lnTo>
                      <a:pt x="203" y="67"/>
                    </a:lnTo>
                    <a:lnTo>
                      <a:pt x="216" y="63"/>
                    </a:lnTo>
                    <a:lnTo>
                      <a:pt x="229" y="49"/>
                    </a:lnTo>
                    <a:lnTo>
                      <a:pt x="237" y="30"/>
                    </a:lnTo>
                    <a:lnTo>
                      <a:pt x="242" y="1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45" name="Freeform 21"/>
              <p:cNvSpPr>
                <a:spLocks/>
              </p:cNvSpPr>
              <p:nvPr/>
            </p:nvSpPr>
            <p:spPr bwMode="auto">
              <a:xfrm>
                <a:off x="6590" y="4530"/>
                <a:ext cx="72" cy="75"/>
              </a:xfrm>
              <a:custGeom>
                <a:avLst/>
                <a:gdLst>
                  <a:gd name="T0" fmla="*/ 0 w 145"/>
                  <a:gd name="T1" fmla="*/ 1 h 150"/>
                  <a:gd name="T2" fmla="*/ 0 w 145"/>
                  <a:gd name="T3" fmla="*/ 1 h 150"/>
                  <a:gd name="T4" fmla="*/ 0 w 145"/>
                  <a:gd name="T5" fmla="*/ 1 h 150"/>
                  <a:gd name="T6" fmla="*/ 0 w 145"/>
                  <a:gd name="T7" fmla="*/ 1 h 150"/>
                  <a:gd name="T8" fmla="*/ 0 w 145"/>
                  <a:gd name="T9" fmla="*/ 0 h 150"/>
                  <a:gd name="T10" fmla="*/ 0 w 145"/>
                  <a:gd name="T11" fmla="*/ 1 h 150"/>
                  <a:gd name="T12" fmla="*/ 0 w 145"/>
                  <a:gd name="T13" fmla="*/ 1 h 150"/>
                  <a:gd name="T14" fmla="*/ 0 w 145"/>
                  <a:gd name="T15" fmla="*/ 1 h 150"/>
                  <a:gd name="T16" fmla="*/ 0 w 145"/>
                  <a:gd name="T17" fmla="*/ 1 h 150"/>
                  <a:gd name="T18" fmla="*/ 0 w 145"/>
                  <a:gd name="T19" fmla="*/ 1 h 150"/>
                  <a:gd name="T20" fmla="*/ 0 w 145"/>
                  <a:gd name="T21" fmla="*/ 1 h 150"/>
                  <a:gd name="T22" fmla="*/ 0 w 145"/>
                  <a:gd name="T23" fmla="*/ 1 h 150"/>
                  <a:gd name="T24" fmla="*/ 0 w 145"/>
                  <a:gd name="T25" fmla="*/ 1 h 150"/>
                  <a:gd name="T26" fmla="*/ 0 w 145"/>
                  <a:gd name="T27" fmla="*/ 1 h 150"/>
                  <a:gd name="T28" fmla="*/ 0 w 145"/>
                  <a:gd name="T29" fmla="*/ 1 h 150"/>
                  <a:gd name="T30" fmla="*/ 0 w 145"/>
                  <a:gd name="T31" fmla="*/ 1 h 150"/>
                  <a:gd name="T32" fmla="*/ 0 w 145"/>
                  <a:gd name="T33" fmla="*/ 1 h 150"/>
                  <a:gd name="T34" fmla="*/ 0 w 145"/>
                  <a:gd name="T35" fmla="*/ 1 h 150"/>
                  <a:gd name="T36" fmla="*/ 0 w 145"/>
                  <a:gd name="T37" fmla="*/ 1 h 150"/>
                  <a:gd name="T38" fmla="*/ 0 w 145"/>
                  <a:gd name="T39" fmla="*/ 1 h 150"/>
                  <a:gd name="T40" fmla="*/ 0 w 145"/>
                  <a:gd name="T41" fmla="*/ 1 h 150"/>
                  <a:gd name="T42" fmla="*/ 0 w 145"/>
                  <a:gd name="T43" fmla="*/ 1 h 150"/>
                  <a:gd name="T44" fmla="*/ 0 w 145"/>
                  <a:gd name="T45" fmla="*/ 1 h 150"/>
                  <a:gd name="T46" fmla="*/ 0 w 145"/>
                  <a:gd name="T47" fmla="*/ 1 h 150"/>
                  <a:gd name="T48" fmla="*/ 0 w 145"/>
                  <a:gd name="T49" fmla="*/ 1 h 150"/>
                  <a:gd name="T50" fmla="*/ 0 w 145"/>
                  <a:gd name="T51" fmla="*/ 1 h 150"/>
                  <a:gd name="T52" fmla="*/ 0 w 145"/>
                  <a:gd name="T53" fmla="*/ 1 h 150"/>
                  <a:gd name="T54" fmla="*/ 0 w 145"/>
                  <a:gd name="T55" fmla="*/ 1 h 150"/>
                  <a:gd name="T56" fmla="*/ 0 w 145"/>
                  <a:gd name="T57" fmla="*/ 1 h 150"/>
                  <a:gd name="T58" fmla="*/ 0 w 145"/>
                  <a:gd name="T59" fmla="*/ 1 h 150"/>
                  <a:gd name="T60" fmla="*/ 0 w 145"/>
                  <a:gd name="T61" fmla="*/ 1 h 150"/>
                  <a:gd name="T62" fmla="*/ 0 w 145"/>
                  <a:gd name="T63" fmla="*/ 1 h 150"/>
                  <a:gd name="T64" fmla="*/ 0 w 145"/>
                  <a:gd name="T65" fmla="*/ 1 h 150"/>
                  <a:gd name="T66" fmla="*/ 0 w 145"/>
                  <a:gd name="T67" fmla="*/ 1 h 150"/>
                  <a:gd name="T68" fmla="*/ 0 w 145"/>
                  <a:gd name="T69" fmla="*/ 1 h 150"/>
                  <a:gd name="T70" fmla="*/ 0 w 145"/>
                  <a:gd name="T71" fmla="*/ 1 h 150"/>
                  <a:gd name="T72" fmla="*/ 0 w 145"/>
                  <a:gd name="T73" fmla="*/ 1 h 150"/>
                  <a:gd name="T74" fmla="*/ 0 w 145"/>
                  <a:gd name="T75" fmla="*/ 1 h 150"/>
                  <a:gd name="T76" fmla="*/ 0 w 145"/>
                  <a:gd name="T77" fmla="*/ 1 h 150"/>
                  <a:gd name="T78" fmla="*/ 0 w 145"/>
                  <a:gd name="T79" fmla="*/ 1 h 150"/>
                  <a:gd name="T80" fmla="*/ 0 w 145"/>
                  <a:gd name="T81" fmla="*/ 1 h 150"/>
                  <a:gd name="T82" fmla="*/ 0 w 145"/>
                  <a:gd name="T83" fmla="*/ 1 h 150"/>
                  <a:gd name="T84" fmla="*/ 0 w 145"/>
                  <a:gd name="T85" fmla="*/ 1 h 150"/>
                  <a:gd name="T86" fmla="*/ 0 w 145"/>
                  <a:gd name="T87" fmla="*/ 1 h 150"/>
                  <a:gd name="T88" fmla="*/ 0 w 145"/>
                  <a:gd name="T89" fmla="*/ 1 h 150"/>
                  <a:gd name="T90" fmla="*/ 0 w 145"/>
                  <a:gd name="T91" fmla="*/ 1 h 150"/>
                  <a:gd name="T92" fmla="*/ 0 w 145"/>
                  <a:gd name="T93" fmla="*/ 1 h 150"/>
                  <a:gd name="T94" fmla="*/ 0 w 145"/>
                  <a:gd name="T95" fmla="*/ 1 h 150"/>
                  <a:gd name="T96" fmla="*/ 0 w 145"/>
                  <a:gd name="T97" fmla="*/ 1 h 150"/>
                  <a:gd name="T98" fmla="*/ 0 w 145"/>
                  <a:gd name="T99" fmla="*/ 1 h 150"/>
                  <a:gd name="T100" fmla="*/ 0 w 145"/>
                  <a:gd name="T101" fmla="*/ 1 h 150"/>
                  <a:gd name="T102" fmla="*/ 0 w 145"/>
                  <a:gd name="T103" fmla="*/ 1 h 150"/>
                  <a:gd name="T104" fmla="*/ 0 w 145"/>
                  <a:gd name="T105" fmla="*/ 1 h 150"/>
                  <a:gd name="T106" fmla="*/ 0 w 145"/>
                  <a:gd name="T107" fmla="*/ 1 h 150"/>
                  <a:gd name="T108" fmla="*/ 0 w 145"/>
                  <a:gd name="T109" fmla="*/ 1 h 150"/>
                  <a:gd name="T110" fmla="*/ 0 w 145"/>
                  <a:gd name="T111" fmla="*/ 1 h 150"/>
                  <a:gd name="T112" fmla="*/ 0 w 145"/>
                  <a:gd name="T113" fmla="*/ 1 h 1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5"/>
                  <a:gd name="T172" fmla="*/ 0 h 150"/>
                  <a:gd name="T173" fmla="*/ 145 w 145"/>
                  <a:gd name="T174" fmla="*/ 150 h 1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5" h="150">
                    <a:moveTo>
                      <a:pt x="126" y="59"/>
                    </a:moveTo>
                    <a:lnTo>
                      <a:pt x="130" y="45"/>
                    </a:lnTo>
                    <a:lnTo>
                      <a:pt x="136" y="28"/>
                    </a:lnTo>
                    <a:lnTo>
                      <a:pt x="142" y="12"/>
                    </a:lnTo>
                    <a:lnTo>
                      <a:pt x="145" y="0"/>
                    </a:lnTo>
                    <a:lnTo>
                      <a:pt x="138" y="7"/>
                    </a:lnTo>
                    <a:lnTo>
                      <a:pt x="130" y="14"/>
                    </a:lnTo>
                    <a:lnTo>
                      <a:pt x="122" y="23"/>
                    </a:lnTo>
                    <a:lnTo>
                      <a:pt x="112" y="30"/>
                    </a:lnTo>
                    <a:lnTo>
                      <a:pt x="106" y="33"/>
                    </a:lnTo>
                    <a:lnTo>
                      <a:pt x="100" y="35"/>
                    </a:lnTo>
                    <a:lnTo>
                      <a:pt x="96" y="37"/>
                    </a:lnTo>
                    <a:lnTo>
                      <a:pt x="90" y="38"/>
                    </a:lnTo>
                    <a:lnTo>
                      <a:pt x="85" y="40"/>
                    </a:lnTo>
                    <a:lnTo>
                      <a:pt x="79" y="42"/>
                    </a:lnTo>
                    <a:lnTo>
                      <a:pt x="73" y="42"/>
                    </a:lnTo>
                    <a:lnTo>
                      <a:pt x="68" y="42"/>
                    </a:lnTo>
                    <a:lnTo>
                      <a:pt x="62" y="42"/>
                    </a:lnTo>
                    <a:lnTo>
                      <a:pt x="56" y="42"/>
                    </a:lnTo>
                    <a:lnTo>
                      <a:pt x="49" y="40"/>
                    </a:lnTo>
                    <a:lnTo>
                      <a:pt x="43" y="38"/>
                    </a:lnTo>
                    <a:lnTo>
                      <a:pt x="36" y="38"/>
                    </a:lnTo>
                    <a:lnTo>
                      <a:pt x="30" y="37"/>
                    </a:lnTo>
                    <a:lnTo>
                      <a:pt x="23" y="33"/>
                    </a:lnTo>
                    <a:lnTo>
                      <a:pt x="18" y="31"/>
                    </a:lnTo>
                    <a:lnTo>
                      <a:pt x="12" y="37"/>
                    </a:lnTo>
                    <a:lnTo>
                      <a:pt x="6" y="45"/>
                    </a:lnTo>
                    <a:lnTo>
                      <a:pt x="2" y="56"/>
                    </a:lnTo>
                    <a:lnTo>
                      <a:pt x="0" y="66"/>
                    </a:lnTo>
                    <a:lnTo>
                      <a:pt x="0" y="72"/>
                    </a:lnTo>
                    <a:lnTo>
                      <a:pt x="3" y="75"/>
                    </a:lnTo>
                    <a:lnTo>
                      <a:pt x="6" y="82"/>
                    </a:lnTo>
                    <a:lnTo>
                      <a:pt x="10" y="87"/>
                    </a:lnTo>
                    <a:lnTo>
                      <a:pt x="16" y="93"/>
                    </a:lnTo>
                    <a:lnTo>
                      <a:pt x="23" y="96"/>
                    </a:lnTo>
                    <a:lnTo>
                      <a:pt x="33" y="98"/>
                    </a:lnTo>
                    <a:lnTo>
                      <a:pt x="45" y="100"/>
                    </a:lnTo>
                    <a:lnTo>
                      <a:pt x="49" y="110"/>
                    </a:lnTo>
                    <a:lnTo>
                      <a:pt x="55" y="124"/>
                    </a:lnTo>
                    <a:lnTo>
                      <a:pt x="58" y="140"/>
                    </a:lnTo>
                    <a:lnTo>
                      <a:pt x="60" y="150"/>
                    </a:lnTo>
                    <a:lnTo>
                      <a:pt x="68" y="142"/>
                    </a:lnTo>
                    <a:lnTo>
                      <a:pt x="73" y="133"/>
                    </a:lnTo>
                    <a:lnTo>
                      <a:pt x="76" y="128"/>
                    </a:lnTo>
                    <a:lnTo>
                      <a:pt x="80" y="126"/>
                    </a:lnTo>
                    <a:lnTo>
                      <a:pt x="86" y="124"/>
                    </a:lnTo>
                    <a:lnTo>
                      <a:pt x="90" y="119"/>
                    </a:lnTo>
                    <a:lnTo>
                      <a:pt x="93" y="114"/>
                    </a:lnTo>
                    <a:lnTo>
                      <a:pt x="95" y="108"/>
                    </a:lnTo>
                    <a:lnTo>
                      <a:pt x="96" y="100"/>
                    </a:lnTo>
                    <a:lnTo>
                      <a:pt x="99" y="86"/>
                    </a:lnTo>
                    <a:lnTo>
                      <a:pt x="102" y="75"/>
                    </a:lnTo>
                    <a:lnTo>
                      <a:pt x="105" y="70"/>
                    </a:lnTo>
                    <a:lnTo>
                      <a:pt x="109" y="68"/>
                    </a:lnTo>
                    <a:lnTo>
                      <a:pt x="113" y="66"/>
                    </a:lnTo>
                    <a:lnTo>
                      <a:pt x="120" y="63"/>
                    </a:lnTo>
                    <a:lnTo>
                      <a:pt x="126" y="5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46" name="Freeform 22"/>
              <p:cNvSpPr>
                <a:spLocks/>
              </p:cNvSpPr>
              <p:nvPr/>
            </p:nvSpPr>
            <p:spPr bwMode="auto">
              <a:xfrm>
                <a:off x="6503" y="4615"/>
                <a:ext cx="82" cy="318"/>
              </a:xfrm>
              <a:custGeom>
                <a:avLst/>
                <a:gdLst>
                  <a:gd name="T0" fmla="*/ 1 w 163"/>
                  <a:gd name="T1" fmla="*/ 1 h 636"/>
                  <a:gd name="T2" fmla="*/ 1 w 163"/>
                  <a:gd name="T3" fmla="*/ 1 h 636"/>
                  <a:gd name="T4" fmla="*/ 1 w 163"/>
                  <a:gd name="T5" fmla="*/ 1 h 636"/>
                  <a:gd name="T6" fmla="*/ 1 w 163"/>
                  <a:gd name="T7" fmla="*/ 1 h 636"/>
                  <a:gd name="T8" fmla="*/ 1 w 163"/>
                  <a:gd name="T9" fmla="*/ 1 h 636"/>
                  <a:gd name="T10" fmla="*/ 1 w 163"/>
                  <a:gd name="T11" fmla="*/ 1 h 636"/>
                  <a:gd name="T12" fmla="*/ 1 w 163"/>
                  <a:gd name="T13" fmla="*/ 1 h 636"/>
                  <a:gd name="T14" fmla="*/ 1 w 163"/>
                  <a:gd name="T15" fmla="*/ 1 h 636"/>
                  <a:gd name="T16" fmla="*/ 1 w 163"/>
                  <a:gd name="T17" fmla="*/ 1 h 636"/>
                  <a:gd name="T18" fmla="*/ 0 w 163"/>
                  <a:gd name="T19" fmla="*/ 1 h 636"/>
                  <a:gd name="T20" fmla="*/ 0 w 163"/>
                  <a:gd name="T21" fmla="*/ 1 h 636"/>
                  <a:gd name="T22" fmla="*/ 1 w 163"/>
                  <a:gd name="T23" fmla="*/ 1 h 636"/>
                  <a:gd name="T24" fmla="*/ 1 w 163"/>
                  <a:gd name="T25" fmla="*/ 1 h 636"/>
                  <a:gd name="T26" fmla="*/ 1 w 163"/>
                  <a:gd name="T27" fmla="*/ 1 h 636"/>
                  <a:gd name="T28" fmla="*/ 1 w 163"/>
                  <a:gd name="T29" fmla="*/ 1 h 636"/>
                  <a:gd name="T30" fmla="*/ 1 w 163"/>
                  <a:gd name="T31" fmla="*/ 1 h 636"/>
                  <a:gd name="T32" fmla="*/ 1 w 163"/>
                  <a:gd name="T33" fmla="*/ 1 h 636"/>
                  <a:gd name="T34" fmla="*/ 1 w 163"/>
                  <a:gd name="T35" fmla="*/ 1 h 636"/>
                  <a:gd name="T36" fmla="*/ 1 w 163"/>
                  <a:gd name="T37" fmla="*/ 1 h 636"/>
                  <a:gd name="T38" fmla="*/ 1 w 163"/>
                  <a:gd name="T39" fmla="*/ 1 h 636"/>
                  <a:gd name="T40" fmla="*/ 1 w 163"/>
                  <a:gd name="T41" fmla="*/ 1 h 636"/>
                  <a:gd name="T42" fmla="*/ 1 w 163"/>
                  <a:gd name="T43" fmla="*/ 1 h 636"/>
                  <a:gd name="T44" fmla="*/ 1 w 163"/>
                  <a:gd name="T45" fmla="*/ 1 h 636"/>
                  <a:gd name="T46" fmla="*/ 1 w 163"/>
                  <a:gd name="T47" fmla="*/ 1 h 636"/>
                  <a:gd name="T48" fmla="*/ 1 w 163"/>
                  <a:gd name="T49" fmla="*/ 1 h 636"/>
                  <a:gd name="T50" fmla="*/ 1 w 163"/>
                  <a:gd name="T51" fmla="*/ 1 h 636"/>
                  <a:gd name="T52" fmla="*/ 1 w 163"/>
                  <a:gd name="T53" fmla="*/ 1 h 636"/>
                  <a:gd name="T54" fmla="*/ 1 w 163"/>
                  <a:gd name="T55" fmla="*/ 1 h 636"/>
                  <a:gd name="T56" fmla="*/ 1 w 163"/>
                  <a:gd name="T57" fmla="*/ 1 h 636"/>
                  <a:gd name="T58" fmla="*/ 1 w 163"/>
                  <a:gd name="T59" fmla="*/ 1 h 636"/>
                  <a:gd name="T60" fmla="*/ 1 w 163"/>
                  <a:gd name="T61" fmla="*/ 1 h 636"/>
                  <a:gd name="T62" fmla="*/ 1 w 163"/>
                  <a:gd name="T63" fmla="*/ 1 h 636"/>
                  <a:gd name="T64" fmla="*/ 1 w 163"/>
                  <a:gd name="T65" fmla="*/ 1 h 636"/>
                  <a:gd name="T66" fmla="*/ 1 w 163"/>
                  <a:gd name="T67" fmla="*/ 1 h 636"/>
                  <a:gd name="T68" fmla="*/ 1 w 163"/>
                  <a:gd name="T69" fmla="*/ 1 h 636"/>
                  <a:gd name="T70" fmla="*/ 1 w 163"/>
                  <a:gd name="T71" fmla="*/ 1 h 636"/>
                  <a:gd name="T72" fmla="*/ 1 w 163"/>
                  <a:gd name="T73" fmla="*/ 1 h 636"/>
                  <a:gd name="T74" fmla="*/ 1 w 163"/>
                  <a:gd name="T75" fmla="*/ 1 h 636"/>
                  <a:gd name="T76" fmla="*/ 1 w 163"/>
                  <a:gd name="T77" fmla="*/ 1 h 636"/>
                  <a:gd name="T78" fmla="*/ 1 w 163"/>
                  <a:gd name="T79" fmla="*/ 1 h 636"/>
                  <a:gd name="T80" fmla="*/ 1 w 163"/>
                  <a:gd name="T81" fmla="*/ 1 h 636"/>
                  <a:gd name="T82" fmla="*/ 1 w 163"/>
                  <a:gd name="T83" fmla="*/ 1 h 636"/>
                  <a:gd name="T84" fmla="*/ 1 w 163"/>
                  <a:gd name="T85" fmla="*/ 0 h 636"/>
                  <a:gd name="T86" fmla="*/ 1 w 163"/>
                  <a:gd name="T87" fmla="*/ 1 h 636"/>
                  <a:gd name="T88" fmla="*/ 1 w 163"/>
                  <a:gd name="T89" fmla="*/ 1 h 636"/>
                  <a:gd name="T90" fmla="*/ 1 w 163"/>
                  <a:gd name="T91" fmla="*/ 1 h 636"/>
                  <a:gd name="T92" fmla="*/ 1 w 163"/>
                  <a:gd name="T93" fmla="*/ 1 h 636"/>
                  <a:gd name="T94" fmla="*/ 1 w 163"/>
                  <a:gd name="T95" fmla="*/ 1 h 6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3"/>
                  <a:gd name="T145" fmla="*/ 0 h 636"/>
                  <a:gd name="T146" fmla="*/ 163 w 163"/>
                  <a:gd name="T147" fmla="*/ 636 h 6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3" h="636">
                    <a:moveTo>
                      <a:pt x="163" y="129"/>
                    </a:moveTo>
                    <a:lnTo>
                      <a:pt x="159" y="157"/>
                    </a:lnTo>
                    <a:lnTo>
                      <a:pt x="154" y="180"/>
                    </a:lnTo>
                    <a:lnTo>
                      <a:pt x="152" y="199"/>
                    </a:lnTo>
                    <a:lnTo>
                      <a:pt x="150" y="212"/>
                    </a:lnTo>
                    <a:lnTo>
                      <a:pt x="149" y="236"/>
                    </a:lnTo>
                    <a:lnTo>
                      <a:pt x="144" y="273"/>
                    </a:lnTo>
                    <a:lnTo>
                      <a:pt x="139" y="311"/>
                    </a:lnTo>
                    <a:lnTo>
                      <a:pt x="136" y="341"/>
                    </a:lnTo>
                    <a:lnTo>
                      <a:pt x="133" y="374"/>
                    </a:lnTo>
                    <a:lnTo>
                      <a:pt x="132" y="423"/>
                    </a:lnTo>
                    <a:lnTo>
                      <a:pt x="132" y="486"/>
                    </a:lnTo>
                    <a:lnTo>
                      <a:pt x="136" y="559"/>
                    </a:lnTo>
                    <a:lnTo>
                      <a:pt x="133" y="566"/>
                    </a:lnTo>
                    <a:lnTo>
                      <a:pt x="127" y="575"/>
                    </a:lnTo>
                    <a:lnTo>
                      <a:pt x="119" y="585"/>
                    </a:lnTo>
                    <a:lnTo>
                      <a:pt x="112" y="598"/>
                    </a:lnTo>
                    <a:lnTo>
                      <a:pt x="102" y="610"/>
                    </a:lnTo>
                    <a:lnTo>
                      <a:pt x="95" y="620"/>
                    </a:lnTo>
                    <a:lnTo>
                      <a:pt x="87" y="629"/>
                    </a:lnTo>
                    <a:lnTo>
                      <a:pt x="82" y="636"/>
                    </a:lnTo>
                    <a:lnTo>
                      <a:pt x="76" y="631"/>
                    </a:lnTo>
                    <a:lnTo>
                      <a:pt x="67" y="620"/>
                    </a:lnTo>
                    <a:lnTo>
                      <a:pt x="56" y="606"/>
                    </a:lnTo>
                    <a:lnTo>
                      <a:pt x="43" y="591"/>
                    </a:lnTo>
                    <a:lnTo>
                      <a:pt x="29" y="577"/>
                    </a:lnTo>
                    <a:lnTo>
                      <a:pt x="17" y="563"/>
                    </a:lnTo>
                    <a:lnTo>
                      <a:pt x="7" y="550"/>
                    </a:lnTo>
                    <a:lnTo>
                      <a:pt x="0" y="543"/>
                    </a:lnTo>
                    <a:lnTo>
                      <a:pt x="0" y="531"/>
                    </a:lnTo>
                    <a:lnTo>
                      <a:pt x="0" y="519"/>
                    </a:lnTo>
                    <a:lnTo>
                      <a:pt x="0" y="509"/>
                    </a:lnTo>
                    <a:lnTo>
                      <a:pt x="0" y="496"/>
                    </a:lnTo>
                    <a:lnTo>
                      <a:pt x="6" y="505"/>
                    </a:lnTo>
                    <a:lnTo>
                      <a:pt x="16" y="517"/>
                    </a:lnTo>
                    <a:lnTo>
                      <a:pt x="27" y="531"/>
                    </a:lnTo>
                    <a:lnTo>
                      <a:pt x="39" y="545"/>
                    </a:lnTo>
                    <a:lnTo>
                      <a:pt x="52" y="559"/>
                    </a:lnTo>
                    <a:lnTo>
                      <a:pt x="65" y="573"/>
                    </a:lnTo>
                    <a:lnTo>
                      <a:pt x="75" y="584"/>
                    </a:lnTo>
                    <a:lnTo>
                      <a:pt x="82" y="592"/>
                    </a:lnTo>
                    <a:lnTo>
                      <a:pt x="89" y="582"/>
                    </a:lnTo>
                    <a:lnTo>
                      <a:pt x="99" y="566"/>
                    </a:lnTo>
                    <a:lnTo>
                      <a:pt x="107" y="550"/>
                    </a:lnTo>
                    <a:lnTo>
                      <a:pt x="113" y="536"/>
                    </a:lnTo>
                    <a:lnTo>
                      <a:pt x="95" y="524"/>
                    </a:lnTo>
                    <a:lnTo>
                      <a:pt x="77" y="509"/>
                    </a:lnTo>
                    <a:lnTo>
                      <a:pt x="62" y="489"/>
                    </a:lnTo>
                    <a:lnTo>
                      <a:pt x="46" y="468"/>
                    </a:lnTo>
                    <a:lnTo>
                      <a:pt x="33" y="449"/>
                    </a:lnTo>
                    <a:lnTo>
                      <a:pt x="22" y="430"/>
                    </a:lnTo>
                    <a:lnTo>
                      <a:pt x="12" y="414"/>
                    </a:lnTo>
                    <a:lnTo>
                      <a:pt x="6" y="402"/>
                    </a:lnTo>
                    <a:lnTo>
                      <a:pt x="7" y="388"/>
                    </a:lnTo>
                    <a:lnTo>
                      <a:pt x="9" y="374"/>
                    </a:lnTo>
                    <a:lnTo>
                      <a:pt x="9" y="362"/>
                    </a:lnTo>
                    <a:lnTo>
                      <a:pt x="10" y="348"/>
                    </a:lnTo>
                    <a:lnTo>
                      <a:pt x="19" y="372"/>
                    </a:lnTo>
                    <a:lnTo>
                      <a:pt x="32" y="397"/>
                    </a:lnTo>
                    <a:lnTo>
                      <a:pt x="47" y="419"/>
                    </a:lnTo>
                    <a:lnTo>
                      <a:pt x="63" y="442"/>
                    </a:lnTo>
                    <a:lnTo>
                      <a:pt x="80" y="461"/>
                    </a:lnTo>
                    <a:lnTo>
                      <a:pt x="96" y="479"/>
                    </a:lnTo>
                    <a:lnTo>
                      <a:pt x="110" y="493"/>
                    </a:lnTo>
                    <a:lnTo>
                      <a:pt x="120" y="502"/>
                    </a:lnTo>
                    <a:lnTo>
                      <a:pt x="119" y="484"/>
                    </a:lnTo>
                    <a:lnTo>
                      <a:pt x="117" y="456"/>
                    </a:lnTo>
                    <a:lnTo>
                      <a:pt x="115" y="428"/>
                    </a:lnTo>
                    <a:lnTo>
                      <a:pt x="113" y="411"/>
                    </a:lnTo>
                    <a:lnTo>
                      <a:pt x="102" y="400"/>
                    </a:lnTo>
                    <a:lnTo>
                      <a:pt x="89" y="386"/>
                    </a:lnTo>
                    <a:lnTo>
                      <a:pt x="75" y="369"/>
                    </a:lnTo>
                    <a:lnTo>
                      <a:pt x="60" y="350"/>
                    </a:lnTo>
                    <a:lnTo>
                      <a:pt x="47" y="329"/>
                    </a:lnTo>
                    <a:lnTo>
                      <a:pt x="35" y="309"/>
                    </a:lnTo>
                    <a:lnTo>
                      <a:pt x="26" y="292"/>
                    </a:lnTo>
                    <a:lnTo>
                      <a:pt x="19" y="278"/>
                    </a:lnTo>
                    <a:lnTo>
                      <a:pt x="20" y="266"/>
                    </a:lnTo>
                    <a:lnTo>
                      <a:pt x="23" y="255"/>
                    </a:lnTo>
                    <a:lnTo>
                      <a:pt x="25" y="243"/>
                    </a:lnTo>
                    <a:lnTo>
                      <a:pt x="26" y="233"/>
                    </a:lnTo>
                    <a:lnTo>
                      <a:pt x="33" y="250"/>
                    </a:lnTo>
                    <a:lnTo>
                      <a:pt x="43" y="269"/>
                    </a:lnTo>
                    <a:lnTo>
                      <a:pt x="56" y="290"/>
                    </a:lnTo>
                    <a:lnTo>
                      <a:pt x="70" y="309"/>
                    </a:lnTo>
                    <a:lnTo>
                      <a:pt x="85" y="330"/>
                    </a:lnTo>
                    <a:lnTo>
                      <a:pt x="99" y="348"/>
                    </a:lnTo>
                    <a:lnTo>
                      <a:pt x="113" y="362"/>
                    </a:lnTo>
                    <a:lnTo>
                      <a:pt x="123" y="372"/>
                    </a:lnTo>
                    <a:lnTo>
                      <a:pt x="123" y="357"/>
                    </a:lnTo>
                    <a:lnTo>
                      <a:pt x="125" y="334"/>
                    </a:lnTo>
                    <a:lnTo>
                      <a:pt x="126" y="309"/>
                    </a:lnTo>
                    <a:lnTo>
                      <a:pt x="127" y="292"/>
                    </a:lnTo>
                    <a:lnTo>
                      <a:pt x="119" y="285"/>
                    </a:lnTo>
                    <a:lnTo>
                      <a:pt x="109" y="271"/>
                    </a:lnTo>
                    <a:lnTo>
                      <a:pt x="96" y="255"/>
                    </a:lnTo>
                    <a:lnTo>
                      <a:pt x="83" y="236"/>
                    </a:lnTo>
                    <a:lnTo>
                      <a:pt x="69" y="215"/>
                    </a:lnTo>
                    <a:lnTo>
                      <a:pt x="57" y="196"/>
                    </a:lnTo>
                    <a:lnTo>
                      <a:pt x="46" y="178"/>
                    </a:lnTo>
                    <a:lnTo>
                      <a:pt x="39" y="164"/>
                    </a:lnTo>
                    <a:lnTo>
                      <a:pt x="42" y="154"/>
                    </a:lnTo>
                    <a:lnTo>
                      <a:pt x="45" y="143"/>
                    </a:lnTo>
                    <a:lnTo>
                      <a:pt x="46" y="133"/>
                    </a:lnTo>
                    <a:lnTo>
                      <a:pt x="49" y="124"/>
                    </a:lnTo>
                    <a:lnTo>
                      <a:pt x="55" y="138"/>
                    </a:lnTo>
                    <a:lnTo>
                      <a:pt x="63" y="154"/>
                    </a:lnTo>
                    <a:lnTo>
                      <a:pt x="75" y="173"/>
                    </a:lnTo>
                    <a:lnTo>
                      <a:pt x="87" y="194"/>
                    </a:lnTo>
                    <a:lnTo>
                      <a:pt x="100" y="215"/>
                    </a:lnTo>
                    <a:lnTo>
                      <a:pt x="113" y="233"/>
                    </a:lnTo>
                    <a:lnTo>
                      <a:pt x="123" y="248"/>
                    </a:lnTo>
                    <a:lnTo>
                      <a:pt x="132" y="260"/>
                    </a:lnTo>
                    <a:lnTo>
                      <a:pt x="133" y="248"/>
                    </a:lnTo>
                    <a:lnTo>
                      <a:pt x="136" y="231"/>
                    </a:lnTo>
                    <a:lnTo>
                      <a:pt x="139" y="212"/>
                    </a:lnTo>
                    <a:lnTo>
                      <a:pt x="140" y="198"/>
                    </a:lnTo>
                    <a:lnTo>
                      <a:pt x="134" y="187"/>
                    </a:lnTo>
                    <a:lnTo>
                      <a:pt x="126" y="170"/>
                    </a:lnTo>
                    <a:lnTo>
                      <a:pt x="115" y="150"/>
                    </a:lnTo>
                    <a:lnTo>
                      <a:pt x="103" y="126"/>
                    </a:lnTo>
                    <a:lnTo>
                      <a:pt x="92" y="103"/>
                    </a:lnTo>
                    <a:lnTo>
                      <a:pt x="82" y="82"/>
                    </a:lnTo>
                    <a:lnTo>
                      <a:pt x="73" y="65"/>
                    </a:lnTo>
                    <a:lnTo>
                      <a:pt x="67" y="53"/>
                    </a:lnTo>
                    <a:lnTo>
                      <a:pt x="72" y="39"/>
                    </a:lnTo>
                    <a:lnTo>
                      <a:pt x="76" y="25"/>
                    </a:lnTo>
                    <a:lnTo>
                      <a:pt x="80" y="12"/>
                    </a:lnTo>
                    <a:lnTo>
                      <a:pt x="85" y="0"/>
                    </a:lnTo>
                    <a:lnTo>
                      <a:pt x="90" y="14"/>
                    </a:lnTo>
                    <a:lnTo>
                      <a:pt x="99" y="33"/>
                    </a:lnTo>
                    <a:lnTo>
                      <a:pt x="107" y="56"/>
                    </a:lnTo>
                    <a:lnTo>
                      <a:pt x="119" y="81"/>
                    </a:lnTo>
                    <a:lnTo>
                      <a:pt x="129" y="105"/>
                    </a:lnTo>
                    <a:lnTo>
                      <a:pt x="137" y="128"/>
                    </a:lnTo>
                    <a:lnTo>
                      <a:pt x="144" y="143"/>
                    </a:lnTo>
                    <a:lnTo>
                      <a:pt x="149" y="152"/>
                    </a:lnTo>
                    <a:lnTo>
                      <a:pt x="152" y="145"/>
                    </a:lnTo>
                    <a:lnTo>
                      <a:pt x="156" y="136"/>
                    </a:lnTo>
                    <a:lnTo>
                      <a:pt x="159" y="128"/>
                    </a:lnTo>
                    <a:lnTo>
                      <a:pt x="160" y="121"/>
                    </a:lnTo>
                    <a:lnTo>
                      <a:pt x="162" y="117"/>
                    </a:lnTo>
                    <a:lnTo>
                      <a:pt x="163" y="117"/>
                    </a:lnTo>
                    <a:lnTo>
                      <a:pt x="163" y="121"/>
                    </a:lnTo>
                    <a:lnTo>
                      <a:pt x="163" y="12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47" name="Freeform 23"/>
              <p:cNvSpPr>
                <a:spLocks/>
              </p:cNvSpPr>
              <p:nvPr/>
            </p:nvSpPr>
            <p:spPr bwMode="auto">
              <a:xfrm>
                <a:off x="6554" y="4577"/>
                <a:ext cx="38" cy="80"/>
              </a:xfrm>
              <a:custGeom>
                <a:avLst/>
                <a:gdLst>
                  <a:gd name="T0" fmla="*/ 0 w 77"/>
                  <a:gd name="T1" fmla="*/ 0 h 161"/>
                  <a:gd name="T2" fmla="*/ 0 w 77"/>
                  <a:gd name="T3" fmla="*/ 0 h 161"/>
                  <a:gd name="T4" fmla="*/ 0 w 77"/>
                  <a:gd name="T5" fmla="*/ 0 h 161"/>
                  <a:gd name="T6" fmla="*/ 0 w 77"/>
                  <a:gd name="T7" fmla="*/ 0 h 161"/>
                  <a:gd name="T8" fmla="*/ 0 w 77"/>
                  <a:gd name="T9" fmla="*/ 0 h 161"/>
                  <a:gd name="T10" fmla="*/ 0 w 77"/>
                  <a:gd name="T11" fmla="*/ 0 h 161"/>
                  <a:gd name="T12" fmla="*/ 0 w 77"/>
                  <a:gd name="T13" fmla="*/ 0 h 161"/>
                  <a:gd name="T14" fmla="*/ 0 w 77"/>
                  <a:gd name="T15" fmla="*/ 0 h 161"/>
                  <a:gd name="T16" fmla="*/ 0 w 77"/>
                  <a:gd name="T17" fmla="*/ 0 h 161"/>
                  <a:gd name="T18" fmla="*/ 0 w 77"/>
                  <a:gd name="T19" fmla="*/ 0 h 161"/>
                  <a:gd name="T20" fmla="*/ 0 w 77"/>
                  <a:gd name="T21" fmla="*/ 0 h 161"/>
                  <a:gd name="T22" fmla="*/ 0 w 77"/>
                  <a:gd name="T23" fmla="*/ 0 h 161"/>
                  <a:gd name="T24" fmla="*/ 0 w 77"/>
                  <a:gd name="T25" fmla="*/ 0 h 161"/>
                  <a:gd name="T26" fmla="*/ 0 w 77"/>
                  <a:gd name="T27" fmla="*/ 0 h 161"/>
                  <a:gd name="T28" fmla="*/ 0 w 77"/>
                  <a:gd name="T29" fmla="*/ 0 h 161"/>
                  <a:gd name="T30" fmla="*/ 0 w 77"/>
                  <a:gd name="T31" fmla="*/ 0 h 161"/>
                  <a:gd name="T32" fmla="*/ 0 w 77"/>
                  <a:gd name="T33" fmla="*/ 0 h 161"/>
                  <a:gd name="T34" fmla="*/ 0 w 77"/>
                  <a:gd name="T35" fmla="*/ 0 h 161"/>
                  <a:gd name="T36" fmla="*/ 0 w 77"/>
                  <a:gd name="T37" fmla="*/ 0 h 161"/>
                  <a:gd name="T38" fmla="*/ 0 w 77"/>
                  <a:gd name="T39" fmla="*/ 0 h 161"/>
                  <a:gd name="T40" fmla="*/ 0 w 77"/>
                  <a:gd name="T41" fmla="*/ 0 h 161"/>
                  <a:gd name="T42" fmla="*/ 0 w 77"/>
                  <a:gd name="T43" fmla="*/ 0 h 161"/>
                  <a:gd name="T44" fmla="*/ 0 w 77"/>
                  <a:gd name="T45" fmla="*/ 0 h 161"/>
                  <a:gd name="T46" fmla="*/ 0 w 77"/>
                  <a:gd name="T47" fmla="*/ 0 h 161"/>
                  <a:gd name="T48" fmla="*/ 0 w 77"/>
                  <a:gd name="T49" fmla="*/ 0 h 1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
                  <a:gd name="T76" fmla="*/ 0 h 161"/>
                  <a:gd name="T77" fmla="*/ 77 w 77"/>
                  <a:gd name="T78" fmla="*/ 161 h 1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 h="161">
                    <a:moveTo>
                      <a:pt x="21" y="0"/>
                    </a:moveTo>
                    <a:lnTo>
                      <a:pt x="17" y="4"/>
                    </a:lnTo>
                    <a:lnTo>
                      <a:pt x="13" y="11"/>
                    </a:lnTo>
                    <a:lnTo>
                      <a:pt x="7" y="21"/>
                    </a:lnTo>
                    <a:lnTo>
                      <a:pt x="0" y="34"/>
                    </a:lnTo>
                    <a:lnTo>
                      <a:pt x="7" y="44"/>
                    </a:lnTo>
                    <a:lnTo>
                      <a:pt x="15" y="60"/>
                    </a:lnTo>
                    <a:lnTo>
                      <a:pt x="27" y="79"/>
                    </a:lnTo>
                    <a:lnTo>
                      <a:pt x="38" y="100"/>
                    </a:lnTo>
                    <a:lnTo>
                      <a:pt x="48" y="121"/>
                    </a:lnTo>
                    <a:lnTo>
                      <a:pt x="58" y="138"/>
                    </a:lnTo>
                    <a:lnTo>
                      <a:pt x="65" y="152"/>
                    </a:lnTo>
                    <a:lnTo>
                      <a:pt x="70" y="161"/>
                    </a:lnTo>
                    <a:lnTo>
                      <a:pt x="71" y="152"/>
                    </a:lnTo>
                    <a:lnTo>
                      <a:pt x="72" y="142"/>
                    </a:lnTo>
                    <a:lnTo>
                      <a:pt x="75" y="133"/>
                    </a:lnTo>
                    <a:lnTo>
                      <a:pt x="77" y="124"/>
                    </a:lnTo>
                    <a:lnTo>
                      <a:pt x="72" y="114"/>
                    </a:lnTo>
                    <a:lnTo>
                      <a:pt x="65" y="98"/>
                    </a:lnTo>
                    <a:lnTo>
                      <a:pt x="57" y="81"/>
                    </a:lnTo>
                    <a:lnTo>
                      <a:pt x="48" y="60"/>
                    </a:lnTo>
                    <a:lnTo>
                      <a:pt x="40" y="41"/>
                    </a:lnTo>
                    <a:lnTo>
                      <a:pt x="31" y="23"/>
                    </a:lnTo>
                    <a:lnTo>
                      <a:pt x="25" y="9"/>
                    </a:lnTo>
                    <a:lnTo>
                      <a:pt x="2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48" name="Freeform 24"/>
              <p:cNvSpPr>
                <a:spLocks/>
              </p:cNvSpPr>
              <p:nvPr/>
            </p:nvSpPr>
            <p:spPr bwMode="auto">
              <a:xfrm>
                <a:off x="6590" y="4545"/>
                <a:ext cx="34" cy="33"/>
              </a:xfrm>
              <a:custGeom>
                <a:avLst/>
                <a:gdLst>
                  <a:gd name="T0" fmla="*/ 1 w 68"/>
                  <a:gd name="T1" fmla="*/ 0 h 67"/>
                  <a:gd name="T2" fmla="*/ 1 w 68"/>
                  <a:gd name="T3" fmla="*/ 0 h 67"/>
                  <a:gd name="T4" fmla="*/ 1 w 68"/>
                  <a:gd name="T5" fmla="*/ 0 h 67"/>
                  <a:gd name="T6" fmla="*/ 1 w 68"/>
                  <a:gd name="T7" fmla="*/ 0 h 67"/>
                  <a:gd name="T8" fmla="*/ 0 w 68"/>
                  <a:gd name="T9" fmla="*/ 0 h 67"/>
                  <a:gd name="T10" fmla="*/ 1 w 68"/>
                  <a:gd name="T11" fmla="*/ 0 h 67"/>
                  <a:gd name="T12" fmla="*/ 1 w 68"/>
                  <a:gd name="T13" fmla="*/ 0 h 67"/>
                  <a:gd name="T14" fmla="*/ 1 w 68"/>
                  <a:gd name="T15" fmla="*/ 0 h 67"/>
                  <a:gd name="T16" fmla="*/ 1 w 68"/>
                  <a:gd name="T17" fmla="*/ 0 h 67"/>
                  <a:gd name="T18" fmla="*/ 1 w 68"/>
                  <a:gd name="T19" fmla="*/ 0 h 67"/>
                  <a:gd name="T20" fmla="*/ 1 w 68"/>
                  <a:gd name="T21" fmla="*/ 0 h 67"/>
                  <a:gd name="T22" fmla="*/ 1 w 68"/>
                  <a:gd name="T23" fmla="*/ 0 h 67"/>
                  <a:gd name="T24" fmla="*/ 1 w 68"/>
                  <a:gd name="T25" fmla="*/ 0 h 67"/>
                  <a:gd name="T26" fmla="*/ 1 w 68"/>
                  <a:gd name="T27" fmla="*/ 0 h 67"/>
                  <a:gd name="T28" fmla="*/ 1 w 68"/>
                  <a:gd name="T29" fmla="*/ 0 h 67"/>
                  <a:gd name="T30" fmla="*/ 1 w 68"/>
                  <a:gd name="T31" fmla="*/ 0 h 67"/>
                  <a:gd name="T32" fmla="*/ 1 w 68"/>
                  <a:gd name="T33" fmla="*/ 0 h 67"/>
                  <a:gd name="T34" fmla="*/ 1 w 68"/>
                  <a:gd name="T35" fmla="*/ 0 h 67"/>
                  <a:gd name="T36" fmla="*/ 1 w 68"/>
                  <a:gd name="T37" fmla="*/ 0 h 67"/>
                  <a:gd name="T38" fmla="*/ 1 w 68"/>
                  <a:gd name="T39" fmla="*/ 0 h 67"/>
                  <a:gd name="T40" fmla="*/ 1 w 68"/>
                  <a:gd name="T41" fmla="*/ 0 h 67"/>
                  <a:gd name="T42" fmla="*/ 1 w 68"/>
                  <a:gd name="T43" fmla="*/ 0 h 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
                  <a:gd name="T67" fmla="*/ 0 h 67"/>
                  <a:gd name="T68" fmla="*/ 68 w 68"/>
                  <a:gd name="T69" fmla="*/ 67 h 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 h="67">
                    <a:moveTo>
                      <a:pt x="29" y="67"/>
                    </a:moveTo>
                    <a:lnTo>
                      <a:pt x="16" y="62"/>
                    </a:lnTo>
                    <a:lnTo>
                      <a:pt x="8" y="53"/>
                    </a:lnTo>
                    <a:lnTo>
                      <a:pt x="2" y="42"/>
                    </a:lnTo>
                    <a:lnTo>
                      <a:pt x="0" y="35"/>
                    </a:lnTo>
                    <a:lnTo>
                      <a:pt x="2" y="25"/>
                    </a:lnTo>
                    <a:lnTo>
                      <a:pt x="6" y="14"/>
                    </a:lnTo>
                    <a:lnTo>
                      <a:pt x="12" y="6"/>
                    </a:lnTo>
                    <a:lnTo>
                      <a:pt x="18" y="0"/>
                    </a:lnTo>
                    <a:lnTo>
                      <a:pt x="23" y="2"/>
                    </a:lnTo>
                    <a:lnTo>
                      <a:pt x="30" y="6"/>
                    </a:lnTo>
                    <a:lnTo>
                      <a:pt x="36" y="7"/>
                    </a:lnTo>
                    <a:lnTo>
                      <a:pt x="43" y="7"/>
                    </a:lnTo>
                    <a:lnTo>
                      <a:pt x="49" y="9"/>
                    </a:lnTo>
                    <a:lnTo>
                      <a:pt x="56" y="11"/>
                    </a:lnTo>
                    <a:lnTo>
                      <a:pt x="62" y="11"/>
                    </a:lnTo>
                    <a:lnTo>
                      <a:pt x="68" y="11"/>
                    </a:lnTo>
                    <a:lnTo>
                      <a:pt x="63" y="30"/>
                    </a:lnTo>
                    <a:lnTo>
                      <a:pt x="55" y="49"/>
                    </a:lnTo>
                    <a:lnTo>
                      <a:pt x="42" y="63"/>
                    </a:lnTo>
                    <a:lnTo>
                      <a:pt x="29" y="6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49" name="Freeform 25"/>
              <p:cNvSpPr>
                <a:spLocks/>
              </p:cNvSpPr>
              <p:nvPr/>
            </p:nvSpPr>
            <p:spPr bwMode="auto">
              <a:xfrm>
                <a:off x="6640" y="4694"/>
                <a:ext cx="84" cy="132"/>
              </a:xfrm>
              <a:custGeom>
                <a:avLst/>
                <a:gdLst>
                  <a:gd name="T0" fmla="*/ 0 w 170"/>
                  <a:gd name="T1" fmla="*/ 1 h 264"/>
                  <a:gd name="T2" fmla="*/ 0 w 170"/>
                  <a:gd name="T3" fmla="*/ 1 h 264"/>
                  <a:gd name="T4" fmla="*/ 0 w 170"/>
                  <a:gd name="T5" fmla="*/ 1 h 264"/>
                  <a:gd name="T6" fmla="*/ 0 w 170"/>
                  <a:gd name="T7" fmla="*/ 1 h 264"/>
                  <a:gd name="T8" fmla="*/ 0 w 170"/>
                  <a:gd name="T9" fmla="*/ 1 h 264"/>
                  <a:gd name="T10" fmla="*/ 0 w 170"/>
                  <a:gd name="T11" fmla="*/ 1 h 264"/>
                  <a:gd name="T12" fmla="*/ 0 w 170"/>
                  <a:gd name="T13" fmla="*/ 1 h 264"/>
                  <a:gd name="T14" fmla="*/ 0 w 170"/>
                  <a:gd name="T15" fmla="*/ 1 h 264"/>
                  <a:gd name="T16" fmla="*/ 0 w 170"/>
                  <a:gd name="T17" fmla="*/ 1 h 264"/>
                  <a:gd name="T18" fmla="*/ 0 w 170"/>
                  <a:gd name="T19" fmla="*/ 1 h 264"/>
                  <a:gd name="T20" fmla="*/ 0 w 170"/>
                  <a:gd name="T21" fmla="*/ 1 h 264"/>
                  <a:gd name="T22" fmla="*/ 0 w 170"/>
                  <a:gd name="T23" fmla="*/ 1 h 264"/>
                  <a:gd name="T24" fmla="*/ 0 w 170"/>
                  <a:gd name="T25" fmla="*/ 1 h 264"/>
                  <a:gd name="T26" fmla="*/ 0 w 170"/>
                  <a:gd name="T27" fmla="*/ 1 h 264"/>
                  <a:gd name="T28" fmla="*/ 0 w 170"/>
                  <a:gd name="T29" fmla="*/ 1 h 264"/>
                  <a:gd name="T30" fmla="*/ 0 w 170"/>
                  <a:gd name="T31" fmla="*/ 1 h 264"/>
                  <a:gd name="T32" fmla="*/ 0 w 170"/>
                  <a:gd name="T33" fmla="*/ 1 h 264"/>
                  <a:gd name="T34" fmla="*/ 0 w 170"/>
                  <a:gd name="T35" fmla="*/ 1 h 264"/>
                  <a:gd name="T36" fmla="*/ 0 w 170"/>
                  <a:gd name="T37" fmla="*/ 1 h 264"/>
                  <a:gd name="T38" fmla="*/ 0 w 170"/>
                  <a:gd name="T39" fmla="*/ 1 h 264"/>
                  <a:gd name="T40" fmla="*/ 0 w 170"/>
                  <a:gd name="T41" fmla="*/ 1 h 264"/>
                  <a:gd name="T42" fmla="*/ 0 w 170"/>
                  <a:gd name="T43" fmla="*/ 1 h 264"/>
                  <a:gd name="T44" fmla="*/ 0 w 170"/>
                  <a:gd name="T45" fmla="*/ 1 h 264"/>
                  <a:gd name="T46" fmla="*/ 0 w 170"/>
                  <a:gd name="T47" fmla="*/ 1 h 264"/>
                  <a:gd name="T48" fmla="*/ 0 w 170"/>
                  <a:gd name="T49" fmla="*/ 1 h 264"/>
                  <a:gd name="T50" fmla="*/ 0 w 170"/>
                  <a:gd name="T51" fmla="*/ 1 h 264"/>
                  <a:gd name="T52" fmla="*/ 0 w 170"/>
                  <a:gd name="T53" fmla="*/ 1 h 264"/>
                  <a:gd name="T54" fmla="*/ 0 w 170"/>
                  <a:gd name="T55" fmla="*/ 1 h 264"/>
                  <a:gd name="T56" fmla="*/ 0 w 170"/>
                  <a:gd name="T57" fmla="*/ 1 h 264"/>
                  <a:gd name="T58" fmla="*/ 0 w 170"/>
                  <a:gd name="T59" fmla="*/ 1 h 264"/>
                  <a:gd name="T60" fmla="*/ 0 w 170"/>
                  <a:gd name="T61" fmla="*/ 1 h 264"/>
                  <a:gd name="T62" fmla="*/ 0 w 170"/>
                  <a:gd name="T63" fmla="*/ 1 h 264"/>
                  <a:gd name="T64" fmla="*/ 0 w 170"/>
                  <a:gd name="T65" fmla="*/ 1 h 264"/>
                  <a:gd name="T66" fmla="*/ 0 w 170"/>
                  <a:gd name="T67" fmla="*/ 1 h 264"/>
                  <a:gd name="T68" fmla="*/ 0 w 170"/>
                  <a:gd name="T69" fmla="*/ 1 h 264"/>
                  <a:gd name="T70" fmla="*/ 0 w 170"/>
                  <a:gd name="T71" fmla="*/ 1 h 264"/>
                  <a:gd name="T72" fmla="*/ 0 w 170"/>
                  <a:gd name="T73" fmla="*/ 1 h 264"/>
                  <a:gd name="T74" fmla="*/ 0 w 170"/>
                  <a:gd name="T75" fmla="*/ 1 h 264"/>
                  <a:gd name="T76" fmla="*/ 0 w 170"/>
                  <a:gd name="T77" fmla="*/ 1 h 264"/>
                  <a:gd name="T78" fmla="*/ 0 w 170"/>
                  <a:gd name="T79" fmla="*/ 1 h 264"/>
                  <a:gd name="T80" fmla="*/ 0 w 170"/>
                  <a:gd name="T81" fmla="*/ 1 h 264"/>
                  <a:gd name="T82" fmla="*/ 0 w 170"/>
                  <a:gd name="T83" fmla="*/ 1 h 264"/>
                  <a:gd name="T84" fmla="*/ 0 w 170"/>
                  <a:gd name="T85" fmla="*/ 1 h 264"/>
                  <a:gd name="T86" fmla="*/ 0 w 170"/>
                  <a:gd name="T87" fmla="*/ 1 h 264"/>
                  <a:gd name="T88" fmla="*/ 0 w 170"/>
                  <a:gd name="T89" fmla="*/ 1 h 264"/>
                  <a:gd name="T90" fmla="*/ 0 w 170"/>
                  <a:gd name="T91" fmla="*/ 1 h 264"/>
                  <a:gd name="T92" fmla="*/ 0 w 170"/>
                  <a:gd name="T93" fmla="*/ 1 h 264"/>
                  <a:gd name="T94" fmla="*/ 0 w 170"/>
                  <a:gd name="T95" fmla="*/ 1 h 264"/>
                  <a:gd name="T96" fmla="*/ 0 w 170"/>
                  <a:gd name="T97" fmla="*/ 1 h 264"/>
                  <a:gd name="T98" fmla="*/ 0 w 170"/>
                  <a:gd name="T99" fmla="*/ 1 h 2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0"/>
                  <a:gd name="T151" fmla="*/ 0 h 264"/>
                  <a:gd name="T152" fmla="*/ 170 w 170"/>
                  <a:gd name="T153" fmla="*/ 264 h 2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0" h="264">
                    <a:moveTo>
                      <a:pt x="57" y="224"/>
                    </a:moveTo>
                    <a:lnTo>
                      <a:pt x="54" y="226"/>
                    </a:lnTo>
                    <a:lnTo>
                      <a:pt x="53" y="227"/>
                    </a:lnTo>
                    <a:lnTo>
                      <a:pt x="51" y="231"/>
                    </a:lnTo>
                    <a:lnTo>
                      <a:pt x="51" y="233"/>
                    </a:lnTo>
                    <a:lnTo>
                      <a:pt x="57" y="238"/>
                    </a:lnTo>
                    <a:lnTo>
                      <a:pt x="63" y="243"/>
                    </a:lnTo>
                    <a:lnTo>
                      <a:pt x="69" y="248"/>
                    </a:lnTo>
                    <a:lnTo>
                      <a:pt x="76" y="254"/>
                    </a:lnTo>
                    <a:lnTo>
                      <a:pt x="81" y="257"/>
                    </a:lnTo>
                    <a:lnTo>
                      <a:pt x="87" y="261"/>
                    </a:lnTo>
                    <a:lnTo>
                      <a:pt x="93" y="262"/>
                    </a:lnTo>
                    <a:lnTo>
                      <a:pt x="97" y="264"/>
                    </a:lnTo>
                    <a:lnTo>
                      <a:pt x="103" y="264"/>
                    </a:lnTo>
                    <a:lnTo>
                      <a:pt x="109" y="264"/>
                    </a:lnTo>
                    <a:lnTo>
                      <a:pt x="116" y="264"/>
                    </a:lnTo>
                    <a:lnTo>
                      <a:pt x="123" y="262"/>
                    </a:lnTo>
                    <a:lnTo>
                      <a:pt x="131" y="261"/>
                    </a:lnTo>
                    <a:lnTo>
                      <a:pt x="140" y="257"/>
                    </a:lnTo>
                    <a:lnTo>
                      <a:pt x="147" y="252"/>
                    </a:lnTo>
                    <a:lnTo>
                      <a:pt x="156" y="245"/>
                    </a:lnTo>
                    <a:lnTo>
                      <a:pt x="160" y="233"/>
                    </a:lnTo>
                    <a:lnTo>
                      <a:pt x="163" y="217"/>
                    </a:lnTo>
                    <a:lnTo>
                      <a:pt x="164" y="201"/>
                    </a:lnTo>
                    <a:lnTo>
                      <a:pt x="164" y="186"/>
                    </a:lnTo>
                    <a:lnTo>
                      <a:pt x="166" y="168"/>
                    </a:lnTo>
                    <a:lnTo>
                      <a:pt x="167" y="137"/>
                    </a:lnTo>
                    <a:lnTo>
                      <a:pt x="169" y="105"/>
                    </a:lnTo>
                    <a:lnTo>
                      <a:pt x="169" y="88"/>
                    </a:lnTo>
                    <a:lnTo>
                      <a:pt x="169" y="81"/>
                    </a:lnTo>
                    <a:lnTo>
                      <a:pt x="167" y="74"/>
                    </a:lnTo>
                    <a:lnTo>
                      <a:pt x="167" y="63"/>
                    </a:lnTo>
                    <a:lnTo>
                      <a:pt x="169" y="55"/>
                    </a:lnTo>
                    <a:lnTo>
                      <a:pt x="170" y="44"/>
                    </a:lnTo>
                    <a:lnTo>
                      <a:pt x="170" y="32"/>
                    </a:lnTo>
                    <a:lnTo>
                      <a:pt x="170" y="23"/>
                    </a:lnTo>
                    <a:lnTo>
                      <a:pt x="167" y="14"/>
                    </a:lnTo>
                    <a:lnTo>
                      <a:pt x="163" y="9"/>
                    </a:lnTo>
                    <a:lnTo>
                      <a:pt x="159" y="4"/>
                    </a:lnTo>
                    <a:lnTo>
                      <a:pt x="153" y="2"/>
                    </a:lnTo>
                    <a:lnTo>
                      <a:pt x="147" y="0"/>
                    </a:lnTo>
                    <a:lnTo>
                      <a:pt x="140" y="2"/>
                    </a:lnTo>
                    <a:lnTo>
                      <a:pt x="134" y="9"/>
                    </a:lnTo>
                    <a:lnTo>
                      <a:pt x="129" y="23"/>
                    </a:lnTo>
                    <a:lnTo>
                      <a:pt x="124" y="44"/>
                    </a:lnTo>
                    <a:lnTo>
                      <a:pt x="120" y="42"/>
                    </a:lnTo>
                    <a:lnTo>
                      <a:pt x="114" y="39"/>
                    </a:lnTo>
                    <a:lnTo>
                      <a:pt x="106" y="37"/>
                    </a:lnTo>
                    <a:lnTo>
                      <a:pt x="100" y="39"/>
                    </a:lnTo>
                    <a:lnTo>
                      <a:pt x="94" y="41"/>
                    </a:lnTo>
                    <a:lnTo>
                      <a:pt x="89" y="39"/>
                    </a:lnTo>
                    <a:lnTo>
                      <a:pt x="83" y="37"/>
                    </a:lnTo>
                    <a:lnTo>
                      <a:pt x="80" y="35"/>
                    </a:lnTo>
                    <a:lnTo>
                      <a:pt x="77" y="32"/>
                    </a:lnTo>
                    <a:lnTo>
                      <a:pt x="71" y="27"/>
                    </a:lnTo>
                    <a:lnTo>
                      <a:pt x="64" y="25"/>
                    </a:lnTo>
                    <a:lnTo>
                      <a:pt x="59" y="23"/>
                    </a:lnTo>
                    <a:lnTo>
                      <a:pt x="51" y="25"/>
                    </a:lnTo>
                    <a:lnTo>
                      <a:pt x="46" y="27"/>
                    </a:lnTo>
                    <a:lnTo>
                      <a:pt x="39" y="28"/>
                    </a:lnTo>
                    <a:lnTo>
                      <a:pt x="33" y="28"/>
                    </a:lnTo>
                    <a:lnTo>
                      <a:pt x="27" y="28"/>
                    </a:lnTo>
                    <a:lnTo>
                      <a:pt x="20" y="27"/>
                    </a:lnTo>
                    <a:lnTo>
                      <a:pt x="11" y="27"/>
                    </a:lnTo>
                    <a:lnTo>
                      <a:pt x="6" y="28"/>
                    </a:lnTo>
                    <a:lnTo>
                      <a:pt x="3" y="35"/>
                    </a:lnTo>
                    <a:lnTo>
                      <a:pt x="0" y="46"/>
                    </a:lnTo>
                    <a:lnTo>
                      <a:pt x="0" y="58"/>
                    </a:lnTo>
                    <a:lnTo>
                      <a:pt x="3" y="65"/>
                    </a:lnTo>
                    <a:lnTo>
                      <a:pt x="9" y="69"/>
                    </a:lnTo>
                    <a:lnTo>
                      <a:pt x="14" y="72"/>
                    </a:lnTo>
                    <a:lnTo>
                      <a:pt x="20" y="74"/>
                    </a:lnTo>
                    <a:lnTo>
                      <a:pt x="26" y="76"/>
                    </a:lnTo>
                    <a:lnTo>
                      <a:pt x="24" y="81"/>
                    </a:lnTo>
                    <a:lnTo>
                      <a:pt x="24" y="88"/>
                    </a:lnTo>
                    <a:lnTo>
                      <a:pt x="26" y="95"/>
                    </a:lnTo>
                    <a:lnTo>
                      <a:pt x="30" y="100"/>
                    </a:lnTo>
                    <a:lnTo>
                      <a:pt x="30" y="102"/>
                    </a:lnTo>
                    <a:lnTo>
                      <a:pt x="30" y="103"/>
                    </a:lnTo>
                    <a:lnTo>
                      <a:pt x="29" y="105"/>
                    </a:lnTo>
                    <a:lnTo>
                      <a:pt x="29" y="107"/>
                    </a:lnTo>
                    <a:lnTo>
                      <a:pt x="29" y="112"/>
                    </a:lnTo>
                    <a:lnTo>
                      <a:pt x="29" y="121"/>
                    </a:lnTo>
                    <a:lnTo>
                      <a:pt x="30" y="128"/>
                    </a:lnTo>
                    <a:lnTo>
                      <a:pt x="31" y="135"/>
                    </a:lnTo>
                    <a:lnTo>
                      <a:pt x="33" y="137"/>
                    </a:lnTo>
                    <a:lnTo>
                      <a:pt x="33" y="138"/>
                    </a:lnTo>
                    <a:lnTo>
                      <a:pt x="34" y="140"/>
                    </a:lnTo>
                    <a:lnTo>
                      <a:pt x="31" y="149"/>
                    </a:lnTo>
                    <a:lnTo>
                      <a:pt x="30" y="161"/>
                    </a:lnTo>
                    <a:lnTo>
                      <a:pt x="31" y="173"/>
                    </a:lnTo>
                    <a:lnTo>
                      <a:pt x="34" y="180"/>
                    </a:lnTo>
                    <a:lnTo>
                      <a:pt x="39" y="182"/>
                    </a:lnTo>
                    <a:lnTo>
                      <a:pt x="41" y="186"/>
                    </a:lnTo>
                    <a:lnTo>
                      <a:pt x="46" y="187"/>
                    </a:lnTo>
                    <a:lnTo>
                      <a:pt x="51" y="189"/>
                    </a:lnTo>
                    <a:lnTo>
                      <a:pt x="50" y="198"/>
                    </a:lnTo>
                    <a:lnTo>
                      <a:pt x="51" y="208"/>
                    </a:lnTo>
                    <a:lnTo>
                      <a:pt x="54" y="219"/>
                    </a:lnTo>
                    <a:lnTo>
                      <a:pt x="57" y="2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50" name="Freeform 26"/>
              <p:cNvSpPr>
                <a:spLocks/>
              </p:cNvSpPr>
              <p:nvPr/>
            </p:nvSpPr>
            <p:spPr bwMode="auto">
              <a:xfrm>
                <a:off x="6103" y="4504"/>
                <a:ext cx="121" cy="102"/>
              </a:xfrm>
              <a:custGeom>
                <a:avLst/>
                <a:gdLst>
                  <a:gd name="T0" fmla="*/ 1 w 241"/>
                  <a:gd name="T1" fmla="*/ 0 h 205"/>
                  <a:gd name="T2" fmla="*/ 1 w 241"/>
                  <a:gd name="T3" fmla="*/ 0 h 205"/>
                  <a:gd name="T4" fmla="*/ 1 w 241"/>
                  <a:gd name="T5" fmla="*/ 0 h 205"/>
                  <a:gd name="T6" fmla="*/ 1 w 241"/>
                  <a:gd name="T7" fmla="*/ 0 h 205"/>
                  <a:gd name="T8" fmla="*/ 1 w 241"/>
                  <a:gd name="T9" fmla="*/ 0 h 205"/>
                  <a:gd name="T10" fmla="*/ 1 w 241"/>
                  <a:gd name="T11" fmla="*/ 0 h 205"/>
                  <a:gd name="T12" fmla="*/ 1 w 241"/>
                  <a:gd name="T13" fmla="*/ 0 h 205"/>
                  <a:gd name="T14" fmla="*/ 1 w 241"/>
                  <a:gd name="T15" fmla="*/ 0 h 205"/>
                  <a:gd name="T16" fmla="*/ 1 w 241"/>
                  <a:gd name="T17" fmla="*/ 0 h 205"/>
                  <a:gd name="T18" fmla="*/ 1 w 241"/>
                  <a:gd name="T19" fmla="*/ 0 h 205"/>
                  <a:gd name="T20" fmla="*/ 1 w 241"/>
                  <a:gd name="T21" fmla="*/ 0 h 205"/>
                  <a:gd name="T22" fmla="*/ 1 w 241"/>
                  <a:gd name="T23" fmla="*/ 0 h 205"/>
                  <a:gd name="T24" fmla="*/ 1 w 241"/>
                  <a:gd name="T25" fmla="*/ 0 h 205"/>
                  <a:gd name="T26" fmla="*/ 1 w 241"/>
                  <a:gd name="T27" fmla="*/ 0 h 205"/>
                  <a:gd name="T28" fmla="*/ 1 w 241"/>
                  <a:gd name="T29" fmla="*/ 0 h 205"/>
                  <a:gd name="T30" fmla="*/ 1 w 241"/>
                  <a:gd name="T31" fmla="*/ 0 h 205"/>
                  <a:gd name="T32" fmla="*/ 1 w 241"/>
                  <a:gd name="T33" fmla="*/ 0 h 205"/>
                  <a:gd name="T34" fmla="*/ 1 w 241"/>
                  <a:gd name="T35" fmla="*/ 0 h 205"/>
                  <a:gd name="T36" fmla="*/ 1 w 241"/>
                  <a:gd name="T37" fmla="*/ 0 h 205"/>
                  <a:gd name="T38" fmla="*/ 1 w 241"/>
                  <a:gd name="T39" fmla="*/ 0 h 205"/>
                  <a:gd name="T40" fmla="*/ 1 w 241"/>
                  <a:gd name="T41" fmla="*/ 0 h 205"/>
                  <a:gd name="T42" fmla="*/ 1 w 241"/>
                  <a:gd name="T43" fmla="*/ 0 h 205"/>
                  <a:gd name="T44" fmla="*/ 1 w 241"/>
                  <a:gd name="T45" fmla="*/ 0 h 205"/>
                  <a:gd name="T46" fmla="*/ 1 w 241"/>
                  <a:gd name="T47" fmla="*/ 0 h 205"/>
                  <a:gd name="T48" fmla="*/ 0 w 241"/>
                  <a:gd name="T49" fmla="*/ 0 h 205"/>
                  <a:gd name="T50" fmla="*/ 1 w 241"/>
                  <a:gd name="T51" fmla="*/ 0 h 205"/>
                  <a:gd name="T52" fmla="*/ 1 w 241"/>
                  <a:gd name="T53" fmla="*/ 0 h 205"/>
                  <a:gd name="T54" fmla="*/ 1 w 241"/>
                  <a:gd name="T55" fmla="*/ 0 h 205"/>
                  <a:gd name="T56" fmla="*/ 1 w 241"/>
                  <a:gd name="T57" fmla="*/ 0 h 205"/>
                  <a:gd name="T58" fmla="*/ 1 w 241"/>
                  <a:gd name="T59" fmla="*/ 0 h 205"/>
                  <a:gd name="T60" fmla="*/ 1 w 241"/>
                  <a:gd name="T61" fmla="*/ 0 h 205"/>
                  <a:gd name="T62" fmla="*/ 1 w 241"/>
                  <a:gd name="T63" fmla="*/ 0 h 205"/>
                  <a:gd name="T64" fmla="*/ 1 w 241"/>
                  <a:gd name="T65" fmla="*/ 0 h 205"/>
                  <a:gd name="T66" fmla="*/ 1 w 241"/>
                  <a:gd name="T67" fmla="*/ 0 h 205"/>
                  <a:gd name="T68" fmla="*/ 1 w 241"/>
                  <a:gd name="T69" fmla="*/ 0 h 205"/>
                  <a:gd name="T70" fmla="*/ 1 w 241"/>
                  <a:gd name="T71" fmla="*/ 0 h 205"/>
                  <a:gd name="T72" fmla="*/ 1 w 241"/>
                  <a:gd name="T73" fmla="*/ 0 h 205"/>
                  <a:gd name="T74" fmla="*/ 1 w 241"/>
                  <a:gd name="T75" fmla="*/ 0 h 205"/>
                  <a:gd name="T76" fmla="*/ 1 w 241"/>
                  <a:gd name="T77" fmla="*/ 0 h 205"/>
                  <a:gd name="T78" fmla="*/ 1 w 241"/>
                  <a:gd name="T79" fmla="*/ 0 h 205"/>
                  <a:gd name="T80" fmla="*/ 1 w 241"/>
                  <a:gd name="T81" fmla="*/ 0 h 205"/>
                  <a:gd name="T82" fmla="*/ 1 w 241"/>
                  <a:gd name="T83" fmla="*/ 0 h 2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1"/>
                  <a:gd name="T127" fmla="*/ 0 h 205"/>
                  <a:gd name="T128" fmla="*/ 241 w 241"/>
                  <a:gd name="T129" fmla="*/ 205 h 2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1" h="205">
                    <a:moveTo>
                      <a:pt x="204" y="177"/>
                    </a:moveTo>
                    <a:lnTo>
                      <a:pt x="205" y="161"/>
                    </a:lnTo>
                    <a:lnTo>
                      <a:pt x="208" y="145"/>
                    </a:lnTo>
                    <a:lnTo>
                      <a:pt x="212" y="130"/>
                    </a:lnTo>
                    <a:lnTo>
                      <a:pt x="217" y="114"/>
                    </a:lnTo>
                    <a:lnTo>
                      <a:pt x="221" y="100"/>
                    </a:lnTo>
                    <a:lnTo>
                      <a:pt x="227" y="88"/>
                    </a:lnTo>
                    <a:lnTo>
                      <a:pt x="234" y="77"/>
                    </a:lnTo>
                    <a:lnTo>
                      <a:pt x="241" y="69"/>
                    </a:lnTo>
                    <a:lnTo>
                      <a:pt x="229" y="63"/>
                    </a:lnTo>
                    <a:lnTo>
                      <a:pt x="219" y="58"/>
                    </a:lnTo>
                    <a:lnTo>
                      <a:pt x="211" y="53"/>
                    </a:lnTo>
                    <a:lnTo>
                      <a:pt x="204" y="49"/>
                    </a:lnTo>
                    <a:lnTo>
                      <a:pt x="198" y="46"/>
                    </a:lnTo>
                    <a:lnTo>
                      <a:pt x="191" y="42"/>
                    </a:lnTo>
                    <a:lnTo>
                      <a:pt x="182" y="41"/>
                    </a:lnTo>
                    <a:lnTo>
                      <a:pt x="175" y="39"/>
                    </a:lnTo>
                    <a:lnTo>
                      <a:pt x="168" y="39"/>
                    </a:lnTo>
                    <a:lnTo>
                      <a:pt x="160" y="37"/>
                    </a:lnTo>
                    <a:lnTo>
                      <a:pt x="152" y="34"/>
                    </a:lnTo>
                    <a:lnTo>
                      <a:pt x="145" y="30"/>
                    </a:lnTo>
                    <a:lnTo>
                      <a:pt x="138" y="27"/>
                    </a:lnTo>
                    <a:lnTo>
                      <a:pt x="130" y="23"/>
                    </a:lnTo>
                    <a:lnTo>
                      <a:pt x="122" y="20"/>
                    </a:lnTo>
                    <a:lnTo>
                      <a:pt x="117" y="18"/>
                    </a:lnTo>
                    <a:lnTo>
                      <a:pt x="112" y="16"/>
                    </a:lnTo>
                    <a:lnTo>
                      <a:pt x="107" y="14"/>
                    </a:lnTo>
                    <a:lnTo>
                      <a:pt x="101" y="14"/>
                    </a:lnTo>
                    <a:lnTo>
                      <a:pt x="97" y="16"/>
                    </a:lnTo>
                    <a:lnTo>
                      <a:pt x="92" y="18"/>
                    </a:lnTo>
                    <a:lnTo>
                      <a:pt x="87" y="18"/>
                    </a:lnTo>
                    <a:lnTo>
                      <a:pt x="81" y="18"/>
                    </a:lnTo>
                    <a:lnTo>
                      <a:pt x="74" y="18"/>
                    </a:lnTo>
                    <a:lnTo>
                      <a:pt x="65" y="18"/>
                    </a:lnTo>
                    <a:lnTo>
                      <a:pt x="57" y="16"/>
                    </a:lnTo>
                    <a:lnTo>
                      <a:pt x="48" y="14"/>
                    </a:lnTo>
                    <a:lnTo>
                      <a:pt x="40" y="11"/>
                    </a:lnTo>
                    <a:lnTo>
                      <a:pt x="34" y="9"/>
                    </a:lnTo>
                    <a:lnTo>
                      <a:pt x="30" y="6"/>
                    </a:lnTo>
                    <a:lnTo>
                      <a:pt x="24" y="4"/>
                    </a:lnTo>
                    <a:lnTo>
                      <a:pt x="20" y="0"/>
                    </a:lnTo>
                    <a:lnTo>
                      <a:pt x="14" y="7"/>
                    </a:lnTo>
                    <a:lnTo>
                      <a:pt x="12" y="25"/>
                    </a:lnTo>
                    <a:lnTo>
                      <a:pt x="14" y="42"/>
                    </a:lnTo>
                    <a:lnTo>
                      <a:pt x="21" y="53"/>
                    </a:lnTo>
                    <a:lnTo>
                      <a:pt x="12" y="53"/>
                    </a:lnTo>
                    <a:lnTo>
                      <a:pt x="5" y="60"/>
                    </a:lnTo>
                    <a:lnTo>
                      <a:pt x="1" y="74"/>
                    </a:lnTo>
                    <a:lnTo>
                      <a:pt x="0" y="98"/>
                    </a:lnTo>
                    <a:lnTo>
                      <a:pt x="0" y="102"/>
                    </a:lnTo>
                    <a:lnTo>
                      <a:pt x="1" y="105"/>
                    </a:lnTo>
                    <a:lnTo>
                      <a:pt x="4" y="110"/>
                    </a:lnTo>
                    <a:lnTo>
                      <a:pt x="7" y="116"/>
                    </a:lnTo>
                    <a:lnTo>
                      <a:pt x="11" y="119"/>
                    </a:lnTo>
                    <a:lnTo>
                      <a:pt x="15" y="123"/>
                    </a:lnTo>
                    <a:lnTo>
                      <a:pt x="21" y="124"/>
                    </a:lnTo>
                    <a:lnTo>
                      <a:pt x="27" y="126"/>
                    </a:lnTo>
                    <a:lnTo>
                      <a:pt x="27" y="128"/>
                    </a:lnTo>
                    <a:lnTo>
                      <a:pt x="27" y="131"/>
                    </a:lnTo>
                    <a:lnTo>
                      <a:pt x="27" y="133"/>
                    </a:lnTo>
                    <a:lnTo>
                      <a:pt x="28" y="137"/>
                    </a:lnTo>
                    <a:lnTo>
                      <a:pt x="34" y="149"/>
                    </a:lnTo>
                    <a:lnTo>
                      <a:pt x="41" y="158"/>
                    </a:lnTo>
                    <a:lnTo>
                      <a:pt x="52" y="165"/>
                    </a:lnTo>
                    <a:lnTo>
                      <a:pt x="67" y="166"/>
                    </a:lnTo>
                    <a:lnTo>
                      <a:pt x="68" y="172"/>
                    </a:lnTo>
                    <a:lnTo>
                      <a:pt x="70" y="177"/>
                    </a:lnTo>
                    <a:lnTo>
                      <a:pt x="72" y="182"/>
                    </a:lnTo>
                    <a:lnTo>
                      <a:pt x="77" y="186"/>
                    </a:lnTo>
                    <a:lnTo>
                      <a:pt x="84" y="189"/>
                    </a:lnTo>
                    <a:lnTo>
                      <a:pt x="91" y="193"/>
                    </a:lnTo>
                    <a:lnTo>
                      <a:pt x="100" y="193"/>
                    </a:lnTo>
                    <a:lnTo>
                      <a:pt x="105" y="193"/>
                    </a:lnTo>
                    <a:lnTo>
                      <a:pt x="110" y="201"/>
                    </a:lnTo>
                    <a:lnTo>
                      <a:pt x="118" y="205"/>
                    </a:lnTo>
                    <a:lnTo>
                      <a:pt x="130" y="203"/>
                    </a:lnTo>
                    <a:lnTo>
                      <a:pt x="145" y="194"/>
                    </a:lnTo>
                    <a:lnTo>
                      <a:pt x="152" y="194"/>
                    </a:lnTo>
                    <a:lnTo>
                      <a:pt x="161" y="193"/>
                    </a:lnTo>
                    <a:lnTo>
                      <a:pt x="170" y="193"/>
                    </a:lnTo>
                    <a:lnTo>
                      <a:pt x="178" y="191"/>
                    </a:lnTo>
                    <a:lnTo>
                      <a:pt x="185" y="189"/>
                    </a:lnTo>
                    <a:lnTo>
                      <a:pt x="192" y="186"/>
                    </a:lnTo>
                    <a:lnTo>
                      <a:pt x="200" y="182"/>
                    </a:lnTo>
                    <a:lnTo>
                      <a:pt x="204" y="17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51" name="Freeform 27"/>
              <p:cNvSpPr>
                <a:spLocks/>
              </p:cNvSpPr>
              <p:nvPr/>
            </p:nvSpPr>
            <p:spPr bwMode="auto">
              <a:xfrm>
                <a:off x="5950" y="4487"/>
                <a:ext cx="238" cy="85"/>
              </a:xfrm>
              <a:custGeom>
                <a:avLst/>
                <a:gdLst>
                  <a:gd name="T0" fmla="*/ 1 w 475"/>
                  <a:gd name="T1" fmla="*/ 0 h 172"/>
                  <a:gd name="T2" fmla="*/ 1 w 475"/>
                  <a:gd name="T3" fmla="*/ 0 h 172"/>
                  <a:gd name="T4" fmla="*/ 1 w 475"/>
                  <a:gd name="T5" fmla="*/ 0 h 172"/>
                  <a:gd name="T6" fmla="*/ 1 w 475"/>
                  <a:gd name="T7" fmla="*/ 0 h 172"/>
                  <a:gd name="T8" fmla="*/ 1 w 475"/>
                  <a:gd name="T9" fmla="*/ 0 h 172"/>
                  <a:gd name="T10" fmla="*/ 1 w 475"/>
                  <a:gd name="T11" fmla="*/ 0 h 172"/>
                  <a:gd name="T12" fmla="*/ 1 w 475"/>
                  <a:gd name="T13" fmla="*/ 0 h 172"/>
                  <a:gd name="T14" fmla="*/ 1 w 475"/>
                  <a:gd name="T15" fmla="*/ 0 h 172"/>
                  <a:gd name="T16" fmla="*/ 1 w 475"/>
                  <a:gd name="T17" fmla="*/ 0 h 172"/>
                  <a:gd name="T18" fmla="*/ 1 w 475"/>
                  <a:gd name="T19" fmla="*/ 0 h 172"/>
                  <a:gd name="T20" fmla="*/ 1 w 475"/>
                  <a:gd name="T21" fmla="*/ 0 h 172"/>
                  <a:gd name="T22" fmla="*/ 1 w 475"/>
                  <a:gd name="T23" fmla="*/ 0 h 172"/>
                  <a:gd name="T24" fmla="*/ 1 w 475"/>
                  <a:gd name="T25" fmla="*/ 0 h 172"/>
                  <a:gd name="T26" fmla="*/ 1 w 475"/>
                  <a:gd name="T27" fmla="*/ 0 h 172"/>
                  <a:gd name="T28" fmla="*/ 1 w 475"/>
                  <a:gd name="T29" fmla="*/ 0 h 172"/>
                  <a:gd name="T30" fmla="*/ 1 w 475"/>
                  <a:gd name="T31" fmla="*/ 0 h 172"/>
                  <a:gd name="T32" fmla="*/ 1 w 475"/>
                  <a:gd name="T33" fmla="*/ 0 h 172"/>
                  <a:gd name="T34" fmla="*/ 1 w 475"/>
                  <a:gd name="T35" fmla="*/ 0 h 172"/>
                  <a:gd name="T36" fmla="*/ 1 w 475"/>
                  <a:gd name="T37" fmla="*/ 0 h 172"/>
                  <a:gd name="T38" fmla="*/ 1 w 475"/>
                  <a:gd name="T39" fmla="*/ 0 h 172"/>
                  <a:gd name="T40" fmla="*/ 1 w 475"/>
                  <a:gd name="T41" fmla="*/ 0 h 172"/>
                  <a:gd name="T42" fmla="*/ 1 w 475"/>
                  <a:gd name="T43" fmla="*/ 0 h 172"/>
                  <a:gd name="T44" fmla="*/ 1 w 475"/>
                  <a:gd name="T45" fmla="*/ 0 h 172"/>
                  <a:gd name="T46" fmla="*/ 1 w 475"/>
                  <a:gd name="T47" fmla="*/ 0 h 172"/>
                  <a:gd name="T48" fmla="*/ 1 w 475"/>
                  <a:gd name="T49" fmla="*/ 0 h 172"/>
                  <a:gd name="T50" fmla="*/ 1 w 475"/>
                  <a:gd name="T51" fmla="*/ 0 h 172"/>
                  <a:gd name="T52" fmla="*/ 1 w 475"/>
                  <a:gd name="T53" fmla="*/ 0 h 172"/>
                  <a:gd name="T54" fmla="*/ 1 w 475"/>
                  <a:gd name="T55" fmla="*/ 0 h 172"/>
                  <a:gd name="T56" fmla="*/ 1 w 475"/>
                  <a:gd name="T57" fmla="*/ 0 h 172"/>
                  <a:gd name="T58" fmla="*/ 1 w 475"/>
                  <a:gd name="T59" fmla="*/ 0 h 172"/>
                  <a:gd name="T60" fmla="*/ 1 w 475"/>
                  <a:gd name="T61" fmla="*/ 0 h 172"/>
                  <a:gd name="T62" fmla="*/ 1 w 475"/>
                  <a:gd name="T63" fmla="*/ 0 h 172"/>
                  <a:gd name="T64" fmla="*/ 1 w 475"/>
                  <a:gd name="T65" fmla="*/ 0 h 172"/>
                  <a:gd name="T66" fmla="*/ 1 w 475"/>
                  <a:gd name="T67" fmla="*/ 0 h 172"/>
                  <a:gd name="T68" fmla="*/ 1 w 475"/>
                  <a:gd name="T69" fmla="*/ 0 h 172"/>
                  <a:gd name="T70" fmla="*/ 1 w 475"/>
                  <a:gd name="T71" fmla="*/ 0 h 172"/>
                  <a:gd name="T72" fmla="*/ 1 w 475"/>
                  <a:gd name="T73" fmla="*/ 0 h 172"/>
                  <a:gd name="T74" fmla="*/ 1 w 475"/>
                  <a:gd name="T75" fmla="*/ 0 h 172"/>
                  <a:gd name="T76" fmla="*/ 1 w 475"/>
                  <a:gd name="T77" fmla="*/ 0 h 172"/>
                  <a:gd name="T78" fmla="*/ 1 w 475"/>
                  <a:gd name="T79" fmla="*/ 0 h 172"/>
                  <a:gd name="T80" fmla="*/ 1 w 475"/>
                  <a:gd name="T81" fmla="*/ 0 h 172"/>
                  <a:gd name="T82" fmla="*/ 1 w 475"/>
                  <a:gd name="T83" fmla="*/ 0 h 172"/>
                  <a:gd name="T84" fmla="*/ 1 w 475"/>
                  <a:gd name="T85" fmla="*/ 0 h 172"/>
                  <a:gd name="T86" fmla="*/ 1 w 475"/>
                  <a:gd name="T87" fmla="*/ 0 h 172"/>
                  <a:gd name="T88" fmla="*/ 1 w 475"/>
                  <a:gd name="T89" fmla="*/ 0 h 172"/>
                  <a:gd name="T90" fmla="*/ 1 w 475"/>
                  <a:gd name="T91" fmla="*/ 0 h 172"/>
                  <a:gd name="T92" fmla="*/ 1 w 475"/>
                  <a:gd name="T93" fmla="*/ 0 h 172"/>
                  <a:gd name="T94" fmla="*/ 1 w 475"/>
                  <a:gd name="T95" fmla="*/ 0 h 172"/>
                  <a:gd name="T96" fmla="*/ 1 w 475"/>
                  <a:gd name="T97" fmla="*/ 0 h 172"/>
                  <a:gd name="T98" fmla="*/ 1 w 475"/>
                  <a:gd name="T99" fmla="*/ 0 h 172"/>
                  <a:gd name="T100" fmla="*/ 1 w 475"/>
                  <a:gd name="T101" fmla="*/ 0 h 172"/>
                  <a:gd name="T102" fmla="*/ 1 w 475"/>
                  <a:gd name="T103" fmla="*/ 0 h 172"/>
                  <a:gd name="T104" fmla="*/ 1 w 475"/>
                  <a:gd name="T105" fmla="*/ 0 h 172"/>
                  <a:gd name="T106" fmla="*/ 1 w 475"/>
                  <a:gd name="T107" fmla="*/ 0 h 172"/>
                  <a:gd name="T108" fmla="*/ 0 w 475"/>
                  <a:gd name="T109" fmla="*/ 0 h 172"/>
                  <a:gd name="T110" fmla="*/ 1 w 475"/>
                  <a:gd name="T111" fmla="*/ 0 h 172"/>
                  <a:gd name="T112" fmla="*/ 1 w 475"/>
                  <a:gd name="T113" fmla="*/ 0 h 1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5"/>
                  <a:gd name="T172" fmla="*/ 0 h 172"/>
                  <a:gd name="T173" fmla="*/ 475 w 475"/>
                  <a:gd name="T174" fmla="*/ 172 h 1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5" h="172">
                    <a:moveTo>
                      <a:pt x="15" y="0"/>
                    </a:moveTo>
                    <a:lnTo>
                      <a:pt x="22" y="2"/>
                    </a:lnTo>
                    <a:lnTo>
                      <a:pt x="35" y="6"/>
                    </a:lnTo>
                    <a:lnTo>
                      <a:pt x="54" y="11"/>
                    </a:lnTo>
                    <a:lnTo>
                      <a:pt x="77" y="18"/>
                    </a:lnTo>
                    <a:lnTo>
                      <a:pt x="102" y="27"/>
                    </a:lnTo>
                    <a:lnTo>
                      <a:pt x="132" y="35"/>
                    </a:lnTo>
                    <a:lnTo>
                      <a:pt x="162" y="44"/>
                    </a:lnTo>
                    <a:lnTo>
                      <a:pt x="195" y="53"/>
                    </a:lnTo>
                    <a:lnTo>
                      <a:pt x="227" y="63"/>
                    </a:lnTo>
                    <a:lnTo>
                      <a:pt x="257" y="72"/>
                    </a:lnTo>
                    <a:lnTo>
                      <a:pt x="285" y="81"/>
                    </a:lnTo>
                    <a:lnTo>
                      <a:pt x="312" y="88"/>
                    </a:lnTo>
                    <a:lnTo>
                      <a:pt x="334" y="95"/>
                    </a:lnTo>
                    <a:lnTo>
                      <a:pt x="352" y="100"/>
                    </a:lnTo>
                    <a:lnTo>
                      <a:pt x="365" y="104"/>
                    </a:lnTo>
                    <a:lnTo>
                      <a:pt x="371" y="105"/>
                    </a:lnTo>
                    <a:lnTo>
                      <a:pt x="379" y="105"/>
                    </a:lnTo>
                    <a:lnTo>
                      <a:pt x="389" y="105"/>
                    </a:lnTo>
                    <a:lnTo>
                      <a:pt x="397" y="105"/>
                    </a:lnTo>
                    <a:lnTo>
                      <a:pt x="402" y="105"/>
                    </a:lnTo>
                    <a:lnTo>
                      <a:pt x="409" y="112"/>
                    </a:lnTo>
                    <a:lnTo>
                      <a:pt x="418" y="123"/>
                    </a:lnTo>
                    <a:lnTo>
                      <a:pt x="427" y="131"/>
                    </a:lnTo>
                    <a:lnTo>
                      <a:pt x="435" y="137"/>
                    </a:lnTo>
                    <a:lnTo>
                      <a:pt x="439" y="137"/>
                    </a:lnTo>
                    <a:lnTo>
                      <a:pt x="447" y="138"/>
                    </a:lnTo>
                    <a:lnTo>
                      <a:pt x="452" y="138"/>
                    </a:lnTo>
                    <a:lnTo>
                      <a:pt x="459" y="138"/>
                    </a:lnTo>
                    <a:lnTo>
                      <a:pt x="467" y="140"/>
                    </a:lnTo>
                    <a:lnTo>
                      <a:pt x="471" y="144"/>
                    </a:lnTo>
                    <a:lnTo>
                      <a:pt x="475" y="149"/>
                    </a:lnTo>
                    <a:lnTo>
                      <a:pt x="475" y="156"/>
                    </a:lnTo>
                    <a:lnTo>
                      <a:pt x="469" y="170"/>
                    </a:lnTo>
                    <a:lnTo>
                      <a:pt x="459" y="172"/>
                    </a:lnTo>
                    <a:lnTo>
                      <a:pt x="448" y="166"/>
                    </a:lnTo>
                    <a:lnTo>
                      <a:pt x="434" y="161"/>
                    </a:lnTo>
                    <a:lnTo>
                      <a:pt x="427" y="159"/>
                    </a:lnTo>
                    <a:lnTo>
                      <a:pt x="411" y="154"/>
                    </a:lnTo>
                    <a:lnTo>
                      <a:pt x="389" y="147"/>
                    </a:lnTo>
                    <a:lnTo>
                      <a:pt x="362" y="138"/>
                    </a:lnTo>
                    <a:lnTo>
                      <a:pt x="331" y="128"/>
                    </a:lnTo>
                    <a:lnTo>
                      <a:pt x="295" y="116"/>
                    </a:lnTo>
                    <a:lnTo>
                      <a:pt x="259" y="104"/>
                    </a:lnTo>
                    <a:lnTo>
                      <a:pt x="221" y="91"/>
                    </a:lnTo>
                    <a:lnTo>
                      <a:pt x="184" y="79"/>
                    </a:lnTo>
                    <a:lnTo>
                      <a:pt x="147" y="67"/>
                    </a:lnTo>
                    <a:lnTo>
                      <a:pt x="112" y="55"/>
                    </a:lnTo>
                    <a:lnTo>
                      <a:pt x="82" y="44"/>
                    </a:lnTo>
                    <a:lnTo>
                      <a:pt x="55" y="35"/>
                    </a:lnTo>
                    <a:lnTo>
                      <a:pt x="34" y="28"/>
                    </a:lnTo>
                    <a:lnTo>
                      <a:pt x="20" y="23"/>
                    </a:lnTo>
                    <a:lnTo>
                      <a:pt x="12" y="21"/>
                    </a:lnTo>
                    <a:lnTo>
                      <a:pt x="2" y="16"/>
                    </a:lnTo>
                    <a:lnTo>
                      <a:pt x="0" y="7"/>
                    </a:lnTo>
                    <a:lnTo>
                      <a:pt x="2" y="2"/>
                    </a:lnTo>
                    <a:lnTo>
                      <a:pt x="1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52" name="Freeform 28"/>
              <p:cNvSpPr>
                <a:spLocks/>
              </p:cNvSpPr>
              <p:nvPr/>
            </p:nvSpPr>
            <p:spPr bwMode="auto">
              <a:xfrm>
                <a:off x="5953" y="4488"/>
                <a:ext cx="231" cy="79"/>
              </a:xfrm>
              <a:custGeom>
                <a:avLst/>
                <a:gdLst>
                  <a:gd name="T0" fmla="*/ 1 w 461"/>
                  <a:gd name="T1" fmla="*/ 1 h 157"/>
                  <a:gd name="T2" fmla="*/ 1 w 461"/>
                  <a:gd name="T3" fmla="*/ 1 h 157"/>
                  <a:gd name="T4" fmla="*/ 0 w 461"/>
                  <a:gd name="T5" fmla="*/ 1 h 157"/>
                  <a:gd name="T6" fmla="*/ 1 w 461"/>
                  <a:gd name="T7" fmla="*/ 0 h 157"/>
                  <a:gd name="T8" fmla="*/ 1 w 461"/>
                  <a:gd name="T9" fmla="*/ 1 h 157"/>
                  <a:gd name="T10" fmla="*/ 1 w 461"/>
                  <a:gd name="T11" fmla="*/ 1 h 157"/>
                  <a:gd name="T12" fmla="*/ 1 w 461"/>
                  <a:gd name="T13" fmla="*/ 1 h 157"/>
                  <a:gd name="T14" fmla="*/ 1 w 461"/>
                  <a:gd name="T15" fmla="*/ 1 h 157"/>
                  <a:gd name="T16" fmla="*/ 1 w 461"/>
                  <a:gd name="T17" fmla="*/ 1 h 157"/>
                  <a:gd name="T18" fmla="*/ 1 w 461"/>
                  <a:gd name="T19" fmla="*/ 1 h 157"/>
                  <a:gd name="T20" fmla="*/ 1 w 461"/>
                  <a:gd name="T21" fmla="*/ 1 h 157"/>
                  <a:gd name="T22" fmla="*/ 1 w 461"/>
                  <a:gd name="T23" fmla="*/ 1 h 157"/>
                  <a:gd name="T24" fmla="*/ 1 w 461"/>
                  <a:gd name="T25" fmla="*/ 1 h 157"/>
                  <a:gd name="T26" fmla="*/ 1 w 461"/>
                  <a:gd name="T27" fmla="*/ 1 h 157"/>
                  <a:gd name="T28" fmla="*/ 1 w 461"/>
                  <a:gd name="T29" fmla="*/ 1 h 157"/>
                  <a:gd name="T30" fmla="*/ 1 w 461"/>
                  <a:gd name="T31" fmla="*/ 1 h 157"/>
                  <a:gd name="T32" fmla="*/ 1 w 461"/>
                  <a:gd name="T33" fmla="*/ 1 h 157"/>
                  <a:gd name="T34" fmla="*/ 1 w 461"/>
                  <a:gd name="T35" fmla="*/ 1 h 157"/>
                  <a:gd name="T36" fmla="*/ 1 w 461"/>
                  <a:gd name="T37" fmla="*/ 1 h 157"/>
                  <a:gd name="T38" fmla="*/ 1 w 461"/>
                  <a:gd name="T39" fmla="*/ 1 h 157"/>
                  <a:gd name="T40" fmla="*/ 1 w 461"/>
                  <a:gd name="T41" fmla="*/ 1 h 157"/>
                  <a:gd name="T42" fmla="*/ 1 w 461"/>
                  <a:gd name="T43" fmla="*/ 1 h 157"/>
                  <a:gd name="T44" fmla="*/ 1 w 461"/>
                  <a:gd name="T45" fmla="*/ 1 h 157"/>
                  <a:gd name="T46" fmla="*/ 1 w 461"/>
                  <a:gd name="T47" fmla="*/ 1 h 157"/>
                  <a:gd name="T48" fmla="*/ 1 w 461"/>
                  <a:gd name="T49" fmla="*/ 1 h 157"/>
                  <a:gd name="T50" fmla="*/ 1 w 461"/>
                  <a:gd name="T51" fmla="*/ 1 h 157"/>
                  <a:gd name="T52" fmla="*/ 1 w 461"/>
                  <a:gd name="T53" fmla="*/ 1 h 157"/>
                  <a:gd name="T54" fmla="*/ 1 w 461"/>
                  <a:gd name="T55" fmla="*/ 1 h 157"/>
                  <a:gd name="T56" fmla="*/ 1 w 461"/>
                  <a:gd name="T57" fmla="*/ 1 h 157"/>
                  <a:gd name="T58" fmla="*/ 1 w 461"/>
                  <a:gd name="T59" fmla="*/ 1 h 157"/>
                  <a:gd name="T60" fmla="*/ 1 w 461"/>
                  <a:gd name="T61" fmla="*/ 1 h 157"/>
                  <a:gd name="T62" fmla="*/ 1 w 461"/>
                  <a:gd name="T63" fmla="*/ 1 h 157"/>
                  <a:gd name="T64" fmla="*/ 1 w 461"/>
                  <a:gd name="T65" fmla="*/ 1 h 157"/>
                  <a:gd name="T66" fmla="*/ 1 w 461"/>
                  <a:gd name="T67" fmla="*/ 1 h 157"/>
                  <a:gd name="T68" fmla="*/ 1 w 461"/>
                  <a:gd name="T69" fmla="*/ 1 h 157"/>
                  <a:gd name="T70" fmla="*/ 1 w 461"/>
                  <a:gd name="T71" fmla="*/ 1 h 157"/>
                  <a:gd name="T72" fmla="*/ 1 w 461"/>
                  <a:gd name="T73" fmla="*/ 1 h 157"/>
                  <a:gd name="T74" fmla="*/ 1 w 461"/>
                  <a:gd name="T75" fmla="*/ 1 h 157"/>
                  <a:gd name="T76" fmla="*/ 1 w 461"/>
                  <a:gd name="T77" fmla="*/ 1 h 157"/>
                  <a:gd name="T78" fmla="*/ 1 w 461"/>
                  <a:gd name="T79" fmla="*/ 1 h 157"/>
                  <a:gd name="T80" fmla="*/ 1 w 461"/>
                  <a:gd name="T81" fmla="*/ 1 h 157"/>
                  <a:gd name="T82" fmla="*/ 1 w 461"/>
                  <a:gd name="T83" fmla="*/ 1 h 157"/>
                  <a:gd name="T84" fmla="*/ 1 w 461"/>
                  <a:gd name="T85" fmla="*/ 1 h 157"/>
                  <a:gd name="T86" fmla="*/ 1 w 461"/>
                  <a:gd name="T87" fmla="*/ 1 h 157"/>
                  <a:gd name="T88" fmla="*/ 1 w 461"/>
                  <a:gd name="T89" fmla="*/ 1 h 157"/>
                  <a:gd name="T90" fmla="*/ 1 w 461"/>
                  <a:gd name="T91" fmla="*/ 1 h 157"/>
                  <a:gd name="T92" fmla="*/ 1 w 461"/>
                  <a:gd name="T93" fmla="*/ 1 h 157"/>
                  <a:gd name="T94" fmla="*/ 1 w 461"/>
                  <a:gd name="T95" fmla="*/ 1 h 157"/>
                  <a:gd name="T96" fmla="*/ 1 w 461"/>
                  <a:gd name="T97" fmla="*/ 1 h 157"/>
                  <a:gd name="T98" fmla="*/ 1 w 461"/>
                  <a:gd name="T99" fmla="*/ 1 h 157"/>
                  <a:gd name="T100" fmla="*/ 1 w 461"/>
                  <a:gd name="T101" fmla="*/ 1 h 157"/>
                  <a:gd name="T102" fmla="*/ 1 w 461"/>
                  <a:gd name="T103" fmla="*/ 1 h 157"/>
                  <a:gd name="T104" fmla="*/ 1 w 461"/>
                  <a:gd name="T105" fmla="*/ 1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1"/>
                  <a:gd name="T160" fmla="*/ 0 h 157"/>
                  <a:gd name="T161" fmla="*/ 461 w 461"/>
                  <a:gd name="T162" fmla="*/ 157 h 1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1" h="157">
                    <a:moveTo>
                      <a:pt x="14" y="17"/>
                    </a:moveTo>
                    <a:lnTo>
                      <a:pt x="4" y="12"/>
                    </a:lnTo>
                    <a:lnTo>
                      <a:pt x="0" y="5"/>
                    </a:lnTo>
                    <a:lnTo>
                      <a:pt x="3" y="0"/>
                    </a:lnTo>
                    <a:lnTo>
                      <a:pt x="14" y="2"/>
                    </a:lnTo>
                    <a:lnTo>
                      <a:pt x="25" y="5"/>
                    </a:lnTo>
                    <a:lnTo>
                      <a:pt x="41" y="10"/>
                    </a:lnTo>
                    <a:lnTo>
                      <a:pt x="61" y="17"/>
                    </a:lnTo>
                    <a:lnTo>
                      <a:pt x="85" y="24"/>
                    </a:lnTo>
                    <a:lnTo>
                      <a:pt x="111" y="33"/>
                    </a:lnTo>
                    <a:lnTo>
                      <a:pt x="140" y="42"/>
                    </a:lnTo>
                    <a:lnTo>
                      <a:pt x="170" y="51"/>
                    </a:lnTo>
                    <a:lnTo>
                      <a:pt x="201" y="59"/>
                    </a:lnTo>
                    <a:lnTo>
                      <a:pt x="230" y="68"/>
                    </a:lnTo>
                    <a:lnTo>
                      <a:pt x="260" y="77"/>
                    </a:lnTo>
                    <a:lnTo>
                      <a:pt x="287" y="86"/>
                    </a:lnTo>
                    <a:lnTo>
                      <a:pt x="311" y="93"/>
                    </a:lnTo>
                    <a:lnTo>
                      <a:pt x="331" y="98"/>
                    </a:lnTo>
                    <a:lnTo>
                      <a:pt x="348" y="103"/>
                    </a:lnTo>
                    <a:lnTo>
                      <a:pt x="360" y="106"/>
                    </a:lnTo>
                    <a:lnTo>
                      <a:pt x="365" y="108"/>
                    </a:lnTo>
                    <a:lnTo>
                      <a:pt x="374" y="110"/>
                    </a:lnTo>
                    <a:lnTo>
                      <a:pt x="382" y="110"/>
                    </a:lnTo>
                    <a:lnTo>
                      <a:pt x="388" y="110"/>
                    </a:lnTo>
                    <a:lnTo>
                      <a:pt x="392" y="110"/>
                    </a:lnTo>
                    <a:lnTo>
                      <a:pt x="398" y="115"/>
                    </a:lnTo>
                    <a:lnTo>
                      <a:pt x="407" y="122"/>
                    </a:lnTo>
                    <a:lnTo>
                      <a:pt x="415" y="131"/>
                    </a:lnTo>
                    <a:lnTo>
                      <a:pt x="421" y="136"/>
                    </a:lnTo>
                    <a:lnTo>
                      <a:pt x="431" y="138"/>
                    </a:lnTo>
                    <a:lnTo>
                      <a:pt x="440" y="140"/>
                    </a:lnTo>
                    <a:lnTo>
                      <a:pt x="448" y="140"/>
                    </a:lnTo>
                    <a:lnTo>
                      <a:pt x="454" y="141"/>
                    </a:lnTo>
                    <a:lnTo>
                      <a:pt x="458" y="145"/>
                    </a:lnTo>
                    <a:lnTo>
                      <a:pt x="461" y="152"/>
                    </a:lnTo>
                    <a:lnTo>
                      <a:pt x="458" y="157"/>
                    </a:lnTo>
                    <a:lnTo>
                      <a:pt x="451" y="157"/>
                    </a:lnTo>
                    <a:lnTo>
                      <a:pt x="444" y="155"/>
                    </a:lnTo>
                    <a:lnTo>
                      <a:pt x="428" y="150"/>
                    </a:lnTo>
                    <a:lnTo>
                      <a:pt x="407" y="143"/>
                    </a:lnTo>
                    <a:lnTo>
                      <a:pt x="380" y="134"/>
                    </a:lnTo>
                    <a:lnTo>
                      <a:pt x="347" y="124"/>
                    </a:lnTo>
                    <a:lnTo>
                      <a:pt x="311" y="113"/>
                    </a:lnTo>
                    <a:lnTo>
                      <a:pt x="272" y="101"/>
                    </a:lnTo>
                    <a:lnTo>
                      <a:pt x="234" y="87"/>
                    </a:lnTo>
                    <a:lnTo>
                      <a:pt x="194" y="75"/>
                    </a:lnTo>
                    <a:lnTo>
                      <a:pt x="155" y="63"/>
                    </a:lnTo>
                    <a:lnTo>
                      <a:pt x="120" y="51"/>
                    </a:lnTo>
                    <a:lnTo>
                      <a:pt x="87" y="40"/>
                    </a:lnTo>
                    <a:lnTo>
                      <a:pt x="60" y="31"/>
                    </a:lnTo>
                    <a:lnTo>
                      <a:pt x="37" y="24"/>
                    </a:lnTo>
                    <a:lnTo>
                      <a:pt x="21" y="19"/>
                    </a:lnTo>
                    <a:lnTo>
                      <a:pt x="14" y="1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53" name="Freeform 29"/>
              <p:cNvSpPr>
                <a:spLocks/>
              </p:cNvSpPr>
              <p:nvPr/>
            </p:nvSpPr>
            <p:spPr bwMode="auto">
              <a:xfrm>
                <a:off x="6395" y="5757"/>
                <a:ext cx="207" cy="74"/>
              </a:xfrm>
              <a:custGeom>
                <a:avLst/>
                <a:gdLst>
                  <a:gd name="T0" fmla="*/ 0 w 416"/>
                  <a:gd name="T1" fmla="*/ 1 h 147"/>
                  <a:gd name="T2" fmla="*/ 0 w 416"/>
                  <a:gd name="T3" fmla="*/ 1 h 147"/>
                  <a:gd name="T4" fmla="*/ 0 w 416"/>
                  <a:gd name="T5" fmla="*/ 1 h 147"/>
                  <a:gd name="T6" fmla="*/ 0 w 416"/>
                  <a:gd name="T7" fmla="*/ 1 h 147"/>
                  <a:gd name="T8" fmla="*/ 0 w 416"/>
                  <a:gd name="T9" fmla="*/ 1 h 147"/>
                  <a:gd name="T10" fmla="*/ 0 w 416"/>
                  <a:gd name="T11" fmla="*/ 1 h 147"/>
                  <a:gd name="T12" fmla="*/ 0 w 416"/>
                  <a:gd name="T13" fmla="*/ 1 h 147"/>
                  <a:gd name="T14" fmla="*/ 0 w 416"/>
                  <a:gd name="T15" fmla="*/ 1 h 147"/>
                  <a:gd name="T16" fmla="*/ 0 w 416"/>
                  <a:gd name="T17" fmla="*/ 1 h 147"/>
                  <a:gd name="T18" fmla="*/ 0 w 416"/>
                  <a:gd name="T19" fmla="*/ 1 h 147"/>
                  <a:gd name="T20" fmla="*/ 0 w 416"/>
                  <a:gd name="T21" fmla="*/ 1 h 147"/>
                  <a:gd name="T22" fmla="*/ 0 w 416"/>
                  <a:gd name="T23" fmla="*/ 1 h 147"/>
                  <a:gd name="T24" fmla="*/ 0 w 416"/>
                  <a:gd name="T25" fmla="*/ 1 h 147"/>
                  <a:gd name="T26" fmla="*/ 0 w 416"/>
                  <a:gd name="T27" fmla="*/ 1 h 147"/>
                  <a:gd name="T28" fmla="*/ 0 w 416"/>
                  <a:gd name="T29" fmla="*/ 1 h 147"/>
                  <a:gd name="T30" fmla="*/ 0 w 416"/>
                  <a:gd name="T31" fmla="*/ 1 h 147"/>
                  <a:gd name="T32" fmla="*/ 0 w 416"/>
                  <a:gd name="T33" fmla="*/ 1 h 147"/>
                  <a:gd name="T34" fmla="*/ 0 w 416"/>
                  <a:gd name="T35" fmla="*/ 1 h 147"/>
                  <a:gd name="T36" fmla="*/ 0 w 416"/>
                  <a:gd name="T37" fmla="*/ 1 h 147"/>
                  <a:gd name="T38" fmla="*/ 0 w 416"/>
                  <a:gd name="T39" fmla="*/ 1 h 147"/>
                  <a:gd name="T40" fmla="*/ 0 w 416"/>
                  <a:gd name="T41" fmla="*/ 1 h 147"/>
                  <a:gd name="T42" fmla="*/ 0 w 416"/>
                  <a:gd name="T43" fmla="*/ 1 h 147"/>
                  <a:gd name="T44" fmla="*/ 0 w 416"/>
                  <a:gd name="T45" fmla="*/ 1 h 147"/>
                  <a:gd name="T46" fmla="*/ 0 w 416"/>
                  <a:gd name="T47" fmla="*/ 1 h 147"/>
                  <a:gd name="T48" fmla="*/ 0 w 416"/>
                  <a:gd name="T49" fmla="*/ 1 h 147"/>
                  <a:gd name="T50" fmla="*/ 0 w 416"/>
                  <a:gd name="T51" fmla="*/ 1 h 147"/>
                  <a:gd name="T52" fmla="*/ 0 w 416"/>
                  <a:gd name="T53" fmla="*/ 1 h 147"/>
                  <a:gd name="T54" fmla="*/ 0 w 416"/>
                  <a:gd name="T55" fmla="*/ 1 h 147"/>
                  <a:gd name="T56" fmla="*/ 0 w 416"/>
                  <a:gd name="T57" fmla="*/ 1 h 147"/>
                  <a:gd name="T58" fmla="*/ 0 w 416"/>
                  <a:gd name="T59" fmla="*/ 1 h 147"/>
                  <a:gd name="T60" fmla="*/ 0 w 416"/>
                  <a:gd name="T61" fmla="*/ 1 h 147"/>
                  <a:gd name="T62" fmla="*/ 0 w 416"/>
                  <a:gd name="T63" fmla="*/ 1 h 147"/>
                  <a:gd name="T64" fmla="*/ 0 w 416"/>
                  <a:gd name="T65" fmla="*/ 1 h 147"/>
                  <a:gd name="T66" fmla="*/ 0 w 416"/>
                  <a:gd name="T67" fmla="*/ 1 h 147"/>
                  <a:gd name="T68" fmla="*/ 0 w 416"/>
                  <a:gd name="T69" fmla="*/ 1 h 147"/>
                  <a:gd name="T70" fmla="*/ 0 w 416"/>
                  <a:gd name="T71" fmla="*/ 1 h 147"/>
                  <a:gd name="T72" fmla="*/ 0 w 416"/>
                  <a:gd name="T73" fmla="*/ 1 h 147"/>
                  <a:gd name="T74" fmla="*/ 0 w 416"/>
                  <a:gd name="T75" fmla="*/ 1 h 147"/>
                  <a:gd name="T76" fmla="*/ 0 w 416"/>
                  <a:gd name="T77" fmla="*/ 1 h 147"/>
                  <a:gd name="T78" fmla="*/ 0 w 416"/>
                  <a:gd name="T79" fmla="*/ 1 h 1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6"/>
                  <a:gd name="T121" fmla="*/ 0 h 147"/>
                  <a:gd name="T122" fmla="*/ 416 w 416"/>
                  <a:gd name="T123" fmla="*/ 147 h 1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6" h="147">
                    <a:moveTo>
                      <a:pt x="411" y="72"/>
                    </a:moveTo>
                    <a:lnTo>
                      <a:pt x="411" y="61"/>
                    </a:lnTo>
                    <a:lnTo>
                      <a:pt x="410" y="52"/>
                    </a:lnTo>
                    <a:lnTo>
                      <a:pt x="410" y="44"/>
                    </a:lnTo>
                    <a:lnTo>
                      <a:pt x="409" y="37"/>
                    </a:lnTo>
                    <a:lnTo>
                      <a:pt x="399" y="37"/>
                    </a:lnTo>
                    <a:lnTo>
                      <a:pt x="387" y="35"/>
                    </a:lnTo>
                    <a:lnTo>
                      <a:pt x="373" y="33"/>
                    </a:lnTo>
                    <a:lnTo>
                      <a:pt x="359" y="31"/>
                    </a:lnTo>
                    <a:lnTo>
                      <a:pt x="344" y="30"/>
                    </a:lnTo>
                    <a:lnTo>
                      <a:pt x="329" y="28"/>
                    </a:lnTo>
                    <a:lnTo>
                      <a:pt x="312" y="26"/>
                    </a:lnTo>
                    <a:lnTo>
                      <a:pt x="296" y="23"/>
                    </a:lnTo>
                    <a:lnTo>
                      <a:pt x="279" y="21"/>
                    </a:lnTo>
                    <a:lnTo>
                      <a:pt x="262" y="17"/>
                    </a:lnTo>
                    <a:lnTo>
                      <a:pt x="246" y="14"/>
                    </a:lnTo>
                    <a:lnTo>
                      <a:pt x="230" y="12"/>
                    </a:lnTo>
                    <a:lnTo>
                      <a:pt x="214" y="9"/>
                    </a:lnTo>
                    <a:lnTo>
                      <a:pt x="202" y="5"/>
                    </a:lnTo>
                    <a:lnTo>
                      <a:pt x="189" y="3"/>
                    </a:lnTo>
                    <a:lnTo>
                      <a:pt x="177" y="0"/>
                    </a:lnTo>
                    <a:lnTo>
                      <a:pt x="172" y="5"/>
                    </a:lnTo>
                    <a:lnTo>
                      <a:pt x="164" y="12"/>
                    </a:lnTo>
                    <a:lnTo>
                      <a:pt x="156" y="21"/>
                    </a:lnTo>
                    <a:lnTo>
                      <a:pt x="147" y="30"/>
                    </a:lnTo>
                    <a:lnTo>
                      <a:pt x="140" y="38"/>
                    </a:lnTo>
                    <a:lnTo>
                      <a:pt x="132" y="45"/>
                    </a:lnTo>
                    <a:lnTo>
                      <a:pt x="126" y="51"/>
                    </a:lnTo>
                    <a:lnTo>
                      <a:pt x="122" y="54"/>
                    </a:lnTo>
                    <a:lnTo>
                      <a:pt x="116" y="56"/>
                    </a:lnTo>
                    <a:lnTo>
                      <a:pt x="109" y="58"/>
                    </a:lnTo>
                    <a:lnTo>
                      <a:pt x="99" y="59"/>
                    </a:lnTo>
                    <a:lnTo>
                      <a:pt x="87" y="63"/>
                    </a:lnTo>
                    <a:lnTo>
                      <a:pt x="76" y="65"/>
                    </a:lnTo>
                    <a:lnTo>
                      <a:pt x="64" y="66"/>
                    </a:lnTo>
                    <a:lnTo>
                      <a:pt x="56" y="70"/>
                    </a:lnTo>
                    <a:lnTo>
                      <a:pt x="50" y="72"/>
                    </a:lnTo>
                    <a:lnTo>
                      <a:pt x="44" y="77"/>
                    </a:lnTo>
                    <a:lnTo>
                      <a:pt x="37" y="84"/>
                    </a:lnTo>
                    <a:lnTo>
                      <a:pt x="29" y="93"/>
                    </a:lnTo>
                    <a:lnTo>
                      <a:pt x="22" y="103"/>
                    </a:lnTo>
                    <a:lnTo>
                      <a:pt x="13" y="115"/>
                    </a:lnTo>
                    <a:lnTo>
                      <a:pt x="6" y="126"/>
                    </a:lnTo>
                    <a:lnTo>
                      <a:pt x="2" y="134"/>
                    </a:lnTo>
                    <a:lnTo>
                      <a:pt x="0" y="141"/>
                    </a:lnTo>
                    <a:lnTo>
                      <a:pt x="19" y="143"/>
                    </a:lnTo>
                    <a:lnTo>
                      <a:pt x="46" y="145"/>
                    </a:lnTo>
                    <a:lnTo>
                      <a:pt x="80" y="147"/>
                    </a:lnTo>
                    <a:lnTo>
                      <a:pt x="116" y="147"/>
                    </a:lnTo>
                    <a:lnTo>
                      <a:pt x="152" y="147"/>
                    </a:lnTo>
                    <a:lnTo>
                      <a:pt x="184" y="145"/>
                    </a:lnTo>
                    <a:lnTo>
                      <a:pt x="210" y="143"/>
                    </a:lnTo>
                    <a:lnTo>
                      <a:pt x="227" y="140"/>
                    </a:lnTo>
                    <a:lnTo>
                      <a:pt x="239" y="136"/>
                    </a:lnTo>
                    <a:lnTo>
                      <a:pt x="252" y="131"/>
                    </a:lnTo>
                    <a:lnTo>
                      <a:pt x="266" y="127"/>
                    </a:lnTo>
                    <a:lnTo>
                      <a:pt x="280" y="122"/>
                    </a:lnTo>
                    <a:lnTo>
                      <a:pt x="293" y="119"/>
                    </a:lnTo>
                    <a:lnTo>
                      <a:pt x="304" y="115"/>
                    </a:lnTo>
                    <a:lnTo>
                      <a:pt x="313" y="113"/>
                    </a:lnTo>
                    <a:lnTo>
                      <a:pt x="320" y="113"/>
                    </a:lnTo>
                    <a:lnTo>
                      <a:pt x="320" y="119"/>
                    </a:lnTo>
                    <a:lnTo>
                      <a:pt x="322" y="124"/>
                    </a:lnTo>
                    <a:lnTo>
                      <a:pt x="322" y="129"/>
                    </a:lnTo>
                    <a:lnTo>
                      <a:pt x="322" y="134"/>
                    </a:lnTo>
                    <a:lnTo>
                      <a:pt x="329" y="134"/>
                    </a:lnTo>
                    <a:lnTo>
                      <a:pt x="339" y="134"/>
                    </a:lnTo>
                    <a:lnTo>
                      <a:pt x="350" y="133"/>
                    </a:lnTo>
                    <a:lnTo>
                      <a:pt x="363" y="133"/>
                    </a:lnTo>
                    <a:lnTo>
                      <a:pt x="376" y="131"/>
                    </a:lnTo>
                    <a:lnTo>
                      <a:pt x="387" y="129"/>
                    </a:lnTo>
                    <a:lnTo>
                      <a:pt x="399" y="127"/>
                    </a:lnTo>
                    <a:lnTo>
                      <a:pt x="409" y="126"/>
                    </a:lnTo>
                    <a:lnTo>
                      <a:pt x="410" y="126"/>
                    </a:lnTo>
                    <a:lnTo>
                      <a:pt x="413" y="126"/>
                    </a:lnTo>
                    <a:lnTo>
                      <a:pt x="414" y="126"/>
                    </a:lnTo>
                    <a:lnTo>
                      <a:pt x="416" y="126"/>
                    </a:lnTo>
                    <a:lnTo>
                      <a:pt x="414" y="117"/>
                    </a:lnTo>
                    <a:lnTo>
                      <a:pt x="414" y="103"/>
                    </a:lnTo>
                    <a:lnTo>
                      <a:pt x="413" y="89"/>
                    </a:lnTo>
                    <a:lnTo>
                      <a:pt x="411" y="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54" name="Freeform 30"/>
              <p:cNvSpPr>
                <a:spLocks/>
              </p:cNvSpPr>
              <p:nvPr/>
            </p:nvSpPr>
            <p:spPr bwMode="auto">
              <a:xfrm>
                <a:off x="6599" y="5759"/>
                <a:ext cx="139" cy="76"/>
              </a:xfrm>
              <a:custGeom>
                <a:avLst/>
                <a:gdLst>
                  <a:gd name="T0" fmla="*/ 1 w 278"/>
                  <a:gd name="T1" fmla="*/ 1 h 152"/>
                  <a:gd name="T2" fmla="*/ 1 w 278"/>
                  <a:gd name="T3" fmla="*/ 1 h 152"/>
                  <a:gd name="T4" fmla="*/ 1 w 278"/>
                  <a:gd name="T5" fmla="*/ 1 h 152"/>
                  <a:gd name="T6" fmla="*/ 1 w 278"/>
                  <a:gd name="T7" fmla="*/ 1 h 152"/>
                  <a:gd name="T8" fmla="*/ 1 w 278"/>
                  <a:gd name="T9" fmla="*/ 1 h 152"/>
                  <a:gd name="T10" fmla="*/ 1 w 278"/>
                  <a:gd name="T11" fmla="*/ 1 h 152"/>
                  <a:gd name="T12" fmla="*/ 1 w 278"/>
                  <a:gd name="T13" fmla="*/ 1 h 152"/>
                  <a:gd name="T14" fmla="*/ 1 w 278"/>
                  <a:gd name="T15" fmla="*/ 1 h 152"/>
                  <a:gd name="T16" fmla="*/ 1 w 278"/>
                  <a:gd name="T17" fmla="*/ 1 h 152"/>
                  <a:gd name="T18" fmla="*/ 1 w 278"/>
                  <a:gd name="T19" fmla="*/ 1 h 152"/>
                  <a:gd name="T20" fmla="*/ 1 w 278"/>
                  <a:gd name="T21" fmla="*/ 1 h 152"/>
                  <a:gd name="T22" fmla="*/ 1 w 278"/>
                  <a:gd name="T23" fmla="*/ 1 h 152"/>
                  <a:gd name="T24" fmla="*/ 1 w 278"/>
                  <a:gd name="T25" fmla="*/ 1 h 152"/>
                  <a:gd name="T26" fmla="*/ 1 w 278"/>
                  <a:gd name="T27" fmla="*/ 1 h 152"/>
                  <a:gd name="T28" fmla="*/ 1 w 278"/>
                  <a:gd name="T29" fmla="*/ 1 h 152"/>
                  <a:gd name="T30" fmla="*/ 1 w 278"/>
                  <a:gd name="T31" fmla="*/ 1 h 152"/>
                  <a:gd name="T32" fmla="*/ 1 w 278"/>
                  <a:gd name="T33" fmla="*/ 1 h 152"/>
                  <a:gd name="T34" fmla="*/ 1 w 278"/>
                  <a:gd name="T35" fmla="*/ 1 h 152"/>
                  <a:gd name="T36" fmla="*/ 1 w 278"/>
                  <a:gd name="T37" fmla="*/ 1 h 152"/>
                  <a:gd name="T38" fmla="*/ 1 w 278"/>
                  <a:gd name="T39" fmla="*/ 1 h 152"/>
                  <a:gd name="T40" fmla="*/ 1 w 278"/>
                  <a:gd name="T41" fmla="*/ 1 h 152"/>
                  <a:gd name="T42" fmla="*/ 1 w 278"/>
                  <a:gd name="T43" fmla="*/ 1 h 152"/>
                  <a:gd name="T44" fmla="*/ 1 w 278"/>
                  <a:gd name="T45" fmla="*/ 1 h 152"/>
                  <a:gd name="T46" fmla="*/ 1 w 278"/>
                  <a:gd name="T47" fmla="*/ 1 h 152"/>
                  <a:gd name="T48" fmla="*/ 1 w 278"/>
                  <a:gd name="T49" fmla="*/ 1 h 152"/>
                  <a:gd name="T50" fmla="*/ 1 w 278"/>
                  <a:gd name="T51" fmla="*/ 1 h 152"/>
                  <a:gd name="T52" fmla="*/ 1 w 278"/>
                  <a:gd name="T53" fmla="*/ 1 h 152"/>
                  <a:gd name="T54" fmla="*/ 1 w 278"/>
                  <a:gd name="T55" fmla="*/ 1 h 152"/>
                  <a:gd name="T56" fmla="*/ 1 w 278"/>
                  <a:gd name="T57" fmla="*/ 1 h 152"/>
                  <a:gd name="T58" fmla="*/ 1 w 278"/>
                  <a:gd name="T59" fmla="*/ 1 h 152"/>
                  <a:gd name="T60" fmla="*/ 1 w 278"/>
                  <a:gd name="T61" fmla="*/ 1 h 152"/>
                  <a:gd name="T62" fmla="*/ 1 w 278"/>
                  <a:gd name="T63" fmla="*/ 1 h 1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8"/>
                  <a:gd name="T97" fmla="*/ 0 h 152"/>
                  <a:gd name="T98" fmla="*/ 278 w 278"/>
                  <a:gd name="T99" fmla="*/ 152 h 1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8" h="152">
                    <a:moveTo>
                      <a:pt x="47" y="28"/>
                    </a:moveTo>
                    <a:lnTo>
                      <a:pt x="58" y="30"/>
                    </a:lnTo>
                    <a:lnTo>
                      <a:pt x="72" y="32"/>
                    </a:lnTo>
                    <a:lnTo>
                      <a:pt x="87" y="34"/>
                    </a:lnTo>
                    <a:lnTo>
                      <a:pt x="102" y="34"/>
                    </a:lnTo>
                    <a:lnTo>
                      <a:pt x="118" y="34"/>
                    </a:lnTo>
                    <a:lnTo>
                      <a:pt x="135" y="34"/>
                    </a:lnTo>
                    <a:lnTo>
                      <a:pt x="151" y="34"/>
                    </a:lnTo>
                    <a:lnTo>
                      <a:pt x="168" y="32"/>
                    </a:lnTo>
                    <a:lnTo>
                      <a:pt x="185" y="30"/>
                    </a:lnTo>
                    <a:lnTo>
                      <a:pt x="201" y="28"/>
                    </a:lnTo>
                    <a:lnTo>
                      <a:pt x="217" y="25"/>
                    </a:lnTo>
                    <a:lnTo>
                      <a:pt x="232" y="21"/>
                    </a:lnTo>
                    <a:lnTo>
                      <a:pt x="245" y="18"/>
                    </a:lnTo>
                    <a:lnTo>
                      <a:pt x="258" y="13"/>
                    </a:lnTo>
                    <a:lnTo>
                      <a:pt x="270" y="7"/>
                    </a:lnTo>
                    <a:lnTo>
                      <a:pt x="278" y="0"/>
                    </a:lnTo>
                    <a:lnTo>
                      <a:pt x="275" y="25"/>
                    </a:lnTo>
                    <a:lnTo>
                      <a:pt x="272" y="56"/>
                    </a:lnTo>
                    <a:lnTo>
                      <a:pt x="268" y="84"/>
                    </a:lnTo>
                    <a:lnTo>
                      <a:pt x="264" y="102"/>
                    </a:lnTo>
                    <a:lnTo>
                      <a:pt x="254" y="103"/>
                    </a:lnTo>
                    <a:lnTo>
                      <a:pt x="242" y="105"/>
                    </a:lnTo>
                    <a:lnTo>
                      <a:pt x="232" y="105"/>
                    </a:lnTo>
                    <a:lnTo>
                      <a:pt x="224" y="105"/>
                    </a:lnTo>
                    <a:lnTo>
                      <a:pt x="217" y="117"/>
                    </a:lnTo>
                    <a:lnTo>
                      <a:pt x="212" y="126"/>
                    </a:lnTo>
                    <a:lnTo>
                      <a:pt x="210" y="131"/>
                    </a:lnTo>
                    <a:lnTo>
                      <a:pt x="205" y="135"/>
                    </a:lnTo>
                    <a:lnTo>
                      <a:pt x="202" y="137"/>
                    </a:lnTo>
                    <a:lnTo>
                      <a:pt x="197" y="138"/>
                    </a:lnTo>
                    <a:lnTo>
                      <a:pt x="191" y="142"/>
                    </a:lnTo>
                    <a:lnTo>
                      <a:pt x="185" y="145"/>
                    </a:lnTo>
                    <a:lnTo>
                      <a:pt x="178" y="147"/>
                    </a:lnTo>
                    <a:lnTo>
                      <a:pt x="171" y="151"/>
                    </a:lnTo>
                    <a:lnTo>
                      <a:pt x="164" y="152"/>
                    </a:lnTo>
                    <a:lnTo>
                      <a:pt x="157" y="152"/>
                    </a:lnTo>
                    <a:lnTo>
                      <a:pt x="147" y="152"/>
                    </a:lnTo>
                    <a:lnTo>
                      <a:pt x="132" y="151"/>
                    </a:lnTo>
                    <a:lnTo>
                      <a:pt x="115" y="151"/>
                    </a:lnTo>
                    <a:lnTo>
                      <a:pt x="95" y="149"/>
                    </a:lnTo>
                    <a:lnTo>
                      <a:pt x="75" y="147"/>
                    </a:lnTo>
                    <a:lnTo>
                      <a:pt x="57" y="145"/>
                    </a:lnTo>
                    <a:lnTo>
                      <a:pt x="41" y="142"/>
                    </a:lnTo>
                    <a:lnTo>
                      <a:pt x="28" y="140"/>
                    </a:lnTo>
                    <a:lnTo>
                      <a:pt x="21" y="137"/>
                    </a:lnTo>
                    <a:lnTo>
                      <a:pt x="12" y="133"/>
                    </a:lnTo>
                    <a:lnTo>
                      <a:pt x="5" y="128"/>
                    </a:lnTo>
                    <a:lnTo>
                      <a:pt x="0" y="123"/>
                    </a:lnTo>
                    <a:lnTo>
                      <a:pt x="1" y="123"/>
                    </a:lnTo>
                    <a:lnTo>
                      <a:pt x="4" y="123"/>
                    </a:lnTo>
                    <a:lnTo>
                      <a:pt x="5" y="123"/>
                    </a:lnTo>
                    <a:lnTo>
                      <a:pt x="7" y="123"/>
                    </a:lnTo>
                    <a:lnTo>
                      <a:pt x="5" y="114"/>
                    </a:lnTo>
                    <a:lnTo>
                      <a:pt x="5" y="100"/>
                    </a:lnTo>
                    <a:lnTo>
                      <a:pt x="4" y="86"/>
                    </a:lnTo>
                    <a:lnTo>
                      <a:pt x="2" y="69"/>
                    </a:lnTo>
                    <a:lnTo>
                      <a:pt x="12" y="65"/>
                    </a:lnTo>
                    <a:lnTo>
                      <a:pt x="25" y="60"/>
                    </a:lnTo>
                    <a:lnTo>
                      <a:pt x="37" y="55"/>
                    </a:lnTo>
                    <a:lnTo>
                      <a:pt x="44" y="51"/>
                    </a:lnTo>
                    <a:lnTo>
                      <a:pt x="44" y="46"/>
                    </a:lnTo>
                    <a:lnTo>
                      <a:pt x="45" y="39"/>
                    </a:lnTo>
                    <a:lnTo>
                      <a:pt x="47" y="34"/>
                    </a:lnTo>
                    <a:lnTo>
                      <a:pt x="47" y="2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55" name="Freeform 31"/>
              <p:cNvSpPr>
                <a:spLocks/>
              </p:cNvSpPr>
              <p:nvPr/>
            </p:nvSpPr>
            <p:spPr bwMode="auto">
              <a:xfrm>
                <a:off x="6560" y="5266"/>
                <a:ext cx="33" cy="133"/>
              </a:xfrm>
              <a:custGeom>
                <a:avLst/>
                <a:gdLst>
                  <a:gd name="T0" fmla="*/ 1 w 65"/>
                  <a:gd name="T1" fmla="*/ 0 h 267"/>
                  <a:gd name="T2" fmla="*/ 1 w 65"/>
                  <a:gd name="T3" fmla="*/ 0 h 267"/>
                  <a:gd name="T4" fmla="*/ 1 w 65"/>
                  <a:gd name="T5" fmla="*/ 0 h 267"/>
                  <a:gd name="T6" fmla="*/ 1 w 65"/>
                  <a:gd name="T7" fmla="*/ 0 h 267"/>
                  <a:gd name="T8" fmla="*/ 1 w 65"/>
                  <a:gd name="T9" fmla="*/ 0 h 267"/>
                  <a:gd name="T10" fmla="*/ 1 w 65"/>
                  <a:gd name="T11" fmla="*/ 0 h 267"/>
                  <a:gd name="T12" fmla="*/ 1 w 65"/>
                  <a:gd name="T13" fmla="*/ 0 h 267"/>
                  <a:gd name="T14" fmla="*/ 1 w 65"/>
                  <a:gd name="T15" fmla="*/ 0 h 267"/>
                  <a:gd name="T16" fmla="*/ 1 w 65"/>
                  <a:gd name="T17" fmla="*/ 0 h 267"/>
                  <a:gd name="T18" fmla="*/ 1 w 65"/>
                  <a:gd name="T19" fmla="*/ 0 h 267"/>
                  <a:gd name="T20" fmla="*/ 1 w 65"/>
                  <a:gd name="T21" fmla="*/ 0 h 267"/>
                  <a:gd name="T22" fmla="*/ 1 w 65"/>
                  <a:gd name="T23" fmla="*/ 0 h 267"/>
                  <a:gd name="T24" fmla="*/ 1 w 65"/>
                  <a:gd name="T25" fmla="*/ 0 h 267"/>
                  <a:gd name="T26" fmla="*/ 1 w 65"/>
                  <a:gd name="T27" fmla="*/ 0 h 267"/>
                  <a:gd name="T28" fmla="*/ 1 w 65"/>
                  <a:gd name="T29" fmla="*/ 0 h 267"/>
                  <a:gd name="T30" fmla="*/ 1 w 65"/>
                  <a:gd name="T31" fmla="*/ 0 h 267"/>
                  <a:gd name="T32" fmla="*/ 0 w 65"/>
                  <a:gd name="T33" fmla="*/ 0 h 267"/>
                  <a:gd name="T34" fmla="*/ 1 w 65"/>
                  <a:gd name="T35" fmla="*/ 0 h 267"/>
                  <a:gd name="T36" fmla="*/ 1 w 65"/>
                  <a:gd name="T37" fmla="*/ 0 h 267"/>
                  <a:gd name="T38" fmla="*/ 1 w 65"/>
                  <a:gd name="T39" fmla="*/ 0 h 267"/>
                  <a:gd name="T40" fmla="*/ 1 w 65"/>
                  <a:gd name="T41" fmla="*/ 0 h 267"/>
                  <a:gd name="T42" fmla="*/ 1 w 65"/>
                  <a:gd name="T43" fmla="*/ 0 h 267"/>
                  <a:gd name="T44" fmla="*/ 1 w 65"/>
                  <a:gd name="T45" fmla="*/ 0 h 267"/>
                  <a:gd name="T46" fmla="*/ 1 w 65"/>
                  <a:gd name="T47" fmla="*/ 0 h 267"/>
                  <a:gd name="T48" fmla="*/ 1 w 65"/>
                  <a:gd name="T49" fmla="*/ 0 h 2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267"/>
                  <a:gd name="T77" fmla="*/ 65 w 65"/>
                  <a:gd name="T78" fmla="*/ 267 h 2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267">
                    <a:moveTo>
                      <a:pt x="55" y="165"/>
                    </a:moveTo>
                    <a:lnTo>
                      <a:pt x="57" y="192"/>
                    </a:lnTo>
                    <a:lnTo>
                      <a:pt x="59" y="221"/>
                    </a:lnTo>
                    <a:lnTo>
                      <a:pt x="62" y="249"/>
                    </a:lnTo>
                    <a:lnTo>
                      <a:pt x="65" y="267"/>
                    </a:lnTo>
                    <a:lnTo>
                      <a:pt x="57" y="234"/>
                    </a:lnTo>
                    <a:lnTo>
                      <a:pt x="48" y="204"/>
                    </a:lnTo>
                    <a:lnTo>
                      <a:pt x="41" y="181"/>
                    </a:lnTo>
                    <a:lnTo>
                      <a:pt x="34" y="165"/>
                    </a:lnTo>
                    <a:lnTo>
                      <a:pt x="28" y="150"/>
                    </a:lnTo>
                    <a:lnTo>
                      <a:pt x="25" y="131"/>
                    </a:lnTo>
                    <a:lnTo>
                      <a:pt x="22" y="111"/>
                    </a:lnTo>
                    <a:lnTo>
                      <a:pt x="21" y="97"/>
                    </a:lnTo>
                    <a:lnTo>
                      <a:pt x="19" y="80"/>
                    </a:lnTo>
                    <a:lnTo>
                      <a:pt x="15" y="52"/>
                    </a:lnTo>
                    <a:lnTo>
                      <a:pt x="8" y="24"/>
                    </a:lnTo>
                    <a:lnTo>
                      <a:pt x="0" y="0"/>
                    </a:lnTo>
                    <a:lnTo>
                      <a:pt x="11" y="17"/>
                    </a:lnTo>
                    <a:lnTo>
                      <a:pt x="19" y="33"/>
                    </a:lnTo>
                    <a:lnTo>
                      <a:pt x="25" y="52"/>
                    </a:lnTo>
                    <a:lnTo>
                      <a:pt x="28" y="76"/>
                    </a:lnTo>
                    <a:lnTo>
                      <a:pt x="32" y="104"/>
                    </a:lnTo>
                    <a:lnTo>
                      <a:pt x="39" y="132"/>
                    </a:lnTo>
                    <a:lnTo>
                      <a:pt x="48" y="153"/>
                    </a:lnTo>
                    <a:lnTo>
                      <a:pt x="55" y="16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56" name="Freeform 32"/>
              <p:cNvSpPr>
                <a:spLocks/>
              </p:cNvSpPr>
              <p:nvPr/>
            </p:nvSpPr>
            <p:spPr bwMode="auto">
              <a:xfrm>
                <a:off x="6694" y="5199"/>
                <a:ext cx="33" cy="147"/>
              </a:xfrm>
              <a:custGeom>
                <a:avLst/>
                <a:gdLst>
                  <a:gd name="T0" fmla="*/ 1 w 64"/>
                  <a:gd name="T1" fmla="*/ 1 h 293"/>
                  <a:gd name="T2" fmla="*/ 1 w 64"/>
                  <a:gd name="T3" fmla="*/ 1 h 293"/>
                  <a:gd name="T4" fmla="*/ 1 w 64"/>
                  <a:gd name="T5" fmla="*/ 1 h 293"/>
                  <a:gd name="T6" fmla="*/ 1 w 64"/>
                  <a:gd name="T7" fmla="*/ 1 h 293"/>
                  <a:gd name="T8" fmla="*/ 1 w 64"/>
                  <a:gd name="T9" fmla="*/ 1 h 293"/>
                  <a:gd name="T10" fmla="*/ 1 w 64"/>
                  <a:gd name="T11" fmla="*/ 1 h 293"/>
                  <a:gd name="T12" fmla="*/ 1 w 64"/>
                  <a:gd name="T13" fmla="*/ 1 h 293"/>
                  <a:gd name="T14" fmla="*/ 1 w 64"/>
                  <a:gd name="T15" fmla="*/ 1 h 293"/>
                  <a:gd name="T16" fmla="*/ 1 w 64"/>
                  <a:gd name="T17" fmla="*/ 1 h 293"/>
                  <a:gd name="T18" fmla="*/ 1 w 64"/>
                  <a:gd name="T19" fmla="*/ 1 h 293"/>
                  <a:gd name="T20" fmla="*/ 1 w 64"/>
                  <a:gd name="T21" fmla="*/ 1 h 293"/>
                  <a:gd name="T22" fmla="*/ 0 w 64"/>
                  <a:gd name="T23" fmla="*/ 1 h 293"/>
                  <a:gd name="T24" fmla="*/ 1 w 64"/>
                  <a:gd name="T25" fmla="*/ 0 h 293"/>
                  <a:gd name="T26" fmla="*/ 1 w 64"/>
                  <a:gd name="T27" fmla="*/ 1 h 293"/>
                  <a:gd name="T28" fmla="*/ 1 w 64"/>
                  <a:gd name="T29" fmla="*/ 1 h 293"/>
                  <a:gd name="T30" fmla="*/ 1 w 64"/>
                  <a:gd name="T31" fmla="*/ 1 h 293"/>
                  <a:gd name="T32" fmla="*/ 1 w 64"/>
                  <a:gd name="T33" fmla="*/ 1 h 293"/>
                  <a:gd name="T34" fmla="*/ 1 w 64"/>
                  <a:gd name="T35" fmla="*/ 1 h 293"/>
                  <a:gd name="T36" fmla="*/ 1 w 64"/>
                  <a:gd name="T37" fmla="*/ 1 h 293"/>
                  <a:gd name="T38" fmla="*/ 1 w 64"/>
                  <a:gd name="T39" fmla="*/ 1 h 293"/>
                  <a:gd name="T40" fmla="*/ 1 w 64"/>
                  <a:gd name="T41" fmla="*/ 1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293"/>
                  <a:gd name="T65" fmla="*/ 64 w 64"/>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293">
                    <a:moveTo>
                      <a:pt x="56" y="220"/>
                    </a:moveTo>
                    <a:lnTo>
                      <a:pt x="57" y="237"/>
                    </a:lnTo>
                    <a:lnTo>
                      <a:pt x="60" y="258"/>
                    </a:lnTo>
                    <a:lnTo>
                      <a:pt x="63" y="278"/>
                    </a:lnTo>
                    <a:lnTo>
                      <a:pt x="64" y="293"/>
                    </a:lnTo>
                    <a:lnTo>
                      <a:pt x="54" y="265"/>
                    </a:lnTo>
                    <a:lnTo>
                      <a:pt x="43" y="232"/>
                    </a:lnTo>
                    <a:lnTo>
                      <a:pt x="30" y="195"/>
                    </a:lnTo>
                    <a:lnTo>
                      <a:pt x="19" y="157"/>
                    </a:lnTo>
                    <a:lnTo>
                      <a:pt x="9" y="117"/>
                    </a:lnTo>
                    <a:lnTo>
                      <a:pt x="3" y="77"/>
                    </a:lnTo>
                    <a:lnTo>
                      <a:pt x="0" y="38"/>
                    </a:lnTo>
                    <a:lnTo>
                      <a:pt x="3" y="0"/>
                    </a:lnTo>
                    <a:lnTo>
                      <a:pt x="6" y="28"/>
                    </a:lnTo>
                    <a:lnTo>
                      <a:pt x="10" y="59"/>
                    </a:lnTo>
                    <a:lnTo>
                      <a:pt x="17" y="92"/>
                    </a:lnTo>
                    <a:lnTo>
                      <a:pt x="24" y="126"/>
                    </a:lnTo>
                    <a:lnTo>
                      <a:pt x="33" y="157"/>
                    </a:lnTo>
                    <a:lnTo>
                      <a:pt x="41" y="185"/>
                    </a:lnTo>
                    <a:lnTo>
                      <a:pt x="49" y="206"/>
                    </a:lnTo>
                    <a:lnTo>
                      <a:pt x="56" y="22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57" name="Freeform 33"/>
              <p:cNvSpPr>
                <a:spLocks/>
              </p:cNvSpPr>
              <p:nvPr/>
            </p:nvSpPr>
            <p:spPr bwMode="auto">
              <a:xfrm>
                <a:off x="6697" y="4883"/>
                <a:ext cx="26" cy="86"/>
              </a:xfrm>
              <a:custGeom>
                <a:avLst/>
                <a:gdLst>
                  <a:gd name="T0" fmla="*/ 1 w 51"/>
                  <a:gd name="T1" fmla="*/ 1 h 172"/>
                  <a:gd name="T2" fmla="*/ 1 w 51"/>
                  <a:gd name="T3" fmla="*/ 1 h 172"/>
                  <a:gd name="T4" fmla="*/ 1 w 51"/>
                  <a:gd name="T5" fmla="*/ 1 h 172"/>
                  <a:gd name="T6" fmla="*/ 1 w 51"/>
                  <a:gd name="T7" fmla="*/ 1 h 172"/>
                  <a:gd name="T8" fmla="*/ 1 w 51"/>
                  <a:gd name="T9" fmla="*/ 1 h 172"/>
                  <a:gd name="T10" fmla="*/ 1 w 51"/>
                  <a:gd name="T11" fmla="*/ 1 h 172"/>
                  <a:gd name="T12" fmla="*/ 1 w 51"/>
                  <a:gd name="T13" fmla="*/ 1 h 172"/>
                  <a:gd name="T14" fmla="*/ 1 w 51"/>
                  <a:gd name="T15" fmla="*/ 1 h 172"/>
                  <a:gd name="T16" fmla="*/ 1 w 51"/>
                  <a:gd name="T17" fmla="*/ 1 h 172"/>
                  <a:gd name="T18" fmla="*/ 1 w 51"/>
                  <a:gd name="T19" fmla="*/ 1 h 172"/>
                  <a:gd name="T20" fmla="*/ 1 w 51"/>
                  <a:gd name="T21" fmla="*/ 1 h 172"/>
                  <a:gd name="T22" fmla="*/ 1 w 51"/>
                  <a:gd name="T23" fmla="*/ 1 h 172"/>
                  <a:gd name="T24" fmla="*/ 0 w 51"/>
                  <a:gd name="T25" fmla="*/ 1 h 172"/>
                  <a:gd name="T26" fmla="*/ 0 w 51"/>
                  <a:gd name="T27" fmla="*/ 1 h 172"/>
                  <a:gd name="T28" fmla="*/ 1 w 51"/>
                  <a:gd name="T29" fmla="*/ 1 h 172"/>
                  <a:gd name="T30" fmla="*/ 1 w 51"/>
                  <a:gd name="T31" fmla="*/ 1 h 172"/>
                  <a:gd name="T32" fmla="*/ 1 w 51"/>
                  <a:gd name="T33" fmla="*/ 0 h 172"/>
                  <a:gd name="T34" fmla="*/ 1 w 51"/>
                  <a:gd name="T35" fmla="*/ 1 h 172"/>
                  <a:gd name="T36" fmla="*/ 1 w 51"/>
                  <a:gd name="T37" fmla="*/ 1 h 172"/>
                  <a:gd name="T38" fmla="*/ 1 w 51"/>
                  <a:gd name="T39" fmla="*/ 1 h 172"/>
                  <a:gd name="T40" fmla="*/ 1 w 51"/>
                  <a:gd name="T41" fmla="*/ 1 h 1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172"/>
                  <a:gd name="T65" fmla="*/ 51 w 51"/>
                  <a:gd name="T66" fmla="*/ 172 h 1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172">
                    <a:moveTo>
                      <a:pt x="40" y="95"/>
                    </a:moveTo>
                    <a:lnTo>
                      <a:pt x="44" y="116"/>
                    </a:lnTo>
                    <a:lnTo>
                      <a:pt x="47" y="137"/>
                    </a:lnTo>
                    <a:lnTo>
                      <a:pt x="50" y="156"/>
                    </a:lnTo>
                    <a:lnTo>
                      <a:pt x="51" y="172"/>
                    </a:lnTo>
                    <a:lnTo>
                      <a:pt x="45" y="147"/>
                    </a:lnTo>
                    <a:lnTo>
                      <a:pt x="35" y="121"/>
                    </a:lnTo>
                    <a:lnTo>
                      <a:pt x="27" y="98"/>
                    </a:lnTo>
                    <a:lnTo>
                      <a:pt x="18" y="83"/>
                    </a:lnTo>
                    <a:lnTo>
                      <a:pt x="11" y="69"/>
                    </a:lnTo>
                    <a:lnTo>
                      <a:pt x="5" y="51"/>
                    </a:lnTo>
                    <a:lnTo>
                      <a:pt x="1" y="35"/>
                    </a:lnTo>
                    <a:lnTo>
                      <a:pt x="0" y="27"/>
                    </a:lnTo>
                    <a:lnTo>
                      <a:pt x="0" y="21"/>
                    </a:lnTo>
                    <a:lnTo>
                      <a:pt x="1" y="14"/>
                    </a:lnTo>
                    <a:lnTo>
                      <a:pt x="1" y="7"/>
                    </a:lnTo>
                    <a:lnTo>
                      <a:pt x="3" y="0"/>
                    </a:lnTo>
                    <a:lnTo>
                      <a:pt x="11" y="23"/>
                    </a:lnTo>
                    <a:lnTo>
                      <a:pt x="21" y="51"/>
                    </a:lnTo>
                    <a:lnTo>
                      <a:pt x="31" y="77"/>
                    </a:lnTo>
                    <a:lnTo>
                      <a:pt x="40" y="9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58" name="Freeform 34"/>
              <p:cNvSpPr>
                <a:spLocks/>
              </p:cNvSpPr>
              <p:nvPr/>
            </p:nvSpPr>
            <p:spPr bwMode="auto">
              <a:xfrm>
                <a:off x="6782" y="4640"/>
                <a:ext cx="18" cy="91"/>
              </a:xfrm>
              <a:custGeom>
                <a:avLst/>
                <a:gdLst>
                  <a:gd name="T0" fmla="*/ 1 w 35"/>
                  <a:gd name="T1" fmla="*/ 1 h 182"/>
                  <a:gd name="T2" fmla="*/ 1 w 35"/>
                  <a:gd name="T3" fmla="*/ 1 h 182"/>
                  <a:gd name="T4" fmla="*/ 1 w 35"/>
                  <a:gd name="T5" fmla="*/ 1 h 182"/>
                  <a:gd name="T6" fmla="*/ 1 w 35"/>
                  <a:gd name="T7" fmla="*/ 1 h 182"/>
                  <a:gd name="T8" fmla="*/ 1 w 35"/>
                  <a:gd name="T9" fmla="*/ 1 h 182"/>
                  <a:gd name="T10" fmla="*/ 1 w 35"/>
                  <a:gd name="T11" fmla="*/ 1 h 182"/>
                  <a:gd name="T12" fmla="*/ 1 w 35"/>
                  <a:gd name="T13" fmla="*/ 1 h 182"/>
                  <a:gd name="T14" fmla="*/ 1 w 35"/>
                  <a:gd name="T15" fmla="*/ 1 h 182"/>
                  <a:gd name="T16" fmla="*/ 1 w 35"/>
                  <a:gd name="T17" fmla="*/ 1 h 182"/>
                  <a:gd name="T18" fmla="*/ 1 w 35"/>
                  <a:gd name="T19" fmla="*/ 1 h 182"/>
                  <a:gd name="T20" fmla="*/ 0 w 35"/>
                  <a:gd name="T21" fmla="*/ 1 h 182"/>
                  <a:gd name="T22" fmla="*/ 0 w 35"/>
                  <a:gd name="T23" fmla="*/ 1 h 182"/>
                  <a:gd name="T24" fmla="*/ 1 w 35"/>
                  <a:gd name="T25" fmla="*/ 0 h 182"/>
                  <a:gd name="T26" fmla="*/ 1 w 35"/>
                  <a:gd name="T27" fmla="*/ 1 h 182"/>
                  <a:gd name="T28" fmla="*/ 1 w 35"/>
                  <a:gd name="T29" fmla="*/ 1 h 182"/>
                  <a:gd name="T30" fmla="*/ 1 w 35"/>
                  <a:gd name="T31" fmla="*/ 1 h 182"/>
                  <a:gd name="T32" fmla="*/ 1 w 35"/>
                  <a:gd name="T33" fmla="*/ 1 h 182"/>
                  <a:gd name="T34" fmla="*/ 1 w 35"/>
                  <a:gd name="T35" fmla="*/ 1 h 182"/>
                  <a:gd name="T36" fmla="*/ 1 w 35"/>
                  <a:gd name="T37" fmla="*/ 1 h 182"/>
                  <a:gd name="T38" fmla="*/ 1 w 35"/>
                  <a:gd name="T39" fmla="*/ 1 h 182"/>
                  <a:gd name="T40" fmla="*/ 1 w 35"/>
                  <a:gd name="T41" fmla="*/ 1 h 1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82"/>
                  <a:gd name="T65" fmla="*/ 35 w 35"/>
                  <a:gd name="T66" fmla="*/ 182 h 1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82">
                    <a:moveTo>
                      <a:pt x="35" y="171"/>
                    </a:moveTo>
                    <a:lnTo>
                      <a:pt x="34" y="175"/>
                    </a:lnTo>
                    <a:lnTo>
                      <a:pt x="34" y="176"/>
                    </a:lnTo>
                    <a:lnTo>
                      <a:pt x="34" y="180"/>
                    </a:lnTo>
                    <a:lnTo>
                      <a:pt x="34" y="182"/>
                    </a:lnTo>
                    <a:lnTo>
                      <a:pt x="25" y="161"/>
                    </a:lnTo>
                    <a:lnTo>
                      <a:pt x="17" y="134"/>
                    </a:lnTo>
                    <a:lnTo>
                      <a:pt x="10" y="105"/>
                    </a:lnTo>
                    <a:lnTo>
                      <a:pt x="4" y="75"/>
                    </a:lnTo>
                    <a:lnTo>
                      <a:pt x="1" y="45"/>
                    </a:lnTo>
                    <a:lnTo>
                      <a:pt x="0" y="23"/>
                    </a:lnTo>
                    <a:lnTo>
                      <a:pt x="0" y="7"/>
                    </a:lnTo>
                    <a:lnTo>
                      <a:pt x="4" y="0"/>
                    </a:lnTo>
                    <a:lnTo>
                      <a:pt x="12" y="10"/>
                    </a:lnTo>
                    <a:lnTo>
                      <a:pt x="18" y="38"/>
                    </a:lnTo>
                    <a:lnTo>
                      <a:pt x="21" y="70"/>
                    </a:lnTo>
                    <a:lnTo>
                      <a:pt x="21" y="92"/>
                    </a:lnTo>
                    <a:lnTo>
                      <a:pt x="20" y="112"/>
                    </a:lnTo>
                    <a:lnTo>
                      <a:pt x="21" y="134"/>
                    </a:lnTo>
                    <a:lnTo>
                      <a:pt x="27" y="155"/>
                    </a:lnTo>
                    <a:lnTo>
                      <a:pt x="35" y="17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59" name="Freeform 35"/>
              <p:cNvSpPr>
                <a:spLocks/>
              </p:cNvSpPr>
              <p:nvPr/>
            </p:nvSpPr>
            <p:spPr bwMode="auto">
              <a:xfrm>
                <a:off x="6724" y="4858"/>
                <a:ext cx="10" cy="12"/>
              </a:xfrm>
              <a:custGeom>
                <a:avLst/>
                <a:gdLst>
                  <a:gd name="T0" fmla="*/ 1 w 20"/>
                  <a:gd name="T1" fmla="*/ 1 h 24"/>
                  <a:gd name="T2" fmla="*/ 1 w 20"/>
                  <a:gd name="T3" fmla="*/ 1 h 24"/>
                  <a:gd name="T4" fmla="*/ 1 w 20"/>
                  <a:gd name="T5" fmla="*/ 1 h 24"/>
                  <a:gd name="T6" fmla="*/ 1 w 20"/>
                  <a:gd name="T7" fmla="*/ 1 h 24"/>
                  <a:gd name="T8" fmla="*/ 1 w 20"/>
                  <a:gd name="T9" fmla="*/ 1 h 24"/>
                  <a:gd name="T10" fmla="*/ 1 w 20"/>
                  <a:gd name="T11" fmla="*/ 1 h 24"/>
                  <a:gd name="T12" fmla="*/ 1 w 20"/>
                  <a:gd name="T13" fmla="*/ 1 h 24"/>
                  <a:gd name="T14" fmla="*/ 1 w 20"/>
                  <a:gd name="T15" fmla="*/ 1 h 24"/>
                  <a:gd name="T16" fmla="*/ 1 w 20"/>
                  <a:gd name="T17" fmla="*/ 0 h 24"/>
                  <a:gd name="T18" fmla="*/ 1 w 20"/>
                  <a:gd name="T19" fmla="*/ 1 h 24"/>
                  <a:gd name="T20" fmla="*/ 1 w 20"/>
                  <a:gd name="T21" fmla="*/ 1 h 24"/>
                  <a:gd name="T22" fmla="*/ 1 w 20"/>
                  <a:gd name="T23" fmla="*/ 1 h 24"/>
                  <a:gd name="T24" fmla="*/ 0 w 20"/>
                  <a:gd name="T25" fmla="*/ 1 h 24"/>
                  <a:gd name="T26" fmla="*/ 1 w 20"/>
                  <a:gd name="T27" fmla="*/ 1 h 24"/>
                  <a:gd name="T28" fmla="*/ 1 w 20"/>
                  <a:gd name="T29" fmla="*/ 1 h 24"/>
                  <a:gd name="T30" fmla="*/ 1 w 20"/>
                  <a:gd name="T31" fmla="*/ 1 h 24"/>
                  <a:gd name="T32" fmla="*/ 1 w 20"/>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4"/>
                  <a:gd name="T53" fmla="*/ 20 w 2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4">
                    <a:moveTo>
                      <a:pt x="10" y="24"/>
                    </a:moveTo>
                    <a:lnTo>
                      <a:pt x="14" y="23"/>
                    </a:lnTo>
                    <a:lnTo>
                      <a:pt x="17" y="21"/>
                    </a:lnTo>
                    <a:lnTo>
                      <a:pt x="19" y="17"/>
                    </a:lnTo>
                    <a:lnTo>
                      <a:pt x="20" y="12"/>
                    </a:lnTo>
                    <a:lnTo>
                      <a:pt x="19" y="7"/>
                    </a:lnTo>
                    <a:lnTo>
                      <a:pt x="17" y="3"/>
                    </a:lnTo>
                    <a:lnTo>
                      <a:pt x="14" y="2"/>
                    </a:lnTo>
                    <a:lnTo>
                      <a:pt x="10" y="0"/>
                    </a:lnTo>
                    <a:lnTo>
                      <a:pt x="6" y="2"/>
                    </a:lnTo>
                    <a:lnTo>
                      <a:pt x="3" y="3"/>
                    </a:lnTo>
                    <a:lnTo>
                      <a:pt x="1" y="7"/>
                    </a:lnTo>
                    <a:lnTo>
                      <a:pt x="0" y="12"/>
                    </a:lnTo>
                    <a:lnTo>
                      <a:pt x="1" y="17"/>
                    </a:lnTo>
                    <a:lnTo>
                      <a:pt x="3" y="21"/>
                    </a:lnTo>
                    <a:lnTo>
                      <a:pt x="6" y="23"/>
                    </a:lnTo>
                    <a:lnTo>
                      <a:pt x="10" y="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60" name="Freeform 36"/>
              <p:cNvSpPr>
                <a:spLocks/>
              </p:cNvSpPr>
              <p:nvPr/>
            </p:nvSpPr>
            <p:spPr bwMode="auto">
              <a:xfrm>
                <a:off x="6737" y="4868"/>
                <a:ext cx="9" cy="12"/>
              </a:xfrm>
              <a:custGeom>
                <a:avLst/>
                <a:gdLst>
                  <a:gd name="T0" fmla="*/ 0 w 19"/>
                  <a:gd name="T1" fmla="*/ 1 h 24"/>
                  <a:gd name="T2" fmla="*/ 0 w 19"/>
                  <a:gd name="T3" fmla="*/ 1 h 24"/>
                  <a:gd name="T4" fmla="*/ 0 w 19"/>
                  <a:gd name="T5" fmla="*/ 1 h 24"/>
                  <a:gd name="T6" fmla="*/ 0 w 19"/>
                  <a:gd name="T7" fmla="*/ 1 h 24"/>
                  <a:gd name="T8" fmla="*/ 0 w 19"/>
                  <a:gd name="T9" fmla="*/ 1 h 24"/>
                  <a:gd name="T10" fmla="*/ 0 w 19"/>
                  <a:gd name="T11" fmla="*/ 1 h 24"/>
                  <a:gd name="T12" fmla="*/ 0 w 19"/>
                  <a:gd name="T13" fmla="*/ 1 h 24"/>
                  <a:gd name="T14" fmla="*/ 0 w 19"/>
                  <a:gd name="T15" fmla="*/ 1 h 24"/>
                  <a:gd name="T16" fmla="*/ 0 w 19"/>
                  <a:gd name="T17" fmla="*/ 0 h 24"/>
                  <a:gd name="T18" fmla="*/ 0 w 19"/>
                  <a:gd name="T19" fmla="*/ 1 h 24"/>
                  <a:gd name="T20" fmla="*/ 0 w 19"/>
                  <a:gd name="T21" fmla="*/ 1 h 24"/>
                  <a:gd name="T22" fmla="*/ 0 w 19"/>
                  <a:gd name="T23" fmla="*/ 1 h 24"/>
                  <a:gd name="T24" fmla="*/ 0 w 19"/>
                  <a:gd name="T25" fmla="*/ 1 h 24"/>
                  <a:gd name="T26" fmla="*/ 0 w 19"/>
                  <a:gd name="T27" fmla="*/ 1 h 24"/>
                  <a:gd name="T28" fmla="*/ 0 w 19"/>
                  <a:gd name="T29" fmla="*/ 1 h 24"/>
                  <a:gd name="T30" fmla="*/ 0 w 19"/>
                  <a:gd name="T31" fmla="*/ 1 h 24"/>
                  <a:gd name="T32" fmla="*/ 0 w 19"/>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4"/>
                  <a:gd name="T53" fmla="*/ 19 w 19"/>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4">
                    <a:moveTo>
                      <a:pt x="10" y="24"/>
                    </a:moveTo>
                    <a:lnTo>
                      <a:pt x="13" y="23"/>
                    </a:lnTo>
                    <a:lnTo>
                      <a:pt x="16" y="21"/>
                    </a:lnTo>
                    <a:lnTo>
                      <a:pt x="17" y="17"/>
                    </a:lnTo>
                    <a:lnTo>
                      <a:pt x="19" y="12"/>
                    </a:lnTo>
                    <a:lnTo>
                      <a:pt x="17" y="7"/>
                    </a:lnTo>
                    <a:lnTo>
                      <a:pt x="16" y="4"/>
                    </a:lnTo>
                    <a:lnTo>
                      <a:pt x="13" y="2"/>
                    </a:lnTo>
                    <a:lnTo>
                      <a:pt x="10" y="0"/>
                    </a:lnTo>
                    <a:lnTo>
                      <a:pt x="6" y="2"/>
                    </a:lnTo>
                    <a:lnTo>
                      <a:pt x="3" y="4"/>
                    </a:lnTo>
                    <a:lnTo>
                      <a:pt x="2" y="7"/>
                    </a:lnTo>
                    <a:lnTo>
                      <a:pt x="0" y="12"/>
                    </a:lnTo>
                    <a:lnTo>
                      <a:pt x="2" y="17"/>
                    </a:lnTo>
                    <a:lnTo>
                      <a:pt x="3" y="21"/>
                    </a:lnTo>
                    <a:lnTo>
                      <a:pt x="6" y="23"/>
                    </a:lnTo>
                    <a:lnTo>
                      <a:pt x="10" y="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61" name="Freeform 37"/>
              <p:cNvSpPr>
                <a:spLocks/>
              </p:cNvSpPr>
              <p:nvPr/>
            </p:nvSpPr>
            <p:spPr bwMode="auto">
              <a:xfrm>
                <a:off x="6749" y="4877"/>
                <a:ext cx="10" cy="12"/>
              </a:xfrm>
              <a:custGeom>
                <a:avLst/>
                <a:gdLst>
                  <a:gd name="T0" fmla="*/ 1 w 19"/>
                  <a:gd name="T1" fmla="*/ 0 h 25"/>
                  <a:gd name="T2" fmla="*/ 1 w 19"/>
                  <a:gd name="T3" fmla="*/ 0 h 25"/>
                  <a:gd name="T4" fmla="*/ 1 w 19"/>
                  <a:gd name="T5" fmla="*/ 0 h 25"/>
                  <a:gd name="T6" fmla="*/ 1 w 19"/>
                  <a:gd name="T7" fmla="*/ 0 h 25"/>
                  <a:gd name="T8" fmla="*/ 1 w 19"/>
                  <a:gd name="T9" fmla="*/ 0 h 25"/>
                  <a:gd name="T10" fmla="*/ 1 w 19"/>
                  <a:gd name="T11" fmla="*/ 0 h 25"/>
                  <a:gd name="T12" fmla="*/ 1 w 19"/>
                  <a:gd name="T13" fmla="*/ 0 h 25"/>
                  <a:gd name="T14" fmla="*/ 1 w 19"/>
                  <a:gd name="T15" fmla="*/ 0 h 25"/>
                  <a:gd name="T16" fmla="*/ 1 w 19"/>
                  <a:gd name="T17" fmla="*/ 0 h 25"/>
                  <a:gd name="T18" fmla="*/ 1 w 19"/>
                  <a:gd name="T19" fmla="*/ 0 h 25"/>
                  <a:gd name="T20" fmla="*/ 1 w 19"/>
                  <a:gd name="T21" fmla="*/ 0 h 25"/>
                  <a:gd name="T22" fmla="*/ 1 w 19"/>
                  <a:gd name="T23" fmla="*/ 0 h 25"/>
                  <a:gd name="T24" fmla="*/ 0 w 19"/>
                  <a:gd name="T25" fmla="*/ 0 h 25"/>
                  <a:gd name="T26" fmla="*/ 1 w 19"/>
                  <a:gd name="T27" fmla="*/ 0 h 25"/>
                  <a:gd name="T28" fmla="*/ 1 w 19"/>
                  <a:gd name="T29" fmla="*/ 0 h 25"/>
                  <a:gd name="T30" fmla="*/ 1 w 19"/>
                  <a:gd name="T31" fmla="*/ 0 h 25"/>
                  <a:gd name="T32" fmla="*/ 1 w 1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5"/>
                  <a:gd name="T53" fmla="*/ 19 w 1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5">
                    <a:moveTo>
                      <a:pt x="9" y="25"/>
                    </a:moveTo>
                    <a:lnTo>
                      <a:pt x="14" y="23"/>
                    </a:lnTo>
                    <a:lnTo>
                      <a:pt x="17" y="21"/>
                    </a:lnTo>
                    <a:lnTo>
                      <a:pt x="18" y="18"/>
                    </a:lnTo>
                    <a:lnTo>
                      <a:pt x="19" y="12"/>
                    </a:lnTo>
                    <a:lnTo>
                      <a:pt x="18" y="9"/>
                    </a:lnTo>
                    <a:lnTo>
                      <a:pt x="17" y="4"/>
                    </a:lnTo>
                    <a:lnTo>
                      <a:pt x="14" y="2"/>
                    </a:lnTo>
                    <a:lnTo>
                      <a:pt x="9" y="0"/>
                    </a:lnTo>
                    <a:lnTo>
                      <a:pt x="5" y="2"/>
                    </a:lnTo>
                    <a:lnTo>
                      <a:pt x="2" y="4"/>
                    </a:lnTo>
                    <a:lnTo>
                      <a:pt x="1" y="9"/>
                    </a:lnTo>
                    <a:lnTo>
                      <a:pt x="0" y="12"/>
                    </a:lnTo>
                    <a:lnTo>
                      <a:pt x="1" y="18"/>
                    </a:lnTo>
                    <a:lnTo>
                      <a:pt x="2" y="21"/>
                    </a:lnTo>
                    <a:lnTo>
                      <a:pt x="5" y="23"/>
                    </a:lnTo>
                    <a:lnTo>
                      <a:pt x="9" y="2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62" name="Freeform 38"/>
              <p:cNvSpPr>
                <a:spLocks/>
              </p:cNvSpPr>
              <p:nvPr/>
            </p:nvSpPr>
            <p:spPr bwMode="auto">
              <a:xfrm>
                <a:off x="6717" y="4755"/>
                <a:ext cx="79" cy="104"/>
              </a:xfrm>
              <a:custGeom>
                <a:avLst/>
                <a:gdLst>
                  <a:gd name="T0" fmla="*/ 0 w 159"/>
                  <a:gd name="T1" fmla="*/ 1 h 208"/>
                  <a:gd name="T2" fmla="*/ 0 w 159"/>
                  <a:gd name="T3" fmla="*/ 1 h 208"/>
                  <a:gd name="T4" fmla="*/ 0 w 159"/>
                  <a:gd name="T5" fmla="*/ 1 h 208"/>
                  <a:gd name="T6" fmla="*/ 0 w 159"/>
                  <a:gd name="T7" fmla="*/ 1 h 208"/>
                  <a:gd name="T8" fmla="*/ 0 w 159"/>
                  <a:gd name="T9" fmla="*/ 1 h 208"/>
                  <a:gd name="T10" fmla="*/ 0 w 159"/>
                  <a:gd name="T11" fmla="*/ 1 h 208"/>
                  <a:gd name="T12" fmla="*/ 0 w 159"/>
                  <a:gd name="T13" fmla="*/ 1 h 208"/>
                  <a:gd name="T14" fmla="*/ 0 w 159"/>
                  <a:gd name="T15" fmla="*/ 1 h 208"/>
                  <a:gd name="T16" fmla="*/ 0 w 159"/>
                  <a:gd name="T17" fmla="*/ 1 h 208"/>
                  <a:gd name="T18" fmla="*/ 0 w 159"/>
                  <a:gd name="T19" fmla="*/ 1 h 208"/>
                  <a:gd name="T20" fmla="*/ 0 w 159"/>
                  <a:gd name="T21" fmla="*/ 1 h 208"/>
                  <a:gd name="T22" fmla="*/ 0 w 159"/>
                  <a:gd name="T23" fmla="*/ 1 h 208"/>
                  <a:gd name="T24" fmla="*/ 0 w 159"/>
                  <a:gd name="T25" fmla="*/ 1 h 208"/>
                  <a:gd name="T26" fmla="*/ 0 w 159"/>
                  <a:gd name="T27" fmla="*/ 1 h 208"/>
                  <a:gd name="T28" fmla="*/ 0 w 159"/>
                  <a:gd name="T29" fmla="*/ 1 h 208"/>
                  <a:gd name="T30" fmla="*/ 0 w 159"/>
                  <a:gd name="T31" fmla="*/ 1 h 208"/>
                  <a:gd name="T32" fmla="*/ 0 w 159"/>
                  <a:gd name="T33" fmla="*/ 1 h 208"/>
                  <a:gd name="T34" fmla="*/ 0 w 159"/>
                  <a:gd name="T35" fmla="*/ 1 h 208"/>
                  <a:gd name="T36" fmla="*/ 0 w 159"/>
                  <a:gd name="T37" fmla="*/ 1 h 208"/>
                  <a:gd name="T38" fmla="*/ 0 w 159"/>
                  <a:gd name="T39" fmla="*/ 1 h 208"/>
                  <a:gd name="T40" fmla="*/ 0 w 159"/>
                  <a:gd name="T41" fmla="*/ 1 h 208"/>
                  <a:gd name="T42" fmla="*/ 0 w 159"/>
                  <a:gd name="T43" fmla="*/ 1 h 208"/>
                  <a:gd name="T44" fmla="*/ 0 w 159"/>
                  <a:gd name="T45" fmla="*/ 1 h 208"/>
                  <a:gd name="T46" fmla="*/ 0 w 159"/>
                  <a:gd name="T47" fmla="*/ 1 h 208"/>
                  <a:gd name="T48" fmla="*/ 0 w 159"/>
                  <a:gd name="T49" fmla="*/ 1 h 208"/>
                  <a:gd name="T50" fmla="*/ 0 w 159"/>
                  <a:gd name="T51" fmla="*/ 1 h 208"/>
                  <a:gd name="T52" fmla="*/ 0 w 159"/>
                  <a:gd name="T53" fmla="*/ 1 h 208"/>
                  <a:gd name="T54" fmla="*/ 0 w 159"/>
                  <a:gd name="T55" fmla="*/ 1 h 208"/>
                  <a:gd name="T56" fmla="*/ 0 w 159"/>
                  <a:gd name="T57" fmla="*/ 1 h 208"/>
                  <a:gd name="T58" fmla="*/ 0 w 159"/>
                  <a:gd name="T59" fmla="*/ 1 h 208"/>
                  <a:gd name="T60" fmla="*/ 0 w 159"/>
                  <a:gd name="T61" fmla="*/ 1 h 208"/>
                  <a:gd name="T62" fmla="*/ 0 w 159"/>
                  <a:gd name="T63" fmla="*/ 1 h 208"/>
                  <a:gd name="T64" fmla="*/ 0 w 159"/>
                  <a:gd name="T65" fmla="*/ 1 h 208"/>
                  <a:gd name="T66" fmla="*/ 0 w 159"/>
                  <a:gd name="T67" fmla="*/ 1 h 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9"/>
                  <a:gd name="T103" fmla="*/ 0 h 208"/>
                  <a:gd name="T104" fmla="*/ 159 w 159"/>
                  <a:gd name="T105" fmla="*/ 208 h 2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9" h="208">
                    <a:moveTo>
                      <a:pt x="23" y="0"/>
                    </a:moveTo>
                    <a:lnTo>
                      <a:pt x="23" y="38"/>
                    </a:lnTo>
                    <a:lnTo>
                      <a:pt x="20" y="96"/>
                    </a:lnTo>
                    <a:lnTo>
                      <a:pt x="13" y="153"/>
                    </a:lnTo>
                    <a:lnTo>
                      <a:pt x="0" y="195"/>
                    </a:lnTo>
                    <a:lnTo>
                      <a:pt x="9" y="195"/>
                    </a:lnTo>
                    <a:lnTo>
                      <a:pt x="19" y="195"/>
                    </a:lnTo>
                    <a:lnTo>
                      <a:pt x="29" y="197"/>
                    </a:lnTo>
                    <a:lnTo>
                      <a:pt x="36" y="197"/>
                    </a:lnTo>
                    <a:lnTo>
                      <a:pt x="36" y="194"/>
                    </a:lnTo>
                    <a:lnTo>
                      <a:pt x="32" y="190"/>
                    </a:lnTo>
                    <a:lnTo>
                      <a:pt x="26" y="187"/>
                    </a:lnTo>
                    <a:lnTo>
                      <a:pt x="19" y="183"/>
                    </a:lnTo>
                    <a:lnTo>
                      <a:pt x="29" y="173"/>
                    </a:lnTo>
                    <a:lnTo>
                      <a:pt x="37" y="162"/>
                    </a:lnTo>
                    <a:lnTo>
                      <a:pt x="43" y="153"/>
                    </a:lnTo>
                    <a:lnTo>
                      <a:pt x="46" y="146"/>
                    </a:lnTo>
                    <a:lnTo>
                      <a:pt x="49" y="138"/>
                    </a:lnTo>
                    <a:lnTo>
                      <a:pt x="52" y="122"/>
                    </a:lnTo>
                    <a:lnTo>
                      <a:pt x="55" y="106"/>
                    </a:lnTo>
                    <a:lnTo>
                      <a:pt x="55" y="96"/>
                    </a:lnTo>
                    <a:lnTo>
                      <a:pt x="59" y="91"/>
                    </a:lnTo>
                    <a:lnTo>
                      <a:pt x="63" y="87"/>
                    </a:lnTo>
                    <a:lnTo>
                      <a:pt x="69" y="85"/>
                    </a:lnTo>
                    <a:lnTo>
                      <a:pt x="72" y="87"/>
                    </a:lnTo>
                    <a:lnTo>
                      <a:pt x="77" y="103"/>
                    </a:lnTo>
                    <a:lnTo>
                      <a:pt x="86" y="134"/>
                    </a:lnTo>
                    <a:lnTo>
                      <a:pt x="94" y="167"/>
                    </a:lnTo>
                    <a:lnTo>
                      <a:pt x="99" y="187"/>
                    </a:lnTo>
                    <a:lnTo>
                      <a:pt x="99" y="192"/>
                    </a:lnTo>
                    <a:lnTo>
                      <a:pt x="99" y="197"/>
                    </a:lnTo>
                    <a:lnTo>
                      <a:pt x="97" y="202"/>
                    </a:lnTo>
                    <a:lnTo>
                      <a:pt x="96" y="208"/>
                    </a:lnTo>
                    <a:lnTo>
                      <a:pt x="102" y="208"/>
                    </a:lnTo>
                    <a:lnTo>
                      <a:pt x="107" y="208"/>
                    </a:lnTo>
                    <a:lnTo>
                      <a:pt x="113" y="206"/>
                    </a:lnTo>
                    <a:lnTo>
                      <a:pt x="116" y="208"/>
                    </a:lnTo>
                    <a:lnTo>
                      <a:pt x="117" y="183"/>
                    </a:lnTo>
                    <a:lnTo>
                      <a:pt x="117" y="145"/>
                    </a:lnTo>
                    <a:lnTo>
                      <a:pt x="116" y="108"/>
                    </a:lnTo>
                    <a:lnTo>
                      <a:pt x="113" y="87"/>
                    </a:lnTo>
                    <a:lnTo>
                      <a:pt x="119" y="85"/>
                    </a:lnTo>
                    <a:lnTo>
                      <a:pt x="124" y="85"/>
                    </a:lnTo>
                    <a:lnTo>
                      <a:pt x="132" y="87"/>
                    </a:lnTo>
                    <a:lnTo>
                      <a:pt x="139" y="89"/>
                    </a:lnTo>
                    <a:lnTo>
                      <a:pt x="144" y="92"/>
                    </a:lnTo>
                    <a:lnTo>
                      <a:pt x="150" y="98"/>
                    </a:lnTo>
                    <a:lnTo>
                      <a:pt x="156" y="104"/>
                    </a:lnTo>
                    <a:lnTo>
                      <a:pt x="159" y="113"/>
                    </a:lnTo>
                    <a:lnTo>
                      <a:pt x="159" y="106"/>
                    </a:lnTo>
                    <a:lnTo>
                      <a:pt x="156" y="96"/>
                    </a:lnTo>
                    <a:lnTo>
                      <a:pt x="152" y="85"/>
                    </a:lnTo>
                    <a:lnTo>
                      <a:pt x="144" y="78"/>
                    </a:lnTo>
                    <a:lnTo>
                      <a:pt x="140" y="77"/>
                    </a:lnTo>
                    <a:lnTo>
                      <a:pt x="134" y="75"/>
                    </a:lnTo>
                    <a:lnTo>
                      <a:pt x="129" y="75"/>
                    </a:lnTo>
                    <a:lnTo>
                      <a:pt x="122" y="73"/>
                    </a:lnTo>
                    <a:lnTo>
                      <a:pt x="116" y="71"/>
                    </a:lnTo>
                    <a:lnTo>
                      <a:pt x="109" y="71"/>
                    </a:lnTo>
                    <a:lnTo>
                      <a:pt x="104" y="70"/>
                    </a:lnTo>
                    <a:lnTo>
                      <a:pt x="100" y="68"/>
                    </a:lnTo>
                    <a:lnTo>
                      <a:pt x="96" y="64"/>
                    </a:lnTo>
                    <a:lnTo>
                      <a:pt x="87" y="56"/>
                    </a:lnTo>
                    <a:lnTo>
                      <a:pt x="79" y="45"/>
                    </a:lnTo>
                    <a:lnTo>
                      <a:pt x="67" y="33"/>
                    </a:lnTo>
                    <a:lnTo>
                      <a:pt x="56" y="21"/>
                    </a:lnTo>
                    <a:lnTo>
                      <a:pt x="45" y="10"/>
                    </a:lnTo>
                    <a:lnTo>
                      <a:pt x="33" y="3"/>
                    </a:lnTo>
                    <a:lnTo>
                      <a:pt x="2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63" name="Freeform 39"/>
              <p:cNvSpPr>
                <a:spLocks/>
              </p:cNvSpPr>
              <p:nvPr/>
            </p:nvSpPr>
            <p:spPr bwMode="auto">
              <a:xfrm>
                <a:off x="6662" y="4809"/>
                <a:ext cx="55" cy="40"/>
              </a:xfrm>
              <a:custGeom>
                <a:avLst/>
                <a:gdLst>
                  <a:gd name="T0" fmla="*/ 0 w 112"/>
                  <a:gd name="T1" fmla="*/ 1 h 80"/>
                  <a:gd name="T2" fmla="*/ 0 w 112"/>
                  <a:gd name="T3" fmla="*/ 1 h 80"/>
                  <a:gd name="T4" fmla="*/ 0 w 112"/>
                  <a:gd name="T5" fmla="*/ 1 h 80"/>
                  <a:gd name="T6" fmla="*/ 0 w 112"/>
                  <a:gd name="T7" fmla="*/ 1 h 80"/>
                  <a:gd name="T8" fmla="*/ 0 w 112"/>
                  <a:gd name="T9" fmla="*/ 1 h 80"/>
                  <a:gd name="T10" fmla="*/ 0 w 112"/>
                  <a:gd name="T11" fmla="*/ 1 h 80"/>
                  <a:gd name="T12" fmla="*/ 0 w 112"/>
                  <a:gd name="T13" fmla="*/ 1 h 80"/>
                  <a:gd name="T14" fmla="*/ 0 w 112"/>
                  <a:gd name="T15" fmla="*/ 1 h 80"/>
                  <a:gd name="T16" fmla="*/ 0 w 112"/>
                  <a:gd name="T17" fmla="*/ 1 h 80"/>
                  <a:gd name="T18" fmla="*/ 0 w 112"/>
                  <a:gd name="T19" fmla="*/ 1 h 80"/>
                  <a:gd name="T20" fmla="*/ 0 w 112"/>
                  <a:gd name="T21" fmla="*/ 1 h 80"/>
                  <a:gd name="T22" fmla="*/ 0 w 112"/>
                  <a:gd name="T23" fmla="*/ 1 h 80"/>
                  <a:gd name="T24" fmla="*/ 0 w 112"/>
                  <a:gd name="T25" fmla="*/ 1 h 80"/>
                  <a:gd name="T26" fmla="*/ 0 w 112"/>
                  <a:gd name="T27" fmla="*/ 1 h 80"/>
                  <a:gd name="T28" fmla="*/ 0 w 112"/>
                  <a:gd name="T29" fmla="*/ 1 h 80"/>
                  <a:gd name="T30" fmla="*/ 0 w 112"/>
                  <a:gd name="T31" fmla="*/ 1 h 80"/>
                  <a:gd name="T32" fmla="*/ 0 w 112"/>
                  <a:gd name="T33" fmla="*/ 1 h 80"/>
                  <a:gd name="T34" fmla="*/ 0 w 112"/>
                  <a:gd name="T35" fmla="*/ 1 h 80"/>
                  <a:gd name="T36" fmla="*/ 0 w 112"/>
                  <a:gd name="T37" fmla="*/ 1 h 80"/>
                  <a:gd name="T38" fmla="*/ 0 w 112"/>
                  <a:gd name="T39" fmla="*/ 1 h 80"/>
                  <a:gd name="T40" fmla="*/ 0 w 112"/>
                  <a:gd name="T41" fmla="*/ 1 h 80"/>
                  <a:gd name="T42" fmla="*/ 0 w 112"/>
                  <a:gd name="T43" fmla="*/ 1 h 80"/>
                  <a:gd name="T44" fmla="*/ 0 w 112"/>
                  <a:gd name="T45" fmla="*/ 1 h 80"/>
                  <a:gd name="T46" fmla="*/ 0 w 112"/>
                  <a:gd name="T47" fmla="*/ 1 h 80"/>
                  <a:gd name="T48" fmla="*/ 0 w 112"/>
                  <a:gd name="T49" fmla="*/ 1 h 80"/>
                  <a:gd name="T50" fmla="*/ 0 w 112"/>
                  <a:gd name="T51" fmla="*/ 1 h 80"/>
                  <a:gd name="T52" fmla="*/ 0 w 112"/>
                  <a:gd name="T53" fmla="*/ 1 h 80"/>
                  <a:gd name="T54" fmla="*/ 0 w 112"/>
                  <a:gd name="T55" fmla="*/ 1 h 80"/>
                  <a:gd name="T56" fmla="*/ 0 w 112"/>
                  <a:gd name="T57" fmla="*/ 1 h 80"/>
                  <a:gd name="T58" fmla="*/ 0 w 112"/>
                  <a:gd name="T59" fmla="*/ 1 h 80"/>
                  <a:gd name="T60" fmla="*/ 0 w 112"/>
                  <a:gd name="T61" fmla="*/ 1 h 80"/>
                  <a:gd name="T62" fmla="*/ 0 w 112"/>
                  <a:gd name="T63" fmla="*/ 1 h 80"/>
                  <a:gd name="T64" fmla="*/ 0 w 112"/>
                  <a:gd name="T65" fmla="*/ 1 h 80"/>
                  <a:gd name="T66" fmla="*/ 0 w 112"/>
                  <a:gd name="T67" fmla="*/ 1 h 80"/>
                  <a:gd name="T68" fmla="*/ 0 w 112"/>
                  <a:gd name="T69" fmla="*/ 1 h 80"/>
                  <a:gd name="T70" fmla="*/ 0 w 112"/>
                  <a:gd name="T71" fmla="*/ 1 h 80"/>
                  <a:gd name="T72" fmla="*/ 0 w 112"/>
                  <a:gd name="T73" fmla="*/ 1 h 80"/>
                  <a:gd name="T74" fmla="*/ 0 w 112"/>
                  <a:gd name="T75" fmla="*/ 1 h 80"/>
                  <a:gd name="T76" fmla="*/ 0 w 112"/>
                  <a:gd name="T77" fmla="*/ 1 h 80"/>
                  <a:gd name="T78" fmla="*/ 0 w 112"/>
                  <a:gd name="T79" fmla="*/ 0 h 80"/>
                  <a:gd name="T80" fmla="*/ 0 w 112"/>
                  <a:gd name="T81" fmla="*/ 1 h 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80"/>
                  <a:gd name="T125" fmla="*/ 112 w 112"/>
                  <a:gd name="T126" fmla="*/ 80 h 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80">
                    <a:moveTo>
                      <a:pt x="7" y="2"/>
                    </a:moveTo>
                    <a:lnTo>
                      <a:pt x="13" y="7"/>
                    </a:lnTo>
                    <a:lnTo>
                      <a:pt x="19" y="12"/>
                    </a:lnTo>
                    <a:lnTo>
                      <a:pt x="25" y="17"/>
                    </a:lnTo>
                    <a:lnTo>
                      <a:pt x="32" y="23"/>
                    </a:lnTo>
                    <a:lnTo>
                      <a:pt x="37" y="26"/>
                    </a:lnTo>
                    <a:lnTo>
                      <a:pt x="43" y="30"/>
                    </a:lnTo>
                    <a:lnTo>
                      <a:pt x="49" y="31"/>
                    </a:lnTo>
                    <a:lnTo>
                      <a:pt x="53" y="33"/>
                    </a:lnTo>
                    <a:lnTo>
                      <a:pt x="59" y="33"/>
                    </a:lnTo>
                    <a:lnTo>
                      <a:pt x="65" y="33"/>
                    </a:lnTo>
                    <a:lnTo>
                      <a:pt x="72" y="33"/>
                    </a:lnTo>
                    <a:lnTo>
                      <a:pt x="79" y="31"/>
                    </a:lnTo>
                    <a:lnTo>
                      <a:pt x="87" y="30"/>
                    </a:lnTo>
                    <a:lnTo>
                      <a:pt x="96" y="26"/>
                    </a:lnTo>
                    <a:lnTo>
                      <a:pt x="103" y="21"/>
                    </a:lnTo>
                    <a:lnTo>
                      <a:pt x="112" y="14"/>
                    </a:lnTo>
                    <a:lnTo>
                      <a:pt x="106" y="30"/>
                    </a:lnTo>
                    <a:lnTo>
                      <a:pt x="99" y="49"/>
                    </a:lnTo>
                    <a:lnTo>
                      <a:pt x="92" y="68"/>
                    </a:lnTo>
                    <a:lnTo>
                      <a:pt x="89" y="80"/>
                    </a:lnTo>
                    <a:lnTo>
                      <a:pt x="83" y="77"/>
                    </a:lnTo>
                    <a:lnTo>
                      <a:pt x="83" y="68"/>
                    </a:lnTo>
                    <a:lnTo>
                      <a:pt x="86" y="56"/>
                    </a:lnTo>
                    <a:lnTo>
                      <a:pt x="90" y="42"/>
                    </a:lnTo>
                    <a:lnTo>
                      <a:pt x="85" y="45"/>
                    </a:lnTo>
                    <a:lnTo>
                      <a:pt x="79" y="49"/>
                    </a:lnTo>
                    <a:lnTo>
                      <a:pt x="72" y="52"/>
                    </a:lnTo>
                    <a:lnTo>
                      <a:pt x="63" y="54"/>
                    </a:lnTo>
                    <a:lnTo>
                      <a:pt x="56" y="56"/>
                    </a:lnTo>
                    <a:lnTo>
                      <a:pt x="49" y="58"/>
                    </a:lnTo>
                    <a:lnTo>
                      <a:pt x="42" y="58"/>
                    </a:lnTo>
                    <a:lnTo>
                      <a:pt x="36" y="56"/>
                    </a:lnTo>
                    <a:lnTo>
                      <a:pt x="26" y="49"/>
                    </a:lnTo>
                    <a:lnTo>
                      <a:pt x="16" y="37"/>
                    </a:lnTo>
                    <a:lnTo>
                      <a:pt x="7" y="24"/>
                    </a:lnTo>
                    <a:lnTo>
                      <a:pt x="2" y="14"/>
                    </a:lnTo>
                    <a:lnTo>
                      <a:pt x="0" y="7"/>
                    </a:lnTo>
                    <a:lnTo>
                      <a:pt x="0" y="2"/>
                    </a:lnTo>
                    <a:lnTo>
                      <a:pt x="2" y="0"/>
                    </a:lnTo>
                    <a:lnTo>
                      <a:pt x="7" y="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64" name="Freeform 40"/>
              <p:cNvSpPr>
                <a:spLocks/>
              </p:cNvSpPr>
              <p:nvPr/>
            </p:nvSpPr>
            <p:spPr bwMode="auto">
              <a:xfrm>
                <a:off x="6661" y="5803"/>
                <a:ext cx="42" cy="21"/>
              </a:xfrm>
              <a:custGeom>
                <a:avLst/>
                <a:gdLst>
                  <a:gd name="T0" fmla="*/ 1 w 84"/>
                  <a:gd name="T1" fmla="*/ 0 h 42"/>
                  <a:gd name="T2" fmla="*/ 1 w 84"/>
                  <a:gd name="T3" fmla="*/ 1 h 42"/>
                  <a:gd name="T4" fmla="*/ 1 w 84"/>
                  <a:gd name="T5" fmla="*/ 1 h 42"/>
                  <a:gd name="T6" fmla="*/ 1 w 84"/>
                  <a:gd name="T7" fmla="*/ 1 h 42"/>
                  <a:gd name="T8" fmla="*/ 1 w 84"/>
                  <a:gd name="T9" fmla="*/ 1 h 42"/>
                  <a:gd name="T10" fmla="*/ 1 w 84"/>
                  <a:gd name="T11" fmla="*/ 1 h 42"/>
                  <a:gd name="T12" fmla="*/ 1 w 84"/>
                  <a:gd name="T13" fmla="*/ 1 h 42"/>
                  <a:gd name="T14" fmla="*/ 1 w 84"/>
                  <a:gd name="T15" fmla="*/ 1 h 42"/>
                  <a:gd name="T16" fmla="*/ 1 w 84"/>
                  <a:gd name="T17" fmla="*/ 1 h 42"/>
                  <a:gd name="T18" fmla="*/ 1 w 84"/>
                  <a:gd name="T19" fmla="*/ 1 h 42"/>
                  <a:gd name="T20" fmla="*/ 1 w 84"/>
                  <a:gd name="T21" fmla="*/ 1 h 42"/>
                  <a:gd name="T22" fmla="*/ 1 w 84"/>
                  <a:gd name="T23" fmla="*/ 1 h 42"/>
                  <a:gd name="T24" fmla="*/ 1 w 84"/>
                  <a:gd name="T25" fmla="*/ 1 h 42"/>
                  <a:gd name="T26" fmla="*/ 1 w 84"/>
                  <a:gd name="T27" fmla="*/ 1 h 42"/>
                  <a:gd name="T28" fmla="*/ 1 w 84"/>
                  <a:gd name="T29" fmla="*/ 1 h 42"/>
                  <a:gd name="T30" fmla="*/ 1 w 84"/>
                  <a:gd name="T31" fmla="*/ 1 h 42"/>
                  <a:gd name="T32" fmla="*/ 1 w 84"/>
                  <a:gd name="T33" fmla="*/ 1 h 42"/>
                  <a:gd name="T34" fmla="*/ 1 w 84"/>
                  <a:gd name="T35" fmla="*/ 1 h 42"/>
                  <a:gd name="T36" fmla="*/ 1 w 84"/>
                  <a:gd name="T37" fmla="*/ 1 h 42"/>
                  <a:gd name="T38" fmla="*/ 1 w 84"/>
                  <a:gd name="T39" fmla="*/ 1 h 42"/>
                  <a:gd name="T40" fmla="*/ 0 w 84"/>
                  <a:gd name="T41" fmla="*/ 1 h 42"/>
                  <a:gd name="T42" fmla="*/ 1 w 84"/>
                  <a:gd name="T43" fmla="*/ 1 h 42"/>
                  <a:gd name="T44" fmla="*/ 1 w 84"/>
                  <a:gd name="T45" fmla="*/ 1 h 42"/>
                  <a:gd name="T46" fmla="*/ 1 w 84"/>
                  <a:gd name="T47" fmla="*/ 1 h 42"/>
                  <a:gd name="T48" fmla="*/ 1 w 84"/>
                  <a:gd name="T49" fmla="*/ 1 h 42"/>
                  <a:gd name="T50" fmla="*/ 1 w 84"/>
                  <a:gd name="T51" fmla="*/ 1 h 42"/>
                  <a:gd name="T52" fmla="*/ 1 w 84"/>
                  <a:gd name="T53" fmla="*/ 1 h 42"/>
                  <a:gd name="T54" fmla="*/ 1 w 84"/>
                  <a:gd name="T55" fmla="*/ 1 h 42"/>
                  <a:gd name="T56" fmla="*/ 1 w 84"/>
                  <a:gd name="T57" fmla="*/ 1 h 42"/>
                  <a:gd name="T58" fmla="*/ 1 w 84"/>
                  <a:gd name="T59" fmla="*/ 1 h 42"/>
                  <a:gd name="T60" fmla="*/ 1 w 84"/>
                  <a:gd name="T61" fmla="*/ 1 h 42"/>
                  <a:gd name="T62" fmla="*/ 1 w 84"/>
                  <a:gd name="T63" fmla="*/ 1 h 42"/>
                  <a:gd name="T64" fmla="*/ 1 w 84"/>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42"/>
                  <a:gd name="T101" fmla="*/ 84 w 84"/>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42">
                    <a:moveTo>
                      <a:pt x="36" y="0"/>
                    </a:moveTo>
                    <a:lnTo>
                      <a:pt x="43" y="2"/>
                    </a:lnTo>
                    <a:lnTo>
                      <a:pt x="50" y="5"/>
                    </a:lnTo>
                    <a:lnTo>
                      <a:pt x="56" y="7"/>
                    </a:lnTo>
                    <a:lnTo>
                      <a:pt x="63" y="7"/>
                    </a:lnTo>
                    <a:lnTo>
                      <a:pt x="68" y="8"/>
                    </a:lnTo>
                    <a:lnTo>
                      <a:pt x="74" y="8"/>
                    </a:lnTo>
                    <a:lnTo>
                      <a:pt x="80" y="8"/>
                    </a:lnTo>
                    <a:lnTo>
                      <a:pt x="84" y="7"/>
                    </a:lnTo>
                    <a:lnTo>
                      <a:pt x="83" y="10"/>
                    </a:lnTo>
                    <a:lnTo>
                      <a:pt x="81" y="14"/>
                    </a:lnTo>
                    <a:lnTo>
                      <a:pt x="81" y="19"/>
                    </a:lnTo>
                    <a:lnTo>
                      <a:pt x="83" y="22"/>
                    </a:lnTo>
                    <a:lnTo>
                      <a:pt x="77" y="28"/>
                    </a:lnTo>
                    <a:lnTo>
                      <a:pt x="70" y="31"/>
                    </a:lnTo>
                    <a:lnTo>
                      <a:pt x="60" y="36"/>
                    </a:lnTo>
                    <a:lnTo>
                      <a:pt x="50" y="40"/>
                    </a:lnTo>
                    <a:lnTo>
                      <a:pt x="38" y="42"/>
                    </a:lnTo>
                    <a:lnTo>
                      <a:pt x="26" y="42"/>
                    </a:lnTo>
                    <a:lnTo>
                      <a:pt x="13" y="38"/>
                    </a:lnTo>
                    <a:lnTo>
                      <a:pt x="0" y="33"/>
                    </a:lnTo>
                    <a:lnTo>
                      <a:pt x="11" y="33"/>
                    </a:lnTo>
                    <a:lnTo>
                      <a:pt x="21" y="33"/>
                    </a:lnTo>
                    <a:lnTo>
                      <a:pt x="31" y="31"/>
                    </a:lnTo>
                    <a:lnTo>
                      <a:pt x="41" y="28"/>
                    </a:lnTo>
                    <a:lnTo>
                      <a:pt x="48" y="26"/>
                    </a:lnTo>
                    <a:lnTo>
                      <a:pt x="54" y="24"/>
                    </a:lnTo>
                    <a:lnTo>
                      <a:pt x="58" y="21"/>
                    </a:lnTo>
                    <a:lnTo>
                      <a:pt x="60" y="19"/>
                    </a:lnTo>
                    <a:lnTo>
                      <a:pt x="58" y="15"/>
                    </a:lnTo>
                    <a:lnTo>
                      <a:pt x="53" y="8"/>
                    </a:lnTo>
                    <a:lnTo>
                      <a:pt x="44" y="3"/>
                    </a:lnTo>
                    <a:lnTo>
                      <a:pt x="36"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65" name="Freeform 41"/>
              <p:cNvSpPr>
                <a:spLocks/>
              </p:cNvSpPr>
              <p:nvPr/>
            </p:nvSpPr>
            <p:spPr bwMode="auto">
              <a:xfrm>
                <a:off x="6412" y="5777"/>
                <a:ext cx="74" cy="34"/>
              </a:xfrm>
              <a:custGeom>
                <a:avLst/>
                <a:gdLst>
                  <a:gd name="T0" fmla="*/ 0 w 147"/>
                  <a:gd name="T1" fmla="*/ 1 h 68"/>
                  <a:gd name="T2" fmla="*/ 1 w 147"/>
                  <a:gd name="T3" fmla="*/ 1 h 68"/>
                  <a:gd name="T4" fmla="*/ 1 w 147"/>
                  <a:gd name="T5" fmla="*/ 1 h 68"/>
                  <a:gd name="T6" fmla="*/ 1 w 147"/>
                  <a:gd name="T7" fmla="*/ 1 h 68"/>
                  <a:gd name="T8" fmla="*/ 1 w 147"/>
                  <a:gd name="T9" fmla="*/ 1 h 68"/>
                  <a:gd name="T10" fmla="*/ 1 w 147"/>
                  <a:gd name="T11" fmla="*/ 1 h 68"/>
                  <a:gd name="T12" fmla="*/ 1 w 147"/>
                  <a:gd name="T13" fmla="*/ 1 h 68"/>
                  <a:gd name="T14" fmla="*/ 1 w 147"/>
                  <a:gd name="T15" fmla="*/ 1 h 68"/>
                  <a:gd name="T16" fmla="*/ 1 w 147"/>
                  <a:gd name="T17" fmla="*/ 1 h 68"/>
                  <a:gd name="T18" fmla="*/ 1 w 147"/>
                  <a:gd name="T19" fmla="*/ 1 h 68"/>
                  <a:gd name="T20" fmla="*/ 1 w 147"/>
                  <a:gd name="T21" fmla="*/ 1 h 68"/>
                  <a:gd name="T22" fmla="*/ 1 w 147"/>
                  <a:gd name="T23" fmla="*/ 1 h 68"/>
                  <a:gd name="T24" fmla="*/ 1 w 147"/>
                  <a:gd name="T25" fmla="*/ 1 h 68"/>
                  <a:gd name="T26" fmla="*/ 1 w 147"/>
                  <a:gd name="T27" fmla="*/ 1 h 68"/>
                  <a:gd name="T28" fmla="*/ 1 w 147"/>
                  <a:gd name="T29" fmla="*/ 1 h 68"/>
                  <a:gd name="T30" fmla="*/ 1 w 147"/>
                  <a:gd name="T31" fmla="*/ 1 h 68"/>
                  <a:gd name="T32" fmla="*/ 1 w 147"/>
                  <a:gd name="T33" fmla="*/ 0 h 68"/>
                  <a:gd name="T34" fmla="*/ 1 w 147"/>
                  <a:gd name="T35" fmla="*/ 0 h 68"/>
                  <a:gd name="T36" fmla="*/ 1 w 147"/>
                  <a:gd name="T37" fmla="*/ 1 h 68"/>
                  <a:gd name="T38" fmla="*/ 1 w 147"/>
                  <a:gd name="T39" fmla="*/ 1 h 68"/>
                  <a:gd name="T40" fmla="*/ 1 w 147"/>
                  <a:gd name="T41" fmla="*/ 1 h 68"/>
                  <a:gd name="T42" fmla="*/ 1 w 147"/>
                  <a:gd name="T43" fmla="*/ 1 h 68"/>
                  <a:gd name="T44" fmla="*/ 1 w 147"/>
                  <a:gd name="T45" fmla="*/ 1 h 68"/>
                  <a:gd name="T46" fmla="*/ 1 w 147"/>
                  <a:gd name="T47" fmla="*/ 1 h 68"/>
                  <a:gd name="T48" fmla="*/ 1 w 147"/>
                  <a:gd name="T49" fmla="*/ 1 h 68"/>
                  <a:gd name="T50" fmla="*/ 1 w 147"/>
                  <a:gd name="T51" fmla="*/ 1 h 68"/>
                  <a:gd name="T52" fmla="*/ 1 w 147"/>
                  <a:gd name="T53" fmla="*/ 1 h 68"/>
                  <a:gd name="T54" fmla="*/ 1 w 147"/>
                  <a:gd name="T55" fmla="*/ 1 h 68"/>
                  <a:gd name="T56" fmla="*/ 1 w 147"/>
                  <a:gd name="T57" fmla="*/ 1 h 68"/>
                  <a:gd name="T58" fmla="*/ 1 w 147"/>
                  <a:gd name="T59" fmla="*/ 1 h 68"/>
                  <a:gd name="T60" fmla="*/ 1 w 147"/>
                  <a:gd name="T61" fmla="*/ 1 h 68"/>
                  <a:gd name="T62" fmla="*/ 1 w 147"/>
                  <a:gd name="T63" fmla="*/ 1 h 68"/>
                  <a:gd name="T64" fmla="*/ 1 w 147"/>
                  <a:gd name="T65" fmla="*/ 1 h 68"/>
                  <a:gd name="T66" fmla="*/ 1 w 147"/>
                  <a:gd name="T67" fmla="*/ 1 h 68"/>
                  <a:gd name="T68" fmla="*/ 1 w 147"/>
                  <a:gd name="T69" fmla="*/ 1 h 68"/>
                  <a:gd name="T70" fmla="*/ 1 w 147"/>
                  <a:gd name="T71" fmla="*/ 1 h 68"/>
                  <a:gd name="T72" fmla="*/ 1 w 147"/>
                  <a:gd name="T73" fmla="*/ 1 h 68"/>
                  <a:gd name="T74" fmla="*/ 1 w 147"/>
                  <a:gd name="T75" fmla="*/ 1 h 68"/>
                  <a:gd name="T76" fmla="*/ 1 w 147"/>
                  <a:gd name="T77" fmla="*/ 1 h 68"/>
                  <a:gd name="T78" fmla="*/ 1 w 147"/>
                  <a:gd name="T79" fmla="*/ 1 h 68"/>
                  <a:gd name="T80" fmla="*/ 1 w 147"/>
                  <a:gd name="T81" fmla="*/ 1 h 68"/>
                  <a:gd name="T82" fmla="*/ 1 w 147"/>
                  <a:gd name="T83" fmla="*/ 1 h 68"/>
                  <a:gd name="T84" fmla="*/ 1 w 147"/>
                  <a:gd name="T85" fmla="*/ 1 h 68"/>
                  <a:gd name="T86" fmla="*/ 1 w 147"/>
                  <a:gd name="T87" fmla="*/ 1 h 68"/>
                  <a:gd name="T88" fmla="*/ 1 w 147"/>
                  <a:gd name="T89" fmla="*/ 1 h 68"/>
                  <a:gd name="T90" fmla="*/ 1 w 147"/>
                  <a:gd name="T91" fmla="*/ 1 h 68"/>
                  <a:gd name="T92" fmla="*/ 1 w 147"/>
                  <a:gd name="T93" fmla="*/ 1 h 68"/>
                  <a:gd name="T94" fmla="*/ 1 w 147"/>
                  <a:gd name="T95" fmla="*/ 1 h 68"/>
                  <a:gd name="T96" fmla="*/ 0 w 147"/>
                  <a:gd name="T97" fmla="*/ 1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
                  <a:gd name="T148" fmla="*/ 0 h 68"/>
                  <a:gd name="T149" fmla="*/ 147 w 147"/>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 h="68">
                    <a:moveTo>
                      <a:pt x="0" y="68"/>
                    </a:moveTo>
                    <a:lnTo>
                      <a:pt x="7" y="61"/>
                    </a:lnTo>
                    <a:lnTo>
                      <a:pt x="14" y="53"/>
                    </a:lnTo>
                    <a:lnTo>
                      <a:pt x="23" y="46"/>
                    </a:lnTo>
                    <a:lnTo>
                      <a:pt x="30" y="42"/>
                    </a:lnTo>
                    <a:lnTo>
                      <a:pt x="36" y="41"/>
                    </a:lnTo>
                    <a:lnTo>
                      <a:pt x="43" y="41"/>
                    </a:lnTo>
                    <a:lnTo>
                      <a:pt x="53" y="39"/>
                    </a:lnTo>
                    <a:lnTo>
                      <a:pt x="64" y="37"/>
                    </a:lnTo>
                    <a:lnTo>
                      <a:pt x="74" y="35"/>
                    </a:lnTo>
                    <a:lnTo>
                      <a:pt x="84" y="34"/>
                    </a:lnTo>
                    <a:lnTo>
                      <a:pt x="93" y="34"/>
                    </a:lnTo>
                    <a:lnTo>
                      <a:pt x="98" y="34"/>
                    </a:lnTo>
                    <a:lnTo>
                      <a:pt x="104" y="23"/>
                    </a:lnTo>
                    <a:lnTo>
                      <a:pt x="111" y="14"/>
                    </a:lnTo>
                    <a:lnTo>
                      <a:pt x="120" y="6"/>
                    </a:lnTo>
                    <a:lnTo>
                      <a:pt x="128" y="0"/>
                    </a:lnTo>
                    <a:lnTo>
                      <a:pt x="134" y="0"/>
                    </a:lnTo>
                    <a:lnTo>
                      <a:pt x="140" y="4"/>
                    </a:lnTo>
                    <a:lnTo>
                      <a:pt x="144" y="6"/>
                    </a:lnTo>
                    <a:lnTo>
                      <a:pt x="147" y="9"/>
                    </a:lnTo>
                    <a:lnTo>
                      <a:pt x="137" y="13"/>
                    </a:lnTo>
                    <a:lnTo>
                      <a:pt x="127" y="16"/>
                    </a:lnTo>
                    <a:lnTo>
                      <a:pt x="117" y="23"/>
                    </a:lnTo>
                    <a:lnTo>
                      <a:pt x="111" y="30"/>
                    </a:lnTo>
                    <a:lnTo>
                      <a:pt x="114" y="39"/>
                    </a:lnTo>
                    <a:lnTo>
                      <a:pt x="118" y="48"/>
                    </a:lnTo>
                    <a:lnTo>
                      <a:pt x="123" y="56"/>
                    </a:lnTo>
                    <a:lnTo>
                      <a:pt x="130" y="65"/>
                    </a:lnTo>
                    <a:lnTo>
                      <a:pt x="120" y="60"/>
                    </a:lnTo>
                    <a:lnTo>
                      <a:pt x="108" y="53"/>
                    </a:lnTo>
                    <a:lnTo>
                      <a:pt x="98" y="46"/>
                    </a:lnTo>
                    <a:lnTo>
                      <a:pt x="93" y="42"/>
                    </a:lnTo>
                    <a:lnTo>
                      <a:pt x="90" y="44"/>
                    </a:lnTo>
                    <a:lnTo>
                      <a:pt x="88" y="49"/>
                    </a:lnTo>
                    <a:lnTo>
                      <a:pt x="90" y="53"/>
                    </a:lnTo>
                    <a:lnTo>
                      <a:pt x="93" y="58"/>
                    </a:lnTo>
                    <a:lnTo>
                      <a:pt x="90" y="60"/>
                    </a:lnTo>
                    <a:lnTo>
                      <a:pt x="88" y="61"/>
                    </a:lnTo>
                    <a:lnTo>
                      <a:pt x="86" y="63"/>
                    </a:lnTo>
                    <a:lnTo>
                      <a:pt x="83" y="65"/>
                    </a:lnTo>
                    <a:lnTo>
                      <a:pt x="77" y="61"/>
                    </a:lnTo>
                    <a:lnTo>
                      <a:pt x="68" y="58"/>
                    </a:lnTo>
                    <a:lnTo>
                      <a:pt x="58" y="56"/>
                    </a:lnTo>
                    <a:lnTo>
                      <a:pt x="48" y="55"/>
                    </a:lnTo>
                    <a:lnTo>
                      <a:pt x="36" y="56"/>
                    </a:lnTo>
                    <a:lnTo>
                      <a:pt x="24" y="58"/>
                    </a:lnTo>
                    <a:lnTo>
                      <a:pt x="11" y="61"/>
                    </a:lnTo>
                    <a:lnTo>
                      <a:pt x="0" y="6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66" name="Freeform 42"/>
              <p:cNvSpPr>
                <a:spLocks/>
              </p:cNvSpPr>
              <p:nvPr/>
            </p:nvSpPr>
            <p:spPr bwMode="auto">
              <a:xfrm>
                <a:off x="6542" y="4262"/>
                <a:ext cx="162" cy="288"/>
              </a:xfrm>
              <a:custGeom>
                <a:avLst/>
                <a:gdLst>
                  <a:gd name="T0" fmla="*/ 1 w 323"/>
                  <a:gd name="T1" fmla="*/ 1 h 576"/>
                  <a:gd name="T2" fmla="*/ 1 w 323"/>
                  <a:gd name="T3" fmla="*/ 1 h 576"/>
                  <a:gd name="T4" fmla="*/ 1 w 323"/>
                  <a:gd name="T5" fmla="*/ 1 h 576"/>
                  <a:gd name="T6" fmla="*/ 1 w 323"/>
                  <a:gd name="T7" fmla="*/ 1 h 576"/>
                  <a:gd name="T8" fmla="*/ 1 w 323"/>
                  <a:gd name="T9" fmla="*/ 1 h 576"/>
                  <a:gd name="T10" fmla="*/ 1 w 323"/>
                  <a:gd name="T11" fmla="*/ 1 h 576"/>
                  <a:gd name="T12" fmla="*/ 1 w 323"/>
                  <a:gd name="T13" fmla="*/ 1 h 576"/>
                  <a:gd name="T14" fmla="*/ 1 w 323"/>
                  <a:gd name="T15" fmla="*/ 1 h 576"/>
                  <a:gd name="T16" fmla="*/ 1 w 323"/>
                  <a:gd name="T17" fmla="*/ 1 h 576"/>
                  <a:gd name="T18" fmla="*/ 1 w 323"/>
                  <a:gd name="T19" fmla="*/ 1 h 576"/>
                  <a:gd name="T20" fmla="*/ 1 w 323"/>
                  <a:gd name="T21" fmla="*/ 1 h 576"/>
                  <a:gd name="T22" fmla="*/ 1 w 323"/>
                  <a:gd name="T23" fmla="*/ 1 h 576"/>
                  <a:gd name="T24" fmla="*/ 1 w 323"/>
                  <a:gd name="T25" fmla="*/ 1 h 576"/>
                  <a:gd name="T26" fmla="*/ 1 w 323"/>
                  <a:gd name="T27" fmla="*/ 1 h 576"/>
                  <a:gd name="T28" fmla="*/ 1 w 323"/>
                  <a:gd name="T29" fmla="*/ 1 h 576"/>
                  <a:gd name="T30" fmla="*/ 1 w 323"/>
                  <a:gd name="T31" fmla="*/ 0 h 576"/>
                  <a:gd name="T32" fmla="*/ 1 w 323"/>
                  <a:gd name="T33" fmla="*/ 1 h 576"/>
                  <a:gd name="T34" fmla="*/ 1 w 323"/>
                  <a:gd name="T35" fmla="*/ 1 h 576"/>
                  <a:gd name="T36" fmla="*/ 1 w 323"/>
                  <a:gd name="T37" fmla="*/ 1 h 576"/>
                  <a:gd name="T38" fmla="*/ 1 w 323"/>
                  <a:gd name="T39" fmla="*/ 1 h 576"/>
                  <a:gd name="T40" fmla="*/ 1 w 323"/>
                  <a:gd name="T41" fmla="*/ 1 h 576"/>
                  <a:gd name="T42" fmla="*/ 1 w 323"/>
                  <a:gd name="T43" fmla="*/ 1 h 576"/>
                  <a:gd name="T44" fmla="*/ 1 w 323"/>
                  <a:gd name="T45" fmla="*/ 1 h 576"/>
                  <a:gd name="T46" fmla="*/ 1 w 323"/>
                  <a:gd name="T47" fmla="*/ 1 h 576"/>
                  <a:gd name="T48" fmla="*/ 1 w 323"/>
                  <a:gd name="T49" fmla="*/ 1 h 576"/>
                  <a:gd name="T50" fmla="*/ 1 w 323"/>
                  <a:gd name="T51" fmla="*/ 1 h 576"/>
                  <a:gd name="T52" fmla="*/ 1 w 323"/>
                  <a:gd name="T53" fmla="*/ 1 h 576"/>
                  <a:gd name="T54" fmla="*/ 1 w 323"/>
                  <a:gd name="T55" fmla="*/ 1 h 576"/>
                  <a:gd name="T56" fmla="*/ 1 w 323"/>
                  <a:gd name="T57" fmla="*/ 1 h 576"/>
                  <a:gd name="T58" fmla="*/ 1 w 323"/>
                  <a:gd name="T59" fmla="*/ 1 h 576"/>
                  <a:gd name="T60" fmla="*/ 1 w 323"/>
                  <a:gd name="T61" fmla="*/ 1 h 576"/>
                  <a:gd name="T62" fmla="*/ 1 w 323"/>
                  <a:gd name="T63" fmla="*/ 1 h 576"/>
                  <a:gd name="T64" fmla="*/ 1 w 323"/>
                  <a:gd name="T65" fmla="*/ 1 h 576"/>
                  <a:gd name="T66" fmla="*/ 1 w 323"/>
                  <a:gd name="T67" fmla="*/ 1 h 576"/>
                  <a:gd name="T68" fmla="*/ 1 w 323"/>
                  <a:gd name="T69" fmla="*/ 1 h 576"/>
                  <a:gd name="T70" fmla="*/ 1 w 323"/>
                  <a:gd name="T71" fmla="*/ 1 h 576"/>
                  <a:gd name="T72" fmla="*/ 1 w 323"/>
                  <a:gd name="T73" fmla="*/ 1 h 576"/>
                  <a:gd name="T74" fmla="*/ 1 w 323"/>
                  <a:gd name="T75" fmla="*/ 1 h 576"/>
                  <a:gd name="T76" fmla="*/ 1 w 323"/>
                  <a:gd name="T77" fmla="*/ 1 h 576"/>
                  <a:gd name="T78" fmla="*/ 1 w 323"/>
                  <a:gd name="T79" fmla="*/ 1 h 576"/>
                  <a:gd name="T80" fmla="*/ 1 w 323"/>
                  <a:gd name="T81" fmla="*/ 1 h 576"/>
                  <a:gd name="T82" fmla="*/ 1 w 323"/>
                  <a:gd name="T83" fmla="*/ 1 h 576"/>
                  <a:gd name="T84" fmla="*/ 1 w 323"/>
                  <a:gd name="T85" fmla="*/ 1 h 576"/>
                  <a:gd name="T86" fmla="*/ 1 w 323"/>
                  <a:gd name="T87" fmla="*/ 1 h 576"/>
                  <a:gd name="T88" fmla="*/ 1 w 323"/>
                  <a:gd name="T89" fmla="*/ 1 h 576"/>
                  <a:gd name="T90" fmla="*/ 1 w 323"/>
                  <a:gd name="T91" fmla="*/ 1 h 576"/>
                  <a:gd name="T92" fmla="*/ 1 w 323"/>
                  <a:gd name="T93" fmla="*/ 1 h 576"/>
                  <a:gd name="T94" fmla="*/ 1 w 323"/>
                  <a:gd name="T95" fmla="*/ 1 h 576"/>
                  <a:gd name="T96" fmla="*/ 1 w 323"/>
                  <a:gd name="T97" fmla="*/ 1 h 576"/>
                  <a:gd name="T98" fmla="*/ 1 w 323"/>
                  <a:gd name="T99" fmla="*/ 1 h 576"/>
                  <a:gd name="T100" fmla="*/ 1 w 323"/>
                  <a:gd name="T101" fmla="*/ 1 h 576"/>
                  <a:gd name="T102" fmla="*/ 1 w 323"/>
                  <a:gd name="T103" fmla="*/ 1 h 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3"/>
                  <a:gd name="T157" fmla="*/ 0 h 576"/>
                  <a:gd name="T158" fmla="*/ 323 w 323"/>
                  <a:gd name="T159" fmla="*/ 576 h 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3" h="576">
                    <a:moveTo>
                      <a:pt x="314" y="256"/>
                    </a:moveTo>
                    <a:lnTo>
                      <a:pt x="313" y="248"/>
                    </a:lnTo>
                    <a:lnTo>
                      <a:pt x="310" y="239"/>
                    </a:lnTo>
                    <a:lnTo>
                      <a:pt x="307" y="230"/>
                    </a:lnTo>
                    <a:lnTo>
                      <a:pt x="305" y="223"/>
                    </a:lnTo>
                    <a:lnTo>
                      <a:pt x="305" y="216"/>
                    </a:lnTo>
                    <a:lnTo>
                      <a:pt x="305" y="206"/>
                    </a:lnTo>
                    <a:lnTo>
                      <a:pt x="305" y="197"/>
                    </a:lnTo>
                    <a:lnTo>
                      <a:pt x="305" y="190"/>
                    </a:lnTo>
                    <a:lnTo>
                      <a:pt x="305" y="183"/>
                    </a:lnTo>
                    <a:lnTo>
                      <a:pt x="303" y="176"/>
                    </a:lnTo>
                    <a:lnTo>
                      <a:pt x="301" y="171"/>
                    </a:lnTo>
                    <a:lnTo>
                      <a:pt x="300" y="165"/>
                    </a:lnTo>
                    <a:lnTo>
                      <a:pt x="298" y="160"/>
                    </a:lnTo>
                    <a:lnTo>
                      <a:pt x="297" y="155"/>
                    </a:lnTo>
                    <a:lnTo>
                      <a:pt x="297" y="150"/>
                    </a:lnTo>
                    <a:lnTo>
                      <a:pt x="297" y="145"/>
                    </a:lnTo>
                    <a:lnTo>
                      <a:pt x="297" y="141"/>
                    </a:lnTo>
                    <a:lnTo>
                      <a:pt x="295" y="136"/>
                    </a:lnTo>
                    <a:lnTo>
                      <a:pt x="294" y="132"/>
                    </a:lnTo>
                    <a:lnTo>
                      <a:pt x="293" y="127"/>
                    </a:lnTo>
                    <a:lnTo>
                      <a:pt x="295" y="125"/>
                    </a:lnTo>
                    <a:lnTo>
                      <a:pt x="297" y="124"/>
                    </a:lnTo>
                    <a:lnTo>
                      <a:pt x="300" y="122"/>
                    </a:lnTo>
                    <a:lnTo>
                      <a:pt x="300" y="118"/>
                    </a:lnTo>
                    <a:lnTo>
                      <a:pt x="297" y="111"/>
                    </a:lnTo>
                    <a:lnTo>
                      <a:pt x="293" y="101"/>
                    </a:lnTo>
                    <a:lnTo>
                      <a:pt x="285" y="87"/>
                    </a:lnTo>
                    <a:lnTo>
                      <a:pt x="277" y="75"/>
                    </a:lnTo>
                    <a:lnTo>
                      <a:pt x="273" y="69"/>
                    </a:lnTo>
                    <a:lnTo>
                      <a:pt x="270" y="64"/>
                    </a:lnTo>
                    <a:lnTo>
                      <a:pt x="267" y="61"/>
                    </a:lnTo>
                    <a:lnTo>
                      <a:pt x="264" y="59"/>
                    </a:lnTo>
                    <a:lnTo>
                      <a:pt x="260" y="54"/>
                    </a:lnTo>
                    <a:lnTo>
                      <a:pt x="254" y="48"/>
                    </a:lnTo>
                    <a:lnTo>
                      <a:pt x="248" y="43"/>
                    </a:lnTo>
                    <a:lnTo>
                      <a:pt x="243" y="36"/>
                    </a:lnTo>
                    <a:lnTo>
                      <a:pt x="235" y="31"/>
                    </a:lnTo>
                    <a:lnTo>
                      <a:pt x="230" y="24"/>
                    </a:lnTo>
                    <a:lnTo>
                      <a:pt x="224" y="19"/>
                    </a:lnTo>
                    <a:lnTo>
                      <a:pt x="220" y="15"/>
                    </a:lnTo>
                    <a:lnTo>
                      <a:pt x="214" y="12"/>
                    </a:lnTo>
                    <a:lnTo>
                      <a:pt x="208" y="10"/>
                    </a:lnTo>
                    <a:lnTo>
                      <a:pt x="201" y="7"/>
                    </a:lnTo>
                    <a:lnTo>
                      <a:pt x="194" y="5"/>
                    </a:lnTo>
                    <a:lnTo>
                      <a:pt x="187" y="3"/>
                    </a:lnTo>
                    <a:lnTo>
                      <a:pt x="178" y="1"/>
                    </a:lnTo>
                    <a:lnTo>
                      <a:pt x="173" y="0"/>
                    </a:lnTo>
                    <a:lnTo>
                      <a:pt x="167" y="0"/>
                    </a:lnTo>
                    <a:lnTo>
                      <a:pt x="163" y="0"/>
                    </a:lnTo>
                    <a:lnTo>
                      <a:pt x="154" y="1"/>
                    </a:lnTo>
                    <a:lnTo>
                      <a:pt x="144" y="3"/>
                    </a:lnTo>
                    <a:lnTo>
                      <a:pt x="131" y="7"/>
                    </a:lnTo>
                    <a:lnTo>
                      <a:pt x="118" y="10"/>
                    </a:lnTo>
                    <a:lnTo>
                      <a:pt x="105" y="15"/>
                    </a:lnTo>
                    <a:lnTo>
                      <a:pt x="94" y="22"/>
                    </a:lnTo>
                    <a:lnTo>
                      <a:pt x="83" y="29"/>
                    </a:lnTo>
                    <a:lnTo>
                      <a:pt x="75" y="36"/>
                    </a:lnTo>
                    <a:lnTo>
                      <a:pt x="67" y="45"/>
                    </a:lnTo>
                    <a:lnTo>
                      <a:pt x="58" y="55"/>
                    </a:lnTo>
                    <a:lnTo>
                      <a:pt x="50" y="66"/>
                    </a:lnTo>
                    <a:lnTo>
                      <a:pt x="43" y="80"/>
                    </a:lnTo>
                    <a:lnTo>
                      <a:pt x="37" y="92"/>
                    </a:lnTo>
                    <a:lnTo>
                      <a:pt x="33" y="106"/>
                    </a:lnTo>
                    <a:lnTo>
                      <a:pt x="31" y="120"/>
                    </a:lnTo>
                    <a:lnTo>
                      <a:pt x="27" y="127"/>
                    </a:lnTo>
                    <a:lnTo>
                      <a:pt x="21" y="138"/>
                    </a:lnTo>
                    <a:lnTo>
                      <a:pt x="14" y="150"/>
                    </a:lnTo>
                    <a:lnTo>
                      <a:pt x="7" y="162"/>
                    </a:lnTo>
                    <a:lnTo>
                      <a:pt x="6" y="178"/>
                    </a:lnTo>
                    <a:lnTo>
                      <a:pt x="10" y="200"/>
                    </a:lnTo>
                    <a:lnTo>
                      <a:pt x="16" y="223"/>
                    </a:lnTo>
                    <a:lnTo>
                      <a:pt x="21" y="241"/>
                    </a:lnTo>
                    <a:lnTo>
                      <a:pt x="16" y="237"/>
                    </a:lnTo>
                    <a:lnTo>
                      <a:pt x="8" y="237"/>
                    </a:lnTo>
                    <a:lnTo>
                      <a:pt x="3" y="241"/>
                    </a:lnTo>
                    <a:lnTo>
                      <a:pt x="0" y="246"/>
                    </a:lnTo>
                    <a:lnTo>
                      <a:pt x="1" y="258"/>
                    </a:lnTo>
                    <a:lnTo>
                      <a:pt x="7" y="279"/>
                    </a:lnTo>
                    <a:lnTo>
                      <a:pt x="11" y="298"/>
                    </a:lnTo>
                    <a:lnTo>
                      <a:pt x="14" y="310"/>
                    </a:lnTo>
                    <a:lnTo>
                      <a:pt x="14" y="317"/>
                    </a:lnTo>
                    <a:lnTo>
                      <a:pt x="16" y="324"/>
                    </a:lnTo>
                    <a:lnTo>
                      <a:pt x="17" y="333"/>
                    </a:lnTo>
                    <a:lnTo>
                      <a:pt x="18" y="340"/>
                    </a:lnTo>
                    <a:lnTo>
                      <a:pt x="21" y="347"/>
                    </a:lnTo>
                    <a:lnTo>
                      <a:pt x="24" y="356"/>
                    </a:lnTo>
                    <a:lnTo>
                      <a:pt x="28" y="365"/>
                    </a:lnTo>
                    <a:lnTo>
                      <a:pt x="30" y="372"/>
                    </a:lnTo>
                    <a:lnTo>
                      <a:pt x="33" y="375"/>
                    </a:lnTo>
                    <a:lnTo>
                      <a:pt x="37" y="379"/>
                    </a:lnTo>
                    <a:lnTo>
                      <a:pt x="43" y="379"/>
                    </a:lnTo>
                    <a:lnTo>
                      <a:pt x="48" y="380"/>
                    </a:lnTo>
                    <a:lnTo>
                      <a:pt x="51" y="405"/>
                    </a:lnTo>
                    <a:lnTo>
                      <a:pt x="58" y="433"/>
                    </a:lnTo>
                    <a:lnTo>
                      <a:pt x="65" y="462"/>
                    </a:lnTo>
                    <a:lnTo>
                      <a:pt x="70" y="482"/>
                    </a:lnTo>
                    <a:lnTo>
                      <a:pt x="73" y="494"/>
                    </a:lnTo>
                    <a:lnTo>
                      <a:pt x="75" y="506"/>
                    </a:lnTo>
                    <a:lnTo>
                      <a:pt x="80" y="518"/>
                    </a:lnTo>
                    <a:lnTo>
                      <a:pt x="84" y="531"/>
                    </a:lnTo>
                    <a:lnTo>
                      <a:pt x="88" y="539"/>
                    </a:lnTo>
                    <a:lnTo>
                      <a:pt x="95" y="550"/>
                    </a:lnTo>
                    <a:lnTo>
                      <a:pt x="104" y="558"/>
                    </a:lnTo>
                    <a:lnTo>
                      <a:pt x="113" y="565"/>
                    </a:lnTo>
                    <a:lnTo>
                      <a:pt x="118" y="567"/>
                    </a:lnTo>
                    <a:lnTo>
                      <a:pt x="125" y="571"/>
                    </a:lnTo>
                    <a:lnTo>
                      <a:pt x="131" y="572"/>
                    </a:lnTo>
                    <a:lnTo>
                      <a:pt x="138" y="572"/>
                    </a:lnTo>
                    <a:lnTo>
                      <a:pt x="144" y="574"/>
                    </a:lnTo>
                    <a:lnTo>
                      <a:pt x="151" y="576"/>
                    </a:lnTo>
                    <a:lnTo>
                      <a:pt x="157" y="576"/>
                    </a:lnTo>
                    <a:lnTo>
                      <a:pt x="163" y="576"/>
                    </a:lnTo>
                    <a:lnTo>
                      <a:pt x="168" y="576"/>
                    </a:lnTo>
                    <a:lnTo>
                      <a:pt x="174" y="576"/>
                    </a:lnTo>
                    <a:lnTo>
                      <a:pt x="180" y="574"/>
                    </a:lnTo>
                    <a:lnTo>
                      <a:pt x="185" y="572"/>
                    </a:lnTo>
                    <a:lnTo>
                      <a:pt x="191" y="571"/>
                    </a:lnTo>
                    <a:lnTo>
                      <a:pt x="195" y="569"/>
                    </a:lnTo>
                    <a:lnTo>
                      <a:pt x="201" y="567"/>
                    </a:lnTo>
                    <a:lnTo>
                      <a:pt x="207" y="564"/>
                    </a:lnTo>
                    <a:lnTo>
                      <a:pt x="217" y="557"/>
                    </a:lnTo>
                    <a:lnTo>
                      <a:pt x="225" y="548"/>
                    </a:lnTo>
                    <a:lnTo>
                      <a:pt x="233" y="541"/>
                    </a:lnTo>
                    <a:lnTo>
                      <a:pt x="240" y="534"/>
                    </a:lnTo>
                    <a:lnTo>
                      <a:pt x="253" y="517"/>
                    </a:lnTo>
                    <a:lnTo>
                      <a:pt x="263" y="492"/>
                    </a:lnTo>
                    <a:lnTo>
                      <a:pt x="268" y="462"/>
                    </a:lnTo>
                    <a:lnTo>
                      <a:pt x="268" y="429"/>
                    </a:lnTo>
                    <a:lnTo>
                      <a:pt x="270" y="421"/>
                    </a:lnTo>
                    <a:lnTo>
                      <a:pt x="273" y="408"/>
                    </a:lnTo>
                    <a:lnTo>
                      <a:pt x="274" y="394"/>
                    </a:lnTo>
                    <a:lnTo>
                      <a:pt x="275" y="382"/>
                    </a:lnTo>
                    <a:lnTo>
                      <a:pt x="283" y="380"/>
                    </a:lnTo>
                    <a:lnTo>
                      <a:pt x="290" y="377"/>
                    </a:lnTo>
                    <a:lnTo>
                      <a:pt x="297" y="373"/>
                    </a:lnTo>
                    <a:lnTo>
                      <a:pt x="301" y="370"/>
                    </a:lnTo>
                    <a:lnTo>
                      <a:pt x="303" y="365"/>
                    </a:lnTo>
                    <a:lnTo>
                      <a:pt x="305" y="358"/>
                    </a:lnTo>
                    <a:lnTo>
                      <a:pt x="307" y="351"/>
                    </a:lnTo>
                    <a:lnTo>
                      <a:pt x="307" y="347"/>
                    </a:lnTo>
                    <a:lnTo>
                      <a:pt x="308" y="340"/>
                    </a:lnTo>
                    <a:lnTo>
                      <a:pt x="311" y="331"/>
                    </a:lnTo>
                    <a:lnTo>
                      <a:pt x="314" y="323"/>
                    </a:lnTo>
                    <a:lnTo>
                      <a:pt x="315" y="316"/>
                    </a:lnTo>
                    <a:lnTo>
                      <a:pt x="318" y="309"/>
                    </a:lnTo>
                    <a:lnTo>
                      <a:pt x="321" y="300"/>
                    </a:lnTo>
                    <a:lnTo>
                      <a:pt x="323" y="291"/>
                    </a:lnTo>
                    <a:lnTo>
                      <a:pt x="323" y="284"/>
                    </a:lnTo>
                    <a:lnTo>
                      <a:pt x="323" y="281"/>
                    </a:lnTo>
                    <a:lnTo>
                      <a:pt x="321" y="276"/>
                    </a:lnTo>
                    <a:lnTo>
                      <a:pt x="318" y="272"/>
                    </a:lnTo>
                    <a:lnTo>
                      <a:pt x="314" y="269"/>
                    </a:lnTo>
                    <a:lnTo>
                      <a:pt x="314" y="265"/>
                    </a:lnTo>
                    <a:lnTo>
                      <a:pt x="314" y="262"/>
                    </a:lnTo>
                    <a:lnTo>
                      <a:pt x="314" y="260"/>
                    </a:lnTo>
                    <a:lnTo>
                      <a:pt x="314" y="2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67" name="Freeform 43"/>
              <p:cNvSpPr>
                <a:spLocks/>
              </p:cNvSpPr>
              <p:nvPr/>
            </p:nvSpPr>
            <p:spPr bwMode="auto">
              <a:xfrm>
                <a:off x="6558" y="4277"/>
                <a:ext cx="39" cy="50"/>
              </a:xfrm>
              <a:custGeom>
                <a:avLst/>
                <a:gdLst>
                  <a:gd name="T0" fmla="*/ 0 w 79"/>
                  <a:gd name="T1" fmla="*/ 1 h 100"/>
                  <a:gd name="T2" fmla="*/ 0 w 79"/>
                  <a:gd name="T3" fmla="*/ 1 h 100"/>
                  <a:gd name="T4" fmla="*/ 0 w 79"/>
                  <a:gd name="T5" fmla="*/ 1 h 100"/>
                  <a:gd name="T6" fmla="*/ 0 w 79"/>
                  <a:gd name="T7" fmla="*/ 1 h 100"/>
                  <a:gd name="T8" fmla="*/ 0 w 79"/>
                  <a:gd name="T9" fmla="*/ 1 h 100"/>
                  <a:gd name="T10" fmla="*/ 0 w 79"/>
                  <a:gd name="T11" fmla="*/ 1 h 100"/>
                  <a:gd name="T12" fmla="*/ 0 w 79"/>
                  <a:gd name="T13" fmla="*/ 1 h 100"/>
                  <a:gd name="T14" fmla="*/ 0 w 79"/>
                  <a:gd name="T15" fmla="*/ 1 h 100"/>
                  <a:gd name="T16" fmla="*/ 0 w 79"/>
                  <a:gd name="T17" fmla="*/ 1 h 100"/>
                  <a:gd name="T18" fmla="*/ 0 w 79"/>
                  <a:gd name="T19" fmla="*/ 1 h 100"/>
                  <a:gd name="T20" fmla="*/ 0 w 79"/>
                  <a:gd name="T21" fmla="*/ 1 h 100"/>
                  <a:gd name="T22" fmla="*/ 0 w 79"/>
                  <a:gd name="T23" fmla="*/ 1 h 100"/>
                  <a:gd name="T24" fmla="*/ 0 w 79"/>
                  <a:gd name="T25" fmla="*/ 1 h 100"/>
                  <a:gd name="T26" fmla="*/ 0 w 79"/>
                  <a:gd name="T27" fmla="*/ 1 h 100"/>
                  <a:gd name="T28" fmla="*/ 0 w 79"/>
                  <a:gd name="T29" fmla="*/ 1 h 100"/>
                  <a:gd name="T30" fmla="*/ 0 w 79"/>
                  <a:gd name="T31" fmla="*/ 1 h 100"/>
                  <a:gd name="T32" fmla="*/ 0 w 79"/>
                  <a:gd name="T33" fmla="*/ 1 h 100"/>
                  <a:gd name="T34" fmla="*/ 0 w 79"/>
                  <a:gd name="T35" fmla="*/ 1 h 100"/>
                  <a:gd name="T36" fmla="*/ 0 w 79"/>
                  <a:gd name="T37" fmla="*/ 1 h 100"/>
                  <a:gd name="T38" fmla="*/ 0 w 79"/>
                  <a:gd name="T39" fmla="*/ 1 h 100"/>
                  <a:gd name="T40" fmla="*/ 0 w 79"/>
                  <a:gd name="T41" fmla="*/ 1 h 100"/>
                  <a:gd name="T42" fmla="*/ 0 w 79"/>
                  <a:gd name="T43" fmla="*/ 1 h 100"/>
                  <a:gd name="T44" fmla="*/ 0 w 79"/>
                  <a:gd name="T45" fmla="*/ 1 h 100"/>
                  <a:gd name="T46" fmla="*/ 0 w 79"/>
                  <a:gd name="T47" fmla="*/ 1 h 100"/>
                  <a:gd name="T48" fmla="*/ 0 w 79"/>
                  <a:gd name="T49" fmla="*/ 1 h 100"/>
                  <a:gd name="T50" fmla="*/ 0 w 79"/>
                  <a:gd name="T51" fmla="*/ 1 h 100"/>
                  <a:gd name="T52" fmla="*/ 0 w 79"/>
                  <a:gd name="T53" fmla="*/ 1 h 100"/>
                  <a:gd name="T54" fmla="*/ 0 w 79"/>
                  <a:gd name="T55" fmla="*/ 1 h 100"/>
                  <a:gd name="T56" fmla="*/ 0 w 79"/>
                  <a:gd name="T57" fmla="*/ 1 h 100"/>
                  <a:gd name="T58" fmla="*/ 0 w 79"/>
                  <a:gd name="T59" fmla="*/ 1 h 100"/>
                  <a:gd name="T60" fmla="*/ 0 w 79"/>
                  <a:gd name="T61" fmla="*/ 1 h 100"/>
                  <a:gd name="T62" fmla="*/ 0 w 79"/>
                  <a:gd name="T63" fmla="*/ 1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9"/>
                  <a:gd name="T97" fmla="*/ 0 h 100"/>
                  <a:gd name="T98" fmla="*/ 79 w 79"/>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9" h="100">
                    <a:moveTo>
                      <a:pt x="0" y="91"/>
                    </a:moveTo>
                    <a:lnTo>
                      <a:pt x="0" y="86"/>
                    </a:lnTo>
                    <a:lnTo>
                      <a:pt x="2" y="81"/>
                    </a:lnTo>
                    <a:lnTo>
                      <a:pt x="3" y="75"/>
                    </a:lnTo>
                    <a:lnTo>
                      <a:pt x="5" y="70"/>
                    </a:lnTo>
                    <a:lnTo>
                      <a:pt x="5" y="67"/>
                    </a:lnTo>
                    <a:lnTo>
                      <a:pt x="6" y="65"/>
                    </a:lnTo>
                    <a:lnTo>
                      <a:pt x="6" y="61"/>
                    </a:lnTo>
                    <a:lnTo>
                      <a:pt x="7" y="60"/>
                    </a:lnTo>
                    <a:lnTo>
                      <a:pt x="12" y="51"/>
                    </a:lnTo>
                    <a:lnTo>
                      <a:pt x="17" y="42"/>
                    </a:lnTo>
                    <a:lnTo>
                      <a:pt x="23" y="33"/>
                    </a:lnTo>
                    <a:lnTo>
                      <a:pt x="29" y="25"/>
                    </a:lnTo>
                    <a:lnTo>
                      <a:pt x="34" y="18"/>
                    </a:lnTo>
                    <a:lnTo>
                      <a:pt x="40" y="11"/>
                    </a:lnTo>
                    <a:lnTo>
                      <a:pt x="46" y="5"/>
                    </a:lnTo>
                    <a:lnTo>
                      <a:pt x="52" y="0"/>
                    </a:lnTo>
                    <a:lnTo>
                      <a:pt x="59" y="2"/>
                    </a:lnTo>
                    <a:lnTo>
                      <a:pt x="67" y="5"/>
                    </a:lnTo>
                    <a:lnTo>
                      <a:pt x="74" y="7"/>
                    </a:lnTo>
                    <a:lnTo>
                      <a:pt x="79" y="11"/>
                    </a:lnTo>
                    <a:lnTo>
                      <a:pt x="74" y="18"/>
                    </a:lnTo>
                    <a:lnTo>
                      <a:pt x="70" y="28"/>
                    </a:lnTo>
                    <a:lnTo>
                      <a:pt x="67" y="40"/>
                    </a:lnTo>
                    <a:lnTo>
                      <a:pt x="66" y="53"/>
                    </a:lnTo>
                    <a:lnTo>
                      <a:pt x="59" y="46"/>
                    </a:lnTo>
                    <a:lnTo>
                      <a:pt x="50" y="40"/>
                    </a:lnTo>
                    <a:lnTo>
                      <a:pt x="40" y="35"/>
                    </a:lnTo>
                    <a:lnTo>
                      <a:pt x="33" y="33"/>
                    </a:lnTo>
                    <a:lnTo>
                      <a:pt x="30" y="37"/>
                    </a:lnTo>
                    <a:lnTo>
                      <a:pt x="26" y="39"/>
                    </a:lnTo>
                    <a:lnTo>
                      <a:pt x="24" y="42"/>
                    </a:lnTo>
                    <a:lnTo>
                      <a:pt x="24" y="47"/>
                    </a:lnTo>
                    <a:lnTo>
                      <a:pt x="34" y="47"/>
                    </a:lnTo>
                    <a:lnTo>
                      <a:pt x="46" y="53"/>
                    </a:lnTo>
                    <a:lnTo>
                      <a:pt x="57" y="58"/>
                    </a:lnTo>
                    <a:lnTo>
                      <a:pt x="64" y="63"/>
                    </a:lnTo>
                    <a:lnTo>
                      <a:pt x="64" y="70"/>
                    </a:lnTo>
                    <a:lnTo>
                      <a:pt x="63" y="77"/>
                    </a:lnTo>
                    <a:lnTo>
                      <a:pt x="60" y="84"/>
                    </a:lnTo>
                    <a:lnTo>
                      <a:pt x="56" y="91"/>
                    </a:lnTo>
                    <a:lnTo>
                      <a:pt x="52" y="88"/>
                    </a:lnTo>
                    <a:lnTo>
                      <a:pt x="46" y="84"/>
                    </a:lnTo>
                    <a:lnTo>
                      <a:pt x="39" y="81"/>
                    </a:lnTo>
                    <a:lnTo>
                      <a:pt x="32" y="75"/>
                    </a:lnTo>
                    <a:lnTo>
                      <a:pt x="23" y="70"/>
                    </a:lnTo>
                    <a:lnTo>
                      <a:pt x="17" y="67"/>
                    </a:lnTo>
                    <a:lnTo>
                      <a:pt x="12" y="63"/>
                    </a:lnTo>
                    <a:lnTo>
                      <a:pt x="7" y="60"/>
                    </a:lnTo>
                    <a:lnTo>
                      <a:pt x="6" y="61"/>
                    </a:lnTo>
                    <a:lnTo>
                      <a:pt x="6" y="65"/>
                    </a:lnTo>
                    <a:lnTo>
                      <a:pt x="5" y="67"/>
                    </a:lnTo>
                    <a:lnTo>
                      <a:pt x="5" y="70"/>
                    </a:lnTo>
                    <a:lnTo>
                      <a:pt x="13" y="75"/>
                    </a:lnTo>
                    <a:lnTo>
                      <a:pt x="24" y="82"/>
                    </a:lnTo>
                    <a:lnTo>
                      <a:pt x="34" y="89"/>
                    </a:lnTo>
                    <a:lnTo>
                      <a:pt x="43" y="95"/>
                    </a:lnTo>
                    <a:lnTo>
                      <a:pt x="36" y="96"/>
                    </a:lnTo>
                    <a:lnTo>
                      <a:pt x="30" y="98"/>
                    </a:lnTo>
                    <a:lnTo>
                      <a:pt x="26" y="100"/>
                    </a:lnTo>
                    <a:lnTo>
                      <a:pt x="22" y="98"/>
                    </a:lnTo>
                    <a:lnTo>
                      <a:pt x="17" y="96"/>
                    </a:lnTo>
                    <a:lnTo>
                      <a:pt x="12" y="95"/>
                    </a:lnTo>
                    <a:lnTo>
                      <a:pt x="6" y="93"/>
                    </a:lnTo>
                    <a:lnTo>
                      <a:pt x="0" y="9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68" name="Freeform 44"/>
              <p:cNvSpPr>
                <a:spLocks/>
              </p:cNvSpPr>
              <p:nvPr/>
            </p:nvSpPr>
            <p:spPr bwMode="auto">
              <a:xfrm>
                <a:off x="6706" y="4753"/>
                <a:ext cx="22" cy="100"/>
              </a:xfrm>
              <a:custGeom>
                <a:avLst/>
                <a:gdLst>
                  <a:gd name="T0" fmla="*/ 1 w 44"/>
                  <a:gd name="T1" fmla="*/ 1 h 199"/>
                  <a:gd name="T2" fmla="*/ 1 w 44"/>
                  <a:gd name="T3" fmla="*/ 1 h 199"/>
                  <a:gd name="T4" fmla="*/ 1 w 44"/>
                  <a:gd name="T5" fmla="*/ 1 h 199"/>
                  <a:gd name="T6" fmla="*/ 1 w 44"/>
                  <a:gd name="T7" fmla="*/ 1 h 199"/>
                  <a:gd name="T8" fmla="*/ 1 w 44"/>
                  <a:gd name="T9" fmla="*/ 1 h 199"/>
                  <a:gd name="T10" fmla="*/ 1 w 44"/>
                  <a:gd name="T11" fmla="*/ 1 h 199"/>
                  <a:gd name="T12" fmla="*/ 1 w 44"/>
                  <a:gd name="T13" fmla="*/ 1 h 199"/>
                  <a:gd name="T14" fmla="*/ 1 w 44"/>
                  <a:gd name="T15" fmla="*/ 1 h 199"/>
                  <a:gd name="T16" fmla="*/ 0 w 44"/>
                  <a:gd name="T17" fmla="*/ 1 h 199"/>
                  <a:gd name="T18" fmla="*/ 1 w 44"/>
                  <a:gd name="T19" fmla="*/ 1 h 199"/>
                  <a:gd name="T20" fmla="*/ 1 w 44"/>
                  <a:gd name="T21" fmla="*/ 1 h 199"/>
                  <a:gd name="T22" fmla="*/ 1 w 44"/>
                  <a:gd name="T23" fmla="*/ 1 h 199"/>
                  <a:gd name="T24" fmla="*/ 1 w 44"/>
                  <a:gd name="T25" fmla="*/ 1 h 199"/>
                  <a:gd name="T26" fmla="*/ 1 w 44"/>
                  <a:gd name="T27" fmla="*/ 1 h 199"/>
                  <a:gd name="T28" fmla="*/ 1 w 44"/>
                  <a:gd name="T29" fmla="*/ 1 h 199"/>
                  <a:gd name="T30" fmla="*/ 1 w 44"/>
                  <a:gd name="T31" fmla="*/ 1 h 199"/>
                  <a:gd name="T32" fmla="*/ 1 w 44"/>
                  <a:gd name="T33" fmla="*/ 1 h 199"/>
                  <a:gd name="T34" fmla="*/ 1 w 44"/>
                  <a:gd name="T35" fmla="*/ 1 h 199"/>
                  <a:gd name="T36" fmla="*/ 1 w 44"/>
                  <a:gd name="T37" fmla="*/ 1 h 199"/>
                  <a:gd name="T38" fmla="*/ 1 w 44"/>
                  <a:gd name="T39" fmla="*/ 1 h 199"/>
                  <a:gd name="T40" fmla="*/ 1 w 44"/>
                  <a:gd name="T41" fmla="*/ 0 h 199"/>
                  <a:gd name="T42" fmla="*/ 1 w 44"/>
                  <a:gd name="T43" fmla="*/ 1 h 199"/>
                  <a:gd name="T44" fmla="*/ 1 w 44"/>
                  <a:gd name="T45" fmla="*/ 1 h 199"/>
                  <a:gd name="T46" fmla="*/ 1 w 44"/>
                  <a:gd name="T47" fmla="*/ 1 h 199"/>
                  <a:gd name="T48" fmla="*/ 1 w 44"/>
                  <a:gd name="T49" fmla="*/ 1 h 1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
                  <a:gd name="T76" fmla="*/ 0 h 199"/>
                  <a:gd name="T77" fmla="*/ 44 w 44"/>
                  <a:gd name="T78" fmla="*/ 199 h 1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 h="199">
                    <a:moveTo>
                      <a:pt x="44" y="4"/>
                    </a:moveTo>
                    <a:lnTo>
                      <a:pt x="44" y="42"/>
                    </a:lnTo>
                    <a:lnTo>
                      <a:pt x="41" y="100"/>
                    </a:lnTo>
                    <a:lnTo>
                      <a:pt x="34" y="157"/>
                    </a:lnTo>
                    <a:lnTo>
                      <a:pt x="21" y="199"/>
                    </a:lnTo>
                    <a:lnTo>
                      <a:pt x="17" y="199"/>
                    </a:lnTo>
                    <a:lnTo>
                      <a:pt x="11" y="196"/>
                    </a:lnTo>
                    <a:lnTo>
                      <a:pt x="6" y="194"/>
                    </a:lnTo>
                    <a:lnTo>
                      <a:pt x="0" y="192"/>
                    </a:lnTo>
                    <a:lnTo>
                      <a:pt x="3" y="180"/>
                    </a:lnTo>
                    <a:lnTo>
                      <a:pt x="10" y="161"/>
                    </a:lnTo>
                    <a:lnTo>
                      <a:pt x="17" y="142"/>
                    </a:lnTo>
                    <a:lnTo>
                      <a:pt x="23" y="126"/>
                    </a:lnTo>
                    <a:lnTo>
                      <a:pt x="27" y="114"/>
                    </a:lnTo>
                    <a:lnTo>
                      <a:pt x="30" y="98"/>
                    </a:lnTo>
                    <a:lnTo>
                      <a:pt x="31" y="82"/>
                    </a:lnTo>
                    <a:lnTo>
                      <a:pt x="31" y="67"/>
                    </a:lnTo>
                    <a:lnTo>
                      <a:pt x="33" y="56"/>
                    </a:lnTo>
                    <a:lnTo>
                      <a:pt x="34" y="40"/>
                    </a:lnTo>
                    <a:lnTo>
                      <a:pt x="34" y="21"/>
                    </a:lnTo>
                    <a:lnTo>
                      <a:pt x="36" y="0"/>
                    </a:lnTo>
                    <a:lnTo>
                      <a:pt x="38" y="2"/>
                    </a:lnTo>
                    <a:lnTo>
                      <a:pt x="40" y="2"/>
                    </a:lnTo>
                    <a:lnTo>
                      <a:pt x="43" y="4"/>
                    </a:lnTo>
                    <a:lnTo>
                      <a:pt x="4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69" name="Freeform 45"/>
              <p:cNvSpPr>
                <a:spLocks/>
              </p:cNvSpPr>
              <p:nvPr/>
            </p:nvSpPr>
            <p:spPr bwMode="auto">
              <a:xfrm>
                <a:off x="6565" y="4329"/>
                <a:ext cx="22" cy="94"/>
              </a:xfrm>
              <a:custGeom>
                <a:avLst/>
                <a:gdLst>
                  <a:gd name="T0" fmla="*/ 1 w 42"/>
                  <a:gd name="T1" fmla="*/ 0 h 189"/>
                  <a:gd name="T2" fmla="*/ 1 w 42"/>
                  <a:gd name="T3" fmla="*/ 0 h 189"/>
                  <a:gd name="T4" fmla="*/ 1 w 42"/>
                  <a:gd name="T5" fmla="*/ 0 h 189"/>
                  <a:gd name="T6" fmla="*/ 1 w 42"/>
                  <a:gd name="T7" fmla="*/ 0 h 189"/>
                  <a:gd name="T8" fmla="*/ 1 w 42"/>
                  <a:gd name="T9" fmla="*/ 0 h 189"/>
                  <a:gd name="T10" fmla="*/ 1 w 42"/>
                  <a:gd name="T11" fmla="*/ 0 h 189"/>
                  <a:gd name="T12" fmla="*/ 1 w 42"/>
                  <a:gd name="T13" fmla="*/ 0 h 189"/>
                  <a:gd name="T14" fmla="*/ 1 w 42"/>
                  <a:gd name="T15" fmla="*/ 0 h 189"/>
                  <a:gd name="T16" fmla="*/ 1 w 42"/>
                  <a:gd name="T17" fmla="*/ 0 h 189"/>
                  <a:gd name="T18" fmla="*/ 1 w 42"/>
                  <a:gd name="T19" fmla="*/ 0 h 189"/>
                  <a:gd name="T20" fmla="*/ 1 w 42"/>
                  <a:gd name="T21" fmla="*/ 0 h 189"/>
                  <a:gd name="T22" fmla="*/ 0 w 42"/>
                  <a:gd name="T23" fmla="*/ 0 h 189"/>
                  <a:gd name="T24" fmla="*/ 1 w 42"/>
                  <a:gd name="T25" fmla="*/ 0 h 189"/>
                  <a:gd name="T26" fmla="*/ 1 w 42"/>
                  <a:gd name="T27" fmla="*/ 0 h 189"/>
                  <a:gd name="T28" fmla="*/ 1 w 42"/>
                  <a:gd name="T29" fmla="*/ 0 h 189"/>
                  <a:gd name="T30" fmla="*/ 1 w 42"/>
                  <a:gd name="T31" fmla="*/ 0 h 189"/>
                  <a:gd name="T32" fmla="*/ 1 w 42"/>
                  <a:gd name="T33" fmla="*/ 0 h 189"/>
                  <a:gd name="T34" fmla="*/ 1 w 42"/>
                  <a:gd name="T35" fmla="*/ 0 h 189"/>
                  <a:gd name="T36" fmla="*/ 1 w 42"/>
                  <a:gd name="T37" fmla="*/ 0 h 189"/>
                  <a:gd name="T38" fmla="*/ 1 w 42"/>
                  <a:gd name="T39" fmla="*/ 0 h 189"/>
                  <a:gd name="T40" fmla="*/ 1 w 42"/>
                  <a:gd name="T41" fmla="*/ 0 h 189"/>
                  <a:gd name="T42" fmla="*/ 1 w 42"/>
                  <a:gd name="T43" fmla="*/ 0 h 189"/>
                  <a:gd name="T44" fmla="*/ 1 w 42"/>
                  <a:gd name="T45" fmla="*/ 0 h 189"/>
                  <a:gd name="T46" fmla="*/ 1 w 42"/>
                  <a:gd name="T47" fmla="*/ 0 h 189"/>
                  <a:gd name="T48" fmla="*/ 1 w 42"/>
                  <a:gd name="T49" fmla="*/ 0 h 189"/>
                  <a:gd name="T50" fmla="*/ 1 w 42"/>
                  <a:gd name="T51" fmla="*/ 0 h 189"/>
                  <a:gd name="T52" fmla="*/ 1 w 42"/>
                  <a:gd name="T53" fmla="*/ 0 h 189"/>
                  <a:gd name="T54" fmla="*/ 1 w 42"/>
                  <a:gd name="T55" fmla="*/ 0 h 189"/>
                  <a:gd name="T56" fmla="*/ 1 w 42"/>
                  <a:gd name="T57" fmla="*/ 0 h 189"/>
                  <a:gd name="T58" fmla="*/ 1 w 42"/>
                  <a:gd name="T59" fmla="*/ 0 h 189"/>
                  <a:gd name="T60" fmla="*/ 1 w 42"/>
                  <a:gd name="T61" fmla="*/ 0 h 189"/>
                  <a:gd name="T62" fmla="*/ 1 w 42"/>
                  <a:gd name="T63" fmla="*/ 0 h 189"/>
                  <a:gd name="T64" fmla="*/ 1 w 42"/>
                  <a:gd name="T65" fmla="*/ 0 h 189"/>
                  <a:gd name="T66" fmla="*/ 1 w 42"/>
                  <a:gd name="T67" fmla="*/ 0 h 189"/>
                  <a:gd name="T68" fmla="*/ 1 w 42"/>
                  <a:gd name="T69" fmla="*/ 0 h 189"/>
                  <a:gd name="T70" fmla="*/ 1 w 42"/>
                  <a:gd name="T71" fmla="*/ 0 h 189"/>
                  <a:gd name="T72" fmla="*/ 1 w 42"/>
                  <a:gd name="T73" fmla="*/ 0 h 189"/>
                  <a:gd name="T74" fmla="*/ 1 w 42"/>
                  <a:gd name="T75" fmla="*/ 0 h 189"/>
                  <a:gd name="T76" fmla="*/ 1 w 42"/>
                  <a:gd name="T77" fmla="*/ 0 h 189"/>
                  <a:gd name="T78" fmla="*/ 1 w 42"/>
                  <a:gd name="T79" fmla="*/ 0 h 189"/>
                  <a:gd name="T80" fmla="*/ 1 w 42"/>
                  <a:gd name="T81" fmla="*/ 0 h 1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
                  <a:gd name="T124" fmla="*/ 0 h 189"/>
                  <a:gd name="T125" fmla="*/ 42 w 42"/>
                  <a:gd name="T126" fmla="*/ 189 h 1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 h="189">
                    <a:moveTo>
                      <a:pt x="2" y="154"/>
                    </a:moveTo>
                    <a:lnTo>
                      <a:pt x="4" y="145"/>
                    </a:lnTo>
                    <a:lnTo>
                      <a:pt x="5" y="140"/>
                    </a:lnTo>
                    <a:lnTo>
                      <a:pt x="7" y="135"/>
                    </a:lnTo>
                    <a:lnTo>
                      <a:pt x="9" y="130"/>
                    </a:lnTo>
                    <a:lnTo>
                      <a:pt x="14" y="123"/>
                    </a:lnTo>
                    <a:lnTo>
                      <a:pt x="18" y="112"/>
                    </a:lnTo>
                    <a:lnTo>
                      <a:pt x="19" y="102"/>
                    </a:lnTo>
                    <a:lnTo>
                      <a:pt x="17" y="93"/>
                    </a:lnTo>
                    <a:lnTo>
                      <a:pt x="8" y="84"/>
                    </a:lnTo>
                    <a:lnTo>
                      <a:pt x="2" y="74"/>
                    </a:lnTo>
                    <a:lnTo>
                      <a:pt x="0" y="61"/>
                    </a:lnTo>
                    <a:lnTo>
                      <a:pt x="1" y="49"/>
                    </a:lnTo>
                    <a:lnTo>
                      <a:pt x="7" y="35"/>
                    </a:lnTo>
                    <a:lnTo>
                      <a:pt x="14" y="21"/>
                    </a:lnTo>
                    <a:lnTo>
                      <a:pt x="25" y="9"/>
                    </a:lnTo>
                    <a:lnTo>
                      <a:pt x="38" y="0"/>
                    </a:lnTo>
                    <a:lnTo>
                      <a:pt x="39" y="11"/>
                    </a:lnTo>
                    <a:lnTo>
                      <a:pt x="37" y="26"/>
                    </a:lnTo>
                    <a:lnTo>
                      <a:pt x="35" y="46"/>
                    </a:lnTo>
                    <a:lnTo>
                      <a:pt x="35" y="60"/>
                    </a:lnTo>
                    <a:lnTo>
                      <a:pt x="39" y="75"/>
                    </a:lnTo>
                    <a:lnTo>
                      <a:pt x="42" y="93"/>
                    </a:lnTo>
                    <a:lnTo>
                      <a:pt x="41" y="109"/>
                    </a:lnTo>
                    <a:lnTo>
                      <a:pt x="37" y="121"/>
                    </a:lnTo>
                    <a:lnTo>
                      <a:pt x="31" y="130"/>
                    </a:lnTo>
                    <a:lnTo>
                      <a:pt x="24" y="137"/>
                    </a:lnTo>
                    <a:lnTo>
                      <a:pt x="18" y="144"/>
                    </a:lnTo>
                    <a:lnTo>
                      <a:pt x="11" y="147"/>
                    </a:lnTo>
                    <a:lnTo>
                      <a:pt x="11" y="157"/>
                    </a:lnTo>
                    <a:lnTo>
                      <a:pt x="11" y="168"/>
                    </a:lnTo>
                    <a:lnTo>
                      <a:pt x="12" y="180"/>
                    </a:lnTo>
                    <a:lnTo>
                      <a:pt x="15" y="189"/>
                    </a:lnTo>
                    <a:lnTo>
                      <a:pt x="12" y="185"/>
                    </a:lnTo>
                    <a:lnTo>
                      <a:pt x="8" y="184"/>
                    </a:lnTo>
                    <a:lnTo>
                      <a:pt x="5" y="180"/>
                    </a:lnTo>
                    <a:lnTo>
                      <a:pt x="2" y="178"/>
                    </a:lnTo>
                    <a:lnTo>
                      <a:pt x="2" y="173"/>
                    </a:lnTo>
                    <a:lnTo>
                      <a:pt x="2" y="168"/>
                    </a:lnTo>
                    <a:lnTo>
                      <a:pt x="2" y="161"/>
                    </a:lnTo>
                    <a:lnTo>
                      <a:pt x="2" y="15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70" name="Freeform 46"/>
              <p:cNvSpPr>
                <a:spLocks/>
              </p:cNvSpPr>
              <p:nvPr/>
            </p:nvSpPr>
            <p:spPr bwMode="auto">
              <a:xfrm>
                <a:off x="6654" y="4746"/>
                <a:ext cx="34" cy="23"/>
              </a:xfrm>
              <a:custGeom>
                <a:avLst/>
                <a:gdLst>
                  <a:gd name="T0" fmla="*/ 1 w 68"/>
                  <a:gd name="T1" fmla="*/ 1 h 46"/>
                  <a:gd name="T2" fmla="*/ 1 w 68"/>
                  <a:gd name="T3" fmla="*/ 1 h 46"/>
                  <a:gd name="T4" fmla="*/ 0 w 68"/>
                  <a:gd name="T5" fmla="*/ 1 h 46"/>
                  <a:gd name="T6" fmla="*/ 0 w 68"/>
                  <a:gd name="T7" fmla="*/ 1 h 46"/>
                  <a:gd name="T8" fmla="*/ 0 w 68"/>
                  <a:gd name="T9" fmla="*/ 1 h 46"/>
                  <a:gd name="T10" fmla="*/ 1 w 68"/>
                  <a:gd name="T11" fmla="*/ 1 h 46"/>
                  <a:gd name="T12" fmla="*/ 1 w 68"/>
                  <a:gd name="T13" fmla="*/ 0 h 46"/>
                  <a:gd name="T14" fmla="*/ 1 w 68"/>
                  <a:gd name="T15" fmla="*/ 0 h 46"/>
                  <a:gd name="T16" fmla="*/ 1 w 68"/>
                  <a:gd name="T17" fmla="*/ 0 h 46"/>
                  <a:gd name="T18" fmla="*/ 1 w 68"/>
                  <a:gd name="T19" fmla="*/ 0 h 46"/>
                  <a:gd name="T20" fmla="*/ 1 w 68"/>
                  <a:gd name="T21" fmla="*/ 0 h 46"/>
                  <a:gd name="T22" fmla="*/ 1 w 68"/>
                  <a:gd name="T23" fmla="*/ 0 h 46"/>
                  <a:gd name="T24" fmla="*/ 1 w 68"/>
                  <a:gd name="T25" fmla="*/ 0 h 46"/>
                  <a:gd name="T26" fmla="*/ 1 w 68"/>
                  <a:gd name="T27" fmla="*/ 1 h 46"/>
                  <a:gd name="T28" fmla="*/ 1 w 68"/>
                  <a:gd name="T29" fmla="*/ 1 h 46"/>
                  <a:gd name="T30" fmla="*/ 1 w 68"/>
                  <a:gd name="T31" fmla="*/ 1 h 46"/>
                  <a:gd name="T32" fmla="*/ 1 w 68"/>
                  <a:gd name="T33" fmla="*/ 1 h 46"/>
                  <a:gd name="T34" fmla="*/ 1 w 68"/>
                  <a:gd name="T35" fmla="*/ 1 h 46"/>
                  <a:gd name="T36" fmla="*/ 1 w 68"/>
                  <a:gd name="T37" fmla="*/ 1 h 46"/>
                  <a:gd name="T38" fmla="*/ 1 w 68"/>
                  <a:gd name="T39" fmla="*/ 1 h 46"/>
                  <a:gd name="T40" fmla="*/ 1 w 68"/>
                  <a:gd name="T41" fmla="*/ 1 h 46"/>
                  <a:gd name="T42" fmla="*/ 1 w 68"/>
                  <a:gd name="T43" fmla="*/ 1 h 46"/>
                  <a:gd name="T44" fmla="*/ 1 w 68"/>
                  <a:gd name="T45" fmla="*/ 1 h 46"/>
                  <a:gd name="T46" fmla="*/ 1 w 68"/>
                  <a:gd name="T47" fmla="*/ 1 h 46"/>
                  <a:gd name="T48" fmla="*/ 1 w 68"/>
                  <a:gd name="T49" fmla="*/ 1 h 46"/>
                  <a:gd name="T50" fmla="*/ 1 w 68"/>
                  <a:gd name="T51" fmla="*/ 1 h 46"/>
                  <a:gd name="T52" fmla="*/ 1 w 68"/>
                  <a:gd name="T53" fmla="*/ 1 h 46"/>
                  <a:gd name="T54" fmla="*/ 1 w 68"/>
                  <a:gd name="T55" fmla="*/ 1 h 46"/>
                  <a:gd name="T56" fmla="*/ 1 w 68"/>
                  <a:gd name="T57" fmla="*/ 1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8"/>
                  <a:gd name="T88" fmla="*/ 0 h 46"/>
                  <a:gd name="T89" fmla="*/ 68 w 68"/>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8" h="46">
                    <a:moveTo>
                      <a:pt x="2" y="30"/>
                    </a:moveTo>
                    <a:lnTo>
                      <a:pt x="1" y="23"/>
                    </a:lnTo>
                    <a:lnTo>
                      <a:pt x="0" y="16"/>
                    </a:lnTo>
                    <a:lnTo>
                      <a:pt x="0" y="7"/>
                    </a:lnTo>
                    <a:lnTo>
                      <a:pt x="0" y="2"/>
                    </a:lnTo>
                    <a:lnTo>
                      <a:pt x="4" y="2"/>
                    </a:lnTo>
                    <a:lnTo>
                      <a:pt x="8" y="0"/>
                    </a:lnTo>
                    <a:lnTo>
                      <a:pt x="15" y="0"/>
                    </a:lnTo>
                    <a:lnTo>
                      <a:pt x="21" y="0"/>
                    </a:lnTo>
                    <a:lnTo>
                      <a:pt x="27" y="0"/>
                    </a:lnTo>
                    <a:lnTo>
                      <a:pt x="34" y="0"/>
                    </a:lnTo>
                    <a:lnTo>
                      <a:pt x="38" y="0"/>
                    </a:lnTo>
                    <a:lnTo>
                      <a:pt x="42" y="0"/>
                    </a:lnTo>
                    <a:lnTo>
                      <a:pt x="37" y="7"/>
                    </a:lnTo>
                    <a:lnTo>
                      <a:pt x="34" y="11"/>
                    </a:lnTo>
                    <a:lnTo>
                      <a:pt x="34" y="16"/>
                    </a:lnTo>
                    <a:lnTo>
                      <a:pt x="34" y="18"/>
                    </a:lnTo>
                    <a:lnTo>
                      <a:pt x="37" y="23"/>
                    </a:lnTo>
                    <a:lnTo>
                      <a:pt x="44" y="32"/>
                    </a:lnTo>
                    <a:lnTo>
                      <a:pt x="54" y="40"/>
                    </a:lnTo>
                    <a:lnTo>
                      <a:pt x="68" y="42"/>
                    </a:lnTo>
                    <a:lnTo>
                      <a:pt x="64" y="44"/>
                    </a:lnTo>
                    <a:lnTo>
                      <a:pt x="58" y="44"/>
                    </a:lnTo>
                    <a:lnTo>
                      <a:pt x="51" y="46"/>
                    </a:lnTo>
                    <a:lnTo>
                      <a:pt x="44" y="46"/>
                    </a:lnTo>
                    <a:lnTo>
                      <a:pt x="35" y="44"/>
                    </a:lnTo>
                    <a:lnTo>
                      <a:pt x="25" y="40"/>
                    </a:lnTo>
                    <a:lnTo>
                      <a:pt x="14" y="37"/>
                    </a:lnTo>
                    <a:lnTo>
                      <a:pt x="2" y="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71" name="Freeform 47"/>
              <p:cNvSpPr>
                <a:spLocks/>
              </p:cNvSpPr>
              <p:nvPr/>
            </p:nvSpPr>
            <p:spPr bwMode="auto">
              <a:xfrm>
                <a:off x="6655" y="4764"/>
                <a:ext cx="32" cy="26"/>
              </a:xfrm>
              <a:custGeom>
                <a:avLst/>
                <a:gdLst>
                  <a:gd name="T0" fmla="*/ 1 w 64"/>
                  <a:gd name="T1" fmla="*/ 0 h 53"/>
                  <a:gd name="T2" fmla="*/ 1 w 64"/>
                  <a:gd name="T3" fmla="*/ 0 h 53"/>
                  <a:gd name="T4" fmla="*/ 0 w 64"/>
                  <a:gd name="T5" fmla="*/ 0 h 53"/>
                  <a:gd name="T6" fmla="*/ 1 w 64"/>
                  <a:gd name="T7" fmla="*/ 0 h 53"/>
                  <a:gd name="T8" fmla="*/ 1 w 64"/>
                  <a:gd name="T9" fmla="*/ 0 h 53"/>
                  <a:gd name="T10" fmla="*/ 1 w 64"/>
                  <a:gd name="T11" fmla="*/ 0 h 53"/>
                  <a:gd name="T12" fmla="*/ 1 w 64"/>
                  <a:gd name="T13" fmla="*/ 0 h 53"/>
                  <a:gd name="T14" fmla="*/ 1 w 64"/>
                  <a:gd name="T15" fmla="*/ 0 h 53"/>
                  <a:gd name="T16" fmla="*/ 1 w 64"/>
                  <a:gd name="T17" fmla="*/ 0 h 53"/>
                  <a:gd name="T18" fmla="*/ 1 w 64"/>
                  <a:gd name="T19" fmla="*/ 0 h 53"/>
                  <a:gd name="T20" fmla="*/ 1 w 64"/>
                  <a:gd name="T21" fmla="*/ 0 h 53"/>
                  <a:gd name="T22" fmla="*/ 1 w 64"/>
                  <a:gd name="T23" fmla="*/ 0 h 53"/>
                  <a:gd name="T24" fmla="*/ 1 w 64"/>
                  <a:gd name="T25" fmla="*/ 0 h 53"/>
                  <a:gd name="T26" fmla="*/ 1 w 64"/>
                  <a:gd name="T27" fmla="*/ 0 h 53"/>
                  <a:gd name="T28" fmla="*/ 1 w 64"/>
                  <a:gd name="T29" fmla="*/ 0 h 53"/>
                  <a:gd name="T30" fmla="*/ 1 w 64"/>
                  <a:gd name="T31" fmla="*/ 0 h 53"/>
                  <a:gd name="T32" fmla="*/ 1 w 64"/>
                  <a:gd name="T33" fmla="*/ 0 h 53"/>
                  <a:gd name="T34" fmla="*/ 1 w 64"/>
                  <a:gd name="T35" fmla="*/ 0 h 53"/>
                  <a:gd name="T36" fmla="*/ 1 w 64"/>
                  <a:gd name="T37" fmla="*/ 0 h 53"/>
                  <a:gd name="T38" fmla="*/ 1 w 64"/>
                  <a:gd name="T39" fmla="*/ 0 h 53"/>
                  <a:gd name="T40" fmla="*/ 1 w 64"/>
                  <a:gd name="T41" fmla="*/ 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53"/>
                  <a:gd name="T65" fmla="*/ 64 w 64"/>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53">
                    <a:moveTo>
                      <a:pt x="4" y="40"/>
                    </a:moveTo>
                    <a:lnTo>
                      <a:pt x="1" y="33"/>
                    </a:lnTo>
                    <a:lnTo>
                      <a:pt x="0" y="21"/>
                    </a:lnTo>
                    <a:lnTo>
                      <a:pt x="1" y="9"/>
                    </a:lnTo>
                    <a:lnTo>
                      <a:pt x="4" y="0"/>
                    </a:lnTo>
                    <a:lnTo>
                      <a:pt x="11" y="5"/>
                    </a:lnTo>
                    <a:lnTo>
                      <a:pt x="20" y="11"/>
                    </a:lnTo>
                    <a:lnTo>
                      <a:pt x="30" y="16"/>
                    </a:lnTo>
                    <a:lnTo>
                      <a:pt x="40" y="16"/>
                    </a:lnTo>
                    <a:lnTo>
                      <a:pt x="43" y="25"/>
                    </a:lnTo>
                    <a:lnTo>
                      <a:pt x="47" y="35"/>
                    </a:lnTo>
                    <a:lnTo>
                      <a:pt x="54" y="44"/>
                    </a:lnTo>
                    <a:lnTo>
                      <a:pt x="64" y="53"/>
                    </a:lnTo>
                    <a:lnTo>
                      <a:pt x="59" y="51"/>
                    </a:lnTo>
                    <a:lnTo>
                      <a:pt x="50" y="49"/>
                    </a:lnTo>
                    <a:lnTo>
                      <a:pt x="41" y="47"/>
                    </a:lnTo>
                    <a:lnTo>
                      <a:pt x="33" y="46"/>
                    </a:lnTo>
                    <a:lnTo>
                      <a:pt x="24" y="44"/>
                    </a:lnTo>
                    <a:lnTo>
                      <a:pt x="16" y="42"/>
                    </a:lnTo>
                    <a:lnTo>
                      <a:pt x="9" y="42"/>
                    </a:lnTo>
                    <a:lnTo>
                      <a:pt x="4" y="4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72" name="Freeform 48"/>
              <p:cNvSpPr>
                <a:spLocks/>
              </p:cNvSpPr>
              <p:nvPr/>
            </p:nvSpPr>
            <p:spPr bwMode="auto">
              <a:xfrm>
                <a:off x="6664" y="4788"/>
                <a:ext cx="18" cy="18"/>
              </a:xfrm>
              <a:custGeom>
                <a:avLst/>
                <a:gdLst>
                  <a:gd name="T0" fmla="*/ 1 w 36"/>
                  <a:gd name="T1" fmla="*/ 0 h 35"/>
                  <a:gd name="T2" fmla="*/ 0 w 36"/>
                  <a:gd name="T3" fmla="*/ 1 h 35"/>
                  <a:gd name="T4" fmla="*/ 1 w 36"/>
                  <a:gd name="T5" fmla="*/ 1 h 35"/>
                  <a:gd name="T6" fmla="*/ 1 w 36"/>
                  <a:gd name="T7" fmla="*/ 1 h 35"/>
                  <a:gd name="T8" fmla="*/ 1 w 36"/>
                  <a:gd name="T9" fmla="*/ 1 h 35"/>
                  <a:gd name="T10" fmla="*/ 1 w 36"/>
                  <a:gd name="T11" fmla="*/ 1 h 35"/>
                  <a:gd name="T12" fmla="*/ 1 w 36"/>
                  <a:gd name="T13" fmla="*/ 1 h 35"/>
                  <a:gd name="T14" fmla="*/ 1 w 36"/>
                  <a:gd name="T15" fmla="*/ 1 h 35"/>
                  <a:gd name="T16" fmla="*/ 1 w 36"/>
                  <a:gd name="T17" fmla="*/ 1 h 35"/>
                  <a:gd name="T18" fmla="*/ 1 w 36"/>
                  <a:gd name="T19" fmla="*/ 1 h 35"/>
                  <a:gd name="T20" fmla="*/ 1 w 36"/>
                  <a:gd name="T21" fmla="*/ 1 h 35"/>
                  <a:gd name="T22" fmla="*/ 1 w 36"/>
                  <a:gd name="T23" fmla="*/ 1 h 35"/>
                  <a:gd name="T24" fmla="*/ 1 w 36"/>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5"/>
                  <a:gd name="T41" fmla="*/ 36 w 36"/>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5">
                    <a:moveTo>
                      <a:pt x="1" y="0"/>
                    </a:moveTo>
                    <a:lnTo>
                      <a:pt x="0" y="9"/>
                    </a:lnTo>
                    <a:lnTo>
                      <a:pt x="1" y="19"/>
                    </a:lnTo>
                    <a:lnTo>
                      <a:pt x="4" y="30"/>
                    </a:lnTo>
                    <a:lnTo>
                      <a:pt x="7" y="35"/>
                    </a:lnTo>
                    <a:lnTo>
                      <a:pt x="14" y="35"/>
                    </a:lnTo>
                    <a:lnTo>
                      <a:pt x="24" y="32"/>
                    </a:lnTo>
                    <a:lnTo>
                      <a:pt x="33" y="23"/>
                    </a:lnTo>
                    <a:lnTo>
                      <a:pt x="36" y="7"/>
                    </a:lnTo>
                    <a:lnTo>
                      <a:pt x="27" y="7"/>
                    </a:lnTo>
                    <a:lnTo>
                      <a:pt x="19" y="5"/>
                    </a:lnTo>
                    <a:lnTo>
                      <a:pt x="9" y="4"/>
                    </a:lnTo>
                    <a:lnTo>
                      <a:pt x="1"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73" name="Freeform 49"/>
              <p:cNvSpPr>
                <a:spLocks/>
              </p:cNvSpPr>
              <p:nvPr/>
            </p:nvSpPr>
            <p:spPr bwMode="auto">
              <a:xfrm>
                <a:off x="6679" y="4721"/>
                <a:ext cx="45" cy="92"/>
              </a:xfrm>
              <a:custGeom>
                <a:avLst/>
                <a:gdLst>
                  <a:gd name="T0" fmla="*/ 1 w 89"/>
                  <a:gd name="T1" fmla="*/ 0 h 185"/>
                  <a:gd name="T2" fmla="*/ 1 w 89"/>
                  <a:gd name="T3" fmla="*/ 0 h 185"/>
                  <a:gd name="T4" fmla="*/ 1 w 89"/>
                  <a:gd name="T5" fmla="*/ 0 h 185"/>
                  <a:gd name="T6" fmla="*/ 1 w 89"/>
                  <a:gd name="T7" fmla="*/ 0 h 185"/>
                  <a:gd name="T8" fmla="*/ 1 w 89"/>
                  <a:gd name="T9" fmla="*/ 0 h 185"/>
                  <a:gd name="T10" fmla="*/ 1 w 89"/>
                  <a:gd name="T11" fmla="*/ 0 h 185"/>
                  <a:gd name="T12" fmla="*/ 1 w 89"/>
                  <a:gd name="T13" fmla="*/ 0 h 185"/>
                  <a:gd name="T14" fmla="*/ 1 w 89"/>
                  <a:gd name="T15" fmla="*/ 0 h 185"/>
                  <a:gd name="T16" fmla="*/ 1 w 89"/>
                  <a:gd name="T17" fmla="*/ 0 h 185"/>
                  <a:gd name="T18" fmla="*/ 1 w 89"/>
                  <a:gd name="T19" fmla="*/ 0 h 185"/>
                  <a:gd name="T20" fmla="*/ 1 w 89"/>
                  <a:gd name="T21" fmla="*/ 0 h 185"/>
                  <a:gd name="T22" fmla="*/ 1 w 89"/>
                  <a:gd name="T23" fmla="*/ 0 h 185"/>
                  <a:gd name="T24" fmla="*/ 1 w 89"/>
                  <a:gd name="T25" fmla="*/ 0 h 185"/>
                  <a:gd name="T26" fmla="*/ 1 w 89"/>
                  <a:gd name="T27" fmla="*/ 0 h 185"/>
                  <a:gd name="T28" fmla="*/ 1 w 89"/>
                  <a:gd name="T29" fmla="*/ 0 h 185"/>
                  <a:gd name="T30" fmla="*/ 1 w 89"/>
                  <a:gd name="T31" fmla="*/ 0 h 185"/>
                  <a:gd name="T32" fmla="*/ 1 w 89"/>
                  <a:gd name="T33" fmla="*/ 0 h 185"/>
                  <a:gd name="T34" fmla="*/ 1 w 89"/>
                  <a:gd name="T35" fmla="*/ 0 h 185"/>
                  <a:gd name="T36" fmla="*/ 1 w 89"/>
                  <a:gd name="T37" fmla="*/ 0 h 185"/>
                  <a:gd name="T38" fmla="*/ 1 w 89"/>
                  <a:gd name="T39" fmla="*/ 0 h 185"/>
                  <a:gd name="T40" fmla="*/ 1 w 89"/>
                  <a:gd name="T41" fmla="*/ 0 h 185"/>
                  <a:gd name="T42" fmla="*/ 1 w 89"/>
                  <a:gd name="T43" fmla="*/ 0 h 185"/>
                  <a:gd name="T44" fmla="*/ 1 w 89"/>
                  <a:gd name="T45" fmla="*/ 0 h 185"/>
                  <a:gd name="T46" fmla="*/ 1 w 89"/>
                  <a:gd name="T47" fmla="*/ 0 h 185"/>
                  <a:gd name="T48" fmla="*/ 0 w 89"/>
                  <a:gd name="T49" fmla="*/ 0 h 185"/>
                  <a:gd name="T50" fmla="*/ 1 w 89"/>
                  <a:gd name="T51" fmla="*/ 0 h 185"/>
                  <a:gd name="T52" fmla="*/ 1 w 89"/>
                  <a:gd name="T53" fmla="*/ 0 h 185"/>
                  <a:gd name="T54" fmla="*/ 1 w 89"/>
                  <a:gd name="T55" fmla="*/ 0 h 185"/>
                  <a:gd name="T56" fmla="*/ 1 w 89"/>
                  <a:gd name="T57" fmla="*/ 0 h 185"/>
                  <a:gd name="T58" fmla="*/ 1 w 89"/>
                  <a:gd name="T59" fmla="*/ 0 h 185"/>
                  <a:gd name="T60" fmla="*/ 1 w 89"/>
                  <a:gd name="T61" fmla="*/ 0 h 185"/>
                  <a:gd name="T62" fmla="*/ 1 w 89"/>
                  <a:gd name="T63" fmla="*/ 0 h 185"/>
                  <a:gd name="T64" fmla="*/ 1 w 89"/>
                  <a:gd name="T65" fmla="*/ 0 h 185"/>
                  <a:gd name="T66" fmla="*/ 1 w 89"/>
                  <a:gd name="T67" fmla="*/ 0 h 185"/>
                  <a:gd name="T68" fmla="*/ 1 w 89"/>
                  <a:gd name="T69" fmla="*/ 0 h 185"/>
                  <a:gd name="T70" fmla="*/ 1 w 89"/>
                  <a:gd name="T71" fmla="*/ 0 h 185"/>
                  <a:gd name="T72" fmla="*/ 1 w 89"/>
                  <a:gd name="T73" fmla="*/ 0 h 185"/>
                  <a:gd name="T74" fmla="*/ 1 w 89"/>
                  <a:gd name="T75" fmla="*/ 0 h 185"/>
                  <a:gd name="T76" fmla="*/ 1 w 89"/>
                  <a:gd name="T77" fmla="*/ 0 h 185"/>
                  <a:gd name="T78" fmla="*/ 1 w 89"/>
                  <a:gd name="T79" fmla="*/ 0 h 185"/>
                  <a:gd name="T80" fmla="*/ 1 w 89"/>
                  <a:gd name="T81" fmla="*/ 0 h 185"/>
                  <a:gd name="T82" fmla="*/ 1 w 89"/>
                  <a:gd name="T83" fmla="*/ 0 h 185"/>
                  <a:gd name="T84" fmla="*/ 1 w 89"/>
                  <a:gd name="T85" fmla="*/ 0 h 185"/>
                  <a:gd name="T86" fmla="*/ 1 w 89"/>
                  <a:gd name="T87" fmla="*/ 0 h 185"/>
                  <a:gd name="T88" fmla="*/ 1 w 89"/>
                  <a:gd name="T89" fmla="*/ 0 h 185"/>
                  <a:gd name="T90" fmla="*/ 1 w 89"/>
                  <a:gd name="T91" fmla="*/ 0 h 185"/>
                  <a:gd name="T92" fmla="*/ 1 w 89"/>
                  <a:gd name="T93" fmla="*/ 0 h 185"/>
                  <a:gd name="T94" fmla="*/ 1 w 89"/>
                  <a:gd name="T95" fmla="*/ 0 h 185"/>
                  <a:gd name="T96" fmla="*/ 1 w 89"/>
                  <a:gd name="T97" fmla="*/ 0 h 1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
                  <a:gd name="T148" fmla="*/ 0 h 185"/>
                  <a:gd name="T149" fmla="*/ 89 w 89"/>
                  <a:gd name="T150" fmla="*/ 185 h 1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 h="185">
                    <a:moveTo>
                      <a:pt x="89" y="0"/>
                    </a:moveTo>
                    <a:lnTo>
                      <a:pt x="87" y="8"/>
                    </a:lnTo>
                    <a:lnTo>
                      <a:pt x="87" y="19"/>
                    </a:lnTo>
                    <a:lnTo>
                      <a:pt x="89" y="26"/>
                    </a:lnTo>
                    <a:lnTo>
                      <a:pt x="89" y="33"/>
                    </a:lnTo>
                    <a:lnTo>
                      <a:pt x="89" y="50"/>
                    </a:lnTo>
                    <a:lnTo>
                      <a:pt x="87" y="82"/>
                    </a:lnTo>
                    <a:lnTo>
                      <a:pt x="86" y="113"/>
                    </a:lnTo>
                    <a:lnTo>
                      <a:pt x="84" y="131"/>
                    </a:lnTo>
                    <a:lnTo>
                      <a:pt x="83" y="136"/>
                    </a:lnTo>
                    <a:lnTo>
                      <a:pt x="77" y="141"/>
                    </a:lnTo>
                    <a:lnTo>
                      <a:pt x="71" y="148"/>
                    </a:lnTo>
                    <a:lnTo>
                      <a:pt x="64" y="157"/>
                    </a:lnTo>
                    <a:lnTo>
                      <a:pt x="57" y="164"/>
                    </a:lnTo>
                    <a:lnTo>
                      <a:pt x="50" y="171"/>
                    </a:lnTo>
                    <a:lnTo>
                      <a:pt x="44" y="176"/>
                    </a:lnTo>
                    <a:lnTo>
                      <a:pt x="41" y="179"/>
                    </a:lnTo>
                    <a:lnTo>
                      <a:pt x="37" y="183"/>
                    </a:lnTo>
                    <a:lnTo>
                      <a:pt x="34" y="185"/>
                    </a:lnTo>
                    <a:lnTo>
                      <a:pt x="30" y="185"/>
                    </a:lnTo>
                    <a:lnTo>
                      <a:pt x="26" y="185"/>
                    </a:lnTo>
                    <a:lnTo>
                      <a:pt x="21" y="185"/>
                    </a:lnTo>
                    <a:lnTo>
                      <a:pt x="16" y="185"/>
                    </a:lnTo>
                    <a:lnTo>
                      <a:pt x="7" y="185"/>
                    </a:lnTo>
                    <a:lnTo>
                      <a:pt x="0" y="185"/>
                    </a:lnTo>
                    <a:lnTo>
                      <a:pt x="9" y="183"/>
                    </a:lnTo>
                    <a:lnTo>
                      <a:pt x="17" y="181"/>
                    </a:lnTo>
                    <a:lnTo>
                      <a:pt x="24" y="179"/>
                    </a:lnTo>
                    <a:lnTo>
                      <a:pt x="30" y="174"/>
                    </a:lnTo>
                    <a:lnTo>
                      <a:pt x="37" y="164"/>
                    </a:lnTo>
                    <a:lnTo>
                      <a:pt x="50" y="148"/>
                    </a:lnTo>
                    <a:lnTo>
                      <a:pt x="63" y="136"/>
                    </a:lnTo>
                    <a:lnTo>
                      <a:pt x="71" y="129"/>
                    </a:lnTo>
                    <a:lnTo>
                      <a:pt x="69" y="113"/>
                    </a:lnTo>
                    <a:lnTo>
                      <a:pt x="70" y="96"/>
                    </a:lnTo>
                    <a:lnTo>
                      <a:pt x="71" y="82"/>
                    </a:lnTo>
                    <a:lnTo>
                      <a:pt x="76" y="73"/>
                    </a:lnTo>
                    <a:lnTo>
                      <a:pt x="80" y="64"/>
                    </a:lnTo>
                    <a:lnTo>
                      <a:pt x="81" y="55"/>
                    </a:lnTo>
                    <a:lnTo>
                      <a:pt x="81" y="47"/>
                    </a:lnTo>
                    <a:lnTo>
                      <a:pt x="77" y="40"/>
                    </a:lnTo>
                    <a:lnTo>
                      <a:pt x="73" y="35"/>
                    </a:lnTo>
                    <a:lnTo>
                      <a:pt x="70" y="31"/>
                    </a:lnTo>
                    <a:lnTo>
                      <a:pt x="69" y="28"/>
                    </a:lnTo>
                    <a:lnTo>
                      <a:pt x="70" y="22"/>
                    </a:lnTo>
                    <a:lnTo>
                      <a:pt x="74" y="17"/>
                    </a:lnTo>
                    <a:lnTo>
                      <a:pt x="79" y="12"/>
                    </a:lnTo>
                    <a:lnTo>
                      <a:pt x="84" y="5"/>
                    </a:lnTo>
                    <a:lnTo>
                      <a:pt x="89"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74" name="Freeform 50"/>
              <p:cNvSpPr>
                <a:spLocks/>
              </p:cNvSpPr>
              <p:nvPr/>
            </p:nvSpPr>
            <p:spPr bwMode="auto">
              <a:xfrm>
                <a:off x="6652" y="4728"/>
                <a:ext cx="35" cy="15"/>
              </a:xfrm>
              <a:custGeom>
                <a:avLst/>
                <a:gdLst>
                  <a:gd name="T0" fmla="*/ 1 w 70"/>
                  <a:gd name="T1" fmla="*/ 0 h 31"/>
                  <a:gd name="T2" fmla="*/ 1 w 70"/>
                  <a:gd name="T3" fmla="*/ 0 h 31"/>
                  <a:gd name="T4" fmla="*/ 0 w 70"/>
                  <a:gd name="T5" fmla="*/ 0 h 31"/>
                  <a:gd name="T6" fmla="*/ 0 w 70"/>
                  <a:gd name="T7" fmla="*/ 0 h 31"/>
                  <a:gd name="T8" fmla="*/ 1 w 70"/>
                  <a:gd name="T9" fmla="*/ 0 h 31"/>
                  <a:gd name="T10" fmla="*/ 1 w 70"/>
                  <a:gd name="T11" fmla="*/ 0 h 31"/>
                  <a:gd name="T12" fmla="*/ 1 w 70"/>
                  <a:gd name="T13" fmla="*/ 0 h 31"/>
                  <a:gd name="T14" fmla="*/ 1 w 70"/>
                  <a:gd name="T15" fmla="*/ 0 h 31"/>
                  <a:gd name="T16" fmla="*/ 1 w 70"/>
                  <a:gd name="T17" fmla="*/ 0 h 31"/>
                  <a:gd name="T18" fmla="*/ 1 w 70"/>
                  <a:gd name="T19" fmla="*/ 0 h 31"/>
                  <a:gd name="T20" fmla="*/ 1 w 70"/>
                  <a:gd name="T21" fmla="*/ 0 h 31"/>
                  <a:gd name="T22" fmla="*/ 1 w 70"/>
                  <a:gd name="T23" fmla="*/ 0 h 31"/>
                  <a:gd name="T24" fmla="*/ 1 w 70"/>
                  <a:gd name="T25" fmla="*/ 0 h 31"/>
                  <a:gd name="T26" fmla="*/ 1 w 70"/>
                  <a:gd name="T27" fmla="*/ 0 h 31"/>
                  <a:gd name="T28" fmla="*/ 1 w 70"/>
                  <a:gd name="T29" fmla="*/ 0 h 31"/>
                  <a:gd name="T30" fmla="*/ 1 w 70"/>
                  <a:gd name="T31" fmla="*/ 0 h 31"/>
                  <a:gd name="T32" fmla="*/ 1 w 70"/>
                  <a:gd name="T33" fmla="*/ 0 h 31"/>
                  <a:gd name="T34" fmla="*/ 1 w 70"/>
                  <a:gd name="T35" fmla="*/ 0 h 31"/>
                  <a:gd name="T36" fmla="*/ 1 w 70"/>
                  <a:gd name="T37" fmla="*/ 0 h 31"/>
                  <a:gd name="T38" fmla="*/ 1 w 70"/>
                  <a:gd name="T39" fmla="*/ 0 h 31"/>
                  <a:gd name="T40" fmla="*/ 1 w 70"/>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31"/>
                  <a:gd name="T65" fmla="*/ 70 w 70"/>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31">
                    <a:moveTo>
                      <a:pt x="6" y="31"/>
                    </a:moveTo>
                    <a:lnTo>
                      <a:pt x="2" y="26"/>
                    </a:lnTo>
                    <a:lnTo>
                      <a:pt x="0" y="19"/>
                    </a:lnTo>
                    <a:lnTo>
                      <a:pt x="0" y="12"/>
                    </a:lnTo>
                    <a:lnTo>
                      <a:pt x="2" y="7"/>
                    </a:lnTo>
                    <a:lnTo>
                      <a:pt x="12" y="5"/>
                    </a:lnTo>
                    <a:lnTo>
                      <a:pt x="23" y="3"/>
                    </a:lnTo>
                    <a:lnTo>
                      <a:pt x="35" y="1"/>
                    </a:lnTo>
                    <a:lnTo>
                      <a:pt x="43" y="0"/>
                    </a:lnTo>
                    <a:lnTo>
                      <a:pt x="42" y="8"/>
                    </a:lnTo>
                    <a:lnTo>
                      <a:pt x="45" y="17"/>
                    </a:lnTo>
                    <a:lnTo>
                      <a:pt x="53" y="24"/>
                    </a:lnTo>
                    <a:lnTo>
                      <a:pt x="70" y="31"/>
                    </a:lnTo>
                    <a:lnTo>
                      <a:pt x="62" y="31"/>
                    </a:lnTo>
                    <a:lnTo>
                      <a:pt x="52" y="31"/>
                    </a:lnTo>
                    <a:lnTo>
                      <a:pt x="42" y="29"/>
                    </a:lnTo>
                    <a:lnTo>
                      <a:pt x="32" y="29"/>
                    </a:lnTo>
                    <a:lnTo>
                      <a:pt x="23" y="29"/>
                    </a:lnTo>
                    <a:lnTo>
                      <a:pt x="16" y="29"/>
                    </a:lnTo>
                    <a:lnTo>
                      <a:pt x="10" y="29"/>
                    </a:lnTo>
                    <a:lnTo>
                      <a:pt x="6" y="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75" name="Freeform 51"/>
              <p:cNvSpPr>
                <a:spLocks/>
              </p:cNvSpPr>
              <p:nvPr/>
            </p:nvSpPr>
            <p:spPr bwMode="auto">
              <a:xfrm>
                <a:off x="6640" y="4705"/>
                <a:ext cx="62" cy="26"/>
              </a:xfrm>
              <a:custGeom>
                <a:avLst/>
                <a:gdLst>
                  <a:gd name="T0" fmla="*/ 1 w 124"/>
                  <a:gd name="T1" fmla="*/ 0 h 53"/>
                  <a:gd name="T2" fmla="*/ 1 w 124"/>
                  <a:gd name="T3" fmla="*/ 0 h 53"/>
                  <a:gd name="T4" fmla="*/ 1 w 124"/>
                  <a:gd name="T5" fmla="*/ 0 h 53"/>
                  <a:gd name="T6" fmla="*/ 1 w 124"/>
                  <a:gd name="T7" fmla="*/ 0 h 53"/>
                  <a:gd name="T8" fmla="*/ 1 w 124"/>
                  <a:gd name="T9" fmla="*/ 0 h 53"/>
                  <a:gd name="T10" fmla="*/ 1 w 124"/>
                  <a:gd name="T11" fmla="*/ 0 h 53"/>
                  <a:gd name="T12" fmla="*/ 1 w 124"/>
                  <a:gd name="T13" fmla="*/ 0 h 53"/>
                  <a:gd name="T14" fmla="*/ 1 w 124"/>
                  <a:gd name="T15" fmla="*/ 0 h 53"/>
                  <a:gd name="T16" fmla="*/ 1 w 124"/>
                  <a:gd name="T17" fmla="*/ 0 h 53"/>
                  <a:gd name="T18" fmla="*/ 1 w 124"/>
                  <a:gd name="T19" fmla="*/ 0 h 53"/>
                  <a:gd name="T20" fmla="*/ 1 w 124"/>
                  <a:gd name="T21" fmla="*/ 0 h 53"/>
                  <a:gd name="T22" fmla="*/ 1 w 124"/>
                  <a:gd name="T23" fmla="*/ 0 h 53"/>
                  <a:gd name="T24" fmla="*/ 1 w 124"/>
                  <a:gd name="T25" fmla="*/ 0 h 53"/>
                  <a:gd name="T26" fmla="*/ 1 w 124"/>
                  <a:gd name="T27" fmla="*/ 0 h 53"/>
                  <a:gd name="T28" fmla="*/ 1 w 124"/>
                  <a:gd name="T29" fmla="*/ 0 h 53"/>
                  <a:gd name="T30" fmla="*/ 1 w 124"/>
                  <a:gd name="T31" fmla="*/ 0 h 53"/>
                  <a:gd name="T32" fmla="*/ 1 w 124"/>
                  <a:gd name="T33" fmla="*/ 0 h 53"/>
                  <a:gd name="T34" fmla="*/ 1 w 124"/>
                  <a:gd name="T35" fmla="*/ 0 h 53"/>
                  <a:gd name="T36" fmla="*/ 1 w 124"/>
                  <a:gd name="T37" fmla="*/ 0 h 53"/>
                  <a:gd name="T38" fmla="*/ 1 w 124"/>
                  <a:gd name="T39" fmla="*/ 0 h 53"/>
                  <a:gd name="T40" fmla="*/ 1 w 124"/>
                  <a:gd name="T41" fmla="*/ 0 h 53"/>
                  <a:gd name="T42" fmla="*/ 1 w 124"/>
                  <a:gd name="T43" fmla="*/ 0 h 53"/>
                  <a:gd name="T44" fmla="*/ 0 w 124"/>
                  <a:gd name="T45" fmla="*/ 0 h 53"/>
                  <a:gd name="T46" fmla="*/ 0 w 124"/>
                  <a:gd name="T47" fmla="*/ 0 h 53"/>
                  <a:gd name="T48" fmla="*/ 1 w 124"/>
                  <a:gd name="T49" fmla="*/ 0 h 53"/>
                  <a:gd name="T50" fmla="*/ 1 w 124"/>
                  <a:gd name="T51" fmla="*/ 0 h 53"/>
                  <a:gd name="T52" fmla="*/ 1 w 124"/>
                  <a:gd name="T53" fmla="*/ 0 h 53"/>
                  <a:gd name="T54" fmla="*/ 1 w 124"/>
                  <a:gd name="T55" fmla="*/ 0 h 53"/>
                  <a:gd name="T56" fmla="*/ 1 w 124"/>
                  <a:gd name="T57" fmla="*/ 0 h 53"/>
                  <a:gd name="T58" fmla="*/ 1 w 124"/>
                  <a:gd name="T59" fmla="*/ 0 h 53"/>
                  <a:gd name="T60" fmla="*/ 1 w 124"/>
                  <a:gd name="T61" fmla="*/ 0 h 53"/>
                  <a:gd name="T62" fmla="*/ 1 w 124"/>
                  <a:gd name="T63" fmla="*/ 0 h 53"/>
                  <a:gd name="T64" fmla="*/ 1 w 124"/>
                  <a:gd name="T65" fmla="*/ 0 h 53"/>
                  <a:gd name="T66" fmla="*/ 1 w 124"/>
                  <a:gd name="T67" fmla="*/ 0 h 53"/>
                  <a:gd name="T68" fmla="*/ 1 w 124"/>
                  <a:gd name="T69" fmla="*/ 0 h 53"/>
                  <a:gd name="T70" fmla="*/ 1 w 124"/>
                  <a:gd name="T71" fmla="*/ 0 h 53"/>
                  <a:gd name="T72" fmla="*/ 1 w 124"/>
                  <a:gd name="T73" fmla="*/ 0 h 53"/>
                  <a:gd name="T74" fmla="*/ 1 w 124"/>
                  <a:gd name="T75" fmla="*/ 0 h 53"/>
                  <a:gd name="T76" fmla="*/ 1 w 124"/>
                  <a:gd name="T77" fmla="*/ 0 h 53"/>
                  <a:gd name="T78" fmla="*/ 1 w 124"/>
                  <a:gd name="T79" fmla="*/ 0 h 53"/>
                  <a:gd name="T80" fmla="*/ 1 w 124"/>
                  <a:gd name="T81" fmla="*/ 0 h 53"/>
                  <a:gd name="T82" fmla="*/ 1 w 124"/>
                  <a:gd name="T83" fmla="*/ 0 h 53"/>
                  <a:gd name="T84" fmla="*/ 1 w 124"/>
                  <a:gd name="T85" fmla="*/ 0 h 53"/>
                  <a:gd name="T86" fmla="*/ 1 w 124"/>
                  <a:gd name="T87" fmla="*/ 0 h 53"/>
                  <a:gd name="T88" fmla="*/ 1 w 124"/>
                  <a:gd name="T89" fmla="*/ 0 h 53"/>
                  <a:gd name="T90" fmla="*/ 1 w 124"/>
                  <a:gd name="T91" fmla="*/ 0 h 53"/>
                  <a:gd name="T92" fmla="*/ 1 w 124"/>
                  <a:gd name="T93" fmla="*/ 0 h 53"/>
                  <a:gd name="T94" fmla="*/ 1 w 124"/>
                  <a:gd name="T95" fmla="*/ 0 h 53"/>
                  <a:gd name="T96" fmla="*/ 1 w 124"/>
                  <a:gd name="T97" fmla="*/ 0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4"/>
                  <a:gd name="T148" fmla="*/ 0 h 53"/>
                  <a:gd name="T149" fmla="*/ 124 w 124"/>
                  <a:gd name="T150" fmla="*/ 53 h 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4" h="53">
                    <a:moveTo>
                      <a:pt x="124" y="21"/>
                    </a:moveTo>
                    <a:lnTo>
                      <a:pt x="120" y="19"/>
                    </a:lnTo>
                    <a:lnTo>
                      <a:pt x="114" y="16"/>
                    </a:lnTo>
                    <a:lnTo>
                      <a:pt x="106" y="14"/>
                    </a:lnTo>
                    <a:lnTo>
                      <a:pt x="100" y="16"/>
                    </a:lnTo>
                    <a:lnTo>
                      <a:pt x="94" y="18"/>
                    </a:lnTo>
                    <a:lnTo>
                      <a:pt x="89" y="16"/>
                    </a:lnTo>
                    <a:lnTo>
                      <a:pt x="83" y="14"/>
                    </a:lnTo>
                    <a:lnTo>
                      <a:pt x="80" y="12"/>
                    </a:lnTo>
                    <a:lnTo>
                      <a:pt x="77" y="9"/>
                    </a:lnTo>
                    <a:lnTo>
                      <a:pt x="71" y="4"/>
                    </a:lnTo>
                    <a:lnTo>
                      <a:pt x="64" y="2"/>
                    </a:lnTo>
                    <a:lnTo>
                      <a:pt x="59" y="0"/>
                    </a:lnTo>
                    <a:lnTo>
                      <a:pt x="51" y="2"/>
                    </a:lnTo>
                    <a:lnTo>
                      <a:pt x="46" y="4"/>
                    </a:lnTo>
                    <a:lnTo>
                      <a:pt x="39" y="5"/>
                    </a:lnTo>
                    <a:lnTo>
                      <a:pt x="33" y="5"/>
                    </a:lnTo>
                    <a:lnTo>
                      <a:pt x="27" y="5"/>
                    </a:lnTo>
                    <a:lnTo>
                      <a:pt x="20" y="4"/>
                    </a:lnTo>
                    <a:lnTo>
                      <a:pt x="11" y="4"/>
                    </a:lnTo>
                    <a:lnTo>
                      <a:pt x="6" y="5"/>
                    </a:lnTo>
                    <a:lnTo>
                      <a:pt x="3" y="12"/>
                    </a:lnTo>
                    <a:lnTo>
                      <a:pt x="0" y="23"/>
                    </a:lnTo>
                    <a:lnTo>
                      <a:pt x="0" y="35"/>
                    </a:lnTo>
                    <a:lnTo>
                      <a:pt x="3" y="42"/>
                    </a:lnTo>
                    <a:lnTo>
                      <a:pt x="9" y="46"/>
                    </a:lnTo>
                    <a:lnTo>
                      <a:pt x="14" y="49"/>
                    </a:lnTo>
                    <a:lnTo>
                      <a:pt x="20" y="51"/>
                    </a:lnTo>
                    <a:lnTo>
                      <a:pt x="26" y="53"/>
                    </a:lnTo>
                    <a:lnTo>
                      <a:pt x="17" y="44"/>
                    </a:lnTo>
                    <a:lnTo>
                      <a:pt x="16" y="30"/>
                    </a:lnTo>
                    <a:lnTo>
                      <a:pt x="17" y="16"/>
                    </a:lnTo>
                    <a:lnTo>
                      <a:pt x="23" y="9"/>
                    </a:lnTo>
                    <a:lnTo>
                      <a:pt x="31" y="9"/>
                    </a:lnTo>
                    <a:lnTo>
                      <a:pt x="39" y="11"/>
                    </a:lnTo>
                    <a:lnTo>
                      <a:pt x="47" y="14"/>
                    </a:lnTo>
                    <a:lnTo>
                      <a:pt x="54" y="18"/>
                    </a:lnTo>
                    <a:lnTo>
                      <a:pt x="60" y="21"/>
                    </a:lnTo>
                    <a:lnTo>
                      <a:pt x="67" y="25"/>
                    </a:lnTo>
                    <a:lnTo>
                      <a:pt x="74" y="26"/>
                    </a:lnTo>
                    <a:lnTo>
                      <a:pt x="80" y="26"/>
                    </a:lnTo>
                    <a:lnTo>
                      <a:pt x="86" y="25"/>
                    </a:lnTo>
                    <a:lnTo>
                      <a:pt x="93" y="23"/>
                    </a:lnTo>
                    <a:lnTo>
                      <a:pt x="99" y="25"/>
                    </a:lnTo>
                    <a:lnTo>
                      <a:pt x="104" y="26"/>
                    </a:lnTo>
                    <a:lnTo>
                      <a:pt x="109" y="26"/>
                    </a:lnTo>
                    <a:lnTo>
                      <a:pt x="114" y="26"/>
                    </a:lnTo>
                    <a:lnTo>
                      <a:pt x="120" y="23"/>
                    </a:lnTo>
                    <a:lnTo>
                      <a:pt x="124" y="2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76" name="Freeform 52"/>
              <p:cNvSpPr>
                <a:spLocks/>
              </p:cNvSpPr>
              <p:nvPr/>
            </p:nvSpPr>
            <p:spPr bwMode="auto">
              <a:xfrm>
                <a:off x="6702" y="4694"/>
                <a:ext cx="22" cy="30"/>
              </a:xfrm>
              <a:custGeom>
                <a:avLst/>
                <a:gdLst>
                  <a:gd name="T0" fmla="*/ 0 w 46"/>
                  <a:gd name="T1" fmla="*/ 0 h 62"/>
                  <a:gd name="T2" fmla="*/ 0 w 46"/>
                  <a:gd name="T3" fmla="*/ 0 h 62"/>
                  <a:gd name="T4" fmla="*/ 0 w 46"/>
                  <a:gd name="T5" fmla="*/ 0 h 62"/>
                  <a:gd name="T6" fmla="*/ 0 w 46"/>
                  <a:gd name="T7" fmla="*/ 0 h 62"/>
                  <a:gd name="T8" fmla="*/ 0 w 46"/>
                  <a:gd name="T9" fmla="*/ 0 h 62"/>
                  <a:gd name="T10" fmla="*/ 0 w 46"/>
                  <a:gd name="T11" fmla="*/ 0 h 62"/>
                  <a:gd name="T12" fmla="*/ 0 w 46"/>
                  <a:gd name="T13" fmla="*/ 0 h 62"/>
                  <a:gd name="T14" fmla="*/ 0 w 46"/>
                  <a:gd name="T15" fmla="*/ 0 h 62"/>
                  <a:gd name="T16" fmla="*/ 0 w 46"/>
                  <a:gd name="T17" fmla="*/ 0 h 62"/>
                  <a:gd name="T18" fmla="*/ 0 w 46"/>
                  <a:gd name="T19" fmla="*/ 0 h 62"/>
                  <a:gd name="T20" fmla="*/ 0 w 46"/>
                  <a:gd name="T21" fmla="*/ 0 h 62"/>
                  <a:gd name="T22" fmla="*/ 0 w 46"/>
                  <a:gd name="T23" fmla="*/ 0 h 62"/>
                  <a:gd name="T24" fmla="*/ 0 w 46"/>
                  <a:gd name="T25" fmla="*/ 0 h 62"/>
                  <a:gd name="T26" fmla="*/ 0 w 46"/>
                  <a:gd name="T27" fmla="*/ 0 h 62"/>
                  <a:gd name="T28" fmla="*/ 0 w 46"/>
                  <a:gd name="T29" fmla="*/ 0 h 62"/>
                  <a:gd name="T30" fmla="*/ 0 w 46"/>
                  <a:gd name="T31" fmla="*/ 0 h 62"/>
                  <a:gd name="T32" fmla="*/ 0 w 46"/>
                  <a:gd name="T33" fmla="*/ 0 h 62"/>
                  <a:gd name="T34" fmla="*/ 0 w 46"/>
                  <a:gd name="T35" fmla="*/ 0 h 62"/>
                  <a:gd name="T36" fmla="*/ 0 w 46"/>
                  <a:gd name="T37" fmla="*/ 0 h 62"/>
                  <a:gd name="T38" fmla="*/ 0 w 46"/>
                  <a:gd name="T39" fmla="*/ 0 h 62"/>
                  <a:gd name="T40" fmla="*/ 0 w 46"/>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62"/>
                  <a:gd name="T65" fmla="*/ 46 w 46"/>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62">
                    <a:moveTo>
                      <a:pt x="45" y="55"/>
                    </a:moveTo>
                    <a:lnTo>
                      <a:pt x="46" y="44"/>
                    </a:lnTo>
                    <a:lnTo>
                      <a:pt x="46" y="32"/>
                    </a:lnTo>
                    <a:lnTo>
                      <a:pt x="46" y="23"/>
                    </a:lnTo>
                    <a:lnTo>
                      <a:pt x="43" y="14"/>
                    </a:lnTo>
                    <a:lnTo>
                      <a:pt x="39" y="9"/>
                    </a:lnTo>
                    <a:lnTo>
                      <a:pt x="35" y="4"/>
                    </a:lnTo>
                    <a:lnTo>
                      <a:pt x="29" y="2"/>
                    </a:lnTo>
                    <a:lnTo>
                      <a:pt x="23" y="0"/>
                    </a:lnTo>
                    <a:lnTo>
                      <a:pt x="16" y="2"/>
                    </a:lnTo>
                    <a:lnTo>
                      <a:pt x="10" y="9"/>
                    </a:lnTo>
                    <a:lnTo>
                      <a:pt x="5" y="23"/>
                    </a:lnTo>
                    <a:lnTo>
                      <a:pt x="0" y="44"/>
                    </a:lnTo>
                    <a:lnTo>
                      <a:pt x="6" y="49"/>
                    </a:lnTo>
                    <a:lnTo>
                      <a:pt x="15" y="56"/>
                    </a:lnTo>
                    <a:lnTo>
                      <a:pt x="22" y="60"/>
                    </a:lnTo>
                    <a:lnTo>
                      <a:pt x="27" y="62"/>
                    </a:lnTo>
                    <a:lnTo>
                      <a:pt x="32" y="60"/>
                    </a:lnTo>
                    <a:lnTo>
                      <a:pt x="36" y="58"/>
                    </a:lnTo>
                    <a:lnTo>
                      <a:pt x="40" y="55"/>
                    </a:lnTo>
                    <a:lnTo>
                      <a:pt x="45" y="5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77" name="Freeform 53"/>
              <p:cNvSpPr>
                <a:spLocks/>
              </p:cNvSpPr>
              <p:nvPr/>
            </p:nvSpPr>
            <p:spPr bwMode="auto">
              <a:xfrm>
                <a:off x="6103" y="4548"/>
                <a:ext cx="22" cy="14"/>
              </a:xfrm>
              <a:custGeom>
                <a:avLst/>
                <a:gdLst>
                  <a:gd name="T0" fmla="*/ 1 w 44"/>
                  <a:gd name="T1" fmla="*/ 1 h 28"/>
                  <a:gd name="T2" fmla="*/ 1 w 44"/>
                  <a:gd name="T3" fmla="*/ 1 h 28"/>
                  <a:gd name="T4" fmla="*/ 1 w 44"/>
                  <a:gd name="T5" fmla="*/ 1 h 28"/>
                  <a:gd name="T6" fmla="*/ 0 w 44"/>
                  <a:gd name="T7" fmla="*/ 1 h 28"/>
                  <a:gd name="T8" fmla="*/ 0 w 44"/>
                  <a:gd name="T9" fmla="*/ 1 h 28"/>
                  <a:gd name="T10" fmla="*/ 1 w 44"/>
                  <a:gd name="T11" fmla="*/ 1 h 28"/>
                  <a:gd name="T12" fmla="*/ 1 w 44"/>
                  <a:gd name="T13" fmla="*/ 1 h 28"/>
                  <a:gd name="T14" fmla="*/ 1 w 44"/>
                  <a:gd name="T15" fmla="*/ 0 h 28"/>
                  <a:gd name="T16" fmla="*/ 1 w 44"/>
                  <a:gd name="T17" fmla="*/ 0 h 28"/>
                  <a:gd name="T18" fmla="*/ 1 w 44"/>
                  <a:gd name="T19" fmla="*/ 1 h 28"/>
                  <a:gd name="T20" fmla="*/ 1 w 44"/>
                  <a:gd name="T21" fmla="*/ 1 h 28"/>
                  <a:gd name="T22" fmla="*/ 1 w 44"/>
                  <a:gd name="T23" fmla="*/ 1 h 28"/>
                  <a:gd name="T24" fmla="*/ 1 w 44"/>
                  <a:gd name="T25" fmla="*/ 1 h 28"/>
                  <a:gd name="T26" fmla="*/ 1 w 44"/>
                  <a:gd name="T27" fmla="*/ 1 h 28"/>
                  <a:gd name="T28" fmla="*/ 1 w 44"/>
                  <a:gd name="T29" fmla="*/ 1 h 28"/>
                  <a:gd name="T30" fmla="*/ 1 w 44"/>
                  <a:gd name="T31" fmla="*/ 1 h 28"/>
                  <a:gd name="T32" fmla="*/ 1 w 44"/>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28"/>
                  <a:gd name="T53" fmla="*/ 44 w 44"/>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28">
                    <a:moveTo>
                      <a:pt x="7" y="28"/>
                    </a:moveTo>
                    <a:lnTo>
                      <a:pt x="4" y="22"/>
                    </a:lnTo>
                    <a:lnTo>
                      <a:pt x="1" y="17"/>
                    </a:lnTo>
                    <a:lnTo>
                      <a:pt x="0" y="14"/>
                    </a:lnTo>
                    <a:lnTo>
                      <a:pt x="0" y="10"/>
                    </a:lnTo>
                    <a:lnTo>
                      <a:pt x="5" y="5"/>
                    </a:lnTo>
                    <a:lnTo>
                      <a:pt x="14" y="1"/>
                    </a:lnTo>
                    <a:lnTo>
                      <a:pt x="21" y="0"/>
                    </a:lnTo>
                    <a:lnTo>
                      <a:pt x="28" y="0"/>
                    </a:lnTo>
                    <a:lnTo>
                      <a:pt x="34" y="3"/>
                    </a:lnTo>
                    <a:lnTo>
                      <a:pt x="40" y="8"/>
                    </a:lnTo>
                    <a:lnTo>
                      <a:pt x="44" y="14"/>
                    </a:lnTo>
                    <a:lnTo>
                      <a:pt x="44" y="19"/>
                    </a:lnTo>
                    <a:lnTo>
                      <a:pt x="38" y="22"/>
                    </a:lnTo>
                    <a:lnTo>
                      <a:pt x="28" y="26"/>
                    </a:lnTo>
                    <a:lnTo>
                      <a:pt x="17" y="28"/>
                    </a:lnTo>
                    <a:lnTo>
                      <a:pt x="7"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78" name="Freeform 54"/>
              <p:cNvSpPr>
                <a:spLocks/>
              </p:cNvSpPr>
              <p:nvPr/>
            </p:nvSpPr>
            <p:spPr bwMode="auto">
              <a:xfrm>
                <a:off x="6156" y="4588"/>
                <a:ext cx="17" cy="16"/>
              </a:xfrm>
              <a:custGeom>
                <a:avLst/>
                <a:gdLst>
                  <a:gd name="T0" fmla="*/ 0 w 35"/>
                  <a:gd name="T1" fmla="*/ 1 h 32"/>
                  <a:gd name="T2" fmla="*/ 0 w 35"/>
                  <a:gd name="T3" fmla="*/ 1 h 32"/>
                  <a:gd name="T4" fmla="*/ 0 w 35"/>
                  <a:gd name="T5" fmla="*/ 1 h 32"/>
                  <a:gd name="T6" fmla="*/ 0 w 35"/>
                  <a:gd name="T7" fmla="*/ 1 h 32"/>
                  <a:gd name="T8" fmla="*/ 0 w 35"/>
                  <a:gd name="T9" fmla="*/ 1 h 32"/>
                  <a:gd name="T10" fmla="*/ 0 w 35"/>
                  <a:gd name="T11" fmla="*/ 1 h 32"/>
                  <a:gd name="T12" fmla="*/ 0 w 35"/>
                  <a:gd name="T13" fmla="*/ 1 h 32"/>
                  <a:gd name="T14" fmla="*/ 0 w 35"/>
                  <a:gd name="T15" fmla="*/ 1 h 32"/>
                  <a:gd name="T16" fmla="*/ 0 w 35"/>
                  <a:gd name="T17" fmla="*/ 1 h 32"/>
                  <a:gd name="T18" fmla="*/ 0 w 35"/>
                  <a:gd name="T19" fmla="*/ 0 h 32"/>
                  <a:gd name="T20" fmla="*/ 0 w 35"/>
                  <a:gd name="T21" fmla="*/ 1 h 32"/>
                  <a:gd name="T22" fmla="*/ 0 w 35"/>
                  <a:gd name="T23" fmla="*/ 1 h 32"/>
                  <a:gd name="T24" fmla="*/ 0 w 35"/>
                  <a:gd name="T25" fmla="*/ 1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32"/>
                  <a:gd name="T41" fmla="*/ 35 w 35"/>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32">
                    <a:moveTo>
                      <a:pt x="35" y="25"/>
                    </a:moveTo>
                    <a:lnTo>
                      <a:pt x="25" y="30"/>
                    </a:lnTo>
                    <a:lnTo>
                      <a:pt x="16" y="32"/>
                    </a:lnTo>
                    <a:lnTo>
                      <a:pt x="9" y="30"/>
                    </a:lnTo>
                    <a:lnTo>
                      <a:pt x="0" y="25"/>
                    </a:lnTo>
                    <a:lnTo>
                      <a:pt x="6" y="19"/>
                    </a:lnTo>
                    <a:lnTo>
                      <a:pt x="13" y="14"/>
                    </a:lnTo>
                    <a:lnTo>
                      <a:pt x="19" y="9"/>
                    </a:lnTo>
                    <a:lnTo>
                      <a:pt x="23" y="4"/>
                    </a:lnTo>
                    <a:lnTo>
                      <a:pt x="27" y="0"/>
                    </a:lnTo>
                    <a:lnTo>
                      <a:pt x="32" y="2"/>
                    </a:lnTo>
                    <a:lnTo>
                      <a:pt x="35" y="9"/>
                    </a:lnTo>
                    <a:lnTo>
                      <a:pt x="35" y="2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79" name="Freeform 55"/>
              <p:cNvSpPr>
                <a:spLocks/>
              </p:cNvSpPr>
              <p:nvPr/>
            </p:nvSpPr>
            <p:spPr bwMode="auto">
              <a:xfrm>
                <a:off x="6137" y="4572"/>
                <a:ext cx="32" cy="25"/>
              </a:xfrm>
              <a:custGeom>
                <a:avLst/>
                <a:gdLst>
                  <a:gd name="T0" fmla="*/ 1 w 64"/>
                  <a:gd name="T1" fmla="*/ 1 h 49"/>
                  <a:gd name="T2" fmla="*/ 1 w 64"/>
                  <a:gd name="T3" fmla="*/ 1 h 49"/>
                  <a:gd name="T4" fmla="*/ 1 w 64"/>
                  <a:gd name="T5" fmla="*/ 1 h 49"/>
                  <a:gd name="T6" fmla="*/ 1 w 64"/>
                  <a:gd name="T7" fmla="*/ 1 h 49"/>
                  <a:gd name="T8" fmla="*/ 0 w 64"/>
                  <a:gd name="T9" fmla="*/ 1 h 49"/>
                  <a:gd name="T10" fmla="*/ 1 w 64"/>
                  <a:gd name="T11" fmla="*/ 1 h 49"/>
                  <a:gd name="T12" fmla="*/ 1 w 64"/>
                  <a:gd name="T13" fmla="*/ 1 h 49"/>
                  <a:gd name="T14" fmla="*/ 1 w 64"/>
                  <a:gd name="T15" fmla="*/ 1 h 49"/>
                  <a:gd name="T16" fmla="*/ 1 w 64"/>
                  <a:gd name="T17" fmla="*/ 1 h 49"/>
                  <a:gd name="T18" fmla="*/ 1 w 64"/>
                  <a:gd name="T19" fmla="*/ 1 h 49"/>
                  <a:gd name="T20" fmla="*/ 1 w 64"/>
                  <a:gd name="T21" fmla="*/ 0 h 49"/>
                  <a:gd name="T22" fmla="*/ 1 w 64"/>
                  <a:gd name="T23" fmla="*/ 0 h 49"/>
                  <a:gd name="T24" fmla="*/ 1 w 64"/>
                  <a:gd name="T25" fmla="*/ 1 h 49"/>
                  <a:gd name="T26" fmla="*/ 1 w 64"/>
                  <a:gd name="T27" fmla="*/ 1 h 49"/>
                  <a:gd name="T28" fmla="*/ 1 w 64"/>
                  <a:gd name="T29" fmla="*/ 1 h 49"/>
                  <a:gd name="T30" fmla="*/ 1 w 64"/>
                  <a:gd name="T31" fmla="*/ 1 h 49"/>
                  <a:gd name="T32" fmla="*/ 1 w 64"/>
                  <a:gd name="T33" fmla="*/ 1 h 49"/>
                  <a:gd name="T34" fmla="*/ 1 w 64"/>
                  <a:gd name="T35" fmla="*/ 1 h 49"/>
                  <a:gd name="T36" fmla="*/ 1 w 64"/>
                  <a:gd name="T37" fmla="*/ 1 h 49"/>
                  <a:gd name="T38" fmla="*/ 1 w 64"/>
                  <a:gd name="T39" fmla="*/ 1 h 49"/>
                  <a:gd name="T40" fmla="*/ 1 w 64"/>
                  <a:gd name="T41" fmla="*/ 1 h 49"/>
                  <a:gd name="T42" fmla="*/ 1 w 64"/>
                  <a:gd name="T43" fmla="*/ 1 h 49"/>
                  <a:gd name="T44" fmla="*/ 1 w 64"/>
                  <a:gd name="T45" fmla="*/ 1 h 49"/>
                  <a:gd name="T46" fmla="*/ 1 w 64"/>
                  <a:gd name="T47" fmla="*/ 1 h 49"/>
                  <a:gd name="T48" fmla="*/ 1 w 64"/>
                  <a:gd name="T49" fmla="*/ 1 h 49"/>
                  <a:gd name="T50" fmla="*/ 1 w 64"/>
                  <a:gd name="T51" fmla="*/ 1 h 49"/>
                  <a:gd name="T52" fmla="*/ 1 w 64"/>
                  <a:gd name="T53" fmla="*/ 1 h 49"/>
                  <a:gd name="T54" fmla="*/ 1 w 64"/>
                  <a:gd name="T55" fmla="*/ 1 h 49"/>
                  <a:gd name="T56" fmla="*/ 1 w 64"/>
                  <a:gd name="T57" fmla="*/ 1 h 49"/>
                  <a:gd name="T58" fmla="*/ 1 w 64"/>
                  <a:gd name="T59" fmla="*/ 1 h 49"/>
                  <a:gd name="T60" fmla="*/ 1 w 64"/>
                  <a:gd name="T61" fmla="*/ 1 h 49"/>
                  <a:gd name="T62" fmla="*/ 1 w 64"/>
                  <a:gd name="T63" fmla="*/ 1 h 49"/>
                  <a:gd name="T64" fmla="*/ 1 w 64"/>
                  <a:gd name="T65" fmla="*/ 1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49"/>
                  <a:gd name="T101" fmla="*/ 64 w 64"/>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49">
                    <a:moveTo>
                      <a:pt x="10" y="49"/>
                    </a:moveTo>
                    <a:lnTo>
                      <a:pt x="5" y="45"/>
                    </a:lnTo>
                    <a:lnTo>
                      <a:pt x="3" y="40"/>
                    </a:lnTo>
                    <a:lnTo>
                      <a:pt x="1" y="35"/>
                    </a:lnTo>
                    <a:lnTo>
                      <a:pt x="0" y="29"/>
                    </a:lnTo>
                    <a:lnTo>
                      <a:pt x="10" y="24"/>
                    </a:lnTo>
                    <a:lnTo>
                      <a:pt x="18" y="19"/>
                    </a:lnTo>
                    <a:lnTo>
                      <a:pt x="27" y="12"/>
                    </a:lnTo>
                    <a:lnTo>
                      <a:pt x="33" y="7"/>
                    </a:lnTo>
                    <a:lnTo>
                      <a:pt x="38" y="1"/>
                    </a:lnTo>
                    <a:lnTo>
                      <a:pt x="47" y="0"/>
                    </a:lnTo>
                    <a:lnTo>
                      <a:pt x="55" y="0"/>
                    </a:lnTo>
                    <a:lnTo>
                      <a:pt x="61" y="5"/>
                    </a:lnTo>
                    <a:lnTo>
                      <a:pt x="63" y="7"/>
                    </a:lnTo>
                    <a:lnTo>
                      <a:pt x="64" y="8"/>
                    </a:lnTo>
                    <a:lnTo>
                      <a:pt x="64" y="12"/>
                    </a:lnTo>
                    <a:lnTo>
                      <a:pt x="64" y="14"/>
                    </a:lnTo>
                    <a:lnTo>
                      <a:pt x="61" y="17"/>
                    </a:lnTo>
                    <a:lnTo>
                      <a:pt x="58" y="21"/>
                    </a:lnTo>
                    <a:lnTo>
                      <a:pt x="54" y="24"/>
                    </a:lnTo>
                    <a:lnTo>
                      <a:pt x="51" y="26"/>
                    </a:lnTo>
                    <a:lnTo>
                      <a:pt x="47" y="29"/>
                    </a:lnTo>
                    <a:lnTo>
                      <a:pt x="41" y="36"/>
                    </a:lnTo>
                    <a:lnTo>
                      <a:pt x="35" y="42"/>
                    </a:lnTo>
                    <a:lnTo>
                      <a:pt x="27" y="43"/>
                    </a:lnTo>
                    <a:lnTo>
                      <a:pt x="24" y="43"/>
                    </a:lnTo>
                    <a:lnTo>
                      <a:pt x="23" y="43"/>
                    </a:lnTo>
                    <a:lnTo>
                      <a:pt x="20" y="43"/>
                    </a:lnTo>
                    <a:lnTo>
                      <a:pt x="17" y="43"/>
                    </a:lnTo>
                    <a:lnTo>
                      <a:pt x="14" y="43"/>
                    </a:lnTo>
                    <a:lnTo>
                      <a:pt x="13" y="45"/>
                    </a:lnTo>
                    <a:lnTo>
                      <a:pt x="11" y="47"/>
                    </a:lnTo>
                    <a:lnTo>
                      <a:pt x="10" y="4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80" name="Freeform 56"/>
              <p:cNvSpPr>
                <a:spLocks/>
              </p:cNvSpPr>
              <p:nvPr/>
            </p:nvSpPr>
            <p:spPr bwMode="auto">
              <a:xfrm>
                <a:off x="6122" y="4509"/>
                <a:ext cx="102" cy="52"/>
              </a:xfrm>
              <a:custGeom>
                <a:avLst/>
                <a:gdLst>
                  <a:gd name="T0" fmla="*/ 1 w 204"/>
                  <a:gd name="T1" fmla="*/ 1 h 103"/>
                  <a:gd name="T2" fmla="*/ 1 w 204"/>
                  <a:gd name="T3" fmla="*/ 1 h 103"/>
                  <a:gd name="T4" fmla="*/ 1 w 204"/>
                  <a:gd name="T5" fmla="*/ 1 h 103"/>
                  <a:gd name="T6" fmla="*/ 1 w 204"/>
                  <a:gd name="T7" fmla="*/ 1 h 103"/>
                  <a:gd name="T8" fmla="*/ 1 w 204"/>
                  <a:gd name="T9" fmla="*/ 1 h 103"/>
                  <a:gd name="T10" fmla="*/ 1 w 204"/>
                  <a:gd name="T11" fmla="*/ 1 h 103"/>
                  <a:gd name="T12" fmla="*/ 1 w 204"/>
                  <a:gd name="T13" fmla="*/ 1 h 103"/>
                  <a:gd name="T14" fmla="*/ 1 w 204"/>
                  <a:gd name="T15" fmla="*/ 1 h 103"/>
                  <a:gd name="T16" fmla="*/ 1 w 204"/>
                  <a:gd name="T17" fmla="*/ 1 h 103"/>
                  <a:gd name="T18" fmla="*/ 1 w 204"/>
                  <a:gd name="T19" fmla="*/ 1 h 103"/>
                  <a:gd name="T20" fmla="*/ 1 w 204"/>
                  <a:gd name="T21" fmla="*/ 1 h 103"/>
                  <a:gd name="T22" fmla="*/ 1 w 204"/>
                  <a:gd name="T23" fmla="*/ 1 h 103"/>
                  <a:gd name="T24" fmla="*/ 1 w 204"/>
                  <a:gd name="T25" fmla="*/ 1 h 103"/>
                  <a:gd name="T26" fmla="*/ 1 w 204"/>
                  <a:gd name="T27" fmla="*/ 1 h 103"/>
                  <a:gd name="T28" fmla="*/ 1 w 204"/>
                  <a:gd name="T29" fmla="*/ 1 h 103"/>
                  <a:gd name="T30" fmla="*/ 1 w 204"/>
                  <a:gd name="T31" fmla="*/ 1 h 103"/>
                  <a:gd name="T32" fmla="*/ 1 w 204"/>
                  <a:gd name="T33" fmla="*/ 1 h 103"/>
                  <a:gd name="T34" fmla="*/ 1 w 204"/>
                  <a:gd name="T35" fmla="*/ 1 h 103"/>
                  <a:gd name="T36" fmla="*/ 1 w 204"/>
                  <a:gd name="T37" fmla="*/ 1 h 103"/>
                  <a:gd name="T38" fmla="*/ 1 w 204"/>
                  <a:gd name="T39" fmla="*/ 1 h 103"/>
                  <a:gd name="T40" fmla="*/ 1 w 204"/>
                  <a:gd name="T41" fmla="*/ 1 h 103"/>
                  <a:gd name="T42" fmla="*/ 1 w 204"/>
                  <a:gd name="T43" fmla="*/ 1 h 103"/>
                  <a:gd name="T44" fmla="*/ 1 w 204"/>
                  <a:gd name="T45" fmla="*/ 1 h 103"/>
                  <a:gd name="T46" fmla="*/ 1 w 204"/>
                  <a:gd name="T47" fmla="*/ 1 h 103"/>
                  <a:gd name="T48" fmla="*/ 1 w 204"/>
                  <a:gd name="T49" fmla="*/ 1 h 103"/>
                  <a:gd name="T50" fmla="*/ 1 w 204"/>
                  <a:gd name="T51" fmla="*/ 1 h 103"/>
                  <a:gd name="T52" fmla="*/ 1 w 204"/>
                  <a:gd name="T53" fmla="*/ 1 h 103"/>
                  <a:gd name="T54" fmla="*/ 1 w 204"/>
                  <a:gd name="T55" fmla="*/ 1 h 103"/>
                  <a:gd name="T56" fmla="*/ 1 w 204"/>
                  <a:gd name="T57" fmla="*/ 1 h 103"/>
                  <a:gd name="T58" fmla="*/ 0 w 204"/>
                  <a:gd name="T59" fmla="*/ 1 h 103"/>
                  <a:gd name="T60" fmla="*/ 1 w 204"/>
                  <a:gd name="T61" fmla="*/ 1 h 103"/>
                  <a:gd name="T62" fmla="*/ 1 w 204"/>
                  <a:gd name="T63" fmla="*/ 1 h 103"/>
                  <a:gd name="T64" fmla="*/ 1 w 204"/>
                  <a:gd name="T65" fmla="*/ 1 h 103"/>
                  <a:gd name="T66" fmla="*/ 1 w 204"/>
                  <a:gd name="T67" fmla="*/ 1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4"/>
                  <a:gd name="T103" fmla="*/ 0 h 103"/>
                  <a:gd name="T104" fmla="*/ 204 w 204"/>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4" h="103">
                    <a:moveTo>
                      <a:pt x="60" y="5"/>
                    </a:moveTo>
                    <a:lnTo>
                      <a:pt x="64" y="3"/>
                    </a:lnTo>
                    <a:lnTo>
                      <a:pt x="70" y="3"/>
                    </a:lnTo>
                    <a:lnTo>
                      <a:pt x="75" y="5"/>
                    </a:lnTo>
                    <a:lnTo>
                      <a:pt x="80" y="7"/>
                    </a:lnTo>
                    <a:lnTo>
                      <a:pt x="84" y="12"/>
                    </a:lnTo>
                    <a:lnTo>
                      <a:pt x="90" y="17"/>
                    </a:lnTo>
                    <a:lnTo>
                      <a:pt x="95" y="24"/>
                    </a:lnTo>
                    <a:lnTo>
                      <a:pt x="101" y="28"/>
                    </a:lnTo>
                    <a:lnTo>
                      <a:pt x="107" y="33"/>
                    </a:lnTo>
                    <a:lnTo>
                      <a:pt x="113" y="37"/>
                    </a:lnTo>
                    <a:lnTo>
                      <a:pt x="118" y="40"/>
                    </a:lnTo>
                    <a:lnTo>
                      <a:pt x="124" y="40"/>
                    </a:lnTo>
                    <a:lnTo>
                      <a:pt x="134" y="40"/>
                    </a:lnTo>
                    <a:lnTo>
                      <a:pt x="143" y="40"/>
                    </a:lnTo>
                    <a:lnTo>
                      <a:pt x="150" y="44"/>
                    </a:lnTo>
                    <a:lnTo>
                      <a:pt x="155" y="47"/>
                    </a:lnTo>
                    <a:lnTo>
                      <a:pt x="160" y="49"/>
                    </a:lnTo>
                    <a:lnTo>
                      <a:pt x="164" y="51"/>
                    </a:lnTo>
                    <a:lnTo>
                      <a:pt x="171" y="52"/>
                    </a:lnTo>
                    <a:lnTo>
                      <a:pt x="178" y="54"/>
                    </a:lnTo>
                    <a:lnTo>
                      <a:pt x="185" y="56"/>
                    </a:lnTo>
                    <a:lnTo>
                      <a:pt x="192" y="56"/>
                    </a:lnTo>
                    <a:lnTo>
                      <a:pt x="198" y="58"/>
                    </a:lnTo>
                    <a:lnTo>
                      <a:pt x="204" y="58"/>
                    </a:lnTo>
                    <a:lnTo>
                      <a:pt x="197" y="66"/>
                    </a:lnTo>
                    <a:lnTo>
                      <a:pt x="190" y="77"/>
                    </a:lnTo>
                    <a:lnTo>
                      <a:pt x="184" y="89"/>
                    </a:lnTo>
                    <a:lnTo>
                      <a:pt x="180" y="103"/>
                    </a:lnTo>
                    <a:lnTo>
                      <a:pt x="175" y="98"/>
                    </a:lnTo>
                    <a:lnTo>
                      <a:pt x="170" y="91"/>
                    </a:lnTo>
                    <a:lnTo>
                      <a:pt x="164" y="84"/>
                    </a:lnTo>
                    <a:lnTo>
                      <a:pt x="158" y="80"/>
                    </a:lnTo>
                    <a:lnTo>
                      <a:pt x="154" y="78"/>
                    </a:lnTo>
                    <a:lnTo>
                      <a:pt x="148" y="78"/>
                    </a:lnTo>
                    <a:lnTo>
                      <a:pt x="140" y="80"/>
                    </a:lnTo>
                    <a:lnTo>
                      <a:pt x="131" y="82"/>
                    </a:lnTo>
                    <a:lnTo>
                      <a:pt x="123" y="84"/>
                    </a:lnTo>
                    <a:lnTo>
                      <a:pt x="114" y="85"/>
                    </a:lnTo>
                    <a:lnTo>
                      <a:pt x="107" y="87"/>
                    </a:lnTo>
                    <a:lnTo>
                      <a:pt x="101" y="87"/>
                    </a:lnTo>
                    <a:lnTo>
                      <a:pt x="90" y="82"/>
                    </a:lnTo>
                    <a:lnTo>
                      <a:pt x="81" y="68"/>
                    </a:lnTo>
                    <a:lnTo>
                      <a:pt x="74" y="54"/>
                    </a:lnTo>
                    <a:lnTo>
                      <a:pt x="71" y="45"/>
                    </a:lnTo>
                    <a:lnTo>
                      <a:pt x="68" y="42"/>
                    </a:lnTo>
                    <a:lnTo>
                      <a:pt x="65" y="42"/>
                    </a:lnTo>
                    <a:lnTo>
                      <a:pt x="60" y="44"/>
                    </a:lnTo>
                    <a:lnTo>
                      <a:pt x="54" y="45"/>
                    </a:lnTo>
                    <a:lnTo>
                      <a:pt x="50" y="47"/>
                    </a:lnTo>
                    <a:lnTo>
                      <a:pt x="44" y="45"/>
                    </a:lnTo>
                    <a:lnTo>
                      <a:pt x="37" y="44"/>
                    </a:lnTo>
                    <a:lnTo>
                      <a:pt x="30" y="40"/>
                    </a:lnTo>
                    <a:lnTo>
                      <a:pt x="23" y="37"/>
                    </a:lnTo>
                    <a:lnTo>
                      <a:pt x="15" y="33"/>
                    </a:lnTo>
                    <a:lnTo>
                      <a:pt x="10" y="28"/>
                    </a:lnTo>
                    <a:lnTo>
                      <a:pt x="5" y="24"/>
                    </a:lnTo>
                    <a:lnTo>
                      <a:pt x="1" y="19"/>
                    </a:lnTo>
                    <a:lnTo>
                      <a:pt x="0" y="12"/>
                    </a:lnTo>
                    <a:lnTo>
                      <a:pt x="0" y="7"/>
                    </a:lnTo>
                    <a:lnTo>
                      <a:pt x="3" y="0"/>
                    </a:lnTo>
                    <a:lnTo>
                      <a:pt x="7" y="3"/>
                    </a:lnTo>
                    <a:lnTo>
                      <a:pt x="13" y="9"/>
                    </a:lnTo>
                    <a:lnTo>
                      <a:pt x="21" y="14"/>
                    </a:lnTo>
                    <a:lnTo>
                      <a:pt x="34" y="19"/>
                    </a:lnTo>
                    <a:lnTo>
                      <a:pt x="41" y="19"/>
                    </a:lnTo>
                    <a:lnTo>
                      <a:pt x="48" y="17"/>
                    </a:lnTo>
                    <a:lnTo>
                      <a:pt x="54" y="12"/>
                    </a:lnTo>
                    <a:lnTo>
                      <a:pt x="60"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81" name="Freeform 57"/>
              <p:cNvSpPr>
                <a:spLocks/>
              </p:cNvSpPr>
              <p:nvPr/>
            </p:nvSpPr>
            <p:spPr bwMode="auto">
              <a:xfrm>
                <a:off x="6117" y="4559"/>
                <a:ext cx="35" cy="24"/>
              </a:xfrm>
              <a:custGeom>
                <a:avLst/>
                <a:gdLst>
                  <a:gd name="T0" fmla="*/ 0 w 70"/>
                  <a:gd name="T1" fmla="*/ 1 h 48"/>
                  <a:gd name="T2" fmla="*/ 1 w 70"/>
                  <a:gd name="T3" fmla="*/ 1 h 48"/>
                  <a:gd name="T4" fmla="*/ 1 w 70"/>
                  <a:gd name="T5" fmla="*/ 1 h 48"/>
                  <a:gd name="T6" fmla="*/ 1 w 70"/>
                  <a:gd name="T7" fmla="*/ 1 h 48"/>
                  <a:gd name="T8" fmla="*/ 1 w 70"/>
                  <a:gd name="T9" fmla="*/ 1 h 48"/>
                  <a:gd name="T10" fmla="*/ 1 w 70"/>
                  <a:gd name="T11" fmla="*/ 1 h 48"/>
                  <a:gd name="T12" fmla="*/ 1 w 70"/>
                  <a:gd name="T13" fmla="*/ 1 h 48"/>
                  <a:gd name="T14" fmla="*/ 1 w 70"/>
                  <a:gd name="T15" fmla="*/ 1 h 48"/>
                  <a:gd name="T16" fmla="*/ 1 w 70"/>
                  <a:gd name="T17" fmla="*/ 0 h 48"/>
                  <a:gd name="T18" fmla="*/ 1 w 70"/>
                  <a:gd name="T19" fmla="*/ 1 h 48"/>
                  <a:gd name="T20" fmla="*/ 1 w 70"/>
                  <a:gd name="T21" fmla="*/ 1 h 48"/>
                  <a:gd name="T22" fmla="*/ 1 w 70"/>
                  <a:gd name="T23" fmla="*/ 1 h 48"/>
                  <a:gd name="T24" fmla="*/ 1 w 70"/>
                  <a:gd name="T25" fmla="*/ 1 h 48"/>
                  <a:gd name="T26" fmla="*/ 1 w 70"/>
                  <a:gd name="T27" fmla="*/ 1 h 48"/>
                  <a:gd name="T28" fmla="*/ 1 w 70"/>
                  <a:gd name="T29" fmla="*/ 1 h 48"/>
                  <a:gd name="T30" fmla="*/ 1 w 70"/>
                  <a:gd name="T31" fmla="*/ 1 h 48"/>
                  <a:gd name="T32" fmla="*/ 1 w 70"/>
                  <a:gd name="T33" fmla="*/ 1 h 48"/>
                  <a:gd name="T34" fmla="*/ 1 w 70"/>
                  <a:gd name="T35" fmla="*/ 1 h 48"/>
                  <a:gd name="T36" fmla="*/ 1 w 70"/>
                  <a:gd name="T37" fmla="*/ 1 h 48"/>
                  <a:gd name="T38" fmla="*/ 1 w 70"/>
                  <a:gd name="T39" fmla="*/ 1 h 48"/>
                  <a:gd name="T40" fmla="*/ 1 w 70"/>
                  <a:gd name="T41" fmla="*/ 1 h 48"/>
                  <a:gd name="T42" fmla="*/ 0 w 70"/>
                  <a:gd name="T43" fmla="*/ 1 h 48"/>
                  <a:gd name="T44" fmla="*/ 0 w 70"/>
                  <a:gd name="T45" fmla="*/ 1 h 48"/>
                  <a:gd name="T46" fmla="*/ 0 w 70"/>
                  <a:gd name="T47" fmla="*/ 1 h 48"/>
                  <a:gd name="T48" fmla="*/ 0 w 70"/>
                  <a:gd name="T49" fmla="*/ 1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48"/>
                  <a:gd name="T77" fmla="*/ 70 w 70"/>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48">
                    <a:moveTo>
                      <a:pt x="0" y="16"/>
                    </a:moveTo>
                    <a:lnTo>
                      <a:pt x="4" y="14"/>
                    </a:lnTo>
                    <a:lnTo>
                      <a:pt x="10" y="13"/>
                    </a:lnTo>
                    <a:lnTo>
                      <a:pt x="17" y="11"/>
                    </a:lnTo>
                    <a:lnTo>
                      <a:pt x="24" y="7"/>
                    </a:lnTo>
                    <a:lnTo>
                      <a:pt x="31" y="6"/>
                    </a:lnTo>
                    <a:lnTo>
                      <a:pt x="38" y="4"/>
                    </a:lnTo>
                    <a:lnTo>
                      <a:pt x="43" y="2"/>
                    </a:lnTo>
                    <a:lnTo>
                      <a:pt x="47" y="0"/>
                    </a:lnTo>
                    <a:lnTo>
                      <a:pt x="55" y="2"/>
                    </a:lnTo>
                    <a:lnTo>
                      <a:pt x="65" y="11"/>
                    </a:lnTo>
                    <a:lnTo>
                      <a:pt x="70" y="20"/>
                    </a:lnTo>
                    <a:lnTo>
                      <a:pt x="67" y="25"/>
                    </a:lnTo>
                    <a:lnTo>
                      <a:pt x="54" y="30"/>
                    </a:lnTo>
                    <a:lnTo>
                      <a:pt x="45" y="39"/>
                    </a:lnTo>
                    <a:lnTo>
                      <a:pt x="38" y="46"/>
                    </a:lnTo>
                    <a:lnTo>
                      <a:pt x="33" y="48"/>
                    </a:lnTo>
                    <a:lnTo>
                      <a:pt x="24" y="44"/>
                    </a:lnTo>
                    <a:lnTo>
                      <a:pt x="15" y="39"/>
                    </a:lnTo>
                    <a:lnTo>
                      <a:pt x="7" y="34"/>
                    </a:lnTo>
                    <a:lnTo>
                      <a:pt x="1" y="27"/>
                    </a:lnTo>
                    <a:lnTo>
                      <a:pt x="0" y="23"/>
                    </a:lnTo>
                    <a:lnTo>
                      <a:pt x="0" y="21"/>
                    </a:lnTo>
                    <a:lnTo>
                      <a:pt x="0" y="18"/>
                    </a:lnTo>
                    <a:lnTo>
                      <a:pt x="0" y="1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82" name="Freeform 58"/>
              <p:cNvSpPr>
                <a:spLocks/>
              </p:cNvSpPr>
              <p:nvPr/>
            </p:nvSpPr>
            <p:spPr bwMode="auto">
              <a:xfrm>
                <a:off x="6628" y="4482"/>
                <a:ext cx="18" cy="14"/>
              </a:xfrm>
              <a:custGeom>
                <a:avLst/>
                <a:gdLst>
                  <a:gd name="T0" fmla="*/ 0 w 36"/>
                  <a:gd name="T1" fmla="*/ 1 h 28"/>
                  <a:gd name="T2" fmla="*/ 1 w 36"/>
                  <a:gd name="T3" fmla="*/ 1 h 28"/>
                  <a:gd name="T4" fmla="*/ 1 w 36"/>
                  <a:gd name="T5" fmla="*/ 1 h 28"/>
                  <a:gd name="T6" fmla="*/ 1 w 36"/>
                  <a:gd name="T7" fmla="*/ 1 h 28"/>
                  <a:gd name="T8" fmla="*/ 1 w 36"/>
                  <a:gd name="T9" fmla="*/ 1 h 28"/>
                  <a:gd name="T10" fmla="*/ 1 w 36"/>
                  <a:gd name="T11" fmla="*/ 1 h 28"/>
                  <a:gd name="T12" fmla="*/ 1 w 36"/>
                  <a:gd name="T13" fmla="*/ 1 h 28"/>
                  <a:gd name="T14" fmla="*/ 1 w 36"/>
                  <a:gd name="T15" fmla="*/ 1 h 28"/>
                  <a:gd name="T16" fmla="*/ 1 w 36"/>
                  <a:gd name="T17" fmla="*/ 1 h 28"/>
                  <a:gd name="T18" fmla="*/ 1 w 36"/>
                  <a:gd name="T19" fmla="*/ 1 h 28"/>
                  <a:gd name="T20" fmla="*/ 1 w 36"/>
                  <a:gd name="T21" fmla="*/ 1 h 28"/>
                  <a:gd name="T22" fmla="*/ 1 w 36"/>
                  <a:gd name="T23" fmla="*/ 0 h 28"/>
                  <a:gd name="T24" fmla="*/ 0 w 36"/>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28"/>
                  <a:gd name="T41" fmla="*/ 36 w 36"/>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28">
                    <a:moveTo>
                      <a:pt x="0" y="1"/>
                    </a:moveTo>
                    <a:lnTo>
                      <a:pt x="4" y="7"/>
                    </a:lnTo>
                    <a:lnTo>
                      <a:pt x="9" y="14"/>
                    </a:lnTo>
                    <a:lnTo>
                      <a:pt x="12" y="22"/>
                    </a:lnTo>
                    <a:lnTo>
                      <a:pt x="13" y="28"/>
                    </a:lnTo>
                    <a:lnTo>
                      <a:pt x="20" y="26"/>
                    </a:lnTo>
                    <a:lnTo>
                      <a:pt x="27" y="22"/>
                    </a:lnTo>
                    <a:lnTo>
                      <a:pt x="33" y="19"/>
                    </a:lnTo>
                    <a:lnTo>
                      <a:pt x="36" y="15"/>
                    </a:lnTo>
                    <a:lnTo>
                      <a:pt x="33" y="10"/>
                    </a:lnTo>
                    <a:lnTo>
                      <a:pt x="24" y="5"/>
                    </a:lnTo>
                    <a:lnTo>
                      <a:pt x="13" y="0"/>
                    </a:lnTo>
                    <a:lnTo>
                      <a:pt x="0"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83" name="Freeform 59"/>
              <p:cNvSpPr>
                <a:spLocks/>
              </p:cNvSpPr>
              <p:nvPr/>
            </p:nvSpPr>
            <p:spPr bwMode="auto">
              <a:xfrm>
                <a:off x="6582" y="4422"/>
                <a:ext cx="13" cy="11"/>
              </a:xfrm>
              <a:custGeom>
                <a:avLst/>
                <a:gdLst>
                  <a:gd name="T0" fmla="*/ 0 w 27"/>
                  <a:gd name="T1" fmla="*/ 1 h 21"/>
                  <a:gd name="T2" fmla="*/ 0 w 27"/>
                  <a:gd name="T3" fmla="*/ 1 h 21"/>
                  <a:gd name="T4" fmla="*/ 0 w 27"/>
                  <a:gd name="T5" fmla="*/ 1 h 21"/>
                  <a:gd name="T6" fmla="*/ 0 w 27"/>
                  <a:gd name="T7" fmla="*/ 1 h 21"/>
                  <a:gd name="T8" fmla="*/ 0 w 27"/>
                  <a:gd name="T9" fmla="*/ 1 h 21"/>
                  <a:gd name="T10" fmla="*/ 0 w 27"/>
                  <a:gd name="T11" fmla="*/ 1 h 21"/>
                  <a:gd name="T12" fmla="*/ 0 w 27"/>
                  <a:gd name="T13" fmla="*/ 1 h 21"/>
                  <a:gd name="T14" fmla="*/ 0 w 27"/>
                  <a:gd name="T15" fmla="*/ 1 h 21"/>
                  <a:gd name="T16" fmla="*/ 0 w 27"/>
                  <a:gd name="T17" fmla="*/ 0 h 21"/>
                  <a:gd name="T18" fmla="*/ 0 w 27"/>
                  <a:gd name="T19" fmla="*/ 0 h 21"/>
                  <a:gd name="T20" fmla="*/ 0 w 27"/>
                  <a:gd name="T21" fmla="*/ 1 h 21"/>
                  <a:gd name="T22" fmla="*/ 0 w 27"/>
                  <a:gd name="T23" fmla="*/ 1 h 21"/>
                  <a:gd name="T24" fmla="*/ 0 w 27"/>
                  <a:gd name="T25" fmla="*/ 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1"/>
                  <a:gd name="T41" fmla="*/ 27 w 2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1">
                    <a:moveTo>
                      <a:pt x="27" y="21"/>
                    </a:moveTo>
                    <a:lnTo>
                      <a:pt x="20" y="19"/>
                    </a:lnTo>
                    <a:lnTo>
                      <a:pt x="13" y="16"/>
                    </a:lnTo>
                    <a:lnTo>
                      <a:pt x="7" y="12"/>
                    </a:lnTo>
                    <a:lnTo>
                      <a:pt x="0" y="11"/>
                    </a:lnTo>
                    <a:lnTo>
                      <a:pt x="3" y="7"/>
                    </a:lnTo>
                    <a:lnTo>
                      <a:pt x="5" y="4"/>
                    </a:lnTo>
                    <a:lnTo>
                      <a:pt x="7" y="2"/>
                    </a:lnTo>
                    <a:lnTo>
                      <a:pt x="9" y="0"/>
                    </a:lnTo>
                    <a:lnTo>
                      <a:pt x="15" y="0"/>
                    </a:lnTo>
                    <a:lnTo>
                      <a:pt x="20" y="5"/>
                    </a:lnTo>
                    <a:lnTo>
                      <a:pt x="26" y="12"/>
                    </a:lnTo>
                    <a:lnTo>
                      <a:pt x="27" y="21"/>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84" name="Freeform 60"/>
              <p:cNvSpPr>
                <a:spLocks/>
              </p:cNvSpPr>
              <p:nvPr/>
            </p:nvSpPr>
            <p:spPr bwMode="auto">
              <a:xfrm>
                <a:off x="6602" y="4461"/>
                <a:ext cx="12" cy="12"/>
              </a:xfrm>
              <a:custGeom>
                <a:avLst/>
                <a:gdLst>
                  <a:gd name="T0" fmla="*/ 0 w 23"/>
                  <a:gd name="T1" fmla="*/ 1 h 23"/>
                  <a:gd name="T2" fmla="*/ 1 w 23"/>
                  <a:gd name="T3" fmla="*/ 1 h 23"/>
                  <a:gd name="T4" fmla="*/ 1 w 23"/>
                  <a:gd name="T5" fmla="*/ 1 h 23"/>
                  <a:gd name="T6" fmla="*/ 1 w 23"/>
                  <a:gd name="T7" fmla="*/ 1 h 23"/>
                  <a:gd name="T8" fmla="*/ 1 w 23"/>
                  <a:gd name="T9" fmla="*/ 1 h 23"/>
                  <a:gd name="T10" fmla="*/ 1 w 23"/>
                  <a:gd name="T11" fmla="*/ 1 h 23"/>
                  <a:gd name="T12" fmla="*/ 1 w 23"/>
                  <a:gd name="T13" fmla="*/ 1 h 23"/>
                  <a:gd name="T14" fmla="*/ 1 w 23"/>
                  <a:gd name="T15" fmla="*/ 1 h 23"/>
                  <a:gd name="T16" fmla="*/ 1 w 23"/>
                  <a:gd name="T17" fmla="*/ 1 h 23"/>
                  <a:gd name="T18" fmla="*/ 1 w 23"/>
                  <a:gd name="T19" fmla="*/ 0 h 23"/>
                  <a:gd name="T20" fmla="*/ 1 w 23"/>
                  <a:gd name="T21" fmla="*/ 0 h 23"/>
                  <a:gd name="T22" fmla="*/ 0 w 23"/>
                  <a:gd name="T23" fmla="*/ 1 h 23"/>
                  <a:gd name="T24" fmla="*/ 0 w 23"/>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3"/>
                  <a:gd name="T41" fmla="*/ 23 w 2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3">
                    <a:moveTo>
                      <a:pt x="0" y="7"/>
                    </a:moveTo>
                    <a:lnTo>
                      <a:pt x="5" y="10"/>
                    </a:lnTo>
                    <a:lnTo>
                      <a:pt x="11" y="14"/>
                    </a:lnTo>
                    <a:lnTo>
                      <a:pt x="17" y="19"/>
                    </a:lnTo>
                    <a:lnTo>
                      <a:pt x="21" y="23"/>
                    </a:lnTo>
                    <a:lnTo>
                      <a:pt x="23" y="19"/>
                    </a:lnTo>
                    <a:lnTo>
                      <a:pt x="23" y="12"/>
                    </a:lnTo>
                    <a:lnTo>
                      <a:pt x="21" y="7"/>
                    </a:lnTo>
                    <a:lnTo>
                      <a:pt x="17" y="3"/>
                    </a:lnTo>
                    <a:lnTo>
                      <a:pt x="11" y="0"/>
                    </a:lnTo>
                    <a:lnTo>
                      <a:pt x="4" y="0"/>
                    </a:lnTo>
                    <a:lnTo>
                      <a:pt x="0" y="3"/>
                    </a:lnTo>
                    <a:lnTo>
                      <a:pt x="0" y="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85" name="Freeform 61"/>
              <p:cNvSpPr>
                <a:spLocks/>
              </p:cNvSpPr>
              <p:nvPr/>
            </p:nvSpPr>
            <p:spPr bwMode="auto">
              <a:xfrm>
                <a:off x="6622" y="4435"/>
                <a:ext cx="20" cy="37"/>
              </a:xfrm>
              <a:custGeom>
                <a:avLst/>
                <a:gdLst>
                  <a:gd name="T0" fmla="*/ 0 w 40"/>
                  <a:gd name="T1" fmla="*/ 0 h 74"/>
                  <a:gd name="T2" fmla="*/ 1 w 40"/>
                  <a:gd name="T3" fmla="*/ 1 h 74"/>
                  <a:gd name="T4" fmla="*/ 1 w 40"/>
                  <a:gd name="T5" fmla="*/ 1 h 74"/>
                  <a:gd name="T6" fmla="*/ 1 w 40"/>
                  <a:gd name="T7" fmla="*/ 1 h 74"/>
                  <a:gd name="T8" fmla="*/ 0 w 40"/>
                  <a:gd name="T9" fmla="*/ 1 h 74"/>
                  <a:gd name="T10" fmla="*/ 1 w 40"/>
                  <a:gd name="T11" fmla="*/ 1 h 74"/>
                  <a:gd name="T12" fmla="*/ 1 w 40"/>
                  <a:gd name="T13" fmla="*/ 1 h 74"/>
                  <a:gd name="T14" fmla="*/ 1 w 40"/>
                  <a:gd name="T15" fmla="*/ 1 h 74"/>
                  <a:gd name="T16" fmla="*/ 1 w 40"/>
                  <a:gd name="T17" fmla="*/ 1 h 74"/>
                  <a:gd name="T18" fmla="*/ 1 w 40"/>
                  <a:gd name="T19" fmla="*/ 1 h 74"/>
                  <a:gd name="T20" fmla="*/ 1 w 40"/>
                  <a:gd name="T21" fmla="*/ 1 h 74"/>
                  <a:gd name="T22" fmla="*/ 1 w 40"/>
                  <a:gd name="T23" fmla="*/ 1 h 74"/>
                  <a:gd name="T24" fmla="*/ 1 w 40"/>
                  <a:gd name="T25" fmla="*/ 1 h 74"/>
                  <a:gd name="T26" fmla="*/ 1 w 40"/>
                  <a:gd name="T27" fmla="*/ 1 h 74"/>
                  <a:gd name="T28" fmla="*/ 1 w 40"/>
                  <a:gd name="T29" fmla="*/ 1 h 74"/>
                  <a:gd name="T30" fmla="*/ 1 w 40"/>
                  <a:gd name="T31" fmla="*/ 1 h 74"/>
                  <a:gd name="T32" fmla="*/ 1 w 40"/>
                  <a:gd name="T33" fmla="*/ 1 h 74"/>
                  <a:gd name="T34" fmla="*/ 1 w 40"/>
                  <a:gd name="T35" fmla="*/ 1 h 74"/>
                  <a:gd name="T36" fmla="*/ 1 w 40"/>
                  <a:gd name="T37" fmla="*/ 1 h 74"/>
                  <a:gd name="T38" fmla="*/ 1 w 40"/>
                  <a:gd name="T39" fmla="*/ 1 h 74"/>
                  <a:gd name="T40" fmla="*/ 1 w 40"/>
                  <a:gd name="T41" fmla="*/ 1 h 74"/>
                  <a:gd name="T42" fmla="*/ 1 w 40"/>
                  <a:gd name="T43" fmla="*/ 1 h 74"/>
                  <a:gd name="T44" fmla="*/ 1 w 40"/>
                  <a:gd name="T45" fmla="*/ 1 h 74"/>
                  <a:gd name="T46" fmla="*/ 1 w 40"/>
                  <a:gd name="T47" fmla="*/ 1 h 74"/>
                  <a:gd name="T48" fmla="*/ 0 w 4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74"/>
                  <a:gd name="T77" fmla="*/ 40 w 40"/>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74">
                    <a:moveTo>
                      <a:pt x="0" y="0"/>
                    </a:moveTo>
                    <a:lnTo>
                      <a:pt x="1" y="18"/>
                    </a:lnTo>
                    <a:lnTo>
                      <a:pt x="3" y="39"/>
                    </a:lnTo>
                    <a:lnTo>
                      <a:pt x="1" y="60"/>
                    </a:lnTo>
                    <a:lnTo>
                      <a:pt x="0" y="74"/>
                    </a:lnTo>
                    <a:lnTo>
                      <a:pt x="5" y="72"/>
                    </a:lnTo>
                    <a:lnTo>
                      <a:pt x="10" y="70"/>
                    </a:lnTo>
                    <a:lnTo>
                      <a:pt x="14" y="69"/>
                    </a:lnTo>
                    <a:lnTo>
                      <a:pt x="17" y="67"/>
                    </a:lnTo>
                    <a:lnTo>
                      <a:pt x="23" y="65"/>
                    </a:lnTo>
                    <a:lnTo>
                      <a:pt x="28" y="62"/>
                    </a:lnTo>
                    <a:lnTo>
                      <a:pt x="34" y="62"/>
                    </a:lnTo>
                    <a:lnTo>
                      <a:pt x="38" y="62"/>
                    </a:lnTo>
                    <a:lnTo>
                      <a:pt x="40" y="58"/>
                    </a:lnTo>
                    <a:lnTo>
                      <a:pt x="37" y="51"/>
                    </a:lnTo>
                    <a:lnTo>
                      <a:pt x="30" y="48"/>
                    </a:lnTo>
                    <a:lnTo>
                      <a:pt x="15" y="51"/>
                    </a:lnTo>
                    <a:lnTo>
                      <a:pt x="18" y="42"/>
                    </a:lnTo>
                    <a:lnTo>
                      <a:pt x="20" y="34"/>
                    </a:lnTo>
                    <a:lnTo>
                      <a:pt x="20" y="27"/>
                    </a:lnTo>
                    <a:lnTo>
                      <a:pt x="17" y="21"/>
                    </a:lnTo>
                    <a:lnTo>
                      <a:pt x="14" y="16"/>
                    </a:lnTo>
                    <a:lnTo>
                      <a:pt x="8" y="11"/>
                    </a:lnTo>
                    <a:lnTo>
                      <a:pt x="4" y="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86" name="Freeform 62"/>
              <p:cNvSpPr>
                <a:spLocks/>
              </p:cNvSpPr>
              <p:nvPr/>
            </p:nvSpPr>
            <p:spPr bwMode="auto">
              <a:xfrm>
                <a:off x="6577" y="4440"/>
                <a:ext cx="8" cy="20"/>
              </a:xfrm>
              <a:custGeom>
                <a:avLst/>
                <a:gdLst>
                  <a:gd name="T0" fmla="*/ 0 w 17"/>
                  <a:gd name="T1" fmla="*/ 1 h 40"/>
                  <a:gd name="T2" fmla="*/ 0 w 17"/>
                  <a:gd name="T3" fmla="*/ 1 h 40"/>
                  <a:gd name="T4" fmla="*/ 0 w 17"/>
                  <a:gd name="T5" fmla="*/ 1 h 40"/>
                  <a:gd name="T6" fmla="*/ 0 w 17"/>
                  <a:gd name="T7" fmla="*/ 1 h 40"/>
                  <a:gd name="T8" fmla="*/ 0 w 17"/>
                  <a:gd name="T9" fmla="*/ 0 h 40"/>
                  <a:gd name="T10" fmla="*/ 0 w 17"/>
                  <a:gd name="T11" fmla="*/ 1 h 40"/>
                  <a:gd name="T12" fmla="*/ 0 w 17"/>
                  <a:gd name="T13" fmla="*/ 1 h 40"/>
                  <a:gd name="T14" fmla="*/ 0 w 17"/>
                  <a:gd name="T15" fmla="*/ 1 h 40"/>
                  <a:gd name="T16" fmla="*/ 0 w 17"/>
                  <a:gd name="T17" fmla="*/ 1 h 40"/>
                  <a:gd name="T18" fmla="*/ 0 w 17"/>
                  <a:gd name="T19" fmla="*/ 1 h 40"/>
                  <a:gd name="T20" fmla="*/ 0 w 17"/>
                  <a:gd name="T21" fmla="*/ 1 h 40"/>
                  <a:gd name="T22" fmla="*/ 0 w 17"/>
                  <a:gd name="T23" fmla="*/ 1 h 40"/>
                  <a:gd name="T24" fmla="*/ 0 w 17"/>
                  <a:gd name="T25" fmla="*/ 1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40"/>
                  <a:gd name="T41" fmla="*/ 17 w 17"/>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40">
                    <a:moveTo>
                      <a:pt x="3" y="28"/>
                    </a:moveTo>
                    <a:lnTo>
                      <a:pt x="2" y="18"/>
                    </a:lnTo>
                    <a:lnTo>
                      <a:pt x="0" y="9"/>
                    </a:lnTo>
                    <a:lnTo>
                      <a:pt x="0" y="4"/>
                    </a:lnTo>
                    <a:lnTo>
                      <a:pt x="2" y="0"/>
                    </a:lnTo>
                    <a:lnTo>
                      <a:pt x="6" y="2"/>
                    </a:lnTo>
                    <a:lnTo>
                      <a:pt x="13" y="11"/>
                    </a:lnTo>
                    <a:lnTo>
                      <a:pt x="17" y="25"/>
                    </a:lnTo>
                    <a:lnTo>
                      <a:pt x="16" y="40"/>
                    </a:lnTo>
                    <a:lnTo>
                      <a:pt x="12" y="39"/>
                    </a:lnTo>
                    <a:lnTo>
                      <a:pt x="7" y="35"/>
                    </a:lnTo>
                    <a:lnTo>
                      <a:pt x="5" y="32"/>
                    </a:lnTo>
                    <a:lnTo>
                      <a:pt x="3"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87" name="Freeform 63"/>
              <p:cNvSpPr>
                <a:spLocks/>
              </p:cNvSpPr>
              <p:nvPr/>
            </p:nvSpPr>
            <p:spPr bwMode="auto">
              <a:xfrm>
                <a:off x="6660" y="4429"/>
                <a:ext cx="13" cy="23"/>
              </a:xfrm>
              <a:custGeom>
                <a:avLst/>
                <a:gdLst>
                  <a:gd name="T0" fmla="*/ 0 w 26"/>
                  <a:gd name="T1" fmla="*/ 0 h 46"/>
                  <a:gd name="T2" fmla="*/ 1 w 26"/>
                  <a:gd name="T3" fmla="*/ 0 h 46"/>
                  <a:gd name="T4" fmla="*/ 1 w 26"/>
                  <a:gd name="T5" fmla="*/ 0 h 46"/>
                  <a:gd name="T6" fmla="*/ 1 w 26"/>
                  <a:gd name="T7" fmla="*/ 1 h 46"/>
                  <a:gd name="T8" fmla="*/ 1 w 26"/>
                  <a:gd name="T9" fmla="*/ 1 h 46"/>
                  <a:gd name="T10" fmla="*/ 1 w 26"/>
                  <a:gd name="T11" fmla="*/ 1 h 46"/>
                  <a:gd name="T12" fmla="*/ 1 w 26"/>
                  <a:gd name="T13" fmla="*/ 1 h 46"/>
                  <a:gd name="T14" fmla="*/ 1 w 26"/>
                  <a:gd name="T15" fmla="*/ 1 h 46"/>
                  <a:gd name="T16" fmla="*/ 1 w 26"/>
                  <a:gd name="T17" fmla="*/ 1 h 46"/>
                  <a:gd name="T18" fmla="*/ 1 w 26"/>
                  <a:gd name="T19" fmla="*/ 1 h 46"/>
                  <a:gd name="T20" fmla="*/ 0 w 26"/>
                  <a:gd name="T21" fmla="*/ 1 h 46"/>
                  <a:gd name="T22" fmla="*/ 0 w 26"/>
                  <a:gd name="T23" fmla="*/ 1 h 46"/>
                  <a:gd name="T24" fmla="*/ 0 w 26"/>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46"/>
                  <a:gd name="T41" fmla="*/ 26 w 26"/>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46">
                    <a:moveTo>
                      <a:pt x="0" y="0"/>
                    </a:moveTo>
                    <a:lnTo>
                      <a:pt x="6" y="0"/>
                    </a:lnTo>
                    <a:lnTo>
                      <a:pt x="13" y="0"/>
                    </a:lnTo>
                    <a:lnTo>
                      <a:pt x="20" y="4"/>
                    </a:lnTo>
                    <a:lnTo>
                      <a:pt x="26" y="7"/>
                    </a:lnTo>
                    <a:lnTo>
                      <a:pt x="25" y="16"/>
                    </a:lnTo>
                    <a:lnTo>
                      <a:pt x="20" y="28"/>
                    </a:lnTo>
                    <a:lnTo>
                      <a:pt x="15" y="39"/>
                    </a:lnTo>
                    <a:lnTo>
                      <a:pt x="5" y="46"/>
                    </a:lnTo>
                    <a:lnTo>
                      <a:pt x="3" y="35"/>
                    </a:lnTo>
                    <a:lnTo>
                      <a:pt x="0" y="23"/>
                    </a:lnTo>
                    <a:lnTo>
                      <a:pt x="0" y="11"/>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88" name="Freeform 64"/>
              <p:cNvSpPr>
                <a:spLocks/>
              </p:cNvSpPr>
              <p:nvPr/>
            </p:nvSpPr>
            <p:spPr bwMode="auto">
              <a:xfrm>
                <a:off x="6638" y="4292"/>
                <a:ext cx="61" cy="135"/>
              </a:xfrm>
              <a:custGeom>
                <a:avLst/>
                <a:gdLst>
                  <a:gd name="T0" fmla="*/ 0 w 123"/>
                  <a:gd name="T1" fmla="*/ 0 h 271"/>
                  <a:gd name="T2" fmla="*/ 0 w 123"/>
                  <a:gd name="T3" fmla="*/ 0 h 271"/>
                  <a:gd name="T4" fmla="*/ 0 w 123"/>
                  <a:gd name="T5" fmla="*/ 0 h 271"/>
                  <a:gd name="T6" fmla="*/ 0 w 123"/>
                  <a:gd name="T7" fmla="*/ 0 h 271"/>
                  <a:gd name="T8" fmla="*/ 0 w 123"/>
                  <a:gd name="T9" fmla="*/ 0 h 271"/>
                  <a:gd name="T10" fmla="*/ 0 w 123"/>
                  <a:gd name="T11" fmla="*/ 0 h 271"/>
                  <a:gd name="T12" fmla="*/ 0 w 123"/>
                  <a:gd name="T13" fmla="*/ 0 h 271"/>
                  <a:gd name="T14" fmla="*/ 0 w 123"/>
                  <a:gd name="T15" fmla="*/ 0 h 271"/>
                  <a:gd name="T16" fmla="*/ 0 w 123"/>
                  <a:gd name="T17" fmla="*/ 0 h 271"/>
                  <a:gd name="T18" fmla="*/ 0 w 123"/>
                  <a:gd name="T19" fmla="*/ 0 h 271"/>
                  <a:gd name="T20" fmla="*/ 0 w 123"/>
                  <a:gd name="T21" fmla="*/ 0 h 271"/>
                  <a:gd name="T22" fmla="*/ 0 w 123"/>
                  <a:gd name="T23" fmla="*/ 0 h 271"/>
                  <a:gd name="T24" fmla="*/ 0 w 123"/>
                  <a:gd name="T25" fmla="*/ 0 h 271"/>
                  <a:gd name="T26" fmla="*/ 0 w 123"/>
                  <a:gd name="T27" fmla="*/ 0 h 271"/>
                  <a:gd name="T28" fmla="*/ 0 w 123"/>
                  <a:gd name="T29" fmla="*/ 0 h 271"/>
                  <a:gd name="T30" fmla="*/ 0 w 123"/>
                  <a:gd name="T31" fmla="*/ 0 h 271"/>
                  <a:gd name="T32" fmla="*/ 0 w 123"/>
                  <a:gd name="T33" fmla="*/ 0 h 271"/>
                  <a:gd name="T34" fmla="*/ 0 w 123"/>
                  <a:gd name="T35" fmla="*/ 0 h 271"/>
                  <a:gd name="T36" fmla="*/ 0 w 123"/>
                  <a:gd name="T37" fmla="*/ 0 h 271"/>
                  <a:gd name="T38" fmla="*/ 0 w 123"/>
                  <a:gd name="T39" fmla="*/ 0 h 271"/>
                  <a:gd name="T40" fmla="*/ 0 w 123"/>
                  <a:gd name="T41" fmla="*/ 0 h 271"/>
                  <a:gd name="T42" fmla="*/ 0 w 123"/>
                  <a:gd name="T43" fmla="*/ 0 h 271"/>
                  <a:gd name="T44" fmla="*/ 0 w 123"/>
                  <a:gd name="T45" fmla="*/ 0 h 271"/>
                  <a:gd name="T46" fmla="*/ 0 w 123"/>
                  <a:gd name="T47" fmla="*/ 0 h 271"/>
                  <a:gd name="T48" fmla="*/ 0 w 123"/>
                  <a:gd name="T49" fmla="*/ 0 h 271"/>
                  <a:gd name="T50" fmla="*/ 0 w 123"/>
                  <a:gd name="T51" fmla="*/ 0 h 271"/>
                  <a:gd name="T52" fmla="*/ 0 w 123"/>
                  <a:gd name="T53" fmla="*/ 0 h 271"/>
                  <a:gd name="T54" fmla="*/ 0 w 123"/>
                  <a:gd name="T55" fmla="*/ 0 h 271"/>
                  <a:gd name="T56" fmla="*/ 0 w 123"/>
                  <a:gd name="T57" fmla="*/ 0 h 271"/>
                  <a:gd name="T58" fmla="*/ 0 w 123"/>
                  <a:gd name="T59" fmla="*/ 0 h 271"/>
                  <a:gd name="T60" fmla="*/ 0 w 123"/>
                  <a:gd name="T61" fmla="*/ 0 h 271"/>
                  <a:gd name="T62" fmla="*/ 0 w 123"/>
                  <a:gd name="T63" fmla="*/ 0 h 271"/>
                  <a:gd name="T64" fmla="*/ 0 w 123"/>
                  <a:gd name="T65" fmla="*/ 0 h 271"/>
                  <a:gd name="T66" fmla="*/ 0 w 123"/>
                  <a:gd name="T67" fmla="*/ 0 h 271"/>
                  <a:gd name="T68" fmla="*/ 0 w 123"/>
                  <a:gd name="T69" fmla="*/ 0 h 271"/>
                  <a:gd name="T70" fmla="*/ 0 w 123"/>
                  <a:gd name="T71" fmla="*/ 0 h 271"/>
                  <a:gd name="T72" fmla="*/ 0 w 123"/>
                  <a:gd name="T73" fmla="*/ 0 h 271"/>
                  <a:gd name="T74" fmla="*/ 0 w 123"/>
                  <a:gd name="T75" fmla="*/ 0 h 271"/>
                  <a:gd name="T76" fmla="*/ 0 w 123"/>
                  <a:gd name="T77" fmla="*/ 0 h 271"/>
                  <a:gd name="T78" fmla="*/ 0 w 123"/>
                  <a:gd name="T79" fmla="*/ 0 h 271"/>
                  <a:gd name="T80" fmla="*/ 0 w 123"/>
                  <a:gd name="T81" fmla="*/ 0 h 271"/>
                  <a:gd name="T82" fmla="*/ 0 w 123"/>
                  <a:gd name="T83" fmla="*/ 0 h 271"/>
                  <a:gd name="T84" fmla="*/ 0 w 123"/>
                  <a:gd name="T85" fmla="*/ 0 h 271"/>
                  <a:gd name="T86" fmla="*/ 0 w 123"/>
                  <a:gd name="T87" fmla="*/ 0 h 271"/>
                  <a:gd name="T88" fmla="*/ 0 w 123"/>
                  <a:gd name="T89" fmla="*/ 0 h 271"/>
                  <a:gd name="T90" fmla="*/ 0 w 123"/>
                  <a:gd name="T91" fmla="*/ 0 h 271"/>
                  <a:gd name="T92" fmla="*/ 0 w 123"/>
                  <a:gd name="T93" fmla="*/ 0 h 271"/>
                  <a:gd name="T94" fmla="*/ 0 w 123"/>
                  <a:gd name="T95" fmla="*/ 0 h 271"/>
                  <a:gd name="T96" fmla="*/ 0 w 123"/>
                  <a:gd name="T97" fmla="*/ 0 h 271"/>
                  <a:gd name="T98" fmla="*/ 0 w 123"/>
                  <a:gd name="T99" fmla="*/ 0 h 271"/>
                  <a:gd name="T100" fmla="*/ 0 w 123"/>
                  <a:gd name="T101" fmla="*/ 0 h 271"/>
                  <a:gd name="T102" fmla="*/ 0 w 123"/>
                  <a:gd name="T103" fmla="*/ 0 h 271"/>
                  <a:gd name="T104" fmla="*/ 0 w 123"/>
                  <a:gd name="T105" fmla="*/ 0 h 271"/>
                  <a:gd name="T106" fmla="*/ 0 w 123"/>
                  <a:gd name="T107" fmla="*/ 0 h 271"/>
                  <a:gd name="T108" fmla="*/ 0 w 123"/>
                  <a:gd name="T109" fmla="*/ 0 h 271"/>
                  <a:gd name="T110" fmla="*/ 0 w 123"/>
                  <a:gd name="T111" fmla="*/ 0 h 271"/>
                  <a:gd name="T112" fmla="*/ 0 w 123"/>
                  <a:gd name="T113" fmla="*/ 0 h 271"/>
                  <a:gd name="T114" fmla="*/ 0 w 123"/>
                  <a:gd name="T115" fmla="*/ 0 h 2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3"/>
                  <a:gd name="T175" fmla="*/ 0 h 271"/>
                  <a:gd name="T176" fmla="*/ 123 w 123"/>
                  <a:gd name="T177" fmla="*/ 271 h 2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3" h="271">
                    <a:moveTo>
                      <a:pt x="99" y="236"/>
                    </a:moveTo>
                    <a:lnTo>
                      <a:pt x="94" y="243"/>
                    </a:lnTo>
                    <a:lnTo>
                      <a:pt x="89" y="251"/>
                    </a:lnTo>
                    <a:lnTo>
                      <a:pt x="83" y="262"/>
                    </a:lnTo>
                    <a:lnTo>
                      <a:pt x="77" y="271"/>
                    </a:lnTo>
                    <a:lnTo>
                      <a:pt x="72" y="267"/>
                    </a:lnTo>
                    <a:lnTo>
                      <a:pt x="63" y="262"/>
                    </a:lnTo>
                    <a:lnTo>
                      <a:pt x="53" y="260"/>
                    </a:lnTo>
                    <a:lnTo>
                      <a:pt x="40" y="260"/>
                    </a:lnTo>
                    <a:lnTo>
                      <a:pt x="43" y="258"/>
                    </a:lnTo>
                    <a:lnTo>
                      <a:pt x="44" y="257"/>
                    </a:lnTo>
                    <a:lnTo>
                      <a:pt x="47" y="255"/>
                    </a:lnTo>
                    <a:lnTo>
                      <a:pt x="49" y="253"/>
                    </a:lnTo>
                    <a:lnTo>
                      <a:pt x="44" y="248"/>
                    </a:lnTo>
                    <a:lnTo>
                      <a:pt x="37" y="246"/>
                    </a:lnTo>
                    <a:lnTo>
                      <a:pt x="30" y="244"/>
                    </a:lnTo>
                    <a:lnTo>
                      <a:pt x="24" y="244"/>
                    </a:lnTo>
                    <a:lnTo>
                      <a:pt x="33" y="236"/>
                    </a:lnTo>
                    <a:lnTo>
                      <a:pt x="40" y="234"/>
                    </a:lnTo>
                    <a:lnTo>
                      <a:pt x="47" y="237"/>
                    </a:lnTo>
                    <a:lnTo>
                      <a:pt x="54" y="246"/>
                    </a:lnTo>
                    <a:lnTo>
                      <a:pt x="53" y="236"/>
                    </a:lnTo>
                    <a:lnTo>
                      <a:pt x="53" y="222"/>
                    </a:lnTo>
                    <a:lnTo>
                      <a:pt x="54" y="206"/>
                    </a:lnTo>
                    <a:lnTo>
                      <a:pt x="54" y="196"/>
                    </a:lnTo>
                    <a:lnTo>
                      <a:pt x="53" y="189"/>
                    </a:lnTo>
                    <a:lnTo>
                      <a:pt x="49" y="180"/>
                    </a:lnTo>
                    <a:lnTo>
                      <a:pt x="44" y="175"/>
                    </a:lnTo>
                    <a:lnTo>
                      <a:pt x="40" y="171"/>
                    </a:lnTo>
                    <a:lnTo>
                      <a:pt x="39" y="168"/>
                    </a:lnTo>
                    <a:lnTo>
                      <a:pt x="39" y="161"/>
                    </a:lnTo>
                    <a:lnTo>
                      <a:pt x="40" y="154"/>
                    </a:lnTo>
                    <a:lnTo>
                      <a:pt x="42" y="147"/>
                    </a:lnTo>
                    <a:lnTo>
                      <a:pt x="43" y="134"/>
                    </a:lnTo>
                    <a:lnTo>
                      <a:pt x="43" y="117"/>
                    </a:lnTo>
                    <a:lnTo>
                      <a:pt x="42" y="101"/>
                    </a:lnTo>
                    <a:lnTo>
                      <a:pt x="42" y="93"/>
                    </a:lnTo>
                    <a:lnTo>
                      <a:pt x="43" y="89"/>
                    </a:lnTo>
                    <a:lnTo>
                      <a:pt x="47" y="86"/>
                    </a:lnTo>
                    <a:lnTo>
                      <a:pt x="50" y="84"/>
                    </a:lnTo>
                    <a:lnTo>
                      <a:pt x="54" y="82"/>
                    </a:lnTo>
                    <a:lnTo>
                      <a:pt x="57" y="79"/>
                    </a:lnTo>
                    <a:lnTo>
                      <a:pt x="57" y="73"/>
                    </a:lnTo>
                    <a:lnTo>
                      <a:pt x="54" y="68"/>
                    </a:lnTo>
                    <a:lnTo>
                      <a:pt x="52" y="65"/>
                    </a:lnTo>
                    <a:lnTo>
                      <a:pt x="47" y="61"/>
                    </a:lnTo>
                    <a:lnTo>
                      <a:pt x="42" y="56"/>
                    </a:lnTo>
                    <a:lnTo>
                      <a:pt x="34" y="51"/>
                    </a:lnTo>
                    <a:lnTo>
                      <a:pt x="27" y="45"/>
                    </a:lnTo>
                    <a:lnTo>
                      <a:pt x="20" y="40"/>
                    </a:lnTo>
                    <a:lnTo>
                      <a:pt x="13" y="35"/>
                    </a:lnTo>
                    <a:lnTo>
                      <a:pt x="6" y="30"/>
                    </a:lnTo>
                    <a:lnTo>
                      <a:pt x="0" y="26"/>
                    </a:lnTo>
                    <a:lnTo>
                      <a:pt x="6" y="26"/>
                    </a:lnTo>
                    <a:lnTo>
                      <a:pt x="10" y="24"/>
                    </a:lnTo>
                    <a:lnTo>
                      <a:pt x="14" y="24"/>
                    </a:lnTo>
                    <a:lnTo>
                      <a:pt x="17" y="23"/>
                    </a:lnTo>
                    <a:lnTo>
                      <a:pt x="22" y="23"/>
                    </a:lnTo>
                    <a:lnTo>
                      <a:pt x="26" y="23"/>
                    </a:lnTo>
                    <a:lnTo>
                      <a:pt x="32" y="23"/>
                    </a:lnTo>
                    <a:lnTo>
                      <a:pt x="36" y="26"/>
                    </a:lnTo>
                    <a:lnTo>
                      <a:pt x="43" y="35"/>
                    </a:lnTo>
                    <a:lnTo>
                      <a:pt x="53" y="49"/>
                    </a:lnTo>
                    <a:lnTo>
                      <a:pt x="63" y="63"/>
                    </a:lnTo>
                    <a:lnTo>
                      <a:pt x="69" y="73"/>
                    </a:lnTo>
                    <a:lnTo>
                      <a:pt x="67" y="66"/>
                    </a:lnTo>
                    <a:lnTo>
                      <a:pt x="67" y="59"/>
                    </a:lnTo>
                    <a:lnTo>
                      <a:pt x="69" y="54"/>
                    </a:lnTo>
                    <a:lnTo>
                      <a:pt x="73" y="51"/>
                    </a:lnTo>
                    <a:lnTo>
                      <a:pt x="74" y="37"/>
                    </a:lnTo>
                    <a:lnTo>
                      <a:pt x="76" y="23"/>
                    </a:lnTo>
                    <a:lnTo>
                      <a:pt x="76" y="9"/>
                    </a:lnTo>
                    <a:lnTo>
                      <a:pt x="73" y="0"/>
                    </a:lnTo>
                    <a:lnTo>
                      <a:pt x="76" y="2"/>
                    </a:lnTo>
                    <a:lnTo>
                      <a:pt x="79" y="5"/>
                    </a:lnTo>
                    <a:lnTo>
                      <a:pt x="82" y="10"/>
                    </a:lnTo>
                    <a:lnTo>
                      <a:pt x="86" y="16"/>
                    </a:lnTo>
                    <a:lnTo>
                      <a:pt x="89" y="24"/>
                    </a:lnTo>
                    <a:lnTo>
                      <a:pt x="92" y="35"/>
                    </a:lnTo>
                    <a:lnTo>
                      <a:pt x="92" y="44"/>
                    </a:lnTo>
                    <a:lnTo>
                      <a:pt x="92" y="49"/>
                    </a:lnTo>
                    <a:lnTo>
                      <a:pt x="90" y="54"/>
                    </a:lnTo>
                    <a:lnTo>
                      <a:pt x="86" y="59"/>
                    </a:lnTo>
                    <a:lnTo>
                      <a:pt x="84" y="66"/>
                    </a:lnTo>
                    <a:lnTo>
                      <a:pt x="84" y="72"/>
                    </a:lnTo>
                    <a:lnTo>
                      <a:pt x="87" y="77"/>
                    </a:lnTo>
                    <a:lnTo>
                      <a:pt x="89" y="84"/>
                    </a:lnTo>
                    <a:lnTo>
                      <a:pt x="90" y="93"/>
                    </a:lnTo>
                    <a:lnTo>
                      <a:pt x="89" y="103"/>
                    </a:lnTo>
                    <a:lnTo>
                      <a:pt x="87" y="106"/>
                    </a:lnTo>
                    <a:lnTo>
                      <a:pt x="83" y="108"/>
                    </a:lnTo>
                    <a:lnTo>
                      <a:pt x="79" y="105"/>
                    </a:lnTo>
                    <a:lnTo>
                      <a:pt x="74" y="99"/>
                    </a:lnTo>
                    <a:lnTo>
                      <a:pt x="74" y="110"/>
                    </a:lnTo>
                    <a:lnTo>
                      <a:pt x="74" y="126"/>
                    </a:lnTo>
                    <a:lnTo>
                      <a:pt x="74" y="143"/>
                    </a:lnTo>
                    <a:lnTo>
                      <a:pt x="76" y="157"/>
                    </a:lnTo>
                    <a:lnTo>
                      <a:pt x="77" y="169"/>
                    </a:lnTo>
                    <a:lnTo>
                      <a:pt x="77" y="187"/>
                    </a:lnTo>
                    <a:lnTo>
                      <a:pt x="79" y="204"/>
                    </a:lnTo>
                    <a:lnTo>
                      <a:pt x="79" y="220"/>
                    </a:lnTo>
                    <a:lnTo>
                      <a:pt x="83" y="222"/>
                    </a:lnTo>
                    <a:lnTo>
                      <a:pt x="89" y="224"/>
                    </a:lnTo>
                    <a:lnTo>
                      <a:pt x="92" y="227"/>
                    </a:lnTo>
                    <a:lnTo>
                      <a:pt x="93" y="230"/>
                    </a:lnTo>
                    <a:lnTo>
                      <a:pt x="97" y="220"/>
                    </a:lnTo>
                    <a:lnTo>
                      <a:pt x="106" y="210"/>
                    </a:lnTo>
                    <a:lnTo>
                      <a:pt x="114" y="201"/>
                    </a:lnTo>
                    <a:lnTo>
                      <a:pt x="123" y="197"/>
                    </a:lnTo>
                    <a:lnTo>
                      <a:pt x="123" y="201"/>
                    </a:lnTo>
                    <a:lnTo>
                      <a:pt x="123" y="203"/>
                    </a:lnTo>
                    <a:lnTo>
                      <a:pt x="123" y="206"/>
                    </a:lnTo>
                    <a:lnTo>
                      <a:pt x="123" y="210"/>
                    </a:lnTo>
                    <a:lnTo>
                      <a:pt x="113" y="211"/>
                    </a:lnTo>
                    <a:lnTo>
                      <a:pt x="107" y="220"/>
                    </a:lnTo>
                    <a:lnTo>
                      <a:pt x="102" y="229"/>
                    </a:lnTo>
                    <a:lnTo>
                      <a:pt x="99" y="23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89" name="Freeform 65"/>
              <p:cNvSpPr>
                <a:spLocks/>
              </p:cNvSpPr>
              <p:nvPr/>
            </p:nvSpPr>
            <p:spPr bwMode="auto">
              <a:xfrm>
                <a:off x="6565" y="4425"/>
                <a:ext cx="30" cy="107"/>
              </a:xfrm>
              <a:custGeom>
                <a:avLst/>
                <a:gdLst>
                  <a:gd name="T0" fmla="*/ 1 w 59"/>
                  <a:gd name="T1" fmla="*/ 0 h 215"/>
                  <a:gd name="T2" fmla="*/ 1 w 59"/>
                  <a:gd name="T3" fmla="*/ 0 h 215"/>
                  <a:gd name="T4" fmla="*/ 1 w 59"/>
                  <a:gd name="T5" fmla="*/ 0 h 215"/>
                  <a:gd name="T6" fmla="*/ 1 w 59"/>
                  <a:gd name="T7" fmla="*/ 0 h 215"/>
                  <a:gd name="T8" fmla="*/ 1 w 59"/>
                  <a:gd name="T9" fmla="*/ 0 h 215"/>
                  <a:gd name="T10" fmla="*/ 1 w 59"/>
                  <a:gd name="T11" fmla="*/ 0 h 215"/>
                  <a:gd name="T12" fmla="*/ 1 w 59"/>
                  <a:gd name="T13" fmla="*/ 0 h 215"/>
                  <a:gd name="T14" fmla="*/ 1 w 59"/>
                  <a:gd name="T15" fmla="*/ 0 h 215"/>
                  <a:gd name="T16" fmla="*/ 1 w 59"/>
                  <a:gd name="T17" fmla="*/ 0 h 215"/>
                  <a:gd name="T18" fmla="*/ 1 w 59"/>
                  <a:gd name="T19" fmla="*/ 0 h 215"/>
                  <a:gd name="T20" fmla="*/ 1 w 59"/>
                  <a:gd name="T21" fmla="*/ 0 h 215"/>
                  <a:gd name="T22" fmla="*/ 1 w 59"/>
                  <a:gd name="T23" fmla="*/ 0 h 215"/>
                  <a:gd name="T24" fmla="*/ 1 w 59"/>
                  <a:gd name="T25" fmla="*/ 0 h 215"/>
                  <a:gd name="T26" fmla="*/ 1 w 59"/>
                  <a:gd name="T27" fmla="*/ 0 h 215"/>
                  <a:gd name="T28" fmla="*/ 1 w 59"/>
                  <a:gd name="T29" fmla="*/ 0 h 215"/>
                  <a:gd name="T30" fmla="*/ 1 w 59"/>
                  <a:gd name="T31" fmla="*/ 0 h 215"/>
                  <a:gd name="T32" fmla="*/ 1 w 59"/>
                  <a:gd name="T33" fmla="*/ 0 h 215"/>
                  <a:gd name="T34" fmla="*/ 1 w 59"/>
                  <a:gd name="T35" fmla="*/ 0 h 215"/>
                  <a:gd name="T36" fmla="*/ 1 w 59"/>
                  <a:gd name="T37" fmla="*/ 0 h 215"/>
                  <a:gd name="T38" fmla="*/ 1 w 59"/>
                  <a:gd name="T39" fmla="*/ 0 h 215"/>
                  <a:gd name="T40" fmla="*/ 1 w 59"/>
                  <a:gd name="T41" fmla="*/ 0 h 215"/>
                  <a:gd name="T42" fmla="*/ 1 w 59"/>
                  <a:gd name="T43" fmla="*/ 0 h 215"/>
                  <a:gd name="T44" fmla="*/ 1 w 59"/>
                  <a:gd name="T45" fmla="*/ 0 h 215"/>
                  <a:gd name="T46" fmla="*/ 1 w 59"/>
                  <a:gd name="T47" fmla="*/ 0 h 215"/>
                  <a:gd name="T48" fmla="*/ 1 w 59"/>
                  <a:gd name="T49" fmla="*/ 0 h 215"/>
                  <a:gd name="T50" fmla="*/ 1 w 59"/>
                  <a:gd name="T51" fmla="*/ 0 h 215"/>
                  <a:gd name="T52" fmla="*/ 1 w 59"/>
                  <a:gd name="T53" fmla="*/ 0 h 215"/>
                  <a:gd name="T54" fmla="*/ 1 w 59"/>
                  <a:gd name="T55" fmla="*/ 0 h 215"/>
                  <a:gd name="T56" fmla="*/ 1 w 59"/>
                  <a:gd name="T57" fmla="*/ 0 h 215"/>
                  <a:gd name="T58" fmla="*/ 1 w 59"/>
                  <a:gd name="T59" fmla="*/ 0 h 215"/>
                  <a:gd name="T60" fmla="*/ 1 w 59"/>
                  <a:gd name="T61" fmla="*/ 0 h 215"/>
                  <a:gd name="T62" fmla="*/ 1 w 59"/>
                  <a:gd name="T63" fmla="*/ 0 h 215"/>
                  <a:gd name="T64" fmla="*/ 1 w 59"/>
                  <a:gd name="T65" fmla="*/ 0 h 215"/>
                  <a:gd name="T66" fmla="*/ 1 w 59"/>
                  <a:gd name="T67" fmla="*/ 0 h 215"/>
                  <a:gd name="T68" fmla="*/ 1 w 59"/>
                  <a:gd name="T69" fmla="*/ 0 h 215"/>
                  <a:gd name="T70" fmla="*/ 1 w 59"/>
                  <a:gd name="T71" fmla="*/ 0 h 215"/>
                  <a:gd name="T72" fmla="*/ 1 w 59"/>
                  <a:gd name="T73" fmla="*/ 0 h 215"/>
                  <a:gd name="T74" fmla="*/ 0 w 59"/>
                  <a:gd name="T75" fmla="*/ 0 h 215"/>
                  <a:gd name="T76" fmla="*/ 0 w 59"/>
                  <a:gd name="T77" fmla="*/ 0 h 215"/>
                  <a:gd name="T78" fmla="*/ 1 w 59"/>
                  <a:gd name="T79" fmla="*/ 0 h 215"/>
                  <a:gd name="T80" fmla="*/ 1 w 59"/>
                  <a:gd name="T81" fmla="*/ 0 h 215"/>
                  <a:gd name="T82" fmla="*/ 1 w 59"/>
                  <a:gd name="T83" fmla="*/ 0 h 215"/>
                  <a:gd name="T84" fmla="*/ 1 w 59"/>
                  <a:gd name="T85" fmla="*/ 0 h 215"/>
                  <a:gd name="T86" fmla="*/ 1 w 59"/>
                  <a:gd name="T87" fmla="*/ 0 h 215"/>
                  <a:gd name="T88" fmla="*/ 1 w 59"/>
                  <a:gd name="T89" fmla="*/ 0 h 2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215"/>
                  <a:gd name="T137" fmla="*/ 59 w 59"/>
                  <a:gd name="T138" fmla="*/ 215 h 2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215">
                    <a:moveTo>
                      <a:pt x="24" y="158"/>
                    </a:moveTo>
                    <a:lnTo>
                      <a:pt x="27" y="170"/>
                    </a:lnTo>
                    <a:lnTo>
                      <a:pt x="29" y="182"/>
                    </a:lnTo>
                    <a:lnTo>
                      <a:pt x="34" y="194"/>
                    </a:lnTo>
                    <a:lnTo>
                      <a:pt x="38" y="207"/>
                    </a:lnTo>
                    <a:lnTo>
                      <a:pt x="42" y="208"/>
                    </a:lnTo>
                    <a:lnTo>
                      <a:pt x="47" y="212"/>
                    </a:lnTo>
                    <a:lnTo>
                      <a:pt x="54" y="214"/>
                    </a:lnTo>
                    <a:lnTo>
                      <a:pt x="59" y="215"/>
                    </a:lnTo>
                    <a:lnTo>
                      <a:pt x="54" y="210"/>
                    </a:lnTo>
                    <a:lnTo>
                      <a:pt x="49" y="201"/>
                    </a:lnTo>
                    <a:lnTo>
                      <a:pt x="47" y="194"/>
                    </a:lnTo>
                    <a:lnTo>
                      <a:pt x="44" y="189"/>
                    </a:lnTo>
                    <a:lnTo>
                      <a:pt x="42" y="182"/>
                    </a:lnTo>
                    <a:lnTo>
                      <a:pt x="44" y="173"/>
                    </a:lnTo>
                    <a:lnTo>
                      <a:pt x="45" y="165"/>
                    </a:lnTo>
                    <a:lnTo>
                      <a:pt x="47" y="158"/>
                    </a:lnTo>
                    <a:lnTo>
                      <a:pt x="47" y="147"/>
                    </a:lnTo>
                    <a:lnTo>
                      <a:pt x="44" y="137"/>
                    </a:lnTo>
                    <a:lnTo>
                      <a:pt x="38" y="126"/>
                    </a:lnTo>
                    <a:lnTo>
                      <a:pt x="35" y="119"/>
                    </a:lnTo>
                    <a:lnTo>
                      <a:pt x="34" y="112"/>
                    </a:lnTo>
                    <a:lnTo>
                      <a:pt x="34" y="102"/>
                    </a:lnTo>
                    <a:lnTo>
                      <a:pt x="34" y="91"/>
                    </a:lnTo>
                    <a:lnTo>
                      <a:pt x="35" y="83"/>
                    </a:lnTo>
                    <a:lnTo>
                      <a:pt x="28" y="79"/>
                    </a:lnTo>
                    <a:lnTo>
                      <a:pt x="22" y="74"/>
                    </a:lnTo>
                    <a:lnTo>
                      <a:pt x="18" y="67"/>
                    </a:lnTo>
                    <a:lnTo>
                      <a:pt x="15" y="62"/>
                    </a:lnTo>
                    <a:lnTo>
                      <a:pt x="14" y="53"/>
                    </a:lnTo>
                    <a:lnTo>
                      <a:pt x="12" y="39"/>
                    </a:lnTo>
                    <a:lnTo>
                      <a:pt x="12" y="23"/>
                    </a:lnTo>
                    <a:lnTo>
                      <a:pt x="12" y="11"/>
                    </a:lnTo>
                    <a:lnTo>
                      <a:pt x="11" y="7"/>
                    </a:lnTo>
                    <a:lnTo>
                      <a:pt x="7" y="6"/>
                    </a:lnTo>
                    <a:lnTo>
                      <a:pt x="4" y="2"/>
                    </a:lnTo>
                    <a:lnTo>
                      <a:pt x="1" y="0"/>
                    </a:lnTo>
                    <a:lnTo>
                      <a:pt x="0" y="13"/>
                    </a:lnTo>
                    <a:lnTo>
                      <a:pt x="0" y="27"/>
                    </a:lnTo>
                    <a:lnTo>
                      <a:pt x="1" y="42"/>
                    </a:lnTo>
                    <a:lnTo>
                      <a:pt x="2" y="56"/>
                    </a:lnTo>
                    <a:lnTo>
                      <a:pt x="5" y="81"/>
                    </a:lnTo>
                    <a:lnTo>
                      <a:pt x="12" y="109"/>
                    </a:lnTo>
                    <a:lnTo>
                      <a:pt x="19" y="138"/>
                    </a:lnTo>
                    <a:lnTo>
                      <a:pt x="24" y="1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90" name="Freeform 66"/>
              <p:cNvSpPr>
                <a:spLocks/>
              </p:cNvSpPr>
              <p:nvPr/>
            </p:nvSpPr>
            <p:spPr bwMode="auto">
              <a:xfrm>
                <a:off x="6650" y="4429"/>
                <a:ext cx="33" cy="101"/>
              </a:xfrm>
              <a:custGeom>
                <a:avLst/>
                <a:gdLst>
                  <a:gd name="T0" fmla="*/ 0 w 67"/>
                  <a:gd name="T1" fmla="*/ 1 h 201"/>
                  <a:gd name="T2" fmla="*/ 0 w 67"/>
                  <a:gd name="T3" fmla="*/ 1 h 201"/>
                  <a:gd name="T4" fmla="*/ 0 w 67"/>
                  <a:gd name="T5" fmla="*/ 1 h 201"/>
                  <a:gd name="T6" fmla="*/ 0 w 67"/>
                  <a:gd name="T7" fmla="*/ 1 h 201"/>
                  <a:gd name="T8" fmla="*/ 0 w 67"/>
                  <a:gd name="T9" fmla="*/ 1 h 201"/>
                  <a:gd name="T10" fmla="*/ 0 w 67"/>
                  <a:gd name="T11" fmla="*/ 1 h 201"/>
                  <a:gd name="T12" fmla="*/ 0 w 67"/>
                  <a:gd name="T13" fmla="*/ 1 h 201"/>
                  <a:gd name="T14" fmla="*/ 0 w 67"/>
                  <a:gd name="T15" fmla="*/ 1 h 201"/>
                  <a:gd name="T16" fmla="*/ 0 w 67"/>
                  <a:gd name="T17" fmla="*/ 1 h 201"/>
                  <a:gd name="T18" fmla="*/ 0 w 67"/>
                  <a:gd name="T19" fmla="*/ 1 h 201"/>
                  <a:gd name="T20" fmla="*/ 0 w 67"/>
                  <a:gd name="T21" fmla="*/ 1 h 201"/>
                  <a:gd name="T22" fmla="*/ 0 w 67"/>
                  <a:gd name="T23" fmla="*/ 1 h 201"/>
                  <a:gd name="T24" fmla="*/ 0 w 67"/>
                  <a:gd name="T25" fmla="*/ 1 h 201"/>
                  <a:gd name="T26" fmla="*/ 0 w 67"/>
                  <a:gd name="T27" fmla="*/ 1 h 201"/>
                  <a:gd name="T28" fmla="*/ 0 w 67"/>
                  <a:gd name="T29" fmla="*/ 1 h 201"/>
                  <a:gd name="T30" fmla="*/ 0 w 67"/>
                  <a:gd name="T31" fmla="*/ 1 h 201"/>
                  <a:gd name="T32" fmla="*/ 0 w 67"/>
                  <a:gd name="T33" fmla="*/ 1 h 201"/>
                  <a:gd name="T34" fmla="*/ 0 w 67"/>
                  <a:gd name="T35" fmla="*/ 1 h 201"/>
                  <a:gd name="T36" fmla="*/ 0 w 67"/>
                  <a:gd name="T37" fmla="*/ 1 h 201"/>
                  <a:gd name="T38" fmla="*/ 0 w 67"/>
                  <a:gd name="T39" fmla="*/ 1 h 201"/>
                  <a:gd name="T40" fmla="*/ 0 w 67"/>
                  <a:gd name="T41" fmla="*/ 1 h 201"/>
                  <a:gd name="T42" fmla="*/ 0 w 67"/>
                  <a:gd name="T43" fmla="*/ 1 h 201"/>
                  <a:gd name="T44" fmla="*/ 0 w 67"/>
                  <a:gd name="T45" fmla="*/ 1 h 201"/>
                  <a:gd name="T46" fmla="*/ 0 w 67"/>
                  <a:gd name="T47" fmla="*/ 1 h 201"/>
                  <a:gd name="T48" fmla="*/ 0 w 67"/>
                  <a:gd name="T49" fmla="*/ 1 h 201"/>
                  <a:gd name="T50" fmla="*/ 0 w 67"/>
                  <a:gd name="T51" fmla="*/ 1 h 201"/>
                  <a:gd name="T52" fmla="*/ 0 w 67"/>
                  <a:gd name="T53" fmla="*/ 1 h 201"/>
                  <a:gd name="T54" fmla="*/ 0 w 67"/>
                  <a:gd name="T55" fmla="*/ 1 h 201"/>
                  <a:gd name="T56" fmla="*/ 0 w 67"/>
                  <a:gd name="T57" fmla="*/ 1 h 201"/>
                  <a:gd name="T58" fmla="*/ 0 w 67"/>
                  <a:gd name="T59" fmla="*/ 1 h 201"/>
                  <a:gd name="T60" fmla="*/ 0 w 67"/>
                  <a:gd name="T61" fmla="*/ 1 h 201"/>
                  <a:gd name="T62" fmla="*/ 0 w 67"/>
                  <a:gd name="T63" fmla="*/ 1 h 201"/>
                  <a:gd name="T64" fmla="*/ 0 w 67"/>
                  <a:gd name="T65" fmla="*/ 1 h 201"/>
                  <a:gd name="T66" fmla="*/ 0 w 67"/>
                  <a:gd name="T67" fmla="*/ 1 h 201"/>
                  <a:gd name="T68" fmla="*/ 0 w 67"/>
                  <a:gd name="T69" fmla="*/ 1 h 201"/>
                  <a:gd name="T70" fmla="*/ 0 w 67"/>
                  <a:gd name="T71" fmla="*/ 1 h 201"/>
                  <a:gd name="T72" fmla="*/ 0 w 67"/>
                  <a:gd name="T73" fmla="*/ 0 h 201"/>
                  <a:gd name="T74" fmla="*/ 0 w 67"/>
                  <a:gd name="T75" fmla="*/ 1 h 201"/>
                  <a:gd name="T76" fmla="*/ 0 w 67"/>
                  <a:gd name="T77" fmla="*/ 1 h 201"/>
                  <a:gd name="T78" fmla="*/ 0 w 67"/>
                  <a:gd name="T79" fmla="*/ 1 h 201"/>
                  <a:gd name="T80" fmla="*/ 0 w 67"/>
                  <a:gd name="T81" fmla="*/ 1 h 2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
                  <a:gd name="T124" fmla="*/ 0 h 201"/>
                  <a:gd name="T125" fmla="*/ 67 w 67"/>
                  <a:gd name="T126" fmla="*/ 201 h 20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 h="201">
                    <a:moveTo>
                      <a:pt x="61" y="49"/>
                    </a:moveTo>
                    <a:lnTo>
                      <a:pt x="60" y="61"/>
                    </a:lnTo>
                    <a:lnTo>
                      <a:pt x="59" y="75"/>
                    </a:lnTo>
                    <a:lnTo>
                      <a:pt x="56" y="88"/>
                    </a:lnTo>
                    <a:lnTo>
                      <a:pt x="54" y="96"/>
                    </a:lnTo>
                    <a:lnTo>
                      <a:pt x="54" y="129"/>
                    </a:lnTo>
                    <a:lnTo>
                      <a:pt x="49" y="159"/>
                    </a:lnTo>
                    <a:lnTo>
                      <a:pt x="39" y="184"/>
                    </a:lnTo>
                    <a:lnTo>
                      <a:pt x="26" y="201"/>
                    </a:lnTo>
                    <a:lnTo>
                      <a:pt x="19" y="199"/>
                    </a:lnTo>
                    <a:lnTo>
                      <a:pt x="11" y="196"/>
                    </a:lnTo>
                    <a:lnTo>
                      <a:pt x="6" y="191"/>
                    </a:lnTo>
                    <a:lnTo>
                      <a:pt x="0" y="184"/>
                    </a:lnTo>
                    <a:lnTo>
                      <a:pt x="4" y="178"/>
                    </a:lnTo>
                    <a:lnTo>
                      <a:pt x="10" y="173"/>
                    </a:lnTo>
                    <a:lnTo>
                      <a:pt x="17" y="164"/>
                    </a:lnTo>
                    <a:lnTo>
                      <a:pt x="24" y="156"/>
                    </a:lnTo>
                    <a:lnTo>
                      <a:pt x="31" y="145"/>
                    </a:lnTo>
                    <a:lnTo>
                      <a:pt x="37" y="136"/>
                    </a:lnTo>
                    <a:lnTo>
                      <a:pt x="41" y="128"/>
                    </a:lnTo>
                    <a:lnTo>
                      <a:pt x="43" y="121"/>
                    </a:lnTo>
                    <a:lnTo>
                      <a:pt x="39" y="126"/>
                    </a:lnTo>
                    <a:lnTo>
                      <a:pt x="36" y="131"/>
                    </a:lnTo>
                    <a:lnTo>
                      <a:pt x="31" y="136"/>
                    </a:lnTo>
                    <a:lnTo>
                      <a:pt x="27" y="140"/>
                    </a:lnTo>
                    <a:lnTo>
                      <a:pt x="30" y="119"/>
                    </a:lnTo>
                    <a:lnTo>
                      <a:pt x="31" y="93"/>
                    </a:lnTo>
                    <a:lnTo>
                      <a:pt x="31" y="72"/>
                    </a:lnTo>
                    <a:lnTo>
                      <a:pt x="30" y="58"/>
                    </a:lnTo>
                    <a:lnTo>
                      <a:pt x="41" y="51"/>
                    </a:lnTo>
                    <a:lnTo>
                      <a:pt x="50" y="39"/>
                    </a:lnTo>
                    <a:lnTo>
                      <a:pt x="54" y="25"/>
                    </a:lnTo>
                    <a:lnTo>
                      <a:pt x="57" y="12"/>
                    </a:lnTo>
                    <a:lnTo>
                      <a:pt x="60" y="11"/>
                    </a:lnTo>
                    <a:lnTo>
                      <a:pt x="63" y="7"/>
                    </a:lnTo>
                    <a:lnTo>
                      <a:pt x="64" y="4"/>
                    </a:lnTo>
                    <a:lnTo>
                      <a:pt x="67" y="0"/>
                    </a:lnTo>
                    <a:lnTo>
                      <a:pt x="67" y="12"/>
                    </a:lnTo>
                    <a:lnTo>
                      <a:pt x="66" y="26"/>
                    </a:lnTo>
                    <a:lnTo>
                      <a:pt x="63" y="40"/>
                    </a:lnTo>
                    <a:lnTo>
                      <a:pt x="61" y="4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91" name="Freeform 67"/>
              <p:cNvSpPr>
                <a:spLocks/>
              </p:cNvSpPr>
              <p:nvPr/>
            </p:nvSpPr>
            <p:spPr bwMode="auto">
              <a:xfrm>
                <a:off x="5793" y="4860"/>
                <a:ext cx="296" cy="380"/>
              </a:xfrm>
              <a:custGeom>
                <a:avLst/>
                <a:gdLst>
                  <a:gd name="T0" fmla="*/ 0 w 593"/>
                  <a:gd name="T1" fmla="*/ 0 h 762"/>
                  <a:gd name="T2" fmla="*/ 0 w 593"/>
                  <a:gd name="T3" fmla="*/ 0 h 762"/>
                  <a:gd name="T4" fmla="*/ 0 w 593"/>
                  <a:gd name="T5" fmla="*/ 0 h 762"/>
                  <a:gd name="T6" fmla="*/ 0 w 593"/>
                  <a:gd name="T7" fmla="*/ 0 h 762"/>
                  <a:gd name="T8" fmla="*/ 0 w 593"/>
                  <a:gd name="T9" fmla="*/ 0 h 762"/>
                  <a:gd name="T10" fmla="*/ 0 w 593"/>
                  <a:gd name="T11" fmla="*/ 0 h 762"/>
                  <a:gd name="T12" fmla="*/ 0 w 593"/>
                  <a:gd name="T13" fmla="*/ 0 h 762"/>
                  <a:gd name="T14" fmla="*/ 0 w 593"/>
                  <a:gd name="T15" fmla="*/ 0 h 762"/>
                  <a:gd name="T16" fmla="*/ 0 w 593"/>
                  <a:gd name="T17" fmla="*/ 0 h 762"/>
                  <a:gd name="T18" fmla="*/ 0 w 593"/>
                  <a:gd name="T19" fmla="*/ 0 h 762"/>
                  <a:gd name="T20" fmla="*/ 0 w 593"/>
                  <a:gd name="T21" fmla="*/ 0 h 762"/>
                  <a:gd name="T22" fmla="*/ 0 w 593"/>
                  <a:gd name="T23" fmla="*/ 0 h 762"/>
                  <a:gd name="T24" fmla="*/ 0 w 593"/>
                  <a:gd name="T25" fmla="*/ 0 h 762"/>
                  <a:gd name="T26" fmla="*/ 0 w 593"/>
                  <a:gd name="T27" fmla="*/ 0 h 762"/>
                  <a:gd name="T28" fmla="*/ 0 w 593"/>
                  <a:gd name="T29" fmla="*/ 0 h 762"/>
                  <a:gd name="T30" fmla="*/ 0 w 593"/>
                  <a:gd name="T31" fmla="*/ 0 h 762"/>
                  <a:gd name="T32" fmla="*/ 0 w 593"/>
                  <a:gd name="T33" fmla="*/ 0 h 762"/>
                  <a:gd name="T34" fmla="*/ 0 w 593"/>
                  <a:gd name="T35" fmla="*/ 0 h 762"/>
                  <a:gd name="T36" fmla="*/ 0 w 593"/>
                  <a:gd name="T37" fmla="*/ 0 h 762"/>
                  <a:gd name="T38" fmla="*/ 0 w 593"/>
                  <a:gd name="T39" fmla="*/ 0 h 762"/>
                  <a:gd name="T40" fmla="*/ 0 w 593"/>
                  <a:gd name="T41" fmla="*/ 0 h 762"/>
                  <a:gd name="T42" fmla="*/ 0 w 593"/>
                  <a:gd name="T43" fmla="*/ 0 h 762"/>
                  <a:gd name="T44" fmla="*/ 0 w 593"/>
                  <a:gd name="T45" fmla="*/ 0 h 762"/>
                  <a:gd name="T46" fmla="*/ 0 w 593"/>
                  <a:gd name="T47" fmla="*/ 0 h 762"/>
                  <a:gd name="T48" fmla="*/ 0 w 593"/>
                  <a:gd name="T49" fmla="*/ 0 h 762"/>
                  <a:gd name="T50" fmla="*/ 0 w 593"/>
                  <a:gd name="T51" fmla="*/ 0 h 762"/>
                  <a:gd name="T52" fmla="*/ 0 w 593"/>
                  <a:gd name="T53" fmla="*/ 0 h 762"/>
                  <a:gd name="T54" fmla="*/ 0 w 593"/>
                  <a:gd name="T55" fmla="*/ 0 h 762"/>
                  <a:gd name="T56" fmla="*/ 0 w 593"/>
                  <a:gd name="T57" fmla="*/ 0 h 762"/>
                  <a:gd name="T58" fmla="*/ 0 w 593"/>
                  <a:gd name="T59" fmla="*/ 0 h 762"/>
                  <a:gd name="T60" fmla="*/ 0 w 593"/>
                  <a:gd name="T61" fmla="*/ 0 h 762"/>
                  <a:gd name="T62" fmla="*/ 0 w 593"/>
                  <a:gd name="T63" fmla="*/ 0 h 762"/>
                  <a:gd name="T64" fmla="*/ 0 w 593"/>
                  <a:gd name="T65" fmla="*/ 0 h 762"/>
                  <a:gd name="T66" fmla="*/ 0 w 593"/>
                  <a:gd name="T67" fmla="*/ 0 h 762"/>
                  <a:gd name="T68" fmla="*/ 0 w 593"/>
                  <a:gd name="T69" fmla="*/ 0 h 762"/>
                  <a:gd name="T70" fmla="*/ 0 w 593"/>
                  <a:gd name="T71" fmla="*/ 0 h 762"/>
                  <a:gd name="T72" fmla="*/ 0 w 593"/>
                  <a:gd name="T73" fmla="*/ 0 h 762"/>
                  <a:gd name="T74" fmla="*/ 0 w 593"/>
                  <a:gd name="T75" fmla="*/ 0 h 762"/>
                  <a:gd name="T76" fmla="*/ 0 w 593"/>
                  <a:gd name="T77" fmla="*/ 0 h 762"/>
                  <a:gd name="T78" fmla="*/ 0 w 593"/>
                  <a:gd name="T79" fmla="*/ 0 h 762"/>
                  <a:gd name="T80" fmla="*/ 0 w 593"/>
                  <a:gd name="T81" fmla="*/ 0 h 762"/>
                  <a:gd name="T82" fmla="*/ 0 w 593"/>
                  <a:gd name="T83" fmla="*/ 0 h 762"/>
                  <a:gd name="T84" fmla="*/ 0 w 593"/>
                  <a:gd name="T85" fmla="*/ 0 h 762"/>
                  <a:gd name="T86" fmla="*/ 0 w 593"/>
                  <a:gd name="T87" fmla="*/ 0 h 762"/>
                  <a:gd name="T88" fmla="*/ 0 w 593"/>
                  <a:gd name="T89" fmla="*/ 0 h 762"/>
                  <a:gd name="T90" fmla="*/ 0 w 593"/>
                  <a:gd name="T91" fmla="*/ 0 h 762"/>
                  <a:gd name="T92" fmla="*/ 0 w 593"/>
                  <a:gd name="T93" fmla="*/ 0 h 762"/>
                  <a:gd name="T94" fmla="*/ 0 w 593"/>
                  <a:gd name="T95" fmla="*/ 0 h 762"/>
                  <a:gd name="T96" fmla="*/ 0 w 593"/>
                  <a:gd name="T97" fmla="*/ 0 h 762"/>
                  <a:gd name="T98" fmla="*/ 0 w 593"/>
                  <a:gd name="T99" fmla="*/ 0 h 762"/>
                  <a:gd name="T100" fmla="*/ 0 w 593"/>
                  <a:gd name="T101" fmla="*/ 0 h 762"/>
                  <a:gd name="T102" fmla="*/ 0 w 593"/>
                  <a:gd name="T103" fmla="*/ 0 h 7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3"/>
                  <a:gd name="T157" fmla="*/ 0 h 762"/>
                  <a:gd name="T158" fmla="*/ 593 w 593"/>
                  <a:gd name="T159" fmla="*/ 762 h 7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3" h="762">
                    <a:moveTo>
                      <a:pt x="593" y="219"/>
                    </a:moveTo>
                    <a:lnTo>
                      <a:pt x="592" y="210"/>
                    </a:lnTo>
                    <a:lnTo>
                      <a:pt x="590" y="199"/>
                    </a:lnTo>
                    <a:lnTo>
                      <a:pt x="589" y="187"/>
                    </a:lnTo>
                    <a:lnTo>
                      <a:pt x="586" y="173"/>
                    </a:lnTo>
                    <a:lnTo>
                      <a:pt x="579" y="154"/>
                    </a:lnTo>
                    <a:lnTo>
                      <a:pt x="570" y="138"/>
                    </a:lnTo>
                    <a:lnTo>
                      <a:pt x="559" y="128"/>
                    </a:lnTo>
                    <a:lnTo>
                      <a:pt x="549" y="121"/>
                    </a:lnTo>
                    <a:lnTo>
                      <a:pt x="542" y="116"/>
                    </a:lnTo>
                    <a:lnTo>
                      <a:pt x="534" y="109"/>
                    </a:lnTo>
                    <a:lnTo>
                      <a:pt x="527" y="98"/>
                    </a:lnTo>
                    <a:lnTo>
                      <a:pt x="523" y="91"/>
                    </a:lnTo>
                    <a:lnTo>
                      <a:pt x="519" y="84"/>
                    </a:lnTo>
                    <a:lnTo>
                      <a:pt x="513" y="77"/>
                    </a:lnTo>
                    <a:lnTo>
                      <a:pt x="506" y="74"/>
                    </a:lnTo>
                    <a:lnTo>
                      <a:pt x="499" y="70"/>
                    </a:lnTo>
                    <a:lnTo>
                      <a:pt x="490" y="67"/>
                    </a:lnTo>
                    <a:lnTo>
                      <a:pt x="480" y="60"/>
                    </a:lnTo>
                    <a:lnTo>
                      <a:pt x="469" y="51"/>
                    </a:lnTo>
                    <a:lnTo>
                      <a:pt x="459" y="42"/>
                    </a:lnTo>
                    <a:lnTo>
                      <a:pt x="453" y="39"/>
                    </a:lnTo>
                    <a:lnTo>
                      <a:pt x="443" y="35"/>
                    </a:lnTo>
                    <a:lnTo>
                      <a:pt x="433" y="33"/>
                    </a:lnTo>
                    <a:lnTo>
                      <a:pt x="422" y="33"/>
                    </a:lnTo>
                    <a:lnTo>
                      <a:pt x="409" y="33"/>
                    </a:lnTo>
                    <a:lnTo>
                      <a:pt x="397" y="33"/>
                    </a:lnTo>
                    <a:lnTo>
                      <a:pt x="387" y="33"/>
                    </a:lnTo>
                    <a:lnTo>
                      <a:pt x="380" y="33"/>
                    </a:lnTo>
                    <a:lnTo>
                      <a:pt x="376" y="21"/>
                    </a:lnTo>
                    <a:lnTo>
                      <a:pt x="369" y="13"/>
                    </a:lnTo>
                    <a:lnTo>
                      <a:pt x="359" y="6"/>
                    </a:lnTo>
                    <a:lnTo>
                      <a:pt x="350" y="2"/>
                    </a:lnTo>
                    <a:lnTo>
                      <a:pt x="350" y="6"/>
                    </a:lnTo>
                    <a:lnTo>
                      <a:pt x="349" y="13"/>
                    </a:lnTo>
                    <a:lnTo>
                      <a:pt x="347" y="18"/>
                    </a:lnTo>
                    <a:lnTo>
                      <a:pt x="345" y="23"/>
                    </a:lnTo>
                    <a:lnTo>
                      <a:pt x="342" y="20"/>
                    </a:lnTo>
                    <a:lnTo>
                      <a:pt x="336" y="16"/>
                    </a:lnTo>
                    <a:lnTo>
                      <a:pt x="330" y="13"/>
                    </a:lnTo>
                    <a:lnTo>
                      <a:pt x="323" y="9"/>
                    </a:lnTo>
                    <a:lnTo>
                      <a:pt x="315" y="6"/>
                    </a:lnTo>
                    <a:lnTo>
                      <a:pt x="306" y="2"/>
                    </a:lnTo>
                    <a:lnTo>
                      <a:pt x="296" y="0"/>
                    </a:lnTo>
                    <a:lnTo>
                      <a:pt x="287" y="0"/>
                    </a:lnTo>
                    <a:lnTo>
                      <a:pt x="283" y="2"/>
                    </a:lnTo>
                    <a:lnTo>
                      <a:pt x="275" y="6"/>
                    </a:lnTo>
                    <a:lnTo>
                      <a:pt x="265" y="9"/>
                    </a:lnTo>
                    <a:lnTo>
                      <a:pt x="255" y="14"/>
                    </a:lnTo>
                    <a:lnTo>
                      <a:pt x="245" y="21"/>
                    </a:lnTo>
                    <a:lnTo>
                      <a:pt x="236" y="27"/>
                    </a:lnTo>
                    <a:lnTo>
                      <a:pt x="229" y="32"/>
                    </a:lnTo>
                    <a:lnTo>
                      <a:pt x="225" y="35"/>
                    </a:lnTo>
                    <a:lnTo>
                      <a:pt x="217" y="42"/>
                    </a:lnTo>
                    <a:lnTo>
                      <a:pt x="206" y="51"/>
                    </a:lnTo>
                    <a:lnTo>
                      <a:pt x="195" y="60"/>
                    </a:lnTo>
                    <a:lnTo>
                      <a:pt x="183" y="67"/>
                    </a:lnTo>
                    <a:lnTo>
                      <a:pt x="173" y="79"/>
                    </a:lnTo>
                    <a:lnTo>
                      <a:pt x="166" y="100"/>
                    </a:lnTo>
                    <a:lnTo>
                      <a:pt x="159" y="124"/>
                    </a:lnTo>
                    <a:lnTo>
                      <a:pt x="153" y="140"/>
                    </a:lnTo>
                    <a:lnTo>
                      <a:pt x="157" y="137"/>
                    </a:lnTo>
                    <a:lnTo>
                      <a:pt x="163" y="130"/>
                    </a:lnTo>
                    <a:lnTo>
                      <a:pt x="170" y="123"/>
                    </a:lnTo>
                    <a:lnTo>
                      <a:pt x="177" y="114"/>
                    </a:lnTo>
                    <a:lnTo>
                      <a:pt x="185" y="107"/>
                    </a:lnTo>
                    <a:lnTo>
                      <a:pt x="192" y="102"/>
                    </a:lnTo>
                    <a:lnTo>
                      <a:pt x="196" y="100"/>
                    </a:lnTo>
                    <a:lnTo>
                      <a:pt x="200" y="102"/>
                    </a:lnTo>
                    <a:lnTo>
                      <a:pt x="200" y="107"/>
                    </a:lnTo>
                    <a:lnTo>
                      <a:pt x="196" y="112"/>
                    </a:lnTo>
                    <a:lnTo>
                      <a:pt x="189" y="117"/>
                    </a:lnTo>
                    <a:lnTo>
                      <a:pt x="182" y="124"/>
                    </a:lnTo>
                    <a:lnTo>
                      <a:pt x="172" y="130"/>
                    </a:lnTo>
                    <a:lnTo>
                      <a:pt x="163" y="135"/>
                    </a:lnTo>
                    <a:lnTo>
                      <a:pt x="157" y="138"/>
                    </a:lnTo>
                    <a:lnTo>
                      <a:pt x="153" y="140"/>
                    </a:lnTo>
                    <a:lnTo>
                      <a:pt x="147" y="144"/>
                    </a:lnTo>
                    <a:lnTo>
                      <a:pt x="137" y="152"/>
                    </a:lnTo>
                    <a:lnTo>
                      <a:pt x="129" y="163"/>
                    </a:lnTo>
                    <a:lnTo>
                      <a:pt x="122" y="171"/>
                    </a:lnTo>
                    <a:lnTo>
                      <a:pt x="117" y="178"/>
                    </a:lnTo>
                    <a:lnTo>
                      <a:pt x="112" y="187"/>
                    </a:lnTo>
                    <a:lnTo>
                      <a:pt x="105" y="199"/>
                    </a:lnTo>
                    <a:lnTo>
                      <a:pt x="98" y="213"/>
                    </a:lnTo>
                    <a:lnTo>
                      <a:pt x="89" y="227"/>
                    </a:lnTo>
                    <a:lnTo>
                      <a:pt x="83" y="238"/>
                    </a:lnTo>
                    <a:lnTo>
                      <a:pt x="78" y="247"/>
                    </a:lnTo>
                    <a:lnTo>
                      <a:pt x="75" y="252"/>
                    </a:lnTo>
                    <a:lnTo>
                      <a:pt x="70" y="261"/>
                    </a:lnTo>
                    <a:lnTo>
                      <a:pt x="68" y="273"/>
                    </a:lnTo>
                    <a:lnTo>
                      <a:pt x="66" y="289"/>
                    </a:lnTo>
                    <a:lnTo>
                      <a:pt x="65" y="302"/>
                    </a:lnTo>
                    <a:lnTo>
                      <a:pt x="79" y="302"/>
                    </a:lnTo>
                    <a:lnTo>
                      <a:pt x="80" y="313"/>
                    </a:lnTo>
                    <a:lnTo>
                      <a:pt x="73" y="325"/>
                    </a:lnTo>
                    <a:lnTo>
                      <a:pt x="58" y="332"/>
                    </a:lnTo>
                    <a:lnTo>
                      <a:pt x="50" y="344"/>
                    </a:lnTo>
                    <a:lnTo>
                      <a:pt x="42" y="358"/>
                    </a:lnTo>
                    <a:lnTo>
                      <a:pt x="33" y="374"/>
                    </a:lnTo>
                    <a:lnTo>
                      <a:pt x="28" y="392"/>
                    </a:lnTo>
                    <a:lnTo>
                      <a:pt x="23" y="411"/>
                    </a:lnTo>
                    <a:lnTo>
                      <a:pt x="18" y="432"/>
                    </a:lnTo>
                    <a:lnTo>
                      <a:pt x="12" y="449"/>
                    </a:lnTo>
                    <a:lnTo>
                      <a:pt x="8" y="461"/>
                    </a:lnTo>
                    <a:lnTo>
                      <a:pt x="8" y="470"/>
                    </a:lnTo>
                    <a:lnTo>
                      <a:pt x="9" y="484"/>
                    </a:lnTo>
                    <a:lnTo>
                      <a:pt x="12" y="498"/>
                    </a:lnTo>
                    <a:lnTo>
                      <a:pt x="13" y="512"/>
                    </a:lnTo>
                    <a:lnTo>
                      <a:pt x="3" y="537"/>
                    </a:lnTo>
                    <a:lnTo>
                      <a:pt x="0" y="561"/>
                    </a:lnTo>
                    <a:lnTo>
                      <a:pt x="0" y="584"/>
                    </a:lnTo>
                    <a:lnTo>
                      <a:pt x="3" y="598"/>
                    </a:lnTo>
                    <a:lnTo>
                      <a:pt x="6" y="608"/>
                    </a:lnTo>
                    <a:lnTo>
                      <a:pt x="8" y="619"/>
                    </a:lnTo>
                    <a:lnTo>
                      <a:pt x="9" y="627"/>
                    </a:lnTo>
                    <a:lnTo>
                      <a:pt x="8" y="636"/>
                    </a:lnTo>
                    <a:lnTo>
                      <a:pt x="10" y="647"/>
                    </a:lnTo>
                    <a:lnTo>
                      <a:pt x="19" y="666"/>
                    </a:lnTo>
                    <a:lnTo>
                      <a:pt x="29" y="683"/>
                    </a:lnTo>
                    <a:lnTo>
                      <a:pt x="38" y="695"/>
                    </a:lnTo>
                    <a:lnTo>
                      <a:pt x="48" y="711"/>
                    </a:lnTo>
                    <a:lnTo>
                      <a:pt x="60" y="725"/>
                    </a:lnTo>
                    <a:lnTo>
                      <a:pt x="75" y="736"/>
                    </a:lnTo>
                    <a:lnTo>
                      <a:pt x="90" y="744"/>
                    </a:lnTo>
                    <a:lnTo>
                      <a:pt x="109" y="750"/>
                    </a:lnTo>
                    <a:lnTo>
                      <a:pt x="129" y="753"/>
                    </a:lnTo>
                    <a:lnTo>
                      <a:pt x="150" y="751"/>
                    </a:lnTo>
                    <a:lnTo>
                      <a:pt x="173" y="748"/>
                    </a:lnTo>
                    <a:lnTo>
                      <a:pt x="187" y="757"/>
                    </a:lnTo>
                    <a:lnTo>
                      <a:pt x="205" y="760"/>
                    </a:lnTo>
                    <a:lnTo>
                      <a:pt x="220" y="762"/>
                    </a:lnTo>
                    <a:lnTo>
                      <a:pt x="239" y="762"/>
                    </a:lnTo>
                    <a:lnTo>
                      <a:pt x="256" y="760"/>
                    </a:lnTo>
                    <a:lnTo>
                      <a:pt x="275" y="755"/>
                    </a:lnTo>
                    <a:lnTo>
                      <a:pt x="293" y="750"/>
                    </a:lnTo>
                    <a:lnTo>
                      <a:pt x="312" y="744"/>
                    </a:lnTo>
                    <a:lnTo>
                      <a:pt x="322" y="739"/>
                    </a:lnTo>
                    <a:lnTo>
                      <a:pt x="333" y="730"/>
                    </a:lnTo>
                    <a:lnTo>
                      <a:pt x="343" y="718"/>
                    </a:lnTo>
                    <a:lnTo>
                      <a:pt x="353" y="702"/>
                    </a:lnTo>
                    <a:lnTo>
                      <a:pt x="359" y="689"/>
                    </a:lnTo>
                    <a:lnTo>
                      <a:pt x="365" y="675"/>
                    </a:lnTo>
                    <a:lnTo>
                      <a:pt x="369" y="662"/>
                    </a:lnTo>
                    <a:lnTo>
                      <a:pt x="370" y="648"/>
                    </a:lnTo>
                    <a:lnTo>
                      <a:pt x="380" y="648"/>
                    </a:lnTo>
                    <a:lnTo>
                      <a:pt x="390" y="643"/>
                    </a:lnTo>
                    <a:lnTo>
                      <a:pt x="397" y="636"/>
                    </a:lnTo>
                    <a:lnTo>
                      <a:pt x="402" y="627"/>
                    </a:lnTo>
                    <a:lnTo>
                      <a:pt x="415" y="622"/>
                    </a:lnTo>
                    <a:lnTo>
                      <a:pt x="420" y="610"/>
                    </a:lnTo>
                    <a:lnTo>
                      <a:pt x="422" y="598"/>
                    </a:lnTo>
                    <a:lnTo>
                      <a:pt x="422" y="587"/>
                    </a:lnTo>
                    <a:lnTo>
                      <a:pt x="423" y="584"/>
                    </a:lnTo>
                    <a:lnTo>
                      <a:pt x="426" y="580"/>
                    </a:lnTo>
                    <a:lnTo>
                      <a:pt x="429" y="577"/>
                    </a:lnTo>
                    <a:lnTo>
                      <a:pt x="433" y="575"/>
                    </a:lnTo>
                    <a:lnTo>
                      <a:pt x="439" y="573"/>
                    </a:lnTo>
                    <a:lnTo>
                      <a:pt x="445" y="571"/>
                    </a:lnTo>
                    <a:lnTo>
                      <a:pt x="449" y="571"/>
                    </a:lnTo>
                    <a:lnTo>
                      <a:pt x="455" y="573"/>
                    </a:lnTo>
                    <a:lnTo>
                      <a:pt x="450" y="571"/>
                    </a:lnTo>
                    <a:lnTo>
                      <a:pt x="445" y="568"/>
                    </a:lnTo>
                    <a:lnTo>
                      <a:pt x="437" y="568"/>
                    </a:lnTo>
                    <a:lnTo>
                      <a:pt x="433" y="568"/>
                    </a:lnTo>
                    <a:lnTo>
                      <a:pt x="439" y="559"/>
                    </a:lnTo>
                    <a:lnTo>
                      <a:pt x="447" y="552"/>
                    </a:lnTo>
                    <a:lnTo>
                      <a:pt x="457" y="544"/>
                    </a:lnTo>
                    <a:lnTo>
                      <a:pt x="466" y="537"/>
                    </a:lnTo>
                    <a:lnTo>
                      <a:pt x="465" y="531"/>
                    </a:lnTo>
                    <a:lnTo>
                      <a:pt x="470" y="493"/>
                    </a:lnTo>
                    <a:lnTo>
                      <a:pt x="466" y="456"/>
                    </a:lnTo>
                    <a:lnTo>
                      <a:pt x="457" y="428"/>
                    </a:lnTo>
                    <a:lnTo>
                      <a:pt x="452" y="413"/>
                    </a:lnTo>
                    <a:lnTo>
                      <a:pt x="453" y="406"/>
                    </a:lnTo>
                    <a:lnTo>
                      <a:pt x="456" y="397"/>
                    </a:lnTo>
                    <a:lnTo>
                      <a:pt x="462" y="385"/>
                    </a:lnTo>
                    <a:lnTo>
                      <a:pt x="470" y="369"/>
                    </a:lnTo>
                    <a:lnTo>
                      <a:pt x="479" y="355"/>
                    </a:lnTo>
                    <a:lnTo>
                      <a:pt x="486" y="341"/>
                    </a:lnTo>
                    <a:lnTo>
                      <a:pt x="493" y="330"/>
                    </a:lnTo>
                    <a:lnTo>
                      <a:pt x="499" y="322"/>
                    </a:lnTo>
                    <a:lnTo>
                      <a:pt x="497" y="316"/>
                    </a:lnTo>
                    <a:lnTo>
                      <a:pt x="496" y="311"/>
                    </a:lnTo>
                    <a:lnTo>
                      <a:pt x="496" y="306"/>
                    </a:lnTo>
                    <a:lnTo>
                      <a:pt x="496" y="301"/>
                    </a:lnTo>
                    <a:lnTo>
                      <a:pt x="497" y="295"/>
                    </a:lnTo>
                    <a:lnTo>
                      <a:pt x="497" y="290"/>
                    </a:lnTo>
                    <a:lnTo>
                      <a:pt x="499" y="289"/>
                    </a:lnTo>
                    <a:lnTo>
                      <a:pt x="499" y="285"/>
                    </a:lnTo>
                    <a:lnTo>
                      <a:pt x="496" y="282"/>
                    </a:lnTo>
                    <a:lnTo>
                      <a:pt x="496" y="280"/>
                    </a:lnTo>
                    <a:lnTo>
                      <a:pt x="496" y="278"/>
                    </a:lnTo>
                    <a:lnTo>
                      <a:pt x="497" y="273"/>
                    </a:lnTo>
                    <a:lnTo>
                      <a:pt x="499" y="262"/>
                    </a:lnTo>
                    <a:lnTo>
                      <a:pt x="503" y="250"/>
                    </a:lnTo>
                    <a:lnTo>
                      <a:pt x="509" y="236"/>
                    </a:lnTo>
                    <a:lnTo>
                      <a:pt x="513" y="227"/>
                    </a:lnTo>
                    <a:lnTo>
                      <a:pt x="516" y="222"/>
                    </a:lnTo>
                    <a:lnTo>
                      <a:pt x="520" y="219"/>
                    </a:lnTo>
                    <a:lnTo>
                      <a:pt x="523" y="219"/>
                    </a:lnTo>
                    <a:lnTo>
                      <a:pt x="524" y="222"/>
                    </a:lnTo>
                    <a:lnTo>
                      <a:pt x="527" y="226"/>
                    </a:lnTo>
                    <a:lnTo>
                      <a:pt x="532" y="227"/>
                    </a:lnTo>
                    <a:lnTo>
                      <a:pt x="540" y="231"/>
                    </a:lnTo>
                    <a:lnTo>
                      <a:pt x="549" y="231"/>
                    </a:lnTo>
                    <a:lnTo>
                      <a:pt x="559" y="231"/>
                    </a:lnTo>
                    <a:lnTo>
                      <a:pt x="570" y="229"/>
                    </a:lnTo>
                    <a:lnTo>
                      <a:pt x="582" y="226"/>
                    </a:lnTo>
                    <a:lnTo>
                      <a:pt x="593" y="2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92" name="Freeform 68"/>
              <p:cNvSpPr>
                <a:spLocks/>
              </p:cNvSpPr>
              <p:nvPr/>
            </p:nvSpPr>
            <p:spPr bwMode="auto">
              <a:xfrm>
                <a:off x="5752" y="5207"/>
                <a:ext cx="342" cy="569"/>
              </a:xfrm>
              <a:custGeom>
                <a:avLst/>
                <a:gdLst>
                  <a:gd name="T0" fmla="*/ 1 w 684"/>
                  <a:gd name="T1" fmla="*/ 1 h 1138"/>
                  <a:gd name="T2" fmla="*/ 1 w 684"/>
                  <a:gd name="T3" fmla="*/ 1 h 1138"/>
                  <a:gd name="T4" fmla="*/ 1 w 684"/>
                  <a:gd name="T5" fmla="*/ 1 h 1138"/>
                  <a:gd name="T6" fmla="*/ 1 w 684"/>
                  <a:gd name="T7" fmla="*/ 1 h 1138"/>
                  <a:gd name="T8" fmla="*/ 1 w 684"/>
                  <a:gd name="T9" fmla="*/ 1 h 1138"/>
                  <a:gd name="T10" fmla="*/ 1 w 684"/>
                  <a:gd name="T11" fmla="*/ 1 h 1138"/>
                  <a:gd name="T12" fmla="*/ 1 w 684"/>
                  <a:gd name="T13" fmla="*/ 1 h 1138"/>
                  <a:gd name="T14" fmla="*/ 1 w 684"/>
                  <a:gd name="T15" fmla="*/ 1 h 1138"/>
                  <a:gd name="T16" fmla="*/ 1 w 684"/>
                  <a:gd name="T17" fmla="*/ 1 h 1138"/>
                  <a:gd name="T18" fmla="*/ 1 w 684"/>
                  <a:gd name="T19" fmla="*/ 1 h 1138"/>
                  <a:gd name="T20" fmla="*/ 1 w 684"/>
                  <a:gd name="T21" fmla="*/ 1 h 1138"/>
                  <a:gd name="T22" fmla="*/ 1 w 684"/>
                  <a:gd name="T23" fmla="*/ 1 h 1138"/>
                  <a:gd name="T24" fmla="*/ 1 w 684"/>
                  <a:gd name="T25" fmla="*/ 1 h 1138"/>
                  <a:gd name="T26" fmla="*/ 1 w 684"/>
                  <a:gd name="T27" fmla="*/ 1 h 1138"/>
                  <a:gd name="T28" fmla="*/ 1 w 684"/>
                  <a:gd name="T29" fmla="*/ 1 h 1138"/>
                  <a:gd name="T30" fmla="*/ 1 w 684"/>
                  <a:gd name="T31" fmla="*/ 1 h 1138"/>
                  <a:gd name="T32" fmla="*/ 1 w 684"/>
                  <a:gd name="T33" fmla="*/ 1 h 1138"/>
                  <a:gd name="T34" fmla="*/ 1 w 684"/>
                  <a:gd name="T35" fmla="*/ 1 h 1138"/>
                  <a:gd name="T36" fmla="*/ 1 w 684"/>
                  <a:gd name="T37" fmla="*/ 1 h 1138"/>
                  <a:gd name="T38" fmla="*/ 1 w 684"/>
                  <a:gd name="T39" fmla="*/ 1 h 1138"/>
                  <a:gd name="T40" fmla="*/ 1 w 684"/>
                  <a:gd name="T41" fmla="*/ 1 h 1138"/>
                  <a:gd name="T42" fmla="*/ 1 w 684"/>
                  <a:gd name="T43" fmla="*/ 1 h 1138"/>
                  <a:gd name="T44" fmla="*/ 1 w 684"/>
                  <a:gd name="T45" fmla="*/ 1 h 1138"/>
                  <a:gd name="T46" fmla="*/ 1 w 684"/>
                  <a:gd name="T47" fmla="*/ 1 h 1138"/>
                  <a:gd name="T48" fmla="*/ 1 w 684"/>
                  <a:gd name="T49" fmla="*/ 1 h 1138"/>
                  <a:gd name="T50" fmla="*/ 1 w 684"/>
                  <a:gd name="T51" fmla="*/ 1 h 1138"/>
                  <a:gd name="T52" fmla="*/ 1 w 684"/>
                  <a:gd name="T53" fmla="*/ 1 h 1138"/>
                  <a:gd name="T54" fmla="*/ 1 w 684"/>
                  <a:gd name="T55" fmla="*/ 1 h 1138"/>
                  <a:gd name="T56" fmla="*/ 1 w 684"/>
                  <a:gd name="T57" fmla="*/ 1 h 1138"/>
                  <a:gd name="T58" fmla="*/ 0 w 684"/>
                  <a:gd name="T59" fmla="*/ 1 h 1138"/>
                  <a:gd name="T60" fmla="*/ 1 w 684"/>
                  <a:gd name="T61" fmla="*/ 1 h 1138"/>
                  <a:gd name="T62" fmla="*/ 1 w 684"/>
                  <a:gd name="T63" fmla="*/ 1 h 1138"/>
                  <a:gd name="T64" fmla="*/ 1 w 684"/>
                  <a:gd name="T65" fmla="*/ 1 h 1138"/>
                  <a:gd name="T66" fmla="*/ 1 w 684"/>
                  <a:gd name="T67" fmla="*/ 1 h 1138"/>
                  <a:gd name="T68" fmla="*/ 1 w 684"/>
                  <a:gd name="T69" fmla="*/ 1 h 1138"/>
                  <a:gd name="T70" fmla="*/ 1 w 684"/>
                  <a:gd name="T71" fmla="*/ 1 h 1138"/>
                  <a:gd name="T72" fmla="*/ 1 w 684"/>
                  <a:gd name="T73" fmla="*/ 1 h 1138"/>
                  <a:gd name="T74" fmla="*/ 1 w 684"/>
                  <a:gd name="T75" fmla="*/ 1 h 1138"/>
                  <a:gd name="T76" fmla="*/ 1 w 684"/>
                  <a:gd name="T77" fmla="*/ 1 h 1138"/>
                  <a:gd name="T78" fmla="*/ 1 w 684"/>
                  <a:gd name="T79" fmla="*/ 1 h 1138"/>
                  <a:gd name="T80" fmla="*/ 1 w 684"/>
                  <a:gd name="T81" fmla="*/ 1 h 1138"/>
                  <a:gd name="T82" fmla="*/ 1 w 684"/>
                  <a:gd name="T83" fmla="*/ 1 h 1138"/>
                  <a:gd name="T84" fmla="*/ 1 w 684"/>
                  <a:gd name="T85" fmla="*/ 1 h 1138"/>
                  <a:gd name="T86" fmla="*/ 1 w 684"/>
                  <a:gd name="T87" fmla="*/ 1 h 1138"/>
                  <a:gd name="T88" fmla="*/ 1 w 684"/>
                  <a:gd name="T89" fmla="*/ 1 h 1138"/>
                  <a:gd name="T90" fmla="*/ 1 w 684"/>
                  <a:gd name="T91" fmla="*/ 1 h 1138"/>
                  <a:gd name="T92" fmla="*/ 1 w 684"/>
                  <a:gd name="T93" fmla="*/ 1 h 1138"/>
                  <a:gd name="T94" fmla="*/ 1 w 684"/>
                  <a:gd name="T95" fmla="*/ 1 h 1138"/>
                  <a:gd name="T96" fmla="*/ 1 w 684"/>
                  <a:gd name="T97" fmla="*/ 1 h 1138"/>
                  <a:gd name="T98" fmla="*/ 1 w 684"/>
                  <a:gd name="T99" fmla="*/ 1 h 1138"/>
                  <a:gd name="T100" fmla="*/ 1 w 684"/>
                  <a:gd name="T101" fmla="*/ 1 h 11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84"/>
                  <a:gd name="T154" fmla="*/ 0 h 1138"/>
                  <a:gd name="T155" fmla="*/ 684 w 684"/>
                  <a:gd name="T156" fmla="*/ 1138 h 11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84" h="1138">
                    <a:moveTo>
                      <a:pt x="574" y="774"/>
                    </a:moveTo>
                    <a:lnTo>
                      <a:pt x="571" y="771"/>
                    </a:lnTo>
                    <a:lnTo>
                      <a:pt x="570" y="769"/>
                    </a:lnTo>
                    <a:lnTo>
                      <a:pt x="567" y="766"/>
                    </a:lnTo>
                    <a:lnTo>
                      <a:pt x="564" y="764"/>
                    </a:lnTo>
                    <a:lnTo>
                      <a:pt x="560" y="767"/>
                    </a:lnTo>
                    <a:lnTo>
                      <a:pt x="554" y="774"/>
                    </a:lnTo>
                    <a:lnTo>
                      <a:pt x="548" y="781"/>
                    </a:lnTo>
                    <a:lnTo>
                      <a:pt x="543" y="787"/>
                    </a:lnTo>
                    <a:lnTo>
                      <a:pt x="538" y="780"/>
                    </a:lnTo>
                    <a:lnTo>
                      <a:pt x="533" y="769"/>
                    </a:lnTo>
                    <a:lnTo>
                      <a:pt x="527" y="759"/>
                    </a:lnTo>
                    <a:lnTo>
                      <a:pt x="523" y="748"/>
                    </a:lnTo>
                    <a:lnTo>
                      <a:pt x="518" y="741"/>
                    </a:lnTo>
                    <a:lnTo>
                      <a:pt x="510" y="734"/>
                    </a:lnTo>
                    <a:lnTo>
                      <a:pt x="500" y="724"/>
                    </a:lnTo>
                    <a:lnTo>
                      <a:pt x="488" y="715"/>
                    </a:lnTo>
                    <a:lnTo>
                      <a:pt x="476" y="704"/>
                    </a:lnTo>
                    <a:lnTo>
                      <a:pt x="463" y="696"/>
                    </a:lnTo>
                    <a:lnTo>
                      <a:pt x="453" y="689"/>
                    </a:lnTo>
                    <a:lnTo>
                      <a:pt x="444" y="683"/>
                    </a:lnTo>
                    <a:lnTo>
                      <a:pt x="438" y="664"/>
                    </a:lnTo>
                    <a:lnTo>
                      <a:pt x="431" y="635"/>
                    </a:lnTo>
                    <a:lnTo>
                      <a:pt x="426" y="601"/>
                    </a:lnTo>
                    <a:lnTo>
                      <a:pt x="418" y="563"/>
                    </a:lnTo>
                    <a:lnTo>
                      <a:pt x="413" y="525"/>
                    </a:lnTo>
                    <a:lnTo>
                      <a:pt x="408" y="486"/>
                    </a:lnTo>
                    <a:lnTo>
                      <a:pt x="404" y="453"/>
                    </a:lnTo>
                    <a:lnTo>
                      <a:pt x="401" y="427"/>
                    </a:lnTo>
                    <a:lnTo>
                      <a:pt x="400" y="380"/>
                    </a:lnTo>
                    <a:lnTo>
                      <a:pt x="403" y="336"/>
                    </a:lnTo>
                    <a:lnTo>
                      <a:pt x="404" y="301"/>
                    </a:lnTo>
                    <a:lnTo>
                      <a:pt x="404" y="276"/>
                    </a:lnTo>
                    <a:lnTo>
                      <a:pt x="397" y="271"/>
                    </a:lnTo>
                    <a:lnTo>
                      <a:pt x="393" y="264"/>
                    </a:lnTo>
                    <a:lnTo>
                      <a:pt x="390" y="252"/>
                    </a:lnTo>
                    <a:lnTo>
                      <a:pt x="391" y="236"/>
                    </a:lnTo>
                    <a:lnTo>
                      <a:pt x="388" y="222"/>
                    </a:lnTo>
                    <a:lnTo>
                      <a:pt x="383" y="207"/>
                    </a:lnTo>
                    <a:lnTo>
                      <a:pt x="376" y="187"/>
                    </a:lnTo>
                    <a:lnTo>
                      <a:pt x="373" y="166"/>
                    </a:lnTo>
                    <a:lnTo>
                      <a:pt x="376" y="133"/>
                    </a:lnTo>
                    <a:lnTo>
                      <a:pt x="381" y="100"/>
                    </a:lnTo>
                    <a:lnTo>
                      <a:pt x="388" y="70"/>
                    </a:lnTo>
                    <a:lnTo>
                      <a:pt x="393" y="49"/>
                    </a:lnTo>
                    <a:lnTo>
                      <a:pt x="374" y="55"/>
                    </a:lnTo>
                    <a:lnTo>
                      <a:pt x="356" y="60"/>
                    </a:lnTo>
                    <a:lnTo>
                      <a:pt x="337" y="65"/>
                    </a:lnTo>
                    <a:lnTo>
                      <a:pt x="320" y="67"/>
                    </a:lnTo>
                    <a:lnTo>
                      <a:pt x="301" y="67"/>
                    </a:lnTo>
                    <a:lnTo>
                      <a:pt x="286" y="65"/>
                    </a:lnTo>
                    <a:lnTo>
                      <a:pt x="268" y="62"/>
                    </a:lnTo>
                    <a:lnTo>
                      <a:pt x="254" y="53"/>
                    </a:lnTo>
                    <a:lnTo>
                      <a:pt x="231" y="56"/>
                    </a:lnTo>
                    <a:lnTo>
                      <a:pt x="210" y="58"/>
                    </a:lnTo>
                    <a:lnTo>
                      <a:pt x="190" y="55"/>
                    </a:lnTo>
                    <a:lnTo>
                      <a:pt x="171" y="49"/>
                    </a:lnTo>
                    <a:lnTo>
                      <a:pt x="156" y="41"/>
                    </a:lnTo>
                    <a:lnTo>
                      <a:pt x="141" y="30"/>
                    </a:lnTo>
                    <a:lnTo>
                      <a:pt x="129" y="16"/>
                    </a:lnTo>
                    <a:lnTo>
                      <a:pt x="119" y="0"/>
                    </a:lnTo>
                    <a:lnTo>
                      <a:pt x="110" y="18"/>
                    </a:lnTo>
                    <a:lnTo>
                      <a:pt x="104" y="34"/>
                    </a:lnTo>
                    <a:lnTo>
                      <a:pt x="97" y="48"/>
                    </a:lnTo>
                    <a:lnTo>
                      <a:pt x="93" y="60"/>
                    </a:lnTo>
                    <a:lnTo>
                      <a:pt x="87" y="74"/>
                    </a:lnTo>
                    <a:lnTo>
                      <a:pt x="83" y="84"/>
                    </a:lnTo>
                    <a:lnTo>
                      <a:pt x="79" y="93"/>
                    </a:lnTo>
                    <a:lnTo>
                      <a:pt x="74" y="100"/>
                    </a:lnTo>
                    <a:lnTo>
                      <a:pt x="66" y="116"/>
                    </a:lnTo>
                    <a:lnTo>
                      <a:pt x="59" y="135"/>
                    </a:lnTo>
                    <a:lnTo>
                      <a:pt x="53" y="154"/>
                    </a:lnTo>
                    <a:lnTo>
                      <a:pt x="49" y="172"/>
                    </a:lnTo>
                    <a:lnTo>
                      <a:pt x="46" y="187"/>
                    </a:lnTo>
                    <a:lnTo>
                      <a:pt x="41" y="205"/>
                    </a:lnTo>
                    <a:lnTo>
                      <a:pt x="36" y="222"/>
                    </a:lnTo>
                    <a:lnTo>
                      <a:pt x="29" y="240"/>
                    </a:lnTo>
                    <a:lnTo>
                      <a:pt x="23" y="256"/>
                    </a:lnTo>
                    <a:lnTo>
                      <a:pt x="20" y="273"/>
                    </a:lnTo>
                    <a:lnTo>
                      <a:pt x="17" y="290"/>
                    </a:lnTo>
                    <a:lnTo>
                      <a:pt x="16" y="304"/>
                    </a:lnTo>
                    <a:lnTo>
                      <a:pt x="13" y="322"/>
                    </a:lnTo>
                    <a:lnTo>
                      <a:pt x="9" y="346"/>
                    </a:lnTo>
                    <a:lnTo>
                      <a:pt x="6" y="373"/>
                    </a:lnTo>
                    <a:lnTo>
                      <a:pt x="6" y="395"/>
                    </a:lnTo>
                    <a:lnTo>
                      <a:pt x="6" y="421"/>
                    </a:lnTo>
                    <a:lnTo>
                      <a:pt x="6" y="456"/>
                    </a:lnTo>
                    <a:lnTo>
                      <a:pt x="6" y="495"/>
                    </a:lnTo>
                    <a:lnTo>
                      <a:pt x="3" y="525"/>
                    </a:lnTo>
                    <a:lnTo>
                      <a:pt x="0" y="563"/>
                    </a:lnTo>
                    <a:lnTo>
                      <a:pt x="0" y="621"/>
                    </a:lnTo>
                    <a:lnTo>
                      <a:pt x="3" y="685"/>
                    </a:lnTo>
                    <a:lnTo>
                      <a:pt x="6" y="745"/>
                    </a:lnTo>
                    <a:lnTo>
                      <a:pt x="13" y="804"/>
                    </a:lnTo>
                    <a:lnTo>
                      <a:pt x="21" y="869"/>
                    </a:lnTo>
                    <a:lnTo>
                      <a:pt x="29" y="928"/>
                    </a:lnTo>
                    <a:lnTo>
                      <a:pt x="33" y="966"/>
                    </a:lnTo>
                    <a:lnTo>
                      <a:pt x="34" y="989"/>
                    </a:lnTo>
                    <a:lnTo>
                      <a:pt x="36" y="1010"/>
                    </a:lnTo>
                    <a:lnTo>
                      <a:pt x="39" y="1026"/>
                    </a:lnTo>
                    <a:lnTo>
                      <a:pt x="41" y="1038"/>
                    </a:lnTo>
                    <a:lnTo>
                      <a:pt x="46" y="1049"/>
                    </a:lnTo>
                    <a:lnTo>
                      <a:pt x="53" y="1061"/>
                    </a:lnTo>
                    <a:lnTo>
                      <a:pt x="59" y="1073"/>
                    </a:lnTo>
                    <a:lnTo>
                      <a:pt x="61" y="1082"/>
                    </a:lnTo>
                    <a:lnTo>
                      <a:pt x="61" y="1090"/>
                    </a:lnTo>
                    <a:lnTo>
                      <a:pt x="63" y="1103"/>
                    </a:lnTo>
                    <a:lnTo>
                      <a:pt x="64" y="1117"/>
                    </a:lnTo>
                    <a:lnTo>
                      <a:pt x="67" y="1136"/>
                    </a:lnTo>
                    <a:lnTo>
                      <a:pt x="90" y="1136"/>
                    </a:lnTo>
                    <a:lnTo>
                      <a:pt x="120" y="1136"/>
                    </a:lnTo>
                    <a:lnTo>
                      <a:pt x="156" y="1136"/>
                    </a:lnTo>
                    <a:lnTo>
                      <a:pt x="196" y="1138"/>
                    </a:lnTo>
                    <a:lnTo>
                      <a:pt x="240" y="1138"/>
                    </a:lnTo>
                    <a:lnTo>
                      <a:pt x="287" y="1138"/>
                    </a:lnTo>
                    <a:lnTo>
                      <a:pt x="336" y="1138"/>
                    </a:lnTo>
                    <a:lnTo>
                      <a:pt x="384" y="1138"/>
                    </a:lnTo>
                    <a:lnTo>
                      <a:pt x="434" y="1138"/>
                    </a:lnTo>
                    <a:lnTo>
                      <a:pt x="481" y="1138"/>
                    </a:lnTo>
                    <a:lnTo>
                      <a:pt x="527" y="1138"/>
                    </a:lnTo>
                    <a:lnTo>
                      <a:pt x="570" y="1138"/>
                    </a:lnTo>
                    <a:lnTo>
                      <a:pt x="607" y="1136"/>
                    </a:lnTo>
                    <a:lnTo>
                      <a:pt x="640" y="1136"/>
                    </a:lnTo>
                    <a:lnTo>
                      <a:pt x="665" y="1136"/>
                    </a:lnTo>
                    <a:lnTo>
                      <a:pt x="684" y="1136"/>
                    </a:lnTo>
                    <a:lnTo>
                      <a:pt x="684" y="1129"/>
                    </a:lnTo>
                    <a:lnTo>
                      <a:pt x="681" y="1118"/>
                    </a:lnTo>
                    <a:lnTo>
                      <a:pt x="677" y="1110"/>
                    </a:lnTo>
                    <a:lnTo>
                      <a:pt x="670" y="1104"/>
                    </a:lnTo>
                    <a:lnTo>
                      <a:pt x="670" y="1096"/>
                    </a:lnTo>
                    <a:lnTo>
                      <a:pt x="668" y="1087"/>
                    </a:lnTo>
                    <a:lnTo>
                      <a:pt x="667" y="1076"/>
                    </a:lnTo>
                    <a:lnTo>
                      <a:pt x="663" y="1066"/>
                    </a:lnTo>
                    <a:lnTo>
                      <a:pt x="658" y="1057"/>
                    </a:lnTo>
                    <a:lnTo>
                      <a:pt x="653" y="1043"/>
                    </a:lnTo>
                    <a:lnTo>
                      <a:pt x="647" y="1028"/>
                    </a:lnTo>
                    <a:lnTo>
                      <a:pt x="638" y="1008"/>
                    </a:lnTo>
                    <a:lnTo>
                      <a:pt x="631" y="991"/>
                    </a:lnTo>
                    <a:lnTo>
                      <a:pt x="624" y="973"/>
                    </a:lnTo>
                    <a:lnTo>
                      <a:pt x="617" y="959"/>
                    </a:lnTo>
                    <a:lnTo>
                      <a:pt x="613" y="952"/>
                    </a:lnTo>
                    <a:lnTo>
                      <a:pt x="608" y="947"/>
                    </a:lnTo>
                    <a:lnTo>
                      <a:pt x="601" y="938"/>
                    </a:lnTo>
                    <a:lnTo>
                      <a:pt x="593" y="928"/>
                    </a:lnTo>
                    <a:lnTo>
                      <a:pt x="584" y="916"/>
                    </a:lnTo>
                    <a:lnTo>
                      <a:pt x="574" y="902"/>
                    </a:lnTo>
                    <a:lnTo>
                      <a:pt x="567" y="888"/>
                    </a:lnTo>
                    <a:lnTo>
                      <a:pt x="560" y="874"/>
                    </a:lnTo>
                    <a:lnTo>
                      <a:pt x="556" y="858"/>
                    </a:lnTo>
                    <a:lnTo>
                      <a:pt x="554" y="830"/>
                    </a:lnTo>
                    <a:lnTo>
                      <a:pt x="558" y="806"/>
                    </a:lnTo>
                    <a:lnTo>
                      <a:pt x="567" y="788"/>
                    </a:lnTo>
                    <a:lnTo>
                      <a:pt x="574" y="7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93" name="Freeform 69"/>
              <p:cNvSpPr>
                <a:spLocks/>
              </p:cNvSpPr>
              <p:nvPr/>
            </p:nvSpPr>
            <p:spPr bwMode="auto">
              <a:xfrm>
                <a:off x="5951" y="5549"/>
                <a:ext cx="88" cy="102"/>
              </a:xfrm>
              <a:custGeom>
                <a:avLst/>
                <a:gdLst>
                  <a:gd name="T0" fmla="*/ 1 w 176"/>
                  <a:gd name="T1" fmla="*/ 0 h 205"/>
                  <a:gd name="T2" fmla="*/ 1 w 176"/>
                  <a:gd name="T3" fmla="*/ 0 h 205"/>
                  <a:gd name="T4" fmla="*/ 1 w 176"/>
                  <a:gd name="T5" fmla="*/ 0 h 205"/>
                  <a:gd name="T6" fmla="*/ 1 w 176"/>
                  <a:gd name="T7" fmla="*/ 0 h 205"/>
                  <a:gd name="T8" fmla="*/ 1 w 176"/>
                  <a:gd name="T9" fmla="*/ 0 h 205"/>
                  <a:gd name="T10" fmla="*/ 1 w 176"/>
                  <a:gd name="T11" fmla="*/ 0 h 205"/>
                  <a:gd name="T12" fmla="*/ 1 w 176"/>
                  <a:gd name="T13" fmla="*/ 0 h 205"/>
                  <a:gd name="T14" fmla="*/ 1 w 176"/>
                  <a:gd name="T15" fmla="*/ 0 h 205"/>
                  <a:gd name="T16" fmla="*/ 1 w 176"/>
                  <a:gd name="T17" fmla="*/ 0 h 205"/>
                  <a:gd name="T18" fmla="*/ 1 w 176"/>
                  <a:gd name="T19" fmla="*/ 0 h 205"/>
                  <a:gd name="T20" fmla="*/ 1 w 176"/>
                  <a:gd name="T21" fmla="*/ 0 h 205"/>
                  <a:gd name="T22" fmla="*/ 1 w 176"/>
                  <a:gd name="T23" fmla="*/ 0 h 205"/>
                  <a:gd name="T24" fmla="*/ 1 w 176"/>
                  <a:gd name="T25" fmla="*/ 0 h 205"/>
                  <a:gd name="T26" fmla="*/ 1 w 176"/>
                  <a:gd name="T27" fmla="*/ 0 h 205"/>
                  <a:gd name="T28" fmla="*/ 1 w 176"/>
                  <a:gd name="T29" fmla="*/ 0 h 205"/>
                  <a:gd name="T30" fmla="*/ 1 w 176"/>
                  <a:gd name="T31" fmla="*/ 0 h 205"/>
                  <a:gd name="T32" fmla="*/ 1 w 176"/>
                  <a:gd name="T33" fmla="*/ 0 h 205"/>
                  <a:gd name="T34" fmla="*/ 1 w 176"/>
                  <a:gd name="T35" fmla="*/ 0 h 205"/>
                  <a:gd name="T36" fmla="*/ 1 w 176"/>
                  <a:gd name="T37" fmla="*/ 0 h 205"/>
                  <a:gd name="T38" fmla="*/ 0 w 176"/>
                  <a:gd name="T39" fmla="*/ 0 h 205"/>
                  <a:gd name="T40" fmla="*/ 1 w 176"/>
                  <a:gd name="T41" fmla="*/ 0 h 205"/>
                  <a:gd name="T42" fmla="*/ 1 w 176"/>
                  <a:gd name="T43" fmla="*/ 0 h 205"/>
                  <a:gd name="T44" fmla="*/ 1 w 176"/>
                  <a:gd name="T45" fmla="*/ 0 h 205"/>
                  <a:gd name="T46" fmla="*/ 1 w 176"/>
                  <a:gd name="T47" fmla="*/ 0 h 205"/>
                  <a:gd name="T48" fmla="*/ 1 w 176"/>
                  <a:gd name="T49" fmla="*/ 0 h 205"/>
                  <a:gd name="T50" fmla="*/ 1 w 176"/>
                  <a:gd name="T51" fmla="*/ 0 h 205"/>
                  <a:gd name="T52" fmla="*/ 1 w 176"/>
                  <a:gd name="T53" fmla="*/ 0 h 205"/>
                  <a:gd name="T54" fmla="*/ 1 w 176"/>
                  <a:gd name="T55" fmla="*/ 0 h 205"/>
                  <a:gd name="T56" fmla="*/ 1 w 176"/>
                  <a:gd name="T57" fmla="*/ 0 h 205"/>
                  <a:gd name="T58" fmla="*/ 1 w 176"/>
                  <a:gd name="T59" fmla="*/ 0 h 205"/>
                  <a:gd name="T60" fmla="*/ 1 w 176"/>
                  <a:gd name="T61" fmla="*/ 0 h 205"/>
                  <a:gd name="T62" fmla="*/ 1 w 176"/>
                  <a:gd name="T63" fmla="*/ 0 h 205"/>
                  <a:gd name="T64" fmla="*/ 1 w 176"/>
                  <a:gd name="T65" fmla="*/ 0 h 205"/>
                  <a:gd name="T66" fmla="*/ 1 w 176"/>
                  <a:gd name="T67" fmla="*/ 0 h 205"/>
                  <a:gd name="T68" fmla="*/ 1 w 176"/>
                  <a:gd name="T69" fmla="*/ 0 h 205"/>
                  <a:gd name="T70" fmla="*/ 1 w 176"/>
                  <a:gd name="T71" fmla="*/ 0 h 2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
                  <a:gd name="T109" fmla="*/ 0 h 205"/>
                  <a:gd name="T110" fmla="*/ 176 w 176"/>
                  <a:gd name="T111" fmla="*/ 205 h 2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 h="205">
                    <a:moveTo>
                      <a:pt x="176" y="91"/>
                    </a:moveTo>
                    <a:lnTo>
                      <a:pt x="169" y="105"/>
                    </a:lnTo>
                    <a:lnTo>
                      <a:pt x="160" y="123"/>
                    </a:lnTo>
                    <a:lnTo>
                      <a:pt x="156" y="147"/>
                    </a:lnTo>
                    <a:lnTo>
                      <a:pt x="158" y="175"/>
                    </a:lnTo>
                    <a:lnTo>
                      <a:pt x="156" y="184"/>
                    </a:lnTo>
                    <a:lnTo>
                      <a:pt x="155" y="194"/>
                    </a:lnTo>
                    <a:lnTo>
                      <a:pt x="152" y="201"/>
                    </a:lnTo>
                    <a:lnTo>
                      <a:pt x="148" y="205"/>
                    </a:lnTo>
                    <a:lnTo>
                      <a:pt x="140" y="198"/>
                    </a:lnTo>
                    <a:lnTo>
                      <a:pt x="138" y="180"/>
                    </a:lnTo>
                    <a:lnTo>
                      <a:pt x="135" y="163"/>
                    </a:lnTo>
                    <a:lnTo>
                      <a:pt x="129" y="154"/>
                    </a:lnTo>
                    <a:lnTo>
                      <a:pt x="125" y="154"/>
                    </a:lnTo>
                    <a:lnTo>
                      <a:pt x="119" y="156"/>
                    </a:lnTo>
                    <a:lnTo>
                      <a:pt x="113" y="156"/>
                    </a:lnTo>
                    <a:lnTo>
                      <a:pt x="106" y="158"/>
                    </a:lnTo>
                    <a:lnTo>
                      <a:pt x="100" y="158"/>
                    </a:lnTo>
                    <a:lnTo>
                      <a:pt x="95" y="159"/>
                    </a:lnTo>
                    <a:lnTo>
                      <a:pt x="89" y="159"/>
                    </a:lnTo>
                    <a:lnTo>
                      <a:pt x="85" y="159"/>
                    </a:lnTo>
                    <a:lnTo>
                      <a:pt x="80" y="147"/>
                    </a:lnTo>
                    <a:lnTo>
                      <a:pt x="82" y="130"/>
                    </a:lnTo>
                    <a:lnTo>
                      <a:pt x="89" y="116"/>
                    </a:lnTo>
                    <a:lnTo>
                      <a:pt x="99" y="105"/>
                    </a:lnTo>
                    <a:lnTo>
                      <a:pt x="103" y="98"/>
                    </a:lnTo>
                    <a:lnTo>
                      <a:pt x="102" y="86"/>
                    </a:lnTo>
                    <a:lnTo>
                      <a:pt x="96" y="76"/>
                    </a:lnTo>
                    <a:lnTo>
                      <a:pt x="88" y="70"/>
                    </a:lnTo>
                    <a:lnTo>
                      <a:pt x="82" y="70"/>
                    </a:lnTo>
                    <a:lnTo>
                      <a:pt x="73" y="72"/>
                    </a:lnTo>
                    <a:lnTo>
                      <a:pt x="63" y="74"/>
                    </a:lnTo>
                    <a:lnTo>
                      <a:pt x="52" y="76"/>
                    </a:lnTo>
                    <a:lnTo>
                      <a:pt x="40" y="79"/>
                    </a:lnTo>
                    <a:lnTo>
                      <a:pt x="29" y="84"/>
                    </a:lnTo>
                    <a:lnTo>
                      <a:pt x="18" y="90"/>
                    </a:lnTo>
                    <a:lnTo>
                      <a:pt x="9" y="97"/>
                    </a:lnTo>
                    <a:lnTo>
                      <a:pt x="5" y="95"/>
                    </a:lnTo>
                    <a:lnTo>
                      <a:pt x="2" y="90"/>
                    </a:lnTo>
                    <a:lnTo>
                      <a:pt x="0" y="84"/>
                    </a:lnTo>
                    <a:lnTo>
                      <a:pt x="0" y="79"/>
                    </a:lnTo>
                    <a:lnTo>
                      <a:pt x="8" y="72"/>
                    </a:lnTo>
                    <a:lnTo>
                      <a:pt x="16" y="65"/>
                    </a:lnTo>
                    <a:lnTo>
                      <a:pt x="23" y="58"/>
                    </a:lnTo>
                    <a:lnTo>
                      <a:pt x="32" y="49"/>
                    </a:lnTo>
                    <a:lnTo>
                      <a:pt x="39" y="42"/>
                    </a:lnTo>
                    <a:lnTo>
                      <a:pt x="46" y="35"/>
                    </a:lnTo>
                    <a:lnTo>
                      <a:pt x="50" y="30"/>
                    </a:lnTo>
                    <a:lnTo>
                      <a:pt x="52" y="27"/>
                    </a:lnTo>
                    <a:lnTo>
                      <a:pt x="52" y="21"/>
                    </a:lnTo>
                    <a:lnTo>
                      <a:pt x="52" y="14"/>
                    </a:lnTo>
                    <a:lnTo>
                      <a:pt x="49" y="7"/>
                    </a:lnTo>
                    <a:lnTo>
                      <a:pt x="46" y="0"/>
                    </a:lnTo>
                    <a:lnTo>
                      <a:pt x="55" y="6"/>
                    </a:lnTo>
                    <a:lnTo>
                      <a:pt x="65" y="13"/>
                    </a:lnTo>
                    <a:lnTo>
                      <a:pt x="78" y="21"/>
                    </a:lnTo>
                    <a:lnTo>
                      <a:pt x="90" y="32"/>
                    </a:lnTo>
                    <a:lnTo>
                      <a:pt x="102" y="41"/>
                    </a:lnTo>
                    <a:lnTo>
                      <a:pt x="112" y="51"/>
                    </a:lnTo>
                    <a:lnTo>
                      <a:pt x="120" y="58"/>
                    </a:lnTo>
                    <a:lnTo>
                      <a:pt x="125" y="65"/>
                    </a:lnTo>
                    <a:lnTo>
                      <a:pt x="129" y="76"/>
                    </a:lnTo>
                    <a:lnTo>
                      <a:pt x="135" y="86"/>
                    </a:lnTo>
                    <a:lnTo>
                      <a:pt x="140" y="97"/>
                    </a:lnTo>
                    <a:lnTo>
                      <a:pt x="145" y="104"/>
                    </a:lnTo>
                    <a:lnTo>
                      <a:pt x="150" y="98"/>
                    </a:lnTo>
                    <a:lnTo>
                      <a:pt x="156" y="91"/>
                    </a:lnTo>
                    <a:lnTo>
                      <a:pt x="162" y="84"/>
                    </a:lnTo>
                    <a:lnTo>
                      <a:pt x="166" y="81"/>
                    </a:lnTo>
                    <a:lnTo>
                      <a:pt x="169" y="83"/>
                    </a:lnTo>
                    <a:lnTo>
                      <a:pt x="172" y="86"/>
                    </a:lnTo>
                    <a:lnTo>
                      <a:pt x="173" y="88"/>
                    </a:lnTo>
                    <a:lnTo>
                      <a:pt x="176" y="9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94" name="Freeform 70"/>
              <p:cNvSpPr>
                <a:spLocks/>
              </p:cNvSpPr>
              <p:nvPr/>
            </p:nvSpPr>
            <p:spPr bwMode="auto">
              <a:xfrm>
                <a:off x="5755" y="5237"/>
                <a:ext cx="46" cy="172"/>
              </a:xfrm>
              <a:custGeom>
                <a:avLst/>
                <a:gdLst>
                  <a:gd name="T0" fmla="*/ 1 w 91"/>
                  <a:gd name="T1" fmla="*/ 1 h 344"/>
                  <a:gd name="T2" fmla="*/ 1 w 91"/>
                  <a:gd name="T3" fmla="*/ 1 h 344"/>
                  <a:gd name="T4" fmla="*/ 1 w 91"/>
                  <a:gd name="T5" fmla="*/ 1 h 344"/>
                  <a:gd name="T6" fmla="*/ 1 w 91"/>
                  <a:gd name="T7" fmla="*/ 1 h 344"/>
                  <a:gd name="T8" fmla="*/ 1 w 91"/>
                  <a:gd name="T9" fmla="*/ 0 h 344"/>
                  <a:gd name="T10" fmla="*/ 1 w 91"/>
                  <a:gd name="T11" fmla="*/ 1 h 344"/>
                  <a:gd name="T12" fmla="*/ 1 w 91"/>
                  <a:gd name="T13" fmla="*/ 1 h 344"/>
                  <a:gd name="T14" fmla="*/ 1 w 91"/>
                  <a:gd name="T15" fmla="*/ 1 h 344"/>
                  <a:gd name="T16" fmla="*/ 1 w 91"/>
                  <a:gd name="T17" fmla="*/ 1 h 344"/>
                  <a:gd name="T18" fmla="*/ 1 w 91"/>
                  <a:gd name="T19" fmla="*/ 1 h 344"/>
                  <a:gd name="T20" fmla="*/ 1 w 91"/>
                  <a:gd name="T21" fmla="*/ 1 h 344"/>
                  <a:gd name="T22" fmla="*/ 1 w 91"/>
                  <a:gd name="T23" fmla="*/ 1 h 344"/>
                  <a:gd name="T24" fmla="*/ 1 w 91"/>
                  <a:gd name="T25" fmla="*/ 1 h 344"/>
                  <a:gd name="T26" fmla="*/ 1 w 91"/>
                  <a:gd name="T27" fmla="*/ 1 h 344"/>
                  <a:gd name="T28" fmla="*/ 1 w 91"/>
                  <a:gd name="T29" fmla="*/ 1 h 344"/>
                  <a:gd name="T30" fmla="*/ 1 w 91"/>
                  <a:gd name="T31" fmla="*/ 1 h 344"/>
                  <a:gd name="T32" fmla="*/ 1 w 91"/>
                  <a:gd name="T33" fmla="*/ 1 h 344"/>
                  <a:gd name="T34" fmla="*/ 1 w 91"/>
                  <a:gd name="T35" fmla="*/ 1 h 344"/>
                  <a:gd name="T36" fmla="*/ 1 w 91"/>
                  <a:gd name="T37" fmla="*/ 1 h 344"/>
                  <a:gd name="T38" fmla="*/ 1 w 91"/>
                  <a:gd name="T39" fmla="*/ 1 h 344"/>
                  <a:gd name="T40" fmla="*/ 1 w 91"/>
                  <a:gd name="T41" fmla="*/ 1 h 344"/>
                  <a:gd name="T42" fmla="*/ 1 w 91"/>
                  <a:gd name="T43" fmla="*/ 1 h 344"/>
                  <a:gd name="T44" fmla="*/ 1 w 91"/>
                  <a:gd name="T45" fmla="*/ 1 h 344"/>
                  <a:gd name="T46" fmla="*/ 1 w 91"/>
                  <a:gd name="T47" fmla="*/ 1 h 344"/>
                  <a:gd name="T48" fmla="*/ 1 w 91"/>
                  <a:gd name="T49" fmla="*/ 1 h 344"/>
                  <a:gd name="T50" fmla="*/ 1 w 91"/>
                  <a:gd name="T51" fmla="*/ 1 h 344"/>
                  <a:gd name="T52" fmla="*/ 1 w 91"/>
                  <a:gd name="T53" fmla="*/ 1 h 344"/>
                  <a:gd name="T54" fmla="*/ 1 w 91"/>
                  <a:gd name="T55" fmla="*/ 1 h 344"/>
                  <a:gd name="T56" fmla="*/ 1 w 91"/>
                  <a:gd name="T57" fmla="*/ 1 h 344"/>
                  <a:gd name="T58" fmla="*/ 1 w 91"/>
                  <a:gd name="T59" fmla="*/ 1 h 344"/>
                  <a:gd name="T60" fmla="*/ 1 w 91"/>
                  <a:gd name="T61" fmla="*/ 1 h 344"/>
                  <a:gd name="T62" fmla="*/ 1 w 91"/>
                  <a:gd name="T63" fmla="*/ 1 h 344"/>
                  <a:gd name="T64" fmla="*/ 1 w 91"/>
                  <a:gd name="T65" fmla="*/ 1 h 344"/>
                  <a:gd name="T66" fmla="*/ 1 w 91"/>
                  <a:gd name="T67" fmla="*/ 1 h 344"/>
                  <a:gd name="T68" fmla="*/ 1 w 91"/>
                  <a:gd name="T69" fmla="*/ 1 h 344"/>
                  <a:gd name="T70" fmla="*/ 1 w 91"/>
                  <a:gd name="T71" fmla="*/ 1 h 344"/>
                  <a:gd name="T72" fmla="*/ 1 w 91"/>
                  <a:gd name="T73" fmla="*/ 1 h 344"/>
                  <a:gd name="T74" fmla="*/ 1 w 91"/>
                  <a:gd name="T75" fmla="*/ 1 h 344"/>
                  <a:gd name="T76" fmla="*/ 1 w 91"/>
                  <a:gd name="T77" fmla="*/ 1 h 344"/>
                  <a:gd name="T78" fmla="*/ 1 w 91"/>
                  <a:gd name="T79" fmla="*/ 1 h 344"/>
                  <a:gd name="T80" fmla="*/ 0 w 91"/>
                  <a:gd name="T81" fmla="*/ 1 h 344"/>
                  <a:gd name="T82" fmla="*/ 0 w 91"/>
                  <a:gd name="T83" fmla="*/ 1 h 344"/>
                  <a:gd name="T84" fmla="*/ 1 w 91"/>
                  <a:gd name="T85" fmla="*/ 1 h 344"/>
                  <a:gd name="T86" fmla="*/ 1 w 91"/>
                  <a:gd name="T87" fmla="*/ 1 h 344"/>
                  <a:gd name="T88" fmla="*/ 1 w 91"/>
                  <a:gd name="T89" fmla="*/ 1 h 344"/>
                  <a:gd name="T90" fmla="*/ 1 w 91"/>
                  <a:gd name="T91" fmla="*/ 1 h 344"/>
                  <a:gd name="T92" fmla="*/ 1 w 91"/>
                  <a:gd name="T93" fmla="*/ 1 h 344"/>
                  <a:gd name="T94" fmla="*/ 1 w 91"/>
                  <a:gd name="T95" fmla="*/ 1 h 344"/>
                  <a:gd name="T96" fmla="*/ 1 w 91"/>
                  <a:gd name="T97" fmla="*/ 1 h 344"/>
                  <a:gd name="T98" fmla="*/ 1 w 91"/>
                  <a:gd name="T99" fmla="*/ 1 h 344"/>
                  <a:gd name="T100" fmla="*/ 1 w 91"/>
                  <a:gd name="T101" fmla="*/ 1 h 344"/>
                  <a:gd name="T102" fmla="*/ 1 w 91"/>
                  <a:gd name="T103" fmla="*/ 1 h 344"/>
                  <a:gd name="T104" fmla="*/ 1 w 91"/>
                  <a:gd name="T105" fmla="*/ 1 h 344"/>
                  <a:gd name="T106" fmla="*/ 1 w 91"/>
                  <a:gd name="T107" fmla="*/ 1 h 344"/>
                  <a:gd name="T108" fmla="*/ 1 w 91"/>
                  <a:gd name="T109" fmla="*/ 1 h 344"/>
                  <a:gd name="T110" fmla="*/ 1 w 91"/>
                  <a:gd name="T111" fmla="*/ 1 h 344"/>
                  <a:gd name="T112" fmla="*/ 1 w 91"/>
                  <a:gd name="T113" fmla="*/ 1 h 3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
                  <a:gd name="T172" fmla="*/ 0 h 344"/>
                  <a:gd name="T173" fmla="*/ 91 w 91"/>
                  <a:gd name="T174" fmla="*/ 344 h 3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 h="344">
                    <a:moveTo>
                      <a:pt x="68" y="40"/>
                    </a:moveTo>
                    <a:lnTo>
                      <a:pt x="73" y="33"/>
                    </a:lnTo>
                    <a:lnTo>
                      <a:pt x="77" y="24"/>
                    </a:lnTo>
                    <a:lnTo>
                      <a:pt x="81" y="14"/>
                    </a:lnTo>
                    <a:lnTo>
                      <a:pt x="87" y="0"/>
                    </a:lnTo>
                    <a:lnTo>
                      <a:pt x="88" y="17"/>
                    </a:lnTo>
                    <a:lnTo>
                      <a:pt x="90" y="40"/>
                    </a:lnTo>
                    <a:lnTo>
                      <a:pt x="91" y="61"/>
                    </a:lnTo>
                    <a:lnTo>
                      <a:pt x="90" y="73"/>
                    </a:lnTo>
                    <a:lnTo>
                      <a:pt x="84" y="80"/>
                    </a:lnTo>
                    <a:lnTo>
                      <a:pt x="78" y="89"/>
                    </a:lnTo>
                    <a:lnTo>
                      <a:pt x="74" y="99"/>
                    </a:lnTo>
                    <a:lnTo>
                      <a:pt x="73" y="113"/>
                    </a:lnTo>
                    <a:lnTo>
                      <a:pt x="73" y="127"/>
                    </a:lnTo>
                    <a:lnTo>
                      <a:pt x="74" y="141"/>
                    </a:lnTo>
                    <a:lnTo>
                      <a:pt x="75" y="154"/>
                    </a:lnTo>
                    <a:lnTo>
                      <a:pt x="77" y="166"/>
                    </a:lnTo>
                    <a:lnTo>
                      <a:pt x="78" y="176"/>
                    </a:lnTo>
                    <a:lnTo>
                      <a:pt x="80" y="189"/>
                    </a:lnTo>
                    <a:lnTo>
                      <a:pt x="78" y="203"/>
                    </a:lnTo>
                    <a:lnTo>
                      <a:pt x="75" y="213"/>
                    </a:lnTo>
                    <a:lnTo>
                      <a:pt x="70" y="230"/>
                    </a:lnTo>
                    <a:lnTo>
                      <a:pt x="64" y="258"/>
                    </a:lnTo>
                    <a:lnTo>
                      <a:pt x="58" y="286"/>
                    </a:lnTo>
                    <a:lnTo>
                      <a:pt x="54" y="306"/>
                    </a:lnTo>
                    <a:lnTo>
                      <a:pt x="50" y="316"/>
                    </a:lnTo>
                    <a:lnTo>
                      <a:pt x="44" y="328"/>
                    </a:lnTo>
                    <a:lnTo>
                      <a:pt x="35" y="337"/>
                    </a:lnTo>
                    <a:lnTo>
                      <a:pt x="28" y="344"/>
                    </a:lnTo>
                    <a:lnTo>
                      <a:pt x="25" y="332"/>
                    </a:lnTo>
                    <a:lnTo>
                      <a:pt x="25" y="321"/>
                    </a:lnTo>
                    <a:lnTo>
                      <a:pt x="28" y="309"/>
                    </a:lnTo>
                    <a:lnTo>
                      <a:pt x="31" y="299"/>
                    </a:lnTo>
                    <a:lnTo>
                      <a:pt x="34" y="285"/>
                    </a:lnTo>
                    <a:lnTo>
                      <a:pt x="35" y="265"/>
                    </a:lnTo>
                    <a:lnTo>
                      <a:pt x="35" y="251"/>
                    </a:lnTo>
                    <a:lnTo>
                      <a:pt x="30" y="244"/>
                    </a:lnTo>
                    <a:lnTo>
                      <a:pt x="21" y="255"/>
                    </a:lnTo>
                    <a:lnTo>
                      <a:pt x="13" y="279"/>
                    </a:lnTo>
                    <a:lnTo>
                      <a:pt x="4" y="309"/>
                    </a:lnTo>
                    <a:lnTo>
                      <a:pt x="0" y="335"/>
                    </a:lnTo>
                    <a:lnTo>
                      <a:pt x="0" y="313"/>
                    </a:lnTo>
                    <a:lnTo>
                      <a:pt x="3" y="286"/>
                    </a:lnTo>
                    <a:lnTo>
                      <a:pt x="7" y="262"/>
                    </a:lnTo>
                    <a:lnTo>
                      <a:pt x="10" y="244"/>
                    </a:lnTo>
                    <a:lnTo>
                      <a:pt x="14" y="230"/>
                    </a:lnTo>
                    <a:lnTo>
                      <a:pt x="21" y="211"/>
                    </a:lnTo>
                    <a:lnTo>
                      <a:pt x="30" y="194"/>
                    </a:lnTo>
                    <a:lnTo>
                      <a:pt x="35" y="183"/>
                    </a:lnTo>
                    <a:lnTo>
                      <a:pt x="43" y="173"/>
                    </a:lnTo>
                    <a:lnTo>
                      <a:pt x="50" y="155"/>
                    </a:lnTo>
                    <a:lnTo>
                      <a:pt x="57" y="134"/>
                    </a:lnTo>
                    <a:lnTo>
                      <a:pt x="60" y="115"/>
                    </a:lnTo>
                    <a:lnTo>
                      <a:pt x="60" y="96"/>
                    </a:lnTo>
                    <a:lnTo>
                      <a:pt x="60" y="77"/>
                    </a:lnTo>
                    <a:lnTo>
                      <a:pt x="63" y="58"/>
                    </a:lnTo>
                    <a:lnTo>
                      <a:pt x="68" y="4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95" name="Freeform 71"/>
              <p:cNvSpPr>
                <a:spLocks/>
              </p:cNvSpPr>
              <p:nvPr/>
            </p:nvSpPr>
            <p:spPr bwMode="auto">
              <a:xfrm>
                <a:off x="5997" y="4902"/>
                <a:ext cx="51" cy="24"/>
              </a:xfrm>
              <a:custGeom>
                <a:avLst/>
                <a:gdLst>
                  <a:gd name="T0" fmla="*/ 1 w 101"/>
                  <a:gd name="T1" fmla="*/ 0 h 49"/>
                  <a:gd name="T2" fmla="*/ 1 w 101"/>
                  <a:gd name="T3" fmla="*/ 0 h 49"/>
                  <a:gd name="T4" fmla="*/ 1 w 101"/>
                  <a:gd name="T5" fmla="*/ 0 h 49"/>
                  <a:gd name="T6" fmla="*/ 1 w 101"/>
                  <a:gd name="T7" fmla="*/ 0 h 49"/>
                  <a:gd name="T8" fmla="*/ 1 w 101"/>
                  <a:gd name="T9" fmla="*/ 0 h 49"/>
                  <a:gd name="T10" fmla="*/ 1 w 101"/>
                  <a:gd name="T11" fmla="*/ 0 h 49"/>
                  <a:gd name="T12" fmla="*/ 1 w 101"/>
                  <a:gd name="T13" fmla="*/ 0 h 49"/>
                  <a:gd name="T14" fmla="*/ 1 w 101"/>
                  <a:gd name="T15" fmla="*/ 0 h 49"/>
                  <a:gd name="T16" fmla="*/ 1 w 101"/>
                  <a:gd name="T17" fmla="*/ 0 h 49"/>
                  <a:gd name="T18" fmla="*/ 1 w 101"/>
                  <a:gd name="T19" fmla="*/ 0 h 49"/>
                  <a:gd name="T20" fmla="*/ 1 w 101"/>
                  <a:gd name="T21" fmla="*/ 0 h 49"/>
                  <a:gd name="T22" fmla="*/ 1 w 101"/>
                  <a:gd name="T23" fmla="*/ 0 h 49"/>
                  <a:gd name="T24" fmla="*/ 1 w 101"/>
                  <a:gd name="T25" fmla="*/ 0 h 49"/>
                  <a:gd name="T26" fmla="*/ 1 w 101"/>
                  <a:gd name="T27" fmla="*/ 0 h 49"/>
                  <a:gd name="T28" fmla="*/ 1 w 101"/>
                  <a:gd name="T29" fmla="*/ 0 h 49"/>
                  <a:gd name="T30" fmla="*/ 1 w 101"/>
                  <a:gd name="T31" fmla="*/ 0 h 49"/>
                  <a:gd name="T32" fmla="*/ 1 w 101"/>
                  <a:gd name="T33" fmla="*/ 0 h 49"/>
                  <a:gd name="T34" fmla="*/ 1 w 101"/>
                  <a:gd name="T35" fmla="*/ 0 h 49"/>
                  <a:gd name="T36" fmla="*/ 1 w 101"/>
                  <a:gd name="T37" fmla="*/ 0 h 49"/>
                  <a:gd name="T38" fmla="*/ 1 w 101"/>
                  <a:gd name="T39" fmla="*/ 0 h 49"/>
                  <a:gd name="T40" fmla="*/ 1 w 101"/>
                  <a:gd name="T41" fmla="*/ 0 h 49"/>
                  <a:gd name="T42" fmla="*/ 1 w 101"/>
                  <a:gd name="T43" fmla="*/ 0 h 49"/>
                  <a:gd name="T44" fmla="*/ 1 w 101"/>
                  <a:gd name="T45" fmla="*/ 0 h 49"/>
                  <a:gd name="T46" fmla="*/ 1 w 101"/>
                  <a:gd name="T47" fmla="*/ 0 h 49"/>
                  <a:gd name="T48" fmla="*/ 1 w 101"/>
                  <a:gd name="T49" fmla="*/ 0 h 49"/>
                  <a:gd name="T50" fmla="*/ 1 w 101"/>
                  <a:gd name="T51" fmla="*/ 0 h 49"/>
                  <a:gd name="T52" fmla="*/ 1 w 101"/>
                  <a:gd name="T53" fmla="*/ 0 h 49"/>
                  <a:gd name="T54" fmla="*/ 1 w 101"/>
                  <a:gd name="T55" fmla="*/ 0 h 49"/>
                  <a:gd name="T56" fmla="*/ 1 w 101"/>
                  <a:gd name="T57" fmla="*/ 0 h 49"/>
                  <a:gd name="T58" fmla="*/ 1 w 101"/>
                  <a:gd name="T59" fmla="*/ 0 h 49"/>
                  <a:gd name="T60" fmla="*/ 1 w 101"/>
                  <a:gd name="T61" fmla="*/ 0 h 49"/>
                  <a:gd name="T62" fmla="*/ 1 w 101"/>
                  <a:gd name="T63" fmla="*/ 0 h 49"/>
                  <a:gd name="T64" fmla="*/ 1 w 101"/>
                  <a:gd name="T65" fmla="*/ 0 h 49"/>
                  <a:gd name="T66" fmla="*/ 1 w 101"/>
                  <a:gd name="T67" fmla="*/ 0 h 49"/>
                  <a:gd name="T68" fmla="*/ 1 w 101"/>
                  <a:gd name="T69" fmla="*/ 0 h 49"/>
                  <a:gd name="T70" fmla="*/ 0 w 101"/>
                  <a:gd name="T71" fmla="*/ 0 h 49"/>
                  <a:gd name="T72" fmla="*/ 1 w 101"/>
                  <a:gd name="T73" fmla="*/ 0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
                  <a:gd name="T112" fmla="*/ 0 h 49"/>
                  <a:gd name="T113" fmla="*/ 101 w 101"/>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 h="49">
                    <a:moveTo>
                      <a:pt x="1" y="4"/>
                    </a:moveTo>
                    <a:lnTo>
                      <a:pt x="7" y="2"/>
                    </a:lnTo>
                    <a:lnTo>
                      <a:pt x="13" y="0"/>
                    </a:lnTo>
                    <a:lnTo>
                      <a:pt x="20" y="0"/>
                    </a:lnTo>
                    <a:lnTo>
                      <a:pt x="27" y="0"/>
                    </a:lnTo>
                    <a:lnTo>
                      <a:pt x="34" y="0"/>
                    </a:lnTo>
                    <a:lnTo>
                      <a:pt x="41" y="0"/>
                    </a:lnTo>
                    <a:lnTo>
                      <a:pt x="46" y="0"/>
                    </a:lnTo>
                    <a:lnTo>
                      <a:pt x="50" y="0"/>
                    </a:lnTo>
                    <a:lnTo>
                      <a:pt x="54" y="0"/>
                    </a:lnTo>
                    <a:lnTo>
                      <a:pt x="60" y="2"/>
                    </a:lnTo>
                    <a:lnTo>
                      <a:pt x="66" y="4"/>
                    </a:lnTo>
                    <a:lnTo>
                      <a:pt x="70" y="7"/>
                    </a:lnTo>
                    <a:lnTo>
                      <a:pt x="74" y="11"/>
                    </a:lnTo>
                    <a:lnTo>
                      <a:pt x="80" y="14"/>
                    </a:lnTo>
                    <a:lnTo>
                      <a:pt x="85" y="19"/>
                    </a:lnTo>
                    <a:lnTo>
                      <a:pt x="91" y="23"/>
                    </a:lnTo>
                    <a:lnTo>
                      <a:pt x="95" y="26"/>
                    </a:lnTo>
                    <a:lnTo>
                      <a:pt x="101" y="33"/>
                    </a:lnTo>
                    <a:lnTo>
                      <a:pt x="101" y="40"/>
                    </a:lnTo>
                    <a:lnTo>
                      <a:pt x="97" y="49"/>
                    </a:lnTo>
                    <a:lnTo>
                      <a:pt x="88" y="46"/>
                    </a:lnTo>
                    <a:lnTo>
                      <a:pt x="77" y="42"/>
                    </a:lnTo>
                    <a:lnTo>
                      <a:pt x="66" y="44"/>
                    </a:lnTo>
                    <a:lnTo>
                      <a:pt x="58" y="47"/>
                    </a:lnTo>
                    <a:lnTo>
                      <a:pt x="56" y="35"/>
                    </a:lnTo>
                    <a:lnTo>
                      <a:pt x="51" y="28"/>
                    </a:lnTo>
                    <a:lnTo>
                      <a:pt x="46" y="25"/>
                    </a:lnTo>
                    <a:lnTo>
                      <a:pt x="41" y="23"/>
                    </a:lnTo>
                    <a:lnTo>
                      <a:pt x="33" y="25"/>
                    </a:lnTo>
                    <a:lnTo>
                      <a:pt x="21" y="25"/>
                    </a:lnTo>
                    <a:lnTo>
                      <a:pt x="11" y="25"/>
                    </a:lnTo>
                    <a:lnTo>
                      <a:pt x="4" y="23"/>
                    </a:lnTo>
                    <a:lnTo>
                      <a:pt x="3" y="19"/>
                    </a:lnTo>
                    <a:lnTo>
                      <a:pt x="1" y="14"/>
                    </a:lnTo>
                    <a:lnTo>
                      <a:pt x="0" y="9"/>
                    </a:lnTo>
                    <a:lnTo>
                      <a:pt x="1"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96" name="Freeform 72"/>
              <p:cNvSpPr>
                <a:spLocks/>
              </p:cNvSpPr>
              <p:nvPr/>
            </p:nvSpPr>
            <p:spPr bwMode="auto">
              <a:xfrm>
                <a:off x="5918" y="5185"/>
                <a:ext cx="25" cy="36"/>
              </a:xfrm>
              <a:custGeom>
                <a:avLst/>
                <a:gdLst>
                  <a:gd name="T0" fmla="*/ 1 w 50"/>
                  <a:gd name="T1" fmla="*/ 0 h 73"/>
                  <a:gd name="T2" fmla="*/ 1 w 50"/>
                  <a:gd name="T3" fmla="*/ 0 h 73"/>
                  <a:gd name="T4" fmla="*/ 1 w 50"/>
                  <a:gd name="T5" fmla="*/ 0 h 73"/>
                  <a:gd name="T6" fmla="*/ 1 w 50"/>
                  <a:gd name="T7" fmla="*/ 0 h 73"/>
                  <a:gd name="T8" fmla="*/ 1 w 50"/>
                  <a:gd name="T9" fmla="*/ 0 h 73"/>
                  <a:gd name="T10" fmla="*/ 1 w 50"/>
                  <a:gd name="T11" fmla="*/ 0 h 73"/>
                  <a:gd name="T12" fmla="*/ 1 w 50"/>
                  <a:gd name="T13" fmla="*/ 0 h 73"/>
                  <a:gd name="T14" fmla="*/ 0 w 50"/>
                  <a:gd name="T15" fmla="*/ 0 h 73"/>
                  <a:gd name="T16" fmla="*/ 0 w 50"/>
                  <a:gd name="T17" fmla="*/ 0 h 73"/>
                  <a:gd name="T18" fmla="*/ 1 w 50"/>
                  <a:gd name="T19" fmla="*/ 0 h 73"/>
                  <a:gd name="T20" fmla="*/ 1 w 50"/>
                  <a:gd name="T21" fmla="*/ 0 h 73"/>
                  <a:gd name="T22" fmla="*/ 1 w 50"/>
                  <a:gd name="T23" fmla="*/ 0 h 73"/>
                  <a:gd name="T24" fmla="*/ 1 w 50"/>
                  <a:gd name="T25" fmla="*/ 0 h 73"/>
                  <a:gd name="T26" fmla="*/ 1 w 50"/>
                  <a:gd name="T27" fmla="*/ 0 h 73"/>
                  <a:gd name="T28" fmla="*/ 1 w 50"/>
                  <a:gd name="T29" fmla="*/ 0 h 73"/>
                  <a:gd name="T30" fmla="*/ 1 w 50"/>
                  <a:gd name="T31" fmla="*/ 0 h 73"/>
                  <a:gd name="T32" fmla="*/ 1 w 50"/>
                  <a:gd name="T33" fmla="*/ 0 h 73"/>
                  <a:gd name="T34" fmla="*/ 1 w 50"/>
                  <a:gd name="T35" fmla="*/ 0 h 73"/>
                  <a:gd name="T36" fmla="*/ 1 w 50"/>
                  <a:gd name="T37" fmla="*/ 0 h 73"/>
                  <a:gd name="T38" fmla="*/ 1 w 50"/>
                  <a:gd name="T39" fmla="*/ 0 h 73"/>
                  <a:gd name="T40" fmla="*/ 1 w 50"/>
                  <a:gd name="T41" fmla="*/ 0 h 73"/>
                  <a:gd name="T42" fmla="*/ 1 w 50"/>
                  <a:gd name="T43" fmla="*/ 0 h 73"/>
                  <a:gd name="T44" fmla="*/ 1 w 50"/>
                  <a:gd name="T45" fmla="*/ 0 h 73"/>
                  <a:gd name="T46" fmla="*/ 1 w 50"/>
                  <a:gd name="T47" fmla="*/ 0 h 73"/>
                  <a:gd name="T48" fmla="*/ 1 w 50"/>
                  <a:gd name="T49" fmla="*/ 0 h 73"/>
                  <a:gd name="T50" fmla="*/ 1 w 50"/>
                  <a:gd name="T51" fmla="*/ 0 h 73"/>
                  <a:gd name="T52" fmla="*/ 1 w 50"/>
                  <a:gd name="T53" fmla="*/ 0 h 73"/>
                  <a:gd name="T54" fmla="*/ 1 w 50"/>
                  <a:gd name="T55" fmla="*/ 0 h 73"/>
                  <a:gd name="T56" fmla="*/ 1 w 50"/>
                  <a:gd name="T57" fmla="*/ 0 h 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73"/>
                  <a:gd name="T89" fmla="*/ 50 w 50"/>
                  <a:gd name="T90" fmla="*/ 73 h 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73">
                    <a:moveTo>
                      <a:pt x="7" y="14"/>
                    </a:moveTo>
                    <a:lnTo>
                      <a:pt x="8" y="18"/>
                    </a:lnTo>
                    <a:lnTo>
                      <a:pt x="10" y="21"/>
                    </a:lnTo>
                    <a:lnTo>
                      <a:pt x="11" y="25"/>
                    </a:lnTo>
                    <a:lnTo>
                      <a:pt x="13" y="28"/>
                    </a:lnTo>
                    <a:lnTo>
                      <a:pt x="8" y="35"/>
                    </a:lnTo>
                    <a:lnTo>
                      <a:pt x="3" y="45"/>
                    </a:lnTo>
                    <a:lnTo>
                      <a:pt x="0" y="54"/>
                    </a:lnTo>
                    <a:lnTo>
                      <a:pt x="0" y="63"/>
                    </a:lnTo>
                    <a:lnTo>
                      <a:pt x="7" y="70"/>
                    </a:lnTo>
                    <a:lnTo>
                      <a:pt x="17" y="73"/>
                    </a:lnTo>
                    <a:lnTo>
                      <a:pt x="30" y="73"/>
                    </a:lnTo>
                    <a:lnTo>
                      <a:pt x="40" y="68"/>
                    </a:lnTo>
                    <a:lnTo>
                      <a:pt x="45" y="58"/>
                    </a:lnTo>
                    <a:lnTo>
                      <a:pt x="50" y="44"/>
                    </a:lnTo>
                    <a:lnTo>
                      <a:pt x="50" y="32"/>
                    </a:lnTo>
                    <a:lnTo>
                      <a:pt x="48" y="23"/>
                    </a:lnTo>
                    <a:lnTo>
                      <a:pt x="45" y="23"/>
                    </a:lnTo>
                    <a:lnTo>
                      <a:pt x="44" y="23"/>
                    </a:lnTo>
                    <a:lnTo>
                      <a:pt x="41" y="23"/>
                    </a:lnTo>
                    <a:lnTo>
                      <a:pt x="38" y="25"/>
                    </a:lnTo>
                    <a:lnTo>
                      <a:pt x="34" y="16"/>
                    </a:lnTo>
                    <a:lnTo>
                      <a:pt x="30" y="9"/>
                    </a:lnTo>
                    <a:lnTo>
                      <a:pt x="24" y="4"/>
                    </a:lnTo>
                    <a:lnTo>
                      <a:pt x="20" y="0"/>
                    </a:lnTo>
                    <a:lnTo>
                      <a:pt x="15" y="2"/>
                    </a:lnTo>
                    <a:lnTo>
                      <a:pt x="13" y="4"/>
                    </a:lnTo>
                    <a:lnTo>
                      <a:pt x="8" y="9"/>
                    </a:lnTo>
                    <a:lnTo>
                      <a:pt x="7" y="1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97" name="Freeform 73"/>
              <p:cNvSpPr>
                <a:spLocks/>
              </p:cNvSpPr>
              <p:nvPr/>
            </p:nvSpPr>
            <p:spPr bwMode="auto">
              <a:xfrm>
                <a:off x="5988" y="4939"/>
                <a:ext cx="101" cy="214"/>
              </a:xfrm>
              <a:custGeom>
                <a:avLst/>
                <a:gdLst>
                  <a:gd name="T0" fmla="*/ 1 w 201"/>
                  <a:gd name="T1" fmla="*/ 1 h 428"/>
                  <a:gd name="T2" fmla="*/ 1 w 201"/>
                  <a:gd name="T3" fmla="*/ 1 h 428"/>
                  <a:gd name="T4" fmla="*/ 1 w 201"/>
                  <a:gd name="T5" fmla="*/ 1 h 428"/>
                  <a:gd name="T6" fmla="*/ 1 w 201"/>
                  <a:gd name="T7" fmla="*/ 1 h 428"/>
                  <a:gd name="T8" fmla="*/ 1 w 201"/>
                  <a:gd name="T9" fmla="*/ 1 h 428"/>
                  <a:gd name="T10" fmla="*/ 1 w 201"/>
                  <a:gd name="T11" fmla="*/ 1 h 428"/>
                  <a:gd name="T12" fmla="*/ 1 w 201"/>
                  <a:gd name="T13" fmla="*/ 1 h 428"/>
                  <a:gd name="T14" fmla="*/ 1 w 201"/>
                  <a:gd name="T15" fmla="*/ 1 h 428"/>
                  <a:gd name="T16" fmla="*/ 1 w 201"/>
                  <a:gd name="T17" fmla="*/ 1 h 428"/>
                  <a:gd name="T18" fmla="*/ 1 w 201"/>
                  <a:gd name="T19" fmla="*/ 1 h 428"/>
                  <a:gd name="T20" fmla="*/ 1 w 201"/>
                  <a:gd name="T21" fmla="*/ 1 h 428"/>
                  <a:gd name="T22" fmla="*/ 1 w 201"/>
                  <a:gd name="T23" fmla="*/ 1 h 428"/>
                  <a:gd name="T24" fmla="*/ 1 w 201"/>
                  <a:gd name="T25" fmla="*/ 1 h 428"/>
                  <a:gd name="T26" fmla="*/ 1 w 201"/>
                  <a:gd name="T27" fmla="*/ 1 h 428"/>
                  <a:gd name="T28" fmla="*/ 1 w 201"/>
                  <a:gd name="T29" fmla="*/ 1 h 428"/>
                  <a:gd name="T30" fmla="*/ 1 w 201"/>
                  <a:gd name="T31" fmla="*/ 1 h 428"/>
                  <a:gd name="T32" fmla="*/ 1 w 201"/>
                  <a:gd name="T33" fmla="*/ 1 h 428"/>
                  <a:gd name="T34" fmla="*/ 1 w 201"/>
                  <a:gd name="T35" fmla="*/ 1 h 428"/>
                  <a:gd name="T36" fmla="*/ 1 w 201"/>
                  <a:gd name="T37" fmla="*/ 1 h 428"/>
                  <a:gd name="T38" fmla="*/ 1 w 201"/>
                  <a:gd name="T39" fmla="*/ 1 h 428"/>
                  <a:gd name="T40" fmla="*/ 1 w 201"/>
                  <a:gd name="T41" fmla="*/ 1 h 428"/>
                  <a:gd name="T42" fmla="*/ 1 w 201"/>
                  <a:gd name="T43" fmla="*/ 1 h 428"/>
                  <a:gd name="T44" fmla="*/ 1 w 201"/>
                  <a:gd name="T45" fmla="*/ 1 h 428"/>
                  <a:gd name="T46" fmla="*/ 1 w 201"/>
                  <a:gd name="T47" fmla="*/ 1 h 428"/>
                  <a:gd name="T48" fmla="*/ 1 w 201"/>
                  <a:gd name="T49" fmla="*/ 1 h 428"/>
                  <a:gd name="T50" fmla="*/ 1 w 201"/>
                  <a:gd name="T51" fmla="*/ 1 h 428"/>
                  <a:gd name="T52" fmla="*/ 1 w 201"/>
                  <a:gd name="T53" fmla="*/ 1 h 428"/>
                  <a:gd name="T54" fmla="*/ 1 w 201"/>
                  <a:gd name="T55" fmla="*/ 1 h 428"/>
                  <a:gd name="T56" fmla="*/ 1 w 201"/>
                  <a:gd name="T57" fmla="*/ 1 h 428"/>
                  <a:gd name="T58" fmla="*/ 1 w 201"/>
                  <a:gd name="T59" fmla="*/ 1 h 428"/>
                  <a:gd name="T60" fmla="*/ 1 w 201"/>
                  <a:gd name="T61" fmla="*/ 1 h 428"/>
                  <a:gd name="T62" fmla="*/ 1 w 201"/>
                  <a:gd name="T63" fmla="*/ 1 h 428"/>
                  <a:gd name="T64" fmla="*/ 1 w 201"/>
                  <a:gd name="T65" fmla="*/ 1 h 428"/>
                  <a:gd name="T66" fmla="*/ 1 w 201"/>
                  <a:gd name="T67" fmla="*/ 1 h 428"/>
                  <a:gd name="T68" fmla="*/ 1 w 201"/>
                  <a:gd name="T69" fmla="*/ 1 h 428"/>
                  <a:gd name="T70" fmla="*/ 1 w 201"/>
                  <a:gd name="T71" fmla="*/ 1 h 428"/>
                  <a:gd name="T72" fmla="*/ 1 w 201"/>
                  <a:gd name="T73" fmla="*/ 1 h 428"/>
                  <a:gd name="T74" fmla="*/ 1 w 201"/>
                  <a:gd name="T75" fmla="*/ 1 h 428"/>
                  <a:gd name="T76" fmla="*/ 1 w 201"/>
                  <a:gd name="T77" fmla="*/ 1 h 428"/>
                  <a:gd name="T78" fmla="*/ 1 w 201"/>
                  <a:gd name="T79" fmla="*/ 1 h 428"/>
                  <a:gd name="T80" fmla="*/ 1 w 201"/>
                  <a:gd name="T81" fmla="*/ 1 h 428"/>
                  <a:gd name="T82" fmla="*/ 1 w 201"/>
                  <a:gd name="T83" fmla="*/ 1 h 428"/>
                  <a:gd name="T84" fmla="*/ 1 w 201"/>
                  <a:gd name="T85" fmla="*/ 1 h 428"/>
                  <a:gd name="T86" fmla="*/ 1 w 201"/>
                  <a:gd name="T87" fmla="*/ 1 h 428"/>
                  <a:gd name="T88" fmla="*/ 1 w 201"/>
                  <a:gd name="T89" fmla="*/ 1 h 428"/>
                  <a:gd name="T90" fmla="*/ 1 w 201"/>
                  <a:gd name="T91" fmla="*/ 1 h 428"/>
                  <a:gd name="T92" fmla="*/ 1 w 201"/>
                  <a:gd name="T93" fmla="*/ 1 h 428"/>
                  <a:gd name="T94" fmla="*/ 1 w 201"/>
                  <a:gd name="T95" fmla="*/ 1 h 428"/>
                  <a:gd name="T96" fmla="*/ 1 w 201"/>
                  <a:gd name="T97" fmla="*/ 0 h 428"/>
                  <a:gd name="T98" fmla="*/ 1 w 201"/>
                  <a:gd name="T99" fmla="*/ 1 h 428"/>
                  <a:gd name="T100" fmla="*/ 1 w 201"/>
                  <a:gd name="T101" fmla="*/ 1 h 428"/>
                  <a:gd name="T102" fmla="*/ 1 w 201"/>
                  <a:gd name="T103" fmla="*/ 1 h 428"/>
                  <a:gd name="T104" fmla="*/ 1 w 201"/>
                  <a:gd name="T105" fmla="*/ 1 h 428"/>
                  <a:gd name="T106" fmla="*/ 1 w 201"/>
                  <a:gd name="T107" fmla="*/ 1 h 428"/>
                  <a:gd name="T108" fmla="*/ 1 w 201"/>
                  <a:gd name="T109" fmla="*/ 1 h 428"/>
                  <a:gd name="T110" fmla="*/ 1 w 201"/>
                  <a:gd name="T111" fmla="*/ 1 h 428"/>
                  <a:gd name="T112" fmla="*/ 1 w 201"/>
                  <a:gd name="T113" fmla="*/ 1 h 4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1"/>
                  <a:gd name="T172" fmla="*/ 0 h 428"/>
                  <a:gd name="T173" fmla="*/ 201 w 201"/>
                  <a:gd name="T174" fmla="*/ 428 h 4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1" h="428">
                    <a:moveTo>
                      <a:pt x="201" y="60"/>
                    </a:moveTo>
                    <a:lnTo>
                      <a:pt x="190" y="67"/>
                    </a:lnTo>
                    <a:lnTo>
                      <a:pt x="178" y="70"/>
                    </a:lnTo>
                    <a:lnTo>
                      <a:pt x="167" y="72"/>
                    </a:lnTo>
                    <a:lnTo>
                      <a:pt x="157" y="72"/>
                    </a:lnTo>
                    <a:lnTo>
                      <a:pt x="148" y="72"/>
                    </a:lnTo>
                    <a:lnTo>
                      <a:pt x="140" y="68"/>
                    </a:lnTo>
                    <a:lnTo>
                      <a:pt x="135" y="67"/>
                    </a:lnTo>
                    <a:lnTo>
                      <a:pt x="132" y="63"/>
                    </a:lnTo>
                    <a:lnTo>
                      <a:pt x="131" y="60"/>
                    </a:lnTo>
                    <a:lnTo>
                      <a:pt x="128" y="60"/>
                    </a:lnTo>
                    <a:lnTo>
                      <a:pt x="124" y="63"/>
                    </a:lnTo>
                    <a:lnTo>
                      <a:pt x="121" y="68"/>
                    </a:lnTo>
                    <a:lnTo>
                      <a:pt x="117" y="77"/>
                    </a:lnTo>
                    <a:lnTo>
                      <a:pt x="111" y="91"/>
                    </a:lnTo>
                    <a:lnTo>
                      <a:pt x="107" y="103"/>
                    </a:lnTo>
                    <a:lnTo>
                      <a:pt x="105" y="114"/>
                    </a:lnTo>
                    <a:lnTo>
                      <a:pt x="104" y="119"/>
                    </a:lnTo>
                    <a:lnTo>
                      <a:pt x="104" y="121"/>
                    </a:lnTo>
                    <a:lnTo>
                      <a:pt x="104" y="123"/>
                    </a:lnTo>
                    <a:lnTo>
                      <a:pt x="107" y="126"/>
                    </a:lnTo>
                    <a:lnTo>
                      <a:pt x="107" y="130"/>
                    </a:lnTo>
                    <a:lnTo>
                      <a:pt x="105" y="131"/>
                    </a:lnTo>
                    <a:lnTo>
                      <a:pt x="105" y="136"/>
                    </a:lnTo>
                    <a:lnTo>
                      <a:pt x="104" y="142"/>
                    </a:lnTo>
                    <a:lnTo>
                      <a:pt x="104" y="147"/>
                    </a:lnTo>
                    <a:lnTo>
                      <a:pt x="104" y="152"/>
                    </a:lnTo>
                    <a:lnTo>
                      <a:pt x="105" y="157"/>
                    </a:lnTo>
                    <a:lnTo>
                      <a:pt x="107" y="163"/>
                    </a:lnTo>
                    <a:lnTo>
                      <a:pt x="101" y="171"/>
                    </a:lnTo>
                    <a:lnTo>
                      <a:pt x="94" y="182"/>
                    </a:lnTo>
                    <a:lnTo>
                      <a:pt x="87" y="196"/>
                    </a:lnTo>
                    <a:lnTo>
                      <a:pt x="78" y="210"/>
                    </a:lnTo>
                    <a:lnTo>
                      <a:pt x="70" y="226"/>
                    </a:lnTo>
                    <a:lnTo>
                      <a:pt x="64" y="238"/>
                    </a:lnTo>
                    <a:lnTo>
                      <a:pt x="61" y="247"/>
                    </a:lnTo>
                    <a:lnTo>
                      <a:pt x="60" y="254"/>
                    </a:lnTo>
                    <a:lnTo>
                      <a:pt x="65" y="269"/>
                    </a:lnTo>
                    <a:lnTo>
                      <a:pt x="74" y="297"/>
                    </a:lnTo>
                    <a:lnTo>
                      <a:pt x="78" y="334"/>
                    </a:lnTo>
                    <a:lnTo>
                      <a:pt x="73" y="372"/>
                    </a:lnTo>
                    <a:lnTo>
                      <a:pt x="74" y="378"/>
                    </a:lnTo>
                    <a:lnTo>
                      <a:pt x="65" y="385"/>
                    </a:lnTo>
                    <a:lnTo>
                      <a:pt x="55" y="393"/>
                    </a:lnTo>
                    <a:lnTo>
                      <a:pt x="47" y="400"/>
                    </a:lnTo>
                    <a:lnTo>
                      <a:pt x="41" y="409"/>
                    </a:lnTo>
                    <a:lnTo>
                      <a:pt x="45" y="409"/>
                    </a:lnTo>
                    <a:lnTo>
                      <a:pt x="53" y="409"/>
                    </a:lnTo>
                    <a:lnTo>
                      <a:pt x="58" y="412"/>
                    </a:lnTo>
                    <a:lnTo>
                      <a:pt x="63" y="414"/>
                    </a:lnTo>
                    <a:lnTo>
                      <a:pt x="57" y="412"/>
                    </a:lnTo>
                    <a:lnTo>
                      <a:pt x="53" y="412"/>
                    </a:lnTo>
                    <a:lnTo>
                      <a:pt x="47" y="414"/>
                    </a:lnTo>
                    <a:lnTo>
                      <a:pt x="41" y="416"/>
                    </a:lnTo>
                    <a:lnTo>
                      <a:pt x="37" y="418"/>
                    </a:lnTo>
                    <a:lnTo>
                      <a:pt x="34" y="421"/>
                    </a:lnTo>
                    <a:lnTo>
                      <a:pt x="31" y="425"/>
                    </a:lnTo>
                    <a:lnTo>
                      <a:pt x="30" y="428"/>
                    </a:lnTo>
                    <a:lnTo>
                      <a:pt x="25" y="388"/>
                    </a:lnTo>
                    <a:lnTo>
                      <a:pt x="30" y="362"/>
                    </a:lnTo>
                    <a:lnTo>
                      <a:pt x="38" y="344"/>
                    </a:lnTo>
                    <a:lnTo>
                      <a:pt x="48" y="334"/>
                    </a:lnTo>
                    <a:lnTo>
                      <a:pt x="47" y="322"/>
                    </a:lnTo>
                    <a:lnTo>
                      <a:pt x="43" y="311"/>
                    </a:lnTo>
                    <a:lnTo>
                      <a:pt x="37" y="302"/>
                    </a:lnTo>
                    <a:lnTo>
                      <a:pt x="30" y="295"/>
                    </a:lnTo>
                    <a:lnTo>
                      <a:pt x="23" y="288"/>
                    </a:lnTo>
                    <a:lnTo>
                      <a:pt x="15" y="285"/>
                    </a:lnTo>
                    <a:lnTo>
                      <a:pt x="8" y="283"/>
                    </a:lnTo>
                    <a:lnTo>
                      <a:pt x="5" y="281"/>
                    </a:lnTo>
                    <a:lnTo>
                      <a:pt x="3" y="281"/>
                    </a:lnTo>
                    <a:lnTo>
                      <a:pt x="1" y="276"/>
                    </a:lnTo>
                    <a:lnTo>
                      <a:pt x="0" y="271"/>
                    </a:lnTo>
                    <a:lnTo>
                      <a:pt x="1" y="266"/>
                    </a:lnTo>
                    <a:lnTo>
                      <a:pt x="5" y="261"/>
                    </a:lnTo>
                    <a:lnTo>
                      <a:pt x="14" y="252"/>
                    </a:lnTo>
                    <a:lnTo>
                      <a:pt x="27" y="243"/>
                    </a:lnTo>
                    <a:lnTo>
                      <a:pt x="41" y="233"/>
                    </a:lnTo>
                    <a:lnTo>
                      <a:pt x="50" y="217"/>
                    </a:lnTo>
                    <a:lnTo>
                      <a:pt x="53" y="198"/>
                    </a:lnTo>
                    <a:lnTo>
                      <a:pt x="51" y="178"/>
                    </a:lnTo>
                    <a:lnTo>
                      <a:pt x="47" y="164"/>
                    </a:lnTo>
                    <a:lnTo>
                      <a:pt x="44" y="154"/>
                    </a:lnTo>
                    <a:lnTo>
                      <a:pt x="43" y="142"/>
                    </a:lnTo>
                    <a:lnTo>
                      <a:pt x="43" y="128"/>
                    </a:lnTo>
                    <a:lnTo>
                      <a:pt x="44" y="117"/>
                    </a:lnTo>
                    <a:lnTo>
                      <a:pt x="60" y="112"/>
                    </a:lnTo>
                    <a:lnTo>
                      <a:pt x="71" y="103"/>
                    </a:lnTo>
                    <a:lnTo>
                      <a:pt x="81" y="91"/>
                    </a:lnTo>
                    <a:lnTo>
                      <a:pt x="88" y="75"/>
                    </a:lnTo>
                    <a:lnTo>
                      <a:pt x="94" y="60"/>
                    </a:lnTo>
                    <a:lnTo>
                      <a:pt x="97" y="46"/>
                    </a:lnTo>
                    <a:lnTo>
                      <a:pt x="100" y="33"/>
                    </a:lnTo>
                    <a:lnTo>
                      <a:pt x="101" y="26"/>
                    </a:lnTo>
                    <a:lnTo>
                      <a:pt x="102" y="19"/>
                    </a:lnTo>
                    <a:lnTo>
                      <a:pt x="104" y="11"/>
                    </a:lnTo>
                    <a:lnTo>
                      <a:pt x="108" y="4"/>
                    </a:lnTo>
                    <a:lnTo>
                      <a:pt x="114" y="0"/>
                    </a:lnTo>
                    <a:lnTo>
                      <a:pt x="122" y="0"/>
                    </a:lnTo>
                    <a:lnTo>
                      <a:pt x="127" y="2"/>
                    </a:lnTo>
                    <a:lnTo>
                      <a:pt x="131" y="7"/>
                    </a:lnTo>
                    <a:lnTo>
                      <a:pt x="134" y="16"/>
                    </a:lnTo>
                    <a:lnTo>
                      <a:pt x="138" y="25"/>
                    </a:lnTo>
                    <a:lnTo>
                      <a:pt x="144" y="33"/>
                    </a:lnTo>
                    <a:lnTo>
                      <a:pt x="151" y="42"/>
                    </a:lnTo>
                    <a:lnTo>
                      <a:pt x="155" y="49"/>
                    </a:lnTo>
                    <a:lnTo>
                      <a:pt x="162" y="51"/>
                    </a:lnTo>
                    <a:lnTo>
                      <a:pt x="172" y="42"/>
                    </a:lnTo>
                    <a:lnTo>
                      <a:pt x="184" y="28"/>
                    </a:lnTo>
                    <a:lnTo>
                      <a:pt x="194" y="14"/>
                    </a:lnTo>
                    <a:lnTo>
                      <a:pt x="197" y="28"/>
                    </a:lnTo>
                    <a:lnTo>
                      <a:pt x="198" y="40"/>
                    </a:lnTo>
                    <a:lnTo>
                      <a:pt x="200" y="51"/>
                    </a:lnTo>
                    <a:lnTo>
                      <a:pt x="201" y="6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98" name="Freeform 74"/>
              <p:cNvSpPr>
                <a:spLocks/>
              </p:cNvSpPr>
              <p:nvPr/>
            </p:nvSpPr>
            <p:spPr bwMode="auto">
              <a:xfrm>
                <a:off x="6009" y="4969"/>
                <a:ext cx="80" cy="182"/>
              </a:xfrm>
              <a:custGeom>
                <a:avLst/>
                <a:gdLst>
                  <a:gd name="T0" fmla="*/ 1 w 160"/>
                  <a:gd name="T1" fmla="*/ 0 h 365"/>
                  <a:gd name="T2" fmla="*/ 1 w 160"/>
                  <a:gd name="T3" fmla="*/ 0 h 365"/>
                  <a:gd name="T4" fmla="*/ 1 w 160"/>
                  <a:gd name="T5" fmla="*/ 0 h 365"/>
                  <a:gd name="T6" fmla="*/ 1 w 160"/>
                  <a:gd name="T7" fmla="*/ 0 h 365"/>
                  <a:gd name="T8" fmla="*/ 1 w 160"/>
                  <a:gd name="T9" fmla="*/ 0 h 365"/>
                  <a:gd name="T10" fmla="*/ 1 w 160"/>
                  <a:gd name="T11" fmla="*/ 0 h 365"/>
                  <a:gd name="T12" fmla="*/ 1 w 160"/>
                  <a:gd name="T13" fmla="*/ 0 h 365"/>
                  <a:gd name="T14" fmla="*/ 1 w 160"/>
                  <a:gd name="T15" fmla="*/ 0 h 365"/>
                  <a:gd name="T16" fmla="*/ 1 w 160"/>
                  <a:gd name="T17" fmla="*/ 0 h 365"/>
                  <a:gd name="T18" fmla="*/ 1 w 160"/>
                  <a:gd name="T19" fmla="*/ 0 h 365"/>
                  <a:gd name="T20" fmla="*/ 1 w 160"/>
                  <a:gd name="T21" fmla="*/ 0 h 365"/>
                  <a:gd name="T22" fmla="*/ 1 w 160"/>
                  <a:gd name="T23" fmla="*/ 0 h 365"/>
                  <a:gd name="T24" fmla="*/ 1 w 160"/>
                  <a:gd name="T25" fmla="*/ 0 h 365"/>
                  <a:gd name="T26" fmla="*/ 1 w 160"/>
                  <a:gd name="T27" fmla="*/ 0 h 365"/>
                  <a:gd name="T28" fmla="*/ 1 w 160"/>
                  <a:gd name="T29" fmla="*/ 0 h 365"/>
                  <a:gd name="T30" fmla="*/ 1 w 160"/>
                  <a:gd name="T31" fmla="*/ 0 h 365"/>
                  <a:gd name="T32" fmla="*/ 1 w 160"/>
                  <a:gd name="T33" fmla="*/ 0 h 365"/>
                  <a:gd name="T34" fmla="*/ 1 w 160"/>
                  <a:gd name="T35" fmla="*/ 0 h 365"/>
                  <a:gd name="T36" fmla="*/ 1 w 160"/>
                  <a:gd name="T37" fmla="*/ 0 h 365"/>
                  <a:gd name="T38" fmla="*/ 1 w 160"/>
                  <a:gd name="T39" fmla="*/ 0 h 365"/>
                  <a:gd name="T40" fmla="*/ 1 w 160"/>
                  <a:gd name="T41" fmla="*/ 0 h 365"/>
                  <a:gd name="T42" fmla="*/ 1 w 160"/>
                  <a:gd name="T43" fmla="*/ 0 h 365"/>
                  <a:gd name="T44" fmla="*/ 0 w 160"/>
                  <a:gd name="T45" fmla="*/ 0 h 365"/>
                  <a:gd name="T46" fmla="*/ 1 w 160"/>
                  <a:gd name="T47" fmla="*/ 0 h 365"/>
                  <a:gd name="T48" fmla="*/ 1 w 160"/>
                  <a:gd name="T49" fmla="*/ 0 h 365"/>
                  <a:gd name="T50" fmla="*/ 1 w 160"/>
                  <a:gd name="T51" fmla="*/ 0 h 365"/>
                  <a:gd name="T52" fmla="*/ 1 w 160"/>
                  <a:gd name="T53" fmla="*/ 0 h 365"/>
                  <a:gd name="T54" fmla="*/ 1 w 160"/>
                  <a:gd name="T55" fmla="*/ 0 h 365"/>
                  <a:gd name="T56" fmla="*/ 1 w 160"/>
                  <a:gd name="T57" fmla="*/ 0 h 365"/>
                  <a:gd name="T58" fmla="*/ 1 w 160"/>
                  <a:gd name="T59" fmla="*/ 0 h 365"/>
                  <a:gd name="T60" fmla="*/ 1 w 160"/>
                  <a:gd name="T61" fmla="*/ 0 h 365"/>
                  <a:gd name="T62" fmla="*/ 1 w 160"/>
                  <a:gd name="T63" fmla="*/ 0 h 365"/>
                  <a:gd name="T64" fmla="*/ 1 w 160"/>
                  <a:gd name="T65" fmla="*/ 0 h 365"/>
                  <a:gd name="T66" fmla="*/ 1 w 160"/>
                  <a:gd name="T67" fmla="*/ 0 h 365"/>
                  <a:gd name="T68" fmla="*/ 1 w 160"/>
                  <a:gd name="T69" fmla="*/ 0 h 365"/>
                  <a:gd name="T70" fmla="*/ 1 w 160"/>
                  <a:gd name="T71" fmla="*/ 0 h 365"/>
                  <a:gd name="T72" fmla="*/ 1 w 160"/>
                  <a:gd name="T73" fmla="*/ 0 h 365"/>
                  <a:gd name="T74" fmla="*/ 1 w 160"/>
                  <a:gd name="T75" fmla="*/ 0 h 365"/>
                  <a:gd name="T76" fmla="*/ 1 w 160"/>
                  <a:gd name="T77" fmla="*/ 0 h 365"/>
                  <a:gd name="T78" fmla="*/ 1 w 160"/>
                  <a:gd name="T79" fmla="*/ 0 h 365"/>
                  <a:gd name="T80" fmla="*/ 1 w 160"/>
                  <a:gd name="T81" fmla="*/ 0 h 365"/>
                  <a:gd name="T82" fmla="*/ 1 w 160"/>
                  <a:gd name="T83" fmla="*/ 0 h 365"/>
                  <a:gd name="T84" fmla="*/ 1 w 160"/>
                  <a:gd name="T85" fmla="*/ 0 h 365"/>
                  <a:gd name="T86" fmla="*/ 1 w 160"/>
                  <a:gd name="T87" fmla="*/ 0 h 365"/>
                  <a:gd name="T88" fmla="*/ 1 w 160"/>
                  <a:gd name="T89" fmla="*/ 0 h 365"/>
                  <a:gd name="T90" fmla="*/ 1 w 160"/>
                  <a:gd name="T91" fmla="*/ 0 h 365"/>
                  <a:gd name="T92" fmla="*/ 1 w 160"/>
                  <a:gd name="T93" fmla="*/ 0 h 365"/>
                  <a:gd name="T94" fmla="*/ 1 w 160"/>
                  <a:gd name="T95" fmla="*/ 0 h 365"/>
                  <a:gd name="T96" fmla="*/ 1 w 160"/>
                  <a:gd name="T97" fmla="*/ 0 h 365"/>
                  <a:gd name="T98" fmla="*/ 1 w 160"/>
                  <a:gd name="T99" fmla="*/ 0 h 365"/>
                  <a:gd name="T100" fmla="*/ 1 w 160"/>
                  <a:gd name="T101" fmla="*/ 0 h 365"/>
                  <a:gd name="T102" fmla="*/ 1 w 160"/>
                  <a:gd name="T103" fmla="*/ 0 h 365"/>
                  <a:gd name="T104" fmla="*/ 1 w 160"/>
                  <a:gd name="T105" fmla="*/ 0 h 365"/>
                  <a:gd name="T106" fmla="*/ 1 w 160"/>
                  <a:gd name="T107" fmla="*/ 0 h 365"/>
                  <a:gd name="T108" fmla="*/ 1 w 160"/>
                  <a:gd name="T109" fmla="*/ 0 h 3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0"/>
                  <a:gd name="T166" fmla="*/ 0 h 365"/>
                  <a:gd name="T167" fmla="*/ 160 w 160"/>
                  <a:gd name="T168" fmla="*/ 365 h 3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0" h="365">
                    <a:moveTo>
                      <a:pt x="160" y="0"/>
                    </a:moveTo>
                    <a:lnTo>
                      <a:pt x="149" y="7"/>
                    </a:lnTo>
                    <a:lnTo>
                      <a:pt x="137" y="10"/>
                    </a:lnTo>
                    <a:lnTo>
                      <a:pt x="126" y="12"/>
                    </a:lnTo>
                    <a:lnTo>
                      <a:pt x="116" y="12"/>
                    </a:lnTo>
                    <a:lnTo>
                      <a:pt x="107" y="12"/>
                    </a:lnTo>
                    <a:lnTo>
                      <a:pt x="99" y="8"/>
                    </a:lnTo>
                    <a:lnTo>
                      <a:pt x="94" y="7"/>
                    </a:lnTo>
                    <a:lnTo>
                      <a:pt x="91" y="3"/>
                    </a:lnTo>
                    <a:lnTo>
                      <a:pt x="90" y="0"/>
                    </a:lnTo>
                    <a:lnTo>
                      <a:pt x="87" y="0"/>
                    </a:lnTo>
                    <a:lnTo>
                      <a:pt x="83" y="3"/>
                    </a:lnTo>
                    <a:lnTo>
                      <a:pt x="80" y="8"/>
                    </a:lnTo>
                    <a:lnTo>
                      <a:pt x="76" y="17"/>
                    </a:lnTo>
                    <a:lnTo>
                      <a:pt x="70" y="31"/>
                    </a:lnTo>
                    <a:lnTo>
                      <a:pt x="66" y="43"/>
                    </a:lnTo>
                    <a:lnTo>
                      <a:pt x="64" y="54"/>
                    </a:lnTo>
                    <a:lnTo>
                      <a:pt x="63" y="59"/>
                    </a:lnTo>
                    <a:lnTo>
                      <a:pt x="63" y="61"/>
                    </a:lnTo>
                    <a:lnTo>
                      <a:pt x="63" y="63"/>
                    </a:lnTo>
                    <a:lnTo>
                      <a:pt x="66" y="66"/>
                    </a:lnTo>
                    <a:lnTo>
                      <a:pt x="66" y="70"/>
                    </a:lnTo>
                    <a:lnTo>
                      <a:pt x="64" y="71"/>
                    </a:lnTo>
                    <a:lnTo>
                      <a:pt x="64" y="76"/>
                    </a:lnTo>
                    <a:lnTo>
                      <a:pt x="63" y="82"/>
                    </a:lnTo>
                    <a:lnTo>
                      <a:pt x="63" y="87"/>
                    </a:lnTo>
                    <a:lnTo>
                      <a:pt x="63" y="92"/>
                    </a:lnTo>
                    <a:lnTo>
                      <a:pt x="64" y="97"/>
                    </a:lnTo>
                    <a:lnTo>
                      <a:pt x="66" y="103"/>
                    </a:lnTo>
                    <a:lnTo>
                      <a:pt x="60" y="111"/>
                    </a:lnTo>
                    <a:lnTo>
                      <a:pt x="53" y="122"/>
                    </a:lnTo>
                    <a:lnTo>
                      <a:pt x="46" y="136"/>
                    </a:lnTo>
                    <a:lnTo>
                      <a:pt x="37" y="150"/>
                    </a:lnTo>
                    <a:lnTo>
                      <a:pt x="29" y="166"/>
                    </a:lnTo>
                    <a:lnTo>
                      <a:pt x="23" y="178"/>
                    </a:lnTo>
                    <a:lnTo>
                      <a:pt x="20" y="187"/>
                    </a:lnTo>
                    <a:lnTo>
                      <a:pt x="19" y="194"/>
                    </a:lnTo>
                    <a:lnTo>
                      <a:pt x="24" y="209"/>
                    </a:lnTo>
                    <a:lnTo>
                      <a:pt x="33" y="237"/>
                    </a:lnTo>
                    <a:lnTo>
                      <a:pt x="37" y="274"/>
                    </a:lnTo>
                    <a:lnTo>
                      <a:pt x="32" y="312"/>
                    </a:lnTo>
                    <a:lnTo>
                      <a:pt x="33" y="318"/>
                    </a:lnTo>
                    <a:lnTo>
                      <a:pt x="24" y="325"/>
                    </a:lnTo>
                    <a:lnTo>
                      <a:pt x="14" y="333"/>
                    </a:lnTo>
                    <a:lnTo>
                      <a:pt x="6" y="340"/>
                    </a:lnTo>
                    <a:lnTo>
                      <a:pt x="0" y="349"/>
                    </a:lnTo>
                    <a:lnTo>
                      <a:pt x="4" y="349"/>
                    </a:lnTo>
                    <a:lnTo>
                      <a:pt x="12" y="349"/>
                    </a:lnTo>
                    <a:lnTo>
                      <a:pt x="17" y="352"/>
                    </a:lnTo>
                    <a:lnTo>
                      <a:pt x="22" y="354"/>
                    </a:lnTo>
                    <a:lnTo>
                      <a:pt x="29" y="358"/>
                    </a:lnTo>
                    <a:lnTo>
                      <a:pt x="37" y="361"/>
                    </a:lnTo>
                    <a:lnTo>
                      <a:pt x="47" y="363"/>
                    </a:lnTo>
                    <a:lnTo>
                      <a:pt x="59" y="365"/>
                    </a:lnTo>
                    <a:lnTo>
                      <a:pt x="71" y="361"/>
                    </a:lnTo>
                    <a:lnTo>
                      <a:pt x="80" y="356"/>
                    </a:lnTo>
                    <a:lnTo>
                      <a:pt x="84" y="345"/>
                    </a:lnTo>
                    <a:lnTo>
                      <a:pt x="86" y="337"/>
                    </a:lnTo>
                    <a:lnTo>
                      <a:pt x="86" y="321"/>
                    </a:lnTo>
                    <a:lnTo>
                      <a:pt x="89" y="305"/>
                    </a:lnTo>
                    <a:lnTo>
                      <a:pt x="93" y="293"/>
                    </a:lnTo>
                    <a:lnTo>
                      <a:pt x="96" y="286"/>
                    </a:lnTo>
                    <a:lnTo>
                      <a:pt x="100" y="284"/>
                    </a:lnTo>
                    <a:lnTo>
                      <a:pt x="101" y="279"/>
                    </a:lnTo>
                    <a:lnTo>
                      <a:pt x="101" y="274"/>
                    </a:lnTo>
                    <a:lnTo>
                      <a:pt x="99" y="267"/>
                    </a:lnTo>
                    <a:lnTo>
                      <a:pt x="100" y="263"/>
                    </a:lnTo>
                    <a:lnTo>
                      <a:pt x="104" y="262"/>
                    </a:lnTo>
                    <a:lnTo>
                      <a:pt x="106" y="260"/>
                    </a:lnTo>
                    <a:lnTo>
                      <a:pt x="104" y="253"/>
                    </a:lnTo>
                    <a:lnTo>
                      <a:pt x="103" y="248"/>
                    </a:lnTo>
                    <a:lnTo>
                      <a:pt x="104" y="239"/>
                    </a:lnTo>
                    <a:lnTo>
                      <a:pt x="106" y="228"/>
                    </a:lnTo>
                    <a:lnTo>
                      <a:pt x="109" y="216"/>
                    </a:lnTo>
                    <a:lnTo>
                      <a:pt x="114" y="214"/>
                    </a:lnTo>
                    <a:lnTo>
                      <a:pt x="119" y="213"/>
                    </a:lnTo>
                    <a:lnTo>
                      <a:pt x="123" y="214"/>
                    </a:lnTo>
                    <a:lnTo>
                      <a:pt x="127" y="214"/>
                    </a:lnTo>
                    <a:lnTo>
                      <a:pt x="134" y="211"/>
                    </a:lnTo>
                    <a:lnTo>
                      <a:pt x="136" y="202"/>
                    </a:lnTo>
                    <a:lnTo>
                      <a:pt x="131" y="190"/>
                    </a:lnTo>
                    <a:lnTo>
                      <a:pt x="127" y="180"/>
                    </a:lnTo>
                    <a:lnTo>
                      <a:pt x="123" y="169"/>
                    </a:lnTo>
                    <a:lnTo>
                      <a:pt x="117" y="153"/>
                    </a:lnTo>
                    <a:lnTo>
                      <a:pt x="111" y="138"/>
                    </a:lnTo>
                    <a:lnTo>
                      <a:pt x="106" y="124"/>
                    </a:lnTo>
                    <a:lnTo>
                      <a:pt x="104" y="120"/>
                    </a:lnTo>
                    <a:lnTo>
                      <a:pt x="103" y="117"/>
                    </a:lnTo>
                    <a:lnTo>
                      <a:pt x="103" y="115"/>
                    </a:lnTo>
                    <a:lnTo>
                      <a:pt x="101" y="111"/>
                    </a:lnTo>
                    <a:lnTo>
                      <a:pt x="103" y="104"/>
                    </a:lnTo>
                    <a:lnTo>
                      <a:pt x="104" y="96"/>
                    </a:lnTo>
                    <a:lnTo>
                      <a:pt x="107" y="89"/>
                    </a:lnTo>
                    <a:lnTo>
                      <a:pt x="111" y="82"/>
                    </a:lnTo>
                    <a:lnTo>
                      <a:pt x="113" y="80"/>
                    </a:lnTo>
                    <a:lnTo>
                      <a:pt x="114" y="76"/>
                    </a:lnTo>
                    <a:lnTo>
                      <a:pt x="114" y="75"/>
                    </a:lnTo>
                    <a:lnTo>
                      <a:pt x="116" y="73"/>
                    </a:lnTo>
                    <a:lnTo>
                      <a:pt x="119" y="64"/>
                    </a:lnTo>
                    <a:lnTo>
                      <a:pt x="119" y="56"/>
                    </a:lnTo>
                    <a:lnTo>
                      <a:pt x="119" y="50"/>
                    </a:lnTo>
                    <a:lnTo>
                      <a:pt x="117" y="45"/>
                    </a:lnTo>
                    <a:lnTo>
                      <a:pt x="126" y="42"/>
                    </a:lnTo>
                    <a:lnTo>
                      <a:pt x="134" y="35"/>
                    </a:lnTo>
                    <a:lnTo>
                      <a:pt x="140" y="26"/>
                    </a:lnTo>
                    <a:lnTo>
                      <a:pt x="143" y="15"/>
                    </a:lnTo>
                    <a:lnTo>
                      <a:pt x="147" y="14"/>
                    </a:lnTo>
                    <a:lnTo>
                      <a:pt x="151" y="10"/>
                    </a:lnTo>
                    <a:lnTo>
                      <a:pt x="156" y="7"/>
                    </a:lnTo>
                    <a:lnTo>
                      <a:pt x="16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899" name="Freeform 75"/>
              <p:cNvSpPr>
                <a:spLocks/>
              </p:cNvSpPr>
              <p:nvPr/>
            </p:nvSpPr>
            <p:spPr bwMode="auto">
              <a:xfrm>
                <a:off x="6040" y="4969"/>
                <a:ext cx="49" cy="41"/>
              </a:xfrm>
              <a:custGeom>
                <a:avLst/>
                <a:gdLst>
                  <a:gd name="T0" fmla="*/ 1 w 97"/>
                  <a:gd name="T1" fmla="*/ 0 h 82"/>
                  <a:gd name="T2" fmla="*/ 1 w 97"/>
                  <a:gd name="T3" fmla="*/ 1 h 82"/>
                  <a:gd name="T4" fmla="*/ 1 w 97"/>
                  <a:gd name="T5" fmla="*/ 1 h 82"/>
                  <a:gd name="T6" fmla="*/ 1 w 97"/>
                  <a:gd name="T7" fmla="*/ 1 h 82"/>
                  <a:gd name="T8" fmla="*/ 1 w 97"/>
                  <a:gd name="T9" fmla="*/ 1 h 82"/>
                  <a:gd name="T10" fmla="*/ 1 w 97"/>
                  <a:gd name="T11" fmla="*/ 1 h 82"/>
                  <a:gd name="T12" fmla="*/ 1 w 97"/>
                  <a:gd name="T13" fmla="*/ 1 h 82"/>
                  <a:gd name="T14" fmla="*/ 1 w 97"/>
                  <a:gd name="T15" fmla="*/ 1 h 82"/>
                  <a:gd name="T16" fmla="*/ 1 w 97"/>
                  <a:gd name="T17" fmla="*/ 1 h 82"/>
                  <a:gd name="T18" fmla="*/ 1 w 97"/>
                  <a:gd name="T19" fmla="*/ 1 h 82"/>
                  <a:gd name="T20" fmla="*/ 1 w 97"/>
                  <a:gd name="T21" fmla="*/ 1 h 82"/>
                  <a:gd name="T22" fmla="*/ 1 w 97"/>
                  <a:gd name="T23" fmla="*/ 1 h 82"/>
                  <a:gd name="T24" fmla="*/ 1 w 97"/>
                  <a:gd name="T25" fmla="*/ 1 h 82"/>
                  <a:gd name="T26" fmla="*/ 1 w 97"/>
                  <a:gd name="T27" fmla="*/ 1 h 82"/>
                  <a:gd name="T28" fmla="*/ 1 w 97"/>
                  <a:gd name="T29" fmla="*/ 1 h 82"/>
                  <a:gd name="T30" fmla="*/ 1 w 97"/>
                  <a:gd name="T31" fmla="*/ 1 h 82"/>
                  <a:gd name="T32" fmla="*/ 0 w 97"/>
                  <a:gd name="T33" fmla="*/ 1 h 82"/>
                  <a:gd name="T34" fmla="*/ 1 w 97"/>
                  <a:gd name="T35" fmla="*/ 1 h 82"/>
                  <a:gd name="T36" fmla="*/ 1 w 97"/>
                  <a:gd name="T37" fmla="*/ 1 h 82"/>
                  <a:gd name="T38" fmla="*/ 1 w 97"/>
                  <a:gd name="T39" fmla="*/ 1 h 82"/>
                  <a:gd name="T40" fmla="*/ 1 w 97"/>
                  <a:gd name="T41" fmla="*/ 1 h 82"/>
                  <a:gd name="T42" fmla="*/ 0 w 97"/>
                  <a:gd name="T43" fmla="*/ 1 h 82"/>
                  <a:gd name="T44" fmla="*/ 0 w 97"/>
                  <a:gd name="T45" fmla="*/ 1 h 82"/>
                  <a:gd name="T46" fmla="*/ 0 w 97"/>
                  <a:gd name="T47" fmla="*/ 1 h 82"/>
                  <a:gd name="T48" fmla="*/ 1 w 97"/>
                  <a:gd name="T49" fmla="*/ 1 h 82"/>
                  <a:gd name="T50" fmla="*/ 1 w 97"/>
                  <a:gd name="T51" fmla="*/ 1 h 82"/>
                  <a:gd name="T52" fmla="*/ 1 w 97"/>
                  <a:gd name="T53" fmla="*/ 1 h 82"/>
                  <a:gd name="T54" fmla="*/ 1 w 97"/>
                  <a:gd name="T55" fmla="*/ 1 h 82"/>
                  <a:gd name="T56" fmla="*/ 1 w 97"/>
                  <a:gd name="T57" fmla="*/ 1 h 82"/>
                  <a:gd name="T58" fmla="*/ 1 w 97"/>
                  <a:gd name="T59" fmla="*/ 1 h 82"/>
                  <a:gd name="T60" fmla="*/ 1 w 97"/>
                  <a:gd name="T61" fmla="*/ 0 h 82"/>
                  <a:gd name="T62" fmla="*/ 1 w 97"/>
                  <a:gd name="T63" fmla="*/ 0 h 82"/>
                  <a:gd name="T64" fmla="*/ 1 w 97"/>
                  <a:gd name="T65" fmla="*/ 1 h 82"/>
                  <a:gd name="T66" fmla="*/ 1 w 97"/>
                  <a:gd name="T67" fmla="*/ 1 h 82"/>
                  <a:gd name="T68" fmla="*/ 1 w 97"/>
                  <a:gd name="T69" fmla="*/ 1 h 82"/>
                  <a:gd name="T70" fmla="*/ 1 w 97"/>
                  <a:gd name="T71" fmla="*/ 1 h 82"/>
                  <a:gd name="T72" fmla="*/ 1 w 97"/>
                  <a:gd name="T73" fmla="*/ 1 h 82"/>
                  <a:gd name="T74" fmla="*/ 1 w 97"/>
                  <a:gd name="T75" fmla="*/ 1 h 82"/>
                  <a:gd name="T76" fmla="*/ 1 w 97"/>
                  <a:gd name="T77" fmla="*/ 1 h 82"/>
                  <a:gd name="T78" fmla="*/ 1 w 97"/>
                  <a:gd name="T79" fmla="*/ 1 h 82"/>
                  <a:gd name="T80" fmla="*/ 1 w 97"/>
                  <a:gd name="T81" fmla="*/ 0 h 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82"/>
                  <a:gd name="T125" fmla="*/ 97 w 97"/>
                  <a:gd name="T126" fmla="*/ 82 h 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82">
                    <a:moveTo>
                      <a:pt x="97" y="0"/>
                    </a:moveTo>
                    <a:lnTo>
                      <a:pt x="93" y="7"/>
                    </a:lnTo>
                    <a:lnTo>
                      <a:pt x="88" y="10"/>
                    </a:lnTo>
                    <a:lnTo>
                      <a:pt x="84" y="14"/>
                    </a:lnTo>
                    <a:lnTo>
                      <a:pt x="80" y="15"/>
                    </a:lnTo>
                    <a:lnTo>
                      <a:pt x="77" y="26"/>
                    </a:lnTo>
                    <a:lnTo>
                      <a:pt x="71" y="35"/>
                    </a:lnTo>
                    <a:lnTo>
                      <a:pt x="63" y="42"/>
                    </a:lnTo>
                    <a:lnTo>
                      <a:pt x="54" y="45"/>
                    </a:lnTo>
                    <a:lnTo>
                      <a:pt x="48" y="42"/>
                    </a:lnTo>
                    <a:lnTo>
                      <a:pt x="40" y="38"/>
                    </a:lnTo>
                    <a:lnTo>
                      <a:pt x="33" y="35"/>
                    </a:lnTo>
                    <a:lnTo>
                      <a:pt x="28" y="36"/>
                    </a:lnTo>
                    <a:lnTo>
                      <a:pt x="23" y="43"/>
                    </a:lnTo>
                    <a:lnTo>
                      <a:pt x="14" y="56"/>
                    </a:lnTo>
                    <a:lnTo>
                      <a:pt x="6" y="71"/>
                    </a:lnTo>
                    <a:lnTo>
                      <a:pt x="0" y="82"/>
                    </a:lnTo>
                    <a:lnTo>
                      <a:pt x="1" y="76"/>
                    </a:lnTo>
                    <a:lnTo>
                      <a:pt x="1" y="71"/>
                    </a:lnTo>
                    <a:lnTo>
                      <a:pt x="3" y="70"/>
                    </a:lnTo>
                    <a:lnTo>
                      <a:pt x="3" y="66"/>
                    </a:lnTo>
                    <a:lnTo>
                      <a:pt x="0" y="63"/>
                    </a:lnTo>
                    <a:lnTo>
                      <a:pt x="0" y="61"/>
                    </a:lnTo>
                    <a:lnTo>
                      <a:pt x="0" y="59"/>
                    </a:lnTo>
                    <a:lnTo>
                      <a:pt x="1" y="54"/>
                    </a:lnTo>
                    <a:lnTo>
                      <a:pt x="3" y="43"/>
                    </a:lnTo>
                    <a:lnTo>
                      <a:pt x="7" y="31"/>
                    </a:lnTo>
                    <a:lnTo>
                      <a:pt x="13" y="17"/>
                    </a:lnTo>
                    <a:lnTo>
                      <a:pt x="17" y="8"/>
                    </a:lnTo>
                    <a:lnTo>
                      <a:pt x="20" y="3"/>
                    </a:lnTo>
                    <a:lnTo>
                      <a:pt x="24" y="0"/>
                    </a:lnTo>
                    <a:lnTo>
                      <a:pt x="27" y="0"/>
                    </a:lnTo>
                    <a:lnTo>
                      <a:pt x="28" y="3"/>
                    </a:lnTo>
                    <a:lnTo>
                      <a:pt x="31" y="7"/>
                    </a:lnTo>
                    <a:lnTo>
                      <a:pt x="36" y="8"/>
                    </a:lnTo>
                    <a:lnTo>
                      <a:pt x="44" y="12"/>
                    </a:lnTo>
                    <a:lnTo>
                      <a:pt x="53" y="12"/>
                    </a:lnTo>
                    <a:lnTo>
                      <a:pt x="63" y="12"/>
                    </a:lnTo>
                    <a:lnTo>
                      <a:pt x="74" y="10"/>
                    </a:lnTo>
                    <a:lnTo>
                      <a:pt x="86" y="7"/>
                    </a:lnTo>
                    <a:lnTo>
                      <a:pt x="9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00" name="Freeform 76"/>
              <p:cNvSpPr>
                <a:spLocks/>
              </p:cNvSpPr>
              <p:nvPr/>
            </p:nvSpPr>
            <p:spPr bwMode="auto">
              <a:xfrm>
                <a:off x="6050" y="5095"/>
                <a:ext cx="12" cy="17"/>
              </a:xfrm>
              <a:custGeom>
                <a:avLst/>
                <a:gdLst>
                  <a:gd name="T0" fmla="*/ 0 w 25"/>
                  <a:gd name="T1" fmla="*/ 0 h 33"/>
                  <a:gd name="T2" fmla="*/ 0 w 25"/>
                  <a:gd name="T3" fmla="*/ 1 h 33"/>
                  <a:gd name="T4" fmla="*/ 0 w 25"/>
                  <a:gd name="T5" fmla="*/ 1 h 33"/>
                  <a:gd name="T6" fmla="*/ 0 w 25"/>
                  <a:gd name="T7" fmla="*/ 1 h 33"/>
                  <a:gd name="T8" fmla="*/ 0 w 25"/>
                  <a:gd name="T9" fmla="*/ 1 h 33"/>
                  <a:gd name="T10" fmla="*/ 0 w 25"/>
                  <a:gd name="T11" fmla="*/ 1 h 33"/>
                  <a:gd name="T12" fmla="*/ 0 w 25"/>
                  <a:gd name="T13" fmla="*/ 1 h 33"/>
                  <a:gd name="T14" fmla="*/ 0 w 25"/>
                  <a:gd name="T15" fmla="*/ 1 h 33"/>
                  <a:gd name="T16" fmla="*/ 0 w 25"/>
                  <a:gd name="T17" fmla="*/ 1 h 33"/>
                  <a:gd name="T18" fmla="*/ 0 w 25"/>
                  <a:gd name="T19" fmla="*/ 1 h 33"/>
                  <a:gd name="T20" fmla="*/ 0 w 25"/>
                  <a:gd name="T21" fmla="*/ 1 h 33"/>
                  <a:gd name="T22" fmla="*/ 0 w 25"/>
                  <a:gd name="T23" fmla="*/ 1 h 33"/>
                  <a:gd name="T24" fmla="*/ 0 w 25"/>
                  <a:gd name="T25" fmla="*/ 1 h 33"/>
                  <a:gd name="T26" fmla="*/ 0 w 25"/>
                  <a:gd name="T27" fmla="*/ 1 h 33"/>
                  <a:gd name="T28" fmla="*/ 0 w 25"/>
                  <a:gd name="T29" fmla="*/ 0 h 33"/>
                  <a:gd name="T30" fmla="*/ 0 w 25"/>
                  <a:gd name="T31" fmla="*/ 0 h 33"/>
                  <a:gd name="T32" fmla="*/ 0 w 25"/>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23" y="0"/>
                    </a:moveTo>
                    <a:lnTo>
                      <a:pt x="25" y="7"/>
                    </a:lnTo>
                    <a:lnTo>
                      <a:pt x="23" y="9"/>
                    </a:lnTo>
                    <a:lnTo>
                      <a:pt x="19" y="10"/>
                    </a:lnTo>
                    <a:lnTo>
                      <a:pt x="18" y="14"/>
                    </a:lnTo>
                    <a:lnTo>
                      <a:pt x="20" y="21"/>
                    </a:lnTo>
                    <a:lnTo>
                      <a:pt x="20" y="26"/>
                    </a:lnTo>
                    <a:lnTo>
                      <a:pt x="19" y="31"/>
                    </a:lnTo>
                    <a:lnTo>
                      <a:pt x="15" y="33"/>
                    </a:lnTo>
                    <a:lnTo>
                      <a:pt x="10" y="26"/>
                    </a:lnTo>
                    <a:lnTo>
                      <a:pt x="6" y="19"/>
                    </a:lnTo>
                    <a:lnTo>
                      <a:pt x="3" y="10"/>
                    </a:lnTo>
                    <a:lnTo>
                      <a:pt x="0" y="3"/>
                    </a:lnTo>
                    <a:lnTo>
                      <a:pt x="6" y="2"/>
                    </a:lnTo>
                    <a:lnTo>
                      <a:pt x="12" y="0"/>
                    </a:lnTo>
                    <a:lnTo>
                      <a:pt x="18" y="0"/>
                    </a:lnTo>
                    <a:lnTo>
                      <a:pt x="2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01" name="Freeform 77"/>
              <p:cNvSpPr>
                <a:spLocks/>
              </p:cNvSpPr>
              <p:nvPr/>
            </p:nvSpPr>
            <p:spPr bwMode="auto">
              <a:xfrm>
                <a:off x="6009" y="5128"/>
                <a:ext cx="43" cy="23"/>
              </a:xfrm>
              <a:custGeom>
                <a:avLst/>
                <a:gdLst>
                  <a:gd name="T0" fmla="*/ 1 w 86"/>
                  <a:gd name="T1" fmla="*/ 0 h 47"/>
                  <a:gd name="T2" fmla="*/ 1 w 86"/>
                  <a:gd name="T3" fmla="*/ 0 h 47"/>
                  <a:gd name="T4" fmla="*/ 1 w 86"/>
                  <a:gd name="T5" fmla="*/ 0 h 47"/>
                  <a:gd name="T6" fmla="*/ 1 w 86"/>
                  <a:gd name="T7" fmla="*/ 0 h 47"/>
                  <a:gd name="T8" fmla="*/ 1 w 86"/>
                  <a:gd name="T9" fmla="*/ 0 h 47"/>
                  <a:gd name="T10" fmla="*/ 1 w 86"/>
                  <a:gd name="T11" fmla="*/ 0 h 47"/>
                  <a:gd name="T12" fmla="*/ 1 w 86"/>
                  <a:gd name="T13" fmla="*/ 0 h 47"/>
                  <a:gd name="T14" fmla="*/ 1 w 86"/>
                  <a:gd name="T15" fmla="*/ 0 h 47"/>
                  <a:gd name="T16" fmla="*/ 1 w 86"/>
                  <a:gd name="T17" fmla="*/ 0 h 47"/>
                  <a:gd name="T18" fmla="*/ 1 w 86"/>
                  <a:gd name="T19" fmla="*/ 0 h 47"/>
                  <a:gd name="T20" fmla="*/ 1 w 86"/>
                  <a:gd name="T21" fmla="*/ 0 h 47"/>
                  <a:gd name="T22" fmla="*/ 1 w 86"/>
                  <a:gd name="T23" fmla="*/ 0 h 47"/>
                  <a:gd name="T24" fmla="*/ 1 w 86"/>
                  <a:gd name="T25" fmla="*/ 0 h 47"/>
                  <a:gd name="T26" fmla="*/ 1 w 86"/>
                  <a:gd name="T27" fmla="*/ 0 h 47"/>
                  <a:gd name="T28" fmla="*/ 1 w 86"/>
                  <a:gd name="T29" fmla="*/ 0 h 47"/>
                  <a:gd name="T30" fmla="*/ 1 w 86"/>
                  <a:gd name="T31" fmla="*/ 0 h 47"/>
                  <a:gd name="T32" fmla="*/ 1 w 86"/>
                  <a:gd name="T33" fmla="*/ 0 h 47"/>
                  <a:gd name="T34" fmla="*/ 1 w 86"/>
                  <a:gd name="T35" fmla="*/ 0 h 47"/>
                  <a:gd name="T36" fmla="*/ 1 w 86"/>
                  <a:gd name="T37" fmla="*/ 0 h 47"/>
                  <a:gd name="T38" fmla="*/ 1 w 86"/>
                  <a:gd name="T39" fmla="*/ 0 h 47"/>
                  <a:gd name="T40" fmla="*/ 0 w 86"/>
                  <a:gd name="T41" fmla="*/ 0 h 47"/>
                  <a:gd name="T42" fmla="*/ 1 w 86"/>
                  <a:gd name="T43" fmla="*/ 0 h 47"/>
                  <a:gd name="T44" fmla="*/ 1 w 86"/>
                  <a:gd name="T45" fmla="*/ 0 h 47"/>
                  <a:gd name="T46" fmla="*/ 1 w 86"/>
                  <a:gd name="T47" fmla="*/ 0 h 47"/>
                  <a:gd name="T48" fmla="*/ 1 w 86"/>
                  <a:gd name="T49" fmla="*/ 0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47"/>
                  <a:gd name="T77" fmla="*/ 86 w 86"/>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47">
                    <a:moveTo>
                      <a:pt x="22" y="36"/>
                    </a:moveTo>
                    <a:lnTo>
                      <a:pt x="29" y="40"/>
                    </a:lnTo>
                    <a:lnTo>
                      <a:pt x="37" y="43"/>
                    </a:lnTo>
                    <a:lnTo>
                      <a:pt x="47" y="45"/>
                    </a:lnTo>
                    <a:lnTo>
                      <a:pt x="59" y="47"/>
                    </a:lnTo>
                    <a:lnTo>
                      <a:pt x="71" y="43"/>
                    </a:lnTo>
                    <a:lnTo>
                      <a:pt x="80" y="38"/>
                    </a:lnTo>
                    <a:lnTo>
                      <a:pt x="84" y="27"/>
                    </a:lnTo>
                    <a:lnTo>
                      <a:pt x="86" y="19"/>
                    </a:lnTo>
                    <a:lnTo>
                      <a:pt x="79" y="19"/>
                    </a:lnTo>
                    <a:lnTo>
                      <a:pt x="71" y="19"/>
                    </a:lnTo>
                    <a:lnTo>
                      <a:pt x="64" y="17"/>
                    </a:lnTo>
                    <a:lnTo>
                      <a:pt x="57" y="14"/>
                    </a:lnTo>
                    <a:lnTo>
                      <a:pt x="49" y="12"/>
                    </a:lnTo>
                    <a:lnTo>
                      <a:pt x="43" y="8"/>
                    </a:lnTo>
                    <a:lnTo>
                      <a:pt x="37" y="3"/>
                    </a:lnTo>
                    <a:lnTo>
                      <a:pt x="33" y="0"/>
                    </a:lnTo>
                    <a:lnTo>
                      <a:pt x="24" y="7"/>
                    </a:lnTo>
                    <a:lnTo>
                      <a:pt x="14" y="15"/>
                    </a:lnTo>
                    <a:lnTo>
                      <a:pt x="6" y="22"/>
                    </a:lnTo>
                    <a:lnTo>
                      <a:pt x="0" y="31"/>
                    </a:lnTo>
                    <a:lnTo>
                      <a:pt x="4" y="31"/>
                    </a:lnTo>
                    <a:lnTo>
                      <a:pt x="12" y="31"/>
                    </a:lnTo>
                    <a:lnTo>
                      <a:pt x="17" y="34"/>
                    </a:lnTo>
                    <a:lnTo>
                      <a:pt x="22" y="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02" name="Freeform 78"/>
              <p:cNvSpPr>
                <a:spLocks/>
              </p:cNvSpPr>
              <p:nvPr/>
            </p:nvSpPr>
            <p:spPr bwMode="auto">
              <a:xfrm>
                <a:off x="6062" y="5073"/>
                <a:ext cx="11" cy="4"/>
              </a:xfrm>
              <a:custGeom>
                <a:avLst/>
                <a:gdLst>
                  <a:gd name="T0" fmla="*/ 0 w 23"/>
                  <a:gd name="T1" fmla="*/ 1 h 8"/>
                  <a:gd name="T2" fmla="*/ 0 w 23"/>
                  <a:gd name="T3" fmla="*/ 1 h 8"/>
                  <a:gd name="T4" fmla="*/ 0 w 23"/>
                  <a:gd name="T5" fmla="*/ 1 h 8"/>
                  <a:gd name="T6" fmla="*/ 0 w 23"/>
                  <a:gd name="T7" fmla="*/ 1 h 8"/>
                  <a:gd name="T8" fmla="*/ 0 w 23"/>
                  <a:gd name="T9" fmla="*/ 1 h 8"/>
                  <a:gd name="T10" fmla="*/ 0 w 23"/>
                  <a:gd name="T11" fmla="*/ 1 h 8"/>
                  <a:gd name="T12" fmla="*/ 0 w 23"/>
                  <a:gd name="T13" fmla="*/ 1 h 8"/>
                  <a:gd name="T14" fmla="*/ 0 w 23"/>
                  <a:gd name="T15" fmla="*/ 1 h 8"/>
                  <a:gd name="T16" fmla="*/ 0 w 23"/>
                  <a:gd name="T17" fmla="*/ 0 h 8"/>
                  <a:gd name="T18" fmla="*/ 0 w 23"/>
                  <a:gd name="T19" fmla="*/ 0 h 8"/>
                  <a:gd name="T20" fmla="*/ 0 w 23"/>
                  <a:gd name="T21" fmla="*/ 1 h 8"/>
                  <a:gd name="T22" fmla="*/ 0 w 23"/>
                  <a:gd name="T23" fmla="*/ 1 h 8"/>
                  <a:gd name="T24" fmla="*/ 0 w 23"/>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8"/>
                  <a:gd name="T41" fmla="*/ 23 w 2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8">
                    <a:moveTo>
                      <a:pt x="21" y="6"/>
                    </a:moveTo>
                    <a:lnTo>
                      <a:pt x="17" y="6"/>
                    </a:lnTo>
                    <a:lnTo>
                      <a:pt x="13" y="5"/>
                    </a:lnTo>
                    <a:lnTo>
                      <a:pt x="8" y="6"/>
                    </a:lnTo>
                    <a:lnTo>
                      <a:pt x="3" y="8"/>
                    </a:lnTo>
                    <a:lnTo>
                      <a:pt x="0" y="6"/>
                    </a:lnTo>
                    <a:lnTo>
                      <a:pt x="0" y="5"/>
                    </a:lnTo>
                    <a:lnTo>
                      <a:pt x="1" y="1"/>
                    </a:lnTo>
                    <a:lnTo>
                      <a:pt x="3" y="0"/>
                    </a:lnTo>
                    <a:lnTo>
                      <a:pt x="10" y="0"/>
                    </a:lnTo>
                    <a:lnTo>
                      <a:pt x="17" y="1"/>
                    </a:lnTo>
                    <a:lnTo>
                      <a:pt x="23" y="3"/>
                    </a:lnTo>
                    <a:lnTo>
                      <a:pt x="21"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03" name="Freeform 79"/>
              <p:cNvSpPr>
                <a:spLocks/>
              </p:cNvSpPr>
              <p:nvPr/>
            </p:nvSpPr>
            <p:spPr bwMode="auto">
              <a:xfrm>
                <a:off x="6048" y="5010"/>
                <a:ext cx="17" cy="15"/>
              </a:xfrm>
              <a:custGeom>
                <a:avLst/>
                <a:gdLst>
                  <a:gd name="T0" fmla="*/ 1 w 32"/>
                  <a:gd name="T1" fmla="*/ 1 h 29"/>
                  <a:gd name="T2" fmla="*/ 1 w 32"/>
                  <a:gd name="T3" fmla="*/ 1 h 29"/>
                  <a:gd name="T4" fmla="*/ 1 w 32"/>
                  <a:gd name="T5" fmla="*/ 1 h 29"/>
                  <a:gd name="T6" fmla="*/ 1 w 32"/>
                  <a:gd name="T7" fmla="*/ 1 h 29"/>
                  <a:gd name="T8" fmla="*/ 1 w 32"/>
                  <a:gd name="T9" fmla="*/ 0 h 29"/>
                  <a:gd name="T10" fmla="*/ 1 w 32"/>
                  <a:gd name="T11" fmla="*/ 1 h 29"/>
                  <a:gd name="T12" fmla="*/ 1 w 32"/>
                  <a:gd name="T13" fmla="*/ 1 h 29"/>
                  <a:gd name="T14" fmla="*/ 1 w 32"/>
                  <a:gd name="T15" fmla="*/ 1 h 29"/>
                  <a:gd name="T16" fmla="*/ 0 w 32"/>
                  <a:gd name="T17" fmla="*/ 1 h 29"/>
                  <a:gd name="T18" fmla="*/ 1 w 32"/>
                  <a:gd name="T19" fmla="*/ 1 h 29"/>
                  <a:gd name="T20" fmla="*/ 1 w 32"/>
                  <a:gd name="T21" fmla="*/ 1 h 29"/>
                  <a:gd name="T22" fmla="*/ 1 w 32"/>
                  <a:gd name="T23" fmla="*/ 1 h 29"/>
                  <a:gd name="T24" fmla="*/ 1 w 32"/>
                  <a:gd name="T25" fmla="*/ 1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9"/>
                  <a:gd name="T41" fmla="*/ 32 w 32"/>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9">
                    <a:moveTo>
                      <a:pt x="22" y="29"/>
                    </a:moveTo>
                    <a:lnTo>
                      <a:pt x="24" y="22"/>
                    </a:lnTo>
                    <a:lnTo>
                      <a:pt x="25" y="14"/>
                    </a:lnTo>
                    <a:lnTo>
                      <a:pt x="28" y="7"/>
                    </a:lnTo>
                    <a:lnTo>
                      <a:pt x="32" y="0"/>
                    </a:lnTo>
                    <a:lnTo>
                      <a:pt x="24" y="7"/>
                    </a:lnTo>
                    <a:lnTo>
                      <a:pt x="15" y="15"/>
                    </a:lnTo>
                    <a:lnTo>
                      <a:pt x="7" y="22"/>
                    </a:lnTo>
                    <a:lnTo>
                      <a:pt x="0" y="26"/>
                    </a:lnTo>
                    <a:lnTo>
                      <a:pt x="5" y="26"/>
                    </a:lnTo>
                    <a:lnTo>
                      <a:pt x="12" y="28"/>
                    </a:lnTo>
                    <a:lnTo>
                      <a:pt x="18" y="28"/>
                    </a:lnTo>
                    <a:lnTo>
                      <a:pt x="22" y="2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04" name="Freeform 80"/>
              <p:cNvSpPr>
                <a:spLocks/>
              </p:cNvSpPr>
              <p:nvPr/>
            </p:nvSpPr>
            <p:spPr bwMode="auto">
              <a:xfrm>
                <a:off x="6042" y="4992"/>
                <a:ext cx="26" cy="28"/>
              </a:xfrm>
              <a:custGeom>
                <a:avLst/>
                <a:gdLst>
                  <a:gd name="T0" fmla="*/ 0 w 53"/>
                  <a:gd name="T1" fmla="*/ 0 h 58"/>
                  <a:gd name="T2" fmla="*/ 0 w 53"/>
                  <a:gd name="T3" fmla="*/ 0 h 58"/>
                  <a:gd name="T4" fmla="*/ 0 w 53"/>
                  <a:gd name="T5" fmla="*/ 0 h 58"/>
                  <a:gd name="T6" fmla="*/ 0 w 53"/>
                  <a:gd name="T7" fmla="*/ 0 h 58"/>
                  <a:gd name="T8" fmla="*/ 0 w 53"/>
                  <a:gd name="T9" fmla="*/ 0 h 58"/>
                  <a:gd name="T10" fmla="*/ 0 w 53"/>
                  <a:gd name="T11" fmla="*/ 0 h 58"/>
                  <a:gd name="T12" fmla="*/ 0 w 53"/>
                  <a:gd name="T13" fmla="*/ 0 h 58"/>
                  <a:gd name="T14" fmla="*/ 0 w 53"/>
                  <a:gd name="T15" fmla="*/ 0 h 58"/>
                  <a:gd name="T16" fmla="*/ 0 w 53"/>
                  <a:gd name="T17" fmla="*/ 0 h 58"/>
                  <a:gd name="T18" fmla="*/ 0 w 53"/>
                  <a:gd name="T19" fmla="*/ 0 h 58"/>
                  <a:gd name="T20" fmla="*/ 0 w 53"/>
                  <a:gd name="T21" fmla="*/ 0 h 58"/>
                  <a:gd name="T22" fmla="*/ 0 w 53"/>
                  <a:gd name="T23" fmla="*/ 0 h 58"/>
                  <a:gd name="T24" fmla="*/ 0 w 53"/>
                  <a:gd name="T25" fmla="*/ 0 h 58"/>
                  <a:gd name="T26" fmla="*/ 0 w 53"/>
                  <a:gd name="T27" fmla="*/ 0 h 58"/>
                  <a:gd name="T28" fmla="*/ 0 w 53"/>
                  <a:gd name="T29" fmla="*/ 0 h 58"/>
                  <a:gd name="T30" fmla="*/ 0 w 53"/>
                  <a:gd name="T31" fmla="*/ 0 h 58"/>
                  <a:gd name="T32" fmla="*/ 0 w 53"/>
                  <a:gd name="T33" fmla="*/ 0 h 58"/>
                  <a:gd name="T34" fmla="*/ 0 w 53"/>
                  <a:gd name="T35" fmla="*/ 0 h 58"/>
                  <a:gd name="T36" fmla="*/ 0 w 53"/>
                  <a:gd name="T37" fmla="*/ 0 h 58"/>
                  <a:gd name="T38" fmla="*/ 0 w 53"/>
                  <a:gd name="T39" fmla="*/ 0 h 58"/>
                  <a:gd name="T40" fmla="*/ 0 w 53"/>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58"/>
                  <a:gd name="T65" fmla="*/ 53 w 53"/>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58">
                    <a:moveTo>
                      <a:pt x="51" y="0"/>
                    </a:moveTo>
                    <a:lnTo>
                      <a:pt x="53" y="5"/>
                    </a:lnTo>
                    <a:lnTo>
                      <a:pt x="53" y="11"/>
                    </a:lnTo>
                    <a:lnTo>
                      <a:pt x="53" y="19"/>
                    </a:lnTo>
                    <a:lnTo>
                      <a:pt x="50" y="28"/>
                    </a:lnTo>
                    <a:lnTo>
                      <a:pt x="45" y="26"/>
                    </a:lnTo>
                    <a:lnTo>
                      <a:pt x="40" y="26"/>
                    </a:lnTo>
                    <a:lnTo>
                      <a:pt x="34" y="28"/>
                    </a:lnTo>
                    <a:lnTo>
                      <a:pt x="27" y="31"/>
                    </a:lnTo>
                    <a:lnTo>
                      <a:pt x="18" y="37"/>
                    </a:lnTo>
                    <a:lnTo>
                      <a:pt x="11" y="44"/>
                    </a:lnTo>
                    <a:lnTo>
                      <a:pt x="5" y="51"/>
                    </a:lnTo>
                    <a:lnTo>
                      <a:pt x="0" y="58"/>
                    </a:lnTo>
                    <a:lnTo>
                      <a:pt x="3" y="51"/>
                    </a:lnTo>
                    <a:lnTo>
                      <a:pt x="7" y="44"/>
                    </a:lnTo>
                    <a:lnTo>
                      <a:pt x="13" y="35"/>
                    </a:lnTo>
                    <a:lnTo>
                      <a:pt x="20" y="26"/>
                    </a:lnTo>
                    <a:lnTo>
                      <a:pt x="27" y="18"/>
                    </a:lnTo>
                    <a:lnTo>
                      <a:pt x="35" y="11"/>
                    </a:lnTo>
                    <a:lnTo>
                      <a:pt x="43" y="4"/>
                    </a:lnTo>
                    <a:lnTo>
                      <a:pt x="5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05" name="Freeform 81"/>
              <p:cNvSpPr>
                <a:spLocks/>
              </p:cNvSpPr>
              <p:nvPr/>
            </p:nvSpPr>
            <p:spPr bwMode="auto">
              <a:xfrm>
                <a:off x="6060" y="5031"/>
                <a:ext cx="13" cy="31"/>
              </a:xfrm>
              <a:custGeom>
                <a:avLst/>
                <a:gdLst>
                  <a:gd name="T0" fmla="*/ 1 w 24"/>
                  <a:gd name="T1" fmla="*/ 0 h 63"/>
                  <a:gd name="T2" fmla="*/ 1 w 24"/>
                  <a:gd name="T3" fmla="*/ 0 h 63"/>
                  <a:gd name="T4" fmla="*/ 1 w 24"/>
                  <a:gd name="T5" fmla="*/ 0 h 63"/>
                  <a:gd name="T6" fmla="*/ 1 w 24"/>
                  <a:gd name="T7" fmla="*/ 0 h 63"/>
                  <a:gd name="T8" fmla="*/ 1 w 24"/>
                  <a:gd name="T9" fmla="*/ 0 h 63"/>
                  <a:gd name="T10" fmla="*/ 0 w 24"/>
                  <a:gd name="T11" fmla="*/ 0 h 63"/>
                  <a:gd name="T12" fmla="*/ 1 w 24"/>
                  <a:gd name="T13" fmla="*/ 0 h 63"/>
                  <a:gd name="T14" fmla="*/ 1 w 24"/>
                  <a:gd name="T15" fmla="*/ 0 h 63"/>
                  <a:gd name="T16" fmla="*/ 1 w 24"/>
                  <a:gd name="T17" fmla="*/ 0 h 63"/>
                  <a:gd name="T18" fmla="*/ 1 w 24"/>
                  <a:gd name="T19" fmla="*/ 0 h 63"/>
                  <a:gd name="T20" fmla="*/ 1 w 24"/>
                  <a:gd name="T21" fmla="*/ 0 h 63"/>
                  <a:gd name="T22" fmla="*/ 1 w 24"/>
                  <a:gd name="T23" fmla="*/ 0 h 63"/>
                  <a:gd name="T24" fmla="*/ 1 w 24"/>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63"/>
                  <a:gd name="T41" fmla="*/ 24 w 24"/>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63">
                    <a:moveTo>
                      <a:pt x="24" y="56"/>
                    </a:moveTo>
                    <a:lnTo>
                      <a:pt x="20" y="45"/>
                    </a:lnTo>
                    <a:lnTo>
                      <a:pt x="14" y="29"/>
                    </a:lnTo>
                    <a:lnTo>
                      <a:pt x="8" y="14"/>
                    </a:lnTo>
                    <a:lnTo>
                      <a:pt x="3" y="0"/>
                    </a:lnTo>
                    <a:lnTo>
                      <a:pt x="0" y="8"/>
                    </a:lnTo>
                    <a:lnTo>
                      <a:pt x="3" y="26"/>
                    </a:lnTo>
                    <a:lnTo>
                      <a:pt x="6" y="47"/>
                    </a:lnTo>
                    <a:lnTo>
                      <a:pt x="6" y="63"/>
                    </a:lnTo>
                    <a:lnTo>
                      <a:pt x="11" y="59"/>
                    </a:lnTo>
                    <a:lnTo>
                      <a:pt x="17" y="57"/>
                    </a:lnTo>
                    <a:lnTo>
                      <a:pt x="21" y="57"/>
                    </a:lnTo>
                    <a:lnTo>
                      <a:pt x="24" y="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06" name="Freeform 82"/>
              <p:cNvSpPr>
                <a:spLocks/>
              </p:cNvSpPr>
              <p:nvPr/>
            </p:nvSpPr>
            <p:spPr bwMode="auto">
              <a:xfrm>
                <a:off x="6018" y="5020"/>
                <a:ext cx="27" cy="105"/>
              </a:xfrm>
              <a:custGeom>
                <a:avLst/>
                <a:gdLst>
                  <a:gd name="T0" fmla="*/ 1 w 52"/>
                  <a:gd name="T1" fmla="*/ 0 h 209"/>
                  <a:gd name="T2" fmla="*/ 1 w 52"/>
                  <a:gd name="T3" fmla="*/ 1 h 209"/>
                  <a:gd name="T4" fmla="*/ 1 w 52"/>
                  <a:gd name="T5" fmla="*/ 1 h 209"/>
                  <a:gd name="T6" fmla="*/ 1 w 52"/>
                  <a:gd name="T7" fmla="*/ 1 h 209"/>
                  <a:gd name="T8" fmla="*/ 1 w 52"/>
                  <a:gd name="T9" fmla="*/ 1 h 209"/>
                  <a:gd name="T10" fmla="*/ 1 w 52"/>
                  <a:gd name="T11" fmla="*/ 1 h 209"/>
                  <a:gd name="T12" fmla="*/ 1 w 52"/>
                  <a:gd name="T13" fmla="*/ 1 h 209"/>
                  <a:gd name="T14" fmla="*/ 1 w 52"/>
                  <a:gd name="T15" fmla="*/ 1 h 209"/>
                  <a:gd name="T16" fmla="*/ 0 w 52"/>
                  <a:gd name="T17" fmla="*/ 1 h 209"/>
                  <a:gd name="T18" fmla="*/ 1 w 52"/>
                  <a:gd name="T19" fmla="*/ 1 h 209"/>
                  <a:gd name="T20" fmla="*/ 1 w 52"/>
                  <a:gd name="T21" fmla="*/ 1 h 209"/>
                  <a:gd name="T22" fmla="*/ 1 w 52"/>
                  <a:gd name="T23" fmla="*/ 1 h 209"/>
                  <a:gd name="T24" fmla="*/ 1 w 52"/>
                  <a:gd name="T25" fmla="*/ 1 h 209"/>
                  <a:gd name="T26" fmla="*/ 1 w 52"/>
                  <a:gd name="T27" fmla="*/ 1 h 209"/>
                  <a:gd name="T28" fmla="*/ 1 w 52"/>
                  <a:gd name="T29" fmla="*/ 1 h 209"/>
                  <a:gd name="T30" fmla="*/ 1 w 52"/>
                  <a:gd name="T31" fmla="*/ 1 h 209"/>
                  <a:gd name="T32" fmla="*/ 1 w 52"/>
                  <a:gd name="T33" fmla="*/ 1 h 209"/>
                  <a:gd name="T34" fmla="*/ 1 w 52"/>
                  <a:gd name="T35" fmla="*/ 1 h 209"/>
                  <a:gd name="T36" fmla="*/ 1 w 52"/>
                  <a:gd name="T37" fmla="*/ 1 h 209"/>
                  <a:gd name="T38" fmla="*/ 1 w 52"/>
                  <a:gd name="T39" fmla="*/ 1 h 209"/>
                  <a:gd name="T40" fmla="*/ 1 w 52"/>
                  <a:gd name="T41" fmla="*/ 1 h 209"/>
                  <a:gd name="T42" fmla="*/ 1 w 52"/>
                  <a:gd name="T43" fmla="*/ 1 h 209"/>
                  <a:gd name="T44" fmla="*/ 1 w 52"/>
                  <a:gd name="T45" fmla="*/ 1 h 209"/>
                  <a:gd name="T46" fmla="*/ 1 w 52"/>
                  <a:gd name="T47" fmla="*/ 1 h 209"/>
                  <a:gd name="T48" fmla="*/ 1 w 52"/>
                  <a:gd name="T49" fmla="*/ 0 h 2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209"/>
                  <a:gd name="T77" fmla="*/ 52 w 52"/>
                  <a:gd name="T78" fmla="*/ 209 h 2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209">
                    <a:moveTo>
                      <a:pt x="47" y="0"/>
                    </a:moveTo>
                    <a:lnTo>
                      <a:pt x="41" y="8"/>
                    </a:lnTo>
                    <a:lnTo>
                      <a:pt x="34" y="19"/>
                    </a:lnTo>
                    <a:lnTo>
                      <a:pt x="27" y="33"/>
                    </a:lnTo>
                    <a:lnTo>
                      <a:pt x="18" y="47"/>
                    </a:lnTo>
                    <a:lnTo>
                      <a:pt x="10" y="63"/>
                    </a:lnTo>
                    <a:lnTo>
                      <a:pt x="4" y="75"/>
                    </a:lnTo>
                    <a:lnTo>
                      <a:pt x="1" y="84"/>
                    </a:lnTo>
                    <a:lnTo>
                      <a:pt x="0" y="91"/>
                    </a:lnTo>
                    <a:lnTo>
                      <a:pt x="5" y="106"/>
                    </a:lnTo>
                    <a:lnTo>
                      <a:pt x="14" y="134"/>
                    </a:lnTo>
                    <a:lnTo>
                      <a:pt x="18" y="171"/>
                    </a:lnTo>
                    <a:lnTo>
                      <a:pt x="13" y="209"/>
                    </a:lnTo>
                    <a:lnTo>
                      <a:pt x="20" y="183"/>
                    </a:lnTo>
                    <a:lnTo>
                      <a:pt x="30" y="153"/>
                    </a:lnTo>
                    <a:lnTo>
                      <a:pt x="40" y="127"/>
                    </a:lnTo>
                    <a:lnTo>
                      <a:pt x="51" y="110"/>
                    </a:lnTo>
                    <a:lnTo>
                      <a:pt x="52" y="101"/>
                    </a:lnTo>
                    <a:lnTo>
                      <a:pt x="52" y="89"/>
                    </a:lnTo>
                    <a:lnTo>
                      <a:pt x="48" y="78"/>
                    </a:lnTo>
                    <a:lnTo>
                      <a:pt x="44" y="70"/>
                    </a:lnTo>
                    <a:lnTo>
                      <a:pt x="38" y="57"/>
                    </a:lnTo>
                    <a:lnTo>
                      <a:pt x="35" y="40"/>
                    </a:lnTo>
                    <a:lnTo>
                      <a:pt x="38" y="19"/>
                    </a:lnTo>
                    <a:lnTo>
                      <a:pt x="4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07" name="Freeform 83"/>
              <p:cNvSpPr>
                <a:spLocks/>
              </p:cNvSpPr>
              <p:nvPr/>
            </p:nvSpPr>
            <p:spPr bwMode="auto">
              <a:xfrm>
                <a:off x="5546" y="4913"/>
                <a:ext cx="277" cy="380"/>
              </a:xfrm>
              <a:custGeom>
                <a:avLst/>
                <a:gdLst>
                  <a:gd name="T0" fmla="*/ 1 w 552"/>
                  <a:gd name="T1" fmla="*/ 1 h 760"/>
                  <a:gd name="T2" fmla="*/ 1 w 552"/>
                  <a:gd name="T3" fmla="*/ 1 h 760"/>
                  <a:gd name="T4" fmla="*/ 1 w 552"/>
                  <a:gd name="T5" fmla="*/ 1 h 760"/>
                  <a:gd name="T6" fmla="*/ 1 w 552"/>
                  <a:gd name="T7" fmla="*/ 1 h 760"/>
                  <a:gd name="T8" fmla="*/ 1 w 552"/>
                  <a:gd name="T9" fmla="*/ 1 h 760"/>
                  <a:gd name="T10" fmla="*/ 1 w 552"/>
                  <a:gd name="T11" fmla="*/ 1 h 760"/>
                  <a:gd name="T12" fmla="*/ 1 w 552"/>
                  <a:gd name="T13" fmla="*/ 1 h 760"/>
                  <a:gd name="T14" fmla="*/ 1 w 552"/>
                  <a:gd name="T15" fmla="*/ 1 h 760"/>
                  <a:gd name="T16" fmla="*/ 1 w 552"/>
                  <a:gd name="T17" fmla="*/ 1 h 760"/>
                  <a:gd name="T18" fmla="*/ 1 w 552"/>
                  <a:gd name="T19" fmla="*/ 1 h 760"/>
                  <a:gd name="T20" fmla="*/ 1 w 552"/>
                  <a:gd name="T21" fmla="*/ 1 h 760"/>
                  <a:gd name="T22" fmla="*/ 1 w 552"/>
                  <a:gd name="T23" fmla="*/ 1 h 760"/>
                  <a:gd name="T24" fmla="*/ 1 w 552"/>
                  <a:gd name="T25" fmla="*/ 1 h 760"/>
                  <a:gd name="T26" fmla="*/ 1 w 552"/>
                  <a:gd name="T27" fmla="*/ 1 h 760"/>
                  <a:gd name="T28" fmla="*/ 1 w 552"/>
                  <a:gd name="T29" fmla="*/ 1 h 760"/>
                  <a:gd name="T30" fmla="*/ 1 w 552"/>
                  <a:gd name="T31" fmla="*/ 1 h 760"/>
                  <a:gd name="T32" fmla="*/ 1 w 552"/>
                  <a:gd name="T33" fmla="*/ 1 h 760"/>
                  <a:gd name="T34" fmla="*/ 1 w 552"/>
                  <a:gd name="T35" fmla="*/ 1 h 760"/>
                  <a:gd name="T36" fmla="*/ 1 w 552"/>
                  <a:gd name="T37" fmla="*/ 1 h 760"/>
                  <a:gd name="T38" fmla="*/ 1 w 552"/>
                  <a:gd name="T39" fmla="*/ 1 h 760"/>
                  <a:gd name="T40" fmla="*/ 1 w 552"/>
                  <a:gd name="T41" fmla="*/ 1 h 760"/>
                  <a:gd name="T42" fmla="*/ 1 w 552"/>
                  <a:gd name="T43" fmla="*/ 1 h 760"/>
                  <a:gd name="T44" fmla="*/ 1 w 552"/>
                  <a:gd name="T45" fmla="*/ 1 h 760"/>
                  <a:gd name="T46" fmla="*/ 1 w 552"/>
                  <a:gd name="T47" fmla="*/ 0 h 760"/>
                  <a:gd name="T48" fmla="*/ 1 w 552"/>
                  <a:gd name="T49" fmla="*/ 1 h 760"/>
                  <a:gd name="T50" fmla="*/ 1 w 552"/>
                  <a:gd name="T51" fmla="*/ 1 h 760"/>
                  <a:gd name="T52" fmla="*/ 1 w 552"/>
                  <a:gd name="T53" fmla="*/ 1 h 760"/>
                  <a:gd name="T54" fmla="*/ 1 w 552"/>
                  <a:gd name="T55" fmla="*/ 1 h 760"/>
                  <a:gd name="T56" fmla="*/ 1 w 552"/>
                  <a:gd name="T57" fmla="*/ 1 h 760"/>
                  <a:gd name="T58" fmla="*/ 1 w 552"/>
                  <a:gd name="T59" fmla="*/ 1 h 760"/>
                  <a:gd name="T60" fmla="*/ 1 w 552"/>
                  <a:gd name="T61" fmla="*/ 1 h 760"/>
                  <a:gd name="T62" fmla="*/ 1 w 552"/>
                  <a:gd name="T63" fmla="*/ 1 h 760"/>
                  <a:gd name="T64" fmla="*/ 1 w 552"/>
                  <a:gd name="T65" fmla="*/ 1 h 760"/>
                  <a:gd name="T66" fmla="*/ 1 w 552"/>
                  <a:gd name="T67" fmla="*/ 1 h 760"/>
                  <a:gd name="T68" fmla="*/ 0 w 552"/>
                  <a:gd name="T69" fmla="*/ 1 h 760"/>
                  <a:gd name="T70" fmla="*/ 1 w 552"/>
                  <a:gd name="T71" fmla="*/ 1 h 760"/>
                  <a:gd name="T72" fmla="*/ 1 w 552"/>
                  <a:gd name="T73" fmla="*/ 1 h 760"/>
                  <a:gd name="T74" fmla="*/ 1 w 552"/>
                  <a:gd name="T75" fmla="*/ 1 h 760"/>
                  <a:gd name="T76" fmla="*/ 1 w 552"/>
                  <a:gd name="T77" fmla="*/ 1 h 760"/>
                  <a:gd name="T78" fmla="*/ 1 w 552"/>
                  <a:gd name="T79" fmla="*/ 1 h 760"/>
                  <a:gd name="T80" fmla="*/ 1 w 552"/>
                  <a:gd name="T81" fmla="*/ 1 h 760"/>
                  <a:gd name="T82" fmla="*/ 1 w 552"/>
                  <a:gd name="T83" fmla="*/ 1 h 760"/>
                  <a:gd name="T84" fmla="*/ 1 w 552"/>
                  <a:gd name="T85" fmla="*/ 1 h 760"/>
                  <a:gd name="T86" fmla="*/ 1 w 552"/>
                  <a:gd name="T87" fmla="*/ 1 h 760"/>
                  <a:gd name="T88" fmla="*/ 1 w 552"/>
                  <a:gd name="T89" fmla="*/ 1 h 760"/>
                  <a:gd name="T90" fmla="*/ 1 w 552"/>
                  <a:gd name="T91" fmla="*/ 1 h 760"/>
                  <a:gd name="T92" fmla="*/ 1 w 552"/>
                  <a:gd name="T93" fmla="*/ 1 h 760"/>
                  <a:gd name="T94" fmla="*/ 1 w 552"/>
                  <a:gd name="T95" fmla="*/ 1 h 760"/>
                  <a:gd name="T96" fmla="*/ 1 w 552"/>
                  <a:gd name="T97" fmla="*/ 1 h 760"/>
                  <a:gd name="T98" fmla="*/ 1 w 552"/>
                  <a:gd name="T99" fmla="*/ 1 h 760"/>
                  <a:gd name="T100" fmla="*/ 1 w 552"/>
                  <a:gd name="T101" fmla="*/ 1 h 760"/>
                  <a:gd name="T102" fmla="*/ 1 w 552"/>
                  <a:gd name="T103" fmla="*/ 1 h 760"/>
                  <a:gd name="T104" fmla="*/ 1 w 552"/>
                  <a:gd name="T105" fmla="*/ 1 h 760"/>
                  <a:gd name="T106" fmla="*/ 1 w 552"/>
                  <a:gd name="T107" fmla="*/ 1 h 760"/>
                  <a:gd name="T108" fmla="*/ 1 w 552"/>
                  <a:gd name="T109" fmla="*/ 1 h 760"/>
                  <a:gd name="T110" fmla="*/ 1 w 552"/>
                  <a:gd name="T111" fmla="*/ 1 h 760"/>
                  <a:gd name="T112" fmla="*/ 1 w 552"/>
                  <a:gd name="T113" fmla="*/ 1 h 760"/>
                  <a:gd name="T114" fmla="*/ 1 w 552"/>
                  <a:gd name="T115" fmla="*/ 1 h 760"/>
                  <a:gd name="T116" fmla="*/ 1 w 552"/>
                  <a:gd name="T117" fmla="*/ 1 h 760"/>
                  <a:gd name="T118" fmla="*/ 1 w 552"/>
                  <a:gd name="T119" fmla="*/ 1 h 7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52"/>
                  <a:gd name="T181" fmla="*/ 0 h 760"/>
                  <a:gd name="T182" fmla="*/ 552 w 552"/>
                  <a:gd name="T183" fmla="*/ 760 h 7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52" h="760">
                    <a:moveTo>
                      <a:pt x="534" y="590"/>
                    </a:moveTo>
                    <a:lnTo>
                      <a:pt x="538" y="578"/>
                    </a:lnTo>
                    <a:lnTo>
                      <a:pt x="537" y="561"/>
                    </a:lnTo>
                    <a:lnTo>
                      <a:pt x="532" y="543"/>
                    </a:lnTo>
                    <a:lnTo>
                      <a:pt x="524" y="533"/>
                    </a:lnTo>
                    <a:lnTo>
                      <a:pt x="525" y="527"/>
                    </a:lnTo>
                    <a:lnTo>
                      <a:pt x="528" y="520"/>
                    </a:lnTo>
                    <a:lnTo>
                      <a:pt x="531" y="513"/>
                    </a:lnTo>
                    <a:lnTo>
                      <a:pt x="535" y="510"/>
                    </a:lnTo>
                    <a:lnTo>
                      <a:pt x="537" y="501"/>
                    </a:lnTo>
                    <a:lnTo>
                      <a:pt x="537" y="491"/>
                    </a:lnTo>
                    <a:lnTo>
                      <a:pt x="530" y="482"/>
                    </a:lnTo>
                    <a:lnTo>
                      <a:pt x="515" y="478"/>
                    </a:lnTo>
                    <a:lnTo>
                      <a:pt x="518" y="468"/>
                    </a:lnTo>
                    <a:lnTo>
                      <a:pt x="524" y="457"/>
                    </a:lnTo>
                    <a:lnTo>
                      <a:pt x="530" y="449"/>
                    </a:lnTo>
                    <a:lnTo>
                      <a:pt x="534" y="442"/>
                    </a:lnTo>
                    <a:lnTo>
                      <a:pt x="535" y="435"/>
                    </a:lnTo>
                    <a:lnTo>
                      <a:pt x="537" y="424"/>
                    </a:lnTo>
                    <a:lnTo>
                      <a:pt x="534" y="414"/>
                    </a:lnTo>
                    <a:lnTo>
                      <a:pt x="527" y="405"/>
                    </a:lnTo>
                    <a:lnTo>
                      <a:pt x="530" y="400"/>
                    </a:lnTo>
                    <a:lnTo>
                      <a:pt x="534" y="395"/>
                    </a:lnTo>
                    <a:lnTo>
                      <a:pt x="537" y="389"/>
                    </a:lnTo>
                    <a:lnTo>
                      <a:pt x="541" y="388"/>
                    </a:lnTo>
                    <a:lnTo>
                      <a:pt x="548" y="384"/>
                    </a:lnTo>
                    <a:lnTo>
                      <a:pt x="551" y="377"/>
                    </a:lnTo>
                    <a:lnTo>
                      <a:pt x="552" y="368"/>
                    </a:lnTo>
                    <a:lnTo>
                      <a:pt x="548" y="361"/>
                    </a:lnTo>
                    <a:lnTo>
                      <a:pt x="542" y="356"/>
                    </a:lnTo>
                    <a:lnTo>
                      <a:pt x="534" y="347"/>
                    </a:lnTo>
                    <a:lnTo>
                      <a:pt x="524" y="337"/>
                    </a:lnTo>
                    <a:lnTo>
                      <a:pt x="512" y="325"/>
                    </a:lnTo>
                    <a:lnTo>
                      <a:pt x="501" y="313"/>
                    </a:lnTo>
                    <a:lnTo>
                      <a:pt x="492" y="299"/>
                    </a:lnTo>
                    <a:lnTo>
                      <a:pt x="487" y="286"/>
                    </a:lnTo>
                    <a:lnTo>
                      <a:pt x="484" y="276"/>
                    </a:lnTo>
                    <a:lnTo>
                      <a:pt x="482" y="258"/>
                    </a:lnTo>
                    <a:lnTo>
                      <a:pt x="482" y="246"/>
                    </a:lnTo>
                    <a:lnTo>
                      <a:pt x="482" y="236"/>
                    </a:lnTo>
                    <a:lnTo>
                      <a:pt x="484" y="227"/>
                    </a:lnTo>
                    <a:lnTo>
                      <a:pt x="485" y="220"/>
                    </a:lnTo>
                    <a:lnTo>
                      <a:pt x="485" y="213"/>
                    </a:lnTo>
                    <a:lnTo>
                      <a:pt x="484" y="208"/>
                    </a:lnTo>
                    <a:lnTo>
                      <a:pt x="481" y="204"/>
                    </a:lnTo>
                    <a:lnTo>
                      <a:pt x="477" y="199"/>
                    </a:lnTo>
                    <a:lnTo>
                      <a:pt x="470" y="190"/>
                    </a:lnTo>
                    <a:lnTo>
                      <a:pt x="461" y="176"/>
                    </a:lnTo>
                    <a:lnTo>
                      <a:pt x="450" y="161"/>
                    </a:lnTo>
                    <a:lnTo>
                      <a:pt x="438" y="145"/>
                    </a:lnTo>
                    <a:lnTo>
                      <a:pt x="427" y="131"/>
                    </a:lnTo>
                    <a:lnTo>
                      <a:pt x="418" y="119"/>
                    </a:lnTo>
                    <a:lnTo>
                      <a:pt x="411" y="112"/>
                    </a:lnTo>
                    <a:lnTo>
                      <a:pt x="412" y="101"/>
                    </a:lnTo>
                    <a:lnTo>
                      <a:pt x="412" y="89"/>
                    </a:lnTo>
                    <a:lnTo>
                      <a:pt x="412" y="75"/>
                    </a:lnTo>
                    <a:lnTo>
                      <a:pt x="410" y="61"/>
                    </a:lnTo>
                    <a:lnTo>
                      <a:pt x="405" y="52"/>
                    </a:lnTo>
                    <a:lnTo>
                      <a:pt x="397" y="47"/>
                    </a:lnTo>
                    <a:lnTo>
                      <a:pt x="388" y="47"/>
                    </a:lnTo>
                    <a:lnTo>
                      <a:pt x="380" y="49"/>
                    </a:lnTo>
                    <a:lnTo>
                      <a:pt x="375" y="47"/>
                    </a:lnTo>
                    <a:lnTo>
                      <a:pt x="370" y="44"/>
                    </a:lnTo>
                    <a:lnTo>
                      <a:pt x="364" y="37"/>
                    </a:lnTo>
                    <a:lnTo>
                      <a:pt x="358" y="30"/>
                    </a:lnTo>
                    <a:lnTo>
                      <a:pt x="351" y="23"/>
                    </a:lnTo>
                    <a:lnTo>
                      <a:pt x="345" y="16"/>
                    </a:lnTo>
                    <a:lnTo>
                      <a:pt x="340" y="10"/>
                    </a:lnTo>
                    <a:lnTo>
                      <a:pt x="335" y="5"/>
                    </a:lnTo>
                    <a:lnTo>
                      <a:pt x="331" y="2"/>
                    </a:lnTo>
                    <a:lnTo>
                      <a:pt x="325" y="2"/>
                    </a:lnTo>
                    <a:lnTo>
                      <a:pt x="318" y="0"/>
                    </a:lnTo>
                    <a:lnTo>
                      <a:pt x="312" y="2"/>
                    </a:lnTo>
                    <a:lnTo>
                      <a:pt x="305" y="3"/>
                    </a:lnTo>
                    <a:lnTo>
                      <a:pt x="298" y="5"/>
                    </a:lnTo>
                    <a:lnTo>
                      <a:pt x="292" y="7"/>
                    </a:lnTo>
                    <a:lnTo>
                      <a:pt x="288" y="10"/>
                    </a:lnTo>
                    <a:lnTo>
                      <a:pt x="280" y="9"/>
                    </a:lnTo>
                    <a:lnTo>
                      <a:pt x="272" y="9"/>
                    </a:lnTo>
                    <a:lnTo>
                      <a:pt x="264" y="10"/>
                    </a:lnTo>
                    <a:lnTo>
                      <a:pt x="257" y="12"/>
                    </a:lnTo>
                    <a:lnTo>
                      <a:pt x="248" y="17"/>
                    </a:lnTo>
                    <a:lnTo>
                      <a:pt x="243" y="21"/>
                    </a:lnTo>
                    <a:lnTo>
                      <a:pt x="237" y="24"/>
                    </a:lnTo>
                    <a:lnTo>
                      <a:pt x="233" y="26"/>
                    </a:lnTo>
                    <a:lnTo>
                      <a:pt x="228" y="28"/>
                    </a:lnTo>
                    <a:lnTo>
                      <a:pt x="221" y="30"/>
                    </a:lnTo>
                    <a:lnTo>
                      <a:pt x="214" y="33"/>
                    </a:lnTo>
                    <a:lnTo>
                      <a:pt x="204" y="35"/>
                    </a:lnTo>
                    <a:lnTo>
                      <a:pt x="194" y="38"/>
                    </a:lnTo>
                    <a:lnTo>
                      <a:pt x="183" y="40"/>
                    </a:lnTo>
                    <a:lnTo>
                      <a:pt x="173" y="44"/>
                    </a:lnTo>
                    <a:lnTo>
                      <a:pt x="161" y="45"/>
                    </a:lnTo>
                    <a:lnTo>
                      <a:pt x="148" y="51"/>
                    </a:lnTo>
                    <a:lnTo>
                      <a:pt x="133" y="63"/>
                    </a:lnTo>
                    <a:lnTo>
                      <a:pt x="114" y="78"/>
                    </a:lnTo>
                    <a:lnTo>
                      <a:pt x="95" y="96"/>
                    </a:lnTo>
                    <a:lnTo>
                      <a:pt x="77" y="115"/>
                    </a:lnTo>
                    <a:lnTo>
                      <a:pt x="61" y="134"/>
                    </a:lnTo>
                    <a:lnTo>
                      <a:pt x="47" y="152"/>
                    </a:lnTo>
                    <a:lnTo>
                      <a:pt x="37" y="166"/>
                    </a:lnTo>
                    <a:lnTo>
                      <a:pt x="23" y="197"/>
                    </a:lnTo>
                    <a:lnTo>
                      <a:pt x="13" y="236"/>
                    </a:lnTo>
                    <a:lnTo>
                      <a:pt x="4" y="274"/>
                    </a:lnTo>
                    <a:lnTo>
                      <a:pt x="0" y="300"/>
                    </a:lnTo>
                    <a:lnTo>
                      <a:pt x="0" y="323"/>
                    </a:lnTo>
                    <a:lnTo>
                      <a:pt x="4" y="349"/>
                    </a:lnTo>
                    <a:lnTo>
                      <a:pt x="10" y="375"/>
                    </a:lnTo>
                    <a:lnTo>
                      <a:pt x="14" y="395"/>
                    </a:lnTo>
                    <a:lnTo>
                      <a:pt x="17" y="409"/>
                    </a:lnTo>
                    <a:lnTo>
                      <a:pt x="20" y="423"/>
                    </a:lnTo>
                    <a:lnTo>
                      <a:pt x="20" y="437"/>
                    </a:lnTo>
                    <a:lnTo>
                      <a:pt x="20" y="451"/>
                    </a:lnTo>
                    <a:lnTo>
                      <a:pt x="21" y="457"/>
                    </a:lnTo>
                    <a:lnTo>
                      <a:pt x="25" y="466"/>
                    </a:lnTo>
                    <a:lnTo>
                      <a:pt x="31" y="477"/>
                    </a:lnTo>
                    <a:lnTo>
                      <a:pt x="38" y="487"/>
                    </a:lnTo>
                    <a:lnTo>
                      <a:pt x="45" y="498"/>
                    </a:lnTo>
                    <a:lnTo>
                      <a:pt x="54" y="506"/>
                    </a:lnTo>
                    <a:lnTo>
                      <a:pt x="60" y="515"/>
                    </a:lnTo>
                    <a:lnTo>
                      <a:pt x="65" y="522"/>
                    </a:lnTo>
                    <a:lnTo>
                      <a:pt x="67" y="536"/>
                    </a:lnTo>
                    <a:lnTo>
                      <a:pt x="68" y="548"/>
                    </a:lnTo>
                    <a:lnTo>
                      <a:pt x="71" y="559"/>
                    </a:lnTo>
                    <a:lnTo>
                      <a:pt x="75" y="569"/>
                    </a:lnTo>
                    <a:lnTo>
                      <a:pt x="81" y="580"/>
                    </a:lnTo>
                    <a:lnTo>
                      <a:pt x="91" y="590"/>
                    </a:lnTo>
                    <a:lnTo>
                      <a:pt x="100" y="597"/>
                    </a:lnTo>
                    <a:lnTo>
                      <a:pt x="105" y="602"/>
                    </a:lnTo>
                    <a:lnTo>
                      <a:pt x="107" y="606"/>
                    </a:lnTo>
                    <a:lnTo>
                      <a:pt x="107" y="608"/>
                    </a:lnTo>
                    <a:lnTo>
                      <a:pt x="107" y="611"/>
                    </a:lnTo>
                    <a:lnTo>
                      <a:pt x="105" y="615"/>
                    </a:lnTo>
                    <a:lnTo>
                      <a:pt x="104" y="618"/>
                    </a:lnTo>
                    <a:lnTo>
                      <a:pt x="104" y="622"/>
                    </a:lnTo>
                    <a:lnTo>
                      <a:pt x="105" y="627"/>
                    </a:lnTo>
                    <a:lnTo>
                      <a:pt x="107" y="632"/>
                    </a:lnTo>
                    <a:lnTo>
                      <a:pt x="120" y="643"/>
                    </a:lnTo>
                    <a:lnTo>
                      <a:pt x="137" y="653"/>
                    </a:lnTo>
                    <a:lnTo>
                      <a:pt x="155" y="667"/>
                    </a:lnTo>
                    <a:lnTo>
                      <a:pt x="175" y="679"/>
                    </a:lnTo>
                    <a:lnTo>
                      <a:pt x="195" y="692"/>
                    </a:lnTo>
                    <a:lnTo>
                      <a:pt x="213" y="702"/>
                    </a:lnTo>
                    <a:lnTo>
                      <a:pt x="228" y="709"/>
                    </a:lnTo>
                    <a:lnTo>
                      <a:pt x="238" y="713"/>
                    </a:lnTo>
                    <a:lnTo>
                      <a:pt x="248" y="714"/>
                    </a:lnTo>
                    <a:lnTo>
                      <a:pt x="265" y="720"/>
                    </a:lnTo>
                    <a:lnTo>
                      <a:pt x="285" y="725"/>
                    </a:lnTo>
                    <a:lnTo>
                      <a:pt x="307" y="733"/>
                    </a:lnTo>
                    <a:lnTo>
                      <a:pt x="328" y="740"/>
                    </a:lnTo>
                    <a:lnTo>
                      <a:pt x="350" y="747"/>
                    </a:lnTo>
                    <a:lnTo>
                      <a:pt x="368" y="754"/>
                    </a:lnTo>
                    <a:lnTo>
                      <a:pt x="381" y="760"/>
                    </a:lnTo>
                    <a:lnTo>
                      <a:pt x="384" y="747"/>
                    </a:lnTo>
                    <a:lnTo>
                      <a:pt x="387" y="733"/>
                    </a:lnTo>
                    <a:lnTo>
                      <a:pt x="388" y="720"/>
                    </a:lnTo>
                    <a:lnTo>
                      <a:pt x="388" y="709"/>
                    </a:lnTo>
                    <a:lnTo>
                      <a:pt x="388" y="702"/>
                    </a:lnTo>
                    <a:lnTo>
                      <a:pt x="391" y="693"/>
                    </a:lnTo>
                    <a:lnTo>
                      <a:pt x="392" y="685"/>
                    </a:lnTo>
                    <a:lnTo>
                      <a:pt x="397" y="674"/>
                    </a:lnTo>
                    <a:lnTo>
                      <a:pt x="400" y="671"/>
                    </a:lnTo>
                    <a:lnTo>
                      <a:pt x="401" y="667"/>
                    </a:lnTo>
                    <a:lnTo>
                      <a:pt x="404" y="664"/>
                    </a:lnTo>
                    <a:lnTo>
                      <a:pt x="407" y="662"/>
                    </a:lnTo>
                    <a:lnTo>
                      <a:pt x="411" y="658"/>
                    </a:lnTo>
                    <a:lnTo>
                      <a:pt x="418" y="657"/>
                    </a:lnTo>
                    <a:lnTo>
                      <a:pt x="424" y="653"/>
                    </a:lnTo>
                    <a:lnTo>
                      <a:pt x="432" y="650"/>
                    </a:lnTo>
                    <a:lnTo>
                      <a:pt x="440" y="648"/>
                    </a:lnTo>
                    <a:lnTo>
                      <a:pt x="445" y="644"/>
                    </a:lnTo>
                    <a:lnTo>
                      <a:pt x="452" y="641"/>
                    </a:lnTo>
                    <a:lnTo>
                      <a:pt x="457" y="637"/>
                    </a:lnTo>
                    <a:lnTo>
                      <a:pt x="467" y="630"/>
                    </a:lnTo>
                    <a:lnTo>
                      <a:pt x="478" y="625"/>
                    </a:lnTo>
                    <a:lnTo>
                      <a:pt x="490" y="620"/>
                    </a:lnTo>
                    <a:lnTo>
                      <a:pt x="497" y="618"/>
                    </a:lnTo>
                    <a:lnTo>
                      <a:pt x="504" y="615"/>
                    </a:lnTo>
                    <a:lnTo>
                      <a:pt x="515" y="608"/>
                    </a:lnTo>
                    <a:lnTo>
                      <a:pt x="525" y="599"/>
                    </a:lnTo>
                    <a:lnTo>
                      <a:pt x="534" y="5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08" name="Freeform 84"/>
              <p:cNvSpPr>
                <a:spLocks/>
              </p:cNvSpPr>
              <p:nvPr/>
            </p:nvSpPr>
            <p:spPr bwMode="auto">
              <a:xfrm>
                <a:off x="5741" y="4969"/>
                <a:ext cx="82" cy="178"/>
              </a:xfrm>
              <a:custGeom>
                <a:avLst/>
                <a:gdLst>
                  <a:gd name="T0" fmla="*/ 1 w 164"/>
                  <a:gd name="T1" fmla="*/ 1 h 356"/>
                  <a:gd name="T2" fmla="*/ 1 w 164"/>
                  <a:gd name="T3" fmla="*/ 1 h 356"/>
                  <a:gd name="T4" fmla="*/ 1 w 164"/>
                  <a:gd name="T5" fmla="*/ 1 h 356"/>
                  <a:gd name="T6" fmla="*/ 1 w 164"/>
                  <a:gd name="T7" fmla="*/ 1 h 356"/>
                  <a:gd name="T8" fmla="*/ 1 w 164"/>
                  <a:gd name="T9" fmla="*/ 1 h 356"/>
                  <a:gd name="T10" fmla="*/ 1 w 164"/>
                  <a:gd name="T11" fmla="*/ 1 h 356"/>
                  <a:gd name="T12" fmla="*/ 1 w 164"/>
                  <a:gd name="T13" fmla="*/ 1 h 356"/>
                  <a:gd name="T14" fmla="*/ 1 w 164"/>
                  <a:gd name="T15" fmla="*/ 1 h 356"/>
                  <a:gd name="T16" fmla="*/ 1 w 164"/>
                  <a:gd name="T17" fmla="*/ 1 h 356"/>
                  <a:gd name="T18" fmla="*/ 1 w 164"/>
                  <a:gd name="T19" fmla="*/ 1 h 356"/>
                  <a:gd name="T20" fmla="*/ 1 w 164"/>
                  <a:gd name="T21" fmla="*/ 1 h 356"/>
                  <a:gd name="T22" fmla="*/ 1 w 164"/>
                  <a:gd name="T23" fmla="*/ 1 h 356"/>
                  <a:gd name="T24" fmla="*/ 1 w 164"/>
                  <a:gd name="T25" fmla="*/ 1 h 356"/>
                  <a:gd name="T26" fmla="*/ 1 w 164"/>
                  <a:gd name="T27" fmla="*/ 1 h 356"/>
                  <a:gd name="T28" fmla="*/ 1 w 164"/>
                  <a:gd name="T29" fmla="*/ 1 h 356"/>
                  <a:gd name="T30" fmla="*/ 1 w 164"/>
                  <a:gd name="T31" fmla="*/ 1 h 356"/>
                  <a:gd name="T32" fmla="*/ 1 w 164"/>
                  <a:gd name="T33" fmla="*/ 1 h 356"/>
                  <a:gd name="T34" fmla="*/ 0 w 164"/>
                  <a:gd name="T35" fmla="*/ 1 h 356"/>
                  <a:gd name="T36" fmla="*/ 1 w 164"/>
                  <a:gd name="T37" fmla="*/ 1 h 356"/>
                  <a:gd name="T38" fmla="*/ 1 w 164"/>
                  <a:gd name="T39" fmla="*/ 1 h 356"/>
                  <a:gd name="T40" fmla="*/ 1 w 164"/>
                  <a:gd name="T41" fmla="*/ 1 h 356"/>
                  <a:gd name="T42" fmla="*/ 1 w 164"/>
                  <a:gd name="T43" fmla="*/ 1 h 356"/>
                  <a:gd name="T44" fmla="*/ 1 w 164"/>
                  <a:gd name="T45" fmla="*/ 1 h 356"/>
                  <a:gd name="T46" fmla="*/ 1 w 164"/>
                  <a:gd name="T47" fmla="*/ 1 h 356"/>
                  <a:gd name="T48" fmla="*/ 1 w 164"/>
                  <a:gd name="T49" fmla="*/ 1 h 356"/>
                  <a:gd name="T50" fmla="*/ 1 w 164"/>
                  <a:gd name="T51" fmla="*/ 1 h 356"/>
                  <a:gd name="T52" fmla="*/ 1 w 164"/>
                  <a:gd name="T53" fmla="*/ 1 h 356"/>
                  <a:gd name="T54" fmla="*/ 1 w 164"/>
                  <a:gd name="T55" fmla="*/ 1 h 356"/>
                  <a:gd name="T56" fmla="*/ 1 w 164"/>
                  <a:gd name="T57" fmla="*/ 1 h 356"/>
                  <a:gd name="T58" fmla="*/ 1 w 164"/>
                  <a:gd name="T59" fmla="*/ 1 h 356"/>
                  <a:gd name="T60" fmla="*/ 1 w 164"/>
                  <a:gd name="T61" fmla="*/ 1 h 356"/>
                  <a:gd name="T62" fmla="*/ 1 w 164"/>
                  <a:gd name="T63" fmla="*/ 1 h 356"/>
                  <a:gd name="T64" fmla="*/ 1 w 164"/>
                  <a:gd name="T65" fmla="*/ 1 h 356"/>
                  <a:gd name="T66" fmla="*/ 1 w 164"/>
                  <a:gd name="T67" fmla="*/ 1 h 356"/>
                  <a:gd name="T68" fmla="*/ 1 w 164"/>
                  <a:gd name="T69" fmla="*/ 1 h 356"/>
                  <a:gd name="T70" fmla="*/ 1 w 164"/>
                  <a:gd name="T71" fmla="*/ 1 h 3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4"/>
                  <a:gd name="T109" fmla="*/ 0 h 356"/>
                  <a:gd name="T110" fmla="*/ 164 w 164"/>
                  <a:gd name="T111" fmla="*/ 356 h 3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4" h="356">
                    <a:moveTo>
                      <a:pt x="139" y="293"/>
                    </a:moveTo>
                    <a:lnTo>
                      <a:pt x="142" y="288"/>
                    </a:lnTo>
                    <a:lnTo>
                      <a:pt x="146" y="283"/>
                    </a:lnTo>
                    <a:lnTo>
                      <a:pt x="149" y="277"/>
                    </a:lnTo>
                    <a:lnTo>
                      <a:pt x="153" y="276"/>
                    </a:lnTo>
                    <a:lnTo>
                      <a:pt x="160" y="272"/>
                    </a:lnTo>
                    <a:lnTo>
                      <a:pt x="163" y="265"/>
                    </a:lnTo>
                    <a:lnTo>
                      <a:pt x="164" y="256"/>
                    </a:lnTo>
                    <a:lnTo>
                      <a:pt x="160" y="249"/>
                    </a:lnTo>
                    <a:lnTo>
                      <a:pt x="154" y="244"/>
                    </a:lnTo>
                    <a:lnTo>
                      <a:pt x="146" y="235"/>
                    </a:lnTo>
                    <a:lnTo>
                      <a:pt x="136" y="225"/>
                    </a:lnTo>
                    <a:lnTo>
                      <a:pt x="124" y="213"/>
                    </a:lnTo>
                    <a:lnTo>
                      <a:pt x="113" y="201"/>
                    </a:lnTo>
                    <a:lnTo>
                      <a:pt x="104" y="187"/>
                    </a:lnTo>
                    <a:lnTo>
                      <a:pt x="99" y="174"/>
                    </a:lnTo>
                    <a:lnTo>
                      <a:pt x="96" y="164"/>
                    </a:lnTo>
                    <a:lnTo>
                      <a:pt x="94" y="146"/>
                    </a:lnTo>
                    <a:lnTo>
                      <a:pt x="94" y="134"/>
                    </a:lnTo>
                    <a:lnTo>
                      <a:pt x="94" y="124"/>
                    </a:lnTo>
                    <a:lnTo>
                      <a:pt x="96" y="115"/>
                    </a:lnTo>
                    <a:lnTo>
                      <a:pt x="97" y="108"/>
                    </a:lnTo>
                    <a:lnTo>
                      <a:pt x="97" y="103"/>
                    </a:lnTo>
                    <a:lnTo>
                      <a:pt x="96" y="97"/>
                    </a:lnTo>
                    <a:lnTo>
                      <a:pt x="93" y="92"/>
                    </a:lnTo>
                    <a:lnTo>
                      <a:pt x="89" y="87"/>
                    </a:lnTo>
                    <a:lnTo>
                      <a:pt x="82" y="78"/>
                    </a:lnTo>
                    <a:lnTo>
                      <a:pt x="73" y="64"/>
                    </a:lnTo>
                    <a:lnTo>
                      <a:pt x="62" y="49"/>
                    </a:lnTo>
                    <a:lnTo>
                      <a:pt x="50" y="33"/>
                    </a:lnTo>
                    <a:lnTo>
                      <a:pt x="39" y="19"/>
                    </a:lnTo>
                    <a:lnTo>
                      <a:pt x="30" y="7"/>
                    </a:lnTo>
                    <a:lnTo>
                      <a:pt x="23" y="0"/>
                    </a:lnTo>
                    <a:lnTo>
                      <a:pt x="14" y="12"/>
                    </a:lnTo>
                    <a:lnTo>
                      <a:pt x="6" y="28"/>
                    </a:lnTo>
                    <a:lnTo>
                      <a:pt x="0" y="42"/>
                    </a:lnTo>
                    <a:lnTo>
                      <a:pt x="2" y="50"/>
                    </a:lnTo>
                    <a:lnTo>
                      <a:pt x="9" y="57"/>
                    </a:lnTo>
                    <a:lnTo>
                      <a:pt x="16" y="64"/>
                    </a:lnTo>
                    <a:lnTo>
                      <a:pt x="23" y="73"/>
                    </a:lnTo>
                    <a:lnTo>
                      <a:pt x="26" y="80"/>
                    </a:lnTo>
                    <a:lnTo>
                      <a:pt x="27" y="85"/>
                    </a:lnTo>
                    <a:lnTo>
                      <a:pt x="27" y="90"/>
                    </a:lnTo>
                    <a:lnTo>
                      <a:pt x="27" y="94"/>
                    </a:lnTo>
                    <a:lnTo>
                      <a:pt x="32" y="97"/>
                    </a:lnTo>
                    <a:lnTo>
                      <a:pt x="42" y="104"/>
                    </a:lnTo>
                    <a:lnTo>
                      <a:pt x="54" y="117"/>
                    </a:lnTo>
                    <a:lnTo>
                      <a:pt x="66" y="134"/>
                    </a:lnTo>
                    <a:lnTo>
                      <a:pt x="67" y="152"/>
                    </a:lnTo>
                    <a:lnTo>
                      <a:pt x="62" y="166"/>
                    </a:lnTo>
                    <a:lnTo>
                      <a:pt x="57" y="174"/>
                    </a:lnTo>
                    <a:lnTo>
                      <a:pt x="53" y="183"/>
                    </a:lnTo>
                    <a:lnTo>
                      <a:pt x="50" y="192"/>
                    </a:lnTo>
                    <a:lnTo>
                      <a:pt x="46" y="209"/>
                    </a:lnTo>
                    <a:lnTo>
                      <a:pt x="43" y="234"/>
                    </a:lnTo>
                    <a:lnTo>
                      <a:pt x="42" y="258"/>
                    </a:lnTo>
                    <a:lnTo>
                      <a:pt x="49" y="276"/>
                    </a:lnTo>
                    <a:lnTo>
                      <a:pt x="56" y="283"/>
                    </a:lnTo>
                    <a:lnTo>
                      <a:pt x="63" y="291"/>
                    </a:lnTo>
                    <a:lnTo>
                      <a:pt x="70" y="302"/>
                    </a:lnTo>
                    <a:lnTo>
                      <a:pt x="79" y="312"/>
                    </a:lnTo>
                    <a:lnTo>
                      <a:pt x="86" y="323"/>
                    </a:lnTo>
                    <a:lnTo>
                      <a:pt x="90" y="335"/>
                    </a:lnTo>
                    <a:lnTo>
                      <a:pt x="94" y="345"/>
                    </a:lnTo>
                    <a:lnTo>
                      <a:pt x="94" y="356"/>
                    </a:lnTo>
                    <a:lnTo>
                      <a:pt x="100" y="344"/>
                    </a:lnTo>
                    <a:lnTo>
                      <a:pt x="106" y="332"/>
                    </a:lnTo>
                    <a:lnTo>
                      <a:pt x="112" y="319"/>
                    </a:lnTo>
                    <a:lnTo>
                      <a:pt x="114" y="311"/>
                    </a:lnTo>
                    <a:lnTo>
                      <a:pt x="117" y="305"/>
                    </a:lnTo>
                    <a:lnTo>
                      <a:pt x="123" y="298"/>
                    </a:lnTo>
                    <a:lnTo>
                      <a:pt x="130" y="295"/>
                    </a:lnTo>
                    <a:lnTo>
                      <a:pt x="139" y="29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09" name="Freeform 85"/>
              <p:cNvSpPr>
                <a:spLocks/>
              </p:cNvSpPr>
              <p:nvPr/>
            </p:nvSpPr>
            <p:spPr bwMode="auto">
              <a:xfrm>
                <a:off x="5791" y="5131"/>
                <a:ext cx="25" cy="77"/>
              </a:xfrm>
              <a:custGeom>
                <a:avLst/>
                <a:gdLst>
                  <a:gd name="T0" fmla="*/ 1 w 50"/>
                  <a:gd name="T1" fmla="*/ 1 h 153"/>
                  <a:gd name="T2" fmla="*/ 1 w 50"/>
                  <a:gd name="T3" fmla="*/ 1 h 153"/>
                  <a:gd name="T4" fmla="*/ 1 w 50"/>
                  <a:gd name="T5" fmla="*/ 1 h 153"/>
                  <a:gd name="T6" fmla="*/ 1 w 50"/>
                  <a:gd name="T7" fmla="*/ 1 h 153"/>
                  <a:gd name="T8" fmla="*/ 1 w 50"/>
                  <a:gd name="T9" fmla="*/ 1 h 153"/>
                  <a:gd name="T10" fmla="*/ 1 w 50"/>
                  <a:gd name="T11" fmla="*/ 1 h 153"/>
                  <a:gd name="T12" fmla="*/ 1 w 50"/>
                  <a:gd name="T13" fmla="*/ 1 h 153"/>
                  <a:gd name="T14" fmla="*/ 1 w 50"/>
                  <a:gd name="T15" fmla="*/ 1 h 153"/>
                  <a:gd name="T16" fmla="*/ 1 w 50"/>
                  <a:gd name="T17" fmla="*/ 1 h 153"/>
                  <a:gd name="T18" fmla="*/ 1 w 50"/>
                  <a:gd name="T19" fmla="*/ 1 h 153"/>
                  <a:gd name="T20" fmla="*/ 1 w 50"/>
                  <a:gd name="T21" fmla="*/ 1 h 153"/>
                  <a:gd name="T22" fmla="*/ 1 w 50"/>
                  <a:gd name="T23" fmla="*/ 1 h 153"/>
                  <a:gd name="T24" fmla="*/ 1 w 50"/>
                  <a:gd name="T25" fmla="*/ 1 h 153"/>
                  <a:gd name="T26" fmla="*/ 1 w 50"/>
                  <a:gd name="T27" fmla="*/ 1 h 153"/>
                  <a:gd name="T28" fmla="*/ 1 w 50"/>
                  <a:gd name="T29" fmla="*/ 1 h 153"/>
                  <a:gd name="T30" fmla="*/ 1 w 50"/>
                  <a:gd name="T31" fmla="*/ 1 h 153"/>
                  <a:gd name="T32" fmla="*/ 1 w 50"/>
                  <a:gd name="T33" fmla="*/ 1 h 153"/>
                  <a:gd name="T34" fmla="*/ 1 w 50"/>
                  <a:gd name="T35" fmla="*/ 1 h 153"/>
                  <a:gd name="T36" fmla="*/ 1 w 50"/>
                  <a:gd name="T37" fmla="*/ 1 h 153"/>
                  <a:gd name="T38" fmla="*/ 1 w 50"/>
                  <a:gd name="T39" fmla="*/ 1 h 153"/>
                  <a:gd name="T40" fmla="*/ 1 w 50"/>
                  <a:gd name="T41" fmla="*/ 1 h 153"/>
                  <a:gd name="T42" fmla="*/ 1 w 50"/>
                  <a:gd name="T43" fmla="*/ 1 h 153"/>
                  <a:gd name="T44" fmla="*/ 1 w 50"/>
                  <a:gd name="T45" fmla="*/ 1 h 153"/>
                  <a:gd name="T46" fmla="*/ 1 w 50"/>
                  <a:gd name="T47" fmla="*/ 1 h 153"/>
                  <a:gd name="T48" fmla="*/ 1 w 50"/>
                  <a:gd name="T49" fmla="*/ 1 h 153"/>
                  <a:gd name="T50" fmla="*/ 1 w 50"/>
                  <a:gd name="T51" fmla="*/ 0 h 153"/>
                  <a:gd name="T52" fmla="*/ 1 w 50"/>
                  <a:gd name="T53" fmla="*/ 1 h 153"/>
                  <a:gd name="T54" fmla="*/ 1 w 50"/>
                  <a:gd name="T55" fmla="*/ 1 h 153"/>
                  <a:gd name="T56" fmla="*/ 1 w 50"/>
                  <a:gd name="T57" fmla="*/ 1 h 153"/>
                  <a:gd name="T58" fmla="*/ 1 w 50"/>
                  <a:gd name="T59" fmla="*/ 1 h 153"/>
                  <a:gd name="T60" fmla="*/ 1 w 50"/>
                  <a:gd name="T61" fmla="*/ 1 h 153"/>
                  <a:gd name="T62" fmla="*/ 1 w 50"/>
                  <a:gd name="T63" fmla="*/ 1 h 153"/>
                  <a:gd name="T64" fmla="*/ 1 w 50"/>
                  <a:gd name="T65" fmla="*/ 1 h 153"/>
                  <a:gd name="T66" fmla="*/ 0 w 50"/>
                  <a:gd name="T67" fmla="*/ 1 h 153"/>
                  <a:gd name="T68" fmla="*/ 1 w 50"/>
                  <a:gd name="T69" fmla="*/ 1 h 153"/>
                  <a:gd name="T70" fmla="*/ 1 w 50"/>
                  <a:gd name="T71" fmla="*/ 1 h 153"/>
                  <a:gd name="T72" fmla="*/ 1 w 50"/>
                  <a:gd name="T73" fmla="*/ 1 h 153"/>
                  <a:gd name="T74" fmla="*/ 1 w 50"/>
                  <a:gd name="T75" fmla="*/ 1 h 153"/>
                  <a:gd name="T76" fmla="*/ 1 w 50"/>
                  <a:gd name="T77" fmla="*/ 1 h 153"/>
                  <a:gd name="T78" fmla="*/ 1 w 50"/>
                  <a:gd name="T79" fmla="*/ 1 h 153"/>
                  <a:gd name="T80" fmla="*/ 1 w 50"/>
                  <a:gd name="T81" fmla="*/ 1 h 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
                  <a:gd name="T124" fmla="*/ 0 h 153"/>
                  <a:gd name="T125" fmla="*/ 50 w 50"/>
                  <a:gd name="T126" fmla="*/ 153 h 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 h="153">
                    <a:moveTo>
                      <a:pt x="46" y="153"/>
                    </a:moveTo>
                    <a:lnTo>
                      <a:pt x="50" y="141"/>
                    </a:lnTo>
                    <a:lnTo>
                      <a:pt x="49" y="124"/>
                    </a:lnTo>
                    <a:lnTo>
                      <a:pt x="44" y="106"/>
                    </a:lnTo>
                    <a:lnTo>
                      <a:pt x="36" y="96"/>
                    </a:lnTo>
                    <a:lnTo>
                      <a:pt x="37" y="90"/>
                    </a:lnTo>
                    <a:lnTo>
                      <a:pt x="40" y="83"/>
                    </a:lnTo>
                    <a:lnTo>
                      <a:pt x="43" y="76"/>
                    </a:lnTo>
                    <a:lnTo>
                      <a:pt x="47" y="73"/>
                    </a:lnTo>
                    <a:lnTo>
                      <a:pt x="50" y="66"/>
                    </a:lnTo>
                    <a:lnTo>
                      <a:pt x="49" y="55"/>
                    </a:lnTo>
                    <a:lnTo>
                      <a:pt x="43" y="47"/>
                    </a:lnTo>
                    <a:lnTo>
                      <a:pt x="32" y="41"/>
                    </a:lnTo>
                    <a:lnTo>
                      <a:pt x="30" y="41"/>
                    </a:lnTo>
                    <a:lnTo>
                      <a:pt x="29" y="41"/>
                    </a:lnTo>
                    <a:lnTo>
                      <a:pt x="27" y="41"/>
                    </a:lnTo>
                    <a:lnTo>
                      <a:pt x="27" y="40"/>
                    </a:lnTo>
                    <a:lnTo>
                      <a:pt x="29" y="38"/>
                    </a:lnTo>
                    <a:lnTo>
                      <a:pt x="29" y="36"/>
                    </a:lnTo>
                    <a:lnTo>
                      <a:pt x="29" y="34"/>
                    </a:lnTo>
                    <a:lnTo>
                      <a:pt x="33" y="26"/>
                    </a:lnTo>
                    <a:lnTo>
                      <a:pt x="39" y="17"/>
                    </a:lnTo>
                    <a:lnTo>
                      <a:pt x="43" y="10"/>
                    </a:lnTo>
                    <a:lnTo>
                      <a:pt x="46" y="5"/>
                    </a:lnTo>
                    <a:lnTo>
                      <a:pt x="40" y="0"/>
                    </a:lnTo>
                    <a:lnTo>
                      <a:pt x="32" y="1"/>
                    </a:lnTo>
                    <a:lnTo>
                      <a:pt x="26" y="7"/>
                    </a:lnTo>
                    <a:lnTo>
                      <a:pt x="22" y="12"/>
                    </a:lnTo>
                    <a:lnTo>
                      <a:pt x="17" y="17"/>
                    </a:lnTo>
                    <a:lnTo>
                      <a:pt x="13" y="24"/>
                    </a:lnTo>
                    <a:lnTo>
                      <a:pt x="7" y="31"/>
                    </a:lnTo>
                    <a:lnTo>
                      <a:pt x="2" y="38"/>
                    </a:lnTo>
                    <a:lnTo>
                      <a:pt x="0" y="54"/>
                    </a:lnTo>
                    <a:lnTo>
                      <a:pt x="3" y="82"/>
                    </a:lnTo>
                    <a:lnTo>
                      <a:pt x="7" y="111"/>
                    </a:lnTo>
                    <a:lnTo>
                      <a:pt x="13" y="131"/>
                    </a:lnTo>
                    <a:lnTo>
                      <a:pt x="19" y="139"/>
                    </a:lnTo>
                    <a:lnTo>
                      <a:pt x="26" y="145"/>
                    </a:lnTo>
                    <a:lnTo>
                      <a:pt x="34" y="148"/>
                    </a:lnTo>
                    <a:lnTo>
                      <a:pt x="46" y="15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10" name="Freeform 86"/>
              <p:cNvSpPr>
                <a:spLocks/>
              </p:cNvSpPr>
              <p:nvPr/>
            </p:nvSpPr>
            <p:spPr bwMode="auto">
              <a:xfrm>
                <a:off x="5647" y="5130"/>
                <a:ext cx="12" cy="30"/>
              </a:xfrm>
              <a:custGeom>
                <a:avLst/>
                <a:gdLst>
                  <a:gd name="T0" fmla="*/ 1 w 24"/>
                  <a:gd name="T1" fmla="*/ 0 h 59"/>
                  <a:gd name="T2" fmla="*/ 1 w 24"/>
                  <a:gd name="T3" fmla="*/ 1 h 59"/>
                  <a:gd name="T4" fmla="*/ 1 w 24"/>
                  <a:gd name="T5" fmla="*/ 1 h 59"/>
                  <a:gd name="T6" fmla="*/ 0 w 24"/>
                  <a:gd name="T7" fmla="*/ 1 h 59"/>
                  <a:gd name="T8" fmla="*/ 0 w 24"/>
                  <a:gd name="T9" fmla="*/ 1 h 59"/>
                  <a:gd name="T10" fmla="*/ 1 w 24"/>
                  <a:gd name="T11" fmla="*/ 1 h 59"/>
                  <a:gd name="T12" fmla="*/ 1 w 24"/>
                  <a:gd name="T13" fmla="*/ 1 h 59"/>
                  <a:gd name="T14" fmla="*/ 1 w 24"/>
                  <a:gd name="T15" fmla="*/ 1 h 59"/>
                  <a:gd name="T16" fmla="*/ 1 w 24"/>
                  <a:gd name="T17" fmla="*/ 1 h 59"/>
                  <a:gd name="T18" fmla="*/ 1 w 24"/>
                  <a:gd name="T19" fmla="*/ 1 h 59"/>
                  <a:gd name="T20" fmla="*/ 1 w 24"/>
                  <a:gd name="T21" fmla="*/ 1 h 59"/>
                  <a:gd name="T22" fmla="*/ 1 w 24"/>
                  <a:gd name="T23" fmla="*/ 1 h 59"/>
                  <a:gd name="T24" fmla="*/ 1 w 24"/>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59"/>
                  <a:gd name="T41" fmla="*/ 24 w 24"/>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59">
                    <a:moveTo>
                      <a:pt x="12" y="0"/>
                    </a:moveTo>
                    <a:lnTo>
                      <a:pt x="7" y="9"/>
                    </a:lnTo>
                    <a:lnTo>
                      <a:pt x="3" y="19"/>
                    </a:lnTo>
                    <a:lnTo>
                      <a:pt x="0" y="29"/>
                    </a:lnTo>
                    <a:lnTo>
                      <a:pt x="0" y="40"/>
                    </a:lnTo>
                    <a:lnTo>
                      <a:pt x="6" y="45"/>
                    </a:lnTo>
                    <a:lnTo>
                      <a:pt x="13" y="50"/>
                    </a:lnTo>
                    <a:lnTo>
                      <a:pt x="20" y="56"/>
                    </a:lnTo>
                    <a:lnTo>
                      <a:pt x="24" y="59"/>
                    </a:lnTo>
                    <a:lnTo>
                      <a:pt x="19" y="49"/>
                    </a:lnTo>
                    <a:lnTo>
                      <a:pt x="13" y="33"/>
                    </a:lnTo>
                    <a:lnTo>
                      <a:pt x="10" y="17"/>
                    </a:lnTo>
                    <a:lnTo>
                      <a:pt x="1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11" name="Freeform 87"/>
              <p:cNvSpPr>
                <a:spLocks/>
              </p:cNvSpPr>
              <p:nvPr/>
            </p:nvSpPr>
            <p:spPr bwMode="auto">
              <a:xfrm>
                <a:off x="5650" y="5116"/>
                <a:ext cx="21" cy="17"/>
              </a:xfrm>
              <a:custGeom>
                <a:avLst/>
                <a:gdLst>
                  <a:gd name="T0" fmla="*/ 0 w 41"/>
                  <a:gd name="T1" fmla="*/ 1 h 33"/>
                  <a:gd name="T2" fmla="*/ 1 w 41"/>
                  <a:gd name="T3" fmla="*/ 1 h 33"/>
                  <a:gd name="T4" fmla="*/ 1 w 41"/>
                  <a:gd name="T5" fmla="*/ 1 h 33"/>
                  <a:gd name="T6" fmla="*/ 1 w 41"/>
                  <a:gd name="T7" fmla="*/ 0 h 33"/>
                  <a:gd name="T8" fmla="*/ 1 w 41"/>
                  <a:gd name="T9" fmla="*/ 1 h 33"/>
                  <a:gd name="T10" fmla="*/ 1 w 41"/>
                  <a:gd name="T11" fmla="*/ 1 h 33"/>
                  <a:gd name="T12" fmla="*/ 1 w 41"/>
                  <a:gd name="T13" fmla="*/ 1 h 33"/>
                  <a:gd name="T14" fmla="*/ 1 w 41"/>
                  <a:gd name="T15" fmla="*/ 1 h 33"/>
                  <a:gd name="T16" fmla="*/ 1 w 41"/>
                  <a:gd name="T17" fmla="*/ 1 h 33"/>
                  <a:gd name="T18" fmla="*/ 1 w 41"/>
                  <a:gd name="T19" fmla="*/ 1 h 33"/>
                  <a:gd name="T20" fmla="*/ 1 w 41"/>
                  <a:gd name="T21" fmla="*/ 1 h 33"/>
                  <a:gd name="T22" fmla="*/ 1 w 41"/>
                  <a:gd name="T23" fmla="*/ 1 h 33"/>
                  <a:gd name="T24" fmla="*/ 1 w 41"/>
                  <a:gd name="T25" fmla="*/ 1 h 33"/>
                  <a:gd name="T26" fmla="*/ 1 w 41"/>
                  <a:gd name="T27" fmla="*/ 1 h 33"/>
                  <a:gd name="T28" fmla="*/ 1 w 41"/>
                  <a:gd name="T29" fmla="*/ 1 h 33"/>
                  <a:gd name="T30" fmla="*/ 1 w 41"/>
                  <a:gd name="T31" fmla="*/ 1 h 33"/>
                  <a:gd name="T32" fmla="*/ 0 w 41"/>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3"/>
                  <a:gd name="T53" fmla="*/ 41 w 4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3">
                    <a:moveTo>
                      <a:pt x="0" y="12"/>
                    </a:moveTo>
                    <a:lnTo>
                      <a:pt x="8" y="5"/>
                    </a:lnTo>
                    <a:lnTo>
                      <a:pt x="17" y="2"/>
                    </a:lnTo>
                    <a:lnTo>
                      <a:pt x="24" y="0"/>
                    </a:lnTo>
                    <a:lnTo>
                      <a:pt x="28" y="2"/>
                    </a:lnTo>
                    <a:lnTo>
                      <a:pt x="33" y="7"/>
                    </a:lnTo>
                    <a:lnTo>
                      <a:pt x="38" y="14"/>
                    </a:lnTo>
                    <a:lnTo>
                      <a:pt x="41" y="21"/>
                    </a:lnTo>
                    <a:lnTo>
                      <a:pt x="41" y="26"/>
                    </a:lnTo>
                    <a:lnTo>
                      <a:pt x="38" y="30"/>
                    </a:lnTo>
                    <a:lnTo>
                      <a:pt x="36" y="31"/>
                    </a:lnTo>
                    <a:lnTo>
                      <a:pt x="33" y="33"/>
                    </a:lnTo>
                    <a:lnTo>
                      <a:pt x="31" y="31"/>
                    </a:lnTo>
                    <a:lnTo>
                      <a:pt x="28" y="23"/>
                    </a:lnTo>
                    <a:lnTo>
                      <a:pt x="21" y="14"/>
                    </a:lnTo>
                    <a:lnTo>
                      <a:pt x="13" y="10"/>
                    </a:lnTo>
                    <a:lnTo>
                      <a:pt x="0"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12" name="Freeform 88"/>
              <p:cNvSpPr>
                <a:spLocks/>
              </p:cNvSpPr>
              <p:nvPr/>
            </p:nvSpPr>
            <p:spPr bwMode="auto">
              <a:xfrm>
                <a:off x="5796" y="5163"/>
                <a:ext cx="18" cy="16"/>
              </a:xfrm>
              <a:custGeom>
                <a:avLst/>
                <a:gdLst>
                  <a:gd name="T0" fmla="*/ 1 w 35"/>
                  <a:gd name="T1" fmla="*/ 0 h 34"/>
                  <a:gd name="T2" fmla="*/ 1 w 35"/>
                  <a:gd name="T3" fmla="*/ 0 h 34"/>
                  <a:gd name="T4" fmla="*/ 1 w 35"/>
                  <a:gd name="T5" fmla="*/ 0 h 34"/>
                  <a:gd name="T6" fmla="*/ 1 w 35"/>
                  <a:gd name="T7" fmla="*/ 0 h 34"/>
                  <a:gd name="T8" fmla="*/ 1 w 35"/>
                  <a:gd name="T9" fmla="*/ 0 h 34"/>
                  <a:gd name="T10" fmla="*/ 1 w 35"/>
                  <a:gd name="T11" fmla="*/ 0 h 34"/>
                  <a:gd name="T12" fmla="*/ 1 w 35"/>
                  <a:gd name="T13" fmla="*/ 0 h 34"/>
                  <a:gd name="T14" fmla="*/ 1 w 35"/>
                  <a:gd name="T15" fmla="*/ 0 h 34"/>
                  <a:gd name="T16" fmla="*/ 0 w 35"/>
                  <a:gd name="T17" fmla="*/ 0 h 34"/>
                  <a:gd name="T18" fmla="*/ 1 w 35"/>
                  <a:gd name="T19" fmla="*/ 0 h 34"/>
                  <a:gd name="T20" fmla="*/ 1 w 35"/>
                  <a:gd name="T21" fmla="*/ 0 h 34"/>
                  <a:gd name="T22" fmla="*/ 1 w 35"/>
                  <a:gd name="T23" fmla="*/ 0 h 34"/>
                  <a:gd name="T24" fmla="*/ 1 w 35"/>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34"/>
                  <a:gd name="T41" fmla="*/ 35 w 35"/>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34">
                    <a:moveTo>
                      <a:pt x="35" y="11"/>
                    </a:moveTo>
                    <a:lnTo>
                      <a:pt x="31" y="14"/>
                    </a:lnTo>
                    <a:lnTo>
                      <a:pt x="28" y="21"/>
                    </a:lnTo>
                    <a:lnTo>
                      <a:pt x="25" y="28"/>
                    </a:lnTo>
                    <a:lnTo>
                      <a:pt x="24" y="34"/>
                    </a:lnTo>
                    <a:lnTo>
                      <a:pt x="18" y="25"/>
                    </a:lnTo>
                    <a:lnTo>
                      <a:pt x="12" y="16"/>
                    </a:lnTo>
                    <a:lnTo>
                      <a:pt x="5" y="7"/>
                    </a:lnTo>
                    <a:lnTo>
                      <a:pt x="0" y="0"/>
                    </a:lnTo>
                    <a:lnTo>
                      <a:pt x="10" y="4"/>
                    </a:lnTo>
                    <a:lnTo>
                      <a:pt x="20" y="7"/>
                    </a:lnTo>
                    <a:lnTo>
                      <a:pt x="28" y="9"/>
                    </a:lnTo>
                    <a:lnTo>
                      <a:pt x="35"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13" name="Freeform 89"/>
              <p:cNvSpPr>
                <a:spLocks/>
              </p:cNvSpPr>
              <p:nvPr/>
            </p:nvSpPr>
            <p:spPr bwMode="auto">
              <a:xfrm>
                <a:off x="5766" y="5014"/>
                <a:ext cx="23" cy="51"/>
              </a:xfrm>
              <a:custGeom>
                <a:avLst/>
                <a:gdLst>
                  <a:gd name="T0" fmla="*/ 0 w 47"/>
                  <a:gd name="T1" fmla="*/ 1 h 102"/>
                  <a:gd name="T2" fmla="*/ 0 w 47"/>
                  <a:gd name="T3" fmla="*/ 1 h 102"/>
                  <a:gd name="T4" fmla="*/ 0 w 47"/>
                  <a:gd name="T5" fmla="*/ 1 h 102"/>
                  <a:gd name="T6" fmla="*/ 0 w 47"/>
                  <a:gd name="T7" fmla="*/ 1 h 102"/>
                  <a:gd name="T8" fmla="*/ 0 w 47"/>
                  <a:gd name="T9" fmla="*/ 1 h 102"/>
                  <a:gd name="T10" fmla="*/ 0 w 47"/>
                  <a:gd name="T11" fmla="*/ 1 h 102"/>
                  <a:gd name="T12" fmla="*/ 0 w 47"/>
                  <a:gd name="T13" fmla="*/ 1 h 102"/>
                  <a:gd name="T14" fmla="*/ 0 w 47"/>
                  <a:gd name="T15" fmla="*/ 1 h 102"/>
                  <a:gd name="T16" fmla="*/ 0 w 47"/>
                  <a:gd name="T17" fmla="*/ 1 h 102"/>
                  <a:gd name="T18" fmla="*/ 0 w 47"/>
                  <a:gd name="T19" fmla="*/ 1 h 102"/>
                  <a:gd name="T20" fmla="*/ 0 w 47"/>
                  <a:gd name="T21" fmla="*/ 1 h 102"/>
                  <a:gd name="T22" fmla="*/ 0 w 47"/>
                  <a:gd name="T23" fmla="*/ 0 h 102"/>
                  <a:gd name="T24" fmla="*/ 0 w 47"/>
                  <a:gd name="T25" fmla="*/ 1 h 102"/>
                  <a:gd name="T26" fmla="*/ 0 w 47"/>
                  <a:gd name="T27" fmla="*/ 1 h 102"/>
                  <a:gd name="T28" fmla="*/ 0 w 47"/>
                  <a:gd name="T29" fmla="*/ 1 h 102"/>
                  <a:gd name="T30" fmla="*/ 0 w 47"/>
                  <a:gd name="T31" fmla="*/ 1 h 102"/>
                  <a:gd name="T32" fmla="*/ 0 w 47"/>
                  <a:gd name="T33" fmla="*/ 1 h 102"/>
                  <a:gd name="T34" fmla="*/ 0 w 47"/>
                  <a:gd name="T35" fmla="*/ 1 h 102"/>
                  <a:gd name="T36" fmla="*/ 0 w 47"/>
                  <a:gd name="T37" fmla="*/ 1 h 102"/>
                  <a:gd name="T38" fmla="*/ 0 w 47"/>
                  <a:gd name="T39" fmla="*/ 1 h 102"/>
                  <a:gd name="T40" fmla="*/ 0 w 47"/>
                  <a:gd name="T41" fmla="*/ 1 h 102"/>
                  <a:gd name="T42" fmla="*/ 0 w 47"/>
                  <a:gd name="T43" fmla="*/ 1 h 102"/>
                  <a:gd name="T44" fmla="*/ 0 w 47"/>
                  <a:gd name="T45" fmla="*/ 1 h 102"/>
                  <a:gd name="T46" fmla="*/ 0 w 47"/>
                  <a:gd name="T47" fmla="*/ 1 h 102"/>
                  <a:gd name="T48" fmla="*/ 0 w 47"/>
                  <a:gd name="T49" fmla="*/ 1 h 1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102"/>
                  <a:gd name="T77" fmla="*/ 47 w 47"/>
                  <a:gd name="T78" fmla="*/ 102 h 1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102">
                    <a:moveTo>
                      <a:pt x="0" y="102"/>
                    </a:moveTo>
                    <a:lnTo>
                      <a:pt x="3" y="93"/>
                    </a:lnTo>
                    <a:lnTo>
                      <a:pt x="7" y="84"/>
                    </a:lnTo>
                    <a:lnTo>
                      <a:pt x="12" y="76"/>
                    </a:lnTo>
                    <a:lnTo>
                      <a:pt x="17" y="62"/>
                    </a:lnTo>
                    <a:lnTo>
                      <a:pt x="22" y="51"/>
                    </a:lnTo>
                    <a:lnTo>
                      <a:pt x="26" y="39"/>
                    </a:lnTo>
                    <a:lnTo>
                      <a:pt x="29" y="25"/>
                    </a:lnTo>
                    <a:lnTo>
                      <a:pt x="32" y="16"/>
                    </a:lnTo>
                    <a:lnTo>
                      <a:pt x="33" y="11"/>
                    </a:lnTo>
                    <a:lnTo>
                      <a:pt x="36" y="4"/>
                    </a:lnTo>
                    <a:lnTo>
                      <a:pt x="39" y="0"/>
                    </a:lnTo>
                    <a:lnTo>
                      <a:pt x="43" y="2"/>
                    </a:lnTo>
                    <a:lnTo>
                      <a:pt x="46" y="7"/>
                    </a:lnTo>
                    <a:lnTo>
                      <a:pt x="47" y="13"/>
                    </a:lnTo>
                    <a:lnTo>
                      <a:pt x="47" y="18"/>
                    </a:lnTo>
                    <a:lnTo>
                      <a:pt x="46" y="25"/>
                    </a:lnTo>
                    <a:lnTo>
                      <a:pt x="42" y="37"/>
                    </a:lnTo>
                    <a:lnTo>
                      <a:pt x="36" y="49"/>
                    </a:lnTo>
                    <a:lnTo>
                      <a:pt x="27" y="63"/>
                    </a:lnTo>
                    <a:lnTo>
                      <a:pt x="20" y="74"/>
                    </a:lnTo>
                    <a:lnTo>
                      <a:pt x="14" y="83"/>
                    </a:lnTo>
                    <a:lnTo>
                      <a:pt x="9" y="88"/>
                    </a:lnTo>
                    <a:lnTo>
                      <a:pt x="4" y="95"/>
                    </a:lnTo>
                    <a:lnTo>
                      <a:pt x="0" y="1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14" name="Freeform 90"/>
              <p:cNvSpPr>
                <a:spLocks/>
              </p:cNvSpPr>
              <p:nvPr/>
            </p:nvSpPr>
            <p:spPr bwMode="auto">
              <a:xfrm>
                <a:off x="5773" y="5051"/>
                <a:ext cx="44" cy="65"/>
              </a:xfrm>
              <a:custGeom>
                <a:avLst/>
                <a:gdLst>
                  <a:gd name="T0" fmla="*/ 1 w 87"/>
                  <a:gd name="T1" fmla="*/ 1 h 129"/>
                  <a:gd name="T2" fmla="*/ 1 w 87"/>
                  <a:gd name="T3" fmla="*/ 1 h 129"/>
                  <a:gd name="T4" fmla="*/ 1 w 87"/>
                  <a:gd name="T5" fmla="*/ 1 h 129"/>
                  <a:gd name="T6" fmla="*/ 1 w 87"/>
                  <a:gd name="T7" fmla="*/ 1 h 129"/>
                  <a:gd name="T8" fmla="*/ 1 w 87"/>
                  <a:gd name="T9" fmla="*/ 1 h 129"/>
                  <a:gd name="T10" fmla="*/ 1 w 87"/>
                  <a:gd name="T11" fmla="*/ 1 h 129"/>
                  <a:gd name="T12" fmla="*/ 1 w 87"/>
                  <a:gd name="T13" fmla="*/ 1 h 129"/>
                  <a:gd name="T14" fmla="*/ 1 w 87"/>
                  <a:gd name="T15" fmla="*/ 1 h 129"/>
                  <a:gd name="T16" fmla="*/ 1 w 87"/>
                  <a:gd name="T17" fmla="*/ 1 h 129"/>
                  <a:gd name="T18" fmla="*/ 1 w 87"/>
                  <a:gd name="T19" fmla="*/ 1 h 129"/>
                  <a:gd name="T20" fmla="*/ 1 w 87"/>
                  <a:gd name="T21" fmla="*/ 1 h 129"/>
                  <a:gd name="T22" fmla="*/ 1 w 87"/>
                  <a:gd name="T23" fmla="*/ 1 h 129"/>
                  <a:gd name="T24" fmla="*/ 1 w 87"/>
                  <a:gd name="T25" fmla="*/ 1 h 129"/>
                  <a:gd name="T26" fmla="*/ 1 w 87"/>
                  <a:gd name="T27" fmla="*/ 1 h 129"/>
                  <a:gd name="T28" fmla="*/ 1 w 87"/>
                  <a:gd name="T29" fmla="*/ 1 h 129"/>
                  <a:gd name="T30" fmla="*/ 1 w 87"/>
                  <a:gd name="T31" fmla="*/ 1 h 129"/>
                  <a:gd name="T32" fmla="*/ 1 w 87"/>
                  <a:gd name="T33" fmla="*/ 1 h 129"/>
                  <a:gd name="T34" fmla="*/ 1 w 87"/>
                  <a:gd name="T35" fmla="*/ 1 h 129"/>
                  <a:gd name="T36" fmla="*/ 1 w 87"/>
                  <a:gd name="T37" fmla="*/ 1 h 129"/>
                  <a:gd name="T38" fmla="*/ 1 w 87"/>
                  <a:gd name="T39" fmla="*/ 1 h 129"/>
                  <a:gd name="T40" fmla="*/ 1 w 87"/>
                  <a:gd name="T41" fmla="*/ 1 h 129"/>
                  <a:gd name="T42" fmla="*/ 1 w 87"/>
                  <a:gd name="T43" fmla="*/ 1 h 129"/>
                  <a:gd name="T44" fmla="*/ 1 w 87"/>
                  <a:gd name="T45" fmla="*/ 1 h 129"/>
                  <a:gd name="T46" fmla="*/ 1 w 87"/>
                  <a:gd name="T47" fmla="*/ 1 h 129"/>
                  <a:gd name="T48" fmla="*/ 1 w 87"/>
                  <a:gd name="T49" fmla="*/ 0 h 129"/>
                  <a:gd name="T50" fmla="*/ 1 w 87"/>
                  <a:gd name="T51" fmla="*/ 1 h 129"/>
                  <a:gd name="T52" fmla="*/ 1 w 87"/>
                  <a:gd name="T53" fmla="*/ 1 h 129"/>
                  <a:gd name="T54" fmla="*/ 1 w 87"/>
                  <a:gd name="T55" fmla="*/ 1 h 129"/>
                  <a:gd name="T56" fmla="*/ 0 w 87"/>
                  <a:gd name="T57" fmla="*/ 1 h 129"/>
                  <a:gd name="T58" fmla="*/ 1 w 87"/>
                  <a:gd name="T59" fmla="*/ 1 h 129"/>
                  <a:gd name="T60" fmla="*/ 1 w 87"/>
                  <a:gd name="T61" fmla="*/ 1 h 129"/>
                  <a:gd name="T62" fmla="*/ 1 w 87"/>
                  <a:gd name="T63" fmla="*/ 1 h 129"/>
                  <a:gd name="T64" fmla="*/ 1 w 87"/>
                  <a:gd name="T65" fmla="*/ 1 h 129"/>
                  <a:gd name="T66" fmla="*/ 1 w 87"/>
                  <a:gd name="T67" fmla="*/ 1 h 129"/>
                  <a:gd name="T68" fmla="*/ 1 w 87"/>
                  <a:gd name="T69" fmla="*/ 1 h 129"/>
                  <a:gd name="T70" fmla="*/ 1 w 87"/>
                  <a:gd name="T71" fmla="*/ 1 h 129"/>
                  <a:gd name="T72" fmla="*/ 1 w 87"/>
                  <a:gd name="T73" fmla="*/ 1 h 129"/>
                  <a:gd name="T74" fmla="*/ 1 w 87"/>
                  <a:gd name="T75" fmla="*/ 1 h 129"/>
                  <a:gd name="T76" fmla="*/ 1 w 87"/>
                  <a:gd name="T77" fmla="*/ 1 h 129"/>
                  <a:gd name="T78" fmla="*/ 1 w 87"/>
                  <a:gd name="T79" fmla="*/ 1 h 129"/>
                  <a:gd name="T80" fmla="*/ 1 w 87"/>
                  <a:gd name="T81" fmla="*/ 1 h 129"/>
                  <a:gd name="T82" fmla="*/ 1 w 87"/>
                  <a:gd name="T83" fmla="*/ 1 h 129"/>
                  <a:gd name="T84" fmla="*/ 1 w 87"/>
                  <a:gd name="T85" fmla="*/ 1 h 129"/>
                  <a:gd name="T86" fmla="*/ 1 w 87"/>
                  <a:gd name="T87" fmla="*/ 1 h 129"/>
                  <a:gd name="T88" fmla="*/ 1 w 87"/>
                  <a:gd name="T89" fmla="*/ 1 h 129"/>
                  <a:gd name="T90" fmla="*/ 1 w 87"/>
                  <a:gd name="T91" fmla="*/ 1 h 129"/>
                  <a:gd name="T92" fmla="*/ 1 w 87"/>
                  <a:gd name="T93" fmla="*/ 1 h 129"/>
                  <a:gd name="T94" fmla="*/ 1 w 87"/>
                  <a:gd name="T95" fmla="*/ 1 h 129"/>
                  <a:gd name="T96" fmla="*/ 1 w 87"/>
                  <a:gd name="T97" fmla="*/ 1 h 1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7"/>
                  <a:gd name="T148" fmla="*/ 0 h 129"/>
                  <a:gd name="T149" fmla="*/ 87 w 87"/>
                  <a:gd name="T150" fmla="*/ 129 h 1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7" h="129">
                    <a:moveTo>
                      <a:pt x="73" y="129"/>
                    </a:moveTo>
                    <a:lnTo>
                      <a:pt x="76" y="124"/>
                    </a:lnTo>
                    <a:lnTo>
                      <a:pt x="80" y="119"/>
                    </a:lnTo>
                    <a:lnTo>
                      <a:pt x="83" y="113"/>
                    </a:lnTo>
                    <a:lnTo>
                      <a:pt x="87" y="112"/>
                    </a:lnTo>
                    <a:lnTo>
                      <a:pt x="83" y="112"/>
                    </a:lnTo>
                    <a:lnTo>
                      <a:pt x="76" y="113"/>
                    </a:lnTo>
                    <a:lnTo>
                      <a:pt x="67" y="115"/>
                    </a:lnTo>
                    <a:lnTo>
                      <a:pt x="58" y="119"/>
                    </a:lnTo>
                    <a:lnTo>
                      <a:pt x="61" y="106"/>
                    </a:lnTo>
                    <a:lnTo>
                      <a:pt x="66" y="98"/>
                    </a:lnTo>
                    <a:lnTo>
                      <a:pt x="71" y="92"/>
                    </a:lnTo>
                    <a:lnTo>
                      <a:pt x="73" y="87"/>
                    </a:lnTo>
                    <a:lnTo>
                      <a:pt x="70" y="85"/>
                    </a:lnTo>
                    <a:lnTo>
                      <a:pt x="66" y="82"/>
                    </a:lnTo>
                    <a:lnTo>
                      <a:pt x="61" y="80"/>
                    </a:lnTo>
                    <a:lnTo>
                      <a:pt x="57" y="80"/>
                    </a:lnTo>
                    <a:lnTo>
                      <a:pt x="53" y="73"/>
                    </a:lnTo>
                    <a:lnTo>
                      <a:pt x="44" y="57"/>
                    </a:lnTo>
                    <a:lnTo>
                      <a:pt x="37" y="40"/>
                    </a:lnTo>
                    <a:lnTo>
                      <a:pt x="31" y="30"/>
                    </a:lnTo>
                    <a:lnTo>
                      <a:pt x="28" y="23"/>
                    </a:lnTo>
                    <a:lnTo>
                      <a:pt x="28" y="16"/>
                    </a:lnTo>
                    <a:lnTo>
                      <a:pt x="28" y="9"/>
                    </a:lnTo>
                    <a:lnTo>
                      <a:pt x="30" y="0"/>
                    </a:lnTo>
                    <a:lnTo>
                      <a:pt x="23" y="9"/>
                    </a:lnTo>
                    <a:lnTo>
                      <a:pt x="13" y="23"/>
                    </a:lnTo>
                    <a:lnTo>
                      <a:pt x="4" y="40"/>
                    </a:lnTo>
                    <a:lnTo>
                      <a:pt x="0" y="57"/>
                    </a:lnTo>
                    <a:lnTo>
                      <a:pt x="6" y="52"/>
                    </a:lnTo>
                    <a:lnTo>
                      <a:pt x="11" y="49"/>
                    </a:lnTo>
                    <a:lnTo>
                      <a:pt x="16" y="45"/>
                    </a:lnTo>
                    <a:lnTo>
                      <a:pt x="18" y="45"/>
                    </a:lnTo>
                    <a:lnTo>
                      <a:pt x="23" y="49"/>
                    </a:lnTo>
                    <a:lnTo>
                      <a:pt x="27" y="56"/>
                    </a:lnTo>
                    <a:lnTo>
                      <a:pt x="30" y="63"/>
                    </a:lnTo>
                    <a:lnTo>
                      <a:pt x="31" y="71"/>
                    </a:lnTo>
                    <a:lnTo>
                      <a:pt x="33" y="78"/>
                    </a:lnTo>
                    <a:lnTo>
                      <a:pt x="33" y="85"/>
                    </a:lnTo>
                    <a:lnTo>
                      <a:pt x="34" y="92"/>
                    </a:lnTo>
                    <a:lnTo>
                      <a:pt x="37" y="98"/>
                    </a:lnTo>
                    <a:lnTo>
                      <a:pt x="36" y="110"/>
                    </a:lnTo>
                    <a:lnTo>
                      <a:pt x="36" y="120"/>
                    </a:lnTo>
                    <a:lnTo>
                      <a:pt x="37" y="127"/>
                    </a:lnTo>
                    <a:lnTo>
                      <a:pt x="41" y="129"/>
                    </a:lnTo>
                    <a:lnTo>
                      <a:pt x="47" y="127"/>
                    </a:lnTo>
                    <a:lnTo>
                      <a:pt x="54" y="127"/>
                    </a:lnTo>
                    <a:lnTo>
                      <a:pt x="63" y="127"/>
                    </a:lnTo>
                    <a:lnTo>
                      <a:pt x="73" y="12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15" name="Freeform 91"/>
              <p:cNvSpPr>
                <a:spLocks/>
              </p:cNvSpPr>
              <p:nvPr/>
            </p:nvSpPr>
            <p:spPr bwMode="auto">
              <a:xfrm>
                <a:off x="5611" y="5238"/>
                <a:ext cx="135" cy="151"/>
              </a:xfrm>
              <a:custGeom>
                <a:avLst/>
                <a:gdLst>
                  <a:gd name="T0" fmla="*/ 1 w 270"/>
                  <a:gd name="T1" fmla="*/ 1 h 302"/>
                  <a:gd name="T2" fmla="*/ 1 w 270"/>
                  <a:gd name="T3" fmla="*/ 1 h 302"/>
                  <a:gd name="T4" fmla="*/ 1 w 270"/>
                  <a:gd name="T5" fmla="*/ 1 h 302"/>
                  <a:gd name="T6" fmla="*/ 1 w 270"/>
                  <a:gd name="T7" fmla="*/ 1 h 302"/>
                  <a:gd name="T8" fmla="*/ 1 w 270"/>
                  <a:gd name="T9" fmla="*/ 1 h 302"/>
                  <a:gd name="T10" fmla="*/ 1 w 270"/>
                  <a:gd name="T11" fmla="*/ 1 h 302"/>
                  <a:gd name="T12" fmla="*/ 1 w 270"/>
                  <a:gd name="T13" fmla="*/ 1 h 302"/>
                  <a:gd name="T14" fmla="*/ 1 w 270"/>
                  <a:gd name="T15" fmla="*/ 1 h 302"/>
                  <a:gd name="T16" fmla="*/ 1 w 270"/>
                  <a:gd name="T17" fmla="*/ 1 h 302"/>
                  <a:gd name="T18" fmla="*/ 1 w 270"/>
                  <a:gd name="T19" fmla="*/ 1 h 302"/>
                  <a:gd name="T20" fmla="*/ 1 w 270"/>
                  <a:gd name="T21" fmla="*/ 1 h 302"/>
                  <a:gd name="T22" fmla="*/ 1 w 270"/>
                  <a:gd name="T23" fmla="*/ 1 h 302"/>
                  <a:gd name="T24" fmla="*/ 1 w 270"/>
                  <a:gd name="T25" fmla="*/ 1 h 302"/>
                  <a:gd name="T26" fmla="*/ 1 w 270"/>
                  <a:gd name="T27" fmla="*/ 1 h 302"/>
                  <a:gd name="T28" fmla="*/ 1 w 270"/>
                  <a:gd name="T29" fmla="*/ 1 h 302"/>
                  <a:gd name="T30" fmla="*/ 1 w 270"/>
                  <a:gd name="T31" fmla="*/ 1 h 302"/>
                  <a:gd name="T32" fmla="*/ 1 w 270"/>
                  <a:gd name="T33" fmla="*/ 1 h 302"/>
                  <a:gd name="T34" fmla="*/ 1 w 270"/>
                  <a:gd name="T35" fmla="*/ 1 h 302"/>
                  <a:gd name="T36" fmla="*/ 1 w 270"/>
                  <a:gd name="T37" fmla="*/ 1 h 302"/>
                  <a:gd name="T38" fmla="*/ 1 w 270"/>
                  <a:gd name="T39" fmla="*/ 1 h 302"/>
                  <a:gd name="T40" fmla="*/ 1 w 270"/>
                  <a:gd name="T41" fmla="*/ 1 h 302"/>
                  <a:gd name="T42" fmla="*/ 1 w 270"/>
                  <a:gd name="T43" fmla="*/ 1 h 302"/>
                  <a:gd name="T44" fmla="*/ 1 w 270"/>
                  <a:gd name="T45" fmla="*/ 1 h 302"/>
                  <a:gd name="T46" fmla="*/ 1 w 270"/>
                  <a:gd name="T47" fmla="*/ 1 h 302"/>
                  <a:gd name="T48" fmla="*/ 1 w 270"/>
                  <a:gd name="T49" fmla="*/ 1 h 302"/>
                  <a:gd name="T50" fmla="*/ 1 w 270"/>
                  <a:gd name="T51" fmla="*/ 1 h 302"/>
                  <a:gd name="T52" fmla="*/ 1 w 270"/>
                  <a:gd name="T53" fmla="*/ 1 h 302"/>
                  <a:gd name="T54" fmla="*/ 1 w 270"/>
                  <a:gd name="T55" fmla="*/ 1 h 302"/>
                  <a:gd name="T56" fmla="*/ 1 w 270"/>
                  <a:gd name="T57" fmla="*/ 1 h 302"/>
                  <a:gd name="T58" fmla="*/ 1 w 270"/>
                  <a:gd name="T59" fmla="*/ 1 h 302"/>
                  <a:gd name="T60" fmla="*/ 1 w 270"/>
                  <a:gd name="T61" fmla="*/ 1 h 302"/>
                  <a:gd name="T62" fmla="*/ 1 w 270"/>
                  <a:gd name="T63" fmla="*/ 1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0"/>
                  <a:gd name="T97" fmla="*/ 0 h 302"/>
                  <a:gd name="T98" fmla="*/ 270 w 270"/>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0" h="302">
                    <a:moveTo>
                      <a:pt x="251" y="110"/>
                    </a:moveTo>
                    <a:lnTo>
                      <a:pt x="238" y="104"/>
                    </a:lnTo>
                    <a:lnTo>
                      <a:pt x="220" y="97"/>
                    </a:lnTo>
                    <a:lnTo>
                      <a:pt x="198" y="90"/>
                    </a:lnTo>
                    <a:lnTo>
                      <a:pt x="177" y="83"/>
                    </a:lnTo>
                    <a:lnTo>
                      <a:pt x="155" y="75"/>
                    </a:lnTo>
                    <a:lnTo>
                      <a:pt x="135" y="70"/>
                    </a:lnTo>
                    <a:lnTo>
                      <a:pt x="118" y="64"/>
                    </a:lnTo>
                    <a:lnTo>
                      <a:pt x="108" y="63"/>
                    </a:lnTo>
                    <a:lnTo>
                      <a:pt x="100" y="59"/>
                    </a:lnTo>
                    <a:lnTo>
                      <a:pt x="90" y="56"/>
                    </a:lnTo>
                    <a:lnTo>
                      <a:pt x="77" y="49"/>
                    </a:lnTo>
                    <a:lnTo>
                      <a:pt x="61" y="40"/>
                    </a:lnTo>
                    <a:lnTo>
                      <a:pt x="45" y="29"/>
                    </a:lnTo>
                    <a:lnTo>
                      <a:pt x="30" y="21"/>
                    </a:lnTo>
                    <a:lnTo>
                      <a:pt x="14" y="10"/>
                    </a:lnTo>
                    <a:lnTo>
                      <a:pt x="0" y="0"/>
                    </a:lnTo>
                    <a:lnTo>
                      <a:pt x="8" y="14"/>
                    </a:lnTo>
                    <a:lnTo>
                      <a:pt x="17" y="28"/>
                    </a:lnTo>
                    <a:lnTo>
                      <a:pt x="24" y="40"/>
                    </a:lnTo>
                    <a:lnTo>
                      <a:pt x="31" y="52"/>
                    </a:lnTo>
                    <a:lnTo>
                      <a:pt x="38" y="64"/>
                    </a:lnTo>
                    <a:lnTo>
                      <a:pt x="44" y="75"/>
                    </a:lnTo>
                    <a:lnTo>
                      <a:pt x="51" y="82"/>
                    </a:lnTo>
                    <a:lnTo>
                      <a:pt x="57" y="89"/>
                    </a:lnTo>
                    <a:lnTo>
                      <a:pt x="67" y="97"/>
                    </a:lnTo>
                    <a:lnTo>
                      <a:pt x="80" y="110"/>
                    </a:lnTo>
                    <a:lnTo>
                      <a:pt x="97" y="124"/>
                    </a:lnTo>
                    <a:lnTo>
                      <a:pt x="113" y="139"/>
                    </a:lnTo>
                    <a:lnTo>
                      <a:pt x="128" y="153"/>
                    </a:lnTo>
                    <a:lnTo>
                      <a:pt x="140" y="167"/>
                    </a:lnTo>
                    <a:lnTo>
                      <a:pt x="148" y="178"/>
                    </a:lnTo>
                    <a:lnTo>
                      <a:pt x="148" y="185"/>
                    </a:lnTo>
                    <a:lnTo>
                      <a:pt x="158" y="187"/>
                    </a:lnTo>
                    <a:lnTo>
                      <a:pt x="167" y="190"/>
                    </a:lnTo>
                    <a:lnTo>
                      <a:pt x="175" y="195"/>
                    </a:lnTo>
                    <a:lnTo>
                      <a:pt x="184" y="201"/>
                    </a:lnTo>
                    <a:lnTo>
                      <a:pt x="191" y="206"/>
                    </a:lnTo>
                    <a:lnTo>
                      <a:pt x="197" y="213"/>
                    </a:lnTo>
                    <a:lnTo>
                      <a:pt x="201" y="220"/>
                    </a:lnTo>
                    <a:lnTo>
                      <a:pt x="204" y="227"/>
                    </a:lnTo>
                    <a:lnTo>
                      <a:pt x="208" y="239"/>
                    </a:lnTo>
                    <a:lnTo>
                      <a:pt x="211" y="251"/>
                    </a:lnTo>
                    <a:lnTo>
                      <a:pt x="217" y="260"/>
                    </a:lnTo>
                    <a:lnTo>
                      <a:pt x="224" y="265"/>
                    </a:lnTo>
                    <a:lnTo>
                      <a:pt x="230" y="267"/>
                    </a:lnTo>
                    <a:lnTo>
                      <a:pt x="235" y="270"/>
                    </a:lnTo>
                    <a:lnTo>
                      <a:pt x="242" y="274"/>
                    </a:lnTo>
                    <a:lnTo>
                      <a:pt x="250" y="279"/>
                    </a:lnTo>
                    <a:lnTo>
                      <a:pt x="255" y="284"/>
                    </a:lnTo>
                    <a:lnTo>
                      <a:pt x="261" y="290"/>
                    </a:lnTo>
                    <a:lnTo>
                      <a:pt x="267" y="295"/>
                    </a:lnTo>
                    <a:lnTo>
                      <a:pt x="270" y="302"/>
                    </a:lnTo>
                    <a:lnTo>
                      <a:pt x="267" y="279"/>
                    </a:lnTo>
                    <a:lnTo>
                      <a:pt x="260" y="253"/>
                    </a:lnTo>
                    <a:lnTo>
                      <a:pt x="251" y="227"/>
                    </a:lnTo>
                    <a:lnTo>
                      <a:pt x="242" y="207"/>
                    </a:lnTo>
                    <a:lnTo>
                      <a:pt x="244" y="201"/>
                    </a:lnTo>
                    <a:lnTo>
                      <a:pt x="245" y="194"/>
                    </a:lnTo>
                    <a:lnTo>
                      <a:pt x="247" y="190"/>
                    </a:lnTo>
                    <a:lnTo>
                      <a:pt x="250" y="187"/>
                    </a:lnTo>
                    <a:lnTo>
                      <a:pt x="254" y="174"/>
                    </a:lnTo>
                    <a:lnTo>
                      <a:pt x="257" y="155"/>
                    </a:lnTo>
                    <a:lnTo>
                      <a:pt x="257" y="131"/>
                    </a:lnTo>
                    <a:lnTo>
                      <a:pt x="251" y="11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16" name="Freeform 92"/>
              <p:cNvSpPr>
                <a:spLocks/>
              </p:cNvSpPr>
              <p:nvPr/>
            </p:nvSpPr>
            <p:spPr bwMode="auto">
              <a:xfrm>
                <a:off x="5687" y="5737"/>
                <a:ext cx="136" cy="143"/>
              </a:xfrm>
              <a:custGeom>
                <a:avLst/>
                <a:gdLst>
                  <a:gd name="T0" fmla="*/ 0 w 273"/>
                  <a:gd name="T1" fmla="*/ 1 h 284"/>
                  <a:gd name="T2" fmla="*/ 0 w 273"/>
                  <a:gd name="T3" fmla="*/ 1 h 284"/>
                  <a:gd name="T4" fmla="*/ 0 w 273"/>
                  <a:gd name="T5" fmla="*/ 1 h 284"/>
                  <a:gd name="T6" fmla="*/ 0 w 273"/>
                  <a:gd name="T7" fmla="*/ 1 h 284"/>
                  <a:gd name="T8" fmla="*/ 0 w 273"/>
                  <a:gd name="T9" fmla="*/ 1 h 284"/>
                  <a:gd name="T10" fmla="*/ 0 w 273"/>
                  <a:gd name="T11" fmla="*/ 1 h 284"/>
                  <a:gd name="T12" fmla="*/ 0 w 273"/>
                  <a:gd name="T13" fmla="*/ 1 h 284"/>
                  <a:gd name="T14" fmla="*/ 0 w 273"/>
                  <a:gd name="T15" fmla="*/ 1 h 284"/>
                  <a:gd name="T16" fmla="*/ 0 w 273"/>
                  <a:gd name="T17" fmla="*/ 1 h 284"/>
                  <a:gd name="T18" fmla="*/ 0 w 273"/>
                  <a:gd name="T19" fmla="*/ 1 h 284"/>
                  <a:gd name="T20" fmla="*/ 0 w 273"/>
                  <a:gd name="T21" fmla="*/ 1 h 284"/>
                  <a:gd name="T22" fmla="*/ 0 w 273"/>
                  <a:gd name="T23" fmla="*/ 1 h 284"/>
                  <a:gd name="T24" fmla="*/ 0 w 273"/>
                  <a:gd name="T25" fmla="*/ 1 h 284"/>
                  <a:gd name="T26" fmla="*/ 0 w 273"/>
                  <a:gd name="T27" fmla="*/ 1 h 284"/>
                  <a:gd name="T28" fmla="*/ 0 w 273"/>
                  <a:gd name="T29" fmla="*/ 1 h 284"/>
                  <a:gd name="T30" fmla="*/ 0 w 273"/>
                  <a:gd name="T31" fmla="*/ 1 h 284"/>
                  <a:gd name="T32" fmla="*/ 0 w 273"/>
                  <a:gd name="T33" fmla="*/ 1 h 284"/>
                  <a:gd name="T34" fmla="*/ 0 w 273"/>
                  <a:gd name="T35" fmla="*/ 1 h 284"/>
                  <a:gd name="T36" fmla="*/ 0 w 273"/>
                  <a:gd name="T37" fmla="*/ 1 h 284"/>
                  <a:gd name="T38" fmla="*/ 0 w 273"/>
                  <a:gd name="T39" fmla="*/ 1 h 284"/>
                  <a:gd name="T40" fmla="*/ 0 w 273"/>
                  <a:gd name="T41" fmla="*/ 1 h 284"/>
                  <a:gd name="T42" fmla="*/ 0 w 273"/>
                  <a:gd name="T43" fmla="*/ 1 h 284"/>
                  <a:gd name="T44" fmla="*/ 0 w 273"/>
                  <a:gd name="T45" fmla="*/ 1 h 284"/>
                  <a:gd name="T46" fmla="*/ 0 w 273"/>
                  <a:gd name="T47" fmla="*/ 1 h 284"/>
                  <a:gd name="T48" fmla="*/ 0 w 273"/>
                  <a:gd name="T49" fmla="*/ 1 h 284"/>
                  <a:gd name="T50" fmla="*/ 0 w 273"/>
                  <a:gd name="T51" fmla="*/ 1 h 284"/>
                  <a:gd name="T52" fmla="*/ 0 w 273"/>
                  <a:gd name="T53" fmla="*/ 1 h 284"/>
                  <a:gd name="T54" fmla="*/ 0 w 273"/>
                  <a:gd name="T55" fmla="*/ 1 h 284"/>
                  <a:gd name="T56" fmla="*/ 0 w 273"/>
                  <a:gd name="T57" fmla="*/ 1 h 284"/>
                  <a:gd name="T58" fmla="*/ 0 w 273"/>
                  <a:gd name="T59" fmla="*/ 1 h 284"/>
                  <a:gd name="T60" fmla="*/ 0 w 273"/>
                  <a:gd name="T61" fmla="*/ 1 h 284"/>
                  <a:gd name="T62" fmla="*/ 0 w 273"/>
                  <a:gd name="T63" fmla="*/ 1 h 284"/>
                  <a:gd name="T64" fmla="*/ 0 w 273"/>
                  <a:gd name="T65" fmla="*/ 1 h 284"/>
                  <a:gd name="T66" fmla="*/ 0 w 273"/>
                  <a:gd name="T67" fmla="*/ 1 h 284"/>
                  <a:gd name="T68" fmla="*/ 0 w 273"/>
                  <a:gd name="T69" fmla="*/ 1 h 284"/>
                  <a:gd name="T70" fmla="*/ 0 w 273"/>
                  <a:gd name="T71" fmla="*/ 1 h 284"/>
                  <a:gd name="T72" fmla="*/ 0 w 273"/>
                  <a:gd name="T73" fmla="*/ 1 h 284"/>
                  <a:gd name="T74" fmla="*/ 0 w 273"/>
                  <a:gd name="T75" fmla="*/ 1 h 284"/>
                  <a:gd name="T76" fmla="*/ 0 w 273"/>
                  <a:gd name="T77" fmla="*/ 0 h 284"/>
                  <a:gd name="T78" fmla="*/ 0 w 273"/>
                  <a:gd name="T79" fmla="*/ 1 h 284"/>
                  <a:gd name="T80" fmla="*/ 0 w 273"/>
                  <a:gd name="T81" fmla="*/ 1 h 284"/>
                  <a:gd name="T82" fmla="*/ 0 w 273"/>
                  <a:gd name="T83" fmla="*/ 1 h 284"/>
                  <a:gd name="T84" fmla="*/ 0 w 273"/>
                  <a:gd name="T85" fmla="*/ 1 h 284"/>
                  <a:gd name="T86" fmla="*/ 0 w 273"/>
                  <a:gd name="T87" fmla="*/ 1 h 284"/>
                  <a:gd name="T88" fmla="*/ 0 w 273"/>
                  <a:gd name="T89" fmla="*/ 1 h 284"/>
                  <a:gd name="T90" fmla="*/ 0 w 273"/>
                  <a:gd name="T91" fmla="*/ 1 h 2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3"/>
                  <a:gd name="T139" fmla="*/ 0 h 284"/>
                  <a:gd name="T140" fmla="*/ 273 w 273"/>
                  <a:gd name="T141" fmla="*/ 284 h 2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3" h="284">
                    <a:moveTo>
                      <a:pt x="270" y="5"/>
                    </a:moveTo>
                    <a:lnTo>
                      <a:pt x="273" y="52"/>
                    </a:lnTo>
                    <a:lnTo>
                      <a:pt x="271" y="103"/>
                    </a:lnTo>
                    <a:lnTo>
                      <a:pt x="264" y="152"/>
                    </a:lnTo>
                    <a:lnTo>
                      <a:pt x="251" y="188"/>
                    </a:lnTo>
                    <a:lnTo>
                      <a:pt x="247" y="204"/>
                    </a:lnTo>
                    <a:lnTo>
                      <a:pt x="241" y="234"/>
                    </a:lnTo>
                    <a:lnTo>
                      <a:pt x="237" y="265"/>
                    </a:lnTo>
                    <a:lnTo>
                      <a:pt x="236" y="284"/>
                    </a:lnTo>
                    <a:lnTo>
                      <a:pt x="231" y="271"/>
                    </a:lnTo>
                    <a:lnTo>
                      <a:pt x="231" y="257"/>
                    </a:lnTo>
                    <a:lnTo>
                      <a:pt x="234" y="243"/>
                    </a:lnTo>
                    <a:lnTo>
                      <a:pt x="237" y="230"/>
                    </a:lnTo>
                    <a:lnTo>
                      <a:pt x="239" y="218"/>
                    </a:lnTo>
                    <a:lnTo>
                      <a:pt x="234" y="208"/>
                    </a:lnTo>
                    <a:lnTo>
                      <a:pt x="230" y="199"/>
                    </a:lnTo>
                    <a:lnTo>
                      <a:pt x="223" y="190"/>
                    </a:lnTo>
                    <a:lnTo>
                      <a:pt x="214" y="190"/>
                    </a:lnTo>
                    <a:lnTo>
                      <a:pt x="203" y="190"/>
                    </a:lnTo>
                    <a:lnTo>
                      <a:pt x="191" y="187"/>
                    </a:lnTo>
                    <a:lnTo>
                      <a:pt x="181" y="183"/>
                    </a:lnTo>
                    <a:lnTo>
                      <a:pt x="176" y="180"/>
                    </a:lnTo>
                    <a:lnTo>
                      <a:pt x="170" y="176"/>
                    </a:lnTo>
                    <a:lnTo>
                      <a:pt x="163" y="171"/>
                    </a:lnTo>
                    <a:lnTo>
                      <a:pt x="156" y="164"/>
                    </a:lnTo>
                    <a:lnTo>
                      <a:pt x="147" y="159"/>
                    </a:lnTo>
                    <a:lnTo>
                      <a:pt x="140" y="153"/>
                    </a:lnTo>
                    <a:lnTo>
                      <a:pt x="134" y="150"/>
                    </a:lnTo>
                    <a:lnTo>
                      <a:pt x="130" y="148"/>
                    </a:lnTo>
                    <a:lnTo>
                      <a:pt x="124" y="148"/>
                    </a:lnTo>
                    <a:lnTo>
                      <a:pt x="116" y="152"/>
                    </a:lnTo>
                    <a:lnTo>
                      <a:pt x="103" y="157"/>
                    </a:lnTo>
                    <a:lnTo>
                      <a:pt x="89" y="162"/>
                    </a:lnTo>
                    <a:lnTo>
                      <a:pt x="74" y="169"/>
                    </a:lnTo>
                    <a:lnTo>
                      <a:pt x="60" y="176"/>
                    </a:lnTo>
                    <a:lnTo>
                      <a:pt x="47" y="183"/>
                    </a:lnTo>
                    <a:lnTo>
                      <a:pt x="39" y="188"/>
                    </a:lnTo>
                    <a:lnTo>
                      <a:pt x="26" y="194"/>
                    </a:lnTo>
                    <a:lnTo>
                      <a:pt x="14" y="195"/>
                    </a:lnTo>
                    <a:lnTo>
                      <a:pt x="4" y="192"/>
                    </a:lnTo>
                    <a:lnTo>
                      <a:pt x="0" y="187"/>
                    </a:lnTo>
                    <a:lnTo>
                      <a:pt x="3" y="178"/>
                    </a:lnTo>
                    <a:lnTo>
                      <a:pt x="7" y="167"/>
                    </a:lnTo>
                    <a:lnTo>
                      <a:pt x="14" y="157"/>
                    </a:lnTo>
                    <a:lnTo>
                      <a:pt x="21" y="146"/>
                    </a:lnTo>
                    <a:lnTo>
                      <a:pt x="30" y="138"/>
                    </a:lnTo>
                    <a:lnTo>
                      <a:pt x="39" y="131"/>
                    </a:lnTo>
                    <a:lnTo>
                      <a:pt x="46" y="124"/>
                    </a:lnTo>
                    <a:lnTo>
                      <a:pt x="53" y="119"/>
                    </a:lnTo>
                    <a:lnTo>
                      <a:pt x="60" y="113"/>
                    </a:lnTo>
                    <a:lnTo>
                      <a:pt x="69" y="106"/>
                    </a:lnTo>
                    <a:lnTo>
                      <a:pt x="79" y="99"/>
                    </a:lnTo>
                    <a:lnTo>
                      <a:pt x="89" y="92"/>
                    </a:lnTo>
                    <a:lnTo>
                      <a:pt x="97" y="85"/>
                    </a:lnTo>
                    <a:lnTo>
                      <a:pt x="106" y="80"/>
                    </a:lnTo>
                    <a:lnTo>
                      <a:pt x="111" y="75"/>
                    </a:lnTo>
                    <a:lnTo>
                      <a:pt x="116" y="73"/>
                    </a:lnTo>
                    <a:lnTo>
                      <a:pt x="119" y="70"/>
                    </a:lnTo>
                    <a:lnTo>
                      <a:pt x="120" y="64"/>
                    </a:lnTo>
                    <a:lnTo>
                      <a:pt x="121" y="59"/>
                    </a:lnTo>
                    <a:lnTo>
                      <a:pt x="120" y="56"/>
                    </a:lnTo>
                    <a:lnTo>
                      <a:pt x="117" y="54"/>
                    </a:lnTo>
                    <a:lnTo>
                      <a:pt x="111" y="50"/>
                    </a:lnTo>
                    <a:lnTo>
                      <a:pt x="104" y="47"/>
                    </a:lnTo>
                    <a:lnTo>
                      <a:pt x="96" y="42"/>
                    </a:lnTo>
                    <a:lnTo>
                      <a:pt x="87" y="38"/>
                    </a:lnTo>
                    <a:lnTo>
                      <a:pt x="79" y="35"/>
                    </a:lnTo>
                    <a:lnTo>
                      <a:pt x="73" y="33"/>
                    </a:lnTo>
                    <a:lnTo>
                      <a:pt x="70" y="31"/>
                    </a:lnTo>
                    <a:lnTo>
                      <a:pt x="67" y="29"/>
                    </a:lnTo>
                    <a:lnTo>
                      <a:pt x="63" y="26"/>
                    </a:lnTo>
                    <a:lnTo>
                      <a:pt x="60" y="22"/>
                    </a:lnTo>
                    <a:lnTo>
                      <a:pt x="59" y="17"/>
                    </a:lnTo>
                    <a:lnTo>
                      <a:pt x="57" y="12"/>
                    </a:lnTo>
                    <a:lnTo>
                      <a:pt x="57" y="7"/>
                    </a:lnTo>
                    <a:lnTo>
                      <a:pt x="53" y="3"/>
                    </a:lnTo>
                    <a:lnTo>
                      <a:pt x="47" y="0"/>
                    </a:lnTo>
                    <a:lnTo>
                      <a:pt x="56" y="0"/>
                    </a:lnTo>
                    <a:lnTo>
                      <a:pt x="69" y="3"/>
                    </a:lnTo>
                    <a:lnTo>
                      <a:pt x="84" y="8"/>
                    </a:lnTo>
                    <a:lnTo>
                      <a:pt x="103" y="15"/>
                    </a:lnTo>
                    <a:lnTo>
                      <a:pt x="123" y="22"/>
                    </a:lnTo>
                    <a:lnTo>
                      <a:pt x="141" y="29"/>
                    </a:lnTo>
                    <a:lnTo>
                      <a:pt x="159" y="35"/>
                    </a:lnTo>
                    <a:lnTo>
                      <a:pt x="173" y="38"/>
                    </a:lnTo>
                    <a:lnTo>
                      <a:pt x="186" y="40"/>
                    </a:lnTo>
                    <a:lnTo>
                      <a:pt x="199" y="38"/>
                    </a:lnTo>
                    <a:lnTo>
                      <a:pt x="211" y="35"/>
                    </a:lnTo>
                    <a:lnTo>
                      <a:pt x="224" y="29"/>
                    </a:lnTo>
                    <a:lnTo>
                      <a:pt x="236" y="22"/>
                    </a:lnTo>
                    <a:lnTo>
                      <a:pt x="249" y="17"/>
                    </a:lnTo>
                    <a:lnTo>
                      <a:pt x="260" y="10"/>
                    </a:lnTo>
                    <a:lnTo>
                      <a:pt x="270"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17" name="Freeform 93"/>
              <p:cNvSpPr>
                <a:spLocks/>
              </p:cNvSpPr>
              <p:nvPr/>
            </p:nvSpPr>
            <p:spPr bwMode="auto">
              <a:xfrm>
                <a:off x="5588" y="5288"/>
                <a:ext cx="159" cy="249"/>
              </a:xfrm>
              <a:custGeom>
                <a:avLst/>
                <a:gdLst>
                  <a:gd name="T0" fmla="*/ 1 w 317"/>
                  <a:gd name="T1" fmla="*/ 1 h 496"/>
                  <a:gd name="T2" fmla="*/ 1 w 317"/>
                  <a:gd name="T3" fmla="*/ 1 h 496"/>
                  <a:gd name="T4" fmla="*/ 1 w 317"/>
                  <a:gd name="T5" fmla="*/ 1 h 496"/>
                  <a:gd name="T6" fmla="*/ 1 w 317"/>
                  <a:gd name="T7" fmla="*/ 1 h 496"/>
                  <a:gd name="T8" fmla="*/ 1 w 317"/>
                  <a:gd name="T9" fmla="*/ 1 h 496"/>
                  <a:gd name="T10" fmla="*/ 1 w 317"/>
                  <a:gd name="T11" fmla="*/ 1 h 496"/>
                  <a:gd name="T12" fmla="*/ 1 w 317"/>
                  <a:gd name="T13" fmla="*/ 1 h 496"/>
                  <a:gd name="T14" fmla="*/ 1 w 317"/>
                  <a:gd name="T15" fmla="*/ 1 h 496"/>
                  <a:gd name="T16" fmla="*/ 1 w 317"/>
                  <a:gd name="T17" fmla="*/ 1 h 496"/>
                  <a:gd name="T18" fmla="*/ 1 w 317"/>
                  <a:gd name="T19" fmla="*/ 1 h 496"/>
                  <a:gd name="T20" fmla="*/ 1 w 317"/>
                  <a:gd name="T21" fmla="*/ 1 h 496"/>
                  <a:gd name="T22" fmla="*/ 1 w 317"/>
                  <a:gd name="T23" fmla="*/ 1 h 496"/>
                  <a:gd name="T24" fmla="*/ 1 w 317"/>
                  <a:gd name="T25" fmla="*/ 1 h 496"/>
                  <a:gd name="T26" fmla="*/ 1 w 317"/>
                  <a:gd name="T27" fmla="*/ 1 h 496"/>
                  <a:gd name="T28" fmla="*/ 1 w 317"/>
                  <a:gd name="T29" fmla="*/ 1 h 496"/>
                  <a:gd name="T30" fmla="*/ 1 w 317"/>
                  <a:gd name="T31" fmla="*/ 1 h 496"/>
                  <a:gd name="T32" fmla="*/ 1 w 317"/>
                  <a:gd name="T33" fmla="*/ 1 h 496"/>
                  <a:gd name="T34" fmla="*/ 1 w 317"/>
                  <a:gd name="T35" fmla="*/ 1 h 496"/>
                  <a:gd name="T36" fmla="*/ 1 w 317"/>
                  <a:gd name="T37" fmla="*/ 1 h 496"/>
                  <a:gd name="T38" fmla="*/ 1 w 317"/>
                  <a:gd name="T39" fmla="*/ 1 h 496"/>
                  <a:gd name="T40" fmla="*/ 1 w 317"/>
                  <a:gd name="T41" fmla="*/ 1 h 496"/>
                  <a:gd name="T42" fmla="*/ 1 w 317"/>
                  <a:gd name="T43" fmla="*/ 1 h 496"/>
                  <a:gd name="T44" fmla="*/ 1 w 317"/>
                  <a:gd name="T45" fmla="*/ 1 h 496"/>
                  <a:gd name="T46" fmla="*/ 1 w 317"/>
                  <a:gd name="T47" fmla="*/ 0 h 496"/>
                  <a:gd name="T48" fmla="*/ 1 w 317"/>
                  <a:gd name="T49" fmla="*/ 1 h 496"/>
                  <a:gd name="T50" fmla="*/ 1 w 317"/>
                  <a:gd name="T51" fmla="*/ 1 h 496"/>
                  <a:gd name="T52" fmla="*/ 0 w 317"/>
                  <a:gd name="T53" fmla="*/ 1 h 496"/>
                  <a:gd name="T54" fmla="*/ 1 w 317"/>
                  <a:gd name="T55" fmla="*/ 1 h 496"/>
                  <a:gd name="T56" fmla="*/ 1 w 317"/>
                  <a:gd name="T57" fmla="*/ 1 h 496"/>
                  <a:gd name="T58" fmla="*/ 1 w 317"/>
                  <a:gd name="T59" fmla="*/ 1 h 496"/>
                  <a:gd name="T60" fmla="*/ 1 w 317"/>
                  <a:gd name="T61" fmla="*/ 1 h 496"/>
                  <a:gd name="T62" fmla="*/ 1 w 317"/>
                  <a:gd name="T63" fmla="*/ 1 h 496"/>
                  <a:gd name="T64" fmla="*/ 1 w 317"/>
                  <a:gd name="T65" fmla="*/ 1 h 496"/>
                  <a:gd name="T66" fmla="*/ 1 w 317"/>
                  <a:gd name="T67" fmla="*/ 1 h 496"/>
                  <a:gd name="T68" fmla="*/ 1 w 317"/>
                  <a:gd name="T69" fmla="*/ 1 h 496"/>
                  <a:gd name="T70" fmla="*/ 1 w 317"/>
                  <a:gd name="T71" fmla="*/ 1 h 496"/>
                  <a:gd name="T72" fmla="*/ 1 w 317"/>
                  <a:gd name="T73" fmla="*/ 1 h 496"/>
                  <a:gd name="T74" fmla="*/ 1 w 317"/>
                  <a:gd name="T75" fmla="*/ 1 h 496"/>
                  <a:gd name="T76" fmla="*/ 1 w 317"/>
                  <a:gd name="T77" fmla="*/ 1 h 496"/>
                  <a:gd name="T78" fmla="*/ 1 w 317"/>
                  <a:gd name="T79" fmla="*/ 1 h 496"/>
                  <a:gd name="T80" fmla="*/ 1 w 317"/>
                  <a:gd name="T81" fmla="*/ 1 h 496"/>
                  <a:gd name="T82" fmla="*/ 1 w 317"/>
                  <a:gd name="T83" fmla="*/ 1 h 496"/>
                  <a:gd name="T84" fmla="*/ 1 w 317"/>
                  <a:gd name="T85" fmla="*/ 1 h 496"/>
                  <a:gd name="T86" fmla="*/ 1 w 317"/>
                  <a:gd name="T87" fmla="*/ 1 h 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7"/>
                  <a:gd name="T133" fmla="*/ 0 h 496"/>
                  <a:gd name="T134" fmla="*/ 317 w 317"/>
                  <a:gd name="T135" fmla="*/ 496 h 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7" h="496">
                    <a:moveTo>
                      <a:pt x="271" y="496"/>
                    </a:moveTo>
                    <a:lnTo>
                      <a:pt x="278" y="493"/>
                    </a:lnTo>
                    <a:lnTo>
                      <a:pt x="286" y="487"/>
                    </a:lnTo>
                    <a:lnTo>
                      <a:pt x="293" y="484"/>
                    </a:lnTo>
                    <a:lnTo>
                      <a:pt x="300" y="479"/>
                    </a:lnTo>
                    <a:lnTo>
                      <a:pt x="296" y="456"/>
                    </a:lnTo>
                    <a:lnTo>
                      <a:pt x="298" y="423"/>
                    </a:lnTo>
                    <a:lnTo>
                      <a:pt x="306" y="388"/>
                    </a:lnTo>
                    <a:lnTo>
                      <a:pt x="314" y="358"/>
                    </a:lnTo>
                    <a:lnTo>
                      <a:pt x="317" y="337"/>
                    </a:lnTo>
                    <a:lnTo>
                      <a:pt x="311" y="318"/>
                    </a:lnTo>
                    <a:lnTo>
                      <a:pt x="300" y="302"/>
                    </a:lnTo>
                    <a:lnTo>
                      <a:pt x="286" y="290"/>
                    </a:lnTo>
                    <a:lnTo>
                      <a:pt x="277" y="283"/>
                    </a:lnTo>
                    <a:lnTo>
                      <a:pt x="268" y="274"/>
                    </a:lnTo>
                    <a:lnTo>
                      <a:pt x="258" y="265"/>
                    </a:lnTo>
                    <a:lnTo>
                      <a:pt x="250" y="255"/>
                    </a:lnTo>
                    <a:lnTo>
                      <a:pt x="240" y="244"/>
                    </a:lnTo>
                    <a:lnTo>
                      <a:pt x="233" y="234"/>
                    </a:lnTo>
                    <a:lnTo>
                      <a:pt x="226" y="225"/>
                    </a:lnTo>
                    <a:lnTo>
                      <a:pt x="221" y="218"/>
                    </a:lnTo>
                    <a:lnTo>
                      <a:pt x="218" y="208"/>
                    </a:lnTo>
                    <a:lnTo>
                      <a:pt x="223" y="197"/>
                    </a:lnTo>
                    <a:lnTo>
                      <a:pt x="233" y="190"/>
                    </a:lnTo>
                    <a:lnTo>
                      <a:pt x="244" y="189"/>
                    </a:lnTo>
                    <a:lnTo>
                      <a:pt x="246" y="185"/>
                    </a:lnTo>
                    <a:lnTo>
                      <a:pt x="247" y="183"/>
                    </a:lnTo>
                    <a:lnTo>
                      <a:pt x="248" y="180"/>
                    </a:lnTo>
                    <a:lnTo>
                      <a:pt x="248" y="178"/>
                    </a:lnTo>
                    <a:lnTo>
                      <a:pt x="236" y="168"/>
                    </a:lnTo>
                    <a:lnTo>
                      <a:pt x="227" y="159"/>
                    </a:lnTo>
                    <a:lnTo>
                      <a:pt x="220" y="150"/>
                    </a:lnTo>
                    <a:lnTo>
                      <a:pt x="214" y="141"/>
                    </a:lnTo>
                    <a:lnTo>
                      <a:pt x="208" y="131"/>
                    </a:lnTo>
                    <a:lnTo>
                      <a:pt x="206" y="122"/>
                    </a:lnTo>
                    <a:lnTo>
                      <a:pt x="201" y="112"/>
                    </a:lnTo>
                    <a:lnTo>
                      <a:pt x="197" y="100"/>
                    </a:lnTo>
                    <a:lnTo>
                      <a:pt x="188" y="87"/>
                    </a:lnTo>
                    <a:lnTo>
                      <a:pt x="174" y="73"/>
                    </a:lnTo>
                    <a:lnTo>
                      <a:pt x="157" y="59"/>
                    </a:lnTo>
                    <a:lnTo>
                      <a:pt x="139" y="45"/>
                    </a:lnTo>
                    <a:lnTo>
                      <a:pt x="119" y="33"/>
                    </a:lnTo>
                    <a:lnTo>
                      <a:pt x="100" y="23"/>
                    </a:lnTo>
                    <a:lnTo>
                      <a:pt x="83" y="14"/>
                    </a:lnTo>
                    <a:lnTo>
                      <a:pt x="71" y="7"/>
                    </a:lnTo>
                    <a:lnTo>
                      <a:pt x="61" y="3"/>
                    </a:lnTo>
                    <a:lnTo>
                      <a:pt x="51" y="0"/>
                    </a:lnTo>
                    <a:lnTo>
                      <a:pt x="41" y="0"/>
                    </a:lnTo>
                    <a:lnTo>
                      <a:pt x="33" y="0"/>
                    </a:lnTo>
                    <a:lnTo>
                      <a:pt x="24" y="2"/>
                    </a:lnTo>
                    <a:lnTo>
                      <a:pt x="17" y="7"/>
                    </a:lnTo>
                    <a:lnTo>
                      <a:pt x="10" y="14"/>
                    </a:lnTo>
                    <a:lnTo>
                      <a:pt x="6" y="23"/>
                    </a:lnTo>
                    <a:lnTo>
                      <a:pt x="0" y="44"/>
                    </a:lnTo>
                    <a:lnTo>
                      <a:pt x="4" y="63"/>
                    </a:lnTo>
                    <a:lnTo>
                      <a:pt x="13" y="80"/>
                    </a:lnTo>
                    <a:lnTo>
                      <a:pt x="27" y="93"/>
                    </a:lnTo>
                    <a:lnTo>
                      <a:pt x="36" y="98"/>
                    </a:lnTo>
                    <a:lnTo>
                      <a:pt x="46" y="105"/>
                    </a:lnTo>
                    <a:lnTo>
                      <a:pt x="56" y="112"/>
                    </a:lnTo>
                    <a:lnTo>
                      <a:pt x="64" y="119"/>
                    </a:lnTo>
                    <a:lnTo>
                      <a:pt x="73" y="126"/>
                    </a:lnTo>
                    <a:lnTo>
                      <a:pt x="81" y="133"/>
                    </a:lnTo>
                    <a:lnTo>
                      <a:pt x="86" y="140"/>
                    </a:lnTo>
                    <a:lnTo>
                      <a:pt x="89" y="147"/>
                    </a:lnTo>
                    <a:lnTo>
                      <a:pt x="91" y="161"/>
                    </a:lnTo>
                    <a:lnTo>
                      <a:pt x="97" y="176"/>
                    </a:lnTo>
                    <a:lnTo>
                      <a:pt x="106" y="194"/>
                    </a:lnTo>
                    <a:lnTo>
                      <a:pt x="117" y="206"/>
                    </a:lnTo>
                    <a:lnTo>
                      <a:pt x="124" y="211"/>
                    </a:lnTo>
                    <a:lnTo>
                      <a:pt x="131" y="220"/>
                    </a:lnTo>
                    <a:lnTo>
                      <a:pt x="139" y="227"/>
                    </a:lnTo>
                    <a:lnTo>
                      <a:pt x="146" y="236"/>
                    </a:lnTo>
                    <a:lnTo>
                      <a:pt x="150" y="246"/>
                    </a:lnTo>
                    <a:lnTo>
                      <a:pt x="154" y="255"/>
                    </a:lnTo>
                    <a:lnTo>
                      <a:pt x="157" y="264"/>
                    </a:lnTo>
                    <a:lnTo>
                      <a:pt x="157" y="272"/>
                    </a:lnTo>
                    <a:lnTo>
                      <a:pt x="154" y="288"/>
                    </a:lnTo>
                    <a:lnTo>
                      <a:pt x="150" y="307"/>
                    </a:lnTo>
                    <a:lnTo>
                      <a:pt x="149" y="327"/>
                    </a:lnTo>
                    <a:lnTo>
                      <a:pt x="151" y="344"/>
                    </a:lnTo>
                    <a:lnTo>
                      <a:pt x="161" y="363"/>
                    </a:lnTo>
                    <a:lnTo>
                      <a:pt x="177" y="382"/>
                    </a:lnTo>
                    <a:lnTo>
                      <a:pt x="197" y="402"/>
                    </a:lnTo>
                    <a:lnTo>
                      <a:pt x="218" y="423"/>
                    </a:lnTo>
                    <a:lnTo>
                      <a:pt x="238" y="442"/>
                    </a:lnTo>
                    <a:lnTo>
                      <a:pt x="256" y="461"/>
                    </a:lnTo>
                    <a:lnTo>
                      <a:pt x="267" y="479"/>
                    </a:lnTo>
                    <a:lnTo>
                      <a:pt x="271" y="49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18" name="Freeform 94"/>
              <p:cNvSpPr>
                <a:spLocks/>
              </p:cNvSpPr>
              <p:nvPr/>
            </p:nvSpPr>
            <p:spPr bwMode="auto">
              <a:xfrm>
                <a:off x="5628" y="5314"/>
                <a:ext cx="40" cy="34"/>
              </a:xfrm>
              <a:custGeom>
                <a:avLst/>
                <a:gdLst>
                  <a:gd name="T0" fmla="*/ 0 w 81"/>
                  <a:gd name="T1" fmla="*/ 1 h 68"/>
                  <a:gd name="T2" fmla="*/ 0 w 81"/>
                  <a:gd name="T3" fmla="*/ 1 h 68"/>
                  <a:gd name="T4" fmla="*/ 0 w 81"/>
                  <a:gd name="T5" fmla="*/ 1 h 68"/>
                  <a:gd name="T6" fmla="*/ 0 w 81"/>
                  <a:gd name="T7" fmla="*/ 1 h 68"/>
                  <a:gd name="T8" fmla="*/ 0 w 81"/>
                  <a:gd name="T9" fmla="*/ 1 h 68"/>
                  <a:gd name="T10" fmla="*/ 0 w 81"/>
                  <a:gd name="T11" fmla="*/ 1 h 68"/>
                  <a:gd name="T12" fmla="*/ 0 w 81"/>
                  <a:gd name="T13" fmla="*/ 1 h 68"/>
                  <a:gd name="T14" fmla="*/ 0 w 81"/>
                  <a:gd name="T15" fmla="*/ 0 h 68"/>
                  <a:gd name="T16" fmla="*/ 0 w 81"/>
                  <a:gd name="T17" fmla="*/ 1 h 68"/>
                  <a:gd name="T18" fmla="*/ 0 w 81"/>
                  <a:gd name="T19" fmla="*/ 1 h 68"/>
                  <a:gd name="T20" fmla="*/ 0 w 81"/>
                  <a:gd name="T21" fmla="*/ 1 h 68"/>
                  <a:gd name="T22" fmla="*/ 0 w 81"/>
                  <a:gd name="T23" fmla="*/ 1 h 68"/>
                  <a:gd name="T24" fmla="*/ 0 w 81"/>
                  <a:gd name="T25" fmla="*/ 1 h 68"/>
                  <a:gd name="T26" fmla="*/ 0 w 81"/>
                  <a:gd name="T27" fmla="*/ 1 h 68"/>
                  <a:gd name="T28" fmla="*/ 0 w 81"/>
                  <a:gd name="T29" fmla="*/ 1 h 68"/>
                  <a:gd name="T30" fmla="*/ 0 w 81"/>
                  <a:gd name="T31" fmla="*/ 1 h 68"/>
                  <a:gd name="T32" fmla="*/ 0 w 81"/>
                  <a:gd name="T33" fmla="*/ 1 h 68"/>
                  <a:gd name="T34" fmla="*/ 0 w 81"/>
                  <a:gd name="T35" fmla="*/ 1 h 68"/>
                  <a:gd name="T36" fmla="*/ 0 w 81"/>
                  <a:gd name="T37" fmla="*/ 1 h 68"/>
                  <a:gd name="T38" fmla="*/ 0 w 81"/>
                  <a:gd name="T39" fmla="*/ 1 h 68"/>
                  <a:gd name="T40" fmla="*/ 0 w 81"/>
                  <a:gd name="T41" fmla="*/ 1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68"/>
                  <a:gd name="T65" fmla="*/ 81 w 81"/>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68">
                    <a:moveTo>
                      <a:pt x="81" y="68"/>
                    </a:moveTo>
                    <a:lnTo>
                      <a:pt x="74" y="55"/>
                    </a:lnTo>
                    <a:lnTo>
                      <a:pt x="64" y="43"/>
                    </a:lnTo>
                    <a:lnTo>
                      <a:pt x="52" y="31"/>
                    </a:lnTo>
                    <a:lnTo>
                      <a:pt x="40" y="21"/>
                    </a:lnTo>
                    <a:lnTo>
                      <a:pt x="28" y="10"/>
                    </a:lnTo>
                    <a:lnTo>
                      <a:pt x="20" y="3"/>
                    </a:lnTo>
                    <a:lnTo>
                      <a:pt x="11" y="0"/>
                    </a:lnTo>
                    <a:lnTo>
                      <a:pt x="7" y="1"/>
                    </a:lnTo>
                    <a:lnTo>
                      <a:pt x="2" y="12"/>
                    </a:lnTo>
                    <a:lnTo>
                      <a:pt x="0" y="24"/>
                    </a:lnTo>
                    <a:lnTo>
                      <a:pt x="0" y="38"/>
                    </a:lnTo>
                    <a:lnTo>
                      <a:pt x="8" y="43"/>
                    </a:lnTo>
                    <a:lnTo>
                      <a:pt x="15" y="43"/>
                    </a:lnTo>
                    <a:lnTo>
                      <a:pt x="22" y="43"/>
                    </a:lnTo>
                    <a:lnTo>
                      <a:pt x="31" y="43"/>
                    </a:lnTo>
                    <a:lnTo>
                      <a:pt x="41" y="43"/>
                    </a:lnTo>
                    <a:lnTo>
                      <a:pt x="51" y="45"/>
                    </a:lnTo>
                    <a:lnTo>
                      <a:pt x="61" y="50"/>
                    </a:lnTo>
                    <a:lnTo>
                      <a:pt x="71" y="57"/>
                    </a:lnTo>
                    <a:lnTo>
                      <a:pt x="81" y="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19" name="Freeform 95"/>
              <p:cNvSpPr>
                <a:spLocks/>
              </p:cNvSpPr>
              <p:nvPr/>
            </p:nvSpPr>
            <p:spPr bwMode="auto">
              <a:xfrm>
                <a:off x="5675" y="5388"/>
                <a:ext cx="48" cy="100"/>
              </a:xfrm>
              <a:custGeom>
                <a:avLst/>
                <a:gdLst>
                  <a:gd name="T0" fmla="*/ 0 w 95"/>
                  <a:gd name="T1" fmla="*/ 0 h 199"/>
                  <a:gd name="T2" fmla="*/ 1 w 95"/>
                  <a:gd name="T3" fmla="*/ 1 h 199"/>
                  <a:gd name="T4" fmla="*/ 1 w 95"/>
                  <a:gd name="T5" fmla="*/ 1 h 199"/>
                  <a:gd name="T6" fmla="*/ 1 w 95"/>
                  <a:gd name="T7" fmla="*/ 1 h 199"/>
                  <a:gd name="T8" fmla="*/ 1 w 95"/>
                  <a:gd name="T9" fmla="*/ 1 h 199"/>
                  <a:gd name="T10" fmla="*/ 1 w 95"/>
                  <a:gd name="T11" fmla="*/ 1 h 199"/>
                  <a:gd name="T12" fmla="*/ 1 w 95"/>
                  <a:gd name="T13" fmla="*/ 1 h 199"/>
                  <a:gd name="T14" fmla="*/ 1 w 95"/>
                  <a:gd name="T15" fmla="*/ 1 h 199"/>
                  <a:gd name="T16" fmla="*/ 1 w 95"/>
                  <a:gd name="T17" fmla="*/ 1 h 199"/>
                  <a:gd name="T18" fmla="*/ 1 w 95"/>
                  <a:gd name="T19" fmla="*/ 1 h 199"/>
                  <a:gd name="T20" fmla="*/ 1 w 95"/>
                  <a:gd name="T21" fmla="*/ 1 h 199"/>
                  <a:gd name="T22" fmla="*/ 1 w 95"/>
                  <a:gd name="T23" fmla="*/ 1 h 199"/>
                  <a:gd name="T24" fmla="*/ 1 w 95"/>
                  <a:gd name="T25" fmla="*/ 1 h 199"/>
                  <a:gd name="T26" fmla="*/ 1 w 95"/>
                  <a:gd name="T27" fmla="*/ 1 h 199"/>
                  <a:gd name="T28" fmla="*/ 1 w 95"/>
                  <a:gd name="T29" fmla="*/ 1 h 199"/>
                  <a:gd name="T30" fmla="*/ 1 w 95"/>
                  <a:gd name="T31" fmla="*/ 1 h 199"/>
                  <a:gd name="T32" fmla="*/ 1 w 95"/>
                  <a:gd name="T33" fmla="*/ 1 h 199"/>
                  <a:gd name="T34" fmla="*/ 1 w 95"/>
                  <a:gd name="T35" fmla="*/ 1 h 199"/>
                  <a:gd name="T36" fmla="*/ 1 w 95"/>
                  <a:gd name="T37" fmla="*/ 1 h 199"/>
                  <a:gd name="T38" fmla="*/ 1 w 95"/>
                  <a:gd name="T39" fmla="*/ 1 h 199"/>
                  <a:gd name="T40" fmla="*/ 1 w 95"/>
                  <a:gd name="T41" fmla="*/ 1 h 199"/>
                  <a:gd name="T42" fmla="*/ 1 w 95"/>
                  <a:gd name="T43" fmla="*/ 1 h 199"/>
                  <a:gd name="T44" fmla="*/ 1 w 95"/>
                  <a:gd name="T45" fmla="*/ 1 h 199"/>
                  <a:gd name="T46" fmla="*/ 1 w 95"/>
                  <a:gd name="T47" fmla="*/ 1 h 199"/>
                  <a:gd name="T48" fmla="*/ 1 w 95"/>
                  <a:gd name="T49" fmla="*/ 1 h 199"/>
                  <a:gd name="T50" fmla="*/ 1 w 95"/>
                  <a:gd name="T51" fmla="*/ 1 h 199"/>
                  <a:gd name="T52" fmla="*/ 1 w 95"/>
                  <a:gd name="T53" fmla="*/ 1 h 199"/>
                  <a:gd name="T54" fmla="*/ 1 w 95"/>
                  <a:gd name="T55" fmla="*/ 1 h 199"/>
                  <a:gd name="T56" fmla="*/ 1 w 95"/>
                  <a:gd name="T57" fmla="*/ 1 h 199"/>
                  <a:gd name="T58" fmla="*/ 1 w 95"/>
                  <a:gd name="T59" fmla="*/ 1 h 199"/>
                  <a:gd name="T60" fmla="*/ 1 w 95"/>
                  <a:gd name="T61" fmla="*/ 1 h 199"/>
                  <a:gd name="T62" fmla="*/ 1 w 95"/>
                  <a:gd name="T63" fmla="*/ 1 h 199"/>
                  <a:gd name="T64" fmla="*/ 0 w 95"/>
                  <a:gd name="T65" fmla="*/ 0 h 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199"/>
                  <a:gd name="T101" fmla="*/ 95 w 95"/>
                  <a:gd name="T102" fmla="*/ 199 h 1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199">
                    <a:moveTo>
                      <a:pt x="0" y="0"/>
                    </a:moveTo>
                    <a:lnTo>
                      <a:pt x="14" y="12"/>
                    </a:lnTo>
                    <a:lnTo>
                      <a:pt x="24" y="28"/>
                    </a:lnTo>
                    <a:lnTo>
                      <a:pt x="30" y="45"/>
                    </a:lnTo>
                    <a:lnTo>
                      <a:pt x="38" y="63"/>
                    </a:lnTo>
                    <a:lnTo>
                      <a:pt x="43" y="70"/>
                    </a:lnTo>
                    <a:lnTo>
                      <a:pt x="50" y="79"/>
                    </a:lnTo>
                    <a:lnTo>
                      <a:pt x="60" y="91"/>
                    </a:lnTo>
                    <a:lnTo>
                      <a:pt x="70" y="105"/>
                    </a:lnTo>
                    <a:lnTo>
                      <a:pt x="80" y="119"/>
                    </a:lnTo>
                    <a:lnTo>
                      <a:pt x="87" y="133"/>
                    </a:lnTo>
                    <a:lnTo>
                      <a:pt x="93" y="145"/>
                    </a:lnTo>
                    <a:lnTo>
                      <a:pt x="95" y="154"/>
                    </a:lnTo>
                    <a:lnTo>
                      <a:pt x="95" y="170"/>
                    </a:lnTo>
                    <a:lnTo>
                      <a:pt x="95" y="182"/>
                    </a:lnTo>
                    <a:lnTo>
                      <a:pt x="91" y="192"/>
                    </a:lnTo>
                    <a:lnTo>
                      <a:pt x="84" y="199"/>
                    </a:lnTo>
                    <a:lnTo>
                      <a:pt x="80" y="199"/>
                    </a:lnTo>
                    <a:lnTo>
                      <a:pt x="73" y="196"/>
                    </a:lnTo>
                    <a:lnTo>
                      <a:pt x="65" y="190"/>
                    </a:lnTo>
                    <a:lnTo>
                      <a:pt x="57" y="183"/>
                    </a:lnTo>
                    <a:lnTo>
                      <a:pt x="50" y="176"/>
                    </a:lnTo>
                    <a:lnTo>
                      <a:pt x="41" y="166"/>
                    </a:lnTo>
                    <a:lnTo>
                      <a:pt x="35" y="157"/>
                    </a:lnTo>
                    <a:lnTo>
                      <a:pt x="30" y="147"/>
                    </a:lnTo>
                    <a:lnTo>
                      <a:pt x="21" y="122"/>
                    </a:lnTo>
                    <a:lnTo>
                      <a:pt x="15" y="91"/>
                    </a:lnTo>
                    <a:lnTo>
                      <a:pt x="10" y="63"/>
                    </a:lnTo>
                    <a:lnTo>
                      <a:pt x="8" y="42"/>
                    </a:lnTo>
                    <a:lnTo>
                      <a:pt x="7" y="32"/>
                    </a:lnTo>
                    <a:lnTo>
                      <a:pt x="7" y="23"/>
                    </a:lnTo>
                    <a:lnTo>
                      <a:pt x="4" y="12"/>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20" name="Freeform 96"/>
              <p:cNvSpPr>
                <a:spLocks/>
              </p:cNvSpPr>
              <p:nvPr/>
            </p:nvSpPr>
            <p:spPr bwMode="auto">
              <a:xfrm>
                <a:off x="6827" y="5227"/>
                <a:ext cx="332" cy="691"/>
              </a:xfrm>
              <a:custGeom>
                <a:avLst/>
                <a:gdLst>
                  <a:gd name="T0" fmla="*/ 1 w 664"/>
                  <a:gd name="T1" fmla="*/ 1 h 1381"/>
                  <a:gd name="T2" fmla="*/ 1 w 664"/>
                  <a:gd name="T3" fmla="*/ 1 h 1381"/>
                  <a:gd name="T4" fmla="*/ 1 w 664"/>
                  <a:gd name="T5" fmla="*/ 1 h 1381"/>
                  <a:gd name="T6" fmla="*/ 1 w 664"/>
                  <a:gd name="T7" fmla="*/ 1 h 1381"/>
                  <a:gd name="T8" fmla="*/ 1 w 664"/>
                  <a:gd name="T9" fmla="*/ 1 h 1381"/>
                  <a:gd name="T10" fmla="*/ 1 w 664"/>
                  <a:gd name="T11" fmla="*/ 1 h 1381"/>
                  <a:gd name="T12" fmla="*/ 1 w 664"/>
                  <a:gd name="T13" fmla="*/ 1 h 1381"/>
                  <a:gd name="T14" fmla="*/ 1 w 664"/>
                  <a:gd name="T15" fmla="*/ 1 h 1381"/>
                  <a:gd name="T16" fmla="*/ 1 w 664"/>
                  <a:gd name="T17" fmla="*/ 1 h 1381"/>
                  <a:gd name="T18" fmla="*/ 1 w 664"/>
                  <a:gd name="T19" fmla="*/ 1 h 1381"/>
                  <a:gd name="T20" fmla="*/ 1 w 664"/>
                  <a:gd name="T21" fmla="*/ 1 h 1381"/>
                  <a:gd name="T22" fmla="*/ 1 w 664"/>
                  <a:gd name="T23" fmla="*/ 1 h 1381"/>
                  <a:gd name="T24" fmla="*/ 1 w 664"/>
                  <a:gd name="T25" fmla="*/ 1 h 1381"/>
                  <a:gd name="T26" fmla="*/ 1 w 664"/>
                  <a:gd name="T27" fmla="*/ 1 h 1381"/>
                  <a:gd name="T28" fmla="*/ 1 w 664"/>
                  <a:gd name="T29" fmla="*/ 1 h 1381"/>
                  <a:gd name="T30" fmla="*/ 1 w 664"/>
                  <a:gd name="T31" fmla="*/ 1 h 1381"/>
                  <a:gd name="T32" fmla="*/ 1 w 664"/>
                  <a:gd name="T33" fmla="*/ 1 h 1381"/>
                  <a:gd name="T34" fmla="*/ 1 w 664"/>
                  <a:gd name="T35" fmla="*/ 1 h 1381"/>
                  <a:gd name="T36" fmla="*/ 1 w 664"/>
                  <a:gd name="T37" fmla="*/ 1 h 1381"/>
                  <a:gd name="T38" fmla="*/ 1 w 664"/>
                  <a:gd name="T39" fmla="*/ 1 h 1381"/>
                  <a:gd name="T40" fmla="*/ 1 w 664"/>
                  <a:gd name="T41" fmla="*/ 1 h 1381"/>
                  <a:gd name="T42" fmla="*/ 1 w 664"/>
                  <a:gd name="T43" fmla="*/ 1 h 1381"/>
                  <a:gd name="T44" fmla="*/ 1 w 664"/>
                  <a:gd name="T45" fmla="*/ 1 h 1381"/>
                  <a:gd name="T46" fmla="*/ 1 w 664"/>
                  <a:gd name="T47" fmla="*/ 1 h 1381"/>
                  <a:gd name="T48" fmla="*/ 1 w 664"/>
                  <a:gd name="T49" fmla="*/ 1 h 1381"/>
                  <a:gd name="T50" fmla="*/ 1 w 664"/>
                  <a:gd name="T51" fmla="*/ 1 h 1381"/>
                  <a:gd name="T52" fmla="*/ 1 w 664"/>
                  <a:gd name="T53" fmla="*/ 1 h 1381"/>
                  <a:gd name="T54" fmla="*/ 1 w 664"/>
                  <a:gd name="T55" fmla="*/ 1 h 1381"/>
                  <a:gd name="T56" fmla="*/ 1 w 664"/>
                  <a:gd name="T57" fmla="*/ 1 h 1381"/>
                  <a:gd name="T58" fmla="*/ 1 w 664"/>
                  <a:gd name="T59" fmla="*/ 1 h 1381"/>
                  <a:gd name="T60" fmla="*/ 1 w 664"/>
                  <a:gd name="T61" fmla="*/ 0 h 1381"/>
                  <a:gd name="T62" fmla="*/ 1 w 664"/>
                  <a:gd name="T63" fmla="*/ 1 h 1381"/>
                  <a:gd name="T64" fmla="*/ 1 w 664"/>
                  <a:gd name="T65" fmla="*/ 1 h 1381"/>
                  <a:gd name="T66" fmla="*/ 1 w 664"/>
                  <a:gd name="T67" fmla="*/ 1 h 1381"/>
                  <a:gd name="T68" fmla="*/ 1 w 664"/>
                  <a:gd name="T69" fmla="*/ 1 h 1381"/>
                  <a:gd name="T70" fmla="*/ 1 w 664"/>
                  <a:gd name="T71" fmla="*/ 1 h 1381"/>
                  <a:gd name="T72" fmla="*/ 1 w 664"/>
                  <a:gd name="T73" fmla="*/ 1 h 1381"/>
                  <a:gd name="T74" fmla="*/ 1 w 664"/>
                  <a:gd name="T75" fmla="*/ 1 h 1381"/>
                  <a:gd name="T76" fmla="*/ 1 w 664"/>
                  <a:gd name="T77" fmla="*/ 1 h 1381"/>
                  <a:gd name="T78" fmla="*/ 1 w 664"/>
                  <a:gd name="T79" fmla="*/ 1 h 1381"/>
                  <a:gd name="T80" fmla="*/ 1 w 664"/>
                  <a:gd name="T81" fmla="*/ 1 h 1381"/>
                  <a:gd name="T82" fmla="*/ 1 w 664"/>
                  <a:gd name="T83" fmla="*/ 1 h 1381"/>
                  <a:gd name="T84" fmla="*/ 1 w 664"/>
                  <a:gd name="T85" fmla="*/ 1 h 1381"/>
                  <a:gd name="T86" fmla="*/ 1 w 664"/>
                  <a:gd name="T87" fmla="*/ 1 h 1381"/>
                  <a:gd name="T88" fmla="*/ 1 w 664"/>
                  <a:gd name="T89" fmla="*/ 1 h 1381"/>
                  <a:gd name="T90" fmla="*/ 1 w 664"/>
                  <a:gd name="T91" fmla="*/ 1 h 1381"/>
                  <a:gd name="T92" fmla="*/ 1 w 664"/>
                  <a:gd name="T93" fmla="*/ 1 h 1381"/>
                  <a:gd name="T94" fmla="*/ 1 w 664"/>
                  <a:gd name="T95" fmla="*/ 1 h 1381"/>
                  <a:gd name="T96" fmla="*/ 1 w 664"/>
                  <a:gd name="T97" fmla="*/ 1 h 1381"/>
                  <a:gd name="T98" fmla="*/ 1 w 664"/>
                  <a:gd name="T99" fmla="*/ 1 h 1381"/>
                  <a:gd name="T100" fmla="*/ 1 w 664"/>
                  <a:gd name="T101" fmla="*/ 1 h 1381"/>
                  <a:gd name="T102" fmla="*/ 1 w 664"/>
                  <a:gd name="T103" fmla="*/ 1 h 1381"/>
                  <a:gd name="T104" fmla="*/ 1 w 664"/>
                  <a:gd name="T105" fmla="*/ 1 h 1381"/>
                  <a:gd name="T106" fmla="*/ 1 w 664"/>
                  <a:gd name="T107" fmla="*/ 1 h 1381"/>
                  <a:gd name="T108" fmla="*/ 1 w 664"/>
                  <a:gd name="T109" fmla="*/ 1 h 138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4"/>
                  <a:gd name="T166" fmla="*/ 0 h 1381"/>
                  <a:gd name="T167" fmla="*/ 664 w 664"/>
                  <a:gd name="T168" fmla="*/ 1381 h 138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4" h="1381">
                    <a:moveTo>
                      <a:pt x="35" y="922"/>
                    </a:moveTo>
                    <a:lnTo>
                      <a:pt x="51" y="922"/>
                    </a:lnTo>
                    <a:lnTo>
                      <a:pt x="67" y="922"/>
                    </a:lnTo>
                    <a:lnTo>
                      <a:pt x="81" y="922"/>
                    </a:lnTo>
                    <a:lnTo>
                      <a:pt x="95" y="922"/>
                    </a:lnTo>
                    <a:lnTo>
                      <a:pt x="107" y="922"/>
                    </a:lnTo>
                    <a:lnTo>
                      <a:pt x="117" y="922"/>
                    </a:lnTo>
                    <a:lnTo>
                      <a:pt x="124" y="920"/>
                    </a:lnTo>
                    <a:lnTo>
                      <a:pt x="128" y="920"/>
                    </a:lnTo>
                    <a:lnTo>
                      <a:pt x="134" y="918"/>
                    </a:lnTo>
                    <a:lnTo>
                      <a:pt x="141" y="917"/>
                    </a:lnTo>
                    <a:lnTo>
                      <a:pt x="150" y="913"/>
                    </a:lnTo>
                    <a:lnTo>
                      <a:pt x="158" y="910"/>
                    </a:lnTo>
                    <a:lnTo>
                      <a:pt x="167" y="906"/>
                    </a:lnTo>
                    <a:lnTo>
                      <a:pt x="175" y="903"/>
                    </a:lnTo>
                    <a:lnTo>
                      <a:pt x="182" y="899"/>
                    </a:lnTo>
                    <a:lnTo>
                      <a:pt x="188" y="896"/>
                    </a:lnTo>
                    <a:lnTo>
                      <a:pt x="194" y="892"/>
                    </a:lnTo>
                    <a:lnTo>
                      <a:pt x="200" y="887"/>
                    </a:lnTo>
                    <a:lnTo>
                      <a:pt x="207" y="882"/>
                    </a:lnTo>
                    <a:lnTo>
                      <a:pt x="214" y="877"/>
                    </a:lnTo>
                    <a:lnTo>
                      <a:pt x="221" y="871"/>
                    </a:lnTo>
                    <a:lnTo>
                      <a:pt x="227" y="864"/>
                    </a:lnTo>
                    <a:lnTo>
                      <a:pt x="232" y="857"/>
                    </a:lnTo>
                    <a:lnTo>
                      <a:pt x="235" y="852"/>
                    </a:lnTo>
                    <a:lnTo>
                      <a:pt x="239" y="845"/>
                    </a:lnTo>
                    <a:lnTo>
                      <a:pt x="245" y="835"/>
                    </a:lnTo>
                    <a:lnTo>
                      <a:pt x="251" y="824"/>
                    </a:lnTo>
                    <a:lnTo>
                      <a:pt x="255" y="815"/>
                    </a:lnTo>
                    <a:lnTo>
                      <a:pt x="259" y="807"/>
                    </a:lnTo>
                    <a:lnTo>
                      <a:pt x="265" y="794"/>
                    </a:lnTo>
                    <a:lnTo>
                      <a:pt x="271" y="779"/>
                    </a:lnTo>
                    <a:lnTo>
                      <a:pt x="277" y="765"/>
                    </a:lnTo>
                    <a:lnTo>
                      <a:pt x="281" y="753"/>
                    </a:lnTo>
                    <a:lnTo>
                      <a:pt x="288" y="730"/>
                    </a:lnTo>
                    <a:lnTo>
                      <a:pt x="298" y="698"/>
                    </a:lnTo>
                    <a:lnTo>
                      <a:pt x="308" y="665"/>
                    </a:lnTo>
                    <a:lnTo>
                      <a:pt x="318" y="628"/>
                    </a:lnTo>
                    <a:lnTo>
                      <a:pt x="328" y="595"/>
                    </a:lnTo>
                    <a:lnTo>
                      <a:pt x="335" y="567"/>
                    </a:lnTo>
                    <a:lnTo>
                      <a:pt x="339" y="546"/>
                    </a:lnTo>
                    <a:lnTo>
                      <a:pt x="347" y="494"/>
                    </a:lnTo>
                    <a:lnTo>
                      <a:pt x="357" y="414"/>
                    </a:lnTo>
                    <a:lnTo>
                      <a:pt x="365" y="339"/>
                    </a:lnTo>
                    <a:lnTo>
                      <a:pt x="368" y="293"/>
                    </a:lnTo>
                    <a:lnTo>
                      <a:pt x="367" y="279"/>
                    </a:lnTo>
                    <a:lnTo>
                      <a:pt x="364" y="279"/>
                    </a:lnTo>
                    <a:lnTo>
                      <a:pt x="359" y="283"/>
                    </a:lnTo>
                    <a:lnTo>
                      <a:pt x="357" y="288"/>
                    </a:lnTo>
                    <a:lnTo>
                      <a:pt x="354" y="291"/>
                    </a:lnTo>
                    <a:lnTo>
                      <a:pt x="348" y="300"/>
                    </a:lnTo>
                    <a:lnTo>
                      <a:pt x="339" y="309"/>
                    </a:lnTo>
                    <a:lnTo>
                      <a:pt x="328" y="321"/>
                    </a:lnTo>
                    <a:lnTo>
                      <a:pt x="314" y="332"/>
                    </a:lnTo>
                    <a:lnTo>
                      <a:pt x="298" y="340"/>
                    </a:lnTo>
                    <a:lnTo>
                      <a:pt x="279" y="347"/>
                    </a:lnTo>
                    <a:lnTo>
                      <a:pt x="259" y="349"/>
                    </a:lnTo>
                    <a:lnTo>
                      <a:pt x="257" y="339"/>
                    </a:lnTo>
                    <a:lnTo>
                      <a:pt x="252" y="328"/>
                    </a:lnTo>
                    <a:lnTo>
                      <a:pt x="247" y="319"/>
                    </a:lnTo>
                    <a:lnTo>
                      <a:pt x="241" y="311"/>
                    </a:lnTo>
                    <a:lnTo>
                      <a:pt x="232" y="305"/>
                    </a:lnTo>
                    <a:lnTo>
                      <a:pt x="225" y="300"/>
                    </a:lnTo>
                    <a:lnTo>
                      <a:pt x="217" y="298"/>
                    </a:lnTo>
                    <a:lnTo>
                      <a:pt x="208" y="298"/>
                    </a:lnTo>
                    <a:lnTo>
                      <a:pt x="200" y="300"/>
                    </a:lnTo>
                    <a:lnTo>
                      <a:pt x="190" y="300"/>
                    </a:lnTo>
                    <a:lnTo>
                      <a:pt x="180" y="302"/>
                    </a:lnTo>
                    <a:lnTo>
                      <a:pt x="171" y="300"/>
                    </a:lnTo>
                    <a:lnTo>
                      <a:pt x="164" y="300"/>
                    </a:lnTo>
                    <a:lnTo>
                      <a:pt x="158" y="297"/>
                    </a:lnTo>
                    <a:lnTo>
                      <a:pt x="155" y="293"/>
                    </a:lnTo>
                    <a:lnTo>
                      <a:pt x="155" y="286"/>
                    </a:lnTo>
                    <a:lnTo>
                      <a:pt x="162" y="269"/>
                    </a:lnTo>
                    <a:lnTo>
                      <a:pt x="174" y="248"/>
                    </a:lnTo>
                    <a:lnTo>
                      <a:pt x="185" y="228"/>
                    </a:lnTo>
                    <a:lnTo>
                      <a:pt x="195" y="220"/>
                    </a:lnTo>
                    <a:lnTo>
                      <a:pt x="205" y="215"/>
                    </a:lnTo>
                    <a:lnTo>
                      <a:pt x="227" y="204"/>
                    </a:lnTo>
                    <a:lnTo>
                      <a:pt x="254" y="190"/>
                    </a:lnTo>
                    <a:lnTo>
                      <a:pt x="285" y="173"/>
                    </a:lnTo>
                    <a:lnTo>
                      <a:pt x="317" y="157"/>
                    </a:lnTo>
                    <a:lnTo>
                      <a:pt x="347" y="143"/>
                    </a:lnTo>
                    <a:lnTo>
                      <a:pt x="368" y="131"/>
                    </a:lnTo>
                    <a:lnTo>
                      <a:pt x="381" y="125"/>
                    </a:lnTo>
                    <a:lnTo>
                      <a:pt x="375" y="120"/>
                    </a:lnTo>
                    <a:lnTo>
                      <a:pt x="368" y="111"/>
                    </a:lnTo>
                    <a:lnTo>
                      <a:pt x="358" y="104"/>
                    </a:lnTo>
                    <a:lnTo>
                      <a:pt x="348" y="96"/>
                    </a:lnTo>
                    <a:lnTo>
                      <a:pt x="337" y="87"/>
                    </a:lnTo>
                    <a:lnTo>
                      <a:pt x="327" y="80"/>
                    </a:lnTo>
                    <a:lnTo>
                      <a:pt x="318" y="75"/>
                    </a:lnTo>
                    <a:lnTo>
                      <a:pt x="311" y="71"/>
                    </a:lnTo>
                    <a:lnTo>
                      <a:pt x="302" y="68"/>
                    </a:lnTo>
                    <a:lnTo>
                      <a:pt x="298" y="63"/>
                    </a:lnTo>
                    <a:lnTo>
                      <a:pt x="299" y="59"/>
                    </a:lnTo>
                    <a:lnTo>
                      <a:pt x="307" y="56"/>
                    </a:lnTo>
                    <a:lnTo>
                      <a:pt x="311" y="54"/>
                    </a:lnTo>
                    <a:lnTo>
                      <a:pt x="318" y="54"/>
                    </a:lnTo>
                    <a:lnTo>
                      <a:pt x="324" y="54"/>
                    </a:lnTo>
                    <a:lnTo>
                      <a:pt x="331" y="52"/>
                    </a:lnTo>
                    <a:lnTo>
                      <a:pt x="337" y="52"/>
                    </a:lnTo>
                    <a:lnTo>
                      <a:pt x="344" y="52"/>
                    </a:lnTo>
                    <a:lnTo>
                      <a:pt x="348" y="54"/>
                    </a:lnTo>
                    <a:lnTo>
                      <a:pt x="352" y="54"/>
                    </a:lnTo>
                    <a:lnTo>
                      <a:pt x="351" y="45"/>
                    </a:lnTo>
                    <a:lnTo>
                      <a:pt x="347" y="38"/>
                    </a:lnTo>
                    <a:lnTo>
                      <a:pt x="341" y="33"/>
                    </a:lnTo>
                    <a:lnTo>
                      <a:pt x="332" y="29"/>
                    </a:lnTo>
                    <a:lnTo>
                      <a:pt x="327" y="29"/>
                    </a:lnTo>
                    <a:lnTo>
                      <a:pt x="321" y="29"/>
                    </a:lnTo>
                    <a:lnTo>
                      <a:pt x="312" y="31"/>
                    </a:lnTo>
                    <a:lnTo>
                      <a:pt x="304" y="31"/>
                    </a:lnTo>
                    <a:lnTo>
                      <a:pt x="295" y="35"/>
                    </a:lnTo>
                    <a:lnTo>
                      <a:pt x="285" y="38"/>
                    </a:lnTo>
                    <a:lnTo>
                      <a:pt x="277" y="42"/>
                    </a:lnTo>
                    <a:lnTo>
                      <a:pt x="269" y="49"/>
                    </a:lnTo>
                    <a:lnTo>
                      <a:pt x="264" y="56"/>
                    </a:lnTo>
                    <a:lnTo>
                      <a:pt x="257" y="64"/>
                    </a:lnTo>
                    <a:lnTo>
                      <a:pt x="251" y="73"/>
                    </a:lnTo>
                    <a:lnTo>
                      <a:pt x="245" y="82"/>
                    </a:lnTo>
                    <a:lnTo>
                      <a:pt x="238" y="91"/>
                    </a:lnTo>
                    <a:lnTo>
                      <a:pt x="234" y="97"/>
                    </a:lnTo>
                    <a:lnTo>
                      <a:pt x="228" y="104"/>
                    </a:lnTo>
                    <a:lnTo>
                      <a:pt x="224" y="110"/>
                    </a:lnTo>
                    <a:lnTo>
                      <a:pt x="218" y="115"/>
                    </a:lnTo>
                    <a:lnTo>
                      <a:pt x="212" y="120"/>
                    </a:lnTo>
                    <a:lnTo>
                      <a:pt x="205" y="127"/>
                    </a:lnTo>
                    <a:lnTo>
                      <a:pt x="198" y="132"/>
                    </a:lnTo>
                    <a:lnTo>
                      <a:pt x="192" y="139"/>
                    </a:lnTo>
                    <a:lnTo>
                      <a:pt x="185" y="143"/>
                    </a:lnTo>
                    <a:lnTo>
                      <a:pt x="181" y="146"/>
                    </a:lnTo>
                    <a:lnTo>
                      <a:pt x="178" y="146"/>
                    </a:lnTo>
                    <a:lnTo>
                      <a:pt x="180" y="141"/>
                    </a:lnTo>
                    <a:lnTo>
                      <a:pt x="188" y="129"/>
                    </a:lnTo>
                    <a:lnTo>
                      <a:pt x="200" y="115"/>
                    </a:lnTo>
                    <a:lnTo>
                      <a:pt x="211" y="103"/>
                    </a:lnTo>
                    <a:lnTo>
                      <a:pt x="217" y="94"/>
                    </a:lnTo>
                    <a:lnTo>
                      <a:pt x="225" y="84"/>
                    </a:lnTo>
                    <a:lnTo>
                      <a:pt x="234" y="70"/>
                    </a:lnTo>
                    <a:lnTo>
                      <a:pt x="242" y="56"/>
                    </a:lnTo>
                    <a:lnTo>
                      <a:pt x="248" y="43"/>
                    </a:lnTo>
                    <a:lnTo>
                      <a:pt x="251" y="33"/>
                    </a:lnTo>
                    <a:lnTo>
                      <a:pt x="248" y="28"/>
                    </a:lnTo>
                    <a:lnTo>
                      <a:pt x="241" y="29"/>
                    </a:lnTo>
                    <a:lnTo>
                      <a:pt x="248" y="26"/>
                    </a:lnTo>
                    <a:lnTo>
                      <a:pt x="258" y="22"/>
                    </a:lnTo>
                    <a:lnTo>
                      <a:pt x="269" y="19"/>
                    </a:lnTo>
                    <a:lnTo>
                      <a:pt x="284" y="14"/>
                    </a:lnTo>
                    <a:lnTo>
                      <a:pt x="297" y="8"/>
                    </a:lnTo>
                    <a:lnTo>
                      <a:pt x="311" y="5"/>
                    </a:lnTo>
                    <a:lnTo>
                      <a:pt x="325" y="1"/>
                    </a:lnTo>
                    <a:lnTo>
                      <a:pt x="337" y="0"/>
                    </a:lnTo>
                    <a:lnTo>
                      <a:pt x="344" y="0"/>
                    </a:lnTo>
                    <a:lnTo>
                      <a:pt x="351" y="0"/>
                    </a:lnTo>
                    <a:lnTo>
                      <a:pt x="358" y="0"/>
                    </a:lnTo>
                    <a:lnTo>
                      <a:pt x="362" y="0"/>
                    </a:lnTo>
                    <a:lnTo>
                      <a:pt x="372" y="15"/>
                    </a:lnTo>
                    <a:lnTo>
                      <a:pt x="385" y="33"/>
                    </a:lnTo>
                    <a:lnTo>
                      <a:pt x="398" y="52"/>
                    </a:lnTo>
                    <a:lnTo>
                      <a:pt x="412" y="71"/>
                    </a:lnTo>
                    <a:lnTo>
                      <a:pt x="425" y="91"/>
                    </a:lnTo>
                    <a:lnTo>
                      <a:pt x="438" y="106"/>
                    </a:lnTo>
                    <a:lnTo>
                      <a:pt x="449" y="120"/>
                    </a:lnTo>
                    <a:lnTo>
                      <a:pt x="458" y="131"/>
                    </a:lnTo>
                    <a:lnTo>
                      <a:pt x="465" y="139"/>
                    </a:lnTo>
                    <a:lnTo>
                      <a:pt x="472" y="150"/>
                    </a:lnTo>
                    <a:lnTo>
                      <a:pt x="479" y="160"/>
                    </a:lnTo>
                    <a:lnTo>
                      <a:pt x="487" y="171"/>
                    </a:lnTo>
                    <a:lnTo>
                      <a:pt x="492" y="181"/>
                    </a:lnTo>
                    <a:lnTo>
                      <a:pt x="497" y="190"/>
                    </a:lnTo>
                    <a:lnTo>
                      <a:pt x="501" y="199"/>
                    </a:lnTo>
                    <a:lnTo>
                      <a:pt x="502" y="206"/>
                    </a:lnTo>
                    <a:lnTo>
                      <a:pt x="505" y="216"/>
                    </a:lnTo>
                    <a:lnTo>
                      <a:pt x="509" y="235"/>
                    </a:lnTo>
                    <a:lnTo>
                      <a:pt x="518" y="260"/>
                    </a:lnTo>
                    <a:lnTo>
                      <a:pt x="527" y="288"/>
                    </a:lnTo>
                    <a:lnTo>
                      <a:pt x="535" y="316"/>
                    </a:lnTo>
                    <a:lnTo>
                      <a:pt x="545" y="340"/>
                    </a:lnTo>
                    <a:lnTo>
                      <a:pt x="554" y="361"/>
                    </a:lnTo>
                    <a:lnTo>
                      <a:pt x="561" y="375"/>
                    </a:lnTo>
                    <a:lnTo>
                      <a:pt x="568" y="389"/>
                    </a:lnTo>
                    <a:lnTo>
                      <a:pt x="578" y="412"/>
                    </a:lnTo>
                    <a:lnTo>
                      <a:pt x="589" y="440"/>
                    </a:lnTo>
                    <a:lnTo>
                      <a:pt x="601" y="470"/>
                    </a:lnTo>
                    <a:lnTo>
                      <a:pt x="612" y="501"/>
                    </a:lnTo>
                    <a:lnTo>
                      <a:pt x="621" y="531"/>
                    </a:lnTo>
                    <a:lnTo>
                      <a:pt x="626" y="555"/>
                    </a:lnTo>
                    <a:lnTo>
                      <a:pt x="629" y="571"/>
                    </a:lnTo>
                    <a:lnTo>
                      <a:pt x="632" y="609"/>
                    </a:lnTo>
                    <a:lnTo>
                      <a:pt x="636" y="665"/>
                    </a:lnTo>
                    <a:lnTo>
                      <a:pt x="642" y="719"/>
                    </a:lnTo>
                    <a:lnTo>
                      <a:pt x="646" y="753"/>
                    </a:lnTo>
                    <a:lnTo>
                      <a:pt x="649" y="786"/>
                    </a:lnTo>
                    <a:lnTo>
                      <a:pt x="652" y="842"/>
                    </a:lnTo>
                    <a:lnTo>
                      <a:pt x="655" y="897"/>
                    </a:lnTo>
                    <a:lnTo>
                      <a:pt x="655" y="932"/>
                    </a:lnTo>
                    <a:lnTo>
                      <a:pt x="654" y="953"/>
                    </a:lnTo>
                    <a:lnTo>
                      <a:pt x="654" y="974"/>
                    </a:lnTo>
                    <a:lnTo>
                      <a:pt x="654" y="994"/>
                    </a:lnTo>
                    <a:lnTo>
                      <a:pt x="654" y="1006"/>
                    </a:lnTo>
                    <a:lnTo>
                      <a:pt x="655" y="1016"/>
                    </a:lnTo>
                    <a:lnTo>
                      <a:pt x="654" y="1032"/>
                    </a:lnTo>
                    <a:lnTo>
                      <a:pt x="652" y="1046"/>
                    </a:lnTo>
                    <a:lnTo>
                      <a:pt x="649" y="1055"/>
                    </a:lnTo>
                    <a:lnTo>
                      <a:pt x="645" y="1058"/>
                    </a:lnTo>
                    <a:lnTo>
                      <a:pt x="642" y="1062"/>
                    </a:lnTo>
                    <a:lnTo>
                      <a:pt x="639" y="1067"/>
                    </a:lnTo>
                    <a:lnTo>
                      <a:pt x="635" y="1070"/>
                    </a:lnTo>
                    <a:lnTo>
                      <a:pt x="645" y="1088"/>
                    </a:lnTo>
                    <a:lnTo>
                      <a:pt x="654" y="1111"/>
                    </a:lnTo>
                    <a:lnTo>
                      <a:pt x="661" y="1132"/>
                    </a:lnTo>
                    <a:lnTo>
                      <a:pt x="664" y="1144"/>
                    </a:lnTo>
                    <a:lnTo>
                      <a:pt x="661" y="1154"/>
                    </a:lnTo>
                    <a:lnTo>
                      <a:pt x="655" y="1172"/>
                    </a:lnTo>
                    <a:lnTo>
                      <a:pt x="649" y="1191"/>
                    </a:lnTo>
                    <a:lnTo>
                      <a:pt x="646" y="1205"/>
                    </a:lnTo>
                    <a:lnTo>
                      <a:pt x="648" y="1224"/>
                    </a:lnTo>
                    <a:lnTo>
                      <a:pt x="654" y="1257"/>
                    </a:lnTo>
                    <a:lnTo>
                      <a:pt x="659" y="1289"/>
                    </a:lnTo>
                    <a:lnTo>
                      <a:pt x="662" y="1308"/>
                    </a:lnTo>
                    <a:lnTo>
                      <a:pt x="659" y="1322"/>
                    </a:lnTo>
                    <a:lnTo>
                      <a:pt x="655" y="1343"/>
                    </a:lnTo>
                    <a:lnTo>
                      <a:pt x="649" y="1366"/>
                    </a:lnTo>
                    <a:lnTo>
                      <a:pt x="644" y="1381"/>
                    </a:lnTo>
                    <a:lnTo>
                      <a:pt x="632" y="1381"/>
                    </a:lnTo>
                    <a:lnTo>
                      <a:pt x="611" y="1381"/>
                    </a:lnTo>
                    <a:lnTo>
                      <a:pt x="578" y="1381"/>
                    </a:lnTo>
                    <a:lnTo>
                      <a:pt x="538" y="1381"/>
                    </a:lnTo>
                    <a:lnTo>
                      <a:pt x="492" y="1381"/>
                    </a:lnTo>
                    <a:lnTo>
                      <a:pt x="439" y="1381"/>
                    </a:lnTo>
                    <a:lnTo>
                      <a:pt x="385" y="1381"/>
                    </a:lnTo>
                    <a:lnTo>
                      <a:pt x="328" y="1381"/>
                    </a:lnTo>
                    <a:lnTo>
                      <a:pt x="271" y="1381"/>
                    </a:lnTo>
                    <a:lnTo>
                      <a:pt x="215" y="1381"/>
                    </a:lnTo>
                    <a:lnTo>
                      <a:pt x="162" y="1381"/>
                    </a:lnTo>
                    <a:lnTo>
                      <a:pt x="114" y="1381"/>
                    </a:lnTo>
                    <a:lnTo>
                      <a:pt x="72" y="1381"/>
                    </a:lnTo>
                    <a:lnTo>
                      <a:pt x="38" y="1381"/>
                    </a:lnTo>
                    <a:lnTo>
                      <a:pt x="12" y="1381"/>
                    </a:lnTo>
                    <a:lnTo>
                      <a:pt x="0" y="1381"/>
                    </a:lnTo>
                    <a:lnTo>
                      <a:pt x="1" y="1366"/>
                    </a:lnTo>
                    <a:lnTo>
                      <a:pt x="7" y="1343"/>
                    </a:lnTo>
                    <a:lnTo>
                      <a:pt x="14" y="1315"/>
                    </a:lnTo>
                    <a:lnTo>
                      <a:pt x="21" y="1287"/>
                    </a:lnTo>
                    <a:lnTo>
                      <a:pt x="30" y="1257"/>
                    </a:lnTo>
                    <a:lnTo>
                      <a:pt x="38" y="1233"/>
                    </a:lnTo>
                    <a:lnTo>
                      <a:pt x="44" y="1214"/>
                    </a:lnTo>
                    <a:lnTo>
                      <a:pt x="47" y="1203"/>
                    </a:lnTo>
                    <a:lnTo>
                      <a:pt x="52" y="1189"/>
                    </a:lnTo>
                    <a:lnTo>
                      <a:pt x="60" y="1173"/>
                    </a:lnTo>
                    <a:lnTo>
                      <a:pt x="68" y="1159"/>
                    </a:lnTo>
                    <a:lnTo>
                      <a:pt x="72" y="1147"/>
                    </a:lnTo>
                    <a:lnTo>
                      <a:pt x="75" y="1139"/>
                    </a:lnTo>
                    <a:lnTo>
                      <a:pt x="80" y="1132"/>
                    </a:lnTo>
                    <a:lnTo>
                      <a:pt x="84" y="1125"/>
                    </a:lnTo>
                    <a:lnTo>
                      <a:pt x="91" y="1121"/>
                    </a:lnTo>
                    <a:lnTo>
                      <a:pt x="94" y="1114"/>
                    </a:lnTo>
                    <a:lnTo>
                      <a:pt x="95" y="1105"/>
                    </a:lnTo>
                    <a:lnTo>
                      <a:pt x="97" y="1095"/>
                    </a:lnTo>
                    <a:lnTo>
                      <a:pt x="95" y="1086"/>
                    </a:lnTo>
                    <a:lnTo>
                      <a:pt x="92" y="1074"/>
                    </a:lnTo>
                    <a:lnTo>
                      <a:pt x="91" y="1058"/>
                    </a:lnTo>
                    <a:lnTo>
                      <a:pt x="91" y="1042"/>
                    </a:lnTo>
                    <a:lnTo>
                      <a:pt x="94" y="1032"/>
                    </a:lnTo>
                    <a:lnTo>
                      <a:pt x="90" y="1025"/>
                    </a:lnTo>
                    <a:lnTo>
                      <a:pt x="82" y="1016"/>
                    </a:lnTo>
                    <a:lnTo>
                      <a:pt x="75" y="1004"/>
                    </a:lnTo>
                    <a:lnTo>
                      <a:pt x="67" y="992"/>
                    </a:lnTo>
                    <a:lnTo>
                      <a:pt x="61" y="980"/>
                    </a:lnTo>
                    <a:lnTo>
                      <a:pt x="55" y="967"/>
                    </a:lnTo>
                    <a:lnTo>
                      <a:pt x="52" y="955"/>
                    </a:lnTo>
                    <a:lnTo>
                      <a:pt x="52" y="945"/>
                    </a:lnTo>
                    <a:lnTo>
                      <a:pt x="48" y="939"/>
                    </a:lnTo>
                    <a:lnTo>
                      <a:pt x="44" y="932"/>
                    </a:lnTo>
                    <a:lnTo>
                      <a:pt x="40" y="925"/>
                    </a:lnTo>
                    <a:lnTo>
                      <a:pt x="35" y="922"/>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21" name="Freeform 97"/>
              <p:cNvSpPr>
                <a:spLocks/>
              </p:cNvSpPr>
              <p:nvPr/>
            </p:nvSpPr>
            <p:spPr bwMode="auto">
              <a:xfrm>
                <a:off x="6814" y="5242"/>
                <a:ext cx="134" cy="315"/>
              </a:xfrm>
              <a:custGeom>
                <a:avLst/>
                <a:gdLst>
                  <a:gd name="T0" fmla="*/ 0 w 269"/>
                  <a:gd name="T1" fmla="*/ 0 h 631"/>
                  <a:gd name="T2" fmla="*/ 0 w 269"/>
                  <a:gd name="T3" fmla="*/ 0 h 631"/>
                  <a:gd name="T4" fmla="*/ 0 w 269"/>
                  <a:gd name="T5" fmla="*/ 0 h 631"/>
                  <a:gd name="T6" fmla="*/ 0 w 269"/>
                  <a:gd name="T7" fmla="*/ 0 h 631"/>
                  <a:gd name="T8" fmla="*/ 0 w 269"/>
                  <a:gd name="T9" fmla="*/ 0 h 631"/>
                  <a:gd name="T10" fmla="*/ 0 w 269"/>
                  <a:gd name="T11" fmla="*/ 0 h 631"/>
                  <a:gd name="T12" fmla="*/ 0 w 269"/>
                  <a:gd name="T13" fmla="*/ 0 h 631"/>
                  <a:gd name="T14" fmla="*/ 0 w 269"/>
                  <a:gd name="T15" fmla="*/ 0 h 631"/>
                  <a:gd name="T16" fmla="*/ 0 w 269"/>
                  <a:gd name="T17" fmla="*/ 0 h 631"/>
                  <a:gd name="T18" fmla="*/ 0 w 269"/>
                  <a:gd name="T19" fmla="*/ 0 h 631"/>
                  <a:gd name="T20" fmla="*/ 0 w 269"/>
                  <a:gd name="T21" fmla="*/ 0 h 631"/>
                  <a:gd name="T22" fmla="*/ 0 w 269"/>
                  <a:gd name="T23" fmla="*/ 0 h 631"/>
                  <a:gd name="T24" fmla="*/ 0 w 269"/>
                  <a:gd name="T25" fmla="*/ 0 h 631"/>
                  <a:gd name="T26" fmla="*/ 0 w 269"/>
                  <a:gd name="T27" fmla="*/ 0 h 631"/>
                  <a:gd name="T28" fmla="*/ 0 w 269"/>
                  <a:gd name="T29" fmla="*/ 0 h 631"/>
                  <a:gd name="T30" fmla="*/ 0 w 269"/>
                  <a:gd name="T31" fmla="*/ 0 h 631"/>
                  <a:gd name="T32" fmla="*/ 0 w 269"/>
                  <a:gd name="T33" fmla="*/ 0 h 631"/>
                  <a:gd name="T34" fmla="*/ 0 w 269"/>
                  <a:gd name="T35" fmla="*/ 0 h 631"/>
                  <a:gd name="T36" fmla="*/ 0 w 269"/>
                  <a:gd name="T37" fmla="*/ 0 h 631"/>
                  <a:gd name="T38" fmla="*/ 0 w 269"/>
                  <a:gd name="T39" fmla="*/ 0 h 631"/>
                  <a:gd name="T40" fmla="*/ 0 w 269"/>
                  <a:gd name="T41" fmla="*/ 0 h 631"/>
                  <a:gd name="T42" fmla="*/ 0 w 269"/>
                  <a:gd name="T43" fmla="*/ 0 h 631"/>
                  <a:gd name="T44" fmla="*/ 0 w 269"/>
                  <a:gd name="T45" fmla="*/ 0 h 631"/>
                  <a:gd name="T46" fmla="*/ 0 w 269"/>
                  <a:gd name="T47" fmla="*/ 0 h 631"/>
                  <a:gd name="T48" fmla="*/ 0 w 269"/>
                  <a:gd name="T49" fmla="*/ 0 h 631"/>
                  <a:gd name="T50" fmla="*/ 0 w 269"/>
                  <a:gd name="T51" fmla="*/ 0 h 631"/>
                  <a:gd name="T52" fmla="*/ 0 w 269"/>
                  <a:gd name="T53" fmla="*/ 0 h 631"/>
                  <a:gd name="T54" fmla="*/ 0 w 269"/>
                  <a:gd name="T55" fmla="*/ 0 h 631"/>
                  <a:gd name="T56" fmla="*/ 0 w 269"/>
                  <a:gd name="T57" fmla="*/ 0 h 631"/>
                  <a:gd name="T58" fmla="*/ 0 w 269"/>
                  <a:gd name="T59" fmla="*/ 0 h 631"/>
                  <a:gd name="T60" fmla="*/ 0 w 269"/>
                  <a:gd name="T61" fmla="*/ 0 h 631"/>
                  <a:gd name="T62" fmla="*/ 0 w 269"/>
                  <a:gd name="T63" fmla="*/ 0 h 631"/>
                  <a:gd name="T64" fmla="*/ 0 w 269"/>
                  <a:gd name="T65" fmla="*/ 0 h 631"/>
                  <a:gd name="T66" fmla="*/ 0 w 269"/>
                  <a:gd name="T67" fmla="*/ 0 h 631"/>
                  <a:gd name="T68" fmla="*/ 0 w 269"/>
                  <a:gd name="T69" fmla="*/ 0 h 631"/>
                  <a:gd name="T70" fmla="*/ 0 w 269"/>
                  <a:gd name="T71" fmla="*/ 0 h 631"/>
                  <a:gd name="T72" fmla="*/ 0 w 269"/>
                  <a:gd name="T73" fmla="*/ 0 h 631"/>
                  <a:gd name="T74" fmla="*/ 0 w 269"/>
                  <a:gd name="T75" fmla="*/ 0 h 631"/>
                  <a:gd name="T76" fmla="*/ 0 w 269"/>
                  <a:gd name="T77" fmla="*/ 0 h 631"/>
                  <a:gd name="T78" fmla="*/ 0 w 269"/>
                  <a:gd name="T79" fmla="*/ 0 h 631"/>
                  <a:gd name="T80" fmla="*/ 0 w 269"/>
                  <a:gd name="T81" fmla="*/ 0 h 631"/>
                  <a:gd name="T82" fmla="*/ 0 w 269"/>
                  <a:gd name="T83" fmla="*/ 0 h 631"/>
                  <a:gd name="T84" fmla="*/ 0 w 269"/>
                  <a:gd name="T85" fmla="*/ 0 h 631"/>
                  <a:gd name="T86" fmla="*/ 0 w 269"/>
                  <a:gd name="T87" fmla="*/ 0 h 631"/>
                  <a:gd name="T88" fmla="*/ 0 w 269"/>
                  <a:gd name="T89" fmla="*/ 0 h 631"/>
                  <a:gd name="T90" fmla="*/ 0 w 269"/>
                  <a:gd name="T91" fmla="*/ 0 h 6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9"/>
                  <a:gd name="T139" fmla="*/ 0 h 631"/>
                  <a:gd name="T140" fmla="*/ 269 w 269"/>
                  <a:gd name="T141" fmla="*/ 631 h 63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9" h="631">
                    <a:moveTo>
                      <a:pt x="269" y="0"/>
                    </a:moveTo>
                    <a:lnTo>
                      <a:pt x="249" y="21"/>
                    </a:lnTo>
                    <a:lnTo>
                      <a:pt x="229" y="48"/>
                    </a:lnTo>
                    <a:lnTo>
                      <a:pt x="209" y="79"/>
                    </a:lnTo>
                    <a:lnTo>
                      <a:pt x="189" y="110"/>
                    </a:lnTo>
                    <a:lnTo>
                      <a:pt x="172" y="144"/>
                    </a:lnTo>
                    <a:lnTo>
                      <a:pt x="156" y="175"/>
                    </a:lnTo>
                    <a:lnTo>
                      <a:pt x="145" y="201"/>
                    </a:lnTo>
                    <a:lnTo>
                      <a:pt x="135" y="222"/>
                    </a:lnTo>
                    <a:lnTo>
                      <a:pt x="120" y="269"/>
                    </a:lnTo>
                    <a:lnTo>
                      <a:pt x="109" y="330"/>
                    </a:lnTo>
                    <a:lnTo>
                      <a:pt x="102" y="388"/>
                    </a:lnTo>
                    <a:lnTo>
                      <a:pt x="99" y="428"/>
                    </a:lnTo>
                    <a:lnTo>
                      <a:pt x="96" y="460"/>
                    </a:lnTo>
                    <a:lnTo>
                      <a:pt x="89" y="502"/>
                    </a:lnTo>
                    <a:lnTo>
                      <a:pt x="82" y="537"/>
                    </a:lnTo>
                    <a:lnTo>
                      <a:pt x="78" y="554"/>
                    </a:lnTo>
                    <a:lnTo>
                      <a:pt x="75" y="558"/>
                    </a:lnTo>
                    <a:lnTo>
                      <a:pt x="73" y="561"/>
                    </a:lnTo>
                    <a:lnTo>
                      <a:pt x="70" y="565"/>
                    </a:lnTo>
                    <a:lnTo>
                      <a:pt x="68" y="566"/>
                    </a:lnTo>
                    <a:lnTo>
                      <a:pt x="70" y="568"/>
                    </a:lnTo>
                    <a:lnTo>
                      <a:pt x="73" y="573"/>
                    </a:lnTo>
                    <a:lnTo>
                      <a:pt x="76" y="577"/>
                    </a:lnTo>
                    <a:lnTo>
                      <a:pt x="79" y="580"/>
                    </a:lnTo>
                    <a:lnTo>
                      <a:pt x="66" y="589"/>
                    </a:lnTo>
                    <a:lnTo>
                      <a:pt x="56" y="601"/>
                    </a:lnTo>
                    <a:lnTo>
                      <a:pt x="46" y="617"/>
                    </a:lnTo>
                    <a:lnTo>
                      <a:pt x="38" y="631"/>
                    </a:lnTo>
                    <a:lnTo>
                      <a:pt x="30" y="629"/>
                    </a:lnTo>
                    <a:lnTo>
                      <a:pt x="20" y="627"/>
                    </a:lnTo>
                    <a:lnTo>
                      <a:pt x="10" y="626"/>
                    </a:lnTo>
                    <a:lnTo>
                      <a:pt x="2" y="624"/>
                    </a:lnTo>
                    <a:lnTo>
                      <a:pt x="2" y="601"/>
                    </a:lnTo>
                    <a:lnTo>
                      <a:pt x="0" y="568"/>
                    </a:lnTo>
                    <a:lnTo>
                      <a:pt x="0" y="538"/>
                    </a:lnTo>
                    <a:lnTo>
                      <a:pt x="2" y="519"/>
                    </a:lnTo>
                    <a:lnTo>
                      <a:pt x="5" y="495"/>
                    </a:lnTo>
                    <a:lnTo>
                      <a:pt x="8" y="467"/>
                    </a:lnTo>
                    <a:lnTo>
                      <a:pt x="10" y="442"/>
                    </a:lnTo>
                    <a:lnTo>
                      <a:pt x="13" y="427"/>
                    </a:lnTo>
                    <a:lnTo>
                      <a:pt x="18" y="414"/>
                    </a:lnTo>
                    <a:lnTo>
                      <a:pt x="23" y="399"/>
                    </a:lnTo>
                    <a:lnTo>
                      <a:pt x="28" y="379"/>
                    </a:lnTo>
                    <a:lnTo>
                      <a:pt x="30" y="365"/>
                    </a:lnTo>
                    <a:lnTo>
                      <a:pt x="33" y="341"/>
                    </a:lnTo>
                    <a:lnTo>
                      <a:pt x="38" y="301"/>
                    </a:lnTo>
                    <a:lnTo>
                      <a:pt x="46" y="259"/>
                    </a:lnTo>
                    <a:lnTo>
                      <a:pt x="58" y="227"/>
                    </a:lnTo>
                    <a:lnTo>
                      <a:pt x="58" y="210"/>
                    </a:lnTo>
                    <a:lnTo>
                      <a:pt x="59" y="186"/>
                    </a:lnTo>
                    <a:lnTo>
                      <a:pt x="60" y="161"/>
                    </a:lnTo>
                    <a:lnTo>
                      <a:pt x="65" y="145"/>
                    </a:lnTo>
                    <a:lnTo>
                      <a:pt x="70" y="133"/>
                    </a:lnTo>
                    <a:lnTo>
                      <a:pt x="75" y="119"/>
                    </a:lnTo>
                    <a:lnTo>
                      <a:pt x="78" y="105"/>
                    </a:lnTo>
                    <a:lnTo>
                      <a:pt x="79" y="96"/>
                    </a:lnTo>
                    <a:lnTo>
                      <a:pt x="80" y="82"/>
                    </a:lnTo>
                    <a:lnTo>
                      <a:pt x="86" y="62"/>
                    </a:lnTo>
                    <a:lnTo>
                      <a:pt x="92" y="41"/>
                    </a:lnTo>
                    <a:lnTo>
                      <a:pt x="98" y="30"/>
                    </a:lnTo>
                    <a:lnTo>
                      <a:pt x="105" y="35"/>
                    </a:lnTo>
                    <a:lnTo>
                      <a:pt x="112" y="42"/>
                    </a:lnTo>
                    <a:lnTo>
                      <a:pt x="119" y="51"/>
                    </a:lnTo>
                    <a:lnTo>
                      <a:pt x="128" y="60"/>
                    </a:lnTo>
                    <a:lnTo>
                      <a:pt x="135" y="68"/>
                    </a:lnTo>
                    <a:lnTo>
                      <a:pt x="140" y="77"/>
                    </a:lnTo>
                    <a:lnTo>
                      <a:pt x="146" y="84"/>
                    </a:lnTo>
                    <a:lnTo>
                      <a:pt x="149" y="89"/>
                    </a:lnTo>
                    <a:lnTo>
                      <a:pt x="140" y="88"/>
                    </a:lnTo>
                    <a:lnTo>
                      <a:pt x="132" y="86"/>
                    </a:lnTo>
                    <a:lnTo>
                      <a:pt x="126" y="86"/>
                    </a:lnTo>
                    <a:lnTo>
                      <a:pt x="123" y="88"/>
                    </a:lnTo>
                    <a:lnTo>
                      <a:pt x="123" y="93"/>
                    </a:lnTo>
                    <a:lnTo>
                      <a:pt x="123" y="98"/>
                    </a:lnTo>
                    <a:lnTo>
                      <a:pt x="126" y="105"/>
                    </a:lnTo>
                    <a:lnTo>
                      <a:pt x="130" y="109"/>
                    </a:lnTo>
                    <a:lnTo>
                      <a:pt x="138" y="112"/>
                    </a:lnTo>
                    <a:lnTo>
                      <a:pt x="148" y="116"/>
                    </a:lnTo>
                    <a:lnTo>
                      <a:pt x="156" y="119"/>
                    </a:lnTo>
                    <a:lnTo>
                      <a:pt x="162" y="117"/>
                    </a:lnTo>
                    <a:lnTo>
                      <a:pt x="168" y="109"/>
                    </a:lnTo>
                    <a:lnTo>
                      <a:pt x="176" y="96"/>
                    </a:lnTo>
                    <a:lnTo>
                      <a:pt x="182" y="82"/>
                    </a:lnTo>
                    <a:lnTo>
                      <a:pt x="185" y="70"/>
                    </a:lnTo>
                    <a:lnTo>
                      <a:pt x="193" y="63"/>
                    </a:lnTo>
                    <a:lnTo>
                      <a:pt x="203" y="55"/>
                    </a:lnTo>
                    <a:lnTo>
                      <a:pt x="216" y="44"/>
                    </a:lnTo>
                    <a:lnTo>
                      <a:pt x="229" y="32"/>
                    </a:lnTo>
                    <a:lnTo>
                      <a:pt x="240" y="21"/>
                    </a:lnTo>
                    <a:lnTo>
                      <a:pt x="252" y="11"/>
                    </a:lnTo>
                    <a:lnTo>
                      <a:pt x="262" y="4"/>
                    </a:lnTo>
                    <a:lnTo>
                      <a:pt x="26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22" name="Freeform 98"/>
              <p:cNvSpPr>
                <a:spLocks/>
              </p:cNvSpPr>
              <p:nvPr/>
            </p:nvSpPr>
            <p:spPr bwMode="auto">
              <a:xfrm>
                <a:off x="6845" y="5654"/>
                <a:ext cx="156" cy="69"/>
              </a:xfrm>
              <a:custGeom>
                <a:avLst/>
                <a:gdLst>
                  <a:gd name="T0" fmla="*/ 1 w 312"/>
                  <a:gd name="T1" fmla="*/ 1 h 138"/>
                  <a:gd name="T2" fmla="*/ 1 w 312"/>
                  <a:gd name="T3" fmla="*/ 1 h 138"/>
                  <a:gd name="T4" fmla="*/ 1 w 312"/>
                  <a:gd name="T5" fmla="*/ 1 h 138"/>
                  <a:gd name="T6" fmla="*/ 1 w 312"/>
                  <a:gd name="T7" fmla="*/ 1 h 138"/>
                  <a:gd name="T8" fmla="*/ 1 w 312"/>
                  <a:gd name="T9" fmla="*/ 1 h 138"/>
                  <a:gd name="T10" fmla="*/ 1 w 312"/>
                  <a:gd name="T11" fmla="*/ 1 h 138"/>
                  <a:gd name="T12" fmla="*/ 1 w 312"/>
                  <a:gd name="T13" fmla="*/ 1 h 138"/>
                  <a:gd name="T14" fmla="*/ 1 w 312"/>
                  <a:gd name="T15" fmla="*/ 1 h 138"/>
                  <a:gd name="T16" fmla="*/ 1 w 312"/>
                  <a:gd name="T17" fmla="*/ 1 h 138"/>
                  <a:gd name="T18" fmla="*/ 1 w 312"/>
                  <a:gd name="T19" fmla="*/ 1 h 138"/>
                  <a:gd name="T20" fmla="*/ 1 w 312"/>
                  <a:gd name="T21" fmla="*/ 1 h 138"/>
                  <a:gd name="T22" fmla="*/ 1 w 312"/>
                  <a:gd name="T23" fmla="*/ 1 h 138"/>
                  <a:gd name="T24" fmla="*/ 1 w 312"/>
                  <a:gd name="T25" fmla="*/ 1 h 138"/>
                  <a:gd name="T26" fmla="*/ 1 w 312"/>
                  <a:gd name="T27" fmla="*/ 1 h 138"/>
                  <a:gd name="T28" fmla="*/ 1 w 312"/>
                  <a:gd name="T29" fmla="*/ 1 h 138"/>
                  <a:gd name="T30" fmla="*/ 1 w 312"/>
                  <a:gd name="T31" fmla="*/ 1 h 138"/>
                  <a:gd name="T32" fmla="*/ 1 w 312"/>
                  <a:gd name="T33" fmla="*/ 1 h 138"/>
                  <a:gd name="T34" fmla="*/ 1 w 312"/>
                  <a:gd name="T35" fmla="*/ 1 h 138"/>
                  <a:gd name="T36" fmla="*/ 1 w 312"/>
                  <a:gd name="T37" fmla="*/ 1 h 138"/>
                  <a:gd name="T38" fmla="*/ 1 w 312"/>
                  <a:gd name="T39" fmla="*/ 1 h 138"/>
                  <a:gd name="T40" fmla="*/ 1 w 312"/>
                  <a:gd name="T41" fmla="*/ 1 h 138"/>
                  <a:gd name="T42" fmla="*/ 1 w 312"/>
                  <a:gd name="T43" fmla="*/ 1 h 138"/>
                  <a:gd name="T44" fmla="*/ 1 w 312"/>
                  <a:gd name="T45" fmla="*/ 1 h 138"/>
                  <a:gd name="T46" fmla="*/ 1 w 312"/>
                  <a:gd name="T47" fmla="*/ 1 h 138"/>
                  <a:gd name="T48" fmla="*/ 1 w 312"/>
                  <a:gd name="T49" fmla="*/ 1 h 138"/>
                  <a:gd name="T50" fmla="*/ 1 w 312"/>
                  <a:gd name="T51" fmla="*/ 1 h 138"/>
                  <a:gd name="T52" fmla="*/ 1 w 312"/>
                  <a:gd name="T53" fmla="*/ 1 h 138"/>
                  <a:gd name="T54" fmla="*/ 1 w 312"/>
                  <a:gd name="T55" fmla="*/ 1 h 138"/>
                  <a:gd name="T56" fmla="*/ 1 w 312"/>
                  <a:gd name="T57" fmla="*/ 1 h 138"/>
                  <a:gd name="T58" fmla="*/ 1 w 312"/>
                  <a:gd name="T59" fmla="*/ 1 h 138"/>
                  <a:gd name="T60" fmla="*/ 1 w 312"/>
                  <a:gd name="T61" fmla="*/ 1 h 138"/>
                  <a:gd name="T62" fmla="*/ 1 w 312"/>
                  <a:gd name="T63" fmla="*/ 1 h 138"/>
                  <a:gd name="T64" fmla="*/ 1 w 312"/>
                  <a:gd name="T65" fmla="*/ 1 h 138"/>
                  <a:gd name="T66" fmla="*/ 1 w 312"/>
                  <a:gd name="T67" fmla="*/ 1 h 138"/>
                  <a:gd name="T68" fmla="*/ 1 w 312"/>
                  <a:gd name="T69" fmla="*/ 1 h 138"/>
                  <a:gd name="T70" fmla="*/ 1 w 312"/>
                  <a:gd name="T71" fmla="*/ 1 h 138"/>
                  <a:gd name="T72" fmla="*/ 1 w 312"/>
                  <a:gd name="T73" fmla="*/ 1 h 138"/>
                  <a:gd name="T74" fmla="*/ 1 w 312"/>
                  <a:gd name="T75" fmla="*/ 1 h 138"/>
                  <a:gd name="T76" fmla="*/ 1 w 312"/>
                  <a:gd name="T77" fmla="*/ 1 h 138"/>
                  <a:gd name="T78" fmla="*/ 1 w 312"/>
                  <a:gd name="T79" fmla="*/ 1 h 138"/>
                  <a:gd name="T80" fmla="*/ 1 w 312"/>
                  <a:gd name="T81" fmla="*/ 1 h 138"/>
                  <a:gd name="T82" fmla="*/ 1 w 312"/>
                  <a:gd name="T83" fmla="*/ 1 h 138"/>
                  <a:gd name="T84" fmla="*/ 1 w 312"/>
                  <a:gd name="T85" fmla="*/ 1 h 138"/>
                  <a:gd name="T86" fmla="*/ 1 w 312"/>
                  <a:gd name="T87" fmla="*/ 1 h 138"/>
                  <a:gd name="T88" fmla="*/ 1 w 312"/>
                  <a:gd name="T89" fmla="*/ 1 h 138"/>
                  <a:gd name="T90" fmla="*/ 1 w 312"/>
                  <a:gd name="T91" fmla="*/ 1 h 138"/>
                  <a:gd name="T92" fmla="*/ 1 w 312"/>
                  <a:gd name="T93" fmla="*/ 1 h 138"/>
                  <a:gd name="T94" fmla="*/ 1 w 312"/>
                  <a:gd name="T95" fmla="*/ 1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2"/>
                  <a:gd name="T145" fmla="*/ 0 h 138"/>
                  <a:gd name="T146" fmla="*/ 312 w 312"/>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2" h="138">
                    <a:moveTo>
                      <a:pt x="17" y="93"/>
                    </a:moveTo>
                    <a:lnTo>
                      <a:pt x="13" y="87"/>
                    </a:lnTo>
                    <a:lnTo>
                      <a:pt x="9" y="80"/>
                    </a:lnTo>
                    <a:lnTo>
                      <a:pt x="5" y="73"/>
                    </a:lnTo>
                    <a:lnTo>
                      <a:pt x="0" y="70"/>
                    </a:lnTo>
                    <a:lnTo>
                      <a:pt x="16" y="70"/>
                    </a:lnTo>
                    <a:lnTo>
                      <a:pt x="32" y="70"/>
                    </a:lnTo>
                    <a:lnTo>
                      <a:pt x="46" y="70"/>
                    </a:lnTo>
                    <a:lnTo>
                      <a:pt x="60" y="70"/>
                    </a:lnTo>
                    <a:lnTo>
                      <a:pt x="72" y="70"/>
                    </a:lnTo>
                    <a:lnTo>
                      <a:pt x="82" y="70"/>
                    </a:lnTo>
                    <a:lnTo>
                      <a:pt x="89" y="68"/>
                    </a:lnTo>
                    <a:lnTo>
                      <a:pt x="93" y="68"/>
                    </a:lnTo>
                    <a:lnTo>
                      <a:pt x="99" y="66"/>
                    </a:lnTo>
                    <a:lnTo>
                      <a:pt x="106" y="65"/>
                    </a:lnTo>
                    <a:lnTo>
                      <a:pt x="115" y="61"/>
                    </a:lnTo>
                    <a:lnTo>
                      <a:pt x="123" y="58"/>
                    </a:lnTo>
                    <a:lnTo>
                      <a:pt x="132" y="54"/>
                    </a:lnTo>
                    <a:lnTo>
                      <a:pt x="140" y="51"/>
                    </a:lnTo>
                    <a:lnTo>
                      <a:pt x="147" y="47"/>
                    </a:lnTo>
                    <a:lnTo>
                      <a:pt x="153" y="44"/>
                    </a:lnTo>
                    <a:lnTo>
                      <a:pt x="159" y="40"/>
                    </a:lnTo>
                    <a:lnTo>
                      <a:pt x="165" y="35"/>
                    </a:lnTo>
                    <a:lnTo>
                      <a:pt x="172" y="30"/>
                    </a:lnTo>
                    <a:lnTo>
                      <a:pt x="179" y="25"/>
                    </a:lnTo>
                    <a:lnTo>
                      <a:pt x="186" y="19"/>
                    </a:lnTo>
                    <a:lnTo>
                      <a:pt x="192" y="12"/>
                    </a:lnTo>
                    <a:lnTo>
                      <a:pt x="197" y="5"/>
                    </a:lnTo>
                    <a:lnTo>
                      <a:pt x="200" y="0"/>
                    </a:lnTo>
                    <a:lnTo>
                      <a:pt x="209" y="7"/>
                    </a:lnTo>
                    <a:lnTo>
                      <a:pt x="222" y="12"/>
                    </a:lnTo>
                    <a:lnTo>
                      <a:pt x="236" y="19"/>
                    </a:lnTo>
                    <a:lnTo>
                      <a:pt x="252" y="26"/>
                    </a:lnTo>
                    <a:lnTo>
                      <a:pt x="269" y="32"/>
                    </a:lnTo>
                    <a:lnTo>
                      <a:pt x="284" y="37"/>
                    </a:lnTo>
                    <a:lnTo>
                      <a:pt x="300" y="39"/>
                    </a:lnTo>
                    <a:lnTo>
                      <a:pt x="312" y="40"/>
                    </a:lnTo>
                    <a:lnTo>
                      <a:pt x="307" y="49"/>
                    </a:lnTo>
                    <a:lnTo>
                      <a:pt x="303" y="56"/>
                    </a:lnTo>
                    <a:lnTo>
                      <a:pt x="297" y="61"/>
                    </a:lnTo>
                    <a:lnTo>
                      <a:pt x="292" y="63"/>
                    </a:lnTo>
                    <a:lnTo>
                      <a:pt x="286" y="63"/>
                    </a:lnTo>
                    <a:lnTo>
                      <a:pt x="274" y="61"/>
                    </a:lnTo>
                    <a:lnTo>
                      <a:pt x="260" y="58"/>
                    </a:lnTo>
                    <a:lnTo>
                      <a:pt x="243" y="56"/>
                    </a:lnTo>
                    <a:lnTo>
                      <a:pt x="226" y="52"/>
                    </a:lnTo>
                    <a:lnTo>
                      <a:pt x="209" y="49"/>
                    </a:lnTo>
                    <a:lnTo>
                      <a:pt x="197" y="47"/>
                    </a:lnTo>
                    <a:lnTo>
                      <a:pt x="189" y="45"/>
                    </a:lnTo>
                    <a:lnTo>
                      <a:pt x="182" y="47"/>
                    </a:lnTo>
                    <a:lnTo>
                      <a:pt x="179" y="56"/>
                    </a:lnTo>
                    <a:lnTo>
                      <a:pt x="180" y="68"/>
                    </a:lnTo>
                    <a:lnTo>
                      <a:pt x="186" y="77"/>
                    </a:lnTo>
                    <a:lnTo>
                      <a:pt x="192" y="80"/>
                    </a:lnTo>
                    <a:lnTo>
                      <a:pt x="200" y="86"/>
                    </a:lnTo>
                    <a:lnTo>
                      <a:pt x="209" y="91"/>
                    </a:lnTo>
                    <a:lnTo>
                      <a:pt x="217" y="96"/>
                    </a:lnTo>
                    <a:lnTo>
                      <a:pt x="227" y="101"/>
                    </a:lnTo>
                    <a:lnTo>
                      <a:pt x="234" y="107"/>
                    </a:lnTo>
                    <a:lnTo>
                      <a:pt x="240" y="112"/>
                    </a:lnTo>
                    <a:lnTo>
                      <a:pt x="244" y="115"/>
                    </a:lnTo>
                    <a:lnTo>
                      <a:pt x="244" y="117"/>
                    </a:lnTo>
                    <a:lnTo>
                      <a:pt x="243" y="119"/>
                    </a:lnTo>
                    <a:lnTo>
                      <a:pt x="240" y="122"/>
                    </a:lnTo>
                    <a:lnTo>
                      <a:pt x="239" y="124"/>
                    </a:lnTo>
                    <a:lnTo>
                      <a:pt x="232" y="124"/>
                    </a:lnTo>
                    <a:lnTo>
                      <a:pt x="226" y="124"/>
                    </a:lnTo>
                    <a:lnTo>
                      <a:pt x="217" y="126"/>
                    </a:lnTo>
                    <a:lnTo>
                      <a:pt x="210" y="126"/>
                    </a:lnTo>
                    <a:lnTo>
                      <a:pt x="203" y="126"/>
                    </a:lnTo>
                    <a:lnTo>
                      <a:pt x="196" y="126"/>
                    </a:lnTo>
                    <a:lnTo>
                      <a:pt x="187" y="126"/>
                    </a:lnTo>
                    <a:lnTo>
                      <a:pt x="180" y="126"/>
                    </a:lnTo>
                    <a:lnTo>
                      <a:pt x="173" y="124"/>
                    </a:lnTo>
                    <a:lnTo>
                      <a:pt x="165" y="121"/>
                    </a:lnTo>
                    <a:lnTo>
                      <a:pt x="155" y="117"/>
                    </a:lnTo>
                    <a:lnTo>
                      <a:pt x="146" y="114"/>
                    </a:lnTo>
                    <a:lnTo>
                      <a:pt x="137" y="108"/>
                    </a:lnTo>
                    <a:lnTo>
                      <a:pt x="130" y="105"/>
                    </a:lnTo>
                    <a:lnTo>
                      <a:pt x="125" y="103"/>
                    </a:lnTo>
                    <a:lnTo>
                      <a:pt x="122" y="101"/>
                    </a:lnTo>
                    <a:lnTo>
                      <a:pt x="115" y="101"/>
                    </a:lnTo>
                    <a:lnTo>
                      <a:pt x="106" y="101"/>
                    </a:lnTo>
                    <a:lnTo>
                      <a:pt x="96" y="103"/>
                    </a:lnTo>
                    <a:lnTo>
                      <a:pt x="89" y="103"/>
                    </a:lnTo>
                    <a:lnTo>
                      <a:pt x="82" y="110"/>
                    </a:lnTo>
                    <a:lnTo>
                      <a:pt x="75" y="121"/>
                    </a:lnTo>
                    <a:lnTo>
                      <a:pt x="67" y="131"/>
                    </a:lnTo>
                    <a:lnTo>
                      <a:pt x="63" y="138"/>
                    </a:lnTo>
                    <a:lnTo>
                      <a:pt x="57" y="133"/>
                    </a:lnTo>
                    <a:lnTo>
                      <a:pt x="52" y="126"/>
                    </a:lnTo>
                    <a:lnTo>
                      <a:pt x="45" y="119"/>
                    </a:lnTo>
                    <a:lnTo>
                      <a:pt x="39" y="112"/>
                    </a:lnTo>
                    <a:lnTo>
                      <a:pt x="32" y="107"/>
                    </a:lnTo>
                    <a:lnTo>
                      <a:pt x="26" y="101"/>
                    </a:lnTo>
                    <a:lnTo>
                      <a:pt x="20" y="96"/>
                    </a:lnTo>
                    <a:lnTo>
                      <a:pt x="17" y="9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23" name="Freeform 99"/>
              <p:cNvSpPr>
                <a:spLocks/>
              </p:cNvSpPr>
              <p:nvPr/>
            </p:nvSpPr>
            <p:spPr bwMode="auto">
              <a:xfrm>
                <a:off x="6873" y="5743"/>
                <a:ext cx="46" cy="45"/>
              </a:xfrm>
              <a:custGeom>
                <a:avLst/>
                <a:gdLst>
                  <a:gd name="T0" fmla="*/ 1 w 91"/>
                  <a:gd name="T1" fmla="*/ 1 h 89"/>
                  <a:gd name="T2" fmla="*/ 1 w 91"/>
                  <a:gd name="T3" fmla="*/ 1 h 89"/>
                  <a:gd name="T4" fmla="*/ 0 w 91"/>
                  <a:gd name="T5" fmla="*/ 1 h 89"/>
                  <a:gd name="T6" fmla="*/ 0 w 91"/>
                  <a:gd name="T7" fmla="*/ 1 h 89"/>
                  <a:gd name="T8" fmla="*/ 1 w 91"/>
                  <a:gd name="T9" fmla="*/ 0 h 89"/>
                  <a:gd name="T10" fmla="*/ 1 w 91"/>
                  <a:gd name="T11" fmla="*/ 1 h 89"/>
                  <a:gd name="T12" fmla="*/ 1 w 91"/>
                  <a:gd name="T13" fmla="*/ 1 h 89"/>
                  <a:gd name="T14" fmla="*/ 1 w 91"/>
                  <a:gd name="T15" fmla="*/ 1 h 89"/>
                  <a:gd name="T16" fmla="*/ 1 w 91"/>
                  <a:gd name="T17" fmla="*/ 1 h 89"/>
                  <a:gd name="T18" fmla="*/ 1 w 91"/>
                  <a:gd name="T19" fmla="*/ 1 h 89"/>
                  <a:gd name="T20" fmla="*/ 1 w 91"/>
                  <a:gd name="T21" fmla="*/ 1 h 89"/>
                  <a:gd name="T22" fmla="*/ 1 w 91"/>
                  <a:gd name="T23" fmla="*/ 1 h 89"/>
                  <a:gd name="T24" fmla="*/ 1 w 91"/>
                  <a:gd name="T25" fmla="*/ 1 h 89"/>
                  <a:gd name="T26" fmla="*/ 1 w 91"/>
                  <a:gd name="T27" fmla="*/ 1 h 89"/>
                  <a:gd name="T28" fmla="*/ 1 w 91"/>
                  <a:gd name="T29" fmla="*/ 1 h 89"/>
                  <a:gd name="T30" fmla="*/ 1 w 91"/>
                  <a:gd name="T31" fmla="*/ 1 h 89"/>
                  <a:gd name="T32" fmla="*/ 1 w 91"/>
                  <a:gd name="T33" fmla="*/ 1 h 89"/>
                  <a:gd name="T34" fmla="*/ 1 w 91"/>
                  <a:gd name="T35" fmla="*/ 1 h 89"/>
                  <a:gd name="T36" fmla="*/ 1 w 91"/>
                  <a:gd name="T37" fmla="*/ 1 h 89"/>
                  <a:gd name="T38" fmla="*/ 1 w 91"/>
                  <a:gd name="T39" fmla="*/ 1 h 89"/>
                  <a:gd name="T40" fmla="*/ 1 w 91"/>
                  <a:gd name="T41" fmla="*/ 1 h 89"/>
                  <a:gd name="T42" fmla="*/ 1 w 91"/>
                  <a:gd name="T43" fmla="*/ 1 h 89"/>
                  <a:gd name="T44" fmla="*/ 1 w 91"/>
                  <a:gd name="T45" fmla="*/ 1 h 89"/>
                  <a:gd name="T46" fmla="*/ 1 w 91"/>
                  <a:gd name="T47" fmla="*/ 1 h 89"/>
                  <a:gd name="T48" fmla="*/ 1 w 91"/>
                  <a:gd name="T49" fmla="*/ 1 h 89"/>
                  <a:gd name="T50" fmla="*/ 1 w 91"/>
                  <a:gd name="T51" fmla="*/ 1 h 89"/>
                  <a:gd name="T52" fmla="*/ 1 w 91"/>
                  <a:gd name="T53" fmla="*/ 1 h 89"/>
                  <a:gd name="T54" fmla="*/ 1 w 91"/>
                  <a:gd name="T55" fmla="*/ 1 h 89"/>
                  <a:gd name="T56" fmla="*/ 1 w 91"/>
                  <a:gd name="T57" fmla="*/ 1 h 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1"/>
                  <a:gd name="T88" fmla="*/ 0 h 89"/>
                  <a:gd name="T89" fmla="*/ 91 w 91"/>
                  <a:gd name="T90" fmla="*/ 89 h 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1" h="89">
                    <a:moveTo>
                      <a:pt x="4" y="54"/>
                    </a:moveTo>
                    <a:lnTo>
                      <a:pt x="1" y="42"/>
                    </a:lnTo>
                    <a:lnTo>
                      <a:pt x="0" y="26"/>
                    </a:lnTo>
                    <a:lnTo>
                      <a:pt x="0" y="10"/>
                    </a:lnTo>
                    <a:lnTo>
                      <a:pt x="3" y="0"/>
                    </a:lnTo>
                    <a:lnTo>
                      <a:pt x="9" y="3"/>
                    </a:lnTo>
                    <a:lnTo>
                      <a:pt x="17" y="10"/>
                    </a:lnTo>
                    <a:lnTo>
                      <a:pt x="26" y="17"/>
                    </a:lnTo>
                    <a:lnTo>
                      <a:pt x="34" y="24"/>
                    </a:lnTo>
                    <a:lnTo>
                      <a:pt x="43" y="31"/>
                    </a:lnTo>
                    <a:lnTo>
                      <a:pt x="50" y="38"/>
                    </a:lnTo>
                    <a:lnTo>
                      <a:pt x="57" y="44"/>
                    </a:lnTo>
                    <a:lnTo>
                      <a:pt x="61" y="47"/>
                    </a:lnTo>
                    <a:lnTo>
                      <a:pt x="70" y="54"/>
                    </a:lnTo>
                    <a:lnTo>
                      <a:pt x="79" y="66"/>
                    </a:lnTo>
                    <a:lnTo>
                      <a:pt x="87" y="77"/>
                    </a:lnTo>
                    <a:lnTo>
                      <a:pt x="91" y="86"/>
                    </a:lnTo>
                    <a:lnTo>
                      <a:pt x="86" y="87"/>
                    </a:lnTo>
                    <a:lnTo>
                      <a:pt x="81" y="87"/>
                    </a:lnTo>
                    <a:lnTo>
                      <a:pt x="77" y="89"/>
                    </a:lnTo>
                    <a:lnTo>
                      <a:pt x="74" y="89"/>
                    </a:lnTo>
                    <a:lnTo>
                      <a:pt x="69" y="86"/>
                    </a:lnTo>
                    <a:lnTo>
                      <a:pt x="61" y="80"/>
                    </a:lnTo>
                    <a:lnTo>
                      <a:pt x="51" y="73"/>
                    </a:lnTo>
                    <a:lnTo>
                      <a:pt x="44" y="70"/>
                    </a:lnTo>
                    <a:lnTo>
                      <a:pt x="34" y="66"/>
                    </a:lnTo>
                    <a:lnTo>
                      <a:pt x="23" y="61"/>
                    </a:lnTo>
                    <a:lnTo>
                      <a:pt x="13" y="58"/>
                    </a:lnTo>
                    <a:lnTo>
                      <a:pt x="4" y="5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24" name="Freeform 100"/>
              <p:cNvSpPr>
                <a:spLocks/>
              </p:cNvSpPr>
              <p:nvPr/>
            </p:nvSpPr>
            <p:spPr bwMode="auto">
              <a:xfrm>
                <a:off x="7108" y="5415"/>
                <a:ext cx="47" cy="279"/>
              </a:xfrm>
              <a:custGeom>
                <a:avLst/>
                <a:gdLst>
                  <a:gd name="T0" fmla="*/ 1 w 94"/>
                  <a:gd name="T1" fmla="*/ 1 h 557"/>
                  <a:gd name="T2" fmla="*/ 1 w 94"/>
                  <a:gd name="T3" fmla="*/ 1 h 557"/>
                  <a:gd name="T4" fmla="*/ 1 w 94"/>
                  <a:gd name="T5" fmla="*/ 1 h 557"/>
                  <a:gd name="T6" fmla="*/ 1 w 94"/>
                  <a:gd name="T7" fmla="*/ 1 h 557"/>
                  <a:gd name="T8" fmla="*/ 1 w 94"/>
                  <a:gd name="T9" fmla="*/ 1 h 557"/>
                  <a:gd name="T10" fmla="*/ 1 w 94"/>
                  <a:gd name="T11" fmla="*/ 1 h 557"/>
                  <a:gd name="T12" fmla="*/ 1 w 94"/>
                  <a:gd name="T13" fmla="*/ 1 h 557"/>
                  <a:gd name="T14" fmla="*/ 1 w 94"/>
                  <a:gd name="T15" fmla="*/ 1 h 557"/>
                  <a:gd name="T16" fmla="*/ 1 w 94"/>
                  <a:gd name="T17" fmla="*/ 1 h 557"/>
                  <a:gd name="T18" fmla="*/ 1 w 94"/>
                  <a:gd name="T19" fmla="*/ 1 h 557"/>
                  <a:gd name="T20" fmla="*/ 1 w 94"/>
                  <a:gd name="T21" fmla="*/ 1 h 557"/>
                  <a:gd name="T22" fmla="*/ 1 w 94"/>
                  <a:gd name="T23" fmla="*/ 1 h 557"/>
                  <a:gd name="T24" fmla="*/ 1 w 94"/>
                  <a:gd name="T25" fmla="*/ 1 h 557"/>
                  <a:gd name="T26" fmla="*/ 1 w 94"/>
                  <a:gd name="T27" fmla="*/ 1 h 557"/>
                  <a:gd name="T28" fmla="*/ 1 w 94"/>
                  <a:gd name="T29" fmla="*/ 1 h 557"/>
                  <a:gd name="T30" fmla="*/ 1 w 94"/>
                  <a:gd name="T31" fmla="*/ 1 h 557"/>
                  <a:gd name="T32" fmla="*/ 0 w 94"/>
                  <a:gd name="T33" fmla="*/ 0 h 557"/>
                  <a:gd name="T34" fmla="*/ 1 w 94"/>
                  <a:gd name="T35" fmla="*/ 1 h 557"/>
                  <a:gd name="T36" fmla="*/ 1 w 94"/>
                  <a:gd name="T37" fmla="*/ 1 h 557"/>
                  <a:gd name="T38" fmla="*/ 1 w 94"/>
                  <a:gd name="T39" fmla="*/ 1 h 557"/>
                  <a:gd name="T40" fmla="*/ 1 w 94"/>
                  <a:gd name="T41" fmla="*/ 1 h 557"/>
                  <a:gd name="T42" fmla="*/ 1 w 94"/>
                  <a:gd name="T43" fmla="*/ 1 h 557"/>
                  <a:gd name="T44" fmla="*/ 1 w 94"/>
                  <a:gd name="T45" fmla="*/ 1 h 557"/>
                  <a:gd name="T46" fmla="*/ 1 w 94"/>
                  <a:gd name="T47" fmla="*/ 1 h 557"/>
                  <a:gd name="T48" fmla="*/ 1 w 94"/>
                  <a:gd name="T49" fmla="*/ 1 h 557"/>
                  <a:gd name="T50" fmla="*/ 1 w 94"/>
                  <a:gd name="T51" fmla="*/ 1 h 557"/>
                  <a:gd name="T52" fmla="*/ 1 w 94"/>
                  <a:gd name="T53" fmla="*/ 1 h 557"/>
                  <a:gd name="T54" fmla="*/ 1 w 94"/>
                  <a:gd name="T55" fmla="*/ 1 h 557"/>
                  <a:gd name="T56" fmla="*/ 1 w 94"/>
                  <a:gd name="T57" fmla="*/ 1 h 557"/>
                  <a:gd name="T58" fmla="*/ 1 w 94"/>
                  <a:gd name="T59" fmla="*/ 1 h 557"/>
                  <a:gd name="T60" fmla="*/ 1 w 94"/>
                  <a:gd name="T61" fmla="*/ 1 h 557"/>
                  <a:gd name="T62" fmla="*/ 1 w 94"/>
                  <a:gd name="T63" fmla="*/ 1 h 557"/>
                  <a:gd name="T64" fmla="*/ 1 w 94"/>
                  <a:gd name="T65" fmla="*/ 1 h 557"/>
                  <a:gd name="T66" fmla="*/ 1 w 94"/>
                  <a:gd name="T67" fmla="*/ 1 h 557"/>
                  <a:gd name="T68" fmla="*/ 1 w 94"/>
                  <a:gd name="T69" fmla="*/ 1 h 557"/>
                  <a:gd name="T70" fmla="*/ 1 w 94"/>
                  <a:gd name="T71" fmla="*/ 1 h 557"/>
                  <a:gd name="T72" fmla="*/ 1 w 94"/>
                  <a:gd name="T73" fmla="*/ 1 h 557"/>
                  <a:gd name="T74" fmla="*/ 1 w 94"/>
                  <a:gd name="T75" fmla="*/ 1 h 557"/>
                  <a:gd name="T76" fmla="*/ 1 w 94"/>
                  <a:gd name="T77" fmla="*/ 1 h 557"/>
                  <a:gd name="T78" fmla="*/ 1 w 94"/>
                  <a:gd name="T79" fmla="*/ 1 h 557"/>
                  <a:gd name="T80" fmla="*/ 1 w 94"/>
                  <a:gd name="T81" fmla="*/ 1 h 5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4"/>
                  <a:gd name="T124" fmla="*/ 0 h 557"/>
                  <a:gd name="T125" fmla="*/ 94 w 94"/>
                  <a:gd name="T126" fmla="*/ 557 h 5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4" h="557">
                    <a:moveTo>
                      <a:pt x="94" y="557"/>
                    </a:moveTo>
                    <a:lnTo>
                      <a:pt x="94" y="522"/>
                    </a:lnTo>
                    <a:lnTo>
                      <a:pt x="91" y="467"/>
                    </a:lnTo>
                    <a:lnTo>
                      <a:pt x="88" y="411"/>
                    </a:lnTo>
                    <a:lnTo>
                      <a:pt x="85" y="378"/>
                    </a:lnTo>
                    <a:lnTo>
                      <a:pt x="81" y="344"/>
                    </a:lnTo>
                    <a:lnTo>
                      <a:pt x="75" y="290"/>
                    </a:lnTo>
                    <a:lnTo>
                      <a:pt x="71" y="234"/>
                    </a:lnTo>
                    <a:lnTo>
                      <a:pt x="68" y="196"/>
                    </a:lnTo>
                    <a:lnTo>
                      <a:pt x="65" y="180"/>
                    </a:lnTo>
                    <a:lnTo>
                      <a:pt x="60" y="156"/>
                    </a:lnTo>
                    <a:lnTo>
                      <a:pt x="51" y="126"/>
                    </a:lnTo>
                    <a:lnTo>
                      <a:pt x="40" y="95"/>
                    </a:lnTo>
                    <a:lnTo>
                      <a:pt x="28" y="65"/>
                    </a:lnTo>
                    <a:lnTo>
                      <a:pt x="17" y="37"/>
                    </a:lnTo>
                    <a:lnTo>
                      <a:pt x="7" y="14"/>
                    </a:lnTo>
                    <a:lnTo>
                      <a:pt x="0" y="0"/>
                    </a:lnTo>
                    <a:lnTo>
                      <a:pt x="5" y="18"/>
                    </a:lnTo>
                    <a:lnTo>
                      <a:pt x="11" y="39"/>
                    </a:lnTo>
                    <a:lnTo>
                      <a:pt x="18" y="63"/>
                    </a:lnTo>
                    <a:lnTo>
                      <a:pt x="25" y="88"/>
                    </a:lnTo>
                    <a:lnTo>
                      <a:pt x="31" y="110"/>
                    </a:lnTo>
                    <a:lnTo>
                      <a:pt x="35" y="133"/>
                    </a:lnTo>
                    <a:lnTo>
                      <a:pt x="37" y="154"/>
                    </a:lnTo>
                    <a:lnTo>
                      <a:pt x="37" y="170"/>
                    </a:lnTo>
                    <a:lnTo>
                      <a:pt x="28" y="163"/>
                    </a:lnTo>
                    <a:lnTo>
                      <a:pt x="20" y="154"/>
                    </a:lnTo>
                    <a:lnTo>
                      <a:pt x="10" y="147"/>
                    </a:lnTo>
                    <a:lnTo>
                      <a:pt x="1" y="140"/>
                    </a:lnTo>
                    <a:lnTo>
                      <a:pt x="13" y="159"/>
                    </a:lnTo>
                    <a:lnTo>
                      <a:pt x="24" y="177"/>
                    </a:lnTo>
                    <a:lnTo>
                      <a:pt x="33" y="192"/>
                    </a:lnTo>
                    <a:lnTo>
                      <a:pt x="41" y="206"/>
                    </a:lnTo>
                    <a:lnTo>
                      <a:pt x="47" y="222"/>
                    </a:lnTo>
                    <a:lnTo>
                      <a:pt x="53" y="236"/>
                    </a:lnTo>
                    <a:lnTo>
                      <a:pt x="57" y="252"/>
                    </a:lnTo>
                    <a:lnTo>
                      <a:pt x="61" y="269"/>
                    </a:lnTo>
                    <a:lnTo>
                      <a:pt x="70" y="325"/>
                    </a:lnTo>
                    <a:lnTo>
                      <a:pt x="80" y="405"/>
                    </a:lnTo>
                    <a:lnTo>
                      <a:pt x="88" y="491"/>
                    </a:lnTo>
                    <a:lnTo>
                      <a:pt x="94" y="55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25" name="Freeform 101"/>
              <p:cNvSpPr>
                <a:spLocks/>
              </p:cNvSpPr>
              <p:nvPr/>
            </p:nvSpPr>
            <p:spPr bwMode="auto">
              <a:xfrm>
                <a:off x="6955" y="5610"/>
                <a:ext cx="55" cy="50"/>
              </a:xfrm>
              <a:custGeom>
                <a:avLst/>
                <a:gdLst>
                  <a:gd name="T0" fmla="*/ 1 w 110"/>
                  <a:gd name="T1" fmla="*/ 0 h 99"/>
                  <a:gd name="T2" fmla="*/ 1 w 110"/>
                  <a:gd name="T3" fmla="*/ 1 h 99"/>
                  <a:gd name="T4" fmla="*/ 1 w 110"/>
                  <a:gd name="T5" fmla="*/ 1 h 99"/>
                  <a:gd name="T6" fmla="*/ 1 w 110"/>
                  <a:gd name="T7" fmla="*/ 1 h 99"/>
                  <a:gd name="T8" fmla="*/ 0 w 110"/>
                  <a:gd name="T9" fmla="*/ 1 h 99"/>
                  <a:gd name="T10" fmla="*/ 1 w 110"/>
                  <a:gd name="T11" fmla="*/ 1 h 99"/>
                  <a:gd name="T12" fmla="*/ 1 w 110"/>
                  <a:gd name="T13" fmla="*/ 1 h 99"/>
                  <a:gd name="T14" fmla="*/ 1 w 110"/>
                  <a:gd name="T15" fmla="*/ 1 h 99"/>
                  <a:gd name="T16" fmla="*/ 1 w 110"/>
                  <a:gd name="T17" fmla="*/ 1 h 99"/>
                  <a:gd name="T18" fmla="*/ 1 w 110"/>
                  <a:gd name="T19" fmla="*/ 1 h 99"/>
                  <a:gd name="T20" fmla="*/ 1 w 110"/>
                  <a:gd name="T21" fmla="*/ 1 h 99"/>
                  <a:gd name="T22" fmla="*/ 1 w 110"/>
                  <a:gd name="T23" fmla="*/ 1 h 99"/>
                  <a:gd name="T24" fmla="*/ 1 w 110"/>
                  <a:gd name="T25" fmla="*/ 1 h 99"/>
                  <a:gd name="T26" fmla="*/ 1 w 110"/>
                  <a:gd name="T27" fmla="*/ 1 h 99"/>
                  <a:gd name="T28" fmla="*/ 1 w 110"/>
                  <a:gd name="T29" fmla="*/ 1 h 99"/>
                  <a:gd name="T30" fmla="*/ 1 w 110"/>
                  <a:gd name="T31" fmla="*/ 1 h 99"/>
                  <a:gd name="T32" fmla="*/ 1 w 110"/>
                  <a:gd name="T33" fmla="*/ 1 h 99"/>
                  <a:gd name="T34" fmla="*/ 1 w 110"/>
                  <a:gd name="T35" fmla="*/ 1 h 99"/>
                  <a:gd name="T36" fmla="*/ 1 w 110"/>
                  <a:gd name="T37" fmla="*/ 1 h 99"/>
                  <a:gd name="T38" fmla="*/ 1 w 110"/>
                  <a:gd name="T39" fmla="*/ 1 h 99"/>
                  <a:gd name="T40" fmla="*/ 1 w 110"/>
                  <a:gd name="T41" fmla="*/ 1 h 99"/>
                  <a:gd name="T42" fmla="*/ 1 w 110"/>
                  <a:gd name="T43" fmla="*/ 1 h 99"/>
                  <a:gd name="T44" fmla="*/ 1 w 110"/>
                  <a:gd name="T45" fmla="*/ 1 h 99"/>
                  <a:gd name="T46" fmla="*/ 1 w 110"/>
                  <a:gd name="T47" fmla="*/ 1 h 99"/>
                  <a:gd name="T48" fmla="*/ 1 w 110"/>
                  <a:gd name="T49" fmla="*/ 1 h 99"/>
                  <a:gd name="T50" fmla="*/ 1 w 110"/>
                  <a:gd name="T51" fmla="*/ 1 h 99"/>
                  <a:gd name="T52" fmla="*/ 1 w 110"/>
                  <a:gd name="T53" fmla="*/ 1 h 99"/>
                  <a:gd name="T54" fmla="*/ 1 w 110"/>
                  <a:gd name="T55" fmla="*/ 1 h 99"/>
                  <a:gd name="T56" fmla="*/ 1 w 110"/>
                  <a:gd name="T57" fmla="*/ 0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0"/>
                  <a:gd name="T88" fmla="*/ 0 h 99"/>
                  <a:gd name="T89" fmla="*/ 110 w 110"/>
                  <a:gd name="T90" fmla="*/ 99 h 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0" h="99">
                    <a:moveTo>
                      <a:pt x="22" y="0"/>
                    </a:moveTo>
                    <a:lnTo>
                      <a:pt x="16" y="14"/>
                    </a:lnTo>
                    <a:lnTo>
                      <a:pt x="10" y="29"/>
                    </a:lnTo>
                    <a:lnTo>
                      <a:pt x="4" y="42"/>
                    </a:lnTo>
                    <a:lnTo>
                      <a:pt x="0" y="50"/>
                    </a:lnTo>
                    <a:lnTo>
                      <a:pt x="9" y="56"/>
                    </a:lnTo>
                    <a:lnTo>
                      <a:pt x="23" y="61"/>
                    </a:lnTo>
                    <a:lnTo>
                      <a:pt x="37" y="70"/>
                    </a:lnTo>
                    <a:lnTo>
                      <a:pt x="54" y="77"/>
                    </a:lnTo>
                    <a:lnTo>
                      <a:pt x="70" y="84"/>
                    </a:lnTo>
                    <a:lnTo>
                      <a:pt x="84" y="91"/>
                    </a:lnTo>
                    <a:lnTo>
                      <a:pt x="96" y="96"/>
                    </a:lnTo>
                    <a:lnTo>
                      <a:pt x="103" y="99"/>
                    </a:lnTo>
                    <a:lnTo>
                      <a:pt x="107" y="96"/>
                    </a:lnTo>
                    <a:lnTo>
                      <a:pt x="110" y="92"/>
                    </a:lnTo>
                    <a:lnTo>
                      <a:pt x="110" y="91"/>
                    </a:lnTo>
                    <a:lnTo>
                      <a:pt x="110" y="87"/>
                    </a:lnTo>
                    <a:lnTo>
                      <a:pt x="106" y="80"/>
                    </a:lnTo>
                    <a:lnTo>
                      <a:pt x="99" y="75"/>
                    </a:lnTo>
                    <a:lnTo>
                      <a:pt x="93" y="68"/>
                    </a:lnTo>
                    <a:lnTo>
                      <a:pt x="86" y="61"/>
                    </a:lnTo>
                    <a:lnTo>
                      <a:pt x="77" y="56"/>
                    </a:lnTo>
                    <a:lnTo>
                      <a:pt x="72" y="49"/>
                    </a:lnTo>
                    <a:lnTo>
                      <a:pt x="64" y="45"/>
                    </a:lnTo>
                    <a:lnTo>
                      <a:pt x="60" y="42"/>
                    </a:lnTo>
                    <a:lnTo>
                      <a:pt x="49" y="35"/>
                    </a:lnTo>
                    <a:lnTo>
                      <a:pt x="37" y="22"/>
                    </a:lnTo>
                    <a:lnTo>
                      <a:pt x="27" y="10"/>
                    </a:lnTo>
                    <a:lnTo>
                      <a:pt x="2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26" name="Freeform 102"/>
              <p:cNvSpPr>
                <a:spLocks/>
              </p:cNvSpPr>
              <p:nvPr/>
            </p:nvSpPr>
            <p:spPr bwMode="auto">
              <a:xfrm>
                <a:off x="6817" y="5270"/>
                <a:ext cx="55" cy="287"/>
              </a:xfrm>
              <a:custGeom>
                <a:avLst/>
                <a:gdLst>
                  <a:gd name="T0" fmla="*/ 1 w 110"/>
                  <a:gd name="T1" fmla="*/ 0 h 575"/>
                  <a:gd name="T2" fmla="*/ 1 w 110"/>
                  <a:gd name="T3" fmla="*/ 0 h 575"/>
                  <a:gd name="T4" fmla="*/ 1 w 110"/>
                  <a:gd name="T5" fmla="*/ 0 h 575"/>
                  <a:gd name="T6" fmla="*/ 1 w 110"/>
                  <a:gd name="T7" fmla="*/ 0 h 575"/>
                  <a:gd name="T8" fmla="*/ 1 w 110"/>
                  <a:gd name="T9" fmla="*/ 0 h 575"/>
                  <a:gd name="T10" fmla="*/ 1 w 110"/>
                  <a:gd name="T11" fmla="*/ 0 h 575"/>
                  <a:gd name="T12" fmla="*/ 1 w 110"/>
                  <a:gd name="T13" fmla="*/ 0 h 575"/>
                  <a:gd name="T14" fmla="*/ 1 w 110"/>
                  <a:gd name="T15" fmla="*/ 0 h 575"/>
                  <a:gd name="T16" fmla="*/ 1 w 110"/>
                  <a:gd name="T17" fmla="*/ 0 h 575"/>
                  <a:gd name="T18" fmla="*/ 1 w 110"/>
                  <a:gd name="T19" fmla="*/ 0 h 575"/>
                  <a:gd name="T20" fmla="*/ 1 w 110"/>
                  <a:gd name="T21" fmla="*/ 0 h 575"/>
                  <a:gd name="T22" fmla="*/ 1 w 110"/>
                  <a:gd name="T23" fmla="*/ 0 h 575"/>
                  <a:gd name="T24" fmla="*/ 1 w 110"/>
                  <a:gd name="T25" fmla="*/ 0 h 575"/>
                  <a:gd name="T26" fmla="*/ 1 w 110"/>
                  <a:gd name="T27" fmla="*/ 0 h 575"/>
                  <a:gd name="T28" fmla="*/ 1 w 110"/>
                  <a:gd name="T29" fmla="*/ 0 h 575"/>
                  <a:gd name="T30" fmla="*/ 1 w 110"/>
                  <a:gd name="T31" fmla="*/ 0 h 575"/>
                  <a:gd name="T32" fmla="*/ 1 w 110"/>
                  <a:gd name="T33" fmla="*/ 0 h 575"/>
                  <a:gd name="T34" fmla="*/ 1 w 110"/>
                  <a:gd name="T35" fmla="*/ 0 h 575"/>
                  <a:gd name="T36" fmla="*/ 1 w 110"/>
                  <a:gd name="T37" fmla="*/ 0 h 575"/>
                  <a:gd name="T38" fmla="*/ 1 w 110"/>
                  <a:gd name="T39" fmla="*/ 0 h 575"/>
                  <a:gd name="T40" fmla="*/ 1 w 110"/>
                  <a:gd name="T41" fmla="*/ 0 h 575"/>
                  <a:gd name="T42" fmla="*/ 1 w 110"/>
                  <a:gd name="T43" fmla="*/ 0 h 575"/>
                  <a:gd name="T44" fmla="*/ 1 w 110"/>
                  <a:gd name="T45" fmla="*/ 0 h 575"/>
                  <a:gd name="T46" fmla="*/ 1 w 110"/>
                  <a:gd name="T47" fmla="*/ 0 h 575"/>
                  <a:gd name="T48" fmla="*/ 1 w 110"/>
                  <a:gd name="T49" fmla="*/ 0 h 575"/>
                  <a:gd name="T50" fmla="*/ 1 w 110"/>
                  <a:gd name="T51" fmla="*/ 0 h 575"/>
                  <a:gd name="T52" fmla="*/ 1 w 110"/>
                  <a:gd name="T53" fmla="*/ 0 h 575"/>
                  <a:gd name="T54" fmla="*/ 1 w 110"/>
                  <a:gd name="T55" fmla="*/ 0 h 575"/>
                  <a:gd name="T56" fmla="*/ 1 w 110"/>
                  <a:gd name="T57" fmla="*/ 0 h 575"/>
                  <a:gd name="T58" fmla="*/ 1 w 110"/>
                  <a:gd name="T59" fmla="*/ 0 h 575"/>
                  <a:gd name="T60" fmla="*/ 1 w 110"/>
                  <a:gd name="T61" fmla="*/ 0 h 575"/>
                  <a:gd name="T62" fmla="*/ 1 w 110"/>
                  <a:gd name="T63" fmla="*/ 0 h 575"/>
                  <a:gd name="T64" fmla="*/ 1 w 110"/>
                  <a:gd name="T65" fmla="*/ 0 h 575"/>
                  <a:gd name="T66" fmla="*/ 1 w 110"/>
                  <a:gd name="T67" fmla="*/ 0 h 575"/>
                  <a:gd name="T68" fmla="*/ 1 w 110"/>
                  <a:gd name="T69" fmla="*/ 0 h 575"/>
                  <a:gd name="T70" fmla="*/ 1 w 110"/>
                  <a:gd name="T71" fmla="*/ 0 h 575"/>
                  <a:gd name="T72" fmla="*/ 1 w 110"/>
                  <a:gd name="T73" fmla="*/ 0 h 575"/>
                  <a:gd name="T74" fmla="*/ 1 w 110"/>
                  <a:gd name="T75" fmla="*/ 0 h 575"/>
                  <a:gd name="T76" fmla="*/ 1 w 110"/>
                  <a:gd name="T77" fmla="*/ 0 h 575"/>
                  <a:gd name="T78" fmla="*/ 1 w 110"/>
                  <a:gd name="T79" fmla="*/ 0 h 575"/>
                  <a:gd name="T80" fmla="*/ 1 w 110"/>
                  <a:gd name="T81" fmla="*/ 0 h 575"/>
                  <a:gd name="T82" fmla="*/ 1 w 110"/>
                  <a:gd name="T83" fmla="*/ 0 h 575"/>
                  <a:gd name="T84" fmla="*/ 1 w 110"/>
                  <a:gd name="T85" fmla="*/ 0 h 575"/>
                  <a:gd name="T86" fmla="*/ 1 w 110"/>
                  <a:gd name="T87" fmla="*/ 0 h 575"/>
                  <a:gd name="T88" fmla="*/ 0 w 110"/>
                  <a:gd name="T89" fmla="*/ 0 h 575"/>
                  <a:gd name="T90" fmla="*/ 0 w 110"/>
                  <a:gd name="T91" fmla="*/ 0 h 575"/>
                  <a:gd name="T92" fmla="*/ 0 w 110"/>
                  <a:gd name="T93" fmla="*/ 0 h 575"/>
                  <a:gd name="T94" fmla="*/ 0 w 110"/>
                  <a:gd name="T95" fmla="*/ 0 h 575"/>
                  <a:gd name="T96" fmla="*/ 1 w 110"/>
                  <a:gd name="T97" fmla="*/ 0 h 575"/>
                  <a:gd name="T98" fmla="*/ 1 w 110"/>
                  <a:gd name="T99" fmla="*/ 0 h 575"/>
                  <a:gd name="T100" fmla="*/ 1 w 110"/>
                  <a:gd name="T101" fmla="*/ 0 h 575"/>
                  <a:gd name="T102" fmla="*/ 1 w 110"/>
                  <a:gd name="T103" fmla="*/ 0 h 575"/>
                  <a:gd name="T104" fmla="*/ 1 w 110"/>
                  <a:gd name="T105" fmla="*/ 0 h 575"/>
                  <a:gd name="T106" fmla="*/ 1 w 110"/>
                  <a:gd name="T107" fmla="*/ 0 h 575"/>
                  <a:gd name="T108" fmla="*/ 1 w 110"/>
                  <a:gd name="T109" fmla="*/ 0 h 575"/>
                  <a:gd name="T110" fmla="*/ 1 w 110"/>
                  <a:gd name="T111" fmla="*/ 0 h 575"/>
                  <a:gd name="T112" fmla="*/ 1 w 110"/>
                  <a:gd name="T113" fmla="*/ 0 h 575"/>
                  <a:gd name="T114" fmla="*/ 1 w 110"/>
                  <a:gd name="T115" fmla="*/ 0 h 575"/>
                  <a:gd name="T116" fmla="*/ 1 w 110"/>
                  <a:gd name="T117" fmla="*/ 0 h 575"/>
                  <a:gd name="T118" fmla="*/ 1 w 110"/>
                  <a:gd name="T119" fmla="*/ 0 h 575"/>
                  <a:gd name="T120" fmla="*/ 1 w 110"/>
                  <a:gd name="T121" fmla="*/ 0 h 5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0"/>
                  <a:gd name="T184" fmla="*/ 0 h 575"/>
                  <a:gd name="T185" fmla="*/ 110 w 110"/>
                  <a:gd name="T186" fmla="*/ 575 h 5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0" h="575">
                    <a:moveTo>
                      <a:pt x="50" y="171"/>
                    </a:moveTo>
                    <a:lnTo>
                      <a:pt x="50" y="154"/>
                    </a:lnTo>
                    <a:lnTo>
                      <a:pt x="51" y="130"/>
                    </a:lnTo>
                    <a:lnTo>
                      <a:pt x="52" y="105"/>
                    </a:lnTo>
                    <a:lnTo>
                      <a:pt x="57" y="89"/>
                    </a:lnTo>
                    <a:lnTo>
                      <a:pt x="67" y="81"/>
                    </a:lnTo>
                    <a:lnTo>
                      <a:pt x="75" y="70"/>
                    </a:lnTo>
                    <a:lnTo>
                      <a:pt x="81" y="60"/>
                    </a:lnTo>
                    <a:lnTo>
                      <a:pt x="84" y="49"/>
                    </a:lnTo>
                    <a:lnTo>
                      <a:pt x="85" y="39"/>
                    </a:lnTo>
                    <a:lnTo>
                      <a:pt x="88" y="23"/>
                    </a:lnTo>
                    <a:lnTo>
                      <a:pt x="91" y="9"/>
                    </a:lnTo>
                    <a:lnTo>
                      <a:pt x="92" y="0"/>
                    </a:lnTo>
                    <a:lnTo>
                      <a:pt x="98" y="2"/>
                    </a:lnTo>
                    <a:lnTo>
                      <a:pt x="102" y="6"/>
                    </a:lnTo>
                    <a:lnTo>
                      <a:pt x="107" y="9"/>
                    </a:lnTo>
                    <a:lnTo>
                      <a:pt x="108" y="14"/>
                    </a:lnTo>
                    <a:lnTo>
                      <a:pt x="108" y="19"/>
                    </a:lnTo>
                    <a:lnTo>
                      <a:pt x="110" y="32"/>
                    </a:lnTo>
                    <a:lnTo>
                      <a:pt x="108" y="46"/>
                    </a:lnTo>
                    <a:lnTo>
                      <a:pt x="107" y="60"/>
                    </a:lnTo>
                    <a:lnTo>
                      <a:pt x="102" y="77"/>
                    </a:lnTo>
                    <a:lnTo>
                      <a:pt x="97" y="100"/>
                    </a:lnTo>
                    <a:lnTo>
                      <a:pt x="90" y="123"/>
                    </a:lnTo>
                    <a:lnTo>
                      <a:pt x="85" y="138"/>
                    </a:lnTo>
                    <a:lnTo>
                      <a:pt x="81" y="152"/>
                    </a:lnTo>
                    <a:lnTo>
                      <a:pt x="75" y="175"/>
                    </a:lnTo>
                    <a:lnTo>
                      <a:pt x="72" y="199"/>
                    </a:lnTo>
                    <a:lnTo>
                      <a:pt x="71" y="220"/>
                    </a:lnTo>
                    <a:lnTo>
                      <a:pt x="71" y="238"/>
                    </a:lnTo>
                    <a:lnTo>
                      <a:pt x="71" y="255"/>
                    </a:lnTo>
                    <a:lnTo>
                      <a:pt x="70" y="274"/>
                    </a:lnTo>
                    <a:lnTo>
                      <a:pt x="65" y="290"/>
                    </a:lnTo>
                    <a:lnTo>
                      <a:pt x="58" y="316"/>
                    </a:lnTo>
                    <a:lnTo>
                      <a:pt x="50" y="357"/>
                    </a:lnTo>
                    <a:lnTo>
                      <a:pt x="42" y="395"/>
                    </a:lnTo>
                    <a:lnTo>
                      <a:pt x="38" y="425"/>
                    </a:lnTo>
                    <a:lnTo>
                      <a:pt x="35" y="453"/>
                    </a:lnTo>
                    <a:lnTo>
                      <a:pt x="31" y="495"/>
                    </a:lnTo>
                    <a:lnTo>
                      <a:pt x="28" y="538"/>
                    </a:lnTo>
                    <a:lnTo>
                      <a:pt x="30" y="575"/>
                    </a:lnTo>
                    <a:lnTo>
                      <a:pt x="24" y="573"/>
                    </a:lnTo>
                    <a:lnTo>
                      <a:pt x="17" y="571"/>
                    </a:lnTo>
                    <a:lnTo>
                      <a:pt x="8" y="570"/>
                    </a:lnTo>
                    <a:lnTo>
                      <a:pt x="0" y="568"/>
                    </a:lnTo>
                    <a:lnTo>
                      <a:pt x="0" y="547"/>
                    </a:lnTo>
                    <a:lnTo>
                      <a:pt x="0" y="519"/>
                    </a:lnTo>
                    <a:lnTo>
                      <a:pt x="0" y="491"/>
                    </a:lnTo>
                    <a:lnTo>
                      <a:pt x="1" y="472"/>
                    </a:lnTo>
                    <a:lnTo>
                      <a:pt x="4" y="454"/>
                    </a:lnTo>
                    <a:lnTo>
                      <a:pt x="10" y="433"/>
                    </a:lnTo>
                    <a:lnTo>
                      <a:pt x="14" y="412"/>
                    </a:lnTo>
                    <a:lnTo>
                      <a:pt x="17" y="399"/>
                    </a:lnTo>
                    <a:lnTo>
                      <a:pt x="18" y="378"/>
                    </a:lnTo>
                    <a:lnTo>
                      <a:pt x="21" y="344"/>
                    </a:lnTo>
                    <a:lnTo>
                      <a:pt x="24" y="309"/>
                    </a:lnTo>
                    <a:lnTo>
                      <a:pt x="28" y="287"/>
                    </a:lnTo>
                    <a:lnTo>
                      <a:pt x="35" y="269"/>
                    </a:lnTo>
                    <a:lnTo>
                      <a:pt x="44" y="243"/>
                    </a:lnTo>
                    <a:lnTo>
                      <a:pt x="50" y="210"/>
                    </a:lnTo>
                    <a:lnTo>
                      <a:pt x="50" y="17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27" name="Freeform 103"/>
              <p:cNvSpPr>
                <a:spLocks/>
              </p:cNvSpPr>
              <p:nvPr/>
            </p:nvSpPr>
            <p:spPr bwMode="auto">
              <a:xfrm>
                <a:off x="6764" y="4903"/>
                <a:ext cx="275" cy="399"/>
              </a:xfrm>
              <a:custGeom>
                <a:avLst/>
                <a:gdLst>
                  <a:gd name="T0" fmla="*/ 1 w 550"/>
                  <a:gd name="T1" fmla="*/ 1 h 796"/>
                  <a:gd name="T2" fmla="*/ 1 w 550"/>
                  <a:gd name="T3" fmla="*/ 1 h 796"/>
                  <a:gd name="T4" fmla="*/ 1 w 550"/>
                  <a:gd name="T5" fmla="*/ 1 h 796"/>
                  <a:gd name="T6" fmla="*/ 1 w 550"/>
                  <a:gd name="T7" fmla="*/ 1 h 796"/>
                  <a:gd name="T8" fmla="*/ 1 w 550"/>
                  <a:gd name="T9" fmla="*/ 1 h 796"/>
                  <a:gd name="T10" fmla="*/ 1 w 550"/>
                  <a:gd name="T11" fmla="*/ 1 h 796"/>
                  <a:gd name="T12" fmla="*/ 1 w 550"/>
                  <a:gd name="T13" fmla="*/ 1 h 796"/>
                  <a:gd name="T14" fmla="*/ 1 w 550"/>
                  <a:gd name="T15" fmla="*/ 1 h 796"/>
                  <a:gd name="T16" fmla="*/ 1 w 550"/>
                  <a:gd name="T17" fmla="*/ 1 h 796"/>
                  <a:gd name="T18" fmla="*/ 1 w 550"/>
                  <a:gd name="T19" fmla="*/ 1 h 796"/>
                  <a:gd name="T20" fmla="*/ 1 w 550"/>
                  <a:gd name="T21" fmla="*/ 1 h 796"/>
                  <a:gd name="T22" fmla="*/ 1 w 550"/>
                  <a:gd name="T23" fmla="*/ 1 h 796"/>
                  <a:gd name="T24" fmla="*/ 1 w 550"/>
                  <a:gd name="T25" fmla="*/ 1 h 796"/>
                  <a:gd name="T26" fmla="*/ 1 w 550"/>
                  <a:gd name="T27" fmla="*/ 1 h 796"/>
                  <a:gd name="T28" fmla="*/ 1 w 550"/>
                  <a:gd name="T29" fmla="*/ 1 h 796"/>
                  <a:gd name="T30" fmla="*/ 1 w 550"/>
                  <a:gd name="T31" fmla="*/ 1 h 796"/>
                  <a:gd name="T32" fmla="*/ 1 w 550"/>
                  <a:gd name="T33" fmla="*/ 1 h 796"/>
                  <a:gd name="T34" fmla="*/ 1 w 550"/>
                  <a:gd name="T35" fmla="*/ 1 h 796"/>
                  <a:gd name="T36" fmla="*/ 1 w 550"/>
                  <a:gd name="T37" fmla="*/ 1 h 796"/>
                  <a:gd name="T38" fmla="*/ 1 w 550"/>
                  <a:gd name="T39" fmla="*/ 1 h 796"/>
                  <a:gd name="T40" fmla="*/ 1 w 550"/>
                  <a:gd name="T41" fmla="*/ 1 h 796"/>
                  <a:gd name="T42" fmla="*/ 1 w 550"/>
                  <a:gd name="T43" fmla="*/ 1 h 796"/>
                  <a:gd name="T44" fmla="*/ 1 w 550"/>
                  <a:gd name="T45" fmla="*/ 1 h 796"/>
                  <a:gd name="T46" fmla="*/ 1 w 550"/>
                  <a:gd name="T47" fmla="*/ 1 h 796"/>
                  <a:gd name="T48" fmla="*/ 1 w 550"/>
                  <a:gd name="T49" fmla="*/ 1 h 796"/>
                  <a:gd name="T50" fmla="*/ 1 w 550"/>
                  <a:gd name="T51" fmla="*/ 1 h 796"/>
                  <a:gd name="T52" fmla="*/ 1 w 550"/>
                  <a:gd name="T53" fmla="*/ 1 h 796"/>
                  <a:gd name="T54" fmla="*/ 1 w 550"/>
                  <a:gd name="T55" fmla="*/ 1 h 796"/>
                  <a:gd name="T56" fmla="*/ 1 w 550"/>
                  <a:gd name="T57" fmla="*/ 1 h 796"/>
                  <a:gd name="T58" fmla="*/ 1 w 550"/>
                  <a:gd name="T59" fmla="*/ 1 h 796"/>
                  <a:gd name="T60" fmla="*/ 1 w 550"/>
                  <a:gd name="T61" fmla="*/ 1 h 796"/>
                  <a:gd name="T62" fmla="*/ 1 w 550"/>
                  <a:gd name="T63" fmla="*/ 1 h 796"/>
                  <a:gd name="T64" fmla="*/ 1 w 550"/>
                  <a:gd name="T65" fmla="*/ 1 h 796"/>
                  <a:gd name="T66" fmla="*/ 1 w 550"/>
                  <a:gd name="T67" fmla="*/ 1 h 796"/>
                  <a:gd name="T68" fmla="*/ 1 w 550"/>
                  <a:gd name="T69" fmla="*/ 1 h 796"/>
                  <a:gd name="T70" fmla="*/ 1 w 550"/>
                  <a:gd name="T71" fmla="*/ 1 h 796"/>
                  <a:gd name="T72" fmla="*/ 1 w 550"/>
                  <a:gd name="T73" fmla="*/ 1 h 796"/>
                  <a:gd name="T74" fmla="*/ 1 w 550"/>
                  <a:gd name="T75" fmla="*/ 1 h 796"/>
                  <a:gd name="T76" fmla="*/ 1 w 550"/>
                  <a:gd name="T77" fmla="*/ 1 h 796"/>
                  <a:gd name="T78" fmla="*/ 1 w 550"/>
                  <a:gd name="T79" fmla="*/ 1 h 796"/>
                  <a:gd name="T80" fmla="*/ 1 w 550"/>
                  <a:gd name="T81" fmla="*/ 1 h 796"/>
                  <a:gd name="T82" fmla="*/ 0 w 550"/>
                  <a:gd name="T83" fmla="*/ 1 h 796"/>
                  <a:gd name="T84" fmla="*/ 1 w 550"/>
                  <a:gd name="T85" fmla="*/ 1 h 796"/>
                  <a:gd name="T86" fmla="*/ 1 w 550"/>
                  <a:gd name="T87" fmla="*/ 1 h 796"/>
                  <a:gd name="T88" fmla="*/ 1 w 550"/>
                  <a:gd name="T89" fmla="*/ 1 h 796"/>
                  <a:gd name="T90" fmla="*/ 1 w 550"/>
                  <a:gd name="T91" fmla="*/ 1 h 796"/>
                  <a:gd name="T92" fmla="*/ 1 w 550"/>
                  <a:gd name="T93" fmla="*/ 1 h 796"/>
                  <a:gd name="T94" fmla="*/ 1 w 550"/>
                  <a:gd name="T95" fmla="*/ 1 h 796"/>
                  <a:gd name="T96" fmla="*/ 1 w 550"/>
                  <a:gd name="T97" fmla="*/ 1 h 796"/>
                  <a:gd name="T98" fmla="*/ 1 w 550"/>
                  <a:gd name="T99" fmla="*/ 1 h 796"/>
                  <a:gd name="T100" fmla="*/ 1 w 550"/>
                  <a:gd name="T101" fmla="*/ 1 h 796"/>
                  <a:gd name="T102" fmla="*/ 1 w 550"/>
                  <a:gd name="T103" fmla="*/ 1 h 796"/>
                  <a:gd name="T104" fmla="*/ 1 w 550"/>
                  <a:gd name="T105" fmla="*/ 1 h 796"/>
                  <a:gd name="T106" fmla="*/ 1 w 550"/>
                  <a:gd name="T107" fmla="*/ 1 h 796"/>
                  <a:gd name="T108" fmla="*/ 1 w 550"/>
                  <a:gd name="T109" fmla="*/ 1 h 796"/>
                  <a:gd name="T110" fmla="*/ 1 w 550"/>
                  <a:gd name="T111" fmla="*/ 1 h 796"/>
                  <a:gd name="T112" fmla="*/ 1 w 550"/>
                  <a:gd name="T113" fmla="*/ 1 h 796"/>
                  <a:gd name="T114" fmla="*/ 1 w 550"/>
                  <a:gd name="T115" fmla="*/ 1 h 7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0"/>
                  <a:gd name="T175" fmla="*/ 0 h 796"/>
                  <a:gd name="T176" fmla="*/ 550 w 550"/>
                  <a:gd name="T177" fmla="*/ 796 h 7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0" h="796">
                    <a:moveTo>
                      <a:pt x="198" y="707"/>
                    </a:moveTo>
                    <a:lnTo>
                      <a:pt x="205" y="712"/>
                    </a:lnTo>
                    <a:lnTo>
                      <a:pt x="212" y="719"/>
                    </a:lnTo>
                    <a:lnTo>
                      <a:pt x="219" y="728"/>
                    </a:lnTo>
                    <a:lnTo>
                      <a:pt x="228" y="737"/>
                    </a:lnTo>
                    <a:lnTo>
                      <a:pt x="235" y="745"/>
                    </a:lnTo>
                    <a:lnTo>
                      <a:pt x="240" y="754"/>
                    </a:lnTo>
                    <a:lnTo>
                      <a:pt x="246" y="761"/>
                    </a:lnTo>
                    <a:lnTo>
                      <a:pt x="249" y="766"/>
                    </a:lnTo>
                    <a:lnTo>
                      <a:pt x="240" y="765"/>
                    </a:lnTo>
                    <a:lnTo>
                      <a:pt x="232" y="763"/>
                    </a:lnTo>
                    <a:lnTo>
                      <a:pt x="226" y="763"/>
                    </a:lnTo>
                    <a:lnTo>
                      <a:pt x="223" y="765"/>
                    </a:lnTo>
                    <a:lnTo>
                      <a:pt x="223" y="770"/>
                    </a:lnTo>
                    <a:lnTo>
                      <a:pt x="223" y="775"/>
                    </a:lnTo>
                    <a:lnTo>
                      <a:pt x="226" y="782"/>
                    </a:lnTo>
                    <a:lnTo>
                      <a:pt x="230" y="786"/>
                    </a:lnTo>
                    <a:lnTo>
                      <a:pt x="238" y="789"/>
                    </a:lnTo>
                    <a:lnTo>
                      <a:pt x="248" y="793"/>
                    </a:lnTo>
                    <a:lnTo>
                      <a:pt x="256" y="796"/>
                    </a:lnTo>
                    <a:lnTo>
                      <a:pt x="262" y="794"/>
                    </a:lnTo>
                    <a:lnTo>
                      <a:pt x="268" y="786"/>
                    </a:lnTo>
                    <a:lnTo>
                      <a:pt x="276" y="773"/>
                    </a:lnTo>
                    <a:lnTo>
                      <a:pt x="282" y="759"/>
                    </a:lnTo>
                    <a:lnTo>
                      <a:pt x="285" y="747"/>
                    </a:lnTo>
                    <a:lnTo>
                      <a:pt x="293" y="740"/>
                    </a:lnTo>
                    <a:lnTo>
                      <a:pt x="303" y="732"/>
                    </a:lnTo>
                    <a:lnTo>
                      <a:pt x="316" y="721"/>
                    </a:lnTo>
                    <a:lnTo>
                      <a:pt x="329" y="709"/>
                    </a:lnTo>
                    <a:lnTo>
                      <a:pt x="340" y="698"/>
                    </a:lnTo>
                    <a:lnTo>
                      <a:pt x="352" y="688"/>
                    </a:lnTo>
                    <a:lnTo>
                      <a:pt x="362" y="681"/>
                    </a:lnTo>
                    <a:lnTo>
                      <a:pt x="369" y="677"/>
                    </a:lnTo>
                    <a:lnTo>
                      <a:pt x="376" y="674"/>
                    </a:lnTo>
                    <a:lnTo>
                      <a:pt x="386" y="670"/>
                    </a:lnTo>
                    <a:lnTo>
                      <a:pt x="397" y="667"/>
                    </a:lnTo>
                    <a:lnTo>
                      <a:pt x="412" y="662"/>
                    </a:lnTo>
                    <a:lnTo>
                      <a:pt x="425" y="656"/>
                    </a:lnTo>
                    <a:lnTo>
                      <a:pt x="439" y="653"/>
                    </a:lnTo>
                    <a:lnTo>
                      <a:pt x="453" y="649"/>
                    </a:lnTo>
                    <a:lnTo>
                      <a:pt x="465" y="648"/>
                    </a:lnTo>
                    <a:lnTo>
                      <a:pt x="460" y="641"/>
                    </a:lnTo>
                    <a:lnTo>
                      <a:pt x="453" y="630"/>
                    </a:lnTo>
                    <a:lnTo>
                      <a:pt x="446" y="618"/>
                    </a:lnTo>
                    <a:lnTo>
                      <a:pt x="437" y="604"/>
                    </a:lnTo>
                    <a:lnTo>
                      <a:pt x="429" y="592"/>
                    </a:lnTo>
                    <a:lnTo>
                      <a:pt x="422" y="580"/>
                    </a:lnTo>
                    <a:lnTo>
                      <a:pt x="416" y="569"/>
                    </a:lnTo>
                    <a:lnTo>
                      <a:pt x="413" y="560"/>
                    </a:lnTo>
                    <a:lnTo>
                      <a:pt x="423" y="564"/>
                    </a:lnTo>
                    <a:lnTo>
                      <a:pt x="433" y="566"/>
                    </a:lnTo>
                    <a:lnTo>
                      <a:pt x="442" y="566"/>
                    </a:lnTo>
                    <a:lnTo>
                      <a:pt x="450" y="560"/>
                    </a:lnTo>
                    <a:lnTo>
                      <a:pt x="459" y="548"/>
                    </a:lnTo>
                    <a:lnTo>
                      <a:pt x="467" y="534"/>
                    </a:lnTo>
                    <a:lnTo>
                      <a:pt x="473" y="518"/>
                    </a:lnTo>
                    <a:lnTo>
                      <a:pt x="477" y="506"/>
                    </a:lnTo>
                    <a:lnTo>
                      <a:pt x="485" y="508"/>
                    </a:lnTo>
                    <a:lnTo>
                      <a:pt x="493" y="508"/>
                    </a:lnTo>
                    <a:lnTo>
                      <a:pt x="502" y="504"/>
                    </a:lnTo>
                    <a:lnTo>
                      <a:pt x="509" y="499"/>
                    </a:lnTo>
                    <a:lnTo>
                      <a:pt x="505" y="496"/>
                    </a:lnTo>
                    <a:lnTo>
                      <a:pt x="502" y="490"/>
                    </a:lnTo>
                    <a:lnTo>
                      <a:pt x="500" y="485"/>
                    </a:lnTo>
                    <a:lnTo>
                      <a:pt x="502" y="482"/>
                    </a:lnTo>
                    <a:lnTo>
                      <a:pt x="505" y="478"/>
                    </a:lnTo>
                    <a:lnTo>
                      <a:pt x="510" y="473"/>
                    </a:lnTo>
                    <a:lnTo>
                      <a:pt x="519" y="466"/>
                    </a:lnTo>
                    <a:lnTo>
                      <a:pt x="527" y="456"/>
                    </a:lnTo>
                    <a:lnTo>
                      <a:pt x="536" y="447"/>
                    </a:lnTo>
                    <a:lnTo>
                      <a:pt x="543" y="436"/>
                    </a:lnTo>
                    <a:lnTo>
                      <a:pt x="547" y="428"/>
                    </a:lnTo>
                    <a:lnTo>
                      <a:pt x="550" y="419"/>
                    </a:lnTo>
                    <a:lnTo>
                      <a:pt x="550" y="391"/>
                    </a:lnTo>
                    <a:lnTo>
                      <a:pt x="550" y="347"/>
                    </a:lnTo>
                    <a:lnTo>
                      <a:pt x="549" y="304"/>
                    </a:lnTo>
                    <a:lnTo>
                      <a:pt x="546" y="274"/>
                    </a:lnTo>
                    <a:lnTo>
                      <a:pt x="540" y="256"/>
                    </a:lnTo>
                    <a:lnTo>
                      <a:pt x="532" y="239"/>
                    </a:lnTo>
                    <a:lnTo>
                      <a:pt x="523" y="223"/>
                    </a:lnTo>
                    <a:lnTo>
                      <a:pt x="513" y="214"/>
                    </a:lnTo>
                    <a:lnTo>
                      <a:pt x="505" y="211"/>
                    </a:lnTo>
                    <a:lnTo>
                      <a:pt x="496" y="209"/>
                    </a:lnTo>
                    <a:lnTo>
                      <a:pt x="490" y="209"/>
                    </a:lnTo>
                    <a:lnTo>
                      <a:pt x="483" y="209"/>
                    </a:lnTo>
                    <a:lnTo>
                      <a:pt x="485" y="197"/>
                    </a:lnTo>
                    <a:lnTo>
                      <a:pt x="486" y="181"/>
                    </a:lnTo>
                    <a:lnTo>
                      <a:pt x="486" y="167"/>
                    </a:lnTo>
                    <a:lnTo>
                      <a:pt x="485" y="153"/>
                    </a:lnTo>
                    <a:lnTo>
                      <a:pt x="480" y="143"/>
                    </a:lnTo>
                    <a:lnTo>
                      <a:pt x="475" y="134"/>
                    </a:lnTo>
                    <a:lnTo>
                      <a:pt x="466" y="127"/>
                    </a:lnTo>
                    <a:lnTo>
                      <a:pt x="457" y="125"/>
                    </a:lnTo>
                    <a:lnTo>
                      <a:pt x="449" y="124"/>
                    </a:lnTo>
                    <a:lnTo>
                      <a:pt x="443" y="117"/>
                    </a:lnTo>
                    <a:lnTo>
                      <a:pt x="440" y="110"/>
                    </a:lnTo>
                    <a:lnTo>
                      <a:pt x="439" y="101"/>
                    </a:lnTo>
                    <a:lnTo>
                      <a:pt x="439" y="96"/>
                    </a:lnTo>
                    <a:lnTo>
                      <a:pt x="436" y="87"/>
                    </a:lnTo>
                    <a:lnTo>
                      <a:pt x="433" y="76"/>
                    </a:lnTo>
                    <a:lnTo>
                      <a:pt x="427" y="64"/>
                    </a:lnTo>
                    <a:lnTo>
                      <a:pt x="420" y="54"/>
                    </a:lnTo>
                    <a:lnTo>
                      <a:pt x="409" y="45"/>
                    </a:lnTo>
                    <a:lnTo>
                      <a:pt x="396" y="40"/>
                    </a:lnTo>
                    <a:lnTo>
                      <a:pt x="379" y="40"/>
                    </a:lnTo>
                    <a:lnTo>
                      <a:pt x="367" y="40"/>
                    </a:lnTo>
                    <a:lnTo>
                      <a:pt x="359" y="36"/>
                    </a:lnTo>
                    <a:lnTo>
                      <a:pt x="352" y="33"/>
                    </a:lnTo>
                    <a:lnTo>
                      <a:pt x="345" y="29"/>
                    </a:lnTo>
                    <a:lnTo>
                      <a:pt x="337" y="28"/>
                    </a:lnTo>
                    <a:lnTo>
                      <a:pt x="330" y="28"/>
                    </a:lnTo>
                    <a:lnTo>
                      <a:pt x="322" y="28"/>
                    </a:lnTo>
                    <a:lnTo>
                      <a:pt x="315" y="31"/>
                    </a:lnTo>
                    <a:lnTo>
                      <a:pt x="309" y="33"/>
                    </a:lnTo>
                    <a:lnTo>
                      <a:pt x="305" y="35"/>
                    </a:lnTo>
                    <a:lnTo>
                      <a:pt x="299" y="36"/>
                    </a:lnTo>
                    <a:lnTo>
                      <a:pt x="293" y="35"/>
                    </a:lnTo>
                    <a:lnTo>
                      <a:pt x="286" y="31"/>
                    </a:lnTo>
                    <a:lnTo>
                      <a:pt x="280" y="28"/>
                    </a:lnTo>
                    <a:lnTo>
                      <a:pt x="272" y="26"/>
                    </a:lnTo>
                    <a:lnTo>
                      <a:pt x="263" y="26"/>
                    </a:lnTo>
                    <a:lnTo>
                      <a:pt x="265" y="21"/>
                    </a:lnTo>
                    <a:lnTo>
                      <a:pt x="268" y="15"/>
                    </a:lnTo>
                    <a:lnTo>
                      <a:pt x="270" y="12"/>
                    </a:lnTo>
                    <a:lnTo>
                      <a:pt x="273" y="12"/>
                    </a:lnTo>
                    <a:lnTo>
                      <a:pt x="265" y="8"/>
                    </a:lnTo>
                    <a:lnTo>
                      <a:pt x="253" y="5"/>
                    </a:lnTo>
                    <a:lnTo>
                      <a:pt x="238" y="1"/>
                    </a:lnTo>
                    <a:lnTo>
                      <a:pt x="223" y="0"/>
                    </a:lnTo>
                    <a:lnTo>
                      <a:pt x="208" y="0"/>
                    </a:lnTo>
                    <a:lnTo>
                      <a:pt x="193" y="1"/>
                    </a:lnTo>
                    <a:lnTo>
                      <a:pt x="182" y="5"/>
                    </a:lnTo>
                    <a:lnTo>
                      <a:pt x="173" y="12"/>
                    </a:lnTo>
                    <a:lnTo>
                      <a:pt x="168" y="21"/>
                    </a:lnTo>
                    <a:lnTo>
                      <a:pt x="163" y="29"/>
                    </a:lnTo>
                    <a:lnTo>
                      <a:pt x="159" y="36"/>
                    </a:lnTo>
                    <a:lnTo>
                      <a:pt x="155" y="43"/>
                    </a:lnTo>
                    <a:lnTo>
                      <a:pt x="150" y="49"/>
                    </a:lnTo>
                    <a:lnTo>
                      <a:pt x="145" y="52"/>
                    </a:lnTo>
                    <a:lnTo>
                      <a:pt x="138" y="54"/>
                    </a:lnTo>
                    <a:lnTo>
                      <a:pt x="130" y="54"/>
                    </a:lnTo>
                    <a:lnTo>
                      <a:pt x="122" y="52"/>
                    </a:lnTo>
                    <a:lnTo>
                      <a:pt x="112" y="52"/>
                    </a:lnTo>
                    <a:lnTo>
                      <a:pt x="102" y="52"/>
                    </a:lnTo>
                    <a:lnTo>
                      <a:pt x="92" y="54"/>
                    </a:lnTo>
                    <a:lnTo>
                      <a:pt x="83" y="56"/>
                    </a:lnTo>
                    <a:lnTo>
                      <a:pt x="75" y="59"/>
                    </a:lnTo>
                    <a:lnTo>
                      <a:pt x="68" y="64"/>
                    </a:lnTo>
                    <a:lnTo>
                      <a:pt x="62" y="71"/>
                    </a:lnTo>
                    <a:lnTo>
                      <a:pt x="56" y="83"/>
                    </a:lnTo>
                    <a:lnTo>
                      <a:pt x="53" y="97"/>
                    </a:lnTo>
                    <a:lnTo>
                      <a:pt x="52" y="111"/>
                    </a:lnTo>
                    <a:lnTo>
                      <a:pt x="52" y="125"/>
                    </a:lnTo>
                    <a:lnTo>
                      <a:pt x="45" y="132"/>
                    </a:lnTo>
                    <a:lnTo>
                      <a:pt x="35" y="139"/>
                    </a:lnTo>
                    <a:lnTo>
                      <a:pt x="26" y="150"/>
                    </a:lnTo>
                    <a:lnTo>
                      <a:pt x="18" y="162"/>
                    </a:lnTo>
                    <a:lnTo>
                      <a:pt x="9" y="174"/>
                    </a:lnTo>
                    <a:lnTo>
                      <a:pt x="5" y="190"/>
                    </a:lnTo>
                    <a:lnTo>
                      <a:pt x="3" y="204"/>
                    </a:lnTo>
                    <a:lnTo>
                      <a:pt x="5" y="220"/>
                    </a:lnTo>
                    <a:lnTo>
                      <a:pt x="10" y="241"/>
                    </a:lnTo>
                    <a:lnTo>
                      <a:pt x="10" y="255"/>
                    </a:lnTo>
                    <a:lnTo>
                      <a:pt x="9" y="267"/>
                    </a:lnTo>
                    <a:lnTo>
                      <a:pt x="5" y="276"/>
                    </a:lnTo>
                    <a:lnTo>
                      <a:pt x="2" y="283"/>
                    </a:lnTo>
                    <a:lnTo>
                      <a:pt x="0" y="290"/>
                    </a:lnTo>
                    <a:lnTo>
                      <a:pt x="0" y="298"/>
                    </a:lnTo>
                    <a:lnTo>
                      <a:pt x="2" y="307"/>
                    </a:lnTo>
                    <a:lnTo>
                      <a:pt x="5" y="318"/>
                    </a:lnTo>
                    <a:lnTo>
                      <a:pt x="12" y="326"/>
                    </a:lnTo>
                    <a:lnTo>
                      <a:pt x="23" y="333"/>
                    </a:lnTo>
                    <a:lnTo>
                      <a:pt x="38" y="339"/>
                    </a:lnTo>
                    <a:lnTo>
                      <a:pt x="36" y="347"/>
                    </a:lnTo>
                    <a:lnTo>
                      <a:pt x="35" y="358"/>
                    </a:lnTo>
                    <a:lnTo>
                      <a:pt x="35" y="370"/>
                    </a:lnTo>
                    <a:lnTo>
                      <a:pt x="36" y="379"/>
                    </a:lnTo>
                    <a:lnTo>
                      <a:pt x="35" y="384"/>
                    </a:lnTo>
                    <a:lnTo>
                      <a:pt x="35" y="391"/>
                    </a:lnTo>
                    <a:lnTo>
                      <a:pt x="38" y="398"/>
                    </a:lnTo>
                    <a:lnTo>
                      <a:pt x="42" y="403"/>
                    </a:lnTo>
                    <a:lnTo>
                      <a:pt x="38" y="421"/>
                    </a:lnTo>
                    <a:lnTo>
                      <a:pt x="30" y="449"/>
                    </a:lnTo>
                    <a:lnTo>
                      <a:pt x="25" y="478"/>
                    </a:lnTo>
                    <a:lnTo>
                      <a:pt x="26" y="496"/>
                    </a:lnTo>
                    <a:lnTo>
                      <a:pt x="30" y="499"/>
                    </a:lnTo>
                    <a:lnTo>
                      <a:pt x="35" y="501"/>
                    </a:lnTo>
                    <a:lnTo>
                      <a:pt x="39" y="501"/>
                    </a:lnTo>
                    <a:lnTo>
                      <a:pt x="42" y="503"/>
                    </a:lnTo>
                    <a:lnTo>
                      <a:pt x="45" y="503"/>
                    </a:lnTo>
                    <a:lnTo>
                      <a:pt x="50" y="506"/>
                    </a:lnTo>
                    <a:lnTo>
                      <a:pt x="55" y="508"/>
                    </a:lnTo>
                    <a:lnTo>
                      <a:pt x="58" y="511"/>
                    </a:lnTo>
                    <a:lnTo>
                      <a:pt x="56" y="518"/>
                    </a:lnTo>
                    <a:lnTo>
                      <a:pt x="55" y="527"/>
                    </a:lnTo>
                    <a:lnTo>
                      <a:pt x="52" y="538"/>
                    </a:lnTo>
                    <a:lnTo>
                      <a:pt x="52" y="545"/>
                    </a:lnTo>
                    <a:lnTo>
                      <a:pt x="55" y="550"/>
                    </a:lnTo>
                    <a:lnTo>
                      <a:pt x="59" y="553"/>
                    </a:lnTo>
                    <a:lnTo>
                      <a:pt x="63" y="557"/>
                    </a:lnTo>
                    <a:lnTo>
                      <a:pt x="69" y="559"/>
                    </a:lnTo>
                    <a:lnTo>
                      <a:pt x="65" y="562"/>
                    </a:lnTo>
                    <a:lnTo>
                      <a:pt x="60" y="567"/>
                    </a:lnTo>
                    <a:lnTo>
                      <a:pt x="58" y="574"/>
                    </a:lnTo>
                    <a:lnTo>
                      <a:pt x="56" y="580"/>
                    </a:lnTo>
                    <a:lnTo>
                      <a:pt x="59" y="585"/>
                    </a:lnTo>
                    <a:lnTo>
                      <a:pt x="63" y="590"/>
                    </a:lnTo>
                    <a:lnTo>
                      <a:pt x="68" y="595"/>
                    </a:lnTo>
                    <a:lnTo>
                      <a:pt x="69" y="601"/>
                    </a:lnTo>
                    <a:lnTo>
                      <a:pt x="68" y="611"/>
                    </a:lnTo>
                    <a:lnTo>
                      <a:pt x="66" y="628"/>
                    </a:lnTo>
                    <a:lnTo>
                      <a:pt x="69" y="646"/>
                    </a:lnTo>
                    <a:lnTo>
                      <a:pt x="76" y="658"/>
                    </a:lnTo>
                    <a:lnTo>
                      <a:pt x="80" y="662"/>
                    </a:lnTo>
                    <a:lnTo>
                      <a:pt x="86" y="663"/>
                    </a:lnTo>
                    <a:lnTo>
                      <a:pt x="90" y="663"/>
                    </a:lnTo>
                    <a:lnTo>
                      <a:pt x="96" y="663"/>
                    </a:lnTo>
                    <a:lnTo>
                      <a:pt x="105" y="663"/>
                    </a:lnTo>
                    <a:lnTo>
                      <a:pt x="113" y="662"/>
                    </a:lnTo>
                    <a:lnTo>
                      <a:pt x="120" y="660"/>
                    </a:lnTo>
                    <a:lnTo>
                      <a:pt x="128" y="658"/>
                    </a:lnTo>
                    <a:lnTo>
                      <a:pt x="138" y="656"/>
                    </a:lnTo>
                    <a:lnTo>
                      <a:pt x="149" y="653"/>
                    </a:lnTo>
                    <a:lnTo>
                      <a:pt x="158" y="651"/>
                    </a:lnTo>
                    <a:lnTo>
                      <a:pt x="165" y="649"/>
                    </a:lnTo>
                    <a:lnTo>
                      <a:pt x="169" y="656"/>
                    </a:lnTo>
                    <a:lnTo>
                      <a:pt x="175" y="663"/>
                    </a:lnTo>
                    <a:lnTo>
                      <a:pt x="180" y="672"/>
                    </a:lnTo>
                    <a:lnTo>
                      <a:pt x="183" y="677"/>
                    </a:lnTo>
                    <a:lnTo>
                      <a:pt x="186" y="686"/>
                    </a:lnTo>
                    <a:lnTo>
                      <a:pt x="190" y="695"/>
                    </a:lnTo>
                    <a:lnTo>
                      <a:pt x="195" y="702"/>
                    </a:lnTo>
                    <a:lnTo>
                      <a:pt x="198" y="70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28" name="Freeform 104"/>
              <p:cNvSpPr>
                <a:spLocks/>
              </p:cNvSpPr>
              <p:nvPr/>
            </p:nvSpPr>
            <p:spPr bwMode="auto">
              <a:xfrm>
                <a:off x="6855" y="5187"/>
                <a:ext cx="52" cy="115"/>
              </a:xfrm>
              <a:custGeom>
                <a:avLst/>
                <a:gdLst>
                  <a:gd name="T0" fmla="*/ 1 w 103"/>
                  <a:gd name="T1" fmla="*/ 1 h 229"/>
                  <a:gd name="T2" fmla="*/ 1 w 103"/>
                  <a:gd name="T3" fmla="*/ 1 h 229"/>
                  <a:gd name="T4" fmla="*/ 1 w 103"/>
                  <a:gd name="T5" fmla="*/ 1 h 229"/>
                  <a:gd name="T6" fmla="*/ 1 w 103"/>
                  <a:gd name="T7" fmla="*/ 1 h 229"/>
                  <a:gd name="T8" fmla="*/ 1 w 103"/>
                  <a:gd name="T9" fmla="*/ 1 h 229"/>
                  <a:gd name="T10" fmla="*/ 1 w 103"/>
                  <a:gd name="T11" fmla="*/ 1 h 229"/>
                  <a:gd name="T12" fmla="*/ 1 w 103"/>
                  <a:gd name="T13" fmla="*/ 1 h 229"/>
                  <a:gd name="T14" fmla="*/ 1 w 103"/>
                  <a:gd name="T15" fmla="*/ 1 h 229"/>
                  <a:gd name="T16" fmla="*/ 1 w 103"/>
                  <a:gd name="T17" fmla="*/ 1 h 229"/>
                  <a:gd name="T18" fmla="*/ 1 w 103"/>
                  <a:gd name="T19" fmla="*/ 1 h 229"/>
                  <a:gd name="T20" fmla="*/ 1 w 103"/>
                  <a:gd name="T21" fmla="*/ 1 h 229"/>
                  <a:gd name="T22" fmla="*/ 1 w 103"/>
                  <a:gd name="T23" fmla="*/ 1 h 229"/>
                  <a:gd name="T24" fmla="*/ 1 w 103"/>
                  <a:gd name="T25" fmla="*/ 1 h 229"/>
                  <a:gd name="T26" fmla="*/ 1 w 103"/>
                  <a:gd name="T27" fmla="*/ 1 h 229"/>
                  <a:gd name="T28" fmla="*/ 1 w 103"/>
                  <a:gd name="T29" fmla="*/ 1 h 229"/>
                  <a:gd name="T30" fmla="*/ 1 w 103"/>
                  <a:gd name="T31" fmla="*/ 1 h 229"/>
                  <a:gd name="T32" fmla="*/ 1 w 103"/>
                  <a:gd name="T33" fmla="*/ 1 h 229"/>
                  <a:gd name="T34" fmla="*/ 1 w 103"/>
                  <a:gd name="T35" fmla="*/ 1 h 229"/>
                  <a:gd name="T36" fmla="*/ 1 w 103"/>
                  <a:gd name="T37" fmla="*/ 1 h 229"/>
                  <a:gd name="T38" fmla="*/ 1 w 103"/>
                  <a:gd name="T39" fmla="*/ 1 h 229"/>
                  <a:gd name="T40" fmla="*/ 1 w 103"/>
                  <a:gd name="T41" fmla="*/ 1 h 229"/>
                  <a:gd name="T42" fmla="*/ 1 w 103"/>
                  <a:gd name="T43" fmla="*/ 1 h 229"/>
                  <a:gd name="T44" fmla="*/ 1 w 103"/>
                  <a:gd name="T45" fmla="*/ 1 h 229"/>
                  <a:gd name="T46" fmla="*/ 1 w 103"/>
                  <a:gd name="T47" fmla="*/ 1 h 229"/>
                  <a:gd name="T48" fmla="*/ 1 w 103"/>
                  <a:gd name="T49" fmla="*/ 1 h 229"/>
                  <a:gd name="T50" fmla="*/ 1 w 103"/>
                  <a:gd name="T51" fmla="*/ 1 h 229"/>
                  <a:gd name="T52" fmla="*/ 1 w 103"/>
                  <a:gd name="T53" fmla="*/ 1 h 229"/>
                  <a:gd name="T54" fmla="*/ 1 w 103"/>
                  <a:gd name="T55" fmla="*/ 1 h 229"/>
                  <a:gd name="T56" fmla="*/ 0 w 103"/>
                  <a:gd name="T57" fmla="*/ 1 h 229"/>
                  <a:gd name="T58" fmla="*/ 1 w 103"/>
                  <a:gd name="T59" fmla="*/ 1 h 229"/>
                  <a:gd name="T60" fmla="*/ 1 w 103"/>
                  <a:gd name="T61" fmla="*/ 1 h 229"/>
                  <a:gd name="T62" fmla="*/ 1 w 103"/>
                  <a:gd name="T63" fmla="*/ 1 h 229"/>
                  <a:gd name="T64" fmla="*/ 1 w 103"/>
                  <a:gd name="T65" fmla="*/ 1 h 229"/>
                  <a:gd name="T66" fmla="*/ 1 w 103"/>
                  <a:gd name="T67" fmla="*/ 1 h 229"/>
                  <a:gd name="T68" fmla="*/ 1 w 103"/>
                  <a:gd name="T69" fmla="*/ 1 h 229"/>
                  <a:gd name="T70" fmla="*/ 1 w 103"/>
                  <a:gd name="T71" fmla="*/ 1 h 229"/>
                  <a:gd name="T72" fmla="*/ 1 w 103"/>
                  <a:gd name="T73" fmla="*/ 1 h 229"/>
                  <a:gd name="T74" fmla="*/ 1 w 103"/>
                  <a:gd name="T75" fmla="*/ 1 h 229"/>
                  <a:gd name="T76" fmla="*/ 1 w 103"/>
                  <a:gd name="T77" fmla="*/ 1 h 229"/>
                  <a:gd name="T78" fmla="*/ 1 w 103"/>
                  <a:gd name="T79" fmla="*/ 1 h 229"/>
                  <a:gd name="T80" fmla="*/ 1 w 103"/>
                  <a:gd name="T81" fmla="*/ 0 h 229"/>
                  <a:gd name="T82" fmla="*/ 1 w 103"/>
                  <a:gd name="T83" fmla="*/ 1 h 229"/>
                  <a:gd name="T84" fmla="*/ 1 w 103"/>
                  <a:gd name="T85" fmla="*/ 1 h 229"/>
                  <a:gd name="T86" fmla="*/ 1 w 103"/>
                  <a:gd name="T87" fmla="*/ 1 h 229"/>
                  <a:gd name="T88" fmla="*/ 1 w 103"/>
                  <a:gd name="T89" fmla="*/ 1 h 229"/>
                  <a:gd name="T90" fmla="*/ 1 w 103"/>
                  <a:gd name="T91" fmla="*/ 1 h 229"/>
                  <a:gd name="T92" fmla="*/ 1 w 103"/>
                  <a:gd name="T93" fmla="*/ 1 h 229"/>
                  <a:gd name="T94" fmla="*/ 1 w 103"/>
                  <a:gd name="T95" fmla="*/ 1 h 229"/>
                  <a:gd name="T96" fmla="*/ 1 w 103"/>
                  <a:gd name="T97" fmla="*/ 1 h 229"/>
                  <a:gd name="T98" fmla="*/ 1 w 103"/>
                  <a:gd name="T99" fmla="*/ 1 h 229"/>
                  <a:gd name="T100" fmla="*/ 1 w 103"/>
                  <a:gd name="T101" fmla="*/ 1 h 229"/>
                  <a:gd name="T102" fmla="*/ 1 w 103"/>
                  <a:gd name="T103" fmla="*/ 1 h 229"/>
                  <a:gd name="T104" fmla="*/ 1 w 103"/>
                  <a:gd name="T105" fmla="*/ 1 h 2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3"/>
                  <a:gd name="T160" fmla="*/ 0 h 229"/>
                  <a:gd name="T161" fmla="*/ 103 w 103"/>
                  <a:gd name="T162" fmla="*/ 229 h 2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3" h="229">
                    <a:moveTo>
                      <a:pt x="102" y="180"/>
                    </a:moveTo>
                    <a:lnTo>
                      <a:pt x="99" y="192"/>
                    </a:lnTo>
                    <a:lnTo>
                      <a:pt x="93" y="206"/>
                    </a:lnTo>
                    <a:lnTo>
                      <a:pt x="85" y="219"/>
                    </a:lnTo>
                    <a:lnTo>
                      <a:pt x="79" y="227"/>
                    </a:lnTo>
                    <a:lnTo>
                      <a:pt x="73" y="229"/>
                    </a:lnTo>
                    <a:lnTo>
                      <a:pt x="65" y="226"/>
                    </a:lnTo>
                    <a:lnTo>
                      <a:pt x="55" y="222"/>
                    </a:lnTo>
                    <a:lnTo>
                      <a:pt x="47" y="219"/>
                    </a:lnTo>
                    <a:lnTo>
                      <a:pt x="43" y="215"/>
                    </a:lnTo>
                    <a:lnTo>
                      <a:pt x="40" y="208"/>
                    </a:lnTo>
                    <a:lnTo>
                      <a:pt x="40" y="203"/>
                    </a:lnTo>
                    <a:lnTo>
                      <a:pt x="40" y="198"/>
                    </a:lnTo>
                    <a:lnTo>
                      <a:pt x="43" y="196"/>
                    </a:lnTo>
                    <a:lnTo>
                      <a:pt x="49" y="196"/>
                    </a:lnTo>
                    <a:lnTo>
                      <a:pt x="57" y="198"/>
                    </a:lnTo>
                    <a:lnTo>
                      <a:pt x="66" y="199"/>
                    </a:lnTo>
                    <a:lnTo>
                      <a:pt x="63" y="194"/>
                    </a:lnTo>
                    <a:lnTo>
                      <a:pt x="57" y="187"/>
                    </a:lnTo>
                    <a:lnTo>
                      <a:pt x="52" y="178"/>
                    </a:lnTo>
                    <a:lnTo>
                      <a:pt x="45" y="170"/>
                    </a:lnTo>
                    <a:lnTo>
                      <a:pt x="36" y="161"/>
                    </a:lnTo>
                    <a:lnTo>
                      <a:pt x="29" y="152"/>
                    </a:lnTo>
                    <a:lnTo>
                      <a:pt x="22" y="145"/>
                    </a:lnTo>
                    <a:lnTo>
                      <a:pt x="15" y="140"/>
                    </a:lnTo>
                    <a:lnTo>
                      <a:pt x="12" y="135"/>
                    </a:lnTo>
                    <a:lnTo>
                      <a:pt x="7" y="128"/>
                    </a:lnTo>
                    <a:lnTo>
                      <a:pt x="3" y="119"/>
                    </a:lnTo>
                    <a:lnTo>
                      <a:pt x="0" y="110"/>
                    </a:lnTo>
                    <a:lnTo>
                      <a:pt x="16" y="100"/>
                    </a:lnTo>
                    <a:lnTo>
                      <a:pt x="29" y="89"/>
                    </a:lnTo>
                    <a:lnTo>
                      <a:pt x="40" y="77"/>
                    </a:lnTo>
                    <a:lnTo>
                      <a:pt x="49" y="65"/>
                    </a:lnTo>
                    <a:lnTo>
                      <a:pt x="56" y="53"/>
                    </a:lnTo>
                    <a:lnTo>
                      <a:pt x="62" y="42"/>
                    </a:lnTo>
                    <a:lnTo>
                      <a:pt x="66" y="32"/>
                    </a:lnTo>
                    <a:lnTo>
                      <a:pt x="69" y="21"/>
                    </a:lnTo>
                    <a:lnTo>
                      <a:pt x="72" y="14"/>
                    </a:lnTo>
                    <a:lnTo>
                      <a:pt x="73" y="7"/>
                    </a:lnTo>
                    <a:lnTo>
                      <a:pt x="76" y="4"/>
                    </a:lnTo>
                    <a:lnTo>
                      <a:pt x="77" y="0"/>
                    </a:lnTo>
                    <a:lnTo>
                      <a:pt x="82" y="7"/>
                    </a:lnTo>
                    <a:lnTo>
                      <a:pt x="85" y="18"/>
                    </a:lnTo>
                    <a:lnTo>
                      <a:pt x="87" y="30"/>
                    </a:lnTo>
                    <a:lnTo>
                      <a:pt x="87" y="44"/>
                    </a:lnTo>
                    <a:lnTo>
                      <a:pt x="87" y="61"/>
                    </a:lnTo>
                    <a:lnTo>
                      <a:pt x="90" y="82"/>
                    </a:lnTo>
                    <a:lnTo>
                      <a:pt x="93" y="102"/>
                    </a:lnTo>
                    <a:lnTo>
                      <a:pt x="96" y="116"/>
                    </a:lnTo>
                    <a:lnTo>
                      <a:pt x="99" y="130"/>
                    </a:lnTo>
                    <a:lnTo>
                      <a:pt x="102" y="147"/>
                    </a:lnTo>
                    <a:lnTo>
                      <a:pt x="103" y="166"/>
                    </a:lnTo>
                    <a:lnTo>
                      <a:pt x="102" y="18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29" name="Freeform 105"/>
              <p:cNvSpPr>
                <a:spLocks/>
              </p:cNvSpPr>
              <p:nvPr/>
            </p:nvSpPr>
            <p:spPr bwMode="auto">
              <a:xfrm>
                <a:off x="6776" y="5040"/>
                <a:ext cx="53" cy="195"/>
              </a:xfrm>
              <a:custGeom>
                <a:avLst/>
                <a:gdLst>
                  <a:gd name="T0" fmla="*/ 0 w 107"/>
                  <a:gd name="T1" fmla="*/ 0 h 391"/>
                  <a:gd name="T2" fmla="*/ 0 w 107"/>
                  <a:gd name="T3" fmla="*/ 0 h 391"/>
                  <a:gd name="T4" fmla="*/ 0 w 107"/>
                  <a:gd name="T5" fmla="*/ 0 h 391"/>
                  <a:gd name="T6" fmla="*/ 0 w 107"/>
                  <a:gd name="T7" fmla="*/ 0 h 391"/>
                  <a:gd name="T8" fmla="*/ 0 w 107"/>
                  <a:gd name="T9" fmla="*/ 0 h 391"/>
                  <a:gd name="T10" fmla="*/ 0 w 107"/>
                  <a:gd name="T11" fmla="*/ 0 h 391"/>
                  <a:gd name="T12" fmla="*/ 0 w 107"/>
                  <a:gd name="T13" fmla="*/ 0 h 391"/>
                  <a:gd name="T14" fmla="*/ 0 w 107"/>
                  <a:gd name="T15" fmla="*/ 0 h 391"/>
                  <a:gd name="T16" fmla="*/ 0 w 107"/>
                  <a:gd name="T17" fmla="*/ 0 h 391"/>
                  <a:gd name="T18" fmla="*/ 0 w 107"/>
                  <a:gd name="T19" fmla="*/ 0 h 391"/>
                  <a:gd name="T20" fmla="*/ 0 w 107"/>
                  <a:gd name="T21" fmla="*/ 0 h 391"/>
                  <a:gd name="T22" fmla="*/ 0 w 107"/>
                  <a:gd name="T23" fmla="*/ 0 h 391"/>
                  <a:gd name="T24" fmla="*/ 0 w 107"/>
                  <a:gd name="T25" fmla="*/ 0 h 391"/>
                  <a:gd name="T26" fmla="*/ 0 w 107"/>
                  <a:gd name="T27" fmla="*/ 0 h 391"/>
                  <a:gd name="T28" fmla="*/ 0 w 107"/>
                  <a:gd name="T29" fmla="*/ 0 h 391"/>
                  <a:gd name="T30" fmla="*/ 0 w 107"/>
                  <a:gd name="T31" fmla="*/ 0 h 391"/>
                  <a:gd name="T32" fmla="*/ 0 w 107"/>
                  <a:gd name="T33" fmla="*/ 0 h 391"/>
                  <a:gd name="T34" fmla="*/ 0 w 107"/>
                  <a:gd name="T35" fmla="*/ 0 h 391"/>
                  <a:gd name="T36" fmla="*/ 0 w 107"/>
                  <a:gd name="T37" fmla="*/ 0 h 391"/>
                  <a:gd name="T38" fmla="*/ 0 w 107"/>
                  <a:gd name="T39" fmla="*/ 0 h 391"/>
                  <a:gd name="T40" fmla="*/ 0 w 107"/>
                  <a:gd name="T41" fmla="*/ 0 h 391"/>
                  <a:gd name="T42" fmla="*/ 0 w 107"/>
                  <a:gd name="T43" fmla="*/ 0 h 391"/>
                  <a:gd name="T44" fmla="*/ 0 w 107"/>
                  <a:gd name="T45" fmla="*/ 0 h 391"/>
                  <a:gd name="T46" fmla="*/ 0 w 107"/>
                  <a:gd name="T47" fmla="*/ 0 h 391"/>
                  <a:gd name="T48" fmla="*/ 0 w 107"/>
                  <a:gd name="T49" fmla="*/ 0 h 391"/>
                  <a:gd name="T50" fmla="*/ 0 w 107"/>
                  <a:gd name="T51" fmla="*/ 0 h 391"/>
                  <a:gd name="T52" fmla="*/ 0 w 107"/>
                  <a:gd name="T53" fmla="*/ 0 h 391"/>
                  <a:gd name="T54" fmla="*/ 0 w 107"/>
                  <a:gd name="T55" fmla="*/ 0 h 391"/>
                  <a:gd name="T56" fmla="*/ 0 w 107"/>
                  <a:gd name="T57" fmla="*/ 0 h 391"/>
                  <a:gd name="T58" fmla="*/ 0 w 107"/>
                  <a:gd name="T59" fmla="*/ 0 h 391"/>
                  <a:gd name="T60" fmla="*/ 0 w 107"/>
                  <a:gd name="T61" fmla="*/ 0 h 391"/>
                  <a:gd name="T62" fmla="*/ 0 w 107"/>
                  <a:gd name="T63" fmla="*/ 0 h 391"/>
                  <a:gd name="T64" fmla="*/ 0 w 107"/>
                  <a:gd name="T65" fmla="*/ 0 h 391"/>
                  <a:gd name="T66" fmla="*/ 0 w 107"/>
                  <a:gd name="T67" fmla="*/ 0 h 391"/>
                  <a:gd name="T68" fmla="*/ 0 w 107"/>
                  <a:gd name="T69" fmla="*/ 0 h 391"/>
                  <a:gd name="T70" fmla="*/ 0 w 107"/>
                  <a:gd name="T71" fmla="*/ 0 h 391"/>
                  <a:gd name="T72" fmla="*/ 0 w 107"/>
                  <a:gd name="T73" fmla="*/ 0 h 391"/>
                  <a:gd name="T74" fmla="*/ 0 w 107"/>
                  <a:gd name="T75" fmla="*/ 0 h 391"/>
                  <a:gd name="T76" fmla="*/ 0 w 107"/>
                  <a:gd name="T77" fmla="*/ 0 h 391"/>
                  <a:gd name="T78" fmla="*/ 0 w 107"/>
                  <a:gd name="T79" fmla="*/ 0 h 391"/>
                  <a:gd name="T80" fmla="*/ 0 w 107"/>
                  <a:gd name="T81" fmla="*/ 0 h 391"/>
                  <a:gd name="T82" fmla="*/ 0 w 107"/>
                  <a:gd name="T83" fmla="*/ 0 h 391"/>
                  <a:gd name="T84" fmla="*/ 0 w 107"/>
                  <a:gd name="T85" fmla="*/ 0 h 391"/>
                  <a:gd name="T86" fmla="*/ 0 w 107"/>
                  <a:gd name="T87" fmla="*/ 0 h 391"/>
                  <a:gd name="T88" fmla="*/ 0 w 107"/>
                  <a:gd name="T89" fmla="*/ 0 h 391"/>
                  <a:gd name="T90" fmla="*/ 0 w 107"/>
                  <a:gd name="T91" fmla="*/ 0 h 3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
                  <a:gd name="T139" fmla="*/ 0 h 391"/>
                  <a:gd name="T140" fmla="*/ 107 w 107"/>
                  <a:gd name="T141" fmla="*/ 391 h 3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 h="391">
                    <a:moveTo>
                      <a:pt x="71" y="391"/>
                    </a:moveTo>
                    <a:lnTo>
                      <a:pt x="65" y="391"/>
                    </a:lnTo>
                    <a:lnTo>
                      <a:pt x="61" y="391"/>
                    </a:lnTo>
                    <a:lnTo>
                      <a:pt x="55" y="390"/>
                    </a:lnTo>
                    <a:lnTo>
                      <a:pt x="51" y="386"/>
                    </a:lnTo>
                    <a:lnTo>
                      <a:pt x="45" y="379"/>
                    </a:lnTo>
                    <a:lnTo>
                      <a:pt x="43" y="367"/>
                    </a:lnTo>
                    <a:lnTo>
                      <a:pt x="43" y="355"/>
                    </a:lnTo>
                    <a:lnTo>
                      <a:pt x="43" y="342"/>
                    </a:lnTo>
                    <a:lnTo>
                      <a:pt x="43" y="337"/>
                    </a:lnTo>
                    <a:lnTo>
                      <a:pt x="44" y="334"/>
                    </a:lnTo>
                    <a:lnTo>
                      <a:pt x="44" y="330"/>
                    </a:lnTo>
                    <a:lnTo>
                      <a:pt x="44" y="329"/>
                    </a:lnTo>
                    <a:lnTo>
                      <a:pt x="43" y="323"/>
                    </a:lnTo>
                    <a:lnTo>
                      <a:pt x="38" y="318"/>
                    </a:lnTo>
                    <a:lnTo>
                      <a:pt x="34" y="313"/>
                    </a:lnTo>
                    <a:lnTo>
                      <a:pt x="31" y="308"/>
                    </a:lnTo>
                    <a:lnTo>
                      <a:pt x="33" y="302"/>
                    </a:lnTo>
                    <a:lnTo>
                      <a:pt x="35" y="295"/>
                    </a:lnTo>
                    <a:lnTo>
                      <a:pt x="40" y="290"/>
                    </a:lnTo>
                    <a:lnTo>
                      <a:pt x="44" y="287"/>
                    </a:lnTo>
                    <a:lnTo>
                      <a:pt x="38" y="285"/>
                    </a:lnTo>
                    <a:lnTo>
                      <a:pt x="34" y="281"/>
                    </a:lnTo>
                    <a:lnTo>
                      <a:pt x="30" y="278"/>
                    </a:lnTo>
                    <a:lnTo>
                      <a:pt x="27" y="273"/>
                    </a:lnTo>
                    <a:lnTo>
                      <a:pt x="27" y="266"/>
                    </a:lnTo>
                    <a:lnTo>
                      <a:pt x="30" y="255"/>
                    </a:lnTo>
                    <a:lnTo>
                      <a:pt x="31" y="246"/>
                    </a:lnTo>
                    <a:lnTo>
                      <a:pt x="33" y="239"/>
                    </a:lnTo>
                    <a:lnTo>
                      <a:pt x="30" y="236"/>
                    </a:lnTo>
                    <a:lnTo>
                      <a:pt x="25" y="234"/>
                    </a:lnTo>
                    <a:lnTo>
                      <a:pt x="20" y="231"/>
                    </a:lnTo>
                    <a:lnTo>
                      <a:pt x="17" y="231"/>
                    </a:lnTo>
                    <a:lnTo>
                      <a:pt x="14" y="229"/>
                    </a:lnTo>
                    <a:lnTo>
                      <a:pt x="10" y="229"/>
                    </a:lnTo>
                    <a:lnTo>
                      <a:pt x="5" y="227"/>
                    </a:lnTo>
                    <a:lnTo>
                      <a:pt x="1" y="224"/>
                    </a:lnTo>
                    <a:lnTo>
                      <a:pt x="0" y="206"/>
                    </a:lnTo>
                    <a:lnTo>
                      <a:pt x="5" y="177"/>
                    </a:lnTo>
                    <a:lnTo>
                      <a:pt x="13" y="149"/>
                    </a:lnTo>
                    <a:lnTo>
                      <a:pt x="17" y="131"/>
                    </a:lnTo>
                    <a:lnTo>
                      <a:pt x="13" y="126"/>
                    </a:lnTo>
                    <a:lnTo>
                      <a:pt x="10" y="119"/>
                    </a:lnTo>
                    <a:lnTo>
                      <a:pt x="10" y="112"/>
                    </a:lnTo>
                    <a:lnTo>
                      <a:pt x="11" y="107"/>
                    </a:lnTo>
                    <a:lnTo>
                      <a:pt x="10" y="98"/>
                    </a:lnTo>
                    <a:lnTo>
                      <a:pt x="10" y="86"/>
                    </a:lnTo>
                    <a:lnTo>
                      <a:pt x="11" y="75"/>
                    </a:lnTo>
                    <a:lnTo>
                      <a:pt x="13" y="67"/>
                    </a:lnTo>
                    <a:lnTo>
                      <a:pt x="14" y="58"/>
                    </a:lnTo>
                    <a:lnTo>
                      <a:pt x="18" y="49"/>
                    </a:lnTo>
                    <a:lnTo>
                      <a:pt x="21" y="42"/>
                    </a:lnTo>
                    <a:lnTo>
                      <a:pt x="27" y="37"/>
                    </a:lnTo>
                    <a:lnTo>
                      <a:pt x="34" y="33"/>
                    </a:lnTo>
                    <a:lnTo>
                      <a:pt x="41" y="30"/>
                    </a:lnTo>
                    <a:lnTo>
                      <a:pt x="48" y="25"/>
                    </a:lnTo>
                    <a:lnTo>
                      <a:pt x="54" y="21"/>
                    </a:lnTo>
                    <a:lnTo>
                      <a:pt x="58" y="16"/>
                    </a:lnTo>
                    <a:lnTo>
                      <a:pt x="65" y="9"/>
                    </a:lnTo>
                    <a:lnTo>
                      <a:pt x="71" y="2"/>
                    </a:lnTo>
                    <a:lnTo>
                      <a:pt x="77" y="0"/>
                    </a:lnTo>
                    <a:lnTo>
                      <a:pt x="75" y="7"/>
                    </a:lnTo>
                    <a:lnTo>
                      <a:pt x="73" y="16"/>
                    </a:lnTo>
                    <a:lnTo>
                      <a:pt x="70" y="26"/>
                    </a:lnTo>
                    <a:lnTo>
                      <a:pt x="67" y="39"/>
                    </a:lnTo>
                    <a:lnTo>
                      <a:pt x="67" y="54"/>
                    </a:lnTo>
                    <a:lnTo>
                      <a:pt x="71" y="72"/>
                    </a:lnTo>
                    <a:lnTo>
                      <a:pt x="77" y="89"/>
                    </a:lnTo>
                    <a:lnTo>
                      <a:pt x="83" y="98"/>
                    </a:lnTo>
                    <a:lnTo>
                      <a:pt x="90" y="107"/>
                    </a:lnTo>
                    <a:lnTo>
                      <a:pt x="98" y="119"/>
                    </a:lnTo>
                    <a:lnTo>
                      <a:pt x="104" y="136"/>
                    </a:lnTo>
                    <a:lnTo>
                      <a:pt x="107" y="152"/>
                    </a:lnTo>
                    <a:lnTo>
                      <a:pt x="103" y="166"/>
                    </a:lnTo>
                    <a:lnTo>
                      <a:pt x="95" y="178"/>
                    </a:lnTo>
                    <a:lnTo>
                      <a:pt x="85" y="191"/>
                    </a:lnTo>
                    <a:lnTo>
                      <a:pt x="77" y="203"/>
                    </a:lnTo>
                    <a:lnTo>
                      <a:pt x="71" y="217"/>
                    </a:lnTo>
                    <a:lnTo>
                      <a:pt x="68" y="232"/>
                    </a:lnTo>
                    <a:lnTo>
                      <a:pt x="68" y="252"/>
                    </a:lnTo>
                    <a:lnTo>
                      <a:pt x="70" y="267"/>
                    </a:lnTo>
                    <a:lnTo>
                      <a:pt x="71" y="273"/>
                    </a:lnTo>
                    <a:lnTo>
                      <a:pt x="73" y="280"/>
                    </a:lnTo>
                    <a:lnTo>
                      <a:pt x="74" y="288"/>
                    </a:lnTo>
                    <a:lnTo>
                      <a:pt x="74" y="299"/>
                    </a:lnTo>
                    <a:lnTo>
                      <a:pt x="74" y="308"/>
                    </a:lnTo>
                    <a:lnTo>
                      <a:pt x="75" y="316"/>
                    </a:lnTo>
                    <a:lnTo>
                      <a:pt x="78" y="323"/>
                    </a:lnTo>
                    <a:lnTo>
                      <a:pt x="80" y="329"/>
                    </a:lnTo>
                    <a:lnTo>
                      <a:pt x="83" y="341"/>
                    </a:lnTo>
                    <a:lnTo>
                      <a:pt x="85" y="360"/>
                    </a:lnTo>
                    <a:lnTo>
                      <a:pt x="83" y="381"/>
                    </a:lnTo>
                    <a:lnTo>
                      <a:pt x="71" y="39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30" name="Freeform 106"/>
              <p:cNvSpPr>
                <a:spLocks/>
              </p:cNvSpPr>
              <p:nvPr/>
            </p:nvSpPr>
            <p:spPr bwMode="auto">
              <a:xfrm>
                <a:off x="6877" y="5130"/>
                <a:ext cx="20" cy="51"/>
              </a:xfrm>
              <a:custGeom>
                <a:avLst/>
                <a:gdLst>
                  <a:gd name="T0" fmla="*/ 0 w 42"/>
                  <a:gd name="T1" fmla="*/ 0 h 103"/>
                  <a:gd name="T2" fmla="*/ 0 w 42"/>
                  <a:gd name="T3" fmla="*/ 0 h 103"/>
                  <a:gd name="T4" fmla="*/ 0 w 42"/>
                  <a:gd name="T5" fmla="*/ 0 h 103"/>
                  <a:gd name="T6" fmla="*/ 0 w 42"/>
                  <a:gd name="T7" fmla="*/ 0 h 103"/>
                  <a:gd name="T8" fmla="*/ 0 w 42"/>
                  <a:gd name="T9" fmla="*/ 0 h 103"/>
                  <a:gd name="T10" fmla="*/ 0 w 42"/>
                  <a:gd name="T11" fmla="*/ 0 h 103"/>
                  <a:gd name="T12" fmla="*/ 0 w 42"/>
                  <a:gd name="T13" fmla="*/ 0 h 103"/>
                  <a:gd name="T14" fmla="*/ 0 w 42"/>
                  <a:gd name="T15" fmla="*/ 0 h 103"/>
                  <a:gd name="T16" fmla="*/ 0 w 42"/>
                  <a:gd name="T17" fmla="*/ 0 h 103"/>
                  <a:gd name="T18" fmla="*/ 0 w 42"/>
                  <a:gd name="T19" fmla="*/ 0 h 103"/>
                  <a:gd name="T20" fmla="*/ 0 w 42"/>
                  <a:gd name="T21" fmla="*/ 0 h 103"/>
                  <a:gd name="T22" fmla="*/ 0 w 42"/>
                  <a:gd name="T23" fmla="*/ 0 h 103"/>
                  <a:gd name="T24" fmla="*/ 0 w 42"/>
                  <a:gd name="T25" fmla="*/ 0 h 103"/>
                  <a:gd name="T26" fmla="*/ 0 w 42"/>
                  <a:gd name="T27" fmla="*/ 0 h 103"/>
                  <a:gd name="T28" fmla="*/ 0 w 42"/>
                  <a:gd name="T29" fmla="*/ 0 h 103"/>
                  <a:gd name="T30" fmla="*/ 0 w 42"/>
                  <a:gd name="T31" fmla="*/ 0 h 103"/>
                  <a:gd name="T32" fmla="*/ 0 w 42"/>
                  <a:gd name="T33" fmla="*/ 0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03"/>
                  <a:gd name="T53" fmla="*/ 42 w 42"/>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03">
                    <a:moveTo>
                      <a:pt x="0" y="14"/>
                    </a:moveTo>
                    <a:lnTo>
                      <a:pt x="9" y="16"/>
                    </a:lnTo>
                    <a:lnTo>
                      <a:pt x="19" y="14"/>
                    </a:lnTo>
                    <a:lnTo>
                      <a:pt x="26" y="9"/>
                    </a:lnTo>
                    <a:lnTo>
                      <a:pt x="30" y="0"/>
                    </a:lnTo>
                    <a:lnTo>
                      <a:pt x="37" y="18"/>
                    </a:lnTo>
                    <a:lnTo>
                      <a:pt x="42" y="38"/>
                    </a:lnTo>
                    <a:lnTo>
                      <a:pt x="42" y="58"/>
                    </a:lnTo>
                    <a:lnTo>
                      <a:pt x="37" y="72"/>
                    </a:lnTo>
                    <a:lnTo>
                      <a:pt x="29" y="80"/>
                    </a:lnTo>
                    <a:lnTo>
                      <a:pt x="19" y="87"/>
                    </a:lnTo>
                    <a:lnTo>
                      <a:pt x="10" y="94"/>
                    </a:lnTo>
                    <a:lnTo>
                      <a:pt x="4" y="103"/>
                    </a:lnTo>
                    <a:lnTo>
                      <a:pt x="7" y="84"/>
                    </a:lnTo>
                    <a:lnTo>
                      <a:pt x="7" y="58"/>
                    </a:lnTo>
                    <a:lnTo>
                      <a:pt x="4" y="33"/>
                    </a:lnTo>
                    <a:lnTo>
                      <a:pt x="0" y="1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31" name="Freeform 107"/>
              <p:cNvSpPr>
                <a:spLocks/>
              </p:cNvSpPr>
              <p:nvPr/>
            </p:nvSpPr>
            <p:spPr bwMode="auto">
              <a:xfrm>
                <a:off x="6953" y="5092"/>
                <a:ext cx="27" cy="25"/>
              </a:xfrm>
              <a:custGeom>
                <a:avLst/>
                <a:gdLst>
                  <a:gd name="T0" fmla="*/ 0 w 54"/>
                  <a:gd name="T1" fmla="*/ 0 h 51"/>
                  <a:gd name="T2" fmla="*/ 1 w 54"/>
                  <a:gd name="T3" fmla="*/ 0 h 51"/>
                  <a:gd name="T4" fmla="*/ 1 w 54"/>
                  <a:gd name="T5" fmla="*/ 0 h 51"/>
                  <a:gd name="T6" fmla="*/ 1 w 54"/>
                  <a:gd name="T7" fmla="*/ 0 h 51"/>
                  <a:gd name="T8" fmla="*/ 1 w 54"/>
                  <a:gd name="T9" fmla="*/ 0 h 51"/>
                  <a:gd name="T10" fmla="*/ 1 w 54"/>
                  <a:gd name="T11" fmla="*/ 0 h 51"/>
                  <a:gd name="T12" fmla="*/ 1 w 54"/>
                  <a:gd name="T13" fmla="*/ 0 h 51"/>
                  <a:gd name="T14" fmla="*/ 1 w 54"/>
                  <a:gd name="T15" fmla="*/ 0 h 51"/>
                  <a:gd name="T16" fmla="*/ 1 w 54"/>
                  <a:gd name="T17" fmla="*/ 0 h 51"/>
                  <a:gd name="T18" fmla="*/ 1 w 54"/>
                  <a:gd name="T19" fmla="*/ 0 h 51"/>
                  <a:gd name="T20" fmla="*/ 1 w 54"/>
                  <a:gd name="T21" fmla="*/ 0 h 51"/>
                  <a:gd name="T22" fmla="*/ 1 w 54"/>
                  <a:gd name="T23" fmla="*/ 0 h 51"/>
                  <a:gd name="T24" fmla="*/ 1 w 54"/>
                  <a:gd name="T25" fmla="*/ 0 h 51"/>
                  <a:gd name="T26" fmla="*/ 1 w 54"/>
                  <a:gd name="T27" fmla="*/ 0 h 51"/>
                  <a:gd name="T28" fmla="*/ 1 w 54"/>
                  <a:gd name="T29" fmla="*/ 0 h 51"/>
                  <a:gd name="T30" fmla="*/ 1 w 54"/>
                  <a:gd name="T31" fmla="*/ 0 h 51"/>
                  <a:gd name="T32" fmla="*/ 1 w 54"/>
                  <a:gd name="T33" fmla="*/ 0 h 51"/>
                  <a:gd name="T34" fmla="*/ 1 w 54"/>
                  <a:gd name="T35" fmla="*/ 0 h 51"/>
                  <a:gd name="T36" fmla="*/ 1 w 54"/>
                  <a:gd name="T37" fmla="*/ 0 h 51"/>
                  <a:gd name="T38" fmla="*/ 1 w 54"/>
                  <a:gd name="T39" fmla="*/ 0 h 51"/>
                  <a:gd name="T40" fmla="*/ 0 w 54"/>
                  <a:gd name="T41" fmla="*/ 0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51"/>
                  <a:gd name="T65" fmla="*/ 54 w 54"/>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51">
                    <a:moveTo>
                      <a:pt x="0" y="24"/>
                    </a:moveTo>
                    <a:lnTo>
                      <a:pt x="8" y="26"/>
                    </a:lnTo>
                    <a:lnTo>
                      <a:pt x="17" y="24"/>
                    </a:lnTo>
                    <a:lnTo>
                      <a:pt x="26" y="23"/>
                    </a:lnTo>
                    <a:lnTo>
                      <a:pt x="33" y="19"/>
                    </a:lnTo>
                    <a:lnTo>
                      <a:pt x="38" y="16"/>
                    </a:lnTo>
                    <a:lnTo>
                      <a:pt x="43" y="10"/>
                    </a:lnTo>
                    <a:lnTo>
                      <a:pt x="46" y="5"/>
                    </a:lnTo>
                    <a:lnTo>
                      <a:pt x="47" y="0"/>
                    </a:lnTo>
                    <a:lnTo>
                      <a:pt x="51" y="10"/>
                    </a:lnTo>
                    <a:lnTo>
                      <a:pt x="54" y="21"/>
                    </a:lnTo>
                    <a:lnTo>
                      <a:pt x="53" y="30"/>
                    </a:lnTo>
                    <a:lnTo>
                      <a:pt x="46" y="38"/>
                    </a:lnTo>
                    <a:lnTo>
                      <a:pt x="34" y="45"/>
                    </a:lnTo>
                    <a:lnTo>
                      <a:pt x="26" y="51"/>
                    </a:lnTo>
                    <a:lnTo>
                      <a:pt x="20" y="51"/>
                    </a:lnTo>
                    <a:lnTo>
                      <a:pt x="14" y="47"/>
                    </a:lnTo>
                    <a:lnTo>
                      <a:pt x="10" y="42"/>
                    </a:lnTo>
                    <a:lnTo>
                      <a:pt x="6" y="37"/>
                    </a:lnTo>
                    <a:lnTo>
                      <a:pt x="3" y="31"/>
                    </a:lnTo>
                    <a:lnTo>
                      <a:pt x="0" y="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32" name="Freeform 108"/>
              <p:cNvSpPr>
                <a:spLocks/>
              </p:cNvSpPr>
              <p:nvPr/>
            </p:nvSpPr>
            <p:spPr bwMode="auto">
              <a:xfrm>
                <a:off x="6955" y="5081"/>
                <a:ext cx="12" cy="14"/>
              </a:xfrm>
              <a:custGeom>
                <a:avLst/>
                <a:gdLst>
                  <a:gd name="T0" fmla="*/ 0 w 24"/>
                  <a:gd name="T1" fmla="*/ 1 h 26"/>
                  <a:gd name="T2" fmla="*/ 1 w 24"/>
                  <a:gd name="T3" fmla="*/ 1 h 26"/>
                  <a:gd name="T4" fmla="*/ 1 w 24"/>
                  <a:gd name="T5" fmla="*/ 1 h 26"/>
                  <a:gd name="T6" fmla="*/ 1 w 24"/>
                  <a:gd name="T7" fmla="*/ 1 h 26"/>
                  <a:gd name="T8" fmla="*/ 1 w 24"/>
                  <a:gd name="T9" fmla="*/ 0 h 26"/>
                  <a:gd name="T10" fmla="*/ 1 w 24"/>
                  <a:gd name="T11" fmla="*/ 1 h 26"/>
                  <a:gd name="T12" fmla="*/ 1 w 24"/>
                  <a:gd name="T13" fmla="*/ 1 h 26"/>
                  <a:gd name="T14" fmla="*/ 1 w 24"/>
                  <a:gd name="T15" fmla="*/ 1 h 26"/>
                  <a:gd name="T16" fmla="*/ 1 w 24"/>
                  <a:gd name="T17" fmla="*/ 1 h 26"/>
                  <a:gd name="T18" fmla="*/ 1 w 24"/>
                  <a:gd name="T19" fmla="*/ 1 h 26"/>
                  <a:gd name="T20" fmla="*/ 1 w 24"/>
                  <a:gd name="T21" fmla="*/ 1 h 26"/>
                  <a:gd name="T22" fmla="*/ 0 w 24"/>
                  <a:gd name="T23" fmla="*/ 1 h 26"/>
                  <a:gd name="T24" fmla="*/ 0 w 24"/>
                  <a:gd name="T25" fmla="*/ 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6"/>
                  <a:gd name="T41" fmla="*/ 24 w 24"/>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6">
                    <a:moveTo>
                      <a:pt x="0" y="5"/>
                    </a:moveTo>
                    <a:lnTo>
                      <a:pt x="6" y="9"/>
                    </a:lnTo>
                    <a:lnTo>
                      <a:pt x="13" y="10"/>
                    </a:lnTo>
                    <a:lnTo>
                      <a:pt x="19" y="7"/>
                    </a:lnTo>
                    <a:lnTo>
                      <a:pt x="22" y="0"/>
                    </a:lnTo>
                    <a:lnTo>
                      <a:pt x="24" y="9"/>
                    </a:lnTo>
                    <a:lnTo>
                      <a:pt x="24" y="16"/>
                    </a:lnTo>
                    <a:lnTo>
                      <a:pt x="22" y="23"/>
                    </a:lnTo>
                    <a:lnTo>
                      <a:pt x="17" y="26"/>
                    </a:lnTo>
                    <a:lnTo>
                      <a:pt x="10" y="26"/>
                    </a:lnTo>
                    <a:lnTo>
                      <a:pt x="3" y="23"/>
                    </a:lnTo>
                    <a:lnTo>
                      <a:pt x="0" y="16"/>
                    </a:lnTo>
                    <a:lnTo>
                      <a:pt x="0"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33" name="Freeform 109"/>
              <p:cNvSpPr>
                <a:spLocks/>
              </p:cNvSpPr>
              <p:nvPr/>
            </p:nvSpPr>
            <p:spPr bwMode="auto">
              <a:xfrm>
                <a:off x="6882" y="4960"/>
                <a:ext cx="45" cy="25"/>
              </a:xfrm>
              <a:custGeom>
                <a:avLst/>
                <a:gdLst>
                  <a:gd name="T0" fmla="*/ 0 w 90"/>
                  <a:gd name="T1" fmla="*/ 0 h 51"/>
                  <a:gd name="T2" fmla="*/ 1 w 90"/>
                  <a:gd name="T3" fmla="*/ 0 h 51"/>
                  <a:gd name="T4" fmla="*/ 1 w 90"/>
                  <a:gd name="T5" fmla="*/ 0 h 51"/>
                  <a:gd name="T6" fmla="*/ 1 w 90"/>
                  <a:gd name="T7" fmla="*/ 0 h 51"/>
                  <a:gd name="T8" fmla="*/ 1 w 90"/>
                  <a:gd name="T9" fmla="*/ 0 h 51"/>
                  <a:gd name="T10" fmla="*/ 1 w 90"/>
                  <a:gd name="T11" fmla="*/ 0 h 51"/>
                  <a:gd name="T12" fmla="*/ 1 w 90"/>
                  <a:gd name="T13" fmla="*/ 0 h 51"/>
                  <a:gd name="T14" fmla="*/ 1 w 90"/>
                  <a:gd name="T15" fmla="*/ 0 h 51"/>
                  <a:gd name="T16" fmla="*/ 1 w 90"/>
                  <a:gd name="T17" fmla="*/ 0 h 51"/>
                  <a:gd name="T18" fmla="*/ 1 w 90"/>
                  <a:gd name="T19" fmla="*/ 0 h 51"/>
                  <a:gd name="T20" fmla="*/ 1 w 90"/>
                  <a:gd name="T21" fmla="*/ 0 h 51"/>
                  <a:gd name="T22" fmla="*/ 1 w 90"/>
                  <a:gd name="T23" fmla="*/ 0 h 51"/>
                  <a:gd name="T24" fmla="*/ 1 w 90"/>
                  <a:gd name="T25" fmla="*/ 0 h 51"/>
                  <a:gd name="T26" fmla="*/ 1 w 90"/>
                  <a:gd name="T27" fmla="*/ 0 h 51"/>
                  <a:gd name="T28" fmla="*/ 1 w 90"/>
                  <a:gd name="T29" fmla="*/ 0 h 51"/>
                  <a:gd name="T30" fmla="*/ 1 w 90"/>
                  <a:gd name="T31" fmla="*/ 0 h 51"/>
                  <a:gd name="T32" fmla="*/ 1 w 90"/>
                  <a:gd name="T33" fmla="*/ 0 h 51"/>
                  <a:gd name="T34" fmla="*/ 1 w 90"/>
                  <a:gd name="T35" fmla="*/ 0 h 51"/>
                  <a:gd name="T36" fmla="*/ 1 w 90"/>
                  <a:gd name="T37" fmla="*/ 0 h 51"/>
                  <a:gd name="T38" fmla="*/ 1 w 90"/>
                  <a:gd name="T39" fmla="*/ 0 h 51"/>
                  <a:gd name="T40" fmla="*/ 1 w 90"/>
                  <a:gd name="T41" fmla="*/ 0 h 51"/>
                  <a:gd name="T42" fmla="*/ 1 w 90"/>
                  <a:gd name="T43" fmla="*/ 0 h 51"/>
                  <a:gd name="T44" fmla="*/ 1 w 90"/>
                  <a:gd name="T45" fmla="*/ 0 h 51"/>
                  <a:gd name="T46" fmla="*/ 1 w 90"/>
                  <a:gd name="T47" fmla="*/ 0 h 51"/>
                  <a:gd name="T48" fmla="*/ 0 w 90"/>
                  <a:gd name="T49" fmla="*/ 0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51"/>
                  <a:gd name="T77" fmla="*/ 90 w 90"/>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51">
                    <a:moveTo>
                      <a:pt x="0" y="35"/>
                    </a:moveTo>
                    <a:lnTo>
                      <a:pt x="14" y="37"/>
                    </a:lnTo>
                    <a:lnTo>
                      <a:pt x="26" y="32"/>
                    </a:lnTo>
                    <a:lnTo>
                      <a:pt x="34" y="23"/>
                    </a:lnTo>
                    <a:lnTo>
                      <a:pt x="42" y="14"/>
                    </a:lnTo>
                    <a:lnTo>
                      <a:pt x="46" y="9"/>
                    </a:lnTo>
                    <a:lnTo>
                      <a:pt x="53" y="5"/>
                    </a:lnTo>
                    <a:lnTo>
                      <a:pt x="60" y="2"/>
                    </a:lnTo>
                    <a:lnTo>
                      <a:pt x="69" y="0"/>
                    </a:lnTo>
                    <a:lnTo>
                      <a:pt x="76" y="2"/>
                    </a:lnTo>
                    <a:lnTo>
                      <a:pt x="83" y="7"/>
                    </a:lnTo>
                    <a:lnTo>
                      <a:pt x="87" y="18"/>
                    </a:lnTo>
                    <a:lnTo>
                      <a:pt x="90" y="33"/>
                    </a:lnTo>
                    <a:lnTo>
                      <a:pt x="82" y="25"/>
                    </a:lnTo>
                    <a:lnTo>
                      <a:pt x="70" y="21"/>
                    </a:lnTo>
                    <a:lnTo>
                      <a:pt x="60" y="23"/>
                    </a:lnTo>
                    <a:lnTo>
                      <a:pt x="49" y="33"/>
                    </a:lnTo>
                    <a:lnTo>
                      <a:pt x="43" y="40"/>
                    </a:lnTo>
                    <a:lnTo>
                      <a:pt x="37" y="46"/>
                    </a:lnTo>
                    <a:lnTo>
                      <a:pt x="32" y="49"/>
                    </a:lnTo>
                    <a:lnTo>
                      <a:pt x="26" y="51"/>
                    </a:lnTo>
                    <a:lnTo>
                      <a:pt x="19" y="51"/>
                    </a:lnTo>
                    <a:lnTo>
                      <a:pt x="13" y="47"/>
                    </a:lnTo>
                    <a:lnTo>
                      <a:pt x="6" y="42"/>
                    </a:lnTo>
                    <a:lnTo>
                      <a:pt x="0" y="3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34" name="Freeform 110"/>
              <p:cNvSpPr>
                <a:spLocks/>
              </p:cNvSpPr>
              <p:nvPr/>
            </p:nvSpPr>
            <p:spPr bwMode="auto">
              <a:xfrm>
                <a:off x="6936" y="4918"/>
                <a:ext cx="100" cy="176"/>
              </a:xfrm>
              <a:custGeom>
                <a:avLst/>
                <a:gdLst>
                  <a:gd name="T0" fmla="*/ 0 w 201"/>
                  <a:gd name="T1" fmla="*/ 1 h 351"/>
                  <a:gd name="T2" fmla="*/ 0 w 201"/>
                  <a:gd name="T3" fmla="*/ 1 h 351"/>
                  <a:gd name="T4" fmla="*/ 0 w 201"/>
                  <a:gd name="T5" fmla="*/ 1 h 351"/>
                  <a:gd name="T6" fmla="*/ 0 w 201"/>
                  <a:gd name="T7" fmla="*/ 1 h 351"/>
                  <a:gd name="T8" fmla="*/ 0 w 201"/>
                  <a:gd name="T9" fmla="*/ 1 h 351"/>
                  <a:gd name="T10" fmla="*/ 0 w 201"/>
                  <a:gd name="T11" fmla="*/ 1 h 351"/>
                  <a:gd name="T12" fmla="*/ 0 w 201"/>
                  <a:gd name="T13" fmla="*/ 1 h 351"/>
                  <a:gd name="T14" fmla="*/ 0 w 201"/>
                  <a:gd name="T15" fmla="*/ 1 h 351"/>
                  <a:gd name="T16" fmla="*/ 0 w 201"/>
                  <a:gd name="T17" fmla="*/ 1 h 351"/>
                  <a:gd name="T18" fmla="*/ 0 w 201"/>
                  <a:gd name="T19" fmla="*/ 1 h 351"/>
                  <a:gd name="T20" fmla="*/ 0 w 201"/>
                  <a:gd name="T21" fmla="*/ 1 h 351"/>
                  <a:gd name="T22" fmla="*/ 0 w 201"/>
                  <a:gd name="T23" fmla="*/ 1 h 351"/>
                  <a:gd name="T24" fmla="*/ 0 w 201"/>
                  <a:gd name="T25" fmla="*/ 1 h 351"/>
                  <a:gd name="T26" fmla="*/ 0 w 201"/>
                  <a:gd name="T27" fmla="*/ 1 h 351"/>
                  <a:gd name="T28" fmla="*/ 0 w 201"/>
                  <a:gd name="T29" fmla="*/ 1 h 351"/>
                  <a:gd name="T30" fmla="*/ 0 w 201"/>
                  <a:gd name="T31" fmla="*/ 1 h 351"/>
                  <a:gd name="T32" fmla="*/ 0 w 201"/>
                  <a:gd name="T33" fmla="*/ 1 h 351"/>
                  <a:gd name="T34" fmla="*/ 0 w 201"/>
                  <a:gd name="T35" fmla="*/ 1 h 351"/>
                  <a:gd name="T36" fmla="*/ 0 w 201"/>
                  <a:gd name="T37" fmla="*/ 1 h 351"/>
                  <a:gd name="T38" fmla="*/ 0 w 201"/>
                  <a:gd name="T39" fmla="*/ 1 h 351"/>
                  <a:gd name="T40" fmla="*/ 0 w 201"/>
                  <a:gd name="T41" fmla="*/ 1 h 351"/>
                  <a:gd name="T42" fmla="*/ 0 w 201"/>
                  <a:gd name="T43" fmla="*/ 1 h 351"/>
                  <a:gd name="T44" fmla="*/ 0 w 201"/>
                  <a:gd name="T45" fmla="*/ 1 h 351"/>
                  <a:gd name="T46" fmla="*/ 0 w 201"/>
                  <a:gd name="T47" fmla="*/ 1 h 351"/>
                  <a:gd name="T48" fmla="*/ 0 w 201"/>
                  <a:gd name="T49" fmla="*/ 1 h 351"/>
                  <a:gd name="T50" fmla="*/ 0 w 201"/>
                  <a:gd name="T51" fmla="*/ 1 h 351"/>
                  <a:gd name="T52" fmla="*/ 0 w 201"/>
                  <a:gd name="T53" fmla="*/ 1 h 351"/>
                  <a:gd name="T54" fmla="*/ 0 w 201"/>
                  <a:gd name="T55" fmla="*/ 1 h 351"/>
                  <a:gd name="T56" fmla="*/ 0 w 201"/>
                  <a:gd name="T57" fmla="*/ 1 h 351"/>
                  <a:gd name="T58" fmla="*/ 0 w 201"/>
                  <a:gd name="T59" fmla="*/ 1 h 351"/>
                  <a:gd name="T60" fmla="*/ 0 w 201"/>
                  <a:gd name="T61" fmla="*/ 1 h 351"/>
                  <a:gd name="T62" fmla="*/ 0 w 201"/>
                  <a:gd name="T63" fmla="*/ 1 h 351"/>
                  <a:gd name="T64" fmla="*/ 0 w 201"/>
                  <a:gd name="T65" fmla="*/ 1 h 351"/>
                  <a:gd name="T66" fmla="*/ 0 w 201"/>
                  <a:gd name="T67" fmla="*/ 1 h 351"/>
                  <a:gd name="T68" fmla="*/ 0 w 201"/>
                  <a:gd name="T69" fmla="*/ 1 h 351"/>
                  <a:gd name="T70" fmla="*/ 0 w 201"/>
                  <a:gd name="T71" fmla="*/ 1 h 351"/>
                  <a:gd name="T72" fmla="*/ 0 w 201"/>
                  <a:gd name="T73" fmla="*/ 1 h 351"/>
                  <a:gd name="T74" fmla="*/ 0 w 201"/>
                  <a:gd name="T75" fmla="*/ 1 h 351"/>
                  <a:gd name="T76" fmla="*/ 0 w 201"/>
                  <a:gd name="T77" fmla="*/ 1 h 351"/>
                  <a:gd name="T78" fmla="*/ 0 w 201"/>
                  <a:gd name="T79" fmla="*/ 1 h 351"/>
                  <a:gd name="T80" fmla="*/ 0 w 201"/>
                  <a:gd name="T81" fmla="*/ 1 h 351"/>
                  <a:gd name="T82" fmla="*/ 0 w 201"/>
                  <a:gd name="T83" fmla="*/ 1 h 351"/>
                  <a:gd name="T84" fmla="*/ 0 w 201"/>
                  <a:gd name="T85" fmla="*/ 1 h 351"/>
                  <a:gd name="T86" fmla="*/ 0 w 201"/>
                  <a:gd name="T87" fmla="*/ 1 h 351"/>
                  <a:gd name="T88" fmla="*/ 0 w 201"/>
                  <a:gd name="T89" fmla="*/ 1 h 351"/>
                  <a:gd name="T90" fmla="*/ 0 w 201"/>
                  <a:gd name="T91" fmla="*/ 1 h 351"/>
                  <a:gd name="T92" fmla="*/ 0 w 201"/>
                  <a:gd name="T93" fmla="*/ 1 h 351"/>
                  <a:gd name="T94" fmla="*/ 0 w 201"/>
                  <a:gd name="T95" fmla="*/ 1 h 351"/>
                  <a:gd name="T96" fmla="*/ 0 w 201"/>
                  <a:gd name="T97" fmla="*/ 1 h 351"/>
                  <a:gd name="T98" fmla="*/ 0 w 201"/>
                  <a:gd name="T99" fmla="*/ 1 h 351"/>
                  <a:gd name="T100" fmla="*/ 0 w 201"/>
                  <a:gd name="T101" fmla="*/ 1 h 351"/>
                  <a:gd name="T102" fmla="*/ 0 w 201"/>
                  <a:gd name="T103" fmla="*/ 1 h 351"/>
                  <a:gd name="T104" fmla="*/ 0 w 201"/>
                  <a:gd name="T105" fmla="*/ 1 h 351"/>
                  <a:gd name="T106" fmla="*/ 0 w 201"/>
                  <a:gd name="T107" fmla="*/ 1 h 351"/>
                  <a:gd name="T108" fmla="*/ 0 w 201"/>
                  <a:gd name="T109" fmla="*/ 1 h 351"/>
                  <a:gd name="T110" fmla="*/ 0 w 201"/>
                  <a:gd name="T111" fmla="*/ 1 h 351"/>
                  <a:gd name="T112" fmla="*/ 0 w 201"/>
                  <a:gd name="T113" fmla="*/ 1 h 351"/>
                  <a:gd name="T114" fmla="*/ 0 w 201"/>
                  <a:gd name="T115" fmla="*/ 1 h 351"/>
                  <a:gd name="T116" fmla="*/ 0 w 201"/>
                  <a:gd name="T117" fmla="*/ 1 h 351"/>
                  <a:gd name="T118" fmla="*/ 0 w 201"/>
                  <a:gd name="T119" fmla="*/ 1 h 3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1"/>
                  <a:gd name="T181" fmla="*/ 0 h 351"/>
                  <a:gd name="T182" fmla="*/ 201 w 201"/>
                  <a:gd name="T183" fmla="*/ 351 h 3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1" h="351">
                    <a:moveTo>
                      <a:pt x="140" y="124"/>
                    </a:moveTo>
                    <a:lnTo>
                      <a:pt x="135" y="114"/>
                    </a:lnTo>
                    <a:lnTo>
                      <a:pt x="130" y="105"/>
                    </a:lnTo>
                    <a:lnTo>
                      <a:pt x="121" y="98"/>
                    </a:lnTo>
                    <a:lnTo>
                      <a:pt x="112" y="96"/>
                    </a:lnTo>
                    <a:lnTo>
                      <a:pt x="104" y="95"/>
                    </a:lnTo>
                    <a:lnTo>
                      <a:pt x="98" y="88"/>
                    </a:lnTo>
                    <a:lnTo>
                      <a:pt x="95" y="81"/>
                    </a:lnTo>
                    <a:lnTo>
                      <a:pt x="94" y="72"/>
                    </a:lnTo>
                    <a:lnTo>
                      <a:pt x="94" y="67"/>
                    </a:lnTo>
                    <a:lnTo>
                      <a:pt x="91" y="58"/>
                    </a:lnTo>
                    <a:lnTo>
                      <a:pt x="88" y="47"/>
                    </a:lnTo>
                    <a:lnTo>
                      <a:pt x="82" y="35"/>
                    </a:lnTo>
                    <a:lnTo>
                      <a:pt x="75" y="25"/>
                    </a:lnTo>
                    <a:lnTo>
                      <a:pt x="64" y="16"/>
                    </a:lnTo>
                    <a:lnTo>
                      <a:pt x="51" y="11"/>
                    </a:lnTo>
                    <a:lnTo>
                      <a:pt x="34" y="11"/>
                    </a:lnTo>
                    <a:lnTo>
                      <a:pt x="22" y="11"/>
                    </a:lnTo>
                    <a:lnTo>
                      <a:pt x="14" y="7"/>
                    </a:lnTo>
                    <a:lnTo>
                      <a:pt x="7" y="4"/>
                    </a:lnTo>
                    <a:lnTo>
                      <a:pt x="0" y="0"/>
                    </a:lnTo>
                    <a:lnTo>
                      <a:pt x="8" y="7"/>
                    </a:lnTo>
                    <a:lnTo>
                      <a:pt x="17" y="16"/>
                    </a:lnTo>
                    <a:lnTo>
                      <a:pt x="22" y="23"/>
                    </a:lnTo>
                    <a:lnTo>
                      <a:pt x="28" y="32"/>
                    </a:lnTo>
                    <a:lnTo>
                      <a:pt x="32" y="39"/>
                    </a:lnTo>
                    <a:lnTo>
                      <a:pt x="37" y="46"/>
                    </a:lnTo>
                    <a:lnTo>
                      <a:pt x="40" y="51"/>
                    </a:lnTo>
                    <a:lnTo>
                      <a:pt x="42" y="58"/>
                    </a:lnTo>
                    <a:lnTo>
                      <a:pt x="48" y="68"/>
                    </a:lnTo>
                    <a:lnTo>
                      <a:pt x="57" y="79"/>
                    </a:lnTo>
                    <a:lnTo>
                      <a:pt x="65" y="89"/>
                    </a:lnTo>
                    <a:lnTo>
                      <a:pt x="74" y="95"/>
                    </a:lnTo>
                    <a:lnTo>
                      <a:pt x="84" y="103"/>
                    </a:lnTo>
                    <a:lnTo>
                      <a:pt x="94" y="114"/>
                    </a:lnTo>
                    <a:lnTo>
                      <a:pt x="102" y="130"/>
                    </a:lnTo>
                    <a:lnTo>
                      <a:pt x="104" y="144"/>
                    </a:lnTo>
                    <a:lnTo>
                      <a:pt x="100" y="161"/>
                    </a:lnTo>
                    <a:lnTo>
                      <a:pt x="97" y="178"/>
                    </a:lnTo>
                    <a:lnTo>
                      <a:pt x="98" y="196"/>
                    </a:lnTo>
                    <a:lnTo>
                      <a:pt x="105" y="206"/>
                    </a:lnTo>
                    <a:lnTo>
                      <a:pt x="117" y="215"/>
                    </a:lnTo>
                    <a:lnTo>
                      <a:pt x="124" y="227"/>
                    </a:lnTo>
                    <a:lnTo>
                      <a:pt x="128" y="241"/>
                    </a:lnTo>
                    <a:lnTo>
                      <a:pt x="127" y="257"/>
                    </a:lnTo>
                    <a:lnTo>
                      <a:pt x="120" y="273"/>
                    </a:lnTo>
                    <a:lnTo>
                      <a:pt x="110" y="283"/>
                    </a:lnTo>
                    <a:lnTo>
                      <a:pt x="98" y="287"/>
                    </a:lnTo>
                    <a:lnTo>
                      <a:pt x="90" y="273"/>
                    </a:lnTo>
                    <a:lnTo>
                      <a:pt x="85" y="261"/>
                    </a:lnTo>
                    <a:lnTo>
                      <a:pt x="81" y="250"/>
                    </a:lnTo>
                    <a:lnTo>
                      <a:pt x="77" y="238"/>
                    </a:lnTo>
                    <a:lnTo>
                      <a:pt x="72" y="229"/>
                    </a:lnTo>
                    <a:lnTo>
                      <a:pt x="67" y="222"/>
                    </a:lnTo>
                    <a:lnTo>
                      <a:pt x="60" y="217"/>
                    </a:lnTo>
                    <a:lnTo>
                      <a:pt x="51" y="217"/>
                    </a:lnTo>
                    <a:lnTo>
                      <a:pt x="42" y="219"/>
                    </a:lnTo>
                    <a:lnTo>
                      <a:pt x="25" y="233"/>
                    </a:lnTo>
                    <a:lnTo>
                      <a:pt x="14" y="255"/>
                    </a:lnTo>
                    <a:lnTo>
                      <a:pt x="10" y="276"/>
                    </a:lnTo>
                    <a:lnTo>
                      <a:pt x="14" y="289"/>
                    </a:lnTo>
                    <a:lnTo>
                      <a:pt x="20" y="290"/>
                    </a:lnTo>
                    <a:lnTo>
                      <a:pt x="27" y="292"/>
                    </a:lnTo>
                    <a:lnTo>
                      <a:pt x="35" y="294"/>
                    </a:lnTo>
                    <a:lnTo>
                      <a:pt x="45" y="294"/>
                    </a:lnTo>
                    <a:lnTo>
                      <a:pt x="54" y="294"/>
                    </a:lnTo>
                    <a:lnTo>
                      <a:pt x="64" y="296"/>
                    </a:lnTo>
                    <a:lnTo>
                      <a:pt x="72" y="297"/>
                    </a:lnTo>
                    <a:lnTo>
                      <a:pt x="80" y="299"/>
                    </a:lnTo>
                    <a:lnTo>
                      <a:pt x="91" y="304"/>
                    </a:lnTo>
                    <a:lnTo>
                      <a:pt x="101" y="311"/>
                    </a:lnTo>
                    <a:lnTo>
                      <a:pt x="108" y="318"/>
                    </a:lnTo>
                    <a:lnTo>
                      <a:pt x="111" y="329"/>
                    </a:lnTo>
                    <a:lnTo>
                      <a:pt x="115" y="339"/>
                    </a:lnTo>
                    <a:lnTo>
                      <a:pt x="122" y="348"/>
                    </a:lnTo>
                    <a:lnTo>
                      <a:pt x="131" y="351"/>
                    </a:lnTo>
                    <a:lnTo>
                      <a:pt x="141" y="350"/>
                    </a:lnTo>
                    <a:lnTo>
                      <a:pt x="151" y="343"/>
                    </a:lnTo>
                    <a:lnTo>
                      <a:pt x="160" y="334"/>
                    </a:lnTo>
                    <a:lnTo>
                      <a:pt x="164" y="325"/>
                    </a:lnTo>
                    <a:lnTo>
                      <a:pt x="164" y="316"/>
                    </a:lnTo>
                    <a:lnTo>
                      <a:pt x="158" y="311"/>
                    </a:lnTo>
                    <a:lnTo>
                      <a:pt x="151" y="311"/>
                    </a:lnTo>
                    <a:lnTo>
                      <a:pt x="144" y="313"/>
                    </a:lnTo>
                    <a:lnTo>
                      <a:pt x="140" y="318"/>
                    </a:lnTo>
                    <a:lnTo>
                      <a:pt x="137" y="303"/>
                    </a:lnTo>
                    <a:lnTo>
                      <a:pt x="138" y="283"/>
                    </a:lnTo>
                    <a:lnTo>
                      <a:pt x="144" y="266"/>
                    </a:lnTo>
                    <a:lnTo>
                      <a:pt x="150" y="254"/>
                    </a:lnTo>
                    <a:lnTo>
                      <a:pt x="155" y="245"/>
                    </a:lnTo>
                    <a:lnTo>
                      <a:pt x="162" y="240"/>
                    </a:lnTo>
                    <a:lnTo>
                      <a:pt x="168" y="236"/>
                    </a:lnTo>
                    <a:lnTo>
                      <a:pt x="174" y="234"/>
                    </a:lnTo>
                    <a:lnTo>
                      <a:pt x="180" y="234"/>
                    </a:lnTo>
                    <a:lnTo>
                      <a:pt x="188" y="236"/>
                    </a:lnTo>
                    <a:lnTo>
                      <a:pt x="197" y="240"/>
                    </a:lnTo>
                    <a:lnTo>
                      <a:pt x="201" y="245"/>
                    </a:lnTo>
                    <a:lnTo>
                      <a:pt x="195" y="227"/>
                    </a:lnTo>
                    <a:lnTo>
                      <a:pt x="187" y="210"/>
                    </a:lnTo>
                    <a:lnTo>
                      <a:pt x="178" y="194"/>
                    </a:lnTo>
                    <a:lnTo>
                      <a:pt x="168" y="185"/>
                    </a:lnTo>
                    <a:lnTo>
                      <a:pt x="161" y="185"/>
                    </a:lnTo>
                    <a:lnTo>
                      <a:pt x="154" y="185"/>
                    </a:lnTo>
                    <a:lnTo>
                      <a:pt x="148" y="189"/>
                    </a:lnTo>
                    <a:lnTo>
                      <a:pt x="147" y="194"/>
                    </a:lnTo>
                    <a:lnTo>
                      <a:pt x="150" y="201"/>
                    </a:lnTo>
                    <a:lnTo>
                      <a:pt x="151" y="208"/>
                    </a:lnTo>
                    <a:lnTo>
                      <a:pt x="151" y="215"/>
                    </a:lnTo>
                    <a:lnTo>
                      <a:pt x="148" y="219"/>
                    </a:lnTo>
                    <a:lnTo>
                      <a:pt x="144" y="219"/>
                    </a:lnTo>
                    <a:lnTo>
                      <a:pt x="138" y="215"/>
                    </a:lnTo>
                    <a:lnTo>
                      <a:pt x="134" y="210"/>
                    </a:lnTo>
                    <a:lnTo>
                      <a:pt x="131" y="203"/>
                    </a:lnTo>
                    <a:lnTo>
                      <a:pt x="128" y="196"/>
                    </a:lnTo>
                    <a:lnTo>
                      <a:pt x="125" y="187"/>
                    </a:lnTo>
                    <a:lnTo>
                      <a:pt x="122" y="177"/>
                    </a:lnTo>
                    <a:lnTo>
                      <a:pt x="125" y="166"/>
                    </a:lnTo>
                    <a:lnTo>
                      <a:pt x="131" y="154"/>
                    </a:lnTo>
                    <a:lnTo>
                      <a:pt x="135" y="144"/>
                    </a:lnTo>
                    <a:lnTo>
                      <a:pt x="138" y="133"/>
                    </a:lnTo>
                    <a:lnTo>
                      <a:pt x="140" y="1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35" name="Freeform 111"/>
              <p:cNvSpPr>
                <a:spLocks/>
              </p:cNvSpPr>
              <p:nvPr/>
            </p:nvSpPr>
            <p:spPr bwMode="auto">
              <a:xfrm>
                <a:off x="6781" y="5086"/>
                <a:ext cx="26" cy="19"/>
              </a:xfrm>
              <a:custGeom>
                <a:avLst/>
                <a:gdLst>
                  <a:gd name="T0" fmla="*/ 1 w 51"/>
                  <a:gd name="T1" fmla="*/ 1 h 38"/>
                  <a:gd name="T2" fmla="*/ 1 w 51"/>
                  <a:gd name="T3" fmla="*/ 1 h 38"/>
                  <a:gd name="T4" fmla="*/ 0 w 51"/>
                  <a:gd name="T5" fmla="*/ 1 h 38"/>
                  <a:gd name="T6" fmla="*/ 0 w 51"/>
                  <a:gd name="T7" fmla="*/ 1 h 38"/>
                  <a:gd name="T8" fmla="*/ 1 w 51"/>
                  <a:gd name="T9" fmla="*/ 1 h 38"/>
                  <a:gd name="T10" fmla="*/ 1 w 51"/>
                  <a:gd name="T11" fmla="*/ 1 h 38"/>
                  <a:gd name="T12" fmla="*/ 1 w 51"/>
                  <a:gd name="T13" fmla="*/ 1 h 38"/>
                  <a:gd name="T14" fmla="*/ 1 w 51"/>
                  <a:gd name="T15" fmla="*/ 1 h 38"/>
                  <a:gd name="T16" fmla="*/ 1 w 51"/>
                  <a:gd name="T17" fmla="*/ 1 h 38"/>
                  <a:gd name="T18" fmla="*/ 1 w 51"/>
                  <a:gd name="T19" fmla="*/ 0 h 38"/>
                  <a:gd name="T20" fmla="*/ 1 w 51"/>
                  <a:gd name="T21" fmla="*/ 1 h 38"/>
                  <a:gd name="T22" fmla="*/ 1 w 51"/>
                  <a:gd name="T23" fmla="*/ 1 h 38"/>
                  <a:gd name="T24" fmla="*/ 1 w 51"/>
                  <a:gd name="T25" fmla="*/ 1 h 38"/>
                  <a:gd name="T26" fmla="*/ 1 w 51"/>
                  <a:gd name="T27" fmla="*/ 1 h 38"/>
                  <a:gd name="T28" fmla="*/ 1 w 51"/>
                  <a:gd name="T29" fmla="*/ 1 h 38"/>
                  <a:gd name="T30" fmla="*/ 1 w 51"/>
                  <a:gd name="T31" fmla="*/ 1 h 38"/>
                  <a:gd name="T32" fmla="*/ 1 w 51"/>
                  <a:gd name="T33" fmla="*/ 1 h 38"/>
                  <a:gd name="T34" fmla="*/ 1 w 51"/>
                  <a:gd name="T35" fmla="*/ 1 h 38"/>
                  <a:gd name="T36" fmla="*/ 1 w 51"/>
                  <a:gd name="T37" fmla="*/ 1 h 38"/>
                  <a:gd name="T38" fmla="*/ 1 w 51"/>
                  <a:gd name="T39" fmla="*/ 1 h 38"/>
                  <a:gd name="T40" fmla="*/ 1 w 51"/>
                  <a:gd name="T41" fmla="*/ 1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38"/>
                  <a:gd name="T65" fmla="*/ 51 w 51"/>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38">
                    <a:moveTo>
                      <a:pt x="7" y="38"/>
                    </a:moveTo>
                    <a:lnTo>
                      <a:pt x="3" y="33"/>
                    </a:lnTo>
                    <a:lnTo>
                      <a:pt x="0" y="26"/>
                    </a:lnTo>
                    <a:lnTo>
                      <a:pt x="0" y="19"/>
                    </a:lnTo>
                    <a:lnTo>
                      <a:pt x="1" y="14"/>
                    </a:lnTo>
                    <a:lnTo>
                      <a:pt x="5" y="8"/>
                    </a:lnTo>
                    <a:lnTo>
                      <a:pt x="10" y="5"/>
                    </a:lnTo>
                    <a:lnTo>
                      <a:pt x="15" y="3"/>
                    </a:lnTo>
                    <a:lnTo>
                      <a:pt x="21" y="1"/>
                    </a:lnTo>
                    <a:lnTo>
                      <a:pt x="28" y="0"/>
                    </a:lnTo>
                    <a:lnTo>
                      <a:pt x="35" y="1"/>
                    </a:lnTo>
                    <a:lnTo>
                      <a:pt x="43" y="1"/>
                    </a:lnTo>
                    <a:lnTo>
                      <a:pt x="51" y="3"/>
                    </a:lnTo>
                    <a:lnTo>
                      <a:pt x="38" y="5"/>
                    </a:lnTo>
                    <a:lnTo>
                      <a:pt x="28" y="8"/>
                    </a:lnTo>
                    <a:lnTo>
                      <a:pt x="20" y="10"/>
                    </a:lnTo>
                    <a:lnTo>
                      <a:pt x="14" y="14"/>
                    </a:lnTo>
                    <a:lnTo>
                      <a:pt x="11" y="19"/>
                    </a:lnTo>
                    <a:lnTo>
                      <a:pt x="13" y="26"/>
                    </a:lnTo>
                    <a:lnTo>
                      <a:pt x="13" y="33"/>
                    </a:lnTo>
                    <a:lnTo>
                      <a:pt x="7" y="3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36" name="Freeform 112"/>
              <p:cNvSpPr>
                <a:spLocks/>
              </p:cNvSpPr>
              <p:nvPr/>
            </p:nvSpPr>
            <p:spPr bwMode="auto">
              <a:xfrm>
                <a:off x="6777" y="5150"/>
                <a:ext cx="19" cy="9"/>
              </a:xfrm>
              <a:custGeom>
                <a:avLst/>
                <a:gdLst>
                  <a:gd name="T0" fmla="*/ 0 w 39"/>
                  <a:gd name="T1" fmla="*/ 1 h 17"/>
                  <a:gd name="T2" fmla="*/ 0 w 39"/>
                  <a:gd name="T3" fmla="*/ 1 h 17"/>
                  <a:gd name="T4" fmla="*/ 0 w 39"/>
                  <a:gd name="T5" fmla="*/ 1 h 17"/>
                  <a:gd name="T6" fmla="*/ 0 w 39"/>
                  <a:gd name="T7" fmla="*/ 1 h 17"/>
                  <a:gd name="T8" fmla="*/ 0 w 39"/>
                  <a:gd name="T9" fmla="*/ 1 h 17"/>
                  <a:gd name="T10" fmla="*/ 0 w 39"/>
                  <a:gd name="T11" fmla="*/ 1 h 17"/>
                  <a:gd name="T12" fmla="*/ 0 w 39"/>
                  <a:gd name="T13" fmla="*/ 1 h 17"/>
                  <a:gd name="T14" fmla="*/ 0 w 39"/>
                  <a:gd name="T15" fmla="*/ 1 h 17"/>
                  <a:gd name="T16" fmla="*/ 0 w 39"/>
                  <a:gd name="T17" fmla="*/ 1 h 17"/>
                  <a:gd name="T18" fmla="*/ 0 w 39"/>
                  <a:gd name="T19" fmla="*/ 0 h 17"/>
                  <a:gd name="T20" fmla="*/ 0 w 39"/>
                  <a:gd name="T21" fmla="*/ 0 h 17"/>
                  <a:gd name="T22" fmla="*/ 0 w 39"/>
                  <a:gd name="T23" fmla="*/ 0 h 17"/>
                  <a:gd name="T24" fmla="*/ 0 w 39"/>
                  <a:gd name="T25" fmla="*/ 1 h 17"/>
                  <a:gd name="T26" fmla="*/ 0 w 39"/>
                  <a:gd name="T27" fmla="*/ 1 h 17"/>
                  <a:gd name="T28" fmla="*/ 0 w 39"/>
                  <a:gd name="T29" fmla="*/ 1 h 17"/>
                  <a:gd name="T30" fmla="*/ 0 w 39"/>
                  <a:gd name="T31" fmla="*/ 1 h 17"/>
                  <a:gd name="T32" fmla="*/ 0 w 39"/>
                  <a:gd name="T33" fmla="*/ 0 h 17"/>
                  <a:gd name="T34" fmla="*/ 0 w 39"/>
                  <a:gd name="T35" fmla="*/ 1 h 17"/>
                  <a:gd name="T36" fmla="*/ 0 w 39"/>
                  <a:gd name="T37" fmla="*/ 1 h 17"/>
                  <a:gd name="T38" fmla="*/ 0 w 39"/>
                  <a:gd name="T39" fmla="*/ 1 h 17"/>
                  <a:gd name="T40" fmla="*/ 0 w 39"/>
                  <a:gd name="T41" fmla="*/ 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17"/>
                  <a:gd name="T65" fmla="*/ 39 w 39"/>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17">
                    <a:moveTo>
                      <a:pt x="32" y="17"/>
                    </a:moveTo>
                    <a:lnTo>
                      <a:pt x="29" y="14"/>
                    </a:lnTo>
                    <a:lnTo>
                      <a:pt x="24" y="12"/>
                    </a:lnTo>
                    <a:lnTo>
                      <a:pt x="19" y="9"/>
                    </a:lnTo>
                    <a:lnTo>
                      <a:pt x="16" y="9"/>
                    </a:lnTo>
                    <a:lnTo>
                      <a:pt x="13" y="7"/>
                    </a:lnTo>
                    <a:lnTo>
                      <a:pt x="9" y="7"/>
                    </a:lnTo>
                    <a:lnTo>
                      <a:pt x="4" y="5"/>
                    </a:lnTo>
                    <a:lnTo>
                      <a:pt x="0" y="2"/>
                    </a:lnTo>
                    <a:lnTo>
                      <a:pt x="6" y="0"/>
                    </a:lnTo>
                    <a:lnTo>
                      <a:pt x="10" y="0"/>
                    </a:lnTo>
                    <a:lnTo>
                      <a:pt x="14" y="0"/>
                    </a:lnTo>
                    <a:lnTo>
                      <a:pt x="17" y="2"/>
                    </a:lnTo>
                    <a:lnTo>
                      <a:pt x="22" y="3"/>
                    </a:lnTo>
                    <a:lnTo>
                      <a:pt x="29" y="3"/>
                    </a:lnTo>
                    <a:lnTo>
                      <a:pt x="34" y="2"/>
                    </a:lnTo>
                    <a:lnTo>
                      <a:pt x="39" y="0"/>
                    </a:lnTo>
                    <a:lnTo>
                      <a:pt x="39" y="5"/>
                    </a:lnTo>
                    <a:lnTo>
                      <a:pt x="39" y="10"/>
                    </a:lnTo>
                    <a:lnTo>
                      <a:pt x="36" y="16"/>
                    </a:lnTo>
                    <a:lnTo>
                      <a:pt x="32" y="1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37" name="Freeform 113"/>
              <p:cNvSpPr>
                <a:spLocks/>
              </p:cNvSpPr>
              <p:nvPr/>
            </p:nvSpPr>
            <p:spPr bwMode="auto">
              <a:xfrm>
                <a:off x="6789" y="5173"/>
                <a:ext cx="20" cy="12"/>
              </a:xfrm>
              <a:custGeom>
                <a:avLst/>
                <a:gdLst>
                  <a:gd name="T0" fmla="*/ 1 w 40"/>
                  <a:gd name="T1" fmla="*/ 0 h 25"/>
                  <a:gd name="T2" fmla="*/ 1 w 40"/>
                  <a:gd name="T3" fmla="*/ 0 h 25"/>
                  <a:gd name="T4" fmla="*/ 1 w 40"/>
                  <a:gd name="T5" fmla="*/ 0 h 25"/>
                  <a:gd name="T6" fmla="*/ 1 w 40"/>
                  <a:gd name="T7" fmla="*/ 0 h 25"/>
                  <a:gd name="T8" fmla="*/ 0 w 40"/>
                  <a:gd name="T9" fmla="*/ 0 h 25"/>
                  <a:gd name="T10" fmla="*/ 1 w 40"/>
                  <a:gd name="T11" fmla="*/ 0 h 25"/>
                  <a:gd name="T12" fmla="*/ 1 w 40"/>
                  <a:gd name="T13" fmla="*/ 0 h 25"/>
                  <a:gd name="T14" fmla="*/ 1 w 40"/>
                  <a:gd name="T15" fmla="*/ 0 h 25"/>
                  <a:gd name="T16" fmla="*/ 1 w 40"/>
                  <a:gd name="T17" fmla="*/ 0 h 25"/>
                  <a:gd name="T18" fmla="*/ 1 w 40"/>
                  <a:gd name="T19" fmla="*/ 0 h 25"/>
                  <a:gd name="T20" fmla="*/ 1 w 40"/>
                  <a:gd name="T21" fmla="*/ 0 h 25"/>
                  <a:gd name="T22" fmla="*/ 1 w 40"/>
                  <a:gd name="T23" fmla="*/ 0 h 25"/>
                  <a:gd name="T24" fmla="*/ 1 w 40"/>
                  <a:gd name="T25" fmla="*/ 0 h 25"/>
                  <a:gd name="T26" fmla="*/ 1 w 40"/>
                  <a:gd name="T27" fmla="*/ 0 h 25"/>
                  <a:gd name="T28" fmla="*/ 1 w 40"/>
                  <a:gd name="T29" fmla="*/ 0 h 25"/>
                  <a:gd name="T30" fmla="*/ 1 w 40"/>
                  <a:gd name="T31" fmla="*/ 0 h 25"/>
                  <a:gd name="T32" fmla="*/ 1 w 40"/>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25"/>
                  <a:gd name="T53" fmla="*/ 40 w 40"/>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25">
                    <a:moveTo>
                      <a:pt x="17" y="20"/>
                    </a:moveTo>
                    <a:lnTo>
                      <a:pt x="11" y="18"/>
                    </a:lnTo>
                    <a:lnTo>
                      <a:pt x="7" y="14"/>
                    </a:lnTo>
                    <a:lnTo>
                      <a:pt x="3" y="11"/>
                    </a:lnTo>
                    <a:lnTo>
                      <a:pt x="0" y="6"/>
                    </a:lnTo>
                    <a:lnTo>
                      <a:pt x="1" y="2"/>
                    </a:lnTo>
                    <a:lnTo>
                      <a:pt x="3" y="0"/>
                    </a:lnTo>
                    <a:lnTo>
                      <a:pt x="6" y="0"/>
                    </a:lnTo>
                    <a:lnTo>
                      <a:pt x="10" y="2"/>
                    </a:lnTo>
                    <a:lnTo>
                      <a:pt x="16" y="6"/>
                    </a:lnTo>
                    <a:lnTo>
                      <a:pt x="26" y="13"/>
                    </a:lnTo>
                    <a:lnTo>
                      <a:pt x="34" y="20"/>
                    </a:lnTo>
                    <a:lnTo>
                      <a:pt x="40" y="25"/>
                    </a:lnTo>
                    <a:lnTo>
                      <a:pt x="34" y="23"/>
                    </a:lnTo>
                    <a:lnTo>
                      <a:pt x="28" y="21"/>
                    </a:lnTo>
                    <a:lnTo>
                      <a:pt x="21" y="21"/>
                    </a:lnTo>
                    <a:lnTo>
                      <a:pt x="17" y="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38" name="Freeform 114"/>
              <p:cNvSpPr>
                <a:spLocks/>
              </p:cNvSpPr>
              <p:nvPr/>
            </p:nvSpPr>
            <p:spPr bwMode="auto">
              <a:xfrm>
                <a:off x="6792" y="5192"/>
                <a:ext cx="13" cy="19"/>
              </a:xfrm>
              <a:custGeom>
                <a:avLst/>
                <a:gdLst>
                  <a:gd name="T0" fmla="*/ 0 w 27"/>
                  <a:gd name="T1" fmla="*/ 1 h 36"/>
                  <a:gd name="T2" fmla="*/ 0 w 27"/>
                  <a:gd name="T3" fmla="*/ 1 h 36"/>
                  <a:gd name="T4" fmla="*/ 0 w 27"/>
                  <a:gd name="T5" fmla="*/ 1 h 36"/>
                  <a:gd name="T6" fmla="*/ 0 w 27"/>
                  <a:gd name="T7" fmla="*/ 1 h 36"/>
                  <a:gd name="T8" fmla="*/ 0 w 27"/>
                  <a:gd name="T9" fmla="*/ 1 h 36"/>
                  <a:gd name="T10" fmla="*/ 0 w 27"/>
                  <a:gd name="T11" fmla="*/ 1 h 36"/>
                  <a:gd name="T12" fmla="*/ 0 w 27"/>
                  <a:gd name="T13" fmla="*/ 1 h 36"/>
                  <a:gd name="T14" fmla="*/ 0 w 27"/>
                  <a:gd name="T15" fmla="*/ 1 h 36"/>
                  <a:gd name="T16" fmla="*/ 0 w 27"/>
                  <a:gd name="T17" fmla="*/ 1 h 36"/>
                  <a:gd name="T18" fmla="*/ 0 w 27"/>
                  <a:gd name="T19" fmla="*/ 0 h 36"/>
                  <a:gd name="T20" fmla="*/ 0 w 27"/>
                  <a:gd name="T21" fmla="*/ 0 h 36"/>
                  <a:gd name="T22" fmla="*/ 0 w 27"/>
                  <a:gd name="T23" fmla="*/ 1 h 36"/>
                  <a:gd name="T24" fmla="*/ 0 w 27"/>
                  <a:gd name="T25" fmla="*/ 1 h 36"/>
                  <a:gd name="T26" fmla="*/ 0 w 27"/>
                  <a:gd name="T27" fmla="*/ 1 h 36"/>
                  <a:gd name="T28" fmla="*/ 0 w 27"/>
                  <a:gd name="T29" fmla="*/ 1 h 36"/>
                  <a:gd name="T30" fmla="*/ 0 w 27"/>
                  <a:gd name="T31" fmla="*/ 1 h 36"/>
                  <a:gd name="T32" fmla="*/ 0 w 27"/>
                  <a:gd name="T33" fmla="*/ 1 h 36"/>
                  <a:gd name="T34" fmla="*/ 0 w 27"/>
                  <a:gd name="T35" fmla="*/ 1 h 36"/>
                  <a:gd name="T36" fmla="*/ 0 w 27"/>
                  <a:gd name="T37" fmla="*/ 1 h 36"/>
                  <a:gd name="T38" fmla="*/ 0 w 27"/>
                  <a:gd name="T39" fmla="*/ 1 h 36"/>
                  <a:gd name="T40" fmla="*/ 0 w 27"/>
                  <a:gd name="T41" fmla="*/ 1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36"/>
                  <a:gd name="T65" fmla="*/ 27 w 27"/>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36">
                    <a:moveTo>
                      <a:pt x="12" y="36"/>
                    </a:moveTo>
                    <a:lnTo>
                      <a:pt x="12" y="31"/>
                    </a:lnTo>
                    <a:lnTo>
                      <a:pt x="13" y="28"/>
                    </a:lnTo>
                    <a:lnTo>
                      <a:pt x="13" y="24"/>
                    </a:lnTo>
                    <a:lnTo>
                      <a:pt x="13" y="23"/>
                    </a:lnTo>
                    <a:lnTo>
                      <a:pt x="12" y="17"/>
                    </a:lnTo>
                    <a:lnTo>
                      <a:pt x="7" y="12"/>
                    </a:lnTo>
                    <a:lnTo>
                      <a:pt x="3" y="7"/>
                    </a:lnTo>
                    <a:lnTo>
                      <a:pt x="0" y="2"/>
                    </a:lnTo>
                    <a:lnTo>
                      <a:pt x="6" y="0"/>
                    </a:lnTo>
                    <a:lnTo>
                      <a:pt x="14" y="0"/>
                    </a:lnTo>
                    <a:lnTo>
                      <a:pt x="20" y="2"/>
                    </a:lnTo>
                    <a:lnTo>
                      <a:pt x="24" y="5"/>
                    </a:lnTo>
                    <a:lnTo>
                      <a:pt x="26" y="10"/>
                    </a:lnTo>
                    <a:lnTo>
                      <a:pt x="27" y="19"/>
                    </a:lnTo>
                    <a:lnTo>
                      <a:pt x="27" y="28"/>
                    </a:lnTo>
                    <a:lnTo>
                      <a:pt x="26" y="35"/>
                    </a:lnTo>
                    <a:lnTo>
                      <a:pt x="22" y="33"/>
                    </a:lnTo>
                    <a:lnTo>
                      <a:pt x="17" y="33"/>
                    </a:lnTo>
                    <a:lnTo>
                      <a:pt x="14" y="35"/>
                    </a:lnTo>
                    <a:lnTo>
                      <a:pt x="12" y="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39" name="Freeform 115"/>
              <p:cNvSpPr>
                <a:spLocks/>
              </p:cNvSpPr>
              <p:nvPr/>
            </p:nvSpPr>
            <p:spPr bwMode="auto">
              <a:xfrm>
                <a:off x="6790" y="5101"/>
                <a:ext cx="18" cy="29"/>
              </a:xfrm>
              <a:custGeom>
                <a:avLst/>
                <a:gdLst>
                  <a:gd name="T0" fmla="*/ 1 w 36"/>
                  <a:gd name="T1" fmla="*/ 0 h 58"/>
                  <a:gd name="T2" fmla="*/ 1 w 36"/>
                  <a:gd name="T3" fmla="*/ 1 h 58"/>
                  <a:gd name="T4" fmla="*/ 1 w 36"/>
                  <a:gd name="T5" fmla="*/ 1 h 58"/>
                  <a:gd name="T6" fmla="*/ 1 w 36"/>
                  <a:gd name="T7" fmla="*/ 1 h 58"/>
                  <a:gd name="T8" fmla="*/ 1 w 36"/>
                  <a:gd name="T9" fmla="*/ 1 h 58"/>
                  <a:gd name="T10" fmla="*/ 1 w 36"/>
                  <a:gd name="T11" fmla="*/ 1 h 58"/>
                  <a:gd name="T12" fmla="*/ 1 w 36"/>
                  <a:gd name="T13" fmla="*/ 1 h 58"/>
                  <a:gd name="T14" fmla="*/ 1 w 36"/>
                  <a:gd name="T15" fmla="*/ 1 h 58"/>
                  <a:gd name="T16" fmla="*/ 0 w 36"/>
                  <a:gd name="T17" fmla="*/ 1 h 58"/>
                  <a:gd name="T18" fmla="*/ 1 w 36"/>
                  <a:gd name="T19" fmla="*/ 1 h 58"/>
                  <a:gd name="T20" fmla="*/ 1 w 36"/>
                  <a:gd name="T21" fmla="*/ 1 h 58"/>
                  <a:gd name="T22" fmla="*/ 1 w 36"/>
                  <a:gd name="T23" fmla="*/ 1 h 58"/>
                  <a:gd name="T24" fmla="*/ 1 w 36"/>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58"/>
                  <a:gd name="T41" fmla="*/ 36 w 36"/>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58">
                    <a:moveTo>
                      <a:pt x="36" y="0"/>
                    </a:moveTo>
                    <a:lnTo>
                      <a:pt x="30" y="14"/>
                    </a:lnTo>
                    <a:lnTo>
                      <a:pt x="23" y="30"/>
                    </a:lnTo>
                    <a:lnTo>
                      <a:pt x="17" y="46"/>
                    </a:lnTo>
                    <a:lnTo>
                      <a:pt x="15" y="58"/>
                    </a:lnTo>
                    <a:lnTo>
                      <a:pt x="13" y="48"/>
                    </a:lnTo>
                    <a:lnTo>
                      <a:pt x="10" y="39"/>
                    </a:lnTo>
                    <a:lnTo>
                      <a:pt x="5" y="32"/>
                    </a:lnTo>
                    <a:lnTo>
                      <a:pt x="0" y="27"/>
                    </a:lnTo>
                    <a:lnTo>
                      <a:pt x="9" y="25"/>
                    </a:lnTo>
                    <a:lnTo>
                      <a:pt x="19" y="18"/>
                    </a:lnTo>
                    <a:lnTo>
                      <a:pt x="29" y="9"/>
                    </a:lnTo>
                    <a:lnTo>
                      <a:pt x="3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40" name="Freeform 116"/>
              <p:cNvSpPr>
                <a:spLocks/>
              </p:cNvSpPr>
              <p:nvPr/>
            </p:nvSpPr>
            <p:spPr bwMode="auto">
              <a:xfrm>
                <a:off x="6774" y="5110"/>
                <a:ext cx="58" cy="40"/>
              </a:xfrm>
              <a:custGeom>
                <a:avLst/>
                <a:gdLst>
                  <a:gd name="T0" fmla="*/ 1 w 116"/>
                  <a:gd name="T1" fmla="*/ 1 h 80"/>
                  <a:gd name="T2" fmla="*/ 1 w 116"/>
                  <a:gd name="T3" fmla="*/ 1 h 80"/>
                  <a:gd name="T4" fmla="*/ 1 w 116"/>
                  <a:gd name="T5" fmla="*/ 1 h 80"/>
                  <a:gd name="T6" fmla="*/ 1 w 116"/>
                  <a:gd name="T7" fmla="*/ 1 h 80"/>
                  <a:gd name="T8" fmla="*/ 1 w 116"/>
                  <a:gd name="T9" fmla="*/ 1 h 80"/>
                  <a:gd name="T10" fmla="*/ 1 w 116"/>
                  <a:gd name="T11" fmla="*/ 1 h 80"/>
                  <a:gd name="T12" fmla="*/ 1 w 116"/>
                  <a:gd name="T13" fmla="*/ 1 h 80"/>
                  <a:gd name="T14" fmla="*/ 1 w 116"/>
                  <a:gd name="T15" fmla="*/ 1 h 80"/>
                  <a:gd name="T16" fmla="*/ 1 w 116"/>
                  <a:gd name="T17" fmla="*/ 1 h 80"/>
                  <a:gd name="T18" fmla="*/ 1 w 116"/>
                  <a:gd name="T19" fmla="*/ 1 h 80"/>
                  <a:gd name="T20" fmla="*/ 1 w 116"/>
                  <a:gd name="T21" fmla="*/ 1 h 80"/>
                  <a:gd name="T22" fmla="*/ 1 w 116"/>
                  <a:gd name="T23" fmla="*/ 1 h 80"/>
                  <a:gd name="T24" fmla="*/ 1 w 116"/>
                  <a:gd name="T25" fmla="*/ 1 h 80"/>
                  <a:gd name="T26" fmla="*/ 1 w 116"/>
                  <a:gd name="T27" fmla="*/ 0 h 80"/>
                  <a:gd name="T28" fmla="*/ 1 w 116"/>
                  <a:gd name="T29" fmla="*/ 1 h 80"/>
                  <a:gd name="T30" fmla="*/ 1 w 116"/>
                  <a:gd name="T31" fmla="*/ 1 h 80"/>
                  <a:gd name="T32" fmla="*/ 1 w 116"/>
                  <a:gd name="T33" fmla="*/ 1 h 80"/>
                  <a:gd name="T34" fmla="*/ 1 w 116"/>
                  <a:gd name="T35" fmla="*/ 1 h 80"/>
                  <a:gd name="T36" fmla="*/ 1 w 116"/>
                  <a:gd name="T37" fmla="*/ 1 h 80"/>
                  <a:gd name="T38" fmla="*/ 1 w 116"/>
                  <a:gd name="T39" fmla="*/ 1 h 80"/>
                  <a:gd name="T40" fmla="*/ 1 w 116"/>
                  <a:gd name="T41" fmla="*/ 1 h 80"/>
                  <a:gd name="T42" fmla="*/ 1 w 116"/>
                  <a:gd name="T43" fmla="*/ 1 h 80"/>
                  <a:gd name="T44" fmla="*/ 1 w 116"/>
                  <a:gd name="T45" fmla="*/ 1 h 80"/>
                  <a:gd name="T46" fmla="*/ 1 w 116"/>
                  <a:gd name="T47" fmla="*/ 1 h 80"/>
                  <a:gd name="T48" fmla="*/ 1 w 116"/>
                  <a:gd name="T49" fmla="*/ 1 h 80"/>
                  <a:gd name="T50" fmla="*/ 1 w 116"/>
                  <a:gd name="T51" fmla="*/ 1 h 80"/>
                  <a:gd name="T52" fmla="*/ 1 w 116"/>
                  <a:gd name="T53" fmla="*/ 1 h 80"/>
                  <a:gd name="T54" fmla="*/ 1 w 116"/>
                  <a:gd name="T55" fmla="*/ 1 h 80"/>
                  <a:gd name="T56" fmla="*/ 1 w 116"/>
                  <a:gd name="T57" fmla="*/ 1 h 80"/>
                  <a:gd name="T58" fmla="*/ 0 w 116"/>
                  <a:gd name="T59" fmla="*/ 1 h 80"/>
                  <a:gd name="T60" fmla="*/ 1 w 116"/>
                  <a:gd name="T61" fmla="*/ 1 h 80"/>
                  <a:gd name="T62" fmla="*/ 1 w 116"/>
                  <a:gd name="T63" fmla="*/ 1 h 80"/>
                  <a:gd name="T64" fmla="*/ 1 w 116"/>
                  <a:gd name="T65" fmla="*/ 1 h 80"/>
                  <a:gd name="T66" fmla="*/ 1 w 116"/>
                  <a:gd name="T67" fmla="*/ 1 h 80"/>
                  <a:gd name="T68" fmla="*/ 1 w 116"/>
                  <a:gd name="T69" fmla="*/ 1 h 80"/>
                  <a:gd name="T70" fmla="*/ 1 w 116"/>
                  <a:gd name="T71" fmla="*/ 1 h 80"/>
                  <a:gd name="T72" fmla="*/ 1 w 116"/>
                  <a:gd name="T73" fmla="*/ 1 h 80"/>
                  <a:gd name="T74" fmla="*/ 1 w 116"/>
                  <a:gd name="T75" fmla="*/ 1 h 80"/>
                  <a:gd name="T76" fmla="*/ 1 w 116"/>
                  <a:gd name="T77" fmla="*/ 1 h 80"/>
                  <a:gd name="T78" fmla="*/ 1 w 116"/>
                  <a:gd name="T79" fmla="*/ 1 h 80"/>
                  <a:gd name="T80" fmla="*/ 1 w 116"/>
                  <a:gd name="T81" fmla="*/ 1 h 80"/>
                  <a:gd name="T82" fmla="*/ 1 w 116"/>
                  <a:gd name="T83" fmla="*/ 1 h 80"/>
                  <a:gd name="T84" fmla="*/ 1 w 116"/>
                  <a:gd name="T85" fmla="*/ 1 h 80"/>
                  <a:gd name="T86" fmla="*/ 1 w 116"/>
                  <a:gd name="T87" fmla="*/ 1 h 80"/>
                  <a:gd name="T88" fmla="*/ 1 w 116"/>
                  <a:gd name="T89" fmla="*/ 1 h 80"/>
                  <a:gd name="T90" fmla="*/ 1 w 116"/>
                  <a:gd name="T91" fmla="*/ 1 h 80"/>
                  <a:gd name="T92" fmla="*/ 1 w 116"/>
                  <a:gd name="T93" fmla="*/ 1 h 80"/>
                  <a:gd name="T94" fmla="*/ 1 w 116"/>
                  <a:gd name="T95" fmla="*/ 1 h 80"/>
                  <a:gd name="T96" fmla="*/ 1 w 116"/>
                  <a:gd name="T97" fmla="*/ 1 h 80"/>
                  <a:gd name="T98" fmla="*/ 1 w 116"/>
                  <a:gd name="T99" fmla="*/ 1 h 80"/>
                  <a:gd name="T100" fmla="*/ 1 w 116"/>
                  <a:gd name="T101" fmla="*/ 1 h 80"/>
                  <a:gd name="T102" fmla="*/ 1 w 116"/>
                  <a:gd name="T103" fmla="*/ 1 h 80"/>
                  <a:gd name="T104" fmla="*/ 1 w 116"/>
                  <a:gd name="T105" fmla="*/ 1 h 80"/>
                  <a:gd name="T106" fmla="*/ 1 w 116"/>
                  <a:gd name="T107" fmla="*/ 1 h 80"/>
                  <a:gd name="T108" fmla="*/ 1 w 116"/>
                  <a:gd name="T109" fmla="*/ 1 h 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
                  <a:gd name="T166" fmla="*/ 0 h 80"/>
                  <a:gd name="T167" fmla="*/ 116 w 116"/>
                  <a:gd name="T168" fmla="*/ 80 h 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 h="80">
                    <a:moveTo>
                      <a:pt x="46" y="68"/>
                    </a:moveTo>
                    <a:lnTo>
                      <a:pt x="47" y="62"/>
                    </a:lnTo>
                    <a:lnTo>
                      <a:pt x="50" y="54"/>
                    </a:lnTo>
                    <a:lnTo>
                      <a:pt x="50" y="45"/>
                    </a:lnTo>
                    <a:lnTo>
                      <a:pt x="50" y="40"/>
                    </a:lnTo>
                    <a:lnTo>
                      <a:pt x="54" y="38"/>
                    </a:lnTo>
                    <a:lnTo>
                      <a:pt x="63" y="35"/>
                    </a:lnTo>
                    <a:lnTo>
                      <a:pt x="73" y="29"/>
                    </a:lnTo>
                    <a:lnTo>
                      <a:pt x="83" y="26"/>
                    </a:lnTo>
                    <a:lnTo>
                      <a:pt x="94" y="21"/>
                    </a:lnTo>
                    <a:lnTo>
                      <a:pt x="104" y="17"/>
                    </a:lnTo>
                    <a:lnTo>
                      <a:pt x="111" y="14"/>
                    </a:lnTo>
                    <a:lnTo>
                      <a:pt x="116" y="12"/>
                    </a:lnTo>
                    <a:lnTo>
                      <a:pt x="113" y="0"/>
                    </a:lnTo>
                    <a:lnTo>
                      <a:pt x="106" y="3"/>
                    </a:lnTo>
                    <a:lnTo>
                      <a:pt x="94" y="7"/>
                    </a:lnTo>
                    <a:lnTo>
                      <a:pt x="80" y="14"/>
                    </a:lnTo>
                    <a:lnTo>
                      <a:pt x="64" y="19"/>
                    </a:lnTo>
                    <a:lnTo>
                      <a:pt x="48" y="26"/>
                    </a:lnTo>
                    <a:lnTo>
                      <a:pt x="36" y="31"/>
                    </a:lnTo>
                    <a:lnTo>
                      <a:pt x="24" y="35"/>
                    </a:lnTo>
                    <a:lnTo>
                      <a:pt x="18" y="36"/>
                    </a:lnTo>
                    <a:lnTo>
                      <a:pt x="16" y="29"/>
                    </a:lnTo>
                    <a:lnTo>
                      <a:pt x="13" y="21"/>
                    </a:lnTo>
                    <a:lnTo>
                      <a:pt x="11" y="12"/>
                    </a:lnTo>
                    <a:lnTo>
                      <a:pt x="10" y="5"/>
                    </a:lnTo>
                    <a:lnTo>
                      <a:pt x="7" y="3"/>
                    </a:lnTo>
                    <a:lnTo>
                      <a:pt x="4" y="5"/>
                    </a:lnTo>
                    <a:lnTo>
                      <a:pt x="1" y="7"/>
                    </a:lnTo>
                    <a:lnTo>
                      <a:pt x="0" y="10"/>
                    </a:lnTo>
                    <a:lnTo>
                      <a:pt x="1" y="17"/>
                    </a:lnTo>
                    <a:lnTo>
                      <a:pt x="3" y="26"/>
                    </a:lnTo>
                    <a:lnTo>
                      <a:pt x="6" y="38"/>
                    </a:lnTo>
                    <a:lnTo>
                      <a:pt x="10" y="49"/>
                    </a:lnTo>
                    <a:lnTo>
                      <a:pt x="16" y="59"/>
                    </a:lnTo>
                    <a:lnTo>
                      <a:pt x="23" y="68"/>
                    </a:lnTo>
                    <a:lnTo>
                      <a:pt x="31" y="76"/>
                    </a:lnTo>
                    <a:lnTo>
                      <a:pt x="43" y="80"/>
                    </a:lnTo>
                    <a:lnTo>
                      <a:pt x="46" y="76"/>
                    </a:lnTo>
                    <a:lnTo>
                      <a:pt x="46" y="75"/>
                    </a:lnTo>
                    <a:lnTo>
                      <a:pt x="46" y="71"/>
                    </a:lnTo>
                    <a:lnTo>
                      <a:pt x="46" y="68"/>
                    </a:lnTo>
                    <a:lnTo>
                      <a:pt x="40" y="66"/>
                    </a:lnTo>
                    <a:lnTo>
                      <a:pt x="33" y="61"/>
                    </a:lnTo>
                    <a:lnTo>
                      <a:pt x="27" y="54"/>
                    </a:lnTo>
                    <a:lnTo>
                      <a:pt x="24" y="49"/>
                    </a:lnTo>
                    <a:lnTo>
                      <a:pt x="30" y="47"/>
                    </a:lnTo>
                    <a:lnTo>
                      <a:pt x="34" y="45"/>
                    </a:lnTo>
                    <a:lnTo>
                      <a:pt x="38" y="43"/>
                    </a:lnTo>
                    <a:lnTo>
                      <a:pt x="41" y="42"/>
                    </a:lnTo>
                    <a:lnTo>
                      <a:pt x="43" y="47"/>
                    </a:lnTo>
                    <a:lnTo>
                      <a:pt x="43" y="54"/>
                    </a:lnTo>
                    <a:lnTo>
                      <a:pt x="41" y="61"/>
                    </a:lnTo>
                    <a:lnTo>
                      <a:pt x="40" y="66"/>
                    </a:lnTo>
                    <a:lnTo>
                      <a:pt x="46" y="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41" name="Freeform 117"/>
              <p:cNvSpPr>
                <a:spLocks/>
              </p:cNvSpPr>
              <p:nvPr/>
            </p:nvSpPr>
            <p:spPr bwMode="auto">
              <a:xfrm>
                <a:off x="5526" y="5437"/>
                <a:ext cx="1674" cy="503"/>
              </a:xfrm>
              <a:custGeom>
                <a:avLst/>
                <a:gdLst>
                  <a:gd name="T0" fmla="*/ 1 w 3347"/>
                  <a:gd name="T1" fmla="*/ 0 h 1006"/>
                  <a:gd name="T2" fmla="*/ 1 w 3347"/>
                  <a:gd name="T3" fmla="*/ 1 h 1006"/>
                  <a:gd name="T4" fmla="*/ 1 w 3347"/>
                  <a:gd name="T5" fmla="*/ 1 h 1006"/>
                  <a:gd name="T6" fmla="*/ 1 w 3347"/>
                  <a:gd name="T7" fmla="*/ 1 h 1006"/>
                  <a:gd name="T8" fmla="*/ 0 w 3347"/>
                  <a:gd name="T9" fmla="*/ 1 h 1006"/>
                  <a:gd name="T10" fmla="*/ 1 w 3347"/>
                  <a:gd name="T11" fmla="*/ 0 h 1006"/>
                  <a:gd name="T12" fmla="*/ 1 w 3347"/>
                  <a:gd name="T13" fmla="*/ 0 h 1006"/>
                  <a:gd name="T14" fmla="*/ 0 60000 65536"/>
                  <a:gd name="T15" fmla="*/ 0 60000 65536"/>
                  <a:gd name="T16" fmla="*/ 0 60000 65536"/>
                  <a:gd name="T17" fmla="*/ 0 60000 65536"/>
                  <a:gd name="T18" fmla="*/ 0 60000 65536"/>
                  <a:gd name="T19" fmla="*/ 0 60000 65536"/>
                  <a:gd name="T20" fmla="*/ 0 60000 65536"/>
                  <a:gd name="T21" fmla="*/ 0 w 3347"/>
                  <a:gd name="T22" fmla="*/ 0 h 1006"/>
                  <a:gd name="T23" fmla="*/ 3347 w 3347"/>
                  <a:gd name="T24" fmla="*/ 1006 h 10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7" h="1006">
                    <a:moveTo>
                      <a:pt x="2432" y="0"/>
                    </a:moveTo>
                    <a:lnTo>
                      <a:pt x="3347" y="1006"/>
                    </a:lnTo>
                    <a:lnTo>
                      <a:pt x="632" y="1006"/>
                    </a:lnTo>
                    <a:lnTo>
                      <a:pt x="183" y="1006"/>
                    </a:lnTo>
                    <a:lnTo>
                      <a:pt x="0" y="1006"/>
                    </a:lnTo>
                    <a:lnTo>
                      <a:pt x="1084" y="0"/>
                    </a:lnTo>
                    <a:lnTo>
                      <a:pt x="243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42" name="Freeform 118"/>
              <p:cNvSpPr>
                <a:spLocks/>
              </p:cNvSpPr>
              <p:nvPr/>
            </p:nvSpPr>
            <p:spPr bwMode="auto">
              <a:xfrm>
                <a:off x="5618" y="5826"/>
                <a:ext cx="225" cy="114"/>
              </a:xfrm>
              <a:custGeom>
                <a:avLst/>
                <a:gdLst>
                  <a:gd name="T0" fmla="*/ 1 w 449"/>
                  <a:gd name="T1" fmla="*/ 1 h 227"/>
                  <a:gd name="T2" fmla="*/ 0 w 449"/>
                  <a:gd name="T3" fmla="*/ 1 h 227"/>
                  <a:gd name="T4" fmla="*/ 1 w 449"/>
                  <a:gd name="T5" fmla="*/ 0 h 227"/>
                  <a:gd name="T6" fmla="*/ 1 w 449"/>
                  <a:gd name="T7" fmla="*/ 1 h 227"/>
                  <a:gd name="T8" fmla="*/ 0 60000 65536"/>
                  <a:gd name="T9" fmla="*/ 0 60000 65536"/>
                  <a:gd name="T10" fmla="*/ 0 60000 65536"/>
                  <a:gd name="T11" fmla="*/ 0 60000 65536"/>
                  <a:gd name="T12" fmla="*/ 0 w 449"/>
                  <a:gd name="T13" fmla="*/ 0 h 227"/>
                  <a:gd name="T14" fmla="*/ 449 w 449"/>
                  <a:gd name="T15" fmla="*/ 227 h 227"/>
                </a:gdLst>
                <a:ahLst/>
                <a:cxnLst>
                  <a:cxn ang="T8">
                    <a:pos x="T0" y="T1"/>
                  </a:cxn>
                  <a:cxn ang="T9">
                    <a:pos x="T2" y="T3"/>
                  </a:cxn>
                  <a:cxn ang="T10">
                    <a:pos x="T4" y="T5"/>
                  </a:cxn>
                  <a:cxn ang="T11">
                    <a:pos x="T6" y="T7"/>
                  </a:cxn>
                </a:cxnLst>
                <a:rect l="T12" t="T13" r="T14" b="T15"/>
                <a:pathLst>
                  <a:path w="449" h="227">
                    <a:moveTo>
                      <a:pt x="449" y="227"/>
                    </a:moveTo>
                    <a:lnTo>
                      <a:pt x="0" y="227"/>
                    </a:lnTo>
                    <a:lnTo>
                      <a:pt x="239" y="0"/>
                    </a:lnTo>
                    <a:lnTo>
                      <a:pt x="449" y="22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43" name="Freeform 119"/>
              <p:cNvSpPr>
                <a:spLocks/>
              </p:cNvSpPr>
              <p:nvPr/>
            </p:nvSpPr>
            <p:spPr bwMode="auto">
              <a:xfrm>
                <a:off x="5927" y="5467"/>
                <a:ext cx="369" cy="217"/>
              </a:xfrm>
              <a:custGeom>
                <a:avLst/>
                <a:gdLst>
                  <a:gd name="T0" fmla="*/ 0 w 738"/>
                  <a:gd name="T1" fmla="*/ 0 h 435"/>
                  <a:gd name="T2" fmla="*/ 1 w 738"/>
                  <a:gd name="T3" fmla="*/ 0 h 435"/>
                  <a:gd name="T4" fmla="*/ 1 w 738"/>
                  <a:gd name="T5" fmla="*/ 0 h 435"/>
                  <a:gd name="T6" fmla="*/ 1 w 738"/>
                  <a:gd name="T7" fmla="*/ 0 h 435"/>
                  <a:gd name="T8" fmla="*/ 1 w 738"/>
                  <a:gd name="T9" fmla="*/ 0 h 435"/>
                  <a:gd name="T10" fmla="*/ 1 w 738"/>
                  <a:gd name="T11" fmla="*/ 0 h 435"/>
                  <a:gd name="T12" fmla="*/ 1 w 738"/>
                  <a:gd name="T13" fmla="*/ 0 h 435"/>
                  <a:gd name="T14" fmla="*/ 1 w 738"/>
                  <a:gd name="T15" fmla="*/ 0 h 435"/>
                  <a:gd name="T16" fmla="*/ 0 w 738"/>
                  <a:gd name="T17" fmla="*/ 0 h 4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
                  <a:gd name="T28" fmla="*/ 0 h 435"/>
                  <a:gd name="T29" fmla="*/ 738 w 738"/>
                  <a:gd name="T30" fmla="*/ 435 h 4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 h="435">
                    <a:moveTo>
                      <a:pt x="0" y="281"/>
                    </a:moveTo>
                    <a:lnTo>
                      <a:pt x="287" y="0"/>
                    </a:lnTo>
                    <a:lnTo>
                      <a:pt x="711" y="112"/>
                    </a:lnTo>
                    <a:lnTo>
                      <a:pt x="722" y="114"/>
                    </a:lnTo>
                    <a:lnTo>
                      <a:pt x="705" y="147"/>
                    </a:lnTo>
                    <a:lnTo>
                      <a:pt x="718" y="149"/>
                    </a:lnTo>
                    <a:lnTo>
                      <a:pt x="738" y="154"/>
                    </a:lnTo>
                    <a:lnTo>
                      <a:pt x="588" y="435"/>
                    </a:lnTo>
                    <a:lnTo>
                      <a:pt x="0" y="28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44" name="Freeform 120"/>
              <p:cNvSpPr>
                <a:spLocks/>
              </p:cNvSpPr>
              <p:nvPr/>
            </p:nvSpPr>
            <p:spPr bwMode="auto">
              <a:xfrm>
                <a:off x="6592" y="5426"/>
                <a:ext cx="215" cy="143"/>
              </a:xfrm>
              <a:custGeom>
                <a:avLst/>
                <a:gdLst>
                  <a:gd name="T0" fmla="*/ 0 w 432"/>
                  <a:gd name="T1" fmla="*/ 1 h 285"/>
                  <a:gd name="T2" fmla="*/ 0 w 432"/>
                  <a:gd name="T3" fmla="*/ 1 h 285"/>
                  <a:gd name="T4" fmla="*/ 0 w 432"/>
                  <a:gd name="T5" fmla="*/ 1 h 285"/>
                  <a:gd name="T6" fmla="*/ 0 w 432"/>
                  <a:gd name="T7" fmla="*/ 0 h 285"/>
                  <a:gd name="T8" fmla="*/ 0 w 432"/>
                  <a:gd name="T9" fmla="*/ 1 h 285"/>
                  <a:gd name="T10" fmla="*/ 0 60000 65536"/>
                  <a:gd name="T11" fmla="*/ 0 60000 65536"/>
                  <a:gd name="T12" fmla="*/ 0 60000 65536"/>
                  <a:gd name="T13" fmla="*/ 0 60000 65536"/>
                  <a:gd name="T14" fmla="*/ 0 60000 65536"/>
                  <a:gd name="T15" fmla="*/ 0 w 432"/>
                  <a:gd name="T16" fmla="*/ 0 h 285"/>
                  <a:gd name="T17" fmla="*/ 432 w 432"/>
                  <a:gd name="T18" fmla="*/ 285 h 285"/>
                </a:gdLst>
                <a:ahLst/>
                <a:cxnLst>
                  <a:cxn ang="T10">
                    <a:pos x="T0" y="T1"/>
                  </a:cxn>
                  <a:cxn ang="T11">
                    <a:pos x="T2" y="T3"/>
                  </a:cxn>
                  <a:cxn ang="T12">
                    <a:pos x="T4" y="T5"/>
                  </a:cxn>
                  <a:cxn ang="T13">
                    <a:pos x="T6" y="T7"/>
                  </a:cxn>
                  <a:cxn ang="T14">
                    <a:pos x="T8" y="T9"/>
                  </a:cxn>
                </a:cxnLst>
                <a:rect l="T15" t="T16" r="T17" b="T18"/>
                <a:pathLst>
                  <a:path w="432" h="285">
                    <a:moveTo>
                      <a:pt x="432" y="138"/>
                    </a:moveTo>
                    <a:lnTo>
                      <a:pt x="262" y="285"/>
                    </a:lnTo>
                    <a:lnTo>
                      <a:pt x="0" y="87"/>
                    </a:lnTo>
                    <a:lnTo>
                      <a:pt x="180" y="0"/>
                    </a:lnTo>
                    <a:lnTo>
                      <a:pt x="432" y="1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45" name="Freeform 121"/>
              <p:cNvSpPr>
                <a:spLocks/>
              </p:cNvSpPr>
              <p:nvPr/>
            </p:nvSpPr>
            <p:spPr bwMode="auto">
              <a:xfrm>
                <a:off x="6629" y="5530"/>
                <a:ext cx="275" cy="225"/>
              </a:xfrm>
              <a:custGeom>
                <a:avLst/>
                <a:gdLst>
                  <a:gd name="T0" fmla="*/ 0 w 551"/>
                  <a:gd name="T1" fmla="*/ 1 h 449"/>
                  <a:gd name="T2" fmla="*/ 0 w 551"/>
                  <a:gd name="T3" fmla="*/ 1 h 449"/>
                  <a:gd name="T4" fmla="*/ 0 w 551"/>
                  <a:gd name="T5" fmla="*/ 0 h 449"/>
                  <a:gd name="T6" fmla="*/ 0 w 551"/>
                  <a:gd name="T7" fmla="*/ 1 h 449"/>
                  <a:gd name="T8" fmla="*/ 0 w 551"/>
                  <a:gd name="T9" fmla="*/ 1 h 449"/>
                  <a:gd name="T10" fmla="*/ 0 60000 65536"/>
                  <a:gd name="T11" fmla="*/ 0 60000 65536"/>
                  <a:gd name="T12" fmla="*/ 0 60000 65536"/>
                  <a:gd name="T13" fmla="*/ 0 60000 65536"/>
                  <a:gd name="T14" fmla="*/ 0 60000 65536"/>
                  <a:gd name="T15" fmla="*/ 0 w 551"/>
                  <a:gd name="T16" fmla="*/ 0 h 449"/>
                  <a:gd name="T17" fmla="*/ 551 w 551"/>
                  <a:gd name="T18" fmla="*/ 449 h 449"/>
                </a:gdLst>
                <a:ahLst/>
                <a:cxnLst>
                  <a:cxn ang="T10">
                    <a:pos x="T0" y="T1"/>
                  </a:cxn>
                  <a:cxn ang="T11">
                    <a:pos x="T2" y="T3"/>
                  </a:cxn>
                  <a:cxn ang="T12">
                    <a:pos x="T4" y="T5"/>
                  </a:cxn>
                  <a:cxn ang="T13">
                    <a:pos x="T6" y="T7"/>
                  </a:cxn>
                  <a:cxn ang="T14">
                    <a:pos x="T8" y="T9"/>
                  </a:cxn>
                </a:cxnLst>
                <a:rect l="T15" t="T16" r="T17" b="T18"/>
                <a:pathLst>
                  <a:path w="551" h="449">
                    <a:moveTo>
                      <a:pt x="441" y="449"/>
                    </a:moveTo>
                    <a:lnTo>
                      <a:pt x="551" y="133"/>
                    </a:lnTo>
                    <a:lnTo>
                      <a:pt x="110" y="0"/>
                    </a:lnTo>
                    <a:lnTo>
                      <a:pt x="0" y="316"/>
                    </a:lnTo>
                    <a:lnTo>
                      <a:pt x="441" y="44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46" name="Freeform 122"/>
              <p:cNvSpPr>
                <a:spLocks/>
              </p:cNvSpPr>
              <p:nvPr/>
            </p:nvSpPr>
            <p:spPr bwMode="auto">
              <a:xfrm>
                <a:off x="6672" y="5719"/>
                <a:ext cx="420" cy="197"/>
              </a:xfrm>
              <a:custGeom>
                <a:avLst/>
                <a:gdLst>
                  <a:gd name="T0" fmla="*/ 0 w 841"/>
                  <a:gd name="T1" fmla="*/ 1 h 393"/>
                  <a:gd name="T2" fmla="*/ 0 w 841"/>
                  <a:gd name="T3" fmla="*/ 0 h 393"/>
                  <a:gd name="T4" fmla="*/ 0 w 841"/>
                  <a:gd name="T5" fmla="*/ 1 h 393"/>
                  <a:gd name="T6" fmla="*/ 0 w 841"/>
                  <a:gd name="T7" fmla="*/ 1 h 393"/>
                  <a:gd name="T8" fmla="*/ 0 w 841"/>
                  <a:gd name="T9" fmla="*/ 1 h 393"/>
                  <a:gd name="T10" fmla="*/ 0 60000 65536"/>
                  <a:gd name="T11" fmla="*/ 0 60000 65536"/>
                  <a:gd name="T12" fmla="*/ 0 60000 65536"/>
                  <a:gd name="T13" fmla="*/ 0 60000 65536"/>
                  <a:gd name="T14" fmla="*/ 0 60000 65536"/>
                  <a:gd name="T15" fmla="*/ 0 w 841"/>
                  <a:gd name="T16" fmla="*/ 0 h 393"/>
                  <a:gd name="T17" fmla="*/ 841 w 841"/>
                  <a:gd name="T18" fmla="*/ 393 h 393"/>
                </a:gdLst>
                <a:ahLst/>
                <a:cxnLst>
                  <a:cxn ang="T10">
                    <a:pos x="T0" y="T1"/>
                  </a:cxn>
                  <a:cxn ang="T11">
                    <a:pos x="T2" y="T3"/>
                  </a:cxn>
                  <a:cxn ang="T12">
                    <a:pos x="T4" y="T5"/>
                  </a:cxn>
                  <a:cxn ang="T13">
                    <a:pos x="T6" y="T7"/>
                  </a:cxn>
                  <a:cxn ang="T14">
                    <a:pos x="T8" y="T9"/>
                  </a:cxn>
                </a:cxnLst>
                <a:rect l="T15" t="T16" r="T17" b="T18"/>
                <a:pathLst>
                  <a:path w="841" h="393">
                    <a:moveTo>
                      <a:pt x="841" y="231"/>
                    </a:moveTo>
                    <a:lnTo>
                      <a:pt x="519" y="0"/>
                    </a:lnTo>
                    <a:lnTo>
                      <a:pt x="0" y="91"/>
                    </a:lnTo>
                    <a:lnTo>
                      <a:pt x="250" y="393"/>
                    </a:lnTo>
                    <a:lnTo>
                      <a:pt x="841" y="2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47" name="Freeform 123"/>
              <p:cNvSpPr>
                <a:spLocks/>
              </p:cNvSpPr>
              <p:nvPr/>
            </p:nvSpPr>
            <p:spPr bwMode="auto">
              <a:xfrm>
                <a:off x="6385" y="5494"/>
                <a:ext cx="337" cy="233"/>
              </a:xfrm>
              <a:custGeom>
                <a:avLst/>
                <a:gdLst>
                  <a:gd name="T0" fmla="*/ 1 w 672"/>
                  <a:gd name="T1" fmla="*/ 0 h 467"/>
                  <a:gd name="T2" fmla="*/ 1 w 672"/>
                  <a:gd name="T3" fmla="*/ 0 h 467"/>
                  <a:gd name="T4" fmla="*/ 1 w 672"/>
                  <a:gd name="T5" fmla="*/ 0 h 467"/>
                  <a:gd name="T6" fmla="*/ 1 w 672"/>
                  <a:gd name="T7" fmla="*/ 0 h 467"/>
                  <a:gd name="T8" fmla="*/ 1 w 672"/>
                  <a:gd name="T9" fmla="*/ 0 h 467"/>
                  <a:gd name="T10" fmla="*/ 0 w 672"/>
                  <a:gd name="T11" fmla="*/ 0 h 467"/>
                  <a:gd name="T12" fmla="*/ 1 w 672"/>
                  <a:gd name="T13" fmla="*/ 0 h 467"/>
                  <a:gd name="T14" fmla="*/ 1 w 672"/>
                  <a:gd name="T15" fmla="*/ 0 h 467"/>
                  <a:gd name="T16" fmla="*/ 1 w 672"/>
                  <a:gd name="T17" fmla="*/ 0 h 4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2"/>
                  <a:gd name="T28" fmla="*/ 0 h 467"/>
                  <a:gd name="T29" fmla="*/ 672 w 672"/>
                  <a:gd name="T30" fmla="*/ 467 h 4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2" h="467">
                    <a:moveTo>
                      <a:pt x="654" y="194"/>
                    </a:moveTo>
                    <a:lnTo>
                      <a:pt x="672" y="161"/>
                    </a:lnTo>
                    <a:lnTo>
                      <a:pt x="651" y="154"/>
                    </a:lnTo>
                    <a:lnTo>
                      <a:pt x="167" y="0"/>
                    </a:lnTo>
                    <a:lnTo>
                      <a:pt x="10" y="287"/>
                    </a:lnTo>
                    <a:lnTo>
                      <a:pt x="0" y="306"/>
                    </a:lnTo>
                    <a:lnTo>
                      <a:pt x="35" y="318"/>
                    </a:lnTo>
                    <a:lnTo>
                      <a:pt x="504" y="467"/>
                    </a:lnTo>
                    <a:lnTo>
                      <a:pt x="654" y="19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48" name="Freeform 124"/>
              <p:cNvSpPr>
                <a:spLocks/>
              </p:cNvSpPr>
              <p:nvPr/>
            </p:nvSpPr>
            <p:spPr bwMode="auto">
              <a:xfrm>
                <a:off x="6395" y="5591"/>
                <a:ext cx="337" cy="159"/>
              </a:xfrm>
              <a:custGeom>
                <a:avLst/>
                <a:gdLst>
                  <a:gd name="T0" fmla="*/ 1 w 672"/>
                  <a:gd name="T1" fmla="*/ 0 h 320"/>
                  <a:gd name="T2" fmla="*/ 1 w 672"/>
                  <a:gd name="T3" fmla="*/ 0 h 320"/>
                  <a:gd name="T4" fmla="*/ 0 w 672"/>
                  <a:gd name="T5" fmla="*/ 0 h 320"/>
                  <a:gd name="T6" fmla="*/ 1 w 672"/>
                  <a:gd name="T7" fmla="*/ 0 h 320"/>
                  <a:gd name="T8" fmla="*/ 1 w 672"/>
                  <a:gd name="T9" fmla="*/ 0 h 320"/>
                  <a:gd name="T10" fmla="*/ 1 w 672"/>
                  <a:gd name="T11" fmla="*/ 0 h 320"/>
                  <a:gd name="T12" fmla="*/ 1 w 672"/>
                  <a:gd name="T13" fmla="*/ 0 h 320"/>
                  <a:gd name="T14" fmla="*/ 0 60000 65536"/>
                  <a:gd name="T15" fmla="*/ 0 60000 65536"/>
                  <a:gd name="T16" fmla="*/ 0 60000 65536"/>
                  <a:gd name="T17" fmla="*/ 0 60000 65536"/>
                  <a:gd name="T18" fmla="*/ 0 60000 65536"/>
                  <a:gd name="T19" fmla="*/ 0 60000 65536"/>
                  <a:gd name="T20" fmla="*/ 0 60000 65536"/>
                  <a:gd name="T21" fmla="*/ 0 w 672"/>
                  <a:gd name="T22" fmla="*/ 0 h 320"/>
                  <a:gd name="T23" fmla="*/ 672 w 672"/>
                  <a:gd name="T24" fmla="*/ 320 h 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320">
                    <a:moveTo>
                      <a:pt x="672" y="14"/>
                    </a:moveTo>
                    <a:lnTo>
                      <a:pt x="504" y="320"/>
                    </a:lnTo>
                    <a:lnTo>
                      <a:pt x="0" y="159"/>
                    </a:lnTo>
                    <a:lnTo>
                      <a:pt x="15" y="124"/>
                    </a:lnTo>
                    <a:lnTo>
                      <a:pt x="484" y="273"/>
                    </a:lnTo>
                    <a:lnTo>
                      <a:pt x="634" y="0"/>
                    </a:lnTo>
                    <a:lnTo>
                      <a:pt x="672" y="1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49" name="Freeform 125"/>
              <p:cNvSpPr>
                <a:spLocks/>
              </p:cNvSpPr>
              <p:nvPr/>
            </p:nvSpPr>
            <p:spPr bwMode="auto">
              <a:xfrm>
                <a:off x="5803" y="5581"/>
                <a:ext cx="268" cy="307"/>
              </a:xfrm>
              <a:custGeom>
                <a:avLst/>
                <a:gdLst>
                  <a:gd name="T0" fmla="*/ 1 w 535"/>
                  <a:gd name="T1" fmla="*/ 0 h 615"/>
                  <a:gd name="T2" fmla="*/ 0 w 535"/>
                  <a:gd name="T3" fmla="*/ 0 h 615"/>
                  <a:gd name="T4" fmla="*/ 1 w 535"/>
                  <a:gd name="T5" fmla="*/ 0 h 615"/>
                  <a:gd name="T6" fmla="*/ 1 w 535"/>
                  <a:gd name="T7" fmla="*/ 0 h 615"/>
                  <a:gd name="T8" fmla="*/ 1 w 535"/>
                  <a:gd name="T9" fmla="*/ 0 h 615"/>
                  <a:gd name="T10" fmla="*/ 0 60000 65536"/>
                  <a:gd name="T11" fmla="*/ 0 60000 65536"/>
                  <a:gd name="T12" fmla="*/ 0 60000 65536"/>
                  <a:gd name="T13" fmla="*/ 0 60000 65536"/>
                  <a:gd name="T14" fmla="*/ 0 60000 65536"/>
                  <a:gd name="T15" fmla="*/ 0 w 535"/>
                  <a:gd name="T16" fmla="*/ 0 h 615"/>
                  <a:gd name="T17" fmla="*/ 535 w 535"/>
                  <a:gd name="T18" fmla="*/ 615 h 615"/>
                </a:gdLst>
                <a:ahLst/>
                <a:cxnLst>
                  <a:cxn ang="T10">
                    <a:pos x="T0" y="T1"/>
                  </a:cxn>
                  <a:cxn ang="T11">
                    <a:pos x="T2" y="T3"/>
                  </a:cxn>
                  <a:cxn ang="T12">
                    <a:pos x="T4" y="T5"/>
                  </a:cxn>
                  <a:cxn ang="T13">
                    <a:pos x="T6" y="T7"/>
                  </a:cxn>
                  <a:cxn ang="T14">
                    <a:pos x="T8" y="T9"/>
                  </a:cxn>
                </a:cxnLst>
                <a:rect l="T15" t="T16" r="T17" b="T18"/>
                <a:pathLst>
                  <a:path w="535" h="615">
                    <a:moveTo>
                      <a:pt x="281" y="0"/>
                    </a:moveTo>
                    <a:lnTo>
                      <a:pt x="0" y="189"/>
                    </a:lnTo>
                    <a:lnTo>
                      <a:pt x="223" y="615"/>
                    </a:lnTo>
                    <a:lnTo>
                      <a:pt x="535" y="370"/>
                    </a:lnTo>
                    <a:lnTo>
                      <a:pt x="281"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50" name="Freeform 126"/>
              <p:cNvSpPr>
                <a:spLocks/>
              </p:cNvSpPr>
              <p:nvPr/>
            </p:nvSpPr>
            <p:spPr bwMode="auto">
              <a:xfrm>
                <a:off x="5936" y="5523"/>
                <a:ext cx="352" cy="147"/>
              </a:xfrm>
              <a:custGeom>
                <a:avLst/>
                <a:gdLst>
                  <a:gd name="T0" fmla="*/ 0 w 705"/>
                  <a:gd name="T1" fmla="*/ 0 h 295"/>
                  <a:gd name="T2" fmla="*/ 0 w 705"/>
                  <a:gd name="T3" fmla="*/ 0 h 295"/>
                  <a:gd name="T4" fmla="*/ 0 w 705"/>
                  <a:gd name="T5" fmla="*/ 0 h 295"/>
                  <a:gd name="T6" fmla="*/ 0 w 705"/>
                  <a:gd name="T7" fmla="*/ 0 h 295"/>
                  <a:gd name="T8" fmla="*/ 0 w 705"/>
                  <a:gd name="T9" fmla="*/ 0 h 295"/>
                  <a:gd name="T10" fmla="*/ 0 w 705"/>
                  <a:gd name="T11" fmla="*/ 0 h 295"/>
                  <a:gd name="T12" fmla="*/ 0 w 705"/>
                  <a:gd name="T13" fmla="*/ 0 h 295"/>
                  <a:gd name="T14" fmla="*/ 0 w 705"/>
                  <a:gd name="T15" fmla="*/ 0 h 295"/>
                  <a:gd name="T16" fmla="*/ 0 w 705"/>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5"/>
                  <a:gd name="T28" fmla="*/ 0 h 295"/>
                  <a:gd name="T29" fmla="*/ 705 w 705"/>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5" h="295">
                    <a:moveTo>
                      <a:pt x="694" y="0"/>
                    </a:moveTo>
                    <a:lnTo>
                      <a:pt x="705" y="2"/>
                    </a:lnTo>
                    <a:lnTo>
                      <a:pt x="688" y="35"/>
                    </a:lnTo>
                    <a:lnTo>
                      <a:pt x="701" y="37"/>
                    </a:lnTo>
                    <a:lnTo>
                      <a:pt x="563" y="295"/>
                    </a:lnTo>
                    <a:lnTo>
                      <a:pt x="0" y="152"/>
                    </a:lnTo>
                    <a:lnTo>
                      <a:pt x="23" y="131"/>
                    </a:lnTo>
                    <a:lnTo>
                      <a:pt x="553" y="264"/>
                    </a:lnTo>
                    <a:lnTo>
                      <a:pt x="69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51" name="Freeform 127"/>
              <p:cNvSpPr>
                <a:spLocks/>
              </p:cNvSpPr>
              <p:nvPr/>
            </p:nvSpPr>
            <p:spPr bwMode="auto">
              <a:xfrm>
                <a:off x="6385" y="5571"/>
                <a:ext cx="337" cy="156"/>
              </a:xfrm>
              <a:custGeom>
                <a:avLst/>
                <a:gdLst>
                  <a:gd name="T0" fmla="*/ 0 w 672"/>
                  <a:gd name="T1" fmla="*/ 0 h 313"/>
                  <a:gd name="T2" fmla="*/ 1 w 672"/>
                  <a:gd name="T3" fmla="*/ 0 h 313"/>
                  <a:gd name="T4" fmla="*/ 1 w 672"/>
                  <a:gd name="T5" fmla="*/ 0 h 313"/>
                  <a:gd name="T6" fmla="*/ 1 w 672"/>
                  <a:gd name="T7" fmla="*/ 0 h 313"/>
                  <a:gd name="T8" fmla="*/ 1 w 672"/>
                  <a:gd name="T9" fmla="*/ 0 h 313"/>
                  <a:gd name="T10" fmla="*/ 1 w 672"/>
                  <a:gd name="T11" fmla="*/ 0 h 313"/>
                  <a:gd name="T12" fmla="*/ 0 w 672"/>
                  <a:gd name="T13" fmla="*/ 0 h 313"/>
                  <a:gd name="T14" fmla="*/ 0 60000 65536"/>
                  <a:gd name="T15" fmla="*/ 0 60000 65536"/>
                  <a:gd name="T16" fmla="*/ 0 60000 65536"/>
                  <a:gd name="T17" fmla="*/ 0 60000 65536"/>
                  <a:gd name="T18" fmla="*/ 0 60000 65536"/>
                  <a:gd name="T19" fmla="*/ 0 60000 65536"/>
                  <a:gd name="T20" fmla="*/ 0 60000 65536"/>
                  <a:gd name="T21" fmla="*/ 0 w 672"/>
                  <a:gd name="T22" fmla="*/ 0 h 313"/>
                  <a:gd name="T23" fmla="*/ 672 w 672"/>
                  <a:gd name="T24" fmla="*/ 313 h 3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313">
                    <a:moveTo>
                      <a:pt x="0" y="152"/>
                    </a:moveTo>
                    <a:lnTo>
                      <a:pt x="504" y="313"/>
                    </a:lnTo>
                    <a:lnTo>
                      <a:pt x="672" y="7"/>
                    </a:lnTo>
                    <a:lnTo>
                      <a:pt x="651" y="0"/>
                    </a:lnTo>
                    <a:lnTo>
                      <a:pt x="494" y="287"/>
                    </a:lnTo>
                    <a:lnTo>
                      <a:pt x="10" y="133"/>
                    </a:lnTo>
                    <a:lnTo>
                      <a:pt x="0" y="15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52" name="Freeform 128"/>
              <p:cNvSpPr>
                <a:spLocks/>
              </p:cNvSpPr>
              <p:nvPr/>
            </p:nvSpPr>
            <p:spPr bwMode="auto">
              <a:xfrm>
                <a:off x="6130" y="5716"/>
                <a:ext cx="90" cy="37"/>
              </a:xfrm>
              <a:custGeom>
                <a:avLst/>
                <a:gdLst>
                  <a:gd name="T0" fmla="*/ 0 w 182"/>
                  <a:gd name="T1" fmla="*/ 0 h 75"/>
                  <a:gd name="T2" fmla="*/ 0 w 182"/>
                  <a:gd name="T3" fmla="*/ 0 h 75"/>
                  <a:gd name="T4" fmla="*/ 0 w 182"/>
                  <a:gd name="T5" fmla="*/ 0 h 75"/>
                  <a:gd name="T6" fmla="*/ 0 w 182"/>
                  <a:gd name="T7" fmla="*/ 0 h 75"/>
                  <a:gd name="T8" fmla="*/ 0 w 182"/>
                  <a:gd name="T9" fmla="*/ 0 h 75"/>
                  <a:gd name="T10" fmla="*/ 0 w 182"/>
                  <a:gd name="T11" fmla="*/ 0 h 75"/>
                  <a:gd name="T12" fmla="*/ 0 w 182"/>
                  <a:gd name="T13" fmla="*/ 0 h 75"/>
                  <a:gd name="T14" fmla="*/ 0 w 182"/>
                  <a:gd name="T15" fmla="*/ 0 h 75"/>
                  <a:gd name="T16" fmla="*/ 0 w 182"/>
                  <a:gd name="T17" fmla="*/ 0 h 75"/>
                  <a:gd name="T18" fmla="*/ 0 w 182"/>
                  <a:gd name="T19" fmla="*/ 0 h 75"/>
                  <a:gd name="T20" fmla="*/ 0 w 182"/>
                  <a:gd name="T21" fmla="*/ 0 h 75"/>
                  <a:gd name="T22" fmla="*/ 0 w 182"/>
                  <a:gd name="T23" fmla="*/ 0 h 75"/>
                  <a:gd name="T24" fmla="*/ 0 w 182"/>
                  <a:gd name="T25" fmla="*/ 0 h 75"/>
                  <a:gd name="T26" fmla="*/ 0 w 182"/>
                  <a:gd name="T27" fmla="*/ 0 h 75"/>
                  <a:gd name="T28" fmla="*/ 0 w 182"/>
                  <a:gd name="T29" fmla="*/ 0 h 75"/>
                  <a:gd name="T30" fmla="*/ 0 w 182"/>
                  <a:gd name="T31" fmla="*/ 0 h 75"/>
                  <a:gd name="T32" fmla="*/ 0 w 182"/>
                  <a:gd name="T33" fmla="*/ 0 h 75"/>
                  <a:gd name="T34" fmla="*/ 0 w 182"/>
                  <a:gd name="T35" fmla="*/ 0 h 75"/>
                  <a:gd name="T36" fmla="*/ 0 w 182"/>
                  <a:gd name="T37" fmla="*/ 0 h 75"/>
                  <a:gd name="T38" fmla="*/ 0 w 182"/>
                  <a:gd name="T39" fmla="*/ 0 h 75"/>
                  <a:gd name="T40" fmla="*/ 0 w 182"/>
                  <a:gd name="T41" fmla="*/ 0 h 75"/>
                  <a:gd name="T42" fmla="*/ 0 w 182"/>
                  <a:gd name="T43" fmla="*/ 0 h 75"/>
                  <a:gd name="T44" fmla="*/ 0 w 182"/>
                  <a:gd name="T45" fmla="*/ 0 h 75"/>
                  <a:gd name="T46" fmla="*/ 0 w 182"/>
                  <a:gd name="T47" fmla="*/ 0 h 75"/>
                  <a:gd name="T48" fmla="*/ 0 w 182"/>
                  <a:gd name="T49" fmla="*/ 0 h 75"/>
                  <a:gd name="T50" fmla="*/ 0 w 182"/>
                  <a:gd name="T51" fmla="*/ 0 h 75"/>
                  <a:gd name="T52" fmla="*/ 0 w 182"/>
                  <a:gd name="T53" fmla="*/ 0 h 75"/>
                  <a:gd name="T54" fmla="*/ 0 w 182"/>
                  <a:gd name="T55" fmla="*/ 0 h 75"/>
                  <a:gd name="T56" fmla="*/ 0 w 182"/>
                  <a:gd name="T57" fmla="*/ 0 h 75"/>
                  <a:gd name="T58" fmla="*/ 0 w 182"/>
                  <a:gd name="T59" fmla="*/ 0 h 75"/>
                  <a:gd name="T60" fmla="*/ 0 w 182"/>
                  <a:gd name="T61" fmla="*/ 0 h 75"/>
                  <a:gd name="T62" fmla="*/ 0 w 182"/>
                  <a:gd name="T63" fmla="*/ 0 h 75"/>
                  <a:gd name="T64" fmla="*/ 0 w 182"/>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
                  <a:gd name="T100" fmla="*/ 0 h 75"/>
                  <a:gd name="T101" fmla="*/ 182 w 182"/>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 h="75">
                    <a:moveTo>
                      <a:pt x="92" y="75"/>
                    </a:moveTo>
                    <a:lnTo>
                      <a:pt x="110" y="75"/>
                    </a:lnTo>
                    <a:lnTo>
                      <a:pt x="128" y="72"/>
                    </a:lnTo>
                    <a:lnTo>
                      <a:pt x="142" y="68"/>
                    </a:lnTo>
                    <a:lnTo>
                      <a:pt x="156" y="63"/>
                    </a:lnTo>
                    <a:lnTo>
                      <a:pt x="166" y="58"/>
                    </a:lnTo>
                    <a:lnTo>
                      <a:pt x="175" y="51"/>
                    </a:lnTo>
                    <a:lnTo>
                      <a:pt x="180" y="44"/>
                    </a:lnTo>
                    <a:lnTo>
                      <a:pt x="182" y="37"/>
                    </a:lnTo>
                    <a:lnTo>
                      <a:pt x="180" y="30"/>
                    </a:lnTo>
                    <a:lnTo>
                      <a:pt x="175" y="23"/>
                    </a:lnTo>
                    <a:lnTo>
                      <a:pt x="166" y="16"/>
                    </a:lnTo>
                    <a:lnTo>
                      <a:pt x="156" y="11"/>
                    </a:lnTo>
                    <a:lnTo>
                      <a:pt x="142" y="5"/>
                    </a:lnTo>
                    <a:lnTo>
                      <a:pt x="128" y="4"/>
                    </a:lnTo>
                    <a:lnTo>
                      <a:pt x="110" y="0"/>
                    </a:lnTo>
                    <a:lnTo>
                      <a:pt x="92" y="0"/>
                    </a:lnTo>
                    <a:lnTo>
                      <a:pt x="73" y="0"/>
                    </a:lnTo>
                    <a:lnTo>
                      <a:pt x="56" y="4"/>
                    </a:lnTo>
                    <a:lnTo>
                      <a:pt x="40" y="5"/>
                    </a:lnTo>
                    <a:lnTo>
                      <a:pt x="28" y="11"/>
                    </a:lnTo>
                    <a:lnTo>
                      <a:pt x="16" y="16"/>
                    </a:lnTo>
                    <a:lnTo>
                      <a:pt x="8" y="23"/>
                    </a:lnTo>
                    <a:lnTo>
                      <a:pt x="2" y="30"/>
                    </a:lnTo>
                    <a:lnTo>
                      <a:pt x="0" y="37"/>
                    </a:lnTo>
                    <a:lnTo>
                      <a:pt x="2" y="44"/>
                    </a:lnTo>
                    <a:lnTo>
                      <a:pt x="8" y="51"/>
                    </a:lnTo>
                    <a:lnTo>
                      <a:pt x="16" y="58"/>
                    </a:lnTo>
                    <a:lnTo>
                      <a:pt x="28" y="63"/>
                    </a:lnTo>
                    <a:lnTo>
                      <a:pt x="40" y="68"/>
                    </a:lnTo>
                    <a:lnTo>
                      <a:pt x="56" y="72"/>
                    </a:lnTo>
                    <a:lnTo>
                      <a:pt x="73" y="75"/>
                    </a:lnTo>
                    <a:lnTo>
                      <a:pt x="92" y="7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53" name="Freeform 129"/>
              <p:cNvSpPr>
                <a:spLocks/>
              </p:cNvSpPr>
              <p:nvPr/>
            </p:nvSpPr>
            <p:spPr bwMode="auto">
              <a:xfrm>
                <a:off x="6130" y="5734"/>
                <a:ext cx="90" cy="161"/>
              </a:xfrm>
              <a:custGeom>
                <a:avLst/>
                <a:gdLst>
                  <a:gd name="T0" fmla="*/ 0 w 182"/>
                  <a:gd name="T1" fmla="*/ 1 h 321"/>
                  <a:gd name="T2" fmla="*/ 0 w 182"/>
                  <a:gd name="T3" fmla="*/ 1 h 321"/>
                  <a:gd name="T4" fmla="*/ 0 w 182"/>
                  <a:gd name="T5" fmla="*/ 1 h 321"/>
                  <a:gd name="T6" fmla="*/ 0 w 182"/>
                  <a:gd name="T7" fmla="*/ 1 h 321"/>
                  <a:gd name="T8" fmla="*/ 0 w 182"/>
                  <a:gd name="T9" fmla="*/ 0 h 321"/>
                  <a:gd name="T10" fmla="*/ 0 w 182"/>
                  <a:gd name="T11" fmla="*/ 1 h 321"/>
                  <a:gd name="T12" fmla="*/ 0 w 182"/>
                  <a:gd name="T13" fmla="*/ 1 h 321"/>
                  <a:gd name="T14" fmla="*/ 0 w 182"/>
                  <a:gd name="T15" fmla="*/ 1 h 321"/>
                  <a:gd name="T16" fmla="*/ 0 w 182"/>
                  <a:gd name="T17" fmla="*/ 1 h 321"/>
                  <a:gd name="T18" fmla="*/ 0 w 182"/>
                  <a:gd name="T19" fmla="*/ 1 h 321"/>
                  <a:gd name="T20" fmla="*/ 0 w 182"/>
                  <a:gd name="T21" fmla="*/ 1 h 321"/>
                  <a:gd name="T22" fmla="*/ 0 w 182"/>
                  <a:gd name="T23" fmla="*/ 1 h 321"/>
                  <a:gd name="T24" fmla="*/ 0 w 182"/>
                  <a:gd name="T25" fmla="*/ 1 h 321"/>
                  <a:gd name="T26" fmla="*/ 0 w 182"/>
                  <a:gd name="T27" fmla="*/ 1 h 321"/>
                  <a:gd name="T28" fmla="*/ 0 w 182"/>
                  <a:gd name="T29" fmla="*/ 1 h 321"/>
                  <a:gd name="T30" fmla="*/ 0 w 182"/>
                  <a:gd name="T31" fmla="*/ 1 h 321"/>
                  <a:gd name="T32" fmla="*/ 0 w 182"/>
                  <a:gd name="T33" fmla="*/ 1 h 321"/>
                  <a:gd name="T34" fmla="*/ 0 w 182"/>
                  <a:gd name="T35" fmla="*/ 1 h 321"/>
                  <a:gd name="T36" fmla="*/ 0 w 182"/>
                  <a:gd name="T37" fmla="*/ 1 h 321"/>
                  <a:gd name="T38" fmla="*/ 0 w 182"/>
                  <a:gd name="T39" fmla="*/ 1 h 321"/>
                  <a:gd name="T40" fmla="*/ 0 w 182"/>
                  <a:gd name="T41" fmla="*/ 0 h 321"/>
                  <a:gd name="T42" fmla="*/ 0 w 182"/>
                  <a:gd name="T43" fmla="*/ 1 h 321"/>
                  <a:gd name="T44" fmla="*/ 0 w 182"/>
                  <a:gd name="T45" fmla="*/ 1 h 321"/>
                  <a:gd name="T46" fmla="*/ 0 w 182"/>
                  <a:gd name="T47" fmla="*/ 1 h 321"/>
                  <a:gd name="T48" fmla="*/ 0 w 182"/>
                  <a:gd name="T49" fmla="*/ 1 h 321"/>
                  <a:gd name="T50" fmla="*/ 0 w 182"/>
                  <a:gd name="T51" fmla="*/ 1 h 321"/>
                  <a:gd name="T52" fmla="*/ 0 w 182"/>
                  <a:gd name="T53" fmla="*/ 1 h 321"/>
                  <a:gd name="T54" fmla="*/ 0 w 182"/>
                  <a:gd name="T55" fmla="*/ 1 h 321"/>
                  <a:gd name="T56" fmla="*/ 0 w 182"/>
                  <a:gd name="T57" fmla="*/ 1 h 321"/>
                  <a:gd name="T58" fmla="*/ 0 w 182"/>
                  <a:gd name="T59" fmla="*/ 1 h 321"/>
                  <a:gd name="T60" fmla="*/ 0 w 182"/>
                  <a:gd name="T61" fmla="*/ 1 h 321"/>
                  <a:gd name="T62" fmla="*/ 0 w 182"/>
                  <a:gd name="T63" fmla="*/ 1 h 321"/>
                  <a:gd name="T64" fmla="*/ 0 w 182"/>
                  <a:gd name="T65" fmla="*/ 1 h 321"/>
                  <a:gd name="T66" fmla="*/ 0 w 182"/>
                  <a:gd name="T67" fmla="*/ 1 h 321"/>
                  <a:gd name="T68" fmla="*/ 0 w 182"/>
                  <a:gd name="T69" fmla="*/ 1 h 321"/>
                  <a:gd name="T70" fmla="*/ 0 w 182"/>
                  <a:gd name="T71" fmla="*/ 1 h 321"/>
                  <a:gd name="T72" fmla="*/ 0 w 182"/>
                  <a:gd name="T73" fmla="*/ 1 h 321"/>
                  <a:gd name="T74" fmla="*/ 0 w 182"/>
                  <a:gd name="T75" fmla="*/ 1 h 321"/>
                  <a:gd name="T76" fmla="*/ 0 w 182"/>
                  <a:gd name="T77" fmla="*/ 1 h 3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2"/>
                  <a:gd name="T118" fmla="*/ 0 h 321"/>
                  <a:gd name="T119" fmla="*/ 182 w 182"/>
                  <a:gd name="T120" fmla="*/ 321 h 32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2" h="321">
                    <a:moveTo>
                      <a:pt x="182" y="229"/>
                    </a:moveTo>
                    <a:lnTo>
                      <a:pt x="182" y="195"/>
                    </a:lnTo>
                    <a:lnTo>
                      <a:pt x="182" y="75"/>
                    </a:lnTo>
                    <a:lnTo>
                      <a:pt x="182" y="35"/>
                    </a:lnTo>
                    <a:lnTo>
                      <a:pt x="182" y="0"/>
                    </a:lnTo>
                    <a:lnTo>
                      <a:pt x="180" y="7"/>
                    </a:lnTo>
                    <a:lnTo>
                      <a:pt x="175" y="14"/>
                    </a:lnTo>
                    <a:lnTo>
                      <a:pt x="166" y="21"/>
                    </a:lnTo>
                    <a:lnTo>
                      <a:pt x="156" y="26"/>
                    </a:lnTo>
                    <a:lnTo>
                      <a:pt x="142" y="31"/>
                    </a:lnTo>
                    <a:lnTo>
                      <a:pt x="128" y="35"/>
                    </a:lnTo>
                    <a:lnTo>
                      <a:pt x="110" y="38"/>
                    </a:lnTo>
                    <a:lnTo>
                      <a:pt x="92" y="38"/>
                    </a:lnTo>
                    <a:lnTo>
                      <a:pt x="73" y="38"/>
                    </a:lnTo>
                    <a:lnTo>
                      <a:pt x="56" y="35"/>
                    </a:lnTo>
                    <a:lnTo>
                      <a:pt x="40" y="31"/>
                    </a:lnTo>
                    <a:lnTo>
                      <a:pt x="28" y="26"/>
                    </a:lnTo>
                    <a:lnTo>
                      <a:pt x="16" y="21"/>
                    </a:lnTo>
                    <a:lnTo>
                      <a:pt x="8" y="14"/>
                    </a:lnTo>
                    <a:lnTo>
                      <a:pt x="2" y="7"/>
                    </a:lnTo>
                    <a:lnTo>
                      <a:pt x="0" y="0"/>
                    </a:lnTo>
                    <a:lnTo>
                      <a:pt x="0" y="283"/>
                    </a:lnTo>
                    <a:lnTo>
                      <a:pt x="2" y="290"/>
                    </a:lnTo>
                    <a:lnTo>
                      <a:pt x="8" y="297"/>
                    </a:lnTo>
                    <a:lnTo>
                      <a:pt x="16" y="304"/>
                    </a:lnTo>
                    <a:lnTo>
                      <a:pt x="28" y="309"/>
                    </a:lnTo>
                    <a:lnTo>
                      <a:pt x="40" y="314"/>
                    </a:lnTo>
                    <a:lnTo>
                      <a:pt x="56" y="318"/>
                    </a:lnTo>
                    <a:lnTo>
                      <a:pt x="73" y="321"/>
                    </a:lnTo>
                    <a:lnTo>
                      <a:pt x="92" y="321"/>
                    </a:lnTo>
                    <a:lnTo>
                      <a:pt x="110" y="321"/>
                    </a:lnTo>
                    <a:lnTo>
                      <a:pt x="128" y="318"/>
                    </a:lnTo>
                    <a:lnTo>
                      <a:pt x="142" y="314"/>
                    </a:lnTo>
                    <a:lnTo>
                      <a:pt x="156" y="309"/>
                    </a:lnTo>
                    <a:lnTo>
                      <a:pt x="166" y="304"/>
                    </a:lnTo>
                    <a:lnTo>
                      <a:pt x="175" y="297"/>
                    </a:lnTo>
                    <a:lnTo>
                      <a:pt x="180" y="290"/>
                    </a:lnTo>
                    <a:lnTo>
                      <a:pt x="182" y="283"/>
                    </a:lnTo>
                    <a:lnTo>
                      <a:pt x="182" y="2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54" name="Freeform 130"/>
              <p:cNvSpPr>
                <a:spLocks/>
              </p:cNvSpPr>
              <p:nvPr/>
            </p:nvSpPr>
            <p:spPr bwMode="auto">
              <a:xfrm>
                <a:off x="6220" y="5743"/>
                <a:ext cx="33" cy="106"/>
              </a:xfrm>
              <a:custGeom>
                <a:avLst/>
                <a:gdLst>
                  <a:gd name="T0" fmla="*/ 0 w 64"/>
                  <a:gd name="T1" fmla="*/ 0 h 213"/>
                  <a:gd name="T2" fmla="*/ 0 w 64"/>
                  <a:gd name="T3" fmla="*/ 0 h 213"/>
                  <a:gd name="T4" fmla="*/ 1 w 64"/>
                  <a:gd name="T5" fmla="*/ 0 h 213"/>
                  <a:gd name="T6" fmla="*/ 1 w 64"/>
                  <a:gd name="T7" fmla="*/ 0 h 213"/>
                  <a:gd name="T8" fmla="*/ 1 w 64"/>
                  <a:gd name="T9" fmla="*/ 0 h 213"/>
                  <a:gd name="T10" fmla="*/ 1 w 64"/>
                  <a:gd name="T11" fmla="*/ 0 h 213"/>
                  <a:gd name="T12" fmla="*/ 1 w 64"/>
                  <a:gd name="T13" fmla="*/ 0 h 213"/>
                  <a:gd name="T14" fmla="*/ 1 w 64"/>
                  <a:gd name="T15" fmla="*/ 0 h 213"/>
                  <a:gd name="T16" fmla="*/ 1 w 64"/>
                  <a:gd name="T17" fmla="*/ 0 h 213"/>
                  <a:gd name="T18" fmla="*/ 1 w 64"/>
                  <a:gd name="T19" fmla="*/ 0 h 213"/>
                  <a:gd name="T20" fmla="*/ 1 w 64"/>
                  <a:gd name="T21" fmla="*/ 0 h 213"/>
                  <a:gd name="T22" fmla="*/ 1 w 64"/>
                  <a:gd name="T23" fmla="*/ 0 h 213"/>
                  <a:gd name="T24" fmla="*/ 1 w 64"/>
                  <a:gd name="T25" fmla="*/ 0 h 213"/>
                  <a:gd name="T26" fmla="*/ 1 w 64"/>
                  <a:gd name="T27" fmla="*/ 0 h 213"/>
                  <a:gd name="T28" fmla="*/ 1 w 64"/>
                  <a:gd name="T29" fmla="*/ 0 h 213"/>
                  <a:gd name="T30" fmla="*/ 1 w 64"/>
                  <a:gd name="T31" fmla="*/ 0 h 213"/>
                  <a:gd name="T32" fmla="*/ 1 w 64"/>
                  <a:gd name="T33" fmla="*/ 0 h 213"/>
                  <a:gd name="T34" fmla="*/ 1 w 64"/>
                  <a:gd name="T35" fmla="*/ 0 h 213"/>
                  <a:gd name="T36" fmla="*/ 1 w 64"/>
                  <a:gd name="T37" fmla="*/ 0 h 213"/>
                  <a:gd name="T38" fmla="*/ 1 w 64"/>
                  <a:gd name="T39" fmla="*/ 0 h 213"/>
                  <a:gd name="T40" fmla="*/ 1 w 64"/>
                  <a:gd name="T41" fmla="*/ 0 h 213"/>
                  <a:gd name="T42" fmla="*/ 0 w 64"/>
                  <a:gd name="T43" fmla="*/ 0 h 213"/>
                  <a:gd name="T44" fmla="*/ 0 w 64"/>
                  <a:gd name="T45" fmla="*/ 0 h 213"/>
                  <a:gd name="T46" fmla="*/ 1 w 64"/>
                  <a:gd name="T47" fmla="*/ 0 h 213"/>
                  <a:gd name="T48" fmla="*/ 1 w 64"/>
                  <a:gd name="T49" fmla="*/ 0 h 213"/>
                  <a:gd name="T50" fmla="*/ 1 w 64"/>
                  <a:gd name="T51" fmla="*/ 0 h 213"/>
                  <a:gd name="T52" fmla="*/ 1 w 64"/>
                  <a:gd name="T53" fmla="*/ 0 h 213"/>
                  <a:gd name="T54" fmla="*/ 1 w 64"/>
                  <a:gd name="T55" fmla="*/ 0 h 213"/>
                  <a:gd name="T56" fmla="*/ 1 w 64"/>
                  <a:gd name="T57" fmla="*/ 0 h 213"/>
                  <a:gd name="T58" fmla="*/ 1 w 64"/>
                  <a:gd name="T59" fmla="*/ 0 h 213"/>
                  <a:gd name="T60" fmla="*/ 1 w 64"/>
                  <a:gd name="T61" fmla="*/ 0 h 213"/>
                  <a:gd name="T62" fmla="*/ 1 w 64"/>
                  <a:gd name="T63" fmla="*/ 0 h 213"/>
                  <a:gd name="T64" fmla="*/ 1 w 64"/>
                  <a:gd name="T65" fmla="*/ 0 h 213"/>
                  <a:gd name="T66" fmla="*/ 1 w 64"/>
                  <a:gd name="T67" fmla="*/ 0 h 213"/>
                  <a:gd name="T68" fmla="*/ 0 w 64"/>
                  <a:gd name="T69" fmla="*/ 0 h 2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213"/>
                  <a:gd name="T107" fmla="*/ 64 w 64"/>
                  <a:gd name="T108" fmla="*/ 213 h 2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213">
                    <a:moveTo>
                      <a:pt x="0" y="58"/>
                    </a:moveTo>
                    <a:lnTo>
                      <a:pt x="0" y="14"/>
                    </a:lnTo>
                    <a:lnTo>
                      <a:pt x="8" y="5"/>
                    </a:lnTo>
                    <a:lnTo>
                      <a:pt x="17" y="2"/>
                    </a:lnTo>
                    <a:lnTo>
                      <a:pt x="24" y="0"/>
                    </a:lnTo>
                    <a:lnTo>
                      <a:pt x="31" y="0"/>
                    </a:lnTo>
                    <a:lnTo>
                      <a:pt x="41" y="2"/>
                    </a:lnTo>
                    <a:lnTo>
                      <a:pt x="51" y="9"/>
                    </a:lnTo>
                    <a:lnTo>
                      <a:pt x="60" y="23"/>
                    </a:lnTo>
                    <a:lnTo>
                      <a:pt x="64" y="47"/>
                    </a:lnTo>
                    <a:lnTo>
                      <a:pt x="64" y="70"/>
                    </a:lnTo>
                    <a:lnTo>
                      <a:pt x="64" y="96"/>
                    </a:lnTo>
                    <a:lnTo>
                      <a:pt x="64" y="124"/>
                    </a:lnTo>
                    <a:lnTo>
                      <a:pt x="64" y="149"/>
                    </a:lnTo>
                    <a:lnTo>
                      <a:pt x="63" y="170"/>
                    </a:lnTo>
                    <a:lnTo>
                      <a:pt x="57" y="187"/>
                    </a:lnTo>
                    <a:lnTo>
                      <a:pt x="48" y="199"/>
                    </a:lnTo>
                    <a:lnTo>
                      <a:pt x="40" y="208"/>
                    </a:lnTo>
                    <a:lnTo>
                      <a:pt x="31" y="212"/>
                    </a:lnTo>
                    <a:lnTo>
                      <a:pt x="20" y="213"/>
                    </a:lnTo>
                    <a:lnTo>
                      <a:pt x="10" y="213"/>
                    </a:lnTo>
                    <a:lnTo>
                      <a:pt x="0" y="212"/>
                    </a:lnTo>
                    <a:lnTo>
                      <a:pt x="0" y="170"/>
                    </a:lnTo>
                    <a:lnTo>
                      <a:pt x="15" y="175"/>
                    </a:lnTo>
                    <a:lnTo>
                      <a:pt x="25" y="170"/>
                    </a:lnTo>
                    <a:lnTo>
                      <a:pt x="33" y="159"/>
                    </a:lnTo>
                    <a:lnTo>
                      <a:pt x="34" y="140"/>
                    </a:lnTo>
                    <a:lnTo>
                      <a:pt x="34" y="124"/>
                    </a:lnTo>
                    <a:lnTo>
                      <a:pt x="34" y="100"/>
                    </a:lnTo>
                    <a:lnTo>
                      <a:pt x="34" y="75"/>
                    </a:lnTo>
                    <a:lnTo>
                      <a:pt x="34" y="56"/>
                    </a:lnTo>
                    <a:lnTo>
                      <a:pt x="30" y="44"/>
                    </a:lnTo>
                    <a:lnTo>
                      <a:pt x="21" y="40"/>
                    </a:lnTo>
                    <a:lnTo>
                      <a:pt x="10" y="44"/>
                    </a:lnTo>
                    <a:lnTo>
                      <a:pt x="0" y="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55" name="Freeform 131"/>
              <p:cNvSpPr>
                <a:spLocks/>
              </p:cNvSpPr>
              <p:nvPr/>
            </p:nvSpPr>
            <p:spPr bwMode="auto">
              <a:xfrm>
                <a:off x="6135" y="5723"/>
                <a:ext cx="79" cy="30"/>
              </a:xfrm>
              <a:custGeom>
                <a:avLst/>
                <a:gdLst>
                  <a:gd name="T0" fmla="*/ 1 w 157"/>
                  <a:gd name="T1" fmla="*/ 0 h 61"/>
                  <a:gd name="T2" fmla="*/ 1 w 157"/>
                  <a:gd name="T3" fmla="*/ 0 h 61"/>
                  <a:gd name="T4" fmla="*/ 1 w 157"/>
                  <a:gd name="T5" fmla="*/ 0 h 61"/>
                  <a:gd name="T6" fmla="*/ 1 w 157"/>
                  <a:gd name="T7" fmla="*/ 0 h 61"/>
                  <a:gd name="T8" fmla="*/ 1 w 157"/>
                  <a:gd name="T9" fmla="*/ 0 h 61"/>
                  <a:gd name="T10" fmla="*/ 1 w 157"/>
                  <a:gd name="T11" fmla="*/ 0 h 61"/>
                  <a:gd name="T12" fmla="*/ 1 w 157"/>
                  <a:gd name="T13" fmla="*/ 0 h 61"/>
                  <a:gd name="T14" fmla="*/ 1 w 157"/>
                  <a:gd name="T15" fmla="*/ 0 h 61"/>
                  <a:gd name="T16" fmla="*/ 1 w 157"/>
                  <a:gd name="T17" fmla="*/ 0 h 61"/>
                  <a:gd name="T18" fmla="*/ 1 w 157"/>
                  <a:gd name="T19" fmla="*/ 0 h 61"/>
                  <a:gd name="T20" fmla="*/ 1 w 157"/>
                  <a:gd name="T21" fmla="*/ 0 h 61"/>
                  <a:gd name="T22" fmla="*/ 1 w 157"/>
                  <a:gd name="T23" fmla="*/ 0 h 61"/>
                  <a:gd name="T24" fmla="*/ 1 w 157"/>
                  <a:gd name="T25" fmla="*/ 0 h 61"/>
                  <a:gd name="T26" fmla="*/ 1 w 157"/>
                  <a:gd name="T27" fmla="*/ 0 h 61"/>
                  <a:gd name="T28" fmla="*/ 1 w 157"/>
                  <a:gd name="T29" fmla="*/ 0 h 61"/>
                  <a:gd name="T30" fmla="*/ 1 w 157"/>
                  <a:gd name="T31" fmla="*/ 0 h 61"/>
                  <a:gd name="T32" fmla="*/ 0 w 157"/>
                  <a:gd name="T33" fmla="*/ 0 h 61"/>
                  <a:gd name="T34" fmla="*/ 1 w 157"/>
                  <a:gd name="T35" fmla="*/ 0 h 61"/>
                  <a:gd name="T36" fmla="*/ 1 w 157"/>
                  <a:gd name="T37" fmla="*/ 0 h 61"/>
                  <a:gd name="T38" fmla="*/ 1 w 157"/>
                  <a:gd name="T39" fmla="*/ 0 h 61"/>
                  <a:gd name="T40" fmla="*/ 1 w 157"/>
                  <a:gd name="T41" fmla="*/ 0 h 61"/>
                  <a:gd name="T42" fmla="*/ 1 w 157"/>
                  <a:gd name="T43" fmla="*/ 0 h 61"/>
                  <a:gd name="T44" fmla="*/ 1 w 157"/>
                  <a:gd name="T45" fmla="*/ 0 h 61"/>
                  <a:gd name="T46" fmla="*/ 1 w 157"/>
                  <a:gd name="T47" fmla="*/ 0 h 61"/>
                  <a:gd name="T48" fmla="*/ 1 w 157"/>
                  <a:gd name="T49" fmla="*/ 0 h 61"/>
                  <a:gd name="T50" fmla="*/ 1 w 157"/>
                  <a:gd name="T51" fmla="*/ 0 h 61"/>
                  <a:gd name="T52" fmla="*/ 1 w 157"/>
                  <a:gd name="T53" fmla="*/ 0 h 61"/>
                  <a:gd name="T54" fmla="*/ 1 w 157"/>
                  <a:gd name="T55" fmla="*/ 0 h 61"/>
                  <a:gd name="T56" fmla="*/ 1 w 157"/>
                  <a:gd name="T57" fmla="*/ 0 h 61"/>
                  <a:gd name="T58" fmla="*/ 1 w 157"/>
                  <a:gd name="T59" fmla="*/ 0 h 61"/>
                  <a:gd name="T60" fmla="*/ 1 w 157"/>
                  <a:gd name="T61" fmla="*/ 0 h 61"/>
                  <a:gd name="T62" fmla="*/ 1 w 157"/>
                  <a:gd name="T63" fmla="*/ 0 h 61"/>
                  <a:gd name="T64" fmla="*/ 1 w 157"/>
                  <a:gd name="T65" fmla="*/ 0 h 61"/>
                  <a:gd name="T66" fmla="*/ 1 w 157"/>
                  <a:gd name="T67" fmla="*/ 0 h 61"/>
                  <a:gd name="T68" fmla="*/ 1 w 157"/>
                  <a:gd name="T69" fmla="*/ 0 h 61"/>
                  <a:gd name="T70" fmla="*/ 1 w 157"/>
                  <a:gd name="T71" fmla="*/ 0 h 61"/>
                  <a:gd name="T72" fmla="*/ 1 w 157"/>
                  <a:gd name="T73" fmla="*/ 0 h 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7"/>
                  <a:gd name="T112" fmla="*/ 0 h 61"/>
                  <a:gd name="T113" fmla="*/ 157 w 157"/>
                  <a:gd name="T114" fmla="*/ 61 h 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7" h="61">
                    <a:moveTo>
                      <a:pt x="157" y="23"/>
                    </a:moveTo>
                    <a:lnTo>
                      <a:pt x="157" y="30"/>
                    </a:lnTo>
                    <a:lnTo>
                      <a:pt x="154" y="37"/>
                    </a:lnTo>
                    <a:lnTo>
                      <a:pt x="148" y="42"/>
                    </a:lnTo>
                    <a:lnTo>
                      <a:pt x="140" y="49"/>
                    </a:lnTo>
                    <a:lnTo>
                      <a:pt x="128" y="54"/>
                    </a:lnTo>
                    <a:lnTo>
                      <a:pt x="114" y="58"/>
                    </a:lnTo>
                    <a:lnTo>
                      <a:pt x="98" y="59"/>
                    </a:lnTo>
                    <a:lnTo>
                      <a:pt x="80" y="61"/>
                    </a:lnTo>
                    <a:lnTo>
                      <a:pt x="63" y="61"/>
                    </a:lnTo>
                    <a:lnTo>
                      <a:pt x="47" y="59"/>
                    </a:lnTo>
                    <a:lnTo>
                      <a:pt x="34" y="56"/>
                    </a:lnTo>
                    <a:lnTo>
                      <a:pt x="24" y="52"/>
                    </a:lnTo>
                    <a:lnTo>
                      <a:pt x="16" y="47"/>
                    </a:lnTo>
                    <a:lnTo>
                      <a:pt x="8" y="42"/>
                    </a:lnTo>
                    <a:lnTo>
                      <a:pt x="3" y="35"/>
                    </a:lnTo>
                    <a:lnTo>
                      <a:pt x="0" y="28"/>
                    </a:lnTo>
                    <a:lnTo>
                      <a:pt x="1" y="25"/>
                    </a:lnTo>
                    <a:lnTo>
                      <a:pt x="4" y="23"/>
                    </a:lnTo>
                    <a:lnTo>
                      <a:pt x="10" y="21"/>
                    </a:lnTo>
                    <a:lnTo>
                      <a:pt x="17" y="21"/>
                    </a:lnTo>
                    <a:lnTo>
                      <a:pt x="24" y="21"/>
                    </a:lnTo>
                    <a:lnTo>
                      <a:pt x="31" y="23"/>
                    </a:lnTo>
                    <a:lnTo>
                      <a:pt x="38" y="23"/>
                    </a:lnTo>
                    <a:lnTo>
                      <a:pt x="43" y="23"/>
                    </a:lnTo>
                    <a:lnTo>
                      <a:pt x="46" y="18"/>
                    </a:lnTo>
                    <a:lnTo>
                      <a:pt x="53" y="12"/>
                    </a:lnTo>
                    <a:lnTo>
                      <a:pt x="60" y="7"/>
                    </a:lnTo>
                    <a:lnTo>
                      <a:pt x="67" y="4"/>
                    </a:lnTo>
                    <a:lnTo>
                      <a:pt x="73" y="2"/>
                    </a:lnTo>
                    <a:lnTo>
                      <a:pt x="81" y="0"/>
                    </a:lnTo>
                    <a:lnTo>
                      <a:pt x="93" y="0"/>
                    </a:lnTo>
                    <a:lnTo>
                      <a:pt x="106" y="0"/>
                    </a:lnTo>
                    <a:lnTo>
                      <a:pt x="118" y="2"/>
                    </a:lnTo>
                    <a:lnTo>
                      <a:pt x="131" y="7"/>
                    </a:lnTo>
                    <a:lnTo>
                      <a:pt x="146" y="14"/>
                    </a:lnTo>
                    <a:lnTo>
                      <a:pt x="157" y="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56" name="Freeform 132"/>
              <p:cNvSpPr>
                <a:spLocks/>
              </p:cNvSpPr>
              <p:nvPr/>
            </p:nvSpPr>
            <p:spPr bwMode="auto">
              <a:xfrm>
                <a:off x="6525" y="5674"/>
                <a:ext cx="90" cy="38"/>
              </a:xfrm>
              <a:custGeom>
                <a:avLst/>
                <a:gdLst>
                  <a:gd name="T0" fmla="*/ 0 w 181"/>
                  <a:gd name="T1" fmla="*/ 1 h 75"/>
                  <a:gd name="T2" fmla="*/ 0 w 181"/>
                  <a:gd name="T3" fmla="*/ 1 h 75"/>
                  <a:gd name="T4" fmla="*/ 0 w 181"/>
                  <a:gd name="T5" fmla="*/ 1 h 75"/>
                  <a:gd name="T6" fmla="*/ 0 w 181"/>
                  <a:gd name="T7" fmla="*/ 1 h 75"/>
                  <a:gd name="T8" fmla="*/ 0 w 181"/>
                  <a:gd name="T9" fmla="*/ 1 h 75"/>
                  <a:gd name="T10" fmla="*/ 0 w 181"/>
                  <a:gd name="T11" fmla="*/ 1 h 75"/>
                  <a:gd name="T12" fmla="*/ 0 w 181"/>
                  <a:gd name="T13" fmla="*/ 1 h 75"/>
                  <a:gd name="T14" fmla="*/ 0 w 181"/>
                  <a:gd name="T15" fmla="*/ 1 h 75"/>
                  <a:gd name="T16" fmla="*/ 0 w 181"/>
                  <a:gd name="T17" fmla="*/ 1 h 75"/>
                  <a:gd name="T18" fmla="*/ 0 w 181"/>
                  <a:gd name="T19" fmla="*/ 1 h 75"/>
                  <a:gd name="T20" fmla="*/ 0 w 181"/>
                  <a:gd name="T21" fmla="*/ 1 h 75"/>
                  <a:gd name="T22" fmla="*/ 0 w 181"/>
                  <a:gd name="T23" fmla="*/ 1 h 75"/>
                  <a:gd name="T24" fmla="*/ 0 w 181"/>
                  <a:gd name="T25" fmla="*/ 1 h 75"/>
                  <a:gd name="T26" fmla="*/ 0 w 181"/>
                  <a:gd name="T27" fmla="*/ 1 h 75"/>
                  <a:gd name="T28" fmla="*/ 0 w 181"/>
                  <a:gd name="T29" fmla="*/ 1 h 75"/>
                  <a:gd name="T30" fmla="*/ 0 w 181"/>
                  <a:gd name="T31" fmla="*/ 0 h 75"/>
                  <a:gd name="T32" fmla="*/ 0 w 181"/>
                  <a:gd name="T33" fmla="*/ 0 h 75"/>
                  <a:gd name="T34" fmla="*/ 0 w 181"/>
                  <a:gd name="T35" fmla="*/ 0 h 75"/>
                  <a:gd name="T36" fmla="*/ 0 w 181"/>
                  <a:gd name="T37" fmla="*/ 1 h 75"/>
                  <a:gd name="T38" fmla="*/ 0 w 181"/>
                  <a:gd name="T39" fmla="*/ 1 h 75"/>
                  <a:gd name="T40" fmla="*/ 0 w 181"/>
                  <a:gd name="T41" fmla="*/ 1 h 75"/>
                  <a:gd name="T42" fmla="*/ 0 w 181"/>
                  <a:gd name="T43" fmla="*/ 1 h 75"/>
                  <a:gd name="T44" fmla="*/ 0 w 181"/>
                  <a:gd name="T45" fmla="*/ 1 h 75"/>
                  <a:gd name="T46" fmla="*/ 0 w 181"/>
                  <a:gd name="T47" fmla="*/ 1 h 75"/>
                  <a:gd name="T48" fmla="*/ 0 w 181"/>
                  <a:gd name="T49" fmla="*/ 1 h 75"/>
                  <a:gd name="T50" fmla="*/ 0 w 181"/>
                  <a:gd name="T51" fmla="*/ 1 h 75"/>
                  <a:gd name="T52" fmla="*/ 0 w 181"/>
                  <a:gd name="T53" fmla="*/ 1 h 75"/>
                  <a:gd name="T54" fmla="*/ 0 w 181"/>
                  <a:gd name="T55" fmla="*/ 1 h 75"/>
                  <a:gd name="T56" fmla="*/ 0 w 181"/>
                  <a:gd name="T57" fmla="*/ 1 h 75"/>
                  <a:gd name="T58" fmla="*/ 0 w 181"/>
                  <a:gd name="T59" fmla="*/ 1 h 75"/>
                  <a:gd name="T60" fmla="*/ 0 w 181"/>
                  <a:gd name="T61" fmla="*/ 1 h 75"/>
                  <a:gd name="T62" fmla="*/ 0 w 181"/>
                  <a:gd name="T63" fmla="*/ 1 h 75"/>
                  <a:gd name="T64" fmla="*/ 0 w 181"/>
                  <a:gd name="T65" fmla="*/ 1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
                  <a:gd name="T100" fmla="*/ 0 h 75"/>
                  <a:gd name="T101" fmla="*/ 181 w 181"/>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 h="75">
                    <a:moveTo>
                      <a:pt x="91" y="75"/>
                    </a:moveTo>
                    <a:lnTo>
                      <a:pt x="73" y="75"/>
                    </a:lnTo>
                    <a:lnTo>
                      <a:pt x="56" y="72"/>
                    </a:lnTo>
                    <a:lnTo>
                      <a:pt x="40" y="68"/>
                    </a:lnTo>
                    <a:lnTo>
                      <a:pt x="27" y="65"/>
                    </a:lnTo>
                    <a:lnTo>
                      <a:pt x="16" y="58"/>
                    </a:lnTo>
                    <a:lnTo>
                      <a:pt x="7" y="52"/>
                    </a:lnTo>
                    <a:lnTo>
                      <a:pt x="2" y="45"/>
                    </a:lnTo>
                    <a:lnTo>
                      <a:pt x="0" y="38"/>
                    </a:lnTo>
                    <a:lnTo>
                      <a:pt x="2" y="31"/>
                    </a:lnTo>
                    <a:lnTo>
                      <a:pt x="7" y="23"/>
                    </a:lnTo>
                    <a:lnTo>
                      <a:pt x="16" y="17"/>
                    </a:lnTo>
                    <a:lnTo>
                      <a:pt x="27" y="10"/>
                    </a:lnTo>
                    <a:lnTo>
                      <a:pt x="40" y="7"/>
                    </a:lnTo>
                    <a:lnTo>
                      <a:pt x="56" y="3"/>
                    </a:lnTo>
                    <a:lnTo>
                      <a:pt x="73" y="0"/>
                    </a:lnTo>
                    <a:lnTo>
                      <a:pt x="91" y="0"/>
                    </a:lnTo>
                    <a:lnTo>
                      <a:pt x="110" y="0"/>
                    </a:lnTo>
                    <a:lnTo>
                      <a:pt x="127" y="3"/>
                    </a:lnTo>
                    <a:lnTo>
                      <a:pt x="141" y="7"/>
                    </a:lnTo>
                    <a:lnTo>
                      <a:pt x="156" y="10"/>
                    </a:lnTo>
                    <a:lnTo>
                      <a:pt x="166" y="17"/>
                    </a:lnTo>
                    <a:lnTo>
                      <a:pt x="174" y="23"/>
                    </a:lnTo>
                    <a:lnTo>
                      <a:pt x="180" y="31"/>
                    </a:lnTo>
                    <a:lnTo>
                      <a:pt x="181" y="38"/>
                    </a:lnTo>
                    <a:lnTo>
                      <a:pt x="180" y="45"/>
                    </a:lnTo>
                    <a:lnTo>
                      <a:pt x="174" y="52"/>
                    </a:lnTo>
                    <a:lnTo>
                      <a:pt x="166" y="58"/>
                    </a:lnTo>
                    <a:lnTo>
                      <a:pt x="156" y="65"/>
                    </a:lnTo>
                    <a:lnTo>
                      <a:pt x="141" y="68"/>
                    </a:lnTo>
                    <a:lnTo>
                      <a:pt x="127" y="72"/>
                    </a:lnTo>
                    <a:lnTo>
                      <a:pt x="110" y="75"/>
                    </a:lnTo>
                    <a:lnTo>
                      <a:pt x="91" y="7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57" name="Freeform 133"/>
              <p:cNvSpPr>
                <a:spLocks/>
              </p:cNvSpPr>
              <p:nvPr/>
            </p:nvSpPr>
            <p:spPr bwMode="auto">
              <a:xfrm>
                <a:off x="6525" y="5694"/>
                <a:ext cx="90" cy="160"/>
              </a:xfrm>
              <a:custGeom>
                <a:avLst/>
                <a:gdLst>
                  <a:gd name="T0" fmla="*/ 0 w 181"/>
                  <a:gd name="T1" fmla="*/ 1 h 320"/>
                  <a:gd name="T2" fmla="*/ 0 w 181"/>
                  <a:gd name="T3" fmla="*/ 1 h 320"/>
                  <a:gd name="T4" fmla="*/ 0 w 181"/>
                  <a:gd name="T5" fmla="*/ 1 h 320"/>
                  <a:gd name="T6" fmla="*/ 0 w 181"/>
                  <a:gd name="T7" fmla="*/ 1 h 320"/>
                  <a:gd name="T8" fmla="*/ 0 w 181"/>
                  <a:gd name="T9" fmla="*/ 0 h 320"/>
                  <a:gd name="T10" fmla="*/ 0 w 181"/>
                  <a:gd name="T11" fmla="*/ 1 h 320"/>
                  <a:gd name="T12" fmla="*/ 0 w 181"/>
                  <a:gd name="T13" fmla="*/ 1 h 320"/>
                  <a:gd name="T14" fmla="*/ 0 w 181"/>
                  <a:gd name="T15" fmla="*/ 1 h 320"/>
                  <a:gd name="T16" fmla="*/ 0 w 181"/>
                  <a:gd name="T17" fmla="*/ 1 h 320"/>
                  <a:gd name="T18" fmla="*/ 0 w 181"/>
                  <a:gd name="T19" fmla="*/ 1 h 320"/>
                  <a:gd name="T20" fmla="*/ 0 w 181"/>
                  <a:gd name="T21" fmla="*/ 1 h 320"/>
                  <a:gd name="T22" fmla="*/ 0 w 181"/>
                  <a:gd name="T23" fmla="*/ 1 h 320"/>
                  <a:gd name="T24" fmla="*/ 0 w 181"/>
                  <a:gd name="T25" fmla="*/ 1 h 320"/>
                  <a:gd name="T26" fmla="*/ 0 w 181"/>
                  <a:gd name="T27" fmla="*/ 1 h 320"/>
                  <a:gd name="T28" fmla="*/ 0 w 181"/>
                  <a:gd name="T29" fmla="*/ 1 h 320"/>
                  <a:gd name="T30" fmla="*/ 0 w 181"/>
                  <a:gd name="T31" fmla="*/ 1 h 320"/>
                  <a:gd name="T32" fmla="*/ 0 w 181"/>
                  <a:gd name="T33" fmla="*/ 1 h 320"/>
                  <a:gd name="T34" fmla="*/ 0 w 181"/>
                  <a:gd name="T35" fmla="*/ 1 h 320"/>
                  <a:gd name="T36" fmla="*/ 0 w 181"/>
                  <a:gd name="T37" fmla="*/ 1 h 320"/>
                  <a:gd name="T38" fmla="*/ 0 w 181"/>
                  <a:gd name="T39" fmla="*/ 1 h 320"/>
                  <a:gd name="T40" fmla="*/ 0 w 181"/>
                  <a:gd name="T41" fmla="*/ 0 h 320"/>
                  <a:gd name="T42" fmla="*/ 0 w 181"/>
                  <a:gd name="T43" fmla="*/ 1 h 320"/>
                  <a:gd name="T44" fmla="*/ 0 w 181"/>
                  <a:gd name="T45" fmla="*/ 1 h 320"/>
                  <a:gd name="T46" fmla="*/ 0 w 181"/>
                  <a:gd name="T47" fmla="*/ 1 h 320"/>
                  <a:gd name="T48" fmla="*/ 0 w 181"/>
                  <a:gd name="T49" fmla="*/ 1 h 320"/>
                  <a:gd name="T50" fmla="*/ 0 w 181"/>
                  <a:gd name="T51" fmla="*/ 1 h 320"/>
                  <a:gd name="T52" fmla="*/ 0 w 181"/>
                  <a:gd name="T53" fmla="*/ 1 h 320"/>
                  <a:gd name="T54" fmla="*/ 0 w 181"/>
                  <a:gd name="T55" fmla="*/ 1 h 320"/>
                  <a:gd name="T56" fmla="*/ 0 w 181"/>
                  <a:gd name="T57" fmla="*/ 1 h 320"/>
                  <a:gd name="T58" fmla="*/ 0 w 181"/>
                  <a:gd name="T59" fmla="*/ 1 h 320"/>
                  <a:gd name="T60" fmla="*/ 0 w 181"/>
                  <a:gd name="T61" fmla="*/ 1 h 320"/>
                  <a:gd name="T62" fmla="*/ 0 w 181"/>
                  <a:gd name="T63" fmla="*/ 1 h 320"/>
                  <a:gd name="T64" fmla="*/ 0 w 181"/>
                  <a:gd name="T65" fmla="*/ 1 h 320"/>
                  <a:gd name="T66" fmla="*/ 0 w 181"/>
                  <a:gd name="T67" fmla="*/ 1 h 320"/>
                  <a:gd name="T68" fmla="*/ 0 w 181"/>
                  <a:gd name="T69" fmla="*/ 1 h 320"/>
                  <a:gd name="T70" fmla="*/ 0 w 181"/>
                  <a:gd name="T71" fmla="*/ 1 h 320"/>
                  <a:gd name="T72" fmla="*/ 0 w 181"/>
                  <a:gd name="T73" fmla="*/ 1 h 320"/>
                  <a:gd name="T74" fmla="*/ 0 w 181"/>
                  <a:gd name="T75" fmla="*/ 1 h 320"/>
                  <a:gd name="T76" fmla="*/ 0 w 181"/>
                  <a:gd name="T77" fmla="*/ 1 h 3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1"/>
                  <a:gd name="T118" fmla="*/ 0 h 320"/>
                  <a:gd name="T119" fmla="*/ 181 w 181"/>
                  <a:gd name="T120" fmla="*/ 320 h 3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1" h="320">
                    <a:moveTo>
                      <a:pt x="0" y="227"/>
                    </a:moveTo>
                    <a:lnTo>
                      <a:pt x="0" y="194"/>
                    </a:lnTo>
                    <a:lnTo>
                      <a:pt x="0" y="74"/>
                    </a:lnTo>
                    <a:lnTo>
                      <a:pt x="0" y="34"/>
                    </a:lnTo>
                    <a:lnTo>
                      <a:pt x="0" y="0"/>
                    </a:lnTo>
                    <a:lnTo>
                      <a:pt x="2" y="7"/>
                    </a:lnTo>
                    <a:lnTo>
                      <a:pt x="7" y="14"/>
                    </a:lnTo>
                    <a:lnTo>
                      <a:pt x="16" y="20"/>
                    </a:lnTo>
                    <a:lnTo>
                      <a:pt x="27" y="27"/>
                    </a:lnTo>
                    <a:lnTo>
                      <a:pt x="40" y="30"/>
                    </a:lnTo>
                    <a:lnTo>
                      <a:pt x="56" y="34"/>
                    </a:lnTo>
                    <a:lnTo>
                      <a:pt x="73" y="37"/>
                    </a:lnTo>
                    <a:lnTo>
                      <a:pt x="91" y="37"/>
                    </a:lnTo>
                    <a:lnTo>
                      <a:pt x="110" y="37"/>
                    </a:lnTo>
                    <a:lnTo>
                      <a:pt x="127" y="34"/>
                    </a:lnTo>
                    <a:lnTo>
                      <a:pt x="141" y="30"/>
                    </a:lnTo>
                    <a:lnTo>
                      <a:pt x="156" y="27"/>
                    </a:lnTo>
                    <a:lnTo>
                      <a:pt x="166" y="20"/>
                    </a:lnTo>
                    <a:lnTo>
                      <a:pt x="174" y="14"/>
                    </a:lnTo>
                    <a:lnTo>
                      <a:pt x="180" y="7"/>
                    </a:lnTo>
                    <a:lnTo>
                      <a:pt x="181" y="0"/>
                    </a:lnTo>
                    <a:lnTo>
                      <a:pt x="181" y="283"/>
                    </a:lnTo>
                    <a:lnTo>
                      <a:pt x="180" y="290"/>
                    </a:lnTo>
                    <a:lnTo>
                      <a:pt x="174" y="297"/>
                    </a:lnTo>
                    <a:lnTo>
                      <a:pt x="166" y="304"/>
                    </a:lnTo>
                    <a:lnTo>
                      <a:pt x="156" y="310"/>
                    </a:lnTo>
                    <a:lnTo>
                      <a:pt x="141" y="315"/>
                    </a:lnTo>
                    <a:lnTo>
                      <a:pt x="127" y="317"/>
                    </a:lnTo>
                    <a:lnTo>
                      <a:pt x="110" y="320"/>
                    </a:lnTo>
                    <a:lnTo>
                      <a:pt x="91" y="320"/>
                    </a:lnTo>
                    <a:lnTo>
                      <a:pt x="73" y="320"/>
                    </a:lnTo>
                    <a:lnTo>
                      <a:pt x="56" y="317"/>
                    </a:lnTo>
                    <a:lnTo>
                      <a:pt x="40" y="315"/>
                    </a:lnTo>
                    <a:lnTo>
                      <a:pt x="27" y="310"/>
                    </a:lnTo>
                    <a:lnTo>
                      <a:pt x="16" y="304"/>
                    </a:lnTo>
                    <a:lnTo>
                      <a:pt x="7" y="297"/>
                    </a:lnTo>
                    <a:lnTo>
                      <a:pt x="2" y="290"/>
                    </a:lnTo>
                    <a:lnTo>
                      <a:pt x="0" y="283"/>
                    </a:lnTo>
                    <a:lnTo>
                      <a:pt x="0" y="22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58" name="Freeform 134"/>
              <p:cNvSpPr>
                <a:spLocks/>
              </p:cNvSpPr>
              <p:nvPr/>
            </p:nvSpPr>
            <p:spPr bwMode="auto">
              <a:xfrm>
                <a:off x="6492" y="5702"/>
                <a:ext cx="33" cy="107"/>
              </a:xfrm>
              <a:custGeom>
                <a:avLst/>
                <a:gdLst>
                  <a:gd name="T0" fmla="*/ 1 w 64"/>
                  <a:gd name="T1" fmla="*/ 1 h 213"/>
                  <a:gd name="T2" fmla="*/ 1 w 64"/>
                  <a:gd name="T3" fmla="*/ 1 h 213"/>
                  <a:gd name="T4" fmla="*/ 1 w 64"/>
                  <a:gd name="T5" fmla="*/ 1 h 213"/>
                  <a:gd name="T6" fmla="*/ 1 w 64"/>
                  <a:gd name="T7" fmla="*/ 0 h 213"/>
                  <a:gd name="T8" fmla="*/ 1 w 64"/>
                  <a:gd name="T9" fmla="*/ 0 h 213"/>
                  <a:gd name="T10" fmla="*/ 1 w 64"/>
                  <a:gd name="T11" fmla="*/ 0 h 213"/>
                  <a:gd name="T12" fmla="*/ 1 w 64"/>
                  <a:gd name="T13" fmla="*/ 1 h 213"/>
                  <a:gd name="T14" fmla="*/ 1 w 64"/>
                  <a:gd name="T15" fmla="*/ 1 h 213"/>
                  <a:gd name="T16" fmla="*/ 1 w 64"/>
                  <a:gd name="T17" fmla="*/ 1 h 213"/>
                  <a:gd name="T18" fmla="*/ 0 w 64"/>
                  <a:gd name="T19" fmla="*/ 1 h 213"/>
                  <a:gd name="T20" fmla="*/ 0 w 64"/>
                  <a:gd name="T21" fmla="*/ 1 h 213"/>
                  <a:gd name="T22" fmla="*/ 0 w 64"/>
                  <a:gd name="T23" fmla="*/ 1 h 213"/>
                  <a:gd name="T24" fmla="*/ 0 w 64"/>
                  <a:gd name="T25" fmla="*/ 1 h 213"/>
                  <a:gd name="T26" fmla="*/ 0 w 64"/>
                  <a:gd name="T27" fmla="*/ 1 h 213"/>
                  <a:gd name="T28" fmla="*/ 1 w 64"/>
                  <a:gd name="T29" fmla="*/ 1 h 213"/>
                  <a:gd name="T30" fmla="*/ 1 w 64"/>
                  <a:gd name="T31" fmla="*/ 1 h 213"/>
                  <a:gd name="T32" fmla="*/ 1 w 64"/>
                  <a:gd name="T33" fmla="*/ 1 h 213"/>
                  <a:gd name="T34" fmla="*/ 1 w 64"/>
                  <a:gd name="T35" fmla="*/ 1 h 213"/>
                  <a:gd name="T36" fmla="*/ 1 w 64"/>
                  <a:gd name="T37" fmla="*/ 1 h 213"/>
                  <a:gd name="T38" fmla="*/ 1 w 64"/>
                  <a:gd name="T39" fmla="*/ 1 h 213"/>
                  <a:gd name="T40" fmla="*/ 1 w 64"/>
                  <a:gd name="T41" fmla="*/ 1 h 213"/>
                  <a:gd name="T42" fmla="*/ 1 w 64"/>
                  <a:gd name="T43" fmla="*/ 1 h 213"/>
                  <a:gd name="T44" fmla="*/ 1 w 64"/>
                  <a:gd name="T45" fmla="*/ 1 h 213"/>
                  <a:gd name="T46" fmla="*/ 1 w 64"/>
                  <a:gd name="T47" fmla="*/ 1 h 213"/>
                  <a:gd name="T48" fmla="*/ 1 w 64"/>
                  <a:gd name="T49" fmla="*/ 1 h 213"/>
                  <a:gd name="T50" fmla="*/ 1 w 64"/>
                  <a:gd name="T51" fmla="*/ 1 h 213"/>
                  <a:gd name="T52" fmla="*/ 1 w 64"/>
                  <a:gd name="T53" fmla="*/ 1 h 213"/>
                  <a:gd name="T54" fmla="*/ 1 w 64"/>
                  <a:gd name="T55" fmla="*/ 1 h 213"/>
                  <a:gd name="T56" fmla="*/ 1 w 64"/>
                  <a:gd name="T57" fmla="*/ 1 h 213"/>
                  <a:gd name="T58" fmla="*/ 1 w 64"/>
                  <a:gd name="T59" fmla="*/ 1 h 213"/>
                  <a:gd name="T60" fmla="*/ 1 w 64"/>
                  <a:gd name="T61" fmla="*/ 1 h 213"/>
                  <a:gd name="T62" fmla="*/ 1 w 64"/>
                  <a:gd name="T63" fmla="*/ 1 h 213"/>
                  <a:gd name="T64" fmla="*/ 1 w 64"/>
                  <a:gd name="T65" fmla="*/ 1 h 213"/>
                  <a:gd name="T66" fmla="*/ 1 w 64"/>
                  <a:gd name="T67" fmla="*/ 1 h 213"/>
                  <a:gd name="T68" fmla="*/ 1 w 64"/>
                  <a:gd name="T69" fmla="*/ 1 h 2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213"/>
                  <a:gd name="T107" fmla="*/ 64 w 64"/>
                  <a:gd name="T108" fmla="*/ 213 h 2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213">
                    <a:moveTo>
                      <a:pt x="64" y="56"/>
                    </a:moveTo>
                    <a:lnTo>
                      <a:pt x="64" y="12"/>
                    </a:lnTo>
                    <a:lnTo>
                      <a:pt x="56" y="3"/>
                    </a:lnTo>
                    <a:lnTo>
                      <a:pt x="47" y="0"/>
                    </a:lnTo>
                    <a:lnTo>
                      <a:pt x="40" y="0"/>
                    </a:lnTo>
                    <a:lnTo>
                      <a:pt x="33" y="0"/>
                    </a:lnTo>
                    <a:lnTo>
                      <a:pt x="23" y="2"/>
                    </a:lnTo>
                    <a:lnTo>
                      <a:pt x="13" y="9"/>
                    </a:lnTo>
                    <a:lnTo>
                      <a:pt x="4" y="23"/>
                    </a:lnTo>
                    <a:lnTo>
                      <a:pt x="0" y="45"/>
                    </a:lnTo>
                    <a:lnTo>
                      <a:pt x="0" y="70"/>
                    </a:lnTo>
                    <a:lnTo>
                      <a:pt x="0" y="96"/>
                    </a:lnTo>
                    <a:lnTo>
                      <a:pt x="0" y="124"/>
                    </a:lnTo>
                    <a:lnTo>
                      <a:pt x="0" y="148"/>
                    </a:lnTo>
                    <a:lnTo>
                      <a:pt x="1" y="169"/>
                    </a:lnTo>
                    <a:lnTo>
                      <a:pt x="7" y="187"/>
                    </a:lnTo>
                    <a:lnTo>
                      <a:pt x="16" y="199"/>
                    </a:lnTo>
                    <a:lnTo>
                      <a:pt x="24" y="206"/>
                    </a:lnTo>
                    <a:lnTo>
                      <a:pt x="33" y="209"/>
                    </a:lnTo>
                    <a:lnTo>
                      <a:pt x="44" y="213"/>
                    </a:lnTo>
                    <a:lnTo>
                      <a:pt x="54" y="213"/>
                    </a:lnTo>
                    <a:lnTo>
                      <a:pt x="64" y="209"/>
                    </a:lnTo>
                    <a:lnTo>
                      <a:pt x="64" y="168"/>
                    </a:lnTo>
                    <a:lnTo>
                      <a:pt x="50" y="173"/>
                    </a:lnTo>
                    <a:lnTo>
                      <a:pt x="38" y="168"/>
                    </a:lnTo>
                    <a:lnTo>
                      <a:pt x="33" y="157"/>
                    </a:lnTo>
                    <a:lnTo>
                      <a:pt x="30" y="138"/>
                    </a:lnTo>
                    <a:lnTo>
                      <a:pt x="30" y="122"/>
                    </a:lnTo>
                    <a:lnTo>
                      <a:pt x="30" y="98"/>
                    </a:lnTo>
                    <a:lnTo>
                      <a:pt x="30" y="73"/>
                    </a:lnTo>
                    <a:lnTo>
                      <a:pt x="30" y="54"/>
                    </a:lnTo>
                    <a:lnTo>
                      <a:pt x="34" y="44"/>
                    </a:lnTo>
                    <a:lnTo>
                      <a:pt x="43" y="38"/>
                    </a:lnTo>
                    <a:lnTo>
                      <a:pt x="54" y="44"/>
                    </a:lnTo>
                    <a:lnTo>
                      <a:pt x="64" y="5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59" name="Freeform 135"/>
              <p:cNvSpPr>
                <a:spLocks/>
              </p:cNvSpPr>
              <p:nvPr/>
            </p:nvSpPr>
            <p:spPr bwMode="auto">
              <a:xfrm>
                <a:off x="6532" y="5680"/>
                <a:ext cx="76" cy="28"/>
              </a:xfrm>
              <a:custGeom>
                <a:avLst/>
                <a:gdLst>
                  <a:gd name="T0" fmla="*/ 0 w 153"/>
                  <a:gd name="T1" fmla="*/ 1 h 56"/>
                  <a:gd name="T2" fmla="*/ 0 w 153"/>
                  <a:gd name="T3" fmla="*/ 1 h 56"/>
                  <a:gd name="T4" fmla="*/ 0 w 153"/>
                  <a:gd name="T5" fmla="*/ 1 h 56"/>
                  <a:gd name="T6" fmla="*/ 0 w 153"/>
                  <a:gd name="T7" fmla="*/ 1 h 56"/>
                  <a:gd name="T8" fmla="*/ 0 w 153"/>
                  <a:gd name="T9" fmla="*/ 1 h 56"/>
                  <a:gd name="T10" fmla="*/ 0 w 153"/>
                  <a:gd name="T11" fmla="*/ 1 h 56"/>
                  <a:gd name="T12" fmla="*/ 0 w 153"/>
                  <a:gd name="T13" fmla="*/ 1 h 56"/>
                  <a:gd name="T14" fmla="*/ 0 w 153"/>
                  <a:gd name="T15" fmla="*/ 1 h 56"/>
                  <a:gd name="T16" fmla="*/ 0 w 153"/>
                  <a:gd name="T17" fmla="*/ 1 h 56"/>
                  <a:gd name="T18" fmla="*/ 0 w 153"/>
                  <a:gd name="T19" fmla="*/ 1 h 56"/>
                  <a:gd name="T20" fmla="*/ 0 w 153"/>
                  <a:gd name="T21" fmla="*/ 1 h 56"/>
                  <a:gd name="T22" fmla="*/ 0 w 153"/>
                  <a:gd name="T23" fmla="*/ 1 h 56"/>
                  <a:gd name="T24" fmla="*/ 0 w 153"/>
                  <a:gd name="T25" fmla="*/ 1 h 56"/>
                  <a:gd name="T26" fmla="*/ 0 w 153"/>
                  <a:gd name="T27" fmla="*/ 1 h 56"/>
                  <a:gd name="T28" fmla="*/ 0 w 153"/>
                  <a:gd name="T29" fmla="*/ 1 h 56"/>
                  <a:gd name="T30" fmla="*/ 0 w 153"/>
                  <a:gd name="T31" fmla="*/ 0 h 56"/>
                  <a:gd name="T32" fmla="*/ 0 w 153"/>
                  <a:gd name="T33" fmla="*/ 0 h 56"/>
                  <a:gd name="T34" fmla="*/ 0 w 153"/>
                  <a:gd name="T35" fmla="*/ 0 h 56"/>
                  <a:gd name="T36" fmla="*/ 0 w 153"/>
                  <a:gd name="T37" fmla="*/ 1 h 56"/>
                  <a:gd name="T38" fmla="*/ 0 w 153"/>
                  <a:gd name="T39" fmla="*/ 1 h 56"/>
                  <a:gd name="T40" fmla="*/ 0 w 153"/>
                  <a:gd name="T41" fmla="*/ 1 h 56"/>
                  <a:gd name="T42" fmla="*/ 0 w 153"/>
                  <a:gd name="T43" fmla="*/ 1 h 56"/>
                  <a:gd name="T44" fmla="*/ 0 w 153"/>
                  <a:gd name="T45" fmla="*/ 1 h 56"/>
                  <a:gd name="T46" fmla="*/ 0 w 153"/>
                  <a:gd name="T47" fmla="*/ 1 h 56"/>
                  <a:gd name="T48" fmla="*/ 0 w 153"/>
                  <a:gd name="T49" fmla="*/ 1 h 56"/>
                  <a:gd name="T50" fmla="*/ 0 w 153"/>
                  <a:gd name="T51" fmla="*/ 1 h 56"/>
                  <a:gd name="T52" fmla="*/ 0 w 153"/>
                  <a:gd name="T53" fmla="*/ 1 h 56"/>
                  <a:gd name="T54" fmla="*/ 0 w 153"/>
                  <a:gd name="T55" fmla="*/ 1 h 56"/>
                  <a:gd name="T56" fmla="*/ 0 w 153"/>
                  <a:gd name="T57" fmla="*/ 1 h 56"/>
                  <a:gd name="T58" fmla="*/ 0 w 153"/>
                  <a:gd name="T59" fmla="*/ 1 h 56"/>
                  <a:gd name="T60" fmla="*/ 0 w 153"/>
                  <a:gd name="T61" fmla="*/ 1 h 56"/>
                  <a:gd name="T62" fmla="*/ 0 w 153"/>
                  <a:gd name="T63" fmla="*/ 1 h 56"/>
                  <a:gd name="T64" fmla="*/ 0 w 153"/>
                  <a:gd name="T65" fmla="*/ 1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56"/>
                  <a:gd name="T101" fmla="*/ 153 w 153"/>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56">
                    <a:moveTo>
                      <a:pt x="77" y="56"/>
                    </a:moveTo>
                    <a:lnTo>
                      <a:pt x="62" y="56"/>
                    </a:lnTo>
                    <a:lnTo>
                      <a:pt x="48" y="55"/>
                    </a:lnTo>
                    <a:lnTo>
                      <a:pt x="35" y="51"/>
                    </a:lnTo>
                    <a:lnTo>
                      <a:pt x="23" y="48"/>
                    </a:lnTo>
                    <a:lnTo>
                      <a:pt x="13" y="44"/>
                    </a:lnTo>
                    <a:lnTo>
                      <a:pt x="6" y="39"/>
                    </a:lnTo>
                    <a:lnTo>
                      <a:pt x="2" y="34"/>
                    </a:lnTo>
                    <a:lnTo>
                      <a:pt x="0" y="28"/>
                    </a:lnTo>
                    <a:lnTo>
                      <a:pt x="2" y="23"/>
                    </a:lnTo>
                    <a:lnTo>
                      <a:pt x="6" y="18"/>
                    </a:lnTo>
                    <a:lnTo>
                      <a:pt x="13" y="13"/>
                    </a:lnTo>
                    <a:lnTo>
                      <a:pt x="23" y="9"/>
                    </a:lnTo>
                    <a:lnTo>
                      <a:pt x="35" y="6"/>
                    </a:lnTo>
                    <a:lnTo>
                      <a:pt x="48" y="2"/>
                    </a:lnTo>
                    <a:lnTo>
                      <a:pt x="62" y="0"/>
                    </a:lnTo>
                    <a:lnTo>
                      <a:pt x="77" y="0"/>
                    </a:lnTo>
                    <a:lnTo>
                      <a:pt x="93" y="0"/>
                    </a:lnTo>
                    <a:lnTo>
                      <a:pt x="107" y="2"/>
                    </a:lnTo>
                    <a:lnTo>
                      <a:pt x="120" y="6"/>
                    </a:lnTo>
                    <a:lnTo>
                      <a:pt x="130" y="9"/>
                    </a:lnTo>
                    <a:lnTo>
                      <a:pt x="140" y="13"/>
                    </a:lnTo>
                    <a:lnTo>
                      <a:pt x="147" y="18"/>
                    </a:lnTo>
                    <a:lnTo>
                      <a:pt x="152" y="23"/>
                    </a:lnTo>
                    <a:lnTo>
                      <a:pt x="153" y="28"/>
                    </a:lnTo>
                    <a:lnTo>
                      <a:pt x="152" y="34"/>
                    </a:lnTo>
                    <a:lnTo>
                      <a:pt x="147" y="39"/>
                    </a:lnTo>
                    <a:lnTo>
                      <a:pt x="140" y="44"/>
                    </a:lnTo>
                    <a:lnTo>
                      <a:pt x="130" y="48"/>
                    </a:lnTo>
                    <a:lnTo>
                      <a:pt x="120" y="51"/>
                    </a:lnTo>
                    <a:lnTo>
                      <a:pt x="107" y="55"/>
                    </a:lnTo>
                    <a:lnTo>
                      <a:pt x="93" y="56"/>
                    </a:lnTo>
                    <a:lnTo>
                      <a:pt x="77" y="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60" name="Freeform 136"/>
              <p:cNvSpPr>
                <a:spLocks/>
              </p:cNvSpPr>
              <p:nvPr/>
            </p:nvSpPr>
            <p:spPr bwMode="auto">
              <a:xfrm>
                <a:off x="6666" y="5449"/>
                <a:ext cx="148" cy="105"/>
              </a:xfrm>
              <a:custGeom>
                <a:avLst/>
                <a:gdLst>
                  <a:gd name="T0" fmla="*/ 0 w 297"/>
                  <a:gd name="T1" fmla="*/ 1 h 210"/>
                  <a:gd name="T2" fmla="*/ 0 w 297"/>
                  <a:gd name="T3" fmla="*/ 1 h 210"/>
                  <a:gd name="T4" fmla="*/ 0 w 297"/>
                  <a:gd name="T5" fmla="*/ 1 h 210"/>
                  <a:gd name="T6" fmla="*/ 0 w 297"/>
                  <a:gd name="T7" fmla="*/ 1 h 210"/>
                  <a:gd name="T8" fmla="*/ 0 w 297"/>
                  <a:gd name="T9" fmla="*/ 1 h 210"/>
                  <a:gd name="T10" fmla="*/ 0 w 297"/>
                  <a:gd name="T11" fmla="*/ 1 h 210"/>
                  <a:gd name="T12" fmla="*/ 0 w 297"/>
                  <a:gd name="T13" fmla="*/ 1 h 210"/>
                  <a:gd name="T14" fmla="*/ 0 w 297"/>
                  <a:gd name="T15" fmla="*/ 1 h 210"/>
                  <a:gd name="T16" fmla="*/ 0 w 297"/>
                  <a:gd name="T17" fmla="*/ 1 h 210"/>
                  <a:gd name="T18" fmla="*/ 0 w 297"/>
                  <a:gd name="T19" fmla="*/ 1 h 210"/>
                  <a:gd name="T20" fmla="*/ 0 w 297"/>
                  <a:gd name="T21" fmla="*/ 1 h 210"/>
                  <a:gd name="T22" fmla="*/ 0 w 297"/>
                  <a:gd name="T23" fmla="*/ 1 h 210"/>
                  <a:gd name="T24" fmla="*/ 0 w 297"/>
                  <a:gd name="T25" fmla="*/ 1 h 210"/>
                  <a:gd name="T26" fmla="*/ 0 w 297"/>
                  <a:gd name="T27" fmla="*/ 0 h 210"/>
                  <a:gd name="T28" fmla="*/ 0 w 297"/>
                  <a:gd name="T29" fmla="*/ 1 h 210"/>
                  <a:gd name="T30" fmla="*/ 0 w 297"/>
                  <a:gd name="T31" fmla="*/ 1 h 210"/>
                  <a:gd name="T32" fmla="*/ 0 w 297"/>
                  <a:gd name="T33" fmla="*/ 1 h 210"/>
                  <a:gd name="T34" fmla="*/ 0 w 297"/>
                  <a:gd name="T35" fmla="*/ 1 h 210"/>
                  <a:gd name="T36" fmla="*/ 0 w 297"/>
                  <a:gd name="T37" fmla="*/ 1 h 210"/>
                  <a:gd name="T38" fmla="*/ 0 w 297"/>
                  <a:gd name="T39" fmla="*/ 1 h 210"/>
                  <a:gd name="T40" fmla="*/ 0 w 297"/>
                  <a:gd name="T41" fmla="*/ 1 h 210"/>
                  <a:gd name="T42" fmla="*/ 0 w 297"/>
                  <a:gd name="T43" fmla="*/ 1 h 210"/>
                  <a:gd name="T44" fmla="*/ 0 w 297"/>
                  <a:gd name="T45" fmla="*/ 1 h 210"/>
                  <a:gd name="T46" fmla="*/ 0 w 297"/>
                  <a:gd name="T47" fmla="*/ 1 h 210"/>
                  <a:gd name="T48" fmla="*/ 0 w 297"/>
                  <a:gd name="T49" fmla="*/ 1 h 210"/>
                  <a:gd name="T50" fmla="*/ 0 w 297"/>
                  <a:gd name="T51" fmla="*/ 1 h 210"/>
                  <a:gd name="T52" fmla="*/ 0 w 297"/>
                  <a:gd name="T53" fmla="*/ 1 h 210"/>
                  <a:gd name="T54" fmla="*/ 0 w 297"/>
                  <a:gd name="T55" fmla="*/ 1 h 210"/>
                  <a:gd name="T56" fmla="*/ 0 w 297"/>
                  <a:gd name="T57" fmla="*/ 1 h 210"/>
                  <a:gd name="T58" fmla="*/ 0 w 297"/>
                  <a:gd name="T59" fmla="*/ 1 h 210"/>
                  <a:gd name="T60" fmla="*/ 0 w 297"/>
                  <a:gd name="T61" fmla="*/ 1 h 210"/>
                  <a:gd name="T62" fmla="*/ 0 w 297"/>
                  <a:gd name="T63" fmla="*/ 1 h 210"/>
                  <a:gd name="T64" fmla="*/ 0 w 297"/>
                  <a:gd name="T65" fmla="*/ 1 h 210"/>
                  <a:gd name="T66" fmla="*/ 0 w 297"/>
                  <a:gd name="T67" fmla="*/ 1 h 210"/>
                  <a:gd name="T68" fmla="*/ 0 w 297"/>
                  <a:gd name="T69" fmla="*/ 1 h 210"/>
                  <a:gd name="T70" fmla="*/ 0 w 297"/>
                  <a:gd name="T71" fmla="*/ 1 h 210"/>
                  <a:gd name="T72" fmla="*/ 0 w 297"/>
                  <a:gd name="T73" fmla="*/ 1 h 210"/>
                  <a:gd name="T74" fmla="*/ 0 w 297"/>
                  <a:gd name="T75" fmla="*/ 1 h 210"/>
                  <a:gd name="T76" fmla="*/ 0 w 297"/>
                  <a:gd name="T77" fmla="*/ 1 h 210"/>
                  <a:gd name="T78" fmla="*/ 0 w 297"/>
                  <a:gd name="T79" fmla="*/ 1 h 210"/>
                  <a:gd name="T80" fmla="*/ 0 w 297"/>
                  <a:gd name="T81" fmla="*/ 1 h 210"/>
                  <a:gd name="T82" fmla="*/ 0 w 297"/>
                  <a:gd name="T83" fmla="*/ 1 h 210"/>
                  <a:gd name="T84" fmla="*/ 0 w 297"/>
                  <a:gd name="T85" fmla="*/ 1 h 210"/>
                  <a:gd name="T86" fmla="*/ 0 w 297"/>
                  <a:gd name="T87" fmla="*/ 1 h 210"/>
                  <a:gd name="T88" fmla="*/ 0 w 297"/>
                  <a:gd name="T89" fmla="*/ 1 h 210"/>
                  <a:gd name="T90" fmla="*/ 0 w 297"/>
                  <a:gd name="T91" fmla="*/ 1 h 210"/>
                  <a:gd name="T92" fmla="*/ 0 w 297"/>
                  <a:gd name="T93" fmla="*/ 1 h 210"/>
                  <a:gd name="T94" fmla="*/ 0 w 297"/>
                  <a:gd name="T95" fmla="*/ 1 h 210"/>
                  <a:gd name="T96" fmla="*/ 0 w 297"/>
                  <a:gd name="T97" fmla="*/ 1 h 210"/>
                  <a:gd name="T98" fmla="*/ 0 w 297"/>
                  <a:gd name="T99" fmla="*/ 1 h 210"/>
                  <a:gd name="T100" fmla="*/ 0 w 297"/>
                  <a:gd name="T101" fmla="*/ 1 h 210"/>
                  <a:gd name="T102" fmla="*/ 0 w 297"/>
                  <a:gd name="T103" fmla="*/ 1 h 2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7"/>
                  <a:gd name="T157" fmla="*/ 0 h 210"/>
                  <a:gd name="T158" fmla="*/ 297 w 297"/>
                  <a:gd name="T159" fmla="*/ 210 h 2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7" h="210">
                    <a:moveTo>
                      <a:pt x="297" y="210"/>
                    </a:moveTo>
                    <a:lnTo>
                      <a:pt x="297" y="196"/>
                    </a:lnTo>
                    <a:lnTo>
                      <a:pt x="297" y="179"/>
                    </a:lnTo>
                    <a:lnTo>
                      <a:pt x="295" y="159"/>
                    </a:lnTo>
                    <a:lnTo>
                      <a:pt x="295" y="138"/>
                    </a:lnTo>
                    <a:lnTo>
                      <a:pt x="295" y="128"/>
                    </a:lnTo>
                    <a:lnTo>
                      <a:pt x="295" y="117"/>
                    </a:lnTo>
                    <a:lnTo>
                      <a:pt x="295" y="110"/>
                    </a:lnTo>
                    <a:lnTo>
                      <a:pt x="297" y="105"/>
                    </a:lnTo>
                    <a:lnTo>
                      <a:pt x="293" y="103"/>
                    </a:lnTo>
                    <a:lnTo>
                      <a:pt x="290" y="102"/>
                    </a:lnTo>
                    <a:lnTo>
                      <a:pt x="285" y="100"/>
                    </a:lnTo>
                    <a:lnTo>
                      <a:pt x="283" y="98"/>
                    </a:lnTo>
                    <a:lnTo>
                      <a:pt x="280" y="96"/>
                    </a:lnTo>
                    <a:lnTo>
                      <a:pt x="275" y="95"/>
                    </a:lnTo>
                    <a:lnTo>
                      <a:pt x="273" y="93"/>
                    </a:lnTo>
                    <a:lnTo>
                      <a:pt x="268" y="91"/>
                    </a:lnTo>
                    <a:lnTo>
                      <a:pt x="260" y="82"/>
                    </a:lnTo>
                    <a:lnTo>
                      <a:pt x="248" y="70"/>
                    </a:lnTo>
                    <a:lnTo>
                      <a:pt x="234" y="58"/>
                    </a:lnTo>
                    <a:lnTo>
                      <a:pt x="220" y="48"/>
                    </a:lnTo>
                    <a:lnTo>
                      <a:pt x="207" y="35"/>
                    </a:lnTo>
                    <a:lnTo>
                      <a:pt x="194" y="27"/>
                    </a:lnTo>
                    <a:lnTo>
                      <a:pt x="185" y="20"/>
                    </a:lnTo>
                    <a:lnTo>
                      <a:pt x="181" y="14"/>
                    </a:lnTo>
                    <a:lnTo>
                      <a:pt x="175" y="9"/>
                    </a:lnTo>
                    <a:lnTo>
                      <a:pt x="167" y="4"/>
                    </a:lnTo>
                    <a:lnTo>
                      <a:pt x="157" y="0"/>
                    </a:lnTo>
                    <a:lnTo>
                      <a:pt x="146" y="0"/>
                    </a:lnTo>
                    <a:lnTo>
                      <a:pt x="137" y="2"/>
                    </a:lnTo>
                    <a:lnTo>
                      <a:pt x="128" y="4"/>
                    </a:lnTo>
                    <a:lnTo>
                      <a:pt x="118" y="6"/>
                    </a:lnTo>
                    <a:lnTo>
                      <a:pt x="108" y="7"/>
                    </a:lnTo>
                    <a:lnTo>
                      <a:pt x="98" y="11"/>
                    </a:lnTo>
                    <a:lnTo>
                      <a:pt x="90" y="13"/>
                    </a:lnTo>
                    <a:lnTo>
                      <a:pt x="83" y="13"/>
                    </a:lnTo>
                    <a:lnTo>
                      <a:pt x="77" y="14"/>
                    </a:lnTo>
                    <a:lnTo>
                      <a:pt x="67" y="16"/>
                    </a:lnTo>
                    <a:lnTo>
                      <a:pt x="56" y="18"/>
                    </a:lnTo>
                    <a:lnTo>
                      <a:pt x="44" y="21"/>
                    </a:lnTo>
                    <a:lnTo>
                      <a:pt x="38" y="25"/>
                    </a:lnTo>
                    <a:lnTo>
                      <a:pt x="34" y="35"/>
                    </a:lnTo>
                    <a:lnTo>
                      <a:pt x="28" y="53"/>
                    </a:lnTo>
                    <a:lnTo>
                      <a:pt x="21" y="70"/>
                    </a:lnTo>
                    <a:lnTo>
                      <a:pt x="16" y="82"/>
                    </a:lnTo>
                    <a:lnTo>
                      <a:pt x="10" y="95"/>
                    </a:lnTo>
                    <a:lnTo>
                      <a:pt x="3" y="112"/>
                    </a:lnTo>
                    <a:lnTo>
                      <a:pt x="0" y="130"/>
                    </a:lnTo>
                    <a:lnTo>
                      <a:pt x="3" y="138"/>
                    </a:lnTo>
                    <a:lnTo>
                      <a:pt x="8" y="138"/>
                    </a:lnTo>
                    <a:lnTo>
                      <a:pt x="14" y="138"/>
                    </a:lnTo>
                    <a:lnTo>
                      <a:pt x="18" y="138"/>
                    </a:lnTo>
                    <a:lnTo>
                      <a:pt x="23" y="137"/>
                    </a:lnTo>
                    <a:lnTo>
                      <a:pt x="28" y="145"/>
                    </a:lnTo>
                    <a:lnTo>
                      <a:pt x="36" y="156"/>
                    </a:lnTo>
                    <a:lnTo>
                      <a:pt x="43" y="166"/>
                    </a:lnTo>
                    <a:lnTo>
                      <a:pt x="47" y="170"/>
                    </a:lnTo>
                    <a:lnTo>
                      <a:pt x="50" y="170"/>
                    </a:lnTo>
                    <a:lnTo>
                      <a:pt x="54" y="166"/>
                    </a:lnTo>
                    <a:lnTo>
                      <a:pt x="56" y="159"/>
                    </a:lnTo>
                    <a:lnTo>
                      <a:pt x="56" y="151"/>
                    </a:lnTo>
                    <a:lnTo>
                      <a:pt x="54" y="145"/>
                    </a:lnTo>
                    <a:lnTo>
                      <a:pt x="54" y="142"/>
                    </a:lnTo>
                    <a:lnTo>
                      <a:pt x="54" y="140"/>
                    </a:lnTo>
                    <a:lnTo>
                      <a:pt x="53" y="137"/>
                    </a:lnTo>
                    <a:lnTo>
                      <a:pt x="58" y="140"/>
                    </a:lnTo>
                    <a:lnTo>
                      <a:pt x="66" y="145"/>
                    </a:lnTo>
                    <a:lnTo>
                      <a:pt x="73" y="149"/>
                    </a:lnTo>
                    <a:lnTo>
                      <a:pt x="80" y="145"/>
                    </a:lnTo>
                    <a:lnTo>
                      <a:pt x="83" y="147"/>
                    </a:lnTo>
                    <a:lnTo>
                      <a:pt x="86" y="151"/>
                    </a:lnTo>
                    <a:lnTo>
                      <a:pt x="87" y="152"/>
                    </a:lnTo>
                    <a:lnTo>
                      <a:pt x="90" y="152"/>
                    </a:lnTo>
                    <a:lnTo>
                      <a:pt x="93" y="151"/>
                    </a:lnTo>
                    <a:lnTo>
                      <a:pt x="96" y="147"/>
                    </a:lnTo>
                    <a:lnTo>
                      <a:pt x="97" y="144"/>
                    </a:lnTo>
                    <a:lnTo>
                      <a:pt x="97" y="138"/>
                    </a:lnTo>
                    <a:lnTo>
                      <a:pt x="103" y="140"/>
                    </a:lnTo>
                    <a:lnTo>
                      <a:pt x="108" y="140"/>
                    </a:lnTo>
                    <a:lnTo>
                      <a:pt x="116" y="142"/>
                    </a:lnTo>
                    <a:lnTo>
                      <a:pt x="123" y="142"/>
                    </a:lnTo>
                    <a:lnTo>
                      <a:pt x="130" y="144"/>
                    </a:lnTo>
                    <a:lnTo>
                      <a:pt x="137" y="144"/>
                    </a:lnTo>
                    <a:lnTo>
                      <a:pt x="143" y="144"/>
                    </a:lnTo>
                    <a:lnTo>
                      <a:pt x="147" y="144"/>
                    </a:lnTo>
                    <a:lnTo>
                      <a:pt x="154" y="142"/>
                    </a:lnTo>
                    <a:lnTo>
                      <a:pt x="160" y="142"/>
                    </a:lnTo>
                    <a:lnTo>
                      <a:pt x="164" y="144"/>
                    </a:lnTo>
                    <a:lnTo>
                      <a:pt x="167" y="145"/>
                    </a:lnTo>
                    <a:lnTo>
                      <a:pt x="170" y="147"/>
                    </a:lnTo>
                    <a:lnTo>
                      <a:pt x="175" y="152"/>
                    </a:lnTo>
                    <a:lnTo>
                      <a:pt x="183" y="159"/>
                    </a:lnTo>
                    <a:lnTo>
                      <a:pt x="191" y="168"/>
                    </a:lnTo>
                    <a:lnTo>
                      <a:pt x="200" y="175"/>
                    </a:lnTo>
                    <a:lnTo>
                      <a:pt x="208" y="182"/>
                    </a:lnTo>
                    <a:lnTo>
                      <a:pt x="215" y="187"/>
                    </a:lnTo>
                    <a:lnTo>
                      <a:pt x="220" y="191"/>
                    </a:lnTo>
                    <a:lnTo>
                      <a:pt x="224" y="192"/>
                    </a:lnTo>
                    <a:lnTo>
                      <a:pt x="233" y="192"/>
                    </a:lnTo>
                    <a:lnTo>
                      <a:pt x="243" y="196"/>
                    </a:lnTo>
                    <a:lnTo>
                      <a:pt x="255" y="198"/>
                    </a:lnTo>
                    <a:lnTo>
                      <a:pt x="268" y="201"/>
                    </a:lnTo>
                    <a:lnTo>
                      <a:pt x="280" y="203"/>
                    </a:lnTo>
                    <a:lnTo>
                      <a:pt x="290" y="206"/>
                    </a:lnTo>
                    <a:lnTo>
                      <a:pt x="297" y="2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61" name="Freeform 137"/>
              <p:cNvSpPr>
                <a:spLocks/>
              </p:cNvSpPr>
              <p:nvPr/>
            </p:nvSpPr>
            <p:spPr bwMode="auto">
              <a:xfrm>
                <a:off x="6508" y="5538"/>
                <a:ext cx="286" cy="123"/>
              </a:xfrm>
              <a:custGeom>
                <a:avLst/>
                <a:gdLst>
                  <a:gd name="T0" fmla="*/ 0 w 573"/>
                  <a:gd name="T1" fmla="*/ 1 h 246"/>
                  <a:gd name="T2" fmla="*/ 0 w 573"/>
                  <a:gd name="T3" fmla="*/ 1 h 246"/>
                  <a:gd name="T4" fmla="*/ 0 w 573"/>
                  <a:gd name="T5" fmla="*/ 1 h 246"/>
                  <a:gd name="T6" fmla="*/ 0 w 573"/>
                  <a:gd name="T7" fmla="*/ 1 h 246"/>
                  <a:gd name="T8" fmla="*/ 0 w 573"/>
                  <a:gd name="T9" fmla="*/ 1 h 246"/>
                  <a:gd name="T10" fmla="*/ 0 w 573"/>
                  <a:gd name="T11" fmla="*/ 1 h 246"/>
                  <a:gd name="T12" fmla="*/ 0 w 573"/>
                  <a:gd name="T13" fmla="*/ 1 h 246"/>
                  <a:gd name="T14" fmla="*/ 0 w 573"/>
                  <a:gd name="T15" fmla="*/ 1 h 246"/>
                  <a:gd name="T16" fmla="*/ 0 w 573"/>
                  <a:gd name="T17" fmla="*/ 1 h 246"/>
                  <a:gd name="T18" fmla="*/ 0 w 573"/>
                  <a:gd name="T19" fmla="*/ 1 h 246"/>
                  <a:gd name="T20" fmla="*/ 0 w 573"/>
                  <a:gd name="T21" fmla="*/ 1 h 246"/>
                  <a:gd name="T22" fmla="*/ 0 w 573"/>
                  <a:gd name="T23" fmla="*/ 1 h 246"/>
                  <a:gd name="T24" fmla="*/ 0 w 573"/>
                  <a:gd name="T25" fmla="*/ 1 h 246"/>
                  <a:gd name="T26" fmla="*/ 0 w 573"/>
                  <a:gd name="T27" fmla="*/ 1 h 246"/>
                  <a:gd name="T28" fmla="*/ 0 w 573"/>
                  <a:gd name="T29" fmla="*/ 1 h 246"/>
                  <a:gd name="T30" fmla="*/ 0 w 573"/>
                  <a:gd name="T31" fmla="*/ 1 h 246"/>
                  <a:gd name="T32" fmla="*/ 0 w 573"/>
                  <a:gd name="T33" fmla="*/ 1 h 246"/>
                  <a:gd name="T34" fmla="*/ 0 w 573"/>
                  <a:gd name="T35" fmla="*/ 1 h 246"/>
                  <a:gd name="T36" fmla="*/ 0 w 573"/>
                  <a:gd name="T37" fmla="*/ 1 h 246"/>
                  <a:gd name="T38" fmla="*/ 0 w 573"/>
                  <a:gd name="T39" fmla="*/ 1 h 246"/>
                  <a:gd name="T40" fmla="*/ 0 w 573"/>
                  <a:gd name="T41" fmla="*/ 1 h 246"/>
                  <a:gd name="T42" fmla="*/ 0 w 573"/>
                  <a:gd name="T43" fmla="*/ 1 h 246"/>
                  <a:gd name="T44" fmla="*/ 0 w 573"/>
                  <a:gd name="T45" fmla="*/ 1 h 246"/>
                  <a:gd name="T46" fmla="*/ 0 w 573"/>
                  <a:gd name="T47" fmla="*/ 1 h 246"/>
                  <a:gd name="T48" fmla="*/ 0 w 573"/>
                  <a:gd name="T49" fmla="*/ 1 h 246"/>
                  <a:gd name="T50" fmla="*/ 0 w 573"/>
                  <a:gd name="T51" fmla="*/ 1 h 246"/>
                  <a:gd name="T52" fmla="*/ 0 w 573"/>
                  <a:gd name="T53" fmla="*/ 1 h 246"/>
                  <a:gd name="T54" fmla="*/ 0 w 573"/>
                  <a:gd name="T55" fmla="*/ 1 h 246"/>
                  <a:gd name="T56" fmla="*/ 0 w 573"/>
                  <a:gd name="T57" fmla="*/ 1 h 246"/>
                  <a:gd name="T58" fmla="*/ 0 w 573"/>
                  <a:gd name="T59" fmla="*/ 1 h 246"/>
                  <a:gd name="T60" fmla="*/ 0 w 573"/>
                  <a:gd name="T61" fmla="*/ 1 h 246"/>
                  <a:gd name="T62" fmla="*/ 0 w 573"/>
                  <a:gd name="T63" fmla="*/ 1 h 246"/>
                  <a:gd name="T64" fmla="*/ 0 w 573"/>
                  <a:gd name="T65" fmla="*/ 1 h 246"/>
                  <a:gd name="T66" fmla="*/ 0 w 573"/>
                  <a:gd name="T67" fmla="*/ 1 h 246"/>
                  <a:gd name="T68" fmla="*/ 0 w 573"/>
                  <a:gd name="T69" fmla="*/ 1 h 246"/>
                  <a:gd name="T70" fmla="*/ 0 w 573"/>
                  <a:gd name="T71" fmla="*/ 1 h 246"/>
                  <a:gd name="T72" fmla="*/ 0 w 573"/>
                  <a:gd name="T73" fmla="*/ 1 h 246"/>
                  <a:gd name="T74" fmla="*/ 0 w 573"/>
                  <a:gd name="T75" fmla="*/ 1 h 246"/>
                  <a:gd name="T76" fmla="*/ 0 w 573"/>
                  <a:gd name="T77" fmla="*/ 1 h 246"/>
                  <a:gd name="T78" fmla="*/ 0 w 573"/>
                  <a:gd name="T79" fmla="*/ 1 h 246"/>
                  <a:gd name="T80" fmla="*/ 0 w 573"/>
                  <a:gd name="T81" fmla="*/ 1 h 246"/>
                  <a:gd name="T82" fmla="*/ 0 w 573"/>
                  <a:gd name="T83" fmla="*/ 1 h 246"/>
                  <a:gd name="T84" fmla="*/ 0 w 573"/>
                  <a:gd name="T85" fmla="*/ 1 h 246"/>
                  <a:gd name="T86" fmla="*/ 0 w 573"/>
                  <a:gd name="T87" fmla="*/ 1 h 246"/>
                  <a:gd name="T88" fmla="*/ 0 w 573"/>
                  <a:gd name="T89" fmla="*/ 1 h 246"/>
                  <a:gd name="T90" fmla="*/ 0 w 573"/>
                  <a:gd name="T91" fmla="*/ 1 h 246"/>
                  <a:gd name="T92" fmla="*/ 0 w 573"/>
                  <a:gd name="T93" fmla="*/ 1 h 246"/>
                  <a:gd name="T94" fmla="*/ 0 w 573"/>
                  <a:gd name="T95" fmla="*/ 1 h 246"/>
                  <a:gd name="T96" fmla="*/ 0 w 573"/>
                  <a:gd name="T97" fmla="*/ 1 h 246"/>
                  <a:gd name="T98" fmla="*/ 0 w 573"/>
                  <a:gd name="T99" fmla="*/ 1 h 246"/>
                  <a:gd name="T100" fmla="*/ 0 w 573"/>
                  <a:gd name="T101" fmla="*/ 1 h 246"/>
                  <a:gd name="T102" fmla="*/ 0 w 573"/>
                  <a:gd name="T103" fmla="*/ 1 h 246"/>
                  <a:gd name="T104" fmla="*/ 0 w 573"/>
                  <a:gd name="T105" fmla="*/ 1 h 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246"/>
                  <a:gd name="T161" fmla="*/ 573 w 573"/>
                  <a:gd name="T162" fmla="*/ 246 h 2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246">
                    <a:moveTo>
                      <a:pt x="561" y="40"/>
                    </a:moveTo>
                    <a:lnTo>
                      <a:pt x="563" y="43"/>
                    </a:lnTo>
                    <a:lnTo>
                      <a:pt x="566" y="47"/>
                    </a:lnTo>
                    <a:lnTo>
                      <a:pt x="567" y="52"/>
                    </a:lnTo>
                    <a:lnTo>
                      <a:pt x="569" y="55"/>
                    </a:lnTo>
                    <a:lnTo>
                      <a:pt x="573" y="82"/>
                    </a:lnTo>
                    <a:lnTo>
                      <a:pt x="573" y="110"/>
                    </a:lnTo>
                    <a:lnTo>
                      <a:pt x="571" y="136"/>
                    </a:lnTo>
                    <a:lnTo>
                      <a:pt x="571" y="160"/>
                    </a:lnTo>
                    <a:lnTo>
                      <a:pt x="571" y="178"/>
                    </a:lnTo>
                    <a:lnTo>
                      <a:pt x="569" y="202"/>
                    </a:lnTo>
                    <a:lnTo>
                      <a:pt x="566" y="227"/>
                    </a:lnTo>
                    <a:lnTo>
                      <a:pt x="563" y="246"/>
                    </a:lnTo>
                    <a:lnTo>
                      <a:pt x="550" y="244"/>
                    </a:lnTo>
                    <a:lnTo>
                      <a:pt x="537" y="242"/>
                    </a:lnTo>
                    <a:lnTo>
                      <a:pt x="524" y="241"/>
                    </a:lnTo>
                    <a:lnTo>
                      <a:pt x="511" y="237"/>
                    </a:lnTo>
                    <a:lnTo>
                      <a:pt x="500" y="235"/>
                    </a:lnTo>
                    <a:lnTo>
                      <a:pt x="490" y="234"/>
                    </a:lnTo>
                    <a:lnTo>
                      <a:pt x="483" y="232"/>
                    </a:lnTo>
                    <a:lnTo>
                      <a:pt x="477" y="230"/>
                    </a:lnTo>
                    <a:lnTo>
                      <a:pt x="472" y="228"/>
                    </a:lnTo>
                    <a:lnTo>
                      <a:pt x="464" y="227"/>
                    </a:lnTo>
                    <a:lnTo>
                      <a:pt x="456" y="225"/>
                    </a:lnTo>
                    <a:lnTo>
                      <a:pt x="447" y="223"/>
                    </a:lnTo>
                    <a:lnTo>
                      <a:pt x="437" y="221"/>
                    </a:lnTo>
                    <a:lnTo>
                      <a:pt x="429" y="220"/>
                    </a:lnTo>
                    <a:lnTo>
                      <a:pt x="420" y="218"/>
                    </a:lnTo>
                    <a:lnTo>
                      <a:pt x="413" y="218"/>
                    </a:lnTo>
                    <a:lnTo>
                      <a:pt x="403" y="218"/>
                    </a:lnTo>
                    <a:lnTo>
                      <a:pt x="393" y="216"/>
                    </a:lnTo>
                    <a:lnTo>
                      <a:pt x="382" y="214"/>
                    </a:lnTo>
                    <a:lnTo>
                      <a:pt x="370" y="211"/>
                    </a:lnTo>
                    <a:lnTo>
                      <a:pt x="360" y="209"/>
                    </a:lnTo>
                    <a:lnTo>
                      <a:pt x="350" y="207"/>
                    </a:lnTo>
                    <a:lnTo>
                      <a:pt x="343" y="206"/>
                    </a:lnTo>
                    <a:lnTo>
                      <a:pt x="337" y="204"/>
                    </a:lnTo>
                    <a:lnTo>
                      <a:pt x="334" y="204"/>
                    </a:lnTo>
                    <a:lnTo>
                      <a:pt x="332" y="202"/>
                    </a:lnTo>
                    <a:lnTo>
                      <a:pt x="326" y="202"/>
                    </a:lnTo>
                    <a:lnTo>
                      <a:pt x="322" y="200"/>
                    </a:lnTo>
                    <a:lnTo>
                      <a:pt x="316" y="199"/>
                    </a:lnTo>
                    <a:lnTo>
                      <a:pt x="309" y="199"/>
                    </a:lnTo>
                    <a:lnTo>
                      <a:pt x="302" y="197"/>
                    </a:lnTo>
                    <a:lnTo>
                      <a:pt x="294" y="197"/>
                    </a:lnTo>
                    <a:lnTo>
                      <a:pt x="287" y="195"/>
                    </a:lnTo>
                    <a:lnTo>
                      <a:pt x="282" y="195"/>
                    </a:lnTo>
                    <a:lnTo>
                      <a:pt x="274" y="193"/>
                    </a:lnTo>
                    <a:lnTo>
                      <a:pt x="267" y="193"/>
                    </a:lnTo>
                    <a:lnTo>
                      <a:pt x="262" y="192"/>
                    </a:lnTo>
                    <a:lnTo>
                      <a:pt x="257" y="192"/>
                    </a:lnTo>
                    <a:lnTo>
                      <a:pt x="252" y="192"/>
                    </a:lnTo>
                    <a:lnTo>
                      <a:pt x="246" y="190"/>
                    </a:lnTo>
                    <a:lnTo>
                      <a:pt x="234" y="190"/>
                    </a:lnTo>
                    <a:lnTo>
                      <a:pt x="222" y="190"/>
                    </a:lnTo>
                    <a:lnTo>
                      <a:pt x="209" y="190"/>
                    </a:lnTo>
                    <a:lnTo>
                      <a:pt x="196" y="190"/>
                    </a:lnTo>
                    <a:lnTo>
                      <a:pt x="183" y="192"/>
                    </a:lnTo>
                    <a:lnTo>
                      <a:pt x="172" y="193"/>
                    </a:lnTo>
                    <a:lnTo>
                      <a:pt x="162" y="193"/>
                    </a:lnTo>
                    <a:lnTo>
                      <a:pt x="154" y="195"/>
                    </a:lnTo>
                    <a:lnTo>
                      <a:pt x="146" y="197"/>
                    </a:lnTo>
                    <a:lnTo>
                      <a:pt x="136" y="199"/>
                    </a:lnTo>
                    <a:lnTo>
                      <a:pt x="123" y="202"/>
                    </a:lnTo>
                    <a:lnTo>
                      <a:pt x="109" y="204"/>
                    </a:lnTo>
                    <a:lnTo>
                      <a:pt x="96" y="206"/>
                    </a:lnTo>
                    <a:lnTo>
                      <a:pt x="83" y="207"/>
                    </a:lnTo>
                    <a:lnTo>
                      <a:pt x="73" y="207"/>
                    </a:lnTo>
                    <a:lnTo>
                      <a:pt x="66" y="207"/>
                    </a:lnTo>
                    <a:lnTo>
                      <a:pt x="60" y="202"/>
                    </a:lnTo>
                    <a:lnTo>
                      <a:pt x="57" y="193"/>
                    </a:lnTo>
                    <a:lnTo>
                      <a:pt x="57" y="183"/>
                    </a:lnTo>
                    <a:lnTo>
                      <a:pt x="57" y="176"/>
                    </a:lnTo>
                    <a:lnTo>
                      <a:pt x="57" y="171"/>
                    </a:lnTo>
                    <a:lnTo>
                      <a:pt x="53" y="167"/>
                    </a:lnTo>
                    <a:lnTo>
                      <a:pt x="49" y="164"/>
                    </a:lnTo>
                    <a:lnTo>
                      <a:pt x="43" y="160"/>
                    </a:lnTo>
                    <a:lnTo>
                      <a:pt x="37" y="157"/>
                    </a:lnTo>
                    <a:lnTo>
                      <a:pt x="30" y="151"/>
                    </a:lnTo>
                    <a:lnTo>
                      <a:pt x="23" y="144"/>
                    </a:lnTo>
                    <a:lnTo>
                      <a:pt x="20" y="137"/>
                    </a:lnTo>
                    <a:lnTo>
                      <a:pt x="20" y="132"/>
                    </a:lnTo>
                    <a:lnTo>
                      <a:pt x="20" y="125"/>
                    </a:lnTo>
                    <a:lnTo>
                      <a:pt x="22" y="120"/>
                    </a:lnTo>
                    <a:lnTo>
                      <a:pt x="25" y="117"/>
                    </a:lnTo>
                    <a:lnTo>
                      <a:pt x="26" y="113"/>
                    </a:lnTo>
                    <a:lnTo>
                      <a:pt x="27" y="108"/>
                    </a:lnTo>
                    <a:lnTo>
                      <a:pt x="27" y="104"/>
                    </a:lnTo>
                    <a:lnTo>
                      <a:pt x="23" y="99"/>
                    </a:lnTo>
                    <a:lnTo>
                      <a:pt x="17" y="96"/>
                    </a:lnTo>
                    <a:lnTo>
                      <a:pt x="12" y="90"/>
                    </a:lnTo>
                    <a:lnTo>
                      <a:pt x="7" y="85"/>
                    </a:lnTo>
                    <a:lnTo>
                      <a:pt x="5" y="80"/>
                    </a:lnTo>
                    <a:lnTo>
                      <a:pt x="2" y="71"/>
                    </a:lnTo>
                    <a:lnTo>
                      <a:pt x="0" y="62"/>
                    </a:lnTo>
                    <a:lnTo>
                      <a:pt x="0" y="55"/>
                    </a:lnTo>
                    <a:lnTo>
                      <a:pt x="3" y="48"/>
                    </a:lnTo>
                    <a:lnTo>
                      <a:pt x="10" y="43"/>
                    </a:lnTo>
                    <a:lnTo>
                      <a:pt x="19" y="40"/>
                    </a:lnTo>
                    <a:lnTo>
                      <a:pt x="30" y="34"/>
                    </a:lnTo>
                    <a:lnTo>
                      <a:pt x="43" y="31"/>
                    </a:lnTo>
                    <a:lnTo>
                      <a:pt x="56" y="27"/>
                    </a:lnTo>
                    <a:lnTo>
                      <a:pt x="67" y="24"/>
                    </a:lnTo>
                    <a:lnTo>
                      <a:pt x="79" y="22"/>
                    </a:lnTo>
                    <a:lnTo>
                      <a:pt x="87" y="22"/>
                    </a:lnTo>
                    <a:lnTo>
                      <a:pt x="93" y="22"/>
                    </a:lnTo>
                    <a:lnTo>
                      <a:pt x="99" y="22"/>
                    </a:lnTo>
                    <a:lnTo>
                      <a:pt x="105" y="22"/>
                    </a:lnTo>
                    <a:lnTo>
                      <a:pt x="109" y="22"/>
                    </a:lnTo>
                    <a:lnTo>
                      <a:pt x="112" y="17"/>
                    </a:lnTo>
                    <a:lnTo>
                      <a:pt x="115" y="12"/>
                    </a:lnTo>
                    <a:lnTo>
                      <a:pt x="116" y="6"/>
                    </a:lnTo>
                    <a:lnTo>
                      <a:pt x="119" y="0"/>
                    </a:lnTo>
                    <a:lnTo>
                      <a:pt x="124" y="1"/>
                    </a:lnTo>
                    <a:lnTo>
                      <a:pt x="130" y="5"/>
                    </a:lnTo>
                    <a:lnTo>
                      <a:pt x="136" y="8"/>
                    </a:lnTo>
                    <a:lnTo>
                      <a:pt x="143" y="12"/>
                    </a:lnTo>
                    <a:lnTo>
                      <a:pt x="150" y="15"/>
                    </a:lnTo>
                    <a:lnTo>
                      <a:pt x="156" y="20"/>
                    </a:lnTo>
                    <a:lnTo>
                      <a:pt x="160" y="24"/>
                    </a:lnTo>
                    <a:lnTo>
                      <a:pt x="164" y="26"/>
                    </a:lnTo>
                    <a:lnTo>
                      <a:pt x="169" y="29"/>
                    </a:lnTo>
                    <a:lnTo>
                      <a:pt x="173" y="33"/>
                    </a:lnTo>
                    <a:lnTo>
                      <a:pt x="177" y="38"/>
                    </a:lnTo>
                    <a:lnTo>
                      <a:pt x="183" y="43"/>
                    </a:lnTo>
                    <a:lnTo>
                      <a:pt x="187" y="48"/>
                    </a:lnTo>
                    <a:lnTo>
                      <a:pt x="194" y="52"/>
                    </a:lnTo>
                    <a:lnTo>
                      <a:pt x="202" y="55"/>
                    </a:lnTo>
                    <a:lnTo>
                      <a:pt x="209" y="59"/>
                    </a:lnTo>
                    <a:lnTo>
                      <a:pt x="214" y="61"/>
                    </a:lnTo>
                    <a:lnTo>
                      <a:pt x="220" y="61"/>
                    </a:lnTo>
                    <a:lnTo>
                      <a:pt x="227" y="62"/>
                    </a:lnTo>
                    <a:lnTo>
                      <a:pt x="236" y="62"/>
                    </a:lnTo>
                    <a:lnTo>
                      <a:pt x="243" y="64"/>
                    </a:lnTo>
                    <a:lnTo>
                      <a:pt x="252" y="64"/>
                    </a:lnTo>
                    <a:lnTo>
                      <a:pt x="260" y="64"/>
                    </a:lnTo>
                    <a:lnTo>
                      <a:pt x="269" y="64"/>
                    </a:lnTo>
                    <a:lnTo>
                      <a:pt x="279" y="66"/>
                    </a:lnTo>
                    <a:lnTo>
                      <a:pt x="287" y="66"/>
                    </a:lnTo>
                    <a:lnTo>
                      <a:pt x="294" y="66"/>
                    </a:lnTo>
                    <a:lnTo>
                      <a:pt x="302" y="66"/>
                    </a:lnTo>
                    <a:lnTo>
                      <a:pt x="304" y="66"/>
                    </a:lnTo>
                    <a:lnTo>
                      <a:pt x="309" y="66"/>
                    </a:lnTo>
                    <a:lnTo>
                      <a:pt x="312" y="66"/>
                    </a:lnTo>
                    <a:lnTo>
                      <a:pt x="314" y="66"/>
                    </a:lnTo>
                    <a:lnTo>
                      <a:pt x="324" y="66"/>
                    </a:lnTo>
                    <a:lnTo>
                      <a:pt x="337" y="64"/>
                    </a:lnTo>
                    <a:lnTo>
                      <a:pt x="353" y="64"/>
                    </a:lnTo>
                    <a:lnTo>
                      <a:pt x="369" y="62"/>
                    </a:lnTo>
                    <a:lnTo>
                      <a:pt x="387" y="61"/>
                    </a:lnTo>
                    <a:lnTo>
                      <a:pt x="406" y="57"/>
                    </a:lnTo>
                    <a:lnTo>
                      <a:pt x="426" y="55"/>
                    </a:lnTo>
                    <a:lnTo>
                      <a:pt x="444" y="52"/>
                    </a:lnTo>
                    <a:lnTo>
                      <a:pt x="464" y="50"/>
                    </a:lnTo>
                    <a:lnTo>
                      <a:pt x="483" y="48"/>
                    </a:lnTo>
                    <a:lnTo>
                      <a:pt x="501" y="45"/>
                    </a:lnTo>
                    <a:lnTo>
                      <a:pt x="517" y="43"/>
                    </a:lnTo>
                    <a:lnTo>
                      <a:pt x="531" y="41"/>
                    </a:lnTo>
                    <a:lnTo>
                      <a:pt x="544" y="41"/>
                    </a:lnTo>
                    <a:lnTo>
                      <a:pt x="554" y="40"/>
                    </a:lnTo>
                    <a:lnTo>
                      <a:pt x="561" y="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62" name="Freeform 138"/>
              <p:cNvSpPr>
                <a:spLocks/>
              </p:cNvSpPr>
              <p:nvPr/>
            </p:nvSpPr>
            <p:spPr bwMode="auto">
              <a:xfrm>
                <a:off x="6552" y="5486"/>
                <a:ext cx="41" cy="64"/>
              </a:xfrm>
              <a:custGeom>
                <a:avLst/>
                <a:gdLst>
                  <a:gd name="T0" fmla="*/ 0 w 83"/>
                  <a:gd name="T1" fmla="*/ 1 h 127"/>
                  <a:gd name="T2" fmla="*/ 0 w 83"/>
                  <a:gd name="T3" fmla="*/ 1 h 127"/>
                  <a:gd name="T4" fmla="*/ 0 w 83"/>
                  <a:gd name="T5" fmla="*/ 1 h 127"/>
                  <a:gd name="T6" fmla="*/ 0 w 83"/>
                  <a:gd name="T7" fmla="*/ 1 h 127"/>
                  <a:gd name="T8" fmla="*/ 0 w 83"/>
                  <a:gd name="T9" fmla="*/ 1 h 127"/>
                  <a:gd name="T10" fmla="*/ 0 w 83"/>
                  <a:gd name="T11" fmla="*/ 1 h 127"/>
                  <a:gd name="T12" fmla="*/ 0 w 83"/>
                  <a:gd name="T13" fmla="*/ 1 h 127"/>
                  <a:gd name="T14" fmla="*/ 0 w 83"/>
                  <a:gd name="T15" fmla="*/ 1 h 127"/>
                  <a:gd name="T16" fmla="*/ 0 w 83"/>
                  <a:gd name="T17" fmla="*/ 1 h 127"/>
                  <a:gd name="T18" fmla="*/ 0 w 83"/>
                  <a:gd name="T19" fmla="*/ 1 h 127"/>
                  <a:gd name="T20" fmla="*/ 0 w 83"/>
                  <a:gd name="T21" fmla="*/ 1 h 127"/>
                  <a:gd name="T22" fmla="*/ 0 w 83"/>
                  <a:gd name="T23" fmla="*/ 1 h 127"/>
                  <a:gd name="T24" fmla="*/ 0 w 83"/>
                  <a:gd name="T25" fmla="*/ 1 h 127"/>
                  <a:gd name="T26" fmla="*/ 0 w 83"/>
                  <a:gd name="T27" fmla="*/ 1 h 127"/>
                  <a:gd name="T28" fmla="*/ 0 w 83"/>
                  <a:gd name="T29" fmla="*/ 1 h 127"/>
                  <a:gd name="T30" fmla="*/ 0 w 83"/>
                  <a:gd name="T31" fmla="*/ 1 h 127"/>
                  <a:gd name="T32" fmla="*/ 0 w 83"/>
                  <a:gd name="T33" fmla="*/ 0 h 127"/>
                  <a:gd name="T34" fmla="*/ 0 w 83"/>
                  <a:gd name="T35" fmla="*/ 0 h 127"/>
                  <a:gd name="T36" fmla="*/ 0 w 83"/>
                  <a:gd name="T37" fmla="*/ 0 h 127"/>
                  <a:gd name="T38" fmla="*/ 0 w 83"/>
                  <a:gd name="T39" fmla="*/ 0 h 127"/>
                  <a:gd name="T40" fmla="*/ 0 w 83"/>
                  <a:gd name="T41" fmla="*/ 0 h 127"/>
                  <a:gd name="T42" fmla="*/ 0 w 83"/>
                  <a:gd name="T43" fmla="*/ 1 h 127"/>
                  <a:gd name="T44" fmla="*/ 0 w 83"/>
                  <a:gd name="T45" fmla="*/ 1 h 127"/>
                  <a:gd name="T46" fmla="*/ 0 w 83"/>
                  <a:gd name="T47" fmla="*/ 1 h 127"/>
                  <a:gd name="T48" fmla="*/ 0 w 83"/>
                  <a:gd name="T49" fmla="*/ 1 h 127"/>
                  <a:gd name="T50" fmla="*/ 0 w 83"/>
                  <a:gd name="T51" fmla="*/ 1 h 127"/>
                  <a:gd name="T52" fmla="*/ 0 w 83"/>
                  <a:gd name="T53" fmla="*/ 1 h 127"/>
                  <a:gd name="T54" fmla="*/ 0 w 83"/>
                  <a:gd name="T55" fmla="*/ 1 h 127"/>
                  <a:gd name="T56" fmla="*/ 0 w 83"/>
                  <a:gd name="T57" fmla="*/ 1 h 1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127"/>
                  <a:gd name="T89" fmla="*/ 83 w 83"/>
                  <a:gd name="T90" fmla="*/ 127 h 1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127">
                    <a:moveTo>
                      <a:pt x="32" y="105"/>
                    </a:moveTo>
                    <a:lnTo>
                      <a:pt x="29" y="111"/>
                    </a:lnTo>
                    <a:lnTo>
                      <a:pt x="28" y="117"/>
                    </a:lnTo>
                    <a:lnTo>
                      <a:pt x="25" y="122"/>
                    </a:lnTo>
                    <a:lnTo>
                      <a:pt x="22" y="127"/>
                    </a:lnTo>
                    <a:lnTo>
                      <a:pt x="18" y="127"/>
                    </a:lnTo>
                    <a:lnTo>
                      <a:pt x="12" y="127"/>
                    </a:lnTo>
                    <a:lnTo>
                      <a:pt x="6" y="127"/>
                    </a:lnTo>
                    <a:lnTo>
                      <a:pt x="0" y="127"/>
                    </a:lnTo>
                    <a:lnTo>
                      <a:pt x="5" y="117"/>
                    </a:lnTo>
                    <a:lnTo>
                      <a:pt x="13" y="101"/>
                    </a:lnTo>
                    <a:lnTo>
                      <a:pt x="23" y="82"/>
                    </a:lnTo>
                    <a:lnTo>
                      <a:pt x="33" y="61"/>
                    </a:lnTo>
                    <a:lnTo>
                      <a:pt x="45" y="40"/>
                    </a:lnTo>
                    <a:lnTo>
                      <a:pt x="55" y="22"/>
                    </a:lnTo>
                    <a:lnTo>
                      <a:pt x="62" y="8"/>
                    </a:lnTo>
                    <a:lnTo>
                      <a:pt x="66" y="0"/>
                    </a:lnTo>
                    <a:lnTo>
                      <a:pt x="70" y="0"/>
                    </a:lnTo>
                    <a:lnTo>
                      <a:pt x="75" y="0"/>
                    </a:lnTo>
                    <a:lnTo>
                      <a:pt x="79" y="0"/>
                    </a:lnTo>
                    <a:lnTo>
                      <a:pt x="83" y="0"/>
                    </a:lnTo>
                    <a:lnTo>
                      <a:pt x="79" y="8"/>
                    </a:lnTo>
                    <a:lnTo>
                      <a:pt x="73" y="22"/>
                    </a:lnTo>
                    <a:lnTo>
                      <a:pt x="65" y="38"/>
                    </a:lnTo>
                    <a:lnTo>
                      <a:pt x="56" y="56"/>
                    </a:lnTo>
                    <a:lnTo>
                      <a:pt x="47" y="73"/>
                    </a:lnTo>
                    <a:lnTo>
                      <a:pt x="40" y="89"/>
                    </a:lnTo>
                    <a:lnTo>
                      <a:pt x="35" y="99"/>
                    </a:lnTo>
                    <a:lnTo>
                      <a:pt x="32" y="10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63" name="Freeform 139"/>
              <p:cNvSpPr>
                <a:spLocks/>
              </p:cNvSpPr>
              <p:nvPr/>
            </p:nvSpPr>
            <p:spPr bwMode="auto">
              <a:xfrm>
                <a:off x="6673" y="5449"/>
                <a:ext cx="141" cy="76"/>
              </a:xfrm>
              <a:custGeom>
                <a:avLst/>
                <a:gdLst>
                  <a:gd name="T0" fmla="*/ 0 w 283"/>
                  <a:gd name="T1" fmla="*/ 1 h 152"/>
                  <a:gd name="T2" fmla="*/ 0 w 283"/>
                  <a:gd name="T3" fmla="*/ 1 h 152"/>
                  <a:gd name="T4" fmla="*/ 0 w 283"/>
                  <a:gd name="T5" fmla="*/ 1 h 152"/>
                  <a:gd name="T6" fmla="*/ 0 w 283"/>
                  <a:gd name="T7" fmla="*/ 1 h 152"/>
                  <a:gd name="T8" fmla="*/ 0 w 283"/>
                  <a:gd name="T9" fmla="*/ 1 h 152"/>
                  <a:gd name="T10" fmla="*/ 0 w 283"/>
                  <a:gd name="T11" fmla="*/ 1 h 152"/>
                  <a:gd name="T12" fmla="*/ 0 w 283"/>
                  <a:gd name="T13" fmla="*/ 1 h 152"/>
                  <a:gd name="T14" fmla="*/ 0 w 283"/>
                  <a:gd name="T15" fmla="*/ 1 h 152"/>
                  <a:gd name="T16" fmla="*/ 0 w 283"/>
                  <a:gd name="T17" fmla="*/ 1 h 152"/>
                  <a:gd name="T18" fmla="*/ 0 w 283"/>
                  <a:gd name="T19" fmla="*/ 1 h 152"/>
                  <a:gd name="T20" fmla="*/ 0 w 283"/>
                  <a:gd name="T21" fmla="*/ 1 h 152"/>
                  <a:gd name="T22" fmla="*/ 0 w 283"/>
                  <a:gd name="T23" fmla="*/ 1 h 152"/>
                  <a:gd name="T24" fmla="*/ 0 w 283"/>
                  <a:gd name="T25" fmla="*/ 1 h 152"/>
                  <a:gd name="T26" fmla="*/ 0 w 283"/>
                  <a:gd name="T27" fmla="*/ 1 h 152"/>
                  <a:gd name="T28" fmla="*/ 0 w 283"/>
                  <a:gd name="T29" fmla="*/ 1 h 152"/>
                  <a:gd name="T30" fmla="*/ 0 w 283"/>
                  <a:gd name="T31" fmla="*/ 1 h 152"/>
                  <a:gd name="T32" fmla="*/ 0 w 283"/>
                  <a:gd name="T33" fmla="*/ 1 h 152"/>
                  <a:gd name="T34" fmla="*/ 0 w 283"/>
                  <a:gd name="T35" fmla="*/ 1 h 152"/>
                  <a:gd name="T36" fmla="*/ 0 w 283"/>
                  <a:gd name="T37" fmla="*/ 1 h 152"/>
                  <a:gd name="T38" fmla="*/ 0 w 283"/>
                  <a:gd name="T39" fmla="*/ 1 h 152"/>
                  <a:gd name="T40" fmla="*/ 0 w 283"/>
                  <a:gd name="T41" fmla="*/ 1 h 152"/>
                  <a:gd name="T42" fmla="*/ 0 w 283"/>
                  <a:gd name="T43" fmla="*/ 1 h 152"/>
                  <a:gd name="T44" fmla="*/ 0 w 283"/>
                  <a:gd name="T45" fmla="*/ 1 h 152"/>
                  <a:gd name="T46" fmla="*/ 0 w 283"/>
                  <a:gd name="T47" fmla="*/ 1 h 152"/>
                  <a:gd name="T48" fmla="*/ 0 w 283"/>
                  <a:gd name="T49" fmla="*/ 1 h 152"/>
                  <a:gd name="T50" fmla="*/ 0 w 283"/>
                  <a:gd name="T51" fmla="*/ 1 h 152"/>
                  <a:gd name="T52" fmla="*/ 0 w 283"/>
                  <a:gd name="T53" fmla="*/ 1 h 152"/>
                  <a:gd name="T54" fmla="*/ 0 w 283"/>
                  <a:gd name="T55" fmla="*/ 1 h 152"/>
                  <a:gd name="T56" fmla="*/ 0 w 283"/>
                  <a:gd name="T57" fmla="*/ 1 h 152"/>
                  <a:gd name="T58" fmla="*/ 0 w 283"/>
                  <a:gd name="T59" fmla="*/ 1 h 152"/>
                  <a:gd name="T60" fmla="*/ 0 w 283"/>
                  <a:gd name="T61" fmla="*/ 1 h 152"/>
                  <a:gd name="T62" fmla="*/ 0 w 283"/>
                  <a:gd name="T63" fmla="*/ 1 h 152"/>
                  <a:gd name="T64" fmla="*/ 0 w 283"/>
                  <a:gd name="T65" fmla="*/ 1 h 152"/>
                  <a:gd name="T66" fmla="*/ 0 w 283"/>
                  <a:gd name="T67" fmla="*/ 1 h 152"/>
                  <a:gd name="T68" fmla="*/ 0 w 283"/>
                  <a:gd name="T69" fmla="*/ 1 h 152"/>
                  <a:gd name="T70" fmla="*/ 0 w 283"/>
                  <a:gd name="T71" fmla="*/ 1 h 152"/>
                  <a:gd name="T72" fmla="*/ 0 w 283"/>
                  <a:gd name="T73" fmla="*/ 1 h 152"/>
                  <a:gd name="T74" fmla="*/ 0 w 283"/>
                  <a:gd name="T75" fmla="*/ 1 h 152"/>
                  <a:gd name="T76" fmla="*/ 0 w 283"/>
                  <a:gd name="T77" fmla="*/ 0 h 152"/>
                  <a:gd name="T78" fmla="*/ 0 w 283"/>
                  <a:gd name="T79" fmla="*/ 1 h 152"/>
                  <a:gd name="T80" fmla="*/ 0 w 283"/>
                  <a:gd name="T81" fmla="*/ 1 h 152"/>
                  <a:gd name="T82" fmla="*/ 0 w 283"/>
                  <a:gd name="T83" fmla="*/ 1 h 152"/>
                  <a:gd name="T84" fmla="*/ 0 w 283"/>
                  <a:gd name="T85" fmla="*/ 1 h 152"/>
                  <a:gd name="T86" fmla="*/ 0 w 283"/>
                  <a:gd name="T87" fmla="*/ 1 h 152"/>
                  <a:gd name="T88" fmla="*/ 0 w 283"/>
                  <a:gd name="T89" fmla="*/ 1 h 152"/>
                  <a:gd name="T90" fmla="*/ 0 w 283"/>
                  <a:gd name="T91" fmla="*/ 1 h 152"/>
                  <a:gd name="T92" fmla="*/ 0 w 283"/>
                  <a:gd name="T93" fmla="*/ 1 h 1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3"/>
                  <a:gd name="T142" fmla="*/ 0 h 152"/>
                  <a:gd name="T143" fmla="*/ 283 w 283"/>
                  <a:gd name="T144" fmla="*/ 152 h 1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3" h="152">
                    <a:moveTo>
                      <a:pt x="281" y="138"/>
                    </a:moveTo>
                    <a:lnTo>
                      <a:pt x="274" y="135"/>
                    </a:lnTo>
                    <a:lnTo>
                      <a:pt x="266" y="130"/>
                    </a:lnTo>
                    <a:lnTo>
                      <a:pt x="256" y="126"/>
                    </a:lnTo>
                    <a:lnTo>
                      <a:pt x="249" y="123"/>
                    </a:lnTo>
                    <a:lnTo>
                      <a:pt x="241" y="123"/>
                    </a:lnTo>
                    <a:lnTo>
                      <a:pt x="234" y="124"/>
                    </a:lnTo>
                    <a:lnTo>
                      <a:pt x="226" y="130"/>
                    </a:lnTo>
                    <a:lnTo>
                      <a:pt x="220" y="133"/>
                    </a:lnTo>
                    <a:lnTo>
                      <a:pt x="214" y="135"/>
                    </a:lnTo>
                    <a:lnTo>
                      <a:pt x="207" y="135"/>
                    </a:lnTo>
                    <a:lnTo>
                      <a:pt x="200" y="133"/>
                    </a:lnTo>
                    <a:lnTo>
                      <a:pt x="196" y="131"/>
                    </a:lnTo>
                    <a:lnTo>
                      <a:pt x="193" y="130"/>
                    </a:lnTo>
                    <a:lnTo>
                      <a:pt x="190" y="128"/>
                    </a:lnTo>
                    <a:lnTo>
                      <a:pt x="186" y="126"/>
                    </a:lnTo>
                    <a:lnTo>
                      <a:pt x="180" y="126"/>
                    </a:lnTo>
                    <a:lnTo>
                      <a:pt x="174" y="123"/>
                    </a:lnTo>
                    <a:lnTo>
                      <a:pt x="167" y="117"/>
                    </a:lnTo>
                    <a:lnTo>
                      <a:pt x="161" y="112"/>
                    </a:lnTo>
                    <a:lnTo>
                      <a:pt x="157" y="105"/>
                    </a:lnTo>
                    <a:lnTo>
                      <a:pt x="149" y="103"/>
                    </a:lnTo>
                    <a:lnTo>
                      <a:pt x="137" y="98"/>
                    </a:lnTo>
                    <a:lnTo>
                      <a:pt x="126" y="95"/>
                    </a:lnTo>
                    <a:lnTo>
                      <a:pt x="119" y="93"/>
                    </a:lnTo>
                    <a:lnTo>
                      <a:pt x="114" y="93"/>
                    </a:lnTo>
                    <a:lnTo>
                      <a:pt x="112" y="95"/>
                    </a:lnTo>
                    <a:lnTo>
                      <a:pt x="109" y="98"/>
                    </a:lnTo>
                    <a:lnTo>
                      <a:pt x="107" y="102"/>
                    </a:lnTo>
                    <a:lnTo>
                      <a:pt x="107" y="103"/>
                    </a:lnTo>
                    <a:lnTo>
                      <a:pt x="109" y="107"/>
                    </a:lnTo>
                    <a:lnTo>
                      <a:pt x="110" y="112"/>
                    </a:lnTo>
                    <a:lnTo>
                      <a:pt x="110" y="117"/>
                    </a:lnTo>
                    <a:lnTo>
                      <a:pt x="106" y="114"/>
                    </a:lnTo>
                    <a:lnTo>
                      <a:pt x="99" y="107"/>
                    </a:lnTo>
                    <a:lnTo>
                      <a:pt x="92" y="100"/>
                    </a:lnTo>
                    <a:lnTo>
                      <a:pt x="86" y="93"/>
                    </a:lnTo>
                    <a:lnTo>
                      <a:pt x="92" y="88"/>
                    </a:lnTo>
                    <a:lnTo>
                      <a:pt x="100" y="82"/>
                    </a:lnTo>
                    <a:lnTo>
                      <a:pt x="110" y="77"/>
                    </a:lnTo>
                    <a:lnTo>
                      <a:pt x="117" y="74"/>
                    </a:lnTo>
                    <a:lnTo>
                      <a:pt x="120" y="74"/>
                    </a:lnTo>
                    <a:lnTo>
                      <a:pt x="126" y="74"/>
                    </a:lnTo>
                    <a:lnTo>
                      <a:pt x="133" y="74"/>
                    </a:lnTo>
                    <a:lnTo>
                      <a:pt x="142" y="74"/>
                    </a:lnTo>
                    <a:lnTo>
                      <a:pt x="149" y="74"/>
                    </a:lnTo>
                    <a:lnTo>
                      <a:pt x="157" y="74"/>
                    </a:lnTo>
                    <a:lnTo>
                      <a:pt x="164" y="74"/>
                    </a:lnTo>
                    <a:lnTo>
                      <a:pt x="170" y="74"/>
                    </a:lnTo>
                    <a:lnTo>
                      <a:pt x="166" y="70"/>
                    </a:lnTo>
                    <a:lnTo>
                      <a:pt x="159" y="65"/>
                    </a:lnTo>
                    <a:lnTo>
                      <a:pt x="150" y="61"/>
                    </a:lnTo>
                    <a:lnTo>
                      <a:pt x="143" y="60"/>
                    </a:lnTo>
                    <a:lnTo>
                      <a:pt x="137" y="58"/>
                    </a:lnTo>
                    <a:lnTo>
                      <a:pt x="130" y="56"/>
                    </a:lnTo>
                    <a:lnTo>
                      <a:pt x="126" y="53"/>
                    </a:lnTo>
                    <a:lnTo>
                      <a:pt x="122" y="48"/>
                    </a:lnTo>
                    <a:lnTo>
                      <a:pt x="116" y="49"/>
                    </a:lnTo>
                    <a:lnTo>
                      <a:pt x="106" y="53"/>
                    </a:lnTo>
                    <a:lnTo>
                      <a:pt x="94" y="54"/>
                    </a:lnTo>
                    <a:lnTo>
                      <a:pt x="83" y="56"/>
                    </a:lnTo>
                    <a:lnTo>
                      <a:pt x="82" y="63"/>
                    </a:lnTo>
                    <a:lnTo>
                      <a:pt x="80" y="70"/>
                    </a:lnTo>
                    <a:lnTo>
                      <a:pt x="76" y="79"/>
                    </a:lnTo>
                    <a:lnTo>
                      <a:pt x="72" y="86"/>
                    </a:lnTo>
                    <a:lnTo>
                      <a:pt x="76" y="98"/>
                    </a:lnTo>
                    <a:lnTo>
                      <a:pt x="80" y="112"/>
                    </a:lnTo>
                    <a:lnTo>
                      <a:pt x="82" y="128"/>
                    </a:lnTo>
                    <a:lnTo>
                      <a:pt x="83" y="138"/>
                    </a:lnTo>
                    <a:lnTo>
                      <a:pt x="83" y="144"/>
                    </a:lnTo>
                    <a:lnTo>
                      <a:pt x="82" y="147"/>
                    </a:lnTo>
                    <a:lnTo>
                      <a:pt x="79" y="151"/>
                    </a:lnTo>
                    <a:lnTo>
                      <a:pt x="76" y="152"/>
                    </a:lnTo>
                    <a:lnTo>
                      <a:pt x="73" y="152"/>
                    </a:lnTo>
                    <a:lnTo>
                      <a:pt x="72" y="151"/>
                    </a:lnTo>
                    <a:lnTo>
                      <a:pt x="69" y="147"/>
                    </a:lnTo>
                    <a:lnTo>
                      <a:pt x="66" y="145"/>
                    </a:lnTo>
                    <a:lnTo>
                      <a:pt x="62" y="133"/>
                    </a:lnTo>
                    <a:lnTo>
                      <a:pt x="56" y="117"/>
                    </a:lnTo>
                    <a:lnTo>
                      <a:pt x="49" y="102"/>
                    </a:lnTo>
                    <a:lnTo>
                      <a:pt x="42" y="89"/>
                    </a:lnTo>
                    <a:lnTo>
                      <a:pt x="43" y="81"/>
                    </a:lnTo>
                    <a:lnTo>
                      <a:pt x="49" y="63"/>
                    </a:lnTo>
                    <a:lnTo>
                      <a:pt x="54" y="42"/>
                    </a:lnTo>
                    <a:lnTo>
                      <a:pt x="59" y="28"/>
                    </a:lnTo>
                    <a:lnTo>
                      <a:pt x="53" y="37"/>
                    </a:lnTo>
                    <a:lnTo>
                      <a:pt x="46" y="53"/>
                    </a:lnTo>
                    <a:lnTo>
                      <a:pt x="37" y="70"/>
                    </a:lnTo>
                    <a:lnTo>
                      <a:pt x="32" y="82"/>
                    </a:lnTo>
                    <a:lnTo>
                      <a:pt x="32" y="89"/>
                    </a:lnTo>
                    <a:lnTo>
                      <a:pt x="32" y="98"/>
                    </a:lnTo>
                    <a:lnTo>
                      <a:pt x="29" y="109"/>
                    </a:lnTo>
                    <a:lnTo>
                      <a:pt x="26" y="116"/>
                    </a:lnTo>
                    <a:lnTo>
                      <a:pt x="20" y="119"/>
                    </a:lnTo>
                    <a:lnTo>
                      <a:pt x="13" y="123"/>
                    </a:lnTo>
                    <a:lnTo>
                      <a:pt x="6" y="124"/>
                    </a:lnTo>
                    <a:lnTo>
                      <a:pt x="2" y="126"/>
                    </a:lnTo>
                    <a:lnTo>
                      <a:pt x="0" y="121"/>
                    </a:lnTo>
                    <a:lnTo>
                      <a:pt x="0" y="107"/>
                    </a:lnTo>
                    <a:lnTo>
                      <a:pt x="0" y="93"/>
                    </a:lnTo>
                    <a:lnTo>
                      <a:pt x="2" y="82"/>
                    </a:lnTo>
                    <a:lnTo>
                      <a:pt x="7" y="70"/>
                    </a:lnTo>
                    <a:lnTo>
                      <a:pt x="14" y="53"/>
                    </a:lnTo>
                    <a:lnTo>
                      <a:pt x="20" y="35"/>
                    </a:lnTo>
                    <a:lnTo>
                      <a:pt x="24" y="25"/>
                    </a:lnTo>
                    <a:lnTo>
                      <a:pt x="30" y="21"/>
                    </a:lnTo>
                    <a:lnTo>
                      <a:pt x="42" y="18"/>
                    </a:lnTo>
                    <a:lnTo>
                      <a:pt x="53" y="16"/>
                    </a:lnTo>
                    <a:lnTo>
                      <a:pt x="63" y="14"/>
                    </a:lnTo>
                    <a:lnTo>
                      <a:pt x="69" y="13"/>
                    </a:lnTo>
                    <a:lnTo>
                      <a:pt x="76" y="13"/>
                    </a:lnTo>
                    <a:lnTo>
                      <a:pt x="84" y="11"/>
                    </a:lnTo>
                    <a:lnTo>
                      <a:pt x="94" y="7"/>
                    </a:lnTo>
                    <a:lnTo>
                      <a:pt x="104" y="6"/>
                    </a:lnTo>
                    <a:lnTo>
                      <a:pt x="114" y="4"/>
                    </a:lnTo>
                    <a:lnTo>
                      <a:pt x="123" y="2"/>
                    </a:lnTo>
                    <a:lnTo>
                      <a:pt x="132" y="0"/>
                    </a:lnTo>
                    <a:lnTo>
                      <a:pt x="143" y="0"/>
                    </a:lnTo>
                    <a:lnTo>
                      <a:pt x="153" y="4"/>
                    </a:lnTo>
                    <a:lnTo>
                      <a:pt x="161" y="9"/>
                    </a:lnTo>
                    <a:lnTo>
                      <a:pt x="167" y="14"/>
                    </a:lnTo>
                    <a:lnTo>
                      <a:pt x="173" y="21"/>
                    </a:lnTo>
                    <a:lnTo>
                      <a:pt x="183" y="32"/>
                    </a:lnTo>
                    <a:lnTo>
                      <a:pt x="194" y="46"/>
                    </a:lnTo>
                    <a:lnTo>
                      <a:pt x="209" y="60"/>
                    </a:lnTo>
                    <a:lnTo>
                      <a:pt x="223" y="75"/>
                    </a:lnTo>
                    <a:lnTo>
                      <a:pt x="236" y="88"/>
                    </a:lnTo>
                    <a:lnTo>
                      <a:pt x="246" y="98"/>
                    </a:lnTo>
                    <a:lnTo>
                      <a:pt x="250" y="102"/>
                    </a:lnTo>
                    <a:lnTo>
                      <a:pt x="254" y="103"/>
                    </a:lnTo>
                    <a:lnTo>
                      <a:pt x="260" y="102"/>
                    </a:lnTo>
                    <a:lnTo>
                      <a:pt x="264" y="100"/>
                    </a:lnTo>
                    <a:lnTo>
                      <a:pt x="269" y="98"/>
                    </a:lnTo>
                    <a:lnTo>
                      <a:pt x="271" y="100"/>
                    </a:lnTo>
                    <a:lnTo>
                      <a:pt x="276" y="102"/>
                    </a:lnTo>
                    <a:lnTo>
                      <a:pt x="279" y="103"/>
                    </a:lnTo>
                    <a:lnTo>
                      <a:pt x="283" y="105"/>
                    </a:lnTo>
                    <a:lnTo>
                      <a:pt x="281" y="110"/>
                    </a:lnTo>
                    <a:lnTo>
                      <a:pt x="281" y="117"/>
                    </a:lnTo>
                    <a:lnTo>
                      <a:pt x="281" y="128"/>
                    </a:lnTo>
                    <a:lnTo>
                      <a:pt x="281" y="1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64" name="Freeform 140"/>
              <p:cNvSpPr>
                <a:spLocks/>
              </p:cNvSpPr>
              <p:nvPr/>
            </p:nvSpPr>
            <p:spPr bwMode="auto">
              <a:xfrm>
                <a:off x="6562" y="5544"/>
                <a:ext cx="230" cy="51"/>
              </a:xfrm>
              <a:custGeom>
                <a:avLst/>
                <a:gdLst>
                  <a:gd name="T0" fmla="*/ 1 w 460"/>
                  <a:gd name="T1" fmla="*/ 1 h 101"/>
                  <a:gd name="T2" fmla="*/ 1 w 460"/>
                  <a:gd name="T3" fmla="*/ 1 h 101"/>
                  <a:gd name="T4" fmla="*/ 1 w 460"/>
                  <a:gd name="T5" fmla="*/ 1 h 101"/>
                  <a:gd name="T6" fmla="*/ 1 w 460"/>
                  <a:gd name="T7" fmla="*/ 1 h 101"/>
                  <a:gd name="T8" fmla="*/ 1 w 460"/>
                  <a:gd name="T9" fmla="*/ 1 h 101"/>
                  <a:gd name="T10" fmla="*/ 1 w 460"/>
                  <a:gd name="T11" fmla="*/ 1 h 101"/>
                  <a:gd name="T12" fmla="*/ 1 w 460"/>
                  <a:gd name="T13" fmla="*/ 1 h 101"/>
                  <a:gd name="T14" fmla="*/ 1 w 460"/>
                  <a:gd name="T15" fmla="*/ 1 h 101"/>
                  <a:gd name="T16" fmla="*/ 1 w 460"/>
                  <a:gd name="T17" fmla="*/ 1 h 101"/>
                  <a:gd name="T18" fmla="*/ 1 w 460"/>
                  <a:gd name="T19" fmla="*/ 1 h 101"/>
                  <a:gd name="T20" fmla="*/ 1 w 460"/>
                  <a:gd name="T21" fmla="*/ 1 h 101"/>
                  <a:gd name="T22" fmla="*/ 1 w 460"/>
                  <a:gd name="T23" fmla="*/ 1 h 101"/>
                  <a:gd name="T24" fmla="*/ 1 w 460"/>
                  <a:gd name="T25" fmla="*/ 1 h 101"/>
                  <a:gd name="T26" fmla="*/ 1 w 460"/>
                  <a:gd name="T27" fmla="*/ 1 h 101"/>
                  <a:gd name="T28" fmla="*/ 1 w 460"/>
                  <a:gd name="T29" fmla="*/ 1 h 101"/>
                  <a:gd name="T30" fmla="*/ 1 w 460"/>
                  <a:gd name="T31" fmla="*/ 1 h 101"/>
                  <a:gd name="T32" fmla="*/ 1 w 460"/>
                  <a:gd name="T33" fmla="*/ 1 h 101"/>
                  <a:gd name="T34" fmla="*/ 1 w 460"/>
                  <a:gd name="T35" fmla="*/ 1 h 101"/>
                  <a:gd name="T36" fmla="*/ 1 w 460"/>
                  <a:gd name="T37" fmla="*/ 1 h 101"/>
                  <a:gd name="T38" fmla="*/ 1 w 460"/>
                  <a:gd name="T39" fmla="*/ 1 h 101"/>
                  <a:gd name="T40" fmla="*/ 1 w 460"/>
                  <a:gd name="T41" fmla="*/ 1 h 101"/>
                  <a:gd name="T42" fmla="*/ 1 w 460"/>
                  <a:gd name="T43" fmla="*/ 1 h 101"/>
                  <a:gd name="T44" fmla="*/ 1 w 460"/>
                  <a:gd name="T45" fmla="*/ 0 h 101"/>
                  <a:gd name="T46" fmla="*/ 1 w 460"/>
                  <a:gd name="T47" fmla="*/ 1 h 101"/>
                  <a:gd name="T48" fmla="*/ 1 w 460"/>
                  <a:gd name="T49" fmla="*/ 1 h 101"/>
                  <a:gd name="T50" fmla="*/ 1 w 460"/>
                  <a:gd name="T51" fmla="*/ 1 h 101"/>
                  <a:gd name="T52" fmla="*/ 1 w 460"/>
                  <a:gd name="T53" fmla="*/ 1 h 101"/>
                  <a:gd name="T54" fmla="*/ 1 w 460"/>
                  <a:gd name="T55" fmla="*/ 1 h 101"/>
                  <a:gd name="T56" fmla="*/ 1 w 460"/>
                  <a:gd name="T57" fmla="*/ 1 h 101"/>
                  <a:gd name="T58" fmla="*/ 1 w 460"/>
                  <a:gd name="T59" fmla="*/ 1 h 101"/>
                  <a:gd name="T60" fmla="*/ 1 w 460"/>
                  <a:gd name="T61" fmla="*/ 1 h 101"/>
                  <a:gd name="T62" fmla="*/ 1 w 460"/>
                  <a:gd name="T63" fmla="*/ 1 h 101"/>
                  <a:gd name="T64" fmla="*/ 1 w 460"/>
                  <a:gd name="T65" fmla="*/ 1 h 101"/>
                  <a:gd name="T66" fmla="*/ 1 w 460"/>
                  <a:gd name="T67" fmla="*/ 1 h 101"/>
                  <a:gd name="T68" fmla="*/ 1 w 460"/>
                  <a:gd name="T69" fmla="*/ 1 h 101"/>
                  <a:gd name="T70" fmla="*/ 1 w 460"/>
                  <a:gd name="T71" fmla="*/ 1 h 101"/>
                  <a:gd name="T72" fmla="*/ 1 w 460"/>
                  <a:gd name="T73" fmla="*/ 1 h 101"/>
                  <a:gd name="T74" fmla="*/ 1 w 460"/>
                  <a:gd name="T75" fmla="*/ 1 h 101"/>
                  <a:gd name="T76" fmla="*/ 1 w 460"/>
                  <a:gd name="T77" fmla="*/ 1 h 101"/>
                  <a:gd name="T78" fmla="*/ 1 w 460"/>
                  <a:gd name="T79" fmla="*/ 1 h 101"/>
                  <a:gd name="T80" fmla="*/ 1 w 460"/>
                  <a:gd name="T81" fmla="*/ 1 h 101"/>
                  <a:gd name="T82" fmla="*/ 1 w 460"/>
                  <a:gd name="T83" fmla="*/ 1 h 101"/>
                  <a:gd name="T84" fmla="*/ 1 w 460"/>
                  <a:gd name="T85" fmla="*/ 1 h 101"/>
                  <a:gd name="T86" fmla="*/ 1 w 460"/>
                  <a:gd name="T87" fmla="*/ 1 h 101"/>
                  <a:gd name="T88" fmla="*/ 1 w 460"/>
                  <a:gd name="T89" fmla="*/ 1 h 101"/>
                  <a:gd name="T90" fmla="*/ 1 w 460"/>
                  <a:gd name="T91" fmla="*/ 1 h 101"/>
                  <a:gd name="T92" fmla="*/ 1 w 460"/>
                  <a:gd name="T93" fmla="*/ 1 h 101"/>
                  <a:gd name="T94" fmla="*/ 1 w 460"/>
                  <a:gd name="T95" fmla="*/ 1 h 101"/>
                  <a:gd name="T96" fmla="*/ 1 w 460"/>
                  <a:gd name="T97" fmla="*/ 1 h 101"/>
                  <a:gd name="T98" fmla="*/ 1 w 460"/>
                  <a:gd name="T99" fmla="*/ 1 h 101"/>
                  <a:gd name="T100" fmla="*/ 1 w 460"/>
                  <a:gd name="T101" fmla="*/ 1 h 101"/>
                  <a:gd name="T102" fmla="*/ 1 w 460"/>
                  <a:gd name="T103" fmla="*/ 1 h 1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0"/>
                  <a:gd name="T157" fmla="*/ 0 h 101"/>
                  <a:gd name="T158" fmla="*/ 460 w 460"/>
                  <a:gd name="T159" fmla="*/ 101 h 1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0" h="101">
                    <a:moveTo>
                      <a:pt x="460" y="43"/>
                    </a:moveTo>
                    <a:lnTo>
                      <a:pt x="457" y="54"/>
                    </a:lnTo>
                    <a:lnTo>
                      <a:pt x="451" y="66"/>
                    </a:lnTo>
                    <a:lnTo>
                      <a:pt x="445" y="80"/>
                    </a:lnTo>
                    <a:lnTo>
                      <a:pt x="440" y="89"/>
                    </a:lnTo>
                    <a:lnTo>
                      <a:pt x="420" y="94"/>
                    </a:lnTo>
                    <a:lnTo>
                      <a:pt x="400" y="98"/>
                    </a:lnTo>
                    <a:lnTo>
                      <a:pt x="380" y="99"/>
                    </a:lnTo>
                    <a:lnTo>
                      <a:pt x="360" y="101"/>
                    </a:lnTo>
                    <a:lnTo>
                      <a:pt x="340" y="101"/>
                    </a:lnTo>
                    <a:lnTo>
                      <a:pt x="321" y="101"/>
                    </a:lnTo>
                    <a:lnTo>
                      <a:pt x="301" y="99"/>
                    </a:lnTo>
                    <a:lnTo>
                      <a:pt x="284" y="99"/>
                    </a:lnTo>
                    <a:lnTo>
                      <a:pt x="267" y="98"/>
                    </a:lnTo>
                    <a:lnTo>
                      <a:pt x="251" y="94"/>
                    </a:lnTo>
                    <a:lnTo>
                      <a:pt x="235" y="92"/>
                    </a:lnTo>
                    <a:lnTo>
                      <a:pt x="223" y="91"/>
                    </a:lnTo>
                    <a:lnTo>
                      <a:pt x="211" y="89"/>
                    </a:lnTo>
                    <a:lnTo>
                      <a:pt x="203" y="87"/>
                    </a:lnTo>
                    <a:lnTo>
                      <a:pt x="194" y="85"/>
                    </a:lnTo>
                    <a:lnTo>
                      <a:pt x="190" y="84"/>
                    </a:lnTo>
                    <a:lnTo>
                      <a:pt x="180" y="82"/>
                    </a:lnTo>
                    <a:lnTo>
                      <a:pt x="163" y="78"/>
                    </a:lnTo>
                    <a:lnTo>
                      <a:pt x="140" y="77"/>
                    </a:lnTo>
                    <a:lnTo>
                      <a:pt x="115" y="73"/>
                    </a:lnTo>
                    <a:lnTo>
                      <a:pt x="91" y="70"/>
                    </a:lnTo>
                    <a:lnTo>
                      <a:pt x="70" y="66"/>
                    </a:lnTo>
                    <a:lnTo>
                      <a:pt x="54" y="64"/>
                    </a:lnTo>
                    <a:lnTo>
                      <a:pt x="47" y="64"/>
                    </a:lnTo>
                    <a:lnTo>
                      <a:pt x="44" y="61"/>
                    </a:lnTo>
                    <a:lnTo>
                      <a:pt x="44" y="54"/>
                    </a:lnTo>
                    <a:lnTo>
                      <a:pt x="45" y="47"/>
                    </a:lnTo>
                    <a:lnTo>
                      <a:pt x="47" y="40"/>
                    </a:lnTo>
                    <a:lnTo>
                      <a:pt x="45" y="38"/>
                    </a:lnTo>
                    <a:lnTo>
                      <a:pt x="43" y="35"/>
                    </a:lnTo>
                    <a:lnTo>
                      <a:pt x="37" y="31"/>
                    </a:lnTo>
                    <a:lnTo>
                      <a:pt x="30" y="28"/>
                    </a:lnTo>
                    <a:lnTo>
                      <a:pt x="23" y="24"/>
                    </a:lnTo>
                    <a:lnTo>
                      <a:pt x="14" y="19"/>
                    </a:lnTo>
                    <a:lnTo>
                      <a:pt x="7" y="15"/>
                    </a:lnTo>
                    <a:lnTo>
                      <a:pt x="0" y="10"/>
                    </a:lnTo>
                    <a:lnTo>
                      <a:pt x="1" y="7"/>
                    </a:lnTo>
                    <a:lnTo>
                      <a:pt x="3" y="5"/>
                    </a:lnTo>
                    <a:lnTo>
                      <a:pt x="3" y="1"/>
                    </a:lnTo>
                    <a:lnTo>
                      <a:pt x="4" y="0"/>
                    </a:lnTo>
                    <a:lnTo>
                      <a:pt x="10" y="0"/>
                    </a:lnTo>
                    <a:lnTo>
                      <a:pt x="15" y="1"/>
                    </a:lnTo>
                    <a:lnTo>
                      <a:pt x="23" y="1"/>
                    </a:lnTo>
                    <a:lnTo>
                      <a:pt x="30" y="3"/>
                    </a:lnTo>
                    <a:lnTo>
                      <a:pt x="37" y="5"/>
                    </a:lnTo>
                    <a:lnTo>
                      <a:pt x="44" y="8"/>
                    </a:lnTo>
                    <a:lnTo>
                      <a:pt x="50" y="10"/>
                    </a:lnTo>
                    <a:lnTo>
                      <a:pt x="55" y="14"/>
                    </a:lnTo>
                    <a:lnTo>
                      <a:pt x="60" y="17"/>
                    </a:lnTo>
                    <a:lnTo>
                      <a:pt x="64" y="21"/>
                    </a:lnTo>
                    <a:lnTo>
                      <a:pt x="68" y="26"/>
                    </a:lnTo>
                    <a:lnTo>
                      <a:pt x="74" y="31"/>
                    </a:lnTo>
                    <a:lnTo>
                      <a:pt x="78" y="36"/>
                    </a:lnTo>
                    <a:lnTo>
                      <a:pt x="85" y="40"/>
                    </a:lnTo>
                    <a:lnTo>
                      <a:pt x="93" y="43"/>
                    </a:lnTo>
                    <a:lnTo>
                      <a:pt x="100" y="47"/>
                    </a:lnTo>
                    <a:lnTo>
                      <a:pt x="105" y="49"/>
                    </a:lnTo>
                    <a:lnTo>
                      <a:pt x="114" y="52"/>
                    </a:lnTo>
                    <a:lnTo>
                      <a:pt x="123" y="54"/>
                    </a:lnTo>
                    <a:lnTo>
                      <a:pt x="131" y="57"/>
                    </a:lnTo>
                    <a:lnTo>
                      <a:pt x="140" y="63"/>
                    </a:lnTo>
                    <a:lnTo>
                      <a:pt x="147" y="64"/>
                    </a:lnTo>
                    <a:lnTo>
                      <a:pt x="154" y="68"/>
                    </a:lnTo>
                    <a:lnTo>
                      <a:pt x="158" y="70"/>
                    </a:lnTo>
                    <a:lnTo>
                      <a:pt x="158" y="66"/>
                    </a:lnTo>
                    <a:lnTo>
                      <a:pt x="158" y="61"/>
                    </a:lnTo>
                    <a:lnTo>
                      <a:pt x="158" y="56"/>
                    </a:lnTo>
                    <a:lnTo>
                      <a:pt x="160" y="52"/>
                    </a:lnTo>
                    <a:lnTo>
                      <a:pt x="170" y="54"/>
                    </a:lnTo>
                    <a:lnTo>
                      <a:pt x="178" y="54"/>
                    </a:lnTo>
                    <a:lnTo>
                      <a:pt x="185" y="54"/>
                    </a:lnTo>
                    <a:lnTo>
                      <a:pt x="193" y="54"/>
                    </a:lnTo>
                    <a:lnTo>
                      <a:pt x="193" y="57"/>
                    </a:lnTo>
                    <a:lnTo>
                      <a:pt x="193" y="61"/>
                    </a:lnTo>
                    <a:lnTo>
                      <a:pt x="193" y="66"/>
                    </a:lnTo>
                    <a:lnTo>
                      <a:pt x="193" y="70"/>
                    </a:lnTo>
                    <a:lnTo>
                      <a:pt x="198" y="68"/>
                    </a:lnTo>
                    <a:lnTo>
                      <a:pt x="210" y="66"/>
                    </a:lnTo>
                    <a:lnTo>
                      <a:pt x="223" y="63"/>
                    </a:lnTo>
                    <a:lnTo>
                      <a:pt x="238" y="59"/>
                    </a:lnTo>
                    <a:lnTo>
                      <a:pt x="255" y="56"/>
                    </a:lnTo>
                    <a:lnTo>
                      <a:pt x="270" y="52"/>
                    </a:lnTo>
                    <a:lnTo>
                      <a:pt x="284" y="49"/>
                    </a:lnTo>
                    <a:lnTo>
                      <a:pt x="293" y="47"/>
                    </a:lnTo>
                    <a:lnTo>
                      <a:pt x="307" y="45"/>
                    </a:lnTo>
                    <a:lnTo>
                      <a:pt x="323" y="43"/>
                    </a:lnTo>
                    <a:lnTo>
                      <a:pt x="337" y="42"/>
                    </a:lnTo>
                    <a:lnTo>
                      <a:pt x="351" y="40"/>
                    </a:lnTo>
                    <a:lnTo>
                      <a:pt x="365" y="38"/>
                    </a:lnTo>
                    <a:lnTo>
                      <a:pt x="380" y="36"/>
                    </a:lnTo>
                    <a:lnTo>
                      <a:pt x="392" y="35"/>
                    </a:lnTo>
                    <a:lnTo>
                      <a:pt x="405" y="33"/>
                    </a:lnTo>
                    <a:lnTo>
                      <a:pt x="411" y="33"/>
                    </a:lnTo>
                    <a:lnTo>
                      <a:pt x="417" y="35"/>
                    </a:lnTo>
                    <a:lnTo>
                      <a:pt x="425" y="35"/>
                    </a:lnTo>
                    <a:lnTo>
                      <a:pt x="434" y="36"/>
                    </a:lnTo>
                    <a:lnTo>
                      <a:pt x="441" y="38"/>
                    </a:lnTo>
                    <a:lnTo>
                      <a:pt x="450" y="40"/>
                    </a:lnTo>
                    <a:lnTo>
                      <a:pt x="455" y="42"/>
                    </a:lnTo>
                    <a:lnTo>
                      <a:pt x="460" y="4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65" name="Freeform 141"/>
              <p:cNvSpPr>
                <a:spLocks/>
              </p:cNvSpPr>
              <p:nvPr/>
            </p:nvSpPr>
            <p:spPr bwMode="auto">
              <a:xfrm>
                <a:off x="6632" y="5571"/>
                <a:ext cx="34" cy="66"/>
              </a:xfrm>
              <a:custGeom>
                <a:avLst/>
                <a:gdLst>
                  <a:gd name="T0" fmla="*/ 1 w 67"/>
                  <a:gd name="T1" fmla="*/ 0 h 133"/>
                  <a:gd name="T2" fmla="*/ 1 w 67"/>
                  <a:gd name="T3" fmla="*/ 0 h 133"/>
                  <a:gd name="T4" fmla="*/ 1 w 67"/>
                  <a:gd name="T5" fmla="*/ 0 h 133"/>
                  <a:gd name="T6" fmla="*/ 1 w 67"/>
                  <a:gd name="T7" fmla="*/ 0 h 133"/>
                  <a:gd name="T8" fmla="*/ 1 w 67"/>
                  <a:gd name="T9" fmla="*/ 0 h 133"/>
                  <a:gd name="T10" fmla="*/ 1 w 67"/>
                  <a:gd name="T11" fmla="*/ 0 h 133"/>
                  <a:gd name="T12" fmla="*/ 1 w 67"/>
                  <a:gd name="T13" fmla="*/ 0 h 133"/>
                  <a:gd name="T14" fmla="*/ 1 w 67"/>
                  <a:gd name="T15" fmla="*/ 0 h 133"/>
                  <a:gd name="T16" fmla="*/ 1 w 67"/>
                  <a:gd name="T17" fmla="*/ 0 h 133"/>
                  <a:gd name="T18" fmla="*/ 1 w 67"/>
                  <a:gd name="T19" fmla="*/ 0 h 133"/>
                  <a:gd name="T20" fmla="*/ 1 w 67"/>
                  <a:gd name="T21" fmla="*/ 0 h 133"/>
                  <a:gd name="T22" fmla="*/ 1 w 67"/>
                  <a:gd name="T23" fmla="*/ 0 h 133"/>
                  <a:gd name="T24" fmla="*/ 1 w 67"/>
                  <a:gd name="T25" fmla="*/ 0 h 133"/>
                  <a:gd name="T26" fmla="*/ 1 w 67"/>
                  <a:gd name="T27" fmla="*/ 0 h 133"/>
                  <a:gd name="T28" fmla="*/ 1 w 67"/>
                  <a:gd name="T29" fmla="*/ 0 h 133"/>
                  <a:gd name="T30" fmla="*/ 1 w 67"/>
                  <a:gd name="T31" fmla="*/ 0 h 133"/>
                  <a:gd name="T32" fmla="*/ 1 w 67"/>
                  <a:gd name="T33" fmla="*/ 0 h 133"/>
                  <a:gd name="T34" fmla="*/ 1 w 67"/>
                  <a:gd name="T35" fmla="*/ 0 h 133"/>
                  <a:gd name="T36" fmla="*/ 1 w 67"/>
                  <a:gd name="T37" fmla="*/ 0 h 133"/>
                  <a:gd name="T38" fmla="*/ 1 w 67"/>
                  <a:gd name="T39" fmla="*/ 0 h 133"/>
                  <a:gd name="T40" fmla="*/ 1 w 67"/>
                  <a:gd name="T41" fmla="*/ 0 h 133"/>
                  <a:gd name="T42" fmla="*/ 1 w 67"/>
                  <a:gd name="T43" fmla="*/ 0 h 133"/>
                  <a:gd name="T44" fmla="*/ 1 w 67"/>
                  <a:gd name="T45" fmla="*/ 0 h 133"/>
                  <a:gd name="T46" fmla="*/ 1 w 67"/>
                  <a:gd name="T47" fmla="*/ 0 h 133"/>
                  <a:gd name="T48" fmla="*/ 0 w 67"/>
                  <a:gd name="T49" fmla="*/ 0 h 133"/>
                  <a:gd name="T50" fmla="*/ 1 w 67"/>
                  <a:gd name="T51" fmla="*/ 0 h 133"/>
                  <a:gd name="T52" fmla="*/ 1 w 67"/>
                  <a:gd name="T53" fmla="*/ 0 h 133"/>
                  <a:gd name="T54" fmla="*/ 1 w 67"/>
                  <a:gd name="T55" fmla="*/ 0 h 133"/>
                  <a:gd name="T56" fmla="*/ 1 w 67"/>
                  <a:gd name="T57" fmla="*/ 0 h 133"/>
                  <a:gd name="T58" fmla="*/ 1 w 67"/>
                  <a:gd name="T59" fmla="*/ 0 h 133"/>
                  <a:gd name="T60" fmla="*/ 1 w 67"/>
                  <a:gd name="T61" fmla="*/ 0 h 133"/>
                  <a:gd name="T62" fmla="*/ 1 w 67"/>
                  <a:gd name="T63" fmla="*/ 0 h 133"/>
                  <a:gd name="T64" fmla="*/ 1 w 67"/>
                  <a:gd name="T65" fmla="*/ 0 h 133"/>
                  <a:gd name="T66" fmla="*/ 1 w 67"/>
                  <a:gd name="T67" fmla="*/ 0 h 133"/>
                  <a:gd name="T68" fmla="*/ 1 w 67"/>
                  <a:gd name="T69" fmla="*/ 0 h 133"/>
                  <a:gd name="T70" fmla="*/ 1 w 67"/>
                  <a:gd name="T71" fmla="*/ 0 h 133"/>
                  <a:gd name="T72" fmla="*/ 1 w 67"/>
                  <a:gd name="T73" fmla="*/ 0 h 133"/>
                  <a:gd name="T74" fmla="*/ 1 w 67"/>
                  <a:gd name="T75" fmla="*/ 0 h 133"/>
                  <a:gd name="T76" fmla="*/ 1 w 67"/>
                  <a:gd name="T77" fmla="*/ 0 h 133"/>
                  <a:gd name="T78" fmla="*/ 1 w 67"/>
                  <a:gd name="T79" fmla="*/ 0 h 133"/>
                  <a:gd name="T80" fmla="*/ 1 w 67"/>
                  <a:gd name="T81" fmla="*/ 0 h 133"/>
                  <a:gd name="T82" fmla="*/ 1 w 67"/>
                  <a:gd name="T83" fmla="*/ 0 h 133"/>
                  <a:gd name="T84" fmla="*/ 1 w 67"/>
                  <a:gd name="T85" fmla="*/ 0 h 133"/>
                  <a:gd name="T86" fmla="*/ 1 w 67"/>
                  <a:gd name="T87" fmla="*/ 0 h 133"/>
                  <a:gd name="T88" fmla="*/ 1 w 67"/>
                  <a:gd name="T89" fmla="*/ 0 h 133"/>
                  <a:gd name="T90" fmla="*/ 1 w 67"/>
                  <a:gd name="T91" fmla="*/ 0 h 133"/>
                  <a:gd name="T92" fmla="*/ 1 w 67"/>
                  <a:gd name="T93" fmla="*/ 0 h 133"/>
                  <a:gd name="T94" fmla="*/ 1 w 67"/>
                  <a:gd name="T95" fmla="*/ 0 h 133"/>
                  <a:gd name="T96" fmla="*/ 1 w 67"/>
                  <a:gd name="T97" fmla="*/ 0 h 133"/>
                  <a:gd name="T98" fmla="*/ 1 w 67"/>
                  <a:gd name="T99" fmla="*/ 0 h 133"/>
                  <a:gd name="T100" fmla="*/ 1 w 67"/>
                  <a:gd name="T101" fmla="*/ 0 h 133"/>
                  <a:gd name="T102" fmla="*/ 1 w 67"/>
                  <a:gd name="T103" fmla="*/ 0 h 133"/>
                  <a:gd name="T104" fmla="*/ 1 w 67"/>
                  <a:gd name="T105" fmla="*/ 0 h 1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
                  <a:gd name="T160" fmla="*/ 0 h 133"/>
                  <a:gd name="T161" fmla="*/ 67 w 67"/>
                  <a:gd name="T162" fmla="*/ 133 h 1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 h="133">
                    <a:moveTo>
                      <a:pt x="53" y="18"/>
                    </a:moveTo>
                    <a:lnTo>
                      <a:pt x="53" y="14"/>
                    </a:lnTo>
                    <a:lnTo>
                      <a:pt x="53" y="9"/>
                    </a:lnTo>
                    <a:lnTo>
                      <a:pt x="53" y="5"/>
                    </a:lnTo>
                    <a:lnTo>
                      <a:pt x="53" y="2"/>
                    </a:lnTo>
                    <a:lnTo>
                      <a:pt x="50" y="2"/>
                    </a:lnTo>
                    <a:lnTo>
                      <a:pt x="48" y="2"/>
                    </a:lnTo>
                    <a:lnTo>
                      <a:pt x="45" y="2"/>
                    </a:lnTo>
                    <a:lnTo>
                      <a:pt x="43" y="2"/>
                    </a:lnTo>
                    <a:lnTo>
                      <a:pt x="37" y="2"/>
                    </a:lnTo>
                    <a:lnTo>
                      <a:pt x="31" y="2"/>
                    </a:lnTo>
                    <a:lnTo>
                      <a:pt x="25" y="2"/>
                    </a:lnTo>
                    <a:lnTo>
                      <a:pt x="20" y="0"/>
                    </a:lnTo>
                    <a:lnTo>
                      <a:pt x="18" y="4"/>
                    </a:lnTo>
                    <a:lnTo>
                      <a:pt x="18" y="9"/>
                    </a:lnTo>
                    <a:lnTo>
                      <a:pt x="18" y="14"/>
                    </a:lnTo>
                    <a:lnTo>
                      <a:pt x="18" y="18"/>
                    </a:lnTo>
                    <a:lnTo>
                      <a:pt x="18" y="23"/>
                    </a:lnTo>
                    <a:lnTo>
                      <a:pt x="18" y="30"/>
                    </a:lnTo>
                    <a:lnTo>
                      <a:pt x="18" y="37"/>
                    </a:lnTo>
                    <a:lnTo>
                      <a:pt x="20" y="42"/>
                    </a:lnTo>
                    <a:lnTo>
                      <a:pt x="11" y="49"/>
                    </a:lnTo>
                    <a:lnTo>
                      <a:pt x="4" y="60"/>
                    </a:lnTo>
                    <a:lnTo>
                      <a:pt x="1" y="72"/>
                    </a:lnTo>
                    <a:lnTo>
                      <a:pt x="0" y="79"/>
                    </a:lnTo>
                    <a:lnTo>
                      <a:pt x="1" y="86"/>
                    </a:lnTo>
                    <a:lnTo>
                      <a:pt x="3" y="96"/>
                    </a:lnTo>
                    <a:lnTo>
                      <a:pt x="8" y="105"/>
                    </a:lnTo>
                    <a:lnTo>
                      <a:pt x="17" y="114"/>
                    </a:lnTo>
                    <a:lnTo>
                      <a:pt x="17" y="117"/>
                    </a:lnTo>
                    <a:lnTo>
                      <a:pt x="18" y="121"/>
                    </a:lnTo>
                    <a:lnTo>
                      <a:pt x="18" y="126"/>
                    </a:lnTo>
                    <a:lnTo>
                      <a:pt x="18" y="129"/>
                    </a:lnTo>
                    <a:lnTo>
                      <a:pt x="25" y="129"/>
                    </a:lnTo>
                    <a:lnTo>
                      <a:pt x="33" y="131"/>
                    </a:lnTo>
                    <a:lnTo>
                      <a:pt x="38" y="131"/>
                    </a:lnTo>
                    <a:lnTo>
                      <a:pt x="45" y="133"/>
                    </a:lnTo>
                    <a:lnTo>
                      <a:pt x="45" y="126"/>
                    </a:lnTo>
                    <a:lnTo>
                      <a:pt x="47" y="121"/>
                    </a:lnTo>
                    <a:lnTo>
                      <a:pt x="47" y="117"/>
                    </a:lnTo>
                    <a:lnTo>
                      <a:pt x="47" y="114"/>
                    </a:lnTo>
                    <a:lnTo>
                      <a:pt x="57" y="108"/>
                    </a:lnTo>
                    <a:lnTo>
                      <a:pt x="63" y="100"/>
                    </a:lnTo>
                    <a:lnTo>
                      <a:pt x="65" y="89"/>
                    </a:lnTo>
                    <a:lnTo>
                      <a:pt x="67" y="77"/>
                    </a:lnTo>
                    <a:lnTo>
                      <a:pt x="67" y="67"/>
                    </a:lnTo>
                    <a:lnTo>
                      <a:pt x="64" y="56"/>
                    </a:lnTo>
                    <a:lnTo>
                      <a:pt x="60" y="49"/>
                    </a:lnTo>
                    <a:lnTo>
                      <a:pt x="54" y="44"/>
                    </a:lnTo>
                    <a:lnTo>
                      <a:pt x="54" y="37"/>
                    </a:lnTo>
                    <a:lnTo>
                      <a:pt x="54" y="30"/>
                    </a:lnTo>
                    <a:lnTo>
                      <a:pt x="53" y="23"/>
                    </a:lnTo>
                    <a:lnTo>
                      <a:pt x="53" y="1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66" name="Freeform 142"/>
              <p:cNvSpPr>
                <a:spLocks/>
              </p:cNvSpPr>
              <p:nvPr/>
            </p:nvSpPr>
            <p:spPr bwMode="auto">
              <a:xfrm>
                <a:off x="6654" y="5571"/>
                <a:ext cx="6" cy="21"/>
              </a:xfrm>
              <a:custGeom>
                <a:avLst/>
                <a:gdLst>
                  <a:gd name="T0" fmla="*/ 1 w 11"/>
                  <a:gd name="T1" fmla="*/ 1 h 42"/>
                  <a:gd name="T2" fmla="*/ 1 w 11"/>
                  <a:gd name="T3" fmla="*/ 1 h 42"/>
                  <a:gd name="T4" fmla="*/ 1 w 11"/>
                  <a:gd name="T5" fmla="*/ 1 h 42"/>
                  <a:gd name="T6" fmla="*/ 1 w 11"/>
                  <a:gd name="T7" fmla="*/ 1 h 42"/>
                  <a:gd name="T8" fmla="*/ 1 w 11"/>
                  <a:gd name="T9" fmla="*/ 1 h 42"/>
                  <a:gd name="T10" fmla="*/ 1 w 11"/>
                  <a:gd name="T11" fmla="*/ 1 h 42"/>
                  <a:gd name="T12" fmla="*/ 1 w 11"/>
                  <a:gd name="T13" fmla="*/ 1 h 42"/>
                  <a:gd name="T14" fmla="*/ 1 w 11"/>
                  <a:gd name="T15" fmla="*/ 1 h 42"/>
                  <a:gd name="T16" fmla="*/ 1 w 11"/>
                  <a:gd name="T17" fmla="*/ 0 h 42"/>
                  <a:gd name="T18" fmla="*/ 1 w 11"/>
                  <a:gd name="T19" fmla="*/ 0 h 42"/>
                  <a:gd name="T20" fmla="*/ 1 w 11"/>
                  <a:gd name="T21" fmla="*/ 0 h 42"/>
                  <a:gd name="T22" fmla="*/ 1 w 11"/>
                  <a:gd name="T23" fmla="*/ 0 h 42"/>
                  <a:gd name="T24" fmla="*/ 0 w 11"/>
                  <a:gd name="T25" fmla="*/ 0 h 42"/>
                  <a:gd name="T26" fmla="*/ 0 w 11"/>
                  <a:gd name="T27" fmla="*/ 1 h 42"/>
                  <a:gd name="T28" fmla="*/ 1 w 11"/>
                  <a:gd name="T29" fmla="*/ 1 h 42"/>
                  <a:gd name="T30" fmla="*/ 1 w 11"/>
                  <a:gd name="T31" fmla="*/ 1 h 42"/>
                  <a:gd name="T32" fmla="*/ 1 w 11"/>
                  <a:gd name="T33" fmla="*/ 1 h 42"/>
                  <a:gd name="T34" fmla="*/ 1 w 11"/>
                  <a:gd name="T35" fmla="*/ 1 h 42"/>
                  <a:gd name="T36" fmla="*/ 1 w 11"/>
                  <a:gd name="T37" fmla="*/ 1 h 42"/>
                  <a:gd name="T38" fmla="*/ 1 w 11"/>
                  <a:gd name="T39" fmla="*/ 1 h 42"/>
                  <a:gd name="T40" fmla="*/ 1 w 11"/>
                  <a:gd name="T41" fmla="*/ 1 h 42"/>
                  <a:gd name="T42" fmla="*/ 1 w 11"/>
                  <a:gd name="T43" fmla="*/ 1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
                  <a:gd name="T67" fmla="*/ 0 h 42"/>
                  <a:gd name="T68" fmla="*/ 11 w 11"/>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 h="42">
                    <a:moveTo>
                      <a:pt x="11" y="42"/>
                    </a:moveTo>
                    <a:lnTo>
                      <a:pt x="11" y="35"/>
                    </a:lnTo>
                    <a:lnTo>
                      <a:pt x="11" y="28"/>
                    </a:lnTo>
                    <a:lnTo>
                      <a:pt x="10" y="21"/>
                    </a:lnTo>
                    <a:lnTo>
                      <a:pt x="10" y="16"/>
                    </a:lnTo>
                    <a:lnTo>
                      <a:pt x="10" y="12"/>
                    </a:lnTo>
                    <a:lnTo>
                      <a:pt x="10" y="7"/>
                    </a:lnTo>
                    <a:lnTo>
                      <a:pt x="10" y="3"/>
                    </a:lnTo>
                    <a:lnTo>
                      <a:pt x="10" y="0"/>
                    </a:lnTo>
                    <a:lnTo>
                      <a:pt x="7" y="0"/>
                    </a:lnTo>
                    <a:lnTo>
                      <a:pt x="5" y="0"/>
                    </a:lnTo>
                    <a:lnTo>
                      <a:pt x="2" y="0"/>
                    </a:lnTo>
                    <a:lnTo>
                      <a:pt x="0" y="0"/>
                    </a:lnTo>
                    <a:lnTo>
                      <a:pt x="0" y="9"/>
                    </a:lnTo>
                    <a:lnTo>
                      <a:pt x="1" y="23"/>
                    </a:lnTo>
                    <a:lnTo>
                      <a:pt x="1" y="33"/>
                    </a:lnTo>
                    <a:lnTo>
                      <a:pt x="1" y="40"/>
                    </a:lnTo>
                    <a:lnTo>
                      <a:pt x="4" y="40"/>
                    </a:lnTo>
                    <a:lnTo>
                      <a:pt x="5" y="40"/>
                    </a:lnTo>
                    <a:lnTo>
                      <a:pt x="8" y="42"/>
                    </a:lnTo>
                    <a:lnTo>
                      <a:pt x="10" y="42"/>
                    </a:lnTo>
                    <a:lnTo>
                      <a:pt x="11" y="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67" name="Freeform 143"/>
              <p:cNvSpPr>
                <a:spLocks/>
              </p:cNvSpPr>
              <p:nvPr/>
            </p:nvSpPr>
            <p:spPr bwMode="auto">
              <a:xfrm>
                <a:off x="6789" y="5241"/>
                <a:ext cx="229" cy="448"/>
              </a:xfrm>
              <a:custGeom>
                <a:avLst/>
                <a:gdLst>
                  <a:gd name="T0" fmla="*/ 0 w 459"/>
                  <a:gd name="T1" fmla="*/ 1 h 896"/>
                  <a:gd name="T2" fmla="*/ 0 w 459"/>
                  <a:gd name="T3" fmla="*/ 1 h 896"/>
                  <a:gd name="T4" fmla="*/ 0 w 459"/>
                  <a:gd name="T5" fmla="*/ 1 h 896"/>
                  <a:gd name="T6" fmla="*/ 0 w 459"/>
                  <a:gd name="T7" fmla="*/ 1 h 896"/>
                  <a:gd name="T8" fmla="*/ 0 w 459"/>
                  <a:gd name="T9" fmla="*/ 1 h 896"/>
                  <a:gd name="T10" fmla="*/ 0 w 459"/>
                  <a:gd name="T11" fmla="*/ 1 h 896"/>
                  <a:gd name="T12" fmla="*/ 0 w 459"/>
                  <a:gd name="T13" fmla="*/ 1 h 896"/>
                  <a:gd name="T14" fmla="*/ 0 w 459"/>
                  <a:gd name="T15" fmla="*/ 1 h 896"/>
                  <a:gd name="T16" fmla="*/ 0 w 459"/>
                  <a:gd name="T17" fmla="*/ 1 h 896"/>
                  <a:gd name="T18" fmla="*/ 0 w 459"/>
                  <a:gd name="T19" fmla="*/ 1 h 896"/>
                  <a:gd name="T20" fmla="*/ 0 w 459"/>
                  <a:gd name="T21" fmla="*/ 1 h 896"/>
                  <a:gd name="T22" fmla="*/ 0 w 459"/>
                  <a:gd name="T23" fmla="*/ 1 h 896"/>
                  <a:gd name="T24" fmla="*/ 0 w 459"/>
                  <a:gd name="T25" fmla="*/ 1 h 896"/>
                  <a:gd name="T26" fmla="*/ 0 w 459"/>
                  <a:gd name="T27" fmla="*/ 1 h 896"/>
                  <a:gd name="T28" fmla="*/ 0 w 459"/>
                  <a:gd name="T29" fmla="*/ 1 h 896"/>
                  <a:gd name="T30" fmla="*/ 0 w 459"/>
                  <a:gd name="T31" fmla="*/ 1 h 896"/>
                  <a:gd name="T32" fmla="*/ 0 w 459"/>
                  <a:gd name="T33" fmla="*/ 1 h 896"/>
                  <a:gd name="T34" fmla="*/ 0 w 459"/>
                  <a:gd name="T35" fmla="*/ 1 h 896"/>
                  <a:gd name="T36" fmla="*/ 0 w 459"/>
                  <a:gd name="T37" fmla="*/ 1 h 896"/>
                  <a:gd name="T38" fmla="*/ 0 w 459"/>
                  <a:gd name="T39" fmla="*/ 1 h 896"/>
                  <a:gd name="T40" fmla="*/ 0 w 459"/>
                  <a:gd name="T41" fmla="*/ 1 h 896"/>
                  <a:gd name="T42" fmla="*/ 0 w 459"/>
                  <a:gd name="T43" fmla="*/ 1 h 896"/>
                  <a:gd name="T44" fmla="*/ 0 w 459"/>
                  <a:gd name="T45" fmla="*/ 1 h 896"/>
                  <a:gd name="T46" fmla="*/ 0 w 459"/>
                  <a:gd name="T47" fmla="*/ 1 h 896"/>
                  <a:gd name="T48" fmla="*/ 0 w 459"/>
                  <a:gd name="T49" fmla="*/ 1 h 896"/>
                  <a:gd name="T50" fmla="*/ 0 w 459"/>
                  <a:gd name="T51" fmla="*/ 1 h 896"/>
                  <a:gd name="T52" fmla="*/ 0 w 459"/>
                  <a:gd name="T53" fmla="*/ 1 h 896"/>
                  <a:gd name="T54" fmla="*/ 0 w 459"/>
                  <a:gd name="T55" fmla="*/ 1 h 896"/>
                  <a:gd name="T56" fmla="*/ 0 w 459"/>
                  <a:gd name="T57" fmla="*/ 1 h 896"/>
                  <a:gd name="T58" fmla="*/ 0 w 459"/>
                  <a:gd name="T59" fmla="*/ 1 h 896"/>
                  <a:gd name="T60" fmla="*/ 0 w 459"/>
                  <a:gd name="T61" fmla="*/ 1 h 896"/>
                  <a:gd name="T62" fmla="*/ 0 w 459"/>
                  <a:gd name="T63" fmla="*/ 1 h 896"/>
                  <a:gd name="T64" fmla="*/ 0 w 459"/>
                  <a:gd name="T65" fmla="*/ 1 h 896"/>
                  <a:gd name="T66" fmla="*/ 0 w 459"/>
                  <a:gd name="T67" fmla="*/ 1 h 896"/>
                  <a:gd name="T68" fmla="*/ 0 w 459"/>
                  <a:gd name="T69" fmla="*/ 1 h 896"/>
                  <a:gd name="T70" fmla="*/ 0 w 459"/>
                  <a:gd name="T71" fmla="*/ 1 h 896"/>
                  <a:gd name="T72" fmla="*/ 0 w 459"/>
                  <a:gd name="T73" fmla="*/ 1 h 896"/>
                  <a:gd name="T74" fmla="*/ 0 w 459"/>
                  <a:gd name="T75" fmla="*/ 1 h 896"/>
                  <a:gd name="T76" fmla="*/ 0 w 459"/>
                  <a:gd name="T77" fmla="*/ 1 h 896"/>
                  <a:gd name="T78" fmla="*/ 0 w 459"/>
                  <a:gd name="T79" fmla="*/ 1 h 896"/>
                  <a:gd name="T80" fmla="*/ 0 w 459"/>
                  <a:gd name="T81" fmla="*/ 1 h 896"/>
                  <a:gd name="T82" fmla="*/ 0 w 459"/>
                  <a:gd name="T83" fmla="*/ 1 h 896"/>
                  <a:gd name="T84" fmla="*/ 0 w 459"/>
                  <a:gd name="T85" fmla="*/ 1 h 896"/>
                  <a:gd name="T86" fmla="*/ 0 w 459"/>
                  <a:gd name="T87" fmla="*/ 1 h 896"/>
                  <a:gd name="T88" fmla="*/ 0 w 459"/>
                  <a:gd name="T89" fmla="*/ 1 h 896"/>
                  <a:gd name="T90" fmla="*/ 0 w 459"/>
                  <a:gd name="T91" fmla="*/ 1 h 896"/>
                  <a:gd name="T92" fmla="*/ 0 w 459"/>
                  <a:gd name="T93" fmla="*/ 1 h 896"/>
                  <a:gd name="T94" fmla="*/ 0 w 459"/>
                  <a:gd name="T95" fmla="*/ 1 h 896"/>
                  <a:gd name="T96" fmla="*/ 0 w 459"/>
                  <a:gd name="T97" fmla="*/ 1 h 896"/>
                  <a:gd name="T98" fmla="*/ 0 w 459"/>
                  <a:gd name="T99" fmla="*/ 1 h 896"/>
                  <a:gd name="T100" fmla="*/ 0 w 459"/>
                  <a:gd name="T101" fmla="*/ 0 h 8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9"/>
                  <a:gd name="T154" fmla="*/ 0 h 896"/>
                  <a:gd name="T155" fmla="*/ 459 w 459"/>
                  <a:gd name="T156" fmla="*/ 896 h 8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9" h="896">
                    <a:moveTo>
                      <a:pt x="319" y="1"/>
                    </a:moveTo>
                    <a:lnTo>
                      <a:pt x="299" y="22"/>
                    </a:lnTo>
                    <a:lnTo>
                      <a:pt x="279" y="49"/>
                    </a:lnTo>
                    <a:lnTo>
                      <a:pt x="259" y="80"/>
                    </a:lnTo>
                    <a:lnTo>
                      <a:pt x="239" y="111"/>
                    </a:lnTo>
                    <a:lnTo>
                      <a:pt x="222" y="145"/>
                    </a:lnTo>
                    <a:lnTo>
                      <a:pt x="206" y="176"/>
                    </a:lnTo>
                    <a:lnTo>
                      <a:pt x="195" y="202"/>
                    </a:lnTo>
                    <a:lnTo>
                      <a:pt x="185" y="223"/>
                    </a:lnTo>
                    <a:lnTo>
                      <a:pt x="170" y="270"/>
                    </a:lnTo>
                    <a:lnTo>
                      <a:pt x="159" y="331"/>
                    </a:lnTo>
                    <a:lnTo>
                      <a:pt x="152" y="389"/>
                    </a:lnTo>
                    <a:lnTo>
                      <a:pt x="149" y="429"/>
                    </a:lnTo>
                    <a:lnTo>
                      <a:pt x="146" y="461"/>
                    </a:lnTo>
                    <a:lnTo>
                      <a:pt x="139" y="503"/>
                    </a:lnTo>
                    <a:lnTo>
                      <a:pt x="132" y="538"/>
                    </a:lnTo>
                    <a:lnTo>
                      <a:pt x="128" y="555"/>
                    </a:lnTo>
                    <a:lnTo>
                      <a:pt x="125" y="559"/>
                    </a:lnTo>
                    <a:lnTo>
                      <a:pt x="123" y="562"/>
                    </a:lnTo>
                    <a:lnTo>
                      <a:pt x="120" y="566"/>
                    </a:lnTo>
                    <a:lnTo>
                      <a:pt x="118" y="567"/>
                    </a:lnTo>
                    <a:lnTo>
                      <a:pt x="120" y="569"/>
                    </a:lnTo>
                    <a:lnTo>
                      <a:pt x="123" y="574"/>
                    </a:lnTo>
                    <a:lnTo>
                      <a:pt x="126" y="578"/>
                    </a:lnTo>
                    <a:lnTo>
                      <a:pt x="129" y="581"/>
                    </a:lnTo>
                    <a:lnTo>
                      <a:pt x="116" y="590"/>
                    </a:lnTo>
                    <a:lnTo>
                      <a:pt x="106" y="602"/>
                    </a:lnTo>
                    <a:lnTo>
                      <a:pt x="96" y="618"/>
                    </a:lnTo>
                    <a:lnTo>
                      <a:pt x="88" y="632"/>
                    </a:lnTo>
                    <a:lnTo>
                      <a:pt x="80" y="630"/>
                    </a:lnTo>
                    <a:lnTo>
                      <a:pt x="70" y="628"/>
                    </a:lnTo>
                    <a:lnTo>
                      <a:pt x="60" y="627"/>
                    </a:lnTo>
                    <a:lnTo>
                      <a:pt x="52" y="625"/>
                    </a:lnTo>
                    <a:lnTo>
                      <a:pt x="46" y="625"/>
                    </a:lnTo>
                    <a:lnTo>
                      <a:pt x="39" y="625"/>
                    </a:lnTo>
                    <a:lnTo>
                      <a:pt x="32" y="627"/>
                    </a:lnTo>
                    <a:lnTo>
                      <a:pt x="25" y="627"/>
                    </a:lnTo>
                    <a:lnTo>
                      <a:pt x="18" y="628"/>
                    </a:lnTo>
                    <a:lnTo>
                      <a:pt x="12" y="630"/>
                    </a:lnTo>
                    <a:lnTo>
                      <a:pt x="5" y="632"/>
                    </a:lnTo>
                    <a:lnTo>
                      <a:pt x="0" y="634"/>
                    </a:lnTo>
                    <a:lnTo>
                      <a:pt x="10" y="662"/>
                    </a:lnTo>
                    <a:lnTo>
                      <a:pt x="12" y="693"/>
                    </a:lnTo>
                    <a:lnTo>
                      <a:pt x="10" y="726"/>
                    </a:lnTo>
                    <a:lnTo>
                      <a:pt x="10" y="754"/>
                    </a:lnTo>
                    <a:lnTo>
                      <a:pt x="10" y="772"/>
                    </a:lnTo>
                    <a:lnTo>
                      <a:pt x="8" y="796"/>
                    </a:lnTo>
                    <a:lnTo>
                      <a:pt x="5" y="821"/>
                    </a:lnTo>
                    <a:lnTo>
                      <a:pt x="2" y="840"/>
                    </a:lnTo>
                    <a:lnTo>
                      <a:pt x="8" y="850"/>
                    </a:lnTo>
                    <a:lnTo>
                      <a:pt x="15" y="864"/>
                    </a:lnTo>
                    <a:lnTo>
                      <a:pt x="19" y="880"/>
                    </a:lnTo>
                    <a:lnTo>
                      <a:pt x="22" y="896"/>
                    </a:lnTo>
                    <a:lnTo>
                      <a:pt x="35" y="892"/>
                    </a:lnTo>
                    <a:lnTo>
                      <a:pt x="50" y="890"/>
                    </a:lnTo>
                    <a:lnTo>
                      <a:pt x="65" y="889"/>
                    </a:lnTo>
                    <a:lnTo>
                      <a:pt x="79" y="889"/>
                    </a:lnTo>
                    <a:lnTo>
                      <a:pt x="90" y="890"/>
                    </a:lnTo>
                    <a:lnTo>
                      <a:pt x="102" y="892"/>
                    </a:lnTo>
                    <a:lnTo>
                      <a:pt x="109" y="892"/>
                    </a:lnTo>
                    <a:lnTo>
                      <a:pt x="113" y="894"/>
                    </a:lnTo>
                    <a:lnTo>
                      <a:pt x="129" y="894"/>
                    </a:lnTo>
                    <a:lnTo>
                      <a:pt x="145" y="894"/>
                    </a:lnTo>
                    <a:lnTo>
                      <a:pt x="159" y="894"/>
                    </a:lnTo>
                    <a:lnTo>
                      <a:pt x="173" y="894"/>
                    </a:lnTo>
                    <a:lnTo>
                      <a:pt x="185" y="894"/>
                    </a:lnTo>
                    <a:lnTo>
                      <a:pt x="195" y="894"/>
                    </a:lnTo>
                    <a:lnTo>
                      <a:pt x="202" y="892"/>
                    </a:lnTo>
                    <a:lnTo>
                      <a:pt x="206" y="892"/>
                    </a:lnTo>
                    <a:lnTo>
                      <a:pt x="212" y="890"/>
                    </a:lnTo>
                    <a:lnTo>
                      <a:pt x="219" y="889"/>
                    </a:lnTo>
                    <a:lnTo>
                      <a:pt x="228" y="885"/>
                    </a:lnTo>
                    <a:lnTo>
                      <a:pt x="236" y="882"/>
                    </a:lnTo>
                    <a:lnTo>
                      <a:pt x="245" y="878"/>
                    </a:lnTo>
                    <a:lnTo>
                      <a:pt x="253" y="875"/>
                    </a:lnTo>
                    <a:lnTo>
                      <a:pt x="260" y="871"/>
                    </a:lnTo>
                    <a:lnTo>
                      <a:pt x="266" y="868"/>
                    </a:lnTo>
                    <a:lnTo>
                      <a:pt x="272" y="864"/>
                    </a:lnTo>
                    <a:lnTo>
                      <a:pt x="278" y="859"/>
                    </a:lnTo>
                    <a:lnTo>
                      <a:pt x="285" y="854"/>
                    </a:lnTo>
                    <a:lnTo>
                      <a:pt x="292" y="849"/>
                    </a:lnTo>
                    <a:lnTo>
                      <a:pt x="299" y="843"/>
                    </a:lnTo>
                    <a:lnTo>
                      <a:pt x="305" y="836"/>
                    </a:lnTo>
                    <a:lnTo>
                      <a:pt x="310" y="829"/>
                    </a:lnTo>
                    <a:lnTo>
                      <a:pt x="313" y="824"/>
                    </a:lnTo>
                    <a:lnTo>
                      <a:pt x="317" y="817"/>
                    </a:lnTo>
                    <a:lnTo>
                      <a:pt x="323" y="807"/>
                    </a:lnTo>
                    <a:lnTo>
                      <a:pt x="329" y="796"/>
                    </a:lnTo>
                    <a:lnTo>
                      <a:pt x="333" y="787"/>
                    </a:lnTo>
                    <a:lnTo>
                      <a:pt x="337" y="779"/>
                    </a:lnTo>
                    <a:lnTo>
                      <a:pt x="343" y="766"/>
                    </a:lnTo>
                    <a:lnTo>
                      <a:pt x="349" y="751"/>
                    </a:lnTo>
                    <a:lnTo>
                      <a:pt x="355" y="737"/>
                    </a:lnTo>
                    <a:lnTo>
                      <a:pt x="359" y="725"/>
                    </a:lnTo>
                    <a:lnTo>
                      <a:pt x="366" y="702"/>
                    </a:lnTo>
                    <a:lnTo>
                      <a:pt x="376" y="670"/>
                    </a:lnTo>
                    <a:lnTo>
                      <a:pt x="386" y="637"/>
                    </a:lnTo>
                    <a:lnTo>
                      <a:pt x="396" y="600"/>
                    </a:lnTo>
                    <a:lnTo>
                      <a:pt x="406" y="567"/>
                    </a:lnTo>
                    <a:lnTo>
                      <a:pt x="413" y="539"/>
                    </a:lnTo>
                    <a:lnTo>
                      <a:pt x="417" y="518"/>
                    </a:lnTo>
                    <a:lnTo>
                      <a:pt x="425" y="466"/>
                    </a:lnTo>
                    <a:lnTo>
                      <a:pt x="435" y="386"/>
                    </a:lnTo>
                    <a:lnTo>
                      <a:pt x="443" y="311"/>
                    </a:lnTo>
                    <a:lnTo>
                      <a:pt x="446" y="265"/>
                    </a:lnTo>
                    <a:lnTo>
                      <a:pt x="445" y="251"/>
                    </a:lnTo>
                    <a:lnTo>
                      <a:pt x="442" y="251"/>
                    </a:lnTo>
                    <a:lnTo>
                      <a:pt x="437" y="255"/>
                    </a:lnTo>
                    <a:lnTo>
                      <a:pt x="435" y="260"/>
                    </a:lnTo>
                    <a:lnTo>
                      <a:pt x="432" y="263"/>
                    </a:lnTo>
                    <a:lnTo>
                      <a:pt x="426" y="272"/>
                    </a:lnTo>
                    <a:lnTo>
                      <a:pt x="417" y="281"/>
                    </a:lnTo>
                    <a:lnTo>
                      <a:pt x="406" y="293"/>
                    </a:lnTo>
                    <a:lnTo>
                      <a:pt x="392" y="304"/>
                    </a:lnTo>
                    <a:lnTo>
                      <a:pt x="376" y="312"/>
                    </a:lnTo>
                    <a:lnTo>
                      <a:pt x="357" y="319"/>
                    </a:lnTo>
                    <a:lnTo>
                      <a:pt x="337" y="321"/>
                    </a:lnTo>
                    <a:lnTo>
                      <a:pt x="335" y="311"/>
                    </a:lnTo>
                    <a:lnTo>
                      <a:pt x="330" y="300"/>
                    </a:lnTo>
                    <a:lnTo>
                      <a:pt x="325" y="291"/>
                    </a:lnTo>
                    <a:lnTo>
                      <a:pt x="319" y="283"/>
                    </a:lnTo>
                    <a:lnTo>
                      <a:pt x="310" y="277"/>
                    </a:lnTo>
                    <a:lnTo>
                      <a:pt x="303" y="272"/>
                    </a:lnTo>
                    <a:lnTo>
                      <a:pt x="295" y="270"/>
                    </a:lnTo>
                    <a:lnTo>
                      <a:pt x="286" y="270"/>
                    </a:lnTo>
                    <a:lnTo>
                      <a:pt x="278" y="272"/>
                    </a:lnTo>
                    <a:lnTo>
                      <a:pt x="268" y="272"/>
                    </a:lnTo>
                    <a:lnTo>
                      <a:pt x="258" y="274"/>
                    </a:lnTo>
                    <a:lnTo>
                      <a:pt x="249" y="272"/>
                    </a:lnTo>
                    <a:lnTo>
                      <a:pt x="242" y="272"/>
                    </a:lnTo>
                    <a:lnTo>
                      <a:pt x="236" y="269"/>
                    </a:lnTo>
                    <a:lnTo>
                      <a:pt x="233" y="265"/>
                    </a:lnTo>
                    <a:lnTo>
                      <a:pt x="233" y="258"/>
                    </a:lnTo>
                    <a:lnTo>
                      <a:pt x="240" y="241"/>
                    </a:lnTo>
                    <a:lnTo>
                      <a:pt x="252" y="220"/>
                    </a:lnTo>
                    <a:lnTo>
                      <a:pt x="263" y="200"/>
                    </a:lnTo>
                    <a:lnTo>
                      <a:pt x="273" y="192"/>
                    </a:lnTo>
                    <a:lnTo>
                      <a:pt x="283" y="187"/>
                    </a:lnTo>
                    <a:lnTo>
                      <a:pt x="305" y="176"/>
                    </a:lnTo>
                    <a:lnTo>
                      <a:pt x="332" y="162"/>
                    </a:lnTo>
                    <a:lnTo>
                      <a:pt x="363" y="145"/>
                    </a:lnTo>
                    <a:lnTo>
                      <a:pt x="395" y="129"/>
                    </a:lnTo>
                    <a:lnTo>
                      <a:pt x="425" y="115"/>
                    </a:lnTo>
                    <a:lnTo>
                      <a:pt x="446" y="103"/>
                    </a:lnTo>
                    <a:lnTo>
                      <a:pt x="459" y="97"/>
                    </a:lnTo>
                    <a:lnTo>
                      <a:pt x="453" y="92"/>
                    </a:lnTo>
                    <a:lnTo>
                      <a:pt x="446" y="83"/>
                    </a:lnTo>
                    <a:lnTo>
                      <a:pt x="436" y="76"/>
                    </a:lnTo>
                    <a:lnTo>
                      <a:pt x="426" y="68"/>
                    </a:lnTo>
                    <a:lnTo>
                      <a:pt x="415" y="59"/>
                    </a:lnTo>
                    <a:lnTo>
                      <a:pt x="405" y="52"/>
                    </a:lnTo>
                    <a:lnTo>
                      <a:pt x="396" y="47"/>
                    </a:lnTo>
                    <a:lnTo>
                      <a:pt x="389" y="43"/>
                    </a:lnTo>
                    <a:lnTo>
                      <a:pt x="380" y="40"/>
                    </a:lnTo>
                    <a:lnTo>
                      <a:pt x="376" y="35"/>
                    </a:lnTo>
                    <a:lnTo>
                      <a:pt x="377" y="31"/>
                    </a:lnTo>
                    <a:lnTo>
                      <a:pt x="385" y="28"/>
                    </a:lnTo>
                    <a:lnTo>
                      <a:pt x="389" y="26"/>
                    </a:lnTo>
                    <a:lnTo>
                      <a:pt x="396" y="26"/>
                    </a:lnTo>
                    <a:lnTo>
                      <a:pt x="402" y="26"/>
                    </a:lnTo>
                    <a:lnTo>
                      <a:pt x="409" y="24"/>
                    </a:lnTo>
                    <a:lnTo>
                      <a:pt x="415" y="24"/>
                    </a:lnTo>
                    <a:lnTo>
                      <a:pt x="422" y="24"/>
                    </a:lnTo>
                    <a:lnTo>
                      <a:pt x="426" y="26"/>
                    </a:lnTo>
                    <a:lnTo>
                      <a:pt x="430" y="26"/>
                    </a:lnTo>
                    <a:lnTo>
                      <a:pt x="429" y="17"/>
                    </a:lnTo>
                    <a:lnTo>
                      <a:pt x="425" y="10"/>
                    </a:lnTo>
                    <a:lnTo>
                      <a:pt x="419" y="5"/>
                    </a:lnTo>
                    <a:lnTo>
                      <a:pt x="410" y="1"/>
                    </a:lnTo>
                    <a:lnTo>
                      <a:pt x="405" y="1"/>
                    </a:lnTo>
                    <a:lnTo>
                      <a:pt x="399" y="1"/>
                    </a:lnTo>
                    <a:lnTo>
                      <a:pt x="390" y="3"/>
                    </a:lnTo>
                    <a:lnTo>
                      <a:pt x="382" y="3"/>
                    </a:lnTo>
                    <a:lnTo>
                      <a:pt x="373" y="7"/>
                    </a:lnTo>
                    <a:lnTo>
                      <a:pt x="363" y="10"/>
                    </a:lnTo>
                    <a:lnTo>
                      <a:pt x="355" y="14"/>
                    </a:lnTo>
                    <a:lnTo>
                      <a:pt x="347" y="21"/>
                    </a:lnTo>
                    <a:lnTo>
                      <a:pt x="342" y="28"/>
                    </a:lnTo>
                    <a:lnTo>
                      <a:pt x="335" y="36"/>
                    </a:lnTo>
                    <a:lnTo>
                      <a:pt x="329" y="45"/>
                    </a:lnTo>
                    <a:lnTo>
                      <a:pt x="323" y="54"/>
                    </a:lnTo>
                    <a:lnTo>
                      <a:pt x="316" y="63"/>
                    </a:lnTo>
                    <a:lnTo>
                      <a:pt x="312" y="69"/>
                    </a:lnTo>
                    <a:lnTo>
                      <a:pt x="306" y="76"/>
                    </a:lnTo>
                    <a:lnTo>
                      <a:pt x="302" y="82"/>
                    </a:lnTo>
                    <a:lnTo>
                      <a:pt x="296" y="87"/>
                    </a:lnTo>
                    <a:lnTo>
                      <a:pt x="290" y="92"/>
                    </a:lnTo>
                    <a:lnTo>
                      <a:pt x="283" y="99"/>
                    </a:lnTo>
                    <a:lnTo>
                      <a:pt x="276" y="104"/>
                    </a:lnTo>
                    <a:lnTo>
                      <a:pt x="270" y="111"/>
                    </a:lnTo>
                    <a:lnTo>
                      <a:pt x="263" y="115"/>
                    </a:lnTo>
                    <a:lnTo>
                      <a:pt x="259" y="118"/>
                    </a:lnTo>
                    <a:lnTo>
                      <a:pt x="256" y="118"/>
                    </a:lnTo>
                    <a:lnTo>
                      <a:pt x="258" y="113"/>
                    </a:lnTo>
                    <a:lnTo>
                      <a:pt x="266" y="101"/>
                    </a:lnTo>
                    <a:lnTo>
                      <a:pt x="278" y="87"/>
                    </a:lnTo>
                    <a:lnTo>
                      <a:pt x="289" y="75"/>
                    </a:lnTo>
                    <a:lnTo>
                      <a:pt x="295" y="66"/>
                    </a:lnTo>
                    <a:lnTo>
                      <a:pt x="303" y="56"/>
                    </a:lnTo>
                    <a:lnTo>
                      <a:pt x="312" y="42"/>
                    </a:lnTo>
                    <a:lnTo>
                      <a:pt x="320" y="28"/>
                    </a:lnTo>
                    <a:lnTo>
                      <a:pt x="326" y="15"/>
                    </a:lnTo>
                    <a:lnTo>
                      <a:pt x="329" y="5"/>
                    </a:lnTo>
                    <a:lnTo>
                      <a:pt x="326" y="0"/>
                    </a:lnTo>
                    <a:lnTo>
                      <a:pt x="319"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68" name="Freeform 144"/>
              <p:cNvSpPr>
                <a:spLocks/>
              </p:cNvSpPr>
              <p:nvPr/>
            </p:nvSpPr>
            <p:spPr bwMode="auto">
              <a:xfrm>
                <a:off x="6789" y="5241"/>
                <a:ext cx="229" cy="378"/>
              </a:xfrm>
              <a:custGeom>
                <a:avLst/>
                <a:gdLst>
                  <a:gd name="T0" fmla="*/ 0 w 459"/>
                  <a:gd name="T1" fmla="*/ 1 h 754"/>
                  <a:gd name="T2" fmla="*/ 0 w 459"/>
                  <a:gd name="T3" fmla="*/ 1 h 754"/>
                  <a:gd name="T4" fmla="*/ 0 w 459"/>
                  <a:gd name="T5" fmla="*/ 1 h 754"/>
                  <a:gd name="T6" fmla="*/ 0 w 459"/>
                  <a:gd name="T7" fmla="*/ 1 h 754"/>
                  <a:gd name="T8" fmla="*/ 0 w 459"/>
                  <a:gd name="T9" fmla="*/ 1 h 754"/>
                  <a:gd name="T10" fmla="*/ 0 w 459"/>
                  <a:gd name="T11" fmla="*/ 1 h 754"/>
                  <a:gd name="T12" fmla="*/ 0 w 459"/>
                  <a:gd name="T13" fmla="*/ 1 h 754"/>
                  <a:gd name="T14" fmla="*/ 0 w 459"/>
                  <a:gd name="T15" fmla="*/ 1 h 754"/>
                  <a:gd name="T16" fmla="*/ 0 w 459"/>
                  <a:gd name="T17" fmla="*/ 1 h 754"/>
                  <a:gd name="T18" fmla="*/ 0 w 459"/>
                  <a:gd name="T19" fmla="*/ 1 h 754"/>
                  <a:gd name="T20" fmla="*/ 0 w 459"/>
                  <a:gd name="T21" fmla="*/ 1 h 754"/>
                  <a:gd name="T22" fmla="*/ 0 w 459"/>
                  <a:gd name="T23" fmla="*/ 1 h 754"/>
                  <a:gd name="T24" fmla="*/ 0 w 459"/>
                  <a:gd name="T25" fmla="*/ 1 h 754"/>
                  <a:gd name="T26" fmla="*/ 0 w 459"/>
                  <a:gd name="T27" fmla="*/ 1 h 754"/>
                  <a:gd name="T28" fmla="*/ 0 w 459"/>
                  <a:gd name="T29" fmla="*/ 1 h 754"/>
                  <a:gd name="T30" fmla="*/ 0 w 459"/>
                  <a:gd name="T31" fmla="*/ 1 h 754"/>
                  <a:gd name="T32" fmla="*/ 0 w 459"/>
                  <a:gd name="T33" fmla="*/ 1 h 754"/>
                  <a:gd name="T34" fmla="*/ 0 w 459"/>
                  <a:gd name="T35" fmla="*/ 1 h 754"/>
                  <a:gd name="T36" fmla="*/ 0 w 459"/>
                  <a:gd name="T37" fmla="*/ 1 h 754"/>
                  <a:gd name="T38" fmla="*/ 0 w 459"/>
                  <a:gd name="T39" fmla="*/ 1 h 754"/>
                  <a:gd name="T40" fmla="*/ 0 w 459"/>
                  <a:gd name="T41" fmla="*/ 1 h 754"/>
                  <a:gd name="T42" fmla="*/ 0 w 459"/>
                  <a:gd name="T43" fmla="*/ 1 h 754"/>
                  <a:gd name="T44" fmla="*/ 0 w 459"/>
                  <a:gd name="T45" fmla="*/ 1 h 754"/>
                  <a:gd name="T46" fmla="*/ 0 w 459"/>
                  <a:gd name="T47" fmla="*/ 1 h 754"/>
                  <a:gd name="T48" fmla="*/ 0 w 459"/>
                  <a:gd name="T49" fmla="*/ 1 h 754"/>
                  <a:gd name="T50" fmla="*/ 0 w 459"/>
                  <a:gd name="T51" fmla="*/ 1 h 754"/>
                  <a:gd name="T52" fmla="*/ 0 w 459"/>
                  <a:gd name="T53" fmla="*/ 1 h 754"/>
                  <a:gd name="T54" fmla="*/ 0 w 459"/>
                  <a:gd name="T55" fmla="*/ 1 h 754"/>
                  <a:gd name="T56" fmla="*/ 0 w 459"/>
                  <a:gd name="T57" fmla="*/ 1 h 754"/>
                  <a:gd name="T58" fmla="*/ 0 w 459"/>
                  <a:gd name="T59" fmla="*/ 1 h 754"/>
                  <a:gd name="T60" fmla="*/ 0 w 459"/>
                  <a:gd name="T61" fmla="*/ 1 h 754"/>
                  <a:gd name="T62" fmla="*/ 0 w 459"/>
                  <a:gd name="T63" fmla="*/ 1 h 754"/>
                  <a:gd name="T64" fmla="*/ 0 w 459"/>
                  <a:gd name="T65" fmla="*/ 1 h 754"/>
                  <a:gd name="T66" fmla="*/ 0 w 459"/>
                  <a:gd name="T67" fmla="*/ 1 h 754"/>
                  <a:gd name="T68" fmla="*/ 0 w 459"/>
                  <a:gd name="T69" fmla="*/ 1 h 754"/>
                  <a:gd name="T70" fmla="*/ 0 w 459"/>
                  <a:gd name="T71" fmla="*/ 1 h 754"/>
                  <a:gd name="T72" fmla="*/ 0 w 459"/>
                  <a:gd name="T73" fmla="*/ 1 h 754"/>
                  <a:gd name="T74" fmla="*/ 0 w 459"/>
                  <a:gd name="T75" fmla="*/ 1 h 754"/>
                  <a:gd name="T76" fmla="*/ 0 w 459"/>
                  <a:gd name="T77" fmla="*/ 1 h 754"/>
                  <a:gd name="T78" fmla="*/ 0 w 459"/>
                  <a:gd name="T79" fmla="*/ 1 h 754"/>
                  <a:gd name="T80" fmla="*/ 0 w 459"/>
                  <a:gd name="T81" fmla="*/ 1 h 754"/>
                  <a:gd name="T82" fmla="*/ 0 w 459"/>
                  <a:gd name="T83" fmla="*/ 1 h 754"/>
                  <a:gd name="T84" fmla="*/ 0 w 459"/>
                  <a:gd name="T85" fmla="*/ 1 h 754"/>
                  <a:gd name="T86" fmla="*/ 0 w 459"/>
                  <a:gd name="T87" fmla="*/ 1 h 754"/>
                  <a:gd name="T88" fmla="*/ 0 w 459"/>
                  <a:gd name="T89" fmla="*/ 1 h 754"/>
                  <a:gd name="T90" fmla="*/ 0 w 459"/>
                  <a:gd name="T91" fmla="*/ 1 h 754"/>
                  <a:gd name="T92" fmla="*/ 0 w 459"/>
                  <a:gd name="T93" fmla="*/ 1 h 754"/>
                  <a:gd name="T94" fmla="*/ 0 w 459"/>
                  <a:gd name="T95" fmla="*/ 1 h 754"/>
                  <a:gd name="T96" fmla="*/ 0 w 459"/>
                  <a:gd name="T97" fmla="*/ 1 h 754"/>
                  <a:gd name="T98" fmla="*/ 0 w 459"/>
                  <a:gd name="T99" fmla="*/ 1 h 754"/>
                  <a:gd name="T100" fmla="*/ 0 w 459"/>
                  <a:gd name="T101" fmla="*/ 1 h 754"/>
                  <a:gd name="T102" fmla="*/ 0 w 459"/>
                  <a:gd name="T103" fmla="*/ 1 h 754"/>
                  <a:gd name="T104" fmla="*/ 0 w 459"/>
                  <a:gd name="T105" fmla="*/ 1 h 754"/>
                  <a:gd name="T106" fmla="*/ 0 w 459"/>
                  <a:gd name="T107" fmla="*/ 1 h 754"/>
                  <a:gd name="T108" fmla="*/ 0 w 459"/>
                  <a:gd name="T109" fmla="*/ 1 h 754"/>
                  <a:gd name="T110" fmla="*/ 0 w 459"/>
                  <a:gd name="T111" fmla="*/ 1 h 754"/>
                  <a:gd name="T112" fmla="*/ 0 w 459"/>
                  <a:gd name="T113" fmla="*/ 1 h 754"/>
                  <a:gd name="T114" fmla="*/ 0 w 459"/>
                  <a:gd name="T115" fmla="*/ 1 h 754"/>
                  <a:gd name="T116" fmla="*/ 0 w 459"/>
                  <a:gd name="T117" fmla="*/ 1 h 7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754"/>
                  <a:gd name="T179" fmla="*/ 459 w 459"/>
                  <a:gd name="T180" fmla="*/ 754 h 7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754">
                    <a:moveTo>
                      <a:pt x="233" y="258"/>
                    </a:moveTo>
                    <a:lnTo>
                      <a:pt x="240" y="241"/>
                    </a:lnTo>
                    <a:lnTo>
                      <a:pt x="252" y="220"/>
                    </a:lnTo>
                    <a:lnTo>
                      <a:pt x="263" y="200"/>
                    </a:lnTo>
                    <a:lnTo>
                      <a:pt x="273" y="192"/>
                    </a:lnTo>
                    <a:lnTo>
                      <a:pt x="283" y="187"/>
                    </a:lnTo>
                    <a:lnTo>
                      <a:pt x="305" y="176"/>
                    </a:lnTo>
                    <a:lnTo>
                      <a:pt x="332" y="162"/>
                    </a:lnTo>
                    <a:lnTo>
                      <a:pt x="363" y="145"/>
                    </a:lnTo>
                    <a:lnTo>
                      <a:pt x="395" y="129"/>
                    </a:lnTo>
                    <a:lnTo>
                      <a:pt x="425" y="115"/>
                    </a:lnTo>
                    <a:lnTo>
                      <a:pt x="446" y="103"/>
                    </a:lnTo>
                    <a:lnTo>
                      <a:pt x="459" y="97"/>
                    </a:lnTo>
                    <a:lnTo>
                      <a:pt x="453" y="92"/>
                    </a:lnTo>
                    <a:lnTo>
                      <a:pt x="446" y="83"/>
                    </a:lnTo>
                    <a:lnTo>
                      <a:pt x="436" y="76"/>
                    </a:lnTo>
                    <a:lnTo>
                      <a:pt x="426" y="68"/>
                    </a:lnTo>
                    <a:lnTo>
                      <a:pt x="415" y="59"/>
                    </a:lnTo>
                    <a:lnTo>
                      <a:pt x="405" y="52"/>
                    </a:lnTo>
                    <a:lnTo>
                      <a:pt x="396" y="47"/>
                    </a:lnTo>
                    <a:lnTo>
                      <a:pt x="389" y="43"/>
                    </a:lnTo>
                    <a:lnTo>
                      <a:pt x="380" y="40"/>
                    </a:lnTo>
                    <a:lnTo>
                      <a:pt x="376" y="35"/>
                    </a:lnTo>
                    <a:lnTo>
                      <a:pt x="377" y="31"/>
                    </a:lnTo>
                    <a:lnTo>
                      <a:pt x="385" y="28"/>
                    </a:lnTo>
                    <a:lnTo>
                      <a:pt x="389" y="26"/>
                    </a:lnTo>
                    <a:lnTo>
                      <a:pt x="396" y="26"/>
                    </a:lnTo>
                    <a:lnTo>
                      <a:pt x="402" y="26"/>
                    </a:lnTo>
                    <a:lnTo>
                      <a:pt x="409" y="24"/>
                    </a:lnTo>
                    <a:lnTo>
                      <a:pt x="415" y="24"/>
                    </a:lnTo>
                    <a:lnTo>
                      <a:pt x="422" y="24"/>
                    </a:lnTo>
                    <a:lnTo>
                      <a:pt x="426" y="26"/>
                    </a:lnTo>
                    <a:lnTo>
                      <a:pt x="430" y="26"/>
                    </a:lnTo>
                    <a:lnTo>
                      <a:pt x="429" y="17"/>
                    </a:lnTo>
                    <a:lnTo>
                      <a:pt x="425" y="10"/>
                    </a:lnTo>
                    <a:lnTo>
                      <a:pt x="419" y="5"/>
                    </a:lnTo>
                    <a:lnTo>
                      <a:pt x="410" y="1"/>
                    </a:lnTo>
                    <a:lnTo>
                      <a:pt x="405" y="1"/>
                    </a:lnTo>
                    <a:lnTo>
                      <a:pt x="399" y="1"/>
                    </a:lnTo>
                    <a:lnTo>
                      <a:pt x="390" y="3"/>
                    </a:lnTo>
                    <a:lnTo>
                      <a:pt x="382" y="3"/>
                    </a:lnTo>
                    <a:lnTo>
                      <a:pt x="373" y="7"/>
                    </a:lnTo>
                    <a:lnTo>
                      <a:pt x="363" y="10"/>
                    </a:lnTo>
                    <a:lnTo>
                      <a:pt x="355" y="14"/>
                    </a:lnTo>
                    <a:lnTo>
                      <a:pt x="347" y="21"/>
                    </a:lnTo>
                    <a:lnTo>
                      <a:pt x="342" y="28"/>
                    </a:lnTo>
                    <a:lnTo>
                      <a:pt x="335" y="36"/>
                    </a:lnTo>
                    <a:lnTo>
                      <a:pt x="329" y="45"/>
                    </a:lnTo>
                    <a:lnTo>
                      <a:pt x="323" y="54"/>
                    </a:lnTo>
                    <a:lnTo>
                      <a:pt x="316" y="63"/>
                    </a:lnTo>
                    <a:lnTo>
                      <a:pt x="312" y="69"/>
                    </a:lnTo>
                    <a:lnTo>
                      <a:pt x="306" y="76"/>
                    </a:lnTo>
                    <a:lnTo>
                      <a:pt x="302" y="82"/>
                    </a:lnTo>
                    <a:lnTo>
                      <a:pt x="296" y="87"/>
                    </a:lnTo>
                    <a:lnTo>
                      <a:pt x="290" y="92"/>
                    </a:lnTo>
                    <a:lnTo>
                      <a:pt x="283" y="99"/>
                    </a:lnTo>
                    <a:lnTo>
                      <a:pt x="276" y="104"/>
                    </a:lnTo>
                    <a:lnTo>
                      <a:pt x="270" y="111"/>
                    </a:lnTo>
                    <a:lnTo>
                      <a:pt x="263" y="115"/>
                    </a:lnTo>
                    <a:lnTo>
                      <a:pt x="259" y="118"/>
                    </a:lnTo>
                    <a:lnTo>
                      <a:pt x="256" y="118"/>
                    </a:lnTo>
                    <a:lnTo>
                      <a:pt x="258" y="113"/>
                    </a:lnTo>
                    <a:lnTo>
                      <a:pt x="266" y="101"/>
                    </a:lnTo>
                    <a:lnTo>
                      <a:pt x="278" y="87"/>
                    </a:lnTo>
                    <a:lnTo>
                      <a:pt x="289" y="75"/>
                    </a:lnTo>
                    <a:lnTo>
                      <a:pt x="295" y="66"/>
                    </a:lnTo>
                    <a:lnTo>
                      <a:pt x="303" y="56"/>
                    </a:lnTo>
                    <a:lnTo>
                      <a:pt x="312" y="42"/>
                    </a:lnTo>
                    <a:lnTo>
                      <a:pt x="320" y="28"/>
                    </a:lnTo>
                    <a:lnTo>
                      <a:pt x="326" y="15"/>
                    </a:lnTo>
                    <a:lnTo>
                      <a:pt x="329" y="5"/>
                    </a:lnTo>
                    <a:lnTo>
                      <a:pt x="326" y="0"/>
                    </a:lnTo>
                    <a:lnTo>
                      <a:pt x="319" y="1"/>
                    </a:lnTo>
                    <a:lnTo>
                      <a:pt x="299" y="22"/>
                    </a:lnTo>
                    <a:lnTo>
                      <a:pt x="279" y="49"/>
                    </a:lnTo>
                    <a:lnTo>
                      <a:pt x="259" y="80"/>
                    </a:lnTo>
                    <a:lnTo>
                      <a:pt x="239" y="111"/>
                    </a:lnTo>
                    <a:lnTo>
                      <a:pt x="222" y="145"/>
                    </a:lnTo>
                    <a:lnTo>
                      <a:pt x="206" y="176"/>
                    </a:lnTo>
                    <a:lnTo>
                      <a:pt x="195" y="202"/>
                    </a:lnTo>
                    <a:lnTo>
                      <a:pt x="185" y="223"/>
                    </a:lnTo>
                    <a:lnTo>
                      <a:pt x="170" y="270"/>
                    </a:lnTo>
                    <a:lnTo>
                      <a:pt x="159" y="331"/>
                    </a:lnTo>
                    <a:lnTo>
                      <a:pt x="152" y="389"/>
                    </a:lnTo>
                    <a:lnTo>
                      <a:pt x="149" y="429"/>
                    </a:lnTo>
                    <a:lnTo>
                      <a:pt x="146" y="461"/>
                    </a:lnTo>
                    <a:lnTo>
                      <a:pt x="139" y="503"/>
                    </a:lnTo>
                    <a:lnTo>
                      <a:pt x="132" y="538"/>
                    </a:lnTo>
                    <a:lnTo>
                      <a:pt x="128" y="555"/>
                    </a:lnTo>
                    <a:lnTo>
                      <a:pt x="125" y="559"/>
                    </a:lnTo>
                    <a:lnTo>
                      <a:pt x="123" y="562"/>
                    </a:lnTo>
                    <a:lnTo>
                      <a:pt x="120" y="566"/>
                    </a:lnTo>
                    <a:lnTo>
                      <a:pt x="118" y="567"/>
                    </a:lnTo>
                    <a:lnTo>
                      <a:pt x="120" y="569"/>
                    </a:lnTo>
                    <a:lnTo>
                      <a:pt x="123" y="574"/>
                    </a:lnTo>
                    <a:lnTo>
                      <a:pt x="126" y="578"/>
                    </a:lnTo>
                    <a:lnTo>
                      <a:pt x="129" y="581"/>
                    </a:lnTo>
                    <a:lnTo>
                      <a:pt x="116" y="590"/>
                    </a:lnTo>
                    <a:lnTo>
                      <a:pt x="106" y="602"/>
                    </a:lnTo>
                    <a:lnTo>
                      <a:pt x="96" y="618"/>
                    </a:lnTo>
                    <a:lnTo>
                      <a:pt x="88" y="632"/>
                    </a:lnTo>
                    <a:lnTo>
                      <a:pt x="80" y="630"/>
                    </a:lnTo>
                    <a:lnTo>
                      <a:pt x="70" y="628"/>
                    </a:lnTo>
                    <a:lnTo>
                      <a:pt x="60" y="627"/>
                    </a:lnTo>
                    <a:lnTo>
                      <a:pt x="52" y="625"/>
                    </a:lnTo>
                    <a:lnTo>
                      <a:pt x="46" y="625"/>
                    </a:lnTo>
                    <a:lnTo>
                      <a:pt x="39" y="625"/>
                    </a:lnTo>
                    <a:lnTo>
                      <a:pt x="32" y="627"/>
                    </a:lnTo>
                    <a:lnTo>
                      <a:pt x="25" y="627"/>
                    </a:lnTo>
                    <a:lnTo>
                      <a:pt x="18" y="628"/>
                    </a:lnTo>
                    <a:lnTo>
                      <a:pt x="12" y="630"/>
                    </a:lnTo>
                    <a:lnTo>
                      <a:pt x="5" y="632"/>
                    </a:lnTo>
                    <a:lnTo>
                      <a:pt x="0" y="634"/>
                    </a:lnTo>
                    <a:lnTo>
                      <a:pt x="10" y="662"/>
                    </a:lnTo>
                    <a:lnTo>
                      <a:pt x="12" y="693"/>
                    </a:lnTo>
                    <a:lnTo>
                      <a:pt x="10" y="726"/>
                    </a:lnTo>
                    <a:lnTo>
                      <a:pt x="10" y="754"/>
                    </a:lnTo>
                    <a:lnTo>
                      <a:pt x="19" y="754"/>
                    </a:lnTo>
                    <a:lnTo>
                      <a:pt x="29" y="752"/>
                    </a:lnTo>
                    <a:lnTo>
                      <a:pt x="39" y="751"/>
                    </a:lnTo>
                    <a:lnTo>
                      <a:pt x="50" y="749"/>
                    </a:lnTo>
                    <a:lnTo>
                      <a:pt x="60" y="749"/>
                    </a:lnTo>
                    <a:lnTo>
                      <a:pt x="70" y="749"/>
                    </a:lnTo>
                    <a:lnTo>
                      <a:pt x="78" y="749"/>
                    </a:lnTo>
                    <a:lnTo>
                      <a:pt x="85" y="751"/>
                    </a:lnTo>
                    <a:lnTo>
                      <a:pt x="90" y="740"/>
                    </a:lnTo>
                    <a:lnTo>
                      <a:pt x="95" y="731"/>
                    </a:lnTo>
                    <a:lnTo>
                      <a:pt x="98" y="725"/>
                    </a:lnTo>
                    <a:lnTo>
                      <a:pt x="98" y="719"/>
                    </a:lnTo>
                    <a:lnTo>
                      <a:pt x="96" y="712"/>
                    </a:lnTo>
                    <a:lnTo>
                      <a:pt x="95" y="702"/>
                    </a:lnTo>
                    <a:lnTo>
                      <a:pt x="93" y="691"/>
                    </a:lnTo>
                    <a:lnTo>
                      <a:pt x="92" y="684"/>
                    </a:lnTo>
                    <a:lnTo>
                      <a:pt x="96" y="684"/>
                    </a:lnTo>
                    <a:lnTo>
                      <a:pt x="102" y="681"/>
                    </a:lnTo>
                    <a:lnTo>
                      <a:pt x="106" y="677"/>
                    </a:lnTo>
                    <a:lnTo>
                      <a:pt x="109" y="676"/>
                    </a:lnTo>
                    <a:lnTo>
                      <a:pt x="112" y="672"/>
                    </a:lnTo>
                    <a:lnTo>
                      <a:pt x="113" y="665"/>
                    </a:lnTo>
                    <a:lnTo>
                      <a:pt x="113" y="658"/>
                    </a:lnTo>
                    <a:lnTo>
                      <a:pt x="112" y="653"/>
                    </a:lnTo>
                    <a:lnTo>
                      <a:pt x="116" y="649"/>
                    </a:lnTo>
                    <a:lnTo>
                      <a:pt x="120" y="648"/>
                    </a:lnTo>
                    <a:lnTo>
                      <a:pt x="125" y="644"/>
                    </a:lnTo>
                    <a:lnTo>
                      <a:pt x="128" y="644"/>
                    </a:lnTo>
                    <a:lnTo>
                      <a:pt x="136" y="648"/>
                    </a:lnTo>
                    <a:lnTo>
                      <a:pt x="148" y="655"/>
                    </a:lnTo>
                    <a:lnTo>
                      <a:pt x="160" y="662"/>
                    </a:lnTo>
                    <a:lnTo>
                      <a:pt x="173" y="669"/>
                    </a:lnTo>
                    <a:lnTo>
                      <a:pt x="186" y="676"/>
                    </a:lnTo>
                    <a:lnTo>
                      <a:pt x="199" y="683"/>
                    </a:lnTo>
                    <a:lnTo>
                      <a:pt x="209" y="690"/>
                    </a:lnTo>
                    <a:lnTo>
                      <a:pt x="216" y="695"/>
                    </a:lnTo>
                    <a:lnTo>
                      <a:pt x="226" y="702"/>
                    </a:lnTo>
                    <a:lnTo>
                      <a:pt x="233" y="705"/>
                    </a:lnTo>
                    <a:lnTo>
                      <a:pt x="240" y="707"/>
                    </a:lnTo>
                    <a:lnTo>
                      <a:pt x="248" y="705"/>
                    </a:lnTo>
                    <a:lnTo>
                      <a:pt x="258" y="700"/>
                    </a:lnTo>
                    <a:lnTo>
                      <a:pt x="269" y="695"/>
                    </a:lnTo>
                    <a:lnTo>
                      <a:pt x="276" y="690"/>
                    </a:lnTo>
                    <a:lnTo>
                      <a:pt x="278" y="683"/>
                    </a:lnTo>
                    <a:lnTo>
                      <a:pt x="273" y="677"/>
                    </a:lnTo>
                    <a:lnTo>
                      <a:pt x="266" y="667"/>
                    </a:lnTo>
                    <a:lnTo>
                      <a:pt x="256" y="653"/>
                    </a:lnTo>
                    <a:lnTo>
                      <a:pt x="246" y="639"/>
                    </a:lnTo>
                    <a:lnTo>
                      <a:pt x="236" y="623"/>
                    </a:lnTo>
                    <a:lnTo>
                      <a:pt x="226" y="609"/>
                    </a:lnTo>
                    <a:lnTo>
                      <a:pt x="219" y="597"/>
                    </a:lnTo>
                    <a:lnTo>
                      <a:pt x="215" y="590"/>
                    </a:lnTo>
                    <a:lnTo>
                      <a:pt x="212" y="578"/>
                    </a:lnTo>
                    <a:lnTo>
                      <a:pt x="210" y="566"/>
                    </a:lnTo>
                    <a:lnTo>
                      <a:pt x="215" y="555"/>
                    </a:lnTo>
                    <a:lnTo>
                      <a:pt x="223" y="550"/>
                    </a:lnTo>
                    <a:lnTo>
                      <a:pt x="232" y="548"/>
                    </a:lnTo>
                    <a:lnTo>
                      <a:pt x="243" y="546"/>
                    </a:lnTo>
                    <a:lnTo>
                      <a:pt x="256" y="543"/>
                    </a:lnTo>
                    <a:lnTo>
                      <a:pt x="272" y="541"/>
                    </a:lnTo>
                    <a:lnTo>
                      <a:pt x="287" y="539"/>
                    </a:lnTo>
                    <a:lnTo>
                      <a:pt x="300" y="538"/>
                    </a:lnTo>
                    <a:lnTo>
                      <a:pt x="312" y="536"/>
                    </a:lnTo>
                    <a:lnTo>
                      <a:pt x="320" y="536"/>
                    </a:lnTo>
                    <a:lnTo>
                      <a:pt x="333" y="536"/>
                    </a:lnTo>
                    <a:lnTo>
                      <a:pt x="345" y="531"/>
                    </a:lnTo>
                    <a:lnTo>
                      <a:pt x="353" y="520"/>
                    </a:lnTo>
                    <a:lnTo>
                      <a:pt x="357" y="510"/>
                    </a:lnTo>
                    <a:lnTo>
                      <a:pt x="353" y="494"/>
                    </a:lnTo>
                    <a:lnTo>
                      <a:pt x="343" y="473"/>
                    </a:lnTo>
                    <a:lnTo>
                      <a:pt x="330" y="457"/>
                    </a:lnTo>
                    <a:lnTo>
                      <a:pt x="317" y="449"/>
                    </a:lnTo>
                    <a:lnTo>
                      <a:pt x="310" y="447"/>
                    </a:lnTo>
                    <a:lnTo>
                      <a:pt x="302" y="447"/>
                    </a:lnTo>
                    <a:lnTo>
                      <a:pt x="292" y="445"/>
                    </a:lnTo>
                    <a:lnTo>
                      <a:pt x="282" y="443"/>
                    </a:lnTo>
                    <a:lnTo>
                      <a:pt x="272" y="442"/>
                    </a:lnTo>
                    <a:lnTo>
                      <a:pt x="263" y="440"/>
                    </a:lnTo>
                    <a:lnTo>
                      <a:pt x="256" y="438"/>
                    </a:lnTo>
                    <a:lnTo>
                      <a:pt x="252" y="438"/>
                    </a:lnTo>
                    <a:lnTo>
                      <a:pt x="246" y="436"/>
                    </a:lnTo>
                    <a:lnTo>
                      <a:pt x="240" y="435"/>
                    </a:lnTo>
                    <a:lnTo>
                      <a:pt x="239" y="429"/>
                    </a:lnTo>
                    <a:lnTo>
                      <a:pt x="242" y="422"/>
                    </a:lnTo>
                    <a:lnTo>
                      <a:pt x="249" y="415"/>
                    </a:lnTo>
                    <a:lnTo>
                      <a:pt x="258" y="408"/>
                    </a:lnTo>
                    <a:lnTo>
                      <a:pt x="265" y="403"/>
                    </a:lnTo>
                    <a:lnTo>
                      <a:pt x="273" y="401"/>
                    </a:lnTo>
                    <a:lnTo>
                      <a:pt x="283" y="400"/>
                    </a:lnTo>
                    <a:lnTo>
                      <a:pt x="302" y="394"/>
                    </a:lnTo>
                    <a:lnTo>
                      <a:pt x="327" y="386"/>
                    </a:lnTo>
                    <a:lnTo>
                      <a:pt x="357" y="372"/>
                    </a:lnTo>
                    <a:lnTo>
                      <a:pt x="387" y="354"/>
                    </a:lnTo>
                    <a:lnTo>
                      <a:pt x="413" y="330"/>
                    </a:lnTo>
                    <a:lnTo>
                      <a:pt x="435" y="302"/>
                    </a:lnTo>
                    <a:lnTo>
                      <a:pt x="446" y="265"/>
                    </a:lnTo>
                    <a:lnTo>
                      <a:pt x="445" y="251"/>
                    </a:lnTo>
                    <a:lnTo>
                      <a:pt x="442" y="251"/>
                    </a:lnTo>
                    <a:lnTo>
                      <a:pt x="437" y="255"/>
                    </a:lnTo>
                    <a:lnTo>
                      <a:pt x="435" y="260"/>
                    </a:lnTo>
                    <a:lnTo>
                      <a:pt x="432" y="263"/>
                    </a:lnTo>
                    <a:lnTo>
                      <a:pt x="426" y="272"/>
                    </a:lnTo>
                    <a:lnTo>
                      <a:pt x="417" y="281"/>
                    </a:lnTo>
                    <a:lnTo>
                      <a:pt x="406" y="293"/>
                    </a:lnTo>
                    <a:lnTo>
                      <a:pt x="392" y="304"/>
                    </a:lnTo>
                    <a:lnTo>
                      <a:pt x="376" y="312"/>
                    </a:lnTo>
                    <a:lnTo>
                      <a:pt x="357" y="319"/>
                    </a:lnTo>
                    <a:lnTo>
                      <a:pt x="337" y="321"/>
                    </a:lnTo>
                    <a:lnTo>
                      <a:pt x="335" y="311"/>
                    </a:lnTo>
                    <a:lnTo>
                      <a:pt x="330" y="300"/>
                    </a:lnTo>
                    <a:lnTo>
                      <a:pt x="325" y="291"/>
                    </a:lnTo>
                    <a:lnTo>
                      <a:pt x="319" y="283"/>
                    </a:lnTo>
                    <a:lnTo>
                      <a:pt x="310" y="277"/>
                    </a:lnTo>
                    <a:lnTo>
                      <a:pt x="303" y="272"/>
                    </a:lnTo>
                    <a:lnTo>
                      <a:pt x="295" y="270"/>
                    </a:lnTo>
                    <a:lnTo>
                      <a:pt x="286" y="270"/>
                    </a:lnTo>
                    <a:lnTo>
                      <a:pt x="278" y="272"/>
                    </a:lnTo>
                    <a:lnTo>
                      <a:pt x="268" y="272"/>
                    </a:lnTo>
                    <a:lnTo>
                      <a:pt x="258" y="274"/>
                    </a:lnTo>
                    <a:lnTo>
                      <a:pt x="249" y="272"/>
                    </a:lnTo>
                    <a:lnTo>
                      <a:pt x="242" y="272"/>
                    </a:lnTo>
                    <a:lnTo>
                      <a:pt x="236" y="269"/>
                    </a:lnTo>
                    <a:lnTo>
                      <a:pt x="233" y="265"/>
                    </a:lnTo>
                    <a:lnTo>
                      <a:pt x="233" y="258"/>
                    </a:lnTo>
                    <a:lnTo>
                      <a:pt x="225" y="279"/>
                    </a:lnTo>
                    <a:lnTo>
                      <a:pt x="222" y="291"/>
                    </a:lnTo>
                    <a:lnTo>
                      <a:pt x="218" y="309"/>
                    </a:lnTo>
                    <a:lnTo>
                      <a:pt x="216" y="325"/>
                    </a:lnTo>
                    <a:lnTo>
                      <a:pt x="220" y="328"/>
                    </a:lnTo>
                    <a:lnTo>
                      <a:pt x="228" y="325"/>
                    </a:lnTo>
                    <a:lnTo>
                      <a:pt x="239" y="318"/>
                    </a:lnTo>
                    <a:lnTo>
                      <a:pt x="253" y="312"/>
                    </a:lnTo>
                    <a:lnTo>
                      <a:pt x="268" y="305"/>
                    </a:lnTo>
                    <a:lnTo>
                      <a:pt x="283" y="304"/>
                    </a:lnTo>
                    <a:lnTo>
                      <a:pt x="296" y="304"/>
                    </a:lnTo>
                    <a:lnTo>
                      <a:pt x="307" y="312"/>
                    </a:lnTo>
                    <a:lnTo>
                      <a:pt x="313" y="326"/>
                    </a:lnTo>
                    <a:lnTo>
                      <a:pt x="307" y="325"/>
                    </a:lnTo>
                    <a:lnTo>
                      <a:pt x="300" y="323"/>
                    </a:lnTo>
                    <a:lnTo>
                      <a:pt x="295" y="321"/>
                    </a:lnTo>
                    <a:lnTo>
                      <a:pt x="287" y="321"/>
                    </a:lnTo>
                    <a:lnTo>
                      <a:pt x="282" y="321"/>
                    </a:lnTo>
                    <a:lnTo>
                      <a:pt x="276" y="321"/>
                    </a:lnTo>
                    <a:lnTo>
                      <a:pt x="272" y="321"/>
                    </a:lnTo>
                    <a:lnTo>
                      <a:pt x="266" y="323"/>
                    </a:lnTo>
                    <a:lnTo>
                      <a:pt x="262" y="330"/>
                    </a:lnTo>
                    <a:lnTo>
                      <a:pt x="256" y="337"/>
                    </a:lnTo>
                    <a:lnTo>
                      <a:pt x="249" y="345"/>
                    </a:lnTo>
                    <a:lnTo>
                      <a:pt x="242" y="354"/>
                    </a:lnTo>
                    <a:lnTo>
                      <a:pt x="233" y="361"/>
                    </a:lnTo>
                    <a:lnTo>
                      <a:pt x="226" y="368"/>
                    </a:lnTo>
                    <a:lnTo>
                      <a:pt x="220" y="372"/>
                    </a:lnTo>
                    <a:lnTo>
                      <a:pt x="216" y="373"/>
                    </a:lnTo>
                    <a:lnTo>
                      <a:pt x="208" y="396"/>
                    </a:lnTo>
                    <a:lnTo>
                      <a:pt x="200" y="417"/>
                    </a:lnTo>
                    <a:lnTo>
                      <a:pt x="195" y="436"/>
                    </a:lnTo>
                    <a:lnTo>
                      <a:pt x="192" y="450"/>
                    </a:lnTo>
                    <a:lnTo>
                      <a:pt x="188" y="475"/>
                    </a:lnTo>
                    <a:lnTo>
                      <a:pt x="182" y="511"/>
                    </a:lnTo>
                    <a:lnTo>
                      <a:pt x="175" y="545"/>
                    </a:lnTo>
                    <a:lnTo>
                      <a:pt x="172" y="562"/>
                    </a:lnTo>
                    <a:lnTo>
                      <a:pt x="169" y="566"/>
                    </a:lnTo>
                    <a:lnTo>
                      <a:pt x="166" y="567"/>
                    </a:lnTo>
                    <a:lnTo>
                      <a:pt x="162" y="571"/>
                    </a:lnTo>
                    <a:lnTo>
                      <a:pt x="159" y="573"/>
                    </a:lnTo>
                    <a:lnTo>
                      <a:pt x="168" y="536"/>
                    </a:lnTo>
                    <a:lnTo>
                      <a:pt x="178" y="487"/>
                    </a:lnTo>
                    <a:lnTo>
                      <a:pt x="185" y="443"/>
                    </a:lnTo>
                    <a:lnTo>
                      <a:pt x="188" y="415"/>
                    </a:lnTo>
                    <a:lnTo>
                      <a:pt x="188" y="398"/>
                    </a:lnTo>
                    <a:lnTo>
                      <a:pt x="189" y="379"/>
                    </a:lnTo>
                    <a:lnTo>
                      <a:pt x="190" y="359"/>
                    </a:lnTo>
                    <a:lnTo>
                      <a:pt x="195" y="345"/>
                    </a:lnTo>
                    <a:lnTo>
                      <a:pt x="200" y="331"/>
                    </a:lnTo>
                    <a:lnTo>
                      <a:pt x="206" y="314"/>
                    </a:lnTo>
                    <a:lnTo>
                      <a:pt x="212" y="298"/>
                    </a:lnTo>
                    <a:lnTo>
                      <a:pt x="213" y="286"/>
                    </a:lnTo>
                    <a:lnTo>
                      <a:pt x="216" y="277"/>
                    </a:lnTo>
                    <a:lnTo>
                      <a:pt x="219" y="274"/>
                    </a:lnTo>
                    <a:lnTo>
                      <a:pt x="222" y="274"/>
                    </a:lnTo>
                    <a:lnTo>
                      <a:pt x="225" y="279"/>
                    </a:lnTo>
                    <a:lnTo>
                      <a:pt x="233" y="2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69" name="Freeform 145"/>
              <p:cNvSpPr>
                <a:spLocks/>
              </p:cNvSpPr>
              <p:nvPr/>
            </p:nvSpPr>
            <p:spPr bwMode="auto">
              <a:xfrm>
                <a:off x="6084" y="5200"/>
                <a:ext cx="108" cy="151"/>
              </a:xfrm>
              <a:custGeom>
                <a:avLst/>
                <a:gdLst>
                  <a:gd name="T0" fmla="*/ 1 w 216"/>
                  <a:gd name="T1" fmla="*/ 1 h 302"/>
                  <a:gd name="T2" fmla="*/ 1 w 216"/>
                  <a:gd name="T3" fmla="*/ 1 h 302"/>
                  <a:gd name="T4" fmla="*/ 1 w 216"/>
                  <a:gd name="T5" fmla="*/ 1 h 302"/>
                  <a:gd name="T6" fmla="*/ 1 w 216"/>
                  <a:gd name="T7" fmla="*/ 1 h 302"/>
                  <a:gd name="T8" fmla="*/ 1 w 216"/>
                  <a:gd name="T9" fmla="*/ 1 h 302"/>
                  <a:gd name="T10" fmla="*/ 1 w 216"/>
                  <a:gd name="T11" fmla="*/ 1 h 302"/>
                  <a:gd name="T12" fmla="*/ 1 w 216"/>
                  <a:gd name="T13" fmla="*/ 1 h 302"/>
                  <a:gd name="T14" fmla="*/ 1 w 216"/>
                  <a:gd name="T15" fmla="*/ 1 h 302"/>
                  <a:gd name="T16" fmla="*/ 1 w 216"/>
                  <a:gd name="T17" fmla="*/ 1 h 302"/>
                  <a:gd name="T18" fmla="*/ 1 w 216"/>
                  <a:gd name="T19" fmla="*/ 1 h 302"/>
                  <a:gd name="T20" fmla="*/ 1 w 216"/>
                  <a:gd name="T21" fmla="*/ 1 h 302"/>
                  <a:gd name="T22" fmla="*/ 1 w 216"/>
                  <a:gd name="T23" fmla="*/ 1 h 302"/>
                  <a:gd name="T24" fmla="*/ 1 w 216"/>
                  <a:gd name="T25" fmla="*/ 1 h 302"/>
                  <a:gd name="T26" fmla="*/ 1 w 216"/>
                  <a:gd name="T27" fmla="*/ 1 h 302"/>
                  <a:gd name="T28" fmla="*/ 1 w 216"/>
                  <a:gd name="T29" fmla="*/ 1 h 302"/>
                  <a:gd name="T30" fmla="*/ 1 w 216"/>
                  <a:gd name="T31" fmla="*/ 1 h 302"/>
                  <a:gd name="T32" fmla="*/ 1 w 216"/>
                  <a:gd name="T33" fmla="*/ 1 h 302"/>
                  <a:gd name="T34" fmla="*/ 1 w 216"/>
                  <a:gd name="T35" fmla="*/ 1 h 302"/>
                  <a:gd name="T36" fmla="*/ 1 w 216"/>
                  <a:gd name="T37" fmla="*/ 0 h 302"/>
                  <a:gd name="T38" fmla="*/ 1 w 216"/>
                  <a:gd name="T39" fmla="*/ 1 h 302"/>
                  <a:gd name="T40" fmla="*/ 1 w 216"/>
                  <a:gd name="T41" fmla="*/ 1 h 302"/>
                  <a:gd name="T42" fmla="*/ 1 w 216"/>
                  <a:gd name="T43" fmla="*/ 1 h 302"/>
                  <a:gd name="T44" fmla="*/ 1 w 216"/>
                  <a:gd name="T45" fmla="*/ 1 h 302"/>
                  <a:gd name="T46" fmla="*/ 1 w 216"/>
                  <a:gd name="T47" fmla="*/ 1 h 302"/>
                  <a:gd name="T48" fmla="*/ 1 w 216"/>
                  <a:gd name="T49" fmla="*/ 1 h 302"/>
                  <a:gd name="T50" fmla="*/ 1 w 216"/>
                  <a:gd name="T51" fmla="*/ 1 h 302"/>
                  <a:gd name="T52" fmla="*/ 1 w 216"/>
                  <a:gd name="T53" fmla="*/ 1 h 302"/>
                  <a:gd name="T54" fmla="*/ 1 w 216"/>
                  <a:gd name="T55" fmla="*/ 1 h 302"/>
                  <a:gd name="T56" fmla="*/ 1 w 216"/>
                  <a:gd name="T57" fmla="*/ 1 h 302"/>
                  <a:gd name="T58" fmla="*/ 1 w 216"/>
                  <a:gd name="T59" fmla="*/ 1 h 302"/>
                  <a:gd name="T60" fmla="*/ 1 w 216"/>
                  <a:gd name="T61" fmla="*/ 1 h 302"/>
                  <a:gd name="T62" fmla="*/ 1 w 216"/>
                  <a:gd name="T63" fmla="*/ 1 h 302"/>
                  <a:gd name="T64" fmla="*/ 1 w 216"/>
                  <a:gd name="T65" fmla="*/ 1 h 302"/>
                  <a:gd name="T66" fmla="*/ 1 w 216"/>
                  <a:gd name="T67" fmla="*/ 1 h 302"/>
                  <a:gd name="T68" fmla="*/ 1 w 216"/>
                  <a:gd name="T69" fmla="*/ 1 h 302"/>
                  <a:gd name="T70" fmla="*/ 1 w 216"/>
                  <a:gd name="T71" fmla="*/ 1 h 302"/>
                  <a:gd name="T72" fmla="*/ 1 w 216"/>
                  <a:gd name="T73" fmla="*/ 1 h 302"/>
                  <a:gd name="T74" fmla="*/ 1 w 216"/>
                  <a:gd name="T75" fmla="*/ 1 h 302"/>
                  <a:gd name="T76" fmla="*/ 1 w 216"/>
                  <a:gd name="T77" fmla="*/ 1 h 302"/>
                  <a:gd name="T78" fmla="*/ 1 w 216"/>
                  <a:gd name="T79" fmla="*/ 1 h 302"/>
                  <a:gd name="T80" fmla="*/ 1 w 216"/>
                  <a:gd name="T81" fmla="*/ 1 h 3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6"/>
                  <a:gd name="T124" fmla="*/ 0 h 302"/>
                  <a:gd name="T125" fmla="*/ 216 w 216"/>
                  <a:gd name="T126" fmla="*/ 302 h 3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6" h="302">
                    <a:moveTo>
                      <a:pt x="91" y="298"/>
                    </a:moveTo>
                    <a:lnTo>
                      <a:pt x="81" y="296"/>
                    </a:lnTo>
                    <a:lnTo>
                      <a:pt x="70" y="293"/>
                    </a:lnTo>
                    <a:lnTo>
                      <a:pt x="57" y="289"/>
                    </a:lnTo>
                    <a:lnTo>
                      <a:pt x="46" y="286"/>
                    </a:lnTo>
                    <a:lnTo>
                      <a:pt x="33" y="281"/>
                    </a:lnTo>
                    <a:lnTo>
                      <a:pt x="21" y="276"/>
                    </a:lnTo>
                    <a:lnTo>
                      <a:pt x="10" y="270"/>
                    </a:lnTo>
                    <a:lnTo>
                      <a:pt x="0" y="263"/>
                    </a:lnTo>
                    <a:lnTo>
                      <a:pt x="3" y="248"/>
                    </a:lnTo>
                    <a:lnTo>
                      <a:pt x="9" y="230"/>
                    </a:lnTo>
                    <a:lnTo>
                      <a:pt x="14" y="214"/>
                    </a:lnTo>
                    <a:lnTo>
                      <a:pt x="19" y="206"/>
                    </a:lnTo>
                    <a:lnTo>
                      <a:pt x="23" y="200"/>
                    </a:lnTo>
                    <a:lnTo>
                      <a:pt x="27" y="193"/>
                    </a:lnTo>
                    <a:lnTo>
                      <a:pt x="30" y="186"/>
                    </a:lnTo>
                    <a:lnTo>
                      <a:pt x="31" y="178"/>
                    </a:lnTo>
                    <a:lnTo>
                      <a:pt x="31" y="164"/>
                    </a:lnTo>
                    <a:lnTo>
                      <a:pt x="34" y="143"/>
                    </a:lnTo>
                    <a:lnTo>
                      <a:pt x="39" y="120"/>
                    </a:lnTo>
                    <a:lnTo>
                      <a:pt x="43" y="103"/>
                    </a:lnTo>
                    <a:lnTo>
                      <a:pt x="47" y="92"/>
                    </a:lnTo>
                    <a:lnTo>
                      <a:pt x="56" y="76"/>
                    </a:lnTo>
                    <a:lnTo>
                      <a:pt x="66" y="59"/>
                    </a:lnTo>
                    <a:lnTo>
                      <a:pt x="77" y="41"/>
                    </a:lnTo>
                    <a:lnTo>
                      <a:pt x="80" y="38"/>
                    </a:lnTo>
                    <a:lnTo>
                      <a:pt x="84" y="34"/>
                    </a:lnTo>
                    <a:lnTo>
                      <a:pt x="87" y="31"/>
                    </a:lnTo>
                    <a:lnTo>
                      <a:pt x="90" y="27"/>
                    </a:lnTo>
                    <a:lnTo>
                      <a:pt x="96" y="22"/>
                    </a:lnTo>
                    <a:lnTo>
                      <a:pt x="101" y="17"/>
                    </a:lnTo>
                    <a:lnTo>
                      <a:pt x="107" y="13"/>
                    </a:lnTo>
                    <a:lnTo>
                      <a:pt x="113" y="12"/>
                    </a:lnTo>
                    <a:lnTo>
                      <a:pt x="119" y="10"/>
                    </a:lnTo>
                    <a:lnTo>
                      <a:pt x="124" y="7"/>
                    </a:lnTo>
                    <a:lnTo>
                      <a:pt x="129" y="5"/>
                    </a:lnTo>
                    <a:lnTo>
                      <a:pt x="133" y="3"/>
                    </a:lnTo>
                    <a:lnTo>
                      <a:pt x="141" y="0"/>
                    </a:lnTo>
                    <a:lnTo>
                      <a:pt x="147" y="0"/>
                    </a:lnTo>
                    <a:lnTo>
                      <a:pt x="151" y="1"/>
                    </a:lnTo>
                    <a:lnTo>
                      <a:pt x="157" y="5"/>
                    </a:lnTo>
                    <a:lnTo>
                      <a:pt x="160" y="7"/>
                    </a:lnTo>
                    <a:lnTo>
                      <a:pt x="161" y="10"/>
                    </a:lnTo>
                    <a:lnTo>
                      <a:pt x="163" y="12"/>
                    </a:lnTo>
                    <a:lnTo>
                      <a:pt x="164" y="15"/>
                    </a:lnTo>
                    <a:lnTo>
                      <a:pt x="166" y="19"/>
                    </a:lnTo>
                    <a:lnTo>
                      <a:pt x="166" y="24"/>
                    </a:lnTo>
                    <a:lnTo>
                      <a:pt x="166" y="27"/>
                    </a:lnTo>
                    <a:lnTo>
                      <a:pt x="166" y="29"/>
                    </a:lnTo>
                    <a:lnTo>
                      <a:pt x="170" y="31"/>
                    </a:lnTo>
                    <a:lnTo>
                      <a:pt x="173" y="36"/>
                    </a:lnTo>
                    <a:lnTo>
                      <a:pt x="174" y="41"/>
                    </a:lnTo>
                    <a:lnTo>
                      <a:pt x="176" y="47"/>
                    </a:lnTo>
                    <a:lnTo>
                      <a:pt x="180" y="47"/>
                    </a:lnTo>
                    <a:lnTo>
                      <a:pt x="184" y="48"/>
                    </a:lnTo>
                    <a:lnTo>
                      <a:pt x="190" y="52"/>
                    </a:lnTo>
                    <a:lnTo>
                      <a:pt x="193" y="55"/>
                    </a:lnTo>
                    <a:lnTo>
                      <a:pt x="194" y="62"/>
                    </a:lnTo>
                    <a:lnTo>
                      <a:pt x="196" y="69"/>
                    </a:lnTo>
                    <a:lnTo>
                      <a:pt x="196" y="78"/>
                    </a:lnTo>
                    <a:lnTo>
                      <a:pt x="194" y="85"/>
                    </a:lnTo>
                    <a:lnTo>
                      <a:pt x="203" y="89"/>
                    </a:lnTo>
                    <a:lnTo>
                      <a:pt x="210" y="94"/>
                    </a:lnTo>
                    <a:lnTo>
                      <a:pt x="214" y="104"/>
                    </a:lnTo>
                    <a:lnTo>
                      <a:pt x="216" y="113"/>
                    </a:lnTo>
                    <a:lnTo>
                      <a:pt x="214" y="122"/>
                    </a:lnTo>
                    <a:lnTo>
                      <a:pt x="210" y="134"/>
                    </a:lnTo>
                    <a:lnTo>
                      <a:pt x="203" y="146"/>
                    </a:lnTo>
                    <a:lnTo>
                      <a:pt x="193" y="160"/>
                    </a:lnTo>
                    <a:lnTo>
                      <a:pt x="183" y="172"/>
                    </a:lnTo>
                    <a:lnTo>
                      <a:pt x="173" y="190"/>
                    </a:lnTo>
                    <a:lnTo>
                      <a:pt x="164" y="207"/>
                    </a:lnTo>
                    <a:lnTo>
                      <a:pt x="159" y="218"/>
                    </a:lnTo>
                    <a:lnTo>
                      <a:pt x="153" y="227"/>
                    </a:lnTo>
                    <a:lnTo>
                      <a:pt x="147" y="235"/>
                    </a:lnTo>
                    <a:lnTo>
                      <a:pt x="139" y="246"/>
                    </a:lnTo>
                    <a:lnTo>
                      <a:pt x="127" y="255"/>
                    </a:lnTo>
                    <a:lnTo>
                      <a:pt x="121" y="262"/>
                    </a:lnTo>
                    <a:lnTo>
                      <a:pt x="114" y="274"/>
                    </a:lnTo>
                    <a:lnTo>
                      <a:pt x="107" y="288"/>
                    </a:lnTo>
                    <a:lnTo>
                      <a:pt x="101" y="302"/>
                    </a:lnTo>
                    <a:lnTo>
                      <a:pt x="91" y="29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70" name="Freeform 146"/>
              <p:cNvSpPr>
                <a:spLocks/>
              </p:cNvSpPr>
              <p:nvPr/>
            </p:nvSpPr>
            <p:spPr bwMode="auto">
              <a:xfrm>
                <a:off x="6117" y="5136"/>
                <a:ext cx="35" cy="77"/>
              </a:xfrm>
              <a:custGeom>
                <a:avLst/>
                <a:gdLst>
                  <a:gd name="T0" fmla="*/ 1 w 70"/>
                  <a:gd name="T1" fmla="*/ 0 h 156"/>
                  <a:gd name="T2" fmla="*/ 1 w 70"/>
                  <a:gd name="T3" fmla="*/ 0 h 156"/>
                  <a:gd name="T4" fmla="*/ 1 w 70"/>
                  <a:gd name="T5" fmla="*/ 0 h 156"/>
                  <a:gd name="T6" fmla="*/ 1 w 70"/>
                  <a:gd name="T7" fmla="*/ 0 h 156"/>
                  <a:gd name="T8" fmla="*/ 1 w 70"/>
                  <a:gd name="T9" fmla="*/ 0 h 156"/>
                  <a:gd name="T10" fmla="*/ 1 w 70"/>
                  <a:gd name="T11" fmla="*/ 0 h 156"/>
                  <a:gd name="T12" fmla="*/ 1 w 70"/>
                  <a:gd name="T13" fmla="*/ 0 h 156"/>
                  <a:gd name="T14" fmla="*/ 1 w 70"/>
                  <a:gd name="T15" fmla="*/ 0 h 156"/>
                  <a:gd name="T16" fmla="*/ 1 w 70"/>
                  <a:gd name="T17" fmla="*/ 0 h 156"/>
                  <a:gd name="T18" fmla="*/ 1 w 70"/>
                  <a:gd name="T19" fmla="*/ 0 h 156"/>
                  <a:gd name="T20" fmla="*/ 1 w 70"/>
                  <a:gd name="T21" fmla="*/ 0 h 156"/>
                  <a:gd name="T22" fmla="*/ 1 w 70"/>
                  <a:gd name="T23" fmla="*/ 0 h 156"/>
                  <a:gd name="T24" fmla="*/ 1 w 70"/>
                  <a:gd name="T25" fmla="*/ 0 h 156"/>
                  <a:gd name="T26" fmla="*/ 1 w 70"/>
                  <a:gd name="T27" fmla="*/ 0 h 156"/>
                  <a:gd name="T28" fmla="*/ 1 w 70"/>
                  <a:gd name="T29" fmla="*/ 0 h 156"/>
                  <a:gd name="T30" fmla="*/ 1 w 70"/>
                  <a:gd name="T31" fmla="*/ 0 h 156"/>
                  <a:gd name="T32" fmla="*/ 1 w 70"/>
                  <a:gd name="T33" fmla="*/ 0 h 156"/>
                  <a:gd name="T34" fmla="*/ 1 w 70"/>
                  <a:gd name="T35" fmla="*/ 0 h 156"/>
                  <a:gd name="T36" fmla="*/ 1 w 70"/>
                  <a:gd name="T37" fmla="*/ 0 h 156"/>
                  <a:gd name="T38" fmla="*/ 0 w 70"/>
                  <a:gd name="T39" fmla="*/ 0 h 156"/>
                  <a:gd name="T40" fmla="*/ 1 w 70"/>
                  <a:gd name="T41" fmla="*/ 0 h 156"/>
                  <a:gd name="T42" fmla="*/ 1 w 70"/>
                  <a:gd name="T43" fmla="*/ 0 h 156"/>
                  <a:gd name="T44" fmla="*/ 1 w 70"/>
                  <a:gd name="T45" fmla="*/ 0 h 156"/>
                  <a:gd name="T46" fmla="*/ 1 w 70"/>
                  <a:gd name="T47" fmla="*/ 0 h 156"/>
                  <a:gd name="T48" fmla="*/ 1 w 70"/>
                  <a:gd name="T49" fmla="*/ 0 h 156"/>
                  <a:gd name="T50" fmla="*/ 1 w 70"/>
                  <a:gd name="T51" fmla="*/ 0 h 156"/>
                  <a:gd name="T52" fmla="*/ 1 w 70"/>
                  <a:gd name="T53" fmla="*/ 0 h 156"/>
                  <a:gd name="T54" fmla="*/ 1 w 70"/>
                  <a:gd name="T55" fmla="*/ 0 h 156"/>
                  <a:gd name="T56" fmla="*/ 1 w 70"/>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156"/>
                  <a:gd name="T89" fmla="*/ 70 w 70"/>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156">
                    <a:moveTo>
                      <a:pt x="47" y="142"/>
                    </a:moveTo>
                    <a:lnTo>
                      <a:pt x="48" y="145"/>
                    </a:lnTo>
                    <a:lnTo>
                      <a:pt x="50" y="149"/>
                    </a:lnTo>
                    <a:lnTo>
                      <a:pt x="51" y="154"/>
                    </a:lnTo>
                    <a:lnTo>
                      <a:pt x="53" y="156"/>
                    </a:lnTo>
                    <a:lnTo>
                      <a:pt x="57" y="152"/>
                    </a:lnTo>
                    <a:lnTo>
                      <a:pt x="61" y="149"/>
                    </a:lnTo>
                    <a:lnTo>
                      <a:pt x="65" y="147"/>
                    </a:lnTo>
                    <a:lnTo>
                      <a:pt x="70" y="143"/>
                    </a:lnTo>
                    <a:lnTo>
                      <a:pt x="67" y="135"/>
                    </a:lnTo>
                    <a:lnTo>
                      <a:pt x="60" y="119"/>
                    </a:lnTo>
                    <a:lnTo>
                      <a:pt x="51" y="98"/>
                    </a:lnTo>
                    <a:lnTo>
                      <a:pt x="41" y="75"/>
                    </a:lnTo>
                    <a:lnTo>
                      <a:pt x="31" y="51"/>
                    </a:lnTo>
                    <a:lnTo>
                      <a:pt x="23" y="30"/>
                    </a:lnTo>
                    <a:lnTo>
                      <a:pt x="15" y="14"/>
                    </a:lnTo>
                    <a:lnTo>
                      <a:pt x="13" y="6"/>
                    </a:lnTo>
                    <a:lnTo>
                      <a:pt x="8" y="0"/>
                    </a:lnTo>
                    <a:lnTo>
                      <a:pt x="3" y="0"/>
                    </a:lnTo>
                    <a:lnTo>
                      <a:pt x="0" y="4"/>
                    </a:lnTo>
                    <a:lnTo>
                      <a:pt x="1" y="12"/>
                    </a:lnTo>
                    <a:lnTo>
                      <a:pt x="4" y="21"/>
                    </a:lnTo>
                    <a:lnTo>
                      <a:pt x="10" y="39"/>
                    </a:lnTo>
                    <a:lnTo>
                      <a:pt x="17" y="58"/>
                    </a:lnTo>
                    <a:lnTo>
                      <a:pt x="24" y="81"/>
                    </a:lnTo>
                    <a:lnTo>
                      <a:pt x="33" y="102"/>
                    </a:lnTo>
                    <a:lnTo>
                      <a:pt x="38" y="121"/>
                    </a:lnTo>
                    <a:lnTo>
                      <a:pt x="44" y="135"/>
                    </a:lnTo>
                    <a:lnTo>
                      <a:pt x="47" y="1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71" name="Freeform 147"/>
              <p:cNvSpPr>
                <a:spLocks/>
              </p:cNvSpPr>
              <p:nvPr/>
            </p:nvSpPr>
            <p:spPr bwMode="auto">
              <a:xfrm>
                <a:off x="6130" y="5302"/>
                <a:ext cx="23" cy="49"/>
              </a:xfrm>
              <a:custGeom>
                <a:avLst/>
                <a:gdLst>
                  <a:gd name="T0" fmla="*/ 1 w 46"/>
                  <a:gd name="T1" fmla="*/ 1 h 98"/>
                  <a:gd name="T2" fmla="*/ 1 w 46"/>
                  <a:gd name="T3" fmla="*/ 1 h 98"/>
                  <a:gd name="T4" fmla="*/ 1 w 46"/>
                  <a:gd name="T5" fmla="*/ 1 h 98"/>
                  <a:gd name="T6" fmla="*/ 1 w 46"/>
                  <a:gd name="T7" fmla="*/ 1 h 98"/>
                  <a:gd name="T8" fmla="*/ 1 w 46"/>
                  <a:gd name="T9" fmla="*/ 1 h 98"/>
                  <a:gd name="T10" fmla="*/ 1 w 46"/>
                  <a:gd name="T11" fmla="*/ 1 h 98"/>
                  <a:gd name="T12" fmla="*/ 1 w 46"/>
                  <a:gd name="T13" fmla="*/ 1 h 98"/>
                  <a:gd name="T14" fmla="*/ 1 w 46"/>
                  <a:gd name="T15" fmla="*/ 1 h 98"/>
                  <a:gd name="T16" fmla="*/ 0 w 46"/>
                  <a:gd name="T17" fmla="*/ 1 h 98"/>
                  <a:gd name="T18" fmla="*/ 0 w 46"/>
                  <a:gd name="T19" fmla="*/ 1 h 98"/>
                  <a:gd name="T20" fmla="*/ 1 w 46"/>
                  <a:gd name="T21" fmla="*/ 1 h 98"/>
                  <a:gd name="T22" fmla="*/ 1 w 46"/>
                  <a:gd name="T23" fmla="*/ 1 h 98"/>
                  <a:gd name="T24" fmla="*/ 1 w 46"/>
                  <a:gd name="T25" fmla="*/ 1 h 98"/>
                  <a:gd name="T26" fmla="*/ 1 w 46"/>
                  <a:gd name="T27" fmla="*/ 1 h 98"/>
                  <a:gd name="T28" fmla="*/ 1 w 46"/>
                  <a:gd name="T29" fmla="*/ 1 h 98"/>
                  <a:gd name="T30" fmla="*/ 1 w 46"/>
                  <a:gd name="T31" fmla="*/ 1 h 98"/>
                  <a:gd name="T32" fmla="*/ 1 w 46"/>
                  <a:gd name="T33" fmla="*/ 0 h 98"/>
                  <a:gd name="T34" fmla="*/ 1 w 46"/>
                  <a:gd name="T35" fmla="*/ 1 h 98"/>
                  <a:gd name="T36" fmla="*/ 1 w 46"/>
                  <a:gd name="T37" fmla="*/ 1 h 98"/>
                  <a:gd name="T38" fmla="*/ 1 w 46"/>
                  <a:gd name="T39" fmla="*/ 1 h 98"/>
                  <a:gd name="T40" fmla="*/ 1 w 46"/>
                  <a:gd name="T41" fmla="*/ 1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98"/>
                  <a:gd name="T65" fmla="*/ 46 w 46"/>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98">
                    <a:moveTo>
                      <a:pt x="36" y="51"/>
                    </a:moveTo>
                    <a:lnTo>
                      <a:pt x="30" y="58"/>
                    </a:lnTo>
                    <a:lnTo>
                      <a:pt x="23" y="70"/>
                    </a:lnTo>
                    <a:lnTo>
                      <a:pt x="16" y="84"/>
                    </a:lnTo>
                    <a:lnTo>
                      <a:pt x="10" y="98"/>
                    </a:lnTo>
                    <a:lnTo>
                      <a:pt x="8" y="98"/>
                    </a:lnTo>
                    <a:lnTo>
                      <a:pt x="6" y="96"/>
                    </a:lnTo>
                    <a:lnTo>
                      <a:pt x="3" y="96"/>
                    </a:lnTo>
                    <a:lnTo>
                      <a:pt x="0" y="94"/>
                    </a:lnTo>
                    <a:lnTo>
                      <a:pt x="0" y="84"/>
                    </a:lnTo>
                    <a:lnTo>
                      <a:pt x="2" y="70"/>
                    </a:lnTo>
                    <a:lnTo>
                      <a:pt x="5" y="58"/>
                    </a:lnTo>
                    <a:lnTo>
                      <a:pt x="8" y="49"/>
                    </a:lnTo>
                    <a:lnTo>
                      <a:pt x="13" y="37"/>
                    </a:lnTo>
                    <a:lnTo>
                      <a:pt x="22" y="19"/>
                    </a:lnTo>
                    <a:lnTo>
                      <a:pt x="32" y="3"/>
                    </a:lnTo>
                    <a:lnTo>
                      <a:pt x="42" y="0"/>
                    </a:lnTo>
                    <a:lnTo>
                      <a:pt x="46" y="7"/>
                    </a:lnTo>
                    <a:lnTo>
                      <a:pt x="46" y="17"/>
                    </a:lnTo>
                    <a:lnTo>
                      <a:pt x="42" y="33"/>
                    </a:lnTo>
                    <a:lnTo>
                      <a:pt x="36" y="5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72" name="Freeform 148"/>
              <p:cNvSpPr>
                <a:spLocks/>
              </p:cNvSpPr>
              <p:nvPr/>
            </p:nvSpPr>
            <p:spPr bwMode="auto">
              <a:xfrm>
                <a:off x="6123" y="5200"/>
                <a:ext cx="69" cy="78"/>
              </a:xfrm>
              <a:custGeom>
                <a:avLst/>
                <a:gdLst>
                  <a:gd name="T0" fmla="*/ 0 w 139"/>
                  <a:gd name="T1" fmla="*/ 1 h 155"/>
                  <a:gd name="T2" fmla="*/ 0 w 139"/>
                  <a:gd name="T3" fmla="*/ 1 h 155"/>
                  <a:gd name="T4" fmla="*/ 0 w 139"/>
                  <a:gd name="T5" fmla="*/ 1 h 155"/>
                  <a:gd name="T6" fmla="*/ 0 w 139"/>
                  <a:gd name="T7" fmla="*/ 1 h 155"/>
                  <a:gd name="T8" fmla="*/ 0 w 139"/>
                  <a:gd name="T9" fmla="*/ 1 h 155"/>
                  <a:gd name="T10" fmla="*/ 0 w 139"/>
                  <a:gd name="T11" fmla="*/ 1 h 155"/>
                  <a:gd name="T12" fmla="*/ 0 w 139"/>
                  <a:gd name="T13" fmla="*/ 1 h 155"/>
                  <a:gd name="T14" fmla="*/ 0 w 139"/>
                  <a:gd name="T15" fmla="*/ 1 h 155"/>
                  <a:gd name="T16" fmla="*/ 0 w 139"/>
                  <a:gd name="T17" fmla="*/ 1 h 155"/>
                  <a:gd name="T18" fmla="*/ 0 w 139"/>
                  <a:gd name="T19" fmla="*/ 1 h 155"/>
                  <a:gd name="T20" fmla="*/ 0 w 139"/>
                  <a:gd name="T21" fmla="*/ 1 h 155"/>
                  <a:gd name="T22" fmla="*/ 0 w 139"/>
                  <a:gd name="T23" fmla="*/ 1 h 155"/>
                  <a:gd name="T24" fmla="*/ 0 w 139"/>
                  <a:gd name="T25" fmla="*/ 1 h 155"/>
                  <a:gd name="T26" fmla="*/ 0 w 139"/>
                  <a:gd name="T27" fmla="*/ 1 h 155"/>
                  <a:gd name="T28" fmla="*/ 0 w 139"/>
                  <a:gd name="T29" fmla="*/ 1 h 155"/>
                  <a:gd name="T30" fmla="*/ 0 w 139"/>
                  <a:gd name="T31" fmla="*/ 1 h 155"/>
                  <a:gd name="T32" fmla="*/ 0 w 139"/>
                  <a:gd name="T33" fmla="*/ 1 h 155"/>
                  <a:gd name="T34" fmla="*/ 0 w 139"/>
                  <a:gd name="T35" fmla="*/ 1 h 155"/>
                  <a:gd name="T36" fmla="*/ 0 w 139"/>
                  <a:gd name="T37" fmla="*/ 1 h 155"/>
                  <a:gd name="T38" fmla="*/ 0 w 139"/>
                  <a:gd name="T39" fmla="*/ 1 h 155"/>
                  <a:gd name="T40" fmla="*/ 0 w 139"/>
                  <a:gd name="T41" fmla="*/ 1 h 155"/>
                  <a:gd name="T42" fmla="*/ 0 w 139"/>
                  <a:gd name="T43" fmla="*/ 1 h 155"/>
                  <a:gd name="T44" fmla="*/ 0 w 139"/>
                  <a:gd name="T45" fmla="*/ 1 h 155"/>
                  <a:gd name="T46" fmla="*/ 0 w 139"/>
                  <a:gd name="T47" fmla="*/ 1 h 155"/>
                  <a:gd name="T48" fmla="*/ 0 w 139"/>
                  <a:gd name="T49" fmla="*/ 1 h 155"/>
                  <a:gd name="T50" fmla="*/ 0 w 139"/>
                  <a:gd name="T51" fmla="*/ 1 h 155"/>
                  <a:gd name="T52" fmla="*/ 0 w 139"/>
                  <a:gd name="T53" fmla="*/ 1 h 155"/>
                  <a:gd name="T54" fmla="*/ 0 w 139"/>
                  <a:gd name="T55" fmla="*/ 1 h 155"/>
                  <a:gd name="T56" fmla="*/ 0 w 139"/>
                  <a:gd name="T57" fmla="*/ 1 h 155"/>
                  <a:gd name="T58" fmla="*/ 0 w 139"/>
                  <a:gd name="T59" fmla="*/ 1 h 155"/>
                  <a:gd name="T60" fmla="*/ 0 w 139"/>
                  <a:gd name="T61" fmla="*/ 1 h 155"/>
                  <a:gd name="T62" fmla="*/ 0 w 139"/>
                  <a:gd name="T63" fmla="*/ 1 h 155"/>
                  <a:gd name="T64" fmla="*/ 0 w 139"/>
                  <a:gd name="T65" fmla="*/ 1 h 155"/>
                  <a:gd name="T66" fmla="*/ 0 w 139"/>
                  <a:gd name="T67" fmla="*/ 1 h 155"/>
                  <a:gd name="T68" fmla="*/ 0 w 139"/>
                  <a:gd name="T69" fmla="*/ 1 h 155"/>
                  <a:gd name="T70" fmla="*/ 0 w 139"/>
                  <a:gd name="T71" fmla="*/ 1 h 155"/>
                  <a:gd name="T72" fmla="*/ 0 w 139"/>
                  <a:gd name="T73" fmla="*/ 1 h 155"/>
                  <a:gd name="T74" fmla="*/ 0 w 139"/>
                  <a:gd name="T75" fmla="*/ 0 h 155"/>
                  <a:gd name="T76" fmla="*/ 0 w 139"/>
                  <a:gd name="T77" fmla="*/ 1 h 155"/>
                  <a:gd name="T78" fmla="*/ 0 w 139"/>
                  <a:gd name="T79" fmla="*/ 1 h 155"/>
                  <a:gd name="T80" fmla="*/ 0 w 139"/>
                  <a:gd name="T81" fmla="*/ 1 h 155"/>
                  <a:gd name="T82" fmla="*/ 0 w 139"/>
                  <a:gd name="T83" fmla="*/ 1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9"/>
                  <a:gd name="T127" fmla="*/ 0 h 155"/>
                  <a:gd name="T128" fmla="*/ 139 w 139"/>
                  <a:gd name="T129" fmla="*/ 155 h 1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9" h="155">
                    <a:moveTo>
                      <a:pt x="42" y="26"/>
                    </a:moveTo>
                    <a:lnTo>
                      <a:pt x="39" y="29"/>
                    </a:lnTo>
                    <a:lnTo>
                      <a:pt x="36" y="33"/>
                    </a:lnTo>
                    <a:lnTo>
                      <a:pt x="32" y="36"/>
                    </a:lnTo>
                    <a:lnTo>
                      <a:pt x="26" y="40"/>
                    </a:lnTo>
                    <a:lnTo>
                      <a:pt x="24" y="38"/>
                    </a:lnTo>
                    <a:lnTo>
                      <a:pt x="20" y="34"/>
                    </a:lnTo>
                    <a:lnTo>
                      <a:pt x="17" y="31"/>
                    </a:lnTo>
                    <a:lnTo>
                      <a:pt x="13" y="27"/>
                    </a:lnTo>
                    <a:lnTo>
                      <a:pt x="10" y="31"/>
                    </a:lnTo>
                    <a:lnTo>
                      <a:pt x="7" y="34"/>
                    </a:lnTo>
                    <a:lnTo>
                      <a:pt x="3" y="38"/>
                    </a:lnTo>
                    <a:lnTo>
                      <a:pt x="0" y="41"/>
                    </a:lnTo>
                    <a:lnTo>
                      <a:pt x="6" y="47"/>
                    </a:lnTo>
                    <a:lnTo>
                      <a:pt x="13" y="54"/>
                    </a:lnTo>
                    <a:lnTo>
                      <a:pt x="19" y="59"/>
                    </a:lnTo>
                    <a:lnTo>
                      <a:pt x="24" y="61"/>
                    </a:lnTo>
                    <a:lnTo>
                      <a:pt x="32" y="55"/>
                    </a:lnTo>
                    <a:lnTo>
                      <a:pt x="40" y="48"/>
                    </a:lnTo>
                    <a:lnTo>
                      <a:pt x="49" y="45"/>
                    </a:lnTo>
                    <a:lnTo>
                      <a:pt x="56" y="47"/>
                    </a:lnTo>
                    <a:lnTo>
                      <a:pt x="57" y="55"/>
                    </a:lnTo>
                    <a:lnTo>
                      <a:pt x="56" y="69"/>
                    </a:lnTo>
                    <a:lnTo>
                      <a:pt x="56" y="82"/>
                    </a:lnTo>
                    <a:lnTo>
                      <a:pt x="60" y="89"/>
                    </a:lnTo>
                    <a:lnTo>
                      <a:pt x="66" y="94"/>
                    </a:lnTo>
                    <a:lnTo>
                      <a:pt x="72" y="101"/>
                    </a:lnTo>
                    <a:lnTo>
                      <a:pt x="76" y="108"/>
                    </a:lnTo>
                    <a:lnTo>
                      <a:pt x="77" y="115"/>
                    </a:lnTo>
                    <a:lnTo>
                      <a:pt x="77" y="120"/>
                    </a:lnTo>
                    <a:lnTo>
                      <a:pt x="77" y="125"/>
                    </a:lnTo>
                    <a:lnTo>
                      <a:pt x="80" y="131"/>
                    </a:lnTo>
                    <a:lnTo>
                      <a:pt x="83" y="134"/>
                    </a:lnTo>
                    <a:lnTo>
                      <a:pt x="89" y="138"/>
                    </a:lnTo>
                    <a:lnTo>
                      <a:pt x="94" y="141"/>
                    </a:lnTo>
                    <a:lnTo>
                      <a:pt x="100" y="146"/>
                    </a:lnTo>
                    <a:lnTo>
                      <a:pt x="102" y="155"/>
                    </a:lnTo>
                    <a:lnTo>
                      <a:pt x="110" y="146"/>
                    </a:lnTo>
                    <a:lnTo>
                      <a:pt x="122" y="136"/>
                    </a:lnTo>
                    <a:lnTo>
                      <a:pt x="132" y="124"/>
                    </a:lnTo>
                    <a:lnTo>
                      <a:pt x="139" y="113"/>
                    </a:lnTo>
                    <a:lnTo>
                      <a:pt x="137" y="104"/>
                    </a:lnTo>
                    <a:lnTo>
                      <a:pt x="133" y="94"/>
                    </a:lnTo>
                    <a:lnTo>
                      <a:pt x="126" y="89"/>
                    </a:lnTo>
                    <a:lnTo>
                      <a:pt x="117" y="85"/>
                    </a:lnTo>
                    <a:lnTo>
                      <a:pt x="113" y="90"/>
                    </a:lnTo>
                    <a:lnTo>
                      <a:pt x="107" y="96"/>
                    </a:lnTo>
                    <a:lnTo>
                      <a:pt x="100" y="101"/>
                    </a:lnTo>
                    <a:lnTo>
                      <a:pt x="94" y="103"/>
                    </a:lnTo>
                    <a:lnTo>
                      <a:pt x="99" y="94"/>
                    </a:lnTo>
                    <a:lnTo>
                      <a:pt x="106" y="80"/>
                    </a:lnTo>
                    <a:lnTo>
                      <a:pt x="113" y="66"/>
                    </a:lnTo>
                    <a:lnTo>
                      <a:pt x="116" y="55"/>
                    </a:lnTo>
                    <a:lnTo>
                      <a:pt x="113" y="52"/>
                    </a:lnTo>
                    <a:lnTo>
                      <a:pt x="107" y="48"/>
                    </a:lnTo>
                    <a:lnTo>
                      <a:pt x="103" y="47"/>
                    </a:lnTo>
                    <a:lnTo>
                      <a:pt x="99" y="47"/>
                    </a:lnTo>
                    <a:lnTo>
                      <a:pt x="97" y="41"/>
                    </a:lnTo>
                    <a:lnTo>
                      <a:pt x="96" y="36"/>
                    </a:lnTo>
                    <a:lnTo>
                      <a:pt x="93" y="31"/>
                    </a:lnTo>
                    <a:lnTo>
                      <a:pt x="89" y="29"/>
                    </a:lnTo>
                    <a:lnTo>
                      <a:pt x="86" y="36"/>
                    </a:lnTo>
                    <a:lnTo>
                      <a:pt x="82" y="45"/>
                    </a:lnTo>
                    <a:lnTo>
                      <a:pt x="77" y="52"/>
                    </a:lnTo>
                    <a:lnTo>
                      <a:pt x="73" y="54"/>
                    </a:lnTo>
                    <a:lnTo>
                      <a:pt x="73" y="48"/>
                    </a:lnTo>
                    <a:lnTo>
                      <a:pt x="77" y="36"/>
                    </a:lnTo>
                    <a:lnTo>
                      <a:pt x="83" y="24"/>
                    </a:lnTo>
                    <a:lnTo>
                      <a:pt x="87" y="15"/>
                    </a:lnTo>
                    <a:lnTo>
                      <a:pt x="86" y="12"/>
                    </a:lnTo>
                    <a:lnTo>
                      <a:pt x="84" y="10"/>
                    </a:lnTo>
                    <a:lnTo>
                      <a:pt x="83" y="7"/>
                    </a:lnTo>
                    <a:lnTo>
                      <a:pt x="80" y="5"/>
                    </a:lnTo>
                    <a:lnTo>
                      <a:pt x="74" y="1"/>
                    </a:lnTo>
                    <a:lnTo>
                      <a:pt x="70" y="0"/>
                    </a:lnTo>
                    <a:lnTo>
                      <a:pt x="64" y="0"/>
                    </a:lnTo>
                    <a:lnTo>
                      <a:pt x="56" y="3"/>
                    </a:lnTo>
                    <a:lnTo>
                      <a:pt x="52" y="5"/>
                    </a:lnTo>
                    <a:lnTo>
                      <a:pt x="47" y="7"/>
                    </a:lnTo>
                    <a:lnTo>
                      <a:pt x="42" y="10"/>
                    </a:lnTo>
                    <a:lnTo>
                      <a:pt x="36" y="12"/>
                    </a:lnTo>
                    <a:lnTo>
                      <a:pt x="37" y="15"/>
                    </a:lnTo>
                    <a:lnTo>
                      <a:pt x="39" y="19"/>
                    </a:lnTo>
                    <a:lnTo>
                      <a:pt x="40" y="24"/>
                    </a:lnTo>
                    <a:lnTo>
                      <a:pt x="42" y="2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73" name="Freeform 149"/>
              <p:cNvSpPr>
                <a:spLocks/>
              </p:cNvSpPr>
              <p:nvPr/>
            </p:nvSpPr>
            <p:spPr bwMode="auto">
              <a:xfrm>
                <a:off x="5938" y="5173"/>
                <a:ext cx="202" cy="428"/>
              </a:xfrm>
              <a:custGeom>
                <a:avLst/>
                <a:gdLst>
                  <a:gd name="T0" fmla="*/ 1 w 402"/>
                  <a:gd name="T1" fmla="*/ 1 h 856"/>
                  <a:gd name="T2" fmla="*/ 1 w 402"/>
                  <a:gd name="T3" fmla="*/ 1 h 856"/>
                  <a:gd name="T4" fmla="*/ 1 w 402"/>
                  <a:gd name="T5" fmla="*/ 1 h 856"/>
                  <a:gd name="T6" fmla="*/ 1 w 402"/>
                  <a:gd name="T7" fmla="*/ 1 h 856"/>
                  <a:gd name="T8" fmla="*/ 1 w 402"/>
                  <a:gd name="T9" fmla="*/ 1 h 856"/>
                  <a:gd name="T10" fmla="*/ 1 w 402"/>
                  <a:gd name="T11" fmla="*/ 1 h 856"/>
                  <a:gd name="T12" fmla="*/ 1 w 402"/>
                  <a:gd name="T13" fmla="*/ 1 h 856"/>
                  <a:gd name="T14" fmla="*/ 1 w 402"/>
                  <a:gd name="T15" fmla="*/ 1 h 856"/>
                  <a:gd name="T16" fmla="*/ 1 w 402"/>
                  <a:gd name="T17" fmla="*/ 1 h 856"/>
                  <a:gd name="T18" fmla="*/ 1 w 402"/>
                  <a:gd name="T19" fmla="*/ 1 h 856"/>
                  <a:gd name="T20" fmla="*/ 1 w 402"/>
                  <a:gd name="T21" fmla="*/ 1 h 856"/>
                  <a:gd name="T22" fmla="*/ 1 w 402"/>
                  <a:gd name="T23" fmla="*/ 1 h 856"/>
                  <a:gd name="T24" fmla="*/ 1 w 402"/>
                  <a:gd name="T25" fmla="*/ 1 h 856"/>
                  <a:gd name="T26" fmla="*/ 1 w 402"/>
                  <a:gd name="T27" fmla="*/ 1 h 856"/>
                  <a:gd name="T28" fmla="*/ 1 w 402"/>
                  <a:gd name="T29" fmla="*/ 1 h 856"/>
                  <a:gd name="T30" fmla="*/ 1 w 402"/>
                  <a:gd name="T31" fmla="*/ 1 h 856"/>
                  <a:gd name="T32" fmla="*/ 1 w 402"/>
                  <a:gd name="T33" fmla="*/ 1 h 856"/>
                  <a:gd name="T34" fmla="*/ 1 w 402"/>
                  <a:gd name="T35" fmla="*/ 1 h 856"/>
                  <a:gd name="T36" fmla="*/ 1 w 402"/>
                  <a:gd name="T37" fmla="*/ 1 h 856"/>
                  <a:gd name="T38" fmla="*/ 1 w 402"/>
                  <a:gd name="T39" fmla="*/ 1 h 856"/>
                  <a:gd name="T40" fmla="*/ 1 w 402"/>
                  <a:gd name="T41" fmla="*/ 1 h 856"/>
                  <a:gd name="T42" fmla="*/ 1 w 402"/>
                  <a:gd name="T43" fmla="*/ 1 h 856"/>
                  <a:gd name="T44" fmla="*/ 1 w 402"/>
                  <a:gd name="T45" fmla="*/ 1 h 856"/>
                  <a:gd name="T46" fmla="*/ 1 w 402"/>
                  <a:gd name="T47" fmla="*/ 1 h 856"/>
                  <a:gd name="T48" fmla="*/ 1 w 402"/>
                  <a:gd name="T49" fmla="*/ 1 h 856"/>
                  <a:gd name="T50" fmla="*/ 1 w 402"/>
                  <a:gd name="T51" fmla="*/ 1 h 856"/>
                  <a:gd name="T52" fmla="*/ 1 w 402"/>
                  <a:gd name="T53" fmla="*/ 1 h 856"/>
                  <a:gd name="T54" fmla="*/ 1 w 402"/>
                  <a:gd name="T55" fmla="*/ 1 h 856"/>
                  <a:gd name="T56" fmla="*/ 1 w 402"/>
                  <a:gd name="T57" fmla="*/ 1 h 856"/>
                  <a:gd name="T58" fmla="*/ 1 w 402"/>
                  <a:gd name="T59" fmla="*/ 1 h 856"/>
                  <a:gd name="T60" fmla="*/ 1 w 402"/>
                  <a:gd name="T61" fmla="*/ 1 h 856"/>
                  <a:gd name="T62" fmla="*/ 1 w 402"/>
                  <a:gd name="T63" fmla="*/ 1 h 856"/>
                  <a:gd name="T64" fmla="*/ 1 w 402"/>
                  <a:gd name="T65" fmla="*/ 1 h 856"/>
                  <a:gd name="T66" fmla="*/ 1 w 402"/>
                  <a:gd name="T67" fmla="*/ 1 h 856"/>
                  <a:gd name="T68" fmla="*/ 1 w 402"/>
                  <a:gd name="T69" fmla="*/ 1 h 856"/>
                  <a:gd name="T70" fmla="*/ 1 w 402"/>
                  <a:gd name="T71" fmla="*/ 1 h 856"/>
                  <a:gd name="T72" fmla="*/ 1 w 402"/>
                  <a:gd name="T73" fmla="*/ 1 h 856"/>
                  <a:gd name="T74" fmla="*/ 1 w 402"/>
                  <a:gd name="T75" fmla="*/ 1 h 856"/>
                  <a:gd name="T76" fmla="*/ 1 w 402"/>
                  <a:gd name="T77" fmla="*/ 1 h 856"/>
                  <a:gd name="T78" fmla="*/ 1 w 402"/>
                  <a:gd name="T79" fmla="*/ 1 h 856"/>
                  <a:gd name="T80" fmla="*/ 1 w 402"/>
                  <a:gd name="T81" fmla="*/ 1 h 856"/>
                  <a:gd name="T82" fmla="*/ 1 w 402"/>
                  <a:gd name="T83" fmla="*/ 1 h 856"/>
                  <a:gd name="T84" fmla="*/ 1 w 402"/>
                  <a:gd name="T85" fmla="*/ 1 h 856"/>
                  <a:gd name="T86" fmla="*/ 1 w 402"/>
                  <a:gd name="T87" fmla="*/ 1 h 856"/>
                  <a:gd name="T88" fmla="*/ 1 w 402"/>
                  <a:gd name="T89" fmla="*/ 1 h 856"/>
                  <a:gd name="T90" fmla="*/ 1 w 402"/>
                  <a:gd name="T91" fmla="*/ 1 h 856"/>
                  <a:gd name="T92" fmla="*/ 1 w 402"/>
                  <a:gd name="T93" fmla="*/ 1 h 856"/>
                  <a:gd name="T94" fmla="*/ 1 w 402"/>
                  <a:gd name="T95" fmla="*/ 1 h 8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2"/>
                  <a:gd name="T145" fmla="*/ 0 h 856"/>
                  <a:gd name="T146" fmla="*/ 402 w 402"/>
                  <a:gd name="T147" fmla="*/ 856 h 8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2" h="856">
                    <a:moveTo>
                      <a:pt x="71" y="751"/>
                    </a:moveTo>
                    <a:lnTo>
                      <a:pt x="80" y="757"/>
                    </a:lnTo>
                    <a:lnTo>
                      <a:pt x="90" y="764"/>
                    </a:lnTo>
                    <a:lnTo>
                      <a:pt x="103" y="772"/>
                    </a:lnTo>
                    <a:lnTo>
                      <a:pt x="115" y="783"/>
                    </a:lnTo>
                    <a:lnTo>
                      <a:pt x="127" y="792"/>
                    </a:lnTo>
                    <a:lnTo>
                      <a:pt x="137" y="802"/>
                    </a:lnTo>
                    <a:lnTo>
                      <a:pt x="145" y="809"/>
                    </a:lnTo>
                    <a:lnTo>
                      <a:pt x="150" y="816"/>
                    </a:lnTo>
                    <a:lnTo>
                      <a:pt x="154" y="827"/>
                    </a:lnTo>
                    <a:lnTo>
                      <a:pt x="160" y="837"/>
                    </a:lnTo>
                    <a:lnTo>
                      <a:pt x="165" y="848"/>
                    </a:lnTo>
                    <a:lnTo>
                      <a:pt x="170" y="855"/>
                    </a:lnTo>
                    <a:lnTo>
                      <a:pt x="175" y="849"/>
                    </a:lnTo>
                    <a:lnTo>
                      <a:pt x="181" y="842"/>
                    </a:lnTo>
                    <a:lnTo>
                      <a:pt x="187" y="835"/>
                    </a:lnTo>
                    <a:lnTo>
                      <a:pt x="191" y="832"/>
                    </a:lnTo>
                    <a:lnTo>
                      <a:pt x="194" y="834"/>
                    </a:lnTo>
                    <a:lnTo>
                      <a:pt x="197" y="837"/>
                    </a:lnTo>
                    <a:lnTo>
                      <a:pt x="198" y="839"/>
                    </a:lnTo>
                    <a:lnTo>
                      <a:pt x="201" y="842"/>
                    </a:lnTo>
                    <a:lnTo>
                      <a:pt x="215" y="846"/>
                    </a:lnTo>
                    <a:lnTo>
                      <a:pt x="231" y="849"/>
                    </a:lnTo>
                    <a:lnTo>
                      <a:pt x="248" y="853"/>
                    </a:lnTo>
                    <a:lnTo>
                      <a:pt x="265" y="855"/>
                    </a:lnTo>
                    <a:lnTo>
                      <a:pt x="281" y="855"/>
                    </a:lnTo>
                    <a:lnTo>
                      <a:pt x="297" y="856"/>
                    </a:lnTo>
                    <a:lnTo>
                      <a:pt x="308" y="855"/>
                    </a:lnTo>
                    <a:lnTo>
                      <a:pt x="315" y="853"/>
                    </a:lnTo>
                    <a:lnTo>
                      <a:pt x="321" y="848"/>
                    </a:lnTo>
                    <a:lnTo>
                      <a:pt x="328" y="839"/>
                    </a:lnTo>
                    <a:lnTo>
                      <a:pt x="337" y="830"/>
                    </a:lnTo>
                    <a:lnTo>
                      <a:pt x="345" y="818"/>
                    </a:lnTo>
                    <a:lnTo>
                      <a:pt x="352" y="806"/>
                    </a:lnTo>
                    <a:lnTo>
                      <a:pt x="360" y="795"/>
                    </a:lnTo>
                    <a:lnTo>
                      <a:pt x="364" y="786"/>
                    </a:lnTo>
                    <a:lnTo>
                      <a:pt x="365" y="779"/>
                    </a:lnTo>
                    <a:lnTo>
                      <a:pt x="365" y="757"/>
                    </a:lnTo>
                    <a:lnTo>
                      <a:pt x="365" y="718"/>
                    </a:lnTo>
                    <a:lnTo>
                      <a:pt x="367" y="676"/>
                    </a:lnTo>
                    <a:lnTo>
                      <a:pt x="370" y="641"/>
                    </a:lnTo>
                    <a:lnTo>
                      <a:pt x="378" y="610"/>
                    </a:lnTo>
                    <a:lnTo>
                      <a:pt x="387" y="573"/>
                    </a:lnTo>
                    <a:lnTo>
                      <a:pt x="392" y="540"/>
                    </a:lnTo>
                    <a:lnTo>
                      <a:pt x="390" y="516"/>
                    </a:lnTo>
                    <a:lnTo>
                      <a:pt x="395" y="488"/>
                    </a:lnTo>
                    <a:lnTo>
                      <a:pt x="400" y="446"/>
                    </a:lnTo>
                    <a:lnTo>
                      <a:pt x="402" y="399"/>
                    </a:lnTo>
                    <a:lnTo>
                      <a:pt x="401" y="360"/>
                    </a:lnTo>
                    <a:lnTo>
                      <a:pt x="400" y="360"/>
                    </a:lnTo>
                    <a:lnTo>
                      <a:pt x="398" y="358"/>
                    </a:lnTo>
                    <a:lnTo>
                      <a:pt x="395" y="358"/>
                    </a:lnTo>
                    <a:lnTo>
                      <a:pt x="392" y="357"/>
                    </a:lnTo>
                    <a:lnTo>
                      <a:pt x="390" y="357"/>
                    </a:lnTo>
                    <a:lnTo>
                      <a:pt x="388" y="355"/>
                    </a:lnTo>
                    <a:lnTo>
                      <a:pt x="385" y="355"/>
                    </a:lnTo>
                    <a:lnTo>
                      <a:pt x="382" y="353"/>
                    </a:lnTo>
                    <a:lnTo>
                      <a:pt x="372" y="351"/>
                    </a:lnTo>
                    <a:lnTo>
                      <a:pt x="361" y="348"/>
                    </a:lnTo>
                    <a:lnTo>
                      <a:pt x="348" y="344"/>
                    </a:lnTo>
                    <a:lnTo>
                      <a:pt x="337" y="341"/>
                    </a:lnTo>
                    <a:lnTo>
                      <a:pt x="324" y="336"/>
                    </a:lnTo>
                    <a:lnTo>
                      <a:pt x="312" y="331"/>
                    </a:lnTo>
                    <a:lnTo>
                      <a:pt x="301" y="325"/>
                    </a:lnTo>
                    <a:lnTo>
                      <a:pt x="291" y="318"/>
                    </a:lnTo>
                    <a:lnTo>
                      <a:pt x="287" y="315"/>
                    </a:lnTo>
                    <a:lnTo>
                      <a:pt x="282" y="311"/>
                    </a:lnTo>
                    <a:lnTo>
                      <a:pt x="278" y="308"/>
                    </a:lnTo>
                    <a:lnTo>
                      <a:pt x="275" y="304"/>
                    </a:lnTo>
                    <a:lnTo>
                      <a:pt x="271" y="329"/>
                    </a:lnTo>
                    <a:lnTo>
                      <a:pt x="268" y="353"/>
                    </a:lnTo>
                    <a:lnTo>
                      <a:pt x="267" y="376"/>
                    </a:lnTo>
                    <a:lnTo>
                      <a:pt x="265" y="395"/>
                    </a:lnTo>
                    <a:lnTo>
                      <a:pt x="262" y="416"/>
                    </a:lnTo>
                    <a:lnTo>
                      <a:pt x="258" y="437"/>
                    </a:lnTo>
                    <a:lnTo>
                      <a:pt x="250" y="455"/>
                    </a:lnTo>
                    <a:lnTo>
                      <a:pt x="242" y="463"/>
                    </a:lnTo>
                    <a:lnTo>
                      <a:pt x="235" y="470"/>
                    </a:lnTo>
                    <a:lnTo>
                      <a:pt x="228" y="481"/>
                    </a:lnTo>
                    <a:lnTo>
                      <a:pt x="224" y="491"/>
                    </a:lnTo>
                    <a:lnTo>
                      <a:pt x="221" y="500"/>
                    </a:lnTo>
                    <a:lnTo>
                      <a:pt x="214" y="474"/>
                    </a:lnTo>
                    <a:lnTo>
                      <a:pt x="205" y="442"/>
                    </a:lnTo>
                    <a:lnTo>
                      <a:pt x="198" y="413"/>
                    </a:lnTo>
                    <a:lnTo>
                      <a:pt x="194" y="397"/>
                    </a:lnTo>
                    <a:lnTo>
                      <a:pt x="190" y="385"/>
                    </a:lnTo>
                    <a:lnTo>
                      <a:pt x="183" y="371"/>
                    </a:lnTo>
                    <a:lnTo>
                      <a:pt x="174" y="357"/>
                    </a:lnTo>
                    <a:lnTo>
                      <a:pt x="167" y="348"/>
                    </a:lnTo>
                    <a:lnTo>
                      <a:pt x="163" y="336"/>
                    </a:lnTo>
                    <a:lnTo>
                      <a:pt x="161" y="317"/>
                    </a:lnTo>
                    <a:lnTo>
                      <a:pt x="161" y="296"/>
                    </a:lnTo>
                    <a:lnTo>
                      <a:pt x="160" y="275"/>
                    </a:lnTo>
                    <a:lnTo>
                      <a:pt x="155" y="252"/>
                    </a:lnTo>
                    <a:lnTo>
                      <a:pt x="150" y="226"/>
                    </a:lnTo>
                    <a:lnTo>
                      <a:pt x="144" y="201"/>
                    </a:lnTo>
                    <a:lnTo>
                      <a:pt x="143" y="184"/>
                    </a:lnTo>
                    <a:lnTo>
                      <a:pt x="145" y="161"/>
                    </a:lnTo>
                    <a:lnTo>
                      <a:pt x="148" y="128"/>
                    </a:lnTo>
                    <a:lnTo>
                      <a:pt x="148" y="93"/>
                    </a:lnTo>
                    <a:lnTo>
                      <a:pt x="144" y="70"/>
                    </a:lnTo>
                    <a:lnTo>
                      <a:pt x="138" y="58"/>
                    </a:lnTo>
                    <a:lnTo>
                      <a:pt x="131" y="44"/>
                    </a:lnTo>
                    <a:lnTo>
                      <a:pt x="125" y="28"/>
                    </a:lnTo>
                    <a:lnTo>
                      <a:pt x="118" y="14"/>
                    </a:lnTo>
                    <a:lnTo>
                      <a:pt x="117" y="11"/>
                    </a:lnTo>
                    <a:lnTo>
                      <a:pt x="114" y="7"/>
                    </a:lnTo>
                    <a:lnTo>
                      <a:pt x="113" y="4"/>
                    </a:lnTo>
                    <a:lnTo>
                      <a:pt x="110" y="0"/>
                    </a:lnTo>
                    <a:lnTo>
                      <a:pt x="105" y="9"/>
                    </a:lnTo>
                    <a:lnTo>
                      <a:pt x="98" y="16"/>
                    </a:lnTo>
                    <a:lnTo>
                      <a:pt x="88" y="21"/>
                    </a:lnTo>
                    <a:lnTo>
                      <a:pt x="78" y="21"/>
                    </a:lnTo>
                    <a:lnTo>
                      <a:pt x="77" y="35"/>
                    </a:lnTo>
                    <a:lnTo>
                      <a:pt x="73" y="48"/>
                    </a:lnTo>
                    <a:lnTo>
                      <a:pt x="67" y="62"/>
                    </a:lnTo>
                    <a:lnTo>
                      <a:pt x="61" y="75"/>
                    </a:lnTo>
                    <a:lnTo>
                      <a:pt x="51" y="91"/>
                    </a:lnTo>
                    <a:lnTo>
                      <a:pt x="41" y="103"/>
                    </a:lnTo>
                    <a:lnTo>
                      <a:pt x="30" y="112"/>
                    </a:lnTo>
                    <a:lnTo>
                      <a:pt x="20" y="117"/>
                    </a:lnTo>
                    <a:lnTo>
                      <a:pt x="14" y="138"/>
                    </a:lnTo>
                    <a:lnTo>
                      <a:pt x="8" y="168"/>
                    </a:lnTo>
                    <a:lnTo>
                      <a:pt x="3" y="201"/>
                    </a:lnTo>
                    <a:lnTo>
                      <a:pt x="0" y="234"/>
                    </a:lnTo>
                    <a:lnTo>
                      <a:pt x="3" y="255"/>
                    </a:lnTo>
                    <a:lnTo>
                      <a:pt x="10" y="275"/>
                    </a:lnTo>
                    <a:lnTo>
                      <a:pt x="15" y="290"/>
                    </a:lnTo>
                    <a:lnTo>
                      <a:pt x="18" y="304"/>
                    </a:lnTo>
                    <a:lnTo>
                      <a:pt x="17" y="320"/>
                    </a:lnTo>
                    <a:lnTo>
                      <a:pt x="20" y="332"/>
                    </a:lnTo>
                    <a:lnTo>
                      <a:pt x="24" y="339"/>
                    </a:lnTo>
                    <a:lnTo>
                      <a:pt x="31" y="344"/>
                    </a:lnTo>
                    <a:lnTo>
                      <a:pt x="31" y="369"/>
                    </a:lnTo>
                    <a:lnTo>
                      <a:pt x="30" y="404"/>
                    </a:lnTo>
                    <a:lnTo>
                      <a:pt x="27" y="448"/>
                    </a:lnTo>
                    <a:lnTo>
                      <a:pt x="28" y="495"/>
                    </a:lnTo>
                    <a:lnTo>
                      <a:pt x="31" y="521"/>
                    </a:lnTo>
                    <a:lnTo>
                      <a:pt x="35" y="554"/>
                    </a:lnTo>
                    <a:lnTo>
                      <a:pt x="40" y="593"/>
                    </a:lnTo>
                    <a:lnTo>
                      <a:pt x="45" y="631"/>
                    </a:lnTo>
                    <a:lnTo>
                      <a:pt x="53" y="669"/>
                    </a:lnTo>
                    <a:lnTo>
                      <a:pt x="58" y="703"/>
                    </a:lnTo>
                    <a:lnTo>
                      <a:pt x="65" y="732"/>
                    </a:lnTo>
                    <a:lnTo>
                      <a:pt x="71" y="751"/>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74" name="Freeform 150"/>
              <p:cNvSpPr>
                <a:spLocks/>
              </p:cNvSpPr>
              <p:nvPr/>
            </p:nvSpPr>
            <p:spPr bwMode="auto">
              <a:xfrm>
                <a:off x="5947" y="5323"/>
                <a:ext cx="38" cy="55"/>
              </a:xfrm>
              <a:custGeom>
                <a:avLst/>
                <a:gdLst>
                  <a:gd name="T0" fmla="*/ 1 w 76"/>
                  <a:gd name="T1" fmla="*/ 0 h 112"/>
                  <a:gd name="T2" fmla="*/ 0 w 76"/>
                  <a:gd name="T3" fmla="*/ 0 h 112"/>
                  <a:gd name="T4" fmla="*/ 1 w 76"/>
                  <a:gd name="T5" fmla="*/ 0 h 112"/>
                  <a:gd name="T6" fmla="*/ 1 w 76"/>
                  <a:gd name="T7" fmla="*/ 0 h 112"/>
                  <a:gd name="T8" fmla="*/ 1 w 76"/>
                  <a:gd name="T9" fmla="*/ 0 h 112"/>
                  <a:gd name="T10" fmla="*/ 1 w 76"/>
                  <a:gd name="T11" fmla="*/ 0 h 112"/>
                  <a:gd name="T12" fmla="*/ 1 w 76"/>
                  <a:gd name="T13" fmla="*/ 0 h 112"/>
                  <a:gd name="T14" fmla="*/ 1 w 76"/>
                  <a:gd name="T15" fmla="*/ 0 h 112"/>
                  <a:gd name="T16" fmla="*/ 1 w 76"/>
                  <a:gd name="T17" fmla="*/ 0 h 112"/>
                  <a:gd name="T18" fmla="*/ 1 w 76"/>
                  <a:gd name="T19" fmla="*/ 0 h 112"/>
                  <a:gd name="T20" fmla="*/ 1 w 76"/>
                  <a:gd name="T21" fmla="*/ 0 h 112"/>
                  <a:gd name="T22" fmla="*/ 1 w 76"/>
                  <a:gd name="T23" fmla="*/ 0 h 112"/>
                  <a:gd name="T24" fmla="*/ 1 w 76"/>
                  <a:gd name="T25" fmla="*/ 0 h 112"/>
                  <a:gd name="T26" fmla="*/ 1 w 76"/>
                  <a:gd name="T27" fmla="*/ 0 h 112"/>
                  <a:gd name="T28" fmla="*/ 1 w 76"/>
                  <a:gd name="T29" fmla="*/ 0 h 112"/>
                  <a:gd name="T30" fmla="*/ 1 w 76"/>
                  <a:gd name="T31" fmla="*/ 0 h 112"/>
                  <a:gd name="T32" fmla="*/ 1 w 76"/>
                  <a:gd name="T33" fmla="*/ 0 h 112"/>
                  <a:gd name="T34" fmla="*/ 1 w 76"/>
                  <a:gd name="T35" fmla="*/ 0 h 112"/>
                  <a:gd name="T36" fmla="*/ 1 w 76"/>
                  <a:gd name="T37" fmla="*/ 0 h 112"/>
                  <a:gd name="T38" fmla="*/ 1 w 76"/>
                  <a:gd name="T39" fmla="*/ 0 h 112"/>
                  <a:gd name="T40" fmla="*/ 1 w 76"/>
                  <a:gd name="T41" fmla="*/ 0 h 112"/>
                  <a:gd name="T42" fmla="*/ 1 w 76"/>
                  <a:gd name="T43" fmla="*/ 0 h 112"/>
                  <a:gd name="T44" fmla="*/ 1 w 76"/>
                  <a:gd name="T45" fmla="*/ 0 h 112"/>
                  <a:gd name="T46" fmla="*/ 1 w 76"/>
                  <a:gd name="T47" fmla="*/ 0 h 112"/>
                  <a:gd name="T48" fmla="*/ 1 w 76"/>
                  <a:gd name="T49" fmla="*/ 0 h 112"/>
                  <a:gd name="T50" fmla="*/ 1 w 76"/>
                  <a:gd name="T51" fmla="*/ 0 h 112"/>
                  <a:gd name="T52" fmla="*/ 1 w 76"/>
                  <a:gd name="T53" fmla="*/ 0 h 112"/>
                  <a:gd name="T54" fmla="*/ 1 w 76"/>
                  <a:gd name="T55" fmla="*/ 0 h 112"/>
                  <a:gd name="T56" fmla="*/ 1 w 76"/>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
                  <a:gd name="T88" fmla="*/ 0 h 112"/>
                  <a:gd name="T89" fmla="*/ 76 w 76"/>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 h="112">
                    <a:moveTo>
                      <a:pt x="1" y="5"/>
                    </a:moveTo>
                    <a:lnTo>
                      <a:pt x="0" y="21"/>
                    </a:lnTo>
                    <a:lnTo>
                      <a:pt x="3" y="33"/>
                    </a:lnTo>
                    <a:lnTo>
                      <a:pt x="7" y="40"/>
                    </a:lnTo>
                    <a:lnTo>
                      <a:pt x="14" y="45"/>
                    </a:lnTo>
                    <a:lnTo>
                      <a:pt x="21" y="51"/>
                    </a:lnTo>
                    <a:lnTo>
                      <a:pt x="28" y="58"/>
                    </a:lnTo>
                    <a:lnTo>
                      <a:pt x="33" y="66"/>
                    </a:lnTo>
                    <a:lnTo>
                      <a:pt x="34" y="77"/>
                    </a:lnTo>
                    <a:lnTo>
                      <a:pt x="37" y="91"/>
                    </a:lnTo>
                    <a:lnTo>
                      <a:pt x="43" y="103"/>
                    </a:lnTo>
                    <a:lnTo>
                      <a:pt x="56" y="112"/>
                    </a:lnTo>
                    <a:lnTo>
                      <a:pt x="76" y="110"/>
                    </a:lnTo>
                    <a:lnTo>
                      <a:pt x="66" y="101"/>
                    </a:lnTo>
                    <a:lnTo>
                      <a:pt x="56" y="89"/>
                    </a:lnTo>
                    <a:lnTo>
                      <a:pt x="48" y="75"/>
                    </a:lnTo>
                    <a:lnTo>
                      <a:pt x="48" y="63"/>
                    </a:lnTo>
                    <a:lnTo>
                      <a:pt x="53" y="51"/>
                    </a:lnTo>
                    <a:lnTo>
                      <a:pt x="53" y="40"/>
                    </a:lnTo>
                    <a:lnTo>
                      <a:pt x="48" y="32"/>
                    </a:lnTo>
                    <a:lnTo>
                      <a:pt x="41" y="26"/>
                    </a:lnTo>
                    <a:lnTo>
                      <a:pt x="31" y="25"/>
                    </a:lnTo>
                    <a:lnTo>
                      <a:pt x="23" y="21"/>
                    </a:lnTo>
                    <a:lnTo>
                      <a:pt x="14" y="18"/>
                    </a:lnTo>
                    <a:lnTo>
                      <a:pt x="11" y="11"/>
                    </a:lnTo>
                    <a:lnTo>
                      <a:pt x="10" y="4"/>
                    </a:lnTo>
                    <a:lnTo>
                      <a:pt x="7" y="0"/>
                    </a:lnTo>
                    <a:lnTo>
                      <a:pt x="3" y="2"/>
                    </a:lnTo>
                    <a:lnTo>
                      <a:pt x="1"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75" name="Freeform 151"/>
              <p:cNvSpPr>
                <a:spLocks/>
              </p:cNvSpPr>
              <p:nvPr/>
            </p:nvSpPr>
            <p:spPr bwMode="auto">
              <a:xfrm>
                <a:off x="5938" y="5282"/>
                <a:ext cx="60" cy="68"/>
              </a:xfrm>
              <a:custGeom>
                <a:avLst/>
                <a:gdLst>
                  <a:gd name="T0" fmla="*/ 0 w 118"/>
                  <a:gd name="T1" fmla="*/ 1 h 134"/>
                  <a:gd name="T2" fmla="*/ 1 w 118"/>
                  <a:gd name="T3" fmla="*/ 1 h 134"/>
                  <a:gd name="T4" fmla="*/ 1 w 118"/>
                  <a:gd name="T5" fmla="*/ 1 h 134"/>
                  <a:gd name="T6" fmla="*/ 1 w 118"/>
                  <a:gd name="T7" fmla="*/ 0 h 134"/>
                  <a:gd name="T8" fmla="*/ 1 w 118"/>
                  <a:gd name="T9" fmla="*/ 1 h 134"/>
                  <a:gd name="T10" fmla="*/ 1 w 118"/>
                  <a:gd name="T11" fmla="*/ 1 h 134"/>
                  <a:gd name="T12" fmla="*/ 1 w 118"/>
                  <a:gd name="T13" fmla="*/ 1 h 134"/>
                  <a:gd name="T14" fmla="*/ 1 w 118"/>
                  <a:gd name="T15" fmla="*/ 1 h 134"/>
                  <a:gd name="T16" fmla="*/ 1 w 118"/>
                  <a:gd name="T17" fmla="*/ 1 h 134"/>
                  <a:gd name="T18" fmla="*/ 1 w 118"/>
                  <a:gd name="T19" fmla="*/ 1 h 134"/>
                  <a:gd name="T20" fmla="*/ 1 w 118"/>
                  <a:gd name="T21" fmla="*/ 1 h 134"/>
                  <a:gd name="T22" fmla="*/ 1 w 118"/>
                  <a:gd name="T23" fmla="*/ 1 h 134"/>
                  <a:gd name="T24" fmla="*/ 1 w 118"/>
                  <a:gd name="T25" fmla="*/ 1 h 134"/>
                  <a:gd name="T26" fmla="*/ 1 w 118"/>
                  <a:gd name="T27" fmla="*/ 1 h 134"/>
                  <a:gd name="T28" fmla="*/ 1 w 118"/>
                  <a:gd name="T29" fmla="*/ 1 h 134"/>
                  <a:gd name="T30" fmla="*/ 1 w 118"/>
                  <a:gd name="T31" fmla="*/ 1 h 134"/>
                  <a:gd name="T32" fmla="*/ 1 w 118"/>
                  <a:gd name="T33" fmla="*/ 1 h 134"/>
                  <a:gd name="T34" fmla="*/ 1 w 118"/>
                  <a:gd name="T35" fmla="*/ 1 h 134"/>
                  <a:gd name="T36" fmla="*/ 1 w 118"/>
                  <a:gd name="T37" fmla="*/ 1 h 134"/>
                  <a:gd name="T38" fmla="*/ 1 w 118"/>
                  <a:gd name="T39" fmla="*/ 1 h 134"/>
                  <a:gd name="T40" fmla="*/ 1 w 118"/>
                  <a:gd name="T41" fmla="*/ 1 h 134"/>
                  <a:gd name="T42" fmla="*/ 1 w 118"/>
                  <a:gd name="T43" fmla="*/ 1 h 134"/>
                  <a:gd name="T44" fmla="*/ 1 w 118"/>
                  <a:gd name="T45" fmla="*/ 1 h 134"/>
                  <a:gd name="T46" fmla="*/ 1 w 118"/>
                  <a:gd name="T47" fmla="*/ 1 h 134"/>
                  <a:gd name="T48" fmla="*/ 1 w 118"/>
                  <a:gd name="T49" fmla="*/ 1 h 134"/>
                  <a:gd name="T50" fmla="*/ 1 w 118"/>
                  <a:gd name="T51" fmla="*/ 1 h 134"/>
                  <a:gd name="T52" fmla="*/ 1 w 118"/>
                  <a:gd name="T53" fmla="*/ 1 h 134"/>
                  <a:gd name="T54" fmla="*/ 1 w 118"/>
                  <a:gd name="T55" fmla="*/ 1 h 134"/>
                  <a:gd name="T56" fmla="*/ 1 w 118"/>
                  <a:gd name="T57" fmla="*/ 1 h 134"/>
                  <a:gd name="T58" fmla="*/ 1 w 118"/>
                  <a:gd name="T59" fmla="*/ 1 h 134"/>
                  <a:gd name="T60" fmla="*/ 1 w 118"/>
                  <a:gd name="T61" fmla="*/ 1 h 134"/>
                  <a:gd name="T62" fmla="*/ 1 w 118"/>
                  <a:gd name="T63" fmla="*/ 1 h 134"/>
                  <a:gd name="T64" fmla="*/ 0 w 118"/>
                  <a:gd name="T65" fmla="*/ 1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134"/>
                  <a:gd name="T101" fmla="*/ 118 w 118"/>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134">
                    <a:moveTo>
                      <a:pt x="0" y="15"/>
                    </a:moveTo>
                    <a:lnTo>
                      <a:pt x="8" y="8"/>
                    </a:lnTo>
                    <a:lnTo>
                      <a:pt x="20" y="3"/>
                    </a:lnTo>
                    <a:lnTo>
                      <a:pt x="30" y="0"/>
                    </a:lnTo>
                    <a:lnTo>
                      <a:pt x="38" y="1"/>
                    </a:lnTo>
                    <a:lnTo>
                      <a:pt x="43" y="5"/>
                    </a:lnTo>
                    <a:lnTo>
                      <a:pt x="48" y="10"/>
                    </a:lnTo>
                    <a:lnTo>
                      <a:pt x="54" y="17"/>
                    </a:lnTo>
                    <a:lnTo>
                      <a:pt x="61" y="24"/>
                    </a:lnTo>
                    <a:lnTo>
                      <a:pt x="67" y="31"/>
                    </a:lnTo>
                    <a:lnTo>
                      <a:pt x="74" y="36"/>
                    </a:lnTo>
                    <a:lnTo>
                      <a:pt x="80" y="43"/>
                    </a:lnTo>
                    <a:lnTo>
                      <a:pt x="84" y="47"/>
                    </a:lnTo>
                    <a:lnTo>
                      <a:pt x="93" y="54"/>
                    </a:lnTo>
                    <a:lnTo>
                      <a:pt x="100" y="64"/>
                    </a:lnTo>
                    <a:lnTo>
                      <a:pt x="105" y="77"/>
                    </a:lnTo>
                    <a:lnTo>
                      <a:pt x="110" y="87"/>
                    </a:lnTo>
                    <a:lnTo>
                      <a:pt x="113" y="101"/>
                    </a:lnTo>
                    <a:lnTo>
                      <a:pt x="115" y="115"/>
                    </a:lnTo>
                    <a:lnTo>
                      <a:pt x="118" y="129"/>
                    </a:lnTo>
                    <a:lnTo>
                      <a:pt x="117" y="134"/>
                    </a:lnTo>
                    <a:lnTo>
                      <a:pt x="108" y="124"/>
                    </a:lnTo>
                    <a:lnTo>
                      <a:pt x="94" y="99"/>
                    </a:lnTo>
                    <a:lnTo>
                      <a:pt x="83" y="71"/>
                    </a:lnTo>
                    <a:lnTo>
                      <a:pt x="75" y="56"/>
                    </a:lnTo>
                    <a:lnTo>
                      <a:pt x="68" y="50"/>
                    </a:lnTo>
                    <a:lnTo>
                      <a:pt x="60" y="43"/>
                    </a:lnTo>
                    <a:lnTo>
                      <a:pt x="51" y="36"/>
                    </a:lnTo>
                    <a:lnTo>
                      <a:pt x="40" y="29"/>
                    </a:lnTo>
                    <a:lnTo>
                      <a:pt x="28" y="24"/>
                    </a:lnTo>
                    <a:lnTo>
                      <a:pt x="18" y="19"/>
                    </a:lnTo>
                    <a:lnTo>
                      <a:pt x="8" y="15"/>
                    </a:lnTo>
                    <a:lnTo>
                      <a:pt x="0" y="1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76" name="Freeform 152"/>
              <p:cNvSpPr>
                <a:spLocks/>
              </p:cNvSpPr>
              <p:nvPr/>
            </p:nvSpPr>
            <p:spPr bwMode="auto">
              <a:xfrm>
                <a:off x="6087" y="5346"/>
                <a:ext cx="12" cy="16"/>
              </a:xfrm>
              <a:custGeom>
                <a:avLst/>
                <a:gdLst>
                  <a:gd name="T0" fmla="*/ 1 w 24"/>
                  <a:gd name="T1" fmla="*/ 1 h 32"/>
                  <a:gd name="T2" fmla="*/ 1 w 24"/>
                  <a:gd name="T3" fmla="*/ 1 h 32"/>
                  <a:gd name="T4" fmla="*/ 1 w 24"/>
                  <a:gd name="T5" fmla="*/ 1 h 32"/>
                  <a:gd name="T6" fmla="*/ 1 w 24"/>
                  <a:gd name="T7" fmla="*/ 1 h 32"/>
                  <a:gd name="T8" fmla="*/ 1 w 24"/>
                  <a:gd name="T9" fmla="*/ 1 h 32"/>
                  <a:gd name="T10" fmla="*/ 1 w 24"/>
                  <a:gd name="T11" fmla="*/ 1 h 32"/>
                  <a:gd name="T12" fmla="*/ 1 w 24"/>
                  <a:gd name="T13" fmla="*/ 1 h 32"/>
                  <a:gd name="T14" fmla="*/ 1 w 24"/>
                  <a:gd name="T15" fmla="*/ 1 h 32"/>
                  <a:gd name="T16" fmla="*/ 1 w 24"/>
                  <a:gd name="T17" fmla="*/ 0 h 32"/>
                  <a:gd name="T18" fmla="*/ 1 w 24"/>
                  <a:gd name="T19" fmla="*/ 1 h 32"/>
                  <a:gd name="T20" fmla="*/ 1 w 24"/>
                  <a:gd name="T21" fmla="*/ 1 h 32"/>
                  <a:gd name="T22" fmla="*/ 0 w 24"/>
                  <a:gd name="T23" fmla="*/ 1 h 32"/>
                  <a:gd name="T24" fmla="*/ 0 w 24"/>
                  <a:gd name="T25" fmla="*/ 1 h 32"/>
                  <a:gd name="T26" fmla="*/ 1 w 24"/>
                  <a:gd name="T27" fmla="*/ 1 h 32"/>
                  <a:gd name="T28" fmla="*/ 1 w 24"/>
                  <a:gd name="T29" fmla="*/ 1 h 32"/>
                  <a:gd name="T30" fmla="*/ 1 w 24"/>
                  <a:gd name="T31" fmla="*/ 1 h 32"/>
                  <a:gd name="T32" fmla="*/ 1 w 2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2"/>
                  <a:gd name="T53" fmla="*/ 24 w 2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2">
                    <a:moveTo>
                      <a:pt x="13" y="32"/>
                    </a:moveTo>
                    <a:lnTo>
                      <a:pt x="18" y="30"/>
                    </a:lnTo>
                    <a:lnTo>
                      <a:pt x="21" y="26"/>
                    </a:lnTo>
                    <a:lnTo>
                      <a:pt x="24" y="21"/>
                    </a:lnTo>
                    <a:lnTo>
                      <a:pt x="24" y="16"/>
                    </a:lnTo>
                    <a:lnTo>
                      <a:pt x="23" y="9"/>
                    </a:lnTo>
                    <a:lnTo>
                      <a:pt x="20" y="5"/>
                    </a:lnTo>
                    <a:lnTo>
                      <a:pt x="17" y="2"/>
                    </a:lnTo>
                    <a:lnTo>
                      <a:pt x="11" y="0"/>
                    </a:lnTo>
                    <a:lnTo>
                      <a:pt x="7" y="2"/>
                    </a:lnTo>
                    <a:lnTo>
                      <a:pt x="3" y="5"/>
                    </a:lnTo>
                    <a:lnTo>
                      <a:pt x="0" y="9"/>
                    </a:lnTo>
                    <a:lnTo>
                      <a:pt x="0" y="16"/>
                    </a:lnTo>
                    <a:lnTo>
                      <a:pt x="1" y="23"/>
                    </a:lnTo>
                    <a:lnTo>
                      <a:pt x="4" y="26"/>
                    </a:lnTo>
                    <a:lnTo>
                      <a:pt x="7" y="30"/>
                    </a:lnTo>
                    <a:lnTo>
                      <a:pt x="13"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77" name="Freeform 153"/>
              <p:cNvSpPr>
                <a:spLocks/>
              </p:cNvSpPr>
              <p:nvPr/>
            </p:nvSpPr>
            <p:spPr bwMode="auto">
              <a:xfrm>
                <a:off x="6084" y="5371"/>
                <a:ext cx="13" cy="16"/>
              </a:xfrm>
              <a:custGeom>
                <a:avLst/>
                <a:gdLst>
                  <a:gd name="T0" fmla="*/ 1 w 26"/>
                  <a:gd name="T1" fmla="*/ 1 h 31"/>
                  <a:gd name="T2" fmla="*/ 1 w 26"/>
                  <a:gd name="T3" fmla="*/ 1 h 31"/>
                  <a:gd name="T4" fmla="*/ 1 w 26"/>
                  <a:gd name="T5" fmla="*/ 1 h 31"/>
                  <a:gd name="T6" fmla="*/ 1 w 26"/>
                  <a:gd name="T7" fmla="*/ 1 h 31"/>
                  <a:gd name="T8" fmla="*/ 1 w 26"/>
                  <a:gd name="T9" fmla="*/ 1 h 31"/>
                  <a:gd name="T10" fmla="*/ 1 w 26"/>
                  <a:gd name="T11" fmla="*/ 1 h 31"/>
                  <a:gd name="T12" fmla="*/ 1 w 26"/>
                  <a:gd name="T13" fmla="*/ 1 h 31"/>
                  <a:gd name="T14" fmla="*/ 1 w 26"/>
                  <a:gd name="T15" fmla="*/ 1 h 31"/>
                  <a:gd name="T16" fmla="*/ 1 w 26"/>
                  <a:gd name="T17" fmla="*/ 0 h 31"/>
                  <a:gd name="T18" fmla="*/ 1 w 26"/>
                  <a:gd name="T19" fmla="*/ 1 h 31"/>
                  <a:gd name="T20" fmla="*/ 1 w 26"/>
                  <a:gd name="T21" fmla="*/ 1 h 31"/>
                  <a:gd name="T22" fmla="*/ 1 w 26"/>
                  <a:gd name="T23" fmla="*/ 1 h 31"/>
                  <a:gd name="T24" fmla="*/ 0 w 26"/>
                  <a:gd name="T25" fmla="*/ 1 h 31"/>
                  <a:gd name="T26" fmla="*/ 1 w 26"/>
                  <a:gd name="T27" fmla="*/ 1 h 31"/>
                  <a:gd name="T28" fmla="*/ 1 w 26"/>
                  <a:gd name="T29" fmla="*/ 1 h 31"/>
                  <a:gd name="T30" fmla="*/ 1 w 26"/>
                  <a:gd name="T31" fmla="*/ 1 h 31"/>
                  <a:gd name="T32" fmla="*/ 1 w 26"/>
                  <a:gd name="T33" fmla="*/ 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1"/>
                  <a:gd name="T53" fmla="*/ 26 w 26"/>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1">
                    <a:moveTo>
                      <a:pt x="14" y="31"/>
                    </a:moveTo>
                    <a:lnTo>
                      <a:pt x="19" y="30"/>
                    </a:lnTo>
                    <a:lnTo>
                      <a:pt x="23" y="26"/>
                    </a:lnTo>
                    <a:lnTo>
                      <a:pt x="24" y="21"/>
                    </a:lnTo>
                    <a:lnTo>
                      <a:pt x="26" y="14"/>
                    </a:lnTo>
                    <a:lnTo>
                      <a:pt x="24" y="9"/>
                    </a:lnTo>
                    <a:lnTo>
                      <a:pt x="21" y="3"/>
                    </a:lnTo>
                    <a:lnTo>
                      <a:pt x="19" y="2"/>
                    </a:lnTo>
                    <a:lnTo>
                      <a:pt x="13" y="0"/>
                    </a:lnTo>
                    <a:lnTo>
                      <a:pt x="7" y="2"/>
                    </a:lnTo>
                    <a:lnTo>
                      <a:pt x="4" y="5"/>
                    </a:lnTo>
                    <a:lnTo>
                      <a:pt x="1" y="9"/>
                    </a:lnTo>
                    <a:lnTo>
                      <a:pt x="0" y="16"/>
                    </a:lnTo>
                    <a:lnTo>
                      <a:pt x="1" y="23"/>
                    </a:lnTo>
                    <a:lnTo>
                      <a:pt x="6" y="26"/>
                    </a:lnTo>
                    <a:lnTo>
                      <a:pt x="9" y="30"/>
                    </a:lnTo>
                    <a:lnTo>
                      <a:pt x="14" y="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78" name="Freeform 154"/>
              <p:cNvSpPr>
                <a:spLocks/>
              </p:cNvSpPr>
              <p:nvPr/>
            </p:nvSpPr>
            <p:spPr bwMode="auto">
              <a:xfrm>
                <a:off x="6082" y="5401"/>
                <a:ext cx="13" cy="16"/>
              </a:xfrm>
              <a:custGeom>
                <a:avLst/>
                <a:gdLst>
                  <a:gd name="T0" fmla="*/ 1 w 25"/>
                  <a:gd name="T1" fmla="*/ 1 h 32"/>
                  <a:gd name="T2" fmla="*/ 1 w 25"/>
                  <a:gd name="T3" fmla="*/ 1 h 32"/>
                  <a:gd name="T4" fmla="*/ 1 w 25"/>
                  <a:gd name="T5" fmla="*/ 1 h 32"/>
                  <a:gd name="T6" fmla="*/ 1 w 25"/>
                  <a:gd name="T7" fmla="*/ 1 h 32"/>
                  <a:gd name="T8" fmla="*/ 1 w 25"/>
                  <a:gd name="T9" fmla="*/ 1 h 32"/>
                  <a:gd name="T10" fmla="*/ 1 w 25"/>
                  <a:gd name="T11" fmla="*/ 1 h 32"/>
                  <a:gd name="T12" fmla="*/ 1 w 25"/>
                  <a:gd name="T13" fmla="*/ 1 h 32"/>
                  <a:gd name="T14" fmla="*/ 1 w 25"/>
                  <a:gd name="T15" fmla="*/ 1 h 32"/>
                  <a:gd name="T16" fmla="*/ 1 w 25"/>
                  <a:gd name="T17" fmla="*/ 0 h 32"/>
                  <a:gd name="T18" fmla="*/ 1 w 25"/>
                  <a:gd name="T19" fmla="*/ 1 h 32"/>
                  <a:gd name="T20" fmla="*/ 1 w 25"/>
                  <a:gd name="T21" fmla="*/ 1 h 32"/>
                  <a:gd name="T22" fmla="*/ 1 w 25"/>
                  <a:gd name="T23" fmla="*/ 1 h 32"/>
                  <a:gd name="T24" fmla="*/ 0 w 25"/>
                  <a:gd name="T25" fmla="*/ 1 h 32"/>
                  <a:gd name="T26" fmla="*/ 1 w 25"/>
                  <a:gd name="T27" fmla="*/ 1 h 32"/>
                  <a:gd name="T28" fmla="*/ 1 w 25"/>
                  <a:gd name="T29" fmla="*/ 1 h 32"/>
                  <a:gd name="T30" fmla="*/ 1 w 25"/>
                  <a:gd name="T31" fmla="*/ 1 h 32"/>
                  <a:gd name="T32" fmla="*/ 1 w 25"/>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2"/>
                  <a:gd name="T53" fmla="*/ 25 w 25"/>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2">
                    <a:moveTo>
                      <a:pt x="13" y="32"/>
                    </a:moveTo>
                    <a:lnTo>
                      <a:pt x="18" y="30"/>
                    </a:lnTo>
                    <a:lnTo>
                      <a:pt x="21" y="26"/>
                    </a:lnTo>
                    <a:lnTo>
                      <a:pt x="24" y="21"/>
                    </a:lnTo>
                    <a:lnTo>
                      <a:pt x="25" y="14"/>
                    </a:lnTo>
                    <a:lnTo>
                      <a:pt x="24" y="9"/>
                    </a:lnTo>
                    <a:lnTo>
                      <a:pt x="21" y="4"/>
                    </a:lnTo>
                    <a:lnTo>
                      <a:pt x="18" y="2"/>
                    </a:lnTo>
                    <a:lnTo>
                      <a:pt x="13" y="0"/>
                    </a:lnTo>
                    <a:lnTo>
                      <a:pt x="7" y="2"/>
                    </a:lnTo>
                    <a:lnTo>
                      <a:pt x="4" y="6"/>
                    </a:lnTo>
                    <a:lnTo>
                      <a:pt x="1" y="9"/>
                    </a:lnTo>
                    <a:lnTo>
                      <a:pt x="0" y="16"/>
                    </a:lnTo>
                    <a:lnTo>
                      <a:pt x="1" y="23"/>
                    </a:lnTo>
                    <a:lnTo>
                      <a:pt x="4" y="26"/>
                    </a:lnTo>
                    <a:lnTo>
                      <a:pt x="7" y="30"/>
                    </a:lnTo>
                    <a:lnTo>
                      <a:pt x="13"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79" name="Freeform 155"/>
              <p:cNvSpPr>
                <a:spLocks/>
              </p:cNvSpPr>
              <p:nvPr/>
            </p:nvSpPr>
            <p:spPr bwMode="auto">
              <a:xfrm>
                <a:off x="5948" y="5173"/>
                <a:ext cx="74" cy="174"/>
              </a:xfrm>
              <a:custGeom>
                <a:avLst/>
                <a:gdLst>
                  <a:gd name="T0" fmla="*/ 1 w 147"/>
                  <a:gd name="T1" fmla="*/ 1 h 348"/>
                  <a:gd name="T2" fmla="*/ 1 w 147"/>
                  <a:gd name="T3" fmla="*/ 1 h 348"/>
                  <a:gd name="T4" fmla="*/ 1 w 147"/>
                  <a:gd name="T5" fmla="*/ 1 h 348"/>
                  <a:gd name="T6" fmla="*/ 1 w 147"/>
                  <a:gd name="T7" fmla="*/ 1 h 348"/>
                  <a:gd name="T8" fmla="*/ 1 w 147"/>
                  <a:gd name="T9" fmla="*/ 1 h 348"/>
                  <a:gd name="T10" fmla="*/ 1 w 147"/>
                  <a:gd name="T11" fmla="*/ 1 h 348"/>
                  <a:gd name="T12" fmla="*/ 1 w 147"/>
                  <a:gd name="T13" fmla="*/ 1 h 348"/>
                  <a:gd name="T14" fmla="*/ 1 w 147"/>
                  <a:gd name="T15" fmla="*/ 1 h 348"/>
                  <a:gd name="T16" fmla="*/ 1 w 147"/>
                  <a:gd name="T17" fmla="*/ 1 h 348"/>
                  <a:gd name="T18" fmla="*/ 1 w 147"/>
                  <a:gd name="T19" fmla="*/ 1 h 348"/>
                  <a:gd name="T20" fmla="*/ 1 w 147"/>
                  <a:gd name="T21" fmla="*/ 1 h 348"/>
                  <a:gd name="T22" fmla="*/ 1 w 147"/>
                  <a:gd name="T23" fmla="*/ 1 h 348"/>
                  <a:gd name="T24" fmla="*/ 1 w 147"/>
                  <a:gd name="T25" fmla="*/ 1 h 348"/>
                  <a:gd name="T26" fmla="*/ 1 w 147"/>
                  <a:gd name="T27" fmla="*/ 1 h 348"/>
                  <a:gd name="T28" fmla="*/ 1 w 147"/>
                  <a:gd name="T29" fmla="*/ 1 h 348"/>
                  <a:gd name="T30" fmla="*/ 1 w 147"/>
                  <a:gd name="T31" fmla="*/ 1 h 348"/>
                  <a:gd name="T32" fmla="*/ 1 w 147"/>
                  <a:gd name="T33" fmla="*/ 1 h 348"/>
                  <a:gd name="T34" fmla="*/ 1 w 147"/>
                  <a:gd name="T35" fmla="*/ 1 h 348"/>
                  <a:gd name="T36" fmla="*/ 1 w 147"/>
                  <a:gd name="T37" fmla="*/ 1 h 348"/>
                  <a:gd name="T38" fmla="*/ 1 w 147"/>
                  <a:gd name="T39" fmla="*/ 1 h 348"/>
                  <a:gd name="T40" fmla="*/ 1 w 147"/>
                  <a:gd name="T41" fmla="*/ 1 h 348"/>
                  <a:gd name="T42" fmla="*/ 1 w 147"/>
                  <a:gd name="T43" fmla="*/ 1 h 348"/>
                  <a:gd name="T44" fmla="*/ 1 w 147"/>
                  <a:gd name="T45" fmla="*/ 1 h 348"/>
                  <a:gd name="T46" fmla="*/ 1 w 147"/>
                  <a:gd name="T47" fmla="*/ 1 h 348"/>
                  <a:gd name="T48" fmla="*/ 1 w 147"/>
                  <a:gd name="T49" fmla="*/ 1 h 348"/>
                  <a:gd name="T50" fmla="*/ 1 w 147"/>
                  <a:gd name="T51" fmla="*/ 1 h 348"/>
                  <a:gd name="T52" fmla="*/ 1 w 147"/>
                  <a:gd name="T53" fmla="*/ 1 h 348"/>
                  <a:gd name="T54" fmla="*/ 1 w 147"/>
                  <a:gd name="T55" fmla="*/ 1 h 348"/>
                  <a:gd name="T56" fmla="*/ 1 w 147"/>
                  <a:gd name="T57" fmla="*/ 1 h 348"/>
                  <a:gd name="T58" fmla="*/ 1 w 147"/>
                  <a:gd name="T59" fmla="*/ 1 h 348"/>
                  <a:gd name="T60" fmla="*/ 1 w 147"/>
                  <a:gd name="T61" fmla="*/ 1 h 348"/>
                  <a:gd name="T62" fmla="*/ 1 w 147"/>
                  <a:gd name="T63" fmla="*/ 1 h 348"/>
                  <a:gd name="T64" fmla="*/ 1 w 147"/>
                  <a:gd name="T65" fmla="*/ 1 h 348"/>
                  <a:gd name="T66" fmla="*/ 1 w 147"/>
                  <a:gd name="T67" fmla="*/ 1 h 3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7"/>
                  <a:gd name="T103" fmla="*/ 0 h 348"/>
                  <a:gd name="T104" fmla="*/ 147 w 147"/>
                  <a:gd name="T105" fmla="*/ 348 h 3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7" h="348">
                    <a:moveTo>
                      <a:pt x="94" y="200"/>
                    </a:moveTo>
                    <a:lnTo>
                      <a:pt x="95" y="220"/>
                    </a:lnTo>
                    <a:lnTo>
                      <a:pt x="98" y="243"/>
                    </a:lnTo>
                    <a:lnTo>
                      <a:pt x="101" y="261"/>
                    </a:lnTo>
                    <a:lnTo>
                      <a:pt x="104" y="271"/>
                    </a:lnTo>
                    <a:lnTo>
                      <a:pt x="107" y="278"/>
                    </a:lnTo>
                    <a:lnTo>
                      <a:pt x="111" y="287"/>
                    </a:lnTo>
                    <a:lnTo>
                      <a:pt x="117" y="297"/>
                    </a:lnTo>
                    <a:lnTo>
                      <a:pt x="123" y="310"/>
                    </a:lnTo>
                    <a:lnTo>
                      <a:pt x="128" y="322"/>
                    </a:lnTo>
                    <a:lnTo>
                      <a:pt x="135" y="332"/>
                    </a:lnTo>
                    <a:lnTo>
                      <a:pt x="141" y="341"/>
                    </a:lnTo>
                    <a:lnTo>
                      <a:pt x="147" y="348"/>
                    </a:lnTo>
                    <a:lnTo>
                      <a:pt x="143" y="336"/>
                    </a:lnTo>
                    <a:lnTo>
                      <a:pt x="141" y="317"/>
                    </a:lnTo>
                    <a:lnTo>
                      <a:pt x="141" y="296"/>
                    </a:lnTo>
                    <a:lnTo>
                      <a:pt x="140" y="275"/>
                    </a:lnTo>
                    <a:lnTo>
                      <a:pt x="135" y="252"/>
                    </a:lnTo>
                    <a:lnTo>
                      <a:pt x="130" y="226"/>
                    </a:lnTo>
                    <a:lnTo>
                      <a:pt x="124" y="201"/>
                    </a:lnTo>
                    <a:lnTo>
                      <a:pt x="123" y="184"/>
                    </a:lnTo>
                    <a:lnTo>
                      <a:pt x="120" y="161"/>
                    </a:lnTo>
                    <a:lnTo>
                      <a:pt x="117" y="138"/>
                    </a:lnTo>
                    <a:lnTo>
                      <a:pt x="114" y="119"/>
                    </a:lnTo>
                    <a:lnTo>
                      <a:pt x="113" y="105"/>
                    </a:lnTo>
                    <a:lnTo>
                      <a:pt x="110" y="88"/>
                    </a:lnTo>
                    <a:lnTo>
                      <a:pt x="105" y="63"/>
                    </a:lnTo>
                    <a:lnTo>
                      <a:pt x="101" y="37"/>
                    </a:lnTo>
                    <a:lnTo>
                      <a:pt x="98" y="14"/>
                    </a:lnTo>
                    <a:lnTo>
                      <a:pt x="97" y="11"/>
                    </a:lnTo>
                    <a:lnTo>
                      <a:pt x="94" y="7"/>
                    </a:lnTo>
                    <a:lnTo>
                      <a:pt x="93" y="4"/>
                    </a:lnTo>
                    <a:lnTo>
                      <a:pt x="90" y="0"/>
                    </a:lnTo>
                    <a:lnTo>
                      <a:pt x="85" y="9"/>
                    </a:lnTo>
                    <a:lnTo>
                      <a:pt x="78" y="16"/>
                    </a:lnTo>
                    <a:lnTo>
                      <a:pt x="68" y="21"/>
                    </a:lnTo>
                    <a:lnTo>
                      <a:pt x="58" y="21"/>
                    </a:lnTo>
                    <a:lnTo>
                      <a:pt x="65" y="42"/>
                    </a:lnTo>
                    <a:lnTo>
                      <a:pt x="71" y="62"/>
                    </a:lnTo>
                    <a:lnTo>
                      <a:pt x="75" y="79"/>
                    </a:lnTo>
                    <a:lnTo>
                      <a:pt x="77" y="95"/>
                    </a:lnTo>
                    <a:lnTo>
                      <a:pt x="80" y="110"/>
                    </a:lnTo>
                    <a:lnTo>
                      <a:pt x="84" y="130"/>
                    </a:lnTo>
                    <a:lnTo>
                      <a:pt x="90" y="149"/>
                    </a:lnTo>
                    <a:lnTo>
                      <a:pt x="91" y="165"/>
                    </a:lnTo>
                    <a:lnTo>
                      <a:pt x="88" y="158"/>
                    </a:lnTo>
                    <a:lnTo>
                      <a:pt x="83" y="147"/>
                    </a:lnTo>
                    <a:lnTo>
                      <a:pt x="77" y="135"/>
                    </a:lnTo>
                    <a:lnTo>
                      <a:pt x="68" y="121"/>
                    </a:lnTo>
                    <a:lnTo>
                      <a:pt x="61" y="107"/>
                    </a:lnTo>
                    <a:lnTo>
                      <a:pt x="54" y="95"/>
                    </a:lnTo>
                    <a:lnTo>
                      <a:pt x="47" y="84"/>
                    </a:lnTo>
                    <a:lnTo>
                      <a:pt x="41" y="75"/>
                    </a:lnTo>
                    <a:lnTo>
                      <a:pt x="31" y="91"/>
                    </a:lnTo>
                    <a:lnTo>
                      <a:pt x="21" y="103"/>
                    </a:lnTo>
                    <a:lnTo>
                      <a:pt x="10" y="112"/>
                    </a:lnTo>
                    <a:lnTo>
                      <a:pt x="0" y="117"/>
                    </a:lnTo>
                    <a:lnTo>
                      <a:pt x="7" y="123"/>
                    </a:lnTo>
                    <a:lnTo>
                      <a:pt x="14" y="128"/>
                    </a:lnTo>
                    <a:lnTo>
                      <a:pt x="23" y="133"/>
                    </a:lnTo>
                    <a:lnTo>
                      <a:pt x="31" y="137"/>
                    </a:lnTo>
                    <a:lnTo>
                      <a:pt x="41" y="142"/>
                    </a:lnTo>
                    <a:lnTo>
                      <a:pt x="53" y="151"/>
                    </a:lnTo>
                    <a:lnTo>
                      <a:pt x="63" y="161"/>
                    </a:lnTo>
                    <a:lnTo>
                      <a:pt x="68" y="170"/>
                    </a:lnTo>
                    <a:lnTo>
                      <a:pt x="70" y="179"/>
                    </a:lnTo>
                    <a:lnTo>
                      <a:pt x="75" y="191"/>
                    </a:lnTo>
                    <a:lnTo>
                      <a:pt x="83" y="200"/>
                    </a:lnTo>
                    <a:lnTo>
                      <a:pt x="94" y="2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80" name="Freeform 156"/>
              <p:cNvSpPr>
                <a:spLocks/>
              </p:cNvSpPr>
              <p:nvPr/>
            </p:nvSpPr>
            <p:spPr bwMode="auto">
              <a:xfrm>
                <a:off x="5953" y="5538"/>
                <a:ext cx="122" cy="129"/>
              </a:xfrm>
              <a:custGeom>
                <a:avLst/>
                <a:gdLst>
                  <a:gd name="T0" fmla="*/ 1 w 244"/>
                  <a:gd name="T1" fmla="*/ 1 h 256"/>
                  <a:gd name="T2" fmla="*/ 1 w 244"/>
                  <a:gd name="T3" fmla="*/ 1 h 256"/>
                  <a:gd name="T4" fmla="*/ 1 w 244"/>
                  <a:gd name="T5" fmla="*/ 0 h 256"/>
                  <a:gd name="T6" fmla="*/ 1 w 244"/>
                  <a:gd name="T7" fmla="*/ 1 h 256"/>
                  <a:gd name="T8" fmla="*/ 1 w 244"/>
                  <a:gd name="T9" fmla="*/ 1 h 256"/>
                  <a:gd name="T10" fmla="*/ 1 w 244"/>
                  <a:gd name="T11" fmla="*/ 1 h 256"/>
                  <a:gd name="T12" fmla="*/ 1 w 244"/>
                  <a:gd name="T13" fmla="*/ 1 h 256"/>
                  <a:gd name="T14" fmla="*/ 1 w 244"/>
                  <a:gd name="T15" fmla="*/ 1 h 256"/>
                  <a:gd name="T16" fmla="*/ 1 w 244"/>
                  <a:gd name="T17" fmla="*/ 1 h 256"/>
                  <a:gd name="T18" fmla="*/ 1 w 244"/>
                  <a:gd name="T19" fmla="*/ 1 h 256"/>
                  <a:gd name="T20" fmla="*/ 1 w 244"/>
                  <a:gd name="T21" fmla="*/ 1 h 256"/>
                  <a:gd name="T22" fmla="*/ 1 w 244"/>
                  <a:gd name="T23" fmla="*/ 1 h 256"/>
                  <a:gd name="T24" fmla="*/ 1 w 244"/>
                  <a:gd name="T25" fmla="*/ 1 h 256"/>
                  <a:gd name="T26" fmla="*/ 1 w 244"/>
                  <a:gd name="T27" fmla="*/ 1 h 256"/>
                  <a:gd name="T28" fmla="*/ 1 w 244"/>
                  <a:gd name="T29" fmla="*/ 1 h 256"/>
                  <a:gd name="T30" fmla="*/ 1 w 244"/>
                  <a:gd name="T31" fmla="*/ 1 h 256"/>
                  <a:gd name="T32" fmla="*/ 1 w 244"/>
                  <a:gd name="T33" fmla="*/ 1 h 256"/>
                  <a:gd name="T34" fmla="*/ 1 w 244"/>
                  <a:gd name="T35" fmla="*/ 1 h 256"/>
                  <a:gd name="T36" fmla="*/ 1 w 244"/>
                  <a:gd name="T37" fmla="*/ 1 h 256"/>
                  <a:gd name="T38" fmla="*/ 1 w 244"/>
                  <a:gd name="T39" fmla="*/ 1 h 256"/>
                  <a:gd name="T40" fmla="*/ 1 w 244"/>
                  <a:gd name="T41" fmla="*/ 1 h 256"/>
                  <a:gd name="T42" fmla="*/ 1 w 244"/>
                  <a:gd name="T43" fmla="*/ 1 h 256"/>
                  <a:gd name="T44" fmla="*/ 1 w 244"/>
                  <a:gd name="T45" fmla="*/ 1 h 256"/>
                  <a:gd name="T46" fmla="*/ 1 w 244"/>
                  <a:gd name="T47" fmla="*/ 1 h 256"/>
                  <a:gd name="T48" fmla="*/ 1 w 244"/>
                  <a:gd name="T49" fmla="*/ 1 h 256"/>
                  <a:gd name="T50" fmla="*/ 1 w 244"/>
                  <a:gd name="T51" fmla="*/ 1 h 256"/>
                  <a:gd name="T52" fmla="*/ 1 w 244"/>
                  <a:gd name="T53" fmla="*/ 1 h 256"/>
                  <a:gd name="T54" fmla="*/ 1 w 244"/>
                  <a:gd name="T55" fmla="*/ 1 h 256"/>
                  <a:gd name="T56" fmla="*/ 1 w 244"/>
                  <a:gd name="T57" fmla="*/ 1 h 256"/>
                  <a:gd name="T58" fmla="*/ 1 w 244"/>
                  <a:gd name="T59" fmla="*/ 1 h 256"/>
                  <a:gd name="T60" fmla="*/ 1 w 244"/>
                  <a:gd name="T61" fmla="*/ 1 h 256"/>
                  <a:gd name="T62" fmla="*/ 1 w 244"/>
                  <a:gd name="T63" fmla="*/ 1 h 256"/>
                  <a:gd name="T64" fmla="*/ 1 w 244"/>
                  <a:gd name="T65" fmla="*/ 1 h 256"/>
                  <a:gd name="T66" fmla="*/ 1 w 244"/>
                  <a:gd name="T67" fmla="*/ 1 h 256"/>
                  <a:gd name="T68" fmla="*/ 1 w 244"/>
                  <a:gd name="T69" fmla="*/ 1 h 256"/>
                  <a:gd name="T70" fmla="*/ 1 w 244"/>
                  <a:gd name="T71" fmla="*/ 1 h 256"/>
                  <a:gd name="T72" fmla="*/ 1 w 244"/>
                  <a:gd name="T73" fmla="*/ 1 h 256"/>
                  <a:gd name="T74" fmla="*/ 1 w 244"/>
                  <a:gd name="T75" fmla="*/ 1 h 256"/>
                  <a:gd name="T76" fmla="*/ 1 w 244"/>
                  <a:gd name="T77" fmla="*/ 1 h 256"/>
                  <a:gd name="T78" fmla="*/ 1 w 244"/>
                  <a:gd name="T79" fmla="*/ 1 h 2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4"/>
                  <a:gd name="T121" fmla="*/ 0 h 256"/>
                  <a:gd name="T122" fmla="*/ 244 w 244"/>
                  <a:gd name="T123" fmla="*/ 256 h 2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4" h="256">
                    <a:moveTo>
                      <a:pt x="155" y="19"/>
                    </a:moveTo>
                    <a:lnTo>
                      <a:pt x="151" y="13"/>
                    </a:lnTo>
                    <a:lnTo>
                      <a:pt x="145" y="10"/>
                    </a:lnTo>
                    <a:lnTo>
                      <a:pt x="138" y="5"/>
                    </a:lnTo>
                    <a:lnTo>
                      <a:pt x="131" y="1"/>
                    </a:lnTo>
                    <a:lnTo>
                      <a:pt x="127" y="0"/>
                    </a:lnTo>
                    <a:lnTo>
                      <a:pt x="121" y="1"/>
                    </a:lnTo>
                    <a:lnTo>
                      <a:pt x="115" y="3"/>
                    </a:lnTo>
                    <a:lnTo>
                      <a:pt x="110" y="5"/>
                    </a:lnTo>
                    <a:lnTo>
                      <a:pt x="103" y="8"/>
                    </a:lnTo>
                    <a:lnTo>
                      <a:pt x="97" y="13"/>
                    </a:lnTo>
                    <a:lnTo>
                      <a:pt x="91" y="17"/>
                    </a:lnTo>
                    <a:lnTo>
                      <a:pt x="85" y="22"/>
                    </a:lnTo>
                    <a:lnTo>
                      <a:pt x="77" y="27"/>
                    </a:lnTo>
                    <a:lnTo>
                      <a:pt x="68" y="34"/>
                    </a:lnTo>
                    <a:lnTo>
                      <a:pt x="57" y="41"/>
                    </a:lnTo>
                    <a:lnTo>
                      <a:pt x="45" y="48"/>
                    </a:lnTo>
                    <a:lnTo>
                      <a:pt x="34" y="55"/>
                    </a:lnTo>
                    <a:lnTo>
                      <a:pt x="23" y="61"/>
                    </a:lnTo>
                    <a:lnTo>
                      <a:pt x="13" y="64"/>
                    </a:lnTo>
                    <a:lnTo>
                      <a:pt x="4" y="68"/>
                    </a:lnTo>
                    <a:lnTo>
                      <a:pt x="5" y="75"/>
                    </a:lnTo>
                    <a:lnTo>
                      <a:pt x="7" y="80"/>
                    </a:lnTo>
                    <a:lnTo>
                      <a:pt x="8" y="85"/>
                    </a:lnTo>
                    <a:lnTo>
                      <a:pt x="10" y="92"/>
                    </a:lnTo>
                    <a:lnTo>
                      <a:pt x="20" y="141"/>
                    </a:lnTo>
                    <a:lnTo>
                      <a:pt x="24" y="179"/>
                    </a:lnTo>
                    <a:lnTo>
                      <a:pt x="17" y="216"/>
                    </a:lnTo>
                    <a:lnTo>
                      <a:pt x="0" y="256"/>
                    </a:lnTo>
                    <a:lnTo>
                      <a:pt x="5" y="251"/>
                    </a:lnTo>
                    <a:lnTo>
                      <a:pt x="11" y="246"/>
                    </a:lnTo>
                    <a:lnTo>
                      <a:pt x="17" y="241"/>
                    </a:lnTo>
                    <a:lnTo>
                      <a:pt x="23" y="235"/>
                    </a:lnTo>
                    <a:lnTo>
                      <a:pt x="30" y="234"/>
                    </a:lnTo>
                    <a:lnTo>
                      <a:pt x="35" y="232"/>
                    </a:lnTo>
                    <a:lnTo>
                      <a:pt x="40" y="230"/>
                    </a:lnTo>
                    <a:lnTo>
                      <a:pt x="45" y="232"/>
                    </a:lnTo>
                    <a:lnTo>
                      <a:pt x="51" y="235"/>
                    </a:lnTo>
                    <a:lnTo>
                      <a:pt x="57" y="237"/>
                    </a:lnTo>
                    <a:lnTo>
                      <a:pt x="64" y="239"/>
                    </a:lnTo>
                    <a:lnTo>
                      <a:pt x="71" y="241"/>
                    </a:lnTo>
                    <a:lnTo>
                      <a:pt x="78" y="241"/>
                    </a:lnTo>
                    <a:lnTo>
                      <a:pt x="85" y="239"/>
                    </a:lnTo>
                    <a:lnTo>
                      <a:pt x="94" y="237"/>
                    </a:lnTo>
                    <a:lnTo>
                      <a:pt x="101" y="232"/>
                    </a:lnTo>
                    <a:lnTo>
                      <a:pt x="110" y="225"/>
                    </a:lnTo>
                    <a:lnTo>
                      <a:pt x="121" y="216"/>
                    </a:lnTo>
                    <a:lnTo>
                      <a:pt x="133" y="207"/>
                    </a:lnTo>
                    <a:lnTo>
                      <a:pt x="145" y="199"/>
                    </a:lnTo>
                    <a:lnTo>
                      <a:pt x="157" y="190"/>
                    </a:lnTo>
                    <a:lnTo>
                      <a:pt x="167" y="185"/>
                    </a:lnTo>
                    <a:lnTo>
                      <a:pt x="175" y="179"/>
                    </a:lnTo>
                    <a:lnTo>
                      <a:pt x="181" y="178"/>
                    </a:lnTo>
                    <a:lnTo>
                      <a:pt x="185" y="178"/>
                    </a:lnTo>
                    <a:lnTo>
                      <a:pt x="192" y="178"/>
                    </a:lnTo>
                    <a:lnTo>
                      <a:pt x="198" y="176"/>
                    </a:lnTo>
                    <a:lnTo>
                      <a:pt x="205" y="176"/>
                    </a:lnTo>
                    <a:lnTo>
                      <a:pt x="212" y="176"/>
                    </a:lnTo>
                    <a:lnTo>
                      <a:pt x="218" y="176"/>
                    </a:lnTo>
                    <a:lnTo>
                      <a:pt x="224" y="176"/>
                    </a:lnTo>
                    <a:lnTo>
                      <a:pt x="228" y="178"/>
                    </a:lnTo>
                    <a:lnTo>
                      <a:pt x="235" y="160"/>
                    </a:lnTo>
                    <a:lnTo>
                      <a:pt x="240" y="141"/>
                    </a:lnTo>
                    <a:lnTo>
                      <a:pt x="242" y="120"/>
                    </a:lnTo>
                    <a:lnTo>
                      <a:pt x="244" y="106"/>
                    </a:lnTo>
                    <a:lnTo>
                      <a:pt x="244" y="94"/>
                    </a:lnTo>
                    <a:lnTo>
                      <a:pt x="241" y="83"/>
                    </a:lnTo>
                    <a:lnTo>
                      <a:pt x="235" y="76"/>
                    </a:lnTo>
                    <a:lnTo>
                      <a:pt x="225" y="78"/>
                    </a:lnTo>
                    <a:lnTo>
                      <a:pt x="225" y="59"/>
                    </a:lnTo>
                    <a:lnTo>
                      <a:pt x="225" y="43"/>
                    </a:lnTo>
                    <a:lnTo>
                      <a:pt x="222" y="31"/>
                    </a:lnTo>
                    <a:lnTo>
                      <a:pt x="218" y="22"/>
                    </a:lnTo>
                    <a:lnTo>
                      <a:pt x="212" y="19"/>
                    </a:lnTo>
                    <a:lnTo>
                      <a:pt x="205" y="19"/>
                    </a:lnTo>
                    <a:lnTo>
                      <a:pt x="198" y="19"/>
                    </a:lnTo>
                    <a:lnTo>
                      <a:pt x="192" y="20"/>
                    </a:lnTo>
                    <a:lnTo>
                      <a:pt x="184" y="17"/>
                    </a:lnTo>
                    <a:lnTo>
                      <a:pt x="175" y="15"/>
                    </a:lnTo>
                    <a:lnTo>
                      <a:pt x="167" y="15"/>
                    </a:lnTo>
                    <a:lnTo>
                      <a:pt x="155" y="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81" name="Freeform 157"/>
              <p:cNvSpPr>
                <a:spLocks/>
              </p:cNvSpPr>
              <p:nvPr/>
            </p:nvSpPr>
            <p:spPr bwMode="auto">
              <a:xfrm>
                <a:off x="5955" y="5538"/>
                <a:ext cx="120" cy="89"/>
              </a:xfrm>
              <a:custGeom>
                <a:avLst/>
                <a:gdLst>
                  <a:gd name="T0" fmla="*/ 1 w 240"/>
                  <a:gd name="T1" fmla="*/ 1 h 178"/>
                  <a:gd name="T2" fmla="*/ 1 w 240"/>
                  <a:gd name="T3" fmla="*/ 1 h 178"/>
                  <a:gd name="T4" fmla="*/ 1 w 240"/>
                  <a:gd name="T5" fmla="*/ 1 h 178"/>
                  <a:gd name="T6" fmla="*/ 1 w 240"/>
                  <a:gd name="T7" fmla="*/ 1 h 178"/>
                  <a:gd name="T8" fmla="*/ 1 w 240"/>
                  <a:gd name="T9" fmla="*/ 1 h 178"/>
                  <a:gd name="T10" fmla="*/ 1 w 240"/>
                  <a:gd name="T11" fmla="*/ 1 h 178"/>
                  <a:gd name="T12" fmla="*/ 1 w 240"/>
                  <a:gd name="T13" fmla="*/ 1 h 178"/>
                  <a:gd name="T14" fmla="*/ 1 w 240"/>
                  <a:gd name="T15" fmla="*/ 1 h 178"/>
                  <a:gd name="T16" fmla="*/ 1 w 240"/>
                  <a:gd name="T17" fmla="*/ 1 h 178"/>
                  <a:gd name="T18" fmla="*/ 1 w 240"/>
                  <a:gd name="T19" fmla="*/ 1 h 178"/>
                  <a:gd name="T20" fmla="*/ 1 w 240"/>
                  <a:gd name="T21" fmla="*/ 1 h 178"/>
                  <a:gd name="T22" fmla="*/ 1 w 240"/>
                  <a:gd name="T23" fmla="*/ 1 h 178"/>
                  <a:gd name="T24" fmla="*/ 1 w 240"/>
                  <a:gd name="T25" fmla="*/ 1 h 178"/>
                  <a:gd name="T26" fmla="*/ 1 w 240"/>
                  <a:gd name="T27" fmla="*/ 1 h 178"/>
                  <a:gd name="T28" fmla="*/ 1 w 240"/>
                  <a:gd name="T29" fmla="*/ 1 h 178"/>
                  <a:gd name="T30" fmla="*/ 1 w 240"/>
                  <a:gd name="T31" fmla="*/ 1 h 178"/>
                  <a:gd name="T32" fmla="*/ 1 w 240"/>
                  <a:gd name="T33" fmla="*/ 1 h 178"/>
                  <a:gd name="T34" fmla="*/ 1 w 240"/>
                  <a:gd name="T35" fmla="*/ 1 h 178"/>
                  <a:gd name="T36" fmla="*/ 1 w 240"/>
                  <a:gd name="T37" fmla="*/ 0 h 178"/>
                  <a:gd name="T38" fmla="*/ 1 w 240"/>
                  <a:gd name="T39" fmla="*/ 1 h 178"/>
                  <a:gd name="T40" fmla="*/ 1 w 240"/>
                  <a:gd name="T41" fmla="*/ 1 h 178"/>
                  <a:gd name="T42" fmla="*/ 1 w 240"/>
                  <a:gd name="T43" fmla="*/ 1 h 178"/>
                  <a:gd name="T44" fmla="*/ 1 w 240"/>
                  <a:gd name="T45" fmla="*/ 1 h 178"/>
                  <a:gd name="T46" fmla="*/ 1 w 240"/>
                  <a:gd name="T47" fmla="*/ 1 h 178"/>
                  <a:gd name="T48" fmla="*/ 1 w 240"/>
                  <a:gd name="T49" fmla="*/ 1 h 178"/>
                  <a:gd name="T50" fmla="*/ 1 w 240"/>
                  <a:gd name="T51" fmla="*/ 1 h 178"/>
                  <a:gd name="T52" fmla="*/ 1 w 240"/>
                  <a:gd name="T53" fmla="*/ 1 h 178"/>
                  <a:gd name="T54" fmla="*/ 1 w 240"/>
                  <a:gd name="T55" fmla="*/ 1 h 178"/>
                  <a:gd name="T56" fmla="*/ 1 w 240"/>
                  <a:gd name="T57" fmla="*/ 1 h 178"/>
                  <a:gd name="T58" fmla="*/ 1 w 240"/>
                  <a:gd name="T59" fmla="*/ 1 h 178"/>
                  <a:gd name="T60" fmla="*/ 1 w 240"/>
                  <a:gd name="T61" fmla="*/ 1 h 178"/>
                  <a:gd name="T62" fmla="*/ 1 w 240"/>
                  <a:gd name="T63" fmla="*/ 1 h 178"/>
                  <a:gd name="T64" fmla="*/ 1 w 240"/>
                  <a:gd name="T65" fmla="*/ 1 h 178"/>
                  <a:gd name="T66" fmla="*/ 1 w 240"/>
                  <a:gd name="T67" fmla="*/ 1 h 178"/>
                  <a:gd name="T68" fmla="*/ 1 w 240"/>
                  <a:gd name="T69" fmla="*/ 1 h 178"/>
                  <a:gd name="T70" fmla="*/ 1 w 240"/>
                  <a:gd name="T71" fmla="*/ 1 h 178"/>
                  <a:gd name="T72" fmla="*/ 1 w 240"/>
                  <a:gd name="T73" fmla="*/ 1 h 178"/>
                  <a:gd name="T74" fmla="*/ 1 w 240"/>
                  <a:gd name="T75" fmla="*/ 1 h 178"/>
                  <a:gd name="T76" fmla="*/ 1 w 240"/>
                  <a:gd name="T77" fmla="*/ 1 h 178"/>
                  <a:gd name="T78" fmla="*/ 1 w 240"/>
                  <a:gd name="T79" fmla="*/ 1 h 178"/>
                  <a:gd name="T80" fmla="*/ 1 w 240"/>
                  <a:gd name="T81" fmla="*/ 1 h 178"/>
                  <a:gd name="T82" fmla="*/ 1 w 240"/>
                  <a:gd name="T83" fmla="*/ 1 h 178"/>
                  <a:gd name="T84" fmla="*/ 1 w 240"/>
                  <a:gd name="T85" fmla="*/ 1 h 178"/>
                  <a:gd name="T86" fmla="*/ 1 w 240"/>
                  <a:gd name="T87" fmla="*/ 1 h 178"/>
                  <a:gd name="T88" fmla="*/ 1 w 240"/>
                  <a:gd name="T89" fmla="*/ 1 h 178"/>
                  <a:gd name="T90" fmla="*/ 1 w 240"/>
                  <a:gd name="T91" fmla="*/ 1 h 178"/>
                  <a:gd name="T92" fmla="*/ 1 w 240"/>
                  <a:gd name="T93" fmla="*/ 1 h 178"/>
                  <a:gd name="T94" fmla="*/ 1 w 240"/>
                  <a:gd name="T95" fmla="*/ 1 h 1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0"/>
                  <a:gd name="T145" fmla="*/ 0 h 178"/>
                  <a:gd name="T146" fmla="*/ 240 w 240"/>
                  <a:gd name="T147" fmla="*/ 178 h 1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0" h="178">
                    <a:moveTo>
                      <a:pt x="177" y="178"/>
                    </a:moveTo>
                    <a:lnTo>
                      <a:pt x="181" y="178"/>
                    </a:lnTo>
                    <a:lnTo>
                      <a:pt x="188" y="178"/>
                    </a:lnTo>
                    <a:lnTo>
                      <a:pt x="194" y="176"/>
                    </a:lnTo>
                    <a:lnTo>
                      <a:pt x="201" y="176"/>
                    </a:lnTo>
                    <a:lnTo>
                      <a:pt x="208" y="176"/>
                    </a:lnTo>
                    <a:lnTo>
                      <a:pt x="214" y="176"/>
                    </a:lnTo>
                    <a:lnTo>
                      <a:pt x="220" y="176"/>
                    </a:lnTo>
                    <a:lnTo>
                      <a:pt x="224" y="178"/>
                    </a:lnTo>
                    <a:lnTo>
                      <a:pt x="228" y="169"/>
                    </a:lnTo>
                    <a:lnTo>
                      <a:pt x="231" y="158"/>
                    </a:lnTo>
                    <a:lnTo>
                      <a:pt x="234" y="148"/>
                    </a:lnTo>
                    <a:lnTo>
                      <a:pt x="237" y="136"/>
                    </a:lnTo>
                    <a:lnTo>
                      <a:pt x="238" y="127"/>
                    </a:lnTo>
                    <a:lnTo>
                      <a:pt x="238" y="118"/>
                    </a:lnTo>
                    <a:lnTo>
                      <a:pt x="240" y="111"/>
                    </a:lnTo>
                    <a:lnTo>
                      <a:pt x="240" y="106"/>
                    </a:lnTo>
                    <a:lnTo>
                      <a:pt x="240" y="94"/>
                    </a:lnTo>
                    <a:lnTo>
                      <a:pt x="237" y="83"/>
                    </a:lnTo>
                    <a:lnTo>
                      <a:pt x="231" y="76"/>
                    </a:lnTo>
                    <a:lnTo>
                      <a:pt x="221" y="78"/>
                    </a:lnTo>
                    <a:lnTo>
                      <a:pt x="221" y="59"/>
                    </a:lnTo>
                    <a:lnTo>
                      <a:pt x="221" y="43"/>
                    </a:lnTo>
                    <a:lnTo>
                      <a:pt x="218" y="31"/>
                    </a:lnTo>
                    <a:lnTo>
                      <a:pt x="214" y="22"/>
                    </a:lnTo>
                    <a:lnTo>
                      <a:pt x="208" y="19"/>
                    </a:lnTo>
                    <a:lnTo>
                      <a:pt x="201" y="19"/>
                    </a:lnTo>
                    <a:lnTo>
                      <a:pt x="194" y="19"/>
                    </a:lnTo>
                    <a:lnTo>
                      <a:pt x="188" y="20"/>
                    </a:lnTo>
                    <a:lnTo>
                      <a:pt x="180" y="17"/>
                    </a:lnTo>
                    <a:lnTo>
                      <a:pt x="171" y="15"/>
                    </a:lnTo>
                    <a:lnTo>
                      <a:pt x="163" y="15"/>
                    </a:lnTo>
                    <a:lnTo>
                      <a:pt x="151" y="19"/>
                    </a:lnTo>
                    <a:lnTo>
                      <a:pt x="147" y="13"/>
                    </a:lnTo>
                    <a:lnTo>
                      <a:pt x="141" y="10"/>
                    </a:lnTo>
                    <a:lnTo>
                      <a:pt x="134" y="5"/>
                    </a:lnTo>
                    <a:lnTo>
                      <a:pt x="127" y="1"/>
                    </a:lnTo>
                    <a:lnTo>
                      <a:pt x="123" y="0"/>
                    </a:lnTo>
                    <a:lnTo>
                      <a:pt x="117" y="1"/>
                    </a:lnTo>
                    <a:lnTo>
                      <a:pt x="111" y="3"/>
                    </a:lnTo>
                    <a:lnTo>
                      <a:pt x="106" y="5"/>
                    </a:lnTo>
                    <a:lnTo>
                      <a:pt x="99" y="8"/>
                    </a:lnTo>
                    <a:lnTo>
                      <a:pt x="93" y="13"/>
                    </a:lnTo>
                    <a:lnTo>
                      <a:pt x="87" y="17"/>
                    </a:lnTo>
                    <a:lnTo>
                      <a:pt x="81" y="22"/>
                    </a:lnTo>
                    <a:lnTo>
                      <a:pt x="73" y="27"/>
                    </a:lnTo>
                    <a:lnTo>
                      <a:pt x="64" y="34"/>
                    </a:lnTo>
                    <a:lnTo>
                      <a:pt x="53" y="41"/>
                    </a:lnTo>
                    <a:lnTo>
                      <a:pt x="41" y="48"/>
                    </a:lnTo>
                    <a:lnTo>
                      <a:pt x="30" y="55"/>
                    </a:lnTo>
                    <a:lnTo>
                      <a:pt x="19" y="61"/>
                    </a:lnTo>
                    <a:lnTo>
                      <a:pt x="9" y="64"/>
                    </a:lnTo>
                    <a:lnTo>
                      <a:pt x="0" y="68"/>
                    </a:lnTo>
                    <a:lnTo>
                      <a:pt x="1" y="75"/>
                    </a:lnTo>
                    <a:lnTo>
                      <a:pt x="3" y="80"/>
                    </a:lnTo>
                    <a:lnTo>
                      <a:pt x="4" y="85"/>
                    </a:lnTo>
                    <a:lnTo>
                      <a:pt x="6" y="92"/>
                    </a:lnTo>
                    <a:lnTo>
                      <a:pt x="20" y="82"/>
                    </a:lnTo>
                    <a:lnTo>
                      <a:pt x="37" y="68"/>
                    </a:lnTo>
                    <a:lnTo>
                      <a:pt x="56" y="55"/>
                    </a:lnTo>
                    <a:lnTo>
                      <a:pt x="74" y="41"/>
                    </a:lnTo>
                    <a:lnTo>
                      <a:pt x="91" y="31"/>
                    </a:lnTo>
                    <a:lnTo>
                      <a:pt x="107" y="22"/>
                    </a:lnTo>
                    <a:lnTo>
                      <a:pt x="119" y="19"/>
                    </a:lnTo>
                    <a:lnTo>
                      <a:pt x="127" y="22"/>
                    </a:lnTo>
                    <a:lnTo>
                      <a:pt x="137" y="34"/>
                    </a:lnTo>
                    <a:lnTo>
                      <a:pt x="147" y="45"/>
                    </a:lnTo>
                    <a:lnTo>
                      <a:pt x="156" y="52"/>
                    </a:lnTo>
                    <a:lnTo>
                      <a:pt x="164" y="54"/>
                    </a:lnTo>
                    <a:lnTo>
                      <a:pt x="173" y="50"/>
                    </a:lnTo>
                    <a:lnTo>
                      <a:pt x="180" y="48"/>
                    </a:lnTo>
                    <a:lnTo>
                      <a:pt x="188" y="48"/>
                    </a:lnTo>
                    <a:lnTo>
                      <a:pt x="194" y="52"/>
                    </a:lnTo>
                    <a:lnTo>
                      <a:pt x="196" y="57"/>
                    </a:lnTo>
                    <a:lnTo>
                      <a:pt x="196" y="64"/>
                    </a:lnTo>
                    <a:lnTo>
                      <a:pt x="194" y="71"/>
                    </a:lnTo>
                    <a:lnTo>
                      <a:pt x="193" y="76"/>
                    </a:lnTo>
                    <a:lnTo>
                      <a:pt x="191" y="82"/>
                    </a:lnTo>
                    <a:lnTo>
                      <a:pt x="193" y="87"/>
                    </a:lnTo>
                    <a:lnTo>
                      <a:pt x="197" y="92"/>
                    </a:lnTo>
                    <a:lnTo>
                      <a:pt x="201" y="94"/>
                    </a:lnTo>
                    <a:lnTo>
                      <a:pt x="206" y="97"/>
                    </a:lnTo>
                    <a:lnTo>
                      <a:pt x="208" y="101"/>
                    </a:lnTo>
                    <a:lnTo>
                      <a:pt x="211" y="108"/>
                    </a:lnTo>
                    <a:lnTo>
                      <a:pt x="213" y="113"/>
                    </a:lnTo>
                    <a:lnTo>
                      <a:pt x="214" y="117"/>
                    </a:lnTo>
                    <a:lnTo>
                      <a:pt x="216" y="122"/>
                    </a:lnTo>
                    <a:lnTo>
                      <a:pt x="217" y="125"/>
                    </a:lnTo>
                    <a:lnTo>
                      <a:pt x="220" y="129"/>
                    </a:lnTo>
                    <a:lnTo>
                      <a:pt x="221" y="132"/>
                    </a:lnTo>
                    <a:lnTo>
                      <a:pt x="223" y="137"/>
                    </a:lnTo>
                    <a:lnTo>
                      <a:pt x="221" y="144"/>
                    </a:lnTo>
                    <a:lnTo>
                      <a:pt x="220" y="153"/>
                    </a:lnTo>
                    <a:lnTo>
                      <a:pt x="216" y="162"/>
                    </a:lnTo>
                    <a:lnTo>
                      <a:pt x="207" y="169"/>
                    </a:lnTo>
                    <a:lnTo>
                      <a:pt x="194" y="174"/>
                    </a:lnTo>
                    <a:lnTo>
                      <a:pt x="177" y="17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82" name="Freeform 158"/>
              <p:cNvSpPr>
                <a:spLocks/>
              </p:cNvSpPr>
              <p:nvPr/>
            </p:nvSpPr>
            <p:spPr bwMode="auto">
              <a:xfrm>
                <a:off x="5610" y="5492"/>
                <a:ext cx="355" cy="265"/>
              </a:xfrm>
              <a:custGeom>
                <a:avLst/>
                <a:gdLst>
                  <a:gd name="T0" fmla="*/ 0 w 711"/>
                  <a:gd name="T1" fmla="*/ 0 h 531"/>
                  <a:gd name="T2" fmla="*/ 0 w 711"/>
                  <a:gd name="T3" fmla="*/ 0 h 531"/>
                  <a:gd name="T4" fmla="*/ 0 w 711"/>
                  <a:gd name="T5" fmla="*/ 0 h 531"/>
                  <a:gd name="T6" fmla="*/ 0 w 711"/>
                  <a:gd name="T7" fmla="*/ 0 h 531"/>
                  <a:gd name="T8" fmla="*/ 0 w 711"/>
                  <a:gd name="T9" fmla="*/ 0 h 531"/>
                  <a:gd name="T10" fmla="*/ 0 w 711"/>
                  <a:gd name="T11" fmla="*/ 0 h 531"/>
                  <a:gd name="T12" fmla="*/ 0 w 711"/>
                  <a:gd name="T13" fmla="*/ 0 h 531"/>
                  <a:gd name="T14" fmla="*/ 0 w 711"/>
                  <a:gd name="T15" fmla="*/ 0 h 531"/>
                  <a:gd name="T16" fmla="*/ 0 w 711"/>
                  <a:gd name="T17" fmla="*/ 0 h 531"/>
                  <a:gd name="T18" fmla="*/ 0 w 711"/>
                  <a:gd name="T19" fmla="*/ 0 h 531"/>
                  <a:gd name="T20" fmla="*/ 0 w 711"/>
                  <a:gd name="T21" fmla="*/ 0 h 531"/>
                  <a:gd name="T22" fmla="*/ 0 w 711"/>
                  <a:gd name="T23" fmla="*/ 0 h 531"/>
                  <a:gd name="T24" fmla="*/ 0 w 711"/>
                  <a:gd name="T25" fmla="*/ 0 h 531"/>
                  <a:gd name="T26" fmla="*/ 0 w 711"/>
                  <a:gd name="T27" fmla="*/ 0 h 531"/>
                  <a:gd name="T28" fmla="*/ 0 w 711"/>
                  <a:gd name="T29" fmla="*/ 0 h 531"/>
                  <a:gd name="T30" fmla="*/ 0 w 711"/>
                  <a:gd name="T31" fmla="*/ 0 h 531"/>
                  <a:gd name="T32" fmla="*/ 0 w 711"/>
                  <a:gd name="T33" fmla="*/ 0 h 531"/>
                  <a:gd name="T34" fmla="*/ 0 w 711"/>
                  <a:gd name="T35" fmla="*/ 0 h 531"/>
                  <a:gd name="T36" fmla="*/ 0 w 711"/>
                  <a:gd name="T37" fmla="*/ 0 h 531"/>
                  <a:gd name="T38" fmla="*/ 0 w 711"/>
                  <a:gd name="T39" fmla="*/ 0 h 531"/>
                  <a:gd name="T40" fmla="*/ 0 w 711"/>
                  <a:gd name="T41" fmla="*/ 0 h 531"/>
                  <a:gd name="T42" fmla="*/ 0 w 711"/>
                  <a:gd name="T43" fmla="*/ 0 h 531"/>
                  <a:gd name="T44" fmla="*/ 0 w 711"/>
                  <a:gd name="T45" fmla="*/ 0 h 531"/>
                  <a:gd name="T46" fmla="*/ 0 w 711"/>
                  <a:gd name="T47" fmla="*/ 0 h 531"/>
                  <a:gd name="T48" fmla="*/ 0 w 711"/>
                  <a:gd name="T49" fmla="*/ 0 h 531"/>
                  <a:gd name="T50" fmla="*/ 0 w 711"/>
                  <a:gd name="T51" fmla="*/ 0 h 531"/>
                  <a:gd name="T52" fmla="*/ 0 w 711"/>
                  <a:gd name="T53" fmla="*/ 0 h 531"/>
                  <a:gd name="T54" fmla="*/ 0 w 711"/>
                  <a:gd name="T55" fmla="*/ 0 h 531"/>
                  <a:gd name="T56" fmla="*/ 0 w 711"/>
                  <a:gd name="T57" fmla="*/ 0 h 531"/>
                  <a:gd name="T58" fmla="*/ 0 w 711"/>
                  <a:gd name="T59" fmla="*/ 0 h 531"/>
                  <a:gd name="T60" fmla="*/ 0 w 711"/>
                  <a:gd name="T61" fmla="*/ 0 h 531"/>
                  <a:gd name="T62" fmla="*/ 0 w 711"/>
                  <a:gd name="T63" fmla="*/ 0 h 531"/>
                  <a:gd name="T64" fmla="*/ 0 w 711"/>
                  <a:gd name="T65" fmla="*/ 0 h 531"/>
                  <a:gd name="T66" fmla="*/ 0 w 711"/>
                  <a:gd name="T67" fmla="*/ 0 h 531"/>
                  <a:gd name="T68" fmla="*/ 0 w 711"/>
                  <a:gd name="T69" fmla="*/ 0 h 531"/>
                  <a:gd name="T70" fmla="*/ 0 w 711"/>
                  <a:gd name="T71" fmla="*/ 0 h 531"/>
                  <a:gd name="T72" fmla="*/ 0 w 711"/>
                  <a:gd name="T73" fmla="*/ 0 h 531"/>
                  <a:gd name="T74" fmla="*/ 0 w 711"/>
                  <a:gd name="T75" fmla="*/ 0 h 531"/>
                  <a:gd name="T76" fmla="*/ 0 w 711"/>
                  <a:gd name="T77" fmla="*/ 0 h 531"/>
                  <a:gd name="T78" fmla="*/ 0 w 711"/>
                  <a:gd name="T79" fmla="*/ 0 h 531"/>
                  <a:gd name="T80" fmla="*/ 0 w 711"/>
                  <a:gd name="T81" fmla="*/ 0 h 531"/>
                  <a:gd name="T82" fmla="*/ 0 w 711"/>
                  <a:gd name="T83" fmla="*/ 0 h 531"/>
                  <a:gd name="T84" fmla="*/ 0 w 711"/>
                  <a:gd name="T85" fmla="*/ 0 h 531"/>
                  <a:gd name="T86" fmla="*/ 0 w 711"/>
                  <a:gd name="T87" fmla="*/ 0 h 5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1"/>
                  <a:gd name="T133" fmla="*/ 0 h 531"/>
                  <a:gd name="T134" fmla="*/ 711 w 711"/>
                  <a:gd name="T135" fmla="*/ 531 h 5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1" h="531">
                    <a:moveTo>
                      <a:pt x="257" y="72"/>
                    </a:moveTo>
                    <a:lnTo>
                      <a:pt x="265" y="84"/>
                    </a:lnTo>
                    <a:lnTo>
                      <a:pt x="277" y="99"/>
                    </a:lnTo>
                    <a:lnTo>
                      <a:pt x="290" y="115"/>
                    </a:lnTo>
                    <a:lnTo>
                      <a:pt x="305" y="131"/>
                    </a:lnTo>
                    <a:lnTo>
                      <a:pt x="323" y="145"/>
                    </a:lnTo>
                    <a:lnTo>
                      <a:pt x="338" y="155"/>
                    </a:lnTo>
                    <a:lnTo>
                      <a:pt x="354" y="161"/>
                    </a:lnTo>
                    <a:lnTo>
                      <a:pt x="367" y="159"/>
                    </a:lnTo>
                    <a:lnTo>
                      <a:pt x="374" y="155"/>
                    </a:lnTo>
                    <a:lnTo>
                      <a:pt x="383" y="150"/>
                    </a:lnTo>
                    <a:lnTo>
                      <a:pt x="391" y="147"/>
                    </a:lnTo>
                    <a:lnTo>
                      <a:pt x="400" y="147"/>
                    </a:lnTo>
                    <a:lnTo>
                      <a:pt x="408" y="150"/>
                    </a:lnTo>
                    <a:lnTo>
                      <a:pt x="415" y="155"/>
                    </a:lnTo>
                    <a:lnTo>
                      <a:pt x="423" y="162"/>
                    </a:lnTo>
                    <a:lnTo>
                      <a:pt x="430" y="173"/>
                    </a:lnTo>
                    <a:lnTo>
                      <a:pt x="434" y="178"/>
                    </a:lnTo>
                    <a:lnTo>
                      <a:pt x="441" y="182"/>
                    </a:lnTo>
                    <a:lnTo>
                      <a:pt x="448" y="183"/>
                    </a:lnTo>
                    <a:lnTo>
                      <a:pt x="457" y="185"/>
                    </a:lnTo>
                    <a:lnTo>
                      <a:pt x="465" y="187"/>
                    </a:lnTo>
                    <a:lnTo>
                      <a:pt x="473" y="187"/>
                    </a:lnTo>
                    <a:lnTo>
                      <a:pt x="480" y="187"/>
                    </a:lnTo>
                    <a:lnTo>
                      <a:pt x="484" y="187"/>
                    </a:lnTo>
                    <a:lnTo>
                      <a:pt x="491" y="185"/>
                    </a:lnTo>
                    <a:lnTo>
                      <a:pt x="502" y="180"/>
                    </a:lnTo>
                    <a:lnTo>
                      <a:pt x="514" y="173"/>
                    </a:lnTo>
                    <a:lnTo>
                      <a:pt x="522" y="169"/>
                    </a:lnTo>
                    <a:lnTo>
                      <a:pt x="527" y="169"/>
                    </a:lnTo>
                    <a:lnTo>
                      <a:pt x="532" y="171"/>
                    </a:lnTo>
                    <a:lnTo>
                      <a:pt x="538" y="173"/>
                    </a:lnTo>
                    <a:lnTo>
                      <a:pt x="547" y="176"/>
                    </a:lnTo>
                    <a:lnTo>
                      <a:pt x="554" y="180"/>
                    </a:lnTo>
                    <a:lnTo>
                      <a:pt x="561" y="183"/>
                    </a:lnTo>
                    <a:lnTo>
                      <a:pt x="568" y="185"/>
                    </a:lnTo>
                    <a:lnTo>
                      <a:pt x="575" y="187"/>
                    </a:lnTo>
                    <a:lnTo>
                      <a:pt x="582" y="187"/>
                    </a:lnTo>
                    <a:lnTo>
                      <a:pt x="590" y="189"/>
                    </a:lnTo>
                    <a:lnTo>
                      <a:pt x="598" y="189"/>
                    </a:lnTo>
                    <a:lnTo>
                      <a:pt x="607" y="189"/>
                    </a:lnTo>
                    <a:lnTo>
                      <a:pt x="617" y="189"/>
                    </a:lnTo>
                    <a:lnTo>
                      <a:pt x="624" y="189"/>
                    </a:lnTo>
                    <a:lnTo>
                      <a:pt x="632" y="189"/>
                    </a:lnTo>
                    <a:lnTo>
                      <a:pt x="638" y="187"/>
                    </a:lnTo>
                    <a:lnTo>
                      <a:pt x="644" y="185"/>
                    </a:lnTo>
                    <a:lnTo>
                      <a:pt x="650" y="182"/>
                    </a:lnTo>
                    <a:lnTo>
                      <a:pt x="657" y="178"/>
                    </a:lnTo>
                    <a:lnTo>
                      <a:pt x="665" y="175"/>
                    </a:lnTo>
                    <a:lnTo>
                      <a:pt x="672" y="171"/>
                    </a:lnTo>
                    <a:lnTo>
                      <a:pt x="680" y="168"/>
                    </a:lnTo>
                    <a:lnTo>
                      <a:pt x="687" y="164"/>
                    </a:lnTo>
                    <a:lnTo>
                      <a:pt x="691" y="161"/>
                    </a:lnTo>
                    <a:lnTo>
                      <a:pt x="704" y="220"/>
                    </a:lnTo>
                    <a:lnTo>
                      <a:pt x="711" y="265"/>
                    </a:lnTo>
                    <a:lnTo>
                      <a:pt x="705" y="306"/>
                    </a:lnTo>
                    <a:lnTo>
                      <a:pt x="687" y="349"/>
                    </a:lnTo>
                    <a:lnTo>
                      <a:pt x="680" y="358"/>
                    </a:lnTo>
                    <a:lnTo>
                      <a:pt x="670" y="370"/>
                    </a:lnTo>
                    <a:lnTo>
                      <a:pt x="657" y="382"/>
                    </a:lnTo>
                    <a:lnTo>
                      <a:pt x="644" y="395"/>
                    </a:lnTo>
                    <a:lnTo>
                      <a:pt x="630" y="407"/>
                    </a:lnTo>
                    <a:lnTo>
                      <a:pt x="617" y="417"/>
                    </a:lnTo>
                    <a:lnTo>
                      <a:pt x="607" y="426"/>
                    </a:lnTo>
                    <a:lnTo>
                      <a:pt x="601" y="431"/>
                    </a:lnTo>
                    <a:lnTo>
                      <a:pt x="595" y="435"/>
                    </a:lnTo>
                    <a:lnTo>
                      <a:pt x="588" y="440"/>
                    </a:lnTo>
                    <a:lnTo>
                      <a:pt x="578" y="444"/>
                    </a:lnTo>
                    <a:lnTo>
                      <a:pt x="567" y="447"/>
                    </a:lnTo>
                    <a:lnTo>
                      <a:pt x="554" y="451"/>
                    </a:lnTo>
                    <a:lnTo>
                      <a:pt x="541" y="454"/>
                    </a:lnTo>
                    <a:lnTo>
                      <a:pt x="530" y="456"/>
                    </a:lnTo>
                    <a:lnTo>
                      <a:pt x="518" y="458"/>
                    </a:lnTo>
                    <a:lnTo>
                      <a:pt x="507" y="459"/>
                    </a:lnTo>
                    <a:lnTo>
                      <a:pt x="495" y="461"/>
                    </a:lnTo>
                    <a:lnTo>
                      <a:pt x="484" y="466"/>
                    </a:lnTo>
                    <a:lnTo>
                      <a:pt x="471" y="472"/>
                    </a:lnTo>
                    <a:lnTo>
                      <a:pt x="458" y="479"/>
                    </a:lnTo>
                    <a:lnTo>
                      <a:pt x="447" y="484"/>
                    </a:lnTo>
                    <a:lnTo>
                      <a:pt x="435" y="491"/>
                    </a:lnTo>
                    <a:lnTo>
                      <a:pt x="424" y="496"/>
                    </a:lnTo>
                    <a:lnTo>
                      <a:pt x="414" y="501"/>
                    </a:lnTo>
                    <a:lnTo>
                      <a:pt x="403" y="508"/>
                    </a:lnTo>
                    <a:lnTo>
                      <a:pt x="390" y="513"/>
                    </a:lnTo>
                    <a:lnTo>
                      <a:pt x="378" y="520"/>
                    </a:lnTo>
                    <a:lnTo>
                      <a:pt x="365" y="526"/>
                    </a:lnTo>
                    <a:lnTo>
                      <a:pt x="353" y="529"/>
                    </a:lnTo>
                    <a:lnTo>
                      <a:pt x="340" y="531"/>
                    </a:lnTo>
                    <a:lnTo>
                      <a:pt x="327" y="529"/>
                    </a:lnTo>
                    <a:lnTo>
                      <a:pt x="313" y="526"/>
                    </a:lnTo>
                    <a:lnTo>
                      <a:pt x="295" y="520"/>
                    </a:lnTo>
                    <a:lnTo>
                      <a:pt x="277" y="513"/>
                    </a:lnTo>
                    <a:lnTo>
                      <a:pt x="257" y="506"/>
                    </a:lnTo>
                    <a:lnTo>
                      <a:pt x="238" y="499"/>
                    </a:lnTo>
                    <a:lnTo>
                      <a:pt x="223" y="494"/>
                    </a:lnTo>
                    <a:lnTo>
                      <a:pt x="210" y="491"/>
                    </a:lnTo>
                    <a:lnTo>
                      <a:pt x="201" y="491"/>
                    </a:lnTo>
                    <a:lnTo>
                      <a:pt x="193" y="479"/>
                    </a:lnTo>
                    <a:lnTo>
                      <a:pt x="180" y="458"/>
                    </a:lnTo>
                    <a:lnTo>
                      <a:pt x="164" y="431"/>
                    </a:lnTo>
                    <a:lnTo>
                      <a:pt x="148" y="400"/>
                    </a:lnTo>
                    <a:lnTo>
                      <a:pt x="130" y="365"/>
                    </a:lnTo>
                    <a:lnTo>
                      <a:pt x="111" y="328"/>
                    </a:lnTo>
                    <a:lnTo>
                      <a:pt x="91" y="288"/>
                    </a:lnTo>
                    <a:lnTo>
                      <a:pt x="73" y="246"/>
                    </a:lnTo>
                    <a:lnTo>
                      <a:pt x="56" y="206"/>
                    </a:lnTo>
                    <a:lnTo>
                      <a:pt x="38" y="166"/>
                    </a:lnTo>
                    <a:lnTo>
                      <a:pt x="24" y="129"/>
                    </a:lnTo>
                    <a:lnTo>
                      <a:pt x="13" y="94"/>
                    </a:lnTo>
                    <a:lnTo>
                      <a:pt x="4" y="65"/>
                    </a:lnTo>
                    <a:lnTo>
                      <a:pt x="0" y="40"/>
                    </a:lnTo>
                    <a:lnTo>
                      <a:pt x="0" y="21"/>
                    </a:lnTo>
                    <a:lnTo>
                      <a:pt x="6" y="9"/>
                    </a:lnTo>
                    <a:lnTo>
                      <a:pt x="18" y="0"/>
                    </a:lnTo>
                    <a:lnTo>
                      <a:pt x="34" y="2"/>
                    </a:lnTo>
                    <a:lnTo>
                      <a:pt x="51" y="9"/>
                    </a:lnTo>
                    <a:lnTo>
                      <a:pt x="71" y="21"/>
                    </a:lnTo>
                    <a:lnTo>
                      <a:pt x="90" y="35"/>
                    </a:lnTo>
                    <a:lnTo>
                      <a:pt x="107" y="49"/>
                    </a:lnTo>
                    <a:lnTo>
                      <a:pt x="120" y="61"/>
                    </a:lnTo>
                    <a:lnTo>
                      <a:pt x="130" y="70"/>
                    </a:lnTo>
                    <a:lnTo>
                      <a:pt x="138" y="75"/>
                    </a:lnTo>
                    <a:lnTo>
                      <a:pt x="148" y="80"/>
                    </a:lnTo>
                    <a:lnTo>
                      <a:pt x="160" y="82"/>
                    </a:lnTo>
                    <a:lnTo>
                      <a:pt x="173" y="86"/>
                    </a:lnTo>
                    <a:lnTo>
                      <a:pt x="185" y="87"/>
                    </a:lnTo>
                    <a:lnTo>
                      <a:pt x="200" y="89"/>
                    </a:lnTo>
                    <a:lnTo>
                      <a:pt x="214" y="89"/>
                    </a:lnTo>
                    <a:lnTo>
                      <a:pt x="228" y="89"/>
                    </a:lnTo>
                    <a:lnTo>
                      <a:pt x="235" y="86"/>
                    </a:lnTo>
                    <a:lnTo>
                      <a:pt x="243" y="80"/>
                    </a:lnTo>
                    <a:lnTo>
                      <a:pt x="250" y="77"/>
                    </a:lnTo>
                    <a:lnTo>
                      <a:pt x="257" y="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83" name="Freeform 159"/>
              <p:cNvSpPr>
                <a:spLocks/>
              </p:cNvSpPr>
              <p:nvPr/>
            </p:nvSpPr>
            <p:spPr bwMode="auto">
              <a:xfrm>
                <a:off x="5739" y="5250"/>
                <a:ext cx="338" cy="322"/>
              </a:xfrm>
              <a:custGeom>
                <a:avLst/>
                <a:gdLst>
                  <a:gd name="T0" fmla="*/ 1 w 676"/>
                  <a:gd name="T1" fmla="*/ 0 h 645"/>
                  <a:gd name="T2" fmla="*/ 1 w 676"/>
                  <a:gd name="T3" fmla="*/ 0 h 645"/>
                  <a:gd name="T4" fmla="*/ 1 w 676"/>
                  <a:gd name="T5" fmla="*/ 0 h 645"/>
                  <a:gd name="T6" fmla="*/ 1 w 676"/>
                  <a:gd name="T7" fmla="*/ 0 h 645"/>
                  <a:gd name="T8" fmla="*/ 1 w 676"/>
                  <a:gd name="T9" fmla="*/ 0 h 645"/>
                  <a:gd name="T10" fmla="*/ 1 w 676"/>
                  <a:gd name="T11" fmla="*/ 0 h 645"/>
                  <a:gd name="T12" fmla="*/ 1 w 676"/>
                  <a:gd name="T13" fmla="*/ 0 h 645"/>
                  <a:gd name="T14" fmla="*/ 1 w 676"/>
                  <a:gd name="T15" fmla="*/ 0 h 645"/>
                  <a:gd name="T16" fmla="*/ 1 w 676"/>
                  <a:gd name="T17" fmla="*/ 0 h 645"/>
                  <a:gd name="T18" fmla="*/ 1 w 676"/>
                  <a:gd name="T19" fmla="*/ 0 h 645"/>
                  <a:gd name="T20" fmla="*/ 1 w 676"/>
                  <a:gd name="T21" fmla="*/ 0 h 645"/>
                  <a:gd name="T22" fmla="*/ 1 w 676"/>
                  <a:gd name="T23" fmla="*/ 0 h 645"/>
                  <a:gd name="T24" fmla="*/ 1 w 676"/>
                  <a:gd name="T25" fmla="*/ 0 h 645"/>
                  <a:gd name="T26" fmla="*/ 1 w 676"/>
                  <a:gd name="T27" fmla="*/ 0 h 645"/>
                  <a:gd name="T28" fmla="*/ 1 w 676"/>
                  <a:gd name="T29" fmla="*/ 0 h 645"/>
                  <a:gd name="T30" fmla="*/ 1 w 676"/>
                  <a:gd name="T31" fmla="*/ 0 h 645"/>
                  <a:gd name="T32" fmla="*/ 1 w 676"/>
                  <a:gd name="T33" fmla="*/ 0 h 645"/>
                  <a:gd name="T34" fmla="*/ 1 w 676"/>
                  <a:gd name="T35" fmla="*/ 0 h 645"/>
                  <a:gd name="T36" fmla="*/ 1 w 676"/>
                  <a:gd name="T37" fmla="*/ 0 h 645"/>
                  <a:gd name="T38" fmla="*/ 1 w 676"/>
                  <a:gd name="T39" fmla="*/ 0 h 645"/>
                  <a:gd name="T40" fmla="*/ 1 w 676"/>
                  <a:gd name="T41" fmla="*/ 0 h 645"/>
                  <a:gd name="T42" fmla="*/ 1 w 676"/>
                  <a:gd name="T43" fmla="*/ 0 h 645"/>
                  <a:gd name="T44" fmla="*/ 1 w 676"/>
                  <a:gd name="T45" fmla="*/ 0 h 645"/>
                  <a:gd name="T46" fmla="*/ 1 w 676"/>
                  <a:gd name="T47" fmla="*/ 0 h 645"/>
                  <a:gd name="T48" fmla="*/ 1 w 676"/>
                  <a:gd name="T49" fmla="*/ 0 h 645"/>
                  <a:gd name="T50" fmla="*/ 1 w 676"/>
                  <a:gd name="T51" fmla="*/ 0 h 645"/>
                  <a:gd name="T52" fmla="*/ 1 w 676"/>
                  <a:gd name="T53" fmla="*/ 0 h 645"/>
                  <a:gd name="T54" fmla="*/ 1 w 676"/>
                  <a:gd name="T55" fmla="*/ 0 h 645"/>
                  <a:gd name="T56" fmla="*/ 1 w 676"/>
                  <a:gd name="T57" fmla="*/ 0 h 645"/>
                  <a:gd name="T58" fmla="*/ 1 w 676"/>
                  <a:gd name="T59" fmla="*/ 0 h 645"/>
                  <a:gd name="T60" fmla="*/ 1 w 676"/>
                  <a:gd name="T61" fmla="*/ 0 h 645"/>
                  <a:gd name="T62" fmla="*/ 1 w 676"/>
                  <a:gd name="T63" fmla="*/ 0 h 645"/>
                  <a:gd name="T64" fmla="*/ 1 w 676"/>
                  <a:gd name="T65" fmla="*/ 0 h 645"/>
                  <a:gd name="T66" fmla="*/ 1 w 676"/>
                  <a:gd name="T67" fmla="*/ 0 h 645"/>
                  <a:gd name="T68" fmla="*/ 1 w 676"/>
                  <a:gd name="T69" fmla="*/ 0 h 645"/>
                  <a:gd name="T70" fmla="*/ 1 w 676"/>
                  <a:gd name="T71" fmla="*/ 0 h 645"/>
                  <a:gd name="T72" fmla="*/ 1 w 676"/>
                  <a:gd name="T73" fmla="*/ 0 h 645"/>
                  <a:gd name="T74" fmla="*/ 1 w 676"/>
                  <a:gd name="T75" fmla="*/ 0 h 645"/>
                  <a:gd name="T76" fmla="*/ 1 w 676"/>
                  <a:gd name="T77" fmla="*/ 0 h 645"/>
                  <a:gd name="T78" fmla="*/ 1 w 676"/>
                  <a:gd name="T79" fmla="*/ 0 h 645"/>
                  <a:gd name="T80" fmla="*/ 1 w 676"/>
                  <a:gd name="T81" fmla="*/ 0 h 645"/>
                  <a:gd name="T82" fmla="*/ 1 w 676"/>
                  <a:gd name="T83" fmla="*/ 0 h 645"/>
                  <a:gd name="T84" fmla="*/ 1 w 676"/>
                  <a:gd name="T85" fmla="*/ 0 h 645"/>
                  <a:gd name="T86" fmla="*/ 1 w 676"/>
                  <a:gd name="T87" fmla="*/ 0 h 645"/>
                  <a:gd name="T88" fmla="*/ 1 w 676"/>
                  <a:gd name="T89" fmla="*/ 0 h 645"/>
                  <a:gd name="T90" fmla="*/ 1 w 676"/>
                  <a:gd name="T91" fmla="*/ 0 h 645"/>
                  <a:gd name="T92" fmla="*/ 1 w 676"/>
                  <a:gd name="T93" fmla="*/ 0 h 645"/>
                  <a:gd name="T94" fmla="*/ 1 w 676"/>
                  <a:gd name="T95" fmla="*/ 0 h 645"/>
                  <a:gd name="T96" fmla="*/ 1 w 676"/>
                  <a:gd name="T97" fmla="*/ 0 h 645"/>
                  <a:gd name="T98" fmla="*/ 1 w 676"/>
                  <a:gd name="T99" fmla="*/ 0 h 645"/>
                  <a:gd name="T100" fmla="*/ 1 w 676"/>
                  <a:gd name="T101" fmla="*/ 0 h 645"/>
                  <a:gd name="T102" fmla="*/ 1 w 676"/>
                  <a:gd name="T103" fmla="*/ 0 h 645"/>
                  <a:gd name="T104" fmla="*/ 1 w 676"/>
                  <a:gd name="T105" fmla="*/ 0 h 645"/>
                  <a:gd name="T106" fmla="*/ 1 w 676"/>
                  <a:gd name="T107" fmla="*/ 0 h 645"/>
                  <a:gd name="T108" fmla="*/ 1 w 676"/>
                  <a:gd name="T109" fmla="*/ 0 h 6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6"/>
                  <a:gd name="T166" fmla="*/ 0 h 645"/>
                  <a:gd name="T167" fmla="*/ 676 w 676"/>
                  <a:gd name="T168" fmla="*/ 645 h 6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6" h="645">
                    <a:moveTo>
                      <a:pt x="137" y="582"/>
                    </a:moveTo>
                    <a:lnTo>
                      <a:pt x="133" y="568"/>
                    </a:lnTo>
                    <a:lnTo>
                      <a:pt x="127" y="554"/>
                    </a:lnTo>
                    <a:lnTo>
                      <a:pt x="120" y="540"/>
                    </a:lnTo>
                    <a:lnTo>
                      <a:pt x="112" y="528"/>
                    </a:lnTo>
                    <a:lnTo>
                      <a:pt x="103" y="515"/>
                    </a:lnTo>
                    <a:lnTo>
                      <a:pt x="95" y="503"/>
                    </a:lnTo>
                    <a:lnTo>
                      <a:pt x="86" y="494"/>
                    </a:lnTo>
                    <a:lnTo>
                      <a:pt x="79" y="489"/>
                    </a:lnTo>
                    <a:lnTo>
                      <a:pt x="79" y="440"/>
                    </a:lnTo>
                    <a:lnTo>
                      <a:pt x="72" y="397"/>
                    </a:lnTo>
                    <a:lnTo>
                      <a:pt x="60" y="365"/>
                    </a:lnTo>
                    <a:lnTo>
                      <a:pt x="50" y="348"/>
                    </a:lnTo>
                    <a:lnTo>
                      <a:pt x="40" y="335"/>
                    </a:lnTo>
                    <a:lnTo>
                      <a:pt x="33" y="321"/>
                    </a:lnTo>
                    <a:lnTo>
                      <a:pt x="29" y="308"/>
                    </a:lnTo>
                    <a:lnTo>
                      <a:pt x="33" y="294"/>
                    </a:lnTo>
                    <a:lnTo>
                      <a:pt x="37" y="290"/>
                    </a:lnTo>
                    <a:lnTo>
                      <a:pt x="43" y="290"/>
                    </a:lnTo>
                    <a:lnTo>
                      <a:pt x="49" y="294"/>
                    </a:lnTo>
                    <a:lnTo>
                      <a:pt x="55" y="301"/>
                    </a:lnTo>
                    <a:lnTo>
                      <a:pt x="62" y="309"/>
                    </a:lnTo>
                    <a:lnTo>
                      <a:pt x="67" y="318"/>
                    </a:lnTo>
                    <a:lnTo>
                      <a:pt x="75" y="328"/>
                    </a:lnTo>
                    <a:lnTo>
                      <a:pt x="80" y="339"/>
                    </a:lnTo>
                    <a:lnTo>
                      <a:pt x="80" y="308"/>
                    </a:lnTo>
                    <a:lnTo>
                      <a:pt x="73" y="269"/>
                    </a:lnTo>
                    <a:lnTo>
                      <a:pt x="63" y="236"/>
                    </a:lnTo>
                    <a:lnTo>
                      <a:pt x="55" y="217"/>
                    </a:lnTo>
                    <a:lnTo>
                      <a:pt x="49" y="206"/>
                    </a:lnTo>
                    <a:lnTo>
                      <a:pt x="47" y="194"/>
                    </a:lnTo>
                    <a:lnTo>
                      <a:pt x="47" y="183"/>
                    </a:lnTo>
                    <a:lnTo>
                      <a:pt x="50" y="173"/>
                    </a:lnTo>
                    <a:lnTo>
                      <a:pt x="52" y="166"/>
                    </a:lnTo>
                    <a:lnTo>
                      <a:pt x="49" y="156"/>
                    </a:lnTo>
                    <a:lnTo>
                      <a:pt x="45" y="142"/>
                    </a:lnTo>
                    <a:lnTo>
                      <a:pt x="39" y="128"/>
                    </a:lnTo>
                    <a:lnTo>
                      <a:pt x="30" y="112"/>
                    </a:lnTo>
                    <a:lnTo>
                      <a:pt x="22" y="96"/>
                    </a:lnTo>
                    <a:lnTo>
                      <a:pt x="12" y="80"/>
                    </a:lnTo>
                    <a:lnTo>
                      <a:pt x="0" y="65"/>
                    </a:lnTo>
                    <a:lnTo>
                      <a:pt x="2" y="56"/>
                    </a:lnTo>
                    <a:lnTo>
                      <a:pt x="3" y="47"/>
                    </a:lnTo>
                    <a:lnTo>
                      <a:pt x="3" y="40"/>
                    </a:lnTo>
                    <a:lnTo>
                      <a:pt x="3" y="35"/>
                    </a:lnTo>
                    <a:lnTo>
                      <a:pt x="3" y="28"/>
                    </a:lnTo>
                    <a:lnTo>
                      <a:pt x="6" y="19"/>
                    </a:lnTo>
                    <a:lnTo>
                      <a:pt x="7" y="11"/>
                    </a:lnTo>
                    <a:lnTo>
                      <a:pt x="12" y="0"/>
                    </a:lnTo>
                    <a:lnTo>
                      <a:pt x="23" y="5"/>
                    </a:lnTo>
                    <a:lnTo>
                      <a:pt x="32" y="12"/>
                    </a:lnTo>
                    <a:lnTo>
                      <a:pt x="37" y="21"/>
                    </a:lnTo>
                    <a:lnTo>
                      <a:pt x="43" y="32"/>
                    </a:lnTo>
                    <a:lnTo>
                      <a:pt x="47" y="40"/>
                    </a:lnTo>
                    <a:lnTo>
                      <a:pt x="55" y="49"/>
                    </a:lnTo>
                    <a:lnTo>
                      <a:pt x="63" y="56"/>
                    </a:lnTo>
                    <a:lnTo>
                      <a:pt x="77" y="63"/>
                    </a:lnTo>
                    <a:lnTo>
                      <a:pt x="90" y="68"/>
                    </a:lnTo>
                    <a:lnTo>
                      <a:pt x="105" y="79"/>
                    </a:lnTo>
                    <a:lnTo>
                      <a:pt x="120" y="91"/>
                    </a:lnTo>
                    <a:lnTo>
                      <a:pt x="137" y="105"/>
                    </a:lnTo>
                    <a:lnTo>
                      <a:pt x="153" y="121"/>
                    </a:lnTo>
                    <a:lnTo>
                      <a:pt x="169" y="133"/>
                    </a:lnTo>
                    <a:lnTo>
                      <a:pt x="180" y="143"/>
                    </a:lnTo>
                    <a:lnTo>
                      <a:pt x="190" y="149"/>
                    </a:lnTo>
                    <a:lnTo>
                      <a:pt x="203" y="156"/>
                    </a:lnTo>
                    <a:lnTo>
                      <a:pt x="215" y="166"/>
                    </a:lnTo>
                    <a:lnTo>
                      <a:pt x="223" y="177"/>
                    </a:lnTo>
                    <a:lnTo>
                      <a:pt x="232" y="187"/>
                    </a:lnTo>
                    <a:lnTo>
                      <a:pt x="239" y="197"/>
                    </a:lnTo>
                    <a:lnTo>
                      <a:pt x="246" y="206"/>
                    </a:lnTo>
                    <a:lnTo>
                      <a:pt x="252" y="215"/>
                    </a:lnTo>
                    <a:lnTo>
                      <a:pt x="259" y="222"/>
                    </a:lnTo>
                    <a:lnTo>
                      <a:pt x="269" y="231"/>
                    </a:lnTo>
                    <a:lnTo>
                      <a:pt x="287" y="245"/>
                    </a:lnTo>
                    <a:lnTo>
                      <a:pt x="309" y="264"/>
                    </a:lnTo>
                    <a:lnTo>
                      <a:pt x="333" y="283"/>
                    </a:lnTo>
                    <a:lnTo>
                      <a:pt x="357" y="304"/>
                    </a:lnTo>
                    <a:lnTo>
                      <a:pt x="380" y="323"/>
                    </a:lnTo>
                    <a:lnTo>
                      <a:pt x="397" y="337"/>
                    </a:lnTo>
                    <a:lnTo>
                      <a:pt x="407" y="346"/>
                    </a:lnTo>
                    <a:lnTo>
                      <a:pt x="413" y="351"/>
                    </a:lnTo>
                    <a:lnTo>
                      <a:pt x="419" y="356"/>
                    </a:lnTo>
                    <a:lnTo>
                      <a:pt x="424" y="360"/>
                    </a:lnTo>
                    <a:lnTo>
                      <a:pt x="430" y="362"/>
                    </a:lnTo>
                    <a:lnTo>
                      <a:pt x="442" y="363"/>
                    </a:lnTo>
                    <a:lnTo>
                      <a:pt x="450" y="363"/>
                    </a:lnTo>
                    <a:lnTo>
                      <a:pt x="457" y="365"/>
                    </a:lnTo>
                    <a:lnTo>
                      <a:pt x="463" y="369"/>
                    </a:lnTo>
                    <a:lnTo>
                      <a:pt x="473" y="374"/>
                    </a:lnTo>
                    <a:lnTo>
                      <a:pt x="490" y="383"/>
                    </a:lnTo>
                    <a:lnTo>
                      <a:pt x="512" y="393"/>
                    </a:lnTo>
                    <a:lnTo>
                      <a:pt x="536" y="404"/>
                    </a:lnTo>
                    <a:lnTo>
                      <a:pt x="559" y="416"/>
                    </a:lnTo>
                    <a:lnTo>
                      <a:pt x="579" y="428"/>
                    </a:lnTo>
                    <a:lnTo>
                      <a:pt x="594" y="439"/>
                    </a:lnTo>
                    <a:lnTo>
                      <a:pt x="603" y="449"/>
                    </a:lnTo>
                    <a:lnTo>
                      <a:pt x="611" y="465"/>
                    </a:lnTo>
                    <a:lnTo>
                      <a:pt x="620" y="479"/>
                    </a:lnTo>
                    <a:lnTo>
                      <a:pt x="627" y="489"/>
                    </a:lnTo>
                    <a:lnTo>
                      <a:pt x="633" y="500"/>
                    </a:lnTo>
                    <a:lnTo>
                      <a:pt x="640" y="503"/>
                    </a:lnTo>
                    <a:lnTo>
                      <a:pt x="647" y="507"/>
                    </a:lnTo>
                    <a:lnTo>
                      <a:pt x="653" y="512"/>
                    </a:lnTo>
                    <a:lnTo>
                      <a:pt x="659" y="515"/>
                    </a:lnTo>
                    <a:lnTo>
                      <a:pt x="664" y="519"/>
                    </a:lnTo>
                    <a:lnTo>
                      <a:pt x="669" y="524"/>
                    </a:lnTo>
                    <a:lnTo>
                      <a:pt x="673" y="528"/>
                    </a:lnTo>
                    <a:lnTo>
                      <a:pt x="676" y="531"/>
                    </a:lnTo>
                    <a:lnTo>
                      <a:pt x="664" y="531"/>
                    </a:lnTo>
                    <a:lnTo>
                      <a:pt x="651" y="535"/>
                    </a:lnTo>
                    <a:lnTo>
                      <a:pt x="639" y="540"/>
                    </a:lnTo>
                    <a:lnTo>
                      <a:pt x="626" y="549"/>
                    </a:lnTo>
                    <a:lnTo>
                      <a:pt x="614" y="559"/>
                    </a:lnTo>
                    <a:lnTo>
                      <a:pt x="603" y="571"/>
                    </a:lnTo>
                    <a:lnTo>
                      <a:pt x="593" y="583"/>
                    </a:lnTo>
                    <a:lnTo>
                      <a:pt x="584" y="596"/>
                    </a:lnTo>
                    <a:lnTo>
                      <a:pt x="580" y="590"/>
                    </a:lnTo>
                    <a:lnTo>
                      <a:pt x="574" y="587"/>
                    </a:lnTo>
                    <a:lnTo>
                      <a:pt x="567" y="582"/>
                    </a:lnTo>
                    <a:lnTo>
                      <a:pt x="560" y="578"/>
                    </a:lnTo>
                    <a:lnTo>
                      <a:pt x="556" y="577"/>
                    </a:lnTo>
                    <a:lnTo>
                      <a:pt x="550" y="578"/>
                    </a:lnTo>
                    <a:lnTo>
                      <a:pt x="544" y="580"/>
                    </a:lnTo>
                    <a:lnTo>
                      <a:pt x="539" y="582"/>
                    </a:lnTo>
                    <a:lnTo>
                      <a:pt x="532" y="585"/>
                    </a:lnTo>
                    <a:lnTo>
                      <a:pt x="526" y="590"/>
                    </a:lnTo>
                    <a:lnTo>
                      <a:pt x="520" y="594"/>
                    </a:lnTo>
                    <a:lnTo>
                      <a:pt x="514" y="599"/>
                    </a:lnTo>
                    <a:lnTo>
                      <a:pt x="506" y="604"/>
                    </a:lnTo>
                    <a:lnTo>
                      <a:pt x="497" y="611"/>
                    </a:lnTo>
                    <a:lnTo>
                      <a:pt x="486" y="618"/>
                    </a:lnTo>
                    <a:lnTo>
                      <a:pt x="474" y="625"/>
                    </a:lnTo>
                    <a:lnTo>
                      <a:pt x="463" y="632"/>
                    </a:lnTo>
                    <a:lnTo>
                      <a:pt x="452" y="638"/>
                    </a:lnTo>
                    <a:lnTo>
                      <a:pt x="442" y="641"/>
                    </a:lnTo>
                    <a:lnTo>
                      <a:pt x="433" y="645"/>
                    </a:lnTo>
                    <a:lnTo>
                      <a:pt x="420" y="636"/>
                    </a:lnTo>
                    <a:lnTo>
                      <a:pt x="402" y="631"/>
                    </a:lnTo>
                    <a:lnTo>
                      <a:pt x="379" y="625"/>
                    </a:lnTo>
                    <a:lnTo>
                      <a:pt x="356" y="624"/>
                    </a:lnTo>
                    <a:lnTo>
                      <a:pt x="333" y="622"/>
                    </a:lnTo>
                    <a:lnTo>
                      <a:pt x="313" y="622"/>
                    </a:lnTo>
                    <a:lnTo>
                      <a:pt x="299" y="622"/>
                    </a:lnTo>
                    <a:lnTo>
                      <a:pt x="292" y="622"/>
                    </a:lnTo>
                    <a:lnTo>
                      <a:pt x="284" y="617"/>
                    </a:lnTo>
                    <a:lnTo>
                      <a:pt x="276" y="606"/>
                    </a:lnTo>
                    <a:lnTo>
                      <a:pt x="269" y="594"/>
                    </a:lnTo>
                    <a:lnTo>
                      <a:pt x="260" y="582"/>
                    </a:lnTo>
                    <a:lnTo>
                      <a:pt x="254" y="578"/>
                    </a:lnTo>
                    <a:lnTo>
                      <a:pt x="247" y="575"/>
                    </a:lnTo>
                    <a:lnTo>
                      <a:pt x="237" y="571"/>
                    </a:lnTo>
                    <a:lnTo>
                      <a:pt x="227" y="571"/>
                    </a:lnTo>
                    <a:lnTo>
                      <a:pt x="217" y="570"/>
                    </a:lnTo>
                    <a:lnTo>
                      <a:pt x="207" y="570"/>
                    </a:lnTo>
                    <a:lnTo>
                      <a:pt x="199" y="570"/>
                    </a:lnTo>
                    <a:lnTo>
                      <a:pt x="193" y="571"/>
                    </a:lnTo>
                    <a:lnTo>
                      <a:pt x="189" y="573"/>
                    </a:lnTo>
                    <a:lnTo>
                      <a:pt x="183" y="573"/>
                    </a:lnTo>
                    <a:lnTo>
                      <a:pt x="177" y="575"/>
                    </a:lnTo>
                    <a:lnTo>
                      <a:pt x="170" y="577"/>
                    </a:lnTo>
                    <a:lnTo>
                      <a:pt x="163" y="578"/>
                    </a:lnTo>
                    <a:lnTo>
                      <a:pt x="156" y="580"/>
                    </a:lnTo>
                    <a:lnTo>
                      <a:pt x="147" y="582"/>
                    </a:lnTo>
                    <a:lnTo>
                      <a:pt x="137" y="5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84" name="Freeform 160"/>
              <p:cNvSpPr>
                <a:spLocks/>
              </p:cNvSpPr>
              <p:nvPr/>
            </p:nvSpPr>
            <p:spPr bwMode="auto">
              <a:xfrm>
                <a:off x="5610" y="5492"/>
                <a:ext cx="355" cy="212"/>
              </a:xfrm>
              <a:custGeom>
                <a:avLst/>
                <a:gdLst>
                  <a:gd name="T0" fmla="*/ 0 w 711"/>
                  <a:gd name="T1" fmla="*/ 1 h 424"/>
                  <a:gd name="T2" fmla="*/ 0 w 711"/>
                  <a:gd name="T3" fmla="*/ 1 h 424"/>
                  <a:gd name="T4" fmla="*/ 0 w 711"/>
                  <a:gd name="T5" fmla="*/ 1 h 424"/>
                  <a:gd name="T6" fmla="*/ 0 w 711"/>
                  <a:gd name="T7" fmla="*/ 1 h 424"/>
                  <a:gd name="T8" fmla="*/ 0 w 711"/>
                  <a:gd name="T9" fmla="*/ 1 h 424"/>
                  <a:gd name="T10" fmla="*/ 0 w 711"/>
                  <a:gd name="T11" fmla="*/ 1 h 424"/>
                  <a:gd name="T12" fmla="*/ 0 w 711"/>
                  <a:gd name="T13" fmla="*/ 1 h 424"/>
                  <a:gd name="T14" fmla="*/ 0 w 711"/>
                  <a:gd name="T15" fmla="*/ 1 h 424"/>
                  <a:gd name="T16" fmla="*/ 0 w 711"/>
                  <a:gd name="T17" fmla="*/ 1 h 424"/>
                  <a:gd name="T18" fmla="*/ 0 w 711"/>
                  <a:gd name="T19" fmla="*/ 1 h 424"/>
                  <a:gd name="T20" fmla="*/ 0 w 711"/>
                  <a:gd name="T21" fmla="*/ 1 h 424"/>
                  <a:gd name="T22" fmla="*/ 0 w 711"/>
                  <a:gd name="T23" fmla="*/ 1 h 424"/>
                  <a:gd name="T24" fmla="*/ 0 w 711"/>
                  <a:gd name="T25" fmla="*/ 1 h 424"/>
                  <a:gd name="T26" fmla="*/ 0 w 711"/>
                  <a:gd name="T27" fmla="*/ 1 h 424"/>
                  <a:gd name="T28" fmla="*/ 0 w 711"/>
                  <a:gd name="T29" fmla="*/ 1 h 424"/>
                  <a:gd name="T30" fmla="*/ 0 w 711"/>
                  <a:gd name="T31" fmla="*/ 1 h 424"/>
                  <a:gd name="T32" fmla="*/ 0 w 711"/>
                  <a:gd name="T33" fmla="*/ 1 h 424"/>
                  <a:gd name="T34" fmla="*/ 0 w 711"/>
                  <a:gd name="T35" fmla="*/ 1 h 424"/>
                  <a:gd name="T36" fmla="*/ 0 w 711"/>
                  <a:gd name="T37" fmla="*/ 1 h 424"/>
                  <a:gd name="T38" fmla="*/ 0 w 711"/>
                  <a:gd name="T39" fmla="*/ 1 h 424"/>
                  <a:gd name="T40" fmla="*/ 0 w 711"/>
                  <a:gd name="T41" fmla="*/ 1 h 424"/>
                  <a:gd name="T42" fmla="*/ 0 w 711"/>
                  <a:gd name="T43" fmla="*/ 1 h 424"/>
                  <a:gd name="T44" fmla="*/ 0 w 711"/>
                  <a:gd name="T45" fmla="*/ 1 h 424"/>
                  <a:gd name="T46" fmla="*/ 0 w 711"/>
                  <a:gd name="T47" fmla="*/ 1 h 424"/>
                  <a:gd name="T48" fmla="*/ 0 w 711"/>
                  <a:gd name="T49" fmla="*/ 1 h 424"/>
                  <a:gd name="T50" fmla="*/ 0 w 711"/>
                  <a:gd name="T51" fmla="*/ 1 h 424"/>
                  <a:gd name="T52" fmla="*/ 0 w 711"/>
                  <a:gd name="T53" fmla="*/ 1 h 424"/>
                  <a:gd name="T54" fmla="*/ 0 w 711"/>
                  <a:gd name="T55" fmla="*/ 1 h 424"/>
                  <a:gd name="T56" fmla="*/ 0 w 711"/>
                  <a:gd name="T57" fmla="*/ 1 h 424"/>
                  <a:gd name="T58" fmla="*/ 0 w 711"/>
                  <a:gd name="T59" fmla="*/ 1 h 424"/>
                  <a:gd name="T60" fmla="*/ 0 w 711"/>
                  <a:gd name="T61" fmla="*/ 1 h 424"/>
                  <a:gd name="T62" fmla="*/ 0 w 711"/>
                  <a:gd name="T63" fmla="*/ 1 h 424"/>
                  <a:gd name="T64" fmla="*/ 0 w 711"/>
                  <a:gd name="T65" fmla="*/ 1 h 424"/>
                  <a:gd name="T66" fmla="*/ 0 w 711"/>
                  <a:gd name="T67" fmla="*/ 1 h 424"/>
                  <a:gd name="T68" fmla="*/ 0 w 711"/>
                  <a:gd name="T69" fmla="*/ 1 h 424"/>
                  <a:gd name="T70" fmla="*/ 0 w 711"/>
                  <a:gd name="T71" fmla="*/ 1 h 424"/>
                  <a:gd name="T72" fmla="*/ 0 w 711"/>
                  <a:gd name="T73" fmla="*/ 1 h 424"/>
                  <a:gd name="T74" fmla="*/ 0 w 711"/>
                  <a:gd name="T75" fmla="*/ 1 h 424"/>
                  <a:gd name="T76" fmla="*/ 0 w 711"/>
                  <a:gd name="T77" fmla="*/ 1 h 424"/>
                  <a:gd name="T78" fmla="*/ 0 w 711"/>
                  <a:gd name="T79" fmla="*/ 1 h 424"/>
                  <a:gd name="T80" fmla="*/ 0 w 711"/>
                  <a:gd name="T81" fmla="*/ 1 h 424"/>
                  <a:gd name="T82" fmla="*/ 0 w 711"/>
                  <a:gd name="T83" fmla="*/ 1 h 424"/>
                  <a:gd name="T84" fmla="*/ 0 w 711"/>
                  <a:gd name="T85" fmla="*/ 1 h 424"/>
                  <a:gd name="T86" fmla="*/ 0 w 711"/>
                  <a:gd name="T87" fmla="*/ 1 h 424"/>
                  <a:gd name="T88" fmla="*/ 0 w 711"/>
                  <a:gd name="T89" fmla="*/ 1 h 424"/>
                  <a:gd name="T90" fmla="*/ 0 w 711"/>
                  <a:gd name="T91" fmla="*/ 1 h 424"/>
                  <a:gd name="T92" fmla="*/ 0 w 711"/>
                  <a:gd name="T93" fmla="*/ 1 h 424"/>
                  <a:gd name="T94" fmla="*/ 0 w 711"/>
                  <a:gd name="T95" fmla="*/ 1 h 424"/>
                  <a:gd name="T96" fmla="*/ 0 w 711"/>
                  <a:gd name="T97" fmla="*/ 1 h 424"/>
                  <a:gd name="T98" fmla="*/ 0 w 711"/>
                  <a:gd name="T99" fmla="*/ 1 h 424"/>
                  <a:gd name="T100" fmla="*/ 0 w 711"/>
                  <a:gd name="T101" fmla="*/ 1 h 424"/>
                  <a:gd name="T102" fmla="*/ 0 w 711"/>
                  <a:gd name="T103" fmla="*/ 1 h 424"/>
                  <a:gd name="T104" fmla="*/ 0 w 711"/>
                  <a:gd name="T105" fmla="*/ 1 h 424"/>
                  <a:gd name="T106" fmla="*/ 0 w 711"/>
                  <a:gd name="T107" fmla="*/ 1 h 424"/>
                  <a:gd name="T108" fmla="*/ 0 w 711"/>
                  <a:gd name="T109" fmla="*/ 1 h 424"/>
                  <a:gd name="T110" fmla="*/ 0 w 711"/>
                  <a:gd name="T111" fmla="*/ 1 h 4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1"/>
                  <a:gd name="T169" fmla="*/ 0 h 424"/>
                  <a:gd name="T170" fmla="*/ 711 w 711"/>
                  <a:gd name="T171" fmla="*/ 424 h 4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1" h="424">
                    <a:moveTo>
                      <a:pt x="257" y="72"/>
                    </a:moveTo>
                    <a:lnTo>
                      <a:pt x="250" y="77"/>
                    </a:lnTo>
                    <a:lnTo>
                      <a:pt x="243" y="80"/>
                    </a:lnTo>
                    <a:lnTo>
                      <a:pt x="235" y="86"/>
                    </a:lnTo>
                    <a:lnTo>
                      <a:pt x="228" y="89"/>
                    </a:lnTo>
                    <a:lnTo>
                      <a:pt x="214" y="89"/>
                    </a:lnTo>
                    <a:lnTo>
                      <a:pt x="200" y="89"/>
                    </a:lnTo>
                    <a:lnTo>
                      <a:pt x="185" y="87"/>
                    </a:lnTo>
                    <a:lnTo>
                      <a:pt x="173" y="86"/>
                    </a:lnTo>
                    <a:lnTo>
                      <a:pt x="160" y="82"/>
                    </a:lnTo>
                    <a:lnTo>
                      <a:pt x="148" y="80"/>
                    </a:lnTo>
                    <a:lnTo>
                      <a:pt x="138" y="75"/>
                    </a:lnTo>
                    <a:lnTo>
                      <a:pt x="130" y="70"/>
                    </a:lnTo>
                    <a:lnTo>
                      <a:pt x="120" y="61"/>
                    </a:lnTo>
                    <a:lnTo>
                      <a:pt x="107" y="49"/>
                    </a:lnTo>
                    <a:lnTo>
                      <a:pt x="90" y="35"/>
                    </a:lnTo>
                    <a:lnTo>
                      <a:pt x="71" y="21"/>
                    </a:lnTo>
                    <a:lnTo>
                      <a:pt x="51" y="9"/>
                    </a:lnTo>
                    <a:lnTo>
                      <a:pt x="34" y="2"/>
                    </a:lnTo>
                    <a:lnTo>
                      <a:pt x="18" y="0"/>
                    </a:lnTo>
                    <a:lnTo>
                      <a:pt x="6" y="9"/>
                    </a:lnTo>
                    <a:lnTo>
                      <a:pt x="0" y="28"/>
                    </a:lnTo>
                    <a:lnTo>
                      <a:pt x="4" y="51"/>
                    </a:lnTo>
                    <a:lnTo>
                      <a:pt x="18" y="77"/>
                    </a:lnTo>
                    <a:lnTo>
                      <a:pt x="38" y="103"/>
                    </a:lnTo>
                    <a:lnTo>
                      <a:pt x="61" y="129"/>
                    </a:lnTo>
                    <a:lnTo>
                      <a:pt x="87" y="148"/>
                    </a:lnTo>
                    <a:lnTo>
                      <a:pt x="113" y="162"/>
                    </a:lnTo>
                    <a:lnTo>
                      <a:pt x="135" y="168"/>
                    </a:lnTo>
                    <a:lnTo>
                      <a:pt x="151" y="166"/>
                    </a:lnTo>
                    <a:lnTo>
                      <a:pt x="165" y="166"/>
                    </a:lnTo>
                    <a:lnTo>
                      <a:pt x="178" y="164"/>
                    </a:lnTo>
                    <a:lnTo>
                      <a:pt x="188" y="161"/>
                    </a:lnTo>
                    <a:lnTo>
                      <a:pt x="198" y="159"/>
                    </a:lnTo>
                    <a:lnTo>
                      <a:pt x="205" y="157"/>
                    </a:lnTo>
                    <a:lnTo>
                      <a:pt x="213" y="155"/>
                    </a:lnTo>
                    <a:lnTo>
                      <a:pt x="217" y="154"/>
                    </a:lnTo>
                    <a:lnTo>
                      <a:pt x="223" y="159"/>
                    </a:lnTo>
                    <a:lnTo>
                      <a:pt x="227" y="166"/>
                    </a:lnTo>
                    <a:lnTo>
                      <a:pt x="228" y="175"/>
                    </a:lnTo>
                    <a:lnTo>
                      <a:pt x="231" y="180"/>
                    </a:lnTo>
                    <a:lnTo>
                      <a:pt x="225" y="199"/>
                    </a:lnTo>
                    <a:lnTo>
                      <a:pt x="221" y="215"/>
                    </a:lnTo>
                    <a:lnTo>
                      <a:pt x="220" y="230"/>
                    </a:lnTo>
                    <a:lnTo>
                      <a:pt x="223" y="239"/>
                    </a:lnTo>
                    <a:lnTo>
                      <a:pt x="228" y="248"/>
                    </a:lnTo>
                    <a:lnTo>
                      <a:pt x="235" y="258"/>
                    </a:lnTo>
                    <a:lnTo>
                      <a:pt x="243" y="267"/>
                    </a:lnTo>
                    <a:lnTo>
                      <a:pt x="248" y="271"/>
                    </a:lnTo>
                    <a:lnTo>
                      <a:pt x="255" y="262"/>
                    </a:lnTo>
                    <a:lnTo>
                      <a:pt x="261" y="253"/>
                    </a:lnTo>
                    <a:lnTo>
                      <a:pt x="267" y="248"/>
                    </a:lnTo>
                    <a:lnTo>
                      <a:pt x="270" y="241"/>
                    </a:lnTo>
                    <a:lnTo>
                      <a:pt x="275" y="244"/>
                    </a:lnTo>
                    <a:lnTo>
                      <a:pt x="278" y="251"/>
                    </a:lnTo>
                    <a:lnTo>
                      <a:pt x="281" y="258"/>
                    </a:lnTo>
                    <a:lnTo>
                      <a:pt x="281" y="265"/>
                    </a:lnTo>
                    <a:lnTo>
                      <a:pt x="281" y="286"/>
                    </a:lnTo>
                    <a:lnTo>
                      <a:pt x="284" y="325"/>
                    </a:lnTo>
                    <a:lnTo>
                      <a:pt x="294" y="362"/>
                    </a:lnTo>
                    <a:lnTo>
                      <a:pt x="314" y="379"/>
                    </a:lnTo>
                    <a:lnTo>
                      <a:pt x="330" y="370"/>
                    </a:lnTo>
                    <a:lnTo>
                      <a:pt x="335" y="351"/>
                    </a:lnTo>
                    <a:lnTo>
                      <a:pt x="337" y="325"/>
                    </a:lnTo>
                    <a:lnTo>
                      <a:pt x="341" y="297"/>
                    </a:lnTo>
                    <a:lnTo>
                      <a:pt x="345" y="283"/>
                    </a:lnTo>
                    <a:lnTo>
                      <a:pt x="351" y="267"/>
                    </a:lnTo>
                    <a:lnTo>
                      <a:pt x="358" y="250"/>
                    </a:lnTo>
                    <a:lnTo>
                      <a:pt x="365" y="234"/>
                    </a:lnTo>
                    <a:lnTo>
                      <a:pt x="375" y="222"/>
                    </a:lnTo>
                    <a:lnTo>
                      <a:pt x="387" y="211"/>
                    </a:lnTo>
                    <a:lnTo>
                      <a:pt x="398" y="208"/>
                    </a:lnTo>
                    <a:lnTo>
                      <a:pt x="411" y="211"/>
                    </a:lnTo>
                    <a:lnTo>
                      <a:pt x="428" y="230"/>
                    </a:lnTo>
                    <a:lnTo>
                      <a:pt x="430" y="255"/>
                    </a:lnTo>
                    <a:lnTo>
                      <a:pt x="420" y="283"/>
                    </a:lnTo>
                    <a:lnTo>
                      <a:pt x="408" y="309"/>
                    </a:lnTo>
                    <a:lnTo>
                      <a:pt x="395" y="341"/>
                    </a:lnTo>
                    <a:lnTo>
                      <a:pt x="385" y="375"/>
                    </a:lnTo>
                    <a:lnTo>
                      <a:pt x="380" y="407"/>
                    </a:lnTo>
                    <a:lnTo>
                      <a:pt x="385" y="424"/>
                    </a:lnTo>
                    <a:lnTo>
                      <a:pt x="394" y="424"/>
                    </a:lnTo>
                    <a:lnTo>
                      <a:pt x="404" y="417"/>
                    </a:lnTo>
                    <a:lnTo>
                      <a:pt x="417" y="405"/>
                    </a:lnTo>
                    <a:lnTo>
                      <a:pt x="431" y="389"/>
                    </a:lnTo>
                    <a:lnTo>
                      <a:pt x="444" y="372"/>
                    </a:lnTo>
                    <a:lnTo>
                      <a:pt x="457" y="355"/>
                    </a:lnTo>
                    <a:lnTo>
                      <a:pt x="467" y="339"/>
                    </a:lnTo>
                    <a:lnTo>
                      <a:pt x="474" y="325"/>
                    </a:lnTo>
                    <a:lnTo>
                      <a:pt x="487" y="330"/>
                    </a:lnTo>
                    <a:lnTo>
                      <a:pt x="504" y="337"/>
                    </a:lnTo>
                    <a:lnTo>
                      <a:pt x="522" y="342"/>
                    </a:lnTo>
                    <a:lnTo>
                      <a:pt x="542" y="349"/>
                    </a:lnTo>
                    <a:lnTo>
                      <a:pt x="562" y="355"/>
                    </a:lnTo>
                    <a:lnTo>
                      <a:pt x="580" y="356"/>
                    </a:lnTo>
                    <a:lnTo>
                      <a:pt x="594" y="355"/>
                    </a:lnTo>
                    <a:lnTo>
                      <a:pt x="602" y="348"/>
                    </a:lnTo>
                    <a:lnTo>
                      <a:pt x="614" y="328"/>
                    </a:lnTo>
                    <a:lnTo>
                      <a:pt x="624" y="313"/>
                    </a:lnTo>
                    <a:lnTo>
                      <a:pt x="634" y="304"/>
                    </a:lnTo>
                    <a:lnTo>
                      <a:pt x="644" y="304"/>
                    </a:lnTo>
                    <a:lnTo>
                      <a:pt x="648" y="320"/>
                    </a:lnTo>
                    <a:lnTo>
                      <a:pt x="644" y="341"/>
                    </a:lnTo>
                    <a:lnTo>
                      <a:pt x="637" y="362"/>
                    </a:lnTo>
                    <a:lnTo>
                      <a:pt x="638" y="374"/>
                    </a:lnTo>
                    <a:lnTo>
                      <a:pt x="642" y="374"/>
                    </a:lnTo>
                    <a:lnTo>
                      <a:pt x="648" y="370"/>
                    </a:lnTo>
                    <a:lnTo>
                      <a:pt x="655" y="367"/>
                    </a:lnTo>
                    <a:lnTo>
                      <a:pt x="662" y="362"/>
                    </a:lnTo>
                    <a:lnTo>
                      <a:pt x="670" y="356"/>
                    </a:lnTo>
                    <a:lnTo>
                      <a:pt x="677" y="351"/>
                    </a:lnTo>
                    <a:lnTo>
                      <a:pt x="682" y="349"/>
                    </a:lnTo>
                    <a:lnTo>
                      <a:pt x="687" y="349"/>
                    </a:lnTo>
                    <a:lnTo>
                      <a:pt x="705" y="306"/>
                    </a:lnTo>
                    <a:lnTo>
                      <a:pt x="711" y="265"/>
                    </a:lnTo>
                    <a:lnTo>
                      <a:pt x="704" y="220"/>
                    </a:lnTo>
                    <a:lnTo>
                      <a:pt x="691" y="161"/>
                    </a:lnTo>
                    <a:lnTo>
                      <a:pt x="687" y="164"/>
                    </a:lnTo>
                    <a:lnTo>
                      <a:pt x="680" y="168"/>
                    </a:lnTo>
                    <a:lnTo>
                      <a:pt x="672" y="171"/>
                    </a:lnTo>
                    <a:lnTo>
                      <a:pt x="665" y="175"/>
                    </a:lnTo>
                    <a:lnTo>
                      <a:pt x="657" y="178"/>
                    </a:lnTo>
                    <a:lnTo>
                      <a:pt x="650" y="182"/>
                    </a:lnTo>
                    <a:lnTo>
                      <a:pt x="644" y="185"/>
                    </a:lnTo>
                    <a:lnTo>
                      <a:pt x="638" y="187"/>
                    </a:lnTo>
                    <a:lnTo>
                      <a:pt x="632" y="189"/>
                    </a:lnTo>
                    <a:lnTo>
                      <a:pt x="624" y="189"/>
                    </a:lnTo>
                    <a:lnTo>
                      <a:pt x="617" y="189"/>
                    </a:lnTo>
                    <a:lnTo>
                      <a:pt x="607" y="189"/>
                    </a:lnTo>
                    <a:lnTo>
                      <a:pt x="598" y="189"/>
                    </a:lnTo>
                    <a:lnTo>
                      <a:pt x="590" y="189"/>
                    </a:lnTo>
                    <a:lnTo>
                      <a:pt x="582" y="187"/>
                    </a:lnTo>
                    <a:lnTo>
                      <a:pt x="575" y="187"/>
                    </a:lnTo>
                    <a:lnTo>
                      <a:pt x="568" y="185"/>
                    </a:lnTo>
                    <a:lnTo>
                      <a:pt x="561" y="183"/>
                    </a:lnTo>
                    <a:lnTo>
                      <a:pt x="554" y="180"/>
                    </a:lnTo>
                    <a:lnTo>
                      <a:pt x="547" y="176"/>
                    </a:lnTo>
                    <a:lnTo>
                      <a:pt x="538" y="173"/>
                    </a:lnTo>
                    <a:lnTo>
                      <a:pt x="532" y="171"/>
                    </a:lnTo>
                    <a:lnTo>
                      <a:pt x="527" y="169"/>
                    </a:lnTo>
                    <a:lnTo>
                      <a:pt x="522" y="169"/>
                    </a:lnTo>
                    <a:lnTo>
                      <a:pt x="514" y="173"/>
                    </a:lnTo>
                    <a:lnTo>
                      <a:pt x="502" y="180"/>
                    </a:lnTo>
                    <a:lnTo>
                      <a:pt x="491" y="185"/>
                    </a:lnTo>
                    <a:lnTo>
                      <a:pt x="484" y="187"/>
                    </a:lnTo>
                    <a:lnTo>
                      <a:pt x="480" y="187"/>
                    </a:lnTo>
                    <a:lnTo>
                      <a:pt x="473" y="187"/>
                    </a:lnTo>
                    <a:lnTo>
                      <a:pt x="465" y="187"/>
                    </a:lnTo>
                    <a:lnTo>
                      <a:pt x="457" y="185"/>
                    </a:lnTo>
                    <a:lnTo>
                      <a:pt x="448" y="183"/>
                    </a:lnTo>
                    <a:lnTo>
                      <a:pt x="441" y="182"/>
                    </a:lnTo>
                    <a:lnTo>
                      <a:pt x="434" y="178"/>
                    </a:lnTo>
                    <a:lnTo>
                      <a:pt x="430" y="173"/>
                    </a:lnTo>
                    <a:lnTo>
                      <a:pt x="423" y="162"/>
                    </a:lnTo>
                    <a:lnTo>
                      <a:pt x="415" y="155"/>
                    </a:lnTo>
                    <a:lnTo>
                      <a:pt x="408" y="150"/>
                    </a:lnTo>
                    <a:lnTo>
                      <a:pt x="400" y="147"/>
                    </a:lnTo>
                    <a:lnTo>
                      <a:pt x="391" y="147"/>
                    </a:lnTo>
                    <a:lnTo>
                      <a:pt x="383" y="150"/>
                    </a:lnTo>
                    <a:lnTo>
                      <a:pt x="374" y="155"/>
                    </a:lnTo>
                    <a:lnTo>
                      <a:pt x="367" y="159"/>
                    </a:lnTo>
                    <a:lnTo>
                      <a:pt x="354" y="161"/>
                    </a:lnTo>
                    <a:lnTo>
                      <a:pt x="338" y="155"/>
                    </a:lnTo>
                    <a:lnTo>
                      <a:pt x="323" y="145"/>
                    </a:lnTo>
                    <a:lnTo>
                      <a:pt x="305" y="131"/>
                    </a:lnTo>
                    <a:lnTo>
                      <a:pt x="290" y="115"/>
                    </a:lnTo>
                    <a:lnTo>
                      <a:pt x="277" y="99"/>
                    </a:lnTo>
                    <a:lnTo>
                      <a:pt x="265" y="84"/>
                    </a:lnTo>
                    <a:lnTo>
                      <a:pt x="257" y="72"/>
                    </a:lnTo>
                    <a:close/>
                  </a:path>
                </a:pathLst>
              </a:custGeom>
              <a:solidFill>
                <a:srgbClr val="99336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85" name="Freeform 161"/>
              <p:cNvSpPr>
                <a:spLocks/>
              </p:cNvSpPr>
              <p:nvPr/>
            </p:nvSpPr>
            <p:spPr bwMode="auto">
              <a:xfrm>
                <a:off x="5739" y="5250"/>
                <a:ext cx="338" cy="300"/>
              </a:xfrm>
              <a:custGeom>
                <a:avLst/>
                <a:gdLst>
                  <a:gd name="T0" fmla="*/ 1 w 676"/>
                  <a:gd name="T1" fmla="*/ 1 h 599"/>
                  <a:gd name="T2" fmla="*/ 1 w 676"/>
                  <a:gd name="T3" fmla="*/ 1 h 599"/>
                  <a:gd name="T4" fmla="*/ 1 w 676"/>
                  <a:gd name="T5" fmla="*/ 1 h 599"/>
                  <a:gd name="T6" fmla="*/ 1 w 676"/>
                  <a:gd name="T7" fmla="*/ 1 h 599"/>
                  <a:gd name="T8" fmla="*/ 1 w 676"/>
                  <a:gd name="T9" fmla="*/ 1 h 599"/>
                  <a:gd name="T10" fmla="*/ 1 w 676"/>
                  <a:gd name="T11" fmla="*/ 1 h 599"/>
                  <a:gd name="T12" fmla="*/ 1 w 676"/>
                  <a:gd name="T13" fmla="*/ 1 h 599"/>
                  <a:gd name="T14" fmla="*/ 1 w 676"/>
                  <a:gd name="T15" fmla="*/ 1 h 599"/>
                  <a:gd name="T16" fmla="*/ 1 w 676"/>
                  <a:gd name="T17" fmla="*/ 1 h 599"/>
                  <a:gd name="T18" fmla="*/ 1 w 676"/>
                  <a:gd name="T19" fmla="*/ 1 h 599"/>
                  <a:gd name="T20" fmla="*/ 1 w 676"/>
                  <a:gd name="T21" fmla="*/ 1 h 599"/>
                  <a:gd name="T22" fmla="*/ 1 w 676"/>
                  <a:gd name="T23" fmla="*/ 1 h 599"/>
                  <a:gd name="T24" fmla="*/ 1 w 676"/>
                  <a:gd name="T25" fmla="*/ 1 h 599"/>
                  <a:gd name="T26" fmla="*/ 1 w 676"/>
                  <a:gd name="T27" fmla="*/ 1 h 599"/>
                  <a:gd name="T28" fmla="*/ 1 w 676"/>
                  <a:gd name="T29" fmla="*/ 1 h 599"/>
                  <a:gd name="T30" fmla="*/ 1 w 676"/>
                  <a:gd name="T31" fmla="*/ 1 h 599"/>
                  <a:gd name="T32" fmla="*/ 1 w 676"/>
                  <a:gd name="T33" fmla="*/ 1 h 599"/>
                  <a:gd name="T34" fmla="*/ 1 w 676"/>
                  <a:gd name="T35" fmla="*/ 1 h 599"/>
                  <a:gd name="T36" fmla="*/ 1 w 676"/>
                  <a:gd name="T37" fmla="*/ 1 h 599"/>
                  <a:gd name="T38" fmla="*/ 1 w 676"/>
                  <a:gd name="T39" fmla="*/ 1 h 599"/>
                  <a:gd name="T40" fmla="*/ 1 w 676"/>
                  <a:gd name="T41" fmla="*/ 1 h 599"/>
                  <a:gd name="T42" fmla="*/ 1 w 676"/>
                  <a:gd name="T43" fmla="*/ 1 h 599"/>
                  <a:gd name="T44" fmla="*/ 1 w 676"/>
                  <a:gd name="T45" fmla="*/ 1 h 599"/>
                  <a:gd name="T46" fmla="*/ 1 w 676"/>
                  <a:gd name="T47" fmla="*/ 1 h 599"/>
                  <a:gd name="T48" fmla="*/ 1 w 676"/>
                  <a:gd name="T49" fmla="*/ 1 h 599"/>
                  <a:gd name="T50" fmla="*/ 1 w 676"/>
                  <a:gd name="T51" fmla="*/ 1 h 599"/>
                  <a:gd name="T52" fmla="*/ 1 w 676"/>
                  <a:gd name="T53" fmla="*/ 1 h 599"/>
                  <a:gd name="T54" fmla="*/ 1 w 676"/>
                  <a:gd name="T55" fmla="*/ 1 h 599"/>
                  <a:gd name="T56" fmla="*/ 1 w 676"/>
                  <a:gd name="T57" fmla="*/ 1 h 599"/>
                  <a:gd name="T58" fmla="*/ 1 w 676"/>
                  <a:gd name="T59" fmla="*/ 1 h 599"/>
                  <a:gd name="T60" fmla="*/ 1 w 676"/>
                  <a:gd name="T61" fmla="*/ 1 h 599"/>
                  <a:gd name="T62" fmla="*/ 1 w 676"/>
                  <a:gd name="T63" fmla="*/ 1 h 599"/>
                  <a:gd name="T64" fmla="*/ 1 w 676"/>
                  <a:gd name="T65" fmla="*/ 1 h 599"/>
                  <a:gd name="T66" fmla="*/ 1 w 676"/>
                  <a:gd name="T67" fmla="*/ 1 h 599"/>
                  <a:gd name="T68" fmla="*/ 1 w 676"/>
                  <a:gd name="T69" fmla="*/ 1 h 599"/>
                  <a:gd name="T70" fmla="*/ 1 w 676"/>
                  <a:gd name="T71" fmla="*/ 1 h 599"/>
                  <a:gd name="T72" fmla="*/ 1 w 676"/>
                  <a:gd name="T73" fmla="*/ 1 h 599"/>
                  <a:gd name="T74" fmla="*/ 1 w 676"/>
                  <a:gd name="T75" fmla="*/ 1 h 599"/>
                  <a:gd name="T76" fmla="*/ 1 w 676"/>
                  <a:gd name="T77" fmla="*/ 1 h 599"/>
                  <a:gd name="T78" fmla="*/ 1 w 676"/>
                  <a:gd name="T79" fmla="*/ 1 h 599"/>
                  <a:gd name="T80" fmla="*/ 1 w 676"/>
                  <a:gd name="T81" fmla="*/ 1 h 599"/>
                  <a:gd name="T82" fmla="*/ 1 w 676"/>
                  <a:gd name="T83" fmla="*/ 1 h 599"/>
                  <a:gd name="T84" fmla="*/ 1 w 676"/>
                  <a:gd name="T85" fmla="*/ 1 h 599"/>
                  <a:gd name="T86" fmla="*/ 1 w 676"/>
                  <a:gd name="T87" fmla="*/ 1 h 599"/>
                  <a:gd name="T88" fmla="*/ 1 w 676"/>
                  <a:gd name="T89" fmla="*/ 1 h 599"/>
                  <a:gd name="T90" fmla="*/ 1 w 676"/>
                  <a:gd name="T91" fmla="*/ 1 h 599"/>
                  <a:gd name="T92" fmla="*/ 1 w 676"/>
                  <a:gd name="T93" fmla="*/ 1 h 599"/>
                  <a:gd name="T94" fmla="*/ 1 w 676"/>
                  <a:gd name="T95" fmla="*/ 1 h 599"/>
                  <a:gd name="T96" fmla="*/ 1 w 676"/>
                  <a:gd name="T97" fmla="*/ 1 h 599"/>
                  <a:gd name="T98" fmla="*/ 1 w 676"/>
                  <a:gd name="T99" fmla="*/ 1 h 599"/>
                  <a:gd name="T100" fmla="*/ 1 w 676"/>
                  <a:gd name="T101" fmla="*/ 1 h 599"/>
                  <a:gd name="T102" fmla="*/ 1 w 676"/>
                  <a:gd name="T103" fmla="*/ 1 h 599"/>
                  <a:gd name="T104" fmla="*/ 1 w 676"/>
                  <a:gd name="T105" fmla="*/ 1 h 599"/>
                  <a:gd name="T106" fmla="*/ 1 w 676"/>
                  <a:gd name="T107" fmla="*/ 1 h 599"/>
                  <a:gd name="T108" fmla="*/ 1 w 676"/>
                  <a:gd name="T109" fmla="*/ 1 h 599"/>
                  <a:gd name="T110" fmla="*/ 1 w 676"/>
                  <a:gd name="T111" fmla="*/ 1 h 599"/>
                  <a:gd name="T112" fmla="*/ 1 w 676"/>
                  <a:gd name="T113" fmla="*/ 1 h 599"/>
                  <a:gd name="T114" fmla="*/ 1 w 676"/>
                  <a:gd name="T115" fmla="*/ 1 h 599"/>
                  <a:gd name="T116" fmla="*/ 1 w 676"/>
                  <a:gd name="T117" fmla="*/ 1 h 5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6"/>
                  <a:gd name="T178" fmla="*/ 0 h 599"/>
                  <a:gd name="T179" fmla="*/ 676 w 676"/>
                  <a:gd name="T180" fmla="*/ 599 h 5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6" h="599">
                    <a:moveTo>
                      <a:pt x="407" y="346"/>
                    </a:moveTo>
                    <a:lnTo>
                      <a:pt x="384" y="346"/>
                    </a:lnTo>
                    <a:lnTo>
                      <a:pt x="364" y="351"/>
                    </a:lnTo>
                    <a:lnTo>
                      <a:pt x="346" y="363"/>
                    </a:lnTo>
                    <a:lnTo>
                      <a:pt x="330" y="377"/>
                    </a:lnTo>
                    <a:lnTo>
                      <a:pt x="316" y="397"/>
                    </a:lnTo>
                    <a:lnTo>
                      <a:pt x="306" y="416"/>
                    </a:lnTo>
                    <a:lnTo>
                      <a:pt x="297" y="437"/>
                    </a:lnTo>
                    <a:lnTo>
                      <a:pt x="292" y="458"/>
                    </a:lnTo>
                    <a:lnTo>
                      <a:pt x="286" y="414"/>
                    </a:lnTo>
                    <a:lnTo>
                      <a:pt x="279" y="360"/>
                    </a:lnTo>
                    <a:lnTo>
                      <a:pt x="269" y="314"/>
                    </a:lnTo>
                    <a:lnTo>
                      <a:pt x="252" y="294"/>
                    </a:lnTo>
                    <a:lnTo>
                      <a:pt x="242" y="299"/>
                    </a:lnTo>
                    <a:lnTo>
                      <a:pt x="233" y="313"/>
                    </a:lnTo>
                    <a:lnTo>
                      <a:pt x="227" y="334"/>
                    </a:lnTo>
                    <a:lnTo>
                      <a:pt x="223" y="355"/>
                    </a:lnTo>
                    <a:lnTo>
                      <a:pt x="220" y="367"/>
                    </a:lnTo>
                    <a:lnTo>
                      <a:pt x="216" y="381"/>
                    </a:lnTo>
                    <a:lnTo>
                      <a:pt x="209" y="397"/>
                    </a:lnTo>
                    <a:lnTo>
                      <a:pt x="202" y="411"/>
                    </a:lnTo>
                    <a:lnTo>
                      <a:pt x="192" y="423"/>
                    </a:lnTo>
                    <a:lnTo>
                      <a:pt x="180" y="430"/>
                    </a:lnTo>
                    <a:lnTo>
                      <a:pt x="167" y="430"/>
                    </a:lnTo>
                    <a:lnTo>
                      <a:pt x="152" y="421"/>
                    </a:lnTo>
                    <a:lnTo>
                      <a:pt x="136" y="404"/>
                    </a:lnTo>
                    <a:lnTo>
                      <a:pt x="127" y="386"/>
                    </a:lnTo>
                    <a:lnTo>
                      <a:pt x="122" y="367"/>
                    </a:lnTo>
                    <a:lnTo>
                      <a:pt x="122" y="346"/>
                    </a:lnTo>
                    <a:lnTo>
                      <a:pt x="125" y="325"/>
                    </a:lnTo>
                    <a:lnTo>
                      <a:pt x="129" y="306"/>
                    </a:lnTo>
                    <a:lnTo>
                      <a:pt x="133" y="288"/>
                    </a:lnTo>
                    <a:lnTo>
                      <a:pt x="139" y="271"/>
                    </a:lnTo>
                    <a:lnTo>
                      <a:pt x="142" y="255"/>
                    </a:lnTo>
                    <a:lnTo>
                      <a:pt x="142" y="238"/>
                    </a:lnTo>
                    <a:lnTo>
                      <a:pt x="140" y="220"/>
                    </a:lnTo>
                    <a:lnTo>
                      <a:pt x="136" y="204"/>
                    </a:lnTo>
                    <a:lnTo>
                      <a:pt x="130" y="189"/>
                    </a:lnTo>
                    <a:lnTo>
                      <a:pt x="123" y="173"/>
                    </a:lnTo>
                    <a:lnTo>
                      <a:pt x="115" y="159"/>
                    </a:lnTo>
                    <a:lnTo>
                      <a:pt x="105" y="145"/>
                    </a:lnTo>
                    <a:lnTo>
                      <a:pt x="110" y="177"/>
                    </a:lnTo>
                    <a:lnTo>
                      <a:pt x="110" y="211"/>
                    </a:lnTo>
                    <a:lnTo>
                      <a:pt x="106" y="241"/>
                    </a:lnTo>
                    <a:lnTo>
                      <a:pt x="102" y="262"/>
                    </a:lnTo>
                    <a:lnTo>
                      <a:pt x="99" y="276"/>
                    </a:lnTo>
                    <a:lnTo>
                      <a:pt x="97" y="294"/>
                    </a:lnTo>
                    <a:lnTo>
                      <a:pt x="97" y="311"/>
                    </a:lnTo>
                    <a:lnTo>
                      <a:pt x="99" y="330"/>
                    </a:lnTo>
                    <a:lnTo>
                      <a:pt x="102" y="376"/>
                    </a:lnTo>
                    <a:lnTo>
                      <a:pt x="100" y="414"/>
                    </a:lnTo>
                    <a:lnTo>
                      <a:pt x="93" y="451"/>
                    </a:lnTo>
                    <a:lnTo>
                      <a:pt x="79" y="489"/>
                    </a:lnTo>
                    <a:lnTo>
                      <a:pt x="79" y="440"/>
                    </a:lnTo>
                    <a:lnTo>
                      <a:pt x="72" y="397"/>
                    </a:lnTo>
                    <a:lnTo>
                      <a:pt x="60" y="365"/>
                    </a:lnTo>
                    <a:lnTo>
                      <a:pt x="50" y="348"/>
                    </a:lnTo>
                    <a:lnTo>
                      <a:pt x="40" y="335"/>
                    </a:lnTo>
                    <a:lnTo>
                      <a:pt x="33" y="321"/>
                    </a:lnTo>
                    <a:lnTo>
                      <a:pt x="29" y="308"/>
                    </a:lnTo>
                    <a:lnTo>
                      <a:pt x="33" y="294"/>
                    </a:lnTo>
                    <a:lnTo>
                      <a:pt x="37" y="290"/>
                    </a:lnTo>
                    <a:lnTo>
                      <a:pt x="43" y="290"/>
                    </a:lnTo>
                    <a:lnTo>
                      <a:pt x="49" y="294"/>
                    </a:lnTo>
                    <a:lnTo>
                      <a:pt x="55" y="301"/>
                    </a:lnTo>
                    <a:lnTo>
                      <a:pt x="62" y="309"/>
                    </a:lnTo>
                    <a:lnTo>
                      <a:pt x="67" y="318"/>
                    </a:lnTo>
                    <a:lnTo>
                      <a:pt x="75" y="328"/>
                    </a:lnTo>
                    <a:lnTo>
                      <a:pt x="80" y="339"/>
                    </a:lnTo>
                    <a:lnTo>
                      <a:pt x="80" y="308"/>
                    </a:lnTo>
                    <a:lnTo>
                      <a:pt x="73" y="269"/>
                    </a:lnTo>
                    <a:lnTo>
                      <a:pt x="63" y="236"/>
                    </a:lnTo>
                    <a:lnTo>
                      <a:pt x="55" y="217"/>
                    </a:lnTo>
                    <a:lnTo>
                      <a:pt x="49" y="206"/>
                    </a:lnTo>
                    <a:lnTo>
                      <a:pt x="47" y="194"/>
                    </a:lnTo>
                    <a:lnTo>
                      <a:pt x="47" y="183"/>
                    </a:lnTo>
                    <a:lnTo>
                      <a:pt x="50" y="173"/>
                    </a:lnTo>
                    <a:lnTo>
                      <a:pt x="52" y="166"/>
                    </a:lnTo>
                    <a:lnTo>
                      <a:pt x="49" y="156"/>
                    </a:lnTo>
                    <a:lnTo>
                      <a:pt x="45" y="142"/>
                    </a:lnTo>
                    <a:lnTo>
                      <a:pt x="39" y="128"/>
                    </a:lnTo>
                    <a:lnTo>
                      <a:pt x="30" y="112"/>
                    </a:lnTo>
                    <a:lnTo>
                      <a:pt x="22" y="96"/>
                    </a:lnTo>
                    <a:lnTo>
                      <a:pt x="12" y="80"/>
                    </a:lnTo>
                    <a:lnTo>
                      <a:pt x="0" y="65"/>
                    </a:lnTo>
                    <a:lnTo>
                      <a:pt x="2" y="56"/>
                    </a:lnTo>
                    <a:lnTo>
                      <a:pt x="3" y="47"/>
                    </a:lnTo>
                    <a:lnTo>
                      <a:pt x="3" y="40"/>
                    </a:lnTo>
                    <a:lnTo>
                      <a:pt x="3" y="35"/>
                    </a:lnTo>
                    <a:lnTo>
                      <a:pt x="3" y="28"/>
                    </a:lnTo>
                    <a:lnTo>
                      <a:pt x="6" y="19"/>
                    </a:lnTo>
                    <a:lnTo>
                      <a:pt x="7" y="11"/>
                    </a:lnTo>
                    <a:lnTo>
                      <a:pt x="12" y="0"/>
                    </a:lnTo>
                    <a:lnTo>
                      <a:pt x="23" y="5"/>
                    </a:lnTo>
                    <a:lnTo>
                      <a:pt x="32" y="12"/>
                    </a:lnTo>
                    <a:lnTo>
                      <a:pt x="37" y="21"/>
                    </a:lnTo>
                    <a:lnTo>
                      <a:pt x="43" y="32"/>
                    </a:lnTo>
                    <a:lnTo>
                      <a:pt x="47" y="40"/>
                    </a:lnTo>
                    <a:lnTo>
                      <a:pt x="55" y="49"/>
                    </a:lnTo>
                    <a:lnTo>
                      <a:pt x="63" y="56"/>
                    </a:lnTo>
                    <a:lnTo>
                      <a:pt x="77" y="63"/>
                    </a:lnTo>
                    <a:lnTo>
                      <a:pt x="90" y="68"/>
                    </a:lnTo>
                    <a:lnTo>
                      <a:pt x="105" y="79"/>
                    </a:lnTo>
                    <a:lnTo>
                      <a:pt x="120" y="91"/>
                    </a:lnTo>
                    <a:lnTo>
                      <a:pt x="137" y="105"/>
                    </a:lnTo>
                    <a:lnTo>
                      <a:pt x="153" y="121"/>
                    </a:lnTo>
                    <a:lnTo>
                      <a:pt x="169" y="133"/>
                    </a:lnTo>
                    <a:lnTo>
                      <a:pt x="180" y="143"/>
                    </a:lnTo>
                    <a:lnTo>
                      <a:pt x="190" y="149"/>
                    </a:lnTo>
                    <a:lnTo>
                      <a:pt x="203" y="156"/>
                    </a:lnTo>
                    <a:lnTo>
                      <a:pt x="215" y="166"/>
                    </a:lnTo>
                    <a:lnTo>
                      <a:pt x="223" y="177"/>
                    </a:lnTo>
                    <a:lnTo>
                      <a:pt x="232" y="187"/>
                    </a:lnTo>
                    <a:lnTo>
                      <a:pt x="239" y="197"/>
                    </a:lnTo>
                    <a:lnTo>
                      <a:pt x="246" y="206"/>
                    </a:lnTo>
                    <a:lnTo>
                      <a:pt x="252" y="215"/>
                    </a:lnTo>
                    <a:lnTo>
                      <a:pt x="259" y="222"/>
                    </a:lnTo>
                    <a:lnTo>
                      <a:pt x="269" y="231"/>
                    </a:lnTo>
                    <a:lnTo>
                      <a:pt x="287" y="245"/>
                    </a:lnTo>
                    <a:lnTo>
                      <a:pt x="309" y="264"/>
                    </a:lnTo>
                    <a:lnTo>
                      <a:pt x="333" y="283"/>
                    </a:lnTo>
                    <a:lnTo>
                      <a:pt x="357" y="304"/>
                    </a:lnTo>
                    <a:lnTo>
                      <a:pt x="380" y="323"/>
                    </a:lnTo>
                    <a:lnTo>
                      <a:pt x="397" y="337"/>
                    </a:lnTo>
                    <a:lnTo>
                      <a:pt x="407" y="346"/>
                    </a:lnTo>
                    <a:lnTo>
                      <a:pt x="413" y="351"/>
                    </a:lnTo>
                    <a:lnTo>
                      <a:pt x="419" y="356"/>
                    </a:lnTo>
                    <a:lnTo>
                      <a:pt x="424" y="360"/>
                    </a:lnTo>
                    <a:lnTo>
                      <a:pt x="430" y="362"/>
                    </a:lnTo>
                    <a:lnTo>
                      <a:pt x="442" y="363"/>
                    </a:lnTo>
                    <a:lnTo>
                      <a:pt x="450" y="363"/>
                    </a:lnTo>
                    <a:lnTo>
                      <a:pt x="457" y="365"/>
                    </a:lnTo>
                    <a:lnTo>
                      <a:pt x="463" y="369"/>
                    </a:lnTo>
                    <a:lnTo>
                      <a:pt x="473" y="374"/>
                    </a:lnTo>
                    <a:lnTo>
                      <a:pt x="490" y="383"/>
                    </a:lnTo>
                    <a:lnTo>
                      <a:pt x="512" y="393"/>
                    </a:lnTo>
                    <a:lnTo>
                      <a:pt x="536" y="404"/>
                    </a:lnTo>
                    <a:lnTo>
                      <a:pt x="559" y="416"/>
                    </a:lnTo>
                    <a:lnTo>
                      <a:pt x="579" y="428"/>
                    </a:lnTo>
                    <a:lnTo>
                      <a:pt x="594" y="439"/>
                    </a:lnTo>
                    <a:lnTo>
                      <a:pt x="603" y="449"/>
                    </a:lnTo>
                    <a:lnTo>
                      <a:pt x="611" y="465"/>
                    </a:lnTo>
                    <a:lnTo>
                      <a:pt x="620" y="479"/>
                    </a:lnTo>
                    <a:lnTo>
                      <a:pt x="627" y="489"/>
                    </a:lnTo>
                    <a:lnTo>
                      <a:pt x="633" y="500"/>
                    </a:lnTo>
                    <a:lnTo>
                      <a:pt x="641" y="503"/>
                    </a:lnTo>
                    <a:lnTo>
                      <a:pt x="649" y="508"/>
                    </a:lnTo>
                    <a:lnTo>
                      <a:pt x="656" y="514"/>
                    </a:lnTo>
                    <a:lnTo>
                      <a:pt x="663" y="519"/>
                    </a:lnTo>
                    <a:lnTo>
                      <a:pt x="667" y="522"/>
                    </a:lnTo>
                    <a:lnTo>
                      <a:pt x="670" y="526"/>
                    </a:lnTo>
                    <a:lnTo>
                      <a:pt x="673" y="528"/>
                    </a:lnTo>
                    <a:lnTo>
                      <a:pt x="676" y="531"/>
                    </a:lnTo>
                    <a:lnTo>
                      <a:pt x="664" y="531"/>
                    </a:lnTo>
                    <a:lnTo>
                      <a:pt x="651" y="535"/>
                    </a:lnTo>
                    <a:lnTo>
                      <a:pt x="639" y="540"/>
                    </a:lnTo>
                    <a:lnTo>
                      <a:pt x="626" y="549"/>
                    </a:lnTo>
                    <a:lnTo>
                      <a:pt x="614" y="559"/>
                    </a:lnTo>
                    <a:lnTo>
                      <a:pt x="603" y="571"/>
                    </a:lnTo>
                    <a:lnTo>
                      <a:pt x="593" y="583"/>
                    </a:lnTo>
                    <a:lnTo>
                      <a:pt x="584" y="596"/>
                    </a:lnTo>
                    <a:lnTo>
                      <a:pt x="580" y="590"/>
                    </a:lnTo>
                    <a:lnTo>
                      <a:pt x="574" y="587"/>
                    </a:lnTo>
                    <a:lnTo>
                      <a:pt x="567" y="582"/>
                    </a:lnTo>
                    <a:lnTo>
                      <a:pt x="560" y="578"/>
                    </a:lnTo>
                    <a:lnTo>
                      <a:pt x="556" y="577"/>
                    </a:lnTo>
                    <a:lnTo>
                      <a:pt x="550" y="578"/>
                    </a:lnTo>
                    <a:lnTo>
                      <a:pt x="544" y="580"/>
                    </a:lnTo>
                    <a:lnTo>
                      <a:pt x="539" y="582"/>
                    </a:lnTo>
                    <a:lnTo>
                      <a:pt x="532" y="585"/>
                    </a:lnTo>
                    <a:lnTo>
                      <a:pt x="526" y="590"/>
                    </a:lnTo>
                    <a:lnTo>
                      <a:pt x="520" y="594"/>
                    </a:lnTo>
                    <a:lnTo>
                      <a:pt x="514" y="599"/>
                    </a:lnTo>
                    <a:lnTo>
                      <a:pt x="513" y="582"/>
                    </a:lnTo>
                    <a:lnTo>
                      <a:pt x="514" y="564"/>
                    </a:lnTo>
                    <a:lnTo>
                      <a:pt x="516" y="549"/>
                    </a:lnTo>
                    <a:lnTo>
                      <a:pt x="519" y="533"/>
                    </a:lnTo>
                    <a:lnTo>
                      <a:pt x="526" y="517"/>
                    </a:lnTo>
                    <a:lnTo>
                      <a:pt x="534" y="503"/>
                    </a:lnTo>
                    <a:lnTo>
                      <a:pt x="547" y="489"/>
                    </a:lnTo>
                    <a:lnTo>
                      <a:pt x="564" y="479"/>
                    </a:lnTo>
                    <a:lnTo>
                      <a:pt x="559" y="477"/>
                    </a:lnTo>
                    <a:lnTo>
                      <a:pt x="553" y="475"/>
                    </a:lnTo>
                    <a:lnTo>
                      <a:pt x="544" y="477"/>
                    </a:lnTo>
                    <a:lnTo>
                      <a:pt x="536" y="479"/>
                    </a:lnTo>
                    <a:lnTo>
                      <a:pt x="527" y="487"/>
                    </a:lnTo>
                    <a:lnTo>
                      <a:pt x="517" y="500"/>
                    </a:lnTo>
                    <a:lnTo>
                      <a:pt x="506" y="519"/>
                    </a:lnTo>
                    <a:lnTo>
                      <a:pt x="496" y="547"/>
                    </a:lnTo>
                    <a:lnTo>
                      <a:pt x="483" y="536"/>
                    </a:lnTo>
                    <a:lnTo>
                      <a:pt x="473" y="521"/>
                    </a:lnTo>
                    <a:lnTo>
                      <a:pt x="463" y="501"/>
                    </a:lnTo>
                    <a:lnTo>
                      <a:pt x="454" y="482"/>
                    </a:lnTo>
                    <a:lnTo>
                      <a:pt x="450" y="472"/>
                    </a:lnTo>
                    <a:lnTo>
                      <a:pt x="444" y="465"/>
                    </a:lnTo>
                    <a:lnTo>
                      <a:pt x="439" y="458"/>
                    </a:lnTo>
                    <a:lnTo>
                      <a:pt x="434" y="454"/>
                    </a:lnTo>
                    <a:lnTo>
                      <a:pt x="429" y="452"/>
                    </a:lnTo>
                    <a:lnTo>
                      <a:pt x="423" y="452"/>
                    </a:lnTo>
                    <a:lnTo>
                      <a:pt x="417" y="454"/>
                    </a:lnTo>
                    <a:lnTo>
                      <a:pt x="412" y="459"/>
                    </a:lnTo>
                    <a:lnTo>
                      <a:pt x="406" y="466"/>
                    </a:lnTo>
                    <a:lnTo>
                      <a:pt x="400" y="473"/>
                    </a:lnTo>
                    <a:lnTo>
                      <a:pt x="393" y="480"/>
                    </a:lnTo>
                    <a:lnTo>
                      <a:pt x="387" y="487"/>
                    </a:lnTo>
                    <a:lnTo>
                      <a:pt x="382" y="493"/>
                    </a:lnTo>
                    <a:lnTo>
                      <a:pt x="376" y="496"/>
                    </a:lnTo>
                    <a:lnTo>
                      <a:pt x="372" y="496"/>
                    </a:lnTo>
                    <a:lnTo>
                      <a:pt x="366" y="494"/>
                    </a:lnTo>
                    <a:lnTo>
                      <a:pt x="362" y="482"/>
                    </a:lnTo>
                    <a:lnTo>
                      <a:pt x="364" y="468"/>
                    </a:lnTo>
                    <a:lnTo>
                      <a:pt x="370" y="454"/>
                    </a:lnTo>
                    <a:lnTo>
                      <a:pt x="379" y="444"/>
                    </a:lnTo>
                    <a:lnTo>
                      <a:pt x="387" y="433"/>
                    </a:lnTo>
                    <a:lnTo>
                      <a:pt x="396" y="423"/>
                    </a:lnTo>
                    <a:lnTo>
                      <a:pt x="399" y="411"/>
                    </a:lnTo>
                    <a:lnTo>
                      <a:pt x="394" y="400"/>
                    </a:lnTo>
                    <a:lnTo>
                      <a:pt x="389" y="397"/>
                    </a:lnTo>
                    <a:lnTo>
                      <a:pt x="382" y="398"/>
                    </a:lnTo>
                    <a:lnTo>
                      <a:pt x="374" y="404"/>
                    </a:lnTo>
                    <a:lnTo>
                      <a:pt x="367" y="411"/>
                    </a:lnTo>
                    <a:lnTo>
                      <a:pt x="359" y="421"/>
                    </a:lnTo>
                    <a:lnTo>
                      <a:pt x="352" y="432"/>
                    </a:lnTo>
                    <a:lnTo>
                      <a:pt x="344" y="442"/>
                    </a:lnTo>
                    <a:lnTo>
                      <a:pt x="339" y="452"/>
                    </a:lnTo>
                    <a:lnTo>
                      <a:pt x="330" y="468"/>
                    </a:lnTo>
                    <a:lnTo>
                      <a:pt x="324" y="475"/>
                    </a:lnTo>
                    <a:lnTo>
                      <a:pt x="319" y="477"/>
                    </a:lnTo>
                    <a:lnTo>
                      <a:pt x="313" y="477"/>
                    </a:lnTo>
                    <a:lnTo>
                      <a:pt x="312" y="461"/>
                    </a:lnTo>
                    <a:lnTo>
                      <a:pt x="313" y="444"/>
                    </a:lnTo>
                    <a:lnTo>
                      <a:pt x="317" y="425"/>
                    </a:lnTo>
                    <a:lnTo>
                      <a:pt x="326" y="407"/>
                    </a:lnTo>
                    <a:lnTo>
                      <a:pt x="339" y="390"/>
                    </a:lnTo>
                    <a:lnTo>
                      <a:pt x="356" y="372"/>
                    </a:lnTo>
                    <a:lnTo>
                      <a:pt x="379" y="358"/>
                    </a:lnTo>
                    <a:lnTo>
                      <a:pt x="407" y="34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86" name="Freeform 162"/>
              <p:cNvSpPr>
                <a:spLocks/>
              </p:cNvSpPr>
              <p:nvPr/>
            </p:nvSpPr>
            <p:spPr bwMode="auto">
              <a:xfrm>
                <a:off x="5825" y="5578"/>
                <a:ext cx="27" cy="19"/>
              </a:xfrm>
              <a:custGeom>
                <a:avLst/>
                <a:gdLst>
                  <a:gd name="T0" fmla="*/ 1 w 54"/>
                  <a:gd name="T1" fmla="*/ 1 h 37"/>
                  <a:gd name="T2" fmla="*/ 1 w 54"/>
                  <a:gd name="T3" fmla="*/ 1 h 37"/>
                  <a:gd name="T4" fmla="*/ 1 w 54"/>
                  <a:gd name="T5" fmla="*/ 1 h 37"/>
                  <a:gd name="T6" fmla="*/ 1 w 54"/>
                  <a:gd name="T7" fmla="*/ 1 h 37"/>
                  <a:gd name="T8" fmla="*/ 1 w 54"/>
                  <a:gd name="T9" fmla="*/ 1 h 37"/>
                  <a:gd name="T10" fmla="*/ 1 w 54"/>
                  <a:gd name="T11" fmla="*/ 1 h 37"/>
                  <a:gd name="T12" fmla="*/ 1 w 54"/>
                  <a:gd name="T13" fmla="*/ 1 h 37"/>
                  <a:gd name="T14" fmla="*/ 1 w 54"/>
                  <a:gd name="T15" fmla="*/ 1 h 37"/>
                  <a:gd name="T16" fmla="*/ 0 w 54"/>
                  <a:gd name="T17" fmla="*/ 0 h 37"/>
                  <a:gd name="T18" fmla="*/ 1 w 54"/>
                  <a:gd name="T19" fmla="*/ 1 h 37"/>
                  <a:gd name="T20" fmla="*/ 1 w 54"/>
                  <a:gd name="T21" fmla="*/ 1 h 37"/>
                  <a:gd name="T22" fmla="*/ 1 w 54"/>
                  <a:gd name="T23" fmla="*/ 1 h 37"/>
                  <a:gd name="T24" fmla="*/ 1 w 54"/>
                  <a:gd name="T25" fmla="*/ 1 h 37"/>
                  <a:gd name="T26" fmla="*/ 1 w 54"/>
                  <a:gd name="T27" fmla="*/ 1 h 37"/>
                  <a:gd name="T28" fmla="*/ 1 w 54"/>
                  <a:gd name="T29" fmla="*/ 1 h 37"/>
                  <a:gd name="T30" fmla="*/ 1 w 54"/>
                  <a:gd name="T31" fmla="*/ 1 h 37"/>
                  <a:gd name="T32" fmla="*/ 1 w 54"/>
                  <a:gd name="T33" fmla="*/ 1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7"/>
                  <a:gd name="T53" fmla="*/ 54 w 54"/>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7">
                    <a:moveTo>
                      <a:pt x="54" y="14"/>
                    </a:moveTo>
                    <a:lnTo>
                      <a:pt x="50" y="14"/>
                    </a:lnTo>
                    <a:lnTo>
                      <a:pt x="43" y="14"/>
                    </a:lnTo>
                    <a:lnTo>
                      <a:pt x="35" y="14"/>
                    </a:lnTo>
                    <a:lnTo>
                      <a:pt x="27" y="12"/>
                    </a:lnTo>
                    <a:lnTo>
                      <a:pt x="18" y="10"/>
                    </a:lnTo>
                    <a:lnTo>
                      <a:pt x="11" y="9"/>
                    </a:lnTo>
                    <a:lnTo>
                      <a:pt x="4" y="5"/>
                    </a:lnTo>
                    <a:lnTo>
                      <a:pt x="0" y="0"/>
                    </a:lnTo>
                    <a:lnTo>
                      <a:pt x="10" y="12"/>
                    </a:lnTo>
                    <a:lnTo>
                      <a:pt x="20" y="23"/>
                    </a:lnTo>
                    <a:lnTo>
                      <a:pt x="28" y="31"/>
                    </a:lnTo>
                    <a:lnTo>
                      <a:pt x="33" y="37"/>
                    </a:lnTo>
                    <a:lnTo>
                      <a:pt x="38" y="30"/>
                    </a:lnTo>
                    <a:lnTo>
                      <a:pt x="44" y="23"/>
                    </a:lnTo>
                    <a:lnTo>
                      <a:pt x="50" y="17"/>
                    </a:lnTo>
                    <a:lnTo>
                      <a:pt x="54"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87" name="Freeform 163"/>
              <p:cNvSpPr>
                <a:spLocks/>
              </p:cNvSpPr>
              <p:nvPr/>
            </p:nvSpPr>
            <p:spPr bwMode="auto">
              <a:xfrm>
                <a:off x="5876" y="5585"/>
                <a:ext cx="53" cy="20"/>
              </a:xfrm>
              <a:custGeom>
                <a:avLst/>
                <a:gdLst>
                  <a:gd name="T0" fmla="*/ 0 w 107"/>
                  <a:gd name="T1" fmla="*/ 0 h 38"/>
                  <a:gd name="T2" fmla="*/ 0 w 107"/>
                  <a:gd name="T3" fmla="*/ 1 h 38"/>
                  <a:gd name="T4" fmla="*/ 0 w 107"/>
                  <a:gd name="T5" fmla="*/ 1 h 38"/>
                  <a:gd name="T6" fmla="*/ 0 w 107"/>
                  <a:gd name="T7" fmla="*/ 1 h 38"/>
                  <a:gd name="T8" fmla="*/ 0 w 107"/>
                  <a:gd name="T9" fmla="*/ 1 h 38"/>
                  <a:gd name="T10" fmla="*/ 0 w 107"/>
                  <a:gd name="T11" fmla="*/ 1 h 38"/>
                  <a:gd name="T12" fmla="*/ 0 w 107"/>
                  <a:gd name="T13" fmla="*/ 1 h 38"/>
                  <a:gd name="T14" fmla="*/ 0 w 107"/>
                  <a:gd name="T15" fmla="*/ 0 h 38"/>
                  <a:gd name="T16" fmla="*/ 0 w 107"/>
                  <a:gd name="T17" fmla="*/ 0 h 38"/>
                  <a:gd name="T18" fmla="*/ 0 w 107"/>
                  <a:gd name="T19" fmla="*/ 1 h 38"/>
                  <a:gd name="T20" fmla="*/ 0 w 107"/>
                  <a:gd name="T21" fmla="*/ 1 h 38"/>
                  <a:gd name="T22" fmla="*/ 0 w 107"/>
                  <a:gd name="T23" fmla="*/ 1 h 38"/>
                  <a:gd name="T24" fmla="*/ 0 w 107"/>
                  <a:gd name="T25" fmla="*/ 1 h 38"/>
                  <a:gd name="T26" fmla="*/ 0 w 107"/>
                  <a:gd name="T27" fmla="*/ 1 h 38"/>
                  <a:gd name="T28" fmla="*/ 0 w 107"/>
                  <a:gd name="T29" fmla="*/ 1 h 38"/>
                  <a:gd name="T30" fmla="*/ 0 w 107"/>
                  <a:gd name="T31" fmla="*/ 1 h 38"/>
                  <a:gd name="T32" fmla="*/ 0 w 107"/>
                  <a:gd name="T33" fmla="*/ 1 h 38"/>
                  <a:gd name="T34" fmla="*/ 0 w 107"/>
                  <a:gd name="T35" fmla="*/ 1 h 38"/>
                  <a:gd name="T36" fmla="*/ 0 w 107"/>
                  <a:gd name="T37" fmla="*/ 1 h 38"/>
                  <a:gd name="T38" fmla="*/ 0 w 107"/>
                  <a:gd name="T39" fmla="*/ 1 h 38"/>
                  <a:gd name="T40" fmla="*/ 0 w 107"/>
                  <a:gd name="T41" fmla="*/ 1 h 38"/>
                  <a:gd name="T42" fmla="*/ 0 w 107"/>
                  <a:gd name="T43" fmla="*/ 1 h 38"/>
                  <a:gd name="T44" fmla="*/ 0 w 107"/>
                  <a:gd name="T45" fmla="*/ 1 h 38"/>
                  <a:gd name="T46" fmla="*/ 0 w 107"/>
                  <a:gd name="T47" fmla="*/ 1 h 38"/>
                  <a:gd name="T48" fmla="*/ 0 w 107"/>
                  <a:gd name="T49" fmla="*/ 1 h 38"/>
                  <a:gd name="T50" fmla="*/ 0 w 107"/>
                  <a:gd name="T51" fmla="*/ 1 h 38"/>
                  <a:gd name="T52" fmla="*/ 0 w 107"/>
                  <a:gd name="T53" fmla="*/ 1 h 38"/>
                  <a:gd name="T54" fmla="*/ 0 w 107"/>
                  <a:gd name="T55" fmla="*/ 1 h 38"/>
                  <a:gd name="T56" fmla="*/ 0 w 107"/>
                  <a:gd name="T57" fmla="*/ 0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
                  <a:gd name="T88" fmla="*/ 0 h 38"/>
                  <a:gd name="T89" fmla="*/ 107 w 107"/>
                  <a:gd name="T90" fmla="*/ 38 h 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 h="38">
                    <a:moveTo>
                      <a:pt x="107" y="0"/>
                    </a:moveTo>
                    <a:lnTo>
                      <a:pt x="101" y="2"/>
                    </a:lnTo>
                    <a:lnTo>
                      <a:pt x="93" y="2"/>
                    </a:lnTo>
                    <a:lnTo>
                      <a:pt x="86" y="2"/>
                    </a:lnTo>
                    <a:lnTo>
                      <a:pt x="76" y="2"/>
                    </a:lnTo>
                    <a:lnTo>
                      <a:pt x="67" y="2"/>
                    </a:lnTo>
                    <a:lnTo>
                      <a:pt x="59" y="2"/>
                    </a:lnTo>
                    <a:lnTo>
                      <a:pt x="51" y="0"/>
                    </a:lnTo>
                    <a:lnTo>
                      <a:pt x="44" y="0"/>
                    </a:lnTo>
                    <a:lnTo>
                      <a:pt x="41" y="3"/>
                    </a:lnTo>
                    <a:lnTo>
                      <a:pt x="36" y="7"/>
                    </a:lnTo>
                    <a:lnTo>
                      <a:pt x="30" y="10"/>
                    </a:lnTo>
                    <a:lnTo>
                      <a:pt x="23" y="14"/>
                    </a:lnTo>
                    <a:lnTo>
                      <a:pt x="16" y="16"/>
                    </a:lnTo>
                    <a:lnTo>
                      <a:pt x="9" y="19"/>
                    </a:lnTo>
                    <a:lnTo>
                      <a:pt x="4" y="21"/>
                    </a:lnTo>
                    <a:lnTo>
                      <a:pt x="0" y="23"/>
                    </a:lnTo>
                    <a:lnTo>
                      <a:pt x="0" y="28"/>
                    </a:lnTo>
                    <a:lnTo>
                      <a:pt x="1" y="31"/>
                    </a:lnTo>
                    <a:lnTo>
                      <a:pt x="3" y="37"/>
                    </a:lnTo>
                    <a:lnTo>
                      <a:pt x="6" y="38"/>
                    </a:lnTo>
                    <a:lnTo>
                      <a:pt x="14" y="35"/>
                    </a:lnTo>
                    <a:lnTo>
                      <a:pt x="27" y="30"/>
                    </a:lnTo>
                    <a:lnTo>
                      <a:pt x="41" y="24"/>
                    </a:lnTo>
                    <a:lnTo>
                      <a:pt x="57" y="19"/>
                    </a:lnTo>
                    <a:lnTo>
                      <a:pt x="71" y="12"/>
                    </a:lnTo>
                    <a:lnTo>
                      <a:pt x="86" y="7"/>
                    </a:lnTo>
                    <a:lnTo>
                      <a:pt x="99" y="3"/>
                    </a:lnTo>
                    <a:lnTo>
                      <a:pt x="10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88" name="Freeform 164"/>
              <p:cNvSpPr>
                <a:spLocks/>
              </p:cNvSpPr>
              <p:nvPr/>
            </p:nvSpPr>
            <p:spPr bwMode="auto">
              <a:xfrm>
                <a:off x="6031" y="5509"/>
                <a:ext cx="46" cy="39"/>
              </a:xfrm>
              <a:custGeom>
                <a:avLst/>
                <a:gdLst>
                  <a:gd name="T0" fmla="*/ 1 w 92"/>
                  <a:gd name="T1" fmla="*/ 0 h 77"/>
                  <a:gd name="T2" fmla="*/ 1 w 92"/>
                  <a:gd name="T3" fmla="*/ 1 h 77"/>
                  <a:gd name="T4" fmla="*/ 1 w 92"/>
                  <a:gd name="T5" fmla="*/ 1 h 77"/>
                  <a:gd name="T6" fmla="*/ 1 w 92"/>
                  <a:gd name="T7" fmla="*/ 1 h 77"/>
                  <a:gd name="T8" fmla="*/ 1 w 92"/>
                  <a:gd name="T9" fmla="*/ 1 h 77"/>
                  <a:gd name="T10" fmla="*/ 1 w 92"/>
                  <a:gd name="T11" fmla="*/ 1 h 77"/>
                  <a:gd name="T12" fmla="*/ 1 w 92"/>
                  <a:gd name="T13" fmla="*/ 1 h 77"/>
                  <a:gd name="T14" fmla="*/ 1 w 92"/>
                  <a:gd name="T15" fmla="*/ 1 h 77"/>
                  <a:gd name="T16" fmla="*/ 1 w 92"/>
                  <a:gd name="T17" fmla="*/ 1 h 77"/>
                  <a:gd name="T18" fmla="*/ 1 w 92"/>
                  <a:gd name="T19" fmla="*/ 1 h 77"/>
                  <a:gd name="T20" fmla="*/ 1 w 92"/>
                  <a:gd name="T21" fmla="*/ 1 h 77"/>
                  <a:gd name="T22" fmla="*/ 1 w 92"/>
                  <a:gd name="T23" fmla="*/ 1 h 77"/>
                  <a:gd name="T24" fmla="*/ 0 w 92"/>
                  <a:gd name="T25" fmla="*/ 1 h 77"/>
                  <a:gd name="T26" fmla="*/ 1 w 92"/>
                  <a:gd name="T27" fmla="*/ 1 h 77"/>
                  <a:gd name="T28" fmla="*/ 1 w 92"/>
                  <a:gd name="T29" fmla="*/ 1 h 77"/>
                  <a:gd name="T30" fmla="*/ 1 w 92"/>
                  <a:gd name="T31" fmla="*/ 1 h 77"/>
                  <a:gd name="T32" fmla="*/ 1 w 92"/>
                  <a:gd name="T33" fmla="*/ 1 h 77"/>
                  <a:gd name="T34" fmla="*/ 1 w 92"/>
                  <a:gd name="T35" fmla="*/ 1 h 77"/>
                  <a:gd name="T36" fmla="*/ 1 w 92"/>
                  <a:gd name="T37" fmla="*/ 1 h 77"/>
                  <a:gd name="T38" fmla="*/ 1 w 92"/>
                  <a:gd name="T39" fmla="*/ 1 h 77"/>
                  <a:gd name="T40" fmla="*/ 1 w 92"/>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77"/>
                  <a:gd name="T65" fmla="*/ 92 w 92"/>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77">
                    <a:moveTo>
                      <a:pt x="79" y="0"/>
                    </a:moveTo>
                    <a:lnTo>
                      <a:pt x="83" y="3"/>
                    </a:lnTo>
                    <a:lnTo>
                      <a:pt x="86" y="7"/>
                    </a:lnTo>
                    <a:lnTo>
                      <a:pt x="89" y="9"/>
                    </a:lnTo>
                    <a:lnTo>
                      <a:pt x="92" y="12"/>
                    </a:lnTo>
                    <a:lnTo>
                      <a:pt x="80" y="12"/>
                    </a:lnTo>
                    <a:lnTo>
                      <a:pt x="67" y="16"/>
                    </a:lnTo>
                    <a:lnTo>
                      <a:pt x="55" y="21"/>
                    </a:lnTo>
                    <a:lnTo>
                      <a:pt x="42" y="30"/>
                    </a:lnTo>
                    <a:lnTo>
                      <a:pt x="30" y="40"/>
                    </a:lnTo>
                    <a:lnTo>
                      <a:pt x="19" y="52"/>
                    </a:lnTo>
                    <a:lnTo>
                      <a:pt x="9" y="64"/>
                    </a:lnTo>
                    <a:lnTo>
                      <a:pt x="0" y="77"/>
                    </a:lnTo>
                    <a:lnTo>
                      <a:pt x="2" y="64"/>
                    </a:lnTo>
                    <a:lnTo>
                      <a:pt x="7" y="52"/>
                    </a:lnTo>
                    <a:lnTo>
                      <a:pt x="15" y="38"/>
                    </a:lnTo>
                    <a:lnTo>
                      <a:pt x="25" y="28"/>
                    </a:lnTo>
                    <a:lnTo>
                      <a:pt x="36" y="17"/>
                    </a:lnTo>
                    <a:lnTo>
                      <a:pt x="49" y="9"/>
                    </a:lnTo>
                    <a:lnTo>
                      <a:pt x="63" y="2"/>
                    </a:lnTo>
                    <a:lnTo>
                      <a:pt x="7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89" name="Freeform 165"/>
              <p:cNvSpPr>
                <a:spLocks/>
              </p:cNvSpPr>
              <p:nvPr/>
            </p:nvSpPr>
            <p:spPr bwMode="auto">
              <a:xfrm>
                <a:off x="5954" y="5431"/>
                <a:ext cx="36" cy="34"/>
              </a:xfrm>
              <a:custGeom>
                <a:avLst/>
                <a:gdLst>
                  <a:gd name="T0" fmla="*/ 0 w 73"/>
                  <a:gd name="T1" fmla="*/ 1 h 68"/>
                  <a:gd name="T2" fmla="*/ 0 w 73"/>
                  <a:gd name="T3" fmla="*/ 1 h 68"/>
                  <a:gd name="T4" fmla="*/ 0 w 73"/>
                  <a:gd name="T5" fmla="*/ 1 h 68"/>
                  <a:gd name="T6" fmla="*/ 0 w 73"/>
                  <a:gd name="T7" fmla="*/ 1 h 68"/>
                  <a:gd name="T8" fmla="*/ 0 w 73"/>
                  <a:gd name="T9" fmla="*/ 0 h 68"/>
                  <a:gd name="T10" fmla="*/ 0 w 73"/>
                  <a:gd name="T11" fmla="*/ 1 h 68"/>
                  <a:gd name="T12" fmla="*/ 0 w 73"/>
                  <a:gd name="T13" fmla="*/ 1 h 68"/>
                  <a:gd name="T14" fmla="*/ 0 w 73"/>
                  <a:gd name="T15" fmla="*/ 1 h 68"/>
                  <a:gd name="T16" fmla="*/ 0 w 73"/>
                  <a:gd name="T17" fmla="*/ 1 h 68"/>
                  <a:gd name="T18" fmla="*/ 0 w 73"/>
                  <a:gd name="T19" fmla="*/ 1 h 68"/>
                  <a:gd name="T20" fmla="*/ 0 w 73"/>
                  <a:gd name="T21" fmla="*/ 1 h 68"/>
                  <a:gd name="T22" fmla="*/ 0 w 73"/>
                  <a:gd name="T23" fmla="*/ 1 h 68"/>
                  <a:gd name="T24" fmla="*/ 0 w 73"/>
                  <a:gd name="T25" fmla="*/ 1 h 68"/>
                  <a:gd name="T26" fmla="*/ 0 w 73"/>
                  <a:gd name="T27" fmla="*/ 1 h 68"/>
                  <a:gd name="T28" fmla="*/ 0 w 73"/>
                  <a:gd name="T29" fmla="*/ 1 h 68"/>
                  <a:gd name="T30" fmla="*/ 0 w 73"/>
                  <a:gd name="T31" fmla="*/ 1 h 68"/>
                  <a:gd name="T32" fmla="*/ 0 w 73"/>
                  <a:gd name="T33" fmla="*/ 1 h 68"/>
                  <a:gd name="T34" fmla="*/ 0 w 73"/>
                  <a:gd name="T35" fmla="*/ 1 h 68"/>
                  <a:gd name="T36" fmla="*/ 0 w 73"/>
                  <a:gd name="T37" fmla="*/ 1 h 68"/>
                  <a:gd name="T38" fmla="*/ 0 w 73"/>
                  <a:gd name="T39" fmla="*/ 1 h 68"/>
                  <a:gd name="T40" fmla="*/ 0 w 73"/>
                  <a:gd name="T41" fmla="*/ 1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68"/>
                  <a:gd name="T65" fmla="*/ 73 w 73"/>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68">
                    <a:moveTo>
                      <a:pt x="33" y="7"/>
                    </a:moveTo>
                    <a:lnTo>
                      <a:pt x="27" y="3"/>
                    </a:lnTo>
                    <a:lnTo>
                      <a:pt x="20" y="1"/>
                    </a:lnTo>
                    <a:lnTo>
                      <a:pt x="12" y="1"/>
                    </a:lnTo>
                    <a:lnTo>
                      <a:pt x="0" y="0"/>
                    </a:lnTo>
                    <a:lnTo>
                      <a:pt x="9" y="7"/>
                    </a:lnTo>
                    <a:lnTo>
                      <a:pt x="17" y="14"/>
                    </a:lnTo>
                    <a:lnTo>
                      <a:pt x="27" y="24"/>
                    </a:lnTo>
                    <a:lnTo>
                      <a:pt x="37" y="33"/>
                    </a:lnTo>
                    <a:lnTo>
                      <a:pt x="46" y="43"/>
                    </a:lnTo>
                    <a:lnTo>
                      <a:pt x="53" y="54"/>
                    </a:lnTo>
                    <a:lnTo>
                      <a:pt x="59" y="61"/>
                    </a:lnTo>
                    <a:lnTo>
                      <a:pt x="62" y="68"/>
                    </a:lnTo>
                    <a:lnTo>
                      <a:pt x="67" y="64"/>
                    </a:lnTo>
                    <a:lnTo>
                      <a:pt x="72" y="59"/>
                    </a:lnTo>
                    <a:lnTo>
                      <a:pt x="73" y="52"/>
                    </a:lnTo>
                    <a:lnTo>
                      <a:pt x="69" y="45"/>
                    </a:lnTo>
                    <a:lnTo>
                      <a:pt x="59" y="36"/>
                    </a:lnTo>
                    <a:lnTo>
                      <a:pt x="49" y="26"/>
                    </a:lnTo>
                    <a:lnTo>
                      <a:pt x="39" y="15"/>
                    </a:lnTo>
                    <a:lnTo>
                      <a:pt x="33"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90" name="Freeform 166"/>
              <p:cNvSpPr>
                <a:spLocks/>
              </p:cNvSpPr>
              <p:nvPr/>
            </p:nvSpPr>
            <p:spPr bwMode="auto">
              <a:xfrm>
                <a:off x="5834" y="5324"/>
                <a:ext cx="47" cy="60"/>
              </a:xfrm>
              <a:custGeom>
                <a:avLst/>
                <a:gdLst>
                  <a:gd name="T0" fmla="*/ 1 w 93"/>
                  <a:gd name="T1" fmla="*/ 1 h 118"/>
                  <a:gd name="T2" fmla="*/ 1 w 93"/>
                  <a:gd name="T3" fmla="*/ 1 h 118"/>
                  <a:gd name="T4" fmla="*/ 1 w 93"/>
                  <a:gd name="T5" fmla="*/ 1 h 118"/>
                  <a:gd name="T6" fmla="*/ 1 w 93"/>
                  <a:gd name="T7" fmla="*/ 1 h 118"/>
                  <a:gd name="T8" fmla="*/ 1 w 93"/>
                  <a:gd name="T9" fmla="*/ 1 h 118"/>
                  <a:gd name="T10" fmla="*/ 1 w 93"/>
                  <a:gd name="T11" fmla="*/ 1 h 118"/>
                  <a:gd name="T12" fmla="*/ 1 w 93"/>
                  <a:gd name="T13" fmla="*/ 1 h 118"/>
                  <a:gd name="T14" fmla="*/ 1 w 93"/>
                  <a:gd name="T15" fmla="*/ 1 h 118"/>
                  <a:gd name="T16" fmla="*/ 0 w 93"/>
                  <a:gd name="T17" fmla="*/ 0 h 118"/>
                  <a:gd name="T18" fmla="*/ 1 w 93"/>
                  <a:gd name="T19" fmla="*/ 1 h 118"/>
                  <a:gd name="T20" fmla="*/ 1 w 93"/>
                  <a:gd name="T21" fmla="*/ 1 h 118"/>
                  <a:gd name="T22" fmla="*/ 1 w 93"/>
                  <a:gd name="T23" fmla="*/ 1 h 118"/>
                  <a:gd name="T24" fmla="*/ 1 w 93"/>
                  <a:gd name="T25" fmla="*/ 1 h 118"/>
                  <a:gd name="T26" fmla="*/ 1 w 93"/>
                  <a:gd name="T27" fmla="*/ 1 h 118"/>
                  <a:gd name="T28" fmla="*/ 1 w 93"/>
                  <a:gd name="T29" fmla="*/ 1 h 118"/>
                  <a:gd name="T30" fmla="*/ 1 w 93"/>
                  <a:gd name="T31" fmla="*/ 1 h 118"/>
                  <a:gd name="T32" fmla="*/ 1 w 93"/>
                  <a:gd name="T33" fmla="*/ 1 h 118"/>
                  <a:gd name="T34" fmla="*/ 1 w 93"/>
                  <a:gd name="T35" fmla="*/ 1 h 118"/>
                  <a:gd name="T36" fmla="*/ 1 w 93"/>
                  <a:gd name="T37" fmla="*/ 1 h 118"/>
                  <a:gd name="T38" fmla="*/ 1 w 93"/>
                  <a:gd name="T39" fmla="*/ 1 h 118"/>
                  <a:gd name="T40" fmla="*/ 1 w 93"/>
                  <a:gd name="T41" fmla="*/ 1 h 118"/>
                  <a:gd name="T42" fmla="*/ 1 w 93"/>
                  <a:gd name="T43" fmla="*/ 1 h 118"/>
                  <a:gd name="T44" fmla="*/ 1 w 93"/>
                  <a:gd name="T45" fmla="*/ 1 h 118"/>
                  <a:gd name="T46" fmla="*/ 1 w 93"/>
                  <a:gd name="T47" fmla="*/ 1 h 118"/>
                  <a:gd name="T48" fmla="*/ 1 w 93"/>
                  <a:gd name="T49" fmla="*/ 1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118"/>
                  <a:gd name="T77" fmla="*/ 93 w 93"/>
                  <a:gd name="T78" fmla="*/ 118 h 1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118">
                    <a:moveTo>
                      <a:pt x="69" y="73"/>
                    </a:moveTo>
                    <a:lnTo>
                      <a:pt x="62" y="66"/>
                    </a:lnTo>
                    <a:lnTo>
                      <a:pt x="56" y="57"/>
                    </a:lnTo>
                    <a:lnTo>
                      <a:pt x="49" y="48"/>
                    </a:lnTo>
                    <a:lnTo>
                      <a:pt x="42" y="38"/>
                    </a:lnTo>
                    <a:lnTo>
                      <a:pt x="33" y="28"/>
                    </a:lnTo>
                    <a:lnTo>
                      <a:pt x="25" y="17"/>
                    </a:lnTo>
                    <a:lnTo>
                      <a:pt x="13" y="7"/>
                    </a:lnTo>
                    <a:lnTo>
                      <a:pt x="0" y="0"/>
                    </a:lnTo>
                    <a:lnTo>
                      <a:pt x="9" y="12"/>
                    </a:lnTo>
                    <a:lnTo>
                      <a:pt x="19" y="26"/>
                    </a:lnTo>
                    <a:lnTo>
                      <a:pt x="29" y="40"/>
                    </a:lnTo>
                    <a:lnTo>
                      <a:pt x="39" y="55"/>
                    </a:lnTo>
                    <a:lnTo>
                      <a:pt x="47" y="71"/>
                    </a:lnTo>
                    <a:lnTo>
                      <a:pt x="56" y="83"/>
                    </a:lnTo>
                    <a:lnTo>
                      <a:pt x="62" y="96"/>
                    </a:lnTo>
                    <a:lnTo>
                      <a:pt x="66" y="103"/>
                    </a:lnTo>
                    <a:lnTo>
                      <a:pt x="73" y="106"/>
                    </a:lnTo>
                    <a:lnTo>
                      <a:pt x="80" y="110"/>
                    </a:lnTo>
                    <a:lnTo>
                      <a:pt x="87" y="115"/>
                    </a:lnTo>
                    <a:lnTo>
                      <a:pt x="93" y="118"/>
                    </a:lnTo>
                    <a:lnTo>
                      <a:pt x="86" y="108"/>
                    </a:lnTo>
                    <a:lnTo>
                      <a:pt x="80" y="96"/>
                    </a:lnTo>
                    <a:lnTo>
                      <a:pt x="74" y="83"/>
                    </a:lnTo>
                    <a:lnTo>
                      <a:pt x="69" y="7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91" name="Freeform 167"/>
              <p:cNvSpPr>
                <a:spLocks/>
              </p:cNvSpPr>
              <p:nvPr/>
            </p:nvSpPr>
            <p:spPr bwMode="auto">
              <a:xfrm>
                <a:off x="5817" y="5338"/>
                <a:ext cx="26" cy="106"/>
              </a:xfrm>
              <a:custGeom>
                <a:avLst/>
                <a:gdLst>
                  <a:gd name="T0" fmla="*/ 0 w 53"/>
                  <a:gd name="T1" fmla="*/ 0 h 211"/>
                  <a:gd name="T2" fmla="*/ 0 w 53"/>
                  <a:gd name="T3" fmla="*/ 1 h 211"/>
                  <a:gd name="T4" fmla="*/ 0 w 53"/>
                  <a:gd name="T5" fmla="*/ 1 h 211"/>
                  <a:gd name="T6" fmla="*/ 0 w 53"/>
                  <a:gd name="T7" fmla="*/ 1 h 211"/>
                  <a:gd name="T8" fmla="*/ 0 w 53"/>
                  <a:gd name="T9" fmla="*/ 1 h 211"/>
                  <a:gd name="T10" fmla="*/ 0 w 53"/>
                  <a:gd name="T11" fmla="*/ 1 h 211"/>
                  <a:gd name="T12" fmla="*/ 0 w 53"/>
                  <a:gd name="T13" fmla="*/ 1 h 211"/>
                  <a:gd name="T14" fmla="*/ 0 w 53"/>
                  <a:gd name="T15" fmla="*/ 1 h 211"/>
                  <a:gd name="T16" fmla="*/ 0 w 53"/>
                  <a:gd name="T17" fmla="*/ 1 h 211"/>
                  <a:gd name="T18" fmla="*/ 0 w 53"/>
                  <a:gd name="T19" fmla="*/ 1 h 211"/>
                  <a:gd name="T20" fmla="*/ 0 w 53"/>
                  <a:gd name="T21" fmla="*/ 1 h 211"/>
                  <a:gd name="T22" fmla="*/ 0 w 53"/>
                  <a:gd name="T23" fmla="*/ 1 h 211"/>
                  <a:gd name="T24" fmla="*/ 0 w 53"/>
                  <a:gd name="T25" fmla="*/ 1 h 211"/>
                  <a:gd name="T26" fmla="*/ 0 w 53"/>
                  <a:gd name="T27" fmla="*/ 1 h 211"/>
                  <a:gd name="T28" fmla="*/ 0 w 53"/>
                  <a:gd name="T29" fmla="*/ 1 h 211"/>
                  <a:gd name="T30" fmla="*/ 0 w 53"/>
                  <a:gd name="T31" fmla="*/ 1 h 211"/>
                  <a:gd name="T32" fmla="*/ 0 w 53"/>
                  <a:gd name="T33" fmla="*/ 1 h 211"/>
                  <a:gd name="T34" fmla="*/ 0 w 53"/>
                  <a:gd name="T35" fmla="*/ 1 h 211"/>
                  <a:gd name="T36" fmla="*/ 0 w 53"/>
                  <a:gd name="T37" fmla="*/ 1 h 211"/>
                  <a:gd name="T38" fmla="*/ 0 w 53"/>
                  <a:gd name="T39" fmla="*/ 1 h 211"/>
                  <a:gd name="T40" fmla="*/ 0 w 53"/>
                  <a:gd name="T41" fmla="*/ 0 h 2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211"/>
                  <a:gd name="T65" fmla="*/ 53 w 53"/>
                  <a:gd name="T66" fmla="*/ 211 h 2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211">
                    <a:moveTo>
                      <a:pt x="0" y="0"/>
                    </a:moveTo>
                    <a:lnTo>
                      <a:pt x="7" y="36"/>
                    </a:lnTo>
                    <a:lnTo>
                      <a:pt x="11" y="75"/>
                    </a:lnTo>
                    <a:lnTo>
                      <a:pt x="10" y="113"/>
                    </a:lnTo>
                    <a:lnTo>
                      <a:pt x="9" y="139"/>
                    </a:lnTo>
                    <a:lnTo>
                      <a:pt x="7" y="160"/>
                    </a:lnTo>
                    <a:lnTo>
                      <a:pt x="9" y="185"/>
                    </a:lnTo>
                    <a:lnTo>
                      <a:pt x="14" y="204"/>
                    </a:lnTo>
                    <a:lnTo>
                      <a:pt x="29" y="211"/>
                    </a:lnTo>
                    <a:lnTo>
                      <a:pt x="43" y="200"/>
                    </a:lnTo>
                    <a:lnTo>
                      <a:pt x="50" y="174"/>
                    </a:lnTo>
                    <a:lnTo>
                      <a:pt x="53" y="144"/>
                    </a:lnTo>
                    <a:lnTo>
                      <a:pt x="49" y="122"/>
                    </a:lnTo>
                    <a:lnTo>
                      <a:pt x="44" y="111"/>
                    </a:lnTo>
                    <a:lnTo>
                      <a:pt x="39" y="97"/>
                    </a:lnTo>
                    <a:lnTo>
                      <a:pt x="33" y="80"/>
                    </a:lnTo>
                    <a:lnTo>
                      <a:pt x="24" y="62"/>
                    </a:lnTo>
                    <a:lnTo>
                      <a:pt x="17" y="43"/>
                    </a:lnTo>
                    <a:lnTo>
                      <a:pt x="10" y="26"/>
                    </a:lnTo>
                    <a:lnTo>
                      <a:pt x="4" y="12"/>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92" name="Freeform 168"/>
              <p:cNvSpPr>
                <a:spLocks/>
              </p:cNvSpPr>
              <p:nvPr/>
            </p:nvSpPr>
            <p:spPr bwMode="auto">
              <a:xfrm>
                <a:off x="6031" y="5516"/>
                <a:ext cx="144" cy="132"/>
              </a:xfrm>
              <a:custGeom>
                <a:avLst/>
                <a:gdLst>
                  <a:gd name="T0" fmla="*/ 1 w 287"/>
                  <a:gd name="T1" fmla="*/ 0 h 266"/>
                  <a:gd name="T2" fmla="*/ 1 w 287"/>
                  <a:gd name="T3" fmla="*/ 0 h 266"/>
                  <a:gd name="T4" fmla="*/ 1 w 287"/>
                  <a:gd name="T5" fmla="*/ 0 h 266"/>
                  <a:gd name="T6" fmla="*/ 1 w 287"/>
                  <a:gd name="T7" fmla="*/ 0 h 266"/>
                  <a:gd name="T8" fmla="*/ 1 w 287"/>
                  <a:gd name="T9" fmla="*/ 0 h 266"/>
                  <a:gd name="T10" fmla="*/ 1 w 287"/>
                  <a:gd name="T11" fmla="*/ 0 h 266"/>
                  <a:gd name="T12" fmla="*/ 1 w 287"/>
                  <a:gd name="T13" fmla="*/ 0 h 266"/>
                  <a:gd name="T14" fmla="*/ 1 w 287"/>
                  <a:gd name="T15" fmla="*/ 0 h 266"/>
                  <a:gd name="T16" fmla="*/ 1 w 287"/>
                  <a:gd name="T17" fmla="*/ 0 h 266"/>
                  <a:gd name="T18" fmla="*/ 1 w 287"/>
                  <a:gd name="T19" fmla="*/ 0 h 266"/>
                  <a:gd name="T20" fmla="*/ 1 w 287"/>
                  <a:gd name="T21" fmla="*/ 0 h 266"/>
                  <a:gd name="T22" fmla="*/ 1 w 287"/>
                  <a:gd name="T23" fmla="*/ 0 h 266"/>
                  <a:gd name="T24" fmla="*/ 1 w 287"/>
                  <a:gd name="T25" fmla="*/ 0 h 266"/>
                  <a:gd name="T26" fmla="*/ 1 w 287"/>
                  <a:gd name="T27" fmla="*/ 0 h 266"/>
                  <a:gd name="T28" fmla="*/ 1 w 287"/>
                  <a:gd name="T29" fmla="*/ 0 h 266"/>
                  <a:gd name="T30" fmla="*/ 1 w 287"/>
                  <a:gd name="T31" fmla="*/ 0 h 266"/>
                  <a:gd name="T32" fmla="*/ 1 w 287"/>
                  <a:gd name="T33" fmla="*/ 0 h 266"/>
                  <a:gd name="T34" fmla="*/ 1 w 287"/>
                  <a:gd name="T35" fmla="*/ 0 h 266"/>
                  <a:gd name="T36" fmla="*/ 1 w 287"/>
                  <a:gd name="T37" fmla="*/ 0 h 266"/>
                  <a:gd name="T38" fmla="*/ 1 w 287"/>
                  <a:gd name="T39" fmla="*/ 0 h 266"/>
                  <a:gd name="T40" fmla="*/ 1 w 287"/>
                  <a:gd name="T41" fmla="*/ 0 h 266"/>
                  <a:gd name="T42" fmla="*/ 1 w 287"/>
                  <a:gd name="T43" fmla="*/ 0 h 266"/>
                  <a:gd name="T44" fmla="*/ 1 w 287"/>
                  <a:gd name="T45" fmla="*/ 0 h 266"/>
                  <a:gd name="T46" fmla="*/ 1 w 287"/>
                  <a:gd name="T47" fmla="*/ 0 h 266"/>
                  <a:gd name="T48" fmla="*/ 1 w 287"/>
                  <a:gd name="T49" fmla="*/ 0 h 266"/>
                  <a:gd name="T50" fmla="*/ 1 w 287"/>
                  <a:gd name="T51" fmla="*/ 0 h 266"/>
                  <a:gd name="T52" fmla="*/ 1 w 287"/>
                  <a:gd name="T53" fmla="*/ 0 h 266"/>
                  <a:gd name="T54" fmla="*/ 1 w 287"/>
                  <a:gd name="T55" fmla="*/ 0 h 266"/>
                  <a:gd name="T56" fmla="*/ 1 w 287"/>
                  <a:gd name="T57" fmla="*/ 0 h 266"/>
                  <a:gd name="T58" fmla="*/ 1 w 287"/>
                  <a:gd name="T59" fmla="*/ 0 h 266"/>
                  <a:gd name="T60" fmla="*/ 1 w 287"/>
                  <a:gd name="T61" fmla="*/ 0 h 266"/>
                  <a:gd name="T62" fmla="*/ 1 w 287"/>
                  <a:gd name="T63" fmla="*/ 0 h 266"/>
                  <a:gd name="T64" fmla="*/ 1 w 287"/>
                  <a:gd name="T65" fmla="*/ 0 h 266"/>
                  <a:gd name="T66" fmla="*/ 1 w 287"/>
                  <a:gd name="T67" fmla="*/ 0 h 266"/>
                  <a:gd name="T68" fmla="*/ 1 w 287"/>
                  <a:gd name="T69" fmla="*/ 0 h 266"/>
                  <a:gd name="T70" fmla="*/ 1 w 287"/>
                  <a:gd name="T71" fmla="*/ 0 h 266"/>
                  <a:gd name="T72" fmla="*/ 1 w 287"/>
                  <a:gd name="T73" fmla="*/ 0 h 266"/>
                  <a:gd name="T74" fmla="*/ 1 w 287"/>
                  <a:gd name="T75" fmla="*/ 0 h 266"/>
                  <a:gd name="T76" fmla="*/ 1 w 287"/>
                  <a:gd name="T77" fmla="*/ 0 h 266"/>
                  <a:gd name="T78" fmla="*/ 1 w 287"/>
                  <a:gd name="T79" fmla="*/ 0 h 266"/>
                  <a:gd name="T80" fmla="*/ 1 w 287"/>
                  <a:gd name="T81" fmla="*/ 0 h 266"/>
                  <a:gd name="T82" fmla="*/ 1 w 287"/>
                  <a:gd name="T83" fmla="*/ 0 h 266"/>
                  <a:gd name="T84" fmla="*/ 1 w 287"/>
                  <a:gd name="T85" fmla="*/ 0 h 266"/>
                  <a:gd name="T86" fmla="*/ 1 w 287"/>
                  <a:gd name="T87" fmla="*/ 0 h 266"/>
                  <a:gd name="T88" fmla="*/ 1 w 287"/>
                  <a:gd name="T89" fmla="*/ 0 h 266"/>
                  <a:gd name="T90" fmla="*/ 1 w 287"/>
                  <a:gd name="T91" fmla="*/ 0 h 266"/>
                  <a:gd name="T92" fmla="*/ 1 w 287"/>
                  <a:gd name="T93" fmla="*/ 0 h 266"/>
                  <a:gd name="T94" fmla="*/ 1 w 287"/>
                  <a:gd name="T95" fmla="*/ 0 h 2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7"/>
                  <a:gd name="T145" fmla="*/ 0 h 266"/>
                  <a:gd name="T146" fmla="*/ 287 w 287"/>
                  <a:gd name="T147" fmla="*/ 266 h 2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7" h="266">
                    <a:moveTo>
                      <a:pt x="92" y="0"/>
                    </a:moveTo>
                    <a:lnTo>
                      <a:pt x="80" y="0"/>
                    </a:lnTo>
                    <a:lnTo>
                      <a:pt x="67" y="4"/>
                    </a:lnTo>
                    <a:lnTo>
                      <a:pt x="55" y="9"/>
                    </a:lnTo>
                    <a:lnTo>
                      <a:pt x="42" y="18"/>
                    </a:lnTo>
                    <a:lnTo>
                      <a:pt x="30" y="28"/>
                    </a:lnTo>
                    <a:lnTo>
                      <a:pt x="19" y="40"/>
                    </a:lnTo>
                    <a:lnTo>
                      <a:pt x="9" y="52"/>
                    </a:lnTo>
                    <a:lnTo>
                      <a:pt x="0" y="65"/>
                    </a:lnTo>
                    <a:lnTo>
                      <a:pt x="12" y="61"/>
                    </a:lnTo>
                    <a:lnTo>
                      <a:pt x="20" y="61"/>
                    </a:lnTo>
                    <a:lnTo>
                      <a:pt x="29" y="63"/>
                    </a:lnTo>
                    <a:lnTo>
                      <a:pt x="37" y="66"/>
                    </a:lnTo>
                    <a:lnTo>
                      <a:pt x="43" y="65"/>
                    </a:lnTo>
                    <a:lnTo>
                      <a:pt x="50" y="65"/>
                    </a:lnTo>
                    <a:lnTo>
                      <a:pt x="57" y="65"/>
                    </a:lnTo>
                    <a:lnTo>
                      <a:pt x="63" y="68"/>
                    </a:lnTo>
                    <a:lnTo>
                      <a:pt x="67" y="77"/>
                    </a:lnTo>
                    <a:lnTo>
                      <a:pt x="70" y="89"/>
                    </a:lnTo>
                    <a:lnTo>
                      <a:pt x="70" y="105"/>
                    </a:lnTo>
                    <a:lnTo>
                      <a:pt x="70" y="124"/>
                    </a:lnTo>
                    <a:lnTo>
                      <a:pt x="80" y="122"/>
                    </a:lnTo>
                    <a:lnTo>
                      <a:pt x="86" y="129"/>
                    </a:lnTo>
                    <a:lnTo>
                      <a:pt x="89" y="140"/>
                    </a:lnTo>
                    <a:lnTo>
                      <a:pt x="89" y="152"/>
                    </a:lnTo>
                    <a:lnTo>
                      <a:pt x="89" y="157"/>
                    </a:lnTo>
                    <a:lnTo>
                      <a:pt x="87" y="164"/>
                    </a:lnTo>
                    <a:lnTo>
                      <a:pt x="87" y="173"/>
                    </a:lnTo>
                    <a:lnTo>
                      <a:pt x="86" y="182"/>
                    </a:lnTo>
                    <a:lnTo>
                      <a:pt x="95" y="185"/>
                    </a:lnTo>
                    <a:lnTo>
                      <a:pt x="103" y="192"/>
                    </a:lnTo>
                    <a:lnTo>
                      <a:pt x="113" y="199"/>
                    </a:lnTo>
                    <a:lnTo>
                      <a:pt x="122" y="208"/>
                    </a:lnTo>
                    <a:lnTo>
                      <a:pt x="130" y="218"/>
                    </a:lnTo>
                    <a:lnTo>
                      <a:pt x="137" y="227"/>
                    </a:lnTo>
                    <a:lnTo>
                      <a:pt x="143" y="234"/>
                    </a:lnTo>
                    <a:lnTo>
                      <a:pt x="146" y="241"/>
                    </a:lnTo>
                    <a:lnTo>
                      <a:pt x="156" y="234"/>
                    </a:lnTo>
                    <a:lnTo>
                      <a:pt x="162" y="222"/>
                    </a:lnTo>
                    <a:lnTo>
                      <a:pt x="165" y="210"/>
                    </a:lnTo>
                    <a:lnTo>
                      <a:pt x="163" y="199"/>
                    </a:lnTo>
                    <a:lnTo>
                      <a:pt x="160" y="194"/>
                    </a:lnTo>
                    <a:lnTo>
                      <a:pt x="155" y="187"/>
                    </a:lnTo>
                    <a:lnTo>
                      <a:pt x="147" y="177"/>
                    </a:lnTo>
                    <a:lnTo>
                      <a:pt x="140" y="166"/>
                    </a:lnTo>
                    <a:lnTo>
                      <a:pt x="135" y="156"/>
                    </a:lnTo>
                    <a:lnTo>
                      <a:pt x="132" y="145"/>
                    </a:lnTo>
                    <a:lnTo>
                      <a:pt x="132" y="135"/>
                    </a:lnTo>
                    <a:lnTo>
                      <a:pt x="137" y="126"/>
                    </a:lnTo>
                    <a:lnTo>
                      <a:pt x="149" y="121"/>
                    </a:lnTo>
                    <a:lnTo>
                      <a:pt x="163" y="128"/>
                    </a:lnTo>
                    <a:lnTo>
                      <a:pt x="176" y="143"/>
                    </a:lnTo>
                    <a:lnTo>
                      <a:pt x="189" y="164"/>
                    </a:lnTo>
                    <a:lnTo>
                      <a:pt x="202" y="189"/>
                    </a:lnTo>
                    <a:lnTo>
                      <a:pt x="210" y="213"/>
                    </a:lnTo>
                    <a:lnTo>
                      <a:pt x="217" y="234"/>
                    </a:lnTo>
                    <a:lnTo>
                      <a:pt x="222" y="250"/>
                    </a:lnTo>
                    <a:lnTo>
                      <a:pt x="225" y="260"/>
                    </a:lnTo>
                    <a:lnTo>
                      <a:pt x="233" y="264"/>
                    </a:lnTo>
                    <a:lnTo>
                      <a:pt x="242" y="266"/>
                    </a:lnTo>
                    <a:lnTo>
                      <a:pt x="252" y="264"/>
                    </a:lnTo>
                    <a:lnTo>
                      <a:pt x="255" y="259"/>
                    </a:lnTo>
                    <a:lnTo>
                      <a:pt x="255" y="250"/>
                    </a:lnTo>
                    <a:lnTo>
                      <a:pt x="253" y="243"/>
                    </a:lnTo>
                    <a:lnTo>
                      <a:pt x="252" y="238"/>
                    </a:lnTo>
                    <a:lnTo>
                      <a:pt x="259" y="234"/>
                    </a:lnTo>
                    <a:lnTo>
                      <a:pt x="266" y="227"/>
                    </a:lnTo>
                    <a:lnTo>
                      <a:pt x="270" y="220"/>
                    </a:lnTo>
                    <a:lnTo>
                      <a:pt x="276" y="211"/>
                    </a:lnTo>
                    <a:lnTo>
                      <a:pt x="282" y="194"/>
                    </a:lnTo>
                    <a:lnTo>
                      <a:pt x="286" y="173"/>
                    </a:lnTo>
                    <a:lnTo>
                      <a:pt x="287" y="152"/>
                    </a:lnTo>
                    <a:lnTo>
                      <a:pt x="287" y="133"/>
                    </a:lnTo>
                    <a:lnTo>
                      <a:pt x="287" y="121"/>
                    </a:lnTo>
                    <a:lnTo>
                      <a:pt x="287" y="105"/>
                    </a:lnTo>
                    <a:lnTo>
                      <a:pt x="285" y="91"/>
                    </a:lnTo>
                    <a:lnTo>
                      <a:pt x="282" y="80"/>
                    </a:lnTo>
                    <a:lnTo>
                      <a:pt x="276" y="73"/>
                    </a:lnTo>
                    <a:lnTo>
                      <a:pt x="269" y="65"/>
                    </a:lnTo>
                    <a:lnTo>
                      <a:pt x="259" y="56"/>
                    </a:lnTo>
                    <a:lnTo>
                      <a:pt x="249" y="49"/>
                    </a:lnTo>
                    <a:lnTo>
                      <a:pt x="242" y="46"/>
                    </a:lnTo>
                    <a:lnTo>
                      <a:pt x="233" y="42"/>
                    </a:lnTo>
                    <a:lnTo>
                      <a:pt x="223" y="39"/>
                    </a:lnTo>
                    <a:lnTo>
                      <a:pt x="212" y="33"/>
                    </a:lnTo>
                    <a:lnTo>
                      <a:pt x="200" y="30"/>
                    </a:lnTo>
                    <a:lnTo>
                      <a:pt x="189" y="25"/>
                    </a:lnTo>
                    <a:lnTo>
                      <a:pt x="177" y="21"/>
                    </a:lnTo>
                    <a:lnTo>
                      <a:pt x="169" y="19"/>
                    </a:lnTo>
                    <a:lnTo>
                      <a:pt x="160" y="18"/>
                    </a:lnTo>
                    <a:lnTo>
                      <a:pt x="150" y="14"/>
                    </a:lnTo>
                    <a:lnTo>
                      <a:pt x="139" y="11"/>
                    </a:lnTo>
                    <a:lnTo>
                      <a:pt x="129" y="7"/>
                    </a:lnTo>
                    <a:lnTo>
                      <a:pt x="117" y="5"/>
                    </a:lnTo>
                    <a:lnTo>
                      <a:pt x="107" y="2"/>
                    </a:lnTo>
                    <a:lnTo>
                      <a:pt x="99" y="0"/>
                    </a:lnTo>
                    <a:lnTo>
                      <a:pt x="9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93" name="Freeform 169"/>
              <p:cNvSpPr>
                <a:spLocks/>
              </p:cNvSpPr>
              <p:nvPr/>
            </p:nvSpPr>
            <p:spPr bwMode="auto">
              <a:xfrm>
                <a:off x="6050" y="5525"/>
                <a:ext cx="108" cy="123"/>
              </a:xfrm>
              <a:custGeom>
                <a:avLst/>
                <a:gdLst>
                  <a:gd name="T0" fmla="*/ 0 w 218"/>
                  <a:gd name="T1" fmla="*/ 0 h 247"/>
                  <a:gd name="T2" fmla="*/ 0 w 218"/>
                  <a:gd name="T3" fmla="*/ 0 h 247"/>
                  <a:gd name="T4" fmla="*/ 0 w 218"/>
                  <a:gd name="T5" fmla="*/ 0 h 247"/>
                  <a:gd name="T6" fmla="*/ 0 w 218"/>
                  <a:gd name="T7" fmla="*/ 0 h 247"/>
                  <a:gd name="T8" fmla="*/ 0 w 218"/>
                  <a:gd name="T9" fmla="*/ 0 h 247"/>
                  <a:gd name="T10" fmla="*/ 0 w 218"/>
                  <a:gd name="T11" fmla="*/ 0 h 247"/>
                  <a:gd name="T12" fmla="*/ 0 w 218"/>
                  <a:gd name="T13" fmla="*/ 0 h 247"/>
                  <a:gd name="T14" fmla="*/ 0 w 218"/>
                  <a:gd name="T15" fmla="*/ 0 h 247"/>
                  <a:gd name="T16" fmla="*/ 0 w 218"/>
                  <a:gd name="T17" fmla="*/ 0 h 247"/>
                  <a:gd name="T18" fmla="*/ 0 w 218"/>
                  <a:gd name="T19" fmla="*/ 0 h 247"/>
                  <a:gd name="T20" fmla="*/ 0 w 218"/>
                  <a:gd name="T21" fmla="*/ 0 h 247"/>
                  <a:gd name="T22" fmla="*/ 0 w 218"/>
                  <a:gd name="T23" fmla="*/ 0 h 247"/>
                  <a:gd name="T24" fmla="*/ 0 w 218"/>
                  <a:gd name="T25" fmla="*/ 0 h 247"/>
                  <a:gd name="T26" fmla="*/ 0 w 218"/>
                  <a:gd name="T27" fmla="*/ 0 h 247"/>
                  <a:gd name="T28" fmla="*/ 0 w 218"/>
                  <a:gd name="T29" fmla="*/ 0 h 247"/>
                  <a:gd name="T30" fmla="*/ 0 w 218"/>
                  <a:gd name="T31" fmla="*/ 0 h 247"/>
                  <a:gd name="T32" fmla="*/ 0 w 218"/>
                  <a:gd name="T33" fmla="*/ 0 h 247"/>
                  <a:gd name="T34" fmla="*/ 0 w 218"/>
                  <a:gd name="T35" fmla="*/ 0 h 247"/>
                  <a:gd name="T36" fmla="*/ 0 w 218"/>
                  <a:gd name="T37" fmla="*/ 0 h 247"/>
                  <a:gd name="T38" fmla="*/ 0 w 218"/>
                  <a:gd name="T39" fmla="*/ 0 h 247"/>
                  <a:gd name="T40" fmla="*/ 0 w 218"/>
                  <a:gd name="T41" fmla="*/ 0 h 247"/>
                  <a:gd name="T42" fmla="*/ 0 w 218"/>
                  <a:gd name="T43" fmla="*/ 0 h 247"/>
                  <a:gd name="T44" fmla="*/ 0 w 218"/>
                  <a:gd name="T45" fmla="*/ 0 h 247"/>
                  <a:gd name="T46" fmla="*/ 0 w 218"/>
                  <a:gd name="T47" fmla="*/ 0 h 247"/>
                  <a:gd name="T48" fmla="*/ 0 w 218"/>
                  <a:gd name="T49" fmla="*/ 0 h 247"/>
                  <a:gd name="T50" fmla="*/ 0 w 218"/>
                  <a:gd name="T51" fmla="*/ 0 h 247"/>
                  <a:gd name="T52" fmla="*/ 0 w 218"/>
                  <a:gd name="T53" fmla="*/ 0 h 247"/>
                  <a:gd name="T54" fmla="*/ 0 w 218"/>
                  <a:gd name="T55" fmla="*/ 0 h 247"/>
                  <a:gd name="T56" fmla="*/ 0 w 218"/>
                  <a:gd name="T57" fmla="*/ 0 h 247"/>
                  <a:gd name="T58" fmla="*/ 0 w 218"/>
                  <a:gd name="T59" fmla="*/ 0 h 247"/>
                  <a:gd name="T60" fmla="*/ 0 w 218"/>
                  <a:gd name="T61" fmla="*/ 0 h 247"/>
                  <a:gd name="T62" fmla="*/ 0 w 218"/>
                  <a:gd name="T63" fmla="*/ 0 h 247"/>
                  <a:gd name="T64" fmla="*/ 0 w 218"/>
                  <a:gd name="T65" fmla="*/ 0 h 247"/>
                  <a:gd name="T66" fmla="*/ 0 w 218"/>
                  <a:gd name="T67" fmla="*/ 0 h 247"/>
                  <a:gd name="T68" fmla="*/ 0 w 218"/>
                  <a:gd name="T69" fmla="*/ 0 h 247"/>
                  <a:gd name="T70" fmla="*/ 0 w 218"/>
                  <a:gd name="T71" fmla="*/ 0 h 247"/>
                  <a:gd name="T72" fmla="*/ 0 w 218"/>
                  <a:gd name="T73" fmla="*/ 0 h 247"/>
                  <a:gd name="T74" fmla="*/ 0 w 218"/>
                  <a:gd name="T75" fmla="*/ 0 h 247"/>
                  <a:gd name="T76" fmla="*/ 0 w 218"/>
                  <a:gd name="T77" fmla="*/ 0 h 247"/>
                  <a:gd name="T78" fmla="*/ 0 w 218"/>
                  <a:gd name="T79" fmla="*/ 0 h 2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8"/>
                  <a:gd name="T121" fmla="*/ 0 h 247"/>
                  <a:gd name="T122" fmla="*/ 218 w 218"/>
                  <a:gd name="T123" fmla="*/ 247 h 2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8" h="247">
                    <a:moveTo>
                      <a:pt x="215" y="219"/>
                    </a:moveTo>
                    <a:lnTo>
                      <a:pt x="216" y="224"/>
                    </a:lnTo>
                    <a:lnTo>
                      <a:pt x="218" y="231"/>
                    </a:lnTo>
                    <a:lnTo>
                      <a:pt x="218" y="240"/>
                    </a:lnTo>
                    <a:lnTo>
                      <a:pt x="215" y="245"/>
                    </a:lnTo>
                    <a:lnTo>
                      <a:pt x="205" y="247"/>
                    </a:lnTo>
                    <a:lnTo>
                      <a:pt x="196" y="245"/>
                    </a:lnTo>
                    <a:lnTo>
                      <a:pt x="188" y="241"/>
                    </a:lnTo>
                    <a:lnTo>
                      <a:pt x="185" y="231"/>
                    </a:lnTo>
                    <a:lnTo>
                      <a:pt x="180" y="215"/>
                    </a:lnTo>
                    <a:lnTo>
                      <a:pt x="173" y="194"/>
                    </a:lnTo>
                    <a:lnTo>
                      <a:pt x="165" y="170"/>
                    </a:lnTo>
                    <a:lnTo>
                      <a:pt x="152" y="145"/>
                    </a:lnTo>
                    <a:lnTo>
                      <a:pt x="139" y="124"/>
                    </a:lnTo>
                    <a:lnTo>
                      <a:pt x="126" y="109"/>
                    </a:lnTo>
                    <a:lnTo>
                      <a:pt x="112" y="102"/>
                    </a:lnTo>
                    <a:lnTo>
                      <a:pt x="100" y="107"/>
                    </a:lnTo>
                    <a:lnTo>
                      <a:pt x="95" y="116"/>
                    </a:lnTo>
                    <a:lnTo>
                      <a:pt x="95" y="126"/>
                    </a:lnTo>
                    <a:lnTo>
                      <a:pt x="98" y="137"/>
                    </a:lnTo>
                    <a:lnTo>
                      <a:pt x="103" y="147"/>
                    </a:lnTo>
                    <a:lnTo>
                      <a:pt x="110" y="158"/>
                    </a:lnTo>
                    <a:lnTo>
                      <a:pt x="118" y="168"/>
                    </a:lnTo>
                    <a:lnTo>
                      <a:pt x="123" y="175"/>
                    </a:lnTo>
                    <a:lnTo>
                      <a:pt x="126" y="180"/>
                    </a:lnTo>
                    <a:lnTo>
                      <a:pt x="128" y="191"/>
                    </a:lnTo>
                    <a:lnTo>
                      <a:pt x="125" y="203"/>
                    </a:lnTo>
                    <a:lnTo>
                      <a:pt x="119" y="215"/>
                    </a:lnTo>
                    <a:lnTo>
                      <a:pt x="109" y="222"/>
                    </a:lnTo>
                    <a:lnTo>
                      <a:pt x="106" y="215"/>
                    </a:lnTo>
                    <a:lnTo>
                      <a:pt x="100" y="208"/>
                    </a:lnTo>
                    <a:lnTo>
                      <a:pt x="93" y="199"/>
                    </a:lnTo>
                    <a:lnTo>
                      <a:pt x="85" y="189"/>
                    </a:lnTo>
                    <a:lnTo>
                      <a:pt x="76" y="180"/>
                    </a:lnTo>
                    <a:lnTo>
                      <a:pt x="66" y="173"/>
                    </a:lnTo>
                    <a:lnTo>
                      <a:pt x="58" y="166"/>
                    </a:lnTo>
                    <a:lnTo>
                      <a:pt x="49" y="163"/>
                    </a:lnTo>
                    <a:lnTo>
                      <a:pt x="50" y="154"/>
                    </a:lnTo>
                    <a:lnTo>
                      <a:pt x="50" y="145"/>
                    </a:lnTo>
                    <a:lnTo>
                      <a:pt x="52" y="138"/>
                    </a:lnTo>
                    <a:lnTo>
                      <a:pt x="52" y="133"/>
                    </a:lnTo>
                    <a:lnTo>
                      <a:pt x="52" y="121"/>
                    </a:lnTo>
                    <a:lnTo>
                      <a:pt x="49" y="110"/>
                    </a:lnTo>
                    <a:lnTo>
                      <a:pt x="43" y="103"/>
                    </a:lnTo>
                    <a:lnTo>
                      <a:pt x="33" y="105"/>
                    </a:lnTo>
                    <a:lnTo>
                      <a:pt x="33" y="86"/>
                    </a:lnTo>
                    <a:lnTo>
                      <a:pt x="33" y="70"/>
                    </a:lnTo>
                    <a:lnTo>
                      <a:pt x="30" y="58"/>
                    </a:lnTo>
                    <a:lnTo>
                      <a:pt x="26" y="49"/>
                    </a:lnTo>
                    <a:lnTo>
                      <a:pt x="20" y="46"/>
                    </a:lnTo>
                    <a:lnTo>
                      <a:pt x="13" y="46"/>
                    </a:lnTo>
                    <a:lnTo>
                      <a:pt x="6" y="46"/>
                    </a:lnTo>
                    <a:lnTo>
                      <a:pt x="0" y="47"/>
                    </a:lnTo>
                    <a:lnTo>
                      <a:pt x="5" y="37"/>
                    </a:lnTo>
                    <a:lnTo>
                      <a:pt x="10" y="28"/>
                    </a:lnTo>
                    <a:lnTo>
                      <a:pt x="19" y="20"/>
                    </a:lnTo>
                    <a:lnTo>
                      <a:pt x="28" y="11"/>
                    </a:lnTo>
                    <a:lnTo>
                      <a:pt x="38" y="6"/>
                    </a:lnTo>
                    <a:lnTo>
                      <a:pt x="48" y="2"/>
                    </a:lnTo>
                    <a:lnTo>
                      <a:pt x="58" y="0"/>
                    </a:lnTo>
                    <a:lnTo>
                      <a:pt x="69" y="4"/>
                    </a:lnTo>
                    <a:lnTo>
                      <a:pt x="80" y="9"/>
                    </a:lnTo>
                    <a:lnTo>
                      <a:pt x="90" y="14"/>
                    </a:lnTo>
                    <a:lnTo>
                      <a:pt x="102" y="21"/>
                    </a:lnTo>
                    <a:lnTo>
                      <a:pt x="112" y="28"/>
                    </a:lnTo>
                    <a:lnTo>
                      <a:pt x="120" y="37"/>
                    </a:lnTo>
                    <a:lnTo>
                      <a:pt x="129" y="46"/>
                    </a:lnTo>
                    <a:lnTo>
                      <a:pt x="136" y="56"/>
                    </a:lnTo>
                    <a:lnTo>
                      <a:pt x="142" y="67"/>
                    </a:lnTo>
                    <a:lnTo>
                      <a:pt x="152" y="86"/>
                    </a:lnTo>
                    <a:lnTo>
                      <a:pt x="162" y="102"/>
                    </a:lnTo>
                    <a:lnTo>
                      <a:pt x="169" y="112"/>
                    </a:lnTo>
                    <a:lnTo>
                      <a:pt x="176" y="119"/>
                    </a:lnTo>
                    <a:lnTo>
                      <a:pt x="183" y="128"/>
                    </a:lnTo>
                    <a:lnTo>
                      <a:pt x="190" y="142"/>
                    </a:lnTo>
                    <a:lnTo>
                      <a:pt x="196" y="158"/>
                    </a:lnTo>
                    <a:lnTo>
                      <a:pt x="199" y="170"/>
                    </a:lnTo>
                    <a:lnTo>
                      <a:pt x="200" y="180"/>
                    </a:lnTo>
                    <a:lnTo>
                      <a:pt x="205" y="194"/>
                    </a:lnTo>
                    <a:lnTo>
                      <a:pt x="209" y="208"/>
                    </a:lnTo>
                    <a:lnTo>
                      <a:pt x="215" y="2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94" name="Freeform 170"/>
              <p:cNvSpPr>
                <a:spLocks/>
              </p:cNvSpPr>
              <p:nvPr/>
            </p:nvSpPr>
            <p:spPr bwMode="auto">
              <a:xfrm>
                <a:off x="6155" y="5540"/>
                <a:ext cx="20" cy="42"/>
              </a:xfrm>
              <a:custGeom>
                <a:avLst/>
                <a:gdLst>
                  <a:gd name="T0" fmla="*/ 1 w 38"/>
                  <a:gd name="T1" fmla="*/ 1 h 84"/>
                  <a:gd name="T2" fmla="*/ 1 w 38"/>
                  <a:gd name="T3" fmla="*/ 1 h 84"/>
                  <a:gd name="T4" fmla="*/ 1 w 38"/>
                  <a:gd name="T5" fmla="*/ 1 h 84"/>
                  <a:gd name="T6" fmla="*/ 1 w 38"/>
                  <a:gd name="T7" fmla="*/ 1 h 84"/>
                  <a:gd name="T8" fmla="*/ 1 w 38"/>
                  <a:gd name="T9" fmla="*/ 1 h 84"/>
                  <a:gd name="T10" fmla="*/ 1 w 38"/>
                  <a:gd name="T11" fmla="*/ 1 h 84"/>
                  <a:gd name="T12" fmla="*/ 1 w 38"/>
                  <a:gd name="T13" fmla="*/ 1 h 84"/>
                  <a:gd name="T14" fmla="*/ 1 w 38"/>
                  <a:gd name="T15" fmla="*/ 1 h 84"/>
                  <a:gd name="T16" fmla="*/ 0 w 38"/>
                  <a:gd name="T17" fmla="*/ 0 h 84"/>
                  <a:gd name="T18" fmla="*/ 1 w 38"/>
                  <a:gd name="T19" fmla="*/ 1 h 84"/>
                  <a:gd name="T20" fmla="*/ 1 w 38"/>
                  <a:gd name="T21" fmla="*/ 1 h 84"/>
                  <a:gd name="T22" fmla="*/ 1 w 38"/>
                  <a:gd name="T23" fmla="*/ 1 h 84"/>
                  <a:gd name="T24" fmla="*/ 1 w 38"/>
                  <a:gd name="T25" fmla="*/ 1 h 84"/>
                  <a:gd name="T26" fmla="*/ 1 w 38"/>
                  <a:gd name="T27" fmla="*/ 1 h 84"/>
                  <a:gd name="T28" fmla="*/ 1 w 38"/>
                  <a:gd name="T29" fmla="*/ 1 h 84"/>
                  <a:gd name="T30" fmla="*/ 1 w 38"/>
                  <a:gd name="T31" fmla="*/ 1 h 84"/>
                  <a:gd name="T32" fmla="*/ 1 w 38"/>
                  <a:gd name="T33" fmla="*/ 1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84"/>
                  <a:gd name="T53" fmla="*/ 38 w 38"/>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84">
                    <a:moveTo>
                      <a:pt x="38" y="84"/>
                    </a:moveTo>
                    <a:lnTo>
                      <a:pt x="38" y="72"/>
                    </a:lnTo>
                    <a:lnTo>
                      <a:pt x="38" y="56"/>
                    </a:lnTo>
                    <a:lnTo>
                      <a:pt x="36" y="42"/>
                    </a:lnTo>
                    <a:lnTo>
                      <a:pt x="33" y="31"/>
                    </a:lnTo>
                    <a:lnTo>
                      <a:pt x="27" y="24"/>
                    </a:lnTo>
                    <a:lnTo>
                      <a:pt x="20" y="16"/>
                    </a:lnTo>
                    <a:lnTo>
                      <a:pt x="10" y="7"/>
                    </a:lnTo>
                    <a:lnTo>
                      <a:pt x="0" y="0"/>
                    </a:lnTo>
                    <a:lnTo>
                      <a:pt x="6" y="14"/>
                    </a:lnTo>
                    <a:lnTo>
                      <a:pt x="13" y="30"/>
                    </a:lnTo>
                    <a:lnTo>
                      <a:pt x="20" y="45"/>
                    </a:lnTo>
                    <a:lnTo>
                      <a:pt x="24" y="56"/>
                    </a:lnTo>
                    <a:lnTo>
                      <a:pt x="28" y="65"/>
                    </a:lnTo>
                    <a:lnTo>
                      <a:pt x="33" y="72"/>
                    </a:lnTo>
                    <a:lnTo>
                      <a:pt x="36" y="79"/>
                    </a:lnTo>
                    <a:lnTo>
                      <a:pt x="38" y="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995" name="Freeform 171"/>
              <p:cNvSpPr>
                <a:spLocks/>
              </p:cNvSpPr>
              <p:nvPr/>
            </p:nvSpPr>
            <p:spPr bwMode="auto">
              <a:xfrm>
                <a:off x="6129" y="5549"/>
                <a:ext cx="31" cy="72"/>
              </a:xfrm>
              <a:custGeom>
                <a:avLst/>
                <a:gdLst>
                  <a:gd name="T0" fmla="*/ 0 w 61"/>
                  <a:gd name="T1" fmla="*/ 0 h 145"/>
                  <a:gd name="T2" fmla="*/ 1 w 61"/>
                  <a:gd name="T3" fmla="*/ 0 h 145"/>
                  <a:gd name="T4" fmla="*/ 1 w 61"/>
                  <a:gd name="T5" fmla="*/ 0 h 145"/>
                  <a:gd name="T6" fmla="*/ 1 w 61"/>
                  <a:gd name="T7" fmla="*/ 0 h 145"/>
                  <a:gd name="T8" fmla="*/ 1 w 61"/>
                  <a:gd name="T9" fmla="*/ 0 h 145"/>
                  <a:gd name="T10" fmla="*/ 1 w 61"/>
                  <a:gd name="T11" fmla="*/ 0 h 145"/>
                  <a:gd name="T12" fmla="*/ 1 w 61"/>
                  <a:gd name="T13" fmla="*/ 0 h 145"/>
                  <a:gd name="T14" fmla="*/ 1 w 61"/>
                  <a:gd name="T15" fmla="*/ 0 h 145"/>
                  <a:gd name="T16" fmla="*/ 1 w 61"/>
                  <a:gd name="T17" fmla="*/ 0 h 145"/>
                  <a:gd name="T18" fmla="*/ 1 w 61"/>
                  <a:gd name="T19" fmla="*/ 0 h 145"/>
                  <a:gd name="T20" fmla="*/ 1 w 61"/>
                  <a:gd name="T21" fmla="*/ 0 h 145"/>
                  <a:gd name="T22" fmla="*/ 1 w 61"/>
                  <a:gd name="T23" fmla="*/ 0 h 145"/>
                  <a:gd name="T24" fmla="*/ 1 w 61"/>
                  <a:gd name="T25" fmla="*/ 0 h 145"/>
                  <a:gd name="T26" fmla="*/ 1 w 61"/>
                  <a:gd name="T27" fmla="*/ 0 h 145"/>
                  <a:gd name="T28" fmla="*/ 1 w 61"/>
                  <a:gd name="T29" fmla="*/ 0 h 145"/>
                  <a:gd name="T30" fmla="*/ 1 w 61"/>
                  <a:gd name="T31" fmla="*/ 0 h 145"/>
                  <a:gd name="T32" fmla="*/ 1 w 61"/>
                  <a:gd name="T33" fmla="*/ 0 h 145"/>
                  <a:gd name="T34" fmla="*/ 1 w 61"/>
                  <a:gd name="T35" fmla="*/ 0 h 145"/>
                  <a:gd name="T36" fmla="*/ 1 w 61"/>
                  <a:gd name="T37" fmla="*/ 0 h 145"/>
                  <a:gd name="T38" fmla="*/ 1 w 61"/>
                  <a:gd name="T39" fmla="*/ 0 h 145"/>
                  <a:gd name="T40" fmla="*/ 1 w 61"/>
                  <a:gd name="T41" fmla="*/ 0 h 145"/>
                  <a:gd name="T42" fmla="*/ 1 w 61"/>
                  <a:gd name="T43" fmla="*/ 0 h 145"/>
                  <a:gd name="T44" fmla="*/ 1 w 61"/>
                  <a:gd name="T45" fmla="*/ 0 h 145"/>
                  <a:gd name="T46" fmla="*/ 1 w 61"/>
                  <a:gd name="T47" fmla="*/ 0 h 145"/>
                  <a:gd name="T48" fmla="*/ 0 w 61"/>
                  <a:gd name="T49" fmla="*/ 0 h 1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145"/>
                  <a:gd name="T77" fmla="*/ 61 w 61"/>
                  <a:gd name="T78" fmla="*/ 145 h 1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145">
                    <a:moveTo>
                      <a:pt x="0" y="0"/>
                    </a:moveTo>
                    <a:lnTo>
                      <a:pt x="9" y="6"/>
                    </a:lnTo>
                    <a:lnTo>
                      <a:pt x="17" y="14"/>
                    </a:lnTo>
                    <a:lnTo>
                      <a:pt x="27" y="27"/>
                    </a:lnTo>
                    <a:lnTo>
                      <a:pt x="37" y="39"/>
                    </a:lnTo>
                    <a:lnTo>
                      <a:pt x="46" y="53"/>
                    </a:lnTo>
                    <a:lnTo>
                      <a:pt x="54" y="63"/>
                    </a:lnTo>
                    <a:lnTo>
                      <a:pt x="59" y="72"/>
                    </a:lnTo>
                    <a:lnTo>
                      <a:pt x="61" y="77"/>
                    </a:lnTo>
                    <a:lnTo>
                      <a:pt x="61" y="90"/>
                    </a:lnTo>
                    <a:lnTo>
                      <a:pt x="61" y="109"/>
                    </a:lnTo>
                    <a:lnTo>
                      <a:pt x="60" y="131"/>
                    </a:lnTo>
                    <a:lnTo>
                      <a:pt x="57" y="145"/>
                    </a:lnTo>
                    <a:lnTo>
                      <a:pt x="53" y="123"/>
                    </a:lnTo>
                    <a:lnTo>
                      <a:pt x="47" y="100"/>
                    </a:lnTo>
                    <a:lnTo>
                      <a:pt x="40" y="81"/>
                    </a:lnTo>
                    <a:lnTo>
                      <a:pt x="36" y="70"/>
                    </a:lnTo>
                    <a:lnTo>
                      <a:pt x="30" y="62"/>
                    </a:lnTo>
                    <a:lnTo>
                      <a:pt x="21" y="48"/>
                    </a:lnTo>
                    <a:lnTo>
                      <a:pt x="13" y="35"/>
                    </a:lnTo>
                    <a:lnTo>
                      <a:pt x="7" y="27"/>
                    </a:lnTo>
                    <a:lnTo>
                      <a:pt x="6" y="21"/>
                    </a:lnTo>
                    <a:lnTo>
                      <a:pt x="4" y="16"/>
                    </a:lnTo>
                    <a:lnTo>
                      <a:pt x="3" y="9"/>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77838" name="Text Box 172"/>
            <p:cNvSpPr txBox="1">
              <a:spLocks noChangeArrowheads="1"/>
            </p:cNvSpPr>
            <p:nvPr/>
          </p:nvSpPr>
          <p:spPr bwMode="auto">
            <a:xfrm>
              <a:off x="4224" y="384"/>
              <a:ext cx="1248"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2000">
                  <a:latin typeface="Garamond" pitchFamily="18" charset="0"/>
                </a:rPr>
                <a:t>Objectives</a:t>
              </a:r>
            </a:p>
          </p:txBody>
        </p:sp>
      </p:grpSp>
      <p:sp>
        <p:nvSpPr>
          <p:cNvPr id="166" name="Text Box 12"/>
          <p:cNvSpPr txBox="1">
            <a:spLocks noChangeArrowheads="1"/>
          </p:cNvSpPr>
          <p:nvPr/>
        </p:nvSpPr>
        <p:spPr bwMode="auto">
          <a:xfrm>
            <a:off x="381000" y="152400"/>
            <a:ext cx="6172200" cy="173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0"/>
              </a:spcBef>
              <a:buClrTx/>
              <a:buSzTx/>
              <a:buFontTx/>
              <a:buNone/>
            </a:pPr>
            <a:r>
              <a:rPr lang="en-US" altLang="en-US" sz="3600" b="1" dirty="0"/>
              <a:t>Chapter Four</a:t>
            </a:r>
          </a:p>
          <a:p>
            <a:pPr algn="ctr" eaLnBrk="1" hangingPunct="1">
              <a:spcBef>
                <a:spcPct val="0"/>
              </a:spcBef>
              <a:buClrTx/>
              <a:buSzTx/>
              <a:buFontTx/>
              <a:buNone/>
            </a:pPr>
            <a:r>
              <a:rPr lang="en-US" altLang="en-US" sz="3600" b="1" dirty="0"/>
              <a:t>Human Resource Planning (HRP)</a:t>
            </a:r>
            <a:endParaRPr lang="en-US" altLang="en-US" sz="4000" b="1" dirty="0">
              <a:latin typeface="Times New Roman" pitchFamily="18" charset="0"/>
              <a:cs typeface="Times New Roman" pitchFamily="18" charset="0"/>
            </a:endParaRPr>
          </a:p>
        </p:txBody>
      </p:sp>
      <p:pic>
        <p:nvPicPr>
          <p:cNvPr id="167" name="Picture 3" descr="Save This as your Homepage"/>
          <p:cNvPicPr>
            <a:picLocks noChangeAspect="1" noChangeArrowheads="1"/>
          </p:cNvPicPr>
          <p:nvPr/>
        </p:nvPicPr>
        <p:blipFill>
          <a:blip r:embed="rId2" r:link="rId3"/>
          <a:srcRect/>
          <a:stretch>
            <a:fillRect/>
          </a:stretch>
        </p:blipFill>
        <p:spPr bwMode="auto">
          <a:xfrm>
            <a:off x="609600" y="3657600"/>
            <a:ext cx="571500" cy="381000"/>
          </a:xfrm>
          <a:prstGeom prst="rect">
            <a:avLst/>
          </a:prstGeom>
          <a:solidFill>
            <a:schemeClr val="tx2">
              <a:lumMod val="75000"/>
            </a:schemeClr>
          </a:solidFill>
          <a:ln w="9525">
            <a:noFill/>
            <a:miter lim="800000"/>
            <a:headEnd/>
            <a:tailEnd/>
          </a:ln>
        </p:spPr>
      </p:pic>
      <p:pic>
        <p:nvPicPr>
          <p:cNvPr id="168" name="Picture 3" descr="Save This as your Homepage"/>
          <p:cNvPicPr>
            <a:picLocks noChangeAspect="1" noChangeArrowheads="1"/>
          </p:cNvPicPr>
          <p:nvPr/>
        </p:nvPicPr>
        <p:blipFill>
          <a:blip r:embed="rId2" r:link="rId3"/>
          <a:srcRect/>
          <a:stretch>
            <a:fillRect/>
          </a:stretch>
        </p:blipFill>
        <p:spPr bwMode="auto">
          <a:xfrm>
            <a:off x="609600" y="4038600"/>
            <a:ext cx="571500" cy="381000"/>
          </a:xfrm>
          <a:prstGeom prst="rect">
            <a:avLst/>
          </a:prstGeom>
          <a:solidFill>
            <a:schemeClr val="tx2">
              <a:lumMod val="75000"/>
            </a:schemeClr>
          </a:solidFill>
          <a:ln w="9525">
            <a:noFill/>
            <a:miter lim="800000"/>
            <a:headEnd/>
            <a:tailEnd/>
          </a:ln>
        </p:spPr>
      </p:pic>
      <p:pic>
        <p:nvPicPr>
          <p:cNvPr id="169" name="Picture 3" descr="Save This as your Homepage"/>
          <p:cNvPicPr>
            <a:picLocks noChangeAspect="1" noChangeArrowheads="1"/>
          </p:cNvPicPr>
          <p:nvPr/>
        </p:nvPicPr>
        <p:blipFill>
          <a:blip r:embed="rId2" r:link="rId3"/>
          <a:srcRect/>
          <a:stretch>
            <a:fillRect/>
          </a:stretch>
        </p:blipFill>
        <p:spPr bwMode="auto">
          <a:xfrm>
            <a:off x="609600" y="4419600"/>
            <a:ext cx="571500" cy="381000"/>
          </a:xfrm>
          <a:prstGeom prst="rect">
            <a:avLst/>
          </a:prstGeom>
          <a:solidFill>
            <a:schemeClr val="tx2">
              <a:lumMod val="75000"/>
            </a:schemeClr>
          </a:solidFill>
          <a:ln w="9525">
            <a:noFill/>
            <a:miter lim="800000"/>
            <a:headEnd/>
            <a:tailEnd/>
          </a:ln>
        </p:spPr>
      </p:pic>
      <p:pic>
        <p:nvPicPr>
          <p:cNvPr id="172" name="Picture 3" descr="Save This as your Homepage"/>
          <p:cNvPicPr>
            <a:picLocks noChangeAspect="1" noChangeArrowheads="1"/>
          </p:cNvPicPr>
          <p:nvPr/>
        </p:nvPicPr>
        <p:blipFill>
          <a:blip r:embed="rId2" r:link="rId3"/>
          <a:srcRect/>
          <a:stretch>
            <a:fillRect/>
          </a:stretch>
        </p:blipFill>
        <p:spPr bwMode="auto">
          <a:xfrm>
            <a:off x="609600" y="4724400"/>
            <a:ext cx="571500" cy="3810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3363133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wipe(left)">
                                      <p:cBhvr>
                                        <p:cTn id="7" dur="500"/>
                                        <p:tgtEl>
                                          <p:spTgt spid="166">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6">
                                            <p:txEl>
                                              <p:pRg st="1" end="1"/>
                                            </p:txEl>
                                          </p:spTgt>
                                        </p:tgtEl>
                                        <p:attrNameLst>
                                          <p:attrName>style.visibility</p:attrName>
                                        </p:attrNameLst>
                                      </p:cBhvr>
                                      <p:to>
                                        <p:strVal val="visible"/>
                                      </p:to>
                                    </p:set>
                                    <p:animEffect transition="in" filter="wipe(left)">
                                      <p:cBhvr>
                                        <p:cTn id="11" dur="500"/>
                                        <p:tgtEl>
                                          <p:spTgt spid="166">
                                            <p:txEl>
                                              <p:pRg st="1" end="1"/>
                                            </p:txEl>
                                          </p:spTgt>
                                        </p:tgtEl>
                                      </p:cBhvr>
                                    </p:animEffect>
                                  </p:childTnLst>
                                </p:cTn>
                              </p:par>
                            </p:childTnLst>
                          </p:cTn>
                        </p:par>
                        <p:par>
                          <p:cTn id="12" fill="hold" nodeType="afterGroup">
                            <p:stCondLst>
                              <p:cond delay="1000"/>
                            </p:stCondLst>
                            <p:childTnLst>
                              <p:par>
                                <p:cTn id="13" presetID="2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500"/>
                            </p:stCondLst>
                            <p:childTnLst>
                              <p:par>
                                <p:cTn id="18" presetID="26" presetClass="emph" presetSubtype="0" fill="hold" nodeType="afterEffect">
                                  <p:stCondLst>
                                    <p:cond delay="0"/>
                                  </p:stCondLst>
                                  <p:childTnLst>
                                    <p:animEffect transition="out" filter="fade">
                                      <p:cBhvr>
                                        <p:cTn id="19" dur="5000" tmFilter="0, 0; .2, .5; .8, .5; 1, 0"/>
                                        <p:tgtEl>
                                          <p:spTgt spid="6"/>
                                        </p:tgtEl>
                                      </p:cBhvr>
                                    </p:animEffect>
                                    <p:animScale>
                                      <p:cBhvr>
                                        <p:cTn id="20" dur="2500" autoRev="1" fill="hold"/>
                                        <p:tgtEl>
                                          <p:spTgt spid="6"/>
                                        </p:tgtEl>
                                      </p:cBhvr>
                                      <p:by x="105000" y="105000"/>
                                    </p:animScale>
                                  </p:childTnLst>
                                </p:cTn>
                              </p:par>
                            </p:childTnLst>
                          </p:cTn>
                        </p:par>
                        <p:par>
                          <p:cTn id="21" fill="hold" nodeType="afterGroup">
                            <p:stCondLst>
                              <p:cond delay="6500"/>
                            </p:stCondLst>
                            <p:childTnLst>
                              <p:par>
                                <p:cTn id="22" presetID="22" presetClass="entr" presetSubtype="8" fill="hold" grpId="0" nodeType="after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left)">
                                      <p:cBhvr>
                                        <p:cTn id="24" dur="500"/>
                                        <p:tgtEl>
                                          <p:spTgt spid="5">
                                            <p:txEl>
                                              <p:pRg st="0" end="0"/>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500"/>
                                        <p:tgtEl>
                                          <p:spTgt spid="5">
                                            <p:txEl>
                                              <p:pRg st="1" end="1"/>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left)">
                                      <p:cBhvr>
                                        <p:cTn id="30" dur="500"/>
                                        <p:tgtEl>
                                          <p:spTgt spid="5">
                                            <p:txEl>
                                              <p:pRg st="2" end="2"/>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wipe(left)">
                                      <p:cBhvr>
                                        <p:cTn id="33" dur="500"/>
                                        <p:tgtEl>
                                          <p:spTgt spid="5">
                                            <p:txEl>
                                              <p:pRg st="3" end="3"/>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wipe(left)">
                                      <p:cBhvr>
                                        <p:cTn id="36" dur="500"/>
                                        <p:tgtEl>
                                          <p:spTgt spid="5">
                                            <p:txEl>
                                              <p:pRg st="4" end="4"/>
                                            </p:txEl>
                                          </p:spTgt>
                                        </p:tgtEl>
                                      </p:cBhvr>
                                    </p:animEffect>
                                  </p:childTnLst>
                                </p:cTn>
                              </p:par>
                              <p:par>
                                <p:cTn id="37" presetID="23" presetClass="entr" presetSubtype="16" fill="hold" nodeType="withEffect">
                                  <p:stCondLst>
                                    <p:cond delay="0"/>
                                  </p:stCondLst>
                                  <p:childTnLst>
                                    <p:set>
                                      <p:cBhvr>
                                        <p:cTn id="38" dur="1" fill="hold">
                                          <p:stCondLst>
                                            <p:cond delay="0"/>
                                          </p:stCondLst>
                                        </p:cTn>
                                        <p:tgtEl>
                                          <p:spTgt spid="167"/>
                                        </p:tgtEl>
                                        <p:attrNameLst>
                                          <p:attrName>style.visibility</p:attrName>
                                        </p:attrNameLst>
                                      </p:cBhvr>
                                      <p:to>
                                        <p:strVal val="visible"/>
                                      </p:to>
                                    </p:set>
                                    <p:anim calcmode="lin" valueType="num">
                                      <p:cBhvr>
                                        <p:cTn id="39" dur="500" fill="hold"/>
                                        <p:tgtEl>
                                          <p:spTgt spid="167"/>
                                        </p:tgtEl>
                                        <p:attrNameLst>
                                          <p:attrName>ppt_w</p:attrName>
                                        </p:attrNameLst>
                                      </p:cBhvr>
                                      <p:tavLst>
                                        <p:tav tm="0">
                                          <p:val>
                                            <p:fltVal val="0"/>
                                          </p:val>
                                        </p:tav>
                                        <p:tav tm="100000">
                                          <p:val>
                                            <p:strVal val="#ppt_w"/>
                                          </p:val>
                                        </p:tav>
                                      </p:tavLst>
                                    </p:anim>
                                    <p:anim calcmode="lin" valueType="num">
                                      <p:cBhvr>
                                        <p:cTn id="40" dur="500" fill="hold"/>
                                        <p:tgtEl>
                                          <p:spTgt spid="167"/>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68"/>
                                        </p:tgtEl>
                                        <p:attrNameLst>
                                          <p:attrName>style.visibility</p:attrName>
                                        </p:attrNameLst>
                                      </p:cBhvr>
                                      <p:to>
                                        <p:strVal val="visible"/>
                                      </p:to>
                                    </p:set>
                                    <p:anim calcmode="lin" valueType="num">
                                      <p:cBhvr>
                                        <p:cTn id="43" dur="500" fill="hold"/>
                                        <p:tgtEl>
                                          <p:spTgt spid="168"/>
                                        </p:tgtEl>
                                        <p:attrNameLst>
                                          <p:attrName>ppt_w</p:attrName>
                                        </p:attrNameLst>
                                      </p:cBhvr>
                                      <p:tavLst>
                                        <p:tav tm="0">
                                          <p:val>
                                            <p:fltVal val="0"/>
                                          </p:val>
                                        </p:tav>
                                        <p:tav tm="100000">
                                          <p:val>
                                            <p:strVal val="#ppt_w"/>
                                          </p:val>
                                        </p:tav>
                                      </p:tavLst>
                                    </p:anim>
                                    <p:anim calcmode="lin" valueType="num">
                                      <p:cBhvr>
                                        <p:cTn id="44" dur="500" fill="hold"/>
                                        <p:tgtEl>
                                          <p:spTgt spid="168"/>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169"/>
                                        </p:tgtEl>
                                        <p:attrNameLst>
                                          <p:attrName>style.visibility</p:attrName>
                                        </p:attrNameLst>
                                      </p:cBhvr>
                                      <p:to>
                                        <p:strVal val="visible"/>
                                      </p:to>
                                    </p:set>
                                    <p:anim calcmode="lin" valueType="num">
                                      <p:cBhvr>
                                        <p:cTn id="47" dur="500" fill="hold"/>
                                        <p:tgtEl>
                                          <p:spTgt spid="169"/>
                                        </p:tgtEl>
                                        <p:attrNameLst>
                                          <p:attrName>ppt_w</p:attrName>
                                        </p:attrNameLst>
                                      </p:cBhvr>
                                      <p:tavLst>
                                        <p:tav tm="0">
                                          <p:val>
                                            <p:fltVal val="0"/>
                                          </p:val>
                                        </p:tav>
                                        <p:tav tm="100000">
                                          <p:val>
                                            <p:strVal val="#ppt_w"/>
                                          </p:val>
                                        </p:tav>
                                      </p:tavLst>
                                    </p:anim>
                                    <p:anim calcmode="lin" valueType="num">
                                      <p:cBhvr>
                                        <p:cTn id="48" dur="500" fill="hold"/>
                                        <p:tgtEl>
                                          <p:spTgt spid="169"/>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172"/>
                                        </p:tgtEl>
                                        <p:attrNameLst>
                                          <p:attrName>style.visibility</p:attrName>
                                        </p:attrNameLst>
                                      </p:cBhvr>
                                      <p:to>
                                        <p:strVal val="visible"/>
                                      </p:to>
                                    </p:set>
                                    <p:anim calcmode="lin" valueType="num">
                                      <p:cBhvr>
                                        <p:cTn id="51" dur="500" fill="hold"/>
                                        <p:tgtEl>
                                          <p:spTgt spid="172"/>
                                        </p:tgtEl>
                                        <p:attrNameLst>
                                          <p:attrName>ppt_w</p:attrName>
                                        </p:attrNameLst>
                                      </p:cBhvr>
                                      <p:tavLst>
                                        <p:tav tm="0">
                                          <p:val>
                                            <p:fltVal val="0"/>
                                          </p:val>
                                        </p:tav>
                                        <p:tav tm="100000">
                                          <p:val>
                                            <p:strVal val="#ppt_w"/>
                                          </p:val>
                                        </p:tav>
                                      </p:tavLst>
                                    </p:anim>
                                    <p:anim calcmode="lin" valueType="num">
                                      <p:cBhvr>
                                        <p:cTn id="52" dur="500" fill="hold"/>
                                        <p:tgtEl>
                                          <p:spTgt spid="1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P spid="166" grpId="0" build="p" bldLvl="3"/>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7DFA6B31-18F5-4280-AA82-343A02E5DEFD}" type="slidenum">
              <a:rPr lang="en-US"/>
              <a:pPr>
                <a:defRPr/>
              </a:pPr>
              <a:t>104</a:t>
            </a:fld>
            <a:endParaRPr lang="en-US"/>
          </a:p>
        </p:txBody>
      </p:sp>
      <p:sp>
        <p:nvSpPr>
          <p:cNvPr id="38915" name="Text Box 4"/>
          <p:cNvSpPr txBox="1">
            <a:spLocks noChangeArrowheads="1"/>
          </p:cNvSpPr>
          <p:nvPr/>
        </p:nvSpPr>
        <p:spPr bwMode="auto">
          <a:xfrm>
            <a:off x="381000" y="990600"/>
            <a:ext cx="8153400" cy="507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marL="571500" indent="-571500" eaLnBrk="1" hangingPunct="1">
              <a:spcBef>
                <a:spcPct val="0"/>
              </a:spcBef>
              <a:buClrTx/>
              <a:buSzTx/>
            </a:pPr>
            <a:r>
              <a:rPr lang="en-US" altLang="en-US" sz="3600" b="1" dirty="0" smtClean="0"/>
              <a:t>(HRP</a:t>
            </a:r>
            <a:r>
              <a:rPr lang="en-US" altLang="en-US" sz="3600" b="1" dirty="0"/>
              <a:t>) is</a:t>
            </a:r>
            <a:r>
              <a:rPr lang="en-US" altLang="en-US" sz="3600" dirty="0"/>
              <a:t> the </a:t>
            </a:r>
            <a:r>
              <a:rPr lang="en-US" altLang="en-US" sz="3600" b="1" dirty="0"/>
              <a:t>process of </a:t>
            </a:r>
            <a:r>
              <a:rPr lang="en-US" altLang="en-US" sz="3600" b="1" dirty="0">
                <a:solidFill>
                  <a:srgbClr val="FF0000"/>
                </a:solidFill>
              </a:rPr>
              <a:t>analyzing and identifying the need </a:t>
            </a:r>
            <a:r>
              <a:rPr lang="en-US" altLang="en-US" sz="3600" b="1" dirty="0"/>
              <a:t>for and </a:t>
            </a:r>
            <a:r>
              <a:rPr lang="en-US" altLang="en-US" sz="3600" b="1" dirty="0">
                <a:solidFill>
                  <a:srgbClr val="0070C0"/>
                </a:solidFill>
              </a:rPr>
              <a:t>availability</a:t>
            </a:r>
            <a:r>
              <a:rPr lang="en-US" altLang="en-US" sz="3600" b="1" dirty="0"/>
              <a:t> of human resources so that the organization can meet its objectives. </a:t>
            </a:r>
          </a:p>
          <a:p>
            <a:pPr marL="571500" indent="-571500" eaLnBrk="1" hangingPunct="1">
              <a:spcBef>
                <a:spcPct val="0"/>
              </a:spcBef>
              <a:buClrTx/>
              <a:buSzTx/>
            </a:pPr>
            <a:r>
              <a:rPr lang="en-US" altLang="en-US" sz="3600" dirty="0"/>
              <a:t>The </a:t>
            </a:r>
            <a:r>
              <a:rPr lang="en-US" altLang="en-US" sz="3600" dirty="0">
                <a:solidFill>
                  <a:srgbClr val="FF0000"/>
                </a:solidFill>
              </a:rPr>
              <a:t>organizational strategy </a:t>
            </a:r>
            <a:r>
              <a:rPr lang="en-US" altLang="en-US" sz="3600" dirty="0"/>
              <a:t>of the firm as whole becomes the </a:t>
            </a:r>
            <a:r>
              <a:rPr lang="en-US" altLang="en-US" sz="3600" dirty="0">
                <a:solidFill>
                  <a:srgbClr val="FF0000"/>
                </a:solidFill>
              </a:rPr>
              <a:t>basis for  human resource planning</a:t>
            </a:r>
          </a:p>
        </p:txBody>
      </p:sp>
      <p:sp>
        <p:nvSpPr>
          <p:cNvPr id="5" name="TextBox 4"/>
          <p:cNvSpPr txBox="1">
            <a:spLocks noChangeArrowheads="1"/>
          </p:cNvSpPr>
          <p:nvPr/>
        </p:nvSpPr>
        <p:spPr bwMode="auto">
          <a:xfrm>
            <a:off x="228600" y="304800"/>
            <a:ext cx="7924800" cy="579438"/>
          </a:xfrm>
          <a:prstGeom prst="rect">
            <a:avLst/>
          </a:prstGeom>
          <a:noFill/>
          <a:ln>
            <a:noFill/>
          </a:ln>
          <a:effectLst>
            <a:outerShdw dist="28398" dir="14606097" algn="ctr" rotWithShape="0">
              <a:schemeClr val="hlink">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a:spcBef>
                <a:spcPct val="50000"/>
              </a:spcBef>
              <a:buClrTx/>
              <a:buFontTx/>
              <a:buNone/>
            </a:pPr>
            <a:r>
              <a:rPr lang="en-US" altLang="en-US" sz="3200" dirty="0">
                <a:latin typeface="Arial Black" pitchFamily="34" charset="0"/>
              </a:rPr>
              <a:t> 1. HRP: Meaning &amp; Definition</a:t>
            </a:r>
          </a:p>
        </p:txBody>
      </p:sp>
      <p:pic>
        <p:nvPicPr>
          <p:cNvPr id="7" name="Picture 3" descr="Save This as your Homepage"/>
          <p:cNvPicPr>
            <a:picLocks noChangeAspect="1" noChangeArrowheads="1"/>
          </p:cNvPicPr>
          <p:nvPr/>
        </p:nvPicPr>
        <p:blipFill>
          <a:blip r:embed="rId2" r:link="rId3"/>
          <a:srcRect/>
          <a:stretch>
            <a:fillRect/>
          </a:stretch>
        </p:blipFill>
        <p:spPr bwMode="auto">
          <a:xfrm>
            <a:off x="228600" y="381000"/>
            <a:ext cx="571500" cy="5334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2716609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wipe(up)">
                                      <p:cBhvr>
                                        <p:cTn id="7" dur="500"/>
                                        <p:tgtEl>
                                          <p:spTgt spid="389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5"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002A578-D450-4C59-8C77-AC61D533F68D}" type="slidenum">
              <a:rPr lang="en-US" smtClean="0"/>
              <a:pPr>
                <a:defRPr/>
              </a:pPr>
              <a:t>105</a:t>
            </a:fld>
            <a:endParaRPr lang="en-US"/>
          </a:p>
        </p:txBody>
      </p:sp>
      <p:sp>
        <p:nvSpPr>
          <p:cNvPr id="79875" name="Rectangle 2"/>
          <p:cNvSpPr>
            <a:spLocks noChangeArrowheads="1"/>
          </p:cNvSpPr>
          <p:nvPr/>
        </p:nvSpPr>
        <p:spPr bwMode="auto">
          <a:xfrm>
            <a:off x="178633" y="1066800"/>
            <a:ext cx="8839200" cy="507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71500" indent="-5715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 typeface="Arial" charset="0"/>
              <a:buChar char="•"/>
            </a:pPr>
            <a:r>
              <a:rPr lang="en-US" altLang="en-US" sz="3600" dirty="0"/>
              <a:t>It is the process of </a:t>
            </a:r>
            <a:r>
              <a:rPr lang="en-US" altLang="en-US" sz="3600" dirty="0">
                <a:solidFill>
                  <a:srgbClr val="FF0000"/>
                </a:solidFill>
              </a:rPr>
              <a:t>systematically reviewing human</a:t>
            </a:r>
            <a:r>
              <a:rPr lang="en-US" altLang="en-US" sz="3600" dirty="0"/>
              <a:t> resource </a:t>
            </a:r>
            <a:r>
              <a:rPr lang="en-US" altLang="en-US" sz="3600" dirty="0">
                <a:solidFill>
                  <a:srgbClr val="0070C0"/>
                </a:solidFill>
              </a:rPr>
              <a:t>requirements</a:t>
            </a:r>
            <a:r>
              <a:rPr lang="en-US" altLang="en-US" sz="3600" dirty="0">
                <a:solidFill>
                  <a:srgbClr val="002060"/>
                </a:solidFill>
              </a:rPr>
              <a:t> </a:t>
            </a:r>
            <a:r>
              <a:rPr lang="en-US" altLang="en-US" sz="3600" dirty="0"/>
              <a:t>to ensure that the required number of employees, with the required skills</a:t>
            </a:r>
            <a:r>
              <a:rPr lang="en-US" altLang="en-US" sz="3600" dirty="0" smtClean="0"/>
              <a:t>.</a:t>
            </a:r>
          </a:p>
          <a:p>
            <a:pPr eaLnBrk="1" hangingPunct="1">
              <a:spcBef>
                <a:spcPct val="0"/>
              </a:spcBef>
              <a:buClrTx/>
              <a:buSzTx/>
              <a:buFont typeface="Arial" charset="0"/>
              <a:buChar char="•"/>
            </a:pPr>
            <a:endParaRPr lang="en-US" altLang="en-US" sz="3600" dirty="0"/>
          </a:p>
          <a:p>
            <a:pPr eaLnBrk="1" hangingPunct="1">
              <a:spcBef>
                <a:spcPct val="0"/>
              </a:spcBef>
              <a:buClrTx/>
              <a:buSzTx/>
              <a:buFont typeface="Arial" charset="0"/>
              <a:buChar char="•"/>
            </a:pPr>
            <a:r>
              <a:rPr lang="en-US" altLang="en-US" sz="3600" dirty="0"/>
              <a:t>It is a means of </a:t>
            </a:r>
            <a:r>
              <a:rPr lang="en-US" altLang="en-US" sz="3600" dirty="0">
                <a:solidFill>
                  <a:srgbClr val="FF0000"/>
                </a:solidFill>
              </a:rPr>
              <a:t>deciding the number and type</a:t>
            </a:r>
            <a:r>
              <a:rPr lang="en-US" altLang="en-US" sz="3600" dirty="0"/>
              <a:t> of personnel that organization </a:t>
            </a:r>
            <a:r>
              <a:rPr lang="en-US" altLang="en-US" sz="3600" dirty="0">
                <a:solidFill>
                  <a:srgbClr val="FF0000"/>
                </a:solidFill>
              </a:rPr>
              <a:t>needs now </a:t>
            </a:r>
            <a:r>
              <a:rPr lang="en-US" altLang="en-US" sz="3600" dirty="0"/>
              <a:t>and in </a:t>
            </a:r>
            <a:r>
              <a:rPr lang="en-US" altLang="en-US" sz="3600" dirty="0">
                <a:solidFill>
                  <a:srgbClr val="FF0000"/>
                </a:solidFill>
              </a:rPr>
              <a:t>the future</a:t>
            </a:r>
            <a:r>
              <a:rPr lang="en-US" altLang="en-US" sz="3600" dirty="0"/>
              <a:t>. </a:t>
            </a:r>
          </a:p>
        </p:txBody>
      </p:sp>
    </p:spTree>
    <p:extLst>
      <p:ext uri="{BB962C8B-B14F-4D97-AF65-F5344CB8AC3E}">
        <p14:creationId xmlns="" xmlns:p14="http://schemas.microsoft.com/office/powerpoint/2010/main" val="343875584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457200" y="1524000"/>
            <a:ext cx="8229600" cy="5105400"/>
          </a:xfrm>
        </p:spPr>
        <p:txBody>
          <a:bodyPr>
            <a:normAutofit/>
          </a:bodyPr>
          <a:lstStyle/>
          <a:p>
            <a:r>
              <a:rPr lang="en-US" altLang="en-US" sz="2400" dirty="0"/>
              <a:t>If you </a:t>
            </a:r>
            <a:r>
              <a:rPr lang="en-US" altLang="en-US" sz="2400" dirty="0">
                <a:solidFill>
                  <a:srgbClr val="FF0000"/>
                </a:solidFill>
              </a:rPr>
              <a:t>don’t plan </a:t>
            </a:r>
            <a:r>
              <a:rPr lang="en-US" altLang="en-US" sz="2400" dirty="0"/>
              <a:t>you will end up ether with </a:t>
            </a:r>
            <a:r>
              <a:rPr lang="en-US" altLang="en-US" sz="2400" dirty="0">
                <a:solidFill>
                  <a:srgbClr val="FF0000"/>
                </a:solidFill>
              </a:rPr>
              <a:t>famine</a:t>
            </a:r>
            <a:r>
              <a:rPr lang="en-US" altLang="en-US" sz="2400" dirty="0"/>
              <a:t> or </a:t>
            </a:r>
            <a:r>
              <a:rPr lang="en-US" altLang="en-US" sz="2400" dirty="0">
                <a:solidFill>
                  <a:srgbClr val="FF0000"/>
                </a:solidFill>
              </a:rPr>
              <a:t>overwhelm</a:t>
            </a:r>
            <a:r>
              <a:rPr lang="en-US" altLang="en-US" sz="2400" dirty="0" smtClean="0"/>
              <a:t>!</a:t>
            </a:r>
          </a:p>
          <a:p>
            <a:pPr>
              <a:lnSpc>
                <a:spcPct val="90000"/>
              </a:lnSpc>
              <a:defRPr/>
            </a:pPr>
            <a:r>
              <a:rPr lang="en-US" sz="2800" dirty="0">
                <a:latin typeface="Book Antiqua" pitchFamily="18" charset="0"/>
              </a:rPr>
              <a:t>Planning is very important to our everyday activities</a:t>
            </a:r>
          </a:p>
          <a:p>
            <a:pPr algn="just">
              <a:lnSpc>
                <a:spcPct val="90000"/>
              </a:lnSpc>
              <a:defRPr/>
            </a:pPr>
            <a:r>
              <a:rPr lang="en-US" sz="2800" b="1" dirty="0">
                <a:latin typeface="Book Antiqua" pitchFamily="18" charset="0"/>
                <a:cs typeface="Times New Roman" charset="0"/>
              </a:rPr>
              <a:t>Human resource planning is a process by which an organization ensures that:</a:t>
            </a:r>
          </a:p>
          <a:p>
            <a:pPr lvl="1">
              <a:lnSpc>
                <a:spcPct val="90000"/>
              </a:lnSpc>
              <a:defRPr/>
            </a:pPr>
            <a:r>
              <a:rPr lang="en-US" dirty="0">
                <a:latin typeface="Book Antiqua" pitchFamily="18" charset="0"/>
                <a:cs typeface="Times New Roman" charset="0"/>
              </a:rPr>
              <a:t>it has </a:t>
            </a:r>
            <a:r>
              <a:rPr lang="en-US" dirty="0">
                <a:effectLst>
                  <a:outerShdw blurRad="38100" dist="38100" dir="2700000" algn="tl">
                    <a:srgbClr val="000000">
                      <a:alpha val="43137"/>
                    </a:srgbClr>
                  </a:outerShdw>
                </a:effectLst>
                <a:latin typeface="Book Antiqua" pitchFamily="18" charset="0"/>
                <a:cs typeface="Times New Roman" charset="0"/>
              </a:rPr>
              <a:t>the </a:t>
            </a:r>
            <a:r>
              <a:rPr lang="en-US" dirty="0">
                <a:solidFill>
                  <a:srgbClr val="FF0000"/>
                </a:solidFill>
                <a:effectLst>
                  <a:outerShdw blurRad="38100" dist="38100" dir="2700000" algn="tl">
                    <a:srgbClr val="000000">
                      <a:alpha val="43137"/>
                    </a:srgbClr>
                  </a:outerShdw>
                </a:effectLst>
                <a:latin typeface="Book Antiqua" pitchFamily="18" charset="0"/>
                <a:cs typeface="Times New Roman" charset="0"/>
              </a:rPr>
              <a:t>right number </a:t>
            </a:r>
            <a:r>
              <a:rPr lang="en-US" dirty="0">
                <a:latin typeface="Book Antiqua" pitchFamily="18" charset="0"/>
                <a:cs typeface="Times New Roman" charset="0"/>
              </a:rPr>
              <a:t>and </a:t>
            </a:r>
            <a:r>
              <a:rPr lang="en-US" dirty="0" smtClean="0">
                <a:latin typeface="Book Antiqua" pitchFamily="18" charset="0"/>
                <a:cs typeface="Times New Roman" charset="0"/>
              </a:rPr>
              <a:t>kinds of </a:t>
            </a:r>
            <a:r>
              <a:rPr lang="en-US" dirty="0">
                <a:latin typeface="Book Antiqua" pitchFamily="18" charset="0"/>
                <a:cs typeface="Times New Roman" charset="0"/>
              </a:rPr>
              <a:t>people</a:t>
            </a:r>
          </a:p>
          <a:p>
            <a:pPr lvl="1">
              <a:lnSpc>
                <a:spcPct val="90000"/>
              </a:lnSpc>
              <a:defRPr/>
            </a:pPr>
            <a:r>
              <a:rPr lang="en-US" dirty="0">
                <a:effectLst>
                  <a:outerShdw blurRad="38100" dist="38100" dir="2700000" algn="tl">
                    <a:srgbClr val="000000">
                      <a:alpha val="43137"/>
                    </a:srgbClr>
                  </a:outerShdw>
                </a:effectLst>
                <a:latin typeface="Book Antiqua" pitchFamily="18" charset="0"/>
                <a:cs typeface="Times New Roman" charset="0"/>
              </a:rPr>
              <a:t>at the </a:t>
            </a:r>
            <a:r>
              <a:rPr lang="en-US" dirty="0">
                <a:solidFill>
                  <a:srgbClr val="FF0000"/>
                </a:solidFill>
                <a:effectLst>
                  <a:outerShdw blurRad="38100" dist="38100" dir="2700000" algn="tl">
                    <a:srgbClr val="000000">
                      <a:alpha val="43137"/>
                    </a:srgbClr>
                  </a:outerShdw>
                </a:effectLst>
                <a:latin typeface="Book Antiqua" pitchFamily="18" charset="0"/>
                <a:cs typeface="Times New Roman" charset="0"/>
              </a:rPr>
              <a:t>right place</a:t>
            </a:r>
          </a:p>
          <a:p>
            <a:pPr lvl="1">
              <a:lnSpc>
                <a:spcPct val="90000"/>
              </a:lnSpc>
              <a:defRPr/>
            </a:pPr>
            <a:r>
              <a:rPr lang="en-US" dirty="0">
                <a:effectLst>
                  <a:outerShdw blurRad="38100" dist="38100" dir="2700000" algn="tl">
                    <a:srgbClr val="000000">
                      <a:alpha val="43137"/>
                    </a:srgbClr>
                  </a:outerShdw>
                </a:effectLst>
                <a:latin typeface="Book Antiqua" pitchFamily="18" charset="0"/>
                <a:cs typeface="Times New Roman" charset="0"/>
              </a:rPr>
              <a:t>at the </a:t>
            </a:r>
            <a:r>
              <a:rPr lang="en-US" dirty="0">
                <a:solidFill>
                  <a:srgbClr val="FF0000"/>
                </a:solidFill>
                <a:effectLst>
                  <a:outerShdw blurRad="38100" dist="38100" dir="2700000" algn="tl">
                    <a:srgbClr val="000000">
                      <a:alpha val="43137"/>
                    </a:srgbClr>
                  </a:outerShdw>
                </a:effectLst>
                <a:latin typeface="Book Antiqua" pitchFamily="18" charset="0"/>
                <a:cs typeface="Times New Roman" charset="0"/>
              </a:rPr>
              <a:t>right time</a:t>
            </a:r>
          </a:p>
          <a:p>
            <a:pPr lvl="1" algn="just">
              <a:lnSpc>
                <a:spcPct val="90000"/>
              </a:lnSpc>
              <a:defRPr/>
            </a:pPr>
            <a:r>
              <a:rPr lang="en-US" dirty="0">
                <a:effectLst>
                  <a:outerShdw blurRad="38100" dist="38100" dir="2700000" algn="tl">
                    <a:srgbClr val="000000">
                      <a:alpha val="43137"/>
                    </a:srgbClr>
                  </a:outerShdw>
                </a:effectLst>
                <a:latin typeface="Book Antiqua" pitchFamily="18" charset="0"/>
                <a:cs typeface="Times New Roman" charset="0"/>
              </a:rPr>
              <a:t>capable</a:t>
            </a:r>
            <a:r>
              <a:rPr lang="en-US" dirty="0">
                <a:latin typeface="Book Antiqua" pitchFamily="18" charset="0"/>
                <a:cs typeface="Times New Roman" charset="0"/>
              </a:rPr>
              <a:t> of effectively and efficiently completing those tasks that will help the organization achieve its overall strategic objectives </a:t>
            </a:r>
          </a:p>
          <a:p>
            <a:endParaRPr lang="en-US" altLang="en-US" sz="2400" dirty="0"/>
          </a:p>
          <a:p>
            <a:endParaRPr lang="en-US" dirty="0"/>
          </a:p>
        </p:txBody>
      </p:sp>
    </p:spTree>
    <p:extLst>
      <p:ext uri="{BB962C8B-B14F-4D97-AF65-F5344CB8AC3E}">
        <p14:creationId xmlns="" xmlns:p14="http://schemas.microsoft.com/office/powerpoint/2010/main" val="393332944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IN" sz="5400" b="1" dirty="0"/>
              <a:t> Requisites for successful HRP</a:t>
            </a:r>
            <a:r>
              <a:rPr lang="en-IN" sz="5400" b="1" dirty="0" smtClean="0"/>
              <a:t>:</a:t>
            </a:r>
            <a:endParaRPr lang="en-US" dirty="0"/>
          </a:p>
        </p:txBody>
      </p:sp>
      <p:sp>
        <p:nvSpPr>
          <p:cNvPr id="3" name="Content Placeholder 2"/>
          <p:cNvSpPr>
            <a:spLocks noGrp="1"/>
          </p:cNvSpPr>
          <p:nvPr>
            <p:ph idx="1"/>
          </p:nvPr>
        </p:nvSpPr>
        <p:spPr>
          <a:xfrm>
            <a:off x="457200" y="1143000"/>
            <a:ext cx="8229600" cy="5486400"/>
          </a:xfrm>
        </p:spPr>
        <p:txBody>
          <a:bodyPr>
            <a:normAutofit fontScale="92500" lnSpcReduction="10000"/>
          </a:bodyPr>
          <a:lstStyle/>
          <a:p>
            <a:r>
              <a:rPr lang="en-IN" sz="2800" b="1" dirty="0" smtClean="0"/>
              <a:t>There </a:t>
            </a:r>
            <a:r>
              <a:rPr lang="en-IN" sz="2800" b="1" dirty="0"/>
              <a:t>are at least </a:t>
            </a:r>
            <a:r>
              <a:rPr lang="en-IN" sz="2800" b="1" dirty="0" smtClean="0"/>
              <a:t>seven pre-requisites </a:t>
            </a:r>
            <a:r>
              <a:rPr lang="en-IN" sz="2800" b="1" dirty="0"/>
              <a:t>for successful HRP:</a:t>
            </a:r>
            <a:endParaRPr lang="en-US" sz="2800" dirty="0"/>
          </a:p>
          <a:p>
            <a:pPr lvl="1"/>
            <a:r>
              <a:rPr lang="en-IN" dirty="0"/>
              <a:t>HRP must be recognized as an integral part of corporate planning.</a:t>
            </a:r>
            <a:endParaRPr lang="en-US" dirty="0"/>
          </a:p>
          <a:p>
            <a:pPr lvl="1"/>
            <a:r>
              <a:rPr lang="en-IN" dirty="0"/>
              <a:t>Top Management support for HRP is absolutely essential.</a:t>
            </a:r>
            <a:endParaRPr lang="en-US" dirty="0"/>
          </a:p>
          <a:p>
            <a:pPr lvl="1"/>
            <a:r>
              <a:rPr lang="en-IN" dirty="0"/>
              <a:t>HRP responsibilities should be centralized in order to coordinate consultation between different management levels.</a:t>
            </a:r>
            <a:endParaRPr lang="en-US" dirty="0"/>
          </a:p>
          <a:p>
            <a:pPr lvl="1"/>
            <a:r>
              <a:rPr lang="en-IN" dirty="0"/>
              <a:t>Personnel records must be updated and readily available.</a:t>
            </a:r>
            <a:endParaRPr lang="en-US" dirty="0"/>
          </a:p>
          <a:p>
            <a:pPr lvl="1"/>
            <a:r>
              <a:rPr lang="en-IN" dirty="0"/>
              <a:t>The time horizon must be long enough to permit any remedial action</a:t>
            </a:r>
            <a:endParaRPr lang="en-US" dirty="0"/>
          </a:p>
          <a:p>
            <a:pPr lvl="1"/>
            <a:r>
              <a:rPr lang="en-IN" dirty="0"/>
              <a:t>The techniques of planning to be best suited to the data available and the degree of accuracy is required</a:t>
            </a:r>
            <a:endParaRPr lang="en-US" dirty="0"/>
          </a:p>
          <a:p>
            <a:pPr lvl="1"/>
            <a:r>
              <a:rPr lang="en-IN" dirty="0"/>
              <a:t>Plan must be prepared by skill levels rather than by aggregates</a:t>
            </a:r>
            <a:r>
              <a:rPr lang="en-IN" dirty="0" smtClean="0"/>
              <a:t>.</a:t>
            </a:r>
            <a:endParaRPr lang="en-US" dirty="0"/>
          </a:p>
        </p:txBody>
      </p:sp>
    </p:spTree>
    <p:extLst>
      <p:ext uri="{BB962C8B-B14F-4D97-AF65-F5344CB8AC3E}">
        <p14:creationId xmlns="" xmlns:p14="http://schemas.microsoft.com/office/powerpoint/2010/main" val="82708891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ct val="0"/>
              </a:spcBef>
              <a:buClrTx/>
              <a:buSzTx/>
              <a:buFont typeface="Arial" panose="020B0604020202020204" pitchFamily="34" charset="0"/>
              <a:buChar char="•"/>
            </a:pPr>
            <a:r>
              <a:rPr lang="en-US" altLang="en-US" b="1" dirty="0"/>
              <a:t>Helps to determine future human resource needs</a:t>
            </a:r>
          </a:p>
          <a:p>
            <a:pPr lvl="1">
              <a:spcBef>
                <a:spcPct val="0"/>
              </a:spcBef>
              <a:buClrTx/>
              <a:buFont typeface="Arial" charset="0"/>
              <a:buChar char="•"/>
            </a:pPr>
            <a:r>
              <a:rPr lang="en-US" altLang="en-US" sz="3200" b="1" dirty="0"/>
              <a:t>Coping with change</a:t>
            </a:r>
          </a:p>
          <a:p>
            <a:pPr lvl="1">
              <a:spcBef>
                <a:spcPct val="0"/>
              </a:spcBef>
              <a:buClrTx/>
              <a:buFont typeface="Arial" charset="0"/>
              <a:buChar char="•"/>
            </a:pPr>
            <a:r>
              <a:rPr lang="en-US" altLang="en-US" sz="3200" b="1" i="1" dirty="0"/>
              <a:t>Foundation for Human Resource Functions</a:t>
            </a:r>
            <a:endParaRPr lang="en-US" altLang="en-US" sz="2000" b="1" dirty="0"/>
          </a:p>
          <a:p>
            <a:pPr lvl="1">
              <a:spcBef>
                <a:spcPct val="0"/>
              </a:spcBef>
              <a:buClrTx/>
              <a:buFont typeface="Arial" charset="0"/>
              <a:buChar char="•"/>
            </a:pPr>
            <a:r>
              <a:rPr lang="en-US" altLang="en-US" sz="3200" b="1" dirty="0"/>
              <a:t>Provides information on the status of the human resource</a:t>
            </a:r>
          </a:p>
          <a:p>
            <a:pPr lvl="1">
              <a:spcBef>
                <a:spcPct val="0"/>
              </a:spcBef>
              <a:buClrTx/>
              <a:buFont typeface="Arial" charset="0"/>
              <a:buChar char="•"/>
            </a:pPr>
            <a:r>
              <a:rPr lang="en-US" altLang="en-US" sz="3200" b="1" dirty="0"/>
              <a:t>Reduces cost and budget of human resource management</a:t>
            </a:r>
            <a:endParaRPr lang="en-US" altLang="en-US" sz="3200" dirty="0"/>
          </a:p>
          <a:p>
            <a:endParaRPr lang="en-US" dirty="0"/>
          </a:p>
        </p:txBody>
      </p:sp>
      <p:sp>
        <p:nvSpPr>
          <p:cNvPr id="4" name="Text Box 6"/>
          <p:cNvSpPr txBox="1">
            <a:spLocks noGrp="1" noChangeArrowheads="1"/>
          </p:cNvSpPr>
          <p:nvPr>
            <p:ph type="title"/>
          </p:nvPr>
        </p:nvSpPr>
        <p:spPr bwMode="auto">
          <a:xfrm>
            <a:off x="1447800" y="1431590"/>
            <a:ext cx="7239000"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a:spcBef>
                <a:spcPct val="50000"/>
              </a:spcBef>
              <a:buClrTx/>
              <a:buFontTx/>
              <a:buNone/>
            </a:pPr>
            <a:r>
              <a:rPr lang="en-US" altLang="en-US" sz="2400" dirty="0">
                <a:latin typeface="Arial Black" pitchFamily="34" charset="0"/>
              </a:rPr>
              <a:t>2. Human Resource Planning: </a:t>
            </a:r>
            <a:r>
              <a:rPr lang="en-US" altLang="en-US" sz="2400" dirty="0">
                <a:solidFill>
                  <a:srgbClr val="FF0000"/>
                </a:solidFill>
                <a:latin typeface="Arial Black" pitchFamily="34" charset="0"/>
              </a:rPr>
              <a:t>Importance</a:t>
            </a:r>
          </a:p>
        </p:txBody>
      </p:sp>
      <p:pic>
        <p:nvPicPr>
          <p:cNvPr id="5" name="Picture 3" descr="Save This as your Homepage"/>
          <p:cNvPicPr>
            <a:picLocks noChangeAspect="1" noChangeArrowheads="1"/>
          </p:cNvPicPr>
          <p:nvPr/>
        </p:nvPicPr>
        <p:blipFill>
          <a:blip r:embed="rId2" r:link="rId3"/>
          <a:srcRect/>
          <a:stretch>
            <a:fillRect/>
          </a:stretch>
        </p:blipFill>
        <p:spPr bwMode="auto">
          <a:xfrm>
            <a:off x="609600" y="1524000"/>
            <a:ext cx="571500" cy="3810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360781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r>
              <a:rPr lang="en-US" altLang="en-US" dirty="0">
                <a:latin typeface="Book Antiqua" pitchFamily="18" charset="0"/>
              </a:rPr>
              <a:t>To expand the operation of the organization</a:t>
            </a:r>
          </a:p>
          <a:p>
            <a:r>
              <a:rPr lang="en-US" altLang="en-US" dirty="0">
                <a:latin typeface="Book Antiqua" pitchFamily="18" charset="0"/>
              </a:rPr>
              <a:t>To reduce labor cost</a:t>
            </a:r>
          </a:p>
          <a:p>
            <a:r>
              <a:rPr lang="en-US" altLang="en-US" dirty="0" smtClean="0">
                <a:latin typeface="Book Antiqua" pitchFamily="18" charset="0"/>
              </a:rPr>
              <a:t>To </a:t>
            </a:r>
            <a:r>
              <a:rPr lang="en-US" altLang="en-US" dirty="0">
                <a:latin typeface="Book Antiqua" pitchFamily="18" charset="0"/>
              </a:rPr>
              <a:t>avoid disruption in operation</a:t>
            </a:r>
          </a:p>
          <a:p>
            <a:r>
              <a:rPr lang="en-US" altLang="en-US" dirty="0">
                <a:latin typeface="Book Antiqua" pitchFamily="18" charset="0"/>
              </a:rPr>
              <a:t>For effective employee development program</a:t>
            </a:r>
          </a:p>
          <a:p>
            <a:r>
              <a:rPr lang="en-US" altLang="en-US" dirty="0">
                <a:latin typeface="Book Antiqua" pitchFamily="18" charset="0"/>
              </a:rPr>
              <a:t>To maintain good industrial relation</a:t>
            </a:r>
          </a:p>
          <a:p>
            <a:endParaRPr lang="en-US" dirty="0"/>
          </a:p>
        </p:txBody>
      </p:sp>
    </p:spTree>
    <p:extLst>
      <p:ext uri="{BB962C8B-B14F-4D97-AF65-F5344CB8AC3E}">
        <p14:creationId xmlns="" xmlns:p14="http://schemas.microsoft.com/office/powerpoint/2010/main" val="3978802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9E88B10-C6BA-42DE-8B32-C5FE13294B89}" type="slidenum">
              <a:rPr lang="en-US" smtClean="0"/>
              <a:pPr>
                <a:defRPr/>
              </a:pPr>
              <a:t>11</a:t>
            </a:fld>
            <a:endParaRPr lang="en-US"/>
          </a:p>
        </p:txBody>
      </p:sp>
      <p:sp>
        <p:nvSpPr>
          <p:cNvPr id="19459" name="Rectangle 2"/>
          <p:cNvSpPr>
            <a:spLocks noChangeArrowheads="1"/>
          </p:cNvSpPr>
          <p:nvPr/>
        </p:nvSpPr>
        <p:spPr bwMode="auto">
          <a:xfrm>
            <a:off x="228600" y="1219200"/>
            <a:ext cx="8763000" cy="507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Char char="•"/>
            </a:pPr>
            <a:r>
              <a:rPr lang="en-US" altLang="en-US" sz="3600" dirty="0"/>
              <a:t> The </a:t>
            </a:r>
            <a:r>
              <a:rPr lang="en-US" altLang="en-US" sz="3600" dirty="0">
                <a:solidFill>
                  <a:srgbClr val="FF0000"/>
                </a:solidFill>
              </a:rPr>
              <a:t>most documented beginnings </a:t>
            </a:r>
            <a:r>
              <a:rPr lang="en-US" altLang="en-US" sz="3600" dirty="0"/>
              <a:t>were as a result of the </a:t>
            </a:r>
            <a:r>
              <a:rPr lang="en-US" altLang="en-US" sz="3600" dirty="0">
                <a:solidFill>
                  <a:srgbClr val="0070C0"/>
                </a:solidFill>
              </a:rPr>
              <a:t>Industrial Revolution</a:t>
            </a:r>
            <a:r>
              <a:rPr lang="en-US" altLang="en-US" sz="3600" dirty="0"/>
              <a:t>, where the </a:t>
            </a:r>
            <a:r>
              <a:rPr lang="en-US" altLang="en-US" sz="3600" dirty="0">
                <a:solidFill>
                  <a:srgbClr val="FF0000"/>
                </a:solidFill>
              </a:rPr>
              <a:t>mass production </a:t>
            </a:r>
            <a:r>
              <a:rPr lang="en-US" altLang="en-US" sz="3600" dirty="0"/>
              <a:t>of goods had significant implications for the ‘employees’ operating this machinery</a:t>
            </a:r>
            <a:r>
              <a:rPr lang="en-US" altLang="en-US" sz="3600" dirty="0" smtClean="0"/>
              <a:t>.</a:t>
            </a:r>
          </a:p>
          <a:p>
            <a:pPr eaLnBrk="1" hangingPunct="1">
              <a:spcBef>
                <a:spcPct val="0"/>
              </a:spcBef>
              <a:buClrTx/>
              <a:buSzTx/>
              <a:buFontTx/>
              <a:buChar char="•"/>
            </a:pPr>
            <a:endParaRPr lang="en-US" altLang="en-US" sz="3600" dirty="0"/>
          </a:p>
          <a:p>
            <a:pPr eaLnBrk="1" hangingPunct="1">
              <a:spcBef>
                <a:spcPct val="0"/>
              </a:spcBef>
              <a:buClrTx/>
              <a:buSzTx/>
              <a:buFontTx/>
              <a:buChar char="•"/>
            </a:pPr>
            <a:r>
              <a:rPr lang="en-US" altLang="en-US" sz="3600" dirty="0" smtClean="0"/>
              <a:t>Therefore HRM </a:t>
            </a:r>
            <a:r>
              <a:rPr lang="en-US" altLang="en-US" sz="3600" dirty="0"/>
              <a:t>is </a:t>
            </a:r>
            <a:r>
              <a:rPr lang="en-US" altLang="en-US" sz="3600" dirty="0">
                <a:solidFill>
                  <a:srgbClr val="FF0000"/>
                </a:solidFill>
              </a:rPr>
              <a:t>as old as the human </a:t>
            </a:r>
            <a:r>
              <a:rPr lang="en-US" altLang="en-US" sz="3600" dirty="0"/>
              <a:t>society itself. </a:t>
            </a:r>
          </a:p>
          <a:p>
            <a:pPr eaLnBrk="1" hangingPunct="1">
              <a:spcBef>
                <a:spcPct val="0"/>
              </a:spcBef>
              <a:buClrTx/>
              <a:buSzTx/>
              <a:buFontTx/>
              <a:buChar char="•"/>
            </a:pPr>
            <a:endParaRPr lang="en-US" altLang="en-US" sz="3600" dirty="0"/>
          </a:p>
        </p:txBody>
      </p:sp>
      <p:sp>
        <p:nvSpPr>
          <p:cNvPr id="3" name="Rectangle 2"/>
          <p:cNvSpPr/>
          <p:nvPr/>
        </p:nvSpPr>
        <p:spPr>
          <a:xfrm>
            <a:off x="533400" y="313119"/>
            <a:ext cx="1581010" cy="707886"/>
          </a:xfrm>
          <a:prstGeom prst="rect">
            <a:avLst/>
          </a:prstGeom>
        </p:spPr>
        <p:txBody>
          <a:bodyPr wrap="none">
            <a:spAutoFit/>
          </a:bodyPr>
          <a:lstStyle/>
          <a:p>
            <a:r>
              <a:rPr lang="en-US" altLang="en-US" sz="4000" dirty="0" err="1"/>
              <a:t>contd</a:t>
            </a:r>
            <a:r>
              <a:rPr lang="en-US" altLang="en-US" sz="4000" dirty="0"/>
              <a:t> </a:t>
            </a:r>
            <a:endParaRPr lang="en-US" sz="4000" dirty="0"/>
          </a:p>
        </p:txBody>
      </p:sp>
    </p:spTree>
    <p:extLst>
      <p:ext uri="{BB962C8B-B14F-4D97-AF65-F5344CB8AC3E}">
        <p14:creationId xmlns="" xmlns:p14="http://schemas.microsoft.com/office/powerpoint/2010/main" val="366725552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ECDC14-8259-4E3C-8CF3-20FEA40123EE}" type="slidenum">
              <a:rPr lang="en-US" smtClean="0"/>
              <a:pPr>
                <a:defRPr/>
              </a:pPr>
              <a:t>110</a:t>
            </a:fld>
            <a:endParaRPr lang="en-US"/>
          </a:p>
        </p:txBody>
      </p:sp>
      <p:sp>
        <p:nvSpPr>
          <p:cNvPr id="3" name="Rectangle 2"/>
          <p:cNvSpPr/>
          <p:nvPr/>
        </p:nvSpPr>
        <p:spPr>
          <a:xfrm>
            <a:off x="381000" y="914400"/>
            <a:ext cx="8358187" cy="5632450"/>
          </a:xfrm>
          <a:prstGeom prst="rect">
            <a:avLst/>
          </a:prstGeom>
        </p:spPr>
        <p:txBody>
          <a:bodyPr>
            <a:spAutoFit/>
          </a:bodyPr>
          <a:lstStyle/>
          <a:p>
            <a:pPr>
              <a:defRPr/>
            </a:pPr>
            <a:r>
              <a:rPr lang="en-US" sz="3600" dirty="0">
                <a:cs typeface="Arial" pitchFamily="34" charset="0"/>
              </a:rPr>
              <a:t>In general, human resource planning:</a:t>
            </a:r>
          </a:p>
          <a:p>
            <a:pPr marL="571500" indent="-571500">
              <a:buFont typeface="Arial" panose="020B0604020202020204" pitchFamily="34" charset="0"/>
              <a:buChar char="•"/>
              <a:defRPr/>
            </a:pPr>
            <a:r>
              <a:rPr lang="en-US" sz="3600" dirty="0">
                <a:cs typeface="Arial" pitchFamily="34" charset="0"/>
              </a:rPr>
              <a:t>Should be </a:t>
            </a:r>
            <a:r>
              <a:rPr lang="en-US" sz="3600" b="1" i="1" dirty="0">
                <a:cs typeface="Arial" pitchFamily="34" charset="0"/>
              </a:rPr>
              <a:t>planning - </a:t>
            </a:r>
            <a:r>
              <a:rPr lang="en-US" sz="3600" dirty="0">
                <a:cs typeface="Arial" pitchFamily="34" charset="0"/>
              </a:rPr>
              <a:t>something </a:t>
            </a:r>
            <a:r>
              <a:rPr lang="en-US" sz="3600" dirty="0">
                <a:solidFill>
                  <a:srgbClr val="FF0000"/>
                </a:solidFill>
                <a:cs typeface="Arial" pitchFamily="34" charset="0"/>
              </a:rPr>
              <a:t>done in advance</a:t>
            </a:r>
            <a:r>
              <a:rPr lang="en-US" sz="3600" dirty="0">
                <a:cs typeface="Arial" pitchFamily="34" charset="0"/>
              </a:rPr>
              <a:t> rather than just as a spur-of-the-moment reaction to </a:t>
            </a:r>
            <a:r>
              <a:rPr lang="en-US" sz="3600" dirty="0">
                <a:solidFill>
                  <a:srgbClr val="FF0000"/>
                </a:solidFill>
                <a:cs typeface="Arial" pitchFamily="34" charset="0"/>
              </a:rPr>
              <a:t>immediate pressure.</a:t>
            </a:r>
          </a:p>
          <a:p>
            <a:pPr marL="571500" indent="-571500">
              <a:buFont typeface="Arial" panose="020B0604020202020204" pitchFamily="34" charset="0"/>
              <a:buChar char="•"/>
              <a:defRPr/>
            </a:pPr>
            <a:r>
              <a:rPr lang="en-US" sz="3600" dirty="0">
                <a:cs typeface="Arial" pitchFamily="34" charset="0"/>
              </a:rPr>
              <a:t>Should be </a:t>
            </a:r>
            <a:r>
              <a:rPr lang="en-US" sz="3600" b="1" i="1" dirty="0">
                <a:solidFill>
                  <a:srgbClr val="FF0000"/>
                </a:solidFill>
                <a:cs typeface="Arial" pitchFamily="34" charset="0"/>
              </a:rPr>
              <a:t>responsive</a:t>
            </a:r>
            <a:r>
              <a:rPr lang="en-US" sz="3600" b="1" i="1" dirty="0">
                <a:cs typeface="Arial" pitchFamily="34" charset="0"/>
              </a:rPr>
              <a:t> to both the </a:t>
            </a:r>
            <a:r>
              <a:rPr lang="en-US" sz="3600" b="1" i="1" dirty="0">
                <a:solidFill>
                  <a:srgbClr val="FF0000"/>
                </a:solidFill>
                <a:cs typeface="Arial" pitchFamily="34" charset="0"/>
              </a:rPr>
              <a:t>external</a:t>
            </a:r>
            <a:r>
              <a:rPr lang="en-US" sz="3600" b="1" i="1" dirty="0">
                <a:cs typeface="Arial" pitchFamily="34" charset="0"/>
              </a:rPr>
              <a:t> and the organization environment.</a:t>
            </a:r>
            <a:endParaRPr lang="en-US" sz="3600" dirty="0">
              <a:cs typeface="Arial" pitchFamily="34" charset="0"/>
            </a:endParaRPr>
          </a:p>
          <a:p>
            <a:pPr>
              <a:defRPr/>
            </a:pPr>
            <a:endParaRPr lang="en-US" sz="3600" dirty="0">
              <a:cs typeface="Arial" pitchFamily="34" charset="0"/>
            </a:endParaRPr>
          </a:p>
          <a:p>
            <a:pPr>
              <a:defRPr/>
            </a:pPr>
            <a:endParaRPr lang="en-US" sz="3600" dirty="0">
              <a:cs typeface="Arial" pitchFamily="34" charset="0"/>
            </a:endParaRPr>
          </a:p>
        </p:txBody>
      </p:sp>
    </p:spTree>
    <p:extLst>
      <p:ext uri="{BB962C8B-B14F-4D97-AF65-F5344CB8AC3E}">
        <p14:creationId xmlns="" xmlns:p14="http://schemas.microsoft.com/office/powerpoint/2010/main" val="57798909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D7AB22-6CEF-4CDA-A579-4BA55568D4ED}" type="slidenum">
              <a:rPr lang="en-US" smtClean="0"/>
              <a:pPr>
                <a:defRPr/>
              </a:pPr>
              <a:t>111</a:t>
            </a:fld>
            <a:endParaRPr lang="en-US"/>
          </a:p>
        </p:txBody>
      </p:sp>
      <p:sp>
        <p:nvSpPr>
          <p:cNvPr id="82947" name="Rectangle 2"/>
          <p:cNvSpPr>
            <a:spLocks noChangeArrowheads="1"/>
          </p:cNvSpPr>
          <p:nvPr/>
        </p:nvSpPr>
        <p:spPr bwMode="auto">
          <a:xfrm>
            <a:off x="221105" y="1905000"/>
            <a:ext cx="8761413" cy="4031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 typeface="Arial" charset="0"/>
              <a:buChar char="•"/>
            </a:pPr>
            <a:r>
              <a:rPr lang="en-US" altLang="en-US" dirty="0">
                <a:solidFill>
                  <a:srgbClr val="FF0000"/>
                </a:solidFill>
              </a:rPr>
              <a:t>Planning</a:t>
            </a:r>
            <a:r>
              <a:rPr lang="en-US" altLang="en-US" dirty="0"/>
              <a:t> for human resource should be </a:t>
            </a:r>
            <a:r>
              <a:rPr lang="en-US" altLang="en-US" dirty="0">
                <a:solidFill>
                  <a:srgbClr val="FF0000"/>
                </a:solidFill>
              </a:rPr>
              <a:t>tied</a:t>
            </a:r>
            <a:r>
              <a:rPr lang="en-US" altLang="en-US" dirty="0"/>
              <a:t> in with overall </a:t>
            </a:r>
            <a:r>
              <a:rPr lang="en-US" altLang="en-US" b="1" i="1" dirty="0">
                <a:solidFill>
                  <a:srgbClr val="FF0000"/>
                </a:solidFill>
              </a:rPr>
              <a:t>long-term</a:t>
            </a:r>
            <a:r>
              <a:rPr lang="en-US" altLang="en-US" b="1" i="1" dirty="0"/>
              <a:t> organizational plan.</a:t>
            </a:r>
            <a:r>
              <a:rPr lang="en-US" altLang="en-US" dirty="0"/>
              <a:t> </a:t>
            </a:r>
            <a:endParaRPr lang="en-US" altLang="en-US" dirty="0" smtClean="0"/>
          </a:p>
          <a:p>
            <a:pPr eaLnBrk="1" hangingPunct="1">
              <a:spcBef>
                <a:spcPct val="0"/>
              </a:spcBef>
              <a:buClrTx/>
              <a:buSzTx/>
              <a:buFont typeface="Arial" charset="0"/>
              <a:buChar char="•"/>
            </a:pPr>
            <a:endParaRPr lang="en-US" altLang="en-US" dirty="0"/>
          </a:p>
          <a:p>
            <a:pPr eaLnBrk="1" hangingPunct="1">
              <a:spcBef>
                <a:spcPct val="0"/>
              </a:spcBef>
              <a:buClrTx/>
              <a:buSzTx/>
              <a:buFont typeface="Arial" charset="0"/>
              <a:buChar char="•"/>
            </a:pPr>
            <a:r>
              <a:rPr lang="en-US" altLang="en-US" dirty="0"/>
              <a:t>In other words, after organizational </a:t>
            </a:r>
            <a:r>
              <a:rPr lang="en-US" altLang="en-US" b="1" i="1" dirty="0"/>
              <a:t>strategic plans </a:t>
            </a:r>
            <a:r>
              <a:rPr lang="en-US" altLang="en-US" dirty="0"/>
              <a:t>have been </a:t>
            </a:r>
            <a:r>
              <a:rPr lang="en-US" altLang="en-US" dirty="0">
                <a:solidFill>
                  <a:srgbClr val="FF0000"/>
                </a:solidFill>
              </a:rPr>
              <a:t>formulated</a:t>
            </a:r>
            <a:r>
              <a:rPr lang="en-US" altLang="en-US" dirty="0"/>
              <a:t>, human resource </a:t>
            </a:r>
            <a:r>
              <a:rPr lang="en-US" altLang="en-US" dirty="0">
                <a:solidFill>
                  <a:srgbClr val="FF0000"/>
                </a:solidFill>
              </a:rPr>
              <a:t>planning can be undertaken.</a:t>
            </a:r>
          </a:p>
        </p:txBody>
      </p:sp>
      <p:sp>
        <p:nvSpPr>
          <p:cNvPr id="4" name="TextBox 3"/>
          <p:cNvSpPr txBox="1">
            <a:spLocks noChangeArrowheads="1"/>
          </p:cNvSpPr>
          <p:nvPr/>
        </p:nvSpPr>
        <p:spPr bwMode="auto">
          <a:xfrm>
            <a:off x="228600" y="1143000"/>
            <a:ext cx="8610600" cy="519113"/>
          </a:xfrm>
          <a:prstGeom prst="rect">
            <a:avLst/>
          </a:prstGeom>
          <a:noFill/>
          <a:ln>
            <a:noFill/>
          </a:ln>
          <a:effectLst>
            <a:outerShdw dist="28398" dir="14606097" algn="ctr" rotWithShape="0">
              <a:schemeClr val="hlink">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a:spcBef>
                <a:spcPct val="50000"/>
              </a:spcBef>
              <a:buClrTx/>
              <a:buFontTx/>
              <a:buNone/>
            </a:pPr>
            <a:r>
              <a:rPr lang="en-US" altLang="en-US" dirty="0">
                <a:latin typeface="Arial Black" pitchFamily="34" charset="0"/>
              </a:rPr>
              <a:t>3. Human Resource Planning Steps</a:t>
            </a:r>
          </a:p>
        </p:txBody>
      </p:sp>
    </p:spTree>
    <p:extLst>
      <p:ext uri="{BB962C8B-B14F-4D97-AF65-F5344CB8AC3E}">
        <p14:creationId xmlns="" xmlns:p14="http://schemas.microsoft.com/office/powerpoint/2010/main" val="129057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0" y="838200"/>
            <a:ext cx="9144000" cy="601980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15" name="Slide Number Placeholder 3"/>
          <p:cNvSpPr>
            <a:spLocks noGrp="1"/>
          </p:cNvSpPr>
          <p:nvPr>
            <p:ph type="sldNum" sz="quarter" idx="12"/>
          </p:nvPr>
        </p:nvSpPr>
        <p:spPr/>
        <p:txBody>
          <a:bodyPr/>
          <a:lstStyle/>
          <a:p>
            <a:pPr>
              <a:defRPr/>
            </a:pPr>
            <a:fld id="{46F3D6F4-74B7-4BB2-A02E-199A86B98959}" type="slidenum">
              <a:rPr lang="en-US"/>
              <a:pPr>
                <a:defRPr/>
              </a:pPr>
              <a:t>112</a:t>
            </a:fld>
            <a:endParaRPr lang="en-US"/>
          </a:p>
        </p:txBody>
      </p:sp>
      <p:sp>
        <p:nvSpPr>
          <p:cNvPr id="83972" name="Rectangle 13"/>
          <p:cNvSpPr>
            <a:spLocks noChangeArrowheads="1"/>
          </p:cNvSpPr>
          <p:nvPr/>
        </p:nvSpPr>
        <p:spPr bwMode="auto">
          <a:xfrm>
            <a:off x="0" y="217646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grpSp>
        <p:nvGrpSpPr>
          <p:cNvPr id="2" name="Group 5"/>
          <p:cNvGrpSpPr>
            <a:grpSpLocks/>
          </p:cNvGrpSpPr>
          <p:nvPr/>
        </p:nvGrpSpPr>
        <p:grpSpPr bwMode="auto">
          <a:xfrm>
            <a:off x="3457575" y="4840288"/>
            <a:ext cx="1851025" cy="1408112"/>
            <a:chOff x="4374" y="4664"/>
            <a:chExt cx="2160" cy="1276"/>
          </a:xfrm>
        </p:grpSpPr>
        <p:sp>
          <p:nvSpPr>
            <p:cNvPr id="83986" name="_s1031"/>
            <p:cNvSpPr>
              <a:spLocks noChangeArrowheads="1"/>
            </p:cNvSpPr>
            <p:nvPr/>
          </p:nvSpPr>
          <p:spPr bwMode="auto">
            <a:xfrm>
              <a:off x="4374" y="5220"/>
              <a:ext cx="2160" cy="720"/>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0"/>
                </a:spcBef>
                <a:buClrTx/>
                <a:buSzTx/>
                <a:buFontTx/>
                <a:buNone/>
              </a:pPr>
              <a:r>
                <a:rPr lang="en-US" altLang="en-US" sz="1800">
                  <a:latin typeface="Times New Roman" pitchFamily="18" charset="0"/>
                  <a:ea typeface="宋体" pitchFamily="2" charset="-122"/>
                  <a:cs typeface="Times New Roman" pitchFamily="18" charset="0"/>
                </a:rPr>
                <a:t>Action Plan</a:t>
              </a:r>
              <a:endParaRPr lang="en-US" altLang="en-US" sz="1800">
                <a:latin typeface="Arial" charset="0"/>
                <a:ea typeface="宋体" pitchFamily="2" charset="-122"/>
                <a:cs typeface="Times New Roman" pitchFamily="18" charset="0"/>
              </a:endParaRPr>
            </a:p>
          </p:txBody>
        </p:sp>
        <p:sp>
          <p:nvSpPr>
            <p:cNvPr id="83987" name="Line 6"/>
            <p:cNvSpPr>
              <a:spLocks noChangeShapeType="1"/>
            </p:cNvSpPr>
            <p:nvPr/>
          </p:nvSpPr>
          <p:spPr bwMode="auto">
            <a:xfrm>
              <a:off x="5454" y="4664"/>
              <a:ext cx="1" cy="540"/>
            </a:xfrm>
            <a:prstGeom prst="line">
              <a:avLst/>
            </a:prstGeom>
            <a:ln>
              <a:headEnd/>
              <a:tailEnd type="arrow" w="med" len="med"/>
            </a:ln>
            <a:extLst/>
          </p:spPr>
          <p:style>
            <a:lnRef idx="2">
              <a:schemeClr val="dk1"/>
            </a:lnRef>
            <a:fillRef idx="1">
              <a:schemeClr val="lt1"/>
            </a:fillRef>
            <a:effectRef idx="0">
              <a:schemeClr val="dk1"/>
            </a:effectRef>
            <a:fontRef idx="minor">
              <a:schemeClr val="dk1"/>
            </a:fontRef>
          </p:style>
          <p:txBody>
            <a:bodyPr/>
            <a:lstStyle/>
            <a:p>
              <a:endParaRPr lang="en-US"/>
            </a:p>
          </p:txBody>
        </p:sp>
      </p:grpSp>
      <p:sp>
        <p:nvSpPr>
          <p:cNvPr id="83974" name="Rectangle 18"/>
          <p:cNvSpPr>
            <a:spLocks noChangeArrowheads="1"/>
          </p:cNvSpPr>
          <p:nvPr/>
        </p:nvSpPr>
        <p:spPr bwMode="auto">
          <a:xfrm>
            <a:off x="0" y="217646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17" name="Rectangle 16"/>
          <p:cNvSpPr/>
          <p:nvPr/>
        </p:nvSpPr>
        <p:spPr>
          <a:xfrm>
            <a:off x="6629400" y="3657600"/>
            <a:ext cx="2057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Environment</a:t>
            </a:r>
          </a:p>
        </p:txBody>
      </p:sp>
      <p:sp>
        <p:nvSpPr>
          <p:cNvPr id="18" name="Rectangle 17"/>
          <p:cNvSpPr/>
          <p:nvPr/>
        </p:nvSpPr>
        <p:spPr>
          <a:xfrm>
            <a:off x="3200400" y="2362200"/>
            <a:ext cx="2133600" cy="685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Policies</a:t>
            </a:r>
          </a:p>
        </p:txBody>
      </p:sp>
      <p:sp>
        <p:nvSpPr>
          <p:cNvPr id="19" name="Rectangle 18"/>
          <p:cNvSpPr/>
          <p:nvPr/>
        </p:nvSpPr>
        <p:spPr>
          <a:xfrm>
            <a:off x="3124200" y="1219200"/>
            <a:ext cx="2590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Strategic Plan</a:t>
            </a:r>
          </a:p>
        </p:txBody>
      </p:sp>
      <p:sp>
        <p:nvSpPr>
          <p:cNvPr id="20" name="Rectangle 19"/>
          <p:cNvSpPr/>
          <p:nvPr/>
        </p:nvSpPr>
        <p:spPr>
          <a:xfrm>
            <a:off x="152400" y="3657600"/>
            <a:ext cx="1752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Job Analysis</a:t>
            </a:r>
          </a:p>
        </p:txBody>
      </p:sp>
      <p:sp>
        <p:nvSpPr>
          <p:cNvPr id="22" name="_s1032"/>
          <p:cNvSpPr>
            <a:spLocks noChangeArrowheads="1"/>
          </p:cNvSpPr>
          <p:nvPr/>
        </p:nvSpPr>
        <p:spPr bwMode="auto">
          <a:xfrm>
            <a:off x="1143000" y="2057400"/>
            <a:ext cx="1851025" cy="1390650"/>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0"/>
              </a:spcBef>
              <a:buClrTx/>
              <a:buSzTx/>
              <a:buFontTx/>
              <a:buNone/>
            </a:pPr>
            <a:r>
              <a:rPr lang="en-US" altLang="en-US" sz="1800" dirty="0">
                <a:latin typeface="Times New Roman" pitchFamily="18" charset="0"/>
                <a:ea typeface="宋体" pitchFamily="2" charset="-122"/>
                <a:cs typeface="Times New Roman" pitchFamily="18" charset="0"/>
              </a:rPr>
              <a:t>Total Human Resource </a:t>
            </a:r>
            <a:endParaRPr lang="en-US" altLang="en-US" sz="1800" dirty="0">
              <a:ea typeface="宋体" pitchFamily="2" charset="-122"/>
              <a:cs typeface="Times New Roman" pitchFamily="18" charset="0"/>
            </a:endParaRPr>
          </a:p>
          <a:p>
            <a:pPr algn="ctr">
              <a:spcBef>
                <a:spcPct val="0"/>
              </a:spcBef>
              <a:buClrTx/>
              <a:buSzTx/>
              <a:buFontTx/>
              <a:buNone/>
            </a:pPr>
            <a:r>
              <a:rPr lang="en-US" altLang="en-US" sz="1800" dirty="0">
                <a:latin typeface="Times New Roman" pitchFamily="18" charset="0"/>
                <a:ea typeface="宋体" pitchFamily="2" charset="-122"/>
                <a:cs typeface="Times New Roman" pitchFamily="18" charset="0"/>
              </a:rPr>
              <a:t>Demand forecasting </a:t>
            </a:r>
            <a:endParaRPr lang="en-US" altLang="en-US" sz="1800" dirty="0">
              <a:latin typeface="Arial" charset="0"/>
              <a:ea typeface="宋体" pitchFamily="2" charset="-122"/>
              <a:cs typeface="Times New Roman" pitchFamily="18" charset="0"/>
            </a:endParaRPr>
          </a:p>
        </p:txBody>
      </p:sp>
      <p:sp>
        <p:nvSpPr>
          <p:cNvPr id="24" name="_s1034"/>
          <p:cNvSpPr>
            <a:spLocks noChangeArrowheads="1"/>
          </p:cNvSpPr>
          <p:nvPr/>
        </p:nvSpPr>
        <p:spPr bwMode="auto">
          <a:xfrm>
            <a:off x="5464175" y="2057400"/>
            <a:ext cx="1851025" cy="1192213"/>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0"/>
              </a:spcBef>
              <a:buClrTx/>
              <a:buSzTx/>
              <a:buFontTx/>
              <a:buNone/>
            </a:pPr>
            <a:r>
              <a:rPr lang="en-US" altLang="en-US" sz="1800" dirty="0">
                <a:latin typeface="Times New Roman" pitchFamily="18" charset="0"/>
                <a:ea typeface="宋体" pitchFamily="2" charset="-122"/>
                <a:cs typeface="Times New Roman" pitchFamily="18" charset="0"/>
              </a:rPr>
              <a:t>Total Human Resource Supply Forecasting</a:t>
            </a:r>
            <a:endParaRPr lang="en-US" altLang="en-US" sz="1800" dirty="0">
              <a:latin typeface="Arial" charset="0"/>
              <a:ea typeface="宋体" pitchFamily="2" charset="-122"/>
              <a:cs typeface="Times New Roman" pitchFamily="18" charset="0"/>
            </a:endParaRPr>
          </a:p>
        </p:txBody>
      </p:sp>
      <p:sp>
        <p:nvSpPr>
          <p:cNvPr id="25" name="Freeform 8"/>
          <p:cNvSpPr>
            <a:spLocks/>
          </p:cNvSpPr>
          <p:nvPr/>
        </p:nvSpPr>
        <p:spPr bwMode="auto">
          <a:xfrm>
            <a:off x="2068513" y="3448050"/>
            <a:ext cx="1389062" cy="993775"/>
          </a:xfrm>
          <a:custGeom>
            <a:avLst/>
            <a:gdLst>
              <a:gd name="T0" fmla="*/ 0 w 1620"/>
              <a:gd name="T1" fmla="*/ 0 h 1260"/>
              <a:gd name="T2" fmla="*/ 0 w 1620"/>
              <a:gd name="T3" fmla="*/ 2147483647 h 1260"/>
              <a:gd name="T4" fmla="*/ 2147483647 w 1620"/>
              <a:gd name="T5" fmla="*/ 2147483647 h 1260"/>
              <a:gd name="T6" fmla="*/ 0 60000 65536"/>
              <a:gd name="T7" fmla="*/ 0 60000 65536"/>
              <a:gd name="T8" fmla="*/ 0 60000 65536"/>
              <a:gd name="T9" fmla="*/ 0 w 1620"/>
              <a:gd name="T10" fmla="*/ 0 h 1260"/>
              <a:gd name="T11" fmla="*/ 1620 w 1620"/>
              <a:gd name="T12" fmla="*/ 1260 h 1260"/>
            </a:gdLst>
            <a:ahLst/>
            <a:cxnLst>
              <a:cxn ang="T6">
                <a:pos x="T0" y="T1"/>
              </a:cxn>
              <a:cxn ang="T7">
                <a:pos x="T2" y="T3"/>
              </a:cxn>
              <a:cxn ang="T8">
                <a:pos x="T4" y="T5"/>
              </a:cxn>
            </a:cxnLst>
            <a:rect l="T9" t="T10" r="T11" b="T12"/>
            <a:pathLst>
              <a:path w="1620" h="1260">
                <a:moveTo>
                  <a:pt x="0" y="0"/>
                </a:moveTo>
                <a:lnTo>
                  <a:pt x="0" y="1260"/>
                </a:lnTo>
                <a:lnTo>
                  <a:pt x="1620" y="1260"/>
                </a:lnTo>
              </a:path>
            </a:pathLst>
          </a:custGeom>
          <a:ln>
            <a:headEnd/>
            <a:tailEnd type="arrow" w="med" len="med"/>
          </a:ln>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26" name="Freeform 7"/>
          <p:cNvSpPr>
            <a:spLocks/>
          </p:cNvSpPr>
          <p:nvPr/>
        </p:nvSpPr>
        <p:spPr bwMode="auto">
          <a:xfrm>
            <a:off x="5308600" y="3249613"/>
            <a:ext cx="1081088" cy="1192212"/>
          </a:xfrm>
          <a:custGeom>
            <a:avLst/>
            <a:gdLst>
              <a:gd name="T0" fmla="*/ 2147483647 w 1260"/>
              <a:gd name="T1" fmla="*/ 0 h 1440"/>
              <a:gd name="T2" fmla="*/ 2147483647 w 1260"/>
              <a:gd name="T3" fmla="*/ 2147483647 h 1440"/>
              <a:gd name="T4" fmla="*/ 0 w 1260"/>
              <a:gd name="T5" fmla="*/ 2147483647 h 1440"/>
              <a:gd name="T6" fmla="*/ 0 60000 65536"/>
              <a:gd name="T7" fmla="*/ 0 60000 65536"/>
              <a:gd name="T8" fmla="*/ 0 60000 65536"/>
              <a:gd name="T9" fmla="*/ 0 w 1260"/>
              <a:gd name="T10" fmla="*/ 0 h 1440"/>
              <a:gd name="T11" fmla="*/ 1260 w 1260"/>
              <a:gd name="T12" fmla="*/ 1440 h 1440"/>
            </a:gdLst>
            <a:ahLst/>
            <a:cxnLst>
              <a:cxn ang="T6">
                <a:pos x="T0" y="T1"/>
              </a:cxn>
              <a:cxn ang="T7">
                <a:pos x="T2" y="T3"/>
              </a:cxn>
              <a:cxn ang="T8">
                <a:pos x="T4" y="T5"/>
              </a:cxn>
            </a:cxnLst>
            <a:rect l="T9" t="T10" r="T11" b="T12"/>
            <a:pathLst>
              <a:path w="1260" h="1440">
                <a:moveTo>
                  <a:pt x="1260" y="0"/>
                </a:moveTo>
                <a:lnTo>
                  <a:pt x="1260" y="1440"/>
                </a:lnTo>
                <a:lnTo>
                  <a:pt x="0" y="1440"/>
                </a:lnTo>
              </a:path>
            </a:pathLst>
          </a:custGeom>
          <a:ln>
            <a:headEnd/>
            <a:tailEnd type="arrow" w="med" len="med"/>
          </a:ln>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27" name="_s1033"/>
          <p:cNvSpPr>
            <a:spLocks noChangeArrowheads="1"/>
          </p:cNvSpPr>
          <p:nvPr/>
        </p:nvSpPr>
        <p:spPr bwMode="auto">
          <a:xfrm>
            <a:off x="3457575" y="3846513"/>
            <a:ext cx="1851025" cy="993775"/>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0"/>
              </a:spcBef>
              <a:buClrTx/>
              <a:buSzTx/>
              <a:buFontTx/>
              <a:buNone/>
            </a:pPr>
            <a:r>
              <a:rPr lang="en-US" altLang="en-US" sz="1800" dirty="0">
                <a:latin typeface="Times New Roman" pitchFamily="18" charset="0"/>
                <a:ea typeface="宋体" pitchFamily="2" charset="-122"/>
                <a:cs typeface="Times New Roman" pitchFamily="18" charset="0"/>
              </a:rPr>
              <a:t>Net Human Resource Requirement</a:t>
            </a:r>
            <a:endParaRPr lang="en-US" altLang="en-US" sz="1800" dirty="0">
              <a:latin typeface="Arial" charset="0"/>
              <a:ea typeface="宋体" pitchFamily="2" charset="-122"/>
              <a:cs typeface="Times New Roman" pitchFamily="18" charset="0"/>
            </a:endParaRPr>
          </a:p>
        </p:txBody>
      </p:sp>
      <p:sp>
        <p:nvSpPr>
          <p:cNvPr id="23" name="TextBox 22"/>
          <p:cNvSpPr txBox="1">
            <a:spLocks noChangeArrowheads="1"/>
          </p:cNvSpPr>
          <p:nvPr/>
        </p:nvSpPr>
        <p:spPr bwMode="auto">
          <a:xfrm>
            <a:off x="228600" y="228600"/>
            <a:ext cx="8610600" cy="519113"/>
          </a:xfrm>
          <a:prstGeom prst="rect">
            <a:avLst/>
          </a:prstGeom>
          <a:noFill/>
          <a:ln>
            <a:noFill/>
          </a:ln>
          <a:effectLst>
            <a:outerShdw dist="28398" dir="14606097" algn="ctr" rotWithShape="0">
              <a:schemeClr val="hlink">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a:spcBef>
                <a:spcPct val="50000"/>
              </a:spcBef>
              <a:buClrTx/>
              <a:buFontTx/>
              <a:buNone/>
            </a:pPr>
            <a:r>
              <a:rPr lang="en-US" altLang="en-US" dirty="0">
                <a:latin typeface="Arial Black" pitchFamily="34" charset="0"/>
              </a:rPr>
              <a:t>3. Human Resource Planning Steps</a:t>
            </a:r>
          </a:p>
        </p:txBody>
      </p:sp>
      <p:pic>
        <p:nvPicPr>
          <p:cNvPr id="28" name="Picture 3" descr="Save This as your Homepage"/>
          <p:cNvPicPr>
            <a:picLocks noChangeAspect="1" noChangeArrowheads="1"/>
          </p:cNvPicPr>
          <p:nvPr/>
        </p:nvPicPr>
        <p:blipFill>
          <a:blip r:embed="rId2" r:link="rId3"/>
          <a:srcRect/>
          <a:stretch>
            <a:fillRect/>
          </a:stretch>
        </p:blipFill>
        <p:spPr bwMode="auto">
          <a:xfrm>
            <a:off x="152400" y="304800"/>
            <a:ext cx="571500" cy="4572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887664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animBg="1"/>
      <p:bldP spid="27" grpId="0" animBg="1"/>
      <p:bldP spid="23"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9B503B5B-2348-4074-B11D-471733DBB044}" type="slidenum">
              <a:rPr lang="en-US"/>
              <a:pPr>
                <a:defRPr/>
              </a:pPr>
              <a:t>113</a:t>
            </a:fld>
            <a:endParaRPr lang="en-US"/>
          </a:p>
        </p:txBody>
      </p:sp>
      <p:sp>
        <p:nvSpPr>
          <p:cNvPr id="43011" name="Text Box 4"/>
          <p:cNvSpPr txBox="1">
            <a:spLocks noChangeArrowheads="1"/>
          </p:cNvSpPr>
          <p:nvPr/>
        </p:nvSpPr>
        <p:spPr bwMode="auto">
          <a:xfrm>
            <a:off x="304800" y="1600200"/>
            <a:ext cx="8534400" cy="3108543"/>
          </a:xfrm>
          <a:prstGeom prst="rect">
            <a:avLst/>
          </a:prstGeom>
          <a:noFill/>
          <a:ln w="9525">
            <a:noFill/>
            <a:miter lim="800000"/>
            <a:headEnd/>
            <a:tailEnd/>
          </a:ln>
        </p:spPr>
        <p:txBody>
          <a:bodyPr>
            <a:spAutoFit/>
          </a:bodyPr>
          <a:lstStyle/>
          <a:p>
            <a:pPr lvl="1" indent="-295275">
              <a:buFontTx/>
              <a:buChar char="•"/>
              <a:defRPr/>
            </a:pPr>
            <a:r>
              <a:rPr lang="en-US" sz="2800" dirty="0">
                <a:cs typeface="Arial" pitchFamily="34" charset="0"/>
              </a:rPr>
              <a:t>Determining the </a:t>
            </a:r>
            <a:r>
              <a:rPr lang="en-US" sz="2800" dirty="0">
                <a:solidFill>
                  <a:srgbClr val="FF0000"/>
                </a:solidFill>
                <a:cs typeface="Arial" pitchFamily="34" charset="0"/>
              </a:rPr>
              <a:t>demand for total work force </a:t>
            </a:r>
            <a:r>
              <a:rPr lang="en-US" sz="2800" dirty="0">
                <a:cs typeface="Arial" pitchFamily="34" charset="0"/>
              </a:rPr>
              <a:t>requirement through the  analysis of organization's operations</a:t>
            </a:r>
          </a:p>
          <a:p>
            <a:pPr lvl="1" indent="-295275">
              <a:buFontTx/>
              <a:buChar char="•"/>
              <a:defRPr/>
            </a:pPr>
            <a:r>
              <a:rPr lang="en-US" sz="2800" dirty="0">
                <a:solidFill>
                  <a:srgbClr val="FF0000"/>
                </a:solidFill>
                <a:cs typeface="Arial" pitchFamily="34" charset="0"/>
              </a:rPr>
              <a:t>Use projections </a:t>
            </a:r>
            <a:r>
              <a:rPr lang="en-US" sz="2800" dirty="0">
                <a:cs typeface="Arial" pitchFamily="34" charset="0"/>
              </a:rPr>
              <a:t>of operations, </a:t>
            </a:r>
            <a:r>
              <a:rPr lang="en-US" sz="2800" dirty="0">
                <a:solidFill>
                  <a:srgbClr val="FF0000"/>
                </a:solidFill>
                <a:cs typeface="Arial" pitchFamily="34" charset="0"/>
              </a:rPr>
              <a:t>output</a:t>
            </a:r>
            <a:r>
              <a:rPr lang="en-US" sz="2800" dirty="0">
                <a:cs typeface="Arial" pitchFamily="34" charset="0"/>
              </a:rPr>
              <a:t> person and productivity</a:t>
            </a:r>
          </a:p>
          <a:p>
            <a:pPr lvl="1" indent="-295275">
              <a:buFontTx/>
              <a:buChar char="•"/>
              <a:defRPr/>
            </a:pPr>
            <a:r>
              <a:rPr lang="en-US" sz="2800" kern="0" dirty="0">
                <a:cs typeface="Arial" pitchFamily="34" charset="0"/>
              </a:rPr>
              <a:t>Estimate </a:t>
            </a:r>
            <a:r>
              <a:rPr lang="en-US" sz="2800" kern="0" dirty="0" smtClean="0">
                <a:solidFill>
                  <a:srgbClr val="FF0000"/>
                </a:solidFill>
                <a:cs typeface="Arial" pitchFamily="34" charset="0"/>
              </a:rPr>
              <a:t>quantity and quality </a:t>
            </a:r>
            <a:r>
              <a:rPr lang="en-US" sz="2800" kern="0" dirty="0" smtClean="0">
                <a:cs typeface="Arial" pitchFamily="34" charset="0"/>
              </a:rPr>
              <a:t>of </a:t>
            </a:r>
            <a:r>
              <a:rPr lang="en-US" sz="2800" kern="0" dirty="0">
                <a:cs typeface="Arial" pitchFamily="34" charset="0"/>
              </a:rPr>
              <a:t>employees the organization will need at future </a:t>
            </a:r>
            <a:r>
              <a:rPr lang="en-US" sz="2800" kern="0" dirty="0" smtClean="0">
                <a:cs typeface="Arial" pitchFamily="34" charset="0"/>
              </a:rPr>
              <a:t>dates</a:t>
            </a:r>
            <a:endParaRPr lang="en-US" sz="2800" kern="0" dirty="0">
              <a:cs typeface="Arial" pitchFamily="34" charset="0"/>
            </a:endParaRPr>
          </a:p>
        </p:txBody>
      </p:sp>
      <p:sp>
        <p:nvSpPr>
          <p:cNvPr id="84996" name="Text Box 5"/>
          <p:cNvSpPr txBox="1">
            <a:spLocks noChangeArrowheads="1"/>
          </p:cNvSpPr>
          <p:nvPr/>
        </p:nvSpPr>
        <p:spPr bwMode="auto">
          <a:xfrm>
            <a:off x="457200" y="381000"/>
            <a:ext cx="838200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2800" dirty="0">
                <a:latin typeface="Arial Black" pitchFamily="34" charset="0"/>
              </a:rPr>
              <a:t>3.1. Total Human Resource Demand Forecast</a:t>
            </a:r>
          </a:p>
        </p:txBody>
      </p:sp>
    </p:spTree>
    <p:extLst>
      <p:ext uri="{BB962C8B-B14F-4D97-AF65-F5344CB8AC3E}">
        <p14:creationId xmlns="" xmlns:p14="http://schemas.microsoft.com/office/powerpoint/2010/main" val="1555149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wipe(down)">
                                      <p:cBhvr>
                                        <p:cTn id="7"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457200" y="1295400"/>
            <a:ext cx="8229600" cy="5334000"/>
          </a:xfrm>
        </p:spPr>
        <p:txBody>
          <a:bodyPr>
            <a:normAutofit/>
          </a:bodyPr>
          <a:lstStyle/>
          <a:p>
            <a:pPr lvl="1" indent="-295275">
              <a:buFontTx/>
              <a:buChar char="•"/>
              <a:defRPr/>
            </a:pPr>
            <a:endParaRPr lang="en-US" sz="2800" kern="0" dirty="0" smtClean="0">
              <a:cs typeface="Arial" pitchFamily="34" charset="0"/>
            </a:endParaRPr>
          </a:p>
          <a:p>
            <a:pPr algn="just"/>
            <a:r>
              <a:rPr lang="en-US" altLang="en-US" dirty="0">
                <a:latin typeface="Book Antiqua" pitchFamily="18" charset="0"/>
              </a:rPr>
              <a:t>The human resource planning process begins with </a:t>
            </a:r>
            <a:r>
              <a:rPr lang="en-US" altLang="en-US" dirty="0">
                <a:solidFill>
                  <a:srgbClr val="FF0000"/>
                </a:solidFill>
                <a:latin typeface="Book Antiqua" pitchFamily="18" charset="0"/>
              </a:rPr>
              <a:t>considering</a:t>
            </a:r>
            <a:r>
              <a:rPr lang="en-US" altLang="en-US" dirty="0">
                <a:latin typeface="Book Antiqua" pitchFamily="18" charset="0"/>
              </a:rPr>
              <a:t> the existing organizational </a:t>
            </a:r>
            <a:r>
              <a:rPr lang="en-US" altLang="en-US" dirty="0">
                <a:solidFill>
                  <a:srgbClr val="FF0000"/>
                </a:solidFill>
                <a:latin typeface="Book Antiqua" pitchFamily="18" charset="0"/>
              </a:rPr>
              <a:t>objectives</a:t>
            </a:r>
            <a:r>
              <a:rPr lang="en-US" altLang="en-US" dirty="0">
                <a:latin typeface="Book Antiqua" pitchFamily="18" charset="0"/>
              </a:rPr>
              <a:t> and </a:t>
            </a:r>
            <a:r>
              <a:rPr lang="en-US" altLang="en-US" dirty="0">
                <a:solidFill>
                  <a:srgbClr val="FF0000"/>
                </a:solidFill>
                <a:latin typeface="Book Antiqua" pitchFamily="18" charset="0"/>
              </a:rPr>
              <a:t>strategies</a:t>
            </a:r>
          </a:p>
          <a:p>
            <a:pPr marL="344805" lvl="1" indent="0">
              <a:buNone/>
              <a:defRPr/>
            </a:pPr>
            <a:endParaRPr lang="en-US" sz="2800" kern="0" dirty="0" smtClean="0">
              <a:cs typeface="Arial" pitchFamily="34" charset="0"/>
            </a:endParaRPr>
          </a:p>
          <a:p>
            <a:pPr lvl="1" indent="-295275">
              <a:buFontTx/>
              <a:buChar char="•"/>
              <a:defRPr/>
            </a:pPr>
            <a:r>
              <a:rPr lang="en-US" sz="2800" kern="0" dirty="0" smtClean="0">
                <a:cs typeface="Arial" pitchFamily="34" charset="0"/>
              </a:rPr>
              <a:t>Demand </a:t>
            </a:r>
            <a:r>
              <a:rPr lang="en-US" sz="2800" kern="0" dirty="0">
                <a:solidFill>
                  <a:srgbClr val="FF0000"/>
                </a:solidFill>
                <a:cs typeface="Arial" pitchFamily="34" charset="0"/>
              </a:rPr>
              <a:t>for firm’s goods or services </a:t>
            </a:r>
            <a:r>
              <a:rPr lang="en-US" sz="2800" kern="0" dirty="0">
                <a:cs typeface="Arial" pitchFamily="34" charset="0"/>
              </a:rPr>
              <a:t>must be forecast</a:t>
            </a:r>
          </a:p>
          <a:p>
            <a:pPr lvl="1" indent="-295275">
              <a:buFontTx/>
              <a:buChar char="•"/>
              <a:defRPr/>
            </a:pPr>
            <a:r>
              <a:rPr lang="en-US" sz="2800" kern="0" dirty="0">
                <a:cs typeface="Arial" pitchFamily="34" charset="0"/>
              </a:rPr>
              <a:t>Forecast is then </a:t>
            </a:r>
            <a:r>
              <a:rPr lang="en-US" sz="2800" kern="0" dirty="0">
                <a:solidFill>
                  <a:srgbClr val="FF0000"/>
                </a:solidFill>
                <a:cs typeface="Arial" pitchFamily="34" charset="0"/>
              </a:rPr>
              <a:t>converted</a:t>
            </a:r>
            <a:r>
              <a:rPr lang="en-US" sz="2800" kern="0" dirty="0">
                <a:cs typeface="Arial" pitchFamily="34" charset="0"/>
              </a:rPr>
              <a:t> into </a:t>
            </a:r>
            <a:r>
              <a:rPr lang="en-US" sz="2800" kern="0" dirty="0">
                <a:solidFill>
                  <a:srgbClr val="FF0000"/>
                </a:solidFill>
                <a:cs typeface="Arial" pitchFamily="34" charset="0"/>
              </a:rPr>
              <a:t>people requirements</a:t>
            </a:r>
            <a:r>
              <a:rPr lang="en-US" sz="2800" dirty="0">
                <a:solidFill>
                  <a:srgbClr val="FF0000"/>
                </a:solidFill>
                <a:cs typeface="Arial" pitchFamily="34" charset="0"/>
              </a:rPr>
              <a:t> </a:t>
            </a:r>
          </a:p>
          <a:p>
            <a:endParaRPr lang="en-US" dirty="0"/>
          </a:p>
        </p:txBody>
      </p:sp>
    </p:spTree>
    <p:extLst>
      <p:ext uri="{BB962C8B-B14F-4D97-AF65-F5344CB8AC3E}">
        <p14:creationId xmlns="" xmlns:p14="http://schemas.microsoft.com/office/powerpoint/2010/main" val="220113313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7F26FB8-FC54-4490-B0A6-5E4C60CA3A7B}" type="slidenum">
              <a:rPr lang="en-US" smtClean="0"/>
              <a:pPr>
                <a:defRPr/>
              </a:pPr>
              <a:t>115</a:t>
            </a:fld>
            <a:endParaRPr lang="en-US"/>
          </a:p>
        </p:txBody>
      </p:sp>
      <p:sp>
        <p:nvSpPr>
          <p:cNvPr id="3" name="Slide Number Placeholder 1"/>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CFA7948F-6905-4CDD-A4AA-5605CAB4DCE3}" type="slidenum">
              <a:rPr lang="en-US" sz="1200">
                <a:effectLst>
                  <a:outerShdw blurRad="38100" dist="38100" dir="2700000" algn="tl">
                    <a:srgbClr val="000000"/>
                  </a:outerShdw>
                </a:effectLst>
                <a:cs typeface="Arial" pitchFamily="34" charset="0"/>
              </a:rPr>
              <a:pPr algn="r">
                <a:defRPr/>
              </a:pPr>
              <a:t>115</a:t>
            </a:fld>
            <a:endParaRPr lang="en-US" sz="1200">
              <a:effectLst>
                <a:outerShdw blurRad="38100" dist="38100" dir="2700000" algn="tl">
                  <a:srgbClr val="000000"/>
                </a:outerShdw>
              </a:effectLst>
              <a:cs typeface="Arial" pitchFamily="34" charset="0"/>
            </a:endParaRPr>
          </a:p>
        </p:txBody>
      </p:sp>
      <p:sp>
        <p:nvSpPr>
          <p:cNvPr id="4" name="Slide Number Placeholder 4"/>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1252E300-DC2D-4286-BD5D-798D58749811}" type="slidenum">
              <a:rPr lang="en-US" sz="1200">
                <a:effectLst>
                  <a:outerShdw blurRad="38100" dist="38100" dir="2700000" algn="tl">
                    <a:srgbClr val="000000"/>
                  </a:outerShdw>
                </a:effectLst>
                <a:cs typeface="Arial" pitchFamily="34" charset="0"/>
              </a:rPr>
              <a:pPr algn="r">
                <a:defRPr/>
              </a:pPr>
              <a:t>115</a:t>
            </a:fld>
            <a:endParaRPr lang="en-US" sz="1200">
              <a:effectLst>
                <a:outerShdw blurRad="38100" dist="38100" dir="2700000" algn="tl">
                  <a:srgbClr val="000000"/>
                </a:outerShdw>
              </a:effectLst>
              <a:cs typeface="Arial" pitchFamily="34" charset="0"/>
            </a:endParaRPr>
          </a:p>
        </p:txBody>
      </p:sp>
      <p:sp>
        <p:nvSpPr>
          <p:cNvPr id="5" name="Rectangle 2"/>
          <p:cNvSpPr txBox="1">
            <a:spLocks noChangeArrowheads="1"/>
          </p:cNvSpPr>
          <p:nvPr/>
        </p:nvSpPr>
        <p:spPr>
          <a:xfrm>
            <a:off x="990600" y="274638"/>
            <a:ext cx="7391400" cy="1249362"/>
          </a:xfrm>
          <a:prstGeom prst="rect">
            <a:avLst/>
          </a:prstGeom>
        </p:spPr>
        <p:txBody>
          <a:bodyPr/>
          <a:lstStyle/>
          <a:p>
            <a:pPr algn="ctr" eaLnBrk="0" hangingPunct="0">
              <a:defRPr/>
            </a:pPr>
            <a:r>
              <a:rPr lang="en-US" sz="2800" kern="0">
                <a:solidFill>
                  <a:schemeClr val="tx2"/>
                </a:solidFill>
                <a:effectLst>
                  <a:outerShdw blurRad="38100" dist="38100" dir="2700000" algn="tl">
                    <a:srgbClr val="000000"/>
                  </a:outerShdw>
                </a:effectLst>
                <a:latin typeface="+mj-lt"/>
                <a:ea typeface="+mj-ea"/>
                <a:cs typeface="+mj-cs"/>
              </a:rPr>
              <a:t>The Relationship of Sales Volume to Number of Employees</a:t>
            </a:r>
          </a:p>
        </p:txBody>
      </p:sp>
      <p:sp>
        <p:nvSpPr>
          <p:cNvPr id="86022" name="Line 3"/>
          <p:cNvSpPr>
            <a:spLocks noChangeShapeType="1"/>
          </p:cNvSpPr>
          <p:nvPr/>
        </p:nvSpPr>
        <p:spPr bwMode="auto">
          <a:xfrm>
            <a:off x="1524000" y="2514600"/>
            <a:ext cx="0" cy="3124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23" name="Line 4"/>
          <p:cNvSpPr>
            <a:spLocks noChangeShapeType="1"/>
          </p:cNvSpPr>
          <p:nvPr/>
        </p:nvSpPr>
        <p:spPr bwMode="auto">
          <a:xfrm>
            <a:off x="1524000" y="5638800"/>
            <a:ext cx="6629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24" name="Line 5"/>
          <p:cNvSpPr>
            <a:spLocks noChangeShapeType="1"/>
          </p:cNvSpPr>
          <p:nvPr/>
        </p:nvSpPr>
        <p:spPr bwMode="auto">
          <a:xfrm>
            <a:off x="2057400" y="54102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25" name="Line 6"/>
          <p:cNvSpPr>
            <a:spLocks noChangeShapeType="1"/>
          </p:cNvSpPr>
          <p:nvPr/>
        </p:nvSpPr>
        <p:spPr bwMode="auto">
          <a:xfrm>
            <a:off x="2590800" y="54102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26" name="Line 7"/>
          <p:cNvSpPr>
            <a:spLocks noChangeShapeType="1"/>
          </p:cNvSpPr>
          <p:nvPr/>
        </p:nvSpPr>
        <p:spPr bwMode="auto">
          <a:xfrm>
            <a:off x="3124200" y="54102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27" name="Line 8"/>
          <p:cNvSpPr>
            <a:spLocks noChangeShapeType="1"/>
          </p:cNvSpPr>
          <p:nvPr/>
        </p:nvSpPr>
        <p:spPr bwMode="auto">
          <a:xfrm>
            <a:off x="3657600" y="54102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28" name="Line 9"/>
          <p:cNvSpPr>
            <a:spLocks noChangeShapeType="1"/>
          </p:cNvSpPr>
          <p:nvPr/>
        </p:nvSpPr>
        <p:spPr bwMode="auto">
          <a:xfrm>
            <a:off x="4191000" y="54102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29" name="Line 10"/>
          <p:cNvSpPr>
            <a:spLocks noChangeShapeType="1"/>
          </p:cNvSpPr>
          <p:nvPr/>
        </p:nvSpPr>
        <p:spPr bwMode="auto">
          <a:xfrm>
            <a:off x="4724400" y="54102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30" name="Line 11"/>
          <p:cNvSpPr>
            <a:spLocks noChangeShapeType="1"/>
          </p:cNvSpPr>
          <p:nvPr/>
        </p:nvSpPr>
        <p:spPr bwMode="auto">
          <a:xfrm>
            <a:off x="5257800" y="54102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31" name="Line 12"/>
          <p:cNvSpPr>
            <a:spLocks noChangeShapeType="1"/>
          </p:cNvSpPr>
          <p:nvPr/>
        </p:nvSpPr>
        <p:spPr bwMode="auto">
          <a:xfrm>
            <a:off x="5791200" y="54102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32" name="Line 13"/>
          <p:cNvSpPr>
            <a:spLocks noChangeShapeType="1"/>
          </p:cNvSpPr>
          <p:nvPr/>
        </p:nvSpPr>
        <p:spPr bwMode="auto">
          <a:xfrm>
            <a:off x="6324600" y="54102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33" name="Line 14"/>
          <p:cNvSpPr>
            <a:spLocks noChangeShapeType="1"/>
          </p:cNvSpPr>
          <p:nvPr/>
        </p:nvSpPr>
        <p:spPr bwMode="auto">
          <a:xfrm>
            <a:off x="6858000" y="54102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34" name="Line 15"/>
          <p:cNvSpPr>
            <a:spLocks noChangeShapeType="1"/>
          </p:cNvSpPr>
          <p:nvPr/>
        </p:nvSpPr>
        <p:spPr bwMode="auto">
          <a:xfrm>
            <a:off x="7391400" y="54102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35" name="Line 16"/>
          <p:cNvSpPr>
            <a:spLocks noChangeShapeType="1"/>
          </p:cNvSpPr>
          <p:nvPr/>
        </p:nvSpPr>
        <p:spPr bwMode="auto">
          <a:xfrm>
            <a:off x="7924800" y="54102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36" name="Line 17"/>
          <p:cNvSpPr>
            <a:spLocks noChangeShapeType="1"/>
          </p:cNvSpPr>
          <p:nvPr/>
        </p:nvSpPr>
        <p:spPr bwMode="auto">
          <a:xfrm rot="5400000">
            <a:off x="1409700" y="49149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37" name="Line 18"/>
          <p:cNvSpPr>
            <a:spLocks noChangeShapeType="1"/>
          </p:cNvSpPr>
          <p:nvPr/>
        </p:nvSpPr>
        <p:spPr bwMode="auto">
          <a:xfrm rot="5400000">
            <a:off x="1409700" y="43815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38" name="Line 19"/>
          <p:cNvSpPr>
            <a:spLocks noChangeShapeType="1"/>
          </p:cNvSpPr>
          <p:nvPr/>
        </p:nvSpPr>
        <p:spPr bwMode="auto">
          <a:xfrm rot="5400000">
            <a:off x="1409700" y="38481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39" name="Line 20"/>
          <p:cNvSpPr>
            <a:spLocks noChangeShapeType="1"/>
          </p:cNvSpPr>
          <p:nvPr/>
        </p:nvSpPr>
        <p:spPr bwMode="auto">
          <a:xfrm rot="5400000">
            <a:off x="1409700" y="33147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40" name="Line 21"/>
          <p:cNvSpPr>
            <a:spLocks noChangeShapeType="1"/>
          </p:cNvSpPr>
          <p:nvPr/>
        </p:nvSpPr>
        <p:spPr bwMode="auto">
          <a:xfrm rot="5400000">
            <a:off x="1409700" y="27813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41" name="Text Box 22"/>
          <p:cNvSpPr txBox="1">
            <a:spLocks noChangeArrowheads="1"/>
          </p:cNvSpPr>
          <p:nvPr/>
        </p:nvSpPr>
        <p:spPr bwMode="auto">
          <a:xfrm>
            <a:off x="228600" y="1676400"/>
            <a:ext cx="2209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2000">
                <a:latin typeface="Arial" charset="0"/>
              </a:rPr>
              <a:t>Number of Employees</a:t>
            </a:r>
          </a:p>
        </p:txBody>
      </p:sp>
      <p:sp>
        <p:nvSpPr>
          <p:cNvPr id="86042" name="Text Box 23"/>
          <p:cNvSpPr txBox="1">
            <a:spLocks noChangeArrowheads="1"/>
          </p:cNvSpPr>
          <p:nvPr/>
        </p:nvSpPr>
        <p:spPr bwMode="auto">
          <a:xfrm>
            <a:off x="609600" y="2743200"/>
            <a:ext cx="762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r" eaLnBrk="1" hangingPunct="1">
              <a:spcBef>
                <a:spcPct val="50000"/>
              </a:spcBef>
              <a:buClrTx/>
              <a:buSzTx/>
              <a:buFontTx/>
              <a:buNone/>
            </a:pPr>
            <a:r>
              <a:rPr lang="en-US" altLang="en-US" sz="1800">
                <a:latin typeface="Arial" charset="0"/>
              </a:rPr>
              <a:t>500</a:t>
            </a:r>
          </a:p>
        </p:txBody>
      </p:sp>
      <p:sp>
        <p:nvSpPr>
          <p:cNvPr id="86043" name="Text Box 24"/>
          <p:cNvSpPr txBox="1">
            <a:spLocks noChangeArrowheads="1"/>
          </p:cNvSpPr>
          <p:nvPr/>
        </p:nvSpPr>
        <p:spPr bwMode="auto">
          <a:xfrm>
            <a:off x="609600" y="3276600"/>
            <a:ext cx="762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r" eaLnBrk="1" hangingPunct="1">
              <a:spcBef>
                <a:spcPct val="50000"/>
              </a:spcBef>
              <a:buClrTx/>
              <a:buSzTx/>
              <a:buFontTx/>
              <a:buNone/>
            </a:pPr>
            <a:r>
              <a:rPr lang="en-US" altLang="en-US" sz="1800">
                <a:latin typeface="Arial" charset="0"/>
              </a:rPr>
              <a:t>400</a:t>
            </a:r>
          </a:p>
        </p:txBody>
      </p:sp>
      <p:sp>
        <p:nvSpPr>
          <p:cNvPr id="86044" name="Text Box 25"/>
          <p:cNvSpPr txBox="1">
            <a:spLocks noChangeArrowheads="1"/>
          </p:cNvSpPr>
          <p:nvPr/>
        </p:nvSpPr>
        <p:spPr bwMode="auto">
          <a:xfrm>
            <a:off x="609600" y="3810000"/>
            <a:ext cx="762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r" eaLnBrk="1" hangingPunct="1">
              <a:spcBef>
                <a:spcPct val="50000"/>
              </a:spcBef>
              <a:buClrTx/>
              <a:buSzTx/>
              <a:buFontTx/>
              <a:buNone/>
            </a:pPr>
            <a:r>
              <a:rPr lang="en-US" altLang="en-US" sz="1800">
                <a:latin typeface="Arial" charset="0"/>
              </a:rPr>
              <a:t>300</a:t>
            </a:r>
          </a:p>
        </p:txBody>
      </p:sp>
      <p:sp>
        <p:nvSpPr>
          <p:cNvPr id="86045" name="Text Box 26"/>
          <p:cNvSpPr txBox="1">
            <a:spLocks noChangeArrowheads="1"/>
          </p:cNvSpPr>
          <p:nvPr/>
        </p:nvSpPr>
        <p:spPr bwMode="auto">
          <a:xfrm>
            <a:off x="609600" y="4343400"/>
            <a:ext cx="762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r" eaLnBrk="1" hangingPunct="1">
              <a:spcBef>
                <a:spcPct val="50000"/>
              </a:spcBef>
              <a:buClrTx/>
              <a:buSzTx/>
              <a:buFontTx/>
              <a:buNone/>
            </a:pPr>
            <a:r>
              <a:rPr lang="en-US" altLang="en-US" sz="1800">
                <a:latin typeface="Arial" charset="0"/>
              </a:rPr>
              <a:t>200</a:t>
            </a:r>
          </a:p>
        </p:txBody>
      </p:sp>
      <p:sp>
        <p:nvSpPr>
          <p:cNvPr id="86046" name="Text Box 27"/>
          <p:cNvSpPr txBox="1">
            <a:spLocks noChangeArrowheads="1"/>
          </p:cNvSpPr>
          <p:nvPr/>
        </p:nvSpPr>
        <p:spPr bwMode="auto">
          <a:xfrm>
            <a:off x="609600" y="4876800"/>
            <a:ext cx="762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r" eaLnBrk="1" hangingPunct="1">
              <a:spcBef>
                <a:spcPct val="50000"/>
              </a:spcBef>
              <a:buClrTx/>
              <a:buSzTx/>
              <a:buFontTx/>
              <a:buNone/>
            </a:pPr>
            <a:r>
              <a:rPr lang="en-US" altLang="en-US" sz="1800">
                <a:latin typeface="Arial" charset="0"/>
              </a:rPr>
              <a:t>100</a:t>
            </a:r>
          </a:p>
        </p:txBody>
      </p:sp>
      <p:sp>
        <p:nvSpPr>
          <p:cNvPr id="86047" name="Text Box 28"/>
          <p:cNvSpPr txBox="1">
            <a:spLocks noChangeArrowheads="1"/>
          </p:cNvSpPr>
          <p:nvPr/>
        </p:nvSpPr>
        <p:spPr bwMode="auto">
          <a:xfrm>
            <a:off x="1371600" y="5638800"/>
            <a:ext cx="304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latin typeface="Arial" charset="0"/>
              </a:rPr>
              <a:t>0</a:t>
            </a:r>
          </a:p>
        </p:txBody>
      </p:sp>
      <p:sp>
        <p:nvSpPr>
          <p:cNvPr id="86048" name="Text Box 29"/>
          <p:cNvSpPr txBox="1">
            <a:spLocks noChangeArrowheads="1"/>
          </p:cNvSpPr>
          <p:nvPr/>
        </p:nvSpPr>
        <p:spPr bwMode="auto">
          <a:xfrm>
            <a:off x="2362200" y="5638800"/>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latin typeface="Arial" charset="0"/>
              </a:rPr>
              <a:t>10</a:t>
            </a:r>
          </a:p>
        </p:txBody>
      </p:sp>
      <p:sp>
        <p:nvSpPr>
          <p:cNvPr id="86049" name="Text Box 30"/>
          <p:cNvSpPr txBox="1">
            <a:spLocks noChangeArrowheads="1"/>
          </p:cNvSpPr>
          <p:nvPr/>
        </p:nvSpPr>
        <p:spPr bwMode="auto">
          <a:xfrm>
            <a:off x="3429000" y="5638800"/>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latin typeface="Arial" charset="0"/>
              </a:rPr>
              <a:t>20</a:t>
            </a:r>
          </a:p>
        </p:txBody>
      </p:sp>
      <p:sp>
        <p:nvSpPr>
          <p:cNvPr id="86050" name="Text Box 31"/>
          <p:cNvSpPr txBox="1">
            <a:spLocks noChangeArrowheads="1"/>
          </p:cNvSpPr>
          <p:nvPr/>
        </p:nvSpPr>
        <p:spPr bwMode="auto">
          <a:xfrm>
            <a:off x="4495800" y="5638800"/>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latin typeface="Arial" charset="0"/>
              </a:rPr>
              <a:t>30</a:t>
            </a:r>
          </a:p>
        </p:txBody>
      </p:sp>
      <p:sp>
        <p:nvSpPr>
          <p:cNvPr id="86051" name="Text Box 32"/>
          <p:cNvSpPr txBox="1">
            <a:spLocks noChangeArrowheads="1"/>
          </p:cNvSpPr>
          <p:nvPr/>
        </p:nvSpPr>
        <p:spPr bwMode="auto">
          <a:xfrm>
            <a:off x="5562600" y="5638800"/>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latin typeface="Arial" charset="0"/>
              </a:rPr>
              <a:t>40</a:t>
            </a:r>
          </a:p>
        </p:txBody>
      </p:sp>
      <p:sp>
        <p:nvSpPr>
          <p:cNvPr id="86052" name="Text Box 33"/>
          <p:cNvSpPr txBox="1">
            <a:spLocks noChangeArrowheads="1"/>
          </p:cNvSpPr>
          <p:nvPr/>
        </p:nvSpPr>
        <p:spPr bwMode="auto">
          <a:xfrm>
            <a:off x="6629400" y="5638800"/>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latin typeface="Arial" charset="0"/>
              </a:rPr>
              <a:t>50</a:t>
            </a:r>
          </a:p>
        </p:txBody>
      </p:sp>
      <p:sp>
        <p:nvSpPr>
          <p:cNvPr id="86053" name="Text Box 34"/>
          <p:cNvSpPr txBox="1">
            <a:spLocks noChangeArrowheads="1"/>
          </p:cNvSpPr>
          <p:nvPr/>
        </p:nvSpPr>
        <p:spPr bwMode="auto">
          <a:xfrm>
            <a:off x="7696200" y="5638800"/>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latin typeface="Arial" charset="0"/>
              </a:rPr>
              <a:t>60</a:t>
            </a:r>
          </a:p>
        </p:txBody>
      </p:sp>
      <p:sp>
        <p:nvSpPr>
          <p:cNvPr id="86054" name="Line 35"/>
          <p:cNvSpPr>
            <a:spLocks noChangeShapeType="1"/>
          </p:cNvSpPr>
          <p:nvPr/>
        </p:nvSpPr>
        <p:spPr bwMode="auto">
          <a:xfrm>
            <a:off x="1524000" y="2514600"/>
            <a:ext cx="6400800" cy="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55" name="Line 36"/>
          <p:cNvSpPr>
            <a:spLocks noChangeShapeType="1"/>
          </p:cNvSpPr>
          <p:nvPr/>
        </p:nvSpPr>
        <p:spPr bwMode="auto">
          <a:xfrm flipV="1">
            <a:off x="7924800" y="2514600"/>
            <a:ext cx="0" cy="2895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56" name="Line 37"/>
          <p:cNvSpPr>
            <a:spLocks noChangeShapeType="1"/>
          </p:cNvSpPr>
          <p:nvPr/>
        </p:nvSpPr>
        <p:spPr bwMode="auto">
          <a:xfrm flipV="1">
            <a:off x="2057400" y="2514600"/>
            <a:ext cx="0" cy="2895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57" name="Line 38"/>
          <p:cNvSpPr>
            <a:spLocks noChangeShapeType="1"/>
          </p:cNvSpPr>
          <p:nvPr/>
        </p:nvSpPr>
        <p:spPr bwMode="auto">
          <a:xfrm flipV="1">
            <a:off x="2590800" y="2514600"/>
            <a:ext cx="0" cy="2895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58" name="Line 39"/>
          <p:cNvSpPr>
            <a:spLocks noChangeShapeType="1"/>
          </p:cNvSpPr>
          <p:nvPr/>
        </p:nvSpPr>
        <p:spPr bwMode="auto">
          <a:xfrm flipV="1">
            <a:off x="3124200" y="2514600"/>
            <a:ext cx="0" cy="2895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59" name="Line 40"/>
          <p:cNvSpPr>
            <a:spLocks noChangeShapeType="1"/>
          </p:cNvSpPr>
          <p:nvPr/>
        </p:nvSpPr>
        <p:spPr bwMode="auto">
          <a:xfrm flipV="1">
            <a:off x="3657600" y="2514600"/>
            <a:ext cx="0" cy="2895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60" name="Line 41"/>
          <p:cNvSpPr>
            <a:spLocks noChangeShapeType="1"/>
          </p:cNvSpPr>
          <p:nvPr/>
        </p:nvSpPr>
        <p:spPr bwMode="auto">
          <a:xfrm flipV="1">
            <a:off x="4191000" y="2514600"/>
            <a:ext cx="0" cy="2895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61" name="Line 42"/>
          <p:cNvSpPr>
            <a:spLocks noChangeShapeType="1"/>
          </p:cNvSpPr>
          <p:nvPr/>
        </p:nvSpPr>
        <p:spPr bwMode="auto">
          <a:xfrm flipV="1">
            <a:off x="4724400" y="2514600"/>
            <a:ext cx="0" cy="2895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62" name="Line 43"/>
          <p:cNvSpPr>
            <a:spLocks noChangeShapeType="1"/>
          </p:cNvSpPr>
          <p:nvPr/>
        </p:nvSpPr>
        <p:spPr bwMode="auto">
          <a:xfrm flipV="1">
            <a:off x="5257800" y="2514600"/>
            <a:ext cx="0" cy="2895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63" name="Line 44"/>
          <p:cNvSpPr>
            <a:spLocks noChangeShapeType="1"/>
          </p:cNvSpPr>
          <p:nvPr/>
        </p:nvSpPr>
        <p:spPr bwMode="auto">
          <a:xfrm flipV="1">
            <a:off x="5791200" y="2514600"/>
            <a:ext cx="0" cy="2895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64" name="Line 45"/>
          <p:cNvSpPr>
            <a:spLocks noChangeShapeType="1"/>
          </p:cNvSpPr>
          <p:nvPr/>
        </p:nvSpPr>
        <p:spPr bwMode="auto">
          <a:xfrm flipV="1">
            <a:off x="6324600" y="2514600"/>
            <a:ext cx="0" cy="2895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65" name="Line 46"/>
          <p:cNvSpPr>
            <a:spLocks noChangeShapeType="1"/>
          </p:cNvSpPr>
          <p:nvPr/>
        </p:nvSpPr>
        <p:spPr bwMode="auto">
          <a:xfrm flipV="1">
            <a:off x="6858000" y="2514600"/>
            <a:ext cx="0" cy="2895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66" name="Line 47"/>
          <p:cNvSpPr>
            <a:spLocks noChangeShapeType="1"/>
          </p:cNvSpPr>
          <p:nvPr/>
        </p:nvSpPr>
        <p:spPr bwMode="auto">
          <a:xfrm flipV="1">
            <a:off x="7391400" y="2514600"/>
            <a:ext cx="0" cy="2895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67" name="Line 48"/>
          <p:cNvSpPr>
            <a:spLocks noChangeShapeType="1"/>
          </p:cNvSpPr>
          <p:nvPr/>
        </p:nvSpPr>
        <p:spPr bwMode="auto">
          <a:xfrm>
            <a:off x="1524000" y="2895600"/>
            <a:ext cx="6400800" cy="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68" name="Line 49"/>
          <p:cNvSpPr>
            <a:spLocks noChangeShapeType="1"/>
          </p:cNvSpPr>
          <p:nvPr/>
        </p:nvSpPr>
        <p:spPr bwMode="auto">
          <a:xfrm>
            <a:off x="1524000" y="5029200"/>
            <a:ext cx="6400800" cy="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69" name="Line 50"/>
          <p:cNvSpPr>
            <a:spLocks noChangeShapeType="1"/>
          </p:cNvSpPr>
          <p:nvPr/>
        </p:nvSpPr>
        <p:spPr bwMode="auto">
          <a:xfrm>
            <a:off x="1524000" y="4495800"/>
            <a:ext cx="6400800" cy="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70" name="Line 51"/>
          <p:cNvSpPr>
            <a:spLocks noChangeShapeType="1"/>
          </p:cNvSpPr>
          <p:nvPr/>
        </p:nvSpPr>
        <p:spPr bwMode="auto">
          <a:xfrm>
            <a:off x="1524000" y="3962400"/>
            <a:ext cx="6400800" cy="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71" name="Line 52"/>
          <p:cNvSpPr>
            <a:spLocks noChangeShapeType="1"/>
          </p:cNvSpPr>
          <p:nvPr/>
        </p:nvSpPr>
        <p:spPr bwMode="auto">
          <a:xfrm>
            <a:off x="1524000" y="3429000"/>
            <a:ext cx="6400800" cy="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072" name="AutoShape 53"/>
          <p:cNvSpPr>
            <a:spLocks noChangeArrowheads="1"/>
          </p:cNvSpPr>
          <p:nvPr/>
        </p:nvSpPr>
        <p:spPr bwMode="auto">
          <a:xfrm>
            <a:off x="2514600" y="4648200"/>
            <a:ext cx="152400" cy="152400"/>
          </a:xfrm>
          <a:prstGeom prst="flowChartConnector">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86073" name="AutoShape 54"/>
          <p:cNvSpPr>
            <a:spLocks noChangeArrowheads="1"/>
          </p:cNvSpPr>
          <p:nvPr/>
        </p:nvSpPr>
        <p:spPr bwMode="auto">
          <a:xfrm>
            <a:off x="3200400" y="4495800"/>
            <a:ext cx="152400" cy="152400"/>
          </a:xfrm>
          <a:prstGeom prst="flowChartConnector">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86074" name="AutoShape 55"/>
          <p:cNvSpPr>
            <a:spLocks noChangeArrowheads="1"/>
          </p:cNvSpPr>
          <p:nvPr/>
        </p:nvSpPr>
        <p:spPr bwMode="auto">
          <a:xfrm>
            <a:off x="3657600" y="3886200"/>
            <a:ext cx="152400" cy="152400"/>
          </a:xfrm>
          <a:prstGeom prst="flowChartConnector">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86075" name="AutoShape 56"/>
          <p:cNvSpPr>
            <a:spLocks noChangeArrowheads="1"/>
          </p:cNvSpPr>
          <p:nvPr/>
        </p:nvSpPr>
        <p:spPr bwMode="auto">
          <a:xfrm>
            <a:off x="4419600" y="4267200"/>
            <a:ext cx="152400" cy="152400"/>
          </a:xfrm>
          <a:prstGeom prst="flowChartConnector">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86076" name="AutoShape 57"/>
          <p:cNvSpPr>
            <a:spLocks noChangeArrowheads="1"/>
          </p:cNvSpPr>
          <p:nvPr/>
        </p:nvSpPr>
        <p:spPr bwMode="auto">
          <a:xfrm>
            <a:off x="4800600" y="3276600"/>
            <a:ext cx="152400" cy="152400"/>
          </a:xfrm>
          <a:prstGeom prst="flowChartConnector">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86077" name="AutoShape 58"/>
          <p:cNvSpPr>
            <a:spLocks noChangeArrowheads="1"/>
          </p:cNvSpPr>
          <p:nvPr/>
        </p:nvSpPr>
        <p:spPr bwMode="auto">
          <a:xfrm>
            <a:off x="5791200" y="3352800"/>
            <a:ext cx="152400" cy="152400"/>
          </a:xfrm>
          <a:prstGeom prst="flowChartConnector">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86078" name="AutoShape 59"/>
          <p:cNvSpPr>
            <a:spLocks noChangeArrowheads="1"/>
          </p:cNvSpPr>
          <p:nvPr/>
        </p:nvSpPr>
        <p:spPr bwMode="auto">
          <a:xfrm>
            <a:off x="5791200" y="2819400"/>
            <a:ext cx="152400" cy="152400"/>
          </a:xfrm>
          <a:prstGeom prst="flowChartConnector">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86079" name="AutoShape 60"/>
          <p:cNvSpPr>
            <a:spLocks noChangeArrowheads="1"/>
          </p:cNvSpPr>
          <p:nvPr/>
        </p:nvSpPr>
        <p:spPr bwMode="auto">
          <a:xfrm>
            <a:off x="6705600" y="3048000"/>
            <a:ext cx="152400" cy="152400"/>
          </a:xfrm>
          <a:prstGeom prst="flowChartConnector">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86080" name="AutoShape 61"/>
          <p:cNvSpPr>
            <a:spLocks noChangeArrowheads="1"/>
          </p:cNvSpPr>
          <p:nvPr/>
        </p:nvSpPr>
        <p:spPr bwMode="auto">
          <a:xfrm>
            <a:off x="7391400" y="2667000"/>
            <a:ext cx="152400" cy="152400"/>
          </a:xfrm>
          <a:prstGeom prst="flowChartConnector">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86081" name="Text Box 62"/>
          <p:cNvSpPr txBox="1">
            <a:spLocks noChangeArrowheads="1"/>
          </p:cNvSpPr>
          <p:nvPr/>
        </p:nvSpPr>
        <p:spPr bwMode="auto">
          <a:xfrm>
            <a:off x="2438400" y="6019800"/>
            <a:ext cx="4876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2000">
                <a:latin typeface="Arial" charset="0"/>
              </a:rPr>
              <a:t>Sales (thousands)</a:t>
            </a:r>
          </a:p>
        </p:txBody>
      </p:sp>
      <p:sp>
        <p:nvSpPr>
          <p:cNvPr id="66" name="Freeform 65"/>
          <p:cNvSpPr/>
          <p:nvPr/>
        </p:nvSpPr>
        <p:spPr>
          <a:xfrm>
            <a:off x="2593975" y="2757488"/>
            <a:ext cx="4870450" cy="1963737"/>
          </a:xfrm>
          <a:custGeom>
            <a:avLst/>
            <a:gdLst>
              <a:gd name="connsiteX0" fmla="*/ 0 w 4871804"/>
              <a:gd name="connsiteY0" fmla="*/ 1963712 h 1963712"/>
              <a:gd name="connsiteX1" fmla="*/ 734518 w 4871804"/>
              <a:gd name="connsiteY1" fmla="*/ 1843790 h 1963712"/>
              <a:gd name="connsiteX2" fmla="*/ 1169233 w 4871804"/>
              <a:gd name="connsiteY2" fmla="*/ 1199213 h 1963712"/>
              <a:gd name="connsiteX3" fmla="*/ 1918741 w 4871804"/>
              <a:gd name="connsiteY3" fmla="*/ 1603948 h 1963712"/>
              <a:gd name="connsiteX4" fmla="*/ 2293495 w 4871804"/>
              <a:gd name="connsiteY4" fmla="*/ 614597 h 1963712"/>
              <a:gd name="connsiteX5" fmla="*/ 3297836 w 4871804"/>
              <a:gd name="connsiteY5" fmla="*/ 689548 h 1963712"/>
              <a:gd name="connsiteX6" fmla="*/ 3267856 w 4871804"/>
              <a:gd name="connsiteY6" fmla="*/ 149902 h 1963712"/>
              <a:gd name="connsiteX7" fmla="*/ 4182256 w 4871804"/>
              <a:gd name="connsiteY7" fmla="*/ 389744 h 1963712"/>
              <a:gd name="connsiteX8" fmla="*/ 4871804 w 4871804"/>
              <a:gd name="connsiteY8" fmla="*/ 0 h 196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1804" h="1963712">
                <a:moveTo>
                  <a:pt x="0" y="1963712"/>
                </a:moveTo>
                <a:lnTo>
                  <a:pt x="734518" y="1843790"/>
                </a:lnTo>
                <a:lnTo>
                  <a:pt x="1169233" y="1199213"/>
                </a:lnTo>
                <a:lnTo>
                  <a:pt x="1918741" y="1603948"/>
                </a:lnTo>
                <a:lnTo>
                  <a:pt x="2293495" y="614597"/>
                </a:lnTo>
                <a:lnTo>
                  <a:pt x="3297836" y="689548"/>
                </a:lnTo>
                <a:lnTo>
                  <a:pt x="3267856" y="149902"/>
                </a:lnTo>
                <a:lnTo>
                  <a:pt x="4182256" y="389744"/>
                </a:lnTo>
                <a:lnTo>
                  <a:pt x="4871804" y="0"/>
                </a:lnTo>
              </a:path>
            </a:pathLst>
          </a:custGeom>
          <a:ln w="5715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 xmlns:p14="http://schemas.microsoft.com/office/powerpoint/2010/main" val="243761260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6E9F8C2-758A-4A19-BF52-B53594CF92A7}" type="slidenum">
              <a:rPr lang="en-US" smtClean="0"/>
              <a:pPr>
                <a:defRPr/>
              </a:pPr>
              <a:t>116</a:t>
            </a:fld>
            <a:endParaRPr lang="en-US"/>
          </a:p>
        </p:txBody>
      </p:sp>
      <p:sp>
        <p:nvSpPr>
          <p:cNvPr id="3" name="Text Box 4"/>
          <p:cNvSpPr txBox="1">
            <a:spLocks noChangeArrowheads="1"/>
          </p:cNvSpPr>
          <p:nvPr/>
        </p:nvSpPr>
        <p:spPr bwMode="auto">
          <a:xfrm>
            <a:off x="304800" y="1143000"/>
            <a:ext cx="8534400" cy="4832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indent="-295275" eaLnBrk="0" hangingPunct="0">
              <a:spcBef>
                <a:spcPct val="20000"/>
              </a:spcBef>
              <a:buClr>
                <a:schemeClr val="tx1"/>
              </a:buClr>
              <a:buChar char="–"/>
              <a:defRPr sz="2800">
                <a:solidFill>
                  <a:schemeClr val="tx1"/>
                </a:solidFill>
                <a:latin typeface="Tahoma" pitchFamily="34" charset="0"/>
                <a:cs typeface="Arial" charset="0"/>
              </a:defRPr>
            </a:lvl2pPr>
            <a:lvl3pPr indent="-295275"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marL="457200" indent="-457200" eaLnBrk="1" hangingPunct="1">
              <a:spcBef>
                <a:spcPct val="0"/>
              </a:spcBef>
              <a:buClrTx/>
              <a:buSzTx/>
            </a:pPr>
            <a:r>
              <a:rPr lang="en-US" altLang="en-US" sz="2800" dirty="0"/>
              <a:t>If </a:t>
            </a:r>
            <a:r>
              <a:rPr lang="en-US" altLang="en-US" sz="2800" dirty="0" smtClean="0"/>
              <a:t>organization is </a:t>
            </a:r>
            <a:r>
              <a:rPr lang="en-US" altLang="en-US" sz="2800" dirty="0" smtClean="0">
                <a:solidFill>
                  <a:srgbClr val="FF0000"/>
                </a:solidFill>
              </a:rPr>
              <a:t>new</a:t>
            </a:r>
            <a:r>
              <a:rPr lang="en-US" altLang="en-US" sz="2800" dirty="0" smtClean="0"/>
              <a:t>,</a:t>
            </a:r>
            <a:endParaRPr lang="en-US" altLang="en-US" sz="2800" dirty="0"/>
          </a:p>
          <a:p>
            <a:pPr lvl="1" eaLnBrk="1" hangingPunct="1">
              <a:spcBef>
                <a:spcPct val="0"/>
              </a:spcBef>
              <a:buClrTx/>
              <a:buFontTx/>
              <a:buChar char="•"/>
            </a:pPr>
            <a:r>
              <a:rPr lang="en-US" altLang="en-US" dirty="0"/>
              <a:t>Require the </a:t>
            </a:r>
            <a:r>
              <a:rPr lang="en-US" altLang="en-US" dirty="0">
                <a:solidFill>
                  <a:srgbClr val="FF0000"/>
                </a:solidFill>
              </a:rPr>
              <a:t>study of other similar </a:t>
            </a:r>
            <a:r>
              <a:rPr lang="en-US" altLang="en-US" dirty="0"/>
              <a:t>organizations (benchmarking) </a:t>
            </a:r>
          </a:p>
          <a:p>
            <a:pPr lvl="1" eaLnBrk="1" hangingPunct="1">
              <a:spcBef>
                <a:spcPct val="0"/>
              </a:spcBef>
              <a:buClrTx/>
              <a:buFontTx/>
              <a:buChar char="•"/>
            </a:pPr>
            <a:r>
              <a:rPr lang="en-US" altLang="en-US" dirty="0"/>
              <a:t>Utilizing a range of qualitative or quantitative  forecasting methods.</a:t>
            </a:r>
          </a:p>
          <a:p>
            <a:pPr lvl="2" eaLnBrk="1" hangingPunct="1">
              <a:spcBef>
                <a:spcPct val="0"/>
              </a:spcBef>
              <a:buClrTx/>
              <a:buFontTx/>
              <a:buChar char="•"/>
            </a:pPr>
            <a:r>
              <a:rPr lang="en-US" altLang="en-US" sz="2800" dirty="0"/>
              <a:t>Quantitative methods use a range of statistical and mathematical techniques such as </a:t>
            </a:r>
            <a:r>
              <a:rPr lang="en-US" altLang="en-US" sz="2800" dirty="0">
                <a:solidFill>
                  <a:srgbClr val="FF0000"/>
                </a:solidFill>
              </a:rPr>
              <a:t>regression</a:t>
            </a:r>
            <a:r>
              <a:rPr lang="en-US" altLang="en-US" sz="2800" dirty="0"/>
              <a:t>, productivity ratio and Staff ratio</a:t>
            </a:r>
          </a:p>
          <a:p>
            <a:pPr lvl="2" eaLnBrk="1" hangingPunct="1">
              <a:spcBef>
                <a:spcPct val="0"/>
              </a:spcBef>
              <a:buClrTx/>
              <a:buFontTx/>
              <a:buChar char="•"/>
            </a:pPr>
            <a:r>
              <a:rPr lang="en-US" altLang="en-US" sz="2800" dirty="0"/>
              <a:t>Qualitative methods use mainly </a:t>
            </a:r>
            <a:r>
              <a:rPr lang="en-US" altLang="en-US" sz="2800" dirty="0">
                <a:solidFill>
                  <a:srgbClr val="FF0000"/>
                </a:solidFill>
              </a:rPr>
              <a:t>judgmental</a:t>
            </a:r>
            <a:r>
              <a:rPr lang="en-US" altLang="en-US" sz="2800" dirty="0"/>
              <a:t> methods, </a:t>
            </a:r>
            <a:r>
              <a:rPr lang="en-US" altLang="en-US" sz="2800" dirty="0">
                <a:solidFill>
                  <a:srgbClr val="FF0000"/>
                </a:solidFill>
              </a:rPr>
              <a:t>rule of thumb</a:t>
            </a:r>
            <a:r>
              <a:rPr lang="en-US" altLang="en-US" sz="2800" dirty="0"/>
              <a:t>,  feedback from people who provide analysis and predictions. </a:t>
            </a:r>
          </a:p>
        </p:txBody>
      </p:sp>
      <p:sp>
        <p:nvSpPr>
          <p:cNvPr id="87044" name="Text Box 5"/>
          <p:cNvSpPr txBox="1">
            <a:spLocks noChangeArrowheads="1"/>
          </p:cNvSpPr>
          <p:nvPr/>
        </p:nvSpPr>
        <p:spPr bwMode="auto">
          <a:xfrm>
            <a:off x="457200" y="381000"/>
            <a:ext cx="8077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2800" dirty="0">
                <a:latin typeface="Arial Black" pitchFamily="34" charset="0"/>
              </a:rPr>
              <a:t>Human Resource Demand Forecast</a:t>
            </a:r>
          </a:p>
        </p:txBody>
      </p:sp>
    </p:spTree>
    <p:extLst>
      <p:ext uri="{BB962C8B-B14F-4D97-AF65-F5344CB8AC3E}">
        <p14:creationId xmlns="" xmlns:p14="http://schemas.microsoft.com/office/powerpoint/2010/main" val="3528951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Human Resource Forecasting Techniques</a:t>
            </a:r>
            <a:r>
              <a:rPr lang="en-US" sz="3600" b="1" dirty="0" smtClean="0"/>
              <a:t>.</a:t>
            </a:r>
            <a:endParaRPr lang="en-US" dirty="0"/>
          </a:p>
        </p:txBody>
      </p:sp>
      <p:sp>
        <p:nvSpPr>
          <p:cNvPr id="3" name="Content Placeholder 2"/>
          <p:cNvSpPr>
            <a:spLocks noGrp="1"/>
          </p:cNvSpPr>
          <p:nvPr>
            <p:ph idx="1"/>
          </p:nvPr>
        </p:nvSpPr>
        <p:spPr/>
        <p:txBody>
          <a:bodyPr/>
          <a:lstStyle/>
          <a:p>
            <a:r>
              <a:rPr lang="en-US" sz="2800" dirty="0" smtClean="0"/>
              <a:t>Forecasting </a:t>
            </a:r>
            <a:r>
              <a:rPr lang="en-US" sz="2800" dirty="0"/>
              <a:t>technique </a:t>
            </a:r>
            <a:r>
              <a:rPr lang="en-US" sz="2800" dirty="0">
                <a:solidFill>
                  <a:srgbClr val="FF0000"/>
                </a:solidFill>
              </a:rPr>
              <a:t>range from judgement</a:t>
            </a:r>
            <a:r>
              <a:rPr lang="en-US" sz="2800" dirty="0"/>
              <a:t> to sophisticated </a:t>
            </a:r>
            <a:r>
              <a:rPr lang="en-US" sz="2800" dirty="0">
                <a:solidFill>
                  <a:srgbClr val="FF0000"/>
                </a:solidFill>
              </a:rPr>
              <a:t>quantitative</a:t>
            </a:r>
            <a:r>
              <a:rPr lang="en-US" sz="2800" dirty="0"/>
              <a:t> models.  The most commonly used techniques of forecasting are:</a:t>
            </a:r>
          </a:p>
          <a:p>
            <a:pPr lvl="1">
              <a:buFont typeface="Wingdings" panose="05000000000000000000" pitchFamily="2" charset="2"/>
              <a:buChar char="Ø"/>
            </a:pPr>
            <a:r>
              <a:rPr lang="en-US" sz="2800" dirty="0"/>
              <a:t>Judgement and Experience </a:t>
            </a:r>
          </a:p>
          <a:p>
            <a:pPr lvl="1">
              <a:buFont typeface="Wingdings" panose="05000000000000000000" pitchFamily="2" charset="2"/>
              <a:buChar char="Ø"/>
            </a:pPr>
            <a:r>
              <a:rPr lang="en-US" sz="2800" dirty="0"/>
              <a:t>Zero-Base Forecasting</a:t>
            </a:r>
          </a:p>
          <a:p>
            <a:pPr lvl="1">
              <a:buFont typeface="Wingdings" panose="05000000000000000000" pitchFamily="2" charset="2"/>
              <a:buChar char="Ø"/>
            </a:pPr>
            <a:r>
              <a:rPr lang="en-US" sz="2800" dirty="0"/>
              <a:t>Bottom-up Approach</a:t>
            </a:r>
          </a:p>
          <a:p>
            <a:pPr lvl="1">
              <a:buFont typeface="Wingdings" panose="05000000000000000000" pitchFamily="2" charset="2"/>
              <a:buChar char="Ø"/>
            </a:pPr>
            <a:r>
              <a:rPr lang="en-US" sz="2800" dirty="0"/>
              <a:t>Work Standard Data</a:t>
            </a:r>
          </a:p>
          <a:p>
            <a:pPr lvl="1">
              <a:buFont typeface="Wingdings" panose="05000000000000000000" pitchFamily="2" charset="2"/>
              <a:buChar char="Ø"/>
            </a:pPr>
            <a:r>
              <a:rPr lang="en-US" sz="2800" dirty="0"/>
              <a:t>Key Predicative Factors.</a:t>
            </a:r>
          </a:p>
          <a:p>
            <a:endParaRPr lang="en-US" dirty="0"/>
          </a:p>
        </p:txBody>
      </p:sp>
    </p:spTree>
    <p:extLst>
      <p:ext uri="{BB962C8B-B14F-4D97-AF65-F5344CB8AC3E}">
        <p14:creationId xmlns="" xmlns:p14="http://schemas.microsoft.com/office/powerpoint/2010/main" val="52340250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Judgement and </a:t>
            </a:r>
            <a:r>
              <a:rPr lang="en-US" b="1" dirty="0" smtClean="0"/>
              <a:t>Experience</a:t>
            </a:r>
            <a:endParaRPr lang="en-US" dirty="0"/>
          </a:p>
        </p:txBody>
      </p:sp>
      <p:sp>
        <p:nvSpPr>
          <p:cNvPr id="3" name="Content Placeholder 2"/>
          <p:cNvSpPr>
            <a:spLocks noGrp="1"/>
          </p:cNvSpPr>
          <p:nvPr>
            <p:ph idx="1"/>
          </p:nvPr>
        </p:nvSpPr>
        <p:spPr>
          <a:xfrm>
            <a:off x="457200" y="1935480"/>
            <a:ext cx="8229600" cy="4770120"/>
          </a:xfrm>
        </p:spPr>
        <p:txBody>
          <a:bodyPr>
            <a:normAutofit lnSpcReduction="10000"/>
          </a:bodyPr>
          <a:lstStyle/>
          <a:p>
            <a:r>
              <a:rPr lang="en-US" dirty="0" smtClean="0"/>
              <a:t>This </a:t>
            </a:r>
            <a:r>
              <a:rPr lang="en-US" dirty="0"/>
              <a:t>method is based on the </a:t>
            </a:r>
            <a:r>
              <a:rPr lang="en-US" dirty="0">
                <a:solidFill>
                  <a:srgbClr val="FF0000"/>
                </a:solidFill>
              </a:rPr>
              <a:t>estimates made by people </a:t>
            </a:r>
            <a:r>
              <a:rPr lang="en-US" dirty="0"/>
              <a:t>like </a:t>
            </a:r>
            <a:r>
              <a:rPr lang="en-US" dirty="0">
                <a:solidFill>
                  <a:srgbClr val="FF0000"/>
                </a:solidFill>
              </a:rPr>
              <a:t>executives</a:t>
            </a:r>
            <a:r>
              <a:rPr lang="en-US" dirty="0"/>
              <a:t> or experts who are very </a:t>
            </a:r>
            <a:r>
              <a:rPr lang="en-US" dirty="0">
                <a:solidFill>
                  <a:srgbClr val="FF0000"/>
                </a:solidFill>
              </a:rPr>
              <a:t>familiar</a:t>
            </a:r>
            <a:r>
              <a:rPr lang="en-US" dirty="0"/>
              <a:t> with the entire nature of the jobs in the organization. </a:t>
            </a:r>
            <a:endParaRPr lang="en-US" dirty="0" smtClean="0"/>
          </a:p>
          <a:p>
            <a:r>
              <a:rPr lang="en-US" dirty="0" smtClean="0"/>
              <a:t>It </a:t>
            </a:r>
            <a:r>
              <a:rPr lang="en-US" dirty="0"/>
              <a:t>is </a:t>
            </a:r>
            <a:r>
              <a:rPr lang="en-US" dirty="0">
                <a:solidFill>
                  <a:srgbClr val="FF0000"/>
                </a:solidFill>
              </a:rPr>
              <a:t>appropriate</a:t>
            </a:r>
            <a:r>
              <a:rPr lang="en-US" dirty="0"/>
              <a:t> for </a:t>
            </a:r>
            <a:r>
              <a:rPr lang="en-US" dirty="0">
                <a:solidFill>
                  <a:srgbClr val="FF0000"/>
                </a:solidFill>
              </a:rPr>
              <a:t>short-range forecasts</a:t>
            </a:r>
            <a:r>
              <a:rPr lang="en-US" dirty="0"/>
              <a:t>.  </a:t>
            </a:r>
            <a:endParaRPr lang="en-US" dirty="0" smtClean="0"/>
          </a:p>
          <a:p>
            <a:r>
              <a:rPr lang="en-US" dirty="0" smtClean="0"/>
              <a:t>The </a:t>
            </a:r>
            <a:r>
              <a:rPr lang="en-US" dirty="0"/>
              <a:t>manager and heads of various units of the organization make estimates of future human resource requirements by judgmentally </a:t>
            </a:r>
            <a:r>
              <a:rPr lang="en-US" dirty="0">
                <a:solidFill>
                  <a:srgbClr val="FF0000"/>
                </a:solidFill>
              </a:rPr>
              <a:t>converting information on future organizational activities </a:t>
            </a:r>
            <a:r>
              <a:rPr lang="en-US" dirty="0"/>
              <a:t>into numbers and types of personnel needed.  </a:t>
            </a:r>
            <a:endParaRPr lang="en-US" dirty="0" smtClean="0"/>
          </a:p>
          <a:p>
            <a:r>
              <a:rPr lang="en-US" dirty="0" smtClean="0"/>
              <a:t>For </a:t>
            </a:r>
            <a:r>
              <a:rPr lang="en-US" dirty="0"/>
              <a:t>example, these activities in public organization may include services to be provided, population to be served, projects to be completed, etc. </a:t>
            </a:r>
          </a:p>
          <a:p>
            <a:endParaRPr lang="en-US" dirty="0"/>
          </a:p>
        </p:txBody>
      </p:sp>
    </p:spTree>
    <p:extLst>
      <p:ext uri="{BB962C8B-B14F-4D97-AF65-F5344CB8AC3E}">
        <p14:creationId xmlns="" xmlns:p14="http://schemas.microsoft.com/office/powerpoint/2010/main" val="71192968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b="1" dirty="0"/>
              <a:t>Zero-Base </a:t>
            </a:r>
            <a:r>
              <a:rPr lang="en-US" b="1" dirty="0" smtClean="0"/>
              <a:t>Forecasting</a:t>
            </a:r>
            <a:endParaRPr lang="en-US" dirty="0"/>
          </a:p>
        </p:txBody>
      </p:sp>
      <p:sp>
        <p:nvSpPr>
          <p:cNvPr id="3" name="Content Placeholder 2"/>
          <p:cNvSpPr>
            <a:spLocks noGrp="1"/>
          </p:cNvSpPr>
          <p:nvPr>
            <p:ph idx="1"/>
          </p:nvPr>
        </p:nvSpPr>
        <p:spPr>
          <a:xfrm>
            <a:off x="457200" y="1295400"/>
            <a:ext cx="8229600" cy="5334000"/>
          </a:xfrm>
        </p:spPr>
        <p:txBody>
          <a:bodyPr>
            <a:normAutofit lnSpcReduction="10000"/>
          </a:bodyPr>
          <a:lstStyle/>
          <a:p>
            <a:r>
              <a:rPr lang="en-US" dirty="0" smtClean="0"/>
              <a:t>The </a:t>
            </a:r>
            <a:r>
              <a:rPr lang="en-US" b="1" i="1" dirty="0"/>
              <a:t>zero-base forecasting approach </a:t>
            </a:r>
            <a:r>
              <a:rPr lang="en-US" dirty="0">
                <a:solidFill>
                  <a:srgbClr val="FF0000"/>
                </a:solidFill>
              </a:rPr>
              <a:t>uses</a:t>
            </a:r>
            <a:r>
              <a:rPr lang="en-US" dirty="0"/>
              <a:t> the organization's </a:t>
            </a:r>
            <a:r>
              <a:rPr lang="en-US" dirty="0">
                <a:solidFill>
                  <a:srgbClr val="FF0000"/>
                </a:solidFill>
              </a:rPr>
              <a:t>current level of employment </a:t>
            </a:r>
            <a:r>
              <a:rPr lang="en-US" dirty="0"/>
              <a:t>as the </a:t>
            </a:r>
            <a:r>
              <a:rPr lang="en-US" dirty="0">
                <a:solidFill>
                  <a:srgbClr val="FF0000"/>
                </a:solidFill>
              </a:rPr>
              <a:t>starting point </a:t>
            </a:r>
            <a:r>
              <a:rPr lang="en-US" dirty="0"/>
              <a:t>for determining </a:t>
            </a:r>
            <a:r>
              <a:rPr lang="en-US" dirty="0">
                <a:solidFill>
                  <a:srgbClr val="FF0000"/>
                </a:solidFill>
              </a:rPr>
              <a:t>future staffing </a:t>
            </a:r>
            <a:r>
              <a:rPr lang="en-US" dirty="0"/>
              <a:t>needs (</a:t>
            </a:r>
            <a:r>
              <a:rPr lang="en-US" dirty="0" err="1"/>
              <a:t>Mondy</a:t>
            </a:r>
            <a:r>
              <a:rPr lang="en-US" dirty="0"/>
              <a:t> &amp; Noe, 1990).  </a:t>
            </a:r>
            <a:endParaRPr lang="en-US" dirty="0" smtClean="0"/>
          </a:p>
          <a:p>
            <a:r>
              <a:rPr lang="en-US" dirty="0" smtClean="0"/>
              <a:t>Whenever </a:t>
            </a:r>
            <a:r>
              <a:rPr lang="en-US" dirty="0"/>
              <a:t>vacancies exist due to </a:t>
            </a:r>
            <a:r>
              <a:rPr lang="en-US" b="1" i="1" dirty="0"/>
              <a:t>retirement, layoff, death, or resignation,</a:t>
            </a:r>
            <a:r>
              <a:rPr lang="en-US" dirty="0"/>
              <a:t> create </a:t>
            </a:r>
            <a:r>
              <a:rPr lang="en-US" b="1" dirty="0"/>
              <a:t>new </a:t>
            </a:r>
            <a:r>
              <a:rPr lang="en-US" b="1" dirty="0" smtClean="0"/>
              <a:t>positions</a:t>
            </a:r>
            <a:r>
              <a:rPr lang="en-US" dirty="0" smtClean="0"/>
              <a:t>, the </a:t>
            </a:r>
            <a:r>
              <a:rPr lang="en-US" dirty="0"/>
              <a:t>vacant positions are not immediately filled.  </a:t>
            </a:r>
            <a:endParaRPr lang="en-US" dirty="0" smtClean="0"/>
          </a:p>
          <a:p>
            <a:r>
              <a:rPr lang="en-US" dirty="0"/>
              <a:t>Instead, </a:t>
            </a:r>
            <a:r>
              <a:rPr lang="en-US" dirty="0">
                <a:solidFill>
                  <a:srgbClr val="FF0000"/>
                </a:solidFill>
              </a:rPr>
              <a:t>personnel requirement analysis is made </a:t>
            </a:r>
            <a:r>
              <a:rPr lang="en-US" dirty="0"/>
              <a:t>to determine whether the organization can </a:t>
            </a:r>
            <a:r>
              <a:rPr lang="en-US" dirty="0">
                <a:solidFill>
                  <a:srgbClr val="FF0000"/>
                </a:solidFill>
              </a:rPr>
              <a:t>justify filling them. </a:t>
            </a:r>
          </a:p>
          <a:p>
            <a:r>
              <a:rPr lang="en-US" dirty="0" smtClean="0"/>
              <a:t> </a:t>
            </a:r>
            <a:r>
              <a:rPr lang="en-US" dirty="0"/>
              <a:t>Zero-base human resource forecasting, therefore, requires management at different levels to </a:t>
            </a:r>
            <a:r>
              <a:rPr lang="en-US" dirty="0">
                <a:solidFill>
                  <a:srgbClr val="FF0000"/>
                </a:solidFill>
              </a:rPr>
              <a:t>thorough study and analysis </a:t>
            </a:r>
            <a:r>
              <a:rPr lang="en-US" dirty="0"/>
              <a:t>their human resource needs</a:t>
            </a:r>
            <a:r>
              <a:rPr lang="en-US" dirty="0" smtClean="0"/>
              <a:t>.</a:t>
            </a:r>
          </a:p>
          <a:p>
            <a:endParaRPr lang="en-US" dirty="0"/>
          </a:p>
          <a:p>
            <a:endParaRPr lang="en-US" dirty="0"/>
          </a:p>
        </p:txBody>
      </p:sp>
    </p:spTree>
    <p:extLst>
      <p:ext uri="{BB962C8B-B14F-4D97-AF65-F5344CB8AC3E}">
        <p14:creationId xmlns="" xmlns:p14="http://schemas.microsoft.com/office/powerpoint/2010/main" val="3571440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noAutofit/>
          </a:bodyPr>
          <a:lstStyle/>
          <a:p>
            <a:pPr lvl="0"/>
            <a:r>
              <a:rPr lang="en-US" sz="3200" dirty="0"/>
              <a:t>The Industrial Revolution was characterized by:</a:t>
            </a:r>
          </a:p>
          <a:p>
            <a:pPr lvl="1"/>
            <a:r>
              <a:rPr lang="en-US" sz="2800" dirty="0"/>
              <a:t>The development of machinery</a:t>
            </a:r>
          </a:p>
          <a:p>
            <a:pPr lvl="1"/>
            <a:r>
              <a:rPr lang="en-US" sz="2800" dirty="0"/>
              <a:t>The linking of power to machines</a:t>
            </a:r>
          </a:p>
          <a:p>
            <a:pPr lvl="1"/>
            <a:r>
              <a:rPr lang="en-US" sz="2800" dirty="0"/>
              <a:t>The establishment of factories employing many workers, and </a:t>
            </a:r>
            <a:endParaRPr lang="en-US" sz="2800" dirty="0" smtClean="0"/>
          </a:p>
          <a:p>
            <a:pPr lvl="1"/>
            <a:r>
              <a:rPr lang="en-US" sz="2800" dirty="0" smtClean="0"/>
              <a:t>Extensive </a:t>
            </a:r>
            <a:r>
              <a:rPr lang="en-US" sz="2800" dirty="0"/>
              <a:t>specialization of labor – that is, individual workers performing very narrow tasks</a:t>
            </a:r>
            <a:endParaRPr lang="en-US" dirty="0"/>
          </a:p>
        </p:txBody>
      </p:sp>
    </p:spTree>
    <p:extLst>
      <p:ext uri="{BB962C8B-B14F-4D97-AF65-F5344CB8AC3E}">
        <p14:creationId xmlns="" xmlns:p14="http://schemas.microsoft.com/office/powerpoint/2010/main" val="226981585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b="1" dirty="0"/>
              <a:t>Bottom-up </a:t>
            </a:r>
            <a:r>
              <a:rPr lang="en-US" b="1" dirty="0" smtClean="0"/>
              <a:t>Approach</a:t>
            </a:r>
            <a:endParaRPr lang="en-US" dirty="0"/>
          </a:p>
        </p:txBody>
      </p:sp>
      <p:sp>
        <p:nvSpPr>
          <p:cNvPr id="3" name="Content Placeholder 2"/>
          <p:cNvSpPr>
            <a:spLocks noGrp="1"/>
          </p:cNvSpPr>
          <p:nvPr>
            <p:ph idx="1"/>
          </p:nvPr>
        </p:nvSpPr>
        <p:spPr>
          <a:xfrm>
            <a:off x="457200" y="1143000"/>
            <a:ext cx="8229600" cy="5486400"/>
          </a:xfrm>
        </p:spPr>
        <p:txBody>
          <a:bodyPr>
            <a:normAutofit lnSpcReduction="10000"/>
          </a:bodyPr>
          <a:lstStyle/>
          <a:p>
            <a:r>
              <a:rPr lang="en-US" dirty="0" smtClean="0"/>
              <a:t>In </a:t>
            </a:r>
            <a:r>
              <a:rPr lang="en-US" b="1" i="1" dirty="0"/>
              <a:t>bottom-up approach, </a:t>
            </a:r>
            <a:r>
              <a:rPr lang="en-US" dirty="0"/>
              <a:t>managers from various levels are </a:t>
            </a:r>
            <a:r>
              <a:rPr lang="en-US" dirty="0">
                <a:solidFill>
                  <a:srgbClr val="FF0000"/>
                </a:solidFill>
              </a:rPr>
              <a:t>asked</a:t>
            </a:r>
            <a:r>
              <a:rPr lang="en-US" dirty="0"/>
              <a:t> to </a:t>
            </a:r>
            <a:r>
              <a:rPr lang="en-US" dirty="0">
                <a:solidFill>
                  <a:srgbClr val="FF0000"/>
                </a:solidFill>
              </a:rPr>
              <a:t>contribute to employment forecasting.</a:t>
            </a:r>
            <a:r>
              <a:rPr lang="en-US" dirty="0"/>
              <a:t>  </a:t>
            </a:r>
            <a:endParaRPr lang="en-US" dirty="0" smtClean="0"/>
          </a:p>
          <a:p>
            <a:r>
              <a:rPr lang="en-US" dirty="0" smtClean="0"/>
              <a:t>It </a:t>
            </a:r>
            <a:r>
              <a:rPr lang="en-US" dirty="0"/>
              <a:t>has the advantage of drawing many managers into the process and giving them a </a:t>
            </a:r>
            <a:r>
              <a:rPr lang="en-US" dirty="0">
                <a:solidFill>
                  <a:srgbClr val="FF0000"/>
                </a:solidFill>
              </a:rPr>
              <a:t>sense</a:t>
            </a:r>
            <a:r>
              <a:rPr lang="en-US" dirty="0"/>
              <a:t> that they are </a:t>
            </a:r>
            <a:r>
              <a:rPr lang="en-US" dirty="0">
                <a:solidFill>
                  <a:srgbClr val="FF0000"/>
                </a:solidFill>
              </a:rPr>
              <a:t>participating in one of the importance activities</a:t>
            </a:r>
            <a:r>
              <a:rPr lang="en-US" dirty="0"/>
              <a:t> of the organization.  </a:t>
            </a:r>
            <a:endParaRPr lang="en-US" dirty="0" smtClean="0"/>
          </a:p>
          <a:p>
            <a:r>
              <a:rPr lang="en-US" dirty="0" smtClean="0"/>
              <a:t>Here</a:t>
            </a:r>
            <a:r>
              <a:rPr lang="en-US" dirty="0"/>
              <a:t>, </a:t>
            </a:r>
            <a:r>
              <a:rPr lang="en-US" dirty="0">
                <a:solidFill>
                  <a:srgbClr val="FF0000"/>
                </a:solidFill>
              </a:rPr>
              <a:t>unit managers send </a:t>
            </a:r>
            <a:r>
              <a:rPr lang="en-US" dirty="0"/>
              <a:t>their </a:t>
            </a:r>
            <a:r>
              <a:rPr lang="en-US" dirty="0">
                <a:solidFill>
                  <a:srgbClr val="FF0000"/>
                </a:solidFill>
              </a:rPr>
              <a:t>employment needs </a:t>
            </a:r>
            <a:r>
              <a:rPr lang="en-US" dirty="0"/>
              <a:t>forecasting proposals to the </a:t>
            </a:r>
            <a:r>
              <a:rPr lang="en-US" dirty="0">
                <a:solidFill>
                  <a:srgbClr val="FF0000"/>
                </a:solidFill>
              </a:rPr>
              <a:t>top management </a:t>
            </a:r>
            <a:r>
              <a:rPr lang="en-US" dirty="0"/>
              <a:t>who compare these with the plan and finalize them.  </a:t>
            </a:r>
            <a:endParaRPr lang="en-US" dirty="0" smtClean="0"/>
          </a:p>
          <a:p>
            <a:r>
              <a:rPr lang="en-US" dirty="0" smtClean="0"/>
              <a:t>According </a:t>
            </a:r>
            <a:r>
              <a:rPr lang="en-US" dirty="0"/>
              <a:t>to </a:t>
            </a:r>
            <a:r>
              <a:rPr lang="en-US" dirty="0" err="1"/>
              <a:t>Mondy</a:t>
            </a:r>
            <a:r>
              <a:rPr lang="en-US" dirty="0"/>
              <a:t> and Noe (1990), human resource forecasting is often most effective when </a:t>
            </a:r>
            <a:r>
              <a:rPr lang="en-US" b="1" i="1" dirty="0">
                <a:solidFill>
                  <a:srgbClr val="FF0000"/>
                </a:solidFill>
              </a:rPr>
              <a:t>managers periodically project</a:t>
            </a:r>
            <a:r>
              <a:rPr lang="en-US" b="1" i="1" dirty="0"/>
              <a:t> their human resource needs, comparing their current and anticipated </a:t>
            </a:r>
            <a:r>
              <a:rPr lang="en-US" b="1" i="1" dirty="0" smtClean="0"/>
              <a:t>levels</a:t>
            </a:r>
            <a:r>
              <a:rPr lang="en-US" dirty="0" smtClean="0"/>
              <a:t>.</a:t>
            </a:r>
            <a:endParaRPr lang="en-US" dirty="0"/>
          </a:p>
          <a:p>
            <a:endParaRPr lang="en-US" dirty="0"/>
          </a:p>
        </p:txBody>
      </p:sp>
    </p:spTree>
    <p:extLst>
      <p:ext uri="{BB962C8B-B14F-4D97-AF65-F5344CB8AC3E}">
        <p14:creationId xmlns="" xmlns:p14="http://schemas.microsoft.com/office/powerpoint/2010/main" val="9237328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b="1" dirty="0"/>
              <a:t>Work Standard </a:t>
            </a:r>
            <a:r>
              <a:rPr lang="en-US" b="1" dirty="0" smtClean="0"/>
              <a:t>Data</a:t>
            </a:r>
            <a:endParaRPr lang="en-US" dirty="0"/>
          </a:p>
        </p:txBody>
      </p:sp>
      <p:sp>
        <p:nvSpPr>
          <p:cNvPr id="3" name="Content Placeholder 2"/>
          <p:cNvSpPr>
            <a:spLocks noGrp="1"/>
          </p:cNvSpPr>
          <p:nvPr>
            <p:ph idx="1"/>
          </p:nvPr>
        </p:nvSpPr>
        <p:spPr>
          <a:xfrm>
            <a:off x="457200" y="1295400"/>
            <a:ext cx="8229600" cy="5334000"/>
          </a:xfrm>
        </p:spPr>
        <p:txBody>
          <a:bodyPr>
            <a:normAutofit/>
          </a:bodyPr>
          <a:lstStyle/>
          <a:p>
            <a:r>
              <a:rPr lang="en-US" dirty="0" smtClean="0"/>
              <a:t>Another </a:t>
            </a:r>
            <a:r>
              <a:rPr lang="en-US" dirty="0"/>
              <a:t>means of forecasting human resource requirements is to use </a:t>
            </a:r>
            <a:r>
              <a:rPr lang="en-US" b="1" i="1" dirty="0"/>
              <a:t>work measurement </a:t>
            </a:r>
            <a:r>
              <a:rPr lang="en-US" b="1" i="1" dirty="0" smtClean="0"/>
              <a:t>standard.</a:t>
            </a:r>
          </a:p>
          <a:p>
            <a:pPr marL="0" indent="0">
              <a:buNone/>
            </a:pPr>
            <a:r>
              <a:rPr lang="en-US" b="1" i="1" dirty="0" smtClean="0"/>
              <a:t> </a:t>
            </a:r>
          </a:p>
          <a:p>
            <a:r>
              <a:rPr lang="en-US" dirty="0" smtClean="0"/>
              <a:t>This </a:t>
            </a:r>
            <a:r>
              <a:rPr lang="en-US" dirty="0"/>
              <a:t>is a means of </a:t>
            </a:r>
            <a:r>
              <a:rPr lang="en-US" dirty="0">
                <a:solidFill>
                  <a:srgbClr val="FF0000"/>
                </a:solidFill>
              </a:rPr>
              <a:t>determining the relationship </a:t>
            </a:r>
            <a:r>
              <a:rPr lang="en-US" dirty="0"/>
              <a:t>between </a:t>
            </a:r>
            <a:r>
              <a:rPr lang="en-US" b="1" i="1" dirty="0">
                <a:solidFill>
                  <a:srgbClr val="FF0000"/>
                </a:solidFill>
              </a:rPr>
              <a:t>tasks</a:t>
            </a:r>
            <a:r>
              <a:rPr lang="en-US" dirty="0">
                <a:solidFill>
                  <a:srgbClr val="FF0000"/>
                </a:solidFill>
              </a:rPr>
              <a:t> </a:t>
            </a:r>
            <a:r>
              <a:rPr lang="en-US" dirty="0"/>
              <a:t>and the </a:t>
            </a:r>
            <a:r>
              <a:rPr lang="en-US" b="1" i="1" dirty="0">
                <a:solidFill>
                  <a:srgbClr val="FF0000"/>
                </a:solidFill>
              </a:rPr>
              <a:t>number of employees </a:t>
            </a:r>
            <a:r>
              <a:rPr lang="en-US" b="1" i="1" dirty="0" smtClean="0"/>
              <a:t>needed </a:t>
            </a:r>
            <a:r>
              <a:rPr lang="en-US" dirty="0"/>
              <a:t>to perform the tasks. </a:t>
            </a:r>
            <a:endParaRPr lang="en-US" dirty="0" smtClean="0"/>
          </a:p>
          <a:p>
            <a:endParaRPr lang="en-US" dirty="0" smtClean="0"/>
          </a:p>
          <a:p>
            <a:r>
              <a:rPr lang="en-US" dirty="0"/>
              <a:t>In this case many </a:t>
            </a:r>
            <a:r>
              <a:rPr lang="en-US" dirty="0">
                <a:solidFill>
                  <a:srgbClr val="FF0000"/>
                </a:solidFill>
              </a:rPr>
              <a:t>organization have established </a:t>
            </a:r>
            <a:r>
              <a:rPr lang="en-US" dirty="0">
                <a:solidFill>
                  <a:srgbClr val="0070C0"/>
                </a:solidFill>
              </a:rPr>
              <a:t>data</a:t>
            </a:r>
            <a:r>
              <a:rPr lang="en-US" dirty="0"/>
              <a:t> for </a:t>
            </a:r>
            <a:r>
              <a:rPr lang="en-US" dirty="0">
                <a:solidFill>
                  <a:srgbClr val="0070C0"/>
                </a:solidFill>
              </a:rPr>
              <a:t>man-hours</a:t>
            </a:r>
            <a:r>
              <a:rPr lang="en-US" dirty="0"/>
              <a:t> or unit times to perform tasks. </a:t>
            </a:r>
            <a:endParaRPr lang="en-US" dirty="0" smtClean="0"/>
          </a:p>
          <a:p>
            <a:r>
              <a:rPr lang="en-US" dirty="0"/>
              <a:t>However, work standard technique </a:t>
            </a:r>
            <a:r>
              <a:rPr lang="en-US" dirty="0">
                <a:solidFill>
                  <a:srgbClr val="FF0000"/>
                </a:solidFill>
              </a:rPr>
              <a:t>cannot be applied for estimating</a:t>
            </a:r>
            <a:r>
              <a:rPr lang="en-US" dirty="0"/>
              <a:t> </a:t>
            </a:r>
            <a:r>
              <a:rPr lang="en-US" b="1" i="1" dirty="0"/>
              <a:t>professional personnel requirements.</a:t>
            </a:r>
            <a:endParaRPr lang="en-US" b="1" dirty="0"/>
          </a:p>
        </p:txBody>
      </p:sp>
    </p:spTree>
    <p:extLst>
      <p:ext uri="{BB962C8B-B14F-4D97-AF65-F5344CB8AC3E}">
        <p14:creationId xmlns="" xmlns:p14="http://schemas.microsoft.com/office/powerpoint/2010/main" val="425923371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b="1" dirty="0"/>
              <a:t>Key Predictive </a:t>
            </a:r>
            <a:r>
              <a:rPr lang="en-US" b="1" dirty="0" smtClean="0"/>
              <a:t>Factors</a:t>
            </a:r>
            <a:endParaRPr lang="en-US" dirty="0"/>
          </a:p>
        </p:txBody>
      </p:sp>
      <p:sp>
        <p:nvSpPr>
          <p:cNvPr id="3" name="Content Placeholder 2"/>
          <p:cNvSpPr>
            <a:spLocks noGrp="1"/>
          </p:cNvSpPr>
          <p:nvPr>
            <p:ph idx="1"/>
          </p:nvPr>
        </p:nvSpPr>
        <p:spPr>
          <a:xfrm>
            <a:off x="228600" y="1371600"/>
            <a:ext cx="8686800" cy="5257800"/>
          </a:xfrm>
        </p:spPr>
        <p:txBody>
          <a:bodyPr>
            <a:normAutofit/>
          </a:bodyPr>
          <a:lstStyle/>
          <a:p>
            <a:r>
              <a:rPr lang="en-US" dirty="0" smtClean="0"/>
              <a:t>The </a:t>
            </a:r>
            <a:r>
              <a:rPr lang="en-US" dirty="0"/>
              <a:t>core element of the </a:t>
            </a:r>
            <a:r>
              <a:rPr lang="en-US" b="1" i="1" dirty="0"/>
              <a:t>"key predictive factors"</a:t>
            </a:r>
            <a:r>
              <a:rPr lang="en-US" dirty="0"/>
              <a:t> method is to </a:t>
            </a:r>
            <a:r>
              <a:rPr lang="en-US" dirty="0">
                <a:solidFill>
                  <a:srgbClr val="FF0000"/>
                </a:solidFill>
              </a:rPr>
              <a:t>identify one major indicator </a:t>
            </a:r>
            <a:r>
              <a:rPr lang="en-US" dirty="0"/>
              <a:t>with which total human resource requirement correlates highly. </a:t>
            </a:r>
            <a:endParaRPr lang="en-US" dirty="0" smtClean="0"/>
          </a:p>
          <a:p>
            <a:endParaRPr lang="en-US" dirty="0" smtClean="0"/>
          </a:p>
          <a:p>
            <a:r>
              <a:rPr lang="en-US" dirty="0" smtClean="0"/>
              <a:t>Moreover</a:t>
            </a:r>
            <a:r>
              <a:rPr lang="en-US" dirty="0"/>
              <a:t>, to identify predictor variables, the </a:t>
            </a:r>
            <a:r>
              <a:rPr lang="en-US" dirty="0">
                <a:solidFill>
                  <a:srgbClr val="FF0000"/>
                </a:solidFill>
              </a:rPr>
              <a:t>manpower planning office </a:t>
            </a:r>
            <a:r>
              <a:rPr lang="en-US" dirty="0"/>
              <a:t>of business organization must examine several variables such as </a:t>
            </a:r>
            <a:endParaRPr lang="en-US" dirty="0" smtClean="0"/>
          </a:p>
          <a:p>
            <a:pPr lvl="1">
              <a:buFont typeface="Wingdings" panose="05000000000000000000" pitchFamily="2" charset="2"/>
              <a:buChar char="Ø"/>
            </a:pPr>
            <a:r>
              <a:rPr lang="en-US" dirty="0" smtClean="0"/>
              <a:t> sales </a:t>
            </a:r>
            <a:r>
              <a:rPr lang="en-US" dirty="0"/>
              <a:t>volume, </a:t>
            </a:r>
            <a:endParaRPr lang="en-US" dirty="0" smtClean="0"/>
          </a:p>
          <a:p>
            <a:pPr lvl="1">
              <a:buFont typeface="Wingdings" panose="05000000000000000000" pitchFamily="2" charset="2"/>
              <a:buChar char="Ø"/>
            </a:pPr>
            <a:r>
              <a:rPr lang="en-US" dirty="0" smtClean="0"/>
              <a:t> units </a:t>
            </a:r>
            <a:r>
              <a:rPr lang="en-US" dirty="0"/>
              <a:t>produced, or number of customers served to find which </a:t>
            </a:r>
            <a:r>
              <a:rPr lang="en-US" b="1" i="1" dirty="0"/>
              <a:t>variable or variables </a:t>
            </a:r>
            <a:r>
              <a:rPr lang="en-US" dirty="0"/>
              <a:t>provides a good </a:t>
            </a:r>
            <a:r>
              <a:rPr lang="en-US" dirty="0">
                <a:solidFill>
                  <a:srgbClr val="FF0000"/>
                </a:solidFill>
              </a:rPr>
              <a:t>correlation between the </a:t>
            </a:r>
            <a:r>
              <a:rPr lang="en-US" b="1" i="1" dirty="0">
                <a:solidFill>
                  <a:srgbClr val="FF0000"/>
                </a:solidFill>
              </a:rPr>
              <a:t>number </a:t>
            </a:r>
            <a:r>
              <a:rPr lang="en-US" dirty="0">
                <a:solidFill>
                  <a:srgbClr val="FF0000"/>
                </a:solidFill>
              </a:rPr>
              <a:t>and </a:t>
            </a:r>
            <a:r>
              <a:rPr lang="en-US" b="1" i="1" dirty="0">
                <a:solidFill>
                  <a:srgbClr val="FF0000"/>
                </a:solidFill>
              </a:rPr>
              <a:t>type</a:t>
            </a:r>
            <a:r>
              <a:rPr lang="en-US" b="1" i="1" dirty="0"/>
              <a:t> </a:t>
            </a:r>
            <a:r>
              <a:rPr lang="en-US" dirty="0"/>
              <a:t>of employees needed.</a:t>
            </a:r>
          </a:p>
          <a:p>
            <a:endParaRPr lang="en-US" dirty="0"/>
          </a:p>
        </p:txBody>
      </p:sp>
    </p:spTree>
    <p:extLst>
      <p:ext uri="{BB962C8B-B14F-4D97-AF65-F5344CB8AC3E}">
        <p14:creationId xmlns="" xmlns:p14="http://schemas.microsoft.com/office/powerpoint/2010/main" val="358799755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Ratio-Trend Analysis</a:t>
            </a:r>
            <a:r>
              <a:rPr lang="en-US" dirty="0"/>
              <a:t>: </a:t>
            </a:r>
          </a:p>
        </p:txBody>
      </p:sp>
      <p:sp>
        <p:nvSpPr>
          <p:cNvPr id="3" name="Content Placeholder 2"/>
          <p:cNvSpPr>
            <a:spLocks noGrp="1"/>
          </p:cNvSpPr>
          <p:nvPr>
            <p:ph idx="1"/>
          </p:nvPr>
        </p:nvSpPr>
        <p:spPr/>
        <p:txBody>
          <a:bodyPr/>
          <a:lstStyle/>
          <a:p>
            <a:pPr lvl="0"/>
            <a:r>
              <a:rPr lang="en-US" dirty="0" smtClean="0"/>
              <a:t>This </a:t>
            </a:r>
            <a:r>
              <a:rPr lang="en-US" dirty="0"/>
              <a:t>is the quickest forecasting technique. </a:t>
            </a:r>
            <a:endParaRPr lang="en-US" dirty="0" smtClean="0"/>
          </a:p>
          <a:p>
            <a:pPr lvl="0"/>
            <a:r>
              <a:rPr lang="en-US" dirty="0" smtClean="0"/>
              <a:t>This </a:t>
            </a:r>
            <a:r>
              <a:rPr lang="en-US" dirty="0"/>
              <a:t>technique involves studying past ratios, say, between the number of workers and sales in the organization and forecasting future ratios. </a:t>
            </a:r>
            <a:endParaRPr lang="en-US" dirty="0" smtClean="0"/>
          </a:p>
          <a:p>
            <a:pPr lvl="0"/>
            <a:r>
              <a:rPr lang="en-US" dirty="0" smtClean="0"/>
              <a:t>The </a:t>
            </a:r>
            <a:r>
              <a:rPr lang="en-US" dirty="0"/>
              <a:t>future employment growth can be estimated by its relationship with a particular index.</a:t>
            </a:r>
          </a:p>
          <a:p>
            <a:endParaRPr lang="en-US" dirty="0"/>
          </a:p>
        </p:txBody>
      </p:sp>
    </p:spTree>
    <p:extLst>
      <p:ext uri="{BB962C8B-B14F-4D97-AF65-F5344CB8AC3E}">
        <p14:creationId xmlns="" xmlns:p14="http://schemas.microsoft.com/office/powerpoint/2010/main" val="158873988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Trend Analysis for Example</a:t>
            </a:r>
            <a:r>
              <a:rPr lang="en-US" b="1" dirty="0" smtClean="0"/>
              <a:t>:</a:t>
            </a:r>
            <a:endParaRPr lang="en-US" dirty="0"/>
          </a:p>
        </p:txBody>
      </p:sp>
      <p:sp>
        <p:nvSpPr>
          <p:cNvPr id="3" name="Content Placeholder 2"/>
          <p:cNvSpPr>
            <a:spLocks noGrp="1"/>
          </p:cNvSpPr>
          <p:nvPr>
            <p:ph idx="1"/>
          </p:nvPr>
        </p:nvSpPr>
        <p:spPr>
          <a:xfrm>
            <a:off x="228600" y="1935480"/>
            <a:ext cx="8458200" cy="4389120"/>
          </a:xfrm>
        </p:spPr>
        <p:txBody>
          <a:bodyPr/>
          <a:lstStyle/>
          <a:p>
            <a:pPr marL="0" indent="0">
              <a:buNone/>
            </a:pPr>
            <a:r>
              <a:rPr lang="en-US" dirty="0" smtClean="0"/>
              <a:t>2008-09          </a:t>
            </a:r>
            <a:r>
              <a:rPr lang="en-US" dirty="0"/>
              <a:t>Production of Units     :      5000</a:t>
            </a:r>
          </a:p>
          <a:p>
            <a:pPr marL="0" indent="0">
              <a:buNone/>
            </a:pPr>
            <a:r>
              <a:rPr lang="en-US" dirty="0"/>
              <a:t>2009-10          No. of workers              :     100</a:t>
            </a:r>
          </a:p>
          <a:p>
            <a:pPr marL="0" indent="0">
              <a:buNone/>
            </a:pPr>
            <a:r>
              <a:rPr lang="en-US" dirty="0"/>
              <a:t>                           Ratio                          :     100:5000</a:t>
            </a:r>
          </a:p>
          <a:p>
            <a:pPr marL="0" indent="0">
              <a:buNone/>
            </a:pPr>
            <a:r>
              <a:rPr lang="en-US" dirty="0"/>
              <a:t>2010-11           Estimated </a:t>
            </a:r>
            <a:r>
              <a:rPr lang="en-US" dirty="0" smtClean="0"/>
              <a:t>Production   :     8000</a:t>
            </a:r>
            <a:endParaRPr lang="en-US" dirty="0"/>
          </a:p>
          <a:p>
            <a:pPr marL="0" indent="0">
              <a:buNone/>
            </a:pPr>
            <a:r>
              <a:rPr lang="en-US" dirty="0"/>
              <a:t>No. of workers required                      : 8000*100/5000=160</a:t>
            </a:r>
          </a:p>
        </p:txBody>
      </p:sp>
    </p:spTree>
    <p:extLst>
      <p:ext uri="{BB962C8B-B14F-4D97-AF65-F5344CB8AC3E}">
        <p14:creationId xmlns="" xmlns:p14="http://schemas.microsoft.com/office/powerpoint/2010/main" val="133386330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92D6975-CBA2-4036-A230-6DA1113938CC}" type="slidenum">
              <a:rPr lang="en-US"/>
              <a:pPr>
                <a:defRPr/>
              </a:pPr>
              <a:t>125</a:t>
            </a:fld>
            <a:endParaRPr lang="en-US"/>
          </a:p>
        </p:txBody>
      </p:sp>
      <p:sp>
        <p:nvSpPr>
          <p:cNvPr id="88067" name="TextBox 2"/>
          <p:cNvSpPr txBox="1">
            <a:spLocks noChangeArrowheads="1"/>
          </p:cNvSpPr>
          <p:nvPr/>
        </p:nvSpPr>
        <p:spPr bwMode="auto">
          <a:xfrm>
            <a:off x="457200" y="1066800"/>
            <a:ext cx="8382000" cy="4954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800100" indent="-34290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400" b="1" dirty="0"/>
              <a:t>Forecasting </a:t>
            </a:r>
            <a:r>
              <a:rPr lang="en-US" altLang="en-US" sz="2400" b="1" dirty="0">
                <a:solidFill>
                  <a:srgbClr val="FF0000"/>
                </a:solidFill>
              </a:rPr>
              <a:t>Availability</a:t>
            </a:r>
            <a:r>
              <a:rPr lang="en-US" altLang="en-US" sz="2400" b="1" dirty="0"/>
              <a:t> of Human </a:t>
            </a:r>
            <a:r>
              <a:rPr lang="en-US" altLang="en-US" sz="2800" b="1" dirty="0"/>
              <a:t>Resources</a:t>
            </a:r>
            <a:r>
              <a:rPr lang="en-US" altLang="en-US" sz="2400" b="1" dirty="0"/>
              <a:t> (SUPPLY) </a:t>
            </a:r>
            <a:r>
              <a:rPr lang="en-US" altLang="en-US" sz="2400" dirty="0"/>
              <a:t> </a:t>
            </a:r>
          </a:p>
          <a:p>
            <a:pPr eaLnBrk="1" hangingPunct="1">
              <a:spcBef>
                <a:spcPct val="0"/>
              </a:spcBef>
              <a:buClrTx/>
              <a:buSzTx/>
              <a:buFontTx/>
              <a:buNone/>
            </a:pPr>
            <a:r>
              <a:rPr lang="en-US" altLang="en-US" sz="2400" b="1" dirty="0">
                <a:solidFill>
                  <a:srgbClr val="00B0F0"/>
                </a:solidFill>
              </a:rPr>
              <a:t>External Supply Forecast</a:t>
            </a:r>
          </a:p>
          <a:p>
            <a:pPr eaLnBrk="1" hangingPunct="1">
              <a:spcBef>
                <a:spcPct val="0"/>
              </a:spcBef>
              <a:buClrTx/>
              <a:buSzTx/>
              <a:buFontTx/>
              <a:buNone/>
            </a:pPr>
            <a:r>
              <a:rPr lang="en-US" altLang="en-US" sz="2400" dirty="0"/>
              <a:t>Potential employees available to the organization needs include:</a:t>
            </a:r>
          </a:p>
          <a:p>
            <a:pPr lvl="1" eaLnBrk="1" hangingPunct="1">
              <a:spcBef>
                <a:spcPct val="0"/>
              </a:spcBef>
              <a:buClrTx/>
              <a:buFont typeface="Arial" charset="0"/>
              <a:buChar char="•"/>
            </a:pPr>
            <a:r>
              <a:rPr lang="en-US" altLang="en-US" sz="2400" dirty="0"/>
              <a:t>Individuals graduating from schools and colleges</a:t>
            </a:r>
          </a:p>
          <a:p>
            <a:pPr lvl="1" eaLnBrk="1" hangingPunct="1">
              <a:spcBef>
                <a:spcPct val="0"/>
              </a:spcBef>
              <a:buClrTx/>
              <a:buFont typeface="Arial" charset="0"/>
              <a:buChar char="•"/>
            </a:pPr>
            <a:r>
              <a:rPr lang="en-US" altLang="en-US" sz="2400" dirty="0"/>
              <a:t>Changing workforce composition and patterns</a:t>
            </a:r>
          </a:p>
          <a:p>
            <a:pPr lvl="1" eaLnBrk="1" hangingPunct="1">
              <a:spcBef>
                <a:spcPct val="0"/>
              </a:spcBef>
              <a:buClrTx/>
              <a:buFont typeface="Arial" charset="0"/>
              <a:buChar char="•"/>
            </a:pPr>
            <a:r>
              <a:rPr lang="en-US" altLang="en-US" sz="2400" dirty="0"/>
              <a:t>Economic forecasts for the next few years</a:t>
            </a:r>
          </a:p>
          <a:p>
            <a:pPr lvl="1" eaLnBrk="1" hangingPunct="1">
              <a:spcBef>
                <a:spcPct val="0"/>
              </a:spcBef>
              <a:buClrTx/>
              <a:buFont typeface="Arial" charset="0"/>
              <a:buChar char="•"/>
            </a:pPr>
            <a:r>
              <a:rPr lang="en-US" altLang="en-US" sz="2400" dirty="0"/>
              <a:t>Technological developments and shifts</a:t>
            </a:r>
          </a:p>
          <a:p>
            <a:pPr lvl="1" eaLnBrk="1" hangingPunct="1">
              <a:spcBef>
                <a:spcPct val="0"/>
              </a:spcBef>
              <a:buClrTx/>
              <a:buFont typeface="Arial" charset="0"/>
              <a:buChar char="•"/>
            </a:pPr>
            <a:r>
              <a:rPr lang="en-US" altLang="en-US" sz="2400" dirty="0"/>
              <a:t>Actions of competing employers</a:t>
            </a:r>
          </a:p>
          <a:p>
            <a:pPr lvl="1" eaLnBrk="1" hangingPunct="1">
              <a:spcBef>
                <a:spcPct val="0"/>
              </a:spcBef>
              <a:buClrTx/>
              <a:buFont typeface="Arial" charset="0"/>
              <a:buChar char="•"/>
            </a:pPr>
            <a:r>
              <a:rPr lang="en-US" altLang="en-US" sz="2400" dirty="0"/>
              <a:t>Government regulations and pressures</a:t>
            </a:r>
          </a:p>
          <a:p>
            <a:pPr lvl="1" eaLnBrk="1" hangingPunct="1">
              <a:spcBef>
                <a:spcPct val="0"/>
              </a:spcBef>
              <a:buClrTx/>
              <a:buFont typeface="Arial" charset="0"/>
              <a:buChar char="•"/>
            </a:pPr>
            <a:r>
              <a:rPr lang="en-US" altLang="en-US" sz="2400" dirty="0"/>
              <a:t>Factors affecting persons entering and leaving the workforce.</a:t>
            </a:r>
          </a:p>
        </p:txBody>
      </p:sp>
      <p:sp>
        <p:nvSpPr>
          <p:cNvPr id="88068" name="Text Box 5"/>
          <p:cNvSpPr txBox="1">
            <a:spLocks noChangeArrowheads="1"/>
          </p:cNvSpPr>
          <p:nvPr/>
        </p:nvSpPr>
        <p:spPr bwMode="auto">
          <a:xfrm>
            <a:off x="457200" y="381000"/>
            <a:ext cx="8077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2800" dirty="0">
                <a:latin typeface="Arial Black" pitchFamily="34" charset="0"/>
              </a:rPr>
              <a:t>3.2. Human Resource Supply Forecast</a:t>
            </a:r>
          </a:p>
        </p:txBody>
      </p:sp>
    </p:spTree>
    <p:extLst>
      <p:ext uri="{BB962C8B-B14F-4D97-AF65-F5344CB8AC3E}">
        <p14:creationId xmlns="" xmlns:p14="http://schemas.microsoft.com/office/powerpoint/2010/main" val="188976129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CA7ACE3-4BBB-4ED6-95AD-5CFAB771FDE5}" type="slidenum">
              <a:rPr lang="en-US" smtClean="0"/>
              <a:pPr>
                <a:defRPr/>
              </a:pPr>
              <a:t>126</a:t>
            </a:fld>
            <a:endParaRPr lang="en-US"/>
          </a:p>
        </p:txBody>
      </p:sp>
      <p:sp>
        <p:nvSpPr>
          <p:cNvPr id="3" name="Slide Number Placeholder 3"/>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5C1F11F8-7B8A-48AC-B4D8-1CAF8584B95F}" type="slidenum">
              <a:rPr lang="en-US" sz="1200">
                <a:effectLst>
                  <a:outerShdw blurRad="38100" dist="38100" dir="2700000" algn="tl">
                    <a:srgbClr val="000000"/>
                  </a:outerShdw>
                </a:effectLst>
                <a:cs typeface="Arial" pitchFamily="34" charset="0"/>
              </a:rPr>
              <a:pPr algn="r">
                <a:defRPr/>
              </a:pPr>
              <a:t>126</a:t>
            </a:fld>
            <a:endParaRPr lang="en-US" sz="1200">
              <a:effectLst>
                <a:outerShdw blurRad="38100" dist="38100" dir="2700000" algn="tl">
                  <a:srgbClr val="000000"/>
                </a:outerShdw>
              </a:effectLst>
              <a:cs typeface="Arial" pitchFamily="34" charset="0"/>
            </a:endParaRPr>
          </a:p>
        </p:txBody>
      </p:sp>
      <p:sp>
        <p:nvSpPr>
          <p:cNvPr id="89092" name="Text Box 4"/>
          <p:cNvSpPr txBox="1">
            <a:spLocks noChangeArrowheads="1"/>
          </p:cNvSpPr>
          <p:nvPr/>
        </p:nvSpPr>
        <p:spPr bwMode="auto">
          <a:xfrm>
            <a:off x="914400" y="830263"/>
            <a:ext cx="71628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endParaRPr lang="en-US" altLang="en-US" sz="1800"/>
          </a:p>
        </p:txBody>
      </p:sp>
      <p:sp>
        <p:nvSpPr>
          <p:cNvPr id="5" name="Text Box 6"/>
          <p:cNvSpPr txBox="1">
            <a:spLocks noChangeArrowheads="1"/>
          </p:cNvSpPr>
          <p:nvPr/>
        </p:nvSpPr>
        <p:spPr bwMode="auto">
          <a:xfrm>
            <a:off x="571500" y="1196975"/>
            <a:ext cx="7848600" cy="4462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800100" indent="-34290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b="1" dirty="0"/>
              <a:t>Internal Supply Forecast</a:t>
            </a:r>
          </a:p>
          <a:p>
            <a:pPr eaLnBrk="1" hangingPunct="1">
              <a:spcBef>
                <a:spcPct val="50000"/>
              </a:spcBef>
              <a:buClrTx/>
              <a:buSzTx/>
              <a:buFontTx/>
              <a:buNone/>
            </a:pPr>
            <a:r>
              <a:rPr lang="en-US" altLang="en-US" dirty="0"/>
              <a:t>Internal supply refers to the manpower inventory available </a:t>
            </a:r>
            <a:r>
              <a:rPr lang="en-US" altLang="en-US" dirty="0">
                <a:solidFill>
                  <a:srgbClr val="FF0000"/>
                </a:solidFill>
              </a:rPr>
              <a:t>within the organization.</a:t>
            </a:r>
            <a:r>
              <a:rPr lang="en-US" altLang="en-US" dirty="0"/>
              <a:t> Internal supply information which include:</a:t>
            </a:r>
          </a:p>
          <a:p>
            <a:pPr lvl="1" eaLnBrk="1" hangingPunct="1">
              <a:spcBef>
                <a:spcPct val="0"/>
              </a:spcBef>
              <a:buClrTx/>
              <a:buFont typeface="Arial" charset="0"/>
              <a:buChar char="•"/>
            </a:pPr>
            <a:r>
              <a:rPr lang="en-US" altLang="en-US" sz="2700" dirty="0"/>
              <a:t>Skill Audit-employees on non-managerial jobs</a:t>
            </a:r>
          </a:p>
          <a:p>
            <a:pPr lvl="1" eaLnBrk="1" hangingPunct="1">
              <a:spcBef>
                <a:spcPct val="0"/>
              </a:spcBef>
              <a:buClrTx/>
              <a:buFont typeface="Arial" charset="0"/>
              <a:buChar char="•"/>
            </a:pPr>
            <a:r>
              <a:rPr lang="en-US" altLang="en-US" sz="2700" dirty="0"/>
              <a:t>Management Audit-employees in managerial jobs.</a:t>
            </a:r>
          </a:p>
        </p:txBody>
      </p:sp>
    </p:spTree>
    <p:extLst>
      <p:ext uri="{BB962C8B-B14F-4D97-AF65-F5344CB8AC3E}">
        <p14:creationId xmlns="" xmlns:p14="http://schemas.microsoft.com/office/powerpoint/2010/main" val="2300030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4"/>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txBox="1">
            <a:spLocks noChangeArrowheads="1"/>
          </p:cNvSpPr>
          <p:nvPr/>
        </p:nvSpPr>
        <p:spPr>
          <a:xfrm>
            <a:off x="381000" y="381000"/>
            <a:ext cx="8077200" cy="609600"/>
          </a:xfrm>
          <a:prstGeom prst="roundRect">
            <a:avLst>
              <a:gd name="adj" fmla="val 32815"/>
            </a:avLst>
          </a:prstGeom>
          <a:ln/>
        </p:spPr>
        <p:txBody>
          <a:bodyPr/>
          <a:lstStyle/>
          <a:p>
            <a:pPr algn="ctr" eaLnBrk="0" hangingPunct="0">
              <a:defRPr/>
            </a:pPr>
            <a:r>
              <a:rPr lang="en-US" sz="3600" dirty="0">
                <a:effectLst>
                  <a:outerShdw blurRad="38100" dist="38100" dir="2700000" algn="tl">
                    <a:srgbClr val="000000"/>
                  </a:outerShdw>
                </a:effectLst>
                <a:cs typeface="Arial" pitchFamily="34" charset="0"/>
              </a:rPr>
              <a:t>Human Resource Information Systems</a:t>
            </a:r>
          </a:p>
        </p:txBody>
      </p:sp>
      <p:sp>
        <p:nvSpPr>
          <p:cNvPr id="6" name="Rectangle 3"/>
          <p:cNvSpPr txBox="1">
            <a:spLocks noChangeArrowheads="1"/>
          </p:cNvSpPr>
          <p:nvPr/>
        </p:nvSpPr>
        <p:spPr>
          <a:xfrm>
            <a:off x="685800" y="1219200"/>
            <a:ext cx="7772400" cy="5105400"/>
          </a:xfrm>
          <a:prstGeom prst="rect">
            <a:avLst/>
          </a:prstGeom>
        </p:spPr>
        <p:txBody>
          <a:bodyPr/>
          <a:lstStyle/>
          <a:p>
            <a:pPr marL="342900" indent="-342900" eaLnBrk="0" hangingPunct="0">
              <a:spcBef>
                <a:spcPct val="20000"/>
              </a:spcBef>
              <a:buClr>
                <a:schemeClr val="hlink"/>
              </a:buClr>
              <a:buSzPct val="80000"/>
              <a:buFont typeface="Wingdings" pitchFamily="2" charset="2"/>
              <a:buChar char="n"/>
              <a:defRPr/>
            </a:pPr>
            <a:r>
              <a:rPr lang="en-US" sz="2800" kern="0" dirty="0">
                <a:effectLst>
                  <a:outerShdw blurRad="38100" dist="38100" dir="2700000" algn="tl">
                    <a:srgbClr val="000000"/>
                  </a:outerShdw>
                </a:effectLst>
                <a:latin typeface="+mn-lt"/>
                <a:cs typeface="+mn-cs"/>
              </a:rPr>
              <a:t>Human resource information systems (HRIS)</a:t>
            </a:r>
          </a:p>
          <a:p>
            <a:pPr marL="742950" lvl="1" indent="-285750" eaLnBrk="0" hangingPunct="0">
              <a:spcBef>
                <a:spcPct val="20000"/>
              </a:spcBef>
              <a:buClr>
                <a:schemeClr val="tx1"/>
              </a:buClr>
              <a:buFontTx/>
              <a:buChar char="–"/>
              <a:defRPr/>
            </a:pPr>
            <a:r>
              <a:rPr lang="en-US" sz="2400" kern="0" dirty="0">
                <a:effectLst>
                  <a:outerShdw blurRad="38100" dist="38100" dir="2700000" algn="tl">
                    <a:srgbClr val="000000"/>
                  </a:outerShdw>
                </a:effectLst>
                <a:latin typeface="+mn-lt"/>
                <a:cs typeface="+mn-cs"/>
              </a:rPr>
              <a:t>An </a:t>
            </a:r>
            <a:r>
              <a:rPr lang="en-US" sz="2400" kern="0" dirty="0">
                <a:solidFill>
                  <a:srgbClr val="FF0000"/>
                </a:solidFill>
                <a:effectLst>
                  <a:outerShdw blurRad="38100" dist="38100" dir="2700000" algn="tl">
                    <a:srgbClr val="000000"/>
                  </a:outerShdw>
                </a:effectLst>
                <a:latin typeface="+mn-lt"/>
                <a:cs typeface="+mn-cs"/>
              </a:rPr>
              <a:t>integrated system of hardware</a:t>
            </a:r>
            <a:r>
              <a:rPr lang="en-US" sz="2400" kern="0" dirty="0">
                <a:effectLst>
                  <a:outerShdw blurRad="38100" dist="38100" dir="2700000" algn="tl">
                    <a:srgbClr val="000000"/>
                  </a:outerShdw>
                </a:effectLst>
                <a:latin typeface="+mn-lt"/>
                <a:cs typeface="+mn-cs"/>
              </a:rPr>
              <a:t>, software, and databases designed to provide information used in HR </a:t>
            </a:r>
            <a:r>
              <a:rPr lang="en-US" sz="2400" kern="0" dirty="0">
                <a:solidFill>
                  <a:srgbClr val="FF0000"/>
                </a:solidFill>
                <a:effectLst>
                  <a:outerShdw blurRad="38100" dist="38100" dir="2700000" algn="tl">
                    <a:srgbClr val="000000"/>
                  </a:outerShdw>
                </a:effectLst>
                <a:latin typeface="+mn-lt"/>
                <a:cs typeface="+mn-cs"/>
              </a:rPr>
              <a:t>decision making</a:t>
            </a:r>
            <a:r>
              <a:rPr lang="en-US" sz="2400" kern="0" dirty="0">
                <a:effectLst>
                  <a:outerShdw blurRad="38100" dist="38100" dir="2700000" algn="tl">
                    <a:srgbClr val="000000"/>
                  </a:outerShdw>
                </a:effectLst>
                <a:latin typeface="+mn-lt"/>
                <a:cs typeface="+mn-cs"/>
              </a:rPr>
              <a:t>.</a:t>
            </a:r>
          </a:p>
          <a:p>
            <a:pPr marL="742950" lvl="1" indent="-285750" eaLnBrk="0" hangingPunct="0">
              <a:spcBef>
                <a:spcPct val="20000"/>
              </a:spcBef>
              <a:buClr>
                <a:schemeClr val="tx1"/>
              </a:buClr>
              <a:buFontTx/>
              <a:buChar char="–"/>
              <a:defRPr/>
            </a:pPr>
            <a:r>
              <a:rPr lang="en-US" sz="2400" kern="0" dirty="0">
                <a:effectLst>
                  <a:outerShdw blurRad="38100" dist="38100" dir="2700000" algn="tl">
                    <a:srgbClr val="000000"/>
                  </a:outerShdw>
                </a:effectLst>
                <a:latin typeface="+mn-lt"/>
                <a:cs typeface="+mn-cs"/>
              </a:rPr>
              <a:t>Benefits of HRIS</a:t>
            </a:r>
          </a:p>
          <a:p>
            <a:pPr marL="1143000" lvl="2" indent="-228600" eaLnBrk="0" hangingPunct="0">
              <a:spcBef>
                <a:spcPct val="20000"/>
              </a:spcBef>
              <a:buClr>
                <a:schemeClr val="hlink"/>
              </a:buClr>
              <a:buFont typeface="Wingdings" pitchFamily="2" charset="2"/>
              <a:buChar char="§"/>
              <a:defRPr/>
            </a:pPr>
            <a:r>
              <a:rPr lang="en-US" sz="2000" b="1" kern="0" dirty="0">
                <a:solidFill>
                  <a:srgbClr val="FF0000"/>
                </a:solidFill>
                <a:latin typeface="+mn-lt"/>
                <a:cs typeface="+mn-cs"/>
              </a:rPr>
              <a:t>Administrative and operational efficiency </a:t>
            </a:r>
            <a:r>
              <a:rPr lang="en-US" sz="2000" b="1" kern="0" dirty="0">
                <a:latin typeface="+mn-lt"/>
                <a:cs typeface="+mn-cs"/>
              </a:rPr>
              <a:t>in compiling HR data</a:t>
            </a:r>
          </a:p>
          <a:p>
            <a:pPr marL="1143000" lvl="2" indent="-228600" eaLnBrk="0" hangingPunct="0">
              <a:spcBef>
                <a:spcPct val="20000"/>
              </a:spcBef>
              <a:buClr>
                <a:schemeClr val="hlink"/>
              </a:buClr>
              <a:buFont typeface="Wingdings" pitchFamily="2" charset="2"/>
              <a:buChar char="§"/>
              <a:defRPr/>
            </a:pPr>
            <a:r>
              <a:rPr lang="en-US" sz="2000" b="1" kern="0" dirty="0">
                <a:latin typeface="+mn-lt"/>
                <a:cs typeface="+mn-cs"/>
              </a:rPr>
              <a:t>Availability of data for effective HR strategic planning</a:t>
            </a:r>
          </a:p>
          <a:p>
            <a:pPr marL="1143000" lvl="2" indent="-228600" eaLnBrk="0" hangingPunct="0">
              <a:spcBef>
                <a:spcPct val="20000"/>
              </a:spcBef>
              <a:buClr>
                <a:schemeClr val="hlink"/>
              </a:buClr>
              <a:buFont typeface="Wingdings" pitchFamily="2" charset="2"/>
              <a:buChar char="§"/>
              <a:defRPr/>
            </a:pPr>
            <a:r>
              <a:rPr lang="en-US" sz="2000" dirty="0">
                <a:cs typeface="Arial" pitchFamily="34" charset="0"/>
              </a:rPr>
              <a:t>Providing information about human resource in organizations (employment, skill, tracking affirmative actions etc.)</a:t>
            </a:r>
          </a:p>
          <a:p>
            <a:pPr marL="1143000" lvl="2" indent="-228600" eaLnBrk="0" hangingPunct="0">
              <a:spcBef>
                <a:spcPct val="20000"/>
              </a:spcBef>
              <a:buClr>
                <a:schemeClr val="hlink"/>
              </a:buClr>
              <a:buFont typeface="Wingdings" pitchFamily="2" charset="2"/>
              <a:buChar char="§"/>
              <a:defRPr/>
            </a:pPr>
            <a:r>
              <a:rPr lang="en-US" sz="2000" kern="0" dirty="0">
                <a:effectLst>
                  <a:outerShdw blurRad="38100" dist="38100" dir="2700000" algn="tl">
                    <a:srgbClr val="000000"/>
                  </a:outerShdw>
                </a:effectLst>
                <a:latin typeface="+mn-lt"/>
                <a:cs typeface="+mn-cs"/>
              </a:rPr>
              <a:t>Automation of payroll and benefit activities</a:t>
            </a:r>
          </a:p>
        </p:txBody>
      </p:sp>
    </p:spTree>
    <p:extLst>
      <p:ext uri="{BB962C8B-B14F-4D97-AF65-F5344CB8AC3E}">
        <p14:creationId xmlns="" xmlns:p14="http://schemas.microsoft.com/office/powerpoint/2010/main" val="163390275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A342C0B-5EB9-4B57-9609-DD5F36B85C8A}" type="slidenum">
              <a:rPr lang="en-US" smtClean="0"/>
              <a:pPr>
                <a:defRPr/>
              </a:pPr>
              <a:t>128</a:t>
            </a:fld>
            <a:endParaRPr lang="en-US"/>
          </a:p>
        </p:txBody>
      </p:sp>
      <p:pic>
        <p:nvPicPr>
          <p:cNvPr id="91139" name="Picture 6" descr="02-1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600" y="152400"/>
            <a:ext cx="7543800" cy="670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AutoShape 2"/>
          <p:cNvSpPr txBox="1">
            <a:spLocks noChangeArrowheads="1"/>
          </p:cNvSpPr>
          <p:nvPr/>
        </p:nvSpPr>
        <p:spPr>
          <a:xfrm rot="16200000">
            <a:off x="-2819400" y="2819400"/>
            <a:ext cx="6934200" cy="1295400"/>
          </a:xfrm>
          <a:prstGeom prst="roundRect">
            <a:avLst>
              <a:gd name="adj" fmla="val 32815"/>
            </a:avLst>
          </a:prstGeom>
          <a:ln/>
        </p:spPr>
        <p:txBody>
          <a:bodyPr/>
          <a:lstStyle/>
          <a:p>
            <a:pPr algn="ctr" eaLnBrk="0" hangingPunct="0">
              <a:defRPr/>
            </a:pPr>
            <a:r>
              <a:rPr lang="en-US" sz="2000" i="1" kern="0" dirty="0">
                <a:solidFill>
                  <a:schemeClr val="tx2"/>
                </a:solidFill>
                <a:effectLst>
                  <a:outerShdw blurRad="38100" dist="38100" dir="2700000" algn="tl">
                    <a:srgbClr val="000000"/>
                  </a:outerShdw>
                </a:effectLst>
                <a:latin typeface="+mj-lt"/>
                <a:ea typeface="+mj-ea"/>
                <a:cs typeface="+mj-cs"/>
              </a:rPr>
              <a:t> Uses of an HR Information System (HRIS)</a:t>
            </a:r>
          </a:p>
        </p:txBody>
      </p:sp>
    </p:spTree>
    <p:extLst>
      <p:ext uri="{BB962C8B-B14F-4D97-AF65-F5344CB8AC3E}">
        <p14:creationId xmlns="" xmlns:p14="http://schemas.microsoft.com/office/powerpoint/2010/main" val="2267019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98CE370-63BC-4F83-8D63-3C13012A9F13}" type="slidenum">
              <a:rPr lang="en-US" smtClean="0"/>
              <a:pPr>
                <a:defRPr/>
              </a:pPr>
              <a:t>129</a:t>
            </a:fld>
            <a:endParaRPr lang="en-US"/>
          </a:p>
        </p:txBody>
      </p:sp>
      <p:sp>
        <p:nvSpPr>
          <p:cNvPr id="3" name="AutoShape 2"/>
          <p:cNvSpPr txBox="1">
            <a:spLocks noChangeArrowheads="1"/>
          </p:cNvSpPr>
          <p:nvPr/>
        </p:nvSpPr>
        <p:spPr>
          <a:xfrm>
            <a:off x="381000" y="381000"/>
            <a:ext cx="8077200" cy="609600"/>
          </a:xfrm>
          <a:prstGeom prst="roundRect">
            <a:avLst>
              <a:gd name="adj" fmla="val 32815"/>
            </a:avLst>
          </a:prstGeom>
          <a:ln/>
        </p:spPr>
        <p:txBody>
          <a:bodyPr/>
          <a:lstStyle/>
          <a:p>
            <a:pPr algn="ctr" eaLnBrk="0" hangingPunct="0">
              <a:defRPr/>
            </a:pPr>
            <a:r>
              <a:rPr lang="en-US" sz="3600" dirty="0">
                <a:effectLst>
                  <a:outerShdw blurRad="38100" dist="38100" dir="2700000" algn="tl">
                    <a:srgbClr val="000000"/>
                  </a:outerShdw>
                </a:effectLst>
                <a:cs typeface="Arial" pitchFamily="34" charset="0"/>
              </a:rPr>
              <a:t>Designing and Implementing an HRIS</a:t>
            </a:r>
          </a:p>
        </p:txBody>
      </p:sp>
      <p:sp>
        <p:nvSpPr>
          <p:cNvPr id="4" name="Rectangle 3"/>
          <p:cNvSpPr txBox="1">
            <a:spLocks noChangeArrowheads="1"/>
          </p:cNvSpPr>
          <p:nvPr/>
        </p:nvSpPr>
        <p:spPr>
          <a:xfrm>
            <a:off x="685800" y="1219200"/>
            <a:ext cx="7772400" cy="5105400"/>
          </a:xfrm>
          <a:prstGeom prst="rect">
            <a:avLst/>
          </a:prstGeom>
        </p:spPr>
        <p:txBody>
          <a:bodyPr/>
          <a:lstStyle/>
          <a:p>
            <a:pPr marL="342900" indent="-342900" eaLnBrk="0" hangingPunct="0">
              <a:spcBef>
                <a:spcPct val="20000"/>
              </a:spcBef>
              <a:buClr>
                <a:schemeClr val="hlink"/>
              </a:buClr>
              <a:buSzPct val="80000"/>
              <a:buFont typeface="Wingdings" pitchFamily="2" charset="2"/>
              <a:buChar char="n"/>
              <a:defRPr/>
            </a:pPr>
            <a:r>
              <a:rPr lang="en-US" sz="3200" kern="0" dirty="0">
                <a:effectLst>
                  <a:outerShdw blurRad="38100" dist="38100" dir="2700000" algn="tl">
                    <a:srgbClr val="000000"/>
                  </a:outerShdw>
                </a:effectLst>
                <a:latin typeface="+mn-lt"/>
                <a:cs typeface="+mn-cs"/>
              </a:rPr>
              <a:t>HRIS Design Issues</a:t>
            </a:r>
          </a:p>
          <a:p>
            <a:pPr marL="742950" lvl="1" indent="-285750" eaLnBrk="0" hangingPunct="0">
              <a:spcBef>
                <a:spcPct val="20000"/>
              </a:spcBef>
              <a:buClr>
                <a:schemeClr val="tx1"/>
              </a:buClr>
              <a:buFontTx/>
              <a:buChar char="–"/>
              <a:defRPr/>
            </a:pPr>
            <a:r>
              <a:rPr lang="en-US" sz="2800" kern="0" dirty="0">
                <a:effectLst>
                  <a:outerShdw blurRad="38100" dist="38100" dir="2700000" algn="tl">
                    <a:srgbClr val="000000"/>
                  </a:outerShdw>
                </a:effectLst>
                <a:latin typeface="+mn-lt"/>
                <a:cs typeface="+mn-cs"/>
              </a:rPr>
              <a:t>What information available and what information is needed?</a:t>
            </a:r>
          </a:p>
          <a:p>
            <a:pPr marL="742950" lvl="1" indent="-285750" eaLnBrk="0" hangingPunct="0">
              <a:spcBef>
                <a:spcPct val="20000"/>
              </a:spcBef>
              <a:buClr>
                <a:schemeClr val="tx1"/>
              </a:buClr>
              <a:buFontTx/>
              <a:buChar char="–"/>
              <a:defRPr/>
            </a:pPr>
            <a:r>
              <a:rPr lang="en-US" sz="2800" kern="0" dirty="0">
                <a:effectLst>
                  <a:outerShdw blurRad="38100" dist="38100" dir="2700000" algn="tl">
                    <a:srgbClr val="000000"/>
                  </a:outerShdw>
                </a:effectLst>
                <a:latin typeface="+mn-lt"/>
                <a:cs typeface="+mn-cs"/>
              </a:rPr>
              <a:t>To what uses will the information be put?</a:t>
            </a:r>
          </a:p>
          <a:p>
            <a:pPr marL="742950" lvl="1" indent="-285750" eaLnBrk="0" hangingPunct="0">
              <a:spcBef>
                <a:spcPct val="20000"/>
              </a:spcBef>
              <a:buClr>
                <a:schemeClr val="tx1"/>
              </a:buClr>
              <a:buFontTx/>
              <a:buChar char="–"/>
              <a:defRPr/>
            </a:pPr>
            <a:r>
              <a:rPr lang="en-US" sz="2800" kern="0" dirty="0">
                <a:effectLst>
                  <a:outerShdw blurRad="38100" dist="38100" dir="2700000" algn="tl">
                    <a:srgbClr val="000000"/>
                  </a:outerShdw>
                </a:effectLst>
                <a:latin typeface="+mn-lt"/>
                <a:cs typeface="+mn-cs"/>
              </a:rPr>
              <a:t>Who will be allowed to access to the information?</a:t>
            </a:r>
          </a:p>
          <a:p>
            <a:pPr marL="742950" lvl="1" indent="-285750" eaLnBrk="0" hangingPunct="0">
              <a:spcBef>
                <a:spcPct val="20000"/>
              </a:spcBef>
              <a:buClr>
                <a:schemeClr val="tx1"/>
              </a:buClr>
              <a:buFontTx/>
              <a:buChar char="–"/>
              <a:defRPr/>
            </a:pPr>
            <a:r>
              <a:rPr lang="en-US" sz="2800" kern="0" dirty="0">
                <a:effectLst>
                  <a:outerShdw blurRad="38100" dist="38100" dir="2700000" algn="tl">
                    <a:srgbClr val="000000"/>
                  </a:outerShdw>
                </a:effectLst>
                <a:latin typeface="+mn-lt"/>
                <a:cs typeface="+mn-cs"/>
              </a:rPr>
              <a:t>When and how often will be the information needed?</a:t>
            </a:r>
          </a:p>
        </p:txBody>
      </p:sp>
    </p:spTree>
    <p:extLst>
      <p:ext uri="{BB962C8B-B14F-4D97-AF65-F5344CB8AC3E}">
        <p14:creationId xmlns="" xmlns:p14="http://schemas.microsoft.com/office/powerpoint/2010/main" val="2341621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381000" y="1524000"/>
            <a:ext cx="8534400" cy="50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5425" indent="-225425"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688975" indent="-34290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dirty="0"/>
              <a:t>At the </a:t>
            </a:r>
            <a:r>
              <a:rPr lang="en-US" altLang="en-US" dirty="0">
                <a:solidFill>
                  <a:srgbClr val="FF0000"/>
                </a:solidFill>
              </a:rPr>
              <a:t>beginning</a:t>
            </a:r>
            <a:r>
              <a:rPr lang="en-US" altLang="en-US" dirty="0"/>
              <a:t> of the Industrial Revolution factories in order to </a:t>
            </a:r>
            <a:r>
              <a:rPr lang="en-US" altLang="en-US" dirty="0">
                <a:solidFill>
                  <a:srgbClr val="FF0000"/>
                </a:solidFill>
              </a:rPr>
              <a:t>maximize profit </a:t>
            </a:r>
            <a:r>
              <a:rPr lang="en-US" altLang="en-US" dirty="0"/>
              <a:t>they were using </a:t>
            </a:r>
            <a:r>
              <a:rPr lang="en-US" altLang="en-US" dirty="0" smtClean="0"/>
              <a:t>:</a:t>
            </a:r>
            <a:endParaRPr lang="en-US" altLang="en-US" dirty="0"/>
          </a:p>
          <a:p>
            <a:pPr lvl="1" eaLnBrk="1" hangingPunct="1">
              <a:spcBef>
                <a:spcPct val="0"/>
              </a:spcBef>
              <a:buClrTx/>
              <a:buFontTx/>
              <a:buChar char="•"/>
            </a:pPr>
            <a:r>
              <a:rPr lang="en-US" altLang="en-US" sz="3200" dirty="0"/>
              <a:t>Long hours of work</a:t>
            </a:r>
          </a:p>
          <a:p>
            <a:pPr lvl="1" eaLnBrk="1" hangingPunct="1">
              <a:spcBef>
                <a:spcPct val="0"/>
              </a:spcBef>
              <a:buClrTx/>
              <a:buFontTx/>
              <a:buChar char="•"/>
            </a:pPr>
            <a:r>
              <a:rPr lang="en-US" altLang="en-US" sz="3200" dirty="0"/>
              <a:t>Minimum pay</a:t>
            </a:r>
          </a:p>
          <a:p>
            <a:pPr lvl="1" eaLnBrk="1" hangingPunct="1">
              <a:spcBef>
                <a:spcPct val="0"/>
              </a:spcBef>
              <a:buClrTx/>
              <a:buFontTx/>
              <a:buChar char="•"/>
            </a:pPr>
            <a:r>
              <a:rPr lang="en-US" altLang="en-US" sz="3200" dirty="0"/>
              <a:t>Poor working condition (often overcrowded, little or </a:t>
            </a:r>
            <a:r>
              <a:rPr lang="en-US" altLang="en-US" sz="3200" dirty="0">
                <a:solidFill>
                  <a:srgbClr val="FF0000"/>
                </a:solidFill>
              </a:rPr>
              <a:t>no sanitation </a:t>
            </a:r>
            <a:r>
              <a:rPr lang="en-US" altLang="en-US" sz="3200" dirty="0"/>
              <a:t>and clean water, disease, accidents and death were common place as a result of the poor sanitary conditions) </a:t>
            </a:r>
          </a:p>
        </p:txBody>
      </p:sp>
      <p:sp>
        <p:nvSpPr>
          <p:cNvPr id="2" name="Rectangle 1"/>
          <p:cNvSpPr/>
          <p:nvPr/>
        </p:nvSpPr>
        <p:spPr>
          <a:xfrm>
            <a:off x="680803" y="457200"/>
            <a:ext cx="2209800" cy="646331"/>
          </a:xfrm>
          <a:prstGeom prst="rect">
            <a:avLst/>
          </a:prstGeom>
        </p:spPr>
        <p:txBody>
          <a:bodyPr wrap="square">
            <a:spAutoFit/>
          </a:bodyPr>
          <a:lstStyle/>
          <a:p>
            <a:r>
              <a:rPr lang="en-US" altLang="en-US" sz="3600" dirty="0" err="1"/>
              <a:t>contd</a:t>
            </a:r>
            <a:r>
              <a:rPr lang="en-US" altLang="en-US" sz="3600" dirty="0"/>
              <a:t> </a:t>
            </a:r>
            <a:endParaRPr lang="en-US" dirty="0"/>
          </a:p>
        </p:txBody>
      </p:sp>
    </p:spTree>
    <p:extLst>
      <p:ext uri="{BB962C8B-B14F-4D97-AF65-F5344CB8AC3E}">
        <p14:creationId xmlns="" xmlns:p14="http://schemas.microsoft.com/office/powerpoint/2010/main" val="2035788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25C210F6-612D-419D-881C-D295C74EAB53}" type="slidenum">
              <a:rPr lang="en-US"/>
              <a:pPr>
                <a:defRPr/>
              </a:pPr>
              <a:t>130</a:t>
            </a:fld>
            <a:endParaRPr lang="en-US"/>
          </a:p>
        </p:txBody>
      </p:sp>
      <p:sp>
        <p:nvSpPr>
          <p:cNvPr id="47107" name="Text Box 4"/>
          <p:cNvSpPr txBox="1">
            <a:spLocks noChangeArrowheads="1"/>
          </p:cNvSpPr>
          <p:nvPr/>
        </p:nvSpPr>
        <p:spPr bwMode="auto">
          <a:xfrm>
            <a:off x="457200" y="762000"/>
            <a:ext cx="8229600" cy="584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marL="457200" indent="-457200" eaLnBrk="1" hangingPunct="1">
              <a:spcBef>
                <a:spcPct val="0"/>
              </a:spcBef>
              <a:buClrTx/>
              <a:buSzTx/>
              <a:defRPr/>
            </a:pPr>
            <a:r>
              <a:rPr lang="en-US" altLang="en-US" sz="3400" dirty="0" smtClean="0"/>
              <a:t>The net human resource requirement is the </a:t>
            </a:r>
            <a:r>
              <a:rPr lang="en-US" altLang="en-US" sz="3400" dirty="0" smtClean="0">
                <a:solidFill>
                  <a:srgbClr val="FF0000"/>
                </a:solidFill>
              </a:rPr>
              <a:t>difference between </a:t>
            </a:r>
            <a:r>
              <a:rPr lang="en-US" altLang="en-US" sz="3400" dirty="0" smtClean="0"/>
              <a:t>the total human resource </a:t>
            </a:r>
            <a:r>
              <a:rPr lang="en-US" altLang="en-US" sz="3400" dirty="0" smtClean="0">
                <a:solidFill>
                  <a:srgbClr val="FF0000"/>
                </a:solidFill>
              </a:rPr>
              <a:t>demand</a:t>
            </a:r>
            <a:r>
              <a:rPr lang="en-US" altLang="en-US" sz="3400" dirty="0" smtClean="0"/>
              <a:t> and the human resource </a:t>
            </a:r>
            <a:r>
              <a:rPr lang="en-US" altLang="en-US" sz="3400" dirty="0" smtClean="0">
                <a:solidFill>
                  <a:srgbClr val="FF0000"/>
                </a:solidFill>
              </a:rPr>
              <a:t>supply</a:t>
            </a:r>
            <a:r>
              <a:rPr lang="en-US" altLang="en-US" sz="3400" dirty="0" smtClean="0"/>
              <a:t> forecast taking into </a:t>
            </a:r>
            <a:r>
              <a:rPr lang="en-US" altLang="en-US" sz="3400" dirty="0" smtClean="0">
                <a:solidFill>
                  <a:srgbClr val="0070C0"/>
                </a:solidFill>
              </a:rPr>
              <a:t>account the anticipated change</a:t>
            </a:r>
            <a:r>
              <a:rPr lang="en-US" altLang="en-US" sz="3400" dirty="0" smtClean="0"/>
              <a:t>. </a:t>
            </a:r>
          </a:p>
          <a:p>
            <a:pPr marL="457200" indent="-457200" eaLnBrk="1" hangingPunct="1">
              <a:spcBef>
                <a:spcPct val="0"/>
              </a:spcBef>
              <a:buClrTx/>
              <a:buSzTx/>
              <a:defRPr/>
            </a:pPr>
            <a:r>
              <a:rPr lang="en-US" altLang="en-US" sz="3400" dirty="0" smtClean="0"/>
              <a:t>Anticipated change include turnover analysis.</a:t>
            </a:r>
          </a:p>
          <a:p>
            <a:pPr marL="457200" indent="-457200" eaLnBrk="1" hangingPunct="1">
              <a:spcBef>
                <a:spcPct val="0"/>
              </a:spcBef>
              <a:buClrTx/>
              <a:buSzTx/>
              <a:defRPr/>
            </a:pPr>
            <a:r>
              <a:rPr lang="en-US" altLang="en-US" sz="3400" dirty="0" smtClean="0"/>
              <a:t>Turnover analysis is the analysis of the </a:t>
            </a:r>
            <a:r>
              <a:rPr lang="en-US" altLang="en-US" sz="3400" dirty="0" smtClean="0">
                <a:solidFill>
                  <a:schemeClr val="tx2"/>
                </a:solidFill>
              </a:rPr>
              <a:t>employees</a:t>
            </a:r>
            <a:r>
              <a:rPr lang="en-US" altLang="en-US" sz="3400" dirty="0" smtClean="0"/>
              <a:t> for </a:t>
            </a:r>
            <a:r>
              <a:rPr lang="en-US" altLang="en-US" sz="3400" dirty="0" smtClean="0">
                <a:solidFill>
                  <a:schemeClr val="tx2"/>
                </a:solidFill>
              </a:rPr>
              <a:t>several reasons </a:t>
            </a:r>
            <a:r>
              <a:rPr lang="en-US" altLang="en-US" sz="3400" dirty="0" smtClean="0"/>
              <a:t>including </a:t>
            </a:r>
            <a:r>
              <a:rPr lang="en-US" altLang="en-US" sz="3400" dirty="0" smtClean="0">
                <a:solidFill>
                  <a:srgbClr val="FF0000"/>
                </a:solidFill>
              </a:rPr>
              <a:t>retirement</a:t>
            </a:r>
            <a:r>
              <a:rPr lang="en-US" altLang="en-US" sz="3400" dirty="0" smtClean="0"/>
              <a:t>, </a:t>
            </a:r>
            <a:r>
              <a:rPr lang="en-US" altLang="en-US" sz="3400" dirty="0" smtClean="0">
                <a:solidFill>
                  <a:srgbClr val="FF0000"/>
                </a:solidFill>
              </a:rPr>
              <a:t>disabilities</a:t>
            </a:r>
            <a:r>
              <a:rPr lang="en-US" altLang="en-US" sz="3400" dirty="0" smtClean="0"/>
              <a:t>, </a:t>
            </a:r>
            <a:r>
              <a:rPr lang="en-US" altLang="en-US" sz="3400" dirty="0" smtClean="0">
                <a:solidFill>
                  <a:srgbClr val="FF0000"/>
                </a:solidFill>
              </a:rPr>
              <a:t>resignation</a:t>
            </a:r>
            <a:r>
              <a:rPr lang="en-US" altLang="en-US" sz="3400" dirty="0" smtClean="0"/>
              <a:t>, quite, disabilities and deaths. </a:t>
            </a:r>
          </a:p>
        </p:txBody>
      </p:sp>
      <p:sp>
        <p:nvSpPr>
          <p:cNvPr id="47108" name="Text Box 5"/>
          <p:cNvSpPr txBox="1">
            <a:spLocks noChangeArrowheads="1"/>
          </p:cNvSpPr>
          <p:nvPr/>
        </p:nvSpPr>
        <p:spPr bwMode="auto">
          <a:xfrm>
            <a:off x="536575" y="155575"/>
            <a:ext cx="83058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b="1" dirty="0"/>
              <a:t>3.3. Net Human Resource Requirement</a:t>
            </a:r>
          </a:p>
        </p:txBody>
      </p:sp>
    </p:spTree>
    <p:extLst>
      <p:ext uri="{BB962C8B-B14F-4D97-AF65-F5344CB8AC3E}">
        <p14:creationId xmlns="" xmlns:p14="http://schemas.microsoft.com/office/powerpoint/2010/main" val="726804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7107"/>
                                        </p:tgtEl>
                                        <p:attrNameLst>
                                          <p:attrName>style.visibility</p:attrName>
                                        </p:attrNameLst>
                                      </p:cBhvr>
                                      <p:to>
                                        <p:strVal val="visible"/>
                                      </p:to>
                                    </p:set>
                                    <p:animEffect transition="in" filter="slide(fromBottom)">
                                      <p:cBhvr>
                                        <p:cTn id="10" dur="500"/>
                                        <p:tgtEl>
                                          <p:spTgt spid="47107"/>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47108"/>
                                        </p:tgtEl>
                                        <p:attrNameLst>
                                          <p:attrName>style.visibility</p:attrName>
                                        </p:attrNameLst>
                                      </p:cBhvr>
                                      <p:to>
                                        <p:strVal val="visible"/>
                                      </p:to>
                                    </p:set>
                                    <p:animEffect transition="in" filter="slide(fromBottom)">
                                      <p:cBhvr>
                                        <p:cTn id="13"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7107" grpId="0"/>
      <p:bldP spid="47108"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5EFF24C-9207-4621-ABFE-2428AC0BCF52}" type="slidenum">
              <a:rPr lang="en-US" smtClean="0"/>
              <a:pPr>
                <a:defRPr/>
              </a:pPr>
              <a:t>131</a:t>
            </a:fld>
            <a:endParaRPr lang="en-US"/>
          </a:p>
        </p:txBody>
      </p:sp>
      <p:sp>
        <p:nvSpPr>
          <p:cNvPr id="94211" name="Rectangle 2"/>
          <p:cNvSpPr>
            <a:spLocks noChangeArrowheads="1"/>
          </p:cNvSpPr>
          <p:nvPr/>
        </p:nvSpPr>
        <p:spPr bwMode="auto">
          <a:xfrm>
            <a:off x="325582" y="1219200"/>
            <a:ext cx="8001000" cy="535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indent="-295275"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marL="571500" indent="-571500" eaLnBrk="1" hangingPunct="1">
              <a:spcBef>
                <a:spcPct val="0"/>
              </a:spcBef>
              <a:buClrTx/>
              <a:buSzTx/>
            </a:pPr>
            <a:r>
              <a:rPr lang="en-US" altLang="en-US" sz="3600" dirty="0">
                <a:solidFill>
                  <a:srgbClr val="FF0000"/>
                </a:solidFill>
              </a:rPr>
              <a:t>After estimating </a:t>
            </a:r>
            <a:r>
              <a:rPr lang="en-US" altLang="en-US" sz="3600" dirty="0"/>
              <a:t>human resource </a:t>
            </a:r>
            <a:r>
              <a:rPr lang="en-US" altLang="en-US" sz="3600" dirty="0">
                <a:solidFill>
                  <a:schemeClr val="accent1"/>
                </a:solidFill>
              </a:rPr>
              <a:t>demand</a:t>
            </a:r>
            <a:r>
              <a:rPr lang="en-US" altLang="en-US" sz="3600" dirty="0"/>
              <a:t> and </a:t>
            </a:r>
            <a:r>
              <a:rPr lang="en-US" altLang="en-US" sz="3600" dirty="0">
                <a:solidFill>
                  <a:schemeClr val="accent1"/>
                </a:solidFill>
              </a:rPr>
              <a:t>supply</a:t>
            </a:r>
            <a:r>
              <a:rPr lang="en-US" altLang="en-US" sz="3600" dirty="0"/>
              <a:t> for a future period the net requirement situation can be one of: </a:t>
            </a:r>
          </a:p>
          <a:p>
            <a:pPr lvl="1" eaLnBrk="1" hangingPunct="1">
              <a:spcBef>
                <a:spcPct val="0"/>
              </a:spcBef>
              <a:buClrTx/>
              <a:buFontTx/>
              <a:buChar char="•"/>
            </a:pPr>
            <a:r>
              <a:rPr lang="en-US" altLang="en-US" sz="3600" dirty="0">
                <a:solidFill>
                  <a:schemeClr val="accent1"/>
                </a:solidFill>
              </a:rPr>
              <a:t>Shortages</a:t>
            </a:r>
          </a:p>
          <a:p>
            <a:pPr lvl="1" eaLnBrk="1" hangingPunct="1">
              <a:spcBef>
                <a:spcPct val="0"/>
              </a:spcBef>
              <a:buClrTx/>
              <a:buFontTx/>
              <a:buChar char="•"/>
            </a:pPr>
            <a:r>
              <a:rPr lang="en-US" altLang="en-US" sz="3600" dirty="0">
                <a:solidFill>
                  <a:schemeClr val="accent1"/>
                </a:solidFill>
              </a:rPr>
              <a:t>Surplus  </a:t>
            </a:r>
          </a:p>
          <a:p>
            <a:pPr lvl="1" eaLnBrk="1" hangingPunct="1">
              <a:spcBef>
                <a:spcPct val="0"/>
              </a:spcBef>
              <a:buClrTx/>
              <a:buFontTx/>
              <a:buChar char="•"/>
            </a:pPr>
            <a:r>
              <a:rPr lang="en-US" altLang="en-US" sz="3600" dirty="0">
                <a:solidFill>
                  <a:schemeClr val="accent1"/>
                </a:solidFill>
              </a:rPr>
              <a:t>Balanced</a:t>
            </a:r>
            <a:r>
              <a:rPr lang="en-US" altLang="en-US" sz="3600" dirty="0"/>
              <a:t>.</a:t>
            </a:r>
          </a:p>
          <a:p>
            <a:pPr marL="571500" indent="-571500" eaLnBrk="1" hangingPunct="1">
              <a:spcBef>
                <a:spcPct val="0"/>
              </a:spcBef>
              <a:buClrTx/>
              <a:buSzTx/>
            </a:pPr>
            <a:r>
              <a:rPr lang="en-US" altLang="en-US" sz="3600" dirty="0"/>
              <a:t>Each situation requires a </a:t>
            </a:r>
            <a:r>
              <a:rPr lang="en-US" altLang="en-US" sz="3600" dirty="0">
                <a:solidFill>
                  <a:schemeClr val="accent1"/>
                </a:solidFill>
              </a:rPr>
              <a:t>different set of responses. </a:t>
            </a:r>
          </a:p>
          <a:p>
            <a:pPr eaLnBrk="1" hangingPunct="1">
              <a:spcBef>
                <a:spcPct val="0"/>
              </a:spcBef>
              <a:buClrTx/>
              <a:buSzTx/>
              <a:buFontTx/>
              <a:buNone/>
            </a:pPr>
            <a:endParaRPr lang="en-US" altLang="en-US" sz="1800" dirty="0"/>
          </a:p>
        </p:txBody>
      </p:sp>
      <p:sp>
        <p:nvSpPr>
          <p:cNvPr id="4" name="Text Box 5"/>
          <p:cNvSpPr txBox="1">
            <a:spLocks noChangeArrowheads="1"/>
          </p:cNvSpPr>
          <p:nvPr/>
        </p:nvSpPr>
        <p:spPr bwMode="auto">
          <a:xfrm>
            <a:off x="533400" y="304800"/>
            <a:ext cx="77724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b="1" dirty="0" err="1" smtClean="0"/>
              <a:t>contd</a:t>
            </a:r>
            <a:endParaRPr lang="en-US" altLang="en-US" b="1" dirty="0"/>
          </a:p>
        </p:txBody>
      </p:sp>
    </p:spTree>
    <p:extLst>
      <p:ext uri="{BB962C8B-B14F-4D97-AF65-F5344CB8AC3E}">
        <p14:creationId xmlns="" xmlns:p14="http://schemas.microsoft.com/office/powerpoint/2010/main" val="1280713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269BC59E-40DD-4DAC-A4FA-F6E1936A77DD}" type="slidenum">
              <a:rPr lang="en-US"/>
              <a:pPr>
                <a:defRPr/>
              </a:pPr>
              <a:t>132</a:t>
            </a:fld>
            <a:endParaRPr lang="en-US"/>
          </a:p>
        </p:txBody>
      </p:sp>
      <p:sp>
        <p:nvSpPr>
          <p:cNvPr id="51203" name="Text Box 4"/>
          <p:cNvSpPr txBox="1">
            <a:spLocks noChangeArrowheads="1"/>
          </p:cNvSpPr>
          <p:nvPr/>
        </p:nvSpPr>
        <p:spPr bwMode="auto">
          <a:xfrm>
            <a:off x="762000" y="762000"/>
            <a:ext cx="7620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endParaRPr lang="en-US" altLang="en-US" sz="1800"/>
          </a:p>
        </p:txBody>
      </p:sp>
      <p:sp>
        <p:nvSpPr>
          <p:cNvPr id="51204" name="Text Box 5"/>
          <p:cNvSpPr txBox="1">
            <a:spLocks noChangeArrowheads="1"/>
          </p:cNvSpPr>
          <p:nvPr/>
        </p:nvSpPr>
        <p:spPr bwMode="auto">
          <a:xfrm>
            <a:off x="381000" y="609600"/>
            <a:ext cx="81534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b="1" dirty="0"/>
              <a:t>Surplus of human resource</a:t>
            </a:r>
          </a:p>
        </p:txBody>
      </p:sp>
      <p:sp>
        <p:nvSpPr>
          <p:cNvPr id="51205" name="Text Box 6"/>
          <p:cNvSpPr txBox="1">
            <a:spLocks noChangeArrowheads="1"/>
          </p:cNvSpPr>
          <p:nvPr/>
        </p:nvSpPr>
        <p:spPr bwMode="auto">
          <a:xfrm>
            <a:off x="533400" y="1524000"/>
            <a:ext cx="8153400" cy="448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indent="-295275"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marL="571500" indent="-571500" eaLnBrk="1" hangingPunct="1">
              <a:spcBef>
                <a:spcPct val="50000"/>
              </a:spcBef>
              <a:buClrTx/>
              <a:buSzTx/>
            </a:pPr>
            <a:r>
              <a:rPr lang="en-US" altLang="zh-CN" sz="3600" dirty="0">
                <a:ea typeface="宋体" pitchFamily="2" charset="-122"/>
              </a:rPr>
              <a:t>Supply </a:t>
            </a:r>
            <a:r>
              <a:rPr lang="en-US" altLang="zh-CN" sz="3600" dirty="0">
                <a:solidFill>
                  <a:srgbClr val="FF0000"/>
                </a:solidFill>
                <a:ea typeface="宋体" pitchFamily="2" charset="-122"/>
              </a:rPr>
              <a:t>exceeds</a:t>
            </a:r>
            <a:r>
              <a:rPr lang="en-US" altLang="zh-CN" sz="3600" dirty="0">
                <a:ea typeface="宋体" pitchFamily="2" charset="-122"/>
              </a:rPr>
              <a:t> the labor demand. </a:t>
            </a:r>
          </a:p>
          <a:p>
            <a:pPr marL="571500" indent="-571500" eaLnBrk="1" hangingPunct="1">
              <a:spcBef>
                <a:spcPct val="50000"/>
              </a:spcBef>
              <a:buClrTx/>
              <a:buSzTx/>
            </a:pPr>
            <a:r>
              <a:rPr lang="en-US" altLang="zh-CN" sz="3600" dirty="0">
                <a:ea typeface="宋体" pitchFamily="2" charset="-122"/>
              </a:rPr>
              <a:t>The reasons for surplus human resource can be:</a:t>
            </a:r>
          </a:p>
          <a:p>
            <a:pPr lvl="1" eaLnBrk="1" hangingPunct="1">
              <a:spcBef>
                <a:spcPct val="50000"/>
              </a:spcBef>
              <a:buClrTx/>
              <a:buFontTx/>
              <a:buChar char="•"/>
            </a:pPr>
            <a:r>
              <a:rPr lang="en-US" altLang="zh-CN" sz="3600" dirty="0">
                <a:ea typeface="宋体" pitchFamily="2" charset="-122"/>
              </a:rPr>
              <a:t>Company contraction, </a:t>
            </a:r>
          </a:p>
          <a:p>
            <a:pPr lvl="1" eaLnBrk="1" hangingPunct="1">
              <a:spcBef>
                <a:spcPct val="50000"/>
              </a:spcBef>
              <a:buClrTx/>
              <a:buFontTx/>
              <a:buChar char="•"/>
            </a:pPr>
            <a:r>
              <a:rPr lang="en-US" altLang="zh-CN" sz="3600" dirty="0">
                <a:ea typeface="宋体" pitchFamily="2" charset="-122"/>
              </a:rPr>
              <a:t>Over employment </a:t>
            </a:r>
          </a:p>
          <a:p>
            <a:pPr lvl="1" eaLnBrk="1" hangingPunct="1">
              <a:spcBef>
                <a:spcPct val="50000"/>
              </a:spcBef>
              <a:buClrTx/>
              <a:buFontTx/>
              <a:buChar char="•"/>
            </a:pPr>
            <a:r>
              <a:rPr lang="en-US" altLang="zh-CN" sz="3600" dirty="0">
                <a:ea typeface="宋体" pitchFamily="2" charset="-122"/>
              </a:rPr>
              <a:t>Poor human resource planning. </a:t>
            </a:r>
          </a:p>
        </p:txBody>
      </p:sp>
    </p:spTree>
    <p:extLst>
      <p:ext uri="{BB962C8B-B14F-4D97-AF65-F5344CB8AC3E}">
        <p14:creationId xmlns="" xmlns:p14="http://schemas.microsoft.com/office/powerpoint/2010/main" val="455780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nodePh="1">
                                  <p:stCondLst>
                                    <p:cond delay="0"/>
                                  </p:stCondLst>
                                  <p:endCondLst>
                                    <p:cond evt="begin" delay="0">
                                      <p:tn val="8"/>
                                    </p:cond>
                                  </p:endCondLst>
                                  <p:childTnLst>
                                    <p:set>
                                      <p:cBhvr>
                                        <p:cTn id="9" dur="1" fill="hold">
                                          <p:stCondLst>
                                            <p:cond delay="0"/>
                                          </p:stCondLst>
                                        </p:cTn>
                                        <p:tgtEl>
                                          <p:spTgt spid="51203"/>
                                        </p:tgtEl>
                                        <p:attrNameLst>
                                          <p:attrName>style.visibility</p:attrName>
                                        </p:attrNameLst>
                                      </p:cBhvr>
                                      <p:to>
                                        <p:strVal val="visible"/>
                                      </p:to>
                                    </p:set>
                                    <p:animEffect transition="in" filter="wipe(down)">
                                      <p:cBhvr>
                                        <p:cTn id="10" dur="500"/>
                                        <p:tgtEl>
                                          <p:spTgt spid="5120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1204"/>
                                        </p:tgtEl>
                                        <p:attrNameLst>
                                          <p:attrName>style.visibility</p:attrName>
                                        </p:attrNameLst>
                                      </p:cBhvr>
                                      <p:to>
                                        <p:strVal val="visible"/>
                                      </p:to>
                                    </p:set>
                                    <p:animEffect transition="in" filter="wipe(down)">
                                      <p:cBhvr>
                                        <p:cTn id="13" dur="500"/>
                                        <p:tgtEl>
                                          <p:spTgt spid="5120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1205"/>
                                        </p:tgtEl>
                                        <p:attrNameLst>
                                          <p:attrName>style.visibility</p:attrName>
                                        </p:attrNameLst>
                                      </p:cBhvr>
                                      <p:to>
                                        <p:strVal val="visible"/>
                                      </p:to>
                                    </p:set>
                                    <p:animEffect transition="in" filter="wipe(down)">
                                      <p:cBhvr>
                                        <p:cTn id="16"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203" grpId="0"/>
      <p:bldP spid="51204" grpId="0"/>
      <p:bldP spid="51205"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7CF4E9B0-B9C3-437E-9ABE-BBA5DE9C7A44}" type="slidenum">
              <a:rPr lang="en-US"/>
              <a:pPr>
                <a:defRPr/>
              </a:pPr>
              <a:t>133</a:t>
            </a:fld>
            <a:endParaRPr lang="en-US"/>
          </a:p>
        </p:txBody>
      </p:sp>
      <p:sp>
        <p:nvSpPr>
          <p:cNvPr id="96259" name="Text Box 5"/>
          <p:cNvSpPr txBox="1">
            <a:spLocks noChangeArrowheads="1"/>
          </p:cNvSpPr>
          <p:nvPr/>
        </p:nvSpPr>
        <p:spPr bwMode="auto">
          <a:xfrm>
            <a:off x="381000" y="838200"/>
            <a:ext cx="8382000" cy="550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indent="-295275"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marL="457200" indent="-457200" eaLnBrk="1" hangingPunct="1">
              <a:spcBef>
                <a:spcPct val="0"/>
              </a:spcBef>
              <a:buClrTx/>
              <a:buSzTx/>
            </a:pPr>
            <a:r>
              <a:rPr lang="en-US" altLang="en-US" dirty="0"/>
              <a:t>Action Plan </a:t>
            </a:r>
            <a:r>
              <a:rPr lang="en-US" altLang="en-US" dirty="0" smtClean="0"/>
              <a:t>evolves </a:t>
            </a:r>
            <a:r>
              <a:rPr lang="en-US" altLang="en-US" dirty="0">
                <a:solidFill>
                  <a:srgbClr val="FF0000"/>
                </a:solidFill>
              </a:rPr>
              <a:t>managing the net manpower requirement</a:t>
            </a:r>
            <a:r>
              <a:rPr lang="en-US" altLang="en-US" dirty="0"/>
              <a:t>- the surpluses or shortages</a:t>
            </a:r>
          </a:p>
          <a:p>
            <a:pPr marL="457200" indent="-457200" eaLnBrk="1" hangingPunct="1">
              <a:spcBef>
                <a:spcPct val="0"/>
              </a:spcBef>
              <a:buClrTx/>
              <a:buSzTx/>
            </a:pPr>
            <a:r>
              <a:rPr lang="en-US" altLang="en-US" dirty="0"/>
              <a:t>Action plan for </a:t>
            </a:r>
            <a:r>
              <a:rPr lang="en-US" altLang="en-US" dirty="0">
                <a:solidFill>
                  <a:srgbClr val="FF0000"/>
                </a:solidFill>
              </a:rPr>
              <a:t>surplus</a:t>
            </a:r>
            <a:r>
              <a:rPr lang="en-US" altLang="en-US" dirty="0"/>
              <a:t>  include:</a:t>
            </a:r>
          </a:p>
          <a:p>
            <a:pPr lvl="1" eaLnBrk="1" hangingPunct="1">
              <a:spcBef>
                <a:spcPct val="0"/>
              </a:spcBef>
              <a:buClrTx/>
              <a:buFontTx/>
              <a:buChar char="•"/>
            </a:pPr>
            <a:r>
              <a:rPr lang="en-US" altLang="en-US" sz="3200" dirty="0"/>
              <a:t>Freeze hiring </a:t>
            </a:r>
          </a:p>
          <a:p>
            <a:pPr lvl="1" eaLnBrk="1" hangingPunct="1">
              <a:spcBef>
                <a:spcPct val="0"/>
              </a:spcBef>
              <a:buClrTx/>
              <a:buFontTx/>
              <a:buChar char="•"/>
            </a:pPr>
            <a:r>
              <a:rPr lang="en-US" altLang="en-US" sz="3200" dirty="0"/>
              <a:t>Reducing the number of hours worked</a:t>
            </a:r>
          </a:p>
          <a:p>
            <a:pPr lvl="1" eaLnBrk="1" hangingPunct="1">
              <a:spcBef>
                <a:spcPct val="0"/>
              </a:spcBef>
              <a:buClrTx/>
              <a:buFontTx/>
              <a:buChar char="•"/>
            </a:pPr>
            <a:r>
              <a:rPr lang="en-US" altLang="en-US" sz="3200" dirty="0"/>
              <a:t>Reduce overtime work</a:t>
            </a:r>
          </a:p>
          <a:p>
            <a:pPr lvl="1" eaLnBrk="1" hangingPunct="1">
              <a:spcBef>
                <a:spcPct val="0"/>
              </a:spcBef>
              <a:buClrTx/>
              <a:buFontTx/>
              <a:buChar char="•"/>
            </a:pPr>
            <a:r>
              <a:rPr lang="en-US" altLang="en-US" sz="3200" dirty="0"/>
              <a:t>Offer early retirement incentives</a:t>
            </a:r>
          </a:p>
          <a:p>
            <a:pPr lvl="1" eaLnBrk="1" hangingPunct="1">
              <a:spcBef>
                <a:spcPct val="0"/>
              </a:spcBef>
              <a:buClrTx/>
              <a:buFontTx/>
              <a:buChar char="•"/>
            </a:pPr>
            <a:r>
              <a:rPr lang="en-US" altLang="en-US" sz="3200" dirty="0"/>
              <a:t>Reduce outsourced work</a:t>
            </a:r>
          </a:p>
          <a:p>
            <a:pPr lvl="1" eaLnBrk="1" hangingPunct="1">
              <a:spcBef>
                <a:spcPct val="0"/>
              </a:spcBef>
              <a:buClrTx/>
              <a:buFontTx/>
              <a:buChar char="•"/>
            </a:pPr>
            <a:r>
              <a:rPr lang="en-US" altLang="en-US" sz="3200" dirty="0"/>
              <a:t>Expand operations</a:t>
            </a:r>
          </a:p>
          <a:p>
            <a:pPr lvl="1" eaLnBrk="1" hangingPunct="1">
              <a:spcBef>
                <a:spcPct val="0"/>
              </a:spcBef>
              <a:buClrTx/>
              <a:buFontTx/>
              <a:buChar char="•"/>
            </a:pPr>
            <a:r>
              <a:rPr lang="en-US" altLang="en-US" sz="3200" dirty="0"/>
              <a:t>Layoffs </a:t>
            </a:r>
          </a:p>
        </p:txBody>
      </p:sp>
      <p:sp>
        <p:nvSpPr>
          <p:cNvPr id="4" name="TextBox 3"/>
          <p:cNvSpPr txBox="1">
            <a:spLocks noChangeArrowheads="1"/>
          </p:cNvSpPr>
          <p:nvPr/>
        </p:nvSpPr>
        <p:spPr bwMode="auto">
          <a:xfrm>
            <a:off x="228600" y="228600"/>
            <a:ext cx="8610600" cy="519113"/>
          </a:xfrm>
          <a:prstGeom prst="rect">
            <a:avLst/>
          </a:prstGeom>
          <a:noFill/>
          <a:ln>
            <a:noFill/>
          </a:ln>
          <a:effectLst>
            <a:outerShdw dist="28398" dir="14606097" algn="ctr" rotWithShape="0">
              <a:schemeClr val="hlink">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a:spcBef>
                <a:spcPct val="50000"/>
              </a:spcBef>
              <a:buClrTx/>
              <a:buFontTx/>
              <a:buNone/>
            </a:pPr>
            <a:r>
              <a:rPr lang="en-US" altLang="en-US" dirty="0">
                <a:latin typeface="Arial Black" pitchFamily="34" charset="0"/>
              </a:rPr>
              <a:t>3.4. Action Plan</a:t>
            </a:r>
          </a:p>
        </p:txBody>
      </p:sp>
    </p:spTree>
    <p:extLst>
      <p:ext uri="{BB962C8B-B14F-4D97-AF65-F5344CB8AC3E}">
        <p14:creationId xmlns="" xmlns:p14="http://schemas.microsoft.com/office/powerpoint/2010/main" val="2059447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BCD9999-CCFC-42EA-9C04-7C361EA06828}" type="slidenum">
              <a:rPr lang="en-US" smtClean="0"/>
              <a:pPr>
                <a:defRPr/>
              </a:pPr>
              <a:t>134</a:t>
            </a:fld>
            <a:endParaRPr lang="en-US"/>
          </a:p>
        </p:txBody>
      </p:sp>
      <p:sp>
        <p:nvSpPr>
          <p:cNvPr id="3" name="Slide Number Placeholder 3"/>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F202728E-3AA5-42A4-842A-ECC7B5F11A08}" type="slidenum">
              <a:rPr lang="en-US" sz="1200">
                <a:effectLst>
                  <a:outerShdw blurRad="38100" dist="38100" dir="2700000" algn="tl">
                    <a:srgbClr val="000000"/>
                  </a:outerShdw>
                </a:effectLst>
                <a:cs typeface="Arial" pitchFamily="34" charset="0"/>
              </a:rPr>
              <a:pPr algn="r">
                <a:defRPr/>
              </a:pPr>
              <a:t>134</a:t>
            </a:fld>
            <a:endParaRPr lang="en-US" sz="1200">
              <a:effectLst>
                <a:outerShdw blurRad="38100" dist="38100" dir="2700000" algn="tl">
                  <a:srgbClr val="000000"/>
                </a:outerShdw>
              </a:effectLst>
              <a:cs typeface="Arial" pitchFamily="34" charset="0"/>
            </a:endParaRPr>
          </a:p>
        </p:txBody>
      </p:sp>
      <p:sp>
        <p:nvSpPr>
          <p:cNvPr id="4" name="Text Box 4"/>
          <p:cNvSpPr txBox="1">
            <a:spLocks noChangeArrowheads="1"/>
          </p:cNvSpPr>
          <p:nvPr/>
        </p:nvSpPr>
        <p:spPr bwMode="auto">
          <a:xfrm>
            <a:off x="304800" y="1600200"/>
            <a:ext cx="8382000"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indent="-34290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marL="571500" indent="-571500" eaLnBrk="1" hangingPunct="1">
              <a:spcBef>
                <a:spcPct val="0"/>
              </a:spcBef>
              <a:buClrTx/>
              <a:buSzTx/>
            </a:pPr>
            <a:r>
              <a:rPr lang="en-US" altLang="en-US" sz="3600" dirty="0"/>
              <a:t>In this scenario, the firm will </a:t>
            </a:r>
            <a:r>
              <a:rPr lang="en-US" altLang="en-US" sz="3600" dirty="0">
                <a:solidFill>
                  <a:srgbClr val="FF0000"/>
                </a:solidFill>
              </a:rPr>
              <a:t>need more workers</a:t>
            </a:r>
            <a:r>
              <a:rPr lang="en-US" altLang="en-US" sz="3600" dirty="0"/>
              <a:t> than will be available. </a:t>
            </a:r>
          </a:p>
          <a:p>
            <a:pPr marL="571500" indent="-571500" eaLnBrk="1" hangingPunct="1">
              <a:spcBef>
                <a:spcPct val="0"/>
              </a:spcBef>
              <a:buClrTx/>
              <a:buSzTx/>
            </a:pPr>
            <a:r>
              <a:rPr lang="en-US" altLang="en-US" sz="3600" dirty="0"/>
              <a:t>The </a:t>
            </a:r>
            <a:r>
              <a:rPr lang="en-US" altLang="en-US" sz="3600" dirty="0">
                <a:solidFill>
                  <a:srgbClr val="0070C0"/>
                </a:solidFill>
              </a:rPr>
              <a:t>reasons for shortages </a:t>
            </a:r>
            <a:r>
              <a:rPr lang="en-US" altLang="en-US" sz="3600" dirty="0"/>
              <a:t>can be:</a:t>
            </a:r>
          </a:p>
          <a:p>
            <a:pPr lvl="1" eaLnBrk="1" hangingPunct="1">
              <a:spcBef>
                <a:spcPct val="0"/>
              </a:spcBef>
              <a:buClrTx/>
              <a:buFontTx/>
              <a:buChar char="•"/>
            </a:pPr>
            <a:r>
              <a:rPr lang="en-US" altLang="en-US" sz="3600" dirty="0"/>
              <a:t>Expansion of the company and its jobs</a:t>
            </a:r>
          </a:p>
          <a:p>
            <a:pPr lvl="1" eaLnBrk="1" hangingPunct="1">
              <a:spcBef>
                <a:spcPct val="0"/>
              </a:spcBef>
              <a:buClrTx/>
              <a:buFontTx/>
              <a:buChar char="•"/>
            </a:pPr>
            <a:r>
              <a:rPr lang="en-US" altLang="en-US" sz="3600" dirty="0"/>
              <a:t>Poor human resource planning (Underemployment) </a:t>
            </a:r>
          </a:p>
          <a:p>
            <a:pPr lvl="1" eaLnBrk="1" hangingPunct="1">
              <a:spcBef>
                <a:spcPct val="0"/>
              </a:spcBef>
              <a:buClrTx/>
              <a:buFontTx/>
              <a:buChar char="•"/>
            </a:pPr>
            <a:r>
              <a:rPr lang="en-US" altLang="en-US" sz="3600" dirty="0"/>
              <a:t>Turnover</a:t>
            </a:r>
          </a:p>
        </p:txBody>
      </p:sp>
      <p:sp>
        <p:nvSpPr>
          <p:cNvPr id="5" name="Text Box 5"/>
          <p:cNvSpPr txBox="1">
            <a:spLocks noChangeArrowheads="1"/>
          </p:cNvSpPr>
          <p:nvPr/>
        </p:nvSpPr>
        <p:spPr bwMode="auto">
          <a:xfrm>
            <a:off x="381000" y="838200"/>
            <a:ext cx="81534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b="1" dirty="0"/>
              <a:t>Shortage of human resource</a:t>
            </a:r>
          </a:p>
        </p:txBody>
      </p:sp>
      <p:sp>
        <p:nvSpPr>
          <p:cNvPr id="6" name="Text Box 5"/>
          <p:cNvSpPr txBox="1">
            <a:spLocks noChangeArrowheads="1"/>
          </p:cNvSpPr>
          <p:nvPr/>
        </p:nvSpPr>
        <p:spPr bwMode="auto">
          <a:xfrm>
            <a:off x="609600" y="228600"/>
            <a:ext cx="71628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b="1" dirty="0"/>
              <a:t>Action Plan</a:t>
            </a:r>
          </a:p>
        </p:txBody>
      </p:sp>
    </p:spTree>
    <p:extLst>
      <p:ext uri="{BB962C8B-B14F-4D97-AF65-F5344CB8AC3E}">
        <p14:creationId xmlns="" xmlns:p14="http://schemas.microsoft.com/office/powerpoint/2010/main" val="3509880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childTnLst>
                                </p:cTn>
                              </p:par>
                              <p:par>
                                <p:cTn id="17" presetID="3"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C6C3589-23C3-400A-9D75-BAFC5566E7D7}" type="slidenum">
              <a:rPr lang="en-US" smtClean="0"/>
              <a:pPr>
                <a:defRPr/>
              </a:pPr>
              <a:t>135</a:t>
            </a:fld>
            <a:endParaRPr lang="en-US"/>
          </a:p>
        </p:txBody>
      </p:sp>
      <p:sp>
        <p:nvSpPr>
          <p:cNvPr id="3" name="Slide Number Placeholder 3"/>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9FC3F64B-2297-4D30-88BD-0A7930CEE9A0}" type="slidenum">
              <a:rPr lang="en-US" sz="1200">
                <a:effectLst>
                  <a:outerShdw blurRad="38100" dist="38100" dir="2700000" algn="tl">
                    <a:srgbClr val="000000"/>
                  </a:outerShdw>
                </a:effectLst>
                <a:cs typeface="Arial" pitchFamily="34" charset="0"/>
              </a:rPr>
              <a:pPr algn="r">
                <a:defRPr/>
              </a:pPr>
              <a:t>135</a:t>
            </a:fld>
            <a:endParaRPr lang="en-US" sz="1200">
              <a:effectLst>
                <a:outerShdw blurRad="38100" dist="38100" dir="2700000" algn="tl">
                  <a:srgbClr val="000000"/>
                </a:outerShdw>
              </a:effectLst>
              <a:cs typeface="Arial" pitchFamily="34" charset="0"/>
            </a:endParaRPr>
          </a:p>
        </p:txBody>
      </p:sp>
      <p:sp>
        <p:nvSpPr>
          <p:cNvPr id="4" name="Text Box 5"/>
          <p:cNvSpPr txBox="1">
            <a:spLocks noChangeArrowheads="1"/>
          </p:cNvSpPr>
          <p:nvPr/>
        </p:nvSpPr>
        <p:spPr bwMode="auto">
          <a:xfrm>
            <a:off x="381000" y="1600200"/>
            <a:ext cx="7848600" cy="4401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indent="-21590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marL="342900" indent="-342900" eaLnBrk="1" hangingPunct="1">
              <a:spcBef>
                <a:spcPct val="0"/>
              </a:spcBef>
              <a:buClrTx/>
              <a:buSzTx/>
            </a:pPr>
            <a:r>
              <a:rPr lang="en-US" altLang="en-US" sz="2800" b="1" dirty="0"/>
              <a:t>Action Plan for shortages include:</a:t>
            </a:r>
          </a:p>
          <a:p>
            <a:pPr lvl="1" eaLnBrk="1" hangingPunct="1">
              <a:spcBef>
                <a:spcPct val="0"/>
              </a:spcBef>
              <a:buClrTx/>
              <a:buFontTx/>
              <a:buChar char="•"/>
            </a:pPr>
            <a:r>
              <a:rPr lang="en-US" altLang="en-US" dirty="0"/>
              <a:t>Training or retraining existing</a:t>
            </a:r>
          </a:p>
          <a:p>
            <a:pPr lvl="1" eaLnBrk="1" hangingPunct="1">
              <a:spcBef>
                <a:spcPct val="0"/>
              </a:spcBef>
              <a:buClrTx/>
              <a:buFontTx/>
              <a:buChar char="•"/>
            </a:pPr>
            <a:r>
              <a:rPr lang="en-US" altLang="en-US" dirty="0"/>
              <a:t>Workers, grooming current employees to take over vacant positions (succession planning), promoting, transferring from within,</a:t>
            </a:r>
          </a:p>
          <a:p>
            <a:pPr lvl="1" eaLnBrk="1" hangingPunct="1">
              <a:spcBef>
                <a:spcPct val="0"/>
              </a:spcBef>
              <a:buClrTx/>
              <a:buFontTx/>
              <a:buChar char="•"/>
            </a:pPr>
            <a:r>
              <a:rPr lang="en-US" altLang="en-US" dirty="0"/>
              <a:t>Recruiting and hiring new permanent employees, </a:t>
            </a:r>
          </a:p>
          <a:p>
            <a:pPr lvl="1" eaLnBrk="1" hangingPunct="1">
              <a:spcBef>
                <a:spcPct val="0"/>
              </a:spcBef>
              <a:buClrTx/>
              <a:buFontTx/>
              <a:buChar char="•"/>
            </a:pPr>
            <a:r>
              <a:rPr lang="en-US" altLang="en-US" dirty="0"/>
              <a:t>Subcontracting part of the work to other firms, </a:t>
            </a:r>
          </a:p>
          <a:p>
            <a:pPr lvl="1" eaLnBrk="1" hangingPunct="1">
              <a:spcBef>
                <a:spcPct val="0"/>
              </a:spcBef>
              <a:buClrTx/>
              <a:buFontTx/>
              <a:buChar char="•"/>
            </a:pPr>
            <a:r>
              <a:rPr lang="en-US" altLang="en-US" dirty="0"/>
              <a:t>Hiring part-timers or temporary workers, </a:t>
            </a:r>
          </a:p>
        </p:txBody>
      </p:sp>
    </p:spTree>
    <p:extLst>
      <p:ext uri="{BB962C8B-B14F-4D97-AF65-F5344CB8AC3E}">
        <p14:creationId xmlns="" xmlns:p14="http://schemas.microsoft.com/office/powerpoint/2010/main" val="80279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 </a:t>
            </a:r>
            <a:endParaRPr lang="en-US" dirty="0"/>
          </a:p>
        </p:txBody>
      </p:sp>
      <p:sp>
        <p:nvSpPr>
          <p:cNvPr id="3" name="Content Placeholder 2"/>
          <p:cNvSpPr>
            <a:spLocks noGrp="1"/>
          </p:cNvSpPr>
          <p:nvPr>
            <p:ph idx="1"/>
          </p:nvPr>
        </p:nvSpPr>
        <p:spPr/>
        <p:txBody>
          <a:bodyPr>
            <a:normAutofit/>
          </a:bodyPr>
          <a:lstStyle/>
          <a:p>
            <a:pPr lvl="1">
              <a:spcBef>
                <a:spcPct val="0"/>
              </a:spcBef>
              <a:buClrTx/>
              <a:buFontTx/>
              <a:buChar char="•"/>
            </a:pPr>
            <a:r>
              <a:rPr lang="en-US" altLang="en-US" sz="3200" dirty="0"/>
              <a:t>Paying overtime to existing employees</a:t>
            </a:r>
          </a:p>
          <a:p>
            <a:pPr lvl="1">
              <a:spcBef>
                <a:spcPct val="0"/>
              </a:spcBef>
              <a:buClrTx/>
              <a:buFontTx/>
              <a:buChar char="•"/>
            </a:pPr>
            <a:r>
              <a:rPr lang="en-US" altLang="en-US" sz="3200" dirty="0"/>
              <a:t>Offer incentives to postpone retirement</a:t>
            </a:r>
          </a:p>
          <a:p>
            <a:pPr lvl="1">
              <a:spcBef>
                <a:spcPct val="0"/>
              </a:spcBef>
              <a:buClrTx/>
              <a:buFontTx/>
              <a:buChar char="•"/>
            </a:pPr>
            <a:r>
              <a:rPr lang="en-US" altLang="en-US" sz="3200" dirty="0"/>
              <a:t>Rehire retirees part-time</a:t>
            </a:r>
          </a:p>
          <a:p>
            <a:pPr lvl="1">
              <a:spcBef>
                <a:spcPct val="0"/>
              </a:spcBef>
              <a:buClrTx/>
              <a:buFontTx/>
              <a:buChar char="•"/>
            </a:pPr>
            <a:r>
              <a:rPr lang="en-US" altLang="en-US" sz="3200" dirty="0"/>
              <a:t>Work current staff overtime</a:t>
            </a:r>
          </a:p>
          <a:p>
            <a:pPr lvl="1">
              <a:spcBef>
                <a:spcPct val="0"/>
              </a:spcBef>
              <a:buClrTx/>
              <a:buFontTx/>
              <a:buChar char="•"/>
            </a:pPr>
            <a:r>
              <a:rPr lang="en-US" altLang="en-US" sz="3200" dirty="0"/>
              <a:t>Redesign job processes so fewer employees are needed</a:t>
            </a:r>
            <a:endParaRPr lang="en-US" altLang="zh-CN" sz="3200" dirty="0">
              <a:ea typeface="宋体" pitchFamily="2" charset="-122"/>
            </a:endParaRPr>
          </a:p>
          <a:p>
            <a:pPr lvl="1">
              <a:spcBef>
                <a:spcPct val="0"/>
              </a:spcBef>
              <a:buClrTx/>
              <a:buFontTx/>
              <a:buChar char="•"/>
            </a:pPr>
            <a:r>
              <a:rPr lang="en-US" altLang="zh-CN" sz="3200" dirty="0">
                <a:ea typeface="宋体" pitchFamily="2" charset="-122"/>
              </a:rPr>
              <a:t>Reduce operation </a:t>
            </a:r>
            <a:endParaRPr lang="en-US" altLang="en-US" sz="3200" dirty="0"/>
          </a:p>
          <a:p>
            <a:endParaRPr lang="en-US" sz="3200" dirty="0"/>
          </a:p>
        </p:txBody>
      </p:sp>
    </p:spTree>
    <p:extLst>
      <p:ext uri="{BB962C8B-B14F-4D97-AF65-F5344CB8AC3E}">
        <p14:creationId xmlns="" xmlns:p14="http://schemas.microsoft.com/office/powerpoint/2010/main" val="124247660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80CB061-0DE6-4C03-8979-69741E64B218}" type="slidenum">
              <a:rPr lang="en-US" smtClean="0"/>
              <a:pPr>
                <a:defRPr/>
              </a:pPr>
              <a:t>137</a:t>
            </a:fld>
            <a:endParaRPr lang="en-US"/>
          </a:p>
        </p:txBody>
      </p:sp>
      <p:sp>
        <p:nvSpPr>
          <p:cNvPr id="3" name="TextBox 2"/>
          <p:cNvSpPr txBox="1">
            <a:spLocks noChangeArrowheads="1"/>
          </p:cNvSpPr>
          <p:nvPr/>
        </p:nvSpPr>
        <p:spPr bwMode="auto">
          <a:xfrm>
            <a:off x="228600" y="1066800"/>
            <a:ext cx="8610600" cy="519113"/>
          </a:xfrm>
          <a:prstGeom prst="rect">
            <a:avLst/>
          </a:prstGeom>
          <a:noFill/>
          <a:ln>
            <a:noFill/>
          </a:ln>
          <a:effectLst>
            <a:outerShdw dist="28398" dir="14606097" algn="ctr" rotWithShape="0">
              <a:schemeClr val="hlink">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a:spcBef>
                <a:spcPct val="50000"/>
              </a:spcBef>
              <a:buClrTx/>
              <a:buFontTx/>
              <a:buNone/>
            </a:pPr>
            <a:r>
              <a:rPr lang="en-US" altLang="en-US" dirty="0">
                <a:latin typeface="Arial Black" pitchFamily="34" charset="0"/>
              </a:rPr>
              <a:t>4. Succession Plan</a:t>
            </a:r>
          </a:p>
        </p:txBody>
      </p:sp>
      <p:sp>
        <p:nvSpPr>
          <p:cNvPr id="99332" name="TextBox 3"/>
          <p:cNvSpPr txBox="1">
            <a:spLocks noChangeArrowheads="1"/>
          </p:cNvSpPr>
          <p:nvPr/>
        </p:nvSpPr>
        <p:spPr bwMode="auto">
          <a:xfrm>
            <a:off x="200891" y="2038350"/>
            <a:ext cx="8534400"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14350" indent="-51435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 typeface="Arial" charset="0"/>
              <a:buChar char="•"/>
            </a:pPr>
            <a:r>
              <a:rPr lang="en-US" altLang="en-US" sz="3000" dirty="0"/>
              <a:t>It is a human resource planning that </a:t>
            </a:r>
            <a:r>
              <a:rPr lang="en-US" altLang="en-US" sz="3000" dirty="0">
                <a:solidFill>
                  <a:srgbClr val="FF0000"/>
                </a:solidFill>
              </a:rPr>
              <a:t>determines who will replace who </a:t>
            </a:r>
            <a:r>
              <a:rPr lang="en-US" altLang="en-US" sz="3000" dirty="0"/>
              <a:t>at the time of </a:t>
            </a:r>
            <a:r>
              <a:rPr lang="en-US" altLang="en-US" sz="3000" dirty="0">
                <a:solidFill>
                  <a:srgbClr val="0070C0"/>
                </a:solidFill>
              </a:rPr>
              <a:t>vacancy of managerial/executive </a:t>
            </a:r>
            <a:r>
              <a:rPr lang="en-US" altLang="en-US" sz="3000" dirty="0" smtClean="0"/>
              <a:t>positions.</a:t>
            </a:r>
          </a:p>
          <a:p>
            <a:pPr eaLnBrk="1" hangingPunct="1">
              <a:spcBef>
                <a:spcPct val="0"/>
              </a:spcBef>
              <a:buClrTx/>
              <a:buSzTx/>
              <a:buFont typeface="Arial" charset="0"/>
              <a:buChar char="•"/>
            </a:pPr>
            <a:endParaRPr lang="en-US" altLang="en-US" sz="3000" dirty="0"/>
          </a:p>
          <a:p>
            <a:pPr eaLnBrk="1" hangingPunct="1">
              <a:spcBef>
                <a:spcPct val="0"/>
              </a:spcBef>
              <a:buClrTx/>
              <a:buSzTx/>
              <a:buFont typeface="Arial" charset="0"/>
              <a:buChar char="•"/>
            </a:pPr>
            <a:r>
              <a:rPr lang="en-US" altLang="en-US" sz="3000" dirty="0"/>
              <a:t>It is a </a:t>
            </a:r>
            <a:r>
              <a:rPr lang="en-US" altLang="en-US" sz="3000" dirty="0">
                <a:solidFill>
                  <a:srgbClr val="FF0000"/>
                </a:solidFill>
              </a:rPr>
              <a:t>career development activity </a:t>
            </a:r>
            <a:r>
              <a:rPr lang="en-US" altLang="en-US" sz="3000" dirty="0"/>
              <a:t>prepares people to </a:t>
            </a:r>
            <a:r>
              <a:rPr lang="en-US" altLang="en-US" sz="3000" dirty="0">
                <a:solidFill>
                  <a:srgbClr val="FF0000"/>
                </a:solidFill>
              </a:rPr>
              <a:t>fill</a:t>
            </a:r>
            <a:r>
              <a:rPr lang="en-US" altLang="en-US" sz="3000" dirty="0"/>
              <a:t> management/executive </a:t>
            </a:r>
            <a:r>
              <a:rPr lang="en-US" altLang="en-US" sz="3000" dirty="0">
                <a:solidFill>
                  <a:srgbClr val="FF0000"/>
                </a:solidFill>
              </a:rPr>
              <a:t>positions</a:t>
            </a:r>
          </a:p>
        </p:txBody>
      </p:sp>
    </p:spTree>
    <p:extLst>
      <p:ext uri="{BB962C8B-B14F-4D97-AF65-F5344CB8AC3E}">
        <p14:creationId xmlns="" xmlns:p14="http://schemas.microsoft.com/office/powerpoint/2010/main" val="281760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940B6D8-F199-4B45-9F15-5825B6144D7B}" type="slidenum">
              <a:rPr lang="en-US" smtClean="0"/>
              <a:pPr>
                <a:defRPr/>
              </a:pPr>
              <a:t>138</a:t>
            </a:fld>
            <a:endParaRPr lang="en-US"/>
          </a:p>
        </p:txBody>
      </p:sp>
      <p:sp>
        <p:nvSpPr>
          <p:cNvPr id="100355" name="Rectangle 2"/>
          <p:cNvSpPr>
            <a:spLocks noChangeArrowheads="1"/>
          </p:cNvSpPr>
          <p:nvPr/>
        </p:nvSpPr>
        <p:spPr bwMode="auto">
          <a:xfrm>
            <a:off x="228600" y="1447800"/>
            <a:ext cx="8763000"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 typeface="Arial" charset="0"/>
              <a:buChar char="•"/>
            </a:pPr>
            <a:r>
              <a:rPr lang="en-US" altLang="en-US" sz="3600" dirty="0"/>
              <a:t>  Preparing successors is </a:t>
            </a:r>
            <a:r>
              <a:rPr lang="en-US" altLang="en-US" sz="3600" dirty="0">
                <a:solidFill>
                  <a:srgbClr val="FF0000"/>
                </a:solidFill>
              </a:rPr>
              <a:t>useful</a:t>
            </a:r>
            <a:r>
              <a:rPr lang="en-US" altLang="en-US" sz="3600" dirty="0"/>
              <a:t> because </a:t>
            </a:r>
            <a:r>
              <a:rPr lang="en-US" altLang="en-US" sz="3600" dirty="0">
                <a:solidFill>
                  <a:srgbClr val="FF0000"/>
                </a:solidFill>
              </a:rPr>
              <a:t>people leave </a:t>
            </a:r>
            <a:r>
              <a:rPr lang="en-US" altLang="en-US" sz="3600" dirty="0"/>
              <a:t>organizations for </a:t>
            </a:r>
            <a:r>
              <a:rPr lang="en-US" altLang="en-US" sz="3600" dirty="0">
                <a:solidFill>
                  <a:srgbClr val="0070C0"/>
                </a:solidFill>
              </a:rPr>
              <a:t>various reasons </a:t>
            </a:r>
            <a:r>
              <a:rPr lang="en-US" altLang="en-US" sz="3600" dirty="0"/>
              <a:t>such as retirement, disability, death, resignation, quit etc</a:t>
            </a:r>
            <a:r>
              <a:rPr lang="en-US" altLang="en-US" sz="3600" dirty="0" smtClean="0"/>
              <a:t>.</a:t>
            </a:r>
          </a:p>
          <a:p>
            <a:pPr eaLnBrk="1" hangingPunct="1">
              <a:spcBef>
                <a:spcPct val="0"/>
              </a:spcBef>
              <a:buClrTx/>
              <a:buSzTx/>
              <a:buFont typeface="Arial" charset="0"/>
              <a:buChar char="•"/>
            </a:pPr>
            <a:endParaRPr lang="en-US" altLang="en-US" sz="3600" dirty="0"/>
          </a:p>
          <a:p>
            <a:pPr eaLnBrk="1" hangingPunct="1">
              <a:spcBef>
                <a:spcPct val="0"/>
              </a:spcBef>
              <a:buClrTx/>
              <a:buSzTx/>
              <a:buFont typeface="Arial" charset="0"/>
              <a:buChar char="•"/>
            </a:pPr>
            <a:r>
              <a:rPr lang="en-US" altLang="en-US" sz="3600" dirty="0"/>
              <a:t>  Succession plan uses a replacement analysis with a replacement </a:t>
            </a:r>
            <a:r>
              <a:rPr lang="en-US" altLang="en-US" sz="3600" dirty="0" smtClean="0"/>
              <a:t>chart.</a:t>
            </a:r>
            <a:endParaRPr lang="en-US" altLang="en-US" sz="3600" dirty="0"/>
          </a:p>
        </p:txBody>
      </p:sp>
      <p:sp>
        <p:nvSpPr>
          <p:cNvPr id="4" name="TextBox 3"/>
          <p:cNvSpPr txBox="1">
            <a:spLocks noChangeArrowheads="1"/>
          </p:cNvSpPr>
          <p:nvPr/>
        </p:nvSpPr>
        <p:spPr bwMode="auto">
          <a:xfrm>
            <a:off x="0" y="747281"/>
            <a:ext cx="8610600" cy="519113"/>
          </a:xfrm>
          <a:prstGeom prst="rect">
            <a:avLst/>
          </a:prstGeom>
          <a:noFill/>
          <a:ln>
            <a:noFill/>
          </a:ln>
          <a:effectLst>
            <a:outerShdw dist="28398" dir="14606097" algn="ctr" rotWithShape="0">
              <a:schemeClr val="hlink">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a:spcBef>
                <a:spcPct val="50000"/>
              </a:spcBef>
              <a:buClrTx/>
              <a:buFontTx/>
              <a:buNone/>
            </a:pPr>
            <a:r>
              <a:rPr lang="en-US" altLang="en-US" dirty="0" err="1" smtClean="0">
                <a:latin typeface="Arial Black" pitchFamily="34" charset="0"/>
              </a:rPr>
              <a:t>contd</a:t>
            </a:r>
            <a:endParaRPr lang="en-US" altLang="en-US" dirty="0">
              <a:latin typeface="Arial Black" pitchFamily="34" charset="0"/>
            </a:endParaRPr>
          </a:p>
        </p:txBody>
      </p:sp>
    </p:spTree>
    <p:extLst>
      <p:ext uri="{BB962C8B-B14F-4D97-AF65-F5344CB8AC3E}">
        <p14:creationId xmlns="" xmlns:p14="http://schemas.microsoft.com/office/powerpoint/2010/main" val="2282228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CD0B06F-B903-428A-A303-DDC31A4469A4}" type="slidenum">
              <a:rPr lang="en-US" smtClean="0"/>
              <a:pPr>
                <a:defRPr/>
              </a:pPr>
              <a:t>139</a:t>
            </a:fld>
            <a:endParaRPr lang="en-US"/>
          </a:p>
        </p:txBody>
      </p:sp>
      <p:sp>
        <p:nvSpPr>
          <p:cNvPr id="3" name="TextBox 2"/>
          <p:cNvSpPr txBox="1"/>
          <p:nvPr/>
        </p:nvSpPr>
        <p:spPr>
          <a:xfrm>
            <a:off x="332509" y="1676400"/>
            <a:ext cx="8534400" cy="4400550"/>
          </a:xfrm>
          <a:prstGeom prst="rect">
            <a:avLst/>
          </a:prstGeom>
          <a:noFill/>
        </p:spPr>
        <p:txBody>
          <a:bodyPr>
            <a:spAutoFit/>
          </a:bodyPr>
          <a:lstStyle/>
          <a:p>
            <a:pPr marL="457200" indent="-457200">
              <a:buFont typeface="Arial" panose="020B0604020202020204" pitchFamily="34" charset="0"/>
              <a:buChar char="•"/>
              <a:defRPr/>
            </a:pPr>
            <a:r>
              <a:rPr lang="en-US" sz="2800" dirty="0">
                <a:cs typeface="Arial" pitchFamily="34" charset="0"/>
              </a:rPr>
              <a:t>The </a:t>
            </a:r>
            <a:r>
              <a:rPr lang="en-US" sz="2800" dirty="0">
                <a:solidFill>
                  <a:srgbClr val="FF0000"/>
                </a:solidFill>
                <a:cs typeface="Arial" pitchFamily="34" charset="0"/>
              </a:rPr>
              <a:t>replacement chart </a:t>
            </a:r>
            <a:r>
              <a:rPr lang="en-US" sz="2800" dirty="0">
                <a:cs typeface="Arial" pitchFamily="34" charset="0"/>
              </a:rPr>
              <a:t>is much like </a:t>
            </a:r>
            <a:r>
              <a:rPr lang="en-US" sz="2800" dirty="0">
                <a:solidFill>
                  <a:srgbClr val="FF0000"/>
                </a:solidFill>
                <a:cs typeface="Arial" pitchFamily="34" charset="0"/>
              </a:rPr>
              <a:t>organizational chart</a:t>
            </a:r>
            <a:r>
              <a:rPr lang="en-US" sz="2800" dirty="0">
                <a:cs typeface="Arial" pitchFamily="34" charset="0"/>
              </a:rPr>
              <a:t> which depicts the </a:t>
            </a:r>
            <a:r>
              <a:rPr lang="en-US" sz="2800" dirty="0">
                <a:solidFill>
                  <a:srgbClr val="FF0000"/>
                </a:solidFill>
                <a:cs typeface="Arial" pitchFamily="34" charset="0"/>
              </a:rPr>
              <a:t>current job holder</a:t>
            </a:r>
            <a:r>
              <a:rPr lang="en-US" sz="2800" dirty="0">
                <a:cs typeface="Arial" pitchFamily="34" charset="0"/>
              </a:rPr>
              <a:t>, and the potential candidates with two dimensions, Promote ability and Current performance. </a:t>
            </a:r>
          </a:p>
          <a:p>
            <a:pPr marL="457200" indent="-457200">
              <a:buFont typeface="Arial" panose="020B0604020202020204" pitchFamily="34" charset="0"/>
              <a:buChar char="•"/>
              <a:defRPr/>
            </a:pPr>
            <a:r>
              <a:rPr lang="en-US" sz="2800" dirty="0">
                <a:cs typeface="Arial" pitchFamily="34" charset="0"/>
              </a:rPr>
              <a:t>Candidates are placed in </a:t>
            </a:r>
            <a:r>
              <a:rPr lang="en-US" sz="2800" dirty="0">
                <a:solidFill>
                  <a:srgbClr val="FF0000"/>
                </a:solidFill>
                <a:cs typeface="Arial" pitchFamily="34" charset="0"/>
              </a:rPr>
              <a:t>ranking</a:t>
            </a:r>
            <a:r>
              <a:rPr lang="en-US" sz="2800" dirty="0">
                <a:cs typeface="Arial" pitchFamily="34" charset="0"/>
              </a:rPr>
              <a:t> order based on promote ability</a:t>
            </a:r>
          </a:p>
          <a:p>
            <a:pPr>
              <a:defRPr/>
            </a:pPr>
            <a:r>
              <a:rPr lang="en-US" sz="2800" dirty="0">
                <a:cs typeface="Arial" pitchFamily="34" charset="0"/>
              </a:rPr>
              <a:t>Promote ability candidate can be rated as</a:t>
            </a:r>
          </a:p>
          <a:p>
            <a:pPr lvl="1">
              <a:defRPr/>
            </a:pPr>
            <a:r>
              <a:rPr lang="en-US" sz="2800" dirty="0">
                <a:cs typeface="Arial" pitchFamily="34" charset="0"/>
              </a:rPr>
              <a:t>A: Ready now</a:t>
            </a:r>
          </a:p>
          <a:p>
            <a:pPr lvl="1">
              <a:defRPr/>
            </a:pPr>
            <a:r>
              <a:rPr lang="en-US" sz="2800" dirty="0">
                <a:cs typeface="Arial" pitchFamily="34" charset="0"/>
              </a:rPr>
              <a:t>B: Needs Training</a:t>
            </a:r>
          </a:p>
          <a:p>
            <a:pPr lvl="1">
              <a:defRPr/>
            </a:pPr>
            <a:r>
              <a:rPr lang="en-US" sz="2800" dirty="0">
                <a:cs typeface="Arial" pitchFamily="34" charset="0"/>
              </a:rPr>
              <a:t>C: Questionable</a:t>
            </a:r>
          </a:p>
        </p:txBody>
      </p:sp>
      <p:sp>
        <p:nvSpPr>
          <p:cNvPr id="4" name="TextBox 3"/>
          <p:cNvSpPr txBox="1">
            <a:spLocks noChangeArrowheads="1"/>
          </p:cNvSpPr>
          <p:nvPr/>
        </p:nvSpPr>
        <p:spPr bwMode="auto">
          <a:xfrm>
            <a:off x="256309" y="488156"/>
            <a:ext cx="8610600" cy="519113"/>
          </a:xfrm>
          <a:prstGeom prst="rect">
            <a:avLst/>
          </a:prstGeom>
          <a:noFill/>
          <a:ln>
            <a:noFill/>
          </a:ln>
          <a:effectLst>
            <a:outerShdw dist="28398" dir="14606097" algn="ctr" rotWithShape="0">
              <a:schemeClr val="hlink">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a:spcBef>
                <a:spcPct val="50000"/>
              </a:spcBef>
              <a:buClrTx/>
              <a:buFontTx/>
              <a:buNone/>
            </a:pPr>
            <a:r>
              <a:rPr lang="en-US" altLang="en-US" dirty="0" err="1" smtClean="0">
                <a:latin typeface="Arial Black" pitchFamily="34" charset="0"/>
              </a:rPr>
              <a:t>contd</a:t>
            </a:r>
            <a:endParaRPr lang="en-US" altLang="en-US" dirty="0">
              <a:latin typeface="Arial Black" pitchFamily="34" charset="0"/>
            </a:endParaRPr>
          </a:p>
        </p:txBody>
      </p:sp>
    </p:spTree>
    <p:extLst>
      <p:ext uri="{BB962C8B-B14F-4D97-AF65-F5344CB8AC3E}">
        <p14:creationId xmlns="" xmlns:p14="http://schemas.microsoft.com/office/powerpoint/2010/main" val="658726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AF5C207-EC6F-4F84-8986-FA7A03E37833}" type="slidenum">
              <a:rPr lang="en-US" smtClean="0"/>
              <a:pPr>
                <a:defRPr/>
              </a:pPr>
              <a:t>14</a:t>
            </a:fld>
            <a:endParaRPr lang="en-US"/>
          </a:p>
        </p:txBody>
      </p:sp>
      <p:sp>
        <p:nvSpPr>
          <p:cNvPr id="21507" name="Rectangle 2"/>
          <p:cNvSpPr>
            <a:spLocks noChangeArrowheads="1"/>
          </p:cNvSpPr>
          <p:nvPr/>
        </p:nvSpPr>
        <p:spPr bwMode="auto">
          <a:xfrm>
            <a:off x="152400" y="982663"/>
            <a:ext cx="8763000" cy="50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eaLnBrk="1" hangingPunct="1">
              <a:spcBef>
                <a:spcPct val="0"/>
              </a:spcBef>
              <a:buClrTx/>
              <a:buFontTx/>
              <a:buChar char="•"/>
            </a:pPr>
            <a:r>
              <a:rPr lang="en-US" altLang="en-US" sz="3200" dirty="0"/>
              <a:t> Unsafe working conditions and hazards. </a:t>
            </a:r>
            <a:endParaRPr lang="en-US" altLang="en-US" sz="3200" dirty="0" smtClean="0"/>
          </a:p>
          <a:p>
            <a:pPr lvl="1" eaLnBrk="1" hangingPunct="1">
              <a:spcBef>
                <a:spcPct val="0"/>
              </a:spcBef>
              <a:buClrTx/>
              <a:buFontTx/>
              <a:buChar char="•"/>
            </a:pPr>
            <a:endParaRPr lang="en-US" altLang="en-US" sz="3200" dirty="0"/>
          </a:p>
          <a:p>
            <a:pPr lvl="1" eaLnBrk="1" hangingPunct="1">
              <a:spcBef>
                <a:spcPct val="0"/>
              </a:spcBef>
              <a:buClrTx/>
              <a:buFontTx/>
              <a:buChar char="•"/>
            </a:pPr>
            <a:r>
              <a:rPr lang="en-US" altLang="en-US" sz="3200" dirty="0"/>
              <a:t> Women and children were often ‘employed’ in these factories, often receiving </a:t>
            </a:r>
            <a:r>
              <a:rPr lang="en-US" altLang="en-US" sz="3200" dirty="0">
                <a:solidFill>
                  <a:srgbClr val="FF0000"/>
                </a:solidFill>
              </a:rPr>
              <a:t>no wage but received shelter </a:t>
            </a:r>
            <a:r>
              <a:rPr lang="en-US" altLang="en-US" sz="3200" dirty="0"/>
              <a:t>and </a:t>
            </a:r>
            <a:r>
              <a:rPr lang="en-US" altLang="en-US" sz="3200" dirty="0">
                <a:solidFill>
                  <a:srgbClr val="FF0000"/>
                </a:solidFill>
              </a:rPr>
              <a:t>food</a:t>
            </a:r>
            <a:r>
              <a:rPr lang="en-US" altLang="en-US" sz="3200" dirty="0"/>
              <a:t> in return for their labor</a:t>
            </a:r>
            <a:r>
              <a:rPr lang="en-US" altLang="en-US" sz="3200" dirty="0" smtClean="0"/>
              <a:t>.</a:t>
            </a:r>
          </a:p>
          <a:p>
            <a:pPr lvl="1" eaLnBrk="1" hangingPunct="1">
              <a:spcBef>
                <a:spcPct val="0"/>
              </a:spcBef>
              <a:buClrTx/>
              <a:buFontTx/>
              <a:buChar char="•"/>
            </a:pPr>
            <a:endParaRPr lang="en-US" altLang="en-US" sz="3200" dirty="0"/>
          </a:p>
          <a:p>
            <a:pPr lvl="1" eaLnBrk="1" hangingPunct="1">
              <a:spcBef>
                <a:spcPct val="0"/>
              </a:spcBef>
              <a:buClrTx/>
              <a:buFontTx/>
              <a:buChar char="•"/>
            </a:pPr>
            <a:r>
              <a:rPr lang="en-US" altLang="en-US" sz="3200" dirty="0"/>
              <a:t>This time marked the </a:t>
            </a:r>
            <a:r>
              <a:rPr lang="en-US" altLang="en-US" sz="3200" dirty="0">
                <a:solidFill>
                  <a:srgbClr val="FF0000"/>
                </a:solidFill>
              </a:rPr>
              <a:t>beginning of trade unions</a:t>
            </a:r>
            <a:r>
              <a:rPr lang="en-US" altLang="en-US" sz="3200" dirty="0"/>
              <a:t>, and the concept of Marxism and Leninism. </a:t>
            </a:r>
          </a:p>
        </p:txBody>
      </p:sp>
      <p:sp>
        <p:nvSpPr>
          <p:cNvPr id="4" name="Text Box 18"/>
          <p:cNvSpPr txBox="1">
            <a:spLocks noChangeArrowheads="1"/>
          </p:cNvSpPr>
          <p:nvPr/>
        </p:nvSpPr>
        <p:spPr bwMode="auto">
          <a:xfrm>
            <a:off x="152400" y="381000"/>
            <a:ext cx="87630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3000" b="1" dirty="0" err="1"/>
              <a:t>contd</a:t>
            </a:r>
            <a:endParaRPr lang="en-US" altLang="en-US" sz="3000" b="1" dirty="0"/>
          </a:p>
        </p:txBody>
      </p:sp>
    </p:spTree>
    <p:extLst>
      <p:ext uri="{BB962C8B-B14F-4D97-AF65-F5344CB8AC3E}">
        <p14:creationId xmlns="" xmlns:p14="http://schemas.microsoft.com/office/powerpoint/2010/main" val="1037707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AFA5766-99A3-45A8-AE17-182631FF54C9}" type="slidenum">
              <a:rPr lang="en-US" smtClean="0"/>
              <a:pPr>
                <a:defRPr/>
              </a:pPr>
              <a:t>140</a:t>
            </a:fld>
            <a:endParaRPr lang="en-US"/>
          </a:p>
        </p:txBody>
      </p:sp>
      <p:sp>
        <p:nvSpPr>
          <p:cNvPr id="102403" name="Rectangle 2"/>
          <p:cNvSpPr>
            <a:spLocks noChangeArrowheads="1"/>
          </p:cNvSpPr>
          <p:nvPr/>
        </p:nvSpPr>
        <p:spPr bwMode="auto">
          <a:xfrm>
            <a:off x="193964" y="2133600"/>
            <a:ext cx="84582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800100" indent="-34290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800" dirty="0"/>
              <a:t>Current Performance  of candidates can be rated as</a:t>
            </a:r>
          </a:p>
          <a:p>
            <a:pPr lvl="1" eaLnBrk="1" hangingPunct="1">
              <a:spcBef>
                <a:spcPct val="0"/>
              </a:spcBef>
              <a:buClrTx/>
              <a:buFontTx/>
              <a:buAutoNum type="arabicPeriod"/>
            </a:pPr>
            <a:r>
              <a:rPr lang="en-US" altLang="en-US" dirty="0"/>
              <a:t>Outstanding</a:t>
            </a:r>
          </a:p>
          <a:p>
            <a:pPr lvl="1" eaLnBrk="1" hangingPunct="1">
              <a:spcBef>
                <a:spcPct val="0"/>
              </a:spcBef>
              <a:buClrTx/>
              <a:buFontTx/>
              <a:buAutoNum type="arabicPeriod"/>
            </a:pPr>
            <a:r>
              <a:rPr lang="en-US" altLang="en-US" dirty="0"/>
              <a:t>Satisfactory</a:t>
            </a:r>
          </a:p>
          <a:p>
            <a:pPr lvl="1" eaLnBrk="1" hangingPunct="1">
              <a:spcBef>
                <a:spcPct val="0"/>
              </a:spcBef>
              <a:buClrTx/>
              <a:buFontTx/>
              <a:buAutoNum type="arabicPeriod"/>
            </a:pPr>
            <a:r>
              <a:rPr lang="en-US" altLang="en-US" dirty="0"/>
              <a:t>Needs improvement</a:t>
            </a:r>
          </a:p>
        </p:txBody>
      </p:sp>
      <p:sp>
        <p:nvSpPr>
          <p:cNvPr id="4" name="TextBox 3"/>
          <p:cNvSpPr txBox="1">
            <a:spLocks noChangeArrowheads="1"/>
          </p:cNvSpPr>
          <p:nvPr/>
        </p:nvSpPr>
        <p:spPr bwMode="auto">
          <a:xfrm>
            <a:off x="193964" y="1143000"/>
            <a:ext cx="8610600" cy="519113"/>
          </a:xfrm>
          <a:prstGeom prst="rect">
            <a:avLst/>
          </a:prstGeom>
          <a:noFill/>
          <a:ln>
            <a:noFill/>
          </a:ln>
          <a:effectLst>
            <a:outerShdw dist="28398" dir="14606097" algn="ctr" rotWithShape="0">
              <a:schemeClr val="hlink">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a:spcBef>
                <a:spcPct val="50000"/>
              </a:spcBef>
              <a:buClrTx/>
              <a:buFontTx/>
              <a:buNone/>
            </a:pPr>
            <a:r>
              <a:rPr lang="en-US" altLang="en-US" dirty="0" err="1" smtClean="0">
                <a:latin typeface="Arial Black" pitchFamily="34" charset="0"/>
              </a:rPr>
              <a:t>contd</a:t>
            </a:r>
            <a:endParaRPr lang="en-US" altLang="en-US" dirty="0">
              <a:latin typeface="Arial Black" pitchFamily="34" charset="0"/>
            </a:endParaRPr>
          </a:p>
        </p:txBody>
      </p:sp>
    </p:spTree>
    <p:extLst>
      <p:ext uri="{BB962C8B-B14F-4D97-AF65-F5344CB8AC3E}">
        <p14:creationId xmlns="" xmlns:p14="http://schemas.microsoft.com/office/powerpoint/2010/main" val="4174437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196" name="Group 204"/>
          <p:cNvGraphicFramePr>
            <a:graphicFrameLocks noGrp="1"/>
          </p:cNvGraphicFramePr>
          <p:nvPr/>
        </p:nvGraphicFramePr>
        <p:xfrm>
          <a:off x="228600" y="2438400"/>
          <a:ext cx="1981200" cy="1706576"/>
        </p:xfrm>
        <a:graphic>
          <a:graphicData uri="http://schemas.openxmlformats.org/drawingml/2006/table">
            <a:tbl>
              <a:tblPr/>
              <a:tblGrid>
                <a:gridCol w="228600"/>
                <a:gridCol w="1447800"/>
                <a:gridCol w="304800"/>
              </a:tblGrid>
              <a:tr h="51808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Tahoma" pitchFamily="34" charset="0"/>
                          <a:cs typeface="Arial" pitchFamily="34" charset="0"/>
                        </a:rPr>
                        <a:t>Vice President HRM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Tahoma" pitchFamily="34" charset="0"/>
                          <a:cs typeface="Arial" pitchFamily="34" charset="0"/>
                        </a:rPr>
                        <a:t>Mulu Bekele (62)</a:t>
                      </a:r>
                      <a:endParaRPr kumimoji="0" lang="en-US" sz="1200" b="1" i="0" u="none" strike="noStrike" cap="none" normalizeH="0" baseline="0" smtClean="0">
                        <a:ln>
                          <a:noFill/>
                        </a:ln>
                        <a:solidFill>
                          <a:srgbClr val="FFFFFF"/>
                        </a:solidFill>
                        <a:effectLst/>
                        <a:latin typeface="Tahoma" pitchFamily="34" charset="0"/>
                        <a:cs typeface="Arial" pitchFamily="34" charset="0"/>
                      </a:endParaRP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4571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A</a:t>
                      </a:r>
                    </a:p>
                  </a:txBody>
                  <a:tcPr marT="45682" marB="45682" horzOverflow="overflow">
                    <a:lnL w="12700" cap="flat" cmpd="sng" algn="ctr">
                      <a:solidFill>
                        <a:schemeClr val="tx1"/>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Askale Yirgu (42)</a:t>
                      </a:r>
                    </a:p>
                  </a:txBody>
                  <a:tcPr marT="45682" marB="45682"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1</a:t>
                      </a:r>
                    </a:p>
                  </a:txBody>
                  <a:tcPr marT="45682" marB="45682" horzOverflow="overflow">
                    <a:lnL w="38100" cap="flat" cmpd="sng" algn="ctr">
                      <a:solidFill>
                        <a:srgbClr val="00B0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r>
              <a:tr h="4571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B</a:t>
                      </a:r>
                    </a:p>
                  </a:txBody>
                  <a:tcPr marT="45682" marB="45682" horzOverflow="overflow">
                    <a:lnL w="12700" cap="flat" cmpd="sng" algn="ctr">
                      <a:solidFill>
                        <a:schemeClr val="tx1"/>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Yilma Adem (30)</a:t>
                      </a:r>
                    </a:p>
                  </a:txBody>
                  <a:tcPr marT="45682" marB="45682"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2</a:t>
                      </a:r>
                    </a:p>
                  </a:txBody>
                  <a:tcPr marT="45682" marB="45682" horzOverflow="overflow">
                    <a:lnL w="38100" cap="flat" cmpd="sng" algn="ctr">
                      <a:solidFill>
                        <a:srgbClr val="00B0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7"/>
                    </a:solidFill>
                  </a:tcPr>
                </a:tc>
              </a:tr>
              <a:tr h="274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C</a:t>
                      </a:r>
                    </a:p>
                  </a:txBody>
                  <a:tcPr marT="45682" marB="45682" horzOverflow="overflow">
                    <a:lnL w="12700" cap="flat" cmpd="sng" algn="ctr">
                      <a:solidFill>
                        <a:schemeClr val="tx1"/>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Musie  Jat (64)</a:t>
                      </a:r>
                    </a:p>
                  </a:txBody>
                  <a:tcPr marT="45682" marB="45682"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1</a:t>
                      </a:r>
                    </a:p>
                  </a:txBody>
                  <a:tcPr marT="45682" marB="45682" horzOverflow="overflow">
                    <a:lnL w="38100" cap="flat" cmpd="sng" algn="ctr">
                      <a:solidFill>
                        <a:srgbClr val="00B0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r>
            </a:tbl>
          </a:graphicData>
        </a:graphic>
      </p:graphicFrame>
      <p:graphicFrame>
        <p:nvGraphicFramePr>
          <p:cNvPr id="85194" name="Group 202"/>
          <p:cNvGraphicFramePr>
            <a:graphicFrameLocks noGrp="1"/>
          </p:cNvGraphicFramePr>
          <p:nvPr>
            <p:extLst>
              <p:ext uri="{D42A27DB-BD31-4B8C-83A1-F6EECF244321}">
                <p14:modId xmlns="" xmlns:p14="http://schemas.microsoft.com/office/powerpoint/2010/main" val="2992967522"/>
              </p:ext>
            </p:extLst>
          </p:nvPr>
        </p:nvGraphicFramePr>
        <p:xfrm>
          <a:off x="2514600" y="2438400"/>
          <a:ext cx="1981200" cy="1692276"/>
        </p:xfrm>
        <a:graphic>
          <a:graphicData uri="http://schemas.openxmlformats.org/drawingml/2006/table">
            <a:tbl>
              <a:tblPr/>
              <a:tblGrid>
                <a:gridCol w="228600"/>
                <a:gridCol w="1371600"/>
                <a:gridCol w="381000"/>
              </a:tblGrid>
              <a:tr h="51835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ahoma" pitchFamily="34" charset="0"/>
                          <a:cs typeface="Arial" pitchFamily="34" charset="0"/>
                        </a:rPr>
                        <a:t>Vice President </a:t>
                      </a:r>
                      <a:r>
                        <a:rPr kumimoji="0" lang="en-US" sz="1200" b="1" i="0" u="none" strike="noStrike" cap="none" normalizeH="0" baseline="0" dirty="0" smtClean="0">
                          <a:ln>
                            <a:noFill/>
                          </a:ln>
                          <a:solidFill>
                            <a:schemeClr val="tx1"/>
                          </a:solidFill>
                          <a:effectLst/>
                          <a:latin typeface="Tahoma" pitchFamily="34" charset="0"/>
                          <a:cs typeface="Arial" pitchFamily="34" charset="0"/>
                        </a:rPr>
                        <a:t>OPER</a:t>
                      </a:r>
                      <a:endParaRPr kumimoji="0" lang="en-US" sz="14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ahoma" pitchFamily="34" charset="0"/>
                          <a:cs typeface="Arial" pitchFamily="34" charset="0"/>
                        </a:rPr>
                        <a:t>Judi </a:t>
                      </a:r>
                      <a:r>
                        <a:rPr kumimoji="0" lang="en-US" sz="1400" b="1" i="0" u="none" strike="noStrike" cap="none" normalizeH="0" baseline="0" dirty="0" err="1" smtClean="0">
                          <a:ln>
                            <a:noFill/>
                          </a:ln>
                          <a:solidFill>
                            <a:schemeClr val="tx1"/>
                          </a:solidFill>
                          <a:effectLst/>
                          <a:latin typeface="Tahoma" pitchFamily="34" charset="0"/>
                          <a:cs typeface="Arial" pitchFamily="34" charset="0"/>
                        </a:rPr>
                        <a:t>Lema</a:t>
                      </a:r>
                      <a:r>
                        <a:rPr kumimoji="0" lang="en-US" sz="1400" b="1" i="0" u="none" strike="noStrike" cap="none" normalizeH="0" baseline="0" dirty="0" smtClean="0">
                          <a:ln>
                            <a:noFill/>
                          </a:ln>
                          <a:solidFill>
                            <a:schemeClr val="tx1"/>
                          </a:solidFill>
                          <a:effectLst/>
                          <a:latin typeface="Tahoma" pitchFamily="34" charset="0"/>
                          <a:cs typeface="Arial" pitchFamily="34" charset="0"/>
                        </a:rPr>
                        <a:t> (42)</a:t>
                      </a:r>
                      <a:endParaRPr kumimoji="0" lang="en-US" sz="1200" b="1" i="0" u="none" strike="noStrike" cap="none" normalizeH="0" baseline="0" dirty="0" smtClean="0">
                        <a:ln>
                          <a:noFill/>
                        </a:ln>
                        <a:solidFill>
                          <a:schemeClr val="tx1"/>
                        </a:solidFill>
                        <a:effectLst/>
                        <a:latin typeface="Tahoma" pitchFamily="34" charset="0"/>
                        <a:cs typeface="Arial" pitchFamily="34" charset="0"/>
                      </a:endParaRP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tr>
              <a:tr h="4421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A</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Yared  Guma </a:t>
                      </a:r>
                      <a:r>
                        <a:rPr kumimoji="0" lang="en-US" sz="1100" b="1" i="0" u="none" strike="noStrike" cap="none" normalizeH="0" baseline="0" smtClean="0">
                          <a:ln>
                            <a:noFill/>
                          </a:ln>
                          <a:solidFill>
                            <a:srgbClr val="8C0000"/>
                          </a:solidFill>
                          <a:effectLst/>
                          <a:latin typeface="Tahoma" pitchFamily="34" charset="0"/>
                          <a:cs typeface="Arial" pitchFamily="34" charset="0"/>
                        </a:rPr>
                        <a:t>(53)</a:t>
                      </a: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1</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CBCB"/>
                    </a:solidFill>
                  </a:tcPr>
                </a:tc>
              </a:tr>
              <a:tr h="2744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B</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Nuru butu (45)</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2</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7E7"/>
                    </a:solidFill>
                  </a:tcPr>
                </a:tc>
              </a:tr>
              <a:tr h="4573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C</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Udu Musie  (34)</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1</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CBCB"/>
                    </a:solidFill>
                  </a:tcPr>
                </a:tc>
              </a:tr>
            </a:tbl>
          </a:graphicData>
        </a:graphic>
      </p:graphicFrame>
      <p:graphicFrame>
        <p:nvGraphicFramePr>
          <p:cNvPr id="85197" name="Group 205"/>
          <p:cNvGraphicFramePr>
            <a:graphicFrameLocks noGrp="1"/>
          </p:cNvGraphicFramePr>
          <p:nvPr/>
        </p:nvGraphicFramePr>
        <p:xfrm>
          <a:off x="4724400" y="2438400"/>
          <a:ext cx="1981200" cy="1706576"/>
        </p:xfrm>
        <a:graphic>
          <a:graphicData uri="http://schemas.openxmlformats.org/drawingml/2006/table">
            <a:tbl>
              <a:tblPr/>
              <a:tblGrid>
                <a:gridCol w="228600"/>
                <a:gridCol w="1371600"/>
                <a:gridCol w="381000"/>
              </a:tblGrid>
              <a:tr h="51808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Tahoma" pitchFamily="34" charset="0"/>
                          <a:cs typeface="Arial" pitchFamily="34" charset="0"/>
                        </a:rPr>
                        <a:t>Vice President Fin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Tahoma" pitchFamily="34" charset="0"/>
                          <a:cs typeface="Arial" pitchFamily="34" charset="0"/>
                        </a:rPr>
                        <a:t>Kusa dudu (52)</a:t>
                      </a:r>
                      <a:endParaRPr kumimoji="0" lang="en-US" sz="1200" b="1" i="0" u="none" strike="noStrike" cap="none" normalizeH="0" baseline="0" smtClean="0">
                        <a:ln>
                          <a:noFill/>
                        </a:ln>
                        <a:solidFill>
                          <a:srgbClr val="002060"/>
                        </a:solidFill>
                        <a:effectLst/>
                        <a:latin typeface="Tahoma" pitchFamily="34" charset="0"/>
                        <a:cs typeface="Arial" pitchFamily="34" charset="0"/>
                      </a:endParaRP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1D6FF"/>
                    </a:solidFill>
                  </a:tcPr>
                </a:tc>
                <a:tc hMerge="1">
                  <a:txBody>
                    <a:bodyPr/>
                    <a:lstStyle/>
                    <a:p>
                      <a:endParaRPr lang="en-US"/>
                    </a:p>
                  </a:txBody>
                  <a:tcPr/>
                </a:tc>
                <a:tc hMerge="1">
                  <a:txBody>
                    <a:bodyPr/>
                    <a:lstStyle/>
                    <a:p>
                      <a:endParaRPr lang="en-US"/>
                    </a:p>
                  </a:txBody>
                  <a:tcPr/>
                </a:tc>
              </a:tr>
              <a:tr h="4571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A</a:t>
                      </a:r>
                    </a:p>
                  </a:txBody>
                  <a:tcPr marT="45682" marB="45682" horzOverflow="overflow">
                    <a:lnL w="12700" cap="flat" cmpd="sng" algn="ctr">
                      <a:solidFill>
                        <a:schemeClr val="tx1"/>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Nopa Tutu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(54)</a:t>
                      </a:r>
                    </a:p>
                  </a:txBody>
                  <a:tcPr marT="45682" marB="45682"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1</a:t>
                      </a:r>
                    </a:p>
                  </a:txBody>
                  <a:tcPr marT="45682" marB="45682" horzOverflow="overflow">
                    <a:lnL w="38100" cap="flat" cmpd="sng" algn="ctr">
                      <a:solidFill>
                        <a:srgbClr val="00B0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r>
              <a:tr h="4571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B</a:t>
                      </a:r>
                    </a:p>
                  </a:txBody>
                  <a:tcPr marT="45682" marB="45682" horzOverflow="overflow">
                    <a:lnL w="12700" cap="flat" cmpd="sng" algn="ctr">
                      <a:solidFill>
                        <a:schemeClr val="tx1"/>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Kosso chun (43)</a:t>
                      </a:r>
                    </a:p>
                  </a:txBody>
                  <a:tcPr marT="45682" marB="45682"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2</a:t>
                      </a:r>
                    </a:p>
                  </a:txBody>
                  <a:tcPr marT="45682" marB="45682" horzOverflow="overflow">
                    <a:lnL w="38100" cap="flat" cmpd="sng" algn="ctr">
                      <a:solidFill>
                        <a:srgbClr val="00B0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7"/>
                    </a:solidFill>
                  </a:tcPr>
                </a:tc>
              </a:tr>
              <a:tr h="274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C</a:t>
                      </a:r>
                    </a:p>
                  </a:txBody>
                  <a:tcPr marT="45682" marB="45682" horzOverflow="overflow">
                    <a:lnL w="12700" cap="flat" cmpd="sng" algn="ctr">
                      <a:solidFill>
                        <a:schemeClr val="tx1"/>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Muka mul 35)</a:t>
                      </a:r>
                    </a:p>
                  </a:txBody>
                  <a:tcPr marT="45682" marB="45682"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1</a:t>
                      </a:r>
                    </a:p>
                  </a:txBody>
                  <a:tcPr marT="45682" marB="45682" horzOverflow="overflow">
                    <a:lnL w="38100" cap="flat" cmpd="sng" algn="ctr">
                      <a:solidFill>
                        <a:srgbClr val="00B0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r>
            </a:tbl>
          </a:graphicData>
        </a:graphic>
      </p:graphicFrame>
      <p:graphicFrame>
        <p:nvGraphicFramePr>
          <p:cNvPr id="85199" name="Group 207"/>
          <p:cNvGraphicFramePr>
            <a:graphicFrameLocks noGrp="1"/>
          </p:cNvGraphicFramePr>
          <p:nvPr/>
        </p:nvGraphicFramePr>
        <p:xfrm>
          <a:off x="6934200" y="2438400"/>
          <a:ext cx="1981200" cy="1706576"/>
        </p:xfrm>
        <a:graphic>
          <a:graphicData uri="http://schemas.openxmlformats.org/drawingml/2006/table">
            <a:tbl>
              <a:tblPr/>
              <a:tblGrid>
                <a:gridCol w="228600"/>
                <a:gridCol w="1371600"/>
                <a:gridCol w="381000"/>
              </a:tblGrid>
              <a:tr h="51808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Tahoma" pitchFamily="34" charset="0"/>
                          <a:cs typeface="Arial" pitchFamily="34" charset="0"/>
                        </a:rPr>
                        <a:t>Vice President Mark Betu Hala (45)</a:t>
                      </a:r>
                      <a:endParaRPr kumimoji="0" lang="en-US" sz="1200" b="1" i="0" u="none" strike="noStrike" cap="none" normalizeH="0" baseline="0" smtClean="0">
                        <a:ln>
                          <a:noFill/>
                        </a:ln>
                        <a:solidFill>
                          <a:srgbClr val="FFFFFF"/>
                        </a:solidFill>
                        <a:effectLst/>
                        <a:latin typeface="Tahoma" pitchFamily="34" charset="0"/>
                        <a:cs typeface="Arial" pitchFamily="34" charset="0"/>
                      </a:endParaRP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CC"/>
                    </a:solidFill>
                  </a:tcPr>
                </a:tc>
                <a:tc hMerge="1">
                  <a:txBody>
                    <a:bodyPr/>
                    <a:lstStyle/>
                    <a:p>
                      <a:endParaRPr lang="en-US"/>
                    </a:p>
                  </a:txBody>
                  <a:tcPr/>
                </a:tc>
                <a:tc hMerge="1">
                  <a:txBody>
                    <a:bodyPr/>
                    <a:lstStyle/>
                    <a:p>
                      <a:endParaRPr lang="en-US"/>
                    </a:p>
                  </a:txBody>
                  <a:tcPr/>
                </a:tc>
              </a:tr>
              <a:tr h="4571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A</a:t>
                      </a:r>
                    </a:p>
                  </a:txBody>
                  <a:tcPr marT="45682" marB="45682" horzOverflow="overflow">
                    <a:lnL w="12700" cap="flat" cmpd="sng" algn="ctr">
                      <a:solidFill>
                        <a:schemeClr val="tx1"/>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Batu Suratu</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(46)</a:t>
                      </a:r>
                    </a:p>
                  </a:txBody>
                  <a:tcPr marT="45682" marB="45682"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1</a:t>
                      </a:r>
                    </a:p>
                  </a:txBody>
                  <a:tcPr marT="45682" marB="45682" horzOverflow="overflow">
                    <a:lnL w="38100" cap="flat" cmpd="sng" algn="ctr">
                      <a:solidFill>
                        <a:srgbClr val="00B0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r>
              <a:tr h="4571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B</a:t>
                      </a:r>
                    </a:p>
                  </a:txBody>
                  <a:tcPr marT="45682" marB="45682" horzOverflow="overflow">
                    <a:lnL w="12700" cap="flat" cmpd="sng" algn="ctr">
                      <a:solidFill>
                        <a:schemeClr val="tx1"/>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Etu Tuba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(41)</a:t>
                      </a:r>
                    </a:p>
                  </a:txBody>
                  <a:tcPr marT="45682" marB="45682"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2</a:t>
                      </a:r>
                    </a:p>
                  </a:txBody>
                  <a:tcPr marT="45682" marB="45682" horzOverflow="overflow">
                    <a:lnL w="38100" cap="flat" cmpd="sng" algn="ctr">
                      <a:solidFill>
                        <a:srgbClr val="00B0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7"/>
                    </a:solidFill>
                  </a:tcPr>
                </a:tc>
              </a:tr>
              <a:tr h="274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C</a:t>
                      </a:r>
                    </a:p>
                  </a:txBody>
                  <a:tcPr marT="45682" marB="45682" horzOverflow="overflow">
                    <a:lnL w="12700" cap="flat" cmpd="sng" algn="ctr">
                      <a:solidFill>
                        <a:schemeClr val="tx1"/>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Kuku lete (61)</a:t>
                      </a:r>
                    </a:p>
                  </a:txBody>
                  <a:tcPr marT="45682" marB="45682"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1</a:t>
                      </a:r>
                    </a:p>
                  </a:txBody>
                  <a:tcPr marT="45682" marB="45682" horzOverflow="overflow">
                    <a:lnL w="38100" cap="flat" cmpd="sng" algn="ctr">
                      <a:solidFill>
                        <a:srgbClr val="00B0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r>
            </a:tbl>
          </a:graphicData>
        </a:graphic>
      </p:graphicFrame>
      <p:graphicFrame>
        <p:nvGraphicFramePr>
          <p:cNvPr id="85191" name="Group 199"/>
          <p:cNvGraphicFramePr>
            <a:graphicFrameLocks noGrp="1"/>
          </p:cNvGraphicFramePr>
          <p:nvPr>
            <p:extLst>
              <p:ext uri="{D42A27DB-BD31-4B8C-83A1-F6EECF244321}">
                <p14:modId xmlns="" xmlns:p14="http://schemas.microsoft.com/office/powerpoint/2010/main" val="3914354785"/>
              </p:ext>
            </p:extLst>
          </p:nvPr>
        </p:nvGraphicFramePr>
        <p:xfrm>
          <a:off x="228600" y="4876800"/>
          <a:ext cx="1981200" cy="1096968"/>
        </p:xfrm>
        <a:graphic>
          <a:graphicData uri="http://schemas.openxmlformats.org/drawingml/2006/table">
            <a:tbl>
              <a:tblPr/>
              <a:tblGrid>
                <a:gridCol w="228600"/>
                <a:gridCol w="1371600"/>
                <a:gridCol w="381000"/>
              </a:tblGrid>
              <a:tr h="274241">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Tahoma" pitchFamily="34" charset="0"/>
                        <a:cs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27424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Tahoma" pitchFamily="34" charset="0"/>
                        <a:cs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Tahoma" pitchFamily="34" charset="0"/>
                        <a:cs typeface="Arial" pitchFamily="34" charset="0"/>
                      </a:endParaRPr>
                    </a:p>
                  </a:txBody>
                  <a:tcPr marT="45681" marB="45681"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Tahoma" pitchFamily="34" charset="0"/>
                        <a:cs typeface="Arial" pitchFamily="34" charset="0"/>
                      </a:endParaRPr>
                    </a:p>
                  </a:txBody>
                  <a:tcPr marT="45681" marB="45681" horzOverflow="overflow">
                    <a:lnL w="38100" cap="flat" cmpd="sng" algn="ctr">
                      <a:solidFill>
                        <a:srgbClr val="00B0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r>
              <a:tr h="27424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Tahoma" pitchFamily="34" charset="0"/>
                        <a:cs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Tahoma" pitchFamily="34" charset="0"/>
                        <a:cs typeface="Arial" pitchFamily="34" charset="0"/>
                      </a:endParaRPr>
                    </a:p>
                  </a:txBody>
                  <a:tcPr marT="45681" marB="45681"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Tahoma" pitchFamily="34" charset="0"/>
                        <a:cs typeface="Arial" pitchFamily="34" charset="0"/>
                      </a:endParaRPr>
                    </a:p>
                  </a:txBody>
                  <a:tcPr marT="45681" marB="45681" horzOverflow="overflow">
                    <a:lnL w="38100" cap="flat" cmpd="sng" algn="ctr">
                      <a:solidFill>
                        <a:srgbClr val="00B0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7"/>
                    </a:solidFill>
                  </a:tcPr>
                </a:tc>
              </a:tr>
              <a:tr h="27424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Tahoma" pitchFamily="34" charset="0"/>
                        <a:cs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Tahoma" pitchFamily="34" charset="0"/>
                        <a:cs typeface="Arial" pitchFamily="34" charset="0"/>
                      </a:endParaRPr>
                    </a:p>
                  </a:txBody>
                  <a:tcPr marT="45681" marB="45681"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Tahoma" pitchFamily="34" charset="0"/>
                        <a:cs typeface="Arial" pitchFamily="34" charset="0"/>
                      </a:endParaRPr>
                    </a:p>
                  </a:txBody>
                  <a:tcPr marT="45681" marB="45681" horzOverflow="overflow">
                    <a:lnL w="38100" cap="flat" cmpd="sng" algn="ctr">
                      <a:solidFill>
                        <a:srgbClr val="00B0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r>
            </a:tbl>
          </a:graphicData>
        </a:graphic>
      </p:graphicFrame>
      <p:graphicFrame>
        <p:nvGraphicFramePr>
          <p:cNvPr id="85190" name="Group 198"/>
          <p:cNvGraphicFramePr>
            <a:graphicFrameLocks noGrp="1"/>
          </p:cNvGraphicFramePr>
          <p:nvPr/>
        </p:nvGraphicFramePr>
        <p:xfrm>
          <a:off x="2514600" y="4876800"/>
          <a:ext cx="1981200" cy="1096968"/>
        </p:xfrm>
        <a:graphic>
          <a:graphicData uri="http://schemas.openxmlformats.org/drawingml/2006/table">
            <a:tbl>
              <a:tblPr/>
              <a:tblGrid>
                <a:gridCol w="228600"/>
                <a:gridCol w="1371600"/>
                <a:gridCol w="381000"/>
              </a:tblGrid>
              <a:tr h="274241">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FFFFFF"/>
                        </a:solidFill>
                        <a:effectLst/>
                        <a:latin typeface="Tahoma" pitchFamily="34" charset="0"/>
                        <a:cs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tr>
              <a:tr h="27424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CBCB"/>
                    </a:solidFill>
                  </a:tcPr>
                </a:tc>
              </a:tr>
              <a:tr h="27424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7E7"/>
                    </a:solidFill>
                  </a:tcPr>
                </a:tc>
              </a:tr>
              <a:tr h="27424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CBCB"/>
                    </a:solidFill>
                  </a:tcPr>
                </a:tc>
              </a:tr>
            </a:tbl>
          </a:graphicData>
        </a:graphic>
      </p:graphicFrame>
      <p:graphicFrame>
        <p:nvGraphicFramePr>
          <p:cNvPr id="85189" name="Group 197"/>
          <p:cNvGraphicFramePr>
            <a:graphicFrameLocks noGrp="1"/>
          </p:cNvGraphicFramePr>
          <p:nvPr/>
        </p:nvGraphicFramePr>
        <p:xfrm>
          <a:off x="4724400" y="4876800"/>
          <a:ext cx="1981200" cy="1096968"/>
        </p:xfrm>
        <a:graphic>
          <a:graphicData uri="http://schemas.openxmlformats.org/drawingml/2006/table">
            <a:tbl>
              <a:tblPr/>
              <a:tblGrid>
                <a:gridCol w="228600"/>
                <a:gridCol w="1371600"/>
                <a:gridCol w="381000"/>
              </a:tblGrid>
              <a:tr h="274241">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002060"/>
                        </a:solidFill>
                        <a:effectLst/>
                        <a:latin typeface="Tahoma" pitchFamily="34" charset="0"/>
                        <a:cs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1D6FF"/>
                    </a:solidFill>
                  </a:tcPr>
                </a:tc>
                <a:tc hMerge="1">
                  <a:txBody>
                    <a:bodyPr/>
                    <a:lstStyle/>
                    <a:p>
                      <a:endParaRPr lang="en-US"/>
                    </a:p>
                  </a:txBody>
                  <a:tcPr/>
                </a:tc>
                <a:tc hMerge="1">
                  <a:txBody>
                    <a:bodyPr/>
                    <a:lstStyle/>
                    <a:p>
                      <a:endParaRPr lang="en-US"/>
                    </a:p>
                  </a:txBody>
                  <a:tcPr/>
                </a:tc>
              </a:tr>
              <a:tr h="27424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681" marB="45681"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681" marB="45681" horzOverflow="overflow">
                    <a:lnL w="38100" cap="flat" cmpd="sng" algn="ctr">
                      <a:solidFill>
                        <a:srgbClr val="00B0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r>
              <a:tr h="27424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681" marB="45681"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681" marB="45681" horzOverflow="overflow">
                    <a:lnL w="38100" cap="flat" cmpd="sng" algn="ctr">
                      <a:solidFill>
                        <a:srgbClr val="00B0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7"/>
                    </a:solidFill>
                  </a:tcPr>
                </a:tc>
              </a:tr>
              <a:tr h="27424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681" marB="45681"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681" marB="45681" horzOverflow="overflow">
                    <a:lnL w="38100" cap="flat" cmpd="sng" algn="ctr">
                      <a:solidFill>
                        <a:srgbClr val="00B0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r>
            </a:tbl>
          </a:graphicData>
        </a:graphic>
      </p:graphicFrame>
      <p:graphicFrame>
        <p:nvGraphicFramePr>
          <p:cNvPr id="85188" name="Group 196"/>
          <p:cNvGraphicFramePr>
            <a:graphicFrameLocks noGrp="1"/>
          </p:cNvGraphicFramePr>
          <p:nvPr/>
        </p:nvGraphicFramePr>
        <p:xfrm>
          <a:off x="6934200" y="4876800"/>
          <a:ext cx="1981200" cy="1096968"/>
        </p:xfrm>
        <a:graphic>
          <a:graphicData uri="http://schemas.openxmlformats.org/drawingml/2006/table">
            <a:tbl>
              <a:tblPr/>
              <a:tblGrid>
                <a:gridCol w="228600"/>
                <a:gridCol w="1371600"/>
                <a:gridCol w="381000"/>
              </a:tblGrid>
              <a:tr h="274241">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FFFFFF"/>
                        </a:solidFill>
                        <a:effectLst/>
                        <a:latin typeface="Tahoma" pitchFamily="34" charset="0"/>
                        <a:cs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CC"/>
                    </a:solidFill>
                  </a:tcPr>
                </a:tc>
                <a:tc hMerge="1">
                  <a:txBody>
                    <a:bodyPr/>
                    <a:lstStyle/>
                    <a:p>
                      <a:endParaRPr lang="en-US"/>
                    </a:p>
                  </a:txBody>
                  <a:tcPr/>
                </a:tc>
                <a:tc hMerge="1">
                  <a:txBody>
                    <a:bodyPr/>
                    <a:lstStyle/>
                    <a:p>
                      <a:endParaRPr lang="en-US"/>
                    </a:p>
                  </a:txBody>
                  <a:tcPr/>
                </a:tc>
              </a:tr>
              <a:tr h="27424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681" marB="45681"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681" marB="45681" horzOverflow="overflow">
                    <a:lnL w="38100" cap="flat" cmpd="sng" algn="ctr">
                      <a:solidFill>
                        <a:srgbClr val="00B0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r>
              <a:tr h="27424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681" marB="45681"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681" marB="45681" horzOverflow="overflow">
                    <a:lnL w="38100" cap="flat" cmpd="sng" algn="ctr">
                      <a:solidFill>
                        <a:srgbClr val="00B0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7"/>
                    </a:solidFill>
                  </a:tcPr>
                </a:tc>
              </a:tr>
              <a:tr h="27424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681" marB="45681"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marT="45681" marB="45681" horzOverflow="overflow">
                    <a:lnL w="38100" cap="flat" cmpd="sng" algn="ctr">
                      <a:solidFill>
                        <a:srgbClr val="00B0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r>
            </a:tbl>
          </a:graphicData>
        </a:graphic>
      </p:graphicFrame>
      <p:graphicFrame>
        <p:nvGraphicFramePr>
          <p:cNvPr id="85187" name="Group 195"/>
          <p:cNvGraphicFramePr>
            <a:graphicFrameLocks noGrp="1"/>
          </p:cNvGraphicFramePr>
          <p:nvPr>
            <p:extLst>
              <p:ext uri="{D42A27DB-BD31-4B8C-83A1-F6EECF244321}">
                <p14:modId xmlns="" xmlns:p14="http://schemas.microsoft.com/office/powerpoint/2010/main" val="2702409786"/>
              </p:ext>
            </p:extLst>
          </p:nvPr>
        </p:nvGraphicFramePr>
        <p:xfrm>
          <a:off x="3276600" y="228600"/>
          <a:ext cx="1981200" cy="1524000"/>
        </p:xfrm>
        <a:graphic>
          <a:graphicData uri="http://schemas.openxmlformats.org/drawingml/2006/table">
            <a:tbl>
              <a:tblPr/>
              <a:tblGrid>
                <a:gridCol w="228600"/>
                <a:gridCol w="1371600"/>
                <a:gridCol w="381000"/>
              </a:tblGrid>
              <a:tr h="2286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ahoma" pitchFamily="34" charset="0"/>
                          <a:cs typeface="Arial" pitchFamily="34" charset="0"/>
                        </a:rPr>
                        <a:t>Vice President </a:t>
                      </a:r>
                      <a:r>
                        <a:rPr kumimoji="0" lang="en-US" sz="1200" b="1" i="0" u="none" strike="noStrike" cap="none" normalizeH="0" baseline="0" dirty="0" smtClean="0">
                          <a:ln>
                            <a:noFill/>
                          </a:ln>
                          <a:solidFill>
                            <a:schemeClr val="tx1"/>
                          </a:solidFill>
                          <a:effectLst/>
                          <a:latin typeface="Tahoma" pitchFamily="34" charset="0"/>
                          <a:cs typeface="Arial" pitchFamily="34" charset="0"/>
                        </a:rPr>
                        <a:t>OPER</a:t>
                      </a:r>
                      <a:endParaRPr kumimoji="0" lang="en-US" sz="14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ahoma" pitchFamily="34" charset="0"/>
                          <a:cs typeface="Arial" pitchFamily="34" charset="0"/>
                        </a:rPr>
                        <a:t>Judi </a:t>
                      </a:r>
                      <a:r>
                        <a:rPr kumimoji="0" lang="en-US" sz="1400" b="1" i="0" u="none" strike="noStrike" cap="none" normalizeH="0" baseline="0" dirty="0" err="1" smtClean="0">
                          <a:ln>
                            <a:noFill/>
                          </a:ln>
                          <a:solidFill>
                            <a:schemeClr val="tx1"/>
                          </a:solidFill>
                          <a:effectLst/>
                          <a:latin typeface="Tahoma" pitchFamily="34" charset="0"/>
                          <a:cs typeface="Arial" pitchFamily="34" charset="0"/>
                        </a:rPr>
                        <a:t>Lema</a:t>
                      </a:r>
                      <a:r>
                        <a:rPr kumimoji="0" lang="en-US" sz="1400" b="1" i="0" u="none" strike="noStrike" cap="none" normalizeH="0" baseline="0" dirty="0" smtClean="0">
                          <a:ln>
                            <a:noFill/>
                          </a:ln>
                          <a:solidFill>
                            <a:schemeClr val="tx1"/>
                          </a:solidFill>
                          <a:effectLst/>
                          <a:latin typeface="Tahoma" pitchFamily="34" charset="0"/>
                          <a:cs typeface="Arial" pitchFamily="34" charset="0"/>
                        </a:rPr>
                        <a:t> (42)</a:t>
                      </a:r>
                      <a:endParaRPr kumimoji="0" lang="en-US" sz="1200" b="1" i="0" u="none" strike="noStrike" cap="none" normalizeH="0" baseline="0" dirty="0" smtClean="0">
                        <a:ln>
                          <a:noFill/>
                        </a:ln>
                        <a:solidFill>
                          <a:schemeClr val="tx1"/>
                        </a:solidFill>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Judi Lema </a:t>
                      </a:r>
                      <a:r>
                        <a:rPr kumimoji="0" lang="en-US" sz="1100" b="1" i="0" u="none" strike="noStrike" cap="none" normalizeH="0" baseline="0" smtClean="0">
                          <a:ln>
                            <a:noFill/>
                          </a:ln>
                          <a:solidFill>
                            <a:srgbClr val="8C0000"/>
                          </a:solidFill>
                          <a:effectLst/>
                          <a:latin typeface="Tahoma" pitchFamily="34" charset="0"/>
                          <a:cs typeface="Arial" pitchFamily="34" charset="0"/>
                        </a:rPr>
                        <a:t>(42)</a:t>
                      </a:r>
                      <a:endParaRPr kumimoji="0" lang="en-US" sz="1200" b="1" i="0" u="none" strike="noStrike" cap="none" normalizeH="0" baseline="0" smtClean="0">
                        <a:ln>
                          <a:noFill/>
                        </a:ln>
                        <a:solidFill>
                          <a:srgbClr val="8C0000"/>
                        </a:solidFill>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CBCB"/>
                    </a:solid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Betu Hala (45)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7E7"/>
                    </a:solid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Kusa Duda  (52)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C0000"/>
                          </a:solidFill>
                          <a:effectLst/>
                          <a:latin typeface="Tahoma"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CBCB"/>
                    </a:solidFill>
                  </a:tcPr>
                </a:tc>
              </a:tr>
            </a:tbl>
          </a:graphicData>
        </a:graphic>
      </p:graphicFrame>
      <p:cxnSp>
        <p:nvCxnSpPr>
          <p:cNvPr id="103606" name="Straight Connector 14"/>
          <p:cNvCxnSpPr>
            <a:cxnSpLocks noChangeShapeType="1"/>
          </p:cNvCxnSpPr>
          <p:nvPr/>
        </p:nvCxnSpPr>
        <p:spPr bwMode="auto">
          <a:xfrm rot="5400000">
            <a:off x="4154487" y="1790701"/>
            <a:ext cx="381000" cy="3175"/>
          </a:xfrm>
          <a:prstGeom prst="line">
            <a:avLst/>
          </a:prstGeom>
          <a:noFill/>
          <a:ln w="41275" algn="ctr">
            <a:solidFill>
              <a:srgbClr val="00FF00"/>
            </a:solidFill>
            <a:round/>
            <a:headEnd/>
            <a:tailEnd/>
          </a:ln>
          <a:extLst>
            <a:ext uri="{909E8E84-426E-40DD-AFC4-6F175D3DCCD1}">
              <a14:hiddenFill xmlns="" xmlns:a14="http://schemas.microsoft.com/office/drawing/2010/main">
                <a:noFill/>
              </a14:hiddenFill>
            </a:ext>
          </a:extLst>
        </p:spPr>
      </p:cxnSp>
      <p:cxnSp>
        <p:nvCxnSpPr>
          <p:cNvPr id="103607" name="Straight Connector 16"/>
          <p:cNvCxnSpPr>
            <a:cxnSpLocks noChangeShapeType="1"/>
          </p:cNvCxnSpPr>
          <p:nvPr/>
        </p:nvCxnSpPr>
        <p:spPr bwMode="auto">
          <a:xfrm rot="10800000">
            <a:off x="1219200" y="2057400"/>
            <a:ext cx="6934200" cy="1588"/>
          </a:xfrm>
          <a:prstGeom prst="line">
            <a:avLst/>
          </a:prstGeom>
          <a:noFill/>
          <a:ln w="41275" algn="ctr">
            <a:solidFill>
              <a:srgbClr val="00FF00"/>
            </a:solidFill>
            <a:round/>
            <a:headEnd/>
            <a:tailEnd/>
          </a:ln>
          <a:extLst>
            <a:ext uri="{909E8E84-426E-40DD-AFC4-6F175D3DCCD1}">
              <a14:hiddenFill xmlns="" xmlns:a14="http://schemas.microsoft.com/office/drawing/2010/main">
                <a:noFill/>
              </a14:hiddenFill>
            </a:ext>
          </a:extLst>
        </p:spPr>
      </p:cxnSp>
      <p:cxnSp>
        <p:nvCxnSpPr>
          <p:cNvPr id="103608" name="Straight Connector 21"/>
          <p:cNvCxnSpPr>
            <a:cxnSpLocks noChangeShapeType="1"/>
          </p:cNvCxnSpPr>
          <p:nvPr/>
        </p:nvCxnSpPr>
        <p:spPr bwMode="auto">
          <a:xfrm rot="5400000">
            <a:off x="1028701" y="2247900"/>
            <a:ext cx="381000" cy="3175"/>
          </a:xfrm>
          <a:prstGeom prst="line">
            <a:avLst/>
          </a:prstGeom>
          <a:noFill/>
          <a:ln w="41275" algn="ctr">
            <a:solidFill>
              <a:srgbClr val="00FF00"/>
            </a:solidFill>
            <a:round/>
            <a:headEnd/>
            <a:tailEnd/>
          </a:ln>
          <a:extLst>
            <a:ext uri="{909E8E84-426E-40DD-AFC4-6F175D3DCCD1}">
              <a14:hiddenFill xmlns="" xmlns:a14="http://schemas.microsoft.com/office/drawing/2010/main">
                <a:noFill/>
              </a14:hiddenFill>
            </a:ext>
          </a:extLst>
        </p:spPr>
      </p:cxnSp>
      <p:cxnSp>
        <p:nvCxnSpPr>
          <p:cNvPr id="103609" name="Straight Connector 23"/>
          <p:cNvCxnSpPr>
            <a:cxnSpLocks noChangeShapeType="1"/>
          </p:cNvCxnSpPr>
          <p:nvPr/>
        </p:nvCxnSpPr>
        <p:spPr bwMode="auto">
          <a:xfrm rot="5400000">
            <a:off x="3314701" y="2247900"/>
            <a:ext cx="381000" cy="3175"/>
          </a:xfrm>
          <a:prstGeom prst="line">
            <a:avLst/>
          </a:prstGeom>
          <a:noFill/>
          <a:ln w="41275" algn="ctr">
            <a:solidFill>
              <a:srgbClr val="00FF00"/>
            </a:solidFill>
            <a:round/>
            <a:headEnd/>
            <a:tailEnd/>
          </a:ln>
          <a:extLst>
            <a:ext uri="{909E8E84-426E-40DD-AFC4-6F175D3DCCD1}">
              <a14:hiddenFill xmlns="" xmlns:a14="http://schemas.microsoft.com/office/drawing/2010/main">
                <a:noFill/>
              </a14:hiddenFill>
            </a:ext>
          </a:extLst>
        </p:spPr>
      </p:cxnSp>
      <p:cxnSp>
        <p:nvCxnSpPr>
          <p:cNvPr id="103610" name="Straight Connector 25"/>
          <p:cNvCxnSpPr>
            <a:cxnSpLocks noChangeShapeType="1"/>
          </p:cNvCxnSpPr>
          <p:nvPr/>
        </p:nvCxnSpPr>
        <p:spPr bwMode="auto">
          <a:xfrm rot="5400000">
            <a:off x="5448301" y="2247900"/>
            <a:ext cx="381000" cy="3175"/>
          </a:xfrm>
          <a:prstGeom prst="line">
            <a:avLst/>
          </a:prstGeom>
          <a:noFill/>
          <a:ln w="41275" algn="ctr">
            <a:solidFill>
              <a:srgbClr val="00FF00"/>
            </a:solidFill>
            <a:round/>
            <a:headEnd/>
            <a:tailEnd/>
          </a:ln>
          <a:extLst>
            <a:ext uri="{909E8E84-426E-40DD-AFC4-6F175D3DCCD1}">
              <a14:hiddenFill xmlns="" xmlns:a14="http://schemas.microsoft.com/office/drawing/2010/main">
                <a:noFill/>
              </a14:hiddenFill>
            </a:ext>
          </a:extLst>
        </p:spPr>
      </p:cxnSp>
      <p:cxnSp>
        <p:nvCxnSpPr>
          <p:cNvPr id="103611" name="Straight Connector 27"/>
          <p:cNvCxnSpPr>
            <a:cxnSpLocks noChangeShapeType="1"/>
          </p:cNvCxnSpPr>
          <p:nvPr/>
        </p:nvCxnSpPr>
        <p:spPr bwMode="auto">
          <a:xfrm rot="5400000">
            <a:off x="7961312" y="2247901"/>
            <a:ext cx="381000" cy="3175"/>
          </a:xfrm>
          <a:prstGeom prst="line">
            <a:avLst/>
          </a:prstGeom>
          <a:noFill/>
          <a:ln w="41275" algn="ctr">
            <a:solidFill>
              <a:srgbClr val="00FF00"/>
            </a:solidFill>
            <a:round/>
            <a:headEnd/>
            <a:tailEnd/>
          </a:ln>
          <a:extLst>
            <a:ext uri="{909E8E84-426E-40DD-AFC4-6F175D3DCCD1}">
              <a14:hiddenFill xmlns="" xmlns:a14="http://schemas.microsoft.com/office/drawing/2010/main">
                <a:noFill/>
              </a14:hiddenFill>
            </a:ext>
          </a:extLst>
        </p:spPr>
      </p:cxnSp>
      <p:cxnSp>
        <p:nvCxnSpPr>
          <p:cNvPr id="103612" name="Straight Connector 35"/>
          <p:cNvCxnSpPr>
            <a:cxnSpLocks noChangeShapeType="1"/>
          </p:cNvCxnSpPr>
          <p:nvPr/>
        </p:nvCxnSpPr>
        <p:spPr bwMode="auto">
          <a:xfrm rot="5400000">
            <a:off x="3391694" y="4380706"/>
            <a:ext cx="381000" cy="1588"/>
          </a:xfrm>
          <a:prstGeom prst="line">
            <a:avLst/>
          </a:prstGeom>
          <a:noFill/>
          <a:ln w="41275" algn="ctr">
            <a:solidFill>
              <a:srgbClr val="00FFFF"/>
            </a:solidFill>
            <a:round/>
            <a:headEnd/>
            <a:tailEnd/>
          </a:ln>
          <a:extLst>
            <a:ext uri="{909E8E84-426E-40DD-AFC4-6F175D3DCCD1}">
              <a14:hiddenFill xmlns="" xmlns:a14="http://schemas.microsoft.com/office/drawing/2010/main">
                <a:noFill/>
              </a14:hiddenFill>
            </a:ext>
          </a:extLst>
        </p:spPr>
      </p:cxnSp>
      <p:cxnSp>
        <p:nvCxnSpPr>
          <p:cNvPr id="103613" name="Straight Connector 36"/>
          <p:cNvCxnSpPr>
            <a:cxnSpLocks noChangeShapeType="1"/>
          </p:cNvCxnSpPr>
          <p:nvPr/>
        </p:nvCxnSpPr>
        <p:spPr bwMode="auto">
          <a:xfrm rot="10800000">
            <a:off x="1295400" y="4419600"/>
            <a:ext cx="6934200" cy="1588"/>
          </a:xfrm>
          <a:prstGeom prst="line">
            <a:avLst/>
          </a:prstGeom>
          <a:noFill/>
          <a:ln w="41275" algn="ctr">
            <a:solidFill>
              <a:srgbClr val="00FFFF"/>
            </a:solidFill>
            <a:round/>
            <a:headEnd/>
            <a:tailEnd/>
          </a:ln>
          <a:extLst>
            <a:ext uri="{909E8E84-426E-40DD-AFC4-6F175D3DCCD1}">
              <a14:hiddenFill xmlns="" xmlns:a14="http://schemas.microsoft.com/office/drawing/2010/main">
                <a:noFill/>
              </a14:hiddenFill>
            </a:ext>
          </a:extLst>
        </p:spPr>
      </p:cxnSp>
      <p:cxnSp>
        <p:nvCxnSpPr>
          <p:cNvPr id="103614" name="Straight Connector 37"/>
          <p:cNvCxnSpPr>
            <a:cxnSpLocks noChangeShapeType="1"/>
          </p:cNvCxnSpPr>
          <p:nvPr/>
        </p:nvCxnSpPr>
        <p:spPr bwMode="auto">
          <a:xfrm rot="5400000">
            <a:off x="1104901" y="4610100"/>
            <a:ext cx="381000" cy="3175"/>
          </a:xfrm>
          <a:prstGeom prst="line">
            <a:avLst/>
          </a:prstGeom>
          <a:noFill/>
          <a:ln w="41275" algn="ctr">
            <a:solidFill>
              <a:srgbClr val="00FFFF"/>
            </a:solidFill>
            <a:round/>
            <a:headEnd/>
            <a:tailEnd/>
          </a:ln>
          <a:extLst>
            <a:ext uri="{909E8E84-426E-40DD-AFC4-6F175D3DCCD1}">
              <a14:hiddenFill xmlns="" xmlns:a14="http://schemas.microsoft.com/office/drawing/2010/main">
                <a:noFill/>
              </a14:hiddenFill>
            </a:ext>
          </a:extLst>
        </p:spPr>
      </p:cxnSp>
      <p:cxnSp>
        <p:nvCxnSpPr>
          <p:cNvPr id="103615" name="Straight Connector 38"/>
          <p:cNvCxnSpPr>
            <a:cxnSpLocks noChangeShapeType="1"/>
          </p:cNvCxnSpPr>
          <p:nvPr/>
        </p:nvCxnSpPr>
        <p:spPr bwMode="auto">
          <a:xfrm rot="5400000">
            <a:off x="3390901" y="4610100"/>
            <a:ext cx="381000" cy="3175"/>
          </a:xfrm>
          <a:prstGeom prst="line">
            <a:avLst/>
          </a:prstGeom>
          <a:noFill/>
          <a:ln w="41275" algn="ctr">
            <a:solidFill>
              <a:srgbClr val="00FFFF"/>
            </a:solidFill>
            <a:round/>
            <a:headEnd/>
            <a:tailEnd/>
          </a:ln>
          <a:extLst>
            <a:ext uri="{909E8E84-426E-40DD-AFC4-6F175D3DCCD1}">
              <a14:hiddenFill xmlns="" xmlns:a14="http://schemas.microsoft.com/office/drawing/2010/main">
                <a:noFill/>
              </a14:hiddenFill>
            </a:ext>
          </a:extLst>
        </p:spPr>
      </p:cxnSp>
      <p:cxnSp>
        <p:nvCxnSpPr>
          <p:cNvPr id="103616" name="Straight Connector 39"/>
          <p:cNvCxnSpPr>
            <a:cxnSpLocks noChangeShapeType="1"/>
          </p:cNvCxnSpPr>
          <p:nvPr/>
        </p:nvCxnSpPr>
        <p:spPr bwMode="auto">
          <a:xfrm rot="5400000">
            <a:off x="5524501" y="4610100"/>
            <a:ext cx="381000" cy="3175"/>
          </a:xfrm>
          <a:prstGeom prst="line">
            <a:avLst/>
          </a:prstGeom>
          <a:noFill/>
          <a:ln w="41275" algn="ctr">
            <a:solidFill>
              <a:srgbClr val="00FFFF"/>
            </a:solidFill>
            <a:round/>
            <a:headEnd/>
            <a:tailEnd/>
          </a:ln>
          <a:extLst>
            <a:ext uri="{909E8E84-426E-40DD-AFC4-6F175D3DCCD1}">
              <a14:hiddenFill xmlns="" xmlns:a14="http://schemas.microsoft.com/office/drawing/2010/main">
                <a:noFill/>
              </a14:hiddenFill>
            </a:ext>
          </a:extLst>
        </p:spPr>
      </p:cxnSp>
      <p:cxnSp>
        <p:nvCxnSpPr>
          <p:cNvPr id="103617" name="Straight Connector 40"/>
          <p:cNvCxnSpPr>
            <a:cxnSpLocks noChangeShapeType="1"/>
          </p:cNvCxnSpPr>
          <p:nvPr/>
        </p:nvCxnSpPr>
        <p:spPr bwMode="auto">
          <a:xfrm rot="5400000">
            <a:off x="8040687" y="4610101"/>
            <a:ext cx="381000" cy="3175"/>
          </a:xfrm>
          <a:prstGeom prst="line">
            <a:avLst/>
          </a:prstGeom>
          <a:noFill/>
          <a:ln w="41275" algn="ctr">
            <a:solidFill>
              <a:srgbClr val="00FFFF"/>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 xmlns:p14="http://schemas.microsoft.com/office/powerpoint/2010/main" val="83267666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457200" y="2438400"/>
            <a:ext cx="5867400" cy="32316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1371600" indent="-631825"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1828800" indent="-631825"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286000" indent="-631825"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2743200" indent="-631825"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200400" indent="-631825"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3600" dirty="0"/>
              <a:t>After completing this part, participants will be able to understand:</a:t>
            </a:r>
            <a:endParaRPr lang="en-US" altLang="en-US" sz="4800" b="1" dirty="0">
              <a:latin typeface="Times New Roman" pitchFamily="18" charset="0"/>
              <a:cs typeface="Times New Roman" pitchFamily="18" charset="0"/>
            </a:endParaRPr>
          </a:p>
          <a:p>
            <a:pPr lvl="4">
              <a:spcBef>
                <a:spcPct val="0"/>
              </a:spcBef>
              <a:buClrTx/>
              <a:buFontTx/>
              <a:buAutoNum type="arabicPeriod"/>
            </a:pPr>
            <a:r>
              <a:rPr lang="en-US" altLang="en-US" sz="2400" b="1" dirty="0">
                <a:latin typeface="Times New Roman" pitchFamily="18" charset="0"/>
                <a:cs typeface="Times New Roman" pitchFamily="18" charset="0"/>
              </a:rPr>
              <a:t>Recruitment</a:t>
            </a:r>
          </a:p>
          <a:p>
            <a:pPr lvl="4">
              <a:spcBef>
                <a:spcPct val="0"/>
              </a:spcBef>
              <a:buClrTx/>
              <a:buFontTx/>
              <a:buAutoNum type="arabicPeriod"/>
            </a:pPr>
            <a:r>
              <a:rPr lang="en-US" altLang="en-US" sz="2400" b="1" dirty="0">
                <a:latin typeface="Times New Roman" pitchFamily="18" charset="0"/>
                <a:cs typeface="Times New Roman" pitchFamily="18" charset="0"/>
              </a:rPr>
              <a:t>Selection</a:t>
            </a:r>
          </a:p>
          <a:p>
            <a:pPr lvl="4">
              <a:spcBef>
                <a:spcPct val="0"/>
              </a:spcBef>
              <a:buClrTx/>
              <a:buFontTx/>
              <a:buAutoNum type="arabicPeriod"/>
            </a:pPr>
            <a:r>
              <a:rPr lang="en-US" altLang="en-US" sz="2400" b="1" dirty="0">
                <a:latin typeface="Times New Roman" pitchFamily="18" charset="0"/>
                <a:cs typeface="Times New Roman" pitchFamily="18" charset="0"/>
              </a:rPr>
              <a:t>Placement &amp; </a:t>
            </a:r>
            <a:endParaRPr lang="en-US" altLang="en-US" sz="2400" b="1" dirty="0" smtClean="0">
              <a:latin typeface="Times New Roman" pitchFamily="18" charset="0"/>
              <a:cs typeface="Times New Roman" pitchFamily="18" charset="0"/>
            </a:endParaRPr>
          </a:p>
          <a:p>
            <a:pPr lvl="4">
              <a:spcBef>
                <a:spcPct val="0"/>
              </a:spcBef>
              <a:buClrTx/>
              <a:buFontTx/>
              <a:buAutoNum type="arabicPeriod"/>
            </a:pPr>
            <a:r>
              <a:rPr lang="en-US" altLang="en-US" sz="2400" b="1" dirty="0" smtClean="0">
                <a:latin typeface="Times New Roman" pitchFamily="18" charset="0"/>
                <a:cs typeface="Times New Roman" pitchFamily="18" charset="0"/>
              </a:rPr>
              <a:t>Induction</a:t>
            </a:r>
            <a:endParaRPr lang="en-US" altLang="en-US" sz="2400" b="1" dirty="0">
              <a:latin typeface="Times New Roman" pitchFamily="18" charset="0"/>
              <a:cs typeface="Times New Roman" pitchFamily="18" charset="0"/>
            </a:endParaRPr>
          </a:p>
        </p:txBody>
      </p:sp>
      <p:grpSp>
        <p:nvGrpSpPr>
          <p:cNvPr id="2" name="Group 13"/>
          <p:cNvGrpSpPr>
            <a:grpSpLocks/>
          </p:cNvGrpSpPr>
          <p:nvPr/>
        </p:nvGrpSpPr>
        <p:grpSpPr bwMode="auto">
          <a:xfrm>
            <a:off x="6629400" y="228600"/>
            <a:ext cx="2286000" cy="6400800"/>
            <a:chOff x="4032" y="384"/>
            <a:chExt cx="1440" cy="2544"/>
          </a:xfrm>
        </p:grpSpPr>
        <p:grpSp>
          <p:nvGrpSpPr>
            <p:cNvPr id="104457" name="Group 14"/>
            <p:cNvGrpSpPr>
              <a:grpSpLocks/>
            </p:cNvGrpSpPr>
            <p:nvPr/>
          </p:nvGrpSpPr>
          <p:grpSpPr bwMode="auto">
            <a:xfrm>
              <a:off x="4026" y="617"/>
              <a:ext cx="1201" cy="2301"/>
              <a:chOff x="5526" y="4262"/>
              <a:chExt cx="1674" cy="1678"/>
            </a:xfrm>
          </p:grpSpPr>
          <p:sp>
            <p:nvSpPr>
              <p:cNvPr id="104459" name="Freeform 15"/>
              <p:cNvSpPr>
                <a:spLocks/>
              </p:cNvSpPr>
              <p:nvPr/>
            </p:nvSpPr>
            <p:spPr bwMode="auto">
              <a:xfrm>
                <a:off x="6426" y="4893"/>
                <a:ext cx="324" cy="883"/>
              </a:xfrm>
              <a:custGeom>
                <a:avLst/>
                <a:gdLst>
                  <a:gd name="T0" fmla="*/ 1 w 648"/>
                  <a:gd name="T1" fmla="*/ 1 h 1766"/>
                  <a:gd name="T2" fmla="*/ 1 w 648"/>
                  <a:gd name="T3" fmla="*/ 1 h 1766"/>
                  <a:gd name="T4" fmla="*/ 1 w 648"/>
                  <a:gd name="T5" fmla="*/ 1 h 1766"/>
                  <a:gd name="T6" fmla="*/ 1 w 648"/>
                  <a:gd name="T7" fmla="*/ 1 h 1766"/>
                  <a:gd name="T8" fmla="*/ 1 w 648"/>
                  <a:gd name="T9" fmla="*/ 1 h 1766"/>
                  <a:gd name="T10" fmla="*/ 1 w 648"/>
                  <a:gd name="T11" fmla="*/ 1 h 1766"/>
                  <a:gd name="T12" fmla="*/ 1 w 648"/>
                  <a:gd name="T13" fmla="*/ 1 h 1766"/>
                  <a:gd name="T14" fmla="*/ 1 w 648"/>
                  <a:gd name="T15" fmla="*/ 1 h 1766"/>
                  <a:gd name="T16" fmla="*/ 1 w 648"/>
                  <a:gd name="T17" fmla="*/ 1 h 1766"/>
                  <a:gd name="T18" fmla="*/ 1 w 648"/>
                  <a:gd name="T19" fmla="*/ 1 h 1766"/>
                  <a:gd name="T20" fmla="*/ 1 w 648"/>
                  <a:gd name="T21" fmla="*/ 1 h 1766"/>
                  <a:gd name="T22" fmla="*/ 1 w 648"/>
                  <a:gd name="T23" fmla="*/ 1 h 1766"/>
                  <a:gd name="T24" fmla="*/ 1 w 648"/>
                  <a:gd name="T25" fmla="*/ 1 h 1766"/>
                  <a:gd name="T26" fmla="*/ 1 w 648"/>
                  <a:gd name="T27" fmla="*/ 1 h 1766"/>
                  <a:gd name="T28" fmla="*/ 1 w 648"/>
                  <a:gd name="T29" fmla="*/ 1 h 1766"/>
                  <a:gd name="T30" fmla="*/ 1 w 648"/>
                  <a:gd name="T31" fmla="*/ 1 h 1766"/>
                  <a:gd name="T32" fmla="*/ 1 w 648"/>
                  <a:gd name="T33" fmla="*/ 1 h 1766"/>
                  <a:gd name="T34" fmla="*/ 1 w 648"/>
                  <a:gd name="T35" fmla="*/ 1 h 1766"/>
                  <a:gd name="T36" fmla="*/ 1 w 648"/>
                  <a:gd name="T37" fmla="*/ 1 h 1766"/>
                  <a:gd name="T38" fmla="*/ 1 w 648"/>
                  <a:gd name="T39" fmla="*/ 1 h 1766"/>
                  <a:gd name="T40" fmla="*/ 1 w 648"/>
                  <a:gd name="T41" fmla="*/ 1 h 1766"/>
                  <a:gd name="T42" fmla="*/ 1 w 648"/>
                  <a:gd name="T43" fmla="*/ 1 h 1766"/>
                  <a:gd name="T44" fmla="*/ 1 w 648"/>
                  <a:gd name="T45" fmla="*/ 1 h 1766"/>
                  <a:gd name="T46" fmla="*/ 1 w 648"/>
                  <a:gd name="T47" fmla="*/ 1 h 1766"/>
                  <a:gd name="T48" fmla="*/ 1 w 648"/>
                  <a:gd name="T49" fmla="*/ 1 h 1766"/>
                  <a:gd name="T50" fmla="*/ 1 w 648"/>
                  <a:gd name="T51" fmla="*/ 1 h 1766"/>
                  <a:gd name="T52" fmla="*/ 1 w 648"/>
                  <a:gd name="T53" fmla="*/ 1 h 1766"/>
                  <a:gd name="T54" fmla="*/ 1 w 648"/>
                  <a:gd name="T55" fmla="*/ 1 h 1766"/>
                  <a:gd name="T56" fmla="*/ 1 w 648"/>
                  <a:gd name="T57" fmla="*/ 1 h 1766"/>
                  <a:gd name="T58" fmla="*/ 1 w 648"/>
                  <a:gd name="T59" fmla="*/ 1 h 1766"/>
                  <a:gd name="T60" fmla="*/ 1 w 648"/>
                  <a:gd name="T61" fmla="*/ 1 h 1766"/>
                  <a:gd name="T62" fmla="*/ 1 w 648"/>
                  <a:gd name="T63" fmla="*/ 1 h 1766"/>
                  <a:gd name="T64" fmla="*/ 1 w 648"/>
                  <a:gd name="T65" fmla="*/ 1 h 1766"/>
                  <a:gd name="T66" fmla="*/ 1 w 648"/>
                  <a:gd name="T67" fmla="*/ 1 h 1766"/>
                  <a:gd name="T68" fmla="*/ 1 w 648"/>
                  <a:gd name="T69" fmla="*/ 1 h 1766"/>
                  <a:gd name="T70" fmla="*/ 1 w 648"/>
                  <a:gd name="T71" fmla="*/ 1 h 1766"/>
                  <a:gd name="T72" fmla="*/ 1 w 648"/>
                  <a:gd name="T73" fmla="*/ 1 h 1766"/>
                  <a:gd name="T74" fmla="*/ 1 w 648"/>
                  <a:gd name="T75" fmla="*/ 1 h 1766"/>
                  <a:gd name="T76" fmla="*/ 1 w 648"/>
                  <a:gd name="T77" fmla="*/ 1 h 1766"/>
                  <a:gd name="T78" fmla="*/ 1 w 648"/>
                  <a:gd name="T79" fmla="*/ 1 h 1766"/>
                  <a:gd name="T80" fmla="*/ 1 w 648"/>
                  <a:gd name="T81" fmla="*/ 1 h 1766"/>
                  <a:gd name="T82" fmla="*/ 1 w 648"/>
                  <a:gd name="T83" fmla="*/ 1 h 1766"/>
                  <a:gd name="T84" fmla="*/ 1 w 648"/>
                  <a:gd name="T85" fmla="*/ 1 h 1766"/>
                  <a:gd name="T86" fmla="*/ 1 w 648"/>
                  <a:gd name="T87" fmla="*/ 1 h 1766"/>
                  <a:gd name="T88" fmla="*/ 1 w 648"/>
                  <a:gd name="T89" fmla="*/ 1 h 1766"/>
                  <a:gd name="T90" fmla="*/ 1 w 648"/>
                  <a:gd name="T91" fmla="*/ 1 h 1766"/>
                  <a:gd name="T92" fmla="*/ 1 w 648"/>
                  <a:gd name="T93" fmla="*/ 1 h 1766"/>
                  <a:gd name="T94" fmla="*/ 1 w 648"/>
                  <a:gd name="T95" fmla="*/ 1 h 1766"/>
                  <a:gd name="T96" fmla="*/ 1 w 648"/>
                  <a:gd name="T97" fmla="*/ 1 h 1766"/>
                  <a:gd name="T98" fmla="*/ 1 w 648"/>
                  <a:gd name="T99" fmla="*/ 1 h 1766"/>
                  <a:gd name="T100" fmla="*/ 1 w 648"/>
                  <a:gd name="T101" fmla="*/ 1 h 1766"/>
                  <a:gd name="T102" fmla="*/ 1 w 648"/>
                  <a:gd name="T103" fmla="*/ 1 h 17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8"/>
                  <a:gd name="T157" fmla="*/ 0 h 1766"/>
                  <a:gd name="T158" fmla="*/ 648 w 648"/>
                  <a:gd name="T159" fmla="*/ 1766 h 17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8" h="1766">
                    <a:moveTo>
                      <a:pt x="346" y="1766"/>
                    </a:moveTo>
                    <a:lnTo>
                      <a:pt x="348" y="1766"/>
                    </a:lnTo>
                    <a:lnTo>
                      <a:pt x="351" y="1766"/>
                    </a:lnTo>
                    <a:lnTo>
                      <a:pt x="354" y="1766"/>
                    </a:lnTo>
                    <a:lnTo>
                      <a:pt x="357" y="1766"/>
                    </a:lnTo>
                    <a:lnTo>
                      <a:pt x="357" y="1755"/>
                    </a:lnTo>
                    <a:lnTo>
                      <a:pt x="358" y="1746"/>
                    </a:lnTo>
                    <a:lnTo>
                      <a:pt x="358" y="1736"/>
                    </a:lnTo>
                    <a:lnTo>
                      <a:pt x="357" y="1727"/>
                    </a:lnTo>
                    <a:lnTo>
                      <a:pt x="356" y="1718"/>
                    </a:lnTo>
                    <a:lnTo>
                      <a:pt x="354" y="1710"/>
                    </a:lnTo>
                    <a:lnTo>
                      <a:pt x="354" y="1703"/>
                    </a:lnTo>
                    <a:lnTo>
                      <a:pt x="356" y="1696"/>
                    </a:lnTo>
                    <a:lnTo>
                      <a:pt x="357" y="1689"/>
                    </a:lnTo>
                    <a:lnTo>
                      <a:pt x="356" y="1678"/>
                    </a:lnTo>
                    <a:lnTo>
                      <a:pt x="354" y="1670"/>
                    </a:lnTo>
                    <a:lnTo>
                      <a:pt x="354" y="1659"/>
                    </a:lnTo>
                    <a:lnTo>
                      <a:pt x="354" y="1640"/>
                    </a:lnTo>
                    <a:lnTo>
                      <a:pt x="356" y="1607"/>
                    </a:lnTo>
                    <a:lnTo>
                      <a:pt x="357" y="1572"/>
                    </a:lnTo>
                    <a:lnTo>
                      <a:pt x="357" y="1546"/>
                    </a:lnTo>
                    <a:lnTo>
                      <a:pt x="356" y="1518"/>
                    </a:lnTo>
                    <a:lnTo>
                      <a:pt x="356" y="1479"/>
                    </a:lnTo>
                    <a:lnTo>
                      <a:pt x="356" y="1441"/>
                    </a:lnTo>
                    <a:lnTo>
                      <a:pt x="356" y="1409"/>
                    </a:lnTo>
                    <a:lnTo>
                      <a:pt x="356" y="1380"/>
                    </a:lnTo>
                    <a:lnTo>
                      <a:pt x="353" y="1345"/>
                    </a:lnTo>
                    <a:lnTo>
                      <a:pt x="350" y="1306"/>
                    </a:lnTo>
                    <a:lnTo>
                      <a:pt x="346" y="1273"/>
                    </a:lnTo>
                    <a:lnTo>
                      <a:pt x="343" y="1242"/>
                    </a:lnTo>
                    <a:lnTo>
                      <a:pt x="341" y="1207"/>
                    </a:lnTo>
                    <a:lnTo>
                      <a:pt x="341" y="1173"/>
                    </a:lnTo>
                    <a:lnTo>
                      <a:pt x="341" y="1140"/>
                    </a:lnTo>
                    <a:lnTo>
                      <a:pt x="340" y="1105"/>
                    </a:lnTo>
                    <a:lnTo>
                      <a:pt x="338" y="1067"/>
                    </a:lnTo>
                    <a:lnTo>
                      <a:pt x="336" y="1032"/>
                    </a:lnTo>
                    <a:lnTo>
                      <a:pt x="334" y="1013"/>
                    </a:lnTo>
                    <a:lnTo>
                      <a:pt x="331" y="995"/>
                    </a:lnTo>
                    <a:lnTo>
                      <a:pt x="328" y="967"/>
                    </a:lnTo>
                    <a:lnTo>
                      <a:pt x="326" y="938"/>
                    </a:lnTo>
                    <a:lnTo>
                      <a:pt x="324" y="911"/>
                    </a:lnTo>
                    <a:lnTo>
                      <a:pt x="324" y="871"/>
                    </a:lnTo>
                    <a:lnTo>
                      <a:pt x="323" y="808"/>
                    </a:lnTo>
                    <a:lnTo>
                      <a:pt x="320" y="747"/>
                    </a:lnTo>
                    <a:lnTo>
                      <a:pt x="320" y="716"/>
                    </a:lnTo>
                    <a:lnTo>
                      <a:pt x="323" y="756"/>
                    </a:lnTo>
                    <a:lnTo>
                      <a:pt x="331" y="810"/>
                    </a:lnTo>
                    <a:lnTo>
                      <a:pt x="344" y="873"/>
                    </a:lnTo>
                    <a:lnTo>
                      <a:pt x="357" y="941"/>
                    </a:lnTo>
                    <a:lnTo>
                      <a:pt x="371" y="1008"/>
                    </a:lnTo>
                    <a:lnTo>
                      <a:pt x="383" y="1065"/>
                    </a:lnTo>
                    <a:lnTo>
                      <a:pt x="391" y="1109"/>
                    </a:lnTo>
                    <a:lnTo>
                      <a:pt x="394" y="1135"/>
                    </a:lnTo>
                    <a:lnTo>
                      <a:pt x="396" y="1184"/>
                    </a:lnTo>
                    <a:lnTo>
                      <a:pt x="400" y="1222"/>
                    </a:lnTo>
                    <a:lnTo>
                      <a:pt x="406" y="1254"/>
                    </a:lnTo>
                    <a:lnTo>
                      <a:pt x="410" y="1278"/>
                    </a:lnTo>
                    <a:lnTo>
                      <a:pt x="408" y="1338"/>
                    </a:lnTo>
                    <a:lnTo>
                      <a:pt x="404" y="1446"/>
                    </a:lnTo>
                    <a:lnTo>
                      <a:pt x="398" y="1553"/>
                    </a:lnTo>
                    <a:lnTo>
                      <a:pt x="396" y="1612"/>
                    </a:lnTo>
                    <a:lnTo>
                      <a:pt x="393" y="1638"/>
                    </a:lnTo>
                    <a:lnTo>
                      <a:pt x="386" y="1675"/>
                    </a:lnTo>
                    <a:lnTo>
                      <a:pt x="380" y="1717"/>
                    </a:lnTo>
                    <a:lnTo>
                      <a:pt x="376" y="1757"/>
                    </a:lnTo>
                    <a:lnTo>
                      <a:pt x="378" y="1759"/>
                    </a:lnTo>
                    <a:lnTo>
                      <a:pt x="383" y="1759"/>
                    </a:lnTo>
                    <a:lnTo>
                      <a:pt x="387" y="1760"/>
                    </a:lnTo>
                    <a:lnTo>
                      <a:pt x="393" y="1760"/>
                    </a:lnTo>
                    <a:lnTo>
                      <a:pt x="404" y="1762"/>
                    </a:lnTo>
                    <a:lnTo>
                      <a:pt x="418" y="1764"/>
                    </a:lnTo>
                    <a:lnTo>
                      <a:pt x="433" y="1766"/>
                    </a:lnTo>
                    <a:lnTo>
                      <a:pt x="448" y="1766"/>
                    </a:lnTo>
                    <a:lnTo>
                      <a:pt x="464" y="1766"/>
                    </a:lnTo>
                    <a:lnTo>
                      <a:pt x="481" y="1766"/>
                    </a:lnTo>
                    <a:lnTo>
                      <a:pt x="497" y="1766"/>
                    </a:lnTo>
                    <a:lnTo>
                      <a:pt x="514" y="1764"/>
                    </a:lnTo>
                    <a:lnTo>
                      <a:pt x="531" y="1762"/>
                    </a:lnTo>
                    <a:lnTo>
                      <a:pt x="547" y="1760"/>
                    </a:lnTo>
                    <a:lnTo>
                      <a:pt x="563" y="1757"/>
                    </a:lnTo>
                    <a:lnTo>
                      <a:pt x="578" y="1753"/>
                    </a:lnTo>
                    <a:lnTo>
                      <a:pt x="591" y="1750"/>
                    </a:lnTo>
                    <a:lnTo>
                      <a:pt x="604" y="1745"/>
                    </a:lnTo>
                    <a:lnTo>
                      <a:pt x="616" y="1739"/>
                    </a:lnTo>
                    <a:lnTo>
                      <a:pt x="624" y="1732"/>
                    </a:lnTo>
                    <a:lnTo>
                      <a:pt x="623" y="1725"/>
                    </a:lnTo>
                    <a:lnTo>
                      <a:pt x="621" y="1718"/>
                    </a:lnTo>
                    <a:lnTo>
                      <a:pt x="617" y="1713"/>
                    </a:lnTo>
                    <a:lnTo>
                      <a:pt x="613" y="1708"/>
                    </a:lnTo>
                    <a:lnTo>
                      <a:pt x="618" y="1684"/>
                    </a:lnTo>
                    <a:lnTo>
                      <a:pt x="623" y="1652"/>
                    </a:lnTo>
                    <a:lnTo>
                      <a:pt x="624" y="1621"/>
                    </a:lnTo>
                    <a:lnTo>
                      <a:pt x="624" y="1593"/>
                    </a:lnTo>
                    <a:lnTo>
                      <a:pt x="627" y="1547"/>
                    </a:lnTo>
                    <a:lnTo>
                      <a:pt x="633" y="1477"/>
                    </a:lnTo>
                    <a:lnTo>
                      <a:pt x="638" y="1408"/>
                    </a:lnTo>
                    <a:lnTo>
                      <a:pt x="643" y="1360"/>
                    </a:lnTo>
                    <a:lnTo>
                      <a:pt x="646" y="1315"/>
                    </a:lnTo>
                    <a:lnTo>
                      <a:pt x="648" y="1250"/>
                    </a:lnTo>
                    <a:lnTo>
                      <a:pt x="648" y="1186"/>
                    </a:lnTo>
                    <a:lnTo>
                      <a:pt x="644" y="1140"/>
                    </a:lnTo>
                    <a:lnTo>
                      <a:pt x="638" y="1114"/>
                    </a:lnTo>
                    <a:lnTo>
                      <a:pt x="633" y="1091"/>
                    </a:lnTo>
                    <a:lnTo>
                      <a:pt x="630" y="1070"/>
                    </a:lnTo>
                    <a:lnTo>
                      <a:pt x="626" y="1053"/>
                    </a:lnTo>
                    <a:lnTo>
                      <a:pt x="621" y="1032"/>
                    </a:lnTo>
                    <a:lnTo>
                      <a:pt x="617" y="1008"/>
                    </a:lnTo>
                    <a:lnTo>
                      <a:pt x="613" y="987"/>
                    </a:lnTo>
                    <a:lnTo>
                      <a:pt x="611" y="973"/>
                    </a:lnTo>
                    <a:lnTo>
                      <a:pt x="610" y="960"/>
                    </a:lnTo>
                    <a:lnTo>
                      <a:pt x="607" y="941"/>
                    </a:lnTo>
                    <a:lnTo>
                      <a:pt x="603" y="922"/>
                    </a:lnTo>
                    <a:lnTo>
                      <a:pt x="601" y="906"/>
                    </a:lnTo>
                    <a:lnTo>
                      <a:pt x="600" y="891"/>
                    </a:lnTo>
                    <a:lnTo>
                      <a:pt x="597" y="871"/>
                    </a:lnTo>
                    <a:lnTo>
                      <a:pt x="594" y="850"/>
                    </a:lnTo>
                    <a:lnTo>
                      <a:pt x="593" y="833"/>
                    </a:lnTo>
                    <a:lnTo>
                      <a:pt x="593" y="780"/>
                    </a:lnTo>
                    <a:lnTo>
                      <a:pt x="594" y="683"/>
                    </a:lnTo>
                    <a:lnTo>
                      <a:pt x="593" y="583"/>
                    </a:lnTo>
                    <a:lnTo>
                      <a:pt x="591" y="525"/>
                    </a:lnTo>
                    <a:lnTo>
                      <a:pt x="584" y="525"/>
                    </a:lnTo>
                    <a:lnTo>
                      <a:pt x="576" y="527"/>
                    </a:lnTo>
                    <a:lnTo>
                      <a:pt x="564" y="527"/>
                    </a:lnTo>
                    <a:lnTo>
                      <a:pt x="551" y="529"/>
                    </a:lnTo>
                    <a:lnTo>
                      <a:pt x="538" y="529"/>
                    </a:lnTo>
                    <a:lnTo>
                      <a:pt x="523" y="531"/>
                    </a:lnTo>
                    <a:lnTo>
                      <a:pt x="507" y="532"/>
                    </a:lnTo>
                    <a:lnTo>
                      <a:pt x="490" y="534"/>
                    </a:lnTo>
                    <a:lnTo>
                      <a:pt x="473" y="538"/>
                    </a:lnTo>
                    <a:lnTo>
                      <a:pt x="456" y="541"/>
                    </a:lnTo>
                    <a:lnTo>
                      <a:pt x="437" y="543"/>
                    </a:lnTo>
                    <a:lnTo>
                      <a:pt x="421" y="546"/>
                    </a:lnTo>
                    <a:lnTo>
                      <a:pt x="404" y="552"/>
                    </a:lnTo>
                    <a:lnTo>
                      <a:pt x="388" y="555"/>
                    </a:lnTo>
                    <a:lnTo>
                      <a:pt x="374" y="560"/>
                    </a:lnTo>
                    <a:lnTo>
                      <a:pt x="361" y="566"/>
                    </a:lnTo>
                    <a:lnTo>
                      <a:pt x="354" y="524"/>
                    </a:lnTo>
                    <a:lnTo>
                      <a:pt x="346" y="464"/>
                    </a:lnTo>
                    <a:lnTo>
                      <a:pt x="336" y="394"/>
                    </a:lnTo>
                    <a:lnTo>
                      <a:pt x="326" y="319"/>
                    </a:lnTo>
                    <a:lnTo>
                      <a:pt x="317" y="242"/>
                    </a:lnTo>
                    <a:lnTo>
                      <a:pt x="311" y="169"/>
                    </a:lnTo>
                    <a:lnTo>
                      <a:pt x="307" y="106"/>
                    </a:lnTo>
                    <a:lnTo>
                      <a:pt x="307" y="57"/>
                    </a:lnTo>
                    <a:lnTo>
                      <a:pt x="283" y="66"/>
                    </a:lnTo>
                    <a:lnTo>
                      <a:pt x="259" y="70"/>
                    </a:lnTo>
                    <a:lnTo>
                      <a:pt x="236" y="70"/>
                    </a:lnTo>
                    <a:lnTo>
                      <a:pt x="216" y="66"/>
                    </a:lnTo>
                    <a:lnTo>
                      <a:pt x="196" y="61"/>
                    </a:lnTo>
                    <a:lnTo>
                      <a:pt x="179" y="56"/>
                    </a:lnTo>
                    <a:lnTo>
                      <a:pt x="164" y="49"/>
                    </a:lnTo>
                    <a:lnTo>
                      <a:pt x="151" y="43"/>
                    </a:lnTo>
                    <a:lnTo>
                      <a:pt x="141" y="40"/>
                    </a:lnTo>
                    <a:lnTo>
                      <a:pt x="131" y="35"/>
                    </a:lnTo>
                    <a:lnTo>
                      <a:pt x="121" y="31"/>
                    </a:lnTo>
                    <a:lnTo>
                      <a:pt x="113" y="28"/>
                    </a:lnTo>
                    <a:lnTo>
                      <a:pt x="104" y="24"/>
                    </a:lnTo>
                    <a:lnTo>
                      <a:pt x="94" y="19"/>
                    </a:lnTo>
                    <a:lnTo>
                      <a:pt x="84" y="12"/>
                    </a:lnTo>
                    <a:lnTo>
                      <a:pt x="74" y="3"/>
                    </a:lnTo>
                    <a:lnTo>
                      <a:pt x="70" y="1"/>
                    </a:lnTo>
                    <a:lnTo>
                      <a:pt x="66" y="0"/>
                    </a:lnTo>
                    <a:lnTo>
                      <a:pt x="61" y="0"/>
                    </a:lnTo>
                    <a:lnTo>
                      <a:pt x="56" y="1"/>
                    </a:lnTo>
                    <a:lnTo>
                      <a:pt x="54" y="64"/>
                    </a:lnTo>
                    <a:lnTo>
                      <a:pt x="51" y="167"/>
                    </a:lnTo>
                    <a:lnTo>
                      <a:pt x="50" y="270"/>
                    </a:lnTo>
                    <a:lnTo>
                      <a:pt x="50" y="335"/>
                    </a:lnTo>
                    <a:lnTo>
                      <a:pt x="44" y="339"/>
                    </a:lnTo>
                    <a:lnTo>
                      <a:pt x="37" y="342"/>
                    </a:lnTo>
                    <a:lnTo>
                      <a:pt x="31" y="346"/>
                    </a:lnTo>
                    <a:lnTo>
                      <a:pt x="26" y="349"/>
                    </a:lnTo>
                    <a:lnTo>
                      <a:pt x="19" y="353"/>
                    </a:lnTo>
                    <a:lnTo>
                      <a:pt x="13" y="354"/>
                    </a:lnTo>
                    <a:lnTo>
                      <a:pt x="6" y="358"/>
                    </a:lnTo>
                    <a:lnTo>
                      <a:pt x="0" y="361"/>
                    </a:lnTo>
                    <a:lnTo>
                      <a:pt x="10" y="398"/>
                    </a:lnTo>
                    <a:lnTo>
                      <a:pt x="20" y="433"/>
                    </a:lnTo>
                    <a:lnTo>
                      <a:pt x="29" y="463"/>
                    </a:lnTo>
                    <a:lnTo>
                      <a:pt x="33" y="485"/>
                    </a:lnTo>
                    <a:lnTo>
                      <a:pt x="36" y="508"/>
                    </a:lnTo>
                    <a:lnTo>
                      <a:pt x="40" y="536"/>
                    </a:lnTo>
                    <a:lnTo>
                      <a:pt x="46" y="562"/>
                    </a:lnTo>
                    <a:lnTo>
                      <a:pt x="51" y="580"/>
                    </a:lnTo>
                    <a:lnTo>
                      <a:pt x="59" y="602"/>
                    </a:lnTo>
                    <a:lnTo>
                      <a:pt x="67" y="642"/>
                    </a:lnTo>
                    <a:lnTo>
                      <a:pt x="76" y="684"/>
                    </a:lnTo>
                    <a:lnTo>
                      <a:pt x="80" y="707"/>
                    </a:lnTo>
                    <a:lnTo>
                      <a:pt x="81" y="728"/>
                    </a:lnTo>
                    <a:lnTo>
                      <a:pt x="86" y="761"/>
                    </a:lnTo>
                    <a:lnTo>
                      <a:pt x="90" y="800"/>
                    </a:lnTo>
                    <a:lnTo>
                      <a:pt x="94" y="829"/>
                    </a:lnTo>
                    <a:lnTo>
                      <a:pt x="99" y="854"/>
                    </a:lnTo>
                    <a:lnTo>
                      <a:pt x="103" y="880"/>
                    </a:lnTo>
                    <a:lnTo>
                      <a:pt x="104" y="904"/>
                    </a:lnTo>
                    <a:lnTo>
                      <a:pt x="103" y="925"/>
                    </a:lnTo>
                    <a:lnTo>
                      <a:pt x="101" y="943"/>
                    </a:lnTo>
                    <a:lnTo>
                      <a:pt x="101" y="959"/>
                    </a:lnTo>
                    <a:lnTo>
                      <a:pt x="101" y="973"/>
                    </a:lnTo>
                    <a:lnTo>
                      <a:pt x="104" y="983"/>
                    </a:lnTo>
                    <a:lnTo>
                      <a:pt x="107" y="994"/>
                    </a:lnTo>
                    <a:lnTo>
                      <a:pt x="111" y="1006"/>
                    </a:lnTo>
                    <a:lnTo>
                      <a:pt x="113" y="1016"/>
                    </a:lnTo>
                    <a:lnTo>
                      <a:pt x="113" y="1025"/>
                    </a:lnTo>
                    <a:lnTo>
                      <a:pt x="111" y="1034"/>
                    </a:lnTo>
                    <a:lnTo>
                      <a:pt x="111" y="1048"/>
                    </a:lnTo>
                    <a:lnTo>
                      <a:pt x="111" y="1058"/>
                    </a:lnTo>
                    <a:lnTo>
                      <a:pt x="113" y="1065"/>
                    </a:lnTo>
                    <a:lnTo>
                      <a:pt x="119" y="1081"/>
                    </a:lnTo>
                    <a:lnTo>
                      <a:pt x="126" y="1111"/>
                    </a:lnTo>
                    <a:lnTo>
                      <a:pt x="134" y="1146"/>
                    </a:lnTo>
                    <a:lnTo>
                      <a:pt x="139" y="1172"/>
                    </a:lnTo>
                    <a:lnTo>
                      <a:pt x="140" y="1200"/>
                    </a:lnTo>
                    <a:lnTo>
                      <a:pt x="141" y="1238"/>
                    </a:lnTo>
                    <a:lnTo>
                      <a:pt x="141" y="1280"/>
                    </a:lnTo>
                    <a:lnTo>
                      <a:pt x="144" y="1311"/>
                    </a:lnTo>
                    <a:lnTo>
                      <a:pt x="147" y="1339"/>
                    </a:lnTo>
                    <a:lnTo>
                      <a:pt x="149" y="1369"/>
                    </a:lnTo>
                    <a:lnTo>
                      <a:pt x="150" y="1399"/>
                    </a:lnTo>
                    <a:lnTo>
                      <a:pt x="149" y="1418"/>
                    </a:lnTo>
                    <a:lnTo>
                      <a:pt x="147" y="1439"/>
                    </a:lnTo>
                    <a:lnTo>
                      <a:pt x="149" y="1467"/>
                    </a:lnTo>
                    <a:lnTo>
                      <a:pt x="149" y="1495"/>
                    </a:lnTo>
                    <a:lnTo>
                      <a:pt x="151" y="1514"/>
                    </a:lnTo>
                    <a:lnTo>
                      <a:pt x="153" y="1535"/>
                    </a:lnTo>
                    <a:lnTo>
                      <a:pt x="150" y="1566"/>
                    </a:lnTo>
                    <a:lnTo>
                      <a:pt x="146" y="1598"/>
                    </a:lnTo>
                    <a:lnTo>
                      <a:pt x="141" y="1617"/>
                    </a:lnTo>
                    <a:lnTo>
                      <a:pt x="139" y="1626"/>
                    </a:lnTo>
                    <a:lnTo>
                      <a:pt x="137" y="1635"/>
                    </a:lnTo>
                    <a:lnTo>
                      <a:pt x="136" y="1642"/>
                    </a:lnTo>
                    <a:lnTo>
                      <a:pt x="136" y="1649"/>
                    </a:lnTo>
                    <a:lnTo>
                      <a:pt x="130" y="1652"/>
                    </a:lnTo>
                    <a:lnTo>
                      <a:pt x="126" y="1656"/>
                    </a:lnTo>
                    <a:lnTo>
                      <a:pt x="121" y="1661"/>
                    </a:lnTo>
                    <a:lnTo>
                      <a:pt x="119" y="1664"/>
                    </a:lnTo>
                    <a:lnTo>
                      <a:pt x="116" y="1673"/>
                    </a:lnTo>
                    <a:lnTo>
                      <a:pt x="109" y="1691"/>
                    </a:lnTo>
                    <a:lnTo>
                      <a:pt x="101" y="1708"/>
                    </a:lnTo>
                    <a:lnTo>
                      <a:pt x="97" y="1722"/>
                    </a:lnTo>
                    <a:lnTo>
                      <a:pt x="101" y="1724"/>
                    </a:lnTo>
                    <a:lnTo>
                      <a:pt x="106" y="1725"/>
                    </a:lnTo>
                    <a:lnTo>
                      <a:pt x="110" y="1727"/>
                    </a:lnTo>
                    <a:lnTo>
                      <a:pt x="114" y="1729"/>
                    </a:lnTo>
                    <a:lnTo>
                      <a:pt x="126" y="1732"/>
                    </a:lnTo>
                    <a:lnTo>
                      <a:pt x="139" y="1734"/>
                    </a:lnTo>
                    <a:lnTo>
                      <a:pt x="151" y="1738"/>
                    </a:lnTo>
                    <a:lnTo>
                      <a:pt x="167" y="1741"/>
                    </a:lnTo>
                    <a:lnTo>
                      <a:pt x="183" y="1743"/>
                    </a:lnTo>
                    <a:lnTo>
                      <a:pt x="199" y="1746"/>
                    </a:lnTo>
                    <a:lnTo>
                      <a:pt x="216" y="1750"/>
                    </a:lnTo>
                    <a:lnTo>
                      <a:pt x="233" y="1752"/>
                    </a:lnTo>
                    <a:lnTo>
                      <a:pt x="249" y="1755"/>
                    </a:lnTo>
                    <a:lnTo>
                      <a:pt x="266" y="1757"/>
                    </a:lnTo>
                    <a:lnTo>
                      <a:pt x="281" y="1759"/>
                    </a:lnTo>
                    <a:lnTo>
                      <a:pt x="296" y="1760"/>
                    </a:lnTo>
                    <a:lnTo>
                      <a:pt x="310" y="1762"/>
                    </a:lnTo>
                    <a:lnTo>
                      <a:pt x="324" y="1764"/>
                    </a:lnTo>
                    <a:lnTo>
                      <a:pt x="336" y="1766"/>
                    </a:lnTo>
                    <a:lnTo>
                      <a:pt x="346" y="17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60" name="Freeform 16"/>
              <p:cNvSpPr>
                <a:spLocks/>
              </p:cNvSpPr>
              <p:nvPr/>
            </p:nvSpPr>
            <p:spPr bwMode="auto">
              <a:xfrm>
                <a:off x="6580" y="4477"/>
                <a:ext cx="237" cy="699"/>
              </a:xfrm>
              <a:custGeom>
                <a:avLst/>
                <a:gdLst>
                  <a:gd name="T0" fmla="*/ 0 w 476"/>
                  <a:gd name="T1" fmla="*/ 1 h 1398"/>
                  <a:gd name="T2" fmla="*/ 0 w 476"/>
                  <a:gd name="T3" fmla="*/ 1 h 1398"/>
                  <a:gd name="T4" fmla="*/ 0 w 476"/>
                  <a:gd name="T5" fmla="*/ 1 h 1398"/>
                  <a:gd name="T6" fmla="*/ 0 w 476"/>
                  <a:gd name="T7" fmla="*/ 1 h 1398"/>
                  <a:gd name="T8" fmla="*/ 0 w 476"/>
                  <a:gd name="T9" fmla="*/ 1 h 1398"/>
                  <a:gd name="T10" fmla="*/ 0 w 476"/>
                  <a:gd name="T11" fmla="*/ 1 h 1398"/>
                  <a:gd name="T12" fmla="*/ 0 w 476"/>
                  <a:gd name="T13" fmla="*/ 1 h 1398"/>
                  <a:gd name="T14" fmla="*/ 0 w 476"/>
                  <a:gd name="T15" fmla="*/ 1 h 1398"/>
                  <a:gd name="T16" fmla="*/ 0 w 476"/>
                  <a:gd name="T17" fmla="*/ 1 h 1398"/>
                  <a:gd name="T18" fmla="*/ 0 w 476"/>
                  <a:gd name="T19" fmla="*/ 1 h 1398"/>
                  <a:gd name="T20" fmla="*/ 0 w 476"/>
                  <a:gd name="T21" fmla="*/ 1 h 1398"/>
                  <a:gd name="T22" fmla="*/ 0 w 476"/>
                  <a:gd name="T23" fmla="*/ 1 h 1398"/>
                  <a:gd name="T24" fmla="*/ 0 w 476"/>
                  <a:gd name="T25" fmla="*/ 1 h 1398"/>
                  <a:gd name="T26" fmla="*/ 0 w 476"/>
                  <a:gd name="T27" fmla="*/ 1 h 1398"/>
                  <a:gd name="T28" fmla="*/ 0 w 476"/>
                  <a:gd name="T29" fmla="*/ 0 h 1398"/>
                  <a:gd name="T30" fmla="*/ 0 w 476"/>
                  <a:gd name="T31" fmla="*/ 1 h 1398"/>
                  <a:gd name="T32" fmla="*/ 0 w 476"/>
                  <a:gd name="T33" fmla="*/ 1 h 1398"/>
                  <a:gd name="T34" fmla="*/ 0 w 476"/>
                  <a:gd name="T35" fmla="*/ 1 h 1398"/>
                  <a:gd name="T36" fmla="*/ 0 w 476"/>
                  <a:gd name="T37" fmla="*/ 1 h 1398"/>
                  <a:gd name="T38" fmla="*/ 0 w 476"/>
                  <a:gd name="T39" fmla="*/ 1 h 1398"/>
                  <a:gd name="T40" fmla="*/ 0 w 476"/>
                  <a:gd name="T41" fmla="*/ 1 h 1398"/>
                  <a:gd name="T42" fmla="*/ 0 w 476"/>
                  <a:gd name="T43" fmla="*/ 1 h 1398"/>
                  <a:gd name="T44" fmla="*/ 0 w 476"/>
                  <a:gd name="T45" fmla="*/ 1 h 1398"/>
                  <a:gd name="T46" fmla="*/ 0 w 476"/>
                  <a:gd name="T47" fmla="*/ 1 h 1398"/>
                  <a:gd name="T48" fmla="*/ 0 w 476"/>
                  <a:gd name="T49" fmla="*/ 1 h 1398"/>
                  <a:gd name="T50" fmla="*/ 0 w 476"/>
                  <a:gd name="T51" fmla="*/ 1 h 1398"/>
                  <a:gd name="T52" fmla="*/ 0 w 476"/>
                  <a:gd name="T53" fmla="*/ 1 h 1398"/>
                  <a:gd name="T54" fmla="*/ 0 w 476"/>
                  <a:gd name="T55" fmla="*/ 1 h 1398"/>
                  <a:gd name="T56" fmla="*/ 0 w 476"/>
                  <a:gd name="T57" fmla="*/ 1 h 1398"/>
                  <a:gd name="T58" fmla="*/ 0 w 476"/>
                  <a:gd name="T59" fmla="*/ 1 h 1398"/>
                  <a:gd name="T60" fmla="*/ 0 w 476"/>
                  <a:gd name="T61" fmla="*/ 1 h 1398"/>
                  <a:gd name="T62" fmla="*/ 0 w 476"/>
                  <a:gd name="T63" fmla="*/ 1 h 1398"/>
                  <a:gd name="T64" fmla="*/ 0 w 476"/>
                  <a:gd name="T65" fmla="*/ 1 h 1398"/>
                  <a:gd name="T66" fmla="*/ 0 w 476"/>
                  <a:gd name="T67" fmla="*/ 1 h 1398"/>
                  <a:gd name="T68" fmla="*/ 0 w 476"/>
                  <a:gd name="T69" fmla="*/ 1 h 1398"/>
                  <a:gd name="T70" fmla="*/ 0 w 476"/>
                  <a:gd name="T71" fmla="*/ 1 h 1398"/>
                  <a:gd name="T72" fmla="*/ 0 w 476"/>
                  <a:gd name="T73" fmla="*/ 1 h 1398"/>
                  <a:gd name="T74" fmla="*/ 0 w 476"/>
                  <a:gd name="T75" fmla="*/ 1 h 1398"/>
                  <a:gd name="T76" fmla="*/ 0 w 476"/>
                  <a:gd name="T77" fmla="*/ 1 h 1398"/>
                  <a:gd name="T78" fmla="*/ 0 w 476"/>
                  <a:gd name="T79" fmla="*/ 1 h 1398"/>
                  <a:gd name="T80" fmla="*/ 0 w 476"/>
                  <a:gd name="T81" fmla="*/ 1 h 1398"/>
                  <a:gd name="T82" fmla="*/ 0 w 476"/>
                  <a:gd name="T83" fmla="*/ 1 h 1398"/>
                  <a:gd name="T84" fmla="*/ 0 w 476"/>
                  <a:gd name="T85" fmla="*/ 1 h 1398"/>
                  <a:gd name="T86" fmla="*/ 0 w 476"/>
                  <a:gd name="T87" fmla="*/ 1 h 1398"/>
                  <a:gd name="T88" fmla="*/ 0 w 476"/>
                  <a:gd name="T89" fmla="*/ 1 h 1398"/>
                  <a:gd name="T90" fmla="*/ 0 w 476"/>
                  <a:gd name="T91" fmla="*/ 1 h 1398"/>
                  <a:gd name="T92" fmla="*/ 0 w 476"/>
                  <a:gd name="T93" fmla="*/ 1 h 1398"/>
                  <a:gd name="T94" fmla="*/ 0 w 476"/>
                  <a:gd name="T95" fmla="*/ 1 h 1398"/>
                  <a:gd name="T96" fmla="*/ 0 w 476"/>
                  <a:gd name="T97" fmla="*/ 1 h 1398"/>
                  <a:gd name="T98" fmla="*/ 0 w 476"/>
                  <a:gd name="T99" fmla="*/ 1 h 1398"/>
                  <a:gd name="T100" fmla="*/ 0 w 476"/>
                  <a:gd name="T101" fmla="*/ 1 h 1398"/>
                  <a:gd name="T102" fmla="*/ 0 w 476"/>
                  <a:gd name="T103" fmla="*/ 1 h 1398"/>
                  <a:gd name="T104" fmla="*/ 0 w 476"/>
                  <a:gd name="T105" fmla="*/ 1 h 1398"/>
                  <a:gd name="T106" fmla="*/ 0 w 476"/>
                  <a:gd name="T107" fmla="*/ 1 h 1398"/>
                  <a:gd name="T108" fmla="*/ 0 w 476"/>
                  <a:gd name="T109" fmla="*/ 1 h 13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6"/>
                  <a:gd name="T166" fmla="*/ 0 h 1398"/>
                  <a:gd name="T167" fmla="*/ 476 w 476"/>
                  <a:gd name="T168" fmla="*/ 1398 h 13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6" h="1398">
                    <a:moveTo>
                      <a:pt x="284" y="1357"/>
                    </a:moveTo>
                    <a:lnTo>
                      <a:pt x="277" y="1357"/>
                    </a:lnTo>
                    <a:lnTo>
                      <a:pt x="269" y="1359"/>
                    </a:lnTo>
                    <a:lnTo>
                      <a:pt x="257" y="1359"/>
                    </a:lnTo>
                    <a:lnTo>
                      <a:pt x="244" y="1361"/>
                    </a:lnTo>
                    <a:lnTo>
                      <a:pt x="231" y="1361"/>
                    </a:lnTo>
                    <a:lnTo>
                      <a:pt x="216" y="1363"/>
                    </a:lnTo>
                    <a:lnTo>
                      <a:pt x="200" y="1364"/>
                    </a:lnTo>
                    <a:lnTo>
                      <a:pt x="183" y="1366"/>
                    </a:lnTo>
                    <a:lnTo>
                      <a:pt x="166" y="1370"/>
                    </a:lnTo>
                    <a:lnTo>
                      <a:pt x="149" y="1373"/>
                    </a:lnTo>
                    <a:lnTo>
                      <a:pt x="130" y="1375"/>
                    </a:lnTo>
                    <a:lnTo>
                      <a:pt x="114" y="1378"/>
                    </a:lnTo>
                    <a:lnTo>
                      <a:pt x="97" y="1384"/>
                    </a:lnTo>
                    <a:lnTo>
                      <a:pt x="81" y="1387"/>
                    </a:lnTo>
                    <a:lnTo>
                      <a:pt x="67" y="1392"/>
                    </a:lnTo>
                    <a:lnTo>
                      <a:pt x="54" y="1398"/>
                    </a:lnTo>
                    <a:lnTo>
                      <a:pt x="47" y="1356"/>
                    </a:lnTo>
                    <a:lnTo>
                      <a:pt x="39" y="1296"/>
                    </a:lnTo>
                    <a:lnTo>
                      <a:pt x="29" y="1226"/>
                    </a:lnTo>
                    <a:lnTo>
                      <a:pt x="19" y="1151"/>
                    </a:lnTo>
                    <a:lnTo>
                      <a:pt x="10" y="1074"/>
                    </a:lnTo>
                    <a:lnTo>
                      <a:pt x="4" y="1001"/>
                    </a:lnTo>
                    <a:lnTo>
                      <a:pt x="0" y="938"/>
                    </a:lnTo>
                    <a:lnTo>
                      <a:pt x="0" y="889"/>
                    </a:lnTo>
                    <a:lnTo>
                      <a:pt x="9" y="807"/>
                    </a:lnTo>
                    <a:lnTo>
                      <a:pt x="19" y="725"/>
                    </a:lnTo>
                    <a:lnTo>
                      <a:pt x="29" y="654"/>
                    </a:lnTo>
                    <a:lnTo>
                      <a:pt x="33" y="606"/>
                    </a:lnTo>
                    <a:lnTo>
                      <a:pt x="39" y="561"/>
                    </a:lnTo>
                    <a:lnTo>
                      <a:pt x="50" y="503"/>
                    </a:lnTo>
                    <a:lnTo>
                      <a:pt x="66" y="437"/>
                    </a:lnTo>
                    <a:lnTo>
                      <a:pt x="84" y="369"/>
                    </a:lnTo>
                    <a:lnTo>
                      <a:pt x="104" y="302"/>
                    </a:lnTo>
                    <a:lnTo>
                      <a:pt x="121" y="243"/>
                    </a:lnTo>
                    <a:lnTo>
                      <a:pt x="137" y="196"/>
                    </a:lnTo>
                    <a:lnTo>
                      <a:pt x="147" y="164"/>
                    </a:lnTo>
                    <a:lnTo>
                      <a:pt x="151" y="150"/>
                    </a:lnTo>
                    <a:lnTo>
                      <a:pt x="157" y="133"/>
                    </a:lnTo>
                    <a:lnTo>
                      <a:pt x="163" y="117"/>
                    </a:lnTo>
                    <a:lnTo>
                      <a:pt x="166" y="105"/>
                    </a:lnTo>
                    <a:lnTo>
                      <a:pt x="179" y="88"/>
                    </a:lnTo>
                    <a:lnTo>
                      <a:pt x="189" y="63"/>
                    </a:lnTo>
                    <a:lnTo>
                      <a:pt x="194" y="33"/>
                    </a:lnTo>
                    <a:lnTo>
                      <a:pt x="194" y="0"/>
                    </a:lnTo>
                    <a:lnTo>
                      <a:pt x="203" y="5"/>
                    </a:lnTo>
                    <a:lnTo>
                      <a:pt x="209" y="11"/>
                    </a:lnTo>
                    <a:lnTo>
                      <a:pt x="211" y="18"/>
                    </a:lnTo>
                    <a:lnTo>
                      <a:pt x="214" y="23"/>
                    </a:lnTo>
                    <a:lnTo>
                      <a:pt x="219" y="32"/>
                    </a:lnTo>
                    <a:lnTo>
                      <a:pt x="226" y="46"/>
                    </a:lnTo>
                    <a:lnTo>
                      <a:pt x="233" y="65"/>
                    </a:lnTo>
                    <a:lnTo>
                      <a:pt x="237" y="84"/>
                    </a:lnTo>
                    <a:lnTo>
                      <a:pt x="244" y="88"/>
                    </a:lnTo>
                    <a:lnTo>
                      <a:pt x="251" y="91"/>
                    </a:lnTo>
                    <a:lnTo>
                      <a:pt x="260" y="95"/>
                    </a:lnTo>
                    <a:lnTo>
                      <a:pt x="267" y="98"/>
                    </a:lnTo>
                    <a:lnTo>
                      <a:pt x="273" y="102"/>
                    </a:lnTo>
                    <a:lnTo>
                      <a:pt x="280" y="105"/>
                    </a:lnTo>
                    <a:lnTo>
                      <a:pt x="284" y="109"/>
                    </a:lnTo>
                    <a:lnTo>
                      <a:pt x="289" y="110"/>
                    </a:lnTo>
                    <a:lnTo>
                      <a:pt x="290" y="126"/>
                    </a:lnTo>
                    <a:lnTo>
                      <a:pt x="293" y="142"/>
                    </a:lnTo>
                    <a:lnTo>
                      <a:pt x="297" y="156"/>
                    </a:lnTo>
                    <a:lnTo>
                      <a:pt x="303" y="161"/>
                    </a:lnTo>
                    <a:lnTo>
                      <a:pt x="310" y="161"/>
                    </a:lnTo>
                    <a:lnTo>
                      <a:pt x="319" y="163"/>
                    </a:lnTo>
                    <a:lnTo>
                      <a:pt x="326" y="166"/>
                    </a:lnTo>
                    <a:lnTo>
                      <a:pt x="331" y="170"/>
                    </a:lnTo>
                    <a:lnTo>
                      <a:pt x="334" y="171"/>
                    </a:lnTo>
                    <a:lnTo>
                      <a:pt x="340" y="177"/>
                    </a:lnTo>
                    <a:lnTo>
                      <a:pt x="346" y="182"/>
                    </a:lnTo>
                    <a:lnTo>
                      <a:pt x="353" y="187"/>
                    </a:lnTo>
                    <a:lnTo>
                      <a:pt x="358" y="194"/>
                    </a:lnTo>
                    <a:lnTo>
                      <a:pt x="366" y="199"/>
                    </a:lnTo>
                    <a:lnTo>
                      <a:pt x="371" y="205"/>
                    </a:lnTo>
                    <a:lnTo>
                      <a:pt x="377" y="210"/>
                    </a:lnTo>
                    <a:lnTo>
                      <a:pt x="383" y="215"/>
                    </a:lnTo>
                    <a:lnTo>
                      <a:pt x="393" y="224"/>
                    </a:lnTo>
                    <a:lnTo>
                      <a:pt x="406" y="234"/>
                    </a:lnTo>
                    <a:lnTo>
                      <a:pt x="420" y="245"/>
                    </a:lnTo>
                    <a:lnTo>
                      <a:pt x="433" y="259"/>
                    </a:lnTo>
                    <a:lnTo>
                      <a:pt x="444" y="271"/>
                    </a:lnTo>
                    <a:lnTo>
                      <a:pt x="453" y="281"/>
                    </a:lnTo>
                    <a:lnTo>
                      <a:pt x="457" y="292"/>
                    </a:lnTo>
                    <a:lnTo>
                      <a:pt x="458" y="311"/>
                    </a:lnTo>
                    <a:lnTo>
                      <a:pt x="457" y="330"/>
                    </a:lnTo>
                    <a:lnTo>
                      <a:pt x="456" y="348"/>
                    </a:lnTo>
                    <a:lnTo>
                      <a:pt x="454" y="360"/>
                    </a:lnTo>
                    <a:lnTo>
                      <a:pt x="454" y="376"/>
                    </a:lnTo>
                    <a:lnTo>
                      <a:pt x="454" y="398"/>
                    </a:lnTo>
                    <a:lnTo>
                      <a:pt x="454" y="423"/>
                    </a:lnTo>
                    <a:lnTo>
                      <a:pt x="454" y="442"/>
                    </a:lnTo>
                    <a:lnTo>
                      <a:pt x="453" y="454"/>
                    </a:lnTo>
                    <a:lnTo>
                      <a:pt x="450" y="468"/>
                    </a:lnTo>
                    <a:lnTo>
                      <a:pt x="446" y="484"/>
                    </a:lnTo>
                    <a:lnTo>
                      <a:pt x="441" y="498"/>
                    </a:lnTo>
                    <a:lnTo>
                      <a:pt x="440" y="502"/>
                    </a:lnTo>
                    <a:lnTo>
                      <a:pt x="440" y="503"/>
                    </a:lnTo>
                    <a:lnTo>
                      <a:pt x="440" y="507"/>
                    </a:lnTo>
                    <a:lnTo>
                      <a:pt x="440" y="509"/>
                    </a:lnTo>
                    <a:lnTo>
                      <a:pt x="441" y="523"/>
                    </a:lnTo>
                    <a:lnTo>
                      <a:pt x="447" y="536"/>
                    </a:lnTo>
                    <a:lnTo>
                      <a:pt x="451" y="550"/>
                    </a:lnTo>
                    <a:lnTo>
                      <a:pt x="456" y="561"/>
                    </a:lnTo>
                    <a:lnTo>
                      <a:pt x="456" y="577"/>
                    </a:lnTo>
                    <a:lnTo>
                      <a:pt x="453" y="608"/>
                    </a:lnTo>
                    <a:lnTo>
                      <a:pt x="450" y="640"/>
                    </a:lnTo>
                    <a:lnTo>
                      <a:pt x="451" y="659"/>
                    </a:lnTo>
                    <a:lnTo>
                      <a:pt x="458" y="680"/>
                    </a:lnTo>
                    <a:lnTo>
                      <a:pt x="468" y="716"/>
                    </a:lnTo>
                    <a:lnTo>
                      <a:pt x="476" y="755"/>
                    </a:lnTo>
                    <a:lnTo>
                      <a:pt x="474" y="786"/>
                    </a:lnTo>
                    <a:lnTo>
                      <a:pt x="470" y="800"/>
                    </a:lnTo>
                    <a:lnTo>
                      <a:pt x="461" y="819"/>
                    </a:lnTo>
                    <a:lnTo>
                      <a:pt x="453" y="839"/>
                    </a:lnTo>
                    <a:lnTo>
                      <a:pt x="443" y="860"/>
                    </a:lnTo>
                    <a:lnTo>
                      <a:pt x="433" y="881"/>
                    </a:lnTo>
                    <a:lnTo>
                      <a:pt x="424" y="896"/>
                    </a:lnTo>
                    <a:lnTo>
                      <a:pt x="417" y="907"/>
                    </a:lnTo>
                    <a:lnTo>
                      <a:pt x="413" y="912"/>
                    </a:lnTo>
                    <a:lnTo>
                      <a:pt x="406" y="914"/>
                    </a:lnTo>
                    <a:lnTo>
                      <a:pt x="393" y="914"/>
                    </a:lnTo>
                    <a:lnTo>
                      <a:pt x="381" y="914"/>
                    </a:lnTo>
                    <a:lnTo>
                      <a:pt x="376" y="910"/>
                    </a:lnTo>
                    <a:lnTo>
                      <a:pt x="371" y="905"/>
                    </a:lnTo>
                    <a:lnTo>
                      <a:pt x="361" y="895"/>
                    </a:lnTo>
                    <a:lnTo>
                      <a:pt x="347" y="879"/>
                    </a:lnTo>
                    <a:lnTo>
                      <a:pt x="330" y="861"/>
                    </a:lnTo>
                    <a:lnTo>
                      <a:pt x="313" y="844"/>
                    </a:lnTo>
                    <a:lnTo>
                      <a:pt x="294" y="825"/>
                    </a:lnTo>
                    <a:lnTo>
                      <a:pt x="279" y="811"/>
                    </a:lnTo>
                    <a:lnTo>
                      <a:pt x="266" y="798"/>
                    </a:lnTo>
                    <a:lnTo>
                      <a:pt x="267" y="809"/>
                    </a:lnTo>
                    <a:lnTo>
                      <a:pt x="269" y="819"/>
                    </a:lnTo>
                    <a:lnTo>
                      <a:pt x="273" y="828"/>
                    </a:lnTo>
                    <a:lnTo>
                      <a:pt x="276" y="833"/>
                    </a:lnTo>
                    <a:lnTo>
                      <a:pt x="274" y="847"/>
                    </a:lnTo>
                    <a:lnTo>
                      <a:pt x="274" y="867"/>
                    </a:lnTo>
                    <a:lnTo>
                      <a:pt x="273" y="888"/>
                    </a:lnTo>
                    <a:lnTo>
                      <a:pt x="276" y="907"/>
                    </a:lnTo>
                    <a:lnTo>
                      <a:pt x="280" y="928"/>
                    </a:lnTo>
                    <a:lnTo>
                      <a:pt x="283" y="949"/>
                    </a:lnTo>
                    <a:lnTo>
                      <a:pt x="286" y="968"/>
                    </a:lnTo>
                    <a:lnTo>
                      <a:pt x="287" y="984"/>
                    </a:lnTo>
                    <a:lnTo>
                      <a:pt x="289" y="1005"/>
                    </a:lnTo>
                    <a:lnTo>
                      <a:pt x="290" y="1038"/>
                    </a:lnTo>
                    <a:lnTo>
                      <a:pt x="293" y="1074"/>
                    </a:lnTo>
                    <a:lnTo>
                      <a:pt x="297" y="1104"/>
                    </a:lnTo>
                    <a:lnTo>
                      <a:pt x="301" y="1132"/>
                    </a:lnTo>
                    <a:lnTo>
                      <a:pt x="304" y="1165"/>
                    </a:lnTo>
                    <a:lnTo>
                      <a:pt x="306" y="1197"/>
                    </a:lnTo>
                    <a:lnTo>
                      <a:pt x="306" y="1221"/>
                    </a:lnTo>
                    <a:lnTo>
                      <a:pt x="306" y="1249"/>
                    </a:lnTo>
                    <a:lnTo>
                      <a:pt x="307" y="1281"/>
                    </a:lnTo>
                    <a:lnTo>
                      <a:pt x="310" y="1309"/>
                    </a:lnTo>
                    <a:lnTo>
                      <a:pt x="314" y="1326"/>
                    </a:lnTo>
                    <a:lnTo>
                      <a:pt x="320" y="1340"/>
                    </a:lnTo>
                    <a:lnTo>
                      <a:pt x="320" y="1349"/>
                    </a:lnTo>
                    <a:lnTo>
                      <a:pt x="316" y="1354"/>
                    </a:lnTo>
                    <a:lnTo>
                      <a:pt x="307" y="1356"/>
                    </a:lnTo>
                    <a:lnTo>
                      <a:pt x="300" y="1356"/>
                    </a:lnTo>
                    <a:lnTo>
                      <a:pt x="294" y="1356"/>
                    </a:lnTo>
                    <a:lnTo>
                      <a:pt x="290" y="1357"/>
                    </a:lnTo>
                    <a:lnTo>
                      <a:pt x="284" y="1357"/>
                    </a:lnTo>
                    <a:close/>
                  </a:path>
                </a:pathLst>
              </a:custGeom>
              <a:solidFill>
                <a:srgbClr val="FF9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61" name="Freeform 17"/>
              <p:cNvSpPr>
                <a:spLocks/>
              </p:cNvSpPr>
              <p:nvPr/>
            </p:nvSpPr>
            <p:spPr bwMode="auto">
              <a:xfrm>
                <a:off x="6211" y="4474"/>
                <a:ext cx="366" cy="614"/>
              </a:xfrm>
              <a:custGeom>
                <a:avLst/>
                <a:gdLst>
                  <a:gd name="T0" fmla="*/ 0 w 733"/>
                  <a:gd name="T1" fmla="*/ 0 h 1230"/>
                  <a:gd name="T2" fmla="*/ 0 w 733"/>
                  <a:gd name="T3" fmla="*/ 0 h 1230"/>
                  <a:gd name="T4" fmla="*/ 0 w 733"/>
                  <a:gd name="T5" fmla="*/ 0 h 1230"/>
                  <a:gd name="T6" fmla="*/ 0 w 733"/>
                  <a:gd name="T7" fmla="*/ 0 h 1230"/>
                  <a:gd name="T8" fmla="*/ 0 w 733"/>
                  <a:gd name="T9" fmla="*/ 0 h 1230"/>
                  <a:gd name="T10" fmla="*/ 0 w 733"/>
                  <a:gd name="T11" fmla="*/ 0 h 1230"/>
                  <a:gd name="T12" fmla="*/ 0 w 733"/>
                  <a:gd name="T13" fmla="*/ 0 h 1230"/>
                  <a:gd name="T14" fmla="*/ 0 w 733"/>
                  <a:gd name="T15" fmla="*/ 0 h 1230"/>
                  <a:gd name="T16" fmla="*/ 0 w 733"/>
                  <a:gd name="T17" fmla="*/ 0 h 1230"/>
                  <a:gd name="T18" fmla="*/ 0 w 733"/>
                  <a:gd name="T19" fmla="*/ 0 h 1230"/>
                  <a:gd name="T20" fmla="*/ 0 w 733"/>
                  <a:gd name="T21" fmla="*/ 0 h 1230"/>
                  <a:gd name="T22" fmla="*/ 0 w 733"/>
                  <a:gd name="T23" fmla="*/ 0 h 1230"/>
                  <a:gd name="T24" fmla="*/ 0 w 733"/>
                  <a:gd name="T25" fmla="*/ 0 h 1230"/>
                  <a:gd name="T26" fmla="*/ 0 w 733"/>
                  <a:gd name="T27" fmla="*/ 0 h 1230"/>
                  <a:gd name="T28" fmla="*/ 0 w 733"/>
                  <a:gd name="T29" fmla="*/ 0 h 1230"/>
                  <a:gd name="T30" fmla="*/ 0 w 733"/>
                  <a:gd name="T31" fmla="*/ 0 h 1230"/>
                  <a:gd name="T32" fmla="*/ 0 w 733"/>
                  <a:gd name="T33" fmla="*/ 0 h 1230"/>
                  <a:gd name="T34" fmla="*/ 0 w 733"/>
                  <a:gd name="T35" fmla="*/ 0 h 1230"/>
                  <a:gd name="T36" fmla="*/ 0 w 733"/>
                  <a:gd name="T37" fmla="*/ 0 h 1230"/>
                  <a:gd name="T38" fmla="*/ 0 w 733"/>
                  <a:gd name="T39" fmla="*/ 0 h 1230"/>
                  <a:gd name="T40" fmla="*/ 0 w 733"/>
                  <a:gd name="T41" fmla="*/ 0 h 1230"/>
                  <a:gd name="T42" fmla="*/ 0 w 733"/>
                  <a:gd name="T43" fmla="*/ 0 h 1230"/>
                  <a:gd name="T44" fmla="*/ 0 w 733"/>
                  <a:gd name="T45" fmla="*/ 0 h 1230"/>
                  <a:gd name="T46" fmla="*/ 0 w 733"/>
                  <a:gd name="T47" fmla="*/ 0 h 1230"/>
                  <a:gd name="T48" fmla="*/ 0 w 733"/>
                  <a:gd name="T49" fmla="*/ 0 h 1230"/>
                  <a:gd name="T50" fmla="*/ 0 w 733"/>
                  <a:gd name="T51" fmla="*/ 0 h 1230"/>
                  <a:gd name="T52" fmla="*/ 0 w 733"/>
                  <a:gd name="T53" fmla="*/ 0 h 1230"/>
                  <a:gd name="T54" fmla="*/ 0 w 733"/>
                  <a:gd name="T55" fmla="*/ 0 h 1230"/>
                  <a:gd name="T56" fmla="*/ 0 w 733"/>
                  <a:gd name="T57" fmla="*/ 0 h 1230"/>
                  <a:gd name="T58" fmla="*/ 0 w 733"/>
                  <a:gd name="T59" fmla="*/ 0 h 1230"/>
                  <a:gd name="T60" fmla="*/ 0 w 733"/>
                  <a:gd name="T61" fmla="*/ 0 h 1230"/>
                  <a:gd name="T62" fmla="*/ 0 w 733"/>
                  <a:gd name="T63" fmla="*/ 0 h 1230"/>
                  <a:gd name="T64" fmla="*/ 0 w 733"/>
                  <a:gd name="T65" fmla="*/ 0 h 1230"/>
                  <a:gd name="T66" fmla="*/ 0 w 733"/>
                  <a:gd name="T67" fmla="*/ 0 h 1230"/>
                  <a:gd name="T68" fmla="*/ 0 w 733"/>
                  <a:gd name="T69" fmla="*/ 0 h 1230"/>
                  <a:gd name="T70" fmla="*/ 0 w 733"/>
                  <a:gd name="T71" fmla="*/ 0 h 1230"/>
                  <a:gd name="T72" fmla="*/ 0 w 733"/>
                  <a:gd name="T73" fmla="*/ 0 h 1230"/>
                  <a:gd name="T74" fmla="*/ 0 w 733"/>
                  <a:gd name="T75" fmla="*/ 0 h 1230"/>
                  <a:gd name="T76" fmla="*/ 0 w 733"/>
                  <a:gd name="T77" fmla="*/ 0 h 1230"/>
                  <a:gd name="T78" fmla="*/ 0 w 733"/>
                  <a:gd name="T79" fmla="*/ 0 h 1230"/>
                  <a:gd name="T80" fmla="*/ 0 w 733"/>
                  <a:gd name="T81" fmla="*/ 0 h 1230"/>
                  <a:gd name="T82" fmla="*/ 0 w 733"/>
                  <a:gd name="T83" fmla="*/ 0 h 1230"/>
                  <a:gd name="T84" fmla="*/ 0 w 733"/>
                  <a:gd name="T85" fmla="*/ 0 h 1230"/>
                  <a:gd name="T86" fmla="*/ 0 w 733"/>
                  <a:gd name="T87" fmla="*/ 0 h 1230"/>
                  <a:gd name="T88" fmla="*/ 0 w 733"/>
                  <a:gd name="T89" fmla="*/ 0 h 1230"/>
                  <a:gd name="T90" fmla="*/ 0 w 733"/>
                  <a:gd name="T91" fmla="*/ 0 h 1230"/>
                  <a:gd name="T92" fmla="*/ 0 w 733"/>
                  <a:gd name="T93" fmla="*/ 0 h 1230"/>
                  <a:gd name="T94" fmla="*/ 0 w 733"/>
                  <a:gd name="T95" fmla="*/ 0 h 1230"/>
                  <a:gd name="T96" fmla="*/ 0 w 733"/>
                  <a:gd name="T97" fmla="*/ 0 h 1230"/>
                  <a:gd name="T98" fmla="*/ 0 w 733"/>
                  <a:gd name="T99" fmla="*/ 0 h 1230"/>
                  <a:gd name="T100" fmla="*/ 0 w 733"/>
                  <a:gd name="T101" fmla="*/ 0 h 12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33"/>
                  <a:gd name="T154" fmla="*/ 0 h 1230"/>
                  <a:gd name="T155" fmla="*/ 733 w 733"/>
                  <a:gd name="T156" fmla="*/ 1230 h 12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33" h="1230">
                    <a:moveTo>
                      <a:pt x="430" y="1200"/>
                    </a:moveTo>
                    <a:lnTo>
                      <a:pt x="423" y="1204"/>
                    </a:lnTo>
                    <a:lnTo>
                      <a:pt x="411" y="1209"/>
                    </a:lnTo>
                    <a:lnTo>
                      <a:pt x="397" y="1214"/>
                    </a:lnTo>
                    <a:lnTo>
                      <a:pt x="381" y="1219"/>
                    </a:lnTo>
                    <a:lnTo>
                      <a:pt x="364" y="1225"/>
                    </a:lnTo>
                    <a:lnTo>
                      <a:pt x="347" y="1228"/>
                    </a:lnTo>
                    <a:lnTo>
                      <a:pt x="330" y="1230"/>
                    </a:lnTo>
                    <a:lnTo>
                      <a:pt x="314" y="1230"/>
                    </a:lnTo>
                    <a:lnTo>
                      <a:pt x="304" y="1178"/>
                    </a:lnTo>
                    <a:lnTo>
                      <a:pt x="297" y="1118"/>
                    </a:lnTo>
                    <a:lnTo>
                      <a:pt x="296" y="1059"/>
                    </a:lnTo>
                    <a:lnTo>
                      <a:pt x="300" y="1012"/>
                    </a:lnTo>
                    <a:lnTo>
                      <a:pt x="307" y="985"/>
                    </a:lnTo>
                    <a:lnTo>
                      <a:pt x="319" y="947"/>
                    </a:lnTo>
                    <a:lnTo>
                      <a:pt x="333" y="903"/>
                    </a:lnTo>
                    <a:lnTo>
                      <a:pt x="347" y="856"/>
                    </a:lnTo>
                    <a:lnTo>
                      <a:pt x="361" y="809"/>
                    </a:lnTo>
                    <a:lnTo>
                      <a:pt x="373" y="769"/>
                    </a:lnTo>
                    <a:lnTo>
                      <a:pt x="381" y="736"/>
                    </a:lnTo>
                    <a:lnTo>
                      <a:pt x="384" y="716"/>
                    </a:lnTo>
                    <a:lnTo>
                      <a:pt x="394" y="699"/>
                    </a:lnTo>
                    <a:lnTo>
                      <a:pt x="401" y="671"/>
                    </a:lnTo>
                    <a:lnTo>
                      <a:pt x="407" y="640"/>
                    </a:lnTo>
                    <a:lnTo>
                      <a:pt x="410" y="608"/>
                    </a:lnTo>
                    <a:lnTo>
                      <a:pt x="413" y="564"/>
                    </a:lnTo>
                    <a:lnTo>
                      <a:pt x="419" y="500"/>
                    </a:lnTo>
                    <a:lnTo>
                      <a:pt x="426" y="439"/>
                    </a:lnTo>
                    <a:lnTo>
                      <a:pt x="430" y="397"/>
                    </a:lnTo>
                    <a:lnTo>
                      <a:pt x="423" y="400"/>
                    </a:lnTo>
                    <a:lnTo>
                      <a:pt x="414" y="402"/>
                    </a:lnTo>
                    <a:lnTo>
                      <a:pt x="406" y="405"/>
                    </a:lnTo>
                    <a:lnTo>
                      <a:pt x="397" y="407"/>
                    </a:lnTo>
                    <a:lnTo>
                      <a:pt x="390" y="411"/>
                    </a:lnTo>
                    <a:lnTo>
                      <a:pt x="381" y="412"/>
                    </a:lnTo>
                    <a:lnTo>
                      <a:pt x="374" y="414"/>
                    </a:lnTo>
                    <a:lnTo>
                      <a:pt x="369" y="414"/>
                    </a:lnTo>
                    <a:lnTo>
                      <a:pt x="363" y="414"/>
                    </a:lnTo>
                    <a:lnTo>
                      <a:pt x="357" y="414"/>
                    </a:lnTo>
                    <a:lnTo>
                      <a:pt x="352" y="416"/>
                    </a:lnTo>
                    <a:lnTo>
                      <a:pt x="346" y="416"/>
                    </a:lnTo>
                    <a:lnTo>
                      <a:pt x="340" y="418"/>
                    </a:lnTo>
                    <a:lnTo>
                      <a:pt x="334" y="419"/>
                    </a:lnTo>
                    <a:lnTo>
                      <a:pt x="330" y="421"/>
                    </a:lnTo>
                    <a:lnTo>
                      <a:pt x="326" y="423"/>
                    </a:lnTo>
                    <a:lnTo>
                      <a:pt x="322" y="423"/>
                    </a:lnTo>
                    <a:lnTo>
                      <a:pt x="317" y="423"/>
                    </a:lnTo>
                    <a:lnTo>
                      <a:pt x="312" y="423"/>
                    </a:lnTo>
                    <a:lnTo>
                      <a:pt x="304" y="421"/>
                    </a:lnTo>
                    <a:lnTo>
                      <a:pt x="299" y="419"/>
                    </a:lnTo>
                    <a:lnTo>
                      <a:pt x="293" y="418"/>
                    </a:lnTo>
                    <a:lnTo>
                      <a:pt x="287" y="416"/>
                    </a:lnTo>
                    <a:lnTo>
                      <a:pt x="283" y="414"/>
                    </a:lnTo>
                    <a:lnTo>
                      <a:pt x="279" y="412"/>
                    </a:lnTo>
                    <a:lnTo>
                      <a:pt x="272" y="411"/>
                    </a:lnTo>
                    <a:lnTo>
                      <a:pt x="264" y="409"/>
                    </a:lnTo>
                    <a:lnTo>
                      <a:pt x="254" y="407"/>
                    </a:lnTo>
                    <a:lnTo>
                      <a:pt x="244" y="407"/>
                    </a:lnTo>
                    <a:lnTo>
                      <a:pt x="236" y="407"/>
                    </a:lnTo>
                    <a:lnTo>
                      <a:pt x="226" y="407"/>
                    </a:lnTo>
                    <a:lnTo>
                      <a:pt x="219" y="407"/>
                    </a:lnTo>
                    <a:lnTo>
                      <a:pt x="212" y="409"/>
                    </a:lnTo>
                    <a:lnTo>
                      <a:pt x="203" y="411"/>
                    </a:lnTo>
                    <a:lnTo>
                      <a:pt x="196" y="411"/>
                    </a:lnTo>
                    <a:lnTo>
                      <a:pt x="187" y="412"/>
                    </a:lnTo>
                    <a:lnTo>
                      <a:pt x="179" y="412"/>
                    </a:lnTo>
                    <a:lnTo>
                      <a:pt x="172" y="411"/>
                    </a:lnTo>
                    <a:lnTo>
                      <a:pt x="163" y="411"/>
                    </a:lnTo>
                    <a:lnTo>
                      <a:pt x="156" y="407"/>
                    </a:lnTo>
                    <a:lnTo>
                      <a:pt x="144" y="402"/>
                    </a:lnTo>
                    <a:lnTo>
                      <a:pt x="127" y="395"/>
                    </a:lnTo>
                    <a:lnTo>
                      <a:pt x="107" y="383"/>
                    </a:lnTo>
                    <a:lnTo>
                      <a:pt x="83" y="372"/>
                    </a:lnTo>
                    <a:lnTo>
                      <a:pt x="59" y="360"/>
                    </a:lnTo>
                    <a:lnTo>
                      <a:pt x="36" y="351"/>
                    </a:lnTo>
                    <a:lnTo>
                      <a:pt x="16" y="344"/>
                    </a:lnTo>
                    <a:lnTo>
                      <a:pt x="0" y="341"/>
                    </a:lnTo>
                    <a:lnTo>
                      <a:pt x="0" y="332"/>
                    </a:lnTo>
                    <a:lnTo>
                      <a:pt x="0" y="322"/>
                    </a:lnTo>
                    <a:lnTo>
                      <a:pt x="2" y="311"/>
                    </a:lnTo>
                    <a:lnTo>
                      <a:pt x="3" y="301"/>
                    </a:lnTo>
                    <a:lnTo>
                      <a:pt x="7" y="278"/>
                    </a:lnTo>
                    <a:lnTo>
                      <a:pt x="14" y="254"/>
                    </a:lnTo>
                    <a:lnTo>
                      <a:pt x="22" y="229"/>
                    </a:lnTo>
                    <a:lnTo>
                      <a:pt x="30" y="206"/>
                    </a:lnTo>
                    <a:lnTo>
                      <a:pt x="39" y="185"/>
                    </a:lnTo>
                    <a:lnTo>
                      <a:pt x="47" y="168"/>
                    </a:lnTo>
                    <a:lnTo>
                      <a:pt x="56" y="154"/>
                    </a:lnTo>
                    <a:lnTo>
                      <a:pt x="62" y="143"/>
                    </a:lnTo>
                    <a:lnTo>
                      <a:pt x="80" y="149"/>
                    </a:lnTo>
                    <a:lnTo>
                      <a:pt x="100" y="154"/>
                    </a:lnTo>
                    <a:lnTo>
                      <a:pt x="123" y="161"/>
                    </a:lnTo>
                    <a:lnTo>
                      <a:pt x="144" y="166"/>
                    </a:lnTo>
                    <a:lnTo>
                      <a:pt x="166" y="173"/>
                    </a:lnTo>
                    <a:lnTo>
                      <a:pt x="183" y="177"/>
                    </a:lnTo>
                    <a:lnTo>
                      <a:pt x="196" y="180"/>
                    </a:lnTo>
                    <a:lnTo>
                      <a:pt x="204" y="180"/>
                    </a:lnTo>
                    <a:lnTo>
                      <a:pt x="210" y="178"/>
                    </a:lnTo>
                    <a:lnTo>
                      <a:pt x="216" y="178"/>
                    </a:lnTo>
                    <a:lnTo>
                      <a:pt x="222" y="178"/>
                    </a:lnTo>
                    <a:lnTo>
                      <a:pt x="229" y="178"/>
                    </a:lnTo>
                    <a:lnTo>
                      <a:pt x="236" y="178"/>
                    </a:lnTo>
                    <a:lnTo>
                      <a:pt x="242" y="180"/>
                    </a:lnTo>
                    <a:lnTo>
                      <a:pt x="246" y="180"/>
                    </a:lnTo>
                    <a:lnTo>
                      <a:pt x="250" y="182"/>
                    </a:lnTo>
                    <a:lnTo>
                      <a:pt x="254" y="184"/>
                    </a:lnTo>
                    <a:lnTo>
                      <a:pt x="262" y="187"/>
                    </a:lnTo>
                    <a:lnTo>
                      <a:pt x="270" y="192"/>
                    </a:lnTo>
                    <a:lnTo>
                      <a:pt x="280" y="196"/>
                    </a:lnTo>
                    <a:lnTo>
                      <a:pt x="289" y="201"/>
                    </a:lnTo>
                    <a:lnTo>
                      <a:pt x="297" y="203"/>
                    </a:lnTo>
                    <a:lnTo>
                      <a:pt x="304" y="205"/>
                    </a:lnTo>
                    <a:lnTo>
                      <a:pt x="309" y="203"/>
                    </a:lnTo>
                    <a:lnTo>
                      <a:pt x="314" y="198"/>
                    </a:lnTo>
                    <a:lnTo>
                      <a:pt x="319" y="192"/>
                    </a:lnTo>
                    <a:lnTo>
                      <a:pt x="324" y="189"/>
                    </a:lnTo>
                    <a:lnTo>
                      <a:pt x="329" y="184"/>
                    </a:lnTo>
                    <a:lnTo>
                      <a:pt x="334" y="184"/>
                    </a:lnTo>
                    <a:lnTo>
                      <a:pt x="342" y="184"/>
                    </a:lnTo>
                    <a:lnTo>
                      <a:pt x="347" y="182"/>
                    </a:lnTo>
                    <a:lnTo>
                      <a:pt x="353" y="178"/>
                    </a:lnTo>
                    <a:lnTo>
                      <a:pt x="359" y="175"/>
                    </a:lnTo>
                    <a:lnTo>
                      <a:pt x="364" y="173"/>
                    </a:lnTo>
                    <a:lnTo>
                      <a:pt x="370" y="170"/>
                    </a:lnTo>
                    <a:lnTo>
                      <a:pt x="374" y="168"/>
                    </a:lnTo>
                    <a:lnTo>
                      <a:pt x="381" y="166"/>
                    </a:lnTo>
                    <a:lnTo>
                      <a:pt x="393" y="161"/>
                    </a:lnTo>
                    <a:lnTo>
                      <a:pt x="407" y="154"/>
                    </a:lnTo>
                    <a:lnTo>
                      <a:pt x="424" y="145"/>
                    </a:lnTo>
                    <a:lnTo>
                      <a:pt x="441" y="136"/>
                    </a:lnTo>
                    <a:lnTo>
                      <a:pt x="459" y="124"/>
                    </a:lnTo>
                    <a:lnTo>
                      <a:pt x="473" y="114"/>
                    </a:lnTo>
                    <a:lnTo>
                      <a:pt x="486" y="102"/>
                    </a:lnTo>
                    <a:lnTo>
                      <a:pt x="493" y="105"/>
                    </a:lnTo>
                    <a:lnTo>
                      <a:pt x="501" y="109"/>
                    </a:lnTo>
                    <a:lnTo>
                      <a:pt x="509" y="110"/>
                    </a:lnTo>
                    <a:lnTo>
                      <a:pt x="511" y="109"/>
                    </a:lnTo>
                    <a:lnTo>
                      <a:pt x="513" y="102"/>
                    </a:lnTo>
                    <a:lnTo>
                      <a:pt x="516" y="95"/>
                    </a:lnTo>
                    <a:lnTo>
                      <a:pt x="519" y="88"/>
                    </a:lnTo>
                    <a:lnTo>
                      <a:pt x="521" y="81"/>
                    </a:lnTo>
                    <a:lnTo>
                      <a:pt x="526" y="75"/>
                    </a:lnTo>
                    <a:lnTo>
                      <a:pt x="533" y="67"/>
                    </a:lnTo>
                    <a:lnTo>
                      <a:pt x="543" y="54"/>
                    </a:lnTo>
                    <a:lnTo>
                      <a:pt x="554" y="40"/>
                    </a:lnTo>
                    <a:lnTo>
                      <a:pt x="566" y="28"/>
                    </a:lnTo>
                    <a:lnTo>
                      <a:pt x="577" y="16"/>
                    </a:lnTo>
                    <a:lnTo>
                      <a:pt x="586" y="7"/>
                    </a:lnTo>
                    <a:lnTo>
                      <a:pt x="591" y="4"/>
                    </a:lnTo>
                    <a:lnTo>
                      <a:pt x="596" y="4"/>
                    </a:lnTo>
                    <a:lnTo>
                      <a:pt x="603" y="2"/>
                    </a:lnTo>
                    <a:lnTo>
                      <a:pt x="611" y="0"/>
                    </a:lnTo>
                    <a:lnTo>
                      <a:pt x="621" y="0"/>
                    </a:lnTo>
                    <a:lnTo>
                      <a:pt x="630" y="0"/>
                    </a:lnTo>
                    <a:lnTo>
                      <a:pt x="639" y="0"/>
                    </a:lnTo>
                    <a:lnTo>
                      <a:pt x="647" y="0"/>
                    </a:lnTo>
                    <a:lnTo>
                      <a:pt x="653" y="2"/>
                    </a:lnTo>
                    <a:lnTo>
                      <a:pt x="659" y="5"/>
                    </a:lnTo>
                    <a:lnTo>
                      <a:pt x="669" y="11"/>
                    </a:lnTo>
                    <a:lnTo>
                      <a:pt x="681" y="18"/>
                    </a:lnTo>
                    <a:lnTo>
                      <a:pt x="694" y="26"/>
                    </a:lnTo>
                    <a:lnTo>
                      <a:pt x="707" y="37"/>
                    </a:lnTo>
                    <a:lnTo>
                      <a:pt x="718" y="46"/>
                    </a:lnTo>
                    <a:lnTo>
                      <a:pt x="727" y="53"/>
                    </a:lnTo>
                    <a:lnTo>
                      <a:pt x="733" y="60"/>
                    </a:lnTo>
                    <a:lnTo>
                      <a:pt x="727" y="70"/>
                    </a:lnTo>
                    <a:lnTo>
                      <a:pt x="721" y="82"/>
                    </a:lnTo>
                    <a:lnTo>
                      <a:pt x="717" y="95"/>
                    </a:lnTo>
                    <a:lnTo>
                      <a:pt x="716" y="107"/>
                    </a:lnTo>
                    <a:lnTo>
                      <a:pt x="713" y="117"/>
                    </a:lnTo>
                    <a:lnTo>
                      <a:pt x="711" y="126"/>
                    </a:lnTo>
                    <a:lnTo>
                      <a:pt x="707" y="135"/>
                    </a:lnTo>
                    <a:lnTo>
                      <a:pt x="701" y="140"/>
                    </a:lnTo>
                    <a:lnTo>
                      <a:pt x="696" y="145"/>
                    </a:lnTo>
                    <a:lnTo>
                      <a:pt x="687" y="156"/>
                    </a:lnTo>
                    <a:lnTo>
                      <a:pt x="676" y="168"/>
                    </a:lnTo>
                    <a:lnTo>
                      <a:pt x="663" y="184"/>
                    </a:lnTo>
                    <a:lnTo>
                      <a:pt x="649" y="199"/>
                    </a:lnTo>
                    <a:lnTo>
                      <a:pt x="636" y="217"/>
                    </a:lnTo>
                    <a:lnTo>
                      <a:pt x="624" y="233"/>
                    </a:lnTo>
                    <a:lnTo>
                      <a:pt x="614" y="248"/>
                    </a:lnTo>
                    <a:lnTo>
                      <a:pt x="604" y="269"/>
                    </a:lnTo>
                    <a:lnTo>
                      <a:pt x="590" y="299"/>
                    </a:lnTo>
                    <a:lnTo>
                      <a:pt x="574" y="337"/>
                    </a:lnTo>
                    <a:lnTo>
                      <a:pt x="559" y="381"/>
                    </a:lnTo>
                    <a:lnTo>
                      <a:pt x="543" y="426"/>
                    </a:lnTo>
                    <a:lnTo>
                      <a:pt x="530" y="468"/>
                    </a:lnTo>
                    <a:lnTo>
                      <a:pt x="520" y="507"/>
                    </a:lnTo>
                    <a:lnTo>
                      <a:pt x="514" y="536"/>
                    </a:lnTo>
                    <a:lnTo>
                      <a:pt x="506" y="605"/>
                    </a:lnTo>
                    <a:lnTo>
                      <a:pt x="496" y="697"/>
                    </a:lnTo>
                    <a:lnTo>
                      <a:pt x="487" y="785"/>
                    </a:lnTo>
                    <a:lnTo>
                      <a:pt x="486" y="840"/>
                    </a:lnTo>
                    <a:lnTo>
                      <a:pt x="484" y="903"/>
                    </a:lnTo>
                    <a:lnTo>
                      <a:pt x="481" y="1006"/>
                    </a:lnTo>
                    <a:lnTo>
                      <a:pt x="480" y="1109"/>
                    </a:lnTo>
                    <a:lnTo>
                      <a:pt x="480" y="1174"/>
                    </a:lnTo>
                    <a:lnTo>
                      <a:pt x="474" y="1178"/>
                    </a:lnTo>
                    <a:lnTo>
                      <a:pt x="467" y="1181"/>
                    </a:lnTo>
                    <a:lnTo>
                      <a:pt x="461" y="1185"/>
                    </a:lnTo>
                    <a:lnTo>
                      <a:pt x="456" y="1188"/>
                    </a:lnTo>
                    <a:lnTo>
                      <a:pt x="449" y="1192"/>
                    </a:lnTo>
                    <a:lnTo>
                      <a:pt x="443" y="1193"/>
                    </a:lnTo>
                    <a:lnTo>
                      <a:pt x="436" y="1197"/>
                    </a:lnTo>
                    <a:lnTo>
                      <a:pt x="430" y="1200"/>
                    </a:lnTo>
                    <a:close/>
                  </a:path>
                </a:pathLst>
              </a:custGeom>
              <a:solidFill>
                <a:srgbClr val="FF9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62" name="Freeform 18"/>
              <p:cNvSpPr>
                <a:spLocks/>
              </p:cNvSpPr>
              <p:nvPr/>
            </p:nvSpPr>
            <p:spPr bwMode="auto">
              <a:xfrm>
                <a:off x="6199" y="4538"/>
                <a:ext cx="43" cy="86"/>
              </a:xfrm>
              <a:custGeom>
                <a:avLst/>
                <a:gdLst>
                  <a:gd name="T0" fmla="*/ 1 w 86"/>
                  <a:gd name="T1" fmla="*/ 1 h 171"/>
                  <a:gd name="T2" fmla="*/ 1 w 86"/>
                  <a:gd name="T3" fmla="*/ 1 h 171"/>
                  <a:gd name="T4" fmla="*/ 1 w 86"/>
                  <a:gd name="T5" fmla="*/ 1 h 171"/>
                  <a:gd name="T6" fmla="*/ 1 w 86"/>
                  <a:gd name="T7" fmla="*/ 1 h 171"/>
                  <a:gd name="T8" fmla="*/ 1 w 86"/>
                  <a:gd name="T9" fmla="*/ 1 h 171"/>
                  <a:gd name="T10" fmla="*/ 1 w 86"/>
                  <a:gd name="T11" fmla="*/ 1 h 171"/>
                  <a:gd name="T12" fmla="*/ 1 w 86"/>
                  <a:gd name="T13" fmla="*/ 1 h 171"/>
                  <a:gd name="T14" fmla="*/ 1 w 86"/>
                  <a:gd name="T15" fmla="*/ 1 h 171"/>
                  <a:gd name="T16" fmla="*/ 1 w 86"/>
                  <a:gd name="T17" fmla="*/ 1 h 171"/>
                  <a:gd name="T18" fmla="*/ 1 w 86"/>
                  <a:gd name="T19" fmla="*/ 1 h 171"/>
                  <a:gd name="T20" fmla="*/ 1 w 86"/>
                  <a:gd name="T21" fmla="*/ 1 h 171"/>
                  <a:gd name="T22" fmla="*/ 1 w 86"/>
                  <a:gd name="T23" fmla="*/ 1 h 171"/>
                  <a:gd name="T24" fmla="*/ 0 w 86"/>
                  <a:gd name="T25" fmla="*/ 1 h 171"/>
                  <a:gd name="T26" fmla="*/ 1 w 86"/>
                  <a:gd name="T27" fmla="*/ 1 h 171"/>
                  <a:gd name="T28" fmla="*/ 1 w 86"/>
                  <a:gd name="T29" fmla="*/ 1 h 171"/>
                  <a:gd name="T30" fmla="*/ 1 w 86"/>
                  <a:gd name="T31" fmla="*/ 1 h 171"/>
                  <a:gd name="T32" fmla="*/ 1 w 86"/>
                  <a:gd name="T33" fmla="*/ 1 h 171"/>
                  <a:gd name="T34" fmla="*/ 1 w 86"/>
                  <a:gd name="T35" fmla="*/ 1 h 171"/>
                  <a:gd name="T36" fmla="*/ 1 w 86"/>
                  <a:gd name="T37" fmla="*/ 1 h 171"/>
                  <a:gd name="T38" fmla="*/ 1 w 86"/>
                  <a:gd name="T39" fmla="*/ 1 h 171"/>
                  <a:gd name="T40" fmla="*/ 1 w 86"/>
                  <a:gd name="T41" fmla="*/ 0 h 171"/>
                  <a:gd name="T42" fmla="*/ 1 w 86"/>
                  <a:gd name="T43" fmla="*/ 1 h 171"/>
                  <a:gd name="T44" fmla="*/ 1 w 86"/>
                  <a:gd name="T45" fmla="*/ 1 h 171"/>
                  <a:gd name="T46" fmla="*/ 1 w 86"/>
                  <a:gd name="T47" fmla="*/ 1 h 171"/>
                  <a:gd name="T48" fmla="*/ 1 w 86"/>
                  <a:gd name="T49" fmla="*/ 1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171"/>
                  <a:gd name="T77" fmla="*/ 86 w 86"/>
                  <a:gd name="T78" fmla="*/ 171 h 1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171">
                    <a:moveTo>
                      <a:pt x="86" y="13"/>
                    </a:moveTo>
                    <a:lnTo>
                      <a:pt x="80" y="24"/>
                    </a:lnTo>
                    <a:lnTo>
                      <a:pt x="71" y="38"/>
                    </a:lnTo>
                    <a:lnTo>
                      <a:pt x="63" y="55"/>
                    </a:lnTo>
                    <a:lnTo>
                      <a:pt x="54" y="76"/>
                    </a:lnTo>
                    <a:lnTo>
                      <a:pt x="46" y="99"/>
                    </a:lnTo>
                    <a:lnTo>
                      <a:pt x="38" y="124"/>
                    </a:lnTo>
                    <a:lnTo>
                      <a:pt x="31" y="148"/>
                    </a:lnTo>
                    <a:lnTo>
                      <a:pt x="27" y="171"/>
                    </a:lnTo>
                    <a:lnTo>
                      <a:pt x="19" y="169"/>
                    </a:lnTo>
                    <a:lnTo>
                      <a:pt x="11" y="169"/>
                    </a:lnTo>
                    <a:lnTo>
                      <a:pt x="6" y="167"/>
                    </a:lnTo>
                    <a:lnTo>
                      <a:pt x="0" y="167"/>
                    </a:lnTo>
                    <a:lnTo>
                      <a:pt x="4" y="148"/>
                    </a:lnTo>
                    <a:lnTo>
                      <a:pt x="9" y="132"/>
                    </a:lnTo>
                    <a:lnTo>
                      <a:pt x="10" y="120"/>
                    </a:lnTo>
                    <a:lnTo>
                      <a:pt x="13" y="108"/>
                    </a:lnTo>
                    <a:lnTo>
                      <a:pt x="17" y="80"/>
                    </a:lnTo>
                    <a:lnTo>
                      <a:pt x="24" y="48"/>
                    </a:lnTo>
                    <a:lnTo>
                      <a:pt x="36" y="20"/>
                    </a:lnTo>
                    <a:lnTo>
                      <a:pt x="50" y="0"/>
                    </a:lnTo>
                    <a:lnTo>
                      <a:pt x="58" y="3"/>
                    </a:lnTo>
                    <a:lnTo>
                      <a:pt x="68" y="6"/>
                    </a:lnTo>
                    <a:lnTo>
                      <a:pt x="77" y="10"/>
                    </a:lnTo>
                    <a:lnTo>
                      <a:pt x="86" y="1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63" name="Freeform 19"/>
              <p:cNvSpPr>
                <a:spLocks/>
              </p:cNvSpPr>
              <p:nvPr/>
            </p:nvSpPr>
            <p:spPr bwMode="auto">
              <a:xfrm>
                <a:off x="6454" y="4503"/>
                <a:ext cx="208" cy="425"/>
              </a:xfrm>
              <a:custGeom>
                <a:avLst/>
                <a:gdLst>
                  <a:gd name="T0" fmla="*/ 0 w 417"/>
                  <a:gd name="T1" fmla="*/ 1 h 849"/>
                  <a:gd name="T2" fmla="*/ 0 w 417"/>
                  <a:gd name="T3" fmla="*/ 1 h 849"/>
                  <a:gd name="T4" fmla="*/ 0 w 417"/>
                  <a:gd name="T5" fmla="*/ 1 h 849"/>
                  <a:gd name="T6" fmla="*/ 0 w 417"/>
                  <a:gd name="T7" fmla="*/ 1 h 849"/>
                  <a:gd name="T8" fmla="*/ 0 w 417"/>
                  <a:gd name="T9" fmla="*/ 1 h 849"/>
                  <a:gd name="T10" fmla="*/ 0 w 417"/>
                  <a:gd name="T11" fmla="*/ 1 h 849"/>
                  <a:gd name="T12" fmla="*/ 0 w 417"/>
                  <a:gd name="T13" fmla="*/ 1 h 849"/>
                  <a:gd name="T14" fmla="*/ 0 w 417"/>
                  <a:gd name="T15" fmla="*/ 1 h 849"/>
                  <a:gd name="T16" fmla="*/ 0 w 417"/>
                  <a:gd name="T17" fmla="*/ 1 h 849"/>
                  <a:gd name="T18" fmla="*/ 0 w 417"/>
                  <a:gd name="T19" fmla="*/ 1 h 849"/>
                  <a:gd name="T20" fmla="*/ 0 w 417"/>
                  <a:gd name="T21" fmla="*/ 1 h 849"/>
                  <a:gd name="T22" fmla="*/ 0 w 417"/>
                  <a:gd name="T23" fmla="*/ 1 h 849"/>
                  <a:gd name="T24" fmla="*/ 0 w 417"/>
                  <a:gd name="T25" fmla="*/ 1 h 849"/>
                  <a:gd name="T26" fmla="*/ 0 w 417"/>
                  <a:gd name="T27" fmla="*/ 1 h 849"/>
                  <a:gd name="T28" fmla="*/ 0 w 417"/>
                  <a:gd name="T29" fmla="*/ 1 h 849"/>
                  <a:gd name="T30" fmla="*/ 0 w 417"/>
                  <a:gd name="T31" fmla="*/ 1 h 849"/>
                  <a:gd name="T32" fmla="*/ 0 w 417"/>
                  <a:gd name="T33" fmla="*/ 1 h 849"/>
                  <a:gd name="T34" fmla="*/ 0 w 417"/>
                  <a:gd name="T35" fmla="*/ 1 h 849"/>
                  <a:gd name="T36" fmla="*/ 0 w 417"/>
                  <a:gd name="T37" fmla="*/ 1 h 849"/>
                  <a:gd name="T38" fmla="*/ 0 w 417"/>
                  <a:gd name="T39" fmla="*/ 1 h 849"/>
                  <a:gd name="T40" fmla="*/ 0 w 417"/>
                  <a:gd name="T41" fmla="*/ 1 h 849"/>
                  <a:gd name="T42" fmla="*/ 0 w 417"/>
                  <a:gd name="T43" fmla="*/ 1 h 849"/>
                  <a:gd name="T44" fmla="*/ 0 w 417"/>
                  <a:gd name="T45" fmla="*/ 1 h 849"/>
                  <a:gd name="T46" fmla="*/ 0 w 417"/>
                  <a:gd name="T47" fmla="*/ 1 h 849"/>
                  <a:gd name="T48" fmla="*/ 0 w 417"/>
                  <a:gd name="T49" fmla="*/ 1 h 849"/>
                  <a:gd name="T50" fmla="*/ 0 w 417"/>
                  <a:gd name="T51" fmla="*/ 1 h 849"/>
                  <a:gd name="T52" fmla="*/ 0 w 417"/>
                  <a:gd name="T53" fmla="*/ 1 h 849"/>
                  <a:gd name="T54" fmla="*/ 0 w 417"/>
                  <a:gd name="T55" fmla="*/ 1 h 849"/>
                  <a:gd name="T56" fmla="*/ 0 w 417"/>
                  <a:gd name="T57" fmla="*/ 1 h 849"/>
                  <a:gd name="T58" fmla="*/ 0 w 417"/>
                  <a:gd name="T59" fmla="*/ 1 h 849"/>
                  <a:gd name="T60" fmla="*/ 0 w 417"/>
                  <a:gd name="T61" fmla="*/ 1 h 849"/>
                  <a:gd name="T62" fmla="*/ 0 w 417"/>
                  <a:gd name="T63" fmla="*/ 1 h 849"/>
                  <a:gd name="T64" fmla="*/ 0 w 417"/>
                  <a:gd name="T65" fmla="*/ 1 h 849"/>
                  <a:gd name="T66" fmla="*/ 0 w 417"/>
                  <a:gd name="T67" fmla="*/ 1 h 849"/>
                  <a:gd name="T68" fmla="*/ 0 w 417"/>
                  <a:gd name="T69" fmla="*/ 1 h 849"/>
                  <a:gd name="T70" fmla="*/ 0 w 417"/>
                  <a:gd name="T71" fmla="*/ 1 h 849"/>
                  <a:gd name="T72" fmla="*/ 0 w 417"/>
                  <a:gd name="T73" fmla="*/ 1 h 849"/>
                  <a:gd name="T74" fmla="*/ 0 w 417"/>
                  <a:gd name="T75" fmla="*/ 1 h 849"/>
                  <a:gd name="T76" fmla="*/ 0 w 417"/>
                  <a:gd name="T77" fmla="*/ 1 h 849"/>
                  <a:gd name="T78" fmla="*/ 0 w 417"/>
                  <a:gd name="T79" fmla="*/ 1 h 849"/>
                  <a:gd name="T80" fmla="*/ 0 w 417"/>
                  <a:gd name="T81" fmla="*/ 1 h 849"/>
                  <a:gd name="T82" fmla="*/ 0 w 417"/>
                  <a:gd name="T83" fmla="*/ 1 h 849"/>
                  <a:gd name="T84" fmla="*/ 0 w 417"/>
                  <a:gd name="T85" fmla="*/ 1 h 849"/>
                  <a:gd name="T86" fmla="*/ 0 w 417"/>
                  <a:gd name="T87" fmla="*/ 1 h 849"/>
                  <a:gd name="T88" fmla="*/ 0 w 417"/>
                  <a:gd name="T89" fmla="*/ 1 h 849"/>
                  <a:gd name="T90" fmla="*/ 0 w 417"/>
                  <a:gd name="T91" fmla="*/ 1 h 8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7"/>
                  <a:gd name="T139" fmla="*/ 0 h 849"/>
                  <a:gd name="T140" fmla="*/ 417 w 417"/>
                  <a:gd name="T141" fmla="*/ 849 h 8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7" h="849">
                    <a:moveTo>
                      <a:pt x="417" y="52"/>
                    </a:moveTo>
                    <a:lnTo>
                      <a:pt x="414" y="64"/>
                    </a:lnTo>
                    <a:lnTo>
                      <a:pt x="408" y="80"/>
                    </a:lnTo>
                    <a:lnTo>
                      <a:pt x="402" y="97"/>
                    </a:lnTo>
                    <a:lnTo>
                      <a:pt x="398" y="111"/>
                    </a:lnTo>
                    <a:lnTo>
                      <a:pt x="388" y="143"/>
                    </a:lnTo>
                    <a:lnTo>
                      <a:pt x="372" y="190"/>
                    </a:lnTo>
                    <a:lnTo>
                      <a:pt x="355" y="249"/>
                    </a:lnTo>
                    <a:lnTo>
                      <a:pt x="335" y="316"/>
                    </a:lnTo>
                    <a:lnTo>
                      <a:pt x="317" y="384"/>
                    </a:lnTo>
                    <a:lnTo>
                      <a:pt x="301" y="450"/>
                    </a:lnTo>
                    <a:lnTo>
                      <a:pt x="290" y="508"/>
                    </a:lnTo>
                    <a:lnTo>
                      <a:pt x="284" y="553"/>
                    </a:lnTo>
                    <a:lnTo>
                      <a:pt x="280" y="601"/>
                    </a:lnTo>
                    <a:lnTo>
                      <a:pt x="270" y="672"/>
                    </a:lnTo>
                    <a:lnTo>
                      <a:pt x="260" y="754"/>
                    </a:lnTo>
                    <a:lnTo>
                      <a:pt x="251" y="836"/>
                    </a:lnTo>
                    <a:lnTo>
                      <a:pt x="227" y="845"/>
                    </a:lnTo>
                    <a:lnTo>
                      <a:pt x="203" y="849"/>
                    </a:lnTo>
                    <a:lnTo>
                      <a:pt x="180" y="849"/>
                    </a:lnTo>
                    <a:lnTo>
                      <a:pt x="160" y="845"/>
                    </a:lnTo>
                    <a:lnTo>
                      <a:pt x="140" y="840"/>
                    </a:lnTo>
                    <a:lnTo>
                      <a:pt x="123" y="835"/>
                    </a:lnTo>
                    <a:lnTo>
                      <a:pt x="108" y="828"/>
                    </a:lnTo>
                    <a:lnTo>
                      <a:pt x="95" y="822"/>
                    </a:lnTo>
                    <a:lnTo>
                      <a:pt x="85" y="819"/>
                    </a:lnTo>
                    <a:lnTo>
                      <a:pt x="75" y="814"/>
                    </a:lnTo>
                    <a:lnTo>
                      <a:pt x="65" y="810"/>
                    </a:lnTo>
                    <a:lnTo>
                      <a:pt x="57" y="807"/>
                    </a:lnTo>
                    <a:lnTo>
                      <a:pt x="48" y="803"/>
                    </a:lnTo>
                    <a:lnTo>
                      <a:pt x="38" y="798"/>
                    </a:lnTo>
                    <a:lnTo>
                      <a:pt x="28" y="791"/>
                    </a:lnTo>
                    <a:lnTo>
                      <a:pt x="18" y="782"/>
                    </a:lnTo>
                    <a:lnTo>
                      <a:pt x="14" y="780"/>
                    </a:lnTo>
                    <a:lnTo>
                      <a:pt x="10" y="779"/>
                    </a:lnTo>
                    <a:lnTo>
                      <a:pt x="5" y="779"/>
                    </a:lnTo>
                    <a:lnTo>
                      <a:pt x="0" y="780"/>
                    </a:lnTo>
                    <a:lnTo>
                      <a:pt x="1" y="725"/>
                    </a:lnTo>
                    <a:lnTo>
                      <a:pt x="10" y="637"/>
                    </a:lnTo>
                    <a:lnTo>
                      <a:pt x="20" y="545"/>
                    </a:lnTo>
                    <a:lnTo>
                      <a:pt x="28" y="476"/>
                    </a:lnTo>
                    <a:lnTo>
                      <a:pt x="34" y="447"/>
                    </a:lnTo>
                    <a:lnTo>
                      <a:pt x="44" y="408"/>
                    </a:lnTo>
                    <a:lnTo>
                      <a:pt x="57" y="366"/>
                    </a:lnTo>
                    <a:lnTo>
                      <a:pt x="73" y="321"/>
                    </a:lnTo>
                    <a:lnTo>
                      <a:pt x="88" y="277"/>
                    </a:lnTo>
                    <a:lnTo>
                      <a:pt x="104" y="239"/>
                    </a:lnTo>
                    <a:lnTo>
                      <a:pt x="118" y="209"/>
                    </a:lnTo>
                    <a:lnTo>
                      <a:pt x="128" y="188"/>
                    </a:lnTo>
                    <a:lnTo>
                      <a:pt x="138" y="173"/>
                    </a:lnTo>
                    <a:lnTo>
                      <a:pt x="150" y="157"/>
                    </a:lnTo>
                    <a:lnTo>
                      <a:pt x="163" y="139"/>
                    </a:lnTo>
                    <a:lnTo>
                      <a:pt x="177" y="124"/>
                    </a:lnTo>
                    <a:lnTo>
                      <a:pt x="190" y="108"/>
                    </a:lnTo>
                    <a:lnTo>
                      <a:pt x="201" y="96"/>
                    </a:lnTo>
                    <a:lnTo>
                      <a:pt x="210" y="85"/>
                    </a:lnTo>
                    <a:lnTo>
                      <a:pt x="215" y="80"/>
                    </a:lnTo>
                    <a:lnTo>
                      <a:pt x="221" y="75"/>
                    </a:lnTo>
                    <a:lnTo>
                      <a:pt x="225" y="66"/>
                    </a:lnTo>
                    <a:lnTo>
                      <a:pt x="227" y="57"/>
                    </a:lnTo>
                    <a:lnTo>
                      <a:pt x="230" y="47"/>
                    </a:lnTo>
                    <a:lnTo>
                      <a:pt x="231" y="35"/>
                    </a:lnTo>
                    <a:lnTo>
                      <a:pt x="235" y="22"/>
                    </a:lnTo>
                    <a:lnTo>
                      <a:pt x="241" y="10"/>
                    </a:lnTo>
                    <a:lnTo>
                      <a:pt x="247" y="0"/>
                    </a:lnTo>
                    <a:lnTo>
                      <a:pt x="250" y="12"/>
                    </a:lnTo>
                    <a:lnTo>
                      <a:pt x="252" y="24"/>
                    </a:lnTo>
                    <a:lnTo>
                      <a:pt x="257" y="36"/>
                    </a:lnTo>
                    <a:lnTo>
                      <a:pt x="261" y="49"/>
                    </a:lnTo>
                    <a:lnTo>
                      <a:pt x="265" y="57"/>
                    </a:lnTo>
                    <a:lnTo>
                      <a:pt x="272" y="68"/>
                    </a:lnTo>
                    <a:lnTo>
                      <a:pt x="281" y="76"/>
                    </a:lnTo>
                    <a:lnTo>
                      <a:pt x="290" y="83"/>
                    </a:lnTo>
                    <a:lnTo>
                      <a:pt x="295" y="85"/>
                    </a:lnTo>
                    <a:lnTo>
                      <a:pt x="302" y="89"/>
                    </a:lnTo>
                    <a:lnTo>
                      <a:pt x="308" y="90"/>
                    </a:lnTo>
                    <a:lnTo>
                      <a:pt x="315" y="90"/>
                    </a:lnTo>
                    <a:lnTo>
                      <a:pt x="321" y="92"/>
                    </a:lnTo>
                    <a:lnTo>
                      <a:pt x="328" y="94"/>
                    </a:lnTo>
                    <a:lnTo>
                      <a:pt x="334" y="94"/>
                    </a:lnTo>
                    <a:lnTo>
                      <a:pt x="340" y="94"/>
                    </a:lnTo>
                    <a:lnTo>
                      <a:pt x="345" y="94"/>
                    </a:lnTo>
                    <a:lnTo>
                      <a:pt x="351" y="94"/>
                    </a:lnTo>
                    <a:lnTo>
                      <a:pt x="357" y="92"/>
                    </a:lnTo>
                    <a:lnTo>
                      <a:pt x="362" y="90"/>
                    </a:lnTo>
                    <a:lnTo>
                      <a:pt x="368" y="89"/>
                    </a:lnTo>
                    <a:lnTo>
                      <a:pt x="372" y="87"/>
                    </a:lnTo>
                    <a:lnTo>
                      <a:pt x="378" y="85"/>
                    </a:lnTo>
                    <a:lnTo>
                      <a:pt x="384" y="82"/>
                    </a:lnTo>
                    <a:lnTo>
                      <a:pt x="394" y="75"/>
                    </a:lnTo>
                    <a:lnTo>
                      <a:pt x="402" y="66"/>
                    </a:lnTo>
                    <a:lnTo>
                      <a:pt x="410" y="59"/>
                    </a:lnTo>
                    <a:lnTo>
                      <a:pt x="417" y="5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64" name="Freeform 20"/>
              <p:cNvSpPr>
                <a:spLocks/>
              </p:cNvSpPr>
              <p:nvPr/>
            </p:nvSpPr>
            <p:spPr bwMode="auto">
              <a:xfrm>
                <a:off x="6503" y="4545"/>
                <a:ext cx="121" cy="388"/>
              </a:xfrm>
              <a:custGeom>
                <a:avLst/>
                <a:gdLst>
                  <a:gd name="T0" fmla="*/ 1 w 242"/>
                  <a:gd name="T1" fmla="*/ 1 h 776"/>
                  <a:gd name="T2" fmla="*/ 1 w 242"/>
                  <a:gd name="T3" fmla="*/ 1 h 776"/>
                  <a:gd name="T4" fmla="*/ 1 w 242"/>
                  <a:gd name="T5" fmla="*/ 1 h 776"/>
                  <a:gd name="T6" fmla="*/ 1 w 242"/>
                  <a:gd name="T7" fmla="*/ 1 h 776"/>
                  <a:gd name="T8" fmla="*/ 1 w 242"/>
                  <a:gd name="T9" fmla="*/ 1 h 776"/>
                  <a:gd name="T10" fmla="*/ 1 w 242"/>
                  <a:gd name="T11" fmla="*/ 1 h 776"/>
                  <a:gd name="T12" fmla="*/ 1 w 242"/>
                  <a:gd name="T13" fmla="*/ 1 h 776"/>
                  <a:gd name="T14" fmla="*/ 1 w 242"/>
                  <a:gd name="T15" fmla="*/ 1 h 776"/>
                  <a:gd name="T16" fmla="*/ 1 w 242"/>
                  <a:gd name="T17" fmla="*/ 1 h 776"/>
                  <a:gd name="T18" fmla="*/ 1 w 242"/>
                  <a:gd name="T19" fmla="*/ 1 h 776"/>
                  <a:gd name="T20" fmla="*/ 1 w 242"/>
                  <a:gd name="T21" fmla="*/ 1 h 776"/>
                  <a:gd name="T22" fmla="*/ 1 w 242"/>
                  <a:gd name="T23" fmla="*/ 1 h 776"/>
                  <a:gd name="T24" fmla="*/ 1 w 242"/>
                  <a:gd name="T25" fmla="*/ 1 h 776"/>
                  <a:gd name="T26" fmla="*/ 1 w 242"/>
                  <a:gd name="T27" fmla="*/ 1 h 776"/>
                  <a:gd name="T28" fmla="*/ 1 w 242"/>
                  <a:gd name="T29" fmla="*/ 1 h 776"/>
                  <a:gd name="T30" fmla="*/ 1 w 242"/>
                  <a:gd name="T31" fmla="*/ 1 h 776"/>
                  <a:gd name="T32" fmla="*/ 1 w 242"/>
                  <a:gd name="T33" fmla="*/ 1 h 776"/>
                  <a:gd name="T34" fmla="*/ 1 w 242"/>
                  <a:gd name="T35" fmla="*/ 1 h 776"/>
                  <a:gd name="T36" fmla="*/ 1 w 242"/>
                  <a:gd name="T37" fmla="*/ 1 h 776"/>
                  <a:gd name="T38" fmla="*/ 1 w 242"/>
                  <a:gd name="T39" fmla="*/ 1 h 776"/>
                  <a:gd name="T40" fmla="*/ 1 w 242"/>
                  <a:gd name="T41" fmla="*/ 1 h 776"/>
                  <a:gd name="T42" fmla="*/ 1 w 242"/>
                  <a:gd name="T43" fmla="*/ 1 h 776"/>
                  <a:gd name="T44" fmla="*/ 1 w 242"/>
                  <a:gd name="T45" fmla="*/ 1 h 776"/>
                  <a:gd name="T46" fmla="*/ 1 w 242"/>
                  <a:gd name="T47" fmla="*/ 1 h 776"/>
                  <a:gd name="T48" fmla="*/ 1 w 242"/>
                  <a:gd name="T49" fmla="*/ 1 h 776"/>
                  <a:gd name="T50" fmla="*/ 1 w 242"/>
                  <a:gd name="T51" fmla="*/ 1 h 776"/>
                  <a:gd name="T52" fmla="*/ 1 w 242"/>
                  <a:gd name="T53" fmla="*/ 1 h 776"/>
                  <a:gd name="T54" fmla="*/ 1 w 242"/>
                  <a:gd name="T55" fmla="*/ 1 h 776"/>
                  <a:gd name="T56" fmla="*/ 1 w 242"/>
                  <a:gd name="T57" fmla="*/ 1 h 776"/>
                  <a:gd name="T58" fmla="*/ 1 w 242"/>
                  <a:gd name="T59" fmla="*/ 1 h 776"/>
                  <a:gd name="T60" fmla="*/ 0 w 242"/>
                  <a:gd name="T61" fmla="*/ 1 h 776"/>
                  <a:gd name="T62" fmla="*/ 0 w 242"/>
                  <a:gd name="T63" fmla="*/ 1 h 776"/>
                  <a:gd name="T64" fmla="*/ 1 w 242"/>
                  <a:gd name="T65" fmla="*/ 1 h 776"/>
                  <a:gd name="T66" fmla="*/ 1 w 242"/>
                  <a:gd name="T67" fmla="*/ 1 h 776"/>
                  <a:gd name="T68" fmla="*/ 1 w 242"/>
                  <a:gd name="T69" fmla="*/ 1 h 776"/>
                  <a:gd name="T70" fmla="*/ 1 w 242"/>
                  <a:gd name="T71" fmla="*/ 1 h 776"/>
                  <a:gd name="T72" fmla="*/ 1 w 242"/>
                  <a:gd name="T73" fmla="*/ 1 h 776"/>
                  <a:gd name="T74" fmla="*/ 1 w 242"/>
                  <a:gd name="T75" fmla="*/ 1 h 776"/>
                  <a:gd name="T76" fmla="*/ 1 w 242"/>
                  <a:gd name="T77" fmla="*/ 1 h 776"/>
                  <a:gd name="T78" fmla="*/ 1 w 242"/>
                  <a:gd name="T79" fmla="*/ 1 h 776"/>
                  <a:gd name="T80" fmla="*/ 1 w 242"/>
                  <a:gd name="T81" fmla="*/ 1 h 776"/>
                  <a:gd name="T82" fmla="*/ 1 w 242"/>
                  <a:gd name="T83" fmla="*/ 1 h 776"/>
                  <a:gd name="T84" fmla="*/ 1 w 242"/>
                  <a:gd name="T85" fmla="*/ 1 h 776"/>
                  <a:gd name="T86" fmla="*/ 1 w 242"/>
                  <a:gd name="T87" fmla="*/ 1 h 776"/>
                  <a:gd name="T88" fmla="*/ 1 w 242"/>
                  <a:gd name="T89" fmla="*/ 1 h 776"/>
                  <a:gd name="T90" fmla="*/ 1 w 242"/>
                  <a:gd name="T91" fmla="*/ 1 h 776"/>
                  <a:gd name="T92" fmla="*/ 1 w 242"/>
                  <a:gd name="T93" fmla="*/ 1 h 776"/>
                  <a:gd name="T94" fmla="*/ 1 w 242"/>
                  <a:gd name="T95" fmla="*/ 1 h 776"/>
                  <a:gd name="T96" fmla="*/ 1 w 242"/>
                  <a:gd name="T97" fmla="*/ 1 h 776"/>
                  <a:gd name="T98" fmla="*/ 1 w 242"/>
                  <a:gd name="T99" fmla="*/ 1 h 776"/>
                  <a:gd name="T100" fmla="*/ 1 w 242"/>
                  <a:gd name="T101" fmla="*/ 1 h 776"/>
                  <a:gd name="T102" fmla="*/ 1 w 242"/>
                  <a:gd name="T103" fmla="*/ 1 h 776"/>
                  <a:gd name="T104" fmla="*/ 1 w 242"/>
                  <a:gd name="T105" fmla="*/ 1 h 776"/>
                  <a:gd name="T106" fmla="*/ 1 w 242"/>
                  <a:gd name="T107" fmla="*/ 1 h 7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2"/>
                  <a:gd name="T163" fmla="*/ 0 h 776"/>
                  <a:gd name="T164" fmla="*/ 242 w 242"/>
                  <a:gd name="T165" fmla="*/ 776 h 7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2" h="776">
                    <a:moveTo>
                      <a:pt x="242" y="11"/>
                    </a:moveTo>
                    <a:lnTo>
                      <a:pt x="236" y="11"/>
                    </a:lnTo>
                    <a:lnTo>
                      <a:pt x="230" y="11"/>
                    </a:lnTo>
                    <a:lnTo>
                      <a:pt x="223" y="9"/>
                    </a:lnTo>
                    <a:lnTo>
                      <a:pt x="217" y="7"/>
                    </a:lnTo>
                    <a:lnTo>
                      <a:pt x="210" y="7"/>
                    </a:lnTo>
                    <a:lnTo>
                      <a:pt x="204" y="6"/>
                    </a:lnTo>
                    <a:lnTo>
                      <a:pt x="197" y="2"/>
                    </a:lnTo>
                    <a:lnTo>
                      <a:pt x="192" y="0"/>
                    </a:lnTo>
                    <a:lnTo>
                      <a:pt x="186" y="6"/>
                    </a:lnTo>
                    <a:lnTo>
                      <a:pt x="180" y="14"/>
                    </a:lnTo>
                    <a:lnTo>
                      <a:pt x="176" y="25"/>
                    </a:lnTo>
                    <a:lnTo>
                      <a:pt x="174" y="35"/>
                    </a:lnTo>
                    <a:lnTo>
                      <a:pt x="167" y="37"/>
                    </a:lnTo>
                    <a:lnTo>
                      <a:pt x="160" y="41"/>
                    </a:lnTo>
                    <a:lnTo>
                      <a:pt x="153" y="44"/>
                    </a:lnTo>
                    <a:lnTo>
                      <a:pt x="146" y="48"/>
                    </a:lnTo>
                    <a:lnTo>
                      <a:pt x="139" y="53"/>
                    </a:lnTo>
                    <a:lnTo>
                      <a:pt x="133" y="56"/>
                    </a:lnTo>
                    <a:lnTo>
                      <a:pt x="127" y="60"/>
                    </a:lnTo>
                    <a:lnTo>
                      <a:pt x="123" y="63"/>
                    </a:lnTo>
                    <a:lnTo>
                      <a:pt x="119" y="67"/>
                    </a:lnTo>
                    <a:lnTo>
                      <a:pt x="115" y="74"/>
                    </a:lnTo>
                    <a:lnTo>
                      <a:pt x="109" y="84"/>
                    </a:lnTo>
                    <a:lnTo>
                      <a:pt x="102" y="97"/>
                    </a:lnTo>
                    <a:lnTo>
                      <a:pt x="97" y="105"/>
                    </a:lnTo>
                    <a:lnTo>
                      <a:pt x="93" y="116"/>
                    </a:lnTo>
                    <a:lnTo>
                      <a:pt x="89" y="128"/>
                    </a:lnTo>
                    <a:lnTo>
                      <a:pt x="85" y="140"/>
                    </a:lnTo>
                    <a:lnTo>
                      <a:pt x="80" y="152"/>
                    </a:lnTo>
                    <a:lnTo>
                      <a:pt x="76" y="165"/>
                    </a:lnTo>
                    <a:lnTo>
                      <a:pt x="72" y="179"/>
                    </a:lnTo>
                    <a:lnTo>
                      <a:pt x="67" y="193"/>
                    </a:lnTo>
                    <a:lnTo>
                      <a:pt x="63" y="208"/>
                    </a:lnTo>
                    <a:lnTo>
                      <a:pt x="59" y="226"/>
                    </a:lnTo>
                    <a:lnTo>
                      <a:pt x="53" y="245"/>
                    </a:lnTo>
                    <a:lnTo>
                      <a:pt x="49" y="264"/>
                    </a:lnTo>
                    <a:lnTo>
                      <a:pt x="46" y="273"/>
                    </a:lnTo>
                    <a:lnTo>
                      <a:pt x="45" y="283"/>
                    </a:lnTo>
                    <a:lnTo>
                      <a:pt x="42" y="294"/>
                    </a:lnTo>
                    <a:lnTo>
                      <a:pt x="39" y="304"/>
                    </a:lnTo>
                    <a:lnTo>
                      <a:pt x="36" y="320"/>
                    </a:lnTo>
                    <a:lnTo>
                      <a:pt x="33" y="338"/>
                    </a:lnTo>
                    <a:lnTo>
                      <a:pt x="29" y="355"/>
                    </a:lnTo>
                    <a:lnTo>
                      <a:pt x="26" y="373"/>
                    </a:lnTo>
                    <a:lnTo>
                      <a:pt x="25" y="383"/>
                    </a:lnTo>
                    <a:lnTo>
                      <a:pt x="23" y="395"/>
                    </a:lnTo>
                    <a:lnTo>
                      <a:pt x="20" y="406"/>
                    </a:lnTo>
                    <a:lnTo>
                      <a:pt x="19" y="418"/>
                    </a:lnTo>
                    <a:lnTo>
                      <a:pt x="17" y="435"/>
                    </a:lnTo>
                    <a:lnTo>
                      <a:pt x="15" y="453"/>
                    </a:lnTo>
                    <a:lnTo>
                      <a:pt x="13" y="470"/>
                    </a:lnTo>
                    <a:lnTo>
                      <a:pt x="10" y="488"/>
                    </a:lnTo>
                    <a:lnTo>
                      <a:pt x="9" y="502"/>
                    </a:lnTo>
                    <a:lnTo>
                      <a:pt x="9" y="514"/>
                    </a:lnTo>
                    <a:lnTo>
                      <a:pt x="7" y="528"/>
                    </a:lnTo>
                    <a:lnTo>
                      <a:pt x="6" y="542"/>
                    </a:lnTo>
                    <a:lnTo>
                      <a:pt x="5" y="565"/>
                    </a:lnTo>
                    <a:lnTo>
                      <a:pt x="3" y="587"/>
                    </a:lnTo>
                    <a:lnTo>
                      <a:pt x="2" y="612"/>
                    </a:lnTo>
                    <a:lnTo>
                      <a:pt x="0" y="636"/>
                    </a:lnTo>
                    <a:lnTo>
                      <a:pt x="0" y="649"/>
                    </a:lnTo>
                    <a:lnTo>
                      <a:pt x="0" y="659"/>
                    </a:lnTo>
                    <a:lnTo>
                      <a:pt x="0" y="671"/>
                    </a:lnTo>
                    <a:lnTo>
                      <a:pt x="0" y="683"/>
                    </a:lnTo>
                    <a:lnTo>
                      <a:pt x="7" y="690"/>
                    </a:lnTo>
                    <a:lnTo>
                      <a:pt x="17" y="703"/>
                    </a:lnTo>
                    <a:lnTo>
                      <a:pt x="29" y="717"/>
                    </a:lnTo>
                    <a:lnTo>
                      <a:pt x="43" y="731"/>
                    </a:lnTo>
                    <a:lnTo>
                      <a:pt x="56" y="746"/>
                    </a:lnTo>
                    <a:lnTo>
                      <a:pt x="67" y="760"/>
                    </a:lnTo>
                    <a:lnTo>
                      <a:pt x="76" y="771"/>
                    </a:lnTo>
                    <a:lnTo>
                      <a:pt x="82" y="776"/>
                    </a:lnTo>
                    <a:lnTo>
                      <a:pt x="87" y="769"/>
                    </a:lnTo>
                    <a:lnTo>
                      <a:pt x="95" y="760"/>
                    </a:lnTo>
                    <a:lnTo>
                      <a:pt x="102" y="750"/>
                    </a:lnTo>
                    <a:lnTo>
                      <a:pt x="112" y="738"/>
                    </a:lnTo>
                    <a:lnTo>
                      <a:pt x="119" y="725"/>
                    </a:lnTo>
                    <a:lnTo>
                      <a:pt x="127" y="715"/>
                    </a:lnTo>
                    <a:lnTo>
                      <a:pt x="133" y="706"/>
                    </a:lnTo>
                    <a:lnTo>
                      <a:pt x="136" y="699"/>
                    </a:lnTo>
                    <a:lnTo>
                      <a:pt x="132" y="626"/>
                    </a:lnTo>
                    <a:lnTo>
                      <a:pt x="132" y="563"/>
                    </a:lnTo>
                    <a:lnTo>
                      <a:pt x="133" y="514"/>
                    </a:lnTo>
                    <a:lnTo>
                      <a:pt x="136" y="481"/>
                    </a:lnTo>
                    <a:lnTo>
                      <a:pt x="139" y="451"/>
                    </a:lnTo>
                    <a:lnTo>
                      <a:pt x="144" y="413"/>
                    </a:lnTo>
                    <a:lnTo>
                      <a:pt x="149" y="376"/>
                    </a:lnTo>
                    <a:lnTo>
                      <a:pt x="150" y="352"/>
                    </a:lnTo>
                    <a:lnTo>
                      <a:pt x="152" y="339"/>
                    </a:lnTo>
                    <a:lnTo>
                      <a:pt x="154" y="320"/>
                    </a:lnTo>
                    <a:lnTo>
                      <a:pt x="159" y="297"/>
                    </a:lnTo>
                    <a:lnTo>
                      <a:pt x="163" y="269"/>
                    </a:lnTo>
                    <a:lnTo>
                      <a:pt x="166" y="259"/>
                    </a:lnTo>
                    <a:lnTo>
                      <a:pt x="167" y="247"/>
                    </a:lnTo>
                    <a:lnTo>
                      <a:pt x="170" y="236"/>
                    </a:lnTo>
                    <a:lnTo>
                      <a:pt x="172" y="224"/>
                    </a:lnTo>
                    <a:lnTo>
                      <a:pt x="173" y="215"/>
                    </a:lnTo>
                    <a:lnTo>
                      <a:pt x="174" y="205"/>
                    </a:lnTo>
                    <a:lnTo>
                      <a:pt x="177" y="196"/>
                    </a:lnTo>
                    <a:lnTo>
                      <a:pt x="179" y="187"/>
                    </a:lnTo>
                    <a:lnTo>
                      <a:pt x="186" y="142"/>
                    </a:lnTo>
                    <a:lnTo>
                      <a:pt x="192" y="109"/>
                    </a:lnTo>
                    <a:lnTo>
                      <a:pt x="196" y="84"/>
                    </a:lnTo>
                    <a:lnTo>
                      <a:pt x="203" y="67"/>
                    </a:lnTo>
                    <a:lnTo>
                      <a:pt x="216" y="63"/>
                    </a:lnTo>
                    <a:lnTo>
                      <a:pt x="229" y="49"/>
                    </a:lnTo>
                    <a:lnTo>
                      <a:pt x="237" y="30"/>
                    </a:lnTo>
                    <a:lnTo>
                      <a:pt x="242" y="1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65" name="Freeform 21"/>
              <p:cNvSpPr>
                <a:spLocks/>
              </p:cNvSpPr>
              <p:nvPr/>
            </p:nvSpPr>
            <p:spPr bwMode="auto">
              <a:xfrm>
                <a:off x="6590" y="4530"/>
                <a:ext cx="72" cy="75"/>
              </a:xfrm>
              <a:custGeom>
                <a:avLst/>
                <a:gdLst>
                  <a:gd name="T0" fmla="*/ 0 w 145"/>
                  <a:gd name="T1" fmla="*/ 1 h 150"/>
                  <a:gd name="T2" fmla="*/ 0 w 145"/>
                  <a:gd name="T3" fmla="*/ 1 h 150"/>
                  <a:gd name="T4" fmla="*/ 0 w 145"/>
                  <a:gd name="T5" fmla="*/ 1 h 150"/>
                  <a:gd name="T6" fmla="*/ 0 w 145"/>
                  <a:gd name="T7" fmla="*/ 1 h 150"/>
                  <a:gd name="T8" fmla="*/ 0 w 145"/>
                  <a:gd name="T9" fmla="*/ 0 h 150"/>
                  <a:gd name="T10" fmla="*/ 0 w 145"/>
                  <a:gd name="T11" fmla="*/ 1 h 150"/>
                  <a:gd name="T12" fmla="*/ 0 w 145"/>
                  <a:gd name="T13" fmla="*/ 1 h 150"/>
                  <a:gd name="T14" fmla="*/ 0 w 145"/>
                  <a:gd name="T15" fmla="*/ 1 h 150"/>
                  <a:gd name="T16" fmla="*/ 0 w 145"/>
                  <a:gd name="T17" fmla="*/ 1 h 150"/>
                  <a:gd name="T18" fmla="*/ 0 w 145"/>
                  <a:gd name="T19" fmla="*/ 1 h 150"/>
                  <a:gd name="T20" fmla="*/ 0 w 145"/>
                  <a:gd name="T21" fmla="*/ 1 h 150"/>
                  <a:gd name="T22" fmla="*/ 0 w 145"/>
                  <a:gd name="T23" fmla="*/ 1 h 150"/>
                  <a:gd name="T24" fmla="*/ 0 w 145"/>
                  <a:gd name="T25" fmla="*/ 1 h 150"/>
                  <a:gd name="T26" fmla="*/ 0 w 145"/>
                  <a:gd name="T27" fmla="*/ 1 h 150"/>
                  <a:gd name="T28" fmla="*/ 0 w 145"/>
                  <a:gd name="T29" fmla="*/ 1 h 150"/>
                  <a:gd name="T30" fmla="*/ 0 w 145"/>
                  <a:gd name="T31" fmla="*/ 1 h 150"/>
                  <a:gd name="T32" fmla="*/ 0 w 145"/>
                  <a:gd name="T33" fmla="*/ 1 h 150"/>
                  <a:gd name="T34" fmla="*/ 0 w 145"/>
                  <a:gd name="T35" fmla="*/ 1 h 150"/>
                  <a:gd name="T36" fmla="*/ 0 w 145"/>
                  <a:gd name="T37" fmla="*/ 1 h 150"/>
                  <a:gd name="T38" fmla="*/ 0 w 145"/>
                  <a:gd name="T39" fmla="*/ 1 h 150"/>
                  <a:gd name="T40" fmla="*/ 0 w 145"/>
                  <a:gd name="T41" fmla="*/ 1 h 150"/>
                  <a:gd name="T42" fmla="*/ 0 w 145"/>
                  <a:gd name="T43" fmla="*/ 1 h 150"/>
                  <a:gd name="T44" fmla="*/ 0 w 145"/>
                  <a:gd name="T45" fmla="*/ 1 h 150"/>
                  <a:gd name="T46" fmla="*/ 0 w 145"/>
                  <a:gd name="T47" fmla="*/ 1 h 150"/>
                  <a:gd name="T48" fmla="*/ 0 w 145"/>
                  <a:gd name="T49" fmla="*/ 1 h 150"/>
                  <a:gd name="T50" fmla="*/ 0 w 145"/>
                  <a:gd name="T51" fmla="*/ 1 h 150"/>
                  <a:gd name="T52" fmla="*/ 0 w 145"/>
                  <a:gd name="T53" fmla="*/ 1 h 150"/>
                  <a:gd name="T54" fmla="*/ 0 w 145"/>
                  <a:gd name="T55" fmla="*/ 1 h 150"/>
                  <a:gd name="T56" fmla="*/ 0 w 145"/>
                  <a:gd name="T57" fmla="*/ 1 h 150"/>
                  <a:gd name="T58" fmla="*/ 0 w 145"/>
                  <a:gd name="T59" fmla="*/ 1 h 150"/>
                  <a:gd name="T60" fmla="*/ 0 w 145"/>
                  <a:gd name="T61" fmla="*/ 1 h 150"/>
                  <a:gd name="T62" fmla="*/ 0 w 145"/>
                  <a:gd name="T63" fmla="*/ 1 h 150"/>
                  <a:gd name="T64" fmla="*/ 0 w 145"/>
                  <a:gd name="T65" fmla="*/ 1 h 150"/>
                  <a:gd name="T66" fmla="*/ 0 w 145"/>
                  <a:gd name="T67" fmla="*/ 1 h 150"/>
                  <a:gd name="T68" fmla="*/ 0 w 145"/>
                  <a:gd name="T69" fmla="*/ 1 h 150"/>
                  <a:gd name="T70" fmla="*/ 0 w 145"/>
                  <a:gd name="T71" fmla="*/ 1 h 150"/>
                  <a:gd name="T72" fmla="*/ 0 w 145"/>
                  <a:gd name="T73" fmla="*/ 1 h 150"/>
                  <a:gd name="T74" fmla="*/ 0 w 145"/>
                  <a:gd name="T75" fmla="*/ 1 h 150"/>
                  <a:gd name="T76" fmla="*/ 0 w 145"/>
                  <a:gd name="T77" fmla="*/ 1 h 150"/>
                  <a:gd name="T78" fmla="*/ 0 w 145"/>
                  <a:gd name="T79" fmla="*/ 1 h 150"/>
                  <a:gd name="T80" fmla="*/ 0 w 145"/>
                  <a:gd name="T81" fmla="*/ 1 h 150"/>
                  <a:gd name="T82" fmla="*/ 0 w 145"/>
                  <a:gd name="T83" fmla="*/ 1 h 150"/>
                  <a:gd name="T84" fmla="*/ 0 w 145"/>
                  <a:gd name="T85" fmla="*/ 1 h 150"/>
                  <a:gd name="T86" fmla="*/ 0 w 145"/>
                  <a:gd name="T87" fmla="*/ 1 h 150"/>
                  <a:gd name="T88" fmla="*/ 0 w 145"/>
                  <a:gd name="T89" fmla="*/ 1 h 150"/>
                  <a:gd name="T90" fmla="*/ 0 w 145"/>
                  <a:gd name="T91" fmla="*/ 1 h 150"/>
                  <a:gd name="T92" fmla="*/ 0 w 145"/>
                  <a:gd name="T93" fmla="*/ 1 h 150"/>
                  <a:gd name="T94" fmla="*/ 0 w 145"/>
                  <a:gd name="T95" fmla="*/ 1 h 150"/>
                  <a:gd name="T96" fmla="*/ 0 w 145"/>
                  <a:gd name="T97" fmla="*/ 1 h 150"/>
                  <a:gd name="T98" fmla="*/ 0 w 145"/>
                  <a:gd name="T99" fmla="*/ 1 h 150"/>
                  <a:gd name="T100" fmla="*/ 0 w 145"/>
                  <a:gd name="T101" fmla="*/ 1 h 150"/>
                  <a:gd name="T102" fmla="*/ 0 w 145"/>
                  <a:gd name="T103" fmla="*/ 1 h 150"/>
                  <a:gd name="T104" fmla="*/ 0 w 145"/>
                  <a:gd name="T105" fmla="*/ 1 h 150"/>
                  <a:gd name="T106" fmla="*/ 0 w 145"/>
                  <a:gd name="T107" fmla="*/ 1 h 150"/>
                  <a:gd name="T108" fmla="*/ 0 w 145"/>
                  <a:gd name="T109" fmla="*/ 1 h 150"/>
                  <a:gd name="T110" fmla="*/ 0 w 145"/>
                  <a:gd name="T111" fmla="*/ 1 h 150"/>
                  <a:gd name="T112" fmla="*/ 0 w 145"/>
                  <a:gd name="T113" fmla="*/ 1 h 1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5"/>
                  <a:gd name="T172" fmla="*/ 0 h 150"/>
                  <a:gd name="T173" fmla="*/ 145 w 145"/>
                  <a:gd name="T174" fmla="*/ 150 h 1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5" h="150">
                    <a:moveTo>
                      <a:pt x="126" y="59"/>
                    </a:moveTo>
                    <a:lnTo>
                      <a:pt x="130" y="45"/>
                    </a:lnTo>
                    <a:lnTo>
                      <a:pt x="136" y="28"/>
                    </a:lnTo>
                    <a:lnTo>
                      <a:pt x="142" y="12"/>
                    </a:lnTo>
                    <a:lnTo>
                      <a:pt x="145" y="0"/>
                    </a:lnTo>
                    <a:lnTo>
                      <a:pt x="138" y="7"/>
                    </a:lnTo>
                    <a:lnTo>
                      <a:pt x="130" y="14"/>
                    </a:lnTo>
                    <a:lnTo>
                      <a:pt x="122" y="23"/>
                    </a:lnTo>
                    <a:lnTo>
                      <a:pt x="112" y="30"/>
                    </a:lnTo>
                    <a:lnTo>
                      <a:pt x="106" y="33"/>
                    </a:lnTo>
                    <a:lnTo>
                      <a:pt x="100" y="35"/>
                    </a:lnTo>
                    <a:lnTo>
                      <a:pt x="96" y="37"/>
                    </a:lnTo>
                    <a:lnTo>
                      <a:pt x="90" y="38"/>
                    </a:lnTo>
                    <a:lnTo>
                      <a:pt x="85" y="40"/>
                    </a:lnTo>
                    <a:lnTo>
                      <a:pt x="79" y="42"/>
                    </a:lnTo>
                    <a:lnTo>
                      <a:pt x="73" y="42"/>
                    </a:lnTo>
                    <a:lnTo>
                      <a:pt x="68" y="42"/>
                    </a:lnTo>
                    <a:lnTo>
                      <a:pt x="62" y="42"/>
                    </a:lnTo>
                    <a:lnTo>
                      <a:pt x="56" y="42"/>
                    </a:lnTo>
                    <a:lnTo>
                      <a:pt x="49" y="40"/>
                    </a:lnTo>
                    <a:lnTo>
                      <a:pt x="43" y="38"/>
                    </a:lnTo>
                    <a:lnTo>
                      <a:pt x="36" y="38"/>
                    </a:lnTo>
                    <a:lnTo>
                      <a:pt x="30" y="37"/>
                    </a:lnTo>
                    <a:lnTo>
                      <a:pt x="23" y="33"/>
                    </a:lnTo>
                    <a:lnTo>
                      <a:pt x="18" y="31"/>
                    </a:lnTo>
                    <a:lnTo>
                      <a:pt x="12" y="37"/>
                    </a:lnTo>
                    <a:lnTo>
                      <a:pt x="6" y="45"/>
                    </a:lnTo>
                    <a:lnTo>
                      <a:pt x="2" y="56"/>
                    </a:lnTo>
                    <a:lnTo>
                      <a:pt x="0" y="66"/>
                    </a:lnTo>
                    <a:lnTo>
                      <a:pt x="0" y="72"/>
                    </a:lnTo>
                    <a:lnTo>
                      <a:pt x="3" y="75"/>
                    </a:lnTo>
                    <a:lnTo>
                      <a:pt x="6" y="82"/>
                    </a:lnTo>
                    <a:lnTo>
                      <a:pt x="10" y="87"/>
                    </a:lnTo>
                    <a:lnTo>
                      <a:pt x="16" y="93"/>
                    </a:lnTo>
                    <a:lnTo>
                      <a:pt x="23" y="96"/>
                    </a:lnTo>
                    <a:lnTo>
                      <a:pt x="33" y="98"/>
                    </a:lnTo>
                    <a:lnTo>
                      <a:pt x="45" y="100"/>
                    </a:lnTo>
                    <a:lnTo>
                      <a:pt x="49" y="110"/>
                    </a:lnTo>
                    <a:lnTo>
                      <a:pt x="55" y="124"/>
                    </a:lnTo>
                    <a:lnTo>
                      <a:pt x="58" y="140"/>
                    </a:lnTo>
                    <a:lnTo>
                      <a:pt x="60" y="150"/>
                    </a:lnTo>
                    <a:lnTo>
                      <a:pt x="68" y="142"/>
                    </a:lnTo>
                    <a:lnTo>
                      <a:pt x="73" y="133"/>
                    </a:lnTo>
                    <a:lnTo>
                      <a:pt x="76" y="128"/>
                    </a:lnTo>
                    <a:lnTo>
                      <a:pt x="80" y="126"/>
                    </a:lnTo>
                    <a:lnTo>
                      <a:pt x="86" y="124"/>
                    </a:lnTo>
                    <a:lnTo>
                      <a:pt x="90" y="119"/>
                    </a:lnTo>
                    <a:lnTo>
                      <a:pt x="93" y="114"/>
                    </a:lnTo>
                    <a:lnTo>
                      <a:pt x="95" y="108"/>
                    </a:lnTo>
                    <a:lnTo>
                      <a:pt x="96" y="100"/>
                    </a:lnTo>
                    <a:lnTo>
                      <a:pt x="99" y="86"/>
                    </a:lnTo>
                    <a:lnTo>
                      <a:pt x="102" y="75"/>
                    </a:lnTo>
                    <a:lnTo>
                      <a:pt x="105" y="70"/>
                    </a:lnTo>
                    <a:lnTo>
                      <a:pt x="109" y="68"/>
                    </a:lnTo>
                    <a:lnTo>
                      <a:pt x="113" y="66"/>
                    </a:lnTo>
                    <a:lnTo>
                      <a:pt x="120" y="63"/>
                    </a:lnTo>
                    <a:lnTo>
                      <a:pt x="126" y="5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66" name="Freeform 22"/>
              <p:cNvSpPr>
                <a:spLocks/>
              </p:cNvSpPr>
              <p:nvPr/>
            </p:nvSpPr>
            <p:spPr bwMode="auto">
              <a:xfrm>
                <a:off x="6503" y="4615"/>
                <a:ext cx="82" cy="318"/>
              </a:xfrm>
              <a:custGeom>
                <a:avLst/>
                <a:gdLst>
                  <a:gd name="T0" fmla="*/ 1 w 163"/>
                  <a:gd name="T1" fmla="*/ 1 h 636"/>
                  <a:gd name="T2" fmla="*/ 1 w 163"/>
                  <a:gd name="T3" fmla="*/ 1 h 636"/>
                  <a:gd name="T4" fmla="*/ 1 w 163"/>
                  <a:gd name="T5" fmla="*/ 1 h 636"/>
                  <a:gd name="T6" fmla="*/ 1 w 163"/>
                  <a:gd name="T7" fmla="*/ 1 h 636"/>
                  <a:gd name="T8" fmla="*/ 1 w 163"/>
                  <a:gd name="T9" fmla="*/ 1 h 636"/>
                  <a:gd name="T10" fmla="*/ 1 w 163"/>
                  <a:gd name="T11" fmla="*/ 1 h 636"/>
                  <a:gd name="T12" fmla="*/ 1 w 163"/>
                  <a:gd name="T13" fmla="*/ 1 h 636"/>
                  <a:gd name="T14" fmla="*/ 1 w 163"/>
                  <a:gd name="T15" fmla="*/ 1 h 636"/>
                  <a:gd name="T16" fmla="*/ 1 w 163"/>
                  <a:gd name="T17" fmla="*/ 1 h 636"/>
                  <a:gd name="T18" fmla="*/ 0 w 163"/>
                  <a:gd name="T19" fmla="*/ 1 h 636"/>
                  <a:gd name="T20" fmla="*/ 0 w 163"/>
                  <a:gd name="T21" fmla="*/ 1 h 636"/>
                  <a:gd name="T22" fmla="*/ 1 w 163"/>
                  <a:gd name="T23" fmla="*/ 1 h 636"/>
                  <a:gd name="T24" fmla="*/ 1 w 163"/>
                  <a:gd name="T25" fmla="*/ 1 h 636"/>
                  <a:gd name="T26" fmla="*/ 1 w 163"/>
                  <a:gd name="T27" fmla="*/ 1 h 636"/>
                  <a:gd name="T28" fmla="*/ 1 w 163"/>
                  <a:gd name="T29" fmla="*/ 1 h 636"/>
                  <a:gd name="T30" fmla="*/ 1 w 163"/>
                  <a:gd name="T31" fmla="*/ 1 h 636"/>
                  <a:gd name="T32" fmla="*/ 1 w 163"/>
                  <a:gd name="T33" fmla="*/ 1 h 636"/>
                  <a:gd name="T34" fmla="*/ 1 w 163"/>
                  <a:gd name="T35" fmla="*/ 1 h 636"/>
                  <a:gd name="T36" fmla="*/ 1 w 163"/>
                  <a:gd name="T37" fmla="*/ 1 h 636"/>
                  <a:gd name="T38" fmla="*/ 1 w 163"/>
                  <a:gd name="T39" fmla="*/ 1 h 636"/>
                  <a:gd name="T40" fmla="*/ 1 w 163"/>
                  <a:gd name="T41" fmla="*/ 1 h 636"/>
                  <a:gd name="T42" fmla="*/ 1 w 163"/>
                  <a:gd name="T43" fmla="*/ 1 h 636"/>
                  <a:gd name="T44" fmla="*/ 1 w 163"/>
                  <a:gd name="T45" fmla="*/ 1 h 636"/>
                  <a:gd name="T46" fmla="*/ 1 w 163"/>
                  <a:gd name="T47" fmla="*/ 1 h 636"/>
                  <a:gd name="T48" fmla="*/ 1 w 163"/>
                  <a:gd name="T49" fmla="*/ 1 h 636"/>
                  <a:gd name="T50" fmla="*/ 1 w 163"/>
                  <a:gd name="T51" fmla="*/ 1 h 636"/>
                  <a:gd name="T52" fmla="*/ 1 w 163"/>
                  <a:gd name="T53" fmla="*/ 1 h 636"/>
                  <a:gd name="T54" fmla="*/ 1 w 163"/>
                  <a:gd name="T55" fmla="*/ 1 h 636"/>
                  <a:gd name="T56" fmla="*/ 1 w 163"/>
                  <a:gd name="T57" fmla="*/ 1 h 636"/>
                  <a:gd name="T58" fmla="*/ 1 w 163"/>
                  <a:gd name="T59" fmla="*/ 1 h 636"/>
                  <a:gd name="T60" fmla="*/ 1 w 163"/>
                  <a:gd name="T61" fmla="*/ 1 h 636"/>
                  <a:gd name="T62" fmla="*/ 1 w 163"/>
                  <a:gd name="T63" fmla="*/ 1 h 636"/>
                  <a:gd name="T64" fmla="*/ 1 w 163"/>
                  <a:gd name="T65" fmla="*/ 1 h 636"/>
                  <a:gd name="T66" fmla="*/ 1 w 163"/>
                  <a:gd name="T67" fmla="*/ 1 h 636"/>
                  <a:gd name="T68" fmla="*/ 1 w 163"/>
                  <a:gd name="T69" fmla="*/ 1 h 636"/>
                  <a:gd name="T70" fmla="*/ 1 w 163"/>
                  <a:gd name="T71" fmla="*/ 1 h 636"/>
                  <a:gd name="T72" fmla="*/ 1 w 163"/>
                  <a:gd name="T73" fmla="*/ 1 h 636"/>
                  <a:gd name="T74" fmla="*/ 1 w 163"/>
                  <a:gd name="T75" fmla="*/ 1 h 636"/>
                  <a:gd name="T76" fmla="*/ 1 w 163"/>
                  <a:gd name="T77" fmla="*/ 1 h 636"/>
                  <a:gd name="T78" fmla="*/ 1 w 163"/>
                  <a:gd name="T79" fmla="*/ 1 h 636"/>
                  <a:gd name="T80" fmla="*/ 1 w 163"/>
                  <a:gd name="T81" fmla="*/ 1 h 636"/>
                  <a:gd name="T82" fmla="*/ 1 w 163"/>
                  <a:gd name="T83" fmla="*/ 1 h 636"/>
                  <a:gd name="T84" fmla="*/ 1 w 163"/>
                  <a:gd name="T85" fmla="*/ 0 h 636"/>
                  <a:gd name="T86" fmla="*/ 1 w 163"/>
                  <a:gd name="T87" fmla="*/ 1 h 636"/>
                  <a:gd name="T88" fmla="*/ 1 w 163"/>
                  <a:gd name="T89" fmla="*/ 1 h 636"/>
                  <a:gd name="T90" fmla="*/ 1 w 163"/>
                  <a:gd name="T91" fmla="*/ 1 h 636"/>
                  <a:gd name="T92" fmla="*/ 1 w 163"/>
                  <a:gd name="T93" fmla="*/ 1 h 636"/>
                  <a:gd name="T94" fmla="*/ 1 w 163"/>
                  <a:gd name="T95" fmla="*/ 1 h 6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3"/>
                  <a:gd name="T145" fmla="*/ 0 h 636"/>
                  <a:gd name="T146" fmla="*/ 163 w 163"/>
                  <a:gd name="T147" fmla="*/ 636 h 6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3" h="636">
                    <a:moveTo>
                      <a:pt x="163" y="129"/>
                    </a:moveTo>
                    <a:lnTo>
                      <a:pt x="159" y="157"/>
                    </a:lnTo>
                    <a:lnTo>
                      <a:pt x="154" y="180"/>
                    </a:lnTo>
                    <a:lnTo>
                      <a:pt x="152" y="199"/>
                    </a:lnTo>
                    <a:lnTo>
                      <a:pt x="150" y="212"/>
                    </a:lnTo>
                    <a:lnTo>
                      <a:pt x="149" y="236"/>
                    </a:lnTo>
                    <a:lnTo>
                      <a:pt x="144" y="273"/>
                    </a:lnTo>
                    <a:lnTo>
                      <a:pt x="139" y="311"/>
                    </a:lnTo>
                    <a:lnTo>
                      <a:pt x="136" y="341"/>
                    </a:lnTo>
                    <a:lnTo>
                      <a:pt x="133" y="374"/>
                    </a:lnTo>
                    <a:lnTo>
                      <a:pt x="132" y="423"/>
                    </a:lnTo>
                    <a:lnTo>
                      <a:pt x="132" y="486"/>
                    </a:lnTo>
                    <a:lnTo>
                      <a:pt x="136" y="559"/>
                    </a:lnTo>
                    <a:lnTo>
                      <a:pt x="133" y="566"/>
                    </a:lnTo>
                    <a:lnTo>
                      <a:pt x="127" y="575"/>
                    </a:lnTo>
                    <a:lnTo>
                      <a:pt x="119" y="585"/>
                    </a:lnTo>
                    <a:lnTo>
                      <a:pt x="112" y="598"/>
                    </a:lnTo>
                    <a:lnTo>
                      <a:pt x="102" y="610"/>
                    </a:lnTo>
                    <a:lnTo>
                      <a:pt x="95" y="620"/>
                    </a:lnTo>
                    <a:lnTo>
                      <a:pt x="87" y="629"/>
                    </a:lnTo>
                    <a:lnTo>
                      <a:pt x="82" y="636"/>
                    </a:lnTo>
                    <a:lnTo>
                      <a:pt x="76" y="631"/>
                    </a:lnTo>
                    <a:lnTo>
                      <a:pt x="67" y="620"/>
                    </a:lnTo>
                    <a:lnTo>
                      <a:pt x="56" y="606"/>
                    </a:lnTo>
                    <a:lnTo>
                      <a:pt x="43" y="591"/>
                    </a:lnTo>
                    <a:lnTo>
                      <a:pt x="29" y="577"/>
                    </a:lnTo>
                    <a:lnTo>
                      <a:pt x="17" y="563"/>
                    </a:lnTo>
                    <a:lnTo>
                      <a:pt x="7" y="550"/>
                    </a:lnTo>
                    <a:lnTo>
                      <a:pt x="0" y="543"/>
                    </a:lnTo>
                    <a:lnTo>
                      <a:pt x="0" y="531"/>
                    </a:lnTo>
                    <a:lnTo>
                      <a:pt x="0" y="519"/>
                    </a:lnTo>
                    <a:lnTo>
                      <a:pt x="0" y="509"/>
                    </a:lnTo>
                    <a:lnTo>
                      <a:pt x="0" y="496"/>
                    </a:lnTo>
                    <a:lnTo>
                      <a:pt x="6" y="505"/>
                    </a:lnTo>
                    <a:lnTo>
                      <a:pt x="16" y="517"/>
                    </a:lnTo>
                    <a:lnTo>
                      <a:pt x="27" y="531"/>
                    </a:lnTo>
                    <a:lnTo>
                      <a:pt x="39" y="545"/>
                    </a:lnTo>
                    <a:lnTo>
                      <a:pt x="52" y="559"/>
                    </a:lnTo>
                    <a:lnTo>
                      <a:pt x="65" y="573"/>
                    </a:lnTo>
                    <a:lnTo>
                      <a:pt x="75" y="584"/>
                    </a:lnTo>
                    <a:lnTo>
                      <a:pt x="82" y="592"/>
                    </a:lnTo>
                    <a:lnTo>
                      <a:pt x="89" y="582"/>
                    </a:lnTo>
                    <a:lnTo>
                      <a:pt x="99" y="566"/>
                    </a:lnTo>
                    <a:lnTo>
                      <a:pt x="107" y="550"/>
                    </a:lnTo>
                    <a:lnTo>
                      <a:pt x="113" y="536"/>
                    </a:lnTo>
                    <a:lnTo>
                      <a:pt x="95" y="524"/>
                    </a:lnTo>
                    <a:lnTo>
                      <a:pt x="77" y="509"/>
                    </a:lnTo>
                    <a:lnTo>
                      <a:pt x="62" y="489"/>
                    </a:lnTo>
                    <a:lnTo>
                      <a:pt x="46" y="468"/>
                    </a:lnTo>
                    <a:lnTo>
                      <a:pt x="33" y="449"/>
                    </a:lnTo>
                    <a:lnTo>
                      <a:pt x="22" y="430"/>
                    </a:lnTo>
                    <a:lnTo>
                      <a:pt x="12" y="414"/>
                    </a:lnTo>
                    <a:lnTo>
                      <a:pt x="6" y="402"/>
                    </a:lnTo>
                    <a:lnTo>
                      <a:pt x="7" y="388"/>
                    </a:lnTo>
                    <a:lnTo>
                      <a:pt x="9" y="374"/>
                    </a:lnTo>
                    <a:lnTo>
                      <a:pt x="9" y="362"/>
                    </a:lnTo>
                    <a:lnTo>
                      <a:pt x="10" y="348"/>
                    </a:lnTo>
                    <a:lnTo>
                      <a:pt x="19" y="372"/>
                    </a:lnTo>
                    <a:lnTo>
                      <a:pt x="32" y="397"/>
                    </a:lnTo>
                    <a:lnTo>
                      <a:pt x="47" y="419"/>
                    </a:lnTo>
                    <a:lnTo>
                      <a:pt x="63" y="442"/>
                    </a:lnTo>
                    <a:lnTo>
                      <a:pt x="80" y="461"/>
                    </a:lnTo>
                    <a:lnTo>
                      <a:pt x="96" y="479"/>
                    </a:lnTo>
                    <a:lnTo>
                      <a:pt x="110" y="493"/>
                    </a:lnTo>
                    <a:lnTo>
                      <a:pt x="120" y="502"/>
                    </a:lnTo>
                    <a:lnTo>
                      <a:pt x="119" y="484"/>
                    </a:lnTo>
                    <a:lnTo>
                      <a:pt x="117" y="456"/>
                    </a:lnTo>
                    <a:lnTo>
                      <a:pt x="115" y="428"/>
                    </a:lnTo>
                    <a:lnTo>
                      <a:pt x="113" y="411"/>
                    </a:lnTo>
                    <a:lnTo>
                      <a:pt x="102" y="400"/>
                    </a:lnTo>
                    <a:lnTo>
                      <a:pt x="89" y="386"/>
                    </a:lnTo>
                    <a:lnTo>
                      <a:pt x="75" y="369"/>
                    </a:lnTo>
                    <a:lnTo>
                      <a:pt x="60" y="350"/>
                    </a:lnTo>
                    <a:lnTo>
                      <a:pt x="47" y="329"/>
                    </a:lnTo>
                    <a:lnTo>
                      <a:pt x="35" y="309"/>
                    </a:lnTo>
                    <a:lnTo>
                      <a:pt x="26" y="292"/>
                    </a:lnTo>
                    <a:lnTo>
                      <a:pt x="19" y="278"/>
                    </a:lnTo>
                    <a:lnTo>
                      <a:pt x="20" y="266"/>
                    </a:lnTo>
                    <a:lnTo>
                      <a:pt x="23" y="255"/>
                    </a:lnTo>
                    <a:lnTo>
                      <a:pt x="25" y="243"/>
                    </a:lnTo>
                    <a:lnTo>
                      <a:pt x="26" y="233"/>
                    </a:lnTo>
                    <a:lnTo>
                      <a:pt x="33" y="250"/>
                    </a:lnTo>
                    <a:lnTo>
                      <a:pt x="43" y="269"/>
                    </a:lnTo>
                    <a:lnTo>
                      <a:pt x="56" y="290"/>
                    </a:lnTo>
                    <a:lnTo>
                      <a:pt x="70" y="309"/>
                    </a:lnTo>
                    <a:lnTo>
                      <a:pt x="85" y="330"/>
                    </a:lnTo>
                    <a:lnTo>
                      <a:pt x="99" y="348"/>
                    </a:lnTo>
                    <a:lnTo>
                      <a:pt x="113" y="362"/>
                    </a:lnTo>
                    <a:lnTo>
                      <a:pt x="123" y="372"/>
                    </a:lnTo>
                    <a:lnTo>
                      <a:pt x="123" y="357"/>
                    </a:lnTo>
                    <a:lnTo>
                      <a:pt x="125" y="334"/>
                    </a:lnTo>
                    <a:lnTo>
                      <a:pt x="126" y="309"/>
                    </a:lnTo>
                    <a:lnTo>
                      <a:pt x="127" y="292"/>
                    </a:lnTo>
                    <a:lnTo>
                      <a:pt x="119" y="285"/>
                    </a:lnTo>
                    <a:lnTo>
                      <a:pt x="109" y="271"/>
                    </a:lnTo>
                    <a:lnTo>
                      <a:pt x="96" y="255"/>
                    </a:lnTo>
                    <a:lnTo>
                      <a:pt x="83" y="236"/>
                    </a:lnTo>
                    <a:lnTo>
                      <a:pt x="69" y="215"/>
                    </a:lnTo>
                    <a:lnTo>
                      <a:pt x="57" y="196"/>
                    </a:lnTo>
                    <a:lnTo>
                      <a:pt x="46" y="178"/>
                    </a:lnTo>
                    <a:lnTo>
                      <a:pt x="39" y="164"/>
                    </a:lnTo>
                    <a:lnTo>
                      <a:pt x="42" y="154"/>
                    </a:lnTo>
                    <a:lnTo>
                      <a:pt x="45" y="143"/>
                    </a:lnTo>
                    <a:lnTo>
                      <a:pt x="46" y="133"/>
                    </a:lnTo>
                    <a:lnTo>
                      <a:pt x="49" y="124"/>
                    </a:lnTo>
                    <a:lnTo>
                      <a:pt x="55" y="138"/>
                    </a:lnTo>
                    <a:lnTo>
                      <a:pt x="63" y="154"/>
                    </a:lnTo>
                    <a:lnTo>
                      <a:pt x="75" y="173"/>
                    </a:lnTo>
                    <a:lnTo>
                      <a:pt x="87" y="194"/>
                    </a:lnTo>
                    <a:lnTo>
                      <a:pt x="100" y="215"/>
                    </a:lnTo>
                    <a:lnTo>
                      <a:pt x="113" y="233"/>
                    </a:lnTo>
                    <a:lnTo>
                      <a:pt x="123" y="248"/>
                    </a:lnTo>
                    <a:lnTo>
                      <a:pt x="132" y="260"/>
                    </a:lnTo>
                    <a:lnTo>
                      <a:pt x="133" y="248"/>
                    </a:lnTo>
                    <a:lnTo>
                      <a:pt x="136" y="231"/>
                    </a:lnTo>
                    <a:lnTo>
                      <a:pt x="139" y="212"/>
                    </a:lnTo>
                    <a:lnTo>
                      <a:pt x="140" y="198"/>
                    </a:lnTo>
                    <a:lnTo>
                      <a:pt x="134" y="187"/>
                    </a:lnTo>
                    <a:lnTo>
                      <a:pt x="126" y="170"/>
                    </a:lnTo>
                    <a:lnTo>
                      <a:pt x="115" y="150"/>
                    </a:lnTo>
                    <a:lnTo>
                      <a:pt x="103" y="126"/>
                    </a:lnTo>
                    <a:lnTo>
                      <a:pt x="92" y="103"/>
                    </a:lnTo>
                    <a:lnTo>
                      <a:pt x="82" y="82"/>
                    </a:lnTo>
                    <a:lnTo>
                      <a:pt x="73" y="65"/>
                    </a:lnTo>
                    <a:lnTo>
                      <a:pt x="67" y="53"/>
                    </a:lnTo>
                    <a:lnTo>
                      <a:pt x="72" y="39"/>
                    </a:lnTo>
                    <a:lnTo>
                      <a:pt x="76" y="25"/>
                    </a:lnTo>
                    <a:lnTo>
                      <a:pt x="80" y="12"/>
                    </a:lnTo>
                    <a:lnTo>
                      <a:pt x="85" y="0"/>
                    </a:lnTo>
                    <a:lnTo>
                      <a:pt x="90" y="14"/>
                    </a:lnTo>
                    <a:lnTo>
                      <a:pt x="99" y="33"/>
                    </a:lnTo>
                    <a:lnTo>
                      <a:pt x="107" y="56"/>
                    </a:lnTo>
                    <a:lnTo>
                      <a:pt x="119" y="81"/>
                    </a:lnTo>
                    <a:lnTo>
                      <a:pt x="129" y="105"/>
                    </a:lnTo>
                    <a:lnTo>
                      <a:pt x="137" y="128"/>
                    </a:lnTo>
                    <a:lnTo>
                      <a:pt x="144" y="143"/>
                    </a:lnTo>
                    <a:lnTo>
                      <a:pt x="149" y="152"/>
                    </a:lnTo>
                    <a:lnTo>
                      <a:pt x="152" y="145"/>
                    </a:lnTo>
                    <a:lnTo>
                      <a:pt x="156" y="136"/>
                    </a:lnTo>
                    <a:lnTo>
                      <a:pt x="159" y="128"/>
                    </a:lnTo>
                    <a:lnTo>
                      <a:pt x="160" y="121"/>
                    </a:lnTo>
                    <a:lnTo>
                      <a:pt x="162" y="117"/>
                    </a:lnTo>
                    <a:lnTo>
                      <a:pt x="163" y="117"/>
                    </a:lnTo>
                    <a:lnTo>
                      <a:pt x="163" y="121"/>
                    </a:lnTo>
                    <a:lnTo>
                      <a:pt x="163" y="12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67" name="Freeform 23"/>
              <p:cNvSpPr>
                <a:spLocks/>
              </p:cNvSpPr>
              <p:nvPr/>
            </p:nvSpPr>
            <p:spPr bwMode="auto">
              <a:xfrm>
                <a:off x="6554" y="4577"/>
                <a:ext cx="38" cy="80"/>
              </a:xfrm>
              <a:custGeom>
                <a:avLst/>
                <a:gdLst>
                  <a:gd name="T0" fmla="*/ 0 w 77"/>
                  <a:gd name="T1" fmla="*/ 0 h 161"/>
                  <a:gd name="T2" fmla="*/ 0 w 77"/>
                  <a:gd name="T3" fmla="*/ 0 h 161"/>
                  <a:gd name="T4" fmla="*/ 0 w 77"/>
                  <a:gd name="T5" fmla="*/ 0 h 161"/>
                  <a:gd name="T6" fmla="*/ 0 w 77"/>
                  <a:gd name="T7" fmla="*/ 0 h 161"/>
                  <a:gd name="T8" fmla="*/ 0 w 77"/>
                  <a:gd name="T9" fmla="*/ 0 h 161"/>
                  <a:gd name="T10" fmla="*/ 0 w 77"/>
                  <a:gd name="T11" fmla="*/ 0 h 161"/>
                  <a:gd name="T12" fmla="*/ 0 w 77"/>
                  <a:gd name="T13" fmla="*/ 0 h 161"/>
                  <a:gd name="T14" fmla="*/ 0 w 77"/>
                  <a:gd name="T15" fmla="*/ 0 h 161"/>
                  <a:gd name="T16" fmla="*/ 0 w 77"/>
                  <a:gd name="T17" fmla="*/ 0 h 161"/>
                  <a:gd name="T18" fmla="*/ 0 w 77"/>
                  <a:gd name="T19" fmla="*/ 0 h 161"/>
                  <a:gd name="T20" fmla="*/ 0 w 77"/>
                  <a:gd name="T21" fmla="*/ 0 h 161"/>
                  <a:gd name="T22" fmla="*/ 0 w 77"/>
                  <a:gd name="T23" fmla="*/ 0 h 161"/>
                  <a:gd name="T24" fmla="*/ 0 w 77"/>
                  <a:gd name="T25" fmla="*/ 0 h 161"/>
                  <a:gd name="T26" fmla="*/ 0 w 77"/>
                  <a:gd name="T27" fmla="*/ 0 h 161"/>
                  <a:gd name="T28" fmla="*/ 0 w 77"/>
                  <a:gd name="T29" fmla="*/ 0 h 161"/>
                  <a:gd name="T30" fmla="*/ 0 w 77"/>
                  <a:gd name="T31" fmla="*/ 0 h 161"/>
                  <a:gd name="T32" fmla="*/ 0 w 77"/>
                  <a:gd name="T33" fmla="*/ 0 h 161"/>
                  <a:gd name="T34" fmla="*/ 0 w 77"/>
                  <a:gd name="T35" fmla="*/ 0 h 161"/>
                  <a:gd name="T36" fmla="*/ 0 w 77"/>
                  <a:gd name="T37" fmla="*/ 0 h 161"/>
                  <a:gd name="T38" fmla="*/ 0 w 77"/>
                  <a:gd name="T39" fmla="*/ 0 h 161"/>
                  <a:gd name="T40" fmla="*/ 0 w 77"/>
                  <a:gd name="T41" fmla="*/ 0 h 161"/>
                  <a:gd name="T42" fmla="*/ 0 w 77"/>
                  <a:gd name="T43" fmla="*/ 0 h 161"/>
                  <a:gd name="T44" fmla="*/ 0 w 77"/>
                  <a:gd name="T45" fmla="*/ 0 h 161"/>
                  <a:gd name="T46" fmla="*/ 0 w 77"/>
                  <a:gd name="T47" fmla="*/ 0 h 161"/>
                  <a:gd name="T48" fmla="*/ 0 w 77"/>
                  <a:gd name="T49" fmla="*/ 0 h 1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
                  <a:gd name="T76" fmla="*/ 0 h 161"/>
                  <a:gd name="T77" fmla="*/ 77 w 77"/>
                  <a:gd name="T78" fmla="*/ 161 h 1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 h="161">
                    <a:moveTo>
                      <a:pt x="21" y="0"/>
                    </a:moveTo>
                    <a:lnTo>
                      <a:pt x="17" y="4"/>
                    </a:lnTo>
                    <a:lnTo>
                      <a:pt x="13" y="11"/>
                    </a:lnTo>
                    <a:lnTo>
                      <a:pt x="7" y="21"/>
                    </a:lnTo>
                    <a:lnTo>
                      <a:pt x="0" y="34"/>
                    </a:lnTo>
                    <a:lnTo>
                      <a:pt x="7" y="44"/>
                    </a:lnTo>
                    <a:lnTo>
                      <a:pt x="15" y="60"/>
                    </a:lnTo>
                    <a:lnTo>
                      <a:pt x="27" y="79"/>
                    </a:lnTo>
                    <a:lnTo>
                      <a:pt x="38" y="100"/>
                    </a:lnTo>
                    <a:lnTo>
                      <a:pt x="48" y="121"/>
                    </a:lnTo>
                    <a:lnTo>
                      <a:pt x="58" y="138"/>
                    </a:lnTo>
                    <a:lnTo>
                      <a:pt x="65" y="152"/>
                    </a:lnTo>
                    <a:lnTo>
                      <a:pt x="70" y="161"/>
                    </a:lnTo>
                    <a:lnTo>
                      <a:pt x="71" y="152"/>
                    </a:lnTo>
                    <a:lnTo>
                      <a:pt x="72" y="142"/>
                    </a:lnTo>
                    <a:lnTo>
                      <a:pt x="75" y="133"/>
                    </a:lnTo>
                    <a:lnTo>
                      <a:pt x="77" y="124"/>
                    </a:lnTo>
                    <a:lnTo>
                      <a:pt x="72" y="114"/>
                    </a:lnTo>
                    <a:lnTo>
                      <a:pt x="65" y="98"/>
                    </a:lnTo>
                    <a:lnTo>
                      <a:pt x="57" y="81"/>
                    </a:lnTo>
                    <a:lnTo>
                      <a:pt x="48" y="60"/>
                    </a:lnTo>
                    <a:lnTo>
                      <a:pt x="40" y="41"/>
                    </a:lnTo>
                    <a:lnTo>
                      <a:pt x="31" y="23"/>
                    </a:lnTo>
                    <a:lnTo>
                      <a:pt x="25" y="9"/>
                    </a:lnTo>
                    <a:lnTo>
                      <a:pt x="2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68" name="Freeform 24"/>
              <p:cNvSpPr>
                <a:spLocks/>
              </p:cNvSpPr>
              <p:nvPr/>
            </p:nvSpPr>
            <p:spPr bwMode="auto">
              <a:xfrm>
                <a:off x="6590" y="4545"/>
                <a:ext cx="34" cy="33"/>
              </a:xfrm>
              <a:custGeom>
                <a:avLst/>
                <a:gdLst>
                  <a:gd name="T0" fmla="*/ 1 w 68"/>
                  <a:gd name="T1" fmla="*/ 0 h 67"/>
                  <a:gd name="T2" fmla="*/ 1 w 68"/>
                  <a:gd name="T3" fmla="*/ 0 h 67"/>
                  <a:gd name="T4" fmla="*/ 1 w 68"/>
                  <a:gd name="T5" fmla="*/ 0 h 67"/>
                  <a:gd name="T6" fmla="*/ 1 w 68"/>
                  <a:gd name="T7" fmla="*/ 0 h 67"/>
                  <a:gd name="T8" fmla="*/ 0 w 68"/>
                  <a:gd name="T9" fmla="*/ 0 h 67"/>
                  <a:gd name="T10" fmla="*/ 1 w 68"/>
                  <a:gd name="T11" fmla="*/ 0 h 67"/>
                  <a:gd name="T12" fmla="*/ 1 w 68"/>
                  <a:gd name="T13" fmla="*/ 0 h 67"/>
                  <a:gd name="T14" fmla="*/ 1 w 68"/>
                  <a:gd name="T15" fmla="*/ 0 h 67"/>
                  <a:gd name="T16" fmla="*/ 1 w 68"/>
                  <a:gd name="T17" fmla="*/ 0 h 67"/>
                  <a:gd name="T18" fmla="*/ 1 w 68"/>
                  <a:gd name="T19" fmla="*/ 0 h 67"/>
                  <a:gd name="T20" fmla="*/ 1 w 68"/>
                  <a:gd name="T21" fmla="*/ 0 h 67"/>
                  <a:gd name="T22" fmla="*/ 1 w 68"/>
                  <a:gd name="T23" fmla="*/ 0 h 67"/>
                  <a:gd name="T24" fmla="*/ 1 w 68"/>
                  <a:gd name="T25" fmla="*/ 0 h 67"/>
                  <a:gd name="T26" fmla="*/ 1 w 68"/>
                  <a:gd name="T27" fmla="*/ 0 h 67"/>
                  <a:gd name="T28" fmla="*/ 1 w 68"/>
                  <a:gd name="T29" fmla="*/ 0 h 67"/>
                  <a:gd name="T30" fmla="*/ 1 w 68"/>
                  <a:gd name="T31" fmla="*/ 0 h 67"/>
                  <a:gd name="T32" fmla="*/ 1 w 68"/>
                  <a:gd name="T33" fmla="*/ 0 h 67"/>
                  <a:gd name="T34" fmla="*/ 1 w 68"/>
                  <a:gd name="T35" fmla="*/ 0 h 67"/>
                  <a:gd name="T36" fmla="*/ 1 w 68"/>
                  <a:gd name="T37" fmla="*/ 0 h 67"/>
                  <a:gd name="T38" fmla="*/ 1 w 68"/>
                  <a:gd name="T39" fmla="*/ 0 h 67"/>
                  <a:gd name="T40" fmla="*/ 1 w 68"/>
                  <a:gd name="T41" fmla="*/ 0 h 67"/>
                  <a:gd name="T42" fmla="*/ 1 w 68"/>
                  <a:gd name="T43" fmla="*/ 0 h 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
                  <a:gd name="T67" fmla="*/ 0 h 67"/>
                  <a:gd name="T68" fmla="*/ 68 w 68"/>
                  <a:gd name="T69" fmla="*/ 67 h 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 h="67">
                    <a:moveTo>
                      <a:pt x="29" y="67"/>
                    </a:moveTo>
                    <a:lnTo>
                      <a:pt x="16" y="62"/>
                    </a:lnTo>
                    <a:lnTo>
                      <a:pt x="8" y="53"/>
                    </a:lnTo>
                    <a:lnTo>
                      <a:pt x="2" y="42"/>
                    </a:lnTo>
                    <a:lnTo>
                      <a:pt x="0" y="35"/>
                    </a:lnTo>
                    <a:lnTo>
                      <a:pt x="2" y="25"/>
                    </a:lnTo>
                    <a:lnTo>
                      <a:pt x="6" y="14"/>
                    </a:lnTo>
                    <a:lnTo>
                      <a:pt x="12" y="6"/>
                    </a:lnTo>
                    <a:lnTo>
                      <a:pt x="18" y="0"/>
                    </a:lnTo>
                    <a:lnTo>
                      <a:pt x="23" y="2"/>
                    </a:lnTo>
                    <a:lnTo>
                      <a:pt x="30" y="6"/>
                    </a:lnTo>
                    <a:lnTo>
                      <a:pt x="36" y="7"/>
                    </a:lnTo>
                    <a:lnTo>
                      <a:pt x="43" y="7"/>
                    </a:lnTo>
                    <a:lnTo>
                      <a:pt x="49" y="9"/>
                    </a:lnTo>
                    <a:lnTo>
                      <a:pt x="56" y="11"/>
                    </a:lnTo>
                    <a:lnTo>
                      <a:pt x="62" y="11"/>
                    </a:lnTo>
                    <a:lnTo>
                      <a:pt x="68" y="11"/>
                    </a:lnTo>
                    <a:lnTo>
                      <a:pt x="63" y="30"/>
                    </a:lnTo>
                    <a:lnTo>
                      <a:pt x="55" y="49"/>
                    </a:lnTo>
                    <a:lnTo>
                      <a:pt x="42" y="63"/>
                    </a:lnTo>
                    <a:lnTo>
                      <a:pt x="29" y="6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69" name="Freeform 25"/>
              <p:cNvSpPr>
                <a:spLocks/>
              </p:cNvSpPr>
              <p:nvPr/>
            </p:nvSpPr>
            <p:spPr bwMode="auto">
              <a:xfrm>
                <a:off x="6640" y="4694"/>
                <a:ext cx="84" cy="132"/>
              </a:xfrm>
              <a:custGeom>
                <a:avLst/>
                <a:gdLst>
                  <a:gd name="T0" fmla="*/ 0 w 170"/>
                  <a:gd name="T1" fmla="*/ 1 h 264"/>
                  <a:gd name="T2" fmla="*/ 0 w 170"/>
                  <a:gd name="T3" fmla="*/ 1 h 264"/>
                  <a:gd name="T4" fmla="*/ 0 w 170"/>
                  <a:gd name="T5" fmla="*/ 1 h 264"/>
                  <a:gd name="T6" fmla="*/ 0 w 170"/>
                  <a:gd name="T7" fmla="*/ 1 h 264"/>
                  <a:gd name="T8" fmla="*/ 0 w 170"/>
                  <a:gd name="T9" fmla="*/ 1 h 264"/>
                  <a:gd name="T10" fmla="*/ 0 w 170"/>
                  <a:gd name="T11" fmla="*/ 1 h 264"/>
                  <a:gd name="T12" fmla="*/ 0 w 170"/>
                  <a:gd name="T13" fmla="*/ 1 h 264"/>
                  <a:gd name="T14" fmla="*/ 0 w 170"/>
                  <a:gd name="T15" fmla="*/ 1 h 264"/>
                  <a:gd name="T16" fmla="*/ 0 w 170"/>
                  <a:gd name="T17" fmla="*/ 1 h 264"/>
                  <a:gd name="T18" fmla="*/ 0 w 170"/>
                  <a:gd name="T19" fmla="*/ 1 h 264"/>
                  <a:gd name="T20" fmla="*/ 0 w 170"/>
                  <a:gd name="T21" fmla="*/ 1 h 264"/>
                  <a:gd name="T22" fmla="*/ 0 w 170"/>
                  <a:gd name="T23" fmla="*/ 1 h 264"/>
                  <a:gd name="T24" fmla="*/ 0 w 170"/>
                  <a:gd name="T25" fmla="*/ 1 h 264"/>
                  <a:gd name="T26" fmla="*/ 0 w 170"/>
                  <a:gd name="T27" fmla="*/ 1 h 264"/>
                  <a:gd name="T28" fmla="*/ 0 w 170"/>
                  <a:gd name="T29" fmla="*/ 1 h 264"/>
                  <a:gd name="T30" fmla="*/ 0 w 170"/>
                  <a:gd name="T31" fmla="*/ 1 h 264"/>
                  <a:gd name="T32" fmla="*/ 0 w 170"/>
                  <a:gd name="T33" fmla="*/ 1 h 264"/>
                  <a:gd name="T34" fmla="*/ 0 w 170"/>
                  <a:gd name="T35" fmla="*/ 1 h 264"/>
                  <a:gd name="T36" fmla="*/ 0 w 170"/>
                  <a:gd name="T37" fmla="*/ 1 h 264"/>
                  <a:gd name="T38" fmla="*/ 0 w 170"/>
                  <a:gd name="T39" fmla="*/ 1 h 264"/>
                  <a:gd name="T40" fmla="*/ 0 w 170"/>
                  <a:gd name="T41" fmla="*/ 1 h 264"/>
                  <a:gd name="T42" fmla="*/ 0 w 170"/>
                  <a:gd name="T43" fmla="*/ 1 h 264"/>
                  <a:gd name="T44" fmla="*/ 0 w 170"/>
                  <a:gd name="T45" fmla="*/ 1 h 264"/>
                  <a:gd name="T46" fmla="*/ 0 w 170"/>
                  <a:gd name="T47" fmla="*/ 1 h 264"/>
                  <a:gd name="T48" fmla="*/ 0 w 170"/>
                  <a:gd name="T49" fmla="*/ 1 h 264"/>
                  <a:gd name="T50" fmla="*/ 0 w 170"/>
                  <a:gd name="T51" fmla="*/ 1 h 264"/>
                  <a:gd name="T52" fmla="*/ 0 w 170"/>
                  <a:gd name="T53" fmla="*/ 1 h 264"/>
                  <a:gd name="T54" fmla="*/ 0 w 170"/>
                  <a:gd name="T55" fmla="*/ 1 h 264"/>
                  <a:gd name="T56" fmla="*/ 0 w 170"/>
                  <a:gd name="T57" fmla="*/ 1 h 264"/>
                  <a:gd name="T58" fmla="*/ 0 w 170"/>
                  <a:gd name="T59" fmla="*/ 1 h 264"/>
                  <a:gd name="T60" fmla="*/ 0 w 170"/>
                  <a:gd name="T61" fmla="*/ 1 h 264"/>
                  <a:gd name="T62" fmla="*/ 0 w 170"/>
                  <a:gd name="T63" fmla="*/ 1 h 264"/>
                  <a:gd name="T64" fmla="*/ 0 w 170"/>
                  <a:gd name="T65" fmla="*/ 1 h 264"/>
                  <a:gd name="T66" fmla="*/ 0 w 170"/>
                  <a:gd name="T67" fmla="*/ 1 h 264"/>
                  <a:gd name="T68" fmla="*/ 0 w 170"/>
                  <a:gd name="T69" fmla="*/ 1 h 264"/>
                  <a:gd name="T70" fmla="*/ 0 w 170"/>
                  <a:gd name="T71" fmla="*/ 1 h 264"/>
                  <a:gd name="T72" fmla="*/ 0 w 170"/>
                  <a:gd name="T73" fmla="*/ 1 h 264"/>
                  <a:gd name="T74" fmla="*/ 0 w 170"/>
                  <a:gd name="T75" fmla="*/ 1 h 264"/>
                  <a:gd name="T76" fmla="*/ 0 w 170"/>
                  <a:gd name="T77" fmla="*/ 1 h 264"/>
                  <a:gd name="T78" fmla="*/ 0 w 170"/>
                  <a:gd name="T79" fmla="*/ 1 h 264"/>
                  <a:gd name="T80" fmla="*/ 0 w 170"/>
                  <a:gd name="T81" fmla="*/ 1 h 264"/>
                  <a:gd name="T82" fmla="*/ 0 w 170"/>
                  <a:gd name="T83" fmla="*/ 1 h 264"/>
                  <a:gd name="T84" fmla="*/ 0 w 170"/>
                  <a:gd name="T85" fmla="*/ 1 h 264"/>
                  <a:gd name="T86" fmla="*/ 0 w 170"/>
                  <a:gd name="T87" fmla="*/ 1 h 264"/>
                  <a:gd name="T88" fmla="*/ 0 w 170"/>
                  <a:gd name="T89" fmla="*/ 1 h 264"/>
                  <a:gd name="T90" fmla="*/ 0 w 170"/>
                  <a:gd name="T91" fmla="*/ 1 h 264"/>
                  <a:gd name="T92" fmla="*/ 0 w 170"/>
                  <a:gd name="T93" fmla="*/ 1 h 264"/>
                  <a:gd name="T94" fmla="*/ 0 w 170"/>
                  <a:gd name="T95" fmla="*/ 1 h 264"/>
                  <a:gd name="T96" fmla="*/ 0 w 170"/>
                  <a:gd name="T97" fmla="*/ 1 h 264"/>
                  <a:gd name="T98" fmla="*/ 0 w 170"/>
                  <a:gd name="T99" fmla="*/ 1 h 2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0"/>
                  <a:gd name="T151" fmla="*/ 0 h 264"/>
                  <a:gd name="T152" fmla="*/ 170 w 170"/>
                  <a:gd name="T153" fmla="*/ 264 h 2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0" h="264">
                    <a:moveTo>
                      <a:pt x="57" y="224"/>
                    </a:moveTo>
                    <a:lnTo>
                      <a:pt x="54" y="226"/>
                    </a:lnTo>
                    <a:lnTo>
                      <a:pt x="53" y="227"/>
                    </a:lnTo>
                    <a:lnTo>
                      <a:pt x="51" y="231"/>
                    </a:lnTo>
                    <a:lnTo>
                      <a:pt x="51" y="233"/>
                    </a:lnTo>
                    <a:lnTo>
                      <a:pt x="57" y="238"/>
                    </a:lnTo>
                    <a:lnTo>
                      <a:pt x="63" y="243"/>
                    </a:lnTo>
                    <a:lnTo>
                      <a:pt x="69" y="248"/>
                    </a:lnTo>
                    <a:lnTo>
                      <a:pt x="76" y="254"/>
                    </a:lnTo>
                    <a:lnTo>
                      <a:pt x="81" y="257"/>
                    </a:lnTo>
                    <a:lnTo>
                      <a:pt x="87" y="261"/>
                    </a:lnTo>
                    <a:lnTo>
                      <a:pt x="93" y="262"/>
                    </a:lnTo>
                    <a:lnTo>
                      <a:pt x="97" y="264"/>
                    </a:lnTo>
                    <a:lnTo>
                      <a:pt x="103" y="264"/>
                    </a:lnTo>
                    <a:lnTo>
                      <a:pt x="109" y="264"/>
                    </a:lnTo>
                    <a:lnTo>
                      <a:pt x="116" y="264"/>
                    </a:lnTo>
                    <a:lnTo>
                      <a:pt x="123" y="262"/>
                    </a:lnTo>
                    <a:lnTo>
                      <a:pt x="131" y="261"/>
                    </a:lnTo>
                    <a:lnTo>
                      <a:pt x="140" y="257"/>
                    </a:lnTo>
                    <a:lnTo>
                      <a:pt x="147" y="252"/>
                    </a:lnTo>
                    <a:lnTo>
                      <a:pt x="156" y="245"/>
                    </a:lnTo>
                    <a:lnTo>
                      <a:pt x="160" y="233"/>
                    </a:lnTo>
                    <a:lnTo>
                      <a:pt x="163" y="217"/>
                    </a:lnTo>
                    <a:lnTo>
                      <a:pt x="164" y="201"/>
                    </a:lnTo>
                    <a:lnTo>
                      <a:pt x="164" y="186"/>
                    </a:lnTo>
                    <a:lnTo>
                      <a:pt x="166" y="168"/>
                    </a:lnTo>
                    <a:lnTo>
                      <a:pt x="167" y="137"/>
                    </a:lnTo>
                    <a:lnTo>
                      <a:pt x="169" y="105"/>
                    </a:lnTo>
                    <a:lnTo>
                      <a:pt x="169" y="88"/>
                    </a:lnTo>
                    <a:lnTo>
                      <a:pt x="169" y="81"/>
                    </a:lnTo>
                    <a:lnTo>
                      <a:pt x="167" y="74"/>
                    </a:lnTo>
                    <a:lnTo>
                      <a:pt x="167" y="63"/>
                    </a:lnTo>
                    <a:lnTo>
                      <a:pt x="169" y="55"/>
                    </a:lnTo>
                    <a:lnTo>
                      <a:pt x="170" y="44"/>
                    </a:lnTo>
                    <a:lnTo>
                      <a:pt x="170" y="32"/>
                    </a:lnTo>
                    <a:lnTo>
                      <a:pt x="170" y="23"/>
                    </a:lnTo>
                    <a:lnTo>
                      <a:pt x="167" y="14"/>
                    </a:lnTo>
                    <a:lnTo>
                      <a:pt x="163" y="9"/>
                    </a:lnTo>
                    <a:lnTo>
                      <a:pt x="159" y="4"/>
                    </a:lnTo>
                    <a:lnTo>
                      <a:pt x="153" y="2"/>
                    </a:lnTo>
                    <a:lnTo>
                      <a:pt x="147" y="0"/>
                    </a:lnTo>
                    <a:lnTo>
                      <a:pt x="140" y="2"/>
                    </a:lnTo>
                    <a:lnTo>
                      <a:pt x="134" y="9"/>
                    </a:lnTo>
                    <a:lnTo>
                      <a:pt x="129" y="23"/>
                    </a:lnTo>
                    <a:lnTo>
                      <a:pt x="124" y="44"/>
                    </a:lnTo>
                    <a:lnTo>
                      <a:pt x="120" y="42"/>
                    </a:lnTo>
                    <a:lnTo>
                      <a:pt x="114" y="39"/>
                    </a:lnTo>
                    <a:lnTo>
                      <a:pt x="106" y="37"/>
                    </a:lnTo>
                    <a:lnTo>
                      <a:pt x="100" y="39"/>
                    </a:lnTo>
                    <a:lnTo>
                      <a:pt x="94" y="41"/>
                    </a:lnTo>
                    <a:lnTo>
                      <a:pt x="89" y="39"/>
                    </a:lnTo>
                    <a:lnTo>
                      <a:pt x="83" y="37"/>
                    </a:lnTo>
                    <a:lnTo>
                      <a:pt x="80" y="35"/>
                    </a:lnTo>
                    <a:lnTo>
                      <a:pt x="77" y="32"/>
                    </a:lnTo>
                    <a:lnTo>
                      <a:pt x="71" y="27"/>
                    </a:lnTo>
                    <a:lnTo>
                      <a:pt x="64" y="25"/>
                    </a:lnTo>
                    <a:lnTo>
                      <a:pt x="59" y="23"/>
                    </a:lnTo>
                    <a:lnTo>
                      <a:pt x="51" y="25"/>
                    </a:lnTo>
                    <a:lnTo>
                      <a:pt x="46" y="27"/>
                    </a:lnTo>
                    <a:lnTo>
                      <a:pt x="39" y="28"/>
                    </a:lnTo>
                    <a:lnTo>
                      <a:pt x="33" y="28"/>
                    </a:lnTo>
                    <a:lnTo>
                      <a:pt x="27" y="28"/>
                    </a:lnTo>
                    <a:lnTo>
                      <a:pt x="20" y="27"/>
                    </a:lnTo>
                    <a:lnTo>
                      <a:pt x="11" y="27"/>
                    </a:lnTo>
                    <a:lnTo>
                      <a:pt x="6" y="28"/>
                    </a:lnTo>
                    <a:lnTo>
                      <a:pt x="3" y="35"/>
                    </a:lnTo>
                    <a:lnTo>
                      <a:pt x="0" y="46"/>
                    </a:lnTo>
                    <a:lnTo>
                      <a:pt x="0" y="58"/>
                    </a:lnTo>
                    <a:lnTo>
                      <a:pt x="3" y="65"/>
                    </a:lnTo>
                    <a:lnTo>
                      <a:pt x="9" y="69"/>
                    </a:lnTo>
                    <a:lnTo>
                      <a:pt x="14" y="72"/>
                    </a:lnTo>
                    <a:lnTo>
                      <a:pt x="20" y="74"/>
                    </a:lnTo>
                    <a:lnTo>
                      <a:pt x="26" y="76"/>
                    </a:lnTo>
                    <a:lnTo>
                      <a:pt x="24" y="81"/>
                    </a:lnTo>
                    <a:lnTo>
                      <a:pt x="24" y="88"/>
                    </a:lnTo>
                    <a:lnTo>
                      <a:pt x="26" y="95"/>
                    </a:lnTo>
                    <a:lnTo>
                      <a:pt x="30" y="100"/>
                    </a:lnTo>
                    <a:lnTo>
                      <a:pt x="30" y="102"/>
                    </a:lnTo>
                    <a:lnTo>
                      <a:pt x="30" y="103"/>
                    </a:lnTo>
                    <a:lnTo>
                      <a:pt x="29" y="105"/>
                    </a:lnTo>
                    <a:lnTo>
                      <a:pt x="29" y="107"/>
                    </a:lnTo>
                    <a:lnTo>
                      <a:pt x="29" y="112"/>
                    </a:lnTo>
                    <a:lnTo>
                      <a:pt x="29" y="121"/>
                    </a:lnTo>
                    <a:lnTo>
                      <a:pt x="30" y="128"/>
                    </a:lnTo>
                    <a:lnTo>
                      <a:pt x="31" y="135"/>
                    </a:lnTo>
                    <a:lnTo>
                      <a:pt x="33" y="137"/>
                    </a:lnTo>
                    <a:lnTo>
                      <a:pt x="33" y="138"/>
                    </a:lnTo>
                    <a:lnTo>
                      <a:pt x="34" y="140"/>
                    </a:lnTo>
                    <a:lnTo>
                      <a:pt x="31" y="149"/>
                    </a:lnTo>
                    <a:lnTo>
                      <a:pt x="30" y="161"/>
                    </a:lnTo>
                    <a:lnTo>
                      <a:pt x="31" y="173"/>
                    </a:lnTo>
                    <a:lnTo>
                      <a:pt x="34" y="180"/>
                    </a:lnTo>
                    <a:lnTo>
                      <a:pt x="39" y="182"/>
                    </a:lnTo>
                    <a:lnTo>
                      <a:pt x="41" y="186"/>
                    </a:lnTo>
                    <a:lnTo>
                      <a:pt x="46" y="187"/>
                    </a:lnTo>
                    <a:lnTo>
                      <a:pt x="51" y="189"/>
                    </a:lnTo>
                    <a:lnTo>
                      <a:pt x="50" y="198"/>
                    </a:lnTo>
                    <a:lnTo>
                      <a:pt x="51" y="208"/>
                    </a:lnTo>
                    <a:lnTo>
                      <a:pt x="54" y="219"/>
                    </a:lnTo>
                    <a:lnTo>
                      <a:pt x="57" y="2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70" name="Freeform 26"/>
              <p:cNvSpPr>
                <a:spLocks/>
              </p:cNvSpPr>
              <p:nvPr/>
            </p:nvSpPr>
            <p:spPr bwMode="auto">
              <a:xfrm>
                <a:off x="6103" y="4504"/>
                <a:ext cx="121" cy="102"/>
              </a:xfrm>
              <a:custGeom>
                <a:avLst/>
                <a:gdLst>
                  <a:gd name="T0" fmla="*/ 1 w 241"/>
                  <a:gd name="T1" fmla="*/ 0 h 205"/>
                  <a:gd name="T2" fmla="*/ 1 w 241"/>
                  <a:gd name="T3" fmla="*/ 0 h 205"/>
                  <a:gd name="T4" fmla="*/ 1 w 241"/>
                  <a:gd name="T5" fmla="*/ 0 h 205"/>
                  <a:gd name="T6" fmla="*/ 1 w 241"/>
                  <a:gd name="T7" fmla="*/ 0 h 205"/>
                  <a:gd name="T8" fmla="*/ 1 w 241"/>
                  <a:gd name="T9" fmla="*/ 0 h 205"/>
                  <a:gd name="T10" fmla="*/ 1 w 241"/>
                  <a:gd name="T11" fmla="*/ 0 h 205"/>
                  <a:gd name="T12" fmla="*/ 1 w 241"/>
                  <a:gd name="T13" fmla="*/ 0 h 205"/>
                  <a:gd name="T14" fmla="*/ 1 w 241"/>
                  <a:gd name="T15" fmla="*/ 0 h 205"/>
                  <a:gd name="T16" fmla="*/ 1 w 241"/>
                  <a:gd name="T17" fmla="*/ 0 h 205"/>
                  <a:gd name="T18" fmla="*/ 1 w 241"/>
                  <a:gd name="T19" fmla="*/ 0 h 205"/>
                  <a:gd name="T20" fmla="*/ 1 w 241"/>
                  <a:gd name="T21" fmla="*/ 0 h 205"/>
                  <a:gd name="T22" fmla="*/ 1 w 241"/>
                  <a:gd name="T23" fmla="*/ 0 h 205"/>
                  <a:gd name="T24" fmla="*/ 1 w 241"/>
                  <a:gd name="T25" fmla="*/ 0 h 205"/>
                  <a:gd name="T26" fmla="*/ 1 w 241"/>
                  <a:gd name="T27" fmla="*/ 0 h 205"/>
                  <a:gd name="T28" fmla="*/ 1 w 241"/>
                  <a:gd name="T29" fmla="*/ 0 h 205"/>
                  <a:gd name="T30" fmla="*/ 1 w 241"/>
                  <a:gd name="T31" fmla="*/ 0 h 205"/>
                  <a:gd name="T32" fmla="*/ 1 w 241"/>
                  <a:gd name="T33" fmla="*/ 0 h 205"/>
                  <a:gd name="T34" fmla="*/ 1 w 241"/>
                  <a:gd name="T35" fmla="*/ 0 h 205"/>
                  <a:gd name="T36" fmla="*/ 1 w 241"/>
                  <a:gd name="T37" fmla="*/ 0 h 205"/>
                  <a:gd name="T38" fmla="*/ 1 w 241"/>
                  <a:gd name="T39" fmla="*/ 0 h 205"/>
                  <a:gd name="T40" fmla="*/ 1 w 241"/>
                  <a:gd name="T41" fmla="*/ 0 h 205"/>
                  <a:gd name="T42" fmla="*/ 1 w 241"/>
                  <a:gd name="T43" fmla="*/ 0 h 205"/>
                  <a:gd name="T44" fmla="*/ 1 w 241"/>
                  <a:gd name="T45" fmla="*/ 0 h 205"/>
                  <a:gd name="T46" fmla="*/ 1 w 241"/>
                  <a:gd name="T47" fmla="*/ 0 h 205"/>
                  <a:gd name="T48" fmla="*/ 0 w 241"/>
                  <a:gd name="T49" fmla="*/ 0 h 205"/>
                  <a:gd name="T50" fmla="*/ 1 w 241"/>
                  <a:gd name="T51" fmla="*/ 0 h 205"/>
                  <a:gd name="T52" fmla="*/ 1 w 241"/>
                  <a:gd name="T53" fmla="*/ 0 h 205"/>
                  <a:gd name="T54" fmla="*/ 1 w 241"/>
                  <a:gd name="T55" fmla="*/ 0 h 205"/>
                  <a:gd name="T56" fmla="*/ 1 w 241"/>
                  <a:gd name="T57" fmla="*/ 0 h 205"/>
                  <a:gd name="T58" fmla="*/ 1 w 241"/>
                  <a:gd name="T59" fmla="*/ 0 h 205"/>
                  <a:gd name="T60" fmla="*/ 1 w 241"/>
                  <a:gd name="T61" fmla="*/ 0 h 205"/>
                  <a:gd name="T62" fmla="*/ 1 w 241"/>
                  <a:gd name="T63" fmla="*/ 0 h 205"/>
                  <a:gd name="T64" fmla="*/ 1 w 241"/>
                  <a:gd name="T65" fmla="*/ 0 h 205"/>
                  <a:gd name="T66" fmla="*/ 1 w 241"/>
                  <a:gd name="T67" fmla="*/ 0 h 205"/>
                  <a:gd name="T68" fmla="*/ 1 w 241"/>
                  <a:gd name="T69" fmla="*/ 0 h 205"/>
                  <a:gd name="T70" fmla="*/ 1 w 241"/>
                  <a:gd name="T71" fmla="*/ 0 h 205"/>
                  <a:gd name="T72" fmla="*/ 1 w 241"/>
                  <a:gd name="T73" fmla="*/ 0 h 205"/>
                  <a:gd name="T74" fmla="*/ 1 w 241"/>
                  <a:gd name="T75" fmla="*/ 0 h 205"/>
                  <a:gd name="T76" fmla="*/ 1 w 241"/>
                  <a:gd name="T77" fmla="*/ 0 h 205"/>
                  <a:gd name="T78" fmla="*/ 1 w 241"/>
                  <a:gd name="T79" fmla="*/ 0 h 205"/>
                  <a:gd name="T80" fmla="*/ 1 w 241"/>
                  <a:gd name="T81" fmla="*/ 0 h 205"/>
                  <a:gd name="T82" fmla="*/ 1 w 241"/>
                  <a:gd name="T83" fmla="*/ 0 h 2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1"/>
                  <a:gd name="T127" fmla="*/ 0 h 205"/>
                  <a:gd name="T128" fmla="*/ 241 w 241"/>
                  <a:gd name="T129" fmla="*/ 205 h 2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1" h="205">
                    <a:moveTo>
                      <a:pt x="204" y="177"/>
                    </a:moveTo>
                    <a:lnTo>
                      <a:pt x="205" y="161"/>
                    </a:lnTo>
                    <a:lnTo>
                      <a:pt x="208" y="145"/>
                    </a:lnTo>
                    <a:lnTo>
                      <a:pt x="212" y="130"/>
                    </a:lnTo>
                    <a:lnTo>
                      <a:pt x="217" y="114"/>
                    </a:lnTo>
                    <a:lnTo>
                      <a:pt x="221" y="100"/>
                    </a:lnTo>
                    <a:lnTo>
                      <a:pt x="227" y="88"/>
                    </a:lnTo>
                    <a:lnTo>
                      <a:pt x="234" y="77"/>
                    </a:lnTo>
                    <a:lnTo>
                      <a:pt x="241" y="69"/>
                    </a:lnTo>
                    <a:lnTo>
                      <a:pt x="229" y="63"/>
                    </a:lnTo>
                    <a:lnTo>
                      <a:pt x="219" y="58"/>
                    </a:lnTo>
                    <a:lnTo>
                      <a:pt x="211" y="53"/>
                    </a:lnTo>
                    <a:lnTo>
                      <a:pt x="204" y="49"/>
                    </a:lnTo>
                    <a:lnTo>
                      <a:pt x="198" y="46"/>
                    </a:lnTo>
                    <a:lnTo>
                      <a:pt x="191" y="42"/>
                    </a:lnTo>
                    <a:lnTo>
                      <a:pt x="182" y="41"/>
                    </a:lnTo>
                    <a:lnTo>
                      <a:pt x="175" y="39"/>
                    </a:lnTo>
                    <a:lnTo>
                      <a:pt x="168" y="39"/>
                    </a:lnTo>
                    <a:lnTo>
                      <a:pt x="160" y="37"/>
                    </a:lnTo>
                    <a:lnTo>
                      <a:pt x="152" y="34"/>
                    </a:lnTo>
                    <a:lnTo>
                      <a:pt x="145" y="30"/>
                    </a:lnTo>
                    <a:lnTo>
                      <a:pt x="138" y="27"/>
                    </a:lnTo>
                    <a:lnTo>
                      <a:pt x="130" y="23"/>
                    </a:lnTo>
                    <a:lnTo>
                      <a:pt x="122" y="20"/>
                    </a:lnTo>
                    <a:lnTo>
                      <a:pt x="117" y="18"/>
                    </a:lnTo>
                    <a:lnTo>
                      <a:pt x="112" y="16"/>
                    </a:lnTo>
                    <a:lnTo>
                      <a:pt x="107" y="14"/>
                    </a:lnTo>
                    <a:lnTo>
                      <a:pt x="101" y="14"/>
                    </a:lnTo>
                    <a:lnTo>
                      <a:pt x="97" y="16"/>
                    </a:lnTo>
                    <a:lnTo>
                      <a:pt x="92" y="18"/>
                    </a:lnTo>
                    <a:lnTo>
                      <a:pt x="87" y="18"/>
                    </a:lnTo>
                    <a:lnTo>
                      <a:pt x="81" y="18"/>
                    </a:lnTo>
                    <a:lnTo>
                      <a:pt x="74" y="18"/>
                    </a:lnTo>
                    <a:lnTo>
                      <a:pt x="65" y="18"/>
                    </a:lnTo>
                    <a:lnTo>
                      <a:pt x="57" y="16"/>
                    </a:lnTo>
                    <a:lnTo>
                      <a:pt x="48" y="14"/>
                    </a:lnTo>
                    <a:lnTo>
                      <a:pt x="40" y="11"/>
                    </a:lnTo>
                    <a:lnTo>
                      <a:pt x="34" y="9"/>
                    </a:lnTo>
                    <a:lnTo>
                      <a:pt x="30" y="6"/>
                    </a:lnTo>
                    <a:lnTo>
                      <a:pt x="24" y="4"/>
                    </a:lnTo>
                    <a:lnTo>
                      <a:pt x="20" y="0"/>
                    </a:lnTo>
                    <a:lnTo>
                      <a:pt x="14" y="7"/>
                    </a:lnTo>
                    <a:lnTo>
                      <a:pt x="12" y="25"/>
                    </a:lnTo>
                    <a:lnTo>
                      <a:pt x="14" y="42"/>
                    </a:lnTo>
                    <a:lnTo>
                      <a:pt x="21" y="53"/>
                    </a:lnTo>
                    <a:lnTo>
                      <a:pt x="12" y="53"/>
                    </a:lnTo>
                    <a:lnTo>
                      <a:pt x="5" y="60"/>
                    </a:lnTo>
                    <a:lnTo>
                      <a:pt x="1" y="74"/>
                    </a:lnTo>
                    <a:lnTo>
                      <a:pt x="0" y="98"/>
                    </a:lnTo>
                    <a:lnTo>
                      <a:pt x="0" y="102"/>
                    </a:lnTo>
                    <a:lnTo>
                      <a:pt x="1" y="105"/>
                    </a:lnTo>
                    <a:lnTo>
                      <a:pt x="4" y="110"/>
                    </a:lnTo>
                    <a:lnTo>
                      <a:pt x="7" y="116"/>
                    </a:lnTo>
                    <a:lnTo>
                      <a:pt x="11" y="119"/>
                    </a:lnTo>
                    <a:lnTo>
                      <a:pt x="15" y="123"/>
                    </a:lnTo>
                    <a:lnTo>
                      <a:pt x="21" y="124"/>
                    </a:lnTo>
                    <a:lnTo>
                      <a:pt x="27" y="126"/>
                    </a:lnTo>
                    <a:lnTo>
                      <a:pt x="27" y="128"/>
                    </a:lnTo>
                    <a:lnTo>
                      <a:pt x="27" y="131"/>
                    </a:lnTo>
                    <a:lnTo>
                      <a:pt x="27" y="133"/>
                    </a:lnTo>
                    <a:lnTo>
                      <a:pt x="28" y="137"/>
                    </a:lnTo>
                    <a:lnTo>
                      <a:pt x="34" y="149"/>
                    </a:lnTo>
                    <a:lnTo>
                      <a:pt x="41" y="158"/>
                    </a:lnTo>
                    <a:lnTo>
                      <a:pt x="52" y="165"/>
                    </a:lnTo>
                    <a:lnTo>
                      <a:pt x="67" y="166"/>
                    </a:lnTo>
                    <a:lnTo>
                      <a:pt x="68" y="172"/>
                    </a:lnTo>
                    <a:lnTo>
                      <a:pt x="70" y="177"/>
                    </a:lnTo>
                    <a:lnTo>
                      <a:pt x="72" y="182"/>
                    </a:lnTo>
                    <a:lnTo>
                      <a:pt x="77" y="186"/>
                    </a:lnTo>
                    <a:lnTo>
                      <a:pt x="84" y="189"/>
                    </a:lnTo>
                    <a:lnTo>
                      <a:pt x="91" y="193"/>
                    </a:lnTo>
                    <a:lnTo>
                      <a:pt x="100" y="193"/>
                    </a:lnTo>
                    <a:lnTo>
                      <a:pt x="105" y="193"/>
                    </a:lnTo>
                    <a:lnTo>
                      <a:pt x="110" y="201"/>
                    </a:lnTo>
                    <a:lnTo>
                      <a:pt x="118" y="205"/>
                    </a:lnTo>
                    <a:lnTo>
                      <a:pt x="130" y="203"/>
                    </a:lnTo>
                    <a:lnTo>
                      <a:pt x="145" y="194"/>
                    </a:lnTo>
                    <a:lnTo>
                      <a:pt x="152" y="194"/>
                    </a:lnTo>
                    <a:lnTo>
                      <a:pt x="161" y="193"/>
                    </a:lnTo>
                    <a:lnTo>
                      <a:pt x="170" y="193"/>
                    </a:lnTo>
                    <a:lnTo>
                      <a:pt x="178" y="191"/>
                    </a:lnTo>
                    <a:lnTo>
                      <a:pt x="185" y="189"/>
                    </a:lnTo>
                    <a:lnTo>
                      <a:pt x="192" y="186"/>
                    </a:lnTo>
                    <a:lnTo>
                      <a:pt x="200" y="182"/>
                    </a:lnTo>
                    <a:lnTo>
                      <a:pt x="204" y="17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71" name="Freeform 27"/>
              <p:cNvSpPr>
                <a:spLocks/>
              </p:cNvSpPr>
              <p:nvPr/>
            </p:nvSpPr>
            <p:spPr bwMode="auto">
              <a:xfrm>
                <a:off x="5950" y="4487"/>
                <a:ext cx="238" cy="85"/>
              </a:xfrm>
              <a:custGeom>
                <a:avLst/>
                <a:gdLst>
                  <a:gd name="T0" fmla="*/ 1 w 475"/>
                  <a:gd name="T1" fmla="*/ 0 h 172"/>
                  <a:gd name="T2" fmla="*/ 1 w 475"/>
                  <a:gd name="T3" fmla="*/ 0 h 172"/>
                  <a:gd name="T4" fmla="*/ 1 w 475"/>
                  <a:gd name="T5" fmla="*/ 0 h 172"/>
                  <a:gd name="T6" fmla="*/ 1 w 475"/>
                  <a:gd name="T7" fmla="*/ 0 h 172"/>
                  <a:gd name="T8" fmla="*/ 1 w 475"/>
                  <a:gd name="T9" fmla="*/ 0 h 172"/>
                  <a:gd name="T10" fmla="*/ 1 w 475"/>
                  <a:gd name="T11" fmla="*/ 0 h 172"/>
                  <a:gd name="T12" fmla="*/ 1 w 475"/>
                  <a:gd name="T13" fmla="*/ 0 h 172"/>
                  <a:gd name="T14" fmla="*/ 1 w 475"/>
                  <a:gd name="T15" fmla="*/ 0 h 172"/>
                  <a:gd name="T16" fmla="*/ 1 w 475"/>
                  <a:gd name="T17" fmla="*/ 0 h 172"/>
                  <a:gd name="T18" fmla="*/ 1 w 475"/>
                  <a:gd name="T19" fmla="*/ 0 h 172"/>
                  <a:gd name="T20" fmla="*/ 1 w 475"/>
                  <a:gd name="T21" fmla="*/ 0 h 172"/>
                  <a:gd name="T22" fmla="*/ 1 w 475"/>
                  <a:gd name="T23" fmla="*/ 0 h 172"/>
                  <a:gd name="T24" fmla="*/ 1 w 475"/>
                  <a:gd name="T25" fmla="*/ 0 h 172"/>
                  <a:gd name="T26" fmla="*/ 1 w 475"/>
                  <a:gd name="T27" fmla="*/ 0 h 172"/>
                  <a:gd name="T28" fmla="*/ 1 w 475"/>
                  <a:gd name="T29" fmla="*/ 0 h 172"/>
                  <a:gd name="T30" fmla="*/ 1 w 475"/>
                  <a:gd name="T31" fmla="*/ 0 h 172"/>
                  <a:gd name="T32" fmla="*/ 1 w 475"/>
                  <a:gd name="T33" fmla="*/ 0 h 172"/>
                  <a:gd name="T34" fmla="*/ 1 w 475"/>
                  <a:gd name="T35" fmla="*/ 0 h 172"/>
                  <a:gd name="T36" fmla="*/ 1 w 475"/>
                  <a:gd name="T37" fmla="*/ 0 h 172"/>
                  <a:gd name="T38" fmla="*/ 1 w 475"/>
                  <a:gd name="T39" fmla="*/ 0 h 172"/>
                  <a:gd name="T40" fmla="*/ 1 w 475"/>
                  <a:gd name="T41" fmla="*/ 0 h 172"/>
                  <a:gd name="T42" fmla="*/ 1 w 475"/>
                  <a:gd name="T43" fmla="*/ 0 h 172"/>
                  <a:gd name="T44" fmla="*/ 1 w 475"/>
                  <a:gd name="T45" fmla="*/ 0 h 172"/>
                  <a:gd name="T46" fmla="*/ 1 w 475"/>
                  <a:gd name="T47" fmla="*/ 0 h 172"/>
                  <a:gd name="T48" fmla="*/ 1 w 475"/>
                  <a:gd name="T49" fmla="*/ 0 h 172"/>
                  <a:gd name="T50" fmla="*/ 1 w 475"/>
                  <a:gd name="T51" fmla="*/ 0 h 172"/>
                  <a:gd name="T52" fmla="*/ 1 w 475"/>
                  <a:gd name="T53" fmla="*/ 0 h 172"/>
                  <a:gd name="T54" fmla="*/ 1 w 475"/>
                  <a:gd name="T55" fmla="*/ 0 h 172"/>
                  <a:gd name="T56" fmla="*/ 1 w 475"/>
                  <a:gd name="T57" fmla="*/ 0 h 172"/>
                  <a:gd name="T58" fmla="*/ 1 w 475"/>
                  <a:gd name="T59" fmla="*/ 0 h 172"/>
                  <a:gd name="T60" fmla="*/ 1 w 475"/>
                  <a:gd name="T61" fmla="*/ 0 h 172"/>
                  <a:gd name="T62" fmla="*/ 1 w 475"/>
                  <a:gd name="T63" fmla="*/ 0 h 172"/>
                  <a:gd name="T64" fmla="*/ 1 w 475"/>
                  <a:gd name="T65" fmla="*/ 0 h 172"/>
                  <a:gd name="T66" fmla="*/ 1 w 475"/>
                  <a:gd name="T67" fmla="*/ 0 h 172"/>
                  <a:gd name="T68" fmla="*/ 1 w 475"/>
                  <a:gd name="T69" fmla="*/ 0 h 172"/>
                  <a:gd name="T70" fmla="*/ 1 w 475"/>
                  <a:gd name="T71" fmla="*/ 0 h 172"/>
                  <a:gd name="T72" fmla="*/ 1 w 475"/>
                  <a:gd name="T73" fmla="*/ 0 h 172"/>
                  <a:gd name="T74" fmla="*/ 1 w 475"/>
                  <a:gd name="T75" fmla="*/ 0 h 172"/>
                  <a:gd name="T76" fmla="*/ 1 w 475"/>
                  <a:gd name="T77" fmla="*/ 0 h 172"/>
                  <a:gd name="T78" fmla="*/ 1 w 475"/>
                  <a:gd name="T79" fmla="*/ 0 h 172"/>
                  <a:gd name="T80" fmla="*/ 1 w 475"/>
                  <a:gd name="T81" fmla="*/ 0 h 172"/>
                  <a:gd name="T82" fmla="*/ 1 w 475"/>
                  <a:gd name="T83" fmla="*/ 0 h 172"/>
                  <a:gd name="T84" fmla="*/ 1 w 475"/>
                  <a:gd name="T85" fmla="*/ 0 h 172"/>
                  <a:gd name="T86" fmla="*/ 1 w 475"/>
                  <a:gd name="T87" fmla="*/ 0 h 172"/>
                  <a:gd name="T88" fmla="*/ 1 w 475"/>
                  <a:gd name="T89" fmla="*/ 0 h 172"/>
                  <a:gd name="T90" fmla="*/ 1 w 475"/>
                  <a:gd name="T91" fmla="*/ 0 h 172"/>
                  <a:gd name="T92" fmla="*/ 1 w 475"/>
                  <a:gd name="T93" fmla="*/ 0 h 172"/>
                  <a:gd name="T94" fmla="*/ 1 w 475"/>
                  <a:gd name="T95" fmla="*/ 0 h 172"/>
                  <a:gd name="T96" fmla="*/ 1 w 475"/>
                  <a:gd name="T97" fmla="*/ 0 h 172"/>
                  <a:gd name="T98" fmla="*/ 1 w 475"/>
                  <a:gd name="T99" fmla="*/ 0 h 172"/>
                  <a:gd name="T100" fmla="*/ 1 w 475"/>
                  <a:gd name="T101" fmla="*/ 0 h 172"/>
                  <a:gd name="T102" fmla="*/ 1 w 475"/>
                  <a:gd name="T103" fmla="*/ 0 h 172"/>
                  <a:gd name="T104" fmla="*/ 1 w 475"/>
                  <a:gd name="T105" fmla="*/ 0 h 172"/>
                  <a:gd name="T106" fmla="*/ 1 w 475"/>
                  <a:gd name="T107" fmla="*/ 0 h 172"/>
                  <a:gd name="T108" fmla="*/ 0 w 475"/>
                  <a:gd name="T109" fmla="*/ 0 h 172"/>
                  <a:gd name="T110" fmla="*/ 1 w 475"/>
                  <a:gd name="T111" fmla="*/ 0 h 172"/>
                  <a:gd name="T112" fmla="*/ 1 w 475"/>
                  <a:gd name="T113" fmla="*/ 0 h 1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5"/>
                  <a:gd name="T172" fmla="*/ 0 h 172"/>
                  <a:gd name="T173" fmla="*/ 475 w 475"/>
                  <a:gd name="T174" fmla="*/ 172 h 1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5" h="172">
                    <a:moveTo>
                      <a:pt x="15" y="0"/>
                    </a:moveTo>
                    <a:lnTo>
                      <a:pt x="22" y="2"/>
                    </a:lnTo>
                    <a:lnTo>
                      <a:pt x="35" y="6"/>
                    </a:lnTo>
                    <a:lnTo>
                      <a:pt x="54" y="11"/>
                    </a:lnTo>
                    <a:lnTo>
                      <a:pt x="77" y="18"/>
                    </a:lnTo>
                    <a:lnTo>
                      <a:pt x="102" y="27"/>
                    </a:lnTo>
                    <a:lnTo>
                      <a:pt x="132" y="35"/>
                    </a:lnTo>
                    <a:lnTo>
                      <a:pt x="162" y="44"/>
                    </a:lnTo>
                    <a:lnTo>
                      <a:pt x="195" y="53"/>
                    </a:lnTo>
                    <a:lnTo>
                      <a:pt x="227" y="63"/>
                    </a:lnTo>
                    <a:lnTo>
                      <a:pt x="257" y="72"/>
                    </a:lnTo>
                    <a:lnTo>
                      <a:pt x="285" y="81"/>
                    </a:lnTo>
                    <a:lnTo>
                      <a:pt x="312" y="88"/>
                    </a:lnTo>
                    <a:lnTo>
                      <a:pt x="334" y="95"/>
                    </a:lnTo>
                    <a:lnTo>
                      <a:pt x="352" y="100"/>
                    </a:lnTo>
                    <a:lnTo>
                      <a:pt x="365" y="104"/>
                    </a:lnTo>
                    <a:lnTo>
                      <a:pt x="371" y="105"/>
                    </a:lnTo>
                    <a:lnTo>
                      <a:pt x="379" y="105"/>
                    </a:lnTo>
                    <a:lnTo>
                      <a:pt x="389" y="105"/>
                    </a:lnTo>
                    <a:lnTo>
                      <a:pt x="397" y="105"/>
                    </a:lnTo>
                    <a:lnTo>
                      <a:pt x="402" y="105"/>
                    </a:lnTo>
                    <a:lnTo>
                      <a:pt x="409" y="112"/>
                    </a:lnTo>
                    <a:lnTo>
                      <a:pt x="418" y="123"/>
                    </a:lnTo>
                    <a:lnTo>
                      <a:pt x="427" y="131"/>
                    </a:lnTo>
                    <a:lnTo>
                      <a:pt x="435" y="137"/>
                    </a:lnTo>
                    <a:lnTo>
                      <a:pt x="439" y="137"/>
                    </a:lnTo>
                    <a:lnTo>
                      <a:pt x="447" y="138"/>
                    </a:lnTo>
                    <a:lnTo>
                      <a:pt x="452" y="138"/>
                    </a:lnTo>
                    <a:lnTo>
                      <a:pt x="459" y="138"/>
                    </a:lnTo>
                    <a:lnTo>
                      <a:pt x="467" y="140"/>
                    </a:lnTo>
                    <a:lnTo>
                      <a:pt x="471" y="144"/>
                    </a:lnTo>
                    <a:lnTo>
                      <a:pt x="475" y="149"/>
                    </a:lnTo>
                    <a:lnTo>
                      <a:pt x="475" y="156"/>
                    </a:lnTo>
                    <a:lnTo>
                      <a:pt x="469" y="170"/>
                    </a:lnTo>
                    <a:lnTo>
                      <a:pt x="459" y="172"/>
                    </a:lnTo>
                    <a:lnTo>
                      <a:pt x="448" y="166"/>
                    </a:lnTo>
                    <a:lnTo>
                      <a:pt x="434" y="161"/>
                    </a:lnTo>
                    <a:lnTo>
                      <a:pt x="427" y="159"/>
                    </a:lnTo>
                    <a:lnTo>
                      <a:pt x="411" y="154"/>
                    </a:lnTo>
                    <a:lnTo>
                      <a:pt x="389" y="147"/>
                    </a:lnTo>
                    <a:lnTo>
                      <a:pt x="362" y="138"/>
                    </a:lnTo>
                    <a:lnTo>
                      <a:pt x="331" y="128"/>
                    </a:lnTo>
                    <a:lnTo>
                      <a:pt x="295" y="116"/>
                    </a:lnTo>
                    <a:lnTo>
                      <a:pt x="259" y="104"/>
                    </a:lnTo>
                    <a:lnTo>
                      <a:pt x="221" y="91"/>
                    </a:lnTo>
                    <a:lnTo>
                      <a:pt x="184" y="79"/>
                    </a:lnTo>
                    <a:lnTo>
                      <a:pt x="147" y="67"/>
                    </a:lnTo>
                    <a:lnTo>
                      <a:pt x="112" y="55"/>
                    </a:lnTo>
                    <a:lnTo>
                      <a:pt x="82" y="44"/>
                    </a:lnTo>
                    <a:lnTo>
                      <a:pt x="55" y="35"/>
                    </a:lnTo>
                    <a:lnTo>
                      <a:pt x="34" y="28"/>
                    </a:lnTo>
                    <a:lnTo>
                      <a:pt x="20" y="23"/>
                    </a:lnTo>
                    <a:lnTo>
                      <a:pt x="12" y="21"/>
                    </a:lnTo>
                    <a:lnTo>
                      <a:pt x="2" y="16"/>
                    </a:lnTo>
                    <a:lnTo>
                      <a:pt x="0" y="7"/>
                    </a:lnTo>
                    <a:lnTo>
                      <a:pt x="2" y="2"/>
                    </a:lnTo>
                    <a:lnTo>
                      <a:pt x="1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72" name="Freeform 28"/>
              <p:cNvSpPr>
                <a:spLocks/>
              </p:cNvSpPr>
              <p:nvPr/>
            </p:nvSpPr>
            <p:spPr bwMode="auto">
              <a:xfrm>
                <a:off x="5953" y="4488"/>
                <a:ext cx="231" cy="79"/>
              </a:xfrm>
              <a:custGeom>
                <a:avLst/>
                <a:gdLst>
                  <a:gd name="T0" fmla="*/ 1 w 461"/>
                  <a:gd name="T1" fmla="*/ 1 h 157"/>
                  <a:gd name="T2" fmla="*/ 1 w 461"/>
                  <a:gd name="T3" fmla="*/ 1 h 157"/>
                  <a:gd name="T4" fmla="*/ 0 w 461"/>
                  <a:gd name="T5" fmla="*/ 1 h 157"/>
                  <a:gd name="T6" fmla="*/ 1 w 461"/>
                  <a:gd name="T7" fmla="*/ 0 h 157"/>
                  <a:gd name="T8" fmla="*/ 1 w 461"/>
                  <a:gd name="T9" fmla="*/ 1 h 157"/>
                  <a:gd name="T10" fmla="*/ 1 w 461"/>
                  <a:gd name="T11" fmla="*/ 1 h 157"/>
                  <a:gd name="T12" fmla="*/ 1 w 461"/>
                  <a:gd name="T13" fmla="*/ 1 h 157"/>
                  <a:gd name="T14" fmla="*/ 1 w 461"/>
                  <a:gd name="T15" fmla="*/ 1 h 157"/>
                  <a:gd name="T16" fmla="*/ 1 w 461"/>
                  <a:gd name="T17" fmla="*/ 1 h 157"/>
                  <a:gd name="T18" fmla="*/ 1 w 461"/>
                  <a:gd name="T19" fmla="*/ 1 h 157"/>
                  <a:gd name="T20" fmla="*/ 1 w 461"/>
                  <a:gd name="T21" fmla="*/ 1 h 157"/>
                  <a:gd name="T22" fmla="*/ 1 w 461"/>
                  <a:gd name="T23" fmla="*/ 1 h 157"/>
                  <a:gd name="T24" fmla="*/ 1 w 461"/>
                  <a:gd name="T25" fmla="*/ 1 h 157"/>
                  <a:gd name="T26" fmla="*/ 1 w 461"/>
                  <a:gd name="T27" fmla="*/ 1 h 157"/>
                  <a:gd name="T28" fmla="*/ 1 w 461"/>
                  <a:gd name="T29" fmla="*/ 1 h 157"/>
                  <a:gd name="T30" fmla="*/ 1 w 461"/>
                  <a:gd name="T31" fmla="*/ 1 h 157"/>
                  <a:gd name="T32" fmla="*/ 1 w 461"/>
                  <a:gd name="T33" fmla="*/ 1 h 157"/>
                  <a:gd name="T34" fmla="*/ 1 w 461"/>
                  <a:gd name="T35" fmla="*/ 1 h 157"/>
                  <a:gd name="T36" fmla="*/ 1 w 461"/>
                  <a:gd name="T37" fmla="*/ 1 h 157"/>
                  <a:gd name="T38" fmla="*/ 1 w 461"/>
                  <a:gd name="T39" fmla="*/ 1 h 157"/>
                  <a:gd name="T40" fmla="*/ 1 w 461"/>
                  <a:gd name="T41" fmla="*/ 1 h 157"/>
                  <a:gd name="T42" fmla="*/ 1 w 461"/>
                  <a:gd name="T43" fmla="*/ 1 h 157"/>
                  <a:gd name="T44" fmla="*/ 1 w 461"/>
                  <a:gd name="T45" fmla="*/ 1 h 157"/>
                  <a:gd name="T46" fmla="*/ 1 w 461"/>
                  <a:gd name="T47" fmla="*/ 1 h 157"/>
                  <a:gd name="T48" fmla="*/ 1 w 461"/>
                  <a:gd name="T49" fmla="*/ 1 h 157"/>
                  <a:gd name="T50" fmla="*/ 1 w 461"/>
                  <a:gd name="T51" fmla="*/ 1 h 157"/>
                  <a:gd name="T52" fmla="*/ 1 w 461"/>
                  <a:gd name="T53" fmla="*/ 1 h 157"/>
                  <a:gd name="T54" fmla="*/ 1 w 461"/>
                  <a:gd name="T55" fmla="*/ 1 h 157"/>
                  <a:gd name="T56" fmla="*/ 1 w 461"/>
                  <a:gd name="T57" fmla="*/ 1 h 157"/>
                  <a:gd name="T58" fmla="*/ 1 w 461"/>
                  <a:gd name="T59" fmla="*/ 1 h 157"/>
                  <a:gd name="T60" fmla="*/ 1 w 461"/>
                  <a:gd name="T61" fmla="*/ 1 h 157"/>
                  <a:gd name="T62" fmla="*/ 1 w 461"/>
                  <a:gd name="T63" fmla="*/ 1 h 157"/>
                  <a:gd name="T64" fmla="*/ 1 w 461"/>
                  <a:gd name="T65" fmla="*/ 1 h 157"/>
                  <a:gd name="T66" fmla="*/ 1 w 461"/>
                  <a:gd name="T67" fmla="*/ 1 h 157"/>
                  <a:gd name="T68" fmla="*/ 1 w 461"/>
                  <a:gd name="T69" fmla="*/ 1 h 157"/>
                  <a:gd name="T70" fmla="*/ 1 w 461"/>
                  <a:gd name="T71" fmla="*/ 1 h 157"/>
                  <a:gd name="T72" fmla="*/ 1 w 461"/>
                  <a:gd name="T73" fmla="*/ 1 h 157"/>
                  <a:gd name="T74" fmla="*/ 1 w 461"/>
                  <a:gd name="T75" fmla="*/ 1 h 157"/>
                  <a:gd name="T76" fmla="*/ 1 w 461"/>
                  <a:gd name="T77" fmla="*/ 1 h 157"/>
                  <a:gd name="T78" fmla="*/ 1 w 461"/>
                  <a:gd name="T79" fmla="*/ 1 h 157"/>
                  <a:gd name="T80" fmla="*/ 1 w 461"/>
                  <a:gd name="T81" fmla="*/ 1 h 157"/>
                  <a:gd name="T82" fmla="*/ 1 w 461"/>
                  <a:gd name="T83" fmla="*/ 1 h 157"/>
                  <a:gd name="T84" fmla="*/ 1 w 461"/>
                  <a:gd name="T85" fmla="*/ 1 h 157"/>
                  <a:gd name="T86" fmla="*/ 1 w 461"/>
                  <a:gd name="T87" fmla="*/ 1 h 157"/>
                  <a:gd name="T88" fmla="*/ 1 w 461"/>
                  <a:gd name="T89" fmla="*/ 1 h 157"/>
                  <a:gd name="T90" fmla="*/ 1 w 461"/>
                  <a:gd name="T91" fmla="*/ 1 h 157"/>
                  <a:gd name="T92" fmla="*/ 1 w 461"/>
                  <a:gd name="T93" fmla="*/ 1 h 157"/>
                  <a:gd name="T94" fmla="*/ 1 w 461"/>
                  <a:gd name="T95" fmla="*/ 1 h 157"/>
                  <a:gd name="T96" fmla="*/ 1 w 461"/>
                  <a:gd name="T97" fmla="*/ 1 h 157"/>
                  <a:gd name="T98" fmla="*/ 1 w 461"/>
                  <a:gd name="T99" fmla="*/ 1 h 157"/>
                  <a:gd name="T100" fmla="*/ 1 w 461"/>
                  <a:gd name="T101" fmla="*/ 1 h 157"/>
                  <a:gd name="T102" fmla="*/ 1 w 461"/>
                  <a:gd name="T103" fmla="*/ 1 h 157"/>
                  <a:gd name="T104" fmla="*/ 1 w 461"/>
                  <a:gd name="T105" fmla="*/ 1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1"/>
                  <a:gd name="T160" fmla="*/ 0 h 157"/>
                  <a:gd name="T161" fmla="*/ 461 w 461"/>
                  <a:gd name="T162" fmla="*/ 157 h 1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1" h="157">
                    <a:moveTo>
                      <a:pt x="14" y="17"/>
                    </a:moveTo>
                    <a:lnTo>
                      <a:pt x="4" y="12"/>
                    </a:lnTo>
                    <a:lnTo>
                      <a:pt x="0" y="5"/>
                    </a:lnTo>
                    <a:lnTo>
                      <a:pt x="3" y="0"/>
                    </a:lnTo>
                    <a:lnTo>
                      <a:pt x="14" y="2"/>
                    </a:lnTo>
                    <a:lnTo>
                      <a:pt x="25" y="5"/>
                    </a:lnTo>
                    <a:lnTo>
                      <a:pt x="41" y="10"/>
                    </a:lnTo>
                    <a:lnTo>
                      <a:pt x="61" y="17"/>
                    </a:lnTo>
                    <a:lnTo>
                      <a:pt x="85" y="24"/>
                    </a:lnTo>
                    <a:lnTo>
                      <a:pt x="111" y="33"/>
                    </a:lnTo>
                    <a:lnTo>
                      <a:pt x="140" y="42"/>
                    </a:lnTo>
                    <a:lnTo>
                      <a:pt x="170" y="51"/>
                    </a:lnTo>
                    <a:lnTo>
                      <a:pt x="201" y="59"/>
                    </a:lnTo>
                    <a:lnTo>
                      <a:pt x="230" y="68"/>
                    </a:lnTo>
                    <a:lnTo>
                      <a:pt x="260" y="77"/>
                    </a:lnTo>
                    <a:lnTo>
                      <a:pt x="287" y="86"/>
                    </a:lnTo>
                    <a:lnTo>
                      <a:pt x="311" y="93"/>
                    </a:lnTo>
                    <a:lnTo>
                      <a:pt x="331" y="98"/>
                    </a:lnTo>
                    <a:lnTo>
                      <a:pt x="348" y="103"/>
                    </a:lnTo>
                    <a:lnTo>
                      <a:pt x="360" y="106"/>
                    </a:lnTo>
                    <a:lnTo>
                      <a:pt x="365" y="108"/>
                    </a:lnTo>
                    <a:lnTo>
                      <a:pt x="374" y="110"/>
                    </a:lnTo>
                    <a:lnTo>
                      <a:pt x="382" y="110"/>
                    </a:lnTo>
                    <a:lnTo>
                      <a:pt x="388" y="110"/>
                    </a:lnTo>
                    <a:lnTo>
                      <a:pt x="392" y="110"/>
                    </a:lnTo>
                    <a:lnTo>
                      <a:pt x="398" y="115"/>
                    </a:lnTo>
                    <a:lnTo>
                      <a:pt x="407" y="122"/>
                    </a:lnTo>
                    <a:lnTo>
                      <a:pt x="415" y="131"/>
                    </a:lnTo>
                    <a:lnTo>
                      <a:pt x="421" y="136"/>
                    </a:lnTo>
                    <a:lnTo>
                      <a:pt x="431" y="138"/>
                    </a:lnTo>
                    <a:lnTo>
                      <a:pt x="440" y="140"/>
                    </a:lnTo>
                    <a:lnTo>
                      <a:pt x="448" y="140"/>
                    </a:lnTo>
                    <a:lnTo>
                      <a:pt x="454" y="141"/>
                    </a:lnTo>
                    <a:lnTo>
                      <a:pt x="458" y="145"/>
                    </a:lnTo>
                    <a:lnTo>
                      <a:pt x="461" y="152"/>
                    </a:lnTo>
                    <a:lnTo>
                      <a:pt x="458" y="157"/>
                    </a:lnTo>
                    <a:lnTo>
                      <a:pt x="451" y="157"/>
                    </a:lnTo>
                    <a:lnTo>
                      <a:pt x="444" y="155"/>
                    </a:lnTo>
                    <a:lnTo>
                      <a:pt x="428" y="150"/>
                    </a:lnTo>
                    <a:lnTo>
                      <a:pt x="407" y="143"/>
                    </a:lnTo>
                    <a:lnTo>
                      <a:pt x="380" y="134"/>
                    </a:lnTo>
                    <a:lnTo>
                      <a:pt x="347" y="124"/>
                    </a:lnTo>
                    <a:lnTo>
                      <a:pt x="311" y="113"/>
                    </a:lnTo>
                    <a:lnTo>
                      <a:pt x="272" y="101"/>
                    </a:lnTo>
                    <a:lnTo>
                      <a:pt x="234" y="87"/>
                    </a:lnTo>
                    <a:lnTo>
                      <a:pt x="194" y="75"/>
                    </a:lnTo>
                    <a:lnTo>
                      <a:pt x="155" y="63"/>
                    </a:lnTo>
                    <a:lnTo>
                      <a:pt x="120" y="51"/>
                    </a:lnTo>
                    <a:lnTo>
                      <a:pt x="87" y="40"/>
                    </a:lnTo>
                    <a:lnTo>
                      <a:pt x="60" y="31"/>
                    </a:lnTo>
                    <a:lnTo>
                      <a:pt x="37" y="24"/>
                    </a:lnTo>
                    <a:lnTo>
                      <a:pt x="21" y="19"/>
                    </a:lnTo>
                    <a:lnTo>
                      <a:pt x="14" y="1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73" name="Freeform 29"/>
              <p:cNvSpPr>
                <a:spLocks/>
              </p:cNvSpPr>
              <p:nvPr/>
            </p:nvSpPr>
            <p:spPr bwMode="auto">
              <a:xfrm>
                <a:off x="6395" y="5757"/>
                <a:ext cx="207" cy="74"/>
              </a:xfrm>
              <a:custGeom>
                <a:avLst/>
                <a:gdLst>
                  <a:gd name="T0" fmla="*/ 0 w 416"/>
                  <a:gd name="T1" fmla="*/ 1 h 147"/>
                  <a:gd name="T2" fmla="*/ 0 w 416"/>
                  <a:gd name="T3" fmla="*/ 1 h 147"/>
                  <a:gd name="T4" fmla="*/ 0 w 416"/>
                  <a:gd name="T5" fmla="*/ 1 h 147"/>
                  <a:gd name="T6" fmla="*/ 0 w 416"/>
                  <a:gd name="T7" fmla="*/ 1 h 147"/>
                  <a:gd name="T8" fmla="*/ 0 w 416"/>
                  <a:gd name="T9" fmla="*/ 1 h 147"/>
                  <a:gd name="T10" fmla="*/ 0 w 416"/>
                  <a:gd name="T11" fmla="*/ 1 h 147"/>
                  <a:gd name="T12" fmla="*/ 0 w 416"/>
                  <a:gd name="T13" fmla="*/ 1 h 147"/>
                  <a:gd name="T14" fmla="*/ 0 w 416"/>
                  <a:gd name="T15" fmla="*/ 1 h 147"/>
                  <a:gd name="T16" fmla="*/ 0 w 416"/>
                  <a:gd name="T17" fmla="*/ 1 h 147"/>
                  <a:gd name="T18" fmla="*/ 0 w 416"/>
                  <a:gd name="T19" fmla="*/ 1 h 147"/>
                  <a:gd name="T20" fmla="*/ 0 w 416"/>
                  <a:gd name="T21" fmla="*/ 1 h 147"/>
                  <a:gd name="T22" fmla="*/ 0 w 416"/>
                  <a:gd name="T23" fmla="*/ 1 h 147"/>
                  <a:gd name="T24" fmla="*/ 0 w 416"/>
                  <a:gd name="T25" fmla="*/ 1 h 147"/>
                  <a:gd name="T26" fmla="*/ 0 w 416"/>
                  <a:gd name="T27" fmla="*/ 1 h 147"/>
                  <a:gd name="T28" fmla="*/ 0 w 416"/>
                  <a:gd name="T29" fmla="*/ 1 h 147"/>
                  <a:gd name="T30" fmla="*/ 0 w 416"/>
                  <a:gd name="T31" fmla="*/ 1 h 147"/>
                  <a:gd name="T32" fmla="*/ 0 w 416"/>
                  <a:gd name="T33" fmla="*/ 1 h 147"/>
                  <a:gd name="T34" fmla="*/ 0 w 416"/>
                  <a:gd name="T35" fmla="*/ 1 h 147"/>
                  <a:gd name="T36" fmla="*/ 0 w 416"/>
                  <a:gd name="T37" fmla="*/ 1 h 147"/>
                  <a:gd name="T38" fmla="*/ 0 w 416"/>
                  <a:gd name="T39" fmla="*/ 1 h 147"/>
                  <a:gd name="T40" fmla="*/ 0 w 416"/>
                  <a:gd name="T41" fmla="*/ 1 h 147"/>
                  <a:gd name="T42" fmla="*/ 0 w 416"/>
                  <a:gd name="T43" fmla="*/ 1 h 147"/>
                  <a:gd name="T44" fmla="*/ 0 w 416"/>
                  <a:gd name="T45" fmla="*/ 1 h 147"/>
                  <a:gd name="T46" fmla="*/ 0 w 416"/>
                  <a:gd name="T47" fmla="*/ 1 h 147"/>
                  <a:gd name="T48" fmla="*/ 0 w 416"/>
                  <a:gd name="T49" fmla="*/ 1 h 147"/>
                  <a:gd name="T50" fmla="*/ 0 w 416"/>
                  <a:gd name="T51" fmla="*/ 1 h 147"/>
                  <a:gd name="T52" fmla="*/ 0 w 416"/>
                  <a:gd name="T53" fmla="*/ 1 h 147"/>
                  <a:gd name="T54" fmla="*/ 0 w 416"/>
                  <a:gd name="T55" fmla="*/ 1 h 147"/>
                  <a:gd name="T56" fmla="*/ 0 w 416"/>
                  <a:gd name="T57" fmla="*/ 1 h 147"/>
                  <a:gd name="T58" fmla="*/ 0 w 416"/>
                  <a:gd name="T59" fmla="*/ 1 h 147"/>
                  <a:gd name="T60" fmla="*/ 0 w 416"/>
                  <a:gd name="T61" fmla="*/ 1 h 147"/>
                  <a:gd name="T62" fmla="*/ 0 w 416"/>
                  <a:gd name="T63" fmla="*/ 1 h 147"/>
                  <a:gd name="T64" fmla="*/ 0 w 416"/>
                  <a:gd name="T65" fmla="*/ 1 h 147"/>
                  <a:gd name="T66" fmla="*/ 0 w 416"/>
                  <a:gd name="T67" fmla="*/ 1 h 147"/>
                  <a:gd name="T68" fmla="*/ 0 w 416"/>
                  <a:gd name="T69" fmla="*/ 1 h 147"/>
                  <a:gd name="T70" fmla="*/ 0 w 416"/>
                  <a:gd name="T71" fmla="*/ 1 h 147"/>
                  <a:gd name="T72" fmla="*/ 0 w 416"/>
                  <a:gd name="T73" fmla="*/ 1 h 147"/>
                  <a:gd name="T74" fmla="*/ 0 w 416"/>
                  <a:gd name="T75" fmla="*/ 1 h 147"/>
                  <a:gd name="T76" fmla="*/ 0 w 416"/>
                  <a:gd name="T77" fmla="*/ 1 h 147"/>
                  <a:gd name="T78" fmla="*/ 0 w 416"/>
                  <a:gd name="T79" fmla="*/ 1 h 1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6"/>
                  <a:gd name="T121" fmla="*/ 0 h 147"/>
                  <a:gd name="T122" fmla="*/ 416 w 416"/>
                  <a:gd name="T123" fmla="*/ 147 h 1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6" h="147">
                    <a:moveTo>
                      <a:pt x="411" y="72"/>
                    </a:moveTo>
                    <a:lnTo>
                      <a:pt x="411" y="61"/>
                    </a:lnTo>
                    <a:lnTo>
                      <a:pt x="410" y="52"/>
                    </a:lnTo>
                    <a:lnTo>
                      <a:pt x="410" y="44"/>
                    </a:lnTo>
                    <a:lnTo>
                      <a:pt x="409" y="37"/>
                    </a:lnTo>
                    <a:lnTo>
                      <a:pt x="399" y="37"/>
                    </a:lnTo>
                    <a:lnTo>
                      <a:pt x="387" y="35"/>
                    </a:lnTo>
                    <a:lnTo>
                      <a:pt x="373" y="33"/>
                    </a:lnTo>
                    <a:lnTo>
                      <a:pt x="359" y="31"/>
                    </a:lnTo>
                    <a:lnTo>
                      <a:pt x="344" y="30"/>
                    </a:lnTo>
                    <a:lnTo>
                      <a:pt x="329" y="28"/>
                    </a:lnTo>
                    <a:lnTo>
                      <a:pt x="312" y="26"/>
                    </a:lnTo>
                    <a:lnTo>
                      <a:pt x="296" y="23"/>
                    </a:lnTo>
                    <a:lnTo>
                      <a:pt x="279" y="21"/>
                    </a:lnTo>
                    <a:lnTo>
                      <a:pt x="262" y="17"/>
                    </a:lnTo>
                    <a:lnTo>
                      <a:pt x="246" y="14"/>
                    </a:lnTo>
                    <a:lnTo>
                      <a:pt x="230" y="12"/>
                    </a:lnTo>
                    <a:lnTo>
                      <a:pt x="214" y="9"/>
                    </a:lnTo>
                    <a:lnTo>
                      <a:pt x="202" y="5"/>
                    </a:lnTo>
                    <a:lnTo>
                      <a:pt x="189" y="3"/>
                    </a:lnTo>
                    <a:lnTo>
                      <a:pt x="177" y="0"/>
                    </a:lnTo>
                    <a:lnTo>
                      <a:pt x="172" y="5"/>
                    </a:lnTo>
                    <a:lnTo>
                      <a:pt x="164" y="12"/>
                    </a:lnTo>
                    <a:lnTo>
                      <a:pt x="156" y="21"/>
                    </a:lnTo>
                    <a:lnTo>
                      <a:pt x="147" y="30"/>
                    </a:lnTo>
                    <a:lnTo>
                      <a:pt x="140" y="38"/>
                    </a:lnTo>
                    <a:lnTo>
                      <a:pt x="132" y="45"/>
                    </a:lnTo>
                    <a:lnTo>
                      <a:pt x="126" y="51"/>
                    </a:lnTo>
                    <a:lnTo>
                      <a:pt x="122" y="54"/>
                    </a:lnTo>
                    <a:lnTo>
                      <a:pt x="116" y="56"/>
                    </a:lnTo>
                    <a:lnTo>
                      <a:pt x="109" y="58"/>
                    </a:lnTo>
                    <a:lnTo>
                      <a:pt x="99" y="59"/>
                    </a:lnTo>
                    <a:lnTo>
                      <a:pt x="87" y="63"/>
                    </a:lnTo>
                    <a:lnTo>
                      <a:pt x="76" y="65"/>
                    </a:lnTo>
                    <a:lnTo>
                      <a:pt x="64" y="66"/>
                    </a:lnTo>
                    <a:lnTo>
                      <a:pt x="56" y="70"/>
                    </a:lnTo>
                    <a:lnTo>
                      <a:pt x="50" y="72"/>
                    </a:lnTo>
                    <a:lnTo>
                      <a:pt x="44" y="77"/>
                    </a:lnTo>
                    <a:lnTo>
                      <a:pt x="37" y="84"/>
                    </a:lnTo>
                    <a:lnTo>
                      <a:pt x="29" y="93"/>
                    </a:lnTo>
                    <a:lnTo>
                      <a:pt x="22" y="103"/>
                    </a:lnTo>
                    <a:lnTo>
                      <a:pt x="13" y="115"/>
                    </a:lnTo>
                    <a:lnTo>
                      <a:pt x="6" y="126"/>
                    </a:lnTo>
                    <a:lnTo>
                      <a:pt x="2" y="134"/>
                    </a:lnTo>
                    <a:lnTo>
                      <a:pt x="0" y="141"/>
                    </a:lnTo>
                    <a:lnTo>
                      <a:pt x="19" y="143"/>
                    </a:lnTo>
                    <a:lnTo>
                      <a:pt x="46" y="145"/>
                    </a:lnTo>
                    <a:lnTo>
                      <a:pt x="80" y="147"/>
                    </a:lnTo>
                    <a:lnTo>
                      <a:pt x="116" y="147"/>
                    </a:lnTo>
                    <a:lnTo>
                      <a:pt x="152" y="147"/>
                    </a:lnTo>
                    <a:lnTo>
                      <a:pt x="184" y="145"/>
                    </a:lnTo>
                    <a:lnTo>
                      <a:pt x="210" y="143"/>
                    </a:lnTo>
                    <a:lnTo>
                      <a:pt x="227" y="140"/>
                    </a:lnTo>
                    <a:lnTo>
                      <a:pt x="239" y="136"/>
                    </a:lnTo>
                    <a:lnTo>
                      <a:pt x="252" y="131"/>
                    </a:lnTo>
                    <a:lnTo>
                      <a:pt x="266" y="127"/>
                    </a:lnTo>
                    <a:lnTo>
                      <a:pt x="280" y="122"/>
                    </a:lnTo>
                    <a:lnTo>
                      <a:pt x="293" y="119"/>
                    </a:lnTo>
                    <a:lnTo>
                      <a:pt x="304" y="115"/>
                    </a:lnTo>
                    <a:lnTo>
                      <a:pt x="313" y="113"/>
                    </a:lnTo>
                    <a:lnTo>
                      <a:pt x="320" y="113"/>
                    </a:lnTo>
                    <a:lnTo>
                      <a:pt x="320" y="119"/>
                    </a:lnTo>
                    <a:lnTo>
                      <a:pt x="322" y="124"/>
                    </a:lnTo>
                    <a:lnTo>
                      <a:pt x="322" y="129"/>
                    </a:lnTo>
                    <a:lnTo>
                      <a:pt x="322" y="134"/>
                    </a:lnTo>
                    <a:lnTo>
                      <a:pt x="329" y="134"/>
                    </a:lnTo>
                    <a:lnTo>
                      <a:pt x="339" y="134"/>
                    </a:lnTo>
                    <a:lnTo>
                      <a:pt x="350" y="133"/>
                    </a:lnTo>
                    <a:lnTo>
                      <a:pt x="363" y="133"/>
                    </a:lnTo>
                    <a:lnTo>
                      <a:pt x="376" y="131"/>
                    </a:lnTo>
                    <a:lnTo>
                      <a:pt x="387" y="129"/>
                    </a:lnTo>
                    <a:lnTo>
                      <a:pt x="399" y="127"/>
                    </a:lnTo>
                    <a:lnTo>
                      <a:pt x="409" y="126"/>
                    </a:lnTo>
                    <a:lnTo>
                      <a:pt x="410" y="126"/>
                    </a:lnTo>
                    <a:lnTo>
                      <a:pt x="413" y="126"/>
                    </a:lnTo>
                    <a:lnTo>
                      <a:pt x="414" y="126"/>
                    </a:lnTo>
                    <a:lnTo>
                      <a:pt x="416" y="126"/>
                    </a:lnTo>
                    <a:lnTo>
                      <a:pt x="414" y="117"/>
                    </a:lnTo>
                    <a:lnTo>
                      <a:pt x="414" y="103"/>
                    </a:lnTo>
                    <a:lnTo>
                      <a:pt x="413" y="89"/>
                    </a:lnTo>
                    <a:lnTo>
                      <a:pt x="411" y="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74" name="Freeform 30"/>
              <p:cNvSpPr>
                <a:spLocks/>
              </p:cNvSpPr>
              <p:nvPr/>
            </p:nvSpPr>
            <p:spPr bwMode="auto">
              <a:xfrm>
                <a:off x="6599" y="5759"/>
                <a:ext cx="139" cy="76"/>
              </a:xfrm>
              <a:custGeom>
                <a:avLst/>
                <a:gdLst>
                  <a:gd name="T0" fmla="*/ 1 w 278"/>
                  <a:gd name="T1" fmla="*/ 1 h 152"/>
                  <a:gd name="T2" fmla="*/ 1 w 278"/>
                  <a:gd name="T3" fmla="*/ 1 h 152"/>
                  <a:gd name="T4" fmla="*/ 1 w 278"/>
                  <a:gd name="T5" fmla="*/ 1 h 152"/>
                  <a:gd name="T6" fmla="*/ 1 w 278"/>
                  <a:gd name="T7" fmla="*/ 1 h 152"/>
                  <a:gd name="T8" fmla="*/ 1 w 278"/>
                  <a:gd name="T9" fmla="*/ 1 h 152"/>
                  <a:gd name="T10" fmla="*/ 1 w 278"/>
                  <a:gd name="T11" fmla="*/ 1 h 152"/>
                  <a:gd name="T12" fmla="*/ 1 w 278"/>
                  <a:gd name="T13" fmla="*/ 1 h 152"/>
                  <a:gd name="T14" fmla="*/ 1 w 278"/>
                  <a:gd name="T15" fmla="*/ 1 h 152"/>
                  <a:gd name="T16" fmla="*/ 1 w 278"/>
                  <a:gd name="T17" fmla="*/ 1 h 152"/>
                  <a:gd name="T18" fmla="*/ 1 w 278"/>
                  <a:gd name="T19" fmla="*/ 1 h 152"/>
                  <a:gd name="T20" fmla="*/ 1 w 278"/>
                  <a:gd name="T21" fmla="*/ 1 h 152"/>
                  <a:gd name="T22" fmla="*/ 1 w 278"/>
                  <a:gd name="T23" fmla="*/ 1 h 152"/>
                  <a:gd name="T24" fmla="*/ 1 w 278"/>
                  <a:gd name="T25" fmla="*/ 1 h 152"/>
                  <a:gd name="T26" fmla="*/ 1 w 278"/>
                  <a:gd name="T27" fmla="*/ 1 h 152"/>
                  <a:gd name="T28" fmla="*/ 1 w 278"/>
                  <a:gd name="T29" fmla="*/ 1 h 152"/>
                  <a:gd name="T30" fmla="*/ 1 w 278"/>
                  <a:gd name="T31" fmla="*/ 1 h 152"/>
                  <a:gd name="T32" fmla="*/ 1 w 278"/>
                  <a:gd name="T33" fmla="*/ 1 h 152"/>
                  <a:gd name="T34" fmla="*/ 1 w 278"/>
                  <a:gd name="T35" fmla="*/ 1 h 152"/>
                  <a:gd name="T36" fmla="*/ 1 w 278"/>
                  <a:gd name="T37" fmla="*/ 1 h 152"/>
                  <a:gd name="T38" fmla="*/ 1 w 278"/>
                  <a:gd name="T39" fmla="*/ 1 h 152"/>
                  <a:gd name="T40" fmla="*/ 1 w 278"/>
                  <a:gd name="T41" fmla="*/ 1 h 152"/>
                  <a:gd name="T42" fmla="*/ 1 w 278"/>
                  <a:gd name="T43" fmla="*/ 1 h 152"/>
                  <a:gd name="T44" fmla="*/ 1 w 278"/>
                  <a:gd name="T45" fmla="*/ 1 h 152"/>
                  <a:gd name="T46" fmla="*/ 1 w 278"/>
                  <a:gd name="T47" fmla="*/ 1 h 152"/>
                  <a:gd name="T48" fmla="*/ 1 w 278"/>
                  <a:gd name="T49" fmla="*/ 1 h 152"/>
                  <a:gd name="T50" fmla="*/ 1 w 278"/>
                  <a:gd name="T51" fmla="*/ 1 h 152"/>
                  <a:gd name="T52" fmla="*/ 1 w 278"/>
                  <a:gd name="T53" fmla="*/ 1 h 152"/>
                  <a:gd name="T54" fmla="*/ 1 w 278"/>
                  <a:gd name="T55" fmla="*/ 1 h 152"/>
                  <a:gd name="T56" fmla="*/ 1 w 278"/>
                  <a:gd name="T57" fmla="*/ 1 h 152"/>
                  <a:gd name="T58" fmla="*/ 1 w 278"/>
                  <a:gd name="T59" fmla="*/ 1 h 152"/>
                  <a:gd name="T60" fmla="*/ 1 w 278"/>
                  <a:gd name="T61" fmla="*/ 1 h 152"/>
                  <a:gd name="T62" fmla="*/ 1 w 278"/>
                  <a:gd name="T63" fmla="*/ 1 h 1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8"/>
                  <a:gd name="T97" fmla="*/ 0 h 152"/>
                  <a:gd name="T98" fmla="*/ 278 w 278"/>
                  <a:gd name="T99" fmla="*/ 152 h 1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8" h="152">
                    <a:moveTo>
                      <a:pt x="47" y="28"/>
                    </a:moveTo>
                    <a:lnTo>
                      <a:pt x="58" y="30"/>
                    </a:lnTo>
                    <a:lnTo>
                      <a:pt x="72" y="32"/>
                    </a:lnTo>
                    <a:lnTo>
                      <a:pt x="87" y="34"/>
                    </a:lnTo>
                    <a:lnTo>
                      <a:pt x="102" y="34"/>
                    </a:lnTo>
                    <a:lnTo>
                      <a:pt x="118" y="34"/>
                    </a:lnTo>
                    <a:lnTo>
                      <a:pt x="135" y="34"/>
                    </a:lnTo>
                    <a:lnTo>
                      <a:pt x="151" y="34"/>
                    </a:lnTo>
                    <a:lnTo>
                      <a:pt x="168" y="32"/>
                    </a:lnTo>
                    <a:lnTo>
                      <a:pt x="185" y="30"/>
                    </a:lnTo>
                    <a:lnTo>
                      <a:pt x="201" y="28"/>
                    </a:lnTo>
                    <a:lnTo>
                      <a:pt x="217" y="25"/>
                    </a:lnTo>
                    <a:lnTo>
                      <a:pt x="232" y="21"/>
                    </a:lnTo>
                    <a:lnTo>
                      <a:pt x="245" y="18"/>
                    </a:lnTo>
                    <a:lnTo>
                      <a:pt x="258" y="13"/>
                    </a:lnTo>
                    <a:lnTo>
                      <a:pt x="270" y="7"/>
                    </a:lnTo>
                    <a:lnTo>
                      <a:pt x="278" y="0"/>
                    </a:lnTo>
                    <a:lnTo>
                      <a:pt x="275" y="25"/>
                    </a:lnTo>
                    <a:lnTo>
                      <a:pt x="272" y="56"/>
                    </a:lnTo>
                    <a:lnTo>
                      <a:pt x="268" y="84"/>
                    </a:lnTo>
                    <a:lnTo>
                      <a:pt x="264" y="102"/>
                    </a:lnTo>
                    <a:lnTo>
                      <a:pt x="254" y="103"/>
                    </a:lnTo>
                    <a:lnTo>
                      <a:pt x="242" y="105"/>
                    </a:lnTo>
                    <a:lnTo>
                      <a:pt x="232" y="105"/>
                    </a:lnTo>
                    <a:lnTo>
                      <a:pt x="224" y="105"/>
                    </a:lnTo>
                    <a:lnTo>
                      <a:pt x="217" y="117"/>
                    </a:lnTo>
                    <a:lnTo>
                      <a:pt x="212" y="126"/>
                    </a:lnTo>
                    <a:lnTo>
                      <a:pt x="210" y="131"/>
                    </a:lnTo>
                    <a:lnTo>
                      <a:pt x="205" y="135"/>
                    </a:lnTo>
                    <a:lnTo>
                      <a:pt x="202" y="137"/>
                    </a:lnTo>
                    <a:lnTo>
                      <a:pt x="197" y="138"/>
                    </a:lnTo>
                    <a:lnTo>
                      <a:pt x="191" y="142"/>
                    </a:lnTo>
                    <a:lnTo>
                      <a:pt x="185" y="145"/>
                    </a:lnTo>
                    <a:lnTo>
                      <a:pt x="178" y="147"/>
                    </a:lnTo>
                    <a:lnTo>
                      <a:pt x="171" y="151"/>
                    </a:lnTo>
                    <a:lnTo>
                      <a:pt x="164" y="152"/>
                    </a:lnTo>
                    <a:lnTo>
                      <a:pt x="157" y="152"/>
                    </a:lnTo>
                    <a:lnTo>
                      <a:pt x="147" y="152"/>
                    </a:lnTo>
                    <a:lnTo>
                      <a:pt x="132" y="151"/>
                    </a:lnTo>
                    <a:lnTo>
                      <a:pt x="115" y="151"/>
                    </a:lnTo>
                    <a:lnTo>
                      <a:pt x="95" y="149"/>
                    </a:lnTo>
                    <a:lnTo>
                      <a:pt x="75" y="147"/>
                    </a:lnTo>
                    <a:lnTo>
                      <a:pt x="57" y="145"/>
                    </a:lnTo>
                    <a:lnTo>
                      <a:pt x="41" y="142"/>
                    </a:lnTo>
                    <a:lnTo>
                      <a:pt x="28" y="140"/>
                    </a:lnTo>
                    <a:lnTo>
                      <a:pt x="21" y="137"/>
                    </a:lnTo>
                    <a:lnTo>
                      <a:pt x="12" y="133"/>
                    </a:lnTo>
                    <a:lnTo>
                      <a:pt x="5" y="128"/>
                    </a:lnTo>
                    <a:lnTo>
                      <a:pt x="0" y="123"/>
                    </a:lnTo>
                    <a:lnTo>
                      <a:pt x="1" y="123"/>
                    </a:lnTo>
                    <a:lnTo>
                      <a:pt x="4" y="123"/>
                    </a:lnTo>
                    <a:lnTo>
                      <a:pt x="5" y="123"/>
                    </a:lnTo>
                    <a:lnTo>
                      <a:pt x="7" y="123"/>
                    </a:lnTo>
                    <a:lnTo>
                      <a:pt x="5" y="114"/>
                    </a:lnTo>
                    <a:lnTo>
                      <a:pt x="5" y="100"/>
                    </a:lnTo>
                    <a:lnTo>
                      <a:pt x="4" y="86"/>
                    </a:lnTo>
                    <a:lnTo>
                      <a:pt x="2" y="69"/>
                    </a:lnTo>
                    <a:lnTo>
                      <a:pt x="12" y="65"/>
                    </a:lnTo>
                    <a:lnTo>
                      <a:pt x="25" y="60"/>
                    </a:lnTo>
                    <a:lnTo>
                      <a:pt x="37" y="55"/>
                    </a:lnTo>
                    <a:lnTo>
                      <a:pt x="44" y="51"/>
                    </a:lnTo>
                    <a:lnTo>
                      <a:pt x="44" y="46"/>
                    </a:lnTo>
                    <a:lnTo>
                      <a:pt x="45" y="39"/>
                    </a:lnTo>
                    <a:lnTo>
                      <a:pt x="47" y="34"/>
                    </a:lnTo>
                    <a:lnTo>
                      <a:pt x="47" y="2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75" name="Freeform 31"/>
              <p:cNvSpPr>
                <a:spLocks/>
              </p:cNvSpPr>
              <p:nvPr/>
            </p:nvSpPr>
            <p:spPr bwMode="auto">
              <a:xfrm>
                <a:off x="6560" y="5266"/>
                <a:ext cx="33" cy="133"/>
              </a:xfrm>
              <a:custGeom>
                <a:avLst/>
                <a:gdLst>
                  <a:gd name="T0" fmla="*/ 1 w 65"/>
                  <a:gd name="T1" fmla="*/ 0 h 267"/>
                  <a:gd name="T2" fmla="*/ 1 w 65"/>
                  <a:gd name="T3" fmla="*/ 0 h 267"/>
                  <a:gd name="T4" fmla="*/ 1 w 65"/>
                  <a:gd name="T5" fmla="*/ 0 h 267"/>
                  <a:gd name="T6" fmla="*/ 1 w 65"/>
                  <a:gd name="T7" fmla="*/ 0 h 267"/>
                  <a:gd name="T8" fmla="*/ 1 w 65"/>
                  <a:gd name="T9" fmla="*/ 0 h 267"/>
                  <a:gd name="T10" fmla="*/ 1 w 65"/>
                  <a:gd name="T11" fmla="*/ 0 h 267"/>
                  <a:gd name="T12" fmla="*/ 1 w 65"/>
                  <a:gd name="T13" fmla="*/ 0 h 267"/>
                  <a:gd name="T14" fmla="*/ 1 w 65"/>
                  <a:gd name="T15" fmla="*/ 0 h 267"/>
                  <a:gd name="T16" fmla="*/ 1 w 65"/>
                  <a:gd name="T17" fmla="*/ 0 h 267"/>
                  <a:gd name="T18" fmla="*/ 1 w 65"/>
                  <a:gd name="T19" fmla="*/ 0 h 267"/>
                  <a:gd name="T20" fmla="*/ 1 w 65"/>
                  <a:gd name="T21" fmla="*/ 0 h 267"/>
                  <a:gd name="T22" fmla="*/ 1 w 65"/>
                  <a:gd name="T23" fmla="*/ 0 h 267"/>
                  <a:gd name="T24" fmla="*/ 1 w 65"/>
                  <a:gd name="T25" fmla="*/ 0 h 267"/>
                  <a:gd name="T26" fmla="*/ 1 w 65"/>
                  <a:gd name="T27" fmla="*/ 0 h 267"/>
                  <a:gd name="T28" fmla="*/ 1 w 65"/>
                  <a:gd name="T29" fmla="*/ 0 h 267"/>
                  <a:gd name="T30" fmla="*/ 1 w 65"/>
                  <a:gd name="T31" fmla="*/ 0 h 267"/>
                  <a:gd name="T32" fmla="*/ 0 w 65"/>
                  <a:gd name="T33" fmla="*/ 0 h 267"/>
                  <a:gd name="T34" fmla="*/ 1 w 65"/>
                  <a:gd name="T35" fmla="*/ 0 h 267"/>
                  <a:gd name="T36" fmla="*/ 1 w 65"/>
                  <a:gd name="T37" fmla="*/ 0 h 267"/>
                  <a:gd name="T38" fmla="*/ 1 w 65"/>
                  <a:gd name="T39" fmla="*/ 0 h 267"/>
                  <a:gd name="T40" fmla="*/ 1 w 65"/>
                  <a:gd name="T41" fmla="*/ 0 h 267"/>
                  <a:gd name="T42" fmla="*/ 1 w 65"/>
                  <a:gd name="T43" fmla="*/ 0 h 267"/>
                  <a:gd name="T44" fmla="*/ 1 w 65"/>
                  <a:gd name="T45" fmla="*/ 0 h 267"/>
                  <a:gd name="T46" fmla="*/ 1 w 65"/>
                  <a:gd name="T47" fmla="*/ 0 h 267"/>
                  <a:gd name="T48" fmla="*/ 1 w 65"/>
                  <a:gd name="T49" fmla="*/ 0 h 2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267"/>
                  <a:gd name="T77" fmla="*/ 65 w 65"/>
                  <a:gd name="T78" fmla="*/ 267 h 2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267">
                    <a:moveTo>
                      <a:pt x="55" y="165"/>
                    </a:moveTo>
                    <a:lnTo>
                      <a:pt x="57" y="192"/>
                    </a:lnTo>
                    <a:lnTo>
                      <a:pt x="59" y="221"/>
                    </a:lnTo>
                    <a:lnTo>
                      <a:pt x="62" y="249"/>
                    </a:lnTo>
                    <a:lnTo>
                      <a:pt x="65" y="267"/>
                    </a:lnTo>
                    <a:lnTo>
                      <a:pt x="57" y="234"/>
                    </a:lnTo>
                    <a:lnTo>
                      <a:pt x="48" y="204"/>
                    </a:lnTo>
                    <a:lnTo>
                      <a:pt x="41" y="181"/>
                    </a:lnTo>
                    <a:lnTo>
                      <a:pt x="34" y="165"/>
                    </a:lnTo>
                    <a:lnTo>
                      <a:pt x="28" y="150"/>
                    </a:lnTo>
                    <a:lnTo>
                      <a:pt x="25" y="131"/>
                    </a:lnTo>
                    <a:lnTo>
                      <a:pt x="22" y="111"/>
                    </a:lnTo>
                    <a:lnTo>
                      <a:pt x="21" y="97"/>
                    </a:lnTo>
                    <a:lnTo>
                      <a:pt x="19" y="80"/>
                    </a:lnTo>
                    <a:lnTo>
                      <a:pt x="15" y="52"/>
                    </a:lnTo>
                    <a:lnTo>
                      <a:pt x="8" y="24"/>
                    </a:lnTo>
                    <a:lnTo>
                      <a:pt x="0" y="0"/>
                    </a:lnTo>
                    <a:lnTo>
                      <a:pt x="11" y="17"/>
                    </a:lnTo>
                    <a:lnTo>
                      <a:pt x="19" y="33"/>
                    </a:lnTo>
                    <a:lnTo>
                      <a:pt x="25" y="52"/>
                    </a:lnTo>
                    <a:lnTo>
                      <a:pt x="28" y="76"/>
                    </a:lnTo>
                    <a:lnTo>
                      <a:pt x="32" y="104"/>
                    </a:lnTo>
                    <a:lnTo>
                      <a:pt x="39" y="132"/>
                    </a:lnTo>
                    <a:lnTo>
                      <a:pt x="48" y="153"/>
                    </a:lnTo>
                    <a:lnTo>
                      <a:pt x="55" y="16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76" name="Freeform 32"/>
              <p:cNvSpPr>
                <a:spLocks/>
              </p:cNvSpPr>
              <p:nvPr/>
            </p:nvSpPr>
            <p:spPr bwMode="auto">
              <a:xfrm>
                <a:off x="6694" y="5199"/>
                <a:ext cx="33" cy="147"/>
              </a:xfrm>
              <a:custGeom>
                <a:avLst/>
                <a:gdLst>
                  <a:gd name="T0" fmla="*/ 1 w 64"/>
                  <a:gd name="T1" fmla="*/ 1 h 293"/>
                  <a:gd name="T2" fmla="*/ 1 w 64"/>
                  <a:gd name="T3" fmla="*/ 1 h 293"/>
                  <a:gd name="T4" fmla="*/ 1 w 64"/>
                  <a:gd name="T5" fmla="*/ 1 h 293"/>
                  <a:gd name="T6" fmla="*/ 1 w 64"/>
                  <a:gd name="T7" fmla="*/ 1 h 293"/>
                  <a:gd name="T8" fmla="*/ 1 w 64"/>
                  <a:gd name="T9" fmla="*/ 1 h 293"/>
                  <a:gd name="T10" fmla="*/ 1 w 64"/>
                  <a:gd name="T11" fmla="*/ 1 h 293"/>
                  <a:gd name="T12" fmla="*/ 1 w 64"/>
                  <a:gd name="T13" fmla="*/ 1 h 293"/>
                  <a:gd name="T14" fmla="*/ 1 w 64"/>
                  <a:gd name="T15" fmla="*/ 1 h 293"/>
                  <a:gd name="T16" fmla="*/ 1 w 64"/>
                  <a:gd name="T17" fmla="*/ 1 h 293"/>
                  <a:gd name="T18" fmla="*/ 1 w 64"/>
                  <a:gd name="T19" fmla="*/ 1 h 293"/>
                  <a:gd name="T20" fmla="*/ 1 w 64"/>
                  <a:gd name="T21" fmla="*/ 1 h 293"/>
                  <a:gd name="T22" fmla="*/ 0 w 64"/>
                  <a:gd name="T23" fmla="*/ 1 h 293"/>
                  <a:gd name="T24" fmla="*/ 1 w 64"/>
                  <a:gd name="T25" fmla="*/ 0 h 293"/>
                  <a:gd name="T26" fmla="*/ 1 w 64"/>
                  <a:gd name="T27" fmla="*/ 1 h 293"/>
                  <a:gd name="T28" fmla="*/ 1 w 64"/>
                  <a:gd name="T29" fmla="*/ 1 h 293"/>
                  <a:gd name="T30" fmla="*/ 1 w 64"/>
                  <a:gd name="T31" fmla="*/ 1 h 293"/>
                  <a:gd name="T32" fmla="*/ 1 w 64"/>
                  <a:gd name="T33" fmla="*/ 1 h 293"/>
                  <a:gd name="T34" fmla="*/ 1 w 64"/>
                  <a:gd name="T35" fmla="*/ 1 h 293"/>
                  <a:gd name="T36" fmla="*/ 1 w 64"/>
                  <a:gd name="T37" fmla="*/ 1 h 293"/>
                  <a:gd name="T38" fmla="*/ 1 w 64"/>
                  <a:gd name="T39" fmla="*/ 1 h 293"/>
                  <a:gd name="T40" fmla="*/ 1 w 64"/>
                  <a:gd name="T41" fmla="*/ 1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293"/>
                  <a:gd name="T65" fmla="*/ 64 w 64"/>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293">
                    <a:moveTo>
                      <a:pt x="56" y="220"/>
                    </a:moveTo>
                    <a:lnTo>
                      <a:pt x="57" y="237"/>
                    </a:lnTo>
                    <a:lnTo>
                      <a:pt x="60" y="258"/>
                    </a:lnTo>
                    <a:lnTo>
                      <a:pt x="63" y="278"/>
                    </a:lnTo>
                    <a:lnTo>
                      <a:pt x="64" y="293"/>
                    </a:lnTo>
                    <a:lnTo>
                      <a:pt x="54" y="265"/>
                    </a:lnTo>
                    <a:lnTo>
                      <a:pt x="43" y="232"/>
                    </a:lnTo>
                    <a:lnTo>
                      <a:pt x="30" y="195"/>
                    </a:lnTo>
                    <a:lnTo>
                      <a:pt x="19" y="157"/>
                    </a:lnTo>
                    <a:lnTo>
                      <a:pt x="9" y="117"/>
                    </a:lnTo>
                    <a:lnTo>
                      <a:pt x="3" y="77"/>
                    </a:lnTo>
                    <a:lnTo>
                      <a:pt x="0" y="38"/>
                    </a:lnTo>
                    <a:lnTo>
                      <a:pt x="3" y="0"/>
                    </a:lnTo>
                    <a:lnTo>
                      <a:pt x="6" y="28"/>
                    </a:lnTo>
                    <a:lnTo>
                      <a:pt x="10" y="59"/>
                    </a:lnTo>
                    <a:lnTo>
                      <a:pt x="17" y="92"/>
                    </a:lnTo>
                    <a:lnTo>
                      <a:pt x="24" y="126"/>
                    </a:lnTo>
                    <a:lnTo>
                      <a:pt x="33" y="157"/>
                    </a:lnTo>
                    <a:lnTo>
                      <a:pt x="41" y="185"/>
                    </a:lnTo>
                    <a:lnTo>
                      <a:pt x="49" y="206"/>
                    </a:lnTo>
                    <a:lnTo>
                      <a:pt x="56" y="22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77" name="Freeform 33"/>
              <p:cNvSpPr>
                <a:spLocks/>
              </p:cNvSpPr>
              <p:nvPr/>
            </p:nvSpPr>
            <p:spPr bwMode="auto">
              <a:xfrm>
                <a:off x="6697" y="4883"/>
                <a:ext cx="26" cy="86"/>
              </a:xfrm>
              <a:custGeom>
                <a:avLst/>
                <a:gdLst>
                  <a:gd name="T0" fmla="*/ 1 w 51"/>
                  <a:gd name="T1" fmla="*/ 1 h 172"/>
                  <a:gd name="T2" fmla="*/ 1 w 51"/>
                  <a:gd name="T3" fmla="*/ 1 h 172"/>
                  <a:gd name="T4" fmla="*/ 1 w 51"/>
                  <a:gd name="T5" fmla="*/ 1 h 172"/>
                  <a:gd name="T6" fmla="*/ 1 w 51"/>
                  <a:gd name="T7" fmla="*/ 1 h 172"/>
                  <a:gd name="T8" fmla="*/ 1 w 51"/>
                  <a:gd name="T9" fmla="*/ 1 h 172"/>
                  <a:gd name="T10" fmla="*/ 1 w 51"/>
                  <a:gd name="T11" fmla="*/ 1 h 172"/>
                  <a:gd name="T12" fmla="*/ 1 w 51"/>
                  <a:gd name="T13" fmla="*/ 1 h 172"/>
                  <a:gd name="T14" fmla="*/ 1 w 51"/>
                  <a:gd name="T15" fmla="*/ 1 h 172"/>
                  <a:gd name="T16" fmla="*/ 1 w 51"/>
                  <a:gd name="T17" fmla="*/ 1 h 172"/>
                  <a:gd name="T18" fmla="*/ 1 w 51"/>
                  <a:gd name="T19" fmla="*/ 1 h 172"/>
                  <a:gd name="T20" fmla="*/ 1 w 51"/>
                  <a:gd name="T21" fmla="*/ 1 h 172"/>
                  <a:gd name="T22" fmla="*/ 1 w 51"/>
                  <a:gd name="T23" fmla="*/ 1 h 172"/>
                  <a:gd name="T24" fmla="*/ 0 w 51"/>
                  <a:gd name="T25" fmla="*/ 1 h 172"/>
                  <a:gd name="T26" fmla="*/ 0 w 51"/>
                  <a:gd name="T27" fmla="*/ 1 h 172"/>
                  <a:gd name="T28" fmla="*/ 1 w 51"/>
                  <a:gd name="T29" fmla="*/ 1 h 172"/>
                  <a:gd name="T30" fmla="*/ 1 w 51"/>
                  <a:gd name="T31" fmla="*/ 1 h 172"/>
                  <a:gd name="T32" fmla="*/ 1 w 51"/>
                  <a:gd name="T33" fmla="*/ 0 h 172"/>
                  <a:gd name="T34" fmla="*/ 1 w 51"/>
                  <a:gd name="T35" fmla="*/ 1 h 172"/>
                  <a:gd name="T36" fmla="*/ 1 w 51"/>
                  <a:gd name="T37" fmla="*/ 1 h 172"/>
                  <a:gd name="T38" fmla="*/ 1 w 51"/>
                  <a:gd name="T39" fmla="*/ 1 h 172"/>
                  <a:gd name="T40" fmla="*/ 1 w 51"/>
                  <a:gd name="T41" fmla="*/ 1 h 1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172"/>
                  <a:gd name="T65" fmla="*/ 51 w 51"/>
                  <a:gd name="T66" fmla="*/ 172 h 1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172">
                    <a:moveTo>
                      <a:pt x="40" y="95"/>
                    </a:moveTo>
                    <a:lnTo>
                      <a:pt x="44" y="116"/>
                    </a:lnTo>
                    <a:lnTo>
                      <a:pt x="47" y="137"/>
                    </a:lnTo>
                    <a:lnTo>
                      <a:pt x="50" y="156"/>
                    </a:lnTo>
                    <a:lnTo>
                      <a:pt x="51" y="172"/>
                    </a:lnTo>
                    <a:lnTo>
                      <a:pt x="45" y="147"/>
                    </a:lnTo>
                    <a:lnTo>
                      <a:pt x="35" y="121"/>
                    </a:lnTo>
                    <a:lnTo>
                      <a:pt x="27" y="98"/>
                    </a:lnTo>
                    <a:lnTo>
                      <a:pt x="18" y="83"/>
                    </a:lnTo>
                    <a:lnTo>
                      <a:pt x="11" y="69"/>
                    </a:lnTo>
                    <a:lnTo>
                      <a:pt x="5" y="51"/>
                    </a:lnTo>
                    <a:lnTo>
                      <a:pt x="1" y="35"/>
                    </a:lnTo>
                    <a:lnTo>
                      <a:pt x="0" y="27"/>
                    </a:lnTo>
                    <a:lnTo>
                      <a:pt x="0" y="21"/>
                    </a:lnTo>
                    <a:lnTo>
                      <a:pt x="1" y="14"/>
                    </a:lnTo>
                    <a:lnTo>
                      <a:pt x="1" y="7"/>
                    </a:lnTo>
                    <a:lnTo>
                      <a:pt x="3" y="0"/>
                    </a:lnTo>
                    <a:lnTo>
                      <a:pt x="11" y="23"/>
                    </a:lnTo>
                    <a:lnTo>
                      <a:pt x="21" y="51"/>
                    </a:lnTo>
                    <a:lnTo>
                      <a:pt x="31" y="77"/>
                    </a:lnTo>
                    <a:lnTo>
                      <a:pt x="40" y="9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78" name="Freeform 34"/>
              <p:cNvSpPr>
                <a:spLocks/>
              </p:cNvSpPr>
              <p:nvPr/>
            </p:nvSpPr>
            <p:spPr bwMode="auto">
              <a:xfrm>
                <a:off x="6782" y="4640"/>
                <a:ext cx="18" cy="91"/>
              </a:xfrm>
              <a:custGeom>
                <a:avLst/>
                <a:gdLst>
                  <a:gd name="T0" fmla="*/ 1 w 35"/>
                  <a:gd name="T1" fmla="*/ 1 h 182"/>
                  <a:gd name="T2" fmla="*/ 1 w 35"/>
                  <a:gd name="T3" fmla="*/ 1 h 182"/>
                  <a:gd name="T4" fmla="*/ 1 w 35"/>
                  <a:gd name="T5" fmla="*/ 1 h 182"/>
                  <a:gd name="T6" fmla="*/ 1 w 35"/>
                  <a:gd name="T7" fmla="*/ 1 h 182"/>
                  <a:gd name="T8" fmla="*/ 1 w 35"/>
                  <a:gd name="T9" fmla="*/ 1 h 182"/>
                  <a:gd name="T10" fmla="*/ 1 w 35"/>
                  <a:gd name="T11" fmla="*/ 1 h 182"/>
                  <a:gd name="T12" fmla="*/ 1 w 35"/>
                  <a:gd name="T13" fmla="*/ 1 h 182"/>
                  <a:gd name="T14" fmla="*/ 1 w 35"/>
                  <a:gd name="T15" fmla="*/ 1 h 182"/>
                  <a:gd name="T16" fmla="*/ 1 w 35"/>
                  <a:gd name="T17" fmla="*/ 1 h 182"/>
                  <a:gd name="T18" fmla="*/ 1 w 35"/>
                  <a:gd name="T19" fmla="*/ 1 h 182"/>
                  <a:gd name="T20" fmla="*/ 0 w 35"/>
                  <a:gd name="T21" fmla="*/ 1 h 182"/>
                  <a:gd name="T22" fmla="*/ 0 w 35"/>
                  <a:gd name="T23" fmla="*/ 1 h 182"/>
                  <a:gd name="T24" fmla="*/ 1 w 35"/>
                  <a:gd name="T25" fmla="*/ 0 h 182"/>
                  <a:gd name="T26" fmla="*/ 1 w 35"/>
                  <a:gd name="T27" fmla="*/ 1 h 182"/>
                  <a:gd name="T28" fmla="*/ 1 w 35"/>
                  <a:gd name="T29" fmla="*/ 1 h 182"/>
                  <a:gd name="T30" fmla="*/ 1 w 35"/>
                  <a:gd name="T31" fmla="*/ 1 h 182"/>
                  <a:gd name="T32" fmla="*/ 1 w 35"/>
                  <a:gd name="T33" fmla="*/ 1 h 182"/>
                  <a:gd name="T34" fmla="*/ 1 w 35"/>
                  <a:gd name="T35" fmla="*/ 1 h 182"/>
                  <a:gd name="T36" fmla="*/ 1 w 35"/>
                  <a:gd name="T37" fmla="*/ 1 h 182"/>
                  <a:gd name="T38" fmla="*/ 1 w 35"/>
                  <a:gd name="T39" fmla="*/ 1 h 182"/>
                  <a:gd name="T40" fmla="*/ 1 w 35"/>
                  <a:gd name="T41" fmla="*/ 1 h 1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82"/>
                  <a:gd name="T65" fmla="*/ 35 w 35"/>
                  <a:gd name="T66" fmla="*/ 182 h 1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82">
                    <a:moveTo>
                      <a:pt x="35" y="171"/>
                    </a:moveTo>
                    <a:lnTo>
                      <a:pt x="34" y="175"/>
                    </a:lnTo>
                    <a:lnTo>
                      <a:pt x="34" y="176"/>
                    </a:lnTo>
                    <a:lnTo>
                      <a:pt x="34" y="180"/>
                    </a:lnTo>
                    <a:lnTo>
                      <a:pt x="34" y="182"/>
                    </a:lnTo>
                    <a:lnTo>
                      <a:pt x="25" y="161"/>
                    </a:lnTo>
                    <a:lnTo>
                      <a:pt x="17" y="134"/>
                    </a:lnTo>
                    <a:lnTo>
                      <a:pt x="10" y="105"/>
                    </a:lnTo>
                    <a:lnTo>
                      <a:pt x="4" y="75"/>
                    </a:lnTo>
                    <a:lnTo>
                      <a:pt x="1" y="45"/>
                    </a:lnTo>
                    <a:lnTo>
                      <a:pt x="0" y="23"/>
                    </a:lnTo>
                    <a:lnTo>
                      <a:pt x="0" y="7"/>
                    </a:lnTo>
                    <a:lnTo>
                      <a:pt x="4" y="0"/>
                    </a:lnTo>
                    <a:lnTo>
                      <a:pt x="12" y="10"/>
                    </a:lnTo>
                    <a:lnTo>
                      <a:pt x="18" y="38"/>
                    </a:lnTo>
                    <a:lnTo>
                      <a:pt x="21" y="70"/>
                    </a:lnTo>
                    <a:lnTo>
                      <a:pt x="21" y="92"/>
                    </a:lnTo>
                    <a:lnTo>
                      <a:pt x="20" y="112"/>
                    </a:lnTo>
                    <a:lnTo>
                      <a:pt x="21" y="134"/>
                    </a:lnTo>
                    <a:lnTo>
                      <a:pt x="27" y="155"/>
                    </a:lnTo>
                    <a:lnTo>
                      <a:pt x="35" y="17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79" name="Freeform 35"/>
              <p:cNvSpPr>
                <a:spLocks/>
              </p:cNvSpPr>
              <p:nvPr/>
            </p:nvSpPr>
            <p:spPr bwMode="auto">
              <a:xfrm>
                <a:off x="6724" y="4858"/>
                <a:ext cx="10" cy="12"/>
              </a:xfrm>
              <a:custGeom>
                <a:avLst/>
                <a:gdLst>
                  <a:gd name="T0" fmla="*/ 1 w 20"/>
                  <a:gd name="T1" fmla="*/ 1 h 24"/>
                  <a:gd name="T2" fmla="*/ 1 w 20"/>
                  <a:gd name="T3" fmla="*/ 1 h 24"/>
                  <a:gd name="T4" fmla="*/ 1 w 20"/>
                  <a:gd name="T5" fmla="*/ 1 h 24"/>
                  <a:gd name="T6" fmla="*/ 1 w 20"/>
                  <a:gd name="T7" fmla="*/ 1 h 24"/>
                  <a:gd name="T8" fmla="*/ 1 w 20"/>
                  <a:gd name="T9" fmla="*/ 1 h 24"/>
                  <a:gd name="T10" fmla="*/ 1 w 20"/>
                  <a:gd name="T11" fmla="*/ 1 h 24"/>
                  <a:gd name="T12" fmla="*/ 1 w 20"/>
                  <a:gd name="T13" fmla="*/ 1 h 24"/>
                  <a:gd name="T14" fmla="*/ 1 w 20"/>
                  <a:gd name="T15" fmla="*/ 1 h 24"/>
                  <a:gd name="T16" fmla="*/ 1 w 20"/>
                  <a:gd name="T17" fmla="*/ 0 h 24"/>
                  <a:gd name="T18" fmla="*/ 1 w 20"/>
                  <a:gd name="T19" fmla="*/ 1 h 24"/>
                  <a:gd name="T20" fmla="*/ 1 w 20"/>
                  <a:gd name="T21" fmla="*/ 1 h 24"/>
                  <a:gd name="T22" fmla="*/ 1 w 20"/>
                  <a:gd name="T23" fmla="*/ 1 h 24"/>
                  <a:gd name="T24" fmla="*/ 0 w 20"/>
                  <a:gd name="T25" fmla="*/ 1 h 24"/>
                  <a:gd name="T26" fmla="*/ 1 w 20"/>
                  <a:gd name="T27" fmla="*/ 1 h 24"/>
                  <a:gd name="T28" fmla="*/ 1 w 20"/>
                  <a:gd name="T29" fmla="*/ 1 h 24"/>
                  <a:gd name="T30" fmla="*/ 1 w 20"/>
                  <a:gd name="T31" fmla="*/ 1 h 24"/>
                  <a:gd name="T32" fmla="*/ 1 w 20"/>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4"/>
                  <a:gd name="T53" fmla="*/ 20 w 2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4">
                    <a:moveTo>
                      <a:pt x="10" y="24"/>
                    </a:moveTo>
                    <a:lnTo>
                      <a:pt x="14" y="23"/>
                    </a:lnTo>
                    <a:lnTo>
                      <a:pt x="17" y="21"/>
                    </a:lnTo>
                    <a:lnTo>
                      <a:pt x="19" y="17"/>
                    </a:lnTo>
                    <a:lnTo>
                      <a:pt x="20" y="12"/>
                    </a:lnTo>
                    <a:lnTo>
                      <a:pt x="19" y="7"/>
                    </a:lnTo>
                    <a:lnTo>
                      <a:pt x="17" y="3"/>
                    </a:lnTo>
                    <a:lnTo>
                      <a:pt x="14" y="2"/>
                    </a:lnTo>
                    <a:lnTo>
                      <a:pt x="10" y="0"/>
                    </a:lnTo>
                    <a:lnTo>
                      <a:pt x="6" y="2"/>
                    </a:lnTo>
                    <a:lnTo>
                      <a:pt x="3" y="3"/>
                    </a:lnTo>
                    <a:lnTo>
                      <a:pt x="1" y="7"/>
                    </a:lnTo>
                    <a:lnTo>
                      <a:pt x="0" y="12"/>
                    </a:lnTo>
                    <a:lnTo>
                      <a:pt x="1" y="17"/>
                    </a:lnTo>
                    <a:lnTo>
                      <a:pt x="3" y="21"/>
                    </a:lnTo>
                    <a:lnTo>
                      <a:pt x="6" y="23"/>
                    </a:lnTo>
                    <a:lnTo>
                      <a:pt x="10" y="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80" name="Freeform 36"/>
              <p:cNvSpPr>
                <a:spLocks/>
              </p:cNvSpPr>
              <p:nvPr/>
            </p:nvSpPr>
            <p:spPr bwMode="auto">
              <a:xfrm>
                <a:off x="6737" y="4868"/>
                <a:ext cx="9" cy="12"/>
              </a:xfrm>
              <a:custGeom>
                <a:avLst/>
                <a:gdLst>
                  <a:gd name="T0" fmla="*/ 0 w 19"/>
                  <a:gd name="T1" fmla="*/ 1 h 24"/>
                  <a:gd name="T2" fmla="*/ 0 w 19"/>
                  <a:gd name="T3" fmla="*/ 1 h 24"/>
                  <a:gd name="T4" fmla="*/ 0 w 19"/>
                  <a:gd name="T5" fmla="*/ 1 h 24"/>
                  <a:gd name="T6" fmla="*/ 0 w 19"/>
                  <a:gd name="T7" fmla="*/ 1 h 24"/>
                  <a:gd name="T8" fmla="*/ 0 w 19"/>
                  <a:gd name="T9" fmla="*/ 1 h 24"/>
                  <a:gd name="T10" fmla="*/ 0 w 19"/>
                  <a:gd name="T11" fmla="*/ 1 h 24"/>
                  <a:gd name="T12" fmla="*/ 0 w 19"/>
                  <a:gd name="T13" fmla="*/ 1 h 24"/>
                  <a:gd name="T14" fmla="*/ 0 w 19"/>
                  <a:gd name="T15" fmla="*/ 1 h 24"/>
                  <a:gd name="T16" fmla="*/ 0 w 19"/>
                  <a:gd name="T17" fmla="*/ 0 h 24"/>
                  <a:gd name="T18" fmla="*/ 0 w 19"/>
                  <a:gd name="T19" fmla="*/ 1 h 24"/>
                  <a:gd name="T20" fmla="*/ 0 w 19"/>
                  <a:gd name="T21" fmla="*/ 1 h 24"/>
                  <a:gd name="T22" fmla="*/ 0 w 19"/>
                  <a:gd name="T23" fmla="*/ 1 h 24"/>
                  <a:gd name="T24" fmla="*/ 0 w 19"/>
                  <a:gd name="T25" fmla="*/ 1 h 24"/>
                  <a:gd name="T26" fmla="*/ 0 w 19"/>
                  <a:gd name="T27" fmla="*/ 1 h 24"/>
                  <a:gd name="T28" fmla="*/ 0 w 19"/>
                  <a:gd name="T29" fmla="*/ 1 h 24"/>
                  <a:gd name="T30" fmla="*/ 0 w 19"/>
                  <a:gd name="T31" fmla="*/ 1 h 24"/>
                  <a:gd name="T32" fmla="*/ 0 w 19"/>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4"/>
                  <a:gd name="T53" fmla="*/ 19 w 19"/>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4">
                    <a:moveTo>
                      <a:pt x="10" y="24"/>
                    </a:moveTo>
                    <a:lnTo>
                      <a:pt x="13" y="23"/>
                    </a:lnTo>
                    <a:lnTo>
                      <a:pt x="16" y="21"/>
                    </a:lnTo>
                    <a:lnTo>
                      <a:pt x="17" y="17"/>
                    </a:lnTo>
                    <a:lnTo>
                      <a:pt x="19" y="12"/>
                    </a:lnTo>
                    <a:lnTo>
                      <a:pt x="17" y="7"/>
                    </a:lnTo>
                    <a:lnTo>
                      <a:pt x="16" y="4"/>
                    </a:lnTo>
                    <a:lnTo>
                      <a:pt x="13" y="2"/>
                    </a:lnTo>
                    <a:lnTo>
                      <a:pt x="10" y="0"/>
                    </a:lnTo>
                    <a:lnTo>
                      <a:pt x="6" y="2"/>
                    </a:lnTo>
                    <a:lnTo>
                      <a:pt x="3" y="4"/>
                    </a:lnTo>
                    <a:lnTo>
                      <a:pt x="2" y="7"/>
                    </a:lnTo>
                    <a:lnTo>
                      <a:pt x="0" y="12"/>
                    </a:lnTo>
                    <a:lnTo>
                      <a:pt x="2" y="17"/>
                    </a:lnTo>
                    <a:lnTo>
                      <a:pt x="3" y="21"/>
                    </a:lnTo>
                    <a:lnTo>
                      <a:pt x="6" y="23"/>
                    </a:lnTo>
                    <a:lnTo>
                      <a:pt x="10" y="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81" name="Freeform 37"/>
              <p:cNvSpPr>
                <a:spLocks/>
              </p:cNvSpPr>
              <p:nvPr/>
            </p:nvSpPr>
            <p:spPr bwMode="auto">
              <a:xfrm>
                <a:off x="6749" y="4877"/>
                <a:ext cx="10" cy="12"/>
              </a:xfrm>
              <a:custGeom>
                <a:avLst/>
                <a:gdLst>
                  <a:gd name="T0" fmla="*/ 1 w 19"/>
                  <a:gd name="T1" fmla="*/ 0 h 25"/>
                  <a:gd name="T2" fmla="*/ 1 w 19"/>
                  <a:gd name="T3" fmla="*/ 0 h 25"/>
                  <a:gd name="T4" fmla="*/ 1 w 19"/>
                  <a:gd name="T5" fmla="*/ 0 h 25"/>
                  <a:gd name="T6" fmla="*/ 1 w 19"/>
                  <a:gd name="T7" fmla="*/ 0 h 25"/>
                  <a:gd name="T8" fmla="*/ 1 w 19"/>
                  <a:gd name="T9" fmla="*/ 0 h 25"/>
                  <a:gd name="T10" fmla="*/ 1 w 19"/>
                  <a:gd name="T11" fmla="*/ 0 h 25"/>
                  <a:gd name="T12" fmla="*/ 1 w 19"/>
                  <a:gd name="T13" fmla="*/ 0 h 25"/>
                  <a:gd name="T14" fmla="*/ 1 w 19"/>
                  <a:gd name="T15" fmla="*/ 0 h 25"/>
                  <a:gd name="T16" fmla="*/ 1 w 19"/>
                  <a:gd name="T17" fmla="*/ 0 h 25"/>
                  <a:gd name="T18" fmla="*/ 1 w 19"/>
                  <a:gd name="T19" fmla="*/ 0 h 25"/>
                  <a:gd name="T20" fmla="*/ 1 w 19"/>
                  <a:gd name="T21" fmla="*/ 0 h 25"/>
                  <a:gd name="T22" fmla="*/ 1 w 19"/>
                  <a:gd name="T23" fmla="*/ 0 h 25"/>
                  <a:gd name="T24" fmla="*/ 0 w 19"/>
                  <a:gd name="T25" fmla="*/ 0 h 25"/>
                  <a:gd name="T26" fmla="*/ 1 w 19"/>
                  <a:gd name="T27" fmla="*/ 0 h 25"/>
                  <a:gd name="T28" fmla="*/ 1 w 19"/>
                  <a:gd name="T29" fmla="*/ 0 h 25"/>
                  <a:gd name="T30" fmla="*/ 1 w 19"/>
                  <a:gd name="T31" fmla="*/ 0 h 25"/>
                  <a:gd name="T32" fmla="*/ 1 w 1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5"/>
                  <a:gd name="T53" fmla="*/ 19 w 1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5">
                    <a:moveTo>
                      <a:pt x="9" y="25"/>
                    </a:moveTo>
                    <a:lnTo>
                      <a:pt x="14" y="23"/>
                    </a:lnTo>
                    <a:lnTo>
                      <a:pt x="17" y="21"/>
                    </a:lnTo>
                    <a:lnTo>
                      <a:pt x="18" y="18"/>
                    </a:lnTo>
                    <a:lnTo>
                      <a:pt x="19" y="12"/>
                    </a:lnTo>
                    <a:lnTo>
                      <a:pt x="18" y="9"/>
                    </a:lnTo>
                    <a:lnTo>
                      <a:pt x="17" y="4"/>
                    </a:lnTo>
                    <a:lnTo>
                      <a:pt x="14" y="2"/>
                    </a:lnTo>
                    <a:lnTo>
                      <a:pt x="9" y="0"/>
                    </a:lnTo>
                    <a:lnTo>
                      <a:pt x="5" y="2"/>
                    </a:lnTo>
                    <a:lnTo>
                      <a:pt x="2" y="4"/>
                    </a:lnTo>
                    <a:lnTo>
                      <a:pt x="1" y="9"/>
                    </a:lnTo>
                    <a:lnTo>
                      <a:pt x="0" y="12"/>
                    </a:lnTo>
                    <a:lnTo>
                      <a:pt x="1" y="18"/>
                    </a:lnTo>
                    <a:lnTo>
                      <a:pt x="2" y="21"/>
                    </a:lnTo>
                    <a:lnTo>
                      <a:pt x="5" y="23"/>
                    </a:lnTo>
                    <a:lnTo>
                      <a:pt x="9" y="2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82" name="Freeform 38"/>
              <p:cNvSpPr>
                <a:spLocks/>
              </p:cNvSpPr>
              <p:nvPr/>
            </p:nvSpPr>
            <p:spPr bwMode="auto">
              <a:xfrm>
                <a:off x="6717" y="4755"/>
                <a:ext cx="79" cy="104"/>
              </a:xfrm>
              <a:custGeom>
                <a:avLst/>
                <a:gdLst>
                  <a:gd name="T0" fmla="*/ 0 w 159"/>
                  <a:gd name="T1" fmla="*/ 1 h 208"/>
                  <a:gd name="T2" fmla="*/ 0 w 159"/>
                  <a:gd name="T3" fmla="*/ 1 h 208"/>
                  <a:gd name="T4" fmla="*/ 0 w 159"/>
                  <a:gd name="T5" fmla="*/ 1 h 208"/>
                  <a:gd name="T6" fmla="*/ 0 w 159"/>
                  <a:gd name="T7" fmla="*/ 1 h 208"/>
                  <a:gd name="T8" fmla="*/ 0 w 159"/>
                  <a:gd name="T9" fmla="*/ 1 h 208"/>
                  <a:gd name="T10" fmla="*/ 0 w 159"/>
                  <a:gd name="T11" fmla="*/ 1 h 208"/>
                  <a:gd name="T12" fmla="*/ 0 w 159"/>
                  <a:gd name="T13" fmla="*/ 1 h 208"/>
                  <a:gd name="T14" fmla="*/ 0 w 159"/>
                  <a:gd name="T15" fmla="*/ 1 h 208"/>
                  <a:gd name="T16" fmla="*/ 0 w 159"/>
                  <a:gd name="T17" fmla="*/ 1 h 208"/>
                  <a:gd name="T18" fmla="*/ 0 w 159"/>
                  <a:gd name="T19" fmla="*/ 1 h 208"/>
                  <a:gd name="T20" fmla="*/ 0 w 159"/>
                  <a:gd name="T21" fmla="*/ 1 h 208"/>
                  <a:gd name="T22" fmla="*/ 0 w 159"/>
                  <a:gd name="T23" fmla="*/ 1 h 208"/>
                  <a:gd name="T24" fmla="*/ 0 w 159"/>
                  <a:gd name="T25" fmla="*/ 1 h 208"/>
                  <a:gd name="T26" fmla="*/ 0 w 159"/>
                  <a:gd name="T27" fmla="*/ 1 h 208"/>
                  <a:gd name="T28" fmla="*/ 0 w 159"/>
                  <a:gd name="T29" fmla="*/ 1 h 208"/>
                  <a:gd name="T30" fmla="*/ 0 w 159"/>
                  <a:gd name="T31" fmla="*/ 1 h 208"/>
                  <a:gd name="T32" fmla="*/ 0 w 159"/>
                  <a:gd name="T33" fmla="*/ 1 h 208"/>
                  <a:gd name="T34" fmla="*/ 0 w 159"/>
                  <a:gd name="T35" fmla="*/ 1 h 208"/>
                  <a:gd name="T36" fmla="*/ 0 w 159"/>
                  <a:gd name="T37" fmla="*/ 1 h 208"/>
                  <a:gd name="T38" fmla="*/ 0 w 159"/>
                  <a:gd name="T39" fmla="*/ 1 h 208"/>
                  <a:gd name="T40" fmla="*/ 0 w 159"/>
                  <a:gd name="T41" fmla="*/ 1 h 208"/>
                  <a:gd name="T42" fmla="*/ 0 w 159"/>
                  <a:gd name="T43" fmla="*/ 1 h 208"/>
                  <a:gd name="T44" fmla="*/ 0 w 159"/>
                  <a:gd name="T45" fmla="*/ 1 h 208"/>
                  <a:gd name="T46" fmla="*/ 0 w 159"/>
                  <a:gd name="T47" fmla="*/ 1 h 208"/>
                  <a:gd name="T48" fmla="*/ 0 w 159"/>
                  <a:gd name="T49" fmla="*/ 1 h 208"/>
                  <a:gd name="T50" fmla="*/ 0 w 159"/>
                  <a:gd name="T51" fmla="*/ 1 h 208"/>
                  <a:gd name="T52" fmla="*/ 0 w 159"/>
                  <a:gd name="T53" fmla="*/ 1 h 208"/>
                  <a:gd name="T54" fmla="*/ 0 w 159"/>
                  <a:gd name="T55" fmla="*/ 1 h 208"/>
                  <a:gd name="T56" fmla="*/ 0 w 159"/>
                  <a:gd name="T57" fmla="*/ 1 h 208"/>
                  <a:gd name="T58" fmla="*/ 0 w 159"/>
                  <a:gd name="T59" fmla="*/ 1 h 208"/>
                  <a:gd name="T60" fmla="*/ 0 w 159"/>
                  <a:gd name="T61" fmla="*/ 1 h 208"/>
                  <a:gd name="T62" fmla="*/ 0 w 159"/>
                  <a:gd name="T63" fmla="*/ 1 h 208"/>
                  <a:gd name="T64" fmla="*/ 0 w 159"/>
                  <a:gd name="T65" fmla="*/ 1 h 208"/>
                  <a:gd name="T66" fmla="*/ 0 w 159"/>
                  <a:gd name="T67" fmla="*/ 1 h 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9"/>
                  <a:gd name="T103" fmla="*/ 0 h 208"/>
                  <a:gd name="T104" fmla="*/ 159 w 159"/>
                  <a:gd name="T105" fmla="*/ 208 h 2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9" h="208">
                    <a:moveTo>
                      <a:pt x="23" y="0"/>
                    </a:moveTo>
                    <a:lnTo>
                      <a:pt x="23" y="38"/>
                    </a:lnTo>
                    <a:lnTo>
                      <a:pt x="20" y="96"/>
                    </a:lnTo>
                    <a:lnTo>
                      <a:pt x="13" y="153"/>
                    </a:lnTo>
                    <a:lnTo>
                      <a:pt x="0" y="195"/>
                    </a:lnTo>
                    <a:lnTo>
                      <a:pt x="9" y="195"/>
                    </a:lnTo>
                    <a:lnTo>
                      <a:pt x="19" y="195"/>
                    </a:lnTo>
                    <a:lnTo>
                      <a:pt x="29" y="197"/>
                    </a:lnTo>
                    <a:lnTo>
                      <a:pt x="36" y="197"/>
                    </a:lnTo>
                    <a:lnTo>
                      <a:pt x="36" y="194"/>
                    </a:lnTo>
                    <a:lnTo>
                      <a:pt x="32" y="190"/>
                    </a:lnTo>
                    <a:lnTo>
                      <a:pt x="26" y="187"/>
                    </a:lnTo>
                    <a:lnTo>
                      <a:pt x="19" y="183"/>
                    </a:lnTo>
                    <a:lnTo>
                      <a:pt x="29" y="173"/>
                    </a:lnTo>
                    <a:lnTo>
                      <a:pt x="37" y="162"/>
                    </a:lnTo>
                    <a:lnTo>
                      <a:pt x="43" y="153"/>
                    </a:lnTo>
                    <a:lnTo>
                      <a:pt x="46" y="146"/>
                    </a:lnTo>
                    <a:lnTo>
                      <a:pt x="49" y="138"/>
                    </a:lnTo>
                    <a:lnTo>
                      <a:pt x="52" y="122"/>
                    </a:lnTo>
                    <a:lnTo>
                      <a:pt x="55" y="106"/>
                    </a:lnTo>
                    <a:lnTo>
                      <a:pt x="55" y="96"/>
                    </a:lnTo>
                    <a:lnTo>
                      <a:pt x="59" y="91"/>
                    </a:lnTo>
                    <a:lnTo>
                      <a:pt x="63" y="87"/>
                    </a:lnTo>
                    <a:lnTo>
                      <a:pt x="69" y="85"/>
                    </a:lnTo>
                    <a:lnTo>
                      <a:pt x="72" y="87"/>
                    </a:lnTo>
                    <a:lnTo>
                      <a:pt x="77" y="103"/>
                    </a:lnTo>
                    <a:lnTo>
                      <a:pt x="86" y="134"/>
                    </a:lnTo>
                    <a:lnTo>
                      <a:pt x="94" y="167"/>
                    </a:lnTo>
                    <a:lnTo>
                      <a:pt x="99" y="187"/>
                    </a:lnTo>
                    <a:lnTo>
                      <a:pt x="99" y="192"/>
                    </a:lnTo>
                    <a:lnTo>
                      <a:pt x="99" y="197"/>
                    </a:lnTo>
                    <a:lnTo>
                      <a:pt x="97" y="202"/>
                    </a:lnTo>
                    <a:lnTo>
                      <a:pt x="96" y="208"/>
                    </a:lnTo>
                    <a:lnTo>
                      <a:pt x="102" y="208"/>
                    </a:lnTo>
                    <a:lnTo>
                      <a:pt x="107" y="208"/>
                    </a:lnTo>
                    <a:lnTo>
                      <a:pt x="113" y="206"/>
                    </a:lnTo>
                    <a:lnTo>
                      <a:pt x="116" y="208"/>
                    </a:lnTo>
                    <a:lnTo>
                      <a:pt x="117" y="183"/>
                    </a:lnTo>
                    <a:lnTo>
                      <a:pt x="117" y="145"/>
                    </a:lnTo>
                    <a:lnTo>
                      <a:pt x="116" y="108"/>
                    </a:lnTo>
                    <a:lnTo>
                      <a:pt x="113" y="87"/>
                    </a:lnTo>
                    <a:lnTo>
                      <a:pt x="119" y="85"/>
                    </a:lnTo>
                    <a:lnTo>
                      <a:pt x="124" y="85"/>
                    </a:lnTo>
                    <a:lnTo>
                      <a:pt x="132" y="87"/>
                    </a:lnTo>
                    <a:lnTo>
                      <a:pt x="139" y="89"/>
                    </a:lnTo>
                    <a:lnTo>
                      <a:pt x="144" y="92"/>
                    </a:lnTo>
                    <a:lnTo>
                      <a:pt x="150" y="98"/>
                    </a:lnTo>
                    <a:lnTo>
                      <a:pt x="156" y="104"/>
                    </a:lnTo>
                    <a:lnTo>
                      <a:pt x="159" y="113"/>
                    </a:lnTo>
                    <a:lnTo>
                      <a:pt x="159" y="106"/>
                    </a:lnTo>
                    <a:lnTo>
                      <a:pt x="156" y="96"/>
                    </a:lnTo>
                    <a:lnTo>
                      <a:pt x="152" y="85"/>
                    </a:lnTo>
                    <a:lnTo>
                      <a:pt x="144" y="78"/>
                    </a:lnTo>
                    <a:lnTo>
                      <a:pt x="140" y="77"/>
                    </a:lnTo>
                    <a:lnTo>
                      <a:pt x="134" y="75"/>
                    </a:lnTo>
                    <a:lnTo>
                      <a:pt x="129" y="75"/>
                    </a:lnTo>
                    <a:lnTo>
                      <a:pt x="122" y="73"/>
                    </a:lnTo>
                    <a:lnTo>
                      <a:pt x="116" y="71"/>
                    </a:lnTo>
                    <a:lnTo>
                      <a:pt x="109" y="71"/>
                    </a:lnTo>
                    <a:lnTo>
                      <a:pt x="104" y="70"/>
                    </a:lnTo>
                    <a:lnTo>
                      <a:pt x="100" y="68"/>
                    </a:lnTo>
                    <a:lnTo>
                      <a:pt x="96" y="64"/>
                    </a:lnTo>
                    <a:lnTo>
                      <a:pt x="87" y="56"/>
                    </a:lnTo>
                    <a:lnTo>
                      <a:pt x="79" y="45"/>
                    </a:lnTo>
                    <a:lnTo>
                      <a:pt x="67" y="33"/>
                    </a:lnTo>
                    <a:lnTo>
                      <a:pt x="56" y="21"/>
                    </a:lnTo>
                    <a:lnTo>
                      <a:pt x="45" y="10"/>
                    </a:lnTo>
                    <a:lnTo>
                      <a:pt x="33" y="3"/>
                    </a:lnTo>
                    <a:lnTo>
                      <a:pt x="2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83" name="Freeform 39"/>
              <p:cNvSpPr>
                <a:spLocks/>
              </p:cNvSpPr>
              <p:nvPr/>
            </p:nvSpPr>
            <p:spPr bwMode="auto">
              <a:xfrm>
                <a:off x="6662" y="4809"/>
                <a:ext cx="55" cy="40"/>
              </a:xfrm>
              <a:custGeom>
                <a:avLst/>
                <a:gdLst>
                  <a:gd name="T0" fmla="*/ 0 w 112"/>
                  <a:gd name="T1" fmla="*/ 1 h 80"/>
                  <a:gd name="T2" fmla="*/ 0 w 112"/>
                  <a:gd name="T3" fmla="*/ 1 h 80"/>
                  <a:gd name="T4" fmla="*/ 0 w 112"/>
                  <a:gd name="T5" fmla="*/ 1 h 80"/>
                  <a:gd name="T6" fmla="*/ 0 w 112"/>
                  <a:gd name="T7" fmla="*/ 1 h 80"/>
                  <a:gd name="T8" fmla="*/ 0 w 112"/>
                  <a:gd name="T9" fmla="*/ 1 h 80"/>
                  <a:gd name="T10" fmla="*/ 0 w 112"/>
                  <a:gd name="T11" fmla="*/ 1 h 80"/>
                  <a:gd name="T12" fmla="*/ 0 w 112"/>
                  <a:gd name="T13" fmla="*/ 1 h 80"/>
                  <a:gd name="T14" fmla="*/ 0 w 112"/>
                  <a:gd name="T15" fmla="*/ 1 h 80"/>
                  <a:gd name="T16" fmla="*/ 0 w 112"/>
                  <a:gd name="T17" fmla="*/ 1 h 80"/>
                  <a:gd name="T18" fmla="*/ 0 w 112"/>
                  <a:gd name="T19" fmla="*/ 1 h 80"/>
                  <a:gd name="T20" fmla="*/ 0 w 112"/>
                  <a:gd name="T21" fmla="*/ 1 h 80"/>
                  <a:gd name="T22" fmla="*/ 0 w 112"/>
                  <a:gd name="T23" fmla="*/ 1 h 80"/>
                  <a:gd name="T24" fmla="*/ 0 w 112"/>
                  <a:gd name="T25" fmla="*/ 1 h 80"/>
                  <a:gd name="T26" fmla="*/ 0 w 112"/>
                  <a:gd name="T27" fmla="*/ 1 h 80"/>
                  <a:gd name="T28" fmla="*/ 0 w 112"/>
                  <a:gd name="T29" fmla="*/ 1 h 80"/>
                  <a:gd name="T30" fmla="*/ 0 w 112"/>
                  <a:gd name="T31" fmla="*/ 1 h 80"/>
                  <a:gd name="T32" fmla="*/ 0 w 112"/>
                  <a:gd name="T33" fmla="*/ 1 h 80"/>
                  <a:gd name="T34" fmla="*/ 0 w 112"/>
                  <a:gd name="T35" fmla="*/ 1 h 80"/>
                  <a:gd name="T36" fmla="*/ 0 w 112"/>
                  <a:gd name="T37" fmla="*/ 1 h 80"/>
                  <a:gd name="T38" fmla="*/ 0 w 112"/>
                  <a:gd name="T39" fmla="*/ 1 h 80"/>
                  <a:gd name="T40" fmla="*/ 0 w 112"/>
                  <a:gd name="T41" fmla="*/ 1 h 80"/>
                  <a:gd name="T42" fmla="*/ 0 w 112"/>
                  <a:gd name="T43" fmla="*/ 1 h 80"/>
                  <a:gd name="T44" fmla="*/ 0 w 112"/>
                  <a:gd name="T45" fmla="*/ 1 h 80"/>
                  <a:gd name="T46" fmla="*/ 0 w 112"/>
                  <a:gd name="T47" fmla="*/ 1 h 80"/>
                  <a:gd name="T48" fmla="*/ 0 w 112"/>
                  <a:gd name="T49" fmla="*/ 1 h 80"/>
                  <a:gd name="T50" fmla="*/ 0 w 112"/>
                  <a:gd name="T51" fmla="*/ 1 h 80"/>
                  <a:gd name="T52" fmla="*/ 0 w 112"/>
                  <a:gd name="T53" fmla="*/ 1 h 80"/>
                  <a:gd name="T54" fmla="*/ 0 w 112"/>
                  <a:gd name="T55" fmla="*/ 1 h 80"/>
                  <a:gd name="T56" fmla="*/ 0 w 112"/>
                  <a:gd name="T57" fmla="*/ 1 h 80"/>
                  <a:gd name="T58" fmla="*/ 0 w 112"/>
                  <a:gd name="T59" fmla="*/ 1 h 80"/>
                  <a:gd name="T60" fmla="*/ 0 w 112"/>
                  <a:gd name="T61" fmla="*/ 1 h 80"/>
                  <a:gd name="T62" fmla="*/ 0 w 112"/>
                  <a:gd name="T63" fmla="*/ 1 h 80"/>
                  <a:gd name="T64" fmla="*/ 0 w 112"/>
                  <a:gd name="T65" fmla="*/ 1 h 80"/>
                  <a:gd name="T66" fmla="*/ 0 w 112"/>
                  <a:gd name="T67" fmla="*/ 1 h 80"/>
                  <a:gd name="T68" fmla="*/ 0 w 112"/>
                  <a:gd name="T69" fmla="*/ 1 h 80"/>
                  <a:gd name="T70" fmla="*/ 0 w 112"/>
                  <a:gd name="T71" fmla="*/ 1 h 80"/>
                  <a:gd name="T72" fmla="*/ 0 w 112"/>
                  <a:gd name="T73" fmla="*/ 1 h 80"/>
                  <a:gd name="T74" fmla="*/ 0 w 112"/>
                  <a:gd name="T75" fmla="*/ 1 h 80"/>
                  <a:gd name="T76" fmla="*/ 0 w 112"/>
                  <a:gd name="T77" fmla="*/ 1 h 80"/>
                  <a:gd name="T78" fmla="*/ 0 w 112"/>
                  <a:gd name="T79" fmla="*/ 0 h 80"/>
                  <a:gd name="T80" fmla="*/ 0 w 112"/>
                  <a:gd name="T81" fmla="*/ 1 h 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80"/>
                  <a:gd name="T125" fmla="*/ 112 w 112"/>
                  <a:gd name="T126" fmla="*/ 80 h 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80">
                    <a:moveTo>
                      <a:pt x="7" y="2"/>
                    </a:moveTo>
                    <a:lnTo>
                      <a:pt x="13" y="7"/>
                    </a:lnTo>
                    <a:lnTo>
                      <a:pt x="19" y="12"/>
                    </a:lnTo>
                    <a:lnTo>
                      <a:pt x="25" y="17"/>
                    </a:lnTo>
                    <a:lnTo>
                      <a:pt x="32" y="23"/>
                    </a:lnTo>
                    <a:lnTo>
                      <a:pt x="37" y="26"/>
                    </a:lnTo>
                    <a:lnTo>
                      <a:pt x="43" y="30"/>
                    </a:lnTo>
                    <a:lnTo>
                      <a:pt x="49" y="31"/>
                    </a:lnTo>
                    <a:lnTo>
                      <a:pt x="53" y="33"/>
                    </a:lnTo>
                    <a:lnTo>
                      <a:pt x="59" y="33"/>
                    </a:lnTo>
                    <a:lnTo>
                      <a:pt x="65" y="33"/>
                    </a:lnTo>
                    <a:lnTo>
                      <a:pt x="72" y="33"/>
                    </a:lnTo>
                    <a:lnTo>
                      <a:pt x="79" y="31"/>
                    </a:lnTo>
                    <a:lnTo>
                      <a:pt x="87" y="30"/>
                    </a:lnTo>
                    <a:lnTo>
                      <a:pt x="96" y="26"/>
                    </a:lnTo>
                    <a:lnTo>
                      <a:pt x="103" y="21"/>
                    </a:lnTo>
                    <a:lnTo>
                      <a:pt x="112" y="14"/>
                    </a:lnTo>
                    <a:lnTo>
                      <a:pt x="106" y="30"/>
                    </a:lnTo>
                    <a:lnTo>
                      <a:pt x="99" y="49"/>
                    </a:lnTo>
                    <a:lnTo>
                      <a:pt x="92" y="68"/>
                    </a:lnTo>
                    <a:lnTo>
                      <a:pt x="89" y="80"/>
                    </a:lnTo>
                    <a:lnTo>
                      <a:pt x="83" y="77"/>
                    </a:lnTo>
                    <a:lnTo>
                      <a:pt x="83" y="68"/>
                    </a:lnTo>
                    <a:lnTo>
                      <a:pt x="86" y="56"/>
                    </a:lnTo>
                    <a:lnTo>
                      <a:pt x="90" y="42"/>
                    </a:lnTo>
                    <a:lnTo>
                      <a:pt x="85" y="45"/>
                    </a:lnTo>
                    <a:lnTo>
                      <a:pt x="79" y="49"/>
                    </a:lnTo>
                    <a:lnTo>
                      <a:pt x="72" y="52"/>
                    </a:lnTo>
                    <a:lnTo>
                      <a:pt x="63" y="54"/>
                    </a:lnTo>
                    <a:lnTo>
                      <a:pt x="56" y="56"/>
                    </a:lnTo>
                    <a:lnTo>
                      <a:pt x="49" y="58"/>
                    </a:lnTo>
                    <a:lnTo>
                      <a:pt x="42" y="58"/>
                    </a:lnTo>
                    <a:lnTo>
                      <a:pt x="36" y="56"/>
                    </a:lnTo>
                    <a:lnTo>
                      <a:pt x="26" y="49"/>
                    </a:lnTo>
                    <a:lnTo>
                      <a:pt x="16" y="37"/>
                    </a:lnTo>
                    <a:lnTo>
                      <a:pt x="7" y="24"/>
                    </a:lnTo>
                    <a:lnTo>
                      <a:pt x="2" y="14"/>
                    </a:lnTo>
                    <a:lnTo>
                      <a:pt x="0" y="7"/>
                    </a:lnTo>
                    <a:lnTo>
                      <a:pt x="0" y="2"/>
                    </a:lnTo>
                    <a:lnTo>
                      <a:pt x="2" y="0"/>
                    </a:lnTo>
                    <a:lnTo>
                      <a:pt x="7" y="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84" name="Freeform 40"/>
              <p:cNvSpPr>
                <a:spLocks/>
              </p:cNvSpPr>
              <p:nvPr/>
            </p:nvSpPr>
            <p:spPr bwMode="auto">
              <a:xfrm>
                <a:off x="6661" y="5803"/>
                <a:ext cx="42" cy="21"/>
              </a:xfrm>
              <a:custGeom>
                <a:avLst/>
                <a:gdLst>
                  <a:gd name="T0" fmla="*/ 1 w 84"/>
                  <a:gd name="T1" fmla="*/ 0 h 42"/>
                  <a:gd name="T2" fmla="*/ 1 w 84"/>
                  <a:gd name="T3" fmla="*/ 1 h 42"/>
                  <a:gd name="T4" fmla="*/ 1 w 84"/>
                  <a:gd name="T5" fmla="*/ 1 h 42"/>
                  <a:gd name="T6" fmla="*/ 1 w 84"/>
                  <a:gd name="T7" fmla="*/ 1 h 42"/>
                  <a:gd name="T8" fmla="*/ 1 w 84"/>
                  <a:gd name="T9" fmla="*/ 1 h 42"/>
                  <a:gd name="T10" fmla="*/ 1 w 84"/>
                  <a:gd name="T11" fmla="*/ 1 h 42"/>
                  <a:gd name="T12" fmla="*/ 1 w 84"/>
                  <a:gd name="T13" fmla="*/ 1 h 42"/>
                  <a:gd name="T14" fmla="*/ 1 w 84"/>
                  <a:gd name="T15" fmla="*/ 1 h 42"/>
                  <a:gd name="T16" fmla="*/ 1 w 84"/>
                  <a:gd name="T17" fmla="*/ 1 h 42"/>
                  <a:gd name="T18" fmla="*/ 1 w 84"/>
                  <a:gd name="T19" fmla="*/ 1 h 42"/>
                  <a:gd name="T20" fmla="*/ 1 w 84"/>
                  <a:gd name="T21" fmla="*/ 1 h 42"/>
                  <a:gd name="T22" fmla="*/ 1 w 84"/>
                  <a:gd name="T23" fmla="*/ 1 h 42"/>
                  <a:gd name="T24" fmla="*/ 1 w 84"/>
                  <a:gd name="T25" fmla="*/ 1 h 42"/>
                  <a:gd name="T26" fmla="*/ 1 w 84"/>
                  <a:gd name="T27" fmla="*/ 1 h 42"/>
                  <a:gd name="T28" fmla="*/ 1 w 84"/>
                  <a:gd name="T29" fmla="*/ 1 h 42"/>
                  <a:gd name="T30" fmla="*/ 1 w 84"/>
                  <a:gd name="T31" fmla="*/ 1 h 42"/>
                  <a:gd name="T32" fmla="*/ 1 w 84"/>
                  <a:gd name="T33" fmla="*/ 1 h 42"/>
                  <a:gd name="T34" fmla="*/ 1 w 84"/>
                  <a:gd name="T35" fmla="*/ 1 h 42"/>
                  <a:gd name="T36" fmla="*/ 1 w 84"/>
                  <a:gd name="T37" fmla="*/ 1 h 42"/>
                  <a:gd name="T38" fmla="*/ 1 w 84"/>
                  <a:gd name="T39" fmla="*/ 1 h 42"/>
                  <a:gd name="T40" fmla="*/ 0 w 84"/>
                  <a:gd name="T41" fmla="*/ 1 h 42"/>
                  <a:gd name="T42" fmla="*/ 1 w 84"/>
                  <a:gd name="T43" fmla="*/ 1 h 42"/>
                  <a:gd name="T44" fmla="*/ 1 w 84"/>
                  <a:gd name="T45" fmla="*/ 1 h 42"/>
                  <a:gd name="T46" fmla="*/ 1 w 84"/>
                  <a:gd name="T47" fmla="*/ 1 h 42"/>
                  <a:gd name="T48" fmla="*/ 1 w 84"/>
                  <a:gd name="T49" fmla="*/ 1 h 42"/>
                  <a:gd name="T50" fmla="*/ 1 w 84"/>
                  <a:gd name="T51" fmla="*/ 1 h 42"/>
                  <a:gd name="T52" fmla="*/ 1 w 84"/>
                  <a:gd name="T53" fmla="*/ 1 h 42"/>
                  <a:gd name="T54" fmla="*/ 1 w 84"/>
                  <a:gd name="T55" fmla="*/ 1 h 42"/>
                  <a:gd name="T56" fmla="*/ 1 w 84"/>
                  <a:gd name="T57" fmla="*/ 1 h 42"/>
                  <a:gd name="T58" fmla="*/ 1 w 84"/>
                  <a:gd name="T59" fmla="*/ 1 h 42"/>
                  <a:gd name="T60" fmla="*/ 1 w 84"/>
                  <a:gd name="T61" fmla="*/ 1 h 42"/>
                  <a:gd name="T62" fmla="*/ 1 w 84"/>
                  <a:gd name="T63" fmla="*/ 1 h 42"/>
                  <a:gd name="T64" fmla="*/ 1 w 84"/>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42"/>
                  <a:gd name="T101" fmla="*/ 84 w 84"/>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42">
                    <a:moveTo>
                      <a:pt x="36" y="0"/>
                    </a:moveTo>
                    <a:lnTo>
                      <a:pt x="43" y="2"/>
                    </a:lnTo>
                    <a:lnTo>
                      <a:pt x="50" y="5"/>
                    </a:lnTo>
                    <a:lnTo>
                      <a:pt x="56" y="7"/>
                    </a:lnTo>
                    <a:lnTo>
                      <a:pt x="63" y="7"/>
                    </a:lnTo>
                    <a:lnTo>
                      <a:pt x="68" y="8"/>
                    </a:lnTo>
                    <a:lnTo>
                      <a:pt x="74" y="8"/>
                    </a:lnTo>
                    <a:lnTo>
                      <a:pt x="80" y="8"/>
                    </a:lnTo>
                    <a:lnTo>
                      <a:pt x="84" y="7"/>
                    </a:lnTo>
                    <a:lnTo>
                      <a:pt x="83" y="10"/>
                    </a:lnTo>
                    <a:lnTo>
                      <a:pt x="81" y="14"/>
                    </a:lnTo>
                    <a:lnTo>
                      <a:pt x="81" y="19"/>
                    </a:lnTo>
                    <a:lnTo>
                      <a:pt x="83" y="22"/>
                    </a:lnTo>
                    <a:lnTo>
                      <a:pt x="77" y="28"/>
                    </a:lnTo>
                    <a:lnTo>
                      <a:pt x="70" y="31"/>
                    </a:lnTo>
                    <a:lnTo>
                      <a:pt x="60" y="36"/>
                    </a:lnTo>
                    <a:lnTo>
                      <a:pt x="50" y="40"/>
                    </a:lnTo>
                    <a:lnTo>
                      <a:pt x="38" y="42"/>
                    </a:lnTo>
                    <a:lnTo>
                      <a:pt x="26" y="42"/>
                    </a:lnTo>
                    <a:lnTo>
                      <a:pt x="13" y="38"/>
                    </a:lnTo>
                    <a:lnTo>
                      <a:pt x="0" y="33"/>
                    </a:lnTo>
                    <a:lnTo>
                      <a:pt x="11" y="33"/>
                    </a:lnTo>
                    <a:lnTo>
                      <a:pt x="21" y="33"/>
                    </a:lnTo>
                    <a:lnTo>
                      <a:pt x="31" y="31"/>
                    </a:lnTo>
                    <a:lnTo>
                      <a:pt x="41" y="28"/>
                    </a:lnTo>
                    <a:lnTo>
                      <a:pt x="48" y="26"/>
                    </a:lnTo>
                    <a:lnTo>
                      <a:pt x="54" y="24"/>
                    </a:lnTo>
                    <a:lnTo>
                      <a:pt x="58" y="21"/>
                    </a:lnTo>
                    <a:lnTo>
                      <a:pt x="60" y="19"/>
                    </a:lnTo>
                    <a:lnTo>
                      <a:pt x="58" y="15"/>
                    </a:lnTo>
                    <a:lnTo>
                      <a:pt x="53" y="8"/>
                    </a:lnTo>
                    <a:lnTo>
                      <a:pt x="44" y="3"/>
                    </a:lnTo>
                    <a:lnTo>
                      <a:pt x="36"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85" name="Freeform 41"/>
              <p:cNvSpPr>
                <a:spLocks/>
              </p:cNvSpPr>
              <p:nvPr/>
            </p:nvSpPr>
            <p:spPr bwMode="auto">
              <a:xfrm>
                <a:off x="6412" y="5777"/>
                <a:ext cx="74" cy="34"/>
              </a:xfrm>
              <a:custGeom>
                <a:avLst/>
                <a:gdLst>
                  <a:gd name="T0" fmla="*/ 0 w 147"/>
                  <a:gd name="T1" fmla="*/ 1 h 68"/>
                  <a:gd name="T2" fmla="*/ 1 w 147"/>
                  <a:gd name="T3" fmla="*/ 1 h 68"/>
                  <a:gd name="T4" fmla="*/ 1 w 147"/>
                  <a:gd name="T5" fmla="*/ 1 h 68"/>
                  <a:gd name="T6" fmla="*/ 1 w 147"/>
                  <a:gd name="T7" fmla="*/ 1 h 68"/>
                  <a:gd name="T8" fmla="*/ 1 w 147"/>
                  <a:gd name="T9" fmla="*/ 1 h 68"/>
                  <a:gd name="T10" fmla="*/ 1 w 147"/>
                  <a:gd name="T11" fmla="*/ 1 h 68"/>
                  <a:gd name="T12" fmla="*/ 1 w 147"/>
                  <a:gd name="T13" fmla="*/ 1 h 68"/>
                  <a:gd name="T14" fmla="*/ 1 w 147"/>
                  <a:gd name="T15" fmla="*/ 1 h 68"/>
                  <a:gd name="T16" fmla="*/ 1 w 147"/>
                  <a:gd name="T17" fmla="*/ 1 h 68"/>
                  <a:gd name="T18" fmla="*/ 1 w 147"/>
                  <a:gd name="T19" fmla="*/ 1 h 68"/>
                  <a:gd name="T20" fmla="*/ 1 w 147"/>
                  <a:gd name="T21" fmla="*/ 1 h 68"/>
                  <a:gd name="T22" fmla="*/ 1 w 147"/>
                  <a:gd name="T23" fmla="*/ 1 h 68"/>
                  <a:gd name="T24" fmla="*/ 1 w 147"/>
                  <a:gd name="T25" fmla="*/ 1 h 68"/>
                  <a:gd name="T26" fmla="*/ 1 w 147"/>
                  <a:gd name="T27" fmla="*/ 1 h 68"/>
                  <a:gd name="T28" fmla="*/ 1 w 147"/>
                  <a:gd name="T29" fmla="*/ 1 h 68"/>
                  <a:gd name="T30" fmla="*/ 1 w 147"/>
                  <a:gd name="T31" fmla="*/ 1 h 68"/>
                  <a:gd name="T32" fmla="*/ 1 w 147"/>
                  <a:gd name="T33" fmla="*/ 0 h 68"/>
                  <a:gd name="T34" fmla="*/ 1 w 147"/>
                  <a:gd name="T35" fmla="*/ 0 h 68"/>
                  <a:gd name="T36" fmla="*/ 1 w 147"/>
                  <a:gd name="T37" fmla="*/ 1 h 68"/>
                  <a:gd name="T38" fmla="*/ 1 w 147"/>
                  <a:gd name="T39" fmla="*/ 1 h 68"/>
                  <a:gd name="T40" fmla="*/ 1 w 147"/>
                  <a:gd name="T41" fmla="*/ 1 h 68"/>
                  <a:gd name="T42" fmla="*/ 1 w 147"/>
                  <a:gd name="T43" fmla="*/ 1 h 68"/>
                  <a:gd name="T44" fmla="*/ 1 w 147"/>
                  <a:gd name="T45" fmla="*/ 1 h 68"/>
                  <a:gd name="T46" fmla="*/ 1 w 147"/>
                  <a:gd name="T47" fmla="*/ 1 h 68"/>
                  <a:gd name="T48" fmla="*/ 1 w 147"/>
                  <a:gd name="T49" fmla="*/ 1 h 68"/>
                  <a:gd name="T50" fmla="*/ 1 w 147"/>
                  <a:gd name="T51" fmla="*/ 1 h 68"/>
                  <a:gd name="T52" fmla="*/ 1 w 147"/>
                  <a:gd name="T53" fmla="*/ 1 h 68"/>
                  <a:gd name="T54" fmla="*/ 1 w 147"/>
                  <a:gd name="T55" fmla="*/ 1 h 68"/>
                  <a:gd name="T56" fmla="*/ 1 w 147"/>
                  <a:gd name="T57" fmla="*/ 1 h 68"/>
                  <a:gd name="T58" fmla="*/ 1 w 147"/>
                  <a:gd name="T59" fmla="*/ 1 h 68"/>
                  <a:gd name="T60" fmla="*/ 1 w 147"/>
                  <a:gd name="T61" fmla="*/ 1 h 68"/>
                  <a:gd name="T62" fmla="*/ 1 w 147"/>
                  <a:gd name="T63" fmla="*/ 1 h 68"/>
                  <a:gd name="T64" fmla="*/ 1 w 147"/>
                  <a:gd name="T65" fmla="*/ 1 h 68"/>
                  <a:gd name="T66" fmla="*/ 1 w 147"/>
                  <a:gd name="T67" fmla="*/ 1 h 68"/>
                  <a:gd name="T68" fmla="*/ 1 w 147"/>
                  <a:gd name="T69" fmla="*/ 1 h 68"/>
                  <a:gd name="T70" fmla="*/ 1 w 147"/>
                  <a:gd name="T71" fmla="*/ 1 h 68"/>
                  <a:gd name="T72" fmla="*/ 1 w 147"/>
                  <a:gd name="T73" fmla="*/ 1 h 68"/>
                  <a:gd name="T74" fmla="*/ 1 w 147"/>
                  <a:gd name="T75" fmla="*/ 1 h 68"/>
                  <a:gd name="T76" fmla="*/ 1 w 147"/>
                  <a:gd name="T77" fmla="*/ 1 h 68"/>
                  <a:gd name="T78" fmla="*/ 1 w 147"/>
                  <a:gd name="T79" fmla="*/ 1 h 68"/>
                  <a:gd name="T80" fmla="*/ 1 w 147"/>
                  <a:gd name="T81" fmla="*/ 1 h 68"/>
                  <a:gd name="T82" fmla="*/ 1 w 147"/>
                  <a:gd name="T83" fmla="*/ 1 h 68"/>
                  <a:gd name="T84" fmla="*/ 1 w 147"/>
                  <a:gd name="T85" fmla="*/ 1 h 68"/>
                  <a:gd name="T86" fmla="*/ 1 w 147"/>
                  <a:gd name="T87" fmla="*/ 1 h 68"/>
                  <a:gd name="T88" fmla="*/ 1 w 147"/>
                  <a:gd name="T89" fmla="*/ 1 h 68"/>
                  <a:gd name="T90" fmla="*/ 1 w 147"/>
                  <a:gd name="T91" fmla="*/ 1 h 68"/>
                  <a:gd name="T92" fmla="*/ 1 w 147"/>
                  <a:gd name="T93" fmla="*/ 1 h 68"/>
                  <a:gd name="T94" fmla="*/ 1 w 147"/>
                  <a:gd name="T95" fmla="*/ 1 h 68"/>
                  <a:gd name="T96" fmla="*/ 0 w 147"/>
                  <a:gd name="T97" fmla="*/ 1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
                  <a:gd name="T148" fmla="*/ 0 h 68"/>
                  <a:gd name="T149" fmla="*/ 147 w 147"/>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 h="68">
                    <a:moveTo>
                      <a:pt x="0" y="68"/>
                    </a:moveTo>
                    <a:lnTo>
                      <a:pt x="7" y="61"/>
                    </a:lnTo>
                    <a:lnTo>
                      <a:pt x="14" y="53"/>
                    </a:lnTo>
                    <a:lnTo>
                      <a:pt x="23" y="46"/>
                    </a:lnTo>
                    <a:lnTo>
                      <a:pt x="30" y="42"/>
                    </a:lnTo>
                    <a:lnTo>
                      <a:pt x="36" y="41"/>
                    </a:lnTo>
                    <a:lnTo>
                      <a:pt x="43" y="41"/>
                    </a:lnTo>
                    <a:lnTo>
                      <a:pt x="53" y="39"/>
                    </a:lnTo>
                    <a:lnTo>
                      <a:pt x="64" y="37"/>
                    </a:lnTo>
                    <a:lnTo>
                      <a:pt x="74" y="35"/>
                    </a:lnTo>
                    <a:lnTo>
                      <a:pt x="84" y="34"/>
                    </a:lnTo>
                    <a:lnTo>
                      <a:pt x="93" y="34"/>
                    </a:lnTo>
                    <a:lnTo>
                      <a:pt x="98" y="34"/>
                    </a:lnTo>
                    <a:lnTo>
                      <a:pt x="104" y="23"/>
                    </a:lnTo>
                    <a:lnTo>
                      <a:pt x="111" y="14"/>
                    </a:lnTo>
                    <a:lnTo>
                      <a:pt x="120" y="6"/>
                    </a:lnTo>
                    <a:lnTo>
                      <a:pt x="128" y="0"/>
                    </a:lnTo>
                    <a:lnTo>
                      <a:pt x="134" y="0"/>
                    </a:lnTo>
                    <a:lnTo>
                      <a:pt x="140" y="4"/>
                    </a:lnTo>
                    <a:lnTo>
                      <a:pt x="144" y="6"/>
                    </a:lnTo>
                    <a:lnTo>
                      <a:pt x="147" y="9"/>
                    </a:lnTo>
                    <a:lnTo>
                      <a:pt x="137" y="13"/>
                    </a:lnTo>
                    <a:lnTo>
                      <a:pt x="127" y="16"/>
                    </a:lnTo>
                    <a:lnTo>
                      <a:pt x="117" y="23"/>
                    </a:lnTo>
                    <a:lnTo>
                      <a:pt x="111" y="30"/>
                    </a:lnTo>
                    <a:lnTo>
                      <a:pt x="114" y="39"/>
                    </a:lnTo>
                    <a:lnTo>
                      <a:pt x="118" y="48"/>
                    </a:lnTo>
                    <a:lnTo>
                      <a:pt x="123" y="56"/>
                    </a:lnTo>
                    <a:lnTo>
                      <a:pt x="130" y="65"/>
                    </a:lnTo>
                    <a:lnTo>
                      <a:pt x="120" y="60"/>
                    </a:lnTo>
                    <a:lnTo>
                      <a:pt x="108" y="53"/>
                    </a:lnTo>
                    <a:lnTo>
                      <a:pt x="98" y="46"/>
                    </a:lnTo>
                    <a:lnTo>
                      <a:pt x="93" y="42"/>
                    </a:lnTo>
                    <a:lnTo>
                      <a:pt x="90" y="44"/>
                    </a:lnTo>
                    <a:lnTo>
                      <a:pt x="88" y="49"/>
                    </a:lnTo>
                    <a:lnTo>
                      <a:pt x="90" y="53"/>
                    </a:lnTo>
                    <a:lnTo>
                      <a:pt x="93" y="58"/>
                    </a:lnTo>
                    <a:lnTo>
                      <a:pt x="90" y="60"/>
                    </a:lnTo>
                    <a:lnTo>
                      <a:pt x="88" y="61"/>
                    </a:lnTo>
                    <a:lnTo>
                      <a:pt x="86" y="63"/>
                    </a:lnTo>
                    <a:lnTo>
                      <a:pt x="83" y="65"/>
                    </a:lnTo>
                    <a:lnTo>
                      <a:pt x="77" y="61"/>
                    </a:lnTo>
                    <a:lnTo>
                      <a:pt x="68" y="58"/>
                    </a:lnTo>
                    <a:lnTo>
                      <a:pt x="58" y="56"/>
                    </a:lnTo>
                    <a:lnTo>
                      <a:pt x="48" y="55"/>
                    </a:lnTo>
                    <a:lnTo>
                      <a:pt x="36" y="56"/>
                    </a:lnTo>
                    <a:lnTo>
                      <a:pt x="24" y="58"/>
                    </a:lnTo>
                    <a:lnTo>
                      <a:pt x="11" y="61"/>
                    </a:lnTo>
                    <a:lnTo>
                      <a:pt x="0" y="6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86" name="Freeform 42"/>
              <p:cNvSpPr>
                <a:spLocks/>
              </p:cNvSpPr>
              <p:nvPr/>
            </p:nvSpPr>
            <p:spPr bwMode="auto">
              <a:xfrm>
                <a:off x="6542" y="4262"/>
                <a:ext cx="162" cy="288"/>
              </a:xfrm>
              <a:custGeom>
                <a:avLst/>
                <a:gdLst>
                  <a:gd name="T0" fmla="*/ 1 w 323"/>
                  <a:gd name="T1" fmla="*/ 1 h 576"/>
                  <a:gd name="T2" fmla="*/ 1 w 323"/>
                  <a:gd name="T3" fmla="*/ 1 h 576"/>
                  <a:gd name="T4" fmla="*/ 1 w 323"/>
                  <a:gd name="T5" fmla="*/ 1 h 576"/>
                  <a:gd name="T6" fmla="*/ 1 w 323"/>
                  <a:gd name="T7" fmla="*/ 1 h 576"/>
                  <a:gd name="T8" fmla="*/ 1 w 323"/>
                  <a:gd name="T9" fmla="*/ 1 h 576"/>
                  <a:gd name="T10" fmla="*/ 1 w 323"/>
                  <a:gd name="T11" fmla="*/ 1 h 576"/>
                  <a:gd name="T12" fmla="*/ 1 w 323"/>
                  <a:gd name="T13" fmla="*/ 1 h 576"/>
                  <a:gd name="T14" fmla="*/ 1 w 323"/>
                  <a:gd name="T15" fmla="*/ 1 h 576"/>
                  <a:gd name="T16" fmla="*/ 1 w 323"/>
                  <a:gd name="T17" fmla="*/ 1 h 576"/>
                  <a:gd name="T18" fmla="*/ 1 w 323"/>
                  <a:gd name="T19" fmla="*/ 1 h 576"/>
                  <a:gd name="T20" fmla="*/ 1 w 323"/>
                  <a:gd name="T21" fmla="*/ 1 h 576"/>
                  <a:gd name="T22" fmla="*/ 1 w 323"/>
                  <a:gd name="T23" fmla="*/ 1 h 576"/>
                  <a:gd name="T24" fmla="*/ 1 w 323"/>
                  <a:gd name="T25" fmla="*/ 1 h 576"/>
                  <a:gd name="T26" fmla="*/ 1 w 323"/>
                  <a:gd name="T27" fmla="*/ 1 h 576"/>
                  <a:gd name="T28" fmla="*/ 1 w 323"/>
                  <a:gd name="T29" fmla="*/ 1 h 576"/>
                  <a:gd name="T30" fmla="*/ 1 w 323"/>
                  <a:gd name="T31" fmla="*/ 0 h 576"/>
                  <a:gd name="T32" fmla="*/ 1 w 323"/>
                  <a:gd name="T33" fmla="*/ 1 h 576"/>
                  <a:gd name="T34" fmla="*/ 1 w 323"/>
                  <a:gd name="T35" fmla="*/ 1 h 576"/>
                  <a:gd name="T36" fmla="*/ 1 w 323"/>
                  <a:gd name="T37" fmla="*/ 1 h 576"/>
                  <a:gd name="T38" fmla="*/ 1 w 323"/>
                  <a:gd name="T39" fmla="*/ 1 h 576"/>
                  <a:gd name="T40" fmla="*/ 1 w 323"/>
                  <a:gd name="T41" fmla="*/ 1 h 576"/>
                  <a:gd name="T42" fmla="*/ 1 w 323"/>
                  <a:gd name="T43" fmla="*/ 1 h 576"/>
                  <a:gd name="T44" fmla="*/ 1 w 323"/>
                  <a:gd name="T45" fmla="*/ 1 h 576"/>
                  <a:gd name="T46" fmla="*/ 1 w 323"/>
                  <a:gd name="T47" fmla="*/ 1 h 576"/>
                  <a:gd name="T48" fmla="*/ 1 w 323"/>
                  <a:gd name="T49" fmla="*/ 1 h 576"/>
                  <a:gd name="T50" fmla="*/ 1 w 323"/>
                  <a:gd name="T51" fmla="*/ 1 h 576"/>
                  <a:gd name="T52" fmla="*/ 1 w 323"/>
                  <a:gd name="T53" fmla="*/ 1 h 576"/>
                  <a:gd name="T54" fmla="*/ 1 w 323"/>
                  <a:gd name="T55" fmla="*/ 1 h 576"/>
                  <a:gd name="T56" fmla="*/ 1 w 323"/>
                  <a:gd name="T57" fmla="*/ 1 h 576"/>
                  <a:gd name="T58" fmla="*/ 1 w 323"/>
                  <a:gd name="T59" fmla="*/ 1 h 576"/>
                  <a:gd name="T60" fmla="*/ 1 w 323"/>
                  <a:gd name="T61" fmla="*/ 1 h 576"/>
                  <a:gd name="T62" fmla="*/ 1 w 323"/>
                  <a:gd name="T63" fmla="*/ 1 h 576"/>
                  <a:gd name="T64" fmla="*/ 1 w 323"/>
                  <a:gd name="T65" fmla="*/ 1 h 576"/>
                  <a:gd name="T66" fmla="*/ 1 w 323"/>
                  <a:gd name="T67" fmla="*/ 1 h 576"/>
                  <a:gd name="T68" fmla="*/ 1 w 323"/>
                  <a:gd name="T69" fmla="*/ 1 h 576"/>
                  <a:gd name="T70" fmla="*/ 1 w 323"/>
                  <a:gd name="T71" fmla="*/ 1 h 576"/>
                  <a:gd name="T72" fmla="*/ 1 w 323"/>
                  <a:gd name="T73" fmla="*/ 1 h 576"/>
                  <a:gd name="T74" fmla="*/ 1 w 323"/>
                  <a:gd name="T75" fmla="*/ 1 h 576"/>
                  <a:gd name="T76" fmla="*/ 1 w 323"/>
                  <a:gd name="T77" fmla="*/ 1 h 576"/>
                  <a:gd name="T78" fmla="*/ 1 w 323"/>
                  <a:gd name="T79" fmla="*/ 1 h 576"/>
                  <a:gd name="T80" fmla="*/ 1 w 323"/>
                  <a:gd name="T81" fmla="*/ 1 h 576"/>
                  <a:gd name="T82" fmla="*/ 1 w 323"/>
                  <a:gd name="T83" fmla="*/ 1 h 576"/>
                  <a:gd name="T84" fmla="*/ 1 w 323"/>
                  <a:gd name="T85" fmla="*/ 1 h 576"/>
                  <a:gd name="T86" fmla="*/ 1 w 323"/>
                  <a:gd name="T87" fmla="*/ 1 h 576"/>
                  <a:gd name="T88" fmla="*/ 1 w 323"/>
                  <a:gd name="T89" fmla="*/ 1 h 576"/>
                  <a:gd name="T90" fmla="*/ 1 w 323"/>
                  <a:gd name="T91" fmla="*/ 1 h 576"/>
                  <a:gd name="T92" fmla="*/ 1 w 323"/>
                  <a:gd name="T93" fmla="*/ 1 h 576"/>
                  <a:gd name="T94" fmla="*/ 1 w 323"/>
                  <a:gd name="T95" fmla="*/ 1 h 576"/>
                  <a:gd name="T96" fmla="*/ 1 w 323"/>
                  <a:gd name="T97" fmla="*/ 1 h 576"/>
                  <a:gd name="T98" fmla="*/ 1 w 323"/>
                  <a:gd name="T99" fmla="*/ 1 h 576"/>
                  <a:gd name="T100" fmla="*/ 1 w 323"/>
                  <a:gd name="T101" fmla="*/ 1 h 576"/>
                  <a:gd name="T102" fmla="*/ 1 w 323"/>
                  <a:gd name="T103" fmla="*/ 1 h 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3"/>
                  <a:gd name="T157" fmla="*/ 0 h 576"/>
                  <a:gd name="T158" fmla="*/ 323 w 323"/>
                  <a:gd name="T159" fmla="*/ 576 h 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3" h="576">
                    <a:moveTo>
                      <a:pt x="314" y="256"/>
                    </a:moveTo>
                    <a:lnTo>
                      <a:pt x="313" y="248"/>
                    </a:lnTo>
                    <a:lnTo>
                      <a:pt x="310" y="239"/>
                    </a:lnTo>
                    <a:lnTo>
                      <a:pt x="307" y="230"/>
                    </a:lnTo>
                    <a:lnTo>
                      <a:pt x="305" y="223"/>
                    </a:lnTo>
                    <a:lnTo>
                      <a:pt x="305" y="216"/>
                    </a:lnTo>
                    <a:lnTo>
                      <a:pt x="305" y="206"/>
                    </a:lnTo>
                    <a:lnTo>
                      <a:pt x="305" y="197"/>
                    </a:lnTo>
                    <a:lnTo>
                      <a:pt x="305" y="190"/>
                    </a:lnTo>
                    <a:lnTo>
                      <a:pt x="305" y="183"/>
                    </a:lnTo>
                    <a:lnTo>
                      <a:pt x="303" y="176"/>
                    </a:lnTo>
                    <a:lnTo>
                      <a:pt x="301" y="171"/>
                    </a:lnTo>
                    <a:lnTo>
                      <a:pt x="300" y="165"/>
                    </a:lnTo>
                    <a:lnTo>
                      <a:pt x="298" y="160"/>
                    </a:lnTo>
                    <a:lnTo>
                      <a:pt x="297" y="155"/>
                    </a:lnTo>
                    <a:lnTo>
                      <a:pt x="297" y="150"/>
                    </a:lnTo>
                    <a:lnTo>
                      <a:pt x="297" y="145"/>
                    </a:lnTo>
                    <a:lnTo>
                      <a:pt x="297" y="141"/>
                    </a:lnTo>
                    <a:lnTo>
                      <a:pt x="295" y="136"/>
                    </a:lnTo>
                    <a:lnTo>
                      <a:pt x="294" y="132"/>
                    </a:lnTo>
                    <a:lnTo>
                      <a:pt x="293" y="127"/>
                    </a:lnTo>
                    <a:lnTo>
                      <a:pt x="295" y="125"/>
                    </a:lnTo>
                    <a:lnTo>
                      <a:pt x="297" y="124"/>
                    </a:lnTo>
                    <a:lnTo>
                      <a:pt x="300" y="122"/>
                    </a:lnTo>
                    <a:lnTo>
                      <a:pt x="300" y="118"/>
                    </a:lnTo>
                    <a:lnTo>
                      <a:pt x="297" y="111"/>
                    </a:lnTo>
                    <a:lnTo>
                      <a:pt x="293" y="101"/>
                    </a:lnTo>
                    <a:lnTo>
                      <a:pt x="285" y="87"/>
                    </a:lnTo>
                    <a:lnTo>
                      <a:pt x="277" y="75"/>
                    </a:lnTo>
                    <a:lnTo>
                      <a:pt x="273" y="69"/>
                    </a:lnTo>
                    <a:lnTo>
                      <a:pt x="270" y="64"/>
                    </a:lnTo>
                    <a:lnTo>
                      <a:pt x="267" y="61"/>
                    </a:lnTo>
                    <a:lnTo>
                      <a:pt x="264" y="59"/>
                    </a:lnTo>
                    <a:lnTo>
                      <a:pt x="260" y="54"/>
                    </a:lnTo>
                    <a:lnTo>
                      <a:pt x="254" y="48"/>
                    </a:lnTo>
                    <a:lnTo>
                      <a:pt x="248" y="43"/>
                    </a:lnTo>
                    <a:lnTo>
                      <a:pt x="243" y="36"/>
                    </a:lnTo>
                    <a:lnTo>
                      <a:pt x="235" y="31"/>
                    </a:lnTo>
                    <a:lnTo>
                      <a:pt x="230" y="24"/>
                    </a:lnTo>
                    <a:lnTo>
                      <a:pt x="224" y="19"/>
                    </a:lnTo>
                    <a:lnTo>
                      <a:pt x="220" y="15"/>
                    </a:lnTo>
                    <a:lnTo>
                      <a:pt x="214" y="12"/>
                    </a:lnTo>
                    <a:lnTo>
                      <a:pt x="208" y="10"/>
                    </a:lnTo>
                    <a:lnTo>
                      <a:pt x="201" y="7"/>
                    </a:lnTo>
                    <a:lnTo>
                      <a:pt x="194" y="5"/>
                    </a:lnTo>
                    <a:lnTo>
                      <a:pt x="187" y="3"/>
                    </a:lnTo>
                    <a:lnTo>
                      <a:pt x="178" y="1"/>
                    </a:lnTo>
                    <a:lnTo>
                      <a:pt x="173" y="0"/>
                    </a:lnTo>
                    <a:lnTo>
                      <a:pt x="167" y="0"/>
                    </a:lnTo>
                    <a:lnTo>
                      <a:pt x="163" y="0"/>
                    </a:lnTo>
                    <a:lnTo>
                      <a:pt x="154" y="1"/>
                    </a:lnTo>
                    <a:lnTo>
                      <a:pt x="144" y="3"/>
                    </a:lnTo>
                    <a:lnTo>
                      <a:pt x="131" y="7"/>
                    </a:lnTo>
                    <a:lnTo>
                      <a:pt x="118" y="10"/>
                    </a:lnTo>
                    <a:lnTo>
                      <a:pt x="105" y="15"/>
                    </a:lnTo>
                    <a:lnTo>
                      <a:pt x="94" y="22"/>
                    </a:lnTo>
                    <a:lnTo>
                      <a:pt x="83" y="29"/>
                    </a:lnTo>
                    <a:lnTo>
                      <a:pt x="75" y="36"/>
                    </a:lnTo>
                    <a:lnTo>
                      <a:pt x="67" y="45"/>
                    </a:lnTo>
                    <a:lnTo>
                      <a:pt x="58" y="55"/>
                    </a:lnTo>
                    <a:lnTo>
                      <a:pt x="50" y="66"/>
                    </a:lnTo>
                    <a:lnTo>
                      <a:pt x="43" y="80"/>
                    </a:lnTo>
                    <a:lnTo>
                      <a:pt x="37" y="92"/>
                    </a:lnTo>
                    <a:lnTo>
                      <a:pt x="33" y="106"/>
                    </a:lnTo>
                    <a:lnTo>
                      <a:pt x="31" y="120"/>
                    </a:lnTo>
                    <a:lnTo>
                      <a:pt x="27" y="127"/>
                    </a:lnTo>
                    <a:lnTo>
                      <a:pt x="21" y="138"/>
                    </a:lnTo>
                    <a:lnTo>
                      <a:pt x="14" y="150"/>
                    </a:lnTo>
                    <a:lnTo>
                      <a:pt x="7" y="162"/>
                    </a:lnTo>
                    <a:lnTo>
                      <a:pt x="6" y="178"/>
                    </a:lnTo>
                    <a:lnTo>
                      <a:pt x="10" y="200"/>
                    </a:lnTo>
                    <a:lnTo>
                      <a:pt x="16" y="223"/>
                    </a:lnTo>
                    <a:lnTo>
                      <a:pt x="21" y="241"/>
                    </a:lnTo>
                    <a:lnTo>
                      <a:pt x="16" y="237"/>
                    </a:lnTo>
                    <a:lnTo>
                      <a:pt x="8" y="237"/>
                    </a:lnTo>
                    <a:lnTo>
                      <a:pt x="3" y="241"/>
                    </a:lnTo>
                    <a:lnTo>
                      <a:pt x="0" y="246"/>
                    </a:lnTo>
                    <a:lnTo>
                      <a:pt x="1" y="258"/>
                    </a:lnTo>
                    <a:lnTo>
                      <a:pt x="7" y="279"/>
                    </a:lnTo>
                    <a:lnTo>
                      <a:pt x="11" y="298"/>
                    </a:lnTo>
                    <a:lnTo>
                      <a:pt x="14" y="310"/>
                    </a:lnTo>
                    <a:lnTo>
                      <a:pt x="14" y="317"/>
                    </a:lnTo>
                    <a:lnTo>
                      <a:pt x="16" y="324"/>
                    </a:lnTo>
                    <a:lnTo>
                      <a:pt x="17" y="333"/>
                    </a:lnTo>
                    <a:lnTo>
                      <a:pt x="18" y="340"/>
                    </a:lnTo>
                    <a:lnTo>
                      <a:pt x="21" y="347"/>
                    </a:lnTo>
                    <a:lnTo>
                      <a:pt x="24" y="356"/>
                    </a:lnTo>
                    <a:lnTo>
                      <a:pt x="28" y="365"/>
                    </a:lnTo>
                    <a:lnTo>
                      <a:pt x="30" y="372"/>
                    </a:lnTo>
                    <a:lnTo>
                      <a:pt x="33" y="375"/>
                    </a:lnTo>
                    <a:lnTo>
                      <a:pt x="37" y="379"/>
                    </a:lnTo>
                    <a:lnTo>
                      <a:pt x="43" y="379"/>
                    </a:lnTo>
                    <a:lnTo>
                      <a:pt x="48" y="380"/>
                    </a:lnTo>
                    <a:lnTo>
                      <a:pt x="51" y="405"/>
                    </a:lnTo>
                    <a:lnTo>
                      <a:pt x="58" y="433"/>
                    </a:lnTo>
                    <a:lnTo>
                      <a:pt x="65" y="462"/>
                    </a:lnTo>
                    <a:lnTo>
                      <a:pt x="70" y="482"/>
                    </a:lnTo>
                    <a:lnTo>
                      <a:pt x="73" y="494"/>
                    </a:lnTo>
                    <a:lnTo>
                      <a:pt x="75" y="506"/>
                    </a:lnTo>
                    <a:lnTo>
                      <a:pt x="80" y="518"/>
                    </a:lnTo>
                    <a:lnTo>
                      <a:pt x="84" y="531"/>
                    </a:lnTo>
                    <a:lnTo>
                      <a:pt x="88" y="539"/>
                    </a:lnTo>
                    <a:lnTo>
                      <a:pt x="95" y="550"/>
                    </a:lnTo>
                    <a:lnTo>
                      <a:pt x="104" y="558"/>
                    </a:lnTo>
                    <a:lnTo>
                      <a:pt x="113" y="565"/>
                    </a:lnTo>
                    <a:lnTo>
                      <a:pt x="118" y="567"/>
                    </a:lnTo>
                    <a:lnTo>
                      <a:pt x="125" y="571"/>
                    </a:lnTo>
                    <a:lnTo>
                      <a:pt x="131" y="572"/>
                    </a:lnTo>
                    <a:lnTo>
                      <a:pt x="138" y="572"/>
                    </a:lnTo>
                    <a:lnTo>
                      <a:pt x="144" y="574"/>
                    </a:lnTo>
                    <a:lnTo>
                      <a:pt x="151" y="576"/>
                    </a:lnTo>
                    <a:lnTo>
                      <a:pt x="157" y="576"/>
                    </a:lnTo>
                    <a:lnTo>
                      <a:pt x="163" y="576"/>
                    </a:lnTo>
                    <a:lnTo>
                      <a:pt x="168" y="576"/>
                    </a:lnTo>
                    <a:lnTo>
                      <a:pt x="174" y="576"/>
                    </a:lnTo>
                    <a:lnTo>
                      <a:pt x="180" y="574"/>
                    </a:lnTo>
                    <a:lnTo>
                      <a:pt x="185" y="572"/>
                    </a:lnTo>
                    <a:lnTo>
                      <a:pt x="191" y="571"/>
                    </a:lnTo>
                    <a:lnTo>
                      <a:pt x="195" y="569"/>
                    </a:lnTo>
                    <a:lnTo>
                      <a:pt x="201" y="567"/>
                    </a:lnTo>
                    <a:lnTo>
                      <a:pt x="207" y="564"/>
                    </a:lnTo>
                    <a:lnTo>
                      <a:pt x="217" y="557"/>
                    </a:lnTo>
                    <a:lnTo>
                      <a:pt x="225" y="548"/>
                    </a:lnTo>
                    <a:lnTo>
                      <a:pt x="233" y="541"/>
                    </a:lnTo>
                    <a:lnTo>
                      <a:pt x="240" y="534"/>
                    </a:lnTo>
                    <a:lnTo>
                      <a:pt x="253" y="517"/>
                    </a:lnTo>
                    <a:lnTo>
                      <a:pt x="263" y="492"/>
                    </a:lnTo>
                    <a:lnTo>
                      <a:pt x="268" y="462"/>
                    </a:lnTo>
                    <a:lnTo>
                      <a:pt x="268" y="429"/>
                    </a:lnTo>
                    <a:lnTo>
                      <a:pt x="270" y="421"/>
                    </a:lnTo>
                    <a:lnTo>
                      <a:pt x="273" y="408"/>
                    </a:lnTo>
                    <a:lnTo>
                      <a:pt x="274" y="394"/>
                    </a:lnTo>
                    <a:lnTo>
                      <a:pt x="275" y="382"/>
                    </a:lnTo>
                    <a:lnTo>
                      <a:pt x="283" y="380"/>
                    </a:lnTo>
                    <a:lnTo>
                      <a:pt x="290" y="377"/>
                    </a:lnTo>
                    <a:lnTo>
                      <a:pt x="297" y="373"/>
                    </a:lnTo>
                    <a:lnTo>
                      <a:pt x="301" y="370"/>
                    </a:lnTo>
                    <a:lnTo>
                      <a:pt x="303" y="365"/>
                    </a:lnTo>
                    <a:lnTo>
                      <a:pt x="305" y="358"/>
                    </a:lnTo>
                    <a:lnTo>
                      <a:pt x="307" y="351"/>
                    </a:lnTo>
                    <a:lnTo>
                      <a:pt x="307" y="347"/>
                    </a:lnTo>
                    <a:lnTo>
                      <a:pt x="308" y="340"/>
                    </a:lnTo>
                    <a:lnTo>
                      <a:pt x="311" y="331"/>
                    </a:lnTo>
                    <a:lnTo>
                      <a:pt x="314" y="323"/>
                    </a:lnTo>
                    <a:lnTo>
                      <a:pt x="315" y="316"/>
                    </a:lnTo>
                    <a:lnTo>
                      <a:pt x="318" y="309"/>
                    </a:lnTo>
                    <a:lnTo>
                      <a:pt x="321" y="300"/>
                    </a:lnTo>
                    <a:lnTo>
                      <a:pt x="323" y="291"/>
                    </a:lnTo>
                    <a:lnTo>
                      <a:pt x="323" y="284"/>
                    </a:lnTo>
                    <a:lnTo>
                      <a:pt x="323" y="281"/>
                    </a:lnTo>
                    <a:lnTo>
                      <a:pt x="321" y="276"/>
                    </a:lnTo>
                    <a:lnTo>
                      <a:pt x="318" y="272"/>
                    </a:lnTo>
                    <a:lnTo>
                      <a:pt x="314" y="269"/>
                    </a:lnTo>
                    <a:lnTo>
                      <a:pt x="314" y="265"/>
                    </a:lnTo>
                    <a:lnTo>
                      <a:pt x="314" y="262"/>
                    </a:lnTo>
                    <a:lnTo>
                      <a:pt x="314" y="260"/>
                    </a:lnTo>
                    <a:lnTo>
                      <a:pt x="314" y="2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87" name="Freeform 43"/>
              <p:cNvSpPr>
                <a:spLocks/>
              </p:cNvSpPr>
              <p:nvPr/>
            </p:nvSpPr>
            <p:spPr bwMode="auto">
              <a:xfrm>
                <a:off x="6558" y="4277"/>
                <a:ext cx="39" cy="50"/>
              </a:xfrm>
              <a:custGeom>
                <a:avLst/>
                <a:gdLst>
                  <a:gd name="T0" fmla="*/ 0 w 79"/>
                  <a:gd name="T1" fmla="*/ 1 h 100"/>
                  <a:gd name="T2" fmla="*/ 0 w 79"/>
                  <a:gd name="T3" fmla="*/ 1 h 100"/>
                  <a:gd name="T4" fmla="*/ 0 w 79"/>
                  <a:gd name="T5" fmla="*/ 1 h 100"/>
                  <a:gd name="T6" fmla="*/ 0 w 79"/>
                  <a:gd name="T7" fmla="*/ 1 h 100"/>
                  <a:gd name="T8" fmla="*/ 0 w 79"/>
                  <a:gd name="T9" fmla="*/ 1 h 100"/>
                  <a:gd name="T10" fmla="*/ 0 w 79"/>
                  <a:gd name="T11" fmla="*/ 1 h 100"/>
                  <a:gd name="T12" fmla="*/ 0 w 79"/>
                  <a:gd name="T13" fmla="*/ 1 h 100"/>
                  <a:gd name="T14" fmla="*/ 0 w 79"/>
                  <a:gd name="T15" fmla="*/ 1 h 100"/>
                  <a:gd name="T16" fmla="*/ 0 w 79"/>
                  <a:gd name="T17" fmla="*/ 1 h 100"/>
                  <a:gd name="T18" fmla="*/ 0 w 79"/>
                  <a:gd name="T19" fmla="*/ 1 h 100"/>
                  <a:gd name="T20" fmla="*/ 0 w 79"/>
                  <a:gd name="T21" fmla="*/ 1 h 100"/>
                  <a:gd name="T22" fmla="*/ 0 w 79"/>
                  <a:gd name="T23" fmla="*/ 1 h 100"/>
                  <a:gd name="T24" fmla="*/ 0 w 79"/>
                  <a:gd name="T25" fmla="*/ 1 h 100"/>
                  <a:gd name="T26" fmla="*/ 0 w 79"/>
                  <a:gd name="T27" fmla="*/ 1 h 100"/>
                  <a:gd name="T28" fmla="*/ 0 w 79"/>
                  <a:gd name="T29" fmla="*/ 1 h 100"/>
                  <a:gd name="T30" fmla="*/ 0 w 79"/>
                  <a:gd name="T31" fmla="*/ 1 h 100"/>
                  <a:gd name="T32" fmla="*/ 0 w 79"/>
                  <a:gd name="T33" fmla="*/ 1 h 100"/>
                  <a:gd name="T34" fmla="*/ 0 w 79"/>
                  <a:gd name="T35" fmla="*/ 1 h 100"/>
                  <a:gd name="T36" fmla="*/ 0 w 79"/>
                  <a:gd name="T37" fmla="*/ 1 h 100"/>
                  <a:gd name="T38" fmla="*/ 0 w 79"/>
                  <a:gd name="T39" fmla="*/ 1 h 100"/>
                  <a:gd name="T40" fmla="*/ 0 w 79"/>
                  <a:gd name="T41" fmla="*/ 1 h 100"/>
                  <a:gd name="T42" fmla="*/ 0 w 79"/>
                  <a:gd name="T43" fmla="*/ 1 h 100"/>
                  <a:gd name="T44" fmla="*/ 0 w 79"/>
                  <a:gd name="T45" fmla="*/ 1 h 100"/>
                  <a:gd name="T46" fmla="*/ 0 w 79"/>
                  <a:gd name="T47" fmla="*/ 1 h 100"/>
                  <a:gd name="T48" fmla="*/ 0 w 79"/>
                  <a:gd name="T49" fmla="*/ 1 h 100"/>
                  <a:gd name="T50" fmla="*/ 0 w 79"/>
                  <a:gd name="T51" fmla="*/ 1 h 100"/>
                  <a:gd name="T52" fmla="*/ 0 w 79"/>
                  <a:gd name="T53" fmla="*/ 1 h 100"/>
                  <a:gd name="T54" fmla="*/ 0 w 79"/>
                  <a:gd name="T55" fmla="*/ 1 h 100"/>
                  <a:gd name="T56" fmla="*/ 0 w 79"/>
                  <a:gd name="T57" fmla="*/ 1 h 100"/>
                  <a:gd name="T58" fmla="*/ 0 w 79"/>
                  <a:gd name="T59" fmla="*/ 1 h 100"/>
                  <a:gd name="T60" fmla="*/ 0 w 79"/>
                  <a:gd name="T61" fmla="*/ 1 h 100"/>
                  <a:gd name="T62" fmla="*/ 0 w 79"/>
                  <a:gd name="T63" fmla="*/ 1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9"/>
                  <a:gd name="T97" fmla="*/ 0 h 100"/>
                  <a:gd name="T98" fmla="*/ 79 w 79"/>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9" h="100">
                    <a:moveTo>
                      <a:pt x="0" y="91"/>
                    </a:moveTo>
                    <a:lnTo>
                      <a:pt x="0" y="86"/>
                    </a:lnTo>
                    <a:lnTo>
                      <a:pt x="2" y="81"/>
                    </a:lnTo>
                    <a:lnTo>
                      <a:pt x="3" y="75"/>
                    </a:lnTo>
                    <a:lnTo>
                      <a:pt x="5" y="70"/>
                    </a:lnTo>
                    <a:lnTo>
                      <a:pt x="5" y="67"/>
                    </a:lnTo>
                    <a:lnTo>
                      <a:pt x="6" y="65"/>
                    </a:lnTo>
                    <a:lnTo>
                      <a:pt x="6" y="61"/>
                    </a:lnTo>
                    <a:lnTo>
                      <a:pt x="7" y="60"/>
                    </a:lnTo>
                    <a:lnTo>
                      <a:pt x="12" y="51"/>
                    </a:lnTo>
                    <a:lnTo>
                      <a:pt x="17" y="42"/>
                    </a:lnTo>
                    <a:lnTo>
                      <a:pt x="23" y="33"/>
                    </a:lnTo>
                    <a:lnTo>
                      <a:pt x="29" y="25"/>
                    </a:lnTo>
                    <a:lnTo>
                      <a:pt x="34" y="18"/>
                    </a:lnTo>
                    <a:lnTo>
                      <a:pt x="40" y="11"/>
                    </a:lnTo>
                    <a:lnTo>
                      <a:pt x="46" y="5"/>
                    </a:lnTo>
                    <a:lnTo>
                      <a:pt x="52" y="0"/>
                    </a:lnTo>
                    <a:lnTo>
                      <a:pt x="59" y="2"/>
                    </a:lnTo>
                    <a:lnTo>
                      <a:pt x="67" y="5"/>
                    </a:lnTo>
                    <a:lnTo>
                      <a:pt x="74" y="7"/>
                    </a:lnTo>
                    <a:lnTo>
                      <a:pt x="79" y="11"/>
                    </a:lnTo>
                    <a:lnTo>
                      <a:pt x="74" y="18"/>
                    </a:lnTo>
                    <a:lnTo>
                      <a:pt x="70" y="28"/>
                    </a:lnTo>
                    <a:lnTo>
                      <a:pt x="67" y="40"/>
                    </a:lnTo>
                    <a:lnTo>
                      <a:pt x="66" y="53"/>
                    </a:lnTo>
                    <a:lnTo>
                      <a:pt x="59" y="46"/>
                    </a:lnTo>
                    <a:lnTo>
                      <a:pt x="50" y="40"/>
                    </a:lnTo>
                    <a:lnTo>
                      <a:pt x="40" y="35"/>
                    </a:lnTo>
                    <a:lnTo>
                      <a:pt x="33" y="33"/>
                    </a:lnTo>
                    <a:lnTo>
                      <a:pt x="30" y="37"/>
                    </a:lnTo>
                    <a:lnTo>
                      <a:pt x="26" y="39"/>
                    </a:lnTo>
                    <a:lnTo>
                      <a:pt x="24" y="42"/>
                    </a:lnTo>
                    <a:lnTo>
                      <a:pt x="24" y="47"/>
                    </a:lnTo>
                    <a:lnTo>
                      <a:pt x="34" y="47"/>
                    </a:lnTo>
                    <a:lnTo>
                      <a:pt x="46" y="53"/>
                    </a:lnTo>
                    <a:lnTo>
                      <a:pt x="57" y="58"/>
                    </a:lnTo>
                    <a:lnTo>
                      <a:pt x="64" y="63"/>
                    </a:lnTo>
                    <a:lnTo>
                      <a:pt x="64" y="70"/>
                    </a:lnTo>
                    <a:lnTo>
                      <a:pt x="63" y="77"/>
                    </a:lnTo>
                    <a:lnTo>
                      <a:pt x="60" y="84"/>
                    </a:lnTo>
                    <a:lnTo>
                      <a:pt x="56" y="91"/>
                    </a:lnTo>
                    <a:lnTo>
                      <a:pt x="52" y="88"/>
                    </a:lnTo>
                    <a:lnTo>
                      <a:pt x="46" y="84"/>
                    </a:lnTo>
                    <a:lnTo>
                      <a:pt x="39" y="81"/>
                    </a:lnTo>
                    <a:lnTo>
                      <a:pt x="32" y="75"/>
                    </a:lnTo>
                    <a:lnTo>
                      <a:pt x="23" y="70"/>
                    </a:lnTo>
                    <a:lnTo>
                      <a:pt x="17" y="67"/>
                    </a:lnTo>
                    <a:lnTo>
                      <a:pt x="12" y="63"/>
                    </a:lnTo>
                    <a:lnTo>
                      <a:pt x="7" y="60"/>
                    </a:lnTo>
                    <a:lnTo>
                      <a:pt x="6" y="61"/>
                    </a:lnTo>
                    <a:lnTo>
                      <a:pt x="6" y="65"/>
                    </a:lnTo>
                    <a:lnTo>
                      <a:pt x="5" y="67"/>
                    </a:lnTo>
                    <a:lnTo>
                      <a:pt x="5" y="70"/>
                    </a:lnTo>
                    <a:lnTo>
                      <a:pt x="13" y="75"/>
                    </a:lnTo>
                    <a:lnTo>
                      <a:pt x="24" y="82"/>
                    </a:lnTo>
                    <a:lnTo>
                      <a:pt x="34" y="89"/>
                    </a:lnTo>
                    <a:lnTo>
                      <a:pt x="43" y="95"/>
                    </a:lnTo>
                    <a:lnTo>
                      <a:pt x="36" y="96"/>
                    </a:lnTo>
                    <a:lnTo>
                      <a:pt x="30" y="98"/>
                    </a:lnTo>
                    <a:lnTo>
                      <a:pt x="26" y="100"/>
                    </a:lnTo>
                    <a:lnTo>
                      <a:pt x="22" y="98"/>
                    </a:lnTo>
                    <a:lnTo>
                      <a:pt x="17" y="96"/>
                    </a:lnTo>
                    <a:lnTo>
                      <a:pt x="12" y="95"/>
                    </a:lnTo>
                    <a:lnTo>
                      <a:pt x="6" y="93"/>
                    </a:lnTo>
                    <a:lnTo>
                      <a:pt x="0" y="9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88" name="Freeform 44"/>
              <p:cNvSpPr>
                <a:spLocks/>
              </p:cNvSpPr>
              <p:nvPr/>
            </p:nvSpPr>
            <p:spPr bwMode="auto">
              <a:xfrm>
                <a:off x="6706" y="4753"/>
                <a:ext cx="22" cy="100"/>
              </a:xfrm>
              <a:custGeom>
                <a:avLst/>
                <a:gdLst>
                  <a:gd name="T0" fmla="*/ 1 w 44"/>
                  <a:gd name="T1" fmla="*/ 1 h 199"/>
                  <a:gd name="T2" fmla="*/ 1 w 44"/>
                  <a:gd name="T3" fmla="*/ 1 h 199"/>
                  <a:gd name="T4" fmla="*/ 1 w 44"/>
                  <a:gd name="T5" fmla="*/ 1 h 199"/>
                  <a:gd name="T6" fmla="*/ 1 w 44"/>
                  <a:gd name="T7" fmla="*/ 1 h 199"/>
                  <a:gd name="T8" fmla="*/ 1 w 44"/>
                  <a:gd name="T9" fmla="*/ 1 h 199"/>
                  <a:gd name="T10" fmla="*/ 1 w 44"/>
                  <a:gd name="T11" fmla="*/ 1 h 199"/>
                  <a:gd name="T12" fmla="*/ 1 w 44"/>
                  <a:gd name="T13" fmla="*/ 1 h 199"/>
                  <a:gd name="T14" fmla="*/ 1 w 44"/>
                  <a:gd name="T15" fmla="*/ 1 h 199"/>
                  <a:gd name="T16" fmla="*/ 0 w 44"/>
                  <a:gd name="T17" fmla="*/ 1 h 199"/>
                  <a:gd name="T18" fmla="*/ 1 w 44"/>
                  <a:gd name="T19" fmla="*/ 1 h 199"/>
                  <a:gd name="T20" fmla="*/ 1 w 44"/>
                  <a:gd name="T21" fmla="*/ 1 h 199"/>
                  <a:gd name="T22" fmla="*/ 1 w 44"/>
                  <a:gd name="T23" fmla="*/ 1 h 199"/>
                  <a:gd name="T24" fmla="*/ 1 w 44"/>
                  <a:gd name="T25" fmla="*/ 1 h 199"/>
                  <a:gd name="T26" fmla="*/ 1 w 44"/>
                  <a:gd name="T27" fmla="*/ 1 h 199"/>
                  <a:gd name="T28" fmla="*/ 1 w 44"/>
                  <a:gd name="T29" fmla="*/ 1 h 199"/>
                  <a:gd name="T30" fmla="*/ 1 w 44"/>
                  <a:gd name="T31" fmla="*/ 1 h 199"/>
                  <a:gd name="T32" fmla="*/ 1 w 44"/>
                  <a:gd name="T33" fmla="*/ 1 h 199"/>
                  <a:gd name="T34" fmla="*/ 1 w 44"/>
                  <a:gd name="T35" fmla="*/ 1 h 199"/>
                  <a:gd name="T36" fmla="*/ 1 w 44"/>
                  <a:gd name="T37" fmla="*/ 1 h 199"/>
                  <a:gd name="T38" fmla="*/ 1 w 44"/>
                  <a:gd name="T39" fmla="*/ 1 h 199"/>
                  <a:gd name="T40" fmla="*/ 1 w 44"/>
                  <a:gd name="T41" fmla="*/ 0 h 199"/>
                  <a:gd name="T42" fmla="*/ 1 w 44"/>
                  <a:gd name="T43" fmla="*/ 1 h 199"/>
                  <a:gd name="T44" fmla="*/ 1 w 44"/>
                  <a:gd name="T45" fmla="*/ 1 h 199"/>
                  <a:gd name="T46" fmla="*/ 1 w 44"/>
                  <a:gd name="T47" fmla="*/ 1 h 199"/>
                  <a:gd name="T48" fmla="*/ 1 w 44"/>
                  <a:gd name="T49" fmla="*/ 1 h 1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
                  <a:gd name="T76" fmla="*/ 0 h 199"/>
                  <a:gd name="T77" fmla="*/ 44 w 44"/>
                  <a:gd name="T78" fmla="*/ 199 h 1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 h="199">
                    <a:moveTo>
                      <a:pt x="44" y="4"/>
                    </a:moveTo>
                    <a:lnTo>
                      <a:pt x="44" y="42"/>
                    </a:lnTo>
                    <a:lnTo>
                      <a:pt x="41" y="100"/>
                    </a:lnTo>
                    <a:lnTo>
                      <a:pt x="34" y="157"/>
                    </a:lnTo>
                    <a:lnTo>
                      <a:pt x="21" y="199"/>
                    </a:lnTo>
                    <a:lnTo>
                      <a:pt x="17" y="199"/>
                    </a:lnTo>
                    <a:lnTo>
                      <a:pt x="11" y="196"/>
                    </a:lnTo>
                    <a:lnTo>
                      <a:pt x="6" y="194"/>
                    </a:lnTo>
                    <a:lnTo>
                      <a:pt x="0" y="192"/>
                    </a:lnTo>
                    <a:lnTo>
                      <a:pt x="3" y="180"/>
                    </a:lnTo>
                    <a:lnTo>
                      <a:pt x="10" y="161"/>
                    </a:lnTo>
                    <a:lnTo>
                      <a:pt x="17" y="142"/>
                    </a:lnTo>
                    <a:lnTo>
                      <a:pt x="23" y="126"/>
                    </a:lnTo>
                    <a:lnTo>
                      <a:pt x="27" y="114"/>
                    </a:lnTo>
                    <a:lnTo>
                      <a:pt x="30" y="98"/>
                    </a:lnTo>
                    <a:lnTo>
                      <a:pt x="31" y="82"/>
                    </a:lnTo>
                    <a:lnTo>
                      <a:pt x="31" y="67"/>
                    </a:lnTo>
                    <a:lnTo>
                      <a:pt x="33" y="56"/>
                    </a:lnTo>
                    <a:lnTo>
                      <a:pt x="34" y="40"/>
                    </a:lnTo>
                    <a:lnTo>
                      <a:pt x="34" y="21"/>
                    </a:lnTo>
                    <a:lnTo>
                      <a:pt x="36" y="0"/>
                    </a:lnTo>
                    <a:lnTo>
                      <a:pt x="38" y="2"/>
                    </a:lnTo>
                    <a:lnTo>
                      <a:pt x="40" y="2"/>
                    </a:lnTo>
                    <a:lnTo>
                      <a:pt x="43" y="4"/>
                    </a:lnTo>
                    <a:lnTo>
                      <a:pt x="4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89" name="Freeform 45"/>
              <p:cNvSpPr>
                <a:spLocks/>
              </p:cNvSpPr>
              <p:nvPr/>
            </p:nvSpPr>
            <p:spPr bwMode="auto">
              <a:xfrm>
                <a:off x="6565" y="4329"/>
                <a:ext cx="22" cy="94"/>
              </a:xfrm>
              <a:custGeom>
                <a:avLst/>
                <a:gdLst>
                  <a:gd name="T0" fmla="*/ 1 w 42"/>
                  <a:gd name="T1" fmla="*/ 0 h 189"/>
                  <a:gd name="T2" fmla="*/ 1 w 42"/>
                  <a:gd name="T3" fmla="*/ 0 h 189"/>
                  <a:gd name="T4" fmla="*/ 1 w 42"/>
                  <a:gd name="T5" fmla="*/ 0 h 189"/>
                  <a:gd name="T6" fmla="*/ 1 w 42"/>
                  <a:gd name="T7" fmla="*/ 0 h 189"/>
                  <a:gd name="T8" fmla="*/ 1 w 42"/>
                  <a:gd name="T9" fmla="*/ 0 h 189"/>
                  <a:gd name="T10" fmla="*/ 1 w 42"/>
                  <a:gd name="T11" fmla="*/ 0 h 189"/>
                  <a:gd name="T12" fmla="*/ 1 w 42"/>
                  <a:gd name="T13" fmla="*/ 0 h 189"/>
                  <a:gd name="T14" fmla="*/ 1 w 42"/>
                  <a:gd name="T15" fmla="*/ 0 h 189"/>
                  <a:gd name="T16" fmla="*/ 1 w 42"/>
                  <a:gd name="T17" fmla="*/ 0 h 189"/>
                  <a:gd name="T18" fmla="*/ 1 w 42"/>
                  <a:gd name="T19" fmla="*/ 0 h 189"/>
                  <a:gd name="T20" fmla="*/ 1 w 42"/>
                  <a:gd name="T21" fmla="*/ 0 h 189"/>
                  <a:gd name="T22" fmla="*/ 0 w 42"/>
                  <a:gd name="T23" fmla="*/ 0 h 189"/>
                  <a:gd name="T24" fmla="*/ 1 w 42"/>
                  <a:gd name="T25" fmla="*/ 0 h 189"/>
                  <a:gd name="T26" fmla="*/ 1 w 42"/>
                  <a:gd name="T27" fmla="*/ 0 h 189"/>
                  <a:gd name="T28" fmla="*/ 1 w 42"/>
                  <a:gd name="T29" fmla="*/ 0 h 189"/>
                  <a:gd name="T30" fmla="*/ 1 w 42"/>
                  <a:gd name="T31" fmla="*/ 0 h 189"/>
                  <a:gd name="T32" fmla="*/ 1 w 42"/>
                  <a:gd name="T33" fmla="*/ 0 h 189"/>
                  <a:gd name="T34" fmla="*/ 1 w 42"/>
                  <a:gd name="T35" fmla="*/ 0 h 189"/>
                  <a:gd name="T36" fmla="*/ 1 w 42"/>
                  <a:gd name="T37" fmla="*/ 0 h 189"/>
                  <a:gd name="T38" fmla="*/ 1 w 42"/>
                  <a:gd name="T39" fmla="*/ 0 h 189"/>
                  <a:gd name="T40" fmla="*/ 1 w 42"/>
                  <a:gd name="T41" fmla="*/ 0 h 189"/>
                  <a:gd name="T42" fmla="*/ 1 w 42"/>
                  <a:gd name="T43" fmla="*/ 0 h 189"/>
                  <a:gd name="T44" fmla="*/ 1 w 42"/>
                  <a:gd name="T45" fmla="*/ 0 h 189"/>
                  <a:gd name="T46" fmla="*/ 1 w 42"/>
                  <a:gd name="T47" fmla="*/ 0 h 189"/>
                  <a:gd name="T48" fmla="*/ 1 w 42"/>
                  <a:gd name="T49" fmla="*/ 0 h 189"/>
                  <a:gd name="T50" fmla="*/ 1 w 42"/>
                  <a:gd name="T51" fmla="*/ 0 h 189"/>
                  <a:gd name="T52" fmla="*/ 1 w 42"/>
                  <a:gd name="T53" fmla="*/ 0 h 189"/>
                  <a:gd name="T54" fmla="*/ 1 w 42"/>
                  <a:gd name="T55" fmla="*/ 0 h 189"/>
                  <a:gd name="T56" fmla="*/ 1 w 42"/>
                  <a:gd name="T57" fmla="*/ 0 h 189"/>
                  <a:gd name="T58" fmla="*/ 1 w 42"/>
                  <a:gd name="T59" fmla="*/ 0 h 189"/>
                  <a:gd name="T60" fmla="*/ 1 w 42"/>
                  <a:gd name="T61" fmla="*/ 0 h 189"/>
                  <a:gd name="T62" fmla="*/ 1 w 42"/>
                  <a:gd name="T63" fmla="*/ 0 h 189"/>
                  <a:gd name="T64" fmla="*/ 1 w 42"/>
                  <a:gd name="T65" fmla="*/ 0 h 189"/>
                  <a:gd name="T66" fmla="*/ 1 w 42"/>
                  <a:gd name="T67" fmla="*/ 0 h 189"/>
                  <a:gd name="T68" fmla="*/ 1 w 42"/>
                  <a:gd name="T69" fmla="*/ 0 h 189"/>
                  <a:gd name="T70" fmla="*/ 1 w 42"/>
                  <a:gd name="T71" fmla="*/ 0 h 189"/>
                  <a:gd name="T72" fmla="*/ 1 w 42"/>
                  <a:gd name="T73" fmla="*/ 0 h 189"/>
                  <a:gd name="T74" fmla="*/ 1 w 42"/>
                  <a:gd name="T75" fmla="*/ 0 h 189"/>
                  <a:gd name="T76" fmla="*/ 1 w 42"/>
                  <a:gd name="T77" fmla="*/ 0 h 189"/>
                  <a:gd name="T78" fmla="*/ 1 w 42"/>
                  <a:gd name="T79" fmla="*/ 0 h 189"/>
                  <a:gd name="T80" fmla="*/ 1 w 42"/>
                  <a:gd name="T81" fmla="*/ 0 h 1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
                  <a:gd name="T124" fmla="*/ 0 h 189"/>
                  <a:gd name="T125" fmla="*/ 42 w 42"/>
                  <a:gd name="T126" fmla="*/ 189 h 1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 h="189">
                    <a:moveTo>
                      <a:pt x="2" y="154"/>
                    </a:moveTo>
                    <a:lnTo>
                      <a:pt x="4" y="145"/>
                    </a:lnTo>
                    <a:lnTo>
                      <a:pt x="5" y="140"/>
                    </a:lnTo>
                    <a:lnTo>
                      <a:pt x="7" y="135"/>
                    </a:lnTo>
                    <a:lnTo>
                      <a:pt x="9" y="130"/>
                    </a:lnTo>
                    <a:lnTo>
                      <a:pt x="14" y="123"/>
                    </a:lnTo>
                    <a:lnTo>
                      <a:pt x="18" y="112"/>
                    </a:lnTo>
                    <a:lnTo>
                      <a:pt x="19" y="102"/>
                    </a:lnTo>
                    <a:lnTo>
                      <a:pt x="17" y="93"/>
                    </a:lnTo>
                    <a:lnTo>
                      <a:pt x="8" y="84"/>
                    </a:lnTo>
                    <a:lnTo>
                      <a:pt x="2" y="74"/>
                    </a:lnTo>
                    <a:lnTo>
                      <a:pt x="0" y="61"/>
                    </a:lnTo>
                    <a:lnTo>
                      <a:pt x="1" y="49"/>
                    </a:lnTo>
                    <a:lnTo>
                      <a:pt x="7" y="35"/>
                    </a:lnTo>
                    <a:lnTo>
                      <a:pt x="14" y="21"/>
                    </a:lnTo>
                    <a:lnTo>
                      <a:pt x="25" y="9"/>
                    </a:lnTo>
                    <a:lnTo>
                      <a:pt x="38" y="0"/>
                    </a:lnTo>
                    <a:lnTo>
                      <a:pt x="39" y="11"/>
                    </a:lnTo>
                    <a:lnTo>
                      <a:pt x="37" y="26"/>
                    </a:lnTo>
                    <a:lnTo>
                      <a:pt x="35" y="46"/>
                    </a:lnTo>
                    <a:lnTo>
                      <a:pt x="35" y="60"/>
                    </a:lnTo>
                    <a:lnTo>
                      <a:pt x="39" y="75"/>
                    </a:lnTo>
                    <a:lnTo>
                      <a:pt x="42" y="93"/>
                    </a:lnTo>
                    <a:lnTo>
                      <a:pt x="41" y="109"/>
                    </a:lnTo>
                    <a:lnTo>
                      <a:pt x="37" y="121"/>
                    </a:lnTo>
                    <a:lnTo>
                      <a:pt x="31" y="130"/>
                    </a:lnTo>
                    <a:lnTo>
                      <a:pt x="24" y="137"/>
                    </a:lnTo>
                    <a:lnTo>
                      <a:pt x="18" y="144"/>
                    </a:lnTo>
                    <a:lnTo>
                      <a:pt x="11" y="147"/>
                    </a:lnTo>
                    <a:lnTo>
                      <a:pt x="11" y="157"/>
                    </a:lnTo>
                    <a:lnTo>
                      <a:pt x="11" y="168"/>
                    </a:lnTo>
                    <a:lnTo>
                      <a:pt x="12" y="180"/>
                    </a:lnTo>
                    <a:lnTo>
                      <a:pt x="15" y="189"/>
                    </a:lnTo>
                    <a:lnTo>
                      <a:pt x="12" y="185"/>
                    </a:lnTo>
                    <a:lnTo>
                      <a:pt x="8" y="184"/>
                    </a:lnTo>
                    <a:lnTo>
                      <a:pt x="5" y="180"/>
                    </a:lnTo>
                    <a:lnTo>
                      <a:pt x="2" y="178"/>
                    </a:lnTo>
                    <a:lnTo>
                      <a:pt x="2" y="173"/>
                    </a:lnTo>
                    <a:lnTo>
                      <a:pt x="2" y="168"/>
                    </a:lnTo>
                    <a:lnTo>
                      <a:pt x="2" y="161"/>
                    </a:lnTo>
                    <a:lnTo>
                      <a:pt x="2" y="15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90" name="Freeform 46"/>
              <p:cNvSpPr>
                <a:spLocks/>
              </p:cNvSpPr>
              <p:nvPr/>
            </p:nvSpPr>
            <p:spPr bwMode="auto">
              <a:xfrm>
                <a:off x="6654" y="4746"/>
                <a:ext cx="34" cy="23"/>
              </a:xfrm>
              <a:custGeom>
                <a:avLst/>
                <a:gdLst>
                  <a:gd name="T0" fmla="*/ 1 w 68"/>
                  <a:gd name="T1" fmla="*/ 1 h 46"/>
                  <a:gd name="T2" fmla="*/ 1 w 68"/>
                  <a:gd name="T3" fmla="*/ 1 h 46"/>
                  <a:gd name="T4" fmla="*/ 0 w 68"/>
                  <a:gd name="T5" fmla="*/ 1 h 46"/>
                  <a:gd name="T6" fmla="*/ 0 w 68"/>
                  <a:gd name="T7" fmla="*/ 1 h 46"/>
                  <a:gd name="T8" fmla="*/ 0 w 68"/>
                  <a:gd name="T9" fmla="*/ 1 h 46"/>
                  <a:gd name="T10" fmla="*/ 1 w 68"/>
                  <a:gd name="T11" fmla="*/ 1 h 46"/>
                  <a:gd name="T12" fmla="*/ 1 w 68"/>
                  <a:gd name="T13" fmla="*/ 0 h 46"/>
                  <a:gd name="T14" fmla="*/ 1 w 68"/>
                  <a:gd name="T15" fmla="*/ 0 h 46"/>
                  <a:gd name="T16" fmla="*/ 1 w 68"/>
                  <a:gd name="T17" fmla="*/ 0 h 46"/>
                  <a:gd name="T18" fmla="*/ 1 w 68"/>
                  <a:gd name="T19" fmla="*/ 0 h 46"/>
                  <a:gd name="T20" fmla="*/ 1 w 68"/>
                  <a:gd name="T21" fmla="*/ 0 h 46"/>
                  <a:gd name="T22" fmla="*/ 1 w 68"/>
                  <a:gd name="T23" fmla="*/ 0 h 46"/>
                  <a:gd name="T24" fmla="*/ 1 w 68"/>
                  <a:gd name="T25" fmla="*/ 0 h 46"/>
                  <a:gd name="T26" fmla="*/ 1 w 68"/>
                  <a:gd name="T27" fmla="*/ 1 h 46"/>
                  <a:gd name="T28" fmla="*/ 1 w 68"/>
                  <a:gd name="T29" fmla="*/ 1 h 46"/>
                  <a:gd name="T30" fmla="*/ 1 w 68"/>
                  <a:gd name="T31" fmla="*/ 1 h 46"/>
                  <a:gd name="T32" fmla="*/ 1 w 68"/>
                  <a:gd name="T33" fmla="*/ 1 h 46"/>
                  <a:gd name="T34" fmla="*/ 1 w 68"/>
                  <a:gd name="T35" fmla="*/ 1 h 46"/>
                  <a:gd name="T36" fmla="*/ 1 w 68"/>
                  <a:gd name="T37" fmla="*/ 1 h 46"/>
                  <a:gd name="T38" fmla="*/ 1 w 68"/>
                  <a:gd name="T39" fmla="*/ 1 h 46"/>
                  <a:gd name="T40" fmla="*/ 1 w 68"/>
                  <a:gd name="T41" fmla="*/ 1 h 46"/>
                  <a:gd name="T42" fmla="*/ 1 w 68"/>
                  <a:gd name="T43" fmla="*/ 1 h 46"/>
                  <a:gd name="T44" fmla="*/ 1 w 68"/>
                  <a:gd name="T45" fmla="*/ 1 h 46"/>
                  <a:gd name="T46" fmla="*/ 1 w 68"/>
                  <a:gd name="T47" fmla="*/ 1 h 46"/>
                  <a:gd name="T48" fmla="*/ 1 w 68"/>
                  <a:gd name="T49" fmla="*/ 1 h 46"/>
                  <a:gd name="T50" fmla="*/ 1 w 68"/>
                  <a:gd name="T51" fmla="*/ 1 h 46"/>
                  <a:gd name="T52" fmla="*/ 1 w 68"/>
                  <a:gd name="T53" fmla="*/ 1 h 46"/>
                  <a:gd name="T54" fmla="*/ 1 w 68"/>
                  <a:gd name="T55" fmla="*/ 1 h 46"/>
                  <a:gd name="T56" fmla="*/ 1 w 68"/>
                  <a:gd name="T57" fmla="*/ 1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8"/>
                  <a:gd name="T88" fmla="*/ 0 h 46"/>
                  <a:gd name="T89" fmla="*/ 68 w 68"/>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8" h="46">
                    <a:moveTo>
                      <a:pt x="2" y="30"/>
                    </a:moveTo>
                    <a:lnTo>
                      <a:pt x="1" y="23"/>
                    </a:lnTo>
                    <a:lnTo>
                      <a:pt x="0" y="16"/>
                    </a:lnTo>
                    <a:lnTo>
                      <a:pt x="0" y="7"/>
                    </a:lnTo>
                    <a:lnTo>
                      <a:pt x="0" y="2"/>
                    </a:lnTo>
                    <a:lnTo>
                      <a:pt x="4" y="2"/>
                    </a:lnTo>
                    <a:lnTo>
                      <a:pt x="8" y="0"/>
                    </a:lnTo>
                    <a:lnTo>
                      <a:pt x="15" y="0"/>
                    </a:lnTo>
                    <a:lnTo>
                      <a:pt x="21" y="0"/>
                    </a:lnTo>
                    <a:lnTo>
                      <a:pt x="27" y="0"/>
                    </a:lnTo>
                    <a:lnTo>
                      <a:pt x="34" y="0"/>
                    </a:lnTo>
                    <a:lnTo>
                      <a:pt x="38" y="0"/>
                    </a:lnTo>
                    <a:lnTo>
                      <a:pt x="42" y="0"/>
                    </a:lnTo>
                    <a:lnTo>
                      <a:pt x="37" y="7"/>
                    </a:lnTo>
                    <a:lnTo>
                      <a:pt x="34" y="11"/>
                    </a:lnTo>
                    <a:lnTo>
                      <a:pt x="34" y="16"/>
                    </a:lnTo>
                    <a:lnTo>
                      <a:pt x="34" y="18"/>
                    </a:lnTo>
                    <a:lnTo>
                      <a:pt x="37" y="23"/>
                    </a:lnTo>
                    <a:lnTo>
                      <a:pt x="44" y="32"/>
                    </a:lnTo>
                    <a:lnTo>
                      <a:pt x="54" y="40"/>
                    </a:lnTo>
                    <a:lnTo>
                      <a:pt x="68" y="42"/>
                    </a:lnTo>
                    <a:lnTo>
                      <a:pt x="64" y="44"/>
                    </a:lnTo>
                    <a:lnTo>
                      <a:pt x="58" y="44"/>
                    </a:lnTo>
                    <a:lnTo>
                      <a:pt x="51" y="46"/>
                    </a:lnTo>
                    <a:lnTo>
                      <a:pt x="44" y="46"/>
                    </a:lnTo>
                    <a:lnTo>
                      <a:pt x="35" y="44"/>
                    </a:lnTo>
                    <a:lnTo>
                      <a:pt x="25" y="40"/>
                    </a:lnTo>
                    <a:lnTo>
                      <a:pt x="14" y="37"/>
                    </a:lnTo>
                    <a:lnTo>
                      <a:pt x="2" y="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91" name="Freeform 47"/>
              <p:cNvSpPr>
                <a:spLocks/>
              </p:cNvSpPr>
              <p:nvPr/>
            </p:nvSpPr>
            <p:spPr bwMode="auto">
              <a:xfrm>
                <a:off x="6655" y="4764"/>
                <a:ext cx="32" cy="26"/>
              </a:xfrm>
              <a:custGeom>
                <a:avLst/>
                <a:gdLst>
                  <a:gd name="T0" fmla="*/ 1 w 64"/>
                  <a:gd name="T1" fmla="*/ 0 h 53"/>
                  <a:gd name="T2" fmla="*/ 1 w 64"/>
                  <a:gd name="T3" fmla="*/ 0 h 53"/>
                  <a:gd name="T4" fmla="*/ 0 w 64"/>
                  <a:gd name="T5" fmla="*/ 0 h 53"/>
                  <a:gd name="T6" fmla="*/ 1 w 64"/>
                  <a:gd name="T7" fmla="*/ 0 h 53"/>
                  <a:gd name="T8" fmla="*/ 1 w 64"/>
                  <a:gd name="T9" fmla="*/ 0 h 53"/>
                  <a:gd name="T10" fmla="*/ 1 w 64"/>
                  <a:gd name="T11" fmla="*/ 0 h 53"/>
                  <a:gd name="T12" fmla="*/ 1 w 64"/>
                  <a:gd name="T13" fmla="*/ 0 h 53"/>
                  <a:gd name="T14" fmla="*/ 1 w 64"/>
                  <a:gd name="T15" fmla="*/ 0 h 53"/>
                  <a:gd name="T16" fmla="*/ 1 w 64"/>
                  <a:gd name="T17" fmla="*/ 0 h 53"/>
                  <a:gd name="T18" fmla="*/ 1 w 64"/>
                  <a:gd name="T19" fmla="*/ 0 h 53"/>
                  <a:gd name="T20" fmla="*/ 1 w 64"/>
                  <a:gd name="T21" fmla="*/ 0 h 53"/>
                  <a:gd name="T22" fmla="*/ 1 w 64"/>
                  <a:gd name="T23" fmla="*/ 0 h 53"/>
                  <a:gd name="T24" fmla="*/ 1 w 64"/>
                  <a:gd name="T25" fmla="*/ 0 h 53"/>
                  <a:gd name="T26" fmla="*/ 1 w 64"/>
                  <a:gd name="T27" fmla="*/ 0 h 53"/>
                  <a:gd name="T28" fmla="*/ 1 w 64"/>
                  <a:gd name="T29" fmla="*/ 0 h 53"/>
                  <a:gd name="T30" fmla="*/ 1 w 64"/>
                  <a:gd name="T31" fmla="*/ 0 h 53"/>
                  <a:gd name="T32" fmla="*/ 1 w 64"/>
                  <a:gd name="T33" fmla="*/ 0 h 53"/>
                  <a:gd name="T34" fmla="*/ 1 w 64"/>
                  <a:gd name="T35" fmla="*/ 0 h 53"/>
                  <a:gd name="T36" fmla="*/ 1 w 64"/>
                  <a:gd name="T37" fmla="*/ 0 h 53"/>
                  <a:gd name="T38" fmla="*/ 1 w 64"/>
                  <a:gd name="T39" fmla="*/ 0 h 53"/>
                  <a:gd name="T40" fmla="*/ 1 w 64"/>
                  <a:gd name="T41" fmla="*/ 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53"/>
                  <a:gd name="T65" fmla="*/ 64 w 64"/>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53">
                    <a:moveTo>
                      <a:pt x="4" y="40"/>
                    </a:moveTo>
                    <a:lnTo>
                      <a:pt x="1" y="33"/>
                    </a:lnTo>
                    <a:lnTo>
                      <a:pt x="0" y="21"/>
                    </a:lnTo>
                    <a:lnTo>
                      <a:pt x="1" y="9"/>
                    </a:lnTo>
                    <a:lnTo>
                      <a:pt x="4" y="0"/>
                    </a:lnTo>
                    <a:lnTo>
                      <a:pt x="11" y="5"/>
                    </a:lnTo>
                    <a:lnTo>
                      <a:pt x="20" y="11"/>
                    </a:lnTo>
                    <a:lnTo>
                      <a:pt x="30" y="16"/>
                    </a:lnTo>
                    <a:lnTo>
                      <a:pt x="40" y="16"/>
                    </a:lnTo>
                    <a:lnTo>
                      <a:pt x="43" y="25"/>
                    </a:lnTo>
                    <a:lnTo>
                      <a:pt x="47" y="35"/>
                    </a:lnTo>
                    <a:lnTo>
                      <a:pt x="54" y="44"/>
                    </a:lnTo>
                    <a:lnTo>
                      <a:pt x="64" y="53"/>
                    </a:lnTo>
                    <a:lnTo>
                      <a:pt x="59" y="51"/>
                    </a:lnTo>
                    <a:lnTo>
                      <a:pt x="50" y="49"/>
                    </a:lnTo>
                    <a:lnTo>
                      <a:pt x="41" y="47"/>
                    </a:lnTo>
                    <a:lnTo>
                      <a:pt x="33" y="46"/>
                    </a:lnTo>
                    <a:lnTo>
                      <a:pt x="24" y="44"/>
                    </a:lnTo>
                    <a:lnTo>
                      <a:pt x="16" y="42"/>
                    </a:lnTo>
                    <a:lnTo>
                      <a:pt x="9" y="42"/>
                    </a:lnTo>
                    <a:lnTo>
                      <a:pt x="4" y="4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92" name="Freeform 48"/>
              <p:cNvSpPr>
                <a:spLocks/>
              </p:cNvSpPr>
              <p:nvPr/>
            </p:nvSpPr>
            <p:spPr bwMode="auto">
              <a:xfrm>
                <a:off x="6664" y="4788"/>
                <a:ext cx="18" cy="18"/>
              </a:xfrm>
              <a:custGeom>
                <a:avLst/>
                <a:gdLst>
                  <a:gd name="T0" fmla="*/ 1 w 36"/>
                  <a:gd name="T1" fmla="*/ 0 h 35"/>
                  <a:gd name="T2" fmla="*/ 0 w 36"/>
                  <a:gd name="T3" fmla="*/ 1 h 35"/>
                  <a:gd name="T4" fmla="*/ 1 w 36"/>
                  <a:gd name="T5" fmla="*/ 1 h 35"/>
                  <a:gd name="T6" fmla="*/ 1 w 36"/>
                  <a:gd name="T7" fmla="*/ 1 h 35"/>
                  <a:gd name="T8" fmla="*/ 1 w 36"/>
                  <a:gd name="T9" fmla="*/ 1 h 35"/>
                  <a:gd name="T10" fmla="*/ 1 w 36"/>
                  <a:gd name="T11" fmla="*/ 1 h 35"/>
                  <a:gd name="T12" fmla="*/ 1 w 36"/>
                  <a:gd name="T13" fmla="*/ 1 h 35"/>
                  <a:gd name="T14" fmla="*/ 1 w 36"/>
                  <a:gd name="T15" fmla="*/ 1 h 35"/>
                  <a:gd name="T16" fmla="*/ 1 w 36"/>
                  <a:gd name="T17" fmla="*/ 1 h 35"/>
                  <a:gd name="T18" fmla="*/ 1 w 36"/>
                  <a:gd name="T19" fmla="*/ 1 h 35"/>
                  <a:gd name="T20" fmla="*/ 1 w 36"/>
                  <a:gd name="T21" fmla="*/ 1 h 35"/>
                  <a:gd name="T22" fmla="*/ 1 w 36"/>
                  <a:gd name="T23" fmla="*/ 1 h 35"/>
                  <a:gd name="T24" fmla="*/ 1 w 36"/>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5"/>
                  <a:gd name="T41" fmla="*/ 36 w 36"/>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5">
                    <a:moveTo>
                      <a:pt x="1" y="0"/>
                    </a:moveTo>
                    <a:lnTo>
                      <a:pt x="0" y="9"/>
                    </a:lnTo>
                    <a:lnTo>
                      <a:pt x="1" y="19"/>
                    </a:lnTo>
                    <a:lnTo>
                      <a:pt x="4" y="30"/>
                    </a:lnTo>
                    <a:lnTo>
                      <a:pt x="7" y="35"/>
                    </a:lnTo>
                    <a:lnTo>
                      <a:pt x="14" y="35"/>
                    </a:lnTo>
                    <a:lnTo>
                      <a:pt x="24" y="32"/>
                    </a:lnTo>
                    <a:lnTo>
                      <a:pt x="33" y="23"/>
                    </a:lnTo>
                    <a:lnTo>
                      <a:pt x="36" y="7"/>
                    </a:lnTo>
                    <a:lnTo>
                      <a:pt x="27" y="7"/>
                    </a:lnTo>
                    <a:lnTo>
                      <a:pt x="19" y="5"/>
                    </a:lnTo>
                    <a:lnTo>
                      <a:pt x="9" y="4"/>
                    </a:lnTo>
                    <a:lnTo>
                      <a:pt x="1"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93" name="Freeform 49"/>
              <p:cNvSpPr>
                <a:spLocks/>
              </p:cNvSpPr>
              <p:nvPr/>
            </p:nvSpPr>
            <p:spPr bwMode="auto">
              <a:xfrm>
                <a:off x="6679" y="4721"/>
                <a:ext cx="45" cy="92"/>
              </a:xfrm>
              <a:custGeom>
                <a:avLst/>
                <a:gdLst>
                  <a:gd name="T0" fmla="*/ 1 w 89"/>
                  <a:gd name="T1" fmla="*/ 0 h 185"/>
                  <a:gd name="T2" fmla="*/ 1 w 89"/>
                  <a:gd name="T3" fmla="*/ 0 h 185"/>
                  <a:gd name="T4" fmla="*/ 1 w 89"/>
                  <a:gd name="T5" fmla="*/ 0 h 185"/>
                  <a:gd name="T6" fmla="*/ 1 w 89"/>
                  <a:gd name="T7" fmla="*/ 0 h 185"/>
                  <a:gd name="T8" fmla="*/ 1 w 89"/>
                  <a:gd name="T9" fmla="*/ 0 h 185"/>
                  <a:gd name="T10" fmla="*/ 1 w 89"/>
                  <a:gd name="T11" fmla="*/ 0 h 185"/>
                  <a:gd name="T12" fmla="*/ 1 w 89"/>
                  <a:gd name="T13" fmla="*/ 0 h 185"/>
                  <a:gd name="T14" fmla="*/ 1 w 89"/>
                  <a:gd name="T15" fmla="*/ 0 h 185"/>
                  <a:gd name="T16" fmla="*/ 1 w 89"/>
                  <a:gd name="T17" fmla="*/ 0 h 185"/>
                  <a:gd name="T18" fmla="*/ 1 w 89"/>
                  <a:gd name="T19" fmla="*/ 0 h 185"/>
                  <a:gd name="T20" fmla="*/ 1 w 89"/>
                  <a:gd name="T21" fmla="*/ 0 h 185"/>
                  <a:gd name="T22" fmla="*/ 1 w 89"/>
                  <a:gd name="T23" fmla="*/ 0 h 185"/>
                  <a:gd name="T24" fmla="*/ 1 w 89"/>
                  <a:gd name="T25" fmla="*/ 0 h 185"/>
                  <a:gd name="T26" fmla="*/ 1 w 89"/>
                  <a:gd name="T27" fmla="*/ 0 h 185"/>
                  <a:gd name="T28" fmla="*/ 1 w 89"/>
                  <a:gd name="T29" fmla="*/ 0 h 185"/>
                  <a:gd name="T30" fmla="*/ 1 w 89"/>
                  <a:gd name="T31" fmla="*/ 0 h 185"/>
                  <a:gd name="T32" fmla="*/ 1 w 89"/>
                  <a:gd name="T33" fmla="*/ 0 h 185"/>
                  <a:gd name="T34" fmla="*/ 1 w 89"/>
                  <a:gd name="T35" fmla="*/ 0 h 185"/>
                  <a:gd name="T36" fmla="*/ 1 w 89"/>
                  <a:gd name="T37" fmla="*/ 0 h 185"/>
                  <a:gd name="T38" fmla="*/ 1 w 89"/>
                  <a:gd name="T39" fmla="*/ 0 h 185"/>
                  <a:gd name="T40" fmla="*/ 1 w 89"/>
                  <a:gd name="T41" fmla="*/ 0 h 185"/>
                  <a:gd name="T42" fmla="*/ 1 w 89"/>
                  <a:gd name="T43" fmla="*/ 0 h 185"/>
                  <a:gd name="T44" fmla="*/ 1 w 89"/>
                  <a:gd name="T45" fmla="*/ 0 h 185"/>
                  <a:gd name="T46" fmla="*/ 1 w 89"/>
                  <a:gd name="T47" fmla="*/ 0 h 185"/>
                  <a:gd name="T48" fmla="*/ 0 w 89"/>
                  <a:gd name="T49" fmla="*/ 0 h 185"/>
                  <a:gd name="T50" fmla="*/ 1 w 89"/>
                  <a:gd name="T51" fmla="*/ 0 h 185"/>
                  <a:gd name="T52" fmla="*/ 1 w 89"/>
                  <a:gd name="T53" fmla="*/ 0 h 185"/>
                  <a:gd name="T54" fmla="*/ 1 w 89"/>
                  <a:gd name="T55" fmla="*/ 0 h 185"/>
                  <a:gd name="T56" fmla="*/ 1 w 89"/>
                  <a:gd name="T57" fmla="*/ 0 h 185"/>
                  <a:gd name="T58" fmla="*/ 1 w 89"/>
                  <a:gd name="T59" fmla="*/ 0 h 185"/>
                  <a:gd name="T60" fmla="*/ 1 w 89"/>
                  <a:gd name="T61" fmla="*/ 0 h 185"/>
                  <a:gd name="T62" fmla="*/ 1 w 89"/>
                  <a:gd name="T63" fmla="*/ 0 h 185"/>
                  <a:gd name="T64" fmla="*/ 1 w 89"/>
                  <a:gd name="T65" fmla="*/ 0 h 185"/>
                  <a:gd name="T66" fmla="*/ 1 w 89"/>
                  <a:gd name="T67" fmla="*/ 0 h 185"/>
                  <a:gd name="T68" fmla="*/ 1 w 89"/>
                  <a:gd name="T69" fmla="*/ 0 h 185"/>
                  <a:gd name="T70" fmla="*/ 1 w 89"/>
                  <a:gd name="T71" fmla="*/ 0 h 185"/>
                  <a:gd name="T72" fmla="*/ 1 w 89"/>
                  <a:gd name="T73" fmla="*/ 0 h 185"/>
                  <a:gd name="T74" fmla="*/ 1 w 89"/>
                  <a:gd name="T75" fmla="*/ 0 h 185"/>
                  <a:gd name="T76" fmla="*/ 1 w 89"/>
                  <a:gd name="T77" fmla="*/ 0 h 185"/>
                  <a:gd name="T78" fmla="*/ 1 w 89"/>
                  <a:gd name="T79" fmla="*/ 0 h 185"/>
                  <a:gd name="T80" fmla="*/ 1 w 89"/>
                  <a:gd name="T81" fmla="*/ 0 h 185"/>
                  <a:gd name="T82" fmla="*/ 1 w 89"/>
                  <a:gd name="T83" fmla="*/ 0 h 185"/>
                  <a:gd name="T84" fmla="*/ 1 w 89"/>
                  <a:gd name="T85" fmla="*/ 0 h 185"/>
                  <a:gd name="T86" fmla="*/ 1 w 89"/>
                  <a:gd name="T87" fmla="*/ 0 h 185"/>
                  <a:gd name="T88" fmla="*/ 1 w 89"/>
                  <a:gd name="T89" fmla="*/ 0 h 185"/>
                  <a:gd name="T90" fmla="*/ 1 w 89"/>
                  <a:gd name="T91" fmla="*/ 0 h 185"/>
                  <a:gd name="T92" fmla="*/ 1 w 89"/>
                  <a:gd name="T93" fmla="*/ 0 h 185"/>
                  <a:gd name="T94" fmla="*/ 1 w 89"/>
                  <a:gd name="T95" fmla="*/ 0 h 185"/>
                  <a:gd name="T96" fmla="*/ 1 w 89"/>
                  <a:gd name="T97" fmla="*/ 0 h 1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
                  <a:gd name="T148" fmla="*/ 0 h 185"/>
                  <a:gd name="T149" fmla="*/ 89 w 89"/>
                  <a:gd name="T150" fmla="*/ 185 h 1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 h="185">
                    <a:moveTo>
                      <a:pt x="89" y="0"/>
                    </a:moveTo>
                    <a:lnTo>
                      <a:pt x="87" y="8"/>
                    </a:lnTo>
                    <a:lnTo>
                      <a:pt x="87" y="19"/>
                    </a:lnTo>
                    <a:lnTo>
                      <a:pt x="89" y="26"/>
                    </a:lnTo>
                    <a:lnTo>
                      <a:pt x="89" y="33"/>
                    </a:lnTo>
                    <a:lnTo>
                      <a:pt x="89" y="50"/>
                    </a:lnTo>
                    <a:lnTo>
                      <a:pt x="87" y="82"/>
                    </a:lnTo>
                    <a:lnTo>
                      <a:pt x="86" y="113"/>
                    </a:lnTo>
                    <a:lnTo>
                      <a:pt x="84" y="131"/>
                    </a:lnTo>
                    <a:lnTo>
                      <a:pt x="83" y="136"/>
                    </a:lnTo>
                    <a:lnTo>
                      <a:pt x="77" y="141"/>
                    </a:lnTo>
                    <a:lnTo>
                      <a:pt x="71" y="148"/>
                    </a:lnTo>
                    <a:lnTo>
                      <a:pt x="64" y="157"/>
                    </a:lnTo>
                    <a:lnTo>
                      <a:pt x="57" y="164"/>
                    </a:lnTo>
                    <a:lnTo>
                      <a:pt x="50" y="171"/>
                    </a:lnTo>
                    <a:lnTo>
                      <a:pt x="44" y="176"/>
                    </a:lnTo>
                    <a:lnTo>
                      <a:pt x="41" y="179"/>
                    </a:lnTo>
                    <a:lnTo>
                      <a:pt x="37" y="183"/>
                    </a:lnTo>
                    <a:lnTo>
                      <a:pt x="34" y="185"/>
                    </a:lnTo>
                    <a:lnTo>
                      <a:pt x="30" y="185"/>
                    </a:lnTo>
                    <a:lnTo>
                      <a:pt x="26" y="185"/>
                    </a:lnTo>
                    <a:lnTo>
                      <a:pt x="21" y="185"/>
                    </a:lnTo>
                    <a:lnTo>
                      <a:pt x="16" y="185"/>
                    </a:lnTo>
                    <a:lnTo>
                      <a:pt x="7" y="185"/>
                    </a:lnTo>
                    <a:lnTo>
                      <a:pt x="0" y="185"/>
                    </a:lnTo>
                    <a:lnTo>
                      <a:pt x="9" y="183"/>
                    </a:lnTo>
                    <a:lnTo>
                      <a:pt x="17" y="181"/>
                    </a:lnTo>
                    <a:lnTo>
                      <a:pt x="24" y="179"/>
                    </a:lnTo>
                    <a:lnTo>
                      <a:pt x="30" y="174"/>
                    </a:lnTo>
                    <a:lnTo>
                      <a:pt x="37" y="164"/>
                    </a:lnTo>
                    <a:lnTo>
                      <a:pt x="50" y="148"/>
                    </a:lnTo>
                    <a:lnTo>
                      <a:pt x="63" y="136"/>
                    </a:lnTo>
                    <a:lnTo>
                      <a:pt x="71" y="129"/>
                    </a:lnTo>
                    <a:lnTo>
                      <a:pt x="69" y="113"/>
                    </a:lnTo>
                    <a:lnTo>
                      <a:pt x="70" y="96"/>
                    </a:lnTo>
                    <a:lnTo>
                      <a:pt x="71" y="82"/>
                    </a:lnTo>
                    <a:lnTo>
                      <a:pt x="76" y="73"/>
                    </a:lnTo>
                    <a:lnTo>
                      <a:pt x="80" y="64"/>
                    </a:lnTo>
                    <a:lnTo>
                      <a:pt x="81" y="55"/>
                    </a:lnTo>
                    <a:lnTo>
                      <a:pt x="81" y="47"/>
                    </a:lnTo>
                    <a:lnTo>
                      <a:pt x="77" y="40"/>
                    </a:lnTo>
                    <a:lnTo>
                      <a:pt x="73" y="35"/>
                    </a:lnTo>
                    <a:lnTo>
                      <a:pt x="70" y="31"/>
                    </a:lnTo>
                    <a:lnTo>
                      <a:pt x="69" y="28"/>
                    </a:lnTo>
                    <a:lnTo>
                      <a:pt x="70" y="22"/>
                    </a:lnTo>
                    <a:lnTo>
                      <a:pt x="74" y="17"/>
                    </a:lnTo>
                    <a:lnTo>
                      <a:pt x="79" y="12"/>
                    </a:lnTo>
                    <a:lnTo>
                      <a:pt x="84" y="5"/>
                    </a:lnTo>
                    <a:lnTo>
                      <a:pt x="89"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94" name="Freeform 50"/>
              <p:cNvSpPr>
                <a:spLocks/>
              </p:cNvSpPr>
              <p:nvPr/>
            </p:nvSpPr>
            <p:spPr bwMode="auto">
              <a:xfrm>
                <a:off x="6652" y="4728"/>
                <a:ext cx="35" cy="15"/>
              </a:xfrm>
              <a:custGeom>
                <a:avLst/>
                <a:gdLst>
                  <a:gd name="T0" fmla="*/ 1 w 70"/>
                  <a:gd name="T1" fmla="*/ 0 h 31"/>
                  <a:gd name="T2" fmla="*/ 1 w 70"/>
                  <a:gd name="T3" fmla="*/ 0 h 31"/>
                  <a:gd name="T4" fmla="*/ 0 w 70"/>
                  <a:gd name="T5" fmla="*/ 0 h 31"/>
                  <a:gd name="T6" fmla="*/ 0 w 70"/>
                  <a:gd name="T7" fmla="*/ 0 h 31"/>
                  <a:gd name="T8" fmla="*/ 1 w 70"/>
                  <a:gd name="T9" fmla="*/ 0 h 31"/>
                  <a:gd name="T10" fmla="*/ 1 w 70"/>
                  <a:gd name="T11" fmla="*/ 0 h 31"/>
                  <a:gd name="T12" fmla="*/ 1 w 70"/>
                  <a:gd name="T13" fmla="*/ 0 h 31"/>
                  <a:gd name="T14" fmla="*/ 1 w 70"/>
                  <a:gd name="T15" fmla="*/ 0 h 31"/>
                  <a:gd name="T16" fmla="*/ 1 w 70"/>
                  <a:gd name="T17" fmla="*/ 0 h 31"/>
                  <a:gd name="T18" fmla="*/ 1 w 70"/>
                  <a:gd name="T19" fmla="*/ 0 h 31"/>
                  <a:gd name="T20" fmla="*/ 1 w 70"/>
                  <a:gd name="T21" fmla="*/ 0 h 31"/>
                  <a:gd name="T22" fmla="*/ 1 w 70"/>
                  <a:gd name="T23" fmla="*/ 0 h 31"/>
                  <a:gd name="T24" fmla="*/ 1 w 70"/>
                  <a:gd name="T25" fmla="*/ 0 h 31"/>
                  <a:gd name="T26" fmla="*/ 1 w 70"/>
                  <a:gd name="T27" fmla="*/ 0 h 31"/>
                  <a:gd name="T28" fmla="*/ 1 w 70"/>
                  <a:gd name="T29" fmla="*/ 0 h 31"/>
                  <a:gd name="T30" fmla="*/ 1 w 70"/>
                  <a:gd name="T31" fmla="*/ 0 h 31"/>
                  <a:gd name="T32" fmla="*/ 1 w 70"/>
                  <a:gd name="T33" fmla="*/ 0 h 31"/>
                  <a:gd name="T34" fmla="*/ 1 w 70"/>
                  <a:gd name="T35" fmla="*/ 0 h 31"/>
                  <a:gd name="T36" fmla="*/ 1 w 70"/>
                  <a:gd name="T37" fmla="*/ 0 h 31"/>
                  <a:gd name="T38" fmla="*/ 1 w 70"/>
                  <a:gd name="T39" fmla="*/ 0 h 31"/>
                  <a:gd name="T40" fmla="*/ 1 w 70"/>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31"/>
                  <a:gd name="T65" fmla="*/ 70 w 70"/>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31">
                    <a:moveTo>
                      <a:pt x="6" y="31"/>
                    </a:moveTo>
                    <a:lnTo>
                      <a:pt x="2" y="26"/>
                    </a:lnTo>
                    <a:lnTo>
                      <a:pt x="0" y="19"/>
                    </a:lnTo>
                    <a:lnTo>
                      <a:pt x="0" y="12"/>
                    </a:lnTo>
                    <a:lnTo>
                      <a:pt x="2" y="7"/>
                    </a:lnTo>
                    <a:lnTo>
                      <a:pt x="12" y="5"/>
                    </a:lnTo>
                    <a:lnTo>
                      <a:pt x="23" y="3"/>
                    </a:lnTo>
                    <a:lnTo>
                      <a:pt x="35" y="1"/>
                    </a:lnTo>
                    <a:lnTo>
                      <a:pt x="43" y="0"/>
                    </a:lnTo>
                    <a:lnTo>
                      <a:pt x="42" y="8"/>
                    </a:lnTo>
                    <a:lnTo>
                      <a:pt x="45" y="17"/>
                    </a:lnTo>
                    <a:lnTo>
                      <a:pt x="53" y="24"/>
                    </a:lnTo>
                    <a:lnTo>
                      <a:pt x="70" y="31"/>
                    </a:lnTo>
                    <a:lnTo>
                      <a:pt x="62" y="31"/>
                    </a:lnTo>
                    <a:lnTo>
                      <a:pt x="52" y="31"/>
                    </a:lnTo>
                    <a:lnTo>
                      <a:pt x="42" y="29"/>
                    </a:lnTo>
                    <a:lnTo>
                      <a:pt x="32" y="29"/>
                    </a:lnTo>
                    <a:lnTo>
                      <a:pt x="23" y="29"/>
                    </a:lnTo>
                    <a:lnTo>
                      <a:pt x="16" y="29"/>
                    </a:lnTo>
                    <a:lnTo>
                      <a:pt x="10" y="29"/>
                    </a:lnTo>
                    <a:lnTo>
                      <a:pt x="6" y="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95" name="Freeform 51"/>
              <p:cNvSpPr>
                <a:spLocks/>
              </p:cNvSpPr>
              <p:nvPr/>
            </p:nvSpPr>
            <p:spPr bwMode="auto">
              <a:xfrm>
                <a:off x="6640" y="4705"/>
                <a:ext cx="62" cy="26"/>
              </a:xfrm>
              <a:custGeom>
                <a:avLst/>
                <a:gdLst>
                  <a:gd name="T0" fmla="*/ 1 w 124"/>
                  <a:gd name="T1" fmla="*/ 0 h 53"/>
                  <a:gd name="T2" fmla="*/ 1 w 124"/>
                  <a:gd name="T3" fmla="*/ 0 h 53"/>
                  <a:gd name="T4" fmla="*/ 1 w 124"/>
                  <a:gd name="T5" fmla="*/ 0 h 53"/>
                  <a:gd name="T6" fmla="*/ 1 w 124"/>
                  <a:gd name="T7" fmla="*/ 0 h 53"/>
                  <a:gd name="T8" fmla="*/ 1 w 124"/>
                  <a:gd name="T9" fmla="*/ 0 h 53"/>
                  <a:gd name="T10" fmla="*/ 1 w 124"/>
                  <a:gd name="T11" fmla="*/ 0 h 53"/>
                  <a:gd name="T12" fmla="*/ 1 w 124"/>
                  <a:gd name="T13" fmla="*/ 0 h 53"/>
                  <a:gd name="T14" fmla="*/ 1 w 124"/>
                  <a:gd name="T15" fmla="*/ 0 h 53"/>
                  <a:gd name="T16" fmla="*/ 1 w 124"/>
                  <a:gd name="T17" fmla="*/ 0 h 53"/>
                  <a:gd name="T18" fmla="*/ 1 w 124"/>
                  <a:gd name="T19" fmla="*/ 0 h 53"/>
                  <a:gd name="T20" fmla="*/ 1 w 124"/>
                  <a:gd name="T21" fmla="*/ 0 h 53"/>
                  <a:gd name="T22" fmla="*/ 1 w 124"/>
                  <a:gd name="T23" fmla="*/ 0 h 53"/>
                  <a:gd name="T24" fmla="*/ 1 w 124"/>
                  <a:gd name="T25" fmla="*/ 0 h 53"/>
                  <a:gd name="T26" fmla="*/ 1 w 124"/>
                  <a:gd name="T27" fmla="*/ 0 h 53"/>
                  <a:gd name="T28" fmla="*/ 1 w 124"/>
                  <a:gd name="T29" fmla="*/ 0 h 53"/>
                  <a:gd name="T30" fmla="*/ 1 w 124"/>
                  <a:gd name="T31" fmla="*/ 0 h 53"/>
                  <a:gd name="T32" fmla="*/ 1 w 124"/>
                  <a:gd name="T33" fmla="*/ 0 h 53"/>
                  <a:gd name="T34" fmla="*/ 1 w 124"/>
                  <a:gd name="T35" fmla="*/ 0 h 53"/>
                  <a:gd name="T36" fmla="*/ 1 w 124"/>
                  <a:gd name="T37" fmla="*/ 0 h 53"/>
                  <a:gd name="T38" fmla="*/ 1 w 124"/>
                  <a:gd name="T39" fmla="*/ 0 h 53"/>
                  <a:gd name="T40" fmla="*/ 1 w 124"/>
                  <a:gd name="T41" fmla="*/ 0 h 53"/>
                  <a:gd name="T42" fmla="*/ 1 w 124"/>
                  <a:gd name="T43" fmla="*/ 0 h 53"/>
                  <a:gd name="T44" fmla="*/ 0 w 124"/>
                  <a:gd name="T45" fmla="*/ 0 h 53"/>
                  <a:gd name="T46" fmla="*/ 0 w 124"/>
                  <a:gd name="T47" fmla="*/ 0 h 53"/>
                  <a:gd name="T48" fmla="*/ 1 w 124"/>
                  <a:gd name="T49" fmla="*/ 0 h 53"/>
                  <a:gd name="T50" fmla="*/ 1 w 124"/>
                  <a:gd name="T51" fmla="*/ 0 h 53"/>
                  <a:gd name="T52" fmla="*/ 1 w 124"/>
                  <a:gd name="T53" fmla="*/ 0 h 53"/>
                  <a:gd name="T54" fmla="*/ 1 w 124"/>
                  <a:gd name="T55" fmla="*/ 0 h 53"/>
                  <a:gd name="T56" fmla="*/ 1 w 124"/>
                  <a:gd name="T57" fmla="*/ 0 h 53"/>
                  <a:gd name="T58" fmla="*/ 1 w 124"/>
                  <a:gd name="T59" fmla="*/ 0 h 53"/>
                  <a:gd name="T60" fmla="*/ 1 w 124"/>
                  <a:gd name="T61" fmla="*/ 0 h 53"/>
                  <a:gd name="T62" fmla="*/ 1 w 124"/>
                  <a:gd name="T63" fmla="*/ 0 h 53"/>
                  <a:gd name="T64" fmla="*/ 1 w 124"/>
                  <a:gd name="T65" fmla="*/ 0 h 53"/>
                  <a:gd name="T66" fmla="*/ 1 w 124"/>
                  <a:gd name="T67" fmla="*/ 0 h 53"/>
                  <a:gd name="T68" fmla="*/ 1 w 124"/>
                  <a:gd name="T69" fmla="*/ 0 h 53"/>
                  <a:gd name="T70" fmla="*/ 1 w 124"/>
                  <a:gd name="T71" fmla="*/ 0 h 53"/>
                  <a:gd name="T72" fmla="*/ 1 w 124"/>
                  <a:gd name="T73" fmla="*/ 0 h 53"/>
                  <a:gd name="T74" fmla="*/ 1 w 124"/>
                  <a:gd name="T75" fmla="*/ 0 h 53"/>
                  <a:gd name="T76" fmla="*/ 1 w 124"/>
                  <a:gd name="T77" fmla="*/ 0 h 53"/>
                  <a:gd name="T78" fmla="*/ 1 w 124"/>
                  <a:gd name="T79" fmla="*/ 0 h 53"/>
                  <a:gd name="T80" fmla="*/ 1 w 124"/>
                  <a:gd name="T81" fmla="*/ 0 h 53"/>
                  <a:gd name="T82" fmla="*/ 1 w 124"/>
                  <a:gd name="T83" fmla="*/ 0 h 53"/>
                  <a:gd name="T84" fmla="*/ 1 w 124"/>
                  <a:gd name="T85" fmla="*/ 0 h 53"/>
                  <a:gd name="T86" fmla="*/ 1 w 124"/>
                  <a:gd name="T87" fmla="*/ 0 h 53"/>
                  <a:gd name="T88" fmla="*/ 1 w 124"/>
                  <a:gd name="T89" fmla="*/ 0 h 53"/>
                  <a:gd name="T90" fmla="*/ 1 w 124"/>
                  <a:gd name="T91" fmla="*/ 0 h 53"/>
                  <a:gd name="T92" fmla="*/ 1 w 124"/>
                  <a:gd name="T93" fmla="*/ 0 h 53"/>
                  <a:gd name="T94" fmla="*/ 1 w 124"/>
                  <a:gd name="T95" fmla="*/ 0 h 53"/>
                  <a:gd name="T96" fmla="*/ 1 w 124"/>
                  <a:gd name="T97" fmla="*/ 0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4"/>
                  <a:gd name="T148" fmla="*/ 0 h 53"/>
                  <a:gd name="T149" fmla="*/ 124 w 124"/>
                  <a:gd name="T150" fmla="*/ 53 h 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4" h="53">
                    <a:moveTo>
                      <a:pt x="124" y="21"/>
                    </a:moveTo>
                    <a:lnTo>
                      <a:pt x="120" y="19"/>
                    </a:lnTo>
                    <a:lnTo>
                      <a:pt x="114" y="16"/>
                    </a:lnTo>
                    <a:lnTo>
                      <a:pt x="106" y="14"/>
                    </a:lnTo>
                    <a:lnTo>
                      <a:pt x="100" y="16"/>
                    </a:lnTo>
                    <a:lnTo>
                      <a:pt x="94" y="18"/>
                    </a:lnTo>
                    <a:lnTo>
                      <a:pt x="89" y="16"/>
                    </a:lnTo>
                    <a:lnTo>
                      <a:pt x="83" y="14"/>
                    </a:lnTo>
                    <a:lnTo>
                      <a:pt x="80" y="12"/>
                    </a:lnTo>
                    <a:lnTo>
                      <a:pt x="77" y="9"/>
                    </a:lnTo>
                    <a:lnTo>
                      <a:pt x="71" y="4"/>
                    </a:lnTo>
                    <a:lnTo>
                      <a:pt x="64" y="2"/>
                    </a:lnTo>
                    <a:lnTo>
                      <a:pt x="59" y="0"/>
                    </a:lnTo>
                    <a:lnTo>
                      <a:pt x="51" y="2"/>
                    </a:lnTo>
                    <a:lnTo>
                      <a:pt x="46" y="4"/>
                    </a:lnTo>
                    <a:lnTo>
                      <a:pt x="39" y="5"/>
                    </a:lnTo>
                    <a:lnTo>
                      <a:pt x="33" y="5"/>
                    </a:lnTo>
                    <a:lnTo>
                      <a:pt x="27" y="5"/>
                    </a:lnTo>
                    <a:lnTo>
                      <a:pt x="20" y="4"/>
                    </a:lnTo>
                    <a:lnTo>
                      <a:pt x="11" y="4"/>
                    </a:lnTo>
                    <a:lnTo>
                      <a:pt x="6" y="5"/>
                    </a:lnTo>
                    <a:lnTo>
                      <a:pt x="3" y="12"/>
                    </a:lnTo>
                    <a:lnTo>
                      <a:pt x="0" y="23"/>
                    </a:lnTo>
                    <a:lnTo>
                      <a:pt x="0" y="35"/>
                    </a:lnTo>
                    <a:lnTo>
                      <a:pt x="3" y="42"/>
                    </a:lnTo>
                    <a:lnTo>
                      <a:pt x="9" y="46"/>
                    </a:lnTo>
                    <a:lnTo>
                      <a:pt x="14" y="49"/>
                    </a:lnTo>
                    <a:lnTo>
                      <a:pt x="20" y="51"/>
                    </a:lnTo>
                    <a:lnTo>
                      <a:pt x="26" y="53"/>
                    </a:lnTo>
                    <a:lnTo>
                      <a:pt x="17" y="44"/>
                    </a:lnTo>
                    <a:lnTo>
                      <a:pt x="16" y="30"/>
                    </a:lnTo>
                    <a:lnTo>
                      <a:pt x="17" y="16"/>
                    </a:lnTo>
                    <a:lnTo>
                      <a:pt x="23" y="9"/>
                    </a:lnTo>
                    <a:lnTo>
                      <a:pt x="31" y="9"/>
                    </a:lnTo>
                    <a:lnTo>
                      <a:pt x="39" y="11"/>
                    </a:lnTo>
                    <a:lnTo>
                      <a:pt x="47" y="14"/>
                    </a:lnTo>
                    <a:lnTo>
                      <a:pt x="54" y="18"/>
                    </a:lnTo>
                    <a:lnTo>
                      <a:pt x="60" y="21"/>
                    </a:lnTo>
                    <a:lnTo>
                      <a:pt x="67" y="25"/>
                    </a:lnTo>
                    <a:lnTo>
                      <a:pt x="74" y="26"/>
                    </a:lnTo>
                    <a:lnTo>
                      <a:pt x="80" y="26"/>
                    </a:lnTo>
                    <a:lnTo>
                      <a:pt x="86" y="25"/>
                    </a:lnTo>
                    <a:lnTo>
                      <a:pt x="93" y="23"/>
                    </a:lnTo>
                    <a:lnTo>
                      <a:pt x="99" y="25"/>
                    </a:lnTo>
                    <a:lnTo>
                      <a:pt x="104" y="26"/>
                    </a:lnTo>
                    <a:lnTo>
                      <a:pt x="109" y="26"/>
                    </a:lnTo>
                    <a:lnTo>
                      <a:pt x="114" y="26"/>
                    </a:lnTo>
                    <a:lnTo>
                      <a:pt x="120" y="23"/>
                    </a:lnTo>
                    <a:lnTo>
                      <a:pt x="124" y="2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96" name="Freeform 52"/>
              <p:cNvSpPr>
                <a:spLocks/>
              </p:cNvSpPr>
              <p:nvPr/>
            </p:nvSpPr>
            <p:spPr bwMode="auto">
              <a:xfrm>
                <a:off x="6702" y="4694"/>
                <a:ext cx="22" cy="30"/>
              </a:xfrm>
              <a:custGeom>
                <a:avLst/>
                <a:gdLst>
                  <a:gd name="T0" fmla="*/ 0 w 46"/>
                  <a:gd name="T1" fmla="*/ 0 h 62"/>
                  <a:gd name="T2" fmla="*/ 0 w 46"/>
                  <a:gd name="T3" fmla="*/ 0 h 62"/>
                  <a:gd name="T4" fmla="*/ 0 w 46"/>
                  <a:gd name="T5" fmla="*/ 0 h 62"/>
                  <a:gd name="T6" fmla="*/ 0 w 46"/>
                  <a:gd name="T7" fmla="*/ 0 h 62"/>
                  <a:gd name="T8" fmla="*/ 0 w 46"/>
                  <a:gd name="T9" fmla="*/ 0 h 62"/>
                  <a:gd name="T10" fmla="*/ 0 w 46"/>
                  <a:gd name="T11" fmla="*/ 0 h 62"/>
                  <a:gd name="T12" fmla="*/ 0 w 46"/>
                  <a:gd name="T13" fmla="*/ 0 h 62"/>
                  <a:gd name="T14" fmla="*/ 0 w 46"/>
                  <a:gd name="T15" fmla="*/ 0 h 62"/>
                  <a:gd name="T16" fmla="*/ 0 w 46"/>
                  <a:gd name="T17" fmla="*/ 0 h 62"/>
                  <a:gd name="T18" fmla="*/ 0 w 46"/>
                  <a:gd name="T19" fmla="*/ 0 h 62"/>
                  <a:gd name="T20" fmla="*/ 0 w 46"/>
                  <a:gd name="T21" fmla="*/ 0 h 62"/>
                  <a:gd name="T22" fmla="*/ 0 w 46"/>
                  <a:gd name="T23" fmla="*/ 0 h 62"/>
                  <a:gd name="T24" fmla="*/ 0 w 46"/>
                  <a:gd name="T25" fmla="*/ 0 h 62"/>
                  <a:gd name="T26" fmla="*/ 0 w 46"/>
                  <a:gd name="T27" fmla="*/ 0 h 62"/>
                  <a:gd name="T28" fmla="*/ 0 w 46"/>
                  <a:gd name="T29" fmla="*/ 0 h 62"/>
                  <a:gd name="T30" fmla="*/ 0 w 46"/>
                  <a:gd name="T31" fmla="*/ 0 h 62"/>
                  <a:gd name="T32" fmla="*/ 0 w 46"/>
                  <a:gd name="T33" fmla="*/ 0 h 62"/>
                  <a:gd name="T34" fmla="*/ 0 w 46"/>
                  <a:gd name="T35" fmla="*/ 0 h 62"/>
                  <a:gd name="T36" fmla="*/ 0 w 46"/>
                  <a:gd name="T37" fmla="*/ 0 h 62"/>
                  <a:gd name="T38" fmla="*/ 0 w 46"/>
                  <a:gd name="T39" fmla="*/ 0 h 62"/>
                  <a:gd name="T40" fmla="*/ 0 w 46"/>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62"/>
                  <a:gd name="T65" fmla="*/ 46 w 46"/>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62">
                    <a:moveTo>
                      <a:pt x="45" y="55"/>
                    </a:moveTo>
                    <a:lnTo>
                      <a:pt x="46" y="44"/>
                    </a:lnTo>
                    <a:lnTo>
                      <a:pt x="46" y="32"/>
                    </a:lnTo>
                    <a:lnTo>
                      <a:pt x="46" y="23"/>
                    </a:lnTo>
                    <a:lnTo>
                      <a:pt x="43" y="14"/>
                    </a:lnTo>
                    <a:lnTo>
                      <a:pt x="39" y="9"/>
                    </a:lnTo>
                    <a:lnTo>
                      <a:pt x="35" y="4"/>
                    </a:lnTo>
                    <a:lnTo>
                      <a:pt x="29" y="2"/>
                    </a:lnTo>
                    <a:lnTo>
                      <a:pt x="23" y="0"/>
                    </a:lnTo>
                    <a:lnTo>
                      <a:pt x="16" y="2"/>
                    </a:lnTo>
                    <a:lnTo>
                      <a:pt x="10" y="9"/>
                    </a:lnTo>
                    <a:lnTo>
                      <a:pt x="5" y="23"/>
                    </a:lnTo>
                    <a:lnTo>
                      <a:pt x="0" y="44"/>
                    </a:lnTo>
                    <a:lnTo>
                      <a:pt x="6" y="49"/>
                    </a:lnTo>
                    <a:lnTo>
                      <a:pt x="15" y="56"/>
                    </a:lnTo>
                    <a:lnTo>
                      <a:pt x="22" y="60"/>
                    </a:lnTo>
                    <a:lnTo>
                      <a:pt x="27" y="62"/>
                    </a:lnTo>
                    <a:lnTo>
                      <a:pt x="32" y="60"/>
                    </a:lnTo>
                    <a:lnTo>
                      <a:pt x="36" y="58"/>
                    </a:lnTo>
                    <a:lnTo>
                      <a:pt x="40" y="55"/>
                    </a:lnTo>
                    <a:lnTo>
                      <a:pt x="45" y="5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97" name="Freeform 53"/>
              <p:cNvSpPr>
                <a:spLocks/>
              </p:cNvSpPr>
              <p:nvPr/>
            </p:nvSpPr>
            <p:spPr bwMode="auto">
              <a:xfrm>
                <a:off x="6103" y="4548"/>
                <a:ext cx="22" cy="14"/>
              </a:xfrm>
              <a:custGeom>
                <a:avLst/>
                <a:gdLst>
                  <a:gd name="T0" fmla="*/ 1 w 44"/>
                  <a:gd name="T1" fmla="*/ 1 h 28"/>
                  <a:gd name="T2" fmla="*/ 1 w 44"/>
                  <a:gd name="T3" fmla="*/ 1 h 28"/>
                  <a:gd name="T4" fmla="*/ 1 w 44"/>
                  <a:gd name="T5" fmla="*/ 1 h 28"/>
                  <a:gd name="T6" fmla="*/ 0 w 44"/>
                  <a:gd name="T7" fmla="*/ 1 h 28"/>
                  <a:gd name="T8" fmla="*/ 0 w 44"/>
                  <a:gd name="T9" fmla="*/ 1 h 28"/>
                  <a:gd name="T10" fmla="*/ 1 w 44"/>
                  <a:gd name="T11" fmla="*/ 1 h 28"/>
                  <a:gd name="T12" fmla="*/ 1 w 44"/>
                  <a:gd name="T13" fmla="*/ 1 h 28"/>
                  <a:gd name="T14" fmla="*/ 1 w 44"/>
                  <a:gd name="T15" fmla="*/ 0 h 28"/>
                  <a:gd name="T16" fmla="*/ 1 w 44"/>
                  <a:gd name="T17" fmla="*/ 0 h 28"/>
                  <a:gd name="T18" fmla="*/ 1 w 44"/>
                  <a:gd name="T19" fmla="*/ 1 h 28"/>
                  <a:gd name="T20" fmla="*/ 1 w 44"/>
                  <a:gd name="T21" fmla="*/ 1 h 28"/>
                  <a:gd name="T22" fmla="*/ 1 w 44"/>
                  <a:gd name="T23" fmla="*/ 1 h 28"/>
                  <a:gd name="T24" fmla="*/ 1 w 44"/>
                  <a:gd name="T25" fmla="*/ 1 h 28"/>
                  <a:gd name="T26" fmla="*/ 1 w 44"/>
                  <a:gd name="T27" fmla="*/ 1 h 28"/>
                  <a:gd name="T28" fmla="*/ 1 w 44"/>
                  <a:gd name="T29" fmla="*/ 1 h 28"/>
                  <a:gd name="T30" fmla="*/ 1 w 44"/>
                  <a:gd name="T31" fmla="*/ 1 h 28"/>
                  <a:gd name="T32" fmla="*/ 1 w 44"/>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28"/>
                  <a:gd name="T53" fmla="*/ 44 w 44"/>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28">
                    <a:moveTo>
                      <a:pt x="7" y="28"/>
                    </a:moveTo>
                    <a:lnTo>
                      <a:pt x="4" y="22"/>
                    </a:lnTo>
                    <a:lnTo>
                      <a:pt x="1" y="17"/>
                    </a:lnTo>
                    <a:lnTo>
                      <a:pt x="0" y="14"/>
                    </a:lnTo>
                    <a:lnTo>
                      <a:pt x="0" y="10"/>
                    </a:lnTo>
                    <a:lnTo>
                      <a:pt x="5" y="5"/>
                    </a:lnTo>
                    <a:lnTo>
                      <a:pt x="14" y="1"/>
                    </a:lnTo>
                    <a:lnTo>
                      <a:pt x="21" y="0"/>
                    </a:lnTo>
                    <a:lnTo>
                      <a:pt x="28" y="0"/>
                    </a:lnTo>
                    <a:lnTo>
                      <a:pt x="34" y="3"/>
                    </a:lnTo>
                    <a:lnTo>
                      <a:pt x="40" y="8"/>
                    </a:lnTo>
                    <a:lnTo>
                      <a:pt x="44" y="14"/>
                    </a:lnTo>
                    <a:lnTo>
                      <a:pt x="44" y="19"/>
                    </a:lnTo>
                    <a:lnTo>
                      <a:pt x="38" y="22"/>
                    </a:lnTo>
                    <a:lnTo>
                      <a:pt x="28" y="26"/>
                    </a:lnTo>
                    <a:lnTo>
                      <a:pt x="17" y="28"/>
                    </a:lnTo>
                    <a:lnTo>
                      <a:pt x="7"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98" name="Freeform 54"/>
              <p:cNvSpPr>
                <a:spLocks/>
              </p:cNvSpPr>
              <p:nvPr/>
            </p:nvSpPr>
            <p:spPr bwMode="auto">
              <a:xfrm>
                <a:off x="6156" y="4588"/>
                <a:ext cx="17" cy="16"/>
              </a:xfrm>
              <a:custGeom>
                <a:avLst/>
                <a:gdLst>
                  <a:gd name="T0" fmla="*/ 0 w 35"/>
                  <a:gd name="T1" fmla="*/ 1 h 32"/>
                  <a:gd name="T2" fmla="*/ 0 w 35"/>
                  <a:gd name="T3" fmla="*/ 1 h 32"/>
                  <a:gd name="T4" fmla="*/ 0 w 35"/>
                  <a:gd name="T5" fmla="*/ 1 h 32"/>
                  <a:gd name="T6" fmla="*/ 0 w 35"/>
                  <a:gd name="T7" fmla="*/ 1 h 32"/>
                  <a:gd name="T8" fmla="*/ 0 w 35"/>
                  <a:gd name="T9" fmla="*/ 1 h 32"/>
                  <a:gd name="T10" fmla="*/ 0 w 35"/>
                  <a:gd name="T11" fmla="*/ 1 h 32"/>
                  <a:gd name="T12" fmla="*/ 0 w 35"/>
                  <a:gd name="T13" fmla="*/ 1 h 32"/>
                  <a:gd name="T14" fmla="*/ 0 w 35"/>
                  <a:gd name="T15" fmla="*/ 1 h 32"/>
                  <a:gd name="T16" fmla="*/ 0 w 35"/>
                  <a:gd name="T17" fmla="*/ 1 h 32"/>
                  <a:gd name="T18" fmla="*/ 0 w 35"/>
                  <a:gd name="T19" fmla="*/ 0 h 32"/>
                  <a:gd name="T20" fmla="*/ 0 w 35"/>
                  <a:gd name="T21" fmla="*/ 1 h 32"/>
                  <a:gd name="T22" fmla="*/ 0 w 35"/>
                  <a:gd name="T23" fmla="*/ 1 h 32"/>
                  <a:gd name="T24" fmla="*/ 0 w 35"/>
                  <a:gd name="T25" fmla="*/ 1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32"/>
                  <a:gd name="T41" fmla="*/ 35 w 35"/>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32">
                    <a:moveTo>
                      <a:pt x="35" y="25"/>
                    </a:moveTo>
                    <a:lnTo>
                      <a:pt x="25" y="30"/>
                    </a:lnTo>
                    <a:lnTo>
                      <a:pt x="16" y="32"/>
                    </a:lnTo>
                    <a:lnTo>
                      <a:pt x="9" y="30"/>
                    </a:lnTo>
                    <a:lnTo>
                      <a:pt x="0" y="25"/>
                    </a:lnTo>
                    <a:lnTo>
                      <a:pt x="6" y="19"/>
                    </a:lnTo>
                    <a:lnTo>
                      <a:pt x="13" y="14"/>
                    </a:lnTo>
                    <a:lnTo>
                      <a:pt x="19" y="9"/>
                    </a:lnTo>
                    <a:lnTo>
                      <a:pt x="23" y="4"/>
                    </a:lnTo>
                    <a:lnTo>
                      <a:pt x="27" y="0"/>
                    </a:lnTo>
                    <a:lnTo>
                      <a:pt x="32" y="2"/>
                    </a:lnTo>
                    <a:lnTo>
                      <a:pt x="35" y="9"/>
                    </a:lnTo>
                    <a:lnTo>
                      <a:pt x="35" y="2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99" name="Freeform 55"/>
              <p:cNvSpPr>
                <a:spLocks/>
              </p:cNvSpPr>
              <p:nvPr/>
            </p:nvSpPr>
            <p:spPr bwMode="auto">
              <a:xfrm>
                <a:off x="6137" y="4572"/>
                <a:ext cx="32" cy="25"/>
              </a:xfrm>
              <a:custGeom>
                <a:avLst/>
                <a:gdLst>
                  <a:gd name="T0" fmla="*/ 1 w 64"/>
                  <a:gd name="T1" fmla="*/ 1 h 49"/>
                  <a:gd name="T2" fmla="*/ 1 w 64"/>
                  <a:gd name="T3" fmla="*/ 1 h 49"/>
                  <a:gd name="T4" fmla="*/ 1 w 64"/>
                  <a:gd name="T5" fmla="*/ 1 h 49"/>
                  <a:gd name="T6" fmla="*/ 1 w 64"/>
                  <a:gd name="T7" fmla="*/ 1 h 49"/>
                  <a:gd name="T8" fmla="*/ 0 w 64"/>
                  <a:gd name="T9" fmla="*/ 1 h 49"/>
                  <a:gd name="T10" fmla="*/ 1 w 64"/>
                  <a:gd name="T11" fmla="*/ 1 h 49"/>
                  <a:gd name="T12" fmla="*/ 1 w 64"/>
                  <a:gd name="T13" fmla="*/ 1 h 49"/>
                  <a:gd name="T14" fmla="*/ 1 w 64"/>
                  <a:gd name="T15" fmla="*/ 1 h 49"/>
                  <a:gd name="T16" fmla="*/ 1 w 64"/>
                  <a:gd name="T17" fmla="*/ 1 h 49"/>
                  <a:gd name="T18" fmla="*/ 1 w 64"/>
                  <a:gd name="T19" fmla="*/ 1 h 49"/>
                  <a:gd name="T20" fmla="*/ 1 w 64"/>
                  <a:gd name="T21" fmla="*/ 0 h 49"/>
                  <a:gd name="T22" fmla="*/ 1 w 64"/>
                  <a:gd name="T23" fmla="*/ 0 h 49"/>
                  <a:gd name="T24" fmla="*/ 1 w 64"/>
                  <a:gd name="T25" fmla="*/ 1 h 49"/>
                  <a:gd name="T26" fmla="*/ 1 w 64"/>
                  <a:gd name="T27" fmla="*/ 1 h 49"/>
                  <a:gd name="T28" fmla="*/ 1 w 64"/>
                  <a:gd name="T29" fmla="*/ 1 h 49"/>
                  <a:gd name="T30" fmla="*/ 1 w 64"/>
                  <a:gd name="T31" fmla="*/ 1 h 49"/>
                  <a:gd name="T32" fmla="*/ 1 w 64"/>
                  <a:gd name="T33" fmla="*/ 1 h 49"/>
                  <a:gd name="T34" fmla="*/ 1 w 64"/>
                  <a:gd name="T35" fmla="*/ 1 h 49"/>
                  <a:gd name="T36" fmla="*/ 1 w 64"/>
                  <a:gd name="T37" fmla="*/ 1 h 49"/>
                  <a:gd name="T38" fmla="*/ 1 w 64"/>
                  <a:gd name="T39" fmla="*/ 1 h 49"/>
                  <a:gd name="T40" fmla="*/ 1 w 64"/>
                  <a:gd name="T41" fmla="*/ 1 h 49"/>
                  <a:gd name="T42" fmla="*/ 1 w 64"/>
                  <a:gd name="T43" fmla="*/ 1 h 49"/>
                  <a:gd name="T44" fmla="*/ 1 w 64"/>
                  <a:gd name="T45" fmla="*/ 1 h 49"/>
                  <a:gd name="T46" fmla="*/ 1 w 64"/>
                  <a:gd name="T47" fmla="*/ 1 h 49"/>
                  <a:gd name="T48" fmla="*/ 1 w 64"/>
                  <a:gd name="T49" fmla="*/ 1 h 49"/>
                  <a:gd name="T50" fmla="*/ 1 w 64"/>
                  <a:gd name="T51" fmla="*/ 1 h 49"/>
                  <a:gd name="T52" fmla="*/ 1 w 64"/>
                  <a:gd name="T53" fmla="*/ 1 h 49"/>
                  <a:gd name="T54" fmla="*/ 1 w 64"/>
                  <a:gd name="T55" fmla="*/ 1 h 49"/>
                  <a:gd name="T56" fmla="*/ 1 w 64"/>
                  <a:gd name="T57" fmla="*/ 1 h 49"/>
                  <a:gd name="T58" fmla="*/ 1 w 64"/>
                  <a:gd name="T59" fmla="*/ 1 h 49"/>
                  <a:gd name="T60" fmla="*/ 1 w 64"/>
                  <a:gd name="T61" fmla="*/ 1 h 49"/>
                  <a:gd name="T62" fmla="*/ 1 w 64"/>
                  <a:gd name="T63" fmla="*/ 1 h 49"/>
                  <a:gd name="T64" fmla="*/ 1 w 64"/>
                  <a:gd name="T65" fmla="*/ 1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49"/>
                  <a:gd name="T101" fmla="*/ 64 w 64"/>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49">
                    <a:moveTo>
                      <a:pt x="10" y="49"/>
                    </a:moveTo>
                    <a:lnTo>
                      <a:pt x="5" y="45"/>
                    </a:lnTo>
                    <a:lnTo>
                      <a:pt x="3" y="40"/>
                    </a:lnTo>
                    <a:lnTo>
                      <a:pt x="1" y="35"/>
                    </a:lnTo>
                    <a:lnTo>
                      <a:pt x="0" y="29"/>
                    </a:lnTo>
                    <a:lnTo>
                      <a:pt x="10" y="24"/>
                    </a:lnTo>
                    <a:lnTo>
                      <a:pt x="18" y="19"/>
                    </a:lnTo>
                    <a:lnTo>
                      <a:pt x="27" y="12"/>
                    </a:lnTo>
                    <a:lnTo>
                      <a:pt x="33" y="7"/>
                    </a:lnTo>
                    <a:lnTo>
                      <a:pt x="38" y="1"/>
                    </a:lnTo>
                    <a:lnTo>
                      <a:pt x="47" y="0"/>
                    </a:lnTo>
                    <a:lnTo>
                      <a:pt x="55" y="0"/>
                    </a:lnTo>
                    <a:lnTo>
                      <a:pt x="61" y="5"/>
                    </a:lnTo>
                    <a:lnTo>
                      <a:pt x="63" y="7"/>
                    </a:lnTo>
                    <a:lnTo>
                      <a:pt x="64" y="8"/>
                    </a:lnTo>
                    <a:lnTo>
                      <a:pt x="64" y="12"/>
                    </a:lnTo>
                    <a:lnTo>
                      <a:pt x="64" y="14"/>
                    </a:lnTo>
                    <a:lnTo>
                      <a:pt x="61" y="17"/>
                    </a:lnTo>
                    <a:lnTo>
                      <a:pt x="58" y="21"/>
                    </a:lnTo>
                    <a:lnTo>
                      <a:pt x="54" y="24"/>
                    </a:lnTo>
                    <a:lnTo>
                      <a:pt x="51" y="26"/>
                    </a:lnTo>
                    <a:lnTo>
                      <a:pt x="47" y="29"/>
                    </a:lnTo>
                    <a:lnTo>
                      <a:pt x="41" y="36"/>
                    </a:lnTo>
                    <a:lnTo>
                      <a:pt x="35" y="42"/>
                    </a:lnTo>
                    <a:lnTo>
                      <a:pt x="27" y="43"/>
                    </a:lnTo>
                    <a:lnTo>
                      <a:pt x="24" y="43"/>
                    </a:lnTo>
                    <a:lnTo>
                      <a:pt x="23" y="43"/>
                    </a:lnTo>
                    <a:lnTo>
                      <a:pt x="20" y="43"/>
                    </a:lnTo>
                    <a:lnTo>
                      <a:pt x="17" y="43"/>
                    </a:lnTo>
                    <a:lnTo>
                      <a:pt x="14" y="43"/>
                    </a:lnTo>
                    <a:lnTo>
                      <a:pt x="13" y="45"/>
                    </a:lnTo>
                    <a:lnTo>
                      <a:pt x="11" y="47"/>
                    </a:lnTo>
                    <a:lnTo>
                      <a:pt x="10" y="4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00" name="Freeform 56"/>
              <p:cNvSpPr>
                <a:spLocks/>
              </p:cNvSpPr>
              <p:nvPr/>
            </p:nvSpPr>
            <p:spPr bwMode="auto">
              <a:xfrm>
                <a:off x="6122" y="4509"/>
                <a:ext cx="102" cy="52"/>
              </a:xfrm>
              <a:custGeom>
                <a:avLst/>
                <a:gdLst>
                  <a:gd name="T0" fmla="*/ 1 w 204"/>
                  <a:gd name="T1" fmla="*/ 1 h 103"/>
                  <a:gd name="T2" fmla="*/ 1 w 204"/>
                  <a:gd name="T3" fmla="*/ 1 h 103"/>
                  <a:gd name="T4" fmla="*/ 1 w 204"/>
                  <a:gd name="T5" fmla="*/ 1 h 103"/>
                  <a:gd name="T6" fmla="*/ 1 w 204"/>
                  <a:gd name="T7" fmla="*/ 1 h 103"/>
                  <a:gd name="T8" fmla="*/ 1 w 204"/>
                  <a:gd name="T9" fmla="*/ 1 h 103"/>
                  <a:gd name="T10" fmla="*/ 1 w 204"/>
                  <a:gd name="T11" fmla="*/ 1 h 103"/>
                  <a:gd name="T12" fmla="*/ 1 w 204"/>
                  <a:gd name="T13" fmla="*/ 1 h 103"/>
                  <a:gd name="T14" fmla="*/ 1 w 204"/>
                  <a:gd name="T15" fmla="*/ 1 h 103"/>
                  <a:gd name="T16" fmla="*/ 1 w 204"/>
                  <a:gd name="T17" fmla="*/ 1 h 103"/>
                  <a:gd name="T18" fmla="*/ 1 w 204"/>
                  <a:gd name="T19" fmla="*/ 1 h 103"/>
                  <a:gd name="T20" fmla="*/ 1 w 204"/>
                  <a:gd name="T21" fmla="*/ 1 h 103"/>
                  <a:gd name="T22" fmla="*/ 1 w 204"/>
                  <a:gd name="T23" fmla="*/ 1 h 103"/>
                  <a:gd name="T24" fmla="*/ 1 w 204"/>
                  <a:gd name="T25" fmla="*/ 1 h 103"/>
                  <a:gd name="T26" fmla="*/ 1 w 204"/>
                  <a:gd name="T27" fmla="*/ 1 h 103"/>
                  <a:gd name="T28" fmla="*/ 1 w 204"/>
                  <a:gd name="T29" fmla="*/ 1 h 103"/>
                  <a:gd name="T30" fmla="*/ 1 w 204"/>
                  <a:gd name="T31" fmla="*/ 1 h 103"/>
                  <a:gd name="T32" fmla="*/ 1 w 204"/>
                  <a:gd name="T33" fmla="*/ 1 h 103"/>
                  <a:gd name="T34" fmla="*/ 1 w 204"/>
                  <a:gd name="T35" fmla="*/ 1 h 103"/>
                  <a:gd name="T36" fmla="*/ 1 w 204"/>
                  <a:gd name="T37" fmla="*/ 1 h 103"/>
                  <a:gd name="T38" fmla="*/ 1 w 204"/>
                  <a:gd name="T39" fmla="*/ 1 h 103"/>
                  <a:gd name="T40" fmla="*/ 1 w 204"/>
                  <a:gd name="T41" fmla="*/ 1 h 103"/>
                  <a:gd name="T42" fmla="*/ 1 w 204"/>
                  <a:gd name="T43" fmla="*/ 1 h 103"/>
                  <a:gd name="T44" fmla="*/ 1 w 204"/>
                  <a:gd name="T45" fmla="*/ 1 h 103"/>
                  <a:gd name="T46" fmla="*/ 1 w 204"/>
                  <a:gd name="T47" fmla="*/ 1 h 103"/>
                  <a:gd name="T48" fmla="*/ 1 w 204"/>
                  <a:gd name="T49" fmla="*/ 1 h 103"/>
                  <a:gd name="T50" fmla="*/ 1 w 204"/>
                  <a:gd name="T51" fmla="*/ 1 h 103"/>
                  <a:gd name="T52" fmla="*/ 1 w 204"/>
                  <a:gd name="T53" fmla="*/ 1 h 103"/>
                  <a:gd name="T54" fmla="*/ 1 w 204"/>
                  <a:gd name="T55" fmla="*/ 1 h 103"/>
                  <a:gd name="T56" fmla="*/ 1 w 204"/>
                  <a:gd name="T57" fmla="*/ 1 h 103"/>
                  <a:gd name="T58" fmla="*/ 0 w 204"/>
                  <a:gd name="T59" fmla="*/ 1 h 103"/>
                  <a:gd name="T60" fmla="*/ 1 w 204"/>
                  <a:gd name="T61" fmla="*/ 1 h 103"/>
                  <a:gd name="T62" fmla="*/ 1 w 204"/>
                  <a:gd name="T63" fmla="*/ 1 h 103"/>
                  <a:gd name="T64" fmla="*/ 1 w 204"/>
                  <a:gd name="T65" fmla="*/ 1 h 103"/>
                  <a:gd name="T66" fmla="*/ 1 w 204"/>
                  <a:gd name="T67" fmla="*/ 1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4"/>
                  <a:gd name="T103" fmla="*/ 0 h 103"/>
                  <a:gd name="T104" fmla="*/ 204 w 204"/>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4" h="103">
                    <a:moveTo>
                      <a:pt x="60" y="5"/>
                    </a:moveTo>
                    <a:lnTo>
                      <a:pt x="64" y="3"/>
                    </a:lnTo>
                    <a:lnTo>
                      <a:pt x="70" y="3"/>
                    </a:lnTo>
                    <a:lnTo>
                      <a:pt x="75" y="5"/>
                    </a:lnTo>
                    <a:lnTo>
                      <a:pt x="80" y="7"/>
                    </a:lnTo>
                    <a:lnTo>
                      <a:pt x="84" y="12"/>
                    </a:lnTo>
                    <a:lnTo>
                      <a:pt x="90" y="17"/>
                    </a:lnTo>
                    <a:lnTo>
                      <a:pt x="95" y="24"/>
                    </a:lnTo>
                    <a:lnTo>
                      <a:pt x="101" y="28"/>
                    </a:lnTo>
                    <a:lnTo>
                      <a:pt x="107" y="33"/>
                    </a:lnTo>
                    <a:lnTo>
                      <a:pt x="113" y="37"/>
                    </a:lnTo>
                    <a:lnTo>
                      <a:pt x="118" y="40"/>
                    </a:lnTo>
                    <a:lnTo>
                      <a:pt x="124" y="40"/>
                    </a:lnTo>
                    <a:lnTo>
                      <a:pt x="134" y="40"/>
                    </a:lnTo>
                    <a:lnTo>
                      <a:pt x="143" y="40"/>
                    </a:lnTo>
                    <a:lnTo>
                      <a:pt x="150" y="44"/>
                    </a:lnTo>
                    <a:lnTo>
                      <a:pt x="155" y="47"/>
                    </a:lnTo>
                    <a:lnTo>
                      <a:pt x="160" y="49"/>
                    </a:lnTo>
                    <a:lnTo>
                      <a:pt x="164" y="51"/>
                    </a:lnTo>
                    <a:lnTo>
                      <a:pt x="171" y="52"/>
                    </a:lnTo>
                    <a:lnTo>
                      <a:pt x="178" y="54"/>
                    </a:lnTo>
                    <a:lnTo>
                      <a:pt x="185" y="56"/>
                    </a:lnTo>
                    <a:lnTo>
                      <a:pt x="192" y="56"/>
                    </a:lnTo>
                    <a:lnTo>
                      <a:pt x="198" y="58"/>
                    </a:lnTo>
                    <a:lnTo>
                      <a:pt x="204" y="58"/>
                    </a:lnTo>
                    <a:lnTo>
                      <a:pt x="197" y="66"/>
                    </a:lnTo>
                    <a:lnTo>
                      <a:pt x="190" y="77"/>
                    </a:lnTo>
                    <a:lnTo>
                      <a:pt x="184" y="89"/>
                    </a:lnTo>
                    <a:lnTo>
                      <a:pt x="180" y="103"/>
                    </a:lnTo>
                    <a:lnTo>
                      <a:pt x="175" y="98"/>
                    </a:lnTo>
                    <a:lnTo>
                      <a:pt x="170" y="91"/>
                    </a:lnTo>
                    <a:lnTo>
                      <a:pt x="164" y="84"/>
                    </a:lnTo>
                    <a:lnTo>
                      <a:pt x="158" y="80"/>
                    </a:lnTo>
                    <a:lnTo>
                      <a:pt x="154" y="78"/>
                    </a:lnTo>
                    <a:lnTo>
                      <a:pt x="148" y="78"/>
                    </a:lnTo>
                    <a:lnTo>
                      <a:pt x="140" y="80"/>
                    </a:lnTo>
                    <a:lnTo>
                      <a:pt x="131" y="82"/>
                    </a:lnTo>
                    <a:lnTo>
                      <a:pt x="123" y="84"/>
                    </a:lnTo>
                    <a:lnTo>
                      <a:pt x="114" y="85"/>
                    </a:lnTo>
                    <a:lnTo>
                      <a:pt x="107" y="87"/>
                    </a:lnTo>
                    <a:lnTo>
                      <a:pt x="101" y="87"/>
                    </a:lnTo>
                    <a:lnTo>
                      <a:pt x="90" y="82"/>
                    </a:lnTo>
                    <a:lnTo>
                      <a:pt x="81" y="68"/>
                    </a:lnTo>
                    <a:lnTo>
                      <a:pt x="74" y="54"/>
                    </a:lnTo>
                    <a:lnTo>
                      <a:pt x="71" y="45"/>
                    </a:lnTo>
                    <a:lnTo>
                      <a:pt x="68" y="42"/>
                    </a:lnTo>
                    <a:lnTo>
                      <a:pt x="65" y="42"/>
                    </a:lnTo>
                    <a:lnTo>
                      <a:pt x="60" y="44"/>
                    </a:lnTo>
                    <a:lnTo>
                      <a:pt x="54" y="45"/>
                    </a:lnTo>
                    <a:lnTo>
                      <a:pt x="50" y="47"/>
                    </a:lnTo>
                    <a:lnTo>
                      <a:pt x="44" y="45"/>
                    </a:lnTo>
                    <a:lnTo>
                      <a:pt x="37" y="44"/>
                    </a:lnTo>
                    <a:lnTo>
                      <a:pt x="30" y="40"/>
                    </a:lnTo>
                    <a:lnTo>
                      <a:pt x="23" y="37"/>
                    </a:lnTo>
                    <a:lnTo>
                      <a:pt x="15" y="33"/>
                    </a:lnTo>
                    <a:lnTo>
                      <a:pt x="10" y="28"/>
                    </a:lnTo>
                    <a:lnTo>
                      <a:pt x="5" y="24"/>
                    </a:lnTo>
                    <a:lnTo>
                      <a:pt x="1" y="19"/>
                    </a:lnTo>
                    <a:lnTo>
                      <a:pt x="0" y="12"/>
                    </a:lnTo>
                    <a:lnTo>
                      <a:pt x="0" y="7"/>
                    </a:lnTo>
                    <a:lnTo>
                      <a:pt x="3" y="0"/>
                    </a:lnTo>
                    <a:lnTo>
                      <a:pt x="7" y="3"/>
                    </a:lnTo>
                    <a:lnTo>
                      <a:pt x="13" y="9"/>
                    </a:lnTo>
                    <a:lnTo>
                      <a:pt x="21" y="14"/>
                    </a:lnTo>
                    <a:lnTo>
                      <a:pt x="34" y="19"/>
                    </a:lnTo>
                    <a:lnTo>
                      <a:pt x="41" y="19"/>
                    </a:lnTo>
                    <a:lnTo>
                      <a:pt x="48" y="17"/>
                    </a:lnTo>
                    <a:lnTo>
                      <a:pt x="54" y="12"/>
                    </a:lnTo>
                    <a:lnTo>
                      <a:pt x="60"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01" name="Freeform 57"/>
              <p:cNvSpPr>
                <a:spLocks/>
              </p:cNvSpPr>
              <p:nvPr/>
            </p:nvSpPr>
            <p:spPr bwMode="auto">
              <a:xfrm>
                <a:off x="6117" y="4559"/>
                <a:ext cx="35" cy="24"/>
              </a:xfrm>
              <a:custGeom>
                <a:avLst/>
                <a:gdLst>
                  <a:gd name="T0" fmla="*/ 0 w 70"/>
                  <a:gd name="T1" fmla="*/ 1 h 48"/>
                  <a:gd name="T2" fmla="*/ 1 w 70"/>
                  <a:gd name="T3" fmla="*/ 1 h 48"/>
                  <a:gd name="T4" fmla="*/ 1 w 70"/>
                  <a:gd name="T5" fmla="*/ 1 h 48"/>
                  <a:gd name="T6" fmla="*/ 1 w 70"/>
                  <a:gd name="T7" fmla="*/ 1 h 48"/>
                  <a:gd name="T8" fmla="*/ 1 w 70"/>
                  <a:gd name="T9" fmla="*/ 1 h 48"/>
                  <a:gd name="T10" fmla="*/ 1 w 70"/>
                  <a:gd name="T11" fmla="*/ 1 h 48"/>
                  <a:gd name="T12" fmla="*/ 1 w 70"/>
                  <a:gd name="T13" fmla="*/ 1 h 48"/>
                  <a:gd name="T14" fmla="*/ 1 w 70"/>
                  <a:gd name="T15" fmla="*/ 1 h 48"/>
                  <a:gd name="T16" fmla="*/ 1 w 70"/>
                  <a:gd name="T17" fmla="*/ 0 h 48"/>
                  <a:gd name="T18" fmla="*/ 1 w 70"/>
                  <a:gd name="T19" fmla="*/ 1 h 48"/>
                  <a:gd name="T20" fmla="*/ 1 w 70"/>
                  <a:gd name="T21" fmla="*/ 1 h 48"/>
                  <a:gd name="T22" fmla="*/ 1 w 70"/>
                  <a:gd name="T23" fmla="*/ 1 h 48"/>
                  <a:gd name="T24" fmla="*/ 1 w 70"/>
                  <a:gd name="T25" fmla="*/ 1 h 48"/>
                  <a:gd name="T26" fmla="*/ 1 w 70"/>
                  <a:gd name="T27" fmla="*/ 1 h 48"/>
                  <a:gd name="T28" fmla="*/ 1 w 70"/>
                  <a:gd name="T29" fmla="*/ 1 h 48"/>
                  <a:gd name="T30" fmla="*/ 1 w 70"/>
                  <a:gd name="T31" fmla="*/ 1 h 48"/>
                  <a:gd name="T32" fmla="*/ 1 w 70"/>
                  <a:gd name="T33" fmla="*/ 1 h 48"/>
                  <a:gd name="T34" fmla="*/ 1 w 70"/>
                  <a:gd name="T35" fmla="*/ 1 h 48"/>
                  <a:gd name="T36" fmla="*/ 1 w 70"/>
                  <a:gd name="T37" fmla="*/ 1 h 48"/>
                  <a:gd name="T38" fmla="*/ 1 w 70"/>
                  <a:gd name="T39" fmla="*/ 1 h 48"/>
                  <a:gd name="T40" fmla="*/ 1 w 70"/>
                  <a:gd name="T41" fmla="*/ 1 h 48"/>
                  <a:gd name="T42" fmla="*/ 0 w 70"/>
                  <a:gd name="T43" fmla="*/ 1 h 48"/>
                  <a:gd name="T44" fmla="*/ 0 w 70"/>
                  <a:gd name="T45" fmla="*/ 1 h 48"/>
                  <a:gd name="T46" fmla="*/ 0 w 70"/>
                  <a:gd name="T47" fmla="*/ 1 h 48"/>
                  <a:gd name="T48" fmla="*/ 0 w 70"/>
                  <a:gd name="T49" fmla="*/ 1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48"/>
                  <a:gd name="T77" fmla="*/ 70 w 70"/>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48">
                    <a:moveTo>
                      <a:pt x="0" y="16"/>
                    </a:moveTo>
                    <a:lnTo>
                      <a:pt x="4" y="14"/>
                    </a:lnTo>
                    <a:lnTo>
                      <a:pt x="10" y="13"/>
                    </a:lnTo>
                    <a:lnTo>
                      <a:pt x="17" y="11"/>
                    </a:lnTo>
                    <a:lnTo>
                      <a:pt x="24" y="7"/>
                    </a:lnTo>
                    <a:lnTo>
                      <a:pt x="31" y="6"/>
                    </a:lnTo>
                    <a:lnTo>
                      <a:pt x="38" y="4"/>
                    </a:lnTo>
                    <a:lnTo>
                      <a:pt x="43" y="2"/>
                    </a:lnTo>
                    <a:lnTo>
                      <a:pt x="47" y="0"/>
                    </a:lnTo>
                    <a:lnTo>
                      <a:pt x="55" y="2"/>
                    </a:lnTo>
                    <a:lnTo>
                      <a:pt x="65" y="11"/>
                    </a:lnTo>
                    <a:lnTo>
                      <a:pt x="70" y="20"/>
                    </a:lnTo>
                    <a:lnTo>
                      <a:pt x="67" y="25"/>
                    </a:lnTo>
                    <a:lnTo>
                      <a:pt x="54" y="30"/>
                    </a:lnTo>
                    <a:lnTo>
                      <a:pt x="45" y="39"/>
                    </a:lnTo>
                    <a:lnTo>
                      <a:pt x="38" y="46"/>
                    </a:lnTo>
                    <a:lnTo>
                      <a:pt x="33" y="48"/>
                    </a:lnTo>
                    <a:lnTo>
                      <a:pt x="24" y="44"/>
                    </a:lnTo>
                    <a:lnTo>
                      <a:pt x="15" y="39"/>
                    </a:lnTo>
                    <a:lnTo>
                      <a:pt x="7" y="34"/>
                    </a:lnTo>
                    <a:lnTo>
                      <a:pt x="1" y="27"/>
                    </a:lnTo>
                    <a:lnTo>
                      <a:pt x="0" y="23"/>
                    </a:lnTo>
                    <a:lnTo>
                      <a:pt x="0" y="21"/>
                    </a:lnTo>
                    <a:lnTo>
                      <a:pt x="0" y="18"/>
                    </a:lnTo>
                    <a:lnTo>
                      <a:pt x="0" y="1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02" name="Freeform 58"/>
              <p:cNvSpPr>
                <a:spLocks/>
              </p:cNvSpPr>
              <p:nvPr/>
            </p:nvSpPr>
            <p:spPr bwMode="auto">
              <a:xfrm>
                <a:off x="6628" y="4482"/>
                <a:ext cx="18" cy="14"/>
              </a:xfrm>
              <a:custGeom>
                <a:avLst/>
                <a:gdLst>
                  <a:gd name="T0" fmla="*/ 0 w 36"/>
                  <a:gd name="T1" fmla="*/ 1 h 28"/>
                  <a:gd name="T2" fmla="*/ 1 w 36"/>
                  <a:gd name="T3" fmla="*/ 1 h 28"/>
                  <a:gd name="T4" fmla="*/ 1 w 36"/>
                  <a:gd name="T5" fmla="*/ 1 h 28"/>
                  <a:gd name="T6" fmla="*/ 1 w 36"/>
                  <a:gd name="T7" fmla="*/ 1 h 28"/>
                  <a:gd name="T8" fmla="*/ 1 w 36"/>
                  <a:gd name="T9" fmla="*/ 1 h 28"/>
                  <a:gd name="T10" fmla="*/ 1 w 36"/>
                  <a:gd name="T11" fmla="*/ 1 h 28"/>
                  <a:gd name="T12" fmla="*/ 1 w 36"/>
                  <a:gd name="T13" fmla="*/ 1 h 28"/>
                  <a:gd name="T14" fmla="*/ 1 w 36"/>
                  <a:gd name="T15" fmla="*/ 1 h 28"/>
                  <a:gd name="T16" fmla="*/ 1 w 36"/>
                  <a:gd name="T17" fmla="*/ 1 h 28"/>
                  <a:gd name="T18" fmla="*/ 1 w 36"/>
                  <a:gd name="T19" fmla="*/ 1 h 28"/>
                  <a:gd name="T20" fmla="*/ 1 w 36"/>
                  <a:gd name="T21" fmla="*/ 1 h 28"/>
                  <a:gd name="T22" fmla="*/ 1 w 36"/>
                  <a:gd name="T23" fmla="*/ 0 h 28"/>
                  <a:gd name="T24" fmla="*/ 0 w 36"/>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28"/>
                  <a:gd name="T41" fmla="*/ 36 w 36"/>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28">
                    <a:moveTo>
                      <a:pt x="0" y="1"/>
                    </a:moveTo>
                    <a:lnTo>
                      <a:pt x="4" y="7"/>
                    </a:lnTo>
                    <a:lnTo>
                      <a:pt x="9" y="14"/>
                    </a:lnTo>
                    <a:lnTo>
                      <a:pt x="12" y="22"/>
                    </a:lnTo>
                    <a:lnTo>
                      <a:pt x="13" y="28"/>
                    </a:lnTo>
                    <a:lnTo>
                      <a:pt x="20" y="26"/>
                    </a:lnTo>
                    <a:lnTo>
                      <a:pt x="27" y="22"/>
                    </a:lnTo>
                    <a:lnTo>
                      <a:pt x="33" y="19"/>
                    </a:lnTo>
                    <a:lnTo>
                      <a:pt x="36" y="15"/>
                    </a:lnTo>
                    <a:lnTo>
                      <a:pt x="33" y="10"/>
                    </a:lnTo>
                    <a:lnTo>
                      <a:pt x="24" y="5"/>
                    </a:lnTo>
                    <a:lnTo>
                      <a:pt x="13" y="0"/>
                    </a:lnTo>
                    <a:lnTo>
                      <a:pt x="0"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03" name="Freeform 59"/>
              <p:cNvSpPr>
                <a:spLocks/>
              </p:cNvSpPr>
              <p:nvPr/>
            </p:nvSpPr>
            <p:spPr bwMode="auto">
              <a:xfrm>
                <a:off x="6582" y="4422"/>
                <a:ext cx="13" cy="11"/>
              </a:xfrm>
              <a:custGeom>
                <a:avLst/>
                <a:gdLst>
                  <a:gd name="T0" fmla="*/ 0 w 27"/>
                  <a:gd name="T1" fmla="*/ 1 h 21"/>
                  <a:gd name="T2" fmla="*/ 0 w 27"/>
                  <a:gd name="T3" fmla="*/ 1 h 21"/>
                  <a:gd name="T4" fmla="*/ 0 w 27"/>
                  <a:gd name="T5" fmla="*/ 1 h 21"/>
                  <a:gd name="T6" fmla="*/ 0 w 27"/>
                  <a:gd name="T7" fmla="*/ 1 h 21"/>
                  <a:gd name="T8" fmla="*/ 0 w 27"/>
                  <a:gd name="T9" fmla="*/ 1 h 21"/>
                  <a:gd name="T10" fmla="*/ 0 w 27"/>
                  <a:gd name="T11" fmla="*/ 1 h 21"/>
                  <a:gd name="T12" fmla="*/ 0 w 27"/>
                  <a:gd name="T13" fmla="*/ 1 h 21"/>
                  <a:gd name="T14" fmla="*/ 0 w 27"/>
                  <a:gd name="T15" fmla="*/ 1 h 21"/>
                  <a:gd name="T16" fmla="*/ 0 w 27"/>
                  <a:gd name="T17" fmla="*/ 0 h 21"/>
                  <a:gd name="T18" fmla="*/ 0 w 27"/>
                  <a:gd name="T19" fmla="*/ 0 h 21"/>
                  <a:gd name="T20" fmla="*/ 0 w 27"/>
                  <a:gd name="T21" fmla="*/ 1 h 21"/>
                  <a:gd name="T22" fmla="*/ 0 w 27"/>
                  <a:gd name="T23" fmla="*/ 1 h 21"/>
                  <a:gd name="T24" fmla="*/ 0 w 27"/>
                  <a:gd name="T25" fmla="*/ 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1"/>
                  <a:gd name="T41" fmla="*/ 27 w 2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1">
                    <a:moveTo>
                      <a:pt x="27" y="21"/>
                    </a:moveTo>
                    <a:lnTo>
                      <a:pt x="20" y="19"/>
                    </a:lnTo>
                    <a:lnTo>
                      <a:pt x="13" y="16"/>
                    </a:lnTo>
                    <a:lnTo>
                      <a:pt x="7" y="12"/>
                    </a:lnTo>
                    <a:lnTo>
                      <a:pt x="0" y="11"/>
                    </a:lnTo>
                    <a:lnTo>
                      <a:pt x="3" y="7"/>
                    </a:lnTo>
                    <a:lnTo>
                      <a:pt x="5" y="4"/>
                    </a:lnTo>
                    <a:lnTo>
                      <a:pt x="7" y="2"/>
                    </a:lnTo>
                    <a:lnTo>
                      <a:pt x="9" y="0"/>
                    </a:lnTo>
                    <a:lnTo>
                      <a:pt x="15" y="0"/>
                    </a:lnTo>
                    <a:lnTo>
                      <a:pt x="20" y="5"/>
                    </a:lnTo>
                    <a:lnTo>
                      <a:pt x="26" y="12"/>
                    </a:lnTo>
                    <a:lnTo>
                      <a:pt x="27" y="21"/>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04" name="Freeform 60"/>
              <p:cNvSpPr>
                <a:spLocks/>
              </p:cNvSpPr>
              <p:nvPr/>
            </p:nvSpPr>
            <p:spPr bwMode="auto">
              <a:xfrm>
                <a:off x="6602" y="4461"/>
                <a:ext cx="12" cy="12"/>
              </a:xfrm>
              <a:custGeom>
                <a:avLst/>
                <a:gdLst>
                  <a:gd name="T0" fmla="*/ 0 w 23"/>
                  <a:gd name="T1" fmla="*/ 1 h 23"/>
                  <a:gd name="T2" fmla="*/ 1 w 23"/>
                  <a:gd name="T3" fmla="*/ 1 h 23"/>
                  <a:gd name="T4" fmla="*/ 1 w 23"/>
                  <a:gd name="T5" fmla="*/ 1 h 23"/>
                  <a:gd name="T6" fmla="*/ 1 w 23"/>
                  <a:gd name="T7" fmla="*/ 1 h 23"/>
                  <a:gd name="T8" fmla="*/ 1 w 23"/>
                  <a:gd name="T9" fmla="*/ 1 h 23"/>
                  <a:gd name="T10" fmla="*/ 1 w 23"/>
                  <a:gd name="T11" fmla="*/ 1 h 23"/>
                  <a:gd name="T12" fmla="*/ 1 w 23"/>
                  <a:gd name="T13" fmla="*/ 1 h 23"/>
                  <a:gd name="T14" fmla="*/ 1 w 23"/>
                  <a:gd name="T15" fmla="*/ 1 h 23"/>
                  <a:gd name="T16" fmla="*/ 1 w 23"/>
                  <a:gd name="T17" fmla="*/ 1 h 23"/>
                  <a:gd name="T18" fmla="*/ 1 w 23"/>
                  <a:gd name="T19" fmla="*/ 0 h 23"/>
                  <a:gd name="T20" fmla="*/ 1 w 23"/>
                  <a:gd name="T21" fmla="*/ 0 h 23"/>
                  <a:gd name="T22" fmla="*/ 0 w 23"/>
                  <a:gd name="T23" fmla="*/ 1 h 23"/>
                  <a:gd name="T24" fmla="*/ 0 w 23"/>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3"/>
                  <a:gd name="T41" fmla="*/ 23 w 2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3">
                    <a:moveTo>
                      <a:pt x="0" y="7"/>
                    </a:moveTo>
                    <a:lnTo>
                      <a:pt x="5" y="10"/>
                    </a:lnTo>
                    <a:lnTo>
                      <a:pt x="11" y="14"/>
                    </a:lnTo>
                    <a:lnTo>
                      <a:pt x="17" y="19"/>
                    </a:lnTo>
                    <a:lnTo>
                      <a:pt x="21" y="23"/>
                    </a:lnTo>
                    <a:lnTo>
                      <a:pt x="23" y="19"/>
                    </a:lnTo>
                    <a:lnTo>
                      <a:pt x="23" y="12"/>
                    </a:lnTo>
                    <a:lnTo>
                      <a:pt x="21" y="7"/>
                    </a:lnTo>
                    <a:lnTo>
                      <a:pt x="17" y="3"/>
                    </a:lnTo>
                    <a:lnTo>
                      <a:pt x="11" y="0"/>
                    </a:lnTo>
                    <a:lnTo>
                      <a:pt x="4" y="0"/>
                    </a:lnTo>
                    <a:lnTo>
                      <a:pt x="0" y="3"/>
                    </a:lnTo>
                    <a:lnTo>
                      <a:pt x="0" y="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05" name="Freeform 61"/>
              <p:cNvSpPr>
                <a:spLocks/>
              </p:cNvSpPr>
              <p:nvPr/>
            </p:nvSpPr>
            <p:spPr bwMode="auto">
              <a:xfrm>
                <a:off x="6622" y="4435"/>
                <a:ext cx="20" cy="37"/>
              </a:xfrm>
              <a:custGeom>
                <a:avLst/>
                <a:gdLst>
                  <a:gd name="T0" fmla="*/ 0 w 40"/>
                  <a:gd name="T1" fmla="*/ 0 h 74"/>
                  <a:gd name="T2" fmla="*/ 1 w 40"/>
                  <a:gd name="T3" fmla="*/ 1 h 74"/>
                  <a:gd name="T4" fmla="*/ 1 w 40"/>
                  <a:gd name="T5" fmla="*/ 1 h 74"/>
                  <a:gd name="T6" fmla="*/ 1 w 40"/>
                  <a:gd name="T7" fmla="*/ 1 h 74"/>
                  <a:gd name="T8" fmla="*/ 0 w 40"/>
                  <a:gd name="T9" fmla="*/ 1 h 74"/>
                  <a:gd name="T10" fmla="*/ 1 w 40"/>
                  <a:gd name="T11" fmla="*/ 1 h 74"/>
                  <a:gd name="T12" fmla="*/ 1 w 40"/>
                  <a:gd name="T13" fmla="*/ 1 h 74"/>
                  <a:gd name="T14" fmla="*/ 1 w 40"/>
                  <a:gd name="T15" fmla="*/ 1 h 74"/>
                  <a:gd name="T16" fmla="*/ 1 w 40"/>
                  <a:gd name="T17" fmla="*/ 1 h 74"/>
                  <a:gd name="T18" fmla="*/ 1 w 40"/>
                  <a:gd name="T19" fmla="*/ 1 h 74"/>
                  <a:gd name="T20" fmla="*/ 1 w 40"/>
                  <a:gd name="T21" fmla="*/ 1 h 74"/>
                  <a:gd name="T22" fmla="*/ 1 w 40"/>
                  <a:gd name="T23" fmla="*/ 1 h 74"/>
                  <a:gd name="T24" fmla="*/ 1 w 40"/>
                  <a:gd name="T25" fmla="*/ 1 h 74"/>
                  <a:gd name="T26" fmla="*/ 1 w 40"/>
                  <a:gd name="T27" fmla="*/ 1 h 74"/>
                  <a:gd name="T28" fmla="*/ 1 w 40"/>
                  <a:gd name="T29" fmla="*/ 1 h 74"/>
                  <a:gd name="T30" fmla="*/ 1 w 40"/>
                  <a:gd name="T31" fmla="*/ 1 h 74"/>
                  <a:gd name="T32" fmla="*/ 1 w 40"/>
                  <a:gd name="T33" fmla="*/ 1 h 74"/>
                  <a:gd name="T34" fmla="*/ 1 w 40"/>
                  <a:gd name="T35" fmla="*/ 1 h 74"/>
                  <a:gd name="T36" fmla="*/ 1 w 40"/>
                  <a:gd name="T37" fmla="*/ 1 h 74"/>
                  <a:gd name="T38" fmla="*/ 1 w 40"/>
                  <a:gd name="T39" fmla="*/ 1 h 74"/>
                  <a:gd name="T40" fmla="*/ 1 w 40"/>
                  <a:gd name="T41" fmla="*/ 1 h 74"/>
                  <a:gd name="T42" fmla="*/ 1 w 40"/>
                  <a:gd name="T43" fmla="*/ 1 h 74"/>
                  <a:gd name="T44" fmla="*/ 1 w 40"/>
                  <a:gd name="T45" fmla="*/ 1 h 74"/>
                  <a:gd name="T46" fmla="*/ 1 w 40"/>
                  <a:gd name="T47" fmla="*/ 1 h 74"/>
                  <a:gd name="T48" fmla="*/ 0 w 4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74"/>
                  <a:gd name="T77" fmla="*/ 40 w 40"/>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74">
                    <a:moveTo>
                      <a:pt x="0" y="0"/>
                    </a:moveTo>
                    <a:lnTo>
                      <a:pt x="1" y="18"/>
                    </a:lnTo>
                    <a:lnTo>
                      <a:pt x="3" y="39"/>
                    </a:lnTo>
                    <a:lnTo>
                      <a:pt x="1" y="60"/>
                    </a:lnTo>
                    <a:lnTo>
                      <a:pt x="0" y="74"/>
                    </a:lnTo>
                    <a:lnTo>
                      <a:pt x="5" y="72"/>
                    </a:lnTo>
                    <a:lnTo>
                      <a:pt x="10" y="70"/>
                    </a:lnTo>
                    <a:lnTo>
                      <a:pt x="14" y="69"/>
                    </a:lnTo>
                    <a:lnTo>
                      <a:pt x="17" y="67"/>
                    </a:lnTo>
                    <a:lnTo>
                      <a:pt x="23" y="65"/>
                    </a:lnTo>
                    <a:lnTo>
                      <a:pt x="28" y="62"/>
                    </a:lnTo>
                    <a:lnTo>
                      <a:pt x="34" y="62"/>
                    </a:lnTo>
                    <a:lnTo>
                      <a:pt x="38" y="62"/>
                    </a:lnTo>
                    <a:lnTo>
                      <a:pt x="40" y="58"/>
                    </a:lnTo>
                    <a:lnTo>
                      <a:pt x="37" y="51"/>
                    </a:lnTo>
                    <a:lnTo>
                      <a:pt x="30" y="48"/>
                    </a:lnTo>
                    <a:lnTo>
                      <a:pt x="15" y="51"/>
                    </a:lnTo>
                    <a:lnTo>
                      <a:pt x="18" y="42"/>
                    </a:lnTo>
                    <a:lnTo>
                      <a:pt x="20" y="34"/>
                    </a:lnTo>
                    <a:lnTo>
                      <a:pt x="20" y="27"/>
                    </a:lnTo>
                    <a:lnTo>
                      <a:pt x="17" y="21"/>
                    </a:lnTo>
                    <a:lnTo>
                      <a:pt x="14" y="16"/>
                    </a:lnTo>
                    <a:lnTo>
                      <a:pt x="8" y="11"/>
                    </a:lnTo>
                    <a:lnTo>
                      <a:pt x="4" y="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06" name="Freeform 62"/>
              <p:cNvSpPr>
                <a:spLocks/>
              </p:cNvSpPr>
              <p:nvPr/>
            </p:nvSpPr>
            <p:spPr bwMode="auto">
              <a:xfrm>
                <a:off x="6577" y="4440"/>
                <a:ext cx="8" cy="20"/>
              </a:xfrm>
              <a:custGeom>
                <a:avLst/>
                <a:gdLst>
                  <a:gd name="T0" fmla="*/ 0 w 17"/>
                  <a:gd name="T1" fmla="*/ 1 h 40"/>
                  <a:gd name="T2" fmla="*/ 0 w 17"/>
                  <a:gd name="T3" fmla="*/ 1 h 40"/>
                  <a:gd name="T4" fmla="*/ 0 w 17"/>
                  <a:gd name="T5" fmla="*/ 1 h 40"/>
                  <a:gd name="T6" fmla="*/ 0 w 17"/>
                  <a:gd name="T7" fmla="*/ 1 h 40"/>
                  <a:gd name="T8" fmla="*/ 0 w 17"/>
                  <a:gd name="T9" fmla="*/ 0 h 40"/>
                  <a:gd name="T10" fmla="*/ 0 w 17"/>
                  <a:gd name="T11" fmla="*/ 1 h 40"/>
                  <a:gd name="T12" fmla="*/ 0 w 17"/>
                  <a:gd name="T13" fmla="*/ 1 h 40"/>
                  <a:gd name="T14" fmla="*/ 0 w 17"/>
                  <a:gd name="T15" fmla="*/ 1 h 40"/>
                  <a:gd name="T16" fmla="*/ 0 w 17"/>
                  <a:gd name="T17" fmla="*/ 1 h 40"/>
                  <a:gd name="T18" fmla="*/ 0 w 17"/>
                  <a:gd name="T19" fmla="*/ 1 h 40"/>
                  <a:gd name="T20" fmla="*/ 0 w 17"/>
                  <a:gd name="T21" fmla="*/ 1 h 40"/>
                  <a:gd name="T22" fmla="*/ 0 w 17"/>
                  <a:gd name="T23" fmla="*/ 1 h 40"/>
                  <a:gd name="T24" fmla="*/ 0 w 17"/>
                  <a:gd name="T25" fmla="*/ 1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40"/>
                  <a:gd name="T41" fmla="*/ 17 w 17"/>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40">
                    <a:moveTo>
                      <a:pt x="3" y="28"/>
                    </a:moveTo>
                    <a:lnTo>
                      <a:pt x="2" y="18"/>
                    </a:lnTo>
                    <a:lnTo>
                      <a:pt x="0" y="9"/>
                    </a:lnTo>
                    <a:lnTo>
                      <a:pt x="0" y="4"/>
                    </a:lnTo>
                    <a:lnTo>
                      <a:pt x="2" y="0"/>
                    </a:lnTo>
                    <a:lnTo>
                      <a:pt x="6" y="2"/>
                    </a:lnTo>
                    <a:lnTo>
                      <a:pt x="13" y="11"/>
                    </a:lnTo>
                    <a:lnTo>
                      <a:pt x="17" y="25"/>
                    </a:lnTo>
                    <a:lnTo>
                      <a:pt x="16" y="40"/>
                    </a:lnTo>
                    <a:lnTo>
                      <a:pt x="12" y="39"/>
                    </a:lnTo>
                    <a:lnTo>
                      <a:pt x="7" y="35"/>
                    </a:lnTo>
                    <a:lnTo>
                      <a:pt x="5" y="32"/>
                    </a:lnTo>
                    <a:lnTo>
                      <a:pt x="3"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07" name="Freeform 63"/>
              <p:cNvSpPr>
                <a:spLocks/>
              </p:cNvSpPr>
              <p:nvPr/>
            </p:nvSpPr>
            <p:spPr bwMode="auto">
              <a:xfrm>
                <a:off x="6660" y="4429"/>
                <a:ext cx="13" cy="23"/>
              </a:xfrm>
              <a:custGeom>
                <a:avLst/>
                <a:gdLst>
                  <a:gd name="T0" fmla="*/ 0 w 26"/>
                  <a:gd name="T1" fmla="*/ 0 h 46"/>
                  <a:gd name="T2" fmla="*/ 1 w 26"/>
                  <a:gd name="T3" fmla="*/ 0 h 46"/>
                  <a:gd name="T4" fmla="*/ 1 w 26"/>
                  <a:gd name="T5" fmla="*/ 0 h 46"/>
                  <a:gd name="T6" fmla="*/ 1 w 26"/>
                  <a:gd name="T7" fmla="*/ 1 h 46"/>
                  <a:gd name="T8" fmla="*/ 1 w 26"/>
                  <a:gd name="T9" fmla="*/ 1 h 46"/>
                  <a:gd name="T10" fmla="*/ 1 w 26"/>
                  <a:gd name="T11" fmla="*/ 1 h 46"/>
                  <a:gd name="T12" fmla="*/ 1 w 26"/>
                  <a:gd name="T13" fmla="*/ 1 h 46"/>
                  <a:gd name="T14" fmla="*/ 1 w 26"/>
                  <a:gd name="T15" fmla="*/ 1 h 46"/>
                  <a:gd name="T16" fmla="*/ 1 w 26"/>
                  <a:gd name="T17" fmla="*/ 1 h 46"/>
                  <a:gd name="T18" fmla="*/ 1 w 26"/>
                  <a:gd name="T19" fmla="*/ 1 h 46"/>
                  <a:gd name="T20" fmla="*/ 0 w 26"/>
                  <a:gd name="T21" fmla="*/ 1 h 46"/>
                  <a:gd name="T22" fmla="*/ 0 w 26"/>
                  <a:gd name="T23" fmla="*/ 1 h 46"/>
                  <a:gd name="T24" fmla="*/ 0 w 26"/>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46"/>
                  <a:gd name="T41" fmla="*/ 26 w 26"/>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46">
                    <a:moveTo>
                      <a:pt x="0" y="0"/>
                    </a:moveTo>
                    <a:lnTo>
                      <a:pt x="6" y="0"/>
                    </a:lnTo>
                    <a:lnTo>
                      <a:pt x="13" y="0"/>
                    </a:lnTo>
                    <a:lnTo>
                      <a:pt x="20" y="4"/>
                    </a:lnTo>
                    <a:lnTo>
                      <a:pt x="26" y="7"/>
                    </a:lnTo>
                    <a:lnTo>
                      <a:pt x="25" y="16"/>
                    </a:lnTo>
                    <a:lnTo>
                      <a:pt x="20" y="28"/>
                    </a:lnTo>
                    <a:lnTo>
                      <a:pt x="15" y="39"/>
                    </a:lnTo>
                    <a:lnTo>
                      <a:pt x="5" y="46"/>
                    </a:lnTo>
                    <a:lnTo>
                      <a:pt x="3" y="35"/>
                    </a:lnTo>
                    <a:lnTo>
                      <a:pt x="0" y="23"/>
                    </a:lnTo>
                    <a:lnTo>
                      <a:pt x="0" y="11"/>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08" name="Freeform 64"/>
              <p:cNvSpPr>
                <a:spLocks/>
              </p:cNvSpPr>
              <p:nvPr/>
            </p:nvSpPr>
            <p:spPr bwMode="auto">
              <a:xfrm>
                <a:off x="6638" y="4292"/>
                <a:ext cx="61" cy="135"/>
              </a:xfrm>
              <a:custGeom>
                <a:avLst/>
                <a:gdLst>
                  <a:gd name="T0" fmla="*/ 0 w 123"/>
                  <a:gd name="T1" fmla="*/ 0 h 271"/>
                  <a:gd name="T2" fmla="*/ 0 w 123"/>
                  <a:gd name="T3" fmla="*/ 0 h 271"/>
                  <a:gd name="T4" fmla="*/ 0 w 123"/>
                  <a:gd name="T5" fmla="*/ 0 h 271"/>
                  <a:gd name="T6" fmla="*/ 0 w 123"/>
                  <a:gd name="T7" fmla="*/ 0 h 271"/>
                  <a:gd name="T8" fmla="*/ 0 w 123"/>
                  <a:gd name="T9" fmla="*/ 0 h 271"/>
                  <a:gd name="T10" fmla="*/ 0 w 123"/>
                  <a:gd name="T11" fmla="*/ 0 h 271"/>
                  <a:gd name="T12" fmla="*/ 0 w 123"/>
                  <a:gd name="T13" fmla="*/ 0 h 271"/>
                  <a:gd name="T14" fmla="*/ 0 w 123"/>
                  <a:gd name="T15" fmla="*/ 0 h 271"/>
                  <a:gd name="T16" fmla="*/ 0 w 123"/>
                  <a:gd name="T17" fmla="*/ 0 h 271"/>
                  <a:gd name="T18" fmla="*/ 0 w 123"/>
                  <a:gd name="T19" fmla="*/ 0 h 271"/>
                  <a:gd name="T20" fmla="*/ 0 w 123"/>
                  <a:gd name="T21" fmla="*/ 0 h 271"/>
                  <a:gd name="T22" fmla="*/ 0 w 123"/>
                  <a:gd name="T23" fmla="*/ 0 h 271"/>
                  <a:gd name="T24" fmla="*/ 0 w 123"/>
                  <a:gd name="T25" fmla="*/ 0 h 271"/>
                  <a:gd name="T26" fmla="*/ 0 w 123"/>
                  <a:gd name="T27" fmla="*/ 0 h 271"/>
                  <a:gd name="T28" fmla="*/ 0 w 123"/>
                  <a:gd name="T29" fmla="*/ 0 h 271"/>
                  <a:gd name="T30" fmla="*/ 0 w 123"/>
                  <a:gd name="T31" fmla="*/ 0 h 271"/>
                  <a:gd name="T32" fmla="*/ 0 w 123"/>
                  <a:gd name="T33" fmla="*/ 0 h 271"/>
                  <a:gd name="T34" fmla="*/ 0 w 123"/>
                  <a:gd name="T35" fmla="*/ 0 h 271"/>
                  <a:gd name="T36" fmla="*/ 0 w 123"/>
                  <a:gd name="T37" fmla="*/ 0 h 271"/>
                  <a:gd name="T38" fmla="*/ 0 w 123"/>
                  <a:gd name="T39" fmla="*/ 0 h 271"/>
                  <a:gd name="T40" fmla="*/ 0 w 123"/>
                  <a:gd name="T41" fmla="*/ 0 h 271"/>
                  <a:gd name="T42" fmla="*/ 0 w 123"/>
                  <a:gd name="T43" fmla="*/ 0 h 271"/>
                  <a:gd name="T44" fmla="*/ 0 w 123"/>
                  <a:gd name="T45" fmla="*/ 0 h 271"/>
                  <a:gd name="T46" fmla="*/ 0 w 123"/>
                  <a:gd name="T47" fmla="*/ 0 h 271"/>
                  <a:gd name="T48" fmla="*/ 0 w 123"/>
                  <a:gd name="T49" fmla="*/ 0 h 271"/>
                  <a:gd name="T50" fmla="*/ 0 w 123"/>
                  <a:gd name="T51" fmla="*/ 0 h 271"/>
                  <a:gd name="T52" fmla="*/ 0 w 123"/>
                  <a:gd name="T53" fmla="*/ 0 h 271"/>
                  <a:gd name="T54" fmla="*/ 0 w 123"/>
                  <a:gd name="T55" fmla="*/ 0 h 271"/>
                  <a:gd name="T56" fmla="*/ 0 w 123"/>
                  <a:gd name="T57" fmla="*/ 0 h 271"/>
                  <a:gd name="T58" fmla="*/ 0 w 123"/>
                  <a:gd name="T59" fmla="*/ 0 h 271"/>
                  <a:gd name="T60" fmla="*/ 0 w 123"/>
                  <a:gd name="T61" fmla="*/ 0 h 271"/>
                  <a:gd name="T62" fmla="*/ 0 w 123"/>
                  <a:gd name="T63" fmla="*/ 0 h 271"/>
                  <a:gd name="T64" fmla="*/ 0 w 123"/>
                  <a:gd name="T65" fmla="*/ 0 h 271"/>
                  <a:gd name="T66" fmla="*/ 0 w 123"/>
                  <a:gd name="T67" fmla="*/ 0 h 271"/>
                  <a:gd name="T68" fmla="*/ 0 w 123"/>
                  <a:gd name="T69" fmla="*/ 0 h 271"/>
                  <a:gd name="T70" fmla="*/ 0 w 123"/>
                  <a:gd name="T71" fmla="*/ 0 h 271"/>
                  <a:gd name="T72" fmla="*/ 0 w 123"/>
                  <a:gd name="T73" fmla="*/ 0 h 271"/>
                  <a:gd name="T74" fmla="*/ 0 w 123"/>
                  <a:gd name="T75" fmla="*/ 0 h 271"/>
                  <a:gd name="T76" fmla="*/ 0 w 123"/>
                  <a:gd name="T77" fmla="*/ 0 h 271"/>
                  <a:gd name="T78" fmla="*/ 0 w 123"/>
                  <a:gd name="T79" fmla="*/ 0 h 271"/>
                  <a:gd name="T80" fmla="*/ 0 w 123"/>
                  <a:gd name="T81" fmla="*/ 0 h 271"/>
                  <a:gd name="T82" fmla="*/ 0 w 123"/>
                  <a:gd name="T83" fmla="*/ 0 h 271"/>
                  <a:gd name="T84" fmla="*/ 0 w 123"/>
                  <a:gd name="T85" fmla="*/ 0 h 271"/>
                  <a:gd name="T86" fmla="*/ 0 w 123"/>
                  <a:gd name="T87" fmla="*/ 0 h 271"/>
                  <a:gd name="T88" fmla="*/ 0 w 123"/>
                  <a:gd name="T89" fmla="*/ 0 h 271"/>
                  <a:gd name="T90" fmla="*/ 0 w 123"/>
                  <a:gd name="T91" fmla="*/ 0 h 271"/>
                  <a:gd name="T92" fmla="*/ 0 w 123"/>
                  <a:gd name="T93" fmla="*/ 0 h 271"/>
                  <a:gd name="T94" fmla="*/ 0 w 123"/>
                  <a:gd name="T95" fmla="*/ 0 h 271"/>
                  <a:gd name="T96" fmla="*/ 0 w 123"/>
                  <a:gd name="T97" fmla="*/ 0 h 271"/>
                  <a:gd name="T98" fmla="*/ 0 w 123"/>
                  <a:gd name="T99" fmla="*/ 0 h 271"/>
                  <a:gd name="T100" fmla="*/ 0 w 123"/>
                  <a:gd name="T101" fmla="*/ 0 h 271"/>
                  <a:gd name="T102" fmla="*/ 0 w 123"/>
                  <a:gd name="T103" fmla="*/ 0 h 271"/>
                  <a:gd name="T104" fmla="*/ 0 w 123"/>
                  <a:gd name="T105" fmla="*/ 0 h 271"/>
                  <a:gd name="T106" fmla="*/ 0 w 123"/>
                  <a:gd name="T107" fmla="*/ 0 h 271"/>
                  <a:gd name="T108" fmla="*/ 0 w 123"/>
                  <a:gd name="T109" fmla="*/ 0 h 271"/>
                  <a:gd name="T110" fmla="*/ 0 w 123"/>
                  <a:gd name="T111" fmla="*/ 0 h 271"/>
                  <a:gd name="T112" fmla="*/ 0 w 123"/>
                  <a:gd name="T113" fmla="*/ 0 h 271"/>
                  <a:gd name="T114" fmla="*/ 0 w 123"/>
                  <a:gd name="T115" fmla="*/ 0 h 2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3"/>
                  <a:gd name="T175" fmla="*/ 0 h 271"/>
                  <a:gd name="T176" fmla="*/ 123 w 123"/>
                  <a:gd name="T177" fmla="*/ 271 h 2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3" h="271">
                    <a:moveTo>
                      <a:pt x="99" y="236"/>
                    </a:moveTo>
                    <a:lnTo>
                      <a:pt x="94" y="243"/>
                    </a:lnTo>
                    <a:lnTo>
                      <a:pt x="89" y="251"/>
                    </a:lnTo>
                    <a:lnTo>
                      <a:pt x="83" y="262"/>
                    </a:lnTo>
                    <a:lnTo>
                      <a:pt x="77" y="271"/>
                    </a:lnTo>
                    <a:lnTo>
                      <a:pt x="72" y="267"/>
                    </a:lnTo>
                    <a:lnTo>
                      <a:pt x="63" y="262"/>
                    </a:lnTo>
                    <a:lnTo>
                      <a:pt x="53" y="260"/>
                    </a:lnTo>
                    <a:lnTo>
                      <a:pt x="40" y="260"/>
                    </a:lnTo>
                    <a:lnTo>
                      <a:pt x="43" y="258"/>
                    </a:lnTo>
                    <a:lnTo>
                      <a:pt x="44" y="257"/>
                    </a:lnTo>
                    <a:lnTo>
                      <a:pt x="47" y="255"/>
                    </a:lnTo>
                    <a:lnTo>
                      <a:pt x="49" y="253"/>
                    </a:lnTo>
                    <a:lnTo>
                      <a:pt x="44" y="248"/>
                    </a:lnTo>
                    <a:lnTo>
                      <a:pt x="37" y="246"/>
                    </a:lnTo>
                    <a:lnTo>
                      <a:pt x="30" y="244"/>
                    </a:lnTo>
                    <a:lnTo>
                      <a:pt x="24" y="244"/>
                    </a:lnTo>
                    <a:lnTo>
                      <a:pt x="33" y="236"/>
                    </a:lnTo>
                    <a:lnTo>
                      <a:pt x="40" y="234"/>
                    </a:lnTo>
                    <a:lnTo>
                      <a:pt x="47" y="237"/>
                    </a:lnTo>
                    <a:lnTo>
                      <a:pt x="54" y="246"/>
                    </a:lnTo>
                    <a:lnTo>
                      <a:pt x="53" y="236"/>
                    </a:lnTo>
                    <a:lnTo>
                      <a:pt x="53" y="222"/>
                    </a:lnTo>
                    <a:lnTo>
                      <a:pt x="54" y="206"/>
                    </a:lnTo>
                    <a:lnTo>
                      <a:pt x="54" y="196"/>
                    </a:lnTo>
                    <a:lnTo>
                      <a:pt x="53" y="189"/>
                    </a:lnTo>
                    <a:lnTo>
                      <a:pt x="49" y="180"/>
                    </a:lnTo>
                    <a:lnTo>
                      <a:pt x="44" y="175"/>
                    </a:lnTo>
                    <a:lnTo>
                      <a:pt x="40" y="171"/>
                    </a:lnTo>
                    <a:lnTo>
                      <a:pt x="39" y="168"/>
                    </a:lnTo>
                    <a:lnTo>
                      <a:pt x="39" y="161"/>
                    </a:lnTo>
                    <a:lnTo>
                      <a:pt x="40" y="154"/>
                    </a:lnTo>
                    <a:lnTo>
                      <a:pt x="42" y="147"/>
                    </a:lnTo>
                    <a:lnTo>
                      <a:pt x="43" y="134"/>
                    </a:lnTo>
                    <a:lnTo>
                      <a:pt x="43" y="117"/>
                    </a:lnTo>
                    <a:lnTo>
                      <a:pt x="42" y="101"/>
                    </a:lnTo>
                    <a:lnTo>
                      <a:pt x="42" y="93"/>
                    </a:lnTo>
                    <a:lnTo>
                      <a:pt x="43" y="89"/>
                    </a:lnTo>
                    <a:lnTo>
                      <a:pt x="47" y="86"/>
                    </a:lnTo>
                    <a:lnTo>
                      <a:pt x="50" y="84"/>
                    </a:lnTo>
                    <a:lnTo>
                      <a:pt x="54" y="82"/>
                    </a:lnTo>
                    <a:lnTo>
                      <a:pt x="57" y="79"/>
                    </a:lnTo>
                    <a:lnTo>
                      <a:pt x="57" y="73"/>
                    </a:lnTo>
                    <a:lnTo>
                      <a:pt x="54" y="68"/>
                    </a:lnTo>
                    <a:lnTo>
                      <a:pt x="52" y="65"/>
                    </a:lnTo>
                    <a:lnTo>
                      <a:pt x="47" y="61"/>
                    </a:lnTo>
                    <a:lnTo>
                      <a:pt x="42" y="56"/>
                    </a:lnTo>
                    <a:lnTo>
                      <a:pt x="34" y="51"/>
                    </a:lnTo>
                    <a:lnTo>
                      <a:pt x="27" y="45"/>
                    </a:lnTo>
                    <a:lnTo>
                      <a:pt x="20" y="40"/>
                    </a:lnTo>
                    <a:lnTo>
                      <a:pt x="13" y="35"/>
                    </a:lnTo>
                    <a:lnTo>
                      <a:pt x="6" y="30"/>
                    </a:lnTo>
                    <a:lnTo>
                      <a:pt x="0" y="26"/>
                    </a:lnTo>
                    <a:lnTo>
                      <a:pt x="6" y="26"/>
                    </a:lnTo>
                    <a:lnTo>
                      <a:pt x="10" y="24"/>
                    </a:lnTo>
                    <a:lnTo>
                      <a:pt x="14" y="24"/>
                    </a:lnTo>
                    <a:lnTo>
                      <a:pt x="17" y="23"/>
                    </a:lnTo>
                    <a:lnTo>
                      <a:pt x="22" y="23"/>
                    </a:lnTo>
                    <a:lnTo>
                      <a:pt x="26" y="23"/>
                    </a:lnTo>
                    <a:lnTo>
                      <a:pt x="32" y="23"/>
                    </a:lnTo>
                    <a:lnTo>
                      <a:pt x="36" y="26"/>
                    </a:lnTo>
                    <a:lnTo>
                      <a:pt x="43" y="35"/>
                    </a:lnTo>
                    <a:lnTo>
                      <a:pt x="53" y="49"/>
                    </a:lnTo>
                    <a:lnTo>
                      <a:pt x="63" y="63"/>
                    </a:lnTo>
                    <a:lnTo>
                      <a:pt x="69" y="73"/>
                    </a:lnTo>
                    <a:lnTo>
                      <a:pt x="67" y="66"/>
                    </a:lnTo>
                    <a:lnTo>
                      <a:pt x="67" y="59"/>
                    </a:lnTo>
                    <a:lnTo>
                      <a:pt x="69" y="54"/>
                    </a:lnTo>
                    <a:lnTo>
                      <a:pt x="73" y="51"/>
                    </a:lnTo>
                    <a:lnTo>
                      <a:pt x="74" y="37"/>
                    </a:lnTo>
                    <a:lnTo>
                      <a:pt x="76" y="23"/>
                    </a:lnTo>
                    <a:lnTo>
                      <a:pt x="76" y="9"/>
                    </a:lnTo>
                    <a:lnTo>
                      <a:pt x="73" y="0"/>
                    </a:lnTo>
                    <a:lnTo>
                      <a:pt x="76" y="2"/>
                    </a:lnTo>
                    <a:lnTo>
                      <a:pt x="79" y="5"/>
                    </a:lnTo>
                    <a:lnTo>
                      <a:pt x="82" y="10"/>
                    </a:lnTo>
                    <a:lnTo>
                      <a:pt x="86" y="16"/>
                    </a:lnTo>
                    <a:lnTo>
                      <a:pt x="89" y="24"/>
                    </a:lnTo>
                    <a:lnTo>
                      <a:pt x="92" y="35"/>
                    </a:lnTo>
                    <a:lnTo>
                      <a:pt x="92" y="44"/>
                    </a:lnTo>
                    <a:lnTo>
                      <a:pt x="92" y="49"/>
                    </a:lnTo>
                    <a:lnTo>
                      <a:pt x="90" y="54"/>
                    </a:lnTo>
                    <a:lnTo>
                      <a:pt x="86" y="59"/>
                    </a:lnTo>
                    <a:lnTo>
                      <a:pt x="84" y="66"/>
                    </a:lnTo>
                    <a:lnTo>
                      <a:pt x="84" y="72"/>
                    </a:lnTo>
                    <a:lnTo>
                      <a:pt x="87" y="77"/>
                    </a:lnTo>
                    <a:lnTo>
                      <a:pt x="89" y="84"/>
                    </a:lnTo>
                    <a:lnTo>
                      <a:pt x="90" y="93"/>
                    </a:lnTo>
                    <a:lnTo>
                      <a:pt x="89" y="103"/>
                    </a:lnTo>
                    <a:lnTo>
                      <a:pt x="87" y="106"/>
                    </a:lnTo>
                    <a:lnTo>
                      <a:pt x="83" y="108"/>
                    </a:lnTo>
                    <a:lnTo>
                      <a:pt x="79" y="105"/>
                    </a:lnTo>
                    <a:lnTo>
                      <a:pt x="74" y="99"/>
                    </a:lnTo>
                    <a:lnTo>
                      <a:pt x="74" y="110"/>
                    </a:lnTo>
                    <a:lnTo>
                      <a:pt x="74" y="126"/>
                    </a:lnTo>
                    <a:lnTo>
                      <a:pt x="74" y="143"/>
                    </a:lnTo>
                    <a:lnTo>
                      <a:pt x="76" y="157"/>
                    </a:lnTo>
                    <a:lnTo>
                      <a:pt x="77" y="169"/>
                    </a:lnTo>
                    <a:lnTo>
                      <a:pt x="77" y="187"/>
                    </a:lnTo>
                    <a:lnTo>
                      <a:pt x="79" y="204"/>
                    </a:lnTo>
                    <a:lnTo>
                      <a:pt x="79" y="220"/>
                    </a:lnTo>
                    <a:lnTo>
                      <a:pt x="83" y="222"/>
                    </a:lnTo>
                    <a:lnTo>
                      <a:pt x="89" y="224"/>
                    </a:lnTo>
                    <a:lnTo>
                      <a:pt x="92" y="227"/>
                    </a:lnTo>
                    <a:lnTo>
                      <a:pt x="93" y="230"/>
                    </a:lnTo>
                    <a:lnTo>
                      <a:pt x="97" y="220"/>
                    </a:lnTo>
                    <a:lnTo>
                      <a:pt x="106" y="210"/>
                    </a:lnTo>
                    <a:lnTo>
                      <a:pt x="114" y="201"/>
                    </a:lnTo>
                    <a:lnTo>
                      <a:pt x="123" y="197"/>
                    </a:lnTo>
                    <a:lnTo>
                      <a:pt x="123" y="201"/>
                    </a:lnTo>
                    <a:lnTo>
                      <a:pt x="123" y="203"/>
                    </a:lnTo>
                    <a:lnTo>
                      <a:pt x="123" y="206"/>
                    </a:lnTo>
                    <a:lnTo>
                      <a:pt x="123" y="210"/>
                    </a:lnTo>
                    <a:lnTo>
                      <a:pt x="113" y="211"/>
                    </a:lnTo>
                    <a:lnTo>
                      <a:pt x="107" y="220"/>
                    </a:lnTo>
                    <a:lnTo>
                      <a:pt x="102" y="229"/>
                    </a:lnTo>
                    <a:lnTo>
                      <a:pt x="99" y="23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09" name="Freeform 65"/>
              <p:cNvSpPr>
                <a:spLocks/>
              </p:cNvSpPr>
              <p:nvPr/>
            </p:nvSpPr>
            <p:spPr bwMode="auto">
              <a:xfrm>
                <a:off x="6565" y="4425"/>
                <a:ext cx="30" cy="107"/>
              </a:xfrm>
              <a:custGeom>
                <a:avLst/>
                <a:gdLst>
                  <a:gd name="T0" fmla="*/ 1 w 59"/>
                  <a:gd name="T1" fmla="*/ 0 h 215"/>
                  <a:gd name="T2" fmla="*/ 1 w 59"/>
                  <a:gd name="T3" fmla="*/ 0 h 215"/>
                  <a:gd name="T4" fmla="*/ 1 w 59"/>
                  <a:gd name="T5" fmla="*/ 0 h 215"/>
                  <a:gd name="T6" fmla="*/ 1 w 59"/>
                  <a:gd name="T7" fmla="*/ 0 h 215"/>
                  <a:gd name="T8" fmla="*/ 1 w 59"/>
                  <a:gd name="T9" fmla="*/ 0 h 215"/>
                  <a:gd name="T10" fmla="*/ 1 w 59"/>
                  <a:gd name="T11" fmla="*/ 0 h 215"/>
                  <a:gd name="T12" fmla="*/ 1 w 59"/>
                  <a:gd name="T13" fmla="*/ 0 h 215"/>
                  <a:gd name="T14" fmla="*/ 1 w 59"/>
                  <a:gd name="T15" fmla="*/ 0 h 215"/>
                  <a:gd name="T16" fmla="*/ 1 w 59"/>
                  <a:gd name="T17" fmla="*/ 0 h 215"/>
                  <a:gd name="T18" fmla="*/ 1 w 59"/>
                  <a:gd name="T19" fmla="*/ 0 h 215"/>
                  <a:gd name="T20" fmla="*/ 1 w 59"/>
                  <a:gd name="T21" fmla="*/ 0 h 215"/>
                  <a:gd name="T22" fmla="*/ 1 w 59"/>
                  <a:gd name="T23" fmla="*/ 0 h 215"/>
                  <a:gd name="T24" fmla="*/ 1 w 59"/>
                  <a:gd name="T25" fmla="*/ 0 h 215"/>
                  <a:gd name="T26" fmla="*/ 1 w 59"/>
                  <a:gd name="T27" fmla="*/ 0 h 215"/>
                  <a:gd name="T28" fmla="*/ 1 w 59"/>
                  <a:gd name="T29" fmla="*/ 0 h 215"/>
                  <a:gd name="T30" fmla="*/ 1 w 59"/>
                  <a:gd name="T31" fmla="*/ 0 h 215"/>
                  <a:gd name="T32" fmla="*/ 1 w 59"/>
                  <a:gd name="T33" fmla="*/ 0 h 215"/>
                  <a:gd name="T34" fmla="*/ 1 w 59"/>
                  <a:gd name="T35" fmla="*/ 0 h 215"/>
                  <a:gd name="T36" fmla="*/ 1 w 59"/>
                  <a:gd name="T37" fmla="*/ 0 h 215"/>
                  <a:gd name="T38" fmla="*/ 1 w 59"/>
                  <a:gd name="T39" fmla="*/ 0 h 215"/>
                  <a:gd name="T40" fmla="*/ 1 w 59"/>
                  <a:gd name="T41" fmla="*/ 0 h 215"/>
                  <a:gd name="T42" fmla="*/ 1 w 59"/>
                  <a:gd name="T43" fmla="*/ 0 h 215"/>
                  <a:gd name="T44" fmla="*/ 1 w 59"/>
                  <a:gd name="T45" fmla="*/ 0 h 215"/>
                  <a:gd name="T46" fmla="*/ 1 w 59"/>
                  <a:gd name="T47" fmla="*/ 0 h 215"/>
                  <a:gd name="T48" fmla="*/ 1 w 59"/>
                  <a:gd name="T49" fmla="*/ 0 h 215"/>
                  <a:gd name="T50" fmla="*/ 1 w 59"/>
                  <a:gd name="T51" fmla="*/ 0 h 215"/>
                  <a:gd name="T52" fmla="*/ 1 w 59"/>
                  <a:gd name="T53" fmla="*/ 0 h 215"/>
                  <a:gd name="T54" fmla="*/ 1 w 59"/>
                  <a:gd name="T55" fmla="*/ 0 h 215"/>
                  <a:gd name="T56" fmla="*/ 1 w 59"/>
                  <a:gd name="T57" fmla="*/ 0 h 215"/>
                  <a:gd name="T58" fmla="*/ 1 w 59"/>
                  <a:gd name="T59" fmla="*/ 0 h 215"/>
                  <a:gd name="T60" fmla="*/ 1 w 59"/>
                  <a:gd name="T61" fmla="*/ 0 h 215"/>
                  <a:gd name="T62" fmla="*/ 1 w 59"/>
                  <a:gd name="T63" fmla="*/ 0 h 215"/>
                  <a:gd name="T64" fmla="*/ 1 w 59"/>
                  <a:gd name="T65" fmla="*/ 0 h 215"/>
                  <a:gd name="T66" fmla="*/ 1 w 59"/>
                  <a:gd name="T67" fmla="*/ 0 h 215"/>
                  <a:gd name="T68" fmla="*/ 1 w 59"/>
                  <a:gd name="T69" fmla="*/ 0 h 215"/>
                  <a:gd name="T70" fmla="*/ 1 w 59"/>
                  <a:gd name="T71" fmla="*/ 0 h 215"/>
                  <a:gd name="T72" fmla="*/ 1 w 59"/>
                  <a:gd name="T73" fmla="*/ 0 h 215"/>
                  <a:gd name="T74" fmla="*/ 0 w 59"/>
                  <a:gd name="T75" fmla="*/ 0 h 215"/>
                  <a:gd name="T76" fmla="*/ 0 w 59"/>
                  <a:gd name="T77" fmla="*/ 0 h 215"/>
                  <a:gd name="T78" fmla="*/ 1 w 59"/>
                  <a:gd name="T79" fmla="*/ 0 h 215"/>
                  <a:gd name="T80" fmla="*/ 1 w 59"/>
                  <a:gd name="T81" fmla="*/ 0 h 215"/>
                  <a:gd name="T82" fmla="*/ 1 w 59"/>
                  <a:gd name="T83" fmla="*/ 0 h 215"/>
                  <a:gd name="T84" fmla="*/ 1 w 59"/>
                  <a:gd name="T85" fmla="*/ 0 h 215"/>
                  <a:gd name="T86" fmla="*/ 1 w 59"/>
                  <a:gd name="T87" fmla="*/ 0 h 215"/>
                  <a:gd name="T88" fmla="*/ 1 w 59"/>
                  <a:gd name="T89" fmla="*/ 0 h 2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215"/>
                  <a:gd name="T137" fmla="*/ 59 w 59"/>
                  <a:gd name="T138" fmla="*/ 215 h 2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215">
                    <a:moveTo>
                      <a:pt x="24" y="158"/>
                    </a:moveTo>
                    <a:lnTo>
                      <a:pt x="27" y="170"/>
                    </a:lnTo>
                    <a:lnTo>
                      <a:pt x="29" y="182"/>
                    </a:lnTo>
                    <a:lnTo>
                      <a:pt x="34" y="194"/>
                    </a:lnTo>
                    <a:lnTo>
                      <a:pt x="38" y="207"/>
                    </a:lnTo>
                    <a:lnTo>
                      <a:pt x="42" y="208"/>
                    </a:lnTo>
                    <a:lnTo>
                      <a:pt x="47" y="212"/>
                    </a:lnTo>
                    <a:lnTo>
                      <a:pt x="54" y="214"/>
                    </a:lnTo>
                    <a:lnTo>
                      <a:pt x="59" y="215"/>
                    </a:lnTo>
                    <a:lnTo>
                      <a:pt x="54" y="210"/>
                    </a:lnTo>
                    <a:lnTo>
                      <a:pt x="49" y="201"/>
                    </a:lnTo>
                    <a:lnTo>
                      <a:pt x="47" y="194"/>
                    </a:lnTo>
                    <a:lnTo>
                      <a:pt x="44" y="189"/>
                    </a:lnTo>
                    <a:lnTo>
                      <a:pt x="42" y="182"/>
                    </a:lnTo>
                    <a:lnTo>
                      <a:pt x="44" y="173"/>
                    </a:lnTo>
                    <a:lnTo>
                      <a:pt x="45" y="165"/>
                    </a:lnTo>
                    <a:lnTo>
                      <a:pt x="47" y="158"/>
                    </a:lnTo>
                    <a:lnTo>
                      <a:pt x="47" y="147"/>
                    </a:lnTo>
                    <a:lnTo>
                      <a:pt x="44" y="137"/>
                    </a:lnTo>
                    <a:lnTo>
                      <a:pt x="38" y="126"/>
                    </a:lnTo>
                    <a:lnTo>
                      <a:pt x="35" y="119"/>
                    </a:lnTo>
                    <a:lnTo>
                      <a:pt x="34" y="112"/>
                    </a:lnTo>
                    <a:lnTo>
                      <a:pt x="34" y="102"/>
                    </a:lnTo>
                    <a:lnTo>
                      <a:pt x="34" y="91"/>
                    </a:lnTo>
                    <a:lnTo>
                      <a:pt x="35" y="83"/>
                    </a:lnTo>
                    <a:lnTo>
                      <a:pt x="28" y="79"/>
                    </a:lnTo>
                    <a:lnTo>
                      <a:pt x="22" y="74"/>
                    </a:lnTo>
                    <a:lnTo>
                      <a:pt x="18" y="67"/>
                    </a:lnTo>
                    <a:lnTo>
                      <a:pt x="15" y="62"/>
                    </a:lnTo>
                    <a:lnTo>
                      <a:pt x="14" y="53"/>
                    </a:lnTo>
                    <a:lnTo>
                      <a:pt x="12" y="39"/>
                    </a:lnTo>
                    <a:lnTo>
                      <a:pt x="12" y="23"/>
                    </a:lnTo>
                    <a:lnTo>
                      <a:pt x="12" y="11"/>
                    </a:lnTo>
                    <a:lnTo>
                      <a:pt x="11" y="7"/>
                    </a:lnTo>
                    <a:lnTo>
                      <a:pt x="7" y="6"/>
                    </a:lnTo>
                    <a:lnTo>
                      <a:pt x="4" y="2"/>
                    </a:lnTo>
                    <a:lnTo>
                      <a:pt x="1" y="0"/>
                    </a:lnTo>
                    <a:lnTo>
                      <a:pt x="0" y="13"/>
                    </a:lnTo>
                    <a:lnTo>
                      <a:pt x="0" y="27"/>
                    </a:lnTo>
                    <a:lnTo>
                      <a:pt x="1" y="42"/>
                    </a:lnTo>
                    <a:lnTo>
                      <a:pt x="2" y="56"/>
                    </a:lnTo>
                    <a:lnTo>
                      <a:pt x="5" y="81"/>
                    </a:lnTo>
                    <a:lnTo>
                      <a:pt x="12" y="109"/>
                    </a:lnTo>
                    <a:lnTo>
                      <a:pt x="19" y="138"/>
                    </a:lnTo>
                    <a:lnTo>
                      <a:pt x="24" y="1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10" name="Freeform 66"/>
              <p:cNvSpPr>
                <a:spLocks/>
              </p:cNvSpPr>
              <p:nvPr/>
            </p:nvSpPr>
            <p:spPr bwMode="auto">
              <a:xfrm>
                <a:off x="6650" y="4429"/>
                <a:ext cx="33" cy="101"/>
              </a:xfrm>
              <a:custGeom>
                <a:avLst/>
                <a:gdLst>
                  <a:gd name="T0" fmla="*/ 0 w 67"/>
                  <a:gd name="T1" fmla="*/ 1 h 201"/>
                  <a:gd name="T2" fmla="*/ 0 w 67"/>
                  <a:gd name="T3" fmla="*/ 1 h 201"/>
                  <a:gd name="T4" fmla="*/ 0 w 67"/>
                  <a:gd name="T5" fmla="*/ 1 h 201"/>
                  <a:gd name="T6" fmla="*/ 0 w 67"/>
                  <a:gd name="T7" fmla="*/ 1 h 201"/>
                  <a:gd name="T8" fmla="*/ 0 w 67"/>
                  <a:gd name="T9" fmla="*/ 1 h 201"/>
                  <a:gd name="T10" fmla="*/ 0 w 67"/>
                  <a:gd name="T11" fmla="*/ 1 h 201"/>
                  <a:gd name="T12" fmla="*/ 0 w 67"/>
                  <a:gd name="T13" fmla="*/ 1 h 201"/>
                  <a:gd name="T14" fmla="*/ 0 w 67"/>
                  <a:gd name="T15" fmla="*/ 1 h 201"/>
                  <a:gd name="T16" fmla="*/ 0 w 67"/>
                  <a:gd name="T17" fmla="*/ 1 h 201"/>
                  <a:gd name="T18" fmla="*/ 0 w 67"/>
                  <a:gd name="T19" fmla="*/ 1 h 201"/>
                  <a:gd name="T20" fmla="*/ 0 w 67"/>
                  <a:gd name="T21" fmla="*/ 1 h 201"/>
                  <a:gd name="T22" fmla="*/ 0 w 67"/>
                  <a:gd name="T23" fmla="*/ 1 h 201"/>
                  <a:gd name="T24" fmla="*/ 0 w 67"/>
                  <a:gd name="T25" fmla="*/ 1 h 201"/>
                  <a:gd name="T26" fmla="*/ 0 w 67"/>
                  <a:gd name="T27" fmla="*/ 1 h 201"/>
                  <a:gd name="T28" fmla="*/ 0 w 67"/>
                  <a:gd name="T29" fmla="*/ 1 h 201"/>
                  <a:gd name="T30" fmla="*/ 0 w 67"/>
                  <a:gd name="T31" fmla="*/ 1 h 201"/>
                  <a:gd name="T32" fmla="*/ 0 w 67"/>
                  <a:gd name="T33" fmla="*/ 1 h 201"/>
                  <a:gd name="T34" fmla="*/ 0 w 67"/>
                  <a:gd name="T35" fmla="*/ 1 h 201"/>
                  <a:gd name="T36" fmla="*/ 0 w 67"/>
                  <a:gd name="T37" fmla="*/ 1 h 201"/>
                  <a:gd name="T38" fmla="*/ 0 w 67"/>
                  <a:gd name="T39" fmla="*/ 1 h 201"/>
                  <a:gd name="T40" fmla="*/ 0 w 67"/>
                  <a:gd name="T41" fmla="*/ 1 h 201"/>
                  <a:gd name="T42" fmla="*/ 0 w 67"/>
                  <a:gd name="T43" fmla="*/ 1 h 201"/>
                  <a:gd name="T44" fmla="*/ 0 w 67"/>
                  <a:gd name="T45" fmla="*/ 1 h 201"/>
                  <a:gd name="T46" fmla="*/ 0 w 67"/>
                  <a:gd name="T47" fmla="*/ 1 h 201"/>
                  <a:gd name="T48" fmla="*/ 0 w 67"/>
                  <a:gd name="T49" fmla="*/ 1 h 201"/>
                  <a:gd name="T50" fmla="*/ 0 w 67"/>
                  <a:gd name="T51" fmla="*/ 1 h 201"/>
                  <a:gd name="T52" fmla="*/ 0 w 67"/>
                  <a:gd name="T53" fmla="*/ 1 h 201"/>
                  <a:gd name="T54" fmla="*/ 0 w 67"/>
                  <a:gd name="T55" fmla="*/ 1 h 201"/>
                  <a:gd name="T56" fmla="*/ 0 w 67"/>
                  <a:gd name="T57" fmla="*/ 1 h 201"/>
                  <a:gd name="T58" fmla="*/ 0 w 67"/>
                  <a:gd name="T59" fmla="*/ 1 h 201"/>
                  <a:gd name="T60" fmla="*/ 0 w 67"/>
                  <a:gd name="T61" fmla="*/ 1 h 201"/>
                  <a:gd name="T62" fmla="*/ 0 w 67"/>
                  <a:gd name="T63" fmla="*/ 1 h 201"/>
                  <a:gd name="T64" fmla="*/ 0 w 67"/>
                  <a:gd name="T65" fmla="*/ 1 h 201"/>
                  <a:gd name="T66" fmla="*/ 0 w 67"/>
                  <a:gd name="T67" fmla="*/ 1 h 201"/>
                  <a:gd name="T68" fmla="*/ 0 w 67"/>
                  <a:gd name="T69" fmla="*/ 1 h 201"/>
                  <a:gd name="T70" fmla="*/ 0 w 67"/>
                  <a:gd name="T71" fmla="*/ 1 h 201"/>
                  <a:gd name="T72" fmla="*/ 0 w 67"/>
                  <a:gd name="T73" fmla="*/ 0 h 201"/>
                  <a:gd name="T74" fmla="*/ 0 w 67"/>
                  <a:gd name="T75" fmla="*/ 1 h 201"/>
                  <a:gd name="T76" fmla="*/ 0 w 67"/>
                  <a:gd name="T77" fmla="*/ 1 h 201"/>
                  <a:gd name="T78" fmla="*/ 0 w 67"/>
                  <a:gd name="T79" fmla="*/ 1 h 201"/>
                  <a:gd name="T80" fmla="*/ 0 w 67"/>
                  <a:gd name="T81" fmla="*/ 1 h 2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
                  <a:gd name="T124" fmla="*/ 0 h 201"/>
                  <a:gd name="T125" fmla="*/ 67 w 67"/>
                  <a:gd name="T126" fmla="*/ 201 h 20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 h="201">
                    <a:moveTo>
                      <a:pt x="61" y="49"/>
                    </a:moveTo>
                    <a:lnTo>
                      <a:pt x="60" y="61"/>
                    </a:lnTo>
                    <a:lnTo>
                      <a:pt x="59" y="75"/>
                    </a:lnTo>
                    <a:lnTo>
                      <a:pt x="56" y="88"/>
                    </a:lnTo>
                    <a:lnTo>
                      <a:pt x="54" y="96"/>
                    </a:lnTo>
                    <a:lnTo>
                      <a:pt x="54" y="129"/>
                    </a:lnTo>
                    <a:lnTo>
                      <a:pt x="49" y="159"/>
                    </a:lnTo>
                    <a:lnTo>
                      <a:pt x="39" y="184"/>
                    </a:lnTo>
                    <a:lnTo>
                      <a:pt x="26" y="201"/>
                    </a:lnTo>
                    <a:lnTo>
                      <a:pt x="19" y="199"/>
                    </a:lnTo>
                    <a:lnTo>
                      <a:pt x="11" y="196"/>
                    </a:lnTo>
                    <a:lnTo>
                      <a:pt x="6" y="191"/>
                    </a:lnTo>
                    <a:lnTo>
                      <a:pt x="0" y="184"/>
                    </a:lnTo>
                    <a:lnTo>
                      <a:pt x="4" y="178"/>
                    </a:lnTo>
                    <a:lnTo>
                      <a:pt x="10" y="173"/>
                    </a:lnTo>
                    <a:lnTo>
                      <a:pt x="17" y="164"/>
                    </a:lnTo>
                    <a:lnTo>
                      <a:pt x="24" y="156"/>
                    </a:lnTo>
                    <a:lnTo>
                      <a:pt x="31" y="145"/>
                    </a:lnTo>
                    <a:lnTo>
                      <a:pt x="37" y="136"/>
                    </a:lnTo>
                    <a:lnTo>
                      <a:pt x="41" y="128"/>
                    </a:lnTo>
                    <a:lnTo>
                      <a:pt x="43" y="121"/>
                    </a:lnTo>
                    <a:lnTo>
                      <a:pt x="39" y="126"/>
                    </a:lnTo>
                    <a:lnTo>
                      <a:pt x="36" y="131"/>
                    </a:lnTo>
                    <a:lnTo>
                      <a:pt x="31" y="136"/>
                    </a:lnTo>
                    <a:lnTo>
                      <a:pt x="27" y="140"/>
                    </a:lnTo>
                    <a:lnTo>
                      <a:pt x="30" y="119"/>
                    </a:lnTo>
                    <a:lnTo>
                      <a:pt x="31" y="93"/>
                    </a:lnTo>
                    <a:lnTo>
                      <a:pt x="31" y="72"/>
                    </a:lnTo>
                    <a:lnTo>
                      <a:pt x="30" y="58"/>
                    </a:lnTo>
                    <a:lnTo>
                      <a:pt x="41" y="51"/>
                    </a:lnTo>
                    <a:lnTo>
                      <a:pt x="50" y="39"/>
                    </a:lnTo>
                    <a:lnTo>
                      <a:pt x="54" y="25"/>
                    </a:lnTo>
                    <a:lnTo>
                      <a:pt x="57" y="12"/>
                    </a:lnTo>
                    <a:lnTo>
                      <a:pt x="60" y="11"/>
                    </a:lnTo>
                    <a:lnTo>
                      <a:pt x="63" y="7"/>
                    </a:lnTo>
                    <a:lnTo>
                      <a:pt x="64" y="4"/>
                    </a:lnTo>
                    <a:lnTo>
                      <a:pt x="67" y="0"/>
                    </a:lnTo>
                    <a:lnTo>
                      <a:pt x="67" y="12"/>
                    </a:lnTo>
                    <a:lnTo>
                      <a:pt x="66" y="26"/>
                    </a:lnTo>
                    <a:lnTo>
                      <a:pt x="63" y="40"/>
                    </a:lnTo>
                    <a:lnTo>
                      <a:pt x="61" y="4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11" name="Freeform 67"/>
              <p:cNvSpPr>
                <a:spLocks/>
              </p:cNvSpPr>
              <p:nvPr/>
            </p:nvSpPr>
            <p:spPr bwMode="auto">
              <a:xfrm>
                <a:off x="5793" y="4860"/>
                <a:ext cx="296" cy="380"/>
              </a:xfrm>
              <a:custGeom>
                <a:avLst/>
                <a:gdLst>
                  <a:gd name="T0" fmla="*/ 0 w 593"/>
                  <a:gd name="T1" fmla="*/ 0 h 762"/>
                  <a:gd name="T2" fmla="*/ 0 w 593"/>
                  <a:gd name="T3" fmla="*/ 0 h 762"/>
                  <a:gd name="T4" fmla="*/ 0 w 593"/>
                  <a:gd name="T5" fmla="*/ 0 h 762"/>
                  <a:gd name="T6" fmla="*/ 0 w 593"/>
                  <a:gd name="T7" fmla="*/ 0 h 762"/>
                  <a:gd name="T8" fmla="*/ 0 w 593"/>
                  <a:gd name="T9" fmla="*/ 0 h 762"/>
                  <a:gd name="T10" fmla="*/ 0 w 593"/>
                  <a:gd name="T11" fmla="*/ 0 h 762"/>
                  <a:gd name="T12" fmla="*/ 0 w 593"/>
                  <a:gd name="T13" fmla="*/ 0 h 762"/>
                  <a:gd name="T14" fmla="*/ 0 w 593"/>
                  <a:gd name="T15" fmla="*/ 0 h 762"/>
                  <a:gd name="T16" fmla="*/ 0 w 593"/>
                  <a:gd name="T17" fmla="*/ 0 h 762"/>
                  <a:gd name="T18" fmla="*/ 0 w 593"/>
                  <a:gd name="T19" fmla="*/ 0 h 762"/>
                  <a:gd name="T20" fmla="*/ 0 w 593"/>
                  <a:gd name="T21" fmla="*/ 0 h 762"/>
                  <a:gd name="T22" fmla="*/ 0 w 593"/>
                  <a:gd name="T23" fmla="*/ 0 h 762"/>
                  <a:gd name="T24" fmla="*/ 0 w 593"/>
                  <a:gd name="T25" fmla="*/ 0 h 762"/>
                  <a:gd name="T26" fmla="*/ 0 w 593"/>
                  <a:gd name="T27" fmla="*/ 0 h 762"/>
                  <a:gd name="T28" fmla="*/ 0 w 593"/>
                  <a:gd name="T29" fmla="*/ 0 h 762"/>
                  <a:gd name="T30" fmla="*/ 0 w 593"/>
                  <a:gd name="T31" fmla="*/ 0 h 762"/>
                  <a:gd name="T32" fmla="*/ 0 w 593"/>
                  <a:gd name="T33" fmla="*/ 0 h 762"/>
                  <a:gd name="T34" fmla="*/ 0 w 593"/>
                  <a:gd name="T35" fmla="*/ 0 h 762"/>
                  <a:gd name="T36" fmla="*/ 0 w 593"/>
                  <a:gd name="T37" fmla="*/ 0 h 762"/>
                  <a:gd name="T38" fmla="*/ 0 w 593"/>
                  <a:gd name="T39" fmla="*/ 0 h 762"/>
                  <a:gd name="T40" fmla="*/ 0 w 593"/>
                  <a:gd name="T41" fmla="*/ 0 h 762"/>
                  <a:gd name="T42" fmla="*/ 0 w 593"/>
                  <a:gd name="T43" fmla="*/ 0 h 762"/>
                  <a:gd name="T44" fmla="*/ 0 w 593"/>
                  <a:gd name="T45" fmla="*/ 0 h 762"/>
                  <a:gd name="T46" fmla="*/ 0 w 593"/>
                  <a:gd name="T47" fmla="*/ 0 h 762"/>
                  <a:gd name="T48" fmla="*/ 0 w 593"/>
                  <a:gd name="T49" fmla="*/ 0 h 762"/>
                  <a:gd name="T50" fmla="*/ 0 w 593"/>
                  <a:gd name="T51" fmla="*/ 0 h 762"/>
                  <a:gd name="T52" fmla="*/ 0 w 593"/>
                  <a:gd name="T53" fmla="*/ 0 h 762"/>
                  <a:gd name="T54" fmla="*/ 0 w 593"/>
                  <a:gd name="T55" fmla="*/ 0 h 762"/>
                  <a:gd name="T56" fmla="*/ 0 w 593"/>
                  <a:gd name="T57" fmla="*/ 0 h 762"/>
                  <a:gd name="T58" fmla="*/ 0 w 593"/>
                  <a:gd name="T59" fmla="*/ 0 h 762"/>
                  <a:gd name="T60" fmla="*/ 0 w 593"/>
                  <a:gd name="T61" fmla="*/ 0 h 762"/>
                  <a:gd name="T62" fmla="*/ 0 w 593"/>
                  <a:gd name="T63" fmla="*/ 0 h 762"/>
                  <a:gd name="T64" fmla="*/ 0 w 593"/>
                  <a:gd name="T65" fmla="*/ 0 h 762"/>
                  <a:gd name="T66" fmla="*/ 0 w 593"/>
                  <a:gd name="T67" fmla="*/ 0 h 762"/>
                  <a:gd name="T68" fmla="*/ 0 w 593"/>
                  <a:gd name="T69" fmla="*/ 0 h 762"/>
                  <a:gd name="T70" fmla="*/ 0 w 593"/>
                  <a:gd name="T71" fmla="*/ 0 h 762"/>
                  <a:gd name="T72" fmla="*/ 0 w 593"/>
                  <a:gd name="T73" fmla="*/ 0 h 762"/>
                  <a:gd name="T74" fmla="*/ 0 w 593"/>
                  <a:gd name="T75" fmla="*/ 0 h 762"/>
                  <a:gd name="T76" fmla="*/ 0 w 593"/>
                  <a:gd name="T77" fmla="*/ 0 h 762"/>
                  <a:gd name="T78" fmla="*/ 0 w 593"/>
                  <a:gd name="T79" fmla="*/ 0 h 762"/>
                  <a:gd name="T80" fmla="*/ 0 w 593"/>
                  <a:gd name="T81" fmla="*/ 0 h 762"/>
                  <a:gd name="T82" fmla="*/ 0 w 593"/>
                  <a:gd name="T83" fmla="*/ 0 h 762"/>
                  <a:gd name="T84" fmla="*/ 0 w 593"/>
                  <a:gd name="T85" fmla="*/ 0 h 762"/>
                  <a:gd name="T86" fmla="*/ 0 w 593"/>
                  <a:gd name="T87" fmla="*/ 0 h 762"/>
                  <a:gd name="T88" fmla="*/ 0 w 593"/>
                  <a:gd name="T89" fmla="*/ 0 h 762"/>
                  <a:gd name="T90" fmla="*/ 0 w 593"/>
                  <a:gd name="T91" fmla="*/ 0 h 762"/>
                  <a:gd name="T92" fmla="*/ 0 w 593"/>
                  <a:gd name="T93" fmla="*/ 0 h 762"/>
                  <a:gd name="T94" fmla="*/ 0 w 593"/>
                  <a:gd name="T95" fmla="*/ 0 h 762"/>
                  <a:gd name="T96" fmla="*/ 0 w 593"/>
                  <a:gd name="T97" fmla="*/ 0 h 762"/>
                  <a:gd name="T98" fmla="*/ 0 w 593"/>
                  <a:gd name="T99" fmla="*/ 0 h 762"/>
                  <a:gd name="T100" fmla="*/ 0 w 593"/>
                  <a:gd name="T101" fmla="*/ 0 h 762"/>
                  <a:gd name="T102" fmla="*/ 0 w 593"/>
                  <a:gd name="T103" fmla="*/ 0 h 7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3"/>
                  <a:gd name="T157" fmla="*/ 0 h 762"/>
                  <a:gd name="T158" fmla="*/ 593 w 593"/>
                  <a:gd name="T159" fmla="*/ 762 h 7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3" h="762">
                    <a:moveTo>
                      <a:pt x="593" y="219"/>
                    </a:moveTo>
                    <a:lnTo>
                      <a:pt x="592" y="210"/>
                    </a:lnTo>
                    <a:lnTo>
                      <a:pt x="590" y="199"/>
                    </a:lnTo>
                    <a:lnTo>
                      <a:pt x="589" y="187"/>
                    </a:lnTo>
                    <a:lnTo>
                      <a:pt x="586" y="173"/>
                    </a:lnTo>
                    <a:lnTo>
                      <a:pt x="579" y="154"/>
                    </a:lnTo>
                    <a:lnTo>
                      <a:pt x="570" y="138"/>
                    </a:lnTo>
                    <a:lnTo>
                      <a:pt x="559" y="128"/>
                    </a:lnTo>
                    <a:lnTo>
                      <a:pt x="549" y="121"/>
                    </a:lnTo>
                    <a:lnTo>
                      <a:pt x="542" y="116"/>
                    </a:lnTo>
                    <a:lnTo>
                      <a:pt x="534" y="109"/>
                    </a:lnTo>
                    <a:lnTo>
                      <a:pt x="527" y="98"/>
                    </a:lnTo>
                    <a:lnTo>
                      <a:pt x="523" y="91"/>
                    </a:lnTo>
                    <a:lnTo>
                      <a:pt x="519" y="84"/>
                    </a:lnTo>
                    <a:lnTo>
                      <a:pt x="513" y="77"/>
                    </a:lnTo>
                    <a:lnTo>
                      <a:pt x="506" y="74"/>
                    </a:lnTo>
                    <a:lnTo>
                      <a:pt x="499" y="70"/>
                    </a:lnTo>
                    <a:lnTo>
                      <a:pt x="490" y="67"/>
                    </a:lnTo>
                    <a:lnTo>
                      <a:pt x="480" y="60"/>
                    </a:lnTo>
                    <a:lnTo>
                      <a:pt x="469" y="51"/>
                    </a:lnTo>
                    <a:lnTo>
                      <a:pt x="459" y="42"/>
                    </a:lnTo>
                    <a:lnTo>
                      <a:pt x="453" y="39"/>
                    </a:lnTo>
                    <a:lnTo>
                      <a:pt x="443" y="35"/>
                    </a:lnTo>
                    <a:lnTo>
                      <a:pt x="433" y="33"/>
                    </a:lnTo>
                    <a:lnTo>
                      <a:pt x="422" y="33"/>
                    </a:lnTo>
                    <a:lnTo>
                      <a:pt x="409" y="33"/>
                    </a:lnTo>
                    <a:lnTo>
                      <a:pt x="397" y="33"/>
                    </a:lnTo>
                    <a:lnTo>
                      <a:pt x="387" y="33"/>
                    </a:lnTo>
                    <a:lnTo>
                      <a:pt x="380" y="33"/>
                    </a:lnTo>
                    <a:lnTo>
                      <a:pt x="376" y="21"/>
                    </a:lnTo>
                    <a:lnTo>
                      <a:pt x="369" y="13"/>
                    </a:lnTo>
                    <a:lnTo>
                      <a:pt x="359" y="6"/>
                    </a:lnTo>
                    <a:lnTo>
                      <a:pt x="350" y="2"/>
                    </a:lnTo>
                    <a:lnTo>
                      <a:pt x="350" y="6"/>
                    </a:lnTo>
                    <a:lnTo>
                      <a:pt x="349" y="13"/>
                    </a:lnTo>
                    <a:lnTo>
                      <a:pt x="347" y="18"/>
                    </a:lnTo>
                    <a:lnTo>
                      <a:pt x="345" y="23"/>
                    </a:lnTo>
                    <a:lnTo>
                      <a:pt x="342" y="20"/>
                    </a:lnTo>
                    <a:lnTo>
                      <a:pt x="336" y="16"/>
                    </a:lnTo>
                    <a:lnTo>
                      <a:pt x="330" y="13"/>
                    </a:lnTo>
                    <a:lnTo>
                      <a:pt x="323" y="9"/>
                    </a:lnTo>
                    <a:lnTo>
                      <a:pt x="315" y="6"/>
                    </a:lnTo>
                    <a:lnTo>
                      <a:pt x="306" y="2"/>
                    </a:lnTo>
                    <a:lnTo>
                      <a:pt x="296" y="0"/>
                    </a:lnTo>
                    <a:lnTo>
                      <a:pt x="287" y="0"/>
                    </a:lnTo>
                    <a:lnTo>
                      <a:pt x="283" y="2"/>
                    </a:lnTo>
                    <a:lnTo>
                      <a:pt x="275" y="6"/>
                    </a:lnTo>
                    <a:lnTo>
                      <a:pt x="265" y="9"/>
                    </a:lnTo>
                    <a:lnTo>
                      <a:pt x="255" y="14"/>
                    </a:lnTo>
                    <a:lnTo>
                      <a:pt x="245" y="21"/>
                    </a:lnTo>
                    <a:lnTo>
                      <a:pt x="236" y="27"/>
                    </a:lnTo>
                    <a:lnTo>
                      <a:pt x="229" y="32"/>
                    </a:lnTo>
                    <a:lnTo>
                      <a:pt x="225" y="35"/>
                    </a:lnTo>
                    <a:lnTo>
                      <a:pt x="217" y="42"/>
                    </a:lnTo>
                    <a:lnTo>
                      <a:pt x="206" y="51"/>
                    </a:lnTo>
                    <a:lnTo>
                      <a:pt x="195" y="60"/>
                    </a:lnTo>
                    <a:lnTo>
                      <a:pt x="183" y="67"/>
                    </a:lnTo>
                    <a:lnTo>
                      <a:pt x="173" y="79"/>
                    </a:lnTo>
                    <a:lnTo>
                      <a:pt x="166" y="100"/>
                    </a:lnTo>
                    <a:lnTo>
                      <a:pt x="159" y="124"/>
                    </a:lnTo>
                    <a:lnTo>
                      <a:pt x="153" y="140"/>
                    </a:lnTo>
                    <a:lnTo>
                      <a:pt x="157" y="137"/>
                    </a:lnTo>
                    <a:lnTo>
                      <a:pt x="163" y="130"/>
                    </a:lnTo>
                    <a:lnTo>
                      <a:pt x="170" y="123"/>
                    </a:lnTo>
                    <a:lnTo>
                      <a:pt x="177" y="114"/>
                    </a:lnTo>
                    <a:lnTo>
                      <a:pt x="185" y="107"/>
                    </a:lnTo>
                    <a:lnTo>
                      <a:pt x="192" y="102"/>
                    </a:lnTo>
                    <a:lnTo>
                      <a:pt x="196" y="100"/>
                    </a:lnTo>
                    <a:lnTo>
                      <a:pt x="200" y="102"/>
                    </a:lnTo>
                    <a:lnTo>
                      <a:pt x="200" y="107"/>
                    </a:lnTo>
                    <a:lnTo>
                      <a:pt x="196" y="112"/>
                    </a:lnTo>
                    <a:lnTo>
                      <a:pt x="189" y="117"/>
                    </a:lnTo>
                    <a:lnTo>
                      <a:pt x="182" y="124"/>
                    </a:lnTo>
                    <a:lnTo>
                      <a:pt x="172" y="130"/>
                    </a:lnTo>
                    <a:lnTo>
                      <a:pt x="163" y="135"/>
                    </a:lnTo>
                    <a:lnTo>
                      <a:pt x="157" y="138"/>
                    </a:lnTo>
                    <a:lnTo>
                      <a:pt x="153" y="140"/>
                    </a:lnTo>
                    <a:lnTo>
                      <a:pt x="147" y="144"/>
                    </a:lnTo>
                    <a:lnTo>
                      <a:pt x="137" y="152"/>
                    </a:lnTo>
                    <a:lnTo>
                      <a:pt x="129" y="163"/>
                    </a:lnTo>
                    <a:lnTo>
                      <a:pt x="122" y="171"/>
                    </a:lnTo>
                    <a:lnTo>
                      <a:pt x="117" y="178"/>
                    </a:lnTo>
                    <a:lnTo>
                      <a:pt x="112" y="187"/>
                    </a:lnTo>
                    <a:lnTo>
                      <a:pt x="105" y="199"/>
                    </a:lnTo>
                    <a:lnTo>
                      <a:pt x="98" y="213"/>
                    </a:lnTo>
                    <a:lnTo>
                      <a:pt x="89" y="227"/>
                    </a:lnTo>
                    <a:lnTo>
                      <a:pt x="83" y="238"/>
                    </a:lnTo>
                    <a:lnTo>
                      <a:pt x="78" y="247"/>
                    </a:lnTo>
                    <a:lnTo>
                      <a:pt x="75" y="252"/>
                    </a:lnTo>
                    <a:lnTo>
                      <a:pt x="70" y="261"/>
                    </a:lnTo>
                    <a:lnTo>
                      <a:pt x="68" y="273"/>
                    </a:lnTo>
                    <a:lnTo>
                      <a:pt x="66" y="289"/>
                    </a:lnTo>
                    <a:lnTo>
                      <a:pt x="65" y="302"/>
                    </a:lnTo>
                    <a:lnTo>
                      <a:pt x="79" y="302"/>
                    </a:lnTo>
                    <a:lnTo>
                      <a:pt x="80" y="313"/>
                    </a:lnTo>
                    <a:lnTo>
                      <a:pt x="73" y="325"/>
                    </a:lnTo>
                    <a:lnTo>
                      <a:pt x="58" y="332"/>
                    </a:lnTo>
                    <a:lnTo>
                      <a:pt x="50" y="344"/>
                    </a:lnTo>
                    <a:lnTo>
                      <a:pt x="42" y="358"/>
                    </a:lnTo>
                    <a:lnTo>
                      <a:pt x="33" y="374"/>
                    </a:lnTo>
                    <a:lnTo>
                      <a:pt x="28" y="392"/>
                    </a:lnTo>
                    <a:lnTo>
                      <a:pt x="23" y="411"/>
                    </a:lnTo>
                    <a:lnTo>
                      <a:pt x="18" y="432"/>
                    </a:lnTo>
                    <a:lnTo>
                      <a:pt x="12" y="449"/>
                    </a:lnTo>
                    <a:lnTo>
                      <a:pt x="8" y="461"/>
                    </a:lnTo>
                    <a:lnTo>
                      <a:pt x="8" y="470"/>
                    </a:lnTo>
                    <a:lnTo>
                      <a:pt x="9" y="484"/>
                    </a:lnTo>
                    <a:lnTo>
                      <a:pt x="12" y="498"/>
                    </a:lnTo>
                    <a:lnTo>
                      <a:pt x="13" y="512"/>
                    </a:lnTo>
                    <a:lnTo>
                      <a:pt x="3" y="537"/>
                    </a:lnTo>
                    <a:lnTo>
                      <a:pt x="0" y="561"/>
                    </a:lnTo>
                    <a:lnTo>
                      <a:pt x="0" y="584"/>
                    </a:lnTo>
                    <a:lnTo>
                      <a:pt x="3" y="598"/>
                    </a:lnTo>
                    <a:lnTo>
                      <a:pt x="6" y="608"/>
                    </a:lnTo>
                    <a:lnTo>
                      <a:pt x="8" y="619"/>
                    </a:lnTo>
                    <a:lnTo>
                      <a:pt x="9" y="627"/>
                    </a:lnTo>
                    <a:lnTo>
                      <a:pt x="8" y="636"/>
                    </a:lnTo>
                    <a:lnTo>
                      <a:pt x="10" y="647"/>
                    </a:lnTo>
                    <a:lnTo>
                      <a:pt x="19" y="666"/>
                    </a:lnTo>
                    <a:lnTo>
                      <a:pt x="29" y="683"/>
                    </a:lnTo>
                    <a:lnTo>
                      <a:pt x="38" y="695"/>
                    </a:lnTo>
                    <a:lnTo>
                      <a:pt x="48" y="711"/>
                    </a:lnTo>
                    <a:lnTo>
                      <a:pt x="60" y="725"/>
                    </a:lnTo>
                    <a:lnTo>
                      <a:pt x="75" y="736"/>
                    </a:lnTo>
                    <a:lnTo>
                      <a:pt x="90" y="744"/>
                    </a:lnTo>
                    <a:lnTo>
                      <a:pt x="109" y="750"/>
                    </a:lnTo>
                    <a:lnTo>
                      <a:pt x="129" y="753"/>
                    </a:lnTo>
                    <a:lnTo>
                      <a:pt x="150" y="751"/>
                    </a:lnTo>
                    <a:lnTo>
                      <a:pt x="173" y="748"/>
                    </a:lnTo>
                    <a:lnTo>
                      <a:pt x="187" y="757"/>
                    </a:lnTo>
                    <a:lnTo>
                      <a:pt x="205" y="760"/>
                    </a:lnTo>
                    <a:lnTo>
                      <a:pt x="220" y="762"/>
                    </a:lnTo>
                    <a:lnTo>
                      <a:pt x="239" y="762"/>
                    </a:lnTo>
                    <a:lnTo>
                      <a:pt x="256" y="760"/>
                    </a:lnTo>
                    <a:lnTo>
                      <a:pt x="275" y="755"/>
                    </a:lnTo>
                    <a:lnTo>
                      <a:pt x="293" y="750"/>
                    </a:lnTo>
                    <a:lnTo>
                      <a:pt x="312" y="744"/>
                    </a:lnTo>
                    <a:lnTo>
                      <a:pt x="322" y="739"/>
                    </a:lnTo>
                    <a:lnTo>
                      <a:pt x="333" y="730"/>
                    </a:lnTo>
                    <a:lnTo>
                      <a:pt x="343" y="718"/>
                    </a:lnTo>
                    <a:lnTo>
                      <a:pt x="353" y="702"/>
                    </a:lnTo>
                    <a:lnTo>
                      <a:pt x="359" y="689"/>
                    </a:lnTo>
                    <a:lnTo>
                      <a:pt x="365" y="675"/>
                    </a:lnTo>
                    <a:lnTo>
                      <a:pt x="369" y="662"/>
                    </a:lnTo>
                    <a:lnTo>
                      <a:pt x="370" y="648"/>
                    </a:lnTo>
                    <a:lnTo>
                      <a:pt x="380" y="648"/>
                    </a:lnTo>
                    <a:lnTo>
                      <a:pt x="390" y="643"/>
                    </a:lnTo>
                    <a:lnTo>
                      <a:pt x="397" y="636"/>
                    </a:lnTo>
                    <a:lnTo>
                      <a:pt x="402" y="627"/>
                    </a:lnTo>
                    <a:lnTo>
                      <a:pt x="415" y="622"/>
                    </a:lnTo>
                    <a:lnTo>
                      <a:pt x="420" y="610"/>
                    </a:lnTo>
                    <a:lnTo>
                      <a:pt x="422" y="598"/>
                    </a:lnTo>
                    <a:lnTo>
                      <a:pt x="422" y="587"/>
                    </a:lnTo>
                    <a:lnTo>
                      <a:pt x="423" y="584"/>
                    </a:lnTo>
                    <a:lnTo>
                      <a:pt x="426" y="580"/>
                    </a:lnTo>
                    <a:lnTo>
                      <a:pt x="429" y="577"/>
                    </a:lnTo>
                    <a:lnTo>
                      <a:pt x="433" y="575"/>
                    </a:lnTo>
                    <a:lnTo>
                      <a:pt x="439" y="573"/>
                    </a:lnTo>
                    <a:lnTo>
                      <a:pt x="445" y="571"/>
                    </a:lnTo>
                    <a:lnTo>
                      <a:pt x="449" y="571"/>
                    </a:lnTo>
                    <a:lnTo>
                      <a:pt x="455" y="573"/>
                    </a:lnTo>
                    <a:lnTo>
                      <a:pt x="450" y="571"/>
                    </a:lnTo>
                    <a:lnTo>
                      <a:pt x="445" y="568"/>
                    </a:lnTo>
                    <a:lnTo>
                      <a:pt x="437" y="568"/>
                    </a:lnTo>
                    <a:lnTo>
                      <a:pt x="433" y="568"/>
                    </a:lnTo>
                    <a:lnTo>
                      <a:pt x="439" y="559"/>
                    </a:lnTo>
                    <a:lnTo>
                      <a:pt x="447" y="552"/>
                    </a:lnTo>
                    <a:lnTo>
                      <a:pt x="457" y="544"/>
                    </a:lnTo>
                    <a:lnTo>
                      <a:pt x="466" y="537"/>
                    </a:lnTo>
                    <a:lnTo>
                      <a:pt x="465" y="531"/>
                    </a:lnTo>
                    <a:lnTo>
                      <a:pt x="470" y="493"/>
                    </a:lnTo>
                    <a:lnTo>
                      <a:pt x="466" y="456"/>
                    </a:lnTo>
                    <a:lnTo>
                      <a:pt x="457" y="428"/>
                    </a:lnTo>
                    <a:lnTo>
                      <a:pt x="452" y="413"/>
                    </a:lnTo>
                    <a:lnTo>
                      <a:pt x="453" y="406"/>
                    </a:lnTo>
                    <a:lnTo>
                      <a:pt x="456" y="397"/>
                    </a:lnTo>
                    <a:lnTo>
                      <a:pt x="462" y="385"/>
                    </a:lnTo>
                    <a:lnTo>
                      <a:pt x="470" y="369"/>
                    </a:lnTo>
                    <a:lnTo>
                      <a:pt x="479" y="355"/>
                    </a:lnTo>
                    <a:lnTo>
                      <a:pt x="486" y="341"/>
                    </a:lnTo>
                    <a:lnTo>
                      <a:pt x="493" y="330"/>
                    </a:lnTo>
                    <a:lnTo>
                      <a:pt x="499" y="322"/>
                    </a:lnTo>
                    <a:lnTo>
                      <a:pt x="497" y="316"/>
                    </a:lnTo>
                    <a:lnTo>
                      <a:pt x="496" y="311"/>
                    </a:lnTo>
                    <a:lnTo>
                      <a:pt x="496" y="306"/>
                    </a:lnTo>
                    <a:lnTo>
                      <a:pt x="496" y="301"/>
                    </a:lnTo>
                    <a:lnTo>
                      <a:pt x="497" y="295"/>
                    </a:lnTo>
                    <a:lnTo>
                      <a:pt x="497" y="290"/>
                    </a:lnTo>
                    <a:lnTo>
                      <a:pt x="499" y="289"/>
                    </a:lnTo>
                    <a:lnTo>
                      <a:pt x="499" y="285"/>
                    </a:lnTo>
                    <a:lnTo>
                      <a:pt x="496" y="282"/>
                    </a:lnTo>
                    <a:lnTo>
                      <a:pt x="496" y="280"/>
                    </a:lnTo>
                    <a:lnTo>
                      <a:pt x="496" y="278"/>
                    </a:lnTo>
                    <a:lnTo>
                      <a:pt x="497" y="273"/>
                    </a:lnTo>
                    <a:lnTo>
                      <a:pt x="499" y="262"/>
                    </a:lnTo>
                    <a:lnTo>
                      <a:pt x="503" y="250"/>
                    </a:lnTo>
                    <a:lnTo>
                      <a:pt x="509" y="236"/>
                    </a:lnTo>
                    <a:lnTo>
                      <a:pt x="513" y="227"/>
                    </a:lnTo>
                    <a:lnTo>
                      <a:pt x="516" y="222"/>
                    </a:lnTo>
                    <a:lnTo>
                      <a:pt x="520" y="219"/>
                    </a:lnTo>
                    <a:lnTo>
                      <a:pt x="523" y="219"/>
                    </a:lnTo>
                    <a:lnTo>
                      <a:pt x="524" y="222"/>
                    </a:lnTo>
                    <a:lnTo>
                      <a:pt x="527" y="226"/>
                    </a:lnTo>
                    <a:lnTo>
                      <a:pt x="532" y="227"/>
                    </a:lnTo>
                    <a:lnTo>
                      <a:pt x="540" y="231"/>
                    </a:lnTo>
                    <a:lnTo>
                      <a:pt x="549" y="231"/>
                    </a:lnTo>
                    <a:lnTo>
                      <a:pt x="559" y="231"/>
                    </a:lnTo>
                    <a:lnTo>
                      <a:pt x="570" y="229"/>
                    </a:lnTo>
                    <a:lnTo>
                      <a:pt x="582" y="226"/>
                    </a:lnTo>
                    <a:lnTo>
                      <a:pt x="593" y="2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12" name="Freeform 68"/>
              <p:cNvSpPr>
                <a:spLocks/>
              </p:cNvSpPr>
              <p:nvPr/>
            </p:nvSpPr>
            <p:spPr bwMode="auto">
              <a:xfrm>
                <a:off x="5752" y="5207"/>
                <a:ext cx="342" cy="569"/>
              </a:xfrm>
              <a:custGeom>
                <a:avLst/>
                <a:gdLst>
                  <a:gd name="T0" fmla="*/ 1 w 684"/>
                  <a:gd name="T1" fmla="*/ 1 h 1138"/>
                  <a:gd name="T2" fmla="*/ 1 w 684"/>
                  <a:gd name="T3" fmla="*/ 1 h 1138"/>
                  <a:gd name="T4" fmla="*/ 1 w 684"/>
                  <a:gd name="T5" fmla="*/ 1 h 1138"/>
                  <a:gd name="T6" fmla="*/ 1 w 684"/>
                  <a:gd name="T7" fmla="*/ 1 h 1138"/>
                  <a:gd name="T8" fmla="*/ 1 w 684"/>
                  <a:gd name="T9" fmla="*/ 1 h 1138"/>
                  <a:gd name="T10" fmla="*/ 1 w 684"/>
                  <a:gd name="T11" fmla="*/ 1 h 1138"/>
                  <a:gd name="T12" fmla="*/ 1 w 684"/>
                  <a:gd name="T13" fmla="*/ 1 h 1138"/>
                  <a:gd name="T14" fmla="*/ 1 w 684"/>
                  <a:gd name="T15" fmla="*/ 1 h 1138"/>
                  <a:gd name="T16" fmla="*/ 1 w 684"/>
                  <a:gd name="T17" fmla="*/ 1 h 1138"/>
                  <a:gd name="T18" fmla="*/ 1 w 684"/>
                  <a:gd name="T19" fmla="*/ 1 h 1138"/>
                  <a:gd name="T20" fmla="*/ 1 w 684"/>
                  <a:gd name="T21" fmla="*/ 1 h 1138"/>
                  <a:gd name="T22" fmla="*/ 1 w 684"/>
                  <a:gd name="T23" fmla="*/ 1 h 1138"/>
                  <a:gd name="T24" fmla="*/ 1 w 684"/>
                  <a:gd name="T25" fmla="*/ 1 h 1138"/>
                  <a:gd name="T26" fmla="*/ 1 w 684"/>
                  <a:gd name="T27" fmla="*/ 1 h 1138"/>
                  <a:gd name="T28" fmla="*/ 1 w 684"/>
                  <a:gd name="T29" fmla="*/ 1 h 1138"/>
                  <a:gd name="T30" fmla="*/ 1 w 684"/>
                  <a:gd name="T31" fmla="*/ 1 h 1138"/>
                  <a:gd name="T32" fmla="*/ 1 w 684"/>
                  <a:gd name="T33" fmla="*/ 1 h 1138"/>
                  <a:gd name="T34" fmla="*/ 1 w 684"/>
                  <a:gd name="T35" fmla="*/ 1 h 1138"/>
                  <a:gd name="T36" fmla="*/ 1 w 684"/>
                  <a:gd name="T37" fmla="*/ 1 h 1138"/>
                  <a:gd name="T38" fmla="*/ 1 w 684"/>
                  <a:gd name="T39" fmla="*/ 1 h 1138"/>
                  <a:gd name="T40" fmla="*/ 1 w 684"/>
                  <a:gd name="T41" fmla="*/ 1 h 1138"/>
                  <a:gd name="T42" fmla="*/ 1 w 684"/>
                  <a:gd name="T43" fmla="*/ 1 h 1138"/>
                  <a:gd name="T44" fmla="*/ 1 w 684"/>
                  <a:gd name="T45" fmla="*/ 1 h 1138"/>
                  <a:gd name="T46" fmla="*/ 1 w 684"/>
                  <a:gd name="T47" fmla="*/ 1 h 1138"/>
                  <a:gd name="T48" fmla="*/ 1 w 684"/>
                  <a:gd name="T49" fmla="*/ 1 h 1138"/>
                  <a:gd name="T50" fmla="*/ 1 w 684"/>
                  <a:gd name="T51" fmla="*/ 1 h 1138"/>
                  <a:gd name="T52" fmla="*/ 1 w 684"/>
                  <a:gd name="T53" fmla="*/ 1 h 1138"/>
                  <a:gd name="T54" fmla="*/ 1 w 684"/>
                  <a:gd name="T55" fmla="*/ 1 h 1138"/>
                  <a:gd name="T56" fmla="*/ 1 w 684"/>
                  <a:gd name="T57" fmla="*/ 1 h 1138"/>
                  <a:gd name="T58" fmla="*/ 0 w 684"/>
                  <a:gd name="T59" fmla="*/ 1 h 1138"/>
                  <a:gd name="T60" fmla="*/ 1 w 684"/>
                  <a:gd name="T61" fmla="*/ 1 h 1138"/>
                  <a:gd name="T62" fmla="*/ 1 w 684"/>
                  <a:gd name="T63" fmla="*/ 1 h 1138"/>
                  <a:gd name="T64" fmla="*/ 1 w 684"/>
                  <a:gd name="T65" fmla="*/ 1 h 1138"/>
                  <a:gd name="T66" fmla="*/ 1 w 684"/>
                  <a:gd name="T67" fmla="*/ 1 h 1138"/>
                  <a:gd name="T68" fmla="*/ 1 w 684"/>
                  <a:gd name="T69" fmla="*/ 1 h 1138"/>
                  <a:gd name="T70" fmla="*/ 1 w 684"/>
                  <a:gd name="T71" fmla="*/ 1 h 1138"/>
                  <a:gd name="T72" fmla="*/ 1 w 684"/>
                  <a:gd name="T73" fmla="*/ 1 h 1138"/>
                  <a:gd name="T74" fmla="*/ 1 w 684"/>
                  <a:gd name="T75" fmla="*/ 1 h 1138"/>
                  <a:gd name="T76" fmla="*/ 1 w 684"/>
                  <a:gd name="T77" fmla="*/ 1 h 1138"/>
                  <a:gd name="T78" fmla="*/ 1 w 684"/>
                  <a:gd name="T79" fmla="*/ 1 h 1138"/>
                  <a:gd name="T80" fmla="*/ 1 w 684"/>
                  <a:gd name="T81" fmla="*/ 1 h 1138"/>
                  <a:gd name="T82" fmla="*/ 1 w 684"/>
                  <a:gd name="T83" fmla="*/ 1 h 1138"/>
                  <a:gd name="T84" fmla="*/ 1 w 684"/>
                  <a:gd name="T85" fmla="*/ 1 h 1138"/>
                  <a:gd name="T86" fmla="*/ 1 w 684"/>
                  <a:gd name="T87" fmla="*/ 1 h 1138"/>
                  <a:gd name="T88" fmla="*/ 1 w 684"/>
                  <a:gd name="T89" fmla="*/ 1 h 1138"/>
                  <a:gd name="T90" fmla="*/ 1 w 684"/>
                  <a:gd name="T91" fmla="*/ 1 h 1138"/>
                  <a:gd name="T92" fmla="*/ 1 w 684"/>
                  <a:gd name="T93" fmla="*/ 1 h 1138"/>
                  <a:gd name="T94" fmla="*/ 1 w 684"/>
                  <a:gd name="T95" fmla="*/ 1 h 1138"/>
                  <a:gd name="T96" fmla="*/ 1 w 684"/>
                  <a:gd name="T97" fmla="*/ 1 h 1138"/>
                  <a:gd name="T98" fmla="*/ 1 w 684"/>
                  <a:gd name="T99" fmla="*/ 1 h 1138"/>
                  <a:gd name="T100" fmla="*/ 1 w 684"/>
                  <a:gd name="T101" fmla="*/ 1 h 11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84"/>
                  <a:gd name="T154" fmla="*/ 0 h 1138"/>
                  <a:gd name="T155" fmla="*/ 684 w 684"/>
                  <a:gd name="T156" fmla="*/ 1138 h 11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84" h="1138">
                    <a:moveTo>
                      <a:pt x="574" y="774"/>
                    </a:moveTo>
                    <a:lnTo>
                      <a:pt x="571" y="771"/>
                    </a:lnTo>
                    <a:lnTo>
                      <a:pt x="570" y="769"/>
                    </a:lnTo>
                    <a:lnTo>
                      <a:pt x="567" y="766"/>
                    </a:lnTo>
                    <a:lnTo>
                      <a:pt x="564" y="764"/>
                    </a:lnTo>
                    <a:lnTo>
                      <a:pt x="560" y="767"/>
                    </a:lnTo>
                    <a:lnTo>
                      <a:pt x="554" y="774"/>
                    </a:lnTo>
                    <a:lnTo>
                      <a:pt x="548" y="781"/>
                    </a:lnTo>
                    <a:lnTo>
                      <a:pt x="543" y="787"/>
                    </a:lnTo>
                    <a:lnTo>
                      <a:pt x="538" y="780"/>
                    </a:lnTo>
                    <a:lnTo>
                      <a:pt x="533" y="769"/>
                    </a:lnTo>
                    <a:lnTo>
                      <a:pt x="527" y="759"/>
                    </a:lnTo>
                    <a:lnTo>
                      <a:pt x="523" y="748"/>
                    </a:lnTo>
                    <a:lnTo>
                      <a:pt x="518" y="741"/>
                    </a:lnTo>
                    <a:lnTo>
                      <a:pt x="510" y="734"/>
                    </a:lnTo>
                    <a:lnTo>
                      <a:pt x="500" y="724"/>
                    </a:lnTo>
                    <a:lnTo>
                      <a:pt x="488" y="715"/>
                    </a:lnTo>
                    <a:lnTo>
                      <a:pt x="476" y="704"/>
                    </a:lnTo>
                    <a:lnTo>
                      <a:pt x="463" y="696"/>
                    </a:lnTo>
                    <a:lnTo>
                      <a:pt x="453" y="689"/>
                    </a:lnTo>
                    <a:lnTo>
                      <a:pt x="444" y="683"/>
                    </a:lnTo>
                    <a:lnTo>
                      <a:pt x="438" y="664"/>
                    </a:lnTo>
                    <a:lnTo>
                      <a:pt x="431" y="635"/>
                    </a:lnTo>
                    <a:lnTo>
                      <a:pt x="426" y="601"/>
                    </a:lnTo>
                    <a:lnTo>
                      <a:pt x="418" y="563"/>
                    </a:lnTo>
                    <a:lnTo>
                      <a:pt x="413" y="525"/>
                    </a:lnTo>
                    <a:lnTo>
                      <a:pt x="408" y="486"/>
                    </a:lnTo>
                    <a:lnTo>
                      <a:pt x="404" y="453"/>
                    </a:lnTo>
                    <a:lnTo>
                      <a:pt x="401" y="427"/>
                    </a:lnTo>
                    <a:lnTo>
                      <a:pt x="400" y="380"/>
                    </a:lnTo>
                    <a:lnTo>
                      <a:pt x="403" y="336"/>
                    </a:lnTo>
                    <a:lnTo>
                      <a:pt x="404" y="301"/>
                    </a:lnTo>
                    <a:lnTo>
                      <a:pt x="404" y="276"/>
                    </a:lnTo>
                    <a:lnTo>
                      <a:pt x="397" y="271"/>
                    </a:lnTo>
                    <a:lnTo>
                      <a:pt x="393" y="264"/>
                    </a:lnTo>
                    <a:lnTo>
                      <a:pt x="390" y="252"/>
                    </a:lnTo>
                    <a:lnTo>
                      <a:pt x="391" y="236"/>
                    </a:lnTo>
                    <a:lnTo>
                      <a:pt x="388" y="222"/>
                    </a:lnTo>
                    <a:lnTo>
                      <a:pt x="383" y="207"/>
                    </a:lnTo>
                    <a:lnTo>
                      <a:pt x="376" y="187"/>
                    </a:lnTo>
                    <a:lnTo>
                      <a:pt x="373" y="166"/>
                    </a:lnTo>
                    <a:lnTo>
                      <a:pt x="376" y="133"/>
                    </a:lnTo>
                    <a:lnTo>
                      <a:pt x="381" y="100"/>
                    </a:lnTo>
                    <a:lnTo>
                      <a:pt x="388" y="70"/>
                    </a:lnTo>
                    <a:lnTo>
                      <a:pt x="393" y="49"/>
                    </a:lnTo>
                    <a:lnTo>
                      <a:pt x="374" y="55"/>
                    </a:lnTo>
                    <a:lnTo>
                      <a:pt x="356" y="60"/>
                    </a:lnTo>
                    <a:lnTo>
                      <a:pt x="337" y="65"/>
                    </a:lnTo>
                    <a:lnTo>
                      <a:pt x="320" y="67"/>
                    </a:lnTo>
                    <a:lnTo>
                      <a:pt x="301" y="67"/>
                    </a:lnTo>
                    <a:lnTo>
                      <a:pt x="286" y="65"/>
                    </a:lnTo>
                    <a:lnTo>
                      <a:pt x="268" y="62"/>
                    </a:lnTo>
                    <a:lnTo>
                      <a:pt x="254" y="53"/>
                    </a:lnTo>
                    <a:lnTo>
                      <a:pt x="231" y="56"/>
                    </a:lnTo>
                    <a:lnTo>
                      <a:pt x="210" y="58"/>
                    </a:lnTo>
                    <a:lnTo>
                      <a:pt x="190" y="55"/>
                    </a:lnTo>
                    <a:lnTo>
                      <a:pt x="171" y="49"/>
                    </a:lnTo>
                    <a:lnTo>
                      <a:pt x="156" y="41"/>
                    </a:lnTo>
                    <a:lnTo>
                      <a:pt x="141" y="30"/>
                    </a:lnTo>
                    <a:lnTo>
                      <a:pt x="129" y="16"/>
                    </a:lnTo>
                    <a:lnTo>
                      <a:pt x="119" y="0"/>
                    </a:lnTo>
                    <a:lnTo>
                      <a:pt x="110" y="18"/>
                    </a:lnTo>
                    <a:lnTo>
                      <a:pt x="104" y="34"/>
                    </a:lnTo>
                    <a:lnTo>
                      <a:pt x="97" y="48"/>
                    </a:lnTo>
                    <a:lnTo>
                      <a:pt x="93" y="60"/>
                    </a:lnTo>
                    <a:lnTo>
                      <a:pt x="87" y="74"/>
                    </a:lnTo>
                    <a:lnTo>
                      <a:pt x="83" y="84"/>
                    </a:lnTo>
                    <a:lnTo>
                      <a:pt x="79" y="93"/>
                    </a:lnTo>
                    <a:lnTo>
                      <a:pt x="74" y="100"/>
                    </a:lnTo>
                    <a:lnTo>
                      <a:pt x="66" y="116"/>
                    </a:lnTo>
                    <a:lnTo>
                      <a:pt x="59" y="135"/>
                    </a:lnTo>
                    <a:lnTo>
                      <a:pt x="53" y="154"/>
                    </a:lnTo>
                    <a:lnTo>
                      <a:pt x="49" y="172"/>
                    </a:lnTo>
                    <a:lnTo>
                      <a:pt x="46" y="187"/>
                    </a:lnTo>
                    <a:lnTo>
                      <a:pt x="41" y="205"/>
                    </a:lnTo>
                    <a:lnTo>
                      <a:pt x="36" y="222"/>
                    </a:lnTo>
                    <a:lnTo>
                      <a:pt x="29" y="240"/>
                    </a:lnTo>
                    <a:lnTo>
                      <a:pt x="23" y="256"/>
                    </a:lnTo>
                    <a:lnTo>
                      <a:pt x="20" y="273"/>
                    </a:lnTo>
                    <a:lnTo>
                      <a:pt x="17" y="290"/>
                    </a:lnTo>
                    <a:lnTo>
                      <a:pt x="16" y="304"/>
                    </a:lnTo>
                    <a:lnTo>
                      <a:pt x="13" y="322"/>
                    </a:lnTo>
                    <a:lnTo>
                      <a:pt x="9" y="346"/>
                    </a:lnTo>
                    <a:lnTo>
                      <a:pt x="6" y="373"/>
                    </a:lnTo>
                    <a:lnTo>
                      <a:pt x="6" y="395"/>
                    </a:lnTo>
                    <a:lnTo>
                      <a:pt x="6" y="421"/>
                    </a:lnTo>
                    <a:lnTo>
                      <a:pt x="6" y="456"/>
                    </a:lnTo>
                    <a:lnTo>
                      <a:pt x="6" y="495"/>
                    </a:lnTo>
                    <a:lnTo>
                      <a:pt x="3" y="525"/>
                    </a:lnTo>
                    <a:lnTo>
                      <a:pt x="0" y="563"/>
                    </a:lnTo>
                    <a:lnTo>
                      <a:pt x="0" y="621"/>
                    </a:lnTo>
                    <a:lnTo>
                      <a:pt x="3" y="685"/>
                    </a:lnTo>
                    <a:lnTo>
                      <a:pt x="6" y="745"/>
                    </a:lnTo>
                    <a:lnTo>
                      <a:pt x="13" y="804"/>
                    </a:lnTo>
                    <a:lnTo>
                      <a:pt x="21" y="869"/>
                    </a:lnTo>
                    <a:lnTo>
                      <a:pt x="29" y="928"/>
                    </a:lnTo>
                    <a:lnTo>
                      <a:pt x="33" y="966"/>
                    </a:lnTo>
                    <a:lnTo>
                      <a:pt x="34" y="989"/>
                    </a:lnTo>
                    <a:lnTo>
                      <a:pt x="36" y="1010"/>
                    </a:lnTo>
                    <a:lnTo>
                      <a:pt x="39" y="1026"/>
                    </a:lnTo>
                    <a:lnTo>
                      <a:pt x="41" y="1038"/>
                    </a:lnTo>
                    <a:lnTo>
                      <a:pt x="46" y="1049"/>
                    </a:lnTo>
                    <a:lnTo>
                      <a:pt x="53" y="1061"/>
                    </a:lnTo>
                    <a:lnTo>
                      <a:pt x="59" y="1073"/>
                    </a:lnTo>
                    <a:lnTo>
                      <a:pt x="61" y="1082"/>
                    </a:lnTo>
                    <a:lnTo>
                      <a:pt x="61" y="1090"/>
                    </a:lnTo>
                    <a:lnTo>
                      <a:pt x="63" y="1103"/>
                    </a:lnTo>
                    <a:lnTo>
                      <a:pt x="64" y="1117"/>
                    </a:lnTo>
                    <a:lnTo>
                      <a:pt x="67" y="1136"/>
                    </a:lnTo>
                    <a:lnTo>
                      <a:pt x="90" y="1136"/>
                    </a:lnTo>
                    <a:lnTo>
                      <a:pt x="120" y="1136"/>
                    </a:lnTo>
                    <a:lnTo>
                      <a:pt x="156" y="1136"/>
                    </a:lnTo>
                    <a:lnTo>
                      <a:pt x="196" y="1138"/>
                    </a:lnTo>
                    <a:lnTo>
                      <a:pt x="240" y="1138"/>
                    </a:lnTo>
                    <a:lnTo>
                      <a:pt x="287" y="1138"/>
                    </a:lnTo>
                    <a:lnTo>
                      <a:pt x="336" y="1138"/>
                    </a:lnTo>
                    <a:lnTo>
                      <a:pt x="384" y="1138"/>
                    </a:lnTo>
                    <a:lnTo>
                      <a:pt x="434" y="1138"/>
                    </a:lnTo>
                    <a:lnTo>
                      <a:pt x="481" y="1138"/>
                    </a:lnTo>
                    <a:lnTo>
                      <a:pt x="527" y="1138"/>
                    </a:lnTo>
                    <a:lnTo>
                      <a:pt x="570" y="1138"/>
                    </a:lnTo>
                    <a:lnTo>
                      <a:pt x="607" y="1136"/>
                    </a:lnTo>
                    <a:lnTo>
                      <a:pt x="640" y="1136"/>
                    </a:lnTo>
                    <a:lnTo>
                      <a:pt x="665" y="1136"/>
                    </a:lnTo>
                    <a:lnTo>
                      <a:pt x="684" y="1136"/>
                    </a:lnTo>
                    <a:lnTo>
                      <a:pt x="684" y="1129"/>
                    </a:lnTo>
                    <a:lnTo>
                      <a:pt x="681" y="1118"/>
                    </a:lnTo>
                    <a:lnTo>
                      <a:pt x="677" y="1110"/>
                    </a:lnTo>
                    <a:lnTo>
                      <a:pt x="670" y="1104"/>
                    </a:lnTo>
                    <a:lnTo>
                      <a:pt x="670" y="1096"/>
                    </a:lnTo>
                    <a:lnTo>
                      <a:pt x="668" y="1087"/>
                    </a:lnTo>
                    <a:lnTo>
                      <a:pt x="667" y="1076"/>
                    </a:lnTo>
                    <a:lnTo>
                      <a:pt x="663" y="1066"/>
                    </a:lnTo>
                    <a:lnTo>
                      <a:pt x="658" y="1057"/>
                    </a:lnTo>
                    <a:lnTo>
                      <a:pt x="653" y="1043"/>
                    </a:lnTo>
                    <a:lnTo>
                      <a:pt x="647" y="1028"/>
                    </a:lnTo>
                    <a:lnTo>
                      <a:pt x="638" y="1008"/>
                    </a:lnTo>
                    <a:lnTo>
                      <a:pt x="631" y="991"/>
                    </a:lnTo>
                    <a:lnTo>
                      <a:pt x="624" y="973"/>
                    </a:lnTo>
                    <a:lnTo>
                      <a:pt x="617" y="959"/>
                    </a:lnTo>
                    <a:lnTo>
                      <a:pt x="613" y="952"/>
                    </a:lnTo>
                    <a:lnTo>
                      <a:pt x="608" y="947"/>
                    </a:lnTo>
                    <a:lnTo>
                      <a:pt x="601" y="938"/>
                    </a:lnTo>
                    <a:lnTo>
                      <a:pt x="593" y="928"/>
                    </a:lnTo>
                    <a:lnTo>
                      <a:pt x="584" y="916"/>
                    </a:lnTo>
                    <a:lnTo>
                      <a:pt x="574" y="902"/>
                    </a:lnTo>
                    <a:lnTo>
                      <a:pt x="567" y="888"/>
                    </a:lnTo>
                    <a:lnTo>
                      <a:pt x="560" y="874"/>
                    </a:lnTo>
                    <a:lnTo>
                      <a:pt x="556" y="858"/>
                    </a:lnTo>
                    <a:lnTo>
                      <a:pt x="554" y="830"/>
                    </a:lnTo>
                    <a:lnTo>
                      <a:pt x="558" y="806"/>
                    </a:lnTo>
                    <a:lnTo>
                      <a:pt x="567" y="788"/>
                    </a:lnTo>
                    <a:lnTo>
                      <a:pt x="574" y="7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13" name="Freeform 69"/>
              <p:cNvSpPr>
                <a:spLocks/>
              </p:cNvSpPr>
              <p:nvPr/>
            </p:nvSpPr>
            <p:spPr bwMode="auto">
              <a:xfrm>
                <a:off x="5951" y="5549"/>
                <a:ext cx="88" cy="102"/>
              </a:xfrm>
              <a:custGeom>
                <a:avLst/>
                <a:gdLst>
                  <a:gd name="T0" fmla="*/ 1 w 176"/>
                  <a:gd name="T1" fmla="*/ 0 h 205"/>
                  <a:gd name="T2" fmla="*/ 1 w 176"/>
                  <a:gd name="T3" fmla="*/ 0 h 205"/>
                  <a:gd name="T4" fmla="*/ 1 w 176"/>
                  <a:gd name="T5" fmla="*/ 0 h 205"/>
                  <a:gd name="T6" fmla="*/ 1 w 176"/>
                  <a:gd name="T7" fmla="*/ 0 h 205"/>
                  <a:gd name="T8" fmla="*/ 1 w 176"/>
                  <a:gd name="T9" fmla="*/ 0 h 205"/>
                  <a:gd name="T10" fmla="*/ 1 w 176"/>
                  <a:gd name="T11" fmla="*/ 0 h 205"/>
                  <a:gd name="T12" fmla="*/ 1 w 176"/>
                  <a:gd name="T13" fmla="*/ 0 h 205"/>
                  <a:gd name="T14" fmla="*/ 1 w 176"/>
                  <a:gd name="T15" fmla="*/ 0 h 205"/>
                  <a:gd name="T16" fmla="*/ 1 w 176"/>
                  <a:gd name="T17" fmla="*/ 0 h 205"/>
                  <a:gd name="T18" fmla="*/ 1 w 176"/>
                  <a:gd name="T19" fmla="*/ 0 h 205"/>
                  <a:gd name="T20" fmla="*/ 1 w 176"/>
                  <a:gd name="T21" fmla="*/ 0 h 205"/>
                  <a:gd name="T22" fmla="*/ 1 w 176"/>
                  <a:gd name="T23" fmla="*/ 0 h 205"/>
                  <a:gd name="T24" fmla="*/ 1 w 176"/>
                  <a:gd name="T25" fmla="*/ 0 h 205"/>
                  <a:gd name="T26" fmla="*/ 1 w 176"/>
                  <a:gd name="T27" fmla="*/ 0 h 205"/>
                  <a:gd name="T28" fmla="*/ 1 w 176"/>
                  <a:gd name="T29" fmla="*/ 0 h 205"/>
                  <a:gd name="T30" fmla="*/ 1 w 176"/>
                  <a:gd name="T31" fmla="*/ 0 h 205"/>
                  <a:gd name="T32" fmla="*/ 1 w 176"/>
                  <a:gd name="T33" fmla="*/ 0 h 205"/>
                  <a:gd name="T34" fmla="*/ 1 w 176"/>
                  <a:gd name="T35" fmla="*/ 0 h 205"/>
                  <a:gd name="T36" fmla="*/ 1 w 176"/>
                  <a:gd name="T37" fmla="*/ 0 h 205"/>
                  <a:gd name="T38" fmla="*/ 0 w 176"/>
                  <a:gd name="T39" fmla="*/ 0 h 205"/>
                  <a:gd name="T40" fmla="*/ 1 w 176"/>
                  <a:gd name="T41" fmla="*/ 0 h 205"/>
                  <a:gd name="T42" fmla="*/ 1 w 176"/>
                  <a:gd name="T43" fmla="*/ 0 h 205"/>
                  <a:gd name="T44" fmla="*/ 1 w 176"/>
                  <a:gd name="T45" fmla="*/ 0 h 205"/>
                  <a:gd name="T46" fmla="*/ 1 w 176"/>
                  <a:gd name="T47" fmla="*/ 0 h 205"/>
                  <a:gd name="T48" fmla="*/ 1 w 176"/>
                  <a:gd name="T49" fmla="*/ 0 h 205"/>
                  <a:gd name="T50" fmla="*/ 1 w 176"/>
                  <a:gd name="T51" fmla="*/ 0 h 205"/>
                  <a:gd name="T52" fmla="*/ 1 w 176"/>
                  <a:gd name="T53" fmla="*/ 0 h 205"/>
                  <a:gd name="T54" fmla="*/ 1 w 176"/>
                  <a:gd name="T55" fmla="*/ 0 h 205"/>
                  <a:gd name="T56" fmla="*/ 1 w 176"/>
                  <a:gd name="T57" fmla="*/ 0 h 205"/>
                  <a:gd name="T58" fmla="*/ 1 w 176"/>
                  <a:gd name="T59" fmla="*/ 0 h 205"/>
                  <a:gd name="T60" fmla="*/ 1 w 176"/>
                  <a:gd name="T61" fmla="*/ 0 h 205"/>
                  <a:gd name="T62" fmla="*/ 1 w 176"/>
                  <a:gd name="T63" fmla="*/ 0 h 205"/>
                  <a:gd name="T64" fmla="*/ 1 w 176"/>
                  <a:gd name="T65" fmla="*/ 0 h 205"/>
                  <a:gd name="T66" fmla="*/ 1 w 176"/>
                  <a:gd name="T67" fmla="*/ 0 h 205"/>
                  <a:gd name="T68" fmla="*/ 1 w 176"/>
                  <a:gd name="T69" fmla="*/ 0 h 205"/>
                  <a:gd name="T70" fmla="*/ 1 w 176"/>
                  <a:gd name="T71" fmla="*/ 0 h 2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
                  <a:gd name="T109" fmla="*/ 0 h 205"/>
                  <a:gd name="T110" fmla="*/ 176 w 176"/>
                  <a:gd name="T111" fmla="*/ 205 h 2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 h="205">
                    <a:moveTo>
                      <a:pt x="176" y="91"/>
                    </a:moveTo>
                    <a:lnTo>
                      <a:pt x="169" y="105"/>
                    </a:lnTo>
                    <a:lnTo>
                      <a:pt x="160" y="123"/>
                    </a:lnTo>
                    <a:lnTo>
                      <a:pt x="156" y="147"/>
                    </a:lnTo>
                    <a:lnTo>
                      <a:pt x="158" y="175"/>
                    </a:lnTo>
                    <a:lnTo>
                      <a:pt x="156" y="184"/>
                    </a:lnTo>
                    <a:lnTo>
                      <a:pt x="155" y="194"/>
                    </a:lnTo>
                    <a:lnTo>
                      <a:pt x="152" y="201"/>
                    </a:lnTo>
                    <a:lnTo>
                      <a:pt x="148" y="205"/>
                    </a:lnTo>
                    <a:lnTo>
                      <a:pt x="140" y="198"/>
                    </a:lnTo>
                    <a:lnTo>
                      <a:pt x="138" y="180"/>
                    </a:lnTo>
                    <a:lnTo>
                      <a:pt x="135" y="163"/>
                    </a:lnTo>
                    <a:lnTo>
                      <a:pt x="129" y="154"/>
                    </a:lnTo>
                    <a:lnTo>
                      <a:pt x="125" y="154"/>
                    </a:lnTo>
                    <a:lnTo>
                      <a:pt x="119" y="156"/>
                    </a:lnTo>
                    <a:lnTo>
                      <a:pt x="113" y="156"/>
                    </a:lnTo>
                    <a:lnTo>
                      <a:pt x="106" y="158"/>
                    </a:lnTo>
                    <a:lnTo>
                      <a:pt x="100" y="158"/>
                    </a:lnTo>
                    <a:lnTo>
                      <a:pt x="95" y="159"/>
                    </a:lnTo>
                    <a:lnTo>
                      <a:pt x="89" y="159"/>
                    </a:lnTo>
                    <a:lnTo>
                      <a:pt x="85" y="159"/>
                    </a:lnTo>
                    <a:lnTo>
                      <a:pt x="80" y="147"/>
                    </a:lnTo>
                    <a:lnTo>
                      <a:pt x="82" y="130"/>
                    </a:lnTo>
                    <a:lnTo>
                      <a:pt x="89" y="116"/>
                    </a:lnTo>
                    <a:lnTo>
                      <a:pt x="99" y="105"/>
                    </a:lnTo>
                    <a:lnTo>
                      <a:pt x="103" y="98"/>
                    </a:lnTo>
                    <a:lnTo>
                      <a:pt x="102" y="86"/>
                    </a:lnTo>
                    <a:lnTo>
                      <a:pt x="96" y="76"/>
                    </a:lnTo>
                    <a:lnTo>
                      <a:pt x="88" y="70"/>
                    </a:lnTo>
                    <a:lnTo>
                      <a:pt x="82" y="70"/>
                    </a:lnTo>
                    <a:lnTo>
                      <a:pt x="73" y="72"/>
                    </a:lnTo>
                    <a:lnTo>
                      <a:pt x="63" y="74"/>
                    </a:lnTo>
                    <a:lnTo>
                      <a:pt x="52" y="76"/>
                    </a:lnTo>
                    <a:lnTo>
                      <a:pt x="40" y="79"/>
                    </a:lnTo>
                    <a:lnTo>
                      <a:pt x="29" y="84"/>
                    </a:lnTo>
                    <a:lnTo>
                      <a:pt x="18" y="90"/>
                    </a:lnTo>
                    <a:lnTo>
                      <a:pt x="9" y="97"/>
                    </a:lnTo>
                    <a:lnTo>
                      <a:pt x="5" y="95"/>
                    </a:lnTo>
                    <a:lnTo>
                      <a:pt x="2" y="90"/>
                    </a:lnTo>
                    <a:lnTo>
                      <a:pt x="0" y="84"/>
                    </a:lnTo>
                    <a:lnTo>
                      <a:pt x="0" y="79"/>
                    </a:lnTo>
                    <a:lnTo>
                      <a:pt x="8" y="72"/>
                    </a:lnTo>
                    <a:lnTo>
                      <a:pt x="16" y="65"/>
                    </a:lnTo>
                    <a:lnTo>
                      <a:pt x="23" y="58"/>
                    </a:lnTo>
                    <a:lnTo>
                      <a:pt x="32" y="49"/>
                    </a:lnTo>
                    <a:lnTo>
                      <a:pt x="39" y="42"/>
                    </a:lnTo>
                    <a:lnTo>
                      <a:pt x="46" y="35"/>
                    </a:lnTo>
                    <a:lnTo>
                      <a:pt x="50" y="30"/>
                    </a:lnTo>
                    <a:lnTo>
                      <a:pt x="52" y="27"/>
                    </a:lnTo>
                    <a:lnTo>
                      <a:pt x="52" y="21"/>
                    </a:lnTo>
                    <a:lnTo>
                      <a:pt x="52" y="14"/>
                    </a:lnTo>
                    <a:lnTo>
                      <a:pt x="49" y="7"/>
                    </a:lnTo>
                    <a:lnTo>
                      <a:pt x="46" y="0"/>
                    </a:lnTo>
                    <a:lnTo>
                      <a:pt x="55" y="6"/>
                    </a:lnTo>
                    <a:lnTo>
                      <a:pt x="65" y="13"/>
                    </a:lnTo>
                    <a:lnTo>
                      <a:pt x="78" y="21"/>
                    </a:lnTo>
                    <a:lnTo>
                      <a:pt x="90" y="32"/>
                    </a:lnTo>
                    <a:lnTo>
                      <a:pt x="102" y="41"/>
                    </a:lnTo>
                    <a:lnTo>
                      <a:pt x="112" y="51"/>
                    </a:lnTo>
                    <a:lnTo>
                      <a:pt x="120" y="58"/>
                    </a:lnTo>
                    <a:lnTo>
                      <a:pt x="125" y="65"/>
                    </a:lnTo>
                    <a:lnTo>
                      <a:pt x="129" y="76"/>
                    </a:lnTo>
                    <a:lnTo>
                      <a:pt x="135" y="86"/>
                    </a:lnTo>
                    <a:lnTo>
                      <a:pt x="140" y="97"/>
                    </a:lnTo>
                    <a:lnTo>
                      <a:pt x="145" y="104"/>
                    </a:lnTo>
                    <a:lnTo>
                      <a:pt x="150" y="98"/>
                    </a:lnTo>
                    <a:lnTo>
                      <a:pt x="156" y="91"/>
                    </a:lnTo>
                    <a:lnTo>
                      <a:pt x="162" y="84"/>
                    </a:lnTo>
                    <a:lnTo>
                      <a:pt x="166" y="81"/>
                    </a:lnTo>
                    <a:lnTo>
                      <a:pt x="169" y="83"/>
                    </a:lnTo>
                    <a:lnTo>
                      <a:pt x="172" y="86"/>
                    </a:lnTo>
                    <a:lnTo>
                      <a:pt x="173" y="88"/>
                    </a:lnTo>
                    <a:lnTo>
                      <a:pt x="176" y="9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14" name="Freeform 70"/>
              <p:cNvSpPr>
                <a:spLocks/>
              </p:cNvSpPr>
              <p:nvPr/>
            </p:nvSpPr>
            <p:spPr bwMode="auto">
              <a:xfrm>
                <a:off x="5755" y="5237"/>
                <a:ext cx="46" cy="172"/>
              </a:xfrm>
              <a:custGeom>
                <a:avLst/>
                <a:gdLst>
                  <a:gd name="T0" fmla="*/ 1 w 91"/>
                  <a:gd name="T1" fmla="*/ 1 h 344"/>
                  <a:gd name="T2" fmla="*/ 1 w 91"/>
                  <a:gd name="T3" fmla="*/ 1 h 344"/>
                  <a:gd name="T4" fmla="*/ 1 w 91"/>
                  <a:gd name="T5" fmla="*/ 1 h 344"/>
                  <a:gd name="T6" fmla="*/ 1 w 91"/>
                  <a:gd name="T7" fmla="*/ 1 h 344"/>
                  <a:gd name="T8" fmla="*/ 1 w 91"/>
                  <a:gd name="T9" fmla="*/ 0 h 344"/>
                  <a:gd name="T10" fmla="*/ 1 w 91"/>
                  <a:gd name="T11" fmla="*/ 1 h 344"/>
                  <a:gd name="T12" fmla="*/ 1 w 91"/>
                  <a:gd name="T13" fmla="*/ 1 h 344"/>
                  <a:gd name="T14" fmla="*/ 1 w 91"/>
                  <a:gd name="T15" fmla="*/ 1 h 344"/>
                  <a:gd name="T16" fmla="*/ 1 w 91"/>
                  <a:gd name="T17" fmla="*/ 1 h 344"/>
                  <a:gd name="T18" fmla="*/ 1 w 91"/>
                  <a:gd name="T19" fmla="*/ 1 h 344"/>
                  <a:gd name="T20" fmla="*/ 1 w 91"/>
                  <a:gd name="T21" fmla="*/ 1 h 344"/>
                  <a:gd name="T22" fmla="*/ 1 w 91"/>
                  <a:gd name="T23" fmla="*/ 1 h 344"/>
                  <a:gd name="T24" fmla="*/ 1 w 91"/>
                  <a:gd name="T25" fmla="*/ 1 h 344"/>
                  <a:gd name="T26" fmla="*/ 1 w 91"/>
                  <a:gd name="T27" fmla="*/ 1 h 344"/>
                  <a:gd name="T28" fmla="*/ 1 w 91"/>
                  <a:gd name="T29" fmla="*/ 1 h 344"/>
                  <a:gd name="T30" fmla="*/ 1 w 91"/>
                  <a:gd name="T31" fmla="*/ 1 h 344"/>
                  <a:gd name="T32" fmla="*/ 1 w 91"/>
                  <a:gd name="T33" fmla="*/ 1 h 344"/>
                  <a:gd name="T34" fmla="*/ 1 w 91"/>
                  <a:gd name="T35" fmla="*/ 1 h 344"/>
                  <a:gd name="T36" fmla="*/ 1 w 91"/>
                  <a:gd name="T37" fmla="*/ 1 h 344"/>
                  <a:gd name="T38" fmla="*/ 1 w 91"/>
                  <a:gd name="T39" fmla="*/ 1 h 344"/>
                  <a:gd name="T40" fmla="*/ 1 w 91"/>
                  <a:gd name="T41" fmla="*/ 1 h 344"/>
                  <a:gd name="T42" fmla="*/ 1 w 91"/>
                  <a:gd name="T43" fmla="*/ 1 h 344"/>
                  <a:gd name="T44" fmla="*/ 1 w 91"/>
                  <a:gd name="T45" fmla="*/ 1 h 344"/>
                  <a:gd name="T46" fmla="*/ 1 w 91"/>
                  <a:gd name="T47" fmla="*/ 1 h 344"/>
                  <a:gd name="T48" fmla="*/ 1 w 91"/>
                  <a:gd name="T49" fmla="*/ 1 h 344"/>
                  <a:gd name="T50" fmla="*/ 1 w 91"/>
                  <a:gd name="T51" fmla="*/ 1 h 344"/>
                  <a:gd name="T52" fmla="*/ 1 w 91"/>
                  <a:gd name="T53" fmla="*/ 1 h 344"/>
                  <a:gd name="T54" fmla="*/ 1 w 91"/>
                  <a:gd name="T55" fmla="*/ 1 h 344"/>
                  <a:gd name="T56" fmla="*/ 1 w 91"/>
                  <a:gd name="T57" fmla="*/ 1 h 344"/>
                  <a:gd name="T58" fmla="*/ 1 w 91"/>
                  <a:gd name="T59" fmla="*/ 1 h 344"/>
                  <a:gd name="T60" fmla="*/ 1 w 91"/>
                  <a:gd name="T61" fmla="*/ 1 h 344"/>
                  <a:gd name="T62" fmla="*/ 1 w 91"/>
                  <a:gd name="T63" fmla="*/ 1 h 344"/>
                  <a:gd name="T64" fmla="*/ 1 w 91"/>
                  <a:gd name="T65" fmla="*/ 1 h 344"/>
                  <a:gd name="T66" fmla="*/ 1 w 91"/>
                  <a:gd name="T67" fmla="*/ 1 h 344"/>
                  <a:gd name="T68" fmla="*/ 1 w 91"/>
                  <a:gd name="T69" fmla="*/ 1 h 344"/>
                  <a:gd name="T70" fmla="*/ 1 w 91"/>
                  <a:gd name="T71" fmla="*/ 1 h 344"/>
                  <a:gd name="T72" fmla="*/ 1 w 91"/>
                  <a:gd name="T73" fmla="*/ 1 h 344"/>
                  <a:gd name="T74" fmla="*/ 1 w 91"/>
                  <a:gd name="T75" fmla="*/ 1 h 344"/>
                  <a:gd name="T76" fmla="*/ 1 w 91"/>
                  <a:gd name="T77" fmla="*/ 1 h 344"/>
                  <a:gd name="T78" fmla="*/ 1 w 91"/>
                  <a:gd name="T79" fmla="*/ 1 h 344"/>
                  <a:gd name="T80" fmla="*/ 0 w 91"/>
                  <a:gd name="T81" fmla="*/ 1 h 344"/>
                  <a:gd name="T82" fmla="*/ 0 w 91"/>
                  <a:gd name="T83" fmla="*/ 1 h 344"/>
                  <a:gd name="T84" fmla="*/ 1 w 91"/>
                  <a:gd name="T85" fmla="*/ 1 h 344"/>
                  <a:gd name="T86" fmla="*/ 1 w 91"/>
                  <a:gd name="T87" fmla="*/ 1 h 344"/>
                  <a:gd name="T88" fmla="*/ 1 w 91"/>
                  <a:gd name="T89" fmla="*/ 1 h 344"/>
                  <a:gd name="T90" fmla="*/ 1 w 91"/>
                  <a:gd name="T91" fmla="*/ 1 h 344"/>
                  <a:gd name="T92" fmla="*/ 1 w 91"/>
                  <a:gd name="T93" fmla="*/ 1 h 344"/>
                  <a:gd name="T94" fmla="*/ 1 w 91"/>
                  <a:gd name="T95" fmla="*/ 1 h 344"/>
                  <a:gd name="T96" fmla="*/ 1 w 91"/>
                  <a:gd name="T97" fmla="*/ 1 h 344"/>
                  <a:gd name="T98" fmla="*/ 1 w 91"/>
                  <a:gd name="T99" fmla="*/ 1 h 344"/>
                  <a:gd name="T100" fmla="*/ 1 w 91"/>
                  <a:gd name="T101" fmla="*/ 1 h 344"/>
                  <a:gd name="T102" fmla="*/ 1 w 91"/>
                  <a:gd name="T103" fmla="*/ 1 h 344"/>
                  <a:gd name="T104" fmla="*/ 1 w 91"/>
                  <a:gd name="T105" fmla="*/ 1 h 344"/>
                  <a:gd name="T106" fmla="*/ 1 w 91"/>
                  <a:gd name="T107" fmla="*/ 1 h 344"/>
                  <a:gd name="T108" fmla="*/ 1 w 91"/>
                  <a:gd name="T109" fmla="*/ 1 h 344"/>
                  <a:gd name="T110" fmla="*/ 1 w 91"/>
                  <a:gd name="T111" fmla="*/ 1 h 344"/>
                  <a:gd name="T112" fmla="*/ 1 w 91"/>
                  <a:gd name="T113" fmla="*/ 1 h 3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
                  <a:gd name="T172" fmla="*/ 0 h 344"/>
                  <a:gd name="T173" fmla="*/ 91 w 91"/>
                  <a:gd name="T174" fmla="*/ 344 h 3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 h="344">
                    <a:moveTo>
                      <a:pt x="68" y="40"/>
                    </a:moveTo>
                    <a:lnTo>
                      <a:pt x="73" y="33"/>
                    </a:lnTo>
                    <a:lnTo>
                      <a:pt x="77" y="24"/>
                    </a:lnTo>
                    <a:lnTo>
                      <a:pt x="81" y="14"/>
                    </a:lnTo>
                    <a:lnTo>
                      <a:pt x="87" y="0"/>
                    </a:lnTo>
                    <a:lnTo>
                      <a:pt x="88" y="17"/>
                    </a:lnTo>
                    <a:lnTo>
                      <a:pt x="90" y="40"/>
                    </a:lnTo>
                    <a:lnTo>
                      <a:pt x="91" y="61"/>
                    </a:lnTo>
                    <a:lnTo>
                      <a:pt x="90" y="73"/>
                    </a:lnTo>
                    <a:lnTo>
                      <a:pt x="84" y="80"/>
                    </a:lnTo>
                    <a:lnTo>
                      <a:pt x="78" y="89"/>
                    </a:lnTo>
                    <a:lnTo>
                      <a:pt x="74" y="99"/>
                    </a:lnTo>
                    <a:lnTo>
                      <a:pt x="73" y="113"/>
                    </a:lnTo>
                    <a:lnTo>
                      <a:pt x="73" y="127"/>
                    </a:lnTo>
                    <a:lnTo>
                      <a:pt x="74" y="141"/>
                    </a:lnTo>
                    <a:lnTo>
                      <a:pt x="75" y="154"/>
                    </a:lnTo>
                    <a:lnTo>
                      <a:pt x="77" y="166"/>
                    </a:lnTo>
                    <a:lnTo>
                      <a:pt x="78" y="176"/>
                    </a:lnTo>
                    <a:lnTo>
                      <a:pt x="80" y="189"/>
                    </a:lnTo>
                    <a:lnTo>
                      <a:pt x="78" y="203"/>
                    </a:lnTo>
                    <a:lnTo>
                      <a:pt x="75" y="213"/>
                    </a:lnTo>
                    <a:lnTo>
                      <a:pt x="70" y="230"/>
                    </a:lnTo>
                    <a:lnTo>
                      <a:pt x="64" y="258"/>
                    </a:lnTo>
                    <a:lnTo>
                      <a:pt x="58" y="286"/>
                    </a:lnTo>
                    <a:lnTo>
                      <a:pt x="54" y="306"/>
                    </a:lnTo>
                    <a:lnTo>
                      <a:pt x="50" y="316"/>
                    </a:lnTo>
                    <a:lnTo>
                      <a:pt x="44" y="328"/>
                    </a:lnTo>
                    <a:lnTo>
                      <a:pt x="35" y="337"/>
                    </a:lnTo>
                    <a:lnTo>
                      <a:pt x="28" y="344"/>
                    </a:lnTo>
                    <a:lnTo>
                      <a:pt x="25" y="332"/>
                    </a:lnTo>
                    <a:lnTo>
                      <a:pt x="25" y="321"/>
                    </a:lnTo>
                    <a:lnTo>
                      <a:pt x="28" y="309"/>
                    </a:lnTo>
                    <a:lnTo>
                      <a:pt x="31" y="299"/>
                    </a:lnTo>
                    <a:lnTo>
                      <a:pt x="34" y="285"/>
                    </a:lnTo>
                    <a:lnTo>
                      <a:pt x="35" y="265"/>
                    </a:lnTo>
                    <a:lnTo>
                      <a:pt x="35" y="251"/>
                    </a:lnTo>
                    <a:lnTo>
                      <a:pt x="30" y="244"/>
                    </a:lnTo>
                    <a:lnTo>
                      <a:pt x="21" y="255"/>
                    </a:lnTo>
                    <a:lnTo>
                      <a:pt x="13" y="279"/>
                    </a:lnTo>
                    <a:lnTo>
                      <a:pt x="4" y="309"/>
                    </a:lnTo>
                    <a:lnTo>
                      <a:pt x="0" y="335"/>
                    </a:lnTo>
                    <a:lnTo>
                      <a:pt x="0" y="313"/>
                    </a:lnTo>
                    <a:lnTo>
                      <a:pt x="3" y="286"/>
                    </a:lnTo>
                    <a:lnTo>
                      <a:pt x="7" y="262"/>
                    </a:lnTo>
                    <a:lnTo>
                      <a:pt x="10" y="244"/>
                    </a:lnTo>
                    <a:lnTo>
                      <a:pt x="14" y="230"/>
                    </a:lnTo>
                    <a:lnTo>
                      <a:pt x="21" y="211"/>
                    </a:lnTo>
                    <a:lnTo>
                      <a:pt x="30" y="194"/>
                    </a:lnTo>
                    <a:lnTo>
                      <a:pt x="35" y="183"/>
                    </a:lnTo>
                    <a:lnTo>
                      <a:pt x="43" y="173"/>
                    </a:lnTo>
                    <a:lnTo>
                      <a:pt x="50" y="155"/>
                    </a:lnTo>
                    <a:lnTo>
                      <a:pt x="57" y="134"/>
                    </a:lnTo>
                    <a:lnTo>
                      <a:pt x="60" y="115"/>
                    </a:lnTo>
                    <a:lnTo>
                      <a:pt x="60" y="96"/>
                    </a:lnTo>
                    <a:lnTo>
                      <a:pt x="60" y="77"/>
                    </a:lnTo>
                    <a:lnTo>
                      <a:pt x="63" y="58"/>
                    </a:lnTo>
                    <a:lnTo>
                      <a:pt x="68" y="4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15" name="Freeform 71"/>
              <p:cNvSpPr>
                <a:spLocks/>
              </p:cNvSpPr>
              <p:nvPr/>
            </p:nvSpPr>
            <p:spPr bwMode="auto">
              <a:xfrm>
                <a:off x="5997" y="4902"/>
                <a:ext cx="51" cy="24"/>
              </a:xfrm>
              <a:custGeom>
                <a:avLst/>
                <a:gdLst>
                  <a:gd name="T0" fmla="*/ 1 w 101"/>
                  <a:gd name="T1" fmla="*/ 0 h 49"/>
                  <a:gd name="T2" fmla="*/ 1 w 101"/>
                  <a:gd name="T3" fmla="*/ 0 h 49"/>
                  <a:gd name="T4" fmla="*/ 1 w 101"/>
                  <a:gd name="T5" fmla="*/ 0 h 49"/>
                  <a:gd name="T6" fmla="*/ 1 w 101"/>
                  <a:gd name="T7" fmla="*/ 0 h 49"/>
                  <a:gd name="T8" fmla="*/ 1 w 101"/>
                  <a:gd name="T9" fmla="*/ 0 h 49"/>
                  <a:gd name="T10" fmla="*/ 1 w 101"/>
                  <a:gd name="T11" fmla="*/ 0 h 49"/>
                  <a:gd name="T12" fmla="*/ 1 w 101"/>
                  <a:gd name="T13" fmla="*/ 0 h 49"/>
                  <a:gd name="T14" fmla="*/ 1 w 101"/>
                  <a:gd name="T15" fmla="*/ 0 h 49"/>
                  <a:gd name="T16" fmla="*/ 1 w 101"/>
                  <a:gd name="T17" fmla="*/ 0 h 49"/>
                  <a:gd name="T18" fmla="*/ 1 w 101"/>
                  <a:gd name="T19" fmla="*/ 0 h 49"/>
                  <a:gd name="T20" fmla="*/ 1 w 101"/>
                  <a:gd name="T21" fmla="*/ 0 h 49"/>
                  <a:gd name="T22" fmla="*/ 1 w 101"/>
                  <a:gd name="T23" fmla="*/ 0 h 49"/>
                  <a:gd name="T24" fmla="*/ 1 w 101"/>
                  <a:gd name="T25" fmla="*/ 0 h 49"/>
                  <a:gd name="T26" fmla="*/ 1 w 101"/>
                  <a:gd name="T27" fmla="*/ 0 h 49"/>
                  <a:gd name="T28" fmla="*/ 1 w 101"/>
                  <a:gd name="T29" fmla="*/ 0 h 49"/>
                  <a:gd name="T30" fmla="*/ 1 w 101"/>
                  <a:gd name="T31" fmla="*/ 0 h 49"/>
                  <a:gd name="T32" fmla="*/ 1 w 101"/>
                  <a:gd name="T33" fmla="*/ 0 h 49"/>
                  <a:gd name="T34" fmla="*/ 1 w 101"/>
                  <a:gd name="T35" fmla="*/ 0 h 49"/>
                  <a:gd name="T36" fmla="*/ 1 w 101"/>
                  <a:gd name="T37" fmla="*/ 0 h 49"/>
                  <a:gd name="T38" fmla="*/ 1 w 101"/>
                  <a:gd name="T39" fmla="*/ 0 h 49"/>
                  <a:gd name="T40" fmla="*/ 1 w 101"/>
                  <a:gd name="T41" fmla="*/ 0 h 49"/>
                  <a:gd name="T42" fmla="*/ 1 w 101"/>
                  <a:gd name="T43" fmla="*/ 0 h 49"/>
                  <a:gd name="T44" fmla="*/ 1 w 101"/>
                  <a:gd name="T45" fmla="*/ 0 h 49"/>
                  <a:gd name="T46" fmla="*/ 1 w 101"/>
                  <a:gd name="T47" fmla="*/ 0 h 49"/>
                  <a:gd name="T48" fmla="*/ 1 w 101"/>
                  <a:gd name="T49" fmla="*/ 0 h 49"/>
                  <a:gd name="T50" fmla="*/ 1 w 101"/>
                  <a:gd name="T51" fmla="*/ 0 h 49"/>
                  <a:gd name="T52" fmla="*/ 1 w 101"/>
                  <a:gd name="T53" fmla="*/ 0 h 49"/>
                  <a:gd name="T54" fmla="*/ 1 w 101"/>
                  <a:gd name="T55" fmla="*/ 0 h 49"/>
                  <a:gd name="T56" fmla="*/ 1 w 101"/>
                  <a:gd name="T57" fmla="*/ 0 h 49"/>
                  <a:gd name="T58" fmla="*/ 1 w 101"/>
                  <a:gd name="T59" fmla="*/ 0 h 49"/>
                  <a:gd name="T60" fmla="*/ 1 w 101"/>
                  <a:gd name="T61" fmla="*/ 0 h 49"/>
                  <a:gd name="T62" fmla="*/ 1 w 101"/>
                  <a:gd name="T63" fmla="*/ 0 h 49"/>
                  <a:gd name="T64" fmla="*/ 1 w 101"/>
                  <a:gd name="T65" fmla="*/ 0 h 49"/>
                  <a:gd name="T66" fmla="*/ 1 w 101"/>
                  <a:gd name="T67" fmla="*/ 0 h 49"/>
                  <a:gd name="T68" fmla="*/ 1 w 101"/>
                  <a:gd name="T69" fmla="*/ 0 h 49"/>
                  <a:gd name="T70" fmla="*/ 0 w 101"/>
                  <a:gd name="T71" fmla="*/ 0 h 49"/>
                  <a:gd name="T72" fmla="*/ 1 w 101"/>
                  <a:gd name="T73" fmla="*/ 0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
                  <a:gd name="T112" fmla="*/ 0 h 49"/>
                  <a:gd name="T113" fmla="*/ 101 w 101"/>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 h="49">
                    <a:moveTo>
                      <a:pt x="1" y="4"/>
                    </a:moveTo>
                    <a:lnTo>
                      <a:pt x="7" y="2"/>
                    </a:lnTo>
                    <a:lnTo>
                      <a:pt x="13" y="0"/>
                    </a:lnTo>
                    <a:lnTo>
                      <a:pt x="20" y="0"/>
                    </a:lnTo>
                    <a:lnTo>
                      <a:pt x="27" y="0"/>
                    </a:lnTo>
                    <a:lnTo>
                      <a:pt x="34" y="0"/>
                    </a:lnTo>
                    <a:lnTo>
                      <a:pt x="41" y="0"/>
                    </a:lnTo>
                    <a:lnTo>
                      <a:pt x="46" y="0"/>
                    </a:lnTo>
                    <a:lnTo>
                      <a:pt x="50" y="0"/>
                    </a:lnTo>
                    <a:lnTo>
                      <a:pt x="54" y="0"/>
                    </a:lnTo>
                    <a:lnTo>
                      <a:pt x="60" y="2"/>
                    </a:lnTo>
                    <a:lnTo>
                      <a:pt x="66" y="4"/>
                    </a:lnTo>
                    <a:lnTo>
                      <a:pt x="70" y="7"/>
                    </a:lnTo>
                    <a:lnTo>
                      <a:pt x="74" y="11"/>
                    </a:lnTo>
                    <a:lnTo>
                      <a:pt x="80" y="14"/>
                    </a:lnTo>
                    <a:lnTo>
                      <a:pt x="85" y="19"/>
                    </a:lnTo>
                    <a:lnTo>
                      <a:pt x="91" y="23"/>
                    </a:lnTo>
                    <a:lnTo>
                      <a:pt x="95" y="26"/>
                    </a:lnTo>
                    <a:lnTo>
                      <a:pt x="101" y="33"/>
                    </a:lnTo>
                    <a:lnTo>
                      <a:pt x="101" y="40"/>
                    </a:lnTo>
                    <a:lnTo>
                      <a:pt x="97" y="49"/>
                    </a:lnTo>
                    <a:lnTo>
                      <a:pt x="88" y="46"/>
                    </a:lnTo>
                    <a:lnTo>
                      <a:pt x="77" y="42"/>
                    </a:lnTo>
                    <a:lnTo>
                      <a:pt x="66" y="44"/>
                    </a:lnTo>
                    <a:lnTo>
                      <a:pt x="58" y="47"/>
                    </a:lnTo>
                    <a:lnTo>
                      <a:pt x="56" y="35"/>
                    </a:lnTo>
                    <a:lnTo>
                      <a:pt x="51" y="28"/>
                    </a:lnTo>
                    <a:lnTo>
                      <a:pt x="46" y="25"/>
                    </a:lnTo>
                    <a:lnTo>
                      <a:pt x="41" y="23"/>
                    </a:lnTo>
                    <a:lnTo>
                      <a:pt x="33" y="25"/>
                    </a:lnTo>
                    <a:lnTo>
                      <a:pt x="21" y="25"/>
                    </a:lnTo>
                    <a:lnTo>
                      <a:pt x="11" y="25"/>
                    </a:lnTo>
                    <a:lnTo>
                      <a:pt x="4" y="23"/>
                    </a:lnTo>
                    <a:lnTo>
                      <a:pt x="3" y="19"/>
                    </a:lnTo>
                    <a:lnTo>
                      <a:pt x="1" y="14"/>
                    </a:lnTo>
                    <a:lnTo>
                      <a:pt x="0" y="9"/>
                    </a:lnTo>
                    <a:lnTo>
                      <a:pt x="1"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16" name="Freeform 72"/>
              <p:cNvSpPr>
                <a:spLocks/>
              </p:cNvSpPr>
              <p:nvPr/>
            </p:nvSpPr>
            <p:spPr bwMode="auto">
              <a:xfrm>
                <a:off x="5918" y="5185"/>
                <a:ext cx="25" cy="36"/>
              </a:xfrm>
              <a:custGeom>
                <a:avLst/>
                <a:gdLst>
                  <a:gd name="T0" fmla="*/ 1 w 50"/>
                  <a:gd name="T1" fmla="*/ 0 h 73"/>
                  <a:gd name="T2" fmla="*/ 1 w 50"/>
                  <a:gd name="T3" fmla="*/ 0 h 73"/>
                  <a:gd name="T4" fmla="*/ 1 w 50"/>
                  <a:gd name="T5" fmla="*/ 0 h 73"/>
                  <a:gd name="T6" fmla="*/ 1 w 50"/>
                  <a:gd name="T7" fmla="*/ 0 h 73"/>
                  <a:gd name="T8" fmla="*/ 1 w 50"/>
                  <a:gd name="T9" fmla="*/ 0 h 73"/>
                  <a:gd name="T10" fmla="*/ 1 w 50"/>
                  <a:gd name="T11" fmla="*/ 0 h 73"/>
                  <a:gd name="T12" fmla="*/ 1 w 50"/>
                  <a:gd name="T13" fmla="*/ 0 h 73"/>
                  <a:gd name="T14" fmla="*/ 0 w 50"/>
                  <a:gd name="T15" fmla="*/ 0 h 73"/>
                  <a:gd name="T16" fmla="*/ 0 w 50"/>
                  <a:gd name="T17" fmla="*/ 0 h 73"/>
                  <a:gd name="T18" fmla="*/ 1 w 50"/>
                  <a:gd name="T19" fmla="*/ 0 h 73"/>
                  <a:gd name="T20" fmla="*/ 1 w 50"/>
                  <a:gd name="T21" fmla="*/ 0 h 73"/>
                  <a:gd name="T22" fmla="*/ 1 w 50"/>
                  <a:gd name="T23" fmla="*/ 0 h 73"/>
                  <a:gd name="T24" fmla="*/ 1 w 50"/>
                  <a:gd name="T25" fmla="*/ 0 h 73"/>
                  <a:gd name="T26" fmla="*/ 1 w 50"/>
                  <a:gd name="T27" fmla="*/ 0 h 73"/>
                  <a:gd name="T28" fmla="*/ 1 w 50"/>
                  <a:gd name="T29" fmla="*/ 0 h 73"/>
                  <a:gd name="T30" fmla="*/ 1 w 50"/>
                  <a:gd name="T31" fmla="*/ 0 h 73"/>
                  <a:gd name="T32" fmla="*/ 1 w 50"/>
                  <a:gd name="T33" fmla="*/ 0 h 73"/>
                  <a:gd name="T34" fmla="*/ 1 w 50"/>
                  <a:gd name="T35" fmla="*/ 0 h 73"/>
                  <a:gd name="T36" fmla="*/ 1 w 50"/>
                  <a:gd name="T37" fmla="*/ 0 h 73"/>
                  <a:gd name="T38" fmla="*/ 1 w 50"/>
                  <a:gd name="T39" fmla="*/ 0 h 73"/>
                  <a:gd name="T40" fmla="*/ 1 w 50"/>
                  <a:gd name="T41" fmla="*/ 0 h 73"/>
                  <a:gd name="T42" fmla="*/ 1 w 50"/>
                  <a:gd name="T43" fmla="*/ 0 h 73"/>
                  <a:gd name="T44" fmla="*/ 1 w 50"/>
                  <a:gd name="T45" fmla="*/ 0 h 73"/>
                  <a:gd name="T46" fmla="*/ 1 w 50"/>
                  <a:gd name="T47" fmla="*/ 0 h 73"/>
                  <a:gd name="T48" fmla="*/ 1 w 50"/>
                  <a:gd name="T49" fmla="*/ 0 h 73"/>
                  <a:gd name="T50" fmla="*/ 1 w 50"/>
                  <a:gd name="T51" fmla="*/ 0 h 73"/>
                  <a:gd name="T52" fmla="*/ 1 w 50"/>
                  <a:gd name="T53" fmla="*/ 0 h 73"/>
                  <a:gd name="T54" fmla="*/ 1 w 50"/>
                  <a:gd name="T55" fmla="*/ 0 h 73"/>
                  <a:gd name="T56" fmla="*/ 1 w 50"/>
                  <a:gd name="T57" fmla="*/ 0 h 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73"/>
                  <a:gd name="T89" fmla="*/ 50 w 50"/>
                  <a:gd name="T90" fmla="*/ 73 h 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73">
                    <a:moveTo>
                      <a:pt x="7" y="14"/>
                    </a:moveTo>
                    <a:lnTo>
                      <a:pt x="8" y="18"/>
                    </a:lnTo>
                    <a:lnTo>
                      <a:pt x="10" y="21"/>
                    </a:lnTo>
                    <a:lnTo>
                      <a:pt x="11" y="25"/>
                    </a:lnTo>
                    <a:lnTo>
                      <a:pt x="13" y="28"/>
                    </a:lnTo>
                    <a:lnTo>
                      <a:pt x="8" y="35"/>
                    </a:lnTo>
                    <a:lnTo>
                      <a:pt x="3" y="45"/>
                    </a:lnTo>
                    <a:lnTo>
                      <a:pt x="0" y="54"/>
                    </a:lnTo>
                    <a:lnTo>
                      <a:pt x="0" y="63"/>
                    </a:lnTo>
                    <a:lnTo>
                      <a:pt x="7" y="70"/>
                    </a:lnTo>
                    <a:lnTo>
                      <a:pt x="17" y="73"/>
                    </a:lnTo>
                    <a:lnTo>
                      <a:pt x="30" y="73"/>
                    </a:lnTo>
                    <a:lnTo>
                      <a:pt x="40" y="68"/>
                    </a:lnTo>
                    <a:lnTo>
                      <a:pt x="45" y="58"/>
                    </a:lnTo>
                    <a:lnTo>
                      <a:pt x="50" y="44"/>
                    </a:lnTo>
                    <a:lnTo>
                      <a:pt x="50" y="32"/>
                    </a:lnTo>
                    <a:lnTo>
                      <a:pt x="48" y="23"/>
                    </a:lnTo>
                    <a:lnTo>
                      <a:pt x="45" y="23"/>
                    </a:lnTo>
                    <a:lnTo>
                      <a:pt x="44" y="23"/>
                    </a:lnTo>
                    <a:lnTo>
                      <a:pt x="41" y="23"/>
                    </a:lnTo>
                    <a:lnTo>
                      <a:pt x="38" y="25"/>
                    </a:lnTo>
                    <a:lnTo>
                      <a:pt x="34" y="16"/>
                    </a:lnTo>
                    <a:lnTo>
                      <a:pt x="30" y="9"/>
                    </a:lnTo>
                    <a:lnTo>
                      <a:pt x="24" y="4"/>
                    </a:lnTo>
                    <a:lnTo>
                      <a:pt x="20" y="0"/>
                    </a:lnTo>
                    <a:lnTo>
                      <a:pt x="15" y="2"/>
                    </a:lnTo>
                    <a:lnTo>
                      <a:pt x="13" y="4"/>
                    </a:lnTo>
                    <a:lnTo>
                      <a:pt x="8" y="9"/>
                    </a:lnTo>
                    <a:lnTo>
                      <a:pt x="7" y="1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17" name="Freeform 73"/>
              <p:cNvSpPr>
                <a:spLocks/>
              </p:cNvSpPr>
              <p:nvPr/>
            </p:nvSpPr>
            <p:spPr bwMode="auto">
              <a:xfrm>
                <a:off x="5988" y="4939"/>
                <a:ext cx="101" cy="214"/>
              </a:xfrm>
              <a:custGeom>
                <a:avLst/>
                <a:gdLst>
                  <a:gd name="T0" fmla="*/ 1 w 201"/>
                  <a:gd name="T1" fmla="*/ 1 h 428"/>
                  <a:gd name="T2" fmla="*/ 1 w 201"/>
                  <a:gd name="T3" fmla="*/ 1 h 428"/>
                  <a:gd name="T4" fmla="*/ 1 w 201"/>
                  <a:gd name="T5" fmla="*/ 1 h 428"/>
                  <a:gd name="T6" fmla="*/ 1 w 201"/>
                  <a:gd name="T7" fmla="*/ 1 h 428"/>
                  <a:gd name="T8" fmla="*/ 1 w 201"/>
                  <a:gd name="T9" fmla="*/ 1 h 428"/>
                  <a:gd name="T10" fmla="*/ 1 w 201"/>
                  <a:gd name="T11" fmla="*/ 1 h 428"/>
                  <a:gd name="T12" fmla="*/ 1 w 201"/>
                  <a:gd name="T13" fmla="*/ 1 h 428"/>
                  <a:gd name="T14" fmla="*/ 1 w 201"/>
                  <a:gd name="T15" fmla="*/ 1 h 428"/>
                  <a:gd name="T16" fmla="*/ 1 w 201"/>
                  <a:gd name="T17" fmla="*/ 1 h 428"/>
                  <a:gd name="T18" fmla="*/ 1 w 201"/>
                  <a:gd name="T19" fmla="*/ 1 h 428"/>
                  <a:gd name="T20" fmla="*/ 1 w 201"/>
                  <a:gd name="T21" fmla="*/ 1 h 428"/>
                  <a:gd name="T22" fmla="*/ 1 w 201"/>
                  <a:gd name="T23" fmla="*/ 1 h 428"/>
                  <a:gd name="T24" fmla="*/ 1 w 201"/>
                  <a:gd name="T25" fmla="*/ 1 h 428"/>
                  <a:gd name="T26" fmla="*/ 1 w 201"/>
                  <a:gd name="T27" fmla="*/ 1 h 428"/>
                  <a:gd name="T28" fmla="*/ 1 w 201"/>
                  <a:gd name="T29" fmla="*/ 1 h 428"/>
                  <a:gd name="T30" fmla="*/ 1 w 201"/>
                  <a:gd name="T31" fmla="*/ 1 h 428"/>
                  <a:gd name="T32" fmla="*/ 1 w 201"/>
                  <a:gd name="T33" fmla="*/ 1 h 428"/>
                  <a:gd name="T34" fmla="*/ 1 w 201"/>
                  <a:gd name="T35" fmla="*/ 1 h 428"/>
                  <a:gd name="T36" fmla="*/ 1 w 201"/>
                  <a:gd name="T37" fmla="*/ 1 h 428"/>
                  <a:gd name="T38" fmla="*/ 1 w 201"/>
                  <a:gd name="T39" fmla="*/ 1 h 428"/>
                  <a:gd name="T40" fmla="*/ 1 w 201"/>
                  <a:gd name="T41" fmla="*/ 1 h 428"/>
                  <a:gd name="T42" fmla="*/ 1 w 201"/>
                  <a:gd name="T43" fmla="*/ 1 h 428"/>
                  <a:gd name="T44" fmla="*/ 1 w 201"/>
                  <a:gd name="T45" fmla="*/ 1 h 428"/>
                  <a:gd name="T46" fmla="*/ 1 w 201"/>
                  <a:gd name="T47" fmla="*/ 1 h 428"/>
                  <a:gd name="T48" fmla="*/ 1 w 201"/>
                  <a:gd name="T49" fmla="*/ 1 h 428"/>
                  <a:gd name="T50" fmla="*/ 1 w 201"/>
                  <a:gd name="T51" fmla="*/ 1 h 428"/>
                  <a:gd name="T52" fmla="*/ 1 w 201"/>
                  <a:gd name="T53" fmla="*/ 1 h 428"/>
                  <a:gd name="T54" fmla="*/ 1 w 201"/>
                  <a:gd name="T55" fmla="*/ 1 h 428"/>
                  <a:gd name="T56" fmla="*/ 1 w 201"/>
                  <a:gd name="T57" fmla="*/ 1 h 428"/>
                  <a:gd name="T58" fmla="*/ 1 w 201"/>
                  <a:gd name="T59" fmla="*/ 1 h 428"/>
                  <a:gd name="T60" fmla="*/ 1 w 201"/>
                  <a:gd name="T61" fmla="*/ 1 h 428"/>
                  <a:gd name="T62" fmla="*/ 1 w 201"/>
                  <a:gd name="T63" fmla="*/ 1 h 428"/>
                  <a:gd name="T64" fmla="*/ 1 w 201"/>
                  <a:gd name="T65" fmla="*/ 1 h 428"/>
                  <a:gd name="T66" fmla="*/ 1 w 201"/>
                  <a:gd name="T67" fmla="*/ 1 h 428"/>
                  <a:gd name="T68" fmla="*/ 1 w 201"/>
                  <a:gd name="T69" fmla="*/ 1 h 428"/>
                  <a:gd name="T70" fmla="*/ 1 w 201"/>
                  <a:gd name="T71" fmla="*/ 1 h 428"/>
                  <a:gd name="T72" fmla="*/ 1 w 201"/>
                  <a:gd name="T73" fmla="*/ 1 h 428"/>
                  <a:gd name="T74" fmla="*/ 1 w 201"/>
                  <a:gd name="T75" fmla="*/ 1 h 428"/>
                  <a:gd name="T76" fmla="*/ 1 w 201"/>
                  <a:gd name="T77" fmla="*/ 1 h 428"/>
                  <a:gd name="T78" fmla="*/ 1 w 201"/>
                  <a:gd name="T79" fmla="*/ 1 h 428"/>
                  <a:gd name="T80" fmla="*/ 1 w 201"/>
                  <a:gd name="T81" fmla="*/ 1 h 428"/>
                  <a:gd name="T82" fmla="*/ 1 w 201"/>
                  <a:gd name="T83" fmla="*/ 1 h 428"/>
                  <a:gd name="T84" fmla="*/ 1 w 201"/>
                  <a:gd name="T85" fmla="*/ 1 h 428"/>
                  <a:gd name="T86" fmla="*/ 1 w 201"/>
                  <a:gd name="T87" fmla="*/ 1 h 428"/>
                  <a:gd name="T88" fmla="*/ 1 w 201"/>
                  <a:gd name="T89" fmla="*/ 1 h 428"/>
                  <a:gd name="T90" fmla="*/ 1 w 201"/>
                  <a:gd name="T91" fmla="*/ 1 h 428"/>
                  <a:gd name="T92" fmla="*/ 1 w 201"/>
                  <a:gd name="T93" fmla="*/ 1 h 428"/>
                  <a:gd name="T94" fmla="*/ 1 w 201"/>
                  <a:gd name="T95" fmla="*/ 1 h 428"/>
                  <a:gd name="T96" fmla="*/ 1 w 201"/>
                  <a:gd name="T97" fmla="*/ 0 h 428"/>
                  <a:gd name="T98" fmla="*/ 1 w 201"/>
                  <a:gd name="T99" fmla="*/ 1 h 428"/>
                  <a:gd name="T100" fmla="*/ 1 w 201"/>
                  <a:gd name="T101" fmla="*/ 1 h 428"/>
                  <a:gd name="T102" fmla="*/ 1 w 201"/>
                  <a:gd name="T103" fmla="*/ 1 h 428"/>
                  <a:gd name="T104" fmla="*/ 1 w 201"/>
                  <a:gd name="T105" fmla="*/ 1 h 428"/>
                  <a:gd name="T106" fmla="*/ 1 w 201"/>
                  <a:gd name="T107" fmla="*/ 1 h 428"/>
                  <a:gd name="T108" fmla="*/ 1 w 201"/>
                  <a:gd name="T109" fmla="*/ 1 h 428"/>
                  <a:gd name="T110" fmla="*/ 1 w 201"/>
                  <a:gd name="T111" fmla="*/ 1 h 428"/>
                  <a:gd name="T112" fmla="*/ 1 w 201"/>
                  <a:gd name="T113" fmla="*/ 1 h 4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1"/>
                  <a:gd name="T172" fmla="*/ 0 h 428"/>
                  <a:gd name="T173" fmla="*/ 201 w 201"/>
                  <a:gd name="T174" fmla="*/ 428 h 4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1" h="428">
                    <a:moveTo>
                      <a:pt x="201" y="60"/>
                    </a:moveTo>
                    <a:lnTo>
                      <a:pt x="190" y="67"/>
                    </a:lnTo>
                    <a:lnTo>
                      <a:pt x="178" y="70"/>
                    </a:lnTo>
                    <a:lnTo>
                      <a:pt x="167" y="72"/>
                    </a:lnTo>
                    <a:lnTo>
                      <a:pt x="157" y="72"/>
                    </a:lnTo>
                    <a:lnTo>
                      <a:pt x="148" y="72"/>
                    </a:lnTo>
                    <a:lnTo>
                      <a:pt x="140" y="68"/>
                    </a:lnTo>
                    <a:lnTo>
                      <a:pt x="135" y="67"/>
                    </a:lnTo>
                    <a:lnTo>
                      <a:pt x="132" y="63"/>
                    </a:lnTo>
                    <a:lnTo>
                      <a:pt x="131" y="60"/>
                    </a:lnTo>
                    <a:lnTo>
                      <a:pt x="128" y="60"/>
                    </a:lnTo>
                    <a:lnTo>
                      <a:pt x="124" y="63"/>
                    </a:lnTo>
                    <a:lnTo>
                      <a:pt x="121" y="68"/>
                    </a:lnTo>
                    <a:lnTo>
                      <a:pt x="117" y="77"/>
                    </a:lnTo>
                    <a:lnTo>
                      <a:pt x="111" y="91"/>
                    </a:lnTo>
                    <a:lnTo>
                      <a:pt x="107" y="103"/>
                    </a:lnTo>
                    <a:lnTo>
                      <a:pt x="105" y="114"/>
                    </a:lnTo>
                    <a:lnTo>
                      <a:pt x="104" y="119"/>
                    </a:lnTo>
                    <a:lnTo>
                      <a:pt x="104" y="121"/>
                    </a:lnTo>
                    <a:lnTo>
                      <a:pt x="104" y="123"/>
                    </a:lnTo>
                    <a:lnTo>
                      <a:pt x="107" y="126"/>
                    </a:lnTo>
                    <a:lnTo>
                      <a:pt x="107" y="130"/>
                    </a:lnTo>
                    <a:lnTo>
                      <a:pt x="105" y="131"/>
                    </a:lnTo>
                    <a:lnTo>
                      <a:pt x="105" y="136"/>
                    </a:lnTo>
                    <a:lnTo>
                      <a:pt x="104" y="142"/>
                    </a:lnTo>
                    <a:lnTo>
                      <a:pt x="104" y="147"/>
                    </a:lnTo>
                    <a:lnTo>
                      <a:pt x="104" y="152"/>
                    </a:lnTo>
                    <a:lnTo>
                      <a:pt x="105" y="157"/>
                    </a:lnTo>
                    <a:lnTo>
                      <a:pt x="107" y="163"/>
                    </a:lnTo>
                    <a:lnTo>
                      <a:pt x="101" y="171"/>
                    </a:lnTo>
                    <a:lnTo>
                      <a:pt x="94" y="182"/>
                    </a:lnTo>
                    <a:lnTo>
                      <a:pt x="87" y="196"/>
                    </a:lnTo>
                    <a:lnTo>
                      <a:pt x="78" y="210"/>
                    </a:lnTo>
                    <a:lnTo>
                      <a:pt x="70" y="226"/>
                    </a:lnTo>
                    <a:lnTo>
                      <a:pt x="64" y="238"/>
                    </a:lnTo>
                    <a:lnTo>
                      <a:pt x="61" y="247"/>
                    </a:lnTo>
                    <a:lnTo>
                      <a:pt x="60" y="254"/>
                    </a:lnTo>
                    <a:lnTo>
                      <a:pt x="65" y="269"/>
                    </a:lnTo>
                    <a:lnTo>
                      <a:pt x="74" y="297"/>
                    </a:lnTo>
                    <a:lnTo>
                      <a:pt x="78" y="334"/>
                    </a:lnTo>
                    <a:lnTo>
                      <a:pt x="73" y="372"/>
                    </a:lnTo>
                    <a:lnTo>
                      <a:pt x="74" y="378"/>
                    </a:lnTo>
                    <a:lnTo>
                      <a:pt x="65" y="385"/>
                    </a:lnTo>
                    <a:lnTo>
                      <a:pt x="55" y="393"/>
                    </a:lnTo>
                    <a:lnTo>
                      <a:pt x="47" y="400"/>
                    </a:lnTo>
                    <a:lnTo>
                      <a:pt x="41" y="409"/>
                    </a:lnTo>
                    <a:lnTo>
                      <a:pt x="45" y="409"/>
                    </a:lnTo>
                    <a:lnTo>
                      <a:pt x="53" y="409"/>
                    </a:lnTo>
                    <a:lnTo>
                      <a:pt x="58" y="412"/>
                    </a:lnTo>
                    <a:lnTo>
                      <a:pt x="63" y="414"/>
                    </a:lnTo>
                    <a:lnTo>
                      <a:pt x="57" y="412"/>
                    </a:lnTo>
                    <a:lnTo>
                      <a:pt x="53" y="412"/>
                    </a:lnTo>
                    <a:lnTo>
                      <a:pt x="47" y="414"/>
                    </a:lnTo>
                    <a:lnTo>
                      <a:pt x="41" y="416"/>
                    </a:lnTo>
                    <a:lnTo>
                      <a:pt x="37" y="418"/>
                    </a:lnTo>
                    <a:lnTo>
                      <a:pt x="34" y="421"/>
                    </a:lnTo>
                    <a:lnTo>
                      <a:pt x="31" y="425"/>
                    </a:lnTo>
                    <a:lnTo>
                      <a:pt x="30" y="428"/>
                    </a:lnTo>
                    <a:lnTo>
                      <a:pt x="25" y="388"/>
                    </a:lnTo>
                    <a:lnTo>
                      <a:pt x="30" y="362"/>
                    </a:lnTo>
                    <a:lnTo>
                      <a:pt x="38" y="344"/>
                    </a:lnTo>
                    <a:lnTo>
                      <a:pt x="48" y="334"/>
                    </a:lnTo>
                    <a:lnTo>
                      <a:pt x="47" y="322"/>
                    </a:lnTo>
                    <a:lnTo>
                      <a:pt x="43" y="311"/>
                    </a:lnTo>
                    <a:lnTo>
                      <a:pt x="37" y="302"/>
                    </a:lnTo>
                    <a:lnTo>
                      <a:pt x="30" y="295"/>
                    </a:lnTo>
                    <a:lnTo>
                      <a:pt x="23" y="288"/>
                    </a:lnTo>
                    <a:lnTo>
                      <a:pt x="15" y="285"/>
                    </a:lnTo>
                    <a:lnTo>
                      <a:pt x="8" y="283"/>
                    </a:lnTo>
                    <a:lnTo>
                      <a:pt x="5" y="281"/>
                    </a:lnTo>
                    <a:lnTo>
                      <a:pt x="3" y="281"/>
                    </a:lnTo>
                    <a:lnTo>
                      <a:pt x="1" y="276"/>
                    </a:lnTo>
                    <a:lnTo>
                      <a:pt x="0" y="271"/>
                    </a:lnTo>
                    <a:lnTo>
                      <a:pt x="1" y="266"/>
                    </a:lnTo>
                    <a:lnTo>
                      <a:pt x="5" y="261"/>
                    </a:lnTo>
                    <a:lnTo>
                      <a:pt x="14" y="252"/>
                    </a:lnTo>
                    <a:lnTo>
                      <a:pt x="27" y="243"/>
                    </a:lnTo>
                    <a:lnTo>
                      <a:pt x="41" y="233"/>
                    </a:lnTo>
                    <a:lnTo>
                      <a:pt x="50" y="217"/>
                    </a:lnTo>
                    <a:lnTo>
                      <a:pt x="53" y="198"/>
                    </a:lnTo>
                    <a:lnTo>
                      <a:pt x="51" y="178"/>
                    </a:lnTo>
                    <a:lnTo>
                      <a:pt x="47" y="164"/>
                    </a:lnTo>
                    <a:lnTo>
                      <a:pt x="44" y="154"/>
                    </a:lnTo>
                    <a:lnTo>
                      <a:pt x="43" y="142"/>
                    </a:lnTo>
                    <a:lnTo>
                      <a:pt x="43" y="128"/>
                    </a:lnTo>
                    <a:lnTo>
                      <a:pt x="44" y="117"/>
                    </a:lnTo>
                    <a:lnTo>
                      <a:pt x="60" y="112"/>
                    </a:lnTo>
                    <a:lnTo>
                      <a:pt x="71" y="103"/>
                    </a:lnTo>
                    <a:lnTo>
                      <a:pt x="81" y="91"/>
                    </a:lnTo>
                    <a:lnTo>
                      <a:pt x="88" y="75"/>
                    </a:lnTo>
                    <a:lnTo>
                      <a:pt x="94" y="60"/>
                    </a:lnTo>
                    <a:lnTo>
                      <a:pt x="97" y="46"/>
                    </a:lnTo>
                    <a:lnTo>
                      <a:pt x="100" y="33"/>
                    </a:lnTo>
                    <a:lnTo>
                      <a:pt x="101" y="26"/>
                    </a:lnTo>
                    <a:lnTo>
                      <a:pt x="102" y="19"/>
                    </a:lnTo>
                    <a:lnTo>
                      <a:pt x="104" y="11"/>
                    </a:lnTo>
                    <a:lnTo>
                      <a:pt x="108" y="4"/>
                    </a:lnTo>
                    <a:lnTo>
                      <a:pt x="114" y="0"/>
                    </a:lnTo>
                    <a:lnTo>
                      <a:pt x="122" y="0"/>
                    </a:lnTo>
                    <a:lnTo>
                      <a:pt x="127" y="2"/>
                    </a:lnTo>
                    <a:lnTo>
                      <a:pt x="131" y="7"/>
                    </a:lnTo>
                    <a:lnTo>
                      <a:pt x="134" y="16"/>
                    </a:lnTo>
                    <a:lnTo>
                      <a:pt x="138" y="25"/>
                    </a:lnTo>
                    <a:lnTo>
                      <a:pt x="144" y="33"/>
                    </a:lnTo>
                    <a:lnTo>
                      <a:pt x="151" y="42"/>
                    </a:lnTo>
                    <a:lnTo>
                      <a:pt x="155" y="49"/>
                    </a:lnTo>
                    <a:lnTo>
                      <a:pt x="162" y="51"/>
                    </a:lnTo>
                    <a:lnTo>
                      <a:pt x="172" y="42"/>
                    </a:lnTo>
                    <a:lnTo>
                      <a:pt x="184" y="28"/>
                    </a:lnTo>
                    <a:lnTo>
                      <a:pt x="194" y="14"/>
                    </a:lnTo>
                    <a:lnTo>
                      <a:pt x="197" y="28"/>
                    </a:lnTo>
                    <a:lnTo>
                      <a:pt x="198" y="40"/>
                    </a:lnTo>
                    <a:lnTo>
                      <a:pt x="200" y="51"/>
                    </a:lnTo>
                    <a:lnTo>
                      <a:pt x="201" y="6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18" name="Freeform 74"/>
              <p:cNvSpPr>
                <a:spLocks/>
              </p:cNvSpPr>
              <p:nvPr/>
            </p:nvSpPr>
            <p:spPr bwMode="auto">
              <a:xfrm>
                <a:off x="6009" y="4969"/>
                <a:ext cx="80" cy="182"/>
              </a:xfrm>
              <a:custGeom>
                <a:avLst/>
                <a:gdLst>
                  <a:gd name="T0" fmla="*/ 1 w 160"/>
                  <a:gd name="T1" fmla="*/ 0 h 365"/>
                  <a:gd name="T2" fmla="*/ 1 w 160"/>
                  <a:gd name="T3" fmla="*/ 0 h 365"/>
                  <a:gd name="T4" fmla="*/ 1 w 160"/>
                  <a:gd name="T5" fmla="*/ 0 h 365"/>
                  <a:gd name="T6" fmla="*/ 1 w 160"/>
                  <a:gd name="T7" fmla="*/ 0 h 365"/>
                  <a:gd name="T8" fmla="*/ 1 w 160"/>
                  <a:gd name="T9" fmla="*/ 0 h 365"/>
                  <a:gd name="T10" fmla="*/ 1 w 160"/>
                  <a:gd name="T11" fmla="*/ 0 h 365"/>
                  <a:gd name="T12" fmla="*/ 1 w 160"/>
                  <a:gd name="T13" fmla="*/ 0 h 365"/>
                  <a:gd name="T14" fmla="*/ 1 w 160"/>
                  <a:gd name="T15" fmla="*/ 0 h 365"/>
                  <a:gd name="T16" fmla="*/ 1 w 160"/>
                  <a:gd name="T17" fmla="*/ 0 h 365"/>
                  <a:gd name="T18" fmla="*/ 1 w 160"/>
                  <a:gd name="T19" fmla="*/ 0 h 365"/>
                  <a:gd name="T20" fmla="*/ 1 w 160"/>
                  <a:gd name="T21" fmla="*/ 0 h 365"/>
                  <a:gd name="T22" fmla="*/ 1 w 160"/>
                  <a:gd name="T23" fmla="*/ 0 h 365"/>
                  <a:gd name="T24" fmla="*/ 1 w 160"/>
                  <a:gd name="T25" fmla="*/ 0 h 365"/>
                  <a:gd name="T26" fmla="*/ 1 w 160"/>
                  <a:gd name="T27" fmla="*/ 0 h 365"/>
                  <a:gd name="T28" fmla="*/ 1 w 160"/>
                  <a:gd name="T29" fmla="*/ 0 h 365"/>
                  <a:gd name="T30" fmla="*/ 1 w 160"/>
                  <a:gd name="T31" fmla="*/ 0 h 365"/>
                  <a:gd name="T32" fmla="*/ 1 w 160"/>
                  <a:gd name="T33" fmla="*/ 0 h 365"/>
                  <a:gd name="T34" fmla="*/ 1 w 160"/>
                  <a:gd name="T35" fmla="*/ 0 h 365"/>
                  <a:gd name="T36" fmla="*/ 1 w 160"/>
                  <a:gd name="T37" fmla="*/ 0 h 365"/>
                  <a:gd name="T38" fmla="*/ 1 w 160"/>
                  <a:gd name="T39" fmla="*/ 0 h 365"/>
                  <a:gd name="T40" fmla="*/ 1 w 160"/>
                  <a:gd name="T41" fmla="*/ 0 h 365"/>
                  <a:gd name="T42" fmla="*/ 1 w 160"/>
                  <a:gd name="T43" fmla="*/ 0 h 365"/>
                  <a:gd name="T44" fmla="*/ 0 w 160"/>
                  <a:gd name="T45" fmla="*/ 0 h 365"/>
                  <a:gd name="T46" fmla="*/ 1 w 160"/>
                  <a:gd name="T47" fmla="*/ 0 h 365"/>
                  <a:gd name="T48" fmla="*/ 1 w 160"/>
                  <a:gd name="T49" fmla="*/ 0 h 365"/>
                  <a:gd name="T50" fmla="*/ 1 w 160"/>
                  <a:gd name="T51" fmla="*/ 0 h 365"/>
                  <a:gd name="T52" fmla="*/ 1 w 160"/>
                  <a:gd name="T53" fmla="*/ 0 h 365"/>
                  <a:gd name="T54" fmla="*/ 1 w 160"/>
                  <a:gd name="T55" fmla="*/ 0 h 365"/>
                  <a:gd name="T56" fmla="*/ 1 w 160"/>
                  <a:gd name="T57" fmla="*/ 0 h 365"/>
                  <a:gd name="T58" fmla="*/ 1 w 160"/>
                  <a:gd name="T59" fmla="*/ 0 h 365"/>
                  <a:gd name="T60" fmla="*/ 1 w 160"/>
                  <a:gd name="T61" fmla="*/ 0 h 365"/>
                  <a:gd name="T62" fmla="*/ 1 w 160"/>
                  <a:gd name="T63" fmla="*/ 0 h 365"/>
                  <a:gd name="T64" fmla="*/ 1 w 160"/>
                  <a:gd name="T65" fmla="*/ 0 h 365"/>
                  <a:gd name="T66" fmla="*/ 1 w 160"/>
                  <a:gd name="T67" fmla="*/ 0 h 365"/>
                  <a:gd name="T68" fmla="*/ 1 w 160"/>
                  <a:gd name="T69" fmla="*/ 0 h 365"/>
                  <a:gd name="T70" fmla="*/ 1 w 160"/>
                  <a:gd name="T71" fmla="*/ 0 h 365"/>
                  <a:gd name="T72" fmla="*/ 1 w 160"/>
                  <a:gd name="T73" fmla="*/ 0 h 365"/>
                  <a:gd name="T74" fmla="*/ 1 w 160"/>
                  <a:gd name="T75" fmla="*/ 0 h 365"/>
                  <a:gd name="T76" fmla="*/ 1 w 160"/>
                  <a:gd name="T77" fmla="*/ 0 h 365"/>
                  <a:gd name="T78" fmla="*/ 1 w 160"/>
                  <a:gd name="T79" fmla="*/ 0 h 365"/>
                  <a:gd name="T80" fmla="*/ 1 w 160"/>
                  <a:gd name="T81" fmla="*/ 0 h 365"/>
                  <a:gd name="T82" fmla="*/ 1 w 160"/>
                  <a:gd name="T83" fmla="*/ 0 h 365"/>
                  <a:gd name="T84" fmla="*/ 1 w 160"/>
                  <a:gd name="T85" fmla="*/ 0 h 365"/>
                  <a:gd name="T86" fmla="*/ 1 w 160"/>
                  <a:gd name="T87" fmla="*/ 0 h 365"/>
                  <a:gd name="T88" fmla="*/ 1 w 160"/>
                  <a:gd name="T89" fmla="*/ 0 h 365"/>
                  <a:gd name="T90" fmla="*/ 1 w 160"/>
                  <a:gd name="T91" fmla="*/ 0 h 365"/>
                  <a:gd name="T92" fmla="*/ 1 w 160"/>
                  <a:gd name="T93" fmla="*/ 0 h 365"/>
                  <a:gd name="T94" fmla="*/ 1 w 160"/>
                  <a:gd name="T95" fmla="*/ 0 h 365"/>
                  <a:gd name="T96" fmla="*/ 1 w 160"/>
                  <a:gd name="T97" fmla="*/ 0 h 365"/>
                  <a:gd name="T98" fmla="*/ 1 w 160"/>
                  <a:gd name="T99" fmla="*/ 0 h 365"/>
                  <a:gd name="T100" fmla="*/ 1 w 160"/>
                  <a:gd name="T101" fmla="*/ 0 h 365"/>
                  <a:gd name="T102" fmla="*/ 1 w 160"/>
                  <a:gd name="T103" fmla="*/ 0 h 365"/>
                  <a:gd name="T104" fmla="*/ 1 w 160"/>
                  <a:gd name="T105" fmla="*/ 0 h 365"/>
                  <a:gd name="T106" fmla="*/ 1 w 160"/>
                  <a:gd name="T107" fmla="*/ 0 h 365"/>
                  <a:gd name="T108" fmla="*/ 1 w 160"/>
                  <a:gd name="T109" fmla="*/ 0 h 3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0"/>
                  <a:gd name="T166" fmla="*/ 0 h 365"/>
                  <a:gd name="T167" fmla="*/ 160 w 160"/>
                  <a:gd name="T168" fmla="*/ 365 h 3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0" h="365">
                    <a:moveTo>
                      <a:pt x="160" y="0"/>
                    </a:moveTo>
                    <a:lnTo>
                      <a:pt x="149" y="7"/>
                    </a:lnTo>
                    <a:lnTo>
                      <a:pt x="137" y="10"/>
                    </a:lnTo>
                    <a:lnTo>
                      <a:pt x="126" y="12"/>
                    </a:lnTo>
                    <a:lnTo>
                      <a:pt x="116" y="12"/>
                    </a:lnTo>
                    <a:lnTo>
                      <a:pt x="107" y="12"/>
                    </a:lnTo>
                    <a:lnTo>
                      <a:pt x="99" y="8"/>
                    </a:lnTo>
                    <a:lnTo>
                      <a:pt x="94" y="7"/>
                    </a:lnTo>
                    <a:lnTo>
                      <a:pt x="91" y="3"/>
                    </a:lnTo>
                    <a:lnTo>
                      <a:pt x="90" y="0"/>
                    </a:lnTo>
                    <a:lnTo>
                      <a:pt x="87" y="0"/>
                    </a:lnTo>
                    <a:lnTo>
                      <a:pt x="83" y="3"/>
                    </a:lnTo>
                    <a:lnTo>
                      <a:pt x="80" y="8"/>
                    </a:lnTo>
                    <a:lnTo>
                      <a:pt x="76" y="17"/>
                    </a:lnTo>
                    <a:lnTo>
                      <a:pt x="70" y="31"/>
                    </a:lnTo>
                    <a:lnTo>
                      <a:pt x="66" y="43"/>
                    </a:lnTo>
                    <a:lnTo>
                      <a:pt x="64" y="54"/>
                    </a:lnTo>
                    <a:lnTo>
                      <a:pt x="63" y="59"/>
                    </a:lnTo>
                    <a:lnTo>
                      <a:pt x="63" y="61"/>
                    </a:lnTo>
                    <a:lnTo>
                      <a:pt x="63" y="63"/>
                    </a:lnTo>
                    <a:lnTo>
                      <a:pt x="66" y="66"/>
                    </a:lnTo>
                    <a:lnTo>
                      <a:pt x="66" y="70"/>
                    </a:lnTo>
                    <a:lnTo>
                      <a:pt x="64" y="71"/>
                    </a:lnTo>
                    <a:lnTo>
                      <a:pt x="64" y="76"/>
                    </a:lnTo>
                    <a:lnTo>
                      <a:pt x="63" y="82"/>
                    </a:lnTo>
                    <a:lnTo>
                      <a:pt x="63" y="87"/>
                    </a:lnTo>
                    <a:lnTo>
                      <a:pt x="63" y="92"/>
                    </a:lnTo>
                    <a:lnTo>
                      <a:pt x="64" y="97"/>
                    </a:lnTo>
                    <a:lnTo>
                      <a:pt x="66" y="103"/>
                    </a:lnTo>
                    <a:lnTo>
                      <a:pt x="60" y="111"/>
                    </a:lnTo>
                    <a:lnTo>
                      <a:pt x="53" y="122"/>
                    </a:lnTo>
                    <a:lnTo>
                      <a:pt x="46" y="136"/>
                    </a:lnTo>
                    <a:lnTo>
                      <a:pt x="37" y="150"/>
                    </a:lnTo>
                    <a:lnTo>
                      <a:pt x="29" y="166"/>
                    </a:lnTo>
                    <a:lnTo>
                      <a:pt x="23" y="178"/>
                    </a:lnTo>
                    <a:lnTo>
                      <a:pt x="20" y="187"/>
                    </a:lnTo>
                    <a:lnTo>
                      <a:pt x="19" y="194"/>
                    </a:lnTo>
                    <a:lnTo>
                      <a:pt x="24" y="209"/>
                    </a:lnTo>
                    <a:lnTo>
                      <a:pt x="33" y="237"/>
                    </a:lnTo>
                    <a:lnTo>
                      <a:pt x="37" y="274"/>
                    </a:lnTo>
                    <a:lnTo>
                      <a:pt x="32" y="312"/>
                    </a:lnTo>
                    <a:lnTo>
                      <a:pt x="33" y="318"/>
                    </a:lnTo>
                    <a:lnTo>
                      <a:pt x="24" y="325"/>
                    </a:lnTo>
                    <a:lnTo>
                      <a:pt x="14" y="333"/>
                    </a:lnTo>
                    <a:lnTo>
                      <a:pt x="6" y="340"/>
                    </a:lnTo>
                    <a:lnTo>
                      <a:pt x="0" y="349"/>
                    </a:lnTo>
                    <a:lnTo>
                      <a:pt x="4" y="349"/>
                    </a:lnTo>
                    <a:lnTo>
                      <a:pt x="12" y="349"/>
                    </a:lnTo>
                    <a:lnTo>
                      <a:pt x="17" y="352"/>
                    </a:lnTo>
                    <a:lnTo>
                      <a:pt x="22" y="354"/>
                    </a:lnTo>
                    <a:lnTo>
                      <a:pt x="29" y="358"/>
                    </a:lnTo>
                    <a:lnTo>
                      <a:pt x="37" y="361"/>
                    </a:lnTo>
                    <a:lnTo>
                      <a:pt x="47" y="363"/>
                    </a:lnTo>
                    <a:lnTo>
                      <a:pt x="59" y="365"/>
                    </a:lnTo>
                    <a:lnTo>
                      <a:pt x="71" y="361"/>
                    </a:lnTo>
                    <a:lnTo>
                      <a:pt x="80" y="356"/>
                    </a:lnTo>
                    <a:lnTo>
                      <a:pt x="84" y="345"/>
                    </a:lnTo>
                    <a:lnTo>
                      <a:pt x="86" y="337"/>
                    </a:lnTo>
                    <a:lnTo>
                      <a:pt x="86" y="321"/>
                    </a:lnTo>
                    <a:lnTo>
                      <a:pt x="89" y="305"/>
                    </a:lnTo>
                    <a:lnTo>
                      <a:pt x="93" y="293"/>
                    </a:lnTo>
                    <a:lnTo>
                      <a:pt x="96" y="286"/>
                    </a:lnTo>
                    <a:lnTo>
                      <a:pt x="100" y="284"/>
                    </a:lnTo>
                    <a:lnTo>
                      <a:pt x="101" y="279"/>
                    </a:lnTo>
                    <a:lnTo>
                      <a:pt x="101" y="274"/>
                    </a:lnTo>
                    <a:lnTo>
                      <a:pt x="99" y="267"/>
                    </a:lnTo>
                    <a:lnTo>
                      <a:pt x="100" y="263"/>
                    </a:lnTo>
                    <a:lnTo>
                      <a:pt x="104" y="262"/>
                    </a:lnTo>
                    <a:lnTo>
                      <a:pt x="106" y="260"/>
                    </a:lnTo>
                    <a:lnTo>
                      <a:pt x="104" y="253"/>
                    </a:lnTo>
                    <a:lnTo>
                      <a:pt x="103" y="248"/>
                    </a:lnTo>
                    <a:lnTo>
                      <a:pt x="104" y="239"/>
                    </a:lnTo>
                    <a:lnTo>
                      <a:pt x="106" y="228"/>
                    </a:lnTo>
                    <a:lnTo>
                      <a:pt x="109" y="216"/>
                    </a:lnTo>
                    <a:lnTo>
                      <a:pt x="114" y="214"/>
                    </a:lnTo>
                    <a:lnTo>
                      <a:pt x="119" y="213"/>
                    </a:lnTo>
                    <a:lnTo>
                      <a:pt x="123" y="214"/>
                    </a:lnTo>
                    <a:lnTo>
                      <a:pt x="127" y="214"/>
                    </a:lnTo>
                    <a:lnTo>
                      <a:pt x="134" y="211"/>
                    </a:lnTo>
                    <a:lnTo>
                      <a:pt x="136" y="202"/>
                    </a:lnTo>
                    <a:lnTo>
                      <a:pt x="131" y="190"/>
                    </a:lnTo>
                    <a:lnTo>
                      <a:pt x="127" y="180"/>
                    </a:lnTo>
                    <a:lnTo>
                      <a:pt x="123" y="169"/>
                    </a:lnTo>
                    <a:lnTo>
                      <a:pt x="117" y="153"/>
                    </a:lnTo>
                    <a:lnTo>
                      <a:pt x="111" y="138"/>
                    </a:lnTo>
                    <a:lnTo>
                      <a:pt x="106" y="124"/>
                    </a:lnTo>
                    <a:lnTo>
                      <a:pt x="104" y="120"/>
                    </a:lnTo>
                    <a:lnTo>
                      <a:pt x="103" y="117"/>
                    </a:lnTo>
                    <a:lnTo>
                      <a:pt x="103" y="115"/>
                    </a:lnTo>
                    <a:lnTo>
                      <a:pt x="101" y="111"/>
                    </a:lnTo>
                    <a:lnTo>
                      <a:pt x="103" y="104"/>
                    </a:lnTo>
                    <a:lnTo>
                      <a:pt x="104" y="96"/>
                    </a:lnTo>
                    <a:lnTo>
                      <a:pt x="107" y="89"/>
                    </a:lnTo>
                    <a:lnTo>
                      <a:pt x="111" y="82"/>
                    </a:lnTo>
                    <a:lnTo>
                      <a:pt x="113" y="80"/>
                    </a:lnTo>
                    <a:lnTo>
                      <a:pt x="114" y="76"/>
                    </a:lnTo>
                    <a:lnTo>
                      <a:pt x="114" y="75"/>
                    </a:lnTo>
                    <a:lnTo>
                      <a:pt x="116" y="73"/>
                    </a:lnTo>
                    <a:lnTo>
                      <a:pt x="119" y="64"/>
                    </a:lnTo>
                    <a:lnTo>
                      <a:pt x="119" y="56"/>
                    </a:lnTo>
                    <a:lnTo>
                      <a:pt x="119" y="50"/>
                    </a:lnTo>
                    <a:lnTo>
                      <a:pt x="117" y="45"/>
                    </a:lnTo>
                    <a:lnTo>
                      <a:pt x="126" y="42"/>
                    </a:lnTo>
                    <a:lnTo>
                      <a:pt x="134" y="35"/>
                    </a:lnTo>
                    <a:lnTo>
                      <a:pt x="140" y="26"/>
                    </a:lnTo>
                    <a:lnTo>
                      <a:pt x="143" y="15"/>
                    </a:lnTo>
                    <a:lnTo>
                      <a:pt x="147" y="14"/>
                    </a:lnTo>
                    <a:lnTo>
                      <a:pt x="151" y="10"/>
                    </a:lnTo>
                    <a:lnTo>
                      <a:pt x="156" y="7"/>
                    </a:lnTo>
                    <a:lnTo>
                      <a:pt x="16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19" name="Freeform 75"/>
              <p:cNvSpPr>
                <a:spLocks/>
              </p:cNvSpPr>
              <p:nvPr/>
            </p:nvSpPr>
            <p:spPr bwMode="auto">
              <a:xfrm>
                <a:off x="6040" y="4969"/>
                <a:ext cx="49" cy="41"/>
              </a:xfrm>
              <a:custGeom>
                <a:avLst/>
                <a:gdLst>
                  <a:gd name="T0" fmla="*/ 1 w 97"/>
                  <a:gd name="T1" fmla="*/ 0 h 82"/>
                  <a:gd name="T2" fmla="*/ 1 w 97"/>
                  <a:gd name="T3" fmla="*/ 1 h 82"/>
                  <a:gd name="T4" fmla="*/ 1 w 97"/>
                  <a:gd name="T5" fmla="*/ 1 h 82"/>
                  <a:gd name="T6" fmla="*/ 1 w 97"/>
                  <a:gd name="T7" fmla="*/ 1 h 82"/>
                  <a:gd name="T8" fmla="*/ 1 w 97"/>
                  <a:gd name="T9" fmla="*/ 1 h 82"/>
                  <a:gd name="T10" fmla="*/ 1 w 97"/>
                  <a:gd name="T11" fmla="*/ 1 h 82"/>
                  <a:gd name="T12" fmla="*/ 1 w 97"/>
                  <a:gd name="T13" fmla="*/ 1 h 82"/>
                  <a:gd name="T14" fmla="*/ 1 w 97"/>
                  <a:gd name="T15" fmla="*/ 1 h 82"/>
                  <a:gd name="T16" fmla="*/ 1 w 97"/>
                  <a:gd name="T17" fmla="*/ 1 h 82"/>
                  <a:gd name="T18" fmla="*/ 1 w 97"/>
                  <a:gd name="T19" fmla="*/ 1 h 82"/>
                  <a:gd name="T20" fmla="*/ 1 w 97"/>
                  <a:gd name="T21" fmla="*/ 1 h 82"/>
                  <a:gd name="T22" fmla="*/ 1 w 97"/>
                  <a:gd name="T23" fmla="*/ 1 h 82"/>
                  <a:gd name="T24" fmla="*/ 1 w 97"/>
                  <a:gd name="T25" fmla="*/ 1 h 82"/>
                  <a:gd name="T26" fmla="*/ 1 w 97"/>
                  <a:gd name="T27" fmla="*/ 1 h 82"/>
                  <a:gd name="T28" fmla="*/ 1 w 97"/>
                  <a:gd name="T29" fmla="*/ 1 h 82"/>
                  <a:gd name="T30" fmla="*/ 1 w 97"/>
                  <a:gd name="T31" fmla="*/ 1 h 82"/>
                  <a:gd name="T32" fmla="*/ 0 w 97"/>
                  <a:gd name="T33" fmla="*/ 1 h 82"/>
                  <a:gd name="T34" fmla="*/ 1 w 97"/>
                  <a:gd name="T35" fmla="*/ 1 h 82"/>
                  <a:gd name="T36" fmla="*/ 1 w 97"/>
                  <a:gd name="T37" fmla="*/ 1 h 82"/>
                  <a:gd name="T38" fmla="*/ 1 w 97"/>
                  <a:gd name="T39" fmla="*/ 1 h 82"/>
                  <a:gd name="T40" fmla="*/ 1 w 97"/>
                  <a:gd name="T41" fmla="*/ 1 h 82"/>
                  <a:gd name="T42" fmla="*/ 0 w 97"/>
                  <a:gd name="T43" fmla="*/ 1 h 82"/>
                  <a:gd name="T44" fmla="*/ 0 w 97"/>
                  <a:gd name="T45" fmla="*/ 1 h 82"/>
                  <a:gd name="T46" fmla="*/ 0 w 97"/>
                  <a:gd name="T47" fmla="*/ 1 h 82"/>
                  <a:gd name="T48" fmla="*/ 1 w 97"/>
                  <a:gd name="T49" fmla="*/ 1 h 82"/>
                  <a:gd name="T50" fmla="*/ 1 w 97"/>
                  <a:gd name="T51" fmla="*/ 1 h 82"/>
                  <a:gd name="T52" fmla="*/ 1 w 97"/>
                  <a:gd name="T53" fmla="*/ 1 h 82"/>
                  <a:gd name="T54" fmla="*/ 1 w 97"/>
                  <a:gd name="T55" fmla="*/ 1 h 82"/>
                  <a:gd name="T56" fmla="*/ 1 w 97"/>
                  <a:gd name="T57" fmla="*/ 1 h 82"/>
                  <a:gd name="T58" fmla="*/ 1 w 97"/>
                  <a:gd name="T59" fmla="*/ 1 h 82"/>
                  <a:gd name="T60" fmla="*/ 1 w 97"/>
                  <a:gd name="T61" fmla="*/ 0 h 82"/>
                  <a:gd name="T62" fmla="*/ 1 w 97"/>
                  <a:gd name="T63" fmla="*/ 0 h 82"/>
                  <a:gd name="T64" fmla="*/ 1 w 97"/>
                  <a:gd name="T65" fmla="*/ 1 h 82"/>
                  <a:gd name="T66" fmla="*/ 1 w 97"/>
                  <a:gd name="T67" fmla="*/ 1 h 82"/>
                  <a:gd name="T68" fmla="*/ 1 w 97"/>
                  <a:gd name="T69" fmla="*/ 1 h 82"/>
                  <a:gd name="T70" fmla="*/ 1 w 97"/>
                  <a:gd name="T71" fmla="*/ 1 h 82"/>
                  <a:gd name="T72" fmla="*/ 1 w 97"/>
                  <a:gd name="T73" fmla="*/ 1 h 82"/>
                  <a:gd name="T74" fmla="*/ 1 w 97"/>
                  <a:gd name="T75" fmla="*/ 1 h 82"/>
                  <a:gd name="T76" fmla="*/ 1 w 97"/>
                  <a:gd name="T77" fmla="*/ 1 h 82"/>
                  <a:gd name="T78" fmla="*/ 1 w 97"/>
                  <a:gd name="T79" fmla="*/ 1 h 82"/>
                  <a:gd name="T80" fmla="*/ 1 w 97"/>
                  <a:gd name="T81" fmla="*/ 0 h 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82"/>
                  <a:gd name="T125" fmla="*/ 97 w 97"/>
                  <a:gd name="T126" fmla="*/ 82 h 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82">
                    <a:moveTo>
                      <a:pt x="97" y="0"/>
                    </a:moveTo>
                    <a:lnTo>
                      <a:pt x="93" y="7"/>
                    </a:lnTo>
                    <a:lnTo>
                      <a:pt x="88" y="10"/>
                    </a:lnTo>
                    <a:lnTo>
                      <a:pt x="84" y="14"/>
                    </a:lnTo>
                    <a:lnTo>
                      <a:pt x="80" y="15"/>
                    </a:lnTo>
                    <a:lnTo>
                      <a:pt x="77" y="26"/>
                    </a:lnTo>
                    <a:lnTo>
                      <a:pt x="71" y="35"/>
                    </a:lnTo>
                    <a:lnTo>
                      <a:pt x="63" y="42"/>
                    </a:lnTo>
                    <a:lnTo>
                      <a:pt x="54" y="45"/>
                    </a:lnTo>
                    <a:lnTo>
                      <a:pt x="48" y="42"/>
                    </a:lnTo>
                    <a:lnTo>
                      <a:pt x="40" y="38"/>
                    </a:lnTo>
                    <a:lnTo>
                      <a:pt x="33" y="35"/>
                    </a:lnTo>
                    <a:lnTo>
                      <a:pt x="28" y="36"/>
                    </a:lnTo>
                    <a:lnTo>
                      <a:pt x="23" y="43"/>
                    </a:lnTo>
                    <a:lnTo>
                      <a:pt x="14" y="56"/>
                    </a:lnTo>
                    <a:lnTo>
                      <a:pt x="6" y="71"/>
                    </a:lnTo>
                    <a:lnTo>
                      <a:pt x="0" y="82"/>
                    </a:lnTo>
                    <a:lnTo>
                      <a:pt x="1" y="76"/>
                    </a:lnTo>
                    <a:lnTo>
                      <a:pt x="1" y="71"/>
                    </a:lnTo>
                    <a:lnTo>
                      <a:pt x="3" y="70"/>
                    </a:lnTo>
                    <a:lnTo>
                      <a:pt x="3" y="66"/>
                    </a:lnTo>
                    <a:lnTo>
                      <a:pt x="0" y="63"/>
                    </a:lnTo>
                    <a:lnTo>
                      <a:pt x="0" y="61"/>
                    </a:lnTo>
                    <a:lnTo>
                      <a:pt x="0" y="59"/>
                    </a:lnTo>
                    <a:lnTo>
                      <a:pt x="1" y="54"/>
                    </a:lnTo>
                    <a:lnTo>
                      <a:pt x="3" y="43"/>
                    </a:lnTo>
                    <a:lnTo>
                      <a:pt x="7" y="31"/>
                    </a:lnTo>
                    <a:lnTo>
                      <a:pt x="13" y="17"/>
                    </a:lnTo>
                    <a:lnTo>
                      <a:pt x="17" y="8"/>
                    </a:lnTo>
                    <a:lnTo>
                      <a:pt x="20" y="3"/>
                    </a:lnTo>
                    <a:lnTo>
                      <a:pt x="24" y="0"/>
                    </a:lnTo>
                    <a:lnTo>
                      <a:pt x="27" y="0"/>
                    </a:lnTo>
                    <a:lnTo>
                      <a:pt x="28" y="3"/>
                    </a:lnTo>
                    <a:lnTo>
                      <a:pt x="31" y="7"/>
                    </a:lnTo>
                    <a:lnTo>
                      <a:pt x="36" y="8"/>
                    </a:lnTo>
                    <a:lnTo>
                      <a:pt x="44" y="12"/>
                    </a:lnTo>
                    <a:lnTo>
                      <a:pt x="53" y="12"/>
                    </a:lnTo>
                    <a:lnTo>
                      <a:pt x="63" y="12"/>
                    </a:lnTo>
                    <a:lnTo>
                      <a:pt x="74" y="10"/>
                    </a:lnTo>
                    <a:lnTo>
                      <a:pt x="86" y="7"/>
                    </a:lnTo>
                    <a:lnTo>
                      <a:pt x="9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20" name="Freeform 76"/>
              <p:cNvSpPr>
                <a:spLocks/>
              </p:cNvSpPr>
              <p:nvPr/>
            </p:nvSpPr>
            <p:spPr bwMode="auto">
              <a:xfrm>
                <a:off x="6050" y="5095"/>
                <a:ext cx="12" cy="17"/>
              </a:xfrm>
              <a:custGeom>
                <a:avLst/>
                <a:gdLst>
                  <a:gd name="T0" fmla="*/ 0 w 25"/>
                  <a:gd name="T1" fmla="*/ 0 h 33"/>
                  <a:gd name="T2" fmla="*/ 0 w 25"/>
                  <a:gd name="T3" fmla="*/ 1 h 33"/>
                  <a:gd name="T4" fmla="*/ 0 w 25"/>
                  <a:gd name="T5" fmla="*/ 1 h 33"/>
                  <a:gd name="T6" fmla="*/ 0 w 25"/>
                  <a:gd name="T7" fmla="*/ 1 h 33"/>
                  <a:gd name="T8" fmla="*/ 0 w 25"/>
                  <a:gd name="T9" fmla="*/ 1 h 33"/>
                  <a:gd name="T10" fmla="*/ 0 w 25"/>
                  <a:gd name="T11" fmla="*/ 1 h 33"/>
                  <a:gd name="T12" fmla="*/ 0 w 25"/>
                  <a:gd name="T13" fmla="*/ 1 h 33"/>
                  <a:gd name="T14" fmla="*/ 0 w 25"/>
                  <a:gd name="T15" fmla="*/ 1 h 33"/>
                  <a:gd name="T16" fmla="*/ 0 w 25"/>
                  <a:gd name="T17" fmla="*/ 1 h 33"/>
                  <a:gd name="T18" fmla="*/ 0 w 25"/>
                  <a:gd name="T19" fmla="*/ 1 h 33"/>
                  <a:gd name="T20" fmla="*/ 0 w 25"/>
                  <a:gd name="T21" fmla="*/ 1 h 33"/>
                  <a:gd name="T22" fmla="*/ 0 w 25"/>
                  <a:gd name="T23" fmla="*/ 1 h 33"/>
                  <a:gd name="T24" fmla="*/ 0 w 25"/>
                  <a:gd name="T25" fmla="*/ 1 h 33"/>
                  <a:gd name="T26" fmla="*/ 0 w 25"/>
                  <a:gd name="T27" fmla="*/ 1 h 33"/>
                  <a:gd name="T28" fmla="*/ 0 w 25"/>
                  <a:gd name="T29" fmla="*/ 0 h 33"/>
                  <a:gd name="T30" fmla="*/ 0 w 25"/>
                  <a:gd name="T31" fmla="*/ 0 h 33"/>
                  <a:gd name="T32" fmla="*/ 0 w 25"/>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23" y="0"/>
                    </a:moveTo>
                    <a:lnTo>
                      <a:pt x="25" y="7"/>
                    </a:lnTo>
                    <a:lnTo>
                      <a:pt x="23" y="9"/>
                    </a:lnTo>
                    <a:lnTo>
                      <a:pt x="19" y="10"/>
                    </a:lnTo>
                    <a:lnTo>
                      <a:pt x="18" y="14"/>
                    </a:lnTo>
                    <a:lnTo>
                      <a:pt x="20" y="21"/>
                    </a:lnTo>
                    <a:lnTo>
                      <a:pt x="20" y="26"/>
                    </a:lnTo>
                    <a:lnTo>
                      <a:pt x="19" y="31"/>
                    </a:lnTo>
                    <a:lnTo>
                      <a:pt x="15" y="33"/>
                    </a:lnTo>
                    <a:lnTo>
                      <a:pt x="10" y="26"/>
                    </a:lnTo>
                    <a:lnTo>
                      <a:pt x="6" y="19"/>
                    </a:lnTo>
                    <a:lnTo>
                      <a:pt x="3" y="10"/>
                    </a:lnTo>
                    <a:lnTo>
                      <a:pt x="0" y="3"/>
                    </a:lnTo>
                    <a:lnTo>
                      <a:pt x="6" y="2"/>
                    </a:lnTo>
                    <a:lnTo>
                      <a:pt x="12" y="0"/>
                    </a:lnTo>
                    <a:lnTo>
                      <a:pt x="18" y="0"/>
                    </a:lnTo>
                    <a:lnTo>
                      <a:pt x="2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21" name="Freeform 77"/>
              <p:cNvSpPr>
                <a:spLocks/>
              </p:cNvSpPr>
              <p:nvPr/>
            </p:nvSpPr>
            <p:spPr bwMode="auto">
              <a:xfrm>
                <a:off x="6009" y="5128"/>
                <a:ext cx="43" cy="23"/>
              </a:xfrm>
              <a:custGeom>
                <a:avLst/>
                <a:gdLst>
                  <a:gd name="T0" fmla="*/ 1 w 86"/>
                  <a:gd name="T1" fmla="*/ 0 h 47"/>
                  <a:gd name="T2" fmla="*/ 1 w 86"/>
                  <a:gd name="T3" fmla="*/ 0 h 47"/>
                  <a:gd name="T4" fmla="*/ 1 w 86"/>
                  <a:gd name="T5" fmla="*/ 0 h 47"/>
                  <a:gd name="T6" fmla="*/ 1 w 86"/>
                  <a:gd name="T7" fmla="*/ 0 h 47"/>
                  <a:gd name="T8" fmla="*/ 1 w 86"/>
                  <a:gd name="T9" fmla="*/ 0 h 47"/>
                  <a:gd name="T10" fmla="*/ 1 w 86"/>
                  <a:gd name="T11" fmla="*/ 0 h 47"/>
                  <a:gd name="T12" fmla="*/ 1 w 86"/>
                  <a:gd name="T13" fmla="*/ 0 h 47"/>
                  <a:gd name="T14" fmla="*/ 1 w 86"/>
                  <a:gd name="T15" fmla="*/ 0 h 47"/>
                  <a:gd name="T16" fmla="*/ 1 w 86"/>
                  <a:gd name="T17" fmla="*/ 0 h 47"/>
                  <a:gd name="T18" fmla="*/ 1 w 86"/>
                  <a:gd name="T19" fmla="*/ 0 h 47"/>
                  <a:gd name="T20" fmla="*/ 1 w 86"/>
                  <a:gd name="T21" fmla="*/ 0 h 47"/>
                  <a:gd name="T22" fmla="*/ 1 w 86"/>
                  <a:gd name="T23" fmla="*/ 0 h 47"/>
                  <a:gd name="T24" fmla="*/ 1 w 86"/>
                  <a:gd name="T25" fmla="*/ 0 h 47"/>
                  <a:gd name="T26" fmla="*/ 1 w 86"/>
                  <a:gd name="T27" fmla="*/ 0 h 47"/>
                  <a:gd name="T28" fmla="*/ 1 w 86"/>
                  <a:gd name="T29" fmla="*/ 0 h 47"/>
                  <a:gd name="T30" fmla="*/ 1 w 86"/>
                  <a:gd name="T31" fmla="*/ 0 h 47"/>
                  <a:gd name="T32" fmla="*/ 1 w 86"/>
                  <a:gd name="T33" fmla="*/ 0 h 47"/>
                  <a:gd name="T34" fmla="*/ 1 w 86"/>
                  <a:gd name="T35" fmla="*/ 0 h 47"/>
                  <a:gd name="T36" fmla="*/ 1 w 86"/>
                  <a:gd name="T37" fmla="*/ 0 h 47"/>
                  <a:gd name="T38" fmla="*/ 1 w 86"/>
                  <a:gd name="T39" fmla="*/ 0 h 47"/>
                  <a:gd name="T40" fmla="*/ 0 w 86"/>
                  <a:gd name="T41" fmla="*/ 0 h 47"/>
                  <a:gd name="T42" fmla="*/ 1 w 86"/>
                  <a:gd name="T43" fmla="*/ 0 h 47"/>
                  <a:gd name="T44" fmla="*/ 1 w 86"/>
                  <a:gd name="T45" fmla="*/ 0 h 47"/>
                  <a:gd name="T46" fmla="*/ 1 w 86"/>
                  <a:gd name="T47" fmla="*/ 0 h 47"/>
                  <a:gd name="T48" fmla="*/ 1 w 86"/>
                  <a:gd name="T49" fmla="*/ 0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47"/>
                  <a:gd name="T77" fmla="*/ 86 w 86"/>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47">
                    <a:moveTo>
                      <a:pt x="22" y="36"/>
                    </a:moveTo>
                    <a:lnTo>
                      <a:pt x="29" y="40"/>
                    </a:lnTo>
                    <a:lnTo>
                      <a:pt x="37" y="43"/>
                    </a:lnTo>
                    <a:lnTo>
                      <a:pt x="47" y="45"/>
                    </a:lnTo>
                    <a:lnTo>
                      <a:pt x="59" y="47"/>
                    </a:lnTo>
                    <a:lnTo>
                      <a:pt x="71" y="43"/>
                    </a:lnTo>
                    <a:lnTo>
                      <a:pt x="80" y="38"/>
                    </a:lnTo>
                    <a:lnTo>
                      <a:pt x="84" y="27"/>
                    </a:lnTo>
                    <a:lnTo>
                      <a:pt x="86" y="19"/>
                    </a:lnTo>
                    <a:lnTo>
                      <a:pt x="79" y="19"/>
                    </a:lnTo>
                    <a:lnTo>
                      <a:pt x="71" y="19"/>
                    </a:lnTo>
                    <a:lnTo>
                      <a:pt x="64" y="17"/>
                    </a:lnTo>
                    <a:lnTo>
                      <a:pt x="57" y="14"/>
                    </a:lnTo>
                    <a:lnTo>
                      <a:pt x="49" y="12"/>
                    </a:lnTo>
                    <a:lnTo>
                      <a:pt x="43" y="8"/>
                    </a:lnTo>
                    <a:lnTo>
                      <a:pt x="37" y="3"/>
                    </a:lnTo>
                    <a:lnTo>
                      <a:pt x="33" y="0"/>
                    </a:lnTo>
                    <a:lnTo>
                      <a:pt x="24" y="7"/>
                    </a:lnTo>
                    <a:lnTo>
                      <a:pt x="14" y="15"/>
                    </a:lnTo>
                    <a:lnTo>
                      <a:pt x="6" y="22"/>
                    </a:lnTo>
                    <a:lnTo>
                      <a:pt x="0" y="31"/>
                    </a:lnTo>
                    <a:lnTo>
                      <a:pt x="4" y="31"/>
                    </a:lnTo>
                    <a:lnTo>
                      <a:pt x="12" y="31"/>
                    </a:lnTo>
                    <a:lnTo>
                      <a:pt x="17" y="34"/>
                    </a:lnTo>
                    <a:lnTo>
                      <a:pt x="22" y="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22" name="Freeform 78"/>
              <p:cNvSpPr>
                <a:spLocks/>
              </p:cNvSpPr>
              <p:nvPr/>
            </p:nvSpPr>
            <p:spPr bwMode="auto">
              <a:xfrm>
                <a:off x="6062" y="5073"/>
                <a:ext cx="11" cy="4"/>
              </a:xfrm>
              <a:custGeom>
                <a:avLst/>
                <a:gdLst>
                  <a:gd name="T0" fmla="*/ 0 w 23"/>
                  <a:gd name="T1" fmla="*/ 1 h 8"/>
                  <a:gd name="T2" fmla="*/ 0 w 23"/>
                  <a:gd name="T3" fmla="*/ 1 h 8"/>
                  <a:gd name="T4" fmla="*/ 0 w 23"/>
                  <a:gd name="T5" fmla="*/ 1 h 8"/>
                  <a:gd name="T6" fmla="*/ 0 w 23"/>
                  <a:gd name="T7" fmla="*/ 1 h 8"/>
                  <a:gd name="T8" fmla="*/ 0 w 23"/>
                  <a:gd name="T9" fmla="*/ 1 h 8"/>
                  <a:gd name="T10" fmla="*/ 0 w 23"/>
                  <a:gd name="T11" fmla="*/ 1 h 8"/>
                  <a:gd name="T12" fmla="*/ 0 w 23"/>
                  <a:gd name="T13" fmla="*/ 1 h 8"/>
                  <a:gd name="T14" fmla="*/ 0 w 23"/>
                  <a:gd name="T15" fmla="*/ 1 h 8"/>
                  <a:gd name="T16" fmla="*/ 0 w 23"/>
                  <a:gd name="T17" fmla="*/ 0 h 8"/>
                  <a:gd name="T18" fmla="*/ 0 w 23"/>
                  <a:gd name="T19" fmla="*/ 0 h 8"/>
                  <a:gd name="T20" fmla="*/ 0 w 23"/>
                  <a:gd name="T21" fmla="*/ 1 h 8"/>
                  <a:gd name="T22" fmla="*/ 0 w 23"/>
                  <a:gd name="T23" fmla="*/ 1 h 8"/>
                  <a:gd name="T24" fmla="*/ 0 w 23"/>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8"/>
                  <a:gd name="T41" fmla="*/ 23 w 2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8">
                    <a:moveTo>
                      <a:pt x="21" y="6"/>
                    </a:moveTo>
                    <a:lnTo>
                      <a:pt x="17" y="6"/>
                    </a:lnTo>
                    <a:lnTo>
                      <a:pt x="13" y="5"/>
                    </a:lnTo>
                    <a:lnTo>
                      <a:pt x="8" y="6"/>
                    </a:lnTo>
                    <a:lnTo>
                      <a:pt x="3" y="8"/>
                    </a:lnTo>
                    <a:lnTo>
                      <a:pt x="0" y="6"/>
                    </a:lnTo>
                    <a:lnTo>
                      <a:pt x="0" y="5"/>
                    </a:lnTo>
                    <a:lnTo>
                      <a:pt x="1" y="1"/>
                    </a:lnTo>
                    <a:lnTo>
                      <a:pt x="3" y="0"/>
                    </a:lnTo>
                    <a:lnTo>
                      <a:pt x="10" y="0"/>
                    </a:lnTo>
                    <a:lnTo>
                      <a:pt x="17" y="1"/>
                    </a:lnTo>
                    <a:lnTo>
                      <a:pt x="23" y="3"/>
                    </a:lnTo>
                    <a:lnTo>
                      <a:pt x="21"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23" name="Freeform 79"/>
              <p:cNvSpPr>
                <a:spLocks/>
              </p:cNvSpPr>
              <p:nvPr/>
            </p:nvSpPr>
            <p:spPr bwMode="auto">
              <a:xfrm>
                <a:off x="6048" y="5010"/>
                <a:ext cx="17" cy="15"/>
              </a:xfrm>
              <a:custGeom>
                <a:avLst/>
                <a:gdLst>
                  <a:gd name="T0" fmla="*/ 1 w 32"/>
                  <a:gd name="T1" fmla="*/ 1 h 29"/>
                  <a:gd name="T2" fmla="*/ 1 w 32"/>
                  <a:gd name="T3" fmla="*/ 1 h 29"/>
                  <a:gd name="T4" fmla="*/ 1 w 32"/>
                  <a:gd name="T5" fmla="*/ 1 h 29"/>
                  <a:gd name="T6" fmla="*/ 1 w 32"/>
                  <a:gd name="T7" fmla="*/ 1 h 29"/>
                  <a:gd name="T8" fmla="*/ 1 w 32"/>
                  <a:gd name="T9" fmla="*/ 0 h 29"/>
                  <a:gd name="T10" fmla="*/ 1 w 32"/>
                  <a:gd name="T11" fmla="*/ 1 h 29"/>
                  <a:gd name="T12" fmla="*/ 1 w 32"/>
                  <a:gd name="T13" fmla="*/ 1 h 29"/>
                  <a:gd name="T14" fmla="*/ 1 w 32"/>
                  <a:gd name="T15" fmla="*/ 1 h 29"/>
                  <a:gd name="T16" fmla="*/ 0 w 32"/>
                  <a:gd name="T17" fmla="*/ 1 h 29"/>
                  <a:gd name="T18" fmla="*/ 1 w 32"/>
                  <a:gd name="T19" fmla="*/ 1 h 29"/>
                  <a:gd name="T20" fmla="*/ 1 w 32"/>
                  <a:gd name="T21" fmla="*/ 1 h 29"/>
                  <a:gd name="T22" fmla="*/ 1 w 32"/>
                  <a:gd name="T23" fmla="*/ 1 h 29"/>
                  <a:gd name="T24" fmla="*/ 1 w 32"/>
                  <a:gd name="T25" fmla="*/ 1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9"/>
                  <a:gd name="T41" fmla="*/ 32 w 32"/>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9">
                    <a:moveTo>
                      <a:pt x="22" y="29"/>
                    </a:moveTo>
                    <a:lnTo>
                      <a:pt x="24" y="22"/>
                    </a:lnTo>
                    <a:lnTo>
                      <a:pt x="25" y="14"/>
                    </a:lnTo>
                    <a:lnTo>
                      <a:pt x="28" y="7"/>
                    </a:lnTo>
                    <a:lnTo>
                      <a:pt x="32" y="0"/>
                    </a:lnTo>
                    <a:lnTo>
                      <a:pt x="24" y="7"/>
                    </a:lnTo>
                    <a:lnTo>
                      <a:pt x="15" y="15"/>
                    </a:lnTo>
                    <a:lnTo>
                      <a:pt x="7" y="22"/>
                    </a:lnTo>
                    <a:lnTo>
                      <a:pt x="0" y="26"/>
                    </a:lnTo>
                    <a:lnTo>
                      <a:pt x="5" y="26"/>
                    </a:lnTo>
                    <a:lnTo>
                      <a:pt x="12" y="28"/>
                    </a:lnTo>
                    <a:lnTo>
                      <a:pt x="18" y="28"/>
                    </a:lnTo>
                    <a:lnTo>
                      <a:pt x="22" y="2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24" name="Freeform 80"/>
              <p:cNvSpPr>
                <a:spLocks/>
              </p:cNvSpPr>
              <p:nvPr/>
            </p:nvSpPr>
            <p:spPr bwMode="auto">
              <a:xfrm>
                <a:off x="6042" y="4992"/>
                <a:ext cx="26" cy="28"/>
              </a:xfrm>
              <a:custGeom>
                <a:avLst/>
                <a:gdLst>
                  <a:gd name="T0" fmla="*/ 0 w 53"/>
                  <a:gd name="T1" fmla="*/ 0 h 58"/>
                  <a:gd name="T2" fmla="*/ 0 w 53"/>
                  <a:gd name="T3" fmla="*/ 0 h 58"/>
                  <a:gd name="T4" fmla="*/ 0 w 53"/>
                  <a:gd name="T5" fmla="*/ 0 h 58"/>
                  <a:gd name="T6" fmla="*/ 0 w 53"/>
                  <a:gd name="T7" fmla="*/ 0 h 58"/>
                  <a:gd name="T8" fmla="*/ 0 w 53"/>
                  <a:gd name="T9" fmla="*/ 0 h 58"/>
                  <a:gd name="T10" fmla="*/ 0 w 53"/>
                  <a:gd name="T11" fmla="*/ 0 h 58"/>
                  <a:gd name="T12" fmla="*/ 0 w 53"/>
                  <a:gd name="T13" fmla="*/ 0 h 58"/>
                  <a:gd name="T14" fmla="*/ 0 w 53"/>
                  <a:gd name="T15" fmla="*/ 0 h 58"/>
                  <a:gd name="T16" fmla="*/ 0 w 53"/>
                  <a:gd name="T17" fmla="*/ 0 h 58"/>
                  <a:gd name="T18" fmla="*/ 0 w 53"/>
                  <a:gd name="T19" fmla="*/ 0 h 58"/>
                  <a:gd name="T20" fmla="*/ 0 w 53"/>
                  <a:gd name="T21" fmla="*/ 0 h 58"/>
                  <a:gd name="T22" fmla="*/ 0 w 53"/>
                  <a:gd name="T23" fmla="*/ 0 h 58"/>
                  <a:gd name="T24" fmla="*/ 0 w 53"/>
                  <a:gd name="T25" fmla="*/ 0 h 58"/>
                  <a:gd name="T26" fmla="*/ 0 w 53"/>
                  <a:gd name="T27" fmla="*/ 0 h 58"/>
                  <a:gd name="T28" fmla="*/ 0 w 53"/>
                  <a:gd name="T29" fmla="*/ 0 h 58"/>
                  <a:gd name="T30" fmla="*/ 0 w 53"/>
                  <a:gd name="T31" fmla="*/ 0 h 58"/>
                  <a:gd name="T32" fmla="*/ 0 w 53"/>
                  <a:gd name="T33" fmla="*/ 0 h 58"/>
                  <a:gd name="T34" fmla="*/ 0 w 53"/>
                  <a:gd name="T35" fmla="*/ 0 h 58"/>
                  <a:gd name="T36" fmla="*/ 0 w 53"/>
                  <a:gd name="T37" fmla="*/ 0 h 58"/>
                  <a:gd name="T38" fmla="*/ 0 w 53"/>
                  <a:gd name="T39" fmla="*/ 0 h 58"/>
                  <a:gd name="T40" fmla="*/ 0 w 53"/>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58"/>
                  <a:gd name="T65" fmla="*/ 53 w 53"/>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58">
                    <a:moveTo>
                      <a:pt x="51" y="0"/>
                    </a:moveTo>
                    <a:lnTo>
                      <a:pt x="53" y="5"/>
                    </a:lnTo>
                    <a:lnTo>
                      <a:pt x="53" y="11"/>
                    </a:lnTo>
                    <a:lnTo>
                      <a:pt x="53" y="19"/>
                    </a:lnTo>
                    <a:lnTo>
                      <a:pt x="50" y="28"/>
                    </a:lnTo>
                    <a:lnTo>
                      <a:pt x="45" y="26"/>
                    </a:lnTo>
                    <a:lnTo>
                      <a:pt x="40" y="26"/>
                    </a:lnTo>
                    <a:lnTo>
                      <a:pt x="34" y="28"/>
                    </a:lnTo>
                    <a:lnTo>
                      <a:pt x="27" y="31"/>
                    </a:lnTo>
                    <a:lnTo>
                      <a:pt x="18" y="37"/>
                    </a:lnTo>
                    <a:lnTo>
                      <a:pt x="11" y="44"/>
                    </a:lnTo>
                    <a:lnTo>
                      <a:pt x="5" y="51"/>
                    </a:lnTo>
                    <a:lnTo>
                      <a:pt x="0" y="58"/>
                    </a:lnTo>
                    <a:lnTo>
                      <a:pt x="3" y="51"/>
                    </a:lnTo>
                    <a:lnTo>
                      <a:pt x="7" y="44"/>
                    </a:lnTo>
                    <a:lnTo>
                      <a:pt x="13" y="35"/>
                    </a:lnTo>
                    <a:lnTo>
                      <a:pt x="20" y="26"/>
                    </a:lnTo>
                    <a:lnTo>
                      <a:pt x="27" y="18"/>
                    </a:lnTo>
                    <a:lnTo>
                      <a:pt x="35" y="11"/>
                    </a:lnTo>
                    <a:lnTo>
                      <a:pt x="43" y="4"/>
                    </a:lnTo>
                    <a:lnTo>
                      <a:pt x="5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25" name="Freeform 81"/>
              <p:cNvSpPr>
                <a:spLocks/>
              </p:cNvSpPr>
              <p:nvPr/>
            </p:nvSpPr>
            <p:spPr bwMode="auto">
              <a:xfrm>
                <a:off x="6060" y="5031"/>
                <a:ext cx="13" cy="31"/>
              </a:xfrm>
              <a:custGeom>
                <a:avLst/>
                <a:gdLst>
                  <a:gd name="T0" fmla="*/ 1 w 24"/>
                  <a:gd name="T1" fmla="*/ 0 h 63"/>
                  <a:gd name="T2" fmla="*/ 1 w 24"/>
                  <a:gd name="T3" fmla="*/ 0 h 63"/>
                  <a:gd name="T4" fmla="*/ 1 w 24"/>
                  <a:gd name="T5" fmla="*/ 0 h 63"/>
                  <a:gd name="T6" fmla="*/ 1 w 24"/>
                  <a:gd name="T7" fmla="*/ 0 h 63"/>
                  <a:gd name="T8" fmla="*/ 1 w 24"/>
                  <a:gd name="T9" fmla="*/ 0 h 63"/>
                  <a:gd name="T10" fmla="*/ 0 w 24"/>
                  <a:gd name="T11" fmla="*/ 0 h 63"/>
                  <a:gd name="T12" fmla="*/ 1 w 24"/>
                  <a:gd name="T13" fmla="*/ 0 h 63"/>
                  <a:gd name="T14" fmla="*/ 1 w 24"/>
                  <a:gd name="T15" fmla="*/ 0 h 63"/>
                  <a:gd name="T16" fmla="*/ 1 w 24"/>
                  <a:gd name="T17" fmla="*/ 0 h 63"/>
                  <a:gd name="T18" fmla="*/ 1 w 24"/>
                  <a:gd name="T19" fmla="*/ 0 h 63"/>
                  <a:gd name="T20" fmla="*/ 1 w 24"/>
                  <a:gd name="T21" fmla="*/ 0 h 63"/>
                  <a:gd name="T22" fmla="*/ 1 w 24"/>
                  <a:gd name="T23" fmla="*/ 0 h 63"/>
                  <a:gd name="T24" fmla="*/ 1 w 24"/>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63"/>
                  <a:gd name="T41" fmla="*/ 24 w 24"/>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63">
                    <a:moveTo>
                      <a:pt x="24" y="56"/>
                    </a:moveTo>
                    <a:lnTo>
                      <a:pt x="20" y="45"/>
                    </a:lnTo>
                    <a:lnTo>
                      <a:pt x="14" y="29"/>
                    </a:lnTo>
                    <a:lnTo>
                      <a:pt x="8" y="14"/>
                    </a:lnTo>
                    <a:lnTo>
                      <a:pt x="3" y="0"/>
                    </a:lnTo>
                    <a:lnTo>
                      <a:pt x="0" y="8"/>
                    </a:lnTo>
                    <a:lnTo>
                      <a:pt x="3" y="26"/>
                    </a:lnTo>
                    <a:lnTo>
                      <a:pt x="6" y="47"/>
                    </a:lnTo>
                    <a:lnTo>
                      <a:pt x="6" y="63"/>
                    </a:lnTo>
                    <a:lnTo>
                      <a:pt x="11" y="59"/>
                    </a:lnTo>
                    <a:lnTo>
                      <a:pt x="17" y="57"/>
                    </a:lnTo>
                    <a:lnTo>
                      <a:pt x="21" y="57"/>
                    </a:lnTo>
                    <a:lnTo>
                      <a:pt x="24" y="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26" name="Freeform 82"/>
              <p:cNvSpPr>
                <a:spLocks/>
              </p:cNvSpPr>
              <p:nvPr/>
            </p:nvSpPr>
            <p:spPr bwMode="auto">
              <a:xfrm>
                <a:off x="6018" y="5020"/>
                <a:ext cx="27" cy="105"/>
              </a:xfrm>
              <a:custGeom>
                <a:avLst/>
                <a:gdLst>
                  <a:gd name="T0" fmla="*/ 1 w 52"/>
                  <a:gd name="T1" fmla="*/ 0 h 209"/>
                  <a:gd name="T2" fmla="*/ 1 w 52"/>
                  <a:gd name="T3" fmla="*/ 1 h 209"/>
                  <a:gd name="T4" fmla="*/ 1 w 52"/>
                  <a:gd name="T5" fmla="*/ 1 h 209"/>
                  <a:gd name="T6" fmla="*/ 1 w 52"/>
                  <a:gd name="T7" fmla="*/ 1 h 209"/>
                  <a:gd name="T8" fmla="*/ 1 w 52"/>
                  <a:gd name="T9" fmla="*/ 1 h 209"/>
                  <a:gd name="T10" fmla="*/ 1 w 52"/>
                  <a:gd name="T11" fmla="*/ 1 h 209"/>
                  <a:gd name="T12" fmla="*/ 1 w 52"/>
                  <a:gd name="T13" fmla="*/ 1 h 209"/>
                  <a:gd name="T14" fmla="*/ 1 w 52"/>
                  <a:gd name="T15" fmla="*/ 1 h 209"/>
                  <a:gd name="T16" fmla="*/ 0 w 52"/>
                  <a:gd name="T17" fmla="*/ 1 h 209"/>
                  <a:gd name="T18" fmla="*/ 1 w 52"/>
                  <a:gd name="T19" fmla="*/ 1 h 209"/>
                  <a:gd name="T20" fmla="*/ 1 w 52"/>
                  <a:gd name="T21" fmla="*/ 1 h 209"/>
                  <a:gd name="T22" fmla="*/ 1 w 52"/>
                  <a:gd name="T23" fmla="*/ 1 h 209"/>
                  <a:gd name="T24" fmla="*/ 1 w 52"/>
                  <a:gd name="T25" fmla="*/ 1 h 209"/>
                  <a:gd name="T26" fmla="*/ 1 w 52"/>
                  <a:gd name="T27" fmla="*/ 1 h 209"/>
                  <a:gd name="T28" fmla="*/ 1 w 52"/>
                  <a:gd name="T29" fmla="*/ 1 h 209"/>
                  <a:gd name="T30" fmla="*/ 1 w 52"/>
                  <a:gd name="T31" fmla="*/ 1 h 209"/>
                  <a:gd name="T32" fmla="*/ 1 w 52"/>
                  <a:gd name="T33" fmla="*/ 1 h 209"/>
                  <a:gd name="T34" fmla="*/ 1 w 52"/>
                  <a:gd name="T35" fmla="*/ 1 h 209"/>
                  <a:gd name="T36" fmla="*/ 1 w 52"/>
                  <a:gd name="T37" fmla="*/ 1 h 209"/>
                  <a:gd name="T38" fmla="*/ 1 w 52"/>
                  <a:gd name="T39" fmla="*/ 1 h 209"/>
                  <a:gd name="T40" fmla="*/ 1 w 52"/>
                  <a:gd name="T41" fmla="*/ 1 h 209"/>
                  <a:gd name="T42" fmla="*/ 1 w 52"/>
                  <a:gd name="T43" fmla="*/ 1 h 209"/>
                  <a:gd name="T44" fmla="*/ 1 w 52"/>
                  <a:gd name="T45" fmla="*/ 1 h 209"/>
                  <a:gd name="T46" fmla="*/ 1 w 52"/>
                  <a:gd name="T47" fmla="*/ 1 h 209"/>
                  <a:gd name="T48" fmla="*/ 1 w 52"/>
                  <a:gd name="T49" fmla="*/ 0 h 2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209"/>
                  <a:gd name="T77" fmla="*/ 52 w 52"/>
                  <a:gd name="T78" fmla="*/ 209 h 2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209">
                    <a:moveTo>
                      <a:pt x="47" y="0"/>
                    </a:moveTo>
                    <a:lnTo>
                      <a:pt x="41" y="8"/>
                    </a:lnTo>
                    <a:lnTo>
                      <a:pt x="34" y="19"/>
                    </a:lnTo>
                    <a:lnTo>
                      <a:pt x="27" y="33"/>
                    </a:lnTo>
                    <a:lnTo>
                      <a:pt x="18" y="47"/>
                    </a:lnTo>
                    <a:lnTo>
                      <a:pt x="10" y="63"/>
                    </a:lnTo>
                    <a:lnTo>
                      <a:pt x="4" y="75"/>
                    </a:lnTo>
                    <a:lnTo>
                      <a:pt x="1" y="84"/>
                    </a:lnTo>
                    <a:lnTo>
                      <a:pt x="0" y="91"/>
                    </a:lnTo>
                    <a:lnTo>
                      <a:pt x="5" y="106"/>
                    </a:lnTo>
                    <a:lnTo>
                      <a:pt x="14" y="134"/>
                    </a:lnTo>
                    <a:lnTo>
                      <a:pt x="18" y="171"/>
                    </a:lnTo>
                    <a:lnTo>
                      <a:pt x="13" y="209"/>
                    </a:lnTo>
                    <a:lnTo>
                      <a:pt x="20" y="183"/>
                    </a:lnTo>
                    <a:lnTo>
                      <a:pt x="30" y="153"/>
                    </a:lnTo>
                    <a:lnTo>
                      <a:pt x="40" y="127"/>
                    </a:lnTo>
                    <a:lnTo>
                      <a:pt x="51" y="110"/>
                    </a:lnTo>
                    <a:lnTo>
                      <a:pt x="52" y="101"/>
                    </a:lnTo>
                    <a:lnTo>
                      <a:pt x="52" y="89"/>
                    </a:lnTo>
                    <a:lnTo>
                      <a:pt x="48" y="78"/>
                    </a:lnTo>
                    <a:lnTo>
                      <a:pt x="44" y="70"/>
                    </a:lnTo>
                    <a:lnTo>
                      <a:pt x="38" y="57"/>
                    </a:lnTo>
                    <a:lnTo>
                      <a:pt x="35" y="40"/>
                    </a:lnTo>
                    <a:lnTo>
                      <a:pt x="38" y="19"/>
                    </a:lnTo>
                    <a:lnTo>
                      <a:pt x="4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27" name="Freeform 83"/>
              <p:cNvSpPr>
                <a:spLocks/>
              </p:cNvSpPr>
              <p:nvPr/>
            </p:nvSpPr>
            <p:spPr bwMode="auto">
              <a:xfrm>
                <a:off x="5546" y="4913"/>
                <a:ext cx="277" cy="380"/>
              </a:xfrm>
              <a:custGeom>
                <a:avLst/>
                <a:gdLst>
                  <a:gd name="T0" fmla="*/ 1 w 552"/>
                  <a:gd name="T1" fmla="*/ 1 h 760"/>
                  <a:gd name="T2" fmla="*/ 1 w 552"/>
                  <a:gd name="T3" fmla="*/ 1 h 760"/>
                  <a:gd name="T4" fmla="*/ 1 w 552"/>
                  <a:gd name="T5" fmla="*/ 1 h 760"/>
                  <a:gd name="T6" fmla="*/ 1 w 552"/>
                  <a:gd name="T7" fmla="*/ 1 h 760"/>
                  <a:gd name="T8" fmla="*/ 1 w 552"/>
                  <a:gd name="T9" fmla="*/ 1 h 760"/>
                  <a:gd name="T10" fmla="*/ 1 w 552"/>
                  <a:gd name="T11" fmla="*/ 1 h 760"/>
                  <a:gd name="T12" fmla="*/ 1 w 552"/>
                  <a:gd name="T13" fmla="*/ 1 h 760"/>
                  <a:gd name="T14" fmla="*/ 1 w 552"/>
                  <a:gd name="T15" fmla="*/ 1 h 760"/>
                  <a:gd name="T16" fmla="*/ 1 w 552"/>
                  <a:gd name="T17" fmla="*/ 1 h 760"/>
                  <a:gd name="T18" fmla="*/ 1 w 552"/>
                  <a:gd name="T19" fmla="*/ 1 h 760"/>
                  <a:gd name="T20" fmla="*/ 1 w 552"/>
                  <a:gd name="T21" fmla="*/ 1 h 760"/>
                  <a:gd name="T22" fmla="*/ 1 w 552"/>
                  <a:gd name="T23" fmla="*/ 1 h 760"/>
                  <a:gd name="T24" fmla="*/ 1 w 552"/>
                  <a:gd name="T25" fmla="*/ 1 h 760"/>
                  <a:gd name="T26" fmla="*/ 1 w 552"/>
                  <a:gd name="T27" fmla="*/ 1 h 760"/>
                  <a:gd name="T28" fmla="*/ 1 w 552"/>
                  <a:gd name="T29" fmla="*/ 1 h 760"/>
                  <a:gd name="T30" fmla="*/ 1 w 552"/>
                  <a:gd name="T31" fmla="*/ 1 h 760"/>
                  <a:gd name="T32" fmla="*/ 1 w 552"/>
                  <a:gd name="T33" fmla="*/ 1 h 760"/>
                  <a:gd name="T34" fmla="*/ 1 w 552"/>
                  <a:gd name="T35" fmla="*/ 1 h 760"/>
                  <a:gd name="T36" fmla="*/ 1 w 552"/>
                  <a:gd name="T37" fmla="*/ 1 h 760"/>
                  <a:gd name="T38" fmla="*/ 1 w 552"/>
                  <a:gd name="T39" fmla="*/ 1 h 760"/>
                  <a:gd name="T40" fmla="*/ 1 w 552"/>
                  <a:gd name="T41" fmla="*/ 1 h 760"/>
                  <a:gd name="T42" fmla="*/ 1 w 552"/>
                  <a:gd name="T43" fmla="*/ 1 h 760"/>
                  <a:gd name="T44" fmla="*/ 1 w 552"/>
                  <a:gd name="T45" fmla="*/ 1 h 760"/>
                  <a:gd name="T46" fmla="*/ 1 w 552"/>
                  <a:gd name="T47" fmla="*/ 0 h 760"/>
                  <a:gd name="T48" fmla="*/ 1 w 552"/>
                  <a:gd name="T49" fmla="*/ 1 h 760"/>
                  <a:gd name="T50" fmla="*/ 1 w 552"/>
                  <a:gd name="T51" fmla="*/ 1 h 760"/>
                  <a:gd name="T52" fmla="*/ 1 w 552"/>
                  <a:gd name="T53" fmla="*/ 1 h 760"/>
                  <a:gd name="T54" fmla="*/ 1 w 552"/>
                  <a:gd name="T55" fmla="*/ 1 h 760"/>
                  <a:gd name="T56" fmla="*/ 1 w 552"/>
                  <a:gd name="T57" fmla="*/ 1 h 760"/>
                  <a:gd name="T58" fmla="*/ 1 w 552"/>
                  <a:gd name="T59" fmla="*/ 1 h 760"/>
                  <a:gd name="T60" fmla="*/ 1 w 552"/>
                  <a:gd name="T61" fmla="*/ 1 h 760"/>
                  <a:gd name="T62" fmla="*/ 1 w 552"/>
                  <a:gd name="T63" fmla="*/ 1 h 760"/>
                  <a:gd name="T64" fmla="*/ 1 w 552"/>
                  <a:gd name="T65" fmla="*/ 1 h 760"/>
                  <a:gd name="T66" fmla="*/ 1 w 552"/>
                  <a:gd name="T67" fmla="*/ 1 h 760"/>
                  <a:gd name="T68" fmla="*/ 0 w 552"/>
                  <a:gd name="T69" fmla="*/ 1 h 760"/>
                  <a:gd name="T70" fmla="*/ 1 w 552"/>
                  <a:gd name="T71" fmla="*/ 1 h 760"/>
                  <a:gd name="T72" fmla="*/ 1 w 552"/>
                  <a:gd name="T73" fmla="*/ 1 h 760"/>
                  <a:gd name="T74" fmla="*/ 1 w 552"/>
                  <a:gd name="T75" fmla="*/ 1 h 760"/>
                  <a:gd name="T76" fmla="*/ 1 w 552"/>
                  <a:gd name="T77" fmla="*/ 1 h 760"/>
                  <a:gd name="T78" fmla="*/ 1 w 552"/>
                  <a:gd name="T79" fmla="*/ 1 h 760"/>
                  <a:gd name="T80" fmla="*/ 1 w 552"/>
                  <a:gd name="T81" fmla="*/ 1 h 760"/>
                  <a:gd name="T82" fmla="*/ 1 w 552"/>
                  <a:gd name="T83" fmla="*/ 1 h 760"/>
                  <a:gd name="T84" fmla="*/ 1 w 552"/>
                  <a:gd name="T85" fmla="*/ 1 h 760"/>
                  <a:gd name="T86" fmla="*/ 1 w 552"/>
                  <a:gd name="T87" fmla="*/ 1 h 760"/>
                  <a:gd name="T88" fmla="*/ 1 w 552"/>
                  <a:gd name="T89" fmla="*/ 1 h 760"/>
                  <a:gd name="T90" fmla="*/ 1 w 552"/>
                  <a:gd name="T91" fmla="*/ 1 h 760"/>
                  <a:gd name="T92" fmla="*/ 1 w 552"/>
                  <a:gd name="T93" fmla="*/ 1 h 760"/>
                  <a:gd name="T94" fmla="*/ 1 w 552"/>
                  <a:gd name="T95" fmla="*/ 1 h 760"/>
                  <a:gd name="T96" fmla="*/ 1 w 552"/>
                  <a:gd name="T97" fmla="*/ 1 h 760"/>
                  <a:gd name="T98" fmla="*/ 1 w 552"/>
                  <a:gd name="T99" fmla="*/ 1 h 760"/>
                  <a:gd name="T100" fmla="*/ 1 w 552"/>
                  <a:gd name="T101" fmla="*/ 1 h 760"/>
                  <a:gd name="T102" fmla="*/ 1 w 552"/>
                  <a:gd name="T103" fmla="*/ 1 h 760"/>
                  <a:gd name="T104" fmla="*/ 1 w 552"/>
                  <a:gd name="T105" fmla="*/ 1 h 760"/>
                  <a:gd name="T106" fmla="*/ 1 w 552"/>
                  <a:gd name="T107" fmla="*/ 1 h 760"/>
                  <a:gd name="T108" fmla="*/ 1 w 552"/>
                  <a:gd name="T109" fmla="*/ 1 h 760"/>
                  <a:gd name="T110" fmla="*/ 1 w 552"/>
                  <a:gd name="T111" fmla="*/ 1 h 760"/>
                  <a:gd name="T112" fmla="*/ 1 w 552"/>
                  <a:gd name="T113" fmla="*/ 1 h 760"/>
                  <a:gd name="T114" fmla="*/ 1 w 552"/>
                  <a:gd name="T115" fmla="*/ 1 h 760"/>
                  <a:gd name="T116" fmla="*/ 1 w 552"/>
                  <a:gd name="T117" fmla="*/ 1 h 760"/>
                  <a:gd name="T118" fmla="*/ 1 w 552"/>
                  <a:gd name="T119" fmla="*/ 1 h 7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52"/>
                  <a:gd name="T181" fmla="*/ 0 h 760"/>
                  <a:gd name="T182" fmla="*/ 552 w 552"/>
                  <a:gd name="T183" fmla="*/ 760 h 7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52" h="760">
                    <a:moveTo>
                      <a:pt x="534" y="590"/>
                    </a:moveTo>
                    <a:lnTo>
                      <a:pt x="538" y="578"/>
                    </a:lnTo>
                    <a:lnTo>
                      <a:pt x="537" y="561"/>
                    </a:lnTo>
                    <a:lnTo>
                      <a:pt x="532" y="543"/>
                    </a:lnTo>
                    <a:lnTo>
                      <a:pt x="524" y="533"/>
                    </a:lnTo>
                    <a:lnTo>
                      <a:pt x="525" y="527"/>
                    </a:lnTo>
                    <a:lnTo>
                      <a:pt x="528" y="520"/>
                    </a:lnTo>
                    <a:lnTo>
                      <a:pt x="531" y="513"/>
                    </a:lnTo>
                    <a:lnTo>
                      <a:pt x="535" y="510"/>
                    </a:lnTo>
                    <a:lnTo>
                      <a:pt x="537" y="501"/>
                    </a:lnTo>
                    <a:lnTo>
                      <a:pt x="537" y="491"/>
                    </a:lnTo>
                    <a:lnTo>
                      <a:pt x="530" y="482"/>
                    </a:lnTo>
                    <a:lnTo>
                      <a:pt x="515" y="478"/>
                    </a:lnTo>
                    <a:lnTo>
                      <a:pt x="518" y="468"/>
                    </a:lnTo>
                    <a:lnTo>
                      <a:pt x="524" y="457"/>
                    </a:lnTo>
                    <a:lnTo>
                      <a:pt x="530" y="449"/>
                    </a:lnTo>
                    <a:lnTo>
                      <a:pt x="534" y="442"/>
                    </a:lnTo>
                    <a:lnTo>
                      <a:pt x="535" y="435"/>
                    </a:lnTo>
                    <a:lnTo>
                      <a:pt x="537" y="424"/>
                    </a:lnTo>
                    <a:lnTo>
                      <a:pt x="534" y="414"/>
                    </a:lnTo>
                    <a:lnTo>
                      <a:pt x="527" y="405"/>
                    </a:lnTo>
                    <a:lnTo>
                      <a:pt x="530" y="400"/>
                    </a:lnTo>
                    <a:lnTo>
                      <a:pt x="534" y="395"/>
                    </a:lnTo>
                    <a:lnTo>
                      <a:pt x="537" y="389"/>
                    </a:lnTo>
                    <a:lnTo>
                      <a:pt x="541" y="388"/>
                    </a:lnTo>
                    <a:lnTo>
                      <a:pt x="548" y="384"/>
                    </a:lnTo>
                    <a:lnTo>
                      <a:pt x="551" y="377"/>
                    </a:lnTo>
                    <a:lnTo>
                      <a:pt x="552" y="368"/>
                    </a:lnTo>
                    <a:lnTo>
                      <a:pt x="548" y="361"/>
                    </a:lnTo>
                    <a:lnTo>
                      <a:pt x="542" y="356"/>
                    </a:lnTo>
                    <a:lnTo>
                      <a:pt x="534" y="347"/>
                    </a:lnTo>
                    <a:lnTo>
                      <a:pt x="524" y="337"/>
                    </a:lnTo>
                    <a:lnTo>
                      <a:pt x="512" y="325"/>
                    </a:lnTo>
                    <a:lnTo>
                      <a:pt x="501" y="313"/>
                    </a:lnTo>
                    <a:lnTo>
                      <a:pt x="492" y="299"/>
                    </a:lnTo>
                    <a:lnTo>
                      <a:pt x="487" y="286"/>
                    </a:lnTo>
                    <a:lnTo>
                      <a:pt x="484" y="276"/>
                    </a:lnTo>
                    <a:lnTo>
                      <a:pt x="482" y="258"/>
                    </a:lnTo>
                    <a:lnTo>
                      <a:pt x="482" y="246"/>
                    </a:lnTo>
                    <a:lnTo>
                      <a:pt x="482" y="236"/>
                    </a:lnTo>
                    <a:lnTo>
                      <a:pt x="484" y="227"/>
                    </a:lnTo>
                    <a:lnTo>
                      <a:pt x="485" y="220"/>
                    </a:lnTo>
                    <a:lnTo>
                      <a:pt x="485" y="213"/>
                    </a:lnTo>
                    <a:lnTo>
                      <a:pt x="484" y="208"/>
                    </a:lnTo>
                    <a:lnTo>
                      <a:pt x="481" y="204"/>
                    </a:lnTo>
                    <a:lnTo>
                      <a:pt x="477" y="199"/>
                    </a:lnTo>
                    <a:lnTo>
                      <a:pt x="470" y="190"/>
                    </a:lnTo>
                    <a:lnTo>
                      <a:pt x="461" y="176"/>
                    </a:lnTo>
                    <a:lnTo>
                      <a:pt x="450" y="161"/>
                    </a:lnTo>
                    <a:lnTo>
                      <a:pt x="438" y="145"/>
                    </a:lnTo>
                    <a:lnTo>
                      <a:pt x="427" y="131"/>
                    </a:lnTo>
                    <a:lnTo>
                      <a:pt x="418" y="119"/>
                    </a:lnTo>
                    <a:lnTo>
                      <a:pt x="411" y="112"/>
                    </a:lnTo>
                    <a:lnTo>
                      <a:pt x="412" y="101"/>
                    </a:lnTo>
                    <a:lnTo>
                      <a:pt x="412" y="89"/>
                    </a:lnTo>
                    <a:lnTo>
                      <a:pt x="412" y="75"/>
                    </a:lnTo>
                    <a:lnTo>
                      <a:pt x="410" y="61"/>
                    </a:lnTo>
                    <a:lnTo>
                      <a:pt x="405" y="52"/>
                    </a:lnTo>
                    <a:lnTo>
                      <a:pt x="397" y="47"/>
                    </a:lnTo>
                    <a:lnTo>
                      <a:pt x="388" y="47"/>
                    </a:lnTo>
                    <a:lnTo>
                      <a:pt x="380" y="49"/>
                    </a:lnTo>
                    <a:lnTo>
                      <a:pt x="375" y="47"/>
                    </a:lnTo>
                    <a:lnTo>
                      <a:pt x="370" y="44"/>
                    </a:lnTo>
                    <a:lnTo>
                      <a:pt x="364" y="37"/>
                    </a:lnTo>
                    <a:lnTo>
                      <a:pt x="358" y="30"/>
                    </a:lnTo>
                    <a:lnTo>
                      <a:pt x="351" y="23"/>
                    </a:lnTo>
                    <a:lnTo>
                      <a:pt x="345" y="16"/>
                    </a:lnTo>
                    <a:lnTo>
                      <a:pt x="340" y="10"/>
                    </a:lnTo>
                    <a:lnTo>
                      <a:pt x="335" y="5"/>
                    </a:lnTo>
                    <a:lnTo>
                      <a:pt x="331" y="2"/>
                    </a:lnTo>
                    <a:lnTo>
                      <a:pt x="325" y="2"/>
                    </a:lnTo>
                    <a:lnTo>
                      <a:pt x="318" y="0"/>
                    </a:lnTo>
                    <a:lnTo>
                      <a:pt x="312" y="2"/>
                    </a:lnTo>
                    <a:lnTo>
                      <a:pt x="305" y="3"/>
                    </a:lnTo>
                    <a:lnTo>
                      <a:pt x="298" y="5"/>
                    </a:lnTo>
                    <a:lnTo>
                      <a:pt x="292" y="7"/>
                    </a:lnTo>
                    <a:lnTo>
                      <a:pt x="288" y="10"/>
                    </a:lnTo>
                    <a:lnTo>
                      <a:pt x="280" y="9"/>
                    </a:lnTo>
                    <a:lnTo>
                      <a:pt x="272" y="9"/>
                    </a:lnTo>
                    <a:lnTo>
                      <a:pt x="264" y="10"/>
                    </a:lnTo>
                    <a:lnTo>
                      <a:pt x="257" y="12"/>
                    </a:lnTo>
                    <a:lnTo>
                      <a:pt x="248" y="17"/>
                    </a:lnTo>
                    <a:lnTo>
                      <a:pt x="243" y="21"/>
                    </a:lnTo>
                    <a:lnTo>
                      <a:pt x="237" y="24"/>
                    </a:lnTo>
                    <a:lnTo>
                      <a:pt x="233" y="26"/>
                    </a:lnTo>
                    <a:lnTo>
                      <a:pt x="228" y="28"/>
                    </a:lnTo>
                    <a:lnTo>
                      <a:pt x="221" y="30"/>
                    </a:lnTo>
                    <a:lnTo>
                      <a:pt x="214" y="33"/>
                    </a:lnTo>
                    <a:lnTo>
                      <a:pt x="204" y="35"/>
                    </a:lnTo>
                    <a:lnTo>
                      <a:pt x="194" y="38"/>
                    </a:lnTo>
                    <a:lnTo>
                      <a:pt x="183" y="40"/>
                    </a:lnTo>
                    <a:lnTo>
                      <a:pt x="173" y="44"/>
                    </a:lnTo>
                    <a:lnTo>
                      <a:pt x="161" y="45"/>
                    </a:lnTo>
                    <a:lnTo>
                      <a:pt x="148" y="51"/>
                    </a:lnTo>
                    <a:lnTo>
                      <a:pt x="133" y="63"/>
                    </a:lnTo>
                    <a:lnTo>
                      <a:pt x="114" y="78"/>
                    </a:lnTo>
                    <a:lnTo>
                      <a:pt x="95" y="96"/>
                    </a:lnTo>
                    <a:lnTo>
                      <a:pt x="77" y="115"/>
                    </a:lnTo>
                    <a:lnTo>
                      <a:pt x="61" y="134"/>
                    </a:lnTo>
                    <a:lnTo>
                      <a:pt x="47" y="152"/>
                    </a:lnTo>
                    <a:lnTo>
                      <a:pt x="37" y="166"/>
                    </a:lnTo>
                    <a:lnTo>
                      <a:pt x="23" y="197"/>
                    </a:lnTo>
                    <a:lnTo>
                      <a:pt x="13" y="236"/>
                    </a:lnTo>
                    <a:lnTo>
                      <a:pt x="4" y="274"/>
                    </a:lnTo>
                    <a:lnTo>
                      <a:pt x="0" y="300"/>
                    </a:lnTo>
                    <a:lnTo>
                      <a:pt x="0" y="323"/>
                    </a:lnTo>
                    <a:lnTo>
                      <a:pt x="4" y="349"/>
                    </a:lnTo>
                    <a:lnTo>
                      <a:pt x="10" y="375"/>
                    </a:lnTo>
                    <a:lnTo>
                      <a:pt x="14" y="395"/>
                    </a:lnTo>
                    <a:lnTo>
                      <a:pt x="17" y="409"/>
                    </a:lnTo>
                    <a:lnTo>
                      <a:pt x="20" y="423"/>
                    </a:lnTo>
                    <a:lnTo>
                      <a:pt x="20" y="437"/>
                    </a:lnTo>
                    <a:lnTo>
                      <a:pt x="20" y="451"/>
                    </a:lnTo>
                    <a:lnTo>
                      <a:pt x="21" y="457"/>
                    </a:lnTo>
                    <a:lnTo>
                      <a:pt x="25" y="466"/>
                    </a:lnTo>
                    <a:lnTo>
                      <a:pt x="31" y="477"/>
                    </a:lnTo>
                    <a:lnTo>
                      <a:pt x="38" y="487"/>
                    </a:lnTo>
                    <a:lnTo>
                      <a:pt x="45" y="498"/>
                    </a:lnTo>
                    <a:lnTo>
                      <a:pt x="54" y="506"/>
                    </a:lnTo>
                    <a:lnTo>
                      <a:pt x="60" y="515"/>
                    </a:lnTo>
                    <a:lnTo>
                      <a:pt x="65" y="522"/>
                    </a:lnTo>
                    <a:lnTo>
                      <a:pt x="67" y="536"/>
                    </a:lnTo>
                    <a:lnTo>
                      <a:pt x="68" y="548"/>
                    </a:lnTo>
                    <a:lnTo>
                      <a:pt x="71" y="559"/>
                    </a:lnTo>
                    <a:lnTo>
                      <a:pt x="75" y="569"/>
                    </a:lnTo>
                    <a:lnTo>
                      <a:pt x="81" y="580"/>
                    </a:lnTo>
                    <a:lnTo>
                      <a:pt x="91" y="590"/>
                    </a:lnTo>
                    <a:lnTo>
                      <a:pt x="100" y="597"/>
                    </a:lnTo>
                    <a:lnTo>
                      <a:pt x="105" y="602"/>
                    </a:lnTo>
                    <a:lnTo>
                      <a:pt x="107" y="606"/>
                    </a:lnTo>
                    <a:lnTo>
                      <a:pt x="107" y="608"/>
                    </a:lnTo>
                    <a:lnTo>
                      <a:pt x="107" y="611"/>
                    </a:lnTo>
                    <a:lnTo>
                      <a:pt x="105" y="615"/>
                    </a:lnTo>
                    <a:lnTo>
                      <a:pt x="104" y="618"/>
                    </a:lnTo>
                    <a:lnTo>
                      <a:pt x="104" y="622"/>
                    </a:lnTo>
                    <a:lnTo>
                      <a:pt x="105" y="627"/>
                    </a:lnTo>
                    <a:lnTo>
                      <a:pt x="107" y="632"/>
                    </a:lnTo>
                    <a:lnTo>
                      <a:pt x="120" y="643"/>
                    </a:lnTo>
                    <a:lnTo>
                      <a:pt x="137" y="653"/>
                    </a:lnTo>
                    <a:lnTo>
                      <a:pt x="155" y="667"/>
                    </a:lnTo>
                    <a:lnTo>
                      <a:pt x="175" y="679"/>
                    </a:lnTo>
                    <a:lnTo>
                      <a:pt x="195" y="692"/>
                    </a:lnTo>
                    <a:lnTo>
                      <a:pt x="213" y="702"/>
                    </a:lnTo>
                    <a:lnTo>
                      <a:pt x="228" y="709"/>
                    </a:lnTo>
                    <a:lnTo>
                      <a:pt x="238" y="713"/>
                    </a:lnTo>
                    <a:lnTo>
                      <a:pt x="248" y="714"/>
                    </a:lnTo>
                    <a:lnTo>
                      <a:pt x="265" y="720"/>
                    </a:lnTo>
                    <a:lnTo>
                      <a:pt x="285" y="725"/>
                    </a:lnTo>
                    <a:lnTo>
                      <a:pt x="307" y="733"/>
                    </a:lnTo>
                    <a:lnTo>
                      <a:pt x="328" y="740"/>
                    </a:lnTo>
                    <a:lnTo>
                      <a:pt x="350" y="747"/>
                    </a:lnTo>
                    <a:lnTo>
                      <a:pt x="368" y="754"/>
                    </a:lnTo>
                    <a:lnTo>
                      <a:pt x="381" y="760"/>
                    </a:lnTo>
                    <a:lnTo>
                      <a:pt x="384" y="747"/>
                    </a:lnTo>
                    <a:lnTo>
                      <a:pt x="387" y="733"/>
                    </a:lnTo>
                    <a:lnTo>
                      <a:pt x="388" y="720"/>
                    </a:lnTo>
                    <a:lnTo>
                      <a:pt x="388" y="709"/>
                    </a:lnTo>
                    <a:lnTo>
                      <a:pt x="388" y="702"/>
                    </a:lnTo>
                    <a:lnTo>
                      <a:pt x="391" y="693"/>
                    </a:lnTo>
                    <a:lnTo>
                      <a:pt x="392" y="685"/>
                    </a:lnTo>
                    <a:lnTo>
                      <a:pt x="397" y="674"/>
                    </a:lnTo>
                    <a:lnTo>
                      <a:pt x="400" y="671"/>
                    </a:lnTo>
                    <a:lnTo>
                      <a:pt x="401" y="667"/>
                    </a:lnTo>
                    <a:lnTo>
                      <a:pt x="404" y="664"/>
                    </a:lnTo>
                    <a:lnTo>
                      <a:pt x="407" y="662"/>
                    </a:lnTo>
                    <a:lnTo>
                      <a:pt x="411" y="658"/>
                    </a:lnTo>
                    <a:lnTo>
                      <a:pt x="418" y="657"/>
                    </a:lnTo>
                    <a:lnTo>
                      <a:pt x="424" y="653"/>
                    </a:lnTo>
                    <a:lnTo>
                      <a:pt x="432" y="650"/>
                    </a:lnTo>
                    <a:lnTo>
                      <a:pt x="440" y="648"/>
                    </a:lnTo>
                    <a:lnTo>
                      <a:pt x="445" y="644"/>
                    </a:lnTo>
                    <a:lnTo>
                      <a:pt x="452" y="641"/>
                    </a:lnTo>
                    <a:lnTo>
                      <a:pt x="457" y="637"/>
                    </a:lnTo>
                    <a:lnTo>
                      <a:pt x="467" y="630"/>
                    </a:lnTo>
                    <a:lnTo>
                      <a:pt x="478" y="625"/>
                    </a:lnTo>
                    <a:lnTo>
                      <a:pt x="490" y="620"/>
                    </a:lnTo>
                    <a:lnTo>
                      <a:pt x="497" y="618"/>
                    </a:lnTo>
                    <a:lnTo>
                      <a:pt x="504" y="615"/>
                    </a:lnTo>
                    <a:lnTo>
                      <a:pt x="515" y="608"/>
                    </a:lnTo>
                    <a:lnTo>
                      <a:pt x="525" y="599"/>
                    </a:lnTo>
                    <a:lnTo>
                      <a:pt x="534" y="5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28" name="Freeform 84"/>
              <p:cNvSpPr>
                <a:spLocks/>
              </p:cNvSpPr>
              <p:nvPr/>
            </p:nvSpPr>
            <p:spPr bwMode="auto">
              <a:xfrm>
                <a:off x="5741" y="4969"/>
                <a:ext cx="82" cy="178"/>
              </a:xfrm>
              <a:custGeom>
                <a:avLst/>
                <a:gdLst>
                  <a:gd name="T0" fmla="*/ 1 w 164"/>
                  <a:gd name="T1" fmla="*/ 1 h 356"/>
                  <a:gd name="T2" fmla="*/ 1 w 164"/>
                  <a:gd name="T3" fmla="*/ 1 h 356"/>
                  <a:gd name="T4" fmla="*/ 1 w 164"/>
                  <a:gd name="T5" fmla="*/ 1 h 356"/>
                  <a:gd name="T6" fmla="*/ 1 w 164"/>
                  <a:gd name="T7" fmla="*/ 1 h 356"/>
                  <a:gd name="T8" fmla="*/ 1 w 164"/>
                  <a:gd name="T9" fmla="*/ 1 h 356"/>
                  <a:gd name="T10" fmla="*/ 1 w 164"/>
                  <a:gd name="T11" fmla="*/ 1 h 356"/>
                  <a:gd name="T12" fmla="*/ 1 w 164"/>
                  <a:gd name="T13" fmla="*/ 1 h 356"/>
                  <a:gd name="T14" fmla="*/ 1 w 164"/>
                  <a:gd name="T15" fmla="*/ 1 h 356"/>
                  <a:gd name="T16" fmla="*/ 1 w 164"/>
                  <a:gd name="T17" fmla="*/ 1 h 356"/>
                  <a:gd name="T18" fmla="*/ 1 w 164"/>
                  <a:gd name="T19" fmla="*/ 1 h 356"/>
                  <a:gd name="T20" fmla="*/ 1 w 164"/>
                  <a:gd name="T21" fmla="*/ 1 h 356"/>
                  <a:gd name="T22" fmla="*/ 1 w 164"/>
                  <a:gd name="T23" fmla="*/ 1 h 356"/>
                  <a:gd name="T24" fmla="*/ 1 w 164"/>
                  <a:gd name="T25" fmla="*/ 1 h 356"/>
                  <a:gd name="T26" fmla="*/ 1 w 164"/>
                  <a:gd name="T27" fmla="*/ 1 h 356"/>
                  <a:gd name="T28" fmla="*/ 1 w 164"/>
                  <a:gd name="T29" fmla="*/ 1 h 356"/>
                  <a:gd name="T30" fmla="*/ 1 w 164"/>
                  <a:gd name="T31" fmla="*/ 1 h 356"/>
                  <a:gd name="T32" fmla="*/ 1 w 164"/>
                  <a:gd name="T33" fmla="*/ 1 h 356"/>
                  <a:gd name="T34" fmla="*/ 0 w 164"/>
                  <a:gd name="T35" fmla="*/ 1 h 356"/>
                  <a:gd name="T36" fmla="*/ 1 w 164"/>
                  <a:gd name="T37" fmla="*/ 1 h 356"/>
                  <a:gd name="T38" fmla="*/ 1 w 164"/>
                  <a:gd name="T39" fmla="*/ 1 h 356"/>
                  <a:gd name="T40" fmla="*/ 1 w 164"/>
                  <a:gd name="T41" fmla="*/ 1 h 356"/>
                  <a:gd name="T42" fmla="*/ 1 w 164"/>
                  <a:gd name="T43" fmla="*/ 1 h 356"/>
                  <a:gd name="T44" fmla="*/ 1 w 164"/>
                  <a:gd name="T45" fmla="*/ 1 h 356"/>
                  <a:gd name="T46" fmla="*/ 1 w 164"/>
                  <a:gd name="T47" fmla="*/ 1 h 356"/>
                  <a:gd name="T48" fmla="*/ 1 w 164"/>
                  <a:gd name="T49" fmla="*/ 1 h 356"/>
                  <a:gd name="T50" fmla="*/ 1 w 164"/>
                  <a:gd name="T51" fmla="*/ 1 h 356"/>
                  <a:gd name="T52" fmla="*/ 1 w 164"/>
                  <a:gd name="T53" fmla="*/ 1 h 356"/>
                  <a:gd name="T54" fmla="*/ 1 w 164"/>
                  <a:gd name="T55" fmla="*/ 1 h 356"/>
                  <a:gd name="T56" fmla="*/ 1 w 164"/>
                  <a:gd name="T57" fmla="*/ 1 h 356"/>
                  <a:gd name="T58" fmla="*/ 1 w 164"/>
                  <a:gd name="T59" fmla="*/ 1 h 356"/>
                  <a:gd name="T60" fmla="*/ 1 w 164"/>
                  <a:gd name="T61" fmla="*/ 1 h 356"/>
                  <a:gd name="T62" fmla="*/ 1 w 164"/>
                  <a:gd name="T63" fmla="*/ 1 h 356"/>
                  <a:gd name="T64" fmla="*/ 1 w 164"/>
                  <a:gd name="T65" fmla="*/ 1 h 356"/>
                  <a:gd name="T66" fmla="*/ 1 w 164"/>
                  <a:gd name="T67" fmla="*/ 1 h 356"/>
                  <a:gd name="T68" fmla="*/ 1 w 164"/>
                  <a:gd name="T69" fmla="*/ 1 h 356"/>
                  <a:gd name="T70" fmla="*/ 1 w 164"/>
                  <a:gd name="T71" fmla="*/ 1 h 3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4"/>
                  <a:gd name="T109" fmla="*/ 0 h 356"/>
                  <a:gd name="T110" fmla="*/ 164 w 164"/>
                  <a:gd name="T111" fmla="*/ 356 h 3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4" h="356">
                    <a:moveTo>
                      <a:pt x="139" y="293"/>
                    </a:moveTo>
                    <a:lnTo>
                      <a:pt x="142" y="288"/>
                    </a:lnTo>
                    <a:lnTo>
                      <a:pt x="146" y="283"/>
                    </a:lnTo>
                    <a:lnTo>
                      <a:pt x="149" y="277"/>
                    </a:lnTo>
                    <a:lnTo>
                      <a:pt x="153" y="276"/>
                    </a:lnTo>
                    <a:lnTo>
                      <a:pt x="160" y="272"/>
                    </a:lnTo>
                    <a:lnTo>
                      <a:pt x="163" y="265"/>
                    </a:lnTo>
                    <a:lnTo>
                      <a:pt x="164" y="256"/>
                    </a:lnTo>
                    <a:lnTo>
                      <a:pt x="160" y="249"/>
                    </a:lnTo>
                    <a:lnTo>
                      <a:pt x="154" y="244"/>
                    </a:lnTo>
                    <a:lnTo>
                      <a:pt x="146" y="235"/>
                    </a:lnTo>
                    <a:lnTo>
                      <a:pt x="136" y="225"/>
                    </a:lnTo>
                    <a:lnTo>
                      <a:pt x="124" y="213"/>
                    </a:lnTo>
                    <a:lnTo>
                      <a:pt x="113" y="201"/>
                    </a:lnTo>
                    <a:lnTo>
                      <a:pt x="104" y="187"/>
                    </a:lnTo>
                    <a:lnTo>
                      <a:pt x="99" y="174"/>
                    </a:lnTo>
                    <a:lnTo>
                      <a:pt x="96" y="164"/>
                    </a:lnTo>
                    <a:lnTo>
                      <a:pt x="94" y="146"/>
                    </a:lnTo>
                    <a:lnTo>
                      <a:pt x="94" y="134"/>
                    </a:lnTo>
                    <a:lnTo>
                      <a:pt x="94" y="124"/>
                    </a:lnTo>
                    <a:lnTo>
                      <a:pt x="96" y="115"/>
                    </a:lnTo>
                    <a:lnTo>
                      <a:pt x="97" y="108"/>
                    </a:lnTo>
                    <a:lnTo>
                      <a:pt x="97" y="103"/>
                    </a:lnTo>
                    <a:lnTo>
                      <a:pt x="96" y="97"/>
                    </a:lnTo>
                    <a:lnTo>
                      <a:pt x="93" y="92"/>
                    </a:lnTo>
                    <a:lnTo>
                      <a:pt x="89" y="87"/>
                    </a:lnTo>
                    <a:lnTo>
                      <a:pt x="82" y="78"/>
                    </a:lnTo>
                    <a:lnTo>
                      <a:pt x="73" y="64"/>
                    </a:lnTo>
                    <a:lnTo>
                      <a:pt x="62" y="49"/>
                    </a:lnTo>
                    <a:lnTo>
                      <a:pt x="50" y="33"/>
                    </a:lnTo>
                    <a:lnTo>
                      <a:pt x="39" y="19"/>
                    </a:lnTo>
                    <a:lnTo>
                      <a:pt x="30" y="7"/>
                    </a:lnTo>
                    <a:lnTo>
                      <a:pt x="23" y="0"/>
                    </a:lnTo>
                    <a:lnTo>
                      <a:pt x="14" y="12"/>
                    </a:lnTo>
                    <a:lnTo>
                      <a:pt x="6" y="28"/>
                    </a:lnTo>
                    <a:lnTo>
                      <a:pt x="0" y="42"/>
                    </a:lnTo>
                    <a:lnTo>
                      <a:pt x="2" y="50"/>
                    </a:lnTo>
                    <a:lnTo>
                      <a:pt x="9" y="57"/>
                    </a:lnTo>
                    <a:lnTo>
                      <a:pt x="16" y="64"/>
                    </a:lnTo>
                    <a:lnTo>
                      <a:pt x="23" y="73"/>
                    </a:lnTo>
                    <a:lnTo>
                      <a:pt x="26" y="80"/>
                    </a:lnTo>
                    <a:lnTo>
                      <a:pt x="27" y="85"/>
                    </a:lnTo>
                    <a:lnTo>
                      <a:pt x="27" y="90"/>
                    </a:lnTo>
                    <a:lnTo>
                      <a:pt x="27" y="94"/>
                    </a:lnTo>
                    <a:lnTo>
                      <a:pt x="32" y="97"/>
                    </a:lnTo>
                    <a:lnTo>
                      <a:pt x="42" y="104"/>
                    </a:lnTo>
                    <a:lnTo>
                      <a:pt x="54" y="117"/>
                    </a:lnTo>
                    <a:lnTo>
                      <a:pt x="66" y="134"/>
                    </a:lnTo>
                    <a:lnTo>
                      <a:pt x="67" y="152"/>
                    </a:lnTo>
                    <a:lnTo>
                      <a:pt x="62" y="166"/>
                    </a:lnTo>
                    <a:lnTo>
                      <a:pt x="57" y="174"/>
                    </a:lnTo>
                    <a:lnTo>
                      <a:pt x="53" y="183"/>
                    </a:lnTo>
                    <a:lnTo>
                      <a:pt x="50" y="192"/>
                    </a:lnTo>
                    <a:lnTo>
                      <a:pt x="46" y="209"/>
                    </a:lnTo>
                    <a:lnTo>
                      <a:pt x="43" y="234"/>
                    </a:lnTo>
                    <a:lnTo>
                      <a:pt x="42" y="258"/>
                    </a:lnTo>
                    <a:lnTo>
                      <a:pt x="49" y="276"/>
                    </a:lnTo>
                    <a:lnTo>
                      <a:pt x="56" y="283"/>
                    </a:lnTo>
                    <a:lnTo>
                      <a:pt x="63" y="291"/>
                    </a:lnTo>
                    <a:lnTo>
                      <a:pt x="70" y="302"/>
                    </a:lnTo>
                    <a:lnTo>
                      <a:pt x="79" y="312"/>
                    </a:lnTo>
                    <a:lnTo>
                      <a:pt x="86" y="323"/>
                    </a:lnTo>
                    <a:lnTo>
                      <a:pt x="90" y="335"/>
                    </a:lnTo>
                    <a:lnTo>
                      <a:pt x="94" y="345"/>
                    </a:lnTo>
                    <a:lnTo>
                      <a:pt x="94" y="356"/>
                    </a:lnTo>
                    <a:lnTo>
                      <a:pt x="100" y="344"/>
                    </a:lnTo>
                    <a:lnTo>
                      <a:pt x="106" y="332"/>
                    </a:lnTo>
                    <a:lnTo>
                      <a:pt x="112" y="319"/>
                    </a:lnTo>
                    <a:lnTo>
                      <a:pt x="114" y="311"/>
                    </a:lnTo>
                    <a:lnTo>
                      <a:pt x="117" y="305"/>
                    </a:lnTo>
                    <a:lnTo>
                      <a:pt x="123" y="298"/>
                    </a:lnTo>
                    <a:lnTo>
                      <a:pt x="130" y="295"/>
                    </a:lnTo>
                    <a:lnTo>
                      <a:pt x="139" y="29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29" name="Freeform 85"/>
              <p:cNvSpPr>
                <a:spLocks/>
              </p:cNvSpPr>
              <p:nvPr/>
            </p:nvSpPr>
            <p:spPr bwMode="auto">
              <a:xfrm>
                <a:off x="5791" y="5131"/>
                <a:ext cx="25" cy="77"/>
              </a:xfrm>
              <a:custGeom>
                <a:avLst/>
                <a:gdLst>
                  <a:gd name="T0" fmla="*/ 1 w 50"/>
                  <a:gd name="T1" fmla="*/ 1 h 153"/>
                  <a:gd name="T2" fmla="*/ 1 w 50"/>
                  <a:gd name="T3" fmla="*/ 1 h 153"/>
                  <a:gd name="T4" fmla="*/ 1 w 50"/>
                  <a:gd name="T5" fmla="*/ 1 h 153"/>
                  <a:gd name="T6" fmla="*/ 1 w 50"/>
                  <a:gd name="T7" fmla="*/ 1 h 153"/>
                  <a:gd name="T8" fmla="*/ 1 w 50"/>
                  <a:gd name="T9" fmla="*/ 1 h 153"/>
                  <a:gd name="T10" fmla="*/ 1 w 50"/>
                  <a:gd name="T11" fmla="*/ 1 h 153"/>
                  <a:gd name="T12" fmla="*/ 1 w 50"/>
                  <a:gd name="T13" fmla="*/ 1 h 153"/>
                  <a:gd name="T14" fmla="*/ 1 w 50"/>
                  <a:gd name="T15" fmla="*/ 1 h 153"/>
                  <a:gd name="T16" fmla="*/ 1 w 50"/>
                  <a:gd name="T17" fmla="*/ 1 h 153"/>
                  <a:gd name="T18" fmla="*/ 1 w 50"/>
                  <a:gd name="T19" fmla="*/ 1 h 153"/>
                  <a:gd name="T20" fmla="*/ 1 w 50"/>
                  <a:gd name="T21" fmla="*/ 1 h 153"/>
                  <a:gd name="T22" fmla="*/ 1 w 50"/>
                  <a:gd name="T23" fmla="*/ 1 h 153"/>
                  <a:gd name="T24" fmla="*/ 1 w 50"/>
                  <a:gd name="T25" fmla="*/ 1 h 153"/>
                  <a:gd name="T26" fmla="*/ 1 w 50"/>
                  <a:gd name="T27" fmla="*/ 1 h 153"/>
                  <a:gd name="T28" fmla="*/ 1 w 50"/>
                  <a:gd name="T29" fmla="*/ 1 h 153"/>
                  <a:gd name="T30" fmla="*/ 1 w 50"/>
                  <a:gd name="T31" fmla="*/ 1 h 153"/>
                  <a:gd name="T32" fmla="*/ 1 w 50"/>
                  <a:gd name="T33" fmla="*/ 1 h 153"/>
                  <a:gd name="T34" fmla="*/ 1 w 50"/>
                  <a:gd name="T35" fmla="*/ 1 h 153"/>
                  <a:gd name="T36" fmla="*/ 1 w 50"/>
                  <a:gd name="T37" fmla="*/ 1 h 153"/>
                  <a:gd name="T38" fmla="*/ 1 w 50"/>
                  <a:gd name="T39" fmla="*/ 1 h 153"/>
                  <a:gd name="T40" fmla="*/ 1 w 50"/>
                  <a:gd name="T41" fmla="*/ 1 h 153"/>
                  <a:gd name="T42" fmla="*/ 1 w 50"/>
                  <a:gd name="T43" fmla="*/ 1 h 153"/>
                  <a:gd name="T44" fmla="*/ 1 w 50"/>
                  <a:gd name="T45" fmla="*/ 1 h 153"/>
                  <a:gd name="T46" fmla="*/ 1 w 50"/>
                  <a:gd name="T47" fmla="*/ 1 h 153"/>
                  <a:gd name="T48" fmla="*/ 1 w 50"/>
                  <a:gd name="T49" fmla="*/ 1 h 153"/>
                  <a:gd name="T50" fmla="*/ 1 w 50"/>
                  <a:gd name="T51" fmla="*/ 0 h 153"/>
                  <a:gd name="T52" fmla="*/ 1 w 50"/>
                  <a:gd name="T53" fmla="*/ 1 h 153"/>
                  <a:gd name="T54" fmla="*/ 1 w 50"/>
                  <a:gd name="T55" fmla="*/ 1 h 153"/>
                  <a:gd name="T56" fmla="*/ 1 w 50"/>
                  <a:gd name="T57" fmla="*/ 1 h 153"/>
                  <a:gd name="T58" fmla="*/ 1 w 50"/>
                  <a:gd name="T59" fmla="*/ 1 h 153"/>
                  <a:gd name="T60" fmla="*/ 1 w 50"/>
                  <a:gd name="T61" fmla="*/ 1 h 153"/>
                  <a:gd name="T62" fmla="*/ 1 w 50"/>
                  <a:gd name="T63" fmla="*/ 1 h 153"/>
                  <a:gd name="T64" fmla="*/ 1 w 50"/>
                  <a:gd name="T65" fmla="*/ 1 h 153"/>
                  <a:gd name="T66" fmla="*/ 0 w 50"/>
                  <a:gd name="T67" fmla="*/ 1 h 153"/>
                  <a:gd name="T68" fmla="*/ 1 w 50"/>
                  <a:gd name="T69" fmla="*/ 1 h 153"/>
                  <a:gd name="T70" fmla="*/ 1 w 50"/>
                  <a:gd name="T71" fmla="*/ 1 h 153"/>
                  <a:gd name="T72" fmla="*/ 1 w 50"/>
                  <a:gd name="T73" fmla="*/ 1 h 153"/>
                  <a:gd name="T74" fmla="*/ 1 w 50"/>
                  <a:gd name="T75" fmla="*/ 1 h 153"/>
                  <a:gd name="T76" fmla="*/ 1 w 50"/>
                  <a:gd name="T77" fmla="*/ 1 h 153"/>
                  <a:gd name="T78" fmla="*/ 1 w 50"/>
                  <a:gd name="T79" fmla="*/ 1 h 153"/>
                  <a:gd name="T80" fmla="*/ 1 w 50"/>
                  <a:gd name="T81" fmla="*/ 1 h 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
                  <a:gd name="T124" fmla="*/ 0 h 153"/>
                  <a:gd name="T125" fmla="*/ 50 w 50"/>
                  <a:gd name="T126" fmla="*/ 153 h 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 h="153">
                    <a:moveTo>
                      <a:pt x="46" y="153"/>
                    </a:moveTo>
                    <a:lnTo>
                      <a:pt x="50" y="141"/>
                    </a:lnTo>
                    <a:lnTo>
                      <a:pt x="49" y="124"/>
                    </a:lnTo>
                    <a:lnTo>
                      <a:pt x="44" y="106"/>
                    </a:lnTo>
                    <a:lnTo>
                      <a:pt x="36" y="96"/>
                    </a:lnTo>
                    <a:lnTo>
                      <a:pt x="37" y="90"/>
                    </a:lnTo>
                    <a:lnTo>
                      <a:pt x="40" y="83"/>
                    </a:lnTo>
                    <a:lnTo>
                      <a:pt x="43" y="76"/>
                    </a:lnTo>
                    <a:lnTo>
                      <a:pt x="47" y="73"/>
                    </a:lnTo>
                    <a:lnTo>
                      <a:pt x="50" y="66"/>
                    </a:lnTo>
                    <a:lnTo>
                      <a:pt x="49" y="55"/>
                    </a:lnTo>
                    <a:lnTo>
                      <a:pt x="43" y="47"/>
                    </a:lnTo>
                    <a:lnTo>
                      <a:pt x="32" y="41"/>
                    </a:lnTo>
                    <a:lnTo>
                      <a:pt x="30" y="41"/>
                    </a:lnTo>
                    <a:lnTo>
                      <a:pt x="29" y="41"/>
                    </a:lnTo>
                    <a:lnTo>
                      <a:pt x="27" y="41"/>
                    </a:lnTo>
                    <a:lnTo>
                      <a:pt x="27" y="40"/>
                    </a:lnTo>
                    <a:lnTo>
                      <a:pt x="29" y="38"/>
                    </a:lnTo>
                    <a:lnTo>
                      <a:pt x="29" y="36"/>
                    </a:lnTo>
                    <a:lnTo>
                      <a:pt x="29" y="34"/>
                    </a:lnTo>
                    <a:lnTo>
                      <a:pt x="33" y="26"/>
                    </a:lnTo>
                    <a:lnTo>
                      <a:pt x="39" y="17"/>
                    </a:lnTo>
                    <a:lnTo>
                      <a:pt x="43" y="10"/>
                    </a:lnTo>
                    <a:lnTo>
                      <a:pt x="46" y="5"/>
                    </a:lnTo>
                    <a:lnTo>
                      <a:pt x="40" y="0"/>
                    </a:lnTo>
                    <a:lnTo>
                      <a:pt x="32" y="1"/>
                    </a:lnTo>
                    <a:lnTo>
                      <a:pt x="26" y="7"/>
                    </a:lnTo>
                    <a:lnTo>
                      <a:pt x="22" y="12"/>
                    </a:lnTo>
                    <a:lnTo>
                      <a:pt x="17" y="17"/>
                    </a:lnTo>
                    <a:lnTo>
                      <a:pt x="13" y="24"/>
                    </a:lnTo>
                    <a:lnTo>
                      <a:pt x="7" y="31"/>
                    </a:lnTo>
                    <a:lnTo>
                      <a:pt x="2" y="38"/>
                    </a:lnTo>
                    <a:lnTo>
                      <a:pt x="0" y="54"/>
                    </a:lnTo>
                    <a:lnTo>
                      <a:pt x="3" y="82"/>
                    </a:lnTo>
                    <a:lnTo>
                      <a:pt x="7" y="111"/>
                    </a:lnTo>
                    <a:lnTo>
                      <a:pt x="13" y="131"/>
                    </a:lnTo>
                    <a:lnTo>
                      <a:pt x="19" y="139"/>
                    </a:lnTo>
                    <a:lnTo>
                      <a:pt x="26" y="145"/>
                    </a:lnTo>
                    <a:lnTo>
                      <a:pt x="34" y="148"/>
                    </a:lnTo>
                    <a:lnTo>
                      <a:pt x="46" y="15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30" name="Freeform 86"/>
              <p:cNvSpPr>
                <a:spLocks/>
              </p:cNvSpPr>
              <p:nvPr/>
            </p:nvSpPr>
            <p:spPr bwMode="auto">
              <a:xfrm>
                <a:off x="5647" y="5130"/>
                <a:ext cx="12" cy="30"/>
              </a:xfrm>
              <a:custGeom>
                <a:avLst/>
                <a:gdLst>
                  <a:gd name="T0" fmla="*/ 1 w 24"/>
                  <a:gd name="T1" fmla="*/ 0 h 59"/>
                  <a:gd name="T2" fmla="*/ 1 w 24"/>
                  <a:gd name="T3" fmla="*/ 1 h 59"/>
                  <a:gd name="T4" fmla="*/ 1 w 24"/>
                  <a:gd name="T5" fmla="*/ 1 h 59"/>
                  <a:gd name="T6" fmla="*/ 0 w 24"/>
                  <a:gd name="T7" fmla="*/ 1 h 59"/>
                  <a:gd name="T8" fmla="*/ 0 w 24"/>
                  <a:gd name="T9" fmla="*/ 1 h 59"/>
                  <a:gd name="T10" fmla="*/ 1 w 24"/>
                  <a:gd name="T11" fmla="*/ 1 h 59"/>
                  <a:gd name="T12" fmla="*/ 1 w 24"/>
                  <a:gd name="T13" fmla="*/ 1 h 59"/>
                  <a:gd name="T14" fmla="*/ 1 w 24"/>
                  <a:gd name="T15" fmla="*/ 1 h 59"/>
                  <a:gd name="T16" fmla="*/ 1 w 24"/>
                  <a:gd name="T17" fmla="*/ 1 h 59"/>
                  <a:gd name="T18" fmla="*/ 1 w 24"/>
                  <a:gd name="T19" fmla="*/ 1 h 59"/>
                  <a:gd name="T20" fmla="*/ 1 w 24"/>
                  <a:gd name="T21" fmla="*/ 1 h 59"/>
                  <a:gd name="T22" fmla="*/ 1 w 24"/>
                  <a:gd name="T23" fmla="*/ 1 h 59"/>
                  <a:gd name="T24" fmla="*/ 1 w 24"/>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59"/>
                  <a:gd name="T41" fmla="*/ 24 w 24"/>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59">
                    <a:moveTo>
                      <a:pt x="12" y="0"/>
                    </a:moveTo>
                    <a:lnTo>
                      <a:pt x="7" y="9"/>
                    </a:lnTo>
                    <a:lnTo>
                      <a:pt x="3" y="19"/>
                    </a:lnTo>
                    <a:lnTo>
                      <a:pt x="0" y="29"/>
                    </a:lnTo>
                    <a:lnTo>
                      <a:pt x="0" y="40"/>
                    </a:lnTo>
                    <a:lnTo>
                      <a:pt x="6" y="45"/>
                    </a:lnTo>
                    <a:lnTo>
                      <a:pt x="13" y="50"/>
                    </a:lnTo>
                    <a:lnTo>
                      <a:pt x="20" y="56"/>
                    </a:lnTo>
                    <a:lnTo>
                      <a:pt x="24" y="59"/>
                    </a:lnTo>
                    <a:lnTo>
                      <a:pt x="19" y="49"/>
                    </a:lnTo>
                    <a:lnTo>
                      <a:pt x="13" y="33"/>
                    </a:lnTo>
                    <a:lnTo>
                      <a:pt x="10" y="17"/>
                    </a:lnTo>
                    <a:lnTo>
                      <a:pt x="1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31" name="Freeform 87"/>
              <p:cNvSpPr>
                <a:spLocks/>
              </p:cNvSpPr>
              <p:nvPr/>
            </p:nvSpPr>
            <p:spPr bwMode="auto">
              <a:xfrm>
                <a:off x="5650" y="5116"/>
                <a:ext cx="21" cy="17"/>
              </a:xfrm>
              <a:custGeom>
                <a:avLst/>
                <a:gdLst>
                  <a:gd name="T0" fmla="*/ 0 w 41"/>
                  <a:gd name="T1" fmla="*/ 1 h 33"/>
                  <a:gd name="T2" fmla="*/ 1 w 41"/>
                  <a:gd name="T3" fmla="*/ 1 h 33"/>
                  <a:gd name="T4" fmla="*/ 1 w 41"/>
                  <a:gd name="T5" fmla="*/ 1 h 33"/>
                  <a:gd name="T6" fmla="*/ 1 w 41"/>
                  <a:gd name="T7" fmla="*/ 0 h 33"/>
                  <a:gd name="T8" fmla="*/ 1 w 41"/>
                  <a:gd name="T9" fmla="*/ 1 h 33"/>
                  <a:gd name="T10" fmla="*/ 1 w 41"/>
                  <a:gd name="T11" fmla="*/ 1 h 33"/>
                  <a:gd name="T12" fmla="*/ 1 w 41"/>
                  <a:gd name="T13" fmla="*/ 1 h 33"/>
                  <a:gd name="T14" fmla="*/ 1 w 41"/>
                  <a:gd name="T15" fmla="*/ 1 h 33"/>
                  <a:gd name="T16" fmla="*/ 1 w 41"/>
                  <a:gd name="T17" fmla="*/ 1 h 33"/>
                  <a:gd name="T18" fmla="*/ 1 w 41"/>
                  <a:gd name="T19" fmla="*/ 1 h 33"/>
                  <a:gd name="T20" fmla="*/ 1 w 41"/>
                  <a:gd name="T21" fmla="*/ 1 h 33"/>
                  <a:gd name="T22" fmla="*/ 1 w 41"/>
                  <a:gd name="T23" fmla="*/ 1 h 33"/>
                  <a:gd name="T24" fmla="*/ 1 w 41"/>
                  <a:gd name="T25" fmla="*/ 1 h 33"/>
                  <a:gd name="T26" fmla="*/ 1 w 41"/>
                  <a:gd name="T27" fmla="*/ 1 h 33"/>
                  <a:gd name="T28" fmla="*/ 1 w 41"/>
                  <a:gd name="T29" fmla="*/ 1 h 33"/>
                  <a:gd name="T30" fmla="*/ 1 w 41"/>
                  <a:gd name="T31" fmla="*/ 1 h 33"/>
                  <a:gd name="T32" fmla="*/ 0 w 41"/>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3"/>
                  <a:gd name="T53" fmla="*/ 41 w 4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3">
                    <a:moveTo>
                      <a:pt x="0" y="12"/>
                    </a:moveTo>
                    <a:lnTo>
                      <a:pt x="8" y="5"/>
                    </a:lnTo>
                    <a:lnTo>
                      <a:pt x="17" y="2"/>
                    </a:lnTo>
                    <a:lnTo>
                      <a:pt x="24" y="0"/>
                    </a:lnTo>
                    <a:lnTo>
                      <a:pt x="28" y="2"/>
                    </a:lnTo>
                    <a:lnTo>
                      <a:pt x="33" y="7"/>
                    </a:lnTo>
                    <a:lnTo>
                      <a:pt x="38" y="14"/>
                    </a:lnTo>
                    <a:lnTo>
                      <a:pt x="41" y="21"/>
                    </a:lnTo>
                    <a:lnTo>
                      <a:pt x="41" y="26"/>
                    </a:lnTo>
                    <a:lnTo>
                      <a:pt x="38" y="30"/>
                    </a:lnTo>
                    <a:lnTo>
                      <a:pt x="36" y="31"/>
                    </a:lnTo>
                    <a:lnTo>
                      <a:pt x="33" y="33"/>
                    </a:lnTo>
                    <a:lnTo>
                      <a:pt x="31" y="31"/>
                    </a:lnTo>
                    <a:lnTo>
                      <a:pt x="28" y="23"/>
                    </a:lnTo>
                    <a:lnTo>
                      <a:pt x="21" y="14"/>
                    </a:lnTo>
                    <a:lnTo>
                      <a:pt x="13" y="10"/>
                    </a:lnTo>
                    <a:lnTo>
                      <a:pt x="0"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32" name="Freeform 88"/>
              <p:cNvSpPr>
                <a:spLocks/>
              </p:cNvSpPr>
              <p:nvPr/>
            </p:nvSpPr>
            <p:spPr bwMode="auto">
              <a:xfrm>
                <a:off x="5796" y="5163"/>
                <a:ext cx="18" cy="16"/>
              </a:xfrm>
              <a:custGeom>
                <a:avLst/>
                <a:gdLst>
                  <a:gd name="T0" fmla="*/ 1 w 35"/>
                  <a:gd name="T1" fmla="*/ 0 h 34"/>
                  <a:gd name="T2" fmla="*/ 1 w 35"/>
                  <a:gd name="T3" fmla="*/ 0 h 34"/>
                  <a:gd name="T4" fmla="*/ 1 w 35"/>
                  <a:gd name="T5" fmla="*/ 0 h 34"/>
                  <a:gd name="T6" fmla="*/ 1 w 35"/>
                  <a:gd name="T7" fmla="*/ 0 h 34"/>
                  <a:gd name="T8" fmla="*/ 1 w 35"/>
                  <a:gd name="T9" fmla="*/ 0 h 34"/>
                  <a:gd name="T10" fmla="*/ 1 w 35"/>
                  <a:gd name="T11" fmla="*/ 0 h 34"/>
                  <a:gd name="T12" fmla="*/ 1 w 35"/>
                  <a:gd name="T13" fmla="*/ 0 h 34"/>
                  <a:gd name="T14" fmla="*/ 1 w 35"/>
                  <a:gd name="T15" fmla="*/ 0 h 34"/>
                  <a:gd name="T16" fmla="*/ 0 w 35"/>
                  <a:gd name="T17" fmla="*/ 0 h 34"/>
                  <a:gd name="T18" fmla="*/ 1 w 35"/>
                  <a:gd name="T19" fmla="*/ 0 h 34"/>
                  <a:gd name="T20" fmla="*/ 1 w 35"/>
                  <a:gd name="T21" fmla="*/ 0 h 34"/>
                  <a:gd name="T22" fmla="*/ 1 w 35"/>
                  <a:gd name="T23" fmla="*/ 0 h 34"/>
                  <a:gd name="T24" fmla="*/ 1 w 35"/>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34"/>
                  <a:gd name="T41" fmla="*/ 35 w 35"/>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34">
                    <a:moveTo>
                      <a:pt x="35" y="11"/>
                    </a:moveTo>
                    <a:lnTo>
                      <a:pt x="31" y="14"/>
                    </a:lnTo>
                    <a:lnTo>
                      <a:pt x="28" y="21"/>
                    </a:lnTo>
                    <a:lnTo>
                      <a:pt x="25" y="28"/>
                    </a:lnTo>
                    <a:lnTo>
                      <a:pt x="24" y="34"/>
                    </a:lnTo>
                    <a:lnTo>
                      <a:pt x="18" y="25"/>
                    </a:lnTo>
                    <a:lnTo>
                      <a:pt x="12" y="16"/>
                    </a:lnTo>
                    <a:lnTo>
                      <a:pt x="5" y="7"/>
                    </a:lnTo>
                    <a:lnTo>
                      <a:pt x="0" y="0"/>
                    </a:lnTo>
                    <a:lnTo>
                      <a:pt x="10" y="4"/>
                    </a:lnTo>
                    <a:lnTo>
                      <a:pt x="20" y="7"/>
                    </a:lnTo>
                    <a:lnTo>
                      <a:pt x="28" y="9"/>
                    </a:lnTo>
                    <a:lnTo>
                      <a:pt x="35"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33" name="Freeform 89"/>
              <p:cNvSpPr>
                <a:spLocks/>
              </p:cNvSpPr>
              <p:nvPr/>
            </p:nvSpPr>
            <p:spPr bwMode="auto">
              <a:xfrm>
                <a:off x="5766" y="5014"/>
                <a:ext cx="23" cy="51"/>
              </a:xfrm>
              <a:custGeom>
                <a:avLst/>
                <a:gdLst>
                  <a:gd name="T0" fmla="*/ 0 w 47"/>
                  <a:gd name="T1" fmla="*/ 1 h 102"/>
                  <a:gd name="T2" fmla="*/ 0 w 47"/>
                  <a:gd name="T3" fmla="*/ 1 h 102"/>
                  <a:gd name="T4" fmla="*/ 0 w 47"/>
                  <a:gd name="T5" fmla="*/ 1 h 102"/>
                  <a:gd name="T6" fmla="*/ 0 w 47"/>
                  <a:gd name="T7" fmla="*/ 1 h 102"/>
                  <a:gd name="T8" fmla="*/ 0 w 47"/>
                  <a:gd name="T9" fmla="*/ 1 h 102"/>
                  <a:gd name="T10" fmla="*/ 0 w 47"/>
                  <a:gd name="T11" fmla="*/ 1 h 102"/>
                  <a:gd name="T12" fmla="*/ 0 w 47"/>
                  <a:gd name="T13" fmla="*/ 1 h 102"/>
                  <a:gd name="T14" fmla="*/ 0 w 47"/>
                  <a:gd name="T15" fmla="*/ 1 h 102"/>
                  <a:gd name="T16" fmla="*/ 0 w 47"/>
                  <a:gd name="T17" fmla="*/ 1 h 102"/>
                  <a:gd name="T18" fmla="*/ 0 w 47"/>
                  <a:gd name="T19" fmla="*/ 1 h 102"/>
                  <a:gd name="T20" fmla="*/ 0 w 47"/>
                  <a:gd name="T21" fmla="*/ 1 h 102"/>
                  <a:gd name="T22" fmla="*/ 0 w 47"/>
                  <a:gd name="T23" fmla="*/ 0 h 102"/>
                  <a:gd name="T24" fmla="*/ 0 w 47"/>
                  <a:gd name="T25" fmla="*/ 1 h 102"/>
                  <a:gd name="T26" fmla="*/ 0 w 47"/>
                  <a:gd name="T27" fmla="*/ 1 h 102"/>
                  <a:gd name="T28" fmla="*/ 0 w 47"/>
                  <a:gd name="T29" fmla="*/ 1 h 102"/>
                  <a:gd name="T30" fmla="*/ 0 w 47"/>
                  <a:gd name="T31" fmla="*/ 1 h 102"/>
                  <a:gd name="T32" fmla="*/ 0 w 47"/>
                  <a:gd name="T33" fmla="*/ 1 h 102"/>
                  <a:gd name="T34" fmla="*/ 0 w 47"/>
                  <a:gd name="T35" fmla="*/ 1 h 102"/>
                  <a:gd name="T36" fmla="*/ 0 w 47"/>
                  <a:gd name="T37" fmla="*/ 1 h 102"/>
                  <a:gd name="T38" fmla="*/ 0 w 47"/>
                  <a:gd name="T39" fmla="*/ 1 h 102"/>
                  <a:gd name="T40" fmla="*/ 0 w 47"/>
                  <a:gd name="T41" fmla="*/ 1 h 102"/>
                  <a:gd name="T42" fmla="*/ 0 w 47"/>
                  <a:gd name="T43" fmla="*/ 1 h 102"/>
                  <a:gd name="T44" fmla="*/ 0 w 47"/>
                  <a:gd name="T45" fmla="*/ 1 h 102"/>
                  <a:gd name="T46" fmla="*/ 0 w 47"/>
                  <a:gd name="T47" fmla="*/ 1 h 102"/>
                  <a:gd name="T48" fmla="*/ 0 w 47"/>
                  <a:gd name="T49" fmla="*/ 1 h 1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102"/>
                  <a:gd name="T77" fmla="*/ 47 w 47"/>
                  <a:gd name="T78" fmla="*/ 102 h 1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102">
                    <a:moveTo>
                      <a:pt x="0" y="102"/>
                    </a:moveTo>
                    <a:lnTo>
                      <a:pt x="3" y="93"/>
                    </a:lnTo>
                    <a:lnTo>
                      <a:pt x="7" y="84"/>
                    </a:lnTo>
                    <a:lnTo>
                      <a:pt x="12" y="76"/>
                    </a:lnTo>
                    <a:lnTo>
                      <a:pt x="17" y="62"/>
                    </a:lnTo>
                    <a:lnTo>
                      <a:pt x="22" y="51"/>
                    </a:lnTo>
                    <a:lnTo>
                      <a:pt x="26" y="39"/>
                    </a:lnTo>
                    <a:lnTo>
                      <a:pt x="29" y="25"/>
                    </a:lnTo>
                    <a:lnTo>
                      <a:pt x="32" y="16"/>
                    </a:lnTo>
                    <a:lnTo>
                      <a:pt x="33" y="11"/>
                    </a:lnTo>
                    <a:lnTo>
                      <a:pt x="36" y="4"/>
                    </a:lnTo>
                    <a:lnTo>
                      <a:pt x="39" y="0"/>
                    </a:lnTo>
                    <a:lnTo>
                      <a:pt x="43" y="2"/>
                    </a:lnTo>
                    <a:lnTo>
                      <a:pt x="46" y="7"/>
                    </a:lnTo>
                    <a:lnTo>
                      <a:pt x="47" y="13"/>
                    </a:lnTo>
                    <a:lnTo>
                      <a:pt x="47" y="18"/>
                    </a:lnTo>
                    <a:lnTo>
                      <a:pt x="46" y="25"/>
                    </a:lnTo>
                    <a:lnTo>
                      <a:pt x="42" y="37"/>
                    </a:lnTo>
                    <a:lnTo>
                      <a:pt x="36" y="49"/>
                    </a:lnTo>
                    <a:lnTo>
                      <a:pt x="27" y="63"/>
                    </a:lnTo>
                    <a:lnTo>
                      <a:pt x="20" y="74"/>
                    </a:lnTo>
                    <a:lnTo>
                      <a:pt x="14" y="83"/>
                    </a:lnTo>
                    <a:lnTo>
                      <a:pt x="9" y="88"/>
                    </a:lnTo>
                    <a:lnTo>
                      <a:pt x="4" y="95"/>
                    </a:lnTo>
                    <a:lnTo>
                      <a:pt x="0" y="1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34" name="Freeform 90"/>
              <p:cNvSpPr>
                <a:spLocks/>
              </p:cNvSpPr>
              <p:nvPr/>
            </p:nvSpPr>
            <p:spPr bwMode="auto">
              <a:xfrm>
                <a:off x="5773" y="5051"/>
                <a:ext cx="44" cy="65"/>
              </a:xfrm>
              <a:custGeom>
                <a:avLst/>
                <a:gdLst>
                  <a:gd name="T0" fmla="*/ 1 w 87"/>
                  <a:gd name="T1" fmla="*/ 1 h 129"/>
                  <a:gd name="T2" fmla="*/ 1 w 87"/>
                  <a:gd name="T3" fmla="*/ 1 h 129"/>
                  <a:gd name="T4" fmla="*/ 1 w 87"/>
                  <a:gd name="T5" fmla="*/ 1 h 129"/>
                  <a:gd name="T6" fmla="*/ 1 w 87"/>
                  <a:gd name="T7" fmla="*/ 1 h 129"/>
                  <a:gd name="T8" fmla="*/ 1 w 87"/>
                  <a:gd name="T9" fmla="*/ 1 h 129"/>
                  <a:gd name="T10" fmla="*/ 1 w 87"/>
                  <a:gd name="T11" fmla="*/ 1 h 129"/>
                  <a:gd name="T12" fmla="*/ 1 w 87"/>
                  <a:gd name="T13" fmla="*/ 1 h 129"/>
                  <a:gd name="T14" fmla="*/ 1 w 87"/>
                  <a:gd name="T15" fmla="*/ 1 h 129"/>
                  <a:gd name="T16" fmla="*/ 1 w 87"/>
                  <a:gd name="T17" fmla="*/ 1 h 129"/>
                  <a:gd name="T18" fmla="*/ 1 w 87"/>
                  <a:gd name="T19" fmla="*/ 1 h 129"/>
                  <a:gd name="T20" fmla="*/ 1 w 87"/>
                  <a:gd name="T21" fmla="*/ 1 h 129"/>
                  <a:gd name="T22" fmla="*/ 1 w 87"/>
                  <a:gd name="T23" fmla="*/ 1 h 129"/>
                  <a:gd name="T24" fmla="*/ 1 w 87"/>
                  <a:gd name="T25" fmla="*/ 1 h 129"/>
                  <a:gd name="T26" fmla="*/ 1 w 87"/>
                  <a:gd name="T27" fmla="*/ 1 h 129"/>
                  <a:gd name="T28" fmla="*/ 1 w 87"/>
                  <a:gd name="T29" fmla="*/ 1 h 129"/>
                  <a:gd name="T30" fmla="*/ 1 w 87"/>
                  <a:gd name="T31" fmla="*/ 1 h 129"/>
                  <a:gd name="T32" fmla="*/ 1 w 87"/>
                  <a:gd name="T33" fmla="*/ 1 h 129"/>
                  <a:gd name="T34" fmla="*/ 1 w 87"/>
                  <a:gd name="T35" fmla="*/ 1 h 129"/>
                  <a:gd name="T36" fmla="*/ 1 w 87"/>
                  <a:gd name="T37" fmla="*/ 1 h 129"/>
                  <a:gd name="T38" fmla="*/ 1 w 87"/>
                  <a:gd name="T39" fmla="*/ 1 h 129"/>
                  <a:gd name="T40" fmla="*/ 1 w 87"/>
                  <a:gd name="T41" fmla="*/ 1 h 129"/>
                  <a:gd name="T42" fmla="*/ 1 w 87"/>
                  <a:gd name="T43" fmla="*/ 1 h 129"/>
                  <a:gd name="T44" fmla="*/ 1 w 87"/>
                  <a:gd name="T45" fmla="*/ 1 h 129"/>
                  <a:gd name="T46" fmla="*/ 1 w 87"/>
                  <a:gd name="T47" fmla="*/ 1 h 129"/>
                  <a:gd name="T48" fmla="*/ 1 w 87"/>
                  <a:gd name="T49" fmla="*/ 0 h 129"/>
                  <a:gd name="T50" fmla="*/ 1 w 87"/>
                  <a:gd name="T51" fmla="*/ 1 h 129"/>
                  <a:gd name="T52" fmla="*/ 1 w 87"/>
                  <a:gd name="T53" fmla="*/ 1 h 129"/>
                  <a:gd name="T54" fmla="*/ 1 w 87"/>
                  <a:gd name="T55" fmla="*/ 1 h 129"/>
                  <a:gd name="T56" fmla="*/ 0 w 87"/>
                  <a:gd name="T57" fmla="*/ 1 h 129"/>
                  <a:gd name="T58" fmla="*/ 1 w 87"/>
                  <a:gd name="T59" fmla="*/ 1 h 129"/>
                  <a:gd name="T60" fmla="*/ 1 w 87"/>
                  <a:gd name="T61" fmla="*/ 1 h 129"/>
                  <a:gd name="T62" fmla="*/ 1 w 87"/>
                  <a:gd name="T63" fmla="*/ 1 h 129"/>
                  <a:gd name="T64" fmla="*/ 1 w 87"/>
                  <a:gd name="T65" fmla="*/ 1 h 129"/>
                  <a:gd name="T66" fmla="*/ 1 w 87"/>
                  <a:gd name="T67" fmla="*/ 1 h 129"/>
                  <a:gd name="T68" fmla="*/ 1 w 87"/>
                  <a:gd name="T69" fmla="*/ 1 h 129"/>
                  <a:gd name="T70" fmla="*/ 1 w 87"/>
                  <a:gd name="T71" fmla="*/ 1 h 129"/>
                  <a:gd name="T72" fmla="*/ 1 w 87"/>
                  <a:gd name="T73" fmla="*/ 1 h 129"/>
                  <a:gd name="T74" fmla="*/ 1 w 87"/>
                  <a:gd name="T75" fmla="*/ 1 h 129"/>
                  <a:gd name="T76" fmla="*/ 1 w 87"/>
                  <a:gd name="T77" fmla="*/ 1 h 129"/>
                  <a:gd name="T78" fmla="*/ 1 w 87"/>
                  <a:gd name="T79" fmla="*/ 1 h 129"/>
                  <a:gd name="T80" fmla="*/ 1 w 87"/>
                  <a:gd name="T81" fmla="*/ 1 h 129"/>
                  <a:gd name="T82" fmla="*/ 1 w 87"/>
                  <a:gd name="T83" fmla="*/ 1 h 129"/>
                  <a:gd name="T84" fmla="*/ 1 w 87"/>
                  <a:gd name="T85" fmla="*/ 1 h 129"/>
                  <a:gd name="T86" fmla="*/ 1 w 87"/>
                  <a:gd name="T87" fmla="*/ 1 h 129"/>
                  <a:gd name="T88" fmla="*/ 1 w 87"/>
                  <a:gd name="T89" fmla="*/ 1 h 129"/>
                  <a:gd name="T90" fmla="*/ 1 w 87"/>
                  <a:gd name="T91" fmla="*/ 1 h 129"/>
                  <a:gd name="T92" fmla="*/ 1 w 87"/>
                  <a:gd name="T93" fmla="*/ 1 h 129"/>
                  <a:gd name="T94" fmla="*/ 1 w 87"/>
                  <a:gd name="T95" fmla="*/ 1 h 129"/>
                  <a:gd name="T96" fmla="*/ 1 w 87"/>
                  <a:gd name="T97" fmla="*/ 1 h 1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7"/>
                  <a:gd name="T148" fmla="*/ 0 h 129"/>
                  <a:gd name="T149" fmla="*/ 87 w 87"/>
                  <a:gd name="T150" fmla="*/ 129 h 1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7" h="129">
                    <a:moveTo>
                      <a:pt x="73" y="129"/>
                    </a:moveTo>
                    <a:lnTo>
                      <a:pt x="76" y="124"/>
                    </a:lnTo>
                    <a:lnTo>
                      <a:pt x="80" y="119"/>
                    </a:lnTo>
                    <a:lnTo>
                      <a:pt x="83" y="113"/>
                    </a:lnTo>
                    <a:lnTo>
                      <a:pt x="87" y="112"/>
                    </a:lnTo>
                    <a:lnTo>
                      <a:pt x="83" y="112"/>
                    </a:lnTo>
                    <a:lnTo>
                      <a:pt x="76" y="113"/>
                    </a:lnTo>
                    <a:lnTo>
                      <a:pt x="67" y="115"/>
                    </a:lnTo>
                    <a:lnTo>
                      <a:pt x="58" y="119"/>
                    </a:lnTo>
                    <a:lnTo>
                      <a:pt x="61" y="106"/>
                    </a:lnTo>
                    <a:lnTo>
                      <a:pt x="66" y="98"/>
                    </a:lnTo>
                    <a:lnTo>
                      <a:pt x="71" y="92"/>
                    </a:lnTo>
                    <a:lnTo>
                      <a:pt x="73" y="87"/>
                    </a:lnTo>
                    <a:lnTo>
                      <a:pt x="70" y="85"/>
                    </a:lnTo>
                    <a:lnTo>
                      <a:pt x="66" y="82"/>
                    </a:lnTo>
                    <a:lnTo>
                      <a:pt x="61" y="80"/>
                    </a:lnTo>
                    <a:lnTo>
                      <a:pt x="57" y="80"/>
                    </a:lnTo>
                    <a:lnTo>
                      <a:pt x="53" y="73"/>
                    </a:lnTo>
                    <a:lnTo>
                      <a:pt x="44" y="57"/>
                    </a:lnTo>
                    <a:lnTo>
                      <a:pt x="37" y="40"/>
                    </a:lnTo>
                    <a:lnTo>
                      <a:pt x="31" y="30"/>
                    </a:lnTo>
                    <a:lnTo>
                      <a:pt x="28" y="23"/>
                    </a:lnTo>
                    <a:lnTo>
                      <a:pt x="28" y="16"/>
                    </a:lnTo>
                    <a:lnTo>
                      <a:pt x="28" y="9"/>
                    </a:lnTo>
                    <a:lnTo>
                      <a:pt x="30" y="0"/>
                    </a:lnTo>
                    <a:lnTo>
                      <a:pt x="23" y="9"/>
                    </a:lnTo>
                    <a:lnTo>
                      <a:pt x="13" y="23"/>
                    </a:lnTo>
                    <a:lnTo>
                      <a:pt x="4" y="40"/>
                    </a:lnTo>
                    <a:lnTo>
                      <a:pt x="0" y="57"/>
                    </a:lnTo>
                    <a:lnTo>
                      <a:pt x="6" y="52"/>
                    </a:lnTo>
                    <a:lnTo>
                      <a:pt x="11" y="49"/>
                    </a:lnTo>
                    <a:lnTo>
                      <a:pt x="16" y="45"/>
                    </a:lnTo>
                    <a:lnTo>
                      <a:pt x="18" y="45"/>
                    </a:lnTo>
                    <a:lnTo>
                      <a:pt x="23" y="49"/>
                    </a:lnTo>
                    <a:lnTo>
                      <a:pt x="27" y="56"/>
                    </a:lnTo>
                    <a:lnTo>
                      <a:pt x="30" y="63"/>
                    </a:lnTo>
                    <a:lnTo>
                      <a:pt x="31" y="71"/>
                    </a:lnTo>
                    <a:lnTo>
                      <a:pt x="33" y="78"/>
                    </a:lnTo>
                    <a:lnTo>
                      <a:pt x="33" y="85"/>
                    </a:lnTo>
                    <a:lnTo>
                      <a:pt x="34" y="92"/>
                    </a:lnTo>
                    <a:lnTo>
                      <a:pt x="37" y="98"/>
                    </a:lnTo>
                    <a:lnTo>
                      <a:pt x="36" y="110"/>
                    </a:lnTo>
                    <a:lnTo>
                      <a:pt x="36" y="120"/>
                    </a:lnTo>
                    <a:lnTo>
                      <a:pt x="37" y="127"/>
                    </a:lnTo>
                    <a:lnTo>
                      <a:pt x="41" y="129"/>
                    </a:lnTo>
                    <a:lnTo>
                      <a:pt x="47" y="127"/>
                    </a:lnTo>
                    <a:lnTo>
                      <a:pt x="54" y="127"/>
                    </a:lnTo>
                    <a:lnTo>
                      <a:pt x="63" y="127"/>
                    </a:lnTo>
                    <a:lnTo>
                      <a:pt x="73" y="12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35" name="Freeform 91"/>
              <p:cNvSpPr>
                <a:spLocks/>
              </p:cNvSpPr>
              <p:nvPr/>
            </p:nvSpPr>
            <p:spPr bwMode="auto">
              <a:xfrm>
                <a:off x="5611" y="5238"/>
                <a:ext cx="135" cy="151"/>
              </a:xfrm>
              <a:custGeom>
                <a:avLst/>
                <a:gdLst>
                  <a:gd name="T0" fmla="*/ 1 w 270"/>
                  <a:gd name="T1" fmla="*/ 1 h 302"/>
                  <a:gd name="T2" fmla="*/ 1 w 270"/>
                  <a:gd name="T3" fmla="*/ 1 h 302"/>
                  <a:gd name="T4" fmla="*/ 1 w 270"/>
                  <a:gd name="T5" fmla="*/ 1 h 302"/>
                  <a:gd name="T6" fmla="*/ 1 w 270"/>
                  <a:gd name="T7" fmla="*/ 1 h 302"/>
                  <a:gd name="T8" fmla="*/ 1 w 270"/>
                  <a:gd name="T9" fmla="*/ 1 h 302"/>
                  <a:gd name="T10" fmla="*/ 1 w 270"/>
                  <a:gd name="T11" fmla="*/ 1 h 302"/>
                  <a:gd name="T12" fmla="*/ 1 w 270"/>
                  <a:gd name="T13" fmla="*/ 1 h 302"/>
                  <a:gd name="T14" fmla="*/ 1 w 270"/>
                  <a:gd name="T15" fmla="*/ 1 h 302"/>
                  <a:gd name="T16" fmla="*/ 1 w 270"/>
                  <a:gd name="T17" fmla="*/ 1 h 302"/>
                  <a:gd name="T18" fmla="*/ 1 w 270"/>
                  <a:gd name="T19" fmla="*/ 1 h 302"/>
                  <a:gd name="T20" fmla="*/ 1 w 270"/>
                  <a:gd name="T21" fmla="*/ 1 h 302"/>
                  <a:gd name="T22" fmla="*/ 1 w 270"/>
                  <a:gd name="T23" fmla="*/ 1 h 302"/>
                  <a:gd name="T24" fmla="*/ 1 w 270"/>
                  <a:gd name="T25" fmla="*/ 1 h 302"/>
                  <a:gd name="T26" fmla="*/ 1 w 270"/>
                  <a:gd name="T27" fmla="*/ 1 h 302"/>
                  <a:gd name="T28" fmla="*/ 1 w 270"/>
                  <a:gd name="T29" fmla="*/ 1 h 302"/>
                  <a:gd name="T30" fmla="*/ 1 w 270"/>
                  <a:gd name="T31" fmla="*/ 1 h 302"/>
                  <a:gd name="T32" fmla="*/ 1 w 270"/>
                  <a:gd name="T33" fmla="*/ 1 h 302"/>
                  <a:gd name="T34" fmla="*/ 1 w 270"/>
                  <a:gd name="T35" fmla="*/ 1 h 302"/>
                  <a:gd name="T36" fmla="*/ 1 w 270"/>
                  <a:gd name="T37" fmla="*/ 1 h 302"/>
                  <a:gd name="T38" fmla="*/ 1 w 270"/>
                  <a:gd name="T39" fmla="*/ 1 h 302"/>
                  <a:gd name="T40" fmla="*/ 1 w 270"/>
                  <a:gd name="T41" fmla="*/ 1 h 302"/>
                  <a:gd name="T42" fmla="*/ 1 w 270"/>
                  <a:gd name="T43" fmla="*/ 1 h 302"/>
                  <a:gd name="T44" fmla="*/ 1 w 270"/>
                  <a:gd name="T45" fmla="*/ 1 h 302"/>
                  <a:gd name="T46" fmla="*/ 1 w 270"/>
                  <a:gd name="T47" fmla="*/ 1 h 302"/>
                  <a:gd name="T48" fmla="*/ 1 w 270"/>
                  <a:gd name="T49" fmla="*/ 1 h 302"/>
                  <a:gd name="T50" fmla="*/ 1 w 270"/>
                  <a:gd name="T51" fmla="*/ 1 h 302"/>
                  <a:gd name="T52" fmla="*/ 1 w 270"/>
                  <a:gd name="T53" fmla="*/ 1 h 302"/>
                  <a:gd name="T54" fmla="*/ 1 w 270"/>
                  <a:gd name="T55" fmla="*/ 1 h 302"/>
                  <a:gd name="T56" fmla="*/ 1 w 270"/>
                  <a:gd name="T57" fmla="*/ 1 h 302"/>
                  <a:gd name="T58" fmla="*/ 1 w 270"/>
                  <a:gd name="T59" fmla="*/ 1 h 302"/>
                  <a:gd name="T60" fmla="*/ 1 w 270"/>
                  <a:gd name="T61" fmla="*/ 1 h 302"/>
                  <a:gd name="T62" fmla="*/ 1 w 270"/>
                  <a:gd name="T63" fmla="*/ 1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0"/>
                  <a:gd name="T97" fmla="*/ 0 h 302"/>
                  <a:gd name="T98" fmla="*/ 270 w 270"/>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0" h="302">
                    <a:moveTo>
                      <a:pt x="251" y="110"/>
                    </a:moveTo>
                    <a:lnTo>
                      <a:pt x="238" y="104"/>
                    </a:lnTo>
                    <a:lnTo>
                      <a:pt x="220" y="97"/>
                    </a:lnTo>
                    <a:lnTo>
                      <a:pt x="198" y="90"/>
                    </a:lnTo>
                    <a:lnTo>
                      <a:pt x="177" y="83"/>
                    </a:lnTo>
                    <a:lnTo>
                      <a:pt x="155" y="75"/>
                    </a:lnTo>
                    <a:lnTo>
                      <a:pt x="135" y="70"/>
                    </a:lnTo>
                    <a:lnTo>
                      <a:pt x="118" y="64"/>
                    </a:lnTo>
                    <a:lnTo>
                      <a:pt x="108" y="63"/>
                    </a:lnTo>
                    <a:lnTo>
                      <a:pt x="100" y="59"/>
                    </a:lnTo>
                    <a:lnTo>
                      <a:pt x="90" y="56"/>
                    </a:lnTo>
                    <a:lnTo>
                      <a:pt x="77" y="49"/>
                    </a:lnTo>
                    <a:lnTo>
                      <a:pt x="61" y="40"/>
                    </a:lnTo>
                    <a:lnTo>
                      <a:pt x="45" y="29"/>
                    </a:lnTo>
                    <a:lnTo>
                      <a:pt x="30" y="21"/>
                    </a:lnTo>
                    <a:lnTo>
                      <a:pt x="14" y="10"/>
                    </a:lnTo>
                    <a:lnTo>
                      <a:pt x="0" y="0"/>
                    </a:lnTo>
                    <a:lnTo>
                      <a:pt x="8" y="14"/>
                    </a:lnTo>
                    <a:lnTo>
                      <a:pt x="17" y="28"/>
                    </a:lnTo>
                    <a:lnTo>
                      <a:pt x="24" y="40"/>
                    </a:lnTo>
                    <a:lnTo>
                      <a:pt x="31" y="52"/>
                    </a:lnTo>
                    <a:lnTo>
                      <a:pt x="38" y="64"/>
                    </a:lnTo>
                    <a:lnTo>
                      <a:pt x="44" y="75"/>
                    </a:lnTo>
                    <a:lnTo>
                      <a:pt x="51" y="82"/>
                    </a:lnTo>
                    <a:lnTo>
                      <a:pt x="57" y="89"/>
                    </a:lnTo>
                    <a:lnTo>
                      <a:pt x="67" y="97"/>
                    </a:lnTo>
                    <a:lnTo>
                      <a:pt x="80" y="110"/>
                    </a:lnTo>
                    <a:lnTo>
                      <a:pt x="97" y="124"/>
                    </a:lnTo>
                    <a:lnTo>
                      <a:pt x="113" y="139"/>
                    </a:lnTo>
                    <a:lnTo>
                      <a:pt x="128" y="153"/>
                    </a:lnTo>
                    <a:lnTo>
                      <a:pt x="140" y="167"/>
                    </a:lnTo>
                    <a:lnTo>
                      <a:pt x="148" y="178"/>
                    </a:lnTo>
                    <a:lnTo>
                      <a:pt x="148" y="185"/>
                    </a:lnTo>
                    <a:lnTo>
                      <a:pt x="158" y="187"/>
                    </a:lnTo>
                    <a:lnTo>
                      <a:pt x="167" y="190"/>
                    </a:lnTo>
                    <a:lnTo>
                      <a:pt x="175" y="195"/>
                    </a:lnTo>
                    <a:lnTo>
                      <a:pt x="184" y="201"/>
                    </a:lnTo>
                    <a:lnTo>
                      <a:pt x="191" y="206"/>
                    </a:lnTo>
                    <a:lnTo>
                      <a:pt x="197" y="213"/>
                    </a:lnTo>
                    <a:lnTo>
                      <a:pt x="201" y="220"/>
                    </a:lnTo>
                    <a:lnTo>
                      <a:pt x="204" y="227"/>
                    </a:lnTo>
                    <a:lnTo>
                      <a:pt x="208" y="239"/>
                    </a:lnTo>
                    <a:lnTo>
                      <a:pt x="211" y="251"/>
                    </a:lnTo>
                    <a:lnTo>
                      <a:pt x="217" y="260"/>
                    </a:lnTo>
                    <a:lnTo>
                      <a:pt x="224" y="265"/>
                    </a:lnTo>
                    <a:lnTo>
                      <a:pt x="230" y="267"/>
                    </a:lnTo>
                    <a:lnTo>
                      <a:pt x="235" y="270"/>
                    </a:lnTo>
                    <a:lnTo>
                      <a:pt x="242" y="274"/>
                    </a:lnTo>
                    <a:lnTo>
                      <a:pt x="250" y="279"/>
                    </a:lnTo>
                    <a:lnTo>
                      <a:pt x="255" y="284"/>
                    </a:lnTo>
                    <a:lnTo>
                      <a:pt x="261" y="290"/>
                    </a:lnTo>
                    <a:lnTo>
                      <a:pt x="267" y="295"/>
                    </a:lnTo>
                    <a:lnTo>
                      <a:pt x="270" y="302"/>
                    </a:lnTo>
                    <a:lnTo>
                      <a:pt x="267" y="279"/>
                    </a:lnTo>
                    <a:lnTo>
                      <a:pt x="260" y="253"/>
                    </a:lnTo>
                    <a:lnTo>
                      <a:pt x="251" y="227"/>
                    </a:lnTo>
                    <a:lnTo>
                      <a:pt x="242" y="207"/>
                    </a:lnTo>
                    <a:lnTo>
                      <a:pt x="244" y="201"/>
                    </a:lnTo>
                    <a:lnTo>
                      <a:pt x="245" y="194"/>
                    </a:lnTo>
                    <a:lnTo>
                      <a:pt x="247" y="190"/>
                    </a:lnTo>
                    <a:lnTo>
                      <a:pt x="250" y="187"/>
                    </a:lnTo>
                    <a:lnTo>
                      <a:pt x="254" y="174"/>
                    </a:lnTo>
                    <a:lnTo>
                      <a:pt x="257" y="155"/>
                    </a:lnTo>
                    <a:lnTo>
                      <a:pt x="257" y="131"/>
                    </a:lnTo>
                    <a:lnTo>
                      <a:pt x="251" y="11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36" name="Freeform 92"/>
              <p:cNvSpPr>
                <a:spLocks/>
              </p:cNvSpPr>
              <p:nvPr/>
            </p:nvSpPr>
            <p:spPr bwMode="auto">
              <a:xfrm>
                <a:off x="5687" y="5737"/>
                <a:ext cx="136" cy="143"/>
              </a:xfrm>
              <a:custGeom>
                <a:avLst/>
                <a:gdLst>
                  <a:gd name="T0" fmla="*/ 0 w 273"/>
                  <a:gd name="T1" fmla="*/ 1 h 284"/>
                  <a:gd name="T2" fmla="*/ 0 w 273"/>
                  <a:gd name="T3" fmla="*/ 1 h 284"/>
                  <a:gd name="T4" fmla="*/ 0 w 273"/>
                  <a:gd name="T5" fmla="*/ 1 h 284"/>
                  <a:gd name="T6" fmla="*/ 0 w 273"/>
                  <a:gd name="T7" fmla="*/ 1 h 284"/>
                  <a:gd name="T8" fmla="*/ 0 w 273"/>
                  <a:gd name="T9" fmla="*/ 1 h 284"/>
                  <a:gd name="T10" fmla="*/ 0 w 273"/>
                  <a:gd name="T11" fmla="*/ 1 h 284"/>
                  <a:gd name="T12" fmla="*/ 0 w 273"/>
                  <a:gd name="T13" fmla="*/ 1 h 284"/>
                  <a:gd name="T14" fmla="*/ 0 w 273"/>
                  <a:gd name="T15" fmla="*/ 1 h 284"/>
                  <a:gd name="T16" fmla="*/ 0 w 273"/>
                  <a:gd name="T17" fmla="*/ 1 h 284"/>
                  <a:gd name="T18" fmla="*/ 0 w 273"/>
                  <a:gd name="T19" fmla="*/ 1 h 284"/>
                  <a:gd name="T20" fmla="*/ 0 w 273"/>
                  <a:gd name="T21" fmla="*/ 1 h 284"/>
                  <a:gd name="T22" fmla="*/ 0 w 273"/>
                  <a:gd name="T23" fmla="*/ 1 h 284"/>
                  <a:gd name="T24" fmla="*/ 0 w 273"/>
                  <a:gd name="T25" fmla="*/ 1 h 284"/>
                  <a:gd name="T26" fmla="*/ 0 w 273"/>
                  <a:gd name="T27" fmla="*/ 1 h 284"/>
                  <a:gd name="T28" fmla="*/ 0 w 273"/>
                  <a:gd name="T29" fmla="*/ 1 h 284"/>
                  <a:gd name="T30" fmla="*/ 0 w 273"/>
                  <a:gd name="T31" fmla="*/ 1 h 284"/>
                  <a:gd name="T32" fmla="*/ 0 w 273"/>
                  <a:gd name="T33" fmla="*/ 1 h 284"/>
                  <a:gd name="T34" fmla="*/ 0 w 273"/>
                  <a:gd name="T35" fmla="*/ 1 h 284"/>
                  <a:gd name="T36" fmla="*/ 0 w 273"/>
                  <a:gd name="T37" fmla="*/ 1 h 284"/>
                  <a:gd name="T38" fmla="*/ 0 w 273"/>
                  <a:gd name="T39" fmla="*/ 1 h 284"/>
                  <a:gd name="T40" fmla="*/ 0 w 273"/>
                  <a:gd name="T41" fmla="*/ 1 h 284"/>
                  <a:gd name="T42" fmla="*/ 0 w 273"/>
                  <a:gd name="T43" fmla="*/ 1 h 284"/>
                  <a:gd name="T44" fmla="*/ 0 w 273"/>
                  <a:gd name="T45" fmla="*/ 1 h 284"/>
                  <a:gd name="T46" fmla="*/ 0 w 273"/>
                  <a:gd name="T47" fmla="*/ 1 h 284"/>
                  <a:gd name="T48" fmla="*/ 0 w 273"/>
                  <a:gd name="T49" fmla="*/ 1 h 284"/>
                  <a:gd name="T50" fmla="*/ 0 w 273"/>
                  <a:gd name="T51" fmla="*/ 1 h 284"/>
                  <a:gd name="T52" fmla="*/ 0 w 273"/>
                  <a:gd name="T53" fmla="*/ 1 h 284"/>
                  <a:gd name="T54" fmla="*/ 0 w 273"/>
                  <a:gd name="T55" fmla="*/ 1 h 284"/>
                  <a:gd name="T56" fmla="*/ 0 w 273"/>
                  <a:gd name="T57" fmla="*/ 1 h 284"/>
                  <a:gd name="T58" fmla="*/ 0 w 273"/>
                  <a:gd name="T59" fmla="*/ 1 h 284"/>
                  <a:gd name="T60" fmla="*/ 0 w 273"/>
                  <a:gd name="T61" fmla="*/ 1 h 284"/>
                  <a:gd name="T62" fmla="*/ 0 w 273"/>
                  <a:gd name="T63" fmla="*/ 1 h 284"/>
                  <a:gd name="T64" fmla="*/ 0 w 273"/>
                  <a:gd name="T65" fmla="*/ 1 h 284"/>
                  <a:gd name="T66" fmla="*/ 0 w 273"/>
                  <a:gd name="T67" fmla="*/ 1 h 284"/>
                  <a:gd name="T68" fmla="*/ 0 w 273"/>
                  <a:gd name="T69" fmla="*/ 1 h 284"/>
                  <a:gd name="T70" fmla="*/ 0 w 273"/>
                  <a:gd name="T71" fmla="*/ 1 h 284"/>
                  <a:gd name="T72" fmla="*/ 0 w 273"/>
                  <a:gd name="T73" fmla="*/ 1 h 284"/>
                  <a:gd name="T74" fmla="*/ 0 w 273"/>
                  <a:gd name="T75" fmla="*/ 1 h 284"/>
                  <a:gd name="T76" fmla="*/ 0 w 273"/>
                  <a:gd name="T77" fmla="*/ 0 h 284"/>
                  <a:gd name="T78" fmla="*/ 0 w 273"/>
                  <a:gd name="T79" fmla="*/ 1 h 284"/>
                  <a:gd name="T80" fmla="*/ 0 w 273"/>
                  <a:gd name="T81" fmla="*/ 1 h 284"/>
                  <a:gd name="T82" fmla="*/ 0 w 273"/>
                  <a:gd name="T83" fmla="*/ 1 h 284"/>
                  <a:gd name="T84" fmla="*/ 0 w 273"/>
                  <a:gd name="T85" fmla="*/ 1 h 284"/>
                  <a:gd name="T86" fmla="*/ 0 w 273"/>
                  <a:gd name="T87" fmla="*/ 1 h 284"/>
                  <a:gd name="T88" fmla="*/ 0 w 273"/>
                  <a:gd name="T89" fmla="*/ 1 h 284"/>
                  <a:gd name="T90" fmla="*/ 0 w 273"/>
                  <a:gd name="T91" fmla="*/ 1 h 2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3"/>
                  <a:gd name="T139" fmla="*/ 0 h 284"/>
                  <a:gd name="T140" fmla="*/ 273 w 273"/>
                  <a:gd name="T141" fmla="*/ 284 h 2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3" h="284">
                    <a:moveTo>
                      <a:pt x="270" y="5"/>
                    </a:moveTo>
                    <a:lnTo>
                      <a:pt x="273" y="52"/>
                    </a:lnTo>
                    <a:lnTo>
                      <a:pt x="271" y="103"/>
                    </a:lnTo>
                    <a:lnTo>
                      <a:pt x="264" y="152"/>
                    </a:lnTo>
                    <a:lnTo>
                      <a:pt x="251" y="188"/>
                    </a:lnTo>
                    <a:lnTo>
                      <a:pt x="247" y="204"/>
                    </a:lnTo>
                    <a:lnTo>
                      <a:pt x="241" y="234"/>
                    </a:lnTo>
                    <a:lnTo>
                      <a:pt x="237" y="265"/>
                    </a:lnTo>
                    <a:lnTo>
                      <a:pt x="236" y="284"/>
                    </a:lnTo>
                    <a:lnTo>
                      <a:pt x="231" y="271"/>
                    </a:lnTo>
                    <a:lnTo>
                      <a:pt x="231" y="257"/>
                    </a:lnTo>
                    <a:lnTo>
                      <a:pt x="234" y="243"/>
                    </a:lnTo>
                    <a:lnTo>
                      <a:pt x="237" y="230"/>
                    </a:lnTo>
                    <a:lnTo>
                      <a:pt x="239" y="218"/>
                    </a:lnTo>
                    <a:lnTo>
                      <a:pt x="234" y="208"/>
                    </a:lnTo>
                    <a:lnTo>
                      <a:pt x="230" y="199"/>
                    </a:lnTo>
                    <a:lnTo>
                      <a:pt x="223" y="190"/>
                    </a:lnTo>
                    <a:lnTo>
                      <a:pt x="214" y="190"/>
                    </a:lnTo>
                    <a:lnTo>
                      <a:pt x="203" y="190"/>
                    </a:lnTo>
                    <a:lnTo>
                      <a:pt x="191" y="187"/>
                    </a:lnTo>
                    <a:lnTo>
                      <a:pt x="181" y="183"/>
                    </a:lnTo>
                    <a:lnTo>
                      <a:pt x="176" y="180"/>
                    </a:lnTo>
                    <a:lnTo>
                      <a:pt x="170" y="176"/>
                    </a:lnTo>
                    <a:lnTo>
                      <a:pt x="163" y="171"/>
                    </a:lnTo>
                    <a:lnTo>
                      <a:pt x="156" y="164"/>
                    </a:lnTo>
                    <a:lnTo>
                      <a:pt x="147" y="159"/>
                    </a:lnTo>
                    <a:lnTo>
                      <a:pt x="140" y="153"/>
                    </a:lnTo>
                    <a:lnTo>
                      <a:pt x="134" y="150"/>
                    </a:lnTo>
                    <a:lnTo>
                      <a:pt x="130" y="148"/>
                    </a:lnTo>
                    <a:lnTo>
                      <a:pt x="124" y="148"/>
                    </a:lnTo>
                    <a:lnTo>
                      <a:pt x="116" y="152"/>
                    </a:lnTo>
                    <a:lnTo>
                      <a:pt x="103" y="157"/>
                    </a:lnTo>
                    <a:lnTo>
                      <a:pt x="89" y="162"/>
                    </a:lnTo>
                    <a:lnTo>
                      <a:pt x="74" y="169"/>
                    </a:lnTo>
                    <a:lnTo>
                      <a:pt x="60" y="176"/>
                    </a:lnTo>
                    <a:lnTo>
                      <a:pt x="47" y="183"/>
                    </a:lnTo>
                    <a:lnTo>
                      <a:pt x="39" y="188"/>
                    </a:lnTo>
                    <a:lnTo>
                      <a:pt x="26" y="194"/>
                    </a:lnTo>
                    <a:lnTo>
                      <a:pt x="14" y="195"/>
                    </a:lnTo>
                    <a:lnTo>
                      <a:pt x="4" y="192"/>
                    </a:lnTo>
                    <a:lnTo>
                      <a:pt x="0" y="187"/>
                    </a:lnTo>
                    <a:lnTo>
                      <a:pt x="3" y="178"/>
                    </a:lnTo>
                    <a:lnTo>
                      <a:pt x="7" y="167"/>
                    </a:lnTo>
                    <a:lnTo>
                      <a:pt x="14" y="157"/>
                    </a:lnTo>
                    <a:lnTo>
                      <a:pt x="21" y="146"/>
                    </a:lnTo>
                    <a:lnTo>
                      <a:pt x="30" y="138"/>
                    </a:lnTo>
                    <a:lnTo>
                      <a:pt x="39" y="131"/>
                    </a:lnTo>
                    <a:lnTo>
                      <a:pt x="46" y="124"/>
                    </a:lnTo>
                    <a:lnTo>
                      <a:pt x="53" y="119"/>
                    </a:lnTo>
                    <a:lnTo>
                      <a:pt x="60" y="113"/>
                    </a:lnTo>
                    <a:lnTo>
                      <a:pt x="69" y="106"/>
                    </a:lnTo>
                    <a:lnTo>
                      <a:pt x="79" y="99"/>
                    </a:lnTo>
                    <a:lnTo>
                      <a:pt x="89" y="92"/>
                    </a:lnTo>
                    <a:lnTo>
                      <a:pt x="97" y="85"/>
                    </a:lnTo>
                    <a:lnTo>
                      <a:pt x="106" y="80"/>
                    </a:lnTo>
                    <a:lnTo>
                      <a:pt x="111" y="75"/>
                    </a:lnTo>
                    <a:lnTo>
                      <a:pt x="116" y="73"/>
                    </a:lnTo>
                    <a:lnTo>
                      <a:pt x="119" y="70"/>
                    </a:lnTo>
                    <a:lnTo>
                      <a:pt x="120" y="64"/>
                    </a:lnTo>
                    <a:lnTo>
                      <a:pt x="121" y="59"/>
                    </a:lnTo>
                    <a:lnTo>
                      <a:pt x="120" y="56"/>
                    </a:lnTo>
                    <a:lnTo>
                      <a:pt x="117" y="54"/>
                    </a:lnTo>
                    <a:lnTo>
                      <a:pt x="111" y="50"/>
                    </a:lnTo>
                    <a:lnTo>
                      <a:pt x="104" y="47"/>
                    </a:lnTo>
                    <a:lnTo>
                      <a:pt x="96" y="42"/>
                    </a:lnTo>
                    <a:lnTo>
                      <a:pt x="87" y="38"/>
                    </a:lnTo>
                    <a:lnTo>
                      <a:pt x="79" y="35"/>
                    </a:lnTo>
                    <a:lnTo>
                      <a:pt x="73" y="33"/>
                    </a:lnTo>
                    <a:lnTo>
                      <a:pt x="70" y="31"/>
                    </a:lnTo>
                    <a:lnTo>
                      <a:pt x="67" y="29"/>
                    </a:lnTo>
                    <a:lnTo>
                      <a:pt x="63" y="26"/>
                    </a:lnTo>
                    <a:lnTo>
                      <a:pt x="60" y="22"/>
                    </a:lnTo>
                    <a:lnTo>
                      <a:pt x="59" y="17"/>
                    </a:lnTo>
                    <a:lnTo>
                      <a:pt x="57" y="12"/>
                    </a:lnTo>
                    <a:lnTo>
                      <a:pt x="57" y="7"/>
                    </a:lnTo>
                    <a:lnTo>
                      <a:pt x="53" y="3"/>
                    </a:lnTo>
                    <a:lnTo>
                      <a:pt x="47" y="0"/>
                    </a:lnTo>
                    <a:lnTo>
                      <a:pt x="56" y="0"/>
                    </a:lnTo>
                    <a:lnTo>
                      <a:pt x="69" y="3"/>
                    </a:lnTo>
                    <a:lnTo>
                      <a:pt x="84" y="8"/>
                    </a:lnTo>
                    <a:lnTo>
                      <a:pt x="103" y="15"/>
                    </a:lnTo>
                    <a:lnTo>
                      <a:pt x="123" y="22"/>
                    </a:lnTo>
                    <a:lnTo>
                      <a:pt x="141" y="29"/>
                    </a:lnTo>
                    <a:lnTo>
                      <a:pt x="159" y="35"/>
                    </a:lnTo>
                    <a:lnTo>
                      <a:pt x="173" y="38"/>
                    </a:lnTo>
                    <a:lnTo>
                      <a:pt x="186" y="40"/>
                    </a:lnTo>
                    <a:lnTo>
                      <a:pt x="199" y="38"/>
                    </a:lnTo>
                    <a:lnTo>
                      <a:pt x="211" y="35"/>
                    </a:lnTo>
                    <a:lnTo>
                      <a:pt x="224" y="29"/>
                    </a:lnTo>
                    <a:lnTo>
                      <a:pt x="236" y="22"/>
                    </a:lnTo>
                    <a:lnTo>
                      <a:pt x="249" y="17"/>
                    </a:lnTo>
                    <a:lnTo>
                      <a:pt x="260" y="10"/>
                    </a:lnTo>
                    <a:lnTo>
                      <a:pt x="270"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37" name="Freeform 93"/>
              <p:cNvSpPr>
                <a:spLocks/>
              </p:cNvSpPr>
              <p:nvPr/>
            </p:nvSpPr>
            <p:spPr bwMode="auto">
              <a:xfrm>
                <a:off x="5588" y="5288"/>
                <a:ext cx="159" cy="249"/>
              </a:xfrm>
              <a:custGeom>
                <a:avLst/>
                <a:gdLst>
                  <a:gd name="T0" fmla="*/ 1 w 317"/>
                  <a:gd name="T1" fmla="*/ 1 h 496"/>
                  <a:gd name="T2" fmla="*/ 1 w 317"/>
                  <a:gd name="T3" fmla="*/ 1 h 496"/>
                  <a:gd name="T4" fmla="*/ 1 w 317"/>
                  <a:gd name="T5" fmla="*/ 1 h 496"/>
                  <a:gd name="T6" fmla="*/ 1 w 317"/>
                  <a:gd name="T7" fmla="*/ 1 h 496"/>
                  <a:gd name="T8" fmla="*/ 1 w 317"/>
                  <a:gd name="T9" fmla="*/ 1 h 496"/>
                  <a:gd name="T10" fmla="*/ 1 w 317"/>
                  <a:gd name="T11" fmla="*/ 1 h 496"/>
                  <a:gd name="T12" fmla="*/ 1 w 317"/>
                  <a:gd name="T13" fmla="*/ 1 h 496"/>
                  <a:gd name="T14" fmla="*/ 1 w 317"/>
                  <a:gd name="T15" fmla="*/ 1 h 496"/>
                  <a:gd name="T16" fmla="*/ 1 w 317"/>
                  <a:gd name="T17" fmla="*/ 1 h 496"/>
                  <a:gd name="T18" fmla="*/ 1 w 317"/>
                  <a:gd name="T19" fmla="*/ 1 h 496"/>
                  <a:gd name="T20" fmla="*/ 1 w 317"/>
                  <a:gd name="T21" fmla="*/ 1 h 496"/>
                  <a:gd name="T22" fmla="*/ 1 w 317"/>
                  <a:gd name="T23" fmla="*/ 1 h 496"/>
                  <a:gd name="T24" fmla="*/ 1 w 317"/>
                  <a:gd name="T25" fmla="*/ 1 h 496"/>
                  <a:gd name="T26" fmla="*/ 1 w 317"/>
                  <a:gd name="T27" fmla="*/ 1 h 496"/>
                  <a:gd name="T28" fmla="*/ 1 w 317"/>
                  <a:gd name="T29" fmla="*/ 1 h 496"/>
                  <a:gd name="T30" fmla="*/ 1 w 317"/>
                  <a:gd name="T31" fmla="*/ 1 h 496"/>
                  <a:gd name="T32" fmla="*/ 1 w 317"/>
                  <a:gd name="T33" fmla="*/ 1 h 496"/>
                  <a:gd name="T34" fmla="*/ 1 w 317"/>
                  <a:gd name="T35" fmla="*/ 1 h 496"/>
                  <a:gd name="T36" fmla="*/ 1 w 317"/>
                  <a:gd name="T37" fmla="*/ 1 h 496"/>
                  <a:gd name="T38" fmla="*/ 1 w 317"/>
                  <a:gd name="T39" fmla="*/ 1 h 496"/>
                  <a:gd name="T40" fmla="*/ 1 w 317"/>
                  <a:gd name="T41" fmla="*/ 1 h 496"/>
                  <a:gd name="T42" fmla="*/ 1 w 317"/>
                  <a:gd name="T43" fmla="*/ 1 h 496"/>
                  <a:gd name="T44" fmla="*/ 1 w 317"/>
                  <a:gd name="T45" fmla="*/ 1 h 496"/>
                  <a:gd name="T46" fmla="*/ 1 w 317"/>
                  <a:gd name="T47" fmla="*/ 0 h 496"/>
                  <a:gd name="T48" fmla="*/ 1 w 317"/>
                  <a:gd name="T49" fmla="*/ 1 h 496"/>
                  <a:gd name="T50" fmla="*/ 1 w 317"/>
                  <a:gd name="T51" fmla="*/ 1 h 496"/>
                  <a:gd name="T52" fmla="*/ 0 w 317"/>
                  <a:gd name="T53" fmla="*/ 1 h 496"/>
                  <a:gd name="T54" fmla="*/ 1 w 317"/>
                  <a:gd name="T55" fmla="*/ 1 h 496"/>
                  <a:gd name="T56" fmla="*/ 1 w 317"/>
                  <a:gd name="T57" fmla="*/ 1 h 496"/>
                  <a:gd name="T58" fmla="*/ 1 w 317"/>
                  <a:gd name="T59" fmla="*/ 1 h 496"/>
                  <a:gd name="T60" fmla="*/ 1 w 317"/>
                  <a:gd name="T61" fmla="*/ 1 h 496"/>
                  <a:gd name="T62" fmla="*/ 1 w 317"/>
                  <a:gd name="T63" fmla="*/ 1 h 496"/>
                  <a:gd name="T64" fmla="*/ 1 w 317"/>
                  <a:gd name="T65" fmla="*/ 1 h 496"/>
                  <a:gd name="T66" fmla="*/ 1 w 317"/>
                  <a:gd name="T67" fmla="*/ 1 h 496"/>
                  <a:gd name="T68" fmla="*/ 1 w 317"/>
                  <a:gd name="T69" fmla="*/ 1 h 496"/>
                  <a:gd name="T70" fmla="*/ 1 w 317"/>
                  <a:gd name="T71" fmla="*/ 1 h 496"/>
                  <a:gd name="T72" fmla="*/ 1 w 317"/>
                  <a:gd name="T73" fmla="*/ 1 h 496"/>
                  <a:gd name="T74" fmla="*/ 1 w 317"/>
                  <a:gd name="T75" fmla="*/ 1 h 496"/>
                  <a:gd name="T76" fmla="*/ 1 w 317"/>
                  <a:gd name="T77" fmla="*/ 1 h 496"/>
                  <a:gd name="T78" fmla="*/ 1 w 317"/>
                  <a:gd name="T79" fmla="*/ 1 h 496"/>
                  <a:gd name="T80" fmla="*/ 1 w 317"/>
                  <a:gd name="T81" fmla="*/ 1 h 496"/>
                  <a:gd name="T82" fmla="*/ 1 w 317"/>
                  <a:gd name="T83" fmla="*/ 1 h 496"/>
                  <a:gd name="T84" fmla="*/ 1 w 317"/>
                  <a:gd name="T85" fmla="*/ 1 h 496"/>
                  <a:gd name="T86" fmla="*/ 1 w 317"/>
                  <a:gd name="T87" fmla="*/ 1 h 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7"/>
                  <a:gd name="T133" fmla="*/ 0 h 496"/>
                  <a:gd name="T134" fmla="*/ 317 w 317"/>
                  <a:gd name="T135" fmla="*/ 496 h 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7" h="496">
                    <a:moveTo>
                      <a:pt x="271" y="496"/>
                    </a:moveTo>
                    <a:lnTo>
                      <a:pt x="278" y="493"/>
                    </a:lnTo>
                    <a:lnTo>
                      <a:pt x="286" y="487"/>
                    </a:lnTo>
                    <a:lnTo>
                      <a:pt x="293" y="484"/>
                    </a:lnTo>
                    <a:lnTo>
                      <a:pt x="300" y="479"/>
                    </a:lnTo>
                    <a:lnTo>
                      <a:pt x="296" y="456"/>
                    </a:lnTo>
                    <a:lnTo>
                      <a:pt x="298" y="423"/>
                    </a:lnTo>
                    <a:lnTo>
                      <a:pt x="306" y="388"/>
                    </a:lnTo>
                    <a:lnTo>
                      <a:pt x="314" y="358"/>
                    </a:lnTo>
                    <a:lnTo>
                      <a:pt x="317" y="337"/>
                    </a:lnTo>
                    <a:lnTo>
                      <a:pt x="311" y="318"/>
                    </a:lnTo>
                    <a:lnTo>
                      <a:pt x="300" y="302"/>
                    </a:lnTo>
                    <a:lnTo>
                      <a:pt x="286" y="290"/>
                    </a:lnTo>
                    <a:lnTo>
                      <a:pt x="277" y="283"/>
                    </a:lnTo>
                    <a:lnTo>
                      <a:pt x="268" y="274"/>
                    </a:lnTo>
                    <a:lnTo>
                      <a:pt x="258" y="265"/>
                    </a:lnTo>
                    <a:lnTo>
                      <a:pt x="250" y="255"/>
                    </a:lnTo>
                    <a:lnTo>
                      <a:pt x="240" y="244"/>
                    </a:lnTo>
                    <a:lnTo>
                      <a:pt x="233" y="234"/>
                    </a:lnTo>
                    <a:lnTo>
                      <a:pt x="226" y="225"/>
                    </a:lnTo>
                    <a:lnTo>
                      <a:pt x="221" y="218"/>
                    </a:lnTo>
                    <a:lnTo>
                      <a:pt x="218" y="208"/>
                    </a:lnTo>
                    <a:lnTo>
                      <a:pt x="223" y="197"/>
                    </a:lnTo>
                    <a:lnTo>
                      <a:pt x="233" y="190"/>
                    </a:lnTo>
                    <a:lnTo>
                      <a:pt x="244" y="189"/>
                    </a:lnTo>
                    <a:lnTo>
                      <a:pt x="246" y="185"/>
                    </a:lnTo>
                    <a:lnTo>
                      <a:pt x="247" y="183"/>
                    </a:lnTo>
                    <a:lnTo>
                      <a:pt x="248" y="180"/>
                    </a:lnTo>
                    <a:lnTo>
                      <a:pt x="248" y="178"/>
                    </a:lnTo>
                    <a:lnTo>
                      <a:pt x="236" y="168"/>
                    </a:lnTo>
                    <a:lnTo>
                      <a:pt x="227" y="159"/>
                    </a:lnTo>
                    <a:lnTo>
                      <a:pt x="220" y="150"/>
                    </a:lnTo>
                    <a:lnTo>
                      <a:pt x="214" y="141"/>
                    </a:lnTo>
                    <a:lnTo>
                      <a:pt x="208" y="131"/>
                    </a:lnTo>
                    <a:lnTo>
                      <a:pt x="206" y="122"/>
                    </a:lnTo>
                    <a:lnTo>
                      <a:pt x="201" y="112"/>
                    </a:lnTo>
                    <a:lnTo>
                      <a:pt x="197" y="100"/>
                    </a:lnTo>
                    <a:lnTo>
                      <a:pt x="188" y="87"/>
                    </a:lnTo>
                    <a:lnTo>
                      <a:pt x="174" y="73"/>
                    </a:lnTo>
                    <a:lnTo>
                      <a:pt x="157" y="59"/>
                    </a:lnTo>
                    <a:lnTo>
                      <a:pt x="139" y="45"/>
                    </a:lnTo>
                    <a:lnTo>
                      <a:pt x="119" y="33"/>
                    </a:lnTo>
                    <a:lnTo>
                      <a:pt x="100" y="23"/>
                    </a:lnTo>
                    <a:lnTo>
                      <a:pt x="83" y="14"/>
                    </a:lnTo>
                    <a:lnTo>
                      <a:pt x="71" y="7"/>
                    </a:lnTo>
                    <a:lnTo>
                      <a:pt x="61" y="3"/>
                    </a:lnTo>
                    <a:lnTo>
                      <a:pt x="51" y="0"/>
                    </a:lnTo>
                    <a:lnTo>
                      <a:pt x="41" y="0"/>
                    </a:lnTo>
                    <a:lnTo>
                      <a:pt x="33" y="0"/>
                    </a:lnTo>
                    <a:lnTo>
                      <a:pt x="24" y="2"/>
                    </a:lnTo>
                    <a:lnTo>
                      <a:pt x="17" y="7"/>
                    </a:lnTo>
                    <a:lnTo>
                      <a:pt x="10" y="14"/>
                    </a:lnTo>
                    <a:lnTo>
                      <a:pt x="6" y="23"/>
                    </a:lnTo>
                    <a:lnTo>
                      <a:pt x="0" y="44"/>
                    </a:lnTo>
                    <a:lnTo>
                      <a:pt x="4" y="63"/>
                    </a:lnTo>
                    <a:lnTo>
                      <a:pt x="13" y="80"/>
                    </a:lnTo>
                    <a:lnTo>
                      <a:pt x="27" y="93"/>
                    </a:lnTo>
                    <a:lnTo>
                      <a:pt x="36" y="98"/>
                    </a:lnTo>
                    <a:lnTo>
                      <a:pt x="46" y="105"/>
                    </a:lnTo>
                    <a:lnTo>
                      <a:pt x="56" y="112"/>
                    </a:lnTo>
                    <a:lnTo>
                      <a:pt x="64" y="119"/>
                    </a:lnTo>
                    <a:lnTo>
                      <a:pt x="73" y="126"/>
                    </a:lnTo>
                    <a:lnTo>
                      <a:pt x="81" y="133"/>
                    </a:lnTo>
                    <a:lnTo>
                      <a:pt x="86" y="140"/>
                    </a:lnTo>
                    <a:lnTo>
                      <a:pt x="89" y="147"/>
                    </a:lnTo>
                    <a:lnTo>
                      <a:pt x="91" y="161"/>
                    </a:lnTo>
                    <a:lnTo>
                      <a:pt x="97" y="176"/>
                    </a:lnTo>
                    <a:lnTo>
                      <a:pt x="106" y="194"/>
                    </a:lnTo>
                    <a:lnTo>
                      <a:pt x="117" y="206"/>
                    </a:lnTo>
                    <a:lnTo>
                      <a:pt x="124" y="211"/>
                    </a:lnTo>
                    <a:lnTo>
                      <a:pt x="131" y="220"/>
                    </a:lnTo>
                    <a:lnTo>
                      <a:pt x="139" y="227"/>
                    </a:lnTo>
                    <a:lnTo>
                      <a:pt x="146" y="236"/>
                    </a:lnTo>
                    <a:lnTo>
                      <a:pt x="150" y="246"/>
                    </a:lnTo>
                    <a:lnTo>
                      <a:pt x="154" y="255"/>
                    </a:lnTo>
                    <a:lnTo>
                      <a:pt x="157" y="264"/>
                    </a:lnTo>
                    <a:lnTo>
                      <a:pt x="157" y="272"/>
                    </a:lnTo>
                    <a:lnTo>
                      <a:pt x="154" y="288"/>
                    </a:lnTo>
                    <a:lnTo>
                      <a:pt x="150" y="307"/>
                    </a:lnTo>
                    <a:lnTo>
                      <a:pt x="149" y="327"/>
                    </a:lnTo>
                    <a:lnTo>
                      <a:pt x="151" y="344"/>
                    </a:lnTo>
                    <a:lnTo>
                      <a:pt x="161" y="363"/>
                    </a:lnTo>
                    <a:lnTo>
                      <a:pt x="177" y="382"/>
                    </a:lnTo>
                    <a:lnTo>
                      <a:pt x="197" y="402"/>
                    </a:lnTo>
                    <a:lnTo>
                      <a:pt x="218" y="423"/>
                    </a:lnTo>
                    <a:lnTo>
                      <a:pt x="238" y="442"/>
                    </a:lnTo>
                    <a:lnTo>
                      <a:pt x="256" y="461"/>
                    </a:lnTo>
                    <a:lnTo>
                      <a:pt x="267" y="479"/>
                    </a:lnTo>
                    <a:lnTo>
                      <a:pt x="271" y="49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38" name="Freeform 94"/>
              <p:cNvSpPr>
                <a:spLocks/>
              </p:cNvSpPr>
              <p:nvPr/>
            </p:nvSpPr>
            <p:spPr bwMode="auto">
              <a:xfrm>
                <a:off x="5628" y="5314"/>
                <a:ext cx="40" cy="34"/>
              </a:xfrm>
              <a:custGeom>
                <a:avLst/>
                <a:gdLst>
                  <a:gd name="T0" fmla="*/ 0 w 81"/>
                  <a:gd name="T1" fmla="*/ 1 h 68"/>
                  <a:gd name="T2" fmla="*/ 0 w 81"/>
                  <a:gd name="T3" fmla="*/ 1 h 68"/>
                  <a:gd name="T4" fmla="*/ 0 w 81"/>
                  <a:gd name="T5" fmla="*/ 1 h 68"/>
                  <a:gd name="T6" fmla="*/ 0 w 81"/>
                  <a:gd name="T7" fmla="*/ 1 h 68"/>
                  <a:gd name="T8" fmla="*/ 0 w 81"/>
                  <a:gd name="T9" fmla="*/ 1 h 68"/>
                  <a:gd name="T10" fmla="*/ 0 w 81"/>
                  <a:gd name="T11" fmla="*/ 1 h 68"/>
                  <a:gd name="T12" fmla="*/ 0 w 81"/>
                  <a:gd name="T13" fmla="*/ 1 h 68"/>
                  <a:gd name="T14" fmla="*/ 0 w 81"/>
                  <a:gd name="T15" fmla="*/ 0 h 68"/>
                  <a:gd name="T16" fmla="*/ 0 w 81"/>
                  <a:gd name="T17" fmla="*/ 1 h 68"/>
                  <a:gd name="T18" fmla="*/ 0 w 81"/>
                  <a:gd name="T19" fmla="*/ 1 h 68"/>
                  <a:gd name="T20" fmla="*/ 0 w 81"/>
                  <a:gd name="T21" fmla="*/ 1 h 68"/>
                  <a:gd name="T22" fmla="*/ 0 w 81"/>
                  <a:gd name="T23" fmla="*/ 1 h 68"/>
                  <a:gd name="T24" fmla="*/ 0 w 81"/>
                  <a:gd name="T25" fmla="*/ 1 h 68"/>
                  <a:gd name="T26" fmla="*/ 0 w 81"/>
                  <a:gd name="T27" fmla="*/ 1 h 68"/>
                  <a:gd name="T28" fmla="*/ 0 w 81"/>
                  <a:gd name="T29" fmla="*/ 1 h 68"/>
                  <a:gd name="T30" fmla="*/ 0 w 81"/>
                  <a:gd name="T31" fmla="*/ 1 h 68"/>
                  <a:gd name="T32" fmla="*/ 0 w 81"/>
                  <a:gd name="T33" fmla="*/ 1 h 68"/>
                  <a:gd name="T34" fmla="*/ 0 w 81"/>
                  <a:gd name="T35" fmla="*/ 1 h 68"/>
                  <a:gd name="T36" fmla="*/ 0 w 81"/>
                  <a:gd name="T37" fmla="*/ 1 h 68"/>
                  <a:gd name="T38" fmla="*/ 0 w 81"/>
                  <a:gd name="T39" fmla="*/ 1 h 68"/>
                  <a:gd name="T40" fmla="*/ 0 w 81"/>
                  <a:gd name="T41" fmla="*/ 1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68"/>
                  <a:gd name="T65" fmla="*/ 81 w 81"/>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68">
                    <a:moveTo>
                      <a:pt x="81" y="68"/>
                    </a:moveTo>
                    <a:lnTo>
                      <a:pt x="74" y="55"/>
                    </a:lnTo>
                    <a:lnTo>
                      <a:pt x="64" y="43"/>
                    </a:lnTo>
                    <a:lnTo>
                      <a:pt x="52" y="31"/>
                    </a:lnTo>
                    <a:lnTo>
                      <a:pt x="40" y="21"/>
                    </a:lnTo>
                    <a:lnTo>
                      <a:pt x="28" y="10"/>
                    </a:lnTo>
                    <a:lnTo>
                      <a:pt x="20" y="3"/>
                    </a:lnTo>
                    <a:lnTo>
                      <a:pt x="11" y="0"/>
                    </a:lnTo>
                    <a:lnTo>
                      <a:pt x="7" y="1"/>
                    </a:lnTo>
                    <a:lnTo>
                      <a:pt x="2" y="12"/>
                    </a:lnTo>
                    <a:lnTo>
                      <a:pt x="0" y="24"/>
                    </a:lnTo>
                    <a:lnTo>
                      <a:pt x="0" y="38"/>
                    </a:lnTo>
                    <a:lnTo>
                      <a:pt x="8" y="43"/>
                    </a:lnTo>
                    <a:lnTo>
                      <a:pt x="15" y="43"/>
                    </a:lnTo>
                    <a:lnTo>
                      <a:pt x="22" y="43"/>
                    </a:lnTo>
                    <a:lnTo>
                      <a:pt x="31" y="43"/>
                    </a:lnTo>
                    <a:lnTo>
                      <a:pt x="41" y="43"/>
                    </a:lnTo>
                    <a:lnTo>
                      <a:pt x="51" y="45"/>
                    </a:lnTo>
                    <a:lnTo>
                      <a:pt x="61" y="50"/>
                    </a:lnTo>
                    <a:lnTo>
                      <a:pt x="71" y="57"/>
                    </a:lnTo>
                    <a:lnTo>
                      <a:pt x="81" y="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39" name="Freeform 95"/>
              <p:cNvSpPr>
                <a:spLocks/>
              </p:cNvSpPr>
              <p:nvPr/>
            </p:nvSpPr>
            <p:spPr bwMode="auto">
              <a:xfrm>
                <a:off x="5675" y="5388"/>
                <a:ext cx="48" cy="100"/>
              </a:xfrm>
              <a:custGeom>
                <a:avLst/>
                <a:gdLst>
                  <a:gd name="T0" fmla="*/ 0 w 95"/>
                  <a:gd name="T1" fmla="*/ 0 h 199"/>
                  <a:gd name="T2" fmla="*/ 1 w 95"/>
                  <a:gd name="T3" fmla="*/ 1 h 199"/>
                  <a:gd name="T4" fmla="*/ 1 w 95"/>
                  <a:gd name="T5" fmla="*/ 1 h 199"/>
                  <a:gd name="T6" fmla="*/ 1 w 95"/>
                  <a:gd name="T7" fmla="*/ 1 h 199"/>
                  <a:gd name="T8" fmla="*/ 1 w 95"/>
                  <a:gd name="T9" fmla="*/ 1 h 199"/>
                  <a:gd name="T10" fmla="*/ 1 w 95"/>
                  <a:gd name="T11" fmla="*/ 1 h 199"/>
                  <a:gd name="T12" fmla="*/ 1 w 95"/>
                  <a:gd name="T13" fmla="*/ 1 h 199"/>
                  <a:gd name="T14" fmla="*/ 1 w 95"/>
                  <a:gd name="T15" fmla="*/ 1 h 199"/>
                  <a:gd name="T16" fmla="*/ 1 w 95"/>
                  <a:gd name="T17" fmla="*/ 1 h 199"/>
                  <a:gd name="T18" fmla="*/ 1 w 95"/>
                  <a:gd name="T19" fmla="*/ 1 h 199"/>
                  <a:gd name="T20" fmla="*/ 1 w 95"/>
                  <a:gd name="T21" fmla="*/ 1 h 199"/>
                  <a:gd name="T22" fmla="*/ 1 w 95"/>
                  <a:gd name="T23" fmla="*/ 1 h 199"/>
                  <a:gd name="T24" fmla="*/ 1 w 95"/>
                  <a:gd name="T25" fmla="*/ 1 h 199"/>
                  <a:gd name="T26" fmla="*/ 1 w 95"/>
                  <a:gd name="T27" fmla="*/ 1 h 199"/>
                  <a:gd name="T28" fmla="*/ 1 w 95"/>
                  <a:gd name="T29" fmla="*/ 1 h 199"/>
                  <a:gd name="T30" fmla="*/ 1 w 95"/>
                  <a:gd name="T31" fmla="*/ 1 h 199"/>
                  <a:gd name="T32" fmla="*/ 1 w 95"/>
                  <a:gd name="T33" fmla="*/ 1 h 199"/>
                  <a:gd name="T34" fmla="*/ 1 w 95"/>
                  <a:gd name="T35" fmla="*/ 1 h 199"/>
                  <a:gd name="T36" fmla="*/ 1 w 95"/>
                  <a:gd name="T37" fmla="*/ 1 h 199"/>
                  <a:gd name="T38" fmla="*/ 1 w 95"/>
                  <a:gd name="T39" fmla="*/ 1 h 199"/>
                  <a:gd name="T40" fmla="*/ 1 w 95"/>
                  <a:gd name="T41" fmla="*/ 1 h 199"/>
                  <a:gd name="T42" fmla="*/ 1 w 95"/>
                  <a:gd name="T43" fmla="*/ 1 h 199"/>
                  <a:gd name="T44" fmla="*/ 1 w 95"/>
                  <a:gd name="T45" fmla="*/ 1 h 199"/>
                  <a:gd name="T46" fmla="*/ 1 w 95"/>
                  <a:gd name="T47" fmla="*/ 1 h 199"/>
                  <a:gd name="T48" fmla="*/ 1 w 95"/>
                  <a:gd name="T49" fmla="*/ 1 h 199"/>
                  <a:gd name="T50" fmla="*/ 1 w 95"/>
                  <a:gd name="T51" fmla="*/ 1 h 199"/>
                  <a:gd name="T52" fmla="*/ 1 w 95"/>
                  <a:gd name="T53" fmla="*/ 1 h 199"/>
                  <a:gd name="T54" fmla="*/ 1 w 95"/>
                  <a:gd name="T55" fmla="*/ 1 h 199"/>
                  <a:gd name="T56" fmla="*/ 1 w 95"/>
                  <a:gd name="T57" fmla="*/ 1 h 199"/>
                  <a:gd name="T58" fmla="*/ 1 w 95"/>
                  <a:gd name="T59" fmla="*/ 1 h 199"/>
                  <a:gd name="T60" fmla="*/ 1 w 95"/>
                  <a:gd name="T61" fmla="*/ 1 h 199"/>
                  <a:gd name="T62" fmla="*/ 1 w 95"/>
                  <a:gd name="T63" fmla="*/ 1 h 199"/>
                  <a:gd name="T64" fmla="*/ 0 w 95"/>
                  <a:gd name="T65" fmla="*/ 0 h 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199"/>
                  <a:gd name="T101" fmla="*/ 95 w 95"/>
                  <a:gd name="T102" fmla="*/ 199 h 1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199">
                    <a:moveTo>
                      <a:pt x="0" y="0"/>
                    </a:moveTo>
                    <a:lnTo>
                      <a:pt x="14" y="12"/>
                    </a:lnTo>
                    <a:lnTo>
                      <a:pt x="24" y="28"/>
                    </a:lnTo>
                    <a:lnTo>
                      <a:pt x="30" y="45"/>
                    </a:lnTo>
                    <a:lnTo>
                      <a:pt x="38" y="63"/>
                    </a:lnTo>
                    <a:lnTo>
                      <a:pt x="43" y="70"/>
                    </a:lnTo>
                    <a:lnTo>
                      <a:pt x="50" y="79"/>
                    </a:lnTo>
                    <a:lnTo>
                      <a:pt x="60" y="91"/>
                    </a:lnTo>
                    <a:lnTo>
                      <a:pt x="70" y="105"/>
                    </a:lnTo>
                    <a:lnTo>
                      <a:pt x="80" y="119"/>
                    </a:lnTo>
                    <a:lnTo>
                      <a:pt x="87" y="133"/>
                    </a:lnTo>
                    <a:lnTo>
                      <a:pt x="93" y="145"/>
                    </a:lnTo>
                    <a:lnTo>
                      <a:pt x="95" y="154"/>
                    </a:lnTo>
                    <a:lnTo>
                      <a:pt x="95" y="170"/>
                    </a:lnTo>
                    <a:lnTo>
                      <a:pt x="95" y="182"/>
                    </a:lnTo>
                    <a:lnTo>
                      <a:pt x="91" y="192"/>
                    </a:lnTo>
                    <a:lnTo>
                      <a:pt x="84" y="199"/>
                    </a:lnTo>
                    <a:lnTo>
                      <a:pt x="80" y="199"/>
                    </a:lnTo>
                    <a:lnTo>
                      <a:pt x="73" y="196"/>
                    </a:lnTo>
                    <a:lnTo>
                      <a:pt x="65" y="190"/>
                    </a:lnTo>
                    <a:lnTo>
                      <a:pt x="57" y="183"/>
                    </a:lnTo>
                    <a:lnTo>
                      <a:pt x="50" y="176"/>
                    </a:lnTo>
                    <a:lnTo>
                      <a:pt x="41" y="166"/>
                    </a:lnTo>
                    <a:lnTo>
                      <a:pt x="35" y="157"/>
                    </a:lnTo>
                    <a:lnTo>
                      <a:pt x="30" y="147"/>
                    </a:lnTo>
                    <a:lnTo>
                      <a:pt x="21" y="122"/>
                    </a:lnTo>
                    <a:lnTo>
                      <a:pt x="15" y="91"/>
                    </a:lnTo>
                    <a:lnTo>
                      <a:pt x="10" y="63"/>
                    </a:lnTo>
                    <a:lnTo>
                      <a:pt x="8" y="42"/>
                    </a:lnTo>
                    <a:lnTo>
                      <a:pt x="7" y="32"/>
                    </a:lnTo>
                    <a:lnTo>
                      <a:pt x="7" y="23"/>
                    </a:lnTo>
                    <a:lnTo>
                      <a:pt x="4" y="12"/>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40" name="Freeform 96"/>
              <p:cNvSpPr>
                <a:spLocks/>
              </p:cNvSpPr>
              <p:nvPr/>
            </p:nvSpPr>
            <p:spPr bwMode="auto">
              <a:xfrm>
                <a:off x="6827" y="5227"/>
                <a:ext cx="332" cy="691"/>
              </a:xfrm>
              <a:custGeom>
                <a:avLst/>
                <a:gdLst>
                  <a:gd name="T0" fmla="*/ 1 w 664"/>
                  <a:gd name="T1" fmla="*/ 1 h 1381"/>
                  <a:gd name="T2" fmla="*/ 1 w 664"/>
                  <a:gd name="T3" fmla="*/ 1 h 1381"/>
                  <a:gd name="T4" fmla="*/ 1 w 664"/>
                  <a:gd name="T5" fmla="*/ 1 h 1381"/>
                  <a:gd name="T6" fmla="*/ 1 w 664"/>
                  <a:gd name="T7" fmla="*/ 1 h 1381"/>
                  <a:gd name="T8" fmla="*/ 1 w 664"/>
                  <a:gd name="T9" fmla="*/ 1 h 1381"/>
                  <a:gd name="T10" fmla="*/ 1 w 664"/>
                  <a:gd name="T11" fmla="*/ 1 h 1381"/>
                  <a:gd name="T12" fmla="*/ 1 w 664"/>
                  <a:gd name="T13" fmla="*/ 1 h 1381"/>
                  <a:gd name="T14" fmla="*/ 1 w 664"/>
                  <a:gd name="T15" fmla="*/ 1 h 1381"/>
                  <a:gd name="T16" fmla="*/ 1 w 664"/>
                  <a:gd name="T17" fmla="*/ 1 h 1381"/>
                  <a:gd name="T18" fmla="*/ 1 w 664"/>
                  <a:gd name="T19" fmla="*/ 1 h 1381"/>
                  <a:gd name="T20" fmla="*/ 1 w 664"/>
                  <a:gd name="T21" fmla="*/ 1 h 1381"/>
                  <a:gd name="T22" fmla="*/ 1 w 664"/>
                  <a:gd name="T23" fmla="*/ 1 h 1381"/>
                  <a:gd name="T24" fmla="*/ 1 w 664"/>
                  <a:gd name="T25" fmla="*/ 1 h 1381"/>
                  <a:gd name="T26" fmla="*/ 1 w 664"/>
                  <a:gd name="T27" fmla="*/ 1 h 1381"/>
                  <a:gd name="T28" fmla="*/ 1 w 664"/>
                  <a:gd name="T29" fmla="*/ 1 h 1381"/>
                  <a:gd name="T30" fmla="*/ 1 w 664"/>
                  <a:gd name="T31" fmla="*/ 1 h 1381"/>
                  <a:gd name="T32" fmla="*/ 1 w 664"/>
                  <a:gd name="T33" fmla="*/ 1 h 1381"/>
                  <a:gd name="T34" fmla="*/ 1 w 664"/>
                  <a:gd name="T35" fmla="*/ 1 h 1381"/>
                  <a:gd name="T36" fmla="*/ 1 w 664"/>
                  <a:gd name="T37" fmla="*/ 1 h 1381"/>
                  <a:gd name="T38" fmla="*/ 1 w 664"/>
                  <a:gd name="T39" fmla="*/ 1 h 1381"/>
                  <a:gd name="T40" fmla="*/ 1 w 664"/>
                  <a:gd name="T41" fmla="*/ 1 h 1381"/>
                  <a:gd name="T42" fmla="*/ 1 w 664"/>
                  <a:gd name="T43" fmla="*/ 1 h 1381"/>
                  <a:gd name="T44" fmla="*/ 1 w 664"/>
                  <a:gd name="T45" fmla="*/ 1 h 1381"/>
                  <a:gd name="T46" fmla="*/ 1 w 664"/>
                  <a:gd name="T47" fmla="*/ 1 h 1381"/>
                  <a:gd name="T48" fmla="*/ 1 w 664"/>
                  <a:gd name="T49" fmla="*/ 1 h 1381"/>
                  <a:gd name="T50" fmla="*/ 1 w 664"/>
                  <a:gd name="T51" fmla="*/ 1 h 1381"/>
                  <a:gd name="T52" fmla="*/ 1 w 664"/>
                  <a:gd name="T53" fmla="*/ 1 h 1381"/>
                  <a:gd name="T54" fmla="*/ 1 w 664"/>
                  <a:gd name="T55" fmla="*/ 1 h 1381"/>
                  <a:gd name="T56" fmla="*/ 1 w 664"/>
                  <a:gd name="T57" fmla="*/ 1 h 1381"/>
                  <a:gd name="T58" fmla="*/ 1 w 664"/>
                  <a:gd name="T59" fmla="*/ 1 h 1381"/>
                  <a:gd name="T60" fmla="*/ 1 w 664"/>
                  <a:gd name="T61" fmla="*/ 0 h 1381"/>
                  <a:gd name="T62" fmla="*/ 1 w 664"/>
                  <a:gd name="T63" fmla="*/ 1 h 1381"/>
                  <a:gd name="T64" fmla="*/ 1 w 664"/>
                  <a:gd name="T65" fmla="*/ 1 h 1381"/>
                  <a:gd name="T66" fmla="*/ 1 w 664"/>
                  <a:gd name="T67" fmla="*/ 1 h 1381"/>
                  <a:gd name="T68" fmla="*/ 1 w 664"/>
                  <a:gd name="T69" fmla="*/ 1 h 1381"/>
                  <a:gd name="T70" fmla="*/ 1 w 664"/>
                  <a:gd name="T71" fmla="*/ 1 h 1381"/>
                  <a:gd name="T72" fmla="*/ 1 w 664"/>
                  <a:gd name="T73" fmla="*/ 1 h 1381"/>
                  <a:gd name="T74" fmla="*/ 1 w 664"/>
                  <a:gd name="T75" fmla="*/ 1 h 1381"/>
                  <a:gd name="T76" fmla="*/ 1 w 664"/>
                  <a:gd name="T77" fmla="*/ 1 h 1381"/>
                  <a:gd name="T78" fmla="*/ 1 w 664"/>
                  <a:gd name="T79" fmla="*/ 1 h 1381"/>
                  <a:gd name="T80" fmla="*/ 1 w 664"/>
                  <a:gd name="T81" fmla="*/ 1 h 1381"/>
                  <a:gd name="T82" fmla="*/ 1 w 664"/>
                  <a:gd name="T83" fmla="*/ 1 h 1381"/>
                  <a:gd name="T84" fmla="*/ 1 w 664"/>
                  <a:gd name="T85" fmla="*/ 1 h 1381"/>
                  <a:gd name="T86" fmla="*/ 1 w 664"/>
                  <a:gd name="T87" fmla="*/ 1 h 1381"/>
                  <a:gd name="T88" fmla="*/ 1 w 664"/>
                  <a:gd name="T89" fmla="*/ 1 h 1381"/>
                  <a:gd name="T90" fmla="*/ 1 w 664"/>
                  <a:gd name="T91" fmla="*/ 1 h 1381"/>
                  <a:gd name="T92" fmla="*/ 1 w 664"/>
                  <a:gd name="T93" fmla="*/ 1 h 1381"/>
                  <a:gd name="T94" fmla="*/ 1 w 664"/>
                  <a:gd name="T95" fmla="*/ 1 h 1381"/>
                  <a:gd name="T96" fmla="*/ 1 w 664"/>
                  <a:gd name="T97" fmla="*/ 1 h 1381"/>
                  <a:gd name="T98" fmla="*/ 1 w 664"/>
                  <a:gd name="T99" fmla="*/ 1 h 1381"/>
                  <a:gd name="T100" fmla="*/ 1 w 664"/>
                  <a:gd name="T101" fmla="*/ 1 h 1381"/>
                  <a:gd name="T102" fmla="*/ 1 w 664"/>
                  <a:gd name="T103" fmla="*/ 1 h 1381"/>
                  <a:gd name="T104" fmla="*/ 1 w 664"/>
                  <a:gd name="T105" fmla="*/ 1 h 1381"/>
                  <a:gd name="T106" fmla="*/ 1 w 664"/>
                  <a:gd name="T107" fmla="*/ 1 h 1381"/>
                  <a:gd name="T108" fmla="*/ 1 w 664"/>
                  <a:gd name="T109" fmla="*/ 1 h 138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4"/>
                  <a:gd name="T166" fmla="*/ 0 h 1381"/>
                  <a:gd name="T167" fmla="*/ 664 w 664"/>
                  <a:gd name="T168" fmla="*/ 1381 h 138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4" h="1381">
                    <a:moveTo>
                      <a:pt x="35" y="922"/>
                    </a:moveTo>
                    <a:lnTo>
                      <a:pt x="51" y="922"/>
                    </a:lnTo>
                    <a:lnTo>
                      <a:pt x="67" y="922"/>
                    </a:lnTo>
                    <a:lnTo>
                      <a:pt x="81" y="922"/>
                    </a:lnTo>
                    <a:lnTo>
                      <a:pt x="95" y="922"/>
                    </a:lnTo>
                    <a:lnTo>
                      <a:pt x="107" y="922"/>
                    </a:lnTo>
                    <a:lnTo>
                      <a:pt x="117" y="922"/>
                    </a:lnTo>
                    <a:lnTo>
                      <a:pt x="124" y="920"/>
                    </a:lnTo>
                    <a:lnTo>
                      <a:pt x="128" y="920"/>
                    </a:lnTo>
                    <a:lnTo>
                      <a:pt x="134" y="918"/>
                    </a:lnTo>
                    <a:lnTo>
                      <a:pt x="141" y="917"/>
                    </a:lnTo>
                    <a:lnTo>
                      <a:pt x="150" y="913"/>
                    </a:lnTo>
                    <a:lnTo>
                      <a:pt x="158" y="910"/>
                    </a:lnTo>
                    <a:lnTo>
                      <a:pt x="167" y="906"/>
                    </a:lnTo>
                    <a:lnTo>
                      <a:pt x="175" y="903"/>
                    </a:lnTo>
                    <a:lnTo>
                      <a:pt x="182" y="899"/>
                    </a:lnTo>
                    <a:lnTo>
                      <a:pt x="188" y="896"/>
                    </a:lnTo>
                    <a:lnTo>
                      <a:pt x="194" y="892"/>
                    </a:lnTo>
                    <a:lnTo>
                      <a:pt x="200" y="887"/>
                    </a:lnTo>
                    <a:lnTo>
                      <a:pt x="207" y="882"/>
                    </a:lnTo>
                    <a:lnTo>
                      <a:pt x="214" y="877"/>
                    </a:lnTo>
                    <a:lnTo>
                      <a:pt x="221" y="871"/>
                    </a:lnTo>
                    <a:lnTo>
                      <a:pt x="227" y="864"/>
                    </a:lnTo>
                    <a:lnTo>
                      <a:pt x="232" y="857"/>
                    </a:lnTo>
                    <a:lnTo>
                      <a:pt x="235" y="852"/>
                    </a:lnTo>
                    <a:lnTo>
                      <a:pt x="239" y="845"/>
                    </a:lnTo>
                    <a:lnTo>
                      <a:pt x="245" y="835"/>
                    </a:lnTo>
                    <a:lnTo>
                      <a:pt x="251" y="824"/>
                    </a:lnTo>
                    <a:lnTo>
                      <a:pt x="255" y="815"/>
                    </a:lnTo>
                    <a:lnTo>
                      <a:pt x="259" y="807"/>
                    </a:lnTo>
                    <a:lnTo>
                      <a:pt x="265" y="794"/>
                    </a:lnTo>
                    <a:lnTo>
                      <a:pt x="271" y="779"/>
                    </a:lnTo>
                    <a:lnTo>
                      <a:pt x="277" y="765"/>
                    </a:lnTo>
                    <a:lnTo>
                      <a:pt x="281" y="753"/>
                    </a:lnTo>
                    <a:lnTo>
                      <a:pt x="288" y="730"/>
                    </a:lnTo>
                    <a:lnTo>
                      <a:pt x="298" y="698"/>
                    </a:lnTo>
                    <a:lnTo>
                      <a:pt x="308" y="665"/>
                    </a:lnTo>
                    <a:lnTo>
                      <a:pt x="318" y="628"/>
                    </a:lnTo>
                    <a:lnTo>
                      <a:pt x="328" y="595"/>
                    </a:lnTo>
                    <a:lnTo>
                      <a:pt x="335" y="567"/>
                    </a:lnTo>
                    <a:lnTo>
                      <a:pt x="339" y="546"/>
                    </a:lnTo>
                    <a:lnTo>
                      <a:pt x="347" y="494"/>
                    </a:lnTo>
                    <a:lnTo>
                      <a:pt x="357" y="414"/>
                    </a:lnTo>
                    <a:lnTo>
                      <a:pt x="365" y="339"/>
                    </a:lnTo>
                    <a:lnTo>
                      <a:pt x="368" y="293"/>
                    </a:lnTo>
                    <a:lnTo>
                      <a:pt x="367" y="279"/>
                    </a:lnTo>
                    <a:lnTo>
                      <a:pt x="364" y="279"/>
                    </a:lnTo>
                    <a:lnTo>
                      <a:pt x="359" y="283"/>
                    </a:lnTo>
                    <a:lnTo>
                      <a:pt x="357" y="288"/>
                    </a:lnTo>
                    <a:lnTo>
                      <a:pt x="354" y="291"/>
                    </a:lnTo>
                    <a:lnTo>
                      <a:pt x="348" y="300"/>
                    </a:lnTo>
                    <a:lnTo>
                      <a:pt x="339" y="309"/>
                    </a:lnTo>
                    <a:lnTo>
                      <a:pt x="328" y="321"/>
                    </a:lnTo>
                    <a:lnTo>
                      <a:pt x="314" y="332"/>
                    </a:lnTo>
                    <a:lnTo>
                      <a:pt x="298" y="340"/>
                    </a:lnTo>
                    <a:lnTo>
                      <a:pt x="279" y="347"/>
                    </a:lnTo>
                    <a:lnTo>
                      <a:pt x="259" y="349"/>
                    </a:lnTo>
                    <a:lnTo>
                      <a:pt x="257" y="339"/>
                    </a:lnTo>
                    <a:lnTo>
                      <a:pt x="252" y="328"/>
                    </a:lnTo>
                    <a:lnTo>
                      <a:pt x="247" y="319"/>
                    </a:lnTo>
                    <a:lnTo>
                      <a:pt x="241" y="311"/>
                    </a:lnTo>
                    <a:lnTo>
                      <a:pt x="232" y="305"/>
                    </a:lnTo>
                    <a:lnTo>
                      <a:pt x="225" y="300"/>
                    </a:lnTo>
                    <a:lnTo>
                      <a:pt x="217" y="298"/>
                    </a:lnTo>
                    <a:lnTo>
                      <a:pt x="208" y="298"/>
                    </a:lnTo>
                    <a:lnTo>
                      <a:pt x="200" y="300"/>
                    </a:lnTo>
                    <a:lnTo>
                      <a:pt x="190" y="300"/>
                    </a:lnTo>
                    <a:lnTo>
                      <a:pt x="180" y="302"/>
                    </a:lnTo>
                    <a:lnTo>
                      <a:pt x="171" y="300"/>
                    </a:lnTo>
                    <a:lnTo>
                      <a:pt x="164" y="300"/>
                    </a:lnTo>
                    <a:lnTo>
                      <a:pt x="158" y="297"/>
                    </a:lnTo>
                    <a:lnTo>
                      <a:pt x="155" y="293"/>
                    </a:lnTo>
                    <a:lnTo>
                      <a:pt x="155" y="286"/>
                    </a:lnTo>
                    <a:lnTo>
                      <a:pt x="162" y="269"/>
                    </a:lnTo>
                    <a:lnTo>
                      <a:pt x="174" y="248"/>
                    </a:lnTo>
                    <a:lnTo>
                      <a:pt x="185" y="228"/>
                    </a:lnTo>
                    <a:lnTo>
                      <a:pt x="195" y="220"/>
                    </a:lnTo>
                    <a:lnTo>
                      <a:pt x="205" y="215"/>
                    </a:lnTo>
                    <a:lnTo>
                      <a:pt x="227" y="204"/>
                    </a:lnTo>
                    <a:lnTo>
                      <a:pt x="254" y="190"/>
                    </a:lnTo>
                    <a:lnTo>
                      <a:pt x="285" y="173"/>
                    </a:lnTo>
                    <a:lnTo>
                      <a:pt x="317" y="157"/>
                    </a:lnTo>
                    <a:lnTo>
                      <a:pt x="347" y="143"/>
                    </a:lnTo>
                    <a:lnTo>
                      <a:pt x="368" y="131"/>
                    </a:lnTo>
                    <a:lnTo>
                      <a:pt x="381" y="125"/>
                    </a:lnTo>
                    <a:lnTo>
                      <a:pt x="375" y="120"/>
                    </a:lnTo>
                    <a:lnTo>
                      <a:pt x="368" y="111"/>
                    </a:lnTo>
                    <a:lnTo>
                      <a:pt x="358" y="104"/>
                    </a:lnTo>
                    <a:lnTo>
                      <a:pt x="348" y="96"/>
                    </a:lnTo>
                    <a:lnTo>
                      <a:pt x="337" y="87"/>
                    </a:lnTo>
                    <a:lnTo>
                      <a:pt x="327" y="80"/>
                    </a:lnTo>
                    <a:lnTo>
                      <a:pt x="318" y="75"/>
                    </a:lnTo>
                    <a:lnTo>
                      <a:pt x="311" y="71"/>
                    </a:lnTo>
                    <a:lnTo>
                      <a:pt x="302" y="68"/>
                    </a:lnTo>
                    <a:lnTo>
                      <a:pt x="298" y="63"/>
                    </a:lnTo>
                    <a:lnTo>
                      <a:pt x="299" y="59"/>
                    </a:lnTo>
                    <a:lnTo>
                      <a:pt x="307" y="56"/>
                    </a:lnTo>
                    <a:lnTo>
                      <a:pt x="311" y="54"/>
                    </a:lnTo>
                    <a:lnTo>
                      <a:pt x="318" y="54"/>
                    </a:lnTo>
                    <a:lnTo>
                      <a:pt x="324" y="54"/>
                    </a:lnTo>
                    <a:lnTo>
                      <a:pt x="331" y="52"/>
                    </a:lnTo>
                    <a:lnTo>
                      <a:pt x="337" y="52"/>
                    </a:lnTo>
                    <a:lnTo>
                      <a:pt x="344" y="52"/>
                    </a:lnTo>
                    <a:lnTo>
                      <a:pt x="348" y="54"/>
                    </a:lnTo>
                    <a:lnTo>
                      <a:pt x="352" y="54"/>
                    </a:lnTo>
                    <a:lnTo>
                      <a:pt x="351" y="45"/>
                    </a:lnTo>
                    <a:lnTo>
                      <a:pt x="347" y="38"/>
                    </a:lnTo>
                    <a:lnTo>
                      <a:pt x="341" y="33"/>
                    </a:lnTo>
                    <a:lnTo>
                      <a:pt x="332" y="29"/>
                    </a:lnTo>
                    <a:lnTo>
                      <a:pt x="327" y="29"/>
                    </a:lnTo>
                    <a:lnTo>
                      <a:pt x="321" y="29"/>
                    </a:lnTo>
                    <a:lnTo>
                      <a:pt x="312" y="31"/>
                    </a:lnTo>
                    <a:lnTo>
                      <a:pt x="304" y="31"/>
                    </a:lnTo>
                    <a:lnTo>
                      <a:pt x="295" y="35"/>
                    </a:lnTo>
                    <a:lnTo>
                      <a:pt x="285" y="38"/>
                    </a:lnTo>
                    <a:lnTo>
                      <a:pt x="277" y="42"/>
                    </a:lnTo>
                    <a:lnTo>
                      <a:pt x="269" y="49"/>
                    </a:lnTo>
                    <a:lnTo>
                      <a:pt x="264" y="56"/>
                    </a:lnTo>
                    <a:lnTo>
                      <a:pt x="257" y="64"/>
                    </a:lnTo>
                    <a:lnTo>
                      <a:pt x="251" y="73"/>
                    </a:lnTo>
                    <a:lnTo>
                      <a:pt x="245" y="82"/>
                    </a:lnTo>
                    <a:lnTo>
                      <a:pt x="238" y="91"/>
                    </a:lnTo>
                    <a:lnTo>
                      <a:pt x="234" y="97"/>
                    </a:lnTo>
                    <a:lnTo>
                      <a:pt x="228" y="104"/>
                    </a:lnTo>
                    <a:lnTo>
                      <a:pt x="224" y="110"/>
                    </a:lnTo>
                    <a:lnTo>
                      <a:pt x="218" y="115"/>
                    </a:lnTo>
                    <a:lnTo>
                      <a:pt x="212" y="120"/>
                    </a:lnTo>
                    <a:lnTo>
                      <a:pt x="205" y="127"/>
                    </a:lnTo>
                    <a:lnTo>
                      <a:pt x="198" y="132"/>
                    </a:lnTo>
                    <a:lnTo>
                      <a:pt x="192" y="139"/>
                    </a:lnTo>
                    <a:lnTo>
                      <a:pt x="185" y="143"/>
                    </a:lnTo>
                    <a:lnTo>
                      <a:pt x="181" y="146"/>
                    </a:lnTo>
                    <a:lnTo>
                      <a:pt x="178" y="146"/>
                    </a:lnTo>
                    <a:lnTo>
                      <a:pt x="180" y="141"/>
                    </a:lnTo>
                    <a:lnTo>
                      <a:pt x="188" y="129"/>
                    </a:lnTo>
                    <a:lnTo>
                      <a:pt x="200" y="115"/>
                    </a:lnTo>
                    <a:lnTo>
                      <a:pt x="211" y="103"/>
                    </a:lnTo>
                    <a:lnTo>
                      <a:pt x="217" y="94"/>
                    </a:lnTo>
                    <a:lnTo>
                      <a:pt x="225" y="84"/>
                    </a:lnTo>
                    <a:lnTo>
                      <a:pt x="234" y="70"/>
                    </a:lnTo>
                    <a:lnTo>
                      <a:pt x="242" y="56"/>
                    </a:lnTo>
                    <a:lnTo>
                      <a:pt x="248" y="43"/>
                    </a:lnTo>
                    <a:lnTo>
                      <a:pt x="251" y="33"/>
                    </a:lnTo>
                    <a:lnTo>
                      <a:pt x="248" y="28"/>
                    </a:lnTo>
                    <a:lnTo>
                      <a:pt x="241" y="29"/>
                    </a:lnTo>
                    <a:lnTo>
                      <a:pt x="248" y="26"/>
                    </a:lnTo>
                    <a:lnTo>
                      <a:pt x="258" y="22"/>
                    </a:lnTo>
                    <a:lnTo>
                      <a:pt x="269" y="19"/>
                    </a:lnTo>
                    <a:lnTo>
                      <a:pt x="284" y="14"/>
                    </a:lnTo>
                    <a:lnTo>
                      <a:pt x="297" y="8"/>
                    </a:lnTo>
                    <a:lnTo>
                      <a:pt x="311" y="5"/>
                    </a:lnTo>
                    <a:lnTo>
                      <a:pt x="325" y="1"/>
                    </a:lnTo>
                    <a:lnTo>
                      <a:pt x="337" y="0"/>
                    </a:lnTo>
                    <a:lnTo>
                      <a:pt x="344" y="0"/>
                    </a:lnTo>
                    <a:lnTo>
                      <a:pt x="351" y="0"/>
                    </a:lnTo>
                    <a:lnTo>
                      <a:pt x="358" y="0"/>
                    </a:lnTo>
                    <a:lnTo>
                      <a:pt x="362" y="0"/>
                    </a:lnTo>
                    <a:lnTo>
                      <a:pt x="372" y="15"/>
                    </a:lnTo>
                    <a:lnTo>
                      <a:pt x="385" y="33"/>
                    </a:lnTo>
                    <a:lnTo>
                      <a:pt x="398" y="52"/>
                    </a:lnTo>
                    <a:lnTo>
                      <a:pt x="412" y="71"/>
                    </a:lnTo>
                    <a:lnTo>
                      <a:pt x="425" y="91"/>
                    </a:lnTo>
                    <a:lnTo>
                      <a:pt x="438" y="106"/>
                    </a:lnTo>
                    <a:lnTo>
                      <a:pt x="449" y="120"/>
                    </a:lnTo>
                    <a:lnTo>
                      <a:pt x="458" y="131"/>
                    </a:lnTo>
                    <a:lnTo>
                      <a:pt x="465" y="139"/>
                    </a:lnTo>
                    <a:lnTo>
                      <a:pt x="472" y="150"/>
                    </a:lnTo>
                    <a:lnTo>
                      <a:pt x="479" y="160"/>
                    </a:lnTo>
                    <a:lnTo>
                      <a:pt x="487" y="171"/>
                    </a:lnTo>
                    <a:lnTo>
                      <a:pt x="492" y="181"/>
                    </a:lnTo>
                    <a:lnTo>
                      <a:pt x="497" y="190"/>
                    </a:lnTo>
                    <a:lnTo>
                      <a:pt x="501" y="199"/>
                    </a:lnTo>
                    <a:lnTo>
                      <a:pt x="502" y="206"/>
                    </a:lnTo>
                    <a:lnTo>
                      <a:pt x="505" y="216"/>
                    </a:lnTo>
                    <a:lnTo>
                      <a:pt x="509" y="235"/>
                    </a:lnTo>
                    <a:lnTo>
                      <a:pt x="518" y="260"/>
                    </a:lnTo>
                    <a:lnTo>
                      <a:pt x="527" y="288"/>
                    </a:lnTo>
                    <a:lnTo>
                      <a:pt x="535" y="316"/>
                    </a:lnTo>
                    <a:lnTo>
                      <a:pt x="545" y="340"/>
                    </a:lnTo>
                    <a:lnTo>
                      <a:pt x="554" y="361"/>
                    </a:lnTo>
                    <a:lnTo>
                      <a:pt x="561" y="375"/>
                    </a:lnTo>
                    <a:lnTo>
                      <a:pt x="568" y="389"/>
                    </a:lnTo>
                    <a:lnTo>
                      <a:pt x="578" y="412"/>
                    </a:lnTo>
                    <a:lnTo>
                      <a:pt x="589" y="440"/>
                    </a:lnTo>
                    <a:lnTo>
                      <a:pt x="601" y="470"/>
                    </a:lnTo>
                    <a:lnTo>
                      <a:pt x="612" y="501"/>
                    </a:lnTo>
                    <a:lnTo>
                      <a:pt x="621" y="531"/>
                    </a:lnTo>
                    <a:lnTo>
                      <a:pt x="626" y="555"/>
                    </a:lnTo>
                    <a:lnTo>
                      <a:pt x="629" y="571"/>
                    </a:lnTo>
                    <a:lnTo>
                      <a:pt x="632" y="609"/>
                    </a:lnTo>
                    <a:lnTo>
                      <a:pt x="636" y="665"/>
                    </a:lnTo>
                    <a:lnTo>
                      <a:pt x="642" y="719"/>
                    </a:lnTo>
                    <a:lnTo>
                      <a:pt x="646" y="753"/>
                    </a:lnTo>
                    <a:lnTo>
                      <a:pt x="649" y="786"/>
                    </a:lnTo>
                    <a:lnTo>
                      <a:pt x="652" y="842"/>
                    </a:lnTo>
                    <a:lnTo>
                      <a:pt x="655" y="897"/>
                    </a:lnTo>
                    <a:lnTo>
                      <a:pt x="655" y="932"/>
                    </a:lnTo>
                    <a:lnTo>
                      <a:pt x="654" y="953"/>
                    </a:lnTo>
                    <a:lnTo>
                      <a:pt x="654" y="974"/>
                    </a:lnTo>
                    <a:lnTo>
                      <a:pt x="654" y="994"/>
                    </a:lnTo>
                    <a:lnTo>
                      <a:pt x="654" y="1006"/>
                    </a:lnTo>
                    <a:lnTo>
                      <a:pt x="655" y="1016"/>
                    </a:lnTo>
                    <a:lnTo>
                      <a:pt x="654" y="1032"/>
                    </a:lnTo>
                    <a:lnTo>
                      <a:pt x="652" y="1046"/>
                    </a:lnTo>
                    <a:lnTo>
                      <a:pt x="649" y="1055"/>
                    </a:lnTo>
                    <a:lnTo>
                      <a:pt x="645" y="1058"/>
                    </a:lnTo>
                    <a:lnTo>
                      <a:pt x="642" y="1062"/>
                    </a:lnTo>
                    <a:lnTo>
                      <a:pt x="639" y="1067"/>
                    </a:lnTo>
                    <a:lnTo>
                      <a:pt x="635" y="1070"/>
                    </a:lnTo>
                    <a:lnTo>
                      <a:pt x="645" y="1088"/>
                    </a:lnTo>
                    <a:lnTo>
                      <a:pt x="654" y="1111"/>
                    </a:lnTo>
                    <a:lnTo>
                      <a:pt x="661" y="1132"/>
                    </a:lnTo>
                    <a:lnTo>
                      <a:pt x="664" y="1144"/>
                    </a:lnTo>
                    <a:lnTo>
                      <a:pt x="661" y="1154"/>
                    </a:lnTo>
                    <a:lnTo>
                      <a:pt x="655" y="1172"/>
                    </a:lnTo>
                    <a:lnTo>
                      <a:pt x="649" y="1191"/>
                    </a:lnTo>
                    <a:lnTo>
                      <a:pt x="646" y="1205"/>
                    </a:lnTo>
                    <a:lnTo>
                      <a:pt x="648" y="1224"/>
                    </a:lnTo>
                    <a:lnTo>
                      <a:pt x="654" y="1257"/>
                    </a:lnTo>
                    <a:lnTo>
                      <a:pt x="659" y="1289"/>
                    </a:lnTo>
                    <a:lnTo>
                      <a:pt x="662" y="1308"/>
                    </a:lnTo>
                    <a:lnTo>
                      <a:pt x="659" y="1322"/>
                    </a:lnTo>
                    <a:lnTo>
                      <a:pt x="655" y="1343"/>
                    </a:lnTo>
                    <a:lnTo>
                      <a:pt x="649" y="1366"/>
                    </a:lnTo>
                    <a:lnTo>
                      <a:pt x="644" y="1381"/>
                    </a:lnTo>
                    <a:lnTo>
                      <a:pt x="632" y="1381"/>
                    </a:lnTo>
                    <a:lnTo>
                      <a:pt x="611" y="1381"/>
                    </a:lnTo>
                    <a:lnTo>
                      <a:pt x="578" y="1381"/>
                    </a:lnTo>
                    <a:lnTo>
                      <a:pt x="538" y="1381"/>
                    </a:lnTo>
                    <a:lnTo>
                      <a:pt x="492" y="1381"/>
                    </a:lnTo>
                    <a:lnTo>
                      <a:pt x="439" y="1381"/>
                    </a:lnTo>
                    <a:lnTo>
                      <a:pt x="385" y="1381"/>
                    </a:lnTo>
                    <a:lnTo>
                      <a:pt x="328" y="1381"/>
                    </a:lnTo>
                    <a:lnTo>
                      <a:pt x="271" y="1381"/>
                    </a:lnTo>
                    <a:lnTo>
                      <a:pt x="215" y="1381"/>
                    </a:lnTo>
                    <a:lnTo>
                      <a:pt x="162" y="1381"/>
                    </a:lnTo>
                    <a:lnTo>
                      <a:pt x="114" y="1381"/>
                    </a:lnTo>
                    <a:lnTo>
                      <a:pt x="72" y="1381"/>
                    </a:lnTo>
                    <a:lnTo>
                      <a:pt x="38" y="1381"/>
                    </a:lnTo>
                    <a:lnTo>
                      <a:pt x="12" y="1381"/>
                    </a:lnTo>
                    <a:lnTo>
                      <a:pt x="0" y="1381"/>
                    </a:lnTo>
                    <a:lnTo>
                      <a:pt x="1" y="1366"/>
                    </a:lnTo>
                    <a:lnTo>
                      <a:pt x="7" y="1343"/>
                    </a:lnTo>
                    <a:lnTo>
                      <a:pt x="14" y="1315"/>
                    </a:lnTo>
                    <a:lnTo>
                      <a:pt x="21" y="1287"/>
                    </a:lnTo>
                    <a:lnTo>
                      <a:pt x="30" y="1257"/>
                    </a:lnTo>
                    <a:lnTo>
                      <a:pt x="38" y="1233"/>
                    </a:lnTo>
                    <a:lnTo>
                      <a:pt x="44" y="1214"/>
                    </a:lnTo>
                    <a:lnTo>
                      <a:pt x="47" y="1203"/>
                    </a:lnTo>
                    <a:lnTo>
                      <a:pt x="52" y="1189"/>
                    </a:lnTo>
                    <a:lnTo>
                      <a:pt x="60" y="1173"/>
                    </a:lnTo>
                    <a:lnTo>
                      <a:pt x="68" y="1159"/>
                    </a:lnTo>
                    <a:lnTo>
                      <a:pt x="72" y="1147"/>
                    </a:lnTo>
                    <a:lnTo>
                      <a:pt x="75" y="1139"/>
                    </a:lnTo>
                    <a:lnTo>
                      <a:pt x="80" y="1132"/>
                    </a:lnTo>
                    <a:lnTo>
                      <a:pt x="84" y="1125"/>
                    </a:lnTo>
                    <a:lnTo>
                      <a:pt x="91" y="1121"/>
                    </a:lnTo>
                    <a:lnTo>
                      <a:pt x="94" y="1114"/>
                    </a:lnTo>
                    <a:lnTo>
                      <a:pt x="95" y="1105"/>
                    </a:lnTo>
                    <a:lnTo>
                      <a:pt x="97" y="1095"/>
                    </a:lnTo>
                    <a:lnTo>
                      <a:pt x="95" y="1086"/>
                    </a:lnTo>
                    <a:lnTo>
                      <a:pt x="92" y="1074"/>
                    </a:lnTo>
                    <a:lnTo>
                      <a:pt x="91" y="1058"/>
                    </a:lnTo>
                    <a:lnTo>
                      <a:pt x="91" y="1042"/>
                    </a:lnTo>
                    <a:lnTo>
                      <a:pt x="94" y="1032"/>
                    </a:lnTo>
                    <a:lnTo>
                      <a:pt x="90" y="1025"/>
                    </a:lnTo>
                    <a:lnTo>
                      <a:pt x="82" y="1016"/>
                    </a:lnTo>
                    <a:lnTo>
                      <a:pt x="75" y="1004"/>
                    </a:lnTo>
                    <a:lnTo>
                      <a:pt x="67" y="992"/>
                    </a:lnTo>
                    <a:lnTo>
                      <a:pt x="61" y="980"/>
                    </a:lnTo>
                    <a:lnTo>
                      <a:pt x="55" y="967"/>
                    </a:lnTo>
                    <a:lnTo>
                      <a:pt x="52" y="955"/>
                    </a:lnTo>
                    <a:lnTo>
                      <a:pt x="52" y="945"/>
                    </a:lnTo>
                    <a:lnTo>
                      <a:pt x="48" y="939"/>
                    </a:lnTo>
                    <a:lnTo>
                      <a:pt x="44" y="932"/>
                    </a:lnTo>
                    <a:lnTo>
                      <a:pt x="40" y="925"/>
                    </a:lnTo>
                    <a:lnTo>
                      <a:pt x="35" y="922"/>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41" name="Freeform 97"/>
              <p:cNvSpPr>
                <a:spLocks/>
              </p:cNvSpPr>
              <p:nvPr/>
            </p:nvSpPr>
            <p:spPr bwMode="auto">
              <a:xfrm>
                <a:off x="6814" y="5242"/>
                <a:ext cx="134" cy="315"/>
              </a:xfrm>
              <a:custGeom>
                <a:avLst/>
                <a:gdLst>
                  <a:gd name="T0" fmla="*/ 0 w 269"/>
                  <a:gd name="T1" fmla="*/ 0 h 631"/>
                  <a:gd name="T2" fmla="*/ 0 w 269"/>
                  <a:gd name="T3" fmla="*/ 0 h 631"/>
                  <a:gd name="T4" fmla="*/ 0 w 269"/>
                  <a:gd name="T5" fmla="*/ 0 h 631"/>
                  <a:gd name="T6" fmla="*/ 0 w 269"/>
                  <a:gd name="T7" fmla="*/ 0 h 631"/>
                  <a:gd name="T8" fmla="*/ 0 w 269"/>
                  <a:gd name="T9" fmla="*/ 0 h 631"/>
                  <a:gd name="T10" fmla="*/ 0 w 269"/>
                  <a:gd name="T11" fmla="*/ 0 h 631"/>
                  <a:gd name="T12" fmla="*/ 0 w 269"/>
                  <a:gd name="T13" fmla="*/ 0 h 631"/>
                  <a:gd name="T14" fmla="*/ 0 w 269"/>
                  <a:gd name="T15" fmla="*/ 0 h 631"/>
                  <a:gd name="T16" fmla="*/ 0 w 269"/>
                  <a:gd name="T17" fmla="*/ 0 h 631"/>
                  <a:gd name="T18" fmla="*/ 0 w 269"/>
                  <a:gd name="T19" fmla="*/ 0 h 631"/>
                  <a:gd name="T20" fmla="*/ 0 w 269"/>
                  <a:gd name="T21" fmla="*/ 0 h 631"/>
                  <a:gd name="T22" fmla="*/ 0 w 269"/>
                  <a:gd name="T23" fmla="*/ 0 h 631"/>
                  <a:gd name="T24" fmla="*/ 0 w 269"/>
                  <a:gd name="T25" fmla="*/ 0 h 631"/>
                  <a:gd name="T26" fmla="*/ 0 w 269"/>
                  <a:gd name="T27" fmla="*/ 0 h 631"/>
                  <a:gd name="T28" fmla="*/ 0 w 269"/>
                  <a:gd name="T29" fmla="*/ 0 h 631"/>
                  <a:gd name="T30" fmla="*/ 0 w 269"/>
                  <a:gd name="T31" fmla="*/ 0 h 631"/>
                  <a:gd name="T32" fmla="*/ 0 w 269"/>
                  <a:gd name="T33" fmla="*/ 0 h 631"/>
                  <a:gd name="T34" fmla="*/ 0 w 269"/>
                  <a:gd name="T35" fmla="*/ 0 h 631"/>
                  <a:gd name="T36" fmla="*/ 0 w 269"/>
                  <a:gd name="T37" fmla="*/ 0 h 631"/>
                  <a:gd name="T38" fmla="*/ 0 w 269"/>
                  <a:gd name="T39" fmla="*/ 0 h 631"/>
                  <a:gd name="T40" fmla="*/ 0 w 269"/>
                  <a:gd name="T41" fmla="*/ 0 h 631"/>
                  <a:gd name="T42" fmla="*/ 0 w 269"/>
                  <a:gd name="T43" fmla="*/ 0 h 631"/>
                  <a:gd name="T44" fmla="*/ 0 w 269"/>
                  <a:gd name="T45" fmla="*/ 0 h 631"/>
                  <a:gd name="T46" fmla="*/ 0 w 269"/>
                  <a:gd name="T47" fmla="*/ 0 h 631"/>
                  <a:gd name="T48" fmla="*/ 0 w 269"/>
                  <a:gd name="T49" fmla="*/ 0 h 631"/>
                  <a:gd name="T50" fmla="*/ 0 w 269"/>
                  <a:gd name="T51" fmla="*/ 0 h 631"/>
                  <a:gd name="T52" fmla="*/ 0 w 269"/>
                  <a:gd name="T53" fmla="*/ 0 h 631"/>
                  <a:gd name="T54" fmla="*/ 0 w 269"/>
                  <a:gd name="T55" fmla="*/ 0 h 631"/>
                  <a:gd name="T56" fmla="*/ 0 w 269"/>
                  <a:gd name="T57" fmla="*/ 0 h 631"/>
                  <a:gd name="T58" fmla="*/ 0 w 269"/>
                  <a:gd name="T59" fmla="*/ 0 h 631"/>
                  <a:gd name="T60" fmla="*/ 0 w 269"/>
                  <a:gd name="T61" fmla="*/ 0 h 631"/>
                  <a:gd name="T62" fmla="*/ 0 w 269"/>
                  <a:gd name="T63" fmla="*/ 0 h 631"/>
                  <a:gd name="T64" fmla="*/ 0 w 269"/>
                  <a:gd name="T65" fmla="*/ 0 h 631"/>
                  <a:gd name="T66" fmla="*/ 0 w 269"/>
                  <a:gd name="T67" fmla="*/ 0 h 631"/>
                  <a:gd name="T68" fmla="*/ 0 w 269"/>
                  <a:gd name="T69" fmla="*/ 0 h 631"/>
                  <a:gd name="T70" fmla="*/ 0 w 269"/>
                  <a:gd name="T71" fmla="*/ 0 h 631"/>
                  <a:gd name="T72" fmla="*/ 0 w 269"/>
                  <a:gd name="T73" fmla="*/ 0 h 631"/>
                  <a:gd name="T74" fmla="*/ 0 w 269"/>
                  <a:gd name="T75" fmla="*/ 0 h 631"/>
                  <a:gd name="T76" fmla="*/ 0 w 269"/>
                  <a:gd name="T77" fmla="*/ 0 h 631"/>
                  <a:gd name="T78" fmla="*/ 0 w 269"/>
                  <a:gd name="T79" fmla="*/ 0 h 631"/>
                  <a:gd name="T80" fmla="*/ 0 w 269"/>
                  <a:gd name="T81" fmla="*/ 0 h 631"/>
                  <a:gd name="T82" fmla="*/ 0 w 269"/>
                  <a:gd name="T83" fmla="*/ 0 h 631"/>
                  <a:gd name="T84" fmla="*/ 0 w 269"/>
                  <a:gd name="T85" fmla="*/ 0 h 631"/>
                  <a:gd name="T86" fmla="*/ 0 w 269"/>
                  <a:gd name="T87" fmla="*/ 0 h 631"/>
                  <a:gd name="T88" fmla="*/ 0 w 269"/>
                  <a:gd name="T89" fmla="*/ 0 h 631"/>
                  <a:gd name="T90" fmla="*/ 0 w 269"/>
                  <a:gd name="T91" fmla="*/ 0 h 6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9"/>
                  <a:gd name="T139" fmla="*/ 0 h 631"/>
                  <a:gd name="T140" fmla="*/ 269 w 269"/>
                  <a:gd name="T141" fmla="*/ 631 h 63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9" h="631">
                    <a:moveTo>
                      <a:pt x="269" y="0"/>
                    </a:moveTo>
                    <a:lnTo>
                      <a:pt x="249" y="21"/>
                    </a:lnTo>
                    <a:lnTo>
                      <a:pt x="229" y="48"/>
                    </a:lnTo>
                    <a:lnTo>
                      <a:pt x="209" y="79"/>
                    </a:lnTo>
                    <a:lnTo>
                      <a:pt x="189" y="110"/>
                    </a:lnTo>
                    <a:lnTo>
                      <a:pt x="172" y="144"/>
                    </a:lnTo>
                    <a:lnTo>
                      <a:pt x="156" y="175"/>
                    </a:lnTo>
                    <a:lnTo>
                      <a:pt x="145" y="201"/>
                    </a:lnTo>
                    <a:lnTo>
                      <a:pt x="135" y="222"/>
                    </a:lnTo>
                    <a:lnTo>
                      <a:pt x="120" y="269"/>
                    </a:lnTo>
                    <a:lnTo>
                      <a:pt x="109" y="330"/>
                    </a:lnTo>
                    <a:lnTo>
                      <a:pt x="102" y="388"/>
                    </a:lnTo>
                    <a:lnTo>
                      <a:pt x="99" y="428"/>
                    </a:lnTo>
                    <a:lnTo>
                      <a:pt x="96" y="460"/>
                    </a:lnTo>
                    <a:lnTo>
                      <a:pt x="89" y="502"/>
                    </a:lnTo>
                    <a:lnTo>
                      <a:pt x="82" y="537"/>
                    </a:lnTo>
                    <a:lnTo>
                      <a:pt x="78" y="554"/>
                    </a:lnTo>
                    <a:lnTo>
                      <a:pt x="75" y="558"/>
                    </a:lnTo>
                    <a:lnTo>
                      <a:pt x="73" y="561"/>
                    </a:lnTo>
                    <a:lnTo>
                      <a:pt x="70" y="565"/>
                    </a:lnTo>
                    <a:lnTo>
                      <a:pt x="68" y="566"/>
                    </a:lnTo>
                    <a:lnTo>
                      <a:pt x="70" y="568"/>
                    </a:lnTo>
                    <a:lnTo>
                      <a:pt x="73" y="573"/>
                    </a:lnTo>
                    <a:lnTo>
                      <a:pt x="76" y="577"/>
                    </a:lnTo>
                    <a:lnTo>
                      <a:pt x="79" y="580"/>
                    </a:lnTo>
                    <a:lnTo>
                      <a:pt x="66" y="589"/>
                    </a:lnTo>
                    <a:lnTo>
                      <a:pt x="56" y="601"/>
                    </a:lnTo>
                    <a:lnTo>
                      <a:pt x="46" y="617"/>
                    </a:lnTo>
                    <a:lnTo>
                      <a:pt x="38" y="631"/>
                    </a:lnTo>
                    <a:lnTo>
                      <a:pt x="30" y="629"/>
                    </a:lnTo>
                    <a:lnTo>
                      <a:pt x="20" y="627"/>
                    </a:lnTo>
                    <a:lnTo>
                      <a:pt x="10" y="626"/>
                    </a:lnTo>
                    <a:lnTo>
                      <a:pt x="2" y="624"/>
                    </a:lnTo>
                    <a:lnTo>
                      <a:pt x="2" y="601"/>
                    </a:lnTo>
                    <a:lnTo>
                      <a:pt x="0" y="568"/>
                    </a:lnTo>
                    <a:lnTo>
                      <a:pt x="0" y="538"/>
                    </a:lnTo>
                    <a:lnTo>
                      <a:pt x="2" y="519"/>
                    </a:lnTo>
                    <a:lnTo>
                      <a:pt x="5" y="495"/>
                    </a:lnTo>
                    <a:lnTo>
                      <a:pt x="8" y="467"/>
                    </a:lnTo>
                    <a:lnTo>
                      <a:pt x="10" y="442"/>
                    </a:lnTo>
                    <a:lnTo>
                      <a:pt x="13" y="427"/>
                    </a:lnTo>
                    <a:lnTo>
                      <a:pt x="18" y="414"/>
                    </a:lnTo>
                    <a:lnTo>
                      <a:pt x="23" y="399"/>
                    </a:lnTo>
                    <a:lnTo>
                      <a:pt x="28" y="379"/>
                    </a:lnTo>
                    <a:lnTo>
                      <a:pt x="30" y="365"/>
                    </a:lnTo>
                    <a:lnTo>
                      <a:pt x="33" y="341"/>
                    </a:lnTo>
                    <a:lnTo>
                      <a:pt x="38" y="301"/>
                    </a:lnTo>
                    <a:lnTo>
                      <a:pt x="46" y="259"/>
                    </a:lnTo>
                    <a:lnTo>
                      <a:pt x="58" y="227"/>
                    </a:lnTo>
                    <a:lnTo>
                      <a:pt x="58" y="210"/>
                    </a:lnTo>
                    <a:lnTo>
                      <a:pt x="59" y="186"/>
                    </a:lnTo>
                    <a:lnTo>
                      <a:pt x="60" y="161"/>
                    </a:lnTo>
                    <a:lnTo>
                      <a:pt x="65" y="145"/>
                    </a:lnTo>
                    <a:lnTo>
                      <a:pt x="70" y="133"/>
                    </a:lnTo>
                    <a:lnTo>
                      <a:pt x="75" y="119"/>
                    </a:lnTo>
                    <a:lnTo>
                      <a:pt x="78" y="105"/>
                    </a:lnTo>
                    <a:lnTo>
                      <a:pt x="79" y="96"/>
                    </a:lnTo>
                    <a:lnTo>
                      <a:pt x="80" y="82"/>
                    </a:lnTo>
                    <a:lnTo>
                      <a:pt x="86" y="62"/>
                    </a:lnTo>
                    <a:lnTo>
                      <a:pt x="92" y="41"/>
                    </a:lnTo>
                    <a:lnTo>
                      <a:pt x="98" y="30"/>
                    </a:lnTo>
                    <a:lnTo>
                      <a:pt x="105" y="35"/>
                    </a:lnTo>
                    <a:lnTo>
                      <a:pt x="112" y="42"/>
                    </a:lnTo>
                    <a:lnTo>
                      <a:pt x="119" y="51"/>
                    </a:lnTo>
                    <a:lnTo>
                      <a:pt x="128" y="60"/>
                    </a:lnTo>
                    <a:lnTo>
                      <a:pt x="135" y="68"/>
                    </a:lnTo>
                    <a:lnTo>
                      <a:pt x="140" y="77"/>
                    </a:lnTo>
                    <a:lnTo>
                      <a:pt x="146" y="84"/>
                    </a:lnTo>
                    <a:lnTo>
                      <a:pt x="149" y="89"/>
                    </a:lnTo>
                    <a:lnTo>
                      <a:pt x="140" y="88"/>
                    </a:lnTo>
                    <a:lnTo>
                      <a:pt x="132" y="86"/>
                    </a:lnTo>
                    <a:lnTo>
                      <a:pt x="126" y="86"/>
                    </a:lnTo>
                    <a:lnTo>
                      <a:pt x="123" y="88"/>
                    </a:lnTo>
                    <a:lnTo>
                      <a:pt x="123" y="93"/>
                    </a:lnTo>
                    <a:lnTo>
                      <a:pt x="123" y="98"/>
                    </a:lnTo>
                    <a:lnTo>
                      <a:pt x="126" y="105"/>
                    </a:lnTo>
                    <a:lnTo>
                      <a:pt x="130" y="109"/>
                    </a:lnTo>
                    <a:lnTo>
                      <a:pt x="138" y="112"/>
                    </a:lnTo>
                    <a:lnTo>
                      <a:pt x="148" y="116"/>
                    </a:lnTo>
                    <a:lnTo>
                      <a:pt x="156" y="119"/>
                    </a:lnTo>
                    <a:lnTo>
                      <a:pt x="162" y="117"/>
                    </a:lnTo>
                    <a:lnTo>
                      <a:pt x="168" y="109"/>
                    </a:lnTo>
                    <a:lnTo>
                      <a:pt x="176" y="96"/>
                    </a:lnTo>
                    <a:lnTo>
                      <a:pt x="182" y="82"/>
                    </a:lnTo>
                    <a:lnTo>
                      <a:pt x="185" y="70"/>
                    </a:lnTo>
                    <a:lnTo>
                      <a:pt x="193" y="63"/>
                    </a:lnTo>
                    <a:lnTo>
                      <a:pt x="203" y="55"/>
                    </a:lnTo>
                    <a:lnTo>
                      <a:pt x="216" y="44"/>
                    </a:lnTo>
                    <a:lnTo>
                      <a:pt x="229" y="32"/>
                    </a:lnTo>
                    <a:lnTo>
                      <a:pt x="240" y="21"/>
                    </a:lnTo>
                    <a:lnTo>
                      <a:pt x="252" y="11"/>
                    </a:lnTo>
                    <a:lnTo>
                      <a:pt x="262" y="4"/>
                    </a:lnTo>
                    <a:lnTo>
                      <a:pt x="26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42" name="Freeform 98"/>
              <p:cNvSpPr>
                <a:spLocks/>
              </p:cNvSpPr>
              <p:nvPr/>
            </p:nvSpPr>
            <p:spPr bwMode="auto">
              <a:xfrm>
                <a:off x="6845" y="5654"/>
                <a:ext cx="156" cy="69"/>
              </a:xfrm>
              <a:custGeom>
                <a:avLst/>
                <a:gdLst>
                  <a:gd name="T0" fmla="*/ 1 w 312"/>
                  <a:gd name="T1" fmla="*/ 1 h 138"/>
                  <a:gd name="T2" fmla="*/ 1 w 312"/>
                  <a:gd name="T3" fmla="*/ 1 h 138"/>
                  <a:gd name="T4" fmla="*/ 1 w 312"/>
                  <a:gd name="T5" fmla="*/ 1 h 138"/>
                  <a:gd name="T6" fmla="*/ 1 w 312"/>
                  <a:gd name="T7" fmla="*/ 1 h 138"/>
                  <a:gd name="T8" fmla="*/ 1 w 312"/>
                  <a:gd name="T9" fmla="*/ 1 h 138"/>
                  <a:gd name="T10" fmla="*/ 1 w 312"/>
                  <a:gd name="T11" fmla="*/ 1 h 138"/>
                  <a:gd name="T12" fmla="*/ 1 w 312"/>
                  <a:gd name="T13" fmla="*/ 1 h 138"/>
                  <a:gd name="T14" fmla="*/ 1 w 312"/>
                  <a:gd name="T15" fmla="*/ 1 h 138"/>
                  <a:gd name="T16" fmla="*/ 1 w 312"/>
                  <a:gd name="T17" fmla="*/ 1 h 138"/>
                  <a:gd name="T18" fmla="*/ 1 w 312"/>
                  <a:gd name="T19" fmla="*/ 1 h 138"/>
                  <a:gd name="T20" fmla="*/ 1 w 312"/>
                  <a:gd name="T21" fmla="*/ 1 h 138"/>
                  <a:gd name="T22" fmla="*/ 1 w 312"/>
                  <a:gd name="T23" fmla="*/ 1 h 138"/>
                  <a:gd name="T24" fmla="*/ 1 w 312"/>
                  <a:gd name="T25" fmla="*/ 1 h 138"/>
                  <a:gd name="T26" fmla="*/ 1 w 312"/>
                  <a:gd name="T27" fmla="*/ 1 h 138"/>
                  <a:gd name="T28" fmla="*/ 1 w 312"/>
                  <a:gd name="T29" fmla="*/ 1 h 138"/>
                  <a:gd name="T30" fmla="*/ 1 w 312"/>
                  <a:gd name="T31" fmla="*/ 1 h 138"/>
                  <a:gd name="T32" fmla="*/ 1 w 312"/>
                  <a:gd name="T33" fmla="*/ 1 h 138"/>
                  <a:gd name="T34" fmla="*/ 1 w 312"/>
                  <a:gd name="T35" fmla="*/ 1 h 138"/>
                  <a:gd name="T36" fmla="*/ 1 w 312"/>
                  <a:gd name="T37" fmla="*/ 1 h 138"/>
                  <a:gd name="T38" fmla="*/ 1 w 312"/>
                  <a:gd name="T39" fmla="*/ 1 h 138"/>
                  <a:gd name="T40" fmla="*/ 1 w 312"/>
                  <a:gd name="T41" fmla="*/ 1 h 138"/>
                  <a:gd name="T42" fmla="*/ 1 w 312"/>
                  <a:gd name="T43" fmla="*/ 1 h 138"/>
                  <a:gd name="T44" fmla="*/ 1 w 312"/>
                  <a:gd name="T45" fmla="*/ 1 h 138"/>
                  <a:gd name="T46" fmla="*/ 1 w 312"/>
                  <a:gd name="T47" fmla="*/ 1 h 138"/>
                  <a:gd name="T48" fmla="*/ 1 w 312"/>
                  <a:gd name="T49" fmla="*/ 1 h 138"/>
                  <a:gd name="T50" fmla="*/ 1 w 312"/>
                  <a:gd name="T51" fmla="*/ 1 h 138"/>
                  <a:gd name="T52" fmla="*/ 1 w 312"/>
                  <a:gd name="T53" fmla="*/ 1 h 138"/>
                  <a:gd name="T54" fmla="*/ 1 w 312"/>
                  <a:gd name="T55" fmla="*/ 1 h 138"/>
                  <a:gd name="T56" fmla="*/ 1 w 312"/>
                  <a:gd name="T57" fmla="*/ 1 h 138"/>
                  <a:gd name="T58" fmla="*/ 1 w 312"/>
                  <a:gd name="T59" fmla="*/ 1 h 138"/>
                  <a:gd name="T60" fmla="*/ 1 w 312"/>
                  <a:gd name="T61" fmla="*/ 1 h 138"/>
                  <a:gd name="T62" fmla="*/ 1 w 312"/>
                  <a:gd name="T63" fmla="*/ 1 h 138"/>
                  <a:gd name="T64" fmla="*/ 1 w 312"/>
                  <a:gd name="T65" fmla="*/ 1 h 138"/>
                  <a:gd name="T66" fmla="*/ 1 w 312"/>
                  <a:gd name="T67" fmla="*/ 1 h 138"/>
                  <a:gd name="T68" fmla="*/ 1 w 312"/>
                  <a:gd name="T69" fmla="*/ 1 h 138"/>
                  <a:gd name="T70" fmla="*/ 1 w 312"/>
                  <a:gd name="T71" fmla="*/ 1 h 138"/>
                  <a:gd name="T72" fmla="*/ 1 w 312"/>
                  <a:gd name="T73" fmla="*/ 1 h 138"/>
                  <a:gd name="T74" fmla="*/ 1 w 312"/>
                  <a:gd name="T75" fmla="*/ 1 h 138"/>
                  <a:gd name="T76" fmla="*/ 1 w 312"/>
                  <a:gd name="T77" fmla="*/ 1 h 138"/>
                  <a:gd name="T78" fmla="*/ 1 w 312"/>
                  <a:gd name="T79" fmla="*/ 1 h 138"/>
                  <a:gd name="T80" fmla="*/ 1 w 312"/>
                  <a:gd name="T81" fmla="*/ 1 h 138"/>
                  <a:gd name="T82" fmla="*/ 1 w 312"/>
                  <a:gd name="T83" fmla="*/ 1 h 138"/>
                  <a:gd name="T84" fmla="*/ 1 w 312"/>
                  <a:gd name="T85" fmla="*/ 1 h 138"/>
                  <a:gd name="T86" fmla="*/ 1 w 312"/>
                  <a:gd name="T87" fmla="*/ 1 h 138"/>
                  <a:gd name="T88" fmla="*/ 1 w 312"/>
                  <a:gd name="T89" fmla="*/ 1 h 138"/>
                  <a:gd name="T90" fmla="*/ 1 w 312"/>
                  <a:gd name="T91" fmla="*/ 1 h 138"/>
                  <a:gd name="T92" fmla="*/ 1 w 312"/>
                  <a:gd name="T93" fmla="*/ 1 h 138"/>
                  <a:gd name="T94" fmla="*/ 1 w 312"/>
                  <a:gd name="T95" fmla="*/ 1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2"/>
                  <a:gd name="T145" fmla="*/ 0 h 138"/>
                  <a:gd name="T146" fmla="*/ 312 w 312"/>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2" h="138">
                    <a:moveTo>
                      <a:pt x="17" y="93"/>
                    </a:moveTo>
                    <a:lnTo>
                      <a:pt x="13" y="87"/>
                    </a:lnTo>
                    <a:lnTo>
                      <a:pt x="9" y="80"/>
                    </a:lnTo>
                    <a:lnTo>
                      <a:pt x="5" y="73"/>
                    </a:lnTo>
                    <a:lnTo>
                      <a:pt x="0" y="70"/>
                    </a:lnTo>
                    <a:lnTo>
                      <a:pt x="16" y="70"/>
                    </a:lnTo>
                    <a:lnTo>
                      <a:pt x="32" y="70"/>
                    </a:lnTo>
                    <a:lnTo>
                      <a:pt x="46" y="70"/>
                    </a:lnTo>
                    <a:lnTo>
                      <a:pt x="60" y="70"/>
                    </a:lnTo>
                    <a:lnTo>
                      <a:pt x="72" y="70"/>
                    </a:lnTo>
                    <a:lnTo>
                      <a:pt x="82" y="70"/>
                    </a:lnTo>
                    <a:lnTo>
                      <a:pt x="89" y="68"/>
                    </a:lnTo>
                    <a:lnTo>
                      <a:pt x="93" y="68"/>
                    </a:lnTo>
                    <a:lnTo>
                      <a:pt x="99" y="66"/>
                    </a:lnTo>
                    <a:lnTo>
                      <a:pt x="106" y="65"/>
                    </a:lnTo>
                    <a:lnTo>
                      <a:pt x="115" y="61"/>
                    </a:lnTo>
                    <a:lnTo>
                      <a:pt x="123" y="58"/>
                    </a:lnTo>
                    <a:lnTo>
                      <a:pt x="132" y="54"/>
                    </a:lnTo>
                    <a:lnTo>
                      <a:pt x="140" y="51"/>
                    </a:lnTo>
                    <a:lnTo>
                      <a:pt x="147" y="47"/>
                    </a:lnTo>
                    <a:lnTo>
                      <a:pt x="153" y="44"/>
                    </a:lnTo>
                    <a:lnTo>
                      <a:pt x="159" y="40"/>
                    </a:lnTo>
                    <a:lnTo>
                      <a:pt x="165" y="35"/>
                    </a:lnTo>
                    <a:lnTo>
                      <a:pt x="172" y="30"/>
                    </a:lnTo>
                    <a:lnTo>
                      <a:pt x="179" y="25"/>
                    </a:lnTo>
                    <a:lnTo>
                      <a:pt x="186" y="19"/>
                    </a:lnTo>
                    <a:lnTo>
                      <a:pt x="192" y="12"/>
                    </a:lnTo>
                    <a:lnTo>
                      <a:pt x="197" y="5"/>
                    </a:lnTo>
                    <a:lnTo>
                      <a:pt x="200" y="0"/>
                    </a:lnTo>
                    <a:lnTo>
                      <a:pt x="209" y="7"/>
                    </a:lnTo>
                    <a:lnTo>
                      <a:pt x="222" y="12"/>
                    </a:lnTo>
                    <a:lnTo>
                      <a:pt x="236" y="19"/>
                    </a:lnTo>
                    <a:lnTo>
                      <a:pt x="252" y="26"/>
                    </a:lnTo>
                    <a:lnTo>
                      <a:pt x="269" y="32"/>
                    </a:lnTo>
                    <a:lnTo>
                      <a:pt x="284" y="37"/>
                    </a:lnTo>
                    <a:lnTo>
                      <a:pt x="300" y="39"/>
                    </a:lnTo>
                    <a:lnTo>
                      <a:pt x="312" y="40"/>
                    </a:lnTo>
                    <a:lnTo>
                      <a:pt x="307" y="49"/>
                    </a:lnTo>
                    <a:lnTo>
                      <a:pt x="303" y="56"/>
                    </a:lnTo>
                    <a:lnTo>
                      <a:pt x="297" y="61"/>
                    </a:lnTo>
                    <a:lnTo>
                      <a:pt x="292" y="63"/>
                    </a:lnTo>
                    <a:lnTo>
                      <a:pt x="286" y="63"/>
                    </a:lnTo>
                    <a:lnTo>
                      <a:pt x="274" y="61"/>
                    </a:lnTo>
                    <a:lnTo>
                      <a:pt x="260" y="58"/>
                    </a:lnTo>
                    <a:lnTo>
                      <a:pt x="243" y="56"/>
                    </a:lnTo>
                    <a:lnTo>
                      <a:pt x="226" y="52"/>
                    </a:lnTo>
                    <a:lnTo>
                      <a:pt x="209" y="49"/>
                    </a:lnTo>
                    <a:lnTo>
                      <a:pt x="197" y="47"/>
                    </a:lnTo>
                    <a:lnTo>
                      <a:pt x="189" y="45"/>
                    </a:lnTo>
                    <a:lnTo>
                      <a:pt x="182" y="47"/>
                    </a:lnTo>
                    <a:lnTo>
                      <a:pt x="179" y="56"/>
                    </a:lnTo>
                    <a:lnTo>
                      <a:pt x="180" y="68"/>
                    </a:lnTo>
                    <a:lnTo>
                      <a:pt x="186" y="77"/>
                    </a:lnTo>
                    <a:lnTo>
                      <a:pt x="192" y="80"/>
                    </a:lnTo>
                    <a:lnTo>
                      <a:pt x="200" y="86"/>
                    </a:lnTo>
                    <a:lnTo>
                      <a:pt x="209" y="91"/>
                    </a:lnTo>
                    <a:lnTo>
                      <a:pt x="217" y="96"/>
                    </a:lnTo>
                    <a:lnTo>
                      <a:pt x="227" y="101"/>
                    </a:lnTo>
                    <a:lnTo>
                      <a:pt x="234" y="107"/>
                    </a:lnTo>
                    <a:lnTo>
                      <a:pt x="240" y="112"/>
                    </a:lnTo>
                    <a:lnTo>
                      <a:pt x="244" y="115"/>
                    </a:lnTo>
                    <a:lnTo>
                      <a:pt x="244" y="117"/>
                    </a:lnTo>
                    <a:lnTo>
                      <a:pt x="243" y="119"/>
                    </a:lnTo>
                    <a:lnTo>
                      <a:pt x="240" y="122"/>
                    </a:lnTo>
                    <a:lnTo>
                      <a:pt x="239" y="124"/>
                    </a:lnTo>
                    <a:lnTo>
                      <a:pt x="232" y="124"/>
                    </a:lnTo>
                    <a:lnTo>
                      <a:pt x="226" y="124"/>
                    </a:lnTo>
                    <a:lnTo>
                      <a:pt x="217" y="126"/>
                    </a:lnTo>
                    <a:lnTo>
                      <a:pt x="210" y="126"/>
                    </a:lnTo>
                    <a:lnTo>
                      <a:pt x="203" y="126"/>
                    </a:lnTo>
                    <a:lnTo>
                      <a:pt x="196" y="126"/>
                    </a:lnTo>
                    <a:lnTo>
                      <a:pt x="187" y="126"/>
                    </a:lnTo>
                    <a:lnTo>
                      <a:pt x="180" y="126"/>
                    </a:lnTo>
                    <a:lnTo>
                      <a:pt x="173" y="124"/>
                    </a:lnTo>
                    <a:lnTo>
                      <a:pt x="165" y="121"/>
                    </a:lnTo>
                    <a:lnTo>
                      <a:pt x="155" y="117"/>
                    </a:lnTo>
                    <a:lnTo>
                      <a:pt x="146" y="114"/>
                    </a:lnTo>
                    <a:lnTo>
                      <a:pt x="137" y="108"/>
                    </a:lnTo>
                    <a:lnTo>
                      <a:pt x="130" y="105"/>
                    </a:lnTo>
                    <a:lnTo>
                      <a:pt x="125" y="103"/>
                    </a:lnTo>
                    <a:lnTo>
                      <a:pt x="122" y="101"/>
                    </a:lnTo>
                    <a:lnTo>
                      <a:pt x="115" y="101"/>
                    </a:lnTo>
                    <a:lnTo>
                      <a:pt x="106" y="101"/>
                    </a:lnTo>
                    <a:lnTo>
                      <a:pt x="96" y="103"/>
                    </a:lnTo>
                    <a:lnTo>
                      <a:pt x="89" y="103"/>
                    </a:lnTo>
                    <a:lnTo>
                      <a:pt x="82" y="110"/>
                    </a:lnTo>
                    <a:lnTo>
                      <a:pt x="75" y="121"/>
                    </a:lnTo>
                    <a:lnTo>
                      <a:pt x="67" y="131"/>
                    </a:lnTo>
                    <a:lnTo>
                      <a:pt x="63" y="138"/>
                    </a:lnTo>
                    <a:lnTo>
                      <a:pt x="57" y="133"/>
                    </a:lnTo>
                    <a:lnTo>
                      <a:pt x="52" y="126"/>
                    </a:lnTo>
                    <a:lnTo>
                      <a:pt x="45" y="119"/>
                    </a:lnTo>
                    <a:lnTo>
                      <a:pt x="39" y="112"/>
                    </a:lnTo>
                    <a:lnTo>
                      <a:pt x="32" y="107"/>
                    </a:lnTo>
                    <a:lnTo>
                      <a:pt x="26" y="101"/>
                    </a:lnTo>
                    <a:lnTo>
                      <a:pt x="20" y="96"/>
                    </a:lnTo>
                    <a:lnTo>
                      <a:pt x="17" y="9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43" name="Freeform 99"/>
              <p:cNvSpPr>
                <a:spLocks/>
              </p:cNvSpPr>
              <p:nvPr/>
            </p:nvSpPr>
            <p:spPr bwMode="auto">
              <a:xfrm>
                <a:off x="6873" y="5743"/>
                <a:ext cx="46" cy="45"/>
              </a:xfrm>
              <a:custGeom>
                <a:avLst/>
                <a:gdLst>
                  <a:gd name="T0" fmla="*/ 1 w 91"/>
                  <a:gd name="T1" fmla="*/ 1 h 89"/>
                  <a:gd name="T2" fmla="*/ 1 w 91"/>
                  <a:gd name="T3" fmla="*/ 1 h 89"/>
                  <a:gd name="T4" fmla="*/ 0 w 91"/>
                  <a:gd name="T5" fmla="*/ 1 h 89"/>
                  <a:gd name="T6" fmla="*/ 0 w 91"/>
                  <a:gd name="T7" fmla="*/ 1 h 89"/>
                  <a:gd name="T8" fmla="*/ 1 w 91"/>
                  <a:gd name="T9" fmla="*/ 0 h 89"/>
                  <a:gd name="T10" fmla="*/ 1 w 91"/>
                  <a:gd name="T11" fmla="*/ 1 h 89"/>
                  <a:gd name="T12" fmla="*/ 1 w 91"/>
                  <a:gd name="T13" fmla="*/ 1 h 89"/>
                  <a:gd name="T14" fmla="*/ 1 w 91"/>
                  <a:gd name="T15" fmla="*/ 1 h 89"/>
                  <a:gd name="T16" fmla="*/ 1 w 91"/>
                  <a:gd name="T17" fmla="*/ 1 h 89"/>
                  <a:gd name="T18" fmla="*/ 1 w 91"/>
                  <a:gd name="T19" fmla="*/ 1 h 89"/>
                  <a:gd name="T20" fmla="*/ 1 w 91"/>
                  <a:gd name="T21" fmla="*/ 1 h 89"/>
                  <a:gd name="T22" fmla="*/ 1 w 91"/>
                  <a:gd name="T23" fmla="*/ 1 h 89"/>
                  <a:gd name="T24" fmla="*/ 1 w 91"/>
                  <a:gd name="T25" fmla="*/ 1 h 89"/>
                  <a:gd name="T26" fmla="*/ 1 w 91"/>
                  <a:gd name="T27" fmla="*/ 1 h 89"/>
                  <a:gd name="T28" fmla="*/ 1 w 91"/>
                  <a:gd name="T29" fmla="*/ 1 h 89"/>
                  <a:gd name="T30" fmla="*/ 1 w 91"/>
                  <a:gd name="T31" fmla="*/ 1 h 89"/>
                  <a:gd name="T32" fmla="*/ 1 w 91"/>
                  <a:gd name="T33" fmla="*/ 1 h 89"/>
                  <a:gd name="T34" fmla="*/ 1 w 91"/>
                  <a:gd name="T35" fmla="*/ 1 h 89"/>
                  <a:gd name="T36" fmla="*/ 1 w 91"/>
                  <a:gd name="T37" fmla="*/ 1 h 89"/>
                  <a:gd name="T38" fmla="*/ 1 w 91"/>
                  <a:gd name="T39" fmla="*/ 1 h 89"/>
                  <a:gd name="T40" fmla="*/ 1 w 91"/>
                  <a:gd name="T41" fmla="*/ 1 h 89"/>
                  <a:gd name="T42" fmla="*/ 1 w 91"/>
                  <a:gd name="T43" fmla="*/ 1 h 89"/>
                  <a:gd name="T44" fmla="*/ 1 w 91"/>
                  <a:gd name="T45" fmla="*/ 1 h 89"/>
                  <a:gd name="T46" fmla="*/ 1 w 91"/>
                  <a:gd name="T47" fmla="*/ 1 h 89"/>
                  <a:gd name="T48" fmla="*/ 1 w 91"/>
                  <a:gd name="T49" fmla="*/ 1 h 89"/>
                  <a:gd name="T50" fmla="*/ 1 w 91"/>
                  <a:gd name="T51" fmla="*/ 1 h 89"/>
                  <a:gd name="T52" fmla="*/ 1 w 91"/>
                  <a:gd name="T53" fmla="*/ 1 h 89"/>
                  <a:gd name="T54" fmla="*/ 1 w 91"/>
                  <a:gd name="T55" fmla="*/ 1 h 89"/>
                  <a:gd name="T56" fmla="*/ 1 w 91"/>
                  <a:gd name="T57" fmla="*/ 1 h 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1"/>
                  <a:gd name="T88" fmla="*/ 0 h 89"/>
                  <a:gd name="T89" fmla="*/ 91 w 91"/>
                  <a:gd name="T90" fmla="*/ 89 h 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1" h="89">
                    <a:moveTo>
                      <a:pt x="4" y="54"/>
                    </a:moveTo>
                    <a:lnTo>
                      <a:pt x="1" y="42"/>
                    </a:lnTo>
                    <a:lnTo>
                      <a:pt x="0" y="26"/>
                    </a:lnTo>
                    <a:lnTo>
                      <a:pt x="0" y="10"/>
                    </a:lnTo>
                    <a:lnTo>
                      <a:pt x="3" y="0"/>
                    </a:lnTo>
                    <a:lnTo>
                      <a:pt x="9" y="3"/>
                    </a:lnTo>
                    <a:lnTo>
                      <a:pt x="17" y="10"/>
                    </a:lnTo>
                    <a:lnTo>
                      <a:pt x="26" y="17"/>
                    </a:lnTo>
                    <a:lnTo>
                      <a:pt x="34" y="24"/>
                    </a:lnTo>
                    <a:lnTo>
                      <a:pt x="43" y="31"/>
                    </a:lnTo>
                    <a:lnTo>
                      <a:pt x="50" y="38"/>
                    </a:lnTo>
                    <a:lnTo>
                      <a:pt x="57" y="44"/>
                    </a:lnTo>
                    <a:lnTo>
                      <a:pt x="61" y="47"/>
                    </a:lnTo>
                    <a:lnTo>
                      <a:pt x="70" y="54"/>
                    </a:lnTo>
                    <a:lnTo>
                      <a:pt x="79" y="66"/>
                    </a:lnTo>
                    <a:lnTo>
                      <a:pt x="87" y="77"/>
                    </a:lnTo>
                    <a:lnTo>
                      <a:pt x="91" y="86"/>
                    </a:lnTo>
                    <a:lnTo>
                      <a:pt x="86" y="87"/>
                    </a:lnTo>
                    <a:lnTo>
                      <a:pt x="81" y="87"/>
                    </a:lnTo>
                    <a:lnTo>
                      <a:pt x="77" y="89"/>
                    </a:lnTo>
                    <a:lnTo>
                      <a:pt x="74" y="89"/>
                    </a:lnTo>
                    <a:lnTo>
                      <a:pt x="69" y="86"/>
                    </a:lnTo>
                    <a:lnTo>
                      <a:pt x="61" y="80"/>
                    </a:lnTo>
                    <a:lnTo>
                      <a:pt x="51" y="73"/>
                    </a:lnTo>
                    <a:lnTo>
                      <a:pt x="44" y="70"/>
                    </a:lnTo>
                    <a:lnTo>
                      <a:pt x="34" y="66"/>
                    </a:lnTo>
                    <a:lnTo>
                      <a:pt x="23" y="61"/>
                    </a:lnTo>
                    <a:lnTo>
                      <a:pt x="13" y="58"/>
                    </a:lnTo>
                    <a:lnTo>
                      <a:pt x="4" y="5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44" name="Freeform 100"/>
              <p:cNvSpPr>
                <a:spLocks/>
              </p:cNvSpPr>
              <p:nvPr/>
            </p:nvSpPr>
            <p:spPr bwMode="auto">
              <a:xfrm>
                <a:off x="7108" y="5415"/>
                <a:ext cx="47" cy="279"/>
              </a:xfrm>
              <a:custGeom>
                <a:avLst/>
                <a:gdLst>
                  <a:gd name="T0" fmla="*/ 1 w 94"/>
                  <a:gd name="T1" fmla="*/ 1 h 557"/>
                  <a:gd name="T2" fmla="*/ 1 w 94"/>
                  <a:gd name="T3" fmla="*/ 1 h 557"/>
                  <a:gd name="T4" fmla="*/ 1 w 94"/>
                  <a:gd name="T5" fmla="*/ 1 h 557"/>
                  <a:gd name="T6" fmla="*/ 1 w 94"/>
                  <a:gd name="T7" fmla="*/ 1 h 557"/>
                  <a:gd name="T8" fmla="*/ 1 w 94"/>
                  <a:gd name="T9" fmla="*/ 1 h 557"/>
                  <a:gd name="T10" fmla="*/ 1 w 94"/>
                  <a:gd name="T11" fmla="*/ 1 h 557"/>
                  <a:gd name="T12" fmla="*/ 1 w 94"/>
                  <a:gd name="T13" fmla="*/ 1 h 557"/>
                  <a:gd name="T14" fmla="*/ 1 w 94"/>
                  <a:gd name="T15" fmla="*/ 1 h 557"/>
                  <a:gd name="T16" fmla="*/ 1 w 94"/>
                  <a:gd name="T17" fmla="*/ 1 h 557"/>
                  <a:gd name="T18" fmla="*/ 1 w 94"/>
                  <a:gd name="T19" fmla="*/ 1 h 557"/>
                  <a:gd name="T20" fmla="*/ 1 w 94"/>
                  <a:gd name="T21" fmla="*/ 1 h 557"/>
                  <a:gd name="T22" fmla="*/ 1 w 94"/>
                  <a:gd name="T23" fmla="*/ 1 h 557"/>
                  <a:gd name="T24" fmla="*/ 1 w 94"/>
                  <a:gd name="T25" fmla="*/ 1 h 557"/>
                  <a:gd name="T26" fmla="*/ 1 w 94"/>
                  <a:gd name="T27" fmla="*/ 1 h 557"/>
                  <a:gd name="T28" fmla="*/ 1 w 94"/>
                  <a:gd name="T29" fmla="*/ 1 h 557"/>
                  <a:gd name="T30" fmla="*/ 1 w 94"/>
                  <a:gd name="T31" fmla="*/ 1 h 557"/>
                  <a:gd name="T32" fmla="*/ 0 w 94"/>
                  <a:gd name="T33" fmla="*/ 0 h 557"/>
                  <a:gd name="T34" fmla="*/ 1 w 94"/>
                  <a:gd name="T35" fmla="*/ 1 h 557"/>
                  <a:gd name="T36" fmla="*/ 1 w 94"/>
                  <a:gd name="T37" fmla="*/ 1 h 557"/>
                  <a:gd name="T38" fmla="*/ 1 w 94"/>
                  <a:gd name="T39" fmla="*/ 1 h 557"/>
                  <a:gd name="T40" fmla="*/ 1 w 94"/>
                  <a:gd name="T41" fmla="*/ 1 h 557"/>
                  <a:gd name="T42" fmla="*/ 1 w 94"/>
                  <a:gd name="T43" fmla="*/ 1 h 557"/>
                  <a:gd name="T44" fmla="*/ 1 w 94"/>
                  <a:gd name="T45" fmla="*/ 1 h 557"/>
                  <a:gd name="T46" fmla="*/ 1 w 94"/>
                  <a:gd name="T47" fmla="*/ 1 h 557"/>
                  <a:gd name="T48" fmla="*/ 1 w 94"/>
                  <a:gd name="T49" fmla="*/ 1 h 557"/>
                  <a:gd name="T50" fmla="*/ 1 w 94"/>
                  <a:gd name="T51" fmla="*/ 1 h 557"/>
                  <a:gd name="T52" fmla="*/ 1 w 94"/>
                  <a:gd name="T53" fmla="*/ 1 h 557"/>
                  <a:gd name="T54" fmla="*/ 1 w 94"/>
                  <a:gd name="T55" fmla="*/ 1 h 557"/>
                  <a:gd name="T56" fmla="*/ 1 w 94"/>
                  <a:gd name="T57" fmla="*/ 1 h 557"/>
                  <a:gd name="T58" fmla="*/ 1 w 94"/>
                  <a:gd name="T59" fmla="*/ 1 h 557"/>
                  <a:gd name="T60" fmla="*/ 1 w 94"/>
                  <a:gd name="T61" fmla="*/ 1 h 557"/>
                  <a:gd name="T62" fmla="*/ 1 w 94"/>
                  <a:gd name="T63" fmla="*/ 1 h 557"/>
                  <a:gd name="T64" fmla="*/ 1 w 94"/>
                  <a:gd name="T65" fmla="*/ 1 h 557"/>
                  <a:gd name="T66" fmla="*/ 1 w 94"/>
                  <a:gd name="T67" fmla="*/ 1 h 557"/>
                  <a:gd name="T68" fmla="*/ 1 w 94"/>
                  <a:gd name="T69" fmla="*/ 1 h 557"/>
                  <a:gd name="T70" fmla="*/ 1 w 94"/>
                  <a:gd name="T71" fmla="*/ 1 h 557"/>
                  <a:gd name="T72" fmla="*/ 1 w 94"/>
                  <a:gd name="T73" fmla="*/ 1 h 557"/>
                  <a:gd name="T74" fmla="*/ 1 w 94"/>
                  <a:gd name="T75" fmla="*/ 1 h 557"/>
                  <a:gd name="T76" fmla="*/ 1 w 94"/>
                  <a:gd name="T77" fmla="*/ 1 h 557"/>
                  <a:gd name="T78" fmla="*/ 1 w 94"/>
                  <a:gd name="T79" fmla="*/ 1 h 557"/>
                  <a:gd name="T80" fmla="*/ 1 w 94"/>
                  <a:gd name="T81" fmla="*/ 1 h 5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4"/>
                  <a:gd name="T124" fmla="*/ 0 h 557"/>
                  <a:gd name="T125" fmla="*/ 94 w 94"/>
                  <a:gd name="T126" fmla="*/ 557 h 5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4" h="557">
                    <a:moveTo>
                      <a:pt x="94" y="557"/>
                    </a:moveTo>
                    <a:lnTo>
                      <a:pt x="94" y="522"/>
                    </a:lnTo>
                    <a:lnTo>
                      <a:pt x="91" y="467"/>
                    </a:lnTo>
                    <a:lnTo>
                      <a:pt x="88" y="411"/>
                    </a:lnTo>
                    <a:lnTo>
                      <a:pt x="85" y="378"/>
                    </a:lnTo>
                    <a:lnTo>
                      <a:pt x="81" y="344"/>
                    </a:lnTo>
                    <a:lnTo>
                      <a:pt x="75" y="290"/>
                    </a:lnTo>
                    <a:lnTo>
                      <a:pt x="71" y="234"/>
                    </a:lnTo>
                    <a:lnTo>
                      <a:pt x="68" y="196"/>
                    </a:lnTo>
                    <a:lnTo>
                      <a:pt x="65" y="180"/>
                    </a:lnTo>
                    <a:lnTo>
                      <a:pt x="60" y="156"/>
                    </a:lnTo>
                    <a:lnTo>
                      <a:pt x="51" y="126"/>
                    </a:lnTo>
                    <a:lnTo>
                      <a:pt x="40" y="95"/>
                    </a:lnTo>
                    <a:lnTo>
                      <a:pt x="28" y="65"/>
                    </a:lnTo>
                    <a:lnTo>
                      <a:pt x="17" y="37"/>
                    </a:lnTo>
                    <a:lnTo>
                      <a:pt x="7" y="14"/>
                    </a:lnTo>
                    <a:lnTo>
                      <a:pt x="0" y="0"/>
                    </a:lnTo>
                    <a:lnTo>
                      <a:pt x="5" y="18"/>
                    </a:lnTo>
                    <a:lnTo>
                      <a:pt x="11" y="39"/>
                    </a:lnTo>
                    <a:lnTo>
                      <a:pt x="18" y="63"/>
                    </a:lnTo>
                    <a:lnTo>
                      <a:pt x="25" y="88"/>
                    </a:lnTo>
                    <a:lnTo>
                      <a:pt x="31" y="110"/>
                    </a:lnTo>
                    <a:lnTo>
                      <a:pt x="35" y="133"/>
                    </a:lnTo>
                    <a:lnTo>
                      <a:pt x="37" y="154"/>
                    </a:lnTo>
                    <a:lnTo>
                      <a:pt x="37" y="170"/>
                    </a:lnTo>
                    <a:lnTo>
                      <a:pt x="28" y="163"/>
                    </a:lnTo>
                    <a:lnTo>
                      <a:pt x="20" y="154"/>
                    </a:lnTo>
                    <a:lnTo>
                      <a:pt x="10" y="147"/>
                    </a:lnTo>
                    <a:lnTo>
                      <a:pt x="1" y="140"/>
                    </a:lnTo>
                    <a:lnTo>
                      <a:pt x="13" y="159"/>
                    </a:lnTo>
                    <a:lnTo>
                      <a:pt x="24" y="177"/>
                    </a:lnTo>
                    <a:lnTo>
                      <a:pt x="33" y="192"/>
                    </a:lnTo>
                    <a:lnTo>
                      <a:pt x="41" y="206"/>
                    </a:lnTo>
                    <a:lnTo>
                      <a:pt x="47" y="222"/>
                    </a:lnTo>
                    <a:lnTo>
                      <a:pt x="53" y="236"/>
                    </a:lnTo>
                    <a:lnTo>
                      <a:pt x="57" y="252"/>
                    </a:lnTo>
                    <a:lnTo>
                      <a:pt x="61" y="269"/>
                    </a:lnTo>
                    <a:lnTo>
                      <a:pt x="70" y="325"/>
                    </a:lnTo>
                    <a:lnTo>
                      <a:pt x="80" y="405"/>
                    </a:lnTo>
                    <a:lnTo>
                      <a:pt x="88" y="491"/>
                    </a:lnTo>
                    <a:lnTo>
                      <a:pt x="94" y="55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45" name="Freeform 101"/>
              <p:cNvSpPr>
                <a:spLocks/>
              </p:cNvSpPr>
              <p:nvPr/>
            </p:nvSpPr>
            <p:spPr bwMode="auto">
              <a:xfrm>
                <a:off x="6955" y="5610"/>
                <a:ext cx="55" cy="50"/>
              </a:xfrm>
              <a:custGeom>
                <a:avLst/>
                <a:gdLst>
                  <a:gd name="T0" fmla="*/ 1 w 110"/>
                  <a:gd name="T1" fmla="*/ 0 h 99"/>
                  <a:gd name="T2" fmla="*/ 1 w 110"/>
                  <a:gd name="T3" fmla="*/ 1 h 99"/>
                  <a:gd name="T4" fmla="*/ 1 w 110"/>
                  <a:gd name="T5" fmla="*/ 1 h 99"/>
                  <a:gd name="T6" fmla="*/ 1 w 110"/>
                  <a:gd name="T7" fmla="*/ 1 h 99"/>
                  <a:gd name="T8" fmla="*/ 0 w 110"/>
                  <a:gd name="T9" fmla="*/ 1 h 99"/>
                  <a:gd name="T10" fmla="*/ 1 w 110"/>
                  <a:gd name="T11" fmla="*/ 1 h 99"/>
                  <a:gd name="T12" fmla="*/ 1 w 110"/>
                  <a:gd name="T13" fmla="*/ 1 h 99"/>
                  <a:gd name="T14" fmla="*/ 1 w 110"/>
                  <a:gd name="T15" fmla="*/ 1 h 99"/>
                  <a:gd name="T16" fmla="*/ 1 w 110"/>
                  <a:gd name="T17" fmla="*/ 1 h 99"/>
                  <a:gd name="T18" fmla="*/ 1 w 110"/>
                  <a:gd name="T19" fmla="*/ 1 h 99"/>
                  <a:gd name="T20" fmla="*/ 1 w 110"/>
                  <a:gd name="T21" fmla="*/ 1 h 99"/>
                  <a:gd name="T22" fmla="*/ 1 w 110"/>
                  <a:gd name="T23" fmla="*/ 1 h 99"/>
                  <a:gd name="T24" fmla="*/ 1 w 110"/>
                  <a:gd name="T25" fmla="*/ 1 h 99"/>
                  <a:gd name="T26" fmla="*/ 1 w 110"/>
                  <a:gd name="T27" fmla="*/ 1 h 99"/>
                  <a:gd name="T28" fmla="*/ 1 w 110"/>
                  <a:gd name="T29" fmla="*/ 1 h 99"/>
                  <a:gd name="T30" fmla="*/ 1 w 110"/>
                  <a:gd name="T31" fmla="*/ 1 h 99"/>
                  <a:gd name="T32" fmla="*/ 1 w 110"/>
                  <a:gd name="T33" fmla="*/ 1 h 99"/>
                  <a:gd name="T34" fmla="*/ 1 w 110"/>
                  <a:gd name="T35" fmla="*/ 1 h 99"/>
                  <a:gd name="T36" fmla="*/ 1 w 110"/>
                  <a:gd name="T37" fmla="*/ 1 h 99"/>
                  <a:gd name="T38" fmla="*/ 1 w 110"/>
                  <a:gd name="T39" fmla="*/ 1 h 99"/>
                  <a:gd name="T40" fmla="*/ 1 w 110"/>
                  <a:gd name="T41" fmla="*/ 1 h 99"/>
                  <a:gd name="T42" fmla="*/ 1 w 110"/>
                  <a:gd name="T43" fmla="*/ 1 h 99"/>
                  <a:gd name="T44" fmla="*/ 1 w 110"/>
                  <a:gd name="T45" fmla="*/ 1 h 99"/>
                  <a:gd name="T46" fmla="*/ 1 w 110"/>
                  <a:gd name="T47" fmla="*/ 1 h 99"/>
                  <a:gd name="T48" fmla="*/ 1 w 110"/>
                  <a:gd name="T49" fmla="*/ 1 h 99"/>
                  <a:gd name="T50" fmla="*/ 1 w 110"/>
                  <a:gd name="T51" fmla="*/ 1 h 99"/>
                  <a:gd name="T52" fmla="*/ 1 w 110"/>
                  <a:gd name="T53" fmla="*/ 1 h 99"/>
                  <a:gd name="T54" fmla="*/ 1 w 110"/>
                  <a:gd name="T55" fmla="*/ 1 h 99"/>
                  <a:gd name="T56" fmla="*/ 1 w 110"/>
                  <a:gd name="T57" fmla="*/ 0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0"/>
                  <a:gd name="T88" fmla="*/ 0 h 99"/>
                  <a:gd name="T89" fmla="*/ 110 w 110"/>
                  <a:gd name="T90" fmla="*/ 99 h 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0" h="99">
                    <a:moveTo>
                      <a:pt x="22" y="0"/>
                    </a:moveTo>
                    <a:lnTo>
                      <a:pt x="16" y="14"/>
                    </a:lnTo>
                    <a:lnTo>
                      <a:pt x="10" y="29"/>
                    </a:lnTo>
                    <a:lnTo>
                      <a:pt x="4" y="42"/>
                    </a:lnTo>
                    <a:lnTo>
                      <a:pt x="0" y="50"/>
                    </a:lnTo>
                    <a:lnTo>
                      <a:pt x="9" y="56"/>
                    </a:lnTo>
                    <a:lnTo>
                      <a:pt x="23" y="61"/>
                    </a:lnTo>
                    <a:lnTo>
                      <a:pt x="37" y="70"/>
                    </a:lnTo>
                    <a:lnTo>
                      <a:pt x="54" y="77"/>
                    </a:lnTo>
                    <a:lnTo>
                      <a:pt x="70" y="84"/>
                    </a:lnTo>
                    <a:lnTo>
                      <a:pt x="84" y="91"/>
                    </a:lnTo>
                    <a:lnTo>
                      <a:pt x="96" y="96"/>
                    </a:lnTo>
                    <a:lnTo>
                      <a:pt x="103" y="99"/>
                    </a:lnTo>
                    <a:lnTo>
                      <a:pt x="107" y="96"/>
                    </a:lnTo>
                    <a:lnTo>
                      <a:pt x="110" y="92"/>
                    </a:lnTo>
                    <a:lnTo>
                      <a:pt x="110" y="91"/>
                    </a:lnTo>
                    <a:lnTo>
                      <a:pt x="110" y="87"/>
                    </a:lnTo>
                    <a:lnTo>
                      <a:pt x="106" y="80"/>
                    </a:lnTo>
                    <a:lnTo>
                      <a:pt x="99" y="75"/>
                    </a:lnTo>
                    <a:lnTo>
                      <a:pt x="93" y="68"/>
                    </a:lnTo>
                    <a:lnTo>
                      <a:pt x="86" y="61"/>
                    </a:lnTo>
                    <a:lnTo>
                      <a:pt x="77" y="56"/>
                    </a:lnTo>
                    <a:lnTo>
                      <a:pt x="72" y="49"/>
                    </a:lnTo>
                    <a:lnTo>
                      <a:pt x="64" y="45"/>
                    </a:lnTo>
                    <a:lnTo>
                      <a:pt x="60" y="42"/>
                    </a:lnTo>
                    <a:lnTo>
                      <a:pt x="49" y="35"/>
                    </a:lnTo>
                    <a:lnTo>
                      <a:pt x="37" y="22"/>
                    </a:lnTo>
                    <a:lnTo>
                      <a:pt x="27" y="10"/>
                    </a:lnTo>
                    <a:lnTo>
                      <a:pt x="2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46" name="Freeform 102"/>
              <p:cNvSpPr>
                <a:spLocks/>
              </p:cNvSpPr>
              <p:nvPr/>
            </p:nvSpPr>
            <p:spPr bwMode="auto">
              <a:xfrm>
                <a:off x="6817" y="5270"/>
                <a:ext cx="55" cy="287"/>
              </a:xfrm>
              <a:custGeom>
                <a:avLst/>
                <a:gdLst>
                  <a:gd name="T0" fmla="*/ 1 w 110"/>
                  <a:gd name="T1" fmla="*/ 0 h 575"/>
                  <a:gd name="T2" fmla="*/ 1 w 110"/>
                  <a:gd name="T3" fmla="*/ 0 h 575"/>
                  <a:gd name="T4" fmla="*/ 1 w 110"/>
                  <a:gd name="T5" fmla="*/ 0 h 575"/>
                  <a:gd name="T6" fmla="*/ 1 w 110"/>
                  <a:gd name="T7" fmla="*/ 0 h 575"/>
                  <a:gd name="T8" fmla="*/ 1 w 110"/>
                  <a:gd name="T9" fmla="*/ 0 h 575"/>
                  <a:gd name="T10" fmla="*/ 1 w 110"/>
                  <a:gd name="T11" fmla="*/ 0 h 575"/>
                  <a:gd name="T12" fmla="*/ 1 w 110"/>
                  <a:gd name="T13" fmla="*/ 0 h 575"/>
                  <a:gd name="T14" fmla="*/ 1 w 110"/>
                  <a:gd name="T15" fmla="*/ 0 h 575"/>
                  <a:gd name="T16" fmla="*/ 1 w 110"/>
                  <a:gd name="T17" fmla="*/ 0 h 575"/>
                  <a:gd name="T18" fmla="*/ 1 w 110"/>
                  <a:gd name="T19" fmla="*/ 0 h 575"/>
                  <a:gd name="T20" fmla="*/ 1 w 110"/>
                  <a:gd name="T21" fmla="*/ 0 h 575"/>
                  <a:gd name="T22" fmla="*/ 1 w 110"/>
                  <a:gd name="T23" fmla="*/ 0 h 575"/>
                  <a:gd name="T24" fmla="*/ 1 w 110"/>
                  <a:gd name="T25" fmla="*/ 0 h 575"/>
                  <a:gd name="T26" fmla="*/ 1 w 110"/>
                  <a:gd name="T27" fmla="*/ 0 h 575"/>
                  <a:gd name="T28" fmla="*/ 1 w 110"/>
                  <a:gd name="T29" fmla="*/ 0 h 575"/>
                  <a:gd name="T30" fmla="*/ 1 w 110"/>
                  <a:gd name="T31" fmla="*/ 0 h 575"/>
                  <a:gd name="T32" fmla="*/ 1 w 110"/>
                  <a:gd name="T33" fmla="*/ 0 h 575"/>
                  <a:gd name="T34" fmla="*/ 1 w 110"/>
                  <a:gd name="T35" fmla="*/ 0 h 575"/>
                  <a:gd name="T36" fmla="*/ 1 w 110"/>
                  <a:gd name="T37" fmla="*/ 0 h 575"/>
                  <a:gd name="T38" fmla="*/ 1 w 110"/>
                  <a:gd name="T39" fmla="*/ 0 h 575"/>
                  <a:gd name="T40" fmla="*/ 1 w 110"/>
                  <a:gd name="T41" fmla="*/ 0 h 575"/>
                  <a:gd name="T42" fmla="*/ 1 w 110"/>
                  <a:gd name="T43" fmla="*/ 0 h 575"/>
                  <a:gd name="T44" fmla="*/ 1 w 110"/>
                  <a:gd name="T45" fmla="*/ 0 h 575"/>
                  <a:gd name="T46" fmla="*/ 1 w 110"/>
                  <a:gd name="T47" fmla="*/ 0 h 575"/>
                  <a:gd name="T48" fmla="*/ 1 w 110"/>
                  <a:gd name="T49" fmla="*/ 0 h 575"/>
                  <a:gd name="T50" fmla="*/ 1 w 110"/>
                  <a:gd name="T51" fmla="*/ 0 h 575"/>
                  <a:gd name="T52" fmla="*/ 1 w 110"/>
                  <a:gd name="T53" fmla="*/ 0 h 575"/>
                  <a:gd name="T54" fmla="*/ 1 w 110"/>
                  <a:gd name="T55" fmla="*/ 0 h 575"/>
                  <a:gd name="T56" fmla="*/ 1 w 110"/>
                  <a:gd name="T57" fmla="*/ 0 h 575"/>
                  <a:gd name="T58" fmla="*/ 1 w 110"/>
                  <a:gd name="T59" fmla="*/ 0 h 575"/>
                  <a:gd name="T60" fmla="*/ 1 w 110"/>
                  <a:gd name="T61" fmla="*/ 0 h 575"/>
                  <a:gd name="T62" fmla="*/ 1 w 110"/>
                  <a:gd name="T63" fmla="*/ 0 h 575"/>
                  <a:gd name="T64" fmla="*/ 1 w 110"/>
                  <a:gd name="T65" fmla="*/ 0 h 575"/>
                  <a:gd name="T66" fmla="*/ 1 w 110"/>
                  <a:gd name="T67" fmla="*/ 0 h 575"/>
                  <a:gd name="T68" fmla="*/ 1 w 110"/>
                  <a:gd name="T69" fmla="*/ 0 h 575"/>
                  <a:gd name="T70" fmla="*/ 1 w 110"/>
                  <a:gd name="T71" fmla="*/ 0 h 575"/>
                  <a:gd name="T72" fmla="*/ 1 w 110"/>
                  <a:gd name="T73" fmla="*/ 0 h 575"/>
                  <a:gd name="T74" fmla="*/ 1 w 110"/>
                  <a:gd name="T75" fmla="*/ 0 h 575"/>
                  <a:gd name="T76" fmla="*/ 1 w 110"/>
                  <a:gd name="T77" fmla="*/ 0 h 575"/>
                  <a:gd name="T78" fmla="*/ 1 w 110"/>
                  <a:gd name="T79" fmla="*/ 0 h 575"/>
                  <a:gd name="T80" fmla="*/ 1 w 110"/>
                  <a:gd name="T81" fmla="*/ 0 h 575"/>
                  <a:gd name="T82" fmla="*/ 1 w 110"/>
                  <a:gd name="T83" fmla="*/ 0 h 575"/>
                  <a:gd name="T84" fmla="*/ 1 w 110"/>
                  <a:gd name="T85" fmla="*/ 0 h 575"/>
                  <a:gd name="T86" fmla="*/ 1 w 110"/>
                  <a:gd name="T87" fmla="*/ 0 h 575"/>
                  <a:gd name="T88" fmla="*/ 0 w 110"/>
                  <a:gd name="T89" fmla="*/ 0 h 575"/>
                  <a:gd name="T90" fmla="*/ 0 w 110"/>
                  <a:gd name="T91" fmla="*/ 0 h 575"/>
                  <a:gd name="T92" fmla="*/ 0 w 110"/>
                  <a:gd name="T93" fmla="*/ 0 h 575"/>
                  <a:gd name="T94" fmla="*/ 0 w 110"/>
                  <a:gd name="T95" fmla="*/ 0 h 575"/>
                  <a:gd name="T96" fmla="*/ 1 w 110"/>
                  <a:gd name="T97" fmla="*/ 0 h 575"/>
                  <a:gd name="T98" fmla="*/ 1 w 110"/>
                  <a:gd name="T99" fmla="*/ 0 h 575"/>
                  <a:gd name="T100" fmla="*/ 1 w 110"/>
                  <a:gd name="T101" fmla="*/ 0 h 575"/>
                  <a:gd name="T102" fmla="*/ 1 w 110"/>
                  <a:gd name="T103" fmla="*/ 0 h 575"/>
                  <a:gd name="T104" fmla="*/ 1 w 110"/>
                  <a:gd name="T105" fmla="*/ 0 h 575"/>
                  <a:gd name="T106" fmla="*/ 1 w 110"/>
                  <a:gd name="T107" fmla="*/ 0 h 575"/>
                  <a:gd name="T108" fmla="*/ 1 w 110"/>
                  <a:gd name="T109" fmla="*/ 0 h 575"/>
                  <a:gd name="T110" fmla="*/ 1 w 110"/>
                  <a:gd name="T111" fmla="*/ 0 h 575"/>
                  <a:gd name="T112" fmla="*/ 1 w 110"/>
                  <a:gd name="T113" fmla="*/ 0 h 575"/>
                  <a:gd name="T114" fmla="*/ 1 w 110"/>
                  <a:gd name="T115" fmla="*/ 0 h 575"/>
                  <a:gd name="T116" fmla="*/ 1 w 110"/>
                  <a:gd name="T117" fmla="*/ 0 h 575"/>
                  <a:gd name="T118" fmla="*/ 1 w 110"/>
                  <a:gd name="T119" fmla="*/ 0 h 575"/>
                  <a:gd name="T120" fmla="*/ 1 w 110"/>
                  <a:gd name="T121" fmla="*/ 0 h 5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0"/>
                  <a:gd name="T184" fmla="*/ 0 h 575"/>
                  <a:gd name="T185" fmla="*/ 110 w 110"/>
                  <a:gd name="T186" fmla="*/ 575 h 5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0" h="575">
                    <a:moveTo>
                      <a:pt x="50" y="171"/>
                    </a:moveTo>
                    <a:lnTo>
                      <a:pt x="50" y="154"/>
                    </a:lnTo>
                    <a:lnTo>
                      <a:pt x="51" y="130"/>
                    </a:lnTo>
                    <a:lnTo>
                      <a:pt x="52" y="105"/>
                    </a:lnTo>
                    <a:lnTo>
                      <a:pt x="57" y="89"/>
                    </a:lnTo>
                    <a:lnTo>
                      <a:pt x="67" y="81"/>
                    </a:lnTo>
                    <a:lnTo>
                      <a:pt x="75" y="70"/>
                    </a:lnTo>
                    <a:lnTo>
                      <a:pt x="81" y="60"/>
                    </a:lnTo>
                    <a:lnTo>
                      <a:pt x="84" y="49"/>
                    </a:lnTo>
                    <a:lnTo>
                      <a:pt x="85" y="39"/>
                    </a:lnTo>
                    <a:lnTo>
                      <a:pt x="88" y="23"/>
                    </a:lnTo>
                    <a:lnTo>
                      <a:pt x="91" y="9"/>
                    </a:lnTo>
                    <a:lnTo>
                      <a:pt x="92" y="0"/>
                    </a:lnTo>
                    <a:lnTo>
                      <a:pt x="98" y="2"/>
                    </a:lnTo>
                    <a:lnTo>
                      <a:pt x="102" y="6"/>
                    </a:lnTo>
                    <a:lnTo>
                      <a:pt x="107" y="9"/>
                    </a:lnTo>
                    <a:lnTo>
                      <a:pt x="108" y="14"/>
                    </a:lnTo>
                    <a:lnTo>
                      <a:pt x="108" y="19"/>
                    </a:lnTo>
                    <a:lnTo>
                      <a:pt x="110" y="32"/>
                    </a:lnTo>
                    <a:lnTo>
                      <a:pt x="108" y="46"/>
                    </a:lnTo>
                    <a:lnTo>
                      <a:pt x="107" y="60"/>
                    </a:lnTo>
                    <a:lnTo>
                      <a:pt x="102" y="77"/>
                    </a:lnTo>
                    <a:lnTo>
                      <a:pt x="97" y="100"/>
                    </a:lnTo>
                    <a:lnTo>
                      <a:pt x="90" y="123"/>
                    </a:lnTo>
                    <a:lnTo>
                      <a:pt x="85" y="138"/>
                    </a:lnTo>
                    <a:lnTo>
                      <a:pt x="81" y="152"/>
                    </a:lnTo>
                    <a:lnTo>
                      <a:pt x="75" y="175"/>
                    </a:lnTo>
                    <a:lnTo>
                      <a:pt x="72" y="199"/>
                    </a:lnTo>
                    <a:lnTo>
                      <a:pt x="71" y="220"/>
                    </a:lnTo>
                    <a:lnTo>
                      <a:pt x="71" y="238"/>
                    </a:lnTo>
                    <a:lnTo>
                      <a:pt x="71" y="255"/>
                    </a:lnTo>
                    <a:lnTo>
                      <a:pt x="70" y="274"/>
                    </a:lnTo>
                    <a:lnTo>
                      <a:pt x="65" y="290"/>
                    </a:lnTo>
                    <a:lnTo>
                      <a:pt x="58" y="316"/>
                    </a:lnTo>
                    <a:lnTo>
                      <a:pt x="50" y="357"/>
                    </a:lnTo>
                    <a:lnTo>
                      <a:pt x="42" y="395"/>
                    </a:lnTo>
                    <a:lnTo>
                      <a:pt x="38" y="425"/>
                    </a:lnTo>
                    <a:lnTo>
                      <a:pt x="35" y="453"/>
                    </a:lnTo>
                    <a:lnTo>
                      <a:pt x="31" y="495"/>
                    </a:lnTo>
                    <a:lnTo>
                      <a:pt x="28" y="538"/>
                    </a:lnTo>
                    <a:lnTo>
                      <a:pt x="30" y="575"/>
                    </a:lnTo>
                    <a:lnTo>
                      <a:pt x="24" y="573"/>
                    </a:lnTo>
                    <a:lnTo>
                      <a:pt x="17" y="571"/>
                    </a:lnTo>
                    <a:lnTo>
                      <a:pt x="8" y="570"/>
                    </a:lnTo>
                    <a:lnTo>
                      <a:pt x="0" y="568"/>
                    </a:lnTo>
                    <a:lnTo>
                      <a:pt x="0" y="547"/>
                    </a:lnTo>
                    <a:lnTo>
                      <a:pt x="0" y="519"/>
                    </a:lnTo>
                    <a:lnTo>
                      <a:pt x="0" y="491"/>
                    </a:lnTo>
                    <a:lnTo>
                      <a:pt x="1" y="472"/>
                    </a:lnTo>
                    <a:lnTo>
                      <a:pt x="4" y="454"/>
                    </a:lnTo>
                    <a:lnTo>
                      <a:pt x="10" y="433"/>
                    </a:lnTo>
                    <a:lnTo>
                      <a:pt x="14" y="412"/>
                    </a:lnTo>
                    <a:lnTo>
                      <a:pt x="17" y="399"/>
                    </a:lnTo>
                    <a:lnTo>
                      <a:pt x="18" y="378"/>
                    </a:lnTo>
                    <a:lnTo>
                      <a:pt x="21" y="344"/>
                    </a:lnTo>
                    <a:lnTo>
                      <a:pt x="24" y="309"/>
                    </a:lnTo>
                    <a:lnTo>
                      <a:pt x="28" y="287"/>
                    </a:lnTo>
                    <a:lnTo>
                      <a:pt x="35" y="269"/>
                    </a:lnTo>
                    <a:lnTo>
                      <a:pt x="44" y="243"/>
                    </a:lnTo>
                    <a:lnTo>
                      <a:pt x="50" y="210"/>
                    </a:lnTo>
                    <a:lnTo>
                      <a:pt x="50" y="17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47" name="Freeform 103"/>
              <p:cNvSpPr>
                <a:spLocks/>
              </p:cNvSpPr>
              <p:nvPr/>
            </p:nvSpPr>
            <p:spPr bwMode="auto">
              <a:xfrm>
                <a:off x="6764" y="4903"/>
                <a:ext cx="275" cy="399"/>
              </a:xfrm>
              <a:custGeom>
                <a:avLst/>
                <a:gdLst>
                  <a:gd name="T0" fmla="*/ 1 w 550"/>
                  <a:gd name="T1" fmla="*/ 1 h 796"/>
                  <a:gd name="T2" fmla="*/ 1 w 550"/>
                  <a:gd name="T3" fmla="*/ 1 h 796"/>
                  <a:gd name="T4" fmla="*/ 1 w 550"/>
                  <a:gd name="T5" fmla="*/ 1 h 796"/>
                  <a:gd name="T6" fmla="*/ 1 w 550"/>
                  <a:gd name="T7" fmla="*/ 1 h 796"/>
                  <a:gd name="T8" fmla="*/ 1 w 550"/>
                  <a:gd name="T9" fmla="*/ 1 h 796"/>
                  <a:gd name="T10" fmla="*/ 1 w 550"/>
                  <a:gd name="T11" fmla="*/ 1 h 796"/>
                  <a:gd name="T12" fmla="*/ 1 w 550"/>
                  <a:gd name="T13" fmla="*/ 1 h 796"/>
                  <a:gd name="T14" fmla="*/ 1 w 550"/>
                  <a:gd name="T15" fmla="*/ 1 h 796"/>
                  <a:gd name="T16" fmla="*/ 1 w 550"/>
                  <a:gd name="T17" fmla="*/ 1 h 796"/>
                  <a:gd name="T18" fmla="*/ 1 w 550"/>
                  <a:gd name="T19" fmla="*/ 1 h 796"/>
                  <a:gd name="T20" fmla="*/ 1 w 550"/>
                  <a:gd name="T21" fmla="*/ 1 h 796"/>
                  <a:gd name="T22" fmla="*/ 1 w 550"/>
                  <a:gd name="T23" fmla="*/ 1 h 796"/>
                  <a:gd name="T24" fmla="*/ 1 w 550"/>
                  <a:gd name="T25" fmla="*/ 1 h 796"/>
                  <a:gd name="T26" fmla="*/ 1 w 550"/>
                  <a:gd name="T27" fmla="*/ 1 h 796"/>
                  <a:gd name="T28" fmla="*/ 1 w 550"/>
                  <a:gd name="T29" fmla="*/ 1 h 796"/>
                  <a:gd name="T30" fmla="*/ 1 w 550"/>
                  <a:gd name="T31" fmla="*/ 1 h 796"/>
                  <a:gd name="T32" fmla="*/ 1 w 550"/>
                  <a:gd name="T33" fmla="*/ 1 h 796"/>
                  <a:gd name="T34" fmla="*/ 1 w 550"/>
                  <a:gd name="T35" fmla="*/ 1 h 796"/>
                  <a:gd name="T36" fmla="*/ 1 w 550"/>
                  <a:gd name="T37" fmla="*/ 1 h 796"/>
                  <a:gd name="T38" fmla="*/ 1 w 550"/>
                  <a:gd name="T39" fmla="*/ 1 h 796"/>
                  <a:gd name="T40" fmla="*/ 1 w 550"/>
                  <a:gd name="T41" fmla="*/ 1 h 796"/>
                  <a:gd name="T42" fmla="*/ 1 w 550"/>
                  <a:gd name="T43" fmla="*/ 1 h 796"/>
                  <a:gd name="T44" fmla="*/ 1 w 550"/>
                  <a:gd name="T45" fmla="*/ 1 h 796"/>
                  <a:gd name="T46" fmla="*/ 1 w 550"/>
                  <a:gd name="T47" fmla="*/ 1 h 796"/>
                  <a:gd name="T48" fmla="*/ 1 w 550"/>
                  <a:gd name="T49" fmla="*/ 1 h 796"/>
                  <a:gd name="T50" fmla="*/ 1 w 550"/>
                  <a:gd name="T51" fmla="*/ 1 h 796"/>
                  <a:gd name="T52" fmla="*/ 1 w 550"/>
                  <a:gd name="T53" fmla="*/ 1 h 796"/>
                  <a:gd name="T54" fmla="*/ 1 w 550"/>
                  <a:gd name="T55" fmla="*/ 1 h 796"/>
                  <a:gd name="T56" fmla="*/ 1 w 550"/>
                  <a:gd name="T57" fmla="*/ 1 h 796"/>
                  <a:gd name="T58" fmla="*/ 1 w 550"/>
                  <a:gd name="T59" fmla="*/ 1 h 796"/>
                  <a:gd name="T60" fmla="*/ 1 w 550"/>
                  <a:gd name="T61" fmla="*/ 1 h 796"/>
                  <a:gd name="T62" fmla="*/ 1 w 550"/>
                  <a:gd name="T63" fmla="*/ 1 h 796"/>
                  <a:gd name="T64" fmla="*/ 1 w 550"/>
                  <a:gd name="T65" fmla="*/ 1 h 796"/>
                  <a:gd name="T66" fmla="*/ 1 w 550"/>
                  <a:gd name="T67" fmla="*/ 1 h 796"/>
                  <a:gd name="T68" fmla="*/ 1 w 550"/>
                  <a:gd name="T69" fmla="*/ 1 h 796"/>
                  <a:gd name="T70" fmla="*/ 1 w 550"/>
                  <a:gd name="T71" fmla="*/ 1 h 796"/>
                  <a:gd name="T72" fmla="*/ 1 w 550"/>
                  <a:gd name="T73" fmla="*/ 1 h 796"/>
                  <a:gd name="T74" fmla="*/ 1 w 550"/>
                  <a:gd name="T75" fmla="*/ 1 h 796"/>
                  <a:gd name="T76" fmla="*/ 1 w 550"/>
                  <a:gd name="T77" fmla="*/ 1 h 796"/>
                  <a:gd name="T78" fmla="*/ 1 w 550"/>
                  <a:gd name="T79" fmla="*/ 1 h 796"/>
                  <a:gd name="T80" fmla="*/ 1 w 550"/>
                  <a:gd name="T81" fmla="*/ 1 h 796"/>
                  <a:gd name="T82" fmla="*/ 0 w 550"/>
                  <a:gd name="T83" fmla="*/ 1 h 796"/>
                  <a:gd name="T84" fmla="*/ 1 w 550"/>
                  <a:gd name="T85" fmla="*/ 1 h 796"/>
                  <a:gd name="T86" fmla="*/ 1 w 550"/>
                  <a:gd name="T87" fmla="*/ 1 h 796"/>
                  <a:gd name="T88" fmla="*/ 1 w 550"/>
                  <a:gd name="T89" fmla="*/ 1 h 796"/>
                  <a:gd name="T90" fmla="*/ 1 w 550"/>
                  <a:gd name="T91" fmla="*/ 1 h 796"/>
                  <a:gd name="T92" fmla="*/ 1 w 550"/>
                  <a:gd name="T93" fmla="*/ 1 h 796"/>
                  <a:gd name="T94" fmla="*/ 1 w 550"/>
                  <a:gd name="T95" fmla="*/ 1 h 796"/>
                  <a:gd name="T96" fmla="*/ 1 w 550"/>
                  <a:gd name="T97" fmla="*/ 1 h 796"/>
                  <a:gd name="T98" fmla="*/ 1 w 550"/>
                  <a:gd name="T99" fmla="*/ 1 h 796"/>
                  <a:gd name="T100" fmla="*/ 1 w 550"/>
                  <a:gd name="T101" fmla="*/ 1 h 796"/>
                  <a:gd name="T102" fmla="*/ 1 w 550"/>
                  <a:gd name="T103" fmla="*/ 1 h 796"/>
                  <a:gd name="T104" fmla="*/ 1 w 550"/>
                  <a:gd name="T105" fmla="*/ 1 h 796"/>
                  <a:gd name="T106" fmla="*/ 1 w 550"/>
                  <a:gd name="T107" fmla="*/ 1 h 796"/>
                  <a:gd name="T108" fmla="*/ 1 w 550"/>
                  <a:gd name="T109" fmla="*/ 1 h 796"/>
                  <a:gd name="T110" fmla="*/ 1 w 550"/>
                  <a:gd name="T111" fmla="*/ 1 h 796"/>
                  <a:gd name="T112" fmla="*/ 1 w 550"/>
                  <a:gd name="T113" fmla="*/ 1 h 796"/>
                  <a:gd name="T114" fmla="*/ 1 w 550"/>
                  <a:gd name="T115" fmla="*/ 1 h 7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0"/>
                  <a:gd name="T175" fmla="*/ 0 h 796"/>
                  <a:gd name="T176" fmla="*/ 550 w 550"/>
                  <a:gd name="T177" fmla="*/ 796 h 7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0" h="796">
                    <a:moveTo>
                      <a:pt x="198" y="707"/>
                    </a:moveTo>
                    <a:lnTo>
                      <a:pt x="205" y="712"/>
                    </a:lnTo>
                    <a:lnTo>
                      <a:pt x="212" y="719"/>
                    </a:lnTo>
                    <a:lnTo>
                      <a:pt x="219" y="728"/>
                    </a:lnTo>
                    <a:lnTo>
                      <a:pt x="228" y="737"/>
                    </a:lnTo>
                    <a:lnTo>
                      <a:pt x="235" y="745"/>
                    </a:lnTo>
                    <a:lnTo>
                      <a:pt x="240" y="754"/>
                    </a:lnTo>
                    <a:lnTo>
                      <a:pt x="246" y="761"/>
                    </a:lnTo>
                    <a:lnTo>
                      <a:pt x="249" y="766"/>
                    </a:lnTo>
                    <a:lnTo>
                      <a:pt x="240" y="765"/>
                    </a:lnTo>
                    <a:lnTo>
                      <a:pt x="232" y="763"/>
                    </a:lnTo>
                    <a:lnTo>
                      <a:pt x="226" y="763"/>
                    </a:lnTo>
                    <a:lnTo>
                      <a:pt x="223" y="765"/>
                    </a:lnTo>
                    <a:lnTo>
                      <a:pt x="223" y="770"/>
                    </a:lnTo>
                    <a:lnTo>
                      <a:pt x="223" y="775"/>
                    </a:lnTo>
                    <a:lnTo>
                      <a:pt x="226" y="782"/>
                    </a:lnTo>
                    <a:lnTo>
                      <a:pt x="230" y="786"/>
                    </a:lnTo>
                    <a:lnTo>
                      <a:pt x="238" y="789"/>
                    </a:lnTo>
                    <a:lnTo>
                      <a:pt x="248" y="793"/>
                    </a:lnTo>
                    <a:lnTo>
                      <a:pt x="256" y="796"/>
                    </a:lnTo>
                    <a:lnTo>
                      <a:pt x="262" y="794"/>
                    </a:lnTo>
                    <a:lnTo>
                      <a:pt x="268" y="786"/>
                    </a:lnTo>
                    <a:lnTo>
                      <a:pt x="276" y="773"/>
                    </a:lnTo>
                    <a:lnTo>
                      <a:pt x="282" y="759"/>
                    </a:lnTo>
                    <a:lnTo>
                      <a:pt x="285" y="747"/>
                    </a:lnTo>
                    <a:lnTo>
                      <a:pt x="293" y="740"/>
                    </a:lnTo>
                    <a:lnTo>
                      <a:pt x="303" y="732"/>
                    </a:lnTo>
                    <a:lnTo>
                      <a:pt x="316" y="721"/>
                    </a:lnTo>
                    <a:lnTo>
                      <a:pt x="329" y="709"/>
                    </a:lnTo>
                    <a:lnTo>
                      <a:pt x="340" y="698"/>
                    </a:lnTo>
                    <a:lnTo>
                      <a:pt x="352" y="688"/>
                    </a:lnTo>
                    <a:lnTo>
                      <a:pt x="362" y="681"/>
                    </a:lnTo>
                    <a:lnTo>
                      <a:pt x="369" y="677"/>
                    </a:lnTo>
                    <a:lnTo>
                      <a:pt x="376" y="674"/>
                    </a:lnTo>
                    <a:lnTo>
                      <a:pt x="386" y="670"/>
                    </a:lnTo>
                    <a:lnTo>
                      <a:pt x="397" y="667"/>
                    </a:lnTo>
                    <a:lnTo>
                      <a:pt x="412" y="662"/>
                    </a:lnTo>
                    <a:lnTo>
                      <a:pt x="425" y="656"/>
                    </a:lnTo>
                    <a:lnTo>
                      <a:pt x="439" y="653"/>
                    </a:lnTo>
                    <a:lnTo>
                      <a:pt x="453" y="649"/>
                    </a:lnTo>
                    <a:lnTo>
                      <a:pt x="465" y="648"/>
                    </a:lnTo>
                    <a:lnTo>
                      <a:pt x="460" y="641"/>
                    </a:lnTo>
                    <a:lnTo>
                      <a:pt x="453" y="630"/>
                    </a:lnTo>
                    <a:lnTo>
                      <a:pt x="446" y="618"/>
                    </a:lnTo>
                    <a:lnTo>
                      <a:pt x="437" y="604"/>
                    </a:lnTo>
                    <a:lnTo>
                      <a:pt x="429" y="592"/>
                    </a:lnTo>
                    <a:lnTo>
                      <a:pt x="422" y="580"/>
                    </a:lnTo>
                    <a:lnTo>
                      <a:pt x="416" y="569"/>
                    </a:lnTo>
                    <a:lnTo>
                      <a:pt x="413" y="560"/>
                    </a:lnTo>
                    <a:lnTo>
                      <a:pt x="423" y="564"/>
                    </a:lnTo>
                    <a:lnTo>
                      <a:pt x="433" y="566"/>
                    </a:lnTo>
                    <a:lnTo>
                      <a:pt x="442" y="566"/>
                    </a:lnTo>
                    <a:lnTo>
                      <a:pt x="450" y="560"/>
                    </a:lnTo>
                    <a:lnTo>
                      <a:pt x="459" y="548"/>
                    </a:lnTo>
                    <a:lnTo>
                      <a:pt x="467" y="534"/>
                    </a:lnTo>
                    <a:lnTo>
                      <a:pt x="473" y="518"/>
                    </a:lnTo>
                    <a:lnTo>
                      <a:pt x="477" y="506"/>
                    </a:lnTo>
                    <a:lnTo>
                      <a:pt x="485" y="508"/>
                    </a:lnTo>
                    <a:lnTo>
                      <a:pt x="493" y="508"/>
                    </a:lnTo>
                    <a:lnTo>
                      <a:pt x="502" y="504"/>
                    </a:lnTo>
                    <a:lnTo>
                      <a:pt x="509" y="499"/>
                    </a:lnTo>
                    <a:lnTo>
                      <a:pt x="505" y="496"/>
                    </a:lnTo>
                    <a:lnTo>
                      <a:pt x="502" y="490"/>
                    </a:lnTo>
                    <a:lnTo>
                      <a:pt x="500" y="485"/>
                    </a:lnTo>
                    <a:lnTo>
                      <a:pt x="502" y="482"/>
                    </a:lnTo>
                    <a:lnTo>
                      <a:pt x="505" y="478"/>
                    </a:lnTo>
                    <a:lnTo>
                      <a:pt x="510" y="473"/>
                    </a:lnTo>
                    <a:lnTo>
                      <a:pt x="519" y="466"/>
                    </a:lnTo>
                    <a:lnTo>
                      <a:pt x="527" y="456"/>
                    </a:lnTo>
                    <a:lnTo>
                      <a:pt x="536" y="447"/>
                    </a:lnTo>
                    <a:lnTo>
                      <a:pt x="543" y="436"/>
                    </a:lnTo>
                    <a:lnTo>
                      <a:pt x="547" y="428"/>
                    </a:lnTo>
                    <a:lnTo>
                      <a:pt x="550" y="419"/>
                    </a:lnTo>
                    <a:lnTo>
                      <a:pt x="550" y="391"/>
                    </a:lnTo>
                    <a:lnTo>
                      <a:pt x="550" y="347"/>
                    </a:lnTo>
                    <a:lnTo>
                      <a:pt x="549" y="304"/>
                    </a:lnTo>
                    <a:lnTo>
                      <a:pt x="546" y="274"/>
                    </a:lnTo>
                    <a:lnTo>
                      <a:pt x="540" y="256"/>
                    </a:lnTo>
                    <a:lnTo>
                      <a:pt x="532" y="239"/>
                    </a:lnTo>
                    <a:lnTo>
                      <a:pt x="523" y="223"/>
                    </a:lnTo>
                    <a:lnTo>
                      <a:pt x="513" y="214"/>
                    </a:lnTo>
                    <a:lnTo>
                      <a:pt x="505" y="211"/>
                    </a:lnTo>
                    <a:lnTo>
                      <a:pt x="496" y="209"/>
                    </a:lnTo>
                    <a:lnTo>
                      <a:pt x="490" y="209"/>
                    </a:lnTo>
                    <a:lnTo>
                      <a:pt x="483" y="209"/>
                    </a:lnTo>
                    <a:lnTo>
                      <a:pt x="485" y="197"/>
                    </a:lnTo>
                    <a:lnTo>
                      <a:pt x="486" y="181"/>
                    </a:lnTo>
                    <a:lnTo>
                      <a:pt x="486" y="167"/>
                    </a:lnTo>
                    <a:lnTo>
                      <a:pt x="485" y="153"/>
                    </a:lnTo>
                    <a:lnTo>
                      <a:pt x="480" y="143"/>
                    </a:lnTo>
                    <a:lnTo>
                      <a:pt x="475" y="134"/>
                    </a:lnTo>
                    <a:lnTo>
                      <a:pt x="466" y="127"/>
                    </a:lnTo>
                    <a:lnTo>
                      <a:pt x="457" y="125"/>
                    </a:lnTo>
                    <a:lnTo>
                      <a:pt x="449" y="124"/>
                    </a:lnTo>
                    <a:lnTo>
                      <a:pt x="443" y="117"/>
                    </a:lnTo>
                    <a:lnTo>
                      <a:pt x="440" y="110"/>
                    </a:lnTo>
                    <a:lnTo>
                      <a:pt x="439" y="101"/>
                    </a:lnTo>
                    <a:lnTo>
                      <a:pt x="439" y="96"/>
                    </a:lnTo>
                    <a:lnTo>
                      <a:pt x="436" y="87"/>
                    </a:lnTo>
                    <a:lnTo>
                      <a:pt x="433" y="76"/>
                    </a:lnTo>
                    <a:lnTo>
                      <a:pt x="427" y="64"/>
                    </a:lnTo>
                    <a:lnTo>
                      <a:pt x="420" y="54"/>
                    </a:lnTo>
                    <a:lnTo>
                      <a:pt x="409" y="45"/>
                    </a:lnTo>
                    <a:lnTo>
                      <a:pt x="396" y="40"/>
                    </a:lnTo>
                    <a:lnTo>
                      <a:pt x="379" y="40"/>
                    </a:lnTo>
                    <a:lnTo>
                      <a:pt x="367" y="40"/>
                    </a:lnTo>
                    <a:lnTo>
                      <a:pt x="359" y="36"/>
                    </a:lnTo>
                    <a:lnTo>
                      <a:pt x="352" y="33"/>
                    </a:lnTo>
                    <a:lnTo>
                      <a:pt x="345" y="29"/>
                    </a:lnTo>
                    <a:lnTo>
                      <a:pt x="337" y="28"/>
                    </a:lnTo>
                    <a:lnTo>
                      <a:pt x="330" y="28"/>
                    </a:lnTo>
                    <a:lnTo>
                      <a:pt x="322" y="28"/>
                    </a:lnTo>
                    <a:lnTo>
                      <a:pt x="315" y="31"/>
                    </a:lnTo>
                    <a:lnTo>
                      <a:pt x="309" y="33"/>
                    </a:lnTo>
                    <a:lnTo>
                      <a:pt x="305" y="35"/>
                    </a:lnTo>
                    <a:lnTo>
                      <a:pt x="299" y="36"/>
                    </a:lnTo>
                    <a:lnTo>
                      <a:pt x="293" y="35"/>
                    </a:lnTo>
                    <a:lnTo>
                      <a:pt x="286" y="31"/>
                    </a:lnTo>
                    <a:lnTo>
                      <a:pt x="280" y="28"/>
                    </a:lnTo>
                    <a:lnTo>
                      <a:pt x="272" y="26"/>
                    </a:lnTo>
                    <a:lnTo>
                      <a:pt x="263" y="26"/>
                    </a:lnTo>
                    <a:lnTo>
                      <a:pt x="265" y="21"/>
                    </a:lnTo>
                    <a:lnTo>
                      <a:pt x="268" y="15"/>
                    </a:lnTo>
                    <a:lnTo>
                      <a:pt x="270" y="12"/>
                    </a:lnTo>
                    <a:lnTo>
                      <a:pt x="273" y="12"/>
                    </a:lnTo>
                    <a:lnTo>
                      <a:pt x="265" y="8"/>
                    </a:lnTo>
                    <a:lnTo>
                      <a:pt x="253" y="5"/>
                    </a:lnTo>
                    <a:lnTo>
                      <a:pt x="238" y="1"/>
                    </a:lnTo>
                    <a:lnTo>
                      <a:pt x="223" y="0"/>
                    </a:lnTo>
                    <a:lnTo>
                      <a:pt x="208" y="0"/>
                    </a:lnTo>
                    <a:lnTo>
                      <a:pt x="193" y="1"/>
                    </a:lnTo>
                    <a:lnTo>
                      <a:pt x="182" y="5"/>
                    </a:lnTo>
                    <a:lnTo>
                      <a:pt x="173" y="12"/>
                    </a:lnTo>
                    <a:lnTo>
                      <a:pt x="168" y="21"/>
                    </a:lnTo>
                    <a:lnTo>
                      <a:pt x="163" y="29"/>
                    </a:lnTo>
                    <a:lnTo>
                      <a:pt x="159" y="36"/>
                    </a:lnTo>
                    <a:lnTo>
                      <a:pt x="155" y="43"/>
                    </a:lnTo>
                    <a:lnTo>
                      <a:pt x="150" y="49"/>
                    </a:lnTo>
                    <a:lnTo>
                      <a:pt x="145" y="52"/>
                    </a:lnTo>
                    <a:lnTo>
                      <a:pt x="138" y="54"/>
                    </a:lnTo>
                    <a:lnTo>
                      <a:pt x="130" y="54"/>
                    </a:lnTo>
                    <a:lnTo>
                      <a:pt x="122" y="52"/>
                    </a:lnTo>
                    <a:lnTo>
                      <a:pt x="112" y="52"/>
                    </a:lnTo>
                    <a:lnTo>
                      <a:pt x="102" y="52"/>
                    </a:lnTo>
                    <a:lnTo>
                      <a:pt x="92" y="54"/>
                    </a:lnTo>
                    <a:lnTo>
                      <a:pt x="83" y="56"/>
                    </a:lnTo>
                    <a:lnTo>
                      <a:pt x="75" y="59"/>
                    </a:lnTo>
                    <a:lnTo>
                      <a:pt x="68" y="64"/>
                    </a:lnTo>
                    <a:lnTo>
                      <a:pt x="62" y="71"/>
                    </a:lnTo>
                    <a:lnTo>
                      <a:pt x="56" y="83"/>
                    </a:lnTo>
                    <a:lnTo>
                      <a:pt x="53" y="97"/>
                    </a:lnTo>
                    <a:lnTo>
                      <a:pt x="52" y="111"/>
                    </a:lnTo>
                    <a:lnTo>
                      <a:pt x="52" y="125"/>
                    </a:lnTo>
                    <a:lnTo>
                      <a:pt x="45" y="132"/>
                    </a:lnTo>
                    <a:lnTo>
                      <a:pt x="35" y="139"/>
                    </a:lnTo>
                    <a:lnTo>
                      <a:pt x="26" y="150"/>
                    </a:lnTo>
                    <a:lnTo>
                      <a:pt x="18" y="162"/>
                    </a:lnTo>
                    <a:lnTo>
                      <a:pt x="9" y="174"/>
                    </a:lnTo>
                    <a:lnTo>
                      <a:pt x="5" y="190"/>
                    </a:lnTo>
                    <a:lnTo>
                      <a:pt x="3" y="204"/>
                    </a:lnTo>
                    <a:lnTo>
                      <a:pt x="5" y="220"/>
                    </a:lnTo>
                    <a:lnTo>
                      <a:pt x="10" y="241"/>
                    </a:lnTo>
                    <a:lnTo>
                      <a:pt x="10" y="255"/>
                    </a:lnTo>
                    <a:lnTo>
                      <a:pt x="9" y="267"/>
                    </a:lnTo>
                    <a:lnTo>
                      <a:pt x="5" y="276"/>
                    </a:lnTo>
                    <a:lnTo>
                      <a:pt x="2" y="283"/>
                    </a:lnTo>
                    <a:lnTo>
                      <a:pt x="0" y="290"/>
                    </a:lnTo>
                    <a:lnTo>
                      <a:pt x="0" y="298"/>
                    </a:lnTo>
                    <a:lnTo>
                      <a:pt x="2" y="307"/>
                    </a:lnTo>
                    <a:lnTo>
                      <a:pt x="5" y="318"/>
                    </a:lnTo>
                    <a:lnTo>
                      <a:pt x="12" y="326"/>
                    </a:lnTo>
                    <a:lnTo>
                      <a:pt x="23" y="333"/>
                    </a:lnTo>
                    <a:lnTo>
                      <a:pt x="38" y="339"/>
                    </a:lnTo>
                    <a:lnTo>
                      <a:pt x="36" y="347"/>
                    </a:lnTo>
                    <a:lnTo>
                      <a:pt x="35" y="358"/>
                    </a:lnTo>
                    <a:lnTo>
                      <a:pt x="35" y="370"/>
                    </a:lnTo>
                    <a:lnTo>
                      <a:pt x="36" y="379"/>
                    </a:lnTo>
                    <a:lnTo>
                      <a:pt x="35" y="384"/>
                    </a:lnTo>
                    <a:lnTo>
                      <a:pt x="35" y="391"/>
                    </a:lnTo>
                    <a:lnTo>
                      <a:pt x="38" y="398"/>
                    </a:lnTo>
                    <a:lnTo>
                      <a:pt x="42" y="403"/>
                    </a:lnTo>
                    <a:lnTo>
                      <a:pt x="38" y="421"/>
                    </a:lnTo>
                    <a:lnTo>
                      <a:pt x="30" y="449"/>
                    </a:lnTo>
                    <a:lnTo>
                      <a:pt x="25" y="478"/>
                    </a:lnTo>
                    <a:lnTo>
                      <a:pt x="26" y="496"/>
                    </a:lnTo>
                    <a:lnTo>
                      <a:pt x="30" y="499"/>
                    </a:lnTo>
                    <a:lnTo>
                      <a:pt x="35" y="501"/>
                    </a:lnTo>
                    <a:lnTo>
                      <a:pt x="39" y="501"/>
                    </a:lnTo>
                    <a:lnTo>
                      <a:pt x="42" y="503"/>
                    </a:lnTo>
                    <a:lnTo>
                      <a:pt x="45" y="503"/>
                    </a:lnTo>
                    <a:lnTo>
                      <a:pt x="50" y="506"/>
                    </a:lnTo>
                    <a:lnTo>
                      <a:pt x="55" y="508"/>
                    </a:lnTo>
                    <a:lnTo>
                      <a:pt x="58" y="511"/>
                    </a:lnTo>
                    <a:lnTo>
                      <a:pt x="56" y="518"/>
                    </a:lnTo>
                    <a:lnTo>
                      <a:pt x="55" y="527"/>
                    </a:lnTo>
                    <a:lnTo>
                      <a:pt x="52" y="538"/>
                    </a:lnTo>
                    <a:lnTo>
                      <a:pt x="52" y="545"/>
                    </a:lnTo>
                    <a:lnTo>
                      <a:pt x="55" y="550"/>
                    </a:lnTo>
                    <a:lnTo>
                      <a:pt x="59" y="553"/>
                    </a:lnTo>
                    <a:lnTo>
                      <a:pt x="63" y="557"/>
                    </a:lnTo>
                    <a:lnTo>
                      <a:pt x="69" y="559"/>
                    </a:lnTo>
                    <a:lnTo>
                      <a:pt x="65" y="562"/>
                    </a:lnTo>
                    <a:lnTo>
                      <a:pt x="60" y="567"/>
                    </a:lnTo>
                    <a:lnTo>
                      <a:pt x="58" y="574"/>
                    </a:lnTo>
                    <a:lnTo>
                      <a:pt x="56" y="580"/>
                    </a:lnTo>
                    <a:lnTo>
                      <a:pt x="59" y="585"/>
                    </a:lnTo>
                    <a:lnTo>
                      <a:pt x="63" y="590"/>
                    </a:lnTo>
                    <a:lnTo>
                      <a:pt x="68" y="595"/>
                    </a:lnTo>
                    <a:lnTo>
                      <a:pt x="69" y="601"/>
                    </a:lnTo>
                    <a:lnTo>
                      <a:pt x="68" y="611"/>
                    </a:lnTo>
                    <a:lnTo>
                      <a:pt x="66" y="628"/>
                    </a:lnTo>
                    <a:lnTo>
                      <a:pt x="69" y="646"/>
                    </a:lnTo>
                    <a:lnTo>
                      <a:pt x="76" y="658"/>
                    </a:lnTo>
                    <a:lnTo>
                      <a:pt x="80" y="662"/>
                    </a:lnTo>
                    <a:lnTo>
                      <a:pt x="86" y="663"/>
                    </a:lnTo>
                    <a:lnTo>
                      <a:pt x="90" y="663"/>
                    </a:lnTo>
                    <a:lnTo>
                      <a:pt x="96" y="663"/>
                    </a:lnTo>
                    <a:lnTo>
                      <a:pt x="105" y="663"/>
                    </a:lnTo>
                    <a:lnTo>
                      <a:pt x="113" y="662"/>
                    </a:lnTo>
                    <a:lnTo>
                      <a:pt x="120" y="660"/>
                    </a:lnTo>
                    <a:lnTo>
                      <a:pt x="128" y="658"/>
                    </a:lnTo>
                    <a:lnTo>
                      <a:pt x="138" y="656"/>
                    </a:lnTo>
                    <a:lnTo>
                      <a:pt x="149" y="653"/>
                    </a:lnTo>
                    <a:lnTo>
                      <a:pt x="158" y="651"/>
                    </a:lnTo>
                    <a:lnTo>
                      <a:pt x="165" y="649"/>
                    </a:lnTo>
                    <a:lnTo>
                      <a:pt x="169" y="656"/>
                    </a:lnTo>
                    <a:lnTo>
                      <a:pt x="175" y="663"/>
                    </a:lnTo>
                    <a:lnTo>
                      <a:pt x="180" y="672"/>
                    </a:lnTo>
                    <a:lnTo>
                      <a:pt x="183" y="677"/>
                    </a:lnTo>
                    <a:lnTo>
                      <a:pt x="186" y="686"/>
                    </a:lnTo>
                    <a:lnTo>
                      <a:pt x="190" y="695"/>
                    </a:lnTo>
                    <a:lnTo>
                      <a:pt x="195" y="702"/>
                    </a:lnTo>
                    <a:lnTo>
                      <a:pt x="198" y="70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48" name="Freeform 104"/>
              <p:cNvSpPr>
                <a:spLocks/>
              </p:cNvSpPr>
              <p:nvPr/>
            </p:nvSpPr>
            <p:spPr bwMode="auto">
              <a:xfrm>
                <a:off x="6855" y="5187"/>
                <a:ext cx="52" cy="115"/>
              </a:xfrm>
              <a:custGeom>
                <a:avLst/>
                <a:gdLst>
                  <a:gd name="T0" fmla="*/ 1 w 103"/>
                  <a:gd name="T1" fmla="*/ 1 h 229"/>
                  <a:gd name="T2" fmla="*/ 1 w 103"/>
                  <a:gd name="T3" fmla="*/ 1 h 229"/>
                  <a:gd name="T4" fmla="*/ 1 w 103"/>
                  <a:gd name="T5" fmla="*/ 1 h 229"/>
                  <a:gd name="T6" fmla="*/ 1 w 103"/>
                  <a:gd name="T7" fmla="*/ 1 h 229"/>
                  <a:gd name="T8" fmla="*/ 1 w 103"/>
                  <a:gd name="T9" fmla="*/ 1 h 229"/>
                  <a:gd name="T10" fmla="*/ 1 w 103"/>
                  <a:gd name="T11" fmla="*/ 1 h 229"/>
                  <a:gd name="T12" fmla="*/ 1 w 103"/>
                  <a:gd name="T13" fmla="*/ 1 h 229"/>
                  <a:gd name="T14" fmla="*/ 1 w 103"/>
                  <a:gd name="T15" fmla="*/ 1 h 229"/>
                  <a:gd name="T16" fmla="*/ 1 w 103"/>
                  <a:gd name="T17" fmla="*/ 1 h 229"/>
                  <a:gd name="T18" fmla="*/ 1 w 103"/>
                  <a:gd name="T19" fmla="*/ 1 h 229"/>
                  <a:gd name="T20" fmla="*/ 1 w 103"/>
                  <a:gd name="T21" fmla="*/ 1 h 229"/>
                  <a:gd name="T22" fmla="*/ 1 w 103"/>
                  <a:gd name="T23" fmla="*/ 1 h 229"/>
                  <a:gd name="T24" fmla="*/ 1 w 103"/>
                  <a:gd name="T25" fmla="*/ 1 h 229"/>
                  <a:gd name="T26" fmla="*/ 1 w 103"/>
                  <a:gd name="T27" fmla="*/ 1 h 229"/>
                  <a:gd name="T28" fmla="*/ 1 w 103"/>
                  <a:gd name="T29" fmla="*/ 1 h 229"/>
                  <a:gd name="T30" fmla="*/ 1 w 103"/>
                  <a:gd name="T31" fmla="*/ 1 h 229"/>
                  <a:gd name="T32" fmla="*/ 1 w 103"/>
                  <a:gd name="T33" fmla="*/ 1 h 229"/>
                  <a:gd name="T34" fmla="*/ 1 w 103"/>
                  <a:gd name="T35" fmla="*/ 1 h 229"/>
                  <a:gd name="T36" fmla="*/ 1 w 103"/>
                  <a:gd name="T37" fmla="*/ 1 h 229"/>
                  <a:gd name="T38" fmla="*/ 1 w 103"/>
                  <a:gd name="T39" fmla="*/ 1 h 229"/>
                  <a:gd name="T40" fmla="*/ 1 w 103"/>
                  <a:gd name="T41" fmla="*/ 1 h 229"/>
                  <a:gd name="T42" fmla="*/ 1 w 103"/>
                  <a:gd name="T43" fmla="*/ 1 h 229"/>
                  <a:gd name="T44" fmla="*/ 1 w 103"/>
                  <a:gd name="T45" fmla="*/ 1 h 229"/>
                  <a:gd name="T46" fmla="*/ 1 w 103"/>
                  <a:gd name="T47" fmla="*/ 1 h 229"/>
                  <a:gd name="T48" fmla="*/ 1 w 103"/>
                  <a:gd name="T49" fmla="*/ 1 h 229"/>
                  <a:gd name="T50" fmla="*/ 1 w 103"/>
                  <a:gd name="T51" fmla="*/ 1 h 229"/>
                  <a:gd name="T52" fmla="*/ 1 w 103"/>
                  <a:gd name="T53" fmla="*/ 1 h 229"/>
                  <a:gd name="T54" fmla="*/ 1 w 103"/>
                  <a:gd name="T55" fmla="*/ 1 h 229"/>
                  <a:gd name="T56" fmla="*/ 0 w 103"/>
                  <a:gd name="T57" fmla="*/ 1 h 229"/>
                  <a:gd name="T58" fmla="*/ 1 w 103"/>
                  <a:gd name="T59" fmla="*/ 1 h 229"/>
                  <a:gd name="T60" fmla="*/ 1 w 103"/>
                  <a:gd name="T61" fmla="*/ 1 h 229"/>
                  <a:gd name="T62" fmla="*/ 1 w 103"/>
                  <a:gd name="T63" fmla="*/ 1 h 229"/>
                  <a:gd name="T64" fmla="*/ 1 w 103"/>
                  <a:gd name="T65" fmla="*/ 1 h 229"/>
                  <a:gd name="T66" fmla="*/ 1 w 103"/>
                  <a:gd name="T67" fmla="*/ 1 h 229"/>
                  <a:gd name="T68" fmla="*/ 1 w 103"/>
                  <a:gd name="T69" fmla="*/ 1 h 229"/>
                  <a:gd name="T70" fmla="*/ 1 w 103"/>
                  <a:gd name="T71" fmla="*/ 1 h 229"/>
                  <a:gd name="T72" fmla="*/ 1 w 103"/>
                  <a:gd name="T73" fmla="*/ 1 h 229"/>
                  <a:gd name="T74" fmla="*/ 1 w 103"/>
                  <a:gd name="T75" fmla="*/ 1 h 229"/>
                  <a:gd name="T76" fmla="*/ 1 w 103"/>
                  <a:gd name="T77" fmla="*/ 1 h 229"/>
                  <a:gd name="T78" fmla="*/ 1 w 103"/>
                  <a:gd name="T79" fmla="*/ 1 h 229"/>
                  <a:gd name="T80" fmla="*/ 1 w 103"/>
                  <a:gd name="T81" fmla="*/ 0 h 229"/>
                  <a:gd name="T82" fmla="*/ 1 w 103"/>
                  <a:gd name="T83" fmla="*/ 1 h 229"/>
                  <a:gd name="T84" fmla="*/ 1 w 103"/>
                  <a:gd name="T85" fmla="*/ 1 h 229"/>
                  <a:gd name="T86" fmla="*/ 1 w 103"/>
                  <a:gd name="T87" fmla="*/ 1 h 229"/>
                  <a:gd name="T88" fmla="*/ 1 w 103"/>
                  <a:gd name="T89" fmla="*/ 1 h 229"/>
                  <a:gd name="T90" fmla="*/ 1 w 103"/>
                  <a:gd name="T91" fmla="*/ 1 h 229"/>
                  <a:gd name="T92" fmla="*/ 1 w 103"/>
                  <a:gd name="T93" fmla="*/ 1 h 229"/>
                  <a:gd name="T94" fmla="*/ 1 w 103"/>
                  <a:gd name="T95" fmla="*/ 1 h 229"/>
                  <a:gd name="T96" fmla="*/ 1 w 103"/>
                  <a:gd name="T97" fmla="*/ 1 h 229"/>
                  <a:gd name="T98" fmla="*/ 1 w 103"/>
                  <a:gd name="T99" fmla="*/ 1 h 229"/>
                  <a:gd name="T100" fmla="*/ 1 w 103"/>
                  <a:gd name="T101" fmla="*/ 1 h 229"/>
                  <a:gd name="T102" fmla="*/ 1 w 103"/>
                  <a:gd name="T103" fmla="*/ 1 h 229"/>
                  <a:gd name="T104" fmla="*/ 1 w 103"/>
                  <a:gd name="T105" fmla="*/ 1 h 2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3"/>
                  <a:gd name="T160" fmla="*/ 0 h 229"/>
                  <a:gd name="T161" fmla="*/ 103 w 103"/>
                  <a:gd name="T162" fmla="*/ 229 h 2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3" h="229">
                    <a:moveTo>
                      <a:pt x="102" y="180"/>
                    </a:moveTo>
                    <a:lnTo>
                      <a:pt x="99" y="192"/>
                    </a:lnTo>
                    <a:lnTo>
                      <a:pt x="93" y="206"/>
                    </a:lnTo>
                    <a:lnTo>
                      <a:pt x="85" y="219"/>
                    </a:lnTo>
                    <a:lnTo>
                      <a:pt x="79" y="227"/>
                    </a:lnTo>
                    <a:lnTo>
                      <a:pt x="73" y="229"/>
                    </a:lnTo>
                    <a:lnTo>
                      <a:pt x="65" y="226"/>
                    </a:lnTo>
                    <a:lnTo>
                      <a:pt x="55" y="222"/>
                    </a:lnTo>
                    <a:lnTo>
                      <a:pt x="47" y="219"/>
                    </a:lnTo>
                    <a:lnTo>
                      <a:pt x="43" y="215"/>
                    </a:lnTo>
                    <a:lnTo>
                      <a:pt x="40" y="208"/>
                    </a:lnTo>
                    <a:lnTo>
                      <a:pt x="40" y="203"/>
                    </a:lnTo>
                    <a:lnTo>
                      <a:pt x="40" y="198"/>
                    </a:lnTo>
                    <a:lnTo>
                      <a:pt x="43" y="196"/>
                    </a:lnTo>
                    <a:lnTo>
                      <a:pt x="49" y="196"/>
                    </a:lnTo>
                    <a:lnTo>
                      <a:pt x="57" y="198"/>
                    </a:lnTo>
                    <a:lnTo>
                      <a:pt x="66" y="199"/>
                    </a:lnTo>
                    <a:lnTo>
                      <a:pt x="63" y="194"/>
                    </a:lnTo>
                    <a:lnTo>
                      <a:pt x="57" y="187"/>
                    </a:lnTo>
                    <a:lnTo>
                      <a:pt x="52" y="178"/>
                    </a:lnTo>
                    <a:lnTo>
                      <a:pt x="45" y="170"/>
                    </a:lnTo>
                    <a:lnTo>
                      <a:pt x="36" y="161"/>
                    </a:lnTo>
                    <a:lnTo>
                      <a:pt x="29" y="152"/>
                    </a:lnTo>
                    <a:lnTo>
                      <a:pt x="22" y="145"/>
                    </a:lnTo>
                    <a:lnTo>
                      <a:pt x="15" y="140"/>
                    </a:lnTo>
                    <a:lnTo>
                      <a:pt x="12" y="135"/>
                    </a:lnTo>
                    <a:lnTo>
                      <a:pt x="7" y="128"/>
                    </a:lnTo>
                    <a:lnTo>
                      <a:pt x="3" y="119"/>
                    </a:lnTo>
                    <a:lnTo>
                      <a:pt x="0" y="110"/>
                    </a:lnTo>
                    <a:lnTo>
                      <a:pt x="16" y="100"/>
                    </a:lnTo>
                    <a:lnTo>
                      <a:pt x="29" y="89"/>
                    </a:lnTo>
                    <a:lnTo>
                      <a:pt x="40" y="77"/>
                    </a:lnTo>
                    <a:lnTo>
                      <a:pt x="49" y="65"/>
                    </a:lnTo>
                    <a:lnTo>
                      <a:pt x="56" y="53"/>
                    </a:lnTo>
                    <a:lnTo>
                      <a:pt x="62" y="42"/>
                    </a:lnTo>
                    <a:lnTo>
                      <a:pt x="66" y="32"/>
                    </a:lnTo>
                    <a:lnTo>
                      <a:pt x="69" y="21"/>
                    </a:lnTo>
                    <a:lnTo>
                      <a:pt x="72" y="14"/>
                    </a:lnTo>
                    <a:lnTo>
                      <a:pt x="73" y="7"/>
                    </a:lnTo>
                    <a:lnTo>
                      <a:pt x="76" y="4"/>
                    </a:lnTo>
                    <a:lnTo>
                      <a:pt x="77" y="0"/>
                    </a:lnTo>
                    <a:lnTo>
                      <a:pt x="82" y="7"/>
                    </a:lnTo>
                    <a:lnTo>
                      <a:pt x="85" y="18"/>
                    </a:lnTo>
                    <a:lnTo>
                      <a:pt x="87" y="30"/>
                    </a:lnTo>
                    <a:lnTo>
                      <a:pt x="87" y="44"/>
                    </a:lnTo>
                    <a:lnTo>
                      <a:pt x="87" y="61"/>
                    </a:lnTo>
                    <a:lnTo>
                      <a:pt x="90" y="82"/>
                    </a:lnTo>
                    <a:lnTo>
                      <a:pt x="93" y="102"/>
                    </a:lnTo>
                    <a:lnTo>
                      <a:pt x="96" y="116"/>
                    </a:lnTo>
                    <a:lnTo>
                      <a:pt x="99" y="130"/>
                    </a:lnTo>
                    <a:lnTo>
                      <a:pt x="102" y="147"/>
                    </a:lnTo>
                    <a:lnTo>
                      <a:pt x="103" y="166"/>
                    </a:lnTo>
                    <a:lnTo>
                      <a:pt x="102" y="18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49" name="Freeform 105"/>
              <p:cNvSpPr>
                <a:spLocks/>
              </p:cNvSpPr>
              <p:nvPr/>
            </p:nvSpPr>
            <p:spPr bwMode="auto">
              <a:xfrm>
                <a:off x="6776" y="5040"/>
                <a:ext cx="53" cy="195"/>
              </a:xfrm>
              <a:custGeom>
                <a:avLst/>
                <a:gdLst>
                  <a:gd name="T0" fmla="*/ 0 w 107"/>
                  <a:gd name="T1" fmla="*/ 0 h 391"/>
                  <a:gd name="T2" fmla="*/ 0 w 107"/>
                  <a:gd name="T3" fmla="*/ 0 h 391"/>
                  <a:gd name="T4" fmla="*/ 0 w 107"/>
                  <a:gd name="T5" fmla="*/ 0 h 391"/>
                  <a:gd name="T6" fmla="*/ 0 w 107"/>
                  <a:gd name="T7" fmla="*/ 0 h 391"/>
                  <a:gd name="T8" fmla="*/ 0 w 107"/>
                  <a:gd name="T9" fmla="*/ 0 h 391"/>
                  <a:gd name="T10" fmla="*/ 0 w 107"/>
                  <a:gd name="T11" fmla="*/ 0 h 391"/>
                  <a:gd name="T12" fmla="*/ 0 w 107"/>
                  <a:gd name="T13" fmla="*/ 0 h 391"/>
                  <a:gd name="T14" fmla="*/ 0 w 107"/>
                  <a:gd name="T15" fmla="*/ 0 h 391"/>
                  <a:gd name="T16" fmla="*/ 0 w 107"/>
                  <a:gd name="T17" fmla="*/ 0 h 391"/>
                  <a:gd name="T18" fmla="*/ 0 w 107"/>
                  <a:gd name="T19" fmla="*/ 0 h 391"/>
                  <a:gd name="T20" fmla="*/ 0 w 107"/>
                  <a:gd name="T21" fmla="*/ 0 h 391"/>
                  <a:gd name="T22" fmla="*/ 0 w 107"/>
                  <a:gd name="T23" fmla="*/ 0 h 391"/>
                  <a:gd name="T24" fmla="*/ 0 w 107"/>
                  <a:gd name="T25" fmla="*/ 0 h 391"/>
                  <a:gd name="T26" fmla="*/ 0 w 107"/>
                  <a:gd name="T27" fmla="*/ 0 h 391"/>
                  <a:gd name="T28" fmla="*/ 0 w 107"/>
                  <a:gd name="T29" fmla="*/ 0 h 391"/>
                  <a:gd name="T30" fmla="*/ 0 w 107"/>
                  <a:gd name="T31" fmla="*/ 0 h 391"/>
                  <a:gd name="T32" fmla="*/ 0 w 107"/>
                  <a:gd name="T33" fmla="*/ 0 h 391"/>
                  <a:gd name="T34" fmla="*/ 0 w 107"/>
                  <a:gd name="T35" fmla="*/ 0 h 391"/>
                  <a:gd name="T36" fmla="*/ 0 w 107"/>
                  <a:gd name="T37" fmla="*/ 0 h 391"/>
                  <a:gd name="T38" fmla="*/ 0 w 107"/>
                  <a:gd name="T39" fmla="*/ 0 h 391"/>
                  <a:gd name="T40" fmla="*/ 0 w 107"/>
                  <a:gd name="T41" fmla="*/ 0 h 391"/>
                  <a:gd name="T42" fmla="*/ 0 w 107"/>
                  <a:gd name="T43" fmla="*/ 0 h 391"/>
                  <a:gd name="T44" fmla="*/ 0 w 107"/>
                  <a:gd name="T45" fmla="*/ 0 h 391"/>
                  <a:gd name="T46" fmla="*/ 0 w 107"/>
                  <a:gd name="T47" fmla="*/ 0 h 391"/>
                  <a:gd name="T48" fmla="*/ 0 w 107"/>
                  <a:gd name="T49" fmla="*/ 0 h 391"/>
                  <a:gd name="T50" fmla="*/ 0 w 107"/>
                  <a:gd name="T51" fmla="*/ 0 h 391"/>
                  <a:gd name="T52" fmla="*/ 0 w 107"/>
                  <a:gd name="T53" fmla="*/ 0 h 391"/>
                  <a:gd name="T54" fmla="*/ 0 w 107"/>
                  <a:gd name="T55" fmla="*/ 0 h 391"/>
                  <a:gd name="T56" fmla="*/ 0 w 107"/>
                  <a:gd name="T57" fmla="*/ 0 h 391"/>
                  <a:gd name="T58" fmla="*/ 0 w 107"/>
                  <a:gd name="T59" fmla="*/ 0 h 391"/>
                  <a:gd name="T60" fmla="*/ 0 w 107"/>
                  <a:gd name="T61" fmla="*/ 0 h 391"/>
                  <a:gd name="T62" fmla="*/ 0 w 107"/>
                  <a:gd name="T63" fmla="*/ 0 h 391"/>
                  <a:gd name="T64" fmla="*/ 0 w 107"/>
                  <a:gd name="T65" fmla="*/ 0 h 391"/>
                  <a:gd name="T66" fmla="*/ 0 w 107"/>
                  <a:gd name="T67" fmla="*/ 0 h 391"/>
                  <a:gd name="T68" fmla="*/ 0 w 107"/>
                  <a:gd name="T69" fmla="*/ 0 h 391"/>
                  <a:gd name="T70" fmla="*/ 0 w 107"/>
                  <a:gd name="T71" fmla="*/ 0 h 391"/>
                  <a:gd name="T72" fmla="*/ 0 w 107"/>
                  <a:gd name="T73" fmla="*/ 0 h 391"/>
                  <a:gd name="T74" fmla="*/ 0 w 107"/>
                  <a:gd name="T75" fmla="*/ 0 h 391"/>
                  <a:gd name="T76" fmla="*/ 0 w 107"/>
                  <a:gd name="T77" fmla="*/ 0 h 391"/>
                  <a:gd name="T78" fmla="*/ 0 w 107"/>
                  <a:gd name="T79" fmla="*/ 0 h 391"/>
                  <a:gd name="T80" fmla="*/ 0 w 107"/>
                  <a:gd name="T81" fmla="*/ 0 h 391"/>
                  <a:gd name="T82" fmla="*/ 0 w 107"/>
                  <a:gd name="T83" fmla="*/ 0 h 391"/>
                  <a:gd name="T84" fmla="*/ 0 w 107"/>
                  <a:gd name="T85" fmla="*/ 0 h 391"/>
                  <a:gd name="T86" fmla="*/ 0 w 107"/>
                  <a:gd name="T87" fmla="*/ 0 h 391"/>
                  <a:gd name="T88" fmla="*/ 0 w 107"/>
                  <a:gd name="T89" fmla="*/ 0 h 391"/>
                  <a:gd name="T90" fmla="*/ 0 w 107"/>
                  <a:gd name="T91" fmla="*/ 0 h 3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
                  <a:gd name="T139" fmla="*/ 0 h 391"/>
                  <a:gd name="T140" fmla="*/ 107 w 107"/>
                  <a:gd name="T141" fmla="*/ 391 h 3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 h="391">
                    <a:moveTo>
                      <a:pt x="71" y="391"/>
                    </a:moveTo>
                    <a:lnTo>
                      <a:pt x="65" y="391"/>
                    </a:lnTo>
                    <a:lnTo>
                      <a:pt x="61" y="391"/>
                    </a:lnTo>
                    <a:lnTo>
                      <a:pt x="55" y="390"/>
                    </a:lnTo>
                    <a:lnTo>
                      <a:pt x="51" y="386"/>
                    </a:lnTo>
                    <a:lnTo>
                      <a:pt x="45" y="379"/>
                    </a:lnTo>
                    <a:lnTo>
                      <a:pt x="43" y="367"/>
                    </a:lnTo>
                    <a:lnTo>
                      <a:pt x="43" y="355"/>
                    </a:lnTo>
                    <a:lnTo>
                      <a:pt x="43" y="342"/>
                    </a:lnTo>
                    <a:lnTo>
                      <a:pt x="43" y="337"/>
                    </a:lnTo>
                    <a:lnTo>
                      <a:pt x="44" y="334"/>
                    </a:lnTo>
                    <a:lnTo>
                      <a:pt x="44" y="330"/>
                    </a:lnTo>
                    <a:lnTo>
                      <a:pt x="44" y="329"/>
                    </a:lnTo>
                    <a:lnTo>
                      <a:pt x="43" y="323"/>
                    </a:lnTo>
                    <a:lnTo>
                      <a:pt x="38" y="318"/>
                    </a:lnTo>
                    <a:lnTo>
                      <a:pt x="34" y="313"/>
                    </a:lnTo>
                    <a:lnTo>
                      <a:pt x="31" y="308"/>
                    </a:lnTo>
                    <a:lnTo>
                      <a:pt x="33" y="302"/>
                    </a:lnTo>
                    <a:lnTo>
                      <a:pt x="35" y="295"/>
                    </a:lnTo>
                    <a:lnTo>
                      <a:pt x="40" y="290"/>
                    </a:lnTo>
                    <a:lnTo>
                      <a:pt x="44" y="287"/>
                    </a:lnTo>
                    <a:lnTo>
                      <a:pt x="38" y="285"/>
                    </a:lnTo>
                    <a:lnTo>
                      <a:pt x="34" y="281"/>
                    </a:lnTo>
                    <a:lnTo>
                      <a:pt x="30" y="278"/>
                    </a:lnTo>
                    <a:lnTo>
                      <a:pt x="27" y="273"/>
                    </a:lnTo>
                    <a:lnTo>
                      <a:pt x="27" y="266"/>
                    </a:lnTo>
                    <a:lnTo>
                      <a:pt x="30" y="255"/>
                    </a:lnTo>
                    <a:lnTo>
                      <a:pt x="31" y="246"/>
                    </a:lnTo>
                    <a:lnTo>
                      <a:pt x="33" y="239"/>
                    </a:lnTo>
                    <a:lnTo>
                      <a:pt x="30" y="236"/>
                    </a:lnTo>
                    <a:lnTo>
                      <a:pt x="25" y="234"/>
                    </a:lnTo>
                    <a:lnTo>
                      <a:pt x="20" y="231"/>
                    </a:lnTo>
                    <a:lnTo>
                      <a:pt x="17" y="231"/>
                    </a:lnTo>
                    <a:lnTo>
                      <a:pt x="14" y="229"/>
                    </a:lnTo>
                    <a:lnTo>
                      <a:pt x="10" y="229"/>
                    </a:lnTo>
                    <a:lnTo>
                      <a:pt x="5" y="227"/>
                    </a:lnTo>
                    <a:lnTo>
                      <a:pt x="1" y="224"/>
                    </a:lnTo>
                    <a:lnTo>
                      <a:pt x="0" y="206"/>
                    </a:lnTo>
                    <a:lnTo>
                      <a:pt x="5" y="177"/>
                    </a:lnTo>
                    <a:lnTo>
                      <a:pt x="13" y="149"/>
                    </a:lnTo>
                    <a:lnTo>
                      <a:pt x="17" y="131"/>
                    </a:lnTo>
                    <a:lnTo>
                      <a:pt x="13" y="126"/>
                    </a:lnTo>
                    <a:lnTo>
                      <a:pt x="10" y="119"/>
                    </a:lnTo>
                    <a:lnTo>
                      <a:pt x="10" y="112"/>
                    </a:lnTo>
                    <a:lnTo>
                      <a:pt x="11" y="107"/>
                    </a:lnTo>
                    <a:lnTo>
                      <a:pt x="10" y="98"/>
                    </a:lnTo>
                    <a:lnTo>
                      <a:pt x="10" y="86"/>
                    </a:lnTo>
                    <a:lnTo>
                      <a:pt x="11" y="75"/>
                    </a:lnTo>
                    <a:lnTo>
                      <a:pt x="13" y="67"/>
                    </a:lnTo>
                    <a:lnTo>
                      <a:pt x="14" y="58"/>
                    </a:lnTo>
                    <a:lnTo>
                      <a:pt x="18" y="49"/>
                    </a:lnTo>
                    <a:lnTo>
                      <a:pt x="21" y="42"/>
                    </a:lnTo>
                    <a:lnTo>
                      <a:pt x="27" y="37"/>
                    </a:lnTo>
                    <a:lnTo>
                      <a:pt x="34" y="33"/>
                    </a:lnTo>
                    <a:lnTo>
                      <a:pt x="41" y="30"/>
                    </a:lnTo>
                    <a:lnTo>
                      <a:pt x="48" y="25"/>
                    </a:lnTo>
                    <a:lnTo>
                      <a:pt x="54" y="21"/>
                    </a:lnTo>
                    <a:lnTo>
                      <a:pt x="58" y="16"/>
                    </a:lnTo>
                    <a:lnTo>
                      <a:pt x="65" y="9"/>
                    </a:lnTo>
                    <a:lnTo>
                      <a:pt x="71" y="2"/>
                    </a:lnTo>
                    <a:lnTo>
                      <a:pt x="77" y="0"/>
                    </a:lnTo>
                    <a:lnTo>
                      <a:pt x="75" y="7"/>
                    </a:lnTo>
                    <a:lnTo>
                      <a:pt x="73" y="16"/>
                    </a:lnTo>
                    <a:lnTo>
                      <a:pt x="70" y="26"/>
                    </a:lnTo>
                    <a:lnTo>
                      <a:pt x="67" y="39"/>
                    </a:lnTo>
                    <a:lnTo>
                      <a:pt x="67" y="54"/>
                    </a:lnTo>
                    <a:lnTo>
                      <a:pt x="71" y="72"/>
                    </a:lnTo>
                    <a:lnTo>
                      <a:pt x="77" y="89"/>
                    </a:lnTo>
                    <a:lnTo>
                      <a:pt x="83" y="98"/>
                    </a:lnTo>
                    <a:lnTo>
                      <a:pt x="90" y="107"/>
                    </a:lnTo>
                    <a:lnTo>
                      <a:pt x="98" y="119"/>
                    </a:lnTo>
                    <a:lnTo>
                      <a:pt x="104" y="136"/>
                    </a:lnTo>
                    <a:lnTo>
                      <a:pt x="107" y="152"/>
                    </a:lnTo>
                    <a:lnTo>
                      <a:pt x="103" y="166"/>
                    </a:lnTo>
                    <a:lnTo>
                      <a:pt x="95" y="178"/>
                    </a:lnTo>
                    <a:lnTo>
                      <a:pt x="85" y="191"/>
                    </a:lnTo>
                    <a:lnTo>
                      <a:pt x="77" y="203"/>
                    </a:lnTo>
                    <a:lnTo>
                      <a:pt x="71" y="217"/>
                    </a:lnTo>
                    <a:lnTo>
                      <a:pt x="68" y="232"/>
                    </a:lnTo>
                    <a:lnTo>
                      <a:pt x="68" y="252"/>
                    </a:lnTo>
                    <a:lnTo>
                      <a:pt x="70" y="267"/>
                    </a:lnTo>
                    <a:lnTo>
                      <a:pt x="71" y="273"/>
                    </a:lnTo>
                    <a:lnTo>
                      <a:pt x="73" y="280"/>
                    </a:lnTo>
                    <a:lnTo>
                      <a:pt x="74" y="288"/>
                    </a:lnTo>
                    <a:lnTo>
                      <a:pt x="74" y="299"/>
                    </a:lnTo>
                    <a:lnTo>
                      <a:pt x="74" y="308"/>
                    </a:lnTo>
                    <a:lnTo>
                      <a:pt x="75" y="316"/>
                    </a:lnTo>
                    <a:lnTo>
                      <a:pt x="78" y="323"/>
                    </a:lnTo>
                    <a:lnTo>
                      <a:pt x="80" y="329"/>
                    </a:lnTo>
                    <a:lnTo>
                      <a:pt x="83" y="341"/>
                    </a:lnTo>
                    <a:lnTo>
                      <a:pt x="85" y="360"/>
                    </a:lnTo>
                    <a:lnTo>
                      <a:pt x="83" y="381"/>
                    </a:lnTo>
                    <a:lnTo>
                      <a:pt x="71" y="39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50" name="Freeform 106"/>
              <p:cNvSpPr>
                <a:spLocks/>
              </p:cNvSpPr>
              <p:nvPr/>
            </p:nvSpPr>
            <p:spPr bwMode="auto">
              <a:xfrm>
                <a:off x="6877" y="5130"/>
                <a:ext cx="20" cy="51"/>
              </a:xfrm>
              <a:custGeom>
                <a:avLst/>
                <a:gdLst>
                  <a:gd name="T0" fmla="*/ 0 w 42"/>
                  <a:gd name="T1" fmla="*/ 0 h 103"/>
                  <a:gd name="T2" fmla="*/ 0 w 42"/>
                  <a:gd name="T3" fmla="*/ 0 h 103"/>
                  <a:gd name="T4" fmla="*/ 0 w 42"/>
                  <a:gd name="T5" fmla="*/ 0 h 103"/>
                  <a:gd name="T6" fmla="*/ 0 w 42"/>
                  <a:gd name="T7" fmla="*/ 0 h 103"/>
                  <a:gd name="T8" fmla="*/ 0 w 42"/>
                  <a:gd name="T9" fmla="*/ 0 h 103"/>
                  <a:gd name="T10" fmla="*/ 0 w 42"/>
                  <a:gd name="T11" fmla="*/ 0 h 103"/>
                  <a:gd name="T12" fmla="*/ 0 w 42"/>
                  <a:gd name="T13" fmla="*/ 0 h 103"/>
                  <a:gd name="T14" fmla="*/ 0 w 42"/>
                  <a:gd name="T15" fmla="*/ 0 h 103"/>
                  <a:gd name="T16" fmla="*/ 0 w 42"/>
                  <a:gd name="T17" fmla="*/ 0 h 103"/>
                  <a:gd name="T18" fmla="*/ 0 w 42"/>
                  <a:gd name="T19" fmla="*/ 0 h 103"/>
                  <a:gd name="T20" fmla="*/ 0 w 42"/>
                  <a:gd name="T21" fmla="*/ 0 h 103"/>
                  <a:gd name="T22" fmla="*/ 0 w 42"/>
                  <a:gd name="T23" fmla="*/ 0 h 103"/>
                  <a:gd name="T24" fmla="*/ 0 w 42"/>
                  <a:gd name="T25" fmla="*/ 0 h 103"/>
                  <a:gd name="T26" fmla="*/ 0 w 42"/>
                  <a:gd name="T27" fmla="*/ 0 h 103"/>
                  <a:gd name="T28" fmla="*/ 0 w 42"/>
                  <a:gd name="T29" fmla="*/ 0 h 103"/>
                  <a:gd name="T30" fmla="*/ 0 w 42"/>
                  <a:gd name="T31" fmla="*/ 0 h 103"/>
                  <a:gd name="T32" fmla="*/ 0 w 42"/>
                  <a:gd name="T33" fmla="*/ 0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03"/>
                  <a:gd name="T53" fmla="*/ 42 w 42"/>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03">
                    <a:moveTo>
                      <a:pt x="0" y="14"/>
                    </a:moveTo>
                    <a:lnTo>
                      <a:pt x="9" y="16"/>
                    </a:lnTo>
                    <a:lnTo>
                      <a:pt x="19" y="14"/>
                    </a:lnTo>
                    <a:lnTo>
                      <a:pt x="26" y="9"/>
                    </a:lnTo>
                    <a:lnTo>
                      <a:pt x="30" y="0"/>
                    </a:lnTo>
                    <a:lnTo>
                      <a:pt x="37" y="18"/>
                    </a:lnTo>
                    <a:lnTo>
                      <a:pt x="42" y="38"/>
                    </a:lnTo>
                    <a:lnTo>
                      <a:pt x="42" y="58"/>
                    </a:lnTo>
                    <a:lnTo>
                      <a:pt x="37" y="72"/>
                    </a:lnTo>
                    <a:lnTo>
                      <a:pt x="29" y="80"/>
                    </a:lnTo>
                    <a:lnTo>
                      <a:pt x="19" y="87"/>
                    </a:lnTo>
                    <a:lnTo>
                      <a:pt x="10" y="94"/>
                    </a:lnTo>
                    <a:lnTo>
                      <a:pt x="4" y="103"/>
                    </a:lnTo>
                    <a:lnTo>
                      <a:pt x="7" y="84"/>
                    </a:lnTo>
                    <a:lnTo>
                      <a:pt x="7" y="58"/>
                    </a:lnTo>
                    <a:lnTo>
                      <a:pt x="4" y="33"/>
                    </a:lnTo>
                    <a:lnTo>
                      <a:pt x="0" y="1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51" name="Freeform 107"/>
              <p:cNvSpPr>
                <a:spLocks/>
              </p:cNvSpPr>
              <p:nvPr/>
            </p:nvSpPr>
            <p:spPr bwMode="auto">
              <a:xfrm>
                <a:off x="6953" y="5092"/>
                <a:ext cx="27" cy="25"/>
              </a:xfrm>
              <a:custGeom>
                <a:avLst/>
                <a:gdLst>
                  <a:gd name="T0" fmla="*/ 0 w 54"/>
                  <a:gd name="T1" fmla="*/ 0 h 51"/>
                  <a:gd name="T2" fmla="*/ 1 w 54"/>
                  <a:gd name="T3" fmla="*/ 0 h 51"/>
                  <a:gd name="T4" fmla="*/ 1 w 54"/>
                  <a:gd name="T5" fmla="*/ 0 h 51"/>
                  <a:gd name="T6" fmla="*/ 1 w 54"/>
                  <a:gd name="T7" fmla="*/ 0 h 51"/>
                  <a:gd name="T8" fmla="*/ 1 w 54"/>
                  <a:gd name="T9" fmla="*/ 0 h 51"/>
                  <a:gd name="T10" fmla="*/ 1 w 54"/>
                  <a:gd name="T11" fmla="*/ 0 h 51"/>
                  <a:gd name="T12" fmla="*/ 1 w 54"/>
                  <a:gd name="T13" fmla="*/ 0 h 51"/>
                  <a:gd name="T14" fmla="*/ 1 w 54"/>
                  <a:gd name="T15" fmla="*/ 0 h 51"/>
                  <a:gd name="T16" fmla="*/ 1 w 54"/>
                  <a:gd name="T17" fmla="*/ 0 h 51"/>
                  <a:gd name="T18" fmla="*/ 1 w 54"/>
                  <a:gd name="T19" fmla="*/ 0 h 51"/>
                  <a:gd name="T20" fmla="*/ 1 w 54"/>
                  <a:gd name="T21" fmla="*/ 0 h 51"/>
                  <a:gd name="T22" fmla="*/ 1 w 54"/>
                  <a:gd name="T23" fmla="*/ 0 h 51"/>
                  <a:gd name="T24" fmla="*/ 1 w 54"/>
                  <a:gd name="T25" fmla="*/ 0 h 51"/>
                  <a:gd name="T26" fmla="*/ 1 w 54"/>
                  <a:gd name="T27" fmla="*/ 0 h 51"/>
                  <a:gd name="T28" fmla="*/ 1 w 54"/>
                  <a:gd name="T29" fmla="*/ 0 h 51"/>
                  <a:gd name="T30" fmla="*/ 1 w 54"/>
                  <a:gd name="T31" fmla="*/ 0 h 51"/>
                  <a:gd name="T32" fmla="*/ 1 w 54"/>
                  <a:gd name="T33" fmla="*/ 0 h 51"/>
                  <a:gd name="T34" fmla="*/ 1 w 54"/>
                  <a:gd name="T35" fmla="*/ 0 h 51"/>
                  <a:gd name="T36" fmla="*/ 1 w 54"/>
                  <a:gd name="T37" fmla="*/ 0 h 51"/>
                  <a:gd name="T38" fmla="*/ 1 w 54"/>
                  <a:gd name="T39" fmla="*/ 0 h 51"/>
                  <a:gd name="T40" fmla="*/ 0 w 54"/>
                  <a:gd name="T41" fmla="*/ 0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51"/>
                  <a:gd name="T65" fmla="*/ 54 w 54"/>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51">
                    <a:moveTo>
                      <a:pt x="0" y="24"/>
                    </a:moveTo>
                    <a:lnTo>
                      <a:pt x="8" y="26"/>
                    </a:lnTo>
                    <a:lnTo>
                      <a:pt x="17" y="24"/>
                    </a:lnTo>
                    <a:lnTo>
                      <a:pt x="26" y="23"/>
                    </a:lnTo>
                    <a:lnTo>
                      <a:pt x="33" y="19"/>
                    </a:lnTo>
                    <a:lnTo>
                      <a:pt x="38" y="16"/>
                    </a:lnTo>
                    <a:lnTo>
                      <a:pt x="43" y="10"/>
                    </a:lnTo>
                    <a:lnTo>
                      <a:pt x="46" y="5"/>
                    </a:lnTo>
                    <a:lnTo>
                      <a:pt x="47" y="0"/>
                    </a:lnTo>
                    <a:lnTo>
                      <a:pt x="51" y="10"/>
                    </a:lnTo>
                    <a:lnTo>
                      <a:pt x="54" y="21"/>
                    </a:lnTo>
                    <a:lnTo>
                      <a:pt x="53" y="30"/>
                    </a:lnTo>
                    <a:lnTo>
                      <a:pt x="46" y="38"/>
                    </a:lnTo>
                    <a:lnTo>
                      <a:pt x="34" y="45"/>
                    </a:lnTo>
                    <a:lnTo>
                      <a:pt x="26" y="51"/>
                    </a:lnTo>
                    <a:lnTo>
                      <a:pt x="20" y="51"/>
                    </a:lnTo>
                    <a:lnTo>
                      <a:pt x="14" y="47"/>
                    </a:lnTo>
                    <a:lnTo>
                      <a:pt x="10" y="42"/>
                    </a:lnTo>
                    <a:lnTo>
                      <a:pt x="6" y="37"/>
                    </a:lnTo>
                    <a:lnTo>
                      <a:pt x="3" y="31"/>
                    </a:lnTo>
                    <a:lnTo>
                      <a:pt x="0" y="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52" name="Freeform 108"/>
              <p:cNvSpPr>
                <a:spLocks/>
              </p:cNvSpPr>
              <p:nvPr/>
            </p:nvSpPr>
            <p:spPr bwMode="auto">
              <a:xfrm>
                <a:off x="6955" y="5081"/>
                <a:ext cx="12" cy="14"/>
              </a:xfrm>
              <a:custGeom>
                <a:avLst/>
                <a:gdLst>
                  <a:gd name="T0" fmla="*/ 0 w 24"/>
                  <a:gd name="T1" fmla="*/ 1 h 26"/>
                  <a:gd name="T2" fmla="*/ 1 w 24"/>
                  <a:gd name="T3" fmla="*/ 1 h 26"/>
                  <a:gd name="T4" fmla="*/ 1 w 24"/>
                  <a:gd name="T5" fmla="*/ 1 h 26"/>
                  <a:gd name="T6" fmla="*/ 1 w 24"/>
                  <a:gd name="T7" fmla="*/ 1 h 26"/>
                  <a:gd name="T8" fmla="*/ 1 w 24"/>
                  <a:gd name="T9" fmla="*/ 0 h 26"/>
                  <a:gd name="T10" fmla="*/ 1 w 24"/>
                  <a:gd name="T11" fmla="*/ 1 h 26"/>
                  <a:gd name="T12" fmla="*/ 1 w 24"/>
                  <a:gd name="T13" fmla="*/ 1 h 26"/>
                  <a:gd name="T14" fmla="*/ 1 w 24"/>
                  <a:gd name="T15" fmla="*/ 1 h 26"/>
                  <a:gd name="T16" fmla="*/ 1 w 24"/>
                  <a:gd name="T17" fmla="*/ 1 h 26"/>
                  <a:gd name="T18" fmla="*/ 1 w 24"/>
                  <a:gd name="T19" fmla="*/ 1 h 26"/>
                  <a:gd name="T20" fmla="*/ 1 w 24"/>
                  <a:gd name="T21" fmla="*/ 1 h 26"/>
                  <a:gd name="T22" fmla="*/ 0 w 24"/>
                  <a:gd name="T23" fmla="*/ 1 h 26"/>
                  <a:gd name="T24" fmla="*/ 0 w 24"/>
                  <a:gd name="T25" fmla="*/ 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6"/>
                  <a:gd name="T41" fmla="*/ 24 w 24"/>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6">
                    <a:moveTo>
                      <a:pt x="0" y="5"/>
                    </a:moveTo>
                    <a:lnTo>
                      <a:pt x="6" y="9"/>
                    </a:lnTo>
                    <a:lnTo>
                      <a:pt x="13" y="10"/>
                    </a:lnTo>
                    <a:lnTo>
                      <a:pt x="19" y="7"/>
                    </a:lnTo>
                    <a:lnTo>
                      <a:pt x="22" y="0"/>
                    </a:lnTo>
                    <a:lnTo>
                      <a:pt x="24" y="9"/>
                    </a:lnTo>
                    <a:lnTo>
                      <a:pt x="24" y="16"/>
                    </a:lnTo>
                    <a:lnTo>
                      <a:pt x="22" y="23"/>
                    </a:lnTo>
                    <a:lnTo>
                      <a:pt x="17" y="26"/>
                    </a:lnTo>
                    <a:lnTo>
                      <a:pt x="10" y="26"/>
                    </a:lnTo>
                    <a:lnTo>
                      <a:pt x="3" y="23"/>
                    </a:lnTo>
                    <a:lnTo>
                      <a:pt x="0" y="16"/>
                    </a:lnTo>
                    <a:lnTo>
                      <a:pt x="0"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53" name="Freeform 109"/>
              <p:cNvSpPr>
                <a:spLocks/>
              </p:cNvSpPr>
              <p:nvPr/>
            </p:nvSpPr>
            <p:spPr bwMode="auto">
              <a:xfrm>
                <a:off x="6882" y="4960"/>
                <a:ext cx="45" cy="25"/>
              </a:xfrm>
              <a:custGeom>
                <a:avLst/>
                <a:gdLst>
                  <a:gd name="T0" fmla="*/ 0 w 90"/>
                  <a:gd name="T1" fmla="*/ 0 h 51"/>
                  <a:gd name="T2" fmla="*/ 1 w 90"/>
                  <a:gd name="T3" fmla="*/ 0 h 51"/>
                  <a:gd name="T4" fmla="*/ 1 w 90"/>
                  <a:gd name="T5" fmla="*/ 0 h 51"/>
                  <a:gd name="T6" fmla="*/ 1 w 90"/>
                  <a:gd name="T7" fmla="*/ 0 h 51"/>
                  <a:gd name="T8" fmla="*/ 1 w 90"/>
                  <a:gd name="T9" fmla="*/ 0 h 51"/>
                  <a:gd name="T10" fmla="*/ 1 w 90"/>
                  <a:gd name="T11" fmla="*/ 0 h 51"/>
                  <a:gd name="T12" fmla="*/ 1 w 90"/>
                  <a:gd name="T13" fmla="*/ 0 h 51"/>
                  <a:gd name="T14" fmla="*/ 1 w 90"/>
                  <a:gd name="T15" fmla="*/ 0 h 51"/>
                  <a:gd name="T16" fmla="*/ 1 w 90"/>
                  <a:gd name="T17" fmla="*/ 0 h 51"/>
                  <a:gd name="T18" fmla="*/ 1 w 90"/>
                  <a:gd name="T19" fmla="*/ 0 h 51"/>
                  <a:gd name="T20" fmla="*/ 1 w 90"/>
                  <a:gd name="T21" fmla="*/ 0 h 51"/>
                  <a:gd name="T22" fmla="*/ 1 w 90"/>
                  <a:gd name="T23" fmla="*/ 0 h 51"/>
                  <a:gd name="T24" fmla="*/ 1 w 90"/>
                  <a:gd name="T25" fmla="*/ 0 h 51"/>
                  <a:gd name="T26" fmla="*/ 1 w 90"/>
                  <a:gd name="T27" fmla="*/ 0 h 51"/>
                  <a:gd name="T28" fmla="*/ 1 w 90"/>
                  <a:gd name="T29" fmla="*/ 0 h 51"/>
                  <a:gd name="T30" fmla="*/ 1 w 90"/>
                  <a:gd name="T31" fmla="*/ 0 h 51"/>
                  <a:gd name="T32" fmla="*/ 1 w 90"/>
                  <a:gd name="T33" fmla="*/ 0 h 51"/>
                  <a:gd name="T34" fmla="*/ 1 w 90"/>
                  <a:gd name="T35" fmla="*/ 0 h 51"/>
                  <a:gd name="T36" fmla="*/ 1 w 90"/>
                  <a:gd name="T37" fmla="*/ 0 h 51"/>
                  <a:gd name="T38" fmla="*/ 1 w 90"/>
                  <a:gd name="T39" fmla="*/ 0 h 51"/>
                  <a:gd name="T40" fmla="*/ 1 w 90"/>
                  <a:gd name="T41" fmla="*/ 0 h 51"/>
                  <a:gd name="T42" fmla="*/ 1 w 90"/>
                  <a:gd name="T43" fmla="*/ 0 h 51"/>
                  <a:gd name="T44" fmla="*/ 1 w 90"/>
                  <a:gd name="T45" fmla="*/ 0 h 51"/>
                  <a:gd name="T46" fmla="*/ 1 w 90"/>
                  <a:gd name="T47" fmla="*/ 0 h 51"/>
                  <a:gd name="T48" fmla="*/ 0 w 90"/>
                  <a:gd name="T49" fmla="*/ 0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51"/>
                  <a:gd name="T77" fmla="*/ 90 w 90"/>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51">
                    <a:moveTo>
                      <a:pt x="0" y="35"/>
                    </a:moveTo>
                    <a:lnTo>
                      <a:pt x="14" y="37"/>
                    </a:lnTo>
                    <a:lnTo>
                      <a:pt x="26" y="32"/>
                    </a:lnTo>
                    <a:lnTo>
                      <a:pt x="34" y="23"/>
                    </a:lnTo>
                    <a:lnTo>
                      <a:pt x="42" y="14"/>
                    </a:lnTo>
                    <a:lnTo>
                      <a:pt x="46" y="9"/>
                    </a:lnTo>
                    <a:lnTo>
                      <a:pt x="53" y="5"/>
                    </a:lnTo>
                    <a:lnTo>
                      <a:pt x="60" y="2"/>
                    </a:lnTo>
                    <a:lnTo>
                      <a:pt x="69" y="0"/>
                    </a:lnTo>
                    <a:lnTo>
                      <a:pt x="76" y="2"/>
                    </a:lnTo>
                    <a:lnTo>
                      <a:pt x="83" y="7"/>
                    </a:lnTo>
                    <a:lnTo>
                      <a:pt x="87" y="18"/>
                    </a:lnTo>
                    <a:lnTo>
                      <a:pt x="90" y="33"/>
                    </a:lnTo>
                    <a:lnTo>
                      <a:pt x="82" y="25"/>
                    </a:lnTo>
                    <a:lnTo>
                      <a:pt x="70" y="21"/>
                    </a:lnTo>
                    <a:lnTo>
                      <a:pt x="60" y="23"/>
                    </a:lnTo>
                    <a:lnTo>
                      <a:pt x="49" y="33"/>
                    </a:lnTo>
                    <a:lnTo>
                      <a:pt x="43" y="40"/>
                    </a:lnTo>
                    <a:lnTo>
                      <a:pt x="37" y="46"/>
                    </a:lnTo>
                    <a:lnTo>
                      <a:pt x="32" y="49"/>
                    </a:lnTo>
                    <a:lnTo>
                      <a:pt x="26" y="51"/>
                    </a:lnTo>
                    <a:lnTo>
                      <a:pt x="19" y="51"/>
                    </a:lnTo>
                    <a:lnTo>
                      <a:pt x="13" y="47"/>
                    </a:lnTo>
                    <a:lnTo>
                      <a:pt x="6" y="42"/>
                    </a:lnTo>
                    <a:lnTo>
                      <a:pt x="0" y="3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54" name="Freeform 110"/>
              <p:cNvSpPr>
                <a:spLocks/>
              </p:cNvSpPr>
              <p:nvPr/>
            </p:nvSpPr>
            <p:spPr bwMode="auto">
              <a:xfrm>
                <a:off x="6936" y="4918"/>
                <a:ext cx="100" cy="176"/>
              </a:xfrm>
              <a:custGeom>
                <a:avLst/>
                <a:gdLst>
                  <a:gd name="T0" fmla="*/ 0 w 201"/>
                  <a:gd name="T1" fmla="*/ 1 h 351"/>
                  <a:gd name="T2" fmla="*/ 0 w 201"/>
                  <a:gd name="T3" fmla="*/ 1 h 351"/>
                  <a:gd name="T4" fmla="*/ 0 w 201"/>
                  <a:gd name="T5" fmla="*/ 1 h 351"/>
                  <a:gd name="T6" fmla="*/ 0 w 201"/>
                  <a:gd name="T7" fmla="*/ 1 h 351"/>
                  <a:gd name="T8" fmla="*/ 0 w 201"/>
                  <a:gd name="T9" fmla="*/ 1 h 351"/>
                  <a:gd name="T10" fmla="*/ 0 w 201"/>
                  <a:gd name="T11" fmla="*/ 1 h 351"/>
                  <a:gd name="T12" fmla="*/ 0 w 201"/>
                  <a:gd name="T13" fmla="*/ 1 h 351"/>
                  <a:gd name="T14" fmla="*/ 0 w 201"/>
                  <a:gd name="T15" fmla="*/ 1 h 351"/>
                  <a:gd name="T16" fmla="*/ 0 w 201"/>
                  <a:gd name="T17" fmla="*/ 1 h 351"/>
                  <a:gd name="T18" fmla="*/ 0 w 201"/>
                  <a:gd name="T19" fmla="*/ 1 h 351"/>
                  <a:gd name="T20" fmla="*/ 0 w 201"/>
                  <a:gd name="T21" fmla="*/ 1 h 351"/>
                  <a:gd name="T22" fmla="*/ 0 w 201"/>
                  <a:gd name="T23" fmla="*/ 1 h 351"/>
                  <a:gd name="T24" fmla="*/ 0 w 201"/>
                  <a:gd name="T25" fmla="*/ 1 h 351"/>
                  <a:gd name="T26" fmla="*/ 0 w 201"/>
                  <a:gd name="T27" fmla="*/ 1 h 351"/>
                  <a:gd name="T28" fmla="*/ 0 w 201"/>
                  <a:gd name="T29" fmla="*/ 1 h 351"/>
                  <a:gd name="T30" fmla="*/ 0 w 201"/>
                  <a:gd name="T31" fmla="*/ 1 h 351"/>
                  <a:gd name="T32" fmla="*/ 0 w 201"/>
                  <a:gd name="T33" fmla="*/ 1 h 351"/>
                  <a:gd name="T34" fmla="*/ 0 w 201"/>
                  <a:gd name="T35" fmla="*/ 1 h 351"/>
                  <a:gd name="T36" fmla="*/ 0 w 201"/>
                  <a:gd name="T37" fmla="*/ 1 h 351"/>
                  <a:gd name="T38" fmla="*/ 0 w 201"/>
                  <a:gd name="T39" fmla="*/ 1 h 351"/>
                  <a:gd name="T40" fmla="*/ 0 w 201"/>
                  <a:gd name="T41" fmla="*/ 1 h 351"/>
                  <a:gd name="T42" fmla="*/ 0 w 201"/>
                  <a:gd name="T43" fmla="*/ 1 h 351"/>
                  <a:gd name="T44" fmla="*/ 0 w 201"/>
                  <a:gd name="T45" fmla="*/ 1 h 351"/>
                  <a:gd name="T46" fmla="*/ 0 w 201"/>
                  <a:gd name="T47" fmla="*/ 1 h 351"/>
                  <a:gd name="T48" fmla="*/ 0 w 201"/>
                  <a:gd name="T49" fmla="*/ 1 h 351"/>
                  <a:gd name="T50" fmla="*/ 0 w 201"/>
                  <a:gd name="T51" fmla="*/ 1 h 351"/>
                  <a:gd name="T52" fmla="*/ 0 w 201"/>
                  <a:gd name="T53" fmla="*/ 1 h 351"/>
                  <a:gd name="T54" fmla="*/ 0 w 201"/>
                  <a:gd name="T55" fmla="*/ 1 h 351"/>
                  <a:gd name="T56" fmla="*/ 0 w 201"/>
                  <a:gd name="T57" fmla="*/ 1 h 351"/>
                  <a:gd name="T58" fmla="*/ 0 w 201"/>
                  <a:gd name="T59" fmla="*/ 1 h 351"/>
                  <a:gd name="T60" fmla="*/ 0 w 201"/>
                  <a:gd name="T61" fmla="*/ 1 h 351"/>
                  <a:gd name="T62" fmla="*/ 0 w 201"/>
                  <a:gd name="T63" fmla="*/ 1 h 351"/>
                  <a:gd name="T64" fmla="*/ 0 w 201"/>
                  <a:gd name="T65" fmla="*/ 1 h 351"/>
                  <a:gd name="T66" fmla="*/ 0 w 201"/>
                  <a:gd name="T67" fmla="*/ 1 h 351"/>
                  <a:gd name="T68" fmla="*/ 0 w 201"/>
                  <a:gd name="T69" fmla="*/ 1 h 351"/>
                  <a:gd name="T70" fmla="*/ 0 w 201"/>
                  <a:gd name="T71" fmla="*/ 1 h 351"/>
                  <a:gd name="T72" fmla="*/ 0 w 201"/>
                  <a:gd name="T73" fmla="*/ 1 h 351"/>
                  <a:gd name="T74" fmla="*/ 0 w 201"/>
                  <a:gd name="T75" fmla="*/ 1 h 351"/>
                  <a:gd name="T76" fmla="*/ 0 w 201"/>
                  <a:gd name="T77" fmla="*/ 1 h 351"/>
                  <a:gd name="T78" fmla="*/ 0 w 201"/>
                  <a:gd name="T79" fmla="*/ 1 h 351"/>
                  <a:gd name="T80" fmla="*/ 0 w 201"/>
                  <a:gd name="T81" fmla="*/ 1 h 351"/>
                  <a:gd name="T82" fmla="*/ 0 w 201"/>
                  <a:gd name="T83" fmla="*/ 1 h 351"/>
                  <a:gd name="T84" fmla="*/ 0 w 201"/>
                  <a:gd name="T85" fmla="*/ 1 h 351"/>
                  <a:gd name="T86" fmla="*/ 0 w 201"/>
                  <a:gd name="T87" fmla="*/ 1 h 351"/>
                  <a:gd name="T88" fmla="*/ 0 w 201"/>
                  <a:gd name="T89" fmla="*/ 1 h 351"/>
                  <a:gd name="T90" fmla="*/ 0 w 201"/>
                  <a:gd name="T91" fmla="*/ 1 h 351"/>
                  <a:gd name="T92" fmla="*/ 0 w 201"/>
                  <a:gd name="T93" fmla="*/ 1 h 351"/>
                  <a:gd name="T94" fmla="*/ 0 w 201"/>
                  <a:gd name="T95" fmla="*/ 1 h 351"/>
                  <a:gd name="T96" fmla="*/ 0 w 201"/>
                  <a:gd name="T97" fmla="*/ 1 h 351"/>
                  <a:gd name="T98" fmla="*/ 0 w 201"/>
                  <a:gd name="T99" fmla="*/ 1 h 351"/>
                  <a:gd name="T100" fmla="*/ 0 w 201"/>
                  <a:gd name="T101" fmla="*/ 1 h 351"/>
                  <a:gd name="T102" fmla="*/ 0 w 201"/>
                  <a:gd name="T103" fmla="*/ 1 h 351"/>
                  <a:gd name="T104" fmla="*/ 0 w 201"/>
                  <a:gd name="T105" fmla="*/ 1 h 351"/>
                  <a:gd name="T106" fmla="*/ 0 w 201"/>
                  <a:gd name="T107" fmla="*/ 1 h 351"/>
                  <a:gd name="T108" fmla="*/ 0 w 201"/>
                  <a:gd name="T109" fmla="*/ 1 h 351"/>
                  <a:gd name="T110" fmla="*/ 0 w 201"/>
                  <a:gd name="T111" fmla="*/ 1 h 351"/>
                  <a:gd name="T112" fmla="*/ 0 w 201"/>
                  <a:gd name="T113" fmla="*/ 1 h 351"/>
                  <a:gd name="T114" fmla="*/ 0 w 201"/>
                  <a:gd name="T115" fmla="*/ 1 h 351"/>
                  <a:gd name="T116" fmla="*/ 0 w 201"/>
                  <a:gd name="T117" fmla="*/ 1 h 351"/>
                  <a:gd name="T118" fmla="*/ 0 w 201"/>
                  <a:gd name="T119" fmla="*/ 1 h 3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1"/>
                  <a:gd name="T181" fmla="*/ 0 h 351"/>
                  <a:gd name="T182" fmla="*/ 201 w 201"/>
                  <a:gd name="T183" fmla="*/ 351 h 3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1" h="351">
                    <a:moveTo>
                      <a:pt x="140" y="124"/>
                    </a:moveTo>
                    <a:lnTo>
                      <a:pt x="135" y="114"/>
                    </a:lnTo>
                    <a:lnTo>
                      <a:pt x="130" y="105"/>
                    </a:lnTo>
                    <a:lnTo>
                      <a:pt x="121" y="98"/>
                    </a:lnTo>
                    <a:lnTo>
                      <a:pt x="112" y="96"/>
                    </a:lnTo>
                    <a:lnTo>
                      <a:pt x="104" y="95"/>
                    </a:lnTo>
                    <a:lnTo>
                      <a:pt x="98" y="88"/>
                    </a:lnTo>
                    <a:lnTo>
                      <a:pt x="95" y="81"/>
                    </a:lnTo>
                    <a:lnTo>
                      <a:pt x="94" y="72"/>
                    </a:lnTo>
                    <a:lnTo>
                      <a:pt x="94" y="67"/>
                    </a:lnTo>
                    <a:lnTo>
                      <a:pt x="91" y="58"/>
                    </a:lnTo>
                    <a:lnTo>
                      <a:pt x="88" y="47"/>
                    </a:lnTo>
                    <a:lnTo>
                      <a:pt x="82" y="35"/>
                    </a:lnTo>
                    <a:lnTo>
                      <a:pt x="75" y="25"/>
                    </a:lnTo>
                    <a:lnTo>
                      <a:pt x="64" y="16"/>
                    </a:lnTo>
                    <a:lnTo>
                      <a:pt x="51" y="11"/>
                    </a:lnTo>
                    <a:lnTo>
                      <a:pt x="34" y="11"/>
                    </a:lnTo>
                    <a:lnTo>
                      <a:pt x="22" y="11"/>
                    </a:lnTo>
                    <a:lnTo>
                      <a:pt x="14" y="7"/>
                    </a:lnTo>
                    <a:lnTo>
                      <a:pt x="7" y="4"/>
                    </a:lnTo>
                    <a:lnTo>
                      <a:pt x="0" y="0"/>
                    </a:lnTo>
                    <a:lnTo>
                      <a:pt x="8" y="7"/>
                    </a:lnTo>
                    <a:lnTo>
                      <a:pt x="17" y="16"/>
                    </a:lnTo>
                    <a:lnTo>
                      <a:pt x="22" y="23"/>
                    </a:lnTo>
                    <a:lnTo>
                      <a:pt x="28" y="32"/>
                    </a:lnTo>
                    <a:lnTo>
                      <a:pt x="32" y="39"/>
                    </a:lnTo>
                    <a:lnTo>
                      <a:pt x="37" y="46"/>
                    </a:lnTo>
                    <a:lnTo>
                      <a:pt x="40" y="51"/>
                    </a:lnTo>
                    <a:lnTo>
                      <a:pt x="42" y="58"/>
                    </a:lnTo>
                    <a:lnTo>
                      <a:pt x="48" y="68"/>
                    </a:lnTo>
                    <a:lnTo>
                      <a:pt x="57" y="79"/>
                    </a:lnTo>
                    <a:lnTo>
                      <a:pt x="65" y="89"/>
                    </a:lnTo>
                    <a:lnTo>
                      <a:pt x="74" y="95"/>
                    </a:lnTo>
                    <a:lnTo>
                      <a:pt x="84" y="103"/>
                    </a:lnTo>
                    <a:lnTo>
                      <a:pt x="94" y="114"/>
                    </a:lnTo>
                    <a:lnTo>
                      <a:pt x="102" y="130"/>
                    </a:lnTo>
                    <a:lnTo>
                      <a:pt x="104" y="144"/>
                    </a:lnTo>
                    <a:lnTo>
                      <a:pt x="100" y="161"/>
                    </a:lnTo>
                    <a:lnTo>
                      <a:pt x="97" y="178"/>
                    </a:lnTo>
                    <a:lnTo>
                      <a:pt x="98" y="196"/>
                    </a:lnTo>
                    <a:lnTo>
                      <a:pt x="105" y="206"/>
                    </a:lnTo>
                    <a:lnTo>
                      <a:pt x="117" y="215"/>
                    </a:lnTo>
                    <a:lnTo>
                      <a:pt x="124" y="227"/>
                    </a:lnTo>
                    <a:lnTo>
                      <a:pt x="128" y="241"/>
                    </a:lnTo>
                    <a:lnTo>
                      <a:pt x="127" y="257"/>
                    </a:lnTo>
                    <a:lnTo>
                      <a:pt x="120" y="273"/>
                    </a:lnTo>
                    <a:lnTo>
                      <a:pt x="110" y="283"/>
                    </a:lnTo>
                    <a:lnTo>
                      <a:pt x="98" y="287"/>
                    </a:lnTo>
                    <a:lnTo>
                      <a:pt x="90" y="273"/>
                    </a:lnTo>
                    <a:lnTo>
                      <a:pt x="85" y="261"/>
                    </a:lnTo>
                    <a:lnTo>
                      <a:pt x="81" y="250"/>
                    </a:lnTo>
                    <a:lnTo>
                      <a:pt x="77" y="238"/>
                    </a:lnTo>
                    <a:lnTo>
                      <a:pt x="72" y="229"/>
                    </a:lnTo>
                    <a:lnTo>
                      <a:pt x="67" y="222"/>
                    </a:lnTo>
                    <a:lnTo>
                      <a:pt x="60" y="217"/>
                    </a:lnTo>
                    <a:lnTo>
                      <a:pt x="51" y="217"/>
                    </a:lnTo>
                    <a:lnTo>
                      <a:pt x="42" y="219"/>
                    </a:lnTo>
                    <a:lnTo>
                      <a:pt x="25" y="233"/>
                    </a:lnTo>
                    <a:lnTo>
                      <a:pt x="14" y="255"/>
                    </a:lnTo>
                    <a:lnTo>
                      <a:pt x="10" y="276"/>
                    </a:lnTo>
                    <a:lnTo>
                      <a:pt x="14" y="289"/>
                    </a:lnTo>
                    <a:lnTo>
                      <a:pt x="20" y="290"/>
                    </a:lnTo>
                    <a:lnTo>
                      <a:pt x="27" y="292"/>
                    </a:lnTo>
                    <a:lnTo>
                      <a:pt x="35" y="294"/>
                    </a:lnTo>
                    <a:lnTo>
                      <a:pt x="45" y="294"/>
                    </a:lnTo>
                    <a:lnTo>
                      <a:pt x="54" y="294"/>
                    </a:lnTo>
                    <a:lnTo>
                      <a:pt x="64" y="296"/>
                    </a:lnTo>
                    <a:lnTo>
                      <a:pt x="72" y="297"/>
                    </a:lnTo>
                    <a:lnTo>
                      <a:pt x="80" y="299"/>
                    </a:lnTo>
                    <a:lnTo>
                      <a:pt x="91" y="304"/>
                    </a:lnTo>
                    <a:lnTo>
                      <a:pt x="101" y="311"/>
                    </a:lnTo>
                    <a:lnTo>
                      <a:pt x="108" y="318"/>
                    </a:lnTo>
                    <a:lnTo>
                      <a:pt x="111" y="329"/>
                    </a:lnTo>
                    <a:lnTo>
                      <a:pt x="115" y="339"/>
                    </a:lnTo>
                    <a:lnTo>
                      <a:pt x="122" y="348"/>
                    </a:lnTo>
                    <a:lnTo>
                      <a:pt x="131" y="351"/>
                    </a:lnTo>
                    <a:lnTo>
                      <a:pt x="141" y="350"/>
                    </a:lnTo>
                    <a:lnTo>
                      <a:pt x="151" y="343"/>
                    </a:lnTo>
                    <a:lnTo>
                      <a:pt x="160" y="334"/>
                    </a:lnTo>
                    <a:lnTo>
                      <a:pt x="164" y="325"/>
                    </a:lnTo>
                    <a:lnTo>
                      <a:pt x="164" y="316"/>
                    </a:lnTo>
                    <a:lnTo>
                      <a:pt x="158" y="311"/>
                    </a:lnTo>
                    <a:lnTo>
                      <a:pt x="151" y="311"/>
                    </a:lnTo>
                    <a:lnTo>
                      <a:pt x="144" y="313"/>
                    </a:lnTo>
                    <a:lnTo>
                      <a:pt x="140" y="318"/>
                    </a:lnTo>
                    <a:lnTo>
                      <a:pt x="137" y="303"/>
                    </a:lnTo>
                    <a:lnTo>
                      <a:pt x="138" y="283"/>
                    </a:lnTo>
                    <a:lnTo>
                      <a:pt x="144" y="266"/>
                    </a:lnTo>
                    <a:lnTo>
                      <a:pt x="150" y="254"/>
                    </a:lnTo>
                    <a:lnTo>
                      <a:pt x="155" y="245"/>
                    </a:lnTo>
                    <a:lnTo>
                      <a:pt x="162" y="240"/>
                    </a:lnTo>
                    <a:lnTo>
                      <a:pt x="168" y="236"/>
                    </a:lnTo>
                    <a:lnTo>
                      <a:pt x="174" y="234"/>
                    </a:lnTo>
                    <a:lnTo>
                      <a:pt x="180" y="234"/>
                    </a:lnTo>
                    <a:lnTo>
                      <a:pt x="188" y="236"/>
                    </a:lnTo>
                    <a:lnTo>
                      <a:pt x="197" y="240"/>
                    </a:lnTo>
                    <a:lnTo>
                      <a:pt x="201" y="245"/>
                    </a:lnTo>
                    <a:lnTo>
                      <a:pt x="195" y="227"/>
                    </a:lnTo>
                    <a:lnTo>
                      <a:pt x="187" y="210"/>
                    </a:lnTo>
                    <a:lnTo>
                      <a:pt x="178" y="194"/>
                    </a:lnTo>
                    <a:lnTo>
                      <a:pt x="168" y="185"/>
                    </a:lnTo>
                    <a:lnTo>
                      <a:pt x="161" y="185"/>
                    </a:lnTo>
                    <a:lnTo>
                      <a:pt x="154" y="185"/>
                    </a:lnTo>
                    <a:lnTo>
                      <a:pt x="148" y="189"/>
                    </a:lnTo>
                    <a:lnTo>
                      <a:pt x="147" y="194"/>
                    </a:lnTo>
                    <a:lnTo>
                      <a:pt x="150" y="201"/>
                    </a:lnTo>
                    <a:lnTo>
                      <a:pt x="151" y="208"/>
                    </a:lnTo>
                    <a:lnTo>
                      <a:pt x="151" y="215"/>
                    </a:lnTo>
                    <a:lnTo>
                      <a:pt x="148" y="219"/>
                    </a:lnTo>
                    <a:lnTo>
                      <a:pt x="144" y="219"/>
                    </a:lnTo>
                    <a:lnTo>
                      <a:pt x="138" y="215"/>
                    </a:lnTo>
                    <a:lnTo>
                      <a:pt x="134" y="210"/>
                    </a:lnTo>
                    <a:lnTo>
                      <a:pt x="131" y="203"/>
                    </a:lnTo>
                    <a:lnTo>
                      <a:pt x="128" y="196"/>
                    </a:lnTo>
                    <a:lnTo>
                      <a:pt x="125" y="187"/>
                    </a:lnTo>
                    <a:lnTo>
                      <a:pt x="122" y="177"/>
                    </a:lnTo>
                    <a:lnTo>
                      <a:pt x="125" y="166"/>
                    </a:lnTo>
                    <a:lnTo>
                      <a:pt x="131" y="154"/>
                    </a:lnTo>
                    <a:lnTo>
                      <a:pt x="135" y="144"/>
                    </a:lnTo>
                    <a:lnTo>
                      <a:pt x="138" y="133"/>
                    </a:lnTo>
                    <a:lnTo>
                      <a:pt x="140" y="1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55" name="Freeform 111"/>
              <p:cNvSpPr>
                <a:spLocks/>
              </p:cNvSpPr>
              <p:nvPr/>
            </p:nvSpPr>
            <p:spPr bwMode="auto">
              <a:xfrm>
                <a:off x="6781" y="5086"/>
                <a:ext cx="26" cy="19"/>
              </a:xfrm>
              <a:custGeom>
                <a:avLst/>
                <a:gdLst>
                  <a:gd name="T0" fmla="*/ 1 w 51"/>
                  <a:gd name="T1" fmla="*/ 1 h 38"/>
                  <a:gd name="T2" fmla="*/ 1 w 51"/>
                  <a:gd name="T3" fmla="*/ 1 h 38"/>
                  <a:gd name="T4" fmla="*/ 0 w 51"/>
                  <a:gd name="T5" fmla="*/ 1 h 38"/>
                  <a:gd name="T6" fmla="*/ 0 w 51"/>
                  <a:gd name="T7" fmla="*/ 1 h 38"/>
                  <a:gd name="T8" fmla="*/ 1 w 51"/>
                  <a:gd name="T9" fmla="*/ 1 h 38"/>
                  <a:gd name="T10" fmla="*/ 1 w 51"/>
                  <a:gd name="T11" fmla="*/ 1 h 38"/>
                  <a:gd name="T12" fmla="*/ 1 w 51"/>
                  <a:gd name="T13" fmla="*/ 1 h 38"/>
                  <a:gd name="T14" fmla="*/ 1 w 51"/>
                  <a:gd name="T15" fmla="*/ 1 h 38"/>
                  <a:gd name="T16" fmla="*/ 1 w 51"/>
                  <a:gd name="T17" fmla="*/ 1 h 38"/>
                  <a:gd name="T18" fmla="*/ 1 w 51"/>
                  <a:gd name="T19" fmla="*/ 0 h 38"/>
                  <a:gd name="T20" fmla="*/ 1 w 51"/>
                  <a:gd name="T21" fmla="*/ 1 h 38"/>
                  <a:gd name="T22" fmla="*/ 1 w 51"/>
                  <a:gd name="T23" fmla="*/ 1 h 38"/>
                  <a:gd name="T24" fmla="*/ 1 w 51"/>
                  <a:gd name="T25" fmla="*/ 1 h 38"/>
                  <a:gd name="T26" fmla="*/ 1 w 51"/>
                  <a:gd name="T27" fmla="*/ 1 h 38"/>
                  <a:gd name="T28" fmla="*/ 1 w 51"/>
                  <a:gd name="T29" fmla="*/ 1 h 38"/>
                  <a:gd name="T30" fmla="*/ 1 w 51"/>
                  <a:gd name="T31" fmla="*/ 1 h 38"/>
                  <a:gd name="T32" fmla="*/ 1 w 51"/>
                  <a:gd name="T33" fmla="*/ 1 h 38"/>
                  <a:gd name="T34" fmla="*/ 1 w 51"/>
                  <a:gd name="T35" fmla="*/ 1 h 38"/>
                  <a:gd name="T36" fmla="*/ 1 w 51"/>
                  <a:gd name="T37" fmla="*/ 1 h 38"/>
                  <a:gd name="T38" fmla="*/ 1 w 51"/>
                  <a:gd name="T39" fmla="*/ 1 h 38"/>
                  <a:gd name="T40" fmla="*/ 1 w 51"/>
                  <a:gd name="T41" fmla="*/ 1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38"/>
                  <a:gd name="T65" fmla="*/ 51 w 51"/>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38">
                    <a:moveTo>
                      <a:pt x="7" y="38"/>
                    </a:moveTo>
                    <a:lnTo>
                      <a:pt x="3" y="33"/>
                    </a:lnTo>
                    <a:lnTo>
                      <a:pt x="0" y="26"/>
                    </a:lnTo>
                    <a:lnTo>
                      <a:pt x="0" y="19"/>
                    </a:lnTo>
                    <a:lnTo>
                      <a:pt x="1" y="14"/>
                    </a:lnTo>
                    <a:lnTo>
                      <a:pt x="5" y="8"/>
                    </a:lnTo>
                    <a:lnTo>
                      <a:pt x="10" y="5"/>
                    </a:lnTo>
                    <a:lnTo>
                      <a:pt x="15" y="3"/>
                    </a:lnTo>
                    <a:lnTo>
                      <a:pt x="21" y="1"/>
                    </a:lnTo>
                    <a:lnTo>
                      <a:pt x="28" y="0"/>
                    </a:lnTo>
                    <a:lnTo>
                      <a:pt x="35" y="1"/>
                    </a:lnTo>
                    <a:lnTo>
                      <a:pt x="43" y="1"/>
                    </a:lnTo>
                    <a:lnTo>
                      <a:pt x="51" y="3"/>
                    </a:lnTo>
                    <a:lnTo>
                      <a:pt x="38" y="5"/>
                    </a:lnTo>
                    <a:lnTo>
                      <a:pt x="28" y="8"/>
                    </a:lnTo>
                    <a:lnTo>
                      <a:pt x="20" y="10"/>
                    </a:lnTo>
                    <a:lnTo>
                      <a:pt x="14" y="14"/>
                    </a:lnTo>
                    <a:lnTo>
                      <a:pt x="11" y="19"/>
                    </a:lnTo>
                    <a:lnTo>
                      <a:pt x="13" y="26"/>
                    </a:lnTo>
                    <a:lnTo>
                      <a:pt x="13" y="33"/>
                    </a:lnTo>
                    <a:lnTo>
                      <a:pt x="7" y="3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56" name="Freeform 112"/>
              <p:cNvSpPr>
                <a:spLocks/>
              </p:cNvSpPr>
              <p:nvPr/>
            </p:nvSpPr>
            <p:spPr bwMode="auto">
              <a:xfrm>
                <a:off x="6777" y="5150"/>
                <a:ext cx="19" cy="9"/>
              </a:xfrm>
              <a:custGeom>
                <a:avLst/>
                <a:gdLst>
                  <a:gd name="T0" fmla="*/ 0 w 39"/>
                  <a:gd name="T1" fmla="*/ 1 h 17"/>
                  <a:gd name="T2" fmla="*/ 0 w 39"/>
                  <a:gd name="T3" fmla="*/ 1 h 17"/>
                  <a:gd name="T4" fmla="*/ 0 w 39"/>
                  <a:gd name="T5" fmla="*/ 1 h 17"/>
                  <a:gd name="T6" fmla="*/ 0 w 39"/>
                  <a:gd name="T7" fmla="*/ 1 h 17"/>
                  <a:gd name="T8" fmla="*/ 0 w 39"/>
                  <a:gd name="T9" fmla="*/ 1 h 17"/>
                  <a:gd name="T10" fmla="*/ 0 w 39"/>
                  <a:gd name="T11" fmla="*/ 1 h 17"/>
                  <a:gd name="T12" fmla="*/ 0 w 39"/>
                  <a:gd name="T13" fmla="*/ 1 h 17"/>
                  <a:gd name="T14" fmla="*/ 0 w 39"/>
                  <a:gd name="T15" fmla="*/ 1 h 17"/>
                  <a:gd name="T16" fmla="*/ 0 w 39"/>
                  <a:gd name="T17" fmla="*/ 1 h 17"/>
                  <a:gd name="T18" fmla="*/ 0 w 39"/>
                  <a:gd name="T19" fmla="*/ 0 h 17"/>
                  <a:gd name="T20" fmla="*/ 0 w 39"/>
                  <a:gd name="T21" fmla="*/ 0 h 17"/>
                  <a:gd name="T22" fmla="*/ 0 w 39"/>
                  <a:gd name="T23" fmla="*/ 0 h 17"/>
                  <a:gd name="T24" fmla="*/ 0 w 39"/>
                  <a:gd name="T25" fmla="*/ 1 h 17"/>
                  <a:gd name="T26" fmla="*/ 0 w 39"/>
                  <a:gd name="T27" fmla="*/ 1 h 17"/>
                  <a:gd name="T28" fmla="*/ 0 w 39"/>
                  <a:gd name="T29" fmla="*/ 1 h 17"/>
                  <a:gd name="T30" fmla="*/ 0 w 39"/>
                  <a:gd name="T31" fmla="*/ 1 h 17"/>
                  <a:gd name="T32" fmla="*/ 0 w 39"/>
                  <a:gd name="T33" fmla="*/ 0 h 17"/>
                  <a:gd name="T34" fmla="*/ 0 w 39"/>
                  <a:gd name="T35" fmla="*/ 1 h 17"/>
                  <a:gd name="T36" fmla="*/ 0 w 39"/>
                  <a:gd name="T37" fmla="*/ 1 h 17"/>
                  <a:gd name="T38" fmla="*/ 0 w 39"/>
                  <a:gd name="T39" fmla="*/ 1 h 17"/>
                  <a:gd name="T40" fmla="*/ 0 w 39"/>
                  <a:gd name="T41" fmla="*/ 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17"/>
                  <a:gd name="T65" fmla="*/ 39 w 39"/>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17">
                    <a:moveTo>
                      <a:pt x="32" y="17"/>
                    </a:moveTo>
                    <a:lnTo>
                      <a:pt x="29" y="14"/>
                    </a:lnTo>
                    <a:lnTo>
                      <a:pt x="24" y="12"/>
                    </a:lnTo>
                    <a:lnTo>
                      <a:pt x="19" y="9"/>
                    </a:lnTo>
                    <a:lnTo>
                      <a:pt x="16" y="9"/>
                    </a:lnTo>
                    <a:lnTo>
                      <a:pt x="13" y="7"/>
                    </a:lnTo>
                    <a:lnTo>
                      <a:pt x="9" y="7"/>
                    </a:lnTo>
                    <a:lnTo>
                      <a:pt x="4" y="5"/>
                    </a:lnTo>
                    <a:lnTo>
                      <a:pt x="0" y="2"/>
                    </a:lnTo>
                    <a:lnTo>
                      <a:pt x="6" y="0"/>
                    </a:lnTo>
                    <a:lnTo>
                      <a:pt x="10" y="0"/>
                    </a:lnTo>
                    <a:lnTo>
                      <a:pt x="14" y="0"/>
                    </a:lnTo>
                    <a:lnTo>
                      <a:pt x="17" y="2"/>
                    </a:lnTo>
                    <a:lnTo>
                      <a:pt x="22" y="3"/>
                    </a:lnTo>
                    <a:lnTo>
                      <a:pt x="29" y="3"/>
                    </a:lnTo>
                    <a:lnTo>
                      <a:pt x="34" y="2"/>
                    </a:lnTo>
                    <a:lnTo>
                      <a:pt x="39" y="0"/>
                    </a:lnTo>
                    <a:lnTo>
                      <a:pt x="39" y="5"/>
                    </a:lnTo>
                    <a:lnTo>
                      <a:pt x="39" y="10"/>
                    </a:lnTo>
                    <a:lnTo>
                      <a:pt x="36" y="16"/>
                    </a:lnTo>
                    <a:lnTo>
                      <a:pt x="32" y="1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57" name="Freeform 113"/>
              <p:cNvSpPr>
                <a:spLocks/>
              </p:cNvSpPr>
              <p:nvPr/>
            </p:nvSpPr>
            <p:spPr bwMode="auto">
              <a:xfrm>
                <a:off x="6789" y="5173"/>
                <a:ext cx="20" cy="12"/>
              </a:xfrm>
              <a:custGeom>
                <a:avLst/>
                <a:gdLst>
                  <a:gd name="T0" fmla="*/ 1 w 40"/>
                  <a:gd name="T1" fmla="*/ 0 h 25"/>
                  <a:gd name="T2" fmla="*/ 1 w 40"/>
                  <a:gd name="T3" fmla="*/ 0 h 25"/>
                  <a:gd name="T4" fmla="*/ 1 w 40"/>
                  <a:gd name="T5" fmla="*/ 0 h 25"/>
                  <a:gd name="T6" fmla="*/ 1 w 40"/>
                  <a:gd name="T7" fmla="*/ 0 h 25"/>
                  <a:gd name="T8" fmla="*/ 0 w 40"/>
                  <a:gd name="T9" fmla="*/ 0 h 25"/>
                  <a:gd name="T10" fmla="*/ 1 w 40"/>
                  <a:gd name="T11" fmla="*/ 0 h 25"/>
                  <a:gd name="T12" fmla="*/ 1 w 40"/>
                  <a:gd name="T13" fmla="*/ 0 h 25"/>
                  <a:gd name="T14" fmla="*/ 1 w 40"/>
                  <a:gd name="T15" fmla="*/ 0 h 25"/>
                  <a:gd name="T16" fmla="*/ 1 w 40"/>
                  <a:gd name="T17" fmla="*/ 0 h 25"/>
                  <a:gd name="T18" fmla="*/ 1 w 40"/>
                  <a:gd name="T19" fmla="*/ 0 h 25"/>
                  <a:gd name="T20" fmla="*/ 1 w 40"/>
                  <a:gd name="T21" fmla="*/ 0 h 25"/>
                  <a:gd name="T22" fmla="*/ 1 w 40"/>
                  <a:gd name="T23" fmla="*/ 0 h 25"/>
                  <a:gd name="T24" fmla="*/ 1 w 40"/>
                  <a:gd name="T25" fmla="*/ 0 h 25"/>
                  <a:gd name="T26" fmla="*/ 1 w 40"/>
                  <a:gd name="T27" fmla="*/ 0 h 25"/>
                  <a:gd name="T28" fmla="*/ 1 w 40"/>
                  <a:gd name="T29" fmla="*/ 0 h 25"/>
                  <a:gd name="T30" fmla="*/ 1 w 40"/>
                  <a:gd name="T31" fmla="*/ 0 h 25"/>
                  <a:gd name="T32" fmla="*/ 1 w 40"/>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25"/>
                  <a:gd name="T53" fmla="*/ 40 w 40"/>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25">
                    <a:moveTo>
                      <a:pt x="17" y="20"/>
                    </a:moveTo>
                    <a:lnTo>
                      <a:pt x="11" y="18"/>
                    </a:lnTo>
                    <a:lnTo>
                      <a:pt x="7" y="14"/>
                    </a:lnTo>
                    <a:lnTo>
                      <a:pt x="3" y="11"/>
                    </a:lnTo>
                    <a:lnTo>
                      <a:pt x="0" y="6"/>
                    </a:lnTo>
                    <a:lnTo>
                      <a:pt x="1" y="2"/>
                    </a:lnTo>
                    <a:lnTo>
                      <a:pt x="3" y="0"/>
                    </a:lnTo>
                    <a:lnTo>
                      <a:pt x="6" y="0"/>
                    </a:lnTo>
                    <a:lnTo>
                      <a:pt x="10" y="2"/>
                    </a:lnTo>
                    <a:lnTo>
                      <a:pt x="16" y="6"/>
                    </a:lnTo>
                    <a:lnTo>
                      <a:pt x="26" y="13"/>
                    </a:lnTo>
                    <a:lnTo>
                      <a:pt x="34" y="20"/>
                    </a:lnTo>
                    <a:lnTo>
                      <a:pt x="40" y="25"/>
                    </a:lnTo>
                    <a:lnTo>
                      <a:pt x="34" y="23"/>
                    </a:lnTo>
                    <a:lnTo>
                      <a:pt x="28" y="21"/>
                    </a:lnTo>
                    <a:lnTo>
                      <a:pt x="21" y="21"/>
                    </a:lnTo>
                    <a:lnTo>
                      <a:pt x="17" y="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58" name="Freeform 114"/>
              <p:cNvSpPr>
                <a:spLocks/>
              </p:cNvSpPr>
              <p:nvPr/>
            </p:nvSpPr>
            <p:spPr bwMode="auto">
              <a:xfrm>
                <a:off x="6792" y="5192"/>
                <a:ext cx="13" cy="19"/>
              </a:xfrm>
              <a:custGeom>
                <a:avLst/>
                <a:gdLst>
                  <a:gd name="T0" fmla="*/ 0 w 27"/>
                  <a:gd name="T1" fmla="*/ 1 h 36"/>
                  <a:gd name="T2" fmla="*/ 0 w 27"/>
                  <a:gd name="T3" fmla="*/ 1 h 36"/>
                  <a:gd name="T4" fmla="*/ 0 w 27"/>
                  <a:gd name="T5" fmla="*/ 1 h 36"/>
                  <a:gd name="T6" fmla="*/ 0 w 27"/>
                  <a:gd name="T7" fmla="*/ 1 h 36"/>
                  <a:gd name="T8" fmla="*/ 0 w 27"/>
                  <a:gd name="T9" fmla="*/ 1 h 36"/>
                  <a:gd name="T10" fmla="*/ 0 w 27"/>
                  <a:gd name="T11" fmla="*/ 1 h 36"/>
                  <a:gd name="T12" fmla="*/ 0 w 27"/>
                  <a:gd name="T13" fmla="*/ 1 h 36"/>
                  <a:gd name="T14" fmla="*/ 0 w 27"/>
                  <a:gd name="T15" fmla="*/ 1 h 36"/>
                  <a:gd name="T16" fmla="*/ 0 w 27"/>
                  <a:gd name="T17" fmla="*/ 1 h 36"/>
                  <a:gd name="T18" fmla="*/ 0 w 27"/>
                  <a:gd name="T19" fmla="*/ 0 h 36"/>
                  <a:gd name="T20" fmla="*/ 0 w 27"/>
                  <a:gd name="T21" fmla="*/ 0 h 36"/>
                  <a:gd name="T22" fmla="*/ 0 w 27"/>
                  <a:gd name="T23" fmla="*/ 1 h 36"/>
                  <a:gd name="T24" fmla="*/ 0 w 27"/>
                  <a:gd name="T25" fmla="*/ 1 h 36"/>
                  <a:gd name="T26" fmla="*/ 0 w 27"/>
                  <a:gd name="T27" fmla="*/ 1 h 36"/>
                  <a:gd name="T28" fmla="*/ 0 w 27"/>
                  <a:gd name="T29" fmla="*/ 1 h 36"/>
                  <a:gd name="T30" fmla="*/ 0 w 27"/>
                  <a:gd name="T31" fmla="*/ 1 h 36"/>
                  <a:gd name="T32" fmla="*/ 0 w 27"/>
                  <a:gd name="T33" fmla="*/ 1 h 36"/>
                  <a:gd name="T34" fmla="*/ 0 w 27"/>
                  <a:gd name="T35" fmla="*/ 1 h 36"/>
                  <a:gd name="T36" fmla="*/ 0 w 27"/>
                  <a:gd name="T37" fmla="*/ 1 h 36"/>
                  <a:gd name="T38" fmla="*/ 0 w 27"/>
                  <a:gd name="T39" fmla="*/ 1 h 36"/>
                  <a:gd name="T40" fmla="*/ 0 w 27"/>
                  <a:gd name="T41" fmla="*/ 1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36"/>
                  <a:gd name="T65" fmla="*/ 27 w 27"/>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36">
                    <a:moveTo>
                      <a:pt x="12" y="36"/>
                    </a:moveTo>
                    <a:lnTo>
                      <a:pt x="12" y="31"/>
                    </a:lnTo>
                    <a:lnTo>
                      <a:pt x="13" y="28"/>
                    </a:lnTo>
                    <a:lnTo>
                      <a:pt x="13" y="24"/>
                    </a:lnTo>
                    <a:lnTo>
                      <a:pt x="13" y="23"/>
                    </a:lnTo>
                    <a:lnTo>
                      <a:pt x="12" y="17"/>
                    </a:lnTo>
                    <a:lnTo>
                      <a:pt x="7" y="12"/>
                    </a:lnTo>
                    <a:lnTo>
                      <a:pt x="3" y="7"/>
                    </a:lnTo>
                    <a:lnTo>
                      <a:pt x="0" y="2"/>
                    </a:lnTo>
                    <a:lnTo>
                      <a:pt x="6" y="0"/>
                    </a:lnTo>
                    <a:lnTo>
                      <a:pt x="14" y="0"/>
                    </a:lnTo>
                    <a:lnTo>
                      <a:pt x="20" y="2"/>
                    </a:lnTo>
                    <a:lnTo>
                      <a:pt x="24" y="5"/>
                    </a:lnTo>
                    <a:lnTo>
                      <a:pt x="26" y="10"/>
                    </a:lnTo>
                    <a:lnTo>
                      <a:pt x="27" y="19"/>
                    </a:lnTo>
                    <a:lnTo>
                      <a:pt x="27" y="28"/>
                    </a:lnTo>
                    <a:lnTo>
                      <a:pt x="26" y="35"/>
                    </a:lnTo>
                    <a:lnTo>
                      <a:pt x="22" y="33"/>
                    </a:lnTo>
                    <a:lnTo>
                      <a:pt x="17" y="33"/>
                    </a:lnTo>
                    <a:lnTo>
                      <a:pt x="14" y="35"/>
                    </a:lnTo>
                    <a:lnTo>
                      <a:pt x="12" y="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59" name="Freeform 115"/>
              <p:cNvSpPr>
                <a:spLocks/>
              </p:cNvSpPr>
              <p:nvPr/>
            </p:nvSpPr>
            <p:spPr bwMode="auto">
              <a:xfrm>
                <a:off x="6790" y="5101"/>
                <a:ext cx="18" cy="29"/>
              </a:xfrm>
              <a:custGeom>
                <a:avLst/>
                <a:gdLst>
                  <a:gd name="T0" fmla="*/ 1 w 36"/>
                  <a:gd name="T1" fmla="*/ 0 h 58"/>
                  <a:gd name="T2" fmla="*/ 1 w 36"/>
                  <a:gd name="T3" fmla="*/ 1 h 58"/>
                  <a:gd name="T4" fmla="*/ 1 w 36"/>
                  <a:gd name="T5" fmla="*/ 1 h 58"/>
                  <a:gd name="T6" fmla="*/ 1 w 36"/>
                  <a:gd name="T7" fmla="*/ 1 h 58"/>
                  <a:gd name="T8" fmla="*/ 1 w 36"/>
                  <a:gd name="T9" fmla="*/ 1 h 58"/>
                  <a:gd name="T10" fmla="*/ 1 w 36"/>
                  <a:gd name="T11" fmla="*/ 1 h 58"/>
                  <a:gd name="T12" fmla="*/ 1 w 36"/>
                  <a:gd name="T13" fmla="*/ 1 h 58"/>
                  <a:gd name="T14" fmla="*/ 1 w 36"/>
                  <a:gd name="T15" fmla="*/ 1 h 58"/>
                  <a:gd name="T16" fmla="*/ 0 w 36"/>
                  <a:gd name="T17" fmla="*/ 1 h 58"/>
                  <a:gd name="T18" fmla="*/ 1 w 36"/>
                  <a:gd name="T19" fmla="*/ 1 h 58"/>
                  <a:gd name="T20" fmla="*/ 1 w 36"/>
                  <a:gd name="T21" fmla="*/ 1 h 58"/>
                  <a:gd name="T22" fmla="*/ 1 w 36"/>
                  <a:gd name="T23" fmla="*/ 1 h 58"/>
                  <a:gd name="T24" fmla="*/ 1 w 36"/>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58"/>
                  <a:gd name="T41" fmla="*/ 36 w 36"/>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58">
                    <a:moveTo>
                      <a:pt x="36" y="0"/>
                    </a:moveTo>
                    <a:lnTo>
                      <a:pt x="30" y="14"/>
                    </a:lnTo>
                    <a:lnTo>
                      <a:pt x="23" y="30"/>
                    </a:lnTo>
                    <a:lnTo>
                      <a:pt x="17" y="46"/>
                    </a:lnTo>
                    <a:lnTo>
                      <a:pt x="15" y="58"/>
                    </a:lnTo>
                    <a:lnTo>
                      <a:pt x="13" y="48"/>
                    </a:lnTo>
                    <a:lnTo>
                      <a:pt x="10" y="39"/>
                    </a:lnTo>
                    <a:lnTo>
                      <a:pt x="5" y="32"/>
                    </a:lnTo>
                    <a:lnTo>
                      <a:pt x="0" y="27"/>
                    </a:lnTo>
                    <a:lnTo>
                      <a:pt x="9" y="25"/>
                    </a:lnTo>
                    <a:lnTo>
                      <a:pt x="19" y="18"/>
                    </a:lnTo>
                    <a:lnTo>
                      <a:pt x="29" y="9"/>
                    </a:lnTo>
                    <a:lnTo>
                      <a:pt x="3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60" name="Freeform 116"/>
              <p:cNvSpPr>
                <a:spLocks/>
              </p:cNvSpPr>
              <p:nvPr/>
            </p:nvSpPr>
            <p:spPr bwMode="auto">
              <a:xfrm>
                <a:off x="6774" y="5110"/>
                <a:ext cx="58" cy="40"/>
              </a:xfrm>
              <a:custGeom>
                <a:avLst/>
                <a:gdLst>
                  <a:gd name="T0" fmla="*/ 1 w 116"/>
                  <a:gd name="T1" fmla="*/ 1 h 80"/>
                  <a:gd name="T2" fmla="*/ 1 w 116"/>
                  <a:gd name="T3" fmla="*/ 1 h 80"/>
                  <a:gd name="T4" fmla="*/ 1 w 116"/>
                  <a:gd name="T5" fmla="*/ 1 h 80"/>
                  <a:gd name="T6" fmla="*/ 1 w 116"/>
                  <a:gd name="T7" fmla="*/ 1 h 80"/>
                  <a:gd name="T8" fmla="*/ 1 w 116"/>
                  <a:gd name="T9" fmla="*/ 1 h 80"/>
                  <a:gd name="T10" fmla="*/ 1 w 116"/>
                  <a:gd name="T11" fmla="*/ 1 h 80"/>
                  <a:gd name="T12" fmla="*/ 1 w 116"/>
                  <a:gd name="T13" fmla="*/ 1 h 80"/>
                  <a:gd name="T14" fmla="*/ 1 w 116"/>
                  <a:gd name="T15" fmla="*/ 1 h 80"/>
                  <a:gd name="T16" fmla="*/ 1 w 116"/>
                  <a:gd name="T17" fmla="*/ 1 h 80"/>
                  <a:gd name="T18" fmla="*/ 1 w 116"/>
                  <a:gd name="T19" fmla="*/ 1 h 80"/>
                  <a:gd name="T20" fmla="*/ 1 w 116"/>
                  <a:gd name="T21" fmla="*/ 1 h 80"/>
                  <a:gd name="T22" fmla="*/ 1 w 116"/>
                  <a:gd name="T23" fmla="*/ 1 h 80"/>
                  <a:gd name="T24" fmla="*/ 1 w 116"/>
                  <a:gd name="T25" fmla="*/ 1 h 80"/>
                  <a:gd name="T26" fmla="*/ 1 w 116"/>
                  <a:gd name="T27" fmla="*/ 0 h 80"/>
                  <a:gd name="T28" fmla="*/ 1 w 116"/>
                  <a:gd name="T29" fmla="*/ 1 h 80"/>
                  <a:gd name="T30" fmla="*/ 1 w 116"/>
                  <a:gd name="T31" fmla="*/ 1 h 80"/>
                  <a:gd name="T32" fmla="*/ 1 w 116"/>
                  <a:gd name="T33" fmla="*/ 1 h 80"/>
                  <a:gd name="T34" fmla="*/ 1 w 116"/>
                  <a:gd name="T35" fmla="*/ 1 h 80"/>
                  <a:gd name="T36" fmla="*/ 1 w 116"/>
                  <a:gd name="T37" fmla="*/ 1 h 80"/>
                  <a:gd name="T38" fmla="*/ 1 w 116"/>
                  <a:gd name="T39" fmla="*/ 1 h 80"/>
                  <a:gd name="T40" fmla="*/ 1 w 116"/>
                  <a:gd name="T41" fmla="*/ 1 h 80"/>
                  <a:gd name="T42" fmla="*/ 1 w 116"/>
                  <a:gd name="T43" fmla="*/ 1 h 80"/>
                  <a:gd name="T44" fmla="*/ 1 w 116"/>
                  <a:gd name="T45" fmla="*/ 1 h 80"/>
                  <a:gd name="T46" fmla="*/ 1 w 116"/>
                  <a:gd name="T47" fmla="*/ 1 h 80"/>
                  <a:gd name="T48" fmla="*/ 1 w 116"/>
                  <a:gd name="T49" fmla="*/ 1 h 80"/>
                  <a:gd name="T50" fmla="*/ 1 w 116"/>
                  <a:gd name="T51" fmla="*/ 1 h 80"/>
                  <a:gd name="T52" fmla="*/ 1 w 116"/>
                  <a:gd name="T53" fmla="*/ 1 h 80"/>
                  <a:gd name="T54" fmla="*/ 1 w 116"/>
                  <a:gd name="T55" fmla="*/ 1 h 80"/>
                  <a:gd name="T56" fmla="*/ 1 w 116"/>
                  <a:gd name="T57" fmla="*/ 1 h 80"/>
                  <a:gd name="T58" fmla="*/ 0 w 116"/>
                  <a:gd name="T59" fmla="*/ 1 h 80"/>
                  <a:gd name="T60" fmla="*/ 1 w 116"/>
                  <a:gd name="T61" fmla="*/ 1 h 80"/>
                  <a:gd name="T62" fmla="*/ 1 w 116"/>
                  <a:gd name="T63" fmla="*/ 1 h 80"/>
                  <a:gd name="T64" fmla="*/ 1 w 116"/>
                  <a:gd name="T65" fmla="*/ 1 h 80"/>
                  <a:gd name="T66" fmla="*/ 1 w 116"/>
                  <a:gd name="T67" fmla="*/ 1 h 80"/>
                  <a:gd name="T68" fmla="*/ 1 w 116"/>
                  <a:gd name="T69" fmla="*/ 1 h 80"/>
                  <a:gd name="T70" fmla="*/ 1 w 116"/>
                  <a:gd name="T71" fmla="*/ 1 h 80"/>
                  <a:gd name="T72" fmla="*/ 1 w 116"/>
                  <a:gd name="T73" fmla="*/ 1 h 80"/>
                  <a:gd name="T74" fmla="*/ 1 w 116"/>
                  <a:gd name="T75" fmla="*/ 1 h 80"/>
                  <a:gd name="T76" fmla="*/ 1 w 116"/>
                  <a:gd name="T77" fmla="*/ 1 h 80"/>
                  <a:gd name="T78" fmla="*/ 1 w 116"/>
                  <a:gd name="T79" fmla="*/ 1 h 80"/>
                  <a:gd name="T80" fmla="*/ 1 w 116"/>
                  <a:gd name="T81" fmla="*/ 1 h 80"/>
                  <a:gd name="T82" fmla="*/ 1 w 116"/>
                  <a:gd name="T83" fmla="*/ 1 h 80"/>
                  <a:gd name="T84" fmla="*/ 1 w 116"/>
                  <a:gd name="T85" fmla="*/ 1 h 80"/>
                  <a:gd name="T86" fmla="*/ 1 w 116"/>
                  <a:gd name="T87" fmla="*/ 1 h 80"/>
                  <a:gd name="T88" fmla="*/ 1 w 116"/>
                  <a:gd name="T89" fmla="*/ 1 h 80"/>
                  <a:gd name="T90" fmla="*/ 1 w 116"/>
                  <a:gd name="T91" fmla="*/ 1 h 80"/>
                  <a:gd name="T92" fmla="*/ 1 w 116"/>
                  <a:gd name="T93" fmla="*/ 1 h 80"/>
                  <a:gd name="T94" fmla="*/ 1 w 116"/>
                  <a:gd name="T95" fmla="*/ 1 h 80"/>
                  <a:gd name="T96" fmla="*/ 1 w 116"/>
                  <a:gd name="T97" fmla="*/ 1 h 80"/>
                  <a:gd name="T98" fmla="*/ 1 w 116"/>
                  <a:gd name="T99" fmla="*/ 1 h 80"/>
                  <a:gd name="T100" fmla="*/ 1 w 116"/>
                  <a:gd name="T101" fmla="*/ 1 h 80"/>
                  <a:gd name="T102" fmla="*/ 1 w 116"/>
                  <a:gd name="T103" fmla="*/ 1 h 80"/>
                  <a:gd name="T104" fmla="*/ 1 w 116"/>
                  <a:gd name="T105" fmla="*/ 1 h 80"/>
                  <a:gd name="T106" fmla="*/ 1 w 116"/>
                  <a:gd name="T107" fmla="*/ 1 h 80"/>
                  <a:gd name="T108" fmla="*/ 1 w 116"/>
                  <a:gd name="T109" fmla="*/ 1 h 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
                  <a:gd name="T166" fmla="*/ 0 h 80"/>
                  <a:gd name="T167" fmla="*/ 116 w 116"/>
                  <a:gd name="T168" fmla="*/ 80 h 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 h="80">
                    <a:moveTo>
                      <a:pt x="46" y="68"/>
                    </a:moveTo>
                    <a:lnTo>
                      <a:pt x="47" y="62"/>
                    </a:lnTo>
                    <a:lnTo>
                      <a:pt x="50" y="54"/>
                    </a:lnTo>
                    <a:lnTo>
                      <a:pt x="50" y="45"/>
                    </a:lnTo>
                    <a:lnTo>
                      <a:pt x="50" y="40"/>
                    </a:lnTo>
                    <a:lnTo>
                      <a:pt x="54" y="38"/>
                    </a:lnTo>
                    <a:lnTo>
                      <a:pt x="63" y="35"/>
                    </a:lnTo>
                    <a:lnTo>
                      <a:pt x="73" y="29"/>
                    </a:lnTo>
                    <a:lnTo>
                      <a:pt x="83" y="26"/>
                    </a:lnTo>
                    <a:lnTo>
                      <a:pt x="94" y="21"/>
                    </a:lnTo>
                    <a:lnTo>
                      <a:pt x="104" y="17"/>
                    </a:lnTo>
                    <a:lnTo>
                      <a:pt x="111" y="14"/>
                    </a:lnTo>
                    <a:lnTo>
                      <a:pt x="116" y="12"/>
                    </a:lnTo>
                    <a:lnTo>
                      <a:pt x="113" y="0"/>
                    </a:lnTo>
                    <a:lnTo>
                      <a:pt x="106" y="3"/>
                    </a:lnTo>
                    <a:lnTo>
                      <a:pt x="94" y="7"/>
                    </a:lnTo>
                    <a:lnTo>
                      <a:pt x="80" y="14"/>
                    </a:lnTo>
                    <a:lnTo>
                      <a:pt x="64" y="19"/>
                    </a:lnTo>
                    <a:lnTo>
                      <a:pt x="48" y="26"/>
                    </a:lnTo>
                    <a:lnTo>
                      <a:pt x="36" y="31"/>
                    </a:lnTo>
                    <a:lnTo>
                      <a:pt x="24" y="35"/>
                    </a:lnTo>
                    <a:lnTo>
                      <a:pt x="18" y="36"/>
                    </a:lnTo>
                    <a:lnTo>
                      <a:pt x="16" y="29"/>
                    </a:lnTo>
                    <a:lnTo>
                      <a:pt x="13" y="21"/>
                    </a:lnTo>
                    <a:lnTo>
                      <a:pt x="11" y="12"/>
                    </a:lnTo>
                    <a:lnTo>
                      <a:pt x="10" y="5"/>
                    </a:lnTo>
                    <a:lnTo>
                      <a:pt x="7" y="3"/>
                    </a:lnTo>
                    <a:lnTo>
                      <a:pt x="4" y="5"/>
                    </a:lnTo>
                    <a:lnTo>
                      <a:pt x="1" y="7"/>
                    </a:lnTo>
                    <a:lnTo>
                      <a:pt x="0" y="10"/>
                    </a:lnTo>
                    <a:lnTo>
                      <a:pt x="1" y="17"/>
                    </a:lnTo>
                    <a:lnTo>
                      <a:pt x="3" y="26"/>
                    </a:lnTo>
                    <a:lnTo>
                      <a:pt x="6" y="38"/>
                    </a:lnTo>
                    <a:lnTo>
                      <a:pt x="10" y="49"/>
                    </a:lnTo>
                    <a:lnTo>
                      <a:pt x="16" y="59"/>
                    </a:lnTo>
                    <a:lnTo>
                      <a:pt x="23" y="68"/>
                    </a:lnTo>
                    <a:lnTo>
                      <a:pt x="31" y="76"/>
                    </a:lnTo>
                    <a:lnTo>
                      <a:pt x="43" y="80"/>
                    </a:lnTo>
                    <a:lnTo>
                      <a:pt x="46" y="76"/>
                    </a:lnTo>
                    <a:lnTo>
                      <a:pt x="46" y="75"/>
                    </a:lnTo>
                    <a:lnTo>
                      <a:pt x="46" y="71"/>
                    </a:lnTo>
                    <a:lnTo>
                      <a:pt x="46" y="68"/>
                    </a:lnTo>
                    <a:lnTo>
                      <a:pt x="40" y="66"/>
                    </a:lnTo>
                    <a:lnTo>
                      <a:pt x="33" y="61"/>
                    </a:lnTo>
                    <a:lnTo>
                      <a:pt x="27" y="54"/>
                    </a:lnTo>
                    <a:lnTo>
                      <a:pt x="24" y="49"/>
                    </a:lnTo>
                    <a:lnTo>
                      <a:pt x="30" y="47"/>
                    </a:lnTo>
                    <a:lnTo>
                      <a:pt x="34" y="45"/>
                    </a:lnTo>
                    <a:lnTo>
                      <a:pt x="38" y="43"/>
                    </a:lnTo>
                    <a:lnTo>
                      <a:pt x="41" y="42"/>
                    </a:lnTo>
                    <a:lnTo>
                      <a:pt x="43" y="47"/>
                    </a:lnTo>
                    <a:lnTo>
                      <a:pt x="43" y="54"/>
                    </a:lnTo>
                    <a:lnTo>
                      <a:pt x="41" y="61"/>
                    </a:lnTo>
                    <a:lnTo>
                      <a:pt x="40" y="66"/>
                    </a:lnTo>
                    <a:lnTo>
                      <a:pt x="46" y="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61" name="Freeform 117"/>
              <p:cNvSpPr>
                <a:spLocks/>
              </p:cNvSpPr>
              <p:nvPr/>
            </p:nvSpPr>
            <p:spPr bwMode="auto">
              <a:xfrm>
                <a:off x="5526" y="5437"/>
                <a:ext cx="1674" cy="503"/>
              </a:xfrm>
              <a:custGeom>
                <a:avLst/>
                <a:gdLst>
                  <a:gd name="T0" fmla="*/ 1 w 3347"/>
                  <a:gd name="T1" fmla="*/ 0 h 1006"/>
                  <a:gd name="T2" fmla="*/ 1 w 3347"/>
                  <a:gd name="T3" fmla="*/ 1 h 1006"/>
                  <a:gd name="T4" fmla="*/ 1 w 3347"/>
                  <a:gd name="T5" fmla="*/ 1 h 1006"/>
                  <a:gd name="T6" fmla="*/ 1 w 3347"/>
                  <a:gd name="T7" fmla="*/ 1 h 1006"/>
                  <a:gd name="T8" fmla="*/ 0 w 3347"/>
                  <a:gd name="T9" fmla="*/ 1 h 1006"/>
                  <a:gd name="T10" fmla="*/ 1 w 3347"/>
                  <a:gd name="T11" fmla="*/ 0 h 1006"/>
                  <a:gd name="T12" fmla="*/ 1 w 3347"/>
                  <a:gd name="T13" fmla="*/ 0 h 1006"/>
                  <a:gd name="T14" fmla="*/ 0 60000 65536"/>
                  <a:gd name="T15" fmla="*/ 0 60000 65536"/>
                  <a:gd name="T16" fmla="*/ 0 60000 65536"/>
                  <a:gd name="T17" fmla="*/ 0 60000 65536"/>
                  <a:gd name="T18" fmla="*/ 0 60000 65536"/>
                  <a:gd name="T19" fmla="*/ 0 60000 65536"/>
                  <a:gd name="T20" fmla="*/ 0 60000 65536"/>
                  <a:gd name="T21" fmla="*/ 0 w 3347"/>
                  <a:gd name="T22" fmla="*/ 0 h 1006"/>
                  <a:gd name="T23" fmla="*/ 3347 w 3347"/>
                  <a:gd name="T24" fmla="*/ 1006 h 10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7" h="1006">
                    <a:moveTo>
                      <a:pt x="2432" y="0"/>
                    </a:moveTo>
                    <a:lnTo>
                      <a:pt x="3347" y="1006"/>
                    </a:lnTo>
                    <a:lnTo>
                      <a:pt x="632" y="1006"/>
                    </a:lnTo>
                    <a:lnTo>
                      <a:pt x="183" y="1006"/>
                    </a:lnTo>
                    <a:lnTo>
                      <a:pt x="0" y="1006"/>
                    </a:lnTo>
                    <a:lnTo>
                      <a:pt x="1084" y="0"/>
                    </a:lnTo>
                    <a:lnTo>
                      <a:pt x="243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62" name="Freeform 118"/>
              <p:cNvSpPr>
                <a:spLocks/>
              </p:cNvSpPr>
              <p:nvPr/>
            </p:nvSpPr>
            <p:spPr bwMode="auto">
              <a:xfrm>
                <a:off x="5618" y="5826"/>
                <a:ext cx="225" cy="114"/>
              </a:xfrm>
              <a:custGeom>
                <a:avLst/>
                <a:gdLst>
                  <a:gd name="T0" fmla="*/ 1 w 449"/>
                  <a:gd name="T1" fmla="*/ 1 h 227"/>
                  <a:gd name="T2" fmla="*/ 0 w 449"/>
                  <a:gd name="T3" fmla="*/ 1 h 227"/>
                  <a:gd name="T4" fmla="*/ 1 w 449"/>
                  <a:gd name="T5" fmla="*/ 0 h 227"/>
                  <a:gd name="T6" fmla="*/ 1 w 449"/>
                  <a:gd name="T7" fmla="*/ 1 h 227"/>
                  <a:gd name="T8" fmla="*/ 0 60000 65536"/>
                  <a:gd name="T9" fmla="*/ 0 60000 65536"/>
                  <a:gd name="T10" fmla="*/ 0 60000 65536"/>
                  <a:gd name="T11" fmla="*/ 0 60000 65536"/>
                  <a:gd name="T12" fmla="*/ 0 w 449"/>
                  <a:gd name="T13" fmla="*/ 0 h 227"/>
                  <a:gd name="T14" fmla="*/ 449 w 449"/>
                  <a:gd name="T15" fmla="*/ 227 h 227"/>
                </a:gdLst>
                <a:ahLst/>
                <a:cxnLst>
                  <a:cxn ang="T8">
                    <a:pos x="T0" y="T1"/>
                  </a:cxn>
                  <a:cxn ang="T9">
                    <a:pos x="T2" y="T3"/>
                  </a:cxn>
                  <a:cxn ang="T10">
                    <a:pos x="T4" y="T5"/>
                  </a:cxn>
                  <a:cxn ang="T11">
                    <a:pos x="T6" y="T7"/>
                  </a:cxn>
                </a:cxnLst>
                <a:rect l="T12" t="T13" r="T14" b="T15"/>
                <a:pathLst>
                  <a:path w="449" h="227">
                    <a:moveTo>
                      <a:pt x="449" y="227"/>
                    </a:moveTo>
                    <a:lnTo>
                      <a:pt x="0" y="227"/>
                    </a:lnTo>
                    <a:lnTo>
                      <a:pt x="239" y="0"/>
                    </a:lnTo>
                    <a:lnTo>
                      <a:pt x="449" y="22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63" name="Freeform 119"/>
              <p:cNvSpPr>
                <a:spLocks/>
              </p:cNvSpPr>
              <p:nvPr/>
            </p:nvSpPr>
            <p:spPr bwMode="auto">
              <a:xfrm>
                <a:off x="5927" y="5467"/>
                <a:ext cx="369" cy="217"/>
              </a:xfrm>
              <a:custGeom>
                <a:avLst/>
                <a:gdLst>
                  <a:gd name="T0" fmla="*/ 0 w 738"/>
                  <a:gd name="T1" fmla="*/ 0 h 435"/>
                  <a:gd name="T2" fmla="*/ 1 w 738"/>
                  <a:gd name="T3" fmla="*/ 0 h 435"/>
                  <a:gd name="T4" fmla="*/ 1 w 738"/>
                  <a:gd name="T5" fmla="*/ 0 h 435"/>
                  <a:gd name="T6" fmla="*/ 1 w 738"/>
                  <a:gd name="T7" fmla="*/ 0 h 435"/>
                  <a:gd name="T8" fmla="*/ 1 w 738"/>
                  <a:gd name="T9" fmla="*/ 0 h 435"/>
                  <a:gd name="T10" fmla="*/ 1 w 738"/>
                  <a:gd name="T11" fmla="*/ 0 h 435"/>
                  <a:gd name="T12" fmla="*/ 1 w 738"/>
                  <a:gd name="T13" fmla="*/ 0 h 435"/>
                  <a:gd name="T14" fmla="*/ 1 w 738"/>
                  <a:gd name="T15" fmla="*/ 0 h 435"/>
                  <a:gd name="T16" fmla="*/ 0 w 738"/>
                  <a:gd name="T17" fmla="*/ 0 h 4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
                  <a:gd name="T28" fmla="*/ 0 h 435"/>
                  <a:gd name="T29" fmla="*/ 738 w 738"/>
                  <a:gd name="T30" fmla="*/ 435 h 4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 h="435">
                    <a:moveTo>
                      <a:pt x="0" y="281"/>
                    </a:moveTo>
                    <a:lnTo>
                      <a:pt x="287" y="0"/>
                    </a:lnTo>
                    <a:lnTo>
                      <a:pt x="711" y="112"/>
                    </a:lnTo>
                    <a:lnTo>
                      <a:pt x="722" y="114"/>
                    </a:lnTo>
                    <a:lnTo>
                      <a:pt x="705" y="147"/>
                    </a:lnTo>
                    <a:lnTo>
                      <a:pt x="718" y="149"/>
                    </a:lnTo>
                    <a:lnTo>
                      <a:pt x="738" y="154"/>
                    </a:lnTo>
                    <a:lnTo>
                      <a:pt x="588" y="435"/>
                    </a:lnTo>
                    <a:lnTo>
                      <a:pt x="0" y="28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64" name="Freeform 120"/>
              <p:cNvSpPr>
                <a:spLocks/>
              </p:cNvSpPr>
              <p:nvPr/>
            </p:nvSpPr>
            <p:spPr bwMode="auto">
              <a:xfrm>
                <a:off x="6592" y="5426"/>
                <a:ext cx="215" cy="143"/>
              </a:xfrm>
              <a:custGeom>
                <a:avLst/>
                <a:gdLst>
                  <a:gd name="T0" fmla="*/ 0 w 432"/>
                  <a:gd name="T1" fmla="*/ 1 h 285"/>
                  <a:gd name="T2" fmla="*/ 0 w 432"/>
                  <a:gd name="T3" fmla="*/ 1 h 285"/>
                  <a:gd name="T4" fmla="*/ 0 w 432"/>
                  <a:gd name="T5" fmla="*/ 1 h 285"/>
                  <a:gd name="T6" fmla="*/ 0 w 432"/>
                  <a:gd name="T7" fmla="*/ 0 h 285"/>
                  <a:gd name="T8" fmla="*/ 0 w 432"/>
                  <a:gd name="T9" fmla="*/ 1 h 285"/>
                  <a:gd name="T10" fmla="*/ 0 60000 65536"/>
                  <a:gd name="T11" fmla="*/ 0 60000 65536"/>
                  <a:gd name="T12" fmla="*/ 0 60000 65536"/>
                  <a:gd name="T13" fmla="*/ 0 60000 65536"/>
                  <a:gd name="T14" fmla="*/ 0 60000 65536"/>
                  <a:gd name="T15" fmla="*/ 0 w 432"/>
                  <a:gd name="T16" fmla="*/ 0 h 285"/>
                  <a:gd name="T17" fmla="*/ 432 w 432"/>
                  <a:gd name="T18" fmla="*/ 285 h 285"/>
                </a:gdLst>
                <a:ahLst/>
                <a:cxnLst>
                  <a:cxn ang="T10">
                    <a:pos x="T0" y="T1"/>
                  </a:cxn>
                  <a:cxn ang="T11">
                    <a:pos x="T2" y="T3"/>
                  </a:cxn>
                  <a:cxn ang="T12">
                    <a:pos x="T4" y="T5"/>
                  </a:cxn>
                  <a:cxn ang="T13">
                    <a:pos x="T6" y="T7"/>
                  </a:cxn>
                  <a:cxn ang="T14">
                    <a:pos x="T8" y="T9"/>
                  </a:cxn>
                </a:cxnLst>
                <a:rect l="T15" t="T16" r="T17" b="T18"/>
                <a:pathLst>
                  <a:path w="432" h="285">
                    <a:moveTo>
                      <a:pt x="432" y="138"/>
                    </a:moveTo>
                    <a:lnTo>
                      <a:pt x="262" y="285"/>
                    </a:lnTo>
                    <a:lnTo>
                      <a:pt x="0" y="87"/>
                    </a:lnTo>
                    <a:lnTo>
                      <a:pt x="180" y="0"/>
                    </a:lnTo>
                    <a:lnTo>
                      <a:pt x="432" y="1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65" name="Freeform 121"/>
              <p:cNvSpPr>
                <a:spLocks/>
              </p:cNvSpPr>
              <p:nvPr/>
            </p:nvSpPr>
            <p:spPr bwMode="auto">
              <a:xfrm>
                <a:off x="6629" y="5530"/>
                <a:ext cx="275" cy="225"/>
              </a:xfrm>
              <a:custGeom>
                <a:avLst/>
                <a:gdLst>
                  <a:gd name="T0" fmla="*/ 0 w 551"/>
                  <a:gd name="T1" fmla="*/ 1 h 449"/>
                  <a:gd name="T2" fmla="*/ 0 w 551"/>
                  <a:gd name="T3" fmla="*/ 1 h 449"/>
                  <a:gd name="T4" fmla="*/ 0 w 551"/>
                  <a:gd name="T5" fmla="*/ 0 h 449"/>
                  <a:gd name="T6" fmla="*/ 0 w 551"/>
                  <a:gd name="T7" fmla="*/ 1 h 449"/>
                  <a:gd name="T8" fmla="*/ 0 w 551"/>
                  <a:gd name="T9" fmla="*/ 1 h 449"/>
                  <a:gd name="T10" fmla="*/ 0 60000 65536"/>
                  <a:gd name="T11" fmla="*/ 0 60000 65536"/>
                  <a:gd name="T12" fmla="*/ 0 60000 65536"/>
                  <a:gd name="T13" fmla="*/ 0 60000 65536"/>
                  <a:gd name="T14" fmla="*/ 0 60000 65536"/>
                  <a:gd name="T15" fmla="*/ 0 w 551"/>
                  <a:gd name="T16" fmla="*/ 0 h 449"/>
                  <a:gd name="T17" fmla="*/ 551 w 551"/>
                  <a:gd name="T18" fmla="*/ 449 h 449"/>
                </a:gdLst>
                <a:ahLst/>
                <a:cxnLst>
                  <a:cxn ang="T10">
                    <a:pos x="T0" y="T1"/>
                  </a:cxn>
                  <a:cxn ang="T11">
                    <a:pos x="T2" y="T3"/>
                  </a:cxn>
                  <a:cxn ang="T12">
                    <a:pos x="T4" y="T5"/>
                  </a:cxn>
                  <a:cxn ang="T13">
                    <a:pos x="T6" y="T7"/>
                  </a:cxn>
                  <a:cxn ang="T14">
                    <a:pos x="T8" y="T9"/>
                  </a:cxn>
                </a:cxnLst>
                <a:rect l="T15" t="T16" r="T17" b="T18"/>
                <a:pathLst>
                  <a:path w="551" h="449">
                    <a:moveTo>
                      <a:pt x="441" y="449"/>
                    </a:moveTo>
                    <a:lnTo>
                      <a:pt x="551" y="133"/>
                    </a:lnTo>
                    <a:lnTo>
                      <a:pt x="110" y="0"/>
                    </a:lnTo>
                    <a:lnTo>
                      <a:pt x="0" y="316"/>
                    </a:lnTo>
                    <a:lnTo>
                      <a:pt x="441" y="44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66" name="Freeform 122"/>
              <p:cNvSpPr>
                <a:spLocks/>
              </p:cNvSpPr>
              <p:nvPr/>
            </p:nvSpPr>
            <p:spPr bwMode="auto">
              <a:xfrm>
                <a:off x="6672" y="5719"/>
                <a:ext cx="420" cy="197"/>
              </a:xfrm>
              <a:custGeom>
                <a:avLst/>
                <a:gdLst>
                  <a:gd name="T0" fmla="*/ 0 w 841"/>
                  <a:gd name="T1" fmla="*/ 1 h 393"/>
                  <a:gd name="T2" fmla="*/ 0 w 841"/>
                  <a:gd name="T3" fmla="*/ 0 h 393"/>
                  <a:gd name="T4" fmla="*/ 0 w 841"/>
                  <a:gd name="T5" fmla="*/ 1 h 393"/>
                  <a:gd name="T6" fmla="*/ 0 w 841"/>
                  <a:gd name="T7" fmla="*/ 1 h 393"/>
                  <a:gd name="T8" fmla="*/ 0 w 841"/>
                  <a:gd name="T9" fmla="*/ 1 h 393"/>
                  <a:gd name="T10" fmla="*/ 0 60000 65536"/>
                  <a:gd name="T11" fmla="*/ 0 60000 65536"/>
                  <a:gd name="T12" fmla="*/ 0 60000 65536"/>
                  <a:gd name="T13" fmla="*/ 0 60000 65536"/>
                  <a:gd name="T14" fmla="*/ 0 60000 65536"/>
                  <a:gd name="T15" fmla="*/ 0 w 841"/>
                  <a:gd name="T16" fmla="*/ 0 h 393"/>
                  <a:gd name="T17" fmla="*/ 841 w 841"/>
                  <a:gd name="T18" fmla="*/ 393 h 393"/>
                </a:gdLst>
                <a:ahLst/>
                <a:cxnLst>
                  <a:cxn ang="T10">
                    <a:pos x="T0" y="T1"/>
                  </a:cxn>
                  <a:cxn ang="T11">
                    <a:pos x="T2" y="T3"/>
                  </a:cxn>
                  <a:cxn ang="T12">
                    <a:pos x="T4" y="T5"/>
                  </a:cxn>
                  <a:cxn ang="T13">
                    <a:pos x="T6" y="T7"/>
                  </a:cxn>
                  <a:cxn ang="T14">
                    <a:pos x="T8" y="T9"/>
                  </a:cxn>
                </a:cxnLst>
                <a:rect l="T15" t="T16" r="T17" b="T18"/>
                <a:pathLst>
                  <a:path w="841" h="393">
                    <a:moveTo>
                      <a:pt x="841" y="231"/>
                    </a:moveTo>
                    <a:lnTo>
                      <a:pt x="519" y="0"/>
                    </a:lnTo>
                    <a:lnTo>
                      <a:pt x="0" y="91"/>
                    </a:lnTo>
                    <a:lnTo>
                      <a:pt x="250" y="393"/>
                    </a:lnTo>
                    <a:lnTo>
                      <a:pt x="841" y="2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67" name="Freeform 123"/>
              <p:cNvSpPr>
                <a:spLocks/>
              </p:cNvSpPr>
              <p:nvPr/>
            </p:nvSpPr>
            <p:spPr bwMode="auto">
              <a:xfrm>
                <a:off x="6385" y="5494"/>
                <a:ext cx="337" cy="233"/>
              </a:xfrm>
              <a:custGeom>
                <a:avLst/>
                <a:gdLst>
                  <a:gd name="T0" fmla="*/ 1 w 672"/>
                  <a:gd name="T1" fmla="*/ 0 h 467"/>
                  <a:gd name="T2" fmla="*/ 1 w 672"/>
                  <a:gd name="T3" fmla="*/ 0 h 467"/>
                  <a:gd name="T4" fmla="*/ 1 w 672"/>
                  <a:gd name="T5" fmla="*/ 0 h 467"/>
                  <a:gd name="T6" fmla="*/ 1 w 672"/>
                  <a:gd name="T7" fmla="*/ 0 h 467"/>
                  <a:gd name="T8" fmla="*/ 1 w 672"/>
                  <a:gd name="T9" fmla="*/ 0 h 467"/>
                  <a:gd name="T10" fmla="*/ 0 w 672"/>
                  <a:gd name="T11" fmla="*/ 0 h 467"/>
                  <a:gd name="T12" fmla="*/ 1 w 672"/>
                  <a:gd name="T13" fmla="*/ 0 h 467"/>
                  <a:gd name="T14" fmla="*/ 1 w 672"/>
                  <a:gd name="T15" fmla="*/ 0 h 467"/>
                  <a:gd name="T16" fmla="*/ 1 w 672"/>
                  <a:gd name="T17" fmla="*/ 0 h 4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2"/>
                  <a:gd name="T28" fmla="*/ 0 h 467"/>
                  <a:gd name="T29" fmla="*/ 672 w 672"/>
                  <a:gd name="T30" fmla="*/ 467 h 4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2" h="467">
                    <a:moveTo>
                      <a:pt x="654" y="194"/>
                    </a:moveTo>
                    <a:lnTo>
                      <a:pt x="672" y="161"/>
                    </a:lnTo>
                    <a:lnTo>
                      <a:pt x="651" y="154"/>
                    </a:lnTo>
                    <a:lnTo>
                      <a:pt x="167" y="0"/>
                    </a:lnTo>
                    <a:lnTo>
                      <a:pt x="10" y="287"/>
                    </a:lnTo>
                    <a:lnTo>
                      <a:pt x="0" y="306"/>
                    </a:lnTo>
                    <a:lnTo>
                      <a:pt x="35" y="318"/>
                    </a:lnTo>
                    <a:lnTo>
                      <a:pt x="504" y="467"/>
                    </a:lnTo>
                    <a:lnTo>
                      <a:pt x="654" y="19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68" name="Freeform 124"/>
              <p:cNvSpPr>
                <a:spLocks/>
              </p:cNvSpPr>
              <p:nvPr/>
            </p:nvSpPr>
            <p:spPr bwMode="auto">
              <a:xfrm>
                <a:off x="6395" y="5591"/>
                <a:ext cx="337" cy="159"/>
              </a:xfrm>
              <a:custGeom>
                <a:avLst/>
                <a:gdLst>
                  <a:gd name="T0" fmla="*/ 1 w 672"/>
                  <a:gd name="T1" fmla="*/ 0 h 320"/>
                  <a:gd name="T2" fmla="*/ 1 w 672"/>
                  <a:gd name="T3" fmla="*/ 0 h 320"/>
                  <a:gd name="T4" fmla="*/ 0 w 672"/>
                  <a:gd name="T5" fmla="*/ 0 h 320"/>
                  <a:gd name="T6" fmla="*/ 1 w 672"/>
                  <a:gd name="T7" fmla="*/ 0 h 320"/>
                  <a:gd name="T8" fmla="*/ 1 w 672"/>
                  <a:gd name="T9" fmla="*/ 0 h 320"/>
                  <a:gd name="T10" fmla="*/ 1 w 672"/>
                  <a:gd name="T11" fmla="*/ 0 h 320"/>
                  <a:gd name="T12" fmla="*/ 1 w 672"/>
                  <a:gd name="T13" fmla="*/ 0 h 320"/>
                  <a:gd name="T14" fmla="*/ 0 60000 65536"/>
                  <a:gd name="T15" fmla="*/ 0 60000 65536"/>
                  <a:gd name="T16" fmla="*/ 0 60000 65536"/>
                  <a:gd name="T17" fmla="*/ 0 60000 65536"/>
                  <a:gd name="T18" fmla="*/ 0 60000 65536"/>
                  <a:gd name="T19" fmla="*/ 0 60000 65536"/>
                  <a:gd name="T20" fmla="*/ 0 60000 65536"/>
                  <a:gd name="T21" fmla="*/ 0 w 672"/>
                  <a:gd name="T22" fmla="*/ 0 h 320"/>
                  <a:gd name="T23" fmla="*/ 672 w 672"/>
                  <a:gd name="T24" fmla="*/ 320 h 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320">
                    <a:moveTo>
                      <a:pt x="672" y="14"/>
                    </a:moveTo>
                    <a:lnTo>
                      <a:pt x="504" y="320"/>
                    </a:lnTo>
                    <a:lnTo>
                      <a:pt x="0" y="159"/>
                    </a:lnTo>
                    <a:lnTo>
                      <a:pt x="15" y="124"/>
                    </a:lnTo>
                    <a:lnTo>
                      <a:pt x="484" y="273"/>
                    </a:lnTo>
                    <a:lnTo>
                      <a:pt x="634" y="0"/>
                    </a:lnTo>
                    <a:lnTo>
                      <a:pt x="672" y="1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69" name="Freeform 125"/>
              <p:cNvSpPr>
                <a:spLocks/>
              </p:cNvSpPr>
              <p:nvPr/>
            </p:nvSpPr>
            <p:spPr bwMode="auto">
              <a:xfrm>
                <a:off x="5803" y="5581"/>
                <a:ext cx="268" cy="307"/>
              </a:xfrm>
              <a:custGeom>
                <a:avLst/>
                <a:gdLst>
                  <a:gd name="T0" fmla="*/ 1 w 535"/>
                  <a:gd name="T1" fmla="*/ 0 h 615"/>
                  <a:gd name="T2" fmla="*/ 0 w 535"/>
                  <a:gd name="T3" fmla="*/ 0 h 615"/>
                  <a:gd name="T4" fmla="*/ 1 w 535"/>
                  <a:gd name="T5" fmla="*/ 0 h 615"/>
                  <a:gd name="T6" fmla="*/ 1 w 535"/>
                  <a:gd name="T7" fmla="*/ 0 h 615"/>
                  <a:gd name="T8" fmla="*/ 1 w 535"/>
                  <a:gd name="T9" fmla="*/ 0 h 615"/>
                  <a:gd name="T10" fmla="*/ 0 60000 65536"/>
                  <a:gd name="T11" fmla="*/ 0 60000 65536"/>
                  <a:gd name="T12" fmla="*/ 0 60000 65536"/>
                  <a:gd name="T13" fmla="*/ 0 60000 65536"/>
                  <a:gd name="T14" fmla="*/ 0 60000 65536"/>
                  <a:gd name="T15" fmla="*/ 0 w 535"/>
                  <a:gd name="T16" fmla="*/ 0 h 615"/>
                  <a:gd name="T17" fmla="*/ 535 w 535"/>
                  <a:gd name="T18" fmla="*/ 615 h 615"/>
                </a:gdLst>
                <a:ahLst/>
                <a:cxnLst>
                  <a:cxn ang="T10">
                    <a:pos x="T0" y="T1"/>
                  </a:cxn>
                  <a:cxn ang="T11">
                    <a:pos x="T2" y="T3"/>
                  </a:cxn>
                  <a:cxn ang="T12">
                    <a:pos x="T4" y="T5"/>
                  </a:cxn>
                  <a:cxn ang="T13">
                    <a:pos x="T6" y="T7"/>
                  </a:cxn>
                  <a:cxn ang="T14">
                    <a:pos x="T8" y="T9"/>
                  </a:cxn>
                </a:cxnLst>
                <a:rect l="T15" t="T16" r="T17" b="T18"/>
                <a:pathLst>
                  <a:path w="535" h="615">
                    <a:moveTo>
                      <a:pt x="281" y="0"/>
                    </a:moveTo>
                    <a:lnTo>
                      <a:pt x="0" y="189"/>
                    </a:lnTo>
                    <a:lnTo>
                      <a:pt x="223" y="615"/>
                    </a:lnTo>
                    <a:lnTo>
                      <a:pt x="535" y="370"/>
                    </a:lnTo>
                    <a:lnTo>
                      <a:pt x="281"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70" name="Freeform 126"/>
              <p:cNvSpPr>
                <a:spLocks/>
              </p:cNvSpPr>
              <p:nvPr/>
            </p:nvSpPr>
            <p:spPr bwMode="auto">
              <a:xfrm>
                <a:off x="5936" y="5523"/>
                <a:ext cx="352" cy="147"/>
              </a:xfrm>
              <a:custGeom>
                <a:avLst/>
                <a:gdLst>
                  <a:gd name="T0" fmla="*/ 0 w 705"/>
                  <a:gd name="T1" fmla="*/ 0 h 295"/>
                  <a:gd name="T2" fmla="*/ 0 w 705"/>
                  <a:gd name="T3" fmla="*/ 0 h 295"/>
                  <a:gd name="T4" fmla="*/ 0 w 705"/>
                  <a:gd name="T5" fmla="*/ 0 h 295"/>
                  <a:gd name="T6" fmla="*/ 0 w 705"/>
                  <a:gd name="T7" fmla="*/ 0 h 295"/>
                  <a:gd name="T8" fmla="*/ 0 w 705"/>
                  <a:gd name="T9" fmla="*/ 0 h 295"/>
                  <a:gd name="T10" fmla="*/ 0 w 705"/>
                  <a:gd name="T11" fmla="*/ 0 h 295"/>
                  <a:gd name="T12" fmla="*/ 0 w 705"/>
                  <a:gd name="T13" fmla="*/ 0 h 295"/>
                  <a:gd name="T14" fmla="*/ 0 w 705"/>
                  <a:gd name="T15" fmla="*/ 0 h 295"/>
                  <a:gd name="T16" fmla="*/ 0 w 705"/>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5"/>
                  <a:gd name="T28" fmla="*/ 0 h 295"/>
                  <a:gd name="T29" fmla="*/ 705 w 705"/>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5" h="295">
                    <a:moveTo>
                      <a:pt x="694" y="0"/>
                    </a:moveTo>
                    <a:lnTo>
                      <a:pt x="705" y="2"/>
                    </a:lnTo>
                    <a:lnTo>
                      <a:pt x="688" y="35"/>
                    </a:lnTo>
                    <a:lnTo>
                      <a:pt x="701" y="37"/>
                    </a:lnTo>
                    <a:lnTo>
                      <a:pt x="563" y="295"/>
                    </a:lnTo>
                    <a:lnTo>
                      <a:pt x="0" y="152"/>
                    </a:lnTo>
                    <a:lnTo>
                      <a:pt x="23" y="131"/>
                    </a:lnTo>
                    <a:lnTo>
                      <a:pt x="553" y="264"/>
                    </a:lnTo>
                    <a:lnTo>
                      <a:pt x="69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71" name="Freeform 127"/>
              <p:cNvSpPr>
                <a:spLocks/>
              </p:cNvSpPr>
              <p:nvPr/>
            </p:nvSpPr>
            <p:spPr bwMode="auto">
              <a:xfrm>
                <a:off x="6385" y="5571"/>
                <a:ext cx="337" cy="156"/>
              </a:xfrm>
              <a:custGeom>
                <a:avLst/>
                <a:gdLst>
                  <a:gd name="T0" fmla="*/ 0 w 672"/>
                  <a:gd name="T1" fmla="*/ 0 h 313"/>
                  <a:gd name="T2" fmla="*/ 1 w 672"/>
                  <a:gd name="T3" fmla="*/ 0 h 313"/>
                  <a:gd name="T4" fmla="*/ 1 w 672"/>
                  <a:gd name="T5" fmla="*/ 0 h 313"/>
                  <a:gd name="T6" fmla="*/ 1 w 672"/>
                  <a:gd name="T7" fmla="*/ 0 h 313"/>
                  <a:gd name="T8" fmla="*/ 1 w 672"/>
                  <a:gd name="T9" fmla="*/ 0 h 313"/>
                  <a:gd name="T10" fmla="*/ 1 w 672"/>
                  <a:gd name="T11" fmla="*/ 0 h 313"/>
                  <a:gd name="T12" fmla="*/ 0 w 672"/>
                  <a:gd name="T13" fmla="*/ 0 h 313"/>
                  <a:gd name="T14" fmla="*/ 0 60000 65536"/>
                  <a:gd name="T15" fmla="*/ 0 60000 65536"/>
                  <a:gd name="T16" fmla="*/ 0 60000 65536"/>
                  <a:gd name="T17" fmla="*/ 0 60000 65536"/>
                  <a:gd name="T18" fmla="*/ 0 60000 65536"/>
                  <a:gd name="T19" fmla="*/ 0 60000 65536"/>
                  <a:gd name="T20" fmla="*/ 0 60000 65536"/>
                  <a:gd name="T21" fmla="*/ 0 w 672"/>
                  <a:gd name="T22" fmla="*/ 0 h 313"/>
                  <a:gd name="T23" fmla="*/ 672 w 672"/>
                  <a:gd name="T24" fmla="*/ 313 h 3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313">
                    <a:moveTo>
                      <a:pt x="0" y="152"/>
                    </a:moveTo>
                    <a:lnTo>
                      <a:pt x="504" y="313"/>
                    </a:lnTo>
                    <a:lnTo>
                      <a:pt x="672" y="7"/>
                    </a:lnTo>
                    <a:lnTo>
                      <a:pt x="651" y="0"/>
                    </a:lnTo>
                    <a:lnTo>
                      <a:pt x="494" y="287"/>
                    </a:lnTo>
                    <a:lnTo>
                      <a:pt x="10" y="133"/>
                    </a:lnTo>
                    <a:lnTo>
                      <a:pt x="0" y="15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72" name="Freeform 128"/>
              <p:cNvSpPr>
                <a:spLocks/>
              </p:cNvSpPr>
              <p:nvPr/>
            </p:nvSpPr>
            <p:spPr bwMode="auto">
              <a:xfrm>
                <a:off x="6130" y="5716"/>
                <a:ext cx="90" cy="37"/>
              </a:xfrm>
              <a:custGeom>
                <a:avLst/>
                <a:gdLst>
                  <a:gd name="T0" fmla="*/ 0 w 182"/>
                  <a:gd name="T1" fmla="*/ 0 h 75"/>
                  <a:gd name="T2" fmla="*/ 0 w 182"/>
                  <a:gd name="T3" fmla="*/ 0 h 75"/>
                  <a:gd name="T4" fmla="*/ 0 w 182"/>
                  <a:gd name="T5" fmla="*/ 0 h 75"/>
                  <a:gd name="T6" fmla="*/ 0 w 182"/>
                  <a:gd name="T7" fmla="*/ 0 h 75"/>
                  <a:gd name="T8" fmla="*/ 0 w 182"/>
                  <a:gd name="T9" fmla="*/ 0 h 75"/>
                  <a:gd name="T10" fmla="*/ 0 w 182"/>
                  <a:gd name="T11" fmla="*/ 0 h 75"/>
                  <a:gd name="T12" fmla="*/ 0 w 182"/>
                  <a:gd name="T13" fmla="*/ 0 h 75"/>
                  <a:gd name="T14" fmla="*/ 0 w 182"/>
                  <a:gd name="T15" fmla="*/ 0 h 75"/>
                  <a:gd name="T16" fmla="*/ 0 w 182"/>
                  <a:gd name="T17" fmla="*/ 0 h 75"/>
                  <a:gd name="T18" fmla="*/ 0 w 182"/>
                  <a:gd name="T19" fmla="*/ 0 h 75"/>
                  <a:gd name="T20" fmla="*/ 0 w 182"/>
                  <a:gd name="T21" fmla="*/ 0 h 75"/>
                  <a:gd name="T22" fmla="*/ 0 w 182"/>
                  <a:gd name="T23" fmla="*/ 0 h 75"/>
                  <a:gd name="T24" fmla="*/ 0 w 182"/>
                  <a:gd name="T25" fmla="*/ 0 h 75"/>
                  <a:gd name="T26" fmla="*/ 0 w 182"/>
                  <a:gd name="T27" fmla="*/ 0 h 75"/>
                  <a:gd name="T28" fmla="*/ 0 w 182"/>
                  <a:gd name="T29" fmla="*/ 0 h 75"/>
                  <a:gd name="T30" fmla="*/ 0 w 182"/>
                  <a:gd name="T31" fmla="*/ 0 h 75"/>
                  <a:gd name="T32" fmla="*/ 0 w 182"/>
                  <a:gd name="T33" fmla="*/ 0 h 75"/>
                  <a:gd name="T34" fmla="*/ 0 w 182"/>
                  <a:gd name="T35" fmla="*/ 0 h 75"/>
                  <a:gd name="T36" fmla="*/ 0 w 182"/>
                  <a:gd name="T37" fmla="*/ 0 h 75"/>
                  <a:gd name="T38" fmla="*/ 0 w 182"/>
                  <a:gd name="T39" fmla="*/ 0 h 75"/>
                  <a:gd name="T40" fmla="*/ 0 w 182"/>
                  <a:gd name="T41" fmla="*/ 0 h 75"/>
                  <a:gd name="T42" fmla="*/ 0 w 182"/>
                  <a:gd name="T43" fmla="*/ 0 h 75"/>
                  <a:gd name="T44" fmla="*/ 0 w 182"/>
                  <a:gd name="T45" fmla="*/ 0 h 75"/>
                  <a:gd name="T46" fmla="*/ 0 w 182"/>
                  <a:gd name="T47" fmla="*/ 0 h 75"/>
                  <a:gd name="T48" fmla="*/ 0 w 182"/>
                  <a:gd name="T49" fmla="*/ 0 h 75"/>
                  <a:gd name="T50" fmla="*/ 0 w 182"/>
                  <a:gd name="T51" fmla="*/ 0 h 75"/>
                  <a:gd name="T52" fmla="*/ 0 w 182"/>
                  <a:gd name="T53" fmla="*/ 0 h 75"/>
                  <a:gd name="T54" fmla="*/ 0 w 182"/>
                  <a:gd name="T55" fmla="*/ 0 h 75"/>
                  <a:gd name="T56" fmla="*/ 0 w 182"/>
                  <a:gd name="T57" fmla="*/ 0 h 75"/>
                  <a:gd name="T58" fmla="*/ 0 w 182"/>
                  <a:gd name="T59" fmla="*/ 0 h 75"/>
                  <a:gd name="T60" fmla="*/ 0 w 182"/>
                  <a:gd name="T61" fmla="*/ 0 h 75"/>
                  <a:gd name="T62" fmla="*/ 0 w 182"/>
                  <a:gd name="T63" fmla="*/ 0 h 75"/>
                  <a:gd name="T64" fmla="*/ 0 w 182"/>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
                  <a:gd name="T100" fmla="*/ 0 h 75"/>
                  <a:gd name="T101" fmla="*/ 182 w 182"/>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 h="75">
                    <a:moveTo>
                      <a:pt x="92" y="75"/>
                    </a:moveTo>
                    <a:lnTo>
                      <a:pt x="110" y="75"/>
                    </a:lnTo>
                    <a:lnTo>
                      <a:pt x="128" y="72"/>
                    </a:lnTo>
                    <a:lnTo>
                      <a:pt x="142" y="68"/>
                    </a:lnTo>
                    <a:lnTo>
                      <a:pt x="156" y="63"/>
                    </a:lnTo>
                    <a:lnTo>
                      <a:pt x="166" y="58"/>
                    </a:lnTo>
                    <a:lnTo>
                      <a:pt x="175" y="51"/>
                    </a:lnTo>
                    <a:lnTo>
                      <a:pt x="180" y="44"/>
                    </a:lnTo>
                    <a:lnTo>
                      <a:pt x="182" y="37"/>
                    </a:lnTo>
                    <a:lnTo>
                      <a:pt x="180" y="30"/>
                    </a:lnTo>
                    <a:lnTo>
                      <a:pt x="175" y="23"/>
                    </a:lnTo>
                    <a:lnTo>
                      <a:pt x="166" y="16"/>
                    </a:lnTo>
                    <a:lnTo>
                      <a:pt x="156" y="11"/>
                    </a:lnTo>
                    <a:lnTo>
                      <a:pt x="142" y="5"/>
                    </a:lnTo>
                    <a:lnTo>
                      <a:pt x="128" y="4"/>
                    </a:lnTo>
                    <a:lnTo>
                      <a:pt x="110" y="0"/>
                    </a:lnTo>
                    <a:lnTo>
                      <a:pt x="92" y="0"/>
                    </a:lnTo>
                    <a:lnTo>
                      <a:pt x="73" y="0"/>
                    </a:lnTo>
                    <a:lnTo>
                      <a:pt x="56" y="4"/>
                    </a:lnTo>
                    <a:lnTo>
                      <a:pt x="40" y="5"/>
                    </a:lnTo>
                    <a:lnTo>
                      <a:pt x="28" y="11"/>
                    </a:lnTo>
                    <a:lnTo>
                      <a:pt x="16" y="16"/>
                    </a:lnTo>
                    <a:lnTo>
                      <a:pt x="8" y="23"/>
                    </a:lnTo>
                    <a:lnTo>
                      <a:pt x="2" y="30"/>
                    </a:lnTo>
                    <a:lnTo>
                      <a:pt x="0" y="37"/>
                    </a:lnTo>
                    <a:lnTo>
                      <a:pt x="2" y="44"/>
                    </a:lnTo>
                    <a:lnTo>
                      <a:pt x="8" y="51"/>
                    </a:lnTo>
                    <a:lnTo>
                      <a:pt x="16" y="58"/>
                    </a:lnTo>
                    <a:lnTo>
                      <a:pt x="28" y="63"/>
                    </a:lnTo>
                    <a:lnTo>
                      <a:pt x="40" y="68"/>
                    </a:lnTo>
                    <a:lnTo>
                      <a:pt x="56" y="72"/>
                    </a:lnTo>
                    <a:lnTo>
                      <a:pt x="73" y="75"/>
                    </a:lnTo>
                    <a:lnTo>
                      <a:pt x="92" y="7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73" name="Freeform 129"/>
              <p:cNvSpPr>
                <a:spLocks/>
              </p:cNvSpPr>
              <p:nvPr/>
            </p:nvSpPr>
            <p:spPr bwMode="auto">
              <a:xfrm>
                <a:off x="6130" y="5734"/>
                <a:ext cx="90" cy="161"/>
              </a:xfrm>
              <a:custGeom>
                <a:avLst/>
                <a:gdLst>
                  <a:gd name="T0" fmla="*/ 0 w 182"/>
                  <a:gd name="T1" fmla="*/ 1 h 321"/>
                  <a:gd name="T2" fmla="*/ 0 w 182"/>
                  <a:gd name="T3" fmla="*/ 1 h 321"/>
                  <a:gd name="T4" fmla="*/ 0 w 182"/>
                  <a:gd name="T5" fmla="*/ 1 h 321"/>
                  <a:gd name="T6" fmla="*/ 0 w 182"/>
                  <a:gd name="T7" fmla="*/ 1 h 321"/>
                  <a:gd name="T8" fmla="*/ 0 w 182"/>
                  <a:gd name="T9" fmla="*/ 0 h 321"/>
                  <a:gd name="T10" fmla="*/ 0 w 182"/>
                  <a:gd name="T11" fmla="*/ 1 h 321"/>
                  <a:gd name="T12" fmla="*/ 0 w 182"/>
                  <a:gd name="T13" fmla="*/ 1 h 321"/>
                  <a:gd name="T14" fmla="*/ 0 w 182"/>
                  <a:gd name="T15" fmla="*/ 1 h 321"/>
                  <a:gd name="T16" fmla="*/ 0 w 182"/>
                  <a:gd name="T17" fmla="*/ 1 h 321"/>
                  <a:gd name="T18" fmla="*/ 0 w 182"/>
                  <a:gd name="T19" fmla="*/ 1 h 321"/>
                  <a:gd name="T20" fmla="*/ 0 w 182"/>
                  <a:gd name="T21" fmla="*/ 1 h 321"/>
                  <a:gd name="T22" fmla="*/ 0 w 182"/>
                  <a:gd name="T23" fmla="*/ 1 h 321"/>
                  <a:gd name="T24" fmla="*/ 0 w 182"/>
                  <a:gd name="T25" fmla="*/ 1 h 321"/>
                  <a:gd name="T26" fmla="*/ 0 w 182"/>
                  <a:gd name="T27" fmla="*/ 1 h 321"/>
                  <a:gd name="T28" fmla="*/ 0 w 182"/>
                  <a:gd name="T29" fmla="*/ 1 h 321"/>
                  <a:gd name="T30" fmla="*/ 0 w 182"/>
                  <a:gd name="T31" fmla="*/ 1 h 321"/>
                  <a:gd name="T32" fmla="*/ 0 w 182"/>
                  <a:gd name="T33" fmla="*/ 1 h 321"/>
                  <a:gd name="T34" fmla="*/ 0 w 182"/>
                  <a:gd name="T35" fmla="*/ 1 h 321"/>
                  <a:gd name="T36" fmla="*/ 0 w 182"/>
                  <a:gd name="T37" fmla="*/ 1 h 321"/>
                  <a:gd name="T38" fmla="*/ 0 w 182"/>
                  <a:gd name="T39" fmla="*/ 1 h 321"/>
                  <a:gd name="T40" fmla="*/ 0 w 182"/>
                  <a:gd name="T41" fmla="*/ 0 h 321"/>
                  <a:gd name="T42" fmla="*/ 0 w 182"/>
                  <a:gd name="T43" fmla="*/ 1 h 321"/>
                  <a:gd name="T44" fmla="*/ 0 w 182"/>
                  <a:gd name="T45" fmla="*/ 1 h 321"/>
                  <a:gd name="T46" fmla="*/ 0 w 182"/>
                  <a:gd name="T47" fmla="*/ 1 h 321"/>
                  <a:gd name="T48" fmla="*/ 0 w 182"/>
                  <a:gd name="T49" fmla="*/ 1 h 321"/>
                  <a:gd name="T50" fmla="*/ 0 w 182"/>
                  <a:gd name="T51" fmla="*/ 1 h 321"/>
                  <a:gd name="T52" fmla="*/ 0 w 182"/>
                  <a:gd name="T53" fmla="*/ 1 h 321"/>
                  <a:gd name="T54" fmla="*/ 0 w 182"/>
                  <a:gd name="T55" fmla="*/ 1 h 321"/>
                  <a:gd name="T56" fmla="*/ 0 w 182"/>
                  <a:gd name="T57" fmla="*/ 1 h 321"/>
                  <a:gd name="T58" fmla="*/ 0 w 182"/>
                  <a:gd name="T59" fmla="*/ 1 h 321"/>
                  <a:gd name="T60" fmla="*/ 0 w 182"/>
                  <a:gd name="T61" fmla="*/ 1 h 321"/>
                  <a:gd name="T62" fmla="*/ 0 w 182"/>
                  <a:gd name="T63" fmla="*/ 1 h 321"/>
                  <a:gd name="T64" fmla="*/ 0 w 182"/>
                  <a:gd name="T65" fmla="*/ 1 h 321"/>
                  <a:gd name="T66" fmla="*/ 0 w 182"/>
                  <a:gd name="T67" fmla="*/ 1 h 321"/>
                  <a:gd name="T68" fmla="*/ 0 w 182"/>
                  <a:gd name="T69" fmla="*/ 1 h 321"/>
                  <a:gd name="T70" fmla="*/ 0 w 182"/>
                  <a:gd name="T71" fmla="*/ 1 h 321"/>
                  <a:gd name="T72" fmla="*/ 0 w 182"/>
                  <a:gd name="T73" fmla="*/ 1 h 321"/>
                  <a:gd name="T74" fmla="*/ 0 w 182"/>
                  <a:gd name="T75" fmla="*/ 1 h 321"/>
                  <a:gd name="T76" fmla="*/ 0 w 182"/>
                  <a:gd name="T77" fmla="*/ 1 h 3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2"/>
                  <a:gd name="T118" fmla="*/ 0 h 321"/>
                  <a:gd name="T119" fmla="*/ 182 w 182"/>
                  <a:gd name="T120" fmla="*/ 321 h 32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2" h="321">
                    <a:moveTo>
                      <a:pt x="182" y="229"/>
                    </a:moveTo>
                    <a:lnTo>
                      <a:pt x="182" y="195"/>
                    </a:lnTo>
                    <a:lnTo>
                      <a:pt x="182" y="75"/>
                    </a:lnTo>
                    <a:lnTo>
                      <a:pt x="182" y="35"/>
                    </a:lnTo>
                    <a:lnTo>
                      <a:pt x="182" y="0"/>
                    </a:lnTo>
                    <a:lnTo>
                      <a:pt x="180" y="7"/>
                    </a:lnTo>
                    <a:lnTo>
                      <a:pt x="175" y="14"/>
                    </a:lnTo>
                    <a:lnTo>
                      <a:pt x="166" y="21"/>
                    </a:lnTo>
                    <a:lnTo>
                      <a:pt x="156" y="26"/>
                    </a:lnTo>
                    <a:lnTo>
                      <a:pt x="142" y="31"/>
                    </a:lnTo>
                    <a:lnTo>
                      <a:pt x="128" y="35"/>
                    </a:lnTo>
                    <a:lnTo>
                      <a:pt x="110" y="38"/>
                    </a:lnTo>
                    <a:lnTo>
                      <a:pt x="92" y="38"/>
                    </a:lnTo>
                    <a:lnTo>
                      <a:pt x="73" y="38"/>
                    </a:lnTo>
                    <a:lnTo>
                      <a:pt x="56" y="35"/>
                    </a:lnTo>
                    <a:lnTo>
                      <a:pt x="40" y="31"/>
                    </a:lnTo>
                    <a:lnTo>
                      <a:pt x="28" y="26"/>
                    </a:lnTo>
                    <a:lnTo>
                      <a:pt x="16" y="21"/>
                    </a:lnTo>
                    <a:lnTo>
                      <a:pt x="8" y="14"/>
                    </a:lnTo>
                    <a:lnTo>
                      <a:pt x="2" y="7"/>
                    </a:lnTo>
                    <a:lnTo>
                      <a:pt x="0" y="0"/>
                    </a:lnTo>
                    <a:lnTo>
                      <a:pt x="0" y="283"/>
                    </a:lnTo>
                    <a:lnTo>
                      <a:pt x="2" y="290"/>
                    </a:lnTo>
                    <a:lnTo>
                      <a:pt x="8" y="297"/>
                    </a:lnTo>
                    <a:lnTo>
                      <a:pt x="16" y="304"/>
                    </a:lnTo>
                    <a:lnTo>
                      <a:pt x="28" y="309"/>
                    </a:lnTo>
                    <a:lnTo>
                      <a:pt x="40" y="314"/>
                    </a:lnTo>
                    <a:lnTo>
                      <a:pt x="56" y="318"/>
                    </a:lnTo>
                    <a:lnTo>
                      <a:pt x="73" y="321"/>
                    </a:lnTo>
                    <a:lnTo>
                      <a:pt x="92" y="321"/>
                    </a:lnTo>
                    <a:lnTo>
                      <a:pt x="110" y="321"/>
                    </a:lnTo>
                    <a:lnTo>
                      <a:pt x="128" y="318"/>
                    </a:lnTo>
                    <a:lnTo>
                      <a:pt x="142" y="314"/>
                    </a:lnTo>
                    <a:lnTo>
                      <a:pt x="156" y="309"/>
                    </a:lnTo>
                    <a:lnTo>
                      <a:pt x="166" y="304"/>
                    </a:lnTo>
                    <a:lnTo>
                      <a:pt x="175" y="297"/>
                    </a:lnTo>
                    <a:lnTo>
                      <a:pt x="180" y="290"/>
                    </a:lnTo>
                    <a:lnTo>
                      <a:pt x="182" y="283"/>
                    </a:lnTo>
                    <a:lnTo>
                      <a:pt x="182" y="2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74" name="Freeform 130"/>
              <p:cNvSpPr>
                <a:spLocks/>
              </p:cNvSpPr>
              <p:nvPr/>
            </p:nvSpPr>
            <p:spPr bwMode="auto">
              <a:xfrm>
                <a:off x="6220" y="5743"/>
                <a:ext cx="33" cy="106"/>
              </a:xfrm>
              <a:custGeom>
                <a:avLst/>
                <a:gdLst>
                  <a:gd name="T0" fmla="*/ 0 w 64"/>
                  <a:gd name="T1" fmla="*/ 0 h 213"/>
                  <a:gd name="T2" fmla="*/ 0 w 64"/>
                  <a:gd name="T3" fmla="*/ 0 h 213"/>
                  <a:gd name="T4" fmla="*/ 1 w 64"/>
                  <a:gd name="T5" fmla="*/ 0 h 213"/>
                  <a:gd name="T6" fmla="*/ 1 w 64"/>
                  <a:gd name="T7" fmla="*/ 0 h 213"/>
                  <a:gd name="T8" fmla="*/ 1 w 64"/>
                  <a:gd name="T9" fmla="*/ 0 h 213"/>
                  <a:gd name="T10" fmla="*/ 1 w 64"/>
                  <a:gd name="T11" fmla="*/ 0 h 213"/>
                  <a:gd name="T12" fmla="*/ 1 w 64"/>
                  <a:gd name="T13" fmla="*/ 0 h 213"/>
                  <a:gd name="T14" fmla="*/ 1 w 64"/>
                  <a:gd name="T15" fmla="*/ 0 h 213"/>
                  <a:gd name="T16" fmla="*/ 1 w 64"/>
                  <a:gd name="T17" fmla="*/ 0 h 213"/>
                  <a:gd name="T18" fmla="*/ 1 w 64"/>
                  <a:gd name="T19" fmla="*/ 0 h 213"/>
                  <a:gd name="T20" fmla="*/ 1 w 64"/>
                  <a:gd name="T21" fmla="*/ 0 h 213"/>
                  <a:gd name="T22" fmla="*/ 1 w 64"/>
                  <a:gd name="T23" fmla="*/ 0 h 213"/>
                  <a:gd name="T24" fmla="*/ 1 w 64"/>
                  <a:gd name="T25" fmla="*/ 0 h 213"/>
                  <a:gd name="T26" fmla="*/ 1 w 64"/>
                  <a:gd name="T27" fmla="*/ 0 h 213"/>
                  <a:gd name="T28" fmla="*/ 1 w 64"/>
                  <a:gd name="T29" fmla="*/ 0 h 213"/>
                  <a:gd name="T30" fmla="*/ 1 w 64"/>
                  <a:gd name="T31" fmla="*/ 0 h 213"/>
                  <a:gd name="T32" fmla="*/ 1 w 64"/>
                  <a:gd name="T33" fmla="*/ 0 h 213"/>
                  <a:gd name="T34" fmla="*/ 1 w 64"/>
                  <a:gd name="T35" fmla="*/ 0 h 213"/>
                  <a:gd name="T36" fmla="*/ 1 w 64"/>
                  <a:gd name="T37" fmla="*/ 0 h 213"/>
                  <a:gd name="T38" fmla="*/ 1 w 64"/>
                  <a:gd name="T39" fmla="*/ 0 h 213"/>
                  <a:gd name="T40" fmla="*/ 1 w 64"/>
                  <a:gd name="T41" fmla="*/ 0 h 213"/>
                  <a:gd name="T42" fmla="*/ 0 w 64"/>
                  <a:gd name="T43" fmla="*/ 0 h 213"/>
                  <a:gd name="T44" fmla="*/ 0 w 64"/>
                  <a:gd name="T45" fmla="*/ 0 h 213"/>
                  <a:gd name="T46" fmla="*/ 1 w 64"/>
                  <a:gd name="T47" fmla="*/ 0 h 213"/>
                  <a:gd name="T48" fmla="*/ 1 w 64"/>
                  <a:gd name="T49" fmla="*/ 0 h 213"/>
                  <a:gd name="T50" fmla="*/ 1 w 64"/>
                  <a:gd name="T51" fmla="*/ 0 h 213"/>
                  <a:gd name="T52" fmla="*/ 1 w 64"/>
                  <a:gd name="T53" fmla="*/ 0 h 213"/>
                  <a:gd name="T54" fmla="*/ 1 w 64"/>
                  <a:gd name="T55" fmla="*/ 0 h 213"/>
                  <a:gd name="T56" fmla="*/ 1 w 64"/>
                  <a:gd name="T57" fmla="*/ 0 h 213"/>
                  <a:gd name="T58" fmla="*/ 1 w 64"/>
                  <a:gd name="T59" fmla="*/ 0 h 213"/>
                  <a:gd name="T60" fmla="*/ 1 w 64"/>
                  <a:gd name="T61" fmla="*/ 0 h 213"/>
                  <a:gd name="T62" fmla="*/ 1 w 64"/>
                  <a:gd name="T63" fmla="*/ 0 h 213"/>
                  <a:gd name="T64" fmla="*/ 1 w 64"/>
                  <a:gd name="T65" fmla="*/ 0 h 213"/>
                  <a:gd name="T66" fmla="*/ 1 w 64"/>
                  <a:gd name="T67" fmla="*/ 0 h 213"/>
                  <a:gd name="T68" fmla="*/ 0 w 64"/>
                  <a:gd name="T69" fmla="*/ 0 h 2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213"/>
                  <a:gd name="T107" fmla="*/ 64 w 64"/>
                  <a:gd name="T108" fmla="*/ 213 h 2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213">
                    <a:moveTo>
                      <a:pt x="0" y="58"/>
                    </a:moveTo>
                    <a:lnTo>
                      <a:pt x="0" y="14"/>
                    </a:lnTo>
                    <a:lnTo>
                      <a:pt x="8" y="5"/>
                    </a:lnTo>
                    <a:lnTo>
                      <a:pt x="17" y="2"/>
                    </a:lnTo>
                    <a:lnTo>
                      <a:pt x="24" y="0"/>
                    </a:lnTo>
                    <a:lnTo>
                      <a:pt x="31" y="0"/>
                    </a:lnTo>
                    <a:lnTo>
                      <a:pt x="41" y="2"/>
                    </a:lnTo>
                    <a:lnTo>
                      <a:pt x="51" y="9"/>
                    </a:lnTo>
                    <a:lnTo>
                      <a:pt x="60" y="23"/>
                    </a:lnTo>
                    <a:lnTo>
                      <a:pt x="64" y="47"/>
                    </a:lnTo>
                    <a:lnTo>
                      <a:pt x="64" y="70"/>
                    </a:lnTo>
                    <a:lnTo>
                      <a:pt x="64" y="96"/>
                    </a:lnTo>
                    <a:lnTo>
                      <a:pt x="64" y="124"/>
                    </a:lnTo>
                    <a:lnTo>
                      <a:pt x="64" y="149"/>
                    </a:lnTo>
                    <a:lnTo>
                      <a:pt x="63" y="170"/>
                    </a:lnTo>
                    <a:lnTo>
                      <a:pt x="57" y="187"/>
                    </a:lnTo>
                    <a:lnTo>
                      <a:pt x="48" y="199"/>
                    </a:lnTo>
                    <a:lnTo>
                      <a:pt x="40" y="208"/>
                    </a:lnTo>
                    <a:lnTo>
                      <a:pt x="31" y="212"/>
                    </a:lnTo>
                    <a:lnTo>
                      <a:pt x="20" y="213"/>
                    </a:lnTo>
                    <a:lnTo>
                      <a:pt x="10" y="213"/>
                    </a:lnTo>
                    <a:lnTo>
                      <a:pt x="0" y="212"/>
                    </a:lnTo>
                    <a:lnTo>
                      <a:pt x="0" y="170"/>
                    </a:lnTo>
                    <a:lnTo>
                      <a:pt x="15" y="175"/>
                    </a:lnTo>
                    <a:lnTo>
                      <a:pt x="25" y="170"/>
                    </a:lnTo>
                    <a:lnTo>
                      <a:pt x="33" y="159"/>
                    </a:lnTo>
                    <a:lnTo>
                      <a:pt x="34" y="140"/>
                    </a:lnTo>
                    <a:lnTo>
                      <a:pt x="34" y="124"/>
                    </a:lnTo>
                    <a:lnTo>
                      <a:pt x="34" y="100"/>
                    </a:lnTo>
                    <a:lnTo>
                      <a:pt x="34" y="75"/>
                    </a:lnTo>
                    <a:lnTo>
                      <a:pt x="34" y="56"/>
                    </a:lnTo>
                    <a:lnTo>
                      <a:pt x="30" y="44"/>
                    </a:lnTo>
                    <a:lnTo>
                      <a:pt x="21" y="40"/>
                    </a:lnTo>
                    <a:lnTo>
                      <a:pt x="10" y="44"/>
                    </a:lnTo>
                    <a:lnTo>
                      <a:pt x="0" y="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75" name="Freeform 131"/>
              <p:cNvSpPr>
                <a:spLocks/>
              </p:cNvSpPr>
              <p:nvPr/>
            </p:nvSpPr>
            <p:spPr bwMode="auto">
              <a:xfrm>
                <a:off x="6135" y="5723"/>
                <a:ext cx="79" cy="30"/>
              </a:xfrm>
              <a:custGeom>
                <a:avLst/>
                <a:gdLst>
                  <a:gd name="T0" fmla="*/ 1 w 157"/>
                  <a:gd name="T1" fmla="*/ 0 h 61"/>
                  <a:gd name="T2" fmla="*/ 1 w 157"/>
                  <a:gd name="T3" fmla="*/ 0 h 61"/>
                  <a:gd name="T4" fmla="*/ 1 w 157"/>
                  <a:gd name="T5" fmla="*/ 0 h 61"/>
                  <a:gd name="T6" fmla="*/ 1 w 157"/>
                  <a:gd name="T7" fmla="*/ 0 h 61"/>
                  <a:gd name="T8" fmla="*/ 1 w 157"/>
                  <a:gd name="T9" fmla="*/ 0 h 61"/>
                  <a:gd name="T10" fmla="*/ 1 w 157"/>
                  <a:gd name="T11" fmla="*/ 0 h 61"/>
                  <a:gd name="T12" fmla="*/ 1 w 157"/>
                  <a:gd name="T13" fmla="*/ 0 h 61"/>
                  <a:gd name="T14" fmla="*/ 1 w 157"/>
                  <a:gd name="T15" fmla="*/ 0 h 61"/>
                  <a:gd name="T16" fmla="*/ 1 w 157"/>
                  <a:gd name="T17" fmla="*/ 0 h 61"/>
                  <a:gd name="T18" fmla="*/ 1 w 157"/>
                  <a:gd name="T19" fmla="*/ 0 h 61"/>
                  <a:gd name="T20" fmla="*/ 1 w 157"/>
                  <a:gd name="T21" fmla="*/ 0 h 61"/>
                  <a:gd name="T22" fmla="*/ 1 w 157"/>
                  <a:gd name="T23" fmla="*/ 0 h 61"/>
                  <a:gd name="T24" fmla="*/ 1 w 157"/>
                  <a:gd name="T25" fmla="*/ 0 h 61"/>
                  <a:gd name="T26" fmla="*/ 1 w 157"/>
                  <a:gd name="T27" fmla="*/ 0 h 61"/>
                  <a:gd name="T28" fmla="*/ 1 w 157"/>
                  <a:gd name="T29" fmla="*/ 0 h 61"/>
                  <a:gd name="T30" fmla="*/ 1 w 157"/>
                  <a:gd name="T31" fmla="*/ 0 h 61"/>
                  <a:gd name="T32" fmla="*/ 0 w 157"/>
                  <a:gd name="T33" fmla="*/ 0 h 61"/>
                  <a:gd name="T34" fmla="*/ 1 w 157"/>
                  <a:gd name="T35" fmla="*/ 0 h 61"/>
                  <a:gd name="T36" fmla="*/ 1 w 157"/>
                  <a:gd name="T37" fmla="*/ 0 h 61"/>
                  <a:gd name="T38" fmla="*/ 1 w 157"/>
                  <a:gd name="T39" fmla="*/ 0 h 61"/>
                  <a:gd name="T40" fmla="*/ 1 w 157"/>
                  <a:gd name="T41" fmla="*/ 0 h 61"/>
                  <a:gd name="T42" fmla="*/ 1 w 157"/>
                  <a:gd name="T43" fmla="*/ 0 h 61"/>
                  <a:gd name="T44" fmla="*/ 1 w 157"/>
                  <a:gd name="T45" fmla="*/ 0 h 61"/>
                  <a:gd name="T46" fmla="*/ 1 w 157"/>
                  <a:gd name="T47" fmla="*/ 0 h 61"/>
                  <a:gd name="T48" fmla="*/ 1 w 157"/>
                  <a:gd name="T49" fmla="*/ 0 h 61"/>
                  <a:gd name="T50" fmla="*/ 1 w 157"/>
                  <a:gd name="T51" fmla="*/ 0 h 61"/>
                  <a:gd name="T52" fmla="*/ 1 w 157"/>
                  <a:gd name="T53" fmla="*/ 0 h 61"/>
                  <a:gd name="T54" fmla="*/ 1 w 157"/>
                  <a:gd name="T55" fmla="*/ 0 h 61"/>
                  <a:gd name="T56" fmla="*/ 1 w 157"/>
                  <a:gd name="T57" fmla="*/ 0 h 61"/>
                  <a:gd name="T58" fmla="*/ 1 w 157"/>
                  <a:gd name="T59" fmla="*/ 0 h 61"/>
                  <a:gd name="T60" fmla="*/ 1 w 157"/>
                  <a:gd name="T61" fmla="*/ 0 h 61"/>
                  <a:gd name="T62" fmla="*/ 1 w 157"/>
                  <a:gd name="T63" fmla="*/ 0 h 61"/>
                  <a:gd name="T64" fmla="*/ 1 w 157"/>
                  <a:gd name="T65" fmla="*/ 0 h 61"/>
                  <a:gd name="T66" fmla="*/ 1 w 157"/>
                  <a:gd name="T67" fmla="*/ 0 h 61"/>
                  <a:gd name="T68" fmla="*/ 1 w 157"/>
                  <a:gd name="T69" fmla="*/ 0 h 61"/>
                  <a:gd name="T70" fmla="*/ 1 w 157"/>
                  <a:gd name="T71" fmla="*/ 0 h 61"/>
                  <a:gd name="T72" fmla="*/ 1 w 157"/>
                  <a:gd name="T73" fmla="*/ 0 h 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7"/>
                  <a:gd name="T112" fmla="*/ 0 h 61"/>
                  <a:gd name="T113" fmla="*/ 157 w 157"/>
                  <a:gd name="T114" fmla="*/ 61 h 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7" h="61">
                    <a:moveTo>
                      <a:pt x="157" y="23"/>
                    </a:moveTo>
                    <a:lnTo>
                      <a:pt x="157" y="30"/>
                    </a:lnTo>
                    <a:lnTo>
                      <a:pt x="154" y="37"/>
                    </a:lnTo>
                    <a:lnTo>
                      <a:pt x="148" y="42"/>
                    </a:lnTo>
                    <a:lnTo>
                      <a:pt x="140" y="49"/>
                    </a:lnTo>
                    <a:lnTo>
                      <a:pt x="128" y="54"/>
                    </a:lnTo>
                    <a:lnTo>
                      <a:pt x="114" y="58"/>
                    </a:lnTo>
                    <a:lnTo>
                      <a:pt x="98" y="59"/>
                    </a:lnTo>
                    <a:lnTo>
                      <a:pt x="80" y="61"/>
                    </a:lnTo>
                    <a:lnTo>
                      <a:pt x="63" y="61"/>
                    </a:lnTo>
                    <a:lnTo>
                      <a:pt x="47" y="59"/>
                    </a:lnTo>
                    <a:lnTo>
                      <a:pt x="34" y="56"/>
                    </a:lnTo>
                    <a:lnTo>
                      <a:pt x="24" y="52"/>
                    </a:lnTo>
                    <a:lnTo>
                      <a:pt x="16" y="47"/>
                    </a:lnTo>
                    <a:lnTo>
                      <a:pt x="8" y="42"/>
                    </a:lnTo>
                    <a:lnTo>
                      <a:pt x="3" y="35"/>
                    </a:lnTo>
                    <a:lnTo>
                      <a:pt x="0" y="28"/>
                    </a:lnTo>
                    <a:lnTo>
                      <a:pt x="1" y="25"/>
                    </a:lnTo>
                    <a:lnTo>
                      <a:pt x="4" y="23"/>
                    </a:lnTo>
                    <a:lnTo>
                      <a:pt x="10" y="21"/>
                    </a:lnTo>
                    <a:lnTo>
                      <a:pt x="17" y="21"/>
                    </a:lnTo>
                    <a:lnTo>
                      <a:pt x="24" y="21"/>
                    </a:lnTo>
                    <a:lnTo>
                      <a:pt x="31" y="23"/>
                    </a:lnTo>
                    <a:lnTo>
                      <a:pt x="38" y="23"/>
                    </a:lnTo>
                    <a:lnTo>
                      <a:pt x="43" y="23"/>
                    </a:lnTo>
                    <a:lnTo>
                      <a:pt x="46" y="18"/>
                    </a:lnTo>
                    <a:lnTo>
                      <a:pt x="53" y="12"/>
                    </a:lnTo>
                    <a:lnTo>
                      <a:pt x="60" y="7"/>
                    </a:lnTo>
                    <a:lnTo>
                      <a:pt x="67" y="4"/>
                    </a:lnTo>
                    <a:lnTo>
                      <a:pt x="73" y="2"/>
                    </a:lnTo>
                    <a:lnTo>
                      <a:pt x="81" y="0"/>
                    </a:lnTo>
                    <a:lnTo>
                      <a:pt x="93" y="0"/>
                    </a:lnTo>
                    <a:lnTo>
                      <a:pt x="106" y="0"/>
                    </a:lnTo>
                    <a:lnTo>
                      <a:pt x="118" y="2"/>
                    </a:lnTo>
                    <a:lnTo>
                      <a:pt x="131" y="7"/>
                    </a:lnTo>
                    <a:lnTo>
                      <a:pt x="146" y="14"/>
                    </a:lnTo>
                    <a:lnTo>
                      <a:pt x="157" y="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76" name="Freeform 132"/>
              <p:cNvSpPr>
                <a:spLocks/>
              </p:cNvSpPr>
              <p:nvPr/>
            </p:nvSpPr>
            <p:spPr bwMode="auto">
              <a:xfrm>
                <a:off x="6525" y="5674"/>
                <a:ext cx="90" cy="38"/>
              </a:xfrm>
              <a:custGeom>
                <a:avLst/>
                <a:gdLst>
                  <a:gd name="T0" fmla="*/ 0 w 181"/>
                  <a:gd name="T1" fmla="*/ 1 h 75"/>
                  <a:gd name="T2" fmla="*/ 0 w 181"/>
                  <a:gd name="T3" fmla="*/ 1 h 75"/>
                  <a:gd name="T4" fmla="*/ 0 w 181"/>
                  <a:gd name="T5" fmla="*/ 1 h 75"/>
                  <a:gd name="T6" fmla="*/ 0 w 181"/>
                  <a:gd name="T7" fmla="*/ 1 h 75"/>
                  <a:gd name="T8" fmla="*/ 0 w 181"/>
                  <a:gd name="T9" fmla="*/ 1 h 75"/>
                  <a:gd name="T10" fmla="*/ 0 w 181"/>
                  <a:gd name="T11" fmla="*/ 1 h 75"/>
                  <a:gd name="T12" fmla="*/ 0 w 181"/>
                  <a:gd name="T13" fmla="*/ 1 h 75"/>
                  <a:gd name="T14" fmla="*/ 0 w 181"/>
                  <a:gd name="T15" fmla="*/ 1 h 75"/>
                  <a:gd name="T16" fmla="*/ 0 w 181"/>
                  <a:gd name="T17" fmla="*/ 1 h 75"/>
                  <a:gd name="T18" fmla="*/ 0 w 181"/>
                  <a:gd name="T19" fmla="*/ 1 h 75"/>
                  <a:gd name="T20" fmla="*/ 0 w 181"/>
                  <a:gd name="T21" fmla="*/ 1 h 75"/>
                  <a:gd name="T22" fmla="*/ 0 w 181"/>
                  <a:gd name="T23" fmla="*/ 1 h 75"/>
                  <a:gd name="T24" fmla="*/ 0 w 181"/>
                  <a:gd name="T25" fmla="*/ 1 h 75"/>
                  <a:gd name="T26" fmla="*/ 0 w 181"/>
                  <a:gd name="T27" fmla="*/ 1 h 75"/>
                  <a:gd name="T28" fmla="*/ 0 w 181"/>
                  <a:gd name="T29" fmla="*/ 1 h 75"/>
                  <a:gd name="T30" fmla="*/ 0 w 181"/>
                  <a:gd name="T31" fmla="*/ 0 h 75"/>
                  <a:gd name="T32" fmla="*/ 0 w 181"/>
                  <a:gd name="T33" fmla="*/ 0 h 75"/>
                  <a:gd name="T34" fmla="*/ 0 w 181"/>
                  <a:gd name="T35" fmla="*/ 0 h 75"/>
                  <a:gd name="T36" fmla="*/ 0 w 181"/>
                  <a:gd name="T37" fmla="*/ 1 h 75"/>
                  <a:gd name="T38" fmla="*/ 0 w 181"/>
                  <a:gd name="T39" fmla="*/ 1 h 75"/>
                  <a:gd name="T40" fmla="*/ 0 w 181"/>
                  <a:gd name="T41" fmla="*/ 1 h 75"/>
                  <a:gd name="T42" fmla="*/ 0 w 181"/>
                  <a:gd name="T43" fmla="*/ 1 h 75"/>
                  <a:gd name="T44" fmla="*/ 0 w 181"/>
                  <a:gd name="T45" fmla="*/ 1 h 75"/>
                  <a:gd name="T46" fmla="*/ 0 w 181"/>
                  <a:gd name="T47" fmla="*/ 1 h 75"/>
                  <a:gd name="T48" fmla="*/ 0 w 181"/>
                  <a:gd name="T49" fmla="*/ 1 h 75"/>
                  <a:gd name="T50" fmla="*/ 0 w 181"/>
                  <a:gd name="T51" fmla="*/ 1 h 75"/>
                  <a:gd name="T52" fmla="*/ 0 w 181"/>
                  <a:gd name="T53" fmla="*/ 1 h 75"/>
                  <a:gd name="T54" fmla="*/ 0 w 181"/>
                  <a:gd name="T55" fmla="*/ 1 h 75"/>
                  <a:gd name="T56" fmla="*/ 0 w 181"/>
                  <a:gd name="T57" fmla="*/ 1 h 75"/>
                  <a:gd name="T58" fmla="*/ 0 w 181"/>
                  <a:gd name="T59" fmla="*/ 1 h 75"/>
                  <a:gd name="T60" fmla="*/ 0 w 181"/>
                  <a:gd name="T61" fmla="*/ 1 h 75"/>
                  <a:gd name="T62" fmla="*/ 0 w 181"/>
                  <a:gd name="T63" fmla="*/ 1 h 75"/>
                  <a:gd name="T64" fmla="*/ 0 w 181"/>
                  <a:gd name="T65" fmla="*/ 1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
                  <a:gd name="T100" fmla="*/ 0 h 75"/>
                  <a:gd name="T101" fmla="*/ 181 w 181"/>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 h="75">
                    <a:moveTo>
                      <a:pt x="91" y="75"/>
                    </a:moveTo>
                    <a:lnTo>
                      <a:pt x="73" y="75"/>
                    </a:lnTo>
                    <a:lnTo>
                      <a:pt x="56" y="72"/>
                    </a:lnTo>
                    <a:lnTo>
                      <a:pt x="40" y="68"/>
                    </a:lnTo>
                    <a:lnTo>
                      <a:pt x="27" y="65"/>
                    </a:lnTo>
                    <a:lnTo>
                      <a:pt x="16" y="58"/>
                    </a:lnTo>
                    <a:lnTo>
                      <a:pt x="7" y="52"/>
                    </a:lnTo>
                    <a:lnTo>
                      <a:pt x="2" y="45"/>
                    </a:lnTo>
                    <a:lnTo>
                      <a:pt x="0" y="38"/>
                    </a:lnTo>
                    <a:lnTo>
                      <a:pt x="2" y="31"/>
                    </a:lnTo>
                    <a:lnTo>
                      <a:pt x="7" y="23"/>
                    </a:lnTo>
                    <a:lnTo>
                      <a:pt x="16" y="17"/>
                    </a:lnTo>
                    <a:lnTo>
                      <a:pt x="27" y="10"/>
                    </a:lnTo>
                    <a:lnTo>
                      <a:pt x="40" y="7"/>
                    </a:lnTo>
                    <a:lnTo>
                      <a:pt x="56" y="3"/>
                    </a:lnTo>
                    <a:lnTo>
                      <a:pt x="73" y="0"/>
                    </a:lnTo>
                    <a:lnTo>
                      <a:pt x="91" y="0"/>
                    </a:lnTo>
                    <a:lnTo>
                      <a:pt x="110" y="0"/>
                    </a:lnTo>
                    <a:lnTo>
                      <a:pt x="127" y="3"/>
                    </a:lnTo>
                    <a:lnTo>
                      <a:pt x="141" y="7"/>
                    </a:lnTo>
                    <a:lnTo>
                      <a:pt x="156" y="10"/>
                    </a:lnTo>
                    <a:lnTo>
                      <a:pt x="166" y="17"/>
                    </a:lnTo>
                    <a:lnTo>
                      <a:pt x="174" y="23"/>
                    </a:lnTo>
                    <a:lnTo>
                      <a:pt x="180" y="31"/>
                    </a:lnTo>
                    <a:lnTo>
                      <a:pt x="181" y="38"/>
                    </a:lnTo>
                    <a:lnTo>
                      <a:pt x="180" y="45"/>
                    </a:lnTo>
                    <a:lnTo>
                      <a:pt x="174" y="52"/>
                    </a:lnTo>
                    <a:lnTo>
                      <a:pt x="166" y="58"/>
                    </a:lnTo>
                    <a:lnTo>
                      <a:pt x="156" y="65"/>
                    </a:lnTo>
                    <a:lnTo>
                      <a:pt x="141" y="68"/>
                    </a:lnTo>
                    <a:lnTo>
                      <a:pt x="127" y="72"/>
                    </a:lnTo>
                    <a:lnTo>
                      <a:pt x="110" y="75"/>
                    </a:lnTo>
                    <a:lnTo>
                      <a:pt x="91" y="7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77" name="Freeform 133"/>
              <p:cNvSpPr>
                <a:spLocks/>
              </p:cNvSpPr>
              <p:nvPr/>
            </p:nvSpPr>
            <p:spPr bwMode="auto">
              <a:xfrm>
                <a:off x="6525" y="5694"/>
                <a:ext cx="90" cy="160"/>
              </a:xfrm>
              <a:custGeom>
                <a:avLst/>
                <a:gdLst>
                  <a:gd name="T0" fmla="*/ 0 w 181"/>
                  <a:gd name="T1" fmla="*/ 1 h 320"/>
                  <a:gd name="T2" fmla="*/ 0 w 181"/>
                  <a:gd name="T3" fmla="*/ 1 h 320"/>
                  <a:gd name="T4" fmla="*/ 0 w 181"/>
                  <a:gd name="T5" fmla="*/ 1 h 320"/>
                  <a:gd name="T6" fmla="*/ 0 w 181"/>
                  <a:gd name="T7" fmla="*/ 1 h 320"/>
                  <a:gd name="T8" fmla="*/ 0 w 181"/>
                  <a:gd name="T9" fmla="*/ 0 h 320"/>
                  <a:gd name="T10" fmla="*/ 0 w 181"/>
                  <a:gd name="T11" fmla="*/ 1 h 320"/>
                  <a:gd name="T12" fmla="*/ 0 w 181"/>
                  <a:gd name="T13" fmla="*/ 1 h 320"/>
                  <a:gd name="T14" fmla="*/ 0 w 181"/>
                  <a:gd name="T15" fmla="*/ 1 h 320"/>
                  <a:gd name="T16" fmla="*/ 0 w 181"/>
                  <a:gd name="T17" fmla="*/ 1 h 320"/>
                  <a:gd name="T18" fmla="*/ 0 w 181"/>
                  <a:gd name="T19" fmla="*/ 1 h 320"/>
                  <a:gd name="T20" fmla="*/ 0 w 181"/>
                  <a:gd name="T21" fmla="*/ 1 h 320"/>
                  <a:gd name="T22" fmla="*/ 0 w 181"/>
                  <a:gd name="T23" fmla="*/ 1 h 320"/>
                  <a:gd name="T24" fmla="*/ 0 w 181"/>
                  <a:gd name="T25" fmla="*/ 1 h 320"/>
                  <a:gd name="T26" fmla="*/ 0 w 181"/>
                  <a:gd name="T27" fmla="*/ 1 h 320"/>
                  <a:gd name="T28" fmla="*/ 0 w 181"/>
                  <a:gd name="T29" fmla="*/ 1 h 320"/>
                  <a:gd name="T30" fmla="*/ 0 w 181"/>
                  <a:gd name="T31" fmla="*/ 1 h 320"/>
                  <a:gd name="T32" fmla="*/ 0 w 181"/>
                  <a:gd name="T33" fmla="*/ 1 h 320"/>
                  <a:gd name="T34" fmla="*/ 0 w 181"/>
                  <a:gd name="T35" fmla="*/ 1 h 320"/>
                  <a:gd name="T36" fmla="*/ 0 w 181"/>
                  <a:gd name="T37" fmla="*/ 1 h 320"/>
                  <a:gd name="T38" fmla="*/ 0 w 181"/>
                  <a:gd name="T39" fmla="*/ 1 h 320"/>
                  <a:gd name="T40" fmla="*/ 0 w 181"/>
                  <a:gd name="T41" fmla="*/ 0 h 320"/>
                  <a:gd name="T42" fmla="*/ 0 w 181"/>
                  <a:gd name="T43" fmla="*/ 1 h 320"/>
                  <a:gd name="T44" fmla="*/ 0 w 181"/>
                  <a:gd name="T45" fmla="*/ 1 h 320"/>
                  <a:gd name="T46" fmla="*/ 0 w 181"/>
                  <a:gd name="T47" fmla="*/ 1 h 320"/>
                  <a:gd name="T48" fmla="*/ 0 w 181"/>
                  <a:gd name="T49" fmla="*/ 1 h 320"/>
                  <a:gd name="T50" fmla="*/ 0 w 181"/>
                  <a:gd name="T51" fmla="*/ 1 h 320"/>
                  <a:gd name="T52" fmla="*/ 0 w 181"/>
                  <a:gd name="T53" fmla="*/ 1 h 320"/>
                  <a:gd name="T54" fmla="*/ 0 w 181"/>
                  <a:gd name="T55" fmla="*/ 1 h 320"/>
                  <a:gd name="T56" fmla="*/ 0 w 181"/>
                  <a:gd name="T57" fmla="*/ 1 h 320"/>
                  <a:gd name="T58" fmla="*/ 0 w 181"/>
                  <a:gd name="T59" fmla="*/ 1 h 320"/>
                  <a:gd name="T60" fmla="*/ 0 w 181"/>
                  <a:gd name="T61" fmla="*/ 1 h 320"/>
                  <a:gd name="T62" fmla="*/ 0 w 181"/>
                  <a:gd name="T63" fmla="*/ 1 h 320"/>
                  <a:gd name="T64" fmla="*/ 0 w 181"/>
                  <a:gd name="T65" fmla="*/ 1 h 320"/>
                  <a:gd name="T66" fmla="*/ 0 w 181"/>
                  <a:gd name="T67" fmla="*/ 1 h 320"/>
                  <a:gd name="T68" fmla="*/ 0 w 181"/>
                  <a:gd name="T69" fmla="*/ 1 h 320"/>
                  <a:gd name="T70" fmla="*/ 0 w 181"/>
                  <a:gd name="T71" fmla="*/ 1 h 320"/>
                  <a:gd name="T72" fmla="*/ 0 w 181"/>
                  <a:gd name="T73" fmla="*/ 1 h 320"/>
                  <a:gd name="T74" fmla="*/ 0 w 181"/>
                  <a:gd name="T75" fmla="*/ 1 h 320"/>
                  <a:gd name="T76" fmla="*/ 0 w 181"/>
                  <a:gd name="T77" fmla="*/ 1 h 3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1"/>
                  <a:gd name="T118" fmla="*/ 0 h 320"/>
                  <a:gd name="T119" fmla="*/ 181 w 181"/>
                  <a:gd name="T120" fmla="*/ 320 h 3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1" h="320">
                    <a:moveTo>
                      <a:pt x="0" y="227"/>
                    </a:moveTo>
                    <a:lnTo>
                      <a:pt x="0" y="194"/>
                    </a:lnTo>
                    <a:lnTo>
                      <a:pt x="0" y="74"/>
                    </a:lnTo>
                    <a:lnTo>
                      <a:pt x="0" y="34"/>
                    </a:lnTo>
                    <a:lnTo>
                      <a:pt x="0" y="0"/>
                    </a:lnTo>
                    <a:lnTo>
                      <a:pt x="2" y="7"/>
                    </a:lnTo>
                    <a:lnTo>
                      <a:pt x="7" y="14"/>
                    </a:lnTo>
                    <a:lnTo>
                      <a:pt x="16" y="20"/>
                    </a:lnTo>
                    <a:lnTo>
                      <a:pt x="27" y="27"/>
                    </a:lnTo>
                    <a:lnTo>
                      <a:pt x="40" y="30"/>
                    </a:lnTo>
                    <a:lnTo>
                      <a:pt x="56" y="34"/>
                    </a:lnTo>
                    <a:lnTo>
                      <a:pt x="73" y="37"/>
                    </a:lnTo>
                    <a:lnTo>
                      <a:pt x="91" y="37"/>
                    </a:lnTo>
                    <a:lnTo>
                      <a:pt x="110" y="37"/>
                    </a:lnTo>
                    <a:lnTo>
                      <a:pt x="127" y="34"/>
                    </a:lnTo>
                    <a:lnTo>
                      <a:pt x="141" y="30"/>
                    </a:lnTo>
                    <a:lnTo>
                      <a:pt x="156" y="27"/>
                    </a:lnTo>
                    <a:lnTo>
                      <a:pt x="166" y="20"/>
                    </a:lnTo>
                    <a:lnTo>
                      <a:pt x="174" y="14"/>
                    </a:lnTo>
                    <a:lnTo>
                      <a:pt x="180" y="7"/>
                    </a:lnTo>
                    <a:lnTo>
                      <a:pt x="181" y="0"/>
                    </a:lnTo>
                    <a:lnTo>
                      <a:pt x="181" y="283"/>
                    </a:lnTo>
                    <a:lnTo>
                      <a:pt x="180" y="290"/>
                    </a:lnTo>
                    <a:lnTo>
                      <a:pt x="174" y="297"/>
                    </a:lnTo>
                    <a:lnTo>
                      <a:pt x="166" y="304"/>
                    </a:lnTo>
                    <a:lnTo>
                      <a:pt x="156" y="310"/>
                    </a:lnTo>
                    <a:lnTo>
                      <a:pt x="141" y="315"/>
                    </a:lnTo>
                    <a:lnTo>
                      <a:pt x="127" y="317"/>
                    </a:lnTo>
                    <a:lnTo>
                      <a:pt x="110" y="320"/>
                    </a:lnTo>
                    <a:lnTo>
                      <a:pt x="91" y="320"/>
                    </a:lnTo>
                    <a:lnTo>
                      <a:pt x="73" y="320"/>
                    </a:lnTo>
                    <a:lnTo>
                      <a:pt x="56" y="317"/>
                    </a:lnTo>
                    <a:lnTo>
                      <a:pt x="40" y="315"/>
                    </a:lnTo>
                    <a:lnTo>
                      <a:pt x="27" y="310"/>
                    </a:lnTo>
                    <a:lnTo>
                      <a:pt x="16" y="304"/>
                    </a:lnTo>
                    <a:lnTo>
                      <a:pt x="7" y="297"/>
                    </a:lnTo>
                    <a:lnTo>
                      <a:pt x="2" y="290"/>
                    </a:lnTo>
                    <a:lnTo>
                      <a:pt x="0" y="283"/>
                    </a:lnTo>
                    <a:lnTo>
                      <a:pt x="0" y="22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78" name="Freeform 134"/>
              <p:cNvSpPr>
                <a:spLocks/>
              </p:cNvSpPr>
              <p:nvPr/>
            </p:nvSpPr>
            <p:spPr bwMode="auto">
              <a:xfrm>
                <a:off x="6492" y="5702"/>
                <a:ext cx="33" cy="107"/>
              </a:xfrm>
              <a:custGeom>
                <a:avLst/>
                <a:gdLst>
                  <a:gd name="T0" fmla="*/ 1 w 64"/>
                  <a:gd name="T1" fmla="*/ 1 h 213"/>
                  <a:gd name="T2" fmla="*/ 1 w 64"/>
                  <a:gd name="T3" fmla="*/ 1 h 213"/>
                  <a:gd name="T4" fmla="*/ 1 w 64"/>
                  <a:gd name="T5" fmla="*/ 1 h 213"/>
                  <a:gd name="T6" fmla="*/ 1 w 64"/>
                  <a:gd name="T7" fmla="*/ 0 h 213"/>
                  <a:gd name="T8" fmla="*/ 1 w 64"/>
                  <a:gd name="T9" fmla="*/ 0 h 213"/>
                  <a:gd name="T10" fmla="*/ 1 w 64"/>
                  <a:gd name="T11" fmla="*/ 0 h 213"/>
                  <a:gd name="T12" fmla="*/ 1 w 64"/>
                  <a:gd name="T13" fmla="*/ 1 h 213"/>
                  <a:gd name="T14" fmla="*/ 1 w 64"/>
                  <a:gd name="T15" fmla="*/ 1 h 213"/>
                  <a:gd name="T16" fmla="*/ 1 w 64"/>
                  <a:gd name="T17" fmla="*/ 1 h 213"/>
                  <a:gd name="T18" fmla="*/ 0 w 64"/>
                  <a:gd name="T19" fmla="*/ 1 h 213"/>
                  <a:gd name="T20" fmla="*/ 0 w 64"/>
                  <a:gd name="T21" fmla="*/ 1 h 213"/>
                  <a:gd name="T22" fmla="*/ 0 w 64"/>
                  <a:gd name="T23" fmla="*/ 1 h 213"/>
                  <a:gd name="T24" fmla="*/ 0 w 64"/>
                  <a:gd name="T25" fmla="*/ 1 h 213"/>
                  <a:gd name="T26" fmla="*/ 0 w 64"/>
                  <a:gd name="T27" fmla="*/ 1 h 213"/>
                  <a:gd name="T28" fmla="*/ 1 w 64"/>
                  <a:gd name="T29" fmla="*/ 1 h 213"/>
                  <a:gd name="T30" fmla="*/ 1 w 64"/>
                  <a:gd name="T31" fmla="*/ 1 h 213"/>
                  <a:gd name="T32" fmla="*/ 1 w 64"/>
                  <a:gd name="T33" fmla="*/ 1 h 213"/>
                  <a:gd name="T34" fmla="*/ 1 w 64"/>
                  <a:gd name="T35" fmla="*/ 1 h 213"/>
                  <a:gd name="T36" fmla="*/ 1 w 64"/>
                  <a:gd name="T37" fmla="*/ 1 h 213"/>
                  <a:gd name="T38" fmla="*/ 1 w 64"/>
                  <a:gd name="T39" fmla="*/ 1 h 213"/>
                  <a:gd name="T40" fmla="*/ 1 w 64"/>
                  <a:gd name="T41" fmla="*/ 1 h 213"/>
                  <a:gd name="T42" fmla="*/ 1 w 64"/>
                  <a:gd name="T43" fmla="*/ 1 h 213"/>
                  <a:gd name="T44" fmla="*/ 1 w 64"/>
                  <a:gd name="T45" fmla="*/ 1 h 213"/>
                  <a:gd name="T46" fmla="*/ 1 w 64"/>
                  <a:gd name="T47" fmla="*/ 1 h 213"/>
                  <a:gd name="T48" fmla="*/ 1 w 64"/>
                  <a:gd name="T49" fmla="*/ 1 h 213"/>
                  <a:gd name="T50" fmla="*/ 1 w 64"/>
                  <a:gd name="T51" fmla="*/ 1 h 213"/>
                  <a:gd name="T52" fmla="*/ 1 w 64"/>
                  <a:gd name="T53" fmla="*/ 1 h 213"/>
                  <a:gd name="T54" fmla="*/ 1 w 64"/>
                  <a:gd name="T55" fmla="*/ 1 h 213"/>
                  <a:gd name="T56" fmla="*/ 1 w 64"/>
                  <a:gd name="T57" fmla="*/ 1 h 213"/>
                  <a:gd name="T58" fmla="*/ 1 w 64"/>
                  <a:gd name="T59" fmla="*/ 1 h 213"/>
                  <a:gd name="T60" fmla="*/ 1 w 64"/>
                  <a:gd name="T61" fmla="*/ 1 h 213"/>
                  <a:gd name="T62" fmla="*/ 1 w 64"/>
                  <a:gd name="T63" fmla="*/ 1 h 213"/>
                  <a:gd name="T64" fmla="*/ 1 w 64"/>
                  <a:gd name="T65" fmla="*/ 1 h 213"/>
                  <a:gd name="T66" fmla="*/ 1 w 64"/>
                  <a:gd name="T67" fmla="*/ 1 h 213"/>
                  <a:gd name="T68" fmla="*/ 1 w 64"/>
                  <a:gd name="T69" fmla="*/ 1 h 2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213"/>
                  <a:gd name="T107" fmla="*/ 64 w 64"/>
                  <a:gd name="T108" fmla="*/ 213 h 2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213">
                    <a:moveTo>
                      <a:pt x="64" y="56"/>
                    </a:moveTo>
                    <a:lnTo>
                      <a:pt x="64" y="12"/>
                    </a:lnTo>
                    <a:lnTo>
                      <a:pt x="56" y="3"/>
                    </a:lnTo>
                    <a:lnTo>
                      <a:pt x="47" y="0"/>
                    </a:lnTo>
                    <a:lnTo>
                      <a:pt x="40" y="0"/>
                    </a:lnTo>
                    <a:lnTo>
                      <a:pt x="33" y="0"/>
                    </a:lnTo>
                    <a:lnTo>
                      <a:pt x="23" y="2"/>
                    </a:lnTo>
                    <a:lnTo>
                      <a:pt x="13" y="9"/>
                    </a:lnTo>
                    <a:lnTo>
                      <a:pt x="4" y="23"/>
                    </a:lnTo>
                    <a:lnTo>
                      <a:pt x="0" y="45"/>
                    </a:lnTo>
                    <a:lnTo>
                      <a:pt x="0" y="70"/>
                    </a:lnTo>
                    <a:lnTo>
                      <a:pt x="0" y="96"/>
                    </a:lnTo>
                    <a:lnTo>
                      <a:pt x="0" y="124"/>
                    </a:lnTo>
                    <a:lnTo>
                      <a:pt x="0" y="148"/>
                    </a:lnTo>
                    <a:lnTo>
                      <a:pt x="1" y="169"/>
                    </a:lnTo>
                    <a:lnTo>
                      <a:pt x="7" y="187"/>
                    </a:lnTo>
                    <a:lnTo>
                      <a:pt x="16" y="199"/>
                    </a:lnTo>
                    <a:lnTo>
                      <a:pt x="24" y="206"/>
                    </a:lnTo>
                    <a:lnTo>
                      <a:pt x="33" y="209"/>
                    </a:lnTo>
                    <a:lnTo>
                      <a:pt x="44" y="213"/>
                    </a:lnTo>
                    <a:lnTo>
                      <a:pt x="54" y="213"/>
                    </a:lnTo>
                    <a:lnTo>
                      <a:pt x="64" y="209"/>
                    </a:lnTo>
                    <a:lnTo>
                      <a:pt x="64" y="168"/>
                    </a:lnTo>
                    <a:lnTo>
                      <a:pt x="50" y="173"/>
                    </a:lnTo>
                    <a:lnTo>
                      <a:pt x="38" y="168"/>
                    </a:lnTo>
                    <a:lnTo>
                      <a:pt x="33" y="157"/>
                    </a:lnTo>
                    <a:lnTo>
                      <a:pt x="30" y="138"/>
                    </a:lnTo>
                    <a:lnTo>
                      <a:pt x="30" y="122"/>
                    </a:lnTo>
                    <a:lnTo>
                      <a:pt x="30" y="98"/>
                    </a:lnTo>
                    <a:lnTo>
                      <a:pt x="30" y="73"/>
                    </a:lnTo>
                    <a:lnTo>
                      <a:pt x="30" y="54"/>
                    </a:lnTo>
                    <a:lnTo>
                      <a:pt x="34" y="44"/>
                    </a:lnTo>
                    <a:lnTo>
                      <a:pt x="43" y="38"/>
                    </a:lnTo>
                    <a:lnTo>
                      <a:pt x="54" y="44"/>
                    </a:lnTo>
                    <a:lnTo>
                      <a:pt x="64" y="5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79" name="Freeform 135"/>
              <p:cNvSpPr>
                <a:spLocks/>
              </p:cNvSpPr>
              <p:nvPr/>
            </p:nvSpPr>
            <p:spPr bwMode="auto">
              <a:xfrm>
                <a:off x="6532" y="5680"/>
                <a:ext cx="76" cy="28"/>
              </a:xfrm>
              <a:custGeom>
                <a:avLst/>
                <a:gdLst>
                  <a:gd name="T0" fmla="*/ 0 w 153"/>
                  <a:gd name="T1" fmla="*/ 1 h 56"/>
                  <a:gd name="T2" fmla="*/ 0 w 153"/>
                  <a:gd name="T3" fmla="*/ 1 h 56"/>
                  <a:gd name="T4" fmla="*/ 0 w 153"/>
                  <a:gd name="T5" fmla="*/ 1 h 56"/>
                  <a:gd name="T6" fmla="*/ 0 w 153"/>
                  <a:gd name="T7" fmla="*/ 1 h 56"/>
                  <a:gd name="T8" fmla="*/ 0 w 153"/>
                  <a:gd name="T9" fmla="*/ 1 h 56"/>
                  <a:gd name="T10" fmla="*/ 0 w 153"/>
                  <a:gd name="T11" fmla="*/ 1 h 56"/>
                  <a:gd name="T12" fmla="*/ 0 w 153"/>
                  <a:gd name="T13" fmla="*/ 1 h 56"/>
                  <a:gd name="T14" fmla="*/ 0 w 153"/>
                  <a:gd name="T15" fmla="*/ 1 h 56"/>
                  <a:gd name="T16" fmla="*/ 0 w 153"/>
                  <a:gd name="T17" fmla="*/ 1 h 56"/>
                  <a:gd name="T18" fmla="*/ 0 w 153"/>
                  <a:gd name="T19" fmla="*/ 1 h 56"/>
                  <a:gd name="T20" fmla="*/ 0 w 153"/>
                  <a:gd name="T21" fmla="*/ 1 h 56"/>
                  <a:gd name="T22" fmla="*/ 0 w 153"/>
                  <a:gd name="T23" fmla="*/ 1 h 56"/>
                  <a:gd name="T24" fmla="*/ 0 w 153"/>
                  <a:gd name="T25" fmla="*/ 1 h 56"/>
                  <a:gd name="T26" fmla="*/ 0 w 153"/>
                  <a:gd name="T27" fmla="*/ 1 h 56"/>
                  <a:gd name="T28" fmla="*/ 0 w 153"/>
                  <a:gd name="T29" fmla="*/ 1 h 56"/>
                  <a:gd name="T30" fmla="*/ 0 w 153"/>
                  <a:gd name="T31" fmla="*/ 0 h 56"/>
                  <a:gd name="T32" fmla="*/ 0 w 153"/>
                  <a:gd name="T33" fmla="*/ 0 h 56"/>
                  <a:gd name="T34" fmla="*/ 0 w 153"/>
                  <a:gd name="T35" fmla="*/ 0 h 56"/>
                  <a:gd name="T36" fmla="*/ 0 w 153"/>
                  <a:gd name="T37" fmla="*/ 1 h 56"/>
                  <a:gd name="T38" fmla="*/ 0 w 153"/>
                  <a:gd name="T39" fmla="*/ 1 h 56"/>
                  <a:gd name="T40" fmla="*/ 0 w 153"/>
                  <a:gd name="T41" fmla="*/ 1 h 56"/>
                  <a:gd name="T42" fmla="*/ 0 w 153"/>
                  <a:gd name="T43" fmla="*/ 1 h 56"/>
                  <a:gd name="T44" fmla="*/ 0 w 153"/>
                  <a:gd name="T45" fmla="*/ 1 h 56"/>
                  <a:gd name="T46" fmla="*/ 0 w 153"/>
                  <a:gd name="T47" fmla="*/ 1 h 56"/>
                  <a:gd name="T48" fmla="*/ 0 w 153"/>
                  <a:gd name="T49" fmla="*/ 1 h 56"/>
                  <a:gd name="T50" fmla="*/ 0 w 153"/>
                  <a:gd name="T51" fmla="*/ 1 h 56"/>
                  <a:gd name="T52" fmla="*/ 0 w 153"/>
                  <a:gd name="T53" fmla="*/ 1 h 56"/>
                  <a:gd name="T54" fmla="*/ 0 w 153"/>
                  <a:gd name="T55" fmla="*/ 1 h 56"/>
                  <a:gd name="T56" fmla="*/ 0 w 153"/>
                  <a:gd name="T57" fmla="*/ 1 h 56"/>
                  <a:gd name="T58" fmla="*/ 0 w 153"/>
                  <a:gd name="T59" fmla="*/ 1 h 56"/>
                  <a:gd name="T60" fmla="*/ 0 w 153"/>
                  <a:gd name="T61" fmla="*/ 1 h 56"/>
                  <a:gd name="T62" fmla="*/ 0 w 153"/>
                  <a:gd name="T63" fmla="*/ 1 h 56"/>
                  <a:gd name="T64" fmla="*/ 0 w 153"/>
                  <a:gd name="T65" fmla="*/ 1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56"/>
                  <a:gd name="T101" fmla="*/ 153 w 153"/>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56">
                    <a:moveTo>
                      <a:pt x="77" y="56"/>
                    </a:moveTo>
                    <a:lnTo>
                      <a:pt x="62" y="56"/>
                    </a:lnTo>
                    <a:lnTo>
                      <a:pt x="48" y="55"/>
                    </a:lnTo>
                    <a:lnTo>
                      <a:pt x="35" y="51"/>
                    </a:lnTo>
                    <a:lnTo>
                      <a:pt x="23" y="48"/>
                    </a:lnTo>
                    <a:lnTo>
                      <a:pt x="13" y="44"/>
                    </a:lnTo>
                    <a:lnTo>
                      <a:pt x="6" y="39"/>
                    </a:lnTo>
                    <a:lnTo>
                      <a:pt x="2" y="34"/>
                    </a:lnTo>
                    <a:lnTo>
                      <a:pt x="0" y="28"/>
                    </a:lnTo>
                    <a:lnTo>
                      <a:pt x="2" y="23"/>
                    </a:lnTo>
                    <a:lnTo>
                      <a:pt x="6" y="18"/>
                    </a:lnTo>
                    <a:lnTo>
                      <a:pt x="13" y="13"/>
                    </a:lnTo>
                    <a:lnTo>
                      <a:pt x="23" y="9"/>
                    </a:lnTo>
                    <a:lnTo>
                      <a:pt x="35" y="6"/>
                    </a:lnTo>
                    <a:lnTo>
                      <a:pt x="48" y="2"/>
                    </a:lnTo>
                    <a:lnTo>
                      <a:pt x="62" y="0"/>
                    </a:lnTo>
                    <a:lnTo>
                      <a:pt x="77" y="0"/>
                    </a:lnTo>
                    <a:lnTo>
                      <a:pt x="93" y="0"/>
                    </a:lnTo>
                    <a:lnTo>
                      <a:pt x="107" y="2"/>
                    </a:lnTo>
                    <a:lnTo>
                      <a:pt x="120" y="6"/>
                    </a:lnTo>
                    <a:lnTo>
                      <a:pt x="130" y="9"/>
                    </a:lnTo>
                    <a:lnTo>
                      <a:pt x="140" y="13"/>
                    </a:lnTo>
                    <a:lnTo>
                      <a:pt x="147" y="18"/>
                    </a:lnTo>
                    <a:lnTo>
                      <a:pt x="152" y="23"/>
                    </a:lnTo>
                    <a:lnTo>
                      <a:pt x="153" y="28"/>
                    </a:lnTo>
                    <a:lnTo>
                      <a:pt x="152" y="34"/>
                    </a:lnTo>
                    <a:lnTo>
                      <a:pt x="147" y="39"/>
                    </a:lnTo>
                    <a:lnTo>
                      <a:pt x="140" y="44"/>
                    </a:lnTo>
                    <a:lnTo>
                      <a:pt x="130" y="48"/>
                    </a:lnTo>
                    <a:lnTo>
                      <a:pt x="120" y="51"/>
                    </a:lnTo>
                    <a:lnTo>
                      <a:pt x="107" y="55"/>
                    </a:lnTo>
                    <a:lnTo>
                      <a:pt x="93" y="56"/>
                    </a:lnTo>
                    <a:lnTo>
                      <a:pt x="77" y="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80" name="Freeform 136"/>
              <p:cNvSpPr>
                <a:spLocks/>
              </p:cNvSpPr>
              <p:nvPr/>
            </p:nvSpPr>
            <p:spPr bwMode="auto">
              <a:xfrm>
                <a:off x="6666" y="5449"/>
                <a:ext cx="148" cy="105"/>
              </a:xfrm>
              <a:custGeom>
                <a:avLst/>
                <a:gdLst>
                  <a:gd name="T0" fmla="*/ 0 w 297"/>
                  <a:gd name="T1" fmla="*/ 1 h 210"/>
                  <a:gd name="T2" fmla="*/ 0 w 297"/>
                  <a:gd name="T3" fmla="*/ 1 h 210"/>
                  <a:gd name="T4" fmla="*/ 0 w 297"/>
                  <a:gd name="T5" fmla="*/ 1 h 210"/>
                  <a:gd name="T6" fmla="*/ 0 w 297"/>
                  <a:gd name="T7" fmla="*/ 1 h 210"/>
                  <a:gd name="T8" fmla="*/ 0 w 297"/>
                  <a:gd name="T9" fmla="*/ 1 h 210"/>
                  <a:gd name="T10" fmla="*/ 0 w 297"/>
                  <a:gd name="T11" fmla="*/ 1 h 210"/>
                  <a:gd name="T12" fmla="*/ 0 w 297"/>
                  <a:gd name="T13" fmla="*/ 1 h 210"/>
                  <a:gd name="T14" fmla="*/ 0 w 297"/>
                  <a:gd name="T15" fmla="*/ 1 h 210"/>
                  <a:gd name="T16" fmla="*/ 0 w 297"/>
                  <a:gd name="T17" fmla="*/ 1 h 210"/>
                  <a:gd name="T18" fmla="*/ 0 w 297"/>
                  <a:gd name="T19" fmla="*/ 1 h 210"/>
                  <a:gd name="T20" fmla="*/ 0 w 297"/>
                  <a:gd name="T21" fmla="*/ 1 h 210"/>
                  <a:gd name="T22" fmla="*/ 0 w 297"/>
                  <a:gd name="T23" fmla="*/ 1 h 210"/>
                  <a:gd name="T24" fmla="*/ 0 w 297"/>
                  <a:gd name="T25" fmla="*/ 1 h 210"/>
                  <a:gd name="T26" fmla="*/ 0 w 297"/>
                  <a:gd name="T27" fmla="*/ 0 h 210"/>
                  <a:gd name="T28" fmla="*/ 0 w 297"/>
                  <a:gd name="T29" fmla="*/ 1 h 210"/>
                  <a:gd name="T30" fmla="*/ 0 w 297"/>
                  <a:gd name="T31" fmla="*/ 1 h 210"/>
                  <a:gd name="T32" fmla="*/ 0 w 297"/>
                  <a:gd name="T33" fmla="*/ 1 h 210"/>
                  <a:gd name="T34" fmla="*/ 0 w 297"/>
                  <a:gd name="T35" fmla="*/ 1 h 210"/>
                  <a:gd name="T36" fmla="*/ 0 w 297"/>
                  <a:gd name="T37" fmla="*/ 1 h 210"/>
                  <a:gd name="T38" fmla="*/ 0 w 297"/>
                  <a:gd name="T39" fmla="*/ 1 h 210"/>
                  <a:gd name="T40" fmla="*/ 0 w 297"/>
                  <a:gd name="T41" fmla="*/ 1 h 210"/>
                  <a:gd name="T42" fmla="*/ 0 w 297"/>
                  <a:gd name="T43" fmla="*/ 1 h 210"/>
                  <a:gd name="T44" fmla="*/ 0 w 297"/>
                  <a:gd name="T45" fmla="*/ 1 h 210"/>
                  <a:gd name="T46" fmla="*/ 0 w 297"/>
                  <a:gd name="T47" fmla="*/ 1 h 210"/>
                  <a:gd name="T48" fmla="*/ 0 w 297"/>
                  <a:gd name="T49" fmla="*/ 1 h 210"/>
                  <a:gd name="T50" fmla="*/ 0 w 297"/>
                  <a:gd name="T51" fmla="*/ 1 h 210"/>
                  <a:gd name="T52" fmla="*/ 0 w 297"/>
                  <a:gd name="T53" fmla="*/ 1 h 210"/>
                  <a:gd name="T54" fmla="*/ 0 w 297"/>
                  <a:gd name="T55" fmla="*/ 1 h 210"/>
                  <a:gd name="T56" fmla="*/ 0 w 297"/>
                  <a:gd name="T57" fmla="*/ 1 h 210"/>
                  <a:gd name="T58" fmla="*/ 0 w 297"/>
                  <a:gd name="T59" fmla="*/ 1 h 210"/>
                  <a:gd name="T60" fmla="*/ 0 w 297"/>
                  <a:gd name="T61" fmla="*/ 1 h 210"/>
                  <a:gd name="T62" fmla="*/ 0 w 297"/>
                  <a:gd name="T63" fmla="*/ 1 h 210"/>
                  <a:gd name="T64" fmla="*/ 0 w 297"/>
                  <a:gd name="T65" fmla="*/ 1 h 210"/>
                  <a:gd name="T66" fmla="*/ 0 w 297"/>
                  <a:gd name="T67" fmla="*/ 1 h 210"/>
                  <a:gd name="T68" fmla="*/ 0 w 297"/>
                  <a:gd name="T69" fmla="*/ 1 h 210"/>
                  <a:gd name="T70" fmla="*/ 0 w 297"/>
                  <a:gd name="T71" fmla="*/ 1 h 210"/>
                  <a:gd name="T72" fmla="*/ 0 w 297"/>
                  <a:gd name="T73" fmla="*/ 1 h 210"/>
                  <a:gd name="T74" fmla="*/ 0 w 297"/>
                  <a:gd name="T75" fmla="*/ 1 h 210"/>
                  <a:gd name="T76" fmla="*/ 0 w 297"/>
                  <a:gd name="T77" fmla="*/ 1 h 210"/>
                  <a:gd name="T78" fmla="*/ 0 w 297"/>
                  <a:gd name="T79" fmla="*/ 1 h 210"/>
                  <a:gd name="T80" fmla="*/ 0 w 297"/>
                  <a:gd name="T81" fmla="*/ 1 h 210"/>
                  <a:gd name="T82" fmla="*/ 0 w 297"/>
                  <a:gd name="T83" fmla="*/ 1 h 210"/>
                  <a:gd name="T84" fmla="*/ 0 w 297"/>
                  <a:gd name="T85" fmla="*/ 1 h 210"/>
                  <a:gd name="T86" fmla="*/ 0 w 297"/>
                  <a:gd name="T87" fmla="*/ 1 h 210"/>
                  <a:gd name="T88" fmla="*/ 0 w 297"/>
                  <a:gd name="T89" fmla="*/ 1 h 210"/>
                  <a:gd name="T90" fmla="*/ 0 w 297"/>
                  <a:gd name="T91" fmla="*/ 1 h 210"/>
                  <a:gd name="T92" fmla="*/ 0 w 297"/>
                  <a:gd name="T93" fmla="*/ 1 h 210"/>
                  <a:gd name="T94" fmla="*/ 0 w 297"/>
                  <a:gd name="T95" fmla="*/ 1 h 210"/>
                  <a:gd name="T96" fmla="*/ 0 w 297"/>
                  <a:gd name="T97" fmla="*/ 1 h 210"/>
                  <a:gd name="T98" fmla="*/ 0 w 297"/>
                  <a:gd name="T99" fmla="*/ 1 h 210"/>
                  <a:gd name="T100" fmla="*/ 0 w 297"/>
                  <a:gd name="T101" fmla="*/ 1 h 210"/>
                  <a:gd name="T102" fmla="*/ 0 w 297"/>
                  <a:gd name="T103" fmla="*/ 1 h 2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7"/>
                  <a:gd name="T157" fmla="*/ 0 h 210"/>
                  <a:gd name="T158" fmla="*/ 297 w 297"/>
                  <a:gd name="T159" fmla="*/ 210 h 2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7" h="210">
                    <a:moveTo>
                      <a:pt x="297" y="210"/>
                    </a:moveTo>
                    <a:lnTo>
                      <a:pt x="297" y="196"/>
                    </a:lnTo>
                    <a:lnTo>
                      <a:pt x="297" y="179"/>
                    </a:lnTo>
                    <a:lnTo>
                      <a:pt x="295" y="159"/>
                    </a:lnTo>
                    <a:lnTo>
                      <a:pt x="295" y="138"/>
                    </a:lnTo>
                    <a:lnTo>
                      <a:pt x="295" y="128"/>
                    </a:lnTo>
                    <a:lnTo>
                      <a:pt x="295" y="117"/>
                    </a:lnTo>
                    <a:lnTo>
                      <a:pt x="295" y="110"/>
                    </a:lnTo>
                    <a:lnTo>
                      <a:pt x="297" y="105"/>
                    </a:lnTo>
                    <a:lnTo>
                      <a:pt x="293" y="103"/>
                    </a:lnTo>
                    <a:lnTo>
                      <a:pt x="290" y="102"/>
                    </a:lnTo>
                    <a:lnTo>
                      <a:pt x="285" y="100"/>
                    </a:lnTo>
                    <a:lnTo>
                      <a:pt x="283" y="98"/>
                    </a:lnTo>
                    <a:lnTo>
                      <a:pt x="280" y="96"/>
                    </a:lnTo>
                    <a:lnTo>
                      <a:pt x="275" y="95"/>
                    </a:lnTo>
                    <a:lnTo>
                      <a:pt x="273" y="93"/>
                    </a:lnTo>
                    <a:lnTo>
                      <a:pt x="268" y="91"/>
                    </a:lnTo>
                    <a:lnTo>
                      <a:pt x="260" y="82"/>
                    </a:lnTo>
                    <a:lnTo>
                      <a:pt x="248" y="70"/>
                    </a:lnTo>
                    <a:lnTo>
                      <a:pt x="234" y="58"/>
                    </a:lnTo>
                    <a:lnTo>
                      <a:pt x="220" y="48"/>
                    </a:lnTo>
                    <a:lnTo>
                      <a:pt x="207" y="35"/>
                    </a:lnTo>
                    <a:lnTo>
                      <a:pt x="194" y="27"/>
                    </a:lnTo>
                    <a:lnTo>
                      <a:pt x="185" y="20"/>
                    </a:lnTo>
                    <a:lnTo>
                      <a:pt x="181" y="14"/>
                    </a:lnTo>
                    <a:lnTo>
                      <a:pt x="175" y="9"/>
                    </a:lnTo>
                    <a:lnTo>
                      <a:pt x="167" y="4"/>
                    </a:lnTo>
                    <a:lnTo>
                      <a:pt x="157" y="0"/>
                    </a:lnTo>
                    <a:lnTo>
                      <a:pt x="146" y="0"/>
                    </a:lnTo>
                    <a:lnTo>
                      <a:pt x="137" y="2"/>
                    </a:lnTo>
                    <a:lnTo>
                      <a:pt x="128" y="4"/>
                    </a:lnTo>
                    <a:lnTo>
                      <a:pt x="118" y="6"/>
                    </a:lnTo>
                    <a:lnTo>
                      <a:pt x="108" y="7"/>
                    </a:lnTo>
                    <a:lnTo>
                      <a:pt x="98" y="11"/>
                    </a:lnTo>
                    <a:lnTo>
                      <a:pt x="90" y="13"/>
                    </a:lnTo>
                    <a:lnTo>
                      <a:pt x="83" y="13"/>
                    </a:lnTo>
                    <a:lnTo>
                      <a:pt x="77" y="14"/>
                    </a:lnTo>
                    <a:lnTo>
                      <a:pt x="67" y="16"/>
                    </a:lnTo>
                    <a:lnTo>
                      <a:pt x="56" y="18"/>
                    </a:lnTo>
                    <a:lnTo>
                      <a:pt x="44" y="21"/>
                    </a:lnTo>
                    <a:lnTo>
                      <a:pt x="38" y="25"/>
                    </a:lnTo>
                    <a:lnTo>
                      <a:pt x="34" y="35"/>
                    </a:lnTo>
                    <a:lnTo>
                      <a:pt x="28" y="53"/>
                    </a:lnTo>
                    <a:lnTo>
                      <a:pt x="21" y="70"/>
                    </a:lnTo>
                    <a:lnTo>
                      <a:pt x="16" y="82"/>
                    </a:lnTo>
                    <a:lnTo>
                      <a:pt x="10" y="95"/>
                    </a:lnTo>
                    <a:lnTo>
                      <a:pt x="3" y="112"/>
                    </a:lnTo>
                    <a:lnTo>
                      <a:pt x="0" y="130"/>
                    </a:lnTo>
                    <a:lnTo>
                      <a:pt x="3" y="138"/>
                    </a:lnTo>
                    <a:lnTo>
                      <a:pt x="8" y="138"/>
                    </a:lnTo>
                    <a:lnTo>
                      <a:pt x="14" y="138"/>
                    </a:lnTo>
                    <a:lnTo>
                      <a:pt x="18" y="138"/>
                    </a:lnTo>
                    <a:lnTo>
                      <a:pt x="23" y="137"/>
                    </a:lnTo>
                    <a:lnTo>
                      <a:pt x="28" y="145"/>
                    </a:lnTo>
                    <a:lnTo>
                      <a:pt x="36" y="156"/>
                    </a:lnTo>
                    <a:lnTo>
                      <a:pt x="43" y="166"/>
                    </a:lnTo>
                    <a:lnTo>
                      <a:pt x="47" y="170"/>
                    </a:lnTo>
                    <a:lnTo>
                      <a:pt x="50" y="170"/>
                    </a:lnTo>
                    <a:lnTo>
                      <a:pt x="54" y="166"/>
                    </a:lnTo>
                    <a:lnTo>
                      <a:pt x="56" y="159"/>
                    </a:lnTo>
                    <a:lnTo>
                      <a:pt x="56" y="151"/>
                    </a:lnTo>
                    <a:lnTo>
                      <a:pt x="54" y="145"/>
                    </a:lnTo>
                    <a:lnTo>
                      <a:pt x="54" y="142"/>
                    </a:lnTo>
                    <a:lnTo>
                      <a:pt x="54" y="140"/>
                    </a:lnTo>
                    <a:lnTo>
                      <a:pt x="53" y="137"/>
                    </a:lnTo>
                    <a:lnTo>
                      <a:pt x="58" y="140"/>
                    </a:lnTo>
                    <a:lnTo>
                      <a:pt x="66" y="145"/>
                    </a:lnTo>
                    <a:lnTo>
                      <a:pt x="73" y="149"/>
                    </a:lnTo>
                    <a:lnTo>
                      <a:pt x="80" y="145"/>
                    </a:lnTo>
                    <a:lnTo>
                      <a:pt x="83" y="147"/>
                    </a:lnTo>
                    <a:lnTo>
                      <a:pt x="86" y="151"/>
                    </a:lnTo>
                    <a:lnTo>
                      <a:pt x="87" y="152"/>
                    </a:lnTo>
                    <a:lnTo>
                      <a:pt x="90" y="152"/>
                    </a:lnTo>
                    <a:lnTo>
                      <a:pt x="93" y="151"/>
                    </a:lnTo>
                    <a:lnTo>
                      <a:pt x="96" y="147"/>
                    </a:lnTo>
                    <a:lnTo>
                      <a:pt x="97" y="144"/>
                    </a:lnTo>
                    <a:lnTo>
                      <a:pt x="97" y="138"/>
                    </a:lnTo>
                    <a:lnTo>
                      <a:pt x="103" y="140"/>
                    </a:lnTo>
                    <a:lnTo>
                      <a:pt x="108" y="140"/>
                    </a:lnTo>
                    <a:lnTo>
                      <a:pt x="116" y="142"/>
                    </a:lnTo>
                    <a:lnTo>
                      <a:pt x="123" y="142"/>
                    </a:lnTo>
                    <a:lnTo>
                      <a:pt x="130" y="144"/>
                    </a:lnTo>
                    <a:lnTo>
                      <a:pt x="137" y="144"/>
                    </a:lnTo>
                    <a:lnTo>
                      <a:pt x="143" y="144"/>
                    </a:lnTo>
                    <a:lnTo>
                      <a:pt x="147" y="144"/>
                    </a:lnTo>
                    <a:lnTo>
                      <a:pt x="154" y="142"/>
                    </a:lnTo>
                    <a:lnTo>
                      <a:pt x="160" y="142"/>
                    </a:lnTo>
                    <a:lnTo>
                      <a:pt x="164" y="144"/>
                    </a:lnTo>
                    <a:lnTo>
                      <a:pt x="167" y="145"/>
                    </a:lnTo>
                    <a:lnTo>
                      <a:pt x="170" y="147"/>
                    </a:lnTo>
                    <a:lnTo>
                      <a:pt x="175" y="152"/>
                    </a:lnTo>
                    <a:lnTo>
                      <a:pt x="183" y="159"/>
                    </a:lnTo>
                    <a:lnTo>
                      <a:pt x="191" y="168"/>
                    </a:lnTo>
                    <a:lnTo>
                      <a:pt x="200" y="175"/>
                    </a:lnTo>
                    <a:lnTo>
                      <a:pt x="208" y="182"/>
                    </a:lnTo>
                    <a:lnTo>
                      <a:pt x="215" y="187"/>
                    </a:lnTo>
                    <a:lnTo>
                      <a:pt x="220" y="191"/>
                    </a:lnTo>
                    <a:lnTo>
                      <a:pt x="224" y="192"/>
                    </a:lnTo>
                    <a:lnTo>
                      <a:pt x="233" y="192"/>
                    </a:lnTo>
                    <a:lnTo>
                      <a:pt x="243" y="196"/>
                    </a:lnTo>
                    <a:lnTo>
                      <a:pt x="255" y="198"/>
                    </a:lnTo>
                    <a:lnTo>
                      <a:pt x="268" y="201"/>
                    </a:lnTo>
                    <a:lnTo>
                      <a:pt x="280" y="203"/>
                    </a:lnTo>
                    <a:lnTo>
                      <a:pt x="290" y="206"/>
                    </a:lnTo>
                    <a:lnTo>
                      <a:pt x="297" y="2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81" name="Freeform 137"/>
              <p:cNvSpPr>
                <a:spLocks/>
              </p:cNvSpPr>
              <p:nvPr/>
            </p:nvSpPr>
            <p:spPr bwMode="auto">
              <a:xfrm>
                <a:off x="6508" y="5538"/>
                <a:ext cx="286" cy="123"/>
              </a:xfrm>
              <a:custGeom>
                <a:avLst/>
                <a:gdLst>
                  <a:gd name="T0" fmla="*/ 0 w 573"/>
                  <a:gd name="T1" fmla="*/ 1 h 246"/>
                  <a:gd name="T2" fmla="*/ 0 w 573"/>
                  <a:gd name="T3" fmla="*/ 1 h 246"/>
                  <a:gd name="T4" fmla="*/ 0 w 573"/>
                  <a:gd name="T5" fmla="*/ 1 h 246"/>
                  <a:gd name="T6" fmla="*/ 0 w 573"/>
                  <a:gd name="T7" fmla="*/ 1 h 246"/>
                  <a:gd name="T8" fmla="*/ 0 w 573"/>
                  <a:gd name="T9" fmla="*/ 1 h 246"/>
                  <a:gd name="T10" fmla="*/ 0 w 573"/>
                  <a:gd name="T11" fmla="*/ 1 h 246"/>
                  <a:gd name="T12" fmla="*/ 0 w 573"/>
                  <a:gd name="T13" fmla="*/ 1 h 246"/>
                  <a:gd name="T14" fmla="*/ 0 w 573"/>
                  <a:gd name="T15" fmla="*/ 1 h 246"/>
                  <a:gd name="T16" fmla="*/ 0 w 573"/>
                  <a:gd name="T17" fmla="*/ 1 h 246"/>
                  <a:gd name="T18" fmla="*/ 0 w 573"/>
                  <a:gd name="T19" fmla="*/ 1 h 246"/>
                  <a:gd name="T20" fmla="*/ 0 w 573"/>
                  <a:gd name="T21" fmla="*/ 1 h 246"/>
                  <a:gd name="T22" fmla="*/ 0 w 573"/>
                  <a:gd name="T23" fmla="*/ 1 h 246"/>
                  <a:gd name="T24" fmla="*/ 0 w 573"/>
                  <a:gd name="T25" fmla="*/ 1 h 246"/>
                  <a:gd name="T26" fmla="*/ 0 w 573"/>
                  <a:gd name="T27" fmla="*/ 1 h 246"/>
                  <a:gd name="T28" fmla="*/ 0 w 573"/>
                  <a:gd name="T29" fmla="*/ 1 h 246"/>
                  <a:gd name="T30" fmla="*/ 0 w 573"/>
                  <a:gd name="T31" fmla="*/ 1 h 246"/>
                  <a:gd name="T32" fmla="*/ 0 w 573"/>
                  <a:gd name="T33" fmla="*/ 1 h 246"/>
                  <a:gd name="T34" fmla="*/ 0 w 573"/>
                  <a:gd name="T35" fmla="*/ 1 h 246"/>
                  <a:gd name="T36" fmla="*/ 0 w 573"/>
                  <a:gd name="T37" fmla="*/ 1 h 246"/>
                  <a:gd name="T38" fmla="*/ 0 w 573"/>
                  <a:gd name="T39" fmla="*/ 1 h 246"/>
                  <a:gd name="T40" fmla="*/ 0 w 573"/>
                  <a:gd name="T41" fmla="*/ 1 h 246"/>
                  <a:gd name="T42" fmla="*/ 0 w 573"/>
                  <a:gd name="T43" fmla="*/ 1 h 246"/>
                  <a:gd name="T44" fmla="*/ 0 w 573"/>
                  <a:gd name="T45" fmla="*/ 1 h 246"/>
                  <a:gd name="T46" fmla="*/ 0 w 573"/>
                  <a:gd name="T47" fmla="*/ 1 h 246"/>
                  <a:gd name="T48" fmla="*/ 0 w 573"/>
                  <a:gd name="T49" fmla="*/ 1 h 246"/>
                  <a:gd name="T50" fmla="*/ 0 w 573"/>
                  <a:gd name="T51" fmla="*/ 1 h 246"/>
                  <a:gd name="T52" fmla="*/ 0 w 573"/>
                  <a:gd name="T53" fmla="*/ 1 h 246"/>
                  <a:gd name="T54" fmla="*/ 0 w 573"/>
                  <a:gd name="T55" fmla="*/ 1 h 246"/>
                  <a:gd name="T56" fmla="*/ 0 w 573"/>
                  <a:gd name="T57" fmla="*/ 1 h 246"/>
                  <a:gd name="T58" fmla="*/ 0 w 573"/>
                  <a:gd name="T59" fmla="*/ 1 h 246"/>
                  <a:gd name="T60" fmla="*/ 0 w 573"/>
                  <a:gd name="T61" fmla="*/ 1 h 246"/>
                  <a:gd name="T62" fmla="*/ 0 w 573"/>
                  <a:gd name="T63" fmla="*/ 1 h 246"/>
                  <a:gd name="T64" fmla="*/ 0 w 573"/>
                  <a:gd name="T65" fmla="*/ 1 h 246"/>
                  <a:gd name="T66" fmla="*/ 0 w 573"/>
                  <a:gd name="T67" fmla="*/ 1 h 246"/>
                  <a:gd name="T68" fmla="*/ 0 w 573"/>
                  <a:gd name="T69" fmla="*/ 1 h 246"/>
                  <a:gd name="T70" fmla="*/ 0 w 573"/>
                  <a:gd name="T71" fmla="*/ 1 h 246"/>
                  <a:gd name="T72" fmla="*/ 0 w 573"/>
                  <a:gd name="T73" fmla="*/ 1 h 246"/>
                  <a:gd name="T74" fmla="*/ 0 w 573"/>
                  <a:gd name="T75" fmla="*/ 1 h 246"/>
                  <a:gd name="T76" fmla="*/ 0 w 573"/>
                  <a:gd name="T77" fmla="*/ 1 h 246"/>
                  <a:gd name="T78" fmla="*/ 0 w 573"/>
                  <a:gd name="T79" fmla="*/ 1 h 246"/>
                  <a:gd name="T80" fmla="*/ 0 w 573"/>
                  <a:gd name="T81" fmla="*/ 1 h 246"/>
                  <a:gd name="T82" fmla="*/ 0 w 573"/>
                  <a:gd name="T83" fmla="*/ 1 h 246"/>
                  <a:gd name="T84" fmla="*/ 0 w 573"/>
                  <a:gd name="T85" fmla="*/ 1 h 246"/>
                  <a:gd name="T86" fmla="*/ 0 w 573"/>
                  <a:gd name="T87" fmla="*/ 1 h 246"/>
                  <a:gd name="T88" fmla="*/ 0 w 573"/>
                  <a:gd name="T89" fmla="*/ 1 h 246"/>
                  <a:gd name="T90" fmla="*/ 0 w 573"/>
                  <a:gd name="T91" fmla="*/ 1 h 246"/>
                  <a:gd name="T92" fmla="*/ 0 w 573"/>
                  <a:gd name="T93" fmla="*/ 1 h 246"/>
                  <a:gd name="T94" fmla="*/ 0 w 573"/>
                  <a:gd name="T95" fmla="*/ 1 h 246"/>
                  <a:gd name="T96" fmla="*/ 0 w 573"/>
                  <a:gd name="T97" fmla="*/ 1 h 246"/>
                  <a:gd name="T98" fmla="*/ 0 w 573"/>
                  <a:gd name="T99" fmla="*/ 1 h 246"/>
                  <a:gd name="T100" fmla="*/ 0 w 573"/>
                  <a:gd name="T101" fmla="*/ 1 h 246"/>
                  <a:gd name="T102" fmla="*/ 0 w 573"/>
                  <a:gd name="T103" fmla="*/ 1 h 246"/>
                  <a:gd name="T104" fmla="*/ 0 w 573"/>
                  <a:gd name="T105" fmla="*/ 1 h 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246"/>
                  <a:gd name="T161" fmla="*/ 573 w 573"/>
                  <a:gd name="T162" fmla="*/ 246 h 2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246">
                    <a:moveTo>
                      <a:pt x="561" y="40"/>
                    </a:moveTo>
                    <a:lnTo>
                      <a:pt x="563" y="43"/>
                    </a:lnTo>
                    <a:lnTo>
                      <a:pt x="566" y="47"/>
                    </a:lnTo>
                    <a:lnTo>
                      <a:pt x="567" y="52"/>
                    </a:lnTo>
                    <a:lnTo>
                      <a:pt x="569" y="55"/>
                    </a:lnTo>
                    <a:lnTo>
                      <a:pt x="573" y="82"/>
                    </a:lnTo>
                    <a:lnTo>
                      <a:pt x="573" y="110"/>
                    </a:lnTo>
                    <a:lnTo>
                      <a:pt x="571" y="136"/>
                    </a:lnTo>
                    <a:lnTo>
                      <a:pt x="571" y="160"/>
                    </a:lnTo>
                    <a:lnTo>
                      <a:pt x="571" y="178"/>
                    </a:lnTo>
                    <a:lnTo>
                      <a:pt x="569" y="202"/>
                    </a:lnTo>
                    <a:lnTo>
                      <a:pt x="566" y="227"/>
                    </a:lnTo>
                    <a:lnTo>
                      <a:pt x="563" y="246"/>
                    </a:lnTo>
                    <a:lnTo>
                      <a:pt x="550" y="244"/>
                    </a:lnTo>
                    <a:lnTo>
                      <a:pt x="537" y="242"/>
                    </a:lnTo>
                    <a:lnTo>
                      <a:pt x="524" y="241"/>
                    </a:lnTo>
                    <a:lnTo>
                      <a:pt x="511" y="237"/>
                    </a:lnTo>
                    <a:lnTo>
                      <a:pt x="500" y="235"/>
                    </a:lnTo>
                    <a:lnTo>
                      <a:pt x="490" y="234"/>
                    </a:lnTo>
                    <a:lnTo>
                      <a:pt x="483" y="232"/>
                    </a:lnTo>
                    <a:lnTo>
                      <a:pt x="477" y="230"/>
                    </a:lnTo>
                    <a:lnTo>
                      <a:pt x="472" y="228"/>
                    </a:lnTo>
                    <a:lnTo>
                      <a:pt x="464" y="227"/>
                    </a:lnTo>
                    <a:lnTo>
                      <a:pt x="456" y="225"/>
                    </a:lnTo>
                    <a:lnTo>
                      <a:pt x="447" y="223"/>
                    </a:lnTo>
                    <a:lnTo>
                      <a:pt x="437" y="221"/>
                    </a:lnTo>
                    <a:lnTo>
                      <a:pt x="429" y="220"/>
                    </a:lnTo>
                    <a:lnTo>
                      <a:pt x="420" y="218"/>
                    </a:lnTo>
                    <a:lnTo>
                      <a:pt x="413" y="218"/>
                    </a:lnTo>
                    <a:lnTo>
                      <a:pt x="403" y="218"/>
                    </a:lnTo>
                    <a:lnTo>
                      <a:pt x="393" y="216"/>
                    </a:lnTo>
                    <a:lnTo>
                      <a:pt x="382" y="214"/>
                    </a:lnTo>
                    <a:lnTo>
                      <a:pt x="370" y="211"/>
                    </a:lnTo>
                    <a:lnTo>
                      <a:pt x="360" y="209"/>
                    </a:lnTo>
                    <a:lnTo>
                      <a:pt x="350" y="207"/>
                    </a:lnTo>
                    <a:lnTo>
                      <a:pt x="343" y="206"/>
                    </a:lnTo>
                    <a:lnTo>
                      <a:pt x="337" y="204"/>
                    </a:lnTo>
                    <a:lnTo>
                      <a:pt x="334" y="204"/>
                    </a:lnTo>
                    <a:lnTo>
                      <a:pt x="332" y="202"/>
                    </a:lnTo>
                    <a:lnTo>
                      <a:pt x="326" y="202"/>
                    </a:lnTo>
                    <a:lnTo>
                      <a:pt x="322" y="200"/>
                    </a:lnTo>
                    <a:lnTo>
                      <a:pt x="316" y="199"/>
                    </a:lnTo>
                    <a:lnTo>
                      <a:pt x="309" y="199"/>
                    </a:lnTo>
                    <a:lnTo>
                      <a:pt x="302" y="197"/>
                    </a:lnTo>
                    <a:lnTo>
                      <a:pt x="294" y="197"/>
                    </a:lnTo>
                    <a:lnTo>
                      <a:pt x="287" y="195"/>
                    </a:lnTo>
                    <a:lnTo>
                      <a:pt x="282" y="195"/>
                    </a:lnTo>
                    <a:lnTo>
                      <a:pt x="274" y="193"/>
                    </a:lnTo>
                    <a:lnTo>
                      <a:pt x="267" y="193"/>
                    </a:lnTo>
                    <a:lnTo>
                      <a:pt x="262" y="192"/>
                    </a:lnTo>
                    <a:lnTo>
                      <a:pt x="257" y="192"/>
                    </a:lnTo>
                    <a:lnTo>
                      <a:pt x="252" y="192"/>
                    </a:lnTo>
                    <a:lnTo>
                      <a:pt x="246" y="190"/>
                    </a:lnTo>
                    <a:lnTo>
                      <a:pt x="234" y="190"/>
                    </a:lnTo>
                    <a:lnTo>
                      <a:pt x="222" y="190"/>
                    </a:lnTo>
                    <a:lnTo>
                      <a:pt x="209" y="190"/>
                    </a:lnTo>
                    <a:lnTo>
                      <a:pt x="196" y="190"/>
                    </a:lnTo>
                    <a:lnTo>
                      <a:pt x="183" y="192"/>
                    </a:lnTo>
                    <a:lnTo>
                      <a:pt x="172" y="193"/>
                    </a:lnTo>
                    <a:lnTo>
                      <a:pt x="162" y="193"/>
                    </a:lnTo>
                    <a:lnTo>
                      <a:pt x="154" y="195"/>
                    </a:lnTo>
                    <a:lnTo>
                      <a:pt x="146" y="197"/>
                    </a:lnTo>
                    <a:lnTo>
                      <a:pt x="136" y="199"/>
                    </a:lnTo>
                    <a:lnTo>
                      <a:pt x="123" y="202"/>
                    </a:lnTo>
                    <a:lnTo>
                      <a:pt x="109" y="204"/>
                    </a:lnTo>
                    <a:lnTo>
                      <a:pt x="96" y="206"/>
                    </a:lnTo>
                    <a:lnTo>
                      <a:pt x="83" y="207"/>
                    </a:lnTo>
                    <a:lnTo>
                      <a:pt x="73" y="207"/>
                    </a:lnTo>
                    <a:lnTo>
                      <a:pt x="66" y="207"/>
                    </a:lnTo>
                    <a:lnTo>
                      <a:pt x="60" y="202"/>
                    </a:lnTo>
                    <a:lnTo>
                      <a:pt x="57" y="193"/>
                    </a:lnTo>
                    <a:lnTo>
                      <a:pt x="57" y="183"/>
                    </a:lnTo>
                    <a:lnTo>
                      <a:pt x="57" y="176"/>
                    </a:lnTo>
                    <a:lnTo>
                      <a:pt x="57" y="171"/>
                    </a:lnTo>
                    <a:lnTo>
                      <a:pt x="53" y="167"/>
                    </a:lnTo>
                    <a:lnTo>
                      <a:pt x="49" y="164"/>
                    </a:lnTo>
                    <a:lnTo>
                      <a:pt x="43" y="160"/>
                    </a:lnTo>
                    <a:lnTo>
                      <a:pt x="37" y="157"/>
                    </a:lnTo>
                    <a:lnTo>
                      <a:pt x="30" y="151"/>
                    </a:lnTo>
                    <a:lnTo>
                      <a:pt x="23" y="144"/>
                    </a:lnTo>
                    <a:lnTo>
                      <a:pt x="20" y="137"/>
                    </a:lnTo>
                    <a:lnTo>
                      <a:pt x="20" y="132"/>
                    </a:lnTo>
                    <a:lnTo>
                      <a:pt x="20" y="125"/>
                    </a:lnTo>
                    <a:lnTo>
                      <a:pt x="22" y="120"/>
                    </a:lnTo>
                    <a:lnTo>
                      <a:pt x="25" y="117"/>
                    </a:lnTo>
                    <a:lnTo>
                      <a:pt x="26" y="113"/>
                    </a:lnTo>
                    <a:lnTo>
                      <a:pt x="27" y="108"/>
                    </a:lnTo>
                    <a:lnTo>
                      <a:pt x="27" y="104"/>
                    </a:lnTo>
                    <a:lnTo>
                      <a:pt x="23" y="99"/>
                    </a:lnTo>
                    <a:lnTo>
                      <a:pt x="17" y="96"/>
                    </a:lnTo>
                    <a:lnTo>
                      <a:pt x="12" y="90"/>
                    </a:lnTo>
                    <a:lnTo>
                      <a:pt x="7" y="85"/>
                    </a:lnTo>
                    <a:lnTo>
                      <a:pt x="5" y="80"/>
                    </a:lnTo>
                    <a:lnTo>
                      <a:pt x="2" y="71"/>
                    </a:lnTo>
                    <a:lnTo>
                      <a:pt x="0" y="62"/>
                    </a:lnTo>
                    <a:lnTo>
                      <a:pt x="0" y="55"/>
                    </a:lnTo>
                    <a:lnTo>
                      <a:pt x="3" y="48"/>
                    </a:lnTo>
                    <a:lnTo>
                      <a:pt x="10" y="43"/>
                    </a:lnTo>
                    <a:lnTo>
                      <a:pt x="19" y="40"/>
                    </a:lnTo>
                    <a:lnTo>
                      <a:pt x="30" y="34"/>
                    </a:lnTo>
                    <a:lnTo>
                      <a:pt x="43" y="31"/>
                    </a:lnTo>
                    <a:lnTo>
                      <a:pt x="56" y="27"/>
                    </a:lnTo>
                    <a:lnTo>
                      <a:pt x="67" y="24"/>
                    </a:lnTo>
                    <a:lnTo>
                      <a:pt x="79" y="22"/>
                    </a:lnTo>
                    <a:lnTo>
                      <a:pt x="87" y="22"/>
                    </a:lnTo>
                    <a:lnTo>
                      <a:pt x="93" y="22"/>
                    </a:lnTo>
                    <a:lnTo>
                      <a:pt x="99" y="22"/>
                    </a:lnTo>
                    <a:lnTo>
                      <a:pt x="105" y="22"/>
                    </a:lnTo>
                    <a:lnTo>
                      <a:pt x="109" y="22"/>
                    </a:lnTo>
                    <a:lnTo>
                      <a:pt x="112" y="17"/>
                    </a:lnTo>
                    <a:lnTo>
                      <a:pt x="115" y="12"/>
                    </a:lnTo>
                    <a:lnTo>
                      <a:pt x="116" y="6"/>
                    </a:lnTo>
                    <a:lnTo>
                      <a:pt x="119" y="0"/>
                    </a:lnTo>
                    <a:lnTo>
                      <a:pt x="124" y="1"/>
                    </a:lnTo>
                    <a:lnTo>
                      <a:pt x="130" y="5"/>
                    </a:lnTo>
                    <a:lnTo>
                      <a:pt x="136" y="8"/>
                    </a:lnTo>
                    <a:lnTo>
                      <a:pt x="143" y="12"/>
                    </a:lnTo>
                    <a:lnTo>
                      <a:pt x="150" y="15"/>
                    </a:lnTo>
                    <a:lnTo>
                      <a:pt x="156" y="20"/>
                    </a:lnTo>
                    <a:lnTo>
                      <a:pt x="160" y="24"/>
                    </a:lnTo>
                    <a:lnTo>
                      <a:pt x="164" y="26"/>
                    </a:lnTo>
                    <a:lnTo>
                      <a:pt x="169" y="29"/>
                    </a:lnTo>
                    <a:lnTo>
                      <a:pt x="173" y="33"/>
                    </a:lnTo>
                    <a:lnTo>
                      <a:pt x="177" y="38"/>
                    </a:lnTo>
                    <a:lnTo>
                      <a:pt x="183" y="43"/>
                    </a:lnTo>
                    <a:lnTo>
                      <a:pt x="187" y="48"/>
                    </a:lnTo>
                    <a:lnTo>
                      <a:pt x="194" y="52"/>
                    </a:lnTo>
                    <a:lnTo>
                      <a:pt x="202" y="55"/>
                    </a:lnTo>
                    <a:lnTo>
                      <a:pt x="209" y="59"/>
                    </a:lnTo>
                    <a:lnTo>
                      <a:pt x="214" y="61"/>
                    </a:lnTo>
                    <a:lnTo>
                      <a:pt x="220" y="61"/>
                    </a:lnTo>
                    <a:lnTo>
                      <a:pt x="227" y="62"/>
                    </a:lnTo>
                    <a:lnTo>
                      <a:pt x="236" y="62"/>
                    </a:lnTo>
                    <a:lnTo>
                      <a:pt x="243" y="64"/>
                    </a:lnTo>
                    <a:lnTo>
                      <a:pt x="252" y="64"/>
                    </a:lnTo>
                    <a:lnTo>
                      <a:pt x="260" y="64"/>
                    </a:lnTo>
                    <a:lnTo>
                      <a:pt x="269" y="64"/>
                    </a:lnTo>
                    <a:lnTo>
                      <a:pt x="279" y="66"/>
                    </a:lnTo>
                    <a:lnTo>
                      <a:pt x="287" y="66"/>
                    </a:lnTo>
                    <a:lnTo>
                      <a:pt x="294" y="66"/>
                    </a:lnTo>
                    <a:lnTo>
                      <a:pt x="302" y="66"/>
                    </a:lnTo>
                    <a:lnTo>
                      <a:pt x="304" y="66"/>
                    </a:lnTo>
                    <a:lnTo>
                      <a:pt x="309" y="66"/>
                    </a:lnTo>
                    <a:lnTo>
                      <a:pt x="312" y="66"/>
                    </a:lnTo>
                    <a:lnTo>
                      <a:pt x="314" y="66"/>
                    </a:lnTo>
                    <a:lnTo>
                      <a:pt x="324" y="66"/>
                    </a:lnTo>
                    <a:lnTo>
                      <a:pt x="337" y="64"/>
                    </a:lnTo>
                    <a:lnTo>
                      <a:pt x="353" y="64"/>
                    </a:lnTo>
                    <a:lnTo>
                      <a:pt x="369" y="62"/>
                    </a:lnTo>
                    <a:lnTo>
                      <a:pt x="387" y="61"/>
                    </a:lnTo>
                    <a:lnTo>
                      <a:pt x="406" y="57"/>
                    </a:lnTo>
                    <a:lnTo>
                      <a:pt x="426" y="55"/>
                    </a:lnTo>
                    <a:lnTo>
                      <a:pt x="444" y="52"/>
                    </a:lnTo>
                    <a:lnTo>
                      <a:pt x="464" y="50"/>
                    </a:lnTo>
                    <a:lnTo>
                      <a:pt x="483" y="48"/>
                    </a:lnTo>
                    <a:lnTo>
                      <a:pt x="501" y="45"/>
                    </a:lnTo>
                    <a:lnTo>
                      <a:pt x="517" y="43"/>
                    </a:lnTo>
                    <a:lnTo>
                      <a:pt x="531" y="41"/>
                    </a:lnTo>
                    <a:lnTo>
                      <a:pt x="544" y="41"/>
                    </a:lnTo>
                    <a:lnTo>
                      <a:pt x="554" y="40"/>
                    </a:lnTo>
                    <a:lnTo>
                      <a:pt x="561" y="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82" name="Freeform 138"/>
              <p:cNvSpPr>
                <a:spLocks/>
              </p:cNvSpPr>
              <p:nvPr/>
            </p:nvSpPr>
            <p:spPr bwMode="auto">
              <a:xfrm>
                <a:off x="6552" y="5486"/>
                <a:ext cx="41" cy="64"/>
              </a:xfrm>
              <a:custGeom>
                <a:avLst/>
                <a:gdLst>
                  <a:gd name="T0" fmla="*/ 0 w 83"/>
                  <a:gd name="T1" fmla="*/ 1 h 127"/>
                  <a:gd name="T2" fmla="*/ 0 w 83"/>
                  <a:gd name="T3" fmla="*/ 1 h 127"/>
                  <a:gd name="T4" fmla="*/ 0 w 83"/>
                  <a:gd name="T5" fmla="*/ 1 h 127"/>
                  <a:gd name="T6" fmla="*/ 0 w 83"/>
                  <a:gd name="T7" fmla="*/ 1 h 127"/>
                  <a:gd name="T8" fmla="*/ 0 w 83"/>
                  <a:gd name="T9" fmla="*/ 1 h 127"/>
                  <a:gd name="T10" fmla="*/ 0 w 83"/>
                  <a:gd name="T11" fmla="*/ 1 h 127"/>
                  <a:gd name="T12" fmla="*/ 0 w 83"/>
                  <a:gd name="T13" fmla="*/ 1 h 127"/>
                  <a:gd name="T14" fmla="*/ 0 w 83"/>
                  <a:gd name="T15" fmla="*/ 1 h 127"/>
                  <a:gd name="T16" fmla="*/ 0 w 83"/>
                  <a:gd name="T17" fmla="*/ 1 h 127"/>
                  <a:gd name="T18" fmla="*/ 0 w 83"/>
                  <a:gd name="T19" fmla="*/ 1 h 127"/>
                  <a:gd name="T20" fmla="*/ 0 w 83"/>
                  <a:gd name="T21" fmla="*/ 1 h 127"/>
                  <a:gd name="T22" fmla="*/ 0 w 83"/>
                  <a:gd name="T23" fmla="*/ 1 h 127"/>
                  <a:gd name="T24" fmla="*/ 0 w 83"/>
                  <a:gd name="T25" fmla="*/ 1 h 127"/>
                  <a:gd name="T26" fmla="*/ 0 w 83"/>
                  <a:gd name="T27" fmla="*/ 1 h 127"/>
                  <a:gd name="T28" fmla="*/ 0 w 83"/>
                  <a:gd name="T29" fmla="*/ 1 h 127"/>
                  <a:gd name="T30" fmla="*/ 0 w 83"/>
                  <a:gd name="T31" fmla="*/ 1 h 127"/>
                  <a:gd name="T32" fmla="*/ 0 w 83"/>
                  <a:gd name="T33" fmla="*/ 0 h 127"/>
                  <a:gd name="T34" fmla="*/ 0 w 83"/>
                  <a:gd name="T35" fmla="*/ 0 h 127"/>
                  <a:gd name="T36" fmla="*/ 0 w 83"/>
                  <a:gd name="T37" fmla="*/ 0 h 127"/>
                  <a:gd name="T38" fmla="*/ 0 w 83"/>
                  <a:gd name="T39" fmla="*/ 0 h 127"/>
                  <a:gd name="T40" fmla="*/ 0 w 83"/>
                  <a:gd name="T41" fmla="*/ 0 h 127"/>
                  <a:gd name="T42" fmla="*/ 0 w 83"/>
                  <a:gd name="T43" fmla="*/ 1 h 127"/>
                  <a:gd name="T44" fmla="*/ 0 w 83"/>
                  <a:gd name="T45" fmla="*/ 1 h 127"/>
                  <a:gd name="T46" fmla="*/ 0 w 83"/>
                  <a:gd name="T47" fmla="*/ 1 h 127"/>
                  <a:gd name="T48" fmla="*/ 0 w 83"/>
                  <a:gd name="T49" fmla="*/ 1 h 127"/>
                  <a:gd name="T50" fmla="*/ 0 w 83"/>
                  <a:gd name="T51" fmla="*/ 1 h 127"/>
                  <a:gd name="T52" fmla="*/ 0 w 83"/>
                  <a:gd name="T53" fmla="*/ 1 h 127"/>
                  <a:gd name="T54" fmla="*/ 0 w 83"/>
                  <a:gd name="T55" fmla="*/ 1 h 127"/>
                  <a:gd name="T56" fmla="*/ 0 w 83"/>
                  <a:gd name="T57" fmla="*/ 1 h 1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127"/>
                  <a:gd name="T89" fmla="*/ 83 w 83"/>
                  <a:gd name="T90" fmla="*/ 127 h 1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127">
                    <a:moveTo>
                      <a:pt x="32" y="105"/>
                    </a:moveTo>
                    <a:lnTo>
                      <a:pt x="29" y="111"/>
                    </a:lnTo>
                    <a:lnTo>
                      <a:pt x="28" y="117"/>
                    </a:lnTo>
                    <a:lnTo>
                      <a:pt x="25" y="122"/>
                    </a:lnTo>
                    <a:lnTo>
                      <a:pt x="22" y="127"/>
                    </a:lnTo>
                    <a:lnTo>
                      <a:pt x="18" y="127"/>
                    </a:lnTo>
                    <a:lnTo>
                      <a:pt x="12" y="127"/>
                    </a:lnTo>
                    <a:lnTo>
                      <a:pt x="6" y="127"/>
                    </a:lnTo>
                    <a:lnTo>
                      <a:pt x="0" y="127"/>
                    </a:lnTo>
                    <a:lnTo>
                      <a:pt x="5" y="117"/>
                    </a:lnTo>
                    <a:lnTo>
                      <a:pt x="13" y="101"/>
                    </a:lnTo>
                    <a:lnTo>
                      <a:pt x="23" y="82"/>
                    </a:lnTo>
                    <a:lnTo>
                      <a:pt x="33" y="61"/>
                    </a:lnTo>
                    <a:lnTo>
                      <a:pt x="45" y="40"/>
                    </a:lnTo>
                    <a:lnTo>
                      <a:pt x="55" y="22"/>
                    </a:lnTo>
                    <a:lnTo>
                      <a:pt x="62" y="8"/>
                    </a:lnTo>
                    <a:lnTo>
                      <a:pt x="66" y="0"/>
                    </a:lnTo>
                    <a:lnTo>
                      <a:pt x="70" y="0"/>
                    </a:lnTo>
                    <a:lnTo>
                      <a:pt x="75" y="0"/>
                    </a:lnTo>
                    <a:lnTo>
                      <a:pt x="79" y="0"/>
                    </a:lnTo>
                    <a:lnTo>
                      <a:pt x="83" y="0"/>
                    </a:lnTo>
                    <a:lnTo>
                      <a:pt x="79" y="8"/>
                    </a:lnTo>
                    <a:lnTo>
                      <a:pt x="73" y="22"/>
                    </a:lnTo>
                    <a:lnTo>
                      <a:pt x="65" y="38"/>
                    </a:lnTo>
                    <a:lnTo>
                      <a:pt x="56" y="56"/>
                    </a:lnTo>
                    <a:lnTo>
                      <a:pt x="47" y="73"/>
                    </a:lnTo>
                    <a:lnTo>
                      <a:pt x="40" y="89"/>
                    </a:lnTo>
                    <a:lnTo>
                      <a:pt x="35" y="99"/>
                    </a:lnTo>
                    <a:lnTo>
                      <a:pt x="32" y="10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83" name="Freeform 139"/>
              <p:cNvSpPr>
                <a:spLocks/>
              </p:cNvSpPr>
              <p:nvPr/>
            </p:nvSpPr>
            <p:spPr bwMode="auto">
              <a:xfrm>
                <a:off x="6673" y="5449"/>
                <a:ext cx="141" cy="76"/>
              </a:xfrm>
              <a:custGeom>
                <a:avLst/>
                <a:gdLst>
                  <a:gd name="T0" fmla="*/ 0 w 283"/>
                  <a:gd name="T1" fmla="*/ 1 h 152"/>
                  <a:gd name="T2" fmla="*/ 0 w 283"/>
                  <a:gd name="T3" fmla="*/ 1 h 152"/>
                  <a:gd name="T4" fmla="*/ 0 w 283"/>
                  <a:gd name="T5" fmla="*/ 1 h 152"/>
                  <a:gd name="T6" fmla="*/ 0 w 283"/>
                  <a:gd name="T7" fmla="*/ 1 h 152"/>
                  <a:gd name="T8" fmla="*/ 0 w 283"/>
                  <a:gd name="T9" fmla="*/ 1 h 152"/>
                  <a:gd name="T10" fmla="*/ 0 w 283"/>
                  <a:gd name="T11" fmla="*/ 1 h 152"/>
                  <a:gd name="T12" fmla="*/ 0 w 283"/>
                  <a:gd name="T13" fmla="*/ 1 h 152"/>
                  <a:gd name="T14" fmla="*/ 0 w 283"/>
                  <a:gd name="T15" fmla="*/ 1 h 152"/>
                  <a:gd name="T16" fmla="*/ 0 w 283"/>
                  <a:gd name="T17" fmla="*/ 1 h 152"/>
                  <a:gd name="T18" fmla="*/ 0 w 283"/>
                  <a:gd name="T19" fmla="*/ 1 h 152"/>
                  <a:gd name="T20" fmla="*/ 0 w 283"/>
                  <a:gd name="T21" fmla="*/ 1 h 152"/>
                  <a:gd name="T22" fmla="*/ 0 w 283"/>
                  <a:gd name="T23" fmla="*/ 1 h 152"/>
                  <a:gd name="T24" fmla="*/ 0 w 283"/>
                  <a:gd name="T25" fmla="*/ 1 h 152"/>
                  <a:gd name="T26" fmla="*/ 0 w 283"/>
                  <a:gd name="T27" fmla="*/ 1 h 152"/>
                  <a:gd name="T28" fmla="*/ 0 w 283"/>
                  <a:gd name="T29" fmla="*/ 1 h 152"/>
                  <a:gd name="T30" fmla="*/ 0 w 283"/>
                  <a:gd name="T31" fmla="*/ 1 h 152"/>
                  <a:gd name="T32" fmla="*/ 0 w 283"/>
                  <a:gd name="T33" fmla="*/ 1 h 152"/>
                  <a:gd name="T34" fmla="*/ 0 w 283"/>
                  <a:gd name="T35" fmla="*/ 1 h 152"/>
                  <a:gd name="T36" fmla="*/ 0 w 283"/>
                  <a:gd name="T37" fmla="*/ 1 h 152"/>
                  <a:gd name="T38" fmla="*/ 0 w 283"/>
                  <a:gd name="T39" fmla="*/ 1 h 152"/>
                  <a:gd name="T40" fmla="*/ 0 w 283"/>
                  <a:gd name="T41" fmla="*/ 1 h 152"/>
                  <a:gd name="T42" fmla="*/ 0 w 283"/>
                  <a:gd name="T43" fmla="*/ 1 h 152"/>
                  <a:gd name="T44" fmla="*/ 0 w 283"/>
                  <a:gd name="T45" fmla="*/ 1 h 152"/>
                  <a:gd name="T46" fmla="*/ 0 w 283"/>
                  <a:gd name="T47" fmla="*/ 1 h 152"/>
                  <a:gd name="T48" fmla="*/ 0 w 283"/>
                  <a:gd name="T49" fmla="*/ 1 h 152"/>
                  <a:gd name="T50" fmla="*/ 0 w 283"/>
                  <a:gd name="T51" fmla="*/ 1 h 152"/>
                  <a:gd name="T52" fmla="*/ 0 w 283"/>
                  <a:gd name="T53" fmla="*/ 1 h 152"/>
                  <a:gd name="T54" fmla="*/ 0 w 283"/>
                  <a:gd name="T55" fmla="*/ 1 h 152"/>
                  <a:gd name="T56" fmla="*/ 0 w 283"/>
                  <a:gd name="T57" fmla="*/ 1 h 152"/>
                  <a:gd name="T58" fmla="*/ 0 w 283"/>
                  <a:gd name="T59" fmla="*/ 1 h 152"/>
                  <a:gd name="T60" fmla="*/ 0 w 283"/>
                  <a:gd name="T61" fmla="*/ 1 h 152"/>
                  <a:gd name="T62" fmla="*/ 0 w 283"/>
                  <a:gd name="T63" fmla="*/ 1 h 152"/>
                  <a:gd name="T64" fmla="*/ 0 w 283"/>
                  <a:gd name="T65" fmla="*/ 1 h 152"/>
                  <a:gd name="T66" fmla="*/ 0 w 283"/>
                  <a:gd name="T67" fmla="*/ 1 h 152"/>
                  <a:gd name="T68" fmla="*/ 0 w 283"/>
                  <a:gd name="T69" fmla="*/ 1 h 152"/>
                  <a:gd name="T70" fmla="*/ 0 w 283"/>
                  <a:gd name="T71" fmla="*/ 1 h 152"/>
                  <a:gd name="T72" fmla="*/ 0 w 283"/>
                  <a:gd name="T73" fmla="*/ 1 h 152"/>
                  <a:gd name="T74" fmla="*/ 0 w 283"/>
                  <a:gd name="T75" fmla="*/ 1 h 152"/>
                  <a:gd name="T76" fmla="*/ 0 w 283"/>
                  <a:gd name="T77" fmla="*/ 0 h 152"/>
                  <a:gd name="T78" fmla="*/ 0 w 283"/>
                  <a:gd name="T79" fmla="*/ 1 h 152"/>
                  <a:gd name="T80" fmla="*/ 0 w 283"/>
                  <a:gd name="T81" fmla="*/ 1 h 152"/>
                  <a:gd name="T82" fmla="*/ 0 w 283"/>
                  <a:gd name="T83" fmla="*/ 1 h 152"/>
                  <a:gd name="T84" fmla="*/ 0 w 283"/>
                  <a:gd name="T85" fmla="*/ 1 h 152"/>
                  <a:gd name="T86" fmla="*/ 0 w 283"/>
                  <a:gd name="T87" fmla="*/ 1 h 152"/>
                  <a:gd name="T88" fmla="*/ 0 w 283"/>
                  <a:gd name="T89" fmla="*/ 1 h 152"/>
                  <a:gd name="T90" fmla="*/ 0 w 283"/>
                  <a:gd name="T91" fmla="*/ 1 h 152"/>
                  <a:gd name="T92" fmla="*/ 0 w 283"/>
                  <a:gd name="T93" fmla="*/ 1 h 1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3"/>
                  <a:gd name="T142" fmla="*/ 0 h 152"/>
                  <a:gd name="T143" fmla="*/ 283 w 283"/>
                  <a:gd name="T144" fmla="*/ 152 h 1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3" h="152">
                    <a:moveTo>
                      <a:pt x="281" y="138"/>
                    </a:moveTo>
                    <a:lnTo>
                      <a:pt x="274" y="135"/>
                    </a:lnTo>
                    <a:lnTo>
                      <a:pt x="266" y="130"/>
                    </a:lnTo>
                    <a:lnTo>
                      <a:pt x="256" y="126"/>
                    </a:lnTo>
                    <a:lnTo>
                      <a:pt x="249" y="123"/>
                    </a:lnTo>
                    <a:lnTo>
                      <a:pt x="241" y="123"/>
                    </a:lnTo>
                    <a:lnTo>
                      <a:pt x="234" y="124"/>
                    </a:lnTo>
                    <a:lnTo>
                      <a:pt x="226" y="130"/>
                    </a:lnTo>
                    <a:lnTo>
                      <a:pt x="220" y="133"/>
                    </a:lnTo>
                    <a:lnTo>
                      <a:pt x="214" y="135"/>
                    </a:lnTo>
                    <a:lnTo>
                      <a:pt x="207" y="135"/>
                    </a:lnTo>
                    <a:lnTo>
                      <a:pt x="200" y="133"/>
                    </a:lnTo>
                    <a:lnTo>
                      <a:pt x="196" y="131"/>
                    </a:lnTo>
                    <a:lnTo>
                      <a:pt x="193" y="130"/>
                    </a:lnTo>
                    <a:lnTo>
                      <a:pt x="190" y="128"/>
                    </a:lnTo>
                    <a:lnTo>
                      <a:pt x="186" y="126"/>
                    </a:lnTo>
                    <a:lnTo>
                      <a:pt x="180" y="126"/>
                    </a:lnTo>
                    <a:lnTo>
                      <a:pt x="174" y="123"/>
                    </a:lnTo>
                    <a:lnTo>
                      <a:pt x="167" y="117"/>
                    </a:lnTo>
                    <a:lnTo>
                      <a:pt x="161" y="112"/>
                    </a:lnTo>
                    <a:lnTo>
                      <a:pt x="157" y="105"/>
                    </a:lnTo>
                    <a:lnTo>
                      <a:pt x="149" y="103"/>
                    </a:lnTo>
                    <a:lnTo>
                      <a:pt x="137" y="98"/>
                    </a:lnTo>
                    <a:lnTo>
                      <a:pt x="126" y="95"/>
                    </a:lnTo>
                    <a:lnTo>
                      <a:pt x="119" y="93"/>
                    </a:lnTo>
                    <a:lnTo>
                      <a:pt x="114" y="93"/>
                    </a:lnTo>
                    <a:lnTo>
                      <a:pt x="112" y="95"/>
                    </a:lnTo>
                    <a:lnTo>
                      <a:pt x="109" y="98"/>
                    </a:lnTo>
                    <a:lnTo>
                      <a:pt x="107" y="102"/>
                    </a:lnTo>
                    <a:lnTo>
                      <a:pt x="107" y="103"/>
                    </a:lnTo>
                    <a:lnTo>
                      <a:pt x="109" y="107"/>
                    </a:lnTo>
                    <a:lnTo>
                      <a:pt x="110" y="112"/>
                    </a:lnTo>
                    <a:lnTo>
                      <a:pt x="110" y="117"/>
                    </a:lnTo>
                    <a:lnTo>
                      <a:pt x="106" y="114"/>
                    </a:lnTo>
                    <a:lnTo>
                      <a:pt x="99" y="107"/>
                    </a:lnTo>
                    <a:lnTo>
                      <a:pt x="92" y="100"/>
                    </a:lnTo>
                    <a:lnTo>
                      <a:pt x="86" y="93"/>
                    </a:lnTo>
                    <a:lnTo>
                      <a:pt x="92" y="88"/>
                    </a:lnTo>
                    <a:lnTo>
                      <a:pt x="100" y="82"/>
                    </a:lnTo>
                    <a:lnTo>
                      <a:pt x="110" y="77"/>
                    </a:lnTo>
                    <a:lnTo>
                      <a:pt x="117" y="74"/>
                    </a:lnTo>
                    <a:lnTo>
                      <a:pt x="120" y="74"/>
                    </a:lnTo>
                    <a:lnTo>
                      <a:pt x="126" y="74"/>
                    </a:lnTo>
                    <a:lnTo>
                      <a:pt x="133" y="74"/>
                    </a:lnTo>
                    <a:lnTo>
                      <a:pt x="142" y="74"/>
                    </a:lnTo>
                    <a:lnTo>
                      <a:pt x="149" y="74"/>
                    </a:lnTo>
                    <a:lnTo>
                      <a:pt x="157" y="74"/>
                    </a:lnTo>
                    <a:lnTo>
                      <a:pt x="164" y="74"/>
                    </a:lnTo>
                    <a:lnTo>
                      <a:pt x="170" y="74"/>
                    </a:lnTo>
                    <a:lnTo>
                      <a:pt x="166" y="70"/>
                    </a:lnTo>
                    <a:lnTo>
                      <a:pt x="159" y="65"/>
                    </a:lnTo>
                    <a:lnTo>
                      <a:pt x="150" y="61"/>
                    </a:lnTo>
                    <a:lnTo>
                      <a:pt x="143" y="60"/>
                    </a:lnTo>
                    <a:lnTo>
                      <a:pt x="137" y="58"/>
                    </a:lnTo>
                    <a:lnTo>
                      <a:pt x="130" y="56"/>
                    </a:lnTo>
                    <a:lnTo>
                      <a:pt x="126" y="53"/>
                    </a:lnTo>
                    <a:lnTo>
                      <a:pt x="122" y="48"/>
                    </a:lnTo>
                    <a:lnTo>
                      <a:pt x="116" y="49"/>
                    </a:lnTo>
                    <a:lnTo>
                      <a:pt x="106" y="53"/>
                    </a:lnTo>
                    <a:lnTo>
                      <a:pt x="94" y="54"/>
                    </a:lnTo>
                    <a:lnTo>
                      <a:pt x="83" y="56"/>
                    </a:lnTo>
                    <a:lnTo>
                      <a:pt x="82" y="63"/>
                    </a:lnTo>
                    <a:lnTo>
                      <a:pt x="80" y="70"/>
                    </a:lnTo>
                    <a:lnTo>
                      <a:pt x="76" y="79"/>
                    </a:lnTo>
                    <a:lnTo>
                      <a:pt x="72" y="86"/>
                    </a:lnTo>
                    <a:lnTo>
                      <a:pt x="76" y="98"/>
                    </a:lnTo>
                    <a:lnTo>
                      <a:pt x="80" y="112"/>
                    </a:lnTo>
                    <a:lnTo>
                      <a:pt x="82" y="128"/>
                    </a:lnTo>
                    <a:lnTo>
                      <a:pt x="83" y="138"/>
                    </a:lnTo>
                    <a:lnTo>
                      <a:pt x="83" y="144"/>
                    </a:lnTo>
                    <a:lnTo>
                      <a:pt x="82" y="147"/>
                    </a:lnTo>
                    <a:lnTo>
                      <a:pt x="79" y="151"/>
                    </a:lnTo>
                    <a:lnTo>
                      <a:pt x="76" y="152"/>
                    </a:lnTo>
                    <a:lnTo>
                      <a:pt x="73" y="152"/>
                    </a:lnTo>
                    <a:lnTo>
                      <a:pt x="72" y="151"/>
                    </a:lnTo>
                    <a:lnTo>
                      <a:pt x="69" y="147"/>
                    </a:lnTo>
                    <a:lnTo>
                      <a:pt x="66" y="145"/>
                    </a:lnTo>
                    <a:lnTo>
                      <a:pt x="62" y="133"/>
                    </a:lnTo>
                    <a:lnTo>
                      <a:pt x="56" y="117"/>
                    </a:lnTo>
                    <a:lnTo>
                      <a:pt x="49" y="102"/>
                    </a:lnTo>
                    <a:lnTo>
                      <a:pt x="42" y="89"/>
                    </a:lnTo>
                    <a:lnTo>
                      <a:pt x="43" y="81"/>
                    </a:lnTo>
                    <a:lnTo>
                      <a:pt x="49" y="63"/>
                    </a:lnTo>
                    <a:lnTo>
                      <a:pt x="54" y="42"/>
                    </a:lnTo>
                    <a:lnTo>
                      <a:pt x="59" y="28"/>
                    </a:lnTo>
                    <a:lnTo>
                      <a:pt x="53" y="37"/>
                    </a:lnTo>
                    <a:lnTo>
                      <a:pt x="46" y="53"/>
                    </a:lnTo>
                    <a:lnTo>
                      <a:pt x="37" y="70"/>
                    </a:lnTo>
                    <a:lnTo>
                      <a:pt x="32" y="82"/>
                    </a:lnTo>
                    <a:lnTo>
                      <a:pt x="32" y="89"/>
                    </a:lnTo>
                    <a:lnTo>
                      <a:pt x="32" y="98"/>
                    </a:lnTo>
                    <a:lnTo>
                      <a:pt x="29" y="109"/>
                    </a:lnTo>
                    <a:lnTo>
                      <a:pt x="26" y="116"/>
                    </a:lnTo>
                    <a:lnTo>
                      <a:pt x="20" y="119"/>
                    </a:lnTo>
                    <a:lnTo>
                      <a:pt x="13" y="123"/>
                    </a:lnTo>
                    <a:lnTo>
                      <a:pt x="6" y="124"/>
                    </a:lnTo>
                    <a:lnTo>
                      <a:pt x="2" y="126"/>
                    </a:lnTo>
                    <a:lnTo>
                      <a:pt x="0" y="121"/>
                    </a:lnTo>
                    <a:lnTo>
                      <a:pt x="0" y="107"/>
                    </a:lnTo>
                    <a:lnTo>
                      <a:pt x="0" y="93"/>
                    </a:lnTo>
                    <a:lnTo>
                      <a:pt x="2" y="82"/>
                    </a:lnTo>
                    <a:lnTo>
                      <a:pt x="7" y="70"/>
                    </a:lnTo>
                    <a:lnTo>
                      <a:pt x="14" y="53"/>
                    </a:lnTo>
                    <a:lnTo>
                      <a:pt x="20" y="35"/>
                    </a:lnTo>
                    <a:lnTo>
                      <a:pt x="24" y="25"/>
                    </a:lnTo>
                    <a:lnTo>
                      <a:pt x="30" y="21"/>
                    </a:lnTo>
                    <a:lnTo>
                      <a:pt x="42" y="18"/>
                    </a:lnTo>
                    <a:lnTo>
                      <a:pt x="53" y="16"/>
                    </a:lnTo>
                    <a:lnTo>
                      <a:pt x="63" y="14"/>
                    </a:lnTo>
                    <a:lnTo>
                      <a:pt x="69" y="13"/>
                    </a:lnTo>
                    <a:lnTo>
                      <a:pt x="76" y="13"/>
                    </a:lnTo>
                    <a:lnTo>
                      <a:pt x="84" y="11"/>
                    </a:lnTo>
                    <a:lnTo>
                      <a:pt x="94" y="7"/>
                    </a:lnTo>
                    <a:lnTo>
                      <a:pt x="104" y="6"/>
                    </a:lnTo>
                    <a:lnTo>
                      <a:pt x="114" y="4"/>
                    </a:lnTo>
                    <a:lnTo>
                      <a:pt x="123" y="2"/>
                    </a:lnTo>
                    <a:lnTo>
                      <a:pt x="132" y="0"/>
                    </a:lnTo>
                    <a:lnTo>
                      <a:pt x="143" y="0"/>
                    </a:lnTo>
                    <a:lnTo>
                      <a:pt x="153" y="4"/>
                    </a:lnTo>
                    <a:lnTo>
                      <a:pt x="161" y="9"/>
                    </a:lnTo>
                    <a:lnTo>
                      <a:pt x="167" y="14"/>
                    </a:lnTo>
                    <a:lnTo>
                      <a:pt x="173" y="21"/>
                    </a:lnTo>
                    <a:lnTo>
                      <a:pt x="183" y="32"/>
                    </a:lnTo>
                    <a:lnTo>
                      <a:pt x="194" y="46"/>
                    </a:lnTo>
                    <a:lnTo>
                      <a:pt x="209" y="60"/>
                    </a:lnTo>
                    <a:lnTo>
                      <a:pt x="223" y="75"/>
                    </a:lnTo>
                    <a:lnTo>
                      <a:pt x="236" y="88"/>
                    </a:lnTo>
                    <a:lnTo>
                      <a:pt x="246" y="98"/>
                    </a:lnTo>
                    <a:lnTo>
                      <a:pt x="250" y="102"/>
                    </a:lnTo>
                    <a:lnTo>
                      <a:pt x="254" y="103"/>
                    </a:lnTo>
                    <a:lnTo>
                      <a:pt x="260" y="102"/>
                    </a:lnTo>
                    <a:lnTo>
                      <a:pt x="264" y="100"/>
                    </a:lnTo>
                    <a:lnTo>
                      <a:pt x="269" y="98"/>
                    </a:lnTo>
                    <a:lnTo>
                      <a:pt x="271" y="100"/>
                    </a:lnTo>
                    <a:lnTo>
                      <a:pt x="276" y="102"/>
                    </a:lnTo>
                    <a:lnTo>
                      <a:pt x="279" y="103"/>
                    </a:lnTo>
                    <a:lnTo>
                      <a:pt x="283" y="105"/>
                    </a:lnTo>
                    <a:lnTo>
                      <a:pt x="281" y="110"/>
                    </a:lnTo>
                    <a:lnTo>
                      <a:pt x="281" y="117"/>
                    </a:lnTo>
                    <a:lnTo>
                      <a:pt x="281" y="128"/>
                    </a:lnTo>
                    <a:lnTo>
                      <a:pt x="281" y="1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84" name="Freeform 140"/>
              <p:cNvSpPr>
                <a:spLocks/>
              </p:cNvSpPr>
              <p:nvPr/>
            </p:nvSpPr>
            <p:spPr bwMode="auto">
              <a:xfrm>
                <a:off x="6562" y="5544"/>
                <a:ext cx="230" cy="51"/>
              </a:xfrm>
              <a:custGeom>
                <a:avLst/>
                <a:gdLst>
                  <a:gd name="T0" fmla="*/ 1 w 460"/>
                  <a:gd name="T1" fmla="*/ 1 h 101"/>
                  <a:gd name="T2" fmla="*/ 1 w 460"/>
                  <a:gd name="T3" fmla="*/ 1 h 101"/>
                  <a:gd name="T4" fmla="*/ 1 w 460"/>
                  <a:gd name="T5" fmla="*/ 1 h 101"/>
                  <a:gd name="T6" fmla="*/ 1 w 460"/>
                  <a:gd name="T7" fmla="*/ 1 h 101"/>
                  <a:gd name="T8" fmla="*/ 1 w 460"/>
                  <a:gd name="T9" fmla="*/ 1 h 101"/>
                  <a:gd name="T10" fmla="*/ 1 w 460"/>
                  <a:gd name="T11" fmla="*/ 1 h 101"/>
                  <a:gd name="T12" fmla="*/ 1 w 460"/>
                  <a:gd name="T13" fmla="*/ 1 h 101"/>
                  <a:gd name="T14" fmla="*/ 1 w 460"/>
                  <a:gd name="T15" fmla="*/ 1 h 101"/>
                  <a:gd name="T16" fmla="*/ 1 w 460"/>
                  <a:gd name="T17" fmla="*/ 1 h 101"/>
                  <a:gd name="T18" fmla="*/ 1 w 460"/>
                  <a:gd name="T19" fmla="*/ 1 h 101"/>
                  <a:gd name="T20" fmla="*/ 1 w 460"/>
                  <a:gd name="T21" fmla="*/ 1 h 101"/>
                  <a:gd name="T22" fmla="*/ 1 w 460"/>
                  <a:gd name="T23" fmla="*/ 1 h 101"/>
                  <a:gd name="T24" fmla="*/ 1 w 460"/>
                  <a:gd name="T25" fmla="*/ 1 h 101"/>
                  <a:gd name="T26" fmla="*/ 1 w 460"/>
                  <a:gd name="T27" fmla="*/ 1 h 101"/>
                  <a:gd name="T28" fmla="*/ 1 w 460"/>
                  <a:gd name="T29" fmla="*/ 1 h 101"/>
                  <a:gd name="T30" fmla="*/ 1 w 460"/>
                  <a:gd name="T31" fmla="*/ 1 h 101"/>
                  <a:gd name="T32" fmla="*/ 1 w 460"/>
                  <a:gd name="T33" fmla="*/ 1 h 101"/>
                  <a:gd name="T34" fmla="*/ 1 w 460"/>
                  <a:gd name="T35" fmla="*/ 1 h 101"/>
                  <a:gd name="T36" fmla="*/ 1 w 460"/>
                  <a:gd name="T37" fmla="*/ 1 h 101"/>
                  <a:gd name="T38" fmla="*/ 1 w 460"/>
                  <a:gd name="T39" fmla="*/ 1 h 101"/>
                  <a:gd name="T40" fmla="*/ 1 w 460"/>
                  <a:gd name="T41" fmla="*/ 1 h 101"/>
                  <a:gd name="T42" fmla="*/ 1 w 460"/>
                  <a:gd name="T43" fmla="*/ 1 h 101"/>
                  <a:gd name="T44" fmla="*/ 1 w 460"/>
                  <a:gd name="T45" fmla="*/ 0 h 101"/>
                  <a:gd name="T46" fmla="*/ 1 w 460"/>
                  <a:gd name="T47" fmla="*/ 1 h 101"/>
                  <a:gd name="T48" fmla="*/ 1 w 460"/>
                  <a:gd name="T49" fmla="*/ 1 h 101"/>
                  <a:gd name="T50" fmla="*/ 1 w 460"/>
                  <a:gd name="T51" fmla="*/ 1 h 101"/>
                  <a:gd name="T52" fmla="*/ 1 w 460"/>
                  <a:gd name="T53" fmla="*/ 1 h 101"/>
                  <a:gd name="T54" fmla="*/ 1 w 460"/>
                  <a:gd name="T55" fmla="*/ 1 h 101"/>
                  <a:gd name="T56" fmla="*/ 1 w 460"/>
                  <a:gd name="T57" fmla="*/ 1 h 101"/>
                  <a:gd name="T58" fmla="*/ 1 w 460"/>
                  <a:gd name="T59" fmla="*/ 1 h 101"/>
                  <a:gd name="T60" fmla="*/ 1 w 460"/>
                  <a:gd name="T61" fmla="*/ 1 h 101"/>
                  <a:gd name="T62" fmla="*/ 1 w 460"/>
                  <a:gd name="T63" fmla="*/ 1 h 101"/>
                  <a:gd name="T64" fmla="*/ 1 w 460"/>
                  <a:gd name="T65" fmla="*/ 1 h 101"/>
                  <a:gd name="T66" fmla="*/ 1 w 460"/>
                  <a:gd name="T67" fmla="*/ 1 h 101"/>
                  <a:gd name="T68" fmla="*/ 1 w 460"/>
                  <a:gd name="T69" fmla="*/ 1 h 101"/>
                  <a:gd name="T70" fmla="*/ 1 w 460"/>
                  <a:gd name="T71" fmla="*/ 1 h 101"/>
                  <a:gd name="T72" fmla="*/ 1 w 460"/>
                  <a:gd name="T73" fmla="*/ 1 h 101"/>
                  <a:gd name="T74" fmla="*/ 1 w 460"/>
                  <a:gd name="T75" fmla="*/ 1 h 101"/>
                  <a:gd name="T76" fmla="*/ 1 w 460"/>
                  <a:gd name="T77" fmla="*/ 1 h 101"/>
                  <a:gd name="T78" fmla="*/ 1 w 460"/>
                  <a:gd name="T79" fmla="*/ 1 h 101"/>
                  <a:gd name="T80" fmla="*/ 1 w 460"/>
                  <a:gd name="T81" fmla="*/ 1 h 101"/>
                  <a:gd name="T82" fmla="*/ 1 w 460"/>
                  <a:gd name="T83" fmla="*/ 1 h 101"/>
                  <a:gd name="T84" fmla="*/ 1 w 460"/>
                  <a:gd name="T85" fmla="*/ 1 h 101"/>
                  <a:gd name="T86" fmla="*/ 1 w 460"/>
                  <a:gd name="T87" fmla="*/ 1 h 101"/>
                  <a:gd name="T88" fmla="*/ 1 w 460"/>
                  <a:gd name="T89" fmla="*/ 1 h 101"/>
                  <a:gd name="T90" fmla="*/ 1 w 460"/>
                  <a:gd name="T91" fmla="*/ 1 h 101"/>
                  <a:gd name="T92" fmla="*/ 1 w 460"/>
                  <a:gd name="T93" fmla="*/ 1 h 101"/>
                  <a:gd name="T94" fmla="*/ 1 w 460"/>
                  <a:gd name="T95" fmla="*/ 1 h 101"/>
                  <a:gd name="T96" fmla="*/ 1 w 460"/>
                  <a:gd name="T97" fmla="*/ 1 h 101"/>
                  <a:gd name="T98" fmla="*/ 1 w 460"/>
                  <a:gd name="T99" fmla="*/ 1 h 101"/>
                  <a:gd name="T100" fmla="*/ 1 w 460"/>
                  <a:gd name="T101" fmla="*/ 1 h 101"/>
                  <a:gd name="T102" fmla="*/ 1 w 460"/>
                  <a:gd name="T103" fmla="*/ 1 h 1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0"/>
                  <a:gd name="T157" fmla="*/ 0 h 101"/>
                  <a:gd name="T158" fmla="*/ 460 w 460"/>
                  <a:gd name="T159" fmla="*/ 101 h 1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0" h="101">
                    <a:moveTo>
                      <a:pt x="460" y="43"/>
                    </a:moveTo>
                    <a:lnTo>
                      <a:pt x="457" y="54"/>
                    </a:lnTo>
                    <a:lnTo>
                      <a:pt x="451" y="66"/>
                    </a:lnTo>
                    <a:lnTo>
                      <a:pt x="445" y="80"/>
                    </a:lnTo>
                    <a:lnTo>
                      <a:pt x="440" y="89"/>
                    </a:lnTo>
                    <a:lnTo>
                      <a:pt x="420" y="94"/>
                    </a:lnTo>
                    <a:lnTo>
                      <a:pt x="400" y="98"/>
                    </a:lnTo>
                    <a:lnTo>
                      <a:pt x="380" y="99"/>
                    </a:lnTo>
                    <a:lnTo>
                      <a:pt x="360" y="101"/>
                    </a:lnTo>
                    <a:lnTo>
                      <a:pt x="340" y="101"/>
                    </a:lnTo>
                    <a:lnTo>
                      <a:pt x="321" y="101"/>
                    </a:lnTo>
                    <a:lnTo>
                      <a:pt x="301" y="99"/>
                    </a:lnTo>
                    <a:lnTo>
                      <a:pt x="284" y="99"/>
                    </a:lnTo>
                    <a:lnTo>
                      <a:pt x="267" y="98"/>
                    </a:lnTo>
                    <a:lnTo>
                      <a:pt x="251" y="94"/>
                    </a:lnTo>
                    <a:lnTo>
                      <a:pt x="235" y="92"/>
                    </a:lnTo>
                    <a:lnTo>
                      <a:pt x="223" y="91"/>
                    </a:lnTo>
                    <a:lnTo>
                      <a:pt x="211" y="89"/>
                    </a:lnTo>
                    <a:lnTo>
                      <a:pt x="203" y="87"/>
                    </a:lnTo>
                    <a:lnTo>
                      <a:pt x="194" y="85"/>
                    </a:lnTo>
                    <a:lnTo>
                      <a:pt x="190" y="84"/>
                    </a:lnTo>
                    <a:lnTo>
                      <a:pt x="180" y="82"/>
                    </a:lnTo>
                    <a:lnTo>
                      <a:pt x="163" y="78"/>
                    </a:lnTo>
                    <a:lnTo>
                      <a:pt x="140" y="77"/>
                    </a:lnTo>
                    <a:lnTo>
                      <a:pt x="115" y="73"/>
                    </a:lnTo>
                    <a:lnTo>
                      <a:pt x="91" y="70"/>
                    </a:lnTo>
                    <a:lnTo>
                      <a:pt x="70" y="66"/>
                    </a:lnTo>
                    <a:lnTo>
                      <a:pt x="54" y="64"/>
                    </a:lnTo>
                    <a:lnTo>
                      <a:pt x="47" y="64"/>
                    </a:lnTo>
                    <a:lnTo>
                      <a:pt x="44" y="61"/>
                    </a:lnTo>
                    <a:lnTo>
                      <a:pt x="44" y="54"/>
                    </a:lnTo>
                    <a:lnTo>
                      <a:pt x="45" y="47"/>
                    </a:lnTo>
                    <a:lnTo>
                      <a:pt x="47" y="40"/>
                    </a:lnTo>
                    <a:lnTo>
                      <a:pt x="45" y="38"/>
                    </a:lnTo>
                    <a:lnTo>
                      <a:pt x="43" y="35"/>
                    </a:lnTo>
                    <a:lnTo>
                      <a:pt x="37" y="31"/>
                    </a:lnTo>
                    <a:lnTo>
                      <a:pt x="30" y="28"/>
                    </a:lnTo>
                    <a:lnTo>
                      <a:pt x="23" y="24"/>
                    </a:lnTo>
                    <a:lnTo>
                      <a:pt x="14" y="19"/>
                    </a:lnTo>
                    <a:lnTo>
                      <a:pt x="7" y="15"/>
                    </a:lnTo>
                    <a:lnTo>
                      <a:pt x="0" y="10"/>
                    </a:lnTo>
                    <a:lnTo>
                      <a:pt x="1" y="7"/>
                    </a:lnTo>
                    <a:lnTo>
                      <a:pt x="3" y="5"/>
                    </a:lnTo>
                    <a:lnTo>
                      <a:pt x="3" y="1"/>
                    </a:lnTo>
                    <a:lnTo>
                      <a:pt x="4" y="0"/>
                    </a:lnTo>
                    <a:lnTo>
                      <a:pt x="10" y="0"/>
                    </a:lnTo>
                    <a:lnTo>
                      <a:pt x="15" y="1"/>
                    </a:lnTo>
                    <a:lnTo>
                      <a:pt x="23" y="1"/>
                    </a:lnTo>
                    <a:lnTo>
                      <a:pt x="30" y="3"/>
                    </a:lnTo>
                    <a:lnTo>
                      <a:pt x="37" y="5"/>
                    </a:lnTo>
                    <a:lnTo>
                      <a:pt x="44" y="8"/>
                    </a:lnTo>
                    <a:lnTo>
                      <a:pt x="50" y="10"/>
                    </a:lnTo>
                    <a:lnTo>
                      <a:pt x="55" y="14"/>
                    </a:lnTo>
                    <a:lnTo>
                      <a:pt x="60" y="17"/>
                    </a:lnTo>
                    <a:lnTo>
                      <a:pt x="64" y="21"/>
                    </a:lnTo>
                    <a:lnTo>
                      <a:pt x="68" y="26"/>
                    </a:lnTo>
                    <a:lnTo>
                      <a:pt x="74" y="31"/>
                    </a:lnTo>
                    <a:lnTo>
                      <a:pt x="78" y="36"/>
                    </a:lnTo>
                    <a:lnTo>
                      <a:pt x="85" y="40"/>
                    </a:lnTo>
                    <a:lnTo>
                      <a:pt x="93" y="43"/>
                    </a:lnTo>
                    <a:lnTo>
                      <a:pt x="100" y="47"/>
                    </a:lnTo>
                    <a:lnTo>
                      <a:pt x="105" y="49"/>
                    </a:lnTo>
                    <a:lnTo>
                      <a:pt x="114" y="52"/>
                    </a:lnTo>
                    <a:lnTo>
                      <a:pt x="123" y="54"/>
                    </a:lnTo>
                    <a:lnTo>
                      <a:pt x="131" y="57"/>
                    </a:lnTo>
                    <a:lnTo>
                      <a:pt x="140" y="63"/>
                    </a:lnTo>
                    <a:lnTo>
                      <a:pt x="147" y="64"/>
                    </a:lnTo>
                    <a:lnTo>
                      <a:pt x="154" y="68"/>
                    </a:lnTo>
                    <a:lnTo>
                      <a:pt x="158" y="70"/>
                    </a:lnTo>
                    <a:lnTo>
                      <a:pt x="158" y="66"/>
                    </a:lnTo>
                    <a:lnTo>
                      <a:pt x="158" y="61"/>
                    </a:lnTo>
                    <a:lnTo>
                      <a:pt x="158" y="56"/>
                    </a:lnTo>
                    <a:lnTo>
                      <a:pt x="160" y="52"/>
                    </a:lnTo>
                    <a:lnTo>
                      <a:pt x="170" y="54"/>
                    </a:lnTo>
                    <a:lnTo>
                      <a:pt x="178" y="54"/>
                    </a:lnTo>
                    <a:lnTo>
                      <a:pt x="185" y="54"/>
                    </a:lnTo>
                    <a:lnTo>
                      <a:pt x="193" y="54"/>
                    </a:lnTo>
                    <a:lnTo>
                      <a:pt x="193" y="57"/>
                    </a:lnTo>
                    <a:lnTo>
                      <a:pt x="193" y="61"/>
                    </a:lnTo>
                    <a:lnTo>
                      <a:pt x="193" y="66"/>
                    </a:lnTo>
                    <a:lnTo>
                      <a:pt x="193" y="70"/>
                    </a:lnTo>
                    <a:lnTo>
                      <a:pt x="198" y="68"/>
                    </a:lnTo>
                    <a:lnTo>
                      <a:pt x="210" y="66"/>
                    </a:lnTo>
                    <a:lnTo>
                      <a:pt x="223" y="63"/>
                    </a:lnTo>
                    <a:lnTo>
                      <a:pt x="238" y="59"/>
                    </a:lnTo>
                    <a:lnTo>
                      <a:pt x="255" y="56"/>
                    </a:lnTo>
                    <a:lnTo>
                      <a:pt x="270" y="52"/>
                    </a:lnTo>
                    <a:lnTo>
                      <a:pt x="284" y="49"/>
                    </a:lnTo>
                    <a:lnTo>
                      <a:pt x="293" y="47"/>
                    </a:lnTo>
                    <a:lnTo>
                      <a:pt x="307" y="45"/>
                    </a:lnTo>
                    <a:lnTo>
                      <a:pt x="323" y="43"/>
                    </a:lnTo>
                    <a:lnTo>
                      <a:pt x="337" y="42"/>
                    </a:lnTo>
                    <a:lnTo>
                      <a:pt x="351" y="40"/>
                    </a:lnTo>
                    <a:lnTo>
                      <a:pt x="365" y="38"/>
                    </a:lnTo>
                    <a:lnTo>
                      <a:pt x="380" y="36"/>
                    </a:lnTo>
                    <a:lnTo>
                      <a:pt x="392" y="35"/>
                    </a:lnTo>
                    <a:lnTo>
                      <a:pt x="405" y="33"/>
                    </a:lnTo>
                    <a:lnTo>
                      <a:pt x="411" y="33"/>
                    </a:lnTo>
                    <a:lnTo>
                      <a:pt x="417" y="35"/>
                    </a:lnTo>
                    <a:lnTo>
                      <a:pt x="425" y="35"/>
                    </a:lnTo>
                    <a:lnTo>
                      <a:pt x="434" y="36"/>
                    </a:lnTo>
                    <a:lnTo>
                      <a:pt x="441" y="38"/>
                    </a:lnTo>
                    <a:lnTo>
                      <a:pt x="450" y="40"/>
                    </a:lnTo>
                    <a:lnTo>
                      <a:pt x="455" y="42"/>
                    </a:lnTo>
                    <a:lnTo>
                      <a:pt x="460" y="4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85" name="Freeform 141"/>
              <p:cNvSpPr>
                <a:spLocks/>
              </p:cNvSpPr>
              <p:nvPr/>
            </p:nvSpPr>
            <p:spPr bwMode="auto">
              <a:xfrm>
                <a:off x="6632" y="5571"/>
                <a:ext cx="34" cy="66"/>
              </a:xfrm>
              <a:custGeom>
                <a:avLst/>
                <a:gdLst>
                  <a:gd name="T0" fmla="*/ 1 w 67"/>
                  <a:gd name="T1" fmla="*/ 0 h 133"/>
                  <a:gd name="T2" fmla="*/ 1 w 67"/>
                  <a:gd name="T3" fmla="*/ 0 h 133"/>
                  <a:gd name="T4" fmla="*/ 1 w 67"/>
                  <a:gd name="T5" fmla="*/ 0 h 133"/>
                  <a:gd name="T6" fmla="*/ 1 w 67"/>
                  <a:gd name="T7" fmla="*/ 0 h 133"/>
                  <a:gd name="T8" fmla="*/ 1 w 67"/>
                  <a:gd name="T9" fmla="*/ 0 h 133"/>
                  <a:gd name="T10" fmla="*/ 1 w 67"/>
                  <a:gd name="T11" fmla="*/ 0 h 133"/>
                  <a:gd name="T12" fmla="*/ 1 w 67"/>
                  <a:gd name="T13" fmla="*/ 0 h 133"/>
                  <a:gd name="T14" fmla="*/ 1 w 67"/>
                  <a:gd name="T15" fmla="*/ 0 h 133"/>
                  <a:gd name="T16" fmla="*/ 1 w 67"/>
                  <a:gd name="T17" fmla="*/ 0 h 133"/>
                  <a:gd name="T18" fmla="*/ 1 w 67"/>
                  <a:gd name="T19" fmla="*/ 0 h 133"/>
                  <a:gd name="T20" fmla="*/ 1 w 67"/>
                  <a:gd name="T21" fmla="*/ 0 h 133"/>
                  <a:gd name="T22" fmla="*/ 1 w 67"/>
                  <a:gd name="T23" fmla="*/ 0 h 133"/>
                  <a:gd name="T24" fmla="*/ 1 w 67"/>
                  <a:gd name="T25" fmla="*/ 0 h 133"/>
                  <a:gd name="T26" fmla="*/ 1 w 67"/>
                  <a:gd name="T27" fmla="*/ 0 h 133"/>
                  <a:gd name="T28" fmla="*/ 1 w 67"/>
                  <a:gd name="T29" fmla="*/ 0 h 133"/>
                  <a:gd name="T30" fmla="*/ 1 w 67"/>
                  <a:gd name="T31" fmla="*/ 0 h 133"/>
                  <a:gd name="T32" fmla="*/ 1 w 67"/>
                  <a:gd name="T33" fmla="*/ 0 h 133"/>
                  <a:gd name="T34" fmla="*/ 1 w 67"/>
                  <a:gd name="T35" fmla="*/ 0 h 133"/>
                  <a:gd name="T36" fmla="*/ 1 w 67"/>
                  <a:gd name="T37" fmla="*/ 0 h 133"/>
                  <a:gd name="T38" fmla="*/ 1 w 67"/>
                  <a:gd name="T39" fmla="*/ 0 h 133"/>
                  <a:gd name="T40" fmla="*/ 1 w 67"/>
                  <a:gd name="T41" fmla="*/ 0 h 133"/>
                  <a:gd name="T42" fmla="*/ 1 w 67"/>
                  <a:gd name="T43" fmla="*/ 0 h 133"/>
                  <a:gd name="T44" fmla="*/ 1 w 67"/>
                  <a:gd name="T45" fmla="*/ 0 h 133"/>
                  <a:gd name="T46" fmla="*/ 1 w 67"/>
                  <a:gd name="T47" fmla="*/ 0 h 133"/>
                  <a:gd name="T48" fmla="*/ 0 w 67"/>
                  <a:gd name="T49" fmla="*/ 0 h 133"/>
                  <a:gd name="T50" fmla="*/ 1 w 67"/>
                  <a:gd name="T51" fmla="*/ 0 h 133"/>
                  <a:gd name="T52" fmla="*/ 1 w 67"/>
                  <a:gd name="T53" fmla="*/ 0 h 133"/>
                  <a:gd name="T54" fmla="*/ 1 w 67"/>
                  <a:gd name="T55" fmla="*/ 0 h 133"/>
                  <a:gd name="T56" fmla="*/ 1 w 67"/>
                  <a:gd name="T57" fmla="*/ 0 h 133"/>
                  <a:gd name="T58" fmla="*/ 1 w 67"/>
                  <a:gd name="T59" fmla="*/ 0 h 133"/>
                  <a:gd name="T60" fmla="*/ 1 w 67"/>
                  <a:gd name="T61" fmla="*/ 0 h 133"/>
                  <a:gd name="T62" fmla="*/ 1 w 67"/>
                  <a:gd name="T63" fmla="*/ 0 h 133"/>
                  <a:gd name="T64" fmla="*/ 1 w 67"/>
                  <a:gd name="T65" fmla="*/ 0 h 133"/>
                  <a:gd name="T66" fmla="*/ 1 w 67"/>
                  <a:gd name="T67" fmla="*/ 0 h 133"/>
                  <a:gd name="T68" fmla="*/ 1 w 67"/>
                  <a:gd name="T69" fmla="*/ 0 h 133"/>
                  <a:gd name="T70" fmla="*/ 1 w 67"/>
                  <a:gd name="T71" fmla="*/ 0 h 133"/>
                  <a:gd name="T72" fmla="*/ 1 w 67"/>
                  <a:gd name="T73" fmla="*/ 0 h 133"/>
                  <a:gd name="T74" fmla="*/ 1 w 67"/>
                  <a:gd name="T75" fmla="*/ 0 h 133"/>
                  <a:gd name="T76" fmla="*/ 1 w 67"/>
                  <a:gd name="T77" fmla="*/ 0 h 133"/>
                  <a:gd name="T78" fmla="*/ 1 w 67"/>
                  <a:gd name="T79" fmla="*/ 0 h 133"/>
                  <a:gd name="T80" fmla="*/ 1 w 67"/>
                  <a:gd name="T81" fmla="*/ 0 h 133"/>
                  <a:gd name="T82" fmla="*/ 1 w 67"/>
                  <a:gd name="T83" fmla="*/ 0 h 133"/>
                  <a:gd name="T84" fmla="*/ 1 w 67"/>
                  <a:gd name="T85" fmla="*/ 0 h 133"/>
                  <a:gd name="T86" fmla="*/ 1 w 67"/>
                  <a:gd name="T87" fmla="*/ 0 h 133"/>
                  <a:gd name="T88" fmla="*/ 1 w 67"/>
                  <a:gd name="T89" fmla="*/ 0 h 133"/>
                  <a:gd name="T90" fmla="*/ 1 w 67"/>
                  <a:gd name="T91" fmla="*/ 0 h 133"/>
                  <a:gd name="T92" fmla="*/ 1 w 67"/>
                  <a:gd name="T93" fmla="*/ 0 h 133"/>
                  <a:gd name="T94" fmla="*/ 1 w 67"/>
                  <a:gd name="T95" fmla="*/ 0 h 133"/>
                  <a:gd name="T96" fmla="*/ 1 w 67"/>
                  <a:gd name="T97" fmla="*/ 0 h 133"/>
                  <a:gd name="T98" fmla="*/ 1 w 67"/>
                  <a:gd name="T99" fmla="*/ 0 h 133"/>
                  <a:gd name="T100" fmla="*/ 1 w 67"/>
                  <a:gd name="T101" fmla="*/ 0 h 133"/>
                  <a:gd name="T102" fmla="*/ 1 w 67"/>
                  <a:gd name="T103" fmla="*/ 0 h 133"/>
                  <a:gd name="T104" fmla="*/ 1 w 67"/>
                  <a:gd name="T105" fmla="*/ 0 h 1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
                  <a:gd name="T160" fmla="*/ 0 h 133"/>
                  <a:gd name="T161" fmla="*/ 67 w 67"/>
                  <a:gd name="T162" fmla="*/ 133 h 1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 h="133">
                    <a:moveTo>
                      <a:pt x="53" y="18"/>
                    </a:moveTo>
                    <a:lnTo>
                      <a:pt x="53" y="14"/>
                    </a:lnTo>
                    <a:lnTo>
                      <a:pt x="53" y="9"/>
                    </a:lnTo>
                    <a:lnTo>
                      <a:pt x="53" y="5"/>
                    </a:lnTo>
                    <a:lnTo>
                      <a:pt x="53" y="2"/>
                    </a:lnTo>
                    <a:lnTo>
                      <a:pt x="50" y="2"/>
                    </a:lnTo>
                    <a:lnTo>
                      <a:pt x="48" y="2"/>
                    </a:lnTo>
                    <a:lnTo>
                      <a:pt x="45" y="2"/>
                    </a:lnTo>
                    <a:lnTo>
                      <a:pt x="43" y="2"/>
                    </a:lnTo>
                    <a:lnTo>
                      <a:pt x="37" y="2"/>
                    </a:lnTo>
                    <a:lnTo>
                      <a:pt x="31" y="2"/>
                    </a:lnTo>
                    <a:lnTo>
                      <a:pt x="25" y="2"/>
                    </a:lnTo>
                    <a:lnTo>
                      <a:pt x="20" y="0"/>
                    </a:lnTo>
                    <a:lnTo>
                      <a:pt x="18" y="4"/>
                    </a:lnTo>
                    <a:lnTo>
                      <a:pt x="18" y="9"/>
                    </a:lnTo>
                    <a:lnTo>
                      <a:pt x="18" y="14"/>
                    </a:lnTo>
                    <a:lnTo>
                      <a:pt x="18" y="18"/>
                    </a:lnTo>
                    <a:lnTo>
                      <a:pt x="18" y="23"/>
                    </a:lnTo>
                    <a:lnTo>
                      <a:pt x="18" y="30"/>
                    </a:lnTo>
                    <a:lnTo>
                      <a:pt x="18" y="37"/>
                    </a:lnTo>
                    <a:lnTo>
                      <a:pt x="20" y="42"/>
                    </a:lnTo>
                    <a:lnTo>
                      <a:pt x="11" y="49"/>
                    </a:lnTo>
                    <a:lnTo>
                      <a:pt x="4" y="60"/>
                    </a:lnTo>
                    <a:lnTo>
                      <a:pt x="1" y="72"/>
                    </a:lnTo>
                    <a:lnTo>
                      <a:pt x="0" y="79"/>
                    </a:lnTo>
                    <a:lnTo>
                      <a:pt x="1" y="86"/>
                    </a:lnTo>
                    <a:lnTo>
                      <a:pt x="3" y="96"/>
                    </a:lnTo>
                    <a:lnTo>
                      <a:pt x="8" y="105"/>
                    </a:lnTo>
                    <a:lnTo>
                      <a:pt x="17" y="114"/>
                    </a:lnTo>
                    <a:lnTo>
                      <a:pt x="17" y="117"/>
                    </a:lnTo>
                    <a:lnTo>
                      <a:pt x="18" y="121"/>
                    </a:lnTo>
                    <a:lnTo>
                      <a:pt x="18" y="126"/>
                    </a:lnTo>
                    <a:lnTo>
                      <a:pt x="18" y="129"/>
                    </a:lnTo>
                    <a:lnTo>
                      <a:pt x="25" y="129"/>
                    </a:lnTo>
                    <a:lnTo>
                      <a:pt x="33" y="131"/>
                    </a:lnTo>
                    <a:lnTo>
                      <a:pt x="38" y="131"/>
                    </a:lnTo>
                    <a:lnTo>
                      <a:pt x="45" y="133"/>
                    </a:lnTo>
                    <a:lnTo>
                      <a:pt x="45" y="126"/>
                    </a:lnTo>
                    <a:lnTo>
                      <a:pt x="47" y="121"/>
                    </a:lnTo>
                    <a:lnTo>
                      <a:pt x="47" y="117"/>
                    </a:lnTo>
                    <a:lnTo>
                      <a:pt x="47" y="114"/>
                    </a:lnTo>
                    <a:lnTo>
                      <a:pt x="57" y="108"/>
                    </a:lnTo>
                    <a:lnTo>
                      <a:pt x="63" y="100"/>
                    </a:lnTo>
                    <a:lnTo>
                      <a:pt x="65" y="89"/>
                    </a:lnTo>
                    <a:lnTo>
                      <a:pt x="67" y="77"/>
                    </a:lnTo>
                    <a:lnTo>
                      <a:pt x="67" y="67"/>
                    </a:lnTo>
                    <a:lnTo>
                      <a:pt x="64" y="56"/>
                    </a:lnTo>
                    <a:lnTo>
                      <a:pt x="60" y="49"/>
                    </a:lnTo>
                    <a:lnTo>
                      <a:pt x="54" y="44"/>
                    </a:lnTo>
                    <a:lnTo>
                      <a:pt x="54" y="37"/>
                    </a:lnTo>
                    <a:lnTo>
                      <a:pt x="54" y="30"/>
                    </a:lnTo>
                    <a:lnTo>
                      <a:pt x="53" y="23"/>
                    </a:lnTo>
                    <a:lnTo>
                      <a:pt x="53" y="1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86" name="Freeform 142"/>
              <p:cNvSpPr>
                <a:spLocks/>
              </p:cNvSpPr>
              <p:nvPr/>
            </p:nvSpPr>
            <p:spPr bwMode="auto">
              <a:xfrm>
                <a:off x="6654" y="5571"/>
                <a:ext cx="6" cy="21"/>
              </a:xfrm>
              <a:custGeom>
                <a:avLst/>
                <a:gdLst>
                  <a:gd name="T0" fmla="*/ 1 w 11"/>
                  <a:gd name="T1" fmla="*/ 1 h 42"/>
                  <a:gd name="T2" fmla="*/ 1 w 11"/>
                  <a:gd name="T3" fmla="*/ 1 h 42"/>
                  <a:gd name="T4" fmla="*/ 1 w 11"/>
                  <a:gd name="T5" fmla="*/ 1 h 42"/>
                  <a:gd name="T6" fmla="*/ 1 w 11"/>
                  <a:gd name="T7" fmla="*/ 1 h 42"/>
                  <a:gd name="T8" fmla="*/ 1 w 11"/>
                  <a:gd name="T9" fmla="*/ 1 h 42"/>
                  <a:gd name="T10" fmla="*/ 1 w 11"/>
                  <a:gd name="T11" fmla="*/ 1 h 42"/>
                  <a:gd name="T12" fmla="*/ 1 w 11"/>
                  <a:gd name="T13" fmla="*/ 1 h 42"/>
                  <a:gd name="T14" fmla="*/ 1 w 11"/>
                  <a:gd name="T15" fmla="*/ 1 h 42"/>
                  <a:gd name="T16" fmla="*/ 1 w 11"/>
                  <a:gd name="T17" fmla="*/ 0 h 42"/>
                  <a:gd name="T18" fmla="*/ 1 w 11"/>
                  <a:gd name="T19" fmla="*/ 0 h 42"/>
                  <a:gd name="T20" fmla="*/ 1 w 11"/>
                  <a:gd name="T21" fmla="*/ 0 h 42"/>
                  <a:gd name="T22" fmla="*/ 1 w 11"/>
                  <a:gd name="T23" fmla="*/ 0 h 42"/>
                  <a:gd name="T24" fmla="*/ 0 w 11"/>
                  <a:gd name="T25" fmla="*/ 0 h 42"/>
                  <a:gd name="T26" fmla="*/ 0 w 11"/>
                  <a:gd name="T27" fmla="*/ 1 h 42"/>
                  <a:gd name="T28" fmla="*/ 1 w 11"/>
                  <a:gd name="T29" fmla="*/ 1 h 42"/>
                  <a:gd name="T30" fmla="*/ 1 w 11"/>
                  <a:gd name="T31" fmla="*/ 1 h 42"/>
                  <a:gd name="T32" fmla="*/ 1 w 11"/>
                  <a:gd name="T33" fmla="*/ 1 h 42"/>
                  <a:gd name="T34" fmla="*/ 1 w 11"/>
                  <a:gd name="T35" fmla="*/ 1 h 42"/>
                  <a:gd name="T36" fmla="*/ 1 w 11"/>
                  <a:gd name="T37" fmla="*/ 1 h 42"/>
                  <a:gd name="T38" fmla="*/ 1 w 11"/>
                  <a:gd name="T39" fmla="*/ 1 h 42"/>
                  <a:gd name="T40" fmla="*/ 1 w 11"/>
                  <a:gd name="T41" fmla="*/ 1 h 42"/>
                  <a:gd name="T42" fmla="*/ 1 w 11"/>
                  <a:gd name="T43" fmla="*/ 1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
                  <a:gd name="T67" fmla="*/ 0 h 42"/>
                  <a:gd name="T68" fmla="*/ 11 w 11"/>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 h="42">
                    <a:moveTo>
                      <a:pt x="11" y="42"/>
                    </a:moveTo>
                    <a:lnTo>
                      <a:pt x="11" y="35"/>
                    </a:lnTo>
                    <a:lnTo>
                      <a:pt x="11" y="28"/>
                    </a:lnTo>
                    <a:lnTo>
                      <a:pt x="10" y="21"/>
                    </a:lnTo>
                    <a:lnTo>
                      <a:pt x="10" y="16"/>
                    </a:lnTo>
                    <a:lnTo>
                      <a:pt x="10" y="12"/>
                    </a:lnTo>
                    <a:lnTo>
                      <a:pt x="10" y="7"/>
                    </a:lnTo>
                    <a:lnTo>
                      <a:pt x="10" y="3"/>
                    </a:lnTo>
                    <a:lnTo>
                      <a:pt x="10" y="0"/>
                    </a:lnTo>
                    <a:lnTo>
                      <a:pt x="7" y="0"/>
                    </a:lnTo>
                    <a:lnTo>
                      <a:pt x="5" y="0"/>
                    </a:lnTo>
                    <a:lnTo>
                      <a:pt x="2" y="0"/>
                    </a:lnTo>
                    <a:lnTo>
                      <a:pt x="0" y="0"/>
                    </a:lnTo>
                    <a:lnTo>
                      <a:pt x="0" y="9"/>
                    </a:lnTo>
                    <a:lnTo>
                      <a:pt x="1" y="23"/>
                    </a:lnTo>
                    <a:lnTo>
                      <a:pt x="1" y="33"/>
                    </a:lnTo>
                    <a:lnTo>
                      <a:pt x="1" y="40"/>
                    </a:lnTo>
                    <a:lnTo>
                      <a:pt x="4" y="40"/>
                    </a:lnTo>
                    <a:lnTo>
                      <a:pt x="5" y="40"/>
                    </a:lnTo>
                    <a:lnTo>
                      <a:pt x="8" y="42"/>
                    </a:lnTo>
                    <a:lnTo>
                      <a:pt x="10" y="42"/>
                    </a:lnTo>
                    <a:lnTo>
                      <a:pt x="11" y="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87" name="Freeform 143"/>
              <p:cNvSpPr>
                <a:spLocks/>
              </p:cNvSpPr>
              <p:nvPr/>
            </p:nvSpPr>
            <p:spPr bwMode="auto">
              <a:xfrm>
                <a:off x="6789" y="5241"/>
                <a:ext cx="229" cy="448"/>
              </a:xfrm>
              <a:custGeom>
                <a:avLst/>
                <a:gdLst>
                  <a:gd name="T0" fmla="*/ 0 w 459"/>
                  <a:gd name="T1" fmla="*/ 1 h 896"/>
                  <a:gd name="T2" fmla="*/ 0 w 459"/>
                  <a:gd name="T3" fmla="*/ 1 h 896"/>
                  <a:gd name="T4" fmla="*/ 0 w 459"/>
                  <a:gd name="T5" fmla="*/ 1 h 896"/>
                  <a:gd name="T6" fmla="*/ 0 w 459"/>
                  <a:gd name="T7" fmla="*/ 1 h 896"/>
                  <a:gd name="T8" fmla="*/ 0 w 459"/>
                  <a:gd name="T9" fmla="*/ 1 h 896"/>
                  <a:gd name="T10" fmla="*/ 0 w 459"/>
                  <a:gd name="T11" fmla="*/ 1 h 896"/>
                  <a:gd name="T12" fmla="*/ 0 w 459"/>
                  <a:gd name="T13" fmla="*/ 1 h 896"/>
                  <a:gd name="T14" fmla="*/ 0 w 459"/>
                  <a:gd name="T15" fmla="*/ 1 h 896"/>
                  <a:gd name="T16" fmla="*/ 0 w 459"/>
                  <a:gd name="T17" fmla="*/ 1 h 896"/>
                  <a:gd name="T18" fmla="*/ 0 w 459"/>
                  <a:gd name="T19" fmla="*/ 1 h 896"/>
                  <a:gd name="T20" fmla="*/ 0 w 459"/>
                  <a:gd name="T21" fmla="*/ 1 h 896"/>
                  <a:gd name="T22" fmla="*/ 0 w 459"/>
                  <a:gd name="T23" fmla="*/ 1 h 896"/>
                  <a:gd name="T24" fmla="*/ 0 w 459"/>
                  <a:gd name="T25" fmla="*/ 1 h 896"/>
                  <a:gd name="T26" fmla="*/ 0 w 459"/>
                  <a:gd name="T27" fmla="*/ 1 h 896"/>
                  <a:gd name="T28" fmla="*/ 0 w 459"/>
                  <a:gd name="T29" fmla="*/ 1 h 896"/>
                  <a:gd name="T30" fmla="*/ 0 w 459"/>
                  <a:gd name="T31" fmla="*/ 1 h 896"/>
                  <a:gd name="T32" fmla="*/ 0 w 459"/>
                  <a:gd name="T33" fmla="*/ 1 h 896"/>
                  <a:gd name="T34" fmla="*/ 0 w 459"/>
                  <a:gd name="T35" fmla="*/ 1 h 896"/>
                  <a:gd name="T36" fmla="*/ 0 w 459"/>
                  <a:gd name="T37" fmla="*/ 1 h 896"/>
                  <a:gd name="T38" fmla="*/ 0 w 459"/>
                  <a:gd name="T39" fmla="*/ 1 h 896"/>
                  <a:gd name="T40" fmla="*/ 0 w 459"/>
                  <a:gd name="T41" fmla="*/ 1 h 896"/>
                  <a:gd name="T42" fmla="*/ 0 w 459"/>
                  <a:gd name="T43" fmla="*/ 1 h 896"/>
                  <a:gd name="T44" fmla="*/ 0 w 459"/>
                  <a:gd name="T45" fmla="*/ 1 h 896"/>
                  <a:gd name="T46" fmla="*/ 0 w 459"/>
                  <a:gd name="T47" fmla="*/ 1 h 896"/>
                  <a:gd name="T48" fmla="*/ 0 w 459"/>
                  <a:gd name="T49" fmla="*/ 1 h 896"/>
                  <a:gd name="T50" fmla="*/ 0 w 459"/>
                  <a:gd name="T51" fmla="*/ 1 h 896"/>
                  <a:gd name="T52" fmla="*/ 0 w 459"/>
                  <a:gd name="T53" fmla="*/ 1 h 896"/>
                  <a:gd name="T54" fmla="*/ 0 w 459"/>
                  <a:gd name="T55" fmla="*/ 1 h 896"/>
                  <a:gd name="T56" fmla="*/ 0 w 459"/>
                  <a:gd name="T57" fmla="*/ 1 h 896"/>
                  <a:gd name="T58" fmla="*/ 0 w 459"/>
                  <a:gd name="T59" fmla="*/ 1 h 896"/>
                  <a:gd name="T60" fmla="*/ 0 w 459"/>
                  <a:gd name="T61" fmla="*/ 1 h 896"/>
                  <a:gd name="T62" fmla="*/ 0 w 459"/>
                  <a:gd name="T63" fmla="*/ 1 h 896"/>
                  <a:gd name="T64" fmla="*/ 0 w 459"/>
                  <a:gd name="T65" fmla="*/ 1 h 896"/>
                  <a:gd name="T66" fmla="*/ 0 w 459"/>
                  <a:gd name="T67" fmla="*/ 1 h 896"/>
                  <a:gd name="T68" fmla="*/ 0 w 459"/>
                  <a:gd name="T69" fmla="*/ 1 h 896"/>
                  <a:gd name="T70" fmla="*/ 0 w 459"/>
                  <a:gd name="T71" fmla="*/ 1 h 896"/>
                  <a:gd name="T72" fmla="*/ 0 w 459"/>
                  <a:gd name="T73" fmla="*/ 1 h 896"/>
                  <a:gd name="T74" fmla="*/ 0 w 459"/>
                  <a:gd name="T75" fmla="*/ 1 h 896"/>
                  <a:gd name="T76" fmla="*/ 0 w 459"/>
                  <a:gd name="T77" fmla="*/ 1 h 896"/>
                  <a:gd name="T78" fmla="*/ 0 w 459"/>
                  <a:gd name="T79" fmla="*/ 1 h 896"/>
                  <a:gd name="T80" fmla="*/ 0 w 459"/>
                  <a:gd name="T81" fmla="*/ 1 h 896"/>
                  <a:gd name="T82" fmla="*/ 0 w 459"/>
                  <a:gd name="T83" fmla="*/ 1 h 896"/>
                  <a:gd name="T84" fmla="*/ 0 w 459"/>
                  <a:gd name="T85" fmla="*/ 1 h 896"/>
                  <a:gd name="T86" fmla="*/ 0 w 459"/>
                  <a:gd name="T87" fmla="*/ 1 h 896"/>
                  <a:gd name="T88" fmla="*/ 0 w 459"/>
                  <a:gd name="T89" fmla="*/ 1 h 896"/>
                  <a:gd name="T90" fmla="*/ 0 w 459"/>
                  <a:gd name="T91" fmla="*/ 1 h 896"/>
                  <a:gd name="T92" fmla="*/ 0 w 459"/>
                  <a:gd name="T93" fmla="*/ 1 h 896"/>
                  <a:gd name="T94" fmla="*/ 0 w 459"/>
                  <a:gd name="T95" fmla="*/ 1 h 896"/>
                  <a:gd name="T96" fmla="*/ 0 w 459"/>
                  <a:gd name="T97" fmla="*/ 1 h 896"/>
                  <a:gd name="T98" fmla="*/ 0 w 459"/>
                  <a:gd name="T99" fmla="*/ 1 h 896"/>
                  <a:gd name="T100" fmla="*/ 0 w 459"/>
                  <a:gd name="T101" fmla="*/ 0 h 8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9"/>
                  <a:gd name="T154" fmla="*/ 0 h 896"/>
                  <a:gd name="T155" fmla="*/ 459 w 459"/>
                  <a:gd name="T156" fmla="*/ 896 h 8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9" h="896">
                    <a:moveTo>
                      <a:pt x="319" y="1"/>
                    </a:moveTo>
                    <a:lnTo>
                      <a:pt x="299" y="22"/>
                    </a:lnTo>
                    <a:lnTo>
                      <a:pt x="279" y="49"/>
                    </a:lnTo>
                    <a:lnTo>
                      <a:pt x="259" y="80"/>
                    </a:lnTo>
                    <a:lnTo>
                      <a:pt x="239" y="111"/>
                    </a:lnTo>
                    <a:lnTo>
                      <a:pt x="222" y="145"/>
                    </a:lnTo>
                    <a:lnTo>
                      <a:pt x="206" y="176"/>
                    </a:lnTo>
                    <a:lnTo>
                      <a:pt x="195" y="202"/>
                    </a:lnTo>
                    <a:lnTo>
                      <a:pt x="185" y="223"/>
                    </a:lnTo>
                    <a:lnTo>
                      <a:pt x="170" y="270"/>
                    </a:lnTo>
                    <a:lnTo>
                      <a:pt x="159" y="331"/>
                    </a:lnTo>
                    <a:lnTo>
                      <a:pt x="152" y="389"/>
                    </a:lnTo>
                    <a:lnTo>
                      <a:pt x="149" y="429"/>
                    </a:lnTo>
                    <a:lnTo>
                      <a:pt x="146" y="461"/>
                    </a:lnTo>
                    <a:lnTo>
                      <a:pt x="139" y="503"/>
                    </a:lnTo>
                    <a:lnTo>
                      <a:pt x="132" y="538"/>
                    </a:lnTo>
                    <a:lnTo>
                      <a:pt x="128" y="555"/>
                    </a:lnTo>
                    <a:lnTo>
                      <a:pt x="125" y="559"/>
                    </a:lnTo>
                    <a:lnTo>
                      <a:pt x="123" y="562"/>
                    </a:lnTo>
                    <a:lnTo>
                      <a:pt x="120" y="566"/>
                    </a:lnTo>
                    <a:lnTo>
                      <a:pt x="118" y="567"/>
                    </a:lnTo>
                    <a:lnTo>
                      <a:pt x="120" y="569"/>
                    </a:lnTo>
                    <a:lnTo>
                      <a:pt x="123" y="574"/>
                    </a:lnTo>
                    <a:lnTo>
                      <a:pt x="126" y="578"/>
                    </a:lnTo>
                    <a:lnTo>
                      <a:pt x="129" y="581"/>
                    </a:lnTo>
                    <a:lnTo>
                      <a:pt x="116" y="590"/>
                    </a:lnTo>
                    <a:lnTo>
                      <a:pt x="106" y="602"/>
                    </a:lnTo>
                    <a:lnTo>
                      <a:pt x="96" y="618"/>
                    </a:lnTo>
                    <a:lnTo>
                      <a:pt x="88" y="632"/>
                    </a:lnTo>
                    <a:lnTo>
                      <a:pt x="80" y="630"/>
                    </a:lnTo>
                    <a:lnTo>
                      <a:pt x="70" y="628"/>
                    </a:lnTo>
                    <a:lnTo>
                      <a:pt x="60" y="627"/>
                    </a:lnTo>
                    <a:lnTo>
                      <a:pt x="52" y="625"/>
                    </a:lnTo>
                    <a:lnTo>
                      <a:pt x="46" y="625"/>
                    </a:lnTo>
                    <a:lnTo>
                      <a:pt x="39" y="625"/>
                    </a:lnTo>
                    <a:lnTo>
                      <a:pt x="32" y="627"/>
                    </a:lnTo>
                    <a:lnTo>
                      <a:pt x="25" y="627"/>
                    </a:lnTo>
                    <a:lnTo>
                      <a:pt x="18" y="628"/>
                    </a:lnTo>
                    <a:lnTo>
                      <a:pt x="12" y="630"/>
                    </a:lnTo>
                    <a:lnTo>
                      <a:pt x="5" y="632"/>
                    </a:lnTo>
                    <a:lnTo>
                      <a:pt x="0" y="634"/>
                    </a:lnTo>
                    <a:lnTo>
                      <a:pt x="10" y="662"/>
                    </a:lnTo>
                    <a:lnTo>
                      <a:pt x="12" y="693"/>
                    </a:lnTo>
                    <a:lnTo>
                      <a:pt x="10" y="726"/>
                    </a:lnTo>
                    <a:lnTo>
                      <a:pt x="10" y="754"/>
                    </a:lnTo>
                    <a:lnTo>
                      <a:pt x="10" y="772"/>
                    </a:lnTo>
                    <a:lnTo>
                      <a:pt x="8" y="796"/>
                    </a:lnTo>
                    <a:lnTo>
                      <a:pt x="5" y="821"/>
                    </a:lnTo>
                    <a:lnTo>
                      <a:pt x="2" y="840"/>
                    </a:lnTo>
                    <a:lnTo>
                      <a:pt x="8" y="850"/>
                    </a:lnTo>
                    <a:lnTo>
                      <a:pt x="15" y="864"/>
                    </a:lnTo>
                    <a:lnTo>
                      <a:pt x="19" y="880"/>
                    </a:lnTo>
                    <a:lnTo>
                      <a:pt x="22" y="896"/>
                    </a:lnTo>
                    <a:lnTo>
                      <a:pt x="35" y="892"/>
                    </a:lnTo>
                    <a:lnTo>
                      <a:pt x="50" y="890"/>
                    </a:lnTo>
                    <a:lnTo>
                      <a:pt x="65" y="889"/>
                    </a:lnTo>
                    <a:lnTo>
                      <a:pt x="79" y="889"/>
                    </a:lnTo>
                    <a:lnTo>
                      <a:pt x="90" y="890"/>
                    </a:lnTo>
                    <a:lnTo>
                      <a:pt x="102" y="892"/>
                    </a:lnTo>
                    <a:lnTo>
                      <a:pt x="109" y="892"/>
                    </a:lnTo>
                    <a:lnTo>
                      <a:pt x="113" y="894"/>
                    </a:lnTo>
                    <a:lnTo>
                      <a:pt x="129" y="894"/>
                    </a:lnTo>
                    <a:lnTo>
                      <a:pt x="145" y="894"/>
                    </a:lnTo>
                    <a:lnTo>
                      <a:pt x="159" y="894"/>
                    </a:lnTo>
                    <a:lnTo>
                      <a:pt x="173" y="894"/>
                    </a:lnTo>
                    <a:lnTo>
                      <a:pt x="185" y="894"/>
                    </a:lnTo>
                    <a:lnTo>
                      <a:pt x="195" y="894"/>
                    </a:lnTo>
                    <a:lnTo>
                      <a:pt x="202" y="892"/>
                    </a:lnTo>
                    <a:lnTo>
                      <a:pt x="206" y="892"/>
                    </a:lnTo>
                    <a:lnTo>
                      <a:pt x="212" y="890"/>
                    </a:lnTo>
                    <a:lnTo>
                      <a:pt x="219" y="889"/>
                    </a:lnTo>
                    <a:lnTo>
                      <a:pt x="228" y="885"/>
                    </a:lnTo>
                    <a:lnTo>
                      <a:pt x="236" y="882"/>
                    </a:lnTo>
                    <a:lnTo>
                      <a:pt x="245" y="878"/>
                    </a:lnTo>
                    <a:lnTo>
                      <a:pt x="253" y="875"/>
                    </a:lnTo>
                    <a:lnTo>
                      <a:pt x="260" y="871"/>
                    </a:lnTo>
                    <a:lnTo>
                      <a:pt x="266" y="868"/>
                    </a:lnTo>
                    <a:lnTo>
                      <a:pt x="272" y="864"/>
                    </a:lnTo>
                    <a:lnTo>
                      <a:pt x="278" y="859"/>
                    </a:lnTo>
                    <a:lnTo>
                      <a:pt x="285" y="854"/>
                    </a:lnTo>
                    <a:lnTo>
                      <a:pt x="292" y="849"/>
                    </a:lnTo>
                    <a:lnTo>
                      <a:pt x="299" y="843"/>
                    </a:lnTo>
                    <a:lnTo>
                      <a:pt x="305" y="836"/>
                    </a:lnTo>
                    <a:lnTo>
                      <a:pt x="310" y="829"/>
                    </a:lnTo>
                    <a:lnTo>
                      <a:pt x="313" y="824"/>
                    </a:lnTo>
                    <a:lnTo>
                      <a:pt x="317" y="817"/>
                    </a:lnTo>
                    <a:lnTo>
                      <a:pt x="323" y="807"/>
                    </a:lnTo>
                    <a:lnTo>
                      <a:pt x="329" y="796"/>
                    </a:lnTo>
                    <a:lnTo>
                      <a:pt x="333" y="787"/>
                    </a:lnTo>
                    <a:lnTo>
                      <a:pt x="337" y="779"/>
                    </a:lnTo>
                    <a:lnTo>
                      <a:pt x="343" y="766"/>
                    </a:lnTo>
                    <a:lnTo>
                      <a:pt x="349" y="751"/>
                    </a:lnTo>
                    <a:lnTo>
                      <a:pt x="355" y="737"/>
                    </a:lnTo>
                    <a:lnTo>
                      <a:pt x="359" y="725"/>
                    </a:lnTo>
                    <a:lnTo>
                      <a:pt x="366" y="702"/>
                    </a:lnTo>
                    <a:lnTo>
                      <a:pt x="376" y="670"/>
                    </a:lnTo>
                    <a:lnTo>
                      <a:pt x="386" y="637"/>
                    </a:lnTo>
                    <a:lnTo>
                      <a:pt x="396" y="600"/>
                    </a:lnTo>
                    <a:lnTo>
                      <a:pt x="406" y="567"/>
                    </a:lnTo>
                    <a:lnTo>
                      <a:pt x="413" y="539"/>
                    </a:lnTo>
                    <a:lnTo>
                      <a:pt x="417" y="518"/>
                    </a:lnTo>
                    <a:lnTo>
                      <a:pt x="425" y="466"/>
                    </a:lnTo>
                    <a:lnTo>
                      <a:pt x="435" y="386"/>
                    </a:lnTo>
                    <a:lnTo>
                      <a:pt x="443" y="311"/>
                    </a:lnTo>
                    <a:lnTo>
                      <a:pt x="446" y="265"/>
                    </a:lnTo>
                    <a:lnTo>
                      <a:pt x="445" y="251"/>
                    </a:lnTo>
                    <a:lnTo>
                      <a:pt x="442" y="251"/>
                    </a:lnTo>
                    <a:lnTo>
                      <a:pt x="437" y="255"/>
                    </a:lnTo>
                    <a:lnTo>
                      <a:pt x="435" y="260"/>
                    </a:lnTo>
                    <a:lnTo>
                      <a:pt x="432" y="263"/>
                    </a:lnTo>
                    <a:lnTo>
                      <a:pt x="426" y="272"/>
                    </a:lnTo>
                    <a:lnTo>
                      <a:pt x="417" y="281"/>
                    </a:lnTo>
                    <a:lnTo>
                      <a:pt x="406" y="293"/>
                    </a:lnTo>
                    <a:lnTo>
                      <a:pt x="392" y="304"/>
                    </a:lnTo>
                    <a:lnTo>
                      <a:pt x="376" y="312"/>
                    </a:lnTo>
                    <a:lnTo>
                      <a:pt x="357" y="319"/>
                    </a:lnTo>
                    <a:lnTo>
                      <a:pt x="337" y="321"/>
                    </a:lnTo>
                    <a:lnTo>
                      <a:pt x="335" y="311"/>
                    </a:lnTo>
                    <a:lnTo>
                      <a:pt x="330" y="300"/>
                    </a:lnTo>
                    <a:lnTo>
                      <a:pt x="325" y="291"/>
                    </a:lnTo>
                    <a:lnTo>
                      <a:pt x="319" y="283"/>
                    </a:lnTo>
                    <a:lnTo>
                      <a:pt x="310" y="277"/>
                    </a:lnTo>
                    <a:lnTo>
                      <a:pt x="303" y="272"/>
                    </a:lnTo>
                    <a:lnTo>
                      <a:pt x="295" y="270"/>
                    </a:lnTo>
                    <a:lnTo>
                      <a:pt x="286" y="270"/>
                    </a:lnTo>
                    <a:lnTo>
                      <a:pt x="278" y="272"/>
                    </a:lnTo>
                    <a:lnTo>
                      <a:pt x="268" y="272"/>
                    </a:lnTo>
                    <a:lnTo>
                      <a:pt x="258" y="274"/>
                    </a:lnTo>
                    <a:lnTo>
                      <a:pt x="249" y="272"/>
                    </a:lnTo>
                    <a:lnTo>
                      <a:pt x="242" y="272"/>
                    </a:lnTo>
                    <a:lnTo>
                      <a:pt x="236" y="269"/>
                    </a:lnTo>
                    <a:lnTo>
                      <a:pt x="233" y="265"/>
                    </a:lnTo>
                    <a:lnTo>
                      <a:pt x="233" y="258"/>
                    </a:lnTo>
                    <a:lnTo>
                      <a:pt x="240" y="241"/>
                    </a:lnTo>
                    <a:lnTo>
                      <a:pt x="252" y="220"/>
                    </a:lnTo>
                    <a:lnTo>
                      <a:pt x="263" y="200"/>
                    </a:lnTo>
                    <a:lnTo>
                      <a:pt x="273" y="192"/>
                    </a:lnTo>
                    <a:lnTo>
                      <a:pt x="283" y="187"/>
                    </a:lnTo>
                    <a:lnTo>
                      <a:pt x="305" y="176"/>
                    </a:lnTo>
                    <a:lnTo>
                      <a:pt x="332" y="162"/>
                    </a:lnTo>
                    <a:lnTo>
                      <a:pt x="363" y="145"/>
                    </a:lnTo>
                    <a:lnTo>
                      <a:pt x="395" y="129"/>
                    </a:lnTo>
                    <a:lnTo>
                      <a:pt x="425" y="115"/>
                    </a:lnTo>
                    <a:lnTo>
                      <a:pt x="446" y="103"/>
                    </a:lnTo>
                    <a:lnTo>
                      <a:pt x="459" y="97"/>
                    </a:lnTo>
                    <a:lnTo>
                      <a:pt x="453" y="92"/>
                    </a:lnTo>
                    <a:lnTo>
                      <a:pt x="446" y="83"/>
                    </a:lnTo>
                    <a:lnTo>
                      <a:pt x="436" y="76"/>
                    </a:lnTo>
                    <a:lnTo>
                      <a:pt x="426" y="68"/>
                    </a:lnTo>
                    <a:lnTo>
                      <a:pt x="415" y="59"/>
                    </a:lnTo>
                    <a:lnTo>
                      <a:pt x="405" y="52"/>
                    </a:lnTo>
                    <a:lnTo>
                      <a:pt x="396" y="47"/>
                    </a:lnTo>
                    <a:lnTo>
                      <a:pt x="389" y="43"/>
                    </a:lnTo>
                    <a:lnTo>
                      <a:pt x="380" y="40"/>
                    </a:lnTo>
                    <a:lnTo>
                      <a:pt x="376" y="35"/>
                    </a:lnTo>
                    <a:lnTo>
                      <a:pt x="377" y="31"/>
                    </a:lnTo>
                    <a:lnTo>
                      <a:pt x="385" y="28"/>
                    </a:lnTo>
                    <a:lnTo>
                      <a:pt x="389" y="26"/>
                    </a:lnTo>
                    <a:lnTo>
                      <a:pt x="396" y="26"/>
                    </a:lnTo>
                    <a:lnTo>
                      <a:pt x="402" y="26"/>
                    </a:lnTo>
                    <a:lnTo>
                      <a:pt x="409" y="24"/>
                    </a:lnTo>
                    <a:lnTo>
                      <a:pt x="415" y="24"/>
                    </a:lnTo>
                    <a:lnTo>
                      <a:pt x="422" y="24"/>
                    </a:lnTo>
                    <a:lnTo>
                      <a:pt x="426" y="26"/>
                    </a:lnTo>
                    <a:lnTo>
                      <a:pt x="430" y="26"/>
                    </a:lnTo>
                    <a:lnTo>
                      <a:pt x="429" y="17"/>
                    </a:lnTo>
                    <a:lnTo>
                      <a:pt x="425" y="10"/>
                    </a:lnTo>
                    <a:lnTo>
                      <a:pt x="419" y="5"/>
                    </a:lnTo>
                    <a:lnTo>
                      <a:pt x="410" y="1"/>
                    </a:lnTo>
                    <a:lnTo>
                      <a:pt x="405" y="1"/>
                    </a:lnTo>
                    <a:lnTo>
                      <a:pt x="399" y="1"/>
                    </a:lnTo>
                    <a:lnTo>
                      <a:pt x="390" y="3"/>
                    </a:lnTo>
                    <a:lnTo>
                      <a:pt x="382" y="3"/>
                    </a:lnTo>
                    <a:lnTo>
                      <a:pt x="373" y="7"/>
                    </a:lnTo>
                    <a:lnTo>
                      <a:pt x="363" y="10"/>
                    </a:lnTo>
                    <a:lnTo>
                      <a:pt x="355" y="14"/>
                    </a:lnTo>
                    <a:lnTo>
                      <a:pt x="347" y="21"/>
                    </a:lnTo>
                    <a:lnTo>
                      <a:pt x="342" y="28"/>
                    </a:lnTo>
                    <a:lnTo>
                      <a:pt x="335" y="36"/>
                    </a:lnTo>
                    <a:lnTo>
                      <a:pt x="329" y="45"/>
                    </a:lnTo>
                    <a:lnTo>
                      <a:pt x="323" y="54"/>
                    </a:lnTo>
                    <a:lnTo>
                      <a:pt x="316" y="63"/>
                    </a:lnTo>
                    <a:lnTo>
                      <a:pt x="312" y="69"/>
                    </a:lnTo>
                    <a:lnTo>
                      <a:pt x="306" y="76"/>
                    </a:lnTo>
                    <a:lnTo>
                      <a:pt x="302" y="82"/>
                    </a:lnTo>
                    <a:lnTo>
                      <a:pt x="296" y="87"/>
                    </a:lnTo>
                    <a:lnTo>
                      <a:pt x="290" y="92"/>
                    </a:lnTo>
                    <a:lnTo>
                      <a:pt x="283" y="99"/>
                    </a:lnTo>
                    <a:lnTo>
                      <a:pt x="276" y="104"/>
                    </a:lnTo>
                    <a:lnTo>
                      <a:pt x="270" y="111"/>
                    </a:lnTo>
                    <a:lnTo>
                      <a:pt x="263" y="115"/>
                    </a:lnTo>
                    <a:lnTo>
                      <a:pt x="259" y="118"/>
                    </a:lnTo>
                    <a:lnTo>
                      <a:pt x="256" y="118"/>
                    </a:lnTo>
                    <a:lnTo>
                      <a:pt x="258" y="113"/>
                    </a:lnTo>
                    <a:lnTo>
                      <a:pt x="266" y="101"/>
                    </a:lnTo>
                    <a:lnTo>
                      <a:pt x="278" y="87"/>
                    </a:lnTo>
                    <a:lnTo>
                      <a:pt x="289" y="75"/>
                    </a:lnTo>
                    <a:lnTo>
                      <a:pt x="295" y="66"/>
                    </a:lnTo>
                    <a:lnTo>
                      <a:pt x="303" y="56"/>
                    </a:lnTo>
                    <a:lnTo>
                      <a:pt x="312" y="42"/>
                    </a:lnTo>
                    <a:lnTo>
                      <a:pt x="320" y="28"/>
                    </a:lnTo>
                    <a:lnTo>
                      <a:pt x="326" y="15"/>
                    </a:lnTo>
                    <a:lnTo>
                      <a:pt x="329" y="5"/>
                    </a:lnTo>
                    <a:lnTo>
                      <a:pt x="326" y="0"/>
                    </a:lnTo>
                    <a:lnTo>
                      <a:pt x="319"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88" name="Freeform 144"/>
              <p:cNvSpPr>
                <a:spLocks/>
              </p:cNvSpPr>
              <p:nvPr/>
            </p:nvSpPr>
            <p:spPr bwMode="auto">
              <a:xfrm>
                <a:off x="6789" y="5241"/>
                <a:ext cx="229" cy="378"/>
              </a:xfrm>
              <a:custGeom>
                <a:avLst/>
                <a:gdLst>
                  <a:gd name="T0" fmla="*/ 0 w 459"/>
                  <a:gd name="T1" fmla="*/ 1 h 754"/>
                  <a:gd name="T2" fmla="*/ 0 w 459"/>
                  <a:gd name="T3" fmla="*/ 1 h 754"/>
                  <a:gd name="T4" fmla="*/ 0 w 459"/>
                  <a:gd name="T5" fmla="*/ 1 h 754"/>
                  <a:gd name="T6" fmla="*/ 0 w 459"/>
                  <a:gd name="T7" fmla="*/ 1 h 754"/>
                  <a:gd name="T8" fmla="*/ 0 w 459"/>
                  <a:gd name="T9" fmla="*/ 1 h 754"/>
                  <a:gd name="T10" fmla="*/ 0 w 459"/>
                  <a:gd name="T11" fmla="*/ 1 h 754"/>
                  <a:gd name="T12" fmla="*/ 0 w 459"/>
                  <a:gd name="T13" fmla="*/ 1 h 754"/>
                  <a:gd name="T14" fmla="*/ 0 w 459"/>
                  <a:gd name="T15" fmla="*/ 1 h 754"/>
                  <a:gd name="T16" fmla="*/ 0 w 459"/>
                  <a:gd name="T17" fmla="*/ 1 h 754"/>
                  <a:gd name="T18" fmla="*/ 0 w 459"/>
                  <a:gd name="T19" fmla="*/ 1 h 754"/>
                  <a:gd name="T20" fmla="*/ 0 w 459"/>
                  <a:gd name="T21" fmla="*/ 1 h 754"/>
                  <a:gd name="T22" fmla="*/ 0 w 459"/>
                  <a:gd name="T23" fmla="*/ 1 h 754"/>
                  <a:gd name="T24" fmla="*/ 0 w 459"/>
                  <a:gd name="T25" fmla="*/ 1 h 754"/>
                  <a:gd name="T26" fmla="*/ 0 w 459"/>
                  <a:gd name="T27" fmla="*/ 1 h 754"/>
                  <a:gd name="T28" fmla="*/ 0 w 459"/>
                  <a:gd name="T29" fmla="*/ 1 h 754"/>
                  <a:gd name="T30" fmla="*/ 0 w 459"/>
                  <a:gd name="T31" fmla="*/ 1 h 754"/>
                  <a:gd name="T32" fmla="*/ 0 w 459"/>
                  <a:gd name="T33" fmla="*/ 1 h 754"/>
                  <a:gd name="T34" fmla="*/ 0 w 459"/>
                  <a:gd name="T35" fmla="*/ 1 h 754"/>
                  <a:gd name="T36" fmla="*/ 0 w 459"/>
                  <a:gd name="T37" fmla="*/ 1 h 754"/>
                  <a:gd name="T38" fmla="*/ 0 w 459"/>
                  <a:gd name="T39" fmla="*/ 1 h 754"/>
                  <a:gd name="T40" fmla="*/ 0 w 459"/>
                  <a:gd name="T41" fmla="*/ 1 h 754"/>
                  <a:gd name="T42" fmla="*/ 0 w 459"/>
                  <a:gd name="T43" fmla="*/ 1 h 754"/>
                  <a:gd name="T44" fmla="*/ 0 w 459"/>
                  <a:gd name="T45" fmla="*/ 1 h 754"/>
                  <a:gd name="T46" fmla="*/ 0 w 459"/>
                  <a:gd name="T47" fmla="*/ 1 h 754"/>
                  <a:gd name="T48" fmla="*/ 0 w 459"/>
                  <a:gd name="T49" fmla="*/ 1 h 754"/>
                  <a:gd name="T50" fmla="*/ 0 w 459"/>
                  <a:gd name="T51" fmla="*/ 1 h 754"/>
                  <a:gd name="T52" fmla="*/ 0 w 459"/>
                  <a:gd name="T53" fmla="*/ 1 h 754"/>
                  <a:gd name="T54" fmla="*/ 0 w 459"/>
                  <a:gd name="T55" fmla="*/ 1 h 754"/>
                  <a:gd name="T56" fmla="*/ 0 w 459"/>
                  <a:gd name="T57" fmla="*/ 1 h 754"/>
                  <a:gd name="T58" fmla="*/ 0 w 459"/>
                  <a:gd name="T59" fmla="*/ 1 h 754"/>
                  <a:gd name="T60" fmla="*/ 0 w 459"/>
                  <a:gd name="T61" fmla="*/ 1 h 754"/>
                  <a:gd name="T62" fmla="*/ 0 w 459"/>
                  <a:gd name="T63" fmla="*/ 1 h 754"/>
                  <a:gd name="T64" fmla="*/ 0 w 459"/>
                  <a:gd name="T65" fmla="*/ 1 h 754"/>
                  <a:gd name="T66" fmla="*/ 0 w 459"/>
                  <a:gd name="T67" fmla="*/ 1 h 754"/>
                  <a:gd name="T68" fmla="*/ 0 w 459"/>
                  <a:gd name="T69" fmla="*/ 1 h 754"/>
                  <a:gd name="T70" fmla="*/ 0 w 459"/>
                  <a:gd name="T71" fmla="*/ 1 h 754"/>
                  <a:gd name="T72" fmla="*/ 0 w 459"/>
                  <a:gd name="T73" fmla="*/ 1 h 754"/>
                  <a:gd name="T74" fmla="*/ 0 w 459"/>
                  <a:gd name="T75" fmla="*/ 1 h 754"/>
                  <a:gd name="T76" fmla="*/ 0 w 459"/>
                  <a:gd name="T77" fmla="*/ 1 h 754"/>
                  <a:gd name="T78" fmla="*/ 0 w 459"/>
                  <a:gd name="T79" fmla="*/ 1 h 754"/>
                  <a:gd name="T80" fmla="*/ 0 w 459"/>
                  <a:gd name="T81" fmla="*/ 1 h 754"/>
                  <a:gd name="T82" fmla="*/ 0 w 459"/>
                  <a:gd name="T83" fmla="*/ 1 h 754"/>
                  <a:gd name="T84" fmla="*/ 0 w 459"/>
                  <a:gd name="T85" fmla="*/ 1 h 754"/>
                  <a:gd name="T86" fmla="*/ 0 w 459"/>
                  <a:gd name="T87" fmla="*/ 1 h 754"/>
                  <a:gd name="T88" fmla="*/ 0 w 459"/>
                  <a:gd name="T89" fmla="*/ 1 h 754"/>
                  <a:gd name="T90" fmla="*/ 0 w 459"/>
                  <a:gd name="T91" fmla="*/ 1 h 754"/>
                  <a:gd name="T92" fmla="*/ 0 w 459"/>
                  <a:gd name="T93" fmla="*/ 1 h 754"/>
                  <a:gd name="T94" fmla="*/ 0 w 459"/>
                  <a:gd name="T95" fmla="*/ 1 h 754"/>
                  <a:gd name="T96" fmla="*/ 0 w 459"/>
                  <a:gd name="T97" fmla="*/ 1 h 754"/>
                  <a:gd name="T98" fmla="*/ 0 w 459"/>
                  <a:gd name="T99" fmla="*/ 1 h 754"/>
                  <a:gd name="T100" fmla="*/ 0 w 459"/>
                  <a:gd name="T101" fmla="*/ 1 h 754"/>
                  <a:gd name="T102" fmla="*/ 0 w 459"/>
                  <a:gd name="T103" fmla="*/ 1 h 754"/>
                  <a:gd name="T104" fmla="*/ 0 w 459"/>
                  <a:gd name="T105" fmla="*/ 1 h 754"/>
                  <a:gd name="T106" fmla="*/ 0 w 459"/>
                  <a:gd name="T107" fmla="*/ 1 h 754"/>
                  <a:gd name="T108" fmla="*/ 0 w 459"/>
                  <a:gd name="T109" fmla="*/ 1 h 754"/>
                  <a:gd name="T110" fmla="*/ 0 w 459"/>
                  <a:gd name="T111" fmla="*/ 1 h 754"/>
                  <a:gd name="T112" fmla="*/ 0 w 459"/>
                  <a:gd name="T113" fmla="*/ 1 h 754"/>
                  <a:gd name="T114" fmla="*/ 0 w 459"/>
                  <a:gd name="T115" fmla="*/ 1 h 754"/>
                  <a:gd name="T116" fmla="*/ 0 w 459"/>
                  <a:gd name="T117" fmla="*/ 1 h 7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754"/>
                  <a:gd name="T179" fmla="*/ 459 w 459"/>
                  <a:gd name="T180" fmla="*/ 754 h 7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754">
                    <a:moveTo>
                      <a:pt x="233" y="258"/>
                    </a:moveTo>
                    <a:lnTo>
                      <a:pt x="240" y="241"/>
                    </a:lnTo>
                    <a:lnTo>
                      <a:pt x="252" y="220"/>
                    </a:lnTo>
                    <a:lnTo>
                      <a:pt x="263" y="200"/>
                    </a:lnTo>
                    <a:lnTo>
                      <a:pt x="273" y="192"/>
                    </a:lnTo>
                    <a:lnTo>
                      <a:pt x="283" y="187"/>
                    </a:lnTo>
                    <a:lnTo>
                      <a:pt x="305" y="176"/>
                    </a:lnTo>
                    <a:lnTo>
                      <a:pt x="332" y="162"/>
                    </a:lnTo>
                    <a:lnTo>
                      <a:pt x="363" y="145"/>
                    </a:lnTo>
                    <a:lnTo>
                      <a:pt x="395" y="129"/>
                    </a:lnTo>
                    <a:lnTo>
                      <a:pt x="425" y="115"/>
                    </a:lnTo>
                    <a:lnTo>
                      <a:pt x="446" y="103"/>
                    </a:lnTo>
                    <a:lnTo>
                      <a:pt x="459" y="97"/>
                    </a:lnTo>
                    <a:lnTo>
                      <a:pt x="453" y="92"/>
                    </a:lnTo>
                    <a:lnTo>
                      <a:pt x="446" y="83"/>
                    </a:lnTo>
                    <a:lnTo>
                      <a:pt x="436" y="76"/>
                    </a:lnTo>
                    <a:lnTo>
                      <a:pt x="426" y="68"/>
                    </a:lnTo>
                    <a:lnTo>
                      <a:pt x="415" y="59"/>
                    </a:lnTo>
                    <a:lnTo>
                      <a:pt x="405" y="52"/>
                    </a:lnTo>
                    <a:lnTo>
                      <a:pt x="396" y="47"/>
                    </a:lnTo>
                    <a:lnTo>
                      <a:pt x="389" y="43"/>
                    </a:lnTo>
                    <a:lnTo>
                      <a:pt x="380" y="40"/>
                    </a:lnTo>
                    <a:lnTo>
                      <a:pt x="376" y="35"/>
                    </a:lnTo>
                    <a:lnTo>
                      <a:pt x="377" y="31"/>
                    </a:lnTo>
                    <a:lnTo>
                      <a:pt x="385" y="28"/>
                    </a:lnTo>
                    <a:lnTo>
                      <a:pt x="389" y="26"/>
                    </a:lnTo>
                    <a:lnTo>
                      <a:pt x="396" y="26"/>
                    </a:lnTo>
                    <a:lnTo>
                      <a:pt x="402" y="26"/>
                    </a:lnTo>
                    <a:lnTo>
                      <a:pt x="409" y="24"/>
                    </a:lnTo>
                    <a:lnTo>
                      <a:pt x="415" y="24"/>
                    </a:lnTo>
                    <a:lnTo>
                      <a:pt x="422" y="24"/>
                    </a:lnTo>
                    <a:lnTo>
                      <a:pt x="426" y="26"/>
                    </a:lnTo>
                    <a:lnTo>
                      <a:pt x="430" y="26"/>
                    </a:lnTo>
                    <a:lnTo>
                      <a:pt x="429" y="17"/>
                    </a:lnTo>
                    <a:lnTo>
                      <a:pt x="425" y="10"/>
                    </a:lnTo>
                    <a:lnTo>
                      <a:pt x="419" y="5"/>
                    </a:lnTo>
                    <a:lnTo>
                      <a:pt x="410" y="1"/>
                    </a:lnTo>
                    <a:lnTo>
                      <a:pt x="405" y="1"/>
                    </a:lnTo>
                    <a:lnTo>
                      <a:pt x="399" y="1"/>
                    </a:lnTo>
                    <a:lnTo>
                      <a:pt x="390" y="3"/>
                    </a:lnTo>
                    <a:lnTo>
                      <a:pt x="382" y="3"/>
                    </a:lnTo>
                    <a:lnTo>
                      <a:pt x="373" y="7"/>
                    </a:lnTo>
                    <a:lnTo>
                      <a:pt x="363" y="10"/>
                    </a:lnTo>
                    <a:lnTo>
                      <a:pt x="355" y="14"/>
                    </a:lnTo>
                    <a:lnTo>
                      <a:pt x="347" y="21"/>
                    </a:lnTo>
                    <a:lnTo>
                      <a:pt x="342" y="28"/>
                    </a:lnTo>
                    <a:lnTo>
                      <a:pt x="335" y="36"/>
                    </a:lnTo>
                    <a:lnTo>
                      <a:pt x="329" y="45"/>
                    </a:lnTo>
                    <a:lnTo>
                      <a:pt x="323" y="54"/>
                    </a:lnTo>
                    <a:lnTo>
                      <a:pt x="316" y="63"/>
                    </a:lnTo>
                    <a:lnTo>
                      <a:pt x="312" y="69"/>
                    </a:lnTo>
                    <a:lnTo>
                      <a:pt x="306" y="76"/>
                    </a:lnTo>
                    <a:lnTo>
                      <a:pt x="302" y="82"/>
                    </a:lnTo>
                    <a:lnTo>
                      <a:pt x="296" y="87"/>
                    </a:lnTo>
                    <a:lnTo>
                      <a:pt x="290" y="92"/>
                    </a:lnTo>
                    <a:lnTo>
                      <a:pt x="283" y="99"/>
                    </a:lnTo>
                    <a:lnTo>
                      <a:pt x="276" y="104"/>
                    </a:lnTo>
                    <a:lnTo>
                      <a:pt x="270" y="111"/>
                    </a:lnTo>
                    <a:lnTo>
                      <a:pt x="263" y="115"/>
                    </a:lnTo>
                    <a:lnTo>
                      <a:pt x="259" y="118"/>
                    </a:lnTo>
                    <a:lnTo>
                      <a:pt x="256" y="118"/>
                    </a:lnTo>
                    <a:lnTo>
                      <a:pt x="258" y="113"/>
                    </a:lnTo>
                    <a:lnTo>
                      <a:pt x="266" y="101"/>
                    </a:lnTo>
                    <a:lnTo>
                      <a:pt x="278" y="87"/>
                    </a:lnTo>
                    <a:lnTo>
                      <a:pt x="289" y="75"/>
                    </a:lnTo>
                    <a:lnTo>
                      <a:pt x="295" y="66"/>
                    </a:lnTo>
                    <a:lnTo>
                      <a:pt x="303" y="56"/>
                    </a:lnTo>
                    <a:lnTo>
                      <a:pt x="312" y="42"/>
                    </a:lnTo>
                    <a:lnTo>
                      <a:pt x="320" y="28"/>
                    </a:lnTo>
                    <a:lnTo>
                      <a:pt x="326" y="15"/>
                    </a:lnTo>
                    <a:lnTo>
                      <a:pt x="329" y="5"/>
                    </a:lnTo>
                    <a:lnTo>
                      <a:pt x="326" y="0"/>
                    </a:lnTo>
                    <a:lnTo>
                      <a:pt x="319" y="1"/>
                    </a:lnTo>
                    <a:lnTo>
                      <a:pt x="299" y="22"/>
                    </a:lnTo>
                    <a:lnTo>
                      <a:pt x="279" y="49"/>
                    </a:lnTo>
                    <a:lnTo>
                      <a:pt x="259" y="80"/>
                    </a:lnTo>
                    <a:lnTo>
                      <a:pt x="239" y="111"/>
                    </a:lnTo>
                    <a:lnTo>
                      <a:pt x="222" y="145"/>
                    </a:lnTo>
                    <a:lnTo>
                      <a:pt x="206" y="176"/>
                    </a:lnTo>
                    <a:lnTo>
                      <a:pt x="195" y="202"/>
                    </a:lnTo>
                    <a:lnTo>
                      <a:pt x="185" y="223"/>
                    </a:lnTo>
                    <a:lnTo>
                      <a:pt x="170" y="270"/>
                    </a:lnTo>
                    <a:lnTo>
                      <a:pt x="159" y="331"/>
                    </a:lnTo>
                    <a:lnTo>
                      <a:pt x="152" y="389"/>
                    </a:lnTo>
                    <a:lnTo>
                      <a:pt x="149" y="429"/>
                    </a:lnTo>
                    <a:lnTo>
                      <a:pt x="146" y="461"/>
                    </a:lnTo>
                    <a:lnTo>
                      <a:pt x="139" y="503"/>
                    </a:lnTo>
                    <a:lnTo>
                      <a:pt x="132" y="538"/>
                    </a:lnTo>
                    <a:lnTo>
                      <a:pt x="128" y="555"/>
                    </a:lnTo>
                    <a:lnTo>
                      <a:pt x="125" y="559"/>
                    </a:lnTo>
                    <a:lnTo>
                      <a:pt x="123" y="562"/>
                    </a:lnTo>
                    <a:lnTo>
                      <a:pt x="120" y="566"/>
                    </a:lnTo>
                    <a:lnTo>
                      <a:pt x="118" y="567"/>
                    </a:lnTo>
                    <a:lnTo>
                      <a:pt x="120" y="569"/>
                    </a:lnTo>
                    <a:lnTo>
                      <a:pt x="123" y="574"/>
                    </a:lnTo>
                    <a:lnTo>
                      <a:pt x="126" y="578"/>
                    </a:lnTo>
                    <a:lnTo>
                      <a:pt x="129" y="581"/>
                    </a:lnTo>
                    <a:lnTo>
                      <a:pt x="116" y="590"/>
                    </a:lnTo>
                    <a:lnTo>
                      <a:pt x="106" y="602"/>
                    </a:lnTo>
                    <a:lnTo>
                      <a:pt x="96" y="618"/>
                    </a:lnTo>
                    <a:lnTo>
                      <a:pt x="88" y="632"/>
                    </a:lnTo>
                    <a:lnTo>
                      <a:pt x="80" y="630"/>
                    </a:lnTo>
                    <a:lnTo>
                      <a:pt x="70" y="628"/>
                    </a:lnTo>
                    <a:lnTo>
                      <a:pt x="60" y="627"/>
                    </a:lnTo>
                    <a:lnTo>
                      <a:pt x="52" y="625"/>
                    </a:lnTo>
                    <a:lnTo>
                      <a:pt x="46" y="625"/>
                    </a:lnTo>
                    <a:lnTo>
                      <a:pt x="39" y="625"/>
                    </a:lnTo>
                    <a:lnTo>
                      <a:pt x="32" y="627"/>
                    </a:lnTo>
                    <a:lnTo>
                      <a:pt x="25" y="627"/>
                    </a:lnTo>
                    <a:lnTo>
                      <a:pt x="18" y="628"/>
                    </a:lnTo>
                    <a:lnTo>
                      <a:pt x="12" y="630"/>
                    </a:lnTo>
                    <a:lnTo>
                      <a:pt x="5" y="632"/>
                    </a:lnTo>
                    <a:lnTo>
                      <a:pt x="0" y="634"/>
                    </a:lnTo>
                    <a:lnTo>
                      <a:pt x="10" y="662"/>
                    </a:lnTo>
                    <a:lnTo>
                      <a:pt x="12" y="693"/>
                    </a:lnTo>
                    <a:lnTo>
                      <a:pt x="10" y="726"/>
                    </a:lnTo>
                    <a:lnTo>
                      <a:pt x="10" y="754"/>
                    </a:lnTo>
                    <a:lnTo>
                      <a:pt x="19" y="754"/>
                    </a:lnTo>
                    <a:lnTo>
                      <a:pt x="29" y="752"/>
                    </a:lnTo>
                    <a:lnTo>
                      <a:pt x="39" y="751"/>
                    </a:lnTo>
                    <a:lnTo>
                      <a:pt x="50" y="749"/>
                    </a:lnTo>
                    <a:lnTo>
                      <a:pt x="60" y="749"/>
                    </a:lnTo>
                    <a:lnTo>
                      <a:pt x="70" y="749"/>
                    </a:lnTo>
                    <a:lnTo>
                      <a:pt x="78" y="749"/>
                    </a:lnTo>
                    <a:lnTo>
                      <a:pt x="85" y="751"/>
                    </a:lnTo>
                    <a:lnTo>
                      <a:pt x="90" y="740"/>
                    </a:lnTo>
                    <a:lnTo>
                      <a:pt x="95" y="731"/>
                    </a:lnTo>
                    <a:lnTo>
                      <a:pt x="98" y="725"/>
                    </a:lnTo>
                    <a:lnTo>
                      <a:pt x="98" y="719"/>
                    </a:lnTo>
                    <a:lnTo>
                      <a:pt x="96" y="712"/>
                    </a:lnTo>
                    <a:lnTo>
                      <a:pt x="95" y="702"/>
                    </a:lnTo>
                    <a:lnTo>
                      <a:pt x="93" y="691"/>
                    </a:lnTo>
                    <a:lnTo>
                      <a:pt x="92" y="684"/>
                    </a:lnTo>
                    <a:lnTo>
                      <a:pt x="96" y="684"/>
                    </a:lnTo>
                    <a:lnTo>
                      <a:pt x="102" y="681"/>
                    </a:lnTo>
                    <a:lnTo>
                      <a:pt x="106" y="677"/>
                    </a:lnTo>
                    <a:lnTo>
                      <a:pt x="109" y="676"/>
                    </a:lnTo>
                    <a:lnTo>
                      <a:pt x="112" y="672"/>
                    </a:lnTo>
                    <a:lnTo>
                      <a:pt x="113" y="665"/>
                    </a:lnTo>
                    <a:lnTo>
                      <a:pt x="113" y="658"/>
                    </a:lnTo>
                    <a:lnTo>
                      <a:pt x="112" y="653"/>
                    </a:lnTo>
                    <a:lnTo>
                      <a:pt x="116" y="649"/>
                    </a:lnTo>
                    <a:lnTo>
                      <a:pt x="120" y="648"/>
                    </a:lnTo>
                    <a:lnTo>
                      <a:pt x="125" y="644"/>
                    </a:lnTo>
                    <a:lnTo>
                      <a:pt x="128" y="644"/>
                    </a:lnTo>
                    <a:lnTo>
                      <a:pt x="136" y="648"/>
                    </a:lnTo>
                    <a:lnTo>
                      <a:pt x="148" y="655"/>
                    </a:lnTo>
                    <a:lnTo>
                      <a:pt x="160" y="662"/>
                    </a:lnTo>
                    <a:lnTo>
                      <a:pt x="173" y="669"/>
                    </a:lnTo>
                    <a:lnTo>
                      <a:pt x="186" y="676"/>
                    </a:lnTo>
                    <a:lnTo>
                      <a:pt x="199" y="683"/>
                    </a:lnTo>
                    <a:lnTo>
                      <a:pt x="209" y="690"/>
                    </a:lnTo>
                    <a:lnTo>
                      <a:pt x="216" y="695"/>
                    </a:lnTo>
                    <a:lnTo>
                      <a:pt x="226" y="702"/>
                    </a:lnTo>
                    <a:lnTo>
                      <a:pt x="233" y="705"/>
                    </a:lnTo>
                    <a:lnTo>
                      <a:pt x="240" y="707"/>
                    </a:lnTo>
                    <a:lnTo>
                      <a:pt x="248" y="705"/>
                    </a:lnTo>
                    <a:lnTo>
                      <a:pt x="258" y="700"/>
                    </a:lnTo>
                    <a:lnTo>
                      <a:pt x="269" y="695"/>
                    </a:lnTo>
                    <a:lnTo>
                      <a:pt x="276" y="690"/>
                    </a:lnTo>
                    <a:lnTo>
                      <a:pt x="278" y="683"/>
                    </a:lnTo>
                    <a:lnTo>
                      <a:pt x="273" y="677"/>
                    </a:lnTo>
                    <a:lnTo>
                      <a:pt x="266" y="667"/>
                    </a:lnTo>
                    <a:lnTo>
                      <a:pt x="256" y="653"/>
                    </a:lnTo>
                    <a:lnTo>
                      <a:pt x="246" y="639"/>
                    </a:lnTo>
                    <a:lnTo>
                      <a:pt x="236" y="623"/>
                    </a:lnTo>
                    <a:lnTo>
                      <a:pt x="226" y="609"/>
                    </a:lnTo>
                    <a:lnTo>
                      <a:pt x="219" y="597"/>
                    </a:lnTo>
                    <a:lnTo>
                      <a:pt x="215" y="590"/>
                    </a:lnTo>
                    <a:lnTo>
                      <a:pt x="212" y="578"/>
                    </a:lnTo>
                    <a:lnTo>
                      <a:pt x="210" y="566"/>
                    </a:lnTo>
                    <a:lnTo>
                      <a:pt x="215" y="555"/>
                    </a:lnTo>
                    <a:lnTo>
                      <a:pt x="223" y="550"/>
                    </a:lnTo>
                    <a:lnTo>
                      <a:pt x="232" y="548"/>
                    </a:lnTo>
                    <a:lnTo>
                      <a:pt x="243" y="546"/>
                    </a:lnTo>
                    <a:lnTo>
                      <a:pt x="256" y="543"/>
                    </a:lnTo>
                    <a:lnTo>
                      <a:pt x="272" y="541"/>
                    </a:lnTo>
                    <a:lnTo>
                      <a:pt x="287" y="539"/>
                    </a:lnTo>
                    <a:lnTo>
                      <a:pt x="300" y="538"/>
                    </a:lnTo>
                    <a:lnTo>
                      <a:pt x="312" y="536"/>
                    </a:lnTo>
                    <a:lnTo>
                      <a:pt x="320" y="536"/>
                    </a:lnTo>
                    <a:lnTo>
                      <a:pt x="333" y="536"/>
                    </a:lnTo>
                    <a:lnTo>
                      <a:pt x="345" y="531"/>
                    </a:lnTo>
                    <a:lnTo>
                      <a:pt x="353" y="520"/>
                    </a:lnTo>
                    <a:lnTo>
                      <a:pt x="357" y="510"/>
                    </a:lnTo>
                    <a:lnTo>
                      <a:pt x="353" y="494"/>
                    </a:lnTo>
                    <a:lnTo>
                      <a:pt x="343" y="473"/>
                    </a:lnTo>
                    <a:lnTo>
                      <a:pt x="330" y="457"/>
                    </a:lnTo>
                    <a:lnTo>
                      <a:pt x="317" y="449"/>
                    </a:lnTo>
                    <a:lnTo>
                      <a:pt x="310" y="447"/>
                    </a:lnTo>
                    <a:lnTo>
                      <a:pt x="302" y="447"/>
                    </a:lnTo>
                    <a:lnTo>
                      <a:pt x="292" y="445"/>
                    </a:lnTo>
                    <a:lnTo>
                      <a:pt x="282" y="443"/>
                    </a:lnTo>
                    <a:lnTo>
                      <a:pt x="272" y="442"/>
                    </a:lnTo>
                    <a:lnTo>
                      <a:pt x="263" y="440"/>
                    </a:lnTo>
                    <a:lnTo>
                      <a:pt x="256" y="438"/>
                    </a:lnTo>
                    <a:lnTo>
                      <a:pt x="252" y="438"/>
                    </a:lnTo>
                    <a:lnTo>
                      <a:pt x="246" y="436"/>
                    </a:lnTo>
                    <a:lnTo>
                      <a:pt x="240" y="435"/>
                    </a:lnTo>
                    <a:lnTo>
                      <a:pt x="239" y="429"/>
                    </a:lnTo>
                    <a:lnTo>
                      <a:pt x="242" y="422"/>
                    </a:lnTo>
                    <a:lnTo>
                      <a:pt x="249" y="415"/>
                    </a:lnTo>
                    <a:lnTo>
                      <a:pt x="258" y="408"/>
                    </a:lnTo>
                    <a:lnTo>
                      <a:pt x="265" y="403"/>
                    </a:lnTo>
                    <a:lnTo>
                      <a:pt x="273" y="401"/>
                    </a:lnTo>
                    <a:lnTo>
                      <a:pt x="283" y="400"/>
                    </a:lnTo>
                    <a:lnTo>
                      <a:pt x="302" y="394"/>
                    </a:lnTo>
                    <a:lnTo>
                      <a:pt x="327" y="386"/>
                    </a:lnTo>
                    <a:lnTo>
                      <a:pt x="357" y="372"/>
                    </a:lnTo>
                    <a:lnTo>
                      <a:pt x="387" y="354"/>
                    </a:lnTo>
                    <a:lnTo>
                      <a:pt x="413" y="330"/>
                    </a:lnTo>
                    <a:lnTo>
                      <a:pt x="435" y="302"/>
                    </a:lnTo>
                    <a:lnTo>
                      <a:pt x="446" y="265"/>
                    </a:lnTo>
                    <a:lnTo>
                      <a:pt x="445" y="251"/>
                    </a:lnTo>
                    <a:lnTo>
                      <a:pt x="442" y="251"/>
                    </a:lnTo>
                    <a:lnTo>
                      <a:pt x="437" y="255"/>
                    </a:lnTo>
                    <a:lnTo>
                      <a:pt x="435" y="260"/>
                    </a:lnTo>
                    <a:lnTo>
                      <a:pt x="432" y="263"/>
                    </a:lnTo>
                    <a:lnTo>
                      <a:pt x="426" y="272"/>
                    </a:lnTo>
                    <a:lnTo>
                      <a:pt x="417" y="281"/>
                    </a:lnTo>
                    <a:lnTo>
                      <a:pt x="406" y="293"/>
                    </a:lnTo>
                    <a:lnTo>
                      <a:pt x="392" y="304"/>
                    </a:lnTo>
                    <a:lnTo>
                      <a:pt x="376" y="312"/>
                    </a:lnTo>
                    <a:lnTo>
                      <a:pt x="357" y="319"/>
                    </a:lnTo>
                    <a:lnTo>
                      <a:pt x="337" y="321"/>
                    </a:lnTo>
                    <a:lnTo>
                      <a:pt x="335" y="311"/>
                    </a:lnTo>
                    <a:lnTo>
                      <a:pt x="330" y="300"/>
                    </a:lnTo>
                    <a:lnTo>
                      <a:pt x="325" y="291"/>
                    </a:lnTo>
                    <a:lnTo>
                      <a:pt x="319" y="283"/>
                    </a:lnTo>
                    <a:lnTo>
                      <a:pt x="310" y="277"/>
                    </a:lnTo>
                    <a:lnTo>
                      <a:pt x="303" y="272"/>
                    </a:lnTo>
                    <a:lnTo>
                      <a:pt x="295" y="270"/>
                    </a:lnTo>
                    <a:lnTo>
                      <a:pt x="286" y="270"/>
                    </a:lnTo>
                    <a:lnTo>
                      <a:pt x="278" y="272"/>
                    </a:lnTo>
                    <a:lnTo>
                      <a:pt x="268" y="272"/>
                    </a:lnTo>
                    <a:lnTo>
                      <a:pt x="258" y="274"/>
                    </a:lnTo>
                    <a:lnTo>
                      <a:pt x="249" y="272"/>
                    </a:lnTo>
                    <a:lnTo>
                      <a:pt x="242" y="272"/>
                    </a:lnTo>
                    <a:lnTo>
                      <a:pt x="236" y="269"/>
                    </a:lnTo>
                    <a:lnTo>
                      <a:pt x="233" y="265"/>
                    </a:lnTo>
                    <a:lnTo>
                      <a:pt x="233" y="258"/>
                    </a:lnTo>
                    <a:lnTo>
                      <a:pt x="225" y="279"/>
                    </a:lnTo>
                    <a:lnTo>
                      <a:pt x="222" y="291"/>
                    </a:lnTo>
                    <a:lnTo>
                      <a:pt x="218" y="309"/>
                    </a:lnTo>
                    <a:lnTo>
                      <a:pt x="216" y="325"/>
                    </a:lnTo>
                    <a:lnTo>
                      <a:pt x="220" y="328"/>
                    </a:lnTo>
                    <a:lnTo>
                      <a:pt x="228" y="325"/>
                    </a:lnTo>
                    <a:lnTo>
                      <a:pt x="239" y="318"/>
                    </a:lnTo>
                    <a:lnTo>
                      <a:pt x="253" y="312"/>
                    </a:lnTo>
                    <a:lnTo>
                      <a:pt x="268" y="305"/>
                    </a:lnTo>
                    <a:lnTo>
                      <a:pt x="283" y="304"/>
                    </a:lnTo>
                    <a:lnTo>
                      <a:pt x="296" y="304"/>
                    </a:lnTo>
                    <a:lnTo>
                      <a:pt x="307" y="312"/>
                    </a:lnTo>
                    <a:lnTo>
                      <a:pt x="313" y="326"/>
                    </a:lnTo>
                    <a:lnTo>
                      <a:pt x="307" y="325"/>
                    </a:lnTo>
                    <a:lnTo>
                      <a:pt x="300" y="323"/>
                    </a:lnTo>
                    <a:lnTo>
                      <a:pt x="295" y="321"/>
                    </a:lnTo>
                    <a:lnTo>
                      <a:pt x="287" y="321"/>
                    </a:lnTo>
                    <a:lnTo>
                      <a:pt x="282" y="321"/>
                    </a:lnTo>
                    <a:lnTo>
                      <a:pt x="276" y="321"/>
                    </a:lnTo>
                    <a:lnTo>
                      <a:pt x="272" y="321"/>
                    </a:lnTo>
                    <a:lnTo>
                      <a:pt x="266" y="323"/>
                    </a:lnTo>
                    <a:lnTo>
                      <a:pt x="262" y="330"/>
                    </a:lnTo>
                    <a:lnTo>
                      <a:pt x="256" y="337"/>
                    </a:lnTo>
                    <a:lnTo>
                      <a:pt x="249" y="345"/>
                    </a:lnTo>
                    <a:lnTo>
                      <a:pt x="242" y="354"/>
                    </a:lnTo>
                    <a:lnTo>
                      <a:pt x="233" y="361"/>
                    </a:lnTo>
                    <a:lnTo>
                      <a:pt x="226" y="368"/>
                    </a:lnTo>
                    <a:lnTo>
                      <a:pt x="220" y="372"/>
                    </a:lnTo>
                    <a:lnTo>
                      <a:pt x="216" y="373"/>
                    </a:lnTo>
                    <a:lnTo>
                      <a:pt x="208" y="396"/>
                    </a:lnTo>
                    <a:lnTo>
                      <a:pt x="200" y="417"/>
                    </a:lnTo>
                    <a:lnTo>
                      <a:pt x="195" y="436"/>
                    </a:lnTo>
                    <a:lnTo>
                      <a:pt x="192" y="450"/>
                    </a:lnTo>
                    <a:lnTo>
                      <a:pt x="188" y="475"/>
                    </a:lnTo>
                    <a:lnTo>
                      <a:pt x="182" y="511"/>
                    </a:lnTo>
                    <a:lnTo>
                      <a:pt x="175" y="545"/>
                    </a:lnTo>
                    <a:lnTo>
                      <a:pt x="172" y="562"/>
                    </a:lnTo>
                    <a:lnTo>
                      <a:pt x="169" y="566"/>
                    </a:lnTo>
                    <a:lnTo>
                      <a:pt x="166" y="567"/>
                    </a:lnTo>
                    <a:lnTo>
                      <a:pt x="162" y="571"/>
                    </a:lnTo>
                    <a:lnTo>
                      <a:pt x="159" y="573"/>
                    </a:lnTo>
                    <a:lnTo>
                      <a:pt x="168" y="536"/>
                    </a:lnTo>
                    <a:lnTo>
                      <a:pt x="178" y="487"/>
                    </a:lnTo>
                    <a:lnTo>
                      <a:pt x="185" y="443"/>
                    </a:lnTo>
                    <a:lnTo>
                      <a:pt x="188" y="415"/>
                    </a:lnTo>
                    <a:lnTo>
                      <a:pt x="188" y="398"/>
                    </a:lnTo>
                    <a:lnTo>
                      <a:pt x="189" y="379"/>
                    </a:lnTo>
                    <a:lnTo>
                      <a:pt x="190" y="359"/>
                    </a:lnTo>
                    <a:lnTo>
                      <a:pt x="195" y="345"/>
                    </a:lnTo>
                    <a:lnTo>
                      <a:pt x="200" y="331"/>
                    </a:lnTo>
                    <a:lnTo>
                      <a:pt x="206" y="314"/>
                    </a:lnTo>
                    <a:lnTo>
                      <a:pt x="212" y="298"/>
                    </a:lnTo>
                    <a:lnTo>
                      <a:pt x="213" y="286"/>
                    </a:lnTo>
                    <a:lnTo>
                      <a:pt x="216" y="277"/>
                    </a:lnTo>
                    <a:lnTo>
                      <a:pt x="219" y="274"/>
                    </a:lnTo>
                    <a:lnTo>
                      <a:pt x="222" y="274"/>
                    </a:lnTo>
                    <a:lnTo>
                      <a:pt x="225" y="279"/>
                    </a:lnTo>
                    <a:lnTo>
                      <a:pt x="233" y="2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89" name="Freeform 145"/>
              <p:cNvSpPr>
                <a:spLocks/>
              </p:cNvSpPr>
              <p:nvPr/>
            </p:nvSpPr>
            <p:spPr bwMode="auto">
              <a:xfrm>
                <a:off x="6084" y="5200"/>
                <a:ext cx="108" cy="151"/>
              </a:xfrm>
              <a:custGeom>
                <a:avLst/>
                <a:gdLst>
                  <a:gd name="T0" fmla="*/ 1 w 216"/>
                  <a:gd name="T1" fmla="*/ 1 h 302"/>
                  <a:gd name="T2" fmla="*/ 1 w 216"/>
                  <a:gd name="T3" fmla="*/ 1 h 302"/>
                  <a:gd name="T4" fmla="*/ 1 w 216"/>
                  <a:gd name="T5" fmla="*/ 1 h 302"/>
                  <a:gd name="T6" fmla="*/ 1 w 216"/>
                  <a:gd name="T7" fmla="*/ 1 h 302"/>
                  <a:gd name="T8" fmla="*/ 1 w 216"/>
                  <a:gd name="T9" fmla="*/ 1 h 302"/>
                  <a:gd name="T10" fmla="*/ 1 w 216"/>
                  <a:gd name="T11" fmla="*/ 1 h 302"/>
                  <a:gd name="T12" fmla="*/ 1 w 216"/>
                  <a:gd name="T13" fmla="*/ 1 h 302"/>
                  <a:gd name="T14" fmla="*/ 1 w 216"/>
                  <a:gd name="T15" fmla="*/ 1 h 302"/>
                  <a:gd name="T16" fmla="*/ 1 w 216"/>
                  <a:gd name="T17" fmla="*/ 1 h 302"/>
                  <a:gd name="T18" fmla="*/ 1 w 216"/>
                  <a:gd name="T19" fmla="*/ 1 h 302"/>
                  <a:gd name="T20" fmla="*/ 1 w 216"/>
                  <a:gd name="T21" fmla="*/ 1 h 302"/>
                  <a:gd name="T22" fmla="*/ 1 w 216"/>
                  <a:gd name="T23" fmla="*/ 1 h 302"/>
                  <a:gd name="T24" fmla="*/ 1 w 216"/>
                  <a:gd name="T25" fmla="*/ 1 h 302"/>
                  <a:gd name="T26" fmla="*/ 1 w 216"/>
                  <a:gd name="T27" fmla="*/ 1 h 302"/>
                  <a:gd name="T28" fmla="*/ 1 w 216"/>
                  <a:gd name="T29" fmla="*/ 1 h 302"/>
                  <a:gd name="T30" fmla="*/ 1 w 216"/>
                  <a:gd name="T31" fmla="*/ 1 h 302"/>
                  <a:gd name="T32" fmla="*/ 1 w 216"/>
                  <a:gd name="T33" fmla="*/ 1 h 302"/>
                  <a:gd name="T34" fmla="*/ 1 w 216"/>
                  <a:gd name="T35" fmla="*/ 1 h 302"/>
                  <a:gd name="T36" fmla="*/ 1 w 216"/>
                  <a:gd name="T37" fmla="*/ 0 h 302"/>
                  <a:gd name="T38" fmla="*/ 1 w 216"/>
                  <a:gd name="T39" fmla="*/ 1 h 302"/>
                  <a:gd name="T40" fmla="*/ 1 w 216"/>
                  <a:gd name="T41" fmla="*/ 1 h 302"/>
                  <a:gd name="T42" fmla="*/ 1 w 216"/>
                  <a:gd name="T43" fmla="*/ 1 h 302"/>
                  <a:gd name="T44" fmla="*/ 1 w 216"/>
                  <a:gd name="T45" fmla="*/ 1 h 302"/>
                  <a:gd name="T46" fmla="*/ 1 w 216"/>
                  <a:gd name="T47" fmla="*/ 1 h 302"/>
                  <a:gd name="T48" fmla="*/ 1 w 216"/>
                  <a:gd name="T49" fmla="*/ 1 h 302"/>
                  <a:gd name="T50" fmla="*/ 1 w 216"/>
                  <a:gd name="T51" fmla="*/ 1 h 302"/>
                  <a:gd name="T52" fmla="*/ 1 w 216"/>
                  <a:gd name="T53" fmla="*/ 1 h 302"/>
                  <a:gd name="T54" fmla="*/ 1 w 216"/>
                  <a:gd name="T55" fmla="*/ 1 h 302"/>
                  <a:gd name="T56" fmla="*/ 1 w 216"/>
                  <a:gd name="T57" fmla="*/ 1 h 302"/>
                  <a:gd name="T58" fmla="*/ 1 w 216"/>
                  <a:gd name="T59" fmla="*/ 1 h 302"/>
                  <a:gd name="T60" fmla="*/ 1 w 216"/>
                  <a:gd name="T61" fmla="*/ 1 h 302"/>
                  <a:gd name="T62" fmla="*/ 1 w 216"/>
                  <a:gd name="T63" fmla="*/ 1 h 302"/>
                  <a:gd name="T64" fmla="*/ 1 w 216"/>
                  <a:gd name="T65" fmla="*/ 1 h 302"/>
                  <a:gd name="T66" fmla="*/ 1 w 216"/>
                  <a:gd name="T67" fmla="*/ 1 h 302"/>
                  <a:gd name="T68" fmla="*/ 1 w 216"/>
                  <a:gd name="T69" fmla="*/ 1 h 302"/>
                  <a:gd name="T70" fmla="*/ 1 w 216"/>
                  <a:gd name="T71" fmla="*/ 1 h 302"/>
                  <a:gd name="T72" fmla="*/ 1 w 216"/>
                  <a:gd name="T73" fmla="*/ 1 h 302"/>
                  <a:gd name="T74" fmla="*/ 1 w 216"/>
                  <a:gd name="T75" fmla="*/ 1 h 302"/>
                  <a:gd name="T76" fmla="*/ 1 w 216"/>
                  <a:gd name="T77" fmla="*/ 1 h 302"/>
                  <a:gd name="T78" fmla="*/ 1 w 216"/>
                  <a:gd name="T79" fmla="*/ 1 h 302"/>
                  <a:gd name="T80" fmla="*/ 1 w 216"/>
                  <a:gd name="T81" fmla="*/ 1 h 3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6"/>
                  <a:gd name="T124" fmla="*/ 0 h 302"/>
                  <a:gd name="T125" fmla="*/ 216 w 216"/>
                  <a:gd name="T126" fmla="*/ 302 h 3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6" h="302">
                    <a:moveTo>
                      <a:pt x="91" y="298"/>
                    </a:moveTo>
                    <a:lnTo>
                      <a:pt x="81" y="296"/>
                    </a:lnTo>
                    <a:lnTo>
                      <a:pt x="70" y="293"/>
                    </a:lnTo>
                    <a:lnTo>
                      <a:pt x="57" y="289"/>
                    </a:lnTo>
                    <a:lnTo>
                      <a:pt x="46" y="286"/>
                    </a:lnTo>
                    <a:lnTo>
                      <a:pt x="33" y="281"/>
                    </a:lnTo>
                    <a:lnTo>
                      <a:pt x="21" y="276"/>
                    </a:lnTo>
                    <a:lnTo>
                      <a:pt x="10" y="270"/>
                    </a:lnTo>
                    <a:lnTo>
                      <a:pt x="0" y="263"/>
                    </a:lnTo>
                    <a:lnTo>
                      <a:pt x="3" y="248"/>
                    </a:lnTo>
                    <a:lnTo>
                      <a:pt x="9" y="230"/>
                    </a:lnTo>
                    <a:lnTo>
                      <a:pt x="14" y="214"/>
                    </a:lnTo>
                    <a:lnTo>
                      <a:pt x="19" y="206"/>
                    </a:lnTo>
                    <a:lnTo>
                      <a:pt x="23" y="200"/>
                    </a:lnTo>
                    <a:lnTo>
                      <a:pt x="27" y="193"/>
                    </a:lnTo>
                    <a:lnTo>
                      <a:pt x="30" y="186"/>
                    </a:lnTo>
                    <a:lnTo>
                      <a:pt x="31" y="178"/>
                    </a:lnTo>
                    <a:lnTo>
                      <a:pt x="31" y="164"/>
                    </a:lnTo>
                    <a:lnTo>
                      <a:pt x="34" y="143"/>
                    </a:lnTo>
                    <a:lnTo>
                      <a:pt x="39" y="120"/>
                    </a:lnTo>
                    <a:lnTo>
                      <a:pt x="43" y="103"/>
                    </a:lnTo>
                    <a:lnTo>
                      <a:pt x="47" y="92"/>
                    </a:lnTo>
                    <a:lnTo>
                      <a:pt x="56" y="76"/>
                    </a:lnTo>
                    <a:lnTo>
                      <a:pt x="66" y="59"/>
                    </a:lnTo>
                    <a:lnTo>
                      <a:pt x="77" y="41"/>
                    </a:lnTo>
                    <a:lnTo>
                      <a:pt x="80" y="38"/>
                    </a:lnTo>
                    <a:lnTo>
                      <a:pt x="84" y="34"/>
                    </a:lnTo>
                    <a:lnTo>
                      <a:pt x="87" y="31"/>
                    </a:lnTo>
                    <a:lnTo>
                      <a:pt x="90" y="27"/>
                    </a:lnTo>
                    <a:lnTo>
                      <a:pt x="96" y="22"/>
                    </a:lnTo>
                    <a:lnTo>
                      <a:pt x="101" y="17"/>
                    </a:lnTo>
                    <a:lnTo>
                      <a:pt x="107" y="13"/>
                    </a:lnTo>
                    <a:lnTo>
                      <a:pt x="113" y="12"/>
                    </a:lnTo>
                    <a:lnTo>
                      <a:pt x="119" y="10"/>
                    </a:lnTo>
                    <a:lnTo>
                      <a:pt x="124" y="7"/>
                    </a:lnTo>
                    <a:lnTo>
                      <a:pt x="129" y="5"/>
                    </a:lnTo>
                    <a:lnTo>
                      <a:pt x="133" y="3"/>
                    </a:lnTo>
                    <a:lnTo>
                      <a:pt x="141" y="0"/>
                    </a:lnTo>
                    <a:lnTo>
                      <a:pt x="147" y="0"/>
                    </a:lnTo>
                    <a:lnTo>
                      <a:pt x="151" y="1"/>
                    </a:lnTo>
                    <a:lnTo>
                      <a:pt x="157" y="5"/>
                    </a:lnTo>
                    <a:lnTo>
                      <a:pt x="160" y="7"/>
                    </a:lnTo>
                    <a:lnTo>
                      <a:pt x="161" y="10"/>
                    </a:lnTo>
                    <a:lnTo>
                      <a:pt x="163" y="12"/>
                    </a:lnTo>
                    <a:lnTo>
                      <a:pt x="164" y="15"/>
                    </a:lnTo>
                    <a:lnTo>
                      <a:pt x="166" y="19"/>
                    </a:lnTo>
                    <a:lnTo>
                      <a:pt x="166" y="24"/>
                    </a:lnTo>
                    <a:lnTo>
                      <a:pt x="166" y="27"/>
                    </a:lnTo>
                    <a:lnTo>
                      <a:pt x="166" y="29"/>
                    </a:lnTo>
                    <a:lnTo>
                      <a:pt x="170" y="31"/>
                    </a:lnTo>
                    <a:lnTo>
                      <a:pt x="173" y="36"/>
                    </a:lnTo>
                    <a:lnTo>
                      <a:pt x="174" y="41"/>
                    </a:lnTo>
                    <a:lnTo>
                      <a:pt x="176" y="47"/>
                    </a:lnTo>
                    <a:lnTo>
                      <a:pt x="180" y="47"/>
                    </a:lnTo>
                    <a:lnTo>
                      <a:pt x="184" y="48"/>
                    </a:lnTo>
                    <a:lnTo>
                      <a:pt x="190" y="52"/>
                    </a:lnTo>
                    <a:lnTo>
                      <a:pt x="193" y="55"/>
                    </a:lnTo>
                    <a:lnTo>
                      <a:pt x="194" y="62"/>
                    </a:lnTo>
                    <a:lnTo>
                      <a:pt x="196" y="69"/>
                    </a:lnTo>
                    <a:lnTo>
                      <a:pt x="196" y="78"/>
                    </a:lnTo>
                    <a:lnTo>
                      <a:pt x="194" y="85"/>
                    </a:lnTo>
                    <a:lnTo>
                      <a:pt x="203" y="89"/>
                    </a:lnTo>
                    <a:lnTo>
                      <a:pt x="210" y="94"/>
                    </a:lnTo>
                    <a:lnTo>
                      <a:pt x="214" y="104"/>
                    </a:lnTo>
                    <a:lnTo>
                      <a:pt x="216" y="113"/>
                    </a:lnTo>
                    <a:lnTo>
                      <a:pt x="214" y="122"/>
                    </a:lnTo>
                    <a:lnTo>
                      <a:pt x="210" y="134"/>
                    </a:lnTo>
                    <a:lnTo>
                      <a:pt x="203" y="146"/>
                    </a:lnTo>
                    <a:lnTo>
                      <a:pt x="193" y="160"/>
                    </a:lnTo>
                    <a:lnTo>
                      <a:pt x="183" y="172"/>
                    </a:lnTo>
                    <a:lnTo>
                      <a:pt x="173" y="190"/>
                    </a:lnTo>
                    <a:lnTo>
                      <a:pt x="164" y="207"/>
                    </a:lnTo>
                    <a:lnTo>
                      <a:pt x="159" y="218"/>
                    </a:lnTo>
                    <a:lnTo>
                      <a:pt x="153" y="227"/>
                    </a:lnTo>
                    <a:lnTo>
                      <a:pt x="147" y="235"/>
                    </a:lnTo>
                    <a:lnTo>
                      <a:pt x="139" y="246"/>
                    </a:lnTo>
                    <a:lnTo>
                      <a:pt x="127" y="255"/>
                    </a:lnTo>
                    <a:lnTo>
                      <a:pt x="121" y="262"/>
                    </a:lnTo>
                    <a:lnTo>
                      <a:pt x="114" y="274"/>
                    </a:lnTo>
                    <a:lnTo>
                      <a:pt x="107" y="288"/>
                    </a:lnTo>
                    <a:lnTo>
                      <a:pt x="101" y="302"/>
                    </a:lnTo>
                    <a:lnTo>
                      <a:pt x="91" y="29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90" name="Freeform 146"/>
              <p:cNvSpPr>
                <a:spLocks/>
              </p:cNvSpPr>
              <p:nvPr/>
            </p:nvSpPr>
            <p:spPr bwMode="auto">
              <a:xfrm>
                <a:off x="6117" y="5136"/>
                <a:ext cx="35" cy="77"/>
              </a:xfrm>
              <a:custGeom>
                <a:avLst/>
                <a:gdLst>
                  <a:gd name="T0" fmla="*/ 1 w 70"/>
                  <a:gd name="T1" fmla="*/ 0 h 156"/>
                  <a:gd name="T2" fmla="*/ 1 w 70"/>
                  <a:gd name="T3" fmla="*/ 0 h 156"/>
                  <a:gd name="T4" fmla="*/ 1 w 70"/>
                  <a:gd name="T5" fmla="*/ 0 h 156"/>
                  <a:gd name="T6" fmla="*/ 1 w 70"/>
                  <a:gd name="T7" fmla="*/ 0 h 156"/>
                  <a:gd name="T8" fmla="*/ 1 w 70"/>
                  <a:gd name="T9" fmla="*/ 0 h 156"/>
                  <a:gd name="T10" fmla="*/ 1 w 70"/>
                  <a:gd name="T11" fmla="*/ 0 h 156"/>
                  <a:gd name="T12" fmla="*/ 1 w 70"/>
                  <a:gd name="T13" fmla="*/ 0 h 156"/>
                  <a:gd name="T14" fmla="*/ 1 w 70"/>
                  <a:gd name="T15" fmla="*/ 0 h 156"/>
                  <a:gd name="T16" fmla="*/ 1 w 70"/>
                  <a:gd name="T17" fmla="*/ 0 h 156"/>
                  <a:gd name="T18" fmla="*/ 1 w 70"/>
                  <a:gd name="T19" fmla="*/ 0 h 156"/>
                  <a:gd name="T20" fmla="*/ 1 w 70"/>
                  <a:gd name="T21" fmla="*/ 0 h 156"/>
                  <a:gd name="T22" fmla="*/ 1 w 70"/>
                  <a:gd name="T23" fmla="*/ 0 h 156"/>
                  <a:gd name="T24" fmla="*/ 1 w 70"/>
                  <a:gd name="T25" fmla="*/ 0 h 156"/>
                  <a:gd name="T26" fmla="*/ 1 w 70"/>
                  <a:gd name="T27" fmla="*/ 0 h 156"/>
                  <a:gd name="T28" fmla="*/ 1 w 70"/>
                  <a:gd name="T29" fmla="*/ 0 h 156"/>
                  <a:gd name="T30" fmla="*/ 1 w 70"/>
                  <a:gd name="T31" fmla="*/ 0 h 156"/>
                  <a:gd name="T32" fmla="*/ 1 w 70"/>
                  <a:gd name="T33" fmla="*/ 0 h 156"/>
                  <a:gd name="T34" fmla="*/ 1 w 70"/>
                  <a:gd name="T35" fmla="*/ 0 h 156"/>
                  <a:gd name="T36" fmla="*/ 1 w 70"/>
                  <a:gd name="T37" fmla="*/ 0 h 156"/>
                  <a:gd name="T38" fmla="*/ 0 w 70"/>
                  <a:gd name="T39" fmla="*/ 0 h 156"/>
                  <a:gd name="T40" fmla="*/ 1 w 70"/>
                  <a:gd name="T41" fmla="*/ 0 h 156"/>
                  <a:gd name="T42" fmla="*/ 1 w 70"/>
                  <a:gd name="T43" fmla="*/ 0 h 156"/>
                  <a:gd name="T44" fmla="*/ 1 w 70"/>
                  <a:gd name="T45" fmla="*/ 0 h 156"/>
                  <a:gd name="T46" fmla="*/ 1 w 70"/>
                  <a:gd name="T47" fmla="*/ 0 h 156"/>
                  <a:gd name="T48" fmla="*/ 1 w 70"/>
                  <a:gd name="T49" fmla="*/ 0 h 156"/>
                  <a:gd name="T50" fmla="*/ 1 w 70"/>
                  <a:gd name="T51" fmla="*/ 0 h 156"/>
                  <a:gd name="T52" fmla="*/ 1 w 70"/>
                  <a:gd name="T53" fmla="*/ 0 h 156"/>
                  <a:gd name="T54" fmla="*/ 1 w 70"/>
                  <a:gd name="T55" fmla="*/ 0 h 156"/>
                  <a:gd name="T56" fmla="*/ 1 w 70"/>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156"/>
                  <a:gd name="T89" fmla="*/ 70 w 70"/>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156">
                    <a:moveTo>
                      <a:pt x="47" y="142"/>
                    </a:moveTo>
                    <a:lnTo>
                      <a:pt x="48" y="145"/>
                    </a:lnTo>
                    <a:lnTo>
                      <a:pt x="50" y="149"/>
                    </a:lnTo>
                    <a:lnTo>
                      <a:pt x="51" y="154"/>
                    </a:lnTo>
                    <a:lnTo>
                      <a:pt x="53" y="156"/>
                    </a:lnTo>
                    <a:lnTo>
                      <a:pt x="57" y="152"/>
                    </a:lnTo>
                    <a:lnTo>
                      <a:pt x="61" y="149"/>
                    </a:lnTo>
                    <a:lnTo>
                      <a:pt x="65" y="147"/>
                    </a:lnTo>
                    <a:lnTo>
                      <a:pt x="70" y="143"/>
                    </a:lnTo>
                    <a:lnTo>
                      <a:pt x="67" y="135"/>
                    </a:lnTo>
                    <a:lnTo>
                      <a:pt x="60" y="119"/>
                    </a:lnTo>
                    <a:lnTo>
                      <a:pt x="51" y="98"/>
                    </a:lnTo>
                    <a:lnTo>
                      <a:pt x="41" y="75"/>
                    </a:lnTo>
                    <a:lnTo>
                      <a:pt x="31" y="51"/>
                    </a:lnTo>
                    <a:lnTo>
                      <a:pt x="23" y="30"/>
                    </a:lnTo>
                    <a:lnTo>
                      <a:pt x="15" y="14"/>
                    </a:lnTo>
                    <a:lnTo>
                      <a:pt x="13" y="6"/>
                    </a:lnTo>
                    <a:lnTo>
                      <a:pt x="8" y="0"/>
                    </a:lnTo>
                    <a:lnTo>
                      <a:pt x="3" y="0"/>
                    </a:lnTo>
                    <a:lnTo>
                      <a:pt x="0" y="4"/>
                    </a:lnTo>
                    <a:lnTo>
                      <a:pt x="1" y="12"/>
                    </a:lnTo>
                    <a:lnTo>
                      <a:pt x="4" y="21"/>
                    </a:lnTo>
                    <a:lnTo>
                      <a:pt x="10" y="39"/>
                    </a:lnTo>
                    <a:lnTo>
                      <a:pt x="17" y="58"/>
                    </a:lnTo>
                    <a:lnTo>
                      <a:pt x="24" y="81"/>
                    </a:lnTo>
                    <a:lnTo>
                      <a:pt x="33" y="102"/>
                    </a:lnTo>
                    <a:lnTo>
                      <a:pt x="38" y="121"/>
                    </a:lnTo>
                    <a:lnTo>
                      <a:pt x="44" y="135"/>
                    </a:lnTo>
                    <a:lnTo>
                      <a:pt x="47" y="1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91" name="Freeform 147"/>
              <p:cNvSpPr>
                <a:spLocks/>
              </p:cNvSpPr>
              <p:nvPr/>
            </p:nvSpPr>
            <p:spPr bwMode="auto">
              <a:xfrm>
                <a:off x="6130" y="5302"/>
                <a:ext cx="23" cy="49"/>
              </a:xfrm>
              <a:custGeom>
                <a:avLst/>
                <a:gdLst>
                  <a:gd name="T0" fmla="*/ 1 w 46"/>
                  <a:gd name="T1" fmla="*/ 1 h 98"/>
                  <a:gd name="T2" fmla="*/ 1 w 46"/>
                  <a:gd name="T3" fmla="*/ 1 h 98"/>
                  <a:gd name="T4" fmla="*/ 1 w 46"/>
                  <a:gd name="T5" fmla="*/ 1 h 98"/>
                  <a:gd name="T6" fmla="*/ 1 w 46"/>
                  <a:gd name="T7" fmla="*/ 1 h 98"/>
                  <a:gd name="T8" fmla="*/ 1 w 46"/>
                  <a:gd name="T9" fmla="*/ 1 h 98"/>
                  <a:gd name="T10" fmla="*/ 1 w 46"/>
                  <a:gd name="T11" fmla="*/ 1 h 98"/>
                  <a:gd name="T12" fmla="*/ 1 w 46"/>
                  <a:gd name="T13" fmla="*/ 1 h 98"/>
                  <a:gd name="T14" fmla="*/ 1 w 46"/>
                  <a:gd name="T15" fmla="*/ 1 h 98"/>
                  <a:gd name="T16" fmla="*/ 0 w 46"/>
                  <a:gd name="T17" fmla="*/ 1 h 98"/>
                  <a:gd name="T18" fmla="*/ 0 w 46"/>
                  <a:gd name="T19" fmla="*/ 1 h 98"/>
                  <a:gd name="T20" fmla="*/ 1 w 46"/>
                  <a:gd name="T21" fmla="*/ 1 h 98"/>
                  <a:gd name="T22" fmla="*/ 1 w 46"/>
                  <a:gd name="T23" fmla="*/ 1 h 98"/>
                  <a:gd name="T24" fmla="*/ 1 w 46"/>
                  <a:gd name="T25" fmla="*/ 1 h 98"/>
                  <a:gd name="T26" fmla="*/ 1 w 46"/>
                  <a:gd name="T27" fmla="*/ 1 h 98"/>
                  <a:gd name="T28" fmla="*/ 1 w 46"/>
                  <a:gd name="T29" fmla="*/ 1 h 98"/>
                  <a:gd name="T30" fmla="*/ 1 w 46"/>
                  <a:gd name="T31" fmla="*/ 1 h 98"/>
                  <a:gd name="T32" fmla="*/ 1 w 46"/>
                  <a:gd name="T33" fmla="*/ 0 h 98"/>
                  <a:gd name="T34" fmla="*/ 1 w 46"/>
                  <a:gd name="T35" fmla="*/ 1 h 98"/>
                  <a:gd name="T36" fmla="*/ 1 w 46"/>
                  <a:gd name="T37" fmla="*/ 1 h 98"/>
                  <a:gd name="T38" fmla="*/ 1 w 46"/>
                  <a:gd name="T39" fmla="*/ 1 h 98"/>
                  <a:gd name="T40" fmla="*/ 1 w 46"/>
                  <a:gd name="T41" fmla="*/ 1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98"/>
                  <a:gd name="T65" fmla="*/ 46 w 46"/>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98">
                    <a:moveTo>
                      <a:pt x="36" y="51"/>
                    </a:moveTo>
                    <a:lnTo>
                      <a:pt x="30" y="58"/>
                    </a:lnTo>
                    <a:lnTo>
                      <a:pt x="23" y="70"/>
                    </a:lnTo>
                    <a:lnTo>
                      <a:pt x="16" y="84"/>
                    </a:lnTo>
                    <a:lnTo>
                      <a:pt x="10" y="98"/>
                    </a:lnTo>
                    <a:lnTo>
                      <a:pt x="8" y="98"/>
                    </a:lnTo>
                    <a:lnTo>
                      <a:pt x="6" y="96"/>
                    </a:lnTo>
                    <a:lnTo>
                      <a:pt x="3" y="96"/>
                    </a:lnTo>
                    <a:lnTo>
                      <a:pt x="0" y="94"/>
                    </a:lnTo>
                    <a:lnTo>
                      <a:pt x="0" y="84"/>
                    </a:lnTo>
                    <a:lnTo>
                      <a:pt x="2" y="70"/>
                    </a:lnTo>
                    <a:lnTo>
                      <a:pt x="5" y="58"/>
                    </a:lnTo>
                    <a:lnTo>
                      <a:pt x="8" y="49"/>
                    </a:lnTo>
                    <a:lnTo>
                      <a:pt x="13" y="37"/>
                    </a:lnTo>
                    <a:lnTo>
                      <a:pt x="22" y="19"/>
                    </a:lnTo>
                    <a:lnTo>
                      <a:pt x="32" y="3"/>
                    </a:lnTo>
                    <a:lnTo>
                      <a:pt x="42" y="0"/>
                    </a:lnTo>
                    <a:lnTo>
                      <a:pt x="46" y="7"/>
                    </a:lnTo>
                    <a:lnTo>
                      <a:pt x="46" y="17"/>
                    </a:lnTo>
                    <a:lnTo>
                      <a:pt x="42" y="33"/>
                    </a:lnTo>
                    <a:lnTo>
                      <a:pt x="36" y="5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92" name="Freeform 148"/>
              <p:cNvSpPr>
                <a:spLocks/>
              </p:cNvSpPr>
              <p:nvPr/>
            </p:nvSpPr>
            <p:spPr bwMode="auto">
              <a:xfrm>
                <a:off x="6123" y="5200"/>
                <a:ext cx="69" cy="78"/>
              </a:xfrm>
              <a:custGeom>
                <a:avLst/>
                <a:gdLst>
                  <a:gd name="T0" fmla="*/ 0 w 139"/>
                  <a:gd name="T1" fmla="*/ 1 h 155"/>
                  <a:gd name="T2" fmla="*/ 0 w 139"/>
                  <a:gd name="T3" fmla="*/ 1 h 155"/>
                  <a:gd name="T4" fmla="*/ 0 w 139"/>
                  <a:gd name="T5" fmla="*/ 1 h 155"/>
                  <a:gd name="T6" fmla="*/ 0 w 139"/>
                  <a:gd name="T7" fmla="*/ 1 h 155"/>
                  <a:gd name="T8" fmla="*/ 0 w 139"/>
                  <a:gd name="T9" fmla="*/ 1 h 155"/>
                  <a:gd name="T10" fmla="*/ 0 w 139"/>
                  <a:gd name="T11" fmla="*/ 1 h 155"/>
                  <a:gd name="T12" fmla="*/ 0 w 139"/>
                  <a:gd name="T13" fmla="*/ 1 h 155"/>
                  <a:gd name="T14" fmla="*/ 0 w 139"/>
                  <a:gd name="T15" fmla="*/ 1 h 155"/>
                  <a:gd name="T16" fmla="*/ 0 w 139"/>
                  <a:gd name="T17" fmla="*/ 1 h 155"/>
                  <a:gd name="T18" fmla="*/ 0 w 139"/>
                  <a:gd name="T19" fmla="*/ 1 h 155"/>
                  <a:gd name="T20" fmla="*/ 0 w 139"/>
                  <a:gd name="T21" fmla="*/ 1 h 155"/>
                  <a:gd name="T22" fmla="*/ 0 w 139"/>
                  <a:gd name="T23" fmla="*/ 1 h 155"/>
                  <a:gd name="T24" fmla="*/ 0 w 139"/>
                  <a:gd name="T25" fmla="*/ 1 h 155"/>
                  <a:gd name="T26" fmla="*/ 0 w 139"/>
                  <a:gd name="T27" fmla="*/ 1 h 155"/>
                  <a:gd name="T28" fmla="*/ 0 w 139"/>
                  <a:gd name="T29" fmla="*/ 1 h 155"/>
                  <a:gd name="T30" fmla="*/ 0 w 139"/>
                  <a:gd name="T31" fmla="*/ 1 h 155"/>
                  <a:gd name="T32" fmla="*/ 0 w 139"/>
                  <a:gd name="T33" fmla="*/ 1 h 155"/>
                  <a:gd name="T34" fmla="*/ 0 w 139"/>
                  <a:gd name="T35" fmla="*/ 1 h 155"/>
                  <a:gd name="T36" fmla="*/ 0 w 139"/>
                  <a:gd name="T37" fmla="*/ 1 h 155"/>
                  <a:gd name="T38" fmla="*/ 0 w 139"/>
                  <a:gd name="T39" fmla="*/ 1 h 155"/>
                  <a:gd name="T40" fmla="*/ 0 w 139"/>
                  <a:gd name="T41" fmla="*/ 1 h 155"/>
                  <a:gd name="T42" fmla="*/ 0 w 139"/>
                  <a:gd name="T43" fmla="*/ 1 h 155"/>
                  <a:gd name="T44" fmla="*/ 0 w 139"/>
                  <a:gd name="T45" fmla="*/ 1 h 155"/>
                  <a:gd name="T46" fmla="*/ 0 w 139"/>
                  <a:gd name="T47" fmla="*/ 1 h 155"/>
                  <a:gd name="T48" fmla="*/ 0 w 139"/>
                  <a:gd name="T49" fmla="*/ 1 h 155"/>
                  <a:gd name="T50" fmla="*/ 0 w 139"/>
                  <a:gd name="T51" fmla="*/ 1 h 155"/>
                  <a:gd name="T52" fmla="*/ 0 w 139"/>
                  <a:gd name="T53" fmla="*/ 1 h 155"/>
                  <a:gd name="T54" fmla="*/ 0 w 139"/>
                  <a:gd name="T55" fmla="*/ 1 h 155"/>
                  <a:gd name="T56" fmla="*/ 0 w 139"/>
                  <a:gd name="T57" fmla="*/ 1 h 155"/>
                  <a:gd name="T58" fmla="*/ 0 w 139"/>
                  <a:gd name="T59" fmla="*/ 1 h 155"/>
                  <a:gd name="T60" fmla="*/ 0 w 139"/>
                  <a:gd name="T61" fmla="*/ 1 h 155"/>
                  <a:gd name="T62" fmla="*/ 0 w 139"/>
                  <a:gd name="T63" fmla="*/ 1 h 155"/>
                  <a:gd name="T64" fmla="*/ 0 w 139"/>
                  <a:gd name="T65" fmla="*/ 1 h 155"/>
                  <a:gd name="T66" fmla="*/ 0 w 139"/>
                  <a:gd name="T67" fmla="*/ 1 h 155"/>
                  <a:gd name="T68" fmla="*/ 0 w 139"/>
                  <a:gd name="T69" fmla="*/ 1 h 155"/>
                  <a:gd name="T70" fmla="*/ 0 w 139"/>
                  <a:gd name="T71" fmla="*/ 1 h 155"/>
                  <a:gd name="T72" fmla="*/ 0 w 139"/>
                  <a:gd name="T73" fmla="*/ 1 h 155"/>
                  <a:gd name="T74" fmla="*/ 0 w 139"/>
                  <a:gd name="T75" fmla="*/ 0 h 155"/>
                  <a:gd name="T76" fmla="*/ 0 w 139"/>
                  <a:gd name="T77" fmla="*/ 1 h 155"/>
                  <a:gd name="T78" fmla="*/ 0 w 139"/>
                  <a:gd name="T79" fmla="*/ 1 h 155"/>
                  <a:gd name="T80" fmla="*/ 0 w 139"/>
                  <a:gd name="T81" fmla="*/ 1 h 155"/>
                  <a:gd name="T82" fmla="*/ 0 w 139"/>
                  <a:gd name="T83" fmla="*/ 1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9"/>
                  <a:gd name="T127" fmla="*/ 0 h 155"/>
                  <a:gd name="T128" fmla="*/ 139 w 139"/>
                  <a:gd name="T129" fmla="*/ 155 h 1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9" h="155">
                    <a:moveTo>
                      <a:pt x="42" y="26"/>
                    </a:moveTo>
                    <a:lnTo>
                      <a:pt x="39" y="29"/>
                    </a:lnTo>
                    <a:lnTo>
                      <a:pt x="36" y="33"/>
                    </a:lnTo>
                    <a:lnTo>
                      <a:pt x="32" y="36"/>
                    </a:lnTo>
                    <a:lnTo>
                      <a:pt x="26" y="40"/>
                    </a:lnTo>
                    <a:lnTo>
                      <a:pt x="24" y="38"/>
                    </a:lnTo>
                    <a:lnTo>
                      <a:pt x="20" y="34"/>
                    </a:lnTo>
                    <a:lnTo>
                      <a:pt x="17" y="31"/>
                    </a:lnTo>
                    <a:lnTo>
                      <a:pt x="13" y="27"/>
                    </a:lnTo>
                    <a:lnTo>
                      <a:pt x="10" y="31"/>
                    </a:lnTo>
                    <a:lnTo>
                      <a:pt x="7" y="34"/>
                    </a:lnTo>
                    <a:lnTo>
                      <a:pt x="3" y="38"/>
                    </a:lnTo>
                    <a:lnTo>
                      <a:pt x="0" y="41"/>
                    </a:lnTo>
                    <a:lnTo>
                      <a:pt x="6" y="47"/>
                    </a:lnTo>
                    <a:lnTo>
                      <a:pt x="13" y="54"/>
                    </a:lnTo>
                    <a:lnTo>
                      <a:pt x="19" y="59"/>
                    </a:lnTo>
                    <a:lnTo>
                      <a:pt x="24" y="61"/>
                    </a:lnTo>
                    <a:lnTo>
                      <a:pt x="32" y="55"/>
                    </a:lnTo>
                    <a:lnTo>
                      <a:pt x="40" y="48"/>
                    </a:lnTo>
                    <a:lnTo>
                      <a:pt x="49" y="45"/>
                    </a:lnTo>
                    <a:lnTo>
                      <a:pt x="56" y="47"/>
                    </a:lnTo>
                    <a:lnTo>
                      <a:pt x="57" y="55"/>
                    </a:lnTo>
                    <a:lnTo>
                      <a:pt x="56" y="69"/>
                    </a:lnTo>
                    <a:lnTo>
                      <a:pt x="56" y="82"/>
                    </a:lnTo>
                    <a:lnTo>
                      <a:pt x="60" y="89"/>
                    </a:lnTo>
                    <a:lnTo>
                      <a:pt x="66" y="94"/>
                    </a:lnTo>
                    <a:lnTo>
                      <a:pt x="72" y="101"/>
                    </a:lnTo>
                    <a:lnTo>
                      <a:pt x="76" y="108"/>
                    </a:lnTo>
                    <a:lnTo>
                      <a:pt x="77" y="115"/>
                    </a:lnTo>
                    <a:lnTo>
                      <a:pt x="77" y="120"/>
                    </a:lnTo>
                    <a:lnTo>
                      <a:pt x="77" y="125"/>
                    </a:lnTo>
                    <a:lnTo>
                      <a:pt x="80" y="131"/>
                    </a:lnTo>
                    <a:lnTo>
                      <a:pt x="83" y="134"/>
                    </a:lnTo>
                    <a:lnTo>
                      <a:pt x="89" y="138"/>
                    </a:lnTo>
                    <a:lnTo>
                      <a:pt x="94" y="141"/>
                    </a:lnTo>
                    <a:lnTo>
                      <a:pt x="100" y="146"/>
                    </a:lnTo>
                    <a:lnTo>
                      <a:pt x="102" y="155"/>
                    </a:lnTo>
                    <a:lnTo>
                      <a:pt x="110" y="146"/>
                    </a:lnTo>
                    <a:lnTo>
                      <a:pt x="122" y="136"/>
                    </a:lnTo>
                    <a:lnTo>
                      <a:pt x="132" y="124"/>
                    </a:lnTo>
                    <a:lnTo>
                      <a:pt x="139" y="113"/>
                    </a:lnTo>
                    <a:lnTo>
                      <a:pt x="137" y="104"/>
                    </a:lnTo>
                    <a:lnTo>
                      <a:pt x="133" y="94"/>
                    </a:lnTo>
                    <a:lnTo>
                      <a:pt x="126" y="89"/>
                    </a:lnTo>
                    <a:lnTo>
                      <a:pt x="117" y="85"/>
                    </a:lnTo>
                    <a:lnTo>
                      <a:pt x="113" y="90"/>
                    </a:lnTo>
                    <a:lnTo>
                      <a:pt x="107" y="96"/>
                    </a:lnTo>
                    <a:lnTo>
                      <a:pt x="100" y="101"/>
                    </a:lnTo>
                    <a:lnTo>
                      <a:pt x="94" y="103"/>
                    </a:lnTo>
                    <a:lnTo>
                      <a:pt x="99" y="94"/>
                    </a:lnTo>
                    <a:lnTo>
                      <a:pt x="106" y="80"/>
                    </a:lnTo>
                    <a:lnTo>
                      <a:pt x="113" y="66"/>
                    </a:lnTo>
                    <a:lnTo>
                      <a:pt x="116" y="55"/>
                    </a:lnTo>
                    <a:lnTo>
                      <a:pt x="113" y="52"/>
                    </a:lnTo>
                    <a:lnTo>
                      <a:pt x="107" y="48"/>
                    </a:lnTo>
                    <a:lnTo>
                      <a:pt x="103" y="47"/>
                    </a:lnTo>
                    <a:lnTo>
                      <a:pt x="99" y="47"/>
                    </a:lnTo>
                    <a:lnTo>
                      <a:pt x="97" y="41"/>
                    </a:lnTo>
                    <a:lnTo>
                      <a:pt x="96" y="36"/>
                    </a:lnTo>
                    <a:lnTo>
                      <a:pt x="93" y="31"/>
                    </a:lnTo>
                    <a:lnTo>
                      <a:pt x="89" y="29"/>
                    </a:lnTo>
                    <a:lnTo>
                      <a:pt x="86" y="36"/>
                    </a:lnTo>
                    <a:lnTo>
                      <a:pt x="82" y="45"/>
                    </a:lnTo>
                    <a:lnTo>
                      <a:pt x="77" y="52"/>
                    </a:lnTo>
                    <a:lnTo>
                      <a:pt x="73" y="54"/>
                    </a:lnTo>
                    <a:lnTo>
                      <a:pt x="73" y="48"/>
                    </a:lnTo>
                    <a:lnTo>
                      <a:pt x="77" y="36"/>
                    </a:lnTo>
                    <a:lnTo>
                      <a:pt x="83" y="24"/>
                    </a:lnTo>
                    <a:lnTo>
                      <a:pt x="87" y="15"/>
                    </a:lnTo>
                    <a:lnTo>
                      <a:pt x="86" y="12"/>
                    </a:lnTo>
                    <a:lnTo>
                      <a:pt x="84" y="10"/>
                    </a:lnTo>
                    <a:lnTo>
                      <a:pt x="83" y="7"/>
                    </a:lnTo>
                    <a:lnTo>
                      <a:pt x="80" y="5"/>
                    </a:lnTo>
                    <a:lnTo>
                      <a:pt x="74" y="1"/>
                    </a:lnTo>
                    <a:lnTo>
                      <a:pt x="70" y="0"/>
                    </a:lnTo>
                    <a:lnTo>
                      <a:pt x="64" y="0"/>
                    </a:lnTo>
                    <a:lnTo>
                      <a:pt x="56" y="3"/>
                    </a:lnTo>
                    <a:lnTo>
                      <a:pt x="52" y="5"/>
                    </a:lnTo>
                    <a:lnTo>
                      <a:pt x="47" y="7"/>
                    </a:lnTo>
                    <a:lnTo>
                      <a:pt x="42" y="10"/>
                    </a:lnTo>
                    <a:lnTo>
                      <a:pt x="36" y="12"/>
                    </a:lnTo>
                    <a:lnTo>
                      <a:pt x="37" y="15"/>
                    </a:lnTo>
                    <a:lnTo>
                      <a:pt x="39" y="19"/>
                    </a:lnTo>
                    <a:lnTo>
                      <a:pt x="40" y="24"/>
                    </a:lnTo>
                    <a:lnTo>
                      <a:pt x="42" y="2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93" name="Freeform 149"/>
              <p:cNvSpPr>
                <a:spLocks/>
              </p:cNvSpPr>
              <p:nvPr/>
            </p:nvSpPr>
            <p:spPr bwMode="auto">
              <a:xfrm>
                <a:off x="5938" y="5173"/>
                <a:ext cx="202" cy="428"/>
              </a:xfrm>
              <a:custGeom>
                <a:avLst/>
                <a:gdLst>
                  <a:gd name="T0" fmla="*/ 1 w 402"/>
                  <a:gd name="T1" fmla="*/ 1 h 856"/>
                  <a:gd name="T2" fmla="*/ 1 w 402"/>
                  <a:gd name="T3" fmla="*/ 1 h 856"/>
                  <a:gd name="T4" fmla="*/ 1 w 402"/>
                  <a:gd name="T5" fmla="*/ 1 h 856"/>
                  <a:gd name="T6" fmla="*/ 1 w 402"/>
                  <a:gd name="T7" fmla="*/ 1 h 856"/>
                  <a:gd name="T8" fmla="*/ 1 w 402"/>
                  <a:gd name="T9" fmla="*/ 1 h 856"/>
                  <a:gd name="T10" fmla="*/ 1 w 402"/>
                  <a:gd name="T11" fmla="*/ 1 h 856"/>
                  <a:gd name="T12" fmla="*/ 1 w 402"/>
                  <a:gd name="T13" fmla="*/ 1 h 856"/>
                  <a:gd name="T14" fmla="*/ 1 w 402"/>
                  <a:gd name="T15" fmla="*/ 1 h 856"/>
                  <a:gd name="T16" fmla="*/ 1 w 402"/>
                  <a:gd name="T17" fmla="*/ 1 h 856"/>
                  <a:gd name="T18" fmla="*/ 1 w 402"/>
                  <a:gd name="T19" fmla="*/ 1 h 856"/>
                  <a:gd name="T20" fmla="*/ 1 w 402"/>
                  <a:gd name="T21" fmla="*/ 1 h 856"/>
                  <a:gd name="T22" fmla="*/ 1 w 402"/>
                  <a:gd name="T23" fmla="*/ 1 h 856"/>
                  <a:gd name="T24" fmla="*/ 1 w 402"/>
                  <a:gd name="T25" fmla="*/ 1 h 856"/>
                  <a:gd name="T26" fmla="*/ 1 w 402"/>
                  <a:gd name="T27" fmla="*/ 1 h 856"/>
                  <a:gd name="T28" fmla="*/ 1 w 402"/>
                  <a:gd name="T29" fmla="*/ 1 h 856"/>
                  <a:gd name="T30" fmla="*/ 1 w 402"/>
                  <a:gd name="T31" fmla="*/ 1 h 856"/>
                  <a:gd name="T32" fmla="*/ 1 w 402"/>
                  <a:gd name="T33" fmla="*/ 1 h 856"/>
                  <a:gd name="T34" fmla="*/ 1 w 402"/>
                  <a:gd name="T35" fmla="*/ 1 h 856"/>
                  <a:gd name="T36" fmla="*/ 1 w 402"/>
                  <a:gd name="T37" fmla="*/ 1 h 856"/>
                  <a:gd name="T38" fmla="*/ 1 w 402"/>
                  <a:gd name="T39" fmla="*/ 1 h 856"/>
                  <a:gd name="T40" fmla="*/ 1 w 402"/>
                  <a:gd name="T41" fmla="*/ 1 h 856"/>
                  <a:gd name="T42" fmla="*/ 1 w 402"/>
                  <a:gd name="T43" fmla="*/ 1 h 856"/>
                  <a:gd name="T44" fmla="*/ 1 w 402"/>
                  <a:gd name="T45" fmla="*/ 1 h 856"/>
                  <a:gd name="T46" fmla="*/ 1 w 402"/>
                  <a:gd name="T47" fmla="*/ 1 h 856"/>
                  <a:gd name="T48" fmla="*/ 1 w 402"/>
                  <a:gd name="T49" fmla="*/ 1 h 856"/>
                  <a:gd name="T50" fmla="*/ 1 w 402"/>
                  <a:gd name="T51" fmla="*/ 1 h 856"/>
                  <a:gd name="T52" fmla="*/ 1 w 402"/>
                  <a:gd name="T53" fmla="*/ 1 h 856"/>
                  <a:gd name="T54" fmla="*/ 1 w 402"/>
                  <a:gd name="T55" fmla="*/ 1 h 856"/>
                  <a:gd name="T56" fmla="*/ 1 w 402"/>
                  <a:gd name="T57" fmla="*/ 1 h 856"/>
                  <a:gd name="T58" fmla="*/ 1 w 402"/>
                  <a:gd name="T59" fmla="*/ 1 h 856"/>
                  <a:gd name="T60" fmla="*/ 1 w 402"/>
                  <a:gd name="T61" fmla="*/ 1 h 856"/>
                  <a:gd name="T62" fmla="*/ 1 w 402"/>
                  <a:gd name="T63" fmla="*/ 1 h 856"/>
                  <a:gd name="T64" fmla="*/ 1 w 402"/>
                  <a:gd name="T65" fmla="*/ 1 h 856"/>
                  <a:gd name="T66" fmla="*/ 1 w 402"/>
                  <a:gd name="T67" fmla="*/ 1 h 856"/>
                  <a:gd name="T68" fmla="*/ 1 w 402"/>
                  <a:gd name="T69" fmla="*/ 1 h 856"/>
                  <a:gd name="T70" fmla="*/ 1 w 402"/>
                  <a:gd name="T71" fmla="*/ 1 h 856"/>
                  <a:gd name="T72" fmla="*/ 1 w 402"/>
                  <a:gd name="T73" fmla="*/ 1 h 856"/>
                  <a:gd name="T74" fmla="*/ 1 w 402"/>
                  <a:gd name="T75" fmla="*/ 1 h 856"/>
                  <a:gd name="T76" fmla="*/ 1 w 402"/>
                  <a:gd name="T77" fmla="*/ 1 h 856"/>
                  <a:gd name="T78" fmla="*/ 1 w 402"/>
                  <a:gd name="T79" fmla="*/ 1 h 856"/>
                  <a:gd name="T80" fmla="*/ 1 w 402"/>
                  <a:gd name="T81" fmla="*/ 1 h 856"/>
                  <a:gd name="T82" fmla="*/ 1 w 402"/>
                  <a:gd name="T83" fmla="*/ 1 h 856"/>
                  <a:gd name="T84" fmla="*/ 1 w 402"/>
                  <a:gd name="T85" fmla="*/ 1 h 856"/>
                  <a:gd name="T86" fmla="*/ 1 w 402"/>
                  <a:gd name="T87" fmla="*/ 1 h 856"/>
                  <a:gd name="T88" fmla="*/ 1 w 402"/>
                  <a:gd name="T89" fmla="*/ 1 h 856"/>
                  <a:gd name="T90" fmla="*/ 1 w 402"/>
                  <a:gd name="T91" fmla="*/ 1 h 856"/>
                  <a:gd name="T92" fmla="*/ 1 w 402"/>
                  <a:gd name="T93" fmla="*/ 1 h 856"/>
                  <a:gd name="T94" fmla="*/ 1 w 402"/>
                  <a:gd name="T95" fmla="*/ 1 h 8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2"/>
                  <a:gd name="T145" fmla="*/ 0 h 856"/>
                  <a:gd name="T146" fmla="*/ 402 w 402"/>
                  <a:gd name="T147" fmla="*/ 856 h 8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2" h="856">
                    <a:moveTo>
                      <a:pt x="71" y="751"/>
                    </a:moveTo>
                    <a:lnTo>
                      <a:pt x="80" y="757"/>
                    </a:lnTo>
                    <a:lnTo>
                      <a:pt x="90" y="764"/>
                    </a:lnTo>
                    <a:lnTo>
                      <a:pt x="103" y="772"/>
                    </a:lnTo>
                    <a:lnTo>
                      <a:pt x="115" y="783"/>
                    </a:lnTo>
                    <a:lnTo>
                      <a:pt x="127" y="792"/>
                    </a:lnTo>
                    <a:lnTo>
                      <a:pt x="137" y="802"/>
                    </a:lnTo>
                    <a:lnTo>
                      <a:pt x="145" y="809"/>
                    </a:lnTo>
                    <a:lnTo>
                      <a:pt x="150" y="816"/>
                    </a:lnTo>
                    <a:lnTo>
                      <a:pt x="154" y="827"/>
                    </a:lnTo>
                    <a:lnTo>
                      <a:pt x="160" y="837"/>
                    </a:lnTo>
                    <a:lnTo>
                      <a:pt x="165" y="848"/>
                    </a:lnTo>
                    <a:lnTo>
                      <a:pt x="170" y="855"/>
                    </a:lnTo>
                    <a:lnTo>
                      <a:pt x="175" y="849"/>
                    </a:lnTo>
                    <a:lnTo>
                      <a:pt x="181" y="842"/>
                    </a:lnTo>
                    <a:lnTo>
                      <a:pt x="187" y="835"/>
                    </a:lnTo>
                    <a:lnTo>
                      <a:pt x="191" y="832"/>
                    </a:lnTo>
                    <a:lnTo>
                      <a:pt x="194" y="834"/>
                    </a:lnTo>
                    <a:lnTo>
                      <a:pt x="197" y="837"/>
                    </a:lnTo>
                    <a:lnTo>
                      <a:pt x="198" y="839"/>
                    </a:lnTo>
                    <a:lnTo>
                      <a:pt x="201" y="842"/>
                    </a:lnTo>
                    <a:lnTo>
                      <a:pt x="215" y="846"/>
                    </a:lnTo>
                    <a:lnTo>
                      <a:pt x="231" y="849"/>
                    </a:lnTo>
                    <a:lnTo>
                      <a:pt x="248" y="853"/>
                    </a:lnTo>
                    <a:lnTo>
                      <a:pt x="265" y="855"/>
                    </a:lnTo>
                    <a:lnTo>
                      <a:pt x="281" y="855"/>
                    </a:lnTo>
                    <a:lnTo>
                      <a:pt x="297" y="856"/>
                    </a:lnTo>
                    <a:lnTo>
                      <a:pt x="308" y="855"/>
                    </a:lnTo>
                    <a:lnTo>
                      <a:pt x="315" y="853"/>
                    </a:lnTo>
                    <a:lnTo>
                      <a:pt x="321" y="848"/>
                    </a:lnTo>
                    <a:lnTo>
                      <a:pt x="328" y="839"/>
                    </a:lnTo>
                    <a:lnTo>
                      <a:pt x="337" y="830"/>
                    </a:lnTo>
                    <a:lnTo>
                      <a:pt x="345" y="818"/>
                    </a:lnTo>
                    <a:lnTo>
                      <a:pt x="352" y="806"/>
                    </a:lnTo>
                    <a:lnTo>
                      <a:pt x="360" y="795"/>
                    </a:lnTo>
                    <a:lnTo>
                      <a:pt x="364" y="786"/>
                    </a:lnTo>
                    <a:lnTo>
                      <a:pt x="365" y="779"/>
                    </a:lnTo>
                    <a:lnTo>
                      <a:pt x="365" y="757"/>
                    </a:lnTo>
                    <a:lnTo>
                      <a:pt x="365" y="718"/>
                    </a:lnTo>
                    <a:lnTo>
                      <a:pt x="367" y="676"/>
                    </a:lnTo>
                    <a:lnTo>
                      <a:pt x="370" y="641"/>
                    </a:lnTo>
                    <a:lnTo>
                      <a:pt x="378" y="610"/>
                    </a:lnTo>
                    <a:lnTo>
                      <a:pt x="387" y="573"/>
                    </a:lnTo>
                    <a:lnTo>
                      <a:pt x="392" y="540"/>
                    </a:lnTo>
                    <a:lnTo>
                      <a:pt x="390" y="516"/>
                    </a:lnTo>
                    <a:lnTo>
                      <a:pt x="395" y="488"/>
                    </a:lnTo>
                    <a:lnTo>
                      <a:pt x="400" y="446"/>
                    </a:lnTo>
                    <a:lnTo>
                      <a:pt x="402" y="399"/>
                    </a:lnTo>
                    <a:lnTo>
                      <a:pt x="401" y="360"/>
                    </a:lnTo>
                    <a:lnTo>
                      <a:pt x="400" y="360"/>
                    </a:lnTo>
                    <a:lnTo>
                      <a:pt x="398" y="358"/>
                    </a:lnTo>
                    <a:lnTo>
                      <a:pt x="395" y="358"/>
                    </a:lnTo>
                    <a:lnTo>
                      <a:pt x="392" y="357"/>
                    </a:lnTo>
                    <a:lnTo>
                      <a:pt x="390" y="357"/>
                    </a:lnTo>
                    <a:lnTo>
                      <a:pt x="388" y="355"/>
                    </a:lnTo>
                    <a:lnTo>
                      <a:pt x="385" y="355"/>
                    </a:lnTo>
                    <a:lnTo>
                      <a:pt x="382" y="353"/>
                    </a:lnTo>
                    <a:lnTo>
                      <a:pt x="372" y="351"/>
                    </a:lnTo>
                    <a:lnTo>
                      <a:pt x="361" y="348"/>
                    </a:lnTo>
                    <a:lnTo>
                      <a:pt x="348" y="344"/>
                    </a:lnTo>
                    <a:lnTo>
                      <a:pt x="337" y="341"/>
                    </a:lnTo>
                    <a:lnTo>
                      <a:pt x="324" y="336"/>
                    </a:lnTo>
                    <a:lnTo>
                      <a:pt x="312" y="331"/>
                    </a:lnTo>
                    <a:lnTo>
                      <a:pt x="301" y="325"/>
                    </a:lnTo>
                    <a:lnTo>
                      <a:pt x="291" y="318"/>
                    </a:lnTo>
                    <a:lnTo>
                      <a:pt x="287" y="315"/>
                    </a:lnTo>
                    <a:lnTo>
                      <a:pt x="282" y="311"/>
                    </a:lnTo>
                    <a:lnTo>
                      <a:pt x="278" y="308"/>
                    </a:lnTo>
                    <a:lnTo>
                      <a:pt x="275" y="304"/>
                    </a:lnTo>
                    <a:lnTo>
                      <a:pt x="271" y="329"/>
                    </a:lnTo>
                    <a:lnTo>
                      <a:pt x="268" y="353"/>
                    </a:lnTo>
                    <a:lnTo>
                      <a:pt x="267" y="376"/>
                    </a:lnTo>
                    <a:lnTo>
                      <a:pt x="265" y="395"/>
                    </a:lnTo>
                    <a:lnTo>
                      <a:pt x="262" y="416"/>
                    </a:lnTo>
                    <a:lnTo>
                      <a:pt x="258" y="437"/>
                    </a:lnTo>
                    <a:lnTo>
                      <a:pt x="250" y="455"/>
                    </a:lnTo>
                    <a:lnTo>
                      <a:pt x="242" y="463"/>
                    </a:lnTo>
                    <a:lnTo>
                      <a:pt x="235" y="470"/>
                    </a:lnTo>
                    <a:lnTo>
                      <a:pt x="228" y="481"/>
                    </a:lnTo>
                    <a:lnTo>
                      <a:pt x="224" y="491"/>
                    </a:lnTo>
                    <a:lnTo>
                      <a:pt x="221" y="500"/>
                    </a:lnTo>
                    <a:lnTo>
                      <a:pt x="214" y="474"/>
                    </a:lnTo>
                    <a:lnTo>
                      <a:pt x="205" y="442"/>
                    </a:lnTo>
                    <a:lnTo>
                      <a:pt x="198" y="413"/>
                    </a:lnTo>
                    <a:lnTo>
                      <a:pt x="194" y="397"/>
                    </a:lnTo>
                    <a:lnTo>
                      <a:pt x="190" y="385"/>
                    </a:lnTo>
                    <a:lnTo>
                      <a:pt x="183" y="371"/>
                    </a:lnTo>
                    <a:lnTo>
                      <a:pt x="174" y="357"/>
                    </a:lnTo>
                    <a:lnTo>
                      <a:pt x="167" y="348"/>
                    </a:lnTo>
                    <a:lnTo>
                      <a:pt x="163" y="336"/>
                    </a:lnTo>
                    <a:lnTo>
                      <a:pt x="161" y="317"/>
                    </a:lnTo>
                    <a:lnTo>
                      <a:pt x="161" y="296"/>
                    </a:lnTo>
                    <a:lnTo>
                      <a:pt x="160" y="275"/>
                    </a:lnTo>
                    <a:lnTo>
                      <a:pt x="155" y="252"/>
                    </a:lnTo>
                    <a:lnTo>
                      <a:pt x="150" y="226"/>
                    </a:lnTo>
                    <a:lnTo>
                      <a:pt x="144" y="201"/>
                    </a:lnTo>
                    <a:lnTo>
                      <a:pt x="143" y="184"/>
                    </a:lnTo>
                    <a:lnTo>
                      <a:pt x="145" y="161"/>
                    </a:lnTo>
                    <a:lnTo>
                      <a:pt x="148" y="128"/>
                    </a:lnTo>
                    <a:lnTo>
                      <a:pt x="148" y="93"/>
                    </a:lnTo>
                    <a:lnTo>
                      <a:pt x="144" y="70"/>
                    </a:lnTo>
                    <a:lnTo>
                      <a:pt x="138" y="58"/>
                    </a:lnTo>
                    <a:lnTo>
                      <a:pt x="131" y="44"/>
                    </a:lnTo>
                    <a:lnTo>
                      <a:pt x="125" y="28"/>
                    </a:lnTo>
                    <a:lnTo>
                      <a:pt x="118" y="14"/>
                    </a:lnTo>
                    <a:lnTo>
                      <a:pt x="117" y="11"/>
                    </a:lnTo>
                    <a:lnTo>
                      <a:pt x="114" y="7"/>
                    </a:lnTo>
                    <a:lnTo>
                      <a:pt x="113" y="4"/>
                    </a:lnTo>
                    <a:lnTo>
                      <a:pt x="110" y="0"/>
                    </a:lnTo>
                    <a:lnTo>
                      <a:pt x="105" y="9"/>
                    </a:lnTo>
                    <a:lnTo>
                      <a:pt x="98" y="16"/>
                    </a:lnTo>
                    <a:lnTo>
                      <a:pt x="88" y="21"/>
                    </a:lnTo>
                    <a:lnTo>
                      <a:pt x="78" y="21"/>
                    </a:lnTo>
                    <a:lnTo>
                      <a:pt x="77" y="35"/>
                    </a:lnTo>
                    <a:lnTo>
                      <a:pt x="73" y="48"/>
                    </a:lnTo>
                    <a:lnTo>
                      <a:pt x="67" y="62"/>
                    </a:lnTo>
                    <a:lnTo>
                      <a:pt x="61" y="75"/>
                    </a:lnTo>
                    <a:lnTo>
                      <a:pt x="51" y="91"/>
                    </a:lnTo>
                    <a:lnTo>
                      <a:pt x="41" y="103"/>
                    </a:lnTo>
                    <a:lnTo>
                      <a:pt x="30" y="112"/>
                    </a:lnTo>
                    <a:lnTo>
                      <a:pt x="20" y="117"/>
                    </a:lnTo>
                    <a:lnTo>
                      <a:pt x="14" y="138"/>
                    </a:lnTo>
                    <a:lnTo>
                      <a:pt x="8" y="168"/>
                    </a:lnTo>
                    <a:lnTo>
                      <a:pt x="3" y="201"/>
                    </a:lnTo>
                    <a:lnTo>
                      <a:pt x="0" y="234"/>
                    </a:lnTo>
                    <a:lnTo>
                      <a:pt x="3" y="255"/>
                    </a:lnTo>
                    <a:lnTo>
                      <a:pt x="10" y="275"/>
                    </a:lnTo>
                    <a:lnTo>
                      <a:pt x="15" y="290"/>
                    </a:lnTo>
                    <a:lnTo>
                      <a:pt x="18" y="304"/>
                    </a:lnTo>
                    <a:lnTo>
                      <a:pt x="17" y="320"/>
                    </a:lnTo>
                    <a:lnTo>
                      <a:pt x="20" y="332"/>
                    </a:lnTo>
                    <a:lnTo>
                      <a:pt x="24" y="339"/>
                    </a:lnTo>
                    <a:lnTo>
                      <a:pt x="31" y="344"/>
                    </a:lnTo>
                    <a:lnTo>
                      <a:pt x="31" y="369"/>
                    </a:lnTo>
                    <a:lnTo>
                      <a:pt x="30" y="404"/>
                    </a:lnTo>
                    <a:lnTo>
                      <a:pt x="27" y="448"/>
                    </a:lnTo>
                    <a:lnTo>
                      <a:pt x="28" y="495"/>
                    </a:lnTo>
                    <a:lnTo>
                      <a:pt x="31" y="521"/>
                    </a:lnTo>
                    <a:lnTo>
                      <a:pt x="35" y="554"/>
                    </a:lnTo>
                    <a:lnTo>
                      <a:pt x="40" y="593"/>
                    </a:lnTo>
                    <a:lnTo>
                      <a:pt x="45" y="631"/>
                    </a:lnTo>
                    <a:lnTo>
                      <a:pt x="53" y="669"/>
                    </a:lnTo>
                    <a:lnTo>
                      <a:pt x="58" y="703"/>
                    </a:lnTo>
                    <a:lnTo>
                      <a:pt x="65" y="732"/>
                    </a:lnTo>
                    <a:lnTo>
                      <a:pt x="71" y="751"/>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94" name="Freeform 150"/>
              <p:cNvSpPr>
                <a:spLocks/>
              </p:cNvSpPr>
              <p:nvPr/>
            </p:nvSpPr>
            <p:spPr bwMode="auto">
              <a:xfrm>
                <a:off x="5947" y="5323"/>
                <a:ext cx="38" cy="55"/>
              </a:xfrm>
              <a:custGeom>
                <a:avLst/>
                <a:gdLst>
                  <a:gd name="T0" fmla="*/ 1 w 76"/>
                  <a:gd name="T1" fmla="*/ 0 h 112"/>
                  <a:gd name="T2" fmla="*/ 0 w 76"/>
                  <a:gd name="T3" fmla="*/ 0 h 112"/>
                  <a:gd name="T4" fmla="*/ 1 w 76"/>
                  <a:gd name="T5" fmla="*/ 0 h 112"/>
                  <a:gd name="T6" fmla="*/ 1 w 76"/>
                  <a:gd name="T7" fmla="*/ 0 h 112"/>
                  <a:gd name="T8" fmla="*/ 1 w 76"/>
                  <a:gd name="T9" fmla="*/ 0 h 112"/>
                  <a:gd name="T10" fmla="*/ 1 w 76"/>
                  <a:gd name="T11" fmla="*/ 0 h 112"/>
                  <a:gd name="T12" fmla="*/ 1 w 76"/>
                  <a:gd name="T13" fmla="*/ 0 h 112"/>
                  <a:gd name="T14" fmla="*/ 1 w 76"/>
                  <a:gd name="T15" fmla="*/ 0 h 112"/>
                  <a:gd name="T16" fmla="*/ 1 w 76"/>
                  <a:gd name="T17" fmla="*/ 0 h 112"/>
                  <a:gd name="T18" fmla="*/ 1 w 76"/>
                  <a:gd name="T19" fmla="*/ 0 h 112"/>
                  <a:gd name="T20" fmla="*/ 1 w 76"/>
                  <a:gd name="T21" fmla="*/ 0 h 112"/>
                  <a:gd name="T22" fmla="*/ 1 w 76"/>
                  <a:gd name="T23" fmla="*/ 0 h 112"/>
                  <a:gd name="T24" fmla="*/ 1 w 76"/>
                  <a:gd name="T25" fmla="*/ 0 h 112"/>
                  <a:gd name="T26" fmla="*/ 1 w 76"/>
                  <a:gd name="T27" fmla="*/ 0 h 112"/>
                  <a:gd name="T28" fmla="*/ 1 w 76"/>
                  <a:gd name="T29" fmla="*/ 0 h 112"/>
                  <a:gd name="T30" fmla="*/ 1 w 76"/>
                  <a:gd name="T31" fmla="*/ 0 h 112"/>
                  <a:gd name="T32" fmla="*/ 1 w 76"/>
                  <a:gd name="T33" fmla="*/ 0 h 112"/>
                  <a:gd name="T34" fmla="*/ 1 w 76"/>
                  <a:gd name="T35" fmla="*/ 0 h 112"/>
                  <a:gd name="T36" fmla="*/ 1 w 76"/>
                  <a:gd name="T37" fmla="*/ 0 h 112"/>
                  <a:gd name="T38" fmla="*/ 1 w 76"/>
                  <a:gd name="T39" fmla="*/ 0 h 112"/>
                  <a:gd name="T40" fmla="*/ 1 w 76"/>
                  <a:gd name="T41" fmla="*/ 0 h 112"/>
                  <a:gd name="T42" fmla="*/ 1 w 76"/>
                  <a:gd name="T43" fmla="*/ 0 h 112"/>
                  <a:gd name="T44" fmla="*/ 1 w 76"/>
                  <a:gd name="T45" fmla="*/ 0 h 112"/>
                  <a:gd name="T46" fmla="*/ 1 w 76"/>
                  <a:gd name="T47" fmla="*/ 0 h 112"/>
                  <a:gd name="T48" fmla="*/ 1 w 76"/>
                  <a:gd name="T49" fmla="*/ 0 h 112"/>
                  <a:gd name="T50" fmla="*/ 1 w 76"/>
                  <a:gd name="T51" fmla="*/ 0 h 112"/>
                  <a:gd name="T52" fmla="*/ 1 w 76"/>
                  <a:gd name="T53" fmla="*/ 0 h 112"/>
                  <a:gd name="T54" fmla="*/ 1 w 76"/>
                  <a:gd name="T55" fmla="*/ 0 h 112"/>
                  <a:gd name="T56" fmla="*/ 1 w 76"/>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
                  <a:gd name="T88" fmla="*/ 0 h 112"/>
                  <a:gd name="T89" fmla="*/ 76 w 76"/>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 h="112">
                    <a:moveTo>
                      <a:pt x="1" y="5"/>
                    </a:moveTo>
                    <a:lnTo>
                      <a:pt x="0" y="21"/>
                    </a:lnTo>
                    <a:lnTo>
                      <a:pt x="3" y="33"/>
                    </a:lnTo>
                    <a:lnTo>
                      <a:pt x="7" y="40"/>
                    </a:lnTo>
                    <a:lnTo>
                      <a:pt x="14" y="45"/>
                    </a:lnTo>
                    <a:lnTo>
                      <a:pt x="21" y="51"/>
                    </a:lnTo>
                    <a:lnTo>
                      <a:pt x="28" y="58"/>
                    </a:lnTo>
                    <a:lnTo>
                      <a:pt x="33" y="66"/>
                    </a:lnTo>
                    <a:lnTo>
                      <a:pt x="34" y="77"/>
                    </a:lnTo>
                    <a:lnTo>
                      <a:pt x="37" y="91"/>
                    </a:lnTo>
                    <a:lnTo>
                      <a:pt x="43" y="103"/>
                    </a:lnTo>
                    <a:lnTo>
                      <a:pt x="56" y="112"/>
                    </a:lnTo>
                    <a:lnTo>
                      <a:pt x="76" y="110"/>
                    </a:lnTo>
                    <a:lnTo>
                      <a:pt x="66" y="101"/>
                    </a:lnTo>
                    <a:lnTo>
                      <a:pt x="56" y="89"/>
                    </a:lnTo>
                    <a:lnTo>
                      <a:pt x="48" y="75"/>
                    </a:lnTo>
                    <a:lnTo>
                      <a:pt x="48" y="63"/>
                    </a:lnTo>
                    <a:lnTo>
                      <a:pt x="53" y="51"/>
                    </a:lnTo>
                    <a:lnTo>
                      <a:pt x="53" y="40"/>
                    </a:lnTo>
                    <a:lnTo>
                      <a:pt x="48" y="32"/>
                    </a:lnTo>
                    <a:lnTo>
                      <a:pt x="41" y="26"/>
                    </a:lnTo>
                    <a:lnTo>
                      <a:pt x="31" y="25"/>
                    </a:lnTo>
                    <a:lnTo>
                      <a:pt x="23" y="21"/>
                    </a:lnTo>
                    <a:lnTo>
                      <a:pt x="14" y="18"/>
                    </a:lnTo>
                    <a:lnTo>
                      <a:pt x="11" y="11"/>
                    </a:lnTo>
                    <a:lnTo>
                      <a:pt x="10" y="4"/>
                    </a:lnTo>
                    <a:lnTo>
                      <a:pt x="7" y="0"/>
                    </a:lnTo>
                    <a:lnTo>
                      <a:pt x="3" y="2"/>
                    </a:lnTo>
                    <a:lnTo>
                      <a:pt x="1"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95" name="Freeform 151"/>
              <p:cNvSpPr>
                <a:spLocks/>
              </p:cNvSpPr>
              <p:nvPr/>
            </p:nvSpPr>
            <p:spPr bwMode="auto">
              <a:xfrm>
                <a:off x="5938" y="5282"/>
                <a:ext cx="60" cy="68"/>
              </a:xfrm>
              <a:custGeom>
                <a:avLst/>
                <a:gdLst>
                  <a:gd name="T0" fmla="*/ 0 w 118"/>
                  <a:gd name="T1" fmla="*/ 1 h 134"/>
                  <a:gd name="T2" fmla="*/ 1 w 118"/>
                  <a:gd name="T3" fmla="*/ 1 h 134"/>
                  <a:gd name="T4" fmla="*/ 1 w 118"/>
                  <a:gd name="T5" fmla="*/ 1 h 134"/>
                  <a:gd name="T6" fmla="*/ 1 w 118"/>
                  <a:gd name="T7" fmla="*/ 0 h 134"/>
                  <a:gd name="T8" fmla="*/ 1 w 118"/>
                  <a:gd name="T9" fmla="*/ 1 h 134"/>
                  <a:gd name="T10" fmla="*/ 1 w 118"/>
                  <a:gd name="T11" fmla="*/ 1 h 134"/>
                  <a:gd name="T12" fmla="*/ 1 w 118"/>
                  <a:gd name="T13" fmla="*/ 1 h 134"/>
                  <a:gd name="T14" fmla="*/ 1 w 118"/>
                  <a:gd name="T15" fmla="*/ 1 h 134"/>
                  <a:gd name="T16" fmla="*/ 1 w 118"/>
                  <a:gd name="T17" fmla="*/ 1 h 134"/>
                  <a:gd name="T18" fmla="*/ 1 w 118"/>
                  <a:gd name="T19" fmla="*/ 1 h 134"/>
                  <a:gd name="T20" fmla="*/ 1 w 118"/>
                  <a:gd name="T21" fmla="*/ 1 h 134"/>
                  <a:gd name="T22" fmla="*/ 1 w 118"/>
                  <a:gd name="T23" fmla="*/ 1 h 134"/>
                  <a:gd name="T24" fmla="*/ 1 w 118"/>
                  <a:gd name="T25" fmla="*/ 1 h 134"/>
                  <a:gd name="T26" fmla="*/ 1 w 118"/>
                  <a:gd name="T27" fmla="*/ 1 h 134"/>
                  <a:gd name="T28" fmla="*/ 1 w 118"/>
                  <a:gd name="T29" fmla="*/ 1 h 134"/>
                  <a:gd name="T30" fmla="*/ 1 w 118"/>
                  <a:gd name="T31" fmla="*/ 1 h 134"/>
                  <a:gd name="T32" fmla="*/ 1 w 118"/>
                  <a:gd name="T33" fmla="*/ 1 h 134"/>
                  <a:gd name="T34" fmla="*/ 1 w 118"/>
                  <a:gd name="T35" fmla="*/ 1 h 134"/>
                  <a:gd name="T36" fmla="*/ 1 w 118"/>
                  <a:gd name="T37" fmla="*/ 1 h 134"/>
                  <a:gd name="T38" fmla="*/ 1 w 118"/>
                  <a:gd name="T39" fmla="*/ 1 h 134"/>
                  <a:gd name="T40" fmla="*/ 1 w 118"/>
                  <a:gd name="T41" fmla="*/ 1 h 134"/>
                  <a:gd name="T42" fmla="*/ 1 w 118"/>
                  <a:gd name="T43" fmla="*/ 1 h 134"/>
                  <a:gd name="T44" fmla="*/ 1 w 118"/>
                  <a:gd name="T45" fmla="*/ 1 h 134"/>
                  <a:gd name="T46" fmla="*/ 1 w 118"/>
                  <a:gd name="T47" fmla="*/ 1 h 134"/>
                  <a:gd name="T48" fmla="*/ 1 w 118"/>
                  <a:gd name="T49" fmla="*/ 1 h 134"/>
                  <a:gd name="T50" fmla="*/ 1 w 118"/>
                  <a:gd name="T51" fmla="*/ 1 h 134"/>
                  <a:gd name="T52" fmla="*/ 1 w 118"/>
                  <a:gd name="T53" fmla="*/ 1 h 134"/>
                  <a:gd name="T54" fmla="*/ 1 w 118"/>
                  <a:gd name="T55" fmla="*/ 1 h 134"/>
                  <a:gd name="T56" fmla="*/ 1 w 118"/>
                  <a:gd name="T57" fmla="*/ 1 h 134"/>
                  <a:gd name="T58" fmla="*/ 1 w 118"/>
                  <a:gd name="T59" fmla="*/ 1 h 134"/>
                  <a:gd name="T60" fmla="*/ 1 w 118"/>
                  <a:gd name="T61" fmla="*/ 1 h 134"/>
                  <a:gd name="T62" fmla="*/ 1 w 118"/>
                  <a:gd name="T63" fmla="*/ 1 h 134"/>
                  <a:gd name="T64" fmla="*/ 0 w 118"/>
                  <a:gd name="T65" fmla="*/ 1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134"/>
                  <a:gd name="T101" fmla="*/ 118 w 118"/>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134">
                    <a:moveTo>
                      <a:pt x="0" y="15"/>
                    </a:moveTo>
                    <a:lnTo>
                      <a:pt x="8" y="8"/>
                    </a:lnTo>
                    <a:lnTo>
                      <a:pt x="20" y="3"/>
                    </a:lnTo>
                    <a:lnTo>
                      <a:pt x="30" y="0"/>
                    </a:lnTo>
                    <a:lnTo>
                      <a:pt x="38" y="1"/>
                    </a:lnTo>
                    <a:lnTo>
                      <a:pt x="43" y="5"/>
                    </a:lnTo>
                    <a:lnTo>
                      <a:pt x="48" y="10"/>
                    </a:lnTo>
                    <a:lnTo>
                      <a:pt x="54" y="17"/>
                    </a:lnTo>
                    <a:lnTo>
                      <a:pt x="61" y="24"/>
                    </a:lnTo>
                    <a:lnTo>
                      <a:pt x="67" y="31"/>
                    </a:lnTo>
                    <a:lnTo>
                      <a:pt x="74" y="36"/>
                    </a:lnTo>
                    <a:lnTo>
                      <a:pt x="80" y="43"/>
                    </a:lnTo>
                    <a:lnTo>
                      <a:pt x="84" y="47"/>
                    </a:lnTo>
                    <a:lnTo>
                      <a:pt x="93" y="54"/>
                    </a:lnTo>
                    <a:lnTo>
                      <a:pt x="100" y="64"/>
                    </a:lnTo>
                    <a:lnTo>
                      <a:pt x="105" y="77"/>
                    </a:lnTo>
                    <a:lnTo>
                      <a:pt x="110" y="87"/>
                    </a:lnTo>
                    <a:lnTo>
                      <a:pt x="113" y="101"/>
                    </a:lnTo>
                    <a:lnTo>
                      <a:pt x="115" y="115"/>
                    </a:lnTo>
                    <a:lnTo>
                      <a:pt x="118" y="129"/>
                    </a:lnTo>
                    <a:lnTo>
                      <a:pt x="117" y="134"/>
                    </a:lnTo>
                    <a:lnTo>
                      <a:pt x="108" y="124"/>
                    </a:lnTo>
                    <a:lnTo>
                      <a:pt x="94" y="99"/>
                    </a:lnTo>
                    <a:lnTo>
                      <a:pt x="83" y="71"/>
                    </a:lnTo>
                    <a:lnTo>
                      <a:pt x="75" y="56"/>
                    </a:lnTo>
                    <a:lnTo>
                      <a:pt x="68" y="50"/>
                    </a:lnTo>
                    <a:lnTo>
                      <a:pt x="60" y="43"/>
                    </a:lnTo>
                    <a:lnTo>
                      <a:pt x="51" y="36"/>
                    </a:lnTo>
                    <a:lnTo>
                      <a:pt x="40" y="29"/>
                    </a:lnTo>
                    <a:lnTo>
                      <a:pt x="28" y="24"/>
                    </a:lnTo>
                    <a:lnTo>
                      <a:pt x="18" y="19"/>
                    </a:lnTo>
                    <a:lnTo>
                      <a:pt x="8" y="15"/>
                    </a:lnTo>
                    <a:lnTo>
                      <a:pt x="0" y="1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96" name="Freeform 152"/>
              <p:cNvSpPr>
                <a:spLocks/>
              </p:cNvSpPr>
              <p:nvPr/>
            </p:nvSpPr>
            <p:spPr bwMode="auto">
              <a:xfrm>
                <a:off x="6087" y="5346"/>
                <a:ext cx="12" cy="16"/>
              </a:xfrm>
              <a:custGeom>
                <a:avLst/>
                <a:gdLst>
                  <a:gd name="T0" fmla="*/ 1 w 24"/>
                  <a:gd name="T1" fmla="*/ 1 h 32"/>
                  <a:gd name="T2" fmla="*/ 1 w 24"/>
                  <a:gd name="T3" fmla="*/ 1 h 32"/>
                  <a:gd name="T4" fmla="*/ 1 w 24"/>
                  <a:gd name="T5" fmla="*/ 1 h 32"/>
                  <a:gd name="T6" fmla="*/ 1 w 24"/>
                  <a:gd name="T7" fmla="*/ 1 h 32"/>
                  <a:gd name="T8" fmla="*/ 1 w 24"/>
                  <a:gd name="T9" fmla="*/ 1 h 32"/>
                  <a:gd name="T10" fmla="*/ 1 w 24"/>
                  <a:gd name="T11" fmla="*/ 1 h 32"/>
                  <a:gd name="T12" fmla="*/ 1 w 24"/>
                  <a:gd name="T13" fmla="*/ 1 h 32"/>
                  <a:gd name="T14" fmla="*/ 1 w 24"/>
                  <a:gd name="T15" fmla="*/ 1 h 32"/>
                  <a:gd name="T16" fmla="*/ 1 w 24"/>
                  <a:gd name="T17" fmla="*/ 0 h 32"/>
                  <a:gd name="T18" fmla="*/ 1 w 24"/>
                  <a:gd name="T19" fmla="*/ 1 h 32"/>
                  <a:gd name="T20" fmla="*/ 1 w 24"/>
                  <a:gd name="T21" fmla="*/ 1 h 32"/>
                  <a:gd name="T22" fmla="*/ 0 w 24"/>
                  <a:gd name="T23" fmla="*/ 1 h 32"/>
                  <a:gd name="T24" fmla="*/ 0 w 24"/>
                  <a:gd name="T25" fmla="*/ 1 h 32"/>
                  <a:gd name="T26" fmla="*/ 1 w 24"/>
                  <a:gd name="T27" fmla="*/ 1 h 32"/>
                  <a:gd name="T28" fmla="*/ 1 w 24"/>
                  <a:gd name="T29" fmla="*/ 1 h 32"/>
                  <a:gd name="T30" fmla="*/ 1 w 24"/>
                  <a:gd name="T31" fmla="*/ 1 h 32"/>
                  <a:gd name="T32" fmla="*/ 1 w 2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2"/>
                  <a:gd name="T53" fmla="*/ 24 w 2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2">
                    <a:moveTo>
                      <a:pt x="13" y="32"/>
                    </a:moveTo>
                    <a:lnTo>
                      <a:pt x="18" y="30"/>
                    </a:lnTo>
                    <a:lnTo>
                      <a:pt x="21" y="26"/>
                    </a:lnTo>
                    <a:lnTo>
                      <a:pt x="24" y="21"/>
                    </a:lnTo>
                    <a:lnTo>
                      <a:pt x="24" y="16"/>
                    </a:lnTo>
                    <a:lnTo>
                      <a:pt x="23" y="9"/>
                    </a:lnTo>
                    <a:lnTo>
                      <a:pt x="20" y="5"/>
                    </a:lnTo>
                    <a:lnTo>
                      <a:pt x="17" y="2"/>
                    </a:lnTo>
                    <a:lnTo>
                      <a:pt x="11" y="0"/>
                    </a:lnTo>
                    <a:lnTo>
                      <a:pt x="7" y="2"/>
                    </a:lnTo>
                    <a:lnTo>
                      <a:pt x="3" y="5"/>
                    </a:lnTo>
                    <a:lnTo>
                      <a:pt x="0" y="9"/>
                    </a:lnTo>
                    <a:lnTo>
                      <a:pt x="0" y="16"/>
                    </a:lnTo>
                    <a:lnTo>
                      <a:pt x="1" y="23"/>
                    </a:lnTo>
                    <a:lnTo>
                      <a:pt x="4" y="26"/>
                    </a:lnTo>
                    <a:lnTo>
                      <a:pt x="7" y="30"/>
                    </a:lnTo>
                    <a:lnTo>
                      <a:pt x="13"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97" name="Freeform 153"/>
              <p:cNvSpPr>
                <a:spLocks/>
              </p:cNvSpPr>
              <p:nvPr/>
            </p:nvSpPr>
            <p:spPr bwMode="auto">
              <a:xfrm>
                <a:off x="6084" y="5371"/>
                <a:ext cx="13" cy="16"/>
              </a:xfrm>
              <a:custGeom>
                <a:avLst/>
                <a:gdLst>
                  <a:gd name="T0" fmla="*/ 1 w 26"/>
                  <a:gd name="T1" fmla="*/ 1 h 31"/>
                  <a:gd name="T2" fmla="*/ 1 w 26"/>
                  <a:gd name="T3" fmla="*/ 1 h 31"/>
                  <a:gd name="T4" fmla="*/ 1 w 26"/>
                  <a:gd name="T5" fmla="*/ 1 h 31"/>
                  <a:gd name="T6" fmla="*/ 1 w 26"/>
                  <a:gd name="T7" fmla="*/ 1 h 31"/>
                  <a:gd name="T8" fmla="*/ 1 w 26"/>
                  <a:gd name="T9" fmla="*/ 1 h 31"/>
                  <a:gd name="T10" fmla="*/ 1 w 26"/>
                  <a:gd name="T11" fmla="*/ 1 h 31"/>
                  <a:gd name="T12" fmla="*/ 1 w 26"/>
                  <a:gd name="T13" fmla="*/ 1 h 31"/>
                  <a:gd name="T14" fmla="*/ 1 w 26"/>
                  <a:gd name="T15" fmla="*/ 1 h 31"/>
                  <a:gd name="T16" fmla="*/ 1 w 26"/>
                  <a:gd name="T17" fmla="*/ 0 h 31"/>
                  <a:gd name="T18" fmla="*/ 1 w 26"/>
                  <a:gd name="T19" fmla="*/ 1 h 31"/>
                  <a:gd name="T20" fmla="*/ 1 w 26"/>
                  <a:gd name="T21" fmla="*/ 1 h 31"/>
                  <a:gd name="T22" fmla="*/ 1 w 26"/>
                  <a:gd name="T23" fmla="*/ 1 h 31"/>
                  <a:gd name="T24" fmla="*/ 0 w 26"/>
                  <a:gd name="T25" fmla="*/ 1 h 31"/>
                  <a:gd name="T26" fmla="*/ 1 w 26"/>
                  <a:gd name="T27" fmla="*/ 1 h 31"/>
                  <a:gd name="T28" fmla="*/ 1 w 26"/>
                  <a:gd name="T29" fmla="*/ 1 h 31"/>
                  <a:gd name="T30" fmla="*/ 1 w 26"/>
                  <a:gd name="T31" fmla="*/ 1 h 31"/>
                  <a:gd name="T32" fmla="*/ 1 w 26"/>
                  <a:gd name="T33" fmla="*/ 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1"/>
                  <a:gd name="T53" fmla="*/ 26 w 26"/>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1">
                    <a:moveTo>
                      <a:pt x="14" y="31"/>
                    </a:moveTo>
                    <a:lnTo>
                      <a:pt x="19" y="30"/>
                    </a:lnTo>
                    <a:lnTo>
                      <a:pt x="23" y="26"/>
                    </a:lnTo>
                    <a:lnTo>
                      <a:pt x="24" y="21"/>
                    </a:lnTo>
                    <a:lnTo>
                      <a:pt x="26" y="14"/>
                    </a:lnTo>
                    <a:lnTo>
                      <a:pt x="24" y="9"/>
                    </a:lnTo>
                    <a:lnTo>
                      <a:pt x="21" y="3"/>
                    </a:lnTo>
                    <a:lnTo>
                      <a:pt x="19" y="2"/>
                    </a:lnTo>
                    <a:lnTo>
                      <a:pt x="13" y="0"/>
                    </a:lnTo>
                    <a:lnTo>
                      <a:pt x="7" y="2"/>
                    </a:lnTo>
                    <a:lnTo>
                      <a:pt x="4" y="5"/>
                    </a:lnTo>
                    <a:lnTo>
                      <a:pt x="1" y="9"/>
                    </a:lnTo>
                    <a:lnTo>
                      <a:pt x="0" y="16"/>
                    </a:lnTo>
                    <a:lnTo>
                      <a:pt x="1" y="23"/>
                    </a:lnTo>
                    <a:lnTo>
                      <a:pt x="6" y="26"/>
                    </a:lnTo>
                    <a:lnTo>
                      <a:pt x="9" y="30"/>
                    </a:lnTo>
                    <a:lnTo>
                      <a:pt x="14" y="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98" name="Freeform 154"/>
              <p:cNvSpPr>
                <a:spLocks/>
              </p:cNvSpPr>
              <p:nvPr/>
            </p:nvSpPr>
            <p:spPr bwMode="auto">
              <a:xfrm>
                <a:off x="6082" y="5401"/>
                <a:ext cx="13" cy="16"/>
              </a:xfrm>
              <a:custGeom>
                <a:avLst/>
                <a:gdLst>
                  <a:gd name="T0" fmla="*/ 1 w 25"/>
                  <a:gd name="T1" fmla="*/ 1 h 32"/>
                  <a:gd name="T2" fmla="*/ 1 w 25"/>
                  <a:gd name="T3" fmla="*/ 1 h 32"/>
                  <a:gd name="T4" fmla="*/ 1 w 25"/>
                  <a:gd name="T5" fmla="*/ 1 h 32"/>
                  <a:gd name="T6" fmla="*/ 1 w 25"/>
                  <a:gd name="T7" fmla="*/ 1 h 32"/>
                  <a:gd name="T8" fmla="*/ 1 w 25"/>
                  <a:gd name="T9" fmla="*/ 1 h 32"/>
                  <a:gd name="T10" fmla="*/ 1 w 25"/>
                  <a:gd name="T11" fmla="*/ 1 h 32"/>
                  <a:gd name="T12" fmla="*/ 1 w 25"/>
                  <a:gd name="T13" fmla="*/ 1 h 32"/>
                  <a:gd name="T14" fmla="*/ 1 w 25"/>
                  <a:gd name="T15" fmla="*/ 1 h 32"/>
                  <a:gd name="T16" fmla="*/ 1 w 25"/>
                  <a:gd name="T17" fmla="*/ 0 h 32"/>
                  <a:gd name="T18" fmla="*/ 1 w 25"/>
                  <a:gd name="T19" fmla="*/ 1 h 32"/>
                  <a:gd name="T20" fmla="*/ 1 w 25"/>
                  <a:gd name="T21" fmla="*/ 1 h 32"/>
                  <a:gd name="T22" fmla="*/ 1 w 25"/>
                  <a:gd name="T23" fmla="*/ 1 h 32"/>
                  <a:gd name="T24" fmla="*/ 0 w 25"/>
                  <a:gd name="T25" fmla="*/ 1 h 32"/>
                  <a:gd name="T26" fmla="*/ 1 w 25"/>
                  <a:gd name="T27" fmla="*/ 1 h 32"/>
                  <a:gd name="T28" fmla="*/ 1 w 25"/>
                  <a:gd name="T29" fmla="*/ 1 h 32"/>
                  <a:gd name="T30" fmla="*/ 1 w 25"/>
                  <a:gd name="T31" fmla="*/ 1 h 32"/>
                  <a:gd name="T32" fmla="*/ 1 w 25"/>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2"/>
                  <a:gd name="T53" fmla="*/ 25 w 25"/>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2">
                    <a:moveTo>
                      <a:pt x="13" y="32"/>
                    </a:moveTo>
                    <a:lnTo>
                      <a:pt x="18" y="30"/>
                    </a:lnTo>
                    <a:lnTo>
                      <a:pt x="21" y="26"/>
                    </a:lnTo>
                    <a:lnTo>
                      <a:pt x="24" y="21"/>
                    </a:lnTo>
                    <a:lnTo>
                      <a:pt x="25" y="14"/>
                    </a:lnTo>
                    <a:lnTo>
                      <a:pt x="24" y="9"/>
                    </a:lnTo>
                    <a:lnTo>
                      <a:pt x="21" y="4"/>
                    </a:lnTo>
                    <a:lnTo>
                      <a:pt x="18" y="2"/>
                    </a:lnTo>
                    <a:lnTo>
                      <a:pt x="13" y="0"/>
                    </a:lnTo>
                    <a:lnTo>
                      <a:pt x="7" y="2"/>
                    </a:lnTo>
                    <a:lnTo>
                      <a:pt x="4" y="6"/>
                    </a:lnTo>
                    <a:lnTo>
                      <a:pt x="1" y="9"/>
                    </a:lnTo>
                    <a:lnTo>
                      <a:pt x="0" y="16"/>
                    </a:lnTo>
                    <a:lnTo>
                      <a:pt x="1" y="23"/>
                    </a:lnTo>
                    <a:lnTo>
                      <a:pt x="4" y="26"/>
                    </a:lnTo>
                    <a:lnTo>
                      <a:pt x="7" y="30"/>
                    </a:lnTo>
                    <a:lnTo>
                      <a:pt x="13"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99" name="Freeform 155"/>
              <p:cNvSpPr>
                <a:spLocks/>
              </p:cNvSpPr>
              <p:nvPr/>
            </p:nvSpPr>
            <p:spPr bwMode="auto">
              <a:xfrm>
                <a:off x="5948" y="5173"/>
                <a:ext cx="74" cy="174"/>
              </a:xfrm>
              <a:custGeom>
                <a:avLst/>
                <a:gdLst>
                  <a:gd name="T0" fmla="*/ 1 w 147"/>
                  <a:gd name="T1" fmla="*/ 1 h 348"/>
                  <a:gd name="T2" fmla="*/ 1 w 147"/>
                  <a:gd name="T3" fmla="*/ 1 h 348"/>
                  <a:gd name="T4" fmla="*/ 1 w 147"/>
                  <a:gd name="T5" fmla="*/ 1 h 348"/>
                  <a:gd name="T6" fmla="*/ 1 w 147"/>
                  <a:gd name="T7" fmla="*/ 1 h 348"/>
                  <a:gd name="T8" fmla="*/ 1 w 147"/>
                  <a:gd name="T9" fmla="*/ 1 h 348"/>
                  <a:gd name="T10" fmla="*/ 1 w 147"/>
                  <a:gd name="T11" fmla="*/ 1 h 348"/>
                  <a:gd name="T12" fmla="*/ 1 w 147"/>
                  <a:gd name="T13" fmla="*/ 1 h 348"/>
                  <a:gd name="T14" fmla="*/ 1 w 147"/>
                  <a:gd name="T15" fmla="*/ 1 h 348"/>
                  <a:gd name="T16" fmla="*/ 1 w 147"/>
                  <a:gd name="T17" fmla="*/ 1 h 348"/>
                  <a:gd name="T18" fmla="*/ 1 w 147"/>
                  <a:gd name="T19" fmla="*/ 1 h 348"/>
                  <a:gd name="T20" fmla="*/ 1 w 147"/>
                  <a:gd name="T21" fmla="*/ 1 h 348"/>
                  <a:gd name="T22" fmla="*/ 1 w 147"/>
                  <a:gd name="T23" fmla="*/ 1 h 348"/>
                  <a:gd name="T24" fmla="*/ 1 w 147"/>
                  <a:gd name="T25" fmla="*/ 1 h 348"/>
                  <a:gd name="T26" fmla="*/ 1 w 147"/>
                  <a:gd name="T27" fmla="*/ 1 h 348"/>
                  <a:gd name="T28" fmla="*/ 1 w 147"/>
                  <a:gd name="T29" fmla="*/ 1 h 348"/>
                  <a:gd name="T30" fmla="*/ 1 w 147"/>
                  <a:gd name="T31" fmla="*/ 1 h 348"/>
                  <a:gd name="T32" fmla="*/ 1 w 147"/>
                  <a:gd name="T33" fmla="*/ 1 h 348"/>
                  <a:gd name="T34" fmla="*/ 1 w 147"/>
                  <a:gd name="T35" fmla="*/ 1 h 348"/>
                  <a:gd name="T36" fmla="*/ 1 w 147"/>
                  <a:gd name="T37" fmla="*/ 1 h 348"/>
                  <a:gd name="T38" fmla="*/ 1 w 147"/>
                  <a:gd name="T39" fmla="*/ 1 h 348"/>
                  <a:gd name="T40" fmla="*/ 1 w 147"/>
                  <a:gd name="T41" fmla="*/ 1 h 348"/>
                  <a:gd name="T42" fmla="*/ 1 w 147"/>
                  <a:gd name="T43" fmla="*/ 1 h 348"/>
                  <a:gd name="T44" fmla="*/ 1 w 147"/>
                  <a:gd name="T45" fmla="*/ 1 h 348"/>
                  <a:gd name="T46" fmla="*/ 1 w 147"/>
                  <a:gd name="T47" fmla="*/ 1 h 348"/>
                  <a:gd name="T48" fmla="*/ 1 w 147"/>
                  <a:gd name="T49" fmla="*/ 1 h 348"/>
                  <a:gd name="T50" fmla="*/ 1 w 147"/>
                  <a:gd name="T51" fmla="*/ 1 h 348"/>
                  <a:gd name="T52" fmla="*/ 1 w 147"/>
                  <a:gd name="T53" fmla="*/ 1 h 348"/>
                  <a:gd name="T54" fmla="*/ 1 w 147"/>
                  <a:gd name="T55" fmla="*/ 1 h 348"/>
                  <a:gd name="T56" fmla="*/ 1 w 147"/>
                  <a:gd name="T57" fmla="*/ 1 h 348"/>
                  <a:gd name="T58" fmla="*/ 1 w 147"/>
                  <a:gd name="T59" fmla="*/ 1 h 348"/>
                  <a:gd name="T60" fmla="*/ 1 w 147"/>
                  <a:gd name="T61" fmla="*/ 1 h 348"/>
                  <a:gd name="T62" fmla="*/ 1 w 147"/>
                  <a:gd name="T63" fmla="*/ 1 h 348"/>
                  <a:gd name="T64" fmla="*/ 1 w 147"/>
                  <a:gd name="T65" fmla="*/ 1 h 348"/>
                  <a:gd name="T66" fmla="*/ 1 w 147"/>
                  <a:gd name="T67" fmla="*/ 1 h 3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7"/>
                  <a:gd name="T103" fmla="*/ 0 h 348"/>
                  <a:gd name="T104" fmla="*/ 147 w 147"/>
                  <a:gd name="T105" fmla="*/ 348 h 3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7" h="348">
                    <a:moveTo>
                      <a:pt x="94" y="200"/>
                    </a:moveTo>
                    <a:lnTo>
                      <a:pt x="95" y="220"/>
                    </a:lnTo>
                    <a:lnTo>
                      <a:pt x="98" y="243"/>
                    </a:lnTo>
                    <a:lnTo>
                      <a:pt x="101" y="261"/>
                    </a:lnTo>
                    <a:lnTo>
                      <a:pt x="104" y="271"/>
                    </a:lnTo>
                    <a:lnTo>
                      <a:pt x="107" y="278"/>
                    </a:lnTo>
                    <a:lnTo>
                      <a:pt x="111" y="287"/>
                    </a:lnTo>
                    <a:lnTo>
                      <a:pt x="117" y="297"/>
                    </a:lnTo>
                    <a:lnTo>
                      <a:pt x="123" y="310"/>
                    </a:lnTo>
                    <a:lnTo>
                      <a:pt x="128" y="322"/>
                    </a:lnTo>
                    <a:lnTo>
                      <a:pt x="135" y="332"/>
                    </a:lnTo>
                    <a:lnTo>
                      <a:pt x="141" y="341"/>
                    </a:lnTo>
                    <a:lnTo>
                      <a:pt x="147" y="348"/>
                    </a:lnTo>
                    <a:lnTo>
                      <a:pt x="143" y="336"/>
                    </a:lnTo>
                    <a:lnTo>
                      <a:pt x="141" y="317"/>
                    </a:lnTo>
                    <a:lnTo>
                      <a:pt x="141" y="296"/>
                    </a:lnTo>
                    <a:lnTo>
                      <a:pt x="140" y="275"/>
                    </a:lnTo>
                    <a:lnTo>
                      <a:pt x="135" y="252"/>
                    </a:lnTo>
                    <a:lnTo>
                      <a:pt x="130" y="226"/>
                    </a:lnTo>
                    <a:lnTo>
                      <a:pt x="124" y="201"/>
                    </a:lnTo>
                    <a:lnTo>
                      <a:pt x="123" y="184"/>
                    </a:lnTo>
                    <a:lnTo>
                      <a:pt x="120" y="161"/>
                    </a:lnTo>
                    <a:lnTo>
                      <a:pt x="117" y="138"/>
                    </a:lnTo>
                    <a:lnTo>
                      <a:pt x="114" y="119"/>
                    </a:lnTo>
                    <a:lnTo>
                      <a:pt x="113" y="105"/>
                    </a:lnTo>
                    <a:lnTo>
                      <a:pt x="110" y="88"/>
                    </a:lnTo>
                    <a:lnTo>
                      <a:pt x="105" y="63"/>
                    </a:lnTo>
                    <a:lnTo>
                      <a:pt x="101" y="37"/>
                    </a:lnTo>
                    <a:lnTo>
                      <a:pt x="98" y="14"/>
                    </a:lnTo>
                    <a:lnTo>
                      <a:pt x="97" y="11"/>
                    </a:lnTo>
                    <a:lnTo>
                      <a:pt x="94" y="7"/>
                    </a:lnTo>
                    <a:lnTo>
                      <a:pt x="93" y="4"/>
                    </a:lnTo>
                    <a:lnTo>
                      <a:pt x="90" y="0"/>
                    </a:lnTo>
                    <a:lnTo>
                      <a:pt x="85" y="9"/>
                    </a:lnTo>
                    <a:lnTo>
                      <a:pt x="78" y="16"/>
                    </a:lnTo>
                    <a:lnTo>
                      <a:pt x="68" y="21"/>
                    </a:lnTo>
                    <a:lnTo>
                      <a:pt x="58" y="21"/>
                    </a:lnTo>
                    <a:lnTo>
                      <a:pt x="65" y="42"/>
                    </a:lnTo>
                    <a:lnTo>
                      <a:pt x="71" y="62"/>
                    </a:lnTo>
                    <a:lnTo>
                      <a:pt x="75" y="79"/>
                    </a:lnTo>
                    <a:lnTo>
                      <a:pt x="77" y="95"/>
                    </a:lnTo>
                    <a:lnTo>
                      <a:pt x="80" y="110"/>
                    </a:lnTo>
                    <a:lnTo>
                      <a:pt x="84" y="130"/>
                    </a:lnTo>
                    <a:lnTo>
                      <a:pt x="90" y="149"/>
                    </a:lnTo>
                    <a:lnTo>
                      <a:pt x="91" y="165"/>
                    </a:lnTo>
                    <a:lnTo>
                      <a:pt x="88" y="158"/>
                    </a:lnTo>
                    <a:lnTo>
                      <a:pt x="83" y="147"/>
                    </a:lnTo>
                    <a:lnTo>
                      <a:pt x="77" y="135"/>
                    </a:lnTo>
                    <a:lnTo>
                      <a:pt x="68" y="121"/>
                    </a:lnTo>
                    <a:lnTo>
                      <a:pt x="61" y="107"/>
                    </a:lnTo>
                    <a:lnTo>
                      <a:pt x="54" y="95"/>
                    </a:lnTo>
                    <a:lnTo>
                      <a:pt x="47" y="84"/>
                    </a:lnTo>
                    <a:lnTo>
                      <a:pt x="41" y="75"/>
                    </a:lnTo>
                    <a:lnTo>
                      <a:pt x="31" y="91"/>
                    </a:lnTo>
                    <a:lnTo>
                      <a:pt x="21" y="103"/>
                    </a:lnTo>
                    <a:lnTo>
                      <a:pt x="10" y="112"/>
                    </a:lnTo>
                    <a:lnTo>
                      <a:pt x="0" y="117"/>
                    </a:lnTo>
                    <a:lnTo>
                      <a:pt x="7" y="123"/>
                    </a:lnTo>
                    <a:lnTo>
                      <a:pt x="14" y="128"/>
                    </a:lnTo>
                    <a:lnTo>
                      <a:pt x="23" y="133"/>
                    </a:lnTo>
                    <a:lnTo>
                      <a:pt x="31" y="137"/>
                    </a:lnTo>
                    <a:lnTo>
                      <a:pt x="41" y="142"/>
                    </a:lnTo>
                    <a:lnTo>
                      <a:pt x="53" y="151"/>
                    </a:lnTo>
                    <a:lnTo>
                      <a:pt x="63" y="161"/>
                    </a:lnTo>
                    <a:lnTo>
                      <a:pt x="68" y="170"/>
                    </a:lnTo>
                    <a:lnTo>
                      <a:pt x="70" y="179"/>
                    </a:lnTo>
                    <a:lnTo>
                      <a:pt x="75" y="191"/>
                    </a:lnTo>
                    <a:lnTo>
                      <a:pt x="83" y="200"/>
                    </a:lnTo>
                    <a:lnTo>
                      <a:pt x="94" y="2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600" name="Freeform 156"/>
              <p:cNvSpPr>
                <a:spLocks/>
              </p:cNvSpPr>
              <p:nvPr/>
            </p:nvSpPr>
            <p:spPr bwMode="auto">
              <a:xfrm>
                <a:off x="5953" y="5538"/>
                <a:ext cx="122" cy="129"/>
              </a:xfrm>
              <a:custGeom>
                <a:avLst/>
                <a:gdLst>
                  <a:gd name="T0" fmla="*/ 1 w 244"/>
                  <a:gd name="T1" fmla="*/ 1 h 256"/>
                  <a:gd name="T2" fmla="*/ 1 w 244"/>
                  <a:gd name="T3" fmla="*/ 1 h 256"/>
                  <a:gd name="T4" fmla="*/ 1 w 244"/>
                  <a:gd name="T5" fmla="*/ 0 h 256"/>
                  <a:gd name="T6" fmla="*/ 1 w 244"/>
                  <a:gd name="T7" fmla="*/ 1 h 256"/>
                  <a:gd name="T8" fmla="*/ 1 w 244"/>
                  <a:gd name="T9" fmla="*/ 1 h 256"/>
                  <a:gd name="T10" fmla="*/ 1 w 244"/>
                  <a:gd name="T11" fmla="*/ 1 h 256"/>
                  <a:gd name="T12" fmla="*/ 1 w 244"/>
                  <a:gd name="T13" fmla="*/ 1 h 256"/>
                  <a:gd name="T14" fmla="*/ 1 w 244"/>
                  <a:gd name="T15" fmla="*/ 1 h 256"/>
                  <a:gd name="T16" fmla="*/ 1 w 244"/>
                  <a:gd name="T17" fmla="*/ 1 h 256"/>
                  <a:gd name="T18" fmla="*/ 1 w 244"/>
                  <a:gd name="T19" fmla="*/ 1 h 256"/>
                  <a:gd name="T20" fmla="*/ 1 w 244"/>
                  <a:gd name="T21" fmla="*/ 1 h 256"/>
                  <a:gd name="T22" fmla="*/ 1 w 244"/>
                  <a:gd name="T23" fmla="*/ 1 h 256"/>
                  <a:gd name="T24" fmla="*/ 1 w 244"/>
                  <a:gd name="T25" fmla="*/ 1 h 256"/>
                  <a:gd name="T26" fmla="*/ 1 w 244"/>
                  <a:gd name="T27" fmla="*/ 1 h 256"/>
                  <a:gd name="T28" fmla="*/ 1 w 244"/>
                  <a:gd name="T29" fmla="*/ 1 h 256"/>
                  <a:gd name="T30" fmla="*/ 1 w 244"/>
                  <a:gd name="T31" fmla="*/ 1 h 256"/>
                  <a:gd name="T32" fmla="*/ 1 w 244"/>
                  <a:gd name="T33" fmla="*/ 1 h 256"/>
                  <a:gd name="T34" fmla="*/ 1 w 244"/>
                  <a:gd name="T35" fmla="*/ 1 h 256"/>
                  <a:gd name="T36" fmla="*/ 1 w 244"/>
                  <a:gd name="T37" fmla="*/ 1 h 256"/>
                  <a:gd name="T38" fmla="*/ 1 w 244"/>
                  <a:gd name="T39" fmla="*/ 1 h 256"/>
                  <a:gd name="T40" fmla="*/ 1 w 244"/>
                  <a:gd name="T41" fmla="*/ 1 h 256"/>
                  <a:gd name="T42" fmla="*/ 1 w 244"/>
                  <a:gd name="T43" fmla="*/ 1 h 256"/>
                  <a:gd name="T44" fmla="*/ 1 w 244"/>
                  <a:gd name="T45" fmla="*/ 1 h 256"/>
                  <a:gd name="T46" fmla="*/ 1 w 244"/>
                  <a:gd name="T47" fmla="*/ 1 h 256"/>
                  <a:gd name="T48" fmla="*/ 1 w 244"/>
                  <a:gd name="T49" fmla="*/ 1 h 256"/>
                  <a:gd name="T50" fmla="*/ 1 w 244"/>
                  <a:gd name="T51" fmla="*/ 1 h 256"/>
                  <a:gd name="T52" fmla="*/ 1 w 244"/>
                  <a:gd name="T53" fmla="*/ 1 h 256"/>
                  <a:gd name="T54" fmla="*/ 1 w 244"/>
                  <a:gd name="T55" fmla="*/ 1 h 256"/>
                  <a:gd name="T56" fmla="*/ 1 w 244"/>
                  <a:gd name="T57" fmla="*/ 1 h 256"/>
                  <a:gd name="T58" fmla="*/ 1 w 244"/>
                  <a:gd name="T59" fmla="*/ 1 h 256"/>
                  <a:gd name="T60" fmla="*/ 1 w 244"/>
                  <a:gd name="T61" fmla="*/ 1 h 256"/>
                  <a:gd name="T62" fmla="*/ 1 w 244"/>
                  <a:gd name="T63" fmla="*/ 1 h 256"/>
                  <a:gd name="T64" fmla="*/ 1 w 244"/>
                  <a:gd name="T65" fmla="*/ 1 h 256"/>
                  <a:gd name="T66" fmla="*/ 1 w 244"/>
                  <a:gd name="T67" fmla="*/ 1 h 256"/>
                  <a:gd name="T68" fmla="*/ 1 w 244"/>
                  <a:gd name="T69" fmla="*/ 1 h 256"/>
                  <a:gd name="T70" fmla="*/ 1 w 244"/>
                  <a:gd name="T71" fmla="*/ 1 h 256"/>
                  <a:gd name="T72" fmla="*/ 1 w 244"/>
                  <a:gd name="T73" fmla="*/ 1 h 256"/>
                  <a:gd name="T74" fmla="*/ 1 w 244"/>
                  <a:gd name="T75" fmla="*/ 1 h 256"/>
                  <a:gd name="T76" fmla="*/ 1 w 244"/>
                  <a:gd name="T77" fmla="*/ 1 h 256"/>
                  <a:gd name="T78" fmla="*/ 1 w 244"/>
                  <a:gd name="T79" fmla="*/ 1 h 2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4"/>
                  <a:gd name="T121" fmla="*/ 0 h 256"/>
                  <a:gd name="T122" fmla="*/ 244 w 244"/>
                  <a:gd name="T123" fmla="*/ 256 h 2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4" h="256">
                    <a:moveTo>
                      <a:pt x="155" y="19"/>
                    </a:moveTo>
                    <a:lnTo>
                      <a:pt x="151" y="13"/>
                    </a:lnTo>
                    <a:lnTo>
                      <a:pt x="145" y="10"/>
                    </a:lnTo>
                    <a:lnTo>
                      <a:pt x="138" y="5"/>
                    </a:lnTo>
                    <a:lnTo>
                      <a:pt x="131" y="1"/>
                    </a:lnTo>
                    <a:lnTo>
                      <a:pt x="127" y="0"/>
                    </a:lnTo>
                    <a:lnTo>
                      <a:pt x="121" y="1"/>
                    </a:lnTo>
                    <a:lnTo>
                      <a:pt x="115" y="3"/>
                    </a:lnTo>
                    <a:lnTo>
                      <a:pt x="110" y="5"/>
                    </a:lnTo>
                    <a:lnTo>
                      <a:pt x="103" y="8"/>
                    </a:lnTo>
                    <a:lnTo>
                      <a:pt x="97" y="13"/>
                    </a:lnTo>
                    <a:lnTo>
                      <a:pt x="91" y="17"/>
                    </a:lnTo>
                    <a:lnTo>
                      <a:pt x="85" y="22"/>
                    </a:lnTo>
                    <a:lnTo>
                      <a:pt x="77" y="27"/>
                    </a:lnTo>
                    <a:lnTo>
                      <a:pt x="68" y="34"/>
                    </a:lnTo>
                    <a:lnTo>
                      <a:pt x="57" y="41"/>
                    </a:lnTo>
                    <a:lnTo>
                      <a:pt x="45" y="48"/>
                    </a:lnTo>
                    <a:lnTo>
                      <a:pt x="34" y="55"/>
                    </a:lnTo>
                    <a:lnTo>
                      <a:pt x="23" y="61"/>
                    </a:lnTo>
                    <a:lnTo>
                      <a:pt x="13" y="64"/>
                    </a:lnTo>
                    <a:lnTo>
                      <a:pt x="4" y="68"/>
                    </a:lnTo>
                    <a:lnTo>
                      <a:pt x="5" y="75"/>
                    </a:lnTo>
                    <a:lnTo>
                      <a:pt x="7" y="80"/>
                    </a:lnTo>
                    <a:lnTo>
                      <a:pt x="8" y="85"/>
                    </a:lnTo>
                    <a:lnTo>
                      <a:pt x="10" y="92"/>
                    </a:lnTo>
                    <a:lnTo>
                      <a:pt x="20" y="141"/>
                    </a:lnTo>
                    <a:lnTo>
                      <a:pt x="24" y="179"/>
                    </a:lnTo>
                    <a:lnTo>
                      <a:pt x="17" y="216"/>
                    </a:lnTo>
                    <a:lnTo>
                      <a:pt x="0" y="256"/>
                    </a:lnTo>
                    <a:lnTo>
                      <a:pt x="5" y="251"/>
                    </a:lnTo>
                    <a:lnTo>
                      <a:pt x="11" y="246"/>
                    </a:lnTo>
                    <a:lnTo>
                      <a:pt x="17" y="241"/>
                    </a:lnTo>
                    <a:lnTo>
                      <a:pt x="23" y="235"/>
                    </a:lnTo>
                    <a:lnTo>
                      <a:pt x="30" y="234"/>
                    </a:lnTo>
                    <a:lnTo>
                      <a:pt x="35" y="232"/>
                    </a:lnTo>
                    <a:lnTo>
                      <a:pt x="40" y="230"/>
                    </a:lnTo>
                    <a:lnTo>
                      <a:pt x="45" y="232"/>
                    </a:lnTo>
                    <a:lnTo>
                      <a:pt x="51" y="235"/>
                    </a:lnTo>
                    <a:lnTo>
                      <a:pt x="57" y="237"/>
                    </a:lnTo>
                    <a:lnTo>
                      <a:pt x="64" y="239"/>
                    </a:lnTo>
                    <a:lnTo>
                      <a:pt x="71" y="241"/>
                    </a:lnTo>
                    <a:lnTo>
                      <a:pt x="78" y="241"/>
                    </a:lnTo>
                    <a:lnTo>
                      <a:pt x="85" y="239"/>
                    </a:lnTo>
                    <a:lnTo>
                      <a:pt x="94" y="237"/>
                    </a:lnTo>
                    <a:lnTo>
                      <a:pt x="101" y="232"/>
                    </a:lnTo>
                    <a:lnTo>
                      <a:pt x="110" y="225"/>
                    </a:lnTo>
                    <a:lnTo>
                      <a:pt x="121" y="216"/>
                    </a:lnTo>
                    <a:lnTo>
                      <a:pt x="133" y="207"/>
                    </a:lnTo>
                    <a:lnTo>
                      <a:pt x="145" y="199"/>
                    </a:lnTo>
                    <a:lnTo>
                      <a:pt x="157" y="190"/>
                    </a:lnTo>
                    <a:lnTo>
                      <a:pt x="167" y="185"/>
                    </a:lnTo>
                    <a:lnTo>
                      <a:pt x="175" y="179"/>
                    </a:lnTo>
                    <a:lnTo>
                      <a:pt x="181" y="178"/>
                    </a:lnTo>
                    <a:lnTo>
                      <a:pt x="185" y="178"/>
                    </a:lnTo>
                    <a:lnTo>
                      <a:pt x="192" y="178"/>
                    </a:lnTo>
                    <a:lnTo>
                      <a:pt x="198" y="176"/>
                    </a:lnTo>
                    <a:lnTo>
                      <a:pt x="205" y="176"/>
                    </a:lnTo>
                    <a:lnTo>
                      <a:pt x="212" y="176"/>
                    </a:lnTo>
                    <a:lnTo>
                      <a:pt x="218" y="176"/>
                    </a:lnTo>
                    <a:lnTo>
                      <a:pt x="224" y="176"/>
                    </a:lnTo>
                    <a:lnTo>
                      <a:pt x="228" y="178"/>
                    </a:lnTo>
                    <a:lnTo>
                      <a:pt x="235" y="160"/>
                    </a:lnTo>
                    <a:lnTo>
                      <a:pt x="240" y="141"/>
                    </a:lnTo>
                    <a:lnTo>
                      <a:pt x="242" y="120"/>
                    </a:lnTo>
                    <a:lnTo>
                      <a:pt x="244" y="106"/>
                    </a:lnTo>
                    <a:lnTo>
                      <a:pt x="244" y="94"/>
                    </a:lnTo>
                    <a:lnTo>
                      <a:pt x="241" y="83"/>
                    </a:lnTo>
                    <a:lnTo>
                      <a:pt x="235" y="76"/>
                    </a:lnTo>
                    <a:lnTo>
                      <a:pt x="225" y="78"/>
                    </a:lnTo>
                    <a:lnTo>
                      <a:pt x="225" y="59"/>
                    </a:lnTo>
                    <a:lnTo>
                      <a:pt x="225" y="43"/>
                    </a:lnTo>
                    <a:lnTo>
                      <a:pt x="222" y="31"/>
                    </a:lnTo>
                    <a:lnTo>
                      <a:pt x="218" y="22"/>
                    </a:lnTo>
                    <a:lnTo>
                      <a:pt x="212" y="19"/>
                    </a:lnTo>
                    <a:lnTo>
                      <a:pt x="205" y="19"/>
                    </a:lnTo>
                    <a:lnTo>
                      <a:pt x="198" y="19"/>
                    </a:lnTo>
                    <a:lnTo>
                      <a:pt x="192" y="20"/>
                    </a:lnTo>
                    <a:lnTo>
                      <a:pt x="184" y="17"/>
                    </a:lnTo>
                    <a:lnTo>
                      <a:pt x="175" y="15"/>
                    </a:lnTo>
                    <a:lnTo>
                      <a:pt x="167" y="15"/>
                    </a:lnTo>
                    <a:lnTo>
                      <a:pt x="155" y="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601" name="Freeform 157"/>
              <p:cNvSpPr>
                <a:spLocks/>
              </p:cNvSpPr>
              <p:nvPr/>
            </p:nvSpPr>
            <p:spPr bwMode="auto">
              <a:xfrm>
                <a:off x="5955" y="5538"/>
                <a:ext cx="120" cy="89"/>
              </a:xfrm>
              <a:custGeom>
                <a:avLst/>
                <a:gdLst>
                  <a:gd name="T0" fmla="*/ 1 w 240"/>
                  <a:gd name="T1" fmla="*/ 1 h 178"/>
                  <a:gd name="T2" fmla="*/ 1 w 240"/>
                  <a:gd name="T3" fmla="*/ 1 h 178"/>
                  <a:gd name="T4" fmla="*/ 1 w 240"/>
                  <a:gd name="T5" fmla="*/ 1 h 178"/>
                  <a:gd name="T6" fmla="*/ 1 w 240"/>
                  <a:gd name="T7" fmla="*/ 1 h 178"/>
                  <a:gd name="T8" fmla="*/ 1 w 240"/>
                  <a:gd name="T9" fmla="*/ 1 h 178"/>
                  <a:gd name="T10" fmla="*/ 1 w 240"/>
                  <a:gd name="T11" fmla="*/ 1 h 178"/>
                  <a:gd name="T12" fmla="*/ 1 w 240"/>
                  <a:gd name="T13" fmla="*/ 1 h 178"/>
                  <a:gd name="T14" fmla="*/ 1 w 240"/>
                  <a:gd name="T15" fmla="*/ 1 h 178"/>
                  <a:gd name="T16" fmla="*/ 1 w 240"/>
                  <a:gd name="T17" fmla="*/ 1 h 178"/>
                  <a:gd name="T18" fmla="*/ 1 w 240"/>
                  <a:gd name="T19" fmla="*/ 1 h 178"/>
                  <a:gd name="T20" fmla="*/ 1 w 240"/>
                  <a:gd name="T21" fmla="*/ 1 h 178"/>
                  <a:gd name="T22" fmla="*/ 1 w 240"/>
                  <a:gd name="T23" fmla="*/ 1 h 178"/>
                  <a:gd name="T24" fmla="*/ 1 w 240"/>
                  <a:gd name="T25" fmla="*/ 1 h 178"/>
                  <a:gd name="T26" fmla="*/ 1 w 240"/>
                  <a:gd name="T27" fmla="*/ 1 h 178"/>
                  <a:gd name="T28" fmla="*/ 1 w 240"/>
                  <a:gd name="T29" fmla="*/ 1 h 178"/>
                  <a:gd name="T30" fmla="*/ 1 w 240"/>
                  <a:gd name="T31" fmla="*/ 1 h 178"/>
                  <a:gd name="T32" fmla="*/ 1 w 240"/>
                  <a:gd name="T33" fmla="*/ 1 h 178"/>
                  <a:gd name="T34" fmla="*/ 1 w 240"/>
                  <a:gd name="T35" fmla="*/ 1 h 178"/>
                  <a:gd name="T36" fmla="*/ 1 w 240"/>
                  <a:gd name="T37" fmla="*/ 0 h 178"/>
                  <a:gd name="T38" fmla="*/ 1 w 240"/>
                  <a:gd name="T39" fmla="*/ 1 h 178"/>
                  <a:gd name="T40" fmla="*/ 1 w 240"/>
                  <a:gd name="T41" fmla="*/ 1 h 178"/>
                  <a:gd name="T42" fmla="*/ 1 w 240"/>
                  <a:gd name="T43" fmla="*/ 1 h 178"/>
                  <a:gd name="T44" fmla="*/ 1 w 240"/>
                  <a:gd name="T45" fmla="*/ 1 h 178"/>
                  <a:gd name="T46" fmla="*/ 1 w 240"/>
                  <a:gd name="T47" fmla="*/ 1 h 178"/>
                  <a:gd name="T48" fmla="*/ 1 w 240"/>
                  <a:gd name="T49" fmla="*/ 1 h 178"/>
                  <a:gd name="T50" fmla="*/ 1 w 240"/>
                  <a:gd name="T51" fmla="*/ 1 h 178"/>
                  <a:gd name="T52" fmla="*/ 1 w 240"/>
                  <a:gd name="T53" fmla="*/ 1 h 178"/>
                  <a:gd name="T54" fmla="*/ 1 w 240"/>
                  <a:gd name="T55" fmla="*/ 1 h 178"/>
                  <a:gd name="T56" fmla="*/ 1 w 240"/>
                  <a:gd name="T57" fmla="*/ 1 h 178"/>
                  <a:gd name="T58" fmla="*/ 1 w 240"/>
                  <a:gd name="T59" fmla="*/ 1 h 178"/>
                  <a:gd name="T60" fmla="*/ 1 w 240"/>
                  <a:gd name="T61" fmla="*/ 1 h 178"/>
                  <a:gd name="T62" fmla="*/ 1 w 240"/>
                  <a:gd name="T63" fmla="*/ 1 h 178"/>
                  <a:gd name="T64" fmla="*/ 1 w 240"/>
                  <a:gd name="T65" fmla="*/ 1 h 178"/>
                  <a:gd name="T66" fmla="*/ 1 w 240"/>
                  <a:gd name="T67" fmla="*/ 1 h 178"/>
                  <a:gd name="T68" fmla="*/ 1 w 240"/>
                  <a:gd name="T69" fmla="*/ 1 h 178"/>
                  <a:gd name="T70" fmla="*/ 1 w 240"/>
                  <a:gd name="T71" fmla="*/ 1 h 178"/>
                  <a:gd name="T72" fmla="*/ 1 w 240"/>
                  <a:gd name="T73" fmla="*/ 1 h 178"/>
                  <a:gd name="T74" fmla="*/ 1 w 240"/>
                  <a:gd name="T75" fmla="*/ 1 h 178"/>
                  <a:gd name="T76" fmla="*/ 1 w 240"/>
                  <a:gd name="T77" fmla="*/ 1 h 178"/>
                  <a:gd name="T78" fmla="*/ 1 w 240"/>
                  <a:gd name="T79" fmla="*/ 1 h 178"/>
                  <a:gd name="T80" fmla="*/ 1 w 240"/>
                  <a:gd name="T81" fmla="*/ 1 h 178"/>
                  <a:gd name="T82" fmla="*/ 1 w 240"/>
                  <a:gd name="T83" fmla="*/ 1 h 178"/>
                  <a:gd name="T84" fmla="*/ 1 w 240"/>
                  <a:gd name="T85" fmla="*/ 1 h 178"/>
                  <a:gd name="T86" fmla="*/ 1 w 240"/>
                  <a:gd name="T87" fmla="*/ 1 h 178"/>
                  <a:gd name="T88" fmla="*/ 1 w 240"/>
                  <a:gd name="T89" fmla="*/ 1 h 178"/>
                  <a:gd name="T90" fmla="*/ 1 w 240"/>
                  <a:gd name="T91" fmla="*/ 1 h 178"/>
                  <a:gd name="T92" fmla="*/ 1 w 240"/>
                  <a:gd name="T93" fmla="*/ 1 h 178"/>
                  <a:gd name="T94" fmla="*/ 1 w 240"/>
                  <a:gd name="T95" fmla="*/ 1 h 1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0"/>
                  <a:gd name="T145" fmla="*/ 0 h 178"/>
                  <a:gd name="T146" fmla="*/ 240 w 240"/>
                  <a:gd name="T147" fmla="*/ 178 h 1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0" h="178">
                    <a:moveTo>
                      <a:pt x="177" y="178"/>
                    </a:moveTo>
                    <a:lnTo>
                      <a:pt x="181" y="178"/>
                    </a:lnTo>
                    <a:lnTo>
                      <a:pt x="188" y="178"/>
                    </a:lnTo>
                    <a:lnTo>
                      <a:pt x="194" y="176"/>
                    </a:lnTo>
                    <a:lnTo>
                      <a:pt x="201" y="176"/>
                    </a:lnTo>
                    <a:lnTo>
                      <a:pt x="208" y="176"/>
                    </a:lnTo>
                    <a:lnTo>
                      <a:pt x="214" y="176"/>
                    </a:lnTo>
                    <a:lnTo>
                      <a:pt x="220" y="176"/>
                    </a:lnTo>
                    <a:lnTo>
                      <a:pt x="224" y="178"/>
                    </a:lnTo>
                    <a:lnTo>
                      <a:pt x="228" y="169"/>
                    </a:lnTo>
                    <a:lnTo>
                      <a:pt x="231" y="158"/>
                    </a:lnTo>
                    <a:lnTo>
                      <a:pt x="234" y="148"/>
                    </a:lnTo>
                    <a:lnTo>
                      <a:pt x="237" y="136"/>
                    </a:lnTo>
                    <a:lnTo>
                      <a:pt x="238" y="127"/>
                    </a:lnTo>
                    <a:lnTo>
                      <a:pt x="238" y="118"/>
                    </a:lnTo>
                    <a:lnTo>
                      <a:pt x="240" y="111"/>
                    </a:lnTo>
                    <a:lnTo>
                      <a:pt x="240" y="106"/>
                    </a:lnTo>
                    <a:lnTo>
                      <a:pt x="240" y="94"/>
                    </a:lnTo>
                    <a:lnTo>
                      <a:pt x="237" y="83"/>
                    </a:lnTo>
                    <a:lnTo>
                      <a:pt x="231" y="76"/>
                    </a:lnTo>
                    <a:lnTo>
                      <a:pt x="221" y="78"/>
                    </a:lnTo>
                    <a:lnTo>
                      <a:pt x="221" y="59"/>
                    </a:lnTo>
                    <a:lnTo>
                      <a:pt x="221" y="43"/>
                    </a:lnTo>
                    <a:lnTo>
                      <a:pt x="218" y="31"/>
                    </a:lnTo>
                    <a:lnTo>
                      <a:pt x="214" y="22"/>
                    </a:lnTo>
                    <a:lnTo>
                      <a:pt x="208" y="19"/>
                    </a:lnTo>
                    <a:lnTo>
                      <a:pt x="201" y="19"/>
                    </a:lnTo>
                    <a:lnTo>
                      <a:pt x="194" y="19"/>
                    </a:lnTo>
                    <a:lnTo>
                      <a:pt x="188" y="20"/>
                    </a:lnTo>
                    <a:lnTo>
                      <a:pt x="180" y="17"/>
                    </a:lnTo>
                    <a:lnTo>
                      <a:pt x="171" y="15"/>
                    </a:lnTo>
                    <a:lnTo>
                      <a:pt x="163" y="15"/>
                    </a:lnTo>
                    <a:lnTo>
                      <a:pt x="151" y="19"/>
                    </a:lnTo>
                    <a:lnTo>
                      <a:pt x="147" y="13"/>
                    </a:lnTo>
                    <a:lnTo>
                      <a:pt x="141" y="10"/>
                    </a:lnTo>
                    <a:lnTo>
                      <a:pt x="134" y="5"/>
                    </a:lnTo>
                    <a:lnTo>
                      <a:pt x="127" y="1"/>
                    </a:lnTo>
                    <a:lnTo>
                      <a:pt x="123" y="0"/>
                    </a:lnTo>
                    <a:lnTo>
                      <a:pt x="117" y="1"/>
                    </a:lnTo>
                    <a:lnTo>
                      <a:pt x="111" y="3"/>
                    </a:lnTo>
                    <a:lnTo>
                      <a:pt x="106" y="5"/>
                    </a:lnTo>
                    <a:lnTo>
                      <a:pt x="99" y="8"/>
                    </a:lnTo>
                    <a:lnTo>
                      <a:pt x="93" y="13"/>
                    </a:lnTo>
                    <a:lnTo>
                      <a:pt x="87" y="17"/>
                    </a:lnTo>
                    <a:lnTo>
                      <a:pt x="81" y="22"/>
                    </a:lnTo>
                    <a:lnTo>
                      <a:pt x="73" y="27"/>
                    </a:lnTo>
                    <a:lnTo>
                      <a:pt x="64" y="34"/>
                    </a:lnTo>
                    <a:lnTo>
                      <a:pt x="53" y="41"/>
                    </a:lnTo>
                    <a:lnTo>
                      <a:pt x="41" y="48"/>
                    </a:lnTo>
                    <a:lnTo>
                      <a:pt x="30" y="55"/>
                    </a:lnTo>
                    <a:lnTo>
                      <a:pt x="19" y="61"/>
                    </a:lnTo>
                    <a:lnTo>
                      <a:pt x="9" y="64"/>
                    </a:lnTo>
                    <a:lnTo>
                      <a:pt x="0" y="68"/>
                    </a:lnTo>
                    <a:lnTo>
                      <a:pt x="1" y="75"/>
                    </a:lnTo>
                    <a:lnTo>
                      <a:pt x="3" y="80"/>
                    </a:lnTo>
                    <a:lnTo>
                      <a:pt x="4" y="85"/>
                    </a:lnTo>
                    <a:lnTo>
                      <a:pt x="6" y="92"/>
                    </a:lnTo>
                    <a:lnTo>
                      <a:pt x="20" y="82"/>
                    </a:lnTo>
                    <a:lnTo>
                      <a:pt x="37" y="68"/>
                    </a:lnTo>
                    <a:lnTo>
                      <a:pt x="56" y="55"/>
                    </a:lnTo>
                    <a:lnTo>
                      <a:pt x="74" y="41"/>
                    </a:lnTo>
                    <a:lnTo>
                      <a:pt x="91" y="31"/>
                    </a:lnTo>
                    <a:lnTo>
                      <a:pt x="107" y="22"/>
                    </a:lnTo>
                    <a:lnTo>
                      <a:pt x="119" y="19"/>
                    </a:lnTo>
                    <a:lnTo>
                      <a:pt x="127" y="22"/>
                    </a:lnTo>
                    <a:lnTo>
                      <a:pt x="137" y="34"/>
                    </a:lnTo>
                    <a:lnTo>
                      <a:pt x="147" y="45"/>
                    </a:lnTo>
                    <a:lnTo>
                      <a:pt x="156" y="52"/>
                    </a:lnTo>
                    <a:lnTo>
                      <a:pt x="164" y="54"/>
                    </a:lnTo>
                    <a:lnTo>
                      <a:pt x="173" y="50"/>
                    </a:lnTo>
                    <a:lnTo>
                      <a:pt x="180" y="48"/>
                    </a:lnTo>
                    <a:lnTo>
                      <a:pt x="188" y="48"/>
                    </a:lnTo>
                    <a:lnTo>
                      <a:pt x="194" y="52"/>
                    </a:lnTo>
                    <a:lnTo>
                      <a:pt x="196" y="57"/>
                    </a:lnTo>
                    <a:lnTo>
                      <a:pt x="196" y="64"/>
                    </a:lnTo>
                    <a:lnTo>
                      <a:pt x="194" y="71"/>
                    </a:lnTo>
                    <a:lnTo>
                      <a:pt x="193" y="76"/>
                    </a:lnTo>
                    <a:lnTo>
                      <a:pt x="191" y="82"/>
                    </a:lnTo>
                    <a:lnTo>
                      <a:pt x="193" y="87"/>
                    </a:lnTo>
                    <a:lnTo>
                      <a:pt x="197" y="92"/>
                    </a:lnTo>
                    <a:lnTo>
                      <a:pt x="201" y="94"/>
                    </a:lnTo>
                    <a:lnTo>
                      <a:pt x="206" y="97"/>
                    </a:lnTo>
                    <a:lnTo>
                      <a:pt x="208" y="101"/>
                    </a:lnTo>
                    <a:lnTo>
                      <a:pt x="211" y="108"/>
                    </a:lnTo>
                    <a:lnTo>
                      <a:pt x="213" y="113"/>
                    </a:lnTo>
                    <a:lnTo>
                      <a:pt x="214" y="117"/>
                    </a:lnTo>
                    <a:lnTo>
                      <a:pt x="216" y="122"/>
                    </a:lnTo>
                    <a:lnTo>
                      <a:pt x="217" y="125"/>
                    </a:lnTo>
                    <a:lnTo>
                      <a:pt x="220" y="129"/>
                    </a:lnTo>
                    <a:lnTo>
                      <a:pt x="221" y="132"/>
                    </a:lnTo>
                    <a:lnTo>
                      <a:pt x="223" y="137"/>
                    </a:lnTo>
                    <a:lnTo>
                      <a:pt x="221" y="144"/>
                    </a:lnTo>
                    <a:lnTo>
                      <a:pt x="220" y="153"/>
                    </a:lnTo>
                    <a:lnTo>
                      <a:pt x="216" y="162"/>
                    </a:lnTo>
                    <a:lnTo>
                      <a:pt x="207" y="169"/>
                    </a:lnTo>
                    <a:lnTo>
                      <a:pt x="194" y="174"/>
                    </a:lnTo>
                    <a:lnTo>
                      <a:pt x="177" y="17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602" name="Freeform 158"/>
              <p:cNvSpPr>
                <a:spLocks/>
              </p:cNvSpPr>
              <p:nvPr/>
            </p:nvSpPr>
            <p:spPr bwMode="auto">
              <a:xfrm>
                <a:off x="5610" y="5492"/>
                <a:ext cx="355" cy="265"/>
              </a:xfrm>
              <a:custGeom>
                <a:avLst/>
                <a:gdLst>
                  <a:gd name="T0" fmla="*/ 0 w 711"/>
                  <a:gd name="T1" fmla="*/ 0 h 531"/>
                  <a:gd name="T2" fmla="*/ 0 w 711"/>
                  <a:gd name="T3" fmla="*/ 0 h 531"/>
                  <a:gd name="T4" fmla="*/ 0 w 711"/>
                  <a:gd name="T5" fmla="*/ 0 h 531"/>
                  <a:gd name="T6" fmla="*/ 0 w 711"/>
                  <a:gd name="T7" fmla="*/ 0 h 531"/>
                  <a:gd name="T8" fmla="*/ 0 w 711"/>
                  <a:gd name="T9" fmla="*/ 0 h 531"/>
                  <a:gd name="T10" fmla="*/ 0 w 711"/>
                  <a:gd name="T11" fmla="*/ 0 h 531"/>
                  <a:gd name="T12" fmla="*/ 0 w 711"/>
                  <a:gd name="T13" fmla="*/ 0 h 531"/>
                  <a:gd name="T14" fmla="*/ 0 w 711"/>
                  <a:gd name="T15" fmla="*/ 0 h 531"/>
                  <a:gd name="T16" fmla="*/ 0 w 711"/>
                  <a:gd name="T17" fmla="*/ 0 h 531"/>
                  <a:gd name="T18" fmla="*/ 0 w 711"/>
                  <a:gd name="T19" fmla="*/ 0 h 531"/>
                  <a:gd name="T20" fmla="*/ 0 w 711"/>
                  <a:gd name="T21" fmla="*/ 0 h 531"/>
                  <a:gd name="T22" fmla="*/ 0 w 711"/>
                  <a:gd name="T23" fmla="*/ 0 h 531"/>
                  <a:gd name="T24" fmla="*/ 0 w 711"/>
                  <a:gd name="T25" fmla="*/ 0 h 531"/>
                  <a:gd name="T26" fmla="*/ 0 w 711"/>
                  <a:gd name="T27" fmla="*/ 0 h 531"/>
                  <a:gd name="T28" fmla="*/ 0 w 711"/>
                  <a:gd name="T29" fmla="*/ 0 h 531"/>
                  <a:gd name="T30" fmla="*/ 0 w 711"/>
                  <a:gd name="T31" fmla="*/ 0 h 531"/>
                  <a:gd name="T32" fmla="*/ 0 w 711"/>
                  <a:gd name="T33" fmla="*/ 0 h 531"/>
                  <a:gd name="T34" fmla="*/ 0 w 711"/>
                  <a:gd name="T35" fmla="*/ 0 h 531"/>
                  <a:gd name="T36" fmla="*/ 0 w 711"/>
                  <a:gd name="T37" fmla="*/ 0 h 531"/>
                  <a:gd name="T38" fmla="*/ 0 w 711"/>
                  <a:gd name="T39" fmla="*/ 0 h 531"/>
                  <a:gd name="T40" fmla="*/ 0 w 711"/>
                  <a:gd name="T41" fmla="*/ 0 h 531"/>
                  <a:gd name="T42" fmla="*/ 0 w 711"/>
                  <a:gd name="T43" fmla="*/ 0 h 531"/>
                  <a:gd name="T44" fmla="*/ 0 w 711"/>
                  <a:gd name="T45" fmla="*/ 0 h 531"/>
                  <a:gd name="T46" fmla="*/ 0 w 711"/>
                  <a:gd name="T47" fmla="*/ 0 h 531"/>
                  <a:gd name="T48" fmla="*/ 0 w 711"/>
                  <a:gd name="T49" fmla="*/ 0 h 531"/>
                  <a:gd name="T50" fmla="*/ 0 w 711"/>
                  <a:gd name="T51" fmla="*/ 0 h 531"/>
                  <a:gd name="T52" fmla="*/ 0 w 711"/>
                  <a:gd name="T53" fmla="*/ 0 h 531"/>
                  <a:gd name="T54" fmla="*/ 0 w 711"/>
                  <a:gd name="T55" fmla="*/ 0 h 531"/>
                  <a:gd name="T56" fmla="*/ 0 w 711"/>
                  <a:gd name="T57" fmla="*/ 0 h 531"/>
                  <a:gd name="T58" fmla="*/ 0 w 711"/>
                  <a:gd name="T59" fmla="*/ 0 h 531"/>
                  <a:gd name="T60" fmla="*/ 0 w 711"/>
                  <a:gd name="T61" fmla="*/ 0 h 531"/>
                  <a:gd name="T62" fmla="*/ 0 w 711"/>
                  <a:gd name="T63" fmla="*/ 0 h 531"/>
                  <a:gd name="T64" fmla="*/ 0 w 711"/>
                  <a:gd name="T65" fmla="*/ 0 h 531"/>
                  <a:gd name="T66" fmla="*/ 0 w 711"/>
                  <a:gd name="T67" fmla="*/ 0 h 531"/>
                  <a:gd name="T68" fmla="*/ 0 w 711"/>
                  <a:gd name="T69" fmla="*/ 0 h 531"/>
                  <a:gd name="T70" fmla="*/ 0 w 711"/>
                  <a:gd name="T71" fmla="*/ 0 h 531"/>
                  <a:gd name="T72" fmla="*/ 0 w 711"/>
                  <a:gd name="T73" fmla="*/ 0 h 531"/>
                  <a:gd name="T74" fmla="*/ 0 w 711"/>
                  <a:gd name="T75" fmla="*/ 0 h 531"/>
                  <a:gd name="T76" fmla="*/ 0 w 711"/>
                  <a:gd name="T77" fmla="*/ 0 h 531"/>
                  <a:gd name="T78" fmla="*/ 0 w 711"/>
                  <a:gd name="T79" fmla="*/ 0 h 531"/>
                  <a:gd name="T80" fmla="*/ 0 w 711"/>
                  <a:gd name="T81" fmla="*/ 0 h 531"/>
                  <a:gd name="T82" fmla="*/ 0 w 711"/>
                  <a:gd name="T83" fmla="*/ 0 h 531"/>
                  <a:gd name="T84" fmla="*/ 0 w 711"/>
                  <a:gd name="T85" fmla="*/ 0 h 531"/>
                  <a:gd name="T86" fmla="*/ 0 w 711"/>
                  <a:gd name="T87" fmla="*/ 0 h 5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1"/>
                  <a:gd name="T133" fmla="*/ 0 h 531"/>
                  <a:gd name="T134" fmla="*/ 711 w 711"/>
                  <a:gd name="T135" fmla="*/ 531 h 5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1" h="531">
                    <a:moveTo>
                      <a:pt x="257" y="72"/>
                    </a:moveTo>
                    <a:lnTo>
                      <a:pt x="265" y="84"/>
                    </a:lnTo>
                    <a:lnTo>
                      <a:pt x="277" y="99"/>
                    </a:lnTo>
                    <a:lnTo>
                      <a:pt x="290" y="115"/>
                    </a:lnTo>
                    <a:lnTo>
                      <a:pt x="305" y="131"/>
                    </a:lnTo>
                    <a:lnTo>
                      <a:pt x="323" y="145"/>
                    </a:lnTo>
                    <a:lnTo>
                      <a:pt x="338" y="155"/>
                    </a:lnTo>
                    <a:lnTo>
                      <a:pt x="354" y="161"/>
                    </a:lnTo>
                    <a:lnTo>
                      <a:pt x="367" y="159"/>
                    </a:lnTo>
                    <a:lnTo>
                      <a:pt x="374" y="155"/>
                    </a:lnTo>
                    <a:lnTo>
                      <a:pt x="383" y="150"/>
                    </a:lnTo>
                    <a:lnTo>
                      <a:pt x="391" y="147"/>
                    </a:lnTo>
                    <a:lnTo>
                      <a:pt x="400" y="147"/>
                    </a:lnTo>
                    <a:lnTo>
                      <a:pt x="408" y="150"/>
                    </a:lnTo>
                    <a:lnTo>
                      <a:pt x="415" y="155"/>
                    </a:lnTo>
                    <a:lnTo>
                      <a:pt x="423" y="162"/>
                    </a:lnTo>
                    <a:lnTo>
                      <a:pt x="430" y="173"/>
                    </a:lnTo>
                    <a:lnTo>
                      <a:pt x="434" y="178"/>
                    </a:lnTo>
                    <a:lnTo>
                      <a:pt x="441" y="182"/>
                    </a:lnTo>
                    <a:lnTo>
                      <a:pt x="448" y="183"/>
                    </a:lnTo>
                    <a:lnTo>
                      <a:pt x="457" y="185"/>
                    </a:lnTo>
                    <a:lnTo>
                      <a:pt x="465" y="187"/>
                    </a:lnTo>
                    <a:lnTo>
                      <a:pt x="473" y="187"/>
                    </a:lnTo>
                    <a:lnTo>
                      <a:pt x="480" y="187"/>
                    </a:lnTo>
                    <a:lnTo>
                      <a:pt x="484" y="187"/>
                    </a:lnTo>
                    <a:lnTo>
                      <a:pt x="491" y="185"/>
                    </a:lnTo>
                    <a:lnTo>
                      <a:pt x="502" y="180"/>
                    </a:lnTo>
                    <a:lnTo>
                      <a:pt x="514" y="173"/>
                    </a:lnTo>
                    <a:lnTo>
                      <a:pt x="522" y="169"/>
                    </a:lnTo>
                    <a:lnTo>
                      <a:pt x="527" y="169"/>
                    </a:lnTo>
                    <a:lnTo>
                      <a:pt x="532" y="171"/>
                    </a:lnTo>
                    <a:lnTo>
                      <a:pt x="538" y="173"/>
                    </a:lnTo>
                    <a:lnTo>
                      <a:pt x="547" y="176"/>
                    </a:lnTo>
                    <a:lnTo>
                      <a:pt x="554" y="180"/>
                    </a:lnTo>
                    <a:lnTo>
                      <a:pt x="561" y="183"/>
                    </a:lnTo>
                    <a:lnTo>
                      <a:pt x="568" y="185"/>
                    </a:lnTo>
                    <a:lnTo>
                      <a:pt x="575" y="187"/>
                    </a:lnTo>
                    <a:lnTo>
                      <a:pt x="582" y="187"/>
                    </a:lnTo>
                    <a:lnTo>
                      <a:pt x="590" y="189"/>
                    </a:lnTo>
                    <a:lnTo>
                      <a:pt x="598" y="189"/>
                    </a:lnTo>
                    <a:lnTo>
                      <a:pt x="607" y="189"/>
                    </a:lnTo>
                    <a:lnTo>
                      <a:pt x="617" y="189"/>
                    </a:lnTo>
                    <a:lnTo>
                      <a:pt x="624" y="189"/>
                    </a:lnTo>
                    <a:lnTo>
                      <a:pt x="632" y="189"/>
                    </a:lnTo>
                    <a:lnTo>
                      <a:pt x="638" y="187"/>
                    </a:lnTo>
                    <a:lnTo>
                      <a:pt x="644" y="185"/>
                    </a:lnTo>
                    <a:lnTo>
                      <a:pt x="650" y="182"/>
                    </a:lnTo>
                    <a:lnTo>
                      <a:pt x="657" y="178"/>
                    </a:lnTo>
                    <a:lnTo>
                      <a:pt x="665" y="175"/>
                    </a:lnTo>
                    <a:lnTo>
                      <a:pt x="672" y="171"/>
                    </a:lnTo>
                    <a:lnTo>
                      <a:pt x="680" y="168"/>
                    </a:lnTo>
                    <a:lnTo>
                      <a:pt x="687" y="164"/>
                    </a:lnTo>
                    <a:lnTo>
                      <a:pt x="691" y="161"/>
                    </a:lnTo>
                    <a:lnTo>
                      <a:pt x="704" y="220"/>
                    </a:lnTo>
                    <a:lnTo>
                      <a:pt x="711" y="265"/>
                    </a:lnTo>
                    <a:lnTo>
                      <a:pt x="705" y="306"/>
                    </a:lnTo>
                    <a:lnTo>
                      <a:pt x="687" y="349"/>
                    </a:lnTo>
                    <a:lnTo>
                      <a:pt x="680" y="358"/>
                    </a:lnTo>
                    <a:lnTo>
                      <a:pt x="670" y="370"/>
                    </a:lnTo>
                    <a:lnTo>
                      <a:pt x="657" y="382"/>
                    </a:lnTo>
                    <a:lnTo>
                      <a:pt x="644" y="395"/>
                    </a:lnTo>
                    <a:lnTo>
                      <a:pt x="630" y="407"/>
                    </a:lnTo>
                    <a:lnTo>
                      <a:pt x="617" y="417"/>
                    </a:lnTo>
                    <a:lnTo>
                      <a:pt x="607" y="426"/>
                    </a:lnTo>
                    <a:lnTo>
                      <a:pt x="601" y="431"/>
                    </a:lnTo>
                    <a:lnTo>
                      <a:pt x="595" y="435"/>
                    </a:lnTo>
                    <a:lnTo>
                      <a:pt x="588" y="440"/>
                    </a:lnTo>
                    <a:lnTo>
                      <a:pt x="578" y="444"/>
                    </a:lnTo>
                    <a:lnTo>
                      <a:pt x="567" y="447"/>
                    </a:lnTo>
                    <a:lnTo>
                      <a:pt x="554" y="451"/>
                    </a:lnTo>
                    <a:lnTo>
                      <a:pt x="541" y="454"/>
                    </a:lnTo>
                    <a:lnTo>
                      <a:pt x="530" y="456"/>
                    </a:lnTo>
                    <a:lnTo>
                      <a:pt x="518" y="458"/>
                    </a:lnTo>
                    <a:lnTo>
                      <a:pt x="507" y="459"/>
                    </a:lnTo>
                    <a:lnTo>
                      <a:pt x="495" y="461"/>
                    </a:lnTo>
                    <a:lnTo>
                      <a:pt x="484" y="466"/>
                    </a:lnTo>
                    <a:lnTo>
                      <a:pt x="471" y="472"/>
                    </a:lnTo>
                    <a:lnTo>
                      <a:pt x="458" y="479"/>
                    </a:lnTo>
                    <a:lnTo>
                      <a:pt x="447" y="484"/>
                    </a:lnTo>
                    <a:lnTo>
                      <a:pt x="435" y="491"/>
                    </a:lnTo>
                    <a:lnTo>
                      <a:pt x="424" y="496"/>
                    </a:lnTo>
                    <a:lnTo>
                      <a:pt x="414" y="501"/>
                    </a:lnTo>
                    <a:lnTo>
                      <a:pt x="403" y="508"/>
                    </a:lnTo>
                    <a:lnTo>
                      <a:pt x="390" y="513"/>
                    </a:lnTo>
                    <a:lnTo>
                      <a:pt x="378" y="520"/>
                    </a:lnTo>
                    <a:lnTo>
                      <a:pt x="365" y="526"/>
                    </a:lnTo>
                    <a:lnTo>
                      <a:pt x="353" y="529"/>
                    </a:lnTo>
                    <a:lnTo>
                      <a:pt x="340" y="531"/>
                    </a:lnTo>
                    <a:lnTo>
                      <a:pt x="327" y="529"/>
                    </a:lnTo>
                    <a:lnTo>
                      <a:pt x="313" y="526"/>
                    </a:lnTo>
                    <a:lnTo>
                      <a:pt x="295" y="520"/>
                    </a:lnTo>
                    <a:lnTo>
                      <a:pt x="277" y="513"/>
                    </a:lnTo>
                    <a:lnTo>
                      <a:pt x="257" y="506"/>
                    </a:lnTo>
                    <a:lnTo>
                      <a:pt x="238" y="499"/>
                    </a:lnTo>
                    <a:lnTo>
                      <a:pt x="223" y="494"/>
                    </a:lnTo>
                    <a:lnTo>
                      <a:pt x="210" y="491"/>
                    </a:lnTo>
                    <a:lnTo>
                      <a:pt x="201" y="491"/>
                    </a:lnTo>
                    <a:lnTo>
                      <a:pt x="193" y="479"/>
                    </a:lnTo>
                    <a:lnTo>
                      <a:pt x="180" y="458"/>
                    </a:lnTo>
                    <a:lnTo>
                      <a:pt x="164" y="431"/>
                    </a:lnTo>
                    <a:lnTo>
                      <a:pt x="148" y="400"/>
                    </a:lnTo>
                    <a:lnTo>
                      <a:pt x="130" y="365"/>
                    </a:lnTo>
                    <a:lnTo>
                      <a:pt x="111" y="328"/>
                    </a:lnTo>
                    <a:lnTo>
                      <a:pt x="91" y="288"/>
                    </a:lnTo>
                    <a:lnTo>
                      <a:pt x="73" y="246"/>
                    </a:lnTo>
                    <a:lnTo>
                      <a:pt x="56" y="206"/>
                    </a:lnTo>
                    <a:lnTo>
                      <a:pt x="38" y="166"/>
                    </a:lnTo>
                    <a:lnTo>
                      <a:pt x="24" y="129"/>
                    </a:lnTo>
                    <a:lnTo>
                      <a:pt x="13" y="94"/>
                    </a:lnTo>
                    <a:lnTo>
                      <a:pt x="4" y="65"/>
                    </a:lnTo>
                    <a:lnTo>
                      <a:pt x="0" y="40"/>
                    </a:lnTo>
                    <a:lnTo>
                      <a:pt x="0" y="21"/>
                    </a:lnTo>
                    <a:lnTo>
                      <a:pt x="6" y="9"/>
                    </a:lnTo>
                    <a:lnTo>
                      <a:pt x="18" y="0"/>
                    </a:lnTo>
                    <a:lnTo>
                      <a:pt x="34" y="2"/>
                    </a:lnTo>
                    <a:lnTo>
                      <a:pt x="51" y="9"/>
                    </a:lnTo>
                    <a:lnTo>
                      <a:pt x="71" y="21"/>
                    </a:lnTo>
                    <a:lnTo>
                      <a:pt x="90" y="35"/>
                    </a:lnTo>
                    <a:lnTo>
                      <a:pt x="107" y="49"/>
                    </a:lnTo>
                    <a:lnTo>
                      <a:pt x="120" y="61"/>
                    </a:lnTo>
                    <a:lnTo>
                      <a:pt x="130" y="70"/>
                    </a:lnTo>
                    <a:lnTo>
                      <a:pt x="138" y="75"/>
                    </a:lnTo>
                    <a:lnTo>
                      <a:pt x="148" y="80"/>
                    </a:lnTo>
                    <a:lnTo>
                      <a:pt x="160" y="82"/>
                    </a:lnTo>
                    <a:lnTo>
                      <a:pt x="173" y="86"/>
                    </a:lnTo>
                    <a:lnTo>
                      <a:pt x="185" y="87"/>
                    </a:lnTo>
                    <a:lnTo>
                      <a:pt x="200" y="89"/>
                    </a:lnTo>
                    <a:lnTo>
                      <a:pt x="214" y="89"/>
                    </a:lnTo>
                    <a:lnTo>
                      <a:pt x="228" y="89"/>
                    </a:lnTo>
                    <a:lnTo>
                      <a:pt x="235" y="86"/>
                    </a:lnTo>
                    <a:lnTo>
                      <a:pt x="243" y="80"/>
                    </a:lnTo>
                    <a:lnTo>
                      <a:pt x="250" y="77"/>
                    </a:lnTo>
                    <a:lnTo>
                      <a:pt x="257" y="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603" name="Freeform 159"/>
              <p:cNvSpPr>
                <a:spLocks/>
              </p:cNvSpPr>
              <p:nvPr/>
            </p:nvSpPr>
            <p:spPr bwMode="auto">
              <a:xfrm>
                <a:off x="5739" y="5250"/>
                <a:ext cx="338" cy="322"/>
              </a:xfrm>
              <a:custGeom>
                <a:avLst/>
                <a:gdLst>
                  <a:gd name="T0" fmla="*/ 1 w 676"/>
                  <a:gd name="T1" fmla="*/ 0 h 645"/>
                  <a:gd name="T2" fmla="*/ 1 w 676"/>
                  <a:gd name="T3" fmla="*/ 0 h 645"/>
                  <a:gd name="T4" fmla="*/ 1 w 676"/>
                  <a:gd name="T5" fmla="*/ 0 h 645"/>
                  <a:gd name="T6" fmla="*/ 1 w 676"/>
                  <a:gd name="T7" fmla="*/ 0 h 645"/>
                  <a:gd name="T8" fmla="*/ 1 w 676"/>
                  <a:gd name="T9" fmla="*/ 0 h 645"/>
                  <a:gd name="T10" fmla="*/ 1 w 676"/>
                  <a:gd name="T11" fmla="*/ 0 h 645"/>
                  <a:gd name="T12" fmla="*/ 1 w 676"/>
                  <a:gd name="T13" fmla="*/ 0 h 645"/>
                  <a:gd name="T14" fmla="*/ 1 w 676"/>
                  <a:gd name="T15" fmla="*/ 0 h 645"/>
                  <a:gd name="T16" fmla="*/ 1 w 676"/>
                  <a:gd name="T17" fmla="*/ 0 h 645"/>
                  <a:gd name="T18" fmla="*/ 1 w 676"/>
                  <a:gd name="T19" fmla="*/ 0 h 645"/>
                  <a:gd name="T20" fmla="*/ 1 w 676"/>
                  <a:gd name="T21" fmla="*/ 0 h 645"/>
                  <a:gd name="T22" fmla="*/ 1 w 676"/>
                  <a:gd name="T23" fmla="*/ 0 h 645"/>
                  <a:gd name="T24" fmla="*/ 1 w 676"/>
                  <a:gd name="T25" fmla="*/ 0 h 645"/>
                  <a:gd name="T26" fmla="*/ 1 w 676"/>
                  <a:gd name="T27" fmla="*/ 0 h 645"/>
                  <a:gd name="T28" fmla="*/ 1 w 676"/>
                  <a:gd name="T29" fmla="*/ 0 h 645"/>
                  <a:gd name="T30" fmla="*/ 1 w 676"/>
                  <a:gd name="T31" fmla="*/ 0 h 645"/>
                  <a:gd name="T32" fmla="*/ 1 w 676"/>
                  <a:gd name="T33" fmla="*/ 0 h 645"/>
                  <a:gd name="T34" fmla="*/ 1 w 676"/>
                  <a:gd name="T35" fmla="*/ 0 h 645"/>
                  <a:gd name="T36" fmla="*/ 1 w 676"/>
                  <a:gd name="T37" fmla="*/ 0 h 645"/>
                  <a:gd name="T38" fmla="*/ 1 w 676"/>
                  <a:gd name="T39" fmla="*/ 0 h 645"/>
                  <a:gd name="T40" fmla="*/ 1 w 676"/>
                  <a:gd name="T41" fmla="*/ 0 h 645"/>
                  <a:gd name="T42" fmla="*/ 1 w 676"/>
                  <a:gd name="T43" fmla="*/ 0 h 645"/>
                  <a:gd name="T44" fmla="*/ 1 w 676"/>
                  <a:gd name="T45" fmla="*/ 0 h 645"/>
                  <a:gd name="T46" fmla="*/ 1 w 676"/>
                  <a:gd name="T47" fmla="*/ 0 h 645"/>
                  <a:gd name="T48" fmla="*/ 1 w 676"/>
                  <a:gd name="T49" fmla="*/ 0 h 645"/>
                  <a:gd name="T50" fmla="*/ 1 w 676"/>
                  <a:gd name="T51" fmla="*/ 0 h 645"/>
                  <a:gd name="T52" fmla="*/ 1 w 676"/>
                  <a:gd name="T53" fmla="*/ 0 h 645"/>
                  <a:gd name="T54" fmla="*/ 1 w 676"/>
                  <a:gd name="T55" fmla="*/ 0 h 645"/>
                  <a:gd name="T56" fmla="*/ 1 w 676"/>
                  <a:gd name="T57" fmla="*/ 0 h 645"/>
                  <a:gd name="T58" fmla="*/ 1 w 676"/>
                  <a:gd name="T59" fmla="*/ 0 h 645"/>
                  <a:gd name="T60" fmla="*/ 1 w 676"/>
                  <a:gd name="T61" fmla="*/ 0 h 645"/>
                  <a:gd name="T62" fmla="*/ 1 w 676"/>
                  <a:gd name="T63" fmla="*/ 0 h 645"/>
                  <a:gd name="T64" fmla="*/ 1 w 676"/>
                  <a:gd name="T65" fmla="*/ 0 h 645"/>
                  <a:gd name="T66" fmla="*/ 1 w 676"/>
                  <a:gd name="T67" fmla="*/ 0 h 645"/>
                  <a:gd name="T68" fmla="*/ 1 w 676"/>
                  <a:gd name="T69" fmla="*/ 0 h 645"/>
                  <a:gd name="T70" fmla="*/ 1 w 676"/>
                  <a:gd name="T71" fmla="*/ 0 h 645"/>
                  <a:gd name="T72" fmla="*/ 1 w 676"/>
                  <a:gd name="T73" fmla="*/ 0 h 645"/>
                  <a:gd name="T74" fmla="*/ 1 w 676"/>
                  <a:gd name="T75" fmla="*/ 0 h 645"/>
                  <a:gd name="T76" fmla="*/ 1 w 676"/>
                  <a:gd name="T77" fmla="*/ 0 h 645"/>
                  <a:gd name="T78" fmla="*/ 1 w 676"/>
                  <a:gd name="T79" fmla="*/ 0 h 645"/>
                  <a:gd name="T80" fmla="*/ 1 w 676"/>
                  <a:gd name="T81" fmla="*/ 0 h 645"/>
                  <a:gd name="T82" fmla="*/ 1 w 676"/>
                  <a:gd name="T83" fmla="*/ 0 h 645"/>
                  <a:gd name="T84" fmla="*/ 1 w 676"/>
                  <a:gd name="T85" fmla="*/ 0 h 645"/>
                  <a:gd name="T86" fmla="*/ 1 w 676"/>
                  <a:gd name="T87" fmla="*/ 0 h 645"/>
                  <a:gd name="T88" fmla="*/ 1 w 676"/>
                  <a:gd name="T89" fmla="*/ 0 h 645"/>
                  <a:gd name="T90" fmla="*/ 1 w 676"/>
                  <a:gd name="T91" fmla="*/ 0 h 645"/>
                  <a:gd name="T92" fmla="*/ 1 w 676"/>
                  <a:gd name="T93" fmla="*/ 0 h 645"/>
                  <a:gd name="T94" fmla="*/ 1 w 676"/>
                  <a:gd name="T95" fmla="*/ 0 h 645"/>
                  <a:gd name="T96" fmla="*/ 1 w 676"/>
                  <a:gd name="T97" fmla="*/ 0 h 645"/>
                  <a:gd name="T98" fmla="*/ 1 w 676"/>
                  <a:gd name="T99" fmla="*/ 0 h 645"/>
                  <a:gd name="T100" fmla="*/ 1 w 676"/>
                  <a:gd name="T101" fmla="*/ 0 h 645"/>
                  <a:gd name="T102" fmla="*/ 1 w 676"/>
                  <a:gd name="T103" fmla="*/ 0 h 645"/>
                  <a:gd name="T104" fmla="*/ 1 w 676"/>
                  <a:gd name="T105" fmla="*/ 0 h 645"/>
                  <a:gd name="T106" fmla="*/ 1 w 676"/>
                  <a:gd name="T107" fmla="*/ 0 h 645"/>
                  <a:gd name="T108" fmla="*/ 1 w 676"/>
                  <a:gd name="T109" fmla="*/ 0 h 6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6"/>
                  <a:gd name="T166" fmla="*/ 0 h 645"/>
                  <a:gd name="T167" fmla="*/ 676 w 676"/>
                  <a:gd name="T168" fmla="*/ 645 h 6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6" h="645">
                    <a:moveTo>
                      <a:pt x="137" y="582"/>
                    </a:moveTo>
                    <a:lnTo>
                      <a:pt x="133" y="568"/>
                    </a:lnTo>
                    <a:lnTo>
                      <a:pt x="127" y="554"/>
                    </a:lnTo>
                    <a:lnTo>
                      <a:pt x="120" y="540"/>
                    </a:lnTo>
                    <a:lnTo>
                      <a:pt x="112" y="528"/>
                    </a:lnTo>
                    <a:lnTo>
                      <a:pt x="103" y="515"/>
                    </a:lnTo>
                    <a:lnTo>
                      <a:pt x="95" y="503"/>
                    </a:lnTo>
                    <a:lnTo>
                      <a:pt x="86" y="494"/>
                    </a:lnTo>
                    <a:lnTo>
                      <a:pt x="79" y="489"/>
                    </a:lnTo>
                    <a:lnTo>
                      <a:pt x="79" y="440"/>
                    </a:lnTo>
                    <a:lnTo>
                      <a:pt x="72" y="397"/>
                    </a:lnTo>
                    <a:lnTo>
                      <a:pt x="60" y="365"/>
                    </a:lnTo>
                    <a:lnTo>
                      <a:pt x="50" y="348"/>
                    </a:lnTo>
                    <a:lnTo>
                      <a:pt x="40" y="335"/>
                    </a:lnTo>
                    <a:lnTo>
                      <a:pt x="33" y="321"/>
                    </a:lnTo>
                    <a:lnTo>
                      <a:pt x="29" y="308"/>
                    </a:lnTo>
                    <a:lnTo>
                      <a:pt x="33" y="294"/>
                    </a:lnTo>
                    <a:lnTo>
                      <a:pt x="37" y="290"/>
                    </a:lnTo>
                    <a:lnTo>
                      <a:pt x="43" y="290"/>
                    </a:lnTo>
                    <a:lnTo>
                      <a:pt x="49" y="294"/>
                    </a:lnTo>
                    <a:lnTo>
                      <a:pt x="55" y="301"/>
                    </a:lnTo>
                    <a:lnTo>
                      <a:pt x="62" y="309"/>
                    </a:lnTo>
                    <a:lnTo>
                      <a:pt x="67" y="318"/>
                    </a:lnTo>
                    <a:lnTo>
                      <a:pt x="75" y="328"/>
                    </a:lnTo>
                    <a:lnTo>
                      <a:pt x="80" y="339"/>
                    </a:lnTo>
                    <a:lnTo>
                      <a:pt x="80" y="308"/>
                    </a:lnTo>
                    <a:lnTo>
                      <a:pt x="73" y="269"/>
                    </a:lnTo>
                    <a:lnTo>
                      <a:pt x="63" y="236"/>
                    </a:lnTo>
                    <a:lnTo>
                      <a:pt x="55" y="217"/>
                    </a:lnTo>
                    <a:lnTo>
                      <a:pt x="49" y="206"/>
                    </a:lnTo>
                    <a:lnTo>
                      <a:pt x="47" y="194"/>
                    </a:lnTo>
                    <a:lnTo>
                      <a:pt x="47" y="183"/>
                    </a:lnTo>
                    <a:lnTo>
                      <a:pt x="50" y="173"/>
                    </a:lnTo>
                    <a:lnTo>
                      <a:pt x="52" y="166"/>
                    </a:lnTo>
                    <a:lnTo>
                      <a:pt x="49" y="156"/>
                    </a:lnTo>
                    <a:lnTo>
                      <a:pt x="45" y="142"/>
                    </a:lnTo>
                    <a:lnTo>
                      <a:pt x="39" y="128"/>
                    </a:lnTo>
                    <a:lnTo>
                      <a:pt x="30" y="112"/>
                    </a:lnTo>
                    <a:lnTo>
                      <a:pt x="22" y="96"/>
                    </a:lnTo>
                    <a:lnTo>
                      <a:pt x="12" y="80"/>
                    </a:lnTo>
                    <a:lnTo>
                      <a:pt x="0" y="65"/>
                    </a:lnTo>
                    <a:lnTo>
                      <a:pt x="2" y="56"/>
                    </a:lnTo>
                    <a:lnTo>
                      <a:pt x="3" y="47"/>
                    </a:lnTo>
                    <a:lnTo>
                      <a:pt x="3" y="40"/>
                    </a:lnTo>
                    <a:lnTo>
                      <a:pt x="3" y="35"/>
                    </a:lnTo>
                    <a:lnTo>
                      <a:pt x="3" y="28"/>
                    </a:lnTo>
                    <a:lnTo>
                      <a:pt x="6" y="19"/>
                    </a:lnTo>
                    <a:lnTo>
                      <a:pt x="7" y="11"/>
                    </a:lnTo>
                    <a:lnTo>
                      <a:pt x="12" y="0"/>
                    </a:lnTo>
                    <a:lnTo>
                      <a:pt x="23" y="5"/>
                    </a:lnTo>
                    <a:lnTo>
                      <a:pt x="32" y="12"/>
                    </a:lnTo>
                    <a:lnTo>
                      <a:pt x="37" y="21"/>
                    </a:lnTo>
                    <a:lnTo>
                      <a:pt x="43" y="32"/>
                    </a:lnTo>
                    <a:lnTo>
                      <a:pt x="47" y="40"/>
                    </a:lnTo>
                    <a:lnTo>
                      <a:pt x="55" y="49"/>
                    </a:lnTo>
                    <a:lnTo>
                      <a:pt x="63" y="56"/>
                    </a:lnTo>
                    <a:lnTo>
                      <a:pt x="77" y="63"/>
                    </a:lnTo>
                    <a:lnTo>
                      <a:pt x="90" y="68"/>
                    </a:lnTo>
                    <a:lnTo>
                      <a:pt x="105" y="79"/>
                    </a:lnTo>
                    <a:lnTo>
                      <a:pt x="120" y="91"/>
                    </a:lnTo>
                    <a:lnTo>
                      <a:pt x="137" y="105"/>
                    </a:lnTo>
                    <a:lnTo>
                      <a:pt x="153" y="121"/>
                    </a:lnTo>
                    <a:lnTo>
                      <a:pt x="169" y="133"/>
                    </a:lnTo>
                    <a:lnTo>
                      <a:pt x="180" y="143"/>
                    </a:lnTo>
                    <a:lnTo>
                      <a:pt x="190" y="149"/>
                    </a:lnTo>
                    <a:lnTo>
                      <a:pt x="203" y="156"/>
                    </a:lnTo>
                    <a:lnTo>
                      <a:pt x="215" y="166"/>
                    </a:lnTo>
                    <a:lnTo>
                      <a:pt x="223" y="177"/>
                    </a:lnTo>
                    <a:lnTo>
                      <a:pt x="232" y="187"/>
                    </a:lnTo>
                    <a:lnTo>
                      <a:pt x="239" y="197"/>
                    </a:lnTo>
                    <a:lnTo>
                      <a:pt x="246" y="206"/>
                    </a:lnTo>
                    <a:lnTo>
                      <a:pt x="252" y="215"/>
                    </a:lnTo>
                    <a:lnTo>
                      <a:pt x="259" y="222"/>
                    </a:lnTo>
                    <a:lnTo>
                      <a:pt x="269" y="231"/>
                    </a:lnTo>
                    <a:lnTo>
                      <a:pt x="287" y="245"/>
                    </a:lnTo>
                    <a:lnTo>
                      <a:pt x="309" y="264"/>
                    </a:lnTo>
                    <a:lnTo>
                      <a:pt x="333" y="283"/>
                    </a:lnTo>
                    <a:lnTo>
                      <a:pt x="357" y="304"/>
                    </a:lnTo>
                    <a:lnTo>
                      <a:pt x="380" y="323"/>
                    </a:lnTo>
                    <a:lnTo>
                      <a:pt x="397" y="337"/>
                    </a:lnTo>
                    <a:lnTo>
                      <a:pt x="407" y="346"/>
                    </a:lnTo>
                    <a:lnTo>
                      <a:pt x="413" y="351"/>
                    </a:lnTo>
                    <a:lnTo>
                      <a:pt x="419" y="356"/>
                    </a:lnTo>
                    <a:lnTo>
                      <a:pt x="424" y="360"/>
                    </a:lnTo>
                    <a:lnTo>
                      <a:pt x="430" y="362"/>
                    </a:lnTo>
                    <a:lnTo>
                      <a:pt x="442" y="363"/>
                    </a:lnTo>
                    <a:lnTo>
                      <a:pt x="450" y="363"/>
                    </a:lnTo>
                    <a:lnTo>
                      <a:pt x="457" y="365"/>
                    </a:lnTo>
                    <a:lnTo>
                      <a:pt x="463" y="369"/>
                    </a:lnTo>
                    <a:lnTo>
                      <a:pt x="473" y="374"/>
                    </a:lnTo>
                    <a:lnTo>
                      <a:pt x="490" y="383"/>
                    </a:lnTo>
                    <a:lnTo>
                      <a:pt x="512" y="393"/>
                    </a:lnTo>
                    <a:lnTo>
                      <a:pt x="536" y="404"/>
                    </a:lnTo>
                    <a:lnTo>
                      <a:pt x="559" y="416"/>
                    </a:lnTo>
                    <a:lnTo>
                      <a:pt x="579" y="428"/>
                    </a:lnTo>
                    <a:lnTo>
                      <a:pt x="594" y="439"/>
                    </a:lnTo>
                    <a:lnTo>
                      <a:pt x="603" y="449"/>
                    </a:lnTo>
                    <a:lnTo>
                      <a:pt x="611" y="465"/>
                    </a:lnTo>
                    <a:lnTo>
                      <a:pt x="620" y="479"/>
                    </a:lnTo>
                    <a:lnTo>
                      <a:pt x="627" y="489"/>
                    </a:lnTo>
                    <a:lnTo>
                      <a:pt x="633" y="500"/>
                    </a:lnTo>
                    <a:lnTo>
                      <a:pt x="640" y="503"/>
                    </a:lnTo>
                    <a:lnTo>
                      <a:pt x="647" y="507"/>
                    </a:lnTo>
                    <a:lnTo>
                      <a:pt x="653" y="512"/>
                    </a:lnTo>
                    <a:lnTo>
                      <a:pt x="659" y="515"/>
                    </a:lnTo>
                    <a:lnTo>
                      <a:pt x="664" y="519"/>
                    </a:lnTo>
                    <a:lnTo>
                      <a:pt x="669" y="524"/>
                    </a:lnTo>
                    <a:lnTo>
                      <a:pt x="673" y="528"/>
                    </a:lnTo>
                    <a:lnTo>
                      <a:pt x="676" y="531"/>
                    </a:lnTo>
                    <a:lnTo>
                      <a:pt x="664" y="531"/>
                    </a:lnTo>
                    <a:lnTo>
                      <a:pt x="651" y="535"/>
                    </a:lnTo>
                    <a:lnTo>
                      <a:pt x="639" y="540"/>
                    </a:lnTo>
                    <a:lnTo>
                      <a:pt x="626" y="549"/>
                    </a:lnTo>
                    <a:lnTo>
                      <a:pt x="614" y="559"/>
                    </a:lnTo>
                    <a:lnTo>
                      <a:pt x="603" y="571"/>
                    </a:lnTo>
                    <a:lnTo>
                      <a:pt x="593" y="583"/>
                    </a:lnTo>
                    <a:lnTo>
                      <a:pt x="584" y="596"/>
                    </a:lnTo>
                    <a:lnTo>
                      <a:pt x="580" y="590"/>
                    </a:lnTo>
                    <a:lnTo>
                      <a:pt x="574" y="587"/>
                    </a:lnTo>
                    <a:lnTo>
                      <a:pt x="567" y="582"/>
                    </a:lnTo>
                    <a:lnTo>
                      <a:pt x="560" y="578"/>
                    </a:lnTo>
                    <a:lnTo>
                      <a:pt x="556" y="577"/>
                    </a:lnTo>
                    <a:lnTo>
                      <a:pt x="550" y="578"/>
                    </a:lnTo>
                    <a:lnTo>
                      <a:pt x="544" y="580"/>
                    </a:lnTo>
                    <a:lnTo>
                      <a:pt x="539" y="582"/>
                    </a:lnTo>
                    <a:lnTo>
                      <a:pt x="532" y="585"/>
                    </a:lnTo>
                    <a:lnTo>
                      <a:pt x="526" y="590"/>
                    </a:lnTo>
                    <a:lnTo>
                      <a:pt x="520" y="594"/>
                    </a:lnTo>
                    <a:lnTo>
                      <a:pt x="514" y="599"/>
                    </a:lnTo>
                    <a:lnTo>
                      <a:pt x="506" y="604"/>
                    </a:lnTo>
                    <a:lnTo>
                      <a:pt x="497" y="611"/>
                    </a:lnTo>
                    <a:lnTo>
                      <a:pt x="486" y="618"/>
                    </a:lnTo>
                    <a:lnTo>
                      <a:pt x="474" y="625"/>
                    </a:lnTo>
                    <a:lnTo>
                      <a:pt x="463" y="632"/>
                    </a:lnTo>
                    <a:lnTo>
                      <a:pt x="452" y="638"/>
                    </a:lnTo>
                    <a:lnTo>
                      <a:pt x="442" y="641"/>
                    </a:lnTo>
                    <a:lnTo>
                      <a:pt x="433" y="645"/>
                    </a:lnTo>
                    <a:lnTo>
                      <a:pt x="420" y="636"/>
                    </a:lnTo>
                    <a:lnTo>
                      <a:pt x="402" y="631"/>
                    </a:lnTo>
                    <a:lnTo>
                      <a:pt x="379" y="625"/>
                    </a:lnTo>
                    <a:lnTo>
                      <a:pt x="356" y="624"/>
                    </a:lnTo>
                    <a:lnTo>
                      <a:pt x="333" y="622"/>
                    </a:lnTo>
                    <a:lnTo>
                      <a:pt x="313" y="622"/>
                    </a:lnTo>
                    <a:lnTo>
                      <a:pt x="299" y="622"/>
                    </a:lnTo>
                    <a:lnTo>
                      <a:pt x="292" y="622"/>
                    </a:lnTo>
                    <a:lnTo>
                      <a:pt x="284" y="617"/>
                    </a:lnTo>
                    <a:lnTo>
                      <a:pt x="276" y="606"/>
                    </a:lnTo>
                    <a:lnTo>
                      <a:pt x="269" y="594"/>
                    </a:lnTo>
                    <a:lnTo>
                      <a:pt x="260" y="582"/>
                    </a:lnTo>
                    <a:lnTo>
                      <a:pt x="254" y="578"/>
                    </a:lnTo>
                    <a:lnTo>
                      <a:pt x="247" y="575"/>
                    </a:lnTo>
                    <a:lnTo>
                      <a:pt x="237" y="571"/>
                    </a:lnTo>
                    <a:lnTo>
                      <a:pt x="227" y="571"/>
                    </a:lnTo>
                    <a:lnTo>
                      <a:pt x="217" y="570"/>
                    </a:lnTo>
                    <a:lnTo>
                      <a:pt x="207" y="570"/>
                    </a:lnTo>
                    <a:lnTo>
                      <a:pt x="199" y="570"/>
                    </a:lnTo>
                    <a:lnTo>
                      <a:pt x="193" y="571"/>
                    </a:lnTo>
                    <a:lnTo>
                      <a:pt x="189" y="573"/>
                    </a:lnTo>
                    <a:lnTo>
                      <a:pt x="183" y="573"/>
                    </a:lnTo>
                    <a:lnTo>
                      <a:pt x="177" y="575"/>
                    </a:lnTo>
                    <a:lnTo>
                      <a:pt x="170" y="577"/>
                    </a:lnTo>
                    <a:lnTo>
                      <a:pt x="163" y="578"/>
                    </a:lnTo>
                    <a:lnTo>
                      <a:pt x="156" y="580"/>
                    </a:lnTo>
                    <a:lnTo>
                      <a:pt x="147" y="582"/>
                    </a:lnTo>
                    <a:lnTo>
                      <a:pt x="137" y="5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604" name="Freeform 160"/>
              <p:cNvSpPr>
                <a:spLocks/>
              </p:cNvSpPr>
              <p:nvPr/>
            </p:nvSpPr>
            <p:spPr bwMode="auto">
              <a:xfrm>
                <a:off x="5610" y="5492"/>
                <a:ext cx="355" cy="212"/>
              </a:xfrm>
              <a:custGeom>
                <a:avLst/>
                <a:gdLst>
                  <a:gd name="T0" fmla="*/ 0 w 711"/>
                  <a:gd name="T1" fmla="*/ 1 h 424"/>
                  <a:gd name="T2" fmla="*/ 0 w 711"/>
                  <a:gd name="T3" fmla="*/ 1 h 424"/>
                  <a:gd name="T4" fmla="*/ 0 w 711"/>
                  <a:gd name="T5" fmla="*/ 1 h 424"/>
                  <a:gd name="T6" fmla="*/ 0 w 711"/>
                  <a:gd name="T7" fmla="*/ 1 h 424"/>
                  <a:gd name="T8" fmla="*/ 0 w 711"/>
                  <a:gd name="T9" fmla="*/ 1 h 424"/>
                  <a:gd name="T10" fmla="*/ 0 w 711"/>
                  <a:gd name="T11" fmla="*/ 1 h 424"/>
                  <a:gd name="T12" fmla="*/ 0 w 711"/>
                  <a:gd name="T13" fmla="*/ 1 h 424"/>
                  <a:gd name="T14" fmla="*/ 0 w 711"/>
                  <a:gd name="T15" fmla="*/ 1 h 424"/>
                  <a:gd name="T16" fmla="*/ 0 w 711"/>
                  <a:gd name="T17" fmla="*/ 1 h 424"/>
                  <a:gd name="T18" fmla="*/ 0 w 711"/>
                  <a:gd name="T19" fmla="*/ 1 h 424"/>
                  <a:gd name="T20" fmla="*/ 0 w 711"/>
                  <a:gd name="T21" fmla="*/ 1 h 424"/>
                  <a:gd name="T22" fmla="*/ 0 w 711"/>
                  <a:gd name="T23" fmla="*/ 1 h 424"/>
                  <a:gd name="T24" fmla="*/ 0 w 711"/>
                  <a:gd name="T25" fmla="*/ 1 h 424"/>
                  <a:gd name="T26" fmla="*/ 0 w 711"/>
                  <a:gd name="T27" fmla="*/ 1 h 424"/>
                  <a:gd name="T28" fmla="*/ 0 w 711"/>
                  <a:gd name="T29" fmla="*/ 1 h 424"/>
                  <a:gd name="T30" fmla="*/ 0 w 711"/>
                  <a:gd name="T31" fmla="*/ 1 h 424"/>
                  <a:gd name="T32" fmla="*/ 0 w 711"/>
                  <a:gd name="T33" fmla="*/ 1 h 424"/>
                  <a:gd name="T34" fmla="*/ 0 w 711"/>
                  <a:gd name="T35" fmla="*/ 1 h 424"/>
                  <a:gd name="T36" fmla="*/ 0 w 711"/>
                  <a:gd name="T37" fmla="*/ 1 h 424"/>
                  <a:gd name="T38" fmla="*/ 0 w 711"/>
                  <a:gd name="T39" fmla="*/ 1 h 424"/>
                  <a:gd name="T40" fmla="*/ 0 w 711"/>
                  <a:gd name="T41" fmla="*/ 1 h 424"/>
                  <a:gd name="T42" fmla="*/ 0 w 711"/>
                  <a:gd name="T43" fmla="*/ 1 h 424"/>
                  <a:gd name="T44" fmla="*/ 0 w 711"/>
                  <a:gd name="T45" fmla="*/ 1 h 424"/>
                  <a:gd name="T46" fmla="*/ 0 w 711"/>
                  <a:gd name="T47" fmla="*/ 1 h 424"/>
                  <a:gd name="T48" fmla="*/ 0 w 711"/>
                  <a:gd name="T49" fmla="*/ 1 h 424"/>
                  <a:gd name="T50" fmla="*/ 0 w 711"/>
                  <a:gd name="T51" fmla="*/ 1 h 424"/>
                  <a:gd name="T52" fmla="*/ 0 w 711"/>
                  <a:gd name="T53" fmla="*/ 1 h 424"/>
                  <a:gd name="T54" fmla="*/ 0 w 711"/>
                  <a:gd name="T55" fmla="*/ 1 h 424"/>
                  <a:gd name="T56" fmla="*/ 0 w 711"/>
                  <a:gd name="T57" fmla="*/ 1 h 424"/>
                  <a:gd name="T58" fmla="*/ 0 w 711"/>
                  <a:gd name="T59" fmla="*/ 1 h 424"/>
                  <a:gd name="T60" fmla="*/ 0 w 711"/>
                  <a:gd name="T61" fmla="*/ 1 h 424"/>
                  <a:gd name="T62" fmla="*/ 0 w 711"/>
                  <a:gd name="T63" fmla="*/ 1 h 424"/>
                  <a:gd name="T64" fmla="*/ 0 w 711"/>
                  <a:gd name="T65" fmla="*/ 1 h 424"/>
                  <a:gd name="T66" fmla="*/ 0 w 711"/>
                  <a:gd name="T67" fmla="*/ 1 h 424"/>
                  <a:gd name="T68" fmla="*/ 0 w 711"/>
                  <a:gd name="T69" fmla="*/ 1 h 424"/>
                  <a:gd name="T70" fmla="*/ 0 w 711"/>
                  <a:gd name="T71" fmla="*/ 1 h 424"/>
                  <a:gd name="T72" fmla="*/ 0 w 711"/>
                  <a:gd name="T73" fmla="*/ 1 h 424"/>
                  <a:gd name="T74" fmla="*/ 0 w 711"/>
                  <a:gd name="T75" fmla="*/ 1 h 424"/>
                  <a:gd name="T76" fmla="*/ 0 w 711"/>
                  <a:gd name="T77" fmla="*/ 1 h 424"/>
                  <a:gd name="T78" fmla="*/ 0 w 711"/>
                  <a:gd name="T79" fmla="*/ 1 h 424"/>
                  <a:gd name="T80" fmla="*/ 0 w 711"/>
                  <a:gd name="T81" fmla="*/ 1 h 424"/>
                  <a:gd name="T82" fmla="*/ 0 w 711"/>
                  <a:gd name="T83" fmla="*/ 1 h 424"/>
                  <a:gd name="T84" fmla="*/ 0 w 711"/>
                  <a:gd name="T85" fmla="*/ 1 h 424"/>
                  <a:gd name="T86" fmla="*/ 0 w 711"/>
                  <a:gd name="T87" fmla="*/ 1 h 424"/>
                  <a:gd name="T88" fmla="*/ 0 w 711"/>
                  <a:gd name="T89" fmla="*/ 1 h 424"/>
                  <a:gd name="T90" fmla="*/ 0 w 711"/>
                  <a:gd name="T91" fmla="*/ 1 h 424"/>
                  <a:gd name="T92" fmla="*/ 0 w 711"/>
                  <a:gd name="T93" fmla="*/ 1 h 424"/>
                  <a:gd name="T94" fmla="*/ 0 w 711"/>
                  <a:gd name="T95" fmla="*/ 1 h 424"/>
                  <a:gd name="T96" fmla="*/ 0 w 711"/>
                  <a:gd name="T97" fmla="*/ 1 h 424"/>
                  <a:gd name="T98" fmla="*/ 0 w 711"/>
                  <a:gd name="T99" fmla="*/ 1 h 424"/>
                  <a:gd name="T100" fmla="*/ 0 w 711"/>
                  <a:gd name="T101" fmla="*/ 1 h 424"/>
                  <a:gd name="T102" fmla="*/ 0 w 711"/>
                  <a:gd name="T103" fmla="*/ 1 h 424"/>
                  <a:gd name="T104" fmla="*/ 0 w 711"/>
                  <a:gd name="T105" fmla="*/ 1 h 424"/>
                  <a:gd name="T106" fmla="*/ 0 w 711"/>
                  <a:gd name="T107" fmla="*/ 1 h 424"/>
                  <a:gd name="T108" fmla="*/ 0 w 711"/>
                  <a:gd name="T109" fmla="*/ 1 h 424"/>
                  <a:gd name="T110" fmla="*/ 0 w 711"/>
                  <a:gd name="T111" fmla="*/ 1 h 4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1"/>
                  <a:gd name="T169" fmla="*/ 0 h 424"/>
                  <a:gd name="T170" fmla="*/ 711 w 711"/>
                  <a:gd name="T171" fmla="*/ 424 h 4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1" h="424">
                    <a:moveTo>
                      <a:pt x="257" y="72"/>
                    </a:moveTo>
                    <a:lnTo>
                      <a:pt x="250" y="77"/>
                    </a:lnTo>
                    <a:lnTo>
                      <a:pt x="243" y="80"/>
                    </a:lnTo>
                    <a:lnTo>
                      <a:pt x="235" y="86"/>
                    </a:lnTo>
                    <a:lnTo>
                      <a:pt x="228" y="89"/>
                    </a:lnTo>
                    <a:lnTo>
                      <a:pt x="214" y="89"/>
                    </a:lnTo>
                    <a:lnTo>
                      <a:pt x="200" y="89"/>
                    </a:lnTo>
                    <a:lnTo>
                      <a:pt x="185" y="87"/>
                    </a:lnTo>
                    <a:lnTo>
                      <a:pt x="173" y="86"/>
                    </a:lnTo>
                    <a:lnTo>
                      <a:pt x="160" y="82"/>
                    </a:lnTo>
                    <a:lnTo>
                      <a:pt x="148" y="80"/>
                    </a:lnTo>
                    <a:lnTo>
                      <a:pt x="138" y="75"/>
                    </a:lnTo>
                    <a:lnTo>
                      <a:pt x="130" y="70"/>
                    </a:lnTo>
                    <a:lnTo>
                      <a:pt x="120" y="61"/>
                    </a:lnTo>
                    <a:lnTo>
                      <a:pt x="107" y="49"/>
                    </a:lnTo>
                    <a:lnTo>
                      <a:pt x="90" y="35"/>
                    </a:lnTo>
                    <a:lnTo>
                      <a:pt x="71" y="21"/>
                    </a:lnTo>
                    <a:lnTo>
                      <a:pt x="51" y="9"/>
                    </a:lnTo>
                    <a:lnTo>
                      <a:pt x="34" y="2"/>
                    </a:lnTo>
                    <a:lnTo>
                      <a:pt x="18" y="0"/>
                    </a:lnTo>
                    <a:lnTo>
                      <a:pt x="6" y="9"/>
                    </a:lnTo>
                    <a:lnTo>
                      <a:pt x="0" y="28"/>
                    </a:lnTo>
                    <a:lnTo>
                      <a:pt x="4" y="51"/>
                    </a:lnTo>
                    <a:lnTo>
                      <a:pt x="18" y="77"/>
                    </a:lnTo>
                    <a:lnTo>
                      <a:pt x="38" y="103"/>
                    </a:lnTo>
                    <a:lnTo>
                      <a:pt x="61" y="129"/>
                    </a:lnTo>
                    <a:lnTo>
                      <a:pt x="87" y="148"/>
                    </a:lnTo>
                    <a:lnTo>
                      <a:pt x="113" y="162"/>
                    </a:lnTo>
                    <a:lnTo>
                      <a:pt x="135" y="168"/>
                    </a:lnTo>
                    <a:lnTo>
                      <a:pt x="151" y="166"/>
                    </a:lnTo>
                    <a:lnTo>
                      <a:pt x="165" y="166"/>
                    </a:lnTo>
                    <a:lnTo>
                      <a:pt x="178" y="164"/>
                    </a:lnTo>
                    <a:lnTo>
                      <a:pt x="188" y="161"/>
                    </a:lnTo>
                    <a:lnTo>
                      <a:pt x="198" y="159"/>
                    </a:lnTo>
                    <a:lnTo>
                      <a:pt x="205" y="157"/>
                    </a:lnTo>
                    <a:lnTo>
                      <a:pt x="213" y="155"/>
                    </a:lnTo>
                    <a:lnTo>
                      <a:pt x="217" y="154"/>
                    </a:lnTo>
                    <a:lnTo>
                      <a:pt x="223" y="159"/>
                    </a:lnTo>
                    <a:lnTo>
                      <a:pt x="227" y="166"/>
                    </a:lnTo>
                    <a:lnTo>
                      <a:pt x="228" y="175"/>
                    </a:lnTo>
                    <a:lnTo>
                      <a:pt x="231" y="180"/>
                    </a:lnTo>
                    <a:lnTo>
                      <a:pt x="225" y="199"/>
                    </a:lnTo>
                    <a:lnTo>
                      <a:pt x="221" y="215"/>
                    </a:lnTo>
                    <a:lnTo>
                      <a:pt x="220" y="230"/>
                    </a:lnTo>
                    <a:lnTo>
                      <a:pt x="223" y="239"/>
                    </a:lnTo>
                    <a:lnTo>
                      <a:pt x="228" y="248"/>
                    </a:lnTo>
                    <a:lnTo>
                      <a:pt x="235" y="258"/>
                    </a:lnTo>
                    <a:lnTo>
                      <a:pt x="243" y="267"/>
                    </a:lnTo>
                    <a:lnTo>
                      <a:pt x="248" y="271"/>
                    </a:lnTo>
                    <a:lnTo>
                      <a:pt x="255" y="262"/>
                    </a:lnTo>
                    <a:lnTo>
                      <a:pt x="261" y="253"/>
                    </a:lnTo>
                    <a:lnTo>
                      <a:pt x="267" y="248"/>
                    </a:lnTo>
                    <a:lnTo>
                      <a:pt x="270" y="241"/>
                    </a:lnTo>
                    <a:lnTo>
                      <a:pt x="275" y="244"/>
                    </a:lnTo>
                    <a:lnTo>
                      <a:pt x="278" y="251"/>
                    </a:lnTo>
                    <a:lnTo>
                      <a:pt x="281" y="258"/>
                    </a:lnTo>
                    <a:lnTo>
                      <a:pt x="281" y="265"/>
                    </a:lnTo>
                    <a:lnTo>
                      <a:pt x="281" y="286"/>
                    </a:lnTo>
                    <a:lnTo>
                      <a:pt x="284" y="325"/>
                    </a:lnTo>
                    <a:lnTo>
                      <a:pt x="294" y="362"/>
                    </a:lnTo>
                    <a:lnTo>
                      <a:pt x="314" y="379"/>
                    </a:lnTo>
                    <a:lnTo>
                      <a:pt x="330" y="370"/>
                    </a:lnTo>
                    <a:lnTo>
                      <a:pt x="335" y="351"/>
                    </a:lnTo>
                    <a:lnTo>
                      <a:pt x="337" y="325"/>
                    </a:lnTo>
                    <a:lnTo>
                      <a:pt x="341" y="297"/>
                    </a:lnTo>
                    <a:lnTo>
                      <a:pt x="345" y="283"/>
                    </a:lnTo>
                    <a:lnTo>
                      <a:pt x="351" y="267"/>
                    </a:lnTo>
                    <a:lnTo>
                      <a:pt x="358" y="250"/>
                    </a:lnTo>
                    <a:lnTo>
                      <a:pt x="365" y="234"/>
                    </a:lnTo>
                    <a:lnTo>
                      <a:pt x="375" y="222"/>
                    </a:lnTo>
                    <a:lnTo>
                      <a:pt x="387" y="211"/>
                    </a:lnTo>
                    <a:lnTo>
                      <a:pt x="398" y="208"/>
                    </a:lnTo>
                    <a:lnTo>
                      <a:pt x="411" y="211"/>
                    </a:lnTo>
                    <a:lnTo>
                      <a:pt x="428" y="230"/>
                    </a:lnTo>
                    <a:lnTo>
                      <a:pt x="430" y="255"/>
                    </a:lnTo>
                    <a:lnTo>
                      <a:pt x="420" y="283"/>
                    </a:lnTo>
                    <a:lnTo>
                      <a:pt x="408" y="309"/>
                    </a:lnTo>
                    <a:lnTo>
                      <a:pt x="395" y="341"/>
                    </a:lnTo>
                    <a:lnTo>
                      <a:pt x="385" y="375"/>
                    </a:lnTo>
                    <a:lnTo>
                      <a:pt x="380" y="407"/>
                    </a:lnTo>
                    <a:lnTo>
                      <a:pt x="385" y="424"/>
                    </a:lnTo>
                    <a:lnTo>
                      <a:pt x="394" y="424"/>
                    </a:lnTo>
                    <a:lnTo>
                      <a:pt x="404" y="417"/>
                    </a:lnTo>
                    <a:lnTo>
                      <a:pt x="417" y="405"/>
                    </a:lnTo>
                    <a:lnTo>
                      <a:pt x="431" y="389"/>
                    </a:lnTo>
                    <a:lnTo>
                      <a:pt x="444" y="372"/>
                    </a:lnTo>
                    <a:lnTo>
                      <a:pt x="457" y="355"/>
                    </a:lnTo>
                    <a:lnTo>
                      <a:pt x="467" y="339"/>
                    </a:lnTo>
                    <a:lnTo>
                      <a:pt x="474" y="325"/>
                    </a:lnTo>
                    <a:lnTo>
                      <a:pt x="487" y="330"/>
                    </a:lnTo>
                    <a:lnTo>
                      <a:pt x="504" y="337"/>
                    </a:lnTo>
                    <a:lnTo>
                      <a:pt x="522" y="342"/>
                    </a:lnTo>
                    <a:lnTo>
                      <a:pt x="542" y="349"/>
                    </a:lnTo>
                    <a:lnTo>
                      <a:pt x="562" y="355"/>
                    </a:lnTo>
                    <a:lnTo>
                      <a:pt x="580" y="356"/>
                    </a:lnTo>
                    <a:lnTo>
                      <a:pt x="594" y="355"/>
                    </a:lnTo>
                    <a:lnTo>
                      <a:pt x="602" y="348"/>
                    </a:lnTo>
                    <a:lnTo>
                      <a:pt x="614" y="328"/>
                    </a:lnTo>
                    <a:lnTo>
                      <a:pt x="624" y="313"/>
                    </a:lnTo>
                    <a:lnTo>
                      <a:pt x="634" y="304"/>
                    </a:lnTo>
                    <a:lnTo>
                      <a:pt x="644" y="304"/>
                    </a:lnTo>
                    <a:lnTo>
                      <a:pt x="648" y="320"/>
                    </a:lnTo>
                    <a:lnTo>
                      <a:pt x="644" y="341"/>
                    </a:lnTo>
                    <a:lnTo>
                      <a:pt x="637" y="362"/>
                    </a:lnTo>
                    <a:lnTo>
                      <a:pt x="638" y="374"/>
                    </a:lnTo>
                    <a:lnTo>
                      <a:pt x="642" y="374"/>
                    </a:lnTo>
                    <a:lnTo>
                      <a:pt x="648" y="370"/>
                    </a:lnTo>
                    <a:lnTo>
                      <a:pt x="655" y="367"/>
                    </a:lnTo>
                    <a:lnTo>
                      <a:pt x="662" y="362"/>
                    </a:lnTo>
                    <a:lnTo>
                      <a:pt x="670" y="356"/>
                    </a:lnTo>
                    <a:lnTo>
                      <a:pt x="677" y="351"/>
                    </a:lnTo>
                    <a:lnTo>
                      <a:pt x="682" y="349"/>
                    </a:lnTo>
                    <a:lnTo>
                      <a:pt x="687" y="349"/>
                    </a:lnTo>
                    <a:lnTo>
                      <a:pt x="705" y="306"/>
                    </a:lnTo>
                    <a:lnTo>
                      <a:pt x="711" y="265"/>
                    </a:lnTo>
                    <a:lnTo>
                      <a:pt x="704" y="220"/>
                    </a:lnTo>
                    <a:lnTo>
                      <a:pt x="691" y="161"/>
                    </a:lnTo>
                    <a:lnTo>
                      <a:pt x="687" y="164"/>
                    </a:lnTo>
                    <a:lnTo>
                      <a:pt x="680" y="168"/>
                    </a:lnTo>
                    <a:lnTo>
                      <a:pt x="672" y="171"/>
                    </a:lnTo>
                    <a:lnTo>
                      <a:pt x="665" y="175"/>
                    </a:lnTo>
                    <a:lnTo>
                      <a:pt x="657" y="178"/>
                    </a:lnTo>
                    <a:lnTo>
                      <a:pt x="650" y="182"/>
                    </a:lnTo>
                    <a:lnTo>
                      <a:pt x="644" y="185"/>
                    </a:lnTo>
                    <a:lnTo>
                      <a:pt x="638" y="187"/>
                    </a:lnTo>
                    <a:lnTo>
                      <a:pt x="632" y="189"/>
                    </a:lnTo>
                    <a:lnTo>
                      <a:pt x="624" y="189"/>
                    </a:lnTo>
                    <a:lnTo>
                      <a:pt x="617" y="189"/>
                    </a:lnTo>
                    <a:lnTo>
                      <a:pt x="607" y="189"/>
                    </a:lnTo>
                    <a:lnTo>
                      <a:pt x="598" y="189"/>
                    </a:lnTo>
                    <a:lnTo>
                      <a:pt x="590" y="189"/>
                    </a:lnTo>
                    <a:lnTo>
                      <a:pt x="582" y="187"/>
                    </a:lnTo>
                    <a:lnTo>
                      <a:pt x="575" y="187"/>
                    </a:lnTo>
                    <a:lnTo>
                      <a:pt x="568" y="185"/>
                    </a:lnTo>
                    <a:lnTo>
                      <a:pt x="561" y="183"/>
                    </a:lnTo>
                    <a:lnTo>
                      <a:pt x="554" y="180"/>
                    </a:lnTo>
                    <a:lnTo>
                      <a:pt x="547" y="176"/>
                    </a:lnTo>
                    <a:lnTo>
                      <a:pt x="538" y="173"/>
                    </a:lnTo>
                    <a:lnTo>
                      <a:pt x="532" y="171"/>
                    </a:lnTo>
                    <a:lnTo>
                      <a:pt x="527" y="169"/>
                    </a:lnTo>
                    <a:lnTo>
                      <a:pt x="522" y="169"/>
                    </a:lnTo>
                    <a:lnTo>
                      <a:pt x="514" y="173"/>
                    </a:lnTo>
                    <a:lnTo>
                      <a:pt x="502" y="180"/>
                    </a:lnTo>
                    <a:lnTo>
                      <a:pt x="491" y="185"/>
                    </a:lnTo>
                    <a:lnTo>
                      <a:pt x="484" y="187"/>
                    </a:lnTo>
                    <a:lnTo>
                      <a:pt x="480" y="187"/>
                    </a:lnTo>
                    <a:lnTo>
                      <a:pt x="473" y="187"/>
                    </a:lnTo>
                    <a:lnTo>
                      <a:pt x="465" y="187"/>
                    </a:lnTo>
                    <a:lnTo>
                      <a:pt x="457" y="185"/>
                    </a:lnTo>
                    <a:lnTo>
                      <a:pt x="448" y="183"/>
                    </a:lnTo>
                    <a:lnTo>
                      <a:pt x="441" y="182"/>
                    </a:lnTo>
                    <a:lnTo>
                      <a:pt x="434" y="178"/>
                    </a:lnTo>
                    <a:lnTo>
                      <a:pt x="430" y="173"/>
                    </a:lnTo>
                    <a:lnTo>
                      <a:pt x="423" y="162"/>
                    </a:lnTo>
                    <a:lnTo>
                      <a:pt x="415" y="155"/>
                    </a:lnTo>
                    <a:lnTo>
                      <a:pt x="408" y="150"/>
                    </a:lnTo>
                    <a:lnTo>
                      <a:pt x="400" y="147"/>
                    </a:lnTo>
                    <a:lnTo>
                      <a:pt x="391" y="147"/>
                    </a:lnTo>
                    <a:lnTo>
                      <a:pt x="383" y="150"/>
                    </a:lnTo>
                    <a:lnTo>
                      <a:pt x="374" y="155"/>
                    </a:lnTo>
                    <a:lnTo>
                      <a:pt x="367" y="159"/>
                    </a:lnTo>
                    <a:lnTo>
                      <a:pt x="354" y="161"/>
                    </a:lnTo>
                    <a:lnTo>
                      <a:pt x="338" y="155"/>
                    </a:lnTo>
                    <a:lnTo>
                      <a:pt x="323" y="145"/>
                    </a:lnTo>
                    <a:lnTo>
                      <a:pt x="305" y="131"/>
                    </a:lnTo>
                    <a:lnTo>
                      <a:pt x="290" y="115"/>
                    </a:lnTo>
                    <a:lnTo>
                      <a:pt x="277" y="99"/>
                    </a:lnTo>
                    <a:lnTo>
                      <a:pt x="265" y="84"/>
                    </a:lnTo>
                    <a:lnTo>
                      <a:pt x="257" y="72"/>
                    </a:lnTo>
                    <a:close/>
                  </a:path>
                </a:pathLst>
              </a:custGeom>
              <a:solidFill>
                <a:srgbClr val="99336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605" name="Freeform 161"/>
              <p:cNvSpPr>
                <a:spLocks/>
              </p:cNvSpPr>
              <p:nvPr/>
            </p:nvSpPr>
            <p:spPr bwMode="auto">
              <a:xfrm>
                <a:off x="5739" y="5250"/>
                <a:ext cx="338" cy="300"/>
              </a:xfrm>
              <a:custGeom>
                <a:avLst/>
                <a:gdLst>
                  <a:gd name="T0" fmla="*/ 1 w 676"/>
                  <a:gd name="T1" fmla="*/ 1 h 599"/>
                  <a:gd name="T2" fmla="*/ 1 w 676"/>
                  <a:gd name="T3" fmla="*/ 1 h 599"/>
                  <a:gd name="T4" fmla="*/ 1 w 676"/>
                  <a:gd name="T5" fmla="*/ 1 h 599"/>
                  <a:gd name="T6" fmla="*/ 1 w 676"/>
                  <a:gd name="T7" fmla="*/ 1 h 599"/>
                  <a:gd name="T8" fmla="*/ 1 w 676"/>
                  <a:gd name="T9" fmla="*/ 1 h 599"/>
                  <a:gd name="T10" fmla="*/ 1 w 676"/>
                  <a:gd name="T11" fmla="*/ 1 h 599"/>
                  <a:gd name="T12" fmla="*/ 1 w 676"/>
                  <a:gd name="T13" fmla="*/ 1 h 599"/>
                  <a:gd name="T14" fmla="*/ 1 w 676"/>
                  <a:gd name="T15" fmla="*/ 1 h 599"/>
                  <a:gd name="T16" fmla="*/ 1 w 676"/>
                  <a:gd name="T17" fmla="*/ 1 h 599"/>
                  <a:gd name="T18" fmla="*/ 1 w 676"/>
                  <a:gd name="T19" fmla="*/ 1 h 599"/>
                  <a:gd name="T20" fmla="*/ 1 w 676"/>
                  <a:gd name="T21" fmla="*/ 1 h 599"/>
                  <a:gd name="T22" fmla="*/ 1 w 676"/>
                  <a:gd name="T23" fmla="*/ 1 h 599"/>
                  <a:gd name="T24" fmla="*/ 1 w 676"/>
                  <a:gd name="T25" fmla="*/ 1 h 599"/>
                  <a:gd name="T26" fmla="*/ 1 w 676"/>
                  <a:gd name="T27" fmla="*/ 1 h 599"/>
                  <a:gd name="T28" fmla="*/ 1 w 676"/>
                  <a:gd name="T29" fmla="*/ 1 h 599"/>
                  <a:gd name="T30" fmla="*/ 1 w 676"/>
                  <a:gd name="T31" fmla="*/ 1 h 599"/>
                  <a:gd name="T32" fmla="*/ 1 w 676"/>
                  <a:gd name="T33" fmla="*/ 1 h 599"/>
                  <a:gd name="T34" fmla="*/ 1 w 676"/>
                  <a:gd name="T35" fmla="*/ 1 h 599"/>
                  <a:gd name="T36" fmla="*/ 1 w 676"/>
                  <a:gd name="T37" fmla="*/ 1 h 599"/>
                  <a:gd name="T38" fmla="*/ 1 w 676"/>
                  <a:gd name="T39" fmla="*/ 1 h 599"/>
                  <a:gd name="T40" fmla="*/ 1 w 676"/>
                  <a:gd name="T41" fmla="*/ 1 h 599"/>
                  <a:gd name="T42" fmla="*/ 1 w 676"/>
                  <a:gd name="T43" fmla="*/ 1 h 599"/>
                  <a:gd name="T44" fmla="*/ 1 w 676"/>
                  <a:gd name="T45" fmla="*/ 1 h 599"/>
                  <a:gd name="T46" fmla="*/ 1 w 676"/>
                  <a:gd name="T47" fmla="*/ 1 h 599"/>
                  <a:gd name="T48" fmla="*/ 1 w 676"/>
                  <a:gd name="T49" fmla="*/ 1 h 599"/>
                  <a:gd name="T50" fmla="*/ 1 w 676"/>
                  <a:gd name="T51" fmla="*/ 1 h 599"/>
                  <a:gd name="T52" fmla="*/ 1 w 676"/>
                  <a:gd name="T53" fmla="*/ 1 h 599"/>
                  <a:gd name="T54" fmla="*/ 1 w 676"/>
                  <a:gd name="T55" fmla="*/ 1 h 599"/>
                  <a:gd name="T56" fmla="*/ 1 w 676"/>
                  <a:gd name="T57" fmla="*/ 1 h 599"/>
                  <a:gd name="T58" fmla="*/ 1 w 676"/>
                  <a:gd name="T59" fmla="*/ 1 h 599"/>
                  <a:gd name="T60" fmla="*/ 1 w 676"/>
                  <a:gd name="T61" fmla="*/ 1 h 599"/>
                  <a:gd name="T62" fmla="*/ 1 w 676"/>
                  <a:gd name="T63" fmla="*/ 1 h 599"/>
                  <a:gd name="T64" fmla="*/ 1 w 676"/>
                  <a:gd name="T65" fmla="*/ 1 h 599"/>
                  <a:gd name="T66" fmla="*/ 1 w 676"/>
                  <a:gd name="T67" fmla="*/ 1 h 599"/>
                  <a:gd name="T68" fmla="*/ 1 w 676"/>
                  <a:gd name="T69" fmla="*/ 1 h 599"/>
                  <a:gd name="T70" fmla="*/ 1 w 676"/>
                  <a:gd name="T71" fmla="*/ 1 h 599"/>
                  <a:gd name="T72" fmla="*/ 1 w 676"/>
                  <a:gd name="T73" fmla="*/ 1 h 599"/>
                  <a:gd name="T74" fmla="*/ 1 w 676"/>
                  <a:gd name="T75" fmla="*/ 1 h 599"/>
                  <a:gd name="T76" fmla="*/ 1 w 676"/>
                  <a:gd name="T77" fmla="*/ 1 h 599"/>
                  <a:gd name="T78" fmla="*/ 1 w 676"/>
                  <a:gd name="T79" fmla="*/ 1 h 599"/>
                  <a:gd name="T80" fmla="*/ 1 w 676"/>
                  <a:gd name="T81" fmla="*/ 1 h 599"/>
                  <a:gd name="T82" fmla="*/ 1 w 676"/>
                  <a:gd name="T83" fmla="*/ 1 h 599"/>
                  <a:gd name="T84" fmla="*/ 1 w 676"/>
                  <a:gd name="T85" fmla="*/ 1 h 599"/>
                  <a:gd name="T86" fmla="*/ 1 w 676"/>
                  <a:gd name="T87" fmla="*/ 1 h 599"/>
                  <a:gd name="T88" fmla="*/ 1 w 676"/>
                  <a:gd name="T89" fmla="*/ 1 h 599"/>
                  <a:gd name="T90" fmla="*/ 1 w 676"/>
                  <a:gd name="T91" fmla="*/ 1 h 599"/>
                  <a:gd name="T92" fmla="*/ 1 w 676"/>
                  <a:gd name="T93" fmla="*/ 1 h 599"/>
                  <a:gd name="T94" fmla="*/ 1 w 676"/>
                  <a:gd name="T95" fmla="*/ 1 h 599"/>
                  <a:gd name="T96" fmla="*/ 1 w 676"/>
                  <a:gd name="T97" fmla="*/ 1 h 599"/>
                  <a:gd name="T98" fmla="*/ 1 w 676"/>
                  <a:gd name="T99" fmla="*/ 1 h 599"/>
                  <a:gd name="T100" fmla="*/ 1 w 676"/>
                  <a:gd name="T101" fmla="*/ 1 h 599"/>
                  <a:gd name="T102" fmla="*/ 1 w 676"/>
                  <a:gd name="T103" fmla="*/ 1 h 599"/>
                  <a:gd name="T104" fmla="*/ 1 w 676"/>
                  <a:gd name="T105" fmla="*/ 1 h 599"/>
                  <a:gd name="T106" fmla="*/ 1 w 676"/>
                  <a:gd name="T107" fmla="*/ 1 h 599"/>
                  <a:gd name="T108" fmla="*/ 1 w 676"/>
                  <a:gd name="T109" fmla="*/ 1 h 599"/>
                  <a:gd name="T110" fmla="*/ 1 w 676"/>
                  <a:gd name="T111" fmla="*/ 1 h 599"/>
                  <a:gd name="T112" fmla="*/ 1 w 676"/>
                  <a:gd name="T113" fmla="*/ 1 h 599"/>
                  <a:gd name="T114" fmla="*/ 1 w 676"/>
                  <a:gd name="T115" fmla="*/ 1 h 599"/>
                  <a:gd name="T116" fmla="*/ 1 w 676"/>
                  <a:gd name="T117" fmla="*/ 1 h 5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6"/>
                  <a:gd name="T178" fmla="*/ 0 h 599"/>
                  <a:gd name="T179" fmla="*/ 676 w 676"/>
                  <a:gd name="T180" fmla="*/ 599 h 5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6" h="599">
                    <a:moveTo>
                      <a:pt x="407" y="346"/>
                    </a:moveTo>
                    <a:lnTo>
                      <a:pt x="384" y="346"/>
                    </a:lnTo>
                    <a:lnTo>
                      <a:pt x="364" y="351"/>
                    </a:lnTo>
                    <a:lnTo>
                      <a:pt x="346" y="363"/>
                    </a:lnTo>
                    <a:lnTo>
                      <a:pt x="330" y="377"/>
                    </a:lnTo>
                    <a:lnTo>
                      <a:pt x="316" y="397"/>
                    </a:lnTo>
                    <a:lnTo>
                      <a:pt x="306" y="416"/>
                    </a:lnTo>
                    <a:lnTo>
                      <a:pt x="297" y="437"/>
                    </a:lnTo>
                    <a:lnTo>
                      <a:pt x="292" y="458"/>
                    </a:lnTo>
                    <a:lnTo>
                      <a:pt x="286" y="414"/>
                    </a:lnTo>
                    <a:lnTo>
                      <a:pt x="279" y="360"/>
                    </a:lnTo>
                    <a:lnTo>
                      <a:pt x="269" y="314"/>
                    </a:lnTo>
                    <a:lnTo>
                      <a:pt x="252" y="294"/>
                    </a:lnTo>
                    <a:lnTo>
                      <a:pt x="242" y="299"/>
                    </a:lnTo>
                    <a:lnTo>
                      <a:pt x="233" y="313"/>
                    </a:lnTo>
                    <a:lnTo>
                      <a:pt x="227" y="334"/>
                    </a:lnTo>
                    <a:lnTo>
                      <a:pt x="223" y="355"/>
                    </a:lnTo>
                    <a:lnTo>
                      <a:pt x="220" y="367"/>
                    </a:lnTo>
                    <a:lnTo>
                      <a:pt x="216" y="381"/>
                    </a:lnTo>
                    <a:lnTo>
                      <a:pt x="209" y="397"/>
                    </a:lnTo>
                    <a:lnTo>
                      <a:pt x="202" y="411"/>
                    </a:lnTo>
                    <a:lnTo>
                      <a:pt x="192" y="423"/>
                    </a:lnTo>
                    <a:lnTo>
                      <a:pt x="180" y="430"/>
                    </a:lnTo>
                    <a:lnTo>
                      <a:pt x="167" y="430"/>
                    </a:lnTo>
                    <a:lnTo>
                      <a:pt x="152" y="421"/>
                    </a:lnTo>
                    <a:lnTo>
                      <a:pt x="136" y="404"/>
                    </a:lnTo>
                    <a:lnTo>
                      <a:pt x="127" y="386"/>
                    </a:lnTo>
                    <a:lnTo>
                      <a:pt x="122" y="367"/>
                    </a:lnTo>
                    <a:lnTo>
                      <a:pt x="122" y="346"/>
                    </a:lnTo>
                    <a:lnTo>
                      <a:pt x="125" y="325"/>
                    </a:lnTo>
                    <a:lnTo>
                      <a:pt x="129" y="306"/>
                    </a:lnTo>
                    <a:lnTo>
                      <a:pt x="133" y="288"/>
                    </a:lnTo>
                    <a:lnTo>
                      <a:pt x="139" y="271"/>
                    </a:lnTo>
                    <a:lnTo>
                      <a:pt x="142" y="255"/>
                    </a:lnTo>
                    <a:lnTo>
                      <a:pt x="142" y="238"/>
                    </a:lnTo>
                    <a:lnTo>
                      <a:pt x="140" y="220"/>
                    </a:lnTo>
                    <a:lnTo>
                      <a:pt x="136" y="204"/>
                    </a:lnTo>
                    <a:lnTo>
                      <a:pt x="130" y="189"/>
                    </a:lnTo>
                    <a:lnTo>
                      <a:pt x="123" y="173"/>
                    </a:lnTo>
                    <a:lnTo>
                      <a:pt x="115" y="159"/>
                    </a:lnTo>
                    <a:lnTo>
                      <a:pt x="105" y="145"/>
                    </a:lnTo>
                    <a:lnTo>
                      <a:pt x="110" y="177"/>
                    </a:lnTo>
                    <a:lnTo>
                      <a:pt x="110" y="211"/>
                    </a:lnTo>
                    <a:lnTo>
                      <a:pt x="106" y="241"/>
                    </a:lnTo>
                    <a:lnTo>
                      <a:pt x="102" y="262"/>
                    </a:lnTo>
                    <a:lnTo>
                      <a:pt x="99" y="276"/>
                    </a:lnTo>
                    <a:lnTo>
                      <a:pt x="97" y="294"/>
                    </a:lnTo>
                    <a:lnTo>
                      <a:pt x="97" y="311"/>
                    </a:lnTo>
                    <a:lnTo>
                      <a:pt x="99" y="330"/>
                    </a:lnTo>
                    <a:lnTo>
                      <a:pt x="102" y="376"/>
                    </a:lnTo>
                    <a:lnTo>
                      <a:pt x="100" y="414"/>
                    </a:lnTo>
                    <a:lnTo>
                      <a:pt x="93" y="451"/>
                    </a:lnTo>
                    <a:lnTo>
                      <a:pt x="79" y="489"/>
                    </a:lnTo>
                    <a:lnTo>
                      <a:pt x="79" y="440"/>
                    </a:lnTo>
                    <a:lnTo>
                      <a:pt x="72" y="397"/>
                    </a:lnTo>
                    <a:lnTo>
                      <a:pt x="60" y="365"/>
                    </a:lnTo>
                    <a:lnTo>
                      <a:pt x="50" y="348"/>
                    </a:lnTo>
                    <a:lnTo>
                      <a:pt x="40" y="335"/>
                    </a:lnTo>
                    <a:lnTo>
                      <a:pt x="33" y="321"/>
                    </a:lnTo>
                    <a:lnTo>
                      <a:pt x="29" y="308"/>
                    </a:lnTo>
                    <a:lnTo>
                      <a:pt x="33" y="294"/>
                    </a:lnTo>
                    <a:lnTo>
                      <a:pt x="37" y="290"/>
                    </a:lnTo>
                    <a:lnTo>
                      <a:pt x="43" y="290"/>
                    </a:lnTo>
                    <a:lnTo>
                      <a:pt x="49" y="294"/>
                    </a:lnTo>
                    <a:lnTo>
                      <a:pt x="55" y="301"/>
                    </a:lnTo>
                    <a:lnTo>
                      <a:pt x="62" y="309"/>
                    </a:lnTo>
                    <a:lnTo>
                      <a:pt x="67" y="318"/>
                    </a:lnTo>
                    <a:lnTo>
                      <a:pt x="75" y="328"/>
                    </a:lnTo>
                    <a:lnTo>
                      <a:pt x="80" y="339"/>
                    </a:lnTo>
                    <a:lnTo>
                      <a:pt x="80" y="308"/>
                    </a:lnTo>
                    <a:lnTo>
                      <a:pt x="73" y="269"/>
                    </a:lnTo>
                    <a:lnTo>
                      <a:pt x="63" y="236"/>
                    </a:lnTo>
                    <a:lnTo>
                      <a:pt x="55" y="217"/>
                    </a:lnTo>
                    <a:lnTo>
                      <a:pt x="49" y="206"/>
                    </a:lnTo>
                    <a:lnTo>
                      <a:pt x="47" y="194"/>
                    </a:lnTo>
                    <a:lnTo>
                      <a:pt x="47" y="183"/>
                    </a:lnTo>
                    <a:lnTo>
                      <a:pt x="50" y="173"/>
                    </a:lnTo>
                    <a:lnTo>
                      <a:pt x="52" y="166"/>
                    </a:lnTo>
                    <a:lnTo>
                      <a:pt x="49" y="156"/>
                    </a:lnTo>
                    <a:lnTo>
                      <a:pt x="45" y="142"/>
                    </a:lnTo>
                    <a:lnTo>
                      <a:pt x="39" y="128"/>
                    </a:lnTo>
                    <a:lnTo>
                      <a:pt x="30" y="112"/>
                    </a:lnTo>
                    <a:lnTo>
                      <a:pt x="22" y="96"/>
                    </a:lnTo>
                    <a:lnTo>
                      <a:pt x="12" y="80"/>
                    </a:lnTo>
                    <a:lnTo>
                      <a:pt x="0" y="65"/>
                    </a:lnTo>
                    <a:lnTo>
                      <a:pt x="2" y="56"/>
                    </a:lnTo>
                    <a:lnTo>
                      <a:pt x="3" y="47"/>
                    </a:lnTo>
                    <a:lnTo>
                      <a:pt x="3" y="40"/>
                    </a:lnTo>
                    <a:lnTo>
                      <a:pt x="3" y="35"/>
                    </a:lnTo>
                    <a:lnTo>
                      <a:pt x="3" y="28"/>
                    </a:lnTo>
                    <a:lnTo>
                      <a:pt x="6" y="19"/>
                    </a:lnTo>
                    <a:lnTo>
                      <a:pt x="7" y="11"/>
                    </a:lnTo>
                    <a:lnTo>
                      <a:pt x="12" y="0"/>
                    </a:lnTo>
                    <a:lnTo>
                      <a:pt x="23" y="5"/>
                    </a:lnTo>
                    <a:lnTo>
                      <a:pt x="32" y="12"/>
                    </a:lnTo>
                    <a:lnTo>
                      <a:pt x="37" y="21"/>
                    </a:lnTo>
                    <a:lnTo>
                      <a:pt x="43" y="32"/>
                    </a:lnTo>
                    <a:lnTo>
                      <a:pt x="47" y="40"/>
                    </a:lnTo>
                    <a:lnTo>
                      <a:pt x="55" y="49"/>
                    </a:lnTo>
                    <a:lnTo>
                      <a:pt x="63" y="56"/>
                    </a:lnTo>
                    <a:lnTo>
                      <a:pt x="77" y="63"/>
                    </a:lnTo>
                    <a:lnTo>
                      <a:pt x="90" y="68"/>
                    </a:lnTo>
                    <a:lnTo>
                      <a:pt x="105" y="79"/>
                    </a:lnTo>
                    <a:lnTo>
                      <a:pt x="120" y="91"/>
                    </a:lnTo>
                    <a:lnTo>
                      <a:pt x="137" y="105"/>
                    </a:lnTo>
                    <a:lnTo>
                      <a:pt x="153" y="121"/>
                    </a:lnTo>
                    <a:lnTo>
                      <a:pt x="169" y="133"/>
                    </a:lnTo>
                    <a:lnTo>
                      <a:pt x="180" y="143"/>
                    </a:lnTo>
                    <a:lnTo>
                      <a:pt x="190" y="149"/>
                    </a:lnTo>
                    <a:lnTo>
                      <a:pt x="203" y="156"/>
                    </a:lnTo>
                    <a:lnTo>
                      <a:pt x="215" y="166"/>
                    </a:lnTo>
                    <a:lnTo>
                      <a:pt x="223" y="177"/>
                    </a:lnTo>
                    <a:lnTo>
                      <a:pt x="232" y="187"/>
                    </a:lnTo>
                    <a:lnTo>
                      <a:pt x="239" y="197"/>
                    </a:lnTo>
                    <a:lnTo>
                      <a:pt x="246" y="206"/>
                    </a:lnTo>
                    <a:lnTo>
                      <a:pt x="252" y="215"/>
                    </a:lnTo>
                    <a:lnTo>
                      <a:pt x="259" y="222"/>
                    </a:lnTo>
                    <a:lnTo>
                      <a:pt x="269" y="231"/>
                    </a:lnTo>
                    <a:lnTo>
                      <a:pt x="287" y="245"/>
                    </a:lnTo>
                    <a:lnTo>
                      <a:pt x="309" y="264"/>
                    </a:lnTo>
                    <a:lnTo>
                      <a:pt x="333" y="283"/>
                    </a:lnTo>
                    <a:lnTo>
                      <a:pt x="357" y="304"/>
                    </a:lnTo>
                    <a:lnTo>
                      <a:pt x="380" y="323"/>
                    </a:lnTo>
                    <a:lnTo>
                      <a:pt x="397" y="337"/>
                    </a:lnTo>
                    <a:lnTo>
                      <a:pt x="407" y="346"/>
                    </a:lnTo>
                    <a:lnTo>
                      <a:pt x="413" y="351"/>
                    </a:lnTo>
                    <a:lnTo>
                      <a:pt x="419" y="356"/>
                    </a:lnTo>
                    <a:lnTo>
                      <a:pt x="424" y="360"/>
                    </a:lnTo>
                    <a:lnTo>
                      <a:pt x="430" y="362"/>
                    </a:lnTo>
                    <a:lnTo>
                      <a:pt x="442" y="363"/>
                    </a:lnTo>
                    <a:lnTo>
                      <a:pt x="450" y="363"/>
                    </a:lnTo>
                    <a:lnTo>
                      <a:pt x="457" y="365"/>
                    </a:lnTo>
                    <a:lnTo>
                      <a:pt x="463" y="369"/>
                    </a:lnTo>
                    <a:lnTo>
                      <a:pt x="473" y="374"/>
                    </a:lnTo>
                    <a:lnTo>
                      <a:pt x="490" y="383"/>
                    </a:lnTo>
                    <a:lnTo>
                      <a:pt x="512" y="393"/>
                    </a:lnTo>
                    <a:lnTo>
                      <a:pt x="536" y="404"/>
                    </a:lnTo>
                    <a:lnTo>
                      <a:pt x="559" y="416"/>
                    </a:lnTo>
                    <a:lnTo>
                      <a:pt x="579" y="428"/>
                    </a:lnTo>
                    <a:lnTo>
                      <a:pt x="594" y="439"/>
                    </a:lnTo>
                    <a:lnTo>
                      <a:pt x="603" y="449"/>
                    </a:lnTo>
                    <a:lnTo>
                      <a:pt x="611" y="465"/>
                    </a:lnTo>
                    <a:lnTo>
                      <a:pt x="620" y="479"/>
                    </a:lnTo>
                    <a:lnTo>
                      <a:pt x="627" y="489"/>
                    </a:lnTo>
                    <a:lnTo>
                      <a:pt x="633" y="500"/>
                    </a:lnTo>
                    <a:lnTo>
                      <a:pt x="641" y="503"/>
                    </a:lnTo>
                    <a:lnTo>
                      <a:pt x="649" y="508"/>
                    </a:lnTo>
                    <a:lnTo>
                      <a:pt x="656" y="514"/>
                    </a:lnTo>
                    <a:lnTo>
                      <a:pt x="663" y="519"/>
                    </a:lnTo>
                    <a:lnTo>
                      <a:pt x="667" y="522"/>
                    </a:lnTo>
                    <a:lnTo>
                      <a:pt x="670" y="526"/>
                    </a:lnTo>
                    <a:lnTo>
                      <a:pt x="673" y="528"/>
                    </a:lnTo>
                    <a:lnTo>
                      <a:pt x="676" y="531"/>
                    </a:lnTo>
                    <a:lnTo>
                      <a:pt x="664" y="531"/>
                    </a:lnTo>
                    <a:lnTo>
                      <a:pt x="651" y="535"/>
                    </a:lnTo>
                    <a:lnTo>
                      <a:pt x="639" y="540"/>
                    </a:lnTo>
                    <a:lnTo>
                      <a:pt x="626" y="549"/>
                    </a:lnTo>
                    <a:lnTo>
                      <a:pt x="614" y="559"/>
                    </a:lnTo>
                    <a:lnTo>
                      <a:pt x="603" y="571"/>
                    </a:lnTo>
                    <a:lnTo>
                      <a:pt x="593" y="583"/>
                    </a:lnTo>
                    <a:lnTo>
                      <a:pt x="584" y="596"/>
                    </a:lnTo>
                    <a:lnTo>
                      <a:pt x="580" y="590"/>
                    </a:lnTo>
                    <a:lnTo>
                      <a:pt x="574" y="587"/>
                    </a:lnTo>
                    <a:lnTo>
                      <a:pt x="567" y="582"/>
                    </a:lnTo>
                    <a:lnTo>
                      <a:pt x="560" y="578"/>
                    </a:lnTo>
                    <a:lnTo>
                      <a:pt x="556" y="577"/>
                    </a:lnTo>
                    <a:lnTo>
                      <a:pt x="550" y="578"/>
                    </a:lnTo>
                    <a:lnTo>
                      <a:pt x="544" y="580"/>
                    </a:lnTo>
                    <a:lnTo>
                      <a:pt x="539" y="582"/>
                    </a:lnTo>
                    <a:lnTo>
                      <a:pt x="532" y="585"/>
                    </a:lnTo>
                    <a:lnTo>
                      <a:pt x="526" y="590"/>
                    </a:lnTo>
                    <a:lnTo>
                      <a:pt x="520" y="594"/>
                    </a:lnTo>
                    <a:lnTo>
                      <a:pt x="514" y="599"/>
                    </a:lnTo>
                    <a:lnTo>
                      <a:pt x="513" y="582"/>
                    </a:lnTo>
                    <a:lnTo>
                      <a:pt x="514" y="564"/>
                    </a:lnTo>
                    <a:lnTo>
                      <a:pt x="516" y="549"/>
                    </a:lnTo>
                    <a:lnTo>
                      <a:pt x="519" y="533"/>
                    </a:lnTo>
                    <a:lnTo>
                      <a:pt x="526" y="517"/>
                    </a:lnTo>
                    <a:lnTo>
                      <a:pt x="534" y="503"/>
                    </a:lnTo>
                    <a:lnTo>
                      <a:pt x="547" y="489"/>
                    </a:lnTo>
                    <a:lnTo>
                      <a:pt x="564" y="479"/>
                    </a:lnTo>
                    <a:lnTo>
                      <a:pt x="559" y="477"/>
                    </a:lnTo>
                    <a:lnTo>
                      <a:pt x="553" y="475"/>
                    </a:lnTo>
                    <a:lnTo>
                      <a:pt x="544" y="477"/>
                    </a:lnTo>
                    <a:lnTo>
                      <a:pt x="536" y="479"/>
                    </a:lnTo>
                    <a:lnTo>
                      <a:pt x="527" y="487"/>
                    </a:lnTo>
                    <a:lnTo>
                      <a:pt x="517" y="500"/>
                    </a:lnTo>
                    <a:lnTo>
                      <a:pt x="506" y="519"/>
                    </a:lnTo>
                    <a:lnTo>
                      <a:pt x="496" y="547"/>
                    </a:lnTo>
                    <a:lnTo>
                      <a:pt x="483" y="536"/>
                    </a:lnTo>
                    <a:lnTo>
                      <a:pt x="473" y="521"/>
                    </a:lnTo>
                    <a:lnTo>
                      <a:pt x="463" y="501"/>
                    </a:lnTo>
                    <a:lnTo>
                      <a:pt x="454" y="482"/>
                    </a:lnTo>
                    <a:lnTo>
                      <a:pt x="450" y="472"/>
                    </a:lnTo>
                    <a:lnTo>
                      <a:pt x="444" y="465"/>
                    </a:lnTo>
                    <a:lnTo>
                      <a:pt x="439" y="458"/>
                    </a:lnTo>
                    <a:lnTo>
                      <a:pt x="434" y="454"/>
                    </a:lnTo>
                    <a:lnTo>
                      <a:pt x="429" y="452"/>
                    </a:lnTo>
                    <a:lnTo>
                      <a:pt x="423" y="452"/>
                    </a:lnTo>
                    <a:lnTo>
                      <a:pt x="417" y="454"/>
                    </a:lnTo>
                    <a:lnTo>
                      <a:pt x="412" y="459"/>
                    </a:lnTo>
                    <a:lnTo>
                      <a:pt x="406" y="466"/>
                    </a:lnTo>
                    <a:lnTo>
                      <a:pt x="400" y="473"/>
                    </a:lnTo>
                    <a:lnTo>
                      <a:pt x="393" y="480"/>
                    </a:lnTo>
                    <a:lnTo>
                      <a:pt x="387" y="487"/>
                    </a:lnTo>
                    <a:lnTo>
                      <a:pt x="382" y="493"/>
                    </a:lnTo>
                    <a:lnTo>
                      <a:pt x="376" y="496"/>
                    </a:lnTo>
                    <a:lnTo>
                      <a:pt x="372" y="496"/>
                    </a:lnTo>
                    <a:lnTo>
                      <a:pt x="366" y="494"/>
                    </a:lnTo>
                    <a:lnTo>
                      <a:pt x="362" y="482"/>
                    </a:lnTo>
                    <a:lnTo>
                      <a:pt x="364" y="468"/>
                    </a:lnTo>
                    <a:lnTo>
                      <a:pt x="370" y="454"/>
                    </a:lnTo>
                    <a:lnTo>
                      <a:pt x="379" y="444"/>
                    </a:lnTo>
                    <a:lnTo>
                      <a:pt x="387" y="433"/>
                    </a:lnTo>
                    <a:lnTo>
                      <a:pt x="396" y="423"/>
                    </a:lnTo>
                    <a:lnTo>
                      <a:pt x="399" y="411"/>
                    </a:lnTo>
                    <a:lnTo>
                      <a:pt x="394" y="400"/>
                    </a:lnTo>
                    <a:lnTo>
                      <a:pt x="389" y="397"/>
                    </a:lnTo>
                    <a:lnTo>
                      <a:pt x="382" y="398"/>
                    </a:lnTo>
                    <a:lnTo>
                      <a:pt x="374" y="404"/>
                    </a:lnTo>
                    <a:lnTo>
                      <a:pt x="367" y="411"/>
                    </a:lnTo>
                    <a:lnTo>
                      <a:pt x="359" y="421"/>
                    </a:lnTo>
                    <a:lnTo>
                      <a:pt x="352" y="432"/>
                    </a:lnTo>
                    <a:lnTo>
                      <a:pt x="344" y="442"/>
                    </a:lnTo>
                    <a:lnTo>
                      <a:pt x="339" y="452"/>
                    </a:lnTo>
                    <a:lnTo>
                      <a:pt x="330" y="468"/>
                    </a:lnTo>
                    <a:lnTo>
                      <a:pt x="324" y="475"/>
                    </a:lnTo>
                    <a:lnTo>
                      <a:pt x="319" y="477"/>
                    </a:lnTo>
                    <a:lnTo>
                      <a:pt x="313" y="477"/>
                    </a:lnTo>
                    <a:lnTo>
                      <a:pt x="312" y="461"/>
                    </a:lnTo>
                    <a:lnTo>
                      <a:pt x="313" y="444"/>
                    </a:lnTo>
                    <a:lnTo>
                      <a:pt x="317" y="425"/>
                    </a:lnTo>
                    <a:lnTo>
                      <a:pt x="326" y="407"/>
                    </a:lnTo>
                    <a:lnTo>
                      <a:pt x="339" y="390"/>
                    </a:lnTo>
                    <a:lnTo>
                      <a:pt x="356" y="372"/>
                    </a:lnTo>
                    <a:lnTo>
                      <a:pt x="379" y="358"/>
                    </a:lnTo>
                    <a:lnTo>
                      <a:pt x="407" y="34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606" name="Freeform 162"/>
              <p:cNvSpPr>
                <a:spLocks/>
              </p:cNvSpPr>
              <p:nvPr/>
            </p:nvSpPr>
            <p:spPr bwMode="auto">
              <a:xfrm>
                <a:off x="5825" y="5578"/>
                <a:ext cx="27" cy="19"/>
              </a:xfrm>
              <a:custGeom>
                <a:avLst/>
                <a:gdLst>
                  <a:gd name="T0" fmla="*/ 1 w 54"/>
                  <a:gd name="T1" fmla="*/ 1 h 37"/>
                  <a:gd name="T2" fmla="*/ 1 w 54"/>
                  <a:gd name="T3" fmla="*/ 1 h 37"/>
                  <a:gd name="T4" fmla="*/ 1 w 54"/>
                  <a:gd name="T5" fmla="*/ 1 h 37"/>
                  <a:gd name="T6" fmla="*/ 1 w 54"/>
                  <a:gd name="T7" fmla="*/ 1 h 37"/>
                  <a:gd name="T8" fmla="*/ 1 w 54"/>
                  <a:gd name="T9" fmla="*/ 1 h 37"/>
                  <a:gd name="T10" fmla="*/ 1 w 54"/>
                  <a:gd name="T11" fmla="*/ 1 h 37"/>
                  <a:gd name="T12" fmla="*/ 1 w 54"/>
                  <a:gd name="T13" fmla="*/ 1 h 37"/>
                  <a:gd name="T14" fmla="*/ 1 w 54"/>
                  <a:gd name="T15" fmla="*/ 1 h 37"/>
                  <a:gd name="T16" fmla="*/ 0 w 54"/>
                  <a:gd name="T17" fmla="*/ 0 h 37"/>
                  <a:gd name="T18" fmla="*/ 1 w 54"/>
                  <a:gd name="T19" fmla="*/ 1 h 37"/>
                  <a:gd name="T20" fmla="*/ 1 w 54"/>
                  <a:gd name="T21" fmla="*/ 1 h 37"/>
                  <a:gd name="T22" fmla="*/ 1 w 54"/>
                  <a:gd name="T23" fmla="*/ 1 h 37"/>
                  <a:gd name="T24" fmla="*/ 1 w 54"/>
                  <a:gd name="T25" fmla="*/ 1 h 37"/>
                  <a:gd name="T26" fmla="*/ 1 w 54"/>
                  <a:gd name="T27" fmla="*/ 1 h 37"/>
                  <a:gd name="T28" fmla="*/ 1 w 54"/>
                  <a:gd name="T29" fmla="*/ 1 h 37"/>
                  <a:gd name="T30" fmla="*/ 1 w 54"/>
                  <a:gd name="T31" fmla="*/ 1 h 37"/>
                  <a:gd name="T32" fmla="*/ 1 w 54"/>
                  <a:gd name="T33" fmla="*/ 1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7"/>
                  <a:gd name="T53" fmla="*/ 54 w 54"/>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7">
                    <a:moveTo>
                      <a:pt x="54" y="14"/>
                    </a:moveTo>
                    <a:lnTo>
                      <a:pt x="50" y="14"/>
                    </a:lnTo>
                    <a:lnTo>
                      <a:pt x="43" y="14"/>
                    </a:lnTo>
                    <a:lnTo>
                      <a:pt x="35" y="14"/>
                    </a:lnTo>
                    <a:lnTo>
                      <a:pt x="27" y="12"/>
                    </a:lnTo>
                    <a:lnTo>
                      <a:pt x="18" y="10"/>
                    </a:lnTo>
                    <a:lnTo>
                      <a:pt x="11" y="9"/>
                    </a:lnTo>
                    <a:lnTo>
                      <a:pt x="4" y="5"/>
                    </a:lnTo>
                    <a:lnTo>
                      <a:pt x="0" y="0"/>
                    </a:lnTo>
                    <a:lnTo>
                      <a:pt x="10" y="12"/>
                    </a:lnTo>
                    <a:lnTo>
                      <a:pt x="20" y="23"/>
                    </a:lnTo>
                    <a:lnTo>
                      <a:pt x="28" y="31"/>
                    </a:lnTo>
                    <a:lnTo>
                      <a:pt x="33" y="37"/>
                    </a:lnTo>
                    <a:lnTo>
                      <a:pt x="38" y="30"/>
                    </a:lnTo>
                    <a:lnTo>
                      <a:pt x="44" y="23"/>
                    </a:lnTo>
                    <a:lnTo>
                      <a:pt x="50" y="17"/>
                    </a:lnTo>
                    <a:lnTo>
                      <a:pt x="54"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607" name="Freeform 163"/>
              <p:cNvSpPr>
                <a:spLocks/>
              </p:cNvSpPr>
              <p:nvPr/>
            </p:nvSpPr>
            <p:spPr bwMode="auto">
              <a:xfrm>
                <a:off x="5876" y="5585"/>
                <a:ext cx="53" cy="20"/>
              </a:xfrm>
              <a:custGeom>
                <a:avLst/>
                <a:gdLst>
                  <a:gd name="T0" fmla="*/ 0 w 107"/>
                  <a:gd name="T1" fmla="*/ 0 h 38"/>
                  <a:gd name="T2" fmla="*/ 0 w 107"/>
                  <a:gd name="T3" fmla="*/ 1 h 38"/>
                  <a:gd name="T4" fmla="*/ 0 w 107"/>
                  <a:gd name="T5" fmla="*/ 1 h 38"/>
                  <a:gd name="T6" fmla="*/ 0 w 107"/>
                  <a:gd name="T7" fmla="*/ 1 h 38"/>
                  <a:gd name="T8" fmla="*/ 0 w 107"/>
                  <a:gd name="T9" fmla="*/ 1 h 38"/>
                  <a:gd name="T10" fmla="*/ 0 w 107"/>
                  <a:gd name="T11" fmla="*/ 1 h 38"/>
                  <a:gd name="T12" fmla="*/ 0 w 107"/>
                  <a:gd name="T13" fmla="*/ 1 h 38"/>
                  <a:gd name="T14" fmla="*/ 0 w 107"/>
                  <a:gd name="T15" fmla="*/ 0 h 38"/>
                  <a:gd name="T16" fmla="*/ 0 w 107"/>
                  <a:gd name="T17" fmla="*/ 0 h 38"/>
                  <a:gd name="T18" fmla="*/ 0 w 107"/>
                  <a:gd name="T19" fmla="*/ 1 h 38"/>
                  <a:gd name="T20" fmla="*/ 0 w 107"/>
                  <a:gd name="T21" fmla="*/ 1 h 38"/>
                  <a:gd name="T22" fmla="*/ 0 w 107"/>
                  <a:gd name="T23" fmla="*/ 1 h 38"/>
                  <a:gd name="T24" fmla="*/ 0 w 107"/>
                  <a:gd name="T25" fmla="*/ 1 h 38"/>
                  <a:gd name="T26" fmla="*/ 0 w 107"/>
                  <a:gd name="T27" fmla="*/ 1 h 38"/>
                  <a:gd name="T28" fmla="*/ 0 w 107"/>
                  <a:gd name="T29" fmla="*/ 1 h 38"/>
                  <a:gd name="T30" fmla="*/ 0 w 107"/>
                  <a:gd name="T31" fmla="*/ 1 h 38"/>
                  <a:gd name="T32" fmla="*/ 0 w 107"/>
                  <a:gd name="T33" fmla="*/ 1 h 38"/>
                  <a:gd name="T34" fmla="*/ 0 w 107"/>
                  <a:gd name="T35" fmla="*/ 1 h 38"/>
                  <a:gd name="T36" fmla="*/ 0 w 107"/>
                  <a:gd name="T37" fmla="*/ 1 h 38"/>
                  <a:gd name="T38" fmla="*/ 0 w 107"/>
                  <a:gd name="T39" fmla="*/ 1 h 38"/>
                  <a:gd name="T40" fmla="*/ 0 w 107"/>
                  <a:gd name="T41" fmla="*/ 1 h 38"/>
                  <a:gd name="T42" fmla="*/ 0 w 107"/>
                  <a:gd name="T43" fmla="*/ 1 h 38"/>
                  <a:gd name="T44" fmla="*/ 0 w 107"/>
                  <a:gd name="T45" fmla="*/ 1 h 38"/>
                  <a:gd name="T46" fmla="*/ 0 w 107"/>
                  <a:gd name="T47" fmla="*/ 1 h 38"/>
                  <a:gd name="T48" fmla="*/ 0 w 107"/>
                  <a:gd name="T49" fmla="*/ 1 h 38"/>
                  <a:gd name="T50" fmla="*/ 0 w 107"/>
                  <a:gd name="T51" fmla="*/ 1 h 38"/>
                  <a:gd name="T52" fmla="*/ 0 w 107"/>
                  <a:gd name="T53" fmla="*/ 1 h 38"/>
                  <a:gd name="T54" fmla="*/ 0 w 107"/>
                  <a:gd name="T55" fmla="*/ 1 h 38"/>
                  <a:gd name="T56" fmla="*/ 0 w 107"/>
                  <a:gd name="T57" fmla="*/ 0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
                  <a:gd name="T88" fmla="*/ 0 h 38"/>
                  <a:gd name="T89" fmla="*/ 107 w 107"/>
                  <a:gd name="T90" fmla="*/ 38 h 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 h="38">
                    <a:moveTo>
                      <a:pt x="107" y="0"/>
                    </a:moveTo>
                    <a:lnTo>
                      <a:pt x="101" y="2"/>
                    </a:lnTo>
                    <a:lnTo>
                      <a:pt x="93" y="2"/>
                    </a:lnTo>
                    <a:lnTo>
                      <a:pt x="86" y="2"/>
                    </a:lnTo>
                    <a:lnTo>
                      <a:pt x="76" y="2"/>
                    </a:lnTo>
                    <a:lnTo>
                      <a:pt x="67" y="2"/>
                    </a:lnTo>
                    <a:lnTo>
                      <a:pt x="59" y="2"/>
                    </a:lnTo>
                    <a:lnTo>
                      <a:pt x="51" y="0"/>
                    </a:lnTo>
                    <a:lnTo>
                      <a:pt x="44" y="0"/>
                    </a:lnTo>
                    <a:lnTo>
                      <a:pt x="41" y="3"/>
                    </a:lnTo>
                    <a:lnTo>
                      <a:pt x="36" y="7"/>
                    </a:lnTo>
                    <a:lnTo>
                      <a:pt x="30" y="10"/>
                    </a:lnTo>
                    <a:lnTo>
                      <a:pt x="23" y="14"/>
                    </a:lnTo>
                    <a:lnTo>
                      <a:pt x="16" y="16"/>
                    </a:lnTo>
                    <a:lnTo>
                      <a:pt x="9" y="19"/>
                    </a:lnTo>
                    <a:lnTo>
                      <a:pt x="4" y="21"/>
                    </a:lnTo>
                    <a:lnTo>
                      <a:pt x="0" y="23"/>
                    </a:lnTo>
                    <a:lnTo>
                      <a:pt x="0" y="28"/>
                    </a:lnTo>
                    <a:lnTo>
                      <a:pt x="1" y="31"/>
                    </a:lnTo>
                    <a:lnTo>
                      <a:pt x="3" y="37"/>
                    </a:lnTo>
                    <a:lnTo>
                      <a:pt x="6" y="38"/>
                    </a:lnTo>
                    <a:lnTo>
                      <a:pt x="14" y="35"/>
                    </a:lnTo>
                    <a:lnTo>
                      <a:pt x="27" y="30"/>
                    </a:lnTo>
                    <a:lnTo>
                      <a:pt x="41" y="24"/>
                    </a:lnTo>
                    <a:lnTo>
                      <a:pt x="57" y="19"/>
                    </a:lnTo>
                    <a:lnTo>
                      <a:pt x="71" y="12"/>
                    </a:lnTo>
                    <a:lnTo>
                      <a:pt x="86" y="7"/>
                    </a:lnTo>
                    <a:lnTo>
                      <a:pt x="99" y="3"/>
                    </a:lnTo>
                    <a:lnTo>
                      <a:pt x="10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608" name="Freeform 164"/>
              <p:cNvSpPr>
                <a:spLocks/>
              </p:cNvSpPr>
              <p:nvPr/>
            </p:nvSpPr>
            <p:spPr bwMode="auto">
              <a:xfrm>
                <a:off x="6031" y="5509"/>
                <a:ext cx="46" cy="39"/>
              </a:xfrm>
              <a:custGeom>
                <a:avLst/>
                <a:gdLst>
                  <a:gd name="T0" fmla="*/ 1 w 92"/>
                  <a:gd name="T1" fmla="*/ 0 h 77"/>
                  <a:gd name="T2" fmla="*/ 1 w 92"/>
                  <a:gd name="T3" fmla="*/ 1 h 77"/>
                  <a:gd name="T4" fmla="*/ 1 w 92"/>
                  <a:gd name="T5" fmla="*/ 1 h 77"/>
                  <a:gd name="T6" fmla="*/ 1 w 92"/>
                  <a:gd name="T7" fmla="*/ 1 h 77"/>
                  <a:gd name="T8" fmla="*/ 1 w 92"/>
                  <a:gd name="T9" fmla="*/ 1 h 77"/>
                  <a:gd name="T10" fmla="*/ 1 w 92"/>
                  <a:gd name="T11" fmla="*/ 1 h 77"/>
                  <a:gd name="T12" fmla="*/ 1 w 92"/>
                  <a:gd name="T13" fmla="*/ 1 h 77"/>
                  <a:gd name="T14" fmla="*/ 1 w 92"/>
                  <a:gd name="T15" fmla="*/ 1 h 77"/>
                  <a:gd name="T16" fmla="*/ 1 w 92"/>
                  <a:gd name="T17" fmla="*/ 1 h 77"/>
                  <a:gd name="T18" fmla="*/ 1 w 92"/>
                  <a:gd name="T19" fmla="*/ 1 h 77"/>
                  <a:gd name="T20" fmla="*/ 1 w 92"/>
                  <a:gd name="T21" fmla="*/ 1 h 77"/>
                  <a:gd name="T22" fmla="*/ 1 w 92"/>
                  <a:gd name="T23" fmla="*/ 1 h 77"/>
                  <a:gd name="T24" fmla="*/ 0 w 92"/>
                  <a:gd name="T25" fmla="*/ 1 h 77"/>
                  <a:gd name="T26" fmla="*/ 1 w 92"/>
                  <a:gd name="T27" fmla="*/ 1 h 77"/>
                  <a:gd name="T28" fmla="*/ 1 w 92"/>
                  <a:gd name="T29" fmla="*/ 1 h 77"/>
                  <a:gd name="T30" fmla="*/ 1 w 92"/>
                  <a:gd name="T31" fmla="*/ 1 h 77"/>
                  <a:gd name="T32" fmla="*/ 1 w 92"/>
                  <a:gd name="T33" fmla="*/ 1 h 77"/>
                  <a:gd name="T34" fmla="*/ 1 w 92"/>
                  <a:gd name="T35" fmla="*/ 1 h 77"/>
                  <a:gd name="T36" fmla="*/ 1 w 92"/>
                  <a:gd name="T37" fmla="*/ 1 h 77"/>
                  <a:gd name="T38" fmla="*/ 1 w 92"/>
                  <a:gd name="T39" fmla="*/ 1 h 77"/>
                  <a:gd name="T40" fmla="*/ 1 w 92"/>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77"/>
                  <a:gd name="T65" fmla="*/ 92 w 92"/>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77">
                    <a:moveTo>
                      <a:pt x="79" y="0"/>
                    </a:moveTo>
                    <a:lnTo>
                      <a:pt x="83" y="3"/>
                    </a:lnTo>
                    <a:lnTo>
                      <a:pt x="86" y="7"/>
                    </a:lnTo>
                    <a:lnTo>
                      <a:pt x="89" y="9"/>
                    </a:lnTo>
                    <a:lnTo>
                      <a:pt x="92" y="12"/>
                    </a:lnTo>
                    <a:lnTo>
                      <a:pt x="80" y="12"/>
                    </a:lnTo>
                    <a:lnTo>
                      <a:pt x="67" y="16"/>
                    </a:lnTo>
                    <a:lnTo>
                      <a:pt x="55" y="21"/>
                    </a:lnTo>
                    <a:lnTo>
                      <a:pt x="42" y="30"/>
                    </a:lnTo>
                    <a:lnTo>
                      <a:pt x="30" y="40"/>
                    </a:lnTo>
                    <a:lnTo>
                      <a:pt x="19" y="52"/>
                    </a:lnTo>
                    <a:lnTo>
                      <a:pt x="9" y="64"/>
                    </a:lnTo>
                    <a:lnTo>
                      <a:pt x="0" y="77"/>
                    </a:lnTo>
                    <a:lnTo>
                      <a:pt x="2" y="64"/>
                    </a:lnTo>
                    <a:lnTo>
                      <a:pt x="7" y="52"/>
                    </a:lnTo>
                    <a:lnTo>
                      <a:pt x="15" y="38"/>
                    </a:lnTo>
                    <a:lnTo>
                      <a:pt x="25" y="28"/>
                    </a:lnTo>
                    <a:lnTo>
                      <a:pt x="36" y="17"/>
                    </a:lnTo>
                    <a:lnTo>
                      <a:pt x="49" y="9"/>
                    </a:lnTo>
                    <a:lnTo>
                      <a:pt x="63" y="2"/>
                    </a:lnTo>
                    <a:lnTo>
                      <a:pt x="7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609" name="Freeform 165"/>
              <p:cNvSpPr>
                <a:spLocks/>
              </p:cNvSpPr>
              <p:nvPr/>
            </p:nvSpPr>
            <p:spPr bwMode="auto">
              <a:xfrm>
                <a:off x="5954" y="5431"/>
                <a:ext cx="36" cy="34"/>
              </a:xfrm>
              <a:custGeom>
                <a:avLst/>
                <a:gdLst>
                  <a:gd name="T0" fmla="*/ 0 w 73"/>
                  <a:gd name="T1" fmla="*/ 1 h 68"/>
                  <a:gd name="T2" fmla="*/ 0 w 73"/>
                  <a:gd name="T3" fmla="*/ 1 h 68"/>
                  <a:gd name="T4" fmla="*/ 0 w 73"/>
                  <a:gd name="T5" fmla="*/ 1 h 68"/>
                  <a:gd name="T6" fmla="*/ 0 w 73"/>
                  <a:gd name="T7" fmla="*/ 1 h 68"/>
                  <a:gd name="T8" fmla="*/ 0 w 73"/>
                  <a:gd name="T9" fmla="*/ 0 h 68"/>
                  <a:gd name="T10" fmla="*/ 0 w 73"/>
                  <a:gd name="T11" fmla="*/ 1 h 68"/>
                  <a:gd name="T12" fmla="*/ 0 w 73"/>
                  <a:gd name="T13" fmla="*/ 1 h 68"/>
                  <a:gd name="T14" fmla="*/ 0 w 73"/>
                  <a:gd name="T15" fmla="*/ 1 h 68"/>
                  <a:gd name="T16" fmla="*/ 0 w 73"/>
                  <a:gd name="T17" fmla="*/ 1 h 68"/>
                  <a:gd name="T18" fmla="*/ 0 w 73"/>
                  <a:gd name="T19" fmla="*/ 1 h 68"/>
                  <a:gd name="T20" fmla="*/ 0 w 73"/>
                  <a:gd name="T21" fmla="*/ 1 h 68"/>
                  <a:gd name="T22" fmla="*/ 0 w 73"/>
                  <a:gd name="T23" fmla="*/ 1 h 68"/>
                  <a:gd name="T24" fmla="*/ 0 w 73"/>
                  <a:gd name="T25" fmla="*/ 1 h 68"/>
                  <a:gd name="T26" fmla="*/ 0 w 73"/>
                  <a:gd name="T27" fmla="*/ 1 h 68"/>
                  <a:gd name="T28" fmla="*/ 0 w 73"/>
                  <a:gd name="T29" fmla="*/ 1 h 68"/>
                  <a:gd name="T30" fmla="*/ 0 w 73"/>
                  <a:gd name="T31" fmla="*/ 1 h 68"/>
                  <a:gd name="T32" fmla="*/ 0 w 73"/>
                  <a:gd name="T33" fmla="*/ 1 h 68"/>
                  <a:gd name="T34" fmla="*/ 0 w 73"/>
                  <a:gd name="T35" fmla="*/ 1 h 68"/>
                  <a:gd name="T36" fmla="*/ 0 w 73"/>
                  <a:gd name="T37" fmla="*/ 1 h 68"/>
                  <a:gd name="T38" fmla="*/ 0 w 73"/>
                  <a:gd name="T39" fmla="*/ 1 h 68"/>
                  <a:gd name="T40" fmla="*/ 0 w 73"/>
                  <a:gd name="T41" fmla="*/ 1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68"/>
                  <a:gd name="T65" fmla="*/ 73 w 73"/>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68">
                    <a:moveTo>
                      <a:pt x="33" y="7"/>
                    </a:moveTo>
                    <a:lnTo>
                      <a:pt x="27" y="3"/>
                    </a:lnTo>
                    <a:lnTo>
                      <a:pt x="20" y="1"/>
                    </a:lnTo>
                    <a:lnTo>
                      <a:pt x="12" y="1"/>
                    </a:lnTo>
                    <a:lnTo>
                      <a:pt x="0" y="0"/>
                    </a:lnTo>
                    <a:lnTo>
                      <a:pt x="9" y="7"/>
                    </a:lnTo>
                    <a:lnTo>
                      <a:pt x="17" y="14"/>
                    </a:lnTo>
                    <a:lnTo>
                      <a:pt x="27" y="24"/>
                    </a:lnTo>
                    <a:lnTo>
                      <a:pt x="37" y="33"/>
                    </a:lnTo>
                    <a:lnTo>
                      <a:pt x="46" y="43"/>
                    </a:lnTo>
                    <a:lnTo>
                      <a:pt x="53" y="54"/>
                    </a:lnTo>
                    <a:lnTo>
                      <a:pt x="59" y="61"/>
                    </a:lnTo>
                    <a:lnTo>
                      <a:pt x="62" y="68"/>
                    </a:lnTo>
                    <a:lnTo>
                      <a:pt x="67" y="64"/>
                    </a:lnTo>
                    <a:lnTo>
                      <a:pt x="72" y="59"/>
                    </a:lnTo>
                    <a:lnTo>
                      <a:pt x="73" y="52"/>
                    </a:lnTo>
                    <a:lnTo>
                      <a:pt x="69" y="45"/>
                    </a:lnTo>
                    <a:lnTo>
                      <a:pt x="59" y="36"/>
                    </a:lnTo>
                    <a:lnTo>
                      <a:pt x="49" y="26"/>
                    </a:lnTo>
                    <a:lnTo>
                      <a:pt x="39" y="15"/>
                    </a:lnTo>
                    <a:lnTo>
                      <a:pt x="33"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610" name="Freeform 166"/>
              <p:cNvSpPr>
                <a:spLocks/>
              </p:cNvSpPr>
              <p:nvPr/>
            </p:nvSpPr>
            <p:spPr bwMode="auto">
              <a:xfrm>
                <a:off x="5834" y="5324"/>
                <a:ext cx="47" cy="60"/>
              </a:xfrm>
              <a:custGeom>
                <a:avLst/>
                <a:gdLst>
                  <a:gd name="T0" fmla="*/ 1 w 93"/>
                  <a:gd name="T1" fmla="*/ 1 h 118"/>
                  <a:gd name="T2" fmla="*/ 1 w 93"/>
                  <a:gd name="T3" fmla="*/ 1 h 118"/>
                  <a:gd name="T4" fmla="*/ 1 w 93"/>
                  <a:gd name="T5" fmla="*/ 1 h 118"/>
                  <a:gd name="T6" fmla="*/ 1 w 93"/>
                  <a:gd name="T7" fmla="*/ 1 h 118"/>
                  <a:gd name="T8" fmla="*/ 1 w 93"/>
                  <a:gd name="T9" fmla="*/ 1 h 118"/>
                  <a:gd name="T10" fmla="*/ 1 w 93"/>
                  <a:gd name="T11" fmla="*/ 1 h 118"/>
                  <a:gd name="T12" fmla="*/ 1 w 93"/>
                  <a:gd name="T13" fmla="*/ 1 h 118"/>
                  <a:gd name="T14" fmla="*/ 1 w 93"/>
                  <a:gd name="T15" fmla="*/ 1 h 118"/>
                  <a:gd name="T16" fmla="*/ 0 w 93"/>
                  <a:gd name="T17" fmla="*/ 0 h 118"/>
                  <a:gd name="T18" fmla="*/ 1 w 93"/>
                  <a:gd name="T19" fmla="*/ 1 h 118"/>
                  <a:gd name="T20" fmla="*/ 1 w 93"/>
                  <a:gd name="T21" fmla="*/ 1 h 118"/>
                  <a:gd name="T22" fmla="*/ 1 w 93"/>
                  <a:gd name="T23" fmla="*/ 1 h 118"/>
                  <a:gd name="T24" fmla="*/ 1 w 93"/>
                  <a:gd name="T25" fmla="*/ 1 h 118"/>
                  <a:gd name="T26" fmla="*/ 1 w 93"/>
                  <a:gd name="T27" fmla="*/ 1 h 118"/>
                  <a:gd name="T28" fmla="*/ 1 w 93"/>
                  <a:gd name="T29" fmla="*/ 1 h 118"/>
                  <a:gd name="T30" fmla="*/ 1 w 93"/>
                  <a:gd name="T31" fmla="*/ 1 h 118"/>
                  <a:gd name="T32" fmla="*/ 1 w 93"/>
                  <a:gd name="T33" fmla="*/ 1 h 118"/>
                  <a:gd name="T34" fmla="*/ 1 w 93"/>
                  <a:gd name="T35" fmla="*/ 1 h 118"/>
                  <a:gd name="T36" fmla="*/ 1 w 93"/>
                  <a:gd name="T37" fmla="*/ 1 h 118"/>
                  <a:gd name="T38" fmla="*/ 1 w 93"/>
                  <a:gd name="T39" fmla="*/ 1 h 118"/>
                  <a:gd name="T40" fmla="*/ 1 w 93"/>
                  <a:gd name="T41" fmla="*/ 1 h 118"/>
                  <a:gd name="T42" fmla="*/ 1 w 93"/>
                  <a:gd name="T43" fmla="*/ 1 h 118"/>
                  <a:gd name="T44" fmla="*/ 1 w 93"/>
                  <a:gd name="T45" fmla="*/ 1 h 118"/>
                  <a:gd name="T46" fmla="*/ 1 w 93"/>
                  <a:gd name="T47" fmla="*/ 1 h 118"/>
                  <a:gd name="T48" fmla="*/ 1 w 93"/>
                  <a:gd name="T49" fmla="*/ 1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118"/>
                  <a:gd name="T77" fmla="*/ 93 w 93"/>
                  <a:gd name="T78" fmla="*/ 118 h 1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118">
                    <a:moveTo>
                      <a:pt x="69" y="73"/>
                    </a:moveTo>
                    <a:lnTo>
                      <a:pt x="62" y="66"/>
                    </a:lnTo>
                    <a:lnTo>
                      <a:pt x="56" y="57"/>
                    </a:lnTo>
                    <a:lnTo>
                      <a:pt x="49" y="48"/>
                    </a:lnTo>
                    <a:lnTo>
                      <a:pt x="42" y="38"/>
                    </a:lnTo>
                    <a:lnTo>
                      <a:pt x="33" y="28"/>
                    </a:lnTo>
                    <a:lnTo>
                      <a:pt x="25" y="17"/>
                    </a:lnTo>
                    <a:lnTo>
                      <a:pt x="13" y="7"/>
                    </a:lnTo>
                    <a:lnTo>
                      <a:pt x="0" y="0"/>
                    </a:lnTo>
                    <a:lnTo>
                      <a:pt x="9" y="12"/>
                    </a:lnTo>
                    <a:lnTo>
                      <a:pt x="19" y="26"/>
                    </a:lnTo>
                    <a:lnTo>
                      <a:pt x="29" y="40"/>
                    </a:lnTo>
                    <a:lnTo>
                      <a:pt x="39" y="55"/>
                    </a:lnTo>
                    <a:lnTo>
                      <a:pt x="47" y="71"/>
                    </a:lnTo>
                    <a:lnTo>
                      <a:pt x="56" y="83"/>
                    </a:lnTo>
                    <a:lnTo>
                      <a:pt x="62" y="96"/>
                    </a:lnTo>
                    <a:lnTo>
                      <a:pt x="66" y="103"/>
                    </a:lnTo>
                    <a:lnTo>
                      <a:pt x="73" y="106"/>
                    </a:lnTo>
                    <a:lnTo>
                      <a:pt x="80" y="110"/>
                    </a:lnTo>
                    <a:lnTo>
                      <a:pt x="87" y="115"/>
                    </a:lnTo>
                    <a:lnTo>
                      <a:pt x="93" y="118"/>
                    </a:lnTo>
                    <a:lnTo>
                      <a:pt x="86" y="108"/>
                    </a:lnTo>
                    <a:lnTo>
                      <a:pt x="80" y="96"/>
                    </a:lnTo>
                    <a:lnTo>
                      <a:pt x="74" y="83"/>
                    </a:lnTo>
                    <a:lnTo>
                      <a:pt x="69" y="7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611" name="Freeform 167"/>
              <p:cNvSpPr>
                <a:spLocks/>
              </p:cNvSpPr>
              <p:nvPr/>
            </p:nvSpPr>
            <p:spPr bwMode="auto">
              <a:xfrm>
                <a:off x="5817" y="5338"/>
                <a:ext cx="26" cy="106"/>
              </a:xfrm>
              <a:custGeom>
                <a:avLst/>
                <a:gdLst>
                  <a:gd name="T0" fmla="*/ 0 w 53"/>
                  <a:gd name="T1" fmla="*/ 0 h 211"/>
                  <a:gd name="T2" fmla="*/ 0 w 53"/>
                  <a:gd name="T3" fmla="*/ 1 h 211"/>
                  <a:gd name="T4" fmla="*/ 0 w 53"/>
                  <a:gd name="T5" fmla="*/ 1 h 211"/>
                  <a:gd name="T6" fmla="*/ 0 w 53"/>
                  <a:gd name="T7" fmla="*/ 1 h 211"/>
                  <a:gd name="T8" fmla="*/ 0 w 53"/>
                  <a:gd name="T9" fmla="*/ 1 h 211"/>
                  <a:gd name="T10" fmla="*/ 0 w 53"/>
                  <a:gd name="T11" fmla="*/ 1 h 211"/>
                  <a:gd name="T12" fmla="*/ 0 w 53"/>
                  <a:gd name="T13" fmla="*/ 1 h 211"/>
                  <a:gd name="T14" fmla="*/ 0 w 53"/>
                  <a:gd name="T15" fmla="*/ 1 h 211"/>
                  <a:gd name="T16" fmla="*/ 0 w 53"/>
                  <a:gd name="T17" fmla="*/ 1 h 211"/>
                  <a:gd name="T18" fmla="*/ 0 w 53"/>
                  <a:gd name="T19" fmla="*/ 1 h 211"/>
                  <a:gd name="T20" fmla="*/ 0 w 53"/>
                  <a:gd name="T21" fmla="*/ 1 h 211"/>
                  <a:gd name="T22" fmla="*/ 0 w 53"/>
                  <a:gd name="T23" fmla="*/ 1 h 211"/>
                  <a:gd name="T24" fmla="*/ 0 w 53"/>
                  <a:gd name="T25" fmla="*/ 1 h 211"/>
                  <a:gd name="T26" fmla="*/ 0 w 53"/>
                  <a:gd name="T27" fmla="*/ 1 h 211"/>
                  <a:gd name="T28" fmla="*/ 0 w 53"/>
                  <a:gd name="T29" fmla="*/ 1 h 211"/>
                  <a:gd name="T30" fmla="*/ 0 w 53"/>
                  <a:gd name="T31" fmla="*/ 1 h 211"/>
                  <a:gd name="T32" fmla="*/ 0 w 53"/>
                  <a:gd name="T33" fmla="*/ 1 h 211"/>
                  <a:gd name="T34" fmla="*/ 0 w 53"/>
                  <a:gd name="T35" fmla="*/ 1 h 211"/>
                  <a:gd name="T36" fmla="*/ 0 w 53"/>
                  <a:gd name="T37" fmla="*/ 1 h 211"/>
                  <a:gd name="T38" fmla="*/ 0 w 53"/>
                  <a:gd name="T39" fmla="*/ 1 h 211"/>
                  <a:gd name="T40" fmla="*/ 0 w 53"/>
                  <a:gd name="T41" fmla="*/ 0 h 2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211"/>
                  <a:gd name="T65" fmla="*/ 53 w 53"/>
                  <a:gd name="T66" fmla="*/ 211 h 2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211">
                    <a:moveTo>
                      <a:pt x="0" y="0"/>
                    </a:moveTo>
                    <a:lnTo>
                      <a:pt x="7" y="36"/>
                    </a:lnTo>
                    <a:lnTo>
                      <a:pt x="11" y="75"/>
                    </a:lnTo>
                    <a:lnTo>
                      <a:pt x="10" y="113"/>
                    </a:lnTo>
                    <a:lnTo>
                      <a:pt x="9" y="139"/>
                    </a:lnTo>
                    <a:lnTo>
                      <a:pt x="7" y="160"/>
                    </a:lnTo>
                    <a:lnTo>
                      <a:pt x="9" y="185"/>
                    </a:lnTo>
                    <a:lnTo>
                      <a:pt x="14" y="204"/>
                    </a:lnTo>
                    <a:lnTo>
                      <a:pt x="29" y="211"/>
                    </a:lnTo>
                    <a:lnTo>
                      <a:pt x="43" y="200"/>
                    </a:lnTo>
                    <a:lnTo>
                      <a:pt x="50" y="174"/>
                    </a:lnTo>
                    <a:lnTo>
                      <a:pt x="53" y="144"/>
                    </a:lnTo>
                    <a:lnTo>
                      <a:pt x="49" y="122"/>
                    </a:lnTo>
                    <a:lnTo>
                      <a:pt x="44" y="111"/>
                    </a:lnTo>
                    <a:lnTo>
                      <a:pt x="39" y="97"/>
                    </a:lnTo>
                    <a:lnTo>
                      <a:pt x="33" y="80"/>
                    </a:lnTo>
                    <a:lnTo>
                      <a:pt x="24" y="62"/>
                    </a:lnTo>
                    <a:lnTo>
                      <a:pt x="17" y="43"/>
                    </a:lnTo>
                    <a:lnTo>
                      <a:pt x="10" y="26"/>
                    </a:lnTo>
                    <a:lnTo>
                      <a:pt x="4" y="12"/>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612" name="Freeform 168"/>
              <p:cNvSpPr>
                <a:spLocks/>
              </p:cNvSpPr>
              <p:nvPr/>
            </p:nvSpPr>
            <p:spPr bwMode="auto">
              <a:xfrm>
                <a:off x="6031" y="5516"/>
                <a:ext cx="144" cy="132"/>
              </a:xfrm>
              <a:custGeom>
                <a:avLst/>
                <a:gdLst>
                  <a:gd name="T0" fmla="*/ 1 w 287"/>
                  <a:gd name="T1" fmla="*/ 0 h 266"/>
                  <a:gd name="T2" fmla="*/ 1 w 287"/>
                  <a:gd name="T3" fmla="*/ 0 h 266"/>
                  <a:gd name="T4" fmla="*/ 1 w 287"/>
                  <a:gd name="T5" fmla="*/ 0 h 266"/>
                  <a:gd name="T6" fmla="*/ 1 w 287"/>
                  <a:gd name="T7" fmla="*/ 0 h 266"/>
                  <a:gd name="T8" fmla="*/ 1 w 287"/>
                  <a:gd name="T9" fmla="*/ 0 h 266"/>
                  <a:gd name="T10" fmla="*/ 1 w 287"/>
                  <a:gd name="T11" fmla="*/ 0 h 266"/>
                  <a:gd name="T12" fmla="*/ 1 w 287"/>
                  <a:gd name="T13" fmla="*/ 0 h 266"/>
                  <a:gd name="T14" fmla="*/ 1 w 287"/>
                  <a:gd name="T15" fmla="*/ 0 h 266"/>
                  <a:gd name="T16" fmla="*/ 1 w 287"/>
                  <a:gd name="T17" fmla="*/ 0 h 266"/>
                  <a:gd name="T18" fmla="*/ 1 w 287"/>
                  <a:gd name="T19" fmla="*/ 0 h 266"/>
                  <a:gd name="T20" fmla="*/ 1 w 287"/>
                  <a:gd name="T21" fmla="*/ 0 h 266"/>
                  <a:gd name="T22" fmla="*/ 1 w 287"/>
                  <a:gd name="T23" fmla="*/ 0 h 266"/>
                  <a:gd name="T24" fmla="*/ 1 w 287"/>
                  <a:gd name="T25" fmla="*/ 0 h 266"/>
                  <a:gd name="T26" fmla="*/ 1 w 287"/>
                  <a:gd name="T27" fmla="*/ 0 h 266"/>
                  <a:gd name="T28" fmla="*/ 1 w 287"/>
                  <a:gd name="T29" fmla="*/ 0 h 266"/>
                  <a:gd name="T30" fmla="*/ 1 w 287"/>
                  <a:gd name="T31" fmla="*/ 0 h 266"/>
                  <a:gd name="T32" fmla="*/ 1 w 287"/>
                  <a:gd name="T33" fmla="*/ 0 h 266"/>
                  <a:gd name="T34" fmla="*/ 1 w 287"/>
                  <a:gd name="T35" fmla="*/ 0 h 266"/>
                  <a:gd name="T36" fmla="*/ 1 w 287"/>
                  <a:gd name="T37" fmla="*/ 0 h 266"/>
                  <a:gd name="T38" fmla="*/ 1 w 287"/>
                  <a:gd name="T39" fmla="*/ 0 h 266"/>
                  <a:gd name="T40" fmla="*/ 1 w 287"/>
                  <a:gd name="T41" fmla="*/ 0 h 266"/>
                  <a:gd name="T42" fmla="*/ 1 w 287"/>
                  <a:gd name="T43" fmla="*/ 0 h 266"/>
                  <a:gd name="T44" fmla="*/ 1 w 287"/>
                  <a:gd name="T45" fmla="*/ 0 h 266"/>
                  <a:gd name="T46" fmla="*/ 1 w 287"/>
                  <a:gd name="T47" fmla="*/ 0 h 266"/>
                  <a:gd name="T48" fmla="*/ 1 w 287"/>
                  <a:gd name="T49" fmla="*/ 0 h 266"/>
                  <a:gd name="T50" fmla="*/ 1 w 287"/>
                  <a:gd name="T51" fmla="*/ 0 h 266"/>
                  <a:gd name="T52" fmla="*/ 1 w 287"/>
                  <a:gd name="T53" fmla="*/ 0 h 266"/>
                  <a:gd name="T54" fmla="*/ 1 w 287"/>
                  <a:gd name="T55" fmla="*/ 0 h 266"/>
                  <a:gd name="T56" fmla="*/ 1 w 287"/>
                  <a:gd name="T57" fmla="*/ 0 h 266"/>
                  <a:gd name="T58" fmla="*/ 1 w 287"/>
                  <a:gd name="T59" fmla="*/ 0 h 266"/>
                  <a:gd name="T60" fmla="*/ 1 w 287"/>
                  <a:gd name="T61" fmla="*/ 0 h 266"/>
                  <a:gd name="T62" fmla="*/ 1 w 287"/>
                  <a:gd name="T63" fmla="*/ 0 h 266"/>
                  <a:gd name="T64" fmla="*/ 1 w 287"/>
                  <a:gd name="T65" fmla="*/ 0 h 266"/>
                  <a:gd name="T66" fmla="*/ 1 w 287"/>
                  <a:gd name="T67" fmla="*/ 0 h 266"/>
                  <a:gd name="T68" fmla="*/ 1 w 287"/>
                  <a:gd name="T69" fmla="*/ 0 h 266"/>
                  <a:gd name="T70" fmla="*/ 1 w 287"/>
                  <a:gd name="T71" fmla="*/ 0 h 266"/>
                  <a:gd name="T72" fmla="*/ 1 w 287"/>
                  <a:gd name="T73" fmla="*/ 0 h 266"/>
                  <a:gd name="T74" fmla="*/ 1 w 287"/>
                  <a:gd name="T75" fmla="*/ 0 h 266"/>
                  <a:gd name="T76" fmla="*/ 1 w 287"/>
                  <a:gd name="T77" fmla="*/ 0 h 266"/>
                  <a:gd name="T78" fmla="*/ 1 w 287"/>
                  <a:gd name="T79" fmla="*/ 0 h 266"/>
                  <a:gd name="T80" fmla="*/ 1 w 287"/>
                  <a:gd name="T81" fmla="*/ 0 h 266"/>
                  <a:gd name="T82" fmla="*/ 1 w 287"/>
                  <a:gd name="T83" fmla="*/ 0 h 266"/>
                  <a:gd name="T84" fmla="*/ 1 w 287"/>
                  <a:gd name="T85" fmla="*/ 0 h 266"/>
                  <a:gd name="T86" fmla="*/ 1 w 287"/>
                  <a:gd name="T87" fmla="*/ 0 h 266"/>
                  <a:gd name="T88" fmla="*/ 1 w 287"/>
                  <a:gd name="T89" fmla="*/ 0 h 266"/>
                  <a:gd name="T90" fmla="*/ 1 w 287"/>
                  <a:gd name="T91" fmla="*/ 0 h 266"/>
                  <a:gd name="T92" fmla="*/ 1 w 287"/>
                  <a:gd name="T93" fmla="*/ 0 h 266"/>
                  <a:gd name="T94" fmla="*/ 1 w 287"/>
                  <a:gd name="T95" fmla="*/ 0 h 2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7"/>
                  <a:gd name="T145" fmla="*/ 0 h 266"/>
                  <a:gd name="T146" fmla="*/ 287 w 287"/>
                  <a:gd name="T147" fmla="*/ 266 h 2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7" h="266">
                    <a:moveTo>
                      <a:pt x="92" y="0"/>
                    </a:moveTo>
                    <a:lnTo>
                      <a:pt x="80" y="0"/>
                    </a:lnTo>
                    <a:lnTo>
                      <a:pt x="67" y="4"/>
                    </a:lnTo>
                    <a:lnTo>
                      <a:pt x="55" y="9"/>
                    </a:lnTo>
                    <a:lnTo>
                      <a:pt x="42" y="18"/>
                    </a:lnTo>
                    <a:lnTo>
                      <a:pt x="30" y="28"/>
                    </a:lnTo>
                    <a:lnTo>
                      <a:pt x="19" y="40"/>
                    </a:lnTo>
                    <a:lnTo>
                      <a:pt x="9" y="52"/>
                    </a:lnTo>
                    <a:lnTo>
                      <a:pt x="0" y="65"/>
                    </a:lnTo>
                    <a:lnTo>
                      <a:pt x="12" y="61"/>
                    </a:lnTo>
                    <a:lnTo>
                      <a:pt x="20" y="61"/>
                    </a:lnTo>
                    <a:lnTo>
                      <a:pt x="29" y="63"/>
                    </a:lnTo>
                    <a:lnTo>
                      <a:pt x="37" y="66"/>
                    </a:lnTo>
                    <a:lnTo>
                      <a:pt x="43" y="65"/>
                    </a:lnTo>
                    <a:lnTo>
                      <a:pt x="50" y="65"/>
                    </a:lnTo>
                    <a:lnTo>
                      <a:pt x="57" y="65"/>
                    </a:lnTo>
                    <a:lnTo>
                      <a:pt x="63" y="68"/>
                    </a:lnTo>
                    <a:lnTo>
                      <a:pt x="67" y="77"/>
                    </a:lnTo>
                    <a:lnTo>
                      <a:pt x="70" y="89"/>
                    </a:lnTo>
                    <a:lnTo>
                      <a:pt x="70" y="105"/>
                    </a:lnTo>
                    <a:lnTo>
                      <a:pt x="70" y="124"/>
                    </a:lnTo>
                    <a:lnTo>
                      <a:pt x="80" y="122"/>
                    </a:lnTo>
                    <a:lnTo>
                      <a:pt x="86" y="129"/>
                    </a:lnTo>
                    <a:lnTo>
                      <a:pt x="89" y="140"/>
                    </a:lnTo>
                    <a:lnTo>
                      <a:pt x="89" y="152"/>
                    </a:lnTo>
                    <a:lnTo>
                      <a:pt x="89" y="157"/>
                    </a:lnTo>
                    <a:lnTo>
                      <a:pt x="87" y="164"/>
                    </a:lnTo>
                    <a:lnTo>
                      <a:pt x="87" y="173"/>
                    </a:lnTo>
                    <a:lnTo>
                      <a:pt x="86" y="182"/>
                    </a:lnTo>
                    <a:lnTo>
                      <a:pt x="95" y="185"/>
                    </a:lnTo>
                    <a:lnTo>
                      <a:pt x="103" y="192"/>
                    </a:lnTo>
                    <a:lnTo>
                      <a:pt x="113" y="199"/>
                    </a:lnTo>
                    <a:lnTo>
                      <a:pt x="122" y="208"/>
                    </a:lnTo>
                    <a:lnTo>
                      <a:pt x="130" y="218"/>
                    </a:lnTo>
                    <a:lnTo>
                      <a:pt x="137" y="227"/>
                    </a:lnTo>
                    <a:lnTo>
                      <a:pt x="143" y="234"/>
                    </a:lnTo>
                    <a:lnTo>
                      <a:pt x="146" y="241"/>
                    </a:lnTo>
                    <a:lnTo>
                      <a:pt x="156" y="234"/>
                    </a:lnTo>
                    <a:lnTo>
                      <a:pt x="162" y="222"/>
                    </a:lnTo>
                    <a:lnTo>
                      <a:pt x="165" y="210"/>
                    </a:lnTo>
                    <a:lnTo>
                      <a:pt x="163" y="199"/>
                    </a:lnTo>
                    <a:lnTo>
                      <a:pt x="160" y="194"/>
                    </a:lnTo>
                    <a:lnTo>
                      <a:pt x="155" y="187"/>
                    </a:lnTo>
                    <a:lnTo>
                      <a:pt x="147" y="177"/>
                    </a:lnTo>
                    <a:lnTo>
                      <a:pt x="140" y="166"/>
                    </a:lnTo>
                    <a:lnTo>
                      <a:pt x="135" y="156"/>
                    </a:lnTo>
                    <a:lnTo>
                      <a:pt x="132" y="145"/>
                    </a:lnTo>
                    <a:lnTo>
                      <a:pt x="132" y="135"/>
                    </a:lnTo>
                    <a:lnTo>
                      <a:pt x="137" y="126"/>
                    </a:lnTo>
                    <a:lnTo>
                      <a:pt x="149" y="121"/>
                    </a:lnTo>
                    <a:lnTo>
                      <a:pt x="163" y="128"/>
                    </a:lnTo>
                    <a:lnTo>
                      <a:pt x="176" y="143"/>
                    </a:lnTo>
                    <a:lnTo>
                      <a:pt x="189" y="164"/>
                    </a:lnTo>
                    <a:lnTo>
                      <a:pt x="202" y="189"/>
                    </a:lnTo>
                    <a:lnTo>
                      <a:pt x="210" y="213"/>
                    </a:lnTo>
                    <a:lnTo>
                      <a:pt x="217" y="234"/>
                    </a:lnTo>
                    <a:lnTo>
                      <a:pt x="222" y="250"/>
                    </a:lnTo>
                    <a:lnTo>
                      <a:pt x="225" y="260"/>
                    </a:lnTo>
                    <a:lnTo>
                      <a:pt x="233" y="264"/>
                    </a:lnTo>
                    <a:lnTo>
                      <a:pt x="242" y="266"/>
                    </a:lnTo>
                    <a:lnTo>
                      <a:pt x="252" y="264"/>
                    </a:lnTo>
                    <a:lnTo>
                      <a:pt x="255" y="259"/>
                    </a:lnTo>
                    <a:lnTo>
                      <a:pt x="255" y="250"/>
                    </a:lnTo>
                    <a:lnTo>
                      <a:pt x="253" y="243"/>
                    </a:lnTo>
                    <a:lnTo>
                      <a:pt x="252" y="238"/>
                    </a:lnTo>
                    <a:lnTo>
                      <a:pt x="259" y="234"/>
                    </a:lnTo>
                    <a:lnTo>
                      <a:pt x="266" y="227"/>
                    </a:lnTo>
                    <a:lnTo>
                      <a:pt x="270" y="220"/>
                    </a:lnTo>
                    <a:lnTo>
                      <a:pt x="276" y="211"/>
                    </a:lnTo>
                    <a:lnTo>
                      <a:pt x="282" y="194"/>
                    </a:lnTo>
                    <a:lnTo>
                      <a:pt x="286" y="173"/>
                    </a:lnTo>
                    <a:lnTo>
                      <a:pt x="287" y="152"/>
                    </a:lnTo>
                    <a:lnTo>
                      <a:pt x="287" y="133"/>
                    </a:lnTo>
                    <a:lnTo>
                      <a:pt x="287" y="121"/>
                    </a:lnTo>
                    <a:lnTo>
                      <a:pt x="287" y="105"/>
                    </a:lnTo>
                    <a:lnTo>
                      <a:pt x="285" y="91"/>
                    </a:lnTo>
                    <a:lnTo>
                      <a:pt x="282" y="80"/>
                    </a:lnTo>
                    <a:lnTo>
                      <a:pt x="276" y="73"/>
                    </a:lnTo>
                    <a:lnTo>
                      <a:pt x="269" y="65"/>
                    </a:lnTo>
                    <a:lnTo>
                      <a:pt x="259" y="56"/>
                    </a:lnTo>
                    <a:lnTo>
                      <a:pt x="249" y="49"/>
                    </a:lnTo>
                    <a:lnTo>
                      <a:pt x="242" y="46"/>
                    </a:lnTo>
                    <a:lnTo>
                      <a:pt x="233" y="42"/>
                    </a:lnTo>
                    <a:lnTo>
                      <a:pt x="223" y="39"/>
                    </a:lnTo>
                    <a:lnTo>
                      <a:pt x="212" y="33"/>
                    </a:lnTo>
                    <a:lnTo>
                      <a:pt x="200" y="30"/>
                    </a:lnTo>
                    <a:lnTo>
                      <a:pt x="189" y="25"/>
                    </a:lnTo>
                    <a:lnTo>
                      <a:pt x="177" y="21"/>
                    </a:lnTo>
                    <a:lnTo>
                      <a:pt x="169" y="19"/>
                    </a:lnTo>
                    <a:lnTo>
                      <a:pt x="160" y="18"/>
                    </a:lnTo>
                    <a:lnTo>
                      <a:pt x="150" y="14"/>
                    </a:lnTo>
                    <a:lnTo>
                      <a:pt x="139" y="11"/>
                    </a:lnTo>
                    <a:lnTo>
                      <a:pt x="129" y="7"/>
                    </a:lnTo>
                    <a:lnTo>
                      <a:pt x="117" y="5"/>
                    </a:lnTo>
                    <a:lnTo>
                      <a:pt x="107" y="2"/>
                    </a:lnTo>
                    <a:lnTo>
                      <a:pt x="99" y="0"/>
                    </a:lnTo>
                    <a:lnTo>
                      <a:pt x="9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613" name="Freeform 169"/>
              <p:cNvSpPr>
                <a:spLocks/>
              </p:cNvSpPr>
              <p:nvPr/>
            </p:nvSpPr>
            <p:spPr bwMode="auto">
              <a:xfrm>
                <a:off x="6050" y="5525"/>
                <a:ext cx="108" cy="123"/>
              </a:xfrm>
              <a:custGeom>
                <a:avLst/>
                <a:gdLst>
                  <a:gd name="T0" fmla="*/ 0 w 218"/>
                  <a:gd name="T1" fmla="*/ 0 h 247"/>
                  <a:gd name="T2" fmla="*/ 0 w 218"/>
                  <a:gd name="T3" fmla="*/ 0 h 247"/>
                  <a:gd name="T4" fmla="*/ 0 w 218"/>
                  <a:gd name="T5" fmla="*/ 0 h 247"/>
                  <a:gd name="T6" fmla="*/ 0 w 218"/>
                  <a:gd name="T7" fmla="*/ 0 h 247"/>
                  <a:gd name="T8" fmla="*/ 0 w 218"/>
                  <a:gd name="T9" fmla="*/ 0 h 247"/>
                  <a:gd name="T10" fmla="*/ 0 w 218"/>
                  <a:gd name="T11" fmla="*/ 0 h 247"/>
                  <a:gd name="T12" fmla="*/ 0 w 218"/>
                  <a:gd name="T13" fmla="*/ 0 h 247"/>
                  <a:gd name="T14" fmla="*/ 0 w 218"/>
                  <a:gd name="T15" fmla="*/ 0 h 247"/>
                  <a:gd name="T16" fmla="*/ 0 w 218"/>
                  <a:gd name="T17" fmla="*/ 0 h 247"/>
                  <a:gd name="T18" fmla="*/ 0 w 218"/>
                  <a:gd name="T19" fmla="*/ 0 h 247"/>
                  <a:gd name="T20" fmla="*/ 0 w 218"/>
                  <a:gd name="T21" fmla="*/ 0 h 247"/>
                  <a:gd name="T22" fmla="*/ 0 w 218"/>
                  <a:gd name="T23" fmla="*/ 0 h 247"/>
                  <a:gd name="T24" fmla="*/ 0 w 218"/>
                  <a:gd name="T25" fmla="*/ 0 h 247"/>
                  <a:gd name="T26" fmla="*/ 0 w 218"/>
                  <a:gd name="T27" fmla="*/ 0 h 247"/>
                  <a:gd name="T28" fmla="*/ 0 w 218"/>
                  <a:gd name="T29" fmla="*/ 0 h 247"/>
                  <a:gd name="T30" fmla="*/ 0 w 218"/>
                  <a:gd name="T31" fmla="*/ 0 h 247"/>
                  <a:gd name="T32" fmla="*/ 0 w 218"/>
                  <a:gd name="T33" fmla="*/ 0 h 247"/>
                  <a:gd name="T34" fmla="*/ 0 w 218"/>
                  <a:gd name="T35" fmla="*/ 0 h 247"/>
                  <a:gd name="T36" fmla="*/ 0 w 218"/>
                  <a:gd name="T37" fmla="*/ 0 h 247"/>
                  <a:gd name="T38" fmla="*/ 0 w 218"/>
                  <a:gd name="T39" fmla="*/ 0 h 247"/>
                  <a:gd name="T40" fmla="*/ 0 w 218"/>
                  <a:gd name="T41" fmla="*/ 0 h 247"/>
                  <a:gd name="T42" fmla="*/ 0 w 218"/>
                  <a:gd name="T43" fmla="*/ 0 h 247"/>
                  <a:gd name="T44" fmla="*/ 0 w 218"/>
                  <a:gd name="T45" fmla="*/ 0 h 247"/>
                  <a:gd name="T46" fmla="*/ 0 w 218"/>
                  <a:gd name="T47" fmla="*/ 0 h 247"/>
                  <a:gd name="T48" fmla="*/ 0 w 218"/>
                  <a:gd name="T49" fmla="*/ 0 h 247"/>
                  <a:gd name="T50" fmla="*/ 0 w 218"/>
                  <a:gd name="T51" fmla="*/ 0 h 247"/>
                  <a:gd name="T52" fmla="*/ 0 w 218"/>
                  <a:gd name="T53" fmla="*/ 0 h 247"/>
                  <a:gd name="T54" fmla="*/ 0 w 218"/>
                  <a:gd name="T55" fmla="*/ 0 h 247"/>
                  <a:gd name="T56" fmla="*/ 0 w 218"/>
                  <a:gd name="T57" fmla="*/ 0 h 247"/>
                  <a:gd name="T58" fmla="*/ 0 w 218"/>
                  <a:gd name="T59" fmla="*/ 0 h 247"/>
                  <a:gd name="T60" fmla="*/ 0 w 218"/>
                  <a:gd name="T61" fmla="*/ 0 h 247"/>
                  <a:gd name="T62" fmla="*/ 0 w 218"/>
                  <a:gd name="T63" fmla="*/ 0 h 247"/>
                  <a:gd name="T64" fmla="*/ 0 w 218"/>
                  <a:gd name="T65" fmla="*/ 0 h 247"/>
                  <a:gd name="T66" fmla="*/ 0 w 218"/>
                  <a:gd name="T67" fmla="*/ 0 h 247"/>
                  <a:gd name="T68" fmla="*/ 0 w 218"/>
                  <a:gd name="T69" fmla="*/ 0 h 247"/>
                  <a:gd name="T70" fmla="*/ 0 w 218"/>
                  <a:gd name="T71" fmla="*/ 0 h 247"/>
                  <a:gd name="T72" fmla="*/ 0 w 218"/>
                  <a:gd name="T73" fmla="*/ 0 h 247"/>
                  <a:gd name="T74" fmla="*/ 0 w 218"/>
                  <a:gd name="T75" fmla="*/ 0 h 247"/>
                  <a:gd name="T76" fmla="*/ 0 w 218"/>
                  <a:gd name="T77" fmla="*/ 0 h 247"/>
                  <a:gd name="T78" fmla="*/ 0 w 218"/>
                  <a:gd name="T79" fmla="*/ 0 h 2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8"/>
                  <a:gd name="T121" fmla="*/ 0 h 247"/>
                  <a:gd name="T122" fmla="*/ 218 w 218"/>
                  <a:gd name="T123" fmla="*/ 247 h 2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8" h="247">
                    <a:moveTo>
                      <a:pt x="215" y="219"/>
                    </a:moveTo>
                    <a:lnTo>
                      <a:pt x="216" y="224"/>
                    </a:lnTo>
                    <a:lnTo>
                      <a:pt x="218" y="231"/>
                    </a:lnTo>
                    <a:lnTo>
                      <a:pt x="218" y="240"/>
                    </a:lnTo>
                    <a:lnTo>
                      <a:pt x="215" y="245"/>
                    </a:lnTo>
                    <a:lnTo>
                      <a:pt x="205" y="247"/>
                    </a:lnTo>
                    <a:lnTo>
                      <a:pt x="196" y="245"/>
                    </a:lnTo>
                    <a:lnTo>
                      <a:pt x="188" y="241"/>
                    </a:lnTo>
                    <a:lnTo>
                      <a:pt x="185" y="231"/>
                    </a:lnTo>
                    <a:lnTo>
                      <a:pt x="180" y="215"/>
                    </a:lnTo>
                    <a:lnTo>
                      <a:pt x="173" y="194"/>
                    </a:lnTo>
                    <a:lnTo>
                      <a:pt x="165" y="170"/>
                    </a:lnTo>
                    <a:lnTo>
                      <a:pt x="152" y="145"/>
                    </a:lnTo>
                    <a:lnTo>
                      <a:pt x="139" y="124"/>
                    </a:lnTo>
                    <a:lnTo>
                      <a:pt x="126" y="109"/>
                    </a:lnTo>
                    <a:lnTo>
                      <a:pt x="112" y="102"/>
                    </a:lnTo>
                    <a:lnTo>
                      <a:pt x="100" y="107"/>
                    </a:lnTo>
                    <a:lnTo>
                      <a:pt x="95" y="116"/>
                    </a:lnTo>
                    <a:lnTo>
                      <a:pt x="95" y="126"/>
                    </a:lnTo>
                    <a:lnTo>
                      <a:pt x="98" y="137"/>
                    </a:lnTo>
                    <a:lnTo>
                      <a:pt x="103" y="147"/>
                    </a:lnTo>
                    <a:lnTo>
                      <a:pt x="110" y="158"/>
                    </a:lnTo>
                    <a:lnTo>
                      <a:pt x="118" y="168"/>
                    </a:lnTo>
                    <a:lnTo>
                      <a:pt x="123" y="175"/>
                    </a:lnTo>
                    <a:lnTo>
                      <a:pt x="126" y="180"/>
                    </a:lnTo>
                    <a:lnTo>
                      <a:pt x="128" y="191"/>
                    </a:lnTo>
                    <a:lnTo>
                      <a:pt x="125" y="203"/>
                    </a:lnTo>
                    <a:lnTo>
                      <a:pt x="119" y="215"/>
                    </a:lnTo>
                    <a:lnTo>
                      <a:pt x="109" y="222"/>
                    </a:lnTo>
                    <a:lnTo>
                      <a:pt x="106" y="215"/>
                    </a:lnTo>
                    <a:lnTo>
                      <a:pt x="100" y="208"/>
                    </a:lnTo>
                    <a:lnTo>
                      <a:pt x="93" y="199"/>
                    </a:lnTo>
                    <a:lnTo>
                      <a:pt x="85" y="189"/>
                    </a:lnTo>
                    <a:lnTo>
                      <a:pt x="76" y="180"/>
                    </a:lnTo>
                    <a:lnTo>
                      <a:pt x="66" y="173"/>
                    </a:lnTo>
                    <a:lnTo>
                      <a:pt x="58" y="166"/>
                    </a:lnTo>
                    <a:lnTo>
                      <a:pt x="49" y="163"/>
                    </a:lnTo>
                    <a:lnTo>
                      <a:pt x="50" y="154"/>
                    </a:lnTo>
                    <a:lnTo>
                      <a:pt x="50" y="145"/>
                    </a:lnTo>
                    <a:lnTo>
                      <a:pt x="52" y="138"/>
                    </a:lnTo>
                    <a:lnTo>
                      <a:pt x="52" y="133"/>
                    </a:lnTo>
                    <a:lnTo>
                      <a:pt x="52" y="121"/>
                    </a:lnTo>
                    <a:lnTo>
                      <a:pt x="49" y="110"/>
                    </a:lnTo>
                    <a:lnTo>
                      <a:pt x="43" y="103"/>
                    </a:lnTo>
                    <a:lnTo>
                      <a:pt x="33" y="105"/>
                    </a:lnTo>
                    <a:lnTo>
                      <a:pt x="33" y="86"/>
                    </a:lnTo>
                    <a:lnTo>
                      <a:pt x="33" y="70"/>
                    </a:lnTo>
                    <a:lnTo>
                      <a:pt x="30" y="58"/>
                    </a:lnTo>
                    <a:lnTo>
                      <a:pt x="26" y="49"/>
                    </a:lnTo>
                    <a:lnTo>
                      <a:pt x="20" y="46"/>
                    </a:lnTo>
                    <a:lnTo>
                      <a:pt x="13" y="46"/>
                    </a:lnTo>
                    <a:lnTo>
                      <a:pt x="6" y="46"/>
                    </a:lnTo>
                    <a:lnTo>
                      <a:pt x="0" y="47"/>
                    </a:lnTo>
                    <a:lnTo>
                      <a:pt x="5" y="37"/>
                    </a:lnTo>
                    <a:lnTo>
                      <a:pt x="10" y="28"/>
                    </a:lnTo>
                    <a:lnTo>
                      <a:pt x="19" y="20"/>
                    </a:lnTo>
                    <a:lnTo>
                      <a:pt x="28" y="11"/>
                    </a:lnTo>
                    <a:lnTo>
                      <a:pt x="38" y="6"/>
                    </a:lnTo>
                    <a:lnTo>
                      <a:pt x="48" y="2"/>
                    </a:lnTo>
                    <a:lnTo>
                      <a:pt x="58" y="0"/>
                    </a:lnTo>
                    <a:lnTo>
                      <a:pt x="69" y="4"/>
                    </a:lnTo>
                    <a:lnTo>
                      <a:pt x="80" y="9"/>
                    </a:lnTo>
                    <a:lnTo>
                      <a:pt x="90" y="14"/>
                    </a:lnTo>
                    <a:lnTo>
                      <a:pt x="102" y="21"/>
                    </a:lnTo>
                    <a:lnTo>
                      <a:pt x="112" y="28"/>
                    </a:lnTo>
                    <a:lnTo>
                      <a:pt x="120" y="37"/>
                    </a:lnTo>
                    <a:lnTo>
                      <a:pt x="129" y="46"/>
                    </a:lnTo>
                    <a:lnTo>
                      <a:pt x="136" y="56"/>
                    </a:lnTo>
                    <a:lnTo>
                      <a:pt x="142" y="67"/>
                    </a:lnTo>
                    <a:lnTo>
                      <a:pt x="152" y="86"/>
                    </a:lnTo>
                    <a:lnTo>
                      <a:pt x="162" y="102"/>
                    </a:lnTo>
                    <a:lnTo>
                      <a:pt x="169" y="112"/>
                    </a:lnTo>
                    <a:lnTo>
                      <a:pt x="176" y="119"/>
                    </a:lnTo>
                    <a:lnTo>
                      <a:pt x="183" y="128"/>
                    </a:lnTo>
                    <a:lnTo>
                      <a:pt x="190" y="142"/>
                    </a:lnTo>
                    <a:lnTo>
                      <a:pt x="196" y="158"/>
                    </a:lnTo>
                    <a:lnTo>
                      <a:pt x="199" y="170"/>
                    </a:lnTo>
                    <a:lnTo>
                      <a:pt x="200" y="180"/>
                    </a:lnTo>
                    <a:lnTo>
                      <a:pt x="205" y="194"/>
                    </a:lnTo>
                    <a:lnTo>
                      <a:pt x="209" y="208"/>
                    </a:lnTo>
                    <a:lnTo>
                      <a:pt x="215" y="2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614" name="Freeform 170"/>
              <p:cNvSpPr>
                <a:spLocks/>
              </p:cNvSpPr>
              <p:nvPr/>
            </p:nvSpPr>
            <p:spPr bwMode="auto">
              <a:xfrm>
                <a:off x="6155" y="5540"/>
                <a:ext cx="20" cy="42"/>
              </a:xfrm>
              <a:custGeom>
                <a:avLst/>
                <a:gdLst>
                  <a:gd name="T0" fmla="*/ 1 w 38"/>
                  <a:gd name="T1" fmla="*/ 1 h 84"/>
                  <a:gd name="T2" fmla="*/ 1 w 38"/>
                  <a:gd name="T3" fmla="*/ 1 h 84"/>
                  <a:gd name="T4" fmla="*/ 1 w 38"/>
                  <a:gd name="T5" fmla="*/ 1 h 84"/>
                  <a:gd name="T6" fmla="*/ 1 w 38"/>
                  <a:gd name="T7" fmla="*/ 1 h 84"/>
                  <a:gd name="T8" fmla="*/ 1 w 38"/>
                  <a:gd name="T9" fmla="*/ 1 h 84"/>
                  <a:gd name="T10" fmla="*/ 1 w 38"/>
                  <a:gd name="T11" fmla="*/ 1 h 84"/>
                  <a:gd name="T12" fmla="*/ 1 w 38"/>
                  <a:gd name="T13" fmla="*/ 1 h 84"/>
                  <a:gd name="T14" fmla="*/ 1 w 38"/>
                  <a:gd name="T15" fmla="*/ 1 h 84"/>
                  <a:gd name="T16" fmla="*/ 0 w 38"/>
                  <a:gd name="T17" fmla="*/ 0 h 84"/>
                  <a:gd name="T18" fmla="*/ 1 w 38"/>
                  <a:gd name="T19" fmla="*/ 1 h 84"/>
                  <a:gd name="T20" fmla="*/ 1 w 38"/>
                  <a:gd name="T21" fmla="*/ 1 h 84"/>
                  <a:gd name="T22" fmla="*/ 1 w 38"/>
                  <a:gd name="T23" fmla="*/ 1 h 84"/>
                  <a:gd name="T24" fmla="*/ 1 w 38"/>
                  <a:gd name="T25" fmla="*/ 1 h 84"/>
                  <a:gd name="T26" fmla="*/ 1 w 38"/>
                  <a:gd name="T27" fmla="*/ 1 h 84"/>
                  <a:gd name="T28" fmla="*/ 1 w 38"/>
                  <a:gd name="T29" fmla="*/ 1 h 84"/>
                  <a:gd name="T30" fmla="*/ 1 w 38"/>
                  <a:gd name="T31" fmla="*/ 1 h 84"/>
                  <a:gd name="T32" fmla="*/ 1 w 38"/>
                  <a:gd name="T33" fmla="*/ 1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84"/>
                  <a:gd name="T53" fmla="*/ 38 w 38"/>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84">
                    <a:moveTo>
                      <a:pt x="38" y="84"/>
                    </a:moveTo>
                    <a:lnTo>
                      <a:pt x="38" y="72"/>
                    </a:lnTo>
                    <a:lnTo>
                      <a:pt x="38" y="56"/>
                    </a:lnTo>
                    <a:lnTo>
                      <a:pt x="36" y="42"/>
                    </a:lnTo>
                    <a:lnTo>
                      <a:pt x="33" y="31"/>
                    </a:lnTo>
                    <a:lnTo>
                      <a:pt x="27" y="24"/>
                    </a:lnTo>
                    <a:lnTo>
                      <a:pt x="20" y="16"/>
                    </a:lnTo>
                    <a:lnTo>
                      <a:pt x="10" y="7"/>
                    </a:lnTo>
                    <a:lnTo>
                      <a:pt x="0" y="0"/>
                    </a:lnTo>
                    <a:lnTo>
                      <a:pt x="6" y="14"/>
                    </a:lnTo>
                    <a:lnTo>
                      <a:pt x="13" y="30"/>
                    </a:lnTo>
                    <a:lnTo>
                      <a:pt x="20" y="45"/>
                    </a:lnTo>
                    <a:lnTo>
                      <a:pt x="24" y="56"/>
                    </a:lnTo>
                    <a:lnTo>
                      <a:pt x="28" y="65"/>
                    </a:lnTo>
                    <a:lnTo>
                      <a:pt x="33" y="72"/>
                    </a:lnTo>
                    <a:lnTo>
                      <a:pt x="36" y="79"/>
                    </a:lnTo>
                    <a:lnTo>
                      <a:pt x="38" y="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615" name="Freeform 171"/>
              <p:cNvSpPr>
                <a:spLocks/>
              </p:cNvSpPr>
              <p:nvPr/>
            </p:nvSpPr>
            <p:spPr bwMode="auto">
              <a:xfrm>
                <a:off x="6129" y="5549"/>
                <a:ext cx="31" cy="72"/>
              </a:xfrm>
              <a:custGeom>
                <a:avLst/>
                <a:gdLst>
                  <a:gd name="T0" fmla="*/ 0 w 61"/>
                  <a:gd name="T1" fmla="*/ 0 h 145"/>
                  <a:gd name="T2" fmla="*/ 1 w 61"/>
                  <a:gd name="T3" fmla="*/ 0 h 145"/>
                  <a:gd name="T4" fmla="*/ 1 w 61"/>
                  <a:gd name="T5" fmla="*/ 0 h 145"/>
                  <a:gd name="T6" fmla="*/ 1 w 61"/>
                  <a:gd name="T7" fmla="*/ 0 h 145"/>
                  <a:gd name="T8" fmla="*/ 1 w 61"/>
                  <a:gd name="T9" fmla="*/ 0 h 145"/>
                  <a:gd name="T10" fmla="*/ 1 w 61"/>
                  <a:gd name="T11" fmla="*/ 0 h 145"/>
                  <a:gd name="T12" fmla="*/ 1 w 61"/>
                  <a:gd name="T13" fmla="*/ 0 h 145"/>
                  <a:gd name="T14" fmla="*/ 1 w 61"/>
                  <a:gd name="T15" fmla="*/ 0 h 145"/>
                  <a:gd name="T16" fmla="*/ 1 w 61"/>
                  <a:gd name="T17" fmla="*/ 0 h 145"/>
                  <a:gd name="T18" fmla="*/ 1 w 61"/>
                  <a:gd name="T19" fmla="*/ 0 h 145"/>
                  <a:gd name="T20" fmla="*/ 1 w 61"/>
                  <a:gd name="T21" fmla="*/ 0 h 145"/>
                  <a:gd name="T22" fmla="*/ 1 w 61"/>
                  <a:gd name="T23" fmla="*/ 0 h 145"/>
                  <a:gd name="T24" fmla="*/ 1 w 61"/>
                  <a:gd name="T25" fmla="*/ 0 h 145"/>
                  <a:gd name="T26" fmla="*/ 1 w 61"/>
                  <a:gd name="T27" fmla="*/ 0 h 145"/>
                  <a:gd name="T28" fmla="*/ 1 w 61"/>
                  <a:gd name="T29" fmla="*/ 0 h 145"/>
                  <a:gd name="T30" fmla="*/ 1 w 61"/>
                  <a:gd name="T31" fmla="*/ 0 h 145"/>
                  <a:gd name="T32" fmla="*/ 1 w 61"/>
                  <a:gd name="T33" fmla="*/ 0 h 145"/>
                  <a:gd name="T34" fmla="*/ 1 w 61"/>
                  <a:gd name="T35" fmla="*/ 0 h 145"/>
                  <a:gd name="T36" fmla="*/ 1 w 61"/>
                  <a:gd name="T37" fmla="*/ 0 h 145"/>
                  <a:gd name="T38" fmla="*/ 1 w 61"/>
                  <a:gd name="T39" fmla="*/ 0 h 145"/>
                  <a:gd name="T40" fmla="*/ 1 w 61"/>
                  <a:gd name="T41" fmla="*/ 0 h 145"/>
                  <a:gd name="T42" fmla="*/ 1 w 61"/>
                  <a:gd name="T43" fmla="*/ 0 h 145"/>
                  <a:gd name="T44" fmla="*/ 1 w 61"/>
                  <a:gd name="T45" fmla="*/ 0 h 145"/>
                  <a:gd name="T46" fmla="*/ 1 w 61"/>
                  <a:gd name="T47" fmla="*/ 0 h 145"/>
                  <a:gd name="T48" fmla="*/ 0 w 61"/>
                  <a:gd name="T49" fmla="*/ 0 h 1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145"/>
                  <a:gd name="T77" fmla="*/ 61 w 61"/>
                  <a:gd name="T78" fmla="*/ 145 h 1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145">
                    <a:moveTo>
                      <a:pt x="0" y="0"/>
                    </a:moveTo>
                    <a:lnTo>
                      <a:pt x="9" y="6"/>
                    </a:lnTo>
                    <a:lnTo>
                      <a:pt x="17" y="14"/>
                    </a:lnTo>
                    <a:lnTo>
                      <a:pt x="27" y="27"/>
                    </a:lnTo>
                    <a:lnTo>
                      <a:pt x="37" y="39"/>
                    </a:lnTo>
                    <a:lnTo>
                      <a:pt x="46" y="53"/>
                    </a:lnTo>
                    <a:lnTo>
                      <a:pt x="54" y="63"/>
                    </a:lnTo>
                    <a:lnTo>
                      <a:pt x="59" y="72"/>
                    </a:lnTo>
                    <a:lnTo>
                      <a:pt x="61" y="77"/>
                    </a:lnTo>
                    <a:lnTo>
                      <a:pt x="61" y="90"/>
                    </a:lnTo>
                    <a:lnTo>
                      <a:pt x="61" y="109"/>
                    </a:lnTo>
                    <a:lnTo>
                      <a:pt x="60" y="131"/>
                    </a:lnTo>
                    <a:lnTo>
                      <a:pt x="57" y="145"/>
                    </a:lnTo>
                    <a:lnTo>
                      <a:pt x="53" y="123"/>
                    </a:lnTo>
                    <a:lnTo>
                      <a:pt x="47" y="100"/>
                    </a:lnTo>
                    <a:lnTo>
                      <a:pt x="40" y="81"/>
                    </a:lnTo>
                    <a:lnTo>
                      <a:pt x="36" y="70"/>
                    </a:lnTo>
                    <a:lnTo>
                      <a:pt x="30" y="62"/>
                    </a:lnTo>
                    <a:lnTo>
                      <a:pt x="21" y="48"/>
                    </a:lnTo>
                    <a:lnTo>
                      <a:pt x="13" y="35"/>
                    </a:lnTo>
                    <a:lnTo>
                      <a:pt x="7" y="27"/>
                    </a:lnTo>
                    <a:lnTo>
                      <a:pt x="6" y="21"/>
                    </a:lnTo>
                    <a:lnTo>
                      <a:pt x="4" y="16"/>
                    </a:lnTo>
                    <a:lnTo>
                      <a:pt x="3" y="9"/>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104458" name="Text Box 172"/>
            <p:cNvSpPr txBox="1">
              <a:spLocks noChangeArrowheads="1"/>
            </p:cNvSpPr>
            <p:nvPr/>
          </p:nvSpPr>
          <p:spPr bwMode="auto">
            <a:xfrm>
              <a:off x="4224" y="384"/>
              <a:ext cx="1248"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2000">
                  <a:latin typeface="Garamond" pitchFamily="18" charset="0"/>
                </a:rPr>
                <a:t>Objectives</a:t>
              </a:r>
            </a:p>
          </p:txBody>
        </p:sp>
      </p:grpSp>
      <p:sp>
        <p:nvSpPr>
          <p:cNvPr id="167" name="Text Box 12"/>
          <p:cNvSpPr txBox="1">
            <a:spLocks noChangeArrowheads="1"/>
          </p:cNvSpPr>
          <p:nvPr/>
        </p:nvSpPr>
        <p:spPr bwMode="auto">
          <a:xfrm>
            <a:off x="381000" y="152400"/>
            <a:ext cx="7086600" cy="228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0"/>
              </a:spcBef>
              <a:buClrTx/>
              <a:buSzTx/>
              <a:buFontTx/>
              <a:buNone/>
            </a:pPr>
            <a:r>
              <a:rPr lang="en-US" altLang="en-US" sz="3600" b="1" dirty="0"/>
              <a:t>Chapter Five</a:t>
            </a:r>
          </a:p>
          <a:p>
            <a:pPr algn="ctr" eaLnBrk="1" hangingPunct="1">
              <a:spcBef>
                <a:spcPct val="0"/>
              </a:spcBef>
              <a:buClrTx/>
              <a:buSzTx/>
              <a:buFontTx/>
              <a:buNone/>
            </a:pPr>
            <a:r>
              <a:rPr lang="en-US" altLang="en-US" sz="3600" b="1" dirty="0"/>
              <a:t>Employee Recruitment, &amp; Selection, Placement and orientation</a:t>
            </a:r>
            <a:endParaRPr lang="en-US" altLang="en-US" sz="4000" b="1" dirty="0">
              <a:latin typeface="Times New Roman" pitchFamily="18" charset="0"/>
              <a:cs typeface="Times New Roman" pitchFamily="18" charset="0"/>
            </a:endParaRPr>
          </a:p>
        </p:txBody>
      </p:sp>
      <p:pic>
        <p:nvPicPr>
          <p:cNvPr id="168" name="Picture 3" descr="Save This as your Homepage"/>
          <p:cNvPicPr>
            <a:picLocks noChangeAspect="1" noChangeArrowheads="1"/>
          </p:cNvPicPr>
          <p:nvPr/>
        </p:nvPicPr>
        <p:blipFill>
          <a:blip r:embed="rId2" r:link="rId3"/>
          <a:srcRect/>
          <a:stretch>
            <a:fillRect/>
          </a:stretch>
        </p:blipFill>
        <p:spPr bwMode="auto">
          <a:xfrm>
            <a:off x="609600" y="4114800"/>
            <a:ext cx="571500" cy="381000"/>
          </a:xfrm>
          <a:prstGeom prst="rect">
            <a:avLst/>
          </a:prstGeom>
          <a:solidFill>
            <a:schemeClr val="tx2">
              <a:lumMod val="75000"/>
            </a:schemeClr>
          </a:solidFill>
          <a:ln w="9525">
            <a:noFill/>
            <a:miter lim="800000"/>
            <a:headEnd/>
            <a:tailEnd/>
          </a:ln>
        </p:spPr>
      </p:pic>
      <p:pic>
        <p:nvPicPr>
          <p:cNvPr id="169" name="Picture 3" descr="Save This as your Homepage"/>
          <p:cNvPicPr>
            <a:picLocks noChangeAspect="1" noChangeArrowheads="1"/>
          </p:cNvPicPr>
          <p:nvPr/>
        </p:nvPicPr>
        <p:blipFill>
          <a:blip r:embed="rId2" r:link="rId3"/>
          <a:srcRect/>
          <a:stretch>
            <a:fillRect/>
          </a:stretch>
        </p:blipFill>
        <p:spPr bwMode="auto">
          <a:xfrm>
            <a:off x="609600" y="4495800"/>
            <a:ext cx="571500" cy="381000"/>
          </a:xfrm>
          <a:prstGeom prst="rect">
            <a:avLst/>
          </a:prstGeom>
          <a:solidFill>
            <a:schemeClr val="tx2">
              <a:lumMod val="75000"/>
            </a:schemeClr>
          </a:solidFill>
          <a:ln w="9525">
            <a:noFill/>
            <a:miter lim="800000"/>
            <a:headEnd/>
            <a:tailEnd/>
          </a:ln>
        </p:spPr>
      </p:pic>
      <p:pic>
        <p:nvPicPr>
          <p:cNvPr id="170" name="Picture 3" descr="Save This as your Homepage"/>
          <p:cNvPicPr>
            <a:picLocks noChangeAspect="1" noChangeArrowheads="1"/>
          </p:cNvPicPr>
          <p:nvPr/>
        </p:nvPicPr>
        <p:blipFill>
          <a:blip r:embed="rId2" r:link="rId3"/>
          <a:srcRect/>
          <a:stretch>
            <a:fillRect/>
          </a:stretch>
        </p:blipFill>
        <p:spPr bwMode="auto">
          <a:xfrm>
            <a:off x="609600" y="4876800"/>
            <a:ext cx="571500" cy="381000"/>
          </a:xfrm>
          <a:prstGeom prst="rect">
            <a:avLst/>
          </a:prstGeom>
          <a:solidFill>
            <a:schemeClr val="tx2">
              <a:lumMod val="75000"/>
            </a:schemeClr>
          </a:solidFill>
          <a:ln w="9525">
            <a:noFill/>
            <a:miter lim="800000"/>
            <a:headEnd/>
            <a:tailEnd/>
          </a:ln>
        </p:spPr>
      </p:pic>
      <p:pic>
        <p:nvPicPr>
          <p:cNvPr id="171" name="Picture 3" descr="Save This as your Homepage"/>
          <p:cNvPicPr>
            <a:picLocks noChangeAspect="1" noChangeArrowheads="1"/>
          </p:cNvPicPr>
          <p:nvPr/>
        </p:nvPicPr>
        <p:blipFill>
          <a:blip r:embed="rId2" r:link="rId3"/>
          <a:srcRect/>
          <a:stretch>
            <a:fillRect/>
          </a:stretch>
        </p:blipFill>
        <p:spPr bwMode="auto">
          <a:xfrm>
            <a:off x="609600" y="5181600"/>
            <a:ext cx="571500" cy="3810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720736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wipe(left)">
                                      <p:cBhvr>
                                        <p:cTn id="7" dur="500"/>
                                        <p:tgtEl>
                                          <p:spTgt spid="16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7">
                                            <p:txEl>
                                              <p:pRg st="1" end="1"/>
                                            </p:txEl>
                                          </p:spTgt>
                                        </p:tgtEl>
                                        <p:attrNameLst>
                                          <p:attrName>style.visibility</p:attrName>
                                        </p:attrNameLst>
                                      </p:cBhvr>
                                      <p:to>
                                        <p:strVal val="visible"/>
                                      </p:to>
                                    </p:set>
                                    <p:animEffect transition="in" filter="wipe(left)">
                                      <p:cBhvr>
                                        <p:cTn id="11" dur="500"/>
                                        <p:tgtEl>
                                          <p:spTgt spid="167">
                                            <p:txEl>
                                              <p:pRg st="1" end="1"/>
                                            </p:txEl>
                                          </p:spTgt>
                                        </p:tgtEl>
                                      </p:cBhvr>
                                    </p:animEffect>
                                  </p:childTnLst>
                                </p:cTn>
                              </p:par>
                            </p:childTnLst>
                          </p:cTn>
                        </p:par>
                        <p:par>
                          <p:cTn id="12" fill="hold" nodeType="afterGroup">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500"/>
                            </p:stCondLst>
                            <p:childTnLst>
                              <p:par>
                                <p:cTn id="18" presetID="26" presetClass="emph" presetSubtype="0" fill="hold" nodeType="afterEffect">
                                  <p:stCondLst>
                                    <p:cond delay="0"/>
                                  </p:stCondLst>
                                  <p:childTnLst>
                                    <p:animEffect transition="out" filter="fade">
                                      <p:cBhvr>
                                        <p:cTn id="19" dur="5000" tmFilter="0, 0; .2, .5; .8, .5; 1, 0"/>
                                        <p:tgtEl>
                                          <p:spTgt spid="2"/>
                                        </p:tgtEl>
                                      </p:cBhvr>
                                    </p:animEffect>
                                    <p:animScale>
                                      <p:cBhvr>
                                        <p:cTn id="20" dur="2500" autoRev="1" fill="hold"/>
                                        <p:tgtEl>
                                          <p:spTgt spid="2"/>
                                        </p:tgtEl>
                                      </p:cBhvr>
                                      <p:by x="105000" y="105000"/>
                                    </p:animScale>
                                  </p:childTnLst>
                                </p:cTn>
                              </p:par>
                            </p:childTnLst>
                          </p:cTn>
                        </p:par>
                        <p:par>
                          <p:cTn id="21" fill="hold" nodeType="afterGroup">
                            <p:stCondLst>
                              <p:cond delay="6500"/>
                            </p:stCondLst>
                            <p:childTnLst>
                              <p:par>
                                <p:cTn id="22" presetID="22" presetClass="entr" presetSubtype="8"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left)">
                                      <p:cBhvr>
                                        <p:cTn id="27" dur="500"/>
                                        <p:tgtEl>
                                          <p:spTgt spid="6">
                                            <p:txEl>
                                              <p:pRg st="1" end="1"/>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left)">
                                      <p:cBhvr>
                                        <p:cTn id="30" dur="500"/>
                                        <p:tgtEl>
                                          <p:spTgt spid="6">
                                            <p:txEl>
                                              <p:pRg st="2" end="2"/>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wipe(left)">
                                      <p:cBhvr>
                                        <p:cTn id="33" dur="500"/>
                                        <p:tgtEl>
                                          <p:spTgt spid="6">
                                            <p:txEl>
                                              <p:pRg st="3" end="3"/>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wipe(left)">
                                      <p:cBhvr>
                                        <p:cTn id="36" dur="500"/>
                                        <p:tgtEl>
                                          <p:spTgt spid="6">
                                            <p:txEl>
                                              <p:pRg st="4" end="4"/>
                                            </p:txEl>
                                          </p:spTgt>
                                        </p:tgtEl>
                                      </p:cBhvr>
                                    </p:animEffect>
                                  </p:childTnLst>
                                </p:cTn>
                              </p:par>
                              <p:par>
                                <p:cTn id="37" presetID="23" presetClass="entr" presetSubtype="16" fill="hold"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p:cTn id="39" dur="500" fill="hold"/>
                                        <p:tgtEl>
                                          <p:spTgt spid="168"/>
                                        </p:tgtEl>
                                        <p:attrNameLst>
                                          <p:attrName>ppt_w</p:attrName>
                                        </p:attrNameLst>
                                      </p:cBhvr>
                                      <p:tavLst>
                                        <p:tav tm="0">
                                          <p:val>
                                            <p:fltVal val="0"/>
                                          </p:val>
                                        </p:tav>
                                        <p:tav tm="100000">
                                          <p:val>
                                            <p:strVal val="#ppt_w"/>
                                          </p:val>
                                        </p:tav>
                                      </p:tavLst>
                                    </p:anim>
                                    <p:anim calcmode="lin" valueType="num">
                                      <p:cBhvr>
                                        <p:cTn id="40" dur="500" fill="hold"/>
                                        <p:tgtEl>
                                          <p:spTgt spid="168"/>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p:cTn id="43" dur="500" fill="hold"/>
                                        <p:tgtEl>
                                          <p:spTgt spid="169"/>
                                        </p:tgtEl>
                                        <p:attrNameLst>
                                          <p:attrName>ppt_w</p:attrName>
                                        </p:attrNameLst>
                                      </p:cBhvr>
                                      <p:tavLst>
                                        <p:tav tm="0">
                                          <p:val>
                                            <p:fltVal val="0"/>
                                          </p:val>
                                        </p:tav>
                                        <p:tav tm="100000">
                                          <p:val>
                                            <p:strVal val="#ppt_w"/>
                                          </p:val>
                                        </p:tav>
                                      </p:tavLst>
                                    </p:anim>
                                    <p:anim calcmode="lin" valueType="num">
                                      <p:cBhvr>
                                        <p:cTn id="44" dur="500" fill="hold"/>
                                        <p:tgtEl>
                                          <p:spTgt spid="169"/>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p:cTn id="47" dur="500" fill="hold"/>
                                        <p:tgtEl>
                                          <p:spTgt spid="170"/>
                                        </p:tgtEl>
                                        <p:attrNameLst>
                                          <p:attrName>ppt_w</p:attrName>
                                        </p:attrNameLst>
                                      </p:cBhvr>
                                      <p:tavLst>
                                        <p:tav tm="0">
                                          <p:val>
                                            <p:fltVal val="0"/>
                                          </p:val>
                                        </p:tav>
                                        <p:tav tm="100000">
                                          <p:val>
                                            <p:strVal val="#ppt_w"/>
                                          </p:val>
                                        </p:tav>
                                      </p:tavLst>
                                    </p:anim>
                                    <p:anim calcmode="lin" valueType="num">
                                      <p:cBhvr>
                                        <p:cTn id="48" dur="500" fill="hold"/>
                                        <p:tgtEl>
                                          <p:spTgt spid="170"/>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p:cTn id="51" dur="500" fill="hold"/>
                                        <p:tgtEl>
                                          <p:spTgt spid="171"/>
                                        </p:tgtEl>
                                        <p:attrNameLst>
                                          <p:attrName>ppt_w</p:attrName>
                                        </p:attrNameLst>
                                      </p:cBhvr>
                                      <p:tavLst>
                                        <p:tav tm="0">
                                          <p:val>
                                            <p:fltVal val="0"/>
                                          </p:val>
                                        </p:tav>
                                        <p:tav tm="100000">
                                          <p:val>
                                            <p:strVal val="#ppt_w"/>
                                          </p:val>
                                        </p:tav>
                                      </p:tavLst>
                                    </p:anim>
                                    <p:anim calcmode="lin" valueType="num">
                                      <p:cBhvr>
                                        <p:cTn id="52" dur="500" fill="hold"/>
                                        <p:tgtEl>
                                          <p:spTgt spid="1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p:bldP spid="167" grpId="0" build="p" bldLvl="3"/>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US" altLang="en-US" sz="3200" dirty="0" smtClean="0">
                <a:latin typeface="Arial Black" pitchFamily="34" charset="0"/>
              </a:rPr>
              <a:t> 1. Employee Recruitment </a:t>
            </a:r>
            <a:endParaRPr lang="en-US" sz="3200" dirty="0"/>
          </a:p>
        </p:txBody>
      </p:sp>
      <p:sp>
        <p:nvSpPr>
          <p:cNvPr id="3" name="Content Placeholder 2"/>
          <p:cNvSpPr>
            <a:spLocks noGrp="1"/>
          </p:cNvSpPr>
          <p:nvPr>
            <p:ph idx="1"/>
          </p:nvPr>
        </p:nvSpPr>
        <p:spPr/>
        <p:txBody>
          <a:bodyPr/>
          <a:lstStyle/>
          <a:p>
            <a:r>
              <a:rPr lang="en-IN" dirty="0"/>
              <a:t>The human resources are the most important assets of an organization. </a:t>
            </a:r>
            <a:endParaRPr lang="en-IN" dirty="0" smtClean="0"/>
          </a:p>
          <a:p>
            <a:r>
              <a:rPr lang="en-IN" dirty="0" smtClean="0"/>
              <a:t>The </a:t>
            </a:r>
            <a:r>
              <a:rPr lang="en-IN" dirty="0"/>
              <a:t>success or failure of an organization is largely dependent and the calibre of the people working in the organization. </a:t>
            </a:r>
            <a:endParaRPr lang="en-IN" dirty="0" smtClean="0"/>
          </a:p>
          <a:p>
            <a:r>
              <a:rPr lang="en-IN" dirty="0" smtClean="0"/>
              <a:t>Without </a:t>
            </a:r>
            <a:r>
              <a:rPr lang="en-IN" dirty="0"/>
              <a:t>positive and creative contributions from people, organizations can not progress and prosper.</a:t>
            </a:r>
            <a:endParaRPr lang="en-US" dirty="0"/>
          </a:p>
        </p:txBody>
      </p:sp>
    </p:spTree>
    <p:extLst>
      <p:ext uri="{BB962C8B-B14F-4D97-AF65-F5344CB8AC3E}">
        <p14:creationId xmlns="" xmlns:p14="http://schemas.microsoft.com/office/powerpoint/2010/main" val="93391874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F6ED5641-16BA-4EA9-8E82-0BB70CCB51E6}" type="slidenum">
              <a:rPr lang="en-US"/>
              <a:pPr>
                <a:defRPr/>
              </a:pPr>
              <a:t>144</a:t>
            </a:fld>
            <a:endParaRPr lang="en-US"/>
          </a:p>
        </p:txBody>
      </p:sp>
      <p:sp>
        <p:nvSpPr>
          <p:cNvPr id="105475" name="Text Box 4"/>
          <p:cNvSpPr txBox="1">
            <a:spLocks noChangeArrowheads="1"/>
          </p:cNvSpPr>
          <p:nvPr/>
        </p:nvSpPr>
        <p:spPr bwMode="auto">
          <a:xfrm>
            <a:off x="502227" y="1066800"/>
            <a:ext cx="82296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2800" dirty="0">
                <a:latin typeface="Arial Black" pitchFamily="34" charset="0"/>
              </a:rPr>
              <a:t>1.1 Recruitment Definition</a:t>
            </a:r>
          </a:p>
        </p:txBody>
      </p:sp>
      <p:sp>
        <p:nvSpPr>
          <p:cNvPr id="56324" name="Text Box 5"/>
          <p:cNvSpPr txBox="1">
            <a:spLocks noChangeArrowheads="1"/>
          </p:cNvSpPr>
          <p:nvPr/>
        </p:nvSpPr>
        <p:spPr bwMode="auto">
          <a:xfrm>
            <a:off x="422563" y="1752600"/>
            <a:ext cx="8458200" cy="4031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indent="-21590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eaLnBrk="1" hangingPunct="1">
              <a:spcBef>
                <a:spcPct val="50000"/>
              </a:spcBef>
              <a:buClrTx/>
              <a:buFontTx/>
              <a:buChar char="•"/>
            </a:pPr>
            <a:r>
              <a:rPr lang="en-US" altLang="zh-CN" sz="3200" dirty="0" smtClean="0">
                <a:ea typeface="宋体" pitchFamily="2" charset="-122"/>
              </a:rPr>
              <a:t> Recruitment </a:t>
            </a:r>
            <a:r>
              <a:rPr lang="en-US" altLang="zh-CN" sz="3200" dirty="0">
                <a:ea typeface="宋体" pitchFamily="2" charset="-122"/>
              </a:rPr>
              <a:t>is the process of </a:t>
            </a:r>
            <a:r>
              <a:rPr lang="en-US" altLang="zh-CN" sz="3200" dirty="0">
                <a:solidFill>
                  <a:srgbClr val="FF0000"/>
                </a:solidFill>
                <a:ea typeface="宋体" pitchFamily="2" charset="-122"/>
              </a:rPr>
              <a:t>reaching out </a:t>
            </a:r>
            <a:r>
              <a:rPr lang="en-US" altLang="zh-CN" sz="3200" dirty="0">
                <a:ea typeface="宋体" pitchFamily="2" charset="-122"/>
              </a:rPr>
              <a:t>and </a:t>
            </a:r>
            <a:r>
              <a:rPr lang="en-US" altLang="zh-CN" sz="3200" dirty="0">
                <a:solidFill>
                  <a:srgbClr val="FF0000"/>
                </a:solidFill>
                <a:ea typeface="宋体" pitchFamily="2" charset="-122"/>
              </a:rPr>
              <a:t>attempting to attract </a:t>
            </a:r>
            <a:r>
              <a:rPr lang="en-US" altLang="zh-CN" sz="3200" dirty="0">
                <a:ea typeface="宋体" pitchFamily="2" charset="-122"/>
              </a:rPr>
              <a:t>potential and </a:t>
            </a:r>
            <a:r>
              <a:rPr lang="en-US" altLang="zh-CN" sz="3200" dirty="0">
                <a:solidFill>
                  <a:srgbClr val="FF0000"/>
                </a:solidFill>
                <a:ea typeface="宋体" pitchFamily="2" charset="-122"/>
              </a:rPr>
              <a:t>qualified job candidates </a:t>
            </a:r>
            <a:r>
              <a:rPr lang="en-US" altLang="zh-CN" sz="3200" dirty="0">
                <a:ea typeface="宋体" pitchFamily="2" charset="-122"/>
              </a:rPr>
              <a:t>for a particular </a:t>
            </a:r>
            <a:r>
              <a:rPr lang="en-US" altLang="zh-CN" sz="3200" dirty="0" smtClean="0">
                <a:ea typeface="宋体" pitchFamily="2" charset="-122"/>
              </a:rPr>
              <a:t>job</a:t>
            </a:r>
          </a:p>
          <a:p>
            <a:pPr marL="241300" lvl="1" indent="0" eaLnBrk="1" hangingPunct="1">
              <a:spcBef>
                <a:spcPct val="50000"/>
              </a:spcBef>
              <a:buClrTx/>
              <a:buNone/>
            </a:pPr>
            <a:endParaRPr lang="en-US" altLang="zh-CN" sz="3200" dirty="0">
              <a:ea typeface="宋体" pitchFamily="2" charset="-122"/>
            </a:endParaRPr>
          </a:p>
          <a:p>
            <a:pPr lvl="1" eaLnBrk="1" hangingPunct="1">
              <a:spcBef>
                <a:spcPct val="50000"/>
              </a:spcBef>
              <a:buClrTx/>
              <a:buFontTx/>
              <a:buChar char="•"/>
            </a:pPr>
            <a:r>
              <a:rPr lang="en-US" altLang="en-US" sz="3200" dirty="0" smtClean="0"/>
              <a:t> To </a:t>
            </a:r>
            <a:r>
              <a:rPr lang="en-US" altLang="en-US" sz="3200" dirty="0">
                <a:solidFill>
                  <a:srgbClr val="FF0000"/>
                </a:solidFill>
              </a:rPr>
              <a:t>avoid costs</a:t>
            </a:r>
            <a:r>
              <a:rPr lang="en-US" altLang="en-US" sz="3200" dirty="0"/>
              <a:t>, the recruiting effort should be targeted solely at applicants who </a:t>
            </a:r>
            <a:r>
              <a:rPr lang="en-US" altLang="en-US" sz="3200" dirty="0">
                <a:solidFill>
                  <a:srgbClr val="FF0000"/>
                </a:solidFill>
              </a:rPr>
              <a:t>have the basic qualifications </a:t>
            </a:r>
            <a:r>
              <a:rPr lang="en-US" altLang="en-US" sz="3200" dirty="0"/>
              <a:t>for the job.</a:t>
            </a:r>
          </a:p>
        </p:txBody>
      </p:sp>
      <p:pic>
        <p:nvPicPr>
          <p:cNvPr id="7" name="Picture 3" descr="Save This as your Homepage"/>
          <p:cNvPicPr>
            <a:picLocks noChangeAspect="1" noChangeArrowheads="1"/>
          </p:cNvPicPr>
          <p:nvPr/>
        </p:nvPicPr>
        <p:blipFill>
          <a:blip r:embed="rId2" r:link="rId3"/>
          <a:srcRect/>
          <a:stretch>
            <a:fillRect/>
          </a:stretch>
        </p:blipFill>
        <p:spPr bwMode="auto">
          <a:xfrm>
            <a:off x="1219200" y="1117890"/>
            <a:ext cx="571500" cy="3810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3396901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wipe(down)">
                                      <p:cBhvr>
                                        <p:cTn id="7" dur="500"/>
                                        <p:tgtEl>
                                          <p:spTgt spid="56324"/>
                                        </p:tgtEl>
                                      </p:cBhvr>
                                    </p:animEffect>
                                  </p:childTnLst>
                                </p:cTn>
                              </p:par>
                              <p:par>
                                <p:cTn id="8" presetID="2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C2DF050-4078-4D20-9C9E-98B253371FC2}" type="slidenum">
              <a:rPr lang="en-US" smtClean="0"/>
              <a:pPr>
                <a:defRPr/>
              </a:pPr>
              <a:t>145</a:t>
            </a:fld>
            <a:endParaRPr lang="en-US"/>
          </a:p>
        </p:txBody>
      </p:sp>
      <p:sp>
        <p:nvSpPr>
          <p:cNvPr id="106499" name="Rectangle 2"/>
          <p:cNvSpPr>
            <a:spLocks noChangeArrowheads="1"/>
          </p:cNvSpPr>
          <p:nvPr/>
        </p:nvSpPr>
        <p:spPr bwMode="auto">
          <a:xfrm>
            <a:off x="173182" y="1905000"/>
            <a:ext cx="8763000" cy="4031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71500" indent="-5715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just" eaLnBrk="1" hangingPunct="1">
              <a:spcBef>
                <a:spcPct val="0"/>
              </a:spcBef>
              <a:buClrTx/>
              <a:buSzTx/>
              <a:buFont typeface="Arial" charset="0"/>
              <a:buChar char="•"/>
            </a:pPr>
            <a:r>
              <a:rPr lang="en-IN" altLang="en-US" dirty="0"/>
              <a:t>Without </a:t>
            </a:r>
            <a:r>
              <a:rPr lang="en-IN" altLang="en-US" dirty="0">
                <a:solidFill>
                  <a:srgbClr val="FF0000"/>
                </a:solidFill>
              </a:rPr>
              <a:t>positive</a:t>
            </a:r>
            <a:r>
              <a:rPr lang="en-IN" altLang="en-US" dirty="0"/>
              <a:t> and </a:t>
            </a:r>
            <a:r>
              <a:rPr lang="en-IN" altLang="en-US" dirty="0">
                <a:solidFill>
                  <a:srgbClr val="FF0000"/>
                </a:solidFill>
              </a:rPr>
              <a:t>creative</a:t>
            </a:r>
            <a:r>
              <a:rPr lang="en-IN" altLang="en-US" dirty="0"/>
              <a:t> </a:t>
            </a:r>
            <a:r>
              <a:rPr lang="en-IN" altLang="en-US" dirty="0">
                <a:solidFill>
                  <a:srgbClr val="FF0000"/>
                </a:solidFill>
              </a:rPr>
              <a:t>contributions</a:t>
            </a:r>
            <a:r>
              <a:rPr lang="en-IN" altLang="en-US" dirty="0"/>
              <a:t> from people, organizations can not </a:t>
            </a:r>
            <a:r>
              <a:rPr lang="en-IN" altLang="en-US" dirty="0">
                <a:solidFill>
                  <a:srgbClr val="FF0000"/>
                </a:solidFill>
              </a:rPr>
              <a:t>progress and prosper. </a:t>
            </a:r>
            <a:endParaRPr lang="en-IN" altLang="en-US" dirty="0" smtClean="0">
              <a:solidFill>
                <a:srgbClr val="FF0000"/>
              </a:solidFill>
            </a:endParaRPr>
          </a:p>
          <a:p>
            <a:pPr algn="just" eaLnBrk="1" hangingPunct="1">
              <a:spcBef>
                <a:spcPct val="0"/>
              </a:spcBef>
              <a:buClrTx/>
              <a:buSzTx/>
              <a:buFont typeface="Arial" charset="0"/>
              <a:buChar char="•"/>
            </a:pPr>
            <a:endParaRPr lang="en-IN" altLang="en-US" dirty="0">
              <a:solidFill>
                <a:srgbClr val="FF0000"/>
              </a:solidFill>
            </a:endParaRPr>
          </a:p>
          <a:p>
            <a:pPr algn="just" eaLnBrk="1" hangingPunct="1">
              <a:spcBef>
                <a:spcPct val="0"/>
              </a:spcBef>
              <a:buClrTx/>
              <a:buSzTx/>
              <a:buFont typeface="Arial" charset="0"/>
              <a:buChar char="•"/>
            </a:pPr>
            <a:r>
              <a:rPr lang="en-IN" altLang="en-US" dirty="0"/>
              <a:t>In order to </a:t>
            </a:r>
            <a:r>
              <a:rPr lang="en-IN" altLang="en-US" dirty="0">
                <a:solidFill>
                  <a:srgbClr val="FF0000"/>
                </a:solidFill>
              </a:rPr>
              <a:t>achieve the goals </a:t>
            </a:r>
            <a:r>
              <a:rPr lang="en-IN" altLang="en-US" dirty="0"/>
              <a:t>or perform the activities of an organization therefore we need to </a:t>
            </a:r>
            <a:r>
              <a:rPr lang="en-IN" altLang="en-US" dirty="0">
                <a:solidFill>
                  <a:srgbClr val="FF0000"/>
                </a:solidFill>
              </a:rPr>
              <a:t>recruit people with suitable skills</a:t>
            </a:r>
            <a:r>
              <a:rPr lang="en-IN" altLang="en-US" dirty="0"/>
              <a:t>, qualifications and experience. </a:t>
            </a:r>
            <a:endParaRPr lang="en-US" altLang="en-US" dirty="0"/>
          </a:p>
        </p:txBody>
      </p:sp>
      <p:sp>
        <p:nvSpPr>
          <p:cNvPr id="106500" name="Text Box 4"/>
          <p:cNvSpPr txBox="1">
            <a:spLocks noChangeArrowheads="1"/>
          </p:cNvSpPr>
          <p:nvPr/>
        </p:nvSpPr>
        <p:spPr bwMode="auto">
          <a:xfrm>
            <a:off x="334529" y="990600"/>
            <a:ext cx="82296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2800" dirty="0" err="1">
                <a:latin typeface="Arial Black" pitchFamily="34" charset="0"/>
              </a:rPr>
              <a:t>Contd</a:t>
            </a:r>
            <a:r>
              <a:rPr lang="en-US" altLang="en-US" sz="2800" dirty="0">
                <a:latin typeface="Arial Black" pitchFamily="34" charset="0"/>
              </a:rPr>
              <a:t>….. Recruitment</a:t>
            </a:r>
          </a:p>
        </p:txBody>
      </p:sp>
    </p:spTree>
    <p:extLst>
      <p:ext uri="{BB962C8B-B14F-4D97-AF65-F5344CB8AC3E}">
        <p14:creationId xmlns="" xmlns:p14="http://schemas.microsoft.com/office/powerpoint/2010/main" val="350145897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7AC3449-3D91-47A9-BAE5-89C6DB4E6AD1}" type="slidenum">
              <a:rPr lang="en-US" smtClean="0"/>
              <a:pPr>
                <a:defRPr/>
              </a:pPr>
              <a:t>146</a:t>
            </a:fld>
            <a:endParaRPr lang="en-US"/>
          </a:p>
        </p:txBody>
      </p:sp>
      <p:sp>
        <p:nvSpPr>
          <p:cNvPr id="3" name="TextBox 2"/>
          <p:cNvSpPr txBox="1">
            <a:spLocks noChangeArrowheads="1"/>
          </p:cNvSpPr>
          <p:nvPr/>
        </p:nvSpPr>
        <p:spPr bwMode="auto">
          <a:xfrm>
            <a:off x="332509" y="838200"/>
            <a:ext cx="8382000" cy="56015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742950" indent="-74295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a:spcBef>
                <a:spcPct val="50000"/>
              </a:spcBef>
              <a:buClrTx/>
              <a:buFontTx/>
              <a:buNone/>
            </a:pPr>
            <a:r>
              <a:rPr lang="en-US" altLang="en-US" dirty="0">
                <a:latin typeface="Arial Black" pitchFamily="34" charset="0"/>
              </a:rPr>
              <a:t>1.2 Essentials of </a:t>
            </a:r>
            <a:r>
              <a:rPr lang="en-US" altLang="en-US" dirty="0" smtClean="0">
                <a:latin typeface="Arial Black" pitchFamily="34" charset="0"/>
              </a:rPr>
              <a:t>Recruitment</a:t>
            </a:r>
          </a:p>
          <a:p>
            <a:pPr lvl="1">
              <a:spcBef>
                <a:spcPct val="50000"/>
              </a:spcBef>
              <a:buClrTx/>
              <a:buFontTx/>
              <a:buNone/>
            </a:pPr>
            <a:endParaRPr lang="en-US" altLang="en-US" dirty="0">
              <a:latin typeface="Arial Black" pitchFamily="34" charset="0"/>
            </a:endParaRPr>
          </a:p>
          <a:p>
            <a:pPr algn="just" eaLnBrk="1" hangingPunct="1">
              <a:spcBef>
                <a:spcPct val="0"/>
              </a:spcBef>
              <a:buClrTx/>
              <a:buSzTx/>
              <a:buFont typeface="Arial" charset="0"/>
              <a:buChar char="•"/>
            </a:pPr>
            <a:r>
              <a:rPr lang="en-US" altLang="en-US" dirty="0"/>
              <a:t>Recruitment should employ </a:t>
            </a:r>
            <a:r>
              <a:rPr lang="en-US" altLang="en-US" dirty="0">
                <a:solidFill>
                  <a:srgbClr val="FF0000"/>
                </a:solidFill>
              </a:rPr>
              <a:t>fair</a:t>
            </a:r>
            <a:r>
              <a:rPr lang="en-US" altLang="en-US" dirty="0"/>
              <a:t> and </a:t>
            </a:r>
            <a:r>
              <a:rPr lang="en-US" altLang="en-US" dirty="0">
                <a:solidFill>
                  <a:srgbClr val="FF0000"/>
                </a:solidFill>
              </a:rPr>
              <a:t>impartial</a:t>
            </a:r>
            <a:r>
              <a:rPr lang="en-US" altLang="en-US" dirty="0"/>
              <a:t> </a:t>
            </a:r>
            <a:r>
              <a:rPr lang="en-US" altLang="en-US" dirty="0">
                <a:solidFill>
                  <a:srgbClr val="0070C0"/>
                </a:solidFill>
              </a:rPr>
              <a:t>criteria</a:t>
            </a:r>
            <a:r>
              <a:rPr lang="en-US" altLang="en-US" dirty="0"/>
              <a:t> to </a:t>
            </a:r>
            <a:r>
              <a:rPr lang="en-US" altLang="en-US" dirty="0">
                <a:solidFill>
                  <a:srgbClr val="0070C0"/>
                </a:solidFill>
              </a:rPr>
              <a:t>build the confidence </a:t>
            </a:r>
            <a:r>
              <a:rPr lang="en-US" altLang="en-US" dirty="0"/>
              <a:t>of the people, particularly prospective employees.</a:t>
            </a:r>
          </a:p>
          <a:p>
            <a:pPr eaLnBrk="1" hangingPunct="1">
              <a:spcBef>
                <a:spcPct val="0"/>
              </a:spcBef>
              <a:buClrTx/>
              <a:buSzTx/>
              <a:buFont typeface="Arial" charset="0"/>
              <a:buChar char="•"/>
            </a:pPr>
            <a:r>
              <a:rPr lang="en-US" altLang="en-US" dirty="0">
                <a:solidFill>
                  <a:srgbClr val="FF0000"/>
                </a:solidFill>
              </a:rPr>
              <a:t>Legal aspect </a:t>
            </a:r>
            <a:r>
              <a:rPr lang="en-US" altLang="en-US" dirty="0"/>
              <a:t>should also be taken care of.</a:t>
            </a:r>
          </a:p>
          <a:p>
            <a:pPr eaLnBrk="1" hangingPunct="1">
              <a:spcBef>
                <a:spcPct val="0"/>
              </a:spcBef>
              <a:buClrTx/>
              <a:buSzTx/>
              <a:buFont typeface="Arial" charset="0"/>
              <a:buChar char="•"/>
            </a:pPr>
            <a:r>
              <a:rPr lang="en-US" altLang="en-US" dirty="0"/>
              <a:t>Recruitment should </a:t>
            </a:r>
            <a:r>
              <a:rPr lang="en-US" altLang="en-US" dirty="0">
                <a:solidFill>
                  <a:srgbClr val="FF0000"/>
                </a:solidFill>
              </a:rPr>
              <a:t>cover a wide array of applicants</a:t>
            </a:r>
            <a:r>
              <a:rPr lang="en-US" altLang="en-US" dirty="0"/>
              <a:t> to </a:t>
            </a:r>
            <a:r>
              <a:rPr lang="en-US" altLang="en-US" dirty="0">
                <a:solidFill>
                  <a:srgbClr val="FF0000"/>
                </a:solidFill>
              </a:rPr>
              <a:t>tap</a:t>
            </a:r>
            <a:r>
              <a:rPr lang="en-US" altLang="en-US" dirty="0"/>
              <a:t> the most </a:t>
            </a:r>
            <a:r>
              <a:rPr lang="en-US" altLang="en-US" dirty="0">
                <a:solidFill>
                  <a:srgbClr val="FF0000"/>
                </a:solidFill>
              </a:rPr>
              <a:t>competitive</a:t>
            </a:r>
            <a:r>
              <a:rPr lang="en-US" altLang="en-US" dirty="0"/>
              <a:t> group.</a:t>
            </a:r>
          </a:p>
        </p:txBody>
      </p:sp>
    </p:spTree>
    <p:extLst>
      <p:ext uri="{BB962C8B-B14F-4D97-AF65-F5344CB8AC3E}">
        <p14:creationId xmlns="" xmlns:p14="http://schemas.microsoft.com/office/powerpoint/2010/main" val="498227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8AEB02-D6EC-4F28-B6AB-C18EAE1797E0}" type="slidenum">
              <a:rPr lang="en-US" sz="2400"/>
              <a:pPr>
                <a:defRPr/>
              </a:pPr>
              <a:t>147</a:t>
            </a:fld>
            <a:endParaRPr lang="en-US" sz="2400"/>
          </a:p>
        </p:txBody>
      </p:sp>
      <p:sp>
        <p:nvSpPr>
          <p:cNvPr id="108547" name="TextBox 4"/>
          <p:cNvSpPr txBox="1">
            <a:spLocks noChangeArrowheads="1"/>
          </p:cNvSpPr>
          <p:nvPr/>
        </p:nvSpPr>
        <p:spPr bwMode="auto">
          <a:xfrm>
            <a:off x="353291" y="642610"/>
            <a:ext cx="8382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800" dirty="0">
                <a:latin typeface="Arial Black" pitchFamily="34" charset="0"/>
              </a:rPr>
              <a:t>1.3 Sources of </a:t>
            </a:r>
            <a:r>
              <a:rPr lang="en-US" altLang="en-US" sz="2800" dirty="0" smtClean="0">
                <a:latin typeface="Arial Black" pitchFamily="34" charset="0"/>
              </a:rPr>
              <a:t>Recruitment</a:t>
            </a:r>
            <a:endParaRPr lang="en-US" altLang="en-US" sz="2800" dirty="0">
              <a:latin typeface="Arial Black" pitchFamily="34" charset="0"/>
            </a:endParaRPr>
          </a:p>
        </p:txBody>
      </p:sp>
      <p:sp>
        <p:nvSpPr>
          <p:cNvPr id="6" name="TextBox 5"/>
          <p:cNvSpPr txBox="1"/>
          <p:nvPr/>
        </p:nvSpPr>
        <p:spPr>
          <a:xfrm>
            <a:off x="318655" y="1165830"/>
            <a:ext cx="8534400" cy="5509200"/>
          </a:xfrm>
          <a:prstGeom prst="rect">
            <a:avLst/>
          </a:prstGeom>
          <a:noFill/>
        </p:spPr>
        <p:txBody>
          <a:bodyPr>
            <a:spAutoFit/>
          </a:bodyPr>
          <a:lstStyle/>
          <a:p>
            <a:pPr marL="342900" indent="-342900">
              <a:buFontTx/>
              <a:buChar char="•"/>
              <a:defRPr/>
            </a:pPr>
            <a:r>
              <a:rPr lang="en-US" sz="3200" dirty="0">
                <a:cs typeface="Arial" pitchFamily="34" charset="0"/>
              </a:rPr>
              <a:t>Sources of recruitment are the </a:t>
            </a:r>
            <a:r>
              <a:rPr lang="en-US" sz="3200" dirty="0">
                <a:solidFill>
                  <a:srgbClr val="FF0000"/>
                </a:solidFill>
                <a:cs typeface="Arial" pitchFamily="34" charset="0"/>
              </a:rPr>
              <a:t>places</a:t>
            </a:r>
            <a:r>
              <a:rPr lang="en-US" sz="3200" dirty="0">
                <a:cs typeface="Arial" pitchFamily="34" charset="0"/>
              </a:rPr>
              <a:t> agencies and </a:t>
            </a:r>
            <a:r>
              <a:rPr lang="en-US" sz="3200" dirty="0">
                <a:solidFill>
                  <a:srgbClr val="FF0000"/>
                </a:solidFill>
                <a:cs typeface="Arial" pitchFamily="34" charset="0"/>
              </a:rPr>
              <a:t>institutions</a:t>
            </a:r>
            <a:r>
              <a:rPr lang="en-US" sz="3200" dirty="0">
                <a:cs typeface="Arial" pitchFamily="34" charset="0"/>
              </a:rPr>
              <a:t>, recruiters go to seek potential and </a:t>
            </a:r>
            <a:r>
              <a:rPr lang="en-US" sz="3200" dirty="0">
                <a:solidFill>
                  <a:srgbClr val="FF0000"/>
                </a:solidFill>
                <a:cs typeface="Arial" pitchFamily="34" charset="0"/>
              </a:rPr>
              <a:t>qualified candidates </a:t>
            </a:r>
            <a:r>
              <a:rPr lang="en-US" sz="3200" dirty="0">
                <a:cs typeface="Arial" pitchFamily="34" charset="0"/>
              </a:rPr>
              <a:t>that will fill the vacant jobs. </a:t>
            </a:r>
            <a:endParaRPr lang="en-US" sz="3200" dirty="0" smtClean="0">
              <a:cs typeface="Arial" pitchFamily="34" charset="0"/>
            </a:endParaRPr>
          </a:p>
          <a:p>
            <a:pPr>
              <a:defRPr/>
            </a:pPr>
            <a:endParaRPr lang="en-US" sz="3200" dirty="0">
              <a:cs typeface="Arial" pitchFamily="34" charset="0"/>
            </a:endParaRPr>
          </a:p>
          <a:p>
            <a:pPr marL="342900" indent="-342900">
              <a:buFontTx/>
              <a:buChar char="•"/>
              <a:defRPr/>
            </a:pPr>
            <a:r>
              <a:rPr lang="en-US" sz="3200" dirty="0">
                <a:cs typeface="Arial" pitchFamily="34" charset="0"/>
              </a:rPr>
              <a:t>There are </a:t>
            </a:r>
            <a:r>
              <a:rPr lang="en-US" sz="3200" dirty="0">
                <a:solidFill>
                  <a:srgbClr val="FF0000"/>
                </a:solidFill>
                <a:cs typeface="Arial" pitchFamily="34" charset="0"/>
              </a:rPr>
              <a:t>two practical sources </a:t>
            </a:r>
            <a:r>
              <a:rPr lang="en-US" sz="3200" dirty="0">
                <a:cs typeface="Arial" pitchFamily="34" charset="0"/>
              </a:rPr>
              <a:t>from which recruiters seek potential candidates to fill job needs:</a:t>
            </a:r>
          </a:p>
          <a:p>
            <a:pPr marL="1943100" lvl="3" indent="-571500">
              <a:buFont typeface="Wingdings" panose="05000000000000000000" pitchFamily="2" charset="2"/>
              <a:buChar char="v"/>
              <a:defRPr/>
            </a:pPr>
            <a:r>
              <a:rPr lang="en-US" sz="3200" dirty="0">
                <a:cs typeface="Arial" pitchFamily="34" charset="0"/>
              </a:rPr>
              <a:t>internal source and </a:t>
            </a:r>
          </a:p>
          <a:p>
            <a:pPr marL="1943100" lvl="3" indent="-571500">
              <a:buFont typeface="Wingdings" panose="05000000000000000000" pitchFamily="2" charset="2"/>
              <a:buChar char="v"/>
              <a:defRPr/>
            </a:pPr>
            <a:r>
              <a:rPr lang="en-US" sz="3200" dirty="0">
                <a:cs typeface="Arial" pitchFamily="34" charset="0"/>
              </a:rPr>
              <a:t>external source. </a:t>
            </a:r>
            <a:endParaRPr lang="en-US" sz="3200" b="1" dirty="0">
              <a:cs typeface="Arial" pitchFamily="34" charset="0"/>
            </a:endParaRPr>
          </a:p>
          <a:p>
            <a:pPr>
              <a:defRPr/>
            </a:pPr>
            <a:endParaRPr lang="en-US" sz="3200" dirty="0">
              <a:cs typeface="Arial" pitchFamily="34" charset="0"/>
            </a:endParaRPr>
          </a:p>
        </p:txBody>
      </p:sp>
    </p:spTree>
    <p:extLst>
      <p:ext uri="{BB962C8B-B14F-4D97-AF65-F5344CB8AC3E}">
        <p14:creationId xmlns="" xmlns:p14="http://schemas.microsoft.com/office/powerpoint/2010/main" val="1561843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ADC0BF-4E52-4AF7-975E-A2703CFA07CD}" type="slidenum">
              <a:rPr lang="en-US"/>
              <a:pPr>
                <a:defRPr/>
              </a:pPr>
              <a:t>148</a:t>
            </a:fld>
            <a:endParaRPr lang="en-US"/>
          </a:p>
        </p:txBody>
      </p:sp>
      <p:sp>
        <p:nvSpPr>
          <p:cNvPr id="3" name="Slide Number Placeholder 3"/>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5890DB19-512A-4199-A7A6-8F0185CB47F5}" type="slidenum">
              <a:rPr lang="en-US" sz="1200">
                <a:effectLst>
                  <a:outerShdw blurRad="38100" dist="38100" dir="2700000" algn="tl">
                    <a:srgbClr val="000000"/>
                  </a:outerShdw>
                </a:effectLst>
                <a:cs typeface="Arial" pitchFamily="34" charset="0"/>
              </a:rPr>
              <a:pPr algn="r">
                <a:defRPr/>
              </a:pPr>
              <a:t>148</a:t>
            </a:fld>
            <a:endParaRPr lang="en-US" sz="1200">
              <a:effectLst>
                <a:outerShdw blurRad="38100" dist="38100" dir="2700000" algn="tl">
                  <a:srgbClr val="000000"/>
                </a:outerShdw>
              </a:effectLst>
              <a:cs typeface="Arial" pitchFamily="34" charset="0"/>
            </a:endParaRPr>
          </a:p>
        </p:txBody>
      </p:sp>
      <p:sp>
        <p:nvSpPr>
          <p:cNvPr id="109572" name="Text Box 4"/>
          <p:cNvSpPr txBox="1">
            <a:spLocks noChangeArrowheads="1"/>
          </p:cNvSpPr>
          <p:nvPr/>
        </p:nvSpPr>
        <p:spPr bwMode="auto">
          <a:xfrm>
            <a:off x="152400" y="1119188"/>
            <a:ext cx="8839200" cy="5694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a:spcBef>
                <a:spcPct val="50000"/>
              </a:spcBef>
              <a:buClrTx/>
              <a:buFontTx/>
              <a:buNone/>
            </a:pPr>
            <a:r>
              <a:rPr lang="en-US" altLang="en-US" dirty="0">
                <a:latin typeface="Arial Black" pitchFamily="34" charset="0"/>
              </a:rPr>
              <a:t>Internal source</a:t>
            </a:r>
          </a:p>
          <a:p>
            <a:pPr lvl="1" eaLnBrk="1" hangingPunct="1">
              <a:spcBef>
                <a:spcPct val="0"/>
              </a:spcBef>
              <a:buClrTx/>
              <a:buFontTx/>
              <a:buChar char="•"/>
            </a:pPr>
            <a:r>
              <a:rPr lang="en-US" altLang="en-US" dirty="0"/>
              <a:t>  Internal source recruitment is recruiting from </a:t>
            </a:r>
            <a:r>
              <a:rPr lang="en-US" altLang="en-US" dirty="0">
                <a:solidFill>
                  <a:srgbClr val="FF0000"/>
                </a:solidFill>
              </a:rPr>
              <a:t>within the organization </a:t>
            </a:r>
            <a:r>
              <a:rPr lang="en-US" altLang="en-US" dirty="0"/>
              <a:t>(in-house)</a:t>
            </a:r>
          </a:p>
          <a:p>
            <a:pPr lvl="1" eaLnBrk="1" hangingPunct="1">
              <a:spcBef>
                <a:spcPct val="0"/>
              </a:spcBef>
              <a:buClrTx/>
              <a:buFontTx/>
              <a:buChar char="•"/>
            </a:pPr>
            <a:r>
              <a:rPr lang="en-US" altLang="en-US" dirty="0"/>
              <a:t>  Many organizations </a:t>
            </a:r>
            <a:r>
              <a:rPr lang="en-US" altLang="en-US" dirty="0">
                <a:solidFill>
                  <a:srgbClr val="FF0000"/>
                </a:solidFill>
              </a:rPr>
              <a:t>have internal </a:t>
            </a:r>
            <a:r>
              <a:rPr lang="en-US" altLang="en-US" dirty="0"/>
              <a:t>recruitment </a:t>
            </a:r>
            <a:r>
              <a:rPr lang="en-US" altLang="en-US" dirty="0">
                <a:solidFill>
                  <a:srgbClr val="FF0000"/>
                </a:solidFill>
              </a:rPr>
              <a:t>policy</a:t>
            </a:r>
            <a:r>
              <a:rPr lang="en-US" altLang="en-US" dirty="0"/>
              <a:t>. </a:t>
            </a:r>
          </a:p>
          <a:p>
            <a:pPr lvl="1" eaLnBrk="1" hangingPunct="1">
              <a:spcBef>
                <a:spcPct val="0"/>
              </a:spcBef>
              <a:buClrTx/>
              <a:buFontTx/>
              <a:buChar char="•"/>
            </a:pPr>
            <a:r>
              <a:rPr lang="en-IN" altLang="en-US" smtClean="0">
                <a:solidFill>
                  <a:srgbClr val="FF0000"/>
                </a:solidFill>
              </a:rPr>
              <a:t>Internal</a:t>
            </a:r>
            <a:r>
              <a:rPr lang="en-IN" altLang="en-US" smtClean="0"/>
              <a:t> recruitment </a:t>
            </a:r>
            <a:r>
              <a:rPr lang="en-IN" altLang="en-US" smtClean="0">
                <a:solidFill>
                  <a:srgbClr val="FF0000"/>
                </a:solidFill>
              </a:rPr>
              <a:t>improves</a:t>
            </a:r>
            <a:r>
              <a:rPr lang="en-IN" altLang="en-US" smtClean="0"/>
              <a:t> the probability of a </a:t>
            </a:r>
            <a:r>
              <a:rPr lang="en-IN" altLang="en-US" smtClean="0">
                <a:solidFill>
                  <a:srgbClr val="FF0000"/>
                </a:solidFill>
              </a:rPr>
              <a:t>good selection</a:t>
            </a:r>
            <a:r>
              <a:rPr lang="en-IN" altLang="en-US" smtClean="0"/>
              <a:t>, since all the </a:t>
            </a:r>
            <a:r>
              <a:rPr lang="en-IN" altLang="en-US" smtClean="0">
                <a:solidFill>
                  <a:srgbClr val="0070C0"/>
                </a:solidFill>
              </a:rPr>
              <a:t>necessary information </a:t>
            </a:r>
            <a:r>
              <a:rPr lang="en-IN" altLang="en-US" smtClean="0"/>
              <a:t>on employ's </a:t>
            </a:r>
            <a:r>
              <a:rPr lang="en-IN" altLang="en-US" smtClean="0">
                <a:solidFill>
                  <a:srgbClr val="0070C0"/>
                </a:solidFill>
              </a:rPr>
              <a:t>performance</a:t>
            </a:r>
            <a:r>
              <a:rPr lang="en-IN" altLang="en-US" smtClean="0"/>
              <a:t> and </a:t>
            </a:r>
            <a:r>
              <a:rPr lang="en-IN" altLang="en-US" smtClean="0">
                <a:solidFill>
                  <a:srgbClr val="0070C0"/>
                </a:solidFill>
              </a:rPr>
              <a:t>behaviour</a:t>
            </a:r>
            <a:r>
              <a:rPr lang="en-IN" altLang="en-US" smtClean="0"/>
              <a:t> is readily available</a:t>
            </a:r>
            <a:endParaRPr lang="en-US" altLang="en-US" smtClean="0"/>
          </a:p>
          <a:p>
            <a:pPr lvl="1" eaLnBrk="1" hangingPunct="1">
              <a:spcBef>
                <a:spcPct val="0"/>
              </a:spcBef>
              <a:buClrTx/>
              <a:buFontTx/>
              <a:buChar char="•"/>
            </a:pPr>
            <a:r>
              <a:rPr lang="en-US" altLang="en-US" smtClean="0"/>
              <a:t>   Internal recruitment is usually done through promotion and transfer. </a:t>
            </a:r>
          </a:p>
          <a:p>
            <a:pPr lvl="1" eaLnBrk="1" hangingPunct="1">
              <a:spcBef>
                <a:spcPct val="0"/>
              </a:spcBef>
              <a:buClrTx/>
              <a:buFontTx/>
              <a:buNone/>
            </a:pPr>
            <a:endParaRPr lang="en-US" altLang="en-US" dirty="0"/>
          </a:p>
          <a:p>
            <a:pPr lvl="1" eaLnBrk="1" hangingPunct="1">
              <a:spcBef>
                <a:spcPct val="0"/>
              </a:spcBef>
              <a:buClrTx/>
              <a:buFontTx/>
              <a:buNone/>
            </a:pPr>
            <a:endParaRPr lang="en-US" altLang="en-US" dirty="0"/>
          </a:p>
        </p:txBody>
      </p:sp>
    </p:spTree>
    <p:extLst>
      <p:ext uri="{BB962C8B-B14F-4D97-AF65-F5344CB8AC3E}">
        <p14:creationId xmlns="" xmlns:p14="http://schemas.microsoft.com/office/powerpoint/2010/main" val="58618614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704088"/>
            <a:ext cx="8229600" cy="667512"/>
          </a:xfrm>
        </p:spPr>
        <p:txBody>
          <a:bodyPr>
            <a:normAutofit fontScale="90000"/>
          </a:bodyPr>
          <a:lstStyle/>
          <a:p>
            <a:r>
              <a:rPr lang="en-US" sz="4400" b="1" dirty="0" smtClean="0"/>
              <a:t>Transfer</a:t>
            </a:r>
          </a:p>
        </p:txBody>
      </p:sp>
      <p:sp>
        <p:nvSpPr>
          <p:cNvPr id="31749" name="Content Placeholder 5"/>
          <p:cNvSpPr>
            <a:spLocks noGrp="1"/>
          </p:cNvSpPr>
          <p:nvPr>
            <p:ph sz="quarter" idx="4"/>
          </p:nvPr>
        </p:nvSpPr>
        <p:spPr>
          <a:xfrm>
            <a:off x="1219200" y="1600200"/>
            <a:ext cx="7543801" cy="1254125"/>
          </a:xfrm>
        </p:spPr>
        <p:txBody>
          <a:bodyPr>
            <a:normAutofit fontScale="92500" lnSpcReduction="20000"/>
          </a:bodyPr>
          <a:lstStyle/>
          <a:p>
            <a:pPr marL="274320" lvl="1" indent="-274320">
              <a:buClr>
                <a:schemeClr val="accent3"/>
              </a:buClr>
              <a:buSzPct val="95000"/>
            </a:pPr>
            <a:r>
              <a:rPr lang="en-US" altLang="en-US" sz="3600" b="1" dirty="0" smtClean="0">
                <a:solidFill>
                  <a:srgbClr val="0070C0"/>
                </a:solidFill>
              </a:rPr>
              <a:t>Transfer:</a:t>
            </a:r>
            <a:r>
              <a:rPr lang="en-US" altLang="en-US" sz="3600" b="1" dirty="0" smtClean="0">
                <a:solidFill>
                  <a:srgbClr val="00B0F0"/>
                </a:solidFill>
              </a:rPr>
              <a:t> </a:t>
            </a:r>
            <a:r>
              <a:rPr lang="en-US" altLang="en-US" sz="3600" dirty="0" smtClean="0"/>
              <a:t>Is moving people to positions that are </a:t>
            </a:r>
            <a:r>
              <a:rPr lang="en-US" altLang="en-US" sz="3600" dirty="0" smtClean="0">
                <a:solidFill>
                  <a:srgbClr val="FF0000"/>
                </a:solidFill>
              </a:rPr>
              <a:t>similar and equal in status </a:t>
            </a:r>
            <a:r>
              <a:rPr lang="en-US" altLang="en-US" sz="3600" dirty="0" smtClean="0"/>
              <a:t>usually horizontal.</a:t>
            </a:r>
          </a:p>
          <a:p>
            <a:endParaRPr lang="en-US" dirty="0" smtClean="0"/>
          </a:p>
        </p:txBody>
      </p:sp>
      <p:sp>
        <p:nvSpPr>
          <p:cNvPr id="31750" name="Slide Number Placeholder 6"/>
          <p:cNvSpPr>
            <a:spLocks noGrp="1"/>
          </p:cNvSpPr>
          <p:nvPr>
            <p:ph type="sldNum" sz="quarter" idx="12"/>
          </p:nvPr>
        </p:nvSpPr>
        <p:spPr>
          <a:noFill/>
          <a:ln>
            <a:miter lim="800000"/>
            <a:headEnd/>
            <a:tailEnd/>
          </a:ln>
        </p:spPr>
        <p:txBody>
          <a:bodyPr/>
          <a:lstStyle/>
          <a:p>
            <a:fld id="{B6DE5988-C0E5-463A-982E-E3628EB8AF36}" type="slidenum">
              <a:rPr lang="en-US" altLang="en-US" smtClean="0">
                <a:latin typeface="Arial" pitchFamily="34" charset="0"/>
              </a:rPr>
              <a:pPr/>
              <a:t>149</a:t>
            </a:fld>
            <a:endParaRPr lang="en-US" altLang="en-US" smtClean="0">
              <a:latin typeface="Arial" pitchFamily="34" charset="0"/>
            </a:endParaRPr>
          </a:p>
        </p:txBody>
      </p:sp>
      <p:pic>
        <p:nvPicPr>
          <p:cNvPr id="8" name="Content Placeholder 7"/>
          <p:cNvPicPr>
            <a:picLocks noGrp="1" noChangeAspect="1"/>
          </p:cNvPicPr>
          <p:nvPr>
            <p:ph sz="half" idx="2"/>
          </p:nvPr>
        </p:nvPicPr>
        <p:blipFill>
          <a:blip r:embed="rId2" cstate="print">
            <a:extLst/>
          </a:blip>
          <a:stretch>
            <a:fillRect/>
          </a:stretch>
        </p:blipFill>
        <p:spPr>
          <a:xfrm>
            <a:off x="1066800" y="2971800"/>
            <a:ext cx="7543800" cy="3657600"/>
          </a:xfrm>
          <a:effectLst>
            <a:glow rad="63500">
              <a:schemeClr val="accent1">
                <a:satMod val="175000"/>
                <a:alpha val="40000"/>
              </a:schemeClr>
            </a:glo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457200" y="1447800"/>
            <a:ext cx="8229600" cy="4389120"/>
          </a:xfrm>
        </p:spPr>
        <p:txBody>
          <a:bodyPr>
            <a:noAutofit/>
          </a:bodyPr>
          <a:lstStyle/>
          <a:p>
            <a:pPr lvl="0"/>
            <a:r>
              <a:rPr lang="en-US" sz="3200" dirty="0"/>
              <a:t>The consequence of grouping workers into shops and factories, and the specialization of labor, was a gradual emergence of more systematic attention to:</a:t>
            </a:r>
          </a:p>
          <a:p>
            <a:pPr lvl="1"/>
            <a:r>
              <a:rPr lang="en-US" sz="2800" dirty="0"/>
              <a:t>The design of jobs</a:t>
            </a:r>
          </a:p>
          <a:p>
            <a:pPr lvl="1"/>
            <a:r>
              <a:rPr lang="en-US" sz="2800" dirty="0"/>
              <a:t>The choice of workers for those jobs (</a:t>
            </a:r>
            <a:r>
              <a:rPr lang="en-US" sz="2800" dirty="0">
                <a:solidFill>
                  <a:srgbClr val="FF0000"/>
                </a:solidFill>
              </a:rPr>
              <a:t>selection</a:t>
            </a:r>
            <a:r>
              <a:rPr lang="en-US" sz="2800" dirty="0"/>
              <a:t>)</a:t>
            </a:r>
          </a:p>
          <a:p>
            <a:pPr lvl="1"/>
            <a:r>
              <a:rPr lang="en-US" sz="2800" dirty="0"/>
              <a:t>The provision of pay and benefits (</a:t>
            </a:r>
            <a:r>
              <a:rPr lang="en-US" sz="2800" dirty="0">
                <a:solidFill>
                  <a:srgbClr val="FF0000"/>
                </a:solidFill>
              </a:rPr>
              <a:t>compensation</a:t>
            </a:r>
            <a:r>
              <a:rPr lang="en-US" sz="2800" dirty="0"/>
              <a:t>), and </a:t>
            </a:r>
          </a:p>
          <a:p>
            <a:pPr lvl="1"/>
            <a:r>
              <a:rPr lang="en-US" sz="2800" dirty="0"/>
              <a:t>The welfare of employees both on and off the job</a:t>
            </a:r>
          </a:p>
          <a:p>
            <a:endParaRPr lang="en-US" sz="2800" dirty="0"/>
          </a:p>
        </p:txBody>
      </p:sp>
    </p:spTree>
    <p:extLst>
      <p:ext uri="{BB962C8B-B14F-4D97-AF65-F5344CB8AC3E}">
        <p14:creationId xmlns="" xmlns:p14="http://schemas.microsoft.com/office/powerpoint/2010/main" val="217646891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704088"/>
            <a:ext cx="8229600" cy="591312"/>
          </a:xfrm>
        </p:spPr>
        <p:txBody>
          <a:bodyPr>
            <a:normAutofit fontScale="90000"/>
          </a:bodyPr>
          <a:lstStyle/>
          <a:p>
            <a:r>
              <a:rPr lang="en-US" b="1" dirty="0" smtClean="0"/>
              <a:t>Promotion</a:t>
            </a:r>
          </a:p>
        </p:txBody>
      </p:sp>
      <p:sp>
        <p:nvSpPr>
          <p:cNvPr id="22531" name="Slide Number Placeholder 3"/>
          <p:cNvSpPr>
            <a:spLocks noGrp="1"/>
          </p:cNvSpPr>
          <p:nvPr>
            <p:ph type="sldNum" sz="quarter" idx="12"/>
          </p:nvPr>
        </p:nvSpPr>
        <p:spPr>
          <a:noFill/>
          <a:ln>
            <a:miter lim="800000"/>
            <a:headEnd/>
            <a:tailEnd/>
          </a:ln>
        </p:spPr>
        <p:txBody>
          <a:bodyPr/>
          <a:lstStyle/>
          <a:p>
            <a:fld id="{F3DBDA37-81CE-40C8-AFC0-E611C0B3CEF4}" type="slidenum">
              <a:rPr lang="en-US" altLang="en-US" smtClean="0">
                <a:latin typeface="Arial" pitchFamily="34" charset="0"/>
              </a:rPr>
              <a:pPr/>
              <a:t>150</a:t>
            </a:fld>
            <a:endParaRPr lang="en-US" altLang="en-US" smtClean="0">
              <a:latin typeface="Arial" pitchFamily="34" charset="0"/>
            </a:endParaRPr>
          </a:p>
        </p:txBody>
      </p:sp>
      <p:pic>
        <p:nvPicPr>
          <p:cNvPr id="22532" name="Picture 2" descr="https://encrypted-tbn0.gstatic.com/images?q=tbn:ANd9GcT0n4cz8ir8cdJp3UXqwuk7cqHBLj94tAngRwaFlkOc6FWZsPaQ"/>
          <p:cNvPicPr>
            <a:picLocks noGrp="1" noChangeAspect="1" noChangeArrowheads="1"/>
          </p:cNvPicPr>
          <p:nvPr>
            <p:ph idx="1"/>
          </p:nvPr>
        </p:nvPicPr>
        <p:blipFill>
          <a:blip r:embed="rId2"/>
          <a:srcRect/>
          <a:stretch>
            <a:fillRect/>
          </a:stretch>
        </p:blipFill>
        <p:spPr>
          <a:xfrm>
            <a:off x="381000" y="3048000"/>
            <a:ext cx="3077308" cy="3429000"/>
          </a:xfrm>
          <a:noFill/>
        </p:spPr>
      </p:pic>
      <p:pic>
        <p:nvPicPr>
          <p:cNvPr id="22533" name="Picture 2" descr="https://encrypted-tbn0.gstatic.com/images?q=tbn:ANd9GcSO8G-brJr5mmR72n_HsYaDdSvZMynmgBDM9yXl8Tm6Hsa-o8Vk"/>
          <p:cNvPicPr>
            <a:picLocks noChangeAspect="1" noChangeArrowheads="1"/>
          </p:cNvPicPr>
          <p:nvPr/>
        </p:nvPicPr>
        <p:blipFill>
          <a:blip r:embed="rId3"/>
          <a:srcRect/>
          <a:stretch>
            <a:fillRect/>
          </a:stretch>
        </p:blipFill>
        <p:spPr bwMode="auto">
          <a:xfrm>
            <a:off x="3810000" y="3200400"/>
            <a:ext cx="2743200" cy="3048000"/>
          </a:xfrm>
          <a:prstGeom prst="rect">
            <a:avLst/>
          </a:prstGeom>
          <a:noFill/>
          <a:ln w="9525">
            <a:noFill/>
            <a:miter lim="800000"/>
            <a:headEnd/>
            <a:tailEnd/>
          </a:ln>
        </p:spPr>
      </p:pic>
      <p:sp>
        <p:nvSpPr>
          <p:cNvPr id="8" name="Rectangle 7"/>
          <p:cNvSpPr/>
          <p:nvPr/>
        </p:nvSpPr>
        <p:spPr>
          <a:xfrm>
            <a:off x="1066800" y="1371600"/>
            <a:ext cx="7848600" cy="1754326"/>
          </a:xfrm>
          <a:prstGeom prst="rect">
            <a:avLst/>
          </a:prstGeom>
        </p:spPr>
        <p:txBody>
          <a:bodyPr wrap="square">
            <a:spAutoFit/>
          </a:bodyPr>
          <a:lstStyle/>
          <a:p>
            <a:pPr lvl="1">
              <a:spcBef>
                <a:spcPct val="0"/>
              </a:spcBef>
            </a:pPr>
            <a:r>
              <a:rPr lang="en-US" altLang="en-US" sz="3600" b="1" dirty="0" smtClean="0">
                <a:solidFill>
                  <a:srgbClr val="0070C0"/>
                </a:solidFill>
              </a:rPr>
              <a:t>Promotion:</a:t>
            </a:r>
            <a:r>
              <a:rPr lang="en-US" altLang="en-US" sz="3600" b="1" dirty="0" smtClean="0">
                <a:solidFill>
                  <a:srgbClr val="00B0F0"/>
                </a:solidFill>
              </a:rPr>
              <a:t> </a:t>
            </a:r>
            <a:r>
              <a:rPr lang="en-US" altLang="en-US" sz="3600" dirty="0" smtClean="0"/>
              <a:t>Moving people to </a:t>
            </a:r>
            <a:r>
              <a:rPr lang="en-US" altLang="en-US" sz="3600" dirty="0" smtClean="0">
                <a:solidFill>
                  <a:srgbClr val="FF0000"/>
                </a:solidFill>
              </a:rPr>
              <a:t>higher level position </a:t>
            </a:r>
            <a:r>
              <a:rPr lang="en-US" altLang="en-US" sz="3600" dirty="0" smtClean="0"/>
              <a:t>with higher status usually vertical.</a:t>
            </a:r>
            <a:endParaRPr lang="en-US" altLang="en-US" sz="3600"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3B9028B-D3C4-43F2-8553-2252FC5C1CD5}" type="slidenum">
              <a:rPr lang="en-US" smtClean="0"/>
              <a:pPr>
                <a:defRPr/>
              </a:pPr>
              <a:t>151</a:t>
            </a:fld>
            <a:endParaRPr lang="en-US"/>
          </a:p>
        </p:txBody>
      </p:sp>
      <p:sp>
        <p:nvSpPr>
          <p:cNvPr id="3" name="Rectangle 2"/>
          <p:cNvSpPr/>
          <p:nvPr/>
        </p:nvSpPr>
        <p:spPr>
          <a:xfrm>
            <a:off x="139700" y="381000"/>
            <a:ext cx="8839200" cy="6186488"/>
          </a:xfrm>
          <a:prstGeom prst="rect">
            <a:avLst/>
          </a:prstGeom>
        </p:spPr>
        <p:txBody>
          <a:bodyPr>
            <a:spAutoFit/>
          </a:bodyPr>
          <a:lstStyle/>
          <a:p>
            <a:pPr>
              <a:defRPr/>
            </a:pPr>
            <a:r>
              <a:rPr lang="en-IN" sz="3600" b="1" dirty="0">
                <a:cs typeface="Arial" pitchFamily="34" charset="0"/>
              </a:rPr>
              <a:t>Moreover, </a:t>
            </a:r>
            <a:r>
              <a:rPr lang="en-US" sz="3600" b="1" dirty="0">
                <a:cs typeface="Arial" pitchFamily="34" charset="0"/>
              </a:rPr>
              <a:t>internal source</a:t>
            </a:r>
            <a:r>
              <a:rPr lang="en-IN" sz="3600" b="1" dirty="0">
                <a:cs typeface="Arial" pitchFamily="34" charset="0"/>
              </a:rPr>
              <a:t> has the following </a:t>
            </a:r>
            <a:r>
              <a:rPr lang="en-IN" sz="3600" b="1" dirty="0" smtClean="0">
                <a:cs typeface="Arial" pitchFamily="34" charset="0"/>
              </a:rPr>
              <a:t>advantages:</a:t>
            </a:r>
            <a:endParaRPr lang="en-IN" sz="3600" b="1" dirty="0">
              <a:cs typeface="Arial" pitchFamily="34" charset="0"/>
            </a:endParaRPr>
          </a:p>
          <a:p>
            <a:pPr>
              <a:defRPr/>
            </a:pPr>
            <a:endParaRPr lang="en-US" sz="3600" dirty="0">
              <a:solidFill>
                <a:srgbClr val="00FF00"/>
              </a:solidFill>
              <a:cs typeface="Arial" pitchFamily="34" charset="0"/>
            </a:endParaRPr>
          </a:p>
          <a:p>
            <a:pPr marL="571500" indent="-571500">
              <a:buFont typeface="Wingdings" panose="05000000000000000000" pitchFamily="2" charset="2"/>
              <a:buChar char="Ø"/>
              <a:defRPr/>
            </a:pPr>
            <a:r>
              <a:rPr lang="en-IN" sz="3600" i="1" dirty="0">
                <a:cs typeface="Arial" pitchFamily="34" charset="0"/>
              </a:rPr>
              <a:t>Internal </a:t>
            </a:r>
            <a:r>
              <a:rPr lang="en-IN" sz="3600" i="1" dirty="0">
                <a:solidFill>
                  <a:srgbClr val="FF0000"/>
                </a:solidFill>
                <a:cs typeface="Arial" pitchFamily="34" charset="0"/>
              </a:rPr>
              <a:t>candidates do not need </a:t>
            </a:r>
            <a:r>
              <a:rPr lang="en-IN" sz="3600" i="1" dirty="0">
                <a:cs typeface="Arial" pitchFamily="34" charset="0"/>
              </a:rPr>
              <a:t>the extensive </a:t>
            </a:r>
            <a:r>
              <a:rPr lang="en-IN" sz="3600" i="1" dirty="0">
                <a:solidFill>
                  <a:srgbClr val="FF0000"/>
                </a:solidFill>
                <a:cs typeface="Arial" pitchFamily="34" charset="0"/>
              </a:rPr>
              <a:t>familiarization</a:t>
            </a:r>
            <a:r>
              <a:rPr lang="en-IN" sz="3600" i="1" dirty="0">
                <a:cs typeface="Arial" pitchFamily="34" charset="0"/>
              </a:rPr>
              <a:t> with organizational policies because, </a:t>
            </a:r>
            <a:r>
              <a:rPr lang="en-US" sz="3600" dirty="0">
                <a:cs typeface="Arial" pitchFamily="34" charset="0"/>
              </a:rPr>
              <a:t>candidate already know the organization</a:t>
            </a:r>
            <a:r>
              <a:rPr lang="en-IN" sz="3600" i="1" dirty="0">
                <a:cs typeface="Arial" pitchFamily="34" charset="0"/>
              </a:rPr>
              <a:t>. </a:t>
            </a:r>
            <a:endParaRPr lang="en-US" sz="3600" dirty="0">
              <a:cs typeface="Arial" pitchFamily="34" charset="0"/>
            </a:endParaRPr>
          </a:p>
          <a:p>
            <a:pPr marL="571500" indent="-571500">
              <a:buFont typeface="Wingdings" panose="05000000000000000000" pitchFamily="2" charset="2"/>
              <a:buChar char="Ø"/>
              <a:defRPr/>
            </a:pPr>
            <a:r>
              <a:rPr lang="en-IN" sz="3600" i="1" dirty="0">
                <a:cs typeface="Arial" pitchFamily="34" charset="0"/>
              </a:rPr>
              <a:t>Internal recruiting efforts are much </a:t>
            </a:r>
            <a:r>
              <a:rPr lang="en-IN" sz="3600" i="1" dirty="0">
                <a:solidFill>
                  <a:srgbClr val="FF0000"/>
                </a:solidFill>
                <a:cs typeface="Arial" pitchFamily="34" charset="0"/>
              </a:rPr>
              <a:t>less expensive </a:t>
            </a:r>
            <a:r>
              <a:rPr lang="en-IN" sz="3600" i="1" dirty="0">
                <a:cs typeface="Arial" pitchFamily="34" charset="0"/>
              </a:rPr>
              <a:t>than external efforts </a:t>
            </a:r>
            <a:r>
              <a:rPr lang="en-IN" sz="3600" dirty="0">
                <a:cs typeface="Arial" pitchFamily="34" charset="0"/>
              </a:rPr>
              <a:t>(Scarpello &amp; </a:t>
            </a:r>
            <a:r>
              <a:rPr lang="en-IN" sz="3600" dirty="0" err="1">
                <a:cs typeface="Arial" pitchFamily="34" charset="0"/>
              </a:rPr>
              <a:t>Ledvinka</a:t>
            </a:r>
            <a:r>
              <a:rPr lang="en-IN" sz="3600" dirty="0">
                <a:cs typeface="Arial" pitchFamily="34" charset="0"/>
              </a:rPr>
              <a:t>, 1988)</a:t>
            </a:r>
            <a:r>
              <a:rPr lang="en-IN" sz="3600" i="1" dirty="0">
                <a:cs typeface="Arial" pitchFamily="34" charset="0"/>
              </a:rPr>
              <a:t>.</a:t>
            </a:r>
            <a:endParaRPr lang="en-US" sz="3600" dirty="0">
              <a:cs typeface="Arial" pitchFamily="34" charset="0"/>
            </a:endParaRPr>
          </a:p>
        </p:txBody>
      </p:sp>
    </p:spTree>
    <p:extLst>
      <p:ext uri="{BB962C8B-B14F-4D97-AF65-F5344CB8AC3E}">
        <p14:creationId xmlns="" xmlns:p14="http://schemas.microsoft.com/office/powerpoint/2010/main" val="228842858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045D1E-9946-4699-8CB2-AA0873D79B88}" type="slidenum">
              <a:rPr lang="en-US" smtClean="0"/>
              <a:pPr>
                <a:defRPr/>
              </a:pPr>
              <a:t>152</a:t>
            </a:fld>
            <a:endParaRPr lang="en-US"/>
          </a:p>
        </p:txBody>
      </p:sp>
      <p:sp>
        <p:nvSpPr>
          <p:cNvPr id="112643" name="Rectangle 2"/>
          <p:cNvSpPr>
            <a:spLocks noChangeArrowheads="1"/>
          </p:cNvSpPr>
          <p:nvPr/>
        </p:nvSpPr>
        <p:spPr bwMode="auto">
          <a:xfrm>
            <a:off x="217488" y="2209800"/>
            <a:ext cx="8839200" cy="3170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 typeface="Wingdings" pitchFamily="2" charset="2"/>
              <a:buChar char="Ø"/>
            </a:pPr>
            <a:r>
              <a:rPr lang="en-US" altLang="en-US" sz="4000" dirty="0"/>
              <a:t>  Organization </a:t>
            </a:r>
            <a:r>
              <a:rPr lang="en-US" altLang="en-US" sz="4000" dirty="0" smtClean="0"/>
              <a:t>have more </a:t>
            </a:r>
            <a:r>
              <a:rPr lang="en-US" altLang="en-US" sz="4000" dirty="0">
                <a:solidFill>
                  <a:srgbClr val="FF0000"/>
                </a:solidFill>
              </a:rPr>
              <a:t>knowledge</a:t>
            </a:r>
            <a:r>
              <a:rPr lang="en-US" altLang="en-US" sz="4000" dirty="0"/>
              <a:t> of the </a:t>
            </a:r>
            <a:r>
              <a:rPr lang="en-US" altLang="en-US" sz="4000" dirty="0">
                <a:solidFill>
                  <a:srgbClr val="0070C0"/>
                </a:solidFill>
              </a:rPr>
              <a:t>candidate’s strengths </a:t>
            </a:r>
            <a:r>
              <a:rPr lang="en-US" altLang="en-US" sz="4000" dirty="0"/>
              <a:t>and weaknesses </a:t>
            </a:r>
          </a:p>
          <a:p>
            <a:pPr eaLnBrk="1" hangingPunct="1">
              <a:spcBef>
                <a:spcPct val="0"/>
              </a:spcBef>
              <a:buClrTx/>
              <a:buSzTx/>
              <a:buFont typeface="Wingdings" pitchFamily="2" charset="2"/>
              <a:buChar char="Ø"/>
            </a:pPr>
            <a:r>
              <a:rPr lang="en-US" altLang="en-US" sz="4000" dirty="0"/>
              <a:t>Employee morale and motivation    are </a:t>
            </a:r>
            <a:r>
              <a:rPr lang="en-US" altLang="en-US" sz="4000" dirty="0" smtClean="0"/>
              <a:t>enhanced.  </a:t>
            </a:r>
            <a:endParaRPr lang="en-US" altLang="en-US" sz="4000" dirty="0"/>
          </a:p>
        </p:txBody>
      </p:sp>
      <p:sp>
        <p:nvSpPr>
          <p:cNvPr id="112644" name="Rectangle 3"/>
          <p:cNvSpPr>
            <a:spLocks noChangeArrowheads="1"/>
          </p:cNvSpPr>
          <p:nvPr/>
        </p:nvSpPr>
        <p:spPr bwMode="auto">
          <a:xfrm>
            <a:off x="217488" y="914400"/>
            <a:ext cx="88392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IN" altLang="en-US" sz="4400" dirty="0" err="1"/>
              <a:t>Contd</a:t>
            </a:r>
            <a:r>
              <a:rPr lang="en-IN" altLang="en-US" sz="4400" dirty="0"/>
              <a:t>…..advantages</a:t>
            </a:r>
            <a:endParaRPr lang="en-US" altLang="en-US" sz="4400" dirty="0"/>
          </a:p>
        </p:txBody>
      </p:sp>
    </p:spTree>
    <p:extLst>
      <p:ext uri="{BB962C8B-B14F-4D97-AF65-F5344CB8AC3E}">
        <p14:creationId xmlns="" xmlns:p14="http://schemas.microsoft.com/office/powerpoint/2010/main" val="223580297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48C8BA-1801-411F-AA3A-0A1A8B9E5C61}" type="slidenum">
              <a:rPr lang="en-US" smtClean="0"/>
              <a:pPr>
                <a:defRPr/>
              </a:pPr>
              <a:t>153</a:t>
            </a:fld>
            <a:endParaRPr lang="en-US"/>
          </a:p>
        </p:txBody>
      </p:sp>
      <p:sp>
        <p:nvSpPr>
          <p:cNvPr id="3" name="Rectangle 2"/>
          <p:cNvSpPr/>
          <p:nvPr/>
        </p:nvSpPr>
        <p:spPr>
          <a:xfrm>
            <a:off x="152400" y="200025"/>
            <a:ext cx="8915400" cy="5386090"/>
          </a:xfrm>
          <a:prstGeom prst="rect">
            <a:avLst/>
          </a:prstGeom>
        </p:spPr>
        <p:txBody>
          <a:bodyPr>
            <a:spAutoFit/>
          </a:bodyPr>
          <a:lstStyle/>
          <a:p>
            <a:pPr algn="just">
              <a:defRPr/>
            </a:pPr>
            <a:r>
              <a:rPr lang="en-IN" sz="3200" b="1" dirty="0">
                <a:cs typeface="Arial" pitchFamily="34" charset="0"/>
              </a:rPr>
              <a:t>Internal recruiting approach has its own </a:t>
            </a:r>
            <a:r>
              <a:rPr lang="en-IN" sz="3200" b="1" dirty="0" smtClean="0">
                <a:cs typeface="Arial" pitchFamily="34" charset="0"/>
              </a:rPr>
              <a:t>disadvantages:</a:t>
            </a:r>
            <a:endParaRPr lang="en-IN" sz="3200" b="1" dirty="0">
              <a:cs typeface="Arial" pitchFamily="34" charset="0"/>
            </a:endParaRPr>
          </a:p>
          <a:p>
            <a:pPr>
              <a:defRPr/>
            </a:pPr>
            <a:endParaRPr lang="en-IN" sz="2800" dirty="0">
              <a:solidFill>
                <a:srgbClr val="00FF00"/>
              </a:solidFill>
              <a:cs typeface="Arial" pitchFamily="34" charset="0"/>
            </a:endParaRPr>
          </a:p>
          <a:p>
            <a:pPr marL="285750" indent="-285750">
              <a:buFont typeface="Wingdings" panose="05000000000000000000" pitchFamily="2" charset="2"/>
              <a:buChar char="q"/>
              <a:defRPr/>
            </a:pPr>
            <a:r>
              <a:rPr lang="en-IN" sz="2800" dirty="0">
                <a:cs typeface="Arial" pitchFamily="34" charset="0"/>
              </a:rPr>
              <a:t>  '</a:t>
            </a:r>
            <a:r>
              <a:rPr lang="en-IN" sz="2800" i="1" dirty="0">
                <a:cs typeface="Arial" pitchFamily="34" charset="0"/>
              </a:rPr>
              <a:t>Inbreeding' is a drawback</a:t>
            </a:r>
            <a:r>
              <a:rPr lang="en-IN" sz="2800" dirty="0">
                <a:cs typeface="Arial" pitchFamily="34" charset="0"/>
              </a:rPr>
              <a:t>.  The employee tends to demonstrate on the job </a:t>
            </a:r>
            <a:r>
              <a:rPr lang="en-IN" sz="2800" dirty="0">
                <a:solidFill>
                  <a:srgbClr val="FF0000"/>
                </a:solidFill>
                <a:cs typeface="Arial" pitchFamily="34" charset="0"/>
              </a:rPr>
              <a:t>only what he/she has learned in the organization</a:t>
            </a:r>
            <a:r>
              <a:rPr lang="en-IN" sz="2800" dirty="0">
                <a:cs typeface="Arial" pitchFamily="34" charset="0"/>
              </a:rPr>
              <a:t>. (creativity and </a:t>
            </a:r>
            <a:r>
              <a:rPr lang="en-IN" sz="2800" dirty="0">
                <a:solidFill>
                  <a:schemeClr val="accent1"/>
                </a:solidFill>
                <a:cs typeface="Arial" pitchFamily="34" charset="0"/>
              </a:rPr>
              <a:t>innovation</a:t>
            </a:r>
            <a:r>
              <a:rPr lang="en-IN" sz="2800" dirty="0">
                <a:cs typeface="Arial" pitchFamily="34" charset="0"/>
              </a:rPr>
              <a:t> will be stifled</a:t>
            </a:r>
            <a:r>
              <a:rPr lang="en-IN" sz="2800" dirty="0" smtClean="0">
                <a:cs typeface="Arial" pitchFamily="34" charset="0"/>
              </a:rPr>
              <a:t>.)</a:t>
            </a:r>
          </a:p>
          <a:p>
            <a:pPr marL="285750" indent="-285750">
              <a:buFont typeface="Wingdings" panose="05000000000000000000" pitchFamily="2" charset="2"/>
              <a:buChar char="q"/>
              <a:defRPr/>
            </a:pPr>
            <a:endParaRPr lang="en-IN" sz="2800" dirty="0">
              <a:cs typeface="Arial" pitchFamily="34" charset="0"/>
            </a:endParaRPr>
          </a:p>
          <a:p>
            <a:pPr marL="285750" indent="-285750">
              <a:buFont typeface="Wingdings" panose="05000000000000000000" pitchFamily="2" charset="2"/>
              <a:buChar char="q"/>
              <a:defRPr/>
            </a:pPr>
            <a:r>
              <a:rPr lang="en-IN" sz="2800" dirty="0" smtClean="0">
                <a:solidFill>
                  <a:srgbClr val="FF0000"/>
                </a:solidFill>
                <a:cs typeface="Arial" pitchFamily="34" charset="0"/>
              </a:rPr>
              <a:t>Recruiting </a:t>
            </a:r>
            <a:r>
              <a:rPr lang="en-IN" sz="2800" dirty="0">
                <a:solidFill>
                  <a:srgbClr val="FF0000"/>
                </a:solidFill>
                <a:cs typeface="Arial" pitchFamily="34" charset="0"/>
              </a:rPr>
              <a:t>friends</a:t>
            </a:r>
            <a:r>
              <a:rPr lang="en-IN" sz="2800" dirty="0">
                <a:cs typeface="Arial" pitchFamily="34" charset="0"/>
              </a:rPr>
              <a:t>/ relatives of present employees may often </a:t>
            </a:r>
            <a:r>
              <a:rPr lang="en-IN" sz="2800" dirty="0">
                <a:solidFill>
                  <a:srgbClr val="0070C0"/>
                </a:solidFill>
                <a:cs typeface="Arial" pitchFamily="34" charset="0"/>
              </a:rPr>
              <a:t>create unnecessary tensions </a:t>
            </a:r>
            <a:r>
              <a:rPr lang="en-IN" sz="2800" dirty="0">
                <a:cs typeface="Arial" pitchFamily="34" charset="0"/>
              </a:rPr>
              <a:t>and charges of favouritism, nepotism, etc.  It often leads to serious erosion of discipline as well (</a:t>
            </a:r>
            <a:r>
              <a:rPr lang="en-IN" sz="2800" dirty="0" err="1">
                <a:cs typeface="Arial" pitchFamily="34" charset="0"/>
              </a:rPr>
              <a:t>Chattterjee</a:t>
            </a:r>
            <a:r>
              <a:rPr lang="en-IN" sz="2800" dirty="0">
                <a:cs typeface="Arial" pitchFamily="34" charset="0"/>
              </a:rPr>
              <a:t>, 1995).</a:t>
            </a:r>
            <a:endParaRPr lang="en-US" sz="2800" dirty="0">
              <a:cs typeface="Arial" pitchFamily="34" charset="0"/>
            </a:endParaRPr>
          </a:p>
        </p:txBody>
      </p:sp>
    </p:spTree>
    <p:extLst>
      <p:ext uri="{BB962C8B-B14F-4D97-AF65-F5344CB8AC3E}">
        <p14:creationId xmlns="" xmlns:p14="http://schemas.microsoft.com/office/powerpoint/2010/main" val="312857139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3A3B84B-7428-4EDA-B7AF-972B6A4AB83A}" type="slidenum">
              <a:rPr lang="en-US" smtClean="0"/>
              <a:pPr>
                <a:defRPr/>
              </a:pPr>
              <a:t>154</a:t>
            </a:fld>
            <a:endParaRPr lang="en-US"/>
          </a:p>
        </p:txBody>
      </p:sp>
      <p:sp>
        <p:nvSpPr>
          <p:cNvPr id="114691" name="Rectangle 2"/>
          <p:cNvSpPr>
            <a:spLocks noChangeArrowheads="1"/>
          </p:cNvSpPr>
          <p:nvPr/>
        </p:nvSpPr>
        <p:spPr bwMode="auto">
          <a:xfrm>
            <a:off x="533400" y="1905000"/>
            <a:ext cx="8001000"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 typeface="Wingdings" pitchFamily="2" charset="2"/>
              <a:buChar char="q"/>
            </a:pPr>
            <a:r>
              <a:rPr lang="en-US" altLang="en-US" sz="2800" dirty="0"/>
              <a:t>  Employees may be </a:t>
            </a:r>
            <a:r>
              <a:rPr lang="en-US" altLang="en-US" sz="2800" dirty="0">
                <a:solidFill>
                  <a:srgbClr val="FF0000"/>
                </a:solidFill>
              </a:rPr>
              <a:t>promoted beyond their level</a:t>
            </a:r>
            <a:r>
              <a:rPr lang="en-US" altLang="en-US" sz="2800" dirty="0"/>
              <a:t> of incompetence </a:t>
            </a:r>
            <a:endParaRPr lang="en-US" altLang="en-US" sz="2800" dirty="0" smtClean="0"/>
          </a:p>
          <a:p>
            <a:pPr eaLnBrk="1" hangingPunct="1">
              <a:spcBef>
                <a:spcPct val="0"/>
              </a:spcBef>
              <a:buClrTx/>
              <a:buSzTx/>
              <a:buFont typeface="Wingdings" pitchFamily="2" charset="2"/>
              <a:buChar char="q"/>
            </a:pPr>
            <a:endParaRPr lang="en-US" altLang="en-US" sz="2800" dirty="0"/>
          </a:p>
          <a:p>
            <a:pPr eaLnBrk="1" hangingPunct="1">
              <a:spcBef>
                <a:spcPct val="0"/>
              </a:spcBef>
              <a:buClrTx/>
              <a:buSzTx/>
              <a:buFont typeface="Wingdings" pitchFamily="2" charset="2"/>
              <a:buChar char="q"/>
            </a:pPr>
            <a:r>
              <a:rPr lang="en-IN" sz="2800" dirty="0">
                <a:cs typeface="Arial" pitchFamily="34" charset="0"/>
              </a:rPr>
              <a:t> </a:t>
            </a:r>
            <a:r>
              <a:rPr lang="en-IN" sz="2800" dirty="0">
                <a:solidFill>
                  <a:srgbClr val="FF0000"/>
                </a:solidFill>
                <a:cs typeface="Arial" pitchFamily="34" charset="0"/>
              </a:rPr>
              <a:t>Inadequacy of supply </a:t>
            </a:r>
            <a:r>
              <a:rPr lang="en-IN" sz="2800" dirty="0">
                <a:cs typeface="Arial" pitchFamily="34" charset="0"/>
              </a:rPr>
              <a:t>would also </a:t>
            </a:r>
            <a:r>
              <a:rPr lang="en-IN" sz="2800" dirty="0">
                <a:solidFill>
                  <a:srgbClr val="FF0000"/>
                </a:solidFill>
                <a:cs typeface="Arial" pitchFamily="34" charset="0"/>
              </a:rPr>
              <a:t>arise</a:t>
            </a:r>
            <a:r>
              <a:rPr lang="en-IN" sz="2800" dirty="0">
                <a:cs typeface="Arial" pitchFamily="34" charset="0"/>
              </a:rPr>
              <a:t> since </a:t>
            </a:r>
            <a:r>
              <a:rPr lang="en-IN" sz="2800" dirty="0">
                <a:solidFill>
                  <a:srgbClr val="0070C0"/>
                </a:solidFill>
                <a:cs typeface="Arial" pitchFamily="34" charset="0"/>
              </a:rPr>
              <a:t>fewer people </a:t>
            </a:r>
            <a:r>
              <a:rPr lang="en-IN" sz="2800" dirty="0">
                <a:cs typeface="Arial" pitchFamily="34" charset="0"/>
              </a:rPr>
              <a:t>would be available to choose from as </a:t>
            </a:r>
            <a:r>
              <a:rPr lang="en-IN" sz="2800" dirty="0">
                <a:solidFill>
                  <a:srgbClr val="0070C0"/>
                </a:solidFill>
                <a:cs typeface="Arial" pitchFamily="34" charset="0"/>
              </a:rPr>
              <a:t>opposed to external recruitment</a:t>
            </a:r>
            <a:r>
              <a:rPr lang="en-IN" sz="2800" dirty="0" smtClean="0">
                <a:solidFill>
                  <a:srgbClr val="0070C0"/>
                </a:solidFill>
                <a:cs typeface="Arial" pitchFamily="34" charset="0"/>
              </a:rPr>
              <a:t>.</a:t>
            </a:r>
          </a:p>
          <a:p>
            <a:pPr eaLnBrk="1" hangingPunct="1">
              <a:spcBef>
                <a:spcPct val="0"/>
              </a:spcBef>
              <a:buClrTx/>
              <a:buSzTx/>
              <a:buFont typeface="Wingdings" pitchFamily="2" charset="2"/>
              <a:buChar char="q"/>
            </a:pPr>
            <a:endParaRPr lang="en-US" altLang="en-US" sz="2800" dirty="0"/>
          </a:p>
          <a:p>
            <a:pPr eaLnBrk="1" hangingPunct="1">
              <a:spcBef>
                <a:spcPct val="0"/>
              </a:spcBef>
              <a:buClrTx/>
              <a:buSzTx/>
              <a:buFont typeface="Wingdings" pitchFamily="2" charset="2"/>
              <a:buChar char="q"/>
            </a:pPr>
            <a:r>
              <a:rPr lang="en-US" altLang="en-US" sz="2800" dirty="0"/>
              <a:t>  Excellent </a:t>
            </a:r>
            <a:r>
              <a:rPr lang="en-US" altLang="en-US" sz="2800" dirty="0">
                <a:solidFill>
                  <a:srgbClr val="FF0000"/>
                </a:solidFill>
              </a:rPr>
              <a:t>training</a:t>
            </a:r>
            <a:r>
              <a:rPr lang="en-US" altLang="en-US" sz="2800" dirty="0"/>
              <a:t> and development programs are </a:t>
            </a:r>
            <a:r>
              <a:rPr lang="en-US" altLang="en-US" sz="2800" dirty="0">
                <a:solidFill>
                  <a:srgbClr val="FF0000"/>
                </a:solidFill>
              </a:rPr>
              <a:t>necessary</a:t>
            </a:r>
          </a:p>
        </p:txBody>
      </p:sp>
      <p:sp>
        <p:nvSpPr>
          <p:cNvPr id="114692" name="Rectangle 3"/>
          <p:cNvSpPr>
            <a:spLocks noChangeArrowheads="1"/>
          </p:cNvSpPr>
          <p:nvPr/>
        </p:nvSpPr>
        <p:spPr bwMode="auto">
          <a:xfrm>
            <a:off x="203633" y="689769"/>
            <a:ext cx="88392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IN" altLang="en-US" sz="4400" dirty="0" err="1"/>
              <a:t>Contd</a:t>
            </a:r>
            <a:r>
              <a:rPr lang="en-IN" altLang="en-US" sz="4400" dirty="0"/>
              <a:t>…..disadvantages</a:t>
            </a:r>
            <a:endParaRPr lang="en-US" altLang="en-US" sz="4400" dirty="0"/>
          </a:p>
        </p:txBody>
      </p:sp>
    </p:spTree>
    <p:extLst>
      <p:ext uri="{BB962C8B-B14F-4D97-AF65-F5344CB8AC3E}">
        <p14:creationId xmlns="" xmlns:p14="http://schemas.microsoft.com/office/powerpoint/2010/main" val="352153083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0502C0-ACBA-44C5-BF61-7D3C04A50225}" type="slidenum">
              <a:rPr lang="en-US" smtClean="0"/>
              <a:pPr>
                <a:defRPr/>
              </a:pPr>
              <a:t>155</a:t>
            </a:fld>
            <a:endParaRPr lang="en-US"/>
          </a:p>
        </p:txBody>
      </p:sp>
      <p:sp>
        <p:nvSpPr>
          <p:cNvPr id="115715" name="Rectangle 2"/>
          <p:cNvSpPr>
            <a:spLocks noChangeArrowheads="1"/>
          </p:cNvSpPr>
          <p:nvPr/>
        </p:nvSpPr>
        <p:spPr bwMode="auto">
          <a:xfrm>
            <a:off x="166254" y="990600"/>
            <a:ext cx="8839200" cy="550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71500" indent="-5715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 typeface="Wingdings" panose="05000000000000000000" pitchFamily="2" charset="2"/>
              <a:buChar char="q"/>
            </a:pPr>
            <a:r>
              <a:rPr lang="en-US" altLang="en-US" b="1" dirty="0"/>
              <a:t> The way in which internal applicants are located/</a:t>
            </a:r>
            <a:r>
              <a:rPr lang="en-IN" altLang="en-US" b="1" dirty="0"/>
              <a:t>acquire candidates</a:t>
            </a:r>
            <a:r>
              <a:rPr lang="en-US" altLang="en-US" b="1" dirty="0"/>
              <a:t> is often through </a:t>
            </a:r>
            <a:r>
              <a:rPr lang="en-US" altLang="en-US" b="1" dirty="0">
                <a:solidFill>
                  <a:srgbClr val="FF0000"/>
                </a:solidFill>
              </a:rPr>
              <a:t>job posting </a:t>
            </a:r>
            <a:r>
              <a:rPr lang="en-US" altLang="en-US" b="1" dirty="0"/>
              <a:t>and </a:t>
            </a:r>
            <a:r>
              <a:rPr lang="en-US" altLang="en-US" b="1" dirty="0">
                <a:solidFill>
                  <a:srgbClr val="FF0000"/>
                </a:solidFill>
              </a:rPr>
              <a:t>job bidding</a:t>
            </a:r>
            <a:r>
              <a:rPr lang="en-US" altLang="en-US" b="1" dirty="0" smtClean="0"/>
              <a:t>.</a:t>
            </a:r>
          </a:p>
          <a:p>
            <a:pPr eaLnBrk="1" hangingPunct="1">
              <a:spcBef>
                <a:spcPct val="0"/>
              </a:spcBef>
              <a:buClrTx/>
              <a:buSzTx/>
              <a:buFont typeface="Wingdings" panose="05000000000000000000" pitchFamily="2" charset="2"/>
              <a:buChar char="q"/>
            </a:pPr>
            <a:endParaRPr lang="en-US" altLang="en-US" b="1" dirty="0"/>
          </a:p>
          <a:p>
            <a:pPr eaLnBrk="1" hangingPunct="1">
              <a:spcBef>
                <a:spcPct val="0"/>
              </a:spcBef>
              <a:buClrTx/>
              <a:buSzTx/>
              <a:buFont typeface="Wingdings" pitchFamily="2" charset="2"/>
              <a:buChar char="Ø"/>
            </a:pPr>
            <a:r>
              <a:rPr lang="en-IN" altLang="en-US" dirty="0" smtClean="0"/>
              <a:t>Job posting is </a:t>
            </a:r>
            <a:r>
              <a:rPr lang="en-IN" altLang="en-US" dirty="0"/>
              <a:t>a procedure used to </a:t>
            </a:r>
            <a:r>
              <a:rPr lang="en-IN" altLang="en-US" dirty="0">
                <a:solidFill>
                  <a:srgbClr val="FF0000"/>
                </a:solidFill>
              </a:rPr>
              <a:t>notify</a:t>
            </a:r>
            <a:r>
              <a:rPr lang="en-IN" altLang="en-US" dirty="0"/>
              <a:t> the current </a:t>
            </a:r>
            <a:r>
              <a:rPr lang="en-IN" altLang="en-US" dirty="0">
                <a:solidFill>
                  <a:srgbClr val="FF0000"/>
                </a:solidFill>
              </a:rPr>
              <a:t>employees</a:t>
            </a:r>
            <a:r>
              <a:rPr lang="en-IN" altLang="en-US" dirty="0"/>
              <a:t> that job </a:t>
            </a:r>
            <a:r>
              <a:rPr lang="en-IN" altLang="en-US" dirty="0">
                <a:solidFill>
                  <a:srgbClr val="FF0000"/>
                </a:solidFill>
              </a:rPr>
              <a:t>openings exist</a:t>
            </a:r>
            <a:r>
              <a:rPr lang="en-IN" altLang="en-US" dirty="0"/>
              <a:t>.</a:t>
            </a:r>
          </a:p>
          <a:p>
            <a:pPr eaLnBrk="1" hangingPunct="1">
              <a:spcBef>
                <a:spcPct val="0"/>
              </a:spcBef>
              <a:buClrTx/>
              <a:buSzTx/>
              <a:buFont typeface="Wingdings" pitchFamily="2" charset="2"/>
              <a:buChar char="Ø"/>
            </a:pPr>
            <a:r>
              <a:rPr lang="en-IN" altLang="en-US" dirty="0"/>
              <a:t>Job bidding, on the other hand, is a technique that </a:t>
            </a:r>
            <a:r>
              <a:rPr lang="en-IN" altLang="en-US" dirty="0">
                <a:solidFill>
                  <a:srgbClr val="FF0000"/>
                </a:solidFill>
              </a:rPr>
              <a:t>permits employees </a:t>
            </a:r>
            <a:r>
              <a:rPr lang="en-IN" altLang="en-US" dirty="0"/>
              <a:t>who </a:t>
            </a:r>
            <a:r>
              <a:rPr lang="en-IN" altLang="en-US" dirty="0">
                <a:solidFill>
                  <a:srgbClr val="0070C0"/>
                </a:solidFill>
              </a:rPr>
              <a:t>believe</a:t>
            </a:r>
            <a:r>
              <a:rPr lang="en-IN" altLang="en-US" dirty="0"/>
              <a:t> that they possess the required </a:t>
            </a:r>
            <a:r>
              <a:rPr lang="en-IN" altLang="en-US" dirty="0">
                <a:solidFill>
                  <a:srgbClr val="0070C0"/>
                </a:solidFill>
              </a:rPr>
              <a:t>qualifications</a:t>
            </a:r>
            <a:r>
              <a:rPr lang="en-IN" altLang="en-US" dirty="0"/>
              <a:t> to apply for a posted job (</a:t>
            </a:r>
            <a:r>
              <a:rPr lang="en-IN" altLang="en-US" dirty="0" err="1"/>
              <a:t>Mondy</a:t>
            </a:r>
            <a:r>
              <a:rPr lang="en-IN" altLang="en-US" dirty="0"/>
              <a:t> &amp; Noe, 1990). </a:t>
            </a:r>
            <a:endParaRPr lang="en-US" altLang="en-US" dirty="0"/>
          </a:p>
        </p:txBody>
      </p:sp>
    </p:spTree>
    <p:extLst>
      <p:ext uri="{BB962C8B-B14F-4D97-AF65-F5344CB8AC3E}">
        <p14:creationId xmlns="" xmlns:p14="http://schemas.microsoft.com/office/powerpoint/2010/main" val="383212942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38B8A20-F762-4238-93DC-75CAC2ACA4A3}" type="slidenum">
              <a:rPr lang="en-US" smtClean="0"/>
              <a:pPr>
                <a:defRPr/>
              </a:pPr>
              <a:t>156</a:t>
            </a:fld>
            <a:endParaRPr lang="en-US"/>
          </a:p>
        </p:txBody>
      </p:sp>
      <p:sp>
        <p:nvSpPr>
          <p:cNvPr id="3" name="Slide Number Placeholder 1"/>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C16416A5-8708-41B3-823B-B835F26674E7}" type="slidenum">
              <a:rPr lang="en-US" sz="1200">
                <a:effectLst>
                  <a:outerShdw blurRad="38100" dist="38100" dir="2700000" algn="tl">
                    <a:srgbClr val="000000"/>
                  </a:outerShdw>
                </a:effectLst>
                <a:cs typeface="Arial" pitchFamily="34" charset="0"/>
              </a:rPr>
              <a:pPr algn="r">
                <a:defRPr/>
              </a:pPr>
              <a:t>156</a:t>
            </a:fld>
            <a:endParaRPr lang="en-US" sz="1200">
              <a:effectLst>
                <a:outerShdw blurRad="38100" dist="38100" dir="2700000" algn="tl">
                  <a:srgbClr val="000000"/>
                </a:outerShdw>
              </a:effectLst>
              <a:cs typeface="Arial" pitchFamily="34" charset="0"/>
            </a:endParaRPr>
          </a:p>
        </p:txBody>
      </p:sp>
      <p:sp>
        <p:nvSpPr>
          <p:cNvPr id="4" name="Slide Number Placeholder 3"/>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EB592301-F2AB-4DFA-835B-348576C61B73}" type="slidenum">
              <a:rPr lang="en-US" sz="1200">
                <a:effectLst>
                  <a:outerShdw blurRad="38100" dist="38100" dir="2700000" algn="tl">
                    <a:srgbClr val="000000"/>
                  </a:outerShdw>
                </a:effectLst>
                <a:cs typeface="Arial" pitchFamily="34" charset="0"/>
              </a:rPr>
              <a:pPr algn="r">
                <a:defRPr/>
              </a:pPr>
              <a:t>156</a:t>
            </a:fld>
            <a:endParaRPr lang="en-US" sz="1200">
              <a:effectLst>
                <a:outerShdw blurRad="38100" dist="38100" dir="2700000" algn="tl">
                  <a:srgbClr val="000000"/>
                </a:outerShdw>
              </a:effectLst>
              <a:cs typeface="Arial" pitchFamily="34" charset="0"/>
            </a:endParaRPr>
          </a:p>
        </p:txBody>
      </p:sp>
      <p:sp>
        <p:nvSpPr>
          <p:cNvPr id="116741" name="Text Box 9"/>
          <p:cNvSpPr txBox="1">
            <a:spLocks noChangeArrowheads="1"/>
          </p:cNvSpPr>
          <p:nvPr/>
        </p:nvSpPr>
        <p:spPr bwMode="auto">
          <a:xfrm>
            <a:off x="381000" y="1524000"/>
            <a:ext cx="8305800"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a:spcBef>
                <a:spcPct val="50000"/>
              </a:spcBef>
              <a:buClrTx/>
              <a:buFontTx/>
              <a:buNone/>
            </a:pPr>
            <a:r>
              <a:rPr lang="en-US" altLang="en-US" sz="3600" dirty="0">
                <a:latin typeface="Arial Black" pitchFamily="34" charset="0"/>
              </a:rPr>
              <a:t>External Sources</a:t>
            </a:r>
          </a:p>
          <a:p>
            <a:pPr marL="571500" indent="-571500" eaLnBrk="1" hangingPunct="1">
              <a:spcBef>
                <a:spcPct val="0"/>
              </a:spcBef>
              <a:buClrTx/>
              <a:buSzTx/>
            </a:pPr>
            <a:r>
              <a:rPr lang="en-US" altLang="en-US" sz="3600" dirty="0"/>
              <a:t>External source is recruiting from </a:t>
            </a:r>
            <a:r>
              <a:rPr lang="en-US" altLang="en-US" sz="3600" dirty="0">
                <a:solidFill>
                  <a:srgbClr val="FF0000"/>
                </a:solidFill>
              </a:rPr>
              <a:t>outside</a:t>
            </a:r>
            <a:r>
              <a:rPr lang="en-US" altLang="en-US" sz="3600" dirty="0"/>
              <a:t> the organization. </a:t>
            </a:r>
          </a:p>
          <a:p>
            <a:pPr lvl="1" eaLnBrk="1" hangingPunct="1">
              <a:spcBef>
                <a:spcPct val="0"/>
              </a:spcBef>
              <a:buClrTx/>
              <a:buFontTx/>
              <a:buChar char="•"/>
            </a:pPr>
            <a:r>
              <a:rPr lang="en-US" altLang="en-US" sz="3600" dirty="0"/>
              <a:t>Locating applicants from outside the organization has many </a:t>
            </a:r>
            <a:r>
              <a:rPr lang="en-US" altLang="en-US" sz="3600" dirty="0">
                <a:solidFill>
                  <a:srgbClr val="0070C0"/>
                </a:solidFill>
              </a:rPr>
              <a:t>more options </a:t>
            </a:r>
          </a:p>
          <a:p>
            <a:pPr lvl="1" eaLnBrk="1" hangingPunct="1">
              <a:spcBef>
                <a:spcPct val="0"/>
              </a:spcBef>
              <a:buClrTx/>
              <a:buFontTx/>
              <a:buChar char="•"/>
            </a:pPr>
            <a:r>
              <a:rPr lang="en-US" altLang="en-US" sz="3600" dirty="0"/>
              <a:t>The </a:t>
            </a:r>
            <a:r>
              <a:rPr lang="en-US" altLang="en-US" sz="3600" dirty="0">
                <a:solidFill>
                  <a:srgbClr val="FF0000"/>
                </a:solidFill>
              </a:rPr>
              <a:t>entire labor market </a:t>
            </a:r>
            <a:r>
              <a:rPr lang="en-US" altLang="en-US" sz="3600" dirty="0"/>
              <a:t>is a potential source.</a:t>
            </a:r>
          </a:p>
        </p:txBody>
      </p:sp>
    </p:spTree>
    <p:extLst>
      <p:ext uri="{BB962C8B-B14F-4D97-AF65-F5344CB8AC3E}">
        <p14:creationId xmlns="" xmlns:p14="http://schemas.microsoft.com/office/powerpoint/2010/main" val="50767684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59A0F3B-42E6-4428-B670-B36AF118F184}" type="slidenum">
              <a:rPr lang="en-US" smtClean="0"/>
              <a:pPr>
                <a:defRPr/>
              </a:pPr>
              <a:t>157</a:t>
            </a:fld>
            <a:endParaRPr lang="en-US"/>
          </a:p>
        </p:txBody>
      </p:sp>
      <p:sp>
        <p:nvSpPr>
          <p:cNvPr id="117763" name="Rectangle 2"/>
          <p:cNvSpPr>
            <a:spLocks noChangeArrowheads="1"/>
          </p:cNvSpPr>
          <p:nvPr/>
        </p:nvSpPr>
        <p:spPr bwMode="auto">
          <a:xfrm>
            <a:off x="166255" y="1219200"/>
            <a:ext cx="8839200" cy="397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71500" indent="-5715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1028700" indent="-57150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 typeface="Wingdings" pitchFamily="2" charset="2"/>
              <a:buChar char="Ø"/>
            </a:pPr>
            <a:r>
              <a:rPr lang="en-IN" altLang="en-US" sz="3600" b="1" dirty="0"/>
              <a:t>The following circumstances require external recruitment:</a:t>
            </a:r>
            <a:endParaRPr lang="en-US" altLang="en-US" sz="3600" b="1" dirty="0"/>
          </a:p>
          <a:p>
            <a:pPr lvl="1" eaLnBrk="1" hangingPunct="1">
              <a:spcBef>
                <a:spcPct val="0"/>
              </a:spcBef>
              <a:buClrTx/>
              <a:buFont typeface="Courier New" pitchFamily="49" charset="0"/>
              <a:buChar char="o"/>
            </a:pPr>
            <a:r>
              <a:rPr lang="en-IN" altLang="en-US" sz="3600" i="1" dirty="0"/>
              <a:t>To </a:t>
            </a:r>
            <a:r>
              <a:rPr lang="en-IN" altLang="en-US" sz="3600" i="1" dirty="0">
                <a:solidFill>
                  <a:srgbClr val="FF0000"/>
                </a:solidFill>
              </a:rPr>
              <a:t>acquire skills not possessed </a:t>
            </a:r>
            <a:r>
              <a:rPr lang="en-IN" altLang="en-US" sz="3600" i="1" dirty="0"/>
              <a:t>by current employees, and</a:t>
            </a:r>
            <a:endParaRPr lang="en-US" altLang="en-US" sz="3600" dirty="0"/>
          </a:p>
          <a:p>
            <a:pPr lvl="1" eaLnBrk="1" hangingPunct="1">
              <a:spcBef>
                <a:spcPct val="0"/>
              </a:spcBef>
              <a:buClrTx/>
              <a:buFont typeface="Courier New" pitchFamily="49" charset="0"/>
              <a:buChar char="o"/>
            </a:pPr>
            <a:r>
              <a:rPr lang="en-IN" altLang="en-US" sz="3600" i="1" dirty="0"/>
              <a:t>To  obtain employees with </a:t>
            </a:r>
            <a:r>
              <a:rPr lang="en-IN" altLang="en-US" sz="3600" i="1" dirty="0">
                <a:solidFill>
                  <a:srgbClr val="0070C0"/>
                </a:solidFill>
              </a:rPr>
              <a:t>different backgrounds </a:t>
            </a:r>
            <a:r>
              <a:rPr lang="en-IN" altLang="en-US" sz="3600" i="1" dirty="0"/>
              <a:t>to provide </a:t>
            </a:r>
            <a:r>
              <a:rPr lang="en-IN" altLang="en-US" sz="3600" i="1" dirty="0">
                <a:solidFill>
                  <a:srgbClr val="FF0000"/>
                </a:solidFill>
              </a:rPr>
              <a:t>new ideas</a:t>
            </a:r>
            <a:r>
              <a:rPr lang="en-IN" altLang="en-US" sz="3600" dirty="0">
                <a:solidFill>
                  <a:srgbClr val="FF0000"/>
                </a:solidFill>
              </a:rPr>
              <a:t> </a:t>
            </a:r>
            <a:r>
              <a:rPr lang="en-IN" altLang="en-US" sz="3600" dirty="0"/>
              <a:t>(</a:t>
            </a:r>
            <a:r>
              <a:rPr lang="en-IN" altLang="en-US" sz="3600" dirty="0" err="1"/>
              <a:t>Mondy</a:t>
            </a:r>
            <a:r>
              <a:rPr lang="en-IN" altLang="en-US" sz="3600" dirty="0"/>
              <a:t> &amp; Noe, 1990).</a:t>
            </a:r>
            <a:endParaRPr lang="en-US" altLang="en-US" sz="3600" dirty="0"/>
          </a:p>
        </p:txBody>
      </p:sp>
    </p:spTree>
    <p:extLst>
      <p:ext uri="{BB962C8B-B14F-4D97-AF65-F5344CB8AC3E}">
        <p14:creationId xmlns="" xmlns:p14="http://schemas.microsoft.com/office/powerpoint/2010/main" val="40198170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F17980F-B6D6-4531-AAD1-E8E9611636D4}" type="slidenum">
              <a:rPr lang="en-US" smtClean="0"/>
              <a:pPr>
                <a:defRPr/>
              </a:pPr>
              <a:t>158</a:t>
            </a:fld>
            <a:endParaRPr lang="en-US"/>
          </a:p>
        </p:txBody>
      </p:sp>
      <p:sp>
        <p:nvSpPr>
          <p:cNvPr id="118787" name="Rectangle 4"/>
          <p:cNvSpPr>
            <a:spLocks noChangeArrowheads="1"/>
          </p:cNvSpPr>
          <p:nvPr/>
        </p:nvSpPr>
        <p:spPr bwMode="auto">
          <a:xfrm>
            <a:off x="684213" y="579438"/>
            <a:ext cx="7772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nchor="b"/>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0"/>
              </a:spcBef>
              <a:buClrTx/>
              <a:buSzTx/>
              <a:buFontTx/>
              <a:buNone/>
            </a:pPr>
            <a:r>
              <a:rPr lang="en-US" altLang="zh-TW" dirty="0">
                <a:ea typeface="PMingLiU" pitchFamily="18" charset="-120"/>
              </a:rPr>
              <a:t>External Sources and Methods of Recruitment</a:t>
            </a:r>
          </a:p>
        </p:txBody>
      </p:sp>
      <p:sp>
        <p:nvSpPr>
          <p:cNvPr id="118788" name="Rectangle 5"/>
          <p:cNvSpPr>
            <a:spLocks noChangeArrowheads="1"/>
          </p:cNvSpPr>
          <p:nvPr/>
        </p:nvSpPr>
        <p:spPr bwMode="auto">
          <a:xfrm>
            <a:off x="684213" y="1341438"/>
            <a:ext cx="396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buClrTx/>
              <a:buSzTx/>
              <a:buFontTx/>
              <a:buNone/>
            </a:pPr>
            <a:r>
              <a:rPr lang="en-US" altLang="zh-TW" sz="2800" dirty="0">
                <a:ea typeface="PMingLiU" pitchFamily="18" charset="-120"/>
              </a:rPr>
              <a:t>Sources</a:t>
            </a:r>
          </a:p>
          <a:p>
            <a:pPr eaLnBrk="1" hangingPunct="1">
              <a:buClrTx/>
              <a:buSzTx/>
              <a:buFontTx/>
              <a:buChar char="•"/>
            </a:pPr>
            <a:r>
              <a:rPr lang="en-US" altLang="zh-TW" sz="2400" dirty="0">
                <a:ea typeface="PMingLiU" pitchFamily="18" charset="-120"/>
              </a:rPr>
              <a:t>employee referral programs</a:t>
            </a:r>
          </a:p>
          <a:p>
            <a:pPr eaLnBrk="1" hangingPunct="1">
              <a:buClrTx/>
              <a:buSzTx/>
              <a:buFontTx/>
              <a:buChar char="•"/>
            </a:pPr>
            <a:r>
              <a:rPr lang="en-US" altLang="zh-TW" sz="2400" dirty="0">
                <a:ea typeface="PMingLiU" pitchFamily="18" charset="-120"/>
              </a:rPr>
              <a:t>walk-ins</a:t>
            </a:r>
          </a:p>
          <a:p>
            <a:pPr eaLnBrk="1" hangingPunct="1">
              <a:buClrTx/>
              <a:buSzTx/>
              <a:buFontTx/>
              <a:buChar char="•"/>
            </a:pPr>
            <a:r>
              <a:rPr lang="en-US" altLang="zh-TW" sz="2400" dirty="0">
                <a:ea typeface="PMingLiU" pitchFamily="18" charset="-120"/>
              </a:rPr>
              <a:t>other companies</a:t>
            </a:r>
          </a:p>
          <a:p>
            <a:pPr eaLnBrk="1" hangingPunct="1">
              <a:buClrTx/>
              <a:buSzTx/>
              <a:buFontTx/>
              <a:buChar char="•"/>
            </a:pPr>
            <a:r>
              <a:rPr lang="en-US" altLang="zh-TW" sz="2400" dirty="0">
                <a:ea typeface="PMingLiU" pitchFamily="18" charset="-120"/>
              </a:rPr>
              <a:t>employment agencies</a:t>
            </a:r>
          </a:p>
          <a:p>
            <a:pPr eaLnBrk="1" hangingPunct="1">
              <a:buClrTx/>
              <a:buSzTx/>
              <a:buFontTx/>
              <a:buChar char="•"/>
            </a:pPr>
            <a:r>
              <a:rPr lang="en-US" altLang="zh-TW" sz="2400" dirty="0">
                <a:ea typeface="PMingLiU" pitchFamily="18" charset="-120"/>
              </a:rPr>
              <a:t>temporary help agencies</a:t>
            </a:r>
          </a:p>
          <a:p>
            <a:pPr eaLnBrk="1" hangingPunct="1">
              <a:buClrTx/>
              <a:buSzTx/>
              <a:buFontTx/>
              <a:buChar char="•"/>
            </a:pPr>
            <a:r>
              <a:rPr lang="en-US" altLang="zh-TW" sz="2400" dirty="0">
                <a:ea typeface="PMingLiU" pitchFamily="18" charset="-120"/>
              </a:rPr>
              <a:t>trade associations and unions</a:t>
            </a:r>
          </a:p>
          <a:p>
            <a:pPr eaLnBrk="1" hangingPunct="1">
              <a:buClrTx/>
              <a:buSzTx/>
              <a:buFontTx/>
              <a:buChar char="•"/>
            </a:pPr>
            <a:r>
              <a:rPr lang="en-US" altLang="zh-TW" sz="2400" dirty="0">
                <a:ea typeface="PMingLiU" pitchFamily="18" charset="-120"/>
              </a:rPr>
              <a:t>schools</a:t>
            </a:r>
          </a:p>
          <a:p>
            <a:pPr eaLnBrk="1" hangingPunct="1">
              <a:buClrTx/>
              <a:buSzTx/>
              <a:buFontTx/>
              <a:buChar char="•"/>
            </a:pPr>
            <a:r>
              <a:rPr lang="en-US" altLang="zh-TW" sz="2400" dirty="0">
                <a:ea typeface="PMingLiU" pitchFamily="18" charset="-120"/>
              </a:rPr>
              <a:t>foreign nationals</a:t>
            </a:r>
          </a:p>
        </p:txBody>
      </p:sp>
      <p:sp>
        <p:nvSpPr>
          <p:cNvPr id="118789" name="Rectangle 6"/>
          <p:cNvSpPr>
            <a:spLocks noChangeArrowheads="1"/>
          </p:cNvSpPr>
          <p:nvPr/>
        </p:nvSpPr>
        <p:spPr bwMode="auto">
          <a:xfrm>
            <a:off x="4646613" y="1493838"/>
            <a:ext cx="3810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buClrTx/>
              <a:buSzTx/>
              <a:buFontTx/>
              <a:buNone/>
            </a:pPr>
            <a:r>
              <a:rPr lang="en-US" altLang="zh-TW" sz="2800" dirty="0">
                <a:ea typeface="PMingLiU" pitchFamily="18" charset="-120"/>
              </a:rPr>
              <a:t>Methods</a:t>
            </a:r>
          </a:p>
          <a:p>
            <a:pPr eaLnBrk="1" hangingPunct="1">
              <a:buClrTx/>
              <a:buSzTx/>
              <a:buFontTx/>
              <a:buChar char="•"/>
            </a:pPr>
            <a:r>
              <a:rPr lang="en-US" altLang="zh-TW" sz="2400" dirty="0">
                <a:ea typeface="PMingLiU" pitchFamily="18" charset="-120"/>
              </a:rPr>
              <a:t>radio and television</a:t>
            </a:r>
          </a:p>
          <a:p>
            <a:pPr eaLnBrk="1" hangingPunct="1">
              <a:buClrTx/>
              <a:buSzTx/>
              <a:buFontTx/>
              <a:buChar char="•"/>
            </a:pPr>
            <a:r>
              <a:rPr lang="en-US" altLang="zh-TW" sz="2400" dirty="0">
                <a:ea typeface="PMingLiU" pitchFamily="18" charset="-120"/>
              </a:rPr>
              <a:t>newspapers and journals</a:t>
            </a:r>
          </a:p>
          <a:p>
            <a:pPr eaLnBrk="1" hangingPunct="1">
              <a:buClrTx/>
              <a:buSzTx/>
              <a:buFontTx/>
              <a:buChar char="•"/>
            </a:pPr>
            <a:r>
              <a:rPr lang="en-US" altLang="zh-TW" sz="2400" dirty="0">
                <a:ea typeface="PMingLiU" pitchFamily="18" charset="-120"/>
              </a:rPr>
              <a:t>computerized services</a:t>
            </a:r>
          </a:p>
          <a:p>
            <a:pPr eaLnBrk="1" hangingPunct="1">
              <a:buClrTx/>
              <a:buSzTx/>
              <a:buFontTx/>
              <a:buChar char="•"/>
            </a:pPr>
            <a:r>
              <a:rPr lang="en-US" altLang="zh-TW" sz="2400" dirty="0">
                <a:ea typeface="PMingLiU" pitchFamily="18" charset="-120"/>
              </a:rPr>
              <a:t>acquisitions and mergers</a:t>
            </a:r>
          </a:p>
        </p:txBody>
      </p:sp>
    </p:spTree>
    <p:extLst>
      <p:ext uri="{BB962C8B-B14F-4D97-AF65-F5344CB8AC3E}">
        <p14:creationId xmlns="" xmlns:p14="http://schemas.microsoft.com/office/powerpoint/2010/main" val="46457234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7C7FD32-6A94-484E-A7B6-6DCBF9581908}" type="slidenum">
              <a:rPr lang="en-US" smtClean="0"/>
              <a:pPr>
                <a:defRPr/>
              </a:pPr>
              <a:t>159</a:t>
            </a:fld>
            <a:endParaRPr lang="en-US"/>
          </a:p>
        </p:txBody>
      </p:sp>
      <p:sp>
        <p:nvSpPr>
          <p:cNvPr id="3" name="Slide Number Placeholder 1"/>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6577AF99-240B-4FAC-8B66-31F3D8BCD9A8}" type="slidenum">
              <a:rPr lang="en-US" sz="1200">
                <a:effectLst>
                  <a:outerShdw blurRad="38100" dist="38100" dir="2700000" algn="tl">
                    <a:srgbClr val="000000"/>
                  </a:outerShdw>
                </a:effectLst>
                <a:cs typeface="Arial" pitchFamily="34" charset="0"/>
              </a:rPr>
              <a:pPr algn="r">
                <a:defRPr/>
              </a:pPr>
              <a:t>159</a:t>
            </a:fld>
            <a:endParaRPr lang="en-US" sz="1200">
              <a:effectLst>
                <a:outerShdw blurRad="38100" dist="38100" dir="2700000" algn="tl">
                  <a:srgbClr val="000000"/>
                </a:outerShdw>
              </a:effectLst>
              <a:cs typeface="Arial" pitchFamily="34" charset="0"/>
            </a:endParaRPr>
          </a:p>
        </p:txBody>
      </p:sp>
      <p:sp>
        <p:nvSpPr>
          <p:cNvPr id="4" name="Slide Number Placeholder 3"/>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AE96956C-BA79-4649-9A34-6342DD9CB097}" type="slidenum">
              <a:rPr lang="en-US" sz="1200">
                <a:effectLst>
                  <a:outerShdw blurRad="38100" dist="38100" dir="2700000" algn="tl">
                    <a:srgbClr val="000000"/>
                  </a:outerShdw>
                </a:effectLst>
                <a:cs typeface="Arial" pitchFamily="34" charset="0"/>
              </a:rPr>
              <a:pPr algn="r">
                <a:defRPr/>
              </a:pPr>
              <a:t>159</a:t>
            </a:fld>
            <a:endParaRPr lang="en-US" sz="1200">
              <a:effectLst>
                <a:outerShdw blurRad="38100" dist="38100" dir="2700000" algn="tl">
                  <a:srgbClr val="000000"/>
                </a:outerShdw>
              </a:effectLst>
              <a:cs typeface="Arial" pitchFamily="34" charset="0"/>
            </a:endParaRPr>
          </a:p>
        </p:txBody>
      </p:sp>
      <p:sp>
        <p:nvSpPr>
          <p:cNvPr id="111621" name="Text Box 4"/>
          <p:cNvSpPr txBox="1">
            <a:spLocks noChangeArrowheads="1"/>
          </p:cNvSpPr>
          <p:nvPr/>
        </p:nvSpPr>
        <p:spPr bwMode="auto">
          <a:xfrm>
            <a:off x="307975" y="1169988"/>
            <a:ext cx="8382000" cy="5078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pitchFamily="34" charset="0"/>
              </a:defRPr>
            </a:lvl1pPr>
            <a:lvl2pPr indent="-34290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pitchFamily="34" charset="0"/>
              </a:defRPr>
            </a:lvl3pPr>
            <a:lvl4pPr marL="1600200" indent="-228600" eaLnBrk="0" hangingPunct="0">
              <a:spcBef>
                <a:spcPct val="20000"/>
              </a:spcBef>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9pPr>
          </a:lstStyle>
          <a:p>
            <a:pPr marL="114300" lvl="1" indent="0" eaLnBrk="1" hangingPunct="1">
              <a:spcBef>
                <a:spcPct val="0"/>
              </a:spcBef>
              <a:buClrTx/>
              <a:buFontTx/>
              <a:buNone/>
              <a:defRPr/>
            </a:pPr>
            <a:r>
              <a:rPr lang="en-US" altLang="en-US" sz="3600" b="1" dirty="0" smtClean="0"/>
              <a:t>Other Methods</a:t>
            </a:r>
            <a:r>
              <a:rPr lang="en-US" altLang="en-US" sz="3600" dirty="0" smtClean="0"/>
              <a:t>: There are a few other ways of finding the right employees. </a:t>
            </a:r>
          </a:p>
          <a:p>
            <a:pPr lvl="1" eaLnBrk="1" hangingPunct="1">
              <a:spcBef>
                <a:spcPct val="0"/>
              </a:spcBef>
              <a:buClrTx/>
              <a:buFontTx/>
              <a:buChar char="•"/>
              <a:defRPr/>
            </a:pPr>
            <a:r>
              <a:rPr lang="en-US" altLang="en-US" sz="3600" dirty="0" smtClean="0"/>
              <a:t>These include </a:t>
            </a:r>
            <a:r>
              <a:rPr lang="en-US" altLang="en-US" sz="3600" dirty="0" smtClean="0">
                <a:solidFill>
                  <a:srgbClr val="FF0000"/>
                </a:solidFill>
              </a:rPr>
              <a:t>people you meet </a:t>
            </a:r>
            <a:r>
              <a:rPr lang="en-US" altLang="en-US" sz="3600" dirty="0" smtClean="0"/>
              <a:t>at </a:t>
            </a:r>
            <a:r>
              <a:rPr lang="en-US" altLang="en-US" sz="3600" dirty="0" smtClean="0">
                <a:solidFill>
                  <a:srgbClr val="FF0000"/>
                </a:solidFill>
              </a:rPr>
              <a:t>conferences</a:t>
            </a:r>
            <a:r>
              <a:rPr lang="en-US" altLang="en-US" sz="3600" dirty="0" smtClean="0"/>
              <a:t>, seminars and trade shows. </a:t>
            </a:r>
          </a:p>
          <a:p>
            <a:pPr lvl="1" eaLnBrk="1" hangingPunct="1">
              <a:spcBef>
                <a:spcPct val="0"/>
              </a:spcBef>
              <a:buClrTx/>
              <a:buFontTx/>
              <a:buChar char="•"/>
              <a:defRPr/>
            </a:pPr>
            <a:r>
              <a:rPr lang="en-US" altLang="en-US" sz="3600" dirty="0" smtClean="0"/>
              <a:t>You can attract them by either setting up your own recruitment </a:t>
            </a:r>
            <a:r>
              <a:rPr lang="en-US" altLang="en-US" sz="3600" dirty="0" smtClean="0">
                <a:solidFill>
                  <a:srgbClr val="FF0000"/>
                </a:solidFill>
              </a:rPr>
              <a:t>booth</a:t>
            </a:r>
            <a:r>
              <a:rPr lang="en-US" altLang="en-US" sz="3600" dirty="0" smtClean="0"/>
              <a:t> or through </a:t>
            </a:r>
            <a:r>
              <a:rPr lang="en-US" altLang="en-US" sz="3600" dirty="0" smtClean="0">
                <a:solidFill>
                  <a:srgbClr val="FF0000"/>
                </a:solidFill>
              </a:rPr>
              <a:t>informal meetings</a:t>
            </a:r>
            <a:r>
              <a:rPr lang="en-US" altLang="en-US" sz="3600" dirty="0" smtClean="0"/>
              <a:t>. </a:t>
            </a:r>
          </a:p>
        </p:txBody>
      </p:sp>
    </p:spTree>
    <p:extLst>
      <p:ext uri="{BB962C8B-B14F-4D97-AF65-F5344CB8AC3E}">
        <p14:creationId xmlns="" xmlns:p14="http://schemas.microsoft.com/office/powerpoint/2010/main" val="4047371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228600" y="482600"/>
            <a:ext cx="873283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2400" b="1" dirty="0"/>
              <a:t>Robert Owen (1771-1855) and Human resource Management</a:t>
            </a:r>
          </a:p>
        </p:txBody>
      </p:sp>
      <p:sp>
        <p:nvSpPr>
          <p:cNvPr id="14339" name="Text Box 7"/>
          <p:cNvSpPr txBox="1">
            <a:spLocks noChangeArrowheads="1"/>
          </p:cNvSpPr>
          <p:nvPr/>
        </p:nvSpPr>
        <p:spPr bwMode="auto">
          <a:xfrm>
            <a:off x="350838" y="1295400"/>
            <a:ext cx="8610600" cy="550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indent="-287338"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dirty="0"/>
              <a:t>Robert Owen an </a:t>
            </a:r>
            <a:r>
              <a:rPr lang="en-US" altLang="en-US" dirty="0">
                <a:solidFill>
                  <a:srgbClr val="FF0000"/>
                </a:solidFill>
              </a:rPr>
              <a:t>owner of a textile </a:t>
            </a:r>
            <a:r>
              <a:rPr lang="en-US" altLang="en-US" dirty="0"/>
              <a:t>mill in Scotland made an </a:t>
            </a:r>
            <a:r>
              <a:rPr lang="en-US" altLang="en-US" dirty="0">
                <a:solidFill>
                  <a:srgbClr val="FF0000"/>
                </a:solidFill>
              </a:rPr>
              <a:t>attempt to improve </a:t>
            </a:r>
            <a:r>
              <a:rPr lang="en-US" altLang="en-US" dirty="0"/>
              <a:t>the relationship between workers and owners. </a:t>
            </a:r>
            <a:endParaRPr lang="en-US" altLang="en-US" dirty="0" smtClean="0"/>
          </a:p>
          <a:p>
            <a:pPr eaLnBrk="1" hangingPunct="1">
              <a:spcBef>
                <a:spcPct val="50000"/>
              </a:spcBef>
              <a:buClrTx/>
              <a:buSzTx/>
              <a:buFontTx/>
              <a:buNone/>
            </a:pPr>
            <a:r>
              <a:rPr lang="en-US" altLang="en-US" dirty="0" smtClean="0"/>
              <a:t>He </a:t>
            </a:r>
            <a:r>
              <a:rPr lang="en-US" altLang="en-US" dirty="0">
                <a:solidFill>
                  <a:srgbClr val="0070C0"/>
                </a:solidFill>
              </a:rPr>
              <a:t>tried to improve </a:t>
            </a:r>
            <a:r>
              <a:rPr lang="en-US" altLang="en-US" dirty="0"/>
              <a:t>the relationship in his own factory by undertaking the following:</a:t>
            </a:r>
          </a:p>
          <a:p>
            <a:pPr lvl="1" eaLnBrk="1" hangingPunct="1">
              <a:spcBef>
                <a:spcPct val="50000"/>
              </a:spcBef>
              <a:buClrTx/>
              <a:buFontTx/>
              <a:buChar char="•"/>
            </a:pPr>
            <a:r>
              <a:rPr lang="en-US" altLang="en-US" sz="3200" dirty="0"/>
              <a:t>Improved working conditions</a:t>
            </a:r>
          </a:p>
          <a:p>
            <a:pPr lvl="1" eaLnBrk="1" hangingPunct="1">
              <a:spcBef>
                <a:spcPct val="50000"/>
              </a:spcBef>
              <a:buClrTx/>
              <a:buFontTx/>
              <a:buChar char="•"/>
            </a:pPr>
            <a:r>
              <a:rPr lang="en-US" altLang="en-US" sz="3200" dirty="0"/>
              <a:t>Reduced hours of work</a:t>
            </a:r>
          </a:p>
          <a:p>
            <a:pPr lvl="1" eaLnBrk="1" hangingPunct="1">
              <a:spcBef>
                <a:spcPct val="50000"/>
              </a:spcBef>
              <a:buClrTx/>
              <a:buFontTx/>
              <a:buChar char="•"/>
            </a:pPr>
            <a:r>
              <a:rPr lang="en-US" altLang="en-US" sz="3200" dirty="0"/>
              <a:t>Allowed workers to buy the product of the factory at cost</a:t>
            </a:r>
          </a:p>
        </p:txBody>
      </p:sp>
    </p:spTree>
    <p:extLst>
      <p:ext uri="{BB962C8B-B14F-4D97-AF65-F5344CB8AC3E}">
        <p14:creationId xmlns="" xmlns:p14="http://schemas.microsoft.com/office/powerpoint/2010/main" val="1035196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4339"/>
                                        </p:tgtEl>
                                        <p:attrNameLst>
                                          <p:attrName>style.visibility</p:attrName>
                                        </p:attrNameLst>
                                      </p:cBhvr>
                                      <p:to>
                                        <p:strVal val="visible"/>
                                      </p:to>
                                    </p:set>
                                    <p:anim calcmode="lin" valueType="num">
                                      <p:cBhvr>
                                        <p:cTn id="11" dur="500" fill="hold"/>
                                        <p:tgtEl>
                                          <p:spTgt spid="14339"/>
                                        </p:tgtEl>
                                        <p:attrNameLst>
                                          <p:attrName>ppt_w</p:attrName>
                                        </p:attrNameLst>
                                      </p:cBhvr>
                                      <p:tavLst>
                                        <p:tav tm="0">
                                          <p:val>
                                            <p:fltVal val="0"/>
                                          </p:val>
                                        </p:tav>
                                        <p:tav tm="100000">
                                          <p:val>
                                            <p:strVal val="#ppt_w"/>
                                          </p:val>
                                        </p:tav>
                                      </p:tavLst>
                                    </p:anim>
                                    <p:anim calcmode="lin" valueType="num">
                                      <p:cBhvr>
                                        <p:cTn id="12" dur="500" fill="hold"/>
                                        <p:tgtEl>
                                          <p:spTgt spid="143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8DBEA5D-33CC-4A85-A6C7-EB3AB57B9AD8}" type="slidenum">
              <a:rPr lang="en-US" smtClean="0"/>
              <a:pPr>
                <a:defRPr/>
              </a:pPr>
              <a:t>160</a:t>
            </a:fld>
            <a:endParaRPr lang="en-US"/>
          </a:p>
        </p:txBody>
      </p:sp>
      <p:sp>
        <p:nvSpPr>
          <p:cNvPr id="3" name="Rectangle 4"/>
          <p:cNvSpPr>
            <a:spLocks noChangeArrowheads="1"/>
          </p:cNvSpPr>
          <p:nvPr/>
        </p:nvSpPr>
        <p:spPr bwMode="auto">
          <a:xfrm>
            <a:off x="838200" y="2590800"/>
            <a:ext cx="7772400" cy="1143000"/>
          </a:xfrm>
          <a:prstGeom prst="rect">
            <a:avLst/>
          </a:prstGeom>
          <a:noFill/>
          <a:ln w="9525">
            <a:noFill/>
            <a:miter lim="800000"/>
            <a:headEnd/>
            <a:tailEnd/>
          </a:ln>
          <a:effectLst/>
        </p:spPr>
        <p:txBody>
          <a:bodyPr anchor="ctr"/>
          <a:lstStyle/>
          <a:p>
            <a:pPr algn="ctr">
              <a:defRPr/>
            </a:pPr>
            <a:r>
              <a:rPr lang="en-US" altLang="zh-TW" sz="2800" b="1">
                <a:solidFill>
                  <a:srgbClr val="00FF00"/>
                </a:solidFill>
                <a:effectLst>
                  <a:outerShdw blurRad="38100" dist="38100" dir="2700000" algn="tl">
                    <a:srgbClr val="000000"/>
                  </a:outerShdw>
                </a:effectLst>
                <a:ea typeface="新細明體" charset="-120"/>
                <a:cs typeface="Arial" pitchFamily="34" charset="0"/>
              </a:rPr>
              <a:t>Recruiting Yield Pyramid</a:t>
            </a:r>
          </a:p>
        </p:txBody>
      </p:sp>
      <p:sp>
        <p:nvSpPr>
          <p:cNvPr id="4" name="Text Box 5"/>
          <p:cNvSpPr txBox="1">
            <a:spLocks noChangeArrowheads="1"/>
          </p:cNvSpPr>
          <p:nvPr/>
        </p:nvSpPr>
        <p:spPr bwMode="auto">
          <a:xfrm>
            <a:off x="2590800" y="3581400"/>
            <a:ext cx="990600" cy="544513"/>
          </a:xfrm>
          <a:prstGeom prst="rect">
            <a:avLst/>
          </a:prstGeom>
          <a:solidFill>
            <a:schemeClr val="bg1"/>
          </a:solidFill>
          <a:ln w="25400">
            <a:solidFill>
              <a:srgbClr val="FF0000"/>
            </a:solidFill>
            <a:miter lim="800000"/>
            <a:headEnd type="none" w="med" len="sm"/>
            <a:tailEnd type="none" w="med" len="sm"/>
          </a:ln>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zh-TW" sz="2800">
                <a:latin typeface="Times New Roman" pitchFamily="18" charset="0"/>
                <a:ea typeface="DFKai-SB" pitchFamily="65" charset="-120"/>
              </a:rPr>
              <a:t>50</a:t>
            </a:r>
          </a:p>
        </p:txBody>
      </p:sp>
      <p:sp>
        <p:nvSpPr>
          <p:cNvPr id="5" name="Text Box 6"/>
          <p:cNvSpPr txBox="1">
            <a:spLocks noChangeArrowheads="1"/>
          </p:cNvSpPr>
          <p:nvPr/>
        </p:nvSpPr>
        <p:spPr bwMode="auto">
          <a:xfrm>
            <a:off x="2209800" y="4114800"/>
            <a:ext cx="1828800" cy="544513"/>
          </a:xfrm>
          <a:prstGeom prst="rect">
            <a:avLst/>
          </a:prstGeom>
          <a:solidFill>
            <a:schemeClr val="bg1"/>
          </a:solidFill>
          <a:ln w="25400">
            <a:solidFill>
              <a:srgbClr val="0000FF"/>
            </a:solidFill>
            <a:miter lim="800000"/>
            <a:headEnd type="none" w="med" len="sm"/>
            <a:tailEnd type="none" w="med" len="sm"/>
          </a:ln>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zh-TW" sz="2800">
                <a:latin typeface="Times New Roman" pitchFamily="18" charset="0"/>
                <a:ea typeface="DFKai-SB" pitchFamily="65" charset="-120"/>
              </a:rPr>
              <a:t>100</a:t>
            </a:r>
          </a:p>
        </p:txBody>
      </p:sp>
      <p:sp>
        <p:nvSpPr>
          <p:cNvPr id="6" name="Text Box 7"/>
          <p:cNvSpPr txBox="1">
            <a:spLocks noChangeArrowheads="1"/>
          </p:cNvSpPr>
          <p:nvPr/>
        </p:nvSpPr>
        <p:spPr bwMode="auto">
          <a:xfrm>
            <a:off x="1828800" y="4648200"/>
            <a:ext cx="2590800" cy="544513"/>
          </a:xfrm>
          <a:prstGeom prst="rect">
            <a:avLst/>
          </a:prstGeom>
          <a:solidFill>
            <a:schemeClr val="bg1"/>
          </a:solidFill>
          <a:ln w="25400">
            <a:solidFill>
              <a:srgbClr val="FFCC00"/>
            </a:solidFill>
            <a:miter lim="800000"/>
            <a:headEnd type="none" w="med" len="sm"/>
            <a:tailEnd type="none" w="med" len="sm"/>
          </a:ln>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zh-TW" sz="2800">
                <a:latin typeface="Times New Roman" pitchFamily="18" charset="0"/>
                <a:ea typeface="DFKai-SB" pitchFamily="65" charset="-120"/>
              </a:rPr>
              <a:t>150</a:t>
            </a:r>
          </a:p>
        </p:txBody>
      </p:sp>
      <p:sp>
        <p:nvSpPr>
          <p:cNvPr id="7" name="Text Box 8"/>
          <p:cNvSpPr txBox="1">
            <a:spLocks noChangeArrowheads="1"/>
          </p:cNvSpPr>
          <p:nvPr/>
        </p:nvSpPr>
        <p:spPr bwMode="auto">
          <a:xfrm>
            <a:off x="1371600" y="5181600"/>
            <a:ext cx="3581400" cy="544513"/>
          </a:xfrm>
          <a:prstGeom prst="rect">
            <a:avLst/>
          </a:prstGeom>
          <a:solidFill>
            <a:schemeClr val="bg1"/>
          </a:solidFill>
          <a:ln w="25400">
            <a:solidFill>
              <a:srgbClr val="CC0099"/>
            </a:solidFill>
            <a:miter lim="800000"/>
            <a:headEnd type="none" w="med" len="sm"/>
            <a:tailEnd type="none" w="med" len="sm"/>
          </a:ln>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zh-TW" sz="2800">
                <a:latin typeface="Times New Roman" pitchFamily="18" charset="0"/>
                <a:ea typeface="DFKai-SB" pitchFamily="65" charset="-120"/>
              </a:rPr>
              <a:t>200</a:t>
            </a:r>
          </a:p>
        </p:txBody>
      </p:sp>
      <p:sp>
        <p:nvSpPr>
          <p:cNvPr id="8" name="Text Box 9"/>
          <p:cNvSpPr txBox="1">
            <a:spLocks noChangeArrowheads="1"/>
          </p:cNvSpPr>
          <p:nvPr/>
        </p:nvSpPr>
        <p:spPr bwMode="auto">
          <a:xfrm>
            <a:off x="914400" y="5715000"/>
            <a:ext cx="4419600" cy="544513"/>
          </a:xfrm>
          <a:prstGeom prst="rect">
            <a:avLst/>
          </a:prstGeom>
          <a:solidFill>
            <a:schemeClr val="bg1"/>
          </a:solidFill>
          <a:ln w="25400">
            <a:solidFill>
              <a:schemeClr val="tx1"/>
            </a:solidFill>
            <a:miter lim="800000"/>
            <a:headEnd type="none" w="med" len="sm"/>
            <a:tailEnd type="none" w="med" len="sm"/>
          </a:ln>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zh-TW" sz="2800">
                <a:latin typeface="Times New Roman" pitchFamily="18" charset="0"/>
                <a:ea typeface="DFKai-SB" pitchFamily="65" charset="-120"/>
              </a:rPr>
              <a:t>1,200</a:t>
            </a:r>
          </a:p>
        </p:txBody>
      </p:sp>
      <p:sp>
        <p:nvSpPr>
          <p:cNvPr id="9" name="Text Box 10"/>
          <p:cNvSpPr txBox="1">
            <a:spLocks noChangeArrowheads="1"/>
          </p:cNvSpPr>
          <p:nvPr/>
        </p:nvSpPr>
        <p:spPr bwMode="auto">
          <a:xfrm>
            <a:off x="3886200" y="3505200"/>
            <a:ext cx="2362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type="none" w="med" len="sm"/>
                <a:tailEnd type="none" w="med" len="sm"/>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zh-TW" sz="2800">
                <a:latin typeface="Times New Roman" pitchFamily="18" charset="0"/>
                <a:ea typeface="DFKai-SB" pitchFamily="65" charset="-120"/>
              </a:rPr>
              <a:t>New hires</a:t>
            </a:r>
          </a:p>
        </p:txBody>
      </p:sp>
      <p:sp>
        <p:nvSpPr>
          <p:cNvPr id="10" name="Text Box 11"/>
          <p:cNvSpPr txBox="1">
            <a:spLocks noChangeArrowheads="1"/>
          </p:cNvSpPr>
          <p:nvPr/>
        </p:nvSpPr>
        <p:spPr bwMode="auto">
          <a:xfrm>
            <a:off x="3522663" y="4114800"/>
            <a:ext cx="38100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type="none" w="med" len="sm"/>
                <a:tailEnd type="none" w="med" len="sm"/>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zh-TW" sz="2800">
                <a:latin typeface="Times New Roman" pitchFamily="18" charset="0"/>
                <a:ea typeface="DFKai-SB" pitchFamily="65" charset="-120"/>
              </a:rPr>
              <a:t>Offers made </a:t>
            </a:r>
          </a:p>
        </p:txBody>
      </p:sp>
      <p:sp>
        <p:nvSpPr>
          <p:cNvPr id="11" name="Text Box 12"/>
          <p:cNvSpPr txBox="1">
            <a:spLocks noChangeArrowheads="1"/>
          </p:cNvSpPr>
          <p:nvPr/>
        </p:nvSpPr>
        <p:spPr bwMode="auto">
          <a:xfrm>
            <a:off x="4127500" y="4630738"/>
            <a:ext cx="44196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type="none" w="med" len="sm"/>
                <a:tailEnd type="none" w="med" len="sm"/>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zh-TW" sz="2800">
                <a:latin typeface="Times New Roman" pitchFamily="18" charset="0"/>
                <a:ea typeface="DFKai-SB" pitchFamily="65" charset="-120"/>
              </a:rPr>
              <a:t>Candidates interviewed </a:t>
            </a:r>
          </a:p>
        </p:txBody>
      </p:sp>
      <p:sp>
        <p:nvSpPr>
          <p:cNvPr id="12" name="Text Box 13"/>
          <p:cNvSpPr txBox="1">
            <a:spLocks noChangeArrowheads="1"/>
          </p:cNvSpPr>
          <p:nvPr/>
        </p:nvSpPr>
        <p:spPr bwMode="auto">
          <a:xfrm>
            <a:off x="4724400" y="5149850"/>
            <a:ext cx="41148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type="none" w="med" len="sm"/>
                <a:tailEnd type="none" w="med" len="sm"/>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zh-TW" sz="2800">
                <a:latin typeface="Times New Roman" pitchFamily="18" charset="0"/>
                <a:ea typeface="DFKai-SB" pitchFamily="65" charset="-120"/>
              </a:rPr>
              <a:t>Candidates invited </a:t>
            </a:r>
          </a:p>
        </p:txBody>
      </p:sp>
      <p:sp>
        <p:nvSpPr>
          <p:cNvPr id="13" name="Text Box 14"/>
          <p:cNvSpPr txBox="1">
            <a:spLocks noChangeArrowheads="1"/>
          </p:cNvSpPr>
          <p:nvPr/>
        </p:nvSpPr>
        <p:spPr bwMode="auto">
          <a:xfrm>
            <a:off x="5067300" y="5668963"/>
            <a:ext cx="35814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type="none" w="med" len="sm"/>
                <a:tailEnd type="none" w="med" len="sm"/>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zh-TW" sz="2800">
                <a:latin typeface="Times New Roman" pitchFamily="18" charset="0"/>
                <a:ea typeface="DFKai-SB" pitchFamily="65" charset="-120"/>
              </a:rPr>
              <a:t>Leads generated </a:t>
            </a:r>
          </a:p>
        </p:txBody>
      </p:sp>
      <p:sp>
        <p:nvSpPr>
          <p:cNvPr id="14" name="Line 15"/>
          <p:cNvSpPr>
            <a:spLocks noChangeShapeType="1"/>
          </p:cNvSpPr>
          <p:nvPr/>
        </p:nvSpPr>
        <p:spPr bwMode="auto">
          <a:xfrm>
            <a:off x="3429000" y="3810000"/>
            <a:ext cx="609600" cy="0"/>
          </a:xfrm>
          <a:prstGeom prst="line">
            <a:avLst/>
          </a:prstGeom>
          <a:noFill/>
          <a:ln w="25400">
            <a:solidFill>
              <a:srgbClr val="000000"/>
            </a:solidFill>
            <a:round/>
            <a:headEnd type="none" w="med" len="sm"/>
            <a:tailEnd type="triangle" w="med"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5" name="Line 16"/>
          <p:cNvSpPr>
            <a:spLocks noChangeShapeType="1"/>
          </p:cNvSpPr>
          <p:nvPr/>
        </p:nvSpPr>
        <p:spPr bwMode="auto">
          <a:xfrm>
            <a:off x="3810000" y="4419600"/>
            <a:ext cx="609600" cy="0"/>
          </a:xfrm>
          <a:prstGeom prst="line">
            <a:avLst/>
          </a:prstGeom>
          <a:noFill/>
          <a:ln w="25400">
            <a:solidFill>
              <a:srgbClr val="000000"/>
            </a:solidFill>
            <a:round/>
            <a:headEnd type="none" w="med" len="sm"/>
            <a:tailEnd type="triangle" w="med"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6" name="Line 17"/>
          <p:cNvSpPr>
            <a:spLocks noChangeShapeType="1"/>
          </p:cNvSpPr>
          <p:nvPr/>
        </p:nvSpPr>
        <p:spPr bwMode="auto">
          <a:xfrm>
            <a:off x="3962400" y="4953000"/>
            <a:ext cx="609600" cy="0"/>
          </a:xfrm>
          <a:prstGeom prst="line">
            <a:avLst/>
          </a:prstGeom>
          <a:noFill/>
          <a:ln w="25400">
            <a:solidFill>
              <a:srgbClr val="000000"/>
            </a:solidFill>
            <a:round/>
            <a:headEnd type="none" w="med" len="sm"/>
            <a:tailEnd type="triangle" w="med"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7" name="Line 18"/>
          <p:cNvSpPr>
            <a:spLocks noChangeShapeType="1"/>
          </p:cNvSpPr>
          <p:nvPr/>
        </p:nvSpPr>
        <p:spPr bwMode="auto">
          <a:xfrm>
            <a:off x="4648200" y="5486400"/>
            <a:ext cx="609600" cy="0"/>
          </a:xfrm>
          <a:prstGeom prst="line">
            <a:avLst/>
          </a:prstGeom>
          <a:noFill/>
          <a:ln w="25400">
            <a:solidFill>
              <a:srgbClr val="000000"/>
            </a:solidFill>
            <a:round/>
            <a:headEnd type="none" w="med" len="sm"/>
            <a:tailEnd type="triangle" w="med"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8" name="Line 19"/>
          <p:cNvSpPr>
            <a:spLocks noChangeShapeType="1"/>
          </p:cNvSpPr>
          <p:nvPr/>
        </p:nvSpPr>
        <p:spPr bwMode="auto">
          <a:xfrm>
            <a:off x="4953000" y="6019800"/>
            <a:ext cx="609600" cy="0"/>
          </a:xfrm>
          <a:prstGeom prst="line">
            <a:avLst/>
          </a:prstGeom>
          <a:noFill/>
          <a:ln w="25400">
            <a:solidFill>
              <a:srgbClr val="000000"/>
            </a:solidFill>
            <a:round/>
            <a:headEnd type="none" w="med" len="sm"/>
            <a:tailEnd type="triangle" w="med"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20851" name="TextBox 18"/>
          <p:cNvSpPr txBox="1">
            <a:spLocks noChangeArrowheads="1"/>
          </p:cNvSpPr>
          <p:nvPr/>
        </p:nvSpPr>
        <p:spPr bwMode="auto">
          <a:xfrm>
            <a:off x="304800" y="457200"/>
            <a:ext cx="85344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3600" dirty="0"/>
              <a:t>How Many to Recruit?</a:t>
            </a:r>
          </a:p>
        </p:txBody>
      </p:sp>
      <p:sp>
        <p:nvSpPr>
          <p:cNvPr id="120852" name="TextBox 19"/>
          <p:cNvSpPr txBox="1">
            <a:spLocks noChangeArrowheads="1"/>
          </p:cNvSpPr>
          <p:nvPr/>
        </p:nvSpPr>
        <p:spPr bwMode="auto">
          <a:xfrm>
            <a:off x="304800" y="1143000"/>
            <a:ext cx="88392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800" dirty="0"/>
              <a:t>Organizations recruit </a:t>
            </a:r>
            <a:r>
              <a:rPr lang="en-US" altLang="en-US" sz="2800" dirty="0">
                <a:solidFill>
                  <a:srgbClr val="FF0000"/>
                </a:solidFill>
              </a:rPr>
              <a:t>more than what they employ </a:t>
            </a:r>
            <a:r>
              <a:rPr lang="en-US" altLang="en-US" sz="2800" dirty="0"/>
              <a:t>because </a:t>
            </a:r>
            <a:r>
              <a:rPr lang="en-US" altLang="en-US" sz="2800" dirty="0">
                <a:solidFill>
                  <a:srgbClr val="FF0000"/>
                </a:solidFill>
              </a:rPr>
              <a:t>some of the recruits</a:t>
            </a:r>
            <a:r>
              <a:rPr lang="en-US" altLang="en-US" sz="2800" dirty="0"/>
              <a:t> may be </a:t>
            </a:r>
            <a:r>
              <a:rPr lang="en-US" altLang="en-US" sz="2800" dirty="0">
                <a:solidFill>
                  <a:srgbClr val="0070C0"/>
                </a:solidFill>
              </a:rPr>
              <a:t>unqualified</a:t>
            </a:r>
            <a:r>
              <a:rPr lang="en-US" altLang="en-US" sz="2800" dirty="0"/>
              <a:t>, disinterested or both. </a:t>
            </a:r>
            <a:r>
              <a:rPr lang="en-US" altLang="en-US" sz="2800" dirty="0">
                <a:solidFill>
                  <a:srgbClr val="0070C0"/>
                </a:solidFill>
              </a:rPr>
              <a:t>Yield ratio </a:t>
            </a:r>
            <a:r>
              <a:rPr lang="en-US" altLang="en-US" sz="2800" dirty="0"/>
              <a:t>will help to determine how many to recruit.</a:t>
            </a:r>
          </a:p>
        </p:txBody>
      </p:sp>
    </p:spTree>
    <p:extLst>
      <p:ext uri="{BB962C8B-B14F-4D97-AF65-F5344CB8AC3E}">
        <p14:creationId xmlns="" xmlns:p14="http://schemas.microsoft.com/office/powerpoint/2010/main" val="400285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0-#ppt_w/2"/>
                                          </p:val>
                                        </p:tav>
                                        <p:tav tm="100000">
                                          <p:val>
                                            <p:strVal val="#ppt_x"/>
                                          </p:val>
                                        </p:tav>
                                      </p:tavLst>
                                    </p:anim>
                                    <p:anim calcmode="lin" valueType="num">
                                      <p:cBhvr additive="base">
                                        <p:cTn id="4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0-#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0-#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0-#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0-#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0-#ppt_w/2"/>
                                          </p:val>
                                        </p:tav>
                                        <p:tav tm="100000">
                                          <p:val>
                                            <p:strVal val="#ppt_x"/>
                                          </p:val>
                                        </p:tav>
                                      </p:tavLst>
                                    </p:anim>
                                    <p:anim calcmode="lin" valueType="num">
                                      <p:cBhvr additive="base">
                                        <p:cTn id="7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0-#ppt_w/2"/>
                                          </p:val>
                                        </p:tav>
                                        <p:tav tm="100000">
                                          <p:val>
                                            <p:strVal val="#ppt_x"/>
                                          </p:val>
                                        </p:tav>
                                      </p:tavLst>
                                    </p:anim>
                                    <p:anim calcmode="lin" valueType="num">
                                      <p:cBhvr additive="base">
                                        <p:cTn id="8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0-#ppt_w/2"/>
                                          </p:val>
                                        </p:tav>
                                        <p:tav tm="100000">
                                          <p:val>
                                            <p:strVal val="#ppt_x"/>
                                          </p:val>
                                        </p:tav>
                                      </p:tavLst>
                                    </p:anim>
                                    <p:anim calcmode="lin" valueType="num">
                                      <p:cBhvr additive="base">
                                        <p:cTn id="8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0-#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7" grpId="0" animBg="1" autoUpdateAnimBg="0"/>
      <p:bldP spid="8" grpId="0" animBg="1" autoUpdateAnimBg="0"/>
      <p:bldP spid="9" grpId="0" autoUpdateAnimBg="0"/>
      <p:bldP spid="10" grpId="0" autoUpdateAnimBg="0"/>
      <p:bldP spid="11" grpId="0" autoUpdateAnimBg="0"/>
      <p:bldP spid="12" grpId="0" autoUpdateAnimBg="0"/>
      <p:bldP spid="13" grpId="0" autoUpdateAnimBg="0"/>
      <p:bldP spid="14" grpId="0" animBg="1"/>
      <p:bldP spid="15" grpId="0" animBg="1"/>
      <p:bldP spid="16" grpId="0" animBg="1"/>
      <p:bldP spid="17" grpId="0" animBg="1"/>
      <p:bldP spid="18"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8"/>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pic>
        <p:nvPicPr>
          <p:cNvPr id="121859" name="Picture 10" descr="external"/>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 y="1143000"/>
            <a:ext cx="84582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1860" name="Text Box 11"/>
          <p:cNvSpPr txBox="1">
            <a:spLocks noChangeArrowheads="1"/>
          </p:cNvSpPr>
          <p:nvPr/>
        </p:nvSpPr>
        <p:spPr bwMode="auto">
          <a:xfrm>
            <a:off x="270164" y="572731"/>
            <a:ext cx="84582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2400" b="1" dirty="0"/>
              <a:t>External Source Advantages and Disadvantages</a:t>
            </a:r>
          </a:p>
        </p:txBody>
      </p:sp>
    </p:spTree>
    <p:extLst>
      <p:ext uri="{BB962C8B-B14F-4D97-AF65-F5344CB8AC3E}">
        <p14:creationId xmlns="" xmlns:p14="http://schemas.microsoft.com/office/powerpoint/2010/main" val="425828132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F19DF24-A6D9-417C-9AAB-372E6569641C}" type="slidenum">
              <a:rPr lang="en-US"/>
              <a:pPr>
                <a:defRPr/>
              </a:pPr>
              <a:t>162</a:t>
            </a:fld>
            <a:endParaRPr lang="en-US"/>
          </a:p>
        </p:txBody>
      </p:sp>
      <p:sp>
        <p:nvSpPr>
          <p:cNvPr id="63491" name="TextBox 2"/>
          <p:cNvSpPr txBox="1">
            <a:spLocks noChangeArrowheads="1"/>
          </p:cNvSpPr>
          <p:nvPr/>
        </p:nvSpPr>
        <p:spPr bwMode="auto">
          <a:xfrm>
            <a:off x="352425" y="152400"/>
            <a:ext cx="8305800" cy="661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pitchFamily="34" charset="0"/>
              </a:defRPr>
            </a:lvl3pPr>
            <a:lvl4pPr marL="1600200" indent="-228600" eaLnBrk="0" hangingPunct="0">
              <a:spcBef>
                <a:spcPct val="20000"/>
              </a:spcBef>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9pPr>
          </a:lstStyle>
          <a:p>
            <a:pPr eaLnBrk="1" hangingPunct="1">
              <a:spcBef>
                <a:spcPct val="0"/>
              </a:spcBef>
              <a:buClrTx/>
              <a:buSzTx/>
              <a:buFontTx/>
              <a:buNone/>
              <a:defRPr/>
            </a:pPr>
            <a:r>
              <a:rPr lang="en-US" altLang="en-US" sz="2800" dirty="0" smtClean="0">
                <a:latin typeface="Arial Black" pitchFamily="34" charset="0"/>
              </a:rPr>
              <a:t>1.4 Steps in Recruitment</a:t>
            </a:r>
          </a:p>
          <a:p>
            <a:pPr eaLnBrk="1" hangingPunct="1">
              <a:spcBef>
                <a:spcPct val="0"/>
              </a:spcBef>
              <a:buClrTx/>
              <a:buSzTx/>
              <a:buFontTx/>
              <a:buNone/>
              <a:defRPr/>
            </a:pPr>
            <a:r>
              <a:rPr lang="en-US" altLang="en-US" sz="3600" b="1" dirty="0" smtClean="0"/>
              <a:t>Job requisition</a:t>
            </a:r>
            <a:r>
              <a:rPr lang="en-US" altLang="en-US" sz="3600" dirty="0" smtClean="0"/>
              <a:t> – the first essential step is job requisition, which </a:t>
            </a:r>
            <a:r>
              <a:rPr lang="en-US" altLang="en-US" sz="3600" dirty="0" smtClean="0">
                <a:solidFill>
                  <a:srgbClr val="FF0000"/>
                </a:solidFill>
              </a:rPr>
              <a:t>gives</a:t>
            </a:r>
            <a:r>
              <a:rPr lang="en-US" altLang="en-US" sz="3600" dirty="0" smtClean="0"/>
              <a:t> the </a:t>
            </a:r>
            <a:r>
              <a:rPr lang="en-US" altLang="en-US" sz="3600" dirty="0" smtClean="0">
                <a:solidFill>
                  <a:srgbClr val="FF0000"/>
                </a:solidFill>
              </a:rPr>
              <a:t>recruiting agency information </a:t>
            </a:r>
            <a:r>
              <a:rPr lang="en-US" altLang="en-US" sz="3600" dirty="0" smtClean="0">
                <a:solidFill>
                  <a:srgbClr val="0070C0"/>
                </a:solidFill>
              </a:rPr>
              <a:t>regarding each job. </a:t>
            </a:r>
          </a:p>
          <a:p>
            <a:pPr marL="571500" indent="-571500" eaLnBrk="1" hangingPunct="1">
              <a:spcBef>
                <a:spcPct val="0"/>
              </a:spcBef>
              <a:buClrTx/>
              <a:buSzTx/>
              <a:defRPr/>
            </a:pPr>
            <a:r>
              <a:rPr lang="en-US" altLang="en-US" sz="3600" dirty="0" smtClean="0"/>
              <a:t>Job requisition </a:t>
            </a:r>
            <a:r>
              <a:rPr lang="en-US" altLang="en-US" sz="3600" dirty="0" smtClean="0">
                <a:solidFill>
                  <a:srgbClr val="FF0000"/>
                </a:solidFill>
              </a:rPr>
              <a:t>determines</a:t>
            </a:r>
            <a:r>
              <a:rPr lang="en-US" altLang="en-US" sz="3600" dirty="0" smtClean="0"/>
              <a:t> the job </a:t>
            </a:r>
            <a:r>
              <a:rPr lang="en-US" altLang="en-US" sz="3600" dirty="0" smtClean="0">
                <a:solidFill>
                  <a:srgbClr val="FF0000"/>
                </a:solidFill>
              </a:rPr>
              <a:t>scope</a:t>
            </a:r>
            <a:r>
              <a:rPr lang="en-US" altLang="en-US" sz="3600" dirty="0" smtClean="0"/>
              <a:t>, </a:t>
            </a:r>
            <a:r>
              <a:rPr lang="en-US" altLang="en-US" sz="3600" dirty="0" smtClean="0">
                <a:solidFill>
                  <a:srgbClr val="FF0000"/>
                </a:solidFill>
              </a:rPr>
              <a:t>function</a:t>
            </a:r>
            <a:r>
              <a:rPr lang="en-US" altLang="en-US" sz="3600" dirty="0" smtClean="0"/>
              <a:t>, responsibilities, and relationships. </a:t>
            </a:r>
          </a:p>
          <a:p>
            <a:pPr marL="571500" indent="-571500" eaLnBrk="1" hangingPunct="1">
              <a:spcBef>
                <a:spcPct val="0"/>
              </a:spcBef>
              <a:buClrTx/>
              <a:buSzTx/>
              <a:defRPr/>
            </a:pPr>
            <a:r>
              <a:rPr lang="en-US" altLang="en-US" sz="3600" dirty="0" smtClean="0"/>
              <a:t>This is </a:t>
            </a:r>
            <a:r>
              <a:rPr lang="en-US" altLang="en-US" sz="3600" dirty="0" smtClean="0">
                <a:solidFill>
                  <a:srgbClr val="FF0000"/>
                </a:solidFill>
              </a:rPr>
              <a:t>done through </a:t>
            </a:r>
            <a:r>
              <a:rPr lang="en-US" altLang="en-US" sz="3600" dirty="0" smtClean="0">
                <a:solidFill>
                  <a:srgbClr val="0070C0"/>
                </a:solidFill>
              </a:rPr>
              <a:t>job description and job specification</a:t>
            </a:r>
            <a:r>
              <a:rPr lang="en-US" altLang="en-US" sz="3600" dirty="0" smtClean="0"/>
              <a:t> both of which are developed as a result of job analysis. </a:t>
            </a:r>
          </a:p>
        </p:txBody>
      </p:sp>
    </p:spTree>
    <p:extLst>
      <p:ext uri="{BB962C8B-B14F-4D97-AF65-F5344CB8AC3E}">
        <p14:creationId xmlns="" xmlns:p14="http://schemas.microsoft.com/office/powerpoint/2010/main" val="1490723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anim calcmode="lin" valueType="num">
                                      <p:cBhvr>
                                        <p:cTn id="7" dur="500" fill="hold"/>
                                        <p:tgtEl>
                                          <p:spTgt spid="63491"/>
                                        </p:tgtEl>
                                        <p:attrNameLst>
                                          <p:attrName>ppt_w</p:attrName>
                                        </p:attrNameLst>
                                      </p:cBhvr>
                                      <p:tavLst>
                                        <p:tav tm="0">
                                          <p:val>
                                            <p:fltVal val="0"/>
                                          </p:val>
                                        </p:tav>
                                        <p:tav tm="100000">
                                          <p:val>
                                            <p:strVal val="#ppt_w"/>
                                          </p:val>
                                        </p:tav>
                                      </p:tavLst>
                                    </p:anim>
                                    <p:anim calcmode="lin" valueType="num">
                                      <p:cBhvr>
                                        <p:cTn id="8" dur="500" fill="hold"/>
                                        <p:tgtEl>
                                          <p:spTgt spid="634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F686EB-DD1B-4821-BC70-AF821F0C90A0}" type="slidenum">
              <a:rPr lang="en-US" smtClean="0"/>
              <a:pPr>
                <a:defRPr/>
              </a:pPr>
              <a:t>163</a:t>
            </a:fld>
            <a:endParaRPr lang="en-US"/>
          </a:p>
        </p:txBody>
      </p:sp>
      <p:sp>
        <p:nvSpPr>
          <p:cNvPr id="3" name="TextBox 2"/>
          <p:cNvSpPr txBox="1">
            <a:spLocks noChangeArrowheads="1"/>
          </p:cNvSpPr>
          <p:nvPr/>
        </p:nvSpPr>
        <p:spPr bwMode="auto">
          <a:xfrm>
            <a:off x="381000" y="304800"/>
            <a:ext cx="8305800" cy="618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pitchFamily="34" charset="0"/>
              </a:defRPr>
            </a:lvl3pPr>
            <a:lvl4pPr marL="1600200" indent="-228600" eaLnBrk="0" hangingPunct="0">
              <a:spcBef>
                <a:spcPct val="20000"/>
              </a:spcBef>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9pPr>
          </a:lstStyle>
          <a:p>
            <a:pPr eaLnBrk="1" hangingPunct="1">
              <a:spcBef>
                <a:spcPct val="0"/>
              </a:spcBef>
              <a:buClrTx/>
              <a:buSzTx/>
              <a:buFontTx/>
              <a:buNone/>
              <a:defRPr/>
            </a:pPr>
            <a:r>
              <a:rPr lang="en-US" altLang="en-US" sz="3600" b="1" dirty="0" smtClean="0"/>
              <a:t>Steps in Recruitment</a:t>
            </a:r>
          </a:p>
          <a:p>
            <a:pPr eaLnBrk="1" hangingPunct="1">
              <a:spcBef>
                <a:spcPct val="0"/>
              </a:spcBef>
              <a:buClrTx/>
              <a:buSzTx/>
              <a:buFontTx/>
              <a:buNone/>
              <a:defRPr/>
            </a:pPr>
            <a:r>
              <a:rPr lang="en-US" altLang="en-US" sz="3600" dirty="0" smtClean="0"/>
              <a:t> </a:t>
            </a:r>
          </a:p>
          <a:p>
            <a:pPr marL="571500" indent="-571500" eaLnBrk="1" hangingPunct="1">
              <a:spcBef>
                <a:spcPct val="0"/>
              </a:spcBef>
              <a:buClrTx/>
              <a:buSzTx/>
              <a:defRPr/>
            </a:pPr>
            <a:r>
              <a:rPr lang="en-US" altLang="en-US" sz="3600" b="1" dirty="0" smtClean="0"/>
              <a:t>Designing application form </a:t>
            </a:r>
            <a:r>
              <a:rPr lang="en-US" altLang="en-US" sz="3600" dirty="0" smtClean="0"/>
              <a:t>application form must be </a:t>
            </a:r>
            <a:r>
              <a:rPr lang="en-US" altLang="en-US" sz="3600" dirty="0" smtClean="0">
                <a:solidFill>
                  <a:srgbClr val="FF0000"/>
                </a:solidFill>
              </a:rPr>
              <a:t>designed as per job description</a:t>
            </a:r>
            <a:r>
              <a:rPr lang="en-US" altLang="en-US" sz="3600" dirty="0" smtClean="0"/>
              <a:t> and specification, which will </a:t>
            </a:r>
            <a:r>
              <a:rPr lang="en-US" altLang="en-US" sz="3600" dirty="0" smtClean="0">
                <a:solidFill>
                  <a:srgbClr val="FF0000"/>
                </a:solidFill>
              </a:rPr>
              <a:t>enable managers</a:t>
            </a:r>
            <a:r>
              <a:rPr lang="en-US" altLang="en-US" sz="3600" dirty="0" smtClean="0"/>
              <a:t> to procure  </a:t>
            </a:r>
            <a:r>
              <a:rPr lang="en-US" altLang="en-US" sz="3600" dirty="0" smtClean="0">
                <a:solidFill>
                  <a:srgbClr val="0070C0"/>
                </a:solidFill>
              </a:rPr>
              <a:t>required information from the applicant</a:t>
            </a:r>
            <a:r>
              <a:rPr lang="en-US" altLang="en-US" sz="3600" dirty="0" smtClean="0"/>
              <a:t>.</a:t>
            </a:r>
          </a:p>
          <a:p>
            <a:pPr marL="457200" indent="-457200" eaLnBrk="1" hangingPunct="1">
              <a:spcBef>
                <a:spcPct val="0"/>
              </a:spcBef>
              <a:buClrTx/>
              <a:buSzTx/>
              <a:defRPr/>
            </a:pPr>
            <a:r>
              <a:rPr lang="en-US" altLang="en-US" sz="3600" dirty="0" smtClean="0"/>
              <a:t>Application forms need to be </a:t>
            </a:r>
            <a:r>
              <a:rPr lang="en-US" altLang="en-US" sz="3600" dirty="0" smtClean="0">
                <a:solidFill>
                  <a:srgbClr val="FF0000"/>
                </a:solidFill>
              </a:rPr>
              <a:t>incise and complete </a:t>
            </a:r>
            <a:r>
              <a:rPr lang="en-US" altLang="en-US" sz="3600" dirty="0" smtClean="0"/>
              <a:t>in giving the required information. </a:t>
            </a:r>
          </a:p>
        </p:txBody>
      </p:sp>
    </p:spTree>
    <p:extLst>
      <p:ext uri="{BB962C8B-B14F-4D97-AF65-F5344CB8AC3E}">
        <p14:creationId xmlns="" xmlns:p14="http://schemas.microsoft.com/office/powerpoint/2010/main" val="1340699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416460D-282C-4FED-89C8-CCE70FA61408}" type="slidenum">
              <a:rPr lang="en-US" smtClean="0"/>
              <a:pPr>
                <a:defRPr/>
              </a:pPr>
              <a:t>164</a:t>
            </a:fld>
            <a:endParaRPr lang="en-US"/>
          </a:p>
        </p:txBody>
      </p:sp>
      <p:sp>
        <p:nvSpPr>
          <p:cNvPr id="3" name="Slide Number Placeholder 1"/>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772A8246-46F8-4463-B04E-06DD97EC69AC}" type="slidenum">
              <a:rPr lang="en-US" sz="1200">
                <a:effectLst>
                  <a:outerShdw blurRad="38100" dist="38100" dir="2700000" algn="tl">
                    <a:srgbClr val="000000"/>
                  </a:outerShdw>
                </a:effectLst>
                <a:cs typeface="Arial" pitchFamily="34" charset="0"/>
              </a:rPr>
              <a:pPr algn="r">
                <a:defRPr/>
              </a:pPr>
              <a:t>164</a:t>
            </a:fld>
            <a:endParaRPr lang="en-US" sz="1200">
              <a:effectLst>
                <a:outerShdw blurRad="38100" dist="38100" dir="2700000" algn="tl">
                  <a:srgbClr val="000000"/>
                </a:outerShdw>
              </a:effectLst>
              <a:cs typeface="Arial" pitchFamily="34" charset="0"/>
            </a:endParaRPr>
          </a:p>
        </p:txBody>
      </p:sp>
      <p:sp>
        <p:nvSpPr>
          <p:cNvPr id="4" name="Slide Number Placeholder 3"/>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0965ACDB-CBCF-45DD-8DB2-8D2F37BDE042}" type="slidenum">
              <a:rPr lang="en-US" sz="1200">
                <a:effectLst>
                  <a:outerShdw blurRad="38100" dist="38100" dir="2700000" algn="tl">
                    <a:srgbClr val="000000"/>
                  </a:outerShdw>
                </a:effectLst>
                <a:cs typeface="Arial" pitchFamily="34" charset="0"/>
              </a:rPr>
              <a:pPr algn="r">
                <a:defRPr/>
              </a:pPr>
              <a:t>164</a:t>
            </a:fld>
            <a:endParaRPr lang="en-US" sz="1200">
              <a:effectLst>
                <a:outerShdw blurRad="38100" dist="38100" dir="2700000" algn="tl">
                  <a:srgbClr val="000000"/>
                </a:outerShdw>
              </a:effectLst>
              <a:cs typeface="Arial" pitchFamily="34" charset="0"/>
            </a:endParaRPr>
          </a:p>
        </p:txBody>
      </p:sp>
      <p:sp>
        <p:nvSpPr>
          <p:cNvPr id="134149" name="Text Box 4"/>
          <p:cNvSpPr txBox="1">
            <a:spLocks noChangeArrowheads="1"/>
          </p:cNvSpPr>
          <p:nvPr/>
        </p:nvSpPr>
        <p:spPr bwMode="auto">
          <a:xfrm>
            <a:off x="212725" y="1219200"/>
            <a:ext cx="8610600" cy="50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indent="-334963"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b="1" dirty="0"/>
              <a:t>Application and Resume </a:t>
            </a:r>
          </a:p>
          <a:p>
            <a:pPr marL="457200" indent="-457200" eaLnBrk="1" hangingPunct="1">
              <a:spcBef>
                <a:spcPct val="0"/>
              </a:spcBef>
              <a:buClrTx/>
              <a:buSzTx/>
            </a:pPr>
            <a:r>
              <a:rPr lang="en-US" altLang="en-US" b="1" dirty="0"/>
              <a:t>The </a:t>
            </a:r>
            <a:r>
              <a:rPr lang="en-US" altLang="en-US" b="1" dirty="0">
                <a:solidFill>
                  <a:srgbClr val="FF0000"/>
                </a:solidFill>
              </a:rPr>
              <a:t>company</a:t>
            </a:r>
            <a:r>
              <a:rPr lang="en-US" altLang="en-US" b="1" dirty="0"/>
              <a:t> usually </a:t>
            </a:r>
            <a:r>
              <a:rPr lang="en-US" altLang="en-US" b="1" dirty="0">
                <a:solidFill>
                  <a:srgbClr val="FF0000"/>
                </a:solidFill>
              </a:rPr>
              <a:t>designs</a:t>
            </a:r>
            <a:r>
              <a:rPr lang="en-US" altLang="en-US" b="1" dirty="0"/>
              <a:t> an application form called Application Blank that will be filled by the applicant. </a:t>
            </a:r>
            <a:endParaRPr lang="en-US" altLang="en-US" dirty="0"/>
          </a:p>
          <a:p>
            <a:pPr lvl="1" eaLnBrk="1" hangingPunct="1">
              <a:spcBef>
                <a:spcPct val="0"/>
              </a:spcBef>
              <a:buClrTx/>
              <a:buFontTx/>
              <a:buChar char="•"/>
            </a:pPr>
            <a:r>
              <a:rPr lang="en-US" altLang="en-US" sz="3200" dirty="0"/>
              <a:t>Applicants submit application (Application blank)</a:t>
            </a:r>
          </a:p>
          <a:p>
            <a:pPr lvl="1" eaLnBrk="1" hangingPunct="1">
              <a:spcBef>
                <a:spcPct val="0"/>
              </a:spcBef>
              <a:buClrTx/>
              <a:buFontTx/>
              <a:buChar char="•"/>
            </a:pPr>
            <a:r>
              <a:rPr lang="en-US" altLang="en-US" sz="3200" dirty="0">
                <a:solidFill>
                  <a:srgbClr val="FF0000"/>
                </a:solidFill>
              </a:rPr>
              <a:t>Applicants also submit </a:t>
            </a:r>
            <a:r>
              <a:rPr lang="en-US" altLang="en-US" sz="3200" dirty="0"/>
              <a:t>resume/curriculum vitae or bio data, an information document designed and </a:t>
            </a:r>
            <a:r>
              <a:rPr lang="en-US" altLang="en-US" sz="3200" dirty="0">
                <a:solidFill>
                  <a:srgbClr val="FF0000"/>
                </a:solidFill>
              </a:rPr>
              <a:t>written by the applicant</a:t>
            </a:r>
          </a:p>
        </p:txBody>
      </p:sp>
    </p:spTree>
    <p:extLst>
      <p:ext uri="{BB962C8B-B14F-4D97-AF65-F5344CB8AC3E}">
        <p14:creationId xmlns="" xmlns:p14="http://schemas.microsoft.com/office/powerpoint/2010/main" val="128318602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C3A9101-8E26-44E4-A804-A3A5F6773836}" type="slidenum">
              <a:rPr lang="en-US" smtClean="0"/>
              <a:pPr>
                <a:defRPr/>
              </a:pPr>
              <a:t>165</a:t>
            </a:fld>
            <a:endParaRPr lang="en-US"/>
          </a:p>
        </p:txBody>
      </p:sp>
      <p:sp>
        <p:nvSpPr>
          <p:cNvPr id="135171" name="Rectangle 2"/>
          <p:cNvSpPr>
            <a:spLocks noChangeArrowheads="1"/>
          </p:cNvSpPr>
          <p:nvPr/>
        </p:nvSpPr>
        <p:spPr bwMode="auto">
          <a:xfrm>
            <a:off x="171450" y="792163"/>
            <a:ext cx="8763000" cy="600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eaLnBrk="1" hangingPunct="1">
              <a:spcBef>
                <a:spcPct val="0"/>
              </a:spcBef>
              <a:buClrTx/>
              <a:buFontTx/>
              <a:buChar char="•"/>
            </a:pPr>
            <a:r>
              <a:rPr lang="en-US" altLang="en-US" sz="3200" dirty="0"/>
              <a:t> The </a:t>
            </a:r>
            <a:r>
              <a:rPr lang="en-US" altLang="en-US" sz="3200" dirty="0">
                <a:solidFill>
                  <a:srgbClr val="FF0000"/>
                </a:solidFill>
              </a:rPr>
              <a:t>information</a:t>
            </a:r>
            <a:r>
              <a:rPr lang="en-US" altLang="en-US" sz="3200" dirty="0"/>
              <a:t> obtained from the application and </a:t>
            </a:r>
            <a:r>
              <a:rPr lang="en-US" altLang="en-US" sz="3200" dirty="0">
                <a:solidFill>
                  <a:srgbClr val="FF0000"/>
                </a:solidFill>
              </a:rPr>
              <a:t>resume</a:t>
            </a:r>
            <a:r>
              <a:rPr lang="en-US" altLang="en-US" sz="3200" dirty="0"/>
              <a:t> is generally used as a basis for </a:t>
            </a:r>
            <a:r>
              <a:rPr lang="en-US" altLang="en-US" sz="3200" dirty="0">
                <a:solidFill>
                  <a:srgbClr val="0070C0"/>
                </a:solidFill>
              </a:rPr>
              <a:t>further exploration </a:t>
            </a:r>
            <a:r>
              <a:rPr lang="en-US" altLang="en-US" sz="3200" dirty="0"/>
              <a:t>of the applicant's background.</a:t>
            </a:r>
          </a:p>
          <a:p>
            <a:pPr lvl="1" eaLnBrk="1" hangingPunct="1">
              <a:spcBef>
                <a:spcPct val="0"/>
              </a:spcBef>
              <a:buClrTx/>
              <a:buFontTx/>
              <a:buChar char="•"/>
            </a:pPr>
            <a:r>
              <a:rPr lang="en-US" altLang="en-US" sz="3200" dirty="0"/>
              <a:t> Applicants can supply elaborated and attractive resumes. </a:t>
            </a:r>
          </a:p>
          <a:p>
            <a:pPr lvl="1" eaLnBrk="1" hangingPunct="1">
              <a:spcBef>
                <a:spcPct val="0"/>
              </a:spcBef>
              <a:buClrTx/>
              <a:buFontTx/>
              <a:buChar char="•"/>
            </a:pPr>
            <a:r>
              <a:rPr lang="en-US" altLang="en-US" sz="3200" dirty="0"/>
              <a:t> It is useful to ask </a:t>
            </a:r>
            <a:r>
              <a:rPr lang="en-US" altLang="en-US" sz="3200" dirty="0">
                <a:solidFill>
                  <a:srgbClr val="FF0000"/>
                </a:solidFill>
              </a:rPr>
              <a:t>applicants to sign </a:t>
            </a:r>
            <a:r>
              <a:rPr lang="en-US" altLang="en-US" sz="3200" dirty="0"/>
              <a:t>that </a:t>
            </a:r>
            <a:r>
              <a:rPr lang="en-US" altLang="en-US" sz="3200" dirty="0">
                <a:solidFill>
                  <a:srgbClr val="FF0000"/>
                </a:solidFill>
              </a:rPr>
              <a:t>the statement</a:t>
            </a:r>
            <a:r>
              <a:rPr lang="en-US" altLang="en-US" sz="3200" dirty="0"/>
              <a:t> that they have made is </a:t>
            </a:r>
            <a:r>
              <a:rPr lang="en-US" altLang="en-US" sz="3200" dirty="0">
                <a:solidFill>
                  <a:srgbClr val="FF0000"/>
                </a:solidFill>
              </a:rPr>
              <a:t>correct</a:t>
            </a:r>
            <a:r>
              <a:rPr lang="en-US" altLang="en-US" sz="3200" dirty="0"/>
              <a:t> and that he accepts the employer's right to terminate the candidate's employment if any of the information is subsequently found to be </a:t>
            </a:r>
            <a:r>
              <a:rPr lang="en-US" altLang="en-US" sz="3200" dirty="0">
                <a:solidFill>
                  <a:srgbClr val="FF0000"/>
                </a:solidFill>
              </a:rPr>
              <a:t>false</a:t>
            </a:r>
            <a:r>
              <a:rPr lang="en-US" altLang="en-US" sz="3200" dirty="0"/>
              <a:t>.</a:t>
            </a:r>
          </a:p>
        </p:txBody>
      </p:sp>
      <p:sp>
        <p:nvSpPr>
          <p:cNvPr id="135172" name="Text Box 18"/>
          <p:cNvSpPr txBox="1">
            <a:spLocks noChangeArrowheads="1"/>
          </p:cNvSpPr>
          <p:nvPr/>
        </p:nvSpPr>
        <p:spPr bwMode="auto">
          <a:xfrm>
            <a:off x="533400" y="273050"/>
            <a:ext cx="784860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dirty="0" err="1">
                <a:latin typeface="Arial Black" pitchFamily="34" charset="0"/>
              </a:rPr>
              <a:t>Contd</a:t>
            </a:r>
            <a:r>
              <a:rPr lang="en-US" altLang="en-US" dirty="0">
                <a:latin typeface="Arial Black" pitchFamily="34" charset="0"/>
              </a:rPr>
              <a:t> </a:t>
            </a:r>
          </a:p>
        </p:txBody>
      </p:sp>
    </p:spTree>
    <p:extLst>
      <p:ext uri="{BB962C8B-B14F-4D97-AF65-F5344CB8AC3E}">
        <p14:creationId xmlns="" xmlns:p14="http://schemas.microsoft.com/office/powerpoint/2010/main" val="39063498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8248A3D-4701-4A18-9F9F-345186934D81}" type="slidenum">
              <a:rPr lang="en-US" smtClean="0"/>
              <a:pPr>
                <a:defRPr/>
              </a:pPr>
              <a:t>166</a:t>
            </a:fld>
            <a:endParaRPr lang="en-US"/>
          </a:p>
        </p:txBody>
      </p:sp>
      <p:sp>
        <p:nvSpPr>
          <p:cNvPr id="3" name="TextBox 2"/>
          <p:cNvSpPr txBox="1">
            <a:spLocks noChangeArrowheads="1"/>
          </p:cNvSpPr>
          <p:nvPr/>
        </p:nvSpPr>
        <p:spPr bwMode="auto">
          <a:xfrm>
            <a:off x="228600" y="179820"/>
            <a:ext cx="8478982" cy="6186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pitchFamily="34" charset="0"/>
              </a:defRPr>
            </a:lvl3pPr>
            <a:lvl4pPr marL="1600200" indent="-228600" eaLnBrk="0" hangingPunct="0">
              <a:spcBef>
                <a:spcPct val="20000"/>
              </a:spcBef>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9pPr>
          </a:lstStyle>
          <a:p>
            <a:pPr eaLnBrk="1" hangingPunct="1">
              <a:spcBef>
                <a:spcPct val="0"/>
              </a:spcBef>
              <a:buClrTx/>
              <a:buSzTx/>
              <a:buFontTx/>
              <a:buNone/>
              <a:defRPr/>
            </a:pPr>
            <a:r>
              <a:rPr lang="en-US" altLang="en-US" sz="3600" b="1" dirty="0" smtClean="0"/>
              <a:t>Steps in Recruitment</a:t>
            </a:r>
          </a:p>
          <a:p>
            <a:pPr eaLnBrk="1" hangingPunct="1">
              <a:spcBef>
                <a:spcPct val="0"/>
              </a:spcBef>
              <a:buClrTx/>
              <a:buSzTx/>
              <a:buFontTx/>
              <a:buNone/>
              <a:defRPr/>
            </a:pPr>
            <a:r>
              <a:rPr lang="en-US" altLang="en-US" sz="3600" dirty="0" smtClean="0"/>
              <a:t> </a:t>
            </a:r>
            <a:r>
              <a:rPr lang="en-US" altLang="en-US" sz="3600" b="1" dirty="0" smtClean="0"/>
              <a:t>Advertisement </a:t>
            </a:r>
            <a:endParaRPr lang="en-US" altLang="en-US" sz="3600" dirty="0" smtClean="0"/>
          </a:p>
          <a:p>
            <a:pPr marL="571500" indent="-571500" eaLnBrk="1" hangingPunct="1">
              <a:spcBef>
                <a:spcPct val="0"/>
              </a:spcBef>
              <a:buClrTx/>
              <a:buSzTx/>
              <a:defRPr/>
            </a:pPr>
            <a:r>
              <a:rPr lang="en-US" altLang="en-US" sz="3600" dirty="0" smtClean="0"/>
              <a:t>The recruiting agency </a:t>
            </a:r>
            <a:r>
              <a:rPr lang="en-US" altLang="en-US" sz="3600" dirty="0" smtClean="0">
                <a:solidFill>
                  <a:srgbClr val="FF0000"/>
                </a:solidFill>
              </a:rPr>
              <a:t>notifies vacancies</a:t>
            </a:r>
            <a:r>
              <a:rPr lang="en-US" altLang="en-US" sz="3600" dirty="0" smtClean="0"/>
              <a:t> through well-articulated </a:t>
            </a:r>
            <a:r>
              <a:rPr lang="en-US" altLang="en-US" sz="3600" dirty="0" smtClean="0">
                <a:solidFill>
                  <a:srgbClr val="0070C0"/>
                </a:solidFill>
              </a:rPr>
              <a:t>advertisement</a:t>
            </a:r>
            <a:r>
              <a:rPr lang="en-US" altLang="en-US" sz="3600" dirty="0" smtClean="0"/>
              <a:t>. </a:t>
            </a:r>
          </a:p>
          <a:p>
            <a:pPr marL="571500" indent="-571500" eaLnBrk="1" hangingPunct="1">
              <a:spcBef>
                <a:spcPct val="0"/>
              </a:spcBef>
              <a:buClrTx/>
              <a:buSzTx/>
              <a:defRPr/>
            </a:pPr>
            <a:r>
              <a:rPr lang="en-US" altLang="en-US" sz="3600" dirty="0" smtClean="0"/>
              <a:t>It could do this through different media such as organizational website, </a:t>
            </a:r>
            <a:r>
              <a:rPr lang="en-US" altLang="en-US" sz="3600" dirty="0" smtClean="0">
                <a:solidFill>
                  <a:srgbClr val="FF0000"/>
                </a:solidFill>
              </a:rPr>
              <a:t>TV</a:t>
            </a:r>
            <a:r>
              <a:rPr lang="en-US" altLang="en-US" sz="3600" dirty="0" smtClean="0"/>
              <a:t>, newspapers, professional journals, </a:t>
            </a:r>
            <a:r>
              <a:rPr lang="en-US" altLang="en-US" sz="3600" dirty="0" smtClean="0">
                <a:solidFill>
                  <a:srgbClr val="FF0000"/>
                </a:solidFill>
              </a:rPr>
              <a:t>notice boards </a:t>
            </a:r>
            <a:r>
              <a:rPr lang="en-US" altLang="en-US" sz="3600" dirty="0" smtClean="0"/>
              <a:t>in field offices, and employment job centers. </a:t>
            </a:r>
          </a:p>
          <a:p>
            <a:pPr eaLnBrk="1" hangingPunct="1">
              <a:spcBef>
                <a:spcPct val="0"/>
              </a:spcBef>
              <a:buClrTx/>
              <a:buSzTx/>
              <a:buFontTx/>
              <a:buNone/>
              <a:defRPr/>
            </a:pPr>
            <a:r>
              <a:rPr lang="en-US" altLang="en-US" sz="3600" dirty="0" smtClean="0"/>
              <a:t> </a:t>
            </a:r>
          </a:p>
        </p:txBody>
      </p:sp>
    </p:spTree>
    <p:extLst>
      <p:ext uri="{BB962C8B-B14F-4D97-AF65-F5344CB8AC3E}">
        <p14:creationId xmlns="" xmlns:p14="http://schemas.microsoft.com/office/powerpoint/2010/main" val="2099162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1E285B2-DDFD-4ADD-AB5C-C95C8BB08929}" type="slidenum">
              <a:rPr lang="en-US" smtClean="0"/>
              <a:pPr>
                <a:defRPr/>
              </a:pPr>
              <a:t>167</a:t>
            </a:fld>
            <a:endParaRPr lang="en-US"/>
          </a:p>
        </p:txBody>
      </p:sp>
      <p:sp>
        <p:nvSpPr>
          <p:cNvPr id="125955" name="Rectangle 2"/>
          <p:cNvSpPr>
            <a:spLocks noChangeArrowheads="1"/>
          </p:cNvSpPr>
          <p:nvPr/>
        </p:nvSpPr>
        <p:spPr bwMode="auto">
          <a:xfrm>
            <a:off x="152400" y="1676400"/>
            <a:ext cx="8763000"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71500" indent="-5715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 typeface="Arial" charset="0"/>
              <a:buChar char="•"/>
            </a:pPr>
            <a:r>
              <a:rPr lang="en-US" altLang="en-US" dirty="0"/>
              <a:t>The </a:t>
            </a:r>
            <a:r>
              <a:rPr lang="en-US" altLang="en-US" dirty="0" smtClean="0">
                <a:solidFill>
                  <a:srgbClr val="FF0000"/>
                </a:solidFill>
              </a:rPr>
              <a:t>choice of media </a:t>
            </a:r>
            <a:r>
              <a:rPr lang="en-US" altLang="en-US" dirty="0">
                <a:solidFill>
                  <a:srgbClr val="FF0000"/>
                </a:solidFill>
              </a:rPr>
              <a:t>depends </a:t>
            </a:r>
            <a:r>
              <a:rPr lang="en-US" altLang="en-US" dirty="0"/>
              <a:t>on the </a:t>
            </a:r>
            <a:r>
              <a:rPr lang="en-US" altLang="en-US" dirty="0">
                <a:solidFill>
                  <a:srgbClr val="0070C0"/>
                </a:solidFill>
              </a:rPr>
              <a:t>positions</a:t>
            </a:r>
            <a:r>
              <a:rPr lang="en-US" altLang="en-US" dirty="0"/>
              <a:t> for which organizations are recruiting. For example, the </a:t>
            </a:r>
            <a:r>
              <a:rPr lang="en-US" altLang="en-US" dirty="0">
                <a:solidFill>
                  <a:srgbClr val="FF0000"/>
                </a:solidFill>
              </a:rPr>
              <a:t>local newspaper </a:t>
            </a:r>
            <a:r>
              <a:rPr lang="en-US" altLang="en-US" dirty="0"/>
              <a:t>is usually the best for blue-collar, </a:t>
            </a:r>
            <a:r>
              <a:rPr lang="en-US" altLang="en-US" dirty="0">
                <a:solidFill>
                  <a:srgbClr val="0070C0"/>
                </a:solidFill>
              </a:rPr>
              <a:t>clerical and administrative employees. </a:t>
            </a:r>
            <a:endParaRPr lang="en-US" altLang="en-US" dirty="0" smtClean="0">
              <a:solidFill>
                <a:srgbClr val="0070C0"/>
              </a:solidFill>
            </a:endParaRPr>
          </a:p>
          <a:p>
            <a:pPr eaLnBrk="1" hangingPunct="1">
              <a:spcBef>
                <a:spcPct val="0"/>
              </a:spcBef>
              <a:buClrTx/>
              <a:buSzTx/>
              <a:buFont typeface="Arial" charset="0"/>
              <a:buChar char="•"/>
            </a:pPr>
            <a:endParaRPr lang="en-US" altLang="en-US" dirty="0"/>
          </a:p>
          <a:p>
            <a:pPr eaLnBrk="1" hangingPunct="1">
              <a:spcBef>
                <a:spcPct val="0"/>
              </a:spcBef>
              <a:buClrTx/>
              <a:buSzTx/>
              <a:buFont typeface="Arial" charset="0"/>
              <a:buChar char="•"/>
            </a:pPr>
            <a:r>
              <a:rPr lang="en-US" altLang="en-US" dirty="0"/>
              <a:t>For </a:t>
            </a:r>
            <a:r>
              <a:rPr lang="en-US" altLang="en-US" dirty="0">
                <a:solidFill>
                  <a:srgbClr val="FF0000"/>
                </a:solidFill>
              </a:rPr>
              <a:t>specialized employees </a:t>
            </a:r>
            <a:r>
              <a:rPr lang="en-US" altLang="en-US" dirty="0"/>
              <a:t>such as middle and </a:t>
            </a:r>
            <a:r>
              <a:rPr lang="en-US" altLang="en-US" dirty="0">
                <a:solidFill>
                  <a:srgbClr val="0070C0"/>
                </a:solidFill>
              </a:rPr>
              <a:t>senior managers</a:t>
            </a:r>
            <a:r>
              <a:rPr lang="en-US" altLang="en-US" dirty="0"/>
              <a:t>, </a:t>
            </a:r>
            <a:r>
              <a:rPr lang="en-US" altLang="en-US" dirty="0">
                <a:solidFill>
                  <a:srgbClr val="FF0000"/>
                </a:solidFill>
              </a:rPr>
              <a:t>website</a:t>
            </a:r>
            <a:r>
              <a:rPr lang="en-US" altLang="en-US" dirty="0"/>
              <a:t> and/or professional journals can be good media. </a:t>
            </a:r>
          </a:p>
        </p:txBody>
      </p:sp>
      <p:sp>
        <p:nvSpPr>
          <p:cNvPr id="125956" name="Text Box 5"/>
          <p:cNvSpPr txBox="1">
            <a:spLocks noChangeArrowheads="1"/>
          </p:cNvSpPr>
          <p:nvPr/>
        </p:nvSpPr>
        <p:spPr bwMode="auto">
          <a:xfrm>
            <a:off x="641350" y="609600"/>
            <a:ext cx="8077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2800" b="1" dirty="0" err="1"/>
              <a:t>Contd</a:t>
            </a:r>
            <a:r>
              <a:rPr lang="en-US" altLang="en-US" sz="2800" b="1" dirty="0"/>
              <a:t>….. </a:t>
            </a:r>
          </a:p>
        </p:txBody>
      </p:sp>
    </p:spTree>
    <p:extLst>
      <p:ext uri="{BB962C8B-B14F-4D97-AF65-F5344CB8AC3E}">
        <p14:creationId xmlns="" xmlns:p14="http://schemas.microsoft.com/office/powerpoint/2010/main" val="334430067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C2B4424-6919-4E44-8B3E-9A34451B98FD}" type="slidenum">
              <a:rPr lang="en-US" smtClean="0"/>
              <a:pPr>
                <a:defRPr/>
              </a:pPr>
              <a:t>168</a:t>
            </a:fld>
            <a:endParaRPr lang="en-US"/>
          </a:p>
        </p:txBody>
      </p:sp>
      <p:sp>
        <p:nvSpPr>
          <p:cNvPr id="3" name="Slide Number Placeholder 3"/>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C11D6A6E-29DC-4C82-A2AF-1E57C8E3FE05}" type="slidenum">
              <a:rPr lang="en-US" sz="1200">
                <a:effectLst>
                  <a:outerShdw blurRad="38100" dist="38100" dir="2700000" algn="tl">
                    <a:srgbClr val="000000"/>
                  </a:outerShdw>
                </a:effectLst>
                <a:cs typeface="Arial" pitchFamily="34" charset="0"/>
              </a:rPr>
              <a:pPr algn="r">
                <a:defRPr/>
              </a:pPr>
              <a:t>168</a:t>
            </a:fld>
            <a:endParaRPr lang="en-US" sz="1200">
              <a:effectLst>
                <a:outerShdw blurRad="38100" dist="38100" dir="2700000" algn="tl">
                  <a:srgbClr val="000000"/>
                </a:outerShdw>
              </a:effectLst>
              <a:cs typeface="Arial" pitchFamily="34" charset="0"/>
            </a:endParaRPr>
          </a:p>
        </p:txBody>
      </p:sp>
      <p:sp>
        <p:nvSpPr>
          <p:cNvPr id="126980" name="Text Box 4"/>
          <p:cNvSpPr txBox="1">
            <a:spLocks noChangeArrowheads="1"/>
          </p:cNvSpPr>
          <p:nvPr/>
        </p:nvSpPr>
        <p:spPr bwMode="auto">
          <a:xfrm>
            <a:off x="457200" y="1295400"/>
            <a:ext cx="8229600" cy="521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79438" indent="-579438"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Char char="•"/>
            </a:pPr>
            <a:r>
              <a:rPr lang="en-US" altLang="en-US" sz="2800" dirty="0"/>
              <a:t> A realistic approach to recruitment deals with  </a:t>
            </a:r>
            <a:r>
              <a:rPr lang="en-US" altLang="en-US" sz="2800" dirty="0">
                <a:solidFill>
                  <a:srgbClr val="FF0000"/>
                </a:solidFill>
              </a:rPr>
              <a:t>providing an accurate information </a:t>
            </a:r>
            <a:r>
              <a:rPr lang="en-US" altLang="en-US" sz="2800" dirty="0">
                <a:solidFill>
                  <a:srgbClr val="0070C0"/>
                </a:solidFill>
              </a:rPr>
              <a:t>about the job </a:t>
            </a:r>
            <a:r>
              <a:rPr lang="en-US" altLang="en-US" sz="2800" dirty="0"/>
              <a:t>and the organization to job candidates </a:t>
            </a:r>
          </a:p>
          <a:p>
            <a:pPr eaLnBrk="1" hangingPunct="1">
              <a:spcBef>
                <a:spcPct val="0"/>
              </a:spcBef>
              <a:buClrTx/>
              <a:buSzTx/>
              <a:buFontTx/>
              <a:buChar char="•"/>
            </a:pPr>
            <a:r>
              <a:rPr lang="en-US" altLang="en-US" sz="2800" dirty="0"/>
              <a:t> Do not </a:t>
            </a:r>
            <a:r>
              <a:rPr lang="en-US" altLang="en-US" sz="2800" dirty="0">
                <a:solidFill>
                  <a:srgbClr val="FF0000"/>
                </a:solidFill>
              </a:rPr>
              <a:t>inflate the expectation of the candidate </a:t>
            </a:r>
            <a:r>
              <a:rPr lang="en-US" altLang="en-US" sz="2800" dirty="0">
                <a:solidFill>
                  <a:srgbClr val="0070C0"/>
                </a:solidFill>
              </a:rPr>
              <a:t>beyond what the actual </a:t>
            </a:r>
            <a:r>
              <a:rPr lang="en-US" altLang="en-US" sz="2800" dirty="0"/>
              <a:t>that your organization can offer </a:t>
            </a:r>
          </a:p>
          <a:p>
            <a:pPr eaLnBrk="1" hangingPunct="1">
              <a:spcBef>
                <a:spcPct val="0"/>
              </a:spcBef>
              <a:buClrTx/>
              <a:buSzTx/>
              <a:buFontTx/>
              <a:buChar char="•"/>
            </a:pPr>
            <a:r>
              <a:rPr lang="en-US" altLang="en-US" sz="2800" dirty="0"/>
              <a:t> </a:t>
            </a:r>
            <a:r>
              <a:rPr lang="en-US" altLang="en-US" sz="2800" dirty="0">
                <a:solidFill>
                  <a:srgbClr val="FF0000"/>
                </a:solidFill>
              </a:rPr>
              <a:t>When the candidate discovers </a:t>
            </a:r>
            <a:r>
              <a:rPr lang="en-US" altLang="en-US" sz="2800" dirty="0"/>
              <a:t>the </a:t>
            </a:r>
            <a:r>
              <a:rPr lang="en-US" altLang="en-US" sz="2800" dirty="0">
                <a:solidFill>
                  <a:srgbClr val="0070C0"/>
                </a:solidFill>
              </a:rPr>
              <a:t>actual</a:t>
            </a:r>
            <a:r>
              <a:rPr lang="en-US" altLang="en-US" sz="2800" dirty="0"/>
              <a:t> is less than the expectations that you have created during the recruitment, the candidate </a:t>
            </a:r>
            <a:r>
              <a:rPr lang="en-US" altLang="en-US" sz="2800" dirty="0">
                <a:solidFill>
                  <a:srgbClr val="FF0000"/>
                </a:solidFill>
              </a:rPr>
              <a:t>may leave your organization</a:t>
            </a:r>
            <a:r>
              <a:rPr lang="en-US" altLang="en-US" sz="2800" dirty="0"/>
              <a:t>, which results in a great loss to the company in terms of effort and cost.  </a:t>
            </a:r>
            <a:endParaRPr lang="en-US" altLang="en-US" sz="2800" b="1" dirty="0"/>
          </a:p>
        </p:txBody>
      </p:sp>
      <p:sp>
        <p:nvSpPr>
          <p:cNvPr id="126981" name="Text Box 5"/>
          <p:cNvSpPr txBox="1">
            <a:spLocks noChangeArrowheads="1"/>
          </p:cNvSpPr>
          <p:nvPr/>
        </p:nvSpPr>
        <p:spPr bwMode="auto">
          <a:xfrm>
            <a:off x="609600" y="457200"/>
            <a:ext cx="8077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2800" b="1" dirty="0"/>
              <a:t>Conduct Realistic Approach to Recruitment</a:t>
            </a:r>
          </a:p>
        </p:txBody>
      </p:sp>
    </p:spTree>
    <p:extLst>
      <p:ext uri="{BB962C8B-B14F-4D97-AF65-F5344CB8AC3E}">
        <p14:creationId xmlns="" xmlns:p14="http://schemas.microsoft.com/office/powerpoint/2010/main" val="115640361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49200A4-529F-41D5-BF9B-04E0B757CD54}" type="slidenum">
              <a:rPr lang="en-US" smtClean="0"/>
              <a:pPr>
                <a:defRPr/>
              </a:pPr>
              <a:t>169</a:t>
            </a:fld>
            <a:endParaRPr lang="en-US"/>
          </a:p>
        </p:txBody>
      </p:sp>
      <p:sp>
        <p:nvSpPr>
          <p:cNvPr id="3" name="Slide Number Placeholder 3"/>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8BC0CAD6-E0D7-4F0F-B5B8-3FCA50993D0E}" type="slidenum">
              <a:rPr lang="en-US" sz="1200">
                <a:effectLst>
                  <a:outerShdw blurRad="38100" dist="38100" dir="2700000" algn="tl">
                    <a:srgbClr val="000000"/>
                  </a:outerShdw>
                </a:effectLst>
                <a:cs typeface="Arial" pitchFamily="34" charset="0"/>
              </a:rPr>
              <a:pPr algn="r">
                <a:defRPr/>
              </a:pPr>
              <a:t>169</a:t>
            </a:fld>
            <a:endParaRPr lang="en-US" sz="1200">
              <a:effectLst>
                <a:outerShdw blurRad="38100" dist="38100" dir="2700000" algn="tl">
                  <a:srgbClr val="000000"/>
                </a:outerShdw>
              </a:effectLst>
              <a:cs typeface="Arial" pitchFamily="34" charset="0"/>
            </a:endParaRPr>
          </a:p>
        </p:txBody>
      </p:sp>
      <p:sp>
        <p:nvSpPr>
          <p:cNvPr id="128004" name="Text Box 4"/>
          <p:cNvSpPr txBox="1">
            <a:spLocks noChangeArrowheads="1"/>
          </p:cNvSpPr>
          <p:nvPr/>
        </p:nvSpPr>
        <p:spPr bwMode="auto">
          <a:xfrm>
            <a:off x="533400" y="609600"/>
            <a:ext cx="7924800" cy="507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800100" indent="-34290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eaLnBrk="1" hangingPunct="1">
              <a:spcBef>
                <a:spcPct val="0"/>
              </a:spcBef>
              <a:buClrTx/>
              <a:buFontTx/>
              <a:buNone/>
            </a:pPr>
            <a:r>
              <a:rPr lang="en-US" altLang="en-US" sz="3600" b="1" dirty="0"/>
              <a:t>Evaluate the recruitment</a:t>
            </a:r>
            <a:endParaRPr lang="en-US" altLang="en-US" sz="3600" dirty="0"/>
          </a:p>
          <a:p>
            <a:pPr lvl="1" eaLnBrk="1" hangingPunct="1">
              <a:spcBef>
                <a:spcPct val="0"/>
              </a:spcBef>
              <a:buClrTx/>
              <a:buFontTx/>
              <a:buChar char="•"/>
            </a:pPr>
            <a:r>
              <a:rPr lang="en-US" altLang="en-US" sz="3600" dirty="0"/>
              <a:t>Evaluation of the success of recruitment is based whether the </a:t>
            </a:r>
            <a:r>
              <a:rPr lang="en-US" altLang="en-US" sz="3600" dirty="0">
                <a:solidFill>
                  <a:srgbClr val="FF0000"/>
                </a:solidFill>
              </a:rPr>
              <a:t>candidates attracted are fit for selection</a:t>
            </a:r>
            <a:r>
              <a:rPr lang="en-US" altLang="en-US" sz="3600" dirty="0"/>
              <a:t>. </a:t>
            </a:r>
          </a:p>
          <a:p>
            <a:pPr lvl="1" eaLnBrk="1" hangingPunct="1">
              <a:spcBef>
                <a:spcPct val="0"/>
              </a:spcBef>
              <a:buClrTx/>
              <a:buFontTx/>
              <a:buChar char="•"/>
            </a:pPr>
            <a:r>
              <a:rPr lang="en-US" altLang="en-US" sz="3600" dirty="0"/>
              <a:t>If the selection process is fed with sufficient </a:t>
            </a:r>
            <a:r>
              <a:rPr lang="en-US" altLang="en-US" sz="3600" dirty="0">
                <a:solidFill>
                  <a:srgbClr val="FF0000"/>
                </a:solidFill>
              </a:rPr>
              <a:t>qualified candidates</a:t>
            </a:r>
            <a:r>
              <a:rPr lang="en-US" altLang="en-US" sz="3600" dirty="0"/>
              <a:t> then one can say that the </a:t>
            </a:r>
            <a:r>
              <a:rPr lang="en-US" altLang="en-US" sz="3600" dirty="0">
                <a:solidFill>
                  <a:schemeClr val="accent2"/>
                </a:solidFill>
              </a:rPr>
              <a:t>recruitment </a:t>
            </a:r>
            <a:r>
              <a:rPr lang="en-US" altLang="en-US" sz="3600" dirty="0"/>
              <a:t>was </a:t>
            </a:r>
            <a:r>
              <a:rPr lang="en-US" altLang="en-US" sz="3600" dirty="0">
                <a:solidFill>
                  <a:srgbClr val="FF0000"/>
                </a:solidFill>
              </a:rPr>
              <a:t>successful</a:t>
            </a:r>
          </a:p>
        </p:txBody>
      </p:sp>
    </p:spTree>
    <p:extLst>
      <p:ext uri="{BB962C8B-B14F-4D97-AF65-F5344CB8AC3E}">
        <p14:creationId xmlns="" xmlns:p14="http://schemas.microsoft.com/office/powerpoint/2010/main" val="1541995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A23A62D-CBDA-41F2-A53C-D95E21348560}" type="slidenum">
              <a:rPr lang="en-US" smtClean="0"/>
              <a:pPr>
                <a:defRPr/>
              </a:pPr>
              <a:t>17</a:t>
            </a:fld>
            <a:endParaRPr lang="en-US"/>
          </a:p>
        </p:txBody>
      </p:sp>
      <p:sp>
        <p:nvSpPr>
          <p:cNvPr id="23555" name="Rectangle 2"/>
          <p:cNvSpPr>
            <a:spLocks noChangeArrowheads="1"/>
          </p:cNvSpPr>
          <p:nvPr/>
        </p:nvSpPr>
        <p:spPr bwMode="auto">
          <a:xfrm>
            <a:off x="152400" y="1350963"/>
            <a:ext cx="8763000" cy="5048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itchFamily="34" charset="0"/>
                <a:cs typeface="Arial" pitchFamily="34" charset="0"/>
              </a:defRPr>
            </a:lvl1pPr>
            <a:lvl2pPr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lvl="1" eaLnBrk="1" hangingPunct="1">
              <a:spcBef>
                <a:spcPct val="50000"/>
              </a:spcBef>
              <a:buFontTx/>
              <a:buChar char="•"/>
              <a:defRPr/>
            </a:pPr>
            <a:r>
              <a:rPr lang="en-US" altLang="en-US" sz="2800" dirty="0" smtClean="0"/>
              <a:t>Opened </a:t>
            </a:r>
            <a:r>
              <a:rPr lang="en-US" altLang="en-US" sz="2800" dirty="0" smtClean="0">
                <a:solidFill>
                  <a:srgbClr val="FF0000"/>
                </a:solidFill>
              </a:rPr>
              <a:t>school</a:t>
            </a:r>
            <a:r>
              <a:rPr lang="en-US" altLang="en-US" sz="2800" dirty="0" smtClean="0"/>
              <a:t> for the children of the factory</a:t>
            </a:r>
          </a:p>
          <a:p>
            <a:pPr lvl="1" eaLnBrk="1" hangingPunct="1">
              <a:spcBef>
                <a:spcPct val="50000"/>
              </a:spcBef>
              <a:buFontTx/>
              <a:buChar char="•"/>
              <a:defRPr/>
            </a:pPr>
            <a:r>
              <a:rPr lang="en-US" altLang="en-US" sz="2800" dirty="0" smtClean="0"/>
              <a:t>Played workers even when work interrupted</a:t>
            </a:r>
          </a:p>
          <a:p>
            <a:pPr lvl="1" eaLnBrk="1" hangingPunct="1">
              <a:spcBef>
                <a:spcPct val="50000"/>
              </a:spcBef>
              <a:buFontTx/>
              <a:buChar char="•"/>
              <a:defRPr/>
            </a:pPr>
            <a:r>
              <a:rPr lang="en-US" altLang="en-US" sz="2800" dirty="0" smtClean="0"/>
              <a:t>Provided meal</a:t>
            </a:r>
          </a:p>
          <a:p>
            <a:pPr lvl="1" eaLnBrk="1" hangingPunct="1">
              <a:spcBef>
                <a:spcPct val="50000"/>
              </a:spcBef>
              <a:buFontTx/>
              <a:buChar char="•"/>
              <a:defRPr/>
            </a:pPr>
            <a:r>
              <a:rPr lang="en-US" altLang="en-US" sz="2800" dirty="0" smtClean="0"/>
              <a:t>Provided bathroom facilitates</a:t>
            </a:r>
          </a:p>
          <a:p>
            <a:pPr marL="914400" lvl="1" indent="-457200" eaLnBrk="1" hangingPunct="1">
              <a:spcBef>
                <a:spcPct val="50000"/>
              </a:spcBef>
              <a:buFont typeface="Arial" panose="020B0604020202020204" pitchFamily="34" charset="0"/>
              <a:buChar char="•"/>
              <a:defRPr/>
            </a:pPr>
            <a:r>
              <a:rPr lang="en-US" altLang="en-US" sz="2800" dirty="0" smtClean="0"/>
              <a:t>For the </a:t>
            </a:r>
            <a:r>
              <a:rPr lang="en-US" altLang="en-US" sz="2800" dirty="0" smtClean="0">
                <a:solidFill>
                  <a:srgbClr val="FF0000"/>
                </a:solidFill>
              </a:rPr>
              <a:t>contribution he has made to HRM </a:t>
            </a:r>
            <a:r>
              <a:rPr lang="en-US" altLang="en-US" sz="2800" dirty="0" smtClean="0"/>
              <a:t>he is referred to as the father of </a:t>
            </a:r>
            <a:r>
              <a:rPr lang="en-US" altLang="en-US" sz="2800" dirty="0" smtClean="0">
                <a:solidFill>
                  <a:srgbClr val="0070C0"/>
                </a:solidFill>
              </a:rPr>
              <a:t>modern personnel management</a:t>
            </a:r>
          </a:p>
          <a:p>
            <a:pPr marL="800100" indent="-457200" eaLnBrk="1" hangingPunct="1">
              <a:spcBef>
                <a:spcPct val="50000"/>
              </a:spcBef>
              <a:buFont typeface="Arial" panose="020B0604020202020204" pitchFamily="34" charset="0"/>
              <a:buChar char="•"/>
              <a:defRPr/>
            </a:pPr>
            <a:r>
              <a:rPr lang="en-US" sz="2800" dirty="0" smtClean="0"/>
              <a:t>He said that </a:t>
            </a:r>
            <a:r>
              <a:rPr lang="en-US" sz="2800" dirty="0" smtClean="0">
                <a:solidFill>
                  <a:srgbClr val="FF0000"/>
                </a:solidFill>
              </a:rPr>
              <a:t>workers</a:t>
            </a:r>
            <a:r>
              <a:rPr lang="en-US" sz="2800" dirty="0" smtClean="0"/>
              <a:t> in organizations </a:t>
            </a:r>
            <a:r>
              <a:rPr lang="en-US" sz="2800" dirty="0" smtClean="0">
                <a:solidFill>
                  <a:srgbClr val="FF0000"/>
                </a:solidFill>
              </a:rPr>
              <a:t>need</a:t>
            </a:r>
            <a:r>
              <a:rPr lang="en-US" sz="2800" dirty="0" smtClean="0"/>
              <a:t> special attention and dignity or </a:t>
            </a:r>
            <a:r>
              <a:rPr lang="en-US" sz="2800" dirty="0" smtClean="0">
                <a:solidFill>
                  <a:srgbClr val="FF0000"/>
                </a:solidFill>
              </a:rPr>
              <a:t>respect</a:t>
            </a:r>
            <a:r>
              <a:rPr lang="en-US" sz="2800" dirty="0" smtClean="0"/>
              <a:t>.</a:t>
            </a:r>
            <a:endParaRPr lang="en-US" altLang="en-US" sz="8000" dirty="0" smtClean="0"/>
          </a:p>
        </p:txBody>
      </p:sp>
      <p:sp>
        <p:nvSpPr>
          <p:cNvPr id="4" name="Text Box 18"/>
          <p:cNvSpPr txBox="1">
            <a:spLocks noChangeArrowheads="1"/>
          </p:cNvSpPr>
          <p:nvPr/>
        </p:nvSpPr>
        <p:spPr bwMode="auto">
          <a:xfrm>
            <a:off x="152400" y="381000"/>
            <a:ext cx="87630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3000" b="1" dirty="0" err="1"/>
              <a:t>Contd</a:t>
            </a:r>
            <a:r>
              <a:rPr lang="en-US" altLang="en-US" sz="3000" b="1" dirty="0"/>
              <a:t>……Robert Owen</a:t>
            </a:r>
          </a:p>
        </p:txBody>
      </p:sp>
    </p:spTree>
    <p:extLst>
      <p:ext uri="{BB962C8B-B14F-4D97-AF65-F5344CB8AC3E}">
        <p14:creationId xmlns="" xmlns:p14="http://schemas.microsoft.com/office/powerpoint/2010/main" val="977651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Factors Affecting the Recruitment </a:t>
            </a:r>
            <a:r>
              <a:rPr lang="en-US" sz="3600" b="1" dirty="0" smtClean="0"/>
              <a:t>Process</a:t>
            </a:r>
            <a:endParaRPr lang="en-US" sz="3600" dirty="0"/>
          </a:p>
        </p:txBody>
      </p:sp>
      <p:sp>
        <p:nvSpPr>
          <p:cNvPr id="3" name="Content Placeholder 2"/>
          <p:cNvSpPr>
            <a:spLocks noGrp="1"/>
          </p:cNvSpPr>
          <p:nvPr>
            <p:ph idx="1"/>
          </p:nvPr>
        </p:nvSpPr>
        <p:spPr/>
        <p:txBody>
          <a:bodyPr/>
          <a:lstStyle/>
          <a:p>
            <a:r>
              <a:rPr lang="en-US" b="1" dirty="0" smtClean="0"/>
              <a:t>Organizational </a:t>
            </a:r>
            <a:r>
              <a:rPr lang="en-US" b="1" dirty="0"/>
              <a:t>factors</a:t>
            </a:r>
            <a:r>
              <a:rPr lang="en-US" dirty="0"/>
              <a:t>. Many factors pertaining to the organization itself affect the success of the recruitment program.</a:t>
            </a:r>
          </a:p>
          <a:p>
            <a:pPr>
              <a:buFont typeface="Wingdings" panose="05000000000000000000" pitchFamily="2" charset="2"/>
              <a:buChar char="Ø"/>
            </a:pPr>
            <a:r>
              <a:rPr lang="en-US" dirty="0"/>
              <a:t>Probably the most important factor is the company’s </a:t>
            </a:r>
            <a:r>
              <a:rPr lang="en-US" dirty="0">
                <a:solidFill>
                  <a:srgbClr val="FF0000"/>
                </a:solidFill>
              </a:rPr>
              <a:t>reputation</a:t>
            </a:r>
            <a:r>
              <a:rPr lang="en-US" dirty="0"/>
              <a:t> in terms of its products and services</a:t>
            </a:r>
            <a:r>
              <a:rPr lang="en-US" dirty="0" smtClean="0"/>
              <a:t>.</a:t>
            </a:r>
          </a:p>
          <a:p>
            <a:pPr>
              <a:buFont typeface="Wingdings" panose="05000000000000000000" pitchFamily="2" charset="2"/>
              <a:buChar char="Ø"/>
            </a:pPr>
            <a:r>
              <a:rPr lang="en-US" dirty="0"/>
              <a:t>Overall, the company projects a certain image to the community at large, and this influences its ability to attract qualified workers.</a:t>
            </a:r>
          </a:p>
        </p:txBody>
      </p:sp>
    </p:spTree>
    <p:extLst>
      <p:ext uri="{BB962C8B-B14F-4D97-AF65-F5344CB8AC3E}">
        <p14:creationId xmlns="" xmlns:p14="http://schemas.microsoft.com/office/powerpoint/2010/main" val="68896826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Relations with labor unions can be critical to public perceptions of the firm, as can the company’s reputation for offering high or low wages. </a:t>
            </a:r>
            <a:endParaRPr lang="en-US" dirty="0" smtClean="0"/>
          </a:p>
          <a:p>
            <a:r>
              <a:rPr lang="en-US" dirty="0" smtClean="0"/>
              <a:t>Subtle </a:t>
            </a:r>
            <a:r>
              <a:rPr lang="en-US" dirty="0"/>
              <a:t>elements in the organizational culture and climate are also important</a:t>
            </a:r>
            <a:r>
              <a:rPr lang="en-US" dirty="0" smtClean="0"/>
              <a:t>.</a:t>
            </a:r>
          </a:p>
          <a:p>
            <a:r>
              <a:rPr lang="en-US" dirty="0"/>
              <a:t>Since many people hear about job possibilities from friends or relatives already working at the firm, attitudes about the company are passed along through this informal network. </a:t>
            </a:r>
          </a:p>
        </p:txBody>
      </p:sp>
    </p:spTree>
    <p:extLst>
      <p:ext uri="{BB962C8B-B14F-4D97-AF65-F5344CB8AC3E}">
        <p14:creationId xmlns="" xmlns:p14="http://schemas.microsoft.com/office/powerpoint/2010/main" val="320073207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pPr marL="342900" lvl="1" indent="-342900">
              <a:buClr>
                <a:schemeClr val="accent3"/>
              </a:buClr>
              <a:buSzPct val="95000"/>
              <a:buFont typeface="Wingdings" panose="05000000000000000000" pitchFamily="2" charset="2"/>
              <a:buChar char="Ø"/>
            </a:pPr>
            <a:r>
              <a:rPr lang="en-US" dirty="0"/>
              <a:t>Cost is an important factor in recruitment. A small firm, for example, may not have the resources to interview candidates at colleges outside the region or to pay the travel expenses of candidates who might be invited from outside the area. </a:t>
            </a:r>
            <a:endParaRPr lang="en-US" dirty="0" smtClean="0"/>
          </a:p>
          <a:p>
            <a:pPr marL="274320" lvl="1" indent="-274320">
              <a:buClr>
                <a:schemeClr val="accent3"/>
              </a:buClr>
              <a:buSzPct val="95000"/>
            </a:pPr>
            <a:r>
              <a:rPr lang="en-US" dirty="0" smtClean="0"/>
              <a:t>Each </a:t>
            </a:r>
            <a:r>
              <a:rPr lang="en-US" dirty="0"/>
              <a:t>firm will need to analyze the costs involved in alternative methods of recruitment.</a:t>
            </a:r>
          </a:p>
          <a:p>
            <a:endParaRPr lang="en-US" dirty="0"/>
          </a:p>
        </p:txBody>
      </p:sp>
    </p:spTree>
    <p:extLst>
      <p:ext uri="{BB962C8B-B14F-4D97-AF65-F5344CB8AC3E}">
        <p14:creationId xmlns="" xmlns:p14="http://schemas.microsoft.com/office/powerpoint/2010/main" val="1468211843"/>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533400" y="1600200"/>
            <a:ext cx="8229600" cy="5029200"/>
          </a:xfrm>
        </p:spPr>
        <p:txBody>
          <a:bodyPr>
            <a:normAutofit/>
          </a:bodyPr>
          <a:lstStyle/>
          <a:p>
            <a:pPr lvl="0"/>
            <a:r>
              <a:rPr lang="en-US" sz="2800" b="1" dirty="0"/>
              <a:t>Environmental factors</a:t>
            </a:r>
            <a:r>
              <a:rPr lang="en-US" sz="2800" dirty="0"/>
              <a:t>. </a:t>
            </a:r>
          </a:p>
          <a:p>
            <a:pPr lvl="1">
              <a:buFont typeface="Wingdings" panose="05000000000000000000" pitchFamily="2" charset="2"/>
              <a:buChar char="Ø"/>
            </a:pPr>
            <a:r>
              <a:rPr lang="en-US" dirty="0"/>
              <a:t>Most obviously, the condition of the </a:t>
            </a:r>
            <a:r>
              <a:rPr lang="en-US" dirty="0">
                <a:solidFill>
                  <a:srgbClr val="FF0000"/>
                </a:solidFill>
              </a:rPr>
              <a:t>labor market </a:t>
            </a:r>
            <a:r>
              <a:rPr lang="en-US" dirty="0"/>
              <a:t>affects the </a:t>
            </a:r>
            <a:r>
              <a:rPr lang="en-US" dirty="0">
                <a:solidFill>
                  <a:srgbClr val="FF0000"/>
                </a:solidFill>
              </a:rPr>
              <a:t>supply of qualified applicants</a:t>
            </a:r>
            <a:r>
              <a:rPr lang="en-US" dirty="0"/>
              <a:t>. </a:t>
            </a:r>
            <a:endParaRPr lang="en-US" dirty="0" smtClean="0"/>
          </a:p>
          <a:p>
            <a:pPr lvl="1"/>
            <a:r>
              <a:rPr lang="en-US" dirty="0" smtClean="0"/>
              <a:t>If </a:t>
            </a:r>
            <a:r>
              <a:rPr lang="en-US" dirty="0"/>
              <a:t>a firm cannot find enough skilled applicants in the immediate area, it may need a regional or national search program.</a:t>
            </a:r>
          </a:p>
          <a:p>
            <a:pPr lvl="1">
              <a:buFont typeface="Wingdings" panose="05000000000000000000" pitchFamily="2" charset="2"/>
              <a:buChar char="Ø"/>
            </a:pPr>
            <a:r>
              <a:rPr lang="en-US" dirty="0"/>
              <a:t>Competition from other companies can reduce the pool of qualified workers or raise salary expectations beyond what the firm is willing to pay. </a:t>
            </a:r>
            <a:endParaRPr lang="en-US" dirty="0" smtClean="0"/>
          </a:p>
          <a:p>
            <a:pPr marL="393192" lvl="1" indent="0">
              <a:buNone/>
            </a:pPr>
            <a:endParaRPr lang="en-US" dirty="0"/>
          </a:p>
          <a:p>
            <a:endParaRPr lang="en-US" dirty="0"/>
          </a:p>
        </p:txBody>
      </p:sp>
    </p:spTree>
    <p:extLst>
      <p:ext uri="{BB962C8B-B14F-4D97-AF65-F5344CB8AC3E}">
        <p14:creationId xmlns="" xmlns:p14="http://schemas.microsoft.com/office/powerpoint/2010/main" val="405134153"/>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pPr lvl="1">
              <a:buFont typeface="Wingdings" panose="05000000000000000000" pitchFamily="2" charset="2"/>
              <a:buChar char="Ø"/>
            </a:pPr>
            <a:r>
              <a:rPr lang="en-US" dirty="0"/>
              <a:t>Social attitudes about particular types of employment will also affect the supply of workers. If a </a:t>
            </a:r>
            <a:r>
              <a:rPr lang="en-US" dirty="0">
                <a:solidFill>
                  <a:srgbClr val="FF0000"/>
                </a:solidFill>
              </a:rPr>
              <a:t>job </a:t>
            </a:r>
            <a:r>
              <a:rPr lang="en-US" dirty="0"/>
              <a:t>I </a:t>
            </a:r>
            <a:r>
              <a:rPr lang="en-US" dirty="0">
                <a:solidFill>
                  <a:srgbClr val="FF0000"/>
                </a:solidFill>
              </a:rPr>
              <a:t>considered uninteresting, oppressive</a:t>
            </a:r>
            <a:r>
              <a:rPr lang="en-US" dirty="0"/>
              <a:t>, or low in status, applicants will shun it </a:t>
            </a:r>
            <a:r>
              <a:rPr lang="en-US" dirty="0">
                <a:solidFill>
                  <a:srgbClr val="FF0000"/>
                </a:solidFill>
              </a:rPr>
              <a:t>unless the wages </a:t>
            </a:r>
            <a:r>
              <a:rPr lang="en-US" dirty="0"/>
              <a:t>are extremely attractive. </a:t>
            </a:r>
            <a:endParaRPr lang="en-US" dirty="0" smtClean="0"/>
          </a:p>
          <a:p>
            <a:pPr lvl="1">
              <a:buFont typeface="Wingdings" panose="05000000000000000000" pitchFamily="2" charset="2"/>
              <a:buChar char="Ø"/>
            </a:pPr>
            <a:endParaRPr lang="en-US" dirty="0"/>
          </a:p>
          <a:p>
            <a:pPr lvl="1">
              <a:buFont typeface="Wingdings" panose="05000000000000000000" pitchFamily="2" charset="2"/>
              <a:buChar char="Ø"/>
            </a:pPr>
            <a:r>
              <a:rPr lang="en-US" dirty="0"/>
              <a:t>Finally, </a:t>
            </a:r>
            <a:r>
              <a:rPr lang="en-US" dirty="0">
                <a:solidFill>
                  <a:srgbClr val="FF0000"/>
                </a:solidFill>
              </a:rPr>
              <a:t>federal and state regulations </a:t>
            </a:r>
            <a:r>
              <a:rPr lang="en-US" dirty="0"/>
              <a:t>concerning </a:t>
            </a:r>
            <a:r>
              <a:rPr lang="en-US" dirty="0">
                <a:solidFill>
                  <a:srgbClr val="FF0000"/>
                </a:solidFill>
              </a:rPr>
              <a:t>equal employment opportunity </a:t>
            </a:r>
            <a:r>
              <a:rPr lang="en-US" dirty="0"/>
              <a:t>and affirmative action set the framework within which a recruitment program must function. </a:t>
            </a:r>
          </a:p>
          <a:p>
            <a:endParaRPr lang="en-US" dirty="0"/>
          </a:p>
        </p:txBody>
      </p:sp>
    </p:spTree>
    <p:extLst>
      <p:ext uri="{BB962C8B-B14F-4D97-AF65-F5344CB8AC3E}">
        <p14:creationId xmlns="" xmlns:p14="http://schemas.microsoft.com/office/powerpoint/2010/main" val="1692152264"/>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4773E8A-7AFE-45BF-A85D-61F16387A368}" type="slidenum">
              <a:rPr lang="en-US"/>
              <a:pPr>
                <a:defRPr/>
              </a:pPr>
              <a:t>175</a:t>
            </a:fld>
            <a:endParaRPr lang="en-US"/>
          </a:p>
        </p:txBody>
      </p:sp>
      <p:sp>
        <p:nvSpPr>
          <p:cNvPr id="128003" name="TextBox 2"/>
          <p:cNvSpPr txBox="1">
            <a:spLocks noChangeArrowheads="1"/>
          </p:cNvSpPr>
          <p:nvPr/>
        </p:nvSpPr>
        <p:spPr bwMode="auto">
          <a:xfrm>
            <a:off x="457200" y="228600"/>
            <a:ext cx="8305800" cy="5570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pitchFamily="34" charset="0"/>
              </a:defRPr>
            </a:lvl3pPr>
            <a:lvl4pPr marL="1600200" indent="-228600" eaLnBrk="0" hangingPunct="0">
              <a:spcBef>
                <a:spcPct val="20000"/>
              </a:spcBef>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9pPr>
          </a:lstStyle>
          <a:p>
            <a:pPr eaLnBrk="1" hangingPunct="1">
              <a:spcBef>
                <a:spcPct val="0"/>
              </a:spcBef>
              <a:buClrTx/>
              <a:buSzTx/>
              <a:buFontTx/>
              <a:buNone/>
              <a:defRPr/>
            </a:pPr>
            <a:r>
              <a:rPr lang="en-US" altLang="en-US" sz="2800" dirty="0" smtClean="0">
                <a:latin typeface="Arial Black" pitchFamily="34" charset="0"/>
              </a:rPr>
              <a:t>   </a:t>
            </a:r>
            <a:r>
              <a:rPr lang="en-US" altLang="en-US" sz="3600" dirty="0" smtClean="0">
                <a:latin typeface="Arial Black" pitchFamily="34" charset="0"/>
              </a:rPr>
              <a:t>2. Selection </a:t>
            </a:r>
            <a:endParaRPr lang="en-US" altLang="en-US" dirty="0" smtClean="0"/>
          </a:p>
          <a:p>
            <a:pPr marL="457200" indent="-457200" eaLnBrk="1" hangingPunct="1">
              <a:spcBef>
                <a:spcPct val="0"/>
              </a:spcBef>
              <a:buClrTx/>
              <a:buSzTx/>
              <a:defRPr/>
            </a:pPr>
            <a:r>
              <a:rPr lang="en-US" altLang="en-US" dirty="0" smtClean="0"/>
              <a:t>Selection is the process of </a:t>
            </a:r>
            <a:r>
              <a:rPr lang="en-US" altLang="en-US" dirty="0" smtClean="0">
                <a:solidFill>
                  <a:srgbClr val="FF0000"/>
                </a:solidFill>
              </a:rPr>
              <a:t>deciding</a:t>
            </a:r>
            <a:r>
              <a:rPr lang="en-US" altLang="en-US" dirty="0" smtClean="0"/>
              <a:t> which candidate, out of the pool of applicants developed in recruitment, </a:t>
            </a:r>
            <a:r>
              <a:rPr lang="en-US" altLang="en-US" dirty="0" smtClean="0">
                <a:solidFill>
                  <a:srgbClr val="FF0000"/>
                </a:solidFill>
              </a:rPr>
              <a:t>has the abilities</a:t>
            </a:r>
            <a:r>
              <a:rPr lang="en-US" altLang="en-US" dirty="0" smtClean="0"/>
              <a:t>, skills, and characteristics most closely </a:t>
            </a:r>
            <a:r>
              <a:rPr lang="en-US" altLang="en-US" dirty="0" smtClean="0">
                <a:solidFill>
                  <a:srgbClr val="FF0000"/>
                </a:solidFill>
              </a:rPr>
              <a:t>matching job demands</a:t>
            </a:r>
            <a:r>
              <a:rPr lang="en-US" altLang="en-US" dirty="0" smtClean="0"/>
              <a:t>. </a:t>
            </a:r>
          </a:p>
          <a:p>
            <a:pPr marL="457200" indent="-457200" eaLnBrk="1" hangingPunct="1">
              <a:spcBef>
                <a:spcPct val="0"/>
              </a:spcBef>
              <a:buClrTx/>
              <a:buSzTx/>
              <a:buFont typeface="Wingdings" pitchFamily="2" charset="2"/>
              <a:buChar char="q"/>
              <a:defRPr/>
            </a:pPr>
            <a:endParaRPr lang="en-US" altLang="en-US" dirty="0" smtClean="0"/>
          </a:p>
          <a:p>
            <a:pPr marL="457200" indent="-457200" eaLnBrk="1" hangingPunct="1">
              <a:spcBef>
                <a:spcPct val="0"/>
              </a:spcBef>
              <a:buClrTx/>
              <a:buSzTx/>
              <a:buFont typeface="Wingdings" pitchFamily="2" charset="2"/>
              <a:buChar char="q"/>
              <a:defRPr/>
            </a:pPr>
            <a:r>
              <a:rPr lang="en-US" altLang="en-US" dirty="0" smtClean="0"/>
              <a:t>The selection philosophy is either to </a:t>
            </a:r>
            <a:r>
              <a:rPr lang="en-US" altLang="en-US" b="1" dirty="0" smtClean="0">
                <a:solidFill>
                  <a:srgbClr val="FF0000"/>
                </a:solidFill>
              </a:rPr>
              <a:t>screen out</a:t>
            </a:r>
            <a:r>
              <a:rPr lang="en-US" altLang="en-US" dirty="0" smtClean="0"/>
              <a:t> the unqualified candidate at each step or to </a:t>
            </a:r>
            <a:r>
              <a:rPr lang="en-US" altLang="en-US" b="1" dirty="0" smtClean="0">
                <a:solidFill>
                  <a:srgbClr val="00B0F0"/>
                </a:solidFill>
              </a:rPr>
              <a:t>screen in</a:t>
            </a:r>
            <a:r>
              <a:rPr lang="en-US" altLang="en-US" dirty="0" smtClean="0">
                <a:solidFill>
                  <a:srgbClr val="00B0F0"/>
                </a:solidFill>
              </a:rPr>
              <a:t> </a:t>
            </a:r>
            <a:r>
              <a:rPr lang="en-US" altLang="en-US" dirty="0" smtClean="0"/>
              <a:t>the qualified ones.</a:t>
            </a:r>
          </a:p>
        </p:txBody>
      </p:sp>
      <p:pic>
        <p:nvPicPr>
          <p:cNvPr id="4" name="Picture 3" descr="Save This as your Homepage"/>
          <p:cNvPicPr>
            <a:picLocks noChangeAspect="1" noChangeArrowheads="1"/>
          </p:cNvPicPr>
          <p:nvPr/>
        </p:nvPicPr>
        <p:blipFill>
          <a:blip r:embed="rId2" r:link="rId3"/>
          <a:srcRect/>
          <a:stretch>
            <a:fillRect/>
          </a:stretch>
        </p:blipFill>
        <p:spPr bwMode="auto">
          <a:xfrm>
            <a:off x="228600" y="304800"/>
            <a:ext cx="571500" cy="3810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230390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1FF33E5-7184-443D-AE9E-E6F57CE8B40F}" type="slidenum">
              <a:rPr lang="en-US" smtClean="0"/>
              <a:pPr>
                <a:defRPr/>
              </a:pPr>
              <a:t>176</a:t>
            </a:fld>
            <a:endParaRPr lang="en-US"/>
          </a:p>
        </p:txBody>
      </p:sp>
      <p:sp>
        <p:nvSpPr>
          <p:cNvPr id="3" name="Slide Number Placeholder 3"/>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FF31BBCA-64DF-4B83-9535-2C994C1880B9}" type="slidenum">
              <a:rPr lang="en-US" sz="1200">
                <a:effectLst>
                  <a:outerShdw blurRad="38100" dist="38100" dir="2700000" algn="tl">
                    <a:srgbClr val="000000"/>
                  </a:outerShdw>
                </a:effectLst>
                <a:cs typeface="Arial" pitchFamily="34" charset="0"/>
              </a:rPr>
              <a:pPr algn="r">
                <a:defRPr/>
              </a:pPr>
              <a:t>176</a:t>
            </a:fld>
            <a:endParaRPr lang="en-US" sz="1200">
              <a:effectLst>
                <a:outerShdw blurRad="38100" dist="38100" dir="2700000" algn="tl">
                  <a:srgbClr val="000000"/>
                </a:outerShdw>
              </a:effectLst>
              <a:cs typeface="Arial" pitchFamily="34" charset="0"/>
            </a:endParaRPr>
          </a:p>
        </p:txBody>
      </p:sp>
      <p:sp>
        <p:nvSpPr>
          <p:cNvPr id="130052" name="Text Box 4"/>
          <p:cNvSpPr txBox="1">
            <a:spLocks noChangeArrowheads="1"/>
          </p:cNvSpPr>
          <p:nvPr/>
        </p:nvSpPr>
        <p:spPr bwMode="auto">
          <a:xfrm>
            <a:off x="457200" y="457200"/>
            <a:ext cx="80010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800" dirty="0">
                <a:latin typeface="Arial Black" pitchFamily="34" charset="0"/>
              </a:rPr>
              <a:t>2.1 Why Select the Right Person?</a:t>
            </a:r>
          </a:p>
        </p:txBody>
      </p:sp>
      <p:sp>
        <p:nvSpPr>
          <p:cNvPr id="130053" name="Text Box 5"/>
          <p:cNvSpPr txBox="1">
            <a:spLocks noChangeArrowheads="1"/>
          </p:cNvSpPr>
          <p:nvPr/>
        </p:nvSpPr>
        <p:spPr bwMode="auto">
          <a:xfrm>
            <a:off x="457200" y="976313"/>
            <a:ext cx="8077200" cy="501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indent="-34290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eaLnBrk="1" hangingPunct="1">
              <a:spcBef>
                <a:spcPct val="0"/>
              </a:spcBef>
              <a:buClrTx/>
              <a:buFontTx/>
              <a:buChar char="•"/>
            </a:pPr>
            <a:r>
              <a:rPr lang="en-US" altLang="en-US" sz="3200" dirty="0">
                <a:solidFill>
                  <a:srgbClr val="FF0000"/>
                </a:solidFill>
              </a:rPr>
              <a:t>Customers </a:t>
            </a:r>
            <a:r>
              <a:rPr lang="en-US" altLang="en-US" sz="3200" dirty="0"/>
              <a:t>will </a:t>
            </a:r>
            <a:r>
              <a:rPr lang="en-US" altLang="en-US" sz="3200" dirty="0">
                <a:solidFill>
                  <a:srgbClr val="FF0000"/>
                </a:solidFill>
              </a:rPr>
              <a:t>receive </a:t>
            </a:r>
            <a:r>
              <a:rPr lang="en-US" altLang="en-US" sz="3200" dirty="0"/>
              <a:t>the </a:t>
            </a:r>
            <a:r>
              <a:rPr lang="en-US" altLang="en-US" sz="3200" dirty="0">
                <a:solidFill>
                  <a:srgbClr val="FF0000"/>
                </a:solidFill>
              </a:rPr>
              <a:t>right quality service</a:t>
            </a:r>
            <a:r>
              <a:rPr lang="en-US" altLang="en-US" sz="3200" dirty="0"/>
              <a:t> within the right time and get satisfied and delighted. </a:t>
            </a:r>
          </a:p>
          <a:p>
            <a:pPr lvl="1" eaLnBrk="1" hangingPunct="1">
              <a:spcBef>
                <a:spcPct val="0"/>
              </a:spcBef>
              <a:buClrTx/>
              <a:buFontTx/>
              <a:buChar char="•"/>
            </a:pPr>
            <a:r>
              <a:rPr lang="en-US" altLang="en-US" sz="3200" dirty="0"/>
              <a:t>Fellow </a:t>
            </a:r>
            <a:r>
              <a:rPr lang="en-US" altLang="en-US" sz="3200" dirty="0">
                <a:solidFill>
                  <a:srgbClr val="FF0000"/>
                </a:solidFill>
              </a:rPr>
              <a:t>workers</a:t>
            </a:r>
            <a:r>
              <a:rPr lang="en-US" altLang="en-US" sz="3200" dirty="0"/>
              <a:t> will receive a </a:t>
            </a:r>
            <a:r>
              <a:rPr lang="en-US" altLang="en-US" sz="3200" dirty="0">
                <a:solidFill>
                  <a:srgbClr val="FF0000"/>
                </a:solidFill>
              </a:rPr>
              <a:t>cooperative</a:t>
            </a:r>
            <a:r>
              <a:rPr lang="en-US" altLang="en-US" sz="3200" dirty="0"/>
              <a:t> and compatible service and satisfied and delighted to work with</a:t>
            </a:r>
          </a:p>
          <a:p>
            <a:pPr lvl="1" eaLnBrk="1" hangingPunct="1">
              <a:spcBef>
                <a:spcPct val="0"/>
              </a:spcBef>
              <a:buClrTx/>
              <a:buFontTx/>
              <a:buChar char="•"/>
            </a:pPr>
            <a:r>
              <a:rPr lang="en-US" altLang="en-US" sz="3200" dirty="0"/>
              <a:t>Fellow </a:t>
            </a:r>
            <a:r>
              <a:rPr lang="en-US" altLang="en-US" sz="3200" dirty="0">
                <a:solidFill>
                  <a:srgbClr val="FF0000"/>
                </a:solidFill>
              </a:rPr>
              <a:t>workers will be happy </a:t>
            </a:r>
            <a:r>
              <a:rPr lang="en-US" altLang="en-US" sz="3200" dirty="0"/>
              <a:t>to work and </a:t>
            </a:r>
            <a:r>
              <a:rPr lang="en-US" altLang="en-US" sz="3200" dirty="0">
                <a:solidFill>
                  <a:srgbClr val="FF0000"/>
                </a:solidFill>
              </a:rPr>
              <a:t>stay</a:t>
            </a:r>
            <a:r>
              <a:rPr lang="en-US" altLang="en-US" sz="3200" dirty="0"/>
              <a:t> at their organization</a:t>
            </a:r>
          </a:p>
          <a:p>
            <a:pPr lvl="1" eaLnBrk="1" hangingPunct="1">
              <a:spcBef>
                <a:spcPct val="0"/>
              </a:spcBef>
              <a:buClrTx/>
              <a:buFontTx/>
              <a:buChar char="•"/>
            </a:pPr>
            <a:r>
              <a:rPr lang="en-US" altLang="en-US" sz="3200" dirty="0"/>
              <a:t>Superiors (supervisors) will be satisfied and </a:t>
            </a:r>
            <a:r>
              <a:rPr lang="en-US" altLang="en-US" sz="3200" dirty="0">
                <a:solidFill>
                  <a:srgbClr val="FF0000"/>
                </a:solidFill>
              </a:rPr>
              <a:t>delighted to work </a:t>
            </a:r>
            <a:r>
              <a:rPr lang="en-US" altLang="en-US" sz="3200" dirty="0"/>
              <a:t>with</a:t>
            </a:r>
          </a:p>
        </p:txBody>
      </p:sp>
    </p:spTree>
    <p:extLst>
      <p:ext uri="{BB962C8B-B14F-4D97-AF65-F5344CB8AC3E}">
        <p14:creationId xmlns="" xmlns:p14="http://schemas.microsoft.com/office/powerpoint/2010/main" val="294829460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199C060-B2B5-4C2C-BAB3-E082CFCFAB9D}" type="slidenum">
              <a:rPr lang="en-US" smtClean="0"/>
              <a:pPr>
                <a:defRPr/>
              </a:pPr>
              <a:t>177</a:t>
            </a:fld>
            <a:endParaRPr lang="en-US"/>
          </a:p>
        </p:txBody>
      </p:sp>
      <p:sp>
        <p:nvSpPr>
          <p:cNvPr id="131075" name="Rectangle 2"/>
          <p:cNvSpPr>
            <a:spLocks noChangeArrowheads="1"/>
          </p:cNvSpPr>
          <p:nvPr/>
        </p:nvSpPr>
        <p:spPr bwMode="auto">
          <a:xfrm>
            <a:off x="152400" y="1258888"/>
            <a:ext cx="8763000" cy="5078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eaLnBrk="1" hangingPunct="1">
              <a:spcBef>
                <a:spcPct val="0"/>
              </a:spcBef>
              <a:buClrTx/>
              <a:buFontTx/>
              <a:buChar char="•"/>
            </a:pPr>
            <a:r>
              <a:rPr lang="en-US" altLang="en-US" sz="3600" dirty="0"/>
              <a:t>There will be cooperation and </a:t>
            </a:r>
            <a:r>
              <a:rPr lang="en-US" altLang="en-US" sz="3600" dirty="0">
                <a:solidFill>
                  <a:srgbClr val="FF0000"/>
                </a:solidFill>
              </a:rPr>
              <a:t>harmony</a:t>
            </a:r>
            <a:r>
              <a:rPr lang="en-US" altLang="en-US" sz="3600" dirty="0"/>
              <a:t> among workers which will result in </a:t>
            </a:r>
            <a:r>
              <a:rPr lang="en-US" altLang="en-US" sz="3600" dirty="0">
                <a:solidFill>
                  <a:srgbClr val="FF0000"/>
                </a:solidFill>
              </a:rPr>
              <a:t>positive synergy</a:t>
            </a:r>
          </a:p>
          <a:p>
            <a:pPr lvl="1" eaLnBrk="1" hangingPunct="1">
              <a:spcBef>
                <a:spcPct val="0"/>
              </a:spcBef>
              <a:buClrTx/>
              <a:buFontTx/>
              <a:buChar char="•"/>
            </a:pPr>
            <a:r>
              <a:rPr lang="en-US" altLang="en-US" sz="3600" dirty="0"/>
              <a:t>The organization will have a </a:t>
            </a:r>
            <a:r>
              <a:rPr lang="en-US" altLang="en-US" sz="3600" dirty="0">
                <a:solidFill>
                  <a:srgbClr val="FF0000"/>
                </a:solidFill>
              </a:rPr>
              <a:t>good image</a:t>
            </a:r>
          </a:p>
          <a:p>
            <a:pPr lvl="1" eaLnBrk="1" hangingPunct="1">
              <a:spcBef>
                <a:spcPct val="0"/>
              </a:spcBef>
              <a:buClrTx/>
              <a:buFontTx/>
              <a:buChar char="•"/>
            </a:pPr>
            <a:r>
              <a:rPr lang="en-US" altLang="en-US" sz="3600" dirty="0"/>
              <a:t>The organization will </a:t>
            </a:r>
            <a:r>
              <a:rPr lang="en-US" altLang="en-US" sz="3600" dirty="0">
                <a:solidFill>
                  <a:srgbClr val="0070C0"/>
                </a:solidFill>
              </a:rPr>
              <a:t>achieve its goals and mission</a:t>
            </a:r>
            <a:r>
              <a:rPr lang="en-US" altLang="en-US" sz="3600" dirty="0"/>
              <a:t> efficiently and effectively</a:t>
            </a:r>
          </a:p>
          <a:p>
            <a:pPr lvl="1" eaLnBrk="1" hangingPunct="1">
              <a:spcBef>
                <a:spcPct val="0"/>
              </a:spcBef>
              <a:buClrTx/>
              <a:buFontTx/>
              <a:buChar char="•"/>
            </a:pPr>
            <a:r>
              <a:rPr lang="en-US" altLang="en-US" sz="3600" dirty="0"/>
              <a:t>The company will grow, develop and become </a:t>
            </a:r>
            <a:r>
              <a:rPr lang="en-US" altLang="en-US" sz="3600" dirty="0">
                <a:solidFill>
                  <a:srgbClr val="FF0000"/>
                </a:solidFill>
              </a:rPr>
              <a:t>prosperous</a:t>
            </a:r>
          </a:p>
        </p:txBody>
      </p:sp>
      <p:sp>
        <p:nvSpPr>
          <p:cNvPr id="131076" name="Text Box 18"/>
          <p:cNvSpPr txBox="1">
            <a:spLocks noChangeArrowheads="1"/>
          </p:cNvSpPr>
          <p:nvPr/>
        </p:nvSpPr>
        <p:spPr bwMode="auto">
          <a:xfrm>
            <a:off x="304800" y="533400"/>
            <a:ext cx="8610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 typeface="Wingdings" pitchFamily="2" charset="2"/>
              <a:buNone/>
            </a:pPr>
            <a:r>
              <a:rPr lang="en-US" altLang="en-US" sz="2800" dirty="0">
                <a:latin typeface="Arial Black" pitchFamily="34" charset="0"/>
              </a:rPr>
              <a:t>Contd.......Why Select the Right Person?</a:t>
            </a:r>
          </a:p>
        </p:txBody>
      </p:sp>
    </p:spTree>
    <p:extLst>
      <p:ext uri="{BB962C8B-B14F-4D97-AF65-F5344CB8AC3E}">
        <p14:creationId xmlns="" xmlns:p14="http://schemas.microsoft.com/office/powerpoint/2010/main" val="3708950821"/>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14958E2-0341-4E89-86A4-456E49435308}" type="slidenum">
              <a:rPr lang="en-US" smtClean="0"/>
              <a:pPr>
                <a:defRPr/>
              </a:pPr>
              <a:t>178</a:t>
            </a:fld>
            <a:endParaRPr lang="en-US"/>
          </a:p>
        </p:txBody>
      </p:sp>
      <p:sp>
        <p:nvSpPr>
          <p:cNvPr id="3" name="Slide Number Placeholder 3"/>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2F47DC76-5A89-4199-9F74-27D9C5170F5F}" type="slidenum">
              <a:rPr lang="en-US" sz="1200">
                <a:effectLst>
                  <a:outerShdw blurRad="38100" dist="38100" dir="2700000" algn="tl">
                    <a:srgbClr val="000000"/>
                  </a:outerShdw>
                </a:effectLst>
                <a:cs typeface="Arial" pitchFamily="34" charset="0"/>
              </a:rPr>
              <a:pPr algn="r">
                <a:defRPr/>
              </a:pPr>
              <a:t>178</a:t>
            </a:fld>
            <a:endParaRPr lang="en-US" sz="1200">
              <a:effectLst>
                <a:outerShdw blurRad="38100" dist="38100" dir="2700000" algn="tl">
                  <a:srgbClr val="000000"/>
                </a:outerShdw>
              </a:effectLst>
              <a:cs typeface="Arial" pitchFamily="34" charset="0"/>
            </a:endParaRPr>
          </a:p>
        </p:txBody>
      </p:sp>
      <p:sp>
        <p:nvSpPr>
          <p:cNvPr id="95236" name="Text Box 4"/>
          <p:cNvSpPr txBox="1">
            <a:spLocks noChangeArrowheads="1"/>
          </p:cNvSpPr>
          <p:nvPr/>
        </p:nvSpPr>
        <p:spPr bwMode="auto">
          <a:xfrm>
            <a:off x="381000" y="609600"/>
            <a:ext cx="8534400" cy="58785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indent="-22860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0"/>
              </a:spcBef>
              <a:buClrTx/>
              <a:buSzTx/>
              <a:buFontTx/>
              <a:buNone/>
            </a:pPr>
            <a:r>
              <a:rPr lang="en-US" altLang="en-US" sz="2800" dirty="0">
                <a:latin typeface="Arial Black" pitchFamily="34" charset="0"/>
              </a:rPr>
              <a:t>2.2 Consequences of Poor Selection Decision</a:t>
            </a:r>
          </a:p>
          <a:p>
            <a:pPr lvl="1" eaLnBrk="1" hangingPunct="1">
              <a:spcBef>
                <a:spcPct val="0"/>
              </a:spcBef>
              <a:buClrTx/>
              <a:buFontTx/>
              <a:buChar char="•"/>
            </a:pPr>
            <a:r>
              <a:rPr lang="en-US" altLang="en-US" sz="3200" dirty="0"/>
              <a:t>Increased </a:t>
            </a:r>
            <a:r>
              <a:rPr lang="en-US" altLang="en-US" sz="3200" dirty="0">
                <a:solidFill>
                  <a:srgbClr val="FF0000"/>
                </a:solidFill>
              </a:rPr>
              <a:t>induction</a:t>
            </a:r>
            <a:r>
              <a:rPr lang="en-US" altLang="en-US" sz="3200" dirty="0"/>
              <a:t>, </a:t>
            </a:r>
            <a:r>
              <a:rPr lang="en-US" altLang="en-US" sz="3200" dirty="0">
                <a:solidFill>
                  <a:srgbClr val="FF0000"/>
                </a:solidFill>
              </a:rPr>
              <a:t>training</a:t>
            </a:r>
            <a:r>
              <a:rPr lang="en-US" altLang="en-US" sz="3200" dirty="0"/>
              <a:t>, development and performance management </a:t>
            </a:r>
            <a:r>
              <a:rPr lang="en-US" altLang="en-US" sz="3200" dirty="0">
                <a:solidFill>
                  <a:srgbClr val="FF0000"/>
                </a:solidFill>
              </a:rPr>
              <a:t>costs</a:t>
            </a:r>
          </a:p>
          <a:p>
            <a:pPr lvl="1" eaLnBrk="1" hangingPunct="1">
              <a:spcBef>
                <a:spcPct val="0"/>
              </a:spcBef>
              <a:buClrTx/>
              <a:buFontTx/>
              <a:buChar char="•"/>
            </a:pPr>
            <a:r>
              <a:rPr lang="en-US" altLang="en-US" sz="3200" dirty="0">
                <a:solidFill>
                  <a:srgbClr val="FF0000"/>
                </a:solidFill>
              </a:rPr>
              <a:t>Dissatisfaction of customers </a:t>
            </a:r>
            <a:r>
              <a:rPr lang="en-US" altLang="en-US" sz="3200" dirty="0"/>
              <a:t>because of poor service</a:t>
            </a:r>
          </a:p>
          <a:p>
            <a:pPr lvl="1" eaLnBrk="1" hangingPunct="1">
              <a:spcBef>
                <a:spcPct val="0"/>
              </a:spcBef>
              <a:buClrTx/>
              <a:buFontTx/>
              <a:buChar char="•"/>
            </a:pPr>
            <a:r>
              <a:rPr lang="en-US" altLang="en-US" sz="3200" dirty="0">
                <a:solidFill>
                  <a:srgbClr val="FF0000"/>
                </a:solidFill>
              </a:rPr>
              <a:t>Frustrations</a:t>
            </a:r>
            <a:r>
              <a:rPr lang="en-US" altLang="en-US" sz="3200" dirty="0"/>
              <a:t> for, or loss of, other </a:t>
            </a:r>
            <a:r>
              <a:rPr lang="en-US" altLang="en-US" sz="3200" dirty="0">
                <a:solidFill>
                  <a:srgbClr val="FF0000"/>
                </a:solidFill>
              </a:rPr>
              <a:t>key</a:t>
            </a:r>
            <a:r>
              <a:rPr lang="en-US" altLang="en-US" sz="3200" dirty="0"/>
              <a:t> </a:t>
            </a:r>
            <a:r>
              <a:rPr lang="en-US" altLang="en-US" sz="3200" dirty="0">
                <a:solidFill>
                  <a:srgbClr val="FF0000"/>
                </a:solidFill>
              </a:rPr>
              <a:t>staff</a:t>
            </a:r>
            <a:r>
              <a:rPr lang="en-US" altLang="en-US" sz="3200" dirty="0"/>
              <a:t> that have to work with the new employee</a:t>
            </a:r>
          </a:p>
          <a:p>
            <a:pPr lvl="1" eaLnBrk="1" hangingPunct="1">
              <a:spcBef>
                <a:spcPct val="0"/>
              </a:spcBef>
              <a:buClrTx/>
              <a:buFontTx/>
              <a:buChar char="•"/>
            </a:pPr>
            <a:r>
              <a:rPr lang="en-US" altLang="en-US" sz="3200" dirty="0"/>
              <a:t>Harm the new incumbent (dislocation, lay off, dismissal etc.,) </a:t>
            </a:r>
          </a:p>
          <a:p>
            <a:pPr lvl="1" eaLnBrk="1" hangingPunct="1">
              <a:spcBef>
                <a:spcPct val="0"/>
              </a:spcBef>
              <a:buClrTx/>
              <a:buFontTx/>
              <a:buChar char="•"/>
            </a:pPr>
            <a:r>
              <a:rPr lang="en-US" altLang="en-US" sz="3200" dirty="0">
                <a:solidFill>
                  <a:srgbClr val="FF0000"/>
                </a:solidFill>
              </a:rPr>
              <a:t>Impaired</a:t>
            </a:r>
            <a:r>
              <a:rPr lang="en-US" altLang="en-US" sz="3200" dirty="0"/>
              <a:t> image and </a:t>
            </a:r>
            <a:r>
              <a:rPr lang="en-US" altLang="en-US" sz="3200" dirty="0">
                <a:solidFill>
                  <a:srgbClr val="FF0000"/>
                </a:solidFill>
              </a:rPr>
              <a:t>reputation</a:t>
            </a:r>
            <a:r>
              <a:rPr lang="en-US" altLang="en-US" sz="3200" dirty="0"/>
              <a:t> for the company </a:t>
            </a:r>
          </a:p>
        </p:txBody>
      </p:sp>
    </p:spTree>
    <p:extLst>
      <p:ext uri="{BB962C8B-B14F-4D97-AF65-F5344CB8AC3E}">
        <p14:creationId xmlns="" xmlns:p14="http://schemas.microsoft.com/office/powerpoint/2010/main" val="2894907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236"/>
                                        </p:tgtEl>
                                        <p:attrNameLst>
                                          <p:attrName>style.visibility</p:attrName>
                                        </p:attrNameLst>
                                      </p:cBhvr>
                                      <p:to>
                                        <p:strVal val="visible"/>
                                      </p:to>
                                    </p:set>
                                    <p:anim calcmode="lin" valueType="num">
                                      <p:cBhvr additive="base">
                                        <p:cTn id="7" dur="500" fill="hold"/>
                                        <p:tgtEl>
                                          <p:spTgt spid="95236"/>
                                        </p:tgtEl>
                                        <p:attrNameLst>
                                          <p:attrName>ppt_x</p:attrName>
                                        </p:attrNameLst>
                                      </p:cBhvr>
                                      <p:tavLst>
                                        <p:tav tm="0">
                                          <p:val>
                                            <p:strVal val="#ppt_x"/>
                                          </p:val>
                                        </p:tav>
                                        <p:tav tm="100000">
                                          <p:val>
                                            <p:strVal val="#ppt_x"/>
                                          </p:val>
                                        </p:tav>
                                      </p:tavLst>
                                    </p:anim>
                                    <p:anim calcmode="lin" valueType="num">
                                      <p:cBhvr additive="base">
                                        <p:cTn id="8" dur="500" fill="hold"/>
                                        <p:tgtEl>
                                          <p:spTgt spid="952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7B5982E-E460-4863-A353-8CF38BE8B4B9}" type="slidenum">
              <a:rPr lang="en-US"/>
              <a:pPr>
                <a:defRPr/>
              </a:pPr>
              <a:t>179</a:t>
            </a:fld>
            <a:endParaRPr lang="en-US"/>
          </a:p>
        </p:txBody>
      </p:sp>
      <p:sp>
        <p:nvSpPr>
          <p:cNvPr id="65539" name="TextBox 2"/>
          <p:cNvSpPr txBox="1">
            <a:spLocks noChangeArrowheads="1"/>
          </p:cNvSpPr>
          <p:nvPr/>
        </p:nvSpPr>
        <p:spPr bwMode="auto">
          <a:xfrm>
            <a:off x="304800" y="457200"/>
            <a:ext cx="8686800" cy="6247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pitchFamily="34" charset="0"/>
              </a:defRPr>
            </a:lvl3pPr>
            <a:lvl4pPr marL="1600200" indent="-228600" eaLnBrk="0" hangingPunct="0">
              <a:spcBef>
                <a:spcPct val="20000"/>
              </a:spcBef>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9pPr>
          </a:lstStyle>
          <a:p>
            <a:pPr marL="571500" indent="-571500" eaLnBrk="1" hangingPunct="1">
              <a:spcBef>
                <a:spcPct val="0"/>
              </a:spcBef>
              <a:buClrTx/>
              <a:buSzTx/>
              <a:defRPr/>
            </a:pPr>
            <a:r>
              <a:rPr lang="en-US" altLang="en-US" sz="4000" dirty="0" smtClean="0"/>
              <a:t>Selection involves the following steps:</a:t>
            </a:r>
          </a:p>
          <a:p>
            <a:pPr eaLnBrk="1" hangingPunct="1">
              <a:spcBef>
                <a:spcPct val="0"/>
              </a:spcBef>
              <a:buClrTx/>
              <a:buSzTx/>
              <a:buFontTx/>
              <a:buNone/>
              <a:defRPr/>
            </a:pPr>
            <a:r>
              <a:rPr lang="en-US" altLang="en-US" sz="4000" dirty="0" smtClean="0"/>
              <a:t> </a:t>
            </a:r>
            <a:r>
              <a:rPr lang="en-US" altLang="en-US" sz="4000" b="1" dirty="0" smtClean="0"/>
              <a:t>Scrutiny of applications</a:t>
            </a:r>
            <a:r>
              <a:rPr lang="en-US" altLang="en-US" sz="4000" dirty="0" smtClean="0"/>
              <a:t> –this is a process of </a:t>
            </a:r>
            <a:r>
              <a:rPr lang="en-US" altLang="en-US" sz="4000" dirty="0" smtClean="0">
                <a:solidFill>
                  <a:srgbClr val="FF0000"/>
                </a:solidFill>
              </a:rPr>
              <a:t>taking out less desirable candidates. </a:t>
            </a:r>
          </a:p>
          <a:p>
            <a:pPr marL="571500" indent="-571500" eaLnBrk="1" hangingPunct="1">
              <a:spcBef>
                <a:spcPct val="0"/>
              </a:spcBef>
              <a:buClrTx/>
              <a:buSzTx/>
              <a:defRPr/>
            </a:pPr>
            <a:r>
              <a:rPr lang="en-US" altLang="en-US" sz="4000" dirty="0" smtClean="0"/>
              <a:t>If the number of </a:t>
            </a:r>
            <a:r>
              <a:rPr lang="en-US" altLang="en-US" sz="4000" dirty="0" smtClean="0">
                <a:solidFill>
                  <a:srgbClr val="FF0000"/>
                </a:solidFill>
              </a:rPr>
              <a:t>applicants is large,</a:t>
            </a:r>
            <a:r>
              <a:rPr lang="en-US" altLang="en-US" sz="4000" dirty="0" smtClean="0"/>
              <a:t> </a:t>
            </a:r>
            <a:r>
              <a:rPr lang="en-US" altLang="en-US" sz="4000" dirty="0" smtClean="0">
                <a:solidFill>
                  <a:srgbClr val="0070C0"/>
                </a:solidFill>
              </a:rPr>
              <a:t>some criteria </a:t>
            </a:r>
            <a:r>
              <a:rPr lang="en-US" altLang="en-US" sz="4000" dirty="0" smtClean="0"/>
              <a:t>may be designed to shortlist and keep the number of candidates to a </a:t>
            </a:r>
            <a:r>
              <a:rPr lang="en-US" altLang="en-US" sz="4000" dirty="0" smtClean="0">
                <a:solidFill>
                  <a:srgbClr val="0070C0"/>
                </a:solidFill>
              </a:rPr>
              <a:t>manageable size </a:t>
            </a:r>
          </a:p>
        </p:txBody>
      </p:sp>
    </p:spTree>
    <p:extLst>
      <p:ext uri="{BB962C8B-B14F-4D97-AF65-F5344CB8AC3E}">
        <p14:creationId xmlns="" xmlns:p14="http://schemas.microsoft.com/office/powerpoint/2010/main" val="1601443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wipe(down)">
                                      <p:cBhvr>
                                        <p:cTn id="7" dur="500"/>
                                        <p:tgtEl>
                                          <p:spTgt spid="65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228600" y="457200"/>
            <a:ext cx="8686800" cy="58785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pitchFamily="34" charset="0"/>
              </a:defRPr>
            </a:lvl1pPr>
            <a:lvl2pPr indent="-34290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pitchFamily="34" charset="0"/>
              </a:defRPr>
            </a:lvl3pPr>
            <a:lvl4pPr marL="1600200" indent="-228600" eaLnBrk="0" hangingPunct="0">
              <a:spcBef>
                <a:spcPct val="20000"/>
              </a:spcBef>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9pPr>
          </a:lstStyle>
          <a:p>
            <a:pPr algn="ctr" eaLnBrk="1" hangingPunct="1">
              <a:spcBef>
                <a:spcPct val="0"/>
              </a:spcBef>
              <a:buClrTx/>
              <a:buSzTx/>
              <a:buFontTx/>
              <a:buNone/>
              <a:defRPr/>
            </a:pPr>
            <a:r>
              <a:rPr lang="en-US" altLang="en-US" b="1" i="1" dirty="0" smtClean="0"/>
              <a:t>Management Theories and Influences on HRM</a:t>
            </a:r>
          </a:p>
          <a:p>
            <a:pPr eaLnBrk="1" hangingPunct="1">
              <a:spcBef>
                <a:spcPct val="0"/>
              </a:spcBef>
              <a:buClrTx/>
              <a:buSzTx/>
              <a:buFontTx/>
              <a:buNone/>
              <a:defRPr/>
            </a:pPr>
            <a:r>
              <a:rPr lang="en-US" altLang="en-US" dirty="0" smtClean="0"/>
              <a:t>A range of management theories have had </a:t>
            </a:r>
            <a:r>
              <a:rPr lang="en-US" altLang="en-US" dirty="0" smtClean="0">
                <a:solidFill>
                  <a:srgbClr val="FF0000"/>
                </a:solidFill>
              </a:rPr>
              <a:t>direct application to the development </a:t>
            </a:r>
            <a:r>
              <a:rPr lang="en-US" altLang="en-US" dirty="0" smtClean="0"/>
              <a:t>of human resource practices. These include:</a:t>
            </a:r>
          </a:p>
          <a:p>
            <a:pPr lvl="1" eaLnBrk="1" hangingPunct="1">
              <a:spcBef>
                <a:spcPct val="0"/>
              </a:spcBef>
              <a:buClrTx/>
              <a:buFontTx/>
              <a:buChar char="•"/>
              <a:defRPr/>
            </a:pPr>
            <a:r>
              <a:rPr lang="en-US" altLang="en-US" sz="3200" dirty="0" smtClean="0"/>
              <a:t>Classical Management theory</a:t>
            </a:r>
          </a:p>
          <a:p>
            <a:pPr marL="114300" lvl="1" indent="0" eaLnBrk="1" hangingPunct="1">
              <a:spcBef>
                <a:spcPct val="0"/>
              </a:spcBef>
              <a:buClrTx/>
              <a:buFontTx/>
              <a:buNone/>
              <a:defRPr/>
            </a:pPr>
            <a:r>
              <a:rPr lang="en-US" altLang="en-US" sz="3200" dirty="0" smtClean="0">
                <a:solidFill>
                  <a:schemeClr val="tx1">
                    <a:lumMod val="95000"/>
                  </a:schemeClr>
                </a:solidFill>
              </a:rPr>
              <a:t>        </a:t>
            </a:r>
            <a:r>
              <a:rPr lang="en-US" altLang="en-US" sz="3200" dirty="0" err="1" smtClean="0">
                <a:solidFill>
                  <a:schemeClr val="tx1">
                    <a:lumMod val="95000"/>
                  </a:schemeClr>
                </a:solidFill>
              </a:rPr>
              <a:t>i</a:t>
            </a:r>
            <a:r>
              <a:rPr lang="en-US" altLang="en-US" sz="3200" dirty="0" smtClean="0">
                <a:solidFill>
                  <a:schemeClr val="tx1">
                    <a:lumMod val="95000"/>
                  </a:schemeClr>
                </a:solidFill>
              </a:rPr>
              <a:t>. Scientific management theory</a:t>
            </a:r>
          </a:p>
          <a:p>
            <a:pPr marL="114300" lvl="1" indent="0" eaLnBrk="1" hangingPunct="1">
              <a:spcBef>
                <a:spcPct val="0"/>
              </a:spcBef>
              <a:buClrTx/>
              <a:buFontTx/>
              <a:buNone/>
              <a:defRPr/>
            </a:pPr>
            <a:r>
              <a:rPr lang="en-US" altLang="en-US" sz="3200" dirty="0" smtClean="0"/>
              <a:t>        ii. Classical Organizational Theory </a:t>
            </a:r>
          </a:p>
          <a:p>
            <a:pPr lvl="1" eaLnBrk="1" hangingPunct="1">
              <a:spcBef>
                <a:spcPct val="0"/>
              </a:spcBef>
              <a:buClrTx/>
              <a:buFontTx/>
              <a:buChar char="•"/>
              <a:defRPr/>
            </a:pPr>
            <a:r>
              <a:rPr lang="en-US" altLang="en-US" sz="3200" dirty="0" smtClean="0"/>
              <a:t>Behavioral School (industrial Psychology)</a:t>
            </a:r>
          </a:p>
          <a:p>
            <a:pPr lvl="1" eaLnBrk="1" hangingPunct="1">
              <a:spcBef>
                <a:spcPct val="0"/>
              </a:spcBef>
              <a:buClrTx/>
              <a:buFontTx/>
              <a:buChar char="•"/>
              <a:defRPr/>
            </a:pPr>
            <a:r>
              <a:rPr lang="en-US" altLang="en-US" sz="3200" dirty="0" smtClean="0"/>
              <a:t>Management Science</a:t>
            </a:r>
          </a:p>
          <a:p>
            <a:pPr lvl="2" eaLnBrk="1" hangingPunct="1">
              <a:spcBef>
                <a:spcPct val="0"/>
              </a:spcBef>
              <a:buClrTx/>
              <a:buFont typeface="Wingdings" panose="05000000000000000000" pitchFamily="2" charset="2"/>
              <a:buChar char="Ø"/>
              <a:defRPr/>
            </a:pPr>
            <a:r>
              <a:rPr lang="en-US" altLang="en-US" sz="2800" dirty="0" smtClean="0"/>
              <a:t>Integrative Approaches: Systems theory and Contingency Approach</a:t>
            </a:r>
          </a:p>
        </p:txBody>
      </p:sp>
    </p:spTree>
    <p:extLst>
      <p:ext uri="{BB962C8B-B14F-4D97-AF65-F5344CB8AC3E}">
        <p14:creationId xmlns="" xmlns:p14="http://schemas.microsoft.com/office/powerpoint/2010/main" val="987343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88403-790D-4CC5-AAED-21F5FD9D24FA}" type="slidenum">
              <a:rPr lang="en-US" smtClean="0"/>
              <a:pPr>
                <a:defRPr/>
              </a:pPr>
              <a:t>180</a:t>
            </a:fld>
            <a:endParaRPr lang="en-US"/>
          </a:p>
        </p:txBody>
      </p:sp>
      <p:sp>
        <p:nvSpPr>
          <p:cNvPr id="3" name="TextBox 2"/>
          <p:cNvSpPr txBox="1">
            <a:spLocks noChangeArrowheads="1"/>
          </p:cNvSpPr>
          <p:nvPr/>
        </p:nvSpPr>
        <p:spPr bwMode="auto">
          <a:xfrm>
            <a:off x="304800" y="457200"/>
            <a:ext cx="8458200" cy="550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pitchFamily="34" charset="0"/>
              </a:defRPr>
            </a:lvl3pPr>
            <a:lvl4pPr marL="1600200" indent="-228600" eaLnBrk="0" hangingPunct="0">
              <a:spcBef>
                <a:spcPct val="20000"/>
              </a:spcBef>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9pPr>
          </a:lstStyle>
          <a:p>
            <a:pPr eaLnBrk="1" hangingPunct="1">
              <a:spcBef>
                <a:spcPct val="0"/>
              </a:spcBef>
              <a:buClrTx/>
              <a:buSzTx/>
              <a:buFont typeface="Wingdings" pitchFamily="2" charset="2"/>
              <a:buNone/>
              <a:defRPr/>
            </a:pPr>
            <a:r>
              <a:rPr lang="en-US" altLang="en-US" sz="4400" b="1" dirty="0" smtClean="0"/>
              <a:t>Testing –</a:t>
            </a:r>
            <a:r>
              <a:rPr lang="en-US" altLang="en-US" sz="4400" dirty="0" smtClean="0"/>
              <a:t>it can be Aptitude test, performance test, achievement test, dexterity test, intelligence test and personality test.</a:t>
            </a:r>
          </a:p>
          <a:p>
            <a:pPr marL="571500" indent="-571500" eaLnBrk="1" hangingPunct="1">
              <a:spcBef>
                <a:spcPct val="0"/>
              </a:spcBef>
              <a:buClrTx/>
              <a:buSzTx/>
              <a:buFont typeface="Wingdings" pitchFamily="2" charset="2"/>
              <a:buChar char="q"/>
              <a:defRPr/>
            </a:pPr>
            <a:r>
              <a:rPr lang="en-US" altLang="en-US" sz="4400" dirty="0" smtClean="0"/>
              <a:t>  Aptitude test attempts to </a:t>
            </a:r>
            <a:r>
              <a:rPr lang="en-US" altLang="en-US" sz="4400" dirty="0" smtClean="0">
                <a:solidFill>
                  <a:srgbClr val="FF0000"/>
                </a:solidFill>
              </a:rPr>
              <a:t>measure a person’s ability </a:t>
            </a:r>
            <a:r>
              <a:rPr lang="en-US" altLang="en-US" sz="4400" dirty="0" smtClean="0"/>
              <a:t>to </a:t>
            </a:r>
            <a:r>
              <a:rPr lang="en-US" altLang="en-US" sz="4400" dirty="0" smtClean="0">
                <a:solidFill>
                  <a:srgbClr val="0070C0"/>
                </a:solidFill>
              </a:rPr>
              <a:t>learn concepts </a:t>
            </a:r>
            <a:r>
              <a:rPr lang="en-US" altLang="en-US" sz="4400" dirty="0" smtClean="0"/>
              <a:t>and to master physical skills. </a:t>
            </a:r>
          </a:p>
        </p:txBody>
      </p:sp>
    </p:spTree>
    <p:extLst>
      <p:ext uri="{BB962C8B-B14F-4D97-AF65-F5344CB8AC3E}">
        <p14:creationId xmlns="" xmlns:p14="http://schemas.microsoft.com/office/powerpoint/2010/main" val="3545452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9E99F53-BF68-4745-9505-E839AB7863F3}" type="slidenum">
              <a:rPr lang="en-US" smtClean="0"/>
              <a:pPr>
                <a:defRPr/>
              </a:pPr>
              <a:t>181</a:t>
            </a:fld>
            <a:endParaRPr lang="en-US"/>
          </a:p>
        </p:txBody>
      </p:sp>
      <p:sp>
        <p:nvSpPr>
          <p:cNvPr id="3" name="TextBox 2"/>
          <p:cNvSpPr txBox="1">
            <a:spLocks noChangeArrowheads="1"/>
          </p:cNvSpPr>
          <p:nvPr/>
        </p:nvSpPr>
        <p:spPr bwMode="auto">
          <a:xfrm>
            <a:off x="332509" y="1447800"/>
            <a:ext cx="8458200" cy="4154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14350" indent="-51435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 typeface="Arial" charset="0"/>
              <a:buChar char="•"/>
            </a:pPr>
            <a:r>
              <a:rPr lang="en-US" altLang="en-US" sz="4400" dirty="0"/>
              <a:t>Different jobs </a:t>
            </a:r>
            <a:r>
              <a:rPr lang="en-US" altLang="en-US" sz="4400" dirty="0">
                <a:solidFill>
                  <a:srgbClr val="FF0000"/>
                </a:solidFill>
              </a:rPr>
              <a:t>require</a:t>
            </a:r>
            <a:r>
              <a:rPr lang="en-US" altLang="en-US" sz="4400" dirty="0"/>
              <a:t> different </a:t>
            </a:r>
            <a:r>
              <a:rPr lang="en-US" altLang="en-US" sz="4400" dirty="0">
                <a:solidFill>
                  <a:srgbClr val="FF0000"/>
                </a:solidFill>
              </a:rPr>
              <a:t>traits</a:t>
            </a:r>
            <a:r>
              <a:rPr lang="en-US" altLang="en-US" sz="4400" dirty="0"/>
              <a:t> temperament and emotion</a:t>
            </a:r>
            <a:r>
              <a:rPr lang="en-US" altLang="en-US" sz="4400" dirty="0" smtClean="0"/>
              <a:t>.</a:t>
            </a:r>
          </a:p>
          <a:p>
            <a:pPr eaLnBrk="1" hangingPunct="1">
              <a:spcBef>
                <a:spcPct val="0"/>
              </a:spcBef>
              <a:buClrTx/>
              <a:buSzTx/>
              <a:buFont typeface="Arial" charset="0"/>
              <a:buChar char="•"/>
            </a:pPr>
            <a:r>
              <a:rPr lang="en-US" altLang="en-US" sz="4400" dirty="0" smtClean="0"/>
              <a:t>For </a:t>
            </a:r>
            <a:r>
              <a:rPr lang="en-US" altLang="en-US" sz="4400" dirty="0"/>
              <a:t>example, for supervisory job, emotional stability is important. </a:t>
            </a:r>
          </a:p>
        </p:txBody>
      </p:sp>
    </p:spTree>
    <p:extLst>
      <p:ext uri="{BB962C8B-B14F-4D97-AF65-F5344CB8AC3E}">
        <p14:creationId xmlns="" xmlns:p14="http://schemas.microsoft.com/office/powerpoint/2010/main" val="1530112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5485C4-7D75-4A63-809A-D6AB0EA50B91}" type="slidenum">
              <a:rPr lang="en-US"/>
              <a:pPr>
                <a:defRPr/>
              </a:pPr>
              <a:t>182</a:t>
            </a:fld>
            <a:endParaRPr lang="en-US"/>
          </a:p>
        </p:txBody>
      </p:sp>
      <p:sp>
        <p:nvSpPr>
          <p:cNvPr id="137219" name="TextBox 2"/>
          <p:cNvSpPr txBox="1">
            <a:spLocks noChangeArrowheads="1"/>
          </p:cNvSpPr>
          <p:nvPr/>
        </p:nvSpPr>
        <p:spPr bwMode="auto">
          <a:xfrm>
            <a:off x="457200" y="533400"/>
            <a:ext cx="8229600" cy="550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pitchFamily="34" charset="0"/>
              </a:defRPr>
            </a:lvl3pPr>
            <a:lvl4pPr marL="1600200" indent="-228600" eaLnBrk="0" hangingPunct="0">
              <a:spcBef>
                <a:spcPct val="20000"/>
              </a:spcBef>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9pPr>
          </a:lstStyle>
          <a:p>
            <a:pPr eaLnBrk="1" hangingPunct="1">
              <a:spcBef>
                <a:spcPct val="0"/>
              </a:spcBef>
              <a:buClrTx/>
              <a:buSzTx/>
              <a:buFontTx/>
              <a:buNone/>
              <a:defRPr/>
            </a:pPr>
            <a:r>
              <a:rPr lang="en-US" altLang="en-US" b="1" dirty="0" smtClean="0"/>
              <a:t>Interview</a:t>
            </a:r>
            <a:r>
              <a:rPr lang="en-US" altLang="en-US" dirty="0" smtClean="0"/>
              <a:t> –it provides opportunity managers to verify information on hand and </a:t>
            </a:r>
            <a:r>
              <a:rPr lang="en-US" altLang="en-US" dirty="0" smtClean="0">
                <a:solidFill>
                  <a:srgbClr val="FF0000"/>
                </a:solidFill>
              </a:rPr>
              <a:t>to find out more about </a:t>
            </a:r>
            <a:r>
              <a:rPr lang="en-US" altLang="en-US" dirty="0" smtClean="0"/>
              <a:t>the applicant’s </a:t>
            </a:r>
            <a:r>
              <a:rPr lang="en-US" altLang="en-US" dirty="0" smtClean="0">
                <a:solidFill>
                  <a:srgbClr val="0070C0"/>
                </a:solidFill>
              </a:rPr>
              <a:t>interests</a:t>
            </a:r>
            <a:r>
              <a:rPr lang="en-US" altLang="en-US" dirty="0" smtClean="0"/>
              <a:t>, aspirations, and expectations. </a:t>
            </a:r>
          </a:p>
          <a:p>
            <a:pPr marL="457200" indent="-457200" eaLnBrk="1" hangingPunct="1">
              <a:spcBef>
                <a:spcPct val="0"/>
              </a:spcBef>
              <a:buClrTx/>
              <a:buSzTx/>
              <a:defRPr/>
            </a:pPr>
            <a:r>
              <a:rPr lang="en-US" altLang="en-US" dirty="0" smtClean="0"/>
              <a:t>In addition, it will </a:t>
            </a:r>
            <a:r>
              <a:rPr lang="en-US" altLang="en-US" dirty="0" smtClean="0">
                <a:solidFill>
                  <a:srgbClr val="FF0000"/>
                </a:solidFill>
              </a:rPr>
              <a:t>provide opportunity to share information about </a:t>
            </a:r>
            <a:r>
              <a:rPr lang="en-US" altLang="en-US" dirty="0" smtClean="0"/>
              <a:t>the company, the job and its environmental condition. </a:t>
            </a:r>
          </a:p>
          <a:p>
            <a:pPr marL="457200" indent="-457200" eaLnBrk="1" hangingPunct="1">
              <a:spcBef>
                <a:spcPct val="0"/>
              </a:spcBef>
              <a:buClrTx/>
              <a:buSzTx/>
              <a:defRPr/>
            </a:pPr>
            <a:r>
              <a:rPr lang="en-US" altLang="en-US" dirty="0" smtClean="0"/>
              <a:t>Hence, the aim is to </a:t>
            </a:r>
            <a:r>
              <a:rPr lang="en-US" altLang="en-US" dirty="0" smtClean="0">
                <a:solidFill>
                  <a:srgbClr val="FF0000"/>
                </a:solidFill>
              </a:rPr>
              <a:t>have a two-way communication</a:t>
            </a:r>
            <a:r>
              <a:rPr lang="en-US" altLang="en-US" dirty="0" smtClean="0"/>
              <a:t> that is mutually beneficial.</a:t>
            </a:r>
          </a:p>
          <a:p>
            <a:pPr marL="457200" indent="-457200" eaLnBrk="1" hangingPunct="1">
              <a:spcBef>
                <a:spcPct val="0"/>
              </a:spcBef>
              <a:buClrTx/>
              <a:buSzTx/>
              <a:defRPr/>
            </a:pPr>
            <a:r>
              <a:rPr lang="en-US" altLang="en-US" dirty="0" smtClean="0"/>
              <a:t>Interview could be structure or unstructured.</a:t>
            </a:r>
          </a:p>
        </p:txBody>
      </p:sp>
    </p:spTree>
    <p:extLst>
      <p:ext uri="{BB962C8B-B14F-4D97-AF65-F5344CB8AC3E}">
        <p14:creationId xmlns="" xmlns:p14="http://schemas.microsoft.com/office/powerpoint/2010/main" val="1831586488"/>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02318C9-D738-44D1-8E31-5E4BA1029169}" type="slidenum">
              <a:rPr lang="en-US" smtClean="0"/>
              <a:pPr>
                <a:defRPr/>
              </a:pPr>
              <a:t>183</a:t>
            </a:fld>
            <a:endParaRPr lang="en-US"/>
          </a:p>
        </p:txBody>
      </p:sp>
      <p:sp>
        <p:nvSpPr>
          <p:cNvPr id="105475" name="Text Box 4"/>
          <p:cNvSpPr txBox="1">
            <a:spLocks noChangeArrowheads="1"/>
          </p:cNvSpPr>
          <p:nvPr/>
        </p:nvSpPr>
        <p:spPr bwMode="auto">
          <a:xfrm>
            <a:off x="152400" y="457200"/>
            <a:ext cx="8839200" cy="501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pitchFamily="34" charset="0"/>
              </a:defRPr>
            </a:lvl3pPr>
            <a:lvl4pPr marL="1600200" indent="-228600" eaLnBrk="0" hangingPunct="0">
              <a:spcBef>
                <a:spcPct val="20000"/>
              </a:spcBef>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9pPr>
          </a:lstStyle>
          <a:p>
            <a:pPr eaLnBrk="1" hangingPunct="1">
              <a:spcBef>
                <a:spcPct val="0"/>
              </a:spcBef>
              <a:buClrTx/>
              <a:buSzTx/>
              <a:buFontTx/>
              <a:buNone/>
              <a:defRPr/>
            </a:pPr>
            <a:r>
              <a:rPr lang="en-US" altLang="en-US" sz="4000" dirty="0" smtClean="0"/>
              <a:t>Structured interview </a:t>
            </a:r>
          </a:p>
          <a:p>
            <a:pPr marL="571500" indent="-571500" eaLnBrk="1" hangingPunct="1">
              <a:spcBef>
                <a:spcPct val="0"/>
              </a:spcBef>
              <a:buClrTx/>
              <a:buSzTx/>
              <a:defRPr/>
            </a:pPr>
            <a:r>
              <a:rPr lang="en-US" altLang="en-US" sz="4000" dirty="0" smtClean="0"/>
              <a:t>Interview questions are predetermined before the interview takes place.</a:t>
            </a:r>
          </a:p>
          <a:p>
            <a:pPr marL="571500" indent="-571500" eaLnBrk="1" hangingPunct="1">
              <a:spcBef>
                <a:spcPct val="0"/>
              </a:spcBef>
              <a:buClrTx/>
              <a:buSzTx/>
              <a:defRPr/>
            </a:pPr>
            <a:r>
              <a:rPr lang="en-US" altLang="en-US" sz="4000" dirty="0" smtClean="0"/>
              <a:t>It applies a series of job-related questions with </a:t>
            </a:r>
            <a:r>
              <a:rPr lang="en-US" altLang="en-US" sz="4000" dirty="0" smtClean="0">
                <a:solidFill>
                  <a:srgbClr val="FF0000"/>
                </a:solidFill>
              </a:rPr>
              <a:t>predetermined answers </a:t>
            </a:r>
            <a:r>
              <a:rPr lang="en-US" altLang="en-US" sz="4000" dirty="0" smtClean="0"/>
              <a:t>consistently across all interviews for a particular job.</a:t>
            </a:r>
          </a:p>
        </p:txBody>
      </p:sp>
    </p:spTree>
    <p:extLst>
      <p:ext uri="{BB962C8B-B14F-4D97-AF65-F5344CB8AC3E}">
        <p14:creationId xmlns="" xmlns:p14="http://schemas.microsoft.com/office/powerpoint/2010/main" val="3062999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5475"/>
                                        </p:tgtEl>
                                        <p:attrNameLst>
                                          <p:attrName>style.visibility</p:attrName>
                                        </p:attrNameLst>
                                      </p:cBhvr>
                                      <p:to>
                                        <p:strVal val="visible"/>
                                      </p:to>
                                    </p:set>
                                    <p:animEffect transition="in" filter="wipe(down)">
                                      <p:cBhvr>
                                        <p:cTn id="7" dur="500"/>
                                        <p:tgtEl>
                                          <p:spTgt spid="105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EEA4E15-14DF-4B10-9ADF-E5768F2C4D0F}" type="slidenum">
              <a:rPr lang="en-US" smtClean="0"/>
              <a:pPr>
                <a:defRPr/>
              </a:pPr>
              <a:t>184</a:t>
            </a:fld>
            <a:endParaRPr lang="en-US"/>
          </a:p>
        </p:txBody>
      </p:sp>
      <p:sp>
        <p:nvSpPr>
          <p:cNvPr id="4" name="Slide Number Placeholder 3"/>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D9D2F796-FD2D-40F4-8B4C-0BEA2F09210E}" type="slidenum">
              <a:rPr lang="en-US" sz="1200">
                <a:effectLst>
                  <a:outerShdw blurRad="38100" dist="38100" dir="2700000" algn="tl">
                    <a:srgbClr val="000000"/>
                  </a:outerShdw>
                </a:effectLst>
                <a:cs typeface="Arial" pitchFamily="34" charset="0"/>
              </a:rPr>
              <a:pPr algn="r">
                <a:defRPr/>
              </a:pPr>
              <a:t>184</a:t>
            </a:fld>
            <a:endParaRPr lang="en-US" sz="1200">
              <a:effectLst>
                <a:outerShdw blurRad="38100" dist="38100" dir="2700000" algn="tl">
                  <a:srgbClr val="000000"/>
                </a:outerShdw>
              </a:effectLst>
              <a:cs typeface="Arial" pitchFamily="34" charset="0"/>
            </a:endParaRPr>
          </a:p>
        </p:txBody>
      </p:sp>
      <p:sp>
        <p:nvSpPr>
          <p:cNvPr id="5" name="Text Box 5"/>
          <p:cNvSpPr txBox="1">
            <a:spLocks noChangeArrowheads="1"/>
          </p:cNvSpPr>
          <p:nvPr/>
        </p:nvSpPr>
        <p:spPr bwMode="auto">
          <a:xfrm>
            <a:off x="228600" y="990600"/>
            <a:ext cx="8458200" cy="4524375"/>
          </a:xfrm>
          <a:prstGeom prst="rect">
            <a:avLst/>
          </a:prstGeom>
          <a:noFill/>
          <a:ln w="9525">
            <a:noFill/>
            <a:miter lim="800000"/>
            <a:headEnd/>
            <a:tailEnd/>
          </a:ln>
        </p:spPr>
        <p:txBody>
          <a:bodyPr>
            <a:spAutoFit/>
          </a:bodyPr>
          <a:lstStyle/>
          <a:p>
            <a:pPr>
              <a:defRPr/>
            </a:pPr>
            <a:r>
              <a:rPr lang="en-US" sz="4800" dirty="0">
                <a:cs typeface="Arial" pitchFamily="34" charset="0"/>
              </a:rPr>
              <a:t>Unstructured interview </a:t>
            </a:r>
          </a:p>
          <a:p>
            <a:pPr marL="514350" indent="-514350">
              <a:buFont typeface="Arial" pitchFamily="34" charset="0"/>
              <a:buChar char="•"/>
              <a:defRPr/>
            </a:pPr>
            <a:r>
              <a:rPr lang="en-US" sz="4800" dirty="0">
                <a:cs typeface="Arial" pitchFamily="34" charset="0"/>
              </a:rPr>
              <a:t>Interview questions are </a:t>
            </a:r>
            <a:r>
              <a:rPr lang="en-US" sz="4800" dirty="0">
                <a:solidFill>
                  <a:srgbClr val="FF0000"/>
                </a:solidFill>
                <a:cs typeface="Arial" pitchFamily="34" charset="0"/>
              </a:rPr>
              <a:t>not</a:t>
            </a:r>
            <a:r>
              <a:rPr lang="en-US" sz="4800" dirty="0">
                <a:cs typeface="Arial" pitchFamily="34" charset="0"/>
              </a:rPr>
              <a:t> predetermined before the interview takes place.</a:t>
            </a:r>
          </a:p>
          <a:p>
            <a:pPr marL="514350" indent="-514350">
              <a:buFont typeface="Arial" pitchFamily="34" charset="0"/>
              <a:buChar char="•"/>
              <a:defRPr/>
            </a:pPr>
            <a:r>
              <a:rPr lang="en-US" sz="4800" dirty="0">
                <a:cs typeface="Arial" pitchFamily="34" charset="0"/>
              </a:rPr>
              <a:t>Questions are </a:t>
            </a:r>
            <a:r>
              <a:rPr lang="en-US" sz="4800" dirty="0">
                <a:solidFill>
                  <a:srgbClr val="FF0000"/>
                </a:solidFill>
                <a:cs typeface="Arial" pitchFamily="34" charset="0"/>
              </a:rPr>
              <a:t>raised</a:t>
            </a:r>
            <a:r>
              <a:rPr lang="en-US" sz="4800" dirty="0">
                <a:cs typeface="Arial" pitchFamily="34" charset="0"/>
              </a:rPr>
              <a:t> during the interview session.</a:t>
            </a:r>
          </a:p>
        </p:txBody>
      </p:sp>
    </p:spTree>
    <p:extLst>
      <p:ext uri="{BB962C8B-B14F-4D97-AF65-F5344CB8AC3E}">
        <p14:creationId xmlns="" xmlns:p14="http://schemas.microsoft.com/office/powerpoint/2010/main" val="747446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185B08-9AB4-4293-86F1-CA744DB62F14}" type="slidenum">
              <a:rPr lang="en-US" smtClean="0"/>
              <a:pPr>
                <a:defRPr/>
              </a:pPr>
              <a:t>185</a:t>
            </a:fld>
            <a:endParaRPr lang="en-US"/>
          </a:p>
        </p:txBody>
      </p:sp>
      <p:sp>
        <p:nvSpPr>
          <p:cNvPr id="3" name="Slide Number Placeholder 3"/>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8FA171FC-D54E-4C6A-BA7A-2C16F2577ACD}" type="slidenum">
              <a:rPr lang="en-US" sz="1200">
                <a:effectLst>
                  <a:outerShdw blurRad="38100" dist="38100" dir="2700000" algn="tl">
                    <a:srgbClr val="000000"/>
                  </a:outerShdw>
                </a:effectLst>
                <a:cs typeface="Arial" pitchFamily="34" charset="0"/>
              </a:rPr>
              <a:pPr algn="r">
                <a:defRPr/>
              </a:pPr>
              <a:t>185</a:t>
            </a:fld>
            <a:endParaRPr lang="en-US" sz="1200">
              <a:effectLst>
                <a:outerShdw blurRad="38100" dist="38100" dir="2700000" algn="tl">
                  <a:srgbClr val="000000"/>
                </a:outerShdw>
              </a:effectLst>
              <a:cs typeface="Arial" pitchFamily="34" charset="0"/>
            </a:endParaRPr>
          </a:p>
        </p:txBody>
      </p:sp>
      <p:sp>
        <p:nvSpPr>
          <p:cNvPr id="107524" name="Text Box 4"/>
          <p:cNvSpPr txBox="1">
            <a:spLocks noChangeArrowheads="1"/>
          </p:cNvSpPr>
          <p:nvPr/>
        </p:nvSpPr>
        <p:spPr bwMode="auto">
          <a:xfrm>
            <a:off x="304800" y="1066800"/>
            <a:ext cx="8382000"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indent="-34290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3600" b="1" dirty="0"/>
              <a:t>The unstructured (non-directive) interview Advantage</a:t>
            </a:r>
          </a:p>
          <a:p>
            <a:pPr lvl="1" eaLnBrk="1" hangingPunct="1">
              <a:spcBef>
                <a:spcPct val="0"/>
              </a:spcBef>
              <a:buClrTx/>
              <a:buFontTx/>
              <a:buChar char="•"/>
            </a:pPr>
            <a:r>
              <a:rPr lang="en-US" altLang="en-US" sz="3600" dirty="0"/>
              <a:t>Allows the applicant the maximum amount of </a:t>
            </a:r>
            <a:r>
              <a:rPr lang="en-US" altLang="en-US" sz="3600" dirty="0">
                <a:solidFill>
                  <a:srgbClr val="FF0000"/>
                </a:solidFill>
              </a:rPr>
              <a:t>freedom</a:t>
            </a:r>
            <a:r>
              <a:rPr lang="en-US" altLang="en-US" sz="3600" dirty="0"/>
              <a:t> in determining the course of the discussion. </a:t>
            </a:r>
            <a:r>
              <a:rPr lang="en-US" altLang="en-US" sz="3600" dirty="0">
                <a:solidFill>
                  <a:srgbClr val="FF0000"/>
                </a:solidFill>
              </a:rPr>
              <a:t>minimum of interruption</a:t>
            </a:r>
          </a:p>
          <a:p>
            <a:pPr lvl="1" eaLnBrk="1" hangingPunct="1">
              <a:spcBef>
                <a:spcPct val="0"/>
              </a:spcBef>
              <a:buClrTx/>
              <a:buFontTx/>
              <a:buChar char="•"/>
            </a:pPr>
            <a:r>
              <a:rPr lang="en-US" altLang="en-US" sz="3600" dirty="0"/>
              <a:t>The  </a:t>
            </a:r>
            <a:r>
              <a:rPr lang="en-US" altLang="en-US" sz="3600" dirty="0">
                <a:solidFill>
                  <a:srgbClr val="FF0000"/>
                </a:solidFill>
              </a:rPr>
              <a:t>interviewers ask broad </a:t>
            </a:r>
            <a:r>
              <a:rPr lang="en-US" altLang="en-US" sz="3600" dirty="0"/>
              <a:t>and open questions. </a:t>
            </a:r>
          </a:p>
        </p:txBody>
      </p:sp>
    </p:spTree>
    <p:extLst>
      <p:ext uri="{BB962C8B-B14F-4D97-AF65-F5344CB8AC3E}">
        <p14:creationId xmlns="" xmlns:p14="http://schemas.microsoft.com/office/powerpoint/2010/main" val="2663181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7524"/>
                                        </p:tgtEl>
                                        <p:attrNameLst>
                                          <p:attrName>style.visibility</p:attrName>
                                        </p:attrNameLst>
                                      </p:cBhvr>
                                      <p:to>
                                        <p:strVal val="visible"/>
                                      </p:to>
                                    </p:set>
                                    <p:anim calcmode="lin" valueType="num">
                                      <p:cBhvr>
                                        <p:cTn id="7" dur="500" fill="hold"/>
                                        <p:tgtEl>
                                          <p:spTgt spid="107524"/>
                                        </p:tgtEl>
                                        <p:attrNameLst>
                                          <p:attrName>ppt_w</p:attrName>
                                        </p:attrNameLst>
                                      </p:cBhvr>
                                      <p:tavLst>
                                        <p:tav tm="0">
                                          <p:val>
                                            <p:fltVal val="0"/>
                                          </p:val>
                                        </p:tav>
                                        <p:tav tm="100000">
                                          <p:val>
                                            <p:strVal val="#ppt_w"/>
                                          </p:val>
                                        </p:tav>
                                      </p:tavLst>
                                    </p:anim>
                                    <p:anim calcmode="lin" valueType="num">
                                      <p:cBhvr>
                                        <p:cTn id="8" dur="500" fill="hold"/>
                                        <p:tgtEl>
                                          <p:spTgt spid="107524"/>
                                        </p:tgtEl>
                                        <p:attrNameLst>
                                          <p:attrName>ppt_h</p:attrName>
                                        </p:attrNameLst>
                                      </p:cBhvr>
                                      <p:tavLst>
                                        <p:tav tm="0">
                                          <p:val>
                                            <p:fltVal val="0"/>
                                          </p:val>
                                        </p:tav>
                                        <p:tav tm="100000">
                                          <p:val>
                                            <p:strVal val="#ppt_h"/>
                                          </p:val>
                                        </p:tav>
                                      </p:tavLst>
                                    </p:anim>
                                    <p:anim calcmode="lin" valueType="num">
                                      <p:cBhvr>
                                        <p:cTn id="9" dur="500" fill="hold"/>
                                        <p:tgtEl>
                                          <p:spTgt spid="107524"/>
                                        </p:tgtEl>
                                        <p:attrNameLst>
                                          <p:attrName>style.rotation</p:attrName>
                                        </p:attrNameLst>
                                      </p:cBhvr>
                                      <p:tavLst>
                                        <p:tav tm="0">
                                          <p:val>
                                            <p:fltVal val="360"/>
                                          </p:val>
                                        </p:tav>
                                        <p:tav tm="100000">
                                          <p:val>
                                            <p:fltVal val="0"/>
                                          </p:val>
                                        </p:tav>
                                      </p:tavLst>
                                    </p:anim>
                                    <p:animEffect transition="in" filter="fade">
                                      <p:cBhvr>
                                        <p:cTn id="10" dur="500"/>
                                        <p:tgtEl>
                                          <p:spTgt spid="107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1EAA1C6-B2DB-44A6-ABFF-05075DA6C391}" type="slidenum">
              <a:rPr lang="en-US" smtClean="0"/>
              <a:pPr>
                <a:defRPr/>
              </a:pPr>
              <a:t>186</a:t>
            </a:fld>
            <a:endParaRPr lang="en-US"/>
          </a:p>
        </p:txBody>
      </p:sp>
      <p:sp>
        <p:nvSpPr>
          <p:cNvPr id="3" name="Rectangle 2"/>
          <p:cNvSpPr/>
          <p:nvPr/>
        </p:nvSpPr>
        <p:spPr>
          <a:xfrm>
            <a:off x="838200" y="838200"/>
            <a:ext cx="7391400" cy="5509200"/>
          </a:xfrm>
          <a:prstGeom prst="rect">
            <a:avLst/>
          </a:prstGeom>
        </p:spPr>
        <p:txBody>
          <a:bodyPr>
            <a:spAutoFit/>
          </a:bodyPr>
          <a:lstStyle/>
          <a:p>
            <a:pPr>
              <a:defRPr/>
            </a:pPr>
            <a:r>
              <a:rPr lang="en-US" sz="3200" b="1" i="1" dirty="0"/>
              <a:t>Guidelines for Employment Interviews</a:t>
            </a:r>
          </a:p>
          <a:p>
            <a:pPr marL="514350" indent="-514350">
              <a:buFont typeface="Arial" pitchFamily="34" charset="0"/>
              <a:buChar char="•"/>
              <a:defRPr/>
            </a:pPr>
            <a:r>
              <a:rPr lang="en-US" sz="3200" i="1" dirty="0"/>
              <a:t>Establish an interview plan</a:t>
            </a:r>
          </a:p>
          <a:p>
            <a:pPr marL="514350" indent="-514350">
              <a:buFont typeface="Arial" pitchFamily="34" charset="0"/>
              <a:buChar char="•"/>
              <a:defRPr/>
            </a:pPr>
            <a:r>
              <a:rPr lang="en-US" sz="3200" i="1" dirty="0"/>
              <a:t>Establish and maintain rapport</a:t>
            </a:r>
          </a:p>
          <a:p>
            <a:pPr marL="514350" indent="-514350">
              <a:buFont typeface="Arial" pitchFamily="34" charset="0"/>
              <a:buChar char="•"/>
              <a:defRPr/>
            </a:pPr>
            <a:r>
              <a:rPr lang="en-US" sz="3200" i="1" dirty="0"/>
              <a:t>Be an active listener</a:t>
            </a:r>
          </a:p>
          <a:p>
            <a:pPr marL="514350" indent="-514350">
              <a:buFont typeface="Arial" pitchFamily="34" charset="0"/>
              <a:buChar char="•"/>
              <a:defRPr/>
            </a:pPr>
            <a:r>
              <a:rPr lang="en-US" sz="3200" i="1" dirty="0"/>
              <a:t>Pay attention to non-verbal clues</a:t>
            </a:r>
          </a:p>
          <a:p>
            <a:pPr marL="514350" indent="-514350">
              <a:buFont typeface="Arial" pitchFamily="34" charset="0"/>
              <a:buChar char="•"/>
              <a:defRPr/>
            </a:pPr>
            <a:r>
              <a:rPr lang="en-US" sz="3200" i="1" dirty="0"/>
              <a:t>Provide information honestly</a:t>
            </a:r>
          </a:p>
          <a:p>
            <a:pPr marL="514350" indent="-514350">
              <a:buFont typeface="Arial" pitchFamily="34" charset="0"/>
              <a:buChar char="•"/>
              <a:defRPr/>
            </a:pPr>
            <a:r>
              <a:rPr lang="en-US" sz="3200" i="1" dirty="0"/>
              <a:t>Use questions effectively</a:t>
            </a:r>
          </a:p>
          <a:p>
            <a:pPr marL="514350" indent="-514350">
              <a:buFont typeface="Arial" pitchFamily="34" charset="0"/>
              <a:buChar char="•"/>
              <a:defRPr/>
            </a:pPr>
            <a:r>
              <a:rPr lang="en-US" sz="3200" i="1" dirty="0"/>
              <a:t>Separate facts from inferences</a:t>
            </a:r>
          </a:p>
          <a:p>
            <a:pPr marL="514350" indent="-514350">
              <a:buFont typeface="Arial" pitchFamily="34" charset="0"/>
              <a:buChar char="•"/>
              <a:defRPr/>
            </a:pPr>
            <a:r>
              <a:rPr lang="en-US" sz="3200" i="1" dirty="0"/>
              <a:t>Control interview</a:t>
            </a:r>
          </a:p>
          <a:p>
            <a:pPr marL="514350" indent="-514350">
              <a:buFont typeface="Arial" pitchFamily="34" charset="0"/>
              <a:buChar char="•"/>
              <a:defRPr/>
            </a:pPr>
            <a:r>
              <a:rPr lang="en-US" sz="3200" i="1" dirty="0"/>
              <a:t>Standardize the questions</a:t>
            </a:r>
          </a:p>
        </p:txBody>
      </p:sp>
    </p:spTree>
    <p:extLst>
      <p:ext uri="{BB962C8B-B14F-4D97-AF65-F5344CB8AC3E}">
        <p14:creationId xmlns="" xmlns:p14="http://schemas.microsoft.com/office/powerpoint/2010/main" val="4111679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AE385DB-5152-4206-841B-5FD8BCF5FE12}" type="slidenum">
              <a:rPr lang="en-US" smtClean="0"/>
              <a:pPr>
                <a:defRPr/>
              </a:pPr>
              <a:t>187</a:t>
            </a:fld>
            <a:endParaRPr lang="en-US"/>
          </a:p>
        </p:txBody>
      </p:sp>
      <p:sp>
        <p:nvSpPr>
          <p:cNvPr id="3" name="Slide Number Placeholder 3"/>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E83E893E-498B-4F42-80BD-93AB1678EC9D}" type="slidenum">
              <a:rPr lang="en-US" sz="1200">
                <a:effectLst>
                  <a:outerShdw blurRad="38100" dist="38100" dir="2700000" algn="tl">
                    <a:srgbClr val="000000"/>
                  </a:outerShdw>
                </a:effectLst>
                <a:cs typeface="Arial" pitchFamily="34" charset="0"/>
              </a:rPr>
              <a:pPr algn="r">
                <a:defRPr/>
              </a:pPr>
              <a:t>187</a:t>
            </a:fld>
            <a:endParaRPr lang="en-US" sz="1200">
              <a:effectLst>
                <a:outerShdw blurRad="38100" dist="38100" dir="2700000" algn="tl">
                  <a:srgbClr val="000000"/>
                </a:outerShdw>
              </a:effectLst>
              <a:cs typeface="Arial" pitchFamily="34" charset="0"/>
            </a:endParaRPr>
          </a:p>
        </p:txBody>
      </p:sp>
      <p:sp>
        <p:nvSpPr>
          <p:cNvPr id="108548" name="Text Box 4"/>
          <p:cNvSpPr txBox="1">
            <a:spLocks noChangeArrowheads="1"/>
          </p:cNvSpPr>
          <p:nvPr/>
        </p:nvSpPr>
        <p:spPr bwMode="auto">
          <a:xfrm>
            <a:off x="381000" y="533400"/>
            <a:ext cx="8153400" cy="6002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indent="-34290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400" b="1" dirty="0"/>
              <a:t>Reference checking (background investigations) </a:t>
            </a:r>
            <a:endParaRPr lang="en-US" altLang="en-US" sz="2400" dirty="0"/>
          </a:p>
          <a:p>
            <a:pPr lvl="1" eaLnBrk="1" hangingPunct="1">
              <a:spcBef>
                <a:spcPct val="0"/>
              </a:spcBef>
              <a:buClrTx/>
              <a:buFontTx/>
              <a:buChar char="•"/>
            </a:pPr>
            <a:r>
              <a:rPr lang="en-US" altLang="en-US" sz="2400" dirty="0"/>
              <a:t>Reference checking </a:t>
            </a:r>
            <a:r>
              <a:rPr lang="en-US" altLang="en-US" sz="2400" dirty="0">
                <a:solidFill>
                  <a:srgbClr val="FF0000"/>
                </a:solidFill>
              </a:rPr>
              <a:t>provides the opportunity </a:t>
            </a:r>
            <a:r>
              <a:rPr lang="en-US" altLang="en-US" sz="2400" dirty="0"/>
              <a:t>to </a:t>
            </a:r>
            <a:r>
              <a:rPr lang="en-US" altLang="en-US" sz="2400" dirty="0">
                <a:solidFill>
                  <a:srgbClr val="FF0000"/>
                </a:solidFill>
              </a:rPr>
              <a:t>question individuals</a:t>
            </a:r>
            <a:r>
              <a:rPr lang="en-US" altLang="en-US" sz="2400" dirty="0"/>
              <a:t>, </a:t>
            </a:r>
            <a:r>
              <a:rPr lang="en-US" altLang="en-US" sz="2400" dirty="0">
                <a:solidFill>
                  <a:srgbClr val="0070C0"/>
                </a:solidFill>
              </a:rPr>
              <a:t>who either have worked </a:t>
            </a:r>
            <a:r>
              <a:rPr lang="en-US" altLang="en-US" sz="2400" dirty="0"/>
              <a:t>with the applicant or know them in some other capacity, about their suitability for the role and to match them against the selection criteria. </a:t>
            </a:r>
          </a:p>
          <a:p>
            <a:pPr lvl="1" eaLnBrk="1" hangingPunct="1">
              <a:spcBef>
                <a:spcPct val="0"/>
              </a:spcBef>
              <a:buClrTx/>
              <a:buFontTx/>
              <a:buChar char="•"/>
            </a:pPr>
            <a:r>
              <a:rPr lang="en-US" altLang="en-US" sz="2400" dirty="0"/>
              <a:t>By </a:t>
            </a:r>
            <a:r>
              <a:rPr lang="en-US" altLang="en-US" sz="2400" dirty="0">
                <a:solidFill>
                  <a:srgbClr val="FF0000"/>
                </a:solidFill>
              </a:rPr>
              <a:t>contacting</a:t>
            </a:r>
            <a:r>
              <a:rPr lang="en-US" altLang="en-US" sz="2400" dirty="0"/>
              <a:t> the applicant’s current or </a:t>
            </a:r>
            <a:r>
              <a:rPr lang="en-US" altLang="en-US" sz="2400" dirty="0">
                <a:solidFill>
                  <a:srgbClr val="FF0000"/>
                </a:solidFill>
              </a:rPr>
              <a:t>previous</a:t>
            </a:r>
            <a:r>
              <a:rPr lang="en-US" altLang="en-US" sz="2400" dirty="0"/>
              <a:t> </a:t>
            </a:r>
            <a:r>
              <a:rPr lang="en-US" altLang="en-US" sz="2400" dirty="0">
                <a:solidFill>
                  <a:srgbClr val="FF0000"/>
                </a:solidFill>
              </a:rPr>
              <a:t>managers</a:t>
            </a:r>
            <a:r>
              <a:rPr lang="en-US" altLang="en-US" sz="2400" dirty="0"/>
              <a:t> or co-workers, you are making sure the applicant has the skills and experience listed on their application and resume.</a:t>
            </a:r>
          </a:p>
          <a:p>
            <a:pPr lvl="1" eaLnBrk="1" hangingPunct="1">
              <a:spcBef>
                <a:spcPct val="0"/>
              </a:spcBef>
              <a:buClrTx/>
              <a:buFontTx/>
              <a:buChar char="•"/>
            </a:pPr>
            <a:r>
              <a:rPr lang="en-US" altLang="en-US" sz="2400" dirty="0">
                <a:solidFill>
                  <a:srgbClr val="FF0000"/>
                </a:solidFill>
              </a:rPr>
              <a:t>Reference checks </a:t>
            </a:r>
            <a:r>
              <a:rPr lang="en-US" altLang="en-US" sz="2400" dirty="0"/>
              <a:t>are important since research shows that about </a:t>
            </a:r>
            <a:r>
              <a:rPr lang="en-US" altLang="en-US" sz="2400" dirty="0">
                <a:solidFill>
                  <a:srgbClr val="FF0000"/>
                </a:solidFill>
              </a:rPr>
              <a:t>third of all applicants </a:t>
            </a:r>
            <a:r>
              <a:rPr lang="en-US" altLang="en-US" sz="2400" dirty="0"/>
              <a:t>are creative with or </a:t>
            </a:r>
            <a:r>
              <a:rPr lang="en-US" altLang="en-US" sz="2400" dirty="0">
                <a:solidFill>
                  <a:srgbClr val="FF0000"/>
                </a:solidFill>
              </a:rPr>
              <a:t>lie</a:t>
            </a:r>
            <a:r>
              <a:rPr lang="en-US" altLang="en-US" sz="2400" dirty="0"/>
              <a:t> about their employment history. You want to make sure the person will not be a liability to you and your clients if they claim to have technical expertise that they do not in fact possess.</a:t>
            </a:r>
          </a:p>
        </p:txBody>
      </p:sp>
    </p:spTree>
    <p:extLst>
      <p:ext uri="{BB962C8B-B14F-4D97-AF65-F5344CB8AC3E}">
        <p14:creationId xmlns="" xmlns:p14="http://schemas.microsoft.com/office/powerpoint/2010/main" val="3558625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8548"/>
                                        </p:tgtEl>
                                        <p:attrNameLst>
                                          <p:attrName>style.visibility</p:attrName>
                                        </p:attrNameLst>
                                      </p:cBhvr>
                                      <p:to>
                                        <p:strVal val="visible"/>
                                      </p:to>
                                    </p:set>
                                    <p:anim calcmode="lin" valueType="num">
                                      <p:cBhvr>
                                        <p:cTn id="7" dur="500" fill="hold"/>
                                        <p:tgtEl>
                                          <p:spTgt spid="108548"/>
                                        </p:tgtEl>
                                        <p:attrNameLst>
                                          <p:attrName>ppt_w</p:attrName>
                                        </p:attrNameLst>
                                      </p:cBhvr>
                                      <p:tavLst>
                                        <p:tav tm="0">
                                          <p:val>
                                            <p:fltVal val="0"/>
                                          </p:val>
                                        </p:tav>
                                        <p:tav tm="100000">
                                          <p:val>
                                            <p:strVal val="#ppt_w"/>
                                          </p:val>
                                        </p:tav>
                                      </p:tavLst>
                                    </p:anim>
                                    <p:anim calcmode="lin" valueType="num">
                                      <p:cBhvr>
                                        <p:cTn id="8" dur="500" fill="hold"/>
                                        <p:tgtEl>
                                          <p:spTgt spid="1085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B61B1AD-9FA9-4AEF-B04E-332C122B7441}" type="slidenum">
              <a:rPr lang="en-US"/>
              <a:pPr>
                <a:defRPr/>
              </a:pPr>
              <a:t>188</a:t>
            </a:fld>
            <a:endParaRPr lang="en-US" dirty="0"/>
          </a:p>
        </p:txBody>
      </p:sp>
      <p:sp>
        <p:nvSpPr>
          <p:cNvPr id="109571" name="TextBox 3"/>
          <p:cNvSpPr txBox="1">
            <a:spLocks noChangeArrowheads="1"/>
          </p:cNvSpPr>
          <p:nvPr/>
        </p:nvSpPr>
        <p:spPr bwMode="auto">
          <a:xfrm>
            <a:off x="533400" y="609600"/>
            <a:ext cx="8229600" cy="501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indent="-22860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b="1" dirty="0"/>
              <a:t>Physical examination</a:t>
            </a:r>
            <a:r>
              <a:rPr lang="en-US" altLang="en-US" dirty="0"/>
              <a:t> – </a:t>
            </a:r>
            <a:r>
              <a:rPr lang="en-US" altLang="en-US" dirty="0">
                <a:solidFill>
                  <a:srgbClr val="FF0000"/>
                </a:solidFill>
              </a:rPr>
              <a:t>prior </a:t>
            </a:r>
            <a:r>
              <a:rPr lang="en-US" altLang="en-US" dirty="0"/>
              <a:t>to tendering a </a:t>
            </a:r>
            <a:r>
              <a:rPr lang="en-US" altLang="en-US" dirty="0">
                <a:solidFill>
                  <a:srgbClr val="FF0000"/>
                </a:solidFill>
              </a:rPr>
              <a:t>job offer</a:t>
            </a:r>
            <a:r>
              <a:rPr lang="en-US" altLang="en-US" dirty="0"/>
              <a:t>, some organizations require potential employees to take a physical examination for the purpose of:</a:t>
            </a:r>
          </a:p>
          <a:p>
            <a:pPr lvl="1" eaLnBrk="1" hangingPunct="1">
              <a:spcBef>
                <a:spcPct val="0"/>
              </a:spcBef>
              <a:buClrTx/>
              <a:buFont typeface="Arial" charset="0"/>
              <a:buChar char="•"/>
            </a:pPr>
            <a:r>
              <a:rPr lang="en-US" altLang="en-US" sz="3200" dirty="0">
                <a:solidFill>
                  <a:srgbClr val="FF0000"/>
                </a:solidFill>
              </a:rPr>
              <a:t>Preventing insurance </a:t>
            </a:r>
            <a:r>
              <a:rPr lang="en-US" altLang="en-US" sz="3200" dirty="0"/>
              <a:t>claim for illness or injuries that occurred prior to employment to the company.</a:t>
            </a:r>
          </a:p>
          <a:p>
            <a:pPr lvl="1" eaLnBrk="1" hangingPunct="1">
              <a:spcBef>
                <a:spcPct val="0"/>
              </a:spcBef>
              <a:buClrTx/>
              <a:buFont typeface="Arial" charset="0"/>
              <a:buChar char="•"/>
            </a:pPr>
            <a:r>
              <a:rPr lang="en-US" altLang="en-US" sz="3200" dirty="0"/>
              <a:t>Detecting any communicable diseases.</a:t>
            </a:r>
          </a:p>
          <a:p>
            <a:pPr lvl="1" eaLnBrk="1" hangingPunct="1">
              <a:spcBef>
                <a:spcPct val="0"/>
              </a:spcBef>
              <a:buClrTx/>
              <a:buFont typeface="Arial" charset="0"/>
              <a:buChar char="•"/>
            </a:pPr>
            <a:r>
              <a:rPr lang="en-US" altLang="en-US" sz="3200" dirty="0"/>
              <a:t>Certifying that the person can physically perform the work.</a:t>
            </a:r>
          </a:p>
        </p:txBody>
      </p:sp>
    </p:spTree>
    <p:extLst>
      <p:ext uri="{BB962C8B-B14F-4D97-AF65-F5344CB8AC3E}">
        <p14:creationId xmlns="" xmlns:p14="http://schemas.microsoft.com/office/powerpoint/2010/main" val="2843971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9571"/>
                                        </p:tgtEl>
                                        <p:attrNameLst>
                                          <p:attrName>style.visibility</p:attrName>
                                        </p:attrNameLst>
                                      </p:cBhvr>
                                      <p:to>
                                        <p:strVal val="visible"/>
                                      </p:to>
                                    </p:set>
                                    <p:anim calcmode="lin" valueType="num">
                                      <p:cBhvr>
                                        <p:cTn id="7" dur="500" fill="hold"/>
                                        <p:tgtEl>
                                          <p:spTgt spid="109571"/>
                                        </p:tgtEl>
                                        <p:attrNameLst>
                                          <p:attrName>ppt_w</p:attrName>
                                        </p:attrNameLst>
                                      </p:cBhvr>
                                      <p:tavLst>
                                        <p:tav tm="0">
                                          <p:val>
                                            <p:fltVal val="0"/>
                                          </p:val>
                                        </p:tav>
                                        <p:tav tm="100000">
                                          <p:val>
                                            <p:strVal val="#ppt_w"/>
                                          </p:val>
                                        </p:tav>
                                      </p:tavLst>
                                    </p:anim>
                                    <p:anim calcmode="lin" valueType="num">
                                      <p:cBhvr>
                                        <p:cTn id="8" dur="500" fill="hold"/>
                                        <p:tgtEl>
                                          <p:spTgt spid="1095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8B1271E-29B3-4566-B508-60C9EE7B02EB}" type="slidenum">
              <a:rPr lang="en-US" smtClean="0"/>
              <a:pPr>
                <a:defRPr/>
              </a:pPr>
              <a:t>189</a:t>
            </a:fld>
            <a:endParaRPr lang="en-US"/>
          </a:p>
        </p:txBody>
      </p:sp>
      <p:sp>
        <p:nvSpPr>
          <p:cNvPr id="146435" name="Rectangle 2"/>
          <p:cNvSpPr>
            <a:spLocks noChangeArrowheads="1"/>
          </p:cNvSpPr>
          <p:nvPr/>
        </p:nvSpPr>
        <p:spPr bwMode="auto">
          <a:xfrm>
            <a:off x="315913" y="1066800"/>
            <a:ext cx="8534400" cy="452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marL="457200" indent="-457200" eaLnBrk="1" hangingPunct="1">
              <a:spcBef>
                <a:spcPct val="0"/>
              </a:spcBef>
              <a:buClrTx/>
              <a:buSzTx/>
            </a:pPr>
            <a:r>
              <a:rPr lang="en-US" altLang="en-US" dirty="0"/>
              <a:t>However, </a:t>
            </a:r>
            <a:r>
              <a:rPr lang="en-US" altLang="en-US" dirty="0">
                <a:solidFill>
                  <a:srgbClr val="FF0000"/>
                </a:solidFill>
              </a:rPr>
              <a:t>physical requirements </a:t>
            </a:r>
            <a:r>
              <a:rPr lang="en-US" altLang="en-US" dirty="0"/>
              <a:t>should be </a:t>
            </a:r>
            <a:r>
              <a:rPr lang="en-US" altLang="en-US" dirty="0">
                <a:solidFill>
                  <a:srgbClr val="FF0000"/>
                </a:solidFill>
              </a:rPr>
              <a:t>clearly indicated</a:t>
            </a:r>
            <a:r>
              <a:rPr lang="en-US" altLang="en-US" dirty="0"/>
              <a:t> in the job </a:t>
            </a:r>
            <a:r>
              <a:rPr lang="en-US" altLang="en-US" dirty="0">
                <a:solidFill>
                  <a:srgbClr val="FF0000"/>
                </a:solidFill>
              </a:rPr>
              <a:t>description</a:t>
            </a:r>
            <a:r>
              <a:rPr lang="en-US" altLang="en-US" dirty="0"/>
              <a:t> and specification, which otherwise the company may be accused of discrimination toward handicapped workers.</a:t>
            </a:r>
          </a:p>
          <a:p>
            <a:pPr eaLnBrk="1" hangingPunct="1">
              <a:spcBef>
                <a:spcPct val="0"/>
              </a:spcBef>
              <a:buClrTx/>
              <a:buSzTx/>
              <a:buFontTx/>
              <a:buNone/>
            </a:pPr>
            <a:r>
              <a:rPr lang="en-US" altLang="en-US" dirty="0"/>
              <a:t> </a:t>
            </a:r>
            <a:r>
              <a:rPr lang="en-US" altLang="en-US" b="1" dirty="0"/>
              <a:t>Communication</a:t>
            </a:r>
            <a:r>
              <a:rPr lang="en-US" altLang="en-US" dirty="0"/>
              <a:t> – is a process of </a:t>
            </a:r>
            <a:r>
              <a:rPr lang="en-US" altLang="en-US" dirty="0">
                <a:solidFill>
                  <a:srgbClr val="FF0000"/>
                </a:solidFill>
              </a:rPr>
              <a:t>informing the result to an applican</a:t>
            </a:r>
            <a:r>
              <a:rPr lang="en-US" altLang="en-US" dirty="0"/>
              <a:t>t(s) who has/have </a:t>
            </a:r>
            <a:r>
              <a:rPr lang="en-US" altLang="en-US" dirty="0">
                <a:solidFill>
                  <a:srgbClr val="0070C0"/>
                </a:solidFill>
              </a:rPr>
              <a:t>been selected </a:t>
            </a:r>
            <a:r>
              <a:rPr lang="en-US" altLang="en-US" dirty="0"/>
              <a:t>and offered a job by the management. </a:t>
            </a:r>
          </a:p>
        </p:txBody>
      </p:sp>
      <p:sp>
        <p:nvSpPr>
          <p:cNvPr id="146436" name="Text Box 18"/>
          <p:cNvSpPr txBox="1">
            <a:spLocks noChangeArrowheads="1"/>
          </p:cNvSpPr>
          <p:nvPr/>
        </p:nvSpPr>
        <p:spPr bwMode="auto">
          <a:xfrm>
            <a:off x="533400" y="273050"/>
            <a:ext cx="784860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dirty="0" err="1">
                <a:latin typeface="Arial Black" pitchFamily="34" charset="0"/>
              </a:rPr>
              <a:t>Contd</a:t>
            </a:r>
            <a:r>
              <a:rPr lang="en-US" altLang="en-US" dirty="0">
                <a:latin typeface="Arial Black" pitchFamily="34" charset="0"/>
              </a:rPr>
              <a:t> </a:t>
            </a:r>
          </a:p>
        </p:txBody>
      </p:sp>
    </p:spTree>
    <p:extLst>
      <p:ext uri="{BB962C8B-B14F-4D97-AF65-F5344CB8AC3E}">
        <p14:creationId xmlns="" xmlns:p14="http://schemas.microsoft.com/office/powerpoint/2010/main" val="3448277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59131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228600" y="1143000"/>
            <a:ext cx="8458200" cy="5486400"/>
          </a:xfrm>
        </p:spPr>
        <p:txBody>
          <a:bodyPr>
            <a:noAutofit/>
          </a:bodyPr>
          <a:lstStyle/>
          <a:p>
            <a:pPr algn="just">
              <a:spcBef>
                <a:spcPct val="0"/>
              </a:spcBef>
              <a:buClrTx/>
              <a:buSzTx/>
              <a:buFont typeface="Arial" charset="0"/>
              <a:buChar char="•"/>
            </a:pPr>
            <a:r>
              <a:rPr lang="en-US" altLang="en-US" sz="2800" dirty="0" smtClean="0"/>
              <a:t>The </a:t>
            </a:r>
            <a:r>
              <a:rPr lang="en-US" altLang="en-US" sz="2800" dirty="0" smtClean="0">
                <a:solidFill>
                  <a:srgbClr val="FF0000"/>
                </a:solidFill>
              </a:rPr>
              <a:t>two </a:t>
            </a:r>
            <a:r>
              <a:rPr lang="en-US" altLang="en-US" sz="2800" dirty="0">
                <a:solidFill>
                  <a:srgbClr val="FF0000"/>
                </a:solidFill>
              </a:rPr>
              <a:t>classical </a:t>
            </a:r>
            <a:r>
              <a:rPr lang="en-US" altLang="en-US" sz="2800" dirty="0" smtClean="0">
                <a:solidFill>
                  <a:srgbClr val="FF0000"/>
                </a:solidFill>
              </a:rPr>
              <a:t>approach </a:t>
            </a:r>
            <a:r>
              <a:rPr lang="en-US" altLang="en-US" sz="2800" dirty="0" smtClean="0"/>
              <a:t>perspectives </a:t>
            </a:r>
            <a:r>
              <a:rPr lang="en-US" altLang="en-US" sz="2800" dirty="0"/>
              <a:t>are based on the </a:t>
            </a:r>
            <a:r>
              <a:rPr lang="en-US" altLang="en-US" sz="2800" dirty="0">
                <a:solidFill>
                  <a:srgbClr val="FF0000"/>
                </a:solidFill>
              </a:rPr>
              <a:t>problems each examined</a:t>
            </a:r>
            <a:r>
              <a:rPr lang="en-US" altLang="en-US" sz="2800" dirty="0"/>
              <a:t>. </a:t>
            </a:r>
            <a:endParaRPr lang="en-US" altLang="en-US" sz="2800" dirty="0" smtClean="0"/>
          </a:p>
          <a:p>
            <a:pPr algn="just">
              <a:spcBef>
                <a:spcPct val="0"/>
              </a:spcBef>
              <a:buClrTx/>
              <a:buSzTx/>
              <a:buFont typeface="Arial" charset="0"/>
              <a:buChar char="•"/>
            </a:pPr>
            <a:endParaRPr lang="en-US" altLang="en-US" sz="2800" dirty="0" smtClean="0"/>
          </a:p>
          <a:p>
            <a:pPr algn="just">
              <a:spcBef>
                <a:spcPct val="0"/>
              </a:spcBef>
              <a:buClrTx/>
              <a:buSzTx/>
              <a:buFont typeface="Arial" charset="0"/>
              <a:buChar char="•"/>
            </a:pPr>
            <a:r>
              <a:rPr lang="en-US" altLang="en-US" sz="2800" dirty="0" smtClean="0"/>
              <a:t>One </a:t>
            </a:r>
            <a:r>
              <a:rPr lang="en-US" altLang="en-US" sz="2800" dirty="0"/>
              <a:t>perspective </a:t>
            </a:r>
            <a:r>
              <a:rPr lang="en-US" altLang="en-US" sz="2800" dirty="0">
                <a:solidFill>
                  <a:srgbClr val="FF0000"/>
                </a:solidFill>
              </a:rPr>
              <a:t>concentrated</a:t>
            </a:r>
            <a:r>
              <a:rPr lang="en-US" altLang="en-US" sz="2800" dirty="0"/>
              <a:t> on the </a:t>
            </a:r>
            <a:r>
              <a:rPr lang="en-US" altLang="en-US" sz="2800" dirty="0">
                <a:solidFill>
                  <a:srgbClr val="0070C0"/>
                </a:solidFill>
              </a:rPr>
              <a:t>problems of lower level managers</a:t>
            </a:r>
            <a:r>
              <a:rPr lang="en-US" altLang="en-US" sz="2800" dirty="0"/>
              <a:t> dealing with the everyday problems of managing the work force. </a:t>
            </a:r>
          </a:p>
          <a:p>
            <a:pPr algn="just">
              <a:spcBef>
                <a:spcPct val="0"/>
              </a:spcBef>
              <a:buClrTx/>
              <a:buSzTx/>
              <a:buFont typeface="Arial" charset="0"/>
              <a:buChar char="•"/>
            </a:pPr>
            <a:r>
              <a:rPr lang="en-US" altLang="en-US" sz="2800" dirty="0"/>
              <a:t>This perspective is known as scientific management</a:t>
            </a:r>
            <a:r>
              <a:rPr lang="en-US" altLang="en-US" sz="2800" dirty="0" smtClean="0"/>
              <a:t>.</a:t>
            </a:r>
          </a:p>
          <a:p>
            <a:pPr algn="just">
              <a:spcBef>
                <a:spcPct val="0"/>
              </a:spcBef>
              <a:buClrTx/>
              <a:buSzTx/>
              <a:buFont typeface="Arial" charset="0"/>
              <a:buChar char="•"/>
            </a:pPr>
            <a:endParaRPr lang="en-US" altLang="en-US" sz="2800" dirty="0"/>
          </a:p>
          <a:p>
            <a:pPr algn="just">
              <a:spcBef>
                <a:spcPct val="0"/>
              </a:spcBef>
              <a:buClrTx/>
              <a:buSzTx/>
              <a:buFont typeface="Arial" charset="0"/>
              <a:buChar char="•"/>
            </a:pPr>
            <a:r>
              <a:rPr lang="en-US" altLang="en-US" sz="2800" dirty="0"/>
              <a:t>The other perspective concentrated on the problems of </a:t>
            </a:r>
            <a:r>
              <a:rPr lang="en-US" altLang="en-US" sz="2800" dirty="0">
                <a:solidFill>
                  <a:srgbClr val="FF0000"/>
                </a:solidFill>
              </a:rPr>
              <a:t>top managers</a:t>
            </a:r>
            <a:r>
              <a:rPr lang="en-US" altLang="en-US" sz="2800" dirty="0"/>
              <a:t> dealing with the everyday problems of managing the </a:t>
            </a:r>
            <a:r>
              <a:rPr lang="en-US" altLang="en-US" sz="2800" dirty="0">
                <a:solidFill>
                  <a:srgbClr val="FF0000"/>
                </a:solidFill>
              </a:rPr>
              <a:t>entire organization</a:t>
            </a:r>
            <a:r>
              <a:rPr lang="en-US" altLang="en-US" sz="2800" dirty="0"/>
              <a:t>. This perspective is known as </a:t>
            </a:r>
            <a:r>
              <a:rPr lang="en-US" altLang="en-US" sz="2800" dirty="0">
                <a:solidFill>
                  <a:srgbClr val="FF0000"/>
                </a:solidFill>
              </a:rPr>
              <a:t>classical organization theory.</a:t>
            </a:r>
          </a:p>
          <a:p>
            <a:endParaRPr lang="en-US" sz="2800" dirty="0"/>
          </a:p>
        </p:txBody>
      </p:sp>
    </p:spTree>
    <p:extLst>
      <p:ext uri="{BB962C8B-B14F-4D97-AF65-F5344CB8AC3E}">
        <p14:creationId xmlns="" xmlns:p14="http://schemas.microsoft.com/office/powerpoint/2010/main" val="3858136959"/>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C1FBC8F-44AA-428B-86C1-B9745C964364}" type="slidenum">
              <a:rPr lang="en-US" smtClean="0"/>
              <a:pPr>
                <a:defRPr/>
              </a:pPr>
              <a:t>190</a:t>
            </a:fld>
            <a:endParaRPr lang="en-US"/>
          </a:p>
        </p:txBody>
      </p:sp>
      <p:grpSp>
        <p:nvGrpSpPr>
          <p:cNvPr id="147459" name="Group 4"/>
          <p:cNvGrpSpPr>
            <a:grpSpLocks/>
          </p:cNvGrpSpPr>
          <p:nvPr/>
        </p:nvGrpSpPr>
        <p:grpSpPr bwMode="auto">
          <a:xfrm>
            <a:off x="457200" y="1600200"/>
            <a:ext cx="7848600" cy="3733800"/>
            <a:chOff x="2214" y="2676"/>
            <a:chExt cx="7747" cy="3324"/>
          </a:xfrm>
        </p:grpSpPr>
        <p:sp>
          <p:nvSpPr>
            <p:cNvPr id="147462" name="_s1099"/>
            <p:cNvSpPr>
              <a:spLocks noChangeArrowheads="1"/>
            </p:cNvSpPr>
            <p:nvPr/>
          </p:nvSpPr>
          <p:spPr bwMode="auto">
            <a:xfrm>
              <a:off x="4365" y="2676"/>
              <a:ext cx="1619" cy="1268"/>
            </a:xfrm>
            <a:prstGeom prst="rect">
              <a:avLst/>
            </a:prstGeom>
            <a:ln/>
            <a:extLst/>
          </p:spPr>
          <p:style>
            <a:lnRef idx="2">
              <a:schemeClr val="accent1"/>
            </a:lnRef>
            <a:fillRef idx="1">
              <a:schemeClr val="lt1"/>
            </a:fillRef>
            <a:effectRef idx="0">
              <a:schemeClr val="accent1"/>
            </a:effectRef>
            <a:fontRef idx="minor">
              <a:schemeClr val="dk1"/>
            </a:fontRef>
          </p:style>
          <p:txBody>
            <a:bodyPr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0"/>
                </a:spcBef>
                <a:buClrTx/>
                <a:buSzTx/>
                <a:buFontTx/>
                <a:buNone/>
              </a:pPr>
              <a:endParaRPr lang="en-US" altLang="zh-CN" sz="1100" dirty="0">
                <a:latin typeface="Times New Roman" pitchFamily="18" charset="0"/>
                <a:ea typeface="宋体" pitchFamily="2" charset="-122"/>
              </a:endParaRPr>
            </a:p>
            <a:p>
              <a:pPr algn="ctr" eaLnBrk="1" hangingPunct="1">
                <a:spcBef>
                  <a:spcPct val="0"/>
                </a:spcBef>
                <a:buClrTx/>
                <a:buSzTx/>
                <a:buFontTx/>
                <a:buNone/>
              </a:pPr>
              <a:r>
                <a:rPr lang="en-US" altLang="zh-CN" sz="1100" b="1" dirty="0">
                  <a:latin typeface="Times New Roman" pitchFamily="18" charset="0"/>
                  <a:ea typeface="宋体" pitchFamily="2" charset="-122"/>
                </a:rPr>
                <a:t>Preliminary</a:t>
              </a:r>
            </a:p>
            <a:p>
              <a:pPr algn="ctr" eaLnBrk="1" hangingPunct="1">
                <a:spcBef>
                  <a:spcPct val="0"/>
                </a:spcBef>
                <a:buClrTx/>
                <a:buSzTx/>
                <a:buFontTx/>
                <a:buNone/>
              </a:pPr>
              <a:r>
                <a:rPr lang="en-US" altLang="zh-CN" sz="1100" b="1" dirty="0" smtClean="0">
                  <a:latin typeface="Times New Roman" pitchFamily="18" charset="0"/>
                  <a:ea typeface="宋体" pitchFamily="2" charset="-122"/>
                </a:rPr>
                <a:t>Screening (1</a:t>
              </a:r>
              <a:r>
                <a:rPr lang="en-US" altLang="zh-CN" sz="1100" b="1" baseline="30000" dirty="0" smtClean="0">
                  <a:latin typeface="Times New Roman" pitchFamily="18" charset="0"/>
                  <a:ea typeface="宋体" pitchFamily="2" charset="-122"/>
                </a:rPr>
                <a:t>st</a:t>
              </a:r>
              <a:r>
                <a:rPr lang="en-US" altLang="zh-CN" sz="1100" b="1" dirty="0" smtClean="0">
                  <a:latin typeface="Times New Roman" pitchFamily="18" charset="0"/>
                  <a:ea typeface="宋体" pitchFamily="2" charset="-122"/>
                </a:rPr>
                <a:t>)</a:t>
              </a:r>
              <a:endParaRPr lang="en-US" altLang="en-US" sz="1800" dirty="0"/>
            </a:p>
          </p:txBody>
        </p:sp>
        <p:sp>
          <p:nvSpPr>
            <p:cNvPr id="147463" name="_s1100"/>
            <p:cNvSpPr>
              <a:spLocks noChangeArrowheads="1"/>
            </p:cNvSpPr>
            <p:nvPr/>
          </p:nvSpPr>
          <p:spPr bwMode="auto">
            <a:xfrm>
              <a:off x="8559" y="2676"/>
              <a:ext cx="1396" cy="1268"/>
            </a:xfrm>
            <a:prstGeom prst="rect">
              <a:avLst/>
            </a:prstGeom>
            <a:ln/>
            <a:extLst/>
          </p:spPr>
          <p:style>
            <a:lnRef idx="2">
              <a:schemeClr val="accent1"/>
            </a:lnRef>
            <a:fillRef idx="1">
              <a:schemeClr val="lt1"/>
            </a:fillRef>
            <a:effectRef idx="0">
              <a:schemeClr val="accent1"/>
            </a:effectRef>
            <a:fontRef idx="minor">
              <a:schemeClr val="dk1"/>
            </a:fontRef>
          </p:style>
          <p:txBody>
            <a:bodyPr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0"/>
                </a:spcBef>
                <a:buClrTx/>
                <a:buSzTx/>
                <a:buFontTx/>
                <a:buNone/>
              </a:pPr>
              <a:endParaRPr lang="en-US" altLang="zh-CN" sz="1100">
                <a:latin typeface="Times New Roman" pitchFamily="18" charset="0"/>
                <a:ea typeface="宋体" pitchFamily="2" charset="-122"/>
              </a:endParaRPr>
            </a:p>
            <a:p>
              <a:pPr algn="ctr" eaLnBrk="1" hangingPunct="1">
                <a:spcBef>
                  <a:spcPct val="0"/>
                </a:spcBef>
                <a:buClrTx/>
                <a:buSzTx/>
                <a:buFontTx/>
                <a:buNone/>
              </a:pPr>
              <a:r>
                <a:rPr lang="en-US" altLang="zh-CN" sz="1100" b="1">
                  <a:latin typeface="Times New Roman" pitchFamily="18" charset="0"/>
                  <a:ea typeface="宋体" pitchFamily="2" charset="-122"/>
                </a:rPr>
                <a:t>Interviews</a:t>
              </a:r>
              <a:endParaRPr lang="en-US" altLang="en-US" sz="1800"/>
            </a:p>
          </p:txBody>
        </p:sp>
        <p:sp>
          <p:nvSpPr>
            <p:cNvPr id="147464" name="_s1103"/>
            <p:cNvSpPr>
              <a:spLocks noChangeArrowheads="1"/>
            </p:cNvSpPr>
            <p:nvPr/>
          </p:nvSpPr>
          <p:spPr bwMode="auto">
            <a:xfrm>
              <a:off x="6287" y="4656"/>
              <a:ext cx="1484" cy="1268"/>
            </a:xfrm>
            <a:prstGeom prst="rect">
              <a:avLst/>
            </a:prstGeom>
            <a:ln/>
            <a:extLst/>
          </p:spPr>
          <p:style>
            <a:lnRef idx="2">
              <a:schemeClr val="accent1"/>
            </a:lnRef>
            <a:fillRef idx="1">
              <a:schemeClr val="lt1"/>
            </a:fillRef>
            <a:effectRef idx="0">
              <a:schemeClr val="accent1"/>
            </a:effectRef>
            <a:fontRef idx="minor">
              <a:schemeClr val="dk1"/>
            </a:fontRef>
          </p:style>
          <p:txBody>
            <a:bodyPr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0"/>
                </a:spcBef>
                <a:buClrTx/>
                <a:buSzTx/>
                <a:buFontTx/>
                <a:buNone/>
              </a:pPr>
              <a:endParaRPr lang="en-US" altLang="zh-CN" sz="1200">
                <a:latin typeface="Times New Roman" pitchFamily="18" charset="0"/>
                <a:ea typeface="宋体" pitchFamily="2" charset="-122"/>
              </a:endParaRPr>
            </a:p>
            <a:p>
              <a:pPr algn="ctr" eaLnBrk="1" hangingPunct="1">
                <a:spcBef>
                  <a:spcPct val="0"/>
                </a:spcBef>
                <a:buClrTx/>
                <a:buSzTx/>
                <a:buFontTx/>
                <a:buNone/>
              </a:pPr>
              <a:endParaRPr lang="en-US" altLang="zh-CN" sz="1200">
                <a:latin typeface="Times New Roman" pitchFamily="18" charset="0"/>
                <a:ea typeface="宋体" pitchFamily="2" charset="-122"/>
              </a:endParaRPr>
            </a:p>
            <a:p>
              <a:pPr algn="ctr" eaLnBrk="1" hangingPunct="1">
                <a:spcBef>
                  <a:spcPct val="0"/>
                </a:spcBef>
                <a:buClrTx/>
                <a:buSzTx/>
                <a:buFontTx/>
                <a:buNone/>
              </a:pPr>
              <a:r>
                <a:rPr lang="en-US" altLang="zh-CN" sz="1200" b="1">
                  <a:latin typeface="Times New Roman" pitchFamily="18" charset="0"/>
                  <a:ea typeface="宋体" pitchFamily="2" charset="-122"/>
                </a:rPr>
                <a:t>Medical</a:t>
              </a:r>
            </a:p>
            <a:p>
              <a:pPr algn="ctr" eaLnBrk="1" hangingPunct="1">
                <a:spcBef>
                  <a:spcPct val="0"/>
                </a:spcBef>
                <a:buClrTx/>
                <a:buSzTx/>
                <a:buFontTx/>
                <a:buNone/>
              </a:pPr>
              <a:endParaRPr lang="en-US" altLang="en-US" sz="1800"/>
            </a:p>
          </p:txBody>
        </p:sp>
        <p:sp>
          <p:nvSpPr>
            <p:cNvPr id="147465" name="_s1098"/>
            <p:cNvSpPr>
              <a:spLocks noChangeArrowheads="1"/>
            </p:cNvSpPr>
            <p:nvPr/>
          </p:nvSpPr>
          <p:spPr bwMode="auto">
            <a:xfrm>
              <a:off x="8563" y="4656"/>
              <a:ext cx="1398" cy="1268"/>
            </a:xfrm>
            <a:prstGeom prst="rect">
              <a:avLst/>
            </a:prstGeom>
            <a:ln/>
            <a:extLst/>
          </p:spPr>
          <p:style>
            <a:lnRef idx="2">
              <a:schemeClr val="accent1"/>
            </a:lnRef>
            <a:fillRef idx="1">
              <a:schemeClr val="lt1"/>
            </a:fillRef>
            <a:effectRef idx="0">
              <a:schemeClr val="accent1"/>
            </a:effectRef>
            <a:fontRef idx="minor">
              <a:schemeClr val="dk1"/>
            </a:fontRef>
          </p:style>
          <p:txBody>
            <a:bodyPr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0"/>
                </a:spcBef>
                <a:buClrTx/>
                <a:buSzTx/>
                <a:buFontTx/>
                <a:buNone/>
              </a:pPr>
              <a:endParaRPr lang="en-US" altLang="zh-CN" sz="1200" b="1" dirty="0">
                <a:latin typeface="Times New Roman" pitchFamily="18" charset="0"/>
                <a:ea typeface="宋体" pitchFamily="2" charset="-122"/>
              </a:endParaRPr>
            </a:p>
            <a:p>
              <a:pPr algn="ctr" eaLnBrk="1" hangingPunct="1">
                <a:spcBef>
                  <a:spcPct val="0"/>
                </a:spcBef>
                <a:buClrTx/>
                <a:buSzTx/>
                <a:buFontTx/>
                <a:buNone/>
              </a:pPr>
              <a:r>
                <a:rPr lang="en-US" altLang="zh-CN" sz="1200" b="1" dirty="0" smtClean="0">
                  <a:latin typeface="Times New Roman" pitchFamily="18" charset="0"/>
                  <a:ea typeface="宋体" pitchFamily="2" charset="-122"/>
                </a:rPr>
                <a:t>Reference (last step)</a:t>
              </a:r>
              <a:endParaRPr lang="en-US" altLang="en-US" sz="1800" dirty="0"/>
            </a:p>
          </p:txBody>
        </p:sp>
        <p:sp>
          <p:nvSpPr>
            <p:cNvPr id="147466" name="_s1097"/>
            <p:cNvSpPr>
              <a:spLocks noChangeArrowheads="1"/>
            </p:cNvSpPr>
            <p:nvPr/>
          </p:nvSpPr>
          <p:spPr bwMode="auto">
            <a:xfrm>
              <a:off x="6381" y="2676"/>
              <a:ext cx="1484" cy="1268"/>
            </a:xfrm>
            <a:prstGeom prst="rect">
              <a:avLst/>
            </a:prstGeom>
            <a:ln/>
            <a:extLst/>
          </p:spPr>
          <p:style>
            <a:lnRef idx="2">
              <a:schemeClr val="accent1"/>
            </a:lnRef>
            <a:fillRef idx="1">
              <a:schemeClr val="lt1"/>
            </a:fillRef>
            <a:effectRef idx="0">
              <a:schemeClr val="accent1"/>
            </a:effectRef>
            <a:fontRef idx="minor">
              <a:schemeClr val="dk1"/>
            </a:fontRef>
          </p:style>
          <p:txBody>
            <a:bodyPr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0"/>
                </a:spcBef>
                <a:buClrTx/>
                <a:buSzTx/>
                <a:buFontTx/>
                <a:buNone/>
              </a:pPr>
              <a:endParaRPr lang="en-US" altLang="zh-CN" sz="1200" b="1">
                <a:latin typeface="Times New Roman" pitchFamily="18" charset="0"/>
                <a:ea typeface="宋体" pitchFamily="2" charset="-122"/>
              </a:endParaRPr>
            </a:p>
            <a:p>
              <a:pPr algn="ctr" eaLnBrk="1" hangingPunct="1">
                <a:spcBef>
                  <a:spcPct val="0"/>
                </a:spcBef>
                <a:buClrTx/>
                <a:buSzTx/>
                <a:buFontTx/>
                <a:buNone/>
              </a:pPr>
              <a:r>
                <a:rPr lang="en-US" altLang="zh-CN" sz="1200" b="1">
                  <a:latin typeface="Times New Roman" pitchFamily="18" charset="0"/>
                  <a:ea typeface="宋体" pitchFamily="2" charset="-122"/>
                </a:rPr>
                <a:t>Tests</a:t>
              </a:r>
              <a:endParaRPr lang="en-US" altLang="en-US" sz="1800"/>
            </a:p>
          </p:txBody>
        </p:sp>
        <p:sp>
          <p:nvSpPr>
            <p:cNvPr id="147467" name="_s1099"/>
            <p:cNvSpPr>
              <a:spLocks noChangeArrowheads="1"/>
            </p:cNvSpPr>
            <p:nvPr/>
          </p:nvSpPr>
          <p:spPr bwMode="auto">
            <a:xfrm>
              <a:off x="2214" y="2759"/>
              <a:ext cx="1402" cy="3241"/>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0"/>
                </a:spcBef>
                <a:buClrTx/>
                <a:buSzTx/>
                <a:buFontTx/>
                <a:buNone/>
              </a:pPr>
              <a:endParaRPr lang="en-US" altLang="zh-CN" sz="1100" dirty="0">
                <a:latin typeface="Times New Roman" pitchFamily="18" charset="0"/>
                <a:ea typeface="宋体" pitchFamily="2" charset="-122"/>
              </a:endParaRPr>
            </a:p>
            <a:p>
              <a:pPr algn="ctr" eaLnBrk="1" hangingPunct="1">
                <a:spcBef>
                  <a:spcPct val="0"/>
                </a:spcBef>
                <a:buClrTx/>
                <a:buSzTx/>
                <a:buFontTx/>
                <a:buNone/>
              </a:pPr>
              <a:endParaRPr lang="en-US" altLang="zh-CN" sz="1100" b="1" dirty="0">
                <a:latin typeface="Times New Roman" pitchFamily="18" charset="0"/>
                <a:ea typeface="宋体" pitchFamily="2" charset="-122"/>
              </a:endParaRPr>
            </a:p>
            <a:p>
              <a:pPr algn="ctr" eaLnBrk="1" hangingPunct="1">
                <a:spcBef>
                  <a:spcPct val="0"/>
                </a:spcBef>
                <a:buClrTx/>
                <a:buSzTx/>
                <a:buFontTx/>
                <a:buNone/>
              </a:pPr>
              <a:endParaRPr lang="en-US" altLang="zh-CN" sz="1100" b="1" dirty="0">
                <a:latin typeface="Times New Roman" pitchFamily="18" charset="0"/>
                <a:ea typeface="宋体" pitchFamily="2" charset="-122"/>
              </a:endParaRPr>
            </a:p>
            <a:p>
              <a:pPr algn="ctr" eaLnBrk="1" hangingPunct="1">
                <a:spcBef>
                  <a:spcPct val="0"/>
                </a:spcBef>
                <a:buClrTx/>
                <a:buSzTx/>
                <a:buFontTx/>
                <a:buNone/>
              </a:pPr>
              <a:endParaRPr lang="en-US" altLang="zh-CN" sz="1100" b="1" dirty="0">
                <a:latin typeface="Times New Roman" pitchFamily="18" charset="0"/>
                <a:ea typeface="宋体" pitchFamily="2" charset="-122"/>
              </a:endParaRPr>
            </a:p>
            <a:p>
              <a:pPr algn="ctr" eaLnBrk="1" hangingPunct="1">
                <a:spcBef>
                  <a:spcPct val="0"/>
                </a:spcBef>
                <a:buClrTx/>
                <a:buSzTx/>
                <a:buFontTx/>
                <a:buNone/>
              </a:pPr>
              <a:endParaRPr lang="en-US" altLang="zh-CN" sz="1100" b="1" dirty="0">
                <a:latin typeface="Times New Roman" pitchFamily="18" charset="0"/>
                <a:ea typeface="宋体" pitchFamily="2" charset="-122"/>
              </a:endParaRPr>
            </a:p>
            <a:p>
              <a:pPr algn="ctr" eaLnBrk="1" hangingPunct="1">
                <a:spcBef>
                  <a:spcPct val="0"/>
                </a:spcBef>
                <a:buClrTx/>
                <a:buSzTx/>
                <a:buFontTx/>
                <a:buNone/>
              </a:pPr>
              <a:r>
                <a:rPr lang="en-US" altLang="zh-CN" sz="1100" b="1" dirty="0">
                  <a:latin typeface="Times New Roman" pitchFamily="18" charset="0"/>
                  <a:ea typeface="宋体" pitchFamily="2" charset="-122"/>
                </a:rPr>
                <a:t>Selection</a:t>
              </a:r>
            </a:p>
            <a:p>
              <a:pPr algn="ctr" eaLnBrk="1" hangingPunct="1">
                <a:spcBef>
                  <a:spcPct val="0"/>
                </a:spcBef>
                <a:buClrTx/>
                <a:buSzTx/>
                <a:buFontTx/>
                <a:buNone/>
              </a:pPr>
              <a:r>
                <a:rPr lang="en-US" altLang="zh-CN" sz="1100" b="1" dirty="0">
                  <a:latin typeface="Times New Roman" pitchFamily="18" charset="0"/>
                  <a:ea typeface="宋体" pitchFamily="2" charset="-122"/>
                </a:rPr>
                <a:t>Information</a:t>
              </a:r>
            </a:p>
            <a:p>
              <a:pPr algn="ctr" eaLnBrk="1" hangingPunct="1">
                <a:spcBef>
                  <a:spcPct val="0"/>
                </a:spcBef>
                <a:buClrTx/>
                <a:buSzTx/>
                <a:buFontTx/>
                <a:buNone/>
              </a:pPr>
              <a:r>
                <a:rPr lang="en-US" altLang="zh-CN" sz="1100" b="1" dirty="0">
                  <a:latin typeface="Times New Roman" pitchFamily="18" charset="0"/>
                  <a:ea typeface="宋体" pitchFamily="2" charset="-122"/>
                </a:rPr>
                <a:t>Criteria</a:t>
              </a:r>
              <a:endParaRPr lang="en-US" altLang="en-US" sz="1800" dirty="0"/>
            </a:p>
          </p:txBody>
        </p:sp>
        <p:sp>
          <p:nvSpPr>
            <p:cNvPr id="147468" name="Freeform 11"/>
            <p:cNvSpPr>
              <a:spLocks/>
            </p:cNvSpPr>
            <p:nvPr/>
          </p:nvSpPr>
          <p:spPr bwMode="auto">
            <a:xfrm>
              <a:off x="6810" y="3756"/>
              <a:ext cx="2795" cy="600"/>
            </a:xfrm>
            <a:custGeom>
              <a:avLst/>
              <a:gdLst>
                <a:gd name="T0" fmla="*/ 0 w 2940"/>
                <a:gd name="T1" fmla="*/ 2147483647 h 420"/>
                <a:gd name="T2" fmla="*/ 212 w 2940"/>
                <a:gd name="T3" fmla="*/ 2147483647 h 420"/>
                <a:gd name="T4" fmla="*/ 212 w 2940"/>
                <a:gd name="T5" fmla="*/ 0 h 420"/>
                <a:gd name="T6" fmla="*/ 0 60000 65536"/>
                <a:gd name="T7" fmla="*/ 0 60000 65536"/>
                <a:gd name="T8" fmla="*/ 0 60000 65536"/>
                <a:gd name="T9" fmla="*/ 0 w 2940"/>
                <a:gd name="T10" fmla="*/ 0 h 420"/>
                <a:gd name="T11" fmla="*/ 2940 w 2940"/>
                <a:gd name="T12" fmla="*/ 420 h 420"/>
              </a:gdLst>
              <a:ahLst/>
              <a:cxnLst>
                <a:cxn ang="T6">
                  <a:pos x="T0" y="T1"/>
                </a:cxn>
                <a:cxn ang="T7">
                  <a:pos x="T2" y="T3"/>
                </a:cxn>
                <a:cxn ang="T8">
                  <a:pos x="T4" y="T5"/>
                </a:cxn>
              </a:cxnLst>
              <a:rect l="T9" t="T10" r="T11" b="T12"/>
              <a:pathLst>
                <a:path w="2940" h="420">
                  <a:moveTo>
                    <a:pt x="0" y="360"/>
                  </a:moveTo>
                  <a:cubicBezTo>
                    <a:pt x="1050" y="390"/>
                    <a:pt x="2100" y="420"/>
                    <a:pt x="2520" y="360"/>
                  </a:cubicBezTo>
                  <a:cubicBezTo>
                    <a:pt x="2940" y="300"/>
                    <a:pt x="2730" y="150"/>
                    <a:pt x="2520" y="0"/>
                  </a:cubicBezTo>
                </a:path>
              </a:pathLst>
            </a:custGeom>
            <a:ln>
              <a:headEnd/>
              <a:tailEnd type="arrow" w="med" len="me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147469" name="Freeform 12"/>
            <p:cNvSpPr>
              <a:spLocks/>
            </p:cNvSpPr>
            <p:nvPr/>
          </p:nvSpPr>
          <p:spPr bwMode="auto">
            <a:xfrm>
              <a:off x="4890" y="4296"/>
              <a:ext cx="5064" cy="540"/>
            </a:xfrm>
            <a:custGeom>
              <a:avLst/>
              <a:gdLst>
                <a:gd name="T0" fmla="*/ 0 w 5220"/>
                <a:gd name="T1" fmla="*/ 13316001 h 420"/>
                <a:gd name="T2" fmla="*/ 1020 w 5220"/>
                <a:gd name="T3" fmla="*/ 13316001 h 420"/>
                <a:gd name="T4" fmla="*/ 979 w 5220"/>
                <a:gd name="T5" fmla="*/ 93587517 h 420"/>
                <a:gd name="T6" fmla="*/ 0 60000 65536"/>
                <a:gd name="T7" fmla="*/ 0 60000 65536"/>
                <a:gd name="T8" fmla="*/ 0 60000 65536"/>
                <a:gd name="T9" fmla="*/ 0 w 5220"/>
                <a:gd name="T10" fmla="*/ 0 h 420"/>
                <a:gd name="T11" fmla="*/ 5220 w 5220"/>
                <a:gd name="T12" fmla="*/ 420 h 420"/>
              </a:gdLst>
              <a:ahLst/>
              <a:cxnLst>
                <a:cxn ang="T6">
                  <a:pos x="T0" y="T1"/>
                </a:cxn>
                <a:cxn ang="T7">
                  <a:pos x="T2" y="T3"/>
                </a:cxn>
                <a:cxn ang="T8">
                  <a:pos x="T4" y="T5"/>
                </a:cxn>
              </a:cxnLst>
              <a:rect l="T9" t="T10" r="T11" b="T12"/>
              <a:pathLst>
                <a:path w="5220" h="420">
                  <a:moveTo>
                    <a:pt x="0" y="60"/>
                  </a:moveTo>
                  <a:cubicBezTo>
                    <a:pt x="1890" y="30"/>
                    <a:pt x="3780" y="0"/>
                    <a:pt x="4500" y="60"/>
                  </a:cubicBezTo>
                  <a:cubicBezTo>
                    <a:pt x="5220" y="120"/>
                    <a:pt x="4770" y="270"/>
                    <a:pt x="4320" y="420"/>
                  </a:cubicBezTo>
                </a:path>
              </a:pathLst>
            </a:custGeom>
            <a:ln>
              <a:headEnd/>
              <a:tailEnd type="arrow" w="med" len="me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147470" name="Freeform 13"/>
            <p:cNvSpPr>
              <a:spLocks/>
            </p:cNvSpPr>
            <p:nvPr/>
          </p:nvSpPr>
          <p:spPr bwMode="auto">
            <a:xfrm>
              <a:off x="4540" y="3756"/>
              <a:ext cx="2795" cy="600"/>
            </a:xfrm>
            <a:custGeom>
              <a:avLst/>
              <a:gdLst>
                <a:gd name="T0" fmla="*/ 0 w 2940"/>
                <a:gd name="T1" fmla="*/ 2147483647 h 420"/>
                <a:gd name="T2" fmla="*/ 212 w 2940"/>
                <a:gd name="T3" fmla="*/ 2147483647 h 420"/>
                <a:gd name="T4" fmla="*/ 212 w 2940"/>
                <a:gd name="T5" fmla="*/ 0 h 420"/>
                <a:gd name="T6" fmla="*/ 0 60000 65536"/>
                <a:gd name="T7" fmla="*/ 0 60000 65536"/>
                <a:gd name="T8" fmla="*/ 0 60000 65536"/>
                <a:gd name="T9" fmla="*/ 0 w 2940"/>
                <a:gd name="T10" fmla="*/ 0 h 420"/>
                <a:gd name="T11" fmla="*/ 2940 w 2940"/>
                <a:gd name="T12" fmla="*/ 420 h 420"/>
              </a:gdLst>
              <a:ahLst/>
              <a:cxnLst>
                <a:cxn ang="T6">
                  <a:pos x="T0" y="T1"/>
                </a:cxn>
                <a:cxn ang="T7">
                  <a:pos x="T2" y="T3"/>
                </a:cxn>
                <a:cxn ang="T8">
                  <a:pos x="T4" y="T5"/>
                </a:cxn>
              </a:cxnLst>
              <a:rect l="T9" t="T10" r="T11" b="T12"/>
              <a:pathLst>
                <a:path w="2940" h="420">
                  <a:moveTo>
                    <a:pt x="0" y="360"/>
                  </a:moveTo>
                  <a:cubicBezTo>
                    <a:pt x="1050" y="390"/>
                    <a:pt x="2100" y="420"/>
                    <a:pt x="2520" y="360"/>
                  </a:cubicBezTo>
                  <a:cubicBezTo>
                    <a:pt x="2940" y="300"/>
                    <a:pt x="2730" y="150"/>
                    <a:pt x="2520" y="0"/>
                  </a:cubicBezTo>
                </a:path>
              </a:pathLst>
            </a:custGeom>
            <a:ln>
              <a:headEnd/>
              <a:tailEnd type="arrow" w="med" len="me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147471" name="Freeform 14"/>
            <p:cNvSpPr>
              <a:spLocks/>
            </p:cNvSpPr>
            <p:nvPr/>
          </p:nvSpPr>
          <p:spPr bwMode="auto">
            <a:xfrm>
              <a:off x="3603" y="4200"/>
              <a:ext cx="4080" cy="636"/>
            </a:xfrm>
            <a:custGeom>
              <a:avLst/>
              <a:gdLst>
                <a:gd name="T0" fmla="*/ 0 w 5220"/>
                <a:gd name="T1" fmla="*/ 2147483647 h 420"/>
                <a:gd name="T2" fmla="*/ 2 w 5220"/>
                <a:gd name="T3" fmla="*/ 2147483647 h 420"/>
                <a:gd name="T4" fmla="*/ 2 w 5220"/>
                <a:gd name="T5" fmla="*/ 2147483647 h 420"/>
                <a:gd name="T6" fmla="*/ 0 60000 65536"/>
                <a:gd name="T7" fmla="*/ 0 60000 65536"/>
                <a:gd name="T8" fmla="*/ 0 60000 65536"/>
                <a:gd name="T9" fmla="*/ 0 w 5220"/>
                <a:gd name="T10" fmla="*/ 0 h 420"/>
                <a:gd name="T11" fmla="*/ 5220 w 5220"/>
                <a:gd name="T12" fmla="*/ 420 h 420"/>
              </a:gdLst>
              <a:ahLst/>
              <a:cxnLst>
                <a:cxn ang="T6">
                  <a:pos x="T0" y="T1"/>
                </a:cxn>
                <a:cxn ang="T7">
                  <a:pos x="T2" y="T3"/>
                </a:cxn>
                <a:cxn ang="T8">
                  <a:pos x="T4" y="T5"/>
                </a:cxn>
              </a:cxnLst>
              <a:rect l="T9" t="T10" r="T11" b="T12"/>
              <a:pathLst>
                <a:path w="5220" h="420">
                  <a:moveTo>
                    <a:pt x="0" y="60"/>
                  </a:moveTo>
                  <a:cubicBezTo>
                    <a:pt x="1890" y="30"/>
                    <a:pt x="3780" y="0"/>
                    <a:pt x="4500" y="60"/>
                  </a:cubicBezTo>
                  <a:cubicBezTo>
                    <a:pt x="5220" y="120"/>
                    <a:pt x="4770" y="270"/>
                    <a:pt x="4320" y="420"/>
                  </a:cubicBezTo>
                </a:path>
              </a:pathLst>
            </a:custGeom>
            <a:ln>
              <a:headEnd/>
              <a:tailEnd type="arrow" w="med" len="me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147472" name="Freeform 15"/>
            <p:cNvSpPr>
              <a:spLocks/>
            </p:cNvSpPr>
            <p:nvPr/>
          </p:nvSpPr>
          <p:spPr bwMode="auto">
            <a:xfrm>
              <a:off x="3603" y="3756"/>
              <a:ext cx="1869" cy="600"/>
            </a:xfrm>
            <a:custGeom>
              <a:avLst/>
              <a:gdLst>
                <a:gd name="T0" fmla="*/ 0 w 2940"/>
                <a:gd name="T1" fmla="*/ 2147483647 h 420"/>
                <a:gd name="T2" fmla="*/ 1 w 2940"/>
                <a:gd name="T3" fmla="*/ 2147483647 h 420"/>
                <a:gd name="T4" fmla="*/ 1 w 2940"/>
                <a:gd name="T5" fmla="*/ 0 h 420"/>
                <a:gd name="T6" fmla="*/ 0 60000 65536"/>
                <a:gd name="T7" fmla="*/ 0 60000 65536"/>
                <a:gd name="T8" fmla="*/ 0 60000 65536"/>
                <a:gd name="T9" fmla="*/ 0 w 2940"/>
                <a:gd name="T10" fmla="*/ 0 h 420"/>
                <a:gd name="T11" fmla="*/ 2940 w 2940"/>
                <a:gd name="T12" fmla="*/ 420 h 420"/>
              </a:gdLst>
              <a:ahLst/>
              <a:cxnLst>
                <a:cxn ang="T6">
                  <a:pos x="T0" y="T1"/>
                </a:cxn>
                <a:cxn ang="T7">
                  <a:pos x="T2" y="T3"/>
                </a:cxn>
                <a:cxn ang="T8">
                  <a:pos x="T4" y="T5"/>
                </a:cxn>
              </a:cxnLst>
              <a:rect l="T9" t="T10" r="T11" b="T12"/>
              <a:pathLst>
                <a:path w="2940" h="420">
                  <a:moveTo>
                    <a:pt x="0" y="360"/>
                  </a:moveTo>
                  <a:cubicBezTo>
                    <a:pt x="1050" y="390"/>
                    <a:pt x="2100" y="420"/>
                    <a:pt x="2520" y="360"/>
                  </a:cubicBezTo>
                  <a:cubicBezTo>
                    <a:pt x="2940" y="300"/>
                    <a:pt x="2730" y="150"/>
                    <a:pt x="2520" y="0"/>
                  </a:cubicBezTo>
                </a:path>
              </a:pathLst>
            </a:custGeom>
            <a:ln>
              <a:headEnd/>
              <a:tailEnd type="arrow" w="med" len="me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47473" name="_s1099"/>
            <p:cNvSpPr>
              <a:spLocks noChangeArrowheads="1"/>
            </p:cNvSpPr>
            <p:nvPr/>
          </p:nvSpPr>
          <p:spPr bwMode="auto">
            <a:xfrm>
              <a:off x="4195" y="4680"/>
              <a:ext cx="1617" cy="1266"/>
            </a:xfrm>
            <a:prstGeom prst="rect">
              <a:avLst/>
            </a:prstGeom>
            <a:ln/>
            <a:extLst/>
          </p:spPr>
          <p:style>
            <a:lnRef idx="2">
              <a:schemeClr val="accent1"/>
            </a:lnRef>
            <a:fillRef idx="1">
              <a:schemeClr val="lt1"/>
            </a:fillRef>
            <a:effectRef idx="0">
              <a:schemeClr val="accent1"/>
            </a:effectRef>
            <a:fontRef idx="minor">
              <a:schemeClr val="dk1"/>
            </a:fontRef>
          </p:style>
          <p:txBody>
            <a:bodyPr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0"/>
                </a:spcBef>
                <a:buClrTx/>
                <a:buSzTx/>
                <a:buFontTx/>
                <a:buNone/>
              </a:pPr>
              <a:endParaRPr lang="en-US" altLang="zh-CN" sz="1200" dirty="0">
                <a:latin typeface="Times New Roman" pitchFamily="18" charset="0"/>
                <a:ea typeface="宋体" pitchFamily="2" charset="-122"/>
              </a:endParaRPr>
            </a:p>
            <a:p>
              <a:pPr algn="ctr" eaLnBrk="1" hangingPunct="1">
                <a:spcBef>
                  <a:spcPct val="0"/>
                </a:spcBef>
                <a:buClrTx/>
                <a:buSzTx/>
                <a:buFontTx/>
                <a:buNone/>
              </a:pPr>
              <a:r>
                <a:rPr lang="en-US" altLang="zh-CN" sz="1200" b="1" dirty="0">
                  <a:latin typeface="Times New Roman" pitchFamily="18" charset="0"/>
                  <a:ea typeface="宋体" pitchFamily="2" charset="-122"/>
                </a:rPr>
                <a:t>Application</a:t>
              </a:r>
            </a:p>
            <a:p>
              <a:pPr algn="ctr" eaLnBrk="1" hangingPunct="1">
                <a:spcBef>
                  <a:spcPct val="0"/>
                </a:spcBef>
                <a:buClrTx/>
                <a:buSzTx/>
                <a:buFontTx/>
                <a:buNone/>
              </a:pPr>
              <a:r>
                <a:rPr lang="en-US" altLang="zh-CN" sz="1200" b="1" dirty="0" smtClean="0">
                  <a:latin typeface="Times New Roman" pitchFamily="18" charset="0"/>
                  <a:ea typeface="宋体" pitchFamily="2" charset="-122"/>
                </a:rPr>
                <a:t>Resume (2</a:t>
              </a:r>
              <a:r>
                <a:rPr lang="en-US" altLang="zh-CN" sz="1200" b="1" baseline="30000" dirty="0" smtClean="0">
                  <a:latin typeface="Times New Roman" pitchFamily="18" charset="0"/>
                  <a:ea typeface="宋体" pitchFamily="2" charset="-122"/>
                </a:rPr>
                <a:t>nd</a:t>
              </a:r>
              <a:r>
                <a:rPr lang="en-US" altLang="zh-CN" sz="1200" b="1" dirty="0" smtClean="0">
                  <a:latin typeface="Times New Roman" pitchFamily="18" charset="0"/>
                  <a:ea typeface="宋体" pitchFamily="2" charset="-122"/>
                </a:rPr>
                <a:t> </a:t>
              </a:r>
              <a:endParaRPr lang="en-US" altLang="en-US" sz="1800" dirty="0"/>
            </a:p>
          </p:txBody>
        </p:sp>
        <p:sp>
          <p:nvSpPr>
            <p:cNvPr id="147474" name="Freeform 17"/>
            <p:cNvSpPr>
              <a:spLocks/>
            </p:cNvSpPr>
            <p:nvPr/>
          </p:nvSpPr>
          <p:spPr bwMode="auto">
            <a:xfrm>
              <a:off x="3654" y="4140"/>
              <a:ext cx="1620" cy="636"/>
            </a:xfrm>
            <a:custGeom>
              <a:avLst/>
              <a:gdLst>
                <a:gd name="T0" fmla="*/ 0 w 5220"/>
                <a:gd name="T1" fmla="*/ 2147483647 h 420"/>
                <a:gd name="T2" fmla="*/ 0 w 5220"/>
                <a:gd name="T3" fmla="*/ 2147483647 h 420"/>
                <a:gd name="T4" fmla="*/ 0 w 5220"/>
                <a:gd name="T5" fmla="*/ 2147483647 h 420"/>
                <a:gd name="T6" fmla="*/ 0 60000 65536"/>
                <a:gd name="T7" fmla="*/ 0 60000 65536"/>
                <a:gd name="T8" fmla="*/ 0 60000 65536"/>
                <a:gd name="T9" fmla="*/ 0 w 5220"/>
                <a:gd name="T10" fmla="*/ 0 h 420"/>
                <a:gd name="T11" fmla="*/ 5220 w 5220"/>
                <a:gd name="T12" fmla="*/ 420 h 420"/>
              </a:gdLst>
              <a:ahLst/>
              <a:cxnLst>
                <a:cxn ang="T6">
                  <a:pos x="T0" y="T1"/>
                </a:cxn>
                <a:cxn ang="T7">
                  <a:pos x="T2" y="T3"/>
                </a:cxn>
                <a:cxn ang="T8">
                  <a:pos x="T4" y="T5"/>
                </a:cxn>
              </a:cxnLst>
              <a:rect l="T9" t="T10" r="T11" b="T12"/>
              <a:pathLst>
                <a:path w="5220" h="420">
                  <a:moveTo>
                    <a:pt x="0" y="60"/>
                  </a:moveTo>
                  <a:cubicBezTo>
                    <a:pt x="1890" y="30"/>
                    <a:pt x="3780" y="0"/>
                    <a:pt x="4500" y="60"/>
                  </a:cubicBezTo>
                  <a:cubicBezTo>
                    <a:pt x="5220" y="120"/>
                    <a:pt x="4770" y="270"/>
                    <a:pt x="4320" y="420"/>
                  </a:cubicBezTo>
                </a:path>
              </a:pathLst>
            </a:custGeom>
            <a:ln>
              <a:headEnd/>
              <a:tailEnd type="arrow" w="med" len="med"/>
            </a:ln>
          </p:spPr>
          <p:style>
            <a:lnRef idx="1">
              <a:schemeClr val="dk1"/>
            </a:lnRef>
            <a:fillRef idx="0">
              <a:schemeClr val="dk1"/>
            </a:fillRef>
            <a:effectRef idx="0">
              <a:schemeClr val="dk1"/>
            </a:effectRef>
            <a:fontRef idx="minor">
              <a:schemeClr val="tx1"/>
            </a:fontRef>
          </p:style>
          <p:txBody>
            <a:bodyPr/>
            <a:lstStyle/>
            <a:p>
              <a:endParaRPr lang="en-US"/>
            </a:p>
          </p:txBody>
        </p:sp>
      </p:grpSp>
      <p:sp>
        <p:nvSpPr>
          <p:cNvPr id="147460" name="Text Box 18"/>
          <p:cNvSpPr txBox="1">
            <a:spLocks noChangeArrowheads="1"/>
          </p:cNvSpPr>
          <p:nvPr/>
        </p:nvSpPr>
        <p:spPr bwMode="auto">
          <a:xfrm>
            <a:off x="533400" y="533400"/>
            <a:ext cx="78486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2800" dirty="0">
                <a:latin typeface="Arial Black" pitchFamily="34" charset="0"/>
              </a:rPr>
              <a:t>The Selection Process</a:t>
            </a:r>
          </a:p>
        </p:txBody>
      </p:sp>
    </p:spTree>
    <p:extLst>
      <p:ext uri="{BB962C8B-B14F-4D97-AF65-F5344CB8AC3E}">
        <p14:creationId xmlns="" xmlns:p14="http://schemas.microsoft.com/office/powerpoint/2010/main" val="2652431514"/>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BEF3311-436A-4902-929E-5CFCECAB3717}" type="slidenum">
              <a:rPr lang="en-US"/>
              <a:pPr>
                <a:defRPr/>
              </a:pPr>
              <a:t>191</a:t>
            </a:fld>
            <a:endParaRPr lang="en-US"/>
          </a:p>
        </p:txBody>
      </p:sp>
      <p:sp>
        <p:nvSpPr>
          <p:cNvPr id="110595" name="TextBox 2"/>
          <p:cNvSpPr txBox="1">
            <a:spLocks noChangeArrowheads="1"/>
          </p:cNvSpPr>
          <p:nvPr/>
        </p:nvSpPr>
        <p:spPr bwMode="auto">
          <a:xfrm>
            <a:off x="609600" y="914400"/>
            <a:ext cx="8534400" cy="563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14350" indent="-51435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 typeface="Arial" charset="0"/>
              <a:buChar char="•"/>
            </a:pPr>
            <a:r>
              <a:rPr lang="en-US" altLang="en-US" sz="3000" b="1" dirty="0"/>
              <a:t>Placement: </a:t>
            </a:r>
            <a:r>
              <a:rPr lang="en-US" altLang="en-US" sz="3000" dirty="0"/>
              <a:t>Placement is the process of </a:t>
            </a:r>
            <a:r>
              <a:rPr lang="en-US" altLang="en-US" sz="3000" dirty="0">
                <a:solidFill>
                  <a:srgbClr val="FF0000"/>
                </a:solidFill>
              </a:rPr>
              <a:t>assigning a selected applicant </a:t>
            </a:r>
            <a:r>
              <a:rPr lang="en-US" altLang="en-US" sz="3000" dirty="0"/>
              <a:t>to the job for which he/she applied for. </a:t>
            </a:r>
          </a:p>
          <a:p>
            <a:pPr eaLnBrk="1" hangingPunct="1">
              <a:spcBef>
                <a:spcPct val="0"/>
              </a:spcBef>
              <a:buClrTx/>
              <a:buSzTx/>
              <a:buFont typeface="Arial" charset="0"/>
              <a:buChar char="•"/>
            </a:pPr>
            <a:r>
              <a:rPr lang="en-US" altLang="en-US" sz="3000" b="1" dirty="0"/>
              <a:t>Induction/Orientation</a:t>
            </a:r>
            <a:r>
              <a:rPr lang="en-US" altLang="en-US" sz="3000" dirty="0"/>
              <a:t> is the process of </a:t>
            </a:r>
            <a:r>
              <a:rPr lang="en-US" altLang="en-US" sz="3000" dirty="0">
                <a:solidFill>
                  <a:srgbClr val="FF0000"/>
                </a:solidFill>
              </a:rPr>
              <a:t>introducing the new employee </a:t>
            </a:r>
            <a:r>
              <a:rPr lang="en-US" altLang="en-US" sz="3000" dirty="0"/>
              <a:t>to the organization, to his job, to colleagues and superiors to bring him/her into the mainstream of the organization as quickly as possible. </a:t>
            </a:r>
          </a:p>
          <a:p>
            <a:pPr eaLnBrk="1" hangingPunct="1">
              <a:spcBef>
                <a:spcPct val="0"/>
              </a:spcBef>
              <a:buClrTx/>
              <a:buSzTx/>
              <a:buFont typeface="Arial" charset="0"/>
              <a:buChar char="•"/>
            </a:pPr>
            <a:r>
              <a:rPr lang="en-US" altLang="en-US" sz="3000" dirty="0"/>
              <a:t>A large number of </a:t>
            </a:r>
            <a:r>
              <a:rPr lang="en-US" altLang="en-US" sz="3000" dirty="0">
                <a:solidFill>
                  <a:srgbClr val="FF0000"/>
                </a:solidFill>
              </a:rPr>
              <a:t>new starters resign in the first few weeks</a:t>
            </a:r>
            <a:r>
              <a:rPr lang="en-US" altLang="en-US" sz="3000" dirty="0"/>
              <a:t> of their employment because of lack of appropriate induction</a:t>
            </a:r>
          </a:p>
        </p:txBody>
      </p:sp>
      <p:pic>
        <p:nvPicPr>
          <p:cNvPr id="4" name="Picture 3" descr="Save This as your Homepage"/>
          <p:cNvPicPr>
            <a:picLocks noChangeAspect="1" noChangeArrowheads="1"/>
          </p:cNvPicPr>
          <p:nvPr/>
        </p:nvPicPr>
        <p:blipFill>
          <a:blip r:embed="rId2" r:link="rId3"/>
          <a:srcRect/>
          <a:stretch>
            <a:fillRect/>
          </a:stretch>
        </p:blipFill>
        <p:spPr bwMode="auto">
          <a:xfrm>
            <a:off x="228600" y="304800"/>
            <a:ext cx="571500" cy="533400"/>
          </a:xfrm>
          <a:prstGeom prst="rect">
            <a:avLst/>
          </a:prstGeom>
          <a:solidFill>
            <a:schemeClr val="tx2">
              <a:lumMod val="75000"/>
            </a:schemeClr>
          </a:solidFill>
          <a:ln w="9525">
            <a:noFill/>
            <a:miter lim="800000"/>
            <a:headEnd/>
            <a:tailEnd/>
          </a:ln>
        </p:spPr>
      </p:pic>
      <p:sp>
        <p:nvSpPr>
          <p:cNvPr id="148485" name="TextBox 4"/>
          <p:cNvSpPr txBox="1">
            <a:spLocks noChangeArrowheads="1"/>
          </p:cNvSpPr>
          <p:nvPr/>
        </p:nvSpPr>
        <p:spPr bwMode="auto">
          <a:xfrm>
            <a:off x="914400" y="304800"/>
            <a:ext cx="76200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800" dirty="0">
                <a:latin typeface="Arial Black" pitchFamily="34" charset="0"/>
              </a:rPr>
              <a:t>3. Placement, Induction/Orientation </a:t>
            </a:r>
            <a:endParaRPr lang="en-US" altLang="en-US" sz="2800" dirty="0"/>
          </a:p>
        </p:txBody>
      </p:sp>
    </p:spTree>
    <p:extLst>
      <p:ext uri="{BB962C8B-B14F-4D97-AF65-F5344CB8AC3E}">
        <p14:creationId xmlns="" xmlns:p14="http://schemas.microsoft.com/office/powerpoint/2010/main" val="2657432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6" presetClass="entr" presetSubtype="0" fill="hold" grpId="0" nodeType="withEffect">
                                  <p:stCondLst>
                                    <p:cond delay="0"/>
                                  </p:stCondLst>
                                  <p:childTnLst>
                                    <p:set>
                                      <p:cBhvr>
                                        <p:cTn id="10" dur="1" fill="hold">
                                          <p:stCondLst>
                                            <p:cond delay="0"/>
                                          </p:stCondLst>
                                        </p:cTn>
                                        <p:tgtEl>
                                          <p:spTgt spid="110595"/>
                                        </p:tgtEl>
                                        <p:attrNameLst>
                                          <p:attrName>style.visibility</p:attrName>
                                        </p:attrNameLst>
                                      </p:cBhvr>
                                      <p:to>
                                        <p:strVal val="visible"/>
                                      </p:to>
                                    </p:set>
                                    <p:animEffect transition="in" filter="wipe(down)">
                                      <p:cBhvr>
                                        <p:cTn id="11" dur="580">
                                          <p:stCondLst>
                                            <p:cond delay="0"/>
                                          </p:stCondLst>
                                        </p:cTn>
                                        <p:tgtEl>
                                          <p:spTgt spid="110595"/>
                                        </p:tgtEl>
                                      </p:cBhvr>
                                    </p:animEffect>
                                    <p:anim calcmode="lin" valueType="num">
                                      <p:cBhvr>
                                        <p:cTn id="12" dur="1822" tmFilter="0,0; 0.14,0.36; 0.43,0.73; 0.71,0.91; 1.0,1.0">
                                          <p:stCondLst>
                                            <p:cond delay="0"/>
                                          </p:stCondLst>
                                        </p:cTn>
                                        <p:tgtEl>
                                          <p:spTgt spid="11059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059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059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059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0595"/>
                                        </p:tgtEl>
                                        <p:attrNameLst>
                                          <p:attrName>ppt_y</p:attrName>
                                        </p:attrNameLst>
                                      </p:cBhvr>
                                      <p:tavLst>
                                        <p:tav tm="0" fmla="#ppt_y-sin(pi*$)/81">
                                          <p:val>
                                            <p:fltVal val="0"/>
                                          </p:val>
                                        </p:tav>
                                        <p:tav tm="100000">
                                          <p:val>
                                            <p:fltVal val="1"/>
                                          </p:val>
                                        </p:tav>
                                      </p:tavLst>
                                    </p:anim>
                                    <p:animScale>
                                      <p:cBhvr>
                                        <p:cTn id="17" dur="26">
                                          <p:stCondLst>
                                            <p:cond delay="650"/>
                                          </p:stCondLst>
                                        </p:cTn>
                                        <p:tgtEl>
                                          <p:spTgt spid="110595"/>
                                        </p:tgtEl>
                                      </p:cBhvr>
                                      <p:to x="100000" y="60000"/>
                                    </p:animScale>
                                    <p:animScale>
                                      <p:cBhvr>
                                        <p:cTn id="18" dur="166" decel="50000">
                                          <p:stCondLst>
                                            <p:cond delay="676"/>
                                          </p:stCondLst>
                                        </p:cTn>
                                        <p:tgtEl>
                                          <p:spTgt spid="110595"/>
                                        </p:tgtEl>
                                      </p:cBhvr>
                                      <p:to x="100000" y="100000"/>
                                    </p:animScale>
                                    <p:animScale>
                                      <p:cBhvr>
                                        <p:cTn id="19" dur="26">
                                          <p:stCondLst>
                                            <p:cond delay="1312"/>
                                          </p:stCondLst>
                                        </p:cTn>
                                        <p:tgtEl>
                                          <p:spTgt spid="110595"/>
                                        </p:tgtEl>
                                      </p:cBhvr>
                                      <p:to x="100000" y="80000"/>
                                    </p:animScale>
                                    <p:animScale>
                                      <p:cBhvr>
                                        <p:cTn id="20" dur="166" decel="50000">
                                          <p:stCondLst>
                                            <p:cond delay="1338"/>
                                          </p:stCondLst>
                                        </p:cTn>
                                        <p:tgtEl>
                                          <p:spTgt spid="110595"/>
                                        </p:tgtEl>
                                      </p:cBhvr>
                                      <p:to x="100000" y="100000"/>
                                    </p:animScale>
                                    <p:animScale>
                                      <p:cBhvr>
                                        <p:cTn id="21" dur="26">
                                          <p:stCondLst>
                                            <p:cond delay="1642"/>
                                          </p:stCondLst>
                                        </p:cTn>
                                        <p:tgtEl>
                                          <p:spTgt spid="110595"/>
                                        </p:tgtEl>
                                      </p:cBhvr>
                                      <p:to x="100000" y="90000"/>
                                    </p:animScale>
                                    <p:animScale>
                                      <p:cBhvr>
                                        <p:cTn id="22" dur="166" decel="50000">
                                          <p:stCondLst>
                                            <p:cond delay="1668"/>
                                          </p:stCondLst>
                                        </p:cTn>
                                        <p:tgtEl>
                                          <p:spTgt spid="110595"/>
                                        </p:tgtEl>
                                      </p:cBhvr>
                                      <p:to x="100000" y="100000"/>
                                    </p:animScale>
                                    <p:animScale>
                                      <p:cBhvr>
                                        <p:cTn id="23" dur="26">
                                          <p:stCondLst>
                                            <p:cond delay="1808"/>
                                          </p:stCondLst>
                                        </p:cTn>
                                        <p:tgtEl>
                                          <p:spTgt spid="110595"/>
                                        </p:tgtEl>
                                      </p:cBhvr>
                                      <p:to x="100000" y="95000"/>
                                    </p:animScale>
                                    <p:animScale>
                                      <p:cBhvr>
                                        <p:cTn id="24" dur="166" decel="50000">
                                          <p:stCondLst>
                                            <p:cond delay="1834"/>
                                          </p:stCondLst>
                                        </p:cTn>
                                        <p:tgtEl>
                                          <p:spTgt spid="11059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A75A6B7-E1CE-4AB6-BDF0-66FB208F516F}" type="slidenum">
              <a:rPr lang="en-US" smtClean="0"/>
              <a:pPr>
                <a:defRPr/>
              </a:pPr>
              <a:t>192</a:t>
            </a:fld>
            <a:endParaRPr lang="en-US"/>
          </a:p>
        </p:txBody>
      </p:sp>
      <p:sp>
        <p:nvSpPr>
          <p:cNvPr id="149507" name="TextBox 2"/>
          <p:cNvSpPr txBox="1">
            <a:spLocks noChangeArrowheads="1"/>
          </p:cNvSpPr>
          <p:nvPr/>
        </p:nvSpPr>
        <p:spPr bwMode="auto">
          <a:xfrm>
            <a:off x="381000" y="381000"/>
            <a:ext cx="8534400" cy="64325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indent="-45720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800" b="1" dirty="0"/>
              <a:t>Induction</a:t>
            </a:r>
          </a:p>
          <a:p>
            <a:pPr eaLnBrk="1" hangingPunct="1">
              <a:spcBef>
                <a:spcPct val="0"/>
              </a:spcBef>
              <a:buClrTx/>
              <a:buSzTx/>
              <a:buFontTx/>
              <a:buNone/>
            </a:pPr>
            <a:r>
              <a:rPr lang="en-US" altLang="en-US" sz="2400" dirty="0"/>
              <a:t>The typical </a:t>
            </a:r>
            <a:r>
              <a:rPr lang="en-US" altLang="en-US" sz="2400" dirty="0">
                <a:solidFill>
                  <a:srgbClr val="FF0000"/>
                </a:solidFill>
              </a:rPr>
              <a:t>components</a:t>
            </a:r>
            <a:r>
              <a:rPr lang="en-US" altLang="en-US" sz="2400" dirty="0"/>
              <a:t> of a standard </a:t>
            </a:r>
            <a:r>
              <a:rPr lang="en-US" altLang="en-US" sz="2400" dirty="0">
                <a:solidFill>
                  <a:srgbClr val="FF0000"/>
                </a:solidFill>
              </a:rPr>
              <a:t>induction</a:t>
            </a:r>
            <a:r>
              <a:rPr lang="en-US" altLang="en-US" sz="2400" dirty="0"/>
              <a:t> </a:t>
            </a:r>
            <a:r>
              <a:rPr lang="en-US" altLang="en-US" sz="2400" dirty="0">
                <a:solidFill>
                  <a:srgbClr val="FF0000"/>
                </a:solidFill>
              </a:rPr>
              <a:t>program</a:t>
            </a:r>
            <a:r>
              <a:rPr lang="en-US" altLang="en-US" sz="2400" dirty="0"/>
              <a:t> which can run for hours, days or even weeks is as follows: </a:t>
            </a:r>
          </a:p>
          <a:p>
            <a:pPr lvl="1" eaLnBrk="1" hangingPunct="1">
              <a:spcBef>
                <a:spcPct val="0"/>
              </a:spcBef>
              <a:buClrTx/>
              <a:buFont typeface="Arial" charset="0"/>
              <a:buChar char="•"/>
            </a:pPr>
            <a:r>
              <a:rPr lang="en-US" altLang="en-US" sz="2400" dirty="0"/>
              <a:t>The organization, its history, development, management and activity.</a:t>
            </a:r>
          </a:p>
          <a:p>
            <a:pPr lvl="1" eaLnBrk="1" hangingPunct="1">
              <a:spcBef>
                <a:spcPct val="0"/>
              </a:spcBef>
              <a:buClrTx/>
              <a:buFont typeface="Arial" charset="0"/>
              <a:buChar char="•"/>
            </a:pPr>
            <a:r>
              <a:rPr lang="en-US" altLang="en-US" sz="2400" dirty="0"/>
              <a:t>Personnel policies.</a:t>
            </a:r>
          </a:p>
          <a:p>
            <a:pPr lvl="1" eaLnBrk="1" hangingPunct="1">
              <a:spcBef>
                <a:spcPct val="0"/>
              </a:spcBef>
              <a:buClrTx/>
              <a:buFont typeface="Arial" charset="0"/>
              <a:buChar char="•"/>
            </a:pPr>
            <a:r>
              <a:rPr lang="en-US" altLang="en-US" sz="2400" dirty="0"/>
              <a:t>Employee benefits.</a:t>
            </a:r>
          </a:p>
          <a:p>
            <a:pPr lvl="1" eaLnBrk="1" hangingPunct="1">
              <a:spcBef>
                <a:spcPct val="0"/>
              </a:spcBef>
              <a:buClrTx/>
              <a:buFont typeface="Arial" charset="0"/>
              <a:buChar char="•"/>
            </a:pPr>
            <a:r>
              <a:rPr lang="en-US" altLang="en-US" sz="2400" dirty="0"/>
              <a:t>Physical facilities in the work place.</a:t>
            </a:r>
          </a:p>
          <a:p>
            <a:pPr lvl="1" eaLnBrk="1" hangingPunct="1">
              <a:spcBef>
                <a:spcPct val="0"/>
              </a:spcBef>
              <a:buClrTx/>
              <a:buFont typeface="Arial" charset="0"/>
              <a:buChar char="•"/>
            </a:pPr>
            <a:r>
              <a:rPr lang="en-US" altLang="en-US" sz="2400" dirty="0"/>
              <a:t>An outline of the different jobs and work entailed in the organization.</a:t>
            </a:r>
          </a:p>
          <a:p>
            <a:pPr lvl="1" eaLnBrk="1" hangingPunct="1">
              <a:spcBef>
                <a:spcPct val="0"/>
              </a:spcBef>
              <a:buClrTx/>
              <a:buFont typeface="Arial" charset="0"/>
              <a:buChar char="•"/>
            </a:pPr>
            <a:r>
              <a:rPr lang="en-US" altLang="en-US" sz="2400" dirty="0"/>
              <a:t>Health and safety measures.</a:t>
            </a:r>
          </a:p>
          <a:p>
            <a:pPr lvl="1" eaLnBrk="1" hangingPunct="1">
              <a:spcBef>
                <a:spcPct val="0"/>
              </a:spcBef>
              <a:buClrTx/>
              <a:buFont typeface="Arial" charset="0"/>
              <a:buChar char="•"/>
            </a:pPr>
            <a:r>
              <a:rPr lang="en-US" altLang="en-US" sz="2400" dirty="0"/>
              <a:t>Social interaction with other employees.</a:t>
            </a:r>
          </a:p>
          <a:p>
            <a:pPr lvl="1" eaLnBrk="1" hangingPunct="1">
              <a:spcBef>
                <a:spcPct val="0"/>
              </a:spcBef>
              <a:buClrTx/>
              <a:buFont typeface="Arial" charset="0"/>
              <a:buChar char="•"/>
            </a:pPr>
            <a:r>
              <a:rPr lang="en-US" altLang="en-US" sz="2400" dirty="0"/>
              <a:t>Physical orientation to the work place</a:t>
            </a:r>
          </a:p>
          <a:p>
            <a:pPr eaLnBrk="1" hangingPunct="1">
              <a:spcBef>
                <a:spcPct val="0"/>
              </a:spcBef>
              <a:buClrTx/>
              <a:buSzTx/>
              <a:buFontTx/>
              <a:buNone/>
            </a:pPr>
            <a:r>
              <a:rPr lang="en-US" altLang="en-US" sz="2400" dirty="0"/>
              <a:t> Indeed, </a:t>
            </a:r>
            <a:r>
              <a:rPr lang="en-US" altLang="en-US" sz="2400" dirty="0">
                <a:solidFill>
                  <a:srgbClr val="FF0000"/>
                </a:solidFill>
              </a:rPr>
              <a:t>secondary, tertiary or follow-up induction programs </a:t>
            </a:r>
            <a:r>
              <a:rPr lang="en-US" altLang="en-US" sz="2400" dirty="0"/>
              <a:t>are used by many organizations to ensure all the information they wish to </a:t>
            </a:r>
            <a:r>
              <a:rPr lang="en-US" altLang="en-US" sz="2400" dirty="0">
                <a:solidFill>
                  <a:srgbClr val="FF0000"/>
                </a:solidFill>
              </a:rPr>
              <a:t>impart</a:t>
            </a:r>
            <a:r>
              <a:rPr lang="en-US" altLang="en-US" sz="2400" dirty="0"/>
              <a:t> is properly disclosed to employees over a period of time .</a:t>
            </a:r>
          </a:p>
        </p:txBody>
      </p:sp>
    </p:spTree>
    <p:extLst>
      <p:ext uri="{BB962C8B-B14F-4D97-AF65-F5344CB8AC3E}">
        <p14:creationId xmlns="" xmlns:p14="http://schemas.microsoft.com/office/powerpoint/2010/main" val="1484421623"/>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64F48C-A0C6-4024-8F85-5BD3AAB76710}" type="slidenum">
              <a:rPr lang="en-US" smtClean="0"/>
              <a:pPr>
                <a:defRPr/>
              </a:pPr>
              <a:t>193</a:t>
            </a:fld>
            <a:endParaRPr lang="en-US"/>
          </a:p>
        </p:txBody>
      </p:sp>
      <p:sp>
        <p:nvSpPr>
          <p:cNvPr id="7" name="Text Box 12"/>
          <p:cNvSpPr txBox="1">
            <a:spLocks noChangeArrowheads="1"/>
          </p:cNvSpPr>
          <p:nvPr/>
        </p:nvSpPr>
        <p:spPr bwMode="auto">
          <a:xfrm>
            <a:off x="457200" y="2438400"/>
            <a:ext cx="6400800" cy="433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1371600" indent="-631825"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1828800" indent="-631825"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286000" indent="-631825"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2743200" indent="-631825"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200400" indent="-631825"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3600" dirty="0"/>
              <a:t>After completing this part, participants will be able to understand:</a:t>
            </a:r>
            <a:endParaRPr lang="en-US" altLang="en-US" sz="4800" b="1" dirty="0">
              <a:latin typeface="Times New Roman" pitchFamily="18" charset="0"/>
              <a:cs typeface="Times New Roman" pitchFamily="18" charset="0"/>
            </a:endParaRPr>
          </a:p>
          <a:p>
            <a:pPr lvl="4">
              <a:spcBef>
                <a:spcPct val="0"/>
              </a:spcBef>
              <a:buClrTx/>
              <a:buFontTx/>
              <a:buAutoNum type="arabicPeriod"/>
            </a:pPr>
            <a:r>
              <a:rPr lang="en-US" altLang="en-US" sz="2400" b="1" dirty="0">
                <a:latin typeface="Times New Roman" pitchFamily="18" charset="0"/>
                <a:cs typeface="Times New Roman" pitchFamily="18" charset="0"/>
              </a:rPr>
              <a:t>T&amp;D Definition</a:t>
            </a:r>
          </a:p>
          <a:p>
            <a:pPr lvl="4">
              <a:spcBef>
                <a:spcPct val="0"/>
              </a:spcBef>
              <a:buClrTx/>
              <a:buFontTx/>
              <a:buAutoNum type="arabicPeriod"/>
            </a:pPr>
            <a:r>
              <a:rPr lang="en-US" altLang="en-US" sz="2400" b="1" dirty="0">
                <a:latin typeface="Times New Roman" pitchFamily="18" charset="0"/>
                <a:cs typeface="Times New Roman" pitchFamily="18" charset="0"/>
              </a:rPr>
              <a:t>T&amp;D Purpose</a:t>
            </a:r>
          </a:p>
          <a:p>
            <a:pPr lvl="4">
              <a:spcBef>
                <a:spcPct val="0"/>
              </a:spcBef>
              <a:buClrTx/>
              <a:buFontTx/>
              <a:buAutoNum type="arabicPeriod"/>
            </a:pPr>
            <a:r>
              <a:rPr lang="en-US" altLang="en-US" sz="2400" b="1" dirty="0">
                <a:latin typeface="Times New Roman" pitchFamily="18" charset="0"/>
                <a:cs typeface="Times New Roman" pitchFamily="18" charset="0"/>
              </a:rPr>
              <a:t>The Training Process</a:t>
            </a:r>
          </a:p>
          <a:p>
            <a:pPr lvl="4">
              <a:spcBef>
                <a:spcPct val="0"/>
              </a:spcBef>
              <a:buClrTx/>
              <a:buFontTx/>
              <a:buAutoNum type="arabicPeriod"/>
            </a:pPr>
            <a:r>
              <a:rPr lang="en-US" altLang="en-US" sz="2400" b="1" dirty="0">
                <a:latin typeface="Times New Roman" pitchFamily="18" charset="0"/>
                <a:cs typeface="Times New Roman" pitchFamily="18" charset="0"/>
              </a:rPr>
              <a:t>Training &amp; development differences</a:t>
            </a:r>
          </a:p>
          <a:p>
            <a:pPr lvl="4">
              <a:spcBef>
                <a:spcPct val="0"/>
              </a:spcBef>
              <a:buClrTx/>
              <a:buFontTx/>
              <a:buAutoNum type="arabicPeriod"/>
            </a:pPr>
            <a:r>
              <a:rPr lang="en-US" altLang="en-US" sz="2400" b="1" dirty="0">
                <a:latin typeface="Times New Roman" pitchFamily="18" charset="0"/>
                <a:cs typeface="Times New Roman" pitchFamily="18" charset="0"/>
              </a:rPr>
              <a:t>Career </a:t>
            </a:r>
            <a:r>
              <a:rPr lang="en-US" altLang="en-US" sz="2400" b="1" dirty="0" smtClean="0">
                <a:latin typeface="Times New Roman" pitchFamily="18" charset="0"/>
                <a:cs typeface="Times New Roman" pitchFamily="18" charset="0"/>
              </a:rPr>
              <a:t>development</a:t>
            </a:r>
          </a:p>
          <a:p>
            <a:pPr lvl="4">
              <a:spcBef>
                <a:spcPct val="0"/>
              </a:spcBef>
              <a:buClrTx/>
              <a:buFontTx/>
              <a:buAutoNum type="arabicPeriod"/>
            </a:pPr>
            <a:r>
              <a:rPr lang="en-US" altLang="en-US" sz="2400" b="1" dirty="0" smtClean="0">
                <a:latin typeface="Times New Roman" pitchFamily="18" charset="0"/>
                <a:cs typeface="Times New Roman" pitchFamily="18" charset="0"/>
              </a:rPr>
              <a:t>Performance appraisal </a:t>
            </a:r>
          </a:p>
          <a:p>
            <a:pPr lvl="4">
              <a:spcBef>
                <a:spcPct val="0"/>
              </a:spcBef>
              <a:buClrTx/>
              <a:buFontTx/>
              <a:buAutoNum type="arabicPeriod"/>
            </a:pPr>
            <a:endParaRPr lang="en-US" altLang="en-US" sz="2400" b="1" dirty="0">
              <a:latin typeface="Times New Roman" pitchFamily="18" charset="0"/>
              <a:cs typeface="Times New Roman" pitchFamily="18" charset="0"/>
            </a:endParaRPr>
          </a:p>
        </p:txBody>
      </p:sp>
      <p:grpSp>
        <p:nvGrpSpPr>
          <p:cNvPr id="150532" name="Group 14"/>
          <p:cNvGrpSpPr>
            <a:grpSpLocks/>
          </p:cNvGrpSpPr>
          <p:nvPr/>
        </p:nvGrpSpPr>
        <p:grpSpPr bwMode="auto">
          <a:xfrm>
            <a:off x="7162800" y="762000"/>
            <a:ext cx="1779587" cy="5789612"/>
            <a:chOff x="5526" y="4262"/>
            <a:chExt cx="1674" cy="1678"/>
          </a:xfrm>
        </p:grpSpPr>
        <p:sp>
          <p:nvSpPr>
            <p:cNvPr id="150540" name="Freeform 15"/>
            <p:cNvSpPr>
              <a:spLocks/>
            </p:cNvSpPr>
            <p:nvPr/>
          </p:nvSpPr>
          <p:spPr bwMode="auto">
            <a:xfrm>
              <a:off x="6426" y="4893"/>
              <a:ext cx="324" cy="883"/>
            </a:xfrm>
            <a:custGeom>
              <a:avLst/>
              <a:gdLst>
                <a:gd name="T0" fmla="*/ 1 w 648"/>
                <a:gd name="T1" fmla="*/ 1 h 1766"/>
                <a:gd name="T2" fmla="*/ 1 w 648"/>
                <a:gd name="T3" fmla="*/ 1 h 1766"/>
                <a:gd name="T4" fmla="*/ 1 w 648"/>
                <a:gd name="T5" fmla="*/ 1 h 1766"/>
                <a:gd name="T6" fmla="*/ 1 w 648"/>
                <a:gd name="T7" fmla="*/ 1 h 1766"/>
                <a:gd name="T8" fmla="*/ 1 w 648"/>
                <a:gd name="T9" fmla="*/ 1 h 1766"/>
                <a:gd name="T10" fmla="*/ 1 w 648"/>
                <a:gd name="T11" fmla="*/ 1 h 1766"/>
                <a:gd name="T12" fmla="*/ 1 w 648"/>
                <a:gd name="T13" fmla="*/ 1 h 1766"/>
                <a:gd name="T14" fmla="*/ 1 w 648"/>
                <a:gd name="T15" fmla="*/ 1 h 1766"/>
                <a:gd name="T16" fmla="*/ 1 w 648"/>
                <a:gd name="T17" fmla="*/ 1 h 1766"/>
                <a:gd name="T18" fmla="*/ 1 w 648"/>
                <a:gd name="T19" fmla="*/ 1 h 1766"/>
                <a:gd name="T20" fmla="*/ 1 w 648"/>
                <a:gd name="T21" fmla="*/ 1 h 1766"/>
                <a:gd name="T22" fmla="*/ 1 w 648"/>
                <a:gd name="T23" fmla="*/ 1 h 1766"/>
                <a:gd name="T24" fmla="*/ 1 w 648"/>
                <a:gd name="T25" fmla="*/ 1 h 1766"/>
                <a:gd name="T26" fmla="*/ 1 w 648"/>
                <a:gd name="T27" fmla="*/ 1 h 1766"/>
                <a:gd name="T28" fmla="*/ 1 w 648"/>
                <a:gd name="T29" fmla="*/ 1 h 1766"/>
                <a:gd name="T30" fmla="*/ 1 w 648"/>
                <a:gd name="T31" fmla="*/ 1 h 1766"/>
                <a:gd name="T32" fmla="*/ 1 w 648"/>
                <a:gd name="T33" fmla="*/ 1 h 1766"/>
                <a:gd name="T34" fmla="*/ 1 w 648"/>
                <a:gd name="T35" fmla="*/ 1 h 1766"/>
                <a:gd name="T36" fmla="*/ 1 w 648"/>
                <a:gd name="T37" fmla="*/ 1 h 1766"/>
                <a:gd name="T38" fmla="*/ 1 w 648"/>
                <a:gd name="T39" fmla="*/ 1 h 1766"/>
                <a:gd name="T40" fmla="*/ 1 w 648"/>
                <a:gd name="T41" fmla="*/ 1 h 1766"/>
                <a:gd name="T42" fmla="*/ 1 w 648"/>
                <a:gd name="T43" fmla="*/ 1 h 1766"/>
                <a:gd name="T44" fmla="*/ 1 w 648"/>
                <a:gd name="T45" fmla="*/ 1 h 1766"/>
                <a:gd name="T46" fmla="*/ 1 w 648"/>
                <a:gd name="T47" fmla="*/ 1 h 1766"/>
                <a:gd name="T48" fmla="*/ 1 w 648"/>
                <a:gd name="T49" fmla="*/ 1 h 1766"/>
                <a:gd name="T50" fmla="*/ 1 w 648"/>
                <a:gd name="T51" fmla="*/ 1 h 1766"/>
                <a:gd name="T52" fmla="*/ 1 w 648"/>
                <a:gd name="T53" fmla="*/ 1 h 1766"/>
                <a:gd name="T54" fmla="*/ 1 w 648"/>
                <a:gd name="T55" fmla="*/ 1 h 1766"/>
                <a:gd name="T56" fmla="*/ 1 w 648"/>
                <a:gd name="T57" fmla="*/ 1 h 1766"/>
                <a:gd name="T58" fmla="*/ 1 w 648"/>
                <a:gd name="T59" fmla="*/ 1 h 1766"/>
                <a:gd name="T60" fmla="*/ 1 w 648"/>
                <a:gd name="T61" fmla="*/ 1 h 1766"/>
                <a:gd name="T62" fmla="*/ 1 w 648"/>
                <a:gd name="T63" fmla="*/ 1 h 1766"/>
                <a:gd name="T64" fmla="*/ 1 w 648"/>
                <a:gd name="T65" fmla="*/ 1 h 1766"/>
                <a:gd name="T66" fmla="*/ 1 w 648"/>
                <a:gd name="T67" fmla="*/ 1 h 1766"/>
                <a:gd name="T68" fmla="*/ 1 w 648"/>
                <a:gd name="T69" fmla="*/ 1 h 1766"/>
                <a:gd name="T70" fmla="*/ 1 w 648"/>
                <a:gd name="T71" fmla="*/ 1 h 1766"/>
                <a:gd name="T72" fmla="*/ 1 w 648"/>
                <a:gd name="T73" fmla="*/ 1 h 1766"/>
                <a:gd name="T74" fmla="*/ 1 w 648"/>
                <a:gd name="T75" fmla="*/ 1 h 1766"/>
                <a:gd name="T76" fmla="*/ 1 w 648"/>
                <a:gd name="T77" fmla="*/ 1 h 1766"/>
                <a:gd name="T78" fmla="*/ 1 w 648"/>
                <a:gd name="T79" fmla="*/ 1 h 1766"/>
                <a:gd name="T80" fmla="*/ 1 w 648"/>
                <a:gd name="T81" fmla="*/ 1 h 1766"/>
                <a:gd name="T82" fmla="*/ 1 w 648"/>
                <a:gd name="T83" fmla="*/ 1 h 1766"/>
                <a:gd name="T84" fmla="*/ 1 w 648"/>
                <a:gd name="T85" fmla="*/ 1 h 1766"/>
                <a:gd name="T86" fmla="*/ 1 w 648"/>
                <a:gd name="T87" fmla="*/ 1 h 1766"/>
                <a:gd name="T88" fmla="*/ 1 w 648"/>
                <a:gd name="T89" fmla="*/ 1 h 1766"/>
                <a:gd name="T90" fmla="*/ 1 w 648"/>
                <a:gd name="T91" fmla="*/ 1 h 1766"/>
                <a:gd name="T92" fmla="*/ 1 w 648"/>
                <a:gd name="T93" fmla="*/ 1 h 1766"/>
                <a:gd name="T94" fmla="*/ 1 w 648"/>
                <a:gd name="T95" fmla="*/ 1 h 1766"/>
                <a:gd name="T96" fmla="*/ 1 w 648"/>
                <a:gd name="T97" fmla="*/ 1 h 1766"/>
                <a:gd name="T98" fmla="*/ 1 w 648"/>
                <a:gd name="T99" fmla="*/ 1 h 1766"/>
                <a:gd name="T100" fmla="*/ 1 w 648"/>
                <a:gd name="T101" fmla="*/ 1 h 1766"/>
                <a:gd name="T102" fmla="*/ 1 w 648"/>
                <a:gd name="T103" fmla="*/ 1 h 17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8"/>
                <a:gd name="T157" fmla="*/ 0 h 1766"/>
                <a:gd name="T158" fmla="*/ 648 w 648"/>
                <a:gd name="T159" fmla="*/ 1766 h 17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8" h="1766">
                  <a:moveTo>
                    <a:pt x="346" y="1766"/>
                  </a:moveTo>
                  <a:lnTo>
                    <a:pt x="348" y="1766"/>
                  </a:lnTo>
                  <a:lnTo>
                    <a:pt x="351" y="1766"/>
                  </a:lnTo>
                  <a:lnTo>
                    <a:pt x="354" y="1766"/>
                  </a:lnTo>
                  <a:lnTo>
                    <a:pt x="357" y="1766"/>
                  </a:lnTo>
                  <a:lnTo>
                    <a:pt x="357" y="1755"/>
                  </a:lnTo>
                  <a:lnTo>
                    <a:pt x="358" y="1746"/>
                  </a:lnTo>
                  <a:lnTo>
                    <a:pt x="358" y="1736"/>
                  </a:lnTo>
                  <a:lnTo>
                    <a:pt x="357" y="1727"/>
                  </a:lnTo>
                  <a:lnTo>
                    <a:pt x="356" y="1718"/>
                  </a:lnTo>
                  <a:lnTo>
                    <a:pt x="354" y="1710"/>
                  </a:lnTo>
                  <a:lnTo>
                    <a:pt x="354" y="1703"/>
                  </a:lnTo>
                  <a:lnTo>
                    <a:pt x="356" y="1696"/>
                  </a:lnTo>
                  <a:lnTo>
                    <a:pt x="357" y="1689"/>
                  </a:lnTo>
                  <a:lnTo>
                    <a:pt x="356" y="1678"/>
                  </a:lnTo>
                  <a:lnTo>
                    <a:pt x="354" y="1670"/>
                  </a:lnTo>
                  <a:lnTo>
                    <a:pt x="354" y="1659"/>
                  </a:lnTo>
                  <a:lnTo>
                    <a:pt x="354" y="1640"/>
                  </a:lnTo>
                  <a:lnTo>
                    <a:pt x="356" y="1607"/>
                  </a:lnTo>
                  <a:lnTo>
                    <a:pt x="357" y="1572"/>
                  </a:lnTo>
                  <a:lnTo>
                    <a:pt x="357" y="1546"/>
                  </a:lnTo>
                  <a:lnTo>
                    <a:pt x="356" y="1518"/>
                  </a:lnTo>
                  <a:lnTo>
                    <a:pt x="356" y="1479"/>
                  </a:lnTo>
                  <a:lnTo>
                    <a:pt x="356" y="1441"/>
                  </a:lnTo>
                  <a:lnTo>
                    <a:pt x="356" y="1409"/>
                  </a:lnTo>
                  <a:lnTo>
                    <a:pt x="356" y="1380"/>
                  </a:lnTo>
                  <a:lnTo>
                    <a:pt x="353" y="1345"/>
                  </a:lnTo>
                  <a:lnTo>
                    <a:pt x="350" y="1306"/>
                  </a:lnTo>
                  <a:lnTo>
                    <a:pt x="346" y="1273"/>
                  </a:lnTo>
                  <a:lnTo>
                    <a:pt x="343" y="1242"/>
                  </a:lnTo>
                  <a:lnTo>
                    <a:pt x="341" y="1207"/>
                  </a:lnTo>
                  <a:lnTo>
                    <a:pt x="341" y="1173"/>
                  </a:lnTo>
                  <a:lnTo>
                    <a:pt x="341" y="1140"/>
                  </a:lnTo>
                  <a:lnTo>
                    <a:pt x="340" y="1105"/>
                  </a:lnTo>
                  <a:lnTo>
                    <a:pt x="338" y="1067"/>
                  </a:lnTo>
                  <a:lnTo>
                    <a:pt x="336" y="1032"/>
                  </a:lnTo>
                  <a:lnTo>
                    <a:pt x="334" y="1013"/>
                  </a:lnTo>
                  <a:lnTo>
                    <a:pt x="331" y="995"/>
                  </a:lnTo>
                  <a:lnTo>
                    <a:pt x="328" y="967"/>
                  </a:lnTo>
                  <a:lnTo>
                    <a:pt x="326" y="938"/>
                  </a:lnTo>
                  <a:lnTo>
                    <a:pt x="324" y="911"/>
                  </a:lnTo>
                  <a:lnTo>
                    <a:pt x="324" y="871"/>
                  </a:lnTo>
                  <a:lnTo>
                    <a:pt x="323" y="808"/>
                  </a:lnTo>
                  <a:lnTo>
                    <a:pt x="320" y="747"/>
                  </a:lnTo>
                  <a:lnTo>
                    <a:pt x="320" y="716"/>
                  </a:lnTo>
                  <a:lnTo>
                    <a:pt x="323" y="756"/>
                  </a:lnTo>
                  <a:lnTo>
                    <a:pt x="331" y="810"/>
                  </a:lnTo>
                  <a:lnTo>
                    <a:pt x="344" y="873"/>
                  </a:lnTo>
                  <a:lnTo>
                    <a:pt x="357" y="941"/>
                  </a:lnTo>
                  <a:lnTo>
                    <a:pt x="371" y="1008"/>
                  </a:lnTo>
                  <a:lnTo>
                    <a:pt x="383" y="1065"/>
                  </a:lnTo>
                  <a:lnTo>
                    <a:pt x="391" y="1109"/>
                  </a:lnTo>
                  <a:lnTo>
                    <a:pt x="394" y="1135"/>
                  </a:lnTo>
                  <a:lnTo>
                    <a:pt x="396" y="1184"/>
                  </a:lnTo>
                  <a:lnTo>
                    <a:pt x="400" y="1222"/>
                  </a:lnTo>
                  <a:lnTo>
                    <a:pt x="406" y="1254"/>
                  </a:lnTo>
                  <a:lnTo>
                    <a:pt x="410" y="1278"/>
                  </a:lnTo>
                  <a:lnTo>
                    <a:pt x="408" y="1338"/>
                  </a:lnTo>
                  <a:lnTo>
                    <a:pt x="404" y="1446"/>
                  </a:lnTo>
                  <a:lnTo>
                    <a:pt x="398" y="1553"/>
                  </a:lnTo>
                  <a:lnTo>
                    <a:pt x="396" y="1612"/>
                  </a:lnTo>
                  <a:lnTo>
                    <a:pt x="393" y="1638"/>
                  </a:lnTo>
                  <a:lnTo>
                    <a:pt x="386" y="1675"/>
                  </a:lnTo>
                  <a:lnTo>
                    <a:pt x="380" y="1717"/>
                  </a:lnTo>
                  <a:lnTo>
                    <a:pt x="376" y="1757"/>
                  </a:lnTo>
                  <a:lnTo>
                    <a:pt x="378" y="1759"/>
                  </a:lnTo>
                  <a:lnTo>
                    <a:pt x="383" y="1759"/>
                  </a:lnTo>
                  <a:lnTo>
                    <a:pt x="387" y="1760"/>
                  </a:lnTo>
                  <a:lnTo>
                    <a:pt x="393" y="1760"/>
                  </a:lnTo>
                  <a:lnTo>
                    <a:pt x="404" y="1762"/>
                  </a:lnTo>
                  <a:lnTo>
                    <a:pt x="418" y="1764"/>
                  </a:lnTo>
                  <a:lnTo>
                    <a:pt x="433" y="1766"/>
                  </a:lnTo>
                  <a:lnTo>
                    <a:pt x="448" y="1766"/>
                  </a:lnTo>
                  <a:lnTo>
                    <a:pt x="464" y="1766"/>
                  </a:lnTo>
                  <a:lnTo>
                    <a:pt x="481" y="1766"/>
                  </a:lnTo>
                  <a:lnTo>
                    <a:pt x="497" y="1766"/>
                  </a:lnTo>
                  <a:lnTo>
                    <a:pt x="514" y="1764"/>
                  </a:lnTo>
                  <a:lnTo>
                    <a:pt x="531" y="1762"/>
                  </a:lnTo>
                  <a:lnTo>
                    <a:pt x="547" y="1760"/>
                  </a:lnTo>
                  <a:lnTo>
                    <a:pt x="563" y="1757"/>
                  </a:lnTo>
                  <a:lnTo>
                    <a:pt x="578" y="1753"/>
                  </a:lnTo>
                  <a:lnTo>
                    <a:pt x="591" y="1750"/>
                  </a:lnTo>
                  <a:lnTo>
                    <a:pt x="604" y="1745"/>
                  </a:lnTo>
                  <a:lnTo>
                    <a:pt x="616" y="1739"/>
                  </a:lnTo>
                  <a:lnTo>
                    <a:pt x="624" y="1732"/>
                  </a:lnTo>
                  <a:lnTo>
                    <a:pt x="623" y="1725"/>
                  </a:lnTo>
                  <a:lnTo>
                    <a:pt x="621" y="1718"/>
                  </a:lnTo>
                  <a:lnTo>
                    <a:pt x="617" y="1713"/>
                  </a:lnTo>
                  <a:lnTo>
                    <a:pt x="613" y="1708"/>
                  </a:lnTo>
                  <a:lnTo>
                    <a:pt x="618" y="1684"/>
                  </a:lnTo>
                  <a:lnTo>
                    <a:pt x="623" y="1652"/>
                  </a:lnTo>
                  <a:lnTo>
                    <a:pt x="624" y="1621"/>
                  </a:lnTo>
                  <a:lnTo>
                    <a:pt x="624" y="1593"/>
                  </a:lnTo>
                  <a:lnTo>
                    <a:pt x="627" y="1547"/>
                  </a:lnTo>
                  <a:lnTo>
                    <a:pt x="633" y="1477"/>
                  </a:lnTo>
                  <a:lnTo>
                    <a:pt x="638" y="1408"/>
                  </a:lnTo>
                  <a:lnTo>
                    <a:pt x="643" y="1360"/>
                  </a:lnTo>
                  <a:lnTo>
                    <a:pt x="646" y="1315"/>
                  </a:lnTo>
                  <a:lnTo>
                    <a:pt x="648" y="1250"/>
                  </a:lnTo>
                  <a:lnTo>
                    <a:pt x="648" y="1186"/>
                  </a:lnTo>
                  <a:lnTo>
                    <a:pt x="644" y="1140"/>
                  </a:lnTo>
                  <a:lnTo>
                    <a:pt x="638" y="1114"/>
                  </a:lnTo>
                  <a:lnTo>
                    <a:pt x="633" y="1091"/>
                  </a:lnTo>
                  <a:lnTo>
                    <a:pt x="630" y="1070"/>
                  </a:lnTo>
                  <a:lnTo>
                    <a:pt x="626" y="1053"/>
                  </a:lnTo>
                  <a:lnTo>
                    <a:pt x="621" y="1032"/>
                  </a:lnTo>
                  <a:lnTo>
                    <a:pt x="617" y="1008"/>
                  </a:lnTo>
                  <a:lnTo>
                    <a:pt x="613" y="987"/>
                  </a:lnTo>
                  <a:lnTo>
                    <a:pt x="611" y="973"/>
                  </a:lnTo>
                  <a:lnTo>
                    <a:pt x="610" y="960"/>
                  </a:lnTo>
                  <a:lnTo>
                    <a:pt x="607" y="941"/>
                  </a:lnTo>
                  <a:lnTo>
                    <a:pt x="603" y="922"/>
                  </a:lnTo>
                  <a:lnTo>
                    <a:pt x="601" y="906"/>
                  </a:lnTo>
                  <a:lnTo>
                    <a:pt x="600" y="891"/>
                  </a:lnTo>
                  <a:lnTo>
                    <a:pt x="597" y="871"/>
                  </a:lnTo>
                  <a:lnTo>
                    <a:pt x="594" y="850"/>
                  </a:lnTo>
                  <a:lnTo>
                    <a:pt x="593" y="833"/>
                  </a:lnTo>
                  <a:lnTo>
                    <a:pt x="593" y="780"/>
                  </a:lnTo>
                  <a:lnTo>
                    <a:pt x="594" y="683"/>
                  </a:lnTo>
                  <a:lnTo>
                    <a:pt x="593" y="583"/>
                  </a:lnTo>
                  <a:lnTo>
                    <a:pt x="591" y="525"/>
                  </a:lnTo>
                  <a:lnTo>
                    <a:pt x="584" y="525"/>
                  </a:lnTo>
                  <a:lnTo>
                    <a:pt x="576" y="527"/>
                  </a:lnTo>
                  <a:lnTo>
                    <a:pt x="564" y="527"/>
                  </a:lnTo>
                  <a:lnTo>
                    <a:pt x="551" y="529"/>
                  </a:lnTo>
                  <a:lnTo>
                    <a:pt x="538" y="529"/>
                  </a:lnTo>
                  <a:lnTo>
                    <a:pt x="523" y="531"/>
                  </a:lnTo>
                  <a:lnTo>
                    <a:pt x="507" y="532"/>
                  </a:lnTo>
                  <a:lnTo>
                    <a:pt x="490" y="534"/>
                  </a:lnTo>
                  <a:lnTo>
                    <a:pt x="473" y="538"/>
                  </a:lnTo>
                  <a:lnTo>
                    <a:pt x="456" y="541"/>
                  </a:lnTo>
                  <a:lnTo>
                    <a:pt x="437" y="543"/>
                  </a:lnTo>
                  <a:lnTo>
                    <a:pt x="421" y="546"/>
                  </a:lnTo>
                  <a:lnTo>
                    <a:pt x="404" y="552"/>
                  </a:lnTo>
                  <a:lnTo>
                    <a:pt x="388" y="555"/>
                  </a:lnTo>
                  <a:lnTo>
                    <a:pt x="374" y="560"/>
                  </a:lnTo>
                  <a:lnTo>
                    <a:pt x="361" y="566"/>
                  </a:lnTo>
                  <a:lnTo>
                    <a:pt x="354" y="524"/>
                  </a:lnTo>
                  <a:lnTo>
                    <a:pt x="346" y="464"/>
                  </a:lnTo>
                  <a:lnTo>
                    <a:pt x="336" y="394"/>
                  </a:lnTo>
                  <a:lnTo>
                    <a:pt x="326" y="319"/>
                  </a:lnTo>
                  <a:lnTo>
                    <a:pt x="317" y="242"/>
                  </a:lnTo>
                  <a:lnTo>
                    <a:pt x="311" y="169"/>
                  </a:lnTo>
                  <a:lnTo>
                    <a:pt x="307" y="106"/>
                  </a:lnTo>
                  <a:lnTo>
                    <a:pt x="307" y="57"/>
                  </a:lnTo>
                  <a:lnTo>
                    <a:pt x="283" y="66"/>
                  </a:lnTo>
                  <a:lnTo>
                    <a:pt x="259" y="70"/>
                  </a:lnTo>
                  <a:lnTo>
                    <a:pt x="236" y="70"/>
                  </a:lnTo>
                  <a:lnTo>
                    <a:pt x="216" y="66"/>
                  </a:lnTo>
                  <a:lnTo>
                    <a:pt x="196" y="61"/>
                  </a:lnTo>
                  <a:lnTo>
                    <a:pt x="179" y="56"/>
                  </a:lnTo>
                  <a:lnTo>
                    <a:pt x="164" y="49"/>
                  </a:lnTo>
                  <a:lnTo>
                    <a:pt x="151" y="43"/>
                  </a:lnTo>
                  <a:lnTo>
                    <a:pt x="141" y="40"/>
                  </a:lnTo>
                  <a:lnTo>
                    <a:pt x="131" y="35"/>
                  </a:lnTo>
                  <a:lnTo>
                    <a:pt x="121" y="31"/>
                  </a:lnTo>
                  <a:lnTo>
                    <a:pt x="113" y="28"/>
                  </a:lnTo>
                  <a:lnTo>
                    <a:pt x="104" y="24"/>
                  </a:lnTo>
                  <a:lnTo>
                    <a:pt x="94" y="19"/>
                  </a:lnTo>
                  <a:lnTo>
                    <a:pt x="84" y="12"/>
                  </a:lnTo>
                  <a:lnTo>
                    <a:pt x="74" y="3"/>
                  </a:lnTo>
                  <a:lnTo>
                    <a:pt x="70" y="1"/>
                  </a:lnTo>
                  <a:lnTo>
                    <a:pt x="66" y="0"/>
                  </a:lnTo>
                  <a:lnTo>
                    <a:pt x="61" y="0"/>
                  </a:lnTo>
                  <a:lnTo>
                    <a:pt x="56" y="1"/>
                  </a:lnTo>
                  <a:lnTo>
                    <a:pt x="54" y="64"/>
                  </a:lnTo>
                  <a:lnTo>
                    <a:pt x="51" y="167"/>
                  </a:lnTo>
                  <a:lnTo>
                    <a:pt x="50" y="270"/>
                  </a:lnTo>
                  <a:lnTo>
                    <a:pt x="50" y="335"/>
                  </a:lnTo>
                  <a:lnTo>
                    <a:pt x="44" y="339"/>
                  </a:lnTo>
                  <a:lnTo>
                    <a:pt x="37" y="342"/>
                  </a:lnTo>
                  <a:lnTo>
                    <a:pt x="31" y="346"/>
                  </a:lnTo>
                  <a:lnTo>
                    <a:pt x="26" y="349"/>
                  </a:lnTo>
                  <a:lnTo>
                    <a:pt x="19" y="353"/>
                  </a:lnTo>
                  <a:lnTo>
                    <a:pt x="13" y="354"/>
                  </a:lnTo>
                  <a:lnTo>
                    <a:pt x="6" y="358"/>
                  </a:lnTo>
                  <a:lnTo>
                    <a:pt x="0" y="361"/>
                  </a:lnTo>
                  <a:lnTo>
                    <a:pt x="10" y="398"/>
                  </a:lnTo>
                  <a:lnTo>
                    <a:pt x="20" y="433"/>
                  </a:lnTo>
                  <a:lnTo>
                    <a:pt x="29" y="463"/>
                  </a:lnTo>
                  <a:lnTo>
                    <a:pt x="33" y="485"/>
                  </a:lnTo>
                  <a:lnTo>
                    <a:pt x="36" y="508"/>
                  </a:lnTo>
                  <a:lnTo>
                    <a:pt x="40" y="536"/>
                  </a:lnTo>
                  <a:lnTo>
                    <a:pt x="46" y="562"/>
                  </a:lnTo>
                  <a:lnTo>
                    <a:pt x="51" y="580"/>
                  </a:lnTo>
                  <a:lnTo>
                    <a:pt x="59" y="602"/>
                  </a:lnTo>
                  <a:lnTo>
                    <a:pt x="67" y="642"/>
                  </a:lnTo>
                  <a:lnTo>
                    <a:pt x="76" y="684"/>
                  </a:lnTo>
                  <a:lnTo>
                    <a:pt x="80" y="707"/>
                  </a:lnTo>
                  <a:lnTo>
                    <a:pt x="81" y="728"/>
                  </a:lnTo>
                  <a:lnTo>
                    <a:pt x="86" y="761"/>
                  </a:lnTo>
                  <a:lnTo>
                    <a:pt x="90" y="800"/>
                  </a:lnTo>
                  <a:lnTo>
                    <a:pt x="94" y="829"/>
                  </a:lnTo>
                  <a:lnTo>
                    <a:pt x="99" y="854"/>
                  </a:lnTo>
                  <a:lnTo>
                    <a:pt x="103" y="880"/>
                  </a:lnTo>
                  <a:lnTo>
                    <a:pt x="104" y="904"/>
                  </a:lnTo>
                  <a:lnTo>
                    <a:pt x="103" y="925"/>
                  </a:lnTo>
                  <a:lnTo>
                    <a:pt x="101" y="943"/>
                  </a:lnTo>
                  <a:lnTo>
                    <a:pt x="101" y="959"/>
                  </a:lnTo>
                  <a:lnTo>
                    <a:pt x="101" y="973"/>
                  </a:lnTo>
                  <a:lnTo>
                    <a:pt x="104" y="983"/>
                  </a:lnTo>
                  <a:lnTo>
                    <a:pt x="107" y="994"/>
                  </a:lnTo>
                  <a:lnTo>
                    <a:pt x="111" y="1006"/>
                  </a:lnTo>
                  <a:lnTo>
                    <a:pt x="113" y="1016"/>
                  </a:lnTo>
                  <a:lnTo>
                    <a:pt x="113" y="1025"/>
                  </a:lnTo>
                  <a:lnTo>
                    <a:pt x="111" y="1034"/>
                  </a:lnTo>
                  <a:lnTo>
                    <a:pt x="111" y="1048"/>
                  </a:lnTo>
                  <a:lnTo>
                    <a:pt x="111" y="1058"/>
                  </a:lnTo>
                  <a:lnTo>
                    <a:pt x="113" y="1065"/>
                  </a:lnTo>
                  <a:lnTo>
                    <a:pt x="119" y="1081"/>
                  </a:lnTo>
                  <a:lnTo>
                    <a:pt x="126" y="1111"/>
                  </a:lnTo>
                  <a:lnTo>
                    <a:pt x="134" y="1146"/>
                  </a:lnTo>
                  <a:lnTo>
                    <a:pt x="139" y="1172"/>
                  </a:lnTo>
                  <a:lnTo>
                    <a:pt x="140" y="1200"/>
                  </a:lnTo>
                  <a:lnTo>
                    <a:pt x="141" y="1238"/>
                  </a:lnTo>
                  <a:lnTo>
                    <a:pt x="141" y="1280"/>
                  </a:lnTo>
                  <a:lnTo>
                    <a:pt x="144" y="1311"/>
                  </a:lnTo>
                  <a:lnTo>
                    <a:pt x="147" y="1339"/>
                  </a:lnTo>
                  <a:lnTo>
                    <a:pt x="149" y="1369"/>
                  </a:lnTo>
                  <a:lnTo>
                    <a:pt x="150" y="1399"/>
                  </a:lnTo>
                  <a:lnTo>
                    <a:pt x="149" y="1418"/>
                  </a:lnTo>
                  <a:lnTo>
                    <a:pt x="147" y="1439"/>
                  </a:lnTo>
                  <a:lnTo>
                    <a:pt x="149" y="1467"/>
                  </a:lnTo>
                  <a:lnTo>
                    <a:pt x="149" y="1495"/>
                  </a:lnTo>
                  <a:lnTo>
                    <a:pt x="151" y="1514"/>
                  </a:lnTo>
                  <a:lnTo>
                    <a:pt x="153" y="1535"/>
                  </a:lnTo>
                  <a:lnTo>
                    <a:pt x="150" y="1566"/>
                  </a:lnTo>
                  <a:lnTo>
                    <a:pt x="146" y="1598"/>
                  </a:lnTo>
                  <a:lnTo>
                    <a:pt x="141" y="1617"/>
                  </a:lnTo>
                  <a:lnTo>
                    <a:pt x="139" y="1626"/>
                  </a:lnTo>
                  <a:lnTo>
                    <a:pt x="137" y="1635"/>
                  </a:lnTo>
                  <a:lnTo>
                    <a:pt x="136" y="1642"/>
                  </a:lnTo>
                  <a:lnTo>
                    <a:pt x="136" y="1649"/>
                  </a:lnTo>
                  <a:lnTo>
                    <a:pt x="130" y="1652"/>
                  </a:lnTo>
                  <a:lnTo>
                    <a:pt x="126" y="1656"/>
                  </a:lnTo>
                  <a:lnTo>
                    <a:pt x="121" y="1661"/>
                  </a:lnTo>
                  <a:lnTo>
                    <a:pt x="119" y="1664"/>
                  </a:lnTo>
                  <a:lnTo>
                    <a:pt x="116" y="1673"/>
                  </a:lnTo>
                  <a:lnTo>
                    <a:pt x="109" y="1691"/>
                  </a:lnTo>
                  <a:lnTo>
                    <a:pt x="101" y="1708"/>
                  </a:lnTo>
                  <a:lnTo>
                    <a:pt x="97" y="1722"/>
                  </a:lnTo>
                  <a:lnTo>
                    <a:pt x="101" y="1724"/>
                  </a:lnTo>
                  <a:lnTo>
                    <a:pt x="106" y="1725"/>
                  </a:lnTo>
                  <a:lnTo>
                    <a:pt x="110" y="1727"/>
                  </a:lnTo>
                  <a:lnTo>
                    <a:pt x="114" y="1729"/>
                  </a:lnTo>
                  <a:lnTo>
                    <a:pt x="126" y="1732"/>
                  </a:lnTo>
                  <a:lnTo>
                    <a:pt x="139" y="1734"/>
                  </a:lnTo>
                  <a:lnTo>
                    <a:pt x="151" y="1738"/>
                  </a:lnTo>
                  <a:lnTo>
                    <a:pt x="167" y="1741"/>
                  </a:lnTo>
                  <a:lnTo>
                    <a:pt x="183" y="1743"/>
                  </a:lnTo>
                  <a:lnTo>
                    <a:pt x="199" y="1746"/>
                  </a:lnTo>
                  <a:lnTo>
                    <a:pt x="216" y="1750"/>
                  </a:lnTo>
                  <a:lnTo>
                    <a:pt x="233" y="1752"/>
                  </a:lnTo>
                  <a:lnTo>
                    <a:pt x="249" y="1755"/>
                  </a:lnTo>
                  <a:lnTo>
                    <a:pt x="266" y="1757"/>
                  </a:lnTo>
                  <a:lnTo>
                    <a:pt x="281" y="1759"/>
                  </a:lnTo>
                  <a:lnTo>
                    <a:pt x="296" y="1760"/>
                  </a:lnTo>
                  <a:lnTo>
                    <a:pt x="310" y="1762"/>
                  </a:lnTo>
                  <a:lnTo>
                    <a:pt x="324" y="1764"/>
                  </a:lnTo>
                  <a:lnTo>
                    <a:pt x="336" y="1766"/>
                  </a:lnTo>
                  <a:lnTo>
                    <a:pt x="346" y="17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41" name="Freeform 16"/>
            <p:cNvSpPr>
              <a:spLocks/>
            </p:cNvSpPr>
            <p:nvPr/>
          </p:nvSpPr>
          <p:spPr bwMode="auto">
            <a:xfrm>
              <a:off x="6580" y="4477"/>
              <a:ext cx="237" cy="699"/>
            </a:xfrm>
            <a:custGeom>
              <a:avLst/>
              <a:gdLst>
                <a:gd name="T0" fmla="*/ 0 w 476"/>
                <a:gd name="T1" fmla="*/ 1 h 1398"/>
                <a:gd name="T2" fmla="*/ 0 w 476"/>
                <a:gd name="T3" fmla="*/ 1 h 1398"/>
                <a:gd name="T4" fmla="*/ 0 w 476"/>
                <a:gd name="T5" fmla="*/ 1 h 1398"/>
                <a:gd name="T6" fmla="*/ 0 w 476"/>
                <a:gd name="T7" fmla="*/ 1 h 1398"/>
                <a:gd name="T8" fmla="*/ 0 w 476"/>
                <a:gd name="T9" fmla="*/ 1 h 1398"/>
                <a:gd name="T10" fmla="*/ 0 w 476"/>
                <a:gd name="T11" fmla="*/ 1 h 1398"/>
                <a:gd name="T12" fmla="*/ 0 w 476"/>
                <a:gd name="T13" fmla="*/ 1 h 1398"/>
                <a:gd name="T14" fmla="*/ 0 w 476"/>
                <a:gd name="T15" fmla="*/ 1 h 1398"/>
                <a:gd name="T16" fmla="*/ 0 w 476"/>
                <a:gd name="T17" fmla="*/ 1 h 1398"/>
                <a:gd name="T18" fmla="*/ 0 w 476"/>
                <a:gd name="T19" fmla="*/ 1 h 1398"/>
                <a:gd name="T20" fmla="*/ 0 w 476"/>
                <a:gd name="T21" fmla="*/ 1 h 1398"/>
                <a:gd name="T22" fmla="*/ 0 w 476"/>
                <a:gd name="T23" fmla="*/ 1 h 1398"/>
                <a:gd name="T24" fmla="*/ 0 w 476"/>
                <a:gd name="T25" fmla="*/ 1 h 1398"/>
                <a:gd name="T26" fmla="*/ 0 w 476"/>
                <a:gd name="T27" fmla="*/ 1 h 1398"/>
                <a:gd name="T28" fmla="*/ 0 w 476"/>
                <a:gd name="T29" fmla="*/ 0 h 1398"/>
                <a:gd name="T30" fmla="*/ 0 w 476"/>
                <a:gd name="T31" fmla="*/ 1 h 1398"/>
                <a:gd name="T32" fmla="*/ 0 w 476"/>
                <a:gd name="T33" fmla="*/ 1 h 1398"/>
                <a:gd name="T34" fmla="*/ 0 w 476"/>
                <a:gd name="T35" fmla="*/ 1 h 1398"/>
                <a:gd name="T36" fmla="*/ 0 w 476"/>
                <a:gd name="T37" fmla="*/ 1 h 1398"/>
                <a:gd name="T38" fmla="*/ 0 w 476"/>
                <a:gd name="T39" fmla="*/ 1 h 1398"/>
                <a:gd name="T40" fmla="*/ 0 w 476"/>
                <a:gd name="T41" fmla="*/ 1 h 1398"/>
                <a:gd name="T42" fmla="*/ 0 w 476"/>
                <a:gd name="T43" fmla="*/ 1 h 1398"/>
                <a:gd name="T44" fmla="*/ 0 w 476"/>
                <a:gd name="T45" fmla="*/ 1 h 1398"/>
                <a:gd name="T46" fmla="*/ 0 w 476"/>
                <a:gd name="T47" fmla="*/ 1 h 1398"/>
                <a:gd name="T48" fmla="*/ 0 w 476"/>
                <a:gd name="T49" fmla="*/ 1 h 1398"/>
                <a:gd name="T50" fmla="*/ 0 w 476"/>
                <a:gd name="T51" fmla="*/ 1 h 1398"/>
                <a:gd name="T52" fmla="*/ 0 w 476"/>
                <a:gd name="T53" fmla="*/ 1 h 1398"/>
                <a:gd name="T54" fmla="*/ 0 w 476"/>
                <a:gd name="T55" fmla="*/ 1 h 1398"/>
                <a:gd name="T56" fmla="*/ 0 w 476"/>
                <a:gd name="T57" fmla="*/ 1 h 1398"/>
                <a:gd name="T58" fmla="*/ 0 w 476"/>
                <a:gd name="T59" fmla="*/ 1 h 1398"/>
                <a:gd name="T60" fmla="*/ 0 w 476"/>
                <a:gd name="T61" fmla="*/ 1 h 1398"/>
                <a:gd name="T62" fmla="*/ 0 w 476"/>
                <a:gd name="T63" fmla="*/ 1 h 1398"/>
                <a:gd name="T64" fmla="*/ 0 w 476"/>
                <a:gd name="T65" fmla="*/ 1 h 1398"/>
                <a:gd name="T66" fmla="*/ 0 w 476"/>
                <a:gd name="T67" fmla="*/ 1 h 1398"/>
                <a:gd name="T68" fmla="*/ 0 w 476"/>
                <a:gd name="T69" fmla="*/ 1 h 1398"/>
                <a:gd name="T70" fmla="*/ 0 w 476"/>
                <a:gd name="T71" fmla="*/ 1 h 1398"/>
                <a:gd name="T72" fmla="*/ 0 w 476"/>
                <a:gd name="T73" fmla="*/ 1 h 1398"/>
                <a:gd name="T74" fmla="*/ 0 w 476"/>
                <a:gd name="T75" fmla="*/ 1 h 1398"/>
                <a:gd name="T76" fmla="*/ 0 w 476"/>
                <a:gd name="T77" fmla="*/ 1 h 1398"/>
                <a:gd name="T78" fmla="*/ 0 w 476"/>
                <a:gd name="T79" fmla="*/ 1 h 1398"/>
                <a:gd name="T80" fmla="*/ 0 w 476"/>
                <a:gd name="T81" fmla="*/ 1 h 1398"/>
                <a:gd name="T82" fmla="*/ 0 w 476"/>
                <a:gd name="T83" fmla="*/ 1 h 1398"/>
                <a:gd name="T84" fmla="*/ 0 w 476"/>
                <a:gd name="T85" fmla="*/ 1 h 1398"/>
                <a:gd name="T86" fmla="*/ 0 w 476"/>
                <a:gd name="T87" fmla="*/ 1 h 1398"/>
                <a:gd name="T88" fmla="*/ 0 w 476"/>
                <a:gd name="T89" fmla="*/ 1 h 1398"/>
                <a:gd name="T90" fmla="*/ 0 w 476"/>
                <a:gd name="T91" fmla="*/ 1 h 1398"/>
                <a:gd name="T92" fmla="*/ 0 w 476"/>
                <a:gd name="T93" fmla="*/ 1 h 1398"/>
                <a:gd name="T94" fmla="*/ 0 w 476"/>
                <a:gd name="T95" fmla="*/ 1 h 1398"/>
                <a:gd name="T96" fmla="*/ 0 w 476"/>
                <a:gd name="T97" fmla="*/ 1 h 1398"/>
                <a:gd name="T98" fmla="*/ 0 w 476"/>
                <a:gd name="T99" fmla="*/ 1 h 1398"/>
                <a:gd name="T100" fmla="*/ 0 w 476"/>
                <a:gd name="T101" fmla="*/ 1 h 1398"/>
                <a:gd name="T102" fmla="*/ 0 w 476"/>
                <a:gd name="T103" fmla="*/ 1 h 1398"/>
                <a:gd name="T104" fmla="*/ 0 w 476"/>
                <a:gd name="T105" fmla="*/ 1 h 1398"/>
                <a:gd name="T106" fmla="*/ 0 w 476"/>
                <a:gd name="T107" fmla="*/ 1 h 1398"/>
                <a:gd name="T108" fmla="*/ 0 w 476"/>
                <a:gd name="T109" fmla="*/ 1 h 13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6"/>
                <a:gd name="T166" fmla="*/ 0 h 1398"/>
                <a:gd name="T167" fmla="*/ 476 w 476"/>
                <a:gd name="T168" fmla="*/ 1398 h 13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6" h="1398">
                  <a:moveTo>
                    <a:pt x="284" y="1357"/>
                  </a:moveTo>
                  <a:lnTo>
                    <a:pt x="277" y="1357"/>
                  </a:lnTo>
                  <a:lnTo>
                    <a:pt x="269" y="1359"/>
                  </a:lnTo>
                  <a:lnTo>
                    <a:pt x="257" y="1359"/>
                  </a:lnTo>
                  <a:lnTo>
                    <a:pt x="244" y="1361"/>
                  </a:lnTo>
                  <a:lnTo>
                    <a:pt x="231" y="1361"/>
                  </a:lnTo>
                  <a:lnTo>
                    <a:pt x="216" y="1363"/>
                  </a:lnTo>
                  <a:lnTo>
                    <a:pt x="200" y="1364"/>
                  </a:lnTo>
                  <a:lnTo>
                    <a:pt x="183" y="1366"/>
                  </a:lnTo>
                  <a:lnTo>
                    <a:pt x="166" y="1370"/>
                  </a:lnTo>
                  <a:lnTo>
                    <a:pt x="149" y="1373"/>
                  </a:lnTo>
                  <a:lnTo>
                    <a:pt x="130" y="1375"/>
                  </a:lnTo>
                  <a:lnTo>
                    <a:pt x="114" y="1378"/>
                  </a:lnTo>
                  <a:lnTo>
                    <a:pt x="97" y="1384"/>
                  </a:lnTo>
                  <a:lnTo>
                    <a:pt x="81" y="1387"/>
                  </a:lnTo>
                  <a:lnTo>
                    <a:pt x="67" y="1392"/>
                  </a:lnTo>
                  <a:lnTo>
                    <a:pt x="54" y="1398"/>
                  </a:lnTo>
                  <a:lnTo>
                    <a:pt x="47" y="1356"/>
                  </a:lnTo>
                  <a:lnTo>
                    <a:pt x="39" y="1296"/>
                  </a:lnTo>
                  <a:lnTo>
                    <a:pt x="29" y="1226"/>
                  </a:lnTo>
                  <a:lnTo>
                    <a:pt x="19" y="1151"/>
                  </a:lnTo>
                  <a:lnTo>
                    <a:pt x="10" y="1074"/>
                  </a:lnTo>
                  <a:lnTo>
                    <a:pt x="4" y="1001"/>
                  </a:lnTo>
                  <a:lnTo>
                    <a:pt x="0" y="938"/>
                  </a:lnTo>
                  <a:lnTo>
                    <a:pt x="0" y="889"/>
                  </a:lnTo>
                  <a:lnTo>
                    <a:pt x="9" y="807"/>
                  </a:lnTo>
                  <a:lnTo>
                    <a:pt x="19" y="725"/>
                  </a:lnTo>
                  <a:lnTo>
                    <a:pt x="29" y="654"/>
                  </a:lnTo>
                  <a:lnTo>
                    <a:pt x="33" y="606"/>
                  </a:lnTo>
                  <a:lnTo>
                    <a:pt x="39" y="561"/>
                  </a:lnTo>
                  <a:lnTo>
                    <a:pt x="50" y="503"/>
                  </a:lnTo>
                  <a:lnTo>
                    <a:pt x="66" y="437"/>
                  </a:lnTo>
                  <a:lnTo>
                    <a:pt x="84" y="369"/>
                  </a:lnTo>
                  <a:lnTo>
                    <a:pt x="104" y="302"/>
                  </a:lnTo>
                  <a:lnTo>
                    <a:pt x="121" y="243"/>
                  </a:lnTo>
                  <a:lnTo>
                    <a:pt x="137" y="196"/>
                  </a:lnTo>
                  <a:lnTo>
                    <a:pt x="147" y="164"/>
                  </a:lnTo>
                  <a:lnTo>
                    <a:pt x="151" y="150"/>
                  </a:lnTo>
                  <a:lnTo>
                    <a:pt x="157" y="133"/>
                  </a:lnTo>
                  <a:lnTo>
                    <a:pt x="163" y="117"/>
                  </a:lnTo>
                  <a:lnTo>
                    <a:pt x="166" y="105"/>
                  </a:lnTo>
                  <a:lnTo>
                    <a:pt x="179" y="88"/>
                  </a:lnTo>
                  <a:lnTo>
                    <a:pt x="189" y="63"/>
                  </a:lnTo>
                  <a:lnTo>
                    <a:pt x="194" y="33"/>
                  </a:lnTo>
                  <a:lnTo>
                    <a:pt x="194" y="0"/>
                  </a:lnTo>
                  <a:lnTo>
                    <a:pt x="203" y="5"/>
                  </a:lnTo>
                  <a:lnTo>
                    <a:pt x="209" y="11"/>
                  </a:lnTo>
                  <a:lnTo>
                    <a:pt x="211" y="18"/>
                  </a:lnTo>
                  <a:lnTo>
                    <a:pt x="214" y="23"/>
                  </a:lnTo>
                  <a:lnTo>
                    <a:pt x="219" y="32"/>
                  </a:lnTo>
                  <a:lnTo>
                    <a:pt x="226" y="46"/>
                  </a:lnTo>
                  <a:lnTo>
                    <a:pt x="233" y="65"/>
                  </a:lnTo>
                  <a:lnTo>
                    <a:pt x="237" y="84"/>
                  </a:lnTo>
                  <a:lnTo>
                    <a:pt x="244" y="88"/>
                  </a:lnTo>
                  <a:lnTo>
                    <a:pt x="251" y="91"/>
                  </a:lnTo>
                  <a:lnTo>
                    <a:pt x="260" y="95"/>
                  </a:lnTo>
                  <a:lnTo>
                    <a:pt x="267" y="98"/>
                  </a:lnTo>
                  <a:lnTo>
                    <a:pt x="273" y="102"/>
                  </a:lnTo>
                  <a:lnTo>
                    <a:pt x="280" y="105"/>
                  </a:lnTo>
                  <a:lnTo>
                    <a:pt x="284" y="109"/>
                  </a:lnTo>
                  <a:lnTo>
                    <a:pt x="289" y="110"/>
                  </a:lnTo>
                  <a:lnTo>
                    <a:pt x="290" y="126"/>
                  </a:lnTo>
                  <a:lnTo>
                    <a:pt x="293" y="142"/>
                  </a:lnTo>
                  <a:lnTo>
                    <a:pt x="297" y="156"/>
                  </a:lnTo>
                  <a:lnTo>
                    <a:pt x="303" y="161"/>
                  </a:lnTo>
                  <a:lnTo>
                    <a:pt x="310" y="161"/>
                  </a:lnTo>
                  <a:lnTo>
                    <a:pt x="319" y="163"/>
                  </a:lnTo>
                  <a:lnTo>
                    <a:pt x="326" y="166"/>
                  </a:lnTo>
                  <a:lnTo>
                    <a:pt x="331" y="170"/>
                  </a:lnTo>
                  <a:lnTo>
                    <a:pt x="334" y="171"/>
                  </a:lnTo>
                  <a:lnTo>
                    <a:pt x="340" y="177"/>
                  </a:lnTo>
                  <a:lnTo>
                    <a:pt x="346" y="182"/>
                  </a:lnTo>
                  <a:lnTo>
                    <a:pt x="353" y="187"/>
                  </a:lnTo>
                  <a:lnTo>
                    <a:pt x="358" y="194"/>
                  </a:lnTo>
                  <a:lnTo>
                    <a:pt x="366" y="199"/>
                  </a:lnTo>
                  <a:lnTo>
                    <a:pt x="371" y="205"/>
                  </a:lnTo>
                  <a:lnTo>
                    <a:pt x="377" y="210"/>
                  </a:lnTo>
                  <a:lnTo>
                    <a:pt x="383" y="215"/>
                  </a:lnTo>
                  <a:lnTo>
                    <a:pt x="393" y="224"/>
                  </a:lnTo>
                  <a:lnTo>
                    <a:pt x="406" y="234"/>
                  </a:lnTo>
                  <a:lnTo>
                    <a:pt x="420" y="245"/>
                  </a:lnTo>
                  <a:lnTo>
                    <a:pt x="433" y="259"/>
                  </a:lnTo>
                  <a:lnTo>
                    <a:pt x="444" y="271"/>
                  </a:lnTo>
                  <a:lnTo>
                    <a:pt x="453" y="281"/>
                  </a:lnTo>
                  <a:lnTo>
                    <a:pt x="457" y="292"/>
                  </a:lnTo>
                  <a:lnTo>
                    <a:pt x="458" y="311"/>
                  </a:lnTo>
                  <a:lnTo>
                    <a:pt x="457" y="330"/>
                  </a:lnTo>
                  <a:lnTo>
                    <a:pt x="456" y="348"/>
                  </a:lnTo>
                  <a:lnTo>
                    <a:pt x="454" y="360"/>
                  </a:lnTo>
                  <a:lnTo>
                    <a:pt x="454" y="376"/>
                  </a:lnTo>
                  <a:lnTo>
                    <a:pt x="454" y="398"/>
                  </a:lnTo>
                  <a:lnTo>
                    <a:pt x="454" y="423"/>
                  </a:lnTo>
                  <a:lnTo>
                    <a:pt x="454" y="442"/>
                  </a:lnTo>
                  <a:lnTo>
                    <a:pt x="453" y="454"/>
                  </a:lnTo>
                  <a:lnTo>
                    <a:pt x="450" y="468"/>
                  </a:lnTo>
                  <a:lnTo>
                    <a:pt x="446" y="484"/>
                  </a:lnTo>
                  <a:lnTo>
                    <a:pt x="441" y="498"/>
                  </a:lnTo>
                  <a:lnTo>
                    <a:pt x="440" y="502"/>
                  </a:lnTo>
                  <a:lnTo>
                    <a:pt x="440" y="503"/>
                  </a:lnTo>
                  <a:lnTo>
                    <a:pt x="440" y="507"/>
                  </a:lnTo>
                  <a:lnTo>
                    <a:pt x="440" y="509"/>
                  </a:lnTo>
                  <a:lnTo>
                    <a:pt x="441" y="523"/>
                  </a:lnTo>
                  <a:lnTo>
                    <a:pt x="447" y="536"/>
                  </a:lnTo>
                  <a:lnTo>
                    <a:pt x="451" y="550"/>
                  </a:lnTo>
                  <a:lnTo>
                    <a:pt x="456" y="561"/>
                  </a:lnTo>
                  <a:lnTo>
                    <a:pt x="456" y="577"/>
                  </a:lnTo>
                  <a:lnTo>
                    <a:pt x="453" y="608"/>
                  </a:lnTo>
                  <a:lnTo>
                    <a:pt x="450" y="640"/>
                  </a:lnTo>
                  <a:lnTo>
                    <a:pt x="451" y="659"/>
                  </a:lnTo>
                  <a:lnTo>
                    <a:pt x="458" y="680"/>
                  </a:lnTo>
                  <a:lnTo>
                    <a:pt x="468" y="716"/>
                  </a:lnTo>
                  <a:lnTo>
                    <a:pt x="476" y="755"/>
                  </a:lnTo>
                  <a:lnTo>
                    <a:pt x="474" y="786"/>
                  </a:lnTo>
                  <a:lnTo>
                    <a:pt x="470" y="800"/>
                  </a:lnTo>
                  <a:lnTo>
                    <a:pt x="461" y="819"/>
                  </a:lnTo>
                  <a:lnTo>
                    <a:pt x="453" y="839"/>
                  </a:lnTo>
                  <a:lnTo>
                    <a:pt x="443" y="860"/>
                  </a:lnTo>
                  <a:lnTo>
                    <a:pt x="433" y="881"/>
                  </a:lnTo>
                  <a:lnTo>
                    <a:pt x="424" y="896"/>
                  </a:lnTo>
                  <a:lnTo>
                    <a:pt x="417" y="907"/>
                  </a:lnTo>
                  <a:lnTo>
                    <a:pt x="413" y="912"/>
                  </a:lnTo>
                  <a:lnTo>
                    <a:pt x="406" y="914"/>
                  </a:lnTo>
                  <a:lnTo>
                    <a:pt x="393" y="914"/>
                  </a:lnTo>
                  <a:lnTo>
                    <a:pt x="381" y="914"/>
                  </a:lnTo>
                  <a:lnTo>
                    <a:pt x="376" y="910"/>
                  </a:lnTo>
                  <a:lnTo>
                    <a:pt x="371" y="905"/>
                  </a:lnTo>
                  <a:lnTo>
                    <a:pt x="361" y="895"/>
                  </a:lnTo>
                  <a:lnTo>
                    <a:pt x="347" y="879"/>
                  </a:lnTo>
                  <a:lnTo>
                    <a:pt x="330" y="861"/>
                  </a:lnTo>
                  <a:lnTo>
                    <a:pt x="313" y="844"/>
                  </a:lnTo>
                  <a:lnTo>
                    <a:pt x="294" y="825"/>
                  </a:lnTo>
                  <a:lnTo>
                    <a:pt x="279" y="811"/>
                  </a:lnTo>
                  <a:lnTo>
                    <a:pt x="266" y="798"/>
                  </a:lnTo>
                  <a:lnTo>
                    <a:pt x="267" y="809"/>
                  </a:lnTo>
                  <a:lnTo>
                    <a:pt x="269" y="819"/>
                  </a:lnTo>
                  <a:lnTo>
                    <a:pt x="273" y="828"/>
                  </a:lnTo>
                  <a:lnTo>
                    <a:pt x="276" y="833"/>
                  </a:lnTo>
                  <a:lnTo>
                    <a:pt x="274" y="847"/>
                  </a:lnTo>
                  <a:lnTo>
                    <a:pt x="274" y="867"/>
                  </a:lnTo>
                  <a:lnTo>
                    <a:pt x="273" y="888"/>
                  </a:lnTo>
                  <a:lnTo>
                    <a:pt x="276" y="907"/>
                  </a:lnTo>
                  <a:lnTo>
                    <a:pt x="280" y="928"/>
                  </a:lnTo>
                  <a:lnTo>
                    <a:pt x="283" y="949"/>
                  </a:lnTo>
                  <a:lnTo>
                    <a:pt x="286" y="968"/>
                  </a:lnTo>
                  <a:lnTo>
                    <a:pt x="287" y="984"/>
                  </a:lnTo>
                  <a:lnTo>
                    <a:pt x="289" y="1005"/>
                  </a:lnTo>
                  <a:lnTo>
                    <a:pt x="290" y="1038"/>
                  </a:lnTo>
                  <a:lnTo>
                    <a:pt x="293" y="1074"/>
                  </a:lnTo>
                  <a:lnTo>
                    <a:pt x="297" y="1104"/>
                  </a:lnTo>
                  <a:lnTo>
                    <a:pt x="301" y="1132"/>
                  </a:lnTo>
                  <a:lnTo>
                    <a:pt x="304" y="1165"/>
                  </a:lnTo>
                  <a:lnTo>
                    <a:pt x="306" y="1197"/>
                  </a:lnTo>
                  <a:lnTo>
                    <a:pt x="306" y="1221"/>
                  </a:lnTo>
                  <a:lnTo>
                    <a:pt x="306" y="1249"/>
                  </a:lnTo>
                  <a:lnTo>
                    <a:pt x="307" y="1281"/>
                  </a:lnTo>
                  <a:lnTo>
                    <a:pt x="310" y="1309"/>
                  </a:lnTo>
                  <a:lnTo>
                    <a:pt x="314" y="1326"/>
                  </a:lnTo>
                  <a:lnTo>
                    <a:pt x="320" y="1340"/>
                  </a:lnTo>
                  <a:lnTo>
                    <a:pt x="320" y="1349"/>
                  </a:lnTo>
                  <a:lnTo>
                    <a:pt x="316" y="1354"/>
                  </a:lnTo>
                  <a:lnTo>
                    <a:pt x="307" y="1356"/>
                  </a:lnTo>
                  <a:lnTo>
                    <a:pt x="300" y="1356"/>
                  </a:lnTo>
                  <a:lnTo>
                    <a:pt x="294" y="1356"/>
                  </a:lnTo>
                  <a:lnTo>
                    <a:pt x="290" y="1357"/>
                  </a:lnTo>
                  <a:lnTo>
                    <a:pt x="284" y="1357"/>
                  </a:lnTo>
                  <a:close/>
                </a:path>
              </a:pathLst>
            </a:custGeom>
            <a:solidFill>
              <a:srgbClr val="FF9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42" name="Freeform 17"/>
            <p:cNvSpPr>
              <a:spLocks/>
            </p:cNvSpPr>
            <p:nvPr/>
          </p:nvSpPr>
          <p:spPr bwMode="auto">
            <a:xfrm>
              <a:off x="6211" y="4474"/>
              <a:ext cx="366" cy="614"/>
            </a:xfrm>
            <a:custGeom>
              <a:avLst/>
              <a:gdLst>
                <a:gd name="T0" fmla="*/ 0 w 733"/>
                <a:gd name="T1" fmla="*/ 0 h 1230"/>
                <a:gd name="T2" fmla="*/ 0 w 733"/>
                <a:gd name="T3" fmla="*/ 0 h 1230"/>
                <a:gd name="T4" fmla="*/ 0 w 733"/>
                <a:gd name="T5" fmla="*/ 0 h 1230"/>
                <a:gd name="T6" fmla="*/ 0 w 733"/>
                <a:gd name="T7" fmla="*/ 0 h 1230"/>
                <a:gd name="T8" fmla="*/ 0 w 733"/>
                <a:gd name="T9" fmla="*/ 0 h 1230"/>
                <a:gd name="T10" fmla="*/ 0 w 733"/>
                <a:gd name="T11" fmla="*/ 0 h 1230"/>
                <a:gd name="T12" fmla="*/ 0 w 733"/>
                <a:gd name="T13" fmla="*/ 0 h 1230"/>
                <a:gd name="T14" fmla="*/ 0 w 733"/>
                <a:gd name="T15" fmla="*/ 0 h 1230"/>
                <a:gd name="T16" fmla="*/ 0 w 733"/>
                <a:gd name="T17" fmla="*/ 0 h 1230"/>
                <a:gd name="T18" fmla="*/ 0 w 733"/>
                <a:gd name="T19" fmla="*/ 0 h 1230"/>
                <a:gd name="T20" fmla="*/ 0 w 733"/>
                <a:gd name="T21" fmla="*/ 0 h 1230"/>
                <a:gd name="T22" fmla="*/ 0 w 733"/>
                <a:gd name="T23" fmla="*/ 0 h 1230"/>
                <a:gd name="T24" fmla="*/ 0 w 733"/>
                <a:gd name="T25" fmla="*/ 0 h 1230"/>
                <a:gd name="T26" fmla="*/ 0 w 733"/>
                <a:gd name="T27" fmla="*/ 0 h 1230"/>
                <a:gd name="T28" fmla="*/ 0 w 733"/>
                <a:gd name="T29" fmla="*/ 0 h 1230"/>
                <a:gd name="T30" fmla="*/ 0 w 733"/>
                <a:gd name="T31" fmla="*/ 0 h 1230"/>
                <a:gd name="T32" fmla="*/ 0 w 733"/>
                <a:gd name="T33" fmla="*/ 0 h 1230"/>
                <a:gd name="T34" fmla="*/ 0 w 733"/>
                <a:gd name="T35" fmla="*/ 0 h 1230"/>
                <a:gd name="T36" fmla="*/ 0 w 733"/>
                <a:gd name="T37" fmla="*/ 0 h 1230"/>
                <a:gd name="T38" fmla="*/ 0 w 733"/>
                <a:gd name="T39" fmla="*/ 0 h 1230"/>
                <a:gd name="T40" fmla="*/ 0 w 733"/>
                <a:gd name="T41" fmla="*/ 0 h 1230"/>
                <a:gd name="T42" fmla="*/ 0 w 733"/>
                <a:gd name="T43" fmla="*/ 0 h 1230"/>
                <a:gd name="T44" fmla="*/ 0 w 733"/>
                <a:gd name="T45" fmla="*/ 0 h 1230"/>
                <a:gd name="T46" fmla="*/ 0 w 733"/>
                <a:gd name="T47" fmla="*/ 0 h 1230"/>
                <a:gd name="T48" fmla="*/ 0 w 733"/>
                <a:gd name="T49" fmla="*/ 0 h 1230"/>
                <a:gd name="T50" fmla="*/ 0 w 733"/>
                <a:gd name="T51" fmla="*/ 0 h 1230"/>
                <a:gd name="T52" fmla="*/ 0 w 733"/>
                <a:gd name="T53" fmla="*/ 0 h 1230"/>
                <a:gd name="T54" fmla="*/ 0 w 733"/>
                <a:gd name="T55" fmla="*/ 0 h 1230"/>
                <a:gd name="T56" fmla="*/ 0 w 733"/>
                <a:gd name="T57" fmla="*/ 0 h 1230"/>
                <a:gd name="T58" fmla="*/ 0 w 733"/>
                <a:gd name="T59" fmla="*/ 0 h 1230"/>
                <a:gd name="T60" fmla="*/ 0 w 733"/>
                <a:gd name="T61" fmla="*/ 0 h 1230"/>
                <a:gd name="T62" fmla="*/ 0 w 733"/>
                <a:gd name="T63" fmla="*/ 0 h 1230"/>
                <a:gd name="T64" fmla="*/ 0 w 733"/>
                <a:gd name="T65" fmla="*/ 0 h 1230"/>
                <a:gd name="T66" fmla="*/ 0 w 733"/>
                <a:gd name="T67" fmla="*/ 0 h 1230"/>
                <a:gd name="T68" fmla="*/ 0 w 733"/>
                <a:gd name="T69" fmla="*/ 0 h 1230"/>
                <a:gd name="T70" fmla="*/ 0 w 733"/>
                <a:gd name="T71" fmla="*/ 0 h 1230"/>
                <a:gd name="T72" fmla="*/ 0 w 733"/>
                <a:gd name="T73" fmla="*/ 0 h 1230"/>
                <a:gd name="T74" fmla="*/ 0 w 733"/>
                <a:gd name="T75" fmla="*/ 0 h 1230"/>
                <a:gd name="T76" fmla="*/ 0 w 733"/>
                <a:gd name="T77" fmla="*/ 0 h 1230"/>
                <a:gd name="T78" fmla="*/ 0 w 733"/>
                <a:gd name="T79" fmla="*/ 0 h 1230"/>
                <a:gd name="T80" fmla="*/ 0 w 733"/>
                <a:gd name="T81" fmla="*/ 0 h 1230"/>
                <a:gd name="T82" fmla="*/ 0 w 733"/>
                <a:gd name="T83" fmla="*/ 0 h 1230"/>
                <a:gd name="T84" fmla="*/ 0 w 733"/>
                <a:gd name="T85" fmla="*/ 0 h 1230"/>
                <a:gd name="T86" fmla="*/ 0 w 733"/>
                <a:gd name="T87" fmla="*/ 0 h 1230"/>
                <a:gd name="T88" fmla="*/ 0 w 733"/>
                <a:gd name="T89" fmla="*/ 0 h 1230"/>
                <a:gd name="T90" fmla="*/ 0 w 733"/>
                <a:gd name="T91" fmla="*/ 0 h 1230"/>
                <a:gd name="T92" fmla="*/ 0 w 733"/>
                <a:gd name="T93" fmla="*/ 0 h 1230"/>
                <a:gd name="T94" fmla="*/ 0 w 733"/>
                <a:gd name="T95" fmla="*/ 0 h 1230"/>
                <a:gd name="T96" fmla="*/ 0 w 733"/>
                <a:gd name="T97" fmla="*/ 0 h 1230"/>
                <a:gd name="T98" fmla="*/ 0 w 733"/>
                <a:gd name="T99" fmla="*/ 0 h 1230"/>
                <a:gd name="T100" fmla="*/ 0 w 733"/>
                <a:gd name="T101" fmla="*/ 0 h 12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33"/>
                <a:gd name="T154" fmla="*/ 0 h 1230"/>
                <a:gd name="T155" fmla="*/ 733 w 733"/>
                <a:gd name="T156" fmla="*/ 1230 h 12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33" h="1230">
                  <a:moveTo>
                    <a:pt x="430" y="1200"/>
                  </a:moveTo>
                  <a:lnTo>
                    <a:pt x="423" y="1204"/>
                  </a:lnTo>
                  <a:lnTo>
                    <a:pt x="411" y="1209"/>
                  </a:lnTo>
                  <a:lnTo>
                    <a:pt x="397" y="1214"/>
                  </a:lnTo>
                  <a:lnTo>
                    <a:pt x="381" y="1219"/>
                  </a:lnTo>
                  <a:lnTo>
                    <a:pt x="364" y="1225"/>
                  </a:lnTo>
                  <a:lnTo>
                    <a:pt x="347" y="1228"/>
                  </a:lnTo>
                  <a:lnTo>
                    <a:pt x="330" y="1230"/>
                  </a:lnTo>
                  <a:lnTo>
                    <a:pt x="314" y="1230"/>
                  </a:lnTo>
                  <a:lnTo>
                    <a:pt x="304" y="1178"/>
                  </a:lnTo>
                  <a:lnTo>
                    <a:pt x="297" y="1118"/>
                  </a:lnTo>
                  <a:lnTo>
                    <a:pt x="296" y="1059"/>
                  </a:lnTo>
                  <a:lnTo>
                    <a:pt x="300" y="1012"/>
                  </a:lnTo>
                  <a:lnTo>
                    <a:pt x="307" y="985"/>
                  </a:lnTo>
                  <a:lnTo>
                    <a:pt x="319" y="947"/>
                  </a:lnTo>
                  <a:lnTo>
                    <a:pt x="333" y="903"/>
                  </a:lnTo>
                  <a:lnTo>
                    <a:pt x="347" y="856"/>
                  </a:lnTo>
                  <a:lnTo>
                    <a:pt x="361" y="809"/>
                  </a:lnTo>
                  <a:lnTo>
                    <a:pt x="373" y="769"/>
                  </a:lnTo>
                  <a:lnTo>
                    <a:pt x="381" y="736"/>
                  </a:lnTo>
                  <a:lnTo>
                    <a:pt x="384" y="716"/>
                  </a:lnTo>
                  <a:lnTo>
                    <a:pt x="394" y="699"/>
                  </a:lnTo>
                  <a:lnTo>
                    <a:pt x="401" y="671"/>
                  </a:lnTo>
                  <a:lnTo>
                    <a:pt x="407" y="640"/>
                  </a:lnTo>
                  <a:lnTo>
                    <a:pt x="410" y="608"/>
                  </a:lnTo>
                  <a:lnTo>
                    <a:pt x="413" y="564"/>
                  </a:lnTo>
                  <a:lnTo>
                    <a:pt x="419" y="500"/>
                  </a:lnTo>
                  <a:lnTo>
                    <a:pt x="426" y="439"/>
                  </a:lnTo>
                  <a:lnTo>
                    <a:pt x="430" y="397"/>
                  </a:lnTo>
                  <a:lnTo>
                    <a:pt x="423" y="400"/>
                  </a:lnTo>
                  <a:lnTo>
                    <a:pt x="414" y="402"/>
                  </a:lnTo>
                  <a:lnTo>
                    <a:pt x="406" y="405"/>
                  </a:lnTo>
                  <a:lnTo>
                    <a:pt x="397" y="407"/>
                  </a:lnTo>
                  <a:lnTo>
                    <a:pt x="390" y="411"/>
                  </a:lnTo>
                  <a:lnTo>
                    <a:pt x="381" y="412"/>
                  </a:lnTo>
                  <a:lnTo>
                    <a:pt x="374" y="414"/>
                  </a:lnTo>
                  <a:lnTo>
                    <a:pt x="369" y="414"/>
                  </a:lnTo>
                  <a:lnTo>
                    <a:pt x="363" y="414"/>
                  </a:lnTo>
                  <a:lnTo>
                    <a:pt x="357" y="414"/>
                  </a:lnTo>
                  <a:lnTo>
                    <a:pt x="352" y="416"/>
                  </a:lnTo>
                  <a:lnTo>
                    <a:pt x="346" y="416"/>
                  </a:lnTo>
                  <a:lnTo>
                    <a:pt x="340" y="418"/>
                  </a:lnTo>
                  <a:lnTo>
                    <a:pt x="334" y="419"/>
                  </a:lnTo>
                  <a:lnTo>
                    <a:pt x="330" y="421"/>
                  </a:lnTo>
                  <a:lnTo>
                    <a:pt x="326" y="423"/>
                  </a:lnTo>
                  <a:lnTo>
                    <a:pt x="322" y="423"/>
                  </a:lnTo>
                  <a:lnTo>
                    <a:pt x="317" y="423"/>
                  </a:lnTo>
                  <a:lnTo>
                    <a:pt x="312" y="423"/>
                  </a:lnTo>
                  <a:lnTo>
                    <a:pt x="304" y="421"/>
                  </a:lnTo>
                  <a:lnTo>
                    <a:pt x="299" y="419"/>
                  </a:lnTo>
                  <a:lnTo>
                    <a:pt x="293" y="418"/>
                  </a:lnTo>
                  <a:lnTo>
                    <a:pt x="287" y="416"/>
                  </a:lnTo>
                  <a:lnTo>
                    <a:pt x="283" y="414"/>
                  </a:lnTo>
                  <a:lnTo>
                    <a:pt x="279" y="412"/>
                  </a:lnTo>
                  <a:lnTo>
                    <a:pt x="272" y="411"/>
                  </a:lnTo>
                  <a:lnTo>
                    <a:pt x="264" y="409"/>
                  </a:lnTo>
                  <a:lnTo>
                    <a:pt x="254" y="407"/>
                  </a:lnTo>
                  <a:lnTo>
                    <a:pt x="244" y="407"/>
                  </a:lnTo>
                  <a:lnTo>
                    <a:pt x="236" y="407"/>
                  </a:lnTo>
                  <a:lnTo>
                    <a:pt x="226" y="407"/>
                  </a:lnTo>
                  <a:lnTo>
                    <a:pt x="219" y="407"/>
                  </a:lnTo>
                  <a:lnTo>
                    <a:pt x="212" y="409"/>
                  </a:lnTo>
                  <a:lnTo>
                    <a:pt x="203" y="411"/>
                  </a:lnTo>
                  <a:lnTo>
                    <a:pt x="196" y="411"/>
                  </a:lnTo>
                  <a:lnTo>
                    <a:pt x="187" y="412"/>
                  </a:lnTo>
                  <a:lnTo>
                    <a:pt x="179" y="412"/>
                  </a:lnTo>
                  <a:lnTo>
                    <a:pt x="172" y="411"/>
                  </a:lnTo>
                  <a:lnTo>
                    <a:pt x="163" y="411"/>
                  </a:lnTo>
                  <a:lnTo>
                    <a:pt x="156" y="407"/>
                  </a:lnTo>
                  <a:lnTo>
                    <a:pt x="144" y="402"/>
                  </a:lnTo>
                  <a:lnTo>
                    <a:pt x="127" y="395"/>
                  </a:lnTo>
                  <a:lnTo>
                    <a:pt x="107" y="383"/>
                  </a:lnTo>
                  <a:lnTo>
                    <a:pt x="83" y="372"/>
                  </a:lnTo>
                  <a:lnTo>
                    <a:pt x="59" y="360"/>
                  </a:lnTo>
                  <a:lnTo>
                    <a:pt x="36" y="351"/>
                  </a:lnTo>
                  <a:lnTo>
                    <a:pt x="16" y="344"/>
                  </a:lnTo>
                  <a:lnTo>
                    <a:pt x="0" y="341"/>
                  </a:lnTo>
                  <a:lnTo>
                    <a:pt x="0" y="332"/>
                  </a:lnTo>
                  <a:lnTo>
                    <a:pt x="0" y="322"/>
                  </a:lnTo>
                  <a:lnTo>
                    <a:pt x="2" y="311"/>
                  </a:lnTo>
                  <a:lnTo>
                    <a:pt x="3" y="301"/>
                  </a:lnTo>
                  <a:lnTo>
                    <a:pt x="7" y="278"/>
                  </a:lnTo>
                  <a:lnTo>
                    <a:pt x="14" y="254"/>
                  </a:lnTo>
                  <a:lnTo>
                    <a:pt x="22" y="229"/>
                  </a:lnTo>
                  <a:lnTo>
                    <a:pt x="30" y="206"/>
                  </a:lnTo>
                  <a:lnTo>
                    <a:pt x="39" y="185"/>
                  </a:lnTo>
                  <a:lnTo>
                    <a:pt x="47" y="168"/>
                  </a:lnTo>
                  <a:lnTo>
                    <a:pt x="56" y="154"/>
                  </a:lnTo>
                  <a:lnTo>
                    <a:pt x="62" y="143"/>
                  </a:lnTo>
                  <a:lnTo>
                    <a:pt x="80" y="149"/>
                  </a:lnTo>
                  <a:lnTo>
                    <a:pt x="100" y="154"/>
                  </a:lnTo>
                  <a:lnTo>
                    <a:pt x="123" y="161"/>
                  </a:lnTo>
                  <a:lnTo>
                    <a:pt x="144" y="166"/>
                  </a:lnTo>
                  <a:lnTo>
                    <a:pt x="166" y="173"/>
                  </a:lnTo>
                  <a:lnTo>
                    <a:pt x="183" y="177"/>
                  </a:lnTo>
                  <a:lnTo>
                    <a:pt x="196" y="180"/>
                  </a:lnTo>
                  <a:lnTo>
                    <a:pt x="204" y="180"/>
                  </a:lnTo>
                  <a:lnTo>
                    <a:pt x="210" y="178"/>
                  </a:lnTo>
                  <a:lnTo>
                    <a:pt x="216" y="178"/>
                  </a:lnTo>
                  <a:lnTo>
                    <a:pt x="222" y="178"/>
                  </a:lnTo>
                  <a:lnTo>
                    <a:pt x="229" y="178"/>
                  </a:lnTo>
                  <a:lnTo>
                    <a:pt x="236" y="178"/>
                  </a:lnTo>
                  <a:lnTo>
                    <a:pt x="242" y="180"/>
                  </a:lnTo>
                  <a:lnTo>
                    <a:pt x="246" y="180"/>
                  </a:lnTo>
                  <a:lnTo>
                    <a:pt x="250" y="182"/>
                  </a:lnTo>
                  <a:lnTo>
                    <a:pt x="254" y="184"/>
                  </a:lnTo>
                  <a:lnTo>
                    <a:pt x="262" y="187"/>
                  </a:lnTo>
                  <a:lnTo>
                    <a:pt x="270" y="192"/>
                  </a:lnTo>
                  <a:lnTo>
                    <a:pt x="280" y="196"/>
                  </a:lnTo>
                  <a:lnTo>
                    <a:pt x="289" y="201"/>
                  </a:lnTo>
                  <a:lnTo>
                    <a:pt x="297" y="203"/>
                  </a:lnTo>
                  <a:lnTo>
                    <a:pt x="304" y="205"/>
                  </a:lnTo>
                  <a:lnTo>
                    <a:pt x="309" y="203"/>
                  </a:lnTo>
                  <a:lnTo>
                    <a:pt x="314" y="198"/>
                  </a:lnTo>
                  <a:lnTo>
                    <a:pt x="319" y="192"/>
                  </a:lnTo>
                  <a:lnTo>
                    <a:pt x="324" y="189"/>
                  </a:lnTo>
                  <a:lnTo>
                    <a:pt x="329" y="184"/>
                  </a:lnTo>
                  <a:lnTo>
                    <a:pt x="334" y="184"/>
                  </a:lnTo>
                  <a:lnTo>
                    <a:pt x="342" y="184"/>
                  </a:lnTo>
                  <a:lnTo>
                    <a:pt x="347" y="182"/>
                  </a:lnTo>
                  <a:lnTo>
                    <a:pt x="353" y="178"/>
                  </a:lnTo>
                  <a:lnTo>
                    <a:pt x="359" y="175"/>
                  </a:lnTo>
                  <a:lnTo>
                    <a:pt x="364" y="173"/>
                  </a:lnTo>
                  <a:lnTo>
                    <a:pt x="370" y="170"/>
                  </a:lnTo>
                  <a:lnTo>
                    <a:pt x="374" y="168"/>
                  </a:lnTo>
                  <a:lnTo>
                    <a:pt x="381" y="166"/>
                  </a:lnTo>
                  <a:lnTo>
                    <a:pt x="393" y="161"/>
                  </a:lnTo>
                  <a:lnTo>
                    <a:pt x="407" y="154"/>
                  </a:lnTo>
                  <a:lnTo>
                    <a:pt x="424" y="145"/>
                  </a:lnTo>
                  <a:lnTo>
                    <a:pt x="441" y="136"/>
                  </a:lnTo>
                  <a:lnTo>
                    <a:pt x="459" y="124"/>
                  </a:lnTo>
                  <a:lnTo>
                    <a:pt x="473" y="114"/>
                  </a:lnTo>
                  <a:lnTo>
                    <a:pt x="486" y="102"/>
                  </a:lnTo>
                  <a:lnTo>
                    <a:pt x="493" y="105"/>
                  </a:lnTo>
                  <a:lnTo>
                    <a:pt x="501" y="109"/>
                  </a:lnTo>
                  <a:lnTo>
                    <a:pt x="509" y="110"/>
                  </a:lnTo>
                  <a:lnTo>
                    <a:pt x="511" y="109"/>
                  </a:lnTo>
                  <a:lnTo>
                    <a:pt x="513" y="102"/>
                  </a:lnTo>
                  <a:lnTo>
                    <a:pt x="516" y="95"/>
                  </a:lnTo>
                  <a:lnTo>
                    <a:pt x="519" y="88"/>
                  </a:lnTo>
                  <a:lnTo>
                    <a:pt x="521" y="81"/>
                  </a:lnTo>
                  <a:lnTo>
                    <a:pt x="526" y="75"/>
                  </a:lnTo>
                  <a:lnTo>
                    <a:pt x="533" y="67"/>
                  </a:lnTo>
                  <a:lnTo>
                    <a:pt x="543" y="54"/>
                  </a:lnTo>
                  <a:lnTo>
                    <a:pt x="554" y="40"/>
                  </a:lnTo>
                  <a:lnTo>
                    <a:pt x="566" y="28"/>
                  </a:lnTo>
                  <a:lnTo>
                    <a:pt x="577" y="16"/>
                  </a:lnTo>
                  <a:lnTo>
                    <a:pt x="586" y="7"/>
                  </a:lnTo>
                  <a:lnTo>
                    <a:pt x="591" y="4"/>
                  </a:lnTo>
                  <a:lnTo>
                    <a:pt x="596" y="4"/>
                  </a:lnTo>
                  <a:lnTo>
                    <a:pt x="603" y="2"/>
                  </a:lnTo>
                  <a:lnTo>
                    <a:pt x="611" y="0"/>
                  </a:lnTo>
                  <a:lnTo>
                    <a:pt x="621" y="0"/>
                  </a:lnTo>
                  <a:lnTo>
                    <a:pt x="630" y="0"/>
                  </a:lnTo>
                  <a:lnTo>
                    <a:pt x="639" y="0"/>
                  </a:lnTo>
                  <a:lnTo>
                    <a:pt x="647" y="0"/>
                  </a:lnTo>
                  <a:lnTo>
                    <a:pt x="653" y="2"/>
                  </a:lnTo>
                  <a:lnTo>
                    <a:pt x="659" y="5"/>
                  </a:lnTo>
                  <a:lnTo>
                    <a:pt x="669" y="11"/>
                  </a:lnTo>
                  <a:lnTo>
                    <a:pt x="681" y="18"/>
                  </a:lnTo>
                  <a:lnTo>
                    <a:pt x="694" y="26"/>
                  </a:lnTo>
                  <a:lnTo>
                    <a:pt x="707" y="37"/>
                  </a:lnTo>
                  <a:lnTo>
                    <a:pt x="718" y="46"/>
                  </a:lnTo>
                  <a:lnTo>
                    <a:pt x="727" y="53"/>
                  </a:lnTo>
                  <a:lnTo>
                    <a:pt x="733" y="60"/>
                  </a:lnTo>
                  <a:lnTo>
                    <a:pt x="727" y="70"/>
                  </a:lnTo>
                  <a:lnTo>
                    <a:pt x="721" y="82"/>
                  </a:lnTo>
                  <a:lnTo>
                    <a:pt x="717" y="95"/>
                  </a:lnTo>
                  <a:lnTo>
                    <a:pt x="716" y="107"/>
                  </a:lnTo>
                  <a:lnTo>
                    <a:pt x="713" y="117"/>
                  </a:lnTo>
                  <a:lnTo>
                    <a:pt x="711" y="126"/>
                  </a:lnTo>
                  <a:lnTo>
                    <a:pt x="707" y="135"/>
                  </a:lnTo>
                  <a:lnTo>
                    <a:pt x="701" y="140"/>
                  </a:lnTo>
                  <a:lnTo>
                    <a:pt x="696" y="145"/>
                  </a:lnTo>
                  <a:lnTo>
                    <a:pt x="687" y="156"/>
                  </a:lnTo>
                  <a:lnTo>
                    <a:pt x="676" y="168"/>
                  </a:lnTo>
                  <a:lnTo>
                    <a:pt x="663" y="184"/>
                  </a:lnTo>
                  <a:lnTo>
                    <a:pt x="649" y="199"/>
                  </a:lnTo>
                  <a:lnTo>
                    <a:pt x="636" y="217"/>
                  </a:lnTo>
                  <a:lnTo>
                    <a:pt x="624" y="233"/>
                  </a:lnTo>
                  <a:lnTo>
                    <a:pt x="614" y="248"/>
                  </a:lnTo>
                  <a:lnTo>
                    <a:pt x="604" y="269"/>
                  </a:lnTo>
                  <a:lnTo>
                    <a:pt x="590" y="299"/>
                  </a:lnTo>
                  <a:lnTo>
                    <a:pt x="574" y="337"/>
                  </a:lnTo>
                  <a:lnTo>
                    <a:pt x="559" y="381"/>
                  </a:lnTo>
                  <a:lnTo>
                    <a:pt x="543" y="426"/>
                  </a:lnTo>
                  <a:lnTo>
                    <a:pt x="530" y="468"/>
                  </a:lnTo>
                  <a:lnTo>
                    <a:pt x="520" y="507"/>
                  </a:lnTo>
                  <a:lnTo>
                    <a:pt x="514" y="536"/>
                  </a:lnTo>
                  <a:lnTo>
                    <a:pt x="506" y="605"/>
                  </a:lnTo>
                  <a:lnTo>
                    <a:pt x="496" y="697"/>
                  </a:lnTo>
                  <a:lnTo>
                    <a:pt x="487" y="785"/>
                  </a:lnTo>
                  <a:lnTo>
                    <a:pt x="486" y="840"/>
                  </a:lnTo>
                  <a:lnTo>
                    <a:pt x="484" y="903"/>
                  </a:lnTo>
                  <a:lnTo>
                    <a:pt x="481" y="1006"/>
                  </a:lnTo>
                  <a:lnTo>
                    <a:pt x="480" y="1109"/>
                  </a:lnTo>
                  <a:lnTo>
                    <a:pt x="480" y="1174"/>
                  </a:lnTo>
                  <a:lnTo>
                    <a:pt x="474" y="1178"/>
                  </a:lnTo>
                  <a:lnTo>
                    <a:pt x="467" y="1181"/>
                  </a:lnTo>
                  <a:lnTo>
                    <a:pt x="461" y="1185"/>
                  </a:lnTo>
                  <a:lnTo>
                    <a:pt x="456" y="1188"/>
                  </a:lnTo>
                  <a:lnTo>
                    <a:pt x="449" y="1192"/>
                  </a:lnTo>
                  <a:lnTo>
                    <a:pt x="443" y="1193"/>
                  </a:lnTo>
                  <a:lnTo>
                    <a:pt x="436" y="1197"/>
                  </a:lnTo>
                  <a:lnTo>
                    <a:pt x="430" y="1200"/>
                  </a:lnTo>
                  <a:close/>
                </a:path>
              </a:pathLst>
            </a:custGeom>
            <a:solidFill>
              <a:srgbClr val="FF9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43" name="Freeform 18"/>
            <p:cNvSpPr>
              <a:spLocks/>
            </p:cNvSpPr>
            <p:nvPr/>
          </p:nvSpPr>
          <p:spPr bwMode="auto">
            <a:xfrm>
              <a:off x="6199" y="4538"/>
              <a:ext cx="43" cy="86"/>
            </a:xfrm>
            <a:custGeom>
              <a:avLst/>
              <a:gdLst>
                <a:gd name="T0" fmla="*/ 1 w 86"/>
                <a:gd name="T1" fmla="*/ 1 h 171"/>
                <a:gd name="T2" fmla="*/ 1 w 86"/>
                <a:gd name="T3" fmla="*/ 1 h 171"/>
                <a:gd name="T4" fmla="*/ 1 w 86"/>
                <a:gd name="T5" fmla="*/ 1 h 171"/>
                <a:gd name="T6" fmla="*/ 1 w 86"/>
                <a:gd name="T7" fmla="*/ 1 h 171"/>
                <a:gd name="T8" fmla="*/ 1 w 86"/>
                <a:gd name="T9" fmla="*/ 1 h 171"/>
                <a:gd name="T10" fmla="*/ 1 w 86"/>
                <a:gd name="T11" fmla="*/ 1 h 171"/>
                <a:gd name="T12" fmla="*/ 1 w 86"/>
                <a:gd name="T13" fmla="*/ 1 h 171"/>
                <a:gd name="T14" fmla="*/ 1 w 86"/>
                <a:gd name="T15" fmla="*/ 1 h 171"/>
                <a:gd name="T16" fmla="*/ 1 w 86"/>
                <a:gd name="T17" fmla="*/ 1 h 171"/>
                <a:gd name="T18" fmla="*/ 1 w 86"/>
                <a:gd name="T19" fmla="*/ 1 h 171"/>
                <a:gd name="T20" fmla="*/ 1 w 86"/>
                <a:gd name="T21" fmla="*/ 1 h 171"/>
                <a:gd name="T22" fmla="*/ 1 w 86"/>
                <a:gd name="T23" fmla="*/ 1 h 171"/>
                <a:gd name="T24" fmla="*/ 0 w 86"/>
                <a:gd name="T25" fmla="*/ 1 h 171"/>
                <a:gd name="T26" fmla="*/ 1 w 86"/>
                <a:gd name="T27" fmla="*/ 1 h 171"/>
                <a:gd name="T28" fmla="*/ 1 w 86"/>
                <a:gd name="T29" fmla="*/ 1 h 171"/>
                <a:gd name="T30" fmla="*/ 1 w 86"/>
                <a:gd name="T31" fmla="*/ 1 h 171"/>
                <a:gd name="T32" fmla="*/ 1 w 86"/>
                <a:gd name="T33" fmla="*/ 1 h 171"/>
                <a:gd name="T34" fmla="*/ 1 w 86"/>
                <a:gd name="T35" fmla="*/ 1 h 171"/>
                <a:gd name="T36" fmla="*/ 1 w 86"/>
                <a:gd name="T37" fmla="*/ 1 h 171"/>
                <a:gd name="T38" fmla="*/ 1 w 86"/>
                <a:gd name="T39" fmla="*/ 1 h 171"/>
                <a:gd name="T40" fmla="*/ 1 w 86"/>
                <a:gd name="T41" fmla="*/ 0 h 171"/>
                <a:gd name="T42" fmla="*/ 1 w 86"/>
                <a:gd name="T43" fmla="*/ 1 h 171"/>
                <a:gd name="T44" fmla="*/ 1 w 86"/>
                <a:gd name="T45" fmla="*/ 1 h 171"/>
                <a:gd name="T46" fmla="*/ 1 w 86"/>
                <a:gd name="T47" fmla="*/ 1 h 171"/>
                <a:gd name="T48" fmla="*/ 1 w 86"/>
                <a:gd name="T49" fmla="*/ 1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171"/>
                <a:gd name="T77" fmla="*/ 86 w 86"/>
                <a:gd name="T78" fmla="*/ 171 h 1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171">
                  <a:moveTo>
                    <a:pt x="86" y="13"/>
                  </a:moveTo>
                  <a:lnTo>
                    <a:pt x="80" y="24"/>
                  </a:lnTo>
                  <a:lnTo>
                    <a:pt x="71" y="38"/>
                  </a:lnTo>
                  <a:lnTo>
                    <a:pt x="63" y="55"/>
                  </a:lnTo>
                  <a:lnTo>
                    <a:pt x="54" y="76"/>
                  </a:lnTo>
                  <a:lnTo>
                    <a:pt x="46" y="99"/>
                  </a:lnTo>
                  <a:lnTo>
                    <a:pt x="38" y="124"/>
                  </a:lnTo>
                  <a:lnTo>
                    <a:pt x="31" y="148"/>
                  </a:lnTo>
                  <a:lnTo>
                    <a:pt x="27" y="171"/>
                  </a:lnTo>
                  <a:lnTo>
                    <a:pt x="19" y="169"/>
                  </a:lnTo>
                  <a:lnTo>
                    <a:pt x="11" y="169"/>
                  </a:lnTo>
                  <a:lnTo>
                    <a:pt x="6" y="167"/>
                  </a:lnTo>
                  <a:lnTo>
                    <a:pt x="0" y="167"/>
                  </a:lnTo>
                  <a:lnTo>
                    <a:pt x="4" y="148"/>
                  </a:lnTo>
                  <a:lnTo>
                    <a:pt x="9" y="132"/>
                  </a:lnTo>
                  <a:lnTo>
                    <a:pt x="10" y="120"/>
                  </a:lnTo>
                  <a:lnTo>
                    <a:pt x="13" y="108"/>
                  </a:lnTo>
                  <a:lnTo>
                    <a:pt x="17" y="80"/>
                  </a:lnTo>
                  <a:lnTo>
                    <a:pt x="24" y="48"/>
                  </a:lnTo>
                  <a:lnTo>
                    <a:pt x="36" y="20"/>
                  </a:lnTo>
                  <a:lnTo>
                    <a:pt x="50" y="0"/>
                  </a:lnTo>
                  <a:lnTo>
                    <a:pt x="58" y="3"/>
                  </a:lnTo>
                  <a:lnTo>
                    <a:pt x="68" y="6"/>
                  </a:lnTo>
                  <a:lnTo>
                    <a:pt x="77" y="10"/>
                  </a:lnTo>
                  <a:lnTo>
                    <a:pt x="86" y="1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44" name="Freeform 19"/>
            <p:cNvSpPr>
              <a:spLocks/>
            </p:cNvSpPr>
            <p:nvPr/>
          </p:nvSpPr>
          <p:spPr bwMode="auto">
            <a:xfrm>
              <a:off x="6454" y="4503"/>
              <a:ext cx="208" cy="425"/>
            </a:xfrm>
            <a:custGeom>
              <a:avLst/>
              <a:gdLst>
                <a:gd name="T0" fmla="*/ 0 w 417"/>
                <a:gd name="T1" fmla="*/ 1 h 849"/>
                <a:gd name="T2" fmla="*/ 0 w 417"/>
                <a:gd name="T3" fmla="*/ 1 h 849"/>
                <a:gd name="T4" fmla="*/ 0 w 417"/>
                <a:gd name="T5" fmla="*/ 1 h 849"/>
                <a:gd name="T6" fmla="*/ 0 w 417"/>
                <a:gd name="T7" fmla="*/ 1 h 849"/>
                <a:gd name="T8" fmla="*/ 0 w 417"/>
                <a:gd name="T9" fmla="*/ 1 h 849"/>
                <a:gd name="T10" fmla="*/ 0 w 417"/>
                <a:gd name="T11" fmla="*/ 1 h 849"/>
                <a:gd name="T12" fmla="*/ 0 w 417"/>
                <a:gd name="T13" fmla="*/ 1 h 849"/>
                <a:gd name="T14" fmla="*/ 0 w 417"/>
                <a:gd name="T15" fmla="*/ 1 h 849"/>
                <a:gd name="T16" fmla="*/ 0 w 417"/>
                <a:gd name="T17" fmla="*/ 1 h 849"/>
                <a:gd name="T18" fmla="*/ 0 w 417"/>
                <a:gd name="T19" fmla="*/ 1 h 849"/>
                <a:gd name="T20" fmla="*/ 0 w 417"/>
                <a:gd name="T21" fmla="*/ 1 h 849"/>
                <a:gd name="T22" fmla="*/ 0 w 417"/>
                <a:gd name="T23" fmla="*/ 1 h 849"/>
                <a:gd name="T24" fmla="*/ 0 w 417"/>
                <a:gd name="T25" fmla="*/ 1 h 849"/>
                <a:gd name="T26" fmla="*/ 0 w 417"/>
                <a:gd name="T27" fmla="*/ 1 h 849"/>
                <a:gd name="T28" fmla="*/ 0 w 417"/>
                <a:gd name="T29" fmla="*/ 1 h 849"/>
                <a:gd name="T30" fmla="*/ 0 w 417"/>
                <a:gd name="T31" fmla="*/ 1 h 849"/>
                <a:gd name="T32" fmla="*/ 0 w 417"/>
                <a:gd name="T33" fmla="*/ 1 h 849"/>
                <a:gd name="T34" fmla="*/ 0 w 417"/>
                <a:gd name="T35" fmla="*/ 1 h 849"/>
                <a:gd name="T36" fmla="*/ 0 w 417"/>
                <a:gd name="T37" fmla="*/ 1 h 849"/>
                <a:gd name="T38" fmla="*/ 0 w 417"/>
                <a:gd name="T39" fmla="*/ 1 h 849"/>
                <a:gd name="T40" fmla="*/ 0 w 417"/>
                <a:gd name="T41" fmla="*/ 1 h 849"/>
                <a:gd name="T42" fmla="*/ 0 w 417"/>
                <a:gd name="T43" fmla="*/ 1 h 849"/>
                <a:gd name="T44" fmla="*/ 0 w 417"/>
                <a:gd name="T45" fmla="*/ 1 h 849"/>
                <a:gd name="T46" fmla="*/ 0 w 417"/>
                <a:gd name="T47" fmla="*/ 1 h 849"/>
                <a:gd name="T48" fmla="*/ 0 w 417"/>
                <a:gd name="T49" fmla="*/ 1 h 849"/>
                <a:gd name="T50" fmla="*/ 0 w 417"/>
                <a:gd name="T51" fmla="*/ 1 h 849"/>
                <a:gd name="T52" fmla="*/ 0 w 417"/>
                <a:gd name="T53" fmla="*/ 1 h 849"/>
                <a:gd name="T54" fmla="*/ 0 w 417"/>
                <a:gd name="T55" fmla="*/ 1 h 849"/>
                <a:gd name="T56" fmla="*/ 0 w 417"/>
                <a:gd name="T57" fmla="*/ 1 h 849"/>
                <a:gd name="T58" fmla="*/ 0 w 417"/>
                <a:gd name="T59" fmla="*/ 1 h 849"/>
                <a:gd name="T60" fmla="*/ 0 w 417"/>
                <a:gd name="T61" fmla="*/ 1 h 849"/>
                <a:gd name="T62" fmla="*/ 0 w 417"/>
                <a:gd name="T63" fmla="*/ 1 h 849"/>
                <a:gd name="T64" fmla="*/ 0 w 417"/>
                <a:gd name="T65" fmla="*/ 1 h 849"/>
                <a:gd name="T66" fmla="*/ 0 w 417"/>
                <a:gd name="T67" fmla="*/ 1 h 849"/>
                <a:gd name="T68" fmla="*/ 0 w 417"/>
                <a:gd name="T69" fmla="*/ 1 h 849"/>
                <a:gd name="T70" fmla="*/ 0 w 417"/>
                <a:gd name="T71" fmla="*/ 1 h 849"/>
                <a:gd name="T72" fmla="*/ 0 w 417"/>
                <a:gd name="T73" fmla="*/ 1 h 849"/>
                <a:gd name="T74" fmla="*/ 0 w 417"/>
                <a:gd name="T75" fmla="*/ 1 h 849"/>
                <a:gd name="T76" fmla="*/ 0 w 417"/>
                <a:gd name="T77" fmla="*/ 1 h 849"/>
                <a:gd name="T78" fmla="*/ 0 w 417"/>
                <a:gd name="T79" fmla="*/ 1 h 849"/>
                <a:gd name="T80" fmla="*/ 0 w 417"/>
                <a:gd name="T81" fmla="*/ 1 h 849"/>
                <a:gd name="T82" fmla="*/ 0 w 417"/>
                <a:gd name="T83" fmla="*/ 1 h 849"/>
                <a:gd name="T84" fmla="*/ 0 w 417"/>
                <a:gd name="T85" fmla="*/ 1 h 849"/>
                <a:gd name="T86" fmla="*/ 0 w 417"/>
                <a:gd name="T87" fmla="*/ 1 h 849"/>
                <a:gd name="T88" fmla="*/ 0 w 417"/>
                <a:gd name="T89" fmla="*/ 1 h 849"/>
                <a:gd name="T90" fmla="*/ 0 w 417"/>
                <a:gd name="T91" fmla="*/ 1 h 8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7"/>
                <a:gd name="T139" fmla="*/ 0 h 849"/>
                <a:gd name="T140" fmla="*/ 417 w 417"/>
                <a:gd name="T141" fmla="*/ 849 h 8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7" h="849">
                  <a:moveTo>
                    <a:pt x="417" y="52"/>
                  </a:moveTo>
                  <a:lnTo>
                    <a:pt x="414" y="64"/>
                  </a:lnTo>
                  <a:lnTo>
                    <a:pt x="408" y="80"/>
                  </a:lnTo>
                  <a:lnTo>
                    <a:pt x="402" y="97"/>
                  </a:lnTo>
                  <a:lnTo>
                    <a:pt x="398" y="111"/>
                  </a:lnTo>
                  <a:lnTo>
                    <a:pt x="388" y="143"/>
                  </a:lnTo>
                  <a:lnTo>
                    <a:pt x="372" y="190"/>
                  </a:lnTo>
                  <a:lnTo>
                    <a:pt x="355" y="249"/>
                  </a:lnTo>
                  <a:lnTo>
                    <a:pt x="335" y="316"/>
                  </a:lnTo>
                  <a:lnTo>
                    <a:pt x="317" y="384"/>
                  </a:lnTo>
                  <a:lnTo>
                    <a:pt x="301" y="450"/>
                  </a:lnTo>
                  <a:lnTo>
                    <a:pt x="290" y="508"/>
                  </a:lnTo>
                  <a:lnTo>
                    <a:pt x="284" y="553"/>
                  </a:lnTo>
                  <a:lnTo>
                    <a:pt x="280" y="601"/>
                  </a:lnTo>
                  <a:lnTo>
                    <a:pt x="270" y="672"/>
                  </a:lnTo>
                  <a:lnTo>
                    <a:pt x="260" y="754"/>
                  </a:lnTo>
                  <a:lnTo>
                    <a:pt x="251" y="836"/>
                  </a:lnTo>
                  <a:lnTo>
                    <a:pt x="227" y="845"/>
                  </a:lnTo>
                  <a:lnTo>
                    <a:pt x="203" y="849"/>
                  </a:lnTo>
                  <a:lnTo>
                    <a:pt x="180" y="849"/>
                  </a:lnTo>
                  <a:lnTo>
                    <a:pt x="160" y="845"/>
                  </a:lnTo>
                  <a:lnTo>
                    <a:pt x="140" y="840"/>
                  </a:lnTo>
                  <a:lnTo>
                    <a:pt x="123" y="835"/>
                  </a:lnTo>
                  <a:lnTo>
                    <a:pt x="108" y="828"/>
                  </a:lnTo>
                  <a:lnTo>
                    <a:pt x="95" y="822"/>
                  </a:lnTo>
                  <a:lnTo>
                    <a:pt x="85" y="819"/>
                  </a:lnTo>
                  <a:lnTo>
                    <a:pt x="75" y="814"/>
                  </a:lnTo>
                  <a:lnTo>
                    <a:pt x="65" y="810"/>
                  </a:lnTo>
                  <a:lnTo>
                    <a:pt x="57" y="807"/>
                  </a:lnTo>
                  <a:lnTo>
                    <a:pt x="48" y="803"/>
                  </a:lnTo>
                  <a:lnTo>
                    <a:pt x="38" y="798"/>
                  </a:lnTo>
                  <a:lnTo>
                    <a:pt x="28" y="791"/>
                  </a:lnTo>
                  <a:lnTo>
                    <a:pt x="18" y="782"/>
                  </a:lnTo>
                  <a:lnTo>
                    <a:pt x="14" y="780"/>
                  </a:lnTo>
                  <a:lnTo>
                    <a:pt x="10" y="779"/>
                  </a:lnTo>
                  <a:lnTo>
                    <a:pt x="5" y="779"/>
                  </a:lnTo>
                  <a:lnTo>
                    <a:pt x="0" y="780"/>
                  </a:lnTo>
                  <a:lnTo>
                    <a:pt x="1" y="725"/>
                  </a:lnTo>
                  <a:lnTo>
                    <a:pt x="10" y="637"/>
                  </a:lnTo>
                  <a:lnTo>
                    <a:pt x="20" y="545"/>
                  </a:lnTo>
                  <a:lnTo>
                    <a:pt x="28" y="476"/>
                  </a:lnTo>
                  <a:lnTo>
                    <a:pt x="34" y="447"/>
                  </a:lnTo>
                  <a:lnTo>
                    <a:pt x="44" y="408"/>
                  </a:lnTo>
                  <a:lnTo>
                    <a:pt x="57" y="366"/>
                  </a:lnTo>
                  <a:lnTo>
                    <a:pt x="73" y="321"/>
                  </a:lnTo>
                  <a:lnTo>
                    <a:pt x="88" y="277"/>
                  </a:lnTo>
                  <a:lnTo>
                    <a:pt x="104" y="239"/>
                  </a:lnTo>
                  <a:lnTo>
                    <a:pt x="118" y="209"/>
                  </a:lnTo>
                  <a:lnTo>
                    <a:pt x="128" y="188"/>
                  </a:lnTo>
                  <a:lnTo>
                    <a:pt x="138" y="173"/>
                  </a:lnTo>
                  <a:lnTo>
                    <a:pt x="150" y="157"/>
                  </a:lnTo>
                  <a:lnTo>
                    <a:pt x="163" y="139"/>
                  </a:lnTo>
                  <a:lnTo>
                    <a:pt x="177" y="124"/>
                  </a:lnTo>
                  <a:lnTo>
                    <a:pt x="190" y="108"/>
                  </a:lnTo>
                  <a:lnTo>
                    <a:pt x="201" y="96"/>
                  </a:lnTo>
                  <a:lnTo>
                    <a:pt x="210" y="85"/>
                  </a:lnTo>
                  <a:lnTo>
                    <a:pt x="215" y="80"/>
                  </a:lnTo>
                  <a:lnTo>
                    <a:pt x="221" y="75"/>
                  </a:lnTo>
                  <a:lnTo>
                    <a:pt x="225" y="66"/>
                  </a:lnTo>
                  <a:lnTo>
                    <a:pt x="227" y="57"/>
                  </a:lnTo>
                  <a:lnTo>
                    <a:pt x="230" y="47"/>
                  </a:lnTo>
                  <a:lnTo>
                    <a:pt x="231" y="35"/>
                  </a:lnTo>
                  <a:lnTo>
                    <a:pt x="235" y="22"/>
                  </a:lnTo>
                  <a:lnTo>
                    <a:pt x="241" y="10"/>
                  </a:lnTo>
                  <a:lnTo>
                    <a:pt x="247" y="0"/>
                  </a:lnTo>
                  <a:lnTo>
                    <a:pt x="250" y="12"/>
                  </a:lnTo>
                  <a:lnTo>
                    <a:pt x="252" y="24"/>
                  </a:lnTo>
                  <a:lnTo>
                    <a:pt x="257" y="36"/>
                  </a:lnTo>
                  <a:lnTo>
                    <a:pt x="261" y="49"/>
                  </a:lnTo>
                  <a:lnTo>
                    <a:pt x="265" y="57"/>
                  </a:lnTo>
                  <a:lnTo>
                    <a:pt x="272" y="68"/>
                  </a:lnTo>
                  <a:lnTo>
                    <a:pt x="281" y="76"/>
                  </a:lnTo>
                  <a:lnTo>
                    <a:pt x="290" y="83"/>
                  </a:lnTo>
                  <a:lnTo>
                    <a:pt x="295" y="85"/>
                  </a:lnTo>
                  <a:lnTo>
                    <a:pt x="302" y="89"/>
                  </a:lnTo>
                  <a:lnTo>
                    <a:pt x="308" y="90"/>
                  </a:lnTo>
                  <a:lnTo>
                    <a:pt x="315" y="90"/>
                  </a:lnTo>
                  <a:lnTo>
                    <a:pt x="321" y="92"/>
                  </a:lnTo>
                  <a:lnTo>
                    <a:pt x="328" y="94"/>
                  </a:lnTo>
                  <a:lnTo>
                    <a:pt x="334" y="94"/>
                  </a:lnTo>
                  <a:lnTo>
                    <a:pt x="340" y="94"/>
                  </a:lnTo>
                  <a:lnTo>
                    <a:pt x="345" y="94"/>
                  </a:lnTo>
                  <a:lnTo>
                    <a:pt x="351" y="94"/>
                  </a:lnTo>
                  <a:lnTo>
                    <a:pt x="357" y="92"/>
                  </a:lnTo>
                  <a:lnTo>
                    <a:pt x="362" y="90"/>
                  </a:lnTo>
                  <a:lnTo>
                    <a:pt x="368" y="89"/>
                  </a:lnTo>
                  <a:lnTo>
                    <a:pt x="372" y="87"/>
                  </a:lnTo>
                  <a:lnTo>
                    <a:pt x="378" y="85"/>
                  </a:lnTo>
                  <a:lnTo>
                    <a:pt x="384" y="82"/>
                  </a:lnTo>
                  <a:lnTo>
                    <a:pt x="394" y="75"/>
                  </a:lnTo>
                  <a:lnTo>
                    <a:pt x="402" y="66"/>
                  </a:lnTo>
                  <a:lnTo>
                    <a:pt x="410" y="59"/>
                  </a:lnTo>
                  <a:lnTo>
                    <a:pt x="417" y="5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45" name="Freeform 20"/>
            <p:cNvSpPr>
              <a:spLocks/>
            </p:cNvSpPr>
            <p:nvPr/>
          </p:nvSpPr>
          <p:spPr bwMode="auto">
            <a:xfrm>
              <a:off x="6503" y="4545"/>
              <a:ext cx="121" cy="388"/>
            </a:xfrm>
            <a:custGeom>
              <a:avLst/>
              <a:gdLst>
                <a:gd name="T0" fmla="*/ 1 w 242"/>
                <a:gd name="T1" fmla="*/ 1 h 776"/>
                <a:gd name="T2" fmla="*/ 1 w 242"/>
                <a:gd name="T3" fmla="*/ 1 h 776"/>
                <a:gd name="T4" fmla="*/ 1 w 242"/>
                <a:gd name="T5" fmla="*/ 1 h 776"/>
                <a:gd name="T6" fmla="*/ 1 w 242"/>
                <a:gd name="T7" fmla="*/ 1 h 776"/>
                <a:gd name="T8" fmla="*/ 1 w 242"/>
                <a:gd name="T9" fmla="*/ 1 h 776"/>
                <a:gd name="T10" fmla="*/ 1 w 242"/>
                <a:gd name="T11" fmla="*/ 1 h 776"/>
                <a:gd name="T12" fmla="*/ 1 w 242"/>
                <a:gd name="T13" fmla="*/ 1 h 776"/>
                <a:gd name="T14" fmla="*/ 1 w 242"/>
                <a:gd name="T15" fmla="*/ 1 h 776"/>
                <a:gd name="T16" fmla="*/ 1 w 242"/>
                <a:gd name="T17" fmla="*/ 1 h 776"/>
                <a:gd name="T18" fmla="*/ 1 w 242"/>
                <a:gd name="T19" fmla="*/ 1 h 776"/>
                <a:gd name="T20" fmla="*/ 1 w 242"/>
                <a:gd name="T21" fmla="*/ 1 h 776"/>
                <a:gd name="T22" fmla="*/ 1 w 242"/>
                <a:gd name="T23" fmla="*/ 1 h 776"/>
                <a:gd name="T24" fmla="*/ 1 w 242"/>
                <a:gd name="T25" fmla="*/ 1 h 776"/>
                <a:gd name="T26" fmla="*/ 1 w 242"/>
                <a:gd name="T27" fmla="*/ 1 h 776"/>
                <a:gd name="T28" fmla="*/ 1 w 242"/>
                <a:gd name="T29" fmla="*/ 1 h 776"/>
                <a:gd name="T30" fmla="*/ 1 w 242"/>
                <a:gd name="T31" fmla="*/ 1 h 776"/>
                <a:gd name="T32" fmla="*/ 1 w 242"/>
                <a:gd name="T33" fmla="*/ 1 h 776"/>
                <a:gd name="T34" fmla="*/ 1 w 242"/>
                <a:gd name="T35" fmla="*/ 1 h 776"/>
                <a:gd name="T36" fmla="*/ 1 w 242"/>
                <a:gd name="T37" fmla="*/ 1 h 776"/>
                <a:gd name="T38" fmla="*/ 1 w 242"/>
                <a:gd name="T39" fmla="*/ 1 h 776"/>
                <a:gd name="T40" fmla="*/ 1 w 242"/>
                <a:gd name="T41" fmla="*/ 1 h 776"/>
                <a:gd name="T42" fmla="*/ 1 w 242"/>
                <a:gd name="T43" fmla="*/ 1 h 776"/>
                <a:gd name="T44" fmla="*/ 1 w 242"/>
                <a:gd name="T45" fmla="*/ 1 h 776"/>
                <a:gd name="T46" fmla="*/ 1 w 242"/>
                <a:gd name="T47" fmla="*/ 1 h 776"/>
                <a:gd name="T48" fmla="*/ 1 w 242"/>
                <a:gd name="T49" fmla="*/ 1 h 776"/>
                <a:gd name="T50" fmla="*/ 1 w 242"/>
                <a:gd name="T51" fmla="*/ 1 h 776"/>
                <a:gd name="T52" fmla="*/ 1 w 242"/>
                <a:gd name="T53" fmla="*/ 1 h 776"/>
                <a:gd name="T54" fmla="*/ 1 w 242"/>
                <a:gd name="T55" fmla="*/ 1 h 776"/>
                <a:gd name="T56" fmla="*/ 1 w 242"/>
                <a:gd name="T57" fmla="*/ 1 h 776"/>
                <a:gd name="T58" fmla="*/ 1 w 242"/>
                <a:gd name="T59" fmla="*/ 1 h 776"/>
                <a:gd name="T60" fmla="*/ 0 w 242"/>
                <a:gd name="T61" fmla="*/ 1 h 776"/>
                <a:gd name="T62" fmla="*/ 0 w 242"/>
                <a:gd name="T63" fmla="*/ 1 h 776"/>
                <a:gd name="T64" fmla="*/ 1 w 242"/>
                <a:gd name="T65" fmla="*/ 1 h 776"/>
                <a:gd name="T66" fmla="*/ 1 w 242"/>
                <a:gd name="T67" fmla="*/ 1 h 776"/>
                <a:gd name="T68" fmla="*/ 1 w 242"/>
                <a:gd name="T69" fmla="*/ 1 h 776"/>
                <a:gd name="T70" fmla="*/ 1 w 242"/>
                <a:gd name="T71" fmla="*/ 1 h 776"/>
                <a:gd name="T72" fmla="*/ 1 w 242"/>
                <a:gd name="T73" fmla="*/ 1 h 776"/>
                <a:gd name="T74" fmla="*/ 1 w 242"/>
                <a:gd name="T75" fmla="*/ 1 h 776"/>
                <a:gd name="T76" fmla="*/ 1 w 242"/>
                <a:gd name="T77" fmla="*/ 1 h 776"/>
                <a:gd name="T78" fmla="*/ 1 w 242"/>
                <a:gd name="T79" fmla="*/ 1 h 776"/>
                <a:gd name="T80" fmla="*/ 1 w 242"/>
                <a:gd name="T81" fmla="*/ 1 h 776"/>
                <a:gd name="T82" fmla="*/ 1 w 242"/>
                <a:gd name="T83" fmla="*/ 1 h 776"/>
                <a:gd name="T84" fmla="*/ 1 w 242"/>
                <a:gd name="T85" fmla="*/ 1 h 776"/>
                <a:gd name="T86" fmla="*/ 1 w 242"/>
                <a:gd name="T87" fmla="*/ 1 h 776"/>
                <a:gd name="T88" fmla="*/ 1 w 242"/>
                <a:gd name="T89" fmla="*/ 1 h 776"/>
                <a:gd name="T90" fmla="*/ 1 w 242"/>
                <a:gd name="T91" fmla="*/ 1 h 776"/>
                <a:gd name="T92" fmla="*/ 1 w 242"/>
                <a:gd name="T93" fmla="*/ 1 h 776"/>
                <a:gd name="T94" fmla="*/ 1 w 242"/>
                <a:gd name="T95" fmla="*/ 1 h 776"/>
                <a:gd name="T96" fmla="*/ 1 w 242"/>
                <a:gd name="T97" fmla="*/ 1 h 776"/>
                <a:gd name="T98" fmla="*/ 1 w 242"/>
                <a:gd name="T99" fmla="*/ 1 h 776"/>
                <a:gd name="T100" fmla="*/ 1 w 242"/>
                <a:gd name="T101" fmla="*/ 1 h 776"/>
                <a:gd name="T102" fmla="*/ 1 w 242"/>
                <a:gd name="T103" fmla="*/ 1 h 776"/>
                <a:gd name="T104" fmla="*/ 1 w 242"/>
                <a:gd name="T105" fmla="*/ 1 h 776"/>
                <a:gd name="T106" fmla="*/ 1 w 242"/>
                <a:gd name="T107" fmla="*/ 1 h 7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2"/>
                <a:gd name="T163" fmla="*/ 0 h 776"/>
                <a:gd name="T164" fmla="*/ 242 w 242"/>
                <a:gd name="T165" fmla="*/ 776 h 7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2" h="776">
                  <a:moveTo>
                    <a:pt x="242" y="11"/>
                  </a:moveTo>
                  <a:lnTo>
                    <a:pt x="236" y="11"/>
                  </a:lnTo>
                  <a:lnTo>
                    <a:pt x="230" y="11"/>
                  </a:lnTo>
                  <a:lnTo>
                    <a:pt x="223" y="9"/>
                  </a:lnTo>
                  <a:lnTo>
                    <a:pt x="217" y="7"/>
                  </a:lnTo>
                  <a:lnTo>
                    <a:pt x="210" y="7"/>
                  </a:lnTo>
                  <a:lnTo>
                    <a:pt x="204" y="6"/>
                  </a:lnTo>
                  <a:lnTo>
                    <a:pt x="197" y="2"/>
                  </a:lnTo>
                  <a:lnTo>
                    <a:pt x="192" y="0"/>
                  </a:lnTo>
                  <a:lnTo>
                    <a:pt x="186" y="6"/>
                  </a:lnTo>
                  <a:lnTo>
                    <a:pt x="180" y="14"/>
                  </a:lnTo>
                  <a:lnTo>
                    <a:pt x="176" y="25"/>
                  </a:lnTo>
                  <a:lnTo>
                    <a:pt x="174" y="35"/>
                  </a:lnTo>
                  <a:lnTo>
                    <a:pt x="167" y="37"/>
                  </a:lnTo>
                  <a:lnTo>
                    <a:pt x="160" y="41"/>
                  </a:lnTo>
                  <a:lnTo>
                    <a:pt x="153" y="44"/>
                  </a:lnTo>
                  <a:lnTo>
                    <a:pt x="146" y="48"/>
                  </a:lnTo>
                  <a:lnTo>
                    <a:pt x="139" y="53"/>
                  </a:lnTo>
                  <a:lnTo>
                    <a:pt x="133" y="56"/>
                  </a:lnTo>
                  <a:lnTo>
                    <a:pt x="127" y="60"/>
                  </a:lnTo>
                  <a:lnTo>
                    <a:pt x="123" y="63"/>
                  </a:lnTo>
                  <a:lnTo>
                    <a:pt x="119" y="67"/>
                  </a:lnTo>
                  <a:lnTo>
                    <a:pt x="115" y="74"/>
                  </a:lnTo>
                  <a:lnTo>
                    <a:pt x="109" y="84"/>
                  </a:lnTo>
                  <a:lnTo>
                    <a:pt x="102" y="97"/>
                  </a:lnTo>
                  <a:lnTo>
                    <a:pt x="97" y="105"/>
                  </a:lnTo>
                  <a:lnTo>
                    <a:pt x="93" y="116"/>
                  </a:lnTo>
                  <a:lnTo>
                    <a:pt x="89" y="128"/>
                  </a:lnTo>
                  <a:lnTo>
                    <a:pt x="85" y="140"/>
                  </a:lnTo>
                  <a:lnTo>
                    <a:pt x="80" y="152"/>
                  </a:lnTo>
                  <a:lnTo>
                    <a:pt x="76" y="165"/>
                  </a:lnTo>
                  <a:lnTo>
                    <a:pt x="72" y="179"/>
                  </a:lnTo>
                  <a:lnTo>
                    <a:pt x="67" y="193"/>
                  </a:lnTo>
                  <a:lnTo>
                    <a:pt x="63" y="208"/>
                  </a:lnTo>
                  <a:lnTo>
                    <a:pt x="59" y="226"/>
                  </a:lnTo>
                  <a:lnTo>
                    <a:pt x="53" y="245"/>
                  </a:lnTo>
                  <a:lnTo>
                    <a:pt x="49" y="264"/>
                  </a:lnTo>
                  <a:lnTo>
                    <a:pt x="46" y="273"/>
                  </a:lnTo>
                  <a:lnTo>
                    <a:pt x="45" y="283"/>
                  </a:lnTo>
                  <a:lnTo>
                    <a:pt x="42" y="294"/>
                  </a:lnTo>
                  <a:lnTo>
                    <a:pt x="39" y="304"/>
                  </a:lnTo>
                  <a:lnTo>
                    <a:pt x="36" y="320"/>
                  </a:lnTo>
                  <a:lnTo>
                    <a:pt x="33" y="338"/>
                  </a:lnTo>
                  <a:lnTo>
                    <a:pt x="29" y="355"/>
                  </a:lnTo>
                  <a:lnTo>
                    <a:pt x="26" y="373"/>
                  </a:lnTo>
                  <a:lnTo>
                    <a:pt x="25" y="383"/>
                  </a:lnTo>
                  <a:lnTo>
                    <a:pt x="23" y="395"/>
                  </a:lnTo>
                  <a:lnTo>
                    <a:pt x="20" y="406"/>
                  </a:lnTo>
                  <a:lnTo>
                    <a:pt x="19" y="418"/>
                  </a:lnTo>
                  <a:lnTo>
                    <a:pt x="17" y="435"/>
                  </a:lnTo>
                  <a:lnTo>
                    <a:pt x="15" y="453"/>
                  </a:lnTo>
                  <a:lnTo>
                    <a:pt x="13" y="470"/>
                  </a:lnTo>
                  <a:lnTo>
                    <a:pt x="10" y="488"/>
                  </a:lnTo>
                  <a:lnTo>
                    <a:pt x="9" y="502"/>
                  </a:lnTo>
                  <a:lnTo>
                    <a:pt x="9" y="514"/>
                  </a:lnTo>
                  <a:lnTo>
                    <a:pt x="7" y="528"/>
                  </a:lnTo>
                  <a:lnTo>
                    <a:pt x="6" y="542"/>
                  </a:lnTo>
                  <a:lnTo>
                    <a:pt x="5" y="565"/>
                  </a:lnTo>
                  <a:lnTo>
                    <a:pt x="3" y="587"/>
                  </a:lnTo>
                  <a:lnTo>
                    <a:pt x="2" y="612"/>
                  </a:lnTo>
                  <a:lnTo>
                    <a:pt x="0" y="636"/>
                  </a:lnTo>
                  <a:lnTo>
                    <a:pt x="0" y="649"/>
                  </a:lnTo>
                  <a:lnTo>
                    <a:pt x="0" y="659"/>
                  </a:lnTo>
                  <a:lnTo>
                    <a:pt x="0" y="671"/>
                  </a:lnTo>
                  <a:lnTo>
                    <a:pt x="0" y="683"/>
                  </a:lnTo>
                  <a:lnTo>
                    <a:pt x="7" y="690"/>
                  </a:lnTo>
                  <a:lnTo>
                    <a:pt x="17" y="703"/>
                  </a:lnTo>
                  <a:lnTo>
                    <a:pt x="29" y="717"/>
                  </a:lnTo>
                  <a:lnTo>
                    <a:pt x="43" y="731"/>
                  </a:lnTo>
                  <a:lnTo>
                    <a:pt x="56" y="746"/>
                  </a:lnTo>
                  <a:lnTo>
                    <a:pt x="67" y="760"/>
                  </a:lnTo>
                  <a:lnTo>
                    <a:pt x="76" y="771"/>
                  </a:lnTo>
                  <a:lnTo>
                    <a:pt x="82" y="776"/>
                  </a:lnTo>
                  <a:lnTo>
                    <a:pt x="87" y="769"/>
                  </a:lnTo>
                  <a:lnTo>
                    <a:pt x="95" y="760"/>
                  </a:lnTo>
                  <a:lnTo>
                    <a:pt x="102" y="750"/>
                  </a:lnTo>
                  <a:lnTo>
                    <a:pt x="112" y="738"/>
                  </a:lnTo>
                  <a:lnTo>
                    <a:pt x="119" y="725"/>
                  </a:lnTo>
                  <a:lnTo>
                    <a:pt x="127" y="715"/>
                  </a:lnTo>
                  <a:lnTo>
                    <a:pt x="133" y="706"/>
                  </a:lnTo>
                  <a:lnTo>
                    <a:pt x="136" y="699"/>
                  </a:lnTo>
                  <a:lnTo>
                    <a:pt x="132" y="626"/>
                  </a:lnTo>
                  <a:lnTo>
                    <a:pt x="132" y="563"/>
                  </a:lnTo>
                  <a:lnTo>
                    <a:pt x="133" y="514"/>
                  </a:lnTo>
                  <a:lnTo>
                    <a:pt x="136" y="481"/>
                  </a:lnTo>
                  <a:lnTo>
                    <a:pt x="139" y="451"/>
                  </a:lnTo>
                  <a:lnTo>
                    <a:pt x="144" y="413"/>
                  </a:lnTo>
                  <a:lnTo>
                    <a:pt x="149" y="376"/>
                  </a:lnTo>
                  <a:lnTo>
                    <a:pt x="150" y="352"/>
                  </a:lnTo>
                  <a:lnTo>
                    <a:pt x="152" y="339"/>
                  </a:lnTo>
                  <a:lnTo>
                    <a:pt x="154" y="320"/>
                  </a:lnTo>
                  <a:lnTo>
                    <a:pt x="159" y="297"/>
                  </a:lnTo>
                  <a:lnTo>
                    <a:pt x="163" y="269"/>
                  </a:lnTo>
                  <a:lnTo>
                    <a:pt x="166" y="259"/>
                  </a:lnTo>
                  <a:lnTo>
                    <a:pt x="167" y="247"/>
                  </a:lnTo>
                  <a:lnTo>
                    <a:pt x="170" y="236"/>
                  </a:lnTo>
                  <a:lnTo>
                    <a:pt x="172" y="224"/>
                  </a:lnTo>
                  <a:lnTo>
                    <a:pt x="173" y="215"/>
                  </a:lnTo>
                  <a:lnTo>
                    <a:pt x="174" y="205"/>
                  </a:lnTo>
                  <a:lnTo>
                    <a:pt x="177" y="196"/>
                  </a:lnTo>
                  <a:lnTo>
                    <a:pt x="179" y="187"/>
                  </a:lnTo>
                  <a:lnTo>
                    <a:pt x="186" y="142"/>
                  </a:lnTo>
                  <a:lnTo>
                    <a:pt x="192" y="109"/>
                  </a:lnTo>
                  <a:lnTo>
                    <a:pt x="196" y="84"/>
                  </a:lnTo>
                  <a:lnTo>
                    <a:pt x="203" y="67"/>
                  </a:lnTo>
                  <a:lnTo>
                    <a:pt x="216" y="63"/>
                  </a:lnTo>
                  <a:lnTo>
                    <a:pt x="229" y="49"/>
                  </a:lnTo>
                  <a:lnTo>
                    <a:pt x="237" y="30"/>
                  </a:lnTo>
                  <a:lnTo>
                    <a:pt x="242" y="1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46" name="Freeform 21"/>
            <p:cNvSpPr>
              <a:spLocks/>
            </p:cNvSpPr>
            <p:nvPr/>
          </p:nvSpPr>
          <p:spPr bwMode="auto">
            <a:xfrm>
              <a:off x="6590" y="4530"/>
              <a:ext cx="72" cy="75"/>
            </a:xfrm>
            <a:custGeom>
              <a:avLst/>
              <a:gdLst>
                <a:gd name="T0" fmla="*/ 0 w 145"/>
                <a:gd name="T1" fmla="*/ 1 h 150"/>
                <a:gd name="T2" fmla="*/ 0 w 145"/>
                <a:gd name="T3" fmla="*/ 1 h 150"/>
                <a:gd name="T4" fmla="*/ 0 w 145"/>
                <a:gd name="T5" fmla="*/ 1 h 150"/>
                <a:gd name="T6" fmla="*/ 0 w 145"/>
                <a:gd name="T7" fmla="*/ 1 h 150"/>
                <a:gd name="T8" fmla="*/ 0 w 145"/>
                <a:gd name="T9" fmla="*/ 0 h 150"/>
                <a:gd name="T10" fmla="*/ 0 w 145"/>
                <a:gd name="T11" fmla="*/ 1 h 150"/>
                <a:gd name="T12" fmla="*/ 0 w 145"/>
                <a:gd name="T13" fmla="*/ 1 h 150"/>
                <a:gd name="T14" fmla="*/ 0 w 145"/>
                <a:gd name="T15" fmla="*/ 1 h 150"/>
                <a:gd name="T16" fmla="*/ 0 w 145"/>
                <a:gd name="T17" fmla="*/ 1 h 150"/>
                <a:gd name="T18" fmla="*/ 0 w 145"/>
                <a:gd name="T19" fmla="*/ 1 h 150"/>
                <a:gd name="T20" fmla="*/ 0 w 145"/>
                <a:gd name="T21" fmla="*/ 1 h 150"/>
                <a:gd name="T22" fmla="*/ 0 w 145"/>
                <a:gd name="T23" fmla="*/ 1 h 150"/>
                <a:gd name="T24" fmla="*/ 0 w 145"/>
                <a:gd name="T25" fmla="*/ 1 h 150"/>
                <a:gd name="T26" fmla="*/ 0 w 145"/>
                <a:gd name="T27" fmla="*/ 1 h 150"/>
                <a:gd name="T28" fmla="*/ 0 w 145"/>
                <a:gd name="T29" fmla="*/ 1 h 150"/>
                <a:gd name="T30" fmla="*/ 0 w 145"/>
                <a:gd name="T31" fmla="*/ 1 h 150"/>
                <a:gd name="T32" fmla="*/ 0 w 145"/>
                <a:gd name="T33" fmla="*/ 1 h 150"/>
                <a:gd name="T34" fmla="*/ 0 w 145"/>
                <a:gd name="T35" fmla="*/ 1 h 150"/>
                <a:gd name="T36" fmla="*/ 0 w 145"/>
                <a:gd name="T37" fmla="*/ 1 h 150"/>
                <a:gd name="T38" fmla="*/ 0 w 145"/>
                <a:gd name="T39" fmla="*/ 1 h 150"/>
                <a:gd name="T40" fmla="*/ 0 w 145"/>
                <a:gd name="T41" fmla="*/ 1 h 150"/>
                <a:gd name="T42" fmla="*/ 0 w 145"/>
                <a:gd name="T43" fmla="*/ 1 h 150"/>
                <a:gd name="T44" fmla="*/ 0 w 145"/>
                <a:gd name="T45" fmla="*/ 1 h 150"/>
                <a:gd name="T46" fmla="*/ 0 w 145"/>
                <a:gd name="T47" fmla="*/ 1 h 150"/>
                <a:gd name="T48" fmla="*/ 0 w 145"/>
                <a:gd name="T49" fmla="*/ 1 h 150"/>
                <a:gd name="T50" fmla="*/ 0 w 145"/>
                <a:gd name="T51" fmla="*/ 1 h 150"/>
                <a:gd name="T52" fmla="*/ 0 w 145"/>
                <a:gd name="T53" fmla="*/ 1 h 150"/>
                <a:gd name="T54" fmla="*/ 0 w 145"/>
                <a:gd name="T55" fmla="*/ 1 h 150"/>
                <a:gd name="T56" fmla="*/ 0 w 145"/>
                <a:gd name="T57" fmla="*/ 1 h 150"/>
                <a:gd name="T58" fmla="*/ 0 w 145"/>
                <a:gd name="T59" fmla="*/ 1 h 150"/>
                <a:gd name="T60" fmla="*/ 0 w 145"/>
                <a:gd name="T61" fmla="*/ 1 h 150"/>
                <a:gd name="T62" fmla="*/ 0 w 145"/>
                <a:gd name="T63" fmla="*/ 1 h 150"/>
                <a:gd name="T64" fmla="*/ 0 w 145"/>
                <a:gd name="T65" fmla="*/ 1 h 150"/>
                <a:gd name="T66" fmla="*/ 0 w 145"/>
                <a:gd name="T67" fmla="*/ 1 h 150"/>
                <a:gd name="T68" fmla="*/ 0 w 145"/>
                <a:gd name="T69" fmla="*/ 1 h 150"/>
                <a:gd name="T70" fmla="*/ 0 w 145"/>
                <a:gd name="T71" fmla="*/ 1 h 150"/>
                <a:gd name="T72" fmla="*/ 0 w 145"/>
                <a:gd name="T73" fmla="*/ 1 h 150"/>
                <a:gd name="T74" fmla="*/ 0 w 145"/>
                <a:gd name="T75" fmla="*/ 1 h 150"/>
                <a:gd name="T76" fmla="*/ 0 w 145"/>
                <a:gd name="T77" fmla="*/ 1 h 150"/>
                <a:gd name="T78" fmla="*/ 0 w 145"/>
                <a:gd name="T79" fmla="*/ 1 h 150"/>
                <a:gd name="T80" fmla="*/ 0 w 145"/>
                <a:gd name="T81" fmla="*/ 1 h 150"/>
                <a:gd name="T82" fmla="*/ 0 w 145"/>
                <a:gd name="T83" fmla="*/ 1 h 150"/>
                <a:gd name="T84" fmla="*/ 0 w 145"/>
                <a:gd name="T85" fmla="*/ 1 h 150"/>
                <a:gd name="T86" fmla="*/ 0 w 145"/>
                <a:gd name="T87" fmla="*/ 1 h 150"/>
                <a:gd name="T88" fmla="*/ 0 w 145"/>
                <a:gd name="T89" fmla="*/ 1 h 150"/>
                <a:gd name="T90" fmla="*/ 0 w 145"/>
                <a:gd name="T91" fmla="*/ 1 h 150"/>
                <a:gd name="T92" fmla="*/ 0 w 145"/>
                <a:gd name="T93" fmla="*/ 1 h 150"/>
                <a:gd name="T94" fmla="*/ 0 w 145"/>
                <a:gd name="T95" fmla="*/ 1 h 150"/>
                <a:gd name="T96" fmla="*/ 0 w 145"/>
                <a:gd name="T97" fmla="*/ 1 h 150"/>
                <a:gd name="T98" fmla="*/ 0 w 145"/>
                <a:gd name="T99" fmla="*/ 1 h 150"/>
                <a:gd name="T100" fmla="*/ 0 w 145"/>
                <a:gd name="T101" fmla="*/ 1 h 150"/>
                <a:gd name="T102" fmla="*/ 0 w 145"/>
                <a:gd name="T103" fmla="*/ 1 h 150"/>
                <a:gd name="T104" fmla="*/ 0 w 145"/>
                <a:gd name="T105" fmla="*/ 1 h 150"/>
                <a:gd name="T106" fmla="*/ 0 w 145"/>
                <a:gd name="T107" fmla="*/ 1 h 150"/>
                <a:gd name="T108" fmla="*/ 0 w 145"/>
                <a:gd name="T109" fmla="*/ 1 h 150"/>
                <a:gd name="T110" fmla="*/ 0 w 145"/>
                <a:gd name="T111" fmla="*/ 1 h 150"/>
                <a:gd name="T112" fmla="*/ 0 w 145"/>
                <a:gd name="T113" fmla="*/ 1 h 1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5"/>
                <a:gd name="T172" fmla="*/ 0 h 150"/>
                <a:gd name="T173" fmla="*/ 145 w 145"/>
                <a:gd name="T174" fmla="*/ 150 h 1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5" h="150">
                  <a:moveTo>
                    <a:pt x="126" y="59"/>
                  </a:moveTo>
                  <a:lnTo>
                    <a:pt x="130" y="45"/>
                  </a:lnTo>
                  <a:lnTo>
                    <a:pt x="136" y="28"/>
                  </a:lnTo>
                  <a:lnTo>
                    <a:pt x="142" y="12"/>
                  </a:lnTo>
                  <a:lnTo>
                    <a:pt x="145" y="0"/>
                  </a:lnTo>
                  <a:lnTo>
                    <a:pt x="138" y="7"/>
                  </a:lnTo>
                  <a:lnTo>
                    <a:pt x="130" y="14"/>
                  </a:lnTo>
                  <a:lnTo>
                    <a:pt x="122" y="23"/>
                  </a:lnTo>
                  <a:lnTo>
                    <a:pt x="112" y="30"/>
                  </a:lnTo>
                  <a:lnTo>
                    <a:pt x="106" y="33"/>
                  </a:lnTo>
                  <a:lnTo>
                    <a:pt x="100" y="35"/>
                  </a:lnTo>
                  <a:lnTo>
                    <a:pt x="96" y="37"/>
                  </a:lnTo>
                  <a:lnTo>
                    <a:pt x="90" y="38"/>
                  </a:lnTo>
                  <a:lnTo>
                    <a:pt x="85" y="40"/>
                  </a:lnTo>
                  <a:lnTo>
                    <a:pt x="79" y="42"/>
                  </a:lnTo>
                  <a:lnTo>
                    <a:pt x="73" y="42"/>
                  </a:lnTo>
                  <a:lnTo>
                    <a:pt x="68" y="42"/>
                  </a:lnTo>
                  <a:lnTo>
                    <a:pt x="62" y="42"/>
                  </a:lnTo>
                  <a:lnTo>
                    <a:pt x="56" y="42"/>
                  </a:lnTo>
                  <a:lnTo>
                    <a:pt x="49" y="40"/>
                  </a:lnTo>
                  <a:lnTo>
                    <a:pt x="43" y="38"/>
                  </a:lnTo>
                  <a:lnTo>
                    <a:pt x="36" y="38"/>
                  </a:lnTo>
                  <a:lnTo>
                    <a:pt x="30" y="37"/>
                  </a:lnTo>
                  <a:lnTo>
                    <a:pt x="23" y="33"/>
                  </a:lnTo>
                  <a:lnTo>
                    <a:pt x="18" y="31"/>
                  </a:lnTo>
                  <a:lnTo>
                    <a:pt x="12" y="37"/>
                  </a:lnTo>
                  <a:lnTo>
                    <a:pt x="6" y="45"/>
                  </a:lnTo>
                  <a:lnTo>
                    <a:pt x="2" y="56"/>
                  </a:lnTo>
                  <a:lnTo>
                    <a:pt x="0" y="66"/>
                  </a:lnTo>
                  <a:lnTo>
                    <a:pt x="0" y="72"/>
                  </a:lnTo>
                  <a:lnTo>
                    <a:pt x="3" y="75"/>
                  </a:lnTo>
                  <a:lnTo>
                    <a:pt x="6" y="82"/>
                  </a:lnTo>
                  <a:lnTo>
                    <a:pt x="10" y="87"/>
                  </a:lnTo>
                  <a:lnTo>
                    <a:pt x="16" y="93"/>
                  </a:lnTo>
                  <a:lnTo>
                    <a:pt x="23" y="96"/>
                  </a:lnTo>
                  <a:lnTo>
                    <a:pt x="33" y="98"/>
                  </a:lnTo>
                  <a:lnTo>
                    <a:pt x="45" y="100"/>
                  </a:lnTo>
                  <a:lnTo>
                    <a:pt x="49" y="110"/>
                  </a:lnTo>
                  <a:lnTo>
                    <a:pt x="55" y="124"/>
                  </a:lnTo>
                  <a:lnTo>
                    <a:pt x="58" y="140"/>
                  </a:lnTo>
                  <a:lnTo>
                    <a:pt x="60" y="150"/>
                  </a:lnTo>
                  <a:lnTo>
                    <a:pt x="68" y="142"/>
                  </a:lnTo>
                  <a:lnTo>
                    <a:pt x="73" y="133"/>
                  </a:lnTo>
                  <a:lnTo>
                    <a:pt x="76" y="128"/>
                  </a:lnTo>
                  <a:lnTo>
                    <a:pt x="80" y="126"/>
                  </a:lnTo>
                  <a:lnTo>
                    <a:pt x="86" y="124"/>
                  </a:lnTo>
                  <a:lnTo>
                    <a:pt x="90" y="119"/>
                  </a:lnTo>
                  <a:lnTo>
                    <a:pt x="93" y="114"/>
                  </a:lnTo>
                  <a:lnTo>
                    <a:pt x="95" y="108"/>
                  </a:lnTo>
                  <a:lnTo>
                    <a:pt x="96" y="100"/>
                  </a:lnTo>
                  <a:lnTo>
                    <a:pt x="99" y="86"/>
                  </a:lnTo>
                  <a:lnTo>
                    <a:pt x="102" y="75"/>
                  </a:lnTo>
                  <a:lnTo>
                    <a:pt x="105" y="70"/>
                  </a:lnTo>
                  <a:lnTo>
                    <a:pt x="109" y="68"/>
                  </a:lnTo>
                  <a:lnTo>
                    <a:pt x="113" y="66"/>
                  </a:lnTo>
                  <a:lnTo>
                    <a:pt x="120" y="63"/>
                  </a:lnTo>
                  <a:lnTo>
                    <a:pt x="126" y="5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47" name="Freeform 22"/>
            <p:cNvSpPr>
              <a:spLocks/>
            </p:cNvSpPr>
            <p:nvPr/>
          </p:nvSpPr>
          <p:spPr bwMode="auto">
            <a:xfrm>
              <a:off x="6503" y="4615"/>
              <a:ext cx="82" cy="318"/>
            </a:xfrm>
            <a:custGeom>
              <a:avLst/>
              <a:gdLst>
                <a:gd name="T0" fmla="*/ 1 w 163"/>
                <a:gd name="T1" fmla="*/ 1 h 636"/>
                <a:gd name="T2" fmla="*/ 1 w 163"/>
                <a:gd name="T3" fmla="*/ 1 h 636"/>
                <a:gd name="T4" fmla="*/ 1 w 163"/>
                <a:gd name="T5" fmla="*/ 1 h 636"/>
                <a:gd name="T6" fmla="*/ 1 w 163"/>
                <a:gd name="T7" fmla="*/ 1 h 636"/>
                <a:gd name="T8" fmla="*/ 1 w 163"/>
                <a:gd name="T9" fmla="*/ 1 h 636"/>
                <a:gd name="T10" fmla="*/ 1 w 163"/>
                <a:gd name="T11" fmla="*/ 1 h 636"/>
                <a:gd name="T12" fmla="*/ 1 w 163"/>
                <a:gd name="T13" fmla="*/ 1 h 636"/>
                <a:gd name="T14" fmla="*/ 1 w 163"/>
                <a:gd name="T15" fmla="*/ 1 h 636"/>
                <a:gd name="T16" fmla="*/ 1 w 163"/>
                <a:gd name="T17" fmla="*/ 1 h 636"/>
                <a:gd name="T18" fmla="*/ 0 w 163"/>
                <a:gd name="T19" fmla="*/ 1 h 636"/>
                <a:gd name="T20" fmla="*/ 0 w 163"/>
                <a:gd name="T21" fmla="*/ 1 h 636"/>
                <a:gd name="T22" fmla="*/ 1 w 163"/>
                <a:gd name="T23" fmla="*/ 1 h 636"/>
                <a:gd name="T24" fmla="*/ 1 w 163"/>
                <a:gd name="T25" fmla="*/ 1 h 636"/>
                <a:gd name="T26" fmla="*/ 1 w 163"/>
                <a:gd name="T27" fmla="*/ 1 h 636"/>
                <a:gd name="T28" fmla="*/ 1 w 163"/>
                <a:gd name="T29" fmla="*/ 1 h 636"/>
                <a:gd name="T30" fmla="*/ 1 w 163"/>
                <a:gd name="T31" fmla="*/ 1 h 636"/>
                <a:gd name="T32" fmla="*/ 1 w 163"/>
                <a:gd name="T33" fmla="*/ 1 h 636"/>
                <a:gd name="T34" fmla="*/ 1 w 163"/>
                <a:gd name="T35" fmla="*/ 1 h 636"/>
                <a:gd name="T36" fmla="*/ 1 w 163"/>
                <a:gd name="T37" fmla="*/ 1 h 636"/>
                <a:gd name="T38" fmla="*/ 1 w 163"/>
                <a:gd name="T39" fmla="*/ 1 h 636"/>
                <a:gd name="T40" fmla="*/ 1 w 163"/>
                <a:gd name="T41" fmla="*/ 1 h 636"/>
                <a:gd name="T42" fmla="*/ 1 w 163"/>
                <a:gd name="T43" fmla="*/ 1 h 636"/>
                <a:gd name="T44" fmla="*/ 1 w 163"/>
                <a:gd name="T45" fmla="*/ 1 h 636"/>
                <a:gd name="T46" fmla="*/ 1 w 163"/>
                <a:gd name="T47" fmla="*/ 1 h 636"/>
                <a:gd name="T48" fmla="*/ 1 w 163"/>
                <a:gd name="T49" fmla="*/ 1 h 636"/>
                <a:gd name="T50" fmla="*/ 1 w 163"/>
                <a:gd name="T51" fmla="*/ 1 h 636"/>
                <a:gd name="T52" fmla="*/ 1 w 163"/>
                <a:gd name="T53" fmla="*/ 1 h 636"/>
                <a:gd name="T54" fmla="*/ 1 w 163"/>
                <a:gd name="T55" fmla="*/ 1 h 636"/>
                <a:gd name="T56" fmla="*/ 1 w 163"/>
                <a:gd name="T57" fmla="*/ 1 h 636"/>
                <a:gd name="T58" fmla="*/ 1 w 163"/>
                <a:gd name="T59" fmla="*/ 1 h 636"/>
                <a:gd name="T60" fmla="*/ 1 w 163"/>
                <a:gd name="T61" fmla="*/ 1 h 636"/>
                <a:gd name="T62" fmla="*/ 1 w 163"/>
                <a:gd name="T63" fmla="*/ 1 h 636"/>
                <a:gd name="T64" fmla="*/ 1 w 163"/>
                <a:gd name="T65" fmla="*/ 1 h 636"/>
                <a:gd name="T66" fmla="*/ 1 w 163"/>
                <a:gd name="T67" fmla="*/ 1 h 636"/>
                <a:gd name="T68" fmla="*/ 1 w 163"/>
                <a:gd name="T69" fmla="*/ 1 h 636"/>
                <a:gd name="T70" fmla="*/ 1 w 163"/>
                <a:gd name="T71" fmla="*/ 1 h 636"/>
                <a:gd name="T72" fmla="*/ 1 w 163"/>
                <a:gd name="T73" fmla="*/ 1 h 636"/>
                <a:gd name="T74" fmla="*/ 1 w 163"/>
                <a:gd name="T75" fmla="*/ 1 h 636"/>
                <a:gd name="T76" fmla="*/ 1 w 163"/>
                <a:gd name="T77" fmla="*/ 1 h 636"/>
                <a:gd name="T78" fmla="*/ 1 w 163"/>
                <a:gd name="T79" fmla="*/ 1 h 636"/>
                <a:gd name="T80" fmla="*/ 1 w 163"/>
                <a:gd name="T81" fmla="*/ 1 h 636"/>
                <a:gd name="T82" fmla="*/ 1 w 163"/>
                <a:gd name="T83" fmla="*/ 1 h 636"/>
                <a:gd name="T84" fmla="*/ 1 w 163"/>
                <a:gd name="T85" fmla="*/ 0 h 636"/>
                <a:gd name="T86" fmla="*/ 1 w 163"/>
                <a:gd name="T87" fmla="*/ 1 h 636"/>
                <a:gd name="T88" fmla="*/ 1 w 163"/>
                <a:gd name="T89" fmla="*/ 1 h 636"/>
                <a:gd name="T90" fmla="*/ 1 w 163"/>
                <a:gd name="T91" fmla="*/ 1 h 636"/>
                <a:gd name="T92" fmla="*/ 1 w 163"/>
                <a:gd name="T93" fmla="*/ 1 h 636"/>
                <a:gd name="T94" fmla="*/ 1 w 163"/>
                <a:gd name="T95" fmla="*/ 1 h 6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3"/>
                <a:gd name="T145" fmla="*/ 0 h 636"/>
                <a:gd name="T146" fmla="*/ 163 w 163"/>
                <a:gd name="T147" fmla="*/ 636 h 6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3" h="636">
                  <a:moveTo>
                    <a:pt x="163" y="129"/>
                  </a:moveTo>
                  <a:lnTo>
                    <a:pt x="159" y="157"/>
                  </a:lnTo>
                  <a:lnTo>
                    <a:pt x="154" y="180"/>
                  </a:lnTo>
                  <a:lnTo>
                    <a:pt x="152" y="199"/>
                  </a:lnTo>
                  <a:lnTo>
                    <a:pt x="150" y="212"/>
                  </a:lnTo>
                  <a:lnTo>
                    <a:pt x="149" y="236"/>
                  </a:lnTo>
                  <a:lnTo>
                    <a:pt x="144" y="273"/>
                  </a:lnTo>
                  <a:lnTo>
                    <a:pt x="139" y="311"/>
                  </a:lnTo>
                  <a:lnTo>
                    <a:pt x="136" y="341"/>
                  </a:lnTo>
                  <a:lnTo>
                    <a:pt x="133" y="374"/>
                  </a:lnTo>
                  <a:lnTo>
                    <a:pt x="132" y="423"/>
                  </a:lnTo>
                  <a:lnTo>
                    <a:pt x="132" y="486"/>
                  </a:lnTo>
                  <a:lnTo>
                    <a:pt x="136" y="559"/>
                  </a:lnTo>
                  <a:lnTo>
                    <a:pt x="133" y="566"/>
                  </a:lnTo>
                  <a:lnTo>
                    <a:pt x="127" y="575"/>
                  </a:lnTo>
                  <a:lnTo>
                    <a:pt x="119" y="585"/>
                  </a:lnTo>
                  <a:lnTo>
                    <a:pt x="112" y="598"/>
                  </a:lnTo>
                  <a:lnTo>
                    <a:pt x="102" y="610"/>
                  </a:lnTo>
                  <a:lnTo>
                    <a:pt x="95" y="620"/>
                  </a:lnTo>
                  <a:lnTo>
                    <a:pt x="87" y="629"/>
                  </a:lnTo>
                  <a:lnTo>
                    <a:pt x="82" y="636"/>
                  </a:lnTo>
                  <a:lnTo>
                    <a:pt x="76" y="631"/>
                  </a:lnTo>
                  <a:lnTo>
                    <a:pt x="67" y="620"/>
                  </a:lnTo>
                  <a:lnTo>
                    <a:pt x="56" y="606"/>
                  </a:lnTo>
                  <a:lnTo>
                    <a:pt x="43" y="591"/>
                  </a:lnTo>
                  <a:lnTo>
                    <a:pt x="29" y="577"/>
                  </a:lnTo>
                  <a:lnTo>
                    <a:pt x="17" y="563"/>
                  </a:lnTo>
                  <a:lnTo>
                    <a:pt x="7" y="550"/>
                  </a:lnTo>
                  <a:lnTo>
                    <a:pt x="0" y="543"/>
                  </a:lnTo>
                  <a:lnTo>
                    <a:pt x="0" y="531"/>
                  </a:lnTo>
                  <a:lnTo>
                    <a:pt x="0" y="519"/>
                  </a:lnTo>
                  <a:lnTo>
                    <a:pt x="0" y="509"/>
                  </a:lnTo>
                  <a:lnTo>
                    <a:pt x="0" y="496"/>
                  </a:lnTo>
                  <a:lnTo>
                    <a:pt x="6" y="505"/>
                  </a:lnTo>
                  <a:lnTo>
                    <a:pt x="16" y="517"/>
                  </a:lnTo>
                  <a:lnTo>
                    <a:pt x="27" y="531"/>
                  </a:lnTo>
                  <a:lnTo>
                    <a:pt x="39" y="545"/>
                  </a:lnTo>
                  <a:lnTo>
                    <a:pt x="52" y="559"/>
                  </a:lnTo>
                  <a:lnTo>
                    <a:pt x="65" y="573"/>
                  </a:lnTo>
                  <a:lnTo>
                    <a:pt x="75" y="584"/>
                  </a:lnTo>
                  <a:lnTo>
                    <a:pt x="82" y="592"/>
                  </a:lnTo>
                  <a:lnTo>
                    <a:pt x="89" y="582"/>
                  </a:lnTo>
                  <a:lnTo>
                    <a:pt x="99" y="566"/>
                  </a:lnTo>
                  <a:lnTo>
                    <a:pt x="107" y="550"/>
                  </a:lnTo>
                  <a:lnTo>
                    <a:pt x="113" y="536"/>
                  </a:lnTo>
                  <a:lnTo>
                    <a:pt x="95" y="524"/>
                  </a:lnTo>
                  <a:lnTo>
                    <a:pt x="77" y="509"/>
                  </a:lnTo>
                  <a:lnTo>
                    <a:pt x="62" y="489"/>
                  </a:lnTo>
                  <a:lnTo>
                    <a:pt x="46" y="468"/>
                  </a:lnTo>
                  <a:lnTo>
                    <a:pt x="33" y="449"/>
                  </a:lnTo>
                  <a:lnTo>
                    <a:pt x="22" y="430"/>
                  </a:lnTo>
                  <a:lnTo>
                    <a:pt x="12" y="414"/>
                  </a:lnTo>
                  <a:lnTo>
                    <a:pt x="6" y="402"/>
                  </a:lnTo>
                  <a:lnTo>
                    <a:pt x="7" y="388"/>
                  </a:lnTo>
                  <a:lnTo>
                    <a:pt x="9" y="374"/>
                  </a:lnTo>
                  <a:lnTo>
                    <a:pt x="9" y="362"/>
                  </a:lnTo>
                  <a:lnTo>
                    <a:pt x="10" y="348"/>
                  </a:lnTo>
                  <a:lnTo>
                    <a:pt x="19" y="372"/>
                  </a:lnTo>
                  <a:lnTo>
                    <a:pt x="32" y="397"/>
                  </a:lnTo>
                  <a:lnTo>
                    <a:pt x="47" y="419"/>
                  </a:lnTo>
                  <a:lnTo>
                    <a:pt x="63" y="442"/>
                  </a:lnTo>
                  <a:lnTo>
                    <a:pt x="80" y="461"/>
                  </a:lnTo>
                  <a:lnTo>
                    <a:pt x="96" y="479"/>
                  </a:lnTo>
                  <a:lnTo>
                    <a:pt x="110" y="493"/>
                  </a:lnTo>
                  <a:lnTo>
                    <a:pt x="120" y="502"/>
                  </a:lnTo>
                  <a:lnTo>
                    <a:pt x="119" y="484"/>
                  </a:lnTo>
                  <a:lnTo>
                    <a:pt x="117" y="456"/>
                  </a:lnTo>
                  <a:lnTo>
                    <a:pt x="115" y="428"/>
                  </a:lnTo>
                  <a:lnTo>
                    <a:pt x="113" y="411"/>
                  </a:lnTo>
                  <a:lnTo>
                    <a:pt x="102" y="400"/>
                  </a:lnTo>
                  <a:lnTo>
                    <a:pt x="89" y="386"/>
                  </a:lnTo>
                  <a:lnTo>
                    <a:pt x="75" y="369"/>
                  </a:lnTo>
                  <a:lnTo>
                    <a:pt x="60" y="350"/>
                  </a:lnTo>
                  <a:lnTo>
                    <a:pt x="47" y="329"/>
                  </a:lnTo>
                  <a:lnTo>
                    <a:pt x="35" y="309"/>
                  </a:lnTo>
                  <a:lnTo>
                    <a:pt x="26" y="292"/>
                  </a:lnTo>
                  <a:lnTo>
                    <a:pt x="19" y="278"/>
                  </a:lnTo>
                  <a:lnTo>
                    <a:pt x="20" y="266"/>
                  </a:lnTo>
                  <a:lnTo>
                    <a:pt x="23" y="255"/>
                  </a:lnTo>
                  <a:lnTo>
                    <a:pt x="25" y="243"/>
                  </a:lnTo>
                  <a:lnTo>
                    <a:pt x="26" y="233"/>
                  </a:lnTo>
                  <a:lnTo>
                    <a:pt x="33" y="250"/>
                  </a:lnTo>
                  <a:lnTo>
                    <a:pt x="43" y="269"/>
                  </a:lnTo>
                  <a:lnTo>
                    <a:pt x="56" y="290"/>
                  </a:lnTo>
                  <a:lnTo>
                    <a:pt x="70" y="309"/>
                  </a:lnTo>
                  <a:lnTo>
                    <a:pt x="85" y="330"/>
                  </a:lnTo>
                  <a:lnTo>
                    <a:pt x="99" y="348"/>
                  </a:lnTo>
                  <a:lnTo>
                    <a:pt x="113" y="362"/>
                  </a:lnTo>
                  <a:lnTo>
                    <a:pt x="123" y="372"/>
                  </a:lnTo>
                  <a:lnTo>
                    <a:pt x="123" y="357"/>
                  </a:lnTo>
                  <a:lnTo>
                    <a:pt x="125" y="334"/>
                  </a:lnTo>
                  <a:lnTo>
                    <a:pt x="126" y="309"/>
                  </a:lnTo>
                  <a:lnTo>
                    <a:pt x="127" y="292"/>
                  </a:lnTo>
                  <a:lnTo>
                    <a:pt x="119" y="285"/>
                  </a:lnTo>
                  <a:lnTo>
                    <a:pt x="109" y="271"/>
                  </a:lnTo>
                  <a:lnTo>
                    <a:pt x="96" y="255"/>
                  </a:lnTo>
                  <a:lnTo>
                    <a:pt x="83" y="236"/>
                  </a:lnTo>
                  <a:lnTo>
                    <a:pt x="69" y="215"/>
                  </a:lnTo>
                  <a:lnTo>
                    <a:pt x="57" y="196"/>
                  </a:lnTo>
                  <a:lnTo>
                    <a:pt x="46" y="178"/>
                  </a:lnTo>
                  <a:lnTo>
                    <a:pt x="39" y="164"/>
                  </a:lnTo>
                  <a:lnTo>
                    <a:pt x="42" y="154"/>
                  </a:lnTo>
                  <a:lnTo>
                    <a:pt x="45" y="143"/>
                  </a:lnTo>
                  <a:lnTo>
                    <a:pt x="46" y="133"/>
                  </a:lnTo>
                  <a:lnTo>
                    <a:pt x="49" y="124"/>
                  </a:lnTo>
                  <a:lnTo>
                    <a:pt x="55" y="138"/>
                  </a:lnTo>
                  <a:lnTo>
                    <a:pt x="63" y="154"/>
                  </a:lnTo>
                  <a:lnTo>
                    <a:pt x="75" y="173"/>
                  </a:lnTo>
                  <a:lnTo>
                    <a:pt x="87" y="194"/>
                  </a:lnTo>
                  <a:lnTo>
                    <a:pt x="100" y="215"/>
                  </a:lnTo>
                  <a:lnTo>
                    <a:pt x="113" y="233"/>
                  </a:lnTo>
                  <a:lnTo>
                    <a:pt x="123" y="248"/>
                  </a:lnTo>
                  <a:lnTo>
                    <a:pt x="132" y="260"/>
                  </a:lnTo>
                  <a:lnTo>
                    <a:pt x="133" y="248"/>
                  </a:lnTo>
                  <a:lnTo>
                    <a:pt x="136" y="231"/>
                  </a:lnTo>
                  <a:lnTo>
                    <a:pt x="139" y="212"/>
                  </a:lnTo>
                  <a:lnTo>
                    <a:pt x="140" y="198"/>
                  </a:lnTo>
                  <a:lnTo>
                    <a:pt x="134" y="187"/>
                  </a:lnTo>
                  <a:lnTo>
                    <a:pt x="126" y="170"/>
                  </a:lnTo>
                  <a:lnTo>
                    <a:pt x="115" y="150"/>
                  </a:lnTo>
                  <a:lnTo>
                    <a:pt x="103" y="126"/>
                  </a:lnTo>
                  <a:lnTo>
                    <a:pt x="92" y="103"/>
                  </a:lnTo>
                  <a:lnTo>
                    <a:pt x="82" y="82"/>
                  </a:lnTo>
                  <a:lnTo>
                    <a:pt x="73" y="65"/>
                  </a:lnTo>
                  <a:lnTo>
                    <a:pt x="67" y="53"/>
                  </a:lnTo>
                  <a:lnTo>
                    <a:pt x="72" y="39"/>
                  </a:lnTo>
                  <a:lnTo>
                    <a:pt x="76" y="25"/>
                  </a:lnTo>
                  <a:lnTo>
                    <a:pt x="80" y="12"/>
                  </a:lnTo>
                  <a:lnTo>
                    <a:pt x="85" y="0"/>
                  </a:lnTo>
                  <a:lnTo>
                    <a:pt x="90" y="14"/>
                  </a:lnTo>
                  <a:lnTo>
                    <a:pt x="99" y="33"/>
                  </a:lnTo>
                  <a:lnTo>
                    <a:pt x="107" y="56"/>
                  </a:lnTo>
                  <a:lnTo>
                    <a:pt x="119" y="81"/>
                  </a:lnTo>
                  <a:lnTo>
                    <a:pt x="129" y="105"/>
                  </a:lnTo>
                  <a:lnTo>
                    <a:pt x="137" y="128"/>
                  </a:lnTo>
                  <a:lnTo>
                    <a:pt x="144" y="143"/>
                  </a:lnTo>
                  <a:lnTo>
                    <a:pt x="149" y="152"/>
                  </a:lnTo>
                  <a:lnTo>
                    <a:pt x="152" y="145"/>
                  </a:lnTo>
                  <a:lnTo>
                    <a:pt x="156" y="136"/>
                  </a:lnTo>
                  <a:lnTo>
                    <a:pt x="159" y="128"/>
                  </a:lnTo>
                  <a:lnTo>
                    <a:pt x="160" y="121"/>
                  </a:lnTo>
                  <a:lnTo>
                    <a:pt x="162" y="117"/>
                  </a:lnTo>
                  <a:lnTo>
                    <a:pt x="163" y="117"/>
                  </a:lnTo>
                  <a:lnTo>
                    <a:pt x="163" y="121"/>
                  </a:lnTo>
                  <a:lnTo>
                    <a:pt x="163" y="12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48" name="Freeform 23"/>
            <p:cNvSpPr>
              <a:spLocks/>
            </p:cNvSpPr>
            <p:nvPr/>
          </p:nvSpPr>
          <p:spPr bwMode="auto">
            <a:xfrm>
              <a:off x="6554" y="4577"/>
              <a:ext cx="38" cy="80"/>
            </a:xfrm>
            <a:custGeom>
              <a:avLst/>
              <a:gdLst>
                <a:gd name="T0" fmla="*/ 0 w 77"/>
                <a:gd name="T1" fmla="*/ 0 h 161"/>
                <a:gd name="T2" fmla="*/ 0 w 77"/>
                <a:gd name="T3" fmla="*/ 0 h 161"/>
                <a:gd name="T4" fmla="*/ 0 w 77"/>
                <a:gd name="T5" fmla="*/ 0 h 161"/>
                <a:gd name="T6" fmla="*/ 0 w 77"/>
                <a:gd name="T7" fmla="*/ 0 h 161"/>
                <a:gd name="T8" fmla="*/ 0 w 77"/>
                <a:gd name="T9" fmla="*/ 0 h 161"/>
                <a:gd name="T10" fmla="*/ 0 w 77"/>
                <a:gd name="T11" fmla="*/ 0 h 161"/>
                <a:gd name="T12" fmla="*/ 0 w 77"/>
                <a:gd name="T13" fmla="*/ 0 h 161"/>
                <a:gd name="T14" fmla="*/ 0 w 77"/>
                <a:gd name="T15" fmla="*/ 0 h 161"/>
                <a:gd name="T16" fmla="*/ 0 w 77"/>
                <a:gd name="T17" fmla="*/ 0 h 161"/>
                <a:gd name="T18" fmla="*/ 0 w 77"/>
                <a:gd name="T19" fmla="*/ 0 h 161"/>
                <a:gd name="T20" fmla="*/ 0 w 77"/>
                <a:gd name="T21" fmla="*/ 0 h 161"/>
                <a:gd name="T22" fmla="*/ 0 w 77"/>
                <a:gd name="T23" fmla="*/ 0 h 161"/>
                <a:gd name="T24" fmla="*/ 0 w 77"/>
                <a:gd name="T25" fmla="*/ 0 h 161"/>
                <a:gd name="T26" fmla="*/ 0 w 77"/>
                <a:gd name="T27" fmla="*/ 0 h 161"/>
                <a:gd name="T28" fmla="*/ 0 w 77"/>
                <a:gd name="T29" fmla="*/ 0 h 161"/>
                <a:gd name="T30" fmla="*/ 0 w 77"/>
                <a:gd name="T31" fmla="*/ 0 h 161"/>
                <a:gd name="T32" fmla="*/ 0 w 77"/>
                <a:gd name="T33" fmla="*/ 0 h 161"/>
                <a:gd name="T34" fmla="*/ 0 w 77"/>
                <a:gd name="T35" fmla="*/ 0 h 161"/>
                <a:gd name="T36" fmla="*/ 0 w 77"/>
                <a:gd name="T37" fmla="*/ 0 h 161"/>
                <a:gd name="T38" fmla="*/ 0 w 77"/>
                <a:gd name="T39" fmla="*/ 0 h 161"/>
                <a:gd name="T40" fmla="*/ 0 w 77"/>
                <a:gd name="T41" fmla="*/ 0 h 161"/>
                <a:gd name="T42" fmla="*/ 0 w 77"/>
                <a:gd name="T43" fmla="*/ 0 h 161"/>
                <a:gd name="T44" fmla="*/ 0 w 77"/>
                <a:gd name="T45" fmla="*/ 0 h 161"/>
                <a:gd name="T46" fmla="*/ 0 w 77"/>
                <a:gd name="T47" fmla="*/ 0 h 161"/>
                <a:gd name="T48" fmla="*/ 0 w 77"/>
                <a:gd name="T49" fmla="*/ 0 h 1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
                <a:gd name="T76" fmla="*/ 0 h 161"/>
                <a:gd name="T77" fmla="*/ 77 w 77"/>
                <a:gd name="T78" fmla="*/ 161 h 1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 h="161">
                  <a:moveTo>
                    <a:pt x="21" y="0"/>
                  </a:moveTo>
                  <a:lnTo>
                    <a:pt x="17" y="4"/>
                  </a:lnTo>
                  <a:lnTo>
                    <a:pt x="13" y="11"/>
                  </a:lnTo>
                  <a:lnTo>
                    <a:pt x="7" y="21"/>
                  </a:lnTo>
                  <a:lnTo>
                    <a:pt x="0" y="34"/>
                  </a:lnTo>
                  <a:lnTo>
                    <a:pt x="7" y="44"/>
                  </a:lnTo>
                  <a:lnTo>
                    <a:pt x="15" y="60"/>
                  </a:lnTo>
                  <a:lnTo>
                    <a:pt x="27" y="79"/>
                  </a:lnTo>
                  <a:lnTo>
                    <a:pt x="38" y="100"/>
                  </a:lnTo>
                  <a:lnTo>
                    <a:pt x="48" y="121"/>
                  </a:lnTo>
                  <a:lnTo>
                    <a:pt x="58" y="138"/>
                  </a:lnTo>
                  <a:lnTo>
                    <a:pt x="65" y="152"/>
                  </a:lnTo>
                  <a:lnTo>
                    <a:pt x="70" y="161"/>
                  </a:lnTo>
                  <a:lnTo>
                    <a:pt x="71" y="152"/>
                  </a:lnTo>
                  <a:lnTo>
                    <a:pt x="72" y="142"/>
                  </a:lnTo>
                  <a:lnTo>
                    <a:pt x="75" y="133"/>
                  </a:lnTo>
                  <a:lnTo>
                    <a:pt x="77" y="124"/>
                  </a:lnTo>
                  <a:lnTo>
                    <a:pt x="72" y="114"/>
                  </a:lnTo>
                  <a:lnTo>
                    <a:pt x="65" y="98"/>
                  </a:lnTo>
                  <a:lnTo>
                    <a:pt x="57" y="81"/>
                  </a:lnTo>
                  <a:lnTo>
                    <a:pt x="48" y="60"/>
                  </a:lnTo>
                  <a:lnTo>
                    <a:pt x="40" y="41"/>
                  </a:lnTo>
                  <a:lnTo>
                    <a:pt x="31" y="23"/>
                  </a:lnTo>
                  <a:lnTo>
                    <a:pt x="25" y="9"/>
                  </a:lnTo>
                  <a:lnTo>
                    <a:pt x="2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49" name="Freeform 24"/>
            <p:cNvSpPr>
              <a:spLocks/>
            </p:cNvSpPr>
            <p:nvPr/>
          </p:nvSpPr>
          <p:spPr bwMode="auto">
            <a:xfrm>
              <a:off x="6590" y="4545"/>
              <a:ext cx="34" cy="33"/>
            </a:xfrm>
            <a:custGeom>
              <a:avLst/>
              <a:gdLst>
                <a:gd name="T0" fmla="*/ 1 w 68"/>
                <a:gd name="T1" fmla="*/ 0 h 67"/>
                <a:gd name="T2" fmla="*/ 1 w 68"/>
                <a:gd name="T3" fmla="*/ 0 h 67"/>
                <a:gd name="T4" fmla="*/ 1 w 68"/>
                <a:gd name="T5" fmla="*/ 0 h 67"/>
                <a:gd name="T6" fmla="*/ 1 w 68"/>
                <a:gd name="T7" fmla="*/ 0 h 67"/>
                <a:gd name="T8" fmla="*/ 0 w 68"/>
                <a:gd name="T9" fmla="*/ 0 h 67"/>
                <a:gd name="T10" fmla="*/ 1 w 68"/>
                <a:gd name="T11" fmla="*/ 0 h 67"/>
                <a:gd name="T12" fmla="*/ 1 w 68"/>
                <a:gd name="T13" fmla="*/ 0 h 67"/>
                <a:gd name="T14" fmla="*/ 1 w 68"/>
                <a:gd name="T15" fmla="*/ 0 h 67"/>
                <a:gd name="T16" fmla="*/ 1 w 68"/>
                <a:gd name="T17" fmla="*/ 0 h 67"/>
                <a:gd name="T18" fmla="*/ 1 w 68"/>
                <a:gd name="T19" fmla="*/ 0 h 67"/>
                <a:gd name="T20" fmla="*/ 1 w 68"/>
                <a:gd name="T21" fmla="*/ 0 h 67"/>
                <a:gd name="T22" fmla="*/ 1 w 68"/>
                <a:gd name="T23" fmla="*/ 0 h 67"/>
                <a:gd name="T24" fmla="*/ 1 w 68"/>
                <a:gd name="T25" fmla="*/ 0 h 67"/>
                <a:gd name="T26" fmla="*/ 1 w 68"/>
                <a:gd name="T27" fmla="*/ 0 h 67"/>
                <a:gd name="T28" fmla="*/ 1 w 68"/>
                <a:gd name="T29" fmla="*/ 0 h 67"/>
                <a:gd name="T30" fmla="*/ 1 w 68"/>
                <a:gd name="T31" fmla="*/ 0 h 67"/>
                <a:gd name="T32" fmla="*/ 1 w 68"/>
                <a:gd name="T33" fmla="*/ 0 h 67"/>
                <a:gd name="T34" fmla="*/ 1 w 68"/>
                <a:gd name="T35" fmla="*/ 0 h 67"/>
                <a:gd name="T36" fmla="*/ 1 w 68"/>
                <a:gd name="T37" fmla="*/ 0 h 67"/>
                <a:gd name="T38" fmla="*/ 1 w 68"/>
                <a:gd name="T39" fmla="*/ 0 h 67"/>
                <a:gd name="T40" fmla="*/ 1 w 68"/>
                <a:gd name="T41" fmla="*/ 0 h 67"/>
                <a:gd name="T42" fmla="*/ 1 w 68"/>
                <a:gd name="T43" fmla="*/ 0 h 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
                <a:gd name="T67" fmla="*/ 0 h 67"/>
                <a:gd name="T68" fmla="*/ 68 w 68"/>
                <a:gd name="T69" fmla="*/ 67 h 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 h="67">
                  <a:moveTo>
                    <a:pt x="29" y="67"/>
                  </a:moveTo>
                  <a:lnTo>
                    <a:pt x="16" y="62"/>
                  </a:lnTo>
                  <a:lnTo>
                    <a:pt x="8" y="53"/>
                  </a:lnTo>
                  <a:lnTo>
                    <a:pt x="2" y="42"/>
                  </a:lnTo>
                  <a:lnTo>
                    <a:pt x="0" y="35"/>
                  </a:lnTo>
                  <a:lnTo>
                    <a:pt x="2" y="25"/>
                  </a:lnTo>
                  <a:lnTo>
                    <a:pt x="6" y="14"/>
                  </a:lnTo>
                  <a:lnTo>
                    <a:pt x="12" y="6"/>
                  </a:lnTo>
                  <a:lnTo>
                    <a:pt x="18" y="0"/>
                  </a:lnTo>
                  <a:lnTo>
                    <a:pt x="23" y="2"/>
                  </a:lnTo>
                  <a:lnTo>
                    <a:pt x="30" y="6"/>
                  </a:lnTo>
                  <a:lnTo>
                    <a:pt x="36" y="7"/>
                  </a:lnTo>
                  <a:lnTo>
                    <a:pt x="43" y="7"/>
                  </a:lnTo>
                  <a:lnTo>
                    <a:pt x="49" y="9"/>
                  </a:lnTo>
                  <a:lnTo>
                    <a:pt x="56" y="11"/>
                  </a:lnTo>
                  <a:lnTo>
                    <a:pt x="62" y="11"/>
                  </a:lnTo>
                  <a:lnTo>
                    <a:pt x="68" y="11"/>
                  </a:lnTo>
                  <a:lnTo>
                    <a:pt x="63" y="30"/>
                  </a:lnTo>
                  <a:lnTo>
                    <a:pt x="55" y="49"/>
                  </a:lnTo>
                  <a:lnTo>
                    <a:pt x="42" y="63"/>
                  </a:lnTo>
                  <a:lnTo>
                    <a:pt x="29" y="6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50" name="Freeform 25"/>
            <p:cNvSpPr>
              <a:spLocks/>
            </p:cNvSpPr>
            <p:nvPr/>
          </p:nvSpPr>
          <p:spPr bwMode="auto">
            <a:xfrm>
              <a:off x="6640" y="4694"/>
              <a:ext cx="84" cy="132"/>
            </a:xfrm>
            <a:custGeom>
              <a:avLst/>
              <a:gdLst>
                <a:gd name="T0" fmla="*/ 0 w 170"/>
                <a:gd name="T1" fmla="*/ 1 h 264"/>
                <a:gd name="T2" fmla="*/ 0 w 170"/>
                <a:gd name="T3" fmla="*/ 1 h 264"/>
                <a:gd name="T4" fmla="*/ 0 w 170"/>
                <a:gd name="T5" fmla="*/ 1 h 264"/>
                <a:gd name="T6" fmla="*/ 0 w 170"/>
                <a:gd name="T7" fmla="*/ 1 h 264"/>
                <a:gd name="T8" fmla="*/ 0 w 170"/>
                <a:gd name="T9" fmla="*/ 1 h 264"/>
                <a:gd name="T10" fmla="*/ 0 w 170"/>
                <a:gd name="T11" fmla="*/ 1 h 264"/>
                <a:gd name="T12" fmla="*/ 0 w 170"/>
                <a:gd name="T13" fmla="*/ 1 h 264"/>
                <a:gd name="T14" fmla="*/ 0 w 170"/>
                <a:gd name="T15" fmla="*/ 1 h 264"/>
                <a:gd name="T16" fmla="*/ 0 w 170"/>
                <a:gd name="T17" fmla="*/ 1 h 264"/>
                <a:gd name="T18" fmla="*/ 0 w 170"/>
                <a:gd name="T19" fmla="*/ 1 h 264"/>
                <a:gd name="T20" fmla="*/ 0 w 170"/>
                <a:gd name="T21" fmla="*/ 1 h 264"/>
                <a:gd name="T22" fmla="*/ 0 w 170"/>
                <a:gd name="T23" fmla="*/ 1 h 264"/>
                <a:gd name="T24" fmla="*/ 0 w 170"/>
                <a:gd name="T25" fmla="*/ 1 h 264"/>
                <a:gd name="T26" fmla="*/ 0 w 170"/>
                <a:gd name="T27" fmla="*/ 1 h 264"/>
                <a:gd name="T28" fmla="*/ 0 w 170"/>
                <a:gd name="T29" fmla="*/ 1 h 264"/>
                <a:gd name="T30" fmla="*/ 0 w 170"/>
                <a:gd name="T31" fmla="*/ 1 h 264"/>
                <a:gd name="T32" fmla="*/ 0 w 170"/>
                <a:gd name="T33" fmla="*/ 1 h 264"/>
                <a:gd name="T34" fmla="*/ 0 w 170"/>
                <a:gd name="T35" fmla="*/ 1 h 264"/>
                <a:gd name="T36" fmla="*/ 0 w 170"/>
                <a:gd name="T37" fmla="*/ 1 h 264"/>
                <a:gd name="T38" fmla="*/ 0 w 170"/>
                <a:gd name="T39" fmla="*/ 1 h 264"/>
                <a:gd name="T40" fmla="*/ 0 w 170"/>
                <a:gd name="T41" fmla="*/ 1 h 264"/>
                <a:gd name="T42" fmla="*/ 0 w 170"/>
                <a:gd name="T43" fmla="*/ 1 h 264"/>
                <a:gd name="T44" fmla="*/ 0 w 170"/>
                <a:gd name="T45" fmla="*/ 1 h 264"/>
                <a:gd name="T46" fmla="*/ 0 w 170"/>
                <a:gd name="T47" fmla="*/ 1 h 264"/>
                <a:gd name="T48" fmla="*/ 0 w 170"/>
                <a:gd name="T49" fmla="*/ 1 h 264"/>
                <a:gd name="T50" fmla="*/ 0 w 170"/>
                <a:gd name="T51" fmla="*/ 1 h 264"/>
                <a:gd name="T52" fmla="*/ 0 w 170"/>
                <a:gd name="T53" fmla="*/ 1 h 264"/>
                <a:gd name="T54" fmla="*/ 0 w 170"/>
                <a:gd name="T55" fmla="*/ 1 h 264"/>
                <a:gd name="T56" fmla="*/ 0 w 170"/>
                <a:gd name="T57" fmla="*/ 1 h 264"/>
                <a:gd name="T58" fmla="*/ 0 w 170"/>
                <a:gd name="T59" fmla="*/ 1 h 264"/>
                <a:gd name="T60" fmla="*/ 0 w 170"/>
                <a:gd name="T61" fmla="*/ 1 h 264"/>
                <a:gd name="T62" fmla="*/ 0 w 170"/>
                <a:gd name="T63" fmla="*/ 1 h 264"/>
                <a:gd name="T64" fmla="*/ 0 w 170"/>
                <a:gd name="T65" fmla="*/ 1 h 264"/>
                <a:gd name="T66" fmla="*/ 0 w 170"/>
                <a:gd name="T67" fmla="*/ 1 h 264"/>
                <a:gd name="T68" fmla="*/ 0 w 170"/>
                <a:gd name="T69" fmla="*/ 1 h 264"/>
                <a:gd name="T70" fmla="*/ 0 w 170"/>
                <a:gd name="T71" fmla="*/ 1 h 264"/>
                <a:gd name="T72" fmla="*/ 0 w 170"/>
                <a:gd name="T73" fmla="*/ 1 h 264"/>
                <a:gd name="T74" fmla="*/ 0 w 170"/>
                <a:gd name="T75" fmla="*/ 1 h 264"/>
                <a:gd name="T76" fmla="*/ 0 w 170"/>
                <a:gd name="T77" fmla="*/ 1 h 264"/>
                <a:gd name="T78" fmla="*/ 0 w 170"/>
                <a:gd name="T79" fmla="*/ 1 h 264"/>
                <a:gd name="T80" fmla="*/ 0 w 170"/>
                <a:gd name="T81" fmla="*/ 1 h 264"/>
                <a:gd name="T82" fmla="*/ 0 w 170"/>
                <a:gd name="T83" fmla="*/ 1 h 264"/>
                <a:gd name="T84" fmla="*/ 0 w 170"/>
                <a:gd name="T85" fmla="*/ 1 h 264"/>
                <a:gd name="T86" fmla="*/ 0 w 170"/>
                <a:gd name="T87" fmla="*/ 1 h 264"/>
                <a:gd name="T88" fmla="*/ 0 w 170"/>
                <a:gd name="T89" fmla="*/ 1 h 264"/>
                <a:gd name="T90" fmla="*/ 0 w 170"/>
                <a:gd name="T91" fmla="*/ 1 h 264"/>
                <a:gd name="T92" fmla="*/ 0 w 170"/>
                <a:gd name="T93" fmla="*/ 1 h 264"/>
                <a:gd name="T94" fmla="*/ 0 w 170"/>
                <a:gd name="T95" fmla="*/ 1 h 264"/>
                <a:gd name="T96" fmla="*/ 0 w 170"/>
                <a:gd name="T97" fmla="*/ 1 h 264"/>
                <a:gd name="T98" fmla="*/ 0 w 170"/>
                <a:gd name="T99" fmla="*/ 1 h 2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0"/>
                <a:gd name="T151" fmla="*/ 0 h 264"/>
                <a:gd name="T152" fmla="*/ 170 w 170"/>
                <a:gd name="T153" fmla="*/ 264 h 2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0" h="264">
                  <a:moveTo>
                    <a:pt x="57" y="224"/>
                  </a:moveTo>
                  <a:lnTo>
                    <a:pt x="54" y="226"/>
                  </a:lnTo>
                  <a:lnTo>
                    <a:pt x="53" y="227"/>
                  </a:lnTo>
                  <a:lnTo>
                    <a:pt x="51" y="231"/>
                  </a:lnTo>
                  <a:lnTo>
                    <a:pt x="51" y="233"/>
                  </a:lnTo>
                  <a:lnTo>
                    <a:pt x="57" y="238"/>
                  </a:lnTo>
                  <a:lnTo>
                    <a:pt x="63" y="243"/>
                  </a:lnTo>
                  <a:lnTo>
                    <a:pt x="69" y="248"/>
                  </a:lnTo>
                  <a:lnTo>
                    <a:pt x="76" y="254"/>
                  </a:lnTo>
                  <a:lnTo>
                    <a:pt x="81" y="257"/>
                  </a:lnTo>
                  <a:lnTo>
                    <a:pt x="87" y="261"/>
                  </a:lnTo>
                  <a:lnTo>
                    <a:pt x="93" y="262"/>
                  </a:lnTo>
                  <a:lnTo>
                    <a:pt x="97" y="264"/>
                  </a:lnTo>
                  <a:lnTo>
                    <a:pt x="103" y="264"/>
                  </a:lnTo>
                  <a:lnTo>
                    <a:pt x="109" y="264"/>
                  </a:lnTo>
                  <a:lnTo>
                    <a:pt x="116" y="264"/>
                  </a:lnTo>
                  <a:lnTo>
                    <a:pt x="123" y="262"/>
                  </a:lnTo>
                  <a:lnTo>
                    <a:pt x="131" y="261"/>
                  </a:lnTo>
                  <a:lnTo>
                    <a:pt x="140" y="257"/>
                  </a:lnTo>
                  <a:lnTo>
                    <a:pt x="147" y="252"/>
                  </a:lnTo>
                  <a:lnTo>
                    <a:pt x="156" y="245"/>
                  </a:lnTo>
                  <a:lnTo>
                    <a:pt x="160" y="233"/>
                  </a:lnTo>
                  <a:lnTo>
                    <a:pt x="163" y="217"/>
                  </a:lnTo>
                  <a:lnTo>
                    <a:pt x="164" y="201"/>
                  </a:lnTo>
                  <a:lnTo>
                    <a:pt x="164" y="186"/>
                  </a:lnTo>
                  <a:lnTo>
                    <a:pt x="166" y="168"/>
                  </a:lnTo>
                  <a:lnTo>
                    <a:pt x="167" y="137"/>
                  </a:lnTo>
                  <a:lnTo>
                    <a:pt x="169" y="105"/>
                  </a:lnTo>
                  <a:lnTo>
                    <a:pt x="169" y="88"/>
                  </a:lnTo>
                  <a:lnTo>
                    <a:pt x="169" y="81"/>
                  </a:lnTo>
                  <a:lnTo>
                    <a:pt x="167" y="74"/>
                  </a:lnTo>
                  <a:lnTo>
                    <a:pt x="167" y="63"/>
                  </a:lnTo>
                  <a:lnTo>
                    <a:pt x="169" y="55"/>
                  </a:lnTo>
                  <a:lnTo>
                    <a:pt x="170" y="44"/>
                  </a:lnTo>
                  <a:lnTo>
                    <a:pt x="170" y="32"/>
                  </a:lnTo>
                  <a:lnTo>
                    <a:pt x="170" y="23"/>
                  </a:lnTo>
                  <a:lnTo>
                    <a:pt x="167" y="14"/>
                  </a:lnTo>
                  <a:lnTo>
                    <a:pt x="163" y="9"/>
                  </a:lnTo>
                  <a:lnTo>
                    <a:pt x="159" y="4"/>
                  </a:lnTo>
                  <a:lnTo>
                    <a:pt x="153" y="2"/>
                  </a:lnTo>
                  <a:lnTo>
                    <a:pt x="147" y="0"/>
                  </a:lnTo>
                  <a:lnTo>
                    <a:pt x="140" y="2"/>
                  </a:lnTo>
                  <a:lnTo>
                    <a:pt x="134" y="9"/>
                  </a:lnTo>
                  <a:lnTo>
                    <a:pt x="129" y="23"/>
                  </a:lnTo>
                  <a:lnTo>
                    <a:pt x="124" y="44"/>
                  </a:lnTo>
                  <a:lnTo>
                    <a:pt x="120" y="42"/>
                  </a:lnTo>
                  <a:lnTo>
                    <a:pt x="114" y="39"/>
                  </a:lnTo>
                  <a:lnTo>
                    <a:pt x="106" y="37"/>
                  </a:lnTo>
                  <a:lnTo>
                    <a:pt x="100" y="39"/>
                  </a:lnTo>
                  <a:lnTo>
                    <a:pt x="94" y="41"/>
                  </a:lnTo>
                  <a:lnTo>
                    <a:pt x="89" y="39"/>
                  </a:lnTo>
                  <a:lnTo>
                    <a:pt x="83" y="37"/>
                  </a:lnTo>
                  <a:lnTo>
                    <a:pt x="80" y="35"/>
                  </a:lnTo>
                  <a:lnTo>
                    <a:pt x="77" y="32"/>
                  </a:lnTo>
                  <a:lnTo>
                    <a:pt x="71" y="27"/>
                  </a:lnTo>
                  <a:lnTo>
                    <a:pt x="64" y="25"/>
                  </a:lnTo>
                  <a:lnTo>
                    <a:pt x="59" y="23"/>
                  </a:lnTo>
                  <a:lnTo>
                    <a:pt x="51" y="25"/>
                  </a:lnTo>
                  <a:lnTo>
                    <a:pt x="46" y="27"/>
                  </a:lnTo>
                  <a:lnTo>
                    <a:pt x="39" y="28"/>
                  </a:lnTo>
                  <a:lnTo>
                    <a:pt x="33" y="28"/>
                  </a:lnTo>
                  <a:lnTo>
                    <a:pt x="27" y="28"/>
                  </a:lnTo>
                  <a:lnTo>
                    <a:pt x="20" y="27"/>
                  </a:lnTo>
                  <a:lnTo>
                    <a:pt x="11" y="27"/>
                  </a:lnTo>
                  <a:lnTo>
                    <a:pt x="6" y="28"/>
                  </a:lnTo>
                  <a:lnTo>
                    <a:pt x="3" y="35"/>
                  </a:lnTo>
                  <a:lnTo>
                    <a:pt x="0" y="46"/>
                  </a:lnTo>
                  <a:lnTo>
                    <a:pt x="0" y="58"/>
                  </a:lnTo>
                  <a:lnTo>
                    <a:pt x="3" y="65"/>
                  </a:lnTo>
                  <a:lnTo>
                    <a:pt x="9" y="69"/>
                  </a:lnTo>
                  <a:lnTo>
                    <a:pt x="14" y="72"/>
                  </a:lnTo>
                  <a:lnTo>
                    <a:pt x="20" y="74"/>
                  </a:lnTo>
                  <a:lnTo>
                    <a:pt x="26" y="76"/>
                  </a:lnTo>
                  <a:lnTo>
                    <a:pt x="24" y="81"/>
                  </a:lnTo>
                  <a:lnTo>
                    <a:pt x="24" y="88"/>
                  </a:lnTo>
                  <a:lnTo>
                    <a:pt x="26" y="95"/>
                  </a:lnTo>
                  <a:lnTo>
                    <a:pt x="30" y="100"/>
                  </a:lnTo>
                  <a:lnTo>
                    <a:pt x="30" y="102"/>
                  </a:lnTo>
                  <a:lnTo>
                    <a:pt x="30" y="103"/>
                  </a:lnTo>
                  <a:lnTo>
                    <a:pt x="29" y="105"/>
                  </a:lnTo>
                  <a:lnTo>
                    <a:pt x="29" y="107"/>
                  </a:lnTo>
                  <a:lnTo>
                    <a:pt x="29" y="112"/>
                  </a:lnTo>
                  <a:lnTo>
                    <a:pt x="29" y="121"/>
                  </a:lnTo>
                  <a:lnTo>
                    <a:pt x="30" y="128"/>
                  </a:lnTo>
                  <a:lnTo>
                    <a:pt x="31" y="135"/>
                  </a:lnTo>
                  <a:lnTo>
                    <a:pt x="33" y="137"/>
                  </a:lnTo>
                  <a:lnTo>
                    <a:pt x="33" y="138"/>
                  </a:lnTo>
                  <a:lnTo>
                    <a:pt x="34" y="140"/>
                  </a:lnTo>
                  <a:lnTo>
                    <a:pt x="31" y="149"/>
                  </a:lnTo>
                  <a:lnTo>
                    <a:pt x="30" y="161"/>
                  </a:lnTo>
                  <a:lnTo>
                    <a:pt x="31" y="173"/>
                  </a:lnTo>
                  <a:lnTo>
                    <a:pt x="34" y="180"/>
                  </a:lnTo>
                  <a:lnTo>
                    <a:pt x="39" y="182"/>
                  </a:lnTo>
                  <a:lnTo>
                    <a:pt x="41" y="186"/>
                  </a:lnTo>
                  <a:lnTo>
                    <a:pt x="46" y="187"/>
                  </a:lnTo>
                  <a:lnTo>
                    <a:pt x="51" y="189"/>
                  </a:lnTo>
                  <a:lnTo>
                    <a:pt x="50" y="198"/>
                  </a:lnTo>
                  <a:lnTo>
                    <a:pt x="51" y="208"/>
                  </a:lnTo>
                  <a:lnTo>
                    <a:pt x="54" y="219"/>
                  </a:lnTo>
                  <a:lnTo>
                    <a:pt x="57" y="2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51" name="Freeform 26"/>
            <p:cNvSpPr>
              <a:spLocks/>
            </p:cNvSpPr>
            <p:nvPr/>
          </p:nvSpPr>
          <p:spPr bwMode="auto">
            <a:xfrm>
              <a:off x="6103" y="4504"/>
              <a:ext cx="121" cy="102"/>
            </a:xfrm>
            <a:custGeom>
              <a:avLst/>
              <a:gdLst>
                <a:gd name="T0" fmla="*/ 1 w 241"/>
                <a:gd name="T1" fmla="*/ 0 h 205"/>
                <a:gd name="T2" fmla="*/ 1 w 241"/>
                <a:gd name="T3" fmla="*/ 0 h 205"/>
                <a:gd name="T4" fmla="*/ 1 w 241"/>
                <a:gd name="T5" fmla="*/ 0 h 205"/>
                <a:gd name="T6" fmla="*/ 1 w 241"/>
                <a:gd name="T7" fmla="*/ 0 h 205"/>
                <a:gd name="T8" fmla="*/ 1 w 241"/>
                <a:gd name="T9" fmla="*/ 0 h 205"/>
                <a:gd name="T10" fmla="*/ 1 w 241"/>
                <a:gd name="T11" fmla="*/ 0 h 205"/>
                <a:gd name="T12" fmla="*/ 1 w 241"/>
                <a:gd name="T13" fmla="*/ 0 h 205"/>
                <a:gd name="T14" fmla="*/ 1 w 241"/>
                <a:gd name="T15" fmla="*/ 0 h 205"/>
                <a:gd name="T16" fmla="*/ 1 w 241"/>
                <a:gd name="T17" fmla="*/ 0 h 205"/>
                <a:gd name="T18" fmla="*/ 1 w 241"/>
                <a:gd name="T19" fmla="*/ 0 h 205"/>
                <a:gd name="T20" fmla="*/ 1 w 241"/>
                <a:gd name="T21" fmla="*/ 0 h 205"/>
                <a:gd name="T22" fmla="*/ 1 w 241"/>
                <a:gd name="T23" fmla="*/ 0 h 205"/>
                <a:gd name="T24" fmla="*/ 1 w 241"/>
                <a:gd name="T25" fmla="*/ 0 h 205"/>
                <a:gd name="T26" fmla="*/ 1 w 241"/>
                <a:gd name="T27" fmla="*/ 0 h 205"/>
                <a:gd name="T28" fmla="*/ 1 w 241"/>
                <a:gd name="T29" fmla="*/ 0 h 205"/>
                <a:gd name="T30" fmla="*/ 1 w 241"/>
                <a:gd name="T31" fmla="*/ 0 h 205"/>
                <a:gd name="T32" fmla="*/ 1 w 241"/>
                <a:gd name="T33" fmla="*/ 0 h 205"/>
                <a:gd name="T34" fmla="*/ 1 w 241"/>
                <a:gd name="T35" fmla="*/ 0 h 205"/>
                <a:gd name="T36" fmla="*/ 1 w 241"/>
                <a:gd name="T37" fmla="*/ 0 h 205"/>
                <a:gd name="T38" fmla="*/ 1 w 241"/>
                <a:gd name="T39" fmla="*/ 0 h 205"/>
                <a:gd name="T40" fmla="*/ 1 w 241"/>
                <a:gd name="T41" fmla="*/ 0 h 205"/>
                <a:gd name="T42" fmla="*/ 1 w 241"/>
                <a:gd name="T43" fmla="*/ 0 h 205"/>
                <a:gd name="T44" fmla="*/ 1 w 241"/>
                <a:gd name="T45" fmla="*/ 0 h 205"/>
                <a:gd name="T46" fmla="*/ 1 w 241"/>
                <a:gd name="T47" fmla="*/ 0 h 205"/>
                <a:gd name="T48" fmla="*/ 0 w 241"/>
                <a:gd name="T49" fmla="*/ 0 h 205"/>
                <a:gd name="T50" fmla="*/ 1 w 241"/>
                <a:gd name="T51" fmla="*/ 0 h 205"/>
                <a:gd name="T52" fmla="*/ 1 w 241"/>
                <a:gd name="T53" fmla="*/ 0 h 205"/>
                <a:gd name="T54" fmla="*/ 1 w 241"/>
                <a:gd name="T55" fmla="*/ 0 h 205"/>
                <a:gd name="T56" fmla="*/ 1 w 241"/>
                <a:gd name="T57" fmla="*/ 0 h 205"/>
                <a:gd name="T58" fmla="*/ 1 w 241"/>
                <a:gd name="T59" fmla="*/ 0 h 205"/>
                <a:gd name="T60" fmla="*/ 1 w 241"/>
                <a:gd name="T61" fmla="*/ 0 h 205"/>
                <a:gd name="T62" fmla="*/ 1 w 241"/>
                <a:gd name="T63" fmla="*/ 0 h 205"/>
                <a:gd name="T64" fmla="*/ 1 w 241"/>
                <a:gd name="T65" fmla="*/ 0 h 205"/>
                <a:gd name="T66" fmla="*/ 1 w 241"/>
                <a:gd name="T67" fmla="*/ 0 h 205"/>
                <a:gd name="T68" fmla="*/ 1 w 241"/>
                <a:gd name="T69" fmla="*/ 0 h 205"/>
                <a:gd name="T70" fmla="*/ 1 w 241"/>
                <a:gd name="T71" fmla="*/ 0 h 205"/>
                <a:gd name="T72" fmla="*/ 1 w 241"/>
                <a:gd name="T73" fmla="*/ 0 h 205"/>
                <a:gd name="T74" fmla="*/ 1 w 241"/>
                <a:gd name="T75" fmla="*/ 0 h 205"/>
                <a:gd name="T76" fmla="*/ 1 w 241"/>
                <a:gd name="T77" fmla="*/ 0 h 205"/>
                <a:gd name="T78" fmla="*/ 1 w 241"/>
                <a:gd name="T79" fmla="*/ 0 h 205"/>
                <a:gd name="T80" fmla="*/ 1 w 241"/>
                <a:gd name="T81" fmla="*/ 0 h 205"/>
                <a:gd name="T82" fmla="*/ 1 w 241"/>
                <a:gd name="T83" fmla="*/ 0 h 2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1"/>
                <a:gd name="T127" fmla="*/ 0 h 205"/>
                <a:gd name="T128" fmla="*/ 241 w 241"/>
                <a:gd name="T129" fmla="*/ 205 h 2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1" h="205">
                  <a:moveTo>
                    <a:pt x="204" y="177"/>
                  </a:moveTo>
                  <a:lnTo>
                    <a:pt x="205" y="161"/>
                  </a:lnTo>
                  <a:lnTo>
                    <a:pt x="208" y="145"/>
                  </a:lnTo>
                  <a:lnTo>
                    <a:pt x="212" y="130"/>
                  </a:lnTo>
                  <a:lnTo>
                    <a:pt x="217" y="114"/>
                  </a:lnTo>
                  <a:lnTo>
                    <a:pt x="221" y="100"/>
                  </a:lnTo>
                  <a:lnTo>
                    <a:pt x="227" y="88"/>
                  </a:lnTo>
                  <a:lnTo>
                    <a:pt x="234" y="77"/>
                  </a:lnTo>
                  <a:lnTo>
                    <a:pt x="241" y="69"/>
                  </a:lnTo>
                  <a:lnTo>
                    <a:pt x="229" y="63"/>
                  </a:lnTo>
                  <a:lnTo>
                    <a:pt x="219" y="58"/>
                  </a:lnTo>
                  <a:lnTo>
                    <a:pt x="211" y="53"/>
                  </a:lnTo>
                  <a:lnTo>
                    <a:pt x="204" y="49"/>
                  </a:lnTo>
                  <a:lnTo>
                    <a:pt x="198" y="46"/>
                  </a:lnTo>
                  <a:lnTo>
                    <a:pt x="191" y="42"/>
                  </a:lnTo>
                  <a:lnTo>
                    <a:pt x="182" y="41"/>
                  </a:lnTo>
                  <a:lnTo>
                    <a:pt x="175" y="39"/>
                  </a:lnTo>
                  <a:lnTo>
                    <a:pt x="168" y="39"/>
                  </a:lnTo>
                  <a:lnTo>
                    <a:pt x="160" y="37"/>
                  </a:lnTo>
                  <a:lnTo>
                    <a:pt x="152" y="34"/>
                  </a:lnTo>
                  <a:lnTo>
                    <a:pt x="145" y="30"/>
                  </a:lnTo>
                  <a:lnTo>
                    <a:pt x="138" y="27"/>
                  </a:lnTo>
                  <a:lnTo>
                    <a:pt x="130" y="23"/>
                  </a:lnTo>
                  <a:lnTo>
                    <a:pt x="122" y="20"/>
                  </a:lnTo>
                  <a:lnTo>
                    <a:pt x="117" y="18"/>
                  </a:lnTo>
                  <a:lnTo>
                    <a:pt x="112" y="16"/>
                  </a:lnTo>
                  <a:lnTo>
                    <a:pt x="107" y="14"/>
                  </a:lnTo>
                  <a:lnTo>
                    <a:pt x="101" y="14"/>
                  </a:lnTo>
                  <a:lnTo>
                    <a:pt x="97" y="16"/>
                  </a:lnTo>
                  <a:lnTo>
                    <a:pt x="92" y="18"/>
                  </a:lnTo>
                  <a:lnTo>
                    <a:pt x="87" y="18"/>
                  </a:lnTo>
                  <a:lnTo>
                    <a:pt x="81" y="18"/>
                  </a:lnTo>
                  <a:lnTo>
                    <a:pt x="74" y="18"/>
                  </a:lnTo>
                  <a:lnTo>
                    <a:pt x="65" y="18"/>
                  </a:lnTo>
                  <a:lnTo>
                    <a:pt x="57" y="16"/>
                  </a:lnTo>
                  <a:lnTo>
                    <a:pt x="48" y="14"/>
                  </a:lnTo>
                  <a:lnTo>
                    <a:pt x="40" y="11"/>
                  </a:lnTo>
                  <a:lnTo>
                    <a:pt x="34" y="9"/>
                  </a:lnTo>
                  <a:lnTo>
                    <a:pt x="30" y="6"/>
                  </a:lnTo>
                  <a:lnTo>
                    <a:pt x="24" y="4"/>
                  </a:lnTo>
                  <a:lnTo>
                    <a:pt x="20" y="0"/>
                  </a:lnTo>
                  <a:lnTo>
                    <a:pt x="14" y="7"/>
                  </a:lnTo>
                  <a:lnTo>
                    <a:pt x="12" y="25"/>
                  </a:lnTo>
                  <a:lnTo>
                    <a:pt x="14" y="42"/>
                  </a:lnTo>
                  <a:lnTo>
                    <a:pt x="21" y="53"/>
                  </a:lnTo>
                  <a:lnTo>
                    <a:pt x="12" y="53"/>
                  </a:lnTo>
                  <a:lnTo>
                    <a:pt x="5" y="60"/>
                  </a:lnTo>
                  <a:lnTo>
                    <a:pt x="1" y="74"/>
                  </a:lnTo>
                  <a:lnTo>
                    <a:pt x="0" y="98"/>
                  </a:lnTo>
                  <a:lnTo>
                    <a:pt x="0" y="102"/>
                  </a:lnTo>
                  <a:lnTo>
                    <a:pt x="1" y="105"/>
                  </a:lnTo>
                  <a:lnTo>
                    <a:pt x="4" y="110"/>
                  </a:lnTo>
                  <a:lnTo>
                    <a:pt x="7" y="116"/>
                  </a:lnTo>
                  <a:lnTo>
                    <a:pt x="11" y="119"/>
                  </a:lnTo>
                  <a:lnTo>
                    <a:pt x="15" y="123"/>
                  </a:lnTo>
                  <a:lnTo>
                    <a:pt x="21" y="124"/>
                  </a:lnTo>
                  <a:lnTo>
                    <a:pt x="27" y="126"/>
                  </a:lnTo>
                  <a:lnTo>
                    <a:pt x="27" y="128"/>
                  </a:lnTo>
                  <a:lnTo>
                    <a:pt x="27" y="131"/>
                  </a:lnTo>
                  <a:lnTo>
                    <a:pt x="27" y="133"/>
                  </a:lnTo>
                  <a:lnTo>
                    <a:pt x="28" y="137"/>
                  </a:lnTo>
                  <a:lnTo>
                    <a:pt x="34" y="149"/>
                  </a:lnTo>
                  <a:lnTo>
                    <a:pt x="41" y="158"/>
                  </a:lnTo>
                  <a:lnTo>
                    <a:pt x="52" y="165"/>
                  </a:lnTo>
                  <a:lnTo>
                    <a:pt x="67" y="166"/>
                  </a:lnTo>
                  <a:lnTo>
                    <a:pt x="68" y="172"/>
                  </a:lnTo>
                  <a:lnTo>
                    <a:pt x="70" y="177"/>
                  </a:lnTo>
                  <a:lnTo>
                    <a:pt x="72" y="182"/>
                  </a:lnTo>
                  <a:lnTo>
                    <a:pt x="77" y="186"/>
                  </a:lnTo>
                  <a:lnTo>
                    <a:pt x="84" y="189"/>
                  </a:lnTo>
                  <a:lnTo>
                    <a:pt x="91" y="193"/>
                  </a:lnTo>
                  <a:lnTo>
                    <a:pt x="100" y="193"/>
                  </a:lnTo>
                  <a:lnTo>
                    <a:pt x="105" y="193"/>
                  </a:lnTo>
                  <a:lnTo>
                    <a:pt x="110" y="201"/>
                  </a:lnTo>
                  <a:lnTo>
                    <a:pt x="118" y="205"/>
                  </a:lnTo>
                  <a:lnTo>
                    <a:pt x="130" y="203"/>
                  </a:lnTo>
                  <a:lnTo>
                    <a:pt x="145" y="194"/>
                  </a:lnTo>
                  <a:lnTo>
                    <a:pt x="152" y="194"/>
                  </a:lnTo>
                  <a:lnTo>
                    <a:pt x="161" y="193"/>
                  </a:lnTo>
                  <a:lnTo>
                    <a:pt x="170" y="193"/>
                  </a:lnTo>
                  <a:lnTo>
                    <a:pt x="178" y="191"/>
                  </a:lnTo>
                  <a:lnTo>
                    <a:pt x="185" y="189"/>
                  </a:lnTo>
                  <a:lnTo>
                    <a:pt x="192" y="186"/>
                  </a:lnTo>
                  <a:lnTo>
                    <a:pt x="200" y="182"/>
                  </a:lnTo>
                  <a:lnTo>
                    <a:pt x="204" y="17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52" name="Freeform 27"/>
            <p:cNvSpPr>
              <a:spLocks/>
            </p:cNvSpPr>
            <p:nvPr/>
          </p:nvSpPr>
          <p:spPr bwMode="auto">
            <a:xfrm>
              <a:off x="5950" y="4487"/>
              <a:ext cx="238" cy="85"/>
            </a:xfrm>
            <a:custGeom>
              <a:avLst/>
              <a:gdLst>
                <a:gd name="T0" fmla="*/ 1 w 475"/>
                <a:gd name="T1" fmla="*/ 0 h 172"/>
                <a:gd name="T2" fmla="*/ 1 w 475"/>
                <a:gd name="T3" fmla="*/ 0 h 172"/>
                <a:gd name="T4" fmla="*/ 1 w 475"/>
                <a:gd name="T5" fmla="*/ 0 h 172"/>
                <a:gd name="T6" fmla="*/ 1 w 475"/>
                <a:gd name="T7" fmla="*/ 0 h 172"/>
                <a:gd name="T8" fmla="*/ 1 w 475"/>
                <a:gd name="T9" fmla="*/ 0 h 172"/>
                <a:gd name="T10" fmla="*/ 1 w 475"/>
                <a:gd name="T11" fmla="*/ 0 h 172"/>
                <a:gd name="T12" fmla="*/ 1 w 475"/>
                <a:gd name="T13" fmla="*/ 0 h 172"/>
                <a:gd name="T14" fmla="*/ 1 w 475"/>
                <a:gd name="T15" fmla="*/ 0 h 172"/>
                <a:gd name="T16" fmla="*/ 1 w 475"/>
                <a:gd name="T17" fmla="*/ 0 h 172"/>
                <a:gd name="T18" fmla="*/ 1 w 475"/>
                <a:gd name="T19" fmla="*/ 0 h 172"/>
                <a:gd name="T20" fmla="*/ 1 w 475"/>
                <a:gd name="T21" fmla="*/ 0 h 172"/>
                <a:gd name="T22" fmla="*/ 1 w 475"/>
                <a:gd name="T23" fmla="*/ 0 h 172"/>
                <a:gd name="T24" fmla="*/ 1 w 475"/>
                <a:gd name="T25" fmla="*/ 0 h 172"/>
                <a:gd name="T26" fmla="*/ 1 w 475"/>
                <a:gd name="T27" fmla="*/ 0 h 172"/>
                <a:gd name="T28" fmla="*/ 1 w 475"/>
                <a:gd name="T29" fmla="*/ 0 h 172"/>
                <a:gd name="T30" fmla="*/ 1 w 475"/>
                <a:gd name="T31" fmla="*/ 0 h 172"/>
                <a:gd name="T32" fmla="*/ 1 w 475"/>
                <a:gd name="T33" fmla="*/ 0 h 172"/>
                <a:gd name="T34" fmla="*/ 1 w 475"/>
                <a:gd name="T35" fmla="*/ 0 h 172"/>
                <a:gd name="T36" fmla="*/ 1 w 475"/>
                <a:gd name="T37" fmla="*/ 0 h 172"/>
                <a:gd name="T38" fmla="*/ 1 w 475"/>
                <a:gd name="T39" fmla="*/ 0 h 172"/>
                <a:gd name="T40" fmla="*/ 1 w 475"/>
                <a:gd name="T41" fmla="*/ 0 h 172"/>
                <a:gd name="T42" fmla="*/ 1 w 475"/>
                <a:gd name="T43" fmla="*/ 0 h 172"/>
                <a:gd name="T44" fmla="*/ 1 w 475"/>
                <a:gd name="T45" fmla="*/ 0 h 172"/>
                <a:gd name="T46" fmla="*/ 1 w 475"/>
                <a:gd name="T47" fmla="*/ 0 h 172"/>
                <a:gd name="T48" fmla="*/ 1 w 475"/>
                <a:gd name="T49" fmla="*/ 0 h 172"/>
                <a:gd name="T50" fmla="*/ 1 w 475"/>
                <a:gd name="T51" fmla="*/ 0 h 172"/>
                <a:gd name="T52" fmla="*/ 1 w 475"/>
                <a:gd name="T53" fmla="*/ 0 h 172"/>
                <a:gd name="T54" fmla="*/ 1 w 475"/>
                <a:gd name="T55" fmla="*/ 0 h 172"/>
                <a:gd name="T56" fmla="*/ 1 w 475"/>
                <a:gd name="T57" fmla="*/ 0 h 172"/>
                <a:gd name="T58" fmla="*/ 1 w 475"/>
                <a:gd name="T59" fmla="*/ 0 h 172"/>
                <a:gd name="T60" fmla="*/ 1 w 475"/>
                <a:gd name="T61" fmla="*/ 0 h 172"/>
                <a:gd name="T62" fmla="*/ 1 w 475"/>
                <a:gd name="T63" fmla="*/ 0 h 172"/>
                <a:gd name="T64" fmla="*/ 1 w 475"/>
                <a:gd name="T65" fmla="*/ 0 h 172"/>
                <a:gd name="T66" fmla="*/ 1 w 475"/>
                <a:gd name="T67" fmla="*/ 0 h 172"/>
                <a:gd name="T68" fmla="*/ 1 w 475"/>
                <a:gd name="T69" fmla="*/ 0 h 172"/>
                <a:gd name="T70" fmla="*/ 1 w 475"/>
                <a:gd name="T71" fmla="*/ 0 h 172"/>
                <a:gd name="T72" fmla="*/ 1 w 475"/>
                <a:gd name="T73" fmla="*/ 0 h 172"/>
                <a:gd name="T74" fmla="*/ 1 w 475"/>
                <a:gd name="T75" fmla="*/ 0 h 172"/>
                <a:gd name="T76" fmla="*/ 1 w 475"/>
                <a:gd name="T77" fmla="*/ 0 h 172"/>
                <a:gd name="T78" fmla="*/ 1 w 475"/>
                <a:gd name="T79" fmla="*/ 0 h 172"/>
                <a:gd name="T80" fmla="*/ 1 w 475"/>
                <a:gd name="T81" fmla="*/ 0 h 172"/>
                <a:gd name="T82" fmla="*/ 1 w 475"/>
                <a:gd name="T83" fmla="*/ 0 h 172"/>
                <a:gd name="T84" fmla="*/ 1 w 475"/>
                <a:gd name="T85" fmla="*/ 0 h 172"/>
                <a:gd name="T86" fmla="*/ 1 w 475"/>
                <a:gd name="T87" fmla="*/ 0 h 172"/>
                <a:gd name="T88" fmla="*/ 1 w 475"/>
                <a:gd name="T89" fmla="*/ 0 h 172"/>
                <a:gd name="T90" fmla="*/ 1 w 475"/>
                <a:gd name="T91" fmla="*/ 0 h 172"/>
                <a:gd name="T92" fmla="*/ 1 w 475"/>
                <a:gd name="T93" fmla="*/ 0 h 172"/>
                <a:gd name="T94" fmla="*/ 1 w 475"/>
                <a:gd name="T95" fmla="*/ 0 h 172"/>
                <a:gd name="T96" fmla="*/ 1 w 475"/>
                <a:gd name="T97" fmla="*/ 0 h 172"/>
                <a:gd name="T98" fmla="*/ 1 w 475"/>
                <a:gd name="T99" fmla="*/ 0 h 172"/>
                <a:gd name="T100" fmla="*/ 1 w 475"/>
                <a:gd name="T101" fmla="*/ 0 h 172"/>
                <a:gd name="T102" fmla="*/ 1 w 475"/>
                <a:gd name="T103" fmla="*/ 0 h 172"/>
                <a:gd name="T104" fmla="*/ 1 w 475"/>
                <a:gd name="T105" fmla="*/ 0 h 172"/>
                <a:gd name="T106" fmla="*/ 1 w 475"/>
                <a:gd name="T107" fmla="*/ 0 h 172"/>
                <a:gd name="T108" fmla="*/ 0 w 475"/>
                <a:gd name="T109" fmla="*/ 0 h 172"/>
                <a:gd name="T110" fmla="*/ 1 w 475"/>
                <a:gd name="T111" fmla="*/ 0 h 172"/>
                <a:gd name="T112" fmla="*/ 1 w 475"/>
                <a:gd name="T113" fmla="*/ 0 h 1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5"/>
                <a:gd name="T172" fmla="*/ 0 h 172"/>
                <a:gd name="T173" fmla="*/ 475 w 475"/>
                <a:gd name="T174" fmla="*/ 172 h 1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5" h="172">
                  <a:moveTo>
                    <a:pt x="15" y="0"/>
                  </a:moveTo>
                  <a:lnTo>
                    <a:pt x="22" y="2"/>
                  </a:lnTo>
                  <a:lnTo>
                    <a:pt x="35" y="6"/>
                  </a:lnTo>
                  <a:lnTo>
                    <a:pt x="54" y="11"/>
                  </a:lnTo>
                  <a:lnTo>
                    <a:pt x="77" y="18"/>
                  </a:lnTo>
                  <a:lnTo>
                    <a:pt x="102" y="27"/>
                  </a:lnTo>
                  <a:lnTo>
                    <a:pt x="132" y="35"/>
                  </a:lnTo>
                  <a:lnTo>
                    <a:pt x="162" y="44"/>
                  </a:lnTo>
                  <a:lnTo>
                    <a:pt x="195" y="53"/>
                  </a:lnTo>
                  <a:lnTo>
                    <a:pt x="227" y="63"/>
                  </a:lnTo>
                  <a:lnTo>
                    <a:pt x="257" y="72"/>
                  </a:lnTo>
                  <a:lnTo>
                    <a:pt x="285" y="81"/>
                  </a:lnTo>
                  <a:lnTo>
                    <a:pt x="312" y="88"/>
                  </a:lnTo>
                  <a:lnTo>
                    <a:pt x="334" y="95"/>
                  </a:lnTo>
                  <a:lnTo>
                    <a:pt x="352" y="100"/>
                  </a:lnTo>
                  <a:lnTo>
                    <a:pt x="365" y="104"/>
                  </a:lnTo>
                  <a:lnTo>
                    <a:pt x="371" y="105"/>
                  </a:lnTo>
                  <a:lnTo>
                    <a:pt x="379" y="105"/>
                  </a:lnTo>
                  <a:lnTo>
                    <a:pt x="389" y="105"/>
                  </a:lnTo>
                  <a:lnTo>
                    <a:pt x="397" y="105"/>
                  </a:lnTo>
                  <a:lnTo>
                    <a:pt x="402" y="105"/>
                  </a:lnTo>
                  <a:lnTo>
                    <a:pt x="409" y="112"/>
                  </a:lnTo>
                  <a:lnTo>
                    <a:pt x="418" y="123"/>
                  </a:lnTo>
                  <a:lnTo>
                    <a:pt x="427" y="131"/>
                  </a:lnTo>
                  <a:lnTo>
                    <a:pt x="435" y="137"/>
                  </a:lnTo>
                  <a:lnTo>
                    <a:pt x="439" y="137"/>
                  </a:lnTo>
                  <a:lnTo>
                    <a:pt x="447" y="138"/>
                  </a:lnTo>
                  <a:lnTo>
                    <a:pt x="452" y="138"/>
                  </a:lnTo>
                  <a:lnTo>
                    <a:pt x="459" y="138"/>
                  </a:lnTo>
                  <a:lnTo>
                    <a:pt x="467" y="140"/>
                  </a:lnTo>
                  <a:lnTo>
                    <a:pt x="471" y="144"/>
                  </a:lnTo>
                  <a:lnTo>
                    <a:pt x="475" y="149"/>
                  </a:lnTo>
                  <a:lnTo>
                    <a:pt x="475" y="156"/>
                  </a:lnTo>
                  <a:lnTo>
                    <a:pt x="469" y="170"/>
                  </a:lnTo>
                  <a:lnTo>
                    <a:pt x="459" y="172"/>
                  </a:lnTo>
                  <a:lnTo>
                    <a:pt x="448" y="166"/>
                  </a:lnTo>
                  <a:lnTo>
                    <a:pt x="434" y="161"/>
                  </a:lnTo>
                  <a:lnTo>
                    <a:pt x="427" y="159"/>
                  </a:lnTo>
                  <a:lnTo>
                    <a:pt x="411" y="154"/>
                  </a:lnTo>
                  <a:lnTo>
                    <a:pt x="389" y="147"/>
                  </a:lnTo>
                  <a:lnTo>
                    <a:pt x="362" y="138"/>
                  </a:lnTo>
                  <a:lnTo>
                    <a:pt x="331" y="128"/>
                  </a:lnTo>
                  <a:lnTo>
                    <a:pt x="295" y="116"/>
                  </a:lnTo>
                  <a:lnTo>
                    <a:pt x="259" y="104"/>
                  </a:lnTo>
                  <a:lnTo>
                    <a:pt x="221" y="91"/>
                  </a:lnTo>
                  <a:lnTo>
                    <a:pt x="184" y="79"/>
                  </a:lnTo>
                  <a:lnTo>
                    <a:pt x="147" y="67"/>
                  </a:lnTo>
                  <a:lnTo>
                    <a:pt x="112" y="55"/>
                  </a:lnTo>
                  <a:lnTo>
                    <a:pt x="82" y="44"/>
                  </a:lnTo>
                  <a:lnTo>
                    <a:pt x="55" y="35"/>
                  </a:lnTo>
                  <a:lnTo>
                    <a:pt x="34" y="28"/>
                  </a:lnTo>
                  <a:lnTo>
                    <a:pt x="20" y="23"/>
                  </a:lnTo>
                  <a:lnTo>
                    <a:pt x="12" y="21"/>
                  </a:lnTo>
                  <a:lnTo>
                    <a:pt x="2" y="16"/>
                  </a:lnTo>
                  <a:lnTo>
                    <a:pt x="0" y="7"/>
                  </a:lnTo>
                  <a:lnTo>
                    <a:pt x="2" y="2"/>
                  </a:lnTo>
                  <a:lnTo>
                    <a:pt x="1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53" name="Freeform 28"/>
            <p:cNvSpPr>
              <a:spLocks/>
            </p:cNvSpPr>
            <p:nvPr/>
          </p:nvSpPr>
          <p:spPr bwMode="auto">
            <a:xfrm>
              <a:off x="5953" y="4488"/>
              <a:ext cx="231" cy="79"/>
            </a:xfrm>
            <a:custGeom>
              <a:avLst/>
              <a:gdLst>
                <a:gd name="T0" fmla="*/ 1 w 461"/>
                <a:gd name="T1" fmla="*/ 1 h 157"/>
                <a:gd name="T2" fmla="*/ 1 w 461"/>
                <a:gd name="T3" fmla="*/ 1 h 157"/>
                <a:gd name="T4" fmla="*/ 0 w 461"/>
                <a:gd name="T5" fmla="*/ 1 h 157"/>
                <a:gd name="T6" fmla="*/ 1 w 461"/>
                <a:gd name="T7" fmla="*/ 0 h 157"/>
                <a:gd name="T8" fmla="*/ 1 w 461"/>
                <a:gd name="T9" fmla="*/ 1 h 157"/>
                <a:gd name="T10" fmla="*/ 1 w 461"/>
                <a:gd name="T11" fmla="*/ 1 h 157"/>
                <a:gd name="T12" fmla="*/ 1 w 461"/>
                <a:gd name="T13" fmla="*/ 1 h 157"/>
                <a:gd name="T14" fmla="*/ 1 w 461"/>
                <a:gd name="T15" fmla="*/ 1 h 157"/>
                <a:gd name="T16" fmla="*/ 1 w 461"/>
                <a:gd name="T17" fmla="*/ 1 h 157"/>
                <a:gd name="T18" fmla="*/ 1 w 461"/>
                <a:gd name="T19" fmla="*/ 1 h 157"/>
                <a:gd name="T20" fmla="*/ 1 w 461"/>
                <a:gd name="T21" fmla="*/ 1 h 157"/>
                <a:gd name="T22" fmla="*/ 1 w 461"/>
                <a:gd name="T23" fmla="*/ 1 h 157"/>
                <a:gd name="T24" fmla="*/ 1 w 461"/>
                <a:gd name="T25" fmla="*/ 1 h 157"/>
                <a:gd name="T26" fmla="*/ 1 w 461"/>
                <a:gd name="T27" fmla="*/ 1 h 157"/>
                <a:gd name="T28" fmla="*/ 1 w 461"/>
                <a:gd name="T29" fmla="*/ 1 h 157"/>
                <a:gd name="T30" fmla="*/ 1 w 461"/>
                <a:gd name="T31" fmla="*/ 1 h 157"/>
                <a:gd name="T32" fmla="*/ 1 w 461"/>
                <a:gd name="T33" fmla="*/ 1 h 157"/>
                <a:gd name="T34" fmla="*/ 1 w 461"/>
                <a:gd name="T35" fmla="*/ 1 h 157"/>
                <a:gd name="T36" fmla="*/ 1 w 461"/>
                <a:gd name="T37" fmla="*/ 1 h 157"/>
                <a:gd name="T38" fmla="*/ 1 w 461"/>
                <a:gd name="T39" fmla="*/ 1 h 157"/>
                <a:gd name="T40" fmla="*/ 1 w 461"/>
                <a:gd name="T41" fmla="*/ 1 h 157"/>
                <a:gd name="T42" fmla="*/ 1 w 461"/>
                <a:gd name="T43" fmla="*/ 1 h 157"/>
                <a:gd name="T44" fmla="*/ 1 w 461"/>
                <a:gd name="T45" fmla="*/ 1 h 157"/>
                <a:gd name="T46" fmla="*/ 1 w 461"/>
                <a:gd name="T47" fmla="*/ 1 h 157"/>
                <a:gd name="T48" fmla="*/ 1 w 461"/>
                <a:gd name="T49" fmla="*/ 1 h 157"/>
                <a:gd name="T50" fmla="*/ 1 w 461"/>
                <a:gd name="T51" fmla="*/ 1 h 157"/>
                <a:gd name="T52" fmla="*/ 1 w 461"/>
                <a:gd name="T53" fmla="*/ 1 h 157"/>
                <a:gd name="T54" fmla="*/ 1 w 461"/>
                <a:gd name="T55" fmla="*/ 1 h 157"/>
                <a:gd name="T56" fmla="*/ 1 w 461"/>
                <a:gd name="T57" fmla="*/ 1 h 157"/>
                <a:gd name="T58" fmla="*/ 1 w 461"/>
                <a:gd name="T59" fmla="*/ 1 h 157"/>
                <a:gd name="T60" fmla="*/ 1 w 461"/>
                <a:gd name="T61" fmla="*/ 1 h 157"/>
                <a:gd name="T62" fmla="*/ 1 w 461"/>
                <a:gd name="T63" fmla="*/ 1 h 157"/>
                <a:gd name="T64" fmla="*/ 1 w 461"/>
                <a:gd name="T65" fmla="*/ 1 h 157"/>
                <a:gd name="T66" fmla="*/ 1 w 461"/>
                <a:gd name="T67" fmla="*/ 1 h 157"/>
                <a:gd name="T68" fmla="*/ 1 w 461"/>
                <a:gd name="T69" fmla="*/ 1 h 157"/>
                <a:gd name="T70" fmla="*/ 1 w 461"/>
                <a:gd name="T71" fmla="*/ 1 h 157"/>
                <a:gd name="T72" fmla="*/ 1 w 461"/>
                <a:gd name="T73" fmla="*/ 1 h 157"/>
                <a:gd name="T74" fmla="*/ 1 w 461"/>
                <a:gd name="T75" fmla="*/ 1 h 157"/>
                <a:gd name="T76" fmla="*/ 1 w 461"/>
                <a:gd name="T77" fmla="*/ 1 h 157"/>
                <a:gd name="T78" fmla="*/ 1 w 461"/>
                <a:gd name="T79" fmla="*/ 1 h 157"/>
                <a:gd name="T80" fmla="*/ 1 w 461"/>
                <a:gd name="T81" fmla="*/ 1 h 157"/>
                <a:gd name="T82" fmla="*/ 1 w 461"/>
                <a:gd name="T83" fmla="*/ 1 h 157"/>
                <a:gd name="T84" fmla="*/ 1 w 461"/>
                <a:gd name="T85" fmla="*/ 1 h 157"/>
                <a:gd name="T86" fmla="*/ 1 w 461"/>
                <a:gd name="T87" fmla="*/ 1 h 157"/>
                <a:gd name="T88" fmla="*/ 1 w 461"/>
                <a:gd name="T89" fmla="*/ 1 h 157"/>
                <a:gd name="T90" fmla="*/ 1 w 461"/>
                <a:gd name="T91" fmla="*/ 1 h 157"/>
                <a:gd name="T92" fmla="*/ 1 w 461"/>
                <a:gd name="T93" fmla="*/ 1 h 157"/>
                <a:gd name="T94" fmla="*/ 1 w 461"/>
                <a:gd name="T95" fmla="*/ 1 h 157"/>
                <a:gd name="T96" fmla="*/ 1 w 461"/>
                <a:gd name="T97" fmla="*/ 1 h 157"/>
                <a:gd name="T98" fmla="*/ 1 w 461"/>
                <a:gd name="T99" fmla="*/ 1 h 157"/>
                <a:gd name="T100" fmla="*/ 1 w 461"/>
                <a:gd name="T101" fmla="*/ 1 h 157"/>
                <a:gd name="T102" fmla="*/ 1 w 461"/>
                <a:gd name="T103" fmla="*/ 1 h 157"/>
                <a:gd name="T104" fmla="*/ 1 w 461"/>
                <a:gd name="T105" fmla="*/ 1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1"/>
                <a:gd name="T160" fmla="*/ 0 h 157"/>
                <a:gd name="T161" fmla="*/ 461 w 461"/>
                <a:gd name="T162" fmla="*/ 157 h 1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1" h="157">
                  <a:moveTo>
                    <a:pt x="14" y="17"/>
                  </a:moveTo>
                  <a:lnTo>
                    <a:pt x="4" y="12"/>
                  </a:lnTo>
                  <a:lnTo>
                    <a:pt x="0" y="5"/>
                  </a:lnTo>
                  <a:lnTo>
                    <a:pt x="3" y="0"/>
                  </a:lnTo>
                  <a:lnTo>
                    <a:pt x="14" y="2"/>
                  </a:lnTo>
                  <a:lnTo>
                    <a:pt x="25" y="5"/>
                  </a:lnTo>
                  <a:lnTo>
                    <a:pt x="41" y="10"/>
                  </a:lnTo>
                  <a:lnTo>
                    <a:pt x="61" y="17"/>
                  </a:lnTo>
                  <a:lnTo>
                    <a:pt x="85" y="24"/>
                  </a:lnTo>
                  <a:lnTo>
                    <a:pt x="111" y="33"/>
                  </a:lnTo>
                  <a:lnTo>
                    <a:pt x="140" y="42"/>
                  </a:lnTo>
                  <a:lnTo>
                    <a:pt x="170" y="51"/>
                  </a:lnTo>
                  <a:lnTo>
                    <a:pt x="201" y="59"/>
                  </a:lnTo>
                  <a:lnTo>
                    <a:pt x="230" y="68"/>
                  </a:lnTo>
                  <a:lnTo>
                    <a:pt x="260" y="77"/>
                  </a:lnTo>
                  <a:lnTo>
                    <a:pt x="287" y="86"/>
                  </a:lnTo>
                  <a:lnTo>
                    <a:pt x="311" y="93"/>
                  </a:lnTo>
                  <a:lnTo>
                    <a:pt x="331" y="98"/>
                  </a:lnTo>
                  <a:lnTo>
                    <a:pt x="348" y="103"/>
                  </a:lnTo>
                  <a:lnTo>
                    <a:pt x="360" y="106"/>
                  </a:lnTo>
                  <a:lnTo>
                    <a:pt x="365" y="108"/>
                  </a:lnTo>
                  <a:lnTo>
                    <a:pt x="374" y="110"/>
                  </a:lnTo>
                  <a:lnTo>
                    <a:pt x="382" y="110"/>
                  </a:lnTo>
                  <a:lnTo>
                    <a:pt x="388" y="110"/>
                  </a:lnTo>
                  <a:lnTo>
                    <a:pt x="392" y="110"/>
                  </a:lnTo>
                  <a:lnTo>
                    <a:pt x="398" y="115"/>
                  </a:lnTo>
                  <a:lnTo>
                    <a:pt x="407" y="122"/>
                  </a:lnTo>
                  <a:lnTo>
                    <a:pt x="415" y="131"/>
                  </a:lnTo>
                  <a:lnTo>
                    <a:pt x="421" y="136"/>
                  </a:lnTo>
                  <a:lnTo>
                    <a:pt x="431" y="138"/>
                  </a:lnTo>
                  <a:lnTo>
                    <a:pt x="440" y="140"/>
                  </a:lnTo>
                  <a:lnTo>
                    <a:pt x="448" y="140"/>
                  </a:lnTo>
                  <a:lnTo>
                    <a:pt x="454" y="141"/>
                  </a:lnTo>
                  <a:lnTo>
                    <a:pt x="458" y="145"/>
                  </a:lnTo>
                  <a:lnTo>
                    <a:pt x="461" y="152"/>
                  </a:lnTo>
                  <a:lnTo>
                    <a:pt x="458" y="157"/>
                  </a:lnTo>
                  <a:lnTo>
                    <a:pt x="451" y="157"/>
                  </a:lnTo>
                  <a:lnTo>
                    <a:pt x="444" y="155"/>
                  </a:lnTo>
                  <a:lnTo>
                    <a:pt x="428" y="150"/>
                  </a:lnTo>
                  <a:lnTo>
                    <a:pt x="407" y="143"/>
                  </a:lnTo>
                  <a:lnTo>
                    <a:pt x="380" y="134"/>
                  </a:lnTo>
                  <a:lnTo>
                    <a:pt x="347" y="124"/>
                  </a:lnTo>
                  <a:lnTo>
                    <a:pt x="311" y="113"/>
                  </a:lnTo>
                  <a:lnTo>
                    <a:pt x="272" y="101"/>
                  </a:lnTo>
                  <a:lnTo>
                    <a:pt x="234" y="87"/>
                  </a:lnTo>
                  <a:lnTo>
                    <a:pt x="194" y="75"/>
                  </a:lnTo>
                  <a:lnTo>
                    <a:pt x="155" y="63"/>
                  </a:lnTo>
                  <a:lnTo>
                    <a:pt x="120" y="51"/>
                  </a:lnTo>
                  <a:lnTo>
                    <a:pt x="87" y="40"/>
                  </a:lnTo>
                  <a:lnTo>
                    <a:pt x="60" y="31"/>
                  </a:lnTo>
                  <a:lnTo>
                    <a:pt x="37" y="24"/>
                  </a:lnTo>
                  <a:lnTo>
                    <a:pt x="21" y="19"/>
                  </a:lnTo>
                  <a:lnTo>
                    <a:pt x="14" y="1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54" name="Freeform 29"/>
            <p:cNvSpPr>
              <a:spLocks/>
            </p:cNvSpPr>
            <p:nvPr/>
          </p:nvSpPr>
          <p:spPr bwMode="auto">
            <a:xfrm>
              <a:off x="6395" y="5757"/>
              <a:ext cx="207" cy="74"/>
            </a:xfrm>
            <a:custGeom>
              <a:avLst/>
              <a:gdLst>
                <a:gd name="T0" fmla="*/ 0 w 416"/>
                <a:gd name="T1" fmla="*/ 1 h 147"/>
                <a:gd name="T2" fmla="*/ 0 w 416"/>
                <a:gd name="T3" fmla="*/ 1 h 147"/>
                <a:gd name="T4" fmla="*/ 0 w 416"/>
                <a:gd name="T5" fmla="*/ 1 h 147"/>
                <a:gd name="T6" fmla="*/ 0 w 416"/>
                <a:gd name="T7" fmla="*/ 1 h 147"/>
                <a:gd name="T8" fmla="*/ 0 w 416"/>
                <a:gd name="T9" fmla="*/ 1 h 147"/>
                <a:gd name="T10" fmla="*/ 0 w 416"/>
                <a:gd name="T11" fmla="*/ 1 h 147"/>
                <a:gd name="T12" fmla="*/ 0 w 416"/>
                <a:gd name="T13" fmla="*/ 1 h 147"/>
                <a:gd name="T14" fmla="*/ 0 w 416"/>
                <a:gd name="T15" fmla="*/ 1 h 147"/>
                <a:gd name="T16" fmla="*/ 0 w 416"/>
                <a:gd name="T17" fmla="*/ 1 h 147"/>
                <a:gd name="T18" fmla="*/ 0 w 416"/>
                <a:gd name="T19" fmla="*/ 1 h 147"/>
                <a:gd name="T20" fmla="*/ 0 w 416"/>
                <a:gd name="T21" fmla="*/ 1 h 147"/>
                <a:gd name="T22" fmla="*/ 0 w 416"/>
                <a:gd name="T23" fmla="*/ 1 h 147"/>
                <a:gd name="T24" fmla="*/ 0 w 416"/>
                <a:gd name="T25" fmla="*/ 1 h 147"/>
                <a:gd name="T26" fmla="*/ 0 w 416"/>
                <a:gd name="T27" fmla="*/ 1 h 147"/>
                <a:gd name="T28" fmla="*/ 0 w 416"/>
                <a:gd name="T29" fmla="*/ 1 h 147"/>
                <a:gd name="T30" fmla="*/ 0 w 416"/>
                <a:gd name="T31" fmla="*/ 1 h 147"/>
                <a:gd name="T32" fmla="*/ 0 w 416"/>
                <a:gd name="T33" fmla="*/ 1 h 147"/>
                <a:gd name="T34" fmla="*/ 0 w 416"/>
                <a:gd name="T35" fmla="*/ 1 h 147"/>
                <a:gd name="T36" fmla="*/ 0 w 416"/>
                <a:gd name="T37" fmla="*/ 1 h 147"/>
                <a:gd name="T38" fmla="*/ 0 w 416"/>
                <a:gd name="T39" fmla="*/ 1 h 147"/>
                <a:gd name="T40" fmla="*/ 0 w 416"/>
                <a:gd name="T41" fmla="*/ 1 h 147"/>
                <a:gd name="T42" fmla="*/ 0 w 416"/>
                <a:gd name="T43" fmla="*/ 1 h 147"/>
                <a:gd name="T44" fmla="*/ 0 w 416"/>
                <a:gd name="T45" fmla="*/ 1 h 147"/>
                <a:gd name="T46" fmla="*/ 0 w 416"/>
                <a:gd name="T47" fmla="*/ 1 h 147"/>
                <a:gd name="T48" fmla="*/ 0 w 416"/>
                <a:gd name="T49" fmla="*/ 1 h 147"/>
                <a:gd name="T50" fmla="*/ 0 w 416"/>
                <a:gd name="T51" fmla="*/ 1 h 147"/>
                <a:gd name="T52" fmla="*/ 0 w 416"/>
                <a:gd name="T53" fmla="*/ 1 h 147"/>
                <a:gd name="T54" fmla="*/ 0 w 416"/>
                <a:gd name="T55" fmla="*/ 1 h 147"/>
                <a:gd name="T56" fmla="*/ 0 w 416"/>
                <a:gd name="T57" fmla="*/ 1 h 147"/>
                <a:gd name="T58" fmla="*/ 0 w 416"/>
                <a:gd name="T59" fmla="*/ 1 h 147"/>
                <a:gd name="T60" fmla="*/ 0 w 416"/>
                <a:gd name="T61" fmla="*/ 1 h 147"/>
                <a:gd name="T62" fmla="*/ 0 w 416"/>
                <a:gd name="T63" fmla="*/ 1 h 147"/>
                <a:gd name="T64" fmla="*/ 0 w 416"/>
                <a:gd name="T65" fmla="*/ 1 h 147"/>
                <a:gd name="T66" fmla="*/ 0 w 416"/>
                <a:gd name="T67" fmla="*/ 1 h 147"/>
                <a:gd name="T68" fmla="*/ 0 w 416"/>
                <a:gd name="T69" fmla="*/ 1 h 147"/>
                <a:gd name="T70" fmla="*/ 0 w 416"/>
                <a:gd name="T71" fmla="*/ 1 h 147"/>
                <a:gd name="T72" fmla="*/ 0 w 416"/>
                <a:gd name="T73" fmla="*/ 1 h 147"/>
                <a:gd name="T74" fmla="*/ 0 w 416"/>
                <a:gd name="T75" fmla="*/ 1 h 147"/>
                <a:gd name="T76" fmla="*/ 0 w 416"/>
                <a:gd name="T77" fmla="*/ 1 h 147"/>
                <a:gd name="T78" fmla="*/ 0 w 416"/>
                <a:gd name="T79" fmla="*/ 1 h 1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6"/>
                <a:gd name="T121" fmla="*/ 0 h 147"/>
                <a:gd name="T122" fmla="*/ 416 w 416"/>
                <a:gd name="T123" fmla="*/ 147 h 1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6" h="147">
                  <a:moveTo>
                    <a:pt x="411" y="72"/>
                  </a:moveTo>
                  <a:lnTo>
                    <a:pt x="411" y="61"/>
                  </a:lnTo>
                  <a:lnTo>
                    <a:pt x="410" y="52"/>
                  </a:lnTo>
                  <a:lnTo>
                    <a:pt x="410" y="44"/>
                  </a:lnTo>
                  <a:lnTo>
                    <a:pt x="409" y="37"/>
                  </a:lnTo>
                  <a:lnTo>
                    <a:pt x="399" y="37"/>
                  </a:lnTo>
                  <a:lnTo>
                    <a:pt x="387" y="35"/>
                  </a:lnTo>
                  <a:lnTo>
                    <a:pt x="373" y="33"/>
                  </a:lnTo>
                  <a:lnTo>
                    <a:pt x="359" y="31"/>
                  </a:lnTo>
                  <a:lnTo>
                    <a:pt x="344" y="30"/>
                  </a:lnTo>
                  <a:lnTo>
                    <a:pt x="329" y="28"/>
                  </a:lnTo>
                  <a:lnTo>
                    <a:pt x="312" y="26"/>
                  </a:lnTo>
                  <a:lnTo>
                    <a:pt x="296" y="23"/>
                  </a:lnTo>
                  <a:lnTo>
                    <a:pt x="279" y="21"/>
                  </a:lnTo>
                  <a:lnTo>
                    <a:pt x="262" y="17"/>
                  </a:lnTo>
                  <a:lnTo>
                    <a:pt x="246" y="14"/>
                  </a:lnTo>
                  <a:lnTo>
                    <a:pt x="230" y="12"/>
                  </a:lnTo>
                  <a:lnTo>
                    <a:pt x="214" y="9"/>
                  </a:lnTo>
                  <a:lnTo>
                    <a:pt x="202" y="5"/>
                  </a:lnTo>
                  <a:lnTo>
                    <a:pt x="189" y="3"/>
                  </a:lnTo>
                  <a:lnTo>
                    <a:pt x="177" y="0"/>
                  </a:lnTo>
                  <a:lnTo>
                    <a:pt x="172" y="5"/>
                  </a:lnTo>
                  <a:lnTo>
                    <a:pt x="164" y="12"/>
                  </a:lnTo>
                  <a:lnTo>
                    <a:pt x="156" y="21"/>
                  </a:lnTo>
                  <a:lnTo>
                    <a:pt x="147" y="30"/>
                  </a:lnTo>
                  <a:lnTo>
                    <a:pt x="140" y="38"/>
                  </a:lnTo>
                  <a:lnTo>
                    <a:pt x="132" y="45"/>
                  </a:lnTo>
                  <a:lnTo>
                    <a:pt x="126" y="51"/>
                  </a:lnTo>
                  <a:lnTo>
                    <a:pt x="122" y="54"/>
                  </a:lnTo>
                  <a:lnTo>
                    <a:pt x="116" y="56"/>
                  </a:lnTo>
                  <a:lnTo>
                    <a:pt x="109" y="58"/>
                  </a:lnTo>
                  <a:lnTo>
                    <a:pt x="99" y="59"/>
                  </a:lnTo>
                  <a:lnTo>
                    <a:pt x="87" y="63"/>
                  </a:lnTo>
                  <a:lnTo>
                    <a:pt x="76" y="65"/>
                  </a:lnTo>
                  <a:lnTo>
                    <a:pt x="64" y="66"/>
                  </a:lnTo>
                  <a:lnTo>
                    <a:pt x="56" y="70"/>
                  </a:lnTo>
                  <a:lnTo>
                    <a:pt x="50" y="72"/>
                  </a:lnTo>
                  <a:lnTo>
                    <a:pt x="44" y="77"/>
                  </a:lnTo>
                  <a:lnTo>
                    <a:pt x="37" y="84"/>
                  </a:lnTo>
                  <a:lnTo>
                    <a:pt x="29" y="93"/>
                  </a:lnTo>
                  <a:lnTo>
                    <a:pt x="22" y="103"/>
                  </a:lnTo>
                  <a:lnTo>
                    <a:pt x="13" y="115"/>
                  </a:lnTo>
                  <a:lnTo>
                    <a:pt x="6" y="126"/>
                  </a:lnTo>
                  <a:lnTo>
                    <a:pt x="2" y="134"/>
                  </a:lnTo>
                  <a:lnTo>
                    <a:pt x="0" y="141"/>
                  </a:lnTo>
                  <a:lnTo>
                    <a:pt x="19" y="143"/>
                  </a:lnTo>
                  <a:lnTo>
                    <a:pt x="46" y="145"/>
                  </a:lnTo>
                  <a:lnTo>
                    <a:pt x="80" y="147"/>
                  </a:lnTo>
                  <a:lnTo>
                    <a:pt x="116" y="147"/>
                  </a:lnTo>
                  <a:lnTo>
                    <a:pt x="152" y="147"/>
                  </a:lnTo>
                  <a:lnTo>
                    <a:pt x="184" y="145"/>
                  </a:lnTo>
                  <a:lnTo>
                    <a:pt x="210" y="143"/>
                  </a:lnTo>
                  <a:lnTo>
                    <a:pt x="227" y="140"/>
                  </a:lnTo>
                  <a:lnTo>
                    <a:pt x="239" y="136"/>
                  </a:lnTo>
                  <a:lnTo>
                    <a:pt x="252" y="131"/>
                  </a:lnTo>
                  <a:lnTo>
                    <a:pt x="266" y="127"/>
                  </a:lnTo>
                  <a:lnTo>
                    <a:pt x="280" y="122"/>
                  </a:lnTo>
                  <a:lnTo>
                    <a:pt x="293" y="119"/>
                  </a:lnTo>
                  <a:lnTo>
                    <a:pt x="304" y="115"/>
                  </a:lnTo>
                  <a:lnTo>
                    <a:pt x="313" y="113"/>
                  </a:lnTo>
                  <a:lnTo>
                    <a:pt x="320" y="113"/>
                  </a:lnTo>
                  <a:lnTo>
                    <a:pt x="320" y="119"/>
                  </a:lnTo>
                  <a:lnTo>
                    <a:pt x="322" y="124"/>
                  </a:lnTo>
                  <a:lnTo>
                    <a:pt x="322" y="129"/>
                  </a:lnTo>
                  <a:lnTo>
                    <a:pt x="322" y="134"/>
                  </a:lnTo>
                  <a:lnTo>
                    <a:pt x="329" y="134"/>
                  </a:lnTo>
                  <a:lnTo>
                    <a:pt x="339" y="134"/>
                  </a:lnTo>
                  <a:lnTo>
                    <a:pt x="350" y="133"/>
                  </a:lnTo>
                  <a:lnTo>
                    <a:pt x="363" y="133"/>
                  </a:lnTo>
                  <a:lnTo>
                    <a:pt x="376" y="131"/>
                  </a:lnTo>
                  <a:lnTo>
                    <a:pt x="387" y="129"/>
                  </a:lnTo>
                  <a:lnTo>
                    <a:pt x="399" y="127"/>
                  </a:lnTo>
                  <a:lnTo>
                    <a:pt x="409" y="126"/>
                  </a:lnTo>
                  <a:lnTo>
                    <a:pt x="410" y="126"/>
                  </a:lnTo>
                  <a:lnTo>
                    <a:pt x="413" y="126"/>
                  </a:lnTo>
                  <a:lnTo>
                    <a:pt x="414" y="126"/>
                  </a:lnTo>
                  <a:lnTo>
                    <a:pt x="416" y="126"/>
                  </a:lnTo>
                  <a:lnTo>
                    <a:pt x="414" y="117"/>
                  </a:lnTo>
                  <a:lnTo>
                    <a:pt x="414" y="103"/>
                  </a:lnTo>
                  <a:lnTo>
                    <a:pt x="413" y="89"/>
                  </a:lnTo>
                  <a:lnTo>
                    <a:pt x="411" y="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55" name="Freeform 30"/>
            <p:cNvSpPr>
              <a:spLocks/>
            </p:cNvSpPr>
            <p:nvPr/>
          </p:nvSpPr>
          <p:spPr bwMode="auto">
            <a:xfrm>
              <a:off x="6599" y="5759"/>
              <a:ext cx="139" cy="76"/>
            </a:xfrm>
            <a:custGeom>
              <a:avLst/>
              <a:gdLst>
                <a:gd name="T0" fmla="*/ 1 w 278"/>
                <a:gd name="T1" fmla="*/ 1 h 152"/>
                <a:gd name="T2" fmla="*/ 1 w 278"/>
                <a:gd name="T3" fmla="*/ 1 h 152"/>
                <a:gd name="T4" fmla="*/ 1 w 278"/>
                <a:gd name="T5" fmla="*/ 1 h 152"/>
                <a:gd name="T6" fmla="*/ 1 w 278"/>
                <a:gd name="T7" fmla="*/ 1 h 152"/>
                <a:gd name="T8" fmla="*/ 1 w 278"/>
                <a:gd name="T9" fmla="*/ 1 h 152"/>
                <a:gd name="T10" fmla="*/ 1 w 278"/>
                <a:gd name="T11" fmla="*/ 1 h 152"/>
                <a:gd name="T12" fmla="*/ 1 w 278"/>
                <a:gd name="T13" fmla="*/ 1 h 152"/>
                <a:gd name="T14" fmla="*/ 1 w 278"/>
                <a:gd name="T15" fmla="*/ 1 h 152"/>
                <a:gd name="T16" fmla="*/ 1 w 278"/>
                <a:gd name="T17" fmla="*/ 1 h 152"/>
                <a:gd name="T18" fmla="*/ 1 w 278"/>
                <a:gd name="T19" fmla="*/ 1 h 152"/>
                <a:gd name="T20" fmla="*/ 1 w 278"/>
                <a:gd name="T21" fmla="*/ 1 h 152"/>
                <a:gd name="T22" fmla="*/ 1 w 278"/>
                <a:gd name="T23" fmla="*/ 1 h 152"/>
                <a:gd name="T24" fmla="*/ 1 w 278"/>
                <a:gd name="T25" fmla="*/ 1 h 152"/>
                <a:gd name="T26" fmla="*/ 1 w 278"/>
                <a:gd name="T27" fmla="*/ 1 h 152"/>
                <a:gd name="T28" fmla="*/ 1 w 278"/>
                <a:gd name="T29" fmla="*/ 1 h 152"/>
                <a:gd name="T30" fmla="*/ 1 w 278"/>
                <a:gd name="T31" fmla="*/ 1 h 152"/>
                <a:gd name="T32" fmla="*/ 1 w 278"/>
                <a:gd name="T33" fmla="*/ 1 h 152"/>
                <a:gd name="T34" fmla="*/ 1 w 278"/>
                <a:gd name="T35" fmla="*/ 1 h 152"/>
                <a:gd name="T36" fmla="*/ 1 w 278"/>
                <a:gd name="T37" fmla="*/ 1 h 152"/>
                <a:gd name="T38" fmla="*/ 1 w 278"/>
                <a:gd name="T39" fmla="*/ 1 h 152"/>
                <a:gd name="T40" fmla="*/ 1 w 278"/>
                <a:gd name="T41" fmla="*/ 1 h 152"/>
                <a:gd name="T42" fmla="*/ 1 w 278"/>
                <a:gd name="T43" fmla="*/ 1 h 152"/>
                <a:gd name="T44" fmla="*/ 1 w 278"/>
                <a:gd name="T45" fmla="*/ 1 h 152"/>
                <a:gd name="T46" fmla="*/ 1 w 278"/>
                <a:gd name="T47" fmla="*/ 1 h 152"/>
                <a:gd name="T48" fmla="*/ 1 w 278"/>
                <a:gd name="T49" fmla="*/ 1 h 152"/>
                <a:gd name="T50" fmla="*/ 1 w 278"/>
                <a:gd name="T51" fmla="*/ 1 h 152"/>
                <a:gd name="T52" fmla="*/ 1 w 278"/>
                <a:gd name="T53" fmla="*/ 1 h 152"/>
                <a:gd name="T54" fmla="*/ 1 w 278"/>
                <a:gd name="T55" fmla="*/ 1 h 152"/>
                <a:gd name="T56" fmla="*/ 1 w 278"/>
                <a:gd name="T57" fmla="*/ 1 h 152"/>
                <a:gd name="T58" fmla="*/ 1 w 278"/>
                <a:gd name="T59" fmla="*/ 1 h 152"/>
                <a:gd name="T60" fmla="*/ 1 w 278"/>
                <a:gd name="T61" fmla="*/ 1 h 152"/>
                <a:gd name="T62" fmla="*/ 1 w 278"/>
                <a:gd name="T63" fmla="*/ 1 h 1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8"/>
                <a:gd name="T97" fmla="*/ 0 h 152"/>
                <a:gd name="T98" fmla="*/ 278 w 278"/>
                <a:gd name="T99" fmla="*/ 152 h 1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8" h="152">
                  <a:moveTo>
                    <a:pt x="47" y="28"/>
                  </a:moveTo>
                  <a:lnTo>
                    <a:pt x="58" y="30"/>
                  </a:lnTo>
                  <a:lnTo>
                    <a:pt x="72" y="32"/>
                  </a:lnTo>
                  <a:lnTo>
                    <a:pt x="87" y="34"/>
                  </a:lnTo>
                  <a:lnTo>
                    <a:pt x="102" y="34"/>
                  </a:lnTo>
                  <a:lnTo>
                    <a:pt x="118" y="34"/>
                  </a:lnTo>
                  <a:lnTo>
                    <a:pt x="135" y="34"/>
                  </a:lnTo>
                  <a:lnTo>
                    <a:pt x="151" y="34"/>
                  </a:lnTo>
                  <a:lnTo>
                    <a:pt x="168" y="32"/>
                  </a:lnTo>
                  <a:lnTo>
                    <a:pt x="185" y="30"/>
                  </a:lnTo>
                  <a:lnTo>
                    <a:pt x="201" y="28"/>
                  </a:lnTo>
                  <a:lnTo>
                    <a:pt x="217" y="25"/>
                  </a:lnTo>
                  <a:lnTo>
                    <a:pt x="232" y="21"/>
                  </a:lnTo>
                  <a:lnTo>
                    <a:pt x="245" y="18"/>
                  </a:lnTo>
                  <a:lnTo>
                    <a:pt x="258" y="13"/>
                  </a:lnTo>
                  <a:lnTo>
                    <a:pt x="270" y="7"/>
                  </a:lnTo>
                  <a:lnTo>
                    <a:pt x="278" y="0"/>
                  </a:lnTo>
                  <a:lnTo>
                    <a:pt x="275" y="25"/>
                  </a:lnTo>
                  <a:lnTo>
                    <a:pt x="272" y="56"/>
                  </a:lnTo>
                  <a:lnTo>
                    <a:pt x="268" y="84"/>
                  </a:lnTo>
                  <a:lnTo>
                    <a:pt x="264" y="102"/>
                  </a:lnTo>
                  <a:lnTo>
                    <a:pt x="254" y="103"/>
                  </a:lnTo>
                  <a:lnTo>
                    <a:pt x="242" y="105"/>
                  </a:lnTo>
                  <a:lnTo>
                    <a:pt x="232" y="105"/>
                  </a:lnTo>
                  <a:lnTo>
                    <a:pt x="224" y="105"/>
                  </a:lnTo>
                  <a:lnTo>
                    <a:pt x="217" y="117"/>
                  </a:lnTo>
                  <a:lnTo>
                    <a:pt x="212" y="126"/>
                  </a:lnTo>
                  <a:lnTo>
                    <a:pt x="210" y="131"/>
                  </a:lnTo>
                  <a:lnTo>
                    <a:pt x="205" y="135"/>
                  </a:lnTo>
                  <a:lnTo>
                    <a:pt x="202" y="137"/>
                  </a:lnTo>
                  <a:lnTo>
                    <a:pt x="197" y="138"/>
                  </a:lnTo>
                  <a:lnTo>
                    <a:pt x="191" y="142"/>
                  </a:lnTo>
                  <a:lnTo>
                    <a:pt x="185" y="145"/>
                  </a:lnTo>
                  <a:lnTo>
                    <a:pt x="178" y="147"/>
                  </a:lnTo>
                  <a:lnTo>
                    <a:pt x="171" y="151"/>
                  </a:lnTo>
                  <a:lnTo>
                    <a:pt x="164" y="152"/>
                  </a:lnTo>
                  <a:lnTo>
                    <a:pt x="157" y="152"/>
                  </a:lnTo>
                  <a:lnTo>
                    <a:pt x="147" y="152"/>
                  </a:lnTo>
                  <a:lnTo>
                    <a:pt x="132" y="151"/>
                  </a:lnTo>
                  <a:lnTo>
                    <a:pt x="115" y="151"/>
                  </a:lnTo>
                  <a:lnTo>
                    <a:pt x="95" y="149"/>
                  </a:lnTo>
                  <a:lnTo>
                    <a:pt x="75" y="147"/>
                  </a:lnTo>
                  <a:lnTo>
                    <a:pt x="57" y="145"/>
                  </a:lnTo>
                  <a:lnTo>
                    <a:pt x="41" y="142"/>
                  </a:lnTo>
                  <a:lnTo>
                    <a:pt x="28" y="140"/>
                  </a:lnTo>
                  <a:lnTo>
                    <a:pt x="21" y="137"/>
                  </a:lnTo>
                  <a:lnTo>
                    <a:pt x="12" y="133"/>
                  </a:lnTo>
                  <a:lnTo>
                    <a:pt x="5" y="128"/>
                  </a:lnTo>
                  <a:lnTo>
                    <a:pt x="0" y="123"/>
                  </a:lnTo>
                  <a:lnTo>
                    <a:pt x="1" y="123"/>
                  </a:lnTo>
                  <a:lnTo>
                    <a:pt x="4" y="123"/>
                  </a:lnTo>
                  <a:lnTo>
                    <a:pt x="5" y="123"/>
                  </a:lnTo>
                  <a:lnTo>
                    <a:pt x="7" y="123"/>
                  </a:lnTo>
                  <a:lnTo>
                    <a:pt x="5" y="114"/>
                  </a:lnTo>
                  <a:lnTo>
                    <a:pt x="5" y="100"/>
                  </a:lnTo>
                  <a:lnTo>
                    <a:pt x="4" y="86"/>
                  </a:lnTo>
                  <a:lnTo>
                    <a:pt x="2" y="69"/>
                  </a:lnTo>
                  <a:lnTo>
                    <a:pt x="12" y="65"/>
                  </a:lnTo>
                  <a:lnTo>
                    <a:pt x="25" y="60"/>
                  </a:lnTo>
                  <a:lnTo>
                    <a:pt x="37" y="55"/>
                  </a:lnTo>
                  <a:lnTo>
                    <a:pt x="44" y="51"/>
                  </a:lnTo>
                  <a:lnTo>
                    <a:pt x="44" y="46"/>
                  </a:lnTo>
                  <a:lnTo>
                    <a:pt x="45" y="39"/>
                  </a:lnTo>
                  <a:lnTo>
                    <a:pt x="47" y="34"/>
                  </a:lnTo>
                  <a:lnTo>
                    <a:pt x="47" y="2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56" name="Freeform 31"/>
            <p:cNvSpPr>
              <a:spLocks/>
            </p:cNvSpPr>
            <p:nvPr/>
          </p:nvSpPr>
          <p:spPr bwMode="auto">
            <a:xfrm>
              <a:off x="6560" y="5266"/>
              <a:ext cx="33" cy="133"/>
            </a:xfrm>
            <a:custGeom>
              <a:avLst/>
              <a:gdLst>
                <a:gd name="T0" fmla="*/ 1 w 65"/>
                <a:gd name="T1" fmla="*/ 0 h 267"/>
                <a:gd name="T2" fmla="*/ 1 w 65"/>
                <a:gd name="T3" fmla="*/ 0 h 267"/>
                <a:gd name="T4" fmla="*/ 1 w 65"/>
                <a:gd name="T5" fmla="*/ 0 h 267"/>
                <a:gd name="T6" fmla="*/ 1 w 65"/>
                <a:gd name="T7" fmla="*/ 0 h 267"/>
                <a:gd name="T8" fmla="*/ 1 w 65"/>
                <a:gd name="T9" fmla="*/ 0 h 267"/>
                <a:gd name="T10" fmla="*/ 1 w 65"/>
                <a:gd name="T11" fmla="*/ 0 h 267"/>
                <a:gd name="T12" fmla="*/ 1 w 65"/>
                <a:gd name="T13" fmla="*/ 0 h 267"/>
                <a:gd name="T14" fmla="*/ 1 w 65"/>
                <a:gd name="T15" fmla="*/ 0 h 267"/>
                <a:gd name="T16" fmla="*/ 1 w 65"/>
                <a:gd name="T17" fmla="*/ 0 h 267"/>
                <a:gd name="T18" fmla="*/ 1 w 65"/>
                <a:gd name="T19" fmla="*/ 0 h 267"/>
                <a:gd name="T20" fmla="*/ 1 w 65"/>
                <a:gd name="T21" fmla="*/ 0 h 267"/>
                <a:gd name="T22" fmla="*/ 1 w 65"/>
                <a:gd name="T23" fmla="*/ 0 h 267"/>
                <a:gd name="T24" fmla="*/ 1 w 65"/>
                <a:gd name="T25" fmla="*/ 0 h 267"/>
                <a:gd name="T26" fmla="*/ 1 w 65"/>
                <a:gd name="T27" fmla="*/ 0 h 267"/>
                <a:gd name="T28" fmla="*/ 1 w 65"/>
                <a:gd name="T29" fmla="*/ 0 h 267"/>
                <a:gd name="T30" fmla="*/ 1 w 65"/>
                <a:gd name="T31" fmla="*/ 0 h 267"/>
                <a:gd name="T32" fmla="*/ 0 w 65"/>
                <a:gd name="T33" fmla="*/ 0 h 267"/>
                <a:gd name="T34" fmla="*/ 1 w 65"/>
                <a:gd name="T35" fmla="*/ 0 h 267"/>
                <a:gd name="T36" fmla="*/ 1 w 65"/>
                <a:gd name="T37" fmla="*/ 0 h 267"/>
                <a:gd name="T38" fmla="*/ 1 w 65"/>
                <a:gd name="T39" fmla="*/ 0 h 267"/>
                <a:gd name="T40" fmla="*/ 1 w 65"/>
                <a:gd name="T41" fmla="*/ 0 h 267"/>
                <a:gd name="T42" fmla="*/ 1 w 65"/>
                <a:gd name="T43" fmla="*/ 0 h 267"/>
                <a:gd name="T44" fmla="*/ 1 w 65"/>
                <a:gd name="T45" fmla="*/ 0 h 267"/>
                <a:gd name="T46" fmla="*/ 1 w 65"/>
                <a:gd name="T47" fmla="*/ 0 h 267"/>
                <a:gd name="T48" fmla="*/ 1 w 65"/>
                <a:gd name="T49" fmla="*/ 0 h 2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267"/>
                <a:gd name="T77" fmla="*/ 65 w 65"/>
                <a:gd name="T78" fmla="*/ 267 h 2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267">
                  <a:moveTo>
                    <a:pt x="55" y="165"/>
                  </a:moveTo>
                  <a:lnTo>
                    <a:pt x="57" y="192"/>
                  </a:lnTo>
                  <a:lnTo>
                    <a:pt x="59" y="221"/>
                  </a:lnTo>
                  <a:lnTo>
                    <a:pt x="62" y="249"/>
                  </a:lnTo>
                  <a:lnTo>
                    <a:pt x="65" y="267"/>
                  </a:lnTo>
                  <a:lnTo>
                    <a:pt x="57" y="234"/>
                  </a:lnTo>
                  <a:lnTo>
                    <a:pt x="48" y="204"/>
                  </a:lnTo>
                  <a:lnTo>
                    <a:pt x="41" y="181"/>
                  </a:lnTo>
                  <a:lnTo>
                    <a:pt x="34" y="165"/>
                  </a:lnTo>
                  <a:lnTo>
                    <a:pt x="28" y="150"/>
                  </a:lnTo>
                  <a:lnTo>
                    <a:pt x="25" y="131"/>
                  </a:lnTo>
                  <a:lnTo>
                    <a:pt x="22" y="111"/>
                  </a:lnTo>
                  <a:lnTo>
                    <a:pt x="21" y="97"/>
                  </a:lnTo>
                  <a:lnTo>
                    <a:pt x="19" y="80"/>
                  </a:lnTo>
                  <a:lnTo>
                    <a:pt x="15" y="52"/>
                  </a:lnTo>
                  <a:lnTo>
                    <a:pt x="8" y="24"/>
                  </a:lnTo>
                  <a:lnTo>
                    <a:pt x="0" y="0"/>
                  </a:lnTo>
                  <a:lnTo>
                    <a:pt x="11" y="17"/>
                  </a:lnTo>
                  <a:lnTo>
                    <a:pt x="19" y="33"/>
                  </a:lnTo>
                  <a:lnTo>
                    <a:pt x="25" y="52"/>
                  </a:lnTo>
                  <a:lnTo>
                    <a:pt x="28" y="76"/>
                  </a:lnTo>
                  <a:lnTo>
                    <a:pt x="32" y="104"/>
                  </a:lnTo>
                  <a:lnTo>
                    <a:pt x="39" y="132"/>
                  </a:lnTo>
                  <a:lnTo>
                    <a:pt x="48" y="153"/>
                  </a:lnTo>
                  <a:lnTo>
                    <a:pt x="55" y="16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57" name="Freeform 32"/>
            <p:cNvSpPr>
              <a:spLocks/>
            </p:cNvSpPr>
            <p:nvPr/>
          </p:nvSpPr>
          <p:spPr bwMode="auto">
            <a:xfrm>
              <a:off x="6694" y="5199"/>
              <a:ext cx="33" cy="147"/>
            </a:xfrm>
            <a:custGeom>
              <a:avLst/>
              <a:gdLst>
                <a:gd name="T0" fmla="*/ 1 w 64"/>
                <a:gd name="T1" fmla="*/ 1 h 293"/>
                <a:gd name="T2" fmla="*/ 1 w 64"/>
                <a:gd name="T3" fmla="*/ 1 h 293"/>
                <a:gd name="T4" fmla="*/ 1 w 64"/>
                <a:gd name="T5" fmla="*/ 1 h 293"/>
                <a:gd name="T6" fmla="*/ 1 w 64"/>
                <a:gd name="T7" fmla="*/ 1 h 293"/>
                <a:gd name="T8" fmla="*/ 1 w 64"/>
                <a:gd name="T9" fmla="*/ 1 h 293"/>
                <a:gd name="T10" fmla="*/ 1 w 64"/>
                <a:gd name="T11" fmla="*/ 1 h 293"/>
                <a:gd name="T12" fmla="*/ 1 w 64"/>
                <a:gd name="T13" fmla="*/ 1 h 293"/>
                <a:gd name="T14" fmla="*/ 1 w 64"/>
                <a:gd name="T15" fmla="*/ 1 h 293"/>
                <a:gd name="T16" fmla="*/ 1 w 64"/>
                <a:gd name="T17" fmla="*/ 1 h 293"/>
                <a:gd name="T18" fmla="*/ 1 w 64"/>
                <a:gd name="T19" fmla="*/ 1 h 293"/>
                <a:gd name="T20" fmla="*/ 1 w 64"/>
                <a:gd name="T21" fmla="*/ 1 h 293"/>
                <a:gd name="T22" fmla="*/ 0 w 64"/>
                <a:gd name="T23" fmla="*/ 1 h 293"/>
                <a:gd name="T24" fmla="*/ 1 w 64"/>
                <a:gd name="T25" fmla="*/ 0 h 293"/>
                <a:gd name="T26" fmla="*/ 1 w 64"/>
                <a:gd name="T27" fmla="*/ 1 h 293"/>
                <a:gd name="T28" fmla="*/ 1 w 64"/>
                <a:gd name="T29" fmla="*/ 1 h 293"/>
                <a:gd name="T30" fmla="*/ 1 w 64"/>
                <a:gd name="T31" fmla="*/ 1 h 293"/>
                <a:gd name="T32" fmla="*/ 1 w 64"/>
                <a:gd name="T33" fmla="*/ 1 h 293"/>
                <a:gd name="T34" fmla="*/ 1 w 64"/>
                <a:gd name="T35" fmla="*/ 1 h 293"/>
                <a:gd name="T36" fmla="*/ 1 w 64"/>
                <a:gd name="T37" fmla="*/ 1 h 293"/>
                <a:gd name="T38" fmla="*/ 1 w 64"/>
                <a:gd name="T39" fmla="*/ 1 h 293"/>
                <a:gd name="T40" fmla="*/ 1 w 64"/>
                <a:gd name="T41" fmla="*/ 1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293"/>
                <a:gd name="T65" fmla="*/ 64 w 64"/>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293">
                  <a:moveTo>
                    <a:pt x="56" y="220"/>
                  </a:moveTo>
                  <a:lnTo>
                    <a:pt x="57" y="237"/>
                  </a:lnTo>
                  <a:lnTo>
                    <a:pt x="60" y="258"/>
                  </a:lnTo>
                  <a:lnTo>
                    <a:pt x="63" y="278"/>
                  </a:lnTo>
                  <a:lnTo>
                    <a:pt x="64" y="293"/>
                  </a:lnTo>
                  <a:lnTo>
                    <a:pt x="54" y="265"/>
                  </a:lnTo>
                  <a:lnTo>
                    <a:pt x="43" y="232"/>
                  </a:lnTo>
                  <a:lnTo>
                    <a:pt x="30" y="195"/>
                  </a:lnTo>
                  <a:lnTo>
                    <a:pt x="19" y="157"/>
                  </a:lnTo>
                  <a:lnTo>
                    <a:pt x="9" y="117"/>
                  </a:lnTo>
                  <a:lnTo>
                    <a:pt x="3" y="77"/>
                  </a:lnTo>
                  <a:lnTo>
                    <a:pt x="0" y="38"/>
                  </a:lnTo>
                  <a:lnTo>
                    <a:pt x="3" y="0"/>
                  </a:lnTo>
                  <a:lnTo>
                    <a:pt x="6" y="28"/>
                  </a:lnTo>
                  <a:lnTo>
                    <a:pt x="10" y="59"/>
                  </a:lnTo>
                  <a:lnTo>
                    <a:pt x="17" y="92"/>
                  </a:lnTo>
                  <a:lnTo>
                    <a:pt x="24" y="126"/>
                  </a:lnTo>
                  <a:lnTo>
                    <a:pt x="33" y="157"/>
                  </a:lnTo>
                  <a:lnTo>
                    <a:pt x="41" y="185"/>
                  </a:lnTo>
                  <a:lnTo>
                    <a:pt x="49" y="206"/>
                  </a:lnTo>
                  <a:lnTo>
                    <a:pt x="56" y="22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58" name="Freeform 33"/>
            <p:cNvSpPr>
              <a:spLocks/>
            </p:cNvSpPr>
            <p:nvPr/>
          </p:nvSpPr>
          <p:spPr bwMode="auto">
            <a:xfrm>
              <a:off x="6697" y="4883"/>
              <a:ext cx="26" cy="86"/>
            </a:xfrm>
            <a:custGeom>
              <a:avLst/>
              <a:gdLst>
                <a:gd name="T0" fmla="*/ 1 w 51"/>
                <a:gd name="T1" fmla="*/ 1 h 172"/>
                <a:gd name="T2" fmla="*/ 1 w 51"/>
                <a:gd name="T3" fmla="*/ 1 h 172"/>
                <a:gd name="T4" fmla="*/ 1 w 51"/>
                <a:gd name="T5" fmla="*/ 1 h 172"/>
                <a:gd name="T6" fmla="*/ 1 w 51"/>
                <a:gd name="T7" fmla="*/ 1 h 172"/>
                <a:gd name="T8" fmla="*/ 1 w 51"/>
                <a:gd name="T9" fmla="*/ 1 h 172"/>
                <a:gd name="T10" fmla="*/ 1 w 51"/>
                <a:gd name="T11" fmla="*/ 1 h 172"/>
                <a:gd name="T12" fmla="*/ 1 w 51"/>
                <a:gd name="T13" fmla="*/ 1 h 172"/>
                <a:gd name="T14" fmla="*/ 1 w 51"/>
                <a:gd name="T15" fmla="*/ 1 h 172"/>
                <a:gd name="T16" fmla="*/ 1 w 51"/>
                <a:gd name="T17" fmla="*/ 1 h 172"/>
                <a:gd name="T18" fmla="*/ 1 w 51"/>
                <a:gd name="T19" fmla="*/ 1 h 172"/>
                <a:gd name="T20" fmla="*/ 1 w 51"/>
                <a:gd name="T21" fmla="*/ 1 h 172"/>
                <a:gd name="T22" fmla="*/ 1 w 51"/>
                <a:gd name="T23" fmla="*/ 1 h 172"/>
                <a:gd name="T24" fmla="*/ 0 w 51"/>
                <a:gd name="T25" fmla="*/ 1 h 172"/>
                <a:gd name="T26" fmla="*/ 0 w 51"/>
                <a:gd name="T27" fmla="*/ 1 h 172"/>
                <a:gd name="T28" fmla="*/ 1 w 51"/>
                <a:gd name="T29" fmla="*/ 1 h 172"/>
                <a:gd name="T30" fmla="*/ 1 w 51"/>
                <a:gd name="T31" fmla="*/ 1 h 172"/>
                <a:gd name="T32" fmla="*/ 1 w 51"/>
                <a:gd name="T33" fmla="*/ 0 h 172"/>
                <a:gd name="T34" fmla="*/ 1 w 51"/>
                <a:gd name="T35" fmla="*/ 1 h 172"/>
                <a:gd name="T36" fmla="*/ 1 w 51"/>
                <a:gd name="T37" fmla="*/ 1 h 172"/>
                <a:gd name="T38" fmla="*/ 1 w 51"/>
                <a:gd name="T39" fmla="*/ 1 h 172"/>
                <a:gd name="T40" fmla="*/ 1 w 51"/>
                <a:gd name="T41" fmla="*/ 1 h 1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172"/>
                <a:gd name="T65" fmla="*/ 51 w 51"/>
                <a:gd name="T66" fmla="*/ 172 h 1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172">
                  <a:moveTo>
                    <a:pt x="40" y="95"/>
                  </a:moveTo>
                  <a:lnTo>
                    <a:pt x="44" y="116"/>
                  </a:lnTo>
                  <a:lnTo>
                    <a:pt x="47" y="137"/>
                  </a:lnTo>
                  <a:lnTo>
                    <a:pt x="50" y="156"/>
                  </a:lnTo>
                  <a:lnTo>
                    <a:pt x="51" y="172"/>
                  </a:lnTo>
                  <a:lnTo>
                    <a:pt x="45" y="147"/>
                  </a:lnTo>
                  <a:lnTo>
                    <a:pt x="35" y="121"/>
                  </a:lnTo>
                  <a:lnTo>
                    <a:pt x="27" y="98"/>
                  </a:lnTo>
                  <a:lnTo>
                    <a:pt x="18" y="83"/>
                  </a:lnTo>
                  <a:lnTo>
                    <a:pt x="11" y="69"/>
                  </a:lnTo>
                  <a:lnTo>
                    <a:pt x="5" y="51"/>
                  </a:lnTo>
                  <a:lnTo>
                    <a:pt x="1" y="35"/>
                  </a:lnTo>
                  <a:lnTo>
                    <a:pt x="0" y="27"/>
                  </a:lnTo>
                  <a:lnTo>
                    <a:pt x="0" y="21"/>
                  </a:lnTo>
                  <a:lnTo>
                    <a:pt x="1" y="14"/>
                  </a:lnTo>
                  <a:lnTo>
                    <a:pt x="1" y="7"/>
                  </a:lnTo>
                  <a:lnTo>
                    <a:pt x="3" y="0"/>
                  </a:lnTo>
                  <a:lnTo>
                    <a:pt x="11" y="23"/>
                  </a:lnTo>
                  <a:lnTo>
                    <a:pt x="21" y="51"/>
                  </a:lnTo>
                  <a:lnTo>
                    <a:pt x="31" y="77"/>
                  </a:lnTo>
                  <a:lnTo>
                    <a:pt x="40" y="9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59" name="Freeform 34"/>
            <p:cNvSpPr>
              <a:spLocks/>
            </p:cNvSpPr>
            <p:nvPr/>
          </p:nvSpPr>
          <p:spPr bwMode="auto">
            <a:xfrm>
              <a:off x="6782" y="4640"/>
              <a:ext cx="18" cy="91"/>
            </a:xfrm>
            <a:custGeom>
              <a:avLst/>
              <a:gdLst>
                <a:gd name="T0" fmla="*/ 1 w 35"/>
                <a:gd name="T1" fmla="*/ 1 h 182"/>
                <a:gd name="T2" fmla="*/ 1 w 35"/>
                <a:gd name="T3" fmla="*/ 1 h 182"/>
                <a:gd name="T4" fmla="*/ 1 w 35"/>
                <a:gd name="T5" fmla="*/ 1 h 182"/>
                <a:gd name="T6" fmla="*/ 1 w 35"/>
                <a:gd name="T7" fmla="*/ 1 h 182"/>
                <a:gd name="T8" fmla="*/ 1 w 35"/>
                <a:gd name="T9" fmla="*/ 1 h 182"/>
                <a:gd name="T10" fmla="*/ 1 w 35"/>
                <a:gd name="T11" fmla="*/ 1 h 182"/>
                <a:gd name="T12" fmla="*/ 1 w 35"/>
                <a:gd name="T13" fmla="*/ 1 h 182"/>
                <a:gd name="T14" fmla="*/ 1 w 35"/>
                <a:gd name="T15" fmla="*/ 1 h 182"/>
                <a:gd name="T16" fmla="*/ 1 w 35"/>
                <a:gd name="T17" fmla="*/ 1 h 182"/>
                <a:gd name="T18" fmla="*/ 1 w 35"/>
                <a:gd name="T19" fmla="*/ 1 h 182"/>
                <a:gd name="T20" fmla="*/ 0 w 35"/>
                <a:gd name="T21" fmla="*/ 1 h 182"/>
                <a:gd name="T22" fmla="*/ 0 w 35"/>
                <a:gd name="T23" fmla="*/ 1 h 182"/>
                <a:gd name="T24" fmla="*/ 1 w 35"/>
                <a:gd name="T25" fmla="*/ 0 h 182"/>
                <a:gd name="T26" fmla="*/ 1 w 35"/>
                <a:gd name="T27" fmla="*/ 1 h 182"/>
                <a:gd name="T28" fmla="*/ 1 w 35"/>
                <a:gd name="T29" fmla="*/ 1 h 182"/>
                <a:gd name="T30" fmla="*/ 1 w 35"/>
                <a:gd name="T31" fmla="*/ 1 h 182"/>
                <a:gd name="T32" fmla="*/ 1 w 35"/>
                <a:gd name="T33" fmla="*/ 1 h 182"/>
                <a:gd name="T34" fmla="*/ 1 w 35"/>
                <a:gd name="T35" fmla="*/ 1 h 182"/>
                <a:gd name="T36" fmla="*/ 1 w 35"/>
                <a:gd name="T37" fmla="*/ 1 h 182"/>
                <a:gd name="T38" fmla="*/ 1 w 35"/>
                <a:gd name="T39" fmla="*/ 1 h 182"/>
                <a:gd name="T40" fmla="*/ 1 w 35"/>
                <a:gd name="T41" fmla="*/ 1 h 1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82"/>
                <a:gd name="T65" fmla="*/ 35 w 35"/>
                <a:gd name="T66" fmla="*/ 182 h 1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82">
                  <a:moveTo>
                    <a:pt x="35" y="171"/>
                  </a:moveTo>
                  <a:lnTo>
                    <a:pt x="34" y="175"/>
                  </a:lnTo>
                  <a:lnTo>
                    <a:pt x="34" y="176"/>
                  </a:lnTo>
                  <a:lnTo>
                    <a:pt x="34" y="180"/>
                  </a:lnTo>
                  <a:lnTo>
                    <a:pt x="34" y="182"/>
                  </a:lnTo>
                  <a:lnTo>
                    <a:pt x="25" y="161"/>
                  </a:lnTo>
                  <a:lnTo>
                    <a:pt x="17" y="134"/>
                  </a:lnTo>
                  <a:lnTo>
                    <a:pt x="10" y="105"/>
                  </a:lnTo>
                  <a:lnTo>
                    <a:pt x="4" y="75"/>
                  </a:lnTo>
                  <a:lnTo>
                    <a:pt x="1" y="45"/>
                  </a:lnTo>
                  <a:lnTo>
                    <a:pt x="0" y="23"/>
                  </a:lnTo>
                  <a:lnTo>
                    <a:pt x="0" y="7"/>
                  </a:lnTo>
                  <a:lnTo>
                    <a:pt x="4" y="0"/>
                  </a:lnTo>
                  <a:lnTo>
                    <a:pt x="12" y="10"/>
                  </a:lnTo>
                  <a:lnTo>
                    <a:pt x="18" y="38"/>
                  </a:lnTo>
                  <a:lnTo>
                    <a:pt x="21" y="70"/>
                  </a:lnTo>
                  <a:lnTo>
                    <a:pt x="21" y="92"/>
                  </a:lnTo>
                  <a:lnTo>
                    <a:pt x="20" y="112"/>
                  </a:lnTo>
                  <a:lnTo>
                    <a:pt x="21" y="134"/>
                  </a:lnTo>
                  <a:lnTo>
                    <a:pt x="27" y="155"/>
                  </a:lnTo>
                  <a:lnTo>
                    <a:pt x="35" y="17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60" name="Freeform 35"/>
            <p:cNvSpPr>
              <a:spLocks/>
            </p:cNvSpPr>
            <p:nvPr/>
          </p:nvSpPr>
          <p:spPr bwMode="auto">
            <a:xfrm>
              <a:off x="6724" y="4858"/>
              <a:ext cx="10" cy="12"/>
            </a:xfrm>
            <a:custGeom>
              <a:avLst/>
              <a:gdLst>
                <a:gd name="T0" fmla="*/ 1 w 20"/>
                <a:gd name="T1" fmla="*/ 1 h 24"/>
                <a:gd name="T2" fmla="*/ 1 w 20"/>
                <a:gd name="T3" fmla="*/ 1 h 24"/>
                <a:gd name="T4" fmla="*/ 1 w 20"/>
                <a:gd name="T5" fmla="*/ 1 h 24"/>
                <a:gd name="T6" fmla="*/ 1 w 20"/>
                <a:gd name="T7" fmla="*/ 1 h 24"/>
                <a:gd name="T8" fmla="*/ 1 w 20"/>
                <a:gd name="T9" fmla="*/ 1 h 24"/>
                <a:gd name="T10" fmla="*/ 1 w 20"/>
                <a:gd name="T11" fmla="*/ 1 h 24"/>
                <a:gd name="T12" fmla="*/ 1 w 20"/>
                <a:gd name="T13" fmla="*/ 1 h 24"/>
                <a:gd name="T14" fmla="*/ 1 w 20"/>
                <a:gd name="T15" fmla="*/ 1 h 24"/>
                <a:gd name="T16" fmla="*/ 1 w 20"/>
                <a:gd name="T17" fmla="*/ 0 h 24"/>
                <a:gd name="T18" fmla="*/ 1 w 20"/>
                <a:gd name="T19" fmla="*/ 1 h 24"/>
                <a:gd name="T20" fmla="*/ 1 w 20"/>
                <a:gd name="T21" fmla="*/ 1 h 24"/>
                <a:gd name="T22" fmla="*/ 1 w 20"/>
                <a:gd name="T23" fmla="*/ 1 h 24"/>
                <a:gd name="T24" fmla="*/ 0 w 20"/>
                <a:gd name="T25" fmla="*/ 1 h 24"/>
                <a:gd name="T26" fmla="*/ 1 w 20"/>
                <a:gd name="T27" fmla="*/ 1 h 24"/>
                <a:gd name="T28" fmla="*/ 1 w 20"/>
                <a:gd name="T29" fmla="*/ 1 h 24"/>
                <a:gd name="T30" fmla="*/ 1 w 20"/>
                <a:gd name="T31" fmla="*/ 1 h 24"/>
                <a:gd name="T32" fmla="*/ 1 w 20"/>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4"/>
                <a:gd name="T53" fmla="*/ 20 w 2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4">
                  <a:moveTo>
                    <a:pt x="10" y="24"/>
                  </a:moveTo>
                  <a:lnTo>
                    <a:pt x="14" y="23"/>
                  </a:lnTo>
                  <a:lnTo>
                    <a:pt x="17" y="21"/>
                  </a:lnTo>
                  <a:lnTo>
                    <a:pt x="19" y="17"/>
                  </a:lnTo>
                  <a:lnTo>
                    <a:pt x="20" y="12"/>
                  </a:lnTo>
                  <a:lnTo>
                    <a:pt x="19" y="7"/>
                  </a:lnTo>
                  <a:lnTo>
                    <a:pt x="17" y="3"/>
                  </a:lnTo>
                  <a:lnTo>
                    <a:pt x="14" y="2"/>
                  </a:lnTo>
                  <a:lnTo>
                    <a:pt x="10" y="0"/>
                  </a:lnTo>
                  <a:lnTo>
                    <a:pt x="6" y="2"/>
                  </a:lnTo>
                  <a:lnTo>
                    <a:pt x="3" y="3"/>
                  </a:lnTo>
                  <a:lnTo>
                    <a:pt x="1" y="7"/>
                  </a:lnTo>
                  <a:lnTo>
                    <a:pt x="0" y="12"/>
                  </a:lnTo>
                  <a:lnTo>
                    <a:pt x="1" y="17"/>
                  </a:lnTo>
                  <a:lnTo>
                    <a:pt x="3" y="21"/>
                  </a:lnTo>
                  <a:lnTo>
                    <a:pt x="6" y="23"/>
                  </a:lnTo>
                  <a:lnTo>
                    <a:pt x="10" y="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61" name="Freeform 36"/>
            <p:cNvSpPr>
              <a:spLocks/>
            </p:cNvSpPr>
            <p:nvPr/>
          </p:nvSpPr>
          <p:spPr bwMode="auto">
            <a:xfrm>
              <a:off x="6737" y="4868"/>
              <a:ext cx="9" cy="12"/>
            </a:xfrm>
            <a:custGeom>
              <a:avLst/>
              <a:gdLst>
                <a:gd name="T0" fmla="*/ 0 w 19"/>
                <a:gd name="T1" fmla="*/ 1 h 24"/>
                <a:gd name="T2" fmla="*/ 0 w 19"/>
                <a:gd name="T3" fmla="*/ 1 h 24"/>
                <a:gd name="T4" fmla="*/ 0 w 19"/>
                <a:gd name="T5" fmla="*/ 1 h 24"/>
                <a:gd name="T6" fmla="*/ 0 w 19"/>
                <a:gd name="T7" fmla="*/ 1 h 24"/>
                <a:gd name="T8" fmla="*/ 0 w 19"/>
                <a:gd name="T9" fmla="*/ 1 h 24"/>
                <a:gd name="T10" fmla="*/ 0 w 19"/>
                <a:gd name="T11" fmla="*/ 1 h 24"/>
                <a:gd name="T12" fmla="*/ 0 w 19"/>
                <a:gd name="T13" fmla="*/ 1 h 24"/>
                <a:gd name="T14" fmla="*/ 0 w 19"/>
                <a:gd name="T15" fmla="*/ 1 h 24"/>
                <a:gd name="T16" fmla="*/ 0 w 19"/>
                <a:gd name="T17" fmla="*/ 0 h 24"/>
                <a:gd name="T18" fmla="*/ 0 w 19"/>
                <a:gd name="T19" fmla="*/ 1 h 24"/>
                <a:gd name="T20" fmla="*/ 0 w 19"/>
                <a:gd name="T21" fmla="*/ 1 h 24"/>
                <a:gd name="T22" fmla="*/ 0 w 19"/>
                <a:gd name="T23" fmla="*/ 1 h 24"/>
                <a:gd name="T24" fmla="*/ 0 w 19"/>
                <a:gd name="T25" fmla="*/ 1 h 24"/>
                <a:gd name="T26" fmla="*/ 0 w 19"/>
                <a:gd name="T27" fmla="*/ 1 h 24"/>
                <a:gd name="T28" fmla="*/ 0 w 19"/>
                <a:gd name="T29" fmla="*/ 1 h 24"/>
                <a:gd name="T30" fmla="*/ 0 w 19"/>
                <a:gd name="T31" fmla="*/ 1 h 24"/>
                <a:gd name="T32" fmla="*/ 0 w 19"/>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4"/>
                <a:gd name="T53" fmla="*/ 19 w 19"/>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4">
                  <a:moveTo>
                    <a:pt x="10" y="24"/>
                  </a:moveTo>
                  <a:lnTo>
                    <a:pt x="13" y="23"/>
                  </a:lnTo>
                  <a:lnTo>
                    <a:pt x="16" y="21"/>
                  </a:lnTo>
                  <a:lnTo>
                    <a:pt x="17" y="17"/>
                  </a:lnTo>
                  <a:lnTo>
                    <a:pt x="19" y="12"/>
                  </a:lnTo>
                  <a:lnTo>
                    <a:pt x="17" y="7"/>
                  </a:lnTo>
                  <a:lnTo>
                    <a:pt x="16" y="4"/>
                  </a:lnTo>
                  <a:lnTo>
                    <a:pt x="13" y="2"/>
                  </a:lnTo>
                  <a:lnTo>
                    <a:pt x="10" y="0"/>
                  </a:lnTo>
                  <a:lnTo>
                    <a:pt x="6" y="2"/>
                  </a:lnTo>
                  <a:lnTo>
                    <a:pt x="3" y="4"/>
                  </a:lnTo>
                  <a:lnTo>
                    <a:pt x="2" y="7"/>
                  </a:lnTo>
                  <a:lnTo>
                    <a:pt x="0" y="12"/>
                  </a:lnTo>
                  <a:lnTo>
                    <a:pt x="2" y="17"/>
                  </a:lnTo>
                  <a:lnTo>
                    <a:pt x="3" y="21"/>
                  </a:lnTo>
                  <a:lnTo>
                    <a:pt x="6" y="23"/>
                  </a:lnTo>
                  <a:lnTo>
                    <a:pt x="10" y="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62" name="Freeform 37"/>
            <p:cNvSpPr>
              <a:spLocks/>
            </p:cNvSpPr>
            <p:nvPr/>
          </p:nvSpPr>
          <p:spPr bwMode="auto">
            <a:xfrm>
              <a:off x="6749" y="4877"/>
              <a:ext cx="10" cy="12"/>
            </a:xfrm>
            <a:custGeom>
              <a:avLst/>
              <a:gdLst>
                <a:gd name="T0" fmla="*/ 1 w 19"/>
                <a:gd name="T1" fmla="*/ 0 h 25"/>
                <a:gd name="T2" fmla="*/ 1 w 19"/>
                <a:gd name="T3" fmla="*/ 0 h 25"/>
                <a:gd name="T4" fmla="*/ 1 w 19"/>
                <a:gd name="T5" fmla="*/ 0 h 25"/>
                <a:gd name="T6" fmla="*/ 1 w 19"/>
                <a:gd name="T7" fmla="*/ 0 h 25"/>
                <a:gd name="T8" fmla="*/ 1 w 19"/>
                <a:gd name="T9" fmla="*/ 0 h 25"/>
                <a:gd name="T10" fmla="*/ 1 w 19"/>
                <a:gd name="T11" fmla="*/ 0 h 25"/>
                <a:gd name="T12" fmla="*/ 1 w 19"/>
                <a:gd name="T13" fmla="*/ 0 h 25"/>
                <a:gd name="T14" fmla="*/ 1 w 19"/>
                <a:gd name="T15" fmla="*/ 0 h 25"/>
                <a:gd name="T16" fmla="*/ 1 w 19"/>
                <a:gd name="T17" fmla="*/ 0 h 25"/>
                <a:gd name="T18" fmla="*/ 1 w 19"/>
                <a:gd name="T19" fmla="*/ 0 h 25"/>
                <a:gd name="T20" fmla="*/ 1 w 19"/>
                <a:gd name="T21" fmla="*/ 0 h 25"/>
                <a:gd name="T22" fmla="*/ 1 w 19"/>
                <a:gd name="T23" fmla="*/ 0 h 25"/>
                <a:gd name="T24" fmla="*/ 0 w 19"/>
                <a:gd name="T25" fmla="*/ 0 h 25"/>
                <a:gd name="T26" fmla="*/ 1 w 19"/>
                <a:gd name="T27" fmla="*/ 0 h 25"/>
                <a:gd name="T28" fmla="*/ 1 w 19"/>
                <a:gd name="T29" fmla="*/ 0 h 25"/>
                <a:gd name="T30" fmla="*/ 1 w 19"/>
                <a:gd name="T31" fmla="*/ 0 h 25"/>
                <a:gd name="T32" fmla="*/ 1 w 1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5"/>
                <a:gd name="T53" fmla="*/ 19 w 1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5">
                  <a:moveTo>
                    <a:pt x="9" y="25"/>
                  </a:moveTo>
                  <a:lnTo>
                    <a:pt x="14" y="23"/>
                  </a:lnTo>
                  <a:lnTo>
                    <a:pt x="17" y="21"/>
                  </a:lnTo>
                  <a:lnTo>
                    <a:pt x="18" y="18"/>
                  </a:lnTo>
                  <a:lnTo>
                    <a:pt x="19" y="12"/>
                  </a:lnTo>
                  <a:lnTo>
                    <a:pt x="18" y="9"/>
                  </a:lnTo>
                  <a:lnTo>
                    <a:pt x="17" y="4"/>
                  </a:lnTo>
                  <a:lnTo>
                    <a:pt x="14" y="2"/>
                  </a:lnTo>
                  <a:lnTo>
                    <a:pt x="9" y="0"/>
                  </a:lnTo>
                  <a:lnTo>
                    <a:pt x="5" y="2"/>
                  </a:lnTo>
                  <a:lnTo>
                    <a:pt x="2" y="4"/>
                  </a:lnTo>
                  <a:lnTo>
                    <a:pt x="1" y="9"/>
                  </a:lnTo>
                  <a:lnTo>
                    <a:pt x="0" y="12"/>
                  </a:lnTo>
                  <a:lnTo>
                    <a:pt x="1" y="18"/>
                  </a:lnTo>
                  <a:lnTo>
                    <a:pt x="2" y="21"/>
                  </a:lnTo>
                  <a:lnTo>
                    <a:pt x="5" y="23"/>
                  </a:lnTo>
                  <a:lnTo>
                    <a:pt x="9" y="2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63" name="Freeform 38"/>
            <p:cNvSpPr>
              <a:spLocks/>
            </p:cNvSpPr>
            <p:nvPr/>
          </p:nvSpPr>
          <p:spPr bwMode="auto">
            <a:xfrm>
              <a:off x="6717" y="4755"/>
              <a:ext cx="79" cy="104"/>
            </a:xfrm>
            <a:custGeom>
              <a:avLst/>
              <a:gdLst>
                <a:gd name="T0" fmla="*/ 0 w 159"/>
                <a:gd name="T1" fmla="*/ 1 h 208"/>
                <a:gd name="T2" fmla="*/ 0 w 159"/>
                <a:gd name="T3" fmla="*/ 1 h 208"/>
                <a:gd name="T4" fmla="*/ 0 w 159"/>
                <a:gd name="T5" fmla="*/ 1 h 208"/>
                <a:gd name="T6" fmla="*/ 0 w 159"/>
                <a:gd name="T7" fmla="*/ 1 h 208"/>
                <a:gd name="T8" fmla="*/ 0 w 159"/>
                <a:gd name="T9" fmla="*/ 1 h 208"/>
                <a:gd name="T10" fmla="*/ 0 w 159"/>
                <a:gd name="T11" fmla="*/ 1 h 208"/>
                <a:gd name="T12" fmla="*/ 0 w 159"/>
                <a:gd name="T13" fmla="*/ 1 h 208"/>
                <a:gd name="T14" fmla="*/ 0 w 159"/>
                <a:gd name="T15" fmla="*/ 1 h 208"/>
                <a:gd name="T16" fmla="*/ 0 w 159"/>
                <a:gd name="T17" fmla="*/ 1 h 208"/>
                <a:gd name="T18" fmla="*/ 0 w 159"/>
                <a:gd name="T19" fmla="*/ 1 h 208"/>
                <a:gd name="T20" fmla="*/ 0 w 159"/>
                <a:gd name="T21" fmla="*/ 1 h 208"/>
                <a:gd name="T22" fmla="*/ 0 w 159"/>
                <a:gd name="T23" fmla="*/ 1 h 208"/>
                <a:gd name="T24" fmla="*/ 0 w 159"/>
                <a:gd name="T25" fmla="*/ 1 h 208"/>
                <a:gd name="T26" fmla="*/ 0 w 159"/>
                <a:gd name="T27" fmla="*/ 1 h 208"/>
                <a:gd name="T28" fmla="*/ 0 w 159"/>
                <a:gd name="T29" fmla="*/ 1 h 208"/>
                <a:gd name="T30" fmla="*/ 0 w 159"/>
                <a:gd name="T31" fmla="*/ 1 h 208"/>
                <a:gd name="T32" fmla="*/ 0 w 159"/>
                <a:gd name="T33" fmla="*/ 1 h 208"/>
                <a:gd name="T34" fmla="*/ 0 w 159"/>
                <a:gd name="T35" fmla="*/ 1 h 208"/>
                <a:gd name="T36" fmla="*/ 0 w 159"/>
                <a:gd name="T37" fmla="*/ 1 h 208"/>
                <a:gd name="T38" fmla="*/ 0 w 159"/>
                <a:gd name="T39" fmla="*/ 1 h 208"/>
                <a:gd name="T40" fmla="*/ 0 w 159"/>
                <a:gd name="T41" fmla="*/ 1 h 208"/>
                <a:gd name="T42" fmla="*/ 0 w 159"/>
                <a:gd name="T43" fmla="*/ 1 h 208"/>
                <a:gd name="T44" fmla="*/ 0 w 159"/>
                <a:gd name="T45" fmla="*/ 1 h 208"/>
                <a:gd name="T46" fmla="*/ 0 w 159"/>
                <a:gd name="T47" fmla="*/ 1 h 208"/>
                <a:gd name="T48" fmla="*/ 0 w 159"/>
                <a:gd name="T49" fmla="*/ 1 h 208"/>
                <a:gd name="T50" fmla="*/ 0 w 159"/>
                <a:gd name="T51" fmla="*/ 1 h 208"/>
                <a:gd name="T52" fmla="*/ 0 w 159"/>
                <a:gd name="T53" fmla="*/ 1 h 208"/>
                <a:gd name="T54" fmla="*/ 0 w 159"/>
                <a:gd name="T55" fmla="*/ 1 h 208"/>
                <a:gd name="T56" fmla="*/ 0 w 159"/>
                <a:gd name="T57" fmla="*/ 1 h 208"/>
                <a:gd name="T58" fmla="*/ 0 w 159"/>
                <a:gd name="T59" fmla="*/ 1 h 208"/>
                <a:gd name="T60" fmla="*/ 0 w 159"/>
                <a:gd name="T61" fmla="*/ 1 h 208"/>
                <a:gd name="T62" fmla="*/ 0 w 159"/>
                <a:gd name="T63" fmla="*/ 1 h 208"/>
                <a:gd name="T64" fmla="*/ 0 w 159"/>
                <a:gd name="T65" fmla="*/ 1 h 208"/>
                <a:gd name="T66" fmla="*/ 0 w 159"/>
                <a:gd name="T67" fmla="*/ 1 h 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9"/>
                <a:gd name="T103" fmla="*/ 0 h 208"/>
                <a:gd name="T104" fmla="*/ 159 w 159"/>
                <a:gd name="T105" fmla="*/ 208 h 2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9" h="208">
                  <a:moveTo>
                    <a:pt x="23" y="0"/>
                  </a:moveTo>
                  <a:lnTo>
                    <a:pt x="23" y="38"/>
                  </a:lnTo>
                  <a:lnTo>
                    <a:pt x="20" y="96"/>
                  </a:lnTo>
                  <a:lnTo>
                    <a:pt x="13" y="153"/>
                  </a:lnTo>
                  <a:lnTo>
                    <a:pt x="0" y="195"/>
                  </a:lnTo>
                  <a:lnTo>
                    <a:pt x="9" y="195"/>
                  </a:lnTo>
                  <a:lnTo>
                    <a:pt x="19" y="195"/>
                  </a:lnTo>
                  <a:lnTo>
                    <a:pt x="29" y="197"/>
                  </a:lnTo>
                  <a:lnTo>
                    <a:pt x="36" y="197"/>
                  </a:lnTo>
                  <a:lnTo>
                    <a:pt x="36" y="194"/>
                  </a:lnTo>
                  <a:lnTo>
                    <a:pt x="32" y="190"/>
                  </a:lnTo>
                  <a:lnTo>
                    <a:pt x="26" y="187"/>
                  </a:lnTo>
                  <a:lnTo>
                    <a:pt x="19" y="183"/>
                  </a:lnTo>
                  <a:lnTo>
                    <a:pt x="29" y="173"/>
                  </a:lnTo>
                  <a:lnTo>
                    <a:pt x="37" y="162"/>
                  </a:lnTo>
                  <a:lnTo>
                    <a:pt x="43" y="153"/>
                  </a:lnTo>
                  <a:lnTo>
                    <a:pt x="46" y="146"/>
                  </a:lnTo>
                  <a:lnTo>
                    <a:pt x="49" y="138"/>
                  </a:lnTo>
                  <a:lnTo>
                    <a:pt x="52" y="122"/>
                  </a:lnTo>
                  <a:lnTo>
                    <a:pt x="55" y="106"/>
                  </a:lnTo>
                  <a:lnTo>
                    <a:pt x="55" y="96"/>
                  </a:lnTo>
                  <a:lnTo>
                    <a:pt x="59" y="91"/>
                  </a:lnTo>
                  <a:lnTo>
                    <a:pt x="63" y="87"/>
                  </a:lnTo>
                  <a:lnTo>
                    <a:pt x="69" y="85"/>
                  </a:lnTo>
                  <a:lnTo>
                    <a:pt x="72" y="87"/>
                  </a:lnTo>
                  <a:lnTo>
                    <a:pt x="77" y="103"/>
                  </a:lnTo>
                  <a:lnTo>
                    <a:pt x="86" y="134"/>
                  </a:lnTo>
                  <a:lnTo>
                    <a:pt x="94" y="167"/>
                  </a:lnTo>
                  <a:lnTo>
                    <a:pt x="99" y="187"/>
                  </a:lnTo>
                  <a:lnTo>
                    <a:pt x="99" y="192"/>
                  </a:lnTo>
                  <a:lnTo>
                    <a:pt x="99" y="197"/>
                  </a:lnTo>
                  <a:lnTo>
                    <a:pt x="97" y="202"/>
                  </a:lnTo>
                  <a:lnTo>
                    <a:pt x="96" y="208"/>
                  </a:lnTo>
                  <a:lnTo>
                    <a:pt x="102" y="208"/>
                  </a:lnTo>
                  <a:lnTo>
                    <a:pt x="107" y="208"/>
                  </a:lnTo>
                  <a:lnTo>
                    <a:pt x="113" y="206"/>
                  </a:lnTo>
                  <a:lnTo>
                    <a:pt x="116" y="208"/>
                  </a:lnTo>
                  <a:lnTo>
                    <a:pt x="117" y="183"/>
                  </a:lnTo>
                  <a:lnTo>
                    <a:pt x="117" y="145"/>
                  </a:lnTo>
                  <a:lnTo>
                    <a:pt x="116" y="108"/>
                  </a:lnTo>
                  <a:lnTo>
                    <a:pt x="113" y="87"/>
                  </a:lnTo>
                  <a:lnTo>
                    <a:pt x="119" y="85"/>
                  </a:lnTo>
                  <a:lnTo>
                    <a:pt x="124" y="85"/>
                  </a:lnTo>
                  <a:lnTo>
                    <a:pt x="132" y="87"/>
                  </a:lnTo>
                  <a:lnTo>
                    <a:pt x="139" y="89"/>
                  </a:lnTo>
                  <a:lnTo>
                    <a:pt x="144" y="92"/>
                  </a:lnTo>
                  <a:lnTo>
                    <a:pt x="150" y="98"/>
                  </a:lnTo>
                  <a:lnTo>
                    <a:pt x="156" y="104"/>
                  </a:lnTo>
                  <a:lnTo>
                    <a:pt x="159" y="113"/>
                  </a:lnTo>
                  <a:lnTo>
                    <a:pt x="159" y="106"/>
                  </a:lnTo>
                  <a:lnTo>
                    <a:pt x="156" y="96"/>
                  </a:lnTo>
                  <a:lnTo>
                    <a:pt x="152" y="85"/>
                  </a:lnTo>
                  <a:lnTo>
                    <a:pt x="144" y="78"/>
                  </a:lnTo>
                  <a:lnTo>
                    <a:pt x="140" y="77"/>
                  </a:lnTo>
                  <a:lnTo>
                    <a:pt x="134" y="75"/>
                  </a:lnTo>
                  <a:lnTo>
                    <a:pt x="129" y="75"/>
                  </a:lnTo>
                  <a:lnTo>
                    <a:pt x="122" y="73"/>
                  </a:lnTo>
                  <a:lnTo>
                    <a:pt x="116" y="71"/>
                  </a:lnTo>
                  <a:lnTo>
                    <a:pt x="109" y="71"/>
                  </a:lnTo>
                  <a:lnTo>
                    <a:pt x="104" y="70"/>
                  </a:lnTo>
                  <a:lnTo>
                    <a:pt x="100" y="68"/>
                  </a:lnTo>
                  <a:lnTo>
                    <a:pt x="96" y="64"/>
                  </a:lnTo>
                  <a:lnTo>
                    <a:pt x="87" y="56"/>
                  </a:lnTo>
                  <a:lnTo>
                    <a:pt x="79" y="45"/>
                  </a:lnTo>
                  <a:lnTo>
                    <a:pt x="67" y="33"/>
                  </a:lnTo>
                  <a:lnTo>
                    <a:pt x="56" y="21"/>
                  </a:lnTo>
                  <a:lnTo>
                    <a:pt x="45" y="10"/>
                  </a:lnTo>
                  <a:lnTo>
                    <a:pt x="33" y="3"/>
                  </a:lnTo>
                  <a:lnTo>
                    <a:pt x="2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64" name="Freeform 39"/>
            <p:cNvSpPr>
              <a:spLocks/>
            </p:cNvSpPr>
            <p:nvPr/>
          </p:nvSpPr>
          <p:spPr bwMode="auto">
            <a:xfrm>
              <a:off x="6662" y="4809"/>
              <a:ext cx="55" cy="40"/>
            </a:xfrm>
            <a:custGeom>
              <a:avLst/>
              <a:gdLst>
                <a:gd name="T0" fmla="*/ 0 w 112"/>
                <a:gd name="T1" fmla="*/ 1 h 80"/>
                <a:gd name="T2" fmla="*/ 0 w 112"/>
                <a:gd name="T3" fmla="*/ 1 h 80"/>
                <a:gd name="T4" fmla="*/ 0 w 112"/>
                <a:gd name="T5" fmla="*/ 1 h 80"/>
                <a:gd name="T6" fmla="*/ 0 w 112"/>
                <a:gd name="T7" fmla="*/ 1 h 80"/>
                <a:gd name="T8" fmla="*/ 0 w 112"/>
                <a:gd name="T9" fmla="*/ 1 h 80"/>
                <a:gd name="T10" fmla="*/ 0 w 112"/>
                <a:gd name="T11" fmla="*/ 1 h 80"/>
                <a:gd name="T12" fmla="*/ 0 w 112"/>
                <a:gd name="T13" fmla="*/ 1 h 80"/>
                <a:gd name="T14" fmla="*/ 0 w 112"/>
                <a:gd name="T15" fmla="*/ 1 h 80"/>
                <a:gd name="T16" fmla="*/ 0 w 112"/>
                <a:gd name="T17" fmla="*/ 1 h 80"/>
                <a:gd name="T18" fmla="*/ 0 w 112"/>
                <a:gd name="T19" fmla="*/ 1 h 80"/>
                <a:gd name="T20" fmla="*/ 0 w 112"/>
                <a:gd name="T21" fmla="*/ 1 h 80"/>
                <a:gd name="T22" fmla="*/ 0 w 112"/>
                <a:gd name="T23" fmla="*/ 1 h 80"/>
                <a:gd name="T24" fmla="*/ 0 w 112"/>
                <a:gd name="T25" fmla="*/ 1 h 80"/>
                <a:gd name="T26" fmla="*/ 0 w 112"/>
                <a:gd name="T27" fmla="*/ 1 h 80"/>
                <a:gd name="T28" fmla="*/ 0 w 112"/>
                <a:gd name="T29" fmla="*/ 1 h 80"/>
                <a:gd name="T30" fmla="*/ 0 w 112"/>
                <a:gd name="T31" fmla="*/ 1 h 80"/>
                <a:gd name="T32" fmla="*/ 0 w 112"/>
                <a:gd name="T33" fmla="*/ 1 h 80"/>
                <a:gd name="T34" fmla="*/ 0 w 112"/>
                <a:gd name="T35" fmla="*/ 1 h 80"/>
                <a:gd name="T36" fmla="*/ 0 w 112"/>
                <a:gd name="T37" fmla="*/ 1 h 80"/>
                <a:gd name="T38" fmla="*/ 0 w 112"/>
                <a:gd name="T39" fmla="*/ 1 h 80"/>
                <a:gd name="T40" fmla="*/ 0 w 112"/>
                <a:gd name="T41" fmla="*/ 1 h 80"/>
                <a:gd name="T42" fmla="*/ 0 w 112"/>
                <a:gd name="T43" fmla="*/ 1 h 80"/>
                <a:gd name="T44" fmla="*/ 0 w 112"/>
                <a:gd name="T45" fmla="*/ 1 h 80"/>
                <a:gd name="T46" fmla="*/ 0 w 112"/>
                <a:gd name="T47" fmla="*/ 1 h 80"/>
                <a:gd name="T48" fmla="*/ 0 w 112"/>
                <a:gd name="T49" fmla="*/ 1 h 80"/>
                <a:gd name="T50" fmla="*/ 0 w 112"/>
                <a:gd name="T51" fmla="*/ 1 h 80"/>
                <a:gd name="T52" fmla="*/ 0 w 112"/>
                <a:gd name="T53" fmla="*/ 1 h 80"/>
                <a:gd name="T54" fmla="*/ 0 w 112"/>
                <a:gd name="T55" fmla="*/ 1 h 80"/>
                <a:gd name="T56" fmla="*/ 0 w 112"/>
                <a:gd name="T57" fmla="*/ 1 h 80"/>
                <a:gd name="T58" fmla="*/ 0 w 112"/>
                <a:gd name="T59" fmla="*/ 1 h 80"/>
                <a:gd name="T60" fmla="*/ 0 w 112"/>
                <a:gd name="T61" fmla="*/ 1 h 80"/>
                <a:gd name="T62" fmla="*/ 0 w 112"/>
                <a:gd name="T63" fmla="*/ 1 h 80"/>
                <a:gd name="T64" fmla="*/ 0 w 112"/>
                <a:gd name="T65" fmla="*/ 1 h 80"/>
                <a:gd name="T66" fmla="*/ 0 w 112"/>
                <a:gd name="T67" fmla="*/ 1 h 80"/>
                <a:gd name="T68" fmla="*/ 0 w 112"/>
                <a:gd name="T69" fmla="*/ 1 h 80"/>
                <a:gd name="T70" fmla="*/ 0 w 112"/>
                <a:gd name="T71" fmla="*/ 1 h 80"/>
                <a:gd name="T72" fmla="*/ 0 w 112"/>
                <a:gd name="T73" fmla="*/ 1 h 80"/>
                <a:gd name="T74" fmla="*/ 0 w 112"/>
                <a:gd name="T75" fmla="*/ 1 h 80"/>
                <a:gd name="T76" fmla="*/ 0 w 112"/>
                <a:gd name="T77" fmla="*/ 1 h 80"/>
                <a:gd name="T78" fmla="*/ 0 w 112"/>
                <a:gd name="T79" fmla="*/ 0 h 80"/>
                <a:gd name="T80" fmla="*/ 0 w 112"/>
                <a:gd name="T81" fmla="*/ 1 h 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80"/>
                <a:gd name="T125" fmla="*/ 112 w 112"/>
                <a:gd name="T126" fmla="*/ 80 h 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80">
                  <a:moveTo>
                    <a:pt x="7" y="2"/>
                  </a:moveTo>
                  <a:lnTo>
                    <a:pt x="13" y="7"/>
                  </a:lnTo>
                  <a:lnTo>
                    <a:pt x="19" y="12"/>
                  </a:lnTo>
                  <a:lnTo>
                    <a:pt x="25" y="17"/>
                  </a:lnTo>
                  <a:lnTo>
                    <a:pt x="32" y="23"/>
                  </a:lnTo>
                  <a:lnTo>
                    <a:pt x="37" y="26"/>
                  </a:lnTo>
                  <a:lnTo>
                    <a:pt x="43" y="30"/>
                  </a:lnTo>
                  <a:lnTo>
                    <a:pt x="49" y="31"/>
                  </a:lnTo>
                  <a:lnTo>
                    <a:pt x="53" y="33"/>
                  </a:lnTo>
                  <a:lnTo>
                    <a:pt x="59" y="33"/>
                  </a:lnTo>
                  <a:lnTo>
                    <a:pt x="65" y="33"/>
                  </a:lnTo>
                  <a:lnTo>
                    <a:pt x="72" y="33"/>
                  </a:lnTo>
                  <a:lnTo>
                    <a:pt x="79" y="31"/>
                  </a:lnTo>
                  <a:lnTo>
                    <a:pt x="87" y="30"/>
                  </a:lnTo>
                  <a:lnTo>
                    <a:pt x="96" y="26"/>
                  </a:lnTo>
                  <a:lnTo>
                    <a:pt x="103" y="21"/>
                  </a:lnTo>
                  <a:lnTo>
                    <a:pt x="112" y="14"/>
                  </a:lnTo>
                  <a:lnTo>
                    <a:pt x="106" y="30"/>
                  </a:lnTo>
                  <a:lnTo>
                    <a:pt x="99" y="49"/>
                  </a:lnTo>
                  <a:lnTo>
                    <a:pt x="92" y="68"/>
                  </a:lnTo>
                  <a:lnTo>
                    <a:pt x="89" y="80"/>
                  </a:lnTo>
                  <a:lnTo>
                    <a:pt x="83" y="77"/>
                  </a:lnTo>
                  <a:lnTo>
                    <a:pt x="83" y="68"/>
                  </a:lnTo>
                  <a:lnTo>
                    <a:pt x="86" y="56"/>
                  </a:lnTo>
                  <a:lnTo>
                    <a:pt x="90" y="42"/>
                  </a:lnTo>
                  <a:lnTo>
                    <a:pt x="85" y="45"/>
                  </a:lnTo>
                  <a:lnTo>
                    <a:pt x="79" y="49"/>
                  </a:lnTo>
                  <a:lnTo>
                    <a:pt x="72" y="52"/>
                  </a:lnTo>
                  <a:lnTo>
                    <a:pt x="63" y="54"/>
                  </a:lnTo>
                  <a:lnTo>
                    <a:pt x="56" y="56"/>
                  </a:lnTo>
                  <a:lnTo>
                    <a:pt x="49" y="58"/>
                  </a:lnTo>
                  <a:lnTo>
                    <a:pt x="42" y="58"/>
                  </a:lnTo>
                  <a:lnTo>
                    <a:pt x="36" y="56"/>
                  </a:lnTo>
                  <a:lnTo>
                    <a:pt x="26" y="49"/>
                  </a:lnTo>
                  <a:lnTo>
                    <a:pt x="16" y="37"/>
                  </a:lnTo>
                  <a:lnTo>
                    <a:pt x="7" y="24"/>
                  </a:lnTo>
                  <a:lnTo>
                    <a:pt x="2" y="14"/>
                  </a:lnTo>
                  <a:lnTo>
                    <a:pt x="0" y="7"/>
                  </a:lnTo>
                  <a:lnTo>
                    <a:pt x="0" y="2"/>
                  </a:lnTo>
                  <a:lnTo>
                    <a:pt x="2" y="0"/>
                  </a:lnTo>
                  <a:lnTo>
                    <a:pt x="7" y="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65" name="Freeform 40"/>
            <p:cNvSpPr>
              <a:spLocks/>
            </p:cNvSpPr>
            <p:nvPr/>
          </p:nvSpPr>
          <p:spPr bwMode="auto">
            <a:xfrm>
              <a:off x="6661" y="5803"/>
              <a:ext cx="42" cy="21"/>
            </a:xfrm>
            <a:custGeom>
              <a:avLst/>
              <a:gdLst>
                <a:gd name="T0" fmla="*/ 1 w 84"/>
                <a:gd name="T1" fmla="*/ 0 h 42"/>
                <a:gd name="T2" fmla="*/ 1 w 84"/>
                <a:gd name="T3" fmla="*/ 1 h 42"/>
                <a:gd name="T4" fmla="*/ 1 w 84"/>
                <a:gd name="T5" fmla="*/ 1 h 42"/>
                <a:gd name="T6" fmla="*/ 1 w 84"/>
                <a:gd name="T7" fmla="*/ 1 h 42"/>
                <a:gd name="T8" fmla="*/ 1 w 84"/>
                <a:gd name="T9" fmla="*/ 1 h 42"/>
                <a:gd name="T10" fmla="*/ 1 w 84"/>
                <a:gd name="T11" fmla="*/ 1 h 42"/>
                <a:gd name="T12" fmla="*/ 1 w 84"/>
                <a:gd name="T13" fmla="*/ 1 h 42"/>
                <a:gd name="T14" fmla="*/ 1 w 84"/>
                <a:gd name="T15" fmla="*/ 1 h 42"/>
                <a:gd name="T16" fmla="*/ 1 w 84"/>
                <a:gd name="T17" fmla="*/ 1 h 42"/>
                <a:gd name="T18" fmla="*/ 1 w 84"/>
                <a:gd name="T19" fmla="*/ 1 h 42"/>
                <a:gd name="T20" fmla="*/ 1 w 84"/>
                <a:gd name="T21" fmla="*/ 1 h 42"/>
                <a:gd name="T22" fmla="*/ 1 w 84"/>
                <a:gd name="T23" fmla="*/ 1 h 42"/>
                <a:gd name="T24" fmla="*/ 1 w 84"/>
                <a:gd name="T25" fmla="*/ 1 h 42"/>
                <a:gd name="T26" fmla="*/ 1 w 84"/>
                <a:gd name="T27" fmla="*/ 1 h 42"/>
                <a:gd name="T28" fmla="*/ 1 w 84"/>
                <a:gd name="T29" fmla="*/ 1 h 42"/>
                <a:gd name="T30" fmla="*/ 1 w 84"/>
                <a:gd name="T31" fmla="*/ 1 h 42"/>
                <a:gd name="T32" fmla="*/ 1 w 84"/>
                <a:gd name="T33" fmla="*/ 1 h 42"/>
                <a:gd name="T34" fmla="*/ 1 w 84"/>
                <a:gd name="T35" fmla="*/ 1 h 42"/>
                <a:gd name="T36" fmla="*/ 1 w 84"/>
                <a:gd name="T37" fmla="*/ 1 h 42"/>
                <a:gd name="T38" fmla="*/ 1 w 84"/>
                <a:gd name="T39" fmla="*/ 1 h 42"/>
                <a:gd name="T40" fmla="*/ 0 w 84"/>
                <a:gd name="T41" fmla="*/ 1 h 42"/>
                <a:gd name="T42" fmla="*/ 1 w 84"/>
                <a:gd name="T43" fmla="*/ 1 h 42"/>
                <a:gd name="T44" fmla="*/ 1 w 84"/>
                <a:gd name="T45" fmla="*/ 1 h 42"/>
                <a:gd name="T46" fmla="*/ 1 w 84"/>
                <a:gd name="T47" fmla="*/ 1 h 42"/>
                <a:gd name="T48" fmla="*/ 1 w 84"/>
                <a:gd name="T49" fmla="*/ 1 h 42"/>
                <a:gd name="T50" fmla="*/ 1 w 84"/>
                <a:gd name="T51" fmla="*/ 1 h 42"/>
                <a:gd name="T52" fmla="*/ 1 w 84"/>
                <a:gd name="T53" fmla="*/ 1 h 42"/>
                <a:gd name="T54" fmla="*/ 1 w 84"/>
                <a:gd name="T55" fmla="*/ 1 h 42"/>
                <a:gd name="T56" fmla="*/ 1 w 84"/>
                <a:gd name="T57" fmla="*/ 1 h 42"/>
                <a:gd name="T58" fmla="*/ 1 w 84"/>
                <a:gd name="T59" fmla="*/ 1 h 42"/>
                <a:gd name="T60" fmla="*/ 1 w 84"/>
                <a:gd name="T61" fmla="*/ 1 h 42"/>
                <a:gd name="T62" fmla="*/ 1 w 84"/>
                <a:gd name="T63" fmla="*/ 1 h 42"/>
                <a:gd name="T64" fmla="*/ 1 w 84"/>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42"/>
                <a:gd name="T101" fmla="*/ 84 w 84"/>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42">
                  <a:moveTo>
                    <a:pt x="36" y="0"/>
                  </a:moveTo>
                  <a:lnTo>
                    <a:pt x="43" y="2"/>
                  </a:lnTo>
                  <a:lnTo>
                    <a:pt x="50" y="5"/>
                  </a:lnTo>
                  <a:lnTo>
                    <a:pt x="56" y="7"/>
                  </a:lnTo>
                  <a:lnTo>
                    <a:pt x="63" y="7"/>
                  </a:lnTo>
                  <a:lnTo>
                    <a:pt x="68" y="8"/>
                  </a:lnTo>
                  <a:lnTo>
                    <a:pt x="74" y="8"/>
                  </a:lnTo>
                  <a:lnTo>
                    <a:pt x="80" y="8"/>
                  </a:lnTo>
                  <a:lnTo>
                    <a:pt x="84" y="7"/>
                  </a:lnTo>
                  <a:lnTo>
                    <a:pt x="83" y="10"/>
                  </a:lnTo>
                  <a:lnTo>
                    <a:pt x="81" y="14"/>
                  </a:lnTo>
                  <a:lnTo>
                    <a:pt x="81" y="19"/>
                  </a:lnTo>
                  <a:lnTo>
                    <a:pt x="83" y="22"/>
                  </a:lnTo>
                  <a:lnTo>
                    <a:pt x="77" y="28"/>
                  </a:lnTo>
                  <a:lnTo>
                    <a:pt x="70" y="31"/>
                  </a:lnTo>
                  <a:lnTo>
                    <a:pt x="60" y="36"/>
                  </a:lnTo>
                  <a:lnTo>
                    <a:pt x="50" y="40"/>
                  </a:lnTo>
                  <a:lnTo>
                    <a:pt x="38" y="42"/>
                  </a:lnTo>
                  <a:lnTo>
                    <a:pt x="26" y="42"/>
                  </a:lnTo>
                  <a:lnTo>
                    <a:pt x="13" y="38"/>
                  </a:lnTo>
                  <a:lnTo>
                    <a:pt x="0" y="33"/>
                  </a:lnTo>
                  <a:lnTo>
                    <a:pt x="11" y="33"/>
                  </a:lnTo>
                  <a:lnTo>
                    <a:pt x="21" y="33"/>
                  </a:lnTo>
                  <a:lnTo>
                    <a:pt x="31" y="31"/>
                  </a:lnTo>
                  <a:lnTo>
                    <a:pt x="41" y="28"/>
                  </a:lnTo>
                  <a:lnTo>
                    <a:pt x="48" y="26"/>
                  </a:lnTo>
                  <a:lnTo>
                    <a:pt x="54" y="24"/>
                  </a:lnTo>
                  <a:lnTo>
                    <a:pt x="58" y="21"/>
                  </a:lnTo>
                  <a:lnTo>
                    <a:pt x="60" y="19"/>
                  </a:lnTo>
                  <a:lnTo>
                    <a:pt x="58" y="15"/>
                  </a:lnTo>
                  <a:lnTo>
                    <a:pt x="53" y="8"/>
                  </a:lnTo>
                  <a:lnTo>
                    <a:pt x="44" y="3"/>
                  </a:lnTo>
                  <a:lnTo>
                    <a:pt x="36"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66" name="Freeform 41"/>
            <p:cNvSpPr>
              <a:spLocks/>
            </p:cNvSpPr>
            <p:nvPr/>
          </p:nvSpPr>
          <p:spPr bwMode="auto">
            <a:xfrm>
              <a:off x="6412" y="5777"/>
              <a:ext cx="74" cy="34"/>
            </a:xfrm>
            <a:custGeom>
              <a:avLst/>
              <a:gdLst>
                <a:gd name="T0" fmla="*/ 0 w 147"/>
                <a:gd name="T1" fmla="*/ 1 h 68"/>
                <a:gd name="T2" fmla="*/ 1 w 147"/>
                <a:gd name="T3" fmla="*/ 1 h 68"/>
                <a:gd name="T4" fmla="*/ 1 w 147"/>
                <a:gd name="T5" fmla="*/ 1 h 68"/>
                <a:gd name="T6" fmla="*/ 1 w 147"/>
                <a:gd name="T7" fmla="*/ 1 h 68"/>
                <a:gd name="T8" fmla="*/ 1 w 147"/>
                <a:gd name="T9" fmla="*/ 1 h 68"/>
                <a:gd name="T10" fmla="*/ 1 w 147"/>
                <a:gd name="T11" fmla="*/ 1 h 68"/>
                <a:gd name="T12" fmla="*/ 1 w 147"/>
                <a:gd name="T13" fmla="*/ 1 h 68"/>
                <a:gd name="T14" fmla="*/ 1 w 147"/>
                <a:gd name="T15" fmla="*/ 1 h 68"/>
                <a:gd name="T16" fmla="*/ 1 w 147"/>
                <a:gd name="T17" fmla="*/ 1 h 68"/>
                <a:gd name="T18" fmla="*/ 1 w 147"/>
                <a:gd name="T19" fmla="*/ 1 h 68"/>
                <a:gd name="T20" fmla="*/ 1 w 147"/>
                <a:gd name="T21" fmla="*/ 1 h 68"/>
                <a:gd name="T22" fmla="*/ 1 w 147"/>
                <a:gd name="T23" fmla="*/ 1 h 68"/>
                <a:gd name="T24" fmla="*/ 1 w 147"/>
                <a:gd name="T25" fmla="*/ 1 h 68"/>
                <a:gd name="T26" fmla="*/ 1 w 147"/>
                <a:gd name="T27" fmla="*/ 1 h 68"/>
                <a:gd name="T28" fmla="*/ 1 w 147"/>
                <a:gd name="T29" fmla="*/ 1 h 68"/>
                <a:gd name="T30" fmla="*/ 1 w 147"/>
                <a:gd name="T31" fmla="*/ 1 h 68"/>
                <a:gd name="T32" fmla="*/ 1 w 147"/>
                <a:gd name="T33" fmla="*/ 0 h 68"/>
                <a:gd name="T34" fmla="*/ 1 w 147"/>
                <a:gd name="T35" fmla="*/ 0 h 68"/>
                <a:gd name="T36" fmla="*/ 1 w 147"/>
                <a:gd name="T37" fmla="*/ 1 h 68"/>
                <a:gd name="T38" fmla="*/ 1 w 147"/>
                <a:gd name="T39" fmla="*/ 1 h 68"/>
                <a:gd name="T40" fmla="*/ 1 w 147"/>
                <a:gd name="T41" fmla="*/ 1 h 68"/>
                <a:gd name="T42" fmla="*/ 1 w 147"/>
                <a:gd name="T43" fmla="*/ 1 h 68"/>
                <a:gd name="T44" fmla="*/ 1 w 147"/>
                <a:gd name="T45" fmla="*/ 1 h 68"/>
                <a:gd name="T46" fmla="*/ 1 w 147"/>
                <a:gd name="T47" fmla="*/ 1 h 68"/>
                <a:gd name="T48" fmla="*/ 1 w 147"/>
                <a:gd name="T49" fmla="*/ 1 h 68"/>
                <a:gd name="T50" fmla="*/ 1 w 147"/>
                <a:gd name="T51" fmla="*/ 1 h 68"/>
                <a:gd name="T52" fmla="*/ 1 w 147"/>
                <a:gd name="T53" fmla="*/ 1 h 68"/>
                <a:gd name="T54" fmla="*/ 1 w 147"/>
                <a:gd name="T55" fmla="*/ 1 h 68"/>
                <a:gd name="T56" fmla="*/ 1 w 147"/>
                <a:gd name="T57" fmla="*/ 1 h 68"/>
                <a:gd name="T58" fmla="*/ 1 w 147"/>
                <a:gd name="T59" fmla="*/ 1 h 68"/>
                <a:gd name="T60" fmla="*/ 1 w 147"/>
                <a:gd name="T61" fmla="*/ 1 h 68"/>
                <a:gd name="T62" fmla="*/ 1 w 147"/>
                <a:gd name="T63" fmla="*/ 1 h 68"/>
                <a:gd name="T64" fmla="*/ 1 w 147"/>
                <a:gd name="T65" fmla="*/ 1 h 68"/>
                <a:gd name="T66" fmla="*/ 1 w 147"/>
                <a:gd name="T67" fmla="*/ 1 h 68"/>
                <a:gd name="T68" fmla="*/ 1 w 147"/>
                <a:gd name="T69" fmla="*/ 1 h 68"/>
                <a:gd name="T70" fmla="*/ 1 w 147"/>
                <a:gd name="T71" fmla="*/ 1 h 68"/>
                <a:gd name="T72" fmla="*/ 1 w 147"/>
                <a:gd name="T73" fmla="*/ 1 h 68"/>
                <a:gd name="T74" fmla="*/ 1 w 147"/>
                <a:gd name="T75" fmla="*/ 1 h 68"/>
                <a:gd name="T76" fmla="*/ 1 w 147"/>
                <a:gd name="T77" fmla="*/ 1 h 68"/>
                <a:gd name="T78" fmla="*/ 1 w 147"/>
                <a:gd name="T79" fmla="*/ 1 h 68"/>
                <a:gd name="T80" fmla="*/ 1 w 147"/>
                <a:gd name="T81" fmla="*/ 1 h 68"/>
                <a:gd name="T82" fmla="*/ 1 w 147"/>
                <a:gd name="T83" fmla="*/ 1 h 68"/>
                <a:gd name="T84" fmla="*/ 1 w 147"/>
                <a:gd name="T85" fmla="*/ 1 h 68"/>
                <a:gd name="T86" fmla="*/ 1 w 147"/>
                <a:gd name="T87" fmla="*/ 1 h 68"/>
                <a:gd name="T88" fmla="*/ 1 w 147"/>
                <a:gd name="T89" fmla="*/ 1 h 68"/>
                <a:gd name="T90" fmla="*/ 1 w 147"/>
                <a:gd name="T91" fmla="*/ 1 h 68"/>
                <a:gd name="T92" fmla="*/ 1 w 147"/>
                <a:gd name="T93" fmla="*/ 1 h 68"/>
                <a:gd name="T94" fmla="*/ 1 w 147"/>
                <a:gd name="T95" fmla="*/ 1 h 68"/>
                <a:gd name="T96" fmla="*/ 0 w 147"/>
                <a:gd name="T97" fmla="*/ 1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
                <a:gd name="T148" fmla="*/ 0 h 68"/>
                <a:gd name="T149" fmla="*/ 147 w 147"/>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 h="68">
                  <a:moveTo>
                    <a:pt x="0" y="68"/>
                  </a:moveTo>
                  <a:lnTo>
                    <a:pt x="7" y="61"/>
                  </a:lnTo>
                  <a:lnTo>
                    <a:pt x="14" y="53"/>
                  </a:lnTo>
                  <a:lnTo>
                    <a:pt x="23" y="46"/>
                  </a:lnTo>
                  <a:lnTo>
                    <a:pt x="30" y="42"/>
                  </a:lnTo>
                  <a:lnTo>
                    <a:pt x="36" y="41"/>
                  </a:lnTo>
                  <a:lnTo>
                    <a:pt x="43" y="41"/>
                  </a:lnTo>
                  <a:lnTo>
                    <a:pt x="53" y="39"/>
                  </a:lnTo>
                  <a:lnTo>
                    <a:pt x="64" y="37"/>
                  </a:lnTo>
                  <a:lnTo>
                    <a:pt x="74" y="35"/>
                  </a:lnTo>
                  <a:lnTo>
                    <a:pt x="84" y="34"/>
                  </a:lnTo>
                  <a:lnTo>
                    <a:pt x="93" y="34"/>
                  </a:lnTo>
                  <a:lnTo>
                    <a:pt x="98" y="34"/>
                  </a:lnTo>
                  <a:lnTo>
                    <a:pt x="104" y="23"/>
                  </a:lnTo>
                  <a:lnTo>
                    <a:pt x="111" y="14"/>
                  </a:lnTo>
                  <a:lnTo>
                    <a:pt x="120" y="6"/>
                  </a:lnTo>
                  <a:lnTo>
                    <a:pt x="128" y="0"/>
                  </a:lnTo>
                  <a:lnTo>
                    <a:pt x="134" y="0"/>
                  </a:lnTo>
                  <a:lnTo>
                    <a:pt x="140" y="4"/>
                  </a:lnTo>
                  <a:lnTo>
                    <a:pt x="144" y="6"/>
                  </a:lnTo>
                  <a:lnTo>
                    <a:pt x="147" y="9"/>
                  </a:lnTo>
                  <a:lnTo>
                    <a:pt x="137" y="13"/>
                  </a:lnTo>
                  <a:lnTo>
                    <a:pt x="127" y="16"/>
                  </a:lnTo>
                  <a:lnTo>
                    <a:pt x="117" y="23"/>
                  </a:lnTo>
                  <a:lnTo>
                    <a:pt x="111" y="30"/>
                  </a:lnTo>
                  <a:lnTo>
                    <a:pt x="114" y="39"/>
                  </a:lnTo>
                  <a:lnTo>
                    <a:pt x="118" y="48"/>
                  </a:lnTo>
                  <a:lnTo>
                    <a:pt x="123" y="56"/>
                  </a:lnTo>
                  <a:lnTo>
                    <a:pt x="130" y="65"/>
                  </a:lnTo>
                  <a:lnTo>
                    <a:pt x="120" y="60"/>
                  </a:lnTo>
                  <a:lnTo>
                    <a:pt x="108" y="53"/>
                  </a:lnTo>
                  <a:lnTo>
                    <a:pt x="98" y="46"/>
                  </a:lnTo>
                  <a:lnTo>
                    <a:pt x="93" y="42"/>
                  </a:lnTo>
                  <a:lnTo>
                    <a:pt x="90" y="44"/>
                  </a:lnTo>
                  <a:lnTo>
                    <a:pt x="88" y="49"/>
                  </a:lnTo>
                  <a:lnTo>
                    <a:pt x="90" y="53"/>
                  </a:lnTo>
                  <a:lnTo>
                    <a:pt x="93" y="58"/>
                  </a:lnTo>
                  <a:lnTo>
                    <a:pt x="90" y="60"/>
                  </a:lnTo>
                  <a:lnTo>
                    <a:pt x="88" y="61"/>
                  </a:lnTo>
                  <a:lnTo>
                    <a:pt x="86" y="63"/>
                  </a:lnTo>
                  <a:lnTo>
                    <a:pt x="83" y="65"/>
                  </a:lnTo>
                  <a:lnTo>
                    <a:pt x="77" y="61"/>
                  </a:lnTo>
                  <a:lnTo>
                    <a:pt x="68" y="58"/>
                  </a:lnTo>
                  <a:lnTo>
                    <a:pt x="58" y="56"/>
                  </a:lnTo>
                  <a:lnTo>
                    <a:pt x="48" y="55"/>
                  </a:lnTo>
                  <a:lnTo>
                    <a:pt x="36" y="56"/>
                  </a:lnTo>
                  <a:lnTo>
                    <a:pt x="24" y="58"/>
                  </a:lnTo>
                  <a:lnTo>
                    <a:pt x="11" y="61"/>
                  </a:lnTo>
                  <a:lnTo>
                    <a:pt x="0" y="6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67" name="Freeform 42"/>
            <p:cNvSpPr>
              <a:spLocks/>
            </p:cNvSpPr>
            <p:nvPr/>
          </p:nvSpPr>
          <p:spPr bwMode="auto">
            <a:xfrm>
              <a:off x="6542" y="4262"/>
              <a:ext cx="162" cy="288"/>
            </a:xfrm>
            <a:custGeom>
              <a:avLst/>
              <a:gdLst>
                <a:gd name="T0" fmla="*/ 1 w 323"/>
                <a:gd name="T1" fmla="*/ 1 h 576"/>
                <a:gd name="T2" fmla="*/ 1 w 323"/>
                <a:gd name="T3" fmla="*/ 1 h 576"/>
                <a:gd name="T4" fmla="*/ 1 w 323"/>
                <a:gd name="T5" fmla="*/ 1 h 576"/>
                <a:gd name="T6" fmla="*/ 1 w 323"/>
                <a:gd name="T7" fmla="*/ 1 h 576"/>
                <a:gd name="T8" fmla="*/ 1 w 323"/>
                <a:gd name="T9" fmla="*/ 1 h 576"/>
                <a:gd name="T10" fmla="*/ 1 w 323"/>
                <a:gd name="T11" fmla="*/ 1 h 576"/>
                <a:gd name="T12" fmla="*/ 1 w 323"/>
                <a:gd name="T13" fmla="*/ 1 h 576"/>
                <a:gd name="T14" fmla="*/ 1 w 323"/>
                <a:gd name="T15" fmla="*/ 1 h 576"/>
                <a:gd name="T16" fmla="*/ 1 w 323"/>
                <a:gd name="T17" fmla="*/ 1 h 576"/>
                <a:gd name="T18" fmla="*/ 1 w 323"/>
                <a:gd name="T19" fmla="*/ 1 h 576"/>
                <a:gd name="T20" fmla="*/ 1 w 323"/>
                <a:gd name="T21" fmla="*/ 1 h 576"/>
                <a:gd name="T22" fmla="*/ 1 w 323"/>
                <a:gd name="T23" fmla="*/ 1 h 576"/>
                <a:gd name="T24" fmla="*/ 1 w 323"/>
                <a:gd name="T25" fmla="*/ 1 h 576"/>
                <a:gd name="T26" fmla="*/ 1 w 323"/>
                <a:gd name="T27" fmla="*/ 1 h 576"/>
                <a:gd name="T28" fmla="*/ 1 w 323"/>
                <a:gd name="T29" fmla="*/ 1 h 576"/>
                <a:gd name="T30" fmla="*/ 1 w 323"/>
                <a:gd name="T31" fmla="*/ 0 h 576"/>
                <a:gd name="T32" fmla="*/ 1 w 323"/>
                <a:gd name="T33" fmla="*/ 1 h 576"/>
                <a:gd name="T34" fmla="*/ 1 w 323"/>
                <a:gd name="T35" fmla="*/ 1 h 576"/>
                <a:gd name="T36" fmla="*/ 1 w 323"/>
                <a:gd name="T37" fmla="*/ 1 h 576"/>
                <a:gd name="T38" fmla="*/ 1 w 323"/>
                <a:gd name="T39" fmla="*/ 1 h 576"/>
                <a:gd name="T40" fmla="*/ 1 w 323"/>
                <a:gd name="T41" fmla="*/ 1 h 576"/>
                <a:gd name="T42" fmla="*/ 1 w 323"/>
                <a:gd name="T43" fmla="*/ 1 h 576"/>
                <a:gd name="T44" fmla="*/ 1 w 323"/>
                <a:gd name="T45" fmla="*/ 1 h 576"/>
                <a:gd name="T46" fmla="*/ 1 w 323"/>
                <a:gd name="T47" fmla="*/ 1 h 576"/>
                <a:gd name="T48" fmla="*/ 1 w 323"/>
                <a:gd name="T49" fmla="*/ 1 h 576"/>
                <a:gd name="T50" fmla="*/ 1 w 323"/>
                <a:gd name="T51" fmla="*/ 1 h 576"/>
                <a:gd name="T52" fmla="*/ 1 w 323"/>
                <a:gd name="T53" fmla="*/ 1 h 576"/>
                <a:gd name="T54" fmla="*/ 1 w 323"/>
                <a:gd name="T55" fmla="*/ 1 h 576"/>
                <a:gd name="T56" fmla="*/ 1 w 323"/>
                <a:gd name="T57" fmla="*/ 1 h 576"/>
                <a:gd name="T58" fmla="*/ 1 w 323"/>
                <a:gd name="T59" fmla="*/ 1 h 576"/>
                <a:gd name="T60" fmla="*/ 1 w 323"/>
                <a:gd name="T61" fmla="*/ 1 h 576"/>
                <a:gd name="T62" fmla="*/ 1 w 323"/>
                <a:gd name="T63" fmla="*/ 1 h 576"/>
                <a:gd name="T64" fmla="*/ 1 w 323"/>
                <a:gd name="T65" fmla="*/ 1 h 576"/>
                <a:gd name="T66" fmla="*/ 1 w 323"/>
                <a:gd name="T67" fmla="*/ 1 h 576"/>
                <a:gd name="T68" fmla="*/ 1 w 323"/>
                <a:gd name="T69" fmla="*/ 1 h 576"/>
                <a:gd name="T70" fmla="*/ 1 w 323"/>
                <a:gd name="T71" fmla="*/ 1 h 576"/>
                <a:gd name="T72" fmla="*/ 1 w 323"/>
                <a:gd name="T73" fmla="*/ 1 h 576"/>
                <a:gd name="T74" fmla="*/ 1 w 323"/>
                <a:gd name="T75" fmla="*/ 1 h 576"/>
                <a:gd name="T76" fmla="*/ 1 w 323"/>
                <a:gd name="T77" fmla="*/ 1 h 576"/>
                <a:gd name="T78" fmla="*/ 1 w 323"/>
                <a:gd name="T79" fmla="*/ 1 h 576"/>
                <a:gd name="T80" fmla="*/ 1 w 323"/>
                <a:gd name="T81" fmla="*/ 1 h 576"/>
                <a:gd name="T82" fmla="*/ 1 w 323"/>
                <a:gd name="T83" fmla="*/ 1 h 576"/>
                <a:gd name="T84" fmla="*/ 1 w 323"/>
                <a:gd name="T85" fmla="*/ 1 h 576"/>
                <a:gd name="T86" fmla="*/ 1 w 323"/>
                <a:gd name="T87" fmla="*/ 1 h 576"/>
                <a:gd name="T88" fmla="*/ 1 w 323"/>
                <a:gd name="T89" fmla="*/ 1 h 576"/>
                <a:gd name="T90" fmla="*/ 1 w 323"/>
                <a:gd name="T91" fmla="*/ 1 h 576"/>
                <a:gd name="T92" fmla="*/ 1 w 323"/>
                <a:gd name="T93" fmla="*/ 1 h 576"/>
                <a:gd name="T94" fmla="*/ 1 w 323"/>
                <a:gd name="T95" fmla="*/ 1 h 576"/>
                <a:gd name="T96" fmla="*/ 1 w 323"/>
                <a:gd name="T97" fmla="*/ 1 h 576"/>
                <a:gd name="T98" fmla="*/ 1 w 323"/>
                <a:gd name="T99" fmla="*/ 1 h 576"/>
                <a:gd name="T100" fmla="*/ 1 w 323"/>
                <a:gd name="T101" fmla="*/ 1 h 576"/>
                <a:gd name="T102" fmla="*/ 1 w 323"/>
                <a:gd name="T103" fmla="*/ 1 h 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3"/>
                <a:gd name="T157" fmla="*/ 0 h 576"/>
                <a:gd name="T158" fmla="*/ 323 w 323"/>
                <a:gd name="T159" fmla="*/ 576 h 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3" h="576">
                  <a:moveTo>
                    <a:pt x="314" y="256"/>
                  </a:moveTo>
                  <a:lnTo>
                    <a:pt x="313" y="248"/>
                  </a:lnTo>
                  <a:lnTo>
                    <a:pt x="310" y="239"/>
                  </a:lnTo>
                  <a:lnTo>
                    <a:pt x="307" y="230"/>
                  </a:lnTo>
                  <a:lnTo>
                    <a:pt x="305" y="223"/>
                  </a:lnTo>
                  <a:lnTo>
                    <a:pt x="305" y="216"/>
                  </a:lnTo>
                  <a:lnTo>
                    <a:pt x="305" y="206"/>
                  </a:lnTo>
                  <a:lnTo>
                    <a:pt x="305" y="197"/>
                  </a:lnTo>
                  <a:lnTo>
                    <a:pt x="305" y="190"/>
                  </a:lnTo>
                  <a:lnTo>
                    <a:pt x="305" y="183"/>
                  </a:lnTo>
                  <a:lnTo>
                    <a:pt x="303" y="176"/>
                  </a:lnTo>
                  <a:lnTo>
                    <a:pt x="301" y="171"/>
                  </a:lnTo>
                  <a:lnTo>
                    <a:pt x="300" y="165"/>
                  </a:lnTo>
                  <a:lnTo>
                    <a:pt x="298" y="160"/>
                  </a:lnTo>
                  <a:lnTo>
                    <a:pt x="297" y="155"/>
                  </a:lnTo>
                  <a:lnTo>
                    <a:pt x="297" y="150"/>
                  </a:lnTo>
                  <a:lnTo>
                    <a:pt x="297" y="145"/>
                  </a:lnTo>
                  <a:lnTo>
                    <a:pt x="297" y="141"/>
                  </a:lnTo>
                  <a:lnTo>
                    <a:pt x="295" y="136"/>
                  </a:lnTo>
                  <a:lnTo>
                    <a:pt x="294" y="132"/>
                  </a:lnTo>
                  <a:lnTo>
                    <a:pt x="293" y="127"/>
                  </a:lnTo>
                  <a:lnTo>
                    <a:pt x="295" y="125"/>
                  </a:lnTo>
                  <a:lnTo>
                    <a:pt x="297" y="124"/>
                  </a:lnTo>
                  <a:lnTo>
                    <a:pt x="300" y="122"/>
                  </a:lnTo>
                  <a:lnTo>
                    <a:pt x="300" y="118"/>
                  </a:lnTo>
                  <a:lnTo>
                    <a:pt x="297" y="111"/>
                  </a:lnTo>
                  <a:lnTo>
                    <a:pt x="293" y="101"/>
                  </a:lnTo>
                  <a:lnTo>
                    <a:pt x="285" y="87"/>
                  </a:lnTo>
                  <a:lnTo>
                    <a:pt x="277" y="75"/>
                  </a:lnTo>
                  <a:lnTo>
                    <a:pt x="273" y="69"/>
                  </a:lnTo>
                  <a:lnTo>
                    <a:pt x="270" y="64"/>
                  </a:lnTo>
                  <a:lnTo>
                    <a:pt x="267" y="61"/>
                  </a:lnTo>
                  <a:lnTo>
                    <a:pt x="264" y="59"/>
                  </a:lnTo>
                  <a:lnTo>
                    <a:pt x="260" y="54"/>
                  </a:lnTo>
                  <a:lnTo>
                    <a:pt x="254" y="48"/>
                  </a:lnTo>
                  <a:lnTo>
                    <a:pt x="248" y="43"/>
                  </a:lnTo>
                  <a:lnTo>
                    <a:pt x="243" y="36"/>
                  </a:lnTo>
                  <a:lnTo>
                    <a:pt x="235" y="31"/>
                  </a:lnTo>
                  <a:lnTo>
                    <a:pt x="230" y="24"/>
                  </a:lnTo>
                  <a:lnTo>
                    <a:pt x="224" y="19"/>
                  </a:lnTo>
                  <a:lnTo>
                    <a:pt x="220" y="15"/>
                  </a:lnTo>
                  <a:lnTo>
                    <a:pt x="214" y="12"/>
                  </a:lnTo>
                  <a:lnTo>
                    <a:pt x="208" y="10"/>
                  </a:lnTo>
                  <a:lnTo>
                    <a:pt x="201" y="7"/>
                  </a:lnTo>
                  <a:lnTo>
                    <a:pt x="194" y="5"/>
                  </a:lnTo>
                  <a:lnTo>
                    <a:pt x="187" y="3"/>
                  </a:lnTo>
                  <a:lnTo>
                    <a:pt x="178" y="1"/>
                  </a:lnTo>
                  <a:lnTo>
                    <a:pt x="173" y="0"/>
                  </a:lnTo>
                  <a:lnTo>
                    <a:pt x="167" y="0"/>
                  </a:lnTo>
                  <a:lnTo>
                    <a:pt x="163" y="0"/>
                  </a:lnTo>
                  <a:lnTo>
                    <a:pt x="154" y="1"/>
                  </a:lnTo>
                  <a:lnTo>
                    <a:pt x="144" y="3"/>
                  </a:lnTo>
                  <a:lnTo>
                    <a:pt x="131" y="7"/>
                  </a:lnTo>
                  <a:lnTo>
                    <a:pt x="118" y="10"/>
                  </a:lnTo>
                  <a:lnTo>
                    <a:pt x="105" y="15"/>
                  </a:lnTo>
                  <a:lnTo>
                    <a:pt x="94" y="22"/>
                  </a:lnTo>
                  <a:lnTo>
                    <a:pt x="83" y="29"/>
                  </a:lnTo>
                  <a:lnTo>
                    <a:pt x="75" y="36"/>
                  </a:lnTo>
                  <a:lnTo>
                    <a:pt x="67" y="45"/>
                  </a:lnTo>
                  <a:lnTo>
                    <a:pt x="58" y="55"/>
                  </a:lnTo>
                  <a:lnTo>
                    <a:pt x="50" y="66"/>
                  </a:lnTo>
                  <a:lnTo>
                    <a:pt x="43" y="80"/>
                  </a:lnTo>
                  <a:lnTo>
                    <a:pt x="37" y="92"/>
                  </a:lnTo>
                  <a:lnTo>
                    <a:pt x="33" y="106"/>
                  </a:lnTo>
                  <a:lnTo>
                    <a:pt x="31" y="120"/>
                  </a:lnTo>
                  <a:lnTo>
                    <a:pt x="27" y="127"/>
                  </a:lnTo>
                  <a:lnTo>
                    <a:pt x="21" y="138"/>
                  </a:lnTo>
                  <a:lnTo>
                    <a:pt x="14" y="150"/>
                  </a:lnTo>
                  <a:lnTo>
                    <a:pt x="7" y="162"/>
                  </a:lnTo>
                  <a:lnTo>
                    <a:pt x="6" y="178"/>
                  </a:lnTo>
                  <a:lnTo>
                    <a:pt x="10" y="200"/>
                  </a:lnTo>
                  <a:lnTo>
                    <a:pt x="16" y="223"/>
                  </a:lnTo>
                  <a:lnTo>
                    <a:pt x="21" y="241"/>
                  </a:lnTo>
                  <a:lnTo>
                    <a:pt x="16" y="237"/>
                  </a:lnTo>
                  <a:lnTo>
                    <a:pt x="8" y="237"/>
                  </a:lnTo>
                  <a:lnTo>
                    <a:pt x="3" y="241"/>
                  </a:lnTo>
                  <a:lnTo>
                    <a:pt x="0" y="246"/>
                  </a:lnTo>
                  <a:lnTo>
                    <a:pt x="1" y="258"/>
                  </a:lnTo>
                  <a:lnTo>
                    <a:pt x="7" y="279"/>
                  </a:lnTo>
                  <a:lnTo>
                    <a:pt x="11" y="298"/>
                  </a:lnTo>
                  <a:lnTo>
                    <a:pt x="14" y="310"/>
                  </a:lnTo>
                  <a:lnTo>
                    <a:pt x="14" y="317"/>
                  </a:lnTo>
                  <a:lnTo>
                    <a:pt x="16" y="324"/>
                  </a:lnTo>
                  <a:lnTo>
                    <a:pt x="17" y="333"/>
                  </a:lnTo>
                  <a:lnTo>
                    <a:pt x="18" y="340"/>
                  </a:lnTo>
                  <a:lnTo>
                    <a:pt x="21" y="347"/>
                  </a:lnTo>
                  <a:lnTo>
                    <a:pt x="24" y="356"/>
                  </a:lnTo>
                  <a:lnTo>
                    <a:pt x="28" y="365"/>
                  </a:lnTo>
                  <a:lnTo>
                    <a:pt x="30" y="372"/>
                  </a:lnTo>
                  <a:lnTo>
                    <a:pt x="33" y="375"/>
                  </a:lnTo>
                  <a:lnTo>
                    <a:pt x="37" y="379"/>
                  </a:lnTo>
                  <a:lnTo>
                    <a:pt x="43" y="379"/>
                  </a:lnTo>
                  <a:lnTo>
                    <a:pt x="48" y="380"/>
                  </a:lnTo>
                  <a:lnTo>
                    <a:pt x="51" y="405"/>
                  </a:lnTo>
                  <a:lnTo>
                    <a:pt x="58" y="433"/>
                  </a:lnTo>
                  <a:lnTo>
                    <a:pt x="65" y="462"/>
                  </a:lnTo>
                  <a:lnTo>
                    <a:pt x="70" y="482"/>
                  </a:lnTo>
                  <a:lnTo>
                    <a:pt x="73" y="494"/>
                  </a:lnTo>
                  <a:lnTo>
                    <a:pt x="75" y="506"/>
                  </a:lnTo>
                  <a:lnTo>
                    <a:pt x="80" y="518"/>
                  </a:lnTo>
                  <a:lnTo>
                    <a:pt x="84" y="531"/>
                  </a:lnTo>
                  <a:lnTo>
                    <a:pt x="88" y="539"/>
                  </a:lnTo>
                  <a:lnTo>
                    <a:pt x="95" y="550"/>
                  </a:lnTo>
                  <a:lnTo>
                    <a:pt x="104" y="558"/>
                  </a:lnTo>
                  <a:lnTo>
                    <a:pt x="113" y="565"/>
                  </a:lnTo>
                  <a:lnTo>
                    <a:pt x="118" y="567"/>
                  </a:lnTo>
                  <a:lnTo>
                    <a:pt x="125" y="571"/>
                  </a:lnTo>
                  <a:lnTo>
                    <a:pt x="131" y="572"/>
                  </a:lnTo>
                  <a:lnTo>
                    <a:pt x="138" y="572"/>
                  </a:lnTo>
                  <a:lnTo>
                    <a:pt x="144" y="574"/>
                  </a:lnTo>
                  <a:lnTo>
                    <a:pt x="151" y="576"/>
                  </a:lnTo>
                  <a:lnTo>
                    <a:pt x="157" y="576"/>
                  </a:lnTo>
                  <a:lnTo>
                    <a:pt x="163" y="576"/>
                  </a:lnTo>
                  <a:lnTo>
                    <a:pt x="168" y="576"/>
                  </a:lnTo>
                  <a:lnTo>
                    <a:pt x="174" y="576"/>
                  </a:lnTo>
                  <a:lnTo>
                    <a:pt x="180" y="574"/>
                  </a:lnTo>
                  <a:lnTo>
                    <a:pt x="185" y="572"/>
                  </a:lnTo>
                  <a:lnTo>
                    <a:pt x="191" y="571"/>
                  </a:lnTo>
                  <a:lnTo>
                    <a:pt x="195" y="569"/>
                  </a:lnTo>
                  <a:lnTo>
                    <a:pt x="201" y="567"/>
                  </a:lnTo>
                  <a:lnTo>
                    <a:pt x="207" y="564"/>
                  </a:lnTo>
                  <a:lnTo>
                    <a:pt x="217" y="557"/>
                  </a:lnTo>
                  <a:lnTo>
                    <a:pt x="225" y="548"/>
                  </a:lnTo>
                  <a:lnTo>
                    <a:pt x="233" y="541"/>
                  </a:lnTo>
                  <a:lnTo>
                    <a:pt x="240" y="534"/>
                  </a:lnTo>
                  <a:lnTo>
                    <a:pt x="253" y="517"/>
                  </a:lnTo>
                  <a:lnTo>
                    <a:pt x="263" y="492"/>
                  </a:lnTo>
                  <a:lnTo>
                    <a:pt x="268" y="462"/>
                  </a:lnTo>
                  <a:lnTo>
                    <a:pt x="268" y="429"/>
                  </a:lnTo>
                  <a:lnTo>
                    <a:pt x="270" y="421"/>
                  </a:lnTo>
                  <a:lnTo>
                    <a:pt x="273" y="408"/>
                  </a:lnTo>
                  <a:lnTo>
                    <a:pt x="274" y="394"/>
                  </a:lnTo>
                  <a:lnTo>
                    <a:pt x="275" y="382"/>
                  </a:lnTo>
                  <a:lnTo>
                    <a:pt x="283" y="380"/>
                  </a:lnTo>
                  <a:lnTo>
                    <a:pt x="290" y="377"/>
                  </a:lnTo>
                  <a:lnTo>
                    <a:pt x="297" y="373"/>
                  </a:lnTo>
                  <a:lnTo>
                    <a:pt x="301" y="370"/>
                  </a:lnTo>
                  <a:lnTo>
                    <a:pt x="303" y="365"/>
                  </a:lnTo>
                  <a:lnTo>
                    <a:pt x="305" y="358"/>
                  </a:lnTo>
                  <a:lnTo>
                    <a:pt x="307" y="351"/>
                  </a:lnTo>
                  <a:lnTo>
                    <a:pt x="307" y="347"/>
                  </a:lnTo>
                  <a:lnTo>
                    <a:pt x="308" y="340"/>
                  </a:lnTo>
                  <a:lnTo>
                    <a:pt x="311" y="331"/>
                  </a:lnTo>
                  <a:lnTo>
                    <a:pt x="314" y="323"/>
                  </a:lnTo>
                  <a:lnTo>
                    <a:pt x="315" y="316"/>
                  </a:lnTo>
                  <a:lnTo>
                    <a:pt x="318" y="309"/>
                  </a:lnTo>
                  <a:lnTo>
                    <a:pt x="321" y="300"/>
                  </a:lnTo>
                  <a:lnTo>
                    <a:pt x="323" y="291"/>
                  </a:lnTo>
                  <a:lnTo>
                    <a:pt x="323" y="284"/>
                  </a:lnTo>
                  <a:lnTo>
                    <a:pt x="323" y="281"/>
                  </a:lnTo>
                  <a:lnTo>
                    <a:pt x="321" y="276"/>
                  </a:lnTo>
                  <a:lnTo>
                    <a:pt x="318" y="272"/>
                  </a:lnTo>
                  <a:lnTo>
                    <a:pt x="314" y="269"/>
                  </a:lnTo>
                  <a:lnTo>
                    <a:pt x="314" y="265"/>
                  </a:lnTo>
                  <a:lnTo>
                    <a:pt x="314" y="262"/>
                  </a:lnTo>
                  <a:lnTo>
                    <a:pt x="314" y="260"/>
                  </a:lnTo>
                  <a:lnTo>
                    <a:pt x="314" y="2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68" name="Freeform 43"/>
            <p:cNvSpPr>
              <a:spLocks/>
            </p:cNvSpPr>
            <p:nvPr/>
          </p:nvSpPr>
          <p:spPr bwMode="auto">
            <a:xfrm>
              <a:off x="6558" y="4277"/>
              <a:ext cx="39" cy="50"/>
            </a:xfrm>
            <a:custGeom>
              <a:avLst/>
              <a:gdLst>
                <a:gd name="T0" fmla="*/ 0 w 79"/>
                <a:gd name="T1" fmla="*/ 1 h 100"/>
                <a:gd name="T2" fmla="*/ 0 w 79"/>
                <a:gd name="T3" fmla="*/ 1 h 100"/>
                <a:gd name="T4" fmla="*/ 0 w 79"/>
                <a:gd name="T5" fmla="*/ 1 h 100"/>
                <a:gd name="T6" fmla="*/ 0 w 79"/>
                <a:gd name="T7" fmla="*/ 1 h 100"/>
                <a:gd name="T8" fmla="*/ 0 w 79"/>
                <a:gd name="T9" fmla="*/ 1 h 100"/>
                <a:gd name="T10" fmla="*/ 0 w 79"/>
                <a:gd name="T11" fmla="*/ 1 h 100"/>
                <a:gd name="T12" fmla="*/ 0 w 79"/>
                <a:gd name="T13" fmla="*/ 1 h 100"/>
                <a:gd name="T14" fmla="*/ 0 w 79"/>
                <a:gd name="T15" fmla="*/ 1 h 100"/>
                <a:gd name="T16" fmla="*/ 0 w 79"/>
                <a:gd name="T17" fmla="*/ 1 h 100"/>
                <a:gd name="T18" fmla="*/ 0 w 79"/>
                <a:gd name="T19" fmla="*/ 1 h 100"/>
                <a:gd name="T20" fmla="*/ 0 w 79"/>
                <a:gd name="T21" fmla="*/ 1 h 100"/>
                <a:gd name="T22" fmla="*/ 0 w 79"/>
                <a:gd name="T23" fmla="*/ 1 h 100"/>
                <a:gd name="T24" fmla="*/ 0 w 79"/>
                <a:gd name="T25" fmla="*/ 1 h 100"/>
                <a:gd name="T26" fmla="*/ 0 w 79"/>
                <a:gd name="T27" fmla="*/ 1 h 100"/>
                <a:gd name="T28" fmla="*/ 0 w 79"/>
                <a:gd name="T29" fmla="*/ 1 h 100"/>
                <a:gd name="T30" fmla="*/ 0 w 79"/>
                <a:gd name="T31" fmla="*/ 1 h 100"/>
                <a:gd name="T32" fmla="*/ 0 w 79"/>
                <a:gd name="T33" fmla="*/ 1 h 100"/>
                <a:gd name="T34" fmla="*/ 0 w 79"/>
                <a:gd name="T35" fmla="*/ 1 h 100"/>
                <a:gd name="T36" fmla="*/ 0 w 79"/>
                <a:gd name="T37" fmla="*/ 1 h 100"/>
                <a:gd name="T38" fmla="*/ 0 w 79"/>
                <a:gd name="T39" fmla="*/ 1 h 100"/>
                <a:gd name="T40" fmla="*/ 0 w 79"/>
                <a:gd name="T41" fmla="*/ 1 h 100"/>
                <a:gd name="T42" fmla="*/ 0 w 79"/>
                <a:gd name="T43" fmla="*/ 1 h 100"/>
                <a:gd name="T44" fmla="*/ 0 w 79"/>
                <a:gd name="T45" fmla="*/ 1 h 100"/>
                <a:gd name="T46" fmla="*/ 0 w 79"/>
                <a:gd name="T47" fmla="*/ 1 h 100"/>
                <a:gd name="T48" fmla="*/ 0 w 79"/>
                <a:gd name="T49" fmla="*/ 1 h 100"/>
                <a:gd name="T50" fmla="*/ 0 w 79"/>
                <a:gd name="T51" fmla="*/ 1 h 100"/>
                <a:gd name="T52" fmla="*/ 0 w 79"/>
                <a:gd name="T53" fmla="*/ 1 h 100"/>
                <a:gd name="T54" fmla="*/ 0 w 79"/>
                <a:gd name="T55" fmla="*/ 1 h 100"/>
                <a:gd name="T56" fmla="*/ 0 w 79"/>
                <a:gd name="T57" fmla="*/ 1 h 100"/>
                <a:gd name="T58" fmla="*/ 0 w 79"/>
                <a:gd name="T59" fmla="*/ 1 h 100"/>
                <a:gd name="T60" fmla="*/ 0 w 79"/>
                <a:gd name="T61" fmla="*/ 1 h 100"/>
                <a:gd name="T62" fmla="*/ 0 w 79"/>
                <a:gd name="T63" fmla="*/ 1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9"/>
                <a:gd name="T97" fmla="*/ 0 h 100"/>
                <a:gd name="T98" fmla="*/ 79 w 79"/>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9" h="100">
                  <a:moveTo>
                    <a:pt x="0" y="91"/>
                  </a:moveTo>
                  <a:lnTo>
                    <a:pt x="0" y="86"/>
                  </a:lnTo>
                  <a:lnTo>
                    <a:pt x="2" y="81"/>
                  </a:lnTo>
                  <a:lnTo>
                    <a:pt x="3" y="75"/>
                  </a:lnTo>
                  <a:lnTo>
                    <a:pt x="5" y="70"/>
                  </a:lnTo>
                  <a:lnTo>
                    <a:pt x="5" y="67"/>
                  </a:lnTo>
                  <a:lnTo>
                    <a:pt x="6" y="65"/>
                  </a:lnTo>
                  <a:lnTo>
                    <a:pt x="6" y="61"/>
                  </a:lnTo>
                  <a:lnTo>
                    <a:pt x="7" y="60"/>
                  </a:lnTo>
                  <a:lnTo>
                    <a:pt x="12" y="51"/>
                  </a:lnTo>
                  <a:lnTo>
                    <a:pt x="17" y="42"/>
                  </a:lnTo>
                  <a:lnTo>
                    <a:pt x="23" y="33"/>
                  </a:lnTo>
                  <a:lnTo>
                    <a:pt x="29" y="25"/>
                  </a:lnTo>
                  <a:lnTo>
                    <a:pt x="34" y="18"/>
                  </a:lnTo>
                  <a:lnTo>
                    <a:pt x="40" y="11"/>
                  </a:lnTo>
                  <a:lnTo>
                    <a:pt x="46" y="5"/>
                  </a:lnTo>
                  <a:lnTo>
                    <a:pt x="52" y="0"/>
                  </a:lnTo>
                  <a:lnTo>
                    <a:pt x="59" y="2"/>
                  </a:lnTo>
                  <a:lnTo>
                    <a:pt x="67" y="5"/>
                  </a:lnTo>
                  <a:lnTo>
                    <a:pt x="74" y="7"/>
                  </a:lnTo>
                  <a:lnTo>
                    <a:pt x="79" y="11"/>
                  </a:lnTo>
                  <a:lnTo>
                    <a:pt x="74" y="18"/>
                  </a:lnTo>
                  <a:lnTo>
                    <a:pt x="70" y="28"/>
                  </a:lnTo>
                  <a:lnTo>
                    <a:pt x="67" y="40"/>
                  </a:lnTo>
                  <a:lnTo>
                    <a:pt x="66" y="53"/>
                  </a:lnTo>
                  <a:lnTo>
                    <a:pt x="59" y="46"/>
                  </a:lnTo>
                  <a:lnTo>
                    <a:pt x="50" y="40"/>
                  </a:lnTo>
                  <a:lnTo>
                    <a:pt x="40" y="35"/>
                  </a:lnTo>
                  <a:lnTo>
                    <a:pt x="33" y="33"/>
                  </a:lnTo>
                  <a:lnTo>
                    <a:pt x="30" y="37"/>
                  </a:lnTo>
                  <a:lnTo>
                    <a:pt x="26" y="39"/>
                  </a:lnTo>
                  <a:lnTo>
                    <a:pt x="24" y="42"/>
                  </a:lnTo>
                  <a:lnTo>
                    <a:pt x="24" y="47"/>
                  </a:lnTo>
                  <a:lnTo>
                    <a:pt x="34" y="47"/>
                  </a:lnTo>
                  <a:lnTo>
                    <a:pt x="46" y="53"/>
                  </a:lnTo>
                  <a:lnTo>
                    <a:pt x="57" y="58"/>
                  </a:lnTo>
                  <a:lnTo>
                    <a:pt x="64" y="63"/>
                  </a:lnTo>
                  <a:lnTo>
                    <a:pt x="64" y="70"/>
                  </a:lnTo>
                  <a:lnTo>
                    <a:pt x="63" y="77"/>
                  </a:lnTo>
                  <a:lnTo>
                    <a:pt x="60" y="84"/>
                  </a:lnTo>
                  <a:lnTo>
                    <a:pt x="56" y="91"/>
                  </a:lnTo>
                  <a:lnTo>
                    <a:pt x="52" y="88"/>
                  </a:lnTo>
                  <a:lnTo>
                    <a:pt x="46" y="84"/>
                  </a:lnTo>
                  <a:lnTo>
                    <a:pt x="39" y="81"/>
                  </a:lnTo>
                  <a:lnTo>
                    <a:pt x="32" y="75"/>
                  </a:lnTo>
                  <a:lnTo>
                    <a:pt x="23" y="70"/>
                  </a:lnTo>
                  <a:lnTo>
                    <a:pt x="17" y="67"/>
                  </a:lnTo>
                  <a:lnTo>
                    <a:pt x="12" y="63"/>
                  </a:lnTo>
                  <a:lnTo>
                    <a:pt x="7" y="60"/>
                  </a:lnTo>
                  <a:lnTo>
                    <a:pt x="6" y="61"/>
                  </a:lnTo>
                  <a:lnTo>
                    <a:pt x="6" y="65"/>
                  </a:lnTo>
                  <a:lnTo>
                    <a:pt x="5" y="67"/>
                  </a:lnTo>
                  <a:lnTo>
                    <a:pt x="5" y="70"/>
                  </a:lnTo>
                  <a:lnTo>
                    <a:pt x="13" y="75"/>
                  </a:lnTo>
                  <a:lnTo>
                    <a:pt x="24" y="82"/>
                  </a:lnTo>
                  <a:lnTo>
                    <a:pt x="34" y="89"/>
                  </a:lnTo>
                  <a:lnTo>
                    <a:pt x="43" y="95"/>
                  </a:lnTo>
                  <a:lnTo>
                    <a:pt x="36" y="96"/>
                  </a:lnTo>
                  <a:lnTo>
                    <a:pt x="30" y="98"/>
                  </a:lnTo>
                  <a:lnTo>
                    <a:pt x="26" y="100"/>
                  </a:lnTo>
                  <a:lnTo>
                    <a:pt x="22" y="98"/>
                  </a:lnTo>
                  <a:lnTo>
                    <a:pt x="17" y="96"/>
                  </a:lnTo>
                  <a:lnTo>
                    <a:pt x="12" y="95"/>
                  </a:lnTo>
                  <a:lnTo>
                    <a:pt x="6" y="93"/>
                  </a:lnTo>
                  <a:lnTo>
                    <a:pt x="0" y="9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69" name="Freeform 44"/>
            <p:cNvSpPr>
              <a:spLocks/>
            </p:cNvSpPr>
            <p:nvPr/>
          </p:nvSpPr>
          <p:spPr bwMode="auto">
            <a:xfrm>
              <a:off x="6706" y="4753"/>
              <a:ext cx="22" cy="100"/>
            </a:xfrm>
            <a:custGeom>
              <a:avLst/>
              <a:gdLst>
                <a:gd name="T0" fmla="*/ 1 w 44"/>
                <a:gd name="T1" fmla="*/ 1 h 199"/>
                <a:gd name="T2" fmla="*/ 1 w 44"/>
                <a:gd name="T3" fmla="*/ 1 h 199"/>
                <a:gd name="T4" fmla="*/ 1 w 44"/>
                <a:gd name="T5" fmla="*/ 1 h 199"/>
                <a:gd name="T6" fmla="*/ 1 w 44"/>
                <a:gd name="T7" fmla="*/ 1 h 199"/>
                <a:gd name="T8" fmla="*/ 1 w 44"/>
                <a:gd name="T9" fmla="*/ 1 h 199"/>
                <a:gd name="T10" fmla="*/ 1 w 44"/>
                <a:gd name="T11" fmla="*/ 1 h 199"/>
                <a:gd name="T12" fmla="*/ 1 w 44"/>
                <a:gd name="T13" fmla="*/ 1 h 199"/>
                <a:gd name="T14" fmla="*/ 1 w 44"/>
                <a:gd name="T15" fmla="*/ 1 h 199"/>
                <a:gd name="T16" fmla="*/ 0 w 44"/>
                <a:gd name="T17" fmla="*/ 1 h 199"/>
                <a:gd name="T18" fmla="*/ 1 w 44"/>
                <a:gd name="T19" fmla="*/ 1 h 199"/>
                <a:gd name="T20" fmla="*/ 1 w 44"/>
                <a:gd name="T21" fmla="*/ 1 h 199"/>
                <a:gd name="T22" fmla="*/ 1 w 44"/>
                <a:gd name="T23" fmla="*/ 1 h 199"/>
                <a:gd name="T24" fmla="*/ 1 w 44"/>
                <a:gd name="T25" fmla="*/ 1 h 199"/>
                <a:gd name="T26" fmla="*/ 1 w 44"/>
                <a:gd name="T27" fmla="*/ 1 h 199"/>
                <a:gd name="T28" fmla="*/ 1 w 44"/>
                <a:gd name="T29" fmla="*/ 1 h 199"/>
                <a:gd name="T30" fmla="*/ 1 w 44"/>
                <a:gd name="T31" fmla="*/ 1 h 199"/>
                <a:gd name="T32" fmla="*/ 1 w 44"/>
                <a:gd name="T33" fmla="*/ 1 h 199"/>
                <a:gd name="T34" fmla="*/ 1 w 44"/>
                <a:gd name="T35" fmla="*/ 1 h 199"/>
                <a:gd name="T36" fmla="*/ 1 w 44"/>
                <a:gd name="T37" fmla="*/ 1 h 199"/>
                <a:gd name="T38" fmla="*/ 1 w 44"/>
                <a:gd name="T39" fmla="*/ 1 h 199"/>
                <a:gd name="T40" fmla="*/ 1 w 44"/>
                <a:gd name="T41" fmla="*/ 0 h 199"/>
                <a:gd name="T42" fmla="*/ 1 w 44"/>
                <a:gd name="T43" fmla="*/ 1 h 199"/>
                <a:gd name="T44" fmla="*/ 1 w 44"/>
                <a:gd name="T45" fmla="*/ 1 h 199"/>
                <a:gd name="T46" fmla="*/ 1 w 44"/>
                <a:gd name="T47" fmla="*/ 1 h 199"/>
                <a:gd name="T48" fmla="*/ 1 w 44"/>
                <a:gd name="T49" fmla="*/ 1 h 1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
                <a:gd name="T76" fmla="*/ 0 h 199"/>
                <a:gd name="T77" fmla="*/ 44 w 44"/>
                <a:gd name="T78" fmla="*/ 199 h 1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 h="199">
                  <a:moveTo>
                    <a:pt x="44" y="4"/>
                  </a:moveTo>
                  <a:lnTo>
                    <a:pt x="44" y="42"/>
                  </a:lnTo>
                  <a:lnTo>
                    <a:pt x="41" y="100"/>
                  </a:lnTo>
                  <a:lnTo>
                    <a:pt x="34" y="157"/>
                  </a:lnTo>
                  <a:lnTo>
                    <a:pt x="21" y="199"/>
                  </a:lnTo>
                  <a:lnTo>
                    <a:pt x="17" y="199"/>
                  </a:lnTo>
                  <a:lnTo>
                    <a:pt x="11" y="196"/>
                  </a:lnTo>
                  <a:lnTo>
                    <a:pt x="6" y="194"/>
                  </a:lnTo>
                  <a:lnTo>
                    <a:pt x="0" y="192"/>
                  </a:lnTo>
                  <a:lnTo>
                    <a:pt x="3" y="180"/>
                  </a:lnTo>
                  <a:lnTo>
                    <a:pt x="10" y="161"/>
                  </a:lnTo>
                  <a:lnTo>
                    <a:pt x="17" y="142"/>
                  </a:lnTo>
                  <a:lnTo>
                    <a:pt x="23" y="126"/>
                  </a:lnTo>
                  <a:lnTo>
                    <a:pt x="27" y="114"/>
                  </a:lnTo>
                  <a:lnTo>
                    <a:pt x="30" y="98"/>
                  </a:lnTo>
                  <a:lnTo>
                    <a:pt x="31" y="82"/>
                  </a:lnTo>
                  <a:lnTo>
                    <a:pt x="31" y="67"/>
                  </a:lnTo>
                  <a:lnTo>
                    <a:pt x="33" y="56"/>
                  </a:lnTo>
                  <a:lnTo>
                    <a:pt x="34" y="40"/>
                  </a:lnTo>
                  <a:lnTo>
                    <a:pt x="34" y="21"/>
                  </a:lnTo>
                  <a:lnTo>
                    <a:pt x="36" y="0"/>
                  </a:lnTo>
                  <a:lnTo>
                    <a:pt x="38" y="2"/>
                  </a:lnTo>
                  <a:lnTo>
                    <a:pt x="40" y="2"/>
                  </a:lnTo>
                  <a:lnTo>
                    <a:pt x="43" y="4"/>
                  </a:lnTo>
                  <a:lnTo>
                    <a:pt x="4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70" name="Freeform 45"/>
            <p:cNvSpPr>
              <a:spLocks/>
            </p:cNvSpPr>
            <p:nvPr/>
          </p:nvSpPr>
          <p:spPr bwMode="auto">
            <a:xfrm>
              <a:off x="6565" y="4329"/>
              <a:ext cx="22" cy="94"/>
            </a:xfrm>
            <a:custGeom>
              <a:avLst/>
              <a:gdLst>
                <a:gd name="T0" fmla="*/ 1 w 42"/>
                <a:gd name="T1" fmla="*/ 0 h 189"/>
                <a:gd name="T2" fmla="*/ 1 w 42"/>
                <a:gd name="T3" fmla="*/ 0 h 189"/>
                <a:gd name="T4" fmla="*/ 1 w 42"/>
                <a:gd name="T5" fmla="*/ 0 h 189"/>
                <a:gd name="T6" fmla="*/ 1 w 42"/>
                <a:gd name="T7" fmla="*/ 0 h 189"/>
                <a:gd name="T8" fmla="*/ 1 w 42"/>
                <a:gd name="T9" fmla="*/ 0 h 189"/>
                <a:gd name="T10" fmla="*/ 1 w 42"/>
                <a:gd name="T11" fmla="*/ 0 h 189"/>
                <a:gd name="T12" fmla="*/ 1 w 42"/>
                <a:gd name="T13" fmla="*/ 0 h 189"/>
                <a:gd name="T14" fmla="*/ 1 w 42"/>
                <a:gd name="T15" fmla="*/ 0 h 189"/>
                <a:gd name="T16" fmla="*/ 1 w 42"/>
                <a:gd name="T17" fmla="*/ 0 h 189"/>
                <a:gd name="T18" fmla="*/ 1 w 42"/>
                <a:gd name="T19" fmla="*/ 0 h 189"/>
                <a:gd name="T20" fmla="*/ 1 w 42"/>
                <a:gd name="T21" fmla="*/ 0 h 189"/>
                <a:gd name="T22" fmla="*/ 0 w 42"/>
                <a:gd name="T23" fmla="*/ 0 h 189"/>
                <a:gd name="T24" fmla="*/ 1 w 42"/>
                <a:gd name="T25" fmla="*/ 0 h 189"/>
                <a:gd name="T26" fmla="*/ 1 w 42"/>
                <a:gd name="T27" fmla="*/ 0 h 189"/>
                <a:gd name="T28" fmla="*/ 1 w 42"/>
                <a:gd name="T29" fmla="*/ 0 h 189"/>
                <a:gd name="T30" fmla="*/ 1 w 42"/>
                <a:gd name="T31" fmla="*/ 0 h 189"/>
                <a:gd name="T32" fmla="*/ 1 w 42"/>
                <a:gd name="T33" fmla="*/ 0 h 189"/>
                <a:gd name="T34" fmla="*/ 1 w 42"/>
                <a:gd name="T35" fmla="*/ 0 h 189"/>
                <a:gd name="T36" fmla="*/ 1 w 42"/>
                <a:gd name="T37" fmla="*/ 0 h 189"/>
                <a:gd name="T38" fmla="*/ 1 w 42"/>
                <a:gd name="T39" fmla="*/ 0 h 189"/>
                <a:gd name="T40" fmla="*/ 1 w 42"/>
                <a:gd name="T41" fmla="*/ 0 h 189"/>
                <a:gd name="T42" fmla="*/ 1 w 42"/>
                <a:gd name="T43" fmla="*/ 0 h 189"/>
                <a:gd name="T44" fmla="*/ 1 w 42"/>
                <a:gd name="T45" fmla="*/ 0 h 189"/>
                <a:gd name="T46" fmla="*/ 1 w 42"/>
                <a:gd name="T47" fmla="*/ 0 h 189"/>
                <a:gd name="T48" fmla="*/ 1 w 42"/>
                <a:gd name="T49" fmla="*/ 0 h 189"/>
                <a:gd name="T50" fmla="*/ 1 w 42"/>
                <a:gd name="T51" fmla="*/ 0 h 189"/>
                <a:gd name="T52" fmla="*/ 1 w 42"/>
                <a:gd name="T53" fmla="*/ 0 h 189"/>
                <a:gd name="T54" fmla="*/ 1 w 42"/>
                <a:gd name="T55" fmla="*/ 0 h 189"/>
                <a:gd name="T56" fmla="*/ 1 w 42"/>
                <a:gd name="T57" fmla="*/ 0 h 189"/>
                <a:gd name="T58" fmla="*/ 1 w 42"/>
                <a:gd name="T59" fmla="*/ 0 h 189"/>
                <a:gd name="T60" fmla="*/ 1 w 42"/>
                <a:gd name="T61" fmla="*/ 0 h 189"/>
                <a:gd name="T62" fmla="*/ 1 w 42"/>
                <a:gd name="T63" fmla="*/ 0 h 189"/>
                <a:gd name="T64" fmla="*/ 1 w 42"/>
                <a:gd name="T65" fmla="*/ 0 h 189"/>
                <a:gd name="T66" fmla="*/ 1 w 42"/>
                <a:gd name="T67" fmla="*/ 0 h 189"/>
                <a:gd name="T68" fmla="*/ 1 w 42"/>
                <a:gd name="T69" fmla="*/ 0 h 189"/>
                <a:gd name="T70" fmla="*/ 1 w 42"/>
                <a:gd name="T71" fmla="*/ 0 h 189"/>
                <a:gd name="T72" fmla="*/ 1 w 42"/>
                <a:gd name="T73" fmla="*/ 0 h 189"/>
                <a:gd name="T74" fmla="*/ 1 w 42"/>
                <a:gd name="T75" fmla="*/ 0 h 189"/>
                <a:gd name="T76" fmla="*/ 1 w 42"/>
                <a:gd name="T77" fmla="*/ 0 h 189"/>
                <a:gd name="T78" fmla="*/ 1 w 42"/>
                <a:gd name="T79" fmla="*/ 0 h 189"/>
                <a:gd name="T80" fmla="*/ 1 w 42"/>
                <a:gd name="T81" fmla="*/ 0 h 1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
                <a:gd name="T124" fmla="*/ 0 h 189"/>
                <a:gd name="T125" fmla="*/ 42 w 42"/>
                <a:gd name="T126" fmla="*/ 189 h 1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 h="189">
                  <a:moveTo>
                    <a:pt x="2" y="154"/>
                  </a:moveTo>
                  <a:lnTo>
                    <a:pt x="4" y="145"/>
                  </a:lnTo>
                  <a:lnTo>
                    <a:pt x="5" y="140"/>
                  </a:lnTo>
                  <a:lnTo>
                    <a:pt x="7" y="135"/>
                  </a:lnTo>
                  <a:lnTo>
                    <a:pt x="9" y="130"/>
                  </a:lnTo>
                  <a:lnTo>
                    <a:pt x="14" y="123"/>
                  </a:lnTo>
                  <a:lnTo>
                    <a:pt x="18" y="112"/>
                  </a:lnTo>
                  <a:lnTo>
                    <a:pt x="19" y="102"/>
                  </a:lnTo>
                  <a:lnTo>
                    <a:pt x="17" y="93"/>
                  </a:lnTo>
                  <a:lnTo>
                    <a:pt x="8" y="84"/>
                  </a:lnTo>
                  <a:lnTo>
                    <a:pt x="2" y="74"/>
                  </a:lnTo>
                  <a:lnTo>
                    <a:pt x="0" y="61"/>
                  </a:lnTo>
                  <a:lnTo>
                    <a:pt x="1" y="49"/>
                  </a:lnTo>
                  <a:lnTo>
                    <a:pt x="7" y="35"/>
                  </a:lnTo>
                  <a:lnTo>
                    <a:pt x="14" y="21"/>
                  </a:lnTo>
                  <a:lnTo>
                    <a:pt x="25" y="9"/>
                  </a:lnTo>
                  <a:lnTo>
                    <a:pt x="38" y="0"/>
                  </a:lnTo>
                  <a:lnTo>
                    <a:pt x="39" y="11"/>
                  </a:lnTo>
                  <a:lnTo>
                    <a:pt x="37" y="26"/>
                  </a:lnTo>
                  <a:lnTo>
                    <a:pt x="35" y="46"/>
                  </a:lnTo>
                  <a:lnTo>
                    <a:pt x="35" y="60"/>
                  </a:lnTo>
                  <a:lnTo>
                    <a:pt x="39" y="75"/>
                  </a:lnTo>
                  <a:lnTo>
                    <a:pt x="42" y="93"/>
                  </a:lnTo>
                  <a:lnTo>
                    <a:pt x="41" y="109"/>
                  </a:lnTo>
                  <a:lnTo>
                    <a:pt x="37" y="121"/>
                  </a:lnTo>
                  <a:lnTo>
                    <a:pt x="31" y="130"/>
                  </a:lnTo>
                  <a:lnTo>
                    <a:pt x="24" y="137"/>
                  </a:lnTo>
                  <a:lnTo>
                    <a:pt x="18" y="144"/>
                  </a:lnTo>
                  <a:lnTo>
                    <a:pt x="11" y="147"/>
                  </a:lnTo>
                  <a:lnTo>
                    <a:pt x="11" y="157"/>
                  </a:lnTo>
                  <a:lnTo>
                    <a:pt x="11" y="168"/>
                  </a:lnTo>
                  <a:lnTo>
                    <a:pt x="12" y="180"/>
                  </a:lnTo>
                  <a:lnTo>
                    <a:pt x="15" y="189"/>
                  </a:lnTo>
                  <a:lnTo>
                    <a:pt x="12" y="185"/>
                  </a:lnTo>
                  <a:lnTo>
                    <a:pt x="8" y="184"/>
                  </a:lnTo>
                  <a:lnTo>
                    <a:pt x="5" y="180"/>
                  </a:lnTo>
                  <a:lnTo>
                    <a:pt x="2" y="178"/>
                  </a:lnTo>
                  <a:lnTo>
                    <a:pt x="2" y="173"/>
                  </a:lnTo>
                  <a:lnTo>
                    <a:pt x="2" y="168"/>
                  </a:lnTo>
                  <a:lnTo>
                    <a:pt x="2" y="161"/>
                  </a:lnTo>
                  <a:lnTo>
                    <a:pt x="2" y="15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71" name="Freeform 46"/>
            <p:cNvSpPr>
              <a:spLocks/>
            </p:cNvSpPr>
            <p:nvPr/>
          </p:nvSpPr>
          <p:spPr bwMode="auto">
            <a:xfrm>
              <a:off x="6654" y="4746"/>
              <a:ext cx="34" cy="23"/>
            </a:xfrm>
            <a:custGeom>
              <a:avLst/>
              <a:gdLst>
                <a:gd name="T0" fmla="*/ 1 w 68"/>
                <a:gd name="T1" fmla="*/ 1 h 46"/>
                <a:gd name="T2" fmla="*/ 1 w 68"/>
                <a:gd name="T3" fmla="*/ 1 h 46"/>
                <a:gd name="T4" fmla="*/ 0 w 68"/>
                <a:gd name="T5" fmla="*/ 1 h 46"/>
                <a:gd name="T6" fmla="*/ 0 w 68"/>
                <a:gd name="T7" fmla="*/ 1 h 46"/>
                <a:gd name="T8" fmla="*/ 0 w 68"/>
                <a:gd name="T9" fmla="*/ 1 h 46"/>
                <a:gd name="T10" fmla="*/ 1 w 68"/>
                <a:gd name="T11" fmla="*/ 1 h 46"/>
                <a:gd name="T12" fmla="*/ 1 w 68"/>
                <a:gd name="T13" fmla="*/ 0 h 46"/>
                <a:gd name="T14" fmla="*/ 1 w 68"/>
                <a:gd name="T15" fmla="*/ 0 h 46"/>
                <a:gd name="T16" fmla="*/ 1 w 68"/>
                <a:gd name="T17" fmla="*/ 0 h 46"/>
                <a:gd name="T18" fmla="*/ 1 w 68"/>
                <a:gd name="T19" fmla="*/ 0 h 46"/>
                <a:gd name="T20" fmla="*/ 1 w 68"/>
                <a:gd name="T21" fmla="*/ 0 h 46"/>
                <a:gd name="T22" fmla="*/ 1 w 68"/>
                <a:gd name="T23" fmla="*/ 0 h 46"/>
                <a:gd name="T24" fmla="*/ 1 w 68"/>
                <a:gd name="T25" fmla="*/ 0 h 46"/>
                <a:gd name="T26" fmla="*/ 1 w 68"/>
                <a:gd name="T27" fmla="*/ 1 h 46"/>
                <a:gd name="T28" fmla="*/ 1 w 68"/>
                <a:gd name="T29" fmla="*/ 1 h 46"/>
                <a:gd name="T30" fmla="*/ 1 w 68"/>
                <a:gd name="T31" fmla="*/ 1 h 46"/>
                <a:gd name="T32" fmla="*/ 1 w 68"/>
                <a:gd name="T33" fmla="*/ 1 h 46"/>
                <a:gd name="T34" fmla="*/ 1 w 68"/>
                <a:gd name="T35" fmla="*/ 1 h 46"/>
                <a:gd name="T36" fmla="*/ 1 w 68"/>
                <a:gd name="T37" fmla="*/ 1 h 46"/>
                <a:gd name="T38" fmla="*/ 1 w 68"/>
                <a:gd name="T39" fmla="*/ 1 h 46"/>
                <a:gd name="T40" fmla="*/ 1 w 68"/>
                <a:gd name="T41" fmla="*/ 1 h 46"/>
                <a:gd name="T42" fmla="*/ 1 w 68"/>
                <a:gd name="T43" fmla="*/ 1 h 46"/>
                <a:gd name="T44" fmla="*/ 1 w 68"/>
                <a:gd name="T45" fmla="*/ 1 h 46"/>
                <a:gd name="T46" fmla="*/ 1 w 68"/>
                <a:gd name="T47" fmla="*/ 1 h 46"/>
                <a:gd name="T48" fmla="*/ 1 w 68"/>
                <a:gd name="T49" fmla="*/ 1 h 46"/>
                <a:gd name="T50" fmla="*/ 1 w 68"/>
                <a:gd name="T51" fmla="*/ 1 h 46"/>
                <a:gd name="T52" fmla="*/ 1 w 68"/>
                <a:gd name="T53" fmla="*/ 1 h 46"/>
                <a:gd name="T54" fmla="*/ 1 w 68"/>
                <a:gd name="T55" fmla="*/ 1 h 46"/>
                <a:gd name="T56" fmla="*/ 1 w 68"/>
                <a:gd name="T57" fmla="*/ 1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8"/>
                <a:gd name="T88" fmla="*/ 0 h 46"/>
                <a:gd name="T89" fmla="*/ 68 w 68"/>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8" h="46">
                  <a:moveTo>
                    <a:pt x="2" y="30"/>
                  </a:moveTo>
                  <a:lnTo>
                    <a:pt x="1" y="23"/>
                  </a:lnTo>
                  <a:lnTo>
                    <a:pt x="0" y="16"/>
                  </a:lnTo>
                  <a:lnTo>
                    <a:pt x="0" y="7"/>
                  </a:lnTo>
                  <a:lnTo>
                    <a:pt x="0" y="2"/>
                  </a:lnTo>
                  <a:lnTo>
                    <a:pt x="4" y="2"/>
                  </a:lnTo>
                  <a:lnTo>
                    <a:pt x="8" y="0"/>
                  </a:lnTo>
                  <a:lnTo>
                    <a:pt x="15" y="0"/>
                  </a:lnTo>
                  <a:lnTo>
                    <a:pt x="21" y="0"/>
                  </a:lnTo>
                  <a:lnTo>
                    <a:pt x="27" y="0"/>
                  </a:lnTo>
                  <a:lnTo>
                    <a:pt x="34" y="0"/>
                  </a:lnTo>
                  <a:lnTo>
                    <a:pt x="38" y="0"/>
                  </a:lnTo>
                  <a:lnTo>
                    <a:pt x="42" y="0"/>
                  </a:lnTo>
                  <a:lnTo>
                    <a:pt x="37" y="7"/>
                  </a:lnTo>
                  <a:lnTo>
                    <a:pt x="34" y="11"/>
                  </a:lnTo>
                  <a:lnTo>
                    <a:pt x="34" y="16"/>
                  </a:lnTo>
                  <a:lnTo>
                    <a:pt x="34" y="18"/>
                  </a:lnTo>
                  <a:lnTo>
                    <a:pt x="37" y="23"/>
                  </a:lnTo>
                  <a:lnTo>
                    <a:pt x="44" y="32"/>
                  </a:lnTo>
                  <a:lnTo>
                    <a:pt x="54" y="40"/>
                  </a:lnTo>
                  <a:lnTo>
                    <a:pt x="68" y="42"/>
                  </a:lnTo>
                  <a:lnTo>
                    <a:pt x="64" y="44"/>
                  </a:lnTo>
                  <a:lnTo>
                    <a:pt x="58" y="44"/>
                  </a:lnTo>
                  <a:lnTo>
                    <a:pt x="51" y="46"/>
                  </a:lnTo>
                  <a:lnTo>
                    <a:pt x="44" y="46"/>
                  </a:lnTo>
                  <a:lnTo>
                    <a:pt x="35" y="44"/>
                  </a:lnTo>
                  <a:lnTo>
                    <a:pt x="25" y="40"/>
                  </a:lnTo>
                  <a:lnTo>
                    <a:pt x="14" y="37"/>
                  </a:lnTo>
                  <a:lnTo>
                    <a:pt x="2" y="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72" name="Freeform 47"/>
            <p:cNvSpPr>
              <a:spLocks/>
            </p:cNvSpPr>
            <p:nvPr/>
          </p:nvSpPr>
          <p:spPr bwMode="auto">
            <a:xfrm>
              <a:off x="6655" y="4764"/>
              <a:ext cx="32" cy="26"/>
            </a:xfrm>
            <a:custGeom>
              <a:avLst/>
              <a:gdLst>
                <a:gd name="T0" fmla="*/ 1 w 64"/>
                <a:gd name="T1" fmla="*/ 0 h 53"/>
                <a:gd name="T2" fmla="*/ 1 w 64"/>
                <a:gd name="T3" fmla="*/ 0 h 53"/>
                <a:gd name="T4" fmla="*/ 0 w 64"/>
                <a:gd name="T5" fmla="*/ 0 h 53"/>
                <a:gd name="T6" fmla="*/ 1 w 64"/>
                <a:gd name="T7" fmla="*/ 0 h 53"/>
                <a:gd name="T8" fmla="*/ 1 w 64"/>
                <a:gd name="T9" fmla="*/ 0 h 53"/>
                <a:gd name="T10" fmla="*/ 1 w 64"/>
                <a:gd name="T11" fmla="*/ 0 h 53"/>
                <a:gd name="T12" fmla="*/ 1 w 64"/>
                <a:gd name="T13" fmla="*/ 0 h 53"/>
                <a:gd name="T14" fmla="*/ 1 w 64"/>
                <a:gd name="T15" fmla="*/ 0 h 53"/>
                <a:gd name="T16" fmla="*/ 1 w 64"/>
                <a:gd name="T17" fmla="*/ 0 h 53"/>
                <a:gd name="T18" fmla="*/ 1 w 64"/>
                <a:gd name="T19" fmla="*/ 0 h 53"/>
                <a:gd name="T20" fmla="*/ 1 w 64"/>
                <a:gd name="T21" fmla="*/ 0 h 53"/>
                <a:gd name="T22" fmla="*/ 1 w 64"/>
                <a:gd name="T23" fmla="*/ 0 h 53"/>
                <a:gd name="T24" fmla="*/ 1 w 64"/>
                <a:gd name="T25" fmla="*/ 0 h 53"/>
                <a:gd name="T26" fmla="*/ 1 w 64"/>
                <a:gd name="T27" fmla="*/ 0 h 53"/>
                <a:gd name="T28" fmla="*/ 1 w 64"/>
                <a:gd name="T29" fmla="*/ 0 h 53"/>
                <a:gd name="T30" fmla="*/ 1 w 64"/>
                <a:gd name="T31" fmla="*/ 0 h 53"/>
                <a:gd name="T32" fmla="*/ 1 w 64"/>
                <a:gd name="T33" fmla="*/ 0 h 53"/>
                <a:gd name="T34" fmla="*/ 1 w 64"/>
                <a:gd name="T35" fmla="*/ 0 h 53"/>
                <a:gd name="T36" fmla="*/ 1 w 64"/>
                <a:gd name="T37" fmla="*/ 0 h 53"/>
                <a:gd name="T38" fmla="*/ 1 w 64"/>
                <a:gd name="T39" fmla="*/ 0 h 53"/>
                <a:gd name="T40" fmla="*/ 1 w 64"/>
                <a:gd name="T41" fmla="*/ 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53"/>
                <a:gd name="T65" fmla="*/ 64 w 64"/>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53">
                  <a:moveTo>
                    <a:pt x="4" y="40"/>
                  </a:moveTo>
                  <a:lnTo>
                    <a:pt x="1" y="33"/>
                  </a:lnTo>
                  <a:lnTo>
                    <a:pt x="0" y="21"/>
                  </a:lnTo>
                  <a:lnTo>
                    <a:pt x="1" y="9"/>
                  </a:lnTo>
                  <a:lnTo>
                    <a:pt x="4" y="0"/>
                  </a:lnTo>
                  <a:lnTo>
                    <a:pt x="11" y="5"/>
                  </a:lnTo>
                  <a:lnTo>
                    <a:pt x="20" y="11"/>
                  </a:lnTo>
                  <a:lnTo>
                    <a:pt x="30" y="16"/>
                  </a:lnTo>
                  <a:lnTo>
                    <a:pt x="40" y="16"/>
                  </a:lnTo>
                  <a:lnTo>
                    <a:pt x="43" y="25"/>
                  </a:lnTo>
                  <a:lnTo>
                    <a:pt x="47" y="35"/>
                  </a:lnTo>
                  <a:lnTo>
                    <a:pt x="54" y="44"/>
                  </a:lnTo>
                  <a:lnTo>
                    <a:pt x="64" y="53"/>
                  </a:lnTo>
                  <a:lnTo>
                    <a:pt x="59" y="51"/>
                  </a:lnTo>
                  <a:lnTo>
                    <a:pt x="50" y="49"/>
                  </a:lnTo>
                  <a:lnTo>
                    <a:pt x="41" y="47"/>
                  </a:lnTo>
                  <a:lnTo>
                    <a:pt x="33" y="46"/>
                  </a:lnTo>
                  <a:lnTo>
                    <a:pt x="24" y="44"/>
                  </a:lnTo>
                  <a:lnTo>
                    <a:pt x="16" y="42"/>
                  </a:lnTo>
                  <a:lnTo>
                    <a:pt x="9" y="42"/>
                  </a:lnTo>
                  <a:lnTo>
                    <a:pt x="4" y="4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73" name="Freeform 48"/>
            <p:cNvSpPr>
              <a:spLocks/>
            </p:cNvSpPr>
            <p:nvPr/>
          </p:nvSpPr>
          <p:spPr bwMode="auto">
            <a:xfrm>
              <a:off x="6664" y="4788"/>
              <a:ext cx="18" cy="18"/>
            </a:xfrm>
            <a:custGeom>
              <a:avLst/>
              <a:gdLst>
                <a:gd name="T0" fmla="*/ 1 w 36"/>
                <a:gd name="T1" fmla="*/ 0 h 35"/>
                <a:gd name="T2" fmla="*/ 0 w 36"/>
                <a:gd name="T3" fmla="*/ 1 h 35"/>
                <a:gd name="T4" fmla="*/ 1 w 36"/>
                <a:gd name="T5" fmla="*/ 1 h 35"/>
                <a:gd name="T6" fmla="*/ 1 w 36"/>
                <a:gd name="T7" fmla="*/ 1 h 35"/>
                <a:gd name="T8" fmla="*/ 1 w 36"/>
                <a:gd name="T9" fmla="*/ 1 h 35"/>
                <a:gd name="T10" fmla="*/ 1 w 36"/>
                <a:gd name="T11" fmla="*/ 1 h 35"/>
                <a:gd name="T12" fmla="*/ 1 w 36"/>
                <a:gd name="T13" fmla="*/ 1 h 35"/>
                <a:gd name="T14" fmla="*/ 1 w 36"/>
                <a:gd name="T15" fmla="*/ 1 h 35"/>
                <a:gd name="T16" fmla="*/ 1 w 36"/>
                <a:gd name="T17" fmla="*/ 1 h 35"/>
                <a:gd name="T18" fmla="*/ 1 w 36"/>
                <a:gd name="T19" fmla="*/ 1 h 35"/>
                <a:gd name="T20" fmla="*/ 1 w 36"/>
                <a:gd name="T21" fmla="*/ 1 h 35"/>
                <a:gd name="T22" fmla="*/ 1 w 36"/>
                <a:gd name="T23" fmla="*/ 1 h 35"/>
                <a:gd name="T24" fmla="*/ 1 w 36"/>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5"/>
                <a:gd name="T41" fmla="*/ 36 w 36"/>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5">
                  <a:moveTo>
                    <a:pt x="1" y="0"/>
                  </a:moveTo>
                  <a:lnTo>
                    <a:pt x="0" y="9"/>
                  </a:lnTo>
                  <a:lnTo>
                    <a:pt x="1" y="19"/>
                  </a:lnTo>
                  <a:lnTo>
                    <a:pt x="4" y="30"/>
                  </a:lnTo>
                  <a:lnTo>
                    <a:pt x="7" y="35"/>
                  </a:lnTo>
                  <a:lnTo>
                    <a:pt x="14" y="35"/>
                  </a:lnTo>
                  <a:lnTo>
                    <a:pt x="24" y="32"/>
                  </a:lnTo>
                  <a:lnTo>
                    <a:pt x="33" y="23"/>
                  </a:lnTo>
                  <a:lnTo>
                    <a:pt x="36" y="7"/>
                  </a:lnTo>
                  <a:lnTo>
                    <a:pt x="27" y="7"/>
                  </a:lnTo>
                  <a:lnTo>
                    <a:pt x="19" y="5"/>
                  </a:lnTo>
                  <a:lnTo>
                    <a:pt x="9" y="4"/>
                  </a:lnTo>
                  <a:lnTo>
                    <a:pt x="1"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74" name="Freeform 49"/>
            <p:cNvSpPr>
              <a:spLocks/>
            </p:cNvSpPr>
            <p:nvPr/>
          </p:nvSpPr>
          <p:spPr bwMode="auto">
            <a:xfrm>
              <a:off x="6679" y="4721"/>
              <a:ext cx="45" cy="92"/>
            </a:xfrm>
            <a:custGeom>
              <a:avLst/>
              <a:gdLst>
                <a:gd name="T0" fmla="*/ 1 w 89"/>
                <a:gd name="T1" fmla="*/ 0 h 185"/>
                <a:gd name="T2" fmla="*/ 1 w 89"/>
                <a:gd name="T3" fmla="*/ 0 h 185"/>
                <a:gd name="T4" fmla="*/ 1 w 89"/>
                <a:gd name="T5" fmla="*/ 0 h 185"/>
                <a:gd name="T6" fmla="*/ 1 w 89"/>
                <a:gd name="T7" fmla="*/ 0 h 185"/>
                <a:gd name="T8" fmla="*/ 1 w 89"/>
                <a:gd name="T9" fmla="*/ 0 h 185"/>
                <a:gd name="T10" fmla="*/ 1 w 89"/>
                <a:gd name="T11" fmla="*/ 0 h 185"/>
                <a:gd name="T12" fmla="*/ 1 w 89"/>
                <a:gd name="T13" fmla="*/ 0 h 185"/>
                <a:gd name="T14" fmla="*/ 1 w 89"/>
                <a:gd name="T15" fmla="*/ 0 h 185"/>
                <a:gd name="T16" fmla="*/ 1 w 89"/>
                <a:gd name="T17" fmla="*/ 0 h 185"/>
                <a:gd name="T18" fmla="*/ 1 w 89"/>
                <a:gd name="T19" fmla="*/ 0 h 185"/>
                <a:gd name="T20" fmla="*/ 1 w 89"/>
                <a:gd name="T21" fmla="*/ 0 h 185"/>
                <a:gd name="T22" fmla="*/ 1 w 89"/>
                <a:gd name="T23" fmla="*/ 0 h 185"/>
                <a:gd name="T24" fmla="*/ 1 w 89"/>
                <a:gd name="T25" fmla="*/ 0 h 185"/>
                <a:gd name="T26" fmla="*/ 1 w 89"/>
                <a:gd name="T27" fmla="*/ 0 h 185"/>
                <a:gd name="T28" fmla="*/ 1 w 89"/>
                <a:gd name="T29" fmla="*/ 0 h 185"/>
                <a:gd name="T30" fmla="*/ 1 w 89"/>
                <a:gd name="T31" fmla="*/ 0 h 185"/>
                <a:gd name="T32" fmla="*/ 1 w 89"/>
                <a:gd name="T33" fmla="*/ 0 h 185"/>
                <a:gd name="T34" fmla="*/ 1 w 89"/>
                <a:gd name="T35" fmla="*/ 0 h 185"/>
                <a:gd name="T36" fmla="*/ 1 w 89"/>
                <a:gd name="T37" fmla="*/ 0 h 185"/>
                <a:gd name="T38" fmla="*/ 1 w 89"/>
                <a:gd name="T39" fmla="*/ 0 h 185"/>
                <a:gd name="T40" fmla="*/ 1 w 89"/>
                <a:gd name="T41" fmla="*/ 0 h 185"/>
                <a:gd name="T42" fmla="*/ 1 w 89"/>
                <a:gd name="T43" fmla="*/ 0 h 185"/>
                <a:gd name="T44" fmla="*/ 1 w 89"/>
                <a:gd name="T45" fmla="*/ 0 h 185"/>
                <a:gd name="T46" fmla="*/ 1 w 89"/>
                <a:gd name="T47" fmla="*/ 0 h 185"/>
                <a:gd name="T48" fmla="*/ 0 w 89"/>
                <a:gd name="T49" fmla="*/ 0 h 185"/>
                <a:gd name="T50" fmla="*/ 1 w 89"/>
                <a:gd name="T51" fmla="*/ 0 h 185"/>
                <a:gd name="T52" fmla="*/ 1 w 89"/>
                <a:gd name="T53" fmla="*/ 0 h 185"/>
                <a:gd name="T54" fmla="*/ 1 w 89"/>
                <a:gd name="T55" fmla="*/ 0 h 185"/>
                <a:gd name="T56" fmla="*/ 1 w 89"/>
                <a:gd name="T57" fmla="*/ 0 h 185"/>
                <a:gd name="T58" fmla="*/ 1 w 89"/>
                <a:gd name="T59" fmla="*/ 0 h 185"/>
                <a:gd name="T60" fmla="*/ 1 w 89"/>
                <a:gd name="T61" fmla="*/ 0 h 185"/>
                <a:gd name="T62" fmla="*/ 1 w 89"/>
                <a:gd name="T63" fmla="*/ 0 h 185"/>
                <a:gd name="T64" fmla="*/ 1 w 89"/>
                <a:gd name="T65" fmla="*/ 0 h 185"/>
                <a:gd name="T66" fmla="*/ 1 w 89"/>
                <a:gd name="T67" fmla="*/ 0 h 185"/>
                <a:gd name="T68" fmla="*/ 1 w 89"/>
                <a:gd name="T69" fmla="*/ 0 h 185"/>
                <a:gd name="T70" fmla="*/ 1 w 89"/>
                <a:gd name="T71" fmla="*/ 0 h 185"/>
                <a:gd name="T72" fmla="*/ 1 w 89"/>
                <a:gd name="T73" fmla="*/ 0 h 185"/>
                <a:gd name="T74" fmla="*/ 1 w 89"/>
                <a:gd name="T75" fmla="*/ 0 h 185"/>
                <a:gd name="T76" fmla="*/ 1 w 89"/>
                <a:gd name="T77" fmla="*/ 0 h 185"/>
                <a:gd name="T78" fmla="*/ 1 w 89"/>
                <a:gd name="T79" fmla="*/ 0 h 185"/>
                <a:gd name="T80" fmla="*/ 1 w 89"/>
                <a:gd name="T81" fmla="*/ 0 h 185"/>
                <a:gd name="T82" fmla="*/ 1 w 89"/>
                <a:gd name="T83" fmla="*/ 0 h 185"/>
                <a:gd name="T84" fmla="*/ 1 w 89"/>
                <a:gd name="T85" fmla="*/ 0 h 185"/>
                <a:gd name="T86" fmla="*/ 1 w 89"/>
                <a:gd name="T87" fmla="*/ 0 h 185"/>
                <a:gd name="T88" fmla="*/ 1 w 89"/>
                <a:gd name="T89" fmla="*/ 0 h 185"/>
                <a:gd name="T90" fmla="*/ 1 w 89"/>
                <a:gd name="T91" fmla="*/ 0 h 185"/>
                <a:gd name="T92" fmla="*/ 1 w 89"/>
                <a:gd name="T93" fmla="*/ 0 h 185"/>
                <a:gd name="T94" fmla="*/ 1 w 89"/>
                <a:gd name="T95" fmla="*/ 0 h 185"/>
                <a:gd name="T96" fmla="*/ 1 w 89"/>
                <a:gd name="T97" fmla="*/ 0 h 1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
                <a:gd name="T148" fmla="*/ 0 h 185"/>
                <a:gd name="T149" fmla="*/ 89 w 89"/>
                <a:gd name="T150" fmla="*/ 185 h 1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 h="185">
                  <a:moveTo>
                    <a:pt x="89" y="0"/>
                  </a:moveTo>
                  <a:lnTo>
                    <a:pt x="87" y="8"/>
                  </a:lnTo>
                  <a:lnTo>
                    <a:pt x="87" y="19"/>
                  </a:lnTo>
                  <a:lnTo>
                    <a:pt x="89" y="26"/>
                  </a:lnTo>
                  <a:lnTo>
                    <a:pt x="89" y="33"/>
                  </a:lnTo>
                  <a:lnTo>
                    <a:pt x="89" y="50"/>
                  </a:lnTo>
                  <a:lnTo>
                    <a:pt x="87" y="82"/>
                  </a:lnTo>
                  <a:lnTo>
                    <a:pt x="86" y="113"/>
                  </a:lnTo>
                  <a:lnTo>
                    <a:pt x="84" y="131"/>
                  </a:lnTo>
                  <a:lnTo>
                    <a:pt x="83" y="136"/>
                  </a:lnTo>
                  <a:lnTo>
                    <a:pt x="77" y="141"/>
                  </a:lnTo>
                  <a:lnTo>
                    <a:pt x="71" y="148"/>
                  </a:lnTo>
                  <a:lnTo>
                    <a:pt x="64" y="157"/>
                  </a:lnTo>
                  <a:lnTo>
                    <a:pt x="57" y="164"/>
                  </a:lnTo>
                  <a:lnTo>
                    <a:pt x="50" y="171"/>
                  </a:lnTo>
                  <a:lnTo>
                    <a:pt x="44" y="176"/>
                  </a:lnTo>
                  <a:lnTo>
                    <a:pt x="41" y="179"/>
                  </a:lnTo>
                  <a:lnTo>
                    <a:pt x="37" y="183"/>
                  </a:lnTo>
                  <a:lnTo>
                    <a:pt x="34" y="185"/>
                  </a:lnTo>
                  <a:lnTo>
                    <a:pt x="30" y="185"/>
                  </a:lnTo>
                  <a:lnTo>
                    <a:pt x="26" y="185"/>
                  </a:lnTo>
                  <a:lnTo>
                    <a:pt x="21" y="185"/>
                  </a:lnTo>
                  <a:lnTo>
                    <a:pt x="16" y="185"/>
                  </a:lnTo>
                  <a:lnTo>
                    <a:pt x="7" y="185"/>
                  </a:lnTo>
                  <a:lnTo>
                    <a:pt x="0" y="185"/>
                  </a:lnTo>
                  <a:lnTo>
                    <a:pt x="9" y="183"/>
                  </a:lnTo>
                  <a:lnTo>
                    <a:pt x="17" y="181"/>
                  </a:lnTo>
                  <a:lnTo>
                    <a:pt x="24" y="179"/>
                  </a:lnTo>
                  <a:lnTo>
                    <a:pt x="30" y="174"/>
                  </a:lnTo>
                  <a:lnTo>
                    <a:pt x="37" y="164"/>
                  </a:lnTo>
                  <a:lnTo>
                    <a:pt x="50" y="148"/>
                  </a:lnTo>
                  <a:lnTo>
                    <a:pt x="63" y="136"/>
                  </a:lnTo>
                  <a:lnTo>
                    <a:pt x="71" y="129"/>
                  </a:lnTo>
                  <a:lnTo>
                    <a:pt x="69" y="113"/>
                  </a:lnTo>
                  <a:lnTo>
                    <a:pt x="70" y="96"/>
                  </a:lnTo>
                  <a:lnTo>
                    <a:pt x="71" y="82"/>
                  </a:lnTo>
                  <a:lnTo>
                    <a:pt x="76" y="73"/>
                  </a:lnTo>
                  <a:lnTo>
                    <a:pt x="80" y="64"/>
                  </a:lnTo>
                  <a:lnTo>
                    <a:pt x="81" y="55"/>
                  </a:lnTo>
                  <a:lnTo>
                    <a:pt x="81" y="47"/>
                  </a:lnTo>
                  <a:lnTo>
                    <a:pt x="77" y="40"/>
                  </a:lnTo>
                  <a:lnTo>
                    <a:pt x="73" y="35"/>
                  </a:lnTo>
                  <a:lnTo>
                    <a:pt x="70" y="31"/>
                  </a:lnTo>
                  <a:lnTo>
                    <a:pt x="69" y="28"/>
                  </a:lnTo>
                  <a:lnTo>
                    <a:pt x="70" y="22"/>
                  </a:lnTo>
                  <a:lnTo>
                    <a:pt x="74" y="17"/>
                  </a:lnTo>
                  <a:lnTo>
                    <a:pt x="79" y="12"/>
                  </a:lnTo>
                  <a:lnTo>
                    <a:pt x="84" y="5"/>
                  </a:lnTo>
                  <a:lnTo>
                    <a:pt x="89"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75" name="Freeform 50"/>
            <p:cNvSpPr>
              <a:spLocks/>
            </p:cNvSpPr>
            <p:nvPr/>
          </p:nvSpPr>
          <p:spPr bwMode="auto">
            <a:xfrm>
              <a:off x="6652" y="4728"/>
              <a:ext cx="35" cy="15"/>
            </a:xfrm>
            <a:custGeom>
              <a:avLst/>
              <a:gdLst>
                <a:gd name="T0" fmla="*/ 1 w 70"/>
                <a:gd name="T1" fmla="*/ 0 h 31"/>
                <a:gd name="T2" fmla="*/ 1 w 70"/>
                <a:gd name="T3" fmla="*/ 0 h 31"/>
                <a:gd name="T4" fmla="*/ 0 w 70"/>
                <a:gd name="T5" fmla="*/ 0 h 31"/>
                <a:gd name="T6" fmla="*/ 0 w 70"/>
                <a:gd name="T7" fmla="*/ 0 h 31"/>
                <a:gd name="T8" fmla="*/ 1 w 70"/>
                <a:gd name="T9" fmla="*/ 0 h 31"/>
                <a:gd name="T10" fmla="*/ 1 w 70"/>
                <a:gd name="T11" fmla="*/ 0 h 31"/>
                <a:gd name="T12" fmla="*/ 1 w 70"/>
                <a:gd name="T13" fmla="*/ 0 h 31"/>
                <a:gd name="T14" fmla="*/ 1 w 70"/>
                <a:gd name="T15" fmla="*/ 0 h 31"/>
                <a:gd name="T16" fmla="*/ 1 w 70"/>
                <a:gd name="T17" fmla="*/ 0 h 31"/>
                <a:gd name="T18" fmla="*/ 1 w 70"/>
                <a:gd name="T19" fmla="*/ 0 h 31"/>
                <a:gd name="T20" fmla="*/ 1 w 70"/>
                <a:gd name="T21" fmla="*/ 0 h 31"/>
                <a:gd name="T22" fmla="*/ 1 w 70"/>
                <a:gd name="T23" fmla="*/ 0 h 31"/>
                <a:gd name="T24" fmla="*/ 1 w 70"/>
                <a:gd name="T25" fmla="*/ 0 h 31"/>
                <a:gd name="T26" fmla="*/ 1 w 70"/>
                <a:gd name="T27" fmla="*/ 0 h 31"/>
                <a:gd name="T28" fmla="*/ 1 w 70"/>
                <a:gd name="T29" fmla="*/ 0 h 31"/>
                <a:gd name="T30" fmla="*/ 1 w 70"/>
                <a:gd name="T31" fmla="*/ 0 h 31"/>
                <a:gd name="T32" fmla="*/ 1 w 70"/>
                <a:gd name="T33" fmla="*/ 0 h 31"/>
                <a:gd name="T34" fmla="*/ 1 w 70"/>
                <a:gd name="T35" fmla="*/ 0 h 31"/>
                <a:gd name="T36" fmla="*/ 1 w 70"/>
                <a:gd name="T37" fmla="*/ 0 h 31"/>
                <a:gd name="T38" fmla="*/ 1 w 70"/>
                <a:gd name="T39" fmla="*/ 0 h 31"/>
                <a:gd name="T40" fmla="*/ 1 w 70"/>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31"/>
                <a:gd name="T65" fmla="*/ 70 w 70"/>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31">
                  <a:moveTo>
                    <a:pt x="6" y="31"/>
                  </a:moveTo>
                  <a:lnTo>
                    <a:pt x="2" y="26"/>
                  </a:lnTo>
                  <a:lnTo>
                    <a:pt x="0" y="19"/>
                  </a:lnTo>
                  <a:lnTo>
                    <a:pt x="0" y="12"/>
                  </a:lnTo>
                  <a:lnTo>
                    <a:pt x="2" y="7"/>
                  </a:lnTo>
                  <a:lnTo>
                    <a:pt x="12" y="5"/>
                  </a:lnTo>
                  <a:lnTo>
                    <a:pt x="23" y="3"/>
                  </a:lnTo>
                  <a:lnTo>
                    <a:pt x="35" y="1"/>
                  </a:lnTo>
                  <a:lnTo>
                    <a:pt x="43" y="0"/>
                  </a:lnTo>
                  <a:lnTo>
                    <a:pt x="42" y="8"/>
                  </a:lnTo>
                  <a:lnTo>
                    <a:pt x="45" y="17"/>
                  </a:lnTo>
                  <a:lnTo>
                    <a:pt x="53" y="24"/>
                  </a:lnTo>
                  <a:lnTo>
                    <a:pt x="70" y="31"/>
                  </a:lnTo>
                  <a:lnTo>
                    <a:pt x="62" y="31"/>
                  </a:lnTo>
                  <a:lnTo>
                    <a:pt x="52" y="31"/>
                  </a:lnTo>
                  <a:lnTo>
                    <a:pt x="42" y="29"/>
                  </a:lnTo>
                  <a:lnTo>
                    <a:pt x="32" y="29"/>
                  </a:lnTo>
                  <a:lnTo>
                    <a:pt x="23" y="29"/>
                  </a:lnTo>
                  <a:lnTo>
                    <a:pt x="16" y="29"/>
                  </a:lnTo>
                  <a:lnTo>
                    <a:pt x="10" y="29"/>
                  </a:lnTo>
                  <a:lnTo>
                    <a:pt x="6" y="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76" name="Freeform 51"/>
            <p:cNvSpPr>
              <a:spLocks/>
            </p:cNvSpPr>
            <p:nvPr/>
          </p:nvSpPr>
          <p:spPr bwMode="auto">
            <a:xfrm>
              <a:off x="6640" y="4705"/>
              <a:ext cx="62" cy="26"/>
            </a:xfrm>
            <a:custGeom>
              <a:avLst/>
              <a:gdLst>
                <a:gd name="T0" fmla="*/ 1 w 124"/>
                <a:gd name="T1" fmla="*/ 0 h 53"/>
                <a:gd name="T2" fmla="*/ 1 w 124"/>
                <a:gd name="T3" fmla="*/ 0 h 53"/>
                <a:gd name="T4" fmla="*/ 1 w 124"/>
                <a:gd name="T5" fmla="*/ 0 h 53"/>
                <a:gd name="T6" fmla="*/ 1 w 124"/>
                <a:gd name="T7" fmla="*/ 0 h 53"/>
                <a:gd name="T8" fmla="*/ 1 w 124"/>
                <a:gd name="T9" fmla="*/ 0 h 53"/>
                <a:gd name="T10" fmla="*/ 1 w 124"/>
                <a:gd name="T11" fmla="*/ 0 h 53"/>
                <a:gd name="T12" fmla="*/ 1 w 124"/>
                <a:gd name="T13" fmla="*/ 0 h 53"/>
                <a:gd name="T14" fmla="*/ 1 w 124"/>
                <a:gd name="T15" fmla="*/ 0 h 53"/>
                <a:gd name="T16" fmla="*/ 1 w 124"/>
                <a:gd name="T17" fmla="*/ 0 h 53"/>
                <a:gd name="T18" fmla="*/ 1 w 124"/>
                <a:gd name="T19" fmla="*/ 0 h 53"/>
                <a:gd name="T20" fmla="*/ 1 w 124"/>
                <a:gd name="T21" fmla="*/ 0 h 53"/>
                <a:gd name="T22" fmla="*/ 1 w 124"/>
                <a:gd name="T23" fmla="*/ 0 h 53"/>
                <a:gd name="T24" fmla="*/ 1 w 124"/>
                <a:gd name="T25" fmla="*/ 0 h 53"/>
                <a:gd name="T26" fmla="*/ 1 w 124"/>
                <a:gd name="T27" fmla="*/ 0 h 53"/>
                <a:gd name="T28" fmla="*/ 1 w 124"/>
                <a:gd name="T29" fmla="*/ 0 h 53"/>
                <a:gd name="T30" fmla="*/ 1 w 124"/>
                <a:gd name="T31" fmla="*/ 0 h 53"/>
                <a:gd name="T32" fmla="*/ 1 w 124"/>
                <a:gd name="T33" fmla="*/ 0 h 53"/>
                <a:gd name="T34" fmla="*/ 1 w 124"/>
                <a:gd name="T35" fmla="*/ 0 h 53"/>
                <a:gd name="T36" fmla="*/ 1 w 124"/>
                <a:gd name="T37" fmla="*/ 0 h 53"/>
                <a:gd name="T38" fmla="*/ 1 w 124"/>
                <a:gd name="T39" fmla="*/ 0 h 53"/>
                <a:gd name="T40" fmla="*/ 1 w 124"/>
                <a:gd name="T41" fmla="*/ 0 h 53"/>
                <a:gd name="T42" fmla="*/ 1 w 124"/>
                <a:gd name="T43" fmla="*/ 0 h 53"/>
                <a:gd name="T44" fmla="*/ 0 w 124"/>
                <a:gd name="T45" fmla="*/ 0 h 53"/>
                <a:gd name="T46" fmla="*/ 0 w 124"/>
                <a:gd name="T47" fmla="*/ 0 h 53"/>
                <a:gd name="T48" fmla="*/ 1 w 124"/>
                <a:gd name="T49" fmla="*/ 0 h 53"/>
                <a:gd name="T50" fmla="*/ 1 w 124"/>
                <a:gd name="T51" fmla="*/ 0 h 53"/>
                <a:gd name="T52" fmla="*/ 1 w 124"/>
                <a:gd name="T53" fmla="*/ 0 h 53"/>
                <a:gd name="T54" fmla="*/ 1 w 124"/>
                <a:gd name="T55" fmla="*/ 0 h 53"/>
                <a:gd name="T56" fmla="*/ 1 w 124"/>
                <a:gd name="T57" fmla="*/ 0 h 53"/>
                <a:gd name="T58" fmla="*/ 1 w 124"/>
                <a:gd name="T59" fmla="*/ 0 h 53"/>
                <a:gd name="T60" fmla="*/ 1 w 124"/>
                <a:gd name="T61" fmla="*/ 0 h 53"/>
                <a:gd name="T62" fmla="*/ 1 w 124"/>
                <a:gd name="T63" fmla="*/ 0 h 53"/>
                <a:gd name="T64" fmla="*/ 1 w 124"/>
                <a:gd name="T65" fmla="*/ 0 h 53"/>
                <a:gd name="T66" fmla="*/ 1 w 124"/>
                <a:gd name="T67" fmla="*/ 0 h 53"/>
                <a:gd name="T68" fmla="*/ 1 w 124"/>
                <a:gd name="T69" fmla="*/ 0 h 53"/>
                <a:gd name="T70" fmla="*/ 1 w 124"/>
                <a:gd name="T71" fmla="*/ 0 h 53"/>
                <a:gd name="T72" fmla="*/ 1 w 124"/>
                <a:gd name="T73" fmla="*/ 0 h 53"/>
                <a:gd name="T74" fmla="*/ 1 w 124"/>
                <a:gd name="T75" fmla="*/ 0 h 53"/>
                <a:gd name="T76" fmla="*/ 1 w 124"/>
                <a:gd name="T77" fmla="*/ 0 h 53"/>
                <a:gd name="T78" fmla="*/ 1 w 124"/>
                <a:gd name="T79" fmla="*/ 0 h 53"/>
                <a:gd name="T80" fmla="*/ 1 w 124"/>
                <a:gd name="T81" fmla="*/ 0 h 53"/>
                <a:gd name="T82" fmla="*/ 1 w 124"/>
                <a:gd name="T83" fmla="*/ 0 h 53"/>
                <a:gd name="T84" fmla="*/ 1 w 124"/>
                <a:gd name="T85" fmla="*/ 0 h 53"/>
                <a:gd name="T86" fmla="*/ 1 w 124"/>
                <a:gd name="T87" fmla="*/ 0 h 53"/>
                <a:gd name="T88" fmla="*/ 1 w 124"/>
                <a:gd name="T89" fmla="*/ 0 h 53"/>
                <a:gd name="T90" fmla="*/ 1 w 124"/>
                <a:gd name="T91" fmla="*/ 0 h 53"/>
                <a:gd name="T92" fmla="*/ 1 w 124"/>
                <a:gd name="T93" fmla="*/ 0 h 53"/>
                <a:gd name="T94" fmla="*/ 1 w 124"/>
                <a:gd name="T95" fmla="*/ 0 h 53"/>
                <a:gd name="T96" fmla="*/ 1 w 124"/>
                <a:gd name="T97" fmla="*/ 0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4"/>
                <a:gd name="T148" fmla="*/ 0 h 53"/>
                <a:gd name="T149" fmla="*/ 124 w 124"/>
                <a:gd name="T150" fmla="*/ 53 h 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4" h="53">
                  <a:moveTo>
                    <a:pt x="124" y="21"/>
                  </a:moveTo>
                  <a:lnTo>
                    <a:pt x="120" y="19"/>
                  </a:lnTo>
                  <a:lnTo>
                    <a:pt x="114" y="16"/>
                  </a:lnTo>
                  <a:lnTo>
                    <a:pt x="106" y="14"/>
                  </a:lnTo>
                  <a:lnTo>
                    <a:pt x="100" y="16"/>
                  </a:lnTo>
                  <a:lnTo>
                    <a:pt x="94" y="18"/>
                  </a:lnTo>
                  <a:lnTo>
                    <a:pt x="89" y="16"/>
                  </a:lnTo>
                  <a:lnTo>
                    <a:pt x="83" y="14"/>
                  </a:lnTo>
                  <a:lnTo>
                    <a:pt x="80" y="12"/>
                  </a:lnTo>
                  <a:lnTo>
                    <a:pt x="77" y="9"/>
                  </a:lnTo>
                  <a:lnTo>
                    <a:pt x="71" y="4"/>
                  </a:lnTo>
                  <a:lnTo>
                    <a:pt x="64" y="2"/>
                  </a:lnTo>
                  <a:lnTo>
                    <a:pt x="59" y="0"/>
                  </a:lnTo>
                  <a:lnTo>
                    <a:pt x="51" y="2"/>
                  </a:lnTo>
                  <a:lnTo>
                    <a:pt x="46" y="4"/>
                  </a:lnTo>
                  <a:lnTo>
                    <a:pt x="39" y="5"/>
                  </a:lnTo>
                  <a:lnTo>
                    <a:pt x="33" y="5"/>
                  </a:lnTo>
                  <a:lnTo>
                    <a:pt x="27" y="5"/>
                  </a:lnTo>
                  <a:lnTo>
                    <a:pt x="20" y="4"/>
                  </a:lnTo>
                  <a:lnTo>
                    <a:pt x="11" y="4"/>
                  </a:lnTo>
                  <a:lnTo>
                    <a:pt x="6" y="5"/>
                  </a:lnTo>
                  <a:lnTo>
                    <a:pt x="3" y="12"/>
                  </a:lnTo>
                  <a:lnTo>
                    <a:pt x="0" y="23"/>
                  </a:lnTo>
                  <a:lnTo>
                    <a:pt x="0" y="35"/>
                  </a:lnTo>
                  <a:lnTo>
                    <a:pt x="3" y="42"/>
                  </a:lnTo>
                  <a:lnTo>
                    <a:pt x="9" y="46"/>
                  </a:lnTo>
                  <a:lnTo>
                    <a:pt x="14" y="49"/>
                  </a:lnTo>
                  <a:lnTo>
                    <a:pt x="20" y="51"/>
                  </a:lnTo>
                  <a:lnTo>
                    <a:pt x="26" y="53"/>
                  </a:lnTo>
                  <a:lnTo>
                    <a:pt x="17" y="44"/>
                  </a:lnTo>
                  <a:lnTo>
                    <a:pt x="16" y="30"/>
                  </a:lnTo>
                  <a:lnTo>
                    <a:pt x="17" y="16"/>
                  </a:lnTo>
                  <a:lnTo>
                    <a:pt x="23" y="9"/>
                  </a:lnTo>
                  <a:lnTo>
                    <a:pt x="31" y="9"/>
                  </a:lnTo>
                  <a:lnTo>
                    <a:pt x="39" y="11"/>
                  </a:lnTo>
                  <a:lnTo>
                    <a:pt x="47" y="14"/>
                  </a:lnTo>
                  <a:lnTo>
                    <a:pt x="54" y="18"/>
                  </a:lnTo>
                  <a:lnTo>
                    <a:pt x="60" y="21"/>
                  </a:lnTo>
                  <a:lnTo>
                    <a:pt x="67" y="25"/>
                  </a:lnTo>
                  <a:lnTo>
                    <a:pt x="74" y="26"/>
                  </a:lnTo>
                  <a:lnTo>
                    <a:pt x="80" y="26"/>
                  </a:lnTo>
                  <a:lnTo>
                    <a:pt x="86" y="25"/>
                  </a:lnTo>
                  <a:lnTo>
                    <a:pt x="93" y="23"/>
                  </a:lnTo>
                  <a:lnTo>
                    <a:pt x="99" y="25"/>
                  </a:lnTo>
                  <a:lnTo>
                    <a:pt x="104" y="26"/>
                  </a:lnTo>
                  <a:lnTo>
                    <a:pt x="109" y="26"/>
                  </a:lnTo>
                  <a:lnTo>
                    <a:pt x="114" y="26"/>
                  </a:lnTo>
                  <a:lnTo>
                    <a:pt x="120" y="23"/>
                  </a:lnTo>
                  <a:lnTo>
                    <a:pt x="124" y="2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77" name="Freeform 52"/>
            <p:cNvSpPr>
              <a:spLocks/>
            </p:cNvSpPr>
            <p:nvPr/>
          </p:nvSpPr>
          <p:spPr bwMode="auto">
            <a:xfrm>
              <a:off x="6702" y="4694"/>
              <a:ext cx="22" cy="30"/>
            </a:xfrm>
            <a:custGeom>
              <a:avLst/>
              <a:gdLst>
                <a:gd name="T0" fmla="*/ 0 w 46"/>
                <a:gd name="T1" fmla="*/ 0 h 62"/>
                <a:gd name="T2" fmla="*/ 0 w 46"/>
                <a:gd name="T3" fmla="*/ 0 h 62"/>
                <a:gd name="T4" fmla="*/ 0 w 46"/>
                <a:gd name="T5" fmla="*/ 0 h 62"/>
                <a:gd name="T6" fmla="*/ 0 w 46"/>
                <a:gd name="T7" fmla="*/ 0 h 62"/>
                <a:gd name="T8" fmla="*/ 0 w 46"/>
                <a:gd name="T9" fmla="*/ 0 h 62"/>
                <a:gd name="T10" fmla="*/ 0 w 46"/>
                <a:gd name="T11" fmla="*/ 0 h 62"/>
                <a:gd name="T12" fmla="*/ 0 w 46"/>
                <a:gd name="T13" fmla="*/ 0 h 62"/>
                <a:gd name="T14" fmla="*/ 0 w 46"/>
                <a:gd name="T15" fmla="*/ 0 h 62"/>
                <a:gd name="T16" fmla="*/ 0 w 46"/>
                <a:gd name="T17" fmla="*/ 0 h 62"/>
                <a:gd name="T18" fmla="*/ 0 w 46"/>
                <a:gd name="T19" fmla="*/ 0 h 62"/>
                <a:gd name="T20" fmla="*/ 0 w 46"/>
                <a:gd name="T21" fmla="*/ 0 h 62"/>
                <a:gd name="T22" fmla="*/ 0 w 46"/>
                <a:gd name="T23" fmla="*/ 0 h 62"/>
                <a:gd name="T24" fmla="*/ 0 w 46"/>
                <a:gd name="T25" fmla="*/ 0 h 62"/>
                <a:gd name="T26" fmla="*/ 0 w 46"/>
                <a:gd name="T27" fmla="*/ 0 h 62"/>
                <a:gd name="T28" fmla="*/ 0 w 46"/>
                <a:gd name="T29" fmla="*/ 0 h 62"/>
                <a:gd name="T30" fmla="*/ 0 w 46"/>
                <a:gd name="T31" fmla="*/ 0 h 62"/>
                <a:gd name="T32" fmla="*/ 0 w 46"/>
                <a:gd name="T33" fmla="*/ 0 h 62"/>
                <a:gd name="T34" fmla="*/ 0 w 46"/>
                <a:gd name="T35" fmla="*/ 0 h 62"/>
                <a:gd name="T36" fmla="*/ 0 w 46"/>
                <a:gd name="T37" fmla="*/ 0 h 62"/>
                <a:gd name="T38" fmla="*/ 0 w 46"/>
                <a:gd name="T39" fmla="*/ 0 h 62"/>
                <a:gd name="T40" fmla="*/ 0 w 46"/>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62"/>
                <a:gd name="T65" fmla="*/ 46 w 46"/>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62">
                  <a:moveTo>
                    <a:pt x="45" y="55"/>
                  </a:moveTo>
                  <a:lnTo>
                    <a:pt x="46" y="44"/>
                  </a:lnTo>
                  <a:lnTo>
                    <a:pt x="46" y="32"/>
                  </a:lnTo>
                  <a:lnTo>
                    <a:pt x="46" y="23"/>
                  </a:lnTo>
                  <a:lnTo>
                    <a:pt x="43" y="14"/>
                  </a:lnTo>
                  <a:lnTo>
                    <a:pt x="39" y="9"/>
                  </a:lnTo>
                  <a:lnTo>
                    <a:pt x="35" y="4"/>
                  </a:lnTo>
                  <a:lnTo>
                    <a:pt x="29" y="2"/>
                  </a:lnTo>
                  <a:lnTo>
                    <a:pt x="23" y="0"/>
                  </a:lnTo>
                  <a:lnTo>
                    <a:pt x="16" y="2"/>
                  </a:lnTo>
                  <a:lnTo>
                    <a:pt x="10" y="9"/>
                  </a:lnTo>
                  <a:lnTo>
                    <a:pt x="5" y="23"/>
                  </a:lnTo>
                  <a:lnTo>
                    <a:pt x="0" y="44"/>
                  </a:lnTo>
                  <a:lnTo>
                    <a:pt x="6" y="49"/>
                  </a:lnTo>
                  <a:lnTo>
                    <a:pt x="15" y="56"/>
                  </a:lnTo>
                  <a:lnTo>
                    <a:pt x="22" y="60"/>
                  </a:lnTo>
                  <a:lnTo>
                    <a:pt x="27" y="62"/>
                  </a:lnTo>
                  <a:lnTo>
                    <a:pt x="32" y="60"/>
                  </a:lnTo>
                  <a:lnTo>
                    <a:pt x="36" y="58"/>
                  </a:lnTo>
                  <a:lnTo>
                    <a:pt x="40" y="55"/>
                  </a:lnTo>
                  <a:lnTo>
                    <a:pt x="45" y="5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78" name="Freeform 53"/>
            <p:cNvSpPr>
              <a:spLocks/>
            </p:cNvSpPr>
            <p:nvPr/>
          </p:nvSpPr>
          <p:spPr bwMode="auto">
            <a:xfrm>
              <a:off x="6103" y="4548"/>
              <a:ext cx="22" cy="14"/>
            </a:xfrm>
            <a:custGeom>
              <a:avLst/>
              <a:gdLst>
                <a:gd name="T0" fmla="*/ 1 w 44"/>
                <a:gd name="T1" fmla="*/ 1 h 28"/>
                <a:gd name="T2" fmla="*/ 1 w 44"/>
                <a:gd name="T3" fmla="*/ 1 h 28"/>
                <a:gd name="T4" fmla="*/ 1 w 44"/>
                <a:gd name="T5" fmla="*/ 1 h 28"/>
                <a:gd name="T6" fmla="*/ 0 w 44"/>
                <a:gd name="T7" fmla="*/ 1 h 28"/>
                <a:gd name="T8" fmla="*/ 0 w 44"/>
                <a:gd name="T9" fmla="*/ 1 h 28"/>
                <a:gd name="T10" fmla="*/ 1 w 44"/>
                <a:gd name="T11" fmla="*/ 1 h 28"/>
                <a:gd name="T12" fmla="*/ 1 w 44"/>
                <a:gd name="T13" fmla="*/ 1 h 28"/>
                <a:gd name="T14" fmla="*/ 1 w 44"/>
                <a:gd name="T15" fmla="*/ 0 h 28"/>
                <a:gd name="T16" fmla="*/ 1 w 44"/>
                <a:gd name="T17" fmla="*/ 0 h 28"/>
                <a:gd name="T18" fmla="*/ 1 w 44"/>
                <a:gd name="T19" fmla="*/ 1 h 28"/>
                <a:gd name="T20" fmla="*/ 1 w 44"/>
                <a:gd name="T21" fmla="*/ 1 h 28"/>
                <a:gd name="T22" fmla="*/ 1 w 44"/>
                <a:gd name="T23" fmla="*/ 1 h 28"/>
                <a:gd name="T24" fmla="*/ 1 w 44"/>
                <a:gd name="T25" fmla="*/ 1 h 28"/>
                <a:gd name="T26" fmla="*/ 1 w 44"/>
                <a:gd name="T27" fmla="*/ 1 h 28"/>
                <a:gd name="T28" fmla="*/ 1 w 44"/>
                <a:gd name="T29" fmla="*/ 1 h 28"/>
                <a:gd name="T30" fmla="*/ 1 w 44"/>
                <a:gd name="T31" fmla="*/ 1 h 28"/>
                <a:gd name="T32" fmla="*/ 1 w 44"/>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28"/>
                <a:gd name="T53" fmla="*/ 44 w 44"/>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28">
                  <a:moveTo>
                    <a:pt x="7" y="28"/>
                  </a:moveTo>
                  <a:lnTo>
                    <a:pt x="4" y="22"/>
                  </a:lnTo>
                  <a:lnTo>
                    <a:pt x="1" y="17"/>
                  </a:lnTo>
                  <a:lnTo>
                    <a:pt x="0" y="14"/>
                  </a:lnTo>
                  <a:lnTo>
                    <a:pt x="0" y="10"/>
                  </a:lnTo>
                  <a:lnTo>
                    <a:pt x="5" y="5"/>
                  </a:lnTo>
                  <a:lnTo>
                    <a:pt x="14" y="1"/>
                  </a:lnTo>
                  <a:lnTo>
                    <a:pt x="21" y="0"/>
                  </a:lnTo>
                  <a:lnTo>
                    <a:pt x="28" y="0"/>
                  </a:lnTo>
                  <a:lnTo>
                    <a:pt x="34" y="3"/>
                  </a:lnTo>
                  <a:lnTo>
                    <a:pt x="40" y="8"/>
                  </a:lnTo>
                  <a:lnTo>
                    <a:pt x="44" y="14"/>
                  </a:lnTo>
                  <a:lnTo>
                    <a:pt x="44" y="19"/>
                  </a:lnTo>
                  <a:lnTo>
                    <a:pt x="38" y="22"/>
                  </a:lnTo>
                  <a:lnTo>
                    <a:pt x="28" y="26"/>
                  </a:lnTo>
                  <a:lnTo>
                    <a:pt x="17" y="28"/>
                  </a:lnTo>
                  <a:lnTo>
                    <a:pt x="7"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79" name="Freeform 54"/>
            <p:cNvSpPr>
              <a:spLocks/>
            </p:cNvSpPr>
            <p:nvPr/>
          </p:nvSpPr>
          <p:spPr bwMode="auto">
            <a:xfrm>
              <a:off x="6156" y="4588"/>
              <a:ext cx="17" cy="16"/>
            </a:xfrm>
            <a:custGeom>
              <a:avLst/>
              <a:gdLst>
                <a:gd name="T0" fmla="*/ 0 w 35"/>
                <a:gd name="T1" fmla="*/ 1 h 32"/>
                <a:gd name="T2" fmla="*/ 0 w 35"/>
                <a:gd name="T3" fmla="*/ 1 h 32"/>
                <a:gd name="T4" fmla="*/ 0 w 35"/>
                <a:gd name="T5" fmla="*/ 1 h 32"/>
                <a:gd name="T6" fmla="*/ 0 w 35"/>
                <a:gd name="T7" fmla="*/ 1 h 32"/>
                <a:gd name="T8" fmla="*/ 0 w 35"/>
                <a:gd name="T9" fmla="*/ 1 h 32"/>
                <a:gd name="T10" fmla="*/ 0 w 35"/>
                <a:gd name="T11" fmla="*/ 1 h 32"/>
                <a:gd name="T12" fmla="*/ 0 w 35"/>
                <a:gd name="T13" fmla="*/ 1 h 32"/>
                <a:gd name="T14" fmla="*/ 0 w 35"/>
                <a:gd name="T15" fmla="*/ 1 h 32"/>
                <a:gd name="T16" fmla="*/ 0 w 35"/>
                <a:gd name="T17" fmla="*/ 1 h 32"/>
                <a:gd name="T18" fmla="*/ 0 w 35"/>
                <a:gd name="T19" fmla="*/ 0 h 32"/>
                <a:gd name="T20" fmla="*/ 0 w 35"/>
                <a:gd name="T21" fmla="*/ 1 h 32"/>
                <a:gd name="T22" fmla="*/ 0 w 35"/>
                <a:gd name="T23" fmla="*/ 1 h 32"/>
                <a:gd name="T24" fmla="*/ 0 w 35"/>
                <a:gd name="T25" fmla="*/ 1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32"/>
                <a:gd name="T41" fmla="*/ 35 w 35"/>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32">
                  <a:moveTo>
                    <a:pt x="35" y="25"/>
                  </a:moveTo>
                  <a:lnTo>
                    <a:pt x="25" y="30"/>
                  </a:lnTo>
                  <a:lnTo>
                    <a:pt x="16" y="32"/>
                  </a:lnTo>
                  <a:lnTo>
                    <a:pt x="9" y="30"/>
                  </a:lnTo>
                  <a:lnTo>
                    <a:pt x="0" y="25"/>
                  </a:lnTo>
                  <a:lnTo>
                    <a:pt x="6" y="19"/>
                  </a:lnTo>
                  <a:lnTo>
                    <a:pt x="13" y="14"/>
                  </a:lnTo>
                  <a:lnTo>
                    <a:pt x="19" y="9"/>
                  </a:lnTo>
                  <a:lnTo>
                    <a:pt x="23" y="4"/>
                  </a:lnTo>
                  <a:lnTo>
                    <a:pt x="27" y="0"/>
                  </a:lnTo>
                  <a:lnTo>
                    <a:pt x="32" y="2"/>
                  </a:lnTo>
                  <a:lnTo>
                    <a:pt x="35" y="9"/>
                  </a:lnTo>
                  <a:lnTo>
                    <a:pt x="35" y="2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80" name="Freeform 55"/>
            <p:cNvSpPr>
              <a:spLocks/>
            </p:cNvSpPr>
            <p:nvPr/>
          </p:nvSpPr>
          <p:spPr bwMode="auto">
            <a:xfrm>
              <a:off x="6137" y="4572"/>
              <a:ext cx="32" cy="25"/>
            </a:xfrm>
            <a:custGeom>
              <a:avLst/>
              <a:gdLst>
                <a:gd name="T0" fmla="*/ 1 w 64"/>
                <a:gd name="T1" fmla="*/ 1 h 49"/>
                <a:gd name="T2" fmla="*/ 1 w 64"/>
                <a:gd name="T3" fmla="*/ 1 h 49"/>
                <a:gd name="T4" fmla="*/ 1 w 64"/>
                <a:gd name="T5" fmla="*/ 1 h 49"/>
                <a:gd name="T6" fmla="*/ 1 w 64"/>
                <a:gd name="T7" fmla="*/ 1 h 49"/>
                <a:gd name="T8" fmla="*/ 0 w 64"/>
                <a:gd name="T9" fmla="*/ 1 h 49"/>
                <a:gd name="T10" fmla="*/ 1 w 64"/>
                <a:gd name="T11" fmla="*/ 1 h 49"/>
                <a:gd name="T12" fmla="*/ 1 w 64"/>
                <a:gd name="T13" fmla="*/ 1 h 49"/>
                <a:gd name="T14" fmla="*/ 1 w 64"/>
                <a:gd name="T15" fmla="*/ 1 h 49"/>
                <a:gd name="T16" fmla="*/ 1 w 64"/>
                <a:gd name="T17" fmla="*/ 1 h 49"/>
                <a:gd name="T18" fmla="*/ 1 w 64"/>
                <a:gd name="T19" fmla="*/ 1 h 49"/>
                <a:gd name="T20" fmla="*/ 1 w 64"/>
                <a:gd name="T21" fmla="*/ 0 h 49"/>
                <a:gd name="T22" fmla="*/ 1 w 64"/>
                <a:gd name="T23" fmla="*/ 0 h 49"/>
                <a:gd name="T24" fmla="*/ 1 w 64"/>
                <a:gd name="T25" fmla="*/ 1 h 49"/>
                <a:gd name="T26" fmla="*/ 1 w 64"/>
                <a:gd name="T27" fmla="*/ 1 h 49"/>
                <a:gd name="T28" fmla="*/ 1 w 64"/>
                <a:gd name="T29" fmla="*/ 1 h 49"/>
                <a:gd name="T30" fmla="*/ 1 w 64"/>
                <a:gd name="T31" fmla="*/ 1 h 49"/>
                <a:gd name="T32" fmla="*/ 1 w 64"/>
                <a:gd name="T33" fmla="*/ 1 h 49"/>
                <a:gd name="T34" fmla="*/ 1 w 64"/>
                <a:gd name="T35" fmla="*/ 1 h 49"/>
                <a:gd name="T36" fmla="*/ 1 w 64"/>
                <a:gd name="T37" fmla="*/ 1 h 49"/>
                <a:gd name="T38" fmla="*/ 1 w 64"/>
                <a:gd name="T39" fmla="*/ 1 h 49"/>
                <a:gd name="T40" fmla="*/ 1 w 64"/>
                <a:gd name="T41" fmla="*/ 1 h 49"/>
                <a:gd name="T42" fmla="*/ 1 w 64"/>
                <a:gd name="T43" fmla="*/ 1 h 49"/>
                <a:gd name="T44" fmla="*/ 1 w 64"/>
                <a:gd name="T45" fmla="*/ 1 h 49"/>
                <a:gd name="T46" fmla="*/ 1 w 64"/>
                <a:gd name="T47" fmla="*/ 1 h 49"/>
                <a:gd name="T48" fmla="*/ 1 w 64"/>
                <a:gd name="T49" fmla="*/ 1 h 49"/>
                <a:gd name="T50" fmla="*/ 1 w 64"/>
                <a:gd name="T51" fmla="*/ 1 h 49"/>
                <a:gd name="T52" fmla="*/ 1 w 64"/>
                <a:gd name="T53" fmla="*/ 1 h 49"/>
                <a:gd name="T54" fmla="*/ 1 w 64"/>
                <a:gd name="T55" fmla="*/ 1 h 49"/>
                <a:gd name="T56" fmla="*/ 1 w 64"/>
                <a:gd name="T57" fmla="*/ 1 h 49"/>
                <a:gd name="T58" fmla="*/ 1 w 64"/>
                <a:gd name="T59" fmla="*/ 1 h 49"/>
                <a:gd name="T60" fmla="*/ 1 w 64"/>
                <a:gd name="T61" fmla="*/ 1 h 49"/>
                <a:gd name="T62" fmla="*/ 1 w 64"/>
                <a:gd name="T63" fmla="*/ 1 h 49"/>
                <a:gd name="T64" fmla="*/ 1 w 64"/>
                <a:gd name="T65" fmla="*/ 1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49"/>
                <a:gd name="T101" fmla="*/ 64 w 64"/>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49">
                  <a:moveTo>
                    <a:pt x="10" y="49"/>
                  </a:moveTo>
                  <a:lnTo>
                    <a:pt x="5" y="45"/>
                  </a:lnTo>
                  <a:lnTo>
                    <a:pt x="3" y="40"/>
                  </a:lnTo>
                  <a:lnTo>
                    <a:pt x="1" y="35"/>
                  </a:lnTo>
                  <a:lnTo>
                    <a:pt x="0" y="29"/>
                  </a:lnTo>
                  <a:lnTo>
                    <a:pt x="10" y="24"/>
                  </a:lnTo>
                  <a:lnTo>
                    <a:pt x="18" y="19"/>
                  </a:lnTo>
                  <a:lnTo>
                    <a:pt x="27" y="12"/>
                  </a:lnTo>
                  <a:lnTo>
                    <a:pt x="33" y="7"/>
                  </a:lnTo>
                  <a:lnTo>
                    <a:pt x="38" y="1"/>
                  </a:lnTo>
                  <a:lnTo>
                    <a:pt x="47" y="0"/>
                  </a:lnTo>
                  <a:lnTo>
                    <a:pt x="55" y="0"/>
                  </a:lnTo>
                  <a:lnTo>
                    <a:pt x="61" y="5"/>
                  </a:lnTo>
                  <a:lnTo>
                    <a:pt x="63" y="7"/>
                  </a:lnTo>
                  <a:lnTo>
                    <a:pt x="64" y="8"/>
                  </a:lnTo>
                  <a:lnTo>
                    <a:pt x="64" y="12"/>
                  </a:lnTo>
                  <a:lnTo>
                    <a:pt x="64" y="14"/>
                  </a:lnTo>
                  <a:lnTo>
                    <a:pt x="61" y="17"/>
                  </a:lnTo>
                  <a:lnTo>
                    <a:pt x="58" y="21"/>
                  </a:lnTo>
                  <a:lnTo>
                    <a:pt x="54" y="24"/>
                  </a:lnTo>
                  <a:lnTo>
                    <a:pt x="51" y="26"/>
                  </a:lnTo>
                  <a:lnTo>
                    <a:pt x="47" y="29"/>
                  </a:lnTo>
                  <a:lnTo>
                    <a:pt x="41" y="36"/>
                  </a:lnTo>
                  <a:lnTo>
                    <a:pt x="35" y="42"/>
                  </a:lnTo>
                  <a:lnTo>
                    <a:pt x="27" y="43"/>
                  </a:lnTo>
                  <a:lnTo>
                    <a:pt x="24" y="43"/>
                  </a:lnTo>
                  <a:lnTo>
                    <a:pt x="23" y="43"/>
                  </a:lnTo>
                  <a:lnTo>
                    <a:pt x="20" y="43"/>
                  </a:lnTo>
                  <a:lnTo>
                    <a:pt x="17" y="43"/>
                  </a:lnTo>
                  <a:lnTo>
                    <a:pt x="14" y="43"/>
                  </a:lnTo>
                  <a:lnTo>
                    <a:pt x="13" y="45"/>
                  </a:lnTo>
                  <a:lnTo>
                    <a:pt x="11" y="47"/>
                  </a:lnTo>
                  <a:lnTo>
                    <a:pt x="10" y="4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81" name="Freeform 56"/>
            <p:cNvSpPr>
              <a:spLocks/>
            </p:cNvSpPr>
            <p:nvPr/>
          </p:nvSpPr>
          <p:spPr bwMode="auto">
            <a:xfrm>
              <a:off x="6122" y="4509"/>
              <a:ext cx="102" cy="52"/>
            </a:xfrm>
            <a:custGeom>
              <a:avLst/>
              <a:gdLst>
                <a:gd name="T0" fmla="*/ 1 w 204"/>
                <a:gd name="T1" fmla="*/ 1 h 103"/>
                <a:gd name="T2" fmla="*/ 1 w 204"/>
                <a:gd name="T3" fmla="*/ 1 h 103"/>
                <a:gd name="T4" fmla="*/ 1 w 204"/>
                <a:gd name="T5" fmla="*/ 1 h 103"/>
                <a:gd name="T6" fmla="*/ 1 w 204"/>
                <a:gd name="T7" fmla="*/ 1 h 103"/>
                <a:gd name="T8" fmla="*/ 1 w 204"/>
                <a:gd name="T9" fmla="*/ 1 h 103"/>
                <a:gd name="T10" fmla="*/ 1 w 204"/>
                <a:gd name="T11" fmla="*/ 1 h 103"/>
                <a:gd name="T12" fmla="*/ 1 w 204"/>
                <a:gd name="T13" fmla="*/ 1 h 103"/>
                <a:gd name="T14" fmla="*/ 1 w 204"/>
                <a:gd name="T15" fmla="*/ 1 h 103"/>
                <a:gd name="T16" fmla="*/ 1 w 204"/>
                <a:gd name="T17" fmla="*/ 1 h 103"/>
                <a:gd name="T18" fmla="*/ 1 w 204"/>
                <a:gd name="T19" fmla="*/ 1 h 103"/>
                <a:gd name="T20" fmla="*/ 1 w 204"/>
                <a:gd name="T21" fmla="*/ 1 h 103"/>
                <a:gd name="T22" fmla="*/ 1 w 204"/>
                <a:gd name="T23" fmla="*/ 1 h 103"/>
                <a:gd name="T24" fmla="*/ 1 w 204"/>
                <a:gd name="T25" fmla="*/ 1 h 103"/>
                <a:gd name="T26" fmla="*/ 1 w 204"/>
                <a:gd name="T27" fmla="*/ 1 h 103"/>
                <a:gd name="T28" fmla="*/ 1 w 204"/>
                <a:gd name="T29" fmla="*/ 1 h 103"/>
                <a:gd name="T30" fmla="*/ 1 w 204"/>
                <a:gd name="T31" fmla="*/ 1 h 103"/>
                <a:gd name="T32" fmla="*/ 1 w 204"/>
                <a:gd name="T33" fmla="*/ 1 h 103"/>
                <a:gd name="T34" fmla="*/ 1 w 204"/>
                <a:gd name="T35" fmla="*/ 1 h 103"/>
                <a:gd name="T36" fmla="*/ 1 w 204"/>
                <a:gd name="T37" fmla="*/ 1 h 103"/>
                <a:gd name="T38" fmla="*/ 1 w 204"/>
                <a:gd name="T39" fmla="*/ 1 h 103"/>
                <a:gd name="T40" fmla="*/ 1 w 204"/>
                <a:gd name="T41" fmla="*/ 1 h 103"/>
                <a:gd name="T42" fmla="*/ 1 w 204"/>
                <a:gd name="T43" fmla="*/ 1 h 103"/>
                <a:gd name="T44" fmla="*/ 1 w 204"/>
                <a:gd name="T45" fmla="*/ 1 h 103"/>
                <a:gd name="T46" fmla="*/ 1 w 204"/>
                <a:gd name="T47" fmla="*/ 1 h 103"/>
                <a:gd name="T48" fmla="*/ 1 w 204"/>
                <a:gd name="T49" fmla="*/ 1 h 103"/>
                <a:gd name="T50" fmla="*/ 1 w 204"/>
                <a:gd name="T51" fmla="*/ 1 h 103"/>
                <a:gd name="T52" fmla="*/ 1 w 204"/>
                <a:gd name="T53" fmla="*/ 1 h 103"/>
                <a:gd name="T54" fmla="*/ 1 w 204"/>
                <a:gd name="T55" fmla="*/ 1 h 103"/>
                <a:gd name="T56" fmla="*/ 1 w 204"/>
                <a:gd name="T57" fmla="*/ 1 h 103"/>
                <a:gd name="T58" fmla="*/ 0 w 204"/>
                <a:gd name="T59" fmla="*/ 1 h 103"/>
                <a:gd name="T60" fmla="*/ 1 w 204"/>
                <a:gd name="T61" fmla="*/ 1 h 103"/>
                <a:gd name="T62" fmla="*/ 1 w 204"/>
                <a:gd name="T63" fmla="*/ 1 h 103"/>
                <a:gd name="T64" fmla="*/ 1 w 204"/>
                <a:gd name="T65" fmla="*/ 1 h 103"/>
                <a:gd name="T66" fmla="*/ 1 w 204"/>
                <a:gd name="T67" fmla="*/ 1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4"/>
                <a:gd name="T103" fmla="*/ 0 h 103"/>
                <a:gd name="T104" fmla="*/ 204 w 204"/>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4" h="103">
                  <a:moveTo>
                    <a:pt x="60" y="5"/>
                  </a:moveTo>
                  <a:lnTo>
                    <a:pt x="64" y="3"/>
                  </a:lnTo>
                  <a:lnTo>
                    <a:pt x="70" y="3"/>
                  </a:lnTo>
                  <a:lnTo>
                    <a:pt x="75" y="5"/>
                  </a:lnTo>
                  <a:lnTo>
                    <a:pt x="80" y="7"/>
                  </a:lnTo>
                  <a:lnTo>
                    <a:pt x="84" y="12"/>
                  </a:lnTo>
                  <a:lnTo>
                    <a:pt x="90" y="17"/>
                  </a:lnTo>
                  <a:lnTo>
                    <a:pt x="95" y="24"/>
                  </a:lnTo>
                  <a:lnTo>
                    <a:pt x="101" y="28"/>
                  </a:lnTo>
                  <a:lnTo>
                    <a:pt x="107" y="33"/>
                  </a:lnTo>
                  <a:lnTo>
                    <a:pt x="113" y="37"/>
                  </a:lnTo>
                  <a:lnTo>
                    <a:pt x="118" y="40"/>
                  </a:lnTo>
                  <a:lnTo>
                    <a:pt x="124" y="40"/>
                  </a:lnTo>
                  <a:lnTo>
                    <a:pt x="134" y="40"/>
                  </a:lnTo>
                  <a:lnTo>
                    <a:pt x="143" y="40"/>
                  </a:lnTo>
                  <a:lnTo>
                    <a:pt x="150" y="44"/>
                  </a:lnTo>
                  <a:lnTo>
                    <a:pt x="155" y="47"/>
                  </a:lnTo>
                  <a:lnTo>
                    <a:pt x="160" y="49"/>
                  </a:lnTo>
                  <a:lnTo>
                    <a:pt x="164" y="51"/>
                  </a:lnTo>
                  <a:lnTo>
                    <a:pt x="171" y="52"/>
                  </a:lnTo>
                  <a:lnTo>
                    <a:pt x="178" y="54"/>
                  </a:lnTo>
                  <a:lnTo>
                    <a:pt x="185" y="56"/>
                  </a:lnTo>
                  <a:lnTo>
                    <a:pt x="192" y="56"/>
                  </a:lnTo>
                  <a:lnTo>
                    <a:pt x="198" y="58"/>
                  </a:lnTo>
                  <a:lnTo>
                    <a:pt x="204" y="58"/>
                  </a:lnTo>
                  <a:lnTo>
                    <a:pt x="197" y="66"/>
                  </a:lnTo>
                  <a:lnTo>
                    <a:pt x="190" y="77"/>
                  </a:lnTo>
                  <a:lnTo>
                    <a:pt x="184" y="89"/>
                  </a:lnTo>
                  <a:lnTo>
                    <a:pt x="180" y="103"/>
                  </a:lnTo>
                  <a:lnTo>
                    <a:pt x="175" y="98"/>
                  </a:lnTo>
                  <a:lnTo>
                    <a:pt x="170" y="91"/>
                  </a:lnTo>
                  <a:lnTo>
                    <a:pt x="164" y="84"/>
                  </a:lnTo>
                  <a:lnTo>
                    <a:pt x="158" y="80"/>
                  </a:lnTo>
                  <a:lnTo>
                    <a:pt x="154" y="78"/>
                  </a:lnTo>
                  <a:lnTo>
                    <a:pt x="148" y="78"/>
                  </a:lnTo>
                  <a:lnTo>
                    <a:pt x="140" y="80"/>
                  </a:lnTo>
                  <a:lnTo>
                    <a:pt x="131" y="82"/>
                  </a:lnTo>
                  <a:lnTo>
                    <a:pt x="123" y="84"/>
                  </a:lnTo>
                  <a:lnTo>
                    <a:pt x="114" y="85"/>
                  </a:lnTo>
                  <a:lnTo>
                    <a:pt x="107" y="87"/>
                  </a:lnTo>
                  <a:lnTo>
                    <a:pt x="101" y="87"/>
                  </a:lnTo>
                  <a:lnTo>
                    <a:pt x="90" y="82"/>
                  </a:lnTo>
                  <a:lnTo>
                    <a:pt x="81" y="68"/>
                  </a:lnTo>
                  <a:lnTo>
                    <a:pt x="74" y="54"/>
                  </a:lnTo>
                  <a:lnTo>
                    <a:pt x="71" y="45"/>
                  </a:lnTo>
                  <a:lnTo>
                    <a:pt x="68" y="42"/>
                  </a:lnTo>
                  <a:lnTo>
                    <a:pt x="65" y="42"/>
                  </a:lnTo>
                  <a:lnTo>
                    <a:pt x="60" y="44"/>
                  </a:lnTo>
                  <a:lnTo>
                    <a:pt x="54" y="45"/>
                  </a:lnTo>
                  <a:lnTo>
                    <a:pt x="50" y="47"/>
                  </a:lnTo>
                  <a:lnTo>
                    <a:pt x="44" y="45"/>
                  </a:lnTo>
                  <a:lnTo>
                    <a:pt x="37" y="44"/>
                  </a:lnTo>
                  <a:lnTo>
                    <a:pt x="30" y="40"/>
                  </a:lnTo>
                  <a:lnTo>
                    <a:pt x="23" y="37"/>
                  </a:lnTo>
                  <a:lnTo>
                    <a:pt x="15" y="33"/>
                  </a:lnTo>
                  <a:lnTo>
                    <a:pt x="10" y="28"/>
                  </a:lnTo>
                  <a:lnTo>
                    <a:pt x="5" y="24"/>
                  </a:lnTo>
                  <a:lnTo>
                    <a:pt x="1" y="19"/>
                  </a:lnTo>
                  <a:lnTo>
                    <a:pt x="0" y="12"/>
                  </a:lnTo>
                  <a:lnTo>
                    <a:pt x="0" y="7"/>
                  </a:lnTo>
                  <a:lnTo>
                    <a:pt x="3" y="0"/>
                  </a:lnTo>
                  <a:lnTo>
                    <a:pt x="7" y="3"/>
                  </a:lnTo>
                  <a:lnTo>
                    <a:pt x="13" y="9"/>
                  </a:lnTo>
                  <a:lnTo>
                    <a:pt x="21" y="14"/>
                  </a:lnTo>
                  <a:lnTo>
                    <a:pt x="34" y="19"/>
                  </a:lnTo>
                  <a:lnTo>
                    <a:pt x="41" y="19"/>
                  </a:lnTo>
                  <a:lnTo>
                    <a:pt x="48" y="17"/>
                  </a:lnTo>
                  <a:lnTo>
                    <a:pt x="54" y="12"/>
                  </a:lnTo>
                  <a:lnTo>
                    <a:pt x="60"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82" name="Freeform 57"/>
            <p:cNvSpPr>
              <a:spLocks/>
            </p:cNvSpPr>
            <p:nvPr/>
          </p:nvSpPr>
          <p:spPr bwMode="auto">
            <a:xfrm>
              <a:off x="6117" y="4559"/>
              <a:ext cx="35" cy="24"/>
            </a:xfrm>
            <a:custGeom>
              <a:avLst/>
              <a:gdLst>
                <a:gd name="T0" fmla="*/ 0 w 70"/>
                <a:gd name="T1" fmla="*/ 1 h 48"/>
                <a:gd name="T2" fmla="*/ 1 w 70"/>
                <a:gd name="T3" fmla="*/ 1 h 48"/>
                <a:gd name="T4" fmla="*/ 1 w 70"/>
                <a:gd name="T5" fmla="*/ 1 h 48"/>
                <a:gd name="T6" fmla="*/ 1 w 70"/>
                <a:gd name="T7" fmla="*/ 1 h 48"/>
                <a:gd name="T8" fmla="*/ 1 w 70"/>
                <a:gd name="T9" fmla="*/ 1 h 48"/>
                <a:gd name="T10" fmla="*/ 1 w 70"/>
                <a:gd name="T11" fmla="*/ 1 h 48"/>
                <a:gd name="T12" fmla="*/ 1 w 70"/>
                <a:gd name="T13" fmla="*/ 1 h 48"/>
                <a:gd name="T14" fmla="*/ 1 w 70"/>
                <a:gd name="T15" fmla="*/ 1 h 48"/>
                <a:gd name="T16" fmla="*/ 1 w 70"/>
                <a:gd name="T17" fmla="*/ 0 h 48"/>
                <a:gd name="T18" fmla="*/ 1 w 70"/>
                <a:gd name="T19" fmla="*/ 1 h 48"/>
                <a:gd name="T20" fmla="*/ 1 w 70"/>
                <a:gd name="T21" fmla="*/ 1 h 48"/>
                <a:gd name="T22" fmla="*/ 1 w 70"/>
                <a:gd name="T23" fmla="*/ 1 h 48"/>
                <a:gd name="T24" fmla="*/ 1 w 70"/>
                <a:gd name="T25" fmla="*/ 1 h 48"/>
                <a:gd name="T26" fmla="*/ 1 w 70"/>
                <a:gd name="T27" fmla="*/ 1 h 48"/>
                <a:gd name="T28" fmla="*/ 1 w 70"/>
                <a:gd name="T29" fmla="*/ 1 h 48"/>
                <a:gd name="T30" fmla="*/ 1 w 70"/>
                <a:gd name="T31" fmla="*/ 1 h 48"/>
                <a:gd name="T32" fmla="*/ 1 w 70"/>
                <a:gd name="T33" fmla="*/ 1 h 48"/>
                <a:gd name="T34" fmla="*/ 1 w 70"/>
                <a:gd name="T35" fmla="*/ 1 h 48"/>
                <a:gd name="T36" fmla="*/ 1 w 70"/>
                <a:gd name="T37" fmla="*/ 1 h 48"/>
                <a:gd name="T38" fmla="*/ 1 w 70"/>
                <a:gd name="T39" fmla="*/ 1 h 48"/>
                <a:gd name="T40" fmla="*/ 1 w 70"/>
                <a:gd name="T41" fmla="*/ 1 h 48"/>
                <a:gd name="T42" fmla="*/ 0 w 70"/>
                <a:gd name="T43" fmla="*/ 1 h 48"/>
                <a:gd name="T44" fmla="*/ 0 w 70"/>
                <a:gd name="T45" fmla="*/ 1 h 48"/>
                <a:gd name="T46" fmla="*/ 0 w 70"/>
                <a:gd name="T47" fmla="*/ 1 h 48"/>
                <a:gd name="T48" fmla="*/ 0 w 70"/>
                <a:gd name="T49" fmla="*/ 1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48"/>
                <a:gd name="T77" fmla="*/ 70 w 70"/>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48">
                  <a:moveTo>
                    <a:pt x="0" y="16"/>
                  </a:moveTo>
                  <a:lnTo>
                    <a:pt x="4" y="14"/>
                  </a:lnTo>
                  <a:lnTo>
                    <a:pt x="10" y="13"/>
                  </a:lnTo>
                  <a:lnTo>
                    <a:pt x="17" y="11"/>
                  </a:lnTo>
                  <a:lnTo>
                    <a:pt x="24" y="7"/>
                  </a:lnTo>
                  <a:lnTo>
                    <a:pt x="31" y="6"/>
                  </a:lnTo>
                  <a:lnTo>
                    <a:pt x="38" y="4"/>
                  </a:lnTo>
                  <a:lnTo>
                    <a:pt x="43" y="2"/>
                  </a:lnTo>
                  <a:lnTo>
                    <a:pt x="47" y="0"/>
                  </a:lnTo>
                  <a:lnTo>
                    <a:pt x="55" y="2"/>
                  </a:lnTo>
                  <a:lnTo>
                    <a:pt x="65" y="11"/>
                  </a:lnTo>
                  <a:lnTo>
                    <a:pt x="70" y="20"/>
                  </a:lnTo>
                  <a:lnTo>
                    <a:pt x="67" y="25"/>
                  </a:lnTo>
                  <a:lnTo>
                    <a:pt x="54" y="30"/>
                  </a:lnTo>
                  <a:lnTo>
                    <a:pt x="45" y="39"/>
                  </a:lnTo>
                  <a:lnTo>
                    <a:pt x="38" y="46"/>
                  </a:lnTo>
                  <a:lnTo>
                    <a:pt x="33" y="48"/>
                  </a:lnTo>
                  <a:lnTo>
                    <a:pt x="24" y="44"/>
                  </a:lnTo>
                  <a:lnTo>
                    <a:pt x="15" y="39"/>
                  </a:lnTo>
                  <a:lnTo>
                    <a:pt x="7" y="34"/>
                  </a:lnTo>
                  <a:lnTo>
                    <a:pt x="1" y="27"/>
                  </a:lnTo>
                  <a:lnTo>
                    <a:pt x="0" y="23"/>
                  </a:lnTo>
                  <a:lnTo>
                    <a:pt x="0" y="21"/>
                  </a:lnTo>
                  <a:lnTo>
                    <a:pt x="0" y="18"/>
                  </a:lnTo>
                  <a:lnTo>
                    <a:pt x="0" y="1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83" name="Freeform 58"/>
            <p:cNvSpPr>
              <a:spLocks/>
            </p:cNvSpPr>
            <p:nvPr/>
          </p:nvSpPr>
          <p:spPr bwMode="auto">
            <a:xfrm>
              <a:off x="6628" y="4482"/>
              <a:ext cx="18" cy="14"/>
            </a:xfrm>
            <a:custGeom>
              <a:avLst/>
              <a:gdLst>
                <a:gd name="T0" fmla="*/ 0 w 36"/>
                <a:gd name="T1" fmla="*/ 1 h 28"/>
                <a:gd name="T2" fmla="*/ 1 w 36"/>
                <a:gd name="T3" fmla="*/ 1 h 28"/>
                <a:gd name="T4" fmla="*/ 1 w 36"/>
                <a:gd name="T5" fmla="*/ 1 h 28"/>
                <a:gd name="T6" fmla="*/ 1 w 36"/>
                <a:gd name="T7" fmla="*/ 1 h 28"/>
                <a:gd name="T8" fmla="*/ 1 w 36"/>
                <a:gd name="T9" fmla="*/ 1 h 28"/>
                <a:gd name="T10" fmla="*/ 1 w 36"/>
                <a:gd name="T11" fmla="*/ 1 h 28"/>
                <a:gd name="T12" fmla="*/ 1 w 36"/>
                <a:gd name="T13" fmla="*/ 1 h 28"/>
                <a:gd name="T14" fmla="*/ 1 w 36"/>
                <a:gd name="T15" fmla="*/ 1 h 28"/>
                <a:gd name="T16" fmla="*/ 1 w 36"/>
                <a:gd name="T17" fmla="*/ 1 h 28"/>
                <a:gd name="T18" fmla="*/ 1 w 36"/>
                <a:gd name="T19" fmla="*/ 1 h 28"/>
                <a:gd name="T20" fmla="*/ 1 w 36"/>
                <a:gd name="T21" fmla="*/ 1 h 28"/>
                <a:gd name="T22" fmla="*/ 1 w 36"/>
                <a:gd name="T23" fmla="*/ 0 h 28"/>
                <a:gd name="T24" fmla="*/ 0 w 36"/>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28"/>
                <a:gd name="T41" fmla="*/ 36 w 36"/>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28">
                  <a:moveTo>
                    <a:pt x="0" y="1"/>
                  </a:moveTo>
                  <a:lnTo>
                    <a:pt x="4" y="7"/>
                  </a:lnTo>
                  <a:lnTo>
                    <a:pt x="9" y="14"/>
                  </a:lnTo>
                  <a:lnTo>
                    <a:pt x="12" y="22"/>
                  </a:lnTo>
                  <a:lnTo>
                    <a:pt x="13" y="28"/>
                  </a:lnTo>
                  <a:lnTo>
                    <a:pt x="20" y="26"/>
                  </a:lnTo>
                  <a:lnTo>
                    <a:pt x="27" y="22"/>
                  </a:lnTo>
                  <a:lnTo>
                    <a:pt x="33" y="19"/>
                  </a:lnTo>
                  <a:lnTo>
                    <a:pt x="36" y="15"/>
                  </a:lnTo>
                  <a:lnTo>
                    <a:pt x="33" y="10"/>
                  </a:lnTo>
                  <a:lnTo>
                    <a:pt x="24" y="5"/>
                  </a:lnTo>
                  <a:lnTo>
                    <a:pt x="13" y="0"/>
                  </a:lnTo>
                  <a:lnTo>
                    <a:pt x="0"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84" name="Freeform 59"/>
            <p:cNvSpPr>
              <a:spLocks/>
            </p:cNvSpPr>
            <p:nvPr/>
          </p:nvSpPr>
          <p:spPr bwMode="auto">
            <a:xfrm>
              <a:off x="6582" y="4422"/>
              <a:ext cx="13" cy="11"/>
            </a:xfrm>
            <a:custGeom>
              <a:avLst/>
              <a:gdLst>
                <a:gd name="T0" fmla="*/ 0 w 27"/>
                <a:gd name="T1" fmla="*/ 1 h 21"/>
                <a:gd name="T2" fmla="*/ 0 w 27"/>
                <a:gd name="T3" fmla="*/ 1 h 21"/>
                <a:gd name="T4" fmla="*/ 0 w 27"/>
                <a:gd name="T5" fmla="*/ 1 h 21"/>
                <a:gd name="T6" fmla="*/ 0 w 27"/>
                <a:gd name="T7" fmla="*/ 1 h 21"/>
                <a:gd name="T8" fmla="*/ 0 w 27"/>
                <a:gd name="T9" fmla="*/ 1 h 21"/>
                <a:gd name="T10" fmla="*/ 0 w 27"/>
                <a:gd name="T11" fmla="*/ 1 h 21"/>
                <a:gd name="T12" fmla="*/ 0 w 27"/>
                <a:gd name="T13" fmla="*/ 1 h 21"/>
                <a:gd name="T14" fmla="*/ 0 w 27"/>
                <a:gd name="T15" fmla="*/ 1 h 21"/>
                <a:gd name="T16" fmla="*/ 0 w 27"/>
                <a:gd name="T17" fmla="*/ 0 h 21"/>
                <a:gd name="T18" fmla="*/ 0 w 27"/>
                <a:gd name="T19" fmla="*/ 0 h 21"/>
                <a:gd name="T20" fmla="*/ 0 w 27"/>
                <a:gd name="T21" fmla="*/ 1 h 21"/>
                <a:gd name="T22" fmla="*/ 0 w 27"/>
                <a:gd name="T23" fmla="*/ 1 h 21"/>
                <a:gd name="T24" fmla="*/ 0 w 27"/>
                <a:gd name="T25" fmla="*/ 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1"/>
                <a:gd name="T41" fmla="*/ 27 w 2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1">
                  <a:moveTo>
                    <a:pt x="27" y="21"/>
                  </a:moveTo>
                  <a:lnTo>
                    <a:pt x="20" y="19"/>
                  </a:lnTo>
                  <a:lnTo>
                    <a:pt x="13" y="16"/>
                  </a:lnTo>
                  <a:lnTo>
                    <a:pt x="7" y="12"/>
                  </a:lnTo>
                  <a:lnTo>
                    <a:pt x="0" y="11"/>
                  </a:lnTo>
                  <a:lnTo>
                    <a:pt x="3" y="7"/>
                  </a:lnTo>
                  <a:lnTo>
                    <a:pt x="5" y="4"/>
                  </a:lnTo>
                  <a:lnTo>
                    <a:pt x="7" y="2"/>
                  </a:lnTo>
                  <a:lnTo>
                    <a:pt x="9" y="0"/>
                  </a:lnTo>
                  <a:lnTo>
                    <a:pt x="15" y="0"/>
                  </a:lnTo>
                  <a:lnTo>
                    <a:pt x="20" y="5"/>
                  </a:lnTo>
                  <a:lnTo>
                    <a:pt x="26" y="12"/>
                  </a:lnTo>
                  <a:lnTo>
                    <a:pt x="27" y="21"/>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85" name="Freeform 60"/>
            <p:cNvSpPr>
              <a:spLocks/>
            </p:cNvSpPr>
            <p:nvPr/>
          </p:nvSpPr>
          <p:spPr bwMode="auto">
            <a:xfrm>
              <a:off x="6602" y="4461"/>
              <a:ext cx="12" cy="12"/>
            </a:xfrm>
            <a:custGeom>
              <a:avLst/>
              <a:gdLst>
                <a:gd name="T0" fmla="*/ 0 w 23"/>
                <a:gd name="T1" fmla="*/ 1 h 23"/>
                <a:gd name="T2" fmla="*/ 1 w 23"/>
                <a:gd name="T3" fmla="*/ 1 h 23"/>
                <a:gd name="T4" fmla="*/ 1 w 23"/>
                <a:gd name="T5" fmla="*/ 1 h 23"/>
                <a:gd name="T6" fmla="*/ 1 w 23"/>
                <a:gd name="T7" fmla="*/ 1 h 23"/>
                <a:gd name="T8" fmla="*/ 1 w 23"/>
                <a:gd name="T9" fmla="*/ 1 h 23"/>
                <a:gd name="T10" fmla="*/ 1 w 23"/>
                <a:gd name="T11" fmla="*/ 1 h 23"/>
                <a:gd name="T12" fmla="*/ 1 w 23"/>
                <a:gd name="T13" fmla="*/ 1 h 23"/>
                <a:gd name="T14" fmla="*/ 1 w 23"/>
                <a:gd name="T15" fmla="*/ 1 h 23"/>
                <a:gd name="T16" fmla="*/ 1 w 23"/>
                <a:gd name="T17" fmla="*/ 1 h 23"/>
                <a:gd name="T18" fmla="*/ 1 w 23"/>
                <a:gd name="T19" fmla="*/ 0 h 23"/>
                <a:gd name="T20" fmla="*/ 1 w 23"/>
                <a:gd name="T21" fmla="*/ 0 h 23"/>
                <a:gd name="T22" fmla="*/ 0 w 23"/>
                <a:gd name="T23" fmla="*/ 1 h 23"/>
                <a:gd name="T24" fmla="*/ 0 w 23"/>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3"/>
                <a:gd name="T41" fmla="*/ 23 w 2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3">
                  <a:moveTo>
                    <a:pt x="0" y="7"/>
                  </a:moveTo>
                  <a:lnTo>
                    <a:pt x="5" y="10"/>
                  </a:lnTo>
                  <a:lnTo>
                    <a:pt x="11" y="14"/>
                  </a:lnTo>
                  <a:lnTo>
                    <a:pt x="17" y="19"/>
                  </a:lnTo>
                  <a:lnTo>
                    <a:pt x="21" y="23"/>
                  </a:lnTo>
                  <a:lnTo>
                    <a:pt x="23" y="19"/>
                  </a:lnTo>
                  <a:lnTo>
                    <a:pt x="23" y="12"/>
                  </a:lnTo>
                  <a:lnTo>
                    <a:pt x="21" y="7"/>
                  </a:lnTo>
                  <a:lnTo>
                    <a:pt x="17" y="3"/>
                  </a:lnTo>
                  <a:lnTo>
                    <a:pt x="11" y="0"/>
                  </a:lnTo>
                  <a:lnTo>
                    <a:pt x="4" y="0"/>
                  </a:lnTo>
                  <a:lnTo>
                    <a:pt x="0" y="3"/>
                  </a:lnTo>
                  <a:lnTo>
                    <a:pt x="0" y="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86" name="Freeform 61"/>
            <p:cNvSpPr>
              <a:spLocks/>
            </p:cNvSpPr>
            <p:nvPr/>
          </p:nvSpPr>
          <p:spPr bwMode="auto">
            <a:xfrm>
              <a:off x="6622" y="4435"/>
              <a:ext cx="20" cy="37"/>
            </a:xfrm>
            <a:custGeom>
              <a:avLst/>
              <a:gdLst>
                <a:gd name="T0" fmla="*/ 0 w 40"/>
                <a:gd name="T1" fmla="*/ 0 h 74"/>
                <a:gd name="T2" fmla="*/ 1 w 40"/>
                <a:gd name="T3" fmla="*/ 1 h 74"/>
                <a:gd name="T4" fmla="*/ 1 w 40"/>
                <a:gd name="T5" fmla="*/ 1 h 74"/>
                <a:gd name="T6" fmla="*/ 1 w 40"/>
                <a:gd name="T7" fmla="*/ 1 h 74"/>
                <a:gd name="T8" fmla="*/ 0 w 40"/>
                <a:gd name="T9" fmla="*/ 1 h 74"/>
                <a:gd name="T10" fmla="*/ 1 w 40"/>
                <a:gd name="T11" fmla="*/ 1 h 74"/>
                <a:gd name="T12" fmla="*/ 1 w 40"/>
                <a:gd name="T13" fmla="*/ 1 h 74"/>
                <a:gd name="T14" fmla="*/ 1 w 40"/>
                <a:gd name="T15" fmla="*/ 1 h 74"/>
                <a:gd name="T16" fmla="*/ 1 w 40"/>
                <a:gd name="T17" fmla="*/ 1 h 74"/>
                <a:gd name="T18" fmla="*/ 1 w 40"/>
                <a:gd name="T19" fmla="*/ 1 h 74"/>
                <a:gd name="T20" fmla="*/ 1 w 40"/>
                <a:gd name="T21" fmla="*/ 1 h 74"/>
                <a:gd name="T22" fmla="*/ 1 w 40"/>
                <a:gd name="T23" fmla="*/ 1 h 74"/>
                <a:gd name="T24" fmla="*/ 1 w 40"/>
                <a:gd name="T25" fmla="*/ 1 h 74"/>
                <a:gd name="T26" fmla="*/ 1 w 40"/>
                <a:gd name="T27" fmla="*/ 1 h 74"/>
                <a:gd name="T28" fmla="*/ 1 w 40"/>
                <a:gd name="T29" fmla="*/ 1 h 74"/>
                <a:gd name="T30" fmla="*/ 1 w 40"/>
                <a:gd name="T31" fmla="*/ 1 h 74"/>
                <a:gd name="T32" fmla="*/ 1 w 40"/>
                <a:gd name="T33" fmla="*/ 1 h 74"/>
                <a:gd name="T34" fmla="*/ 1 w 40"/>
                <a:gd name="T35" fmla="*/ 1 h 74"/>
                <a:gd name="T36" fmla="*/ 1 w 40"/>
                <a:gd name="T37" fmla="*/ 1 h 74"/>
                <a:gd name="T38" fmla="*/ 1 w 40"/>
                <a:gd name="T39" fmla="*/ 1 h 74"/>
                <a:gd name="T40" fmla="*/ 1 w 40"/>
                <a:gd name="T41" fmla="*/ 1 h 74"/>
                <a:gd name="T42" fmla="*/ 1 w 40"/>
                <a:gd name="T43" fmla="*/ 1 h 74"/>
                <a:gd name="T44" fmla="*/ 1 w 40"/>
                <a:gd name="T45" fmla="*/ 1 h 74"/>
                <a:gd name="T46" fmla="*/ 1 w 40"/>
                <a:gd name="T47" fmla="*/ 1 h 74"/>
                <a:gd name="T48" fmla="*/ 0 w 4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74"/>
                <a:gd name="T77" fmla="*/ 40 w 40"/>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74">
                  <a:moveTo>
                    <a:pt x="0" y="0"/>
                  </a:moveTo>
                  <a:lnTo>
                    <a:pt x="1" y="18"/>
                  </a:lnTo>
                  <a:lnTo>
                    <a:pt x="3" y="39"/>
                  </a:lnTo>
                  <a:lnTo>
                    <a:pt x="1" y="60"/>
                  </a:lnTo>
                  <a:lnTo>
                    <a:pt x="0" y="74"/>
                  </a:lnTo>
                  <a:lnTo>
                    <a:pt x="5" y="72"/>
                  </a:lnTo>
                  <a:lnTo>
                    <a:pt x="10" y="70"/>
                  </a:lnTo>
                  <a:lnTo>
                    <a:pt x="14" y="69"/>
                  </a:lnTo>
                  <a:lnTo>
                    <a:pt x="17" y="67"/>
                  </a:lnTo>
                  <a:lnTo>
                    <a:pt x="23" y="65"/>
                  </a:lnTo>
                  <a:lnTo>
                    <a:pt x="28" y="62"/>
                  </a:lnTo>
                  <a:lnTo>
                    <a:pt x="34" y="62"/>
                  </a:lnTo>
                  <a:lnTo>
                    <a:pt x="38" y="62"/>
                  </a:lnTo>
                  <a:lnTo>
                    <a:pt x="40" y="58"/>
                  </a:lnTo>
                  <a:lnTo>
                    <a:pt x="37" y="51"/>
                  </a:lnTo>
                  <a:lnTo>
                    <a:pt x="30" y="48"/>
                  </a:lnTo>
                  <a:lnTo>
                    <a:pt x="15" y="51"/>
                  </a:lnTo>
                  <a:lnTo>
                    <a:pt x="18" y="42"/>
                  </a:lnTo>
                  <a:lnTo>
                    <a:pt x="20" y="34"/>
                  </a:lnTo>
                  <a:lnTo>
                    <a:pt x="20" y="27"/>
                  </a:lnTo>
                  <a:lnTo>
                    <a:pt x="17" y="21"/>
                  </a:lnTo>
                  <a:lnTo>
                    <a:pt x="14" y="16"/>
                  </a:lnTo>
                  <a:lnTo>
                    <a:pt x="8" y="11"/>
                  </a:lnTo>
                  <a:lnTo>
                    <a:pt x="4" y="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87" name="Freeform 62"/>
            <p:cNvSpPr>
              <a:spLocks/>
            </p:cNvSpPr>
            <p:nvPr/>
          </p:nvSpPr>
          <p:spPr bwMode="auto">
            <a:xfrm>
              <a:off x="6577" y="4440"/>
              <a:ext cx="8" cy="20"/>
            </a:xfrm>
            <a:custGeom>
              <a:avLst/>
              <a:gdLst>
                <a:gd name="T0" fmla="*/ 0 w 17"/>
                <a:gd name="T1" fmla="*/ 1 h 40"/>
                <a:gd name="T2" fmla="*/ 0 w 17"/>
                <a:gd name="T3" fmla="*/ 1 h 40"/>
                <a:gd name="T4" fmla="*/ 0 w 17"/>
                <a:gd name="T5" fmla="*/ 1 h 40"/>
                <a:gd name="T6" fmla="*/ 0 w 17"/>
                <a:gd name="T7" fmla="*/ 1 h 40"/>
                <a:gd name="T8" fmla="*/ 0 w 17"/>
                <a:gd name="T9" fmla="*/ 0 h 40"/>
                <a:gd name="T10" fmla="*/ 0 w 17"/>
                <a:gd name="T11" fmla="*/ 1 h 40"/>
                <a:gd name="T12" fmla="*/ 0 w 17"/>
                <a:gd name="T13" fmla="*/ 1 h 40"/>
                <a:gd name="T14" fmla="*/ 0 w 17"/>
                <a:gd name="T15" fmla="*/ 1 h 40"/>
                <a:gd name="T16" fmla="*/ 0 w 17"/>
                <a:gd name="T17" fmla="*/ 1 h 40"/>
                <a:gd name="T18" fmla="*/ 0 w 17"/>
                <a:gd name="T19" fmla="*/ 1 h 40"/>
                <a:gd name="T20" fmla="*/ 0 w 17"/>
                <a:gd name="T21" fmla="*/ 1 h 40"/>
                <a:gd name="T22" fmla="*/ 0 w 17"/>
                <a:gd name="T23" fmla="*/ 1 h 40"/>
                <a:gd name="T24" fmla="*/ 0 w 17"/>
                <a:gd name="T25" fmla="*/ 1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40"/>
                <a:gd name="T41" fmla="*/ 17 w 17"/>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40">
                  <a:moveTo>
                    <a:pt x="3" y="28"/>
                  </a:moveTo>
                  <a:lnTo>
                    <a:pt x="2" y="18"/>
                  </a:lnTo>
                  <a:lnTo>
                    <a:pt x="0" y="9"/>
                  </a:lnTo>
                  <a:lnTo>
                    <a:pt x="0" y="4"/>
                  </a:lnTo>
                  <a:lnTo>
                    <a:pt x="2" y="0"/>
                  </a:lnTo>
                  <a:lnTo>
                    <a:pt x="6" y="2"/>
                  </a:lnTo>
                  <a:lnTo>
                    <a:pt x="13" y="11"/>
                  </a:lnTo>
                  <a:lnTo>
                    <a:pt x="17" y="25"/>
                  </a:lnTo>
                  <a:lnTo>
                    <a:pt x="16" y="40"/>
                  </a:lnTo>
                  <a:lnTo>
                    <a:pt x="12" y="39"/>
                  </a:lnTo>
                  <a:lnTo>
                    <a:pt x="7" y="35"/>
                  </a:lnTo>
                  <a:lnTo>
                    <a:pt x="5" y="32"/>
                  </a:lnTo>
                  <a:lnTo>
                    <a:pt x="3"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88" name="Freeform 63"/>
            <p:cNvSpPr>
              <a:spLocks/>
            </p:cNvSpPr>
            <p:nvPr/>
          </p:nvSpPr>
          <p:spPr bwMode="auto">
            <a:xfrm>
              <a:off x="6660" y="4429"/>
              <a:ext cx="13" cy="23"/>
            </a:xfrm>
            <a:custGeom>
              <a:avLst/>
              <a:gdLst>
                <a:gd name="T0" fmla="*/ 0 w 26"/>
                <a:gd name="T1" fmla="*/ 0 h 46"/>
                <a:gd name="T2" fmla="*/ 1 w 26"/>
                <a:gd name="T3" fmla="*/ 0 h 46"/>
                <a:gd name="T4" fmla="*/ 1 w 26"/>
                <a:gd name="T5" fmla="*/ 0 h 46"/>
                <a:gd name="T6" fmla="*/ 1 w 26"/>
                <a:gd name="T7" fmla="*/ 1 h 46"/>
                <a:gd name="T8" fmla="*/ 1 w 26"/>
                <a:gd name="T9" fmla="*/ 1 h 46"/>
                <a:gd name="T10" fmla="*/ 1 w 26"/>
                <a:gd name="T11" fmla="*/ 1 h 46"/>
                <a:gd name="T12" fmla="*/ 1 w 26"/>
                <a:gd name="T13" fmla="*/ 1 h 46"/>
                <a:gd name="T14" fmla="*/ 1 w 26"/>
                <a:gd name="T15" fmla="*/ 1 h 46"/>
                <a:gd name="T16" fmla="*/ 1 w 26"/>
                <a:gd name="T17" fmla="*/ 1 h 46"/>
                <a:gd name="T18" fmla="*/ 1 w 26"/>
                <a:gd name="T19" fmla="*/ 1 h 46"/>
                <a:gd name="T20" fmla="*/ 0 w 26"/>
                <a:gd name="T21" fmla="*/ 1 h 46"/>
                <a:gd name="T22" fmla="*/ 0 w 26"/>
                <a:gd name="T23" fmla="*/ 1 h 46"/>
                <a:gd name="T24" fmla="*/ 0 w 26"/>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46"/>
                <a:gd name="T41" fmla="*/ 26 w 26"/>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46">
                  <a:moveTo>
                    <a:pt x="0" y="0"/>
                  </a:moveTo>
                  <a:lnTo>
                    <a:pt x="6" y="0"/>
                  </a:lnTo>
                  <a:lnTo>
                    <a:pt x="13" y="0"/>
                  </a:lnTo>
                  <a:lnTo>
                    <a:pt x="20" y="4"/>
                  </a:lnTo>
                  <a:lnTo>
                    <a:pt x="26" y="7"/>
                  </a:lnTo>
                  <a:lnTo>
                    <a:pt x="25" y="16"/>
                  </a:lnTo>
                  <a:lnTo>
                    <a:pt x="20" y="28"/>
                  </a:lnTo>
                  <a:lnTo>
                    <a:pt x="15" y="39"/>
                  </a:lnTo>
                  <a:lnTo>
                    <a:pt x="5" y="46"/>
                  </a:lnTo>
                  <a:lnTo>
                    <a:pt x="3" y="35"/>
                  </a:lnTo>
                  <a:lnTo>
                    <a:pt x="0" y="23"/>
                  </a:lnTo>
                  <a:lnTo>
                    <a:pt x="0" y="11"/>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89" name="Freeform 64"/>
            <p:cNvSpPr>
              <a:spLocks/>
            </p:cNvSpPr>
            <p:nvPr/>
          </p:nvSpPr>
          <p:spPr bwMode="auto">
            <a:xfrm>
              <a:off x="6638" y="4292"/>
              <a:ext cx="61" cy="135"/>
            </a:xfrm>
            <a:custGeom>
              <a:avLst/>
              <a:gdLst>
                <a:gd name="T0" fmla="*/ 0 w 123"/>
                <a:gd name="T1" fmla="*/ 0 h 271"/>
                <a:gd name="T2" fmla="*/ 0 w 123"/>
                <a:gd name="T3" fmla="*/ 0 h 271"/>
                <a:gd name="T4" fmla="*/ 0 w 123"/>
                <a:gd name="T5" fmla="*/ 0 h 271"/>
                <a:gd name="T6" fmla="*/ 0 w 123"/>
                <a:gd name="T7" fmla="*/ 0 h 271"/>
                <a:gd name="T8" fmla="*/ 0 w 123"/>
                <a:gd name="T9" fmla="*/ 0 h 271"/>
                <a:gd name="T10" fmla="*/ 0 w 123"/>
                <a:gd name="T11" fmla="*/ 0 h 271"/>
                <a:gd name="T12" fmla="*/ 0 w 123"/>
                <a:gd name="T13" fmla="*/ 0 h 271"/>
                <a:gd name="T14" fmla="*/ 0 w 123"/>
                <a:gd name="T15" fmla="*/ 0 h 271"/>
                <a:gd name="T16" fmla="*/ 0 w 123"/>
                <a:gd name="T17" fmla="*/ 0 h 271"/>
                <a:gd name="T18" fmla="*/ 0 w 123"/>
                <a:gd name="T19" fmla="*/ 0 h 271"/>
                <a:gd name="T20" fmla="*/ 0 w 123"/>
                <a:gd name="T21" fmla="*/ 0 h 271"/>
                <a:gd name="T22" fmla="*/ 0 w 123"/>
                <a:gd name="T23" fmla="*/ 0 h 271"/>
                <a:gd name="T24" fmla="*/ 0 w 123"/>
                <a:gd name="T25" fmla="*/ 0 h 271"/>
                <a:gd name="T26" fmla="*/ 0 w 123"/>
                <a:gd name="T27" fmla="*/ 0 h 271"/>
                <a:gd name="T28" fmla="*/ 0 w 123"/>
                <a:gd name="T29" fmla="*/ 0 h 271"/>
                <a:gd name="T30" fmla="*/ 0 w 123"/>
                <a:gd name="T31" fmla="*/ 0 h 271"/>
                <a:gd name="T32" fmla="*/ 0 w 123"/>
                <a:gd name="T33" fmla="*/ 0 h 271"/>
                <a:gd name="T34" fmla="*/ 0 w 123"/>
                <a:gd name="T35" fmla="*/ 0 h 271"/>
                <a:gd name="T36" fmla="*/ 0 w 123"/>
                <a:gd name="T37" fmla="*/ 0 h 271"/>
                <a:gd name="T38" fmla="*/ 0 w 123"/>
                <a:gd name="T39" fmla="*/ 0 h 271"/>
                <a:gd name="T40" fmla="*/ 0 w 123"/>
                <a:gd name="T41" fmla="*/ 0 h 271"/>
                <a:gd name="T42" fmla="*/ 0 w 123"/>
                <a:gd name="T43" fmla="*/ 0 h 271"/>
                <a:gd name="T44" fmla="*/ 0 w 123"/>
                <a:gd name="T45" fmla="*/ 0 h 271"/>
                <a:gd name="T46" fmla="*/ 0 w 123"/>
                <a:gd name="T47" fmla="*/ 0 h 271"/>
                <a:gd name="T48" fmla="*/ 0 w 123"/>
                <a:gd name="T49" fmla="*/ 0 h 271"/>
                <a:gd name="T50" fmla="*/ 0 w 123"/>
                <a:gd name="T51" fmla="*/ 0 h 271"/>
                <a:gd name="T52" fmla="*/ 0 w 123"/>
                <a:gd name="T53" fmla="*/ 0 h 271"/>
                <a:gd name="T54" fmla="*/ 0 w 123"/>
                <a:gd name="T55" fmla="*/ 0 h 271"/>
                <a:gd name="T56" fmla="*/ 0 w 123"/>
                <a:gd name="T57" fmla="*/ 0 h 271"/>
                <a:gd name="T58" fmla="*/ 0 w 123"/>
                <a:gd name="T59" fmla="*/ 0 h 271"/>
                <a:gd name="T60" fmla="*/ 0 w 123"/>
                <a:gd name="T61" fmla="*/ 0 h 271"/>
                <a:gd name="T62" fmla="*/ 0 w 123"/>
                <a:gd name="T63" fmla="*/ 0 h 271"/>
                <a:gd name="T64" fmla="*/ 0 w 123"/>
                <a:gd name="T65" fmla="*/ 0 h 271"/>
                <a:gd name="T66" fmla="*/ 0 w 123"/>
                <a:gd name="T67" fmla="*/ 0 h 271"/>
                <a:gd name="T68" fmla="*/ 0 w 123"/>
                <a:gd name="T69" fmla="*/ 0 h 271"/>
                <a:gd name="T70" fmla="*/ 0 w 123"/>
                <a:gd name="T71" fmla="*/ 0 h 271"/>
                <a:gd name="T72" fmla="*/ 0 w 123"/>
                <a:gd name="T73" fmla="*/ 0 h 271"/>
                <a:gd name="T74" fmla="*/ 0 w 123"/>
                <a:gd name="T75" fmla="*/ 0 h 271"/>
                <a:gd name="T76" fmla="*/ 0 w 123"/>
                <a:gd name="T77" fmla="*/ 0 h 271"/>
                <a:gd name="T78" fmla="*/ 0 w 123"/>
                <a:gd name="T79" fmla="*/ 0 h 271"/>
                <a:gd name="T80" fmla="*/ 0 w 123"/>
                <a:gd name="T81" fmla="*/ 0 h 271"/>
                <a:gd name="T82" fmla="*/ 0 w 123"/>
                <a:gd name="T83" fmla="*/ 0 h 271"/>
                <a:gd name="T84" fmla="*/ 0 w 123"/>
                <a:gd name="T85" fmla="*/ 0 h 271"/>
                <a:gd name="T86" fmla="*/ 0 w 123"/>
                <a:gd name="T87" fmla="*/ 0 h 271"/>
                <a:gd name="T88" fmla="*/ 0 w 123"/>
                <a:gd name="T89" fmla="*/ 0 h 271"/>
                <a:gd name="T90" fmla="*/ 0 w 123"/>
                <a:gd name="T91" fmla="*/ 0 h 271"/>
                <a:gd name="T92" fmla="*/ 0 w 123"/>
                <a:gd name="T93" fmla="*/ 0 h 271"/>
                <a:gd name="T94" fmla="*/ 0 w 123"/>
                <a:gd name="T95" fmla="*/ 0 h 271"/>
                <a:gd name="T96" fmla="*/ 0 w 123"/>
                <a:gd name="T97" fmla="*/ 0 h 271"/>
                <a:gd name="T98" fmla="*/ 0 w 123"/>
                <a:gd name="T99" fmla="*/ 0 h 271"/>
                <a:gd name="T100" fmla="*/ 0 w 123"/>
                <a:gd name="T101" fmla="*/ 0 h 271"/>
                <a:gd name="T102" fmla="*/ 0 w 123"/>
                <a:gd name="T103" fmla="*/ 0 h 271"/>
                <a:gd name="T104" fmla="*/ 0 w 123"/>
                <a:gd name="T105" fmla="*/ 0 h 271"/>
                <a:gd name="T106" fmla="*/ 0 w 123"/>
                <a:gd name="T107" fmla="*/ 0 h 271"/>
                <a:gd name="T108" fmla="*/ 0 w 123"/>
                <a:gd name="T109" fmla="*/ 0 h 271"/>
                <a:gd name="T110" fmla="*/ 0 w 123"/>
                <a:gd name="T111" fmla="*/ 0 h 271"/>
                <a:gd name="T112" fmla="*/ 0 w 123"/>
                <a:gd name="T113" fmla="*/ 0 h 271"/>
                <a:gd name="T114" fmla="*/ 0 w 123"/>
                <a:gd name="T115" fmla="*/ 0 h 2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3"/>
                <a:gd name="T175" fmla="*/ 0 h 271"/>
                <a:gd name="T176" fmla="*/ 123 w 123"/>
                <a:gd name="T177" fmla="*/ 271 h 2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3" h="271">
                  <a:moveTo>
                    <a:pt x="99" y="236"/>
                  </a:moveTo>
                  <a:lnTo>
                    <a:pt x="94" y="243"/>
                  </a:lnTo>
                  <a:lnTo>
                    <a:pt x="89" y="251"/>
                  </a:lnTo>
                  <a:lnTo>
                    <a:pt x="83" y="262"/>
                  </a:lnTo>
                  <a:lnTo>
                    <a:pt x="77" y="271"/>
                  </a:lnTo>
                  <a:lnTo>
                    <a:pt x="72" y="267"/>
                  </a:lnTo>
                  <a:lnTo>
                    <a:pt x="63" y="262"/>
                  </a:lnTo>
                  <a:lnTo>
                    <a:pt x="53" y="260"/>
                  </a:lnTo>
                  <a:lnTo>
                    <a:pt x="40" y="260"/>
                  </a:lnTo>
                  <a:lnTo>
                    <a:pt x="43" y="258"/>
                  </a:lnTo>
                  <a:lnTo>
                    <a:pt x="44" y="257"/>
                  </a:lnTo>
                  <a:lnTo>
                    <a:pt x="47" y="255"/>
                  </a:lnTo>
                  <a:lnTo>
                    <a:pt x="49" y="253"/>
                  </a:lnTo>
                  <a:lnTo>
                    <a:pt x="44" y="248"/>
                  </a:lnTo>
                  <a:lnTo>
                    <a:pt x="37" y="246"/>
                  </a:lnTo>
                  <a:lnTo>
                    <a:pt x="30" y="244"/>
                  </a:lnTo>
                  <a:lnTo>
                    <a:pt x="24" y="244"/>
                  </a:lnTo>
                  <a:lnTo>
                    <a:pt x="33" y="236"/>
                  </a:lnTo>
                  <a:lnTo>
                    <a:pt x="40" y="234"/>
                  </a:lnTo>
                  <a:lnTo>
                    <a:pt x="47" y="237"/>
                  </a:lnTo>
                  <a:lnTo>
                    <a:pt x="54" y="246"/>
                  </a:lnTo>
                  <a:lnTo>
                    <a:pt x="53" y="236"/>
                  </a:lnTo>
                  <a:lnTo>
                    <a:pt x="53" y="222"/>
                  </a:lnTo>
                  <a:lnTo>
                    <a:pt x="54" y="206"/>
                  </a:lnTo>
                  <a:lnTo>
                    <a:pt x="54" y="196"/>
                  </a:lnTo>
                  <a:lnTo>
                    <a:pt x="53" y="189"/>
                  </a:lnTo>
                  <a:lnTo>
                    <a:pt x="49" y="180"/>
                  </a:lnTo>
                  <a:lnTo>
                    <a:pt x="44" y="175"/>
                  </a:lnTo>
                  <a:lnTo>
                    <a:pt x="40" y="171"/>
                  </a:lnTo>
                  <a:lnTo>
                    <a:pt x="39" y="168"/>
                  </a:lnTo>
                  <a:lnTo>
                    <a:pt x="39" y="161"/>
                  </a:lnTo>
                  <a:lnTo>
                    <a:pt x="40" y="154"/>
                  </a:lnTo>
                  <a:lnTo>
                    <a:pt x="42" y="147"/>
                  </a:lnTo>
                  <a:lnTo>
                    <a:pt x="43" y="134"/>
                  </a:lnTo>
                  <a:lnTo>
                    <a:pt x="43" y="117"/>
                  </a:lnTo>
                  <a:lnTo>
                    <a:pt x="42" y="101"/>
                  </a:lnTo>
                  <a:lnTo>
                    <a:pt x="42" y="93"/>
                  </a:lnTo>
                  <a:lnTo>
                    <a:pt x="43" y="89"/>
                  </a:lnTo>
                  <a:lnTo>
                    <a:pt x="47" y="86"/>
                  </a:lnTo>
                  <a:lnTo>
                    <a:pt x="50" y="84"/>
                  </a:lnTo>
                  <a:lnTo>
                    <a:pt x="54" y="82"/>
                  </a:lnTo>
                  <a:lnTo>
                    <a:pt x="57" y="79"/>
                  </a:lnTo>
                  <a:lnTo>
                    <a:pt x="57" y="73"/>
                  </a:lnTo>
                  <a:lnTo>
                    <a:pt x="54" y="68"/>
                  </a:lnTo>
                  <a:lnTo>
                    <a:pt x="52" y="65"/>
                  </a:lnTo>
                  <a:lnTo>
                    <a:pt x="47" y="61"/>
                  </a:lnTo>
                  <a:lnTo>
                    <a:pt x="42" y="56"/>
                  </a:lnTo>
                  <a:lnTo>
                    <a:pt x="34" y="51"/>
                  </a:lnTo>
                  <a:lnTo>
                    <a:pt x="27" y="45"/>
                  </a:lnTo>
                  <a:lnTo>
                    <a:pt x="20" y="40"/>
                  </a:lnTo>
                  <a:lnTo>
                    <a:pt x="13" y="35"/>
                  </a:lnTo>
                  <a:lnTo>
                    <a:pt x="6" y="30"/>
                  </a:lnTo>
                  <a:lnTo>
                    <a:pt x="0" y="26"/>
                  </a:lnTo>
                  <a:lnTo>
                    <a:pt x="6" y="26"/>
                  </a:lnTo>
                  <a:lnTo>
                    <a:pt x="10" y="24"/>
                  </a:lnTo>
                  <a:lnTo>
                    <a:pt x="14" y="24"/>
                  </a:lnTo>
                  <a:lnTo>
                    <a:pt x="17" y="23"/>
                  </a:lnTo>
                  <a:lnTo>
                    <a:pt x="22" y="23"/>
                  </a:lnTo>
                  <a:lnTo>
                    <a:pt x="26" y="23"/>
                  </a:lnTo>
                  <a:lnTo>
                    <a:pt x="32" y="23"/>
                  </a:lnTo>
                  <a:lnTo>
                    <a:pt x="36" y="26"/>
                  </a:lnTo>
                  <a:lnTo>
                    <a:pt x="43" y="35"/>
                  </a:lnTo>
                  <a:lnTo>
                    <a:pt x="53" y="49"/>
                  </a:lnTo>
                  <a:lnTo>
                    <a:pt x="63" y="63"/>
                  </a:lnTo>
                  <a:lnTo>
                    <a:pt x="69" y="73"/>
                  </a:lnTo>
                  <a:lnTo>
                    <a:pt x="67" y="66"/>
                  </a:lnTo>
                  <a:lnTo>
                    <a:pt x="67" y="59"/>
                  </a:lnTo>
                  <a:lnTo>
                    <a:pt x="69" y="54"/>
                  </a:lnTo>
                  <a:lnTo>
                    <a:pt x="73" y="51"/>
                  </a:lnTo>
                  <a:lnTo>
                    <a:pt x="74" y="37"/>
                  </a:lnTo>
                  <a:lnTo>
                    <a:pt x="76" y="23"/>
                  </a:lnTo>
                  <a:lnTo>
                    <a:pt x="76" y="9"/>
                  </a:lnTo>
                  <a:lnTo>
                    <a:pt x="73" y="0"/>
                  </a:lnTo>
                  <a:lnTo>
                    <a:pt x="76" y="2"/>
                  </a:lnTo>
                  <a:lnTo>
                    <a:pt x="79" y="5"/>
                  </a:lnTo>
                  <a:lnTo>
                    <a:pt x="82" y="10"/>
                  </a:lnTo>
                  <a:lnTo>
                    <a:pt x="86" y="16"/>
                  </a:lnTo>
                  <a:lnTo>
                    <a:pt x="89" y="24"/>
                  </a:lnTo>
                  <a:lnTo>
                    <a:pt x="92" y="35"/>
                  </a:lnTo>
                  <a:lnTo>
                    <a:pt x="92" y="44"/>
                  </a:lnTo>
                  <a:lnTo>
                    <a:pt x="92" y="49"/>
                  </a:lnTo>
                  <a:lnTo>
                    <a:pt x="90" y="54"/>
                  </a:lnTo>
                  <a:lnTo>
                    <a:pt x="86" y="59"/>
                  </a:lnTo>
                  <a:lnTo>
                    <a:pt x="84" y="66"/>
                  </a:lnTo>
                  <a:lnTo>
                    <a:pt x="84" y="72"/>
                  </a:lnTo>
                  <a:lnTo>
                    <a:pt x="87" y="77"/>
                  </a:lnTo>
                  <a:lnTo>
                    <a:pt x="89" y="84"/>
                  </a:lnTo>
                  <a:lnTo>
                    <a:pt x="90" y="93"/>
                  </a:lnTo>
                  <a:lnTo>
                    <a:pt x="89" y="103"/>
                  </a:lnTo>
                  <a:lnTo>
                    <a:pt x="87" y="106"/>
                  </a:lnTo>
                  <a:lnTo>
                    <a:pt x="83" y="108"/>
                  </a:lnTo>
                  <a:lnTo>
                    <a:pt x="79" y="105"/>
                  </a:lnTo>
                  <a:lnTo>
                    <a:pt x="74" y="99"/>
                  </a:lnTo>
                  <a:lnTo>
                    <a:pt x="74" y="110"/>
                  </a:lnTo>
                  <a:lnTo>
                    <a:pt x="74" y="126"/>
                  </a:lnTo>
                  <a:lnTo>
                    <a:pt x="74" y="143"/>
                  </a:lnTo>
                  <a:lnTo>
                    <a:pt x="76" y="157"/>
                  </a:lnTo>
                  <a:lnTo>
                    <a:pt x="77" y="169"/>
                  </a:lnTo>
                  <a:lnTo>
                    <a:pt x="77" y="187"/>
                  </a:lnTo>
                  <a:lnTo>
                    <a:pt x="79" y="204"/>
                  </a:lnTo>
                  <a:lnTo>
                    <a:pt x="79" y="220"/>
                  </a:lnTo>
                  <a:lnTo>
                    <a:pt x="83" y="222"/>
                  </a:lnTo>
                  <a:lnTo>
                    <a:pt x="89" y="224"/>
                  </a:lnTo>
                  <a:lnTo>
                    <a:pt x="92" y="227"/>
                  </a:lnTo>
                  <a:lnTo>
                    <a:pt x="93" y="230"/>
                  </a:lnTo>
                  <a:lnTo>
                    <a:pt x="97" y="220"/>
                  </a:lnTo>
                  <a:lnTo>
                    <a:pt x="106" y="210"/>
                  </a:lnTo>
                  <a:lnTo>
                    <a:pt x="114" y="201"/>
                  </a:lnTo>
                  <a:lnTo>
                    <a:pt x="123" y="197"/>
                  </a:lnTo>
                  <a:lnTo>
                    <a:pt x="123" y="201"/>
                  </a:lnTo>
                  <a:lnTo>
                    <a:pt x="123" y="203"/>
                  </a:lnTo>
                  <a:lnTo>
                    <a:pt x="123" y="206"/>
                  </a:lnTo>
                  <a:lnTo>
                    <a:pt x="123" y="210"/>
                  </a:lnTo>
                  <a:lnTo>
                    <a:pt x="113" y="211"/>
                  </a:lnTo>
                  <a:lnTo>
                    <a:pt x="107" y="220"/>
                  </a:lnTo>
                  <a:lnTo>
                    <a:pt x="102" y="229"/>
                  </a:lnTo>
                  <a:lnTo>
                    <a:pt x="99" y="23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90" name="Freeform 65"/>
            <p:cNvSpPr>
              <a:spLocks/>
            </p:cNvSpPr>
            <p:nvPr/>
          </p:nvSpPr>
          <p:spPr bwMode="auto">
            <a:xfrm>
              <a:off x="6565" y="4425"/>
              <a:ext cx="30" cy="107"/>
            </a:xfrm>
            <a:custGeom>
              <a:avLst/>
              <a:gdLst>
                <a:gd name="T0" fmla="*/ 1 w 59"/>
                <a:gd name="T1" fmla="*/ 0 h 215"/>
                <a:gd name="T2" fmla="*/ 1 w 59"/>
                <a:gd name="T3" fmla="*/ 0 h 215"/>
                <a:gd name="T4" fmla="*/ 1 w 59"/>
                <a:gd name="T5" fmla="*/ 0 h 215"/>
                <a:gd name="T6" fmla="*/ 1 w 59"/>
                <a:gd name="T7" fmla="*/ 0 h 215"/>
                <a:gd name="T8" fmla="*/ 1 w 59"/>
                <a:gd name="T9" fmla="*/ 0 h 215"/>
                <a:gd name="T10" fmla="*/ 1 w 59"/>
                <a:gd name="T11" fmla="*/ 0 h 215"/>
                <a:gd name="T12" fmla="*/ 1 w 59"/>
                <a:gd name="T13" fmla="*/ 0 h 215"/>
                <a:gd name="T14" fmla="*/ 1 w 59"/>
                <a:gd name="T15" fmla="*/ 0 h 215"/>
                <a:gd name="T16" fmla="*/ 1 w 59"/>
                <a:gd name="T17" fmla="*/ 0 h 215"/>
                <a:gd name="T18" fmla="*/ 1 w 59"/>
                <a:gd name="T19" fmla="*/ 0 h 215"/>
                <a:gd name="T20" fmla="*/ 1 w 59"/>
                <a:gd name="T21" fmla="*/ 0 h 215"/>
                <a:gd name="T22" fmla="*/ 1 w 59"/>
                <a:gd name="T23" fmla="*/ 0 h 215"/>
                <a:gd name="T24" fmla="*/ 1 w 59"/>
                <a:gd name="T25" fmla="*/ 0 h 215"/>
                <a:gd name="T26" fmla="*/ 1 w 59"/>
                <a:gd name="T27" fmla="*/ 0 h 215"/>
                <a:gd name="T28" fmla="*/ 1 w 59"/>
                <a:gd name="T29" fmla="*/ 0 h 215"/>
                <a:gd name="T30" fmla="*/ 1 w 59"/>
                <a:gd name="T31" fmla="*/ 0 h 215"/>
                <a:gd name="T32" fmla="*/ 1 w 59"/>
                <a:gd name="T33" fmla="*/ 0 h 215"/>
                <a:gd name="T34" fmla="*/ 1 w 59"/>
                <a:gd name="T35" fmla="*/ 0 h 215"/>
                <a:gd name="T36" fmla="*/ 1 w 59"/>
                <a:gd name="T37" fmla="*/ 0 h 215"/>
                <a:gd name="T38" fmla="*/ 1 w 59"/>
                <a:gd name="T39" fmla="*/ 0 h 215"/>
                <a:gd name="T40" fmla="*/ 1 w 59"/>
                <a:gd name="T41" fmla="*/ 0 h 215"/>
                <a:gd name="T42" fmla="*/ 1 w 59"/>
                <a:gd name="T43" fmla="*/ 0 h 215"/>
                <a:gd name="T44" fmla="*/ 1 w 59"/>
                <a:gd name="T45" fmla="*/ 0 h 215"/>
                <a:gd name="T46" fmla="*/ 1 w 59"/>
                <a:gd name="T47" fmla="*/ 0 h 215"/>
                <a:gd name="T48" fmla="*/ 1 w 59"/>
                <a:gd name="T49" fmla="*/ 0 h 215"/>
                <a:gd name="T50" fmla="*/ 1 w 59"/>
                <a:gd name="T51" fmla="*/ 0 h 215"/>
                <a:gd name="T52" fmla="*/ 1 w 59"/>
                <a:gd name="T53" fmla="*/ 0 h 215"/>
                <a:gd name="T54" fmla="*/ 1 w 59"/>
                <a:gd name="T55" fmla="*/ 0 h 215"/>
                <a:gd name="T56" fmla="*/ 1 w 59"/>
                <a:gd name="T57" fmla="*/ 0 h 215"/>
                <a:gd name="T58" fmla="*/ 1 w 59"/>
                <a:gd name="T59" fmla="*/ 0 h 215"/>
                <a:gd name="T60" fmla="*/ 1 w 59"/>
                <a:gd name="T61" fmla="*/ 0 h 215"/>
                <a:gd name="T62" fmla="*/ 1 w 59"/>
                <a:gd name="T63" fmla="*/ 0 h 215"/>
                <a:gd name="T64" fmla="*/ 1 w 59"/>
                <a:gd name="T65" fmla="*/ 0 h 215"/>
                <a:gd name="T66" fmla="*/ 1 w 59"/>
                <a:gd name="T67" fmla="*/ 0 h 215"/>
                <a:gd name="T68" fmla="*/ 1 w 59"/>
                <a:gd name="T69" fmla="*/ 0 h 215"/>
                <a:gd name="T70" fmla="*/ 1 w 59"/>
                <a:gd name="T71" fmla="*/ 0 h 215"/>
                <a:gd name="T72" fmla="*/ 1 w 59"/>
                <a:gd name="T73" fmla="*/ 0 h 215"/>
                <a:gd name="T74" fmla="*/ 0 w 59"/>
                <a:gd name="T75" fmla="*/ 0 h 215"/>
                <a:gd name="T76" fmla="*/ 0 w 59"/>
                <a:gd name="T77" fmla="*/ 0 h 215"/>
                <a:gd name="T78" fmla="*/ 1 w 59"/>
                <a:gd name="T79" fmla="*/ 0 h 215"/>
                <a:gd name="T80" fmla="*/ 1 w 59"/>
                <a:gd name="T81" fmla="*/ 0 h 215"/>
                <a:gd name="T82" fmla="*/ 1 w 59"/>
                <a:gd name="T83" fmla="*/ 0 h 215"/>
                <a:gd name="T84" fmla="*/ 1 w 59"/>
                <a:gd name="T85" fmla="*/ 0 h 215"/>
                <a:gd name="T86" fmla="*/ 1 w 59"/>
                <a:gd name="T87" fmla="*/ 0 h 215"/>
                <a:gd name="T88" fmla="*/ 1 w 59"/>
                <a:gd name="T89" fmla="*/ 0 h 2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215"/>
                <a:gd name="T137" fmla="*/ 59 w 59"/>
                <a:gd name="T138" fmla="*/ 215 h 2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215">
                  <a:moveTo>
                    <a:pt x="24" y="158"/>
                  </a:moveTo>
                  <a:lnTo>
                    <a:pt x="27" y="170"/>
                  </a:lnTo>
                  <a:lnTo>
                    <a:pt x="29" y="182"/>
                  </a:lnTo>
                  <a:lnTo>
                    <a:pt x="34" y="194"/>
                  </a:lnTo>
                  <a:lnTo>
                    <a:pt x="38" y="207"/>
                  </a:lnTo>
                  <a:lnTo>
                    <a:pt x="42" y="208"/>
                  </a:lnTo>
                  <a:lnTo>
                    <a:pt x="47" y="212"/>
                  </a:lnTo>
                  <a:lnTo>
                    <a:pt x="54" y="214"/>
                  </a:lnTo>
                  <a:lnTo>
                    <a:pt x="59" y="215"/>
                  </a:lnTo>
                  <a:lnTo>
                    <a:pt x="54" y="210"/>
                  </a:lnTo>
                  <a:lnTo>
                    <a:pt x="49" y="201"/>
                  </a:lnTo>
                  <a:lnTo>
                    <a:pt x="47" y="194"/>
                  </a:lnTo>
                  <a:lnTo>
                    <a:pt x="44" y="189"/>
                  </a:lnTo>
                  <a:lnTo>
                    <a:pt x="42" y="182"/>
                  </a:lnTo>
                  <a:lnTo>
                    <a:pt x="44" y="173"/>
                  </a:lnTo>
                  <a:lnTo>
                    <a:pt x="45" y="165"/>
                  </a:lnTo>
                  <a:lnTo>
                    <a:pt x="47" y="158"/>
                  </a:lnTo>
                  <a:lnTo>
                    <a:pt x="47" y="147"/>
                  </a:lnTo>
                  <a:lnTo>
                    <a:pt x="44" y="137"/>
                  </a:lnTo>
                  <a:lnTo>
                    <a:pt x="38" y="126"/>
                  </a:lnTo>
                  <a:lnTo>
                    <a:pt x="35" y="119"/>
                  </a:lnTo>
                  <a:lnTo>
                    <a:pt x="34" y="112"/>
                  </a:lnTo>
                  <a:lnTo>
                    <a:pt x="34" y="102"/>
                  </a:lnTo>
                  <a:lnTo>
                    <a:pt x="34" y="91"/>
                  </a:lnTo>
                  <a:lnTo>
                    <a:pt x="35" y="83"/>
                  </a:lnTo>
                  <a:lnTo>
                    <a:pt x="28" y="79"/>
                  </a:lnTo>
                  <a:lnTo>
                    <a:pt x="22" y="74"/>
                  </a:lnTo>
                  <a:lnTo>
                    <a:pt x="18" y="67"/>
                  </a:lnTo>
                  <a:lnTo>
                    <a:pt x="15" y="62"/>
                  </a:lnTo>
                  <a:lnTo>
                    <a:pt x="14" y="53"/>
                  </a:lnTo>
                  <a:lnTo>
                    <a:pt x="12" y="39"/>
                  </a:lnTo>
                  <a:lnTo>
                    <a:pt x="12" y="23"/>
                  </a:lnTo>
                  <a:lnTo>
                    <a:pt x="12" y="11"/>
                  </a:lnTo>
                  <a:lnTo>
                    <a:pt x="11" y="7"/>
                  </a:lnTo>
                  <a:lnTo>
                    <a:pt x="7" y="6"/>
                  </a:lnTo>
                  <a:lnTo>
                    <a:pt x="4" y="2"/>
                  </a:lnTo>
                  <a:lnTo>
                    <a:pt x="1" y="0"/>
                  </a:lnTo>
                  <a:lnTo>
                    <a:pt x="0" y="13"/>
                  </a:lnTo>
                  <a:lnTo>
                    <a:pt x="0" y="27"/>
                  </a:lnTo>
                  <a:lnTo>
                    <a:pt x="1" y="42"/>
                  </a:lnTo>
                  <a:lnTo>
                    <a:pt x="2" y="56"/>
                  </a:lnTo>
                  <a:lnTo>
                    <a:pt x="5" y="81"/>
                  </a:lnTo>
                  <a:lnTo>
                    <a:pt x="12" y="109"/>
                  </a:lnTo>
                  <a:lnTo>
                    <a:pt x="19" y="138"/>
                  </a:lnTo>
                  <a:lnTo>
                    <a:pt x="24" y="1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91" name="Freeform 66"/>
            <p:cNvSpPr>
              <a:spLocks/>
            </p:cNvSpPr>
            <p:nvPr/>
          </p:nvSpPr>
          <p:spPr bwMode="auto">
            <a:xfrm>
              <a:off x="6650" y="4429"/>
              <a:ext cx="33" cy="101"/>
            </a:xfrm>
            <a:custGeom>
              <a:avLst/>
              <a:gdLst>
                <a:gd name="T0" fmla="*/ 0 w 67"/>
                <a:gd name="T1" fmla="*/ 1 h 201"/>
                <a:gd name="T2" fmla="*/ 0 w 67"/>
                <a:gd name="T3" fmla="*/ 1 h 201"/>
                <a:gd name="T4" fmla="*/ 0 w 67"/>
                <a:gd name="T5" fmla="*/ 1 h 201"/>
                <a:gd name="T6" fmla="*/ 0 w 67"/>
                <a:gd name="T7" fmla="*/ 1 h 201"/>
                <a:gd name="T8" fmla="*/ 0 w 67"/>
                <a:gd name="T9" fmla="*/ 1 h 201"/>
                <a:gd name="T10" fmla="*/ 0 w 67"/>
                <a:gd name="T11" fmla="*/ 1 h 201"/>
                <a:gd name="T12" fmla="*/ 0 w 67"/>
                <a:gd name="T13" fmla="*/ 1 h 201"/>
                <a:gd name="T14" fmla="*/ 0 w 67"/>
                <a:gd name="T15" fmla="*/ 1 h 201"/>
                <a:gd name="T16" fmla="*/ 0 w 67"/>
                <a:gd name="T17" fmla="*/ 1 h 201"/>
                <a:gd name="T18" fmla="*/ 0 w 67"/>
                <a:gd name="T19" fmla="*/ 1 h 201"/>
                <a:gd name="T20" fmla="*/ 0 w 67"/>
                <a:gd name="T21" fmla="*/ 1 h 201"/>
                <a:gd name="T22" fmla="*/ 0 w 67"/>
                <a:gd name="T23" fmla="*/ 1 h 201"/>
                <a:gd name="T24" fmla="*/ 0 w 67"/>
                <a:gd name="T25" fmla="*/ 1 h 201"/>
                <a:gd name="T26" fmla="*/ 0 w 67"/>
                <a:gd name="T27" fmla="*/ 1 h 201"/>
                <a:gd name="T28" fmla="*/ 0 w 67"/>
                <a:gd name="T29" fmla="*/ 1 h 201"/>
                <a:gd name="T30" fmla="*/ 0 w 67"/>
                <a:gd name="T31" fmla="*/ 1 h 201"/>
                <a:gd name="T32" fmla="*/ 0 w 67"/>
                <a:gd name="T33" fmla="*/ 1 h 201"/>
                <a:gd name="T34" fmla="*/ 0 w 67"/>
                <a:gd name="T35" fmla="*/ 1 h 201"/>
                <a:gd name="T36" fmla="*/ 0 w 67"/>
                <a:gd name="T37" fmla="*/ 1 h 201"/>
                <a:gd name="T38" fmla="*/ 0 w 67"/>
                <a:gd name="T39" fmla="*/ 1 h 201"/>
                <a:gd name="T40" fmla="*/ 0 w 67"/>
                <a:gd name="T41" fmla="*/ 1 h 201"/>
                <a:gd name="T42" fmla="*/ 0 w 67"/>
                <a:gd name="T43" fmla="*/ 1 h 201"/>
                <a:gd name="T44" fmla="*/ 0 w 67"/>
                <a:gd name="T45" fmla="*/ 1 h 201"/>
                <a:gd name="T46" fmla="*/ 0 w 67"/>
                <a:gd name="T47" fmla="*/ 1 h 201"/>
                <a:gd name="T48" fmla="*/ 0 w 67"/>
                <a:gd name="T49" fmla="*/ 1 h 201"/>
                <a:gd name="T50" fmla="*/ 0 w 67"/>
                <a:gd name="T51" fmla="*/ 1 h 201"/>
                <a:gd name="T52" fmla="*/ 0 w 67"/>
                <a:gd name="T53" fmla="*/ 1 h 201"/>
                <a:gd name="T54" fmla="*/ 0 w 67"/>
                <a:gd name="T55" fmla="*/ 1 h 201"/>
                <a:gd name="T56" fmla="*/ 0 w 67"/>
                <a:gd name="T57" fmla="*/ 1 h 201"/>
                <a:gd name="T58" fmla="*/ 0 w 67"/>
                <a:gd name="T59" fmla="*/ 1 h 201"/>
                <a:gd name="T60" fmla="*/ 0 w 67"/>
                <a:gd name="T61" fmla="*/ 1 h 201"/>
                <a:gd name="T62" fmla="*/ 0 w 67"/>
                <a:gd name="T63" fmla="*/ 1 h 201"/>
                <a:gd name="T64" fmla="*/ 0 w 67"/>
                <a:gd name="T65" fmla="*/ 1 h 201"/>
                <a:gd name="T66" fmla="*/ 0 w 67"/>
                <a:gd name="T67" fmla="*/ 1 h 201"/>
                <a:gd name="T68" fmla="*/ 0 w 67"/>
                <a:gd name="T69" fmla="*/ 1 h 201"/>
                <a:gd name="T70" fmla="*/ 0 w 67"/>
                <a:gd name="T71" fmla="*/ 1 h 201"/>
                <a:gd name="T72" fmla="*/ 0 w 67"/>
                <a:gd name="T73" fmla="*/ 0 h 201"/>
                <a:gd name="T74" fmla="*/ 0 w 67"/>
                <a:gd name="T75" fmla="*/ 1 h 201"/>
                <a:gd name="T76" fmla="*/ 0 w 67"/>
                <a:gd name="T77" fmla="*/ 1 h 201"/>
                <a:gd name="T78" fmla="*/ 0 w 67"/>
                <a:gd name="T79" fmla="*/ 1 h 201"/>
                <a:gd name="T80" fmla="*/ 0 w 67"/>
                <a:gd name="T81" fmla="*/ 1 h 2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
                <a:gd name="T124" fmla="*/ 0 h 201"/>
                <a:gd name="T125" fmla="*/ 67 w 67"/>
                <a:gd name="T126" fmla="*/ 201 h 20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 h="201">
                  <a:moveTo>
                    <a:pt x="61" y="49"/>
                  </a:moveTo>
                  <a:lnTo>
                    <a:pt x="60" y="61"/>
                  </a:lnTo>
                  <a:lnTo>
                    <a:pt x="59" y="75"/>
                  </a:lnTo>
                  <a:lnTo>
                    <a:pt x="56" y="88"/>
                  </a:lnTo>
                  <a:lnTo>
                    <a:pt x="54" y="96"/>
                  </a:lnTo>
                  <a:lnTo>
                    <a:pt x="54" y="129"/>
                  </a:lnTo>
                  <a:lnTo>
                    <a:pt x="49" y="159"/>
                  </a:lnTo>
                  <a:lnTo>
                    <a:pt x="39" y="184"/>
                  </a:lnTo>
                  <a:lnTo>
                    <a:pt x="26" y="201"/>
                  </a:lnTo>
                  <a:lnTo>
                    <a:pt x="19" y="199"/>
                  </a:lnTo>
                  <a:lnTo>
                    <a:pt x="11" y="196"/>
                  </a:lnTo>
                  <a:lnTo>
                    <a:pt x="6" y="191"/>
                  </a:lnTo>
                  <a:lnTo>
                    <a:pt x="0" y="184"/>
                  </a:lnTo>
                  <a:lnTo>
                    <a:pt x="4" y="178"/>
                  </a:lnTo>
                  <a:lnTo>
                    <a:pt x="10" y="173"/>
                  </a:lnTo>
                  <a:lnTo>
                    <a:pt x="17" y="164"/>
                  </a:lnTo>
                  <a:lnTo>
                    <a:pt x="24" y="156"/>
                  </a:lnTo>
                  <a:lnTo>
                    <a:pt x="31" y="145"/>
                  </a:lnTo>
                  <a:lnTo>
                    <a:pt x="37" y="136"/>
                  </a:lnTo>
                  <a:lnTo>
                    <a:pt x="41" y="128"/>
                  </a:lnTo>
                  <a:lnTo>
                    <a:pt x="43" y="121"/>
                  </a:lnTo>
                  <a:lnTo>
                    <a:pt x="39" y="126"/>
                  </a:lnTo>
                  <a:lnTo>
                    <a:pt x="36" y="131"/>
                  </a:lnTo>
                  <a:lnTo>
                    <a:pt x="31" y="136"/>
                  </a:lnTo>
                  <a:lnTo>
                    <a:pt x="27" y="140"/>
                  </a:lnTo>
                  <a:lnTo>
                    <a:pt x="30" y="119"/>
                  </a:lnTo>
                  <a:lnTo>
                    <a:pt x="31" y="93"/>
                  </a:lnTo>
                  <a:lnTo>
                    <a:pt x="31" y="72"/>
                  </a:lnTo>
                  <a:lnTo>
                    <a:pt x="30" y="58"/>
                  </a:lnTo>
                  <a:lnTo>
                    <a:pt x="41" y="51"/>
                  </a:lnTo>
                  <a:lnTo>
                    <a:pt x="50" y="39"/>
                  </a:lnTo>
                  <a:lnTo>
                    <a:pt x="54" y="25"/>
                  </a:lnTo>
                  <a:lnTo>
                    <a:pt x="57" y="12"/>
                  </a:lnTo>
                  <a:lnTo>
                    <a:pt x="60" y="11"/>
                  </a:lnTo>
                  <a:lnTo>
                    <a:pt x="63" y="7"/>
                  </a:lnTo>
                  <a:lnTo>
                    <a:pt x="64" y="4"/>
                  </a:lnTo>
                  <a:lnTo>
                    <a:pt x="67" y="0"/>
                  </a:lnTo>
                  <a:lnTo>
                    <a:pt x="67" y="12"/>
                  </a:lnTo>
                  <a:lnTo>
                    <a:pt x="66" y="26"/>
                  </a:lnTo>
                  <a:lnTo>
                    <a:pt x="63" y="40"/>
                  </a:lnTo>
                  <a:lnTo>
                    <a:pt x="61" y="4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92" name="Freeform 67"/>
            <p:cNvSpPr>
              <a:spLocks/>
            </p:cNvSpPr>
            <p:nvPr/>
          </p:nvSpPr>
          <p:spPr bwMode="auto">
            <a:xfrm>
              <a:off x="5793" y="4860"/>
              <a:ext cx="296" cy="380"/>
            </a:xfrm>
            <a:custGeom>
              <a:avLst/>
              <a:gdLst>
                <a:gd name="T0" fmla="*/ 0 w 593"/>
                <a:gd name="T1" fmla="*/ 0 h 762"/>
                <a:gd name="T2" fmla="*/ 0 w 593"/>
                <a:gd name="T3" fmla="*/ 0 h 762"/>
                <a:gd name="T4" fmla="*/ 0 w 593"/>
                <a:gd name="T5" fmla="*/ 0 h 762"/>
                <a:gd name="T6" fmla="*/ 0 w 593"/>
                <a:gd name="T7" fmla="*/ 0 h 762"/>
                <a:gd name="T8" fmla="*/ 0 w 593"/>
                <a:gd name="T9" fmla="*/ 0 h 762"/>
                <a:gd name="T10" fmla="*/ 0 w 593"/>
                <a:gd name="T11" fmla="*/ 0 h 762"/>
                <a:gd name="T12" fmla="*/ 0 w 593"/>
                <a:gd name="T13" fmla="*/ 0 h 762"/>
                <a:gd name="T14" fmla="*/ 0 w 593"/>
                <a:gd name="T15" fmla="*/ 0 h 762"/>
                <a:gd name="T16" fmla="*/ 0 w 593"/>
                <a:gd name="T17" fmla="*/ 0 h 762"/>
                <a:gd name="T18" fmla="*/ 0 w 593"/>
                <a:gd name="T19" fmla="*/ 0 h 762"/>
                <a:gd name="T20" fmla="*/ 0 w 593"/>
                <a:gd name="T21" fmla="*/ 0 h 762"/>
                <a:gd name="T22" fmla="*/ 0 w 593"/>
                <a:gd name="T23" fmla="*/ 0 h 762"/>
                <a:gd name="T24" fmla="*/ 0 w 593"/>
                <a:gd name="T25" fmla="*/ 0 h 762"/>
                <a:gd name="T26" fmla="*/ 0 w 593"/>
                <a:gd name="T27" fmla="*/ 0 h 762"/>
                <a:gd name="T28" fmla="*/ 0 w 593"/>
                <a:gd name="T29" fmla="*/ 0 h 762"/>
                <a:gd name="T30" fmla="*/ 0 w 593"/>
                <a:gd name="T31" fmla="*/ 0 h 762"/>
                <a:gd name="T32" fmla="*/ 0 w 593"/>
                <a:gd name="T33" fmla="*/ 0 h 762"/>
                <a:gd name="T34" fmla="*/ 0 w 593"/>
                <a:gd name="T35" fmla="*/ 0 h 762"/>
                <a:gd name="T36" fmla="*/ 0 w 593"/>
                <a:gd name="T37" fmla="*/ 0 h 762"/>
                <a:gd name="T38" fmla="*/ 0 w 593"/>
                <a:gd name="T39" fmla="*/ 0 h 762"/>
                <a:gd name="T40" fmla="*/ 0 w 593"/>
                <a:gd name="T41" fmla="*/ 0 h 762"/>
                <a:gd name="T42" fmla="*/ 0 w 593"/>
                <a:gd name="T43" fmla="*/ 0 h 762"/>
                <a:gd name="T44" fmla="*/ 0 w 593"/>
                <a:gd name="T45" fmla="*/ 0 h 762"/>
                <a:gd name="T46" fmla="*/ 0 w 593"/>
                <a:gd name="T47" fmla="*/ 0 h 762"/>
                <a:gd name="T48" fmla="*/ 0 w 593"/>
                <a:gd name="T49" fmla="*/ 0 h 762"/>
                <a:gd name="T50" fmla="*/ 0 w 593"/>
                <a:gd name="T51" fmla="*/ 0 h 762"/>
                <a:gd name="T52" fmla="*/ 0 w 593"/>
                <a:gd name="T53" fmla="*/ 0 h 762"/>
                <a:gd name="T54" fmla="*/ 0 w 593"/>
                <a:gd name="T55" fmla="*/ 0 h 762"/>
                <a:gd name="T56" fmla="*/ 0 w 593"/>
                <a:gd name="T57" fmla="*/ 0 h 762"/>
                <a:gd name="T58" fmla="*/ 0 w 593"/>
                <a:gd name="T59" fmla="*/ 0 h 762"/>
                <a:gd name="T60" fmla="*/ 0 w 593"/>
                <a:gd name="T61" fmla="*/ 0 h 762"/>
                <a:gd name="T62" fmla="*/ 0 w 593"/>
                <a:gd name="T63" fmla="*/ 0 h 762"/>
                <a:gd name="T64" fmla="*/ 0 w 593"/>
                <a:gd name="T65" fmla="*/ 0 h 762"/>
                <a:gd name="T66" fmla="*/ 0 w 593"/>
                <a:gd name="T67" fmla="*/ 0 h 762"/>
                <a:gd name="T68" fmla="*/ 0 w 593"/>
                <a:gd name="T69" fmla="*/ 0 h 762"/>
                <a:gd name="T70" fmla="*/ 0 w 593"/>
                <a:gd name="T71" fmla="*/ 0 h 762"/>
                <a:gd name="T72" fmla="*/ 0 w 593"/>
                <a:gd name="T73" fmla="*/ 0 h 762"/>
                <a:gd name="T74" fmla="*/ 0 w 593"/>
                <a:gd name="T75" fmla="*/ 0 h 762"/>
                <a:gd name="T76" fmla="*/ 0 w 593"/>
                <a:gd name="T77" fmla="*/ 0 h 762"/>
                <a:gd name="T78" fmla="*/ 0 w 593"/>
                <a:gd name="T79" fmla="*/ 0 h 762"/>
                <a:gd name="T80" fmla="*/ 0 w 593"/>
                <a:gd name="T81" fmla="*/ 0 h 762"/>
                <a:gd name="T82" fmla="*/ 0 w 593"/>
                <a:gd name="T83" fmla="*/ 0 h 762"/>
                <a:gd name="T84" fmla="*/ 0 w 593"/>
                <a:gd name="T85" fmla="*/ 0 h 762"/>
                <a:gd name="T86" fmla="*/ 0 w 593"/>
                <a:gd name="T87" fmla="*/ 0 h 762"/>
                <a:gd name="T88" fmla="*/ 0 w 593"/>
                <a:gd name="T89" fmla="*/ 0 h 762"/>
                <a:gd name="T90" fmla="*/ 0 w 593"/>
                <a:gd name="T91" fmla="*/ 0 h 762"/>
                <a:gd name="T92" fmla="*/ 0 w 593"/>
                <a:gd name="T93" fmla="*/ 0 h 762"/>
                <a:gd name="T94" fmla="*/ 0 w 593"/>
                <a:gd name="T95" fmla="*/ 0 h 762"/>
                <a:gd name="T96" fmla="*/ 0 w 593"/>
                <a:gd name="T97" fmla="*/ 0 h 762"/>
                <a:gd name="T98" fmla="*/ 0 w 593"/>
                <a:gd name="T99" fmla="*/ 0 h 762"/>
                <a:gd name="T100" fmla="*/ 0 w 593"/>
                <a:gd name="T101" fmla="*/ 0 h 762"/>
                <a:gd name="T102" fmla="*/ 0 w 593"/>
                <a:gd name="T103" fmla="*/ 0 h 7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3"/>
                <a:gd name="T157" fmla="*/ 0 h 762"/>
                <a:gd name="T158" fmla="*/ 593 w 593"/>
                <a:gd name="T159" fmla="*/ 762 h 7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3" h="762">
                  <a:moveTo>
                    <a:pt x="593" y="219"/>
                  </a:moveTo>
                  <a:lnTo>
                    <a:pt x="592" y="210"/>
                  </a:lnTo>
                  <a:lnTo>
                    <a:pt x="590" y="199"/>
                  </a:lnTo>
                  <a:lnTo>
                    <a:pt x="589" y="187"/>
                  </a:lnTo>
                  <a:lnTo>
                    <a:pt x="586" y="173"/>
                  </a:lnTo>
                  <a:lnTo>
                    <a:pt x="579" y="154"/>
                  </a:lnTo>
                  <a:lnTo>
                    <a:pt x="570" y="138"/>
                  </a:lnTo>
                  <a:lnTo>
                    <a:pt x="559" y="128"/>
                  </a:lnTo>
                  <a:lnTo>
                    <a:pt x="549" y="121"/>
                  </a:lnTo>
                  <a:lnTo>
                    <a:pt x="542" y="116"/>
                  </a:lnTo>
                  <a:lnTo>
                    <a:pt x="534" y="109"/>
                  </a:lnTo>
                  <a:lnTo>
                    <a:pt x="527" y="98"/>
                  </a:lnTo>
                  <a:lnTo>
                    <a:pt x="523" y="91"/>
                  </a:lnTo>
                  <a:lnTo>
                    <a:pt x="519" y="84"/>
                  </a:lnTo>
                  <a:lnTo>
                    <a:pt x="513" y="77"/>
                  </a:lnTo>
                  <a:lnTo>
                    <a:pt x="506" y="74"/>
                  </a:lnTo>
                  <a:lnTo>
                    <a:pt x="499" y="70"/>
                  </a:lnTo>
                  <a:lnTo>
                    <a:pt x="490" y="67"/>
                  </a:lnTo>
                  <a:lnTo>
                    <a:pt x="480" y="60"/>
                  </a:lnTo>
                  <a:lnTo>
                    <a:pt x="469" y="51"/>
                  </a:lnTo>
                  <a:lnTo>
                    <a:pt x="459" y="42"/>
                  </a:lnTo>
                  <a:lnTo>
                    <a:pt x="453" y="39"/>
                  </a:lnTo>
                  <a:lnTo>
                    <a:pt x="443" y="35"/>
                  </a:lnTo>
                  <a:lnTo>
                    <a:pt x="433" y="33"/>
                  </a:lnTo>
                  <a:lnTo>
                    <a:pt x="422" y="33"/>
                  </a:lnTo>
                  <a:lnTo>
                    <a:pt x="409" y="33"/>
                  </a:lnTo>
                  <a:lnTo>
                    <a:pt x="397" y="33"/>
                  </a:lnTo>
                  <a:lnTo>
                    <a:pt x="387" y="33"/>
                  </a:lnTo>
                  <a:lnTo>
                    <a:pt x="380" y="33"/>
                  </a:lnTo>
                  <a:lnTo>
                    <a:pt x="376" y="21"/>
                  </a:lnTo>
                  <a:lnTo>
                    <a:pt x="369" y="13"/>
                  </a:lnTo>
                  <a:lnTo>
                    <a:pt x="359" y="6"/>
                  </a:lnTo>
                  <a:lnTo>
                    <a:pt x="350" y="2"/>
                  </a:lnTo>
                  <a:lnTo>
                    <a:pt x="350" y="6"/>
                  </a:lnTo>
                  <a:lnTo>
                    <a:pt x="349" y="13"/>
                  </a:lnTo>
                  <a:lnTo>
                    <a:pt x="347" y="18"/>
                  </a:lnTo>
                  <a:lnTo>
                    <a:pt x="345" y="23"/>
                  </a:lnTo>
                  <a:lnTo>
                    <a:pt x="342" y="20"/>
                  </a:lnTo>
                  <a:lnTo>
                    <a:pt x="336" y="16"/>
                  </a:lnTo>
                  <a:lnTo>
                    <a:pt x="330" y="13"/>
                  </a:lnTo>
                  <a:lnTo>
                    <a:pt x="323" y="9"/>
                  </a:lnTo>
                  <a:lnTo>
                    <a:pt x="315" y="6"/>
                  </a:lnTo>
                  <a:lnTo>
                    <a:pt x="306" y="2"/>
                  </a:lnTo>
                  <a:lnTo>
                    <a:pt x="296" y="0"/>
                  </a:lnTo>
                  <a:lnTo>
                    <a:pt x="287" y="0"/>
                  </a:lnTo>
                  <a:lnTo>
                    <a:pt x="283" y="2"/>
                  </a:lnTo>
                  <a:lnTo>
                    <a:pt x="275" y="6"/>
                  </a:lnTo>
                  <a:lnTo>
                    <a:pt x="265" y="9"/>
                  </a:lnTo>
                  <a:lnTo>
                    <a:pt x="255" y="14"/>
                  </a:lnTo>
                  <a:lnTo>
                    <a:pt x="245" y="21"/>
                  </a:lnTo>
                  <a:lnTo>
                    <a:pt x="236" y="27"/>
                  </a:lnTo>
                  <a:lnTo>
                    <a:pt x="229" y="32"/>
                  </a:lnTo>
                  <a:lnTo>
                    <a:pt x="225" y="35"/>
                  </a:lnTo>
                  <a:lnTo>
                    <a:pt x="217" y="42"/>
                  </a:lnTo>
                  <a:lnTo>
                    <a:pt x="206" y="51"/>
                  </a:lnTo>
                  <a:lnTo>
                    <a:pt x="195" y="60"/>
                  </a:lnTo>
                  <a:lnTo>
                    <a:pt x="183" y="67"/>
                  </a:lnTo>
                  <a:lnTo>
                    <a:pt x="173" y="79"/>
                  </a:lnTo>
                  <a:lnTo>
                    <a:pt x="166" y="100"/>
                  </a:lnTo>
                  <a:lnTo>
                    <a:pt x="159" y="124"/>
                  </a:lnTo>
                  <a:lnTo>
                    <a:pt x="153" y="140"/>
                  </a:lnTo>
                  <a:lnTo>
                    <a:pt x="157" y="137"/>
                  </a:lnTo>
                  <a:lnTo>
                    <a:pt x="163" y="130"/>
                  </a:lnTo>
                  <a:lnTo>
                    <a:pt x="170" y="123"/>
                  </a:lnTo>
                  <a:lnTo>
                    <a:pt x="177" y="114"/>
                  </a:lnTo>
                  <a:lnTo>
                    <a:pt x="185" y="107"/>
                  </a:lnTo>
                  <a:lnTo>
                    <a:pt x="192" y="102"/>
                  </a:lnTo>
                  <a:lnTo>
                    <a:pt x="196" y="100"/>
                  </a:lnTo>
                  <a:lnTo>
                    <a:pt x="200" y="102"/>
                  </a:lnTo>
                  <a:lnTo>
                    <a:pt x="200" y="107"/>
                  </a:lnTo>
                  <a:lnTo>
                    <a:pt x="196" y="112"/>
                  </a:lnTo>
                  <a:lnTo>
                    <a:pt x="189" y="117"/>
                  </a:lnTo>
                  <a:lnTo>
                    <a:pt x="182" y="124"/>
                  </a:lnTo>
                  <a:lnTo>
                    <a:pt x="172" y="130"/>
                  </a:lnTo>
                  <a:lnTo>
                    <a:pt x="163" y="135"/>
                  </a:lnTo>
                  <a:lnTo>
                    <a:pt x="157" y="138"/>
                  </a:lnTo>
                  <a:lnTo>
                    <a:pt x="153" y="140"/>
                  </a:lnTo>
                  <a:lnTo>
                    <a:pt x="147" y="144"/>
                  </a:lnTo>
                  <a:lnTo>
                    <a:pt x="137" y="152"/>
                  </a:lnTo>
                  <a:lnTo>
                    <a:pt x="129" y="163"/>
                  </a:lnTo>
                  <a:lnTo>
                    <a:pt x="122" y="171"/>
                  </a:lnTo>
                  <a:lnTo>
                    <a:pt x="117" y="178"/>
                  </a:lnTo>
                  <a:lnTo>
                    <a:pt x="112" y="187"/>
                  </a:lnTo>
                  <a:lnTo>
                    <a:pt x="105" y="199"/>
                  </a:lnTo>
                  <a:lnTo>
                    <a:pt x="98" y="213"/>
                  </a:lnTo>
                  <a:lnTo>
                    <a:pt x="89" y="227"/>
                  </a:lnTo>
                  <a:lnTo>
                    <a:pt x="83" y="238"/>
                  </a:lnTo>
                  <a:lnTo>
                    <a:pt x="78" y="247"/>
                  </a:lnTo>
                  <a:lnTo>
                    <a:pt x="75" y="252"/>
                  </a:lnTo>
                  <a:lnTo>
                    <a:pt x="70" y="261"/>
                  </a:lnTo>
                  <a:lnTo>
                    <a:pt x="68" y="273"/>
                  </a:lnTo>
                  <a:lnTo>
                    <a:pt x="66" y="289"/>
                  </a:lnTo>
                  <a:lnTo>
                    <a:pt x="65" y="302"/>
                  </a:lnTo>
                  <a:lnTo>
                    <a:pt x="79" y="302"/>
                  </a:lnTo>
                  <a:lnTo>
                    <a:pt x="80" y="313"/>
                  </a:lnTo>
                  <a:lnTo>
                    <a:pt x="73" y="325"/>
                  </a:lnTo>
                  <a:lnTo>
                    <a:pt x="58" y="332"/>
                  </a:lnTo>
                  <a:lnTo>
                    <a:pt x="50" y="344"/>
                  </a:lnTo>
                  <a:lnTo>
                    <a:pt x="42" y="358"/>
                  </a:lnTo>
                  <a:lnTo>
                    <a:pt x="33" y="374"/>
                  </a:lnTo>
                  <a:lnTo>
                    <a:pt x="28" y="392"/>
                  </a:lnTo>
                  <a:lnTo>
                    <a:pt x="23" y="411"/>
                  </a:lnTo>
                  <a:lnTo>
                    <a:pt x="18" y="432"/>
                  </a:lnTo>
                  <a:lnTo>
                    <a:pt x="12" y="449"/>
                  </a:lnTo>
                  <a:lnTo>
                    <a:pt x="8" y="461"/>
                  </a:lnTo>
                  <a:lnTo>
                    <a:pt x="8" y="470"/>
                  </a:lnTo>
                  <a:lnTo>
                    <a:pt x="9" y="484"/>
                  </a:lnTo>
                  <a:lnTo>
                    <a:pt x="12" y="498"/>
                  </a:lnTo>
                  <a:lnTo>
                    <a:pt x="13" y="512"/>
                  </a:lnTo>
                  <a:lnTo>
                    <a:pt x="3" y="537"/>
                  </a:lnTo>
                  <a:lnTo>
                    <a:pt x="0" y="561"/>
                  </a:lnTo>
                  <a:lnTo>
                    <a:pt x="0" y="584"/>
                  </a:lnTo>
                  <a:lnTo>
                    <a:pt x="3" y="598"/>
                  </a:lnTo>
                  <a:lnTo>
                    <a:pt x="6" y="608"/>
                  </a:lnTo>
                  <a:lnTo>
                    <a:pt x="8" y="619"/>
                  </a:lnTo>
                  <a:lnTo>
                    <a:pt x="9" y="627"/>
                  </a:lnTo>
                  <a:lnTo>
                    <a:pt x="8" y="636"/>
                  </a:lnTo>
                  <a:lnTo>
                    <a:pt x="10" y="647"/>
                  </a:lnTo>
                  <a:lnTo>
                    <a:pt x="19" y="666"/>
                  </a:lnTo>
                  <a:lnTo>
                    <a:pt x="29" y="683"/>
                  </a:lnTo>
                  <a:lnTo>
                    <a:pt x="38" y="695"/>
                  </a:lnTo>
                  <a:lnTo>
                    <a:pt x="48" y="711"/>
                  </a:lnTo>
                  <a:lnTo>
                    <a:pt x="60" y="725"/>
                  </a:lnTo>
                  <a:lnTo>
                    <a:pt x="75" y="736"/>
                  </a:lnTo>
                  <a:lnTo>
                    <a:pt x="90" y="744"/>
                  </a:lnTo>
                  <a:lnTo>
                    <a:pt x="109" y="750"/>
                  </a:lnTo>
                  <a:lnTo>
                    <a:pt x="129" y="753"/>
                  </a:lnTo>
                  <a:lnTo>
                    <a:pt x="150" y="751"/>
                  </a:lnTo>
                  <a:lnTo>
                    <a:pt x="173" y="748"/>
                  </a:lnTo>
                  <a:lnTo>
                    <a:pt x="187" y="757"/>
                  </a:lnTo>
                  <a:lnTo>
                    <a:pt x="205" y="760"/>
                  </a:lnTo>
                  <a:lnTo>
                    <a:pt x="220" y="762"/>
                  </a:lnTo>
                  <a:lnTo>
                    <a:pt x="239" y="762"/>
                  </a:lnTo>
                  <a:lnTo>
                    <a:pt x="256" y="760"/>
                  </a:lnTo>
                  <a:lnTo>
                    <a:pt x="275" y="755"/>
                  </a:lnTo>
                  <a:lnTo>
                    <a:pt x="293" y="750"/>
                  </a:lnTo>
                  <a:lnTo>
                    <a:pt x="312" y="744"/>
                  </a:lnTo>
                  <a:lnTo>
                    <a:pt x="322" y="739"/>
                  </a:lnTo>
                  <a:lnTo>
                    <a:pt x="333" y="730"/>
                  </a:lnTo>
                  <a:lnTo>
                    <a:pt x="343" y="718"/>
                  </a:lnTo>
                  <a:lnTo>
                    <a:pt x="353" y="702"/>
                  </a:lnTo>
                  <a:lnTo>
                    <a:pt x="359" y="689"/>
                  </a:lnTo>
                  <a:lnTo>
                    <a:pt x="365" y="675"/>
                  </a:lnTo>
                  <a:lnTo>
                    <a:pt x="369" y="662"/>
                  </a:lnTo>
                  <a:lnTo>
                    <a:pt x="370" y="648"/>
                  </a:lnTo>
                  <a:lnTo>
                    <a:pt x="380" y="648"/>
                  </a:lnTo>
                  <a:lnTo>
                    <a:pt x="390" y="643"/>
                  </a:lnTo>
                  <a:lnTo>
                    <a:pt x="397" y="636"/>
                  </a:lnTo>
                  <a:lnTo>
                    <a:pt x="402" y="627"/>
                  </a:lnTo>
                  <a:lnTo>
                    <a:pt x="415" y="622"/>
                  </a:lnTo>
                  <a:lnTo>
                    <a:pt x="420" y="610"/>
                  </a:lnTo>
                  <a:lnTo>
                    <a:pt x="422" y="598"/>
                  </a:lnTo>
                  <a:lnTo>
                    <a:pt x="422" y="587"/>
                  </a:lnTo>
                  <a:lnTo>
                    <a:pt x="423" y="584"/>
                  </a:lnTo>
                  <a:lnTo>
                    <a:pt x="426" y="580"/>
                  </a:lnTo>
                  <a:lnTo>
                    <a:pt x="429" y="577"/>
                  </a:lnTo>
                  <a:lnTo>
                    <a:pt x="433" y="575"/>
                  </a:lnTo>
                  <a:lnTo>
                    <a:pt x="439" y="573"/>
                  </a:lnTo>
                  <a:lnTo>
                    <a:pt x="445" y="571"/>
                  </a:lnTo>
                  <a:lnTo>
                    <a:pt x="449" y="571"/>
                  </a:lnTo>
                  <a:lnTo>
                    <a:pt x="455" y="573"/>
                  </a:lnTo>
                  <a:lnTo>
                    <a:pt x="450" y="571"/>
                  </a:lnTo>
                  <a:lnTo>
                    <a:pt x="445" y="568"/>
                  </a:lnTo>
                  <a:lnTo>
                    <a:pt x="437" y="568"/>
                  </a:lnTo>
                  <a:lnTo>
                    <a:pt x="433" y="568"/>
                  </a:lnTo>
                  <a:lnTo>
                    <a:pt x="439" y="559"/>
                  </a:lnTo>
                  <a:lnTo>
                    <a:pt x="447" y="552"/>
                  </a:lnTo>
                  <a:lnTo>
                    <a:pt x="457" y="544"/>
                  </a:lnTo>
                  <a:lnTo>
                    <a:pt x="466" y="537"/>
                  </a:lnTo>
                  <a:lnTo>
                    <a:pt x="465" y="531"/>
                  </a:lnTo>
                  <a:lnTo>
                    <a:pt x="470" y="493"/>
                  </a:lnTo>
                  <a:lnTo>
                    <a:pt x="466" y="456"/>
                  </a:lnTo>
                  <a:lnTo>
                    <a:pt x="457" y="428"/>
                  </a:lnTo>
                  <a:lnTo>
                    <a:pt x="452" y="413"/>
                  </a:lnTo>
                  <a:lnTo>
                    <a:pt x="453" y="406"/>
                  </a:lnTo>
                  <a:lnTo>
                    <a:pt x="456" y="397"/>
                  </a:lnTo>
                  <a:lnTo>
                    <a:pt x="462" y="385"/>
                  </a:lnTo>
                  <a:lnTo>
                    <a:pt x="470" y="369"/>
                  </a:lnTo>
                  <a:lnTo>
                    <a:pt x="479" y="355"/>
                  </a:lnTo>
                  <a:lnTo>
                    <a:pt x="486" y="341"/>
                  </a:lnTo>
                  <a:lnTo>
                    <a:pt x="493" y="330"/>
                  </a:lnTo>
                  <a:lnTo>
                    <a:pt x="499" y="322"/>
                  </a:lnTo>
                  <a:lnTo>
                    <a:pt x="497" y="316"/>
                  </a:lnTo>
                  <a:lnTo>
                    <a:pt x="496" y="311"/>
                  </a:lnTo>
                  <a:lnTo>
                    <a:pt x="496" y="306"/>
                  </a:lnTo>
                  <a:lnTo>
                    <a:pt x="496" y="301"/>
                  </a:lnTo>
                  <a:lnTo>
                    <a:pt x="497" y="295"/>
                  </a:lnTo>
                  <a:lnTo>
                    <a:pt x="497" y="290"/>
                  </a:lnTo>
                  <a:lnTo>
                    <a:pt x="499" y="289"/>
                  </a:lnTo>
                  <a:lnTo>
                    <a:pt x="499" y="285"/>
                  </a:lnTo>
                  <a:lnTo>
                    <a:pt x="496" y="282"/>
                  </a:lnTo>
                  <a:lnTo>
                    <a:pt x="496" y="280"/>
                  </a:lnTo>
                  <a:lnTo>
                    <a:pt x="496" y="278"/>
                  </a:lnTo>
                  <a:lnTo>
                    <a:pt x="497" y="273"/>
                  </a:lnTo>
                  <a:lnTo>
                    <a:pt x="499" y="262"/>
                  </a:lnTo>
                  <a:lnTo>
                    <a:pt x="503" y="250"/>
                  </a:lnTo>
                  <a:lnTo>
                    <a:pt x="509" y="236"/>
                  </a:lnTo>
                  <a:lnTo>
                    <a:pt x="513" y="227"/>
                  </a:lnTo>
                  <a:lnTo>
                    <a:pt x="516" y="222"/>
                  </a:lnTo>
                  <a:lnTo>
                    <a:pt x="520" y="219"/>
                  </a:lnTo>
                  <a:lnTo>
                    <a:pt x="523" y="219"/>
                  </a:lnTo>
                  <a:lnTo>
                    <a:pt x="524" y="222"/>
                  </a:lnTo>
                  <a:lnTo>
                    <a:pt x="527" y="226"/>
                  </a:lnTo>
                  <a:lnTo>
                    <a:pt x="532" y="227"/>
                  </a:lnTo>
                  <a:lnTo>
                    <a:pt x="540" y="231"/>
                  </a:lnTo>
                  <a:lnTo>
                    <a:pt x="549" y="231"/>
                  </a:lnTo>
                  <a:lnTo>
                    <a:pt x="559" y="231"/>
                  </a:lnTo>
                  <a:lnTo>
                    <a:pt x="570" y="229"/>
                  </a:lnTo>
                  <a:lnTo>
                    <a:pt x="582" y="226"/>
                  </a:lnTo>
                  <a:lnTo>
                    <a:pt x="593" y="2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93" name="Freeform 68"/>
            <p:cNvSpPr>
              <a:spLocks/>
            </p:cNvSpPr>
            <p:nvPr/>
          </p:nvSpPr>
          <p:spPr bwMode="auto">
            <a:xfrm>
              <a:off x="5752" y="5207"/>
              <a:ext cx="342" cy="569"/>
            </a:xfrm>
            <a:custGeom>
              <a:avLst/>
              <a:gdLst>
                <a:gd name="T0" fmla="*/ 1 w 684"/>
                <a:gd name="T1" fmla="*/ 1 h 1138"/>
                <a:gd name="T2" fmla="*/ 1 w 684"/>
                <a:gd name="T3" fmla="*/ 1 h 1138"/>
                <a:gd name="T4" fmla="*/ 1 w 684"/>
                <a:gd name="T5" fmla="*/ 1 h 1138"/>
                <a:gd name="T6" fmla="*/ 1 w 684"/>
                <a:gd name="T7" fmla="*/ 1 h 1138"/>
                <a:gd name="T8" fmla="*/ 1 w 684"/>
                <a:gd name="T9" fmla="*/ 1 h 1138"/>
                <a:gd name="T10" fmla="*/ 1 w 684"/>
                <a:gd name="T11" fmla="*/ 1 h 1138"/>
                <a:gd name="T12" fmla="*/ 1 w 684"/>
                <a:gd name="T13" fmla="*/ 1 h 1138"/>
                <a:gd name="T14" fmla="*/ 1 w 684"/>
                <a:gd name="T15" fmla="*/ 1 h 1138"/>
                <a:gd name="T16" fmla="*/ 1 w 684"/>
                <a:gd name="T17" fmla="*/ 1 h 1138"/>
                <a:gd name="T18" fmla="*/ 1 w 684"/>
                <a:gd name="T19" fmla="*/ 1 h 1138"/>
                <a:gd name="T20" fmla="*/ 1 w 684"/>
                <a:gd name="T21" fmla="*/ 1 h 1138"/>
                <a:gd name="T22" fmla="*/ 1 w 684"/>
                <a:gd name="T23" fmla="*/ 1 h 1138"/>
                <a:gd name="T24" fmla="*/ 1 w 684"/>
                <a:gd name="T25" fmla="*/ 1 h 1138"/>
                <a:gd name="T26" fmla="*/ 1 w 684"/>
                <a:gd name="T27" fmla="*/ 1 h 1138"/>
                <a:gd name="T28" fmla="*/ 1 w 684"/>
                <a:gd name="T29" fmla="*/ 1 h 1138"/>
                <a:gd name="T30" fmla="*/ 1 w 684"/>
                <a:gd name="T31" fmla="*/ 1 h 1138"/>
                <a:gd name="T32" fmla="*/ 1 w 684"/>
                <a:gd name="T33" fmla="*/ 1 h 1138"/>
                <a:gd name="T34" fmla="*/ 1 w 684"/>
                <a:gd name="T35" fmla="*/ 1 h 1138"/>
                <a:gd name="T36" fmla="*/ 1 w 684"/>
                <a:gd name="T37" fmla="*/ 1 h 1138"/>
                <a:gd name="T38" fmla="*/ 1 w 684"/>
                <a:gd name="T39" fmla="*/ 1 h 1138"/>
                <a:gd name="T40" fmla="*/ 1 w 684"/>
                <a:gd name="T41" fmla="*/ 1 h 1138"/>
                <a:gd name="T42" fmla="*/ 1 w 684"/>
                <a:gd name="T43" fmla="*/ 1 h 1138"/>
                <a:gd name="T44" fmla="*/ 1 w 684"/>
                <a:gd name="T45" fmla="*/ 1 h 1138"/>
                <a:gd name="T46" fmla="*/ 1 w 684"/>
                <a:gd name="T47" fmla="*/ 1 h 1138"/>
                <a:gd name="T48" fmla="*/ 1 w 684"/>
                <a:gd name="T49" fmla="*/ 1 h 1138"/>
                <a:gd name="T50" fmla="*/ 1 w 684"/>
                <a:gd name="T51" fmla="*/ 1 h 1138"/>
                <a:gd name="T52" fmla="*/ 1 w 684"/>
                <a:gd name="T53" fmla="*/ 1 h 1138"/>
                <a:gd name="T54" fmla="*/ 1 w 684"/>
                <a:gd name="T55" fmla="*/ 1 h 1138"/>
                <a:gd name="T56" fmla="*/ 1 w 684"/>
                <a:gd name="T57" fmla="*/ 1 h 1138"/>
                <a:gd name="T58" fmla="*/ 0 w 684"/>
                <a:gd name="T59" fmla="*/ 1 h 1138"/>
                <a:gd name="T60" fmla="*/ 1 w 684"/>
                <a:gd name="T61" fmla="*/ 1 h 1138"/>
                <a:gd name="T62" fmla="*/ 1 w 684"/>
                <a:gd name="T63" fmla="*/ 1 h 1138"/>
                <a:gd name="T64" fmla="*/ 1 w 684"/>
                <a:gd name="T65" fmla="*/ 1 h 1138"/>
                <a:gd name="T66" fmla="*/ 1 w 684"/>
                <a:gd name="T67" fmla="*/ 1 h 1138"/>
                <a:gd name="T68" fmla="*/ 1 w 684"/>
                <a:gd name="T69" fmla="*/ 1 h 1138"/>
                <a:gd name="T70" fmla="*/ 1 w 684"/>
                <a:gd name="T71" fmla="*/ 1 h 1138"/>
                <a:gd name="T72" fmla="*/ 1 w 684"/>
                <a:gd name="T73" fmla="*/ 1 h 1138"/>
                <a:gd name="T74" fmla="*/ 1 w 684"/>
                <a:gd name="T75" fmla="*/ 1 h 1138"/>
                <a:gd name="T76" fmla="*/ 1 w 684"/>
                <a:gd name="T77" fmla="*/ 1 h 1138"/>
                <a:gd name="T78" fmla="*/ 1 w 684"/>
                <a:gd name="T79" fmla="*/ 1 h 1138"/>
                <a:gd name="T80" fmla="*/ 1 w 684"/>
                <a:gd name="T81" fmla="*/ 1 h 1138"/>
                <a:gd name="T82" fmla="*/ 1 w 684"/>
                <a:gd name="T83" fmla="*/ 1 h 1138"/>
                <a:gd name="T84" fmla="*/ 1 w 684"/>
                <a:gd name="T85" fmla="*/ 1 h 1138"/>
                <a:gd name="T86" fmla="*/ 1 w 684"/>
                <a:gd name="T87" fmla="*/ 1 h 1138"/>
                <a:gd name="T88" fmla="*/ 1 w 684"/>
                <a:gd name="T89" fmla="*/ 1 h 1138"/>
                <a:gd name="T90" fmla="*/ 1 w 684"/>
                <a:gd name="T91" fmla="*/ 1 h 1138"/>
                <a:gd name="T92" fmla="*/ 1 w 684"/>
                <a:gd name="T93" fmla="*/ 1 h 1138"/>
                <a:gd name="T94" fmla="*/ 1 w 684"/>
                <a:gd name="T95" fmla="*/ 1 h 1138"/>
                <a:gd name="T96" fmla="*/ 1 w 684"/>
                <a:gd name="T97" fmla="*/ 1 h 1138"/>
                <a:gd name="T98" fmla="*/ 1 w 684"/>
                <a:gd name="T99" fmla="*/ 1 h 1138"/>
                <a:gd name="T100" fmla="*/ 1 w 684"/>
                <a:gd name="T101" fmla="*/ 1 h 11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84"/>
                <a:gd name="T154" fmla="*/ 0 h 1138"/>
                <a:gd name="T155" fmla="*/ 684 w 684"/>
                <a:gd name="T156" fmla="*/ 1138 h 11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84" h="1138">
                  <a:moveTo>
                    <a:pt x="574" y="774"/>
                  </a:moveTo>
                  <a:lnTo>
                    <a:pt x="571" y="771"/>
                  </a:lnTo>
                  <a:lnTo>
                    <a:pt x="570" y="769"/>
                  </a:lnTo>
                  <a:lnTo>
                    <a:pt x="567" y="766"/>
                  </a:lnTo>
                  <a:lnTo>
                    <a:pt x="564" y="764"/>
                  </a:lnTo>
                  <a:lnTo>
                    <a:pt x="560" y="767"/>
                  </a:lnTo>
                  <a:lnTo>
                    <a:pt x="554" y="774"/>
                  </a:lnTo>
                  <a:lnTo>
                    <a:pt x="548" y="781"/>
                  </a:lnTo>
                  <a:lnTo>
                    <a:pt x="543" y="787"/>
                  </a:lnTo>
                  <a:lnTo>
                    <a:pt x="538" y="780"/>
                  </a:lnTo>
                  <a:lnTo>
                    <a:pt x="533" y="769"/>
                  </a:lnTo>
                  <a:lnTo>
                    <a:pt x="527" y="759"/>
                  </a:lnTo>
                  <a:lnTo>
                    <a:pt x="523" y="748"/>
                  </a:lnTo>
                  <a:lnTo>
                    <a:pt x="518" y="741"/>
                  </a:lnTo>
                  <a:lnTo>
                    <a:pt x="510" y="734"/>
                  </a:lnTo>
                  <a:lnTo>
                    <a:pt x="500" y="724"/>
                  </a:lnTo>
                  <a:lnTo>
                    <a:pt x="488" y="715"/>
                  </a:lnTo>
                  <a:lnTo>
                    <a:pt x="476" y="704"/>
                  </a:lnTo>
                  <a:lnTo>
                    <a:pt x="463" y="696"/>
                  </a:lnTo>
                  <a:lnTo>
                    <a:pt x="453" y="689"/>
                  </a:lnTo>
                  <a:lnTo>
                    <a:pt x="444" y="683"/>
                  </a:lnTo>
                  <a:lnTo>
                    <a:pt x="438" y="664"/>
                  </a:lnTo>
                  <a:lnTo>
                    <a:pt x="431" y="635"/>
                  </a:lnTo>
                  <a:lnTo>
                    <a:pt x="426" y="601"/>
                  </a:lnTo>
                  <a:lnTo>
                    <a:pt x="418" y="563"/>
                  </a:lnTo>
                  <a:lnTo>
                    <a:pt x="413" y="525"/>
                  </a:lnTo>
                  <a:lnTo>
                    <a:pt x="408" y="486"/>
                  </a:lnTo>
                  <a:lnTo>
                    <a:pt x="404" y="453"/>
                  </a:lnTo>
                  <a:lnTo>
                    <a:pt x="401" y="427"/>
                  </a:lnTo>
                  <a:lnTo>
                    <a:pt x="400" y="380"/>
                  </a:lnTo>
                  <a:lnTo>
                    <a:pt x="403" y="336"/>
                  </a:lnTo>
                  <a:lnTo>
                    <a:pt x="404" y="301"/>
                  </a:lnTo>
                  <a:lnTo>
                    <a:pt x="404" y="276"/>
                  </a:lnTo>
                  <a:lnTo>
                    <a:pt x="397" y="271"/>
                  </a:lnTo>
                  <a:lnTo>
                    <a:pt x="393" y="264"/>
                  </a:lnTo>
                  <a:lnTo>
                    <a:pt x="390" y="252"/>
                  </a:lnTo>
                  <a:lnTo>
                    <a:pt x="391" y="236"/>
                  </a:lnTo>
                  <a:lnTo>
                    <a:pt x="388" y="222"/>
                  </a:lnTo>
                  <a:lnTo>
                    <a:pt x="383" y="207"/>
                  </a:lnTo>
                  <a:lnTo>
                    <a:pt x="376" y="187"/>
                  </a:lnTo>
                  <a:lnTo>
                    <a:pt x="373" y="166"/>
                  </a:lnTo>
                  <a:lnTo>
                    <a:pt x="376" y="133"/>
                  </a:lnTo>
                  <a:lnTo>
                    <a:pt x="381" y="100"/>
                  </a:lnTo>
                  <a:lnTo>
                    <a:pt x="388" y="70"/>
                  </a:lnTo>
                  <a:lnTo>
                    <a:pt x="393" y="49"/>
                  </a:lnTo>
                  <a:lnTo>
                    <a:pt x="374" y="55"/>
                  </a:lnTo>
                  <a:lnTo>
                    <a:pt x="356" y="60"/>
                  </a:lnTo>
                  <a:lnTo>
                    <a:pt x="337" y="65"/>
                  </a:lnTo>
                  <a:lnTo>
                    <a:pt x="320" y="67"/>
                  </a:lnTo>
                  <a:lnTo>
                    <a:pt x="301" y="67"/>
                  </a:lnTo>
                  <a:lnTo>
                    <a:pt x="286" y="65"/>
                  </a:lnTo>
                  <a:lnTo>
                    <a:pt x="268" y="62"/>
                  </a:lnTo>
                  <a:lnTo>
                    <a:pt x="254" y="53"/>
                  </a:lnTo>
                  <a:lnTo>
                    <a:pt x="231" y="56"/>
                  </a:lnTo>
                  <a:lnTo>
                    <a:pt x="210" y="58"/>
                  </a:lnTo>
                  <a:lnTo>
                    <a:pt x="190" y="55"/>
                  </a:lnTo>
                  <a:lnTo>
                    <a:pt x="171" y="49"/>
                  </a:lnTo>
                  <a:lnTo>
                    <a:pt x="156" y="41"/>
                  </a:lnTo>
                  <a:lnTo>
                    <a:pt x="141" y="30"/>
                  </a:lnTo>
                  <a:lnTo>
                    <a:pt x="129" y="16"/>
                  </a:lnTo>
                  <a:lnTo>
                    <a:pt x="119" y="0"/>
                  </a:lnTo>
                  <a:lnTo>
                    <a:pt x="110" y="18"/>
                  </a:lnTo>
                  <a:lnTo>
                    <a:pt x="104" y="34"/>
                  </a:lnTo>
                  <a:lnTo>
                    <a:pt x="97" y="48"/>
                  </a:lnTo>
                  <a:lnTo>
                    <a:pt x="93" y="60"/>
                  </a:lnTo>
                  <a:lnTo>
                    <a:pt x="87" y="74"/>
                  </a:lnTo>
                  <a:lnTo>
                    <a:pt x="83" y="84"/>
                  </a:lnTo>
                  <a:lnTo>
                    <a:pt x="79" y="93"/>
                  </a:lnTo>
                  <a:lnTo>
                    <a:pt x="74" y="100"/>
                  </a:lnTo>
                  <a:lnTo>
                    <a:pt x="66" y="116"/>
                  </a:lnTo>
                  <a:lnTo>
                    <a:pt x="59" y="135"/>
                  </a:lnTo>
                  <a:lnTo>
                    <a:pt x="53" y="154"/>
                  </a:lnTo>
                  <a:lnTo>
                    <a:pt x="49" y="172"/>
                  </a:lnTo>
                  <a:lnTo>
                    <a:pt x="46" y="187"/>
                  </a:lnTo>
                  <a:lnTo>
                    <a:pt x="41" y="205"/>
                  </a:lnTo>
                  <a:lnTo>
                    <a:pt x="36" y="222"/>
                  </a:lnTo>
                  <a:lnTo>
                    <a:pt x="29" y="240"/>
                  </a:lnTo>
                  <a:lnTo>
                    <a:pt x="23" y="256"/>
                  </a:lnTo>
                  <a:lnTo>
                    <a:pt x="20" y="273"/>
                  </a:lnTo>
                  <a:lnTo>
                    <a:pt x="17" y="290"/>
                  </a:lnTo>
                  <a:lnTo>
                    <a:pt x="16" y="304"/>
                  </a:lnTo>
                  <a:lnTo>
                    <a:pt x="13" y="322"/>
                  </a:lnTo>
                  <a:lnTo>
                    <a:pt x="9" y="346"/>
                  </a:lnTo>
                  <a:lnTo>
                    <a:pt x="6" y="373"/>
                  </a:lnTo>
                  <a:lnTo>
                    <a:pt x="6" y="395"/>
                  </a:lnTo>
                  <a:lnTo>
                    <a:pt x="6" y="421"/>
                  </a:lnTo>
                  <a:lnTo>
                    <a:pt x="6" y="456"/>
                  </a:lnTo>
                  <a:lnTo>
                    <a:pt x="6" y="495"/>
                  </a:lnTo>
                  <a:lnTo>
                    <a:pt x="3" y="525"/>
                  </a:lnTo>
                  <a:lnTo>
                    <a:pt x="0" y="563"/>
                  </a:lnTo>
                  <a:lnTo>
                    <a:pt x="0" y="621"/>
                  </a:lnTo>
                  <a:lnTo>
                    <a:pt x="3" y="685"/>
                  </a:lnTo>
                  <a:lnTo>
                    <a:pt x="6" y="745"/>
                  </a:lnTo>
                  <a:lnTo>
                    <a:pt x="13" y="804"/>
                  </a:lnTo>
                  <a:lnTo>
                    <a:pt x="21" y="869"/>
                  </a:lnTo>
                  <a:lnTo>
                    <a:pt x="29" y="928"/>
                  </a:lnTo>
                  <a:lnTo>
                    <a:pt x="33" y="966"/>
                  </a:lnTo>
                  <a:lnTo>
                    <a:pt x="34" y="989"/>
                  </a:lnTo>
                  <a:lnTo>
                    <a:pt x="36" y="1010"/>
                  </a:lnTo>
                  <a:lnTo>
                    <a:pt x="39" y="1026"/>
                  </a:lnTo>
                  <a:lnTo>
                    <a:pt x="41" y="1038"/>
                  </a:lnTo>
                  <a:lnTo>
                    <a:pt x="46" y="1049"/>
                  </a:lnTo>
                  <a:lnTo>
                    <a:pt x="53" y="1061"/>
                  </a:lnTo>
                  <a:lnTo>
                    <a:pt x="59" y="1073"/>
                  </a:lnTo>
                  <a:lnTo>
                    <a:pt x="61" y="1082"/>
                  </a:lnTo>
                  <a:lnTo>
                    <a:pt x="61" y="1090"/>
                  </a:lnTo>
                  <a:lnTo>
                    <a:pt x="63" y="1103"/>
                  </a:lnTo>
                  <a:lnTo>
                    <a:pt x="64" y="1117"/>
                  </a:lnTo>
                  <a:lnTo>
                    <a:pt x="67" y="1136"/>
                  </a:lnTo>
                  <a:lnTo>
                    <a:pt x="90" y="1136"/>
                  </a:lnTo>
                  <a:lnTo>
                    <a:pt x="120" y="1136"/>
                  </a:lnTo>
                  <a:lnTo>
                    <a:pt x="156" y="1136"/>
                  </a:lnTo>
                  <a:lnTo>
                    <a:pt x="196" y="1138"/>
                  </a:lnTo>
                  <a:lnTo>
                    <a:pt x="240" y="1138"/>
                  </a:lnTo>
                  <a:lnTo>
                    <a:pt x="287" y="1138"/>
                  </a:lnTo>
                  <a:lnTo>
                    <a:pt x="336" y="1138"/>
                  </a:lnTo>
                  <a:lnTo>
                    <a:pt x="384" y="1138"/>
                  </a:lnTo>
                  <a:lnTo>
                    <a:pt x="434" y="1138"/>
                  </a:lnTo>
                  <a:lnTo>
                    <a:pt x="481" y="1138"/>
                  </a:lnTo>
                  <a:lnTo>
                    <a:pt x="527" y="1138"/>
                  </a:lnTo>
                  <a:lnTo>
                    <a:pt x="570" y="1138"/>
                  </a:lnTo>
                  <a:lnTo>
                    <a:pt x="607" y="1136"/>
                  </a:lnTo>
                  <a:lnTo>
                    <a:pt x="640" y="1136"/>
                  </a:lnTo>
                  <a:lnTo>
                    <a:pt x="665" y="1136"/>
                  </a:lnTo>
                  <a:lnTo>
                    <a:pt x="684" y="1136"/>
                  </a:lnTo>
                  <a:lnTo>
                    <a:pt x="684" y="1129"/>
                  </a:lnTo>
                  <a:lnTo>
                    <a:pt x="681" y="1118"/>
                  </a:lnTo>
                  <a:lnTo>
                    <a:pt x="677" y="1110"/>
                  </a:lnTo>
                  <a:lnTo>
                    <a:pt x="670" y="1104"/>
                  </a:lnTo>
                  <a:lnTo>
                    <a:pt x="670" y="1096"/>
                  </a:lnTo>
                  <a:lnTo>
                    <a:pt x="668" y="1087"/>
                  </a:lnTo>
                  <a:lnTo>
                    <a:pt x="667" y="1076"/>
                  </a:lnTo>
                  <a:lnTo>
                    <a:pt x="663" y="1066"/>
                  </a:lnTo>
                  <a:lnTo>
                    <a:pt x="658" y="1057"/>
                  </a:lnTo>
                  <a:lnTo>
                    <a:pt x="653" y="1043"/>
                  </a:lnTo>
                  <a:lnTo>
                    <a:pt x="647" y="1028"/>
                  </a:lnTo>
                  <a:lnTo>
                    <a:pt x="638" y="1008"/>
                  </a:lnTo>
                  <a:lnTo>
                    <a:pt x="631" y="991"/>
                  </a:lnTo>
                  <a:lnTo>
                    <a:pt x="624" y="973"/>
                  </a:lnTo>
                  <a:lnTo>
                    <a:pt x="617" y="959"/>
                  </a:lnTo>
                  <a:lnTo>
                    <a:pt x="613" y="952"/>
                  </a:lnTo>
                  <a:lnTo>
                    <a:pt x="608" y="947"/>
                  </a:lnTo>
                  <a:lnTo>
                    <a:pt x="601" y="938"/>
                  </a:lnTo>
                  <a:lnTo>
                    <a:pt x="593" y="928"/>
                  </a:lnTo>
                  <a:lnTo>
                    <a:pt x="584" y="916"/>
                  </a:lnTo>
                  <a:lnTo>
                    <a:pt x="574" y="902"/>
                  </a:lnTo>
                  <a:lnTo>
                    <a:pt x="567" y="888"/>
                  </a:lnTo>
                  <a:lnTo>
                    <a:pt x="560" y="874"/>
                  </a:lnTo>
                  <a:lnTo>
                    <a:pt x="556" y="858"/>
                  </a:lnTo>
                  <a:lnTo>
                    <a:pt x="554" y="830"/>
                  </a:lnTo>
                  <a:lnTo>
                    <a:pt x="558" y="806"/>
                  </a:lnTo>
                  <a:lnTo>
                    <a:pt x="567" y="788"/>
                  </a:lnTo>
                  <a:lnTo>
                    <a:pt x="574" y="7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94" name="Freeform 69"/>
            <p:cNvSpPr>
              <a:spLocks/>
            </p:cNvSpPr>
            <p:nvPr/>
          </p:nvSpPr>
          <p:spPr bwMode="auto">
            <a:xfrm>
              <a:off x="5951" y="5549"/>
              <a:ext cx="88" cy="102"/>
            </a:xfrm>
            <a:custGeom>
              <a:avLst/>
              <a:gdLst>
                <a:gd name="T0" fmla="*/ 1 w 176"/>
                <a:gd name="T1" fmla="*/ 0 h 205"/>
                <a:gd name="T2" fmla="*/ 1 w 176"/>
                <a:gd name="T3" fmla="*/ 0 h 205"/>
                <a:gd name="T4" fmla="*/ 1 w 176"/>
                <a:gd name="T5" fmla="*/ 0 h 205"/>
                <a:gd name="T6" fmla="*/ 1 w 176"/>
                <a:gd name="T7" fmla="*/ 0 h 205"/>
                <a:gd name="T8" fmla="*/ 1 w 176"/>
                <a:gd name="T9" fmla="*/ 0 h 205"/>
                <a:gd name="T10" fmla="*/ 1 w 176"/>
                <a:gd name="T11" fmla="*/ 0 h 205"/>
                <a:gd name="T12" fmla="*/ 1 w 176"/>
                <a:gd name="T13" fmla="*/ 0 h 205"/>
                <a:gd name="T14" fmla="*/ 1 w 176"/>
                <a:gd name="T15" fmla="*/ 0 h 205"/>
                <a:gd name="T16" fmla="*/ 1 w 176"/>
                <a:gd name="T17" fmla="*/ 0 h 205"/>
                <a:gd name="T18" fmla="*/ 1 w 176"/>
                <a:gd name="T19" fmla="*/ 0 h 205"/>
                <a:gd name="T20" fmla="*/ 1 w 176"/>
                <a:gd name="T21" fmla="*/ 0 h 205"/>
                <a:gd name="T22" fmla="*/ 1 w 176"/>
                <a:gd name="T23" fmla="*/ 0 h 205"/>
                <a:gd name="T24" fmla="*/ 1 w 176"/>
                <a:gd name="T25" fmla="*/ 0 h 205"/>
                <a:gd name="T26" fmla="*/ 1 w 176"/>
                <a:gd name="T27" fmla="*/ 0 h 205"/>
                <a:gd name="T28" fmla="*/ 1 w 176"/>
                <a:gd name="T29" fmla="*/ 0 h 205"/>
                <a:gd name="T30" fmla="*/ 1 w 176"/>
                <a:gd name="T31" fmla="*/ 0 h 205"/>
                <a:gd name="T32" fmla="*/ 1 w 176"/>
                <a:gd name="T33" fmla="*/ 0 h 205"/>
                <a:gd name="T34" fmla="*/ 1 w 176"/>
                <a:gd name="T35" fmla="*/ 0 h 205"/>
                <a:gd name="T36" fmla="*/ 1 w 176"/>
                <a:gd name="T37" fmla="*/ 0 h 205"/>
                <a:gd name="T38" fmla="*/ 0 w 176"/>
                <a:gd name="T39" fmla="*/ 0 h 205"/>
                <a:gd name="T40" fmla="*/ 1 w 176"/>
                <a:gd name="T41" fmla="*/ 0 h 205"/>
                <a:gd name="T42" fmla="*/ 1 w 176"/>
                <a:gd name="T43" fmla="*/ 0 h 205"/>
                <a:gd name="T44" fmla="*/ 1 w 176"/>
                <a:gd name="T45" fmla="*/ 0 h 205"/>
                <a:gd name="T46" fmla="*/ 1 w 176"/>
                <a:gd name="T47" fmla="*/ 0 h 205"/>
                <a:gd name="T48" fmla="*/ 1 w 176"/>
                <a:gd name="T49" fmla="*/ 0 h 205"/>
                <a:gd name="T50" fmla="*/ 1 w 176"/>
                <a:gd name="T51" fmla="*/ 0 h 205"/>
                <a:gd name="T52" fmla="*/ 1 w 176"/>
                <a:gd name="T53" fmla="*/ 0 h 205"/>
                <a:gd name="T54" fmla="*/ 1 w 176"/>
                <a:gd name="T55" fmla="*/ 0 h 205"/>
                <a:gd name="T56" fmla="*/ 1 w 176"/>
                <a:gd name="T57" fmla="*/ 0 h 205"/>
                <a:gd name="T58" fmla="*/ 1 w 176"/>
                <a:gd name="T59" fmla="*/ 0 h 205"/>
                <a:gd name="T60" fmla="*/ 1 w 176"/>
                <a:gd name="T61" fmla="*/ 0 h 205"/>
                <a:gd name="T62" fmla="*/ 1 w 176"/>
                <a:gd name="T63" fmla="*/ 0 h 205"/>
                <a:gd name="T64" fmla="*/ 1 w 176"/>
                <a:gd name="T65" fmla="*/ 0 h 205"/>
                <a:gd name="T66" fmla="*/ 1 w 176"/>
                <a:gd name="T67" fmla="*/ 0 h 205"/>
                <a:gd name="T68" fmla="*/ 1 w 176"/>
                <a:gd name="T69" fmla="*/ 0 h 205"/>
                <a:gd name="T70" fmla="*/ 1 w 176"/>
                <a:gd name="T71" fmla="*/ 0 h 2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
                <a:gd name="T109" fmla="*/ 0 h 205"/>
                <a:gd name="T110" fmla="*/ 176 w 176"/>
                <a:gd name="T111" fmla="*/ 205 h 2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 h="205">
                  <a:moveTo>
                    <a:pt x="176" y="91"/>
                  </a:moveTo>
                  <a:lnTo>
                    <a:pt x="169" y="105"/>
                  </a:lnTo>
                  <a:lnTo>
                    <a:pt x="160" y="123"/>
                  </a:lnTo>
                  <a:lnTo>
                    <a:pt x="156" y="147"/>
                  </a:lnTo>
                  <a:lnTo>
                    <a:pt x="158" y="175"/>
                  </a:lnTo>
                  <a:lnTo>
                    <a:pt x="156" y="184"/>
                  </a:lnTo>
                  <a:lnTo>
                    <a:pt x="155" y="194"/>
                  </a:lnTo>
                  <a:lnTo>
                    <a:pt x="152" y="201"/>
                  </a:lnTo>
                  <a:lnTo>
                    <a:pt x="148" y="205"/>
                  </a:lnTo>
                  <a:lnTo>
                    <a:pt x="140" y="198"/>
                  </a:lnTo>
                  <a:lnTo>
                    <a:pt x="138" y="180"/>
                  </a:lnTo>
                  <a:lnTo>
                    <a:pt x="135" y="163"/>
                  </a:lnTo>
                  <a:lnTo>
                    <a:pt x="129" y="154"/>
                  </a:lnTo>
                  <a:lnTo>
                    <a:pt x="125" y="154"/>
                  </a:lnTo>
                  <a:lnTo>
                    <a:pt x="119" y="156"/>
                  </a:lnTo>
                  <a:lnTo>
                    <a:pt x="113" y="156"/>
                  </a:lnTo>
                  <a:lnTo>
                    <a:pt x="106" y="158"/>
                  </a:lnTo>
                  <a:lnTo>
                    <a:pt x="100" y="158"/>
                  </a:lnTo>
                  <a:lnTo>
                    <a:pt x="95" y="159"/>
                  </a:lnTo>
                  <a:lnTo>
                    <a:pt x="89" y="159"/>
                  </a:lnTo>
                  <a:lnTo>
                    <a:pt x="85" y="159"/>
                  </a:lnTo>
                  <a:lnTo>
                    <a:pt x="80" y="147"/>
                  </a:lnTo>
                  <a:lnTo>
                    <a:pt x="82" y="130"/>
                  </a:lnTo>
                  <a:lnTo>
                    <a:pt x="89" y="116"/>
                  </a:lnTo>
                  <a:lnTo>
                    <a:pt x="99" y="105"/>
                  </a:lnTo>
                  <a:lnTo>
                    <a:pt x="103" y="98"/>
                  </a:lnTo>
                  <a:lnTo>
                    <a:pt x="102" y="86"/>
                  </a:lnTo>
                  <a:lnTo>
                    <a:pt x="96" y="76"/>
                  </a:lnTo>
                  <a:lnTo>
                    <a:pt x="88" y="70"/>
                  </a:lnTo>
                  <a:lnTo>
                    <a:pt x="82" y="70"/>
                  </a:lnTo>
                  <a:lnTo>
                    <a:pt x="73" y="72"/>
                  </a:lnTo>
                  <a:lnTo>
                    <a:pt x="63" y="74"/>
                  </a:lnTo>
                  <a:lnTo>
                    <a:pt x="52" y="76"/>
                  </a:lnTo>
                  <a:lnTo>
                    <a:pt x="40" y="79"/>
                  </a:lnTo>
                  <a:lnTo>
                    <a:pt x="29" y="84"/>
                  </a:lnTo>
                  <a:lnTo>
                    <a:pt x="18" y="90"/>
                  </a:lnTo>
                  <a:lnTo>
                    <a:pt x="9" y="97"/>
                  </a:lnTo>
                  <a:lnTo>
                    <a:pt x="5" y="95"/>
                  </a:lnTo>
                  <a:lnTo>
                    <a:pt x="2" y="90"/>
                  </a:lnTo>
                  <a:lnTo>
                    <a:pt x="0" y="84"/>
                  </a:lnTo>
                  <a:lnTo>
                    <a:pt x="0" y="79"/>
                  </a:lnTo>
                  <a:lnTo>
                    <a:pt x="8" y="72"/>
                  </a:lnTo>
                  <a:lnTo>
                    <a:pt x="16" y="65"/>
                  </a:lnTo>
                  <a:lnTo>
                    <a:pt x="23" y="58"/>
                  </a:lnTo>
                  <a:lnTo>
                    <a:pt x="32" y="49"/>
                  </a:lnTo>
                  <a:lnTo>
                    <a:pt x="39" y="42"/>
                  </a:lnTo>
                  <a:lnTo>
                    <a:pt x="46" y="35"/>
                  </a:lnTo>
                  <a:lnTo>
                    <a:pt x="50" y="30"/>
                  </a:lnTo>
                  <a:lnTo>
                    <a:pt x="52" y="27"/>
                  </a:lnTo>
                  <a:lnTo>
                    <a:pt x="52" y="21"/>
                  </a:lnTo>
                  <a:lnTo>
                    <a:pt x="52" y="14"/>
                  </a:lnTo>
                  <a:lnTo>
                    <a:pt x="49" y="7"/>
                  </a:lnTo>
                  <a:lnTo>
                    <a:pt x="46" y="0"/>
                  </a:lnTo>
                  <a:lnTo>
                    <a:pt x="55" y="6"/>
                  </a:lnTo>
                  <a:lnTo>
                    <a:pt x="65" y="13"/>
                  </a:lnTo>
                  <a:lnTo>
                    <a:pt x="78" y="21"/>
                  </a:lnTo>
                  <a:lnTo>
                    <a:pt x="90" y="32"/>
                  </a:lnTo>
                  <a:lnTo>
                    <a:pt x="102" y="41"/>
                  </a:lnTo>
                  <a:lnTo>
                    <a:pt x="112" y="51"/>
                  </a:lnTo>
                  <a:lnTo>
                    <a:pt x="120" y="58"/>
                  </a:lnTo>
                  <a:lnTo>
                    <a:pt x="125" y="65"/>
                  </a:lnTo>
                  <a:lnTo>
                    <a:pt x="129" y="76"/>
                  </a:lnTo>
                  <a:lnTo>
                    <a:pt x="135" y="86"/>
                  </a:lnTo>
                  <a:lnTo>
                    <a:pt x="140" y="97"/>
                  </a:lnTo>
                  <a:lnTo>
                    <a:pt x="145" y="104"/>
                  </a:lnTo>
                  <a:lnTo>
                    <a:pt x="150" y="98"/>
                  </a:lnTo>
                  <a:lnTo>
                    <a:pt x="156" y="91"/>
                  </a:lnTo>
                  <a:lnTo>
                    <a:pt x="162" y="84"/>
                  </a:lnTo>
                  <a:lnTo>
                    <a:pt x="166" y="81"/>
                  </a:lnTo>
                  <a:lnTo>
                    <a:pt x="169" y="83"/>
                  </a:lnTo>
                  <a:lnTo>
                    <a:pt x="172" y="86"/>
                  </a:lnTo>
                  <a:lnTo>
                    <a:pt x="173" y="88"/>
                  </a:lnTo>
                  <a:lnTo>
                    <a:pt x="176" y="9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95" name="Freeform 70"/>
            <p:cNvSpPr>
              <a:spLocks/>
            </p:cNvSpPr>
            <p:nvPr/>
          </p:nvSpPr>
          <p:spPr bwMode="auto">
            <a:xfrm>
              <a:off x="5755" y="5237"/>
              <a:ext cx="46" cy="172"/>
            </a:xfrm>
            <a:custGeom>
              <a:avLst/>
              <a:gdLst>
                <a:gd name="T0" fmla="*/ 1 w 91"/>
                <a:gd name="T1" fmla="*/ 1 h 344"/>
                <a:gd name="T2" fmla="*/ 1 w 91"/>
                <a:gd name="T3" fmla="*/ 1 h 344"/>
                <a:gd name="T4" fmla="*/ 1 w 91"/>
                <a:gd name="T5" fmla="*/ 1 h 344"/>
                <a:gd name="T6" fmla="*/ 1 w 91"/>
                <a:gd name="T7" fmla="*/ 1 h 344"/>
                <a:gd name="T8" fmla="*/ 1 w 91"/>
                <a:gd name="T9" fmla="*/ 0 h 344"/>
                <a:gd name="T10" fmla="*/ 1 w 91"/>
                <a:gd name="T11" fmla="*/ 1 h 344"/>
                <a:gd name="T12" fmla="*/ 1 w 91"/>
                <a:gd name="T13" fmla="*/ 1 h 344"/>
                <a:gd name="T14" fmla="*/ 1 w 91"/>
                <a:gd name="T15" fmla="*/ 1 h 344"/>
                <a:gd name="T16" fmla="*/ 1 w 91"/>
                <a:gd name="T17" fmla="*/ 1 h 344"/>
                <a:gd name="T18" fmla="*/ 1 w 91"/>
                <a:gd name="T19" fmla="*/ 1 h 344"/>
                <a:gd name="T20" fmla="*/ 1 w 91"/>
                <a:gd name="T21" fmla="*/ 1 h 344"/>
                <a:gd name="T22" fmla="*/ 1 w 91"/>
                <a:gd name="T23" fmla="*/ 1 h 344"/>
                <a:gd name="T24" fmla="*/ 1 w 91"/>
                <a:gd name="T25" fmla="*/ 1 h 344"/>
                <a:gd name="T26" fmla="*/ 1 w 91"/>
                <a:gd name="T27" fmla="*/ 1 h 344"/>
                <a:gd name="T28" fmla="*/ 1 w 91"/>
                <a:gd name="T29" fmla="*/ 1 h 344"/>
                <a:gd name="T30" fmla="*/ 1 w 91"/>
                <a:gd name="T31" fmla="*/ 1 h 344"/>
                <a:gd name="T32" fmla="*/ 1 w 91"/>
                <a:gd name="T33" fmla="*/ 1 h 344"/>
                <a:gd name="T34" fmla="*/ 1 w 91"/>
                <a:gd name="T35" fmla="*/ 1 h 344"/>
                <a:gd name="T36" fmla="*/ 1 w 91"/>
                <a:gd name="T37" fmla="*/ 1 h 344"/>
                <a:gd name="T38" fmla="*/ 1 w 91"/>
                <a:gd name="T39" fmla="*/ 1 h 344"/>
                <a:gd name="T40" fmla="*/ 1 w 91"/>
                <a:gd name="T41" fmla="*/ 1 h 344"/>
                <a:gd name="T42" fmla="*/ 1 w 91"/>
                <a:gd name="T43" fmla="*/ 1 h 344"/>
                <a:gd name="T44" fmla="*/ 1 w 91"/>
                <a:gd name="T45" fmla="*/ 1 h 344"/>
                <a:gd name="T46" fmla="*/ 1 w 91"/>
                <a:gd name="T47" fmla="*/ 1 h 344"/>
                <a:gd name="T48" fmla="*/ 1 w 91"/>
                <a:gd name="T49" fmla="*/ 1 h 344"/>
                <a:gd name="T50" fmla="*/ 1 w 91"/>
                <a:gd name="T51" fmla="*/ 1 h 344"/>
                <a:gd name="T52" fmla="*/ 1 w 91"/>
                <a:gd name="T53" fmla="*/ 1 h 344"/>
                <a:gd name="T54" fmla="*/ 1 w 91"/>
                <a:gd name="T55" fmla="*/ 1 h 344"/>
                <a:gd name="T56" fmla="*/ 1 w 91"/>
                <a:gd name="T57" fmla="*/ 1 h 344"/>
                <a:gd name="T58" fmla="*/ 1 w 91"/>
                <a:gd name="T59" fmla="*/ 1 h 344"/>
                <a:gd name="T60" fmla="*/ 1 w 91"/>
                <a:gd name="T61" fmla="*/ 1 h 344"/>
                <a:gd name="T62" fmla="*/ 1 w 91"/>
                <a:gd name="T63" fmla="*/ 1 h 344"/>
                <a:gd name="T64" fmla="*/ 1 w 91"/>
                <a:gd name="T65" fmla="*/ 1 h 344"/>
                <a:gd name="T66" fmla="*/ 1 w 91"/>
                <a:gd name="T67" fmla="*/ 1 h 344"/>
                <a:gd name="T68" fmla="*/ 1 w 91"/>
                <a:gd name="T69" fmla="*/ 1 h 344"/>
                <a:gd name="T70" fmla="*/ 1 w 91"/>
                <a:gd name="T71" fmla="*/ 1 h 344"/>
                <a:gd name="T72" fmla="*/ 1 w 91"/>
                <a:gd name="T73" fmla="*/ 1 h 344"/>
                <a:gd name="T74" fmla="*/ 1 w 91"/>
                <a:gd name="T75" fmla="*/ 1 h 344"/>
                <a:gd name="T76" fmla="*/ 1 w 91"/>
                <a:gd name="T77" fmla="*/ 1 h 344"/>
                <a:gd name="T78" fmla="*/ 1 w 91"/>
                <a:gd name="T79" fmla="*/ 1 h 344"/>
                <a:gd name="T80" fmla="*/ 0 w 91"/>
                <a:gd name="T81" fmla="*/ 1 h 344"/>
                <a:gd name="T82" fmla="*/ 0 w 91"/>
                <a:gd name="T83" fmla="*/ 1 h 344"/>
                <a:gd name="T84" fmla="*/ 1 w 91"/>
                <a:gd name="T85" fmla="*/ 1 h 344"/>
                <a:gd name="T86" fmla="*/ 1 w 91"/>
                <a:gd name="T87" fmla="*/ 1 h 344"/>
                <a:gd name="T88" fmla="*/ 1 w 91"/>
                <a:gd name="T89" fmla="*/ 1 h 344"/>
                <a:gd name="T90" fmla="*/ 1 w 91"/>
                <a:gd name="T91" fmla="*/ 1 h 344"/>
                <a:gd name="T92" fmla="*/ 1 w 91"/>
                <a:gd name="T93" fmla="*/ 1 h 344"/>
                <a:gd name="T94" fmla="*/ 1 w 91"/>
                <a:gd name="T95" fmla="*/ 1 h 344"/>
                <a:gd name="T96" fmla="*/ 1 w 91"/>
                <a:gd name="T97" fmla="*/ 1 h 344"/>
                <a:gd name="T98" fmla="*/ 1 w 91"/>
                <a:gd name="T99" fmla="*/ 1 h 344"/>
                <a:gd name="T100" fmla="*/ 1 w 91"/>
                <a:gd name="T101" fmla="*/ 1 h 344"/>
                <a:gd name="T102" fmla="*/ 1 w 91"/>
                <a:gd name="T103" fmla="*/ 1 h 344"/>
                <a:gd name="T104" fmla="*/ 1 w 91"/>
                <a:gd name="T105" fmla="*/ 1 h 344"/>
                <a:gd name="T106" fmla="*/ 1 w 91"/>
                <a:gd name="T107" fmla="*/ 1 h 344"/>
                <a:gd name="T108" fmla="*/ 1 w 91"/>
                <a:gd name="T109" fmla="*/ 1 h 344"/>
                <a:gd name="T110" fmla="*/ 1 w 91"/>
                <a:gd name="T111" fmla="*/ 1 h 344"/>
                <a:gd name="T112" fmla="*/ 1 w 91"/>
                <a:gd name="T113" fmla="*/ 1 h 3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
                <a:gd name="T172" fmla="*/ 0 h 344"/>
                <a:gd name="T173" fmla="*/ 91 w 91"/>
                <a:gd name="T174" fmla="*/ 344 h 3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 h="344">
                  <a:moveTo>
                    <a:pt x="68" y="40"/>
                  </a:moveTo>
                  <a:lnTo>
                    <a:pt x="73" y="33"/>
                  </a:lnTo>
                  <a:lnTo>
                    <a:pt x="77" y="24"/>
                  </a:lnTo>
                  <a:lnTo>
                    <a:pt x="81" y="14"/>
                  </a:lnTo>
                  <a:lnTo>
                    <a:pt x="87" y="0"/>
                  </a:lnTo>
                  <a:lnTo>
                    <a:pt x="88" y="17"/>
                  </a:lnTo>
                  <a:lnTo>
                    <a:pt x="90" y="40"/>
                  </a:lnTo>
                  <a:lnTo>
                    <a:pt x="91" y="61"/>
                  </a:lnTo>
                  <a:lnTo>
                    <a:pt x="90" y="73"/>
                  </a:lnTo>
                  <a:lnTo>
                    <a:pt x="84" y="80"/>
                  </a:lnTo>
                  <a:lnTo>
                    <a:pt x="78" y="89"/>
                  </a:lnTo>
                  <a:lnTo>
                    <a:pt x="74" y="99"/>
                  </a:lnTo>
                  <a:lnTo>
                    <a:pt x="73" y="113"/>
                  </a:lnTo>
                  <a:lnTo>
                    <a:pt x="73" y="127"/>
                  </a:lnTo>
                  <a:lnTo>
                    <a:pt x="74" y="141"/>
                  </a:lnTo>
                  <a:lnTo>
                    <a:pt x="75" y="154"/>
                  </a:lnTo>
                  <a:lnTo>
                    <a:pt x="77" y="166"/>
                  </a:lnTo>
                  <a:lnTo>
                    <a:pt x="78" y="176"/>
                  </a:lnTo>
                  <a:lnTo>
                    <a:pt x="80" y="189"/>
                  </a:lnTo>
                  <a:lnTo>
                    <a:pt x="78" y="203"/>
                  </a:lnTo>
                  <a:lnTo>
                    <a:pt x="75" y="213"/>
                  </a:lnTo>
                  <a:lnTo>
                    <a:pt x="70" y="230"/>
                  </a:lnTo>
                  <a:lnTo>
                    <a:pt x="64" y="258"/>
                  </a:lnTo>
                  <a:lnTo>
                    <a:pt x="58" y="286"/>
                  </a:lnTo>
                  <a:lnTo>
                    <a:pt x="54" y="306"/>
                  </a:lnTo>
                  <a:lnTo>
                    <a:pt x="50" y="316"/>
                  </a:lnTo>
                  <a:lnTo>
                    <a:pt x="44" y="328"/>
                  </a:lnTo>
                  <a:lnTo>
                    <a:pt x="35" y="337"/>
                  </a:lnTo>
                  <a:lnTo>
                    <a:pt x="28" y="344"/>
                  </a:lnTo>
                  <a:lnTo>
                    <a:pt x="25" y="332"/>
                  </a:lnTo>
                  <a:lnTo>
                    <a:pt x="25" y="321"/>
                  </a:lnTo>
                  <a:lnTo>
                    <a:pt x="28" y="309"/>
                  </a:lnTo>
                  <a:lnTo>
                    <a:pt x="31" y="299"/>
                  </a:lnTo>
                  <a:lnTo>
                    <a:pt x="34" y="285"/>
                  </a:lnTo>
                  <a:lnTo>
                    <a:pt x="35" y="265"/>
                  </a:lnTo>
                  <a:lnTo>
                    <a:pt x="35" y="251"/>
                  </a:lnTo>
                  <a:lnTo>
                    <a:pt x="30" y="244"/>
                  </a:lnTo>
                  <a:lnTo>
                    <a:pt x="21" y="255"/>
                  </a:lnTo>
                  <a:lnTo>
                    <a:pt x="13" y="279"/>
                  </a:lnTo>
                  <a:lnTo>
                    <a:pt x="4" y="309"/>
                  </a:lnTo>
                  <a:lnTo>
                    <a:pt x="0" y="335"/>
                  </a:lnTo>
                  <a:lnTo>
                    <a:pt x="0" y="313"/>
                  </a:lnTo>
                  <a:lnTo>
                    <a:pt x="3" y="286"/>
                  </a:lnTo>
                  <a:lnTo>
                    <a:pt x="7" y="262"/>
                  </a:lnTo>
                  <a:lnTo>
                    <a:pt x="10" y="244"/>
                  </a:lnTo>
                  <a:lnTo>
                    <a:pt x="14" y="230"/>
                  </a:lnTo>
                  <a:lnTo>
                    <a:pt x="21" y="211"/>
                  </a:lnTo>
                  <a:lnTo>
                    <a:pt x="30" y="194"/>
                  </a:lnTo>
                  <a:lnTo>
                    <a:pt x="35" y="183"/>
                  </a:lnTo>
                  <a:lnTo>
                    <a:pt x="43" y="173"/>
                  </a:lnTo>
                  <a:lnTo>
                    <a:pt x="50" y="155"/>
                  </a:lnTo>
                  <a:lnTo>
                    <a:pt x="57" y="134"/>
                  </a:lnTo>
                  <a:lnTo>
                    <a:pt x="60" y="115"/>
                  </a:lnTo>
                  <a:lnTo>
                    <a:pt x="60" y="96"/>
                  </a:lnTo>
                  <a:lnTo>
                    <a:pt x="60" y="77"/>
                  </a:lnTo>
                  <a:lnTo>
                    <a:pt x="63" y="58"/>
                  </a:lnTo>
                  <a:lnTo>
                    <a:pt x="68" y="4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96" name="Freeform 71"/>
            <p:cNvSpPr>
              <a:spLocks/>
            </p:cNvSpPr>
            <p:nvPr/>
          </p:nvSpPr>
          <p:spPr bwMode="auto">
            <a:xfrm>
              <a:off x="5997" y="4902"/>
              <a:ext cx="51" cy="24"/>
            </a:xfrm>
            <a:custGeom>
              <a:avLst/>
              <a:gdLst>
                <a:gd name="T0" fmla="*/ 1 w 101"/>
                <a:gd name="T1" fmla="*/ 0 h 49"/>
                <a:gd name="T2" fmla="*/ 1 w 101"/>
                <a:gd name="T3" fmla="*/ 0 h 49"/>
                <a:gd name="T4" fmla="*/ 1 w 101"/>
                <a:gd name="T5" fmla="*/ 0 h 49"/>
                <a:gd name="T6" fmla="*/ 1 w 101"/>
                <a:gd name="T7" fmla="*/ 0 h 49"/>
                <a:gd name="T8" fmla="*/ 1 w 101"/>
                <a:gd name="T9" fmla="*/ 0 h 49"/>
                <a:gd name="T10" fmla="*/ 1 w 101"/>
                <a:gd name="T11" fmla="*/ 0 h 49"/>
                <a:gd name="T12" fmla="*/ 1 w 101"/>
                <a:gd name="T13" fmla="*/ 0 h 49"/>
                <a:gd name="T14" fmla="*/ 1 w 101"/>
                <a:gd name="T15" fmla="*/ 0 h 49"/>
                <a:gd name="T16" fmla="*/ 1 w 101"/>
                <a:gd name="T17" fmla="*/ 0 h 49"/>
                <a:gd name="T18" fmla="*/ 1 w 101"/>
                <a:gd name="T19" fmla="*/ 0 h 49"/>
                <a:gd name="T20" fmla="*/ 1 w 101"/>
                <a:gd name="T21" fmla="*/ 0 h 49"/>
                <a:gd name="T22" fmla="*/ 1 w 101"/>
                <a:gd name="T23" fmla="*/ 0 h 49"/>
                <a:gd name="T24" fmla="*/ 1 w 101"/>
                <a:gd name="T25" fmla="*/ 0 h 49"/>
                <a:gd name="T26" fmla="*/ 1 w 101"/>
                <a:gd name="T27" fmla="*/ 0 h 49"/>
                <a:gd name="T28" fmla="*/ 1 w 101"/>
                <a:gd name="T29" fmla="*/ 0 h 49"/>
                <a:gd name="T30" fmla="*/ 1 w 101"/>
                <a:gd name="T31" fmla="*/ 0 h 49"/>
                <a:gd name="T32" fmla="*/ 1 w 101"/>
                <a:gd name="T33" fmla="*/ 0 h 49"/>
                <a:gd name="T34" fmla="*/ 1 w 101"/>
                <a:gd name="T35" fmla="*/ 0 h 49"/>
                <a:gd name="T36" fmla="*/ 1 w 101"/>
                <a:gd name="T37" fmla="*/ 0 h 49"/>
                <a:gd name="T38" fmla="*/ 1 w 101"/>
                <a:gd name="T39" fmla="*/ 0 h 49"/>
                <a:gd name="T40" fmla="*/ 1 w 101"/>
                <a:gd name="T41" fmla="*/ 0 h 49"/>
                <a:gd name="T42" fmla="*/ 1 w 101"/>
                <a:gd name="T43" fmla="*/ 0 h 49"/>
                <a:gd name="T44" fmla="*/ 1 w 101"/>
                <a:gd name="T45" fmla="*/ 0 h 49"/>
                <a:gd name="T46" fmla="*/ 1 w 101"/>
                <a:gd name="T47" fmla="*/ 0 h 49"/>
                <a:gd name="T48" fmla="*/ 1 w 101"/>
                <a:gd name="T49" fmla="*/ 0 h 49"/>
                <a:gd name="T50" fmla="*/ 1 w 101"/>
                <a:gd name="T51" fmla="*/ 0 h 49"/>
                <a:gd name="T52" fmla="*/ 1 w 101"/>
                <a:gd name="T53" fmla="*/ 0 h 49"/>
                <a:gd name="T54" fmla="*/ 1 w 101"/>
                <a:gd name="T55" fmla="*/ 0 h 49"/>
                <a:gd name="T56" fmla="*/ 1 w 101"/>
                <a:gd name="T57" fmla="*/ 0 h 49"/>
                <a:gd name="T58" fmla="*/ 1 w 101"/>
                <a:gd name="T59" fmla="*/ 0 h 49"/>
                <a:gd name="T60" fmla="*/ 1 w 101"/>
                <a:gd name="T61" fmla="*/ 0 h 49"/>
                <a:gd name="T62" fmla="*/ 1 w 101"/>
                <a:gd name="T63" fmla="*/ 0 h 49"/>
                <a:gd name="T64" fmla="*/ 1 w 101"/>
                <a:gd name="T65" fmla="*/ 0 h 49"/>
                <a:gd name="T66" fmla="*/ 1 w 101"/>
                <a:gd name="T67" fmla="*/ 0 h 49"/>
                <a:gd name="T68" fmla="*/ 1 w 101"/>
                <a:gd name="T69" fmla="*/ 0 h 49"/>
                <a:gd name="T70" fmla="*/ 0 w 101"/>
                <a:gd name="T71" fmla="*/ 0 h 49"/>
                <a:gd name="T72" fmla="*/ 1 w 101"/>
                <a:gd name="T73" fmla="*/ 0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
                <a:gd name="T112" fmla="*/ 0 h 49"/>
                <a:gd name="T113" fmla="*/ 101 w 101"/>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 h="49">
                  <a:moveTo>
                    <a:pt x="1" y="4"/>
                  </a:moveTo>
                  <a:lnTo>
                    <a:pt x="7" y="2"/>
                  </a:lnTo>
                  <a:lnTo>
                    <a:pt x="13" y="0"/>
                  </a:lnTo>
                  <a:lnTo>
                    <a:pt x="20" y="0"/>
                  </a:lnTo>
                  <a:lnTo>
                    <a:pt x="27" y="0"/>
                  </a:lnTo>
                  <a:lnTo>
                    <a:pt x="34" y="0"/>
                  </a:lnTo>
                  <a:lnTo>
                    <a:pt x="41" y="0"/>
                  </a:lnTo>
                  <a:lnTo>
                    <a:pt x="46" y="0"/>
                  </a:lnTo>
                  <a:lnTo>
                    <a:pt x="50" y="0"/>
                  </a:lnTo>
                  <a:lnTo>
                    <a:pt x="54" y="0"/>
                  </a:lnTo>
                  <a:lnTo>
                    <a:pt x="60" y="2"/>
                  </a:lnTo>
                  <a:lnTo>
                    <a:pt x="66" y="4"/>
                  </a:lnTo>
                  <a:lnTo>
                    <a:pt x="70" y="7"/>
                  </a:lnTo>
                  <a:lnTo>
                    <a:pt x="74" y="11"/>
                  </a:lnTo>
                  <a:lnTo>
                    <a:pt x="80" y="14"/>
                  </a:lnTo>
                  <a:lnTo>
                    <a:pt x="85" y="19"/>
                  </a:lnTo>
                  <a:lnTo>
                    <a:pt x="91" y="23"/>
                  </a:lnTo>
                  <a:lnTo>
                    <a:pt x="95" y="26"/>
                  </a:lnTo>
                  <a:lnTo>
                    <a:pt x="101" y="33"/>
                  </a:lnTo>
                  <a:lnTo>
                    <a:pt x="101" y="40"/>
                  </a:lnTo>
                  <a:lnTo>
                    <a:pt x="97" y="49"/>
                  </a:lnTo>
                  <a:lnTo>
                    <a:pt x="88" y="46"/>
                  </a:lnTo>
                  <a:lnTo>
                    <a:pt x="77" y="42"/>
                  </a:lnTo>
                  <a:lnTo>
                    <a:pt x="66" y="44"/>
                  </a:lnTo>
                  <a:lnTo>
                    <a:pt x="58" y="47"/>
                  </a:lnTo>
                  <a:lnTo>
                    <a:pt x="56" y="35"/>
                  </a:lnTo>
                  <a:lnTo>
                    <a:pt x="51" y="28"/>
                  </a:lnTo>
                  <a:lnTo>
                    <a:pt x="46" y="25"/>
                  </a:lnTo>
                  <a:lnTo>
                    <a:pt x="41" y="23"/>
                  </a:lnTo>
                  <a:lnTo>
                    <a:pt x="33" y="25"/>
                  </a:lnTo>
                  <a:lnTo>
                    <a:pt x="21" y="25"/>
                  </a:lnTo>
                  <a:lnTo>
                    <a:pt x="11" y="25"/>
                  </a:lnTo>
                  <a:lnTo>
                    <a:pt x="4" y="23"/>
                  </a:lnTo>
                  <a:lnTo>
                    <a:pt x="3" y="19"/>
                  </a:lnTo>
                  <a:lnTo>
                    <a:pt x="1" y="14"/>
                  </a:lnTo>
                  <a:lnTo>
                    <a:pt x="0" y="9"/>
                  </a:lnTo>
                  <a:lnTo>
                    <a:pt x="1"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97" name="Freeform 72"/>
            <p:cNvSpPr>
              <a:spLocks/>
            </p:cNvSpPr>
            <p:nvPr/>
          </p:nvSpPr>
          <p:spPr bwMode="auto">
            <a:xfrm>
              <a:off x="5918" y="5185"/>
              <a:ext cx="25" cy="36"/>
            </a:xfrm>
            <a:custGeom>
              <a:avLst/>
              <a:gdLst>
                <a:gd name="T0" fmla="*/ 1 w 50"/>
                <a:gd name="T1" fmla="*/ 0 h 73"/>
                <a:gd name="T2" fmla="*/ 1 w 50"/>
                <a:gd name="T3" fmla="*/ 0 h 73"/>
                <a:gd name="T4" fmla="*/ 1 w 50"/>
                <a:gd name="T5" fmla="*/ 0 h 73"/>
                <a:gd name="T6" fmla="*/ 1 w 50"/>
                <a:gd name="T7" fmla="*/ 0 h 73"/>
                <a:gd name="T8" fmla="*/ 1 w 50"/>
                <a:gd name="T9" fmla="*/ 0 h 73"/>
                <a:gd name="T10" fmla="*/ 1 w 50"/>
                <a:gd name="T11" fmla="*/ 0 h 73"/>
                <a:gd name="T12" fmla="*/ 1 w 50"/>
                <a:gd name="T13" fmla="*/ 0 h 73"/>
                <a:gd name="T14" fmla="*/ 0 w 50"/>
                <a:gd name="T15" fmla="*/ 0 h 73"/>
                <a:gd name="T16" fmla="*/ 0 w 50"/>
                <a:gd name="T17" fmla="*/ 0 h 73"/>
                <a:gd name="T18" fmla="*/ 1 w 50"/>
                <a:gd name="T19" fmla="*/ 0 h 73"/>
                <a:gd name="T20" fmla="*/ 1 w 50"/>
                <a:gd name="T21" fmla="*/ 0 h 73"/>
                <a:gd name="T22" fmla="*/ 1 w 50"/>
                <a:gd name="T23" fmla="*/ 0 h 73"/>
                <a:gd name="T24" fmla="*/ 1 w 50"/>
                <a:gd name="T25" fmla="*/ 0 h 73"/>
                <a:gd name="T26" fmla="*/ 1 w 50"/>
                <a:gd name="T27" fmla="*/ 0 h 73"/>
                <a:gd name="T28" fmla="*/ 1 w 50"/>
                <a:gd name="T29" fmla="*/ 0 h 73"/>
                <a:gd name="T30" fmla="*/ 1 w 50"/>
                <a:gd name="T31" fmla="*/ 0 h 73"/>
                <a:gd name="T32" fmla="*/ 1 w 50"/>
                <a:gd name="T33" fmla="*/ 0 h 73"/>
                <a:gd name="T34" fmla="*/ 1 w 50"/>
                <a:gd name="T35" fmla="*/ 0 h 73"/>
                <a:gd name="T36" fmla="*/ 1 w 50"/>
                <a:gd name="T37" fmla="*/ 0 h 73"/>
                <a:gd name="T38" fmla="*/ 1 w 50"/>
                <a:gd name="T39" fmla="*/ 0 h 73"/>
                <a:gd name="T40" fmla="*/ 1 w 50"/>
                <a:gd name="T41" fmla="*/ 0 h 73"/>
                <a:gd name="T42" fmla="*/ 1 w 50"/>
                <a:gd name="T43" fmla="*/ 0 h 73"/>
                <a:gd name="T44" fmla="*/ 1 w 50"/>
                <a:gd name="T45" fmla="*/ 0 h 73"/>
                <a:gd name="T46" fmla="*/ 1 w 50"/>
                <a:gd name="T47" fmla="*/ 0 h 73"/>
                <a:gd name="T48" fmla="*/ 1 w 50"/>
                <a:gd name="T49" fmla="*/ 0 h 73"/>
                <a:gd name="T50" fmla="*/ 1 w 50"/>
                <a:gd name="T51" fmla="*/ 0 h 73"/>
                <a:gd name="T52" fmla="*/ 1 w 50"/>
                <a:gd name="T53" fmla="*/ 0 h 73"/>
                <a:gd name="T54" fmla="*/ 1 w 50"/>
                <a:gd name="T55" fmla="*/ 0 h 73"/>
                <a:gd name="T56" fmla="*/ 1 w 50"/>
                <a:gd name="T57" fmla="*/ 0 h 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73"/>
                <a:gd name="T89" fmla="*/ 50 w 50"/>
                <a:gd name="T90" fmla="*/ 73 h 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73">
                  <a:moveTo>
                    <a:pt x="7" y="14"/>
                  </a:moveTo>
                  <a:lnTo>
                    <a:pt x="8" y="18"/>
                  </a:lnTo>
                  <a:lnTo>
                    <a:pt x="10" y="21"/>
                  </a:lnTo>
                  <a:lnTo>
                    <a:pt x="11" y="25"/>
                  </a:lnTo>
                  <a:lnTo>
                    <a:pt x="13" y="28"/>
                  </a:lnTo>
                  <a:lnTo>
                    <a:pt x="8" y="35"/>
                  </a:lnTo>
                  <a:lnTo>
                    <a:pt x="3" y="45"/>
                  </a:lnTo>
                  <a:lnTo>
                    <a:pt x="0" y="54"/>
                  </a:lnTo>
                  <a:lnTo>
                    <a:pt x="0" y="63"/>
                  </a:lnTo>
                  <a:lnTo>
                    <a:pt x="7" y="70"/>
                  </a:lnTo>
                  <a:lnTo>
                    <a:pt x="17" y="73"/>
                  </a:lnTo>
                  <a:lnTo>
                    <a:pt x="30" y="73"/>
                  </a:lnTo>
                  <a:lnTo>
                    <a:pt x="40" y="68"/>
                  </a:lnTo>
                  <a:lnTo>
                    <a:pt x="45" y="58"/>
                  </a:lnTo>
                  <a:lnTo>
                    <a:pt x="50" y="44"/>
                  </a:lnTo>
                  <a:lnTo>
                    <a:pt x="50" y="32"/>
                  </a:lnTo>
                  <a:lnTo>
                    <a:pt x="48" y="23"/>
                  </a:lnTo>
                  <a:lnTo>
                    <a:pt x="45" y="23"/>
                  </a:lnTo>
                  <a:lnTo>
                    <a:pt x="44" y="23"/>
                  </a:lnTo>
                  <a:lnTo>
                    <a:pt x="41" y="23"/>
                  </a:lnTo>
                  <a:lnTo>
                    <a:pt x="38" y="25"/>
                  </a:lnTo>
                  <a:lnTo>
                    <a:pt x="34" y="16"/>
                  </a:lnTo>
                  <a:lnTo>
                    <a:pt x="30" y="9"/>
                  </a:lnTo>
                  <a:lnTo>
                    <a:pt x="24" y="4"/>
                  </a:lnTo>
                  <a:lnTo>
                    <a:pt x="20" y="0"/>
                  </a:lnTo>
                  <a:lnTo>
                    <a:pt x="15" y="2"/>
                  </a:lnTo>
                  <a:lnTo>
                    <a:pt x="13" y="4"/>
                  </a:lnTo>
                  <a:lnTo>
                    <a:pt x="8" y="9"/>
                  </a:lnTo>
                  <a:lnTo>
                    <a:pt x="7" y="1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98" name="Freeform 73"/>
            <p:cNvSpPr>
              <a:spLocks/>
            </p:cNvSpPr>
            <p:nvPr/>
          </p:nvSpPr>
          <p:spPr bwMode="auto">
            <a:xfrm>
              <a:off x="5988" y="4939"/>
              <a:ext cx="101" cy="214"/>
            </a:xfrm>
            <a:custGeom>
              <a:avLst/>
              <a:gdLst>
                <a:gd name="T0" fmla="*/ 1 w 201"/>
                <a:gd name="T1" fmla="*/ 1 h 428"/>
                <a:gd name="T2" fmla="*/ 1 w 201"/>
                <a:gd name="T3" fmla="*/ 1 h 428"/>
                <a:gd name="T4" fmla="*/ 1 w 201"/>
                <a:gd name="T5" fmla="*/ 1 h 428"/>
                <a:gd name="T6" fmla="*/ 1 w 201"/>
                <a:gd name="T7" fmla="*/ 1 h 428"/>
                <a:gd name="T8" fmla="*/ 1 w 201"/>
                <a:gd name="T9" fmla="*/ 1 h 428"/>
                <a:gd name="T10" fmla="*/ 1 w 201"/>
                <a:gd name="T11" fmla="*/ 1 h 428"/>
                <a:gd name="T12" fmla="*/ 1 w 201"/>
                <a:gd name="T13" fmla="*/ 1 h 428"/>
                <a:gd name="T14" fmla="*/ 1 w 201"/>
                <a:gd name="T15" fmla="*/ 1 h 428"/>
                <a:gd name="T16" fmla="*/ 1 w 201"/>
                <a:gd name="T17" fmla="*/ 1 h 428"/>
                <a:gd name="T18" fmla="*/ 1 w 201"/>
                <a:gd name="T19" fmla="*/ 1 h 428"/>
                <a:gd name="T20" fmla="*/ 1 w 201"/>
                <a:gd name="T21" fmla="*/ 1 h 428"/>
                <a:gd name="T22" fmla="*/ 1 w 201"/>
                <a:gd name="T23" fmla="*/ 1 h 428"/>
                <a:gd name="T24" fmla="*/ 1 w 201"/>
                <a:gd name="T25" fmla="*/ 1 h 428"/>
                <a:gd name="T26" fmla="*/ 1 w 201"/>
                <a:gd name="T27" fmla="*/ 1 h 428"/>
                <a:gd name="T28" fmla="*/ 1 w 201"/>
                <a:gd name="T29" fmla="*/ 1 h 428"/>
                <a:gd name="T30" fmla="*/ 1 w 201"/>
                <a:gd name="T31" fmla="*/ 1 h 428"/>
                <a:gd name="T32" fmla="*/ 1 w 201"/>
                <a:gd name="T33" fmla="*/ 1 h 428"/>
                <a:gd name="T34" fmla="*/ 1 w 201"/>
                <a:gd name="T35" fmla="*/ 1 h 428"/>
                <a:gd name="T36" fmla="*/ 1 w 201"/>
                <a:gd name="T37" fmla="*/ 1 h 428"/>
                <a:gd name="T38" fmla="*/ 1 w 201"/>
                <a:gd name="T39" fmla="*/ 1 h 428"/>
                <a:gd name="T40" fmla="*/ 1 w 201"/>
                <a:gd name="T41" fmla="*/ 1 h 428"/>
                <a:gd name="T42" fmla="*/ 1 w 201"/>
                <a:gd name="T43" fmla="*/ 1 h 428"/>
                <a:gd name="T44" fmla="*/ 1 w 201"/>
                <a:gd name="T45" fmla="*/ 1 h 428"/>
                <a:gd name="T46" fmla="*/ 1 w 201"/>
                <a:gd name="T47" fmla="*/ 1 h 428"/>
                <a:gd name="T48" fmla="*/ 1 w 201"/>
                <a:gd name="T49" fmla="*/ 1 h 428"/>
                <a:gd name="T50" fmla="*/ 1 w 201"/>
                <a:gd name="T51" fmla="*/ 1 h 428"/>
                <a:gd name="T52" fmla="*/ 1 w 201"/>
                <a:gd name="T53" fmla="*/ 1 h 428"/>
                <a:gd name="T54" fmla="*/ 1 w 201"/>
                <a:gd name="T55" fmla="*/ 1 h 428"/>
                <a:gd name="T56" fmla="*/ 1 w 201"/>
                <a:gd name="T57" fmla="*/ 1 h 428"/>
                <a:gd name="T58" fmla="*/ 1 w 201"/>
                <a:gd name="T59" fmla="*/ 1 h 428"/>
                <a:gd name="T60" fmla="*/ 1 w 201"/>
                <a:gd name="T61" fmla="*/ 1 h 428"/>
                <a:gd name="T62" fmla="*/ 1 w 201"/>
                <a:gd name="T63" fmla="*/ 1 h 428"/>
                <a:gd name="T64" fmla="*/ 1 w 201"/>
                <a:gd name="T65" fmla="*/ 1 h 428"/>
                <a:gd name="T66" fmla="*/ 1 w 201"/>
                <a:gd name="T67" fmla="*/ 1 h 428"/>
                <a:gd name="T68" fmla="*/ 1 w 201"/>
                <a:gd name="T69" fmla="*/ 1 h 428"/>
                <a:gd name="T70" fmla="*/ 1 w 201"/>
                <a:gd name="T71" fmla="*/ 1 h 428"/>
                <a:gd name="T72" fmla="*/ 1 w 201"/>
                <a:gd name="T73" fmla="*/ 1 h 428"/>
                <a:gd name="T74" fmla="*/ 1 w 201"/>
                <a:gd name="T75" fmla="*/ 1 h 428"/>
                <a:gd name="T76" fmla="*/ 1 w 201"/>
                <a:gd name="T77" fmla="*/ 1 h 428"/>
                <a:gd name="T78" fmla="*/ 1 w 201"/>
                <a:gd name="T79" fmla="*/ 1 h 428"/>
                <a:gd name="T80" fmla="*/ 1 w 201"/>
                <a:gd name="T81" fmla="*/ 1 h 428"/>
                <a:gd name="T82" fmla="*/ 1 w 201"/>
                <a:gd name="T83" fmla="*/ 1 h 428"/>
                <a:gd name="T84" fmla="*/ 1 w 201"/>
                <a:gd name="T85" fmla="*/ 1 h 428"/>
                <a:gd name="T86" fmla="*/ 1 w 201"/>
                <a:gd name="T87" fmla="*/ 1 h 428"/>
                <a:gd name="T88" fmla="*/ 1 w 201"/>
                <a:gd name="T89" fmla="*/ 1 h 428"/>
                <a:gd name="T90" fmla="*/ 1 w 201"/>
                <a:gd name="T91" fmla="*/ 1 h 428"/>
                <a:gd name="T92" fmla="*/ 1 w 201"/>
                <a:gd name="T93" fmla="*/ 1 h 428"/>
                <a:gd name="T94" fmla="*/ 1 w 201"/>
                <a:gd name="T95" fmla="*/ 1 h 428"/>
                <a:gd name="T96" fmla="*/ 1 w 201"/>
                <a:gd name="T97" fmla="*/ 0 h 428"/>
                <a:gd name="T98" fmla="*/ 1 w 201"/>
                <a:gd name="T99" fmla="*/ 1 h 428"/>
                <a:gd name="T100" fmla="*/ 1 w 201"/>
                <a:gd name="T101" fmla="*/ 1 h 428"/>
                <a:gd name="T102" fmla="*/ 1 w 201"/>
                <a:gd name="T103" fmla="*/ 1 h 428"/>
                <a:gd name="T104" fmla="*/ 1 w 201"/>
                <a:gd name="T105" fmla="*/ 1 h 428"/>
                <a:gd name="T106" fmla="*/ 1 w 201"/>
                <a:gd name="T107" fmla="*/ 1 h 428"/>
                <a:gd name="T108" fmla="*/ 1 w 201"/>
                <a:gd name="T109" fmla="*/ 1 h 428"/>
                <a:gd name="T110" fmla="*/ 1 w 201"/>
                <a:gd name="T111" fmla="*/ 1 h 428"/>
                <a:gd name="T112" fmla="*/ 1 w 201"/>
                <a:gd name="T113" fmla="*/ 1 h 4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1"/>
                <a:gd name="T172" fmla="*/ 0 h 428"/>
                <a:gd name="T173" fmla="*/ 201 w 201"/>
                <a:gd name="T174" fmla="*/ 428 h 4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1" h="428">
                  <a:moveTo>
                    <a:pt x="201" y="60"/>
                  </a:moveTo>
                  <a:lnTo>
                    <a:pt x="190" y="67"/>
                  </a:lnTo>
                  <a:lnTo>
                    <a:pt x="178" y="70"/>
                  </a:lnTo>
                  <a:lnTo>
                    <a:pt x="167" y="72"/>
                  </a:lnTo>
                  <a:lnTo>
                    <a:pt x="157" y="72"/>
                  </a:lnTo>
                  <a:lnTo>
                    <a:pt x="148" y="72"/>
                  </a:lnTo>
                  <a:lnTo>
                    <a:pt x="140" y="68"/>
                  </a:lnTo>
                  <a:lnTo>
                    <a:pt x="135" y="67"/>
                  </a:lnTo>
                  <a:lnTo>
                    <a:pt x="132" y="63"/>
                  </a:lnTo>
                  <a:lnTo>
                    <a:pt x="131" y="60"/>
                  </a:lnTo>
                  <a:lnTo>
                    <a:pt x="128" y="60"/>
                  </a:lnTo>
                  <a:lnTo>
                    <a:pt x="124" y="63"/>
                  </a:lnTo>
                  <a:lnTo>
                    <a:pt x="121" y="68"/>
                  </a:lnTo>
                  <a:lnTo>
                    <a:pt x="117" y="77"/>
                  </a:lnTo>
                  <a:lnTo>
                    <a:pt x="111" y="91"/>
                  </a:lnTo>
                  <a:lnTo>
                    <a:pt x="107" y="103"/>
                  </a:lnTo>
                  <a:lnTo>
                    <a:pt x="105" y="114"/>
                  </a:lnTo>
                  <a:lnTo>
                    <a:pt x="104" y="119"/>
                  </a:lnTo>
                  <a:lnTo>
                    <a:pt x="104" y="121"/>
                  </a:lnTo>
                  <a:lnTo>
                    <a:pt x="104" y="123"/>
                  </a:lnTo>
                  <a:lnTo>
                    <a:pt x="107" y="126"/>
                  </a:lnTo>
                  <a:lnTo>
                    <a:pt x="107" y="130"/>
                  </a:lnTo>
                  <a:lnTo>
                    <a:pt x="105" y="131"/>
                  </a:lnTo>
                  <a:lnTo>
                    <a:pt x="105" y="136"/>
                  </a:lnTo>
                  <a:lnTo>
                    <a:pt x="104" y="142"/>
                  </a:lnTo>
                  <a:lnTo>
                    <a:pt x="104" y="147"/>
                  </a:lnTo>
                  <a:lnTo>
                    <a:pt x="104" y="152"/>
                  </a:lnTo>
                  <a:lnTo>
                    <a:pt x="105" y="157"/>
                  </a:lnTo>
                  <a:lnTo>
                    <a:pt x="107" y="163"/>
                  </a:lnTo>
                  <a:lnTo>
                    <a:pt x="101" y="171"/>
                  </a:lnTo>
                  <a:lnTo>
                    <a:pt x="94" y="182"/>
                  </a:lnTo>
                  <a:lnTo>
                    <a:pt x="87" y="196"/>
                  </a:lnTo>
                  <a:lnTo>
                    <a:pt x="78" y="210"/>
                  </a:lnTo>
                  <a:lnTo>
                    <a:pt x="70" y="226"/>
                  </a:lnTo>
                  <a:lnTo>
                    <a:pt x="64" y="238"/>
                  </a:lnTo>
                  <a:lnTo>
                    <a:pt x="61" y="247"/>
                  </a:lnTo>
                  <a:lnTo>
                    <a:pt x="60" y="254"/>
                  </a:lnTo>
                  <a:lnTo>
                    <a:pt x="65" y="269"/>
                  </a:lnTo>
                  <a:lnTo>
                    <a:pt x="74" y="297"/>
                  </a:lnTo>
                  <a:lnTo>
                    <a:pt x="78" y="334"/>
                  </a:lnTo>
                  <a:lnTo>
                    <a:pt x="73" y="372"/>
                  </a:lnTo>
                  <a:lnTo>
                    <a:pt x="74" y="378"/>
                  </a:lnTo>
                  <a:lnTo>
                    <a:pt x="65" y="385"/>
                  </a:lnTo>
                  <a:lnTo>
                    <a:pt x="55" y="393"/>
                  </a:lnTo>
                  <a:lnTo>
                    <a:pt x="47" y="400"/>
                  </a:lnTo>
                  <a:lnTo>
                    <a:pt x="41" y="409"/>
                  </a:lnTo>
                  <a:lnTo>
                    <a:pt x="45" y="409"/>
                  </a:lnTo>
                  <a:lnTo>
                    <a:pt x="53" y="409"/>
                  </a:lnTo>
                  <a:lnTo>
                    <a:pt x="58" y="412"/>
                  </a:lnTo>
                  <a:lnTo>
                    <a:pt x="63" y="414"/>
                  </a:lnTo>
                  <a:lnTo>
                    <a:pt x="57" y="412"/>
                  </a:lnTo>
                  <a:lnTo>
                    <a:pt x="53" y="412"/>
                  </a:lnTo>
                  <a:lnTo>
                    <a:pt x="47" y="414"/>
                  </a:lnTo>
                  <a:lnTo>
                    <a:pt x="41" y="416"/>
                  </a:lnTo>
                  <a:lnTo>
                    <a:pt x="37" y="418"/>
                  </a:lnTo>
                  <a:lnTo>
                    <a:pt x="34" y="421"/>
                  </a:lnTo>
                  <a:lnTo>
                    <a:pt x="31" y="425"/>
                  </a:lnTo>
                  <a:lnTo>
                    <a:pt x="30" y="428"/>
                  </a:lnTo>
                  <a:lnTo>
                    <a:pt x="25" y="388"/>
                  </a:lnTo>
                  <a:lnTo>
                    <a:pt x="30" y="362"/>
                  </a:lnTo>
                  <a:lnTo>
                    <a:pt x="38" y="344"/>
                  </a:lnTo>
                  <a:lnTo>
                    <a:pt x="48" y="334"/>
                  </a:lnTo>
                  <a:lnTo>
                    <a:pt x="47" y="322"/>
                  </a:lnTo>
                  <a:lnTo>
                    <a:pt x="43" y="311"/>
                  </a:lnTo>
                  <a:lnTo>
                    <a:pt x="37" y="302"/>
                  </a:lnTo>
                  <a:lnTo>
                    <a:pt x="30" y="295"/>
                  </a:lnTo>
                  <a:lnTo>
                    <a:pt x="23" y="288"/>
                  </a:lnTo>
                  <a:lnTo>
                    <a:pt x="15" y="285"/>
                  </a:lnTo>
                  <a:lnTo>
                    <a:pt x="8" y="283"/>
                  </a:lnTo>
                  <a:lnTo>
                    <a:pt x="5" y="281"/>
                  </a:lnTo>
                  <a:lnTo>
                    <a:pt x="3" y="281"/>
                  </a:lnTo>
                  <a:lnTo>
                    <a:pt x="1" y="276"/>
                  </a:lnTo>
                  <a:lnTo>
                    <a:pt x="0" y="271"/>
                  </a:lnTo>
                  <a:lnTo>
                    <a:pt x="1" y="266"/>
                  </a:lnTo>
                  <a:lnTo>
                    <a:pt x="5" y="261"/>
                  </a:lnTo>
                  <a:lnTo>
                    <a:pt x="14" y="252"/>
                  </a:lnTo>
                  <a:lnTo>
                    <a:pt x="27" y="243"/>
                  </a:lnTo>
                  <a:lnTo>
                    <a:pt x="41" y="233"/>
                  </a:lnTo>
                  <a:lnTo>
                    <a:pt x="50" y="217"/>
                  </a:lnTo>
                  <a:lnTo>
                    <a:pt x="53" y="198"/>
                  </a:lnTo>
                  <a:lnTo>
                    <a:pt x="51" y="178"/>
                  </a:lnTo>
                  <a:lnTo>
                    <a:pt x="47" y="164"/>
                  </a:lnTo>
                  <a:lnTo>
                    <a:pt x="44" y="154"/>
                  </a:lnTo>
                  <a:lnTo>
                    <a:pt x="43" y="142"/>
                  </a:lnTo>
                  <a:lnTo>
                    <a:pt x="43" y="128"/>
                  </a:lnTo>
                  <a:lnTo>
                    <a:pt x="44" y="117"/>
                  </a:lnTo>
                  <a:lnTo>
                    <a:pt x="60" y="112"/>
                  </a:lnTo>
                  <a:lnTo>
                    <a:pt x="71" y="103"/>
                  </a:lnTo>
                  <a:lnTo>
                    <a:pt x="81" y="91"/>
                  </a:lnTo>
                  <a:lnTo>
                    <a:pt x="88" y="75"/>
                  </a:lnTo>
                  <a:lnTo>
                    <a:pt x="94" y="60"/>
                  </a:lnTo>
                  <a:lnTo>
                    <a:pt x="97" y="46"/>
                  </a:lnTo>
                  <a:lnTo>
                    <a:pt x="100" y="33"/>
                  </a:lnTo>
                  <a:lnTo>
                    <a:pt x="101" y="26"/>
                  </a:lnTo>
                  <a:lnTo>
                    <a:pt x="102" y="19"/>
                  </a:lnTo>
                  <a:lnTo>
                    <a:pt x="104" y="11"/>
                  </a:lnTo>
                  <a:lnTo>
                    <a:pt x="108" y="4"/>
                  </a:lnTo>
                  <a:lnTo>
                    <a:pt x="114" y="0"/>
                  </a:lnTo>
                  <a:lnTo>
                    <a:pt x="122" y="0"/>
                  </a:lnTo>
                  <a:lnTo>
                    <a:pt x="127" y="2"/>
                  </a:lnTo>
                  <a:lnTo>
                    <a:pt x="131" y="7"/>
                  </a:lnTo>
                  <a:lnTo>
                    <a:pt x="134" y="16"/>
                  </a:lnTo>
                  <a:lnTo>
                    <a:pt x="138" y="25"/>
                  </a:lnTo>
                  <a:lnTo>
                    <a:pt x="144" y="33"/>
                  </a:lnTo>
                  <a:lnTo>
                    <a:pt x="151" y="42"/>
                  </a:lnTo>
                  <a:lnTo>
                    <a:pt x="155" y="49"/>
                  </a:lnTo>
                  <a:lnTo>
                    <a:pt x="162" y="51"/>
                  </a:lnTo>
                  <a:lnTo>
                    <a:pt x="172" y="42"/>
                  </a:lnTo>
                  <a:lnTo>
                    <a:pt x="184" y="28"/>
                  </a:lnTo>
                  <a:lnTo>
                    <a:pt x="194" y="14"/>
                  </a:lnTo>
                  <a:lnTo>
                    <a:pt x="197" y="28"/>
                  </a:lnTo>
                  <a:lnTo>
                    <a:pt x="198" y="40"/>
                  </a:lnTo>
                  <a:lnTo>
                    <a:pt x="200" y="51"/>
                  </a:lnTo>
                  <a:lnTo>
                    <a:pt x="201" y="6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599" name="Freeform 74"/>
            <p:cNvSpPr>
              <a:spLocks/>
            </p:cNvSpPr>
            <p:nvPr/>
          </p:nvSpPr>
          <p:spPr bwMode="auto">
            <a:xfrm>
              <a:off x="6009" y="4969"/>
              <a:ext cx="80" cy="182"/>
            </a:xfrm>
            <a:custGeom>
              <a:avLst/>
              <a:gdLst>
                <a:gd name="T0" fmla="*/ 1 w 160"/>
                <a:gd name="T1" fmla="*/ 0 h 365"/>
                <a:gd name="T2" fmla="*/ 1 w 160"/>
                <a:gd name="T3" fmla="*/ 0 h 365"/>
                <a:gd name="T4" fmla="*/ 1 w 160"/>
                <a:gd name="T5" fmla="*/ 0 h 365"/>
                <a:gd name="T6" fmla="*/ 1 w 160"/>
                <a:gd name="T7" fmla="*/ 0 h 365"/>
                <a:gd name="T8" fmla="*/ 1 w 160"/>
                <a:gd name="T9" fmla="*/ 0 h 365"/>
                <a:gd name="T10" fmla="*/ 1 w 160"/>
                <a:gd name="T11" fmla="*/ 0 h 365"/>
                <a:gd name="T12" fmla="*/ 1 w 160"/>
                <a:gd name="T13" fmla="*/ 0 h 365"/>
                <a:gd name="T14" fmla="*/ 1 w 160"/>
                <a:gd name="T15" fmla="*/ 0 h 365"/>
                <a:gd name="T16" fmla="*/ 1 w 160"/>
                <a:gd name="T17" fmla="*/ 0 h 365"/>
                <a:gd name="T18" fmla="*/ 1 w 160"/>
                <a:gd name="T19" fmla="*/ 0 h 365"/>
                <a:gd name="T20" fmla="*/ 1 w 160"/>
                <a:gd name="T21" fmla="*/ 0 h 365"/>
                <a:gd name="T22" fmla="*/ 1 w 160"/>
                <a:gd name="T23" fmla="*/ 0 h 365"/>
                <a:gd name="T24" fmla="*/ 1 w 160"/>
                <a:gd name="T25" fmla="*/ 0 h 365"/>
                <a:gd name="T26" fmla="*/ 1 w 160"/>
                <a:gd name="T27" fmla="*/ 0 h 365"/>
                <a:gd name="T28" fmla="*/ 1 w 160"/>
                <a:gd name="T29" fmla="*/ 0 h 365"/>
                <a:gd name="T30" fmla="*/ 1 w 160"/>
                <a:gd name="T31" fmla="*/ 0 h 365"/>
                <a:gd name="T32" fmla="*/ 1 w 160"/>
                <a:gd name="T33" fmla="*/ 0 h 365"/>
                <a:gd name="T34" fmla="*/ 1 w 160"/>
                <a:gd name="T35" fmla="*/ 0 h 365"/>
                <a:gd name="T36" fmla="*/ 1 w 160"/>
                <a:gd name="T37" fmla="*/ 0 h 365"/>
                <a:gd name="T38" fmla="*/ 1 w 160"/>
                <a:gd name="T39" fmla="*/ 0 h 365"/>
                <a:gd name="T40" fmla="*/ 1 w 160"/>
                <a:gd name="T41" fmla="*/ 0 h 365"/>
                <a:gd name="T42" fmla="*/ 1 w 160"/>
                <a:gd name="T43" fmla="*/ 0 h 365"/>
                <a:gd name="T44" fmla="*/ 0 w 160"/>
                <a:gd name="T45" fmla="*/ 0 h 365"/>
                <a:gd name="T46" fmla="*/ 1 w 160"/>
                <a:gd name="T47" fmla="*/ 0 h 365"/>
                <a:gd name="T48" fmla="*/ 1 w 160"/>
                <a:gd name="T49" fmla="*/ 0 h 365"/>
                <a:gd name="T50" fmla="*/ 1 w 160"/>
                <a:gd name="T51" fmla="*/ 0 h 365"/>
                <a:gd name="T52" fmla="*/ 1 w 160"/>
                <a:gd name="T53" fmla="*/ 0 h 365"/>
                <a:gd name="T54" fmla="*/ 1 w 160"/>
                <a:gd name="T55" fmla="*/ 0 h 365"/>
                <a:gd name="T56" fmla="*/ 1 w 160"/>
                <a:gd name="T57" fmla="*/ 0 h 365"/>
                <a:gd name="T58" fmla="*/ 1 w 160"/>
                <a:gd name="T59" fmla="*/ 0 h 365"/>
                <a:gd name="T60" fmla="*/ 1 w 160"/>
                <a:gd name="T61" fmla="*/ 0 h 365"/>
                <a:gd name="T62" fmla="*/ 1 w 160"/>
                <a:gd name="T63" fmla="*/ 0 h 365"/>
                <a:gd name="T64" fmla="*/ 1 w 160"/>
                <a:gd name="T65" fmla="*/ 0 h 365"/>
                <a:gd name="T66" fmla="*/ 1 w 160"/>
                <a:gd name="T67" fmla="*/ 0 h 365"/>
                <a:gd name="T68" fmla="*/ 1 w 160"/>
                <a:gd name="T69" fmla="*/ 0 h 365"/>
                <a:gd name="T70" fmla="*/ 1 w 160"/>
                <a:gd name="T71" fmla="*/ 0 h 365"/>
                <a:gd name="T72" fmla="*/ 1 w 160"/>
                <a:gd name="T73" fmla="*/ 0 h 365"/>
                <a:gd name="T74" fmla="*/ 1 w 160"/>
                <a:gd name="T75" fmla="*/ 0 h 365"/>
                <a:gd name="T76" fmla="*/ 1 w 160"/>
                <a:gd name="T77" fmla="*/ 0 h 365"/>
                <a:gd name="T78" fmla="*/ 1 w 160"/>
                <a:gd name="T79" fmla="*/ 0 h 365"/>
                <a:gd name="T80" fmla="*/ 1 w 160"/>
                <a:gd name="T81" fmla="*/ 0 h 365"/>
                <a:gd name="T82" fmla="*/ 1 w 160"/>
                <a:gd name="T83" fmla="*/ 0 h 365"/>
                <a:gd name="T84" fmla="*/ 1 w 160"/>
                <a:gd name="T85" fmla="*/ 0 h 365"/>
                <a:gd name="T86" fmla="*/ 1 w 160"/>
                <a:gd name="T87" fmla="*/ 0 h 365"/>
                <a:gd name="T88" fmla="*/ 1 w 160"/>
                <a:gd name="T89" fmla="*/ 0 h 365"/>
                <a:gd name="T90" fmla="*/ 1 w 160"/>
                <a:gd name="T91" fmla="*/ 0 h 365"/>
                <a:gd name="T92" fmla="*/ 1 w 160"/>
                <a:gd name="T93" fmla="*/ 0 h 365"/>
                <a:gd name="T94" fmla="*/ 1 w 160"/>
                <a:gd name="T95" fmla="*/ 0 h 365"/>
                <a:gd name="T96" fmla="*/ 1 w 160"/>
                <a:gd name="T97" fmla="*/ 0 h 365"/>
                <a:gd name="T98" fmla="*/ 1 w 160"/>
                <a:gd name="T99" fmla="*/ 0 h 365"/>
                <a:gd name="T100" fmla="*/ 1 w 160"/>
                <a:gd name="T101" fmla="*/ 0 h 365"/>
                <a:gd name="T102" fmla="*/ 1 w 160"/>
                <a:gd name="T103" fmla="*/ 0 h 365"/>
                <a:gd name="T104" fmla="*/ 1 w 160"/>
                <a:gd name="T105" fmla="*/ 0 h 365"/>
                <a:gd name="T106" fmla="*/ 1 w 160"/>
                <a:gd name="T107" fmla="*/ 0 h 365"/>
                <a:gd name="T108" fmla="*/ 1 w 160"/>
                <a:gd name="T109" fmla="*/ 0 h 3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0"/>
                <a:gd name="T166" fmla="*/ 0 h 365"/>
                <a:gd name="T167" fmla="*/ 160 w 160"/>
                <a:gd name="T168" fmla="*/ 365 h 3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0" h="365">
                  <a:moveTo>
                    <a:pt x="160" y="0"/>
                  </a:moveTo>
                  <a:lnTo>
                    <a:pt x="149" y="7"/>
                  </a:lnTo>
                  <a:lnTo>
                    <a:pt x="137" y="10"/>
                  </a:lnTo>
                  <a:lnTo>
                    <a:pt x="126" y="12"/>
                  </a:lnTo>
                  <a:lnTo>
                    <a:pt x="116" y="12"/>
                  </a:lnTo>
                  <a:lnTo>
                    <a:pt x="107" y="12"/>
                  </a:lnTo>
                  <a:lnTo>
                    <a:pt x="99" y="8"/>
                  </a:lnTo>
                  <a:lnTo>
                    <a:pt x="94" y="7"/>
                  </a:lnTo>
                  <a:lnTo>
                    <a:pt x="91" y="3"/>
                  </a:lnTo>
                  <a:lnTo>
                    <a:pt x="90" y="0"/>
                  </a:lnTo>
                  <a:lnTo>
                    <a:pt x="87" y="0"/>
                  </a:lnTo>
                  <a:lnTo>
                    <a:pt x="83" y="3"/>
                  </a:lnTo>
                  <a:lnTo>
                    <a:pt x="80" y="8"/>
                  </a:lnTo>
                  <a:lnTo>
                    <a:pt x="76" y="17"/>
                  </a:lnTo>
                  <a:lnTo>
                    <a:pt x="70" y="31"/>
                  </a:lnTo>
                  <a:lnTo>
                    <a:pt x="66" y="43"/>
                  </a:lnTo>
                  <a:lnTo>
                    <a:pt x="64" y="54"/>
                  </a:lnTo>
                  <a:lnTo>
                    <a:pt x="63" y="59"/>
                  </a:lnTo>
                  <a:lnTo>
                    <a:pt x="63" y="61"/>
                  </a:lnTo>
                  <a:lnTo>
                    <a:pt x="63" y="63"/>
                  </a:lnTo>
                  <a:lnTo>
                    <a:pt x="66" y="66"/>
                  </a:lnTo>
                  <a:lnTo>
                    <a:pt x="66" y="70"/>
                  </a:lnTo>
                  <a:lnTo>
                    <a:pt x="64" y="71"/>
                  </a:lnTo>
                  <a:lnTo>
                    <a:pt x="64" y="76"/>
                  </a:lnTo>
                  <a:lnTo>
                    <a:pt x="63" y="82"/>
                  </a:lnTo>
                  <a:lnTo>
                    <a:pt x="63" y="87"/>
                  </a:lnTo>
                  <a:lnTo>
                    <a:pt x="63" y="92"/>
                  </a:lnTo>
                  <a:lnTo>
                    <a:pt x="64" y="97"/>
                  </a:lnTo>
                  <a:lnTo>
                    <a:pt x="66" y="103"/>
                  </a:lnTo>
                  <a:lnTo>
                    <a:pt x="60" y="111"/>
                  </a:lnTo>
                  <a:lnTo>
                    <a:pt x="53" y="122"/>
                  </a:lnTo>
                  <a:lnTo>
                    <a:pt x="46" y="136"/>
                  </a:lnTo>
                  <a:lnTo>
                    <a:pt x="37" y="150"/>
                  </a:lnTo>
                  <a:lnTo>
                    <a:pt x="29" y="166"/>
                  </a:lnTo>
                  <a:lnTo>
                    <a:pt x="23" y="178"/>
                  </a:lnTo>
                  <a:lnTo>
                    <a:pt x="20" y="187"/>
                  </a:lnTo>
                  <a:lnTo>
                    <a:pt x="19" y="194"/>
                  </a:lnTo>
                  <a:lnTo>
                    <a:pt x="24" y="209"/>
                  </a:lnTo>
                  <a:lnTo>
                    <a:pt x="33" y="237"/>
                  </a:lnTo>
                  <a:lnTo>
                    <a:pt x="37" y="274"/>
                  </a:lnTo>
                  <a:lnTo>
                    <a:pt x="32" y="312"/>
                  </a:lnTo>
                  <a:lnTo>
                    <a:pt x="33" y="318"/>
                  </a:lnTo>
                  <a:lnTo>
                    <a:pt x="24" y="325"/>
                  </a:lnTo>
                  <a:lnTo>
                    <a:pt x="14" y="333"/>
                  </a:lnTo>
                  <a:lnTo>
                    <a:pt x="6" y="340"/>
                  </a:lnTo>
                  <a:lnTo>
                    <a:pt x="0" y="349"/>
                  </a:lnTo>
                  <a:lnTo>
                    <a:pt x="4" y="349"/>
                  </a:lnTo>
                  <a:lnTo>
                    <a:pt x="12" y="349"/>
                  </a:lnTo>
                  <a:lnTo>
                    <a:pt x="17" y="352"/>
                  </a:lnTo>
                  <a:lnTo>
                    <a:pt x="22" y="354"/>
                  </a:lnTo>
                  <a:lnTo>
                    <a:pt x="29" y="358"/>
                  </a:lnTo>
                  <a:lnTo>
                    <a:pt x="37" y="361"/>
                  </a:lnTo>
                  <a:lnTo>
                    <a:pt x="47" y="363"/>
                  </a:lnTo>
                  <a:lnTo>
                    <a:pt x="59" y="365"/>
                  </a:lnTo>
                  <a:lnTo>
                    <a:pt x="71" y="361"/>
                  </a:lnTo>
                  <a:lnTo>
                    <a:pt x="80" y="356"/>
                  </a:lnTo>
                  <a:lnTo>
                    <a:pt x="84" y="345"/>
                  </a:lnTo>
                  <a:lnTo>
                    <a:pt x="86" y="337"/>
                  </a:lnTo>
                  <a:lnTo>
                    <a:pt x="86" y="321"/>
                  </a:lnTo>
                  <a:lnTo>
                    <a:pt x="89" y="305"/>
                  </a:lnTo>
                  <a:lnTo>
                    <a:pt x="93" y="293"/>
                  </a:lnTo>
                  <a:lnTo>
                    <a:pt x="96" y="286"/>
                  </a:lnTo>
                  <a:lnTo>
                    <a:pt x="100" y="284"/>
                  </a:lnTo>
                  <a:lnTo>
                    <a:pt x="101" y="279"/>
                  </a:lnTo>
                  <a:lnTo>
                    <a:pt x="101" y="274"/>
                  </a:lnTo>
                  <a:lnTo>
                    <a:pt x="99" y="267"/>
                  </a:lnTo>
                  <a:lnTo>
                    <a:pt x="100" y="263"/>
                  </a:lnTo>
                  <a:lnTo>
                    <a:pt x="104" y="262"/>
                  </a:lnTo>
                  <a:lnTo>
                    <a:pt x="106" y="260"/>
                  </a:lnTo>
                  <a:lnTo>
                    <a:pt x="104" y="253"/>
                  </a:lnTo>
                  <a:lnTo>
                    <a:pt x="103" y="248"/>
                  </a:lnTo>
                  <a:lnTo>
                    <a:pt x="104" y="239"/>
                  </a:lnTo>
                  <a:lnTo>
                    <a:pt x="106" y="228"/>
                  </a:lnTo>
                  <a:lnTo>
                    <a:pt x="109" y="216"/>
                  </a:lnTo>
                  <a:lnTo>
                    <a:pt x="114" y="214"/>
                  </a:lnTo>
                  <a:lnTo>
                    <a:pt x="119" y="213"/>
                  </a:lnTo>
                  <a:lnTo>
                    <a:pt x="123" y="214"/>
                  </a:lnTo>
                  <a:lnTo>
                    <a:pt x="127" y="214"/>
                  </a:lnTo>
                  <a:lnTo>
                    <a:pt x="134" y="211"/>
                  </a:lnTo>
                  <a:lnTo>
                    <a:pt x="136" y="202"/>
                  </a:lnTo>
                  <a:lnTo>
                    <a:pt x="131" y="190"/>
                  </a:lnTo>
                  <a:lnTo>
                    <a:pt x="127" y="180"/>
                  </a:lnTo>
                  <a:lnTo>
                    <a:pt x="123" y="169"/>
                  </a:lnTo>
                  <a:lnTo>
                    <a:pt x="117" y="153"/>
                  </a:lnTo>
                  <a:lnTo>
                    <a:pt x="111" y="138"/>
                  </a:lnTo>
                  <a:lnTo>
                    <a:pt x="106" y="124"/>
                  </a:lnTo>
                  <a:lnTo>
                    <a:pt x="104" y="120"/>
                  </a:lnTo>
                  <a:lnTo>
                    <a:pt x="103" y="117"/>
                  </a:lnTo>
                  <a:lnTo>
                    <a:pt x="103" y="115"/>
                  </a:lnTo>
                  <a:lnTo>
                    <a:pt x="101" y="111"/>
                  </a:lnTo>
                  <a:lnTo>
                    <a:pt x="103" y="104"/>
                  </a:lnTo>
                  <a:lnTo>
                    <a:pt x="104" y="96"/>
                  </a:lnTo>
                  <a:lnTo>
                    <a:pt x="107" y="89"/>
                  </a:lnTo>
                  <a:lnTo>
                    <a:pt x="111" y="82"/>
                  </a:lnTo>
                  <a:lnTo>
                    <a:pt x="113" y="80"/>
                  </a:lnTo>
                  <a:lnTo>
                    <a:pt x="114" y="76"/>
                  </a:lnTo>
                  <a:lnTo>
                    <a:pt x="114" y="75"/>
                  </a:lnTo>
                  <a:lnTo>
                    <a:pt x="116" y="73"/>
                  </a:lnTo>
                  <a:lnTo>
                    <a:pt x="119" y="64"/>
                  </a:lnTo>
                  <a:lnTo>
                    <a:pt x="119" y="56"/>
                  </a:lnTo>
                  <a:lnTo>
                    <a:pt x="119" y="50"/>
                  </a:lnTo>
                  <a:lnTo>
                    <a:pt x="117" y="45"/>
                  </a:lnTo>
                  <a:lnTo>
                    <a:pt x="126" y="42"/>
                  </a:lnTo>
                  <a:lnTo>
                    <a:pt x="134" y="35"/>
                  </a:lnTo>
                  <a:lnTo>
                    <a:pt x="140" y="26"/>
                  </a:lnTo>
                  <a:lnTo>
                    <a:pt x="143" y="15"/>
                  </a:lnTo>
                  <a:lnTo>
                    <a:pt x="147" y="14"/>
                  </a:lnTo>
                  <a:lnTo>
                    <a:pt x="151" y="10"/>
                  </a:lnTo>
                  <a:lnTo>
                    <a:pt x="156" y="7"/>
                  </a:lnTo>
                  <a:lnTo>
                    <a:pt x="16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00" name="Freeform 75"/>
            <p:cNvSpPr>
              <a:spLocks/>
            </p:cNvSpPr>
            <p:nvPr/>
          </p:nvSpPr>
          <p:spPr bwMode="auto">
            <a:xfrm>
              <a:off x="6040" y="4969"/>
              <a:ext cx="49" cy="41"/>
            </a:xfrm>
            <a:custGeom>
              <a:avLst/>
              <a:gdLst>
                <a:gd name="T0" fmla="*/ 1 w 97"/>
                <a:gd name="T1" fmla="*/ 0 h 82"/>
                <a:gd name="T2" fmla="*/ 1 w 97"/>
                <a:gd name="T3" fmla="*/ 1 h 82"/>
                <a:gd name="T4" fmla="*/ 1 w 97"/>
                <a:gd name="T5" fmla="*/ 1 h 82"/>
                <a:gd name="T6" fmla="*/ 1 w 97"/>
                <a:gd name="T7" fmla="*/ 1 h 82"/>
                <a:gd name="T8" fmla="*/ 1 w 97"/>
                <a:gd name="T9" fmla="*/ 1 h 82"/>
                <a:gd name="T10" fmla="*/ 1 w 97"/>
                <a:gd name="T11" fmla="*/ 1 h 82"/>
                <a:gd name="T12" fmla="*/ 1 w 97"/>
                <a:gd name="T13" fmla="*/ 1 h 82"/>
                <a:gd name="T14" fmla="*/ 1 w 97"/>
                <a:gd name="T15" fmla="*/ 1 h 82"/>
                <a:gd name="T16" fmla="*/ 1 w 97"/>
                <a:gd name="T17" fmla="*/ 1 h 82"/>
                <a:gd name="T18" fmla="*/ 1 w 97"/>
                <a:gd name="T19" fmla="*/ 1 h 82"/>
                <a:gd name="T20" fmla="*/ 1 w 97"/>
                <a:gd name="T21" fmla="*/ 1 h 82"/>
                <a:gd name="T22" fmla="*/ 1 w 97"/>
                <a:gd name="T23" fmla="*/ 1 h 82"/>
                <a:gd name="T24" fmla="*/ 1 w 97"/>
                <a:gd name="T25" fmla="*/ 1 h 82"/>
                <a:gd name="T26" fmla="*/ 1 w 97"/>
                <a:gd name="T27" fmla="*/ 1 h 82"/>
                <a:gd name="T28" fmla="*/ 1 w 97"/>
                <a:gd name="T29" fmla="*/ 1 h 82"/>
                <a:gd name="T30" fmla="*/ 1 w 97"/>
                <a:gd name="T31" fmla="*/ 1 h 82"/>
                <a:gd name="T32" fmla="*/ 0 w 97"/>
                <a:gd name="T33" fmla="*/ 1 h 82"/>
                <a:gd name="T34" fmla="*/ 1 w 97"/>
                <a:gd name="T35" fmla="*/ 1 h 82"/>
                <a:gd name="T36" fmla="*/ 1 w 97"/>
                <a:gd name="T37" fmla="*/ 1 h 82"/>
                <a:gd name="T38" fmla="*/ 1 w 97"/>
                <a:gd name="T39" fmla="*/ 1 h 82"/>
                <a:gd name="T40" fmla="*/ 1 w 97"/>
                <a:gd name="T41" fmla="*/ 1 h 82"/>
                <a:gd name="T42" fmla="*/ 0 w 97"/>
                <a:gd name="T43" fmla="*/ 1 h 82"/>
                <a:gd name="T44" fmla="*/ 0 w 97"/>
                <a:gd name="T45" fmla="*/ 1 h 82"/>
                <a:gd name="T46" fmla="*/ 0 w 97"/>
                <a:gd name="T47" fmla="*/ 1 h 82"/>
                <a:gd name="T48" fmla="*/ 1 w 97"/>
                <a:gd name="T49" fmla="*/ 1 h 82"/>
                <a:gd name="T50" fmla="*/ 1 w 97"/>
                <a:gd name="T51" fmla="*/ 1 h 82"/>
                <a:gd name="T52" fmla="*/ 1 w 97"/>
                <a:gd name="T53" fmla="*/ 1 h 82"/>
                <a:gd name="T54" fmla="*/ 1 w 97"/>
                <a:gd name="T55" fmla="*/ 1 h 82"/>
                <a:gd name="T56" fmla="*/ 1 w 97"/>
                <a:gd name="T57" fmla="*/ 1 h 82"/>
                <a:gd name="T58" fmla="*/ 1 w 97"/>
                <a:gd name="T59" fmla="*/ 1 h 82"/>
                <a:gd name="T60" fmla="*/ 1 w 97"/>
                <a:gd name="T61" fmla="*/ 0 h 82"/>
                <a:gd name="T62" fmla="*/ 1 w 97"/>
                <a:gd name="T63" fmla="*/ 0 h 82"/>
                <a:gd name="T64" fmla="*/ 1 w 97"/>
                <a:gd name="T65" fmla="*/ 1 h 82"/>
                <a:gd name="T66" fmla="*/ 1 w 97"/>
                <a:gd name="T67" fmla="*/ 1 h 82"/>
                <a:gd name="T68" fmla="*/ 1 w 97"/>
                <a:gd name="T69" fmla="*/ 1 h 82"/>
                <a:gd name="T70" fmla="*/ 1 w 97"/>
                <a:gd name="T71" fmla="*/ 1 h 82"/>
                <a:gd name="T72" fmla="*/ 1 w 97"/>
                <a:gd name="T73" fmla="*/ 1 h 82"/>
                <a:gd name="T74" fmla="*/ 1 w 97"/>
                <a:gd name="T75" fmla="*/ 1 h 82"/>
                <a:gd name="T76" fmla="*/ 1 w 97"/>
                <a:gd name="T77" fmla="*/ 1 h 82"/>
                <a:gd name="T78" fmla="*/ 1 w 97"/>
                <a:gd name="T79" fmla="*/ 1 h 82"/>
                <a:gd name="T80" fmla="*/ 1 w 97"/>
                <a:gd name="T81" fmla="*/ 0 h 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82"/>
                <a:gd name="T125" fmla="*/ 97 w 97"/>
                <a:gd name="T126" fmla="*/ 82 h 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82">
                  <a:moveTo>
                    <a:pt x="97" y="0"/>
                  </a:moveTo>
                  <a:lnTo>
                    <a:pt x="93" y="7"/>
                  </a:lnTo>
                  <a:lnTo>
                    <a:pt x="88" y="10"/>
                  </a:lnTo>
                  <a:lnTo>
                    <a:pt x="84" y="14"/>
                  </a:lnTo>
                  <a:lnTo>
                    <a:pt x="80" y="15"/>
                  </a:lnTo>
                  <a:lnTo>
                    <a:pt x="77" y="26"/>
                  </a:lnTo>
                  <a:lnTo>
                    <a:pt x="71" y="35"/>
                  </a:lnTo>
                  <a:lnTo>
                    <a:pt x="63" y="42"/>
                  </a:lnTo>
                  <a:lnTo>
                    <a:pt x="54" y="45"/>
                  </a:lnTo>
                  <a:lnTo>
                    <a:pt x="48" y="42"/>
                  </a:lnTo>
                  <a:lnTo>
                    <a:pt x="40" y="38"/>
                  </a:lnTo>
                  <a:lnTo>
                    <a:pt x="33" y="35"/>
                  </a:lnTo>
                  <a:lnTo>
                    <a:pt x="28" y="36"/>
                  </a:lnTo>
                  <a:lnTo>
                    <a:pt x="23" y="43"/>
                  </a:lnTo>
                  <a:lnTo>
                    <a:pt x="14" y="56"/>
                  </a:lnTo>
                  <a:lnTo>
                    <a:pt x="6" y="71"/>
                  </a:lnTo>
                  <a:lnTo>
                    <a:pt x="0" y="82"/>
                  </a:lnTo>
                  <a:lnTo>
                    <a:pt x="1" y="76"/>
                  </a:lnTo>
                  <a:lnTo>
                    <a:pt x="1" y="71"/>
                  </a:lnTo>
                  <a:lnTo>
                    <a:pt x="3" y="70"/>
                  </a:lnTo>
                  <a:lnTo>
                    <a:pt x="3" y="66"/>
                  </a:lnTo>
                  <a:lnTo>
                    <a:pt x="0" y="63"/>
                  </a:lnTo>
                  <a:lnTo>
                    <a:pt x="0" y="61"/>
                  </a:lnTo>
                  <a:lnTo>
                    <a:pt x="0" y="59"/>
                  </a:lnTo>
                  <a:lnTo>
                    <a:pt x="1" y="54"/>
                  </a:lnTo>
                  <a:lnTo>
                    <a:pt x="3" y="43"/>
                  </a:lnTo>
                  <a:lnTo>
                    <a:pt x="7" y="31"/>
                  </a:lnTo>
                  <a:lnTo>
                    <a:pt x="13" y="17"/>
                  </a:lnTo>
                  <a:lnTo>
                    <a:pt x="17" y="8"/>
                  </a:lnTo>
                  <a:lnTo>
                    <a:pt x="20" y="3"/>
                  </a:lnTo>
                  <a:lnTo>
                    <a:pt x="24" y="0"/>
                  </a:lnTo>
                  <a:lnTo>
                    <a:pt x="27" y="0"/>
                  </a:lnTo>
                  <a:lnTo>
                    <a:pt x="28" y="3"/>
                  </a:lnTo>
                  <a:lnTo>
                    <a:pt x="31" y="7"/>
                  </a:lnTo>
                  <a:lnTo>
                    <a:pt x="36" y="8"/>
                  </a:lnTo>
                  <a:lnTo>
                    <a:pt x="44" y="12"/>
                  </a:lnTo>
                  <a:lnTo>
                    <a:pt x="53" y="12"/>
                  </a:lnTo>
                  <a:lnTo>
                    <a:pt x="63" y="12"/>
                  </a:lnTo>
                  <a:lnTo>
                    <a:pt x="74" y="10"/>
                  </a:lnTo>
                  <a:lnTo>
                    <a:pt x="86" y="7"/>
                  </a:lnTo>
                  <a:lnTo>
                    <a:pt x="9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01" name="Freeform 76"/>
            <p:cNvSpPr>
              <a:spLocks/>
            </p:cNvSpPr>
            <p:nvPr/>
          </p:nvSpPr>
          <p:spPr bwMode="auto">
            <a:xfrm>
              <a:off x="6050" y="5095"/>
              <a:ext cx="12" cy="17"/>
            </a:xfrm>
            <a:custGeom>
              <a:avLst/>
              <a:gdLst>
                <a:gd name="T0" fmla="*/ 0 w 25"/>
                <a:gd name="T1" fmla="*/ 0 h 33"/>
                <a:gd name="T2" fmla="*/ 0 w 25"/>
                <a:gd name="T3" fmla="*/ 1 h 33"/>
                <a:gd name="T4" fmla="*/ 0 w 25"/>
                <a:gd name="T5" fmla="*/ 1 h 33"/>
                <a:gd name="T6" fmla="*/ 0 w 25"/>
                <a:gd name="T7" fmla="*/ 1 h 33"/>
                <a:gd name="T8" fmla="*/ 0 w 25"/>
                <a:gd name="T9" fmla="*/ 1 h 33"/>
                <a:gd name="T10" fmla="*/ 0 w 25"/>
                <a:gd name="T11" fmla="*/ 1 h 33"/>
                <a:gd name="T12" fmla="*/ 0 w 25"/>
                <a:gd name="T13" fmla="*/ 1 h 33"/>
                <a:gd name="T14" fmla="*/ 0 w 25"/>
                <a:gd name="T15" fmla="*/ 1 h 33"/>
                <a:gd name="T16" fmla="*/ 0 w 25"/>
                <a:gd name="T17" fmla="*/ 1 h 33"/>
                <a:gd name="T18" fmla="*/ 0 w 25"/>
                <a:gd name="T19" fmla="*/ 1 h 33"/>
                <a:gd name="T20" fmla="*/ 0 w 25"/>
                <a:gd name="T21" fmla="*/ 1 h 33"/>
                <a:gd name="T22" fmla="*/ 0 w 25"/>
                <a:gd name="T23" fmla="*/ 1 h 33"/>
                <a:gd name="T24" fmla="*/ 0 w 25"/>
                <a:gd name="T25" fmla="*/ 1 h 33"/>
                <a:gd name="T26" fmla="*/ 0 w 25"/>
                <a:gd name="T27" fmla="*/ 1 h 33"/>
                <a:gd name="T28" fmla="*/ 0 w 25"/>
                <a:gd name="T29" fmla="*/ 0 h 33"/>
                <a:gd name="T30" fmla="*/ 0 w 25"/>
                <a:gd name="T31" fmla="*/ 0 h 33"/>
                <a:gd name="T32" fmla="*/ 0 w 25"/>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23" y="0"/>
                  </a:moveTo>
                  <a:lnTo>
                    <a:pt x="25" y="7"/>
                  </a:lnTo>
                  <a:lnTo>
                    <a:pt x="23" y="9"/>
                  </a:lnTo>
                  <a:lnTo>
                    <a:pt x="19" y="10"/>
                  </a:lnTo>
                  <a:lnTo>
                    <a:pt x="18" y="14"/>
                  </a:lnTo>
                  <a:lnTo>
                    <a:pt x="20" y="21"/>
                  </a:lnTo>
                  <a:lnTo>
                    <a:pt x="20" y="26"/>
                  </a:lnTo>
                  <a:lnTo>
                    <a:pt x="19" y="31"/>
                  </a:lnTo>
                  <a:lnTo>
                    <a:pt x="15" y="33"/>
                  </a:lnTo>
                  <a:lnTo>
                    <a:pt x="10" y="26"/>
                  </a:lnTo>
                  <a:lnTo>
                    <a:pt x="6" y="19"/>
                  </a:lnTo>
                  <a:lnTo>
                    <a:pt x="3" y="10"/>
                  </a:lnTo>
                  <a:lnTo>
                    <a:pt x="0" y="3"/>
                  </a:lnTo>
                  <a:lnTo>
                    <a:pt x="6" y="2"/>
                  </a:lnTo>
                  <a:lnTo>
                    <a:pt x="12" y="0"/>
                  </a:lnTo>
                  <a:lnTo>
                    <a:pt x="18" y="0"/>
                  </a:lnTo>
                  <a:lnTo>
                    <a:pt x="2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02" name="Freeform 77"/>
            <p:cNvSpPr>
              <a:spLocks/>
            </p:cNvSpPr>
            <p:nvPr/>
          </p:nvSpPr>
          <p:spPr bwMode="auto">
            <a:xfrm>
              <a:off x="6009" y="5128"/>
              <a:ext cx="43" cy="23"/>
            </a:xfrm>
            <a:custGeom>
              <a:avLst/>
              <a:gdLst>
                <a:gd name="T0" fmla="*/ 1 w 86"/>
                <a:gd name="T1" fmla="*/ 0 h 47"/>
                <a:gd name="T2" fmla="*/ 1 w 86"/>
                <a:gd name="T3" fmla="*/ 0 h 47"/>
                <a:gd name="T4" fmla="*/ 1 w 86"/>
                <a:gd name="T5" fmla="*/ 0 h 47"/>
                <a:gd name="T6" fmla="*/ 1 w 86"/>
                <a:gd name="T7" fmla="*/ 0 h 47"/>
                <a:gd name="T8" fmla="*/ 1 w 86"/>
                <a:gd name="T9" fmla="*/ 0 h 47"/>
                <a:gd name="T10" fmla="*/ 1 w 86"/>
                <a:gd name="T11" fmla="*/ 0 h 47"/>
                <a:gd name="T12" fmla="*/ 1 w 86"/>
                <a:gd name="T13" fmla="*/ 0 h 47"/>
                <a:gd name="T14" fmla="*/ 1 w 86"/>
                <a:gd name="T15" fmla="*/ 0 h 47"/>
                <a:gd name="T16" fmla="*/ 1 w 86"/>
                <a:gd name="T17" fmla="*/ 0 h 47"/>
                <a:gd name="T18" fmla="*/ 1 w 86"/>
                <a:gd name="T19" fmla="*/ 0 h 47"/>
                <a:gd name="T20" fmla="*/ 1 w 86"/>
                <a:gd name="T21" fmla="*/ 0 h 47"/>
                <a:gd name="T22" fmla="*/ 1 w 86"/>
                <a:gd name="T23" fmla="*/ 0 h 47"/>
                <a:gd name="T24" fmla="*/ 1 w 86"/>
                <a:gd name="T25" fmla="*/ 0 h 47"/>
                <a:gd name="T26" fmla="*/ 1 w 86"/>
                <a:gd name="T27" fmla="*/ 0 h 47"/>
                <a:gd name="T28" fmla="*/ 1 w 86"/>
                <a:gd name="T29" fmla="*/ 0 h 47"/>
                <a:gd name="T30" fmla="*/ 1 w 86"/>
                <a:gd name="T31" fmla="*/ 0 h 47"/>
                <a:gd name="T32" fmla="*/ 1 w 86"/>
                <a:gd name="T33" fmla="*/ 0 h 47"/>
                <a:gd name="T34" fmla="*/ 1 w 86"/>
                <a:gd name="T35" fmla="*/ 0 h 47"/>
                <a:gd name="T36" fmla="*/ 1 w 86"/>
                <a:gd name="T37" fmla="*/ 0 h 47"/>
                <a:gd name="T38" fmla="*/ 1 w 86"/>
                <a:gd name="T39" fmla="*/ 0 h 47"/>
                <a:gd name="T40" fmla="*/ 0 w 86"/>
                <a:gd name="T41" fmla="*/ 0 h 47"/>
                <a:gd name="T42" fmla="*/ 1 w 86"/>
                <a:gd name="T43" fmla="*/ 0 h 47"/>
                <a:gd name="T44" fmla="*/ 1 w 86"/>
                <a:gd name="T45" fmla="*/ 0 h 47"/>
                <a:gd name="T46" fmla="*/ 1 w 86"/>
                <a:gd name="T47" fmla="*/ 0 h 47"/>
                <a:gd name="T48" fmla="*/ 1 w 86"/>
                <a:gd name="T49" fmla="*/ 0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47"/>
                <a:gd name="T77" fmla="*/ 86 w 86"/>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47">
                  <a:moveTo>
                    <a:pt x="22" y="36"/>
                  </a:moveTo>
                  <a:lnTo>
                    <a:pt x="29" y="40"/>
                  </a:lnTo>
                  <a:lnTo>
                    <a:pt x="37" y="43"/>
                  </a:lnTo>
                  <a:lnTo>
                    <a:pt x="47" y="45"/>
                  </a:lnTo>
                  <a:lnTo>
                    <a:pt x="59" y="47"/>
                  </a:lnTo>
                  <a:lnTo>
                    <a:pt x="71" y="43"/>
                  </a:lnTo>
                  <a:lnTo>
                    <a:pt x="80" y="38"/>
                  </a:lnTo>
                  <a:lnTo>
                    <a:pt x="84" y="27"/>
                  </a:lnTo>
                  <a:lnTo>
                    <a:pt x="86" y="19"/>
                  </a:lnTo>
                  <a:lnTo>
                    <a:pt x="79" y="19"/>
                  </a:lnTo>
                  <a:lnTo>
                    <a:pt x="71" y="19"/>
                  </a:lnTo>
                  <a:lnTo>
                    <a:pt x="64" y="17"/>
                  </a:lnTo>
                  <a:lnTo>
                    <a:pt x="57" y="14"/>
                  </a:lnTo>
                  <a:lnTo>
                    <a:pt x="49" y="12"/>
                  </a:lnTo>
                  <a:lnTo>
                    <a:pt x="43" y="8"/>
                  </a:lnTo>
                  <a:lnTo>
                    <a:pt x="37" y="3"/>
                  </a:lnTo>
                  <a:lnTo>
                    <a:pt x="33" y="0"/>
                  </a:lnTo>
                  <a:lnTo>
                    <a:pt x="24" y="7"/>
                  </a:lnTo>
                  <a:lnTo>
                    <a:pt x="14" y="15"/>
                  </a:lnTo>
                  <a:lnTo>
                    <a:pt x="6" y="22"/>
                  </a:lnTo>
                  <a:lnTo>
                    <a:pt x="0" y="31"/>
                  </a:lnTo>
                  <a:lnTo>
                    <a:pt x="4" y="31"/>
                  </a:lnTo>
                  <a:lnTo>
                    <a:pt x="12" y="31"/>
                  </a:lnTo>
                  <a:lnTo>
                    <a:pt x="17" y="34"/>
                  </a:lnTo>
                  <a:lnTo>
                    <a:pt x="22" y="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03" name="Freeform 78"/>
            <p:cNvSpPr>
              <a:spLocks/>
            </p:cNvSpPr>
            <p:nvPr/>
          </p:nvSpPr>
          <p:spPr bwMode="auto">
            <a:xfrm>
              <a:off x="6062" y="5073"/>
              <a:ext cx="11" cy="4"/>
            </a:xfrm>
            <a:custGeom>
              <a:avLst/>
              <a:gdLst>
                <a:gd name="T0" fmla="*/ 0 w 23"/>
                <a:gd name="T1" fmla="*/ 1 h 8"/>
                <a:gd name="T2" fmla="*/ 0 w 23"/>
                <a:gd name="T3" fmla="*/ 1 h 8"/>
                <a:gd name="T4" fmla="*/ 0 w 23"/>
                <a:gd name="T5" fmla="*/ 1 h 8"/>
                <a:gd name="T6" fmla="*/ 0 w 23"/>
                <a:gd name="T7" fmla="*/ 1 h 8"/>
                <a:gd name="T8" fmla="*/ 0 w 23"/>
                <a:gd name="T9" fmla="*/ 1 h 8"/>
                <a:gd name="T10" fmla="*/ 0 w 23"/>
                <a:gd name="T11" fmla="*/ 1 h 8"/>
                <a:gd name="T12" fmla="*/ 0 w 23"/>
                <a:gd name="T13" fmla="*/ 1 h 8"/>
                <a:gd name="T14" fmla="*/ 0 w 23"/>
                <a:gd name="T15" fmla="*/ 1 h 8"/>
                <a:gd name="T16" fmla="*/ 0 w 23"/>
                <a:gd name="T17" fmla="*/ 0 h 8"/>
                <a:gd name="T18" fmla="*/ 0 w 23"/>
                <a:gd name="T19" fmla="*/ 0 h 8"/>
                <a:gd name="T20" fmla="*/ 0 w 23"/>
                <a:gd name="T21" fmla="*/ 1 h 8"/>
                <a:gd name="T22" fmla="*/ 0 w 23"/>
                <a:gd name="T23" fmla="*/ 1 h 8"/>
                <a:gd name="T24" fmla="*/ 0 w 23"/>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8"/>
                <a:gd name="T41" fmla="*/ 23 w 2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8">
                  <a:moveTo>
                    <a:pt x="21" y="6"/>
                  </a:moveTo>
                  <a:lnTo>
                    <a:pt x="17" y="6"/>
                  </a:lnTo>
                  <a:lnTo>
                    <a:pt x="13" y="5"/>
                  </a:lnTo>
                  <a:lnTo>
                    <a:pt x="8" y="6"/>
                  </a:lnTo>
                  <a:lnTo>
                    <a:pt x="3" y="8"/>
                  </a:lnTo>
                  <a:lnTo>
                    <a:pt x="0" y="6"/>
                  </a:lnTo>
                  <a:lnTo>
                    <a:pt x="0" y="5"/>
                  </a:lnTo>
                  <a:lnTo>
                    <a:pt x="1" y="1"/>
                  </a:lnTo>
                  <a:lnTo>
                    <a:pt x="3" y="0"/>
                  </a:lnTo>
                  <a:lnTo>
                    <a:pt x="10" y="0"/>
                  </a:lnTo>
                  <a:lnTo>
                    <a:pt x="17" y="1"/>
                  </a:lnTo>
                  <a:lnTo>
                    <a:pt x="23" y="3"/>
                  </a:lnTo>
                  <a:lnTo>
                    <a:pt x="21"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04" name="Freeform 79"/>
            <p:cNvSpPr>
              <a:spLocks/>
            </p:cNvSpPr>
            <p:nvPr/>
          </p:nvSpPr>
          <p:spPr bwMode="auto">
            <a:xfrm>
              <a:off x="6048" y="5010"/>
              <a:ext cx="17" cy="15"/>
            </a:xfrm>
            <a:custGeom>
              <a:avLst/>
              <a:gdLst>
                <a:gd name="T0" fmla="*/ 1 w 32"/>
                <a:gd name="T1" fmla="*/ 1 h 29"/>
                <a:gd name="T2" fmla="*/ 1 w 32"/>
                <a:gd name="T3" fmla="*/ 1 h 29"/>
                <a:gd name="T4" fmla="*/ 1 w 32"/>
                <a:gd name="T5" fmla="*/ 1 h 29"/>
                <a:gd name="T6" fmla="*/ 1 w 32"/>
                <a:gd name="T7" fmla="*/ 1 h 29"/>
                <a:gd name="T8" fmla="*/ 1 w 32"/>
                <a:gd name="T9" fmla="*/ 0 h 29"/>
                <a:gd name="T10" fmla="*/ 1 w 32"/>
                <a:gd name="T11" fmla="*/ 1 h 29"/>
                <a:gd name="T12" fmla="*/ 1 w 32"/>
                <a:gd name="T13" fmla="*/ 1 h 29"/>
                <a:gd name="T14" fmla="*/ 1 w 32"/>
                <a:gd name="T15" fmla="*/ 1 h 29"/>
                <a:gd name="T16" fmla="*/ 0 w 32"/>
                <a:gd name="T17" fmla="*/ 1 h 29"/>
                <a:gd name="T18" fmla="*/ 1 w 32"/>
                <a:gd name="T19" fmla="*/ 1 h 29"/>
                <a:gd name="T20" fmla="*/ 1 w 32"/>
                <a:gd name="T21" fmla="*/ 1 h 29"/>
                <a:gd name="T22" fmla="*/ 1 w 32"/>
                <a:gd name="T23" fmla="*/ 1 h 29"/>
                <a:gd name="T24" fmla="*/ 1 w 32"/>
                <a:gd name="T25" fmla="*/ 1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9"/>
                <a:gd name="T41" fmla="*/ 32 w 32"/>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9">
                  <a:moveTo>
                    <a:pt x="22" y="29"/>
                  </a:moveTo>
                  <a:lnTo>
                    <a:pt x="24" y="22"/>
                  </a:lnTo>
                  <a:lnTo>
                    <a:pt x="25" y="14"/>
                  </a:lnTo>
                  <a:lnTo>
                    <a:pt x="28" y="7"/>
                  </a:lnTo>
                  <a:lnTo>
                    <a:pt x="32" y="0"/>
                  </a:lnTo>
                  <a:lnTo>
                    <a:pt x="24" y="7"/>
                  </a:lnTo>
                  <a:lnTo>
                    <a:pt x="15" y="15"/>
                  </a:lnTo>
                  <a:lnTo>
                    <a:pt x="7" y="22"/>
                  </a:lnTo>
                  <a:lnTo>
                    <a:pt x="0" y="26"/>
                  </a:lnTo>
                  <a:lnTo>
                    <a:pt x="5" y="26"/>
                  </a:lnTo>
                  <a:lnTo>
                    <a:pt x="12" y="28"/>
                  </a:lnTo>
                  <a:lnTo>
                    <a:pt x="18" y="28"/>
                  </a:lnTo>
                  <a:lnTo>
                    <a:pt x="22" y="2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05" name="Freeform 80"/>
            <p:cNvSpPr>
              <a:spLocks/>
            </p:cNvSpPr>
            <p:nvPr/>
          </p:nvSpPr>
          <p:spPr bwMode="auto">
            <a:xfrm>
              <a:off x="6042" y="4992"/>
              <a:ext cx="26" cy="28"/>
            </a:xfrm>
            <a:custGeom>
              <a:avLst/>
              <a:gdLst>
                <a:gd name="T0" fmla="*/ 0 w 53"/>
                <a:gd name="T1" fmla="*/ 0 h 58"/>
                <a:gd name="T2" fmla="*/ 0 w 53"/>
                <a:gd name="T3" fmla="*/ 0 h 58"/>
                <a:gd name="T4" fmla="*/ 0 w 53"/>
                <a:gd name="T5" fmla="*/ 0 h 58"/>
                <a:gd name="T6" fmla="*/ 0 w 53"/>
                <a:gd name="T7" fmla="*/ 0 h 58"/>
                <a:gd name="T8" fmla="*/ 0 w 53"/>
                <a:gd name="T9" fmla="*/ 0 h 58"/>
                <a:gd name="T10" fmla="*/ 0 w 53"/>
                <a:gd name="T11" fmla="*/ 0 h 58"/>
                <a:gd name="T12" fmla="*/ 0 w 53"/>
                <a:gd name="T13" fmla="*/ 0 h 58"/>
                <a:gd name="T14" fmla="*/ 0 w 53"/>
                <a:gd name="T15" fmla="*/ 0 h 58"/>
                <a:gd name="T16" fmla="*/ 0 w 53"/>
                <a:gd name="T17" fmla="*/ 0 h 58"/>
                <a:gd name="T18" fmla="*/ 0 w 53"/>
                <a:gd name="T19" fmla="*/ 0 h 58"/>
                <a:gd name="T20" fmla="*/ 0 w 53"/>
                <a:gd name="T21" fmla="*/ 0 h 58"/>
                <a:gd name="T22" fmla="*/ 0 w 53"/>
                <a:gd name="T23" fmla="*/ 0 h 58"/>
                <a:gd name="T24" fmla="*/ 0 w 53"/>
                <a:gd name="T25" fmla="*/ 0 h 58"/>
                <a:gd name="T26" fmla="*/ 0 w 53"/>
                <a:gd name="T27" fmla="*/ 0 h 58"/>
                <a:gd name="T28" fmla="*/ 0 w 53"/>
                <a:gd name="T29" fmla="*/ 0 h 58"/>
                <a:gd name="T30" fmla="*/ 0 w 53"/>
                <a:gd name="T31" fmla="*/ 0 h 58"/>
                <a:gd name="T32" fmla="*/ 0 w 53"/>
                <a:gd name="T33" fmla="*/ 0 h 58"/>
                <a:gd name="T34" fmla="*/ 0 w 53"/>
                <a:gd name="T35" fmla="*/ 0 h 58"/>
                <a:gd name="T36" fmla="*/ 0 w 53"/>
                <a:gd name="T37" fmla="*/ 0 h 58"/>
                <a:gd name="T38" fmla="*/ 0 w 53"/>
                <a:gd name="T39" fmla="*/ 0 h 58"/>
                <a:gd name="T40" fmla="*/ 0 w 53"/>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58"/>
                <a:gd name="T65" fmla="*/ 53 w 53"/>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58">
                  <a:moveTo>
                    <a:pt x="51" y="0"/>
                  </a:moveTo>
                  <a:lnTo>
                    <a:pt x="53" y="5"/>
                  </a:lnTo>
                  <a:lnTo>
                    <a:pt x="53" y="11"/>
                  </a:lnTo>
                  <a:lnTo>
                    <a:pt x="53" y="19"/>
                  </a:lnTo>
                  <a:lnTo>
                    <a:pt x="50" y="28"/>
                  </a:lnTo>
                  <a:lnTo>
                    <a:pt x="45" y="26"/>
                  </a:lnTo>
                  <a:lnTo>
                    <a:pt x="40" y="26"/>
                  </a:lnTo>
                  <a:lnTo>
                    <a:pt x="34" y="28"/>
                  </a:lnTo>
                  <a:lnTo>
                    <a:pt x="27" y="31"/>
                  </a:lnTo>
                  <a:lnTo>
                    <a:pt x="18" y="37"/>
                  </a:lnTo>
                  <a:lnTo>
                    <a:pt x="11" y="44"/>
                  </a:lnTo>
                  <a:lnTo>
                    <a:pt x="5" y="51"/>
                  </a:lnTo>
                  <a:lnTo>
                    <a:pt x="0" y="58"/>
                  </a:lnTo>
                  <a:lnTo>
                    <a:pt x="3" y="51"/>
                  </a:lnTo>
                  <a:lnTo>
                    <a:pt x="7" y="44"/>
                  </a:lnTo>
                  <a:lnTo>
                    <a:pt x="13" y="35"/>
                  </a:lnTo>
                  <a:lnTo>
                    <a:pt x="20" y="26"/>
                  </a:lnTo>
                  <a:lnTo>
                    <a:pt x="27" y="18"/>
                  </a:lnTo>
                  <a:lnTo>
                    <a:pt x="35" y="11"/>
                  </a:lnTo>
                  <a:lnTo>
                    <a:pt x="43" y="4"/>
                  </a:lnTo>
                  <a:lnTo>
                    <a:pt x="5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06" name="Freeform 81"/>
            <p:cNvSpPr>
              <a:spLocks/>
            </p:cNvSpPr>
            <p:nvPr/>
          </p:nvSpPr>
          <p:spPr bwMode="auto">
            <a:xfrm>
              <a:off x="6060" y="5031"/>
              <a:ext cx="13" cy="31"/>
            </a:xfrm>
            <a:custGeom>
              <a:avLst/>
              <a:gdLst>
                <a:gd name="T0" fmla="*/ 1 w 24"/>
                <a:gd name="T1" fmla="*/ 0 h 63"/>
                <a:gd name="T2" fmla="*/ 1 w 24"/>
                <a:gd name="T3" fmla="*/ 0 h 63"/>
                <a:gd name="T4" fmla="*/ 1 w 24"/>
                <a:gd name="T5" fmla="*/ 0 h 63"/>
                <a:gd name="T6" fmla="*/ 1 w 24"/>
                <a:gd name="T7" fmla="*/ 0 h 63"/>
                <a:gd name="T8" fmla="*/ 1 w 24"/>
                <a:gd name="T9" fmla="*/ 0 h 63"/>
                <a:gd name="T10" fmla="*/ 0 w 24"/>
                <a:gd name="T11" fmla="*/ 0 h 63"/>
                <a:gd name="T12" fmla="*/ 1 w 24"/>
                <a:gd name="T13" fmla="*/ 0 h 63"/>
                <a:gd name="T14" fmla="*/ 1 w 24"/>
                <a:gd name="T15" fmla="*/ 0 h 63"/>
                <a:gd name="T16" fmla="*/ 1 w 24"/>
                <a:gd name="T17" fmla="*/ 0 h 63"/>
                <a:gd name="T18" fmla="*/ 1 w 24"/>
                <a:gd name="T19" fmla="*/ 0 h 63"/>
                <a:gd name="T20" fmla="*/ 1 w 24"/>
                <a:gd name="T21" fmla="*/ 0 h 63"/>
                <a:gd name="T22" fmla="*/ 1 w 24"/>
                <a:gd name="T23" fmla="*/ 0 h 63"/>
                <a:gd name="T24" fmla="*/ 1 w 24"/>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63"/>
                <a:gd name="T41" fmla="*/ 24 w 24"/>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63">
                  <a:moveTo>
                    <a:pt x="24" y="56"/>
                  </a:moveTo>
                  <a:lnTo>
                    <a:pt x="20" y="45"/>
                  </a:lnTo>
                  <a:lnTo>
                    <a:pt x="14" y="29"/>
                  </a:lnTo>
                  <a:lnTo>
                    <a:pt x="8" y="14"/>
                  </a:lnTo>
                  <a:lnTo>
                    <a:pt x="3" y="0"/>
                  </a:lnTo>
                  <a:lnTo>
                    <a:pt x="0" y="8"/>
                  </a:lnTo>
                  <a:lnTo>
                    <a:pt x="3" y="26"/>
                  </a:lnTo>
                  <a:lnTo>
                    <a:pt x="6" y="47"/>
                  </a:lnTo>
                  <a:lnTo>
                    <a:pt x="6" y="63"/>
                  </a:lnTo>
                  <a:lnTo>
                    <a:pt x="11" y="59"/>
                  </a:lnTo>
                  <a:lnTo>
                    <a:pt x="17" y="57"/>
                  </a:lnTo>
                  <a:lnTo>
                    <a:pt x="21" y="57"/>
                  </a:lnTo>
                  <a:lnTo>
                    <a:pt x="24" y="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07" name="Freeform 82"/>
            <p:cNvSpPr>
              <a:spLocks/>
            </p:cNvSpPr>
            <p:nvPr/>
          </p:nvSpPr>
          <p:spPr bwMode="auto">
            <a:xfrm>
              <a:off x="6018" y="5020"/>
              <a:ext cx="27" cy="105"/>
            </a:xfrm>
            <a:custGeom>
              <a:avLst/>
              <a:gdLst>
                <a:gd name="T0" fmla="*/ 1 w 52"/>
                <a:gd name="T1" fmla="*/ 0 h 209"/>
                <a:gd name="T2" fmla="*/ 1 w 52"/>
                <a:gd name="T3" fmla="*/ 1 h 209"/>
                <a:gd name="T4" fmla="*/ 1 w 52"/>
                <a:gd name="T5" fmla="*/ 1 h 209"/>
                <a:gd name="T6" fmla="*/ 1 w 52"/>
                <a:gd name="T7" fmla="*/ 1 h 209"/>
                <a:gd name="T8" fmla="*/ 1 w 52"/>
                <a:gd name="T9" fmla="*/ 1 h 209"/>
                <a:gd name="T10" fmla="*/ 1 w 52"/>
                <a:gd name="T11" fmla="*/ 1 h 209"/>
                <a:gd name="T12" fmla="*/ 1 w 52"/>
                <a:gd name="T13" fmla="*/ 1 h 209"/>
                <a:gd name="T14" fmla="*/ 1 w 52"/>
                <a:gd name="T15" fmla="*/ 1 h 209"/>
                <a:gd name="T16" fmla="*/ 0 w 52"/>
                <a:gd name="T17" fmla="*/ 1 h 209"/>
                <a:gd name="T18" fmla="*/ 1 w 52"/>
                <a:gd name="T19" fmla="*/ 1 h 209"/>
                <a:gd name="T20" fmla="*/ 1 w 52"/>
                <a:gd name="T21" fmla="*/ 1 h 209"/>
                <a:gd name="T22" fmla="*/ 1 w 52"/>
                <a:gd name="T23" fmla="*/ 1 h 209"/>
                <a:gd name="T24" fmla="*/ 1 w 52"/>
                <a:gd name="T25" fmla="*/ 1 h 209"/>
                <a:gd name="T26" fmla="*/ 1 w 52"/>
                <a:gd name="T27" fmla="*/ 1 h 209"/>
                <a:gd name="T28" fmla="*/ 1 w 52"/>
                <a:gd name="T29" fmla="*/ 1 h 209"/>
                <a:gd name="T30" fmla="*/ 1 w 52"/>
                <a:gd name="T31" fmla="*/ 1 h 209"/>
                <a:gd name="T32" fmla="*/ 1 w 52"/>
                <a:gd name="T33" fmla="*/ 1 h 209"/>
                <a:gd name="T34" fmla="*/ 1 w 52"/>
                <a:gd name="T35" fmla="*/ 1 h 209"/>
                <a:gd name="T36" fmla="*/ 1 w 52"/>
                <a:gd name="T37" fmla="*/ 1 h 209"/>
                <a:gd name="T38" fmla="*/ 1 w 52"/>
                <a:gd name="T39" fmla="*/ 1 h 209"/>
                <a:gd name="T40" fmla="*/ 1 w 52"/>
                <a:gd name="T41" fmla="*/ 1 h 209"/>
                <a:gd name="T42" fmla="*/ 1 w 52"/>
                <a:gd name="T43" fmla="*/ 1 h 209"/>
                <a:gd name="T44" fmla="*/ 1 w 52"/>
                <a:gd name="T45" fmla="*/ 1 h 209"/>
                <a:gd name="T46" fmla="*/ 1 w 52"/>
                <a:gd name="T47" fmla="*/ 1 h 209"/>
                <a:gd name="T48" fmla="*/ 1 w 52"/>
                <a:gd name="T49" fmla="*/ 0 h 2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209"/>
                <a:gd name="T77" fmla="*/ 52 w 52"/>
                <a:gd name="T78" fmla="*/ 209 h 2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209">
                  <a:moveTo>
                    <a:pt x="47" y="0"/>
                  </a:moveTo>
                  <a:lnTo>
                    <a:pt x="41" y="8"/>
                  </a:lnTo>
                  <a:lnTo>
                    <a:pt x="34" y="19"/>
                  </a:lnTo>
                  <a:lnTo>
                    <a:pt x="27" y="33"/>
                  </a:lnTo>
                  <a:lnTo>
                    <a:pt x="18" y="47"/>
                  </a:lnTo>
                  <a:lnTo>
                    <a:pt x="10" y="63"/>
                  </a:lnTo>
                  <a:lnTo>
                    <a:pt x="4" y="75"/>
                  </a:lnTo>
                  <a:lnTo>
                    <a:pt x="1" y="84"/>
                  </a:lnTo>
                  <a:lnTo>
                    <a:pt x="0" y="91"/>
                  </a:lnTo>
                  <a:lnTo>
                    <a:pt x="5" y="106"/>
                  </a:lnTo>
                  <a:lnTo>
                    <a:pt x="14" y="134"/>
                  </a:lnTo>
                  <a:lnTo>
                    <a:pt x="18" y="171"/>
                  </a:lnTo>
                  <a:lnTo>
                    <a:pt x="13" y="209"/>
                  </a:lnTo>
                  <a:lnTo>
                    <a:pt x="20" y="183"/>
                  </a:lnTo>
                  <a:lnTo>
                    <a:pt x="30" y="153"/>
                  </a:lnTo>
                  <a:lnTo>
                    <a:pt x="40" y="127"/>
                  </a:lnTo>
                  <a:lnTo>
                    <a:pt x="51" y="110"/>
                  </a:lnTo>
                  <a:lnTo>
                    <a:pt x="52" y="101"/>
                  </a:lnTo>
                  <a:lnTo>
                    <a:pt x="52" y="89"/>
                  </a:lnTo>
                  <a:lnTo>
                    <a:pt x="48" y="78"/>
                  </a:lnTo>
                  <a:lnTo>
                    <a:pt x="44" y="70"/>
                  </a:lnTo>
                  <a:lnTo>
                    <a:pt x="38" y="57"/>
                  </a:lnTo>
                  <a:lnTo>
                    <a:pt x="35" y="40"/>
                  </a:lnTo>
                  <a:lnTo>
                    <a:pt x="38" y="19"/>
                  </a:lnTo>
                  <a:lnTo>
                    <a:pt x="4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08" name="Freeform 83"/>
            <p:cNvSpPr>
              <a:spLocks/>
            </p:cNvSpPr>
            <p:nvPr/>
          </p:nvSpPr>
          <p:spPr bwMode="auto">
            <a:xfrm>
              <a:off x="5546" y="4913"/>
              <a:ext cx="277" cy="380"/>
            </a:xfrm>
            <a:custGeom>
              <a:avLst/>
              <a:gdLst>
                <a:gd name="T0" fmla="*/ 1 w 552"/>
                <a:gd name="T1" fmla="*/ 1 h 760"/>
                <a:gd name="T2" fmla="*/ 1 w 552"/>
                <a:gd name="T3" fmla="*/ 1 h 760"/>
                <a:gd name="T4" fmla="*/ 1 w 552"/>
                <a:gd name="T5" fmla="*/ 1 h 760"/>
                <a:gd name="T6" fmla="*/ 1 w 552"/>
                <a:gd name="T7" fmla="*/ 1 h 760"/>
                <a:gd name="T8" fmla="*/ 1 w 552"/>
                <a:gd name="T9" fmla="*/ 1 h 760"/>
                <a:gd name="T10" fmla="*/ 1 w 552"/>
                <a:gd name="T11" fmla="*/ 1 h 760"/>
                <a:gd name="T12" fmla="*/ 1 w 552"/>
                <a:gd name="T13" fmla="*/ 1 h 760"/>
                <a:gd name="T14" fmla="*/ 1 w 552"/>
                <a:gd name="T15" fmla="*/ 1 h 760"/>
                <a:gd name="T16" fmla="*/ 1 w 552"/>
                <a:gd name="T17" fmla="*/ 1 h 760"/>
                <a:gd name="T18" fmla="*/ 1 w 552"/>
                <a:gd name="T19" fmla="*/ 1 h 760"/>
                <a:gd name="T20" fmla="*/ 1 w 552"/>
                <a:gd name="T21" fmla="*/ 1 h 760"/>
                <a:gd name="T22" fmla="*/ 1 w 552"/>
                <a:gd name="T23" fmla="*/ 1 h 760"/>
                <a:gd name="T24" fmla="*/ 1 w 552"/>
                <a:gd name="T25" fmla="*/ 1 h 760"/>
                <a:gd name="T26" fmla="*/ 1 w 552"/>
                <a:gd name="T27" fmla="*/ 1 h 760"/>
                <a:gd name="T28" fmla="*/ 1 w 552"/>
                <a:gd name="T29" fmla="*/ 1 h 760"/>
                <a:gd name="T30" fmla="*/ 1 w 552"/>
                <a:gd name="T31" fmla="*/ 1 h 760"/>
                <a:gd name="T32" fmla="*/ 1 w 552"/>
                <a:gd name="T33" fmla="*/ 1 h 760"/>
                <a:gd name="T34" fmla="*/ 1 w 552"/>
                <a:gd name="T35" fmla="*/ 1 h 760"/>
                <a:gd name="T36" fmla="*/ 1 w 552"/>
                <a:gd name="T37" fmla="*/ 1 h 760"/>
                <a:gd name="T38" fmla="*/ 1 w 552"/>
                <a:gd name="T39" fmla="*/ 1 h 760"/>
                <a:gd name="T40" fmla="*/ 1 w 552"/>
                <a:gd name="T41" fmla="*/ 1 h 760"/>
                <a:gd name="T42" fmla="*/ 1 w 552"/>
                <a:gd name="T43" fmla="*/ 1 h 760"/>
                <a:gd name="T44" fmla="*/ 1 w 552"/>
                <a:gd name="T45" fmla="*/ 1 h 760"/>
                <a:gd name="T46" fmla="*/ 1 w 552"/>
                <a:gd name="T47" fmla="*/ 0 h 760"/>
                <a:gd name="T48" fmla="*/ 1 w 552"/>
                <a:gd name="T49" fmla="*/ 1 h 760"/>
                <a:gd name="T50" fmla="*/ 1 w 552"/>
                <a:gd name="T51" fmla="*/ 1 h 760"/>
                <a:gd name="T52" fmla="*/ 1 w 552"/>
                <a:gd name="T53" fmla="*/ 1 h 760"/>
                <a:gd name="T54" fmla="*/ 1 w 552"/>
                <a:gd name="T55" fmla="*/ 1 h 760"/>
                <a:gd name="T56" fmla="*/ 1 w 552"/>
                <a:gd name="T57" fmla="*/ 1 h 760"/>
                <a:gd name="T58" fmla="*/ 1 w 552"/>
                <a:gd name="T59" fmla="*/ 1 h 760"/>
                <a:gd name="T60" fmla="*/ 1 w 552"/>
                <a:gd name="T61" fmla="*/ 1 h 760"/>
                <a:gd name="T62" fmla="*/ 1 w 552"/>
                <a:gd name="T63" fmla="*/ 1 h 760"/>
                <a:gd name="T64" fmla="*/ 1 w 552"/>
                <a:gd name="T65" fmla="*/ 1 h 760"/>
                <a:gd name="T66" fmla="*/ 1 w 552"/>
                <a:gd name="T67" fmla="*/ 1 h 760"/>
                <a:gd name="T68" fmla="*/ 0 w 552"/>
                <a:gd name="T69" fmla="*/ 1 h 760"/>
                <a:gd name="T70" fmla="*/ 1 w 552"/>
                <a:gd name="T71" fmla="*/ 1 h 760"/>
                <a:gd name="T72" fmla="*/ 1 w 552"/>
                <a:gd name="T73" fmla="*/ 1 h 760"/>
                <a:gd name="T74" fmla="*/ 1 w 552"/>
                <a:gd name="T75" fmla="*/ 1 h 760"/>
                <a:gd name="T76" fmla="*/ 1 w 552"/>
                <a:gd name="T77" fmla="*/ 1 h 760"/>
                <a:gd name="T78" fmla="*/ 1 w 552"/>
                <a:gd name="T79" fmla="*/ 1 h 760"/>
                <a:gd name="T80" fmla="*/ 1 w 552"/>
                <a:gd name="T81" fmla="*/ 1 h 760"/>
                <a:gd name="T82" fmla="*/ 1 w 552"/>
                <a:gd name="T83" fmla="*/ 1 h 760"/>
                <a:gd name="T84" fmla="*/ 1 w 552"/>
                <a:gd name="T85" fmla="*/ 1 h 760"/>
                <a:gd name="T86" fmla="*/ 1 w 552"/>
                <a:gd name="T87" fmla="*/ 1 h 760"/>
                <a:gd name="T88" fmla="*/ 1 w 552"/>
                <a:gd name="T89" fmla="*/ 1 h 760"/>
                <a:gd name="T90" fmla="*/ 1 w 552"/>
                <a:gd name="T91" fmla="*/ 1 h 760"/>
                <a:gd name="T92" fmla="*/ 1 w 552"/>
                <a:gd name="T93" fmla="*/ 1 h 760"/>
                <a:gd name="T94" fmla="*/ 1 w 552"/>
                <a:gd name="T95" fmla="*/ 1 h 760"/>
                <a:gd name="T96" fmla="*/ 1 w 552"/>
                <a:gd name="T97" fmla="*/ 1 h 760"/>
                <a:gd name="T98" fmla="*/ 1 w 552"/>
                <a:gd name="T99" fmla="*/ 1 h 760"/>
                <a:gd name="T100" fmla="*/ 1 w 552"/>
                <a:gd name="T101" fmla="*/ 1 h 760"/>
                <a:gd name="T102" fmla="*/ 1 w 552"/>
                <a:gd name="T103" fmla="*/ 1 h 760"/>
                <a:gd name="T104" fmla="*/ 1 w 552"/>
                <a:gd name="T105" fmla="*/ 1 h 760"/>
                <a:gd name="T106" fmla="*/ 1 w 552"/>
                <a:gd name="T107" fmla="*/ 1 h 760"/>
                <a:gd name="T108" fmla="*/ 1 w 552"/>
                <a:gd name="T109" fmla="*/ 1 h 760"/>
                <a:gd name="T110" fmla="*/ 1 w 552"/>
                <a:gd name="T111" fmla="*/ 1 h 760"/>
                <a:gd name="T112" fmla="*/ 1 w 552"/>
                <a:gd name="T113" fmla="*/ 1 h 760"/>
                <a:gd name="T114" fmla="*/ 1 w 552"/>
                <a:gd name="T115" fmla="*/ 1 h 760"/>
                <a:gd name="T116" fmla="*/ 1 w 552"/>
                <a:gd name="T117" fmla="*/ 1 h 760"/>
                <a:gd name="T118" fmla="*/ 1 w 552"/>
                <a:gd name="T119" fmla="*/ 1 h 7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52"/>
                <a:gd name="T181" fmla="*/ 0 h 760"/>
                <a:gd name="T182" fmla="*/ 552 w 552"/>
                <a:gd name="T183" fmla="*/ 760 h 7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52" h="760">
                  <a:moveTo>
                    <a:pt x="534" y="590"/>
                  </a:moveTo>
                  <a:lnTo>
                    <a:pt x="538" y="578"/>
                  </a:lnTo>
                  <a:lnTo>
                    <a:pt x="537" y="561"/>
                  </a:lnTo>
                  <a:lnTo>
                    <a:pt x="532" y="543"/>
                  </a:lnTo>
                  <a:lnTo>
                    <a:pt x="524" y="533"/>
                  </a:lnTo>
                  <a:lnTo>
                    <a:pt x="525" y="527"/>
                  </a:lnTo>
                  <a:lnTo>
                    <a:pt x="528" y="520"/>
                  </a:lnTo>
                  <a:lnTo>
                    <a:pt x="531" y="513"/>
                  </a:lnTo>
                  <a:lnTo>
                    <a:pt x="535" y="510"/>
                  </a:lnTo>
                  <a:lnTo>
                    <a:pt x="537" y="501"/>
                  </a:lnTo>
                  <a:lnTo>
                    <a:pt x="537" y="491"/>
                  </a:lnTo>
                  <a:lnTo>
                    <a:pt x="530" y="482"/>
                  </a:lnTo>
                  <a:lnTo>
                    <a:pt x="515" y="478"/>
                  </a:lnTo>
                  <a:lnTo>
                    <a:pt x="518" y="468"/>
                  </a:lnTo>
                  <a:lnTo>
                    <a:pt x="524" y="457"/>
                  </a:lnTo>
                  <a:lnTo>
                    <a:pt x="530" y="449"/>
                  </a:lnTo>
                  <a:lnTo>
                    <a:pt x="534" y="442"/>
                  </a:lnTo>
                  <a:lnTo>
                    <a:pt x="535" y="435"/>
                  </a:lnTo>
                  <a:lnTo>
                    <a:pt x="537" y="424"/>
                  </a:lnTo>
                  <a:lnTo>
                    <a:pt x="534" y="414"/>
                  </a:lnTo>
                  <a:lnTo>
                    <a:pt x="527" y="405"/>
                  </a:lnTo>
                  <a:lnTo>
                    <a:pt x="530" y="400"/>
                  </a:lnTo>
                  <a:lnTo>
                    <a:pt x="534" y="395"/>
                  </a:lnTo>
                  <a:lnTo>
                    <a:pt x="537" y="389"/>
                  </a:lnTo>
                  <a:lnTo>
                    <a:pt x="541" y="388"/>
                  </a:lnTo>
                  <a:lnTo>
                    <a:pt x="548" y="384"/>
                  </a:lnTo>
                  <a:lnTo>
                    <a:pt x="551" y="377"/>
                  </a:lnTo>
                  <a:lnTo>
                    <a:pt x="552" y="368"/>
                  </a:lnTo>
                  <a:lnTo>
                    <a:pt x="548" y="361"/>
                  </a:lnTo>
                  <a:lnTo>
                    <a:pt x="542" y="356"/>
                  </a:lnTo>
                  <a:lnTo>
                    <a:pt x="534" y="347"/>
                  </a:lnTo>
                  <a:lnTo>
                    <a:pt x="524" y="337"/>
                  </a:lnTo>
                  <a:lnTo>
                    <a:pt x="512" y="325"/>
                  </a:lnTo>
                  <a:lnTo>
                    <a:pt x="501" y="313"/>
                  </a:lnTo>
                  <a:lnTo>
                    <a:pt x="492" y="299"/>
                  </a:lnTo>
                  <a:lnTo>
                    <a:pt x="487" y="286"/>
                  </a:lnTo>
                  <a:lnTo>
                    <a:pt x="484" y="276"/>
                  </a:lnTo>
                  <a:lnTo>
                    <a:pt x="482" y="258"/>
                  </a:lnTo>
                  <a:lnTo>
                    <a:pt x="482" y="246"/>
                  </a:lnTo>
                  <a:lnTo>
                    <a:pt x="482" y="236"/>
                  </a:lnTo>
                  <a:lnTo>
                    <a:pt x="484" y="227"/>
                  </a:lnTo>
                  <a:lnTo>
                    <a:pt x="485" y="220"/>
                  </a:lnTo>
                  <a:lnTo>
                    <a:pt x="485" y="213"/>
                  </a:lnTo>
                  <a:lnTo>
                    <a:pt x="484" y="208"/>
                  </a:lnTo>
                  <a:lnTo>
                    <a:pt x="481" y="204"/>
                  </a:lnTo>
                  <a:lnTo>
                    <a:pt x="477" y="199"/>
                  </a:lnTo>
                  <a:lnTo>
                    <a:pt x="470" y="190"/>
                  </a:lnTo>
                  <a:lnTo>
                    <a:pt x="461" y="176"/>
                  </a:lnTo>
                  <a:lnTo>
                    <a:pt x="450" y="161"/>
                  </a:lnTo>
                  <a:lnTo>
                    <a:pt x="438" y="145"/>
                  </a:lnTo>
                  <a:lnTo>
                    <a:pt x="427" y="131"/>
                  </a:lnTo>
                  <a:lnTo>
                    <a:pt x="418" y="119"/>
                  </a:lnTo>
                  <a:lnTo>
                    <a:pt x="411" y="112"/>
                  </a:lnTo>
                  <a:lnTo>
                    <a:pt x="412" y="101"/>
                  </a:lnTo>
                  <a:lnTo>
                    <a:pt x="412" y="89"/>
                  </a:lnTo>
                  <a:lnTo>
                    <a:pt x="412" y="75"/>
                  </a:lnTo>
                  <a:lnTo>
                    <a:pt x="410" y="61"/>
                  </a:lnTo>
                  <a:lnTo>
                    <a:pt x="405" y="52"/>
                  </a:lnTo>
                  <a:lnTo>
                    <a:pt x="397" y="47"/>
                  </a:lnTo>
                  <a:lnTo>
                    <a:pt x="388" y="47"/>
                  </a:lnTo>
                  <a:lnTo>
                    <a:pt x="380" y="49"/>
                  </a:lnTo>
                  <a:lnTo>
                    <a:pt x="375" y="47"/>
                  </a:lnTo>
                  <a:lnTo>
                    <a:pt x="370" y="44"/>
                  </a:lnTo>
                  <a:lnTo>
                    <a:pt x="364" y="37"/>
                  </a:lnTo>
                  <a:lnTo>
                    <a:pt x="358" y="30"/>
                  </a:lnTo>
                  <a:lnTo>
                    <a:pt x="351" y="23"/>
                  </a:lnTo>
                  <a:lnTo>
                    <a:pt x="345" y="16"/>
                  </a:lnTo>
                  <a:lnTo>
                    <a:pt x="340" y="10"/>
                  </a:lnTo>
                  <a:lnTo>
                    <a:pt x="335" y="5"/>
                  </a:lnTo>
                  <a:lnTo>
                    <a:pt x="331" y="2"/>
                  </a:lnTo>
                  <a:lnTo>
                    <a:pt x="325" y="2"/>
                  </a:lnTo>
                  <a:lnTo>
                    <a:pt x="318" y="0"/>
                  </a:lnTo>
                  <a:lnTo>
                    <a:pt x="312" y="2"/>
                  </a:lnTo>
                  <a:lnTo>
                    <a:pt x="305" y="3"/>
                  </a:lnTo>
                  <a:lnTo>
                    <a:pt x="298" y="5"/>
                  </a:lnTo>
                  <a:lnTo>
                    <a:pt x="292" y="7"/>
                  </a:lnTo>
                  <a:lnTo>
                    <a:pt x="288" y="10"/>
                  </a:lnTo>
                  <a:lnTo>
                    <a:pt x="280" y="9"/>
                  </a:lnTo>
                  <a:lnTo>
                    <a:pt x="272" y="9"/>
                  </a:lnTo>
                  <a:lnTo>
                    <a:pt x="264" y="10"/>
                  </a:lnTo>
                  <a:lnTo>
                    <a:pt x="257" y="12"/>
                  </a:lnTo>
                  <a:lnTo>
                    <a:pt x="248" y="17"/>
                  </a:lnTo>
                  <a:lnTo>
                    <a:pt x="243" y="21"/>
                  </a:lnTo>
                  <a:lnTo>
                    <a:pt x="237" y="24"/>
                  </a:lnTo>
                  <a:lnTo>
                    <a:pt x="233" y="26"/>
                  </a:lnTo>
                  <a:lnTo>
                    <a:pt x="228" y="28"/>
                  </a:lnTo>
                  <a:lnTo>
                    <a:pt x="221" y="30"/>
                  </a:lnTo>
                  <a:lnTo>
                    <a:pt x="214" y="33"/>
                  </a:lnTo>
                  <a:lnTo>
                    <a:pt x="204" y="35"/>
                  </a:lnTo>
                  <a:lnTo>
                    <a:pt x="194" y="38"/>
                  </a:lnTo>
                  <a:lnTo>
                    <a:pt x="183" y="40"/>
                  </a:lnTo>
                  <a:lnTo>
                    <a:pt x="173" y="44"/>
                  </a:lnTo>
                  <a:lnTo>
                    <a:pt x="161" y="45"/>
                  </a:lnTo>
                  <a:lnTo>
                    <a:pt x="148" y="51"/>
                  </a:lnTo>
                  <a:lnTo>
                    <a:pt x="133" y="63"/>
                  </a:lnTo>
                  <a:lnTo>
                    <a:pt x="114" y="78"/>
                  </a:lnTo>
                  <a:lnTo>
                    <a:pt x="95" y="96"/>
                  </a:lnTo>
                  <a:lnTo>
                    <a:pt x="77" y="115"/>
                  </a:lnTo>
                  <a:lnTo>
                    <a:pt x="61" y="134"/>
                  </a:lnTo>
                  <a:lnTo>
                    <a:pt x="47" y="152"/>
                  </a:lnTo>
                  <a:lnTo>
                    <a:pt x="37" y="166"/>
                  </a:lnTo>
                  <a:lnTo>
                    <a:pt x="23" y="197"/>
                  </a:lnTo>
                  <a:lnTo>
                    <a:pt x="13" y="236"/>
                  </a:lnTo>
                  <a:lnTo>
                    <a:pt x="4" y="274"/>
                  </a:lnTo>
                  <a:lnTo>
                    <a:pt x="0" y="300"/>
                  </a:lnTo>
                  <a:lnTo>
                    <a:pt x="0" y="323"/>
                  </a:lnTo>
                  <a:lnTo>
                    <a:pt x="4" y="349"/>
                  </a:lnTo>
                  <a:lnTo>
                    <a:pt x="10" y="375"/>
                  </a:lnTo>
                  <a:lnTo>
                    <a:pt x="14" y="395"/>
                  </a:lnTo>
                  <a:lnTo>
                    <a:pt x="17" y="409"/>
                  </a:lnTo>
                  <a:lnTo>
                    <a:pt x="20" y="423"/>
                  </a:lnTo>
                  <a:lnTo>
                    <a:pt x="20" y="437"/>
                  </a:lnTo>
                  <a:lnTo>
                    <a:pt x="20" y="451"/>
                  </a:lnTo>
                  <a:lnTo>
                    <a:pt x="21" y="457"/>
                  </a:lnTo>
                  <a:lnTo>
                    <a:pt x="25" y="466"/>
                  </a:lnTo>
                  <a:lnTo>
                    <a:pt x="31" y="477"/>
                  </a:lnTo>
                  <a:lnTo>
                    <a:pt x="38" y="487"/>
                  </a:lnTo>
                  <a:lnTo>
                    <a:pt x="45" y="498"/>
                  </a:lnTo>
                  <a:lnTo>
                    <a:pt x="54" y="506"/>
                  </a:lnTo>
                  <a:lnTo>
                    <a:pt x="60" y="515"/>
                  </a:lnTo>
                  <a:lnTo>
                    <a:pt x="65" y="522"/>
                  </a:lnTo>
                  <a:lnTo>
                    <a:pt x="67" y="536"/>
                  </a:lnTo>
                  <a:lnTo>
                    <a:pt x="68" y="548"/>
                  </a:lnTo>
                  <a:lnTo>
                    <a:pt x="71" y="559"/>
                  </a:lnTo>
                  <a:lnTo>
                    <a:pt x="75" y="569"/>
                  </a:lnTo>
                  <a:lnTo>
                    <a:pt x="81" y="580"/>
                  </a:lnTo>
                  <a:lnTo>
                    <a:pt x="91" y="590"/>
                  </a:lnTo>
                  <a:lnTo>
                    <a:pt x="100" y="597"/>
                  </a:lnTo>
                  <a:lnTo>
                    <a:pt x="105" y="602"/>
                  </a:lnTo>
                  <a:lnTo>
                    <a:pt x="107" y="606"/>
                  </a:lnTo>
                  <a:lnTo>
                    <a:pt x="107" y="608"/>
                  </a:lnTo>
                  <a:lnTo>
                    <a:pt x="107" y="611"/>
                  </a:lnTo>
                  <a:lnTo>
                    <a:pt x="105" y="615"/>
                  </a:lnTo>
                  <a:lnTo>
                    <a:pt x="104" y="618"/>
                  </a:lnTo>
                  <a:lnTo>
                    <a:pt x="104" y="622"/>
                  </a:lnTo>
                  <a:lnTo>
                    <a:pt x="105" y="627"/>
                  </a:lnTo>
                  <a:lnTo>
                    <a:pt x="107" y="632"/>
                  </a:lnTo>
                  <a:lnTo>
                    <a:pt x="120" y="643"/>
                  </a:lnTo>
                  <a:lnTo>
                    <a:pt x="137" y="653"/>
                  </a:lnTo>
                  <a:lnTo>
                    <a:pt x="155" y="667"/>
                  </a:lnTo>
                  <a:lnTo>
                    <a:pt x="175" y="679"/>
                  </a:lnTo>
                  <a:lnTo>
                    <a:pt x="195" y="692"/>
                  </a:lnTo>
                  <a:lnTo>
                    <a:pt x="213" y="702"/>
                  </a:lnTo>
                  <a:lnTo>
                    <a:pt x="228" y="709"/>
                  </a:lnTo>
                  <a:lnTo>
                    <a:pt x="238" y="713"/>
                  </a:lnTo>
                  <a:lnTo>
                    <a:pt x="248" y="714"/>
                  </a:lnTo>
                  <a:lnTo>
                    <a:pt x="265" y="720"/>
                  </a:lnTo>
                  <a:lnTo>
                    <a:pt x="285" y="725"/>
                  </a:lnTo>
                  <a:lnTo>
                    <a:pt x="307" y="733"/>
                  </a:lnTo>
                  <a:lnTo>
                    <a:pt x="328" y="740"/>
                  </a:lnTo>
                  <a:lnTo>
                    <a:pt x="350" y="747"/>
                  </a:lnTo>
                  <a:lnTo>
                    <a:pt x="368" y="754"/>
                  </a:lnTo>
                  <a:lnTo>
                    <a:pt x="381" y="760"/>
                  </a:lnTo>
                  <a:lnTo>
                    <a:pt x="384" y="747"/>
                  </a:lnTo>
                  <a:lnTo>
                    <a:pt x="387" y="733"/>
                  </a:lnTo>
                  <a:lnTo>
                    <a:pt x="388" y="720"/>
                  </a:lnTo>
                  <a:lnTo>
                    <a:pt x="388" y="709"/>
                  </a:lnTo>
                  <a:lnTo>
                    <a:pt x="388" y="702"/>
                  </a:lnTo>
                  <a:lnTo>
                    <a:pt x="391" y="693"/>
                  </a:lnTo>
                  <a:lnTo>
                    <a:pt x="392" y="685"/>
                  </a:lnTo>
                  <a:lnTo>
                    <a:pt x="397" y="674"/>
                  </a:lnTo>
                  <a:lnTo>
                    <a:pt x="400" y="671"/>
                  </a:lnTo>
                  <a:lnTo>
                    <a:pt x="401" y="667"/>
                  </a:lnTo>
                  <a:lnTo>
                    <a:pt x="404" y="664"/>
                  </a:lnTo>
                  <a:lnTo>
                    <a:pt x="407" y="662"/>
                  </a:lnTo>
                  <a:lnTo>
                    <a:pt x="411" y="658"/>
                  </a:lnTo>
                  <a:lnTo>
                    <a:pt x="418" y="657"/>
                  </a:lnTo>
                  <a:lnTo>
                    <a:pt x="424" y="653"/>
                  </a:lnTo>
                  <a:lnTo>
                    <a:pt x="432" y="650"/>
                  </a:lnTo>
                  <a:lnTo>
                    <a:pt x="440" y="648"/>
                  </a:lnTo>
                  <a:lnTo>
                    <a:pt x="445" y="644"/>
                  </a:lnTo>
                  <a:lnTo>
                    <a:pt x="452" y="641"/>
                  </a:lnTo>
                  <a:lnTo>
                    <a:pt x="457" y="637"/>
                  </a:lnTo>
                  <a:lnTo>
                    <a:pt x="467" y="630"/>
                  </a:lnTo>
                  <a:lnTo>
                    <a:pt x="478" y="625"/>
                  </a:lnTo>
                  <a:lnTo>
                    <a:pt x="490" y="620"/>
                  </a:lnTo>
                  <a:lnTo>
                    <a:pt x="497" y="618"/>
                  </a:lnTo>
                  <a:lnTo>
                    <a:pt x="504" y="615"/>
                  </a:lnTo>
                  <a:lnTo>
                    <a:pt x="515" y="608"/>
                  </a:lnTo>
                  <a:lnTo>
                    <a:pt x="525" y="599"/>
                  </a:lnTo>
                  <a:lnTo>
                    <a:pt x="534" y="5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09" name="Freeform 84"/>
            <p:cNvSpPr>
              <a:spLocks/>
            </p:cNvSpPr>
            <p:nvPr/>
          </p:nvSpPr>
          <p:spPr bwMode="auto">
            <a:xfrm>
              <a:off x="5741" y="4969"/>
              <a:ext cx="82" cy="178"/>
            </a:xfrm>
            <a:custGeom>
              <a:avLst/>
              <a:gdLst>
                <a:gd name="T0" fmla="*/ 1 w 164"/>
                <a:gd name="T1" fmla="*/ 1 h 356"/>
                <a:gd name="T2" fmla="*/ 1 w 164"/>
                <a:gd name="T3" fmla="*/ 1 h 356"/>
                <a:gd name="T4" fmla="*/ 1 w 164"/>
                <a:gd name="T5" fmla="*/ 1 h 356"/>
                <a:gd name="T6" fmla="*/ 1 w 164"/>
                <a:gd name="T7" fmla="*/ 1 h 356"/>
                <a:gd name="T8" fmla="*/ 1 w 164"/>
                <a:gd name="T9" fmla="*/ 1 h 356"/>
                <a:gd name="T10" fmla="*/ 1 w 164"/>
                <a:gd name="T11" fmla="*/ 1 h 356"/>
                <a:gd name="T12" fmla="*/ 1 w 164"/>
                <a:gd name="T13" fmla="*/ 1 h 356"/>
                <a:gd name="T14" fmla="*/ 1 w 164"/>
                <a:gd name="T15" fmla="*/ 1 h 356"/>
                <a:gd name="T16" fmla="*/ 1 w 164"/>
                <a:gd name="T17" fmla="*/ 1 h 356"/>
                <a:gd name="T18" fmla="*/ 1 w 164"/>
                <a:gd name="T19" fmla="*/ 1 h 356"/>
                <a:gd name="T20" fmla="*/ 1 w 164"/>
                <a:gd name="T21" fmla="*/ 1 h 356"/>
                <a:gd name="T22" fmla="*/ 1 w 164"/>
                <a:gd name="T23" fmla="*/ 1 h 356"/>
                <a:gd name="T24" fmla="*/ 1 w 164"/>
                <a:gd name="T25" fmla="*/ 1 h 356"/>
                <a:gd name="T26" fmla="*/ 1 w 164"/>
                <a:gd name="T27" fmla="*/ 1 h 356"/>
                <a:gd name="T28" fmla="*/ 1 w 164"/>
                <a:gd name="T29" fmla="*/ 1 h 356"/>
                <a:gd name="T30" fmla="*/ 1 w 164"/>
                <a:gd name="T31" fmla="*/ 1 h 356"/>
                <a:gd name="T32" fmla="*/ 1 w 164"/>
                <a:gd name="T33" fmla="*/ 1 h 356"/>
                <a:gd name="T34" fmla="*/ 0 w 164"/>
                <a:gd name="T35" fmla="*/ 1 h 356"/>
                <a:gd name="T36" fmla="*/ 1 w 164"/>
                <a:gd name="T37" fmla="*/ 1 h 356"/>
                <a:gd name="T38" fmla="*/ 1 w 164"/>
                <a:gd name="T39" fmla="*/ 1 h 356"/>
                <a:gd name="T40" fmla="*/ 1 w 164"/>
                <a:gd name="T41" fmla="*/ 1 h 356"/>
                <a:gd name="T42" fmla="*/ 1 w 164"/>
                <a:gd name="T43" fmla="*/ 1 h 356"/>
                <a:gd name="T44" fmla="*/ 1 w 164"/>
                <a:gd name="T45" fmla="*/ 1 h 356"/>
                <a:gd name="T46" fmla="*/ 1 w 164"/>
                <a:gd name="T47" fmla="*/ 1 h 356"/>
                <a:gd name="T48" fmla="*/ 1 w 164"/>
                <a:gd name="T49" fmla="*/ 1 h 356"/>
                <a:gd name="T50" fmla="*/ 1 w 164"/>
                <a:gd name="T51" fmla="*/ 1 h 356"/>
                <a:gd name="T52" fmla="*/ 1 w 164"/>
                <a:gd name="T53" fmla="*/ 1 h 356"/>
                <a:gd name="T54" fmla="*/ 1 w 164"/>
                <a:gd name="T55" fmla="*/ 1 h 356"/>
                <a:gd name="T56" fmla="*/ 1 w 164"/>
                <a:gd name="T57" fmla="*/ 1 h 356"/>
                <a:gd name="T58" fmla="*/ 1 w 164"/>
                <a:gd name="T59" fmla="*/ 1 h 356"/>
                <a:gd name="T60" fmla="*/ 1 w 164"/>
                <a:gd name="T61" fmla="*/ 1 h 356"/>
                <a:gd name="T62" fmla="*/ 1 w 164"/>
                <a:gd name="T63" fmla="*/ 1 h 356"/>
                <a:gd name="T64" fmla="*/ 1 w 164"/>
                <a:gd name="T65" fmla="*/ 1 h 356"/>
                <a:gd name="T66" fmla="*/ 1 w 164"/>
                <a:gd name="T67" fmla="*/ 1 h 356"/>
                <a:gd name="T68" fmla="*/ 1 w 164"/>
                <a:gd name="T69" fmla="*/ 1 h 356"/>
                <a:gd name="T70" fmla="*/ 1 w 164"/>
                <a:gd name="T71" fmla="*/ 1 h 3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4"/>
                <a:gd name="T109" fmla="*/ 0 h 356"/>
                <a:gd name="T110" fmla="*/ 164 w 164"/>
                <a:gd name="T111" fmla="*/ 356 h 3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4" h="356">
                  <a:moveTo>
                    <a:pt x="139" y="293"/>
                  </a:moveTo>
                  <a:lnTo>
                    <a:pt x="142" y="288"/>
                  </a:lnTo>
                  <a:lnTo>
                    <a:pt x="146" y="283"/>
                  </a:lnTo>
                  <a:lnTo>
                    <a:pt x="149" y="277"/>
                  </a:lnTo>
                  <a:lnTo>
                    <a:pt x="153" y="276"/>
                  </a:lnTo>
                  <a:lnTo>
                    <a:pt x="160" y="272"/>
                  </a:lnTo>
                  <a:lnTo>
                    <a:pt x="163" y="265"/>
                  </a:lnTo>
                  <a:lnTo>
                    <a:pt x="164" y="256"/>
                  </a:lnTo>
                  <a:lnTo>
                    <a:pt x="160" y="249"/>
                  </a:lnTo>
                  <a:lnTo>
                    <a:pt x="154" y="244"/>
                  </a:lnTo>
                  <a:lnTo>
                    <a:pt x="146" y="235"/>
                  </a:lnTo>
                  <a:lnTo>
                    <a:pt x="136" y="225"/>
                  </a:lnTo>
                  <a:lnTo>
                    <a:pt x="124" y="213"/>
                  </a:lnTo>
                  <a:lnTo>
                    <a:pt x="113" y="201"/>
                  </a:lnTo>
                  <a:lnTo>
                    <a:pt x="104" y="187"/>
                  </a:lnTo>
                  <a:lnTo>
                    <a:pt x="99" y="174"/>
                  </a:lnTo>
                  <a:lnTo>
                    <a:pt x="96" y="164"/>
                  </a:lnTo>
                  <a:lnTo>
                    <a:pt x="94" y="146"/>
                  </a:lnTo>
                  <a:lnTo>
                    <a:pt x="94" y="134"/>
                  </a:lnTo>
                  <a:lnTo>
                    <a:pt x="94" y="124"/>
                  </a:lnTo>
                  <a:lnTo>
                    <a:pt x="96" y="115"/>
                  </a:lnTo>
                  <a:lnTo>
                    <a:pt x="97" y="108"/>
                  </a:lnTo>
                  <a:lnTo>
                    <a:pt x="97" y="103"/>
                  </a:lnTo>
                  <a:lnTo>
                    <a:pt x="96" y="97"/>
                  </a:lnTo>
                  <a:lnTo>
                    <a:pt x="93" y="92"/>
                  </a:lnTo>
                  <a:lnTo>
                    <a:pt x="89" y="87"/>
                  </a:lnTo>
                  <a:lnTo>
                    <a:pt x="82" y="78"/>
                  </a:lnTo>
                  <a:lnTo>
                    <a:pt x="73" y="64"/>
                  </a:lnTo>
                  <a:lnTo>
                    <a:pt x="62" y="49"/>
                  </a:lnTo>
                  <a:lnTo>
                    <a:pt x="50" y="33"/>
                  </a:lnTo>
                  <a:lnTo>
                    <a:pt x="39" y="19"/>
                  </a:lnTo>
                  <a:lnTo>
                    <a:pt x="30" y="7"/>
                  </a:lnTo>
                  <a:lnTo>
                    <a:pt x="23" y="0"/>
                  </a:lnTo>
                  <a:lnTo>
                    <a:pt x="14" y="12"/>
                  </a:lnTo>
                  <a:lnTo>
                    <a:pt x="6" y="28"/>
                  </a:lnTo>
                  <a:lnTo>
                    <a:pt x="0" y="42"/>
                  </a:lnTo>
                  <a:lnTo>
                    <a:pt x="2" y="50"/>
                  </a:lnTo>
                  <a:lnTo>
                    <a:pt x="9" y="57"/>
                  </a:lnTo>
                  <a:lnTo>
                    <a:pt x="16" y="64"/>
                  </a:lnTo>
                  <a:lnTo>
                    <a:pt x="23" y="73"/>
                  </a:lnTo>
                  <a:lnTo>
                    <a:pt x="26" y="80"/>
                  </a:lnTo>
                  <a:lnTo>
                    <a:pt x="27" y="85"/>
                  </a:lnTo>
                  <a:lnTo>
                    <a:pt x="27" y="90"/>
                  </a:lnTo>
                  <a:lnTo>
                    <a:pt x="27" y="94"/>
                  </a:lnTo>
                  <a:lnTo>
                    <a:pt x="32" y="97"/>
                  </a:lnTo>
                  <a:lnTo>
                    <a:pt x="42" y="104"/>
                  </a:lnTo>
                  <a:lnTo>
                    <a:pt x="54" y="117"/>
                  </a:lnTo>
                  <a:lnTo>
                    <a:pt x="66" y="134"/>
                  </a:lnTo>
                  <a:lnTo>
                    <a:pt x="67" y="152"/>
                  </a:lnTo>
                  <a:lnTo>
                    <a:pt x="62" y="166"/>
                  </a:lnTo>
                  <a:lnTo>
                    <a:pt x="57" y="174"/>
                  </a:lnTo>
                  <a:lnTo>
                    <a:pt x="53" y="183"/>
                  </a:lnTo>
                  <a:lnTo>
                    <a:pt x="50" y="192"/>
                  </a:lnTo>
                  <a:lnTo>
                    <a:pt x="46" y="209"/>
                  </a:lnTo>
                  <a:lnTo>
                    <a:pt x="43" y="234"/>
                  </a:lnTo>
                  <a:lnTo>
                    <a:pt x="42" y="258"/>
                  </a:lnTo>
                  <a:lnTo>
                    <a:pt x="49" y="276"/>
                  </a:lnTo>
                  <a:lnTo>
                    <a:pt x="56" y="283"/>
                  </a:lnTo>
                  <a:lnTo>
                    <a:pt x="63" y="291"/>
                  </a:lnTo>
                  <a:lnTo>
                    <a:pt x="70" y="302"/>
                  </a:lnTo>
                  <a:lnTo>
                    <a:pt x="79" y="312"/>
                  </a:lnTo>
                  <a:lnTo>
                    <a:pt x="86" y="323"/>
                  </a:lnTo>
                  <a:lnTo>
                    <a:pt x="90" y="335"/>
                  </a:lnTo>
                  <a:lnTo>
                    <a:pt x="94" y="345"/>
                  </a:lnTo>
                  <a:lnTo>
                    <a:pt x="94" y="356"/>
                  </a:lnTo>
                  <a:lnTo>
                    <a:pt x="100" y="344"/>
                  </a:lnTo>
                  <a:lnTo>
                    <a:pt x="106" y="332"/>
                  </a:lnTo>
                  <a:lnTo>
                    <a:pt x="112" y="319"/>
                  </a:lnTo>
                  <a:lnTo>
                    <a:pt x="114" y="311"/>
                  </a:lnTo>
                  <a:lnTo>
                    <a:pt x="117" y="305"/>
                  </a:lnTo>
                  <a:lnTo>
                    <a:pt x="123" y="298"/>
                  </a:lnTo>
                  <a:lnTo>
                    <a:pt x="130" y="295"/>
                  </a:lnTo>
                  <a:lnTo>
                    <a:pt x="139" y="29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10" name="Freeform 85"/>
            <p:cNvSpPr>
              <a:spLocks/>
            </p:cNvSpPr>
            <p:nvPr/>
          </p:nvSpPr>
          <p:spPr bwMode="auto">
            <a:xfrm>
              <a:off x="5791" y="5131"/>
              <a:ext cx="25" cy="77"/>
            </a:xfrm>
            <a:custGeom>
              <a:avLst/>
              <a:gdLst>
                <a:gd name="T0" fmla="*/ 1 w 50"/>
                <a:gd name="T1" fmla="*/ 1 h 153"/>
                <a:gd name="T2" fmla="*/ 1 w 50"/>
                <a:gd name="T3" fmla="*/ 1 h 153"/>
                <a:gd name="T4" fmla="*/ 1 w 50"/>
                <a:gd name="T5" fmla="*/ 1 h 153"/>
                <a:gd name="T6" fmla="*/ 1 w 50"/>
                <a:gd name="T7" fmla="*/ 1 h 153"/>
                <a:gd name="T8" fmla="*/ 1 w 50"/>
                <a:gd name="T9" fmla="*/ 1 h 153"/>
                <a:gd name="T10" fmla="*/ 1 w 50"/>
                <a:gd name="T11" fmla="*/ 1 h 153"/>
                <a:gd name="T12" fmla="*/ 1 w 50"/>
                <a:gd name="T13" fmla="*/ 1 h 153"/>
                <a:gd name="T14" fmla="*/ 1 w 50"/>
                <a:gd name="T15" fmla="*/ 1 h 153"/>
                <a:gd name="T16" fmla="*/ 1 w 50"/>
                <a:gd name="T17" fmla="*/ 1 h 153"/>
                <a:gd name="T18" fmla="*/ 1 w 50"/>
                <a:gd name="T19" fmla="*/ 1 h 153"/>
                <a:gd name="T20" fmla="*/ 1 w 50"/>
                <a:gd name="T21" fmla="*/ 1 h 153"/>
                <a:gd name="T22" fmla="*/ 1 w 50"/>
                <a:gd name="T23" fmla="*/ 1 h 153"/>
                <a:gd name="T24" fmla="*/ 1 w 50"/>
                <a:gd name="T25" fmla="*/ 1 h 153"/>
                <a:gd name="T26" fmla="*/ 1 w 50"/>
                <a:gd name="T27" fmla="*/ 1 h 153"/>
                <a:gd name="T28" fmla="*/ 1 w 50"/>
                <a:gd name="T29" fmla="*/ 1 h 153"/>
                <a:gd name="T30" fmla="*/ 1 w 50"/>
                <a:gd name="T31" fmla="*/ 1 h 153"/>
                <a:gd name="T32" fmla="*/ 1 w 50"/>
                <a:gd name="T33" fmla="*/ 1 h 153"/>
                <a:gd name="T34" fmla="*/ 1 w 50"/>
                <a:gd name="T35" fmla="*/ 1 h 153"/>
                <a:gd name="T36" fmla="*/ 1 w 50"/>
                <a:gd name="T37" fmla="*/ 1 h 153"/>
                <a:gd name="T38" fmla="*/ 1 w 50"/>
                <a:gd name="T39" fmla="*/ 1 h 153"/>
                <a:gd name="T40" fmla="*/ 1 w 50"/>
                <a:gd name="T41" fmla="*/ 1 h 153"/>
                <a:gd name="T42" fmla="*/ 1 w 50"/>
                <a:gd name="T43" fmla="*/ 1 h 153"/>
                <a:gd name="T44" fmla="*/ 1 w 50"/>
                <a:gd name="T45" fmla="*/ 1 h 153"/>
                <a:gd name="T46" fmla="*/ 1 w 50"/>
                <a:gd name="T47" fmla="*/ 1 h 153"/>
                <a:gd name="T48" fmla="*/ 1 w 50"/>
                <a:gd name="T49" fmla="*/ 1 h 153"/>
                <a:gd name="T50" fmla="*/ 1 w 50"/>
                <a:gd name="T51" fmla="*/ 0 h 153"/>
                <a:gd name="T52" fmla="*/ 1 w 50"/>
                <a:gd name="T53" fmla="*/ 1 h 153"/>
                <a:gd name="T54" fmla="*/ 1 w 50"/>
                <a:gd name="T55" fmla="*/ 1 h 153"/>
                <a:gd name="T56" fmla="*/ 1 w 50"/>
                <a:gd name="T57" fmla="*/ 1 h 153"/>
                <a:gd name="T58" fmla="*/ 1 w 50"/>
                <a:gd name="T59" fmla="*/ 1 h 153"/>
                <a:gd name="T60" fmla="*/ 1 w 50"/>
                <a:gd name="T61" fmla="*/ 1 h 153"/>
                <a:gd name="T62" fmla="*/ 1 w 50"/>
                <a:gd name="T63" fmla="*/ 1 h 153"/>
                <a:gd name="T64" fmla="*/ 1 w 50"/>
                <a:gd name="T65" fmla="*/ 1 h 153"/>
                <a:gd name="T66" fmla="*/ 0 w 50"/>
                <a:gd name="T67" fmla="*/ 1 h 153"/>
                <a:gd name="T68" fmla="*/ 1 w 50"/>
                <a:gd name="T69" fmla="*/ 1 h 153"/>
                <a:gd name="T70" fmla="*/ 1 w 50"/>
                <a:gd name="T71" fmla="*/ 1 h 153"/>
                <a:gd name="T72" fmla="*/ 1 w 50"/>
                <a:gd name="T73" fmla="*/ 1 h 153"/>
                <a:gd name="T74" fmla="*/ 1 w 50"/>
                <a:gd name="T75" fmla="*/ 1 h 153"/>
                <a:gd name="T76" fmla="*/ 1 w 50"/>
                <a:gd name="T77" fmla="*/ 1 h 153"/>
                <a:gd name="T78" fmla="*/ 1 w 50"/>
                <a:gd name="T79" fmla="*/ 1 h 153"/>
                <a:gd name="T80" fmla="*/ 1 w 50"/>
                <a:gd name="T81" fmla="*/ 1 h 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
                <a:gd name="T124" fmla="*/ 0 h 153"/>
                <a:gd name="T125" fmla="*/ 50 w 50"/>
                <a:gd name="T126" fmla="*/ 153 h 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 h="153">
                  <a:moveTo>
                    <a:pt x="46" y="153"/>
                  </a:moveTo>
                  <a:lnTo>
                    <a:pt x="50" y="141"/>
                  </a:lnTo>
                  <a:lnTo>
                    <a:pt x="49" y="124"/>
                  </a:lnTo>
                  <a:lnTo>
                    <a:pt x="44" y="106"/>
                  </a:lnTo>
                  <a:lnTo>
                    <a:pt x="36" y="96"/>
                  </a:lnTo>
                  <a:lnTo>
                    <a:pt x="37" y="90"/>
                  </a:lnTo>
                  <a:lnTo>
                    <a:pt x="40" y="83"/>
                  </a:lnTo>
                  <a:lnTo>
                    <a:pt x="43" y="76"/>
                  </a:lnTo>
                  <a:lnTo>
                    <a:pt x="47" y="73"/>
                  </a:lnTo>
                  <a:lnTo>
                    <a:pt x="50" y="66"/>
                  </a:lnTo>
                  <a:lnTo>
                    <a:pt x="49" y="55"/>
                  </a:lnTo>
                  <a:lnTo>
                    <a:pt x="43" y="47"/>
                  </a:lnTo>
                  <a:lnTo>
                    <a:pt x="32" y="41"/>
                  </a:lnTo>
                  <a:lnTo>
                    <a:pt x="30" y="41"/>
                  </a:lnTo>
                  <a:lnTo>
                    <a:pt x="29" y="41"/>
                  </a:lnTo>
                  <a:lnTo>
                    <a:pt x="27" y="41"/>
                  </a:lnTo>
                  <a:lnTo>
                    <a:pt x="27" y="40"/>
                  </a:lnTo>
                  <a:lnTo>
                    <a:pt x="29" y="38"/>
                  </a:lnTo>
                  <a:lnTo>
                    <a:pt x="29" y="36"/>
                  </a:lnTo>
                  <a:lnTo>
                    <a:pt x="29" y="34"/>
                  </a:lnTo>
                  <a:lnTo>
                    <a:pt x="33" y="26"/>
                  </a:lnTo>
                  <a:lnTo>
                    <a:pt x="39" y="17"/>
                  </a:lnTo>
                  <a:lnTo>
                    <a:pt x="43" y="10"/>
                  </a:lnTo>
                  <a:lnTo>
                    <a:pt x="46" y="5"/>
                  </a:lnTo>
                  <a:lnTo>
                    <a:pt x="40" y="0"/>
                  </a:lnTo>
                  <a:lnTo>
                    <a:pt x="32" y="1"/>
                  </a:lnTo>
                  <a:lnTo>
                    <a:pt x="26" y="7"/>
                  </a:lnTo>
                  <a:lnTo>
                    <a:pt x="22" y="12"/>
                  </a:lnTo>
                  <a:lnTo>
                    <a:pt x="17" y="17"/>
                  </a:lnTo>
                  <a:lnTo>
                    <a:pt x="13" y="24"/>
                  </a:lnTo>
                  <a:lnTo>
                    <a:pt x="7" y="31"/>
                  </a:lnTo>
                  <a:lnTo>
                    <a:pt x="2" y="38"/>
                  </a:lnTo>
                  <a:lnTo>
                    <a:pt x="0" y="54"/>
                  </a:lnTo>
                  <a:lnTo>
                    <a:pt x="3" y="82"/>
                  </a:lnTo>
                  <a:lnTo>
                    <a:pt x="7" y="111"/>
                  </a:lnTo>
                  <a:lnTo>
                    <a:pt x="13" y="131"/>
                  </a:lnTo>
                  <a:lnTo>
                    <a:pt x="19" y="139"/>
                  </a:lnTo>
                  <a:lnTo>
                    <a:pt x="26" y="145"/>
                  </a:lnTo>
                  <a:lnTo>
                    <a:pt x="34" y="148"/>
                  </a:lnTo>
                  <a:lnTo>
                    <a:pt x="46" y="15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11" name="Freeform 86"/>
            <p:cNvSpPr>
              <a:spLocks/>
            </p:cNvSpPr>
            <p:nvPr/>
          </p:nvSpPr>
          <p:spPr bwMode="auto">
            <a:xfrm>
              <a:off x="5647" y="5130"/>
              <a:ext cx="12" cy="30"/>
            </a:xfrm>
            <a:custGeom>
              <a:avLst/>
              <a:gdLst>
                <a:gd name="T0" fmla="*/ 1 w 24"/>
                <a:gd name="T1" fmla="*/ 0 h 59"/>
                <a:gd name="T2" fmla="*/ 1 w 24"/>
                <a:gd name="T3" fmla="*/ 1 h 59"/>
                <a:gd name="T4" fmla="*/ 1 w 24"/>
                <a:gd name="T5" fmla="*/ 1 h 59"/>
                <a:gd name="T6" fmla="*/ 0 w 24"/>
                <a:gd name="T7" fmla="*/ 1 h 59"/>
                <a:gd name="T8" fmla="*/ 0 w 24"/>
                <a:gd name="T9" fmla="*/ 1 h 59"/>
                <a:gd name="T10" fmla="*/ 1 w 24"/>
                <a:gd name="T11" fmla="*/ 1 h 59"/>
                <a:gd name="T12" fmla="*/ 1 w 24"/>
                <a:gd name="T13" fmla="*/ 1 h 59"/>
                <a:gd name="T14" fmla="*/ 1 w 24"/>
                <a:gd name="T15" fmla="*/ 1 h 59"/>
                <a:gd name="T16" fmla="*/ 1 w 24"/>
                <a:gd name="T17" fmla="*/ 1 h 59"/>
                <a:gd name="T18" fmla="*/ 1 w 24"/>
                <a:gd name="T19" fmla="*/ 1 h 59"/>
                <a:gd name="T20" fmla="*/ 1 w 24"/>
                <a:gd name="T21" fmla="*/ 1 h 59"/>
                <a:gd name="T22" fmla="*/ 1 w 24"/>
                <a:gd name="T23" fmla="*/ 1 h 59"/>
                <a:gd name="T24" fmla="*/ 1 w 24"/>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59"/>
                <a:gd name="T41" fmla="*/ 24 w 24"/>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59">
                  <a:moveTo>
                    <a:pt x="12" y="0"/>
                  </a:moveTo>
                  <a:lnTo>
                    <a:pt x="7" y="9"/>
                  </a:lnTo>
                  <a:lnTo>
                    <a:pt x="3" y="19"/>
                  </a:lnTo>
                  <a:lnTo>
                    <a:pt x="0" y="29"/>
                  </a:lnTo>
                  <a:lnTo>
                    <a:pt x="0" y="40"/>
                  </a:lnTo>
                  <a:lnTo>
                    <a:pt x="6" y="45"/>
                  </a:lnTo>
                  <a:lnTo>
                    <a:pt x="13" y="50"/>
                  </a:lnTo>
                  <a:lnTo>
                    <a:pt x="20" y="56"/>
                  </a:lnTo>
                  <a:lnTo>
                    <a:pt x="24" y="59"/>
                  </a:lnTo>
                  <a:lnTo>
                    <a:pt x="19" y="49"/>
                  </a:lnTo>
                  <a:lnTo>
                    <a:pt x="13" y="33"/>
                  </a:lnTo>
                  <a:lnTo>
                    <a:pt x="10" y="17"/>
                  </a:lnTo>
                  <a:lnTo>
                    <a:pt x="1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12" name="Freeform 87"/>
            <p:cNvSpPr>
              <a:spLocks/>
            </p:cNvSpPr>
            <p:nvPr/>
          </p:nvSpPr>
          <p:spPr bwMode="auto">
            <a:xfrm>
              <a:off x="5650" y="5116"/>
              <a:ext cx="21" cy="17"/>
            </a:xfrm>
            <a:custGeom>
              <a:avLst/>
              <a:gdLst>
                <a:gd name="T0" fmla="*/ 0 w 41"/>
                <a:gd name="T1" fmla="*/ 1 h 33"/>
                <a:gd name="T2" fmla="*/ 1 w 41"/>
                <a:gd name="T3" fmla="*/ 1 h 33"/>
                <a:gd name="T4" fmla="*/ 1 w 41"/>
                <a:gd name="T5" fmla="*/ 1 h 33"/>
                <a:gd name="T6" fmla="*/ 1 w 41"/>
                <a:gd name="T7" fmla="*/ 0 h 33"/>
                <a:gd name="T8" fmla="*/ 1 w 41"/>
                <a:gd name="T9" fmla="*/ 1 h 33"/>
                <a:gd name="T10" fmla="*/ 1 w 41"/>
                <a:gd name="T11" fmla="*/ 1 h 33"/>
                <a:gd name="T12" fmla="*/ 1 w 41"/>
                <a:gd name="T13" fmla="*/ 1 h 33"/>
                <a:gd name="T14" fmla="*/ 1 w 41"/>
                <a:gd name="T15" fmla="*/ 1 h 33"/>
                <a:gd name="T16" fmla="*/ 1 w 41"/>
                <a:gd name="T17" fmla="*/ 1 h 33"/>
                <a:gd name="T18" fmla="*/ 1 w 41"/>
                <a:gd name="T19" fmla="*/ 1 h 33"/>
                <a:gd name="T20" fmla="*/ 1 w 41"/>
                <a:gd name="T21" fmla="*/ 1 h 33"/>
                <a:gd name="T22" fmla="*/ 1 w 41"/>
                <a:gd name="T23" fmla="*/ 1 h 33"/>
                <a:gd name="T24" fmla="*/ 1 w 41"/>
                <a:gd name="T25" fmla="*/ 1 h 33"/>
                <a:gd name="T26" fmla="*/ 1 w 41"/>
                <a:gd name="T27" fmla="*/ 1 h 33"/>
                <a:gd name="T28" fmla="*/ 1 w 41"/>
                <a:gd name="T29" fmla="*/ 1 h 33"/>
                <a:gd name="T30" fmla="*/ 1 w 41"/>
                <a:gd name="T31" fmla="*/ 1 h 33"/>
                <a:gd name="T32" fmla="*/ 0 w 41"/>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3"/>
                <a:gd name="T53" fmla="*/ 41 w 4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3">
                  <a:moveTo>
                    <a:pt x="0" y="12"/>
                  </a:moveTo>
                  <a:lnTo>
                    <a:pt x="8" y="5"/>
                  </a:lnTo>
                  <a:lnTo>
                    <a:pt x="17" y="2"/>
                  </a:lnTo>
                  <a:lnTo>
                    <a:pt x="24" y="0"/>
                  </a:lnTo>
                  <a:lnTo>
                    <a:pt x="28" y="2"/>
                  </a:lnTo>
                  <a:lnTo>
                    <a:pt x="33" y="7"/>
                  </a:lnTo>
                  <a:lnTo>
                    <a:pt x="38" y="14"/>
                  </a:lnTo>
                  <a:lnTo>
                    <a:pt x="41" y="21"/>
                  </a:lnTo>
                  <a:lnTo>
                    <a:pt x="41" y="26"/>
                  </a:lnTo>
                  <a:lnTo>
                    <a:pt x="38" y="30"/>
                  </a:lnTo>
                  <a:lnTo>
                    <a:pt x="36" y="31"/>
                  </a:lnTo>
                  <a:lnTo>
                    <a:pt x="33" y="33"/>
                  </a:lnTo>
                  <a:lnTo>
                    <a:pt x="31" y="31"/>
                  </a:lnTo>
                  <a:lnTo>
                    <a:pt x="28" y="23"/>
                  </a:lnTo>
                  <a:lnTo>
                    <a:pt x="21" y="14"/>
                  </a:lnTo>
                  <a:lnTo>
                    <a:pt x="13" y="10"/>
                  </a:lnTo>
                  <a:lnTo>
                    <a:pt x="0"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13" name="Freeform 88"/>
            <p:cNvSpPr>
              <a:spLocks/>
            </p:cNvSpPr>
            <p:nvPr/>
          </p:nvSpPr>
          <p:spPr bwMode="auto">
            <a:xfrm>
              <a:off x="5796" y="5163"/>
              <a:ext cx="18" cy="16"/>
            </a:xfrm>
            <a:custGeom>
              <a:avLst/>
              <a:gdLst>
                <a:gd name="T0" fmla="*/ 1 w 35"/>
                <a:gd name="T1" fmla="*/ 0 h 34"/>
                <a:gd name="T2" fmla="*/ 1 w 35"/>
                <a:gd name="T3" fmla="*/ 0 h 34"/>
                <a:gd name="T4" fmla="*/ 1 w 35"/>
                <a:gd name="T5" fmla="*/ 0 h 34"/>
                <a:gd name="T6" fmla="*/ 1 w 35"/>
                <a:gd name="T7" fmla="*/ 0 h 34"/>
                <a:gd name="T8" fmla="*/ 1 w 35"/>
                <a:gd name="T9" fmla="*/ 0 h 34"/>
                <a:gd name="T10" fmla="*/ 1 w 35"/>
                <a:gd name="T11" fmla="*/ 0 h 34"/>
                <a:gd name="T12" fmla="*/ 1 w 35"/>
                <a:gd name="T13" fmla="*/ 0 h 34"/>
                <a:gd name="T14" fmla="*/ 1 w 35"/>
                <a:gd name="T15" fmla="*/ 0 h 34"/>
                <a:gd name="T16" fmla="*/ 0 w 35"/>
                <a:gd name="T17" fmla="*/ 0 h 34"/>
                <a:gd name="T18" fmla="*/ 1 w 35"/>
                <a:gd name="T19" fmla="*/ 0 h 34"/>
                <a:gd name="T20" fmla="*/ 1 w 35"/>
                <a:gd name="T21" fmla="*/ 0 h 34"/>
                <a:gd name="T22" fmla="*/ 1 w 35"/>
                <a:gd name="T23" fmla="*/ 0 h 34"/>
                <a:gd name="T24" fmla="*/ 1 w 35"/>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34"/>
                <a:gd name="T41" fmla="*/ 35 w 35"/>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34">
                  <a:moveTo>
                    <a:pt x="35" y="11"/>
                  </a:moveTo>
                  <a:lnTo>
                    <a:pt x="31" y="14"/>
                  </a:lnTo>
                  <a:lnTo>
                    <a:pt x="28" y="21"/>
                  </a:lnTo>
                  <a:lnTo>
                    <a:pt x="25" y="28"/>
                  </a:lnTo>
                  <a:lnTo>
                    <a:pt x="24" y="34"/>
                  </a:lnTo>
                  <a:lnTo>
                    <a:pt x="18" y="25"/>
                  </a:lnTo>
                  <a:lnTo>
                    <a:pt x="12" y="16"/>
                  </a:lnTo>
                  <a:lnTo>
                    <a:pt x="5" y="7"/>
                  </a:lnTo>
                  <a:lnTo>
                    <a:pt x="0" y="0"/>
                  </a:lnTo>
                  <a:lnTo>
                    <a:pt x="10" y="4"/>
                  </a:lnTo>
                  <a:lnTo>
                    <a:pt x="20" y="7"/>
                  </a:lnTo>
                  <a:lnTo>
                    <a:pt x="28" y="9"/>
                  </a:lnTo>
                  <a:lnTo>
                    <a:pt x="35"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14" name="Freeform 89"/>
            <p:cNvSpPr>
              <a:spLocks/>
            </p:cNvSpPr>
            <p:nvPr/>
          </p:nvSpPr>
          <p:spPr bwMode="auto">
            <a:xfrm>
              <a:off x="5766" y="5014"/>
              <a:ext cx="23" cy="51"/>
            </a:xfrm>
            <a:custGeom>
              <a:avLst/>
              <a:gdLst>
                <a:gd name="T0" fmla="*/ 0 w 47"/>
                <a:gd name="T1" fmla="*/ 1 h 102"/>
                <a:gd name="T2" fmla="*/ 0 w 47"/>
                <a:gd name="T3" fmla="*/ 1 h 102"/>
                <a:gd name="T4" fmla="*/ 0 w 47"/>
                <a:gd name="T5" fmla="*/ 1 h 102"/>
                <a:gd name="T6" fmla="*/ 0 w 47"/>
                <a:gd name="T7" fmla="*/ 1 h 102"/>
                <a:gd name="T8" fmla="*/ 0 w 47"/>
                <a:gd name="T9" fmla="*/ 1 h 102"/>
                <a:gd name="T10" fmla="*/ 0 w 47"/>
                <a:gd name="T11" fmla="*/ 1 h 102"/>
                <a:gd name="T12" fmla="*/ 0 w 47"/>
                <a:gd name="T13" fmla="*/ 1 h 102"/>
                <a:gd name="T14" fmla="*/ 0 w 47"/>
                <a:gd name="T15" fmla="*/ 1 h 102"/>
                <a:gd name="T16" fmla="*/ 0 w 47"/>
                <a:gd name="T17" fmla="*/ 1 h 102"/>
                <a:gd name="T18" fmla="*/ 0 w 47"/>
                <a:gd name="T19" fmla="*/ 1 h 102"/>
                <a:gd name="T20" fmla="*/ 0 w 47"/>
                <a:gd name="T21" fmla="*/ 1 h 102"/>
                <a:gd name="T22" fmla="*/ 0 w 47"/>
                <a:gd name="T23" fmla="*/ 0 h 102"/>
                <a:gd name="T24" fmla="*/ 0 w 47"/>
                <a:gd name="T25" fmla="*/ 1 h 102"/>
                <a:gd name="T26" fmla="*/ 0 w 47"/>
                <a:gd name="T27" fmla="*/ 1 h 102"/>
                <a:gd name="T28" fmla="*/ 0 w 47"/>
                <a:gd name="T29" fmla="*/ 1 h 102"/>
                <a:gd name="T30" fmla="*/ 0 w 47"/>
                <a:gd name="T31" fmla="*/ 1 h 102"/>
                <a:gd name="T32" fmla="*/ 0 w 47"/>
                <a:gd name="T33" fmla="*/ 1 h 102"/>
                <a:gd name="T34" fmla="*/ 0 w 47"/>
                <a:gd name="T35" fmla="*/ 1 h 102"/>
                <a:gd name="T36" fmla="*/ 0 w 47"/>
                <a:gd name="T37" fmla="*/ 1 h 102"/>
                <a:gd name="T38" fmla="*/ 0 w 47"/>
                <a:gd name="T39" fmla="*/ 1 h 102"/>
                <a:gd name="T40" fmla="*/ 0 w 47"/>
                <a:gd name="T41" fmla="*/ 1 h 102"/>
                <a:gd name="T42" fmla="*/ 0 w 47"/>
                <a:gd name="T43" fmla="*/ 1 h 102"/>
                <a:gd name="T44" fmla="*/ 0 w 47"/>
                <a:gd name="T45" fmla="*/ 1 h 102"/>
                <a:gd name="T46" fmla="*/ 0 w 47"/>
                <a:gd name="T47" fmla="*/ 1 h 102"/>
                <a:gd name="T48" fmla="*/ 0 w 47"/>
                <a:gd name="T49" fmla="*/ 1 h 1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102"/>
                <a:gd name="T77" fmla="*/ 47 w 47"/>
                <a:gd name="T78" fmla="*/ 102 h 1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102">
                  <a:moveTo>
                    <a:pt x="0" y="102"/>
                  </a:moveTo>
                  <a:lnTo>
                    <a:pt x="3" y="93"/>
                  </a:lnTo>
                  <a:lnTo>
                    <a:pt x="7" y="84"/>
                  </a:lnTo>
                  <a:lnTo>
                    <a:pt x="12" y="76"/>
                  </a:lnTo>
                  <a:lnTo>
                    <a:pt x="17" y="62"/>
                  </a:lnTo>
                  <a:lnTo>
                    <a:pt x="22" y="51"/>
                  </a:lnTo>
                  <a:lnTo>
                    <a:pt x="26" y="39"/>
                  </a:lnTo>
                  <a:lnTo>
                    <a:pt x="29" y="25"/>
                  </a:lnTo>
                  <a:lnTo>
                    <a:pt x="32" y="16"/>
                  </a:lnTo>
                  <a:lnTo>
                    <a:pt x="33" y="11"/>
                  </a:lnTo>
                  <a:lnTo>
                    <a:pt x="36" y="4"/>
                  </a:lnTo>
                  <a:lnTo>
                    <a:pt x="39" y="0"/>
                  </a:lnTo>
                  <a:lnTo>
                    <a:pt x="43" y="2"/>
                  </a:lnTo>
                  <a:lnTo>
                    <a:pt x="46" y="7"/>
                  </a:lnTo>
                  <a:lnTo>
                    <a:pt x="47" y="13"/>
                  </a:lnTo>
                  <a:lnTo>
                    <a:pt x="47" y="18"/>
                  </a:lnTo>
                  <a:lnTo>
                    <a:pt x="46" y="25"/>
                  </a:lnTo>
                  <a:lnTo>
                    <a:pt x="42" y="37"/>
                  </a:lnTo>
                  <a:lnTo>
                    <a:pt x="36" y="49"/>
                  </a:lnTo>
                  <a:lnTo>
                    <a:pt x="27" y="63"/>
                  </a:lnTo>
                  <a:lnTo>
                    <a:pt x="20" y="74"/>
                  </a:lnTo>
                  <a:lnTo>
                    <a:pt x="14" y="83"/>
                  </a:lnTo>
                  <a:lnTo>
                    <a:pt x="9" y="88"/>
                  </a:lnTo>
                  <a:lnTo>
                    <a:pt x="4" y="95"/>
                  </a:lnTo>
                  <a:lnTo>
                    <a:pt x="0" y="1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15" name="Freeform 90"/>
            <p:cNvSpPr>
              <a:spLocks/>
            </p:cNvSpPr>
            <p:nvPr/>
          </p:nvSpPr>
          <p:spPr bwMode="auto">
            <a:xfrm>
              <a:off x="5773" y="5051"/>
              <a:ext cx="44" cy="65"/>
            </a:xfrm>
            <a:custGeom>
              <a:avLst/>
              <a:gdLst>
                <a:gd name="T0" fmla="*/ 1 w 87"/>
                <a:gd name="T1" fmla="*/ 1 h 129"/>
                <a:gd name="T2" fmla="*/ 1 w 87"/>
                <a:gd name="T3" fmla="*/ 1 h 129"/>
                <a:gd name="T4" fmla="*/ 1 w 87"/>
                <a:gd name="T5" fmla="*/ 1 h 129"/>
                <a:gd name="T6" fmla="*/ 1 w 87"/>
                <a:gd name="T7" fmla="*/ 1 h 129"/>
                <a:gd name="T8" fmla="*/ 1 w 87"/>
                <a:gd name="T9" fmla="*/ 1 h 129"/>
                <a:gd name="T10" fmla="*/ 1 w 87"/>
                <a:gd name="T11" fmla="*/ 1 h 129"/>
                <a:gd name="T12" fmla="*/ 1 w 87"/>
                <a:gd name="T13" fmla="*/ 1 h 129"/>
                <a:gd name="T14" fmla="*/ 1 w 87"/>
                <a:gd name="T15" fmla="*/ 1 h 129"/>
                <a:gd name="T16" fmla="*/ 1 w 87"/>
                <a:gd name="T17" fmla="*/ 1 h 129"/>
                <a:gd name="T18" fmla="*/ 1 w 87"/>
                <a:gd name="T19" fmla="*/ 1 h 129"/>
                <a:gd name="T20" fmla="*/ 1 w 87"/>
                <a:gd name="T21" fmla="*/ 1 h 129"/>
                <a:gd name="T22" fmla="*/ 1 w 87"/>
                <a:gd name="T23" fmla="*/ 1 h 129"/>
                <a:gd name="T24" fmla="*/ 1 w 87"/>
                <a:gd name="T25" fmla="*/ 1 h 129"/>
                <a:gd name="T26" fmla="*/ 1 w 87"/>
                <a:gd name="T27" fmla="*/ 1 h 129"/>
                <a:gd name="T28" fmla="*/ 1 w 87"/>
                <a:gd name="T29" fmla="*/ 1 h 129"/>
                <a:gd name="T30" fmla="*/ 1 w 87"/>
                <a:gd name="T31" fmla="*/ 1 h 129"/>
                <a:gd name="T32" fmla="*/ 1 w 87"/>
                <a:gd name="T33" fmla="*/ 1 h 129"/>
                <a:gd name="T34" fmla="*/ 1 w 87"/>
                <a:gd name="T35" fmla="*/ 1 h 129"/>
                <a:gd name="T36" fmla="*/ 1 w 87"/>
                <a:gd name="T37" fmla="*/ 1 h 129"/>
                <a:gd name="T38" fmla="*/ 1 w 87"/>
                <a:gd name="T39" fmla="*/ 1 h 129"/>
                <a:gd name="T40" fmla="*/ 1 w 87"/>
                <a:gd name="T41" fmla="*/ 1 h 129"/>
                <a:gd name="T42" fmla="*/ 1 w 87"/>
                <a:gd name="T43" fmla="*/ 1 h 129"/>
                <a:gd name="T44" fmla="*/ 1 w 87"/>
                <a:gd name="T45" fmla="*/ 1 h 129"/>
                <a:gd name="T46" fmla="*/ 1 w 87"/>
                <a:gd name="T47" fmla="*/ 1 h 129"/>
                <a:gd name="T48" fmla="*/ 1 w 87"/>
                <a:gd name="T49" fmla="*/ 0 h 129"/>
                <a:gd name="T50" fmla="*/ 1 w 87"/>
                <a:gd name="T51" fmla="*/ 1 h 129"/>
                <a:gd name="T52" fmla="*/ 1 w 87"/>
                <a:gd name="T53" fmla="*/ 1 h 129"/>
                <a:gd name="T54" fmla="*/ 1 w 87"/>
                <a:gd name="T55" fmla="*/ 1 h 129"/>
                <a:gd name="T56" fmla="*/ 0 w 87"/>
                <a:gd name="T57" fmla="*/ 1 h 129"/>
                <a:gd name="T58" fmla="*/ 1 w 87"/>
                <a:gd name="T59" fmla="*/ 1 h 129"/>
                <a:gd name="T60" fmla="*/ 1 w 87"/>
                <a:gd name="T61" fmla="*/ 1 h 129"/>
                <a:gd name="T62" fmla="*/ 1 w 87"/>
                <a:gd name="T63" fmla="*/ 1 h 129"/>
                <a:gd name="T64" fmla="*/ 1 w 87"/>
                <a:gd name="T65" fmla="*/ 1 h 129"/>
                <a:gd name="T66" fmla="*/ 1 w 87"/>
                <a:gd name="T67" fmla="*/ 1 h 129"/>
                <a:gd name="T68" fmla="*/ 1 w 87"/>
                <a:gd name="T69" fmla="*/ 1 h 129"/>
                <a:gd name="T70" fmla="*/ 1 w 87"/>
                <a:gd name="T71" fmla="*/ 1 h 129"/>
                <a:gd name="T72" fmla="*/ 1 w 87"/>
                <a:gd name="T73" fmla="*/ 1 h 129"/>
                <a:gd name="T74" fmla="*/ 1 w 87"/>
                <a:gd name="T75" fmla="*/ 1 h 129"/>
                <a:gd name="T76" fmla="*/ 1 w 87"/>
                <a:gd name="T77" fmla="*/ 1 h 129"/>
                <a:gd name="T78" fmla="*/ 1 w 87"/>
                <a:gd name="T79" fmla="*/ 1 h 129"/>
                <a:gd name="T80" fmla="*/ 1 w 87"/>
                <a:gd name="T81" fmla="*/ 1 h 129"/>
                <a:gd name="T82" fmla="*/ 1 w 87"/>
                <a:gd name="T83" fmla="*/ 1 h 129"/>
                <a:gd name="T84" fmla="*/ 1 w 87"/>
                <a:gd name="T85" fmla="*/ 1 h 129"/>
                <a:gd name="T86" fmla="*/ 1 w 87"/>
                <a:gd name="T87" fmla="*/ 1 h 129"/>
                <a:gd name="T88" fmla="*/ 1 w 87"/>
                <a:gd name="T89" fmla="*/ 1 h 129"/>
                <a:gd name="T90" fmla="*/ 1 w 87"/>
                <a:gd name="T91" fmla="*/ 1 h 129"/>
                <a:gd name="T92" fmla="*/ 1 w 87"/>
                <a:gd name="T93" fmla="*/ 1 h 129"/>
                <a:gd name="T94" fmla="*/ 1 w 87"/>
                <a:gd name="T95" fmla="*/ 1 h 129"/>
                <a:gd name="T96" fmla="*/ 1 w 87"/>
                <a:gd name="T97" fmla="*/ 1 h 1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7"/>
                <a:gd name="T148" fmla="*/ 0 h 129"/>
                <a:gd name="T149" fmla="*/ 87 w 87"/>
                <a:gd name="T150" fmla="*/ 129 h 1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7" h="129">
                  <a:moveTo>
                    <a:pt x="73" y="129"/>
                  </a:moveTo>
                  <a:lnTo>
                    <a:pt x="76" y="124"/>
                  </a:lnTo>
                  <a:lnTo>
                    <a:pt x="80" y="119"/>
                  </a:lnTo>
                  <a:lnTo>
                    <a:pt x="83" y="113"/>
                  </a:lnTo>
                  <a:lnTo>
                    <a:pt x="87" y="112"/>
                  </a:lnTo>
                  <a:lnTo>
                    <a:pt x="83" y="112"/>
                  </a:lnTo>
                  <a:lnTo>
                    <a:pt x="76" y="113"/>
                  </a:lnTo>
                  <a:lnTo>
                    <a:pt x="67" y="115"/>
                  </a:lnTo>
                  <a:lnTo>
                    <a:pt x="58" y="119"/>
                  </a:lnTo>
                  <a:lnTo>
                    <a:pt x="61" y="106"/>
                  </a:lnTo>
                  <a:lnTo>
                    <a:pt x="66" y="98"/>
                  </a:lnTo>
                  <a:lnTo>
                    <a:pt x="71" y="92"/>
                  </a:lnTo>
                  <a:lnTo>
                    <a:pt x="73" y="87"/>
                  </a:lnTo>
                  <a:lnTo>
                    <a:pt x="70" y="85"/>
                  </a:lnTo>
                  <a:lnTo>
                    <a:pt x="66" y="82"/>
                  </a:lnTo>
                  <a:lnTo>
                    <a:pt x="61" y="80"/>
                  </a:lnTo>
                  <a:lnTo>
                    <a:pt x="57" y="80"/>
                  </a:lnTo>
                  <a:lnTo>
                    <a:pt x="53" y="73"/>
                  </a:lnTo>
                  <a:lnTo>
                    <a:pt x="44" y="57"/>
                  </a:lnTo>
                  <a:lnTo>
                    <a:pt x="37" y="40"/>
                  </a:lnTo>
                  <a:lnTo>
                    <a:pt x="31" y="30"/>
                  </a:lnTo>
                  <a:lnTo>
                    <a:pt x="28" y="23"/>
                  </a:lnTo>
                  <a:lnTo>
                    <a:pt x="28" y="16"/>
                  </a:lnTo>
                  <a:lnTo>
                    <a:pt x="28" y="9"/>
                  </a:lnTo>
                  <a:lnTo>
                    <a:pt x="30" y="0"/>
                  </a:lnTo>
                  <a:lnTo>
                    <a:pt x="23" y="9"/>
                  </a:lnTo>
                  <a:lnTo>
                    <a:pt x="13" y="23"/>
                  </a:lnTo>
                  <a:lnTo>
                    <a:pt x="4" y="40"/>
                  </a:lnTo>
                  <a:lnTo>
                    <a:pt x="0" y="57"/>
                  </a:lnTo>
                  <a:lnTo>
                    <a:pt x="6" y="52"/>
                  </a:lnTo>
                  <a:lnTo>
                    <a:pt x="11" y="49"/>
                  </a:lnTo>
                  <a:lnTo>
                    <a:pt x="16" y="45"/>
                  </a:lnTo>
                  <a:lnTo>
                    <a:pt x="18" y="45"/>
                  </a:lnTo>
                  <a:lnTo>
                    <a:pt x="23" y="49"/>
                  </a:lnTo>
                  <a:lnTo>
                    <a:pt x="27" y="56"/>
                  </a:lnTo>
                  <a:lnTo>
                    <a:pt x="30" y="63"/>
                  </a:lnTo>
                  <a:lnTo>
                    <a:pt x="31" y="71"/>
                  </a:lnTo>
                  <a:lnTo>
                    <a:pt x="33" y="78"/>
                  </a:lnTo>
                  <a:lnTo>
                    <a:pt x="33" y="85"/>
                  </a:lnTo>
                  <a:lnTo>
                    <a:pt x="34" y="92"/>
                  </a:lnTo>
                  <a:lnTo>
                    <a:pt x="37" y="98"/>
                  </a:lnTo>
                  <a:lnTo>
                    <a:pt x="36" y="110"/>
                  </a:lnTo>
                  <a:lnTo>
                    <a:pt x="36" y="120"/>
                  </a:lnTo>
                  <a:lnTo>
                    <a:pt x="37" y="127"/>
                  </a:lnTo>
                  <a:lnTo>
                    <a:pt x="41" y="129"/>
                  </a:lnTo>
                  <a:lnTo>
                    <a:pt x="47" y="127"/>
                  </a:lnTo>
                  <a:lnTo>
                    <a:pt x="54" y="127"/>
                  </a:lnTo>
                  <a:lnTo>
                    <a:pt x="63" y="127"/>
                  </a:lnTo>
                  <a:lnTo>
                    <a:pt x="73" y="12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16" name="Freeform 91"/>
            <p:cNvSpPr>
              <a:spLocks/>
            </p:cNvSpPr>
            <p:nvPr/>
          </p:nvSpPr>
          <p:spPr bwMode="auto">
            <a:xfrm>
              <a:off x="5611" y="5238"/>
              <a:ext cx="135" cy="151"/>
            </a:xfrm>
            <a:custGeom>
              <a:avLst/>
              <a:gdLst>
                <a:gd name="T0" fmla="*/ 1 w 270"/>
                <a:gd name="T1" fmla="*/ 1 h 302"/>
                <a:gd name="T2" fmla="*/ 1 w 270"/>
                <a:gd name="T3" fmla="*/ 1 h 302"/>
                <a:gd name="T4" fmla="*/ 1 w 270"/>
                <a:gd name="T5" fmla="*/ 1 h 302"/>
                <a:gd name="T6" fmla="*/ 1 w 270"/>
                <a:gd name="T7" fmla="*/ 1 h 302"/>
                <a:gd name="T8" fmla="*/ 1 w 270"/>
                <a:gd name="T9" fmla="*/ 1 h 302"/>
                <a:gd name="T10" fmla="*/ 1 w 270"/>
                <a:gd name="T11" fmla="*/ 1 h 302"/>
                <a:gd name="T12" fmla="*/ 1 w 270"/>
                <a:gd name="T13" fmla="*/ 1 h 302"/>
                <a:gd name="T14" fmla="*/ 1 w 270"/>
                <a:gd name="T15" fmla="*/ 1 h 302"/>
                <a:gd name="T16" fmla="*/ 1 w 270"/>
                <a:gd name="T17" fmla="*/ 1 h 302"/>
                <a:gd name="T18" fmla="*/ 1 w 270"/>
                <a:gd name="T19" fmla="*/ 1 h 302"/>
                <a:gd name="T20" fmla="*/ 1 w 270"/>
                <a:gd name="T21" fmla="*/ 1 h 302"/>
                <a:gd name="T22" fmla="*/ 1 w 270"/>
                <a:gd name="T23" fmla="*/ 1 h 302"/>
                <a:gd name="T24" fmla="*/ 1 w 270"/>
                <a:gd name="T25" fmla="*/ 1 h 302"/>
                <a:gd name="T26" fmla="*/ 1 w 270"/>
                <a:gd name="T27" fmla="*/ 1 h 302"/>
                <a:gd name="T28" fmla="*/ 1 w 270"/>
                <a:gd name="T29" fmla="*/ 1 h 302"/>
                <a:gd name="T30" fmla="*/ 1 w 270"/>
                <a:gd name="T31" fmla="*/ 1 h 302"/>
                <a:gd name="T32" fmla="*/ 1 w 270"/>
                <a:gd name="T33" fmla="*/ 1 h 302"/>
                <a:gd name="T34" fmla="*/ 1 w 270"/>
                <a:gd name="T35" fmla="*/ 1 h 302"/>
                <a:gd name="T36" fmla="*/ 1 w 270"/>
                <a:gd name="T37" fmla="*/ 1 h 302"/>
                <a:gd name="T38" fmla="*/ 1 w 270"/>
                <a:gd name="T39" fmla="*/ 1 h 302"/>
                <a:gd name="T40" fmla="*/ 1 w 270"/>
                <a:gd name="T41" fmla="*/ 1 h 302"/>
                <a:gd name="T42" fmla="*/ 1 w 270"/>
                <a:gd name="T43" fmla="*/ 1 h 302"/>
                <a:gd name="T44" fmla="*/ 1 w 270"/>
                <a:gd name="T45" fmla="*/ 1 h 302"/>
                <a:gd name="T46" fmla="*/ 1 w 270"/>
                <a:gd name="T47" fmla="*/ 1 h 302"/>
                <a:gd name="T48" fmla="*/ 1 w 270"/>
                <a:gd name="T49" fmla="*/ 1 h 302"/>
                <a:gd name="T50" fmla="*/ 1 w 270"/>
                <a:gd name="T51" fmla="*/ 1 h 302"/>
                <a:gd name="T52" fmla="*/ 1 w 270"/>
                <a:gd name="T53" fmla="*/ 1 h 302"/>
                <a:gd name="T54" fmla="*/ 1 w 270"/>
                <a:gd name="T55" fmla="*/ 1 h 302"/>
                <a:gd name="T56" fmla="*/ 1 w 270"/>
                <a:gd name="T57" fmla="*/ 1 h 302"/>
                <a:gd name="T58" fmla="*/ 1 w 270"/>
                <a:gd name="T59" fmla="*/ 1 h 302"/>
                <a:gd name="T60" fmla="*/ 1 w 270"/>
                <a:gd name="T61" fmla="*/ 1 h 302"/>
                <a:gd name="T62" fmla="*/ 1 w 270"/>
                <a:gd name="T63" fmla="*/ 1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0"/>
                <a:gd name="T97" fmla="*/ 0 h 302"/>
                <a:gd name="T98" fmla="*/ 270 w 270"/>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0" h="302">
                  <a:moveTo>
                    <a:pt x="251" y="110"/>
                  </a:moveTo>
                  <a:lnTo>
                    <a:pt x="238" y="104"/>
                  </a:lnTo>
                  <a:lnTo>
                    <a:pt x="220" y="97"/>
                  </a:lnTo>
                  <a:lnTo>
                    <a:pt x="198" y="90"/>
                  </a:lnTo>
                  <a:lnTo>
                    <a:pt x="177" y="83"/>
                  </a:lnTo>
                  <a:lnTo>
                    <a:pt x="155" y="75"/>
                  </a:lnTo>
                  <a:lnTo>
                    <a:pt x="135" y="70"/>
                  </a:lnTo>
                  <a:lnTo>
                    <a:pt x="118" y="64"/>
                  </a:lnTo>
                  <a:lnTo>
                    <a:pt x="108" y="63"/>
                  </a:lnTo>
                  <a:lnTo>
                    <a:pt x="100" y="59"/>
                  </a:lnTo>
                  <a:lnTo>
                    <a:pt x="90" y="56"/>
                  </a:lnTo>
                  <a:lnTo>
                    <a:pt x="77" y="49"/>
                  </a:lnTo>
                  <a:lnTo>
                    <a:pt x="61" y="40"/>
                  </a:lnTo>
                  <a:lnTo>
                    <a:pt x="45" y="29"/>
                  </a:lnTo>
                  <a:lnTo>
                    <a:pt x="30" y="21"/>
                  </a:lnTo>
                  <a:lnTo>
                    <a:pt x="14" y="10"/>
                  </a:lnTo>
                  <a:lnTo>
                    <a:pt x="0" y="0"/>
                  </a:lnTo>
                  <a:lnTo>
                    <a:pt x="8" y="14"/>
                  </a:lnTo>
                  <a:lnTo>
                    <a:pt x="17" y="28"/>
                  </a:lnTo>
                  <a:lnTo>
                    <a:pt x="24" y="40"/>
                  </a:lnTo>
                  <a:lnTo>
                    <a:pt x="31" y="52"/>
                  </a:lnTo>
                  <a:lnTo>
                    <a:pt x="38" y="64"/>
                  </a:lnTo>
                  <a:lnTo>
                    <a:pt x="44" y="75"/>
                  </a:lnTo>
                  <a:lnTo>
                    <a:pt x="51" y="82"/>
                  </a:lnTo>
                  <a:lnTo>
                    <a:pt x="57" y="89"/>
                  </a:lnTo>
                  <a:lnTo>
                    <a:pt x="67" y="97"/>
                  </a:lnTo>
                  <a:lnTo>
                    <a:pt x="80" y="110"/>
                  </a:lnTo>
                  <a:lnTo>
                    <a:pt x="97" y="124"/>
                  </a:lnTo>
                  <a:lnTo>
                    <a:pt x="113" y="139"/>
                  </a:lnTo>
                  <a:lnTo>
                    <a:pt x="128" y="153"/>
                  </a:lnTo>
                  <a:lnTo>
                    <a:pt x="140" y="167"/>
                  </a:lnTo>
                  <a:lnTo>
                    <a:pt x="148" y="178"/>
                  </a:lnTo>
                  <a:lnTo>
                    <a:pt x="148" y="185"/>
                  </a:lnTo>
                  <a:lnTo>
                    <a:pt x="158" y="187"/>
                  </a:lnTo>
                  <a:lnTo>
                    <a:pt x="167" y="190"/>
                  </a:lnTo>
                  <a:lnTo>
                    <a:pt x="175" y="195"/>
                  </a:lnTo>
                  <a:lnTo>
                    <a:pt x="184" y="201"/>
                  </a:lnTo>
                  <a:lnTo>
                    <a:pt x="191" y="206"/>
                  </a:lnTo>
                  <a:lnTo>
                    <a:pt x="197" y="213"/>
                  </a:lnTo>
                  <a:lnTo>
                    <a:pt x="201" y="220"/>
                  </a:lnTo>
                  <a:lnTo>
                    <a:pt x="204" y="227"/>
                  </a:lnTo>
                  <a:lnTo>
                    <a:pt x="208" y="239"/>
                  </a:lnTo>
                  <a:lnTo>
                    <a:pt x="211" y="251"/>
                  </a:lnTo>
                  <a:lnTo>
                    <a:pt x="217" y="260"/>
                  </a:lnTo>
                  <a:lnTo>
                    <a:pt x="224" y="265"/>
                  </a:lnTo>
                  <a:lnTo>
                    <a:pt x="230" y="267"/>
                  </a:lnTo>
                  <a:lnTo>
                    <a:pt x="235" y="270"/>
                  </a:lnTo>
                  <a:lnTo>
                    <a:pt x="242" y="274"/>
                  </a:lnTo>
                  <a:lnTo>
                    <a:pt x="250" y="279"/>
                  </a:lnTo>
                  <a:lnTo>
                    <a:pt x="255" y="284"/>
                  </a:lnTo>
                  <a:lnTo>
                    <a:pt x="261" y="290"/>
                  </a:lnTo>
                  <a:lnTo>
                    <a:pt x="267" y="295"/>
                  </a:lnTo>
                  <a:lnTo>
                    <a:pt x="270" y="302"/>
                  </a:lnTo>
                  <a:lnTo>
                    <a:pt x="267" y="279"/>
                  </a:lnTo>
                  <a:lnTo>
                    <a:pt x="260" y="253"/>
                  </a:lnTo>
                  <a:lnTo>
                    <a:pt x="251" y="227"/>
                  </a:lnTo>
                  <a:lnTo>
                    <a:pt x="242" y="207"/>
                  </a:lnTo>
                  <a:lnTo>
                    <a:pt x="244" y="201"/>
                  </a:lnTo>
                  <a:lnTo>
                    <a:pt x="245" y="194"/>
                  </a:lnTo>
                  <a:lnTo>
                    <a:pt x="247" y="190"/>
                  </a:lnTo>
                  <a:lnTo>
                    <a:pt x="250" y="187"/>
                  </a:lnTo>
                  <a:lnTo>
                    <a:pt x="254" y="174"/>
                  </a:lnTo>
                  <a:lnTo>
                    <a:pt x="257" y="155"/>
                  </a:lnTo>
                  <a:lnTo>
                    <a:pt x="257" y="131"/>
                  </a:lnTo>
                  <a:lnTo>
                    <a:pt x="251" y="11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17" name="Freeform 92"/>
            <p:cNvSpPr>
              <a:spLocks/>
            </p:cNvSpPr>
            <p:nvPr/>
          </p:nvSpPr>
          <p:spPr bwMode="auto">
            <a:xfrm>
              <a:off x="5687" y="5737"/>
              <a:ext cx="136" cy="143"/>
            </a:xfrm>
            <a:custGeom>
              <a:avLst/>
              <a:gdLst>
                <a:gd name="T0" fmla="*/ 0 w 273"/>
                <a:gd name="T1" fmla="*/ 1 h 284"/>
                <a:gd name="T2" fmla="*/ 0 w 273"/>
                <a:gd name="T3" fmla="*/ 1 h 284"/>
                <a:gd name="T4" fmla="*/ 0 w 273"/>
                <a:gd name="T5" fmla="*/ 1 h 284"/>
                <a:gd name="T6" fmla="*/ 0 w 273"/>
                <a:gd name="T7" fmla="*/ 1 h 284"/>
                <a:gd name="T8" fmla="*/ 0 w 273"/>
                <a:gd name="T9" fmla="*/ 1 h 284"/>
                <a:gd name="T10" fmla="*/ 0 w 273"/>
                <a:gd name="T11" fmla="*/ 1 h 284"/>
                <a:gd name="T12" fmla="*/ 0 w 273"/>
                <a:gd name="T13" fmla="*/ 1 h 284"/>
                <a:gd name="T14" fmla="*/ 0 w 273"/>
                <a:gd name="T15" fmla="*/ 1 h 284"/>
                <a:gd name="T16" fmla="*/ 0 w 273"/>
                <a:gd name="T17" fmla="*/ 1 h 284"/>
                <a:gd name="T18" fmla="*/ 0 w 273"/>
                <a:gd name="T19" fmla="*/ 1 h 284"/>
                <a:gd name="T20" fmla="*/ 0 w 273"/>
                <a:gd name="T21" fmla="*/ 1 h 284"/>
                <a:gd name="T22" fmla="*/ 0 w 273"/>
                <a:gd name="T23" fmla="*/ 1 h 284"/>
                <a:gd name="T24" fmla="*/ 0 w 273"/>
                <a:gd name="T25" fmla="*/ 1 h 284"/>
                <a:gd name="T26" fmla="*/ 0 w 273"/>
                <a:gd name="T27" fmla="*/ 1 h 284"/>
                <a:gd name="T28" fmla="*/ 0 w 273"/>
                <a:gd name="T29" fmla="*/ 1 h 284"/>
                <a:gd name="T30" fmla="*/ 0 w 273"/>
                <a:gd name="T31" fmla="*/ 1 h 284"/>
                <a:gd name="T32" fmla="*/ 0 w 273"/>
                <a:gd name="T33" fmla="*/ 1 h 284"/>
                <a:gd name="T34" fmla="*/ 0 w 273"/>
                <a:gd name="T35" fmla="*/ 1 h 284"/>
                <a:gd name="T36" fmla="*/ 0 w 273"/>
                <a:gd name="T37" fmla="*/ 1 h 284"/>
                <a:gd name="T38" fmla="*/ 0 w 273"/>
                <a:gd name="T39" fmla="*/ 1 h 284"/>
                <a:gd name="T40" fmla="*/ 0 w 273"/>
                <a:gd name="T41" fmla="*/ 1 h 284"/>
                <a:gd name="T42" fmla="*/ 0 w 273"/>
                <a:gd name="T43" fmla="*/ 1 h 284"/>
                <a:gd name="T44" fmla="*/ 0 w 273"/>
                <a:gd name="T45" fmla="*/ 1 h 284"/>
                <a:gd name="T46" fmla="*/ 0 w 273"/>
                <a:gd name="T47" fmla="*/ 1 h 284"/>
                <a:gd name="T48" fmla="*/ 0 w 273"/>
                <a:gd name="T49" fmla="*/ 1 h 284"/>
                <a:gd name="T50" fmla="*/ 0 w 273"/>
                <a:gd name="T51" fmla="*/ 1 h 284"/>
                <a:gd name="T52" fmla="*/ 0 w 273"/>
                <a:gd name="T53" fmla="*/ 1 h 284"/>
                <a:gd name="T54" fmla="*/ 0 w 273"/>
                <a:gd name="T55" fmla="*/ 1 h 284"/>
                <a:gd name="T56" fmla="*/ 0 w 273"/>
                <a:gd name="T57" fmla="*/ 1 h 284"/>
                <a:gd name="T58" fmla="*/ 0 w 273"/>
                <a:gd name="T59" fmla="*/ 1 h 284"/>
                <a:gd name="T60" fmla="*/ 0 w 273"/>
                <a:gd name="T61" fmla="*/ 1 h 284"/>
                <a:gd name="T62" fmla="*/ 0 w 273"/>
                <a:gd name="T63" fmla="*/ 1 h 284"/>
                <a:gd name="T64" fmla="*/ 0 w 273"/>
                <a:gd name="T65" fmla="*/ 1 h 284"/>
                <a:gd name="T66" fmla="*/ 0 w 273"/>
                <a:gd name="T67" fmla="*/ 1 h 284"/>
                <a:gd name="T68" fmla="*/ 0 w 273"/>
                <a:gd name="T69" fmla="*/ 1 h 284"/>
                <a:gd name="T70" fmla="*/ 0 w 273"/>
                <a:gd name="T71" fmla="*/ 1 h 284"/>
                <a:gd name="T72" fmla="*/ 0 w 273"/>
                <a:gd name="T73" fmla="*/ 1 h 284"/>
                <a:gd name="T74" fmla="*/ 0 w 273"/>
                <a:gd name="T75" fmla="*/ 1 h 284"/>
                <a:gd name="T76" fmla="*/ 0 w 273"/>
                <a:gd name="T77" fmla="*/ 0 h 284"/>
                <a:gd name="T78" fmla="*/ 0 w 273"/>
                <a:gd name="T79" fmla="*/ 1 h 284"/>
                <a:gd name="T80" fmla="*/ 0 w 273"/>
                <a:gd name="T81" fmla="*/ 1 h 284"/>
                <a:gd name="T82" fmla="*/ 0 w 273"/>
                <a:gd name="T83" fmla="*/ 1 h 284"/>
                <a:gd name="T84" fmla="*/ 0 w 273"/>
                <a:gd name="T85" fmla="*/ 1 h 284"/>
                <a:gd name="T86" fmla="*/ 0 w 273"/>
                <a:gd name="T87" fmla="*/ 1 h 284"/>
                <a:gd name="T88" fmla="*/ 0 w 273"/>
                <a:gd name="T89" fmla="*/ 1 h 284"/>
                <a:gd name="T90" fmla="*/ 0 w 273"/>
                <a:gd name="T91" fmla="*/ 1 h 2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3"/>
                <a:gd name="T139" fmla="*/ 0 h 284"/>
                <a:gd name="T140" fmla="*/ 273 w 273"/>
                <a:gd name="T141" fmla="*/ 284 h 2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3" h="284">
                  <a:moveTo>
                    <a:pt x="270" y="5"/>
                  </a:moveTo>
                  <a:lnTo>
                    <a:pt x="273" y="52"/>
                  </a:lnTo>
                  <a:lnTo>
                    <a:pt x="271" y="103"/>
                  </a:lnTo>
                  <a:lnTo>
                    <a:pt x="264" y="152"/>
                  </a:lnTo>
                  <a:lnTo>
                    <a:pt x="251" y="188"/>
                  </a:lnTo>
                  <a:lnTo>
                    <a:pt x="247" y="204"/>
                  </a:lnTo>
                  <a:lnTo>
                    <a:pt x="241" y="234"/>
                  </a:lnTo>
                  <a:lnTo>
                    <a:pt x="237" y="265"/>
                  </a:lnTo>
                  <a:lnTo>
                    <a:pt x="236" y="284"/>
                  </a:lnTo>
                  <a:lnTo>
                    <a:pt x="231" y="271"/>
                  </a:lnTo>
                  <a:lnTo>
                    <a:pt x="231" y="257"/>
                  </a:lnTo>
                  <a:lnTo>
                    <a:pt x="234" y="243"/>
                  </a:lnTo>
                  <a:lnTo>
                    <a:pt x="237" y="230"/>
                  </a:lnTo>
                  <a:lnTo>
                    <a:pt x="239" y="218"/>
                  </a:lnTo>
                  <a:lnTo>
                    <a:pt x="234" y="208"/>
                  </a:lnTo>
                  <a:lnTo>
                    <a:pt x="230" y="199"/>
                  </a:lnTo>
                  <a:lnTo>
                    <a:pt x="223" y="190"/>
                  </a:lnTo>
                  <a:lnTo>
                    <a:pt x="214" y="190"/>
                  </a:lnTo>
                  <a:lnTo>
                    <a:pt x="203" y="190"/>
                  </a:lnTo>
                  <a:lnTo>
                    <a:pt x="191" y="187"/>
                  </a:lnTo>
                  <a:lnTo>
                    <a:pt x="181" y="183"/>
                  </a:lnTo>
                  <a:lnTo>
                    <a:pt x="176" y="180"/>
                  </a:lnTo>
                  <a:lnTo>
                    <a:pt x="170" y="176"/>
                  </a:lnTo>
                  <a:lnTo>
                    <a:pt x="163" y="171"/>
                  </a:lnTo>
                  <a:lnTo>
                    <a:pt x="156" y="164"/>
                  </a:lnTo>
                  <a:lnTo>
                    <a:pt x="147" y="159"/>
                  </a:lnTo>
                  <a:lnTo>
                    <a:pt x="140" y="153"/>
                  </a:lnTo>
                  <a:lnTo>
                    <a:pt x="134" y="150"/>
                  </a:lnTo>
                  <a:lnTo>
                    <a:pt x="130" y="148"/>
                  </a:lnTo>
                  <a:lnTo>
                    <a:pt x="124" y="148"/>
                  </a:lnTo>
                  <a:lnTo>
                    <a:pt x="116" y="152"/>
                  </a:lnTo>
                  <a:lnTo>
                    <a:pt x="103" y="157"/>
                  </a:lnTo>
                  <a:lnTo>
                    <a:pt x="89" y="162"/>
                  </a:lnTo>
                  <a:lnTo>
                    <a:pt x="74" y="169"/>
                  </a:lnTo>
                  <a:lnTo>
                    <a:pt x="60" y="176"/>
                  </a:lnTo>
                  <a:lnTo>
                    <a:pt x="47" y="183"/>
                  </a:lnTo>
                  <a:lnTo>
                    <a:pt x="39" y="188"/>
                  </a:lnTo>
                  <a:lnTo>
                    <a:pt x="26" y="194"/>
                  </a:lnTo>
                  <a:lnTo>
                    <a:pt x="14" y="195"/>
                  </a:lnTo>
                  <a:lnTo>
                    <a:pt x="4" y="192"/>
                  </a:lnTo>
                  <a:lnTo>
                    <a:pt x="0" y="187"/>
                  </a:lnTo>
                  <a:lnTo>
                    <a:pt x="3" y="178"/>
                  </a:lnTo>
                  <a:lnTo>
                    <a:pt x="7" y="167"/>
                  </a:lnTo>
                  <a:lnTo>
                    <a:pt x="14" y="157"/>
                  </a:lnTo>
                  <a:lnTo>
                    <a:pt x="21" y="146"/>
                  </a:lnTo>
                  <a:lnTo>
                    <a:pt x="30" y="138"/>
                  </a:lnTo>
                  <a:lnTo>
                    <a:pt x="39" y="131"/>
                  </a:lnTo>
                  <a:lnTo>
                    <a:pt x="46" y="124"/>
                  </a:lnTo>
                  <a:lnTo>
                    <a:pt x="53" y="119"/>
                  </a:lnTo>
                  <a:lnTo>
                    <a:pt x="60" y="113"/>
                  </a:lnTo>
                  <a:lnTo>
                    <a:pt x="69" y="106"/>
                  </a:lnTo>
                  <a:lnTo>
                    <a:pt x="79" y="99"/>
                  </a:lnTo>
                  <a:lnTo>
                    <a:pt x="89" y="92"/>
                  </a:lnTo>
                  <a:lnTo>
                    <a:pt x="97" y="85"/>
                  </a:lnTo>
                  <a:lnTo>
                    <a:pt x="106" y="80"/>
                  </a:lnTo>
                  <a:lnTo>
                    <a:pt x="111" y="75"/>
                  </a:lnTo>
                  <a:lnTo>
                    <a:pt x="116" y="73"/>
                  </a:lnTo>
                  <a:lnTo>
                    <a:pt x="119" y="70"/>
                  </a:lnTo>
                  <a:lnTo>
                    <a:pt x="120" y="64"/>
                  </a:lnTo>
                  <a:lnTo>
                    <a:pt x="121" y="59"/>
                  </a:lnTo>
                  <a:lnTo>
                    <a:pt x="120" y="56"/>
                  </a:lnTo>
                  <a:lnTo>
                    <a:pt x="117" y="54"/>
                  </a:lnTo>
                  <a:lnTo>
                    <a:pt x="111" y="50"/>
                  </a:lnTo>
                  <a:lnTo>
                    <a:pt x="104" y="47"/>
                  </a:lnTo>
                  <a:lnTo>
                    <a:pt x="96" y="42"/>
                  </a:lnTo>
                  <a:lnTo>
                    <a:pt x="87" y="38"/>
                  </a:lnTo>
                  <a:lnTo>
                    <a:pt x="79" y="35"/>
                  </a:lnTo>
                  <a:lnTo>
                    <a:pt x="73" y="33"/>
                  </a:lnTo>
                  <a:lnTo>
                    <a:pt x="70" y="31"/>
                  </a:lnTo>
                  <a:lnTo>
                    <a:pt x="67" y="29"/>
                  </a:lnTo>
                  <a:lnTo>
                    <a:pt x="63" y="26"/>
                  </a:lnTo>
                  <a:lnTo>
                    <a:pt x="60" y="22"/>
                  </a:lnTo>
                  <a:lnTo>
                    <a:pt x="59" y="17"/>
                  </a:lnTo>
                  <a:lnTo>
                    <a:pt x="57" y="12"/>
                  </a:lnTo>
                  <a:lnTo>
                    <a:pt x="57" y="7"/>
                  </a:lnTo>
                  <a:lnTo>
                    <a:pt x="53" y="3"/>
                  </a:lnTo>
                  <a:lnTo>
                    <a:pt x="47" y="0"/>
                  </a:lnTo>
                  <a:lnTo>
                    <a:pt x="56" y="0"/>
                  </a:lnTo>
                  <a:lnTo>
                    <a:pt x="69" y="3"/>
                  </a:lnTo>
                  <a:lnTo>
                    <a:pt x="84" y="8"/>
                  </a:lnTo>
                  <a:lnTo>
                    <a:pt x="103" y="15"/>
                  </a:lnTo>
                  <a:lnTo>
                    <a:pt x="123" y="22"/>
                  </a:lnTo>
                  <a:lnTo>
                    <a:pt x="141" y="29"/>
                  </a:lnTo>
                  <a:lnTo>
                    <a:pt x="159" y="35"/>
                  </a:lnTo>
                  <a:lnTo>
                    <a:pt x="173" y="38"/>
                  </a:lnTo>
                  <a:lnTo>
                    <a:pt x="186" y="40"/>
                  </a:lnTo>
                  <a:lnTo>
                    <a:pt x="199" y="38"/>
                  </a:lnTo>
                  <a:lnTo>
                    <a:pt x="211" y="35"/>
                  </a:lnTo>
                  <a:lnTo>
                    <a:pt x="224" y="29"/>
                  </a:lnTo>
                  <a:lnTo>
                    <a:pt x="236" y="22"/>
                  </a:lnTo>
                  <a:lnTo>
                    <a:pt x="249" y="17"/>
                  </a:lnTo>
                  <a:lnTo>
                    <a:pt x="260" y="10"/>
                  </a:lnTo>
                  <a:lnTo>
                    <a:pt x="270"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18" name="Freeform 93"/>
            <p:cNvSpPr>
              <a:spLocks/>
            </p:cNvSpPr>
            <p:nvPr/>
          </p:nvSpPr>
          <p:spPr bwMode="auto">
            <a:xfrm>
              <a:off x="5588" y="5288"/>
              <a:ext cx="159" cy="249"/>
            </a:xfrm>
            <a:custGeom>
              <a:avLst/>
              <a:gdLst>
                <a:gd name="T0" fmla="*/ 1 w 317"/>
                <a:gd name="T1" fmla="*/ 1 h 496"/>
                <a:gd name="T2" fmla="*/ 1 w 317"/>
                <a:gd name="T3" fmla="*/ 1 h 496"/>
                <a:gd name="T4" fmla="*/ 1 w 317"/>
                <a:gd name="T5" fmla="*/ 1 h 496"/>
                <a:gd name="T6" fmla="*/ 1 w 317"/>
                <a:gd name="T7" fmla="*/ 1 h 496"/>
                <a:gd name="T8" fmla="*/ 1 w 317"/>
                <a:gd name="T9" fmla="*/ 1 h 496"/>
                <a:gd name="T10" fmla="*/ 1 w 317"/>
                <a:gd name="T11" fmla="*/ 1 h 496"/>
                <a:gd name="T12" fmla="*/ 1 w 317"/>
                <a:gd name="T13" fmla="*/ 1 h 496"/>
                <a:gd name="T14" fmla="*/ 1 w 317"/>
                <a:gd name="T15" fmla="*/ 1 h 496"/>
                <a:gd name="T16" fmla="*/ 1 w 317"/>
                <a:gd name="T17" fmla="*/ 1 h 496"/>
                <a:gd name="T18" fmla="*/ 1 w 317"/>
                <a:gd name="T19" fmla="*/ 1 h 496"/>
                <a:gd name="T20" fmla="*/ 1 w 317"/>
                <a:gd name="T21" fmla="*/ 1 h 496"/>
                <a:gd name="T22" fmla="*/ 1 w 317"/>
                <a:gd name="T23" fmla="*/ 1 h 496"/>
                <a:gd name="T24" fmla="*/ 1 w 317"/>
                <a:gd name="T25" fmla="*/ 1 h 496"/>
                <a:gd name="T26" fmla="*/ 1 w 317"/>
                <a:gd name="T27" fmla="*/ 1 h 496"/>
                <a:gd name="T28" fmla="*/ 1 w 317"/>
                <a:gd name="T29" fmla="*/ 1 h 496"/>
                <a:gd name="T30" fmla="*/ 1 w 317"/>
                <a:gd name="T31" fmla="*/ 1 h 496"/>
                <a:gd name="T32" fmla="*/ 1 w 317"/>
                <a:gd name="T33" fmla="*/ 1 h 496"/>
                <a:gd name="T34" fmla="*/ 1 w 317"/>
                <a:gd name="T35" fmla="*/ 1 h 496"/>
                <a:gd name="T36" fmla="*/ 1 w 317"/>
                <a:gd name="T37" fmla="*/ 1 h 496"/>
                <a:gd name="T38" fmla="*/ 1 w 317"/>
                <a:gd name="T39" fmla="*/ 1 h 496"/>
                <a:gd name="T40" fmla="*/ 1 w 317"/>
                <a:gd name="T41" fmla="*/ 1 h 496"/>
                <a:gd name="T42" fmla="*/ 1 w 317"/>
                <a:gd name="T43" fmla="*/ 1 h 496"/>
                <a:gd name="T44" fmla="*/ 1 w 317"/>
                <a:gd name="T45" fmla="*/ 1 h 496"/>
                <a:gd name="T46" fmla="*/ 1 w 317"/>
                <a:gd name="T47" fmla="*/ 0 h 496"/>
                <a:gd name="T48" fmla="*/ 1 w 317"/>
                <a:gd name="T49" fmla="*/ 1 h 496"/>
                <a:gd name="T50" fmla="*/ 1 w 317"/>
                <a:gd name="T51" fmla="*/ 1 h 496"/>
                <a:gd name="T52" fmla="*/ 0 w 317"/>
                <a:gd name="T53" fmla="*/ 1 h 496"/>
                <a:gd name="T54" fmla="*/ 1 w 317"/>
                <a:gd name="T55" fmla="*/ 1 h 496"/>
                <a:gd name="T56" fmla="*/ 1 w 317"/>
                <a:gd name="T57" fmla="*/ 1 h 496"/>
                <a:gd name="T58" fmla="*/ 1 w 317"/>
                <a:gd name="T59" fmla="*/ 1 h 496"/>
                <a:gd name="T60" fmla="*/ 1 w 317"/>
                <a:gd name="T61" fmla="*/ 1 h 496"/>
                <a:gd name="T62" fmla="*/ 1 w 317"/>
                <a:gd name="T63" fmla="*/ 1 h 496"/>
                <a:gd name="T64" fmla="*/ 1 w 317"/>
                <a:gd name="T65" fmla="*/ 1 h 496"/>
                <a:gd name="T66" fmla="*/ 1 w 317"/>
                <a:gd name="T67" fmla="*/ 1 h 496"/>
                <a:gd name="T68" fmla="*/ 1 w 317"/>
                <a:gd name="T69" fmla="*/ 1 h 496"/>
                <a:gd name="T70" fmla="*/ 1 w 317"/>
                <a:gd name="T71" fmla="*/ 1 h 496"/>
                <a:gd name="T72" fmla="*/ 1 w 317"/>
                <a:gd name="T73" fmla="*/ 1 h 496"/>
                <a:gd name="T74" fmla="*/ 1 w 317"/>
                <a:gd name="T75" fmla="*/ 1 h 496"/>
                <a:gd name="T76" fmla="*/ 1 w 317"/>
                <a:gd name="T77" fmla="*/ 1 h 496"/>
                <a:gd name="T78" fmla="*/ 1 w 317"/>
                <a:gd name="T79" fmla="*/ 1 h 496"/>
                <a:gd name="T80" fmla="*/ 1 w 317"/>
                <a:gd name="T81" fmla="*/ 1 h 496"/>
                <a:gd name="T82" fmla="*/ 1 w 317"/>
                <a:gd name="T83" fmla="*/ 1 h 496"/>
                <a:gd name="T84" fmla="*/ 1 w 317"/>
                <a:gd name="T85" fmla="*/ 1 h 496"/>
                <a:gd name="T86" fmla="*/ 1 w 317"/>
                <a:gd name="T87" fmla="*/ 1 h 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7"/>
                <a:gd name="T133" fmla="*/ 0 h 496"/>
                <a:gd name="T134" fmla="*/ 317 w 317"/>
                <a:gd name="T135" fmla="*/ 496 h 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7" h="496">
                  <a:moveTo>
                    <a:pt x="271" y="496"/>
                  </a:moveTo>
                  <a:lnTo>
                    <a:pt x="278" y="493"/>
                  </a:lnTo>
                  <a:lnTo>
                    <a:pt x="286" y="487"/>
                  </a:lnTo>
                  <a:lnTo>
                    <a:pt x="293" y="484"/>
                  </a:lnTo>
                  <a:lnTo>
                    <a:pt x="300" y="479"/>
                  </a:lnTo>
                  <a:lnTo>
                    <a:pt x="296" y="456"/>
                  </a:lnTo>
                  <a:lnTo>
                    <a:pt x="298" y="423"/>
                  </a:lnTo>
                  <a:lnTo>
                    <a:pt x="306" y="388"/>
                  </a:lnTo>
                  <a:lnTo>
                    <a:pt x="314" y="358"/>
                  </a:lnTo>
                  <a:lnTo>
                    <a:pt x="317" y="337"/>
                  </a:lnTo>
                  <a:lnTo>
                    <a:pt x="311" y="318"/>
                  </a:lnTo>
                  <a:lnTo>
                    <a:pt x="300" y="302"/>
                  </a:lnTo>
                  <a:lnTo>
                    <a:pt x="286" y="290"/>
                  </a:lnTo>
                  <a:lnTo>
                    <a:pt x="277" y="283"/>
                  </a:lnTo>
                  <a:lnTo>
                    <a:pt x="268" y="274"/>
                  </a:lnTo>
                  <a:lnTo>
                    <a:pt x="258" y="265"/>
                  </a:lnTo>
                  <a:lnTo>
                    <a:pt x="250" y="255"/>
                  </a:lnTo>
                  <a:lnTo>
                    <a:pt x="240" y="244"/>
                  </a:lnTo>
                  <a:lnTo>
                    <a:pt x="233" y="234"/>
                  </a:lnTo>
                  <a:lnTo>
                    <a:pt x="226" y="225"/>
                  </a:lnTo>
                  <a:lnTo>
                    <a:pt x="221" y="218"/>
                  </a:lnTo>
                  <a:lnTo>
                    <a:pt x="218" y="208"/>
                  </a:lnTo>
                  <a:lnTo>
                    <a:pt x="223" y="197"/>
                  </a:lnTo>
                  <a:lnTo>
                    <a:pt x="233" y="190"/>
                  </a:lnTo>
                  <a:lnTo>
                    <a:pt x="244" y="189"/>
                  </a:lnTo>
                  <a:lnTo>
                    <a:pt x="246" y="185"/>
                  </a:lnTo>
                  <a:lnTo>
                    <a:pt x="247" y="183"/>
                  </a:lnTo>
                  <a:lnTo>
                    <a:pt x="248" y="180"/>
                  </a:lnTo>
                  <a:lnTo>
                    <a:pt x="248" y="178"/>
                  </a:lnTo>
                  <a:lnTo>
                    <a:pt x="236" y="168"/>
                  </a:lnTo>
                  <a:lnTo>
                    <a:pt x="227" y="159"/>
                  </a:lnTo>
                  <a:lnTo>
                    <a:pt x="220" y="150"/>
                  </a:lnTo>
                  <a:lnTo>
                    <a:pt x="214" y="141"/>
                  </a:lnTo>
                  <a:lnTo>
                    <a:pt x="208" y="131"/>
                  </a:lnTo>
                  <a:lnTo>
                    <a:pt x="206" y="122"/>
                  </a:lnTo>
                  <a:lnTo>
                    <a:pt x="201" y="112"/>
                  </a:lnTo>
                  <a:lnTo>
                    <a:pt x="197" y="100"/>
                  </a:lnTo>
                  <a:lnTo>
                    <a:pt x="188" y="87"/>
                  </a:lnTo>
                  <a:lnTo>
                    <a:pt x="174" y="73"/>
                  </a:lnTo>
                  <a:lnTo>
                    <a:pt x="157" y="59"/>
                  </a:lnTo>
                  <a:lnTo>
                    <a:pt x="139" y="45"/>
                  </a:lnTo>
                  <a:lnTo>
                    <a:pt x="119" y="33"/>
                  </a:lnTo>
                  <a:lnTo>
                    <a:pt x="100" y="23"/>
                  </a:lnTo>
                  <a:lnTo>
                    <a:pt x="83" y="14"/>
                  </a:lnTo>
                  <a:lnTo>
                    <a:pt x="71" y="7"/>
                  </a:lnTo>
                  <a:lnTo>
                    <a:pt x="61" y="3"/>
                  </a:lnTo>
                  <a:lnTo>
                    <a:pt x="51" y="0"/>
                  </a:lnTo>
                  <a:lnTo>
                    <a:pt x="41" y="0"/>
                  </a:lnTo>
                  <a:lnTo>
                    <a:pt x="33" y="0"/>
                  </a:lnTo>
                  <a:lnTo>
                    <a:pt x="24" y="2"/>
                  </a:lnTo>
                  <a:lnTo>
                    <a:pt x="17" y="7"/>
                  </a:lnTo>
                  <a:lnTo>
                    <a:pt x="10" y="14"/>
                  </a:lnTo>
                  <a:lnTo>
                    <a:pt x="6" y="23"/>
                  </a:lnTo>
                  <a:lnTo>
                    <a:pt x="0" y="44"/>
                  </a:lnTo>
                  <a:lnTo>
                    <a:pt x="4" y="63"/>
                  </a:lnTo>
                  <a:lnTo>
                    <a:pt x="13" y="80"/>
                  </a:lnTo>
                  <a:lnTo>
                    <a:pt x="27" y="93"/>
                  </a:lnTo>
                  <a:lnTo>
                    <a:pt x="36" y="98"/>
                  </a:lnTo>
                  <a:lnTo>
                    <a:pt x="46" y="105"/>
                  </a:lnTo>
                  <a:lnTo>
                    <a:pt x="56" y="112"/>
                  </a:lnTo>
                  <a:lnTo>
                    <a:pt x="64" y="119"/>
                  </a:lnTo>
                  <a:lnTo>
                    <a:pt x="73" y="126"/>
                  </a:lnTo>
                  <a:lnTo>
                    <a:pt x="81" y="133"/>
                  </a:lnTo>
                  <a:lnTo>
                    <a:pt x="86" y="140"/>
                  </a:lnTo>
                  <a:lnTo>
                    <a:pt x="89" y="147"/>
                  </a:lnTo>
                  <a:lnTo>
                    <a:pt x="91" y="161"/>
                  </a:lnTo>
                  <a:lnTo>
                    <a:pt x="97" y="176"/>
                  </a:lnTo>
                  <a:lnTo>
                    <a:pt x="106" y="194"/>
                  </a:lnTo>
                  <a:lnTo>
                    <a:pt x="117" y="206"/>
                  </a:lnTo>
                  <a:lnTo>
                    <a:pt x="124" y="211"/>
                  </a:lnTo>
                  <a:lnTo>
                    <a:pt x="131" y="220"/>
                  </a:lnTo>
                  <a:lnTo>
                    <a:pt x="139" y="227"/>
                  </a:lnTo>
                  <a:lnTo>
                    <a:pt x="146" y="236"/>
                  </a:lnTo>
                  <a:lnTo>
                    <a:pt x="150" y="246"/>
                  </a:lnTo>
                  <a:lnTo>
                    <a:pt x="154" y="255"/>
                  </a:lnTo>
                  <a:lnTo>
                    <a:pt x="157" y="264"/>
                  </a:lnTo>
                  <a:lnTo>
                    <a:pt x="157" y="272"/>
                  </a:lnTo>
                  <a:lnTo>
                    <a:pt x="154" y="288"/>
                  </a:lnTo>
                  <a:lnTo>
                    <a:pt x="150" y="307"/>
                  </a:lnTo>
                  <a:lnTo>
                    <a:pt x="149" y="327"/>
                  </a:lnTo>
                  <a:lnTo>
                    <a:pt x="151" y="344"/>
                  </a:lnTo>
                  <a:lnTo>
                    <a:pt x="161" y="363"/>
                  </a:lnTo>
                  <a:lnTo>
                    <a:pt x="177" y="382"/>
                  </a:lnTo>
                  <a:lnTo>
                    <a:pt x="197" y="402"/>
                  </a:lnTo>
                  <a:lnTo>
                    <a:pt x="218" y="423"/>
                  </a:lnTo>
                  <a:lnTo>
                    <a:pt x="238" y="442"/>
                  </a:lnTo>
                  <a:lnTo>
                    <a:pt x="256" y="461"/>
                  </a:lnTo>
                  <a:lnTo>
                    <a:pt x="267" y="479"/>
                  </a:lnTo>
                  <a:lnTo>
                    <a:pt x="271" y="49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19" name="Freeform 94"/>
            <p:cNvSpPr>
              <a:spLocks/>
            </p:cNvSpPr>
            <p:nvPr/>
          </p:nvSpPr>
          <p:spPr bwMode="auto">
            <a:xfrm>
              <a:off x="5628" y="5314"/>
              <a:ext cx="40" cy="34"/>
            </a:xfrm>
            <a:custGeom>
              <a:avLst/>
              <a:gdLst>
                <a:gd name="T0" fmla="*/ 0 w 81"/>
                <a:gd name="T1" fmla="*/ 1 h 68"/>
                <a:gd name="T2" fmla="*/ 0 w 81"/>
                <a:gd name="T3" fmla="*/ 1 h 68"/>
                <a:gd name="T4" fmla="*/ 0 w 81"/>
                <a:gd name="T5" fmla="*/ 1 h 68"/>
                <a:gd name="T6" fmla="*/ 0 w 81"/>
                <a:gd name="T7" fmla="*/ 1 h 68"/>
                <a:gd name="T8" fmla="*/ 0 w 81"/>
                <a:gd name="T9" fmla="*/ 1 h 68"/>
                <a:gd name="T10" fmla="*/ 0 w 81"/>
                <a:gd name="T11" fmla="*/ 1 h 68"/>
                <a:gd name="T12" fmla="*/ 0 w 81"/>
                <a:gd name="T13" fmla="*/ 1 h 68"/>
                <a:gd name="T14" fmla="*/ 0 w 81"/>
                <a:gd name="T15" fmla="*/ 0 h 68"/>
                <a:gd name="T16" fmla="*/ 0 w 81"/>
                <a:gd name="T17" fmla="*/ 1 h 68"/>
                <a:gd name="T18" fmla="*/ 0 w 81"/>
                <a:gd name="T19" fmla="*/ 1 h 68"/>
                <a:gd name="T20" fmla="*/ 0 w 81"/>
                <a:gd name="T21" fmla="*/ 1 h 68"/>
                <a:gd name="T22" fmla="*/ 0 w 81"/>
                <a:gd name="T23" fmla="*/ 1 h 68"/>
                <a:gd name="T24" fmla="*/ 0 w 81"/>
                <a:gd name="T25" fmla="*/ 1 h 68"/>
                <a:gd name="T26" fmla="*/ 0 w 81"/>
                <a:gd name="T27" fmla="*/ 1 h 68"/>
                <a:gd name="T28" fmla="*/ 0 w 81"/>
                <a:gd name="T29" fmla="*/ 1 h 68"/>
                <a:gd name="T30" fmla="*/ 0 w 81"/>
                <a:gd name="T31" fmla="*/ 1 h 68"/>
                <a:gd name="T32" fmla="*/ 0 w 81"/>
                <a:gd name="T33" fmla="*/ 1 h 68"/>
                <a:gd name="T34" fmla="*/ 0 w 81"/>
                <a:gd name="T35" fmla="*/ 1 h 68"/>
                <a:gd name="T36" fmla="*/ 0 w 81"/>
                <a:gd name="T37" fmla="*/ 1 h 68"/>
                <a:gd name="T38" fmla="*/ 0 w 81"/>
                <a:gd name="T39" fmla="*/ 1 h 68"/>
                <a:gd name="T40" fmla="*/ 0 w 81"/>
                <a:gd name="T41" fmla="*/ 1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68"/>
                <a:gd name="T65" fmla="*/ 81 w 81"/>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68">
                  <a:moveTo>
                    <a:pt x="81" y="68"/>
                  </a:moveTo>
                  <a:lnTo>
                    <a:pt x="74" y="55"/>
                  </a:lnTo>
                  <a:lnTo>
                    <a:pt x="64" y="43"/>
                  </a:lnTo>
                  <a:lnTo>
                    <a:pt x="52" y="31"/>
                  </a:lnTo>
                  <a:lnTo>
                    <a:pt x="40" y="21"/>
                  </a:lnTo>
                  <a:lnTo>
                    <a:pt x="28" y="10"/>
                  </a:lnTo>
                  <a:lnTo>
                    <a:pt x="20" y="3"/>
                  </a:lnTo>
                  <a:lnTo>
                    <a:pt x="11" y="0"/>
                  </a:lnTo>
                  <a:lnTo>
                    <a:pt x="7" y="1"/>
                  </a:lnTo>
                  <a:lnTo>
                    <a:pt x="2" y="12"/>
                  </a:lnTo>
                  <a:lnTo>
                    <a:pt x="0" y="24"/>
                  </a:lnTo>
                  <a:lnTo>
                    <a:pt x="0" y="38"/>
                  </a:lnTo>
                  <a:lnTo>
                    <a:pt x="8" y="43"/>
                  </a:lnTo>
                  <a:lnTo>
                    <a:pt x="15" y="43"/>
                  </a:lnTo>
                  <a:lnTo>
                    <a:pt x="22" y="43"/>
                  </a:lnTo>
                  <a:lnTo>
                    <a:pt x="31" y="43"/>
                  </a:lnTo>
                  <a:lnTo>
                    <a:pt x="41" y="43"/>
                  </a:lnTo>
                  <a:lnTo>
                    <a:pt x="51" y="45"/>
                  </a:lnTo>
                  <a:lnTo>
                    <a:pt x="61" y="50"/>
                  </a:lnTo>
                  <a:lnTo>
                    <a:pt x="71" y="57"/>
                  </a:lnTo>
                  <a:lnTo>
                    <a:pt x="81" y="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20" name="Freeform 95"/>
            <p:cNvSpPr>
              <a:spLocks/>
            </p:cNvSpPr>
            <p:nvPr/>
          </p:nvSpPr>
          <p:spPr bwMode="auto">
            <a:xfrm>
              <a:off x="5675" y="5388"/>
              <a:ext cx="48" cy="100"/>
            </a:xfrm>
            <a:custGeom>
              <a:avLst/>
              <a:gdLst>
                <a:gd name="T0" fmla="*/ 0 w 95"/>
                <a:gd name="T1" fmla="*/ 0 h 199"/>
                <a:gd name="T2" fmla="*/ 1 w 95"/>
                <a:gd name="T3" fmla="*/ 1 h 199"/>
                <a:gd name="T4" fmla="*/ 1 w 95"/>
                <a:gd name="T5" fmla="*/ 1 h 199"/>
                <a:gd name="T6" fmla="*/ 1 w 95"/>
                <a:gd name="T7" fmla="*/ 1 h 199"/>
                <a:gd name="T8" fmla="*/ 1 w 95"/>
                <a:gd name="T9" fmla="*/ 1 h 199"/>
                <a:gd name="T10" fmla="*/ 1 w 95"/>
                <a:gd name="T11" fmla="*/ 1 h 199"/>
                <a:gd name="T12" fmla="*/ 1 w 95"/>
                <a:gd name="T13" fmla="*/ 1 h 199"/>
                <a:gd name="T14" fmla="*/ 1 w 95"/>
                <a:gd name="T15" fmla="*/ 1 h 199"/>
                <a:gd name="T16" fmla="*/ 1 w 95"/>
                <a:gd name="T17" fmla="*/ 1 h 199"/>
                <a:gd name="T18" fmla="*/ 1 w 95"/>
                <a:gd name="T19" fmla="*/ 1 h 199"/>
                <a:gd name="T20" fmla="*/ 1 w 95"/>
                <a:gd name="T21" fmla="*/ 1 h 199"/>
                <a:gd name="T22" fmla="*/ 1 w 95"/>
                <a:gd name="T23" fmla="*/ 1 h 199"/>
                <a:gd name="T24" fmla="*/ 1 w 95"/>
                <a:gd name="T25" fmla="*/ 1 h 199"/>
                <a:gd name="T26" fmla="*/ 1 w 95"/>
                <a:gd name="T27" fmla="*/ 1 h 199"/>
                <a:gd name="T28" fmla="*/ 1 w 95"/>
                <a:gd name="T29" fmla="*/ 1 h 199"/>
                <a:gd name="T30" fmla="*/ 1 w 95"/>
                <a:gd name="T31" fmla="*/ 1 h 199"/>
                <a:gd name="T32" fmla="*/ 1 w 95"/>
                <a:gd name="T33" fmla="*/ 1 h 199"/>
                <a:gd name="T34" fmla="*/ 1 w 95"/>
                <a:gd name="T35" fmla="*/ 1 h 199"/>
                <a:gd name="T36" fmla="*/ 1 w 95"/>
                <a:gd name="T37" fmla="*/ 1 h 199"/>
                <a:gd name="T38" fmla="*/ 1 w 95"/>
                <a:gd name="T39" fmla="*/ 1 h 199"/>
                <a:gd name="T40" fmla="*/ 1 w 95"/>
                <a:gd name="T41" fmla="*/ 1 h 199"/>
                <a:gd name="T42" fmla="*/ 1 w 95"/>
                <a:gd name="T43" fmla="*/ 1 h 199"/>
                <a:gd name="T44" fmla="*/ 1 w 95"/>
                <a:gd name="T45" fmla="*/ 1 h 199"/>
                <a:gd name="T46" fmla="*/ 1 w 95"/>
                <a:gd name="T47" fmla="*/ 1 h 199"/>
                <a:gd name="T48" fmla="*/ 1 w 95"/>
                <a:gd name="T49" fmla="*/ 1 h 199"/>
                <a:gd name="T50" fmla="*/ 1 w 95"/>
                <a:gd name="T51" fmla="*/ 1 h 199"/>
                <a:gd name="T52" fmla="*/ 1 w 95"/>
                <a:gd name="T53" fmla="*/ 1 h 199"/>
                <a:gd name="T54" fmla="*/ 1 w 95"/>
                <a:gd name="T55" fmla="*/ 1 h 199"/>
                <a:gd name="T56" fmla="*/ 1 w 95"/>
                <a:gd name="T57" fmla="*/ 1 h 199"/>
                <a:gd name="T58" fmla="*/ 1 w 95"/>
                <a:gd name="T59" fmla="*/ 1 h 199"/>
                <a:gd name="T60" fmla="*/ 1 w 95"/>
                <a:gd name="T61" fmla="*/ 1 h 199"/>
                <a:gd name="T62" fmla="*/ 1 w 95"/>
                <a:gd name="T63" fmla="*/ 1 h 199"/>
                <a:gd name="T64" fmla="*/ 0 w 95"/>
                <a:gd name="T65" fmla="*/ 0 h 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199"/>
                <a:gd name="T101" fmla="*/ 95 w 95"/>
                <a:gd name="T102" fmla="*/ 199 h 1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199">
                  <a:moveTo>
                    <a:pt x="0" y="0"/>
                  </a:moveTo>
                  <a:lnTo>
                    <a:pt x="14" y="12"/>
                  </a:lnTo>
                  <a:lnTo>
                    <a:pt x="24" y="28"/>
                  </a:lnTo>
                  <a:lnTo>
                    <a:pt x="30" y="45"/>
                  </a:lnTo>
                  <a:lnTo>
                    <a:pt x="38" y="63"/>
                  </a:lnTo>
                  <a:lnTo>
                    <a:pt x="43" y="70"/>
                  </a:lnTo>
                  <a:lnTo>
                    <a:pt x="50" y="79"/>
                  </a:lnTo>
                  <a:lnTo>
                    <a:pt x="60" y="91"/>
                  </a:lnTo>
                  <a:lnTo>
                    <a:pt x="70" y="105"/>
                  </a:lnTo>
                  <a:lnTo>
                    <a:pt x="80" y="119"/>
                  </a:lnTo>
                  <a:lnTo>
                    <a:pt x="87" y="133"/>
                  </a:lnTo>
                  <a:lnTo>
                    <a:pt x="93" y="145"/>
                  </a:lnTo>
                  <a:lnTo>
                    <a:pt x="95" y="154"/>
                  </a:lnTo>
                  <a:lnTo>
                    <a:pt x="95" y="170"/>
                  </a:lnTo>
                  <a:lnTo>
                    <a:pt x="95" y="182"/>
                  </a:lnTo>
                  <a:lnTo>
                    <a:pt x="91" y="192"/>
                  </a:lnTo>
                  <a:lnTo>
                    <a:pt x="84" y="199"/>
                  </a:lnTo>
                  <a:lnTo>
                    <a:pt x="80" y="199"/>
                  </a:lnTo>
                  <a:lnTo>
                    <a:pt x="73" y="196"/>
                  </a:lnTo>
                  <a:lnTo>
                    <a:pt x="65" y="190"/>
                  </a:lnTo>
                  <a:lnTo>
                    <a:pt x="57" y="183"/>
                  </a:lnTo>
                  <a:lnTo>
                    <a:pt x="50" y="176"/>
                  </a:lnTo>
                  <a:lnTo>
                    <a:pt x="41" y="166"/>
                  </a:lnTo>
                  <a:lnTo>
                    <a:pt x="35" y="157"/>
                  </a:lnTo>
                  <a:lnTo>
                    <a:pt x="30" y="147"/>
                  </a:lnTo>
                  <a:lnTo>
                    <a:pt x="21" y="122"/>
                  </a:lnTo>
                  <a:lnTo>
                    <a:pt x="15" y="91"/>
                  </a:lnTo>
                  <a:lnTo>
                    <a:pt x="10" y="63"/>
                  </a:lnTo>
                  <a:lnTo>
                    <a:pt x="8" y="42"/>
                  </a:lnTo>
                  <a:lnTo>
                    <a:pt x="7" y="32"/>
                  </a:lnTo>
                  <a:lnTo>
                    <a:pt x="7" y="23"/>
                  </a:lnTo>
                  <a:lnTo>
                    <a:pt x="4" y="12"/>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21" name="Freeform 96"/>
            <p:cNvSpPr>
              <a:spLocks/>
            </p:cNvSpPr>
            <p:nvPr/>
          </p:nvSpPr>
          <p:spPr bwMode="auto">
            <a:xfrm>
              <a:off x="6827" y="5227"/>
              <a:ext cx="332" cy="691"/>
            </a:xfrm>
            <a:custGeom>
              <a:avLst/>
              <a:gdLst>
                <a:gd name="T0" fmla="*/ 1 w 664"/>
                <a:gd name="T1" fmla="*/ 1 h 1381"/>
                <a:gd name="T2" fmla="*/ 1 w 664"/>
                <a:gd name="T3" fmla="*/ 1 h 1381"/>
                <a:gd name="T4" fmla="*/ 1 w 664"/>
                <a:gd name="T5" fmla="*/ 1 h 1381"/>
                <a:gd name="T6" fmla="*/ 1 w 664"/>
                <a:gd name="T7" fmla="*/ 1 h 1381"/>
                <a:gd name="T8" fmla="*/ 1 w 664"/>
                <a:gd name="T9" fmla="*/ 1 h 1381"/>
                <a:gd name="T10" fmla="*/ 1 w 664"/>
                <a:gd name="T11" fmla="*/ 1 h 1381"/>
                <a:gd name="T12" fmla="*/ 1 w 664"/>
                <a:gd name="T13" fmla="*/ 1 h 1381"/>
                <a:gd name="T14" fmla="*/ 1 w 664"/>
                <a:gd name="T15" fmla="*/ 1 h 1381"/>
                <a:gd name="T16" fmla="*/ 1 w 664"/>
                <a:gd name="T17" fmla="*/ 1 h 1381"/>
                <a:gd name="T18" fmla="*/ 1 w 664"/>
                <a:gd name="T19" fmla="*/ 1 h 1381"/>
                <a:gd name="T20" fmla="*/ 1 w 664"/>
                <a:gd name="T21" fmla="*/ 1 h 1381"/>
                <a:gd name="T22" fmla="*/ 1 w 664"/>
                <a:gd name="T23" fmla="*/ 1 h 1381"/>
                <a:gd name="T24" fmla="*/ 1 w 664"/>
                <a:gd name="T25" fmla="*/ 1 h 1381"/>
                <a:gd name="T26" fmla="*/ 1 w 664"/>
                <a:gd name="T27" fmla="*/ 1 h 1381"/>
                <a:gd name="T28" fmla="*/ 1 w 664"/>
                <a:gd name="T29" fmla="*/ 1 h 1381"/>
                <a:gd name="T30" fmla="*/ 1 w 664"/>
                <a:gd name="T31" fmla="*/ 1 h 1381"/>
                <a:gd name="T32" fmla="*/ 1 w 664"/>
                <a:gd name="T33" fmla="*/ 1 h 1381"/>
                <a:gd name="T34" fmla="*/ 1 w 664"/>
                <a:gd name="T35" fmla="*/ 1 h 1381"/>
                <a:gd name="T36" fmla="*/ 1 w 664"/>
                <a:gd name="T37" fmla="*/ 1 h 1381"/>
                <a:gd name="T38" fmla="*/ 1 w 664"/>
                <a:gd name="T39" fmla="*/ 1 h 1381"/>
                <a:gd name="T40" fmla="*/ 1 w 664"/>
                <a:gd name="T41" fmla="*/ 1 h 1381"/>
                <a:gd name="T42" fmla="*/ 1 w 664"/>
                <a:gd name="T43" fmla="*/ 1 h 1381"/>
                <a:gd name="T44" fmla="*/ 1 w 664"/>
                <a:gd name="T45" fmla="*/ 1 h 1381"/>
                <a:gd name="T46" fmla="*/ 1 w 664"/>
                <a:gd name="T47" fmla="*/ 1 h 1381"/>
                <a:gd name="T48" fmla="*/ 1 w 664"/>
                <a:gd name="T49" fmla="*/ 1 h 1381"/>
                <a:gd name="T50" fmla="*/ 1 w 664"/>
                <a:gd name="T51" fmla="*/ 1 h 1381"/>
                <a:gd name="T52" fmla="*/ 1 w 664"/>
                <a:gd name="T53" fmla="*/ 1 h 1381"/>
                <a:gd name="T54" fmla="*/ 1 w 664"/>
                <a:gd name="T55" fmla="*/ 1 h 1381"/>
                <a:gd name="T56" fmla="*/ 1 w 664"/>
                <a:gd name="T57" fmla="*/ 1 h 1381"/>
                <a:gd name="T58" fmla="*/ 1 w 664"/>
                <a:gd name="T59" fmla="*/ 1 h 1381"/>
                <a:gd name="T60" fmla="*/ 1 w 664"/>
                <a:gd name="T61" fmla="*/ 0 h 1381"/>
                <a:gd name="T62" fmla="*/ 1 w 664"/>
                <a:gd name="T63" fmla="*/ 1 h 1381"/>
                <a:gd name="T64" fmla="*/ 1 w 664"/>
                <a:gd name="T65" fmla="*/ 1 h 1381"/>
                <a:gd name="T66" fmla="*/ 1 w 664"/>
                <a:gd name="T67" fmla="*/ 1 h 1381"/>
                <a:gd name="T68" fmla="*/ 1 w 664"/>
                <a:gd name="T69" fmla="*/ 1 h 1381"/>
                <a:gd name="T70" fmla="*/ 1 w 664"/>
                <a:gd name="T71" fmla="*/ 1 h 1381"/>
                <a:gd name="T72" fmla="*/ 1 w 664"/>
                <a:gd name="T73" fmla="*/ 1 h 1381"/>
                <a:gd name="T74" fmla="*/ 1 w 664"/>
                <a:gd name="T75" fmla="*/ 1 h 1381"/>
                <a:gd name="T76" fmla="*/ 1 w 664"/>
                <a:gd name="T77" fmla="*/ 1 h 1381"/>
                <a:gd name="T78" fmla="*/ 1 w 664"/>
                <a:gd name="T79" fmla="*/ 1 h 1381"/>
                <a:gd name="T80" fmla="*/ 1 w 664"/>
                <a:gd name="T81" fmla="*/ 1 h 1381"/>
                <a:gd name="T82" fmla="*/ 1 w 664"/>
                <a:gd name="T83" fmla="*/ 1 h 1381"/>
                <a:gd name="T84" fmla="*/ 1 w 664"/>
                <a:gd name="T85" fmla="*/ 1 h 1381"/>
                <a:gd name="T86" fmla="*/ 1 w 664"/>
                <a:gd name="T87" fmla="*/ 1 h 1381"/>
                <a:gd name="T88" fmla="*/ 1 w 664"/>
                <a:gd name="T89" fmla="*/ 1 h 1381"/>
                <a:gd name="T90" fmla="*/ 1 w 664"/>
                <a:gd name="T91" fmla="*/ 1 h 1381"/>
                <a:gd name="T92" fmla="*/ 1 w 664"/>
                <a:gd name="T93" fmla="*/ 1 h 1381"/>
                <a:gd name="T94" fmla="*/ 1 w 664"/>
                <a:gd name="T95" fmla="*/ 1 h 1381"/>
                <a:gd name="T96" fmla="*/ 1 w 664"/>
                <a:gd name="T97" fmla="*/ 1 h 1381"/>
                <a:gd name="T98" fmla="*/ 1 w 664"/>
                <a:gd name="T99" fmla="*/ 1 h 1381"/>
                <a:gd name="T100" fmla="*/ 1 w 664"/>
                <a:gd name="T101" fmla="*/ 1 h 1381"/>
                <a:gd name="T102" fmla="*/ 1 w 664"/>
                <a:gd name="T103" fmla="*/ 1 h 1381"/>
                <a:gd name="T104" fmla="*/ 1 w 664"/>
                <a:gd name="T105" fmla="*/ 1 h 1381"/>
                <a:gd name="T106" fmla="*/ 1 w 664"/>
                <a:gd name="T107" fmla="*/ 1 h 1381"/>
                <a:gd name="T108" fmla="*/ 1 w 664"/>
                <a:gd name="T109" fmla="*/ 1 h 138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4"/>
                <a:gd name="T166" fmla="*/ 0 h 1381"/>
                <a:gd name="T167" fmla="*/ 664 w 664"/>
                <a:gd name="T168" fmla="*/ 1381 h 138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4" h="1381">
                  <a:moveTo>
                    <a:pt x="35" y="922"/>
                  </a:moveTo>
                  <a:lnTo>
                    <a:pt x="51" y="922"/>
                  </a:lnTo>
                  <a:lnTo>
                    <a:pt x="67" y="922"/>
                  </a:lnTo>
                  <a:lnTo>
                    <a:pt x="81" y="922"/>
                  </a:lnTo>
                  <a:lnTo>
                    <a:pt x="95" y="922"/>
                  </a:lnTo>
                  <a:lnTo>
                    <a:pt x="107" y="922"/>
                  </a:lnTo>
                  <a:lnTo>
                    <a:pt x="117" y="922"/>
                  </a:lnTo>
                  <a:lnTo>
                    <a:pt x="124" y="920"/>
                  </a:lnTo>
                  <a:lnTo>
                    <a:pt x="128" y="920"/>
                  </a:lnTo>
                  <a:lnTo>
                    <a:pt x="134" y="918"/>
                  </a:lnTo>
                  <a:lnTo>
                    <a:pt x="141" y="917"/>
                  </a:lnTo>
                  <a:lnTo>
                    <a:pt x="150" y="913"/>
                  </a:lnTo>
                  <a:lnTo>
                    <a:pt x="158" y="910"/>
                  </a:lnTo>
                  <a:lnTo>
                    <a:pt x="167" y="906"/>
                  </a:lnTo>
                  <a:lnTo>
                    <a:pt x="175" y="903"/>
                  </a:lnTo>
                  <a:lnTo>
                    <a:pt x="182" y="899"/>
                  </a:lnTo>
                  <a:lnTo>
                    <a:pt x="188" y="896"/>
                  </a:lnTo>
                  <a:lnTo>
                    <a:pt x="194" y="892"/>
                  </a:lnTo>
                  <a:lnTo>
                    <a:pt x="200" y="887"/>
                  </a:lnTo>
                  <a:lnTo>
                    <a:pt x="207" y="882"/>
                  </a:lnTo>
                  <a:lnTo>
                    <a:pt x="214" y="877"/>
                  </a:lnTo>
                  <a:lnTo>
                    <a:pt x="221" y="871"/>
                  </a:lnTo>
                  <a:lnTo>
                    <a:pt x="227" y="864"/>
                  </a:lnTo>
                  <a:lnTo>
                    <a:pt x="232" y="857"/>
                  </a:lnTo>
                  <a:lnTo>
                    <a:pt x="235" y="852"/>
                  </a:lnTo>
                  <a:lnTo>
                    <a:pt x="239" y="845"/>
                  </a:lnTo>
                  <a:lnTo>
                    <a:pt x="245" y="835"/>
                  </a:lnTo>
                  <a:lnTo>
                    <a:pt x="251" y="824"/>
                  </a:lnTo>
                  <a:lnTo>
                    <a:pt x="255" y="815"/>
                  </a:lnTo>
                  <a:lnTo>
                    <a:pt x="259" y="807"/>
                  </a:lnTo>
                  <a:lnTo>
                    <a:pt x="265" y="794"/>
                  </a:lnTo>
                  <a:lnTo>
                    <a:pt x="271" y="779"/>
                  </a:lnTo>
                  <a:lnTo>
                    <a:pt x="277" y="765"/>
                  </a:lnTo>
                  <a:lnTo>
                    <a:pt x="281" y="753"/>
                  </a:lnTo>
                  <a:lnTo>
                    <a:pt x="288" y="730"/>
                  </a:lnTo>
                  <a:lnTo>
                    <a:pt x="298" y="698"/>
                  </a:lnTo>
                  <a:lnTo>
                    <a:pt x="308" y="665"/>
                  </a:lnTo>
                  <a:lnTo>
                    <a:pt x="318" y="628"/>
                  </a:lnTo>
                  <a:lnTo>
                    <a:pt x="328" y="595"/>
                  </a:lnTo>
                  <a:lnTo>
                    <a:pt x="335" y="567"/>
                  </a:lnTo>
                  <a:lnTo>
                    <a:pt x="339" y="546"/>
                  </a:lnTo>
                  <a:lnTo>
                    <a:pt x="347" y="494"/>
                  </a:lnTo>
                  <a:lnTo>
                    <a:pt x="357" y="414"/>
                  </a:lnTo>
                  <a:lnTo>
                    <a:pt x="365" y="339"/>
                  </a:lnTo>
                  <a:lnTo>
                    <a:pt x="368" y="293"/>
                  </a:lnTo>
                  <a:lnTo>
                    <a:pt x="367" y="279"/>
                  </a:lnTo>
                  <a:lnTo>
                    <a:pt x="364" y="279"/>
                  </a:lnTo>
                  <a:lnTo>
                    <a:pt x="359" y="283"/>
                  </a:lnTo>
                  <a:lnTo>
                    <a:pt x="357" y="288"/>
                  </a:lnTo>
                  <a:lnTo>
                    <a:pt x="354" y="291"/>
                  </a:lnTo>
                  <a:lnTo>
                    <a:pt x="348" y="300"/>
                  </a:lnTo>
                  <a:lnTo>
                    <a:pt x="339" y="309"/>
                  </a:lnTo>
                  <a:lnTo>
                    <a:pt x="328" y="321"/>
                  </a:lnTo>
                  <a:lnTo>
                    <a:pt x="314" y="332"/>
                  </a:lnTo>
                  <a:lnTo>
                    <a:pt x="298" y="340"/>
                  </a:lnTo>
                  <a:lnTo>
                    <a:pt x="279" y="347"/>
                  </a:lnTo>
                  <a:lnTo>
                    <a:pt x="259" y="349"/>
                  </a:lnTo>
                  <a:lnTo>
                    <a:pt x="257" y="339"/>
                  </a:lnTo>
                  <a:lnTo>
                    <a:pt x="252" y="328"/>
                  </a:lnTo>
                  <a:lnTo>
                    <a:pt x="247" y="319"/>
                  </a:lnTo>
                  <a:lnTo>
                    <a:pt x="241" y="311"/>
                  </a:lnTo>
                  <a:lnTo>
                    <a:pt x="232" y="305"/>
                  </a:lnTo>
                  <a:lnTo>
                    <a:pt x="225" y="300"/>
                  </a:lnTo>
                  <a:lnTo>
                    <a:pt x="217" y="298"/>
                  </a:lnTo>
                  <a:lnTo>
                    <a:pt x="208" y="298"/>
                  </a:lnTo>
                  <a:lnTo>
                    <a:pt x="200" y="300"/>
                  </a:lnTo>
                  <a:lnTo>
                    <a:pt x="190" y="300"/>
                  </a:lnTo>
                  <a:lnTo>
                    <a:pt x="180" y="302"/>
                  </a:lnTo>
                  <a:lnTo>
                    <a:pt x="171" y="300"/>
                  </a:lnTo>
                  <a:lnTo>
                    <a:pt x="164" y="300"/>
                  </a:lnTo>
                  <a:lnTo>
                    <a:pt x="158" y="297"/>
                  </a:lnTo>
                  <a:lnTo>
                    <a:pt x="155" y="293"/>
                  </a:lnTo>
                  <a:lnTo>
                    <a:pt x="155" y="286"/>
                  </a:lnTo>
                  <a:lnTo>
                    <a:pt x="162" y="269"/>
                  </a:lnTo>
                  <a:lnTo>
                    <a:pt x="174" y="248"/>
                  </a:lnTo>
                  <a:lnTo>
                    <a:pt x="185" y="228"/>
                  </a:lnTo>
                  <a:lnTo>
                    <a:pt x="195" y="220"/>
                  </a:lnTo>
                  <a:lnTo>
                    <a:pt x="205" y="215"/>
                  </a:lnTo>
                  <a:lnTo>
                    <a:pt x="227" y="204"/>
                  </a:lnTo>
                  <a:lnTo>
                    <a:pt x="254" y="190"/>
                  </a:lnTo>
                  <a:lnTo>
                    <a:pt x="285" y="173"/>
                  </a:lnTo>
                  <a:lnTo>
                    <a:pt x="317" y="157"/>
                  </a:lnTo>
                  <a:lnTo>
                    <a:pt x="347" y="143"/>
                  </a:lnTo>
                  <a:lnTo>
                    <a:pt x="368" y="131"/>
                  </a:lnTo>
                  <a:lnTo>
                    <a:pt x="381" y="125"/>
                  </a:lnTo>
                  <a:lnTo>
                    <a:pt x="375" y="120"/>
                  </a:lnTo>
                  <a:lnTo>
                    <a:pt x="368" y="111"/>
                  </a:lnTo>
                  <a:lnTo>
                    <a:pt x="358" y="104"/>
                  </a:lnTo>
                  <a:lnTo>
                    <a:pt x="348" y="96"/>
                  </a:lnTo>
                  <a:lnTo>
                    <a:pt x="337" y="87"/>
                  </a:lnTo>
                  <a:lnTo>
                    <a:pt x="327" y="80"/>
                  </a:lnTo>
                  <a:lnTo>
                    <a:pt x="318" y="75"/>
                  </a:lnTo>
                  <a:lnTo>
                    <a:pt x="311" y="71"/>
                  </a:lnTo>
                  <a:lnTo>
                    <a:pt x="302" y="68"/>
                  </a:lnTo>
                  <a:lnTo>
                    <a:pt x="298" y="63"/>
                  </a:lnTo>
                  <a:lnTo>
                    <a:pt x="299" y="59"/>
                  </a:lnTo>
                  <a:lnTo>
                    <a:pt x="307" y="56"/>
                  </a:lnTo>
                  <a:lnTo>
                    <a:pt x="311" y="54"/>
                  </a:lnTo>
                  <a:lnTo>
                    <a:pt x="318" y="54"/>
                  </a:lnTo>
                  <a:lnTo>
                    <a:pt x="324" y="54"/>
                  </a:lnTo>
                  <a:lnTo>
                    <a:pt x="331" y="52"/>
                  </a:lnTo>
                  <a:lnTo>
                    <a:pt x="337" y="52"/>
                  </a:lnTo>
                  <a:lnTo>
                    <a:pt x="344" y="52"/>
                  </a:lnTo>
                  <a:lnTo>
                    <a:pt x="348" y="54"/>
                  </a:lnTo>
                  <a:lnTo>
                    <a:pt x="352" y="54"/>
                  </a:lnTo>
                  <a:lnTo>
                    <a:pt x="351" y="45"/>
                  </a:lnTo>
                  <a:lnTo>
                    <a:pt x="347" y="38"/>
                  </a:lnTo>
                  <a:lnTo>
                    <a:pt x="341" y="33"/>
                  </a:lnTo>
                  <a:lnTo>
                    <a:pt x="332" y="29"/>
                  </a:lnTo>
                  <a:lnTo>
                    <a:pt x="327" y="29"/>
                  </a:lnTo>
                  <a:lnTo>
                    <a:pt x="321" y="29"/>
                  </a:lnTo>
                  <a:lnTo>
                    <a:pt x="312" y="31"/>
                  </a:lnTo>
                  <a:lnTo>
                    <a:pt x="304" y="31"/>
                  </a:lnTo>
                  <a:lnTo>
                    <a:pt x="295" y="35"/>
                  </a:lnTo>
                  <a:lnTo>
                    <a:pt x="285" y="38"/>
                  </a:lnTo>
                  <a:lnTo>
                    <a:pt x="277" y="42"/>
                  </a:lnTo>
                  <a:lnTo>
                    <a:pt x="269" y="49"/>
                  </a:lnTo>
                  <a:lnTo>
                    <a:pt x="264" y="56"/>
                  </a:lnTo>
                  <a:lnTo>
                    <a:pt x="257" y="64"/>
                  </a:lnTo>
                  <a:lnTo>
                    <a:pt x="251" y="73"/>
                  </a:lnTo>
                  <a:lnTo>
                    <a:pt x="245" y="82"/>
                  </a:lnTo>
                  <a:lnTo>
                    <a:pt x="238" y="91"/>
                  </a:lnTo>
                  <a:lnTo>
                    <a:pt x="234" y="97"/>
                  </a:lnTo>
                  <a:lnTo>
                    <a:pt x="228" y="104"/>
                  </a:lnTo>
                  <a:lnTo>
                    <a:pt x="224" y="110"/>
                  </a:lnTo>
                  <a:lnTo>
                    <a:pt x="218" y="115"/>
                  </a:lnTo>
                  <a:lnTo>
                    <a:pt x="212" y="120"/>
                  </a:lnTo>
                  <a:lnTo>
                    <a:pt x="205" y="127"/>
                  </a:lnTo>
                  <a:lnTo>
                    <a:pt x="198" y="132"/>
                  </a:lnTo>
                  <a:lnTo>
                    <a:pt x="192" y="139"/>
                  </a:lnTo>
                  <a:lnTo>
                    <a:pt x="185" y="143"/>
                  </a:lnTo>
                  <a:lnTo>
                    <a:pt x="181" y="146"/>
                  </a:lnTo>
                  <a:lnTo>
                    <a:pt x="178" y="146"/>
                  </a:lnTo>
                  <a:lnTo>
                    <a:pt x="180" y="141"/>
                  </a:lnTo>
                  <a:lnTo>
                    <a:pt x="188" y="129"/>
                  </a:lnTo>
                  <a:lnTo>
                    <a:pt x="200" y="115"/>
                  </a:lnTo>
                  <a:lnTo>
                    <a:pt x="211" y="103"/>
                  </a:lnTo>
                  <a:lnTo>
                    <a:pt x="217" y="94"/>
                  </a:lnTo>
                  <a:lnTo>
                    <a:pt x="225" y="84"/>
                  </a:lnTo>
                  <a:lnTo>
                    <a:pt x="234" y="70"/>
                  </a:lnTo>
                  <a:lnTo>
                    <a:pt x="242" y="56"/>
                  </a:lnTo>
                  <a:lnTo>
                    <a:pt x="248" y="43"/>
                  </a:lnTo>
                  <a:lnTo>
                    <a:pt x="251" y="33"/>
                  </a:lnTo>
                  <a:lnTo>
                    <a:pt x="248" y="28"/>
                  </a:lnTo>
                  <a:lnTo>
                    <a:pt x="241" y="29"/>
                  </a:lnTo>
                  <a:lnTo>
                    <a:pt x="248" y="26"/>
                  </a:lnTo>
                  <a:lnTo>
                    <a:pt x="258" y="22"/>
                  </a:lnTo>
                  <a:lnTo>
                    <a:pt x="269" y="19"/>
                  </a:lnTo>
                  <a:lnTo>
                    <a:pt x="284" y="14"/>
                  </a:lnTo>
                  <a:lnTo>
                    <a:pt x="297" y="8"/>
                  </a:lnTo>
                  <a:lnTo>
                    <a:pt x="311" y="5"/>
                  </a:lnTo>
                  <a:lnTo>
                    <a:pt x="325" y="1"/>
                  </a:lnTo>
                  <a:lnTo>
                    <a:pt x="337" y="0"/>
                  </a:lnTo>
                  <a:lnTo>
                    <a:pt x="344" y="0"/>
                  </a:lnTo>
                  <a:lnTo>
                    <a:pt x="351" y="0"/>
                  </a:lnTo>
                  <a:lnTo>
                    <a:pt x="358" y="0"/>
                  </a:lnTo>
                  <a:lnTo>
                    <a:pt x="362" y="0"/>
                  </a:lnTo>
                  <a:lnTo>
                    <a:pt x="372" y="15"/>
                  </a:lnTo>
                  <a:lnTo>
                    <a:pt x="385" y="33"/>
                  </a:lnTo>
                  <a:lnTo>
                    <a:pt x="398" y="52"/>
                  </a:lnTo>
                  <a:lnTo>
                    <a:pt x="412" y="71"/>
                  </a:lnTo>
                  <a:lnTo>
                    <a:pt x="425" y="91"/>
                  </a:lnTo>
                  <a:lnTo>
                    <a:pt x="438" y="106"/>
                  </a:lnTo>
                  <a:lnTo>
                    <a:pt x="449" y="120"/>
                  </a:lnTo>
                  <a:lnTo>
                    <a:pt x="458" y="131"/>
                  </a:lnTo>
                  <a:lnTo>
                    <a:pt x="465" y="139"/>
                  </a:lnTo>
                  <a:lnTo>
                    <a:pt x="472" y="150"/>
                  </a:lnTo>
                  <a:lnTo>
                    <a:pt x="479" y="160"/>
                  </a:lnTo>
                  <a:lnTo>
                    <a:pt x="487" y="171"/>
                  </a:lnTo>
                  <a:lnTo>
                    <a:pt x="492" y="181"/>
                  </a:lnTo>
                  <a:lnTo>
                    <a:pt x="497" y="190"/>
                  </a:lnTo>
                  <a:lnTo>
                    <a:pt x="501" y="199"/>
                  </a:lnTo>
                  <a:lnTo>
                    <a:pt x="502" y="206"/>
                  </a:lnTo>
                  <a:lnTo>
                    <a:pt x="505" y="216"/>
                  </a:lnTo>
                  <a:lnTo>
                    <a:pt x="509" y="235"/>
                  </a:lnTo>
                  <a:lnTo>
                    <a:pt x="518" y="260"/>
                  </a:lnTo>
                  <a:lnTo>
                    <a:pt x="527" y="288"/>
                  </a:lnTo>
                  <a:lnTo>
                    <a:pt x="535" y="316"/>
                  </a:lnTo>
                  <a:lnTo>
                    <a:pt x="545" y="340"/>
                  </a:lnTo>
                  <a:lnTo>
                    <a:pt x="554" y="361"/>
                  </a:lnTo>
                  <a:lnTo>
                    <a:pt x="561" y="375"/>
                  </a:lnTo>
                  <a:lnTo>
                    <a:pt x="568" y="389"/>
                  </a:lnTo>
                  <a:lnTo>
                    <a:pt x="578" y="412"/>
                  </a:lnTo>
                  <a:lnTo>
                    <a:pt x="589" y="440"/>
                  </a:lnTo>
                  <a:lnTo>
                    <a:pt x="601" y="470"/>
                  </a:lnTo>
                  <a:lnTo>
                    <a:pt x="612" y="501"/>
                  </a:lnTo>
                  <a:lnTo>
                    <a:pt x="621" y="531"/>
                  </a:lnTo>
                  <a:lnTo>
                    <a:pt x="626" y="555"/>
                  </a:lnTo>
                  <a:lnTo>
                    <a:pt x="629" y="571"/>
                  </a:lnTo>
                  <a:lnTo>
                    <a:pt x="632" y="609"/>
                  </a:lnTo>
                  <a:lnTo>
                    <a:pt x="636" y="665"/>
                  </a:lnTo>
                  <a:lnTo>
                    <a:pt x="642" y="719"/>
                  </a:lnTo>
                  <a:lnTo>
                    <a:pt x="646" y="753"/>
                  </a:lnTo>
                  <a:lnTo>
                    <a:pt x="649" y="786"/>
                  </a:lnTo>
                  <a:lnTo>
                    <a:pt x="652" y="842"/>
                  </a:lnTo>
                  <a:lnTo>
                    <a:pt x="655" y="897"/>
                  </a:lnTo>
                  <a:lnTo>
                    <a:pt x="655" y="932"/>
                  </a:lnTo>
                  <a:lnTo>
                    <a:pt x="654" y="953"/>
                  </a:lnTo>
                  <a:lnTo>
                    <a:pt x="654" y="974"/>
                  </a:lnTo>
                  <a:lnTo>
                    <a:pt x="654" y="994"/>
                  </a:lnTo>
                  <a:lnTo>
                    <a:pt x="654" y="1006"/>
                  </a:lnTo>
                  <a:lnTo>
                    <a:pt x="655" y="1016"/>
                  </a:lnTo>
                  <a:lnTo>
                    <a:pt x="654" y="1032"/>
                  </a:lnTo>
                  <a:lnTo>
                    <a:pt x="652" y="1046"/>
                  </a:lnTo>
                  <a:lnTo>
                    <a:pt x="649" y="1055"/>
                  </a:lnTo>
                  <a:lnTo>
                    <a:pt x="645" y="1058"/>
                  </a:lnTo>
                  <a:lnTo>
                    <a:pt x="642" y="1062"/>
                  </a:lnTo>
                  <a:lnTo>
                    <a:pt x="639" y="1067"/>
                  </a:lnTo>
                  <a:lnTo>
                    <a:pt x="635" y="1070"/>
                  </a:lnTo>
                  <a:lnTo>
                    <a:pt x="645" y="1088"/>
                  </a:lnTo>
                  <a:lnTo>
                    <a:pt x="654" y="1111"/>
                  </a:lnTo>
                  <a:lnTo>
                    <a:pt x="661" y="1132"/>
                  </a:lnTo>
                  <a:lnTo>
                    <a:pt x="664" y="1144"/>
                  </a:lnTo>
                  <a:lnTo>
                    <a:pt x="661" y="1154"/>
                  </a:lnTo>
                  <a:lnTo>
                    <a:pt x="655" y="1172"/>
                  </a:lnTo>
                  <a:lnTo>
                    <a:pt x="649" y="1191"/>
                  </a:lnTo>
                  <a:lnTo>
                    <a:pt x="646" y="1205"/>
                  </a:lnTo>
                  <a:lnTo>
                    <a:pt x="648" y="1224"/>
                  </a:lnTo>
                  <a:lnTo>
                    <a:pt x="654" y="1257"/>
                  </a:lnTo>
                  <a:lnTo>
                    <a:pt x="659" y="1289"/>
                  </a:lnTo>
                  <a:lnTo>
                    <a:pt x="662" y="1308"/>
                  </a:lnTo>
                  <a:lnTo>
                    <a:pt x="659" y="1322"/>
                  </a:lnTo>
                  <a:lnTo>
                    <a:pt x="655" y="1343"/>
                  </a:lnTo>
                  <a:lnTo>
                    <a:pt x="649" y="1366"/>
                  </a:lnTo>
                  <a:lnTo>
                    <a:pt x="644" y="1381"/>
                  </a:lnTo>
                  <a:lnTo>
                    <a:pt x="632" y="1381"/>
                  </a:lnTo>
                  <a:lnTo>
                    <a:pt x="611" y="1381"/>
                  </a:lnTo>
                  <a:lnTo>
                    <a:pt x="578" y="1381"/>
                  </a:lnTo>
                  <a:lnTo>
                    <a:pt x="538" y="1381"/>
                  </a:lnTo>
                  <a:lnTo>
                    <a:pt x="492" y="1381"/>
                  </a:lnTo>
                  <a:lnTo>
                    <a:pt x="439" y="1381"/>
                  </a:lnTo>
                  <a:lnTo>
                    <a:pt x="385" y="1381"/>
                  </a:lnTo>
                  <a:lnTo>
                    <a:pt x="328" y="1381"/>
                  </a:lnTo>
                  <a:lnTo>
                    <a:pt x="271" y="1381"/>
                  </a:lnTo>
                  <a:lnTo>
                    <a:pt x="215" y="1381"/>
                  </a:lnTo>
                  <a:lnTo>
                    <a:pt x="162" y="1381"/>
                  </a:lnTo>
                  <a:lnTo>
                    <a:pt x="114" y="1381"/>
                  </a:lnTo>
                  <a:lnTo>
                    <a:pt x="72" y="1381"/>
                  </a:lnTo>
                  <a:lnTo>
                    <a:pt x="38" y="1381"/>
                  </a:lnTo>
                  <a:lnTo>
                    <a:pt x="12" y="1381"/>
                  </a:lnTo>
                  <a:lnTo>
                    <a:pt x="0" y="1381"/>
                  </a:lnTo>
                  <a:lnTo>
                    <a:pt x="1" y="1366"/>
                  </a:lnTo>
                  <a:lnTo>
                    <a:pt x="7" y="1343"/>
                  </a:lnTo>
                  <a:lnTo>
                    <a:pt x="14" y="1315"/>
                  </a:lnTo>
                  <a:lnTo>
                    <a:pt x="21" y="1287"/>
                  </a:lnTo>
                  <a:lnTo>
                    <a:pt x="30" y="1257"/>
                  </a:lnTo>
                  <a:lnTo>
                    <a:pt x="38" y="1233"/>
                  </a:lnTo>
                  <a:lnTo>
                    <a:pt x="44" y="1214"/>
                  </a:lnTo>
                  <a:lnTo>
                    <a:pt x="47" y="1203"/>
                  </a:lnTo>
                  <a:lnTo>
                    <a:pt x="52" y="1189"/>
                  </a:lnTo>
                  <a:lnTo>
                    <a:pt x="60" y="1173"/>
                  </a:lnTo>
                  <a:lnTo>
                    <a:pt x="68" y="1159"/>
                  </a:lnTo>
                  <a:lnTo>
                    <a:pt x="72" y="1147"/>
                  </a:lnTo>
                  <a:lnTo>
                    <a:pt x="75" y="1139"/>
                  </a:lnTo>
                  <a:lnTo>
                    <a:pt x="80" y="1132"/>
                  </a:lnTo>
                  <a:lnTo>
                    <a:pt x="84" y="1125"/>
                  </a:lnTo>
                  <a:lnTo>
                    <a:pt x="91" y="1121"/>
                  </a:lnTo>
                  <a:lnTo>
                    <a:pt x="94" y="1114"/>
                  </a:lnTo>
                  <a:lnTo>
                    <a:pt x="95" y="1105"/>
                  </a:lnTo>
                  <a:lnTo>
                    <a:pt x="97" y="1095"/>
                  </a:lnTo>
                  <a:lnTo>
                    <a:pt x="95" y="1086"/>
                  </a:lnTo>
                  <a:lnTo>
                    <a:pt x="92" y="1074"/>
                  </a:lnTo>
                  <a:lnTo>
                    <a:pt x="91" y="1058"/>
                  </a:lnTo>
                  <a:lnTo>
                    <a:pt x="91" y="1042"/>
                  </a:lnTo>
                  <a:lnTo>
                    <a:pt x="94" y="1032"/>
                  </a:lnTo>
                  <a:lnTo>
                    <a:pt x="90" y="1025"/>
                  </a:lnTo>
                  <a:lnTo>
                    <a:pt x="82" y="1016"/>
                  </a:lnTo>
                  <a:lnTo>
                    <a:pt x="75" y="1004"/>
                  </a:lnTo>
                  <a:lnTo>
                    <a:pt x="67" y="992"/>
                  </a:lnTo>
                  <a:lnTo>
                    <a:pt x="61" y="980"/>
                  </a:lnTo>
                  <a:lnTo>
                    <a:pt x="55" y="967"/>
                  </a:lnTo>
                  <a:lnTo>
                    <a:pt x="52" y="955"/>
                  </a:lnTo>
                  <a:lnTo>
                    <a:pt x="52" y="945"/>
                  </a:lnTo>
                  <a:lnTo>
                    <a:pt x="48" y="939"/>
                  </a:lnTo>
                  <a:lnTo>
                    <a:pt x="44" y="932"/>
                  </a:lnTo>
                  <a:lnTo>
                    <a:pt x="40" y="925"/>
                  </a:lnTo>
                  <a:lnTo>
                    <a:pt x="35" y="922"/>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22" name="Freeform 97"/>
            <p:cNvSpPr>
              <a:spLocks/>
            </p:cNvSpPr>
            <p:nvPr/>
          </p:nvSpPr>
          <p:spPr bwMode="auto">
            <a:xfrm>
              <a:off x="6814" y="5242"/>
              <a:ext cx="134" cy="315"/>
            </a:xfrm>
            <a:custGeom>
              <a:avLst/>
              <a:gdLst>
                <a:gd name="T0" fmla="*/ 0 w 269"/>
                <a:gd name="T1" fmla="*/ 0 h 631"/>
                <a:gd name="T2" fmla="*/ 0 w 269"/>
                <a:gd name="T3" fmla="*/ 0 h 631"/>
                <a:gd name="T4" fmla="*/ 0 w 269"/>
                <a:gd name="T5" fmla="*/ 0 h 631"/>
                <a:gd name="T6" fmla="*/ 0 w 269"/>
                <a:gd name="T7" fmla="*/ 0 h 631"/>
                <a:gd name="T8" fmla="*/ 0 w 269"/>
                <a:gd name="T9" fmla="*/ 0 h 631"/>
                <a:gd name="T10" fmla="*/ 0 w 269"/>
                <a:gd name="T11" fmla="*/ 0 h 631"/>
                <a:gd name="T12" fmla="*/ 0 w 269"/>
                <a:gd name="T13" fmla="*/ 0 h 631"/>
                <a:gd name="T14" fmla="*/ 0 w 269"/>
                <a:gd name="T15" fmla="*/ 0 h 631"/>
                <a:gd name="T16" fmla="*/ 0 w 269"/>
                <a:gd name="T17" fmla="*/ 0 h 631"/>
                <a:gd name="T18" fmla="*/ 0 w 269"/>
                <a:gd name="T19" fmla="*/ 0 h 631"/>
                <a:gd name="T20" fmla="*/ 0 w 269"/>
                <a:gd name="T21" fmla="*/ 0 h 631"/>
                <a:gd name="T22" fmla="*/ 0 w 269"/>
                <a:gd name="T23" fmla="*/ 0 h 631"/>
                <a:gd name="T24" fmla="*/ 0 w 269"/>
                <a:gd name="T25" fmla="*/ 0 h 631"/>
                <a:gd name="T26" fmla="*/ 0 w 269"/>
                <a:gd name="T27" fmla="*/ 0 h 631"/>
                <a:gd name="T28" fmla="*/ 0 w 269"/>
                <a:gd name="T29" fmla="*/ 0 h 631"/>
                <a:gd name="T30" fmla="*/ 0 w 269"/>
                <a:gd name="T31" fmla="*/ 0 h 631"/>
                <a:gd name="T32" fmla="*/ 0 w 269"/>
                <a:gd name="T33" fmla="*/ 0 h 631"/>
                <a:gd name="T34" fmla="*/ 0 w 269"/>
                <a:gd name="T35" fmla="*/ 0 h 631"/>
                <a:gd name="T36" fmla="*/ 0 w 269"/>
                <a:gd name="T37" fmla="*/ 0 h 631"/>
                <a:gd name="T38" fmla="*/ 0 w 269"/>
                <a:gd name="T39" fmla="*/ 0 h 631"/>
                <a:gd name="T40" fmla="*/ 0 w 269"/>
                <a:gd name="T41" fmla="*/ 0 h 631"/>
                <a:gd name="T42" fmla="*/ 0 w 269"/>
                <a:gd name="T43" fmla="*/ 0 h 631"/>
                <a:gd name="T44" fmla="*/ 0 w 269"/>
                <a:gd name="T45" fmla="*/ 0 h 631"/>
                <a:gd name="T46" fmla="*/ 0 w 269"/>
                <a:gd name="T47" fmla="*/ 0 h 631"/>
                <a:gd name="T48" fmla="*/ 0 w 269"/>
                <a:gd name="T49" fmla="*/ 0 h 631"/>
                <a:gd name="T50" fmla="*/ 0 w 269"/>
                <a:gd name="T51" fmla="*/ 0 h 631"/>
                <a:gd name="T52" fmla="*/ 0 w 269"/>
                <a:gd name="T53" fmla="*/ 0 h 631"/>
                <a:gd name="T54" fmla="*/ 0 w 269"/>
                <a:gd name="T55" fmla="*/ 0 h 631"/>
                <a:gd name="T56" fmla="*/ 0 w 269"/>
                <a:gd name="T57" fmla="*/ 0 h 631"/>
                <a:gd name="T58" fmla="*/ 0 w 269"/>
                <a:gd name="T59" fmla="*/ 0 h 631"/>
                <a:gd name="T60" fmla="*/ 0 w 269"/>
                <a:gd name="T61" fmla="*/ 0 h 631"/>
                <a:gd name="T62" fmla="*/ 0 w 269"/>
                <a:gd name="T63" fmla="*/ 0 h 631"/>
                <a:gd name="T64" fmla="*/ 0 w 269"/>
                <a:gd name="T65" fmla="*/ 0 h 631"/>
                <a:gd name="T66" fmla="*/ 0 w 269"/>
                <a:gd name="T67" fmla="*/ 0 h 631"/>
                <a:gd name="T68" fmla="*/ 0 w 269"/>
                <a:gd name="T69" fmla="*/ 0 h 631"/>
                <a:gd name="T70" fmla="*/ 0 w 269"/>
                <a:gd name="T71" fmla="*/ 0 h 631"/>
                <a:gd name="T72" fmla="*/ 0 w 269"/>
                <a:gd name="T73" fmla="*/ 0 h 631"/>
                <a:gd name="T74" fmla="*/ 0 w 269"/>
                <a:gd name="T75" fmla="*/ 0 h 631"/>
                <a:gd name="T76" fmla="*/ 0 w 269"/>
                <a:gd name="T77" fmla="*/ 0 h 631"/>
                <a:gd name="T78" fmla="*/ 0 w 269"/>
                <a:gd name="T79" fmla="*/ 0 h 631"/>
                <a:gd name="T80" fmla="*/ 0 w 269"/>
                <a:gd name="T81" fmla="*/ 0 h 631"/>
                <a:gd name="T82" fmla="*/ 0 w 269"/>
                <a:gd name="T83" fmla="*/ 0 h 631"/>
                <a:gd name="T84" fmla="*/ 0 w 269"/>
                <a:gd name="T85" fmla="*/ 0 h 631"/>
                <a:gd name="T86" fmla="*/ 0 w 269"/>
                <a:gd name="T87" fmla="*/ 0 h 631"/>
                <a:gd name="T88" fmla="*/ 0 w 269"/>
                <a:gd name="T89" fmla="*/ 0 h 631"/>
                <a:gd name="T90" fmla="*/ 0 w 269"/>
                <a:gd name="T91" fmla="*/ 0 h 6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9"/>
                <a:gd name="T139" fmla="*/ 0 h 631"/>
                <a:gd name="T140" fmla="*/ 269 w 269"/>
                <a:gd name="T141" fmla="*/ 631 h 63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9" h="631">
                  <a:moveTo>
                    <a:pt x="269" y="0"/>
                  </a:moveTo>
                  <a:lnTo>
                    <a:pt x="249" y="21"/>
                  </a:lnTo>
                  <a:lnTo>
                    <a:pt x="229" y="48"/>
                  </a:lnTo>
                  <a:lnTo>
                    <a:pt x="209" y="79"/>
                  </a:lnTo>
                  <a:lnTo>
                    <a:pt x="189" y="110"/>
                  </a:lnTo>
                  <a:lnTo>
                    <a:pt x="172" y="144"/>
                  </a:lnTo>
                  <a:lnTo>
                    <a:pt x="156" y="175"/>
                  </a:lnTo>
                  <a:lnTo>
                    <a:pt x="145" y="201"/>
                  </a:lnTo>
                  <a:lnTo>
                    <a:pt x="135" y="222"/>
                  </a:lnTo>
                  <a:lnTo>
                    <a:pt x="120" y="269"/>
                  </a:lnTo>
                  <a:lnTo>
                    <a:pt x="109" y="330"/>
                  </a:lnTo>
                  <a:lnTo>
                    <a:pt x="102" y="388"/>
                  </a:lnTo>
                  <a:lnTo>
                    <a:pt x="99" y="428"/>
                  </a:lnTo>
                  <a:lnTo>
                    <a:pt x="96" y="460"/>
                  </a:lnTo>
                  <a:lnTo>
                    <a:pt x="89" y="502"/>
                  </a:lnTo>
                  <a:lnTo>
                    <a:pt x="82" y="537"/>
                  </a:lnTo>
                  <a:lnTo>
                    <a:pt x="78" y="554"/>
                  </a:lnTo>
                  <a:lnTo>
                    <a:pt x="75" y="558"/>
                  </a:lnTo>
                  <a:lnTo>
                    <a:pt x="73" y="561"/>
                  </a:lnTo>
                  <a:lnTo>
                    <a:pt x="70" y="565"/>
                  </a:lnTo>
                  <a:lnTo>
                    <a:pt x="68" y="566"/>
                  </a:lnTo>
                  <a:lnTo>
                    <a:pt x="70" y="568"/>
                  </a:lnTo>
                  <a:lnTo>
                    <a:pt x="73" y="573"/>
                  </a:lnTo>
                  <a:lnTo>
                    <a:pt x="76" y="577"/>
                  </a:lnTo>
                  <a:lnTo>
                    <a:pt x="79" y="580"/>
                  </a:lnTo>
                  <a:lnTo>
                    <a:pt x="66" y="589"/>
                  </a:lnTo>
                  <a:lnTo>
                    <a:pt x="56" y="601"/>
                  </a:lnTo>
                  <a:lnTo>
                    <a:pt x="46" y="617"/>
                  </a:lnTo>
                  <a:lnTo>
                    <a:pt x="38" y="631"/>
                  </a:lnTo>
                  <a:lnTo>
                    <a:pt x="30" y="629"/>
                  </a:lnTo>
                  <a:lnTo>
                    <a:pt x="20" y="627"/>
                  </a:lnTo>
                  <a:lnTo>
                    <a:pt x="10" y="626"/>
                  </a:lnTo>
                  <a:lnTo>
                    <a:pt x="2" y="624"/>
                  </a:lnTo>
                  <a:lnTo>
                    <a:pt x="2" y="601"/>
                  </a:lnTo>
                  <a:lnTo>
                    <a:pt x="0" y="568"/>
                  </a:lnTo>
                  <a:lnTo>
                    <a:pt x="0" y="538"/>
                  </a:lnTo>
                  <a:lnTo>
                    <a:pt x="2" y="519"/>
                  </a:lnTo>
                  <a:lnTo>
                    <a:pt x="5" y="495"/>
                  </a:lnTo>
                  <a:lnTo>
                    <a:pt x="8" y="467"/>
                  </a:lnTo>
                  <a:lnTo>
                    <a:pt x="10" y="442"/>
                  </a:lnTo>
                  <a:lnTo>
                    <a:pt x="13" y="427"/>
                  </a:lnTo>
                  <a:lnTo>
                    <a:pt x="18" y="414"/>
                  </a:lnTo>
                  <a:lnTo>
                    <a:pt x="23" y="399"/>
                  </a:lnTo>
                  <a:lnTo>
                    <a:pt x="28" y="379"/>
                  </a:lnTo>
                  <a:lnTo>
                    <a:pt x="30" y="365"/>
                  </a:lnTo>
                  <a:lnTo>
                    <a:pt x="33" y="341"/>
                  </a:lnTo>
                  <a:lnTo>
                    <a:pt x="38" y="301"/>
                  </a:lnTo>
                  <a:lnTo>
                    <a:pt x="46" y="259"/>
                  </a:lnTo>
                  <a:lnTo>
                    <a:pt x="58" y="227"/>
                  </a:lnTo>
                  <a:lnTo>
                    <a:pt x="58" y="210"/>
                  </a:lnTo>
                  <a:lnTo>
                    <a:pt x="59" y="186"/>
                  </a:lnTo>
                  <a:lnTo>
                    <a:pt x="60" y="161"/>
                  </a:lnTo>
                  <a:lnTo>
                    <a:pt x="65" y="145"/>
                  </a:lnTo>
                  <a:lnTo>
                    <a:pt x="70" y="133"/>
                  </a:lnTo>
                  <a:lnTo>
                    <a:pt x="75" y="119"/>
                  </a:lnTo>
                  <a:lnTo>
                    <a:pt x="78" y="105"/>
                  </a:lnTo>
                  <a:lnTo>
                    <a:pt x="79" y="96"/>
                  </a:lnTo>
                  <a:lnTo>
                    <a:pt x="80" y="82"/>
                  </a:lnTo>
                  <a:lnTo>
                    <a:pt x="86" y="62"/>
                  </a:lnTo>
                  <a:lnTo>
                    <a:pt x="92" y="41"/>
                  </a:lnTo>
                  <a:lnTo>
                    <a:pt x="98" y="30"/>
                  </a:lnTo>
                  <a:lnTo>
                    <a:pt x="105" y="35"/>
                  </a:lnTo>
                  <a:lnTo>
                    <a:pt x="112" y="42"/>
                  </a:lnTo>
                  <a:lnTo>
                    <a:pt x="119" y="51"/>
                  </a:lnTo>
                  <a:lnTo>
                    <a:pt x="128" y="60"/>
                  </a:lnTo>
                  <a:lnTo>
                    <a:pt x="135" y="68"/>
                  </a:lnTo>
                  <a:lnTo>
                    <a:pt x="140" y="77"/>
                  </a:lnTo>
                  <a:lnTo>
                    <a:pt x="146" y="84"/>
                  </a:lnTo>
                  <a:lnTo>
                    <a:pt x="149" y="89"/>
                  </a:lnTo>
                  <a:lnTo>
                    <a:pt x="140" y="88"/>
                  </a:lnTo>
                  <a:lnTo>
                    <a:pt x="132" y="86"/>
                  </a:lnTo>
                  <a:lnTo>
                    <a:pt x="126" y="86"/>
                  </a:lnTo>
                  <a:lnTo>
                    <a:pt x="123" y="88"/>
                  </a:lnTo>
                  <a:lnTo>
                    <a:pt x="123" y="93"/>
                  </a:lnTo>
                  <a:lnTo>
                    <a:pt x="123" y="98"/>
                  </a:lnTo>
                  <a:lnTo>
                    <a:pt x="126" y="105"/>
                  </a:lnTo>
                  <a:lnTo>
                    <a:pt x="130" y="109"/>
                  </a:lnTo>
                  <a:lnTo>
                    <a:pt x="138" y="112"/>
                  </a:lnTo>
                  <a:lnTo>
                    <a:pt x="148" y="116"/>
                  </a:lnTo>
                  <a:lnTo>
                    <a:pt x="156" y="119"/>
                  </a:lnTo>
                  <a:lnTo>
                    <a:pt x="162" y="117"/>
                  </a:lnTo>
                  <a:lnTo>
                    <a:pt x="168" y="109"/>
                  </a:lnTo>
                  <a:lnTo>
                    <a:pt x="176" y="96"/>
                  </a:lnTo>
                  <a:lnTo>
                    <a:pt x="182" y="82"/>
                  </a:lnTo>
                  <a:lnTo>
                    <a:pt x="185" y="70"/>
                  </a:lnTo>
                  <a:lnTo>
                    <a:pt x="193" y="63"/>
                  </a:lnTo>
                  <a:lnTo>
                    <a:pt x="203" y="55"/>
                  </a:lnTo>
                  <a:lnTo>
                    <a:pt x="216" y="44"/>
                  </a:lnTo>
                  <a:lnTo>
                    <a:pt x="229" y="32"/>
                  </a:lnTo>
                  <a:lnTo>
                    <a:pt x="240" y="21"/>
                  </a:lnTo>
                  <a:lnTo>
                    <a:pt x="252" y="11"/>
                  </a:lnTo>
                  <a:lnTo>
                    <a:pt x="262" y="4"/>
                  </a:lnTo>
                  <a:lnTo>
                    <a:pt x="26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23" name="Freeform 98"/>
            <p:cNvSpPr>
              <a:spLocks/>
            </p:cNvSpPr>
            <p:nvPr/>
          </p:nvSpPr>
          <p:spPr bwMode="auto">
            <a:xfrm>
              <a:off x="6845" y="5654"/>
              <a:ext cx="156" cy="69"/>
            </a:xfrm>
            <a:custGeom>
              <a:avLst/>
              <a:gdLst>
                <a:gd name="T0" fmla="*/ 1 w 312"/>
                <a:gd name="T1" fmla="*/ 1 h 138"/>
                <a:gd name="T2" fmla="*/ 1 w 312"/>
                <a:gd name="T3" fmla="*/ 1 h 138"/>
                <a:gd name="T4" fmla="*/ 1 w 312"/>
                <a:gd name="T5" fmla="*/ 1 h 138"/>
                <a:gd name="T6" fmla="*/ 1 w 312"/>
                <a:gd name="T7" fmla="*/ 1 h 138"/>
                <a:gd name="T8" fmla="*/ 1 w 312"/>
                <a:gd name="T9" fmla="*/ 1 h 138"/>
                <a:gd name="T10" fmla="*/ 1 w 312"/>
                <a:gd name="T11" fmla="*/ 1 h 138"/>
                <a:gd name="T12" fmla="*/ 1 w 312"/>
                <a:gd name="T13" fmla="*/ 1 h 138"/>
                <a:gd name="T14" fmla="*/ 1 w 312"/>
                <a:gd name="T15" fmla="*/ 1 h 138"/>
                <a:gd name="T16" fmla="*/ 1 w 312"/>
                <a:gd name="T17" fmla="*/ 1 h 138"/>
                <a:gd name="T18" fmla="*/ 1 w 312"/>
                <a:gd name="T19" fmla="*/ 1 h 138"/>
                <a:gd name="T20" fmla="*/ 1 w 312"/>
                <a:gd name="T21" fmla="*/ 1 h 138"/>
                <a:gd name="T22" fmla="*/ 1 w 312"/>
                <a:gd name="T23" fmla="*/ 1 h 138"/>
                <a:gd name="T24" fmla="*/ 1 w 312"/>
                <a:gd name="T25" fmla="*/ 1 h 138"/>
                <a:gd name="T26" fmla="*/ 1 w 312"/>
                <a:gd name="T27" fmla="*/ 1 h 138"/>
                <a:gd name="T28" fmla="*/ 1 w 312"/>
                <a:gd name="T29" fmla="*/ 1 h 138"/>
                <a:gd name="T30" fmla="*/ 1 w 312"/>
                <a:gd name="T31" fmla="*/ 1 h 138"/>
                <a:gd name="T32" fmla="*/ 1 w 312"/>
                <a:gd name="T33" fmla="*/ 1 h 138"/>
                <a:gd name="T34" fmla="*/ 1 w 312"/>
                <a:gd name="T35" fmla="*/ 1 h 138"/>
                <a:gd name="T36" fmla="*/ 1 w 312"/>
                <a:gd name="T37" fmla="*/ 1 h 138"/>
                <a:gd name="T38" fmla="*/ 1 w 312"/>
                <a:gd name="T39" fmla="*/ 1 h 138"/>
                <a:gd name="T40" fmla="*/ 1 w 312"/>
                <a:gd name="T41" fmla="*/ 1 h 138"/>
                <a:gd name="T42" fmla="*/ 1 w 312"/>
                <a:gd name="T43" fmla="*/ 1 h 138"/>
                <a:gd name="T44" fmla="*/ 1 w 312"/>
                <a:gd name="T45" fmla="*/ 1 h 138"/>
                <a:gd name="T46" fmla="*/ 1 w 312"/>
                <a:gd name="T47" fmla="*/ 1 h 138"/>
                <a:gd name="T48" fmla="*/ 1 w 312"/>
                <a:gd name="T49" fmla="*/ 1 h 138"/>
                <a:gd name="T50" fmla="*/ 1 w 312"/>
                <a:gd name="T51" fmla="*/ 1 h 138"/>
                <a:gd name="T52" fmla="*/ 1 w 312"/>
                <a:gd name="T53" fmla="*/ 1 h 138"/>
                <a:gd name="T54" fmla="*/ 1 w 312"/>
                <a:gd name="T55" fmla="*/ 1 h 138"/>
                <a:gd name="T56" fmla="*/ 1 w 312"/>
                <a:gd name="T57" fmla="*/ 1 h 138"/>
                <a:gd name="T58" fmla="*/ 1 w 312"/>
                <a:gd name="T59" fmla="*/ 1 h 138"/>
                <a:gd name="T60" fmla="*/ 1 w 312"/>
                <a:gd name="T61" fmla="*/ 1 h 138"/>
                <a:gd name="T62" fmla="*/ 1 w 312"/>
                <a:gd name="T63" fmla="*/ 1 h 138"/>
                <a:gd name="T64" fmla="*/ 1 w 312"/>
                <a:gd name="T65" fmla="*/ 1 h 138"/>
                <a:gd name="T66" fmla="*/ 1 w 312"/>
                <a:gd name="T67" fmla="*/ 1 h 138"/>
                <a:gd name="T68" fmla="*/ 1 w 312"/>
                <a:gd name="T69" fmla="*/ 1 h 138"/>
                <a:gd name="T70" fmla="*/ 1 w 312"/>
                <a:gd name="T71" fmla="*/ 1 h 138"/>
                <a:gd name="T72" fmla="*/ 1 w 312"/>
                <a:gd name="T73" fmla="*/ 1 h 138"/>
                <a:gd name="T74" fmla="*/ 1 w 312"/>
                <a:gd name="T75" fmla="*/ 1 h 138"/>
                <a:gd name="T76" fmla="*/ 1 w 312"/>
                <a:gd name="T77" fmla="*/ 1 h 138"/>
                <a:gd name="T78" fmla="*/ 1 w 312"/>
                <a:gd name="T79" fmla="*/ 1 h 138"/>
                <a:gd name="T80" fmla="*/ 1 w 312"/>
                <a:gd name="T81" fmla="*/ 1 h 138"/>
                <a:gd name="T82" fmla="*/ 1 w 312"/>
                <a:gd name="T83" fmla="*/ 1 h 138"/>
                <a:gd name="T84" fmla="*/ 1 w 312"/>
                <a:gd name="T85" fmla="*/ 1 h 138"/>
                <a:gd name="T86" fmla="*/ 1 w 312"/>
                <a:gd name="T87" fmla="*/ 1 h 138"/>
                <a:gd name="T88" fmla="*/ 1 w 312"/>
                <a:gd name="T89" fmla="*/ 1 h 138"/>
                <a:gd name="T90" fmla="*/ 1 w 312"/>
                <a:gd name="T91" fmla="*/ 1 h 138"/>
                <a:gd name="T92" fmla="*/ 1 w 312"/>
                <a:gd name="T93" fmla="*/ 1 h 138"/>
                <a:gd name="T94" fmla="*/ 1 w 312"/>
                <a:gd name="T95" fmla="*/ 1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2"/>
                <a:gd name="T145" fmla="*/ 0 h 138"/>
                <a:gd name="T146" fmla="*/ 312 w 312"/>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2" h="138">
                  <a:moveTo>
                    <a:pt x="17" y="93"/>
                  </a:moveTo>
                  <a:lnTo>
                    <a:pt x="13" y="87"/>
                  </a:lnTo>
                  <a:lnTo>
                    <a:pt x="9" y="80"/>
                  </a:lnTo>
                  <a:lnTo>
                    <a:pt x="5" y="73"/>
                  </a:lnTo>
                  <a:lnTo>
                    <a:pt x="0" y="70"/>
                  </a:lnTo>
                  <a:lnTo>
                    <a:pt x="16" y="70"/>
                  </a:lnTo>
                  <a:lnTo>
                    <a:pt x="32" y="70"/>
                  </a:lnTo>
                  <a:lnTo>
                    <a:pt x="46" y="70"/>
                  </a:lnTo>
                  <a:lnTo>
                    <a:pt x="60" y="70"/>
                  </a:lnTo>
                  <a:lnTo>
                    <a:pt x="72" y="70"/>
                  </a:lnTo>
                  <a:lnTo>
                    <a:pt x="82" y="70"/>
                  </a:lnTo>
                  <a:lnTo>
                    <a:pt x="89" y="68"/>
                  </a:lnTo>
                  <a:lnTo>
                    <a:pt x="93" y="68"/>
                  </a:lnTo>
                  <a:lnTo>
                    <a:pt x="99" y="66"/>
                  </a:lnTo>
                  <a:lnTo>
                    <a:pt x="106" y="65"/>
                  </a:lnTo>
                  <a:lnTo>
                    <a:pt x="115" y="61"/>
                  </a:lnTo>
                  <a:lnTo>
                    <a:pt x="123" y="58"/>
                  </a:lnTo>
                  <a:lnTo>
                    <a:pt x="132" y="54"/>
                  </a:lnTo>
                  <a:lnTo>
                    <a:pt x="140" y="51"/>
                  </a:lnTo>
                  <a:lnTo>
                    <a:pt x="147" y="47"/>
                  </a:lnTo>
                  <a:lnTo>
                    <a:pt x="153" y="44"/>
                  </a:lnTo>
                  <a:lnTo>
                    <a:pt x="159" y="40"/>
                  </a:lnTo>
                  <a:lnTo>
                    <a:pt x="165" y="35"/>
                  </a:lnTo>
                  <a:lnTo>
                    <a:pt x="172" y="30"/>
                  </a:lnTo>
                  <a:lnTo>
                    <a:pt x="179" y="25"/>
                  </a:lnTo>
                  <a:lnTo>
                    <a:pt x="186" y="19"/>
                  </a:lnTo>
                  <a:lnTo>
                    <a:pt x="192" y="12"/>
                  </a:lnTo>
                  <a:lnTo>
                    <a:pt x="197" y="5"/>
                  </a:lnTo>
                  <a:lnTo>
                    <a:pt x="200" y="0"/>
                  </a:lnTo>
                  <a:lnTo>
                    <a:pt x="209" y="7"/>
                  </a:lnTo>
                  <a:lnTo>
                    <a:pt x="222" y="12"/>
                  </a:lnTo>
                  <a:lnTo>
                    <a:pt x="236" y="19"/>
                  </a:lnTo>
                  <a:lnTo>
                    <a:pt x="252" y="26"/>
                  </a:lnTo>
                  <a:lnTo>
                    <a:pt x="269" y="32"/>
                  </a:lnTo>
                  <a:lnTo>
                    <a:pt x="284" y="37"/>
                  </a:lnTo>
                  <a:lnTo>
                    <a:pt x="300" y="39"/>
                  </a:lnTo>
                  <a:lnTo>
                    <a:pt x="312" y="40"/>
                  </a:lnTo>
                  <a:lnTo>
                    <a:pt x="307" y="49"/>
                  </a:lnTo>
                  <a:lnTo>
                    <a:pt x="303" y="56"/>
                  </a:lnTo>
                  <a:lnTo>
                    <a:pt x="297" y="61"/>
                  </a:lnTo>
                  <a:lnTo>
                    <a:pt x="292" y="63"/>
                  </a:lnTo>
                  <a:lnTo>
                    <a:pt x="286" y="63"/>
                  </a:lnTo>
                  <a:lnTo>
                    <a:pt x="274" y="61"/>
                  </a:lnTo>
                  <a:lnTo>
                    <a:pt x="260" y="58"/>
                  </a:lnTo>
                  <a:lnTo>
                    <a:pt x="243" y="56"/>
                  </a:lnTo>
                  <a:lnTo>
                    <a:pt x="226" y="52"/>
                  </a:lnTo>
                  <a:lnTo>
                    <a:pt x="209" y="49"/>
                  </a:lnTo>
                  <a:lnTo>
                    <a:pt x="197" y="47"/>
                  </a:lnTo>
                  <a:lnTo>
                    <a:pt x="189" y="45"/>
                  </a:lnTo>
                  <a:lnTo>
                    <a:pt x="182" y="47"/>
                  </a:lnTo>
                  <a:lnTo>
                    <a:pt x="179" y="56"/>
                  </a:lnTo>
                  <a:lnTo>
                    <a:pt x="180" y="68"/>
                  </a:lnTo>
                  <a:lnTo>
                    <a:pt x="186" y="77"/>
                  </a:lnTo>
                  <a:lnTo>
                    <a:pt x="192" y="80"/>
                  </a:lnTo>
                  <a:lnTo>
                    <a:pt x="200" y="86"/>
                  </a:lnTo>
                  <a:lnTo>
                    <a:pt x="209" y="91"/>
                  </a:lnTo>
                  <a:lnTo>
                    <a:pt x="217" y="96"/>
                  </a:lnTo>
                  <a:lnTo>
                    <a:pt x="227" y="101"/>
                  </a:lnTo>
                  <a:lnTo>
                    <a:pt x="234" y="107"/>
                  </a:lnTo>
                  <a:lnTo>
                    <a:pt x="240" y="112"/>
                  </a:lnTo>
                  <a:lnTo>
                    <a:pt x="244" y="115"/>
                  </a:lnTo>
                  <a:lnTo>
                    <a:pt x="244" y="117"/>
                  </a:lnTo>
                  <a:lnTo>
                    <a:pt x="243" y="119"/>
                  </a:lnTo>
                  <a:lnTo>
                    <a:pt x="240" y="122"/>
                  </a:lnTo>
                  <a:lnTo>
                    <a:pt x="239" y="124"/>
                  </a:lnTo>
                  <a:lnTo>
                    <a:pt x="232" y="124"/>
                  </a:lnTo>
                  <a:lnTo>
                    <a:pt x="226" y="124"/>
                  </a:lnTo>
                  <a:lnTo>
                    <a:pt x="217" y="126"/>
                  </a:lnTo>
                  <a:lnTo>
                    <a:pt x="210" y="126"/>
                  </a:lnTo>
                  <a:lnTo>
                    <a:pt x="203" y="126"/>
                  </a:lnTo>
                  <a:lnTo>
                    <a:pt x="196" y="126"/>
                  </a:lnTo>
                  <a:lnTo>
                    <a:pt x="187" y="126"/>
                  </a:lnTo>
                  <a:lnTo>
                    <a:pt x="180" y="126"/>
                  </a:lnTo>
                  <a:lnTo>
                    <a:pt x="173" y="124"/>
                  </a:lnTo>
                  <a:lnTo>
                    <a:pt x="165" y="121"/>
                  </a:lnTo>
                  <a:lnTo>
                    <a:pt x="155" y="117"/>
                  </a:lnTo>
                  <a:lnTo>
                    <a:pt x="146" y="114"/>
                  </a:lnTo>
                  <a:lnTo>
                    <a:pt x="137" y="108"/>
                  </a:lnTo>
                  <a:lnTo>
                    <a:pt x="130" y="105"/>
                  </a:lnTo>
                  <a:lnTo>
                    <a:pt x="125" y="103"/>
                  </a:lnTo>
                  <a:lnTo>
                    <a:pt x="122" y="101"/>
                  </a:lnTo>
                  <a:lnTo>
                    <a:pt x="115" y="101"/>
                  </a:lnTo>
                  <a:lnTo>
                    <a:pt x="106" y="101"/>
                  </a:lnTo>
                  <a:lnTo>
                    <a:pt x="96" y="103"/>
                  </a:lnTo>
                  <a:lnTo>
                    <a:pt x="89" y="103"/>
                  </a:lnTo>
                  <a:lnTo>
                    <a:pt x="82" y="110"/>
                  </a:lnTo>
                  <a:lnTo>
                    <a:pt x="75" y="121"/>
                  </a:lnTo>
                  <a:lnTo>
                    <a:pt x="67" y="131"/>
                  </a:lnTo>
                  <a:lnTo>
                    <a:pt x="63" y="138"/>
                  </a:lnTo>
                  <a:lnTo>
                    <a:pt x="57" y="133"/>
                  </a:lnTo>
                  <a:lnTo>
                    <a:pt x="52" y="126"/>
                  </a:lnTo>
                  <a:lnTo>
                    <a:pt x="45" y="119"/>
                  </a:lnTo>
                  <a:lnTo>
                    <a:pt x="39" y="112"/>
                  </a:lnTo>
                  <a:lnTo>
                    <a:pt x="32" y="107"/>
                  </a:lnTo>
                  <a:lnTo>
                    <a:pt x="26" y="101"/>
                  </a:lnTo>
                  <a:lnTo>
                    <a:pt x="20" y="96"/>
                  </a:lnTo>
                  <a:lnTo>
                    <a:pt x="17" y="9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24" name="Freeform 99"/>
            <p:cNvSpPr>
              <a:spLocks/>
            </p:cNvSpPr>
            <p:nvPr/>
          </p:nvSpPr>
          <p:spPr bwMode="auto">
            <a:xfrm>
              <a:off x="6873" y="5743"/>
              <a:ext cx="46" cy="45"/>
            </a:xfrm>
            <a:custGeom>
              <a:avLst/>
              <a:gdLst>
                <a:gd name="T0" fmla="*/ 1 w 91"/>
                <a:gd name="T1" fmla="*/ 1 h 89"/>
                <a:gd name="T2" fmla="*/ 1 w 91"/>
                <a:gd name="T3" fmla="*/ 1 h 89"/>
                <a:gd name="T4" fmla="*/ 0 w 91"/>
                <a:gd name="T5" fmla="*/ 1 h 89"/>
                <a:gd name="T6" fmla="*/ 0 w 91"/>
                <a:gd name="T7" fmla="*/ 1 h 89"/>
                <a:gd name="T8" fmla="*/ 1 w 91"/>
                <a:gd name="T9" fmla="*/ 0 h 89"/>
                <a:gd name="T10" fmla="*/ 1 w 91"/>
                <a:gd name="T11" fmla="*/ 1 h 89"/>
                <a:gd name="T12" fmla="*/ 1 w 91"/>
                <a:gd name="T13" fmla="*/ 1 h 89"/>
                <a:gd name="T14" fmla="*/ 1 w 91"/>
                <a:gd name="T15" fmla="*/ 1 h 89"/>
                <a:gd name="T16" fmla="*/ 1 w 91"/>
                <a:gd name="T17" fmla="*/ 1 h 89"/>
                <a:gd name="T18" fmla="*/ 1 w 91"/>
                <a:gd name="T19" fmla="*/ 1 h 89"/>
                <a:gd name="T20" fmla="*/ 1 w 91"/>
                <a:gd name="T21" fmla="*/ 1 h 89"/>
                <a:gd name="T22" fmla="*/ 1 w 91"/>
                <a:gd name="T23" fmla="*/ 1 h 89"/>
                <a:gd name="T24" fmla="*/ 1 w 91"/>
                <a:gd name="T25" fmla="*/ 1 h 89"/>
                <a:gd name="T26" fmla="*/ 1 w 91"/>
                <a:gd name="T27" fmla="*/ 1 h 89"/>
                <a:gd name="T28" fmla="*/ 1 w 91"/>
                <a:gd name="T29" fmla="*/ 1 h 89"/>
                <a:gd name="T30" fmla="*/ 1 w 91"/>
                <a:gd name="T31" fmla="*/ 1 h 89"/>
                <a:gd name="T32" fmla="*/ 1 w 91"/>
                <a:gd name="T33" fmla="*/ 1 h 89"/>
                <a:gd name="T34" fmla="*/ 1 w 91"/>
                <a:gd name="T35" fmla="*/ 1 h 89"/>
                <a:gd name="T36" fmla="*/ 1 w 91"/>
                <a:gd name="T37" fmla="*/ 1 h 89"/>
                <a:gd name="T38" fmla="*/ 1 w 91"/>
                <a:gd name="T39" fmla="*/ 1 h 89"/>
                <a:gd name="T40" fmla="*/ 1 w 91"/>
                <a:gd name="T41" fmla="*/ 1 h 89"/>
                <a:gd name="T42" fmla="*/ 1 w 91"/>
                <a:gd name="T43" fmla="*/ 1 h 89"/>
                <a:gd name="T44" fmla="*/ 1 w 91"/>
                <a:gd name="T45" fmla="*/ 1 h 89"/>
                <a:gd name="T46" fmla="*/ 1 w 91"/>
                <a:gd name="T47" fmla="*/ 1 h 89"/>
                <a:gd name="T48" fmla="*/ 1 w 91"/>
                <a:gd name="T49" fmla="*/ 1 h 89"/>
                <a:gd name="T50" fmla="*/ 1 w 91"/>
                <a:gd name="T51" fmla="*/ 1 h 89"/>
                <a:gd name="T52" fmla="*/ 1 w 91"/>
                <a:gd name="T53" fmla="*/ 1 h 89"/>
                <a:gd name="T54" fmla="*/ 1 w 91"/>
                <a:gd name="T55" fmla="*/ 1 h 89"/>
                <a:gd name="T56" fmla="*/ 1 w 91"/>
                <a:gd name="T57" fmla="*/ 1 h 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1"/>
                <a:gd name="T88" fmla="*/ 0 h 89"/>
                <a:gd name="T89" fmla="*/ 91 w 91"/>
                <a:gd name="T90" fmla="*/ 89 h 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1" h="89">
                  <a:moveTo>
                    <a:pt x="4" y="54"/>
                  </a:moveTo>
                  <a:lnTo>
                    <a:pt x="1" y="42"/>
                  </a:lnTo>
                  <a:lnTo>
                    <a:pt x="0" y="26"/>
                  </a:lnTo>
                  <a:lnTo>
                    <a:pt x="0" y="10"/>
                  </a:lnTo>
                  <a:lnTo>
                    <a:pt x="3" y="0"/>
                  </a:lnTo>
                  <a:lnTo>
                    <a:pt x="9" y="3"/>
                  </a:lnTo>
                  <a:lnTo>
                    <a:pt x="17" y="10"/>
                  </a:lnTo>
                  <a:lnTo>
                    <a:pt x="26" y="17"/>
                  </a:lnTo>
                  <a:lnTo>
                    <a:pt x="34" y="24"/>
                  </a:lnTo>
                  <a:lnTo>
                    <a:pt x="43" y="31"/>
                  </a:lnTo>
                  <a:lnTo>
                    <a:pt x="50" y="38"/>
                  </a:lnTo>
                  <a:lnTo>
                    <a:pt x="57" y="44"/>
                  </a:lnTo>
                  <a:lnTo>
                    <a:pt x="61" y="47"/>
                  </a:lnTo>
                  <a:lnTo>
                    <a:pt x="70" y="54"/>
                  </a:lnTo>
                  <a:lnTo>
                    <a:pt x="79" y="66"/>
                  </a:lnTo>
                  <a:lnTo>
                    <a:pt x="87" y="77"/>
                  </a:lnTo>
                  <a:lnTo>
                    <a:pt x="91" y="86"/>
                  </a:lnTo>
                  <a:lnTo>
                    <a:pt x="86" y="87"/>
                  </a:lnTo>
                  <a:lnTo>
                    <a:pt x="81" y="87"/>
                  </a:lnTo>
                  <a:lnTo>
                    <a:pt x="77" y="89"/>
                  </a:lnTo>
                  <a:lnTo>
                    <a:pt x="74" y="89"/>
                  </a:lnTo>
                  <a:lnTo>
                    <a:pt x="69" y="86"/>
                  </a:lnTo>
                  <a:lnTo>
                    <a:pt x="61" y="80"/>
                  </a:lnTo>
                  <a:lnTo>
                    <a:pt x="51" y="73"/>
                  </a:lnTo>
                  <a:lnTo>
                    <a:pt x="44" y="70"/>
                  </a:lnTo>
                  <a:lnTo>
                    <a:pt x="34" y="66"/>
                  </a:lnTo>
                  <a:lnTo>
                    <a:pt x="23" y="61"/>
                  </a:lnTo>
                  <a:lnTo>
                    <a:pt x="13" y="58"/>
                  </a:lnTo>
                  <a:lnTo>
                    <a:pt x="4" y="5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25" name="Freeform 100"/>
            <p:cNvSpPr>
              <a:spLocks/>
            </p:cNvSpPr>
            <p:nvPr/>
          </p:nvSpPr>
          <p:spPr bwMode="auto">
            <a:xfrm>
              <a:off x="7108" y="5415"/>
              <a:ext cx="47" cy="279"/>
            </a:xfrm>
            <a:custGeom>
              <a:avLst/>
              <a:gdLst>
                <a:gd name="T0" fmla="*/ 1 w 94"/>
                <a:gd name="T1" fmla="*/ 1 h 557"/>
                <a:gd name="T2" fmla="*/ 1 w 94"/>
                <a:gd name="T3" fmla="*/ 1 h 557"/>
                <a:gd name="T4" fmla="*/ 1 w 94"/>
                <a:gd name="T5" fmla="*/ 1 h 557"/>
                <a:gd name="T6" fmla="*/ 1 w 94"/>
                <a:gd name="T7" fmla="*/ 1 h 557"/>
                <a:gd name="T8" fmla="*/ 1 w 94"/>
                <a:gd name="T9" fmla="*/ 1 h 557"/>
                <a:gd name="T10" fmla="*/ 1 w 94"/>
                <a:gd name="T11" fmla="*/ 1 h 557"/>
                <a:gd name="T12" fmla="*/ 1 w 94"/>
                <a:gd name="T13" fmla="*/ 1 h 557"/>
                <a:gd name="T14" fmla="*/ 1 w 94"/>
                <a:gd name="T15" fmla="*/ 1 h 557"/>
                <a:gd name="T16" fmla="*/ 1 w 94"/>
                <a:gd name="T17" fmla="*/ 1 h 557"/>
                <a:gd name="T18" fmla="*/ 1 w 94"/>
                <a:gd name="T19" fmla="*/ 1 h 557"/>
                <a:gd name="T20" fmla="*/ 1 w 94"/>
                <a:gd name="T21" fmla="*/ 1 h 557"/>
                <a:gd name="T22" fmla="*/ 1 w 94"/>
                <a:gd name="T23" fmla="*/ 1 h 557"/>
                <a:gd name="T24" fmla="*/ 1 w 94"/>
                <a:gd name="T25" fmla="*/ 1 h 557"/>
                <a:gd name="T26" fmla="*/ 1 w 94"/>
                <a:gd name="T27" fmla="*/ 1 h 557"/>
                <a:gd name="T28" fmla="*/ 1 w 94"/>
                <a:gd name="T29" fmla="*/ 1 h 557"/>
                <a:gd name="T30" fmla="*/ 1 w 94"/>
                <a:gd name="T31" fmla="*/ 1 h 557"/>
                <a:gd name="T32" fmla="*/ 0 w 94"/>
                <a:gd name="T33" fmla="*/ 0 h 557"/>
                <a:gd name="T34" fmla="*/ 1 w 94"/>
                <a:gd name="T35" fmla="*/ 1 h 557"/>
                <a:gd name="T36" fmla="*/ 1 w 94"/>
                <a:gd name="T37" fmla="*/ 1 h 557"/>
                <a:gd name="T38" fmla="*/ 1 w 94"/>
                <a:gd name="T39" fmla="*/ 1 h 557"/>
                <a:gd name="T40" fmla="*/ 1 w 94"/>
                <a:gd name="T41" fmla="*/ 1 h 557"/>
                <a:gd name="T42" fmla="*/ 1 w 94"/>
                <a:gd name="T43" fmla="*/ 1 h 557"/>
                <a:gd name="T44" fmla="*/ 1 w 94"/>
                <a:gd name="T45" fmla="*/ 1 h 557"/>
                <a:gd name="T46" fmla="*/ 1 w 94"/>
                <a:gd name="T47" fmla="*/ 1 h 557"/>
                <a:gd name="T48" fmla="*/ 1 w 94"/>
                <a:gd name="T49" fmla="*/ 1 h 557"/>
                <a:gd name="T50" fmla="*/ 1 w 94"/>
                <a:gd name="T51" fmla="*/ 1 h 557"/>
                <a:gd name="T52" fmla="*/ 1 w 94"/>
                <a:gd name="T53" fmla="*/ 1 h 557"/>
                <a:gd name="T54" fmla="*/ 1 w 94"/>
                <a:gd name="T55" fmla="*/ 1 h 557"/>
                <a:gd name="T56" fmla="*/ 1 w 94"/>
                <a:gd name="T57" fmla="*/ 1 h 557"/>
                <a:gd name="T58" fmla="*/ 1 w 94"/>
                <a:gd name="T59" fmla="*/ 1 h 557"/>
                <a:gd name="T60" fmla="*/ 1 w 94"/>
                <a:gd name="T61" fmla="*/ 1 h 557"/>
                <a:gd name="T62" fmla="*/ 1 w 94"/>
                <a:gd name="T63" fmla="*/ 1 h 557"/>
                <a:gd name="T64" fmla="*/ 1 w 94"/>
                <a:gd name="T65" fmla="*/ 1 h 557"/>
                <a:gd name="T66" fmla="*/ 1 w 94"/>
                <a:gd name="T67" fmla="*/ 1 h 557"/>
                <a:gd name="T68" fmla="*/ 1 w 94"/>
                <a:gd name="T69" fmla="*/ 1 h 557"/>
                <a:gd name="T70" fmla="*/ 1 w 94"/>
                <a:gd name="T71" fmla="*/ 1 h 557"/>
                <a:gd name="T72" fmla="*/ 1 w 94"/>
                <a:gd name="T73" fmla="*/ 1 h 557"/>
                <a:gd name="T74" fmla="*/ 1 w 94"/>
                <a:gd name="T75" fmla="*/ 1 h 557"/>
                <a:gd name="T76" fmla="*/ 1 w 94"/>
                <a:gd name="T77" fmla="*/ 1 h 557"/>
                <a:gd name="T78" fmla="*/ 1 w 94"/>
                <a:gd name="T79" fmla="*/ 1 h 557"/>
                <a:gd name="T80" fmla="*/ 1 w 94"/>
                <a:gd name="T81" fmla="*/ 1 h 5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4"/>
                <a:gd name="T124" fmla="*/ 0 h 557"/>
                <a:gd name="T125" fmla="*/ 94 w 94"/>
                <a:gd name="T126" fmla="*/ 557 h 5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4" h="557">
                  <a:moveTo>
                    <a:pt x="94" y="557"/>
                  </a:moveTo>
                  <a:lnTo>
                    <a:pt x="94" y="522"/>
                  </a:lnTo>
                  <a:lnTo>
                    <a:pt x="91" y="467"/>
                  </a:lnTo>
                  <a:lnTo>
                    <a:pt x="88" y="411"/>
                  </a:lnTo>
                  <a:lnTo>
                    <a:pt x="85" y="378"/>
                  </a:lnTo>
                  <a:lnTo>
                    <a:pt x="81" y="344"/>
                  </a:lnTo>
                  <a:lnTo>
                    <a:pt x="75" y="290"/>
                  </a:lnTo>
                  <a:lnTo>
                    <a:pt x="71" y="234"/>
                  </a:lnTo>
                  <a:lnTo>
                    <a:pt x="68" y="196"/>
                  </a:lnTo>
                  <a:lnTo>
                    <a:pt x="65" y="180"/>
                  </a:lnTo>
                  <a:lnTo>
                    <a:pt x="60" y="156"/>
                  </a:lnTo>
                  <a:lnTo>
                    <a:pt x="51" y="126"/>
                  </a:lnTo>
                  <a:lnTo>
                    <a:pt x="40" y="95"/>
                  </a:lnTo>
                  <a:lnTo>
                    <a:pt x="28" y="65"/>
                  </a:lnTo>
                  <a:lnTo>
                    <a:pt x="17" y="37"/>
                  </a:lnTo>
                  <a:lnTo>
                    <a:pt x="7" y="14"/>
                  </a:lnTo>
                  <a:lnTo>
                    <a:pt x="0" y="0"/>
                  </a:lnTo>
                  <a:lnTo>
                    <a:pt x="5" y="18"/>
                  </a:lnTo>
                  <a:lnTo>
                    <a:pt x="11" y="39"/>
                  </a:lnTo>
                  <a:lnTo>
                    <a:pt x="18" y="63"/>
                  </a:lnTo>
                  <a:lnTo>
                    <a:pt x="25" y="88"/>
                  </a:lnTo>
                  <a:lnTo>
                    <a:pt x="31" y="110"/>
                  </a:lnTo>
                  <a:lnTo>
                    <a:pt x="35" y="133"/>
                  </a:lnTo>
                  <a:lnTo>
                    <a:pt x="37" y="154"/>
                  </a:lnTo>
                  <a:lnTo>
                    <a:pt x="37" y="170"/>
                  </a:lnTo>
                  <a:lnTo>
                    <a:pt x="28" y="163"/>
                  </a:lnTo>
                  <a:lnTo>
                    <a:pt x="20" y="154"/>
                  </a:lnTo>
                  <a:lnTo>
                    <a:pt x="10" y="147"/>
                  </a:lnTo>
                  <a:lnTo>
                    <a:pt x="1" y="140"/>
                  </a:lnTo>
                  <a:lnTo>
                    <a:pt x="13" y="159"/>
                  </a:lnTo>
                  <a:lnTo>
                    <a:pt x="24" y="177"/>
                  </a:lnTo>
                  <a:lnTo>
                    <a:pt x="33" y="192"/>
                  </a:lnTo>
                  <a:lnTo>
                    <a:pt x="41" y="206"/>
                  </a:lnTo>
                  <a:lnTo>
                    <a:pt x="47" y="222"/>
                  </a:lnTo>
                  <a:lnTo>
                    <a:pt x="53" y="236"/>
                  </a:lnTo>
                  <a:lnTo>
                    <a:pt x="57" y="252"/>
                  </a:lnTo>
                  <a:lnTo>
                    <a:pt x="61" y="269"/>
                  </a:lnTo>
                  <a:lnTo>
                    <a:pt x="70" y="325"/>
                  </a:lnTo>
                  <a:lnTo>
                    <a:pt x="80" y="405"/>
                  </a:lnTo>
                  <a:lnTo>
                    <a:pt x="88" y="491"/>
                  </a:lnTo>
                  <a:lnTo>
                    <a:pt x="94" y="55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26" name="Freeform 101"/>
            <p:cNvSpPr>
              <a:spLocks/>
            </p:cNvSpPr>
            <p:nvPr/>
          </p:nvSpPr>
          <p:spPr bwMode="auto">
            <a:xfrm>
              <a:off x="6955" y="5610"/>
              <a:ext cx="55" cy="50"/>
            </a:xfrm>
            <a:custGeom>
              <a:avLst/>
              <a:gdLst>
                <a:gd name="T0" fmla="*/ 1 w 110"/>
                <a:gd name="T1" fmla="*/ 0 h 99"/>
                <a:gd name="T2" fmla="*/ 1 w 110"/>
                <a:gd name="T3" fmla="*/ 1 h 99"/>
                <a:gd name="T4" fmla="*/ 1 w 110"/>
                <a:gd name="T5" fmla="*/ 1 h 99"/>
                <a:gd name="T6" fmla="*/ 1 w 110"/>
                <a:gd name="T7" fmla="*/ 1 h 99"/>
                <a:gd name="T8" fmla="*/ 0 w 110"/>
                <a:gd name="T9" fmla="*/ 1 h 99"/>
                <a:gd name="T10" fmla="*/ 1 w 110"/>
                <a:gd name="T11" fmla="*/ 1 h 99"/>
                <a:gd name="T12" fmla="*/ 1 w 110"/>
                <a:gd name="T13" fmla="*/ 1 h 99"/>
                <a:gd name="T14" fmla="*/ 1 w 110"/>
                <a:gd name="T15" fmla="*/ 1 h 99"/>
                <a:gd name="T16" fmla="*/ 1 w 110"/>
                <a:gd name="T17" fmla="*/ 1 h 99"/>
                <a:gd name="T18" fmla="*/ 1 w 110"/>
                <a:gd name="T19" fmla="*/ 1 h 99"/>
                <a:gd name="T20" fmla="*/ 1 w 110"/>
                <a:gd name="T21" fmla="*/ 1 h 99"/>
                <a:gd name="T22" fmla="*/ 1 w 110"/>
                <a:gd name="T23" fmla="*/ 1 h 99"/>
                <a:gd name="T24" fmla="*/ 1 w 110"/>
                <a:gd name="T25" fmla="*/ 1 h 99"/>
                <a:gd name="T26" fmla="*/ 1 w 110"/>
                <a:gd name="T27" fmla="*/ 1 h 99"/>
                <a:gd name="T28" fmla="*/ 1 w 110"/>
                <a:gd name="T29" fmla="*/ 1 h 99"/>
                <a:gd name="T30" fmla="*/ 1 w 110"/>
                <a:gd name="T31" fmla="*/ 1 h 99"/>
                <a:gd name="T32" fmla="*/ 1 w 110"/>
                <a:gd name="T33" fmla="*/ 1 h 99"/>
                <a:gd name="T34" fmla="*/ 1 w 110"/>
                <a:gd name="T35" fmla="*/ 1 h 99"/>
                <a:gd name="T36" fmla="*/ 1 w 110"/>
                <a:gd name="T37" fmla="*/ 1 h 99"/>
                <a:gd name="T38" fmla="*/ 1 w 110"/>
                <a:gd name="T39" fmla="*/ 1 h 99"/>
                <a:gd name="T40" fmla="*/ 1 w 110"/>
                <a:gd name="T41" fmla="*/ 1 h 99"/>
                <a:gd name="T42" fmla="*/ 1 w 110"/>
                <a:gd name="T43" fmla="*/ 1 h 99"/>
                <a:gd name="T44" fmla="*/ 1 w 110"/>
                <a:gd name="T45" fmla="*/ 1 h 99"/>
                <a:gd name="T46" fmla="*/ 1 w 110"/>
                <a:gd name="T47" fmla="*/ 1 h 99"/>
                <a:gd name="T48" fmla="*/ 1 w 110"/>
                <a:gd name="T49" fmla="*/ 1 h 99"/>
                <a:gd name="T50" fmla="*/ 1 w 110"/>
                <a:gd name="T51" fmla="*/ 1 h 99"/>
                <a:gd name="T52" fmla="*/ 1 w 110"/>
                <a:gd name="T53" fmla="*/ 1 h 99"/>
                <a:gd name="T54" fmla="*/ 1 w 110"/>
                <a:gd name="T55" fmla="*/ 1 h 99"/>
                <a:gd name="T56" fmla="*/ 1 w 110"/>
                <a:gd name="T57" fmla="*/ 0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0"/>
                <a:gd name="T88" fmla="*/ 0 h 99"/>
                <a:gd name="T89" fmla="*/ 110 w 110"/>
                <a:gd name="T90" fmla="*/ 99 h 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0" h="99">
                  <a:moveTo>
                    <a:pt x="22" y="0"/>
                  </a:moveTo>
                  <a:lnTo>
                    <a:pt x="16" y="14"/>
                  </a:lnTo>
                  <a:lnTo>
                    <a:pt x="10" y="29"/>
                  </a:lnTo>
                  <a:lnTo>
                    <a:pt x="4" y="42"/>
                  </a:lnTo>
                  <a:lnTo>
                    <a:pt x="0" y="50"/>
                  </a:lnTo>
                  <a:lnTo>
                    <a:pt x="9" y="56"/>
                  </a:lnTo>
                  <a:lnTo>
                    <a:pt x="23" y="61"/>
                  </a:lnTo>
                  <a:lnTo>
                    <a:pt x="37" y="70"/>
                  </a:lnTo>
                  <a:lnTo>
                    <a:pt x="54" y="77"/>
                  </a:lnTo>
                  <a:lnTo>
                    <a:pt x="70" y="84"/>
                  </a:lnTo>
                  <a:lnTo>
                    <a:pt x="84" y="91"/>
                  </a:lnTo>
                  <a:lnTo>
                    <a:pt x="96" y="96"/>
                  </a:lnTo>
                  <a:lnTo>
                    <a:pt x="103" y="99"/>
                  </a:lnTo>
                  <a:lnTo>
                    <a:pt x="107" y="96"/>
                  </a:lnTo>
                  <a:lnTo>
                    <a:pt x="110" y="92"/>
                  </a:lnTo>
                  <a:lnTo>
                    <a:pt x="110" y="91"/>
                  </a:lnTo>
                  <a:lnTo>
                    <a:pt x="110" y="87"/>
                  </a:lnTo>
                  <a:lnTo>
                    <a:pt x="106" y="80"/>
                  </a:lnTo>
                  <a:lnTo>
                    <a:pt x="99" y="75"/>
                  </a:lnTo>
                  <a:lnTo>
                    <a:pt x="93" y="68"/>
                  </a:lnTo>
                  <a:lnTo>
                    <a:pt x="86" y="61"/>
                  </a:lnTo>
                  <a:lnTo>
                    <a:pt x="77" y="56"/>
                  </a:lnTo>
                  <a:lnTo>
                    <a:pt x="72" y="49"/>
                  </a:lnTo>
                  <a:lnTo>
                    <a:pt x="64" y="45"/>
                  </a:lnTo>
                  <a:lnTo>
                    <a:pt x="60" y="42"/>
                  </a:lnTo>
                  <a:lnTo>
                    <a:pt x="49" y="35"/>
                  </a:lnTo>
                  <a:lnTo>
                    <a:pt x="37" y="22"/>
                  </a:lnTo>
                  <a:lnTo>
                    <a:pt x="27" y="10"/>
                  </a:lnTo>
                  <a:lnTo>
                    <a:pt x="2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27" name="Freeform 102"/>
            <p:cNvSpPr>
              <a:spLocks/>
            </p:cNvSpPr>
            <p:nvPr/>
          </p:nvSpPr>
          <p:spPr bwMode="auto">
            <a:xfrm>
              <a:off x="6817" y="5270"/>
              <a:ext cx="55" cy="287"/>
            </a:xfrm>
            <a:custGeom>
              <a:avLst/>
              <a:gdLst>
                <a:gd name="T0" fmla="*/ 1 w 110"/>
                <a:gd name="T1" fmla="*/ 0 h 575"/>
                <a:gd name="T2" fmla="*/ 1 w 110"/>
                <a:gd name="T3" fmla="*/ 0 h 575"/>
                <a:gd name="T4" fmla="*/ 1 w 110"/>
                <a:gd name="T5" fmla="*/ 0 h 575"/>
                <a:gd name="T6" fmla="*/ 1 w 110"/>
                <a:gd name="T7" fmla="*/ 0 h 575"/>
                <a:gd name="T8" fmla="*/ 1 w 110"/>
                <a:gd name="T9" fmla="*/ 0 h 575"/>
                <a:gd name="T10" fmla="*/ 1 w 110"/>
                <a:gd name="T11" fmla="*/ 0 h 575"/>
                <a:gd name="T12" fmla="*/ 1 w 110"/>
                <a:gd name="T13" fmla="*/ 0 h 575"/>
                <a:gd name="T14" fmla="*/ 1 w 110"/>
                <a:gd name="T15" fmla="*/ 0 h 575"/>
                <a:gd name="T16" fmla="*/ 1 w 110"/>
                <a:gd name="T17" fmla="*/ 0 h 575"/>
                <a:gd name="T18" fmla="*/ 1 w 110"/>
                <a:gd name="T19" fmla="*/ 0 h 575"/>
                <a:gd name="T20" fmla="*/ 1 w 110"/>
                <a:gd name="T21" fmla="*/ 0 h 575"/>
                <a:gd name="T22" fmla="*/ 1 w 110"/>
                <a:gd name="T23" fmla="*/ 0 h 575"/>
                <a:gd name="T24" fmla="*/ 1 w 110"/>
                <a:gd name="T25" fmla="*/ 0 h 575"/>
                <a:gd name="T26" fmla="*/ 1 w 110"/>
                <a:gd name="T27" fmla="*/ 0 h 575"/>
                <a:gd name="T28" fmla="*/ 1 w 110"/>
                <a:gd name="T29" fmla="*/ 0 h 575"/>
                <a:gd name="T30" fmla="*/ 1 w 110"/>
                <a:gd name="T31" fmla="*/ 0 h 575"/>
                <a:gd name="T32" fmla="*/ 1 w 110"/>
                <a:gd name="T33" fmla="*/ 0 h 575"/>
                <a:gd name="T34" fmla="*/ 1 w 110"/>
                <a:gd name="T35" fmla="*/ 0 h 575"/>
                <a:gd name="T36" fmla="*/ 1 w 110"/>
                <a:gd name="T37" fmla="*/ 0 h 575"/>
                <a:gd name="T38" fmla="*/ 1 w 110"/>
                <a:gd name="T39" fmla="*/ 0 h 575"/>
                <a:gd name="T40" fmla="*/ 1 w 110"/>
                <a:gd name="T41" fmla="*/ 0 h 575"/>
                <a:gd name="T42" fmla="*/ 1 w 110"/>
                <a:gd name="T43" fmla="*/ 0 h 575"/>
                <a:gd name="T44" fmla="*/ 1 w 110"/>
                <a:gd name="T45" fmla="*/ 0 h 575"/>
                <a:gd name="T46" fmla="*/ 1 w 110"/>
                <a:gd name="T47" fmla="*/ 0 h 575"/>
                <a:gd name="T48" fmla="*/ 1 w 110"/>
                <a:gd name="T49" fmla="*/ 0 h 575"/>
                <a:gd name="T50" fmla="*/ 1 w 110"/>
                <a:gd name="T51" fmla="*/ 0 h 575"/>
                <a:gd name="T52" fmla="*/ 1 w 110"/>
                <a:gd name="T53" fmla="*/ 0 h 575"/>
                <a:gd name="T54" fmla="*/ 1 w 110"/>
                <a:gd name="T55" fmla="*/ 0 h 575"/>
                <a:gd name="T56" fmla="*/ 1 w 110"/>
                <a:gd name="T57" fmla="*/ 0 h 575"/>
                <a:gd name="T58" fmla="*/ 1 w 110"/>
                <a:gd name="T59" fmla="*/ 0 h 575"/>
                <a:gd name="T60" fmla="*/ 1 w 110"/>
                <a:gd name="T61" fmla="*/ 0 h 575"/>
                <a:gd name="T62" fmla="*/ 1 w 110"/>
                <a:gd name="T63" fmla="*/ 0 h 575"/>
                <a:gd name="T64" fmla="*/ 1 w 110"/>
                <a:gd name="T65" fmla="*/ 0 h 575"/>
                <a:gd name="T66" fmla="*/ 1 w 110"/>
                <a:gd name="T67" fmla="*/ 0 h 575"/>
                <a:gd name="T68" fmla="*/ 1 w 110"/>
                <a:gd name="T69" fmla="*/ 0 h 575"/>
                <a:gd name="T70" fmla="*/ 1 w 110"/>
                <a:gd name="T71" fmla="*/ 0 h 575"/>
                <a:gd name="T72" fmla="*/ 1 w 110"/>
                <a:gd name="T73" fmla="*/ 0 h 575"/>
                <a:gd name="T74" fmla="*/ 1 w 110"/>
                <a:gd name="T75" fmla="*/ 0 h 575"/>
                <a:gd name="T76" fmla="*/ 1 w 110"/>
                <a:gd name="T77" fmla="*/ 0 h 575"/>
                <a:gd name="T78" fmla="*/ 1 w 110"/>
                <a:gd name="T79" fmla="*/ 0 h 575"/>
                <a:gd name="T80" fmla="*/ 1 w 110"/>
                <a:gd name="T81" fmla="*/ 0 h 575"/>
                <a:gd name="T82" fmla="*/ 1 w 110"/>
                <a:gd name="T83" fmla="*/ 0 h 575"/>
                <a:gd name="T84" fmla="*/ 1 w 110"/>
                <a:gd name="T85" fmla="*/ 0 h 575"/>
                <a:gd name="T86" fmla="*/ 1 w 110"/>
                <a:gd name="T87" fmla="*/ 0 h 575"/>
                <a:gd name="T88" fmla="*/ 0 w 110"/>
                <a:gd name="T89" fmla="*/ 0 h 575"/>
                <a:gd name="T90" fmla="*/ 0 w 110"/>
                <a:gd name="T91" fmla="*/ 0 h 575"/>
                <a:gd name="T92" fmla="*/ 0 w 110"/>
                <a:gd name="T93" fmla="*/ 0 h 575"/>
                <a:gd name="T94" fmla="*/ 0 w 110"/>
                <a:gd name="T95" fmla="*/ 0 h 575"/>
                <a:gd name="T96" fmla="*/ 1 w 110"/>
                <a:gd name="T97" fmla="*/ 0 h 575"/>
                <a:gd name="T98" fmla="*/ 1 w 110"/>
                <a:gd name="T99" fmla="*/ 0 h 575"/>
                <a:gd name="T100" fmla="*/ 1 w 110"/>
                <a:gd name="T101" fmla="*/ 0 h 575"/>
                <a:gd name="T102" fmla="*/ 1 w 110"/>
                <a:gd name="T103" fmla="*/ 0 h 575"/>
                <a:gd name="T104" fmla="*/ 1 w 110"/>
                <a:gd name="T105" fmla="*/ 0 h 575"/>
                <a:gd name="T106" fmla="*/ 1 w 110"/>
                <a:gd name="T107" fmla="*/ 0 h 575"/>
                <a:gd name="T108" fmla="*/ 1 w 110"/>
                <a:gd name="T109" fmla="*/ 0 h 575"/>
                <a:gd name="T110" fmla="*/ 1 w 110"/>
                <a:gd name="T111" fmla="*/ 0 h 575"/>
                <a:gd name="T112" fmla="*/ 1 w 110"/>
                <a:gd name="T113" fmla="*/ 0 h 575"/>
                <a:gd name="T114" fmla="*/ 1 w 110"/>
                <a:gd name="T115" fmla="*/ 0 h 575"/>
                <a:gd name="T116" fmla="*/ 1 w 110"/>
                <a:gd name="T117" fmla="*/ 0 h 575"/>
                <a:gd name="T118" fmla="*/ 1 w 110"/>
                <a:gd name="T119" fmla="*/ 0 h 575"/>
                <a:gd name="T120" fmla="*/ 1 w 110"/>
                <a:gd name="T121" fmla="*/ 0 h 5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0"/>
                <a:gd name="T184" fmla="*/ 0 h 575"/>
                <a:gd name="T185" fmla="*/ 110 w 110"/>
                <a:gd name="T186" fmla="*/ 575 h 5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0" h="575">
                  <a:moveTo>
                    <a:pt x="50" y="171"/>
                  </a:moveTo>
                  <a:lnTo>
                    <a:pt x="50" y="154"/>
                  </a:lnTo>
                  <a:lnTo>
                    <a:pt x="51" y="130"/>
                  </a:lnTo>
                  <a:lnTo>
                    <a:pt x="52" y="105"/>
                  </a:lnTo>
                  <a:lnTo>
                    <a:pt x="57" y="89"/>
                  </a:lnTo>
                  <a:lnTo>
                    <a:pt x="67" y="81"/>
                  </a:lnTo>
                  <a:lnTo>
                    <a:pt x="75" y="70"/>
                  </a:lnTo>
                  <a:lnTo>
                    <a:pt x="81" y="60"/>
                  </a:lnTo>
                  <a:lnTo>
                    <a:pt x="84" y="49"/>
                  </a:lnTo>
                  <a:lnTo>
                    <a:pt x="85" y="39"/>
                  </a:lnTo>
                  <a:lnTo>
                    <a:pt x="88" y="23"/>
                  </a:lnTo>
                  <a:lnTo>
                    <a:pt x="91" y="9"/>
                  </a:lnTo>
                  <a:lnTo>
                    <a:pt x="92" y="0"/>
                  </a:lnTo>
                  <a:lnTo>
                    <a:pt x="98" y="2"/>
                  </a:lnTo>
                  <a:lnTo>
                    <a:pt x="102" y="6"/>
                  </a:lnTo>
                  <a:lnTo>
                    <a:pt x="107" y="9"/>
                  </a:lnTo>
                  <a:lnTo>
                    <a:pt x="108" y="14"/>
                  </a:lnTo>
                  <a:lnTo>
                    <a:pt x="108" y="19"/>
                  </a:lnTo>
                  <a:lnTo>
                    <a:pt x="110" y="32"/>
                  </a:lnTo>
                  <a:lnTo>
                    <a:pt x="108" y="46"/>
                  </a:lnTo>
                  <a:lnTo>
                    <a:pt x="107" y="60"/>
                  </a:lnTo>
                  <a:lnTo>
                    <a:pt x="102" y="77"/>
                  </a:lnTo>
                  <a:lnTo>
                    <a:pt x="97" y="100"/>
                  </a:lnTo>
                  <a:lnTo>
                    <a:pt x="90" y="123"/>
                  </a:lnTo>
                  <a:lnTo>
                    <a:pt x="85" y="138"/>
                  </a:lnTo>
                  <a:lnTo>
                    <a:pt x="81" y="152"/>
                  </a:lnTo>
                  <a:lnTo>
                    <a:pt x="75" y="175"/>
                  </a:lnTo>
                  <a:lnTo>
                    <a:pt x="72" y="199"/>
                  </a:lnTo>
                  <a:lnTo>
                    <a:pt x="71" y="220"/>
                  </a:lnTo>
                  <a:lnTo>
                    <a:pt x="71" y="238"/>
                  </a:lnTo>
                  <a:lnTo>
                    <a:pt x="71" y="255"/>
                  </a:lnTo>
                  <a:lnTo>
                    <a:pt x="70" y="274"/>
                  </a:lnTo>
                  <a:lnTo>
                    <a:pt x="65" y="290"/>
                  </a:lnTo>
                  <a:lnTo>
                    <a:pt x="58" y="316"/>
                  </a:lnTo>
                  <a:lnTo>
                    <a:pt x="50" y="357"/>
                  </a:lnTo>
                  <a:lnTo>
                    <a:pt x="42" y="395"/>
                  </a:lnTo>
                  <a:lnTo>
                    <a:pt x="38" y="425"/>
                  </a:lnTo>
                  <a:lnTo>
                    <a:pt x="35" y="453"/>
                  </a:lnTo>
                  <a:lnTo>
                    <a:pt x="31" y="495"/>
                  </a:lnTo>
                  <a:lnTo>
                    <a:pt x="28" y="538"/>
                  </a:lnTo>
                  <a:lnTo>
                    <a:pt x="30" y="575"/>
                  </a:lnTo>
                  <a:lnTo>
                    <a:pt x="24" y="573"/>
                  </a:lnTo>
                  <a:lnTo>
                    <a:pt x="17" y="571"/>
                  </a:lnTo>
                  <a:lnTo>
                    <a:pt x="8" y="570"/>
                  </a:lnTo>
                  <a:lnTo>
                    <a:pt x="0" y="568"/>
                  </a:lnTo>
                  <a:lnTo>
                    <a:pt x="0" y="547"/>
                  </a:lnTo>
                  <a:lnTo>
                    <a:pt x="0" y="519"/>
                  </a:lnTo>
                  <a:lnTo>
                    <a:pt x="0" y="491"/>
                  </a:lnTo>
                  <a:lnTo>
                    <a:pt x="1" y="472"/>
                  </a:lnTo>
                  <a:lnTo>
                    <a:pt x="4" y="454"/>
                  </a:lnTo>
                  <a:lnTo>
                    <a:pt x="10" y="433"/>
                  </a:lnTo>
                  <a:lnTo>
                    <a:pt x="14" y="412"/>
                  </a:lnTo>
                  <a:lnTo>
                    <a:pt x="17" y="399"/>
                  </a:lnTo>
                  <a:lnTo>
                    <a:pt x="18" y="378"/>
                  </a:lnTo>
                  <a:lnTo>
                    <a:pt x="21" y="344"/>
                  </a:lnTo>
                  <a:lnTo>
                    <a:pt x="24" y="309"/>
                  </a:lnTo>
                  <a:lnTo>
                    <a:pt x="28" y="287"/>
                  </a:lnTo>
                  <a:lnTo>
                    <a:pt x="35" y="269"/>
                  </a:lnTo>
                  <a:lnTo>
                    <a:pt x="44" y="243"/>
                  </a:lnTo>
                  <a:lnTo>
                    <a:pt x="50" y="210"/>
                  </a:lnTo>
                  <a:lnTo>
                    <a:pt x="50" y="17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28" name="Freeform 103"/>
            <p:cNvSpPr>
              <a:spLocks/>
            </p:cNvSpPr>
            <p:nvPr/>
          </p:nvSpPr>
          <p:spPr bwMode="auto">
            <a:xfrm>
              <a:off x="6764" y="4903"/>
              <a:ext cx="275" cy="399"/>
            </a:xfrm>
            <a:custGeom>
              <a:avLst/>
              <a:gdLst>
                <a:gd name="T0" fmla="*/ 1 w 550"/>
                <a:gd name="T1" fmla="*/ 1 h 796"/>
                <a:gd name="T2" fmla="*/ 1 w 550"/>
                <a:gd name="T3" fmla="*/ 1 h 796"/>
                <a:gd name="T4" fmla="*/ 1 w 550"/>
                <a:gd name="T5" fmla="*/ 1 h 796"/>
                <a:gd name="T6" fmla="*/ 1 w 550"/>
                <a:gd name="T7" fmla="*/ 1 h 796"/>
                <a:gd name="T8" fmla="*/ 1 w 550"/>
                <a:gd name="T9" fmla="*/ 1 h 796"/>
                <a:gd name="T10" fmla="*/ 1 w 550"/>
                <a:gd name="T11" fmla="*/ 1 h 796"/>
                <a:gd name="T12" fmla="*/ 1 w 550"/>
                <a:gd name="T13" fmla="*/ 1 h 796"/>
                <a:gd name="T14" fmla="*/ 1 w 550"/>
                <a:gd name="T15" fmla="*/ 1 h 796"/>
                <a:gd name="T16" fmla="*/ 1 w 550"/>
                <a:gd name="T17" fmla="*/ 1 h 796"/>
                <a:gd name="T18" fmla="*/ 1 w 550"/>
                <a:gd name="T19" fmla="*/ 1 h 796"/>
                <a:gd name="T20" fmla="*/ 1 w 550"/>
                <a:gd name="T21" fmla="*/ 1 h 796"/>
                <a:gd name="T22" fmla="*/ 1 w 550"/>
                <a:gd name="T23" fmla="*/ 1 h 796"/>
                <a:gd name="T24" fmla="*/ 1 w 550"/>
                <a:gd name="T25" fmla="*/ 1 h 796"/>
                <a:gd name="T26" fmla="*/ 1 w 550"/>
                <a:gd name="T27" fmla="*/ 1 h 796"/>
                <a:gd name="T28" fmla="*/ 1 w 550"/>
                <a:gd name="T29" fmla="*/ 1 h 796"/>
                <a:gd name="T30" fmla="*/ 1 w 550"/>
                <a:gd name="T31" fmla="*/ 1 h 796"/>
                <a:gd name="T32" fmla="*/ 1 w 550"/>
                <a:gd name="T33" fmla="*/ 1 h 796"/>
                <a:gd name="T34" fmla="*/ 1 w 550"/>
                <a:gd name="T35" fmla="*/ 1 h 796"/>
                <a:gd name="T36" fmla="*/ 1 w 550"/>
                <a:gd name="T37" fmla="*/ 1 h 796"/>
                <a:gd name="T38" fmla="*/ 1 w 550"/>
                <a:gd name="T39" fmla="*/ 1 h 796"/>
                <a:gd name="T40" fmla="*/ 1 w 550"/>
                <a:gd name="T41" fmla="*/ 1 h 796"/>
                <a:gd name="T42" fmla="*/ 1 w 550"/>
                <a:gd name="T43" fmla="*/ 1 h 796"/>
                <a:gd name="T44" fmla="*/ 1 w 550"/>
                <a:gd name="T45" fmla="*/ 1 h 796"/>
                <a:gd name="T46" fmla="*/ 1 w 550"/>
                <a:gd name="T47" fmla="*/ 1 h 796"/>
                <a:gd name="T48" fmla="*/ 1 w 550"/>
                <a:gd name="T49" fmla="*/ 1 h 796"/>
                <a:gd name="T50" fmla="*/ 1 w 550"/>
                <a:gd name="T51" fmla="*/ 1 h 796"/>
                <a:gd name="T52" fmla="*/ 1 w 550"/>
                <a:gd name="T53" fmla="*/ 1 h 796"/>
                <a:gd name="T54" fmla="*/ 1 w 550"/>
                <a:gd name="T55" fmla="*/ 1 h 796"/>
                <a:gd name="T56" fmla="*/ 1 w 550"/>
                <a:gd name="T57" fmla="*/ 1 h 796"/>
                <a:gd name="T58" fmla="*/ 1 w 550"/>
                <a:gd name="T59" fmla="*/ 1 h 796"/>
                <a:gd name="T60" fmla="*/ 1 w 550"/>
                <a:gd name="T61" fmla="*/ 1 h 796"/>
                <a:gd name="T62" fmla="*/ 1 w 550"/>
                <a:gd name="T63" fmla="*/ 1 h 796"/>
                <a:gd name="T64" fmla="*/ 1 w 550"/>
                <a:gd name="T65" fmla="*/ 1 h 796"/>
                <a:gd name="T66" fmla="*/ 1 w 550"/>
                <a:gd name="T67" fmla="*/ 1 h 796"/>
                <a:gd name="T68" fmla="*/ 1 w 550"/>
                <a:gd name="T69" fmla="*/ 1 h 796"/>
                <a:gd name="T70" fmla="*/ 1 w 550"/>
                <a:gd name="T71" fmla="*/ 1 h 796"/>
                <a:gd name="T72" fmla="*/ 1 w 550"/>
                <a:gd name="T73" fmla="*/ 1 h 796"/>
                <a:gd name="T74" fmla="*/ 1 w 550"/>
                <a:gd name="T75" fmla="*/ 1 h 796"/>
                <a:gd name="T76" fmla="*/ 1 w 550"/>
                <a:gd name="T77" fmla="*/ 1 h 796"/>
                <a:gd name="T78" fmla="*/ 1 w 550"/>
                <a:gd name="T79" fmla="*/ 1 h 796"/>
                <a:gd name="T80" fmla="*/ 1 w 550"/>
                <a:gd name="T81" fmla="*/ 1 h 796"/>
                <a:gd name="T82" fmla="*/ 0 w 550"/>
                <a:gd name="T83" fmla="*/ 1 h 796"/>
                <a:gd name="T84" fmla="*/ 1 w 550"/>
                <a:gd name="T85" fmla="*/ 1 h 796"/>
                <a:gd name="T86" fmla="*/ 1 w 550"/>
                <a:gd name="T87" fmla="*/ 1 h 796"/>
                <a:gd name="T88" fmla="*/ 1 w 550"/>
                <a:gd name="T89" fmla="*/ 1 h 796"/>
                <a:gd name="T90" fmla="*/ 1 w 550"/>
                <a:gd name="T91" fmla="*/ 1 h 796"/>
                <a:gd name="T92" fmla="*/ 1 w 550"/>
                <a:gd name="T93" fmla="*/ 1 h 796"/>
                <a:gd name="T94" fmla="*/ 1 w 550"/>
                <a:gd name="T95" fmla="*/ 1 h 796"/>
                <a:gd name="T96" fmla="*/ 1 w 550"/>
                <a:gd name="T97" fmla="*/ 1 h 796"/>
                <a:gd name="T98" fmla="*/ 1 w 550"/>
                <a:gd name="T99" fmla="*/ 1 h 796"/>
                <a:gd name="T100" fmla="*/ 1 w 550"/>
                <a:gd name="T101" fmla="*/ 1 h 796"/>
                <a:gd name="T102" fmla="*/ 1 w 550"/>
                <a:gd name="T103" fmla="*/ 1 h 796"/>
                <a:gd name="T104" fmla="*/ 1 w 550"/>
                <a:gd name="T105" fmla="*/ 1 h 796"/>
                <a:gd name="T106" fmla="*/ 1 w 550"/>
                <a:gd name="T107" fmla="*/ 1 h 796"/>
                <a:gd name="T108" fmla="*/ 1 w 550"/>
                <a:gd name="T109" fmla="*/ 1 h 796"/>
                <a:gd name="T110" fmla="*/ 1 w 550"/>
                <a:gd name="T111" fmla="*/ 1 h 796"/>
                <a:gd name="T112" fmla="*/ 1 w 550"/>
                <a:gd name="T113" fmla="*/ 1 h 796"/>
                <a:gd name="T114" fmla="*/ 1 w 550"/>
                <a:gd name="T115" fmla="*/ 1 h 7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0"/>
                <a:gd name="T175" fmla="*/ 0 h 796"/>
                <a:gd name="T176" fmla="*/ 550 w 550"/>
                <a:gd name="T177" fmla="*/ 796 h 7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0" h="796">
                  <a:moveTo>
                    <a:pt x="198" y="707"/>
                  </a:moveTo>
                  <a:lnTo>
                    <a:pt x="205" y="712"/>
                  </a:lnTo>
                  <a:lnTo>
                    <a:pt x="212" y="719"/>
                  </a:lnTo>
                  <a:lnTo>
                    <a:pt x="219" y="728"/>
                  </a:lnTo>
                  <a:lnTo>
                    <a:pt x="228" y="737"/>
                  </a:lnTo>
                  <a:lnTo>
                    <a:pt x="235" y="745"/>
                  </a:lnTo>
                  <a:lnTo>
                    <a:pt x="240" y="754"/>
                  </a:lnTo>
                  <a:lnTo>
                    <a:pt x="246" y="761"/>
                  </a:lnTo>
                  <a:lnTo>
                    <a:pt x="249" y="766"/>
                  </a:lnTo>
                  <a:lnTo>
                    <a:pt x="240" y="765"/>
                  </a:lnTo>
                  <a:lnTo>
                    <a:pt x="232" y="763"/>
                  </a:lnTo>
                  <a:lnTo>
                    <a:pt x="226" y="763"/>
                  </a:lnTo>
                  <a:lnTo>
                    <a:pt x="223" y="765"/>
                  </a:lnTo>
                  <a:lnTo>
                    <a:pt x="223" y="770"/>
                  </a:lnTo>
                  <a:lnTo>
                    <a:pt x="223" y="775"/>
                  </a:lnTo>
                  <a:lnTo>
                    <a:pt x="226" y="782"/>
                  </a:lnTo>
                  <a:lnTo>
                    <a:pt x="230" y="786"/>
                  </a:lnTo>
                  <a:lnTo>
                    <a:pt x="238" y="789"/>
                  </a:lnTo>
                  <a:lnTo>
                    <a:pt x="248" y="793"/>
                  </a:lnTo>
                  <a:lnTo>
                    <a:pt x="256" y="796"/>
                  </a:lnTo>
                  <a:lnTo>
                    <a:pt x="262" y="794"/>
                  </a:lnTo>
                  <a:lnTo>
                    <a:pt x="268" y="786"/>
                  </a:lnTo>
                  <a:lnTo>
                    <a:pt x="276" y="773"/>
                  </a:lnTo>
                  <a:lnTo>
                    <a:pt x="282" y="759"/>
                  </a:lnTo>
                  <a:lnTo>
                    <a:pt x="285" y="747"/>
                  </a:lnTo>
                  <a:lnTo>
                    <a:pt x="293" y="740"/>
                  </a:lnTo>
                  <a:lnTo>
                    <a:pt x="303" y="732"/>
                  </a:lnTo>
                  <a:lnTo>
                    <a:pt x="316" y="721"/>
                  </a:lnTo>
                  <a:lnTo>
                    <a:pt x="329" y="709"/>
                  </a:lnTo>
                  <a:lnTo>
                    <a:pt x="340" y="698"/>
                  </a:lnTo>
                  <a:lnTo>
                    <a:pt x="352" y="688"/>
                  </a:lnTo>
                  <a:lnTo>
                    <a:pt x="362" y="681"/>
                  </a:lnTo>
                  <a:lnTo>
                    <a:pt x="369" y="677"/>
                  </a:lnTo>
                  <a:lnTo>
                    <a:pt x="376" y="674"/>
                  </a:lnTo>
                  <a:lnTo>
                    <a:pt x="386" y="670"/>
                  </a:lnTo>
                  <a:lnTo>
                    <a:pt x="397" y="667"/>
                  </a:lnTo>
                  <a:lnTo>
                    <a:pt x="412" y="662"/>
                  </a:lnTo>
                  <a:lnTo>
                    <a:pt x="425" y="656"/>
                  </a:lnTo>
                  <a:lnTo>
                    <a:pt x="439" y="653"/>
                  </a:lnTo>
                  <a:lnTo>
                    <a:pt x="453" y="649"/>
                  </a:lnTo>
                  <a:lnTo>
                    <a:pt x="465" y="648"/>
                  </a:lnTo>
                  <a:lnTo>
                    <a:pt x="460" y="641"/>
                  </a:lnTo>
                  <a:lnTo>
                    <a:pt x="453" y="630"/>
                  </a:lnTo>
                  <a:lnTo>
                    <a:pt x="446" y="618"/>
                  </a:lnTo>
                  <a:lnTo>
                    <a:pt x="437" y="604"/>
                  </a:lnTo>
                  <a:lnTo>
                    <a:pt x="429" y="592"/>
                  </a:lnTo>
                  <a:lnTo>
                    <a:pt x="422" y="580"/>
                  </a:lnTo>
                  <a:lnTo>
                    <a:pt x="416" y="569"/>
                  </a:lnTo>
                  <a:lnTo>
                    <a:pt x="413" y="560"/>
                  </a:lnTo>
                  <a:lnTo>
                    <a:pt x="423" y="564"/>
                  </a:lnTo>
                  <a:lnTo>
                    <a:pt x="433" y="566"/>
                  </a:lnTo>
                  <a:lnTo>
                    <a:pt x="442" y="566"/>
                  </a:lnTo>
                  <a:lnTo>
                    <a:pt x="450" y="560"/>
                  </a:lnTo>
                  <a:lnTo>
                    <a:pt x="459" y="548"/>
                  </a:lnTo>
                  <a:lnTo>
                    <a:pt x="467" y="534"/>
                  </a:lnTo>
                  <a:lnTo>
                    <a:pt x="473" y="518"/>
                  </a:lnTo>
                  <a:lnTo>
                    <a:pt x="477" y="506"/>
                  </a:lnTo>
                  <a:lnTo>
                    <a:pt x="485" y="508"/>
                  </a:lnTo>
                  <a:lnTo>
                    <a:pt x="493" y="508"/>
                  </a:lnTo>
                  <a:lnTo>
                    <a:pt x="502" y="504"/>
                  </a:lnTo>
                  <a:lnTo>
                    <a:pt x="509" y="499"/>
                  </a:lnTo>
                  <a:lnTo>
                    <a:pt x="505" y="496"/>
                  </a:lnTo>
                  <a:lnTo>
                    <a:pt x="502" y="490"/>
                  </a:lnTo>
                  <a:lnTo>
                    <a:pt x="500" y="485"/>
                  </a:lnTo>
                  <a:lnTo>
                    <a:pt x="502" y="482"/>
                  </a:lnTo>
                  <a:lnTo>
                    <a:pt x="505" y="478"/>
                  </a:lnTo>
                  <a:lnTo>
                    <a:pt x="510" y="473"/>
                  </a:lnTo>
                  <a:lnTo>
                    <a:pt x="519" y="466"/>
                  </a:lnTo>
                  <a:lnTo>
                    <a:pt x="527" y="456"/>
                  </a:lnTo>
                  <a:lnTo>
                    <a:pt x="536" y="447"/>
                  </a:lnTo>
                  <a:lnTo>
                    <a:pt x="543" y="436"/>
                  </a:lnTo>
                  <a:lnTo>
                    <a:pt x="547" y="428"/>
                  </a:lnTo>
                  <a:lnTo>
                    <a:pt x="550" y="419"/>
                  </a:lnTo>
                  <a:lnTo>
                    <a:pt x="550" y="391"/>
                  </a:lnTo>
                  <a:lnTo>
                    <a:pt x="550" y="347"/>
                  </a:lnTo>
                  <a:lnTo>
                    <a:pt x="549" y="304"/>
                  </a:lnTo>
                  <a:lnTo>
                    <a:pt x="546" y="274"/>
                  </a:lnTo>
                  <a:lnTo>
                    <a:pt x="540" y="256"/>
                  </a:lnTo>
                  <a:lnTo>
                    <a:pt x="532" y="239"/>
                  </a:lnTo>
                  <a:lnTo>
                    <a:pt x="523" y="223"/>
                  </a:lnTo>
                  <a:lnTo>
                    <a:pt x="513" y="214"/>
                  </a:lnTo>
                  <a:lnTo>
                    <a:pt x="505" y="211"/>
                  </a:lnTo>
                  <a:lnTo>
                    <a:pt x="496" y="209"/>
                  </a:lnTo>
                  <a:lnTo>
                    <a:pt x="490" y="209"/>
                  </a:lnTo>
                  <a:lnTo>
                    <a:pt x="483" y="209"/>
                  </a:lnTo>
                  <a:lnTo>
                    <a:pt x="485" y="197"/>
                  </a:lnTo>
                  <a:lnTo>
                    <a:pt x="486" y="181"/>
                  </a:lnTo>
                  <a:lnTo>
                    <a:pt x="486" y="167"/>
                  </a:lnTo>
                  <a:lnTo>
                    <a:pt x="485" y="153"/>
                  </a:lnTo>
                  <a:lnTo>
                    <a:pt x="480" y="143"/>
                  </a:lnTo>
                  <a:lnTo>
                    <a:pt x="475" y="134"/>
                  </a:lnTo>
                  <a:lnTo>
                    <a:pt x="466" y="127"/>
                  </a:lnTo>
                  <a:lnTo>
                    <a:pt x="457" y="125"/>
                  </a:lnTo>
                  <a:lnTo>
                    <a:pt x="449" y="124"/>
                  </a:lnTo>
                  <a:lnTo>
                    <a:pt x="443" y="117"/>
                  </a:lnTo>
                  <a:lnTo>
                    <a:pt x="440" y="110"/>
                  </a:lnTo>
                  <a:lnTo>
                    <a:pt x="439" y="101"/>
                  </a:lnTo>
                  <a:lnTo>
                    <a:pt x="439" y="96"/>
                  </a:lnTo>
                  <a:lnTo>
                    <a:pt x="436" y="87"/>
                  </a:lnTo>
                  <a:lnTo>
                    <a:pt x="433" y="76"/>
                  </a:lnTo>
                  <a:lnTo>
                    <a:pt x="427" y="64"/>
                  </a:lnTo>
                  <a:lnTo>
                    <a:pt x="420" y="54"/>
                  </a:lnTo>
                  <a:lnTo>
                    <a:pt x="409" y="45"/>
                  </a:lnTo>
                  <a:lnTo>
                    <a:pt x="396" y="40"/>
                  </a:lnTo>
                  <a:lnTo>
                    <a:pt x="379" y="40"/>
                  </a:lnTo>
                  <a:lnTo>
                    <a:pt x="367" y="40"/>
                  </a:lnTo>
                  <a:lnTo>
                    <a:pt x="359" y="36"/>
                  </a:lnTo>
                  <a:lnTo>
                    <a:pt x="352" y="33"/>
                  </a:lnTo>
                  <a:lnTo>
                    <a:pt x="345" y="29"/>
                  </a:lnTo>
                  <a:lnTo>
                    <a:pt x="337" y="28"/>
                  </a:lnTo>
                  <a:lnTo>
                    <a:pt x="330" y="28"/>
                  </a:lnTo>
                  <a:lnTo>
                    <a:pt x="322" y="28"/>
                  </a:lnTo>
                  <a:lnTo>
                    <a:pt x="315" y="31"/>
                  </a:lnTo>
                  <a:lnTo>
                    <a:pt x="309" y="33"/>
                  </a:lnTo>
                  <a:lnTo>
                    <a:pt x="305" y="35"/>
                  </a:lnTo>
                  <a:lnTo>
                    <a:pt x="299" y="36"/>
                  </a:lnTo>
                  <a:lnTo>
                    <a:pt x="293" y="35"/>
                  </a:lnTo>
                  <a:lnTo>
                    <a:pt x="286" y="31"/>
                  </a:lnTo>
                  <a:lnTo>
                    <a:pt x="280" y="28"/>
                  </a:lnTo>
                  <a:lnTo>
                    <a:pt x="272" y="26"/>
                  </a:lnTo>
                  <a:lnTo>
                    <a:pt x="263" y="26"/>
                  </a:lnTo>
                  <a:lnTo>
                    <a:pt x="265" y="21"/>
                  </a:lnTo>
                  <a:lnTo>
                    <a:pt x="268" y="15"/>
                  </a:lnTo>
                  <a:lnTo>
                    <a:pt x="270" y="12"/>
                  </a:lnTo>
                  <a:lnTo>
                    <a:pt x="273" y="12"/>
                  </a:lnTo>
                  <a:lnTo>
                    <a:pt x="265" y="8"/>
                  </a:lnTo>
                  <a:lnTo>
                    <a:pt x="253" y="5"/>
                  </a:lnTo>
                  <a:lnTo>
                    <a:pt x="238" y="1"/>
                  </a:lnTo>
                  <a:lnTo>
                    <a:pt x="223" y="0"/>
                  </a:lnTo>
                  <a:lnTo>
                    <a:pt x="208" y="0"/>
                  </a:lnTo>
                  <a:lnTo>
                    <a:pt x="193" y="1"/>
                  </a:lnTo>
                  <a:lnTo>
                    <a:pt x="182" y="5"/>
                  </a:lnTo>
                  <a:lnTo>
                    <a:pt x="173" y="12"/>
                  </a:lnTo>
                  <a:lnTo>
                    <a:pt x="168" y="21"/>
                  </a:lnTo>
                  <a:lnTo>
                    <a:pt x="163" y="29"/>
                  </a:lnTo>
                  <a:lnTo>
                    <a:pt x="159" y="36"/>
                  </a:lnTo>
                  <a:lnTo>
                    <a:pt x="155" y="43"/>
                  </a:lnTo>
                  <a:lnTo>
                    <a:pt x="150" y="49"/>
                  </a:lnTo>
                  <a:lnTo>
                    <a:pt x="145" y="52"/>
                  </a:lnTo>
                  <a:lnTo>
                    <a:pt x="138" y="54"/>
                  </a:lnTo>
                  <a:lnTo>
                    <a:pt x="130" y="54"/>
                  </a:lnTo>
                  <a:lnTo>
                    <a:pt x="122" y="52"/>
                  </a:lnTo>
                  <a:lnTo>
                    <a:pt x="112" y="52"/>
                  </a:lnTo>
                  <a:lnTo>
                    <a:pt x="102" y="52"/>
                  </a:lnTo>
                  <a:lnTo>
                    <a:pt x="92" y="54"/>
                  </a:lnTo>
                  <a:lnTo>
                    <a:pt x="83" y="56"/>
                  </a:lnTo>
                  <a:lnTo>
                    <a:pt x="75" y="59"/>
                  </a:lnTo>
                  <a:lnTo>
                    <a:pt x="68" y="64"/>
                  </a:lnTo>
                  <a:lnTo>
                    <a:pt x="62" y="71"/>
                  </a:lnTo>
                  <a:lnTo>
                    <a:pt x="56" y="83"/>
                  </a:lnTo>
                  <a:lnTo>
                    <a:pt x="53" y="97"/>
                  </a:lnTo>
                  <a:lnTo>
                    <a:pt x="52" y="111"/>
                  </a:lnTo>
                  <a:lnTo>
                    <a:pt x="52" y="125"/>
                  </a:lnTo>
                  <a:lnTo>
                    <a:pt x="45" y="132"/>
                  </a:lnTo>
                  <a:lnTo>
                    <a:pt x="35" y="139"/>
                  </a:lnTo>
                  <a:lnTo>
                    <a:pt x="26" y="150"/>
                  </a:lnTo>
                  <a:lnTo>
                    <a:pt x="18" y="162"/>
                  </a:lnTo>
                  <a:lnTo>
                    <a:pt x="9" y="174"/>
                  </a:lnTo>
                  <a:lnTo>
                    <a:pt x="5" y="190"/>
                  </a:lnTo>
                  <a:lnTo>
                    <a:pt x="3" y="204"/>
                  </a:lnTo>
                  <a:lnTo>
                    <a:pt x="5" y="220"/>
                  </a:lnTo>
                  <a:lnTo>
                    <a:pt x="10" y="241"/>
                  </a:lnTo>
                  <a:lnTo>
                    <a:pt x="10" y="255"/>
                  </a:lnTo>
                  <a:lnTo>
                    <a:pt x="9" y="267"/>
                  </a:lnTo>
                  <a:lnTo>
                    <a:pt x="5" y="276"/>
                  </a:lnTo>
                  <a:lnTo>
                    <a:pt x="2" y="283"/>
                  </a:lnTo>
                  <a:lnTo>
                    <a:pt x="0" y="290"/>
                  </a:lnTo>
                  <a:lnTo>
                    <a:pt x="0" y="298"/>
                  </a:lnTo>
                  <a:lnTo>
                    <a:pt x="2" y="307"/>
                  </a:lnTo>
                  <a:lnTo>
                    <a:pt x="5" y="318"/>
                  </a:lnTo>
                  <a:lnTo>
                    <a:pt x="12" y="326"/>
                  </a:lnTo>
                  <a:lnTo>
                    <a:pt x="23" y="333"/>
                  </a:lnTo>
                  <a:lnTo>
                    <a:pt x="38" y="339"/>
                  </a:lnTo>
                  <a:lnTo>
                    <a:pt x="36" y="347"/>
                  </a:lnTo>
                  <a:lnTo>
                    <a:pt x="35" y="358"/>
                  </a:lnTo>
                  <a:lnTo>
                    <a:pt x="35" y="370"/>
                  </a:lnTo>
                  <a:lnTo>
                    <a:pt x="36" y="379"/>
                  </a:lnTo>
                  <a:lnTo>
                    <a:pt x="35" y="384"/>
                  </a:lnTo>
                  <a:lnTo>
                    <a:pt x="35" y="391"/>
                  </a:lnTo>
                  <a:lnTo>
                    <a:pt x="38" y="398"/>
                  </a:lnTo>
                  <a:lnTo>
                    <a:pt x="42" y="403"/>
                  </a:lnTo>
                  <a:lnTo>
                    <a:pt x="38" y="421"/>
                  </a:lnTo>
                  <a:lnTo>
                    <a:pt x="30" y="449"/>
                  </a:lnTo>
                  <a:lnTo>
                    <a:pt x="25" y="478"/>
                  </a:lnTo>
                  <a:lnTo>
                    <a:pt x="26" y="496"/>
                  </a:lnTo>
                  <a:lnTo>
                    <a:pt x="30" y="499"/>
                  </a:lnTo>
                  <a:lnTo>
                    <a:pt x="35" y="501"/>
                  </a:lnTo>
                  <a:lnTo>
                    <a:pt x="39" y="501"/>
                  </a:lnTo>
                  <a:lnTo>
                    <a:pt x="42" y="503"/>
                  </a:lnTo>
                  <a:lnTo>
                    <a:pt x="45" y="503"/>
                  </a:lnTo>
                  <a:lnTo>
                    <a:pt x="50" y="506"/>
                  </a:lnTo>
                  <a:lnTo>
                    <a:pt x="55" y="508"/>
                  </a:lnTo>
                  <a:lnTo>
                    <a:pt x="58" y="511"/>
                  </a:lnTo>
                  <a:lnTo>
                    <a:pt x="56" y="518"/>
                  </a:lnTo>
                  <a:lnTo>
                    <a:pt x="55" y="527"/>
                  </a:lnTo>
                  <a:lnTo>
                    <a:pt x="52" y="538"/>
                  </a:lnTo>
                  <a:lnTo>
                    <a:pt x="52" y="545"/>
                  </a:lnTo>
                  <a:lnTo>
                    <a:pt x="55" y="550"/>
                  </a:lnTo>
                  <a:lnTo>
                    <a:pt x="59" y="553"/>
                  </a:lnTo>
                  <a:lnTo>
                    <a:pt x="63" y="557"/>
                  </a:lnTo>
                  <a:lnTo>
                    <a:pt x="69" y="559"/>
                  </a:lnTo>
                  <a:lnTo>
                    <a:pt x="65" y="562"/>
                  </a:lnTo>
                  <a:lnTo>
                    <a:pt x="60" y="567"/>
                  </a:lnTo>
                  <a:lnTo>
                    <a:pt x="58" y="574"/>
                  </a:lnTo>
                  <a:lnTo>
                    <a:pt x="56" y="580"/>
                  </a:lnTo>
                  <a:lnTo>
                    <a:pt x="59" y="585"/>
                  </a:lnTo>
                  <a:lnTo>
                    <a:pt x="63" y="590"/>
                  </a:lnTo>
                  <a:lnTo>
                    <a:pt x="68" y="595"/>
                  </a:lnTo>
                  <a:lnTo>
                    <a:pt x="69" y="601"/>
                  </a:lnTo>
                  <a:lnTo>
                    <a:pt x="68" y="611"/>
                  </a:lnTo>
                  <a:lnTo>
                    <a:pt x="66" y="628"/>
                  </a:lnTo>
                  <a:lnTo>
                    <a:pt x="69" y="646"/>
                  </a:lnTo>
                  <a:lnTo>
                    <a:pt x="76" y="658"/>
                  </a:lnTo>
                  <a:lnTo>
                    <a:pt x="80" y="662"/>
                  </a:lnTo>
                  <a:lnTo>
                    <a:pt x="86" y="663"/>
                  </a:lnTo>
                  <a:lnTo>
                    <a:pt x="90" y="663"/>
                  </a:lnTo>
                  <a:lnTo>
                    <a:pt x="96" y="663"/>
                  </a:lnTo>
                  <a:lnTo>
                    <a:pt x="105" y="663"/>
                  </a:lnTo>
                  <a:lnTo>
                    <a:pt x="113" y="662"/>
                  </a:lnTo>
                  <a:lnTo>
                    <a:pt x="120" y="660"/>
                  </a:lnTo>
                  <a:lnTo>
                    <a:pt x="128" y="658"/>
                  </a:lnTo>
                  <a:lnTo>
                    <a:pt x="138" y="656"/>
                  </a:lnTo>
                  <a:lnTo>
                    <a:pt x="149" y="653"/>
                  </a:lnTo>
                  <a:lnTo>
                    <a:pt x="158" y="651"/>
                  </a:lnTo>
                  <a:lnTo>
                    <a:pt x="165" y="649"/>
                  </a:lnTo>
                  <a:lnTo>
                    <a:pt x="169" y="656"/>
                  </a:lnTo>
                  <a:lnTo>
                    <a:pt x="175" y="663"/>
                  </a:lnTo>
                  <a:lnTo>
                    <a:pt x="180" y="672"/>
                  </a:lnTo>
                  <a:lnTo>
                    <a:pt x="183" y="677"/>
                  </a:lnTo>
                  <a:lnTo>
                    <a:pt x="186" y="686"/>
                  </a:lnTo>
                  <a:lnTo>
                    <a:pt x="190" y="695"/>
                  </a:lnTo>
                  <a:lnTo>
                    <a:pt x="195" y="702"/>
                  </a:lnTo>
                  <a:lnTo>
                    <a:pt x="198" y="70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29" name="Freeform 104"/>
            <p:cNvSpPr>
              <a:spLocks/>
            </p:cNvSpPr>
            <p:nvPr/>
          </p:nvSpPr>
          <p:spPr bwMode="auto">
            <a:xfrm>
              <a:off x="6855" y="5187"/>
              <a:ext cx="52" cy="115"/>
            </a:xfrm>
            <a:custGeom>
              <a:avLst/>
              <a:gdLst>
                <a:gd name="T0" fmla="*/ 1 w 103"/>
                <a:gd name="T1" fmla="*/ 1 h 229"/>
                <a:gd name="T2" fmla="*/ 1 w 103"/>
                <a:gd name="T3" fmla="*/ 1 h 229"/>
                <a:gd name="T4" fmla="*/ 1 w 103"/>
                <a:gd name="T5" fmla="*/ 1 h 229"/>
                <a:gd name="T6" fmla="*/ 1 w 103"/>
                <a:gd name="T7" fmla="*/ 1 h 229"/>
                <a:gd name="T8" fmla="*/ 1 w 103"/>
                <a:gd name="T9" fmla="*/ 1 h 229"/>
                <a:gd name="T10" fmla="*/ 1 w 103"/>
                <a:gd name="T11" fmla="*/ 1 h 229"/>
                <a:gd name="T12" fmla="*/ 1 w 103"/>
                <a:gd name="T13" fmla="*/ 1 h 229"/>
                <a:gd name="T14" fmla="*/ 1 w 103"/>
                <a:gd name="T15" fmla="*/ 1 h 229"/>
                <a:gd name="T16" fmla="*/ 1 w 103"/>
                <a:gd name="T17" fmla="*/ 1 h 229"/>
                <a:gd name="T18" fmla="*/ 1 w 103"/>
                <a:gd name="T19" fmla="*/ 1 h 229"/>
                <a:gd name="T20" fmla="*/ 1 w 103"/>
                <a:gd name="T21" fmla="*/ 1 h 229"/>
                <a:gd name="T22" fmla="*/ 1 w 103"/>
                <a:gd name="T23" fmla="*/ 1 h 229"/>
                <a:gd name="T24" fmla="*/ 1 w 103"/>
                <a:gd name="T25" fmla="*/ 1 h 229"/>
                <a:gd name="T26" fmla="*/ 1 w 103"/>
                <a:gd name="T27" fmla="*/ 1 h 229"/>
                <a:gd name="T28" fmla="*/ 1 w 103"/>
                <a:gd name="T29" fmla="*/ 1 h 229"/>
                <a:gd name="T30" fmla="*/ 1 w 103"/>
                <a:gd name="T31" fmla="*/ 1 h 229"/>
                <a:gd name="T32" fmla="*/ 1 w 103"/>
                <a:gd name="T33" fmla="*/ 1 h 229"/>
                <a:gd name="T34" fmla="*/ 1 w 103"/>
                <a:gd name="T35" fmla="*/ 1 h 229"/>
                <a:gd name="T36" fmla="*/ 1 w 103"/>
                <a:gd name="T37" fmla="*/ 1 h 229"/>
                <a:gd name="T38" fmla="*/ 1 w 103"/>
                <a:gd name="T39" fmla="*/ 1 h 229"/>
                <a:gd name="T40" fmla="*/ 1 w 103"/>
                <a:gd name="T41" fmla="*/ 1 h 229"/>
                <a:gd name="T42" fmla="*/ 1 w 103"/>
                <a:gd name="T43" fmla="*/ 1 h 229"/>
                <a:gd name="T44" fmla="*/ 1 w 103"/>
                <a:gd name="T45" fmla="*/ 1 h 229"/>
                <a:gd name="T46" fmla="*/ 1 w 103"/>
                <a:gd name="T47" fmla="*/ 1 h 229"/>
                <a:gd name="T48" fmla="*/ 1 w 103"/>
                <a:gd name="T49" fmla="*/ 1 h 229"/>
                <a:gd name="T50" fmla="*/ 1 w 103"/>
                <a:gd name="T51" fmla="*/ 1 h 229"/>
                <a:gd name="T52" fmla="*/ 1 w 103"/>
                <a:gd name="T53" fmla="*/ 1 h 229"/>
                <a:gd name="T54" fmla="*/ 1 w 103"/>
                <a:gd name="T55" fmla="*/ 1 h 229"/>
                <a:gd name="T56" fmla="*/ 0 w 103"/>
                <a:gd name="T57" fmla="*/ 1 h 229"/>
                <a:gd name="T58" fmla="*/ 1 w 103"/>
                <a:gd name="T59" fmla="*/ 1 h 229"/>
                <a:gd name="T60" fmla="*/ 1 w 103"/>
                <a:gd name="T61" fmla="*/ 1 h 229"/>
                <a:gd name="T62" fmla="*/ 1 w 103"/>
                <a:gd name="T63" fmla="*/ 1 h 229"/>
                <a:gd name="T64" fmla="*/ 1 w 103"/>
                <a:gd name="T65" fmla="*/ 1 h 229"/>
                <a:gd name="T66" fmla="*/ 1 w 103"/>
                <a:gd name="T67" fmla="*/ 1 h 229"/>
                <a:gd name="T68" fmla="*/ 1 w 103"/>
                <a:gd name="T69" fmla="*/ 1 h 229"/>
                <a:gd name="T70" fmla="*/ 1 w 103"/>
                <a:gd name="T71" fmla="*/ 1 h 229"/>
                <a:gd name="T72" fmla="*/ 1 w 103"/>
                <a:gd name="T73" fmla="*/ 1 h 229"/>
                <a:gd name="T74" fmla="*/ 1 w 103"/>
                <a:gd name="T75" fmla="*/ 1 h 229"/>
                <a:gd name="T76" fmla="*/ 1 w 103"/>
                <a:gd name="T77" fmla="*/ 1 h 229"/>
                <a:gd name="T78" fmla="*/ 1 w 103"/>
                <a:gd name="T79" fmla="*/ 1 h 229"/>
                <a:gd name="T80" fmla="*/ 1 w 103"/>
                <a:gd name="T81" fmla="*/ 0 h 229"/>
                <a:gd name="T82" fmla="*/ 1 w 103"/>
                <a:gd name="T83" fmla="*/ 1 h 229"/>
                <a:gd name="T84" fmla="*/ 1 w 103"/>
                <a:gd name="T85" fmla="*/ 1 h 229"/>
                <a:gd name="T86" fmla="*/ 1 w 103"/>
                <a:gd name="T87" fmla="*/ 1 h 229"/>
                <a:gd name="T88" fmla="*/ 1 w 103"/>
                <a:gd name="T89" fmla="*/ 1 h 229"/>
                <a:gd name="T90" fmla="*/ 1 w 103"/>
                <a:gd name="T91" fmla="*/ 1 h 229"/>
                <a:gd name="T92" fmla="*/ 1 w 103"/>
                <a:gd name="T93" fmla="*/ 1 h 229"/>
                <a:gd name="T94" fmla="*/ 1 w 103"/>
                <a:gd name="T95" fmla="*/ 1 h 229"/>
                <a:gd name="T96" fmla="*/ 1 w 103"/>
                <a:gd name="T97" fmla="*/ 1 h 229"/>
                <a:gd name="T98" fmla="*/ 1 w 103"/>
                <a:gd name="T99" fmla="*/ 1 h 229"/>
                <a:gd name="T100" fmla="*/ 1 w 103"/>
                <a:gd name="T101" fmla="*/ 1 h 229"/>
                <a:gd name="T102" fmla="*/ 1 w 103"/>
                <a:gd name="T103" fmla="*/ 1 h 229"/>
                <a:gd name="T104" fmla="*/ 1 w 103"/>
                <a:gd name="T105" fmla="*/ 1 h 2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3"/>
                <a:gd name="T160" fmla="*/ 0 h 229"/>
                <a:gd name="T161" fmla="*/ 103 w 103"/>
                <a:gd name="T162" fmla="*/ 229 h 2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3" h="229">
                  <a:moveTo>
                    <a:pt x="102" y="180"/>
                  </a:moveTo>
                  <a:lnTo>
                    <a:pt x="99" y="192"/>
                  </a:lnTo>
                  <a:lnTo>
                    <a:pt x="93" y="206"/>
                  </a:lnTo>
                  <a:lnTo>
                    <a:pt x="85" y="219"/>
                  </a:lnTo>
                  <a:lnTo>
                    <a:pt x="79" y="227"/>
                  </a:lnTo>
                  <a:lnTo>
                    <a:pt x="73" y="229"/>
                  </a:lnTo>
                  <a:lnTo>
                    <a:pt x="65" y="226"/>
                  </a:lnTo>
                  <a:lnTo>
                    <a:pt x="55" y="222"/>
                  </a:lnTo>
                  <a:lnTo>
                    <a:pt x="47" y="219"/>
                  </a:lnTo>
                  <a:lnTo>
                    <a:pt x="43" y="215"/>
                  </a:lnTo>
                  <a:lnTo>
                    <a:pt x="40" y="208"/>
                  </a:lnTo>
                  <a:lnTo>
                    <a:pt x="40" y="203"/>
                  </a:lnTo>
                  <a:lnTo>
                    <a:pt x="40" y="198"/>
                  </a:lnTo>
                  <a:lnTo>
                    <a:pt x="43" y="196"/>
                  </a:lnTo>
                  <a:lnTo>
                    <a:pt x="49" y="196"/>
                  </a:lnTo>
                  <a:lnTo>
                    <a:pt x="57" y="198"/>
                  </a:lnTo>
                  <a:lnTo>
                    <a:pt x="66" y="199"/>
                  </a:lnTo>
                  <a:lnTo>
                    <a:pt x="63" y="194"/>
                  </a:lnTo>
                  <a:lnTo>
                    <a:pt x="57" y="187"/>
                  </a:lnTo>
                  <a:lnTo>
                    <a:pt x="52" y="178"/>
                  </a:lnTo>
                  <a:lnTo>
                    <a:pt x="45" y="170"/>
                  </a:lnTo>
                  <a:lnTo>
                    <a:pt x="36" y="161"/>
                  </a:lnTo>
                  <a:lnTo>
                    <a:pt x="29" y="152"/>
                  </a:lnTo>
                  <a:lnTo>
                    <a:pt x="22" y="145"/>
                  </a:lnTo>
                  <a:lnTo>
                    <a:pt x="15" y="140"/>
                  </a:lnTo>
                  <a:lnTo>
                    <a:pt x="12" y="135"/>
                  </a:lnTo>
                  <a:lnTo>
                    <a:pt x="7" y="128"/>
                  </a:lnTo>
                  <a:lnTo>
                    <a:pt x="3" y="119"/>
                  </a:lnTo>
                  <a:lnTo>
                    <a:pt x="0" y="110"/>
                  </a:lnTo>
                  <a:lnTo>
                    <a:pt x="16" y="100"/>
                  </a:lnTo>
                  <a:lnTo>
                    <a:pt x="29" y="89"/>
                  </a:lnTo>
                  <a:lnTo>
                    <a:pt x="40" y="77"/>
                  </a:lnTo>
                  <a:lnTo>
                    <a:pt x="49" y="65"/>
                  </a:lnTo>
                  <a:lnTo>
                    <a:pt x="56" y="53"/>
                  </a:lnTo>
                  <a:lnTo>
                    <a:pt x="62" y="42"/>
                  </a:lnTo>
                  <a:lnTo>
                    <a:pt x="66" y="32"/>
                  </a:lnTo>
                  <a:lnTo>
                    <a:pt x="69" y="21"/>
                  </a:lnTo>
                  <a:lnTo>
                    <a:pt x="72" y="14"/>
                  </a:lnTo>
                  <a:lnTo>
                    <a:pt x="73" y="7"/>
                  </a:lnTo>
                  <a:lnTo>
                    <a:pt x="76" y="4"/>
                  </a:lnTo>
                  <a:lnTo>
                    <a:pt x="77" y="0"/>
                  </a:lnTo>
                  <a:lnTo>
                    <a:pt x="82" y="7"/>
                  </a:lnTo>
                  <a:lnTo>
                    <a:pt x="85" y="18"/>
                  </a:lnTo>
                  <a:lnTo>
                    <a:pt x="87" y="30"/>
                  </a:lnTo>
                  <a:lnTo>
                    <a:pt x="87" y="44"/>
                  </a:lnTo>
                  <a:lnTo>
                    <a:pt x="87" y="61"/>
                  </a:lnTo>
                  <a:lnTo>
                    <a:pt x="90" y="82"/>
                  </a:lnTo>
                  <a:lnTo>
                    <a:pt x="93" y="102"/>
                  </a:lnTo>
                  <a:lnTo>
                    <a:pt x="96" y="116"/>
                  </a:lnTo>
                  <a:lnTo>
                    <a:pt x="99" y="130"/>
                  </a:lnTo>
                  <a:lnTo>
                    <a:pt x="102" y="147"/>
                  </a:lnTo>
                  <a:lnTo>
                    <a:pt x="103" y="166"/>
                  </a:lnTo>
                  <a:lnTo>
                    <a:pt x="102" y="18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30" name="Freeform 105"/>
            <p:cNvSpPr>
              <a:spLocks/>
            </p:cNvSpPr>
            <p:nvPr/>
          </p:nvSpPr>
          <p:spPr bwMode="auto">
            <a:xfrm>
              <a:off x="6776" y="5040"/>
              <a:ext cx="53" cy="195"/>
            </a:xfrm>
            <a:custGeom>
              <a:avLst/>
              <a:gdLst>
                <a:gd name="T0" fmla="*/ 0 w 107"/>
                <a:gd name="T1" fmla="*/ 0 h 391"/>
                <a:gd name="T2" fmla="*/ 0 w 107"/>
                <a:gd name="T3" fmla="*/ 0 h 391"/>
                <a:gd name="T4" fmla="*/ 0 w 107"/>
                <a:gd name="T5" fmla="*/ 0 h 391"/>
                <a:gd name="T6" fmla="*/ 0 w 107"/>
                <a:gd name="T7" fmla="*/ 0 h 391"/>
                <a:gd name="T8" fmla="*/ 0 w 107"/>
                <a:gd name="T9" fmla="*/ 0 h 391"/>
                <a:gd name="T10" fmla="*/ 0 w 107"/>
                <a:gd name="T11" fmla="*/ 0 h 391"/>
                <a:gd name="T12" fmla="*/ 0 w 107"/>
                <a:gd name="T13" fmla="*/ 0 h 391"/>
                <a:gd name="T14" fmla="*/ 0 w 107"/>
                <a:gd name="T15" fmla="*/ 0 h 391"/>
                <a:gd name="T16" fmla="*/ 0 w 107"/>
                <a:gd name="T17" fmla="*/ 0 h 391"/>
                <a:gd name="T18" fmla="*/ 0 w 107"/>
                <a:gd name="T19" fmla="*/ 0 h 391"/>
                <a:gd name="T20" fmla="*/ 0 w 107"/>
                <a:gd name="T21" fmla="*/ 0 h 391"/>
                <a:gd name="T22" fmla="*/ 0 w 107"/>
                <a:gd name="T23" fmla="*/ 0 h 391"/>
                <a:gd name="T24" fmla="*/ 0 w 107"/>
                <a:gd name="T25" fmla="*/ 0 h 391"/>
                <a:gd name="T26" fmla="*/ 0 w 107"/>
                <a:gd name="T27" fmla="*/ 0 h 391"/>
                <a:gd name="T28" fmla="*/ 0 w 107"/>
                <a:gd name="T29" fmla="*/ 0 h 391"/>
                <a:gd name="T30" fmla="*/ 0 w 107"/>
                <a:gd name="T31" fmla="*/ 0 h 391"/>
                <a:gd name="T32" fmla="*/ 0 w 107"/>
                <a:gd name="T33" fmla="*/ 0 h 391"/>
                <a:gd name="T34" fmla="*/ 0 w 107"/>
                <a:gd name="T35" fmla="*/ 0 h 391"/>
                <a:gd name="T36" fmla="*/ 0 w 107"/>
                <a:gd name="T37" fmla="*/ 0 h 391"/>
                <a:gd name="T38" fmla="*/ 0 w 107"/>
                <a:gd name="T39" fmla="*/ 0 h 391"/>
                <a:gd name="T40" fmla="*/ 0 w 107"/>
                <a:gd name="T41" fmla="*/ 0 h 391"/>
                <a:gd name="T42" fmla="*/ 0 w 107"/>
                <a:gd name="T43" fmla="*/ 0 h 391"/>
                <a:gd name="T44" fmla="*/ 0 w 107"/>
                <a:gd name="T45" fmla="*/ 0 h 391"/>
                <a:gd name="T46" fmla="*/ 0 w 107"/>
                <a:gd name="T47" fmla="*/ 0 h 391"/>
                <a:gd name="T48" fmla="*/ 0 w 107"/>
                <a:gd name="T49" fmla="*/ 0 h 391"/>
                <a:gd name="T50" fmla="*/ 0 w 107"/>
                <a:gd name="T51" fmla="*/ 0 h 391"/>
                <a:gd name="T52" fmla="*/ 0 w 107"/>
                <a:gd name="T53" fmla="*/ 0 h 391"/>
                <a:gd name="T54" fmla="*/ 0 w 107"/>
                <a:gd name="T55" fmla="*/ 0 h 391"/>
                <a:gd name="T56" fmla="*/ 0 w 107"/>
                <a:gd name="T57" fmla="*/ 0 h 391"/>
                <a:gd name="T58" fmla="*/ 0 w 107"/>
                <a:gd name="T59" fmla="*/ 0 h 391"/>
                <a:gd name="T60" fmla="*/ 0 w 107"/>
                <a:gd name="T61" fmla="*/ 0 h 391"/>
                <a:gd name="T62" fmla="*/ 0 w 107"/>
                <a:gd name="T63" fmla="*/ 0 h 391"/>
                <a:gd name="T64" fmla="*/ 0 w 107"/>
                <a:gd name="T65" fmla="*/ 0 h 391"/>
                <a:gd name="T66" fmla="*/ 0 w 107"/>
                <a:gd name="T67" fmla="*/ 0 h 391"/>
                <a:gd name="T68" fmla="*/ 0 w 107"/>
                <a:gd name="T69" fmla="*/ 0 h 391"/>
                <a:gd name="T70" fmla="*/ 0 w 107"/>
                <a:gd name="T71" fmla="*/ 0 h 391"/>
                <a:gd name="T72" fmla="*/ 0 w 107"/>
                <a:gd name="T73" fmla="*/ 0 h 391"/>
                <a:gd name="T74" fmla="*/ 0 w 107"/>
                <a:gd name="T75" fmla="*/ 0 h 391"/>
                <a:gd name="T76" fmla="*/ 0 w 107"/>
                <a:gd name="T77" fmla="*/ 0 h 391"/>
                <a:gd name="T78" fmla="*/ 0 w 107"/>
                <a:gd name="T79" fmla="*/ 0 h 391"/>
                <a:gd name="T80" fmla="*/ 0 w 107"/>
                <a:gd name="T81" fmla="*/ 0 h 391"/>
                <a:gd name="T82" fmla="*/ 0 w 107"/>
                <a:gd name="T83" fmla="*/ 0 h 391"/>
                <a:gd name="T84" fmla="*/ 0 w 107"/>
                <a:gd name="T85" fmla="*/ 0 h 391"/>
                <a:gd name="T86" fmla="*/ 0 w 107"/>
                <a:gd name="T87" fmla="*/ 0 h 391"/>
                <a:gd name="T88" fmla="*/ 0 w 107"/>
                <a:gd name="T89" fmla="*/ 0 h 391"/>
                <a:gd name="T90" fmla="*/ 0 w 107"/>
                <a:gd name="T91" fmla="*/ 0 h 3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
                <a:gd name="T139" fmla="*/ 0 h 391"/>
                <a:gd name="T140" fmla="*/ 107 w 107"/>
                <a:gd name="T141" fmla="*/ 391 h 3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 h="391">
                  <a:moveTo>
                    <a:pt x="71" y="391"/>
                  </a:moveTo>
                  <a:lnTo>
                    <a:pt x="65" y="391"/>
                  </a:lnTo>
                  <a:lnTo>
                    <a:pt x="61" y="391"/>
                  </a:lnTo>
                  <a:lnTo>
                    <a:pt x="55" y="390"/>
                  </a:lnTo>
                  <a:lnTo>
                    <a:pt x="51" y="386"/>
                  </a:lnTo>
                  <a:lnTo>
                    <a:pt x="45" y="379"/>
                  </a:lnTo>
                  <a:lnTo>
                    <a:pt x="43" y="367"/>
                  </a:lnTo>
                  <a:lnTo>
                    <a:pt x="43" y="355"/>
                  </a:lnTo>
                  <a:lnTo>
                    <a:pt x="43" y="342"/>
                  </a:lnTo>
                  <a:lnTo>
                    <a:pt x="43" y="337"/>
                  </a:lnTo>
                  <a:lnTo>
                    <a:pt x="44" y="334"/>
                  </a:lnTo>
                  <a:lnTo>
                    <a:pt x="44" y="330"/>
                  </a:lnTo>
                  <a:lnTo>
                    <a:pt x="44" y="329"/>
                  </a:lnTo>
                  <a:lnTo>
                    <a:pt x="43" y="323"/>
                  </a:lnTo>
                  <a:lnTo>
                    <a:pt x="38" y="318"/>
                  </a:lnTo>
                  <a:lnTo>
                    <a:pt x="34" y="313"/>
                  </a:lnTo>
                  <a:lnTo>
                    <a:pt x="31" y="308"/>
                  </a:lnTo>
                  <a:lnTo>
                    <a:pt x="33" y="302"/>
                  </a:lnTo>
                  <a:lnTo>
                    <a:pt x="35" y="295"/>
                  </a:lnTo>
                  <a:lnTo>
                    <a:pt x="40" y="290"/>
                  </a:lnTo>
                  <a:lnTo>
                    <a:pt x="44" y="287"/>
                  </a:lnTo>
                  <a:lnTo>
                    <a:pt x="38" y="285"/>
                  </a:lnTo>
                  <a:lnTo>
                    <a:pt x="34" y="281"/>
                  </a:lnTo>
                  <a:lnTo>
                    <a:pt x="30" y="278"/>
                  </a:lnTo>
                  <a:lnTo>
                    <a:pt x="27" y="273"/>
                  </a:lnTo>
                  <a:lnTo>
                    <a:pt x="27" y="266"/>
                  </a:lnTo>
                  <a:lnTo>
                    <a:pt x="30" y="255"/>
                  </a:lnTo>
                  <a:lnTo>
                    <a:pt x="31" y="246"/>
                  </a:lnTo>
                  <a:lnTo>
                    <a:pt x="33" y="239"/>
                  </a:lnTo>
                  <a:lnTo>
                    <a:pt x="30" y="236"/>
                  </a:lnTo>
                  <a:lnTo>
                    <a:pt x="25" y="234"/>
                  </a:lnTo>
                  <a:lnTo>
                    <a:pt x="20" y="231"/>
                  </a:lnTo>
                  <a:lnTo>
                    <a:pt x="17" y="231"/>
                  </a:lnTo>
                  <a:lnTo>
                    <a:pt x="14" y="229"/>
                  </a:lnTo>
                  <a:lnTo>
                    <a:pt x="10" y="229"/>
                  </a:lnTo>
                  <a:lnTo>
                    <a:pt x="5" y="227"/>
                  </a:lnTo>
                  <a:lnTo>
                    <a:pt x="1" y="224"/>
                  </a:lnTo>
                  <a:lnTo>
                    <a:pt x="0" y="206"/>
                  </a:lnTo>
                  <a:lnTo>
                    <a:pt x="5" y="177"/>
                  </a:lnTo>
                  <a:lnTo>
                    <a:pt x="13" y="149"/>
                  </a:lnTo>
                  <a:lnTo>
                    <a:pt x="17" y="131"/>
                  </a:lnTo>
                  <a:lnTo>
                    <a:pt x="13" y="126"/>
                  </a:lnTo>
                  <a:lnTo>
                    <a:pt x="10" y="119"/>
                  </a:lnTo>
                  <a:lnTo>
                    <a:pt x="10" y="112"/>
                  </a:lnTo>
                  <a:lnTo>
                    <a:pt x="11" y="107"/>
                  </a:lnTo>
                  <a:lnTo>
                    <a:pt x="10" y="98"/>
                  </a:lnTo>
                  <a:lnTo>
                    <a:pt x="10" y="86"/>
                  </a:lnTo>
                  <a:lnTo>
                    <a:pt x="11" y="75"/>
                  </a:lnTo>
                  <a:lnTo>
                    <a:pt x="13" y="67"/>
                  </a:lnTo>
                  <a:lnTo>
                    <a:pt x="14" y="58"/>
                  </a:lnTo>
                  <a:lnTo>
                    <a:pt x="18" y="49"/>
                  </a:lnTo>
                  <a:lnTo>
                    <a:pt x="21" y="42"/>
                  </a:lnTo>
                  <a:lnTo>
                    <a:pt x="27" y="37"/>
                  </a:lnTo>
                  <a:lnTo>
                    <a:pt x="34" y="33"/>
                  </a:lnTo>
                  <a:lnTo>
                    <a:pt x="41" y="30"/>
                  </a:lnTo>
                  <a:lnTo>
                    <a:pt x="48" y="25"/>
                  </a:lnTo>
                  <a:lnTo>
                    <a:pt x="54" y="21"/>
                  </a:lnTo>
                  <a:lnTo>
                    <a:pt x="58" y="16"/>
                  </a:lnTo>
                  <a:lnTo>
                    <a:pt x="65" y="9"/>
                  </a:lnTo>
                  <a:lnTo>
                    <a:pt x="71" y="2"/>
                  </a:lnTo>
                  <a:lnTo>
                    <a:pt x="77" y="0"/>
                  </a:lnTo>
                  <a:lnTo>
                    <a:pt x="75" y="7"/>
                  </a:lnTo>
                  <a:lnTo>
                    <a:pt x="73" y="16"/>
                  </a:lnTo>
                  <a:lnTo>
                    <a:pt x="70" y="26"/>
                  </a:lnTo>
                  <a:lnTo>
                    <a:pt x="67" y="39"/>
                  </a:lnTo>
                  <a:lnTo>
                    <a:pt x="67" y="54"/>
                  </a:lnTo>
                  <a:lnTo>
                    <a:pt x="71" y="72"/>
                  </a:lnTo>
                  <a:lnTo>
                    <a:pt x="77" y="89"/>
                  </a:lnTo>
                  <a:lnTo>
                    <a:pt x="83" y="98"/>
                  </a:lnTo>
                  <a:lnTo>
                    <a:pt x="90" y="107"/>
                  </a:lnTo>
                  <a:lnTo>
                    <a:pt x="98" y="119"/>
                  </a:lnTo>
                  <a:lnTo>
                    <a:pt x="104" y="136"/>
                  </a:lnTo>
                  <a:lnTo>
                    <a:pt x="107" y="152"/>
                  </a:lnTo>
                  <a:lnTo>
                    <a:pt x="103" y="166"/>
                  </a:lnTo>
                  <a:lnTo>
                    <a:pt x="95" y="178"/>
                  </a:lnTo>
                  <a:lnTo>
                    <a:pt x="85" y="191"/>
                  </a:lnTo>
                  <a:lnTo>
                    <a:pt x="77" y="203"/>
                  </a:lnTo>
                  <a:lnTo>
                    <a:pt x="71" y="217"/>
                  </a:lnTo>
                  <a:lnTo>
                    <a:pt x="68" y="232"/>
                  </a:lnTo>
                  <a:lnTo>
                    <a:pt x="68" y="252"/>
                  </a:lnTo>
                  <a:lnTo>
                    <a:pt x="70" y="267"/>
                  </a:lnTo>
                  <a:lnTo>
                    <a:pt x="71" y="273"/>
                  </a:lnTo>
                  <a:lnTo>
                    <a:pt x="73" y="280"/>
                  </a:lnTo>
                  <a:lnTo>
                    <a:pt x="74" y="288"/>
                  </a:lnTo>
                  <a:lnTo>
                    <a:pt x="74" y="299"/>
                  </a:lnTo>
                  <a:lnTo>
                    <a:pt x="74" y="308"/>
                  </a:lnTo>
                  <a:lnTo>
                    <a:pt x="75" y="316"/>
                  </a:lnTo>
                  <a:lnTo>
                    <a:pt x="78" y="323"/>
                  </a:lnTo>
                  <a:lnTo>
                    <a:pt x="80" y="329"/>
                  </a:lnTo>
                  <a:lnTo>
                    <a:pt x="83" y="341"/>
                  </a:lnTo>
                  <a:lnTo>
                    <a:pt x="85" y="360"/>
                  </a:lnTo>
                  <a:lnTo>
                    <a:pt x="83" y="381"/>
                  </a:lnTo>
                  <a:lnTo>
                    <a:pt x="71" y="39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31" name="Freeform 106"/>
            <p:cNvSpPr>
              <a:spLocks/>
            </p:cNvSpPr>
            <p:nvPr/>
          </p:nvSpPr>
          <p:spPr bwMode="auto">
            <a:xfrm>
              <a:off x="6877" y="5130"/>
              <a:ext cx="20" cy="51"/>
            </a:xfrm>
            <a:custGeom>
              <a:avLst/>
              <a:gdLst>
                <a:gd name="T0" fmla="*/ 0 w 42"/>
                <a:gd name="T1" fmla="*/ 0 h 103"/>
                <a:gd name="T2" fmla="*/ 0 w 42"/>
                <a:gd name="T3" fmla="*/ 0 h 103"/>
                <a:gd name="T4" fmla="*/ 0 w 42"/>
                <a:gd name="T5" fmla="*/ 0 h 103"/>
                <a:gd name="T6" fmla="*/ 0 w 42"/>
                <a:gd name="T7" fmla="*/ 0 h 103"/>
                <a:gd name="T8" fmla="*/ 0 w 42"/>
                <a:gd name="T9" fmla="*/ 0 h 103"/>
                <a:gd name="T10" fmla="*/ 0 w 42"/>
                <a:gd name="T11" fmla="*/ 0 h 103"/>
                <a:gd name="T12" fmla="*/ 0 w 42"/>
                <a:gd name="T13" fmla="*/ 0 h 103"/>
                <a:gd name="T14" fmla="*/ 0 w 42"/>
                <a:gd name="T15" fmla="*/ 0 h 103"/>
                <a:gd name="T16" fmla="*/ 0 w 42"/>
                <a:gd name="T17" fmla="*/ 0 h 103"/>
                <a:gd name="T18" fmla="*/ 0 w 42"/>
                <a:gd name="T19" fmla="*/ 0 h 103"/>
                <a:gd name="T20" fmla="*/ 0 w 42"/>
                <a:gd name="T21" fmla="*/ 0 h 103"/>
                <a:gd name="T22" fmla="*/ 0 w 42"/>
                <a:gd name="T23" fmla="*/ 0 h 103"/>
                <a:gd name="T24" fmla="*/ 0 w 42"/>
                <a:gd name="T25" fmla="*/ 0 h 103"/>
                <a:gd name="T26" fmla="*/ 0 w 42"/>
                <a:gd name="T27" fmla="*/ 0 h 103"/>
                <a:gd name="T28" fmla="*/ 0 w 42"/>
                <a:gd name="T29" fmla="*/ 0 h 103"/>
                <a:gd name="T30" fmla="*/ 0 w 42"/>
                <a:gd name="T31" fmla="*/ 0 h 103"/>
                <a:gd name="T32" fmla="*/ 0 w 42"/>
                <a:gd name="T33" fmla="*/ 0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03"/>
                <a:gd name="T53" fmla="*/ 42 w 42"/>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03">
                  <a:moveTo>
                    <a:pt x="0" y="14"/>
                  </a:moveTo>
                  <a:lnTo>
                    <a:pt x="9" y="16"/>
                  </a:lnTo>
                  <a:lnTo>
                    <a:pt x="19" y="14"/>
                  </a:lnTo>
                  <a:lnTo>
                    <a:pt x="26" y="9"/>
                  </a:lnTo>
                  <a:lnTo>
                    <a:pt x="30" y="0"/>
                  </a:lnTo>
                  <a:lnTo>
                    <a:pt x="37" y="18"/>
                  </a:lnTo>
                  <a:lnTo>
                    <a:pt x="42" y="38"/>
                  </a:lnTo>
                  <a:lnTo>
                    <a:pt x="42" y="58"/>
                  </a:lnTo>
                  <a:lnTo>
                    <a:pt x="37" y="72"/>
                  </a:lnTo>
                  <a:lnTo>
                    <a:pt x="29" y="80"/>
                  </a:lnTo>
                  <a:lnTo>
                    <a:pt x="19" y="87"/>
                  </a:lnTo>
                  <a:lnTo>
                    <a:pt x="10" y="94"/>
                  </a:lnTo>
                  <a:lnTo>
                    <a:pt x="4" y="103"/>
                  </a:lnTo>
                  <a:lnTo>
                    <a:pt x="7" y="84"/>
                  </a:lnTo>
                  <a:lnTo>
                    <a:pt x="7" y="58"/>
                  </a:lnTo>
                  <a:lnTo>
                    <a:pt x="4" y="33"/>
                  </a:lnTo>
                  <a:lnTo>
                    <a:pt x="0" y="1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32" name="Freeform 107"/>
            <p:cNvSpPr>
              <a:spLocks/>
            </p:cNvSpPr>
            <p:nvPr/>
          </p:nvSpPr>
          <p:spPr bwMode="auto">
            <a:xfrm>
              <a:off x="6953" y="5092"/>
              <a:ext cx="27" cy="25"/>
            </a:xfrm>
            <a:custGeom>
              <a:avLst/>
              <a:gdLst>
                <a:gd name="T0" fmla="*/ 0 w 54"/>
                <a:gd name="T1" fmla="*/ 0 h 51"/>
                <a:gd name="T2" fmla="*/ 1 w 54"/>
                <a:gd name="T3" fmla="*/ 0 h 51"/>
                <a:gd name="T4" fmla="*/ 1 w 54"/>
                <a:gd name="T5" fmla="*/ 0 h 51"/>
                <a:gd name="T6" fmla="*/ 1 w 54"/>
                <a:gd name="T7" fmla="*/ 0 h 51"/>
                <a:gd name="T8" fmla="*/ 1 w 54"/>
                <a:gd name="T9" fmla="*/ 0 h 51"/>
                <a:gd name="T10" fmla="*/ 1 w 54"/>
                <a:gd name="T11" fmla="*/ 0 h 51"/>
                <a:gd name="T12" fmla="*/ 1 w 54"/>
                <a:gd name="T13" fmla="*/ 0 h 51"/>
                <a:gd name="T14" fmla="*/ 1 w 54"/>
                <a:gd name="T15" fmla="*/ 0 h 51"/>
                <a:gd name="T16" fmla="*/ 1 w 54"/>
                <a:gd name="T17" fmla="*/ 0 h 51"/>
                <a:gd name="T18" fmla="*/ 1 w 54"/>
                <a:gd name="T19" fmla="*/ 0 h 51"/>
                <a:gd name="T20" fmla="*/ 1 w 54"/>
                <a:gd name="T21" fmla="*/ 0 h 51"/>
                <a:gd name="T22" fmla="*/ 1 w 54"/>
                <a:gd name="T23" fmla="*/ 0 h 51"/>
                <a:gd name="T24" fmla="*/ 1 w 54"/>
                <a:gd name="T25" fmla="*/ 0 h 51"/>
                <a:gd name="T26" fmla="*/ 1 w 54"/>
                <a:gd name="T27" fmla="*/ 0 h 51"/>
                <a:gd name="T28" fmla="*/ 1 w 54"/>
                <a:gd name="T29" fmla="*/ 0 h 51"/>
                <a:gd name="T30" fmla="*/ 1 w 54"/>
                <a:gd name="T31" fmla="*/ 0 h 51"/>
                <a:gd name="T32" fmla="*/ 1 w 54"/>
                <a:gd name="T33" fmla="*/ 0 h 51"/>
                <a:gd name="T34" fmla="*/ 1 w 54"/>
                <a:gd name="T35" fmla="*/ 0 h 51"/>
                <a:gd name="T36" fmla="*/ 1 w 54"/>
                <a:gd name="T37" fmla="*/ 0 h 51"/>
                <a:gd name="T38" fmla="*/ 1 w 54"/>
                <a:gd name="T39" fmla="*/ 0 h 51"/>
                <a:gd name="T40" fmla="*/ 0 w 54"/>
                <a:gd name="T41" fmla="*/ 0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51"/>
                <a:gd name="T65" fmla="*/ 54 w 54"/>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51">
                  <a:moveTo>
                    <a:pt x="0" y="24"/>
                  </a:moveTo>
                  <a:lnTo>
                    <a:pt x="8" y="26"/>
                  </a:lnTo>
                  <a:lnTo>
                    <a:pt x="17" y="24"/>
                  </a:lnTo>
                  <a:lnTo>
                    <a:pt x="26" y="23"/>
                  </a:lnTo>
                  <a:lnTo>
                    <a:pt x="33" y="19"/>
                  </a:lnTo>
                  <a:lnTo>
                    <a:pt x="38" y="16"/>
                  </a:lnTo>
                  <a:lnTo>
                    <a:pt x="43" y="10"/>
                  </a:lnTo>
                  <a:lnTo>
                    <a:pt x="46" y="5"/>
                  </a:lnTo>
                  <a:lnTo>
                    <a:pt x="47" y="0"/>
                  </a:lnTo>
                  <a:lnTo>
                    <a:pt x="51" y="10"/>
                  </a:lnTo>
                  <a:lnTo>
                    <a:pt x="54" y="21"/>
                  </a:lnTo>
                  <a:lnTo>
                    <a:pt x="53" y="30"/>
                  </a:lnTo>
                  <a:lnTo>
                    <a:pt x="46" y="38"/>
                  </a:lnTo>
                  <a:lnTo>
                    <a:pt x="34" y="45"/>
                  </a:lnTo>
                  <a:lnTo>
                    <a:pt x="26" y="51"/>
                  </a:lnTo>
                  <a:lnTo>
                    <a:pt x="20" y="51"/>
                  </a:lnTo>
                  <a:lnTo>
                    <a:pt x="14" y="47"/>
                  </a:lnTo>
                  <a:lnTo>
                    <a:pt x="10" y="42"/>
                  </a:lnTo>
                  <a:lnTo>
                    <a:pt x="6" y="37"/>
                  </a:lnTo>
                  <a:lnTo>
                    <a:pt x="3" y="31"/>
                  </a:lnTo>
                  <a:lnTo>
                    <a:pt x="0" y="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33" name="Freeform 108"/>
            <p:cNvSpPr>
              <a:spLocks/>
            </p:cNvSpPr>
            <p:nvPr/>
          </p:nvSpPr>
          <p:spPr bwMode="auto">
            <a:xfrm>
              <a:off x="6955" y="5081"/>
              <a:ext cx="12" cy="14"/>
            </a:xfrm>
            <a:custGeom>
              <a:avLst/>
              <a:gdLst>
                <a:gd name="T0" fmla="*/ 0 w 24"/>
                <a:gd name="T1" fmla="*/ 1 h 26"/>
                <a:gd name="T2" fmla="*/ 1 w 24"/>
                <a:gd name="T3" fmla="*/ 1 h 26"/>
                <a:gd name="T4" fmla="*/ 1 w 24"/>
                <a:gd name="T5" fmla="*/ 1 h 26"/>
                <a:gd name="T6" fmla="*/ 1 w 24"/>
                <a:gd name="T7" fmla="*/ 1 h 26"/>
                <a:gd name="T8" fmla="*/ 1 w 24"/>
                <a:gd name="T9" fmla="*/ 0 h 26"/>
                <a:gd name="T10" fmla="*/ 1 w 24"/>
                <a:gd name="T11" fmla="*/ 1 h 26"/>
                <a:gd name="T12" fmla="*/ 1 w 24"/>
                <a:gd name="T13" fmla="*/ 1 h 26"/>
                <a:gd name="T14" fmla="*/ 1 w 24"/>
                <a:gd name="T15" fmla="*/ 1 h 26"/>
                <a:gd name="T16" fmla="*/ 1 w 24"/>
                <a:gd name="T17" fmla="*/ 1 h 26"/>
                <a:gd name="T18" fmla="*/ 1 w 24"/>
                <a:gd name="T19" fmla="*/ 1 h 26"/>
                <a:gd name="T20" fmla="*/ 1 w 24"/>
                <a:gd name="T21" fmla="*/ 1 h 26"/>
                <a:gd name="T22" fmla="*/ 0 w 24"/>
                <a:gd name="T23" fmla="*/ 1 h 26"/>
                <a:gd name="T24" fmla="*/ 0 w 24"/>
                <a:gd name="T25" fmla="*/ 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6"/>
                <a:gd name="T41" fmla="*/ 24 w 24"/>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6">
                  <a:moveTo>
                    <a:pt x="0" y="5"/>
                  </a:moveTo>
                  <a:lnTo>
                    <a:pt x="6" y="9"/>
                  </a:lnTo>
                  <a:lnTo>
                    <a:pt x="13" y="10"/>
                  </a:lnTo>
                  <a:lnTo>
                    <a:pt x="19" y="7"/>
                  </a:lnTo>
                  <a:lnTo>
                    <a:pt x="22" y="0"/>
                  </a:lnTo>
                  <a:lnTo>
                    <a:pt x="24" y="9"/>
                  </a:lnTo>
                  <a:lnTo>
                    <a:pt x="24" y="16"/>
                  </a:lnTo>
                  <a:lnTo>
                    <a:pt x="22" y="23"/>
                  </a:lnTo>
                  <a:lnTo>
                    <a:pt x="17" y="26"/>
                  </a:lnTo>
                  <a:lnTo>
                    <a:pt x="10" y="26"/>
                  </a:lnTo>
                  <a:lnTo>
                    <a:pt x="3" y="23"/>
                  </a:lnTo>
                  <a:lnTo>
                    <a:pt x="0" y="16"/>
                  </a:lnTo>
                  <a:lnTo>
                    <a:pt x="0"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34" name="Freeform 109"/>
            <p:cNvSpPr>
              <a:spLocks/>
            </p:cNvSpPr>
            <p:nvPr/>
          </p:nvSpPr>
          <p:spPr bwMode="auto">
            <a:xfrm>
              <a:off x="6882" y="4960"/>
              <a:ext cx="45" cy="25"/>
            </a:xfrm>
            <a:custGeom>
              <a:avLst/>
              <a:gdLst>
                <a:gd name="T0" fmla="*/ 0 w 90"/>
                <a:gd name="T1" fmla="*/ 0 h 51"/>
                <a:gd name="T2" fmla="*/ 1 w 90"/>
                <a:gd name="T3" fmla="*/ 0 h 51"/>
                <a:gd name="T4" fmla="*/ 1 w 90"/>
                <a:gd name="T5" fmla="*/ 0 h 51"/>
                <a:gd name="T6" fmla="*/ 1 w 90"/>
                <a:gd name="T7" fmla="*/ 0 h 51"/>
                <a:gd name="T8" fmla="*/ 1 w 90"/>
                <a:gd name="T9" fmla="*/ 0 h 51"/>
                <a:gd name="T10" fmla="*/ 1 w 90"/>
                <a:gd name="T11" fmla="*/ 0 h 51"/>
                <a:gd name="T12" fmla="*/ 1 w 90"/>
                <a:gd name="T13" fmla="*/ 0 h 51"/>
                <a:gd name="T14" fmla="*/ 1 w 90"/>
                <a:gd name="T15" fmla="*/ 0 h 51"/>
                <a:gd name="T16" fmla="*/ 1 w 90"/>
                <a:gd name="T17" fmla="*/ 0 h 51"/>
                <a:gd name="T18" fmla="*/ 1 w 90"/>
                <a:gd name="T19" fmla="*/ 0 h 51"/>
                <a:gd name="T20" fmla="*/ 1 w 90"/>
                <a:gd name="T21" fmla="*/ 0 h 51"/>
                <a:gd name="T22" fmla="*/ 1 w 90"/>
                <a:gd name="T23" fmla="*/ 0 h 51"/>
                <a:gd name="T24" fmla="*/ 1 w 90"/>
                <a:gd name="T25" fmla="*/ 0 h 51"/>
                <a:gd name="T26" fmla="*/ 1 w 90"/>
                <a:gd name="T27" fmla="*/ 0 h 51"/>
                <a:gd name="T28" fmla="*/ 1 w 90"/>
                <a:gd name="T29" fmla="*/ 0 h 51"/>
                <a:gd name="T30" fmla="*/ 1 w 90"/>
                <a:gd name="T31" fmla="*/ 0 h 51"/>
                <a:gd name="T32" fmla="*/ 1 w 90"/>
                <a:gd name="T33" fmla="*/ 0 h 51"/>
                <a:gd name="T34" fmla="*/ 1 w 90"/>
                <a:gd name="T35" fmla="*/ 0 h 51"/>
                <a:gd name="T36" fmla="*/ 1 w 90"/>
                <a:gd name="T37" fmla="*/ 0 h 51"/>
                <a:gd name="T38" fmla="*/ 1 w 90"/>
                <a:gd name="T39" fmla="*/ 0 h 51"/>
                <a:gd name="T40" fmla="*/ 1 w 90"/>
                <a:gd name="T41" fmla="*/ 0 h 51"/>
                <a:gd name="T42" fmla="*/ 1 w 90"/>
                <a:gd name="T43" fmla="*/ 0 h 51"/>
                <a:gd name="T44" fmla="*/ 1 w 90"/>
                <a:gd name="T45" fmla="*/ 0 h 51"/>
                <a:gd name="T46" fmla="*/ 1 w 90"/>
                <a:gd name="T47" fmla="*/ 0 h 51"/>
                <a:gd name="T48" fmla="*/ 0 w 90"/>
                <a:gd name="T49" fmla="*/ 0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51"/>
                <a:gd name="T77" fmla="*/ 90 w 90"/>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51">
                  <a:moveTo>
                    <a:pt x="0" y="35"/>
                  </a:moveTo>
                  <a:lnTo>
                    <a:pt x="14" y="37"/>
                  </a:lnTo>
                  <a:lnTo>
                    <a:pt x="26" y="32"/>
                  </a:lnTo>
                  <a:lnTo>
                    <a:pt x="34" y="23"/>
                  </a:lnTo>
                  <a:lnTo>
                    <a:pt x="42" y="14"/>
                  </a:lnTo>
                  <a:lnTo>
                    <a:pt x="46" y="9"/>
                  </a:lnTo>
                  <a:lnTo>
                    <a:pt x="53" y="5"/>
                  </a:lnTo>
                  <a:lnTo>
                    <a:pt x="60" y="2"/>
                  </a:lnTo>
                  <a:lnTo>
                    <a:pt x="69" y="0"/>
                  </a:lnTo>
                  <a:lnTo>
                    <a:pt x="76" y="2"/>
                  </a:lnTo>
                  <a:lnTo>
                    <a:pt x="83" y="7"/>
                  </a:lnTo>
                  <a:lnTo>
                    <a:pt x="87" y="18"/>
                  </a:lnTo>
                  <a:lnTo>
                    <a:pt x="90" y="33"/>
                  </a:lnTo>
                  <a:lnTo>
                    <a:pt x="82" y="25"/>
                  </a:lnTo>
                  <a:lnTo>
                    <a:pt x="70" y="21"/>
                  </a:lnTo>
                  <a:lnTo>
                    <a:pt x="60" y="23"/>
                  </a:lnTo>
                  <a:lnTo>
                    <a:pt x="49" y="33"/>
                  </a:lnTo>
                  <a:lnTo>
                    <a:pt x="43" y="40"/>
                  </a:lnTo>
                  <a:lnTo>
                    <a:pt x="37" y="46"/>
                  </a:lnTo>
                  <a:lnTo>
                    <a:pt x="32" y="49"/>
                  </a:lnTo>
                  <a:lnTo>
                    <a:pt x="26" y="51"/>
                  </a:lnTo>
                  <a:lnTo>
                    <a:pt x="19" y="51"/>
                  </a:lnTo>
                  <a:lnTo>
                    <a:pt x="13" y="47"/>
                  </a:lnTo>
                  <a:lnTo>
                    <a:pt x="6" y="42"/>
                  </a:lnTo>
                  <a:lnTo>
                    <a:pt x="0" y="3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35" name="Freeform 110"/>
            <p:cNvSpPr>
              <a:spLocks/>
            </p:cNvSpPr>
            <p:nvPr/>
          </p:nvSpPr>
          <p:spPr bwMode="auto">
            <a:xfrm>
              <a:off x="6936" y="4918"/>
              <a:ext cx="100" cy="176"/>
            </a:xfrm>
            <a:custGeom>
              <a:avLst/>
              <a:gdLst>
                <a:gd name="T0" fmla="*/ 0 w 201"/>
                <a:gd name="T1" fmla="*/ 1 h 351"/>
                <a:gd name="T2" fmla="*/ 0 w 201"/>
                <a:gd name="T3" fmla="*/ 1 h 351"/>
                <a:gd name="T4" fmla="*/ 0 w 201"/>
                <a:gd name="T5" fmla="*/ 1 h 351"/>
                <a:gd name="T6" fmla="*/ 0 w 201"/>
                <a:gd name="T7" fmla="*/ 1 h 351"/>
                <a:gd name="T8" fmla="*/ 0 w 201"/>
                <a:gd name="T9" fmla="*/ 1 h 351"/>
                <a:gd name="T10" fmla="*/ 0 w 201"/>
                <a:gd name="T11" fmla="*/ 1 h 351"/>
                <a:gd name="T12" fmla="*/ 0 w 201"/>
                <a:gd name="T13" fmla="*/ 1 h 351"/>
                <a:gd name="T14" fmla="*/ 0 w 201"/>
                <a:gd name="T15" fmla="*/ 1 h 351"/>
                <a:gd name="T16" fmla="*/ 0 w 201"/>
                <a:gd name="T17" fmla="*/ 1 h 351"/>
                <a:gd name="T18" fmla="*/ 0 w 201"/>
                <a:gd name="T19" fmla="*/ 1 h 351"/>
                <a:gd name="T20" fmla="*/ 0 w 201"/>
                <a:gd name="T21" fmla="*/ 1 h 351"/>
                <a:gd name="T22" fmla="*/ 0 w 201"/>
                <a:gd name="T23" fmla="*/ 1 h 351"/>
                <a:gd name="T24" fmla="*/ 0 w 201"/>
                <a:gd name="T25" fmla="*/ 1 h 351"/>
                <a:gd name="T26" fmla="*/ 0 w 201"/>
                <a:gd name="T27" fmla="*/ 1 h 351"/>
                <a:gd name="T28" fmla="*/ 0 w 201"/>
                <a:gd name="T29" fmla="*/ 1 h 351"/>
                <a:gd name="T30" fmla="*/ 0 w 201"/>
                <a:gd name="T31" fmla="*/ 1 h 351"/>
                <a:gd name="T32" fmla="*/ 0 w 201"/>
                <a:gd name="T33" fmla="*/ 1 h 351"/>
                <a:gd name="T34" fmla="*/ 0 w 201"/>
                <a:gd name="T35" fmla="*/ 1 h 351"/>
                <a:gd name="T36" fmla="*/ 0 w 201"/>
                <a:gd name="T37" fmla="*/ 1 h 351"/>
                <a:gd name="T38" fmla="*/ 0 w 201"/>
                <a:gd name="T39" fmla="*/ 1 h 351"/>
                <a:gd name="T40" fmla="*/ 0 w 201"/>
                <a:gd name="T41" fmla="*/ 1 h 351"/>
                <a:gd name="T42" fmla="*/ 0 w 201"/>
                <a:gd name="T43" fmla="*/ 1 h 351"/>
                <a:gd name="T44" fmla="*/ 0 w 201"/>
                <a:gd name="T45" fmla="*/ 1 h 351"/>
                <a:gd name="T46" fmla="*/ 0 w 201"/>
                <a:gd name="T47" fmla="*/ 1 h 351"/>
                <a:gd name="T48" fmla="*/ 0 w 201"/>
                <a:gd name="T49" fmla="*/ 1 h 351"/>
                <a:gd name="T50" fmla="*/ 0 w 201"/>
                <a:gd name="T51" fmla="*/ 1 h 351"/>
                <a:gd name="T52" fmla="*/ 0 w 201"/>
                <a:gd name="T53" fmla="*/ 1 h 351"/>
                <a:gd name="T54" fmla="*/ 0 w 201"/>
                <a:gd name="T55" fmla="*/ 1 h 351"/>
                <a:gd name="T56" fmla="*/ 0 w 201"/>
                <a:gd name="T57" fmla="*/ 1 h 351"/>
                <a:gd name="T58" fmla="*/ 0 w 201"/>
                <a:gd name="T59" fmla="*/ 1 h 351"/>
                <a:gd name="T60" fmla="*/ 0 w 201"/>
                <a:gd name="T61" fmla="*/ 1 h 351"/>
                <a:gd name="T62" fmla="*/ 0 w 201"/>
                <a:gd name="T63" fmla="*/ 1 h 351"/>
                <a:gd name="T64" fmla="*/ 0 w 201"/>
                <a:gd name="T65" fmla="*/ 1 h 351"/>
                <a:gd name="T66" fmla="*/ 0 w 201"/>
                <a:gd name="T67" fmla="*/ 1 h 351"/>
                <a:gd name="T68" fmla="*/ 0 w 201"/>
                <a:gd name="T69" fmla="*/ 1 h 351"/>
                <a:gd name="T70" fmla="*/ 0 w 201"/>
                <a:gd name="T71" fmla="*/ 1 h 351"/>
                <a:gd name="T72" fmla="*/ 0 w 201"/>
                <a:gd name="T73" fmla="*/ 1 h 351"/>
                <a:gd name="T74" fmla="*/ 0 w 201"/>
                <a:gd name="T75" fmla="*/ 1 h 351"/>
                <a:gd name="T76" fmla="*/ 0 w 201"/>
                <a:gd name="T77" fmla="*/ 1 h 351"/>
                <a:gd name="T78" fmla="*/ 0 w 201"/>
                <a:gd name="T79" fmla="*/ 1 h 351"/>
                <a:gd name="T80" fmla="*/ 0 w 201"/>
                <a:gd name="T81" fmla="*/ 1 h 351"/>
                <a:gd name="T82" fmla="*/ 0 w 201"/>
                <a:gd name="T83" fmla="*/ 1 h 351"/>
                <a:gd name="T84" fmla="*/ 0 w 201"/>
                <a:gd name="T85" fmla="*/ 1 h 351"/>
                <a:gd name="T86" fmla="*/ 0 w 201"/>
                <a:gd name="T87" fmla="*/ 1 h 351"/>
                <a:gd name="T88" fmla="*/ 0 w 201"/>
                <a:gd name="T89" fmla="*/ 1 h 351"/>
                <a:gd name="T90" fmla="*/ 0 w 201"/>
                <a:gd name="T91" fmla="*/ 1 h 351"/>
                <a:gd name="T92" fmla="*/ 0 w 201"/>
                <a:gd name="T93" fmla="*/ 1 h 351"/>
                <a:gd name="T94" fmla="*/ 0 w 201"/>
                <a:gd name="T95" fmla="*/ 1 h 351"/>
                <a:gd name="T96" fmla="*/ 0 w 201"/>
                <a:gd name="T97" fmla="*/ 1 h 351"/>
                <a:gd name="T98" fmla="*/ 0 w 201"/>
                <a:gd name="T99" fmla="*/ 1 h 351"/>
                <a:gd name="T100" fmla="*/ 0 w 201"/>
                <a:gd name="T101" fmla="*/ 1 h 351"/>
                <a:gd name="T102" fmla="*/ 0 w 201"/>
                <a:gd name="T103" fmla="*/ 1 h 351"/>
                <a:gd name="T104" fmla="*/ 0 w 201"/>
                <a:gd name="T105" fmla="*/ 1 h 351"/>
                <a:gd name="T106" fmla="*/ 0 w 201"/>
                <a:gd name="T107" fmla="*/ 1 h 351"/>
                <a:gd name="T108" fmla="*/ 0 w 201"/>
                <a:gd name="T109" fmla="*/ 1 h 351"/>
                <a:gd name="T110" fmla="*/ 0 w 201"/>
                <a:gd name="T111" fmla="*/ 1 h 351"/>
                <a:gd name="T112" fmla="*/ 0 w 201"/>
                <a:gd name="T113" fmla="*/ 1 h 351"/>
                <a:gd name="T114" fmla="*/ 0 w 201"/>
                <a:gd name="T115" fmla="*/ 1 h 351"/>
                <a:gd name="T116" fmla="*/ 0 w 201"/>
                <a:gd name="T117" fmla="*/ 1 h 351"/>
                <a:gd name="T118" fmla="*/ 0 w 201"/>
                <a:gd name="T119" fmla="*/ 1 h 3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1"/>
                <a:gd name="T181" fmla="*/ 0 h 351"/>
                <a:gd name="T182" fmla="*/ 201 w 201"/>
                <a:gd name="T183" fmla="*/ 351 h 3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1" h="351">
                  <a:moveTo>
                    <a:pt x="140" y="124"/>
                  </a:moveTo>
                  <a:lnTo>
                    <a:pt x="135" y="114"/>
                  </a:lnTo>
                  <a:lnTo>
                    <a:pt x="130" y="105"/>
                  </a:lnTo>
                  <a:lnTo>
                    <a:pt x="121" y="98"/>
                  </a:lnTo>
                  <a:lnTo>
                    <a:pt x="112" y="96"/>
                  </a:lnTo>
                  <a:lnTo>
                    <a:pt x="104" y="95"/>
                  </a:lnTo>
                  <a:lnTo>
                    <a:pt x="98" y="88"/>
                  </a:lnTo>
                  <a:lnTo>
                    <a:pt x="95" y="81"/>
                  </a:lnTo>
                  <a:lnTo>
                    <a:pt x="94" y="72"/>
                  </a:lnTo>
                  <a:lnTo>
                    <a:pt x="94" y="67"/>
                  </a:lnTo>
                  <a:lnTo>
                    <a:pt x="91" y="58"/>
                  </a:lnTo>
                  <a:lnTo>
                    <a:pt x="88" y="47"/>
                  </a:lnTo>
                  <a:lnTo>
                    <a:pt x="82" y="35"/>
                  </a:lnTo>
                  <a:lnTo>
                    <a:pt x="75" y="25"/>
                  </a:lnTo>
                  <a:lnTo>
                    <a:pt x="64" y="16"/>
                  </a:lnTo>
                  <a:lnTo>
                    <a:pt x="51" y="11"/>
                  </a:lnTo>
                  <a:lnTo>
                    <a:pt x="34" y="11"/>
                  </a:lnTo>
                  <a:lnTo>
                    <a:pt x="22" y="11"/>
                  </a:lnTo>
                  <a:lnTo>
                    <a:pt x="14" y="7"/>
                  </a:lnTo>
                  <a:lnTo>
                    <a:pt x="7" y="4"/>
                  </a:lnTo>
                  <a:lnTo>
                    <a:pt x="0" y="0"/>
                  </a:lnTo>
                  <a:lnTo>
                    <a:pt x="8" y="7"/>
                  </a:lnTo>
                  <a:lnTo>
                    <a:pt x="17" y="16"/>
                  </a:lnTo>
                  <a:lnTo>
                    <a:pt x="22" y="23"/>
                  </a:lnTo>
                  <a:lnTo>
                    <a:pt x="28" y="32"/>
                  </a:lnTo>
                  <a:lnTo>
                    <a:pt x="32" y="39"/>
                  </a:lnTo>
                  <a:lnTo>
                    <a:pt x="37" y="46"/>
                  </a:lnTo>
                  <a:lnTo>
                    <a:pt x="40" y="51"/>
                  </a:lnTo>
                  <a:lnTo>
                    <a:pt x="42" y="58"/>
                  </a:lnTo>
                  <a:lnTo>
                    <a:pt x="48" y="68"/>
                  </a:lnTo>
                  <a:lnTo>
                    <a:pt x="57" y="79"/>
                  </a:lnTo>
                  <a:lnTo>
                    <a:pt x="65" y="89"/>
                  </a:lnTo>
                  <a:lnTo>
                    <a:pt x="74" y="95"/>
                  </a:lnTo>
                  <a:lnTo>
                    <a:pt x="84" y="103"/>
                  </a:lnTo>
                  <a:lnTo>
                    <a:pt x="94" y="114"/>
                  </a:lnTo>
                  <a:lnTo>
                    <a:pt x="102" y="130"/>
                  </a:lnTo>
                  <a:lnTo>
                    <a:pt x="104" y="144"/>
                  </a:lnTo>
                  <a:lnTo>
                    <a:pt x="100" y="161"/>
                  </a:lnTo>
                  <a:lnTo>
                    <a:pt x="97" y="178"/>
                  </a:lnTo>
                  <a:lnTo>
                    <a:pt x="98" y="196"/>
                  </a:lnTo>
                  <a:lnTo>
                    <a:pt x="105" y="206"/>
                  </a:lnTo>
                  <a:lnTo>
                    <a:pt x="117" y="215"/>
                  </a:lnTo>
                  <a:lnTo>
                    <a:pt x="124" y="227"/>
                  </a:lnTo>
                  <a:lnTo>
                    <a:pt x="128" y="241"/>
                  </a:lnTo>
                  <a:lnTo>
                    <a:pt x="127" y="257"/>
                  </a:lnTo>
                  <a:lnTo>
                    <a:pt x="120" y="273"/>
                  </a:lnTo>
                  <a:lnTo>
                    <a:pt x="110" y="283"/>
                  </a:lnTo>
                  <a:lnTo>
                    <a:pt x="98" y="287"/>
                  </a:lnTo>
                  <a:lnTo>
                    <a:pt x="90" y="273"/>
                  </a:lnTo>
                  <a:lnTo>
                    <a:pt x="85" y="261"/>
                  </a:lnTo>
                  <a:lnTo>
                    <a:pt x="81" y="250"/>
                  </a:lnTo>
                  <a:lnTo>
                    <a:pt x="77" y="238"/>
                  </a:lnTo>
                  <a:lnTo>
                    <a:pt x="72" y="229"/>
                  </a:lnTo>
                  <a:lnTo>
                    <a:pt x="67" y="222"/>
                  </a:lnTo>
                  <a:lnTo>
                    <a:pt x="60" y="217"/>
                  </a:lnTo>
                  <a:lnTo>
                    <a:pt x="51" y="217"/>
                  </a:lnTo>
                  <a:lnTo>
                    <a:pt x="42" y="219"/>
                  </a:lnTo>
                  <a:lnTo>
                    <a:pt x="25" y="233"/>
                  </a:lnTo>
                  <a:lnTo>
                    <a:pt x="14" y="255"/>
                  </a:lnTo>
                  <a:lnTo>
                    <a:pt x="10" y="276"/>
                  </a:lnTo>
                  <a:lnTo>
                    <a:pt x="14" y="289"/>
                  </a:lnTo>
                  <a:lnTo>
                    <a:pt x="20" y="290"/>
                  </a:lnTo>
                  <a:lnTo>
                    <a:pt x="27" y="292"/>
                  </a:lnTo>
                  <a:lnTo>
                    <a:pt x="35" y="294"/>
                  </a:lnTo>
                  <a:lnTo>
                    <a:pt x="45" y="294"/>
                  </a:lnTo>
                  <a:lnTo>
                    <a:pt x="54" y="294"/>
                  </a:lnTo>
                  <a:lnTo>
                    <a:pt x="64" y="296"/>
                  </a:lnTo>
                  <a:lnTo>
                    <a:pt x="72" y="297"/>
                  </a:lnTo>
                  <a:lnTo>
                    <a:pt x="80" y="299"/>
                  </a:lnTo>
                  <a:lnTo>
                    <a:pt x="91" y="304"/>
                  </a:lnTo>
                  <a:lnTo>
                    <a:pt x="101" y="311"/>
                  </a:lnTo>
                  <a:lnTo>
                    <a:pt x="108" y="318"/>
                  </a:lnTo>
                  <a:lnTo>
                    <a:pt x="111" y="329"/>
                  </a:lnTo>
                  <a:lnTo>
                    <a:pt x="115" y="339"/>
                  </a:lnTo>
                  <a:lnTo>
                    <a:pt x="122" y="348"/>
                  </a:lnTo>
                  <a:lnTo>
                    <a:pt x="131" y="351"/>
                  </a:lnTo>
                  <a:lnTo>
                    <a:pt x="141" y="350"/>
                  </a:lnTo>
                  <a:lnTo>
                    <a:pt x="151" y="343"/>
                  </a:lnTo>
                  <a:lnTo>
                    <a:pt x="160" y="334"/>
                  </a:lnTo>
                  <a:lnTo>
                    <a:pt x="164" y="325"/>
                  </a:lnTo>
                  <a:lnTo>
                    <a:pt x="164" y="316"/>
                  </a:lnTo>
                  <a:lnTo>
                    <a:pt x="158" y="311"/>
                  </a:lnTo>
                  <a:lnTo>
                    <a:pt x="151" y="311"/>
                  </a:lnTo>
                  <a:lnTo>
                    <a:pt x="144" y="313"/>
                  </a:lnTo>
                  <a:lnTo>
                    <a:pt x="140" y="318"/>
                  </a:lnTo>
                  <a:lnTo>
                    <a:pt x="137" y="303"/>
                  </a:lnTo>
                  <a:lnTo>
                    <a:pt x="138" y="283"/>
                  </a:lnTo>
                  <a:lnTo>
                    <a:pt x="144" y="266"/>
                  </a:lnTo>
                  <a:lnTo>
                    <a:pt x="150" y="254"/>
                  </a:lnTo>
                  <a:lnTo>
                    <a:pt x="155" y="245"/>
                  </a:lnTo>
                  <a:lnTo>
                    <a:pt x="162" y="240"/>
                  </a:lnTo>
                  <a:lnTo>
                    <a:pt x="168" y="236"/>
                  </a:lnTo>
                  <a:lnTo>
                    <a:pt x="174" y="234"/>
                  </a:lnTo>
                  <a:lnTo>
                    <a:pt x="180" y="234"/>
                  </a:lnTo>
                  <a:lnTo>
                    <a:pt x="188" y="236"/>
                  </a:lnTo>
                  <a:lnTo>
                    <a:pt x="197" y="240"/>
                  </a:lnTo>
                  <a:lnTo>
                    <a:pt x="201" y="245"/>
                  </a:lnTo>
                  <a:lnTo>
                    <a:pt x="195" y="227"/>
                  </a:lnTo>
                  <a:lnTo>
                    <a:pt x="187" y="210"/>
                  </a:lnTo>
                  <a:lnTo>
                    <a:pt x="178" y="194"/>
                  </a:lnTo>
                  <a:lnTo>
                    <a:pt x="168" y="185"/>
                  </a:lnTo>
                  <a:lnTo>
                    <a:pt x="161" y="185"/>
                  </a:lnTo>
                  <a:lnTo>
                    <a:pt x="154" y="185"/>
                  </a:lnTo>
                  <a:lnTo>
                    <a:pt x="148" y="189"/>
                  </a:lnTo>
                  <a:lnTo>
                    <a:pt x="147" y="194"/>
                  </a:lnTo>
                  <a:lnTo>
                    <a:pt x="150" y="201"/>
                  </a:lnTo>
                  <a:lnTo>
                    <a:pt x="151" y="208"/>
                  </a:lnTo>
                  <a:lnTo>
                    <a:pt x="151" y="215"/>
                  </a:lnTo>
                  <a:lnTo>
                    <a:pt x="148" y="219"/>
                  </a:lnTo>
                  <a:lnTo>
                    <a:pt x="144" y="219"/>
                  </a:lnTo>
                  <a:lnTo>
                    <a:pt x="138" y="215"/>
                  </a:lnTo>
                  <a:lnTo>
                    <a:pt x="134" y="210"/>
                  </a:lnTo>
                  <a:lnTo>
                    <a:pt x="131" y="203"/>
                  </a:lnTo>
                  <a:lnTo>
                    <a:pt x="128" y="196"/>
                  </a:lnTo>
                  <a:lnTo>
                    <a:pt x="125" y="187"/>
                  </a:lnTo>
                  <a:lnTo>
                    <a:pt x="122" y="177"/>
                  </a:lnTo>
                  <a:lnTo>
                    <a:pt x="125" y="166"/>
                  </a:lnTo>
                  <a:lnTo>
                    <a:pt x="131" y="154"/>
                  </a:lnTo>
                  <a:lnTo>
                    <a:pt x="135" y="144"/>
                  </a:lnTo>
                  <a:lnTo>
                    <a:pt x="138" y="133"/>
                  </a:lnTo>
                  <a:lnTo>
                    <a:pt x="140" y="1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36" name="Freeform 111"/>
            <p:cNvSpPr>
              <a:spLocks/>
            </p:cNvSpPr>
            <p:nvPr/>
          </p:nvSpPr>
          <p:spPr bwMode="auto">
            <a:xfrm>
              <a:off x="6781" y="5086"/>
              <a:ext cx="26" cy="19"/>
            </a:xfrm>
            <a:custGeom>
              <a:avLst/>
              <a:gdLst>
                <a:gd name="T0" fmla="*/ 1 w 51"/>
                <a:gd name="T1" fmla="*/ 1 h 38"/>
                <a:gd name="T2" fmla="*/ 1 w 51"/>
                <a:gd name="T3" fmla="*/ 1 h 38"/>
                <a:gd name="T4" fmla="*/ 0 w 51"/>
                <a:gd name="T5" fmla="*/ 1 h 38"/>
                <a:gd name="T6" fmla="*/ 0 w 51"/>
                <a:gd name="T7" fmla="*/ 1 h 38"/>
                <a:gd name="T8" fmla="*/ 1 w 51"/>
                <a:gd name="T9" fmla="*/ 1 h 38"/>
                <a:gd name="T10" fmla="*/ 1 w 51"/>
                <a:gd name="T11" fmla="*/ 1 h 38"/>
                <a:gd name="T12" fmla="*/ 1 w 51"/>
                <a:gd name="T13" fmla="*/ 1 h 38"/>
                <a:gd name="T14" fmla="*/ 1 w 51"/>
                <a:gd name="T15" fmla="*/ 1 h 38"/>
                <a:gd name="T16" fmla="*/ 1 w 51"/>
                <a:gd name="T17" fmla="*/ 1 h 38"/>
                <a:gd name="T18" fmla="*/ 1 w 51"/>
                <a:gd name="T19" fmla="*/ 0 h 38"/>
                <a:gd name="T20" fmla="*/ 1 w 51"/>
                <a:gd name="T21" fmla="*/ 1 h 38"/>
                <a:gd name="T22" fmla="*/ 1 w 51"/>
                <a:gd name="T23" fmla="*/ 1 h 38"/>
                <a:gd name="T24" fmla="*/ 1 w 51"/>
                <a:gd name="T25" fmla="*/ 1 h 38"/>
                <a:gd name="T26" fmla="*/ 1 w 51"/>
                <a:gd name="T27" fmla="*/ 1 h 38"/>
                <a:gd name="T28" fmla="*/ 1 w 51"/>
                <a:gd name="T29" fmla="*/ 1 h 38"/>
                <a:gd name="T30" fmla="*/ 1 w 51"/>
                <a:gd name="T31" fmla="*/ 1 h 38"/>
                <a:gd name="T32" fmla="*/ 1 w 51"/>
                <a:gd name="T33" fmla="*/ 1 h 38"/>
                <a:gd name="T34" fmla="*/ 1 w 51"/>
                <a:gd name="T35" fmla="*/ 1 h 38"/>
                <a:gd name="T36" fmla="*/ 1 w 51"/>
                <a:gd name="T37" fmla="*/ 1 h 38"/>
                <a:gd name="T38" fmla="*/ 1 w 51"/>
                <a:gd name="T39" fmla="*/ 1 h 38"/>
                <a:gd name="T40" fmla="*/ 1 w 51"/>
                <a:gd name="T41" fmla="*/ 1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38"/>
                <a:gd name="T65" fmla="*/ 51 w 51"/>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38">
                  <a:moveTo>
                    <a:pt x="7" y="38"/>
                  </a:moveTo>
                  <a:lnTo>
                    <a:pt x="3" y="33"/>
                  </a:lnTo>
                  <a:lnTo>
                    <a:pt x="0" y="26"/>
                  </a:lnTo>
                  <a:lnTo>
                    <a:pt x="0" y="19"/>
                  </a:lnTo>
                  <a:lnTo>
                    <a:pt x="1" y="14"/>
                  </a:lnTo>
                  <a:lnTo>
                    <a:pt x="5" y="8"/>
                  </a:lnTo>
                  <a:lnTo>
                    <a:pt x="10" y="5"/>
                  </a:lnTo>
                  <a:lnTo>
                    <a:pt x="15" y="3"/>
                  </a:lnTo>
                  <a:lnTo>
                    <a:pt x="21" y="1"/>
                  </a:lnTo>
                  <a:lnTo>
                    <a:pt x="28" y="0"/>
                  </a:lnTo>
                  <a:lnTo>
                    <a:pt x="35" y="1"/>
                  </a:lnTo>
                  <a:lnTo>
                    <a:pt x="43" y="1"/>
                  </a:lnTo>
                  <a:lnTo>
                    <a:pt x="51" y="3"/>
                  </a:lnTo>
                  <a:lnTo>
                    <a:pt x="38" y="5"/>
                  </a:lnTo>
                  <a:lnTo>
                    <a:pt x="28" y="8"/>
                  </a:lnTo>
                  <a:lnTo>
                    <a:pt x="20" y="10"/>
                  </a:lnTo>
                  <a:lnTo>
                    <a:pt x="14" y="14"/>
                  </a:lnTo>
                  <a:lnTo>
                    <a:pt x="11" y="19"/>
                  </a:lnTo>
                  <a:lnTo>
                    <a:pt x="13" y="26"/>
                  </a:lnTo>
                  <a:lnTo>
                    <a:pt x="13" y="33"/>
                  </a:lnTo>
                  <a:lnTo>
                    <a:pt x="7" y="3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37" name="Freeform 112"/>
            <p:cNvSpPr>
              <a:spLocks/>
            </p:cNvSpPr>
            <p:nvPr/>
          </p:nvSpPr>
          <p:spPr bwMode="auto">
            <a:xfrm>
              <a:off x="6777" y="5150"/>
              <a:ext cx="19" cy="9"/>
            </a:xfrm>
            <a:custGeom>
              <a:avLst/>
              <a:gdLst>
                <a:gd name="T0" fmla="*/ 0 w 39"/>
                <a:gd name="T1" fmla="*/ 1 h 17"/>
                <a:gd name="T2" fmla="*/ 0 w 39"/>
                <a:gd name="T3" fmla="*/ 1 h 17"/>
                <a:gd name="T4" fmla="*/ 0 w 39"/>
                <a:gd name="T5" fmla="*/ 1 h 17"/>
                <a:gd name="T6" fmla="*/ 0 w 39"/>
                <a:gd name="T7" fmla="*/ 1 h 17"/>
                <a:gd name="T8" fmla="*/ 0 w 39"/>
                <a:gd name="T9" fmla="*/ 1 h 17"/>
                <a:gd name="T10" fmla="*/ 0 w 39"/>
                <a:gd name="T11" fmla="*/ 1 h 17"/>
                <a:gd name="T12" fmla="*/ 0 w 39"/>
                <a:gd name="T13" fmla="*/ 1 h 17"/>
                <a:gd name="T14" fmla="*/ 0 w 39"/>
                <a:gd name="T15" fmla="*/ 1 h 17"/>
                <a:gd name="T16" fmla="*/ 0 w 39"/>
                <a:gd name="T17" fmla="*/ 1 h 17"/>
                <a:gd name="T18" fmla="*/ 0 w 39"/>
                <a:gd name="T19" fmla="*/ 0 h 17"/>
                <a:gd name="T20" fmla="*/ 0 w 39"/>
                <a:gd name="T21" fmla="*/ 0 h 17"/>
                <a:gd name="T22" fmla="*/ 0 w 39"/>
                <a:gd name="T23" fmla="*/ 0 h 17"/>
                <a:gd name="T24" fmla="*/ 0 w 39"/>
                <a:gd name="T25" fmla="*/ 1 h 17"/>
                <a:gd name="T26" fmla="*/ 0 w 39"/>
                <a:gd name="T27" fmla="*/ 1 h 17"/>
                <a:gd name="T28" fmla="*/ 0 w 39"/>
                <a:gd name="T29" fmla="*/ 1 h 17"/>
                <a:gd name="T30" fmla="*/ 0 w 39"/>
                <a:gd name="T31" fmla="*/ 1 h 17"/>
                <a:gd name="T32" fmla="*/ 0 w 39"/>
                <a:gd name="T33" fmla="*/ 0 h 17"/>
                <a:gd name="T34" fmla="*/ 0 w 39"/>
                <a:gd name="T35" fmla="*/ 1 h 17"/>
                <a:gd name="T36" fmla="*/ 0 w 39"/>
                <a:gd name="T37" fmla="*/ 1 h 17"/>
                <a:gd name="T38" fmla="*/ 0 w 39"/>
                <a:gd name="T39" fmla="*/ 1 h 17"/>
                <a:gd name="T40" fmla="*/ 0 w 39"/>
                <a:gd name="T41" fmla="*/ 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17"/>
                <a:gd name="T65" fmla="*/ 39 w 39"/>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17">
                  <a:moveTo>
                    <a:pt x="32" y="17"/>
                  </a:moveTo>
                  <a:lnTo>
                    <a:pt x="29" y="14"/>
                  </a:lnTo>
                  <a:lnTo>
                    <a:pt x="24" y="12"/>
                  </a:lnTo>
                  <a:lnTo>
                    <a:pt x="19" y="9"/>
                  </a:lnTo>
                  <a:lnTo>
                    <a:pt x="16" y="9"/>
                  </a:lnTo>
                  <a:lnTo>
                    <a:pt x="13" y="7"/>
                  </a:lnTo>
                  <a:lnTo>
                    <a:pt x="9" y="7"/>
                  </a:lnTo>
                  <a:lnTo>
                    <a:pt x="4" y="5"/>
                  </a:lnTo>
                  <a:lnTo>
                    <a:pt x="0" y="2"/>
                  </a:lnTo>
                  <a:lnTo>
                    <a:pt x="6" y="0"/>
                  </a:lnTo>
                  <a:lnTo>
                    <a:pt x="10" y="0"/>
                  </a:lnTo>
                  <a:lnTo>
                    <a:pt x="14" y="0"/>
                  </a:lnTo>
                  <a:lnTo>
                    <a:pt x="17" y="2"/>
                  </a:lnTo>
                  <a:lnTo>
                    <a:pt x="22" y="3"/>
                  </a:lnTo>
                  <a:lnTo>
                    <a:pt x="29" y="3"/>
                  </a:lnTo>
                  <a:lnTo>
                    <a:pt x="34" y="2"/>
                  </a:lnTo>
                  <a:lnTo>
                    <a:pt x="39" y="0"/>
                  </a:lnTo>
                  <a:lnTo>
                    <a:pt x="39" y="5"/>
                  </a:lnTo>
                  <a:lnTo>
                    <a:pt x="39" y="10"/>
                  </a:lnTo>
                  <a:lnTo>
                    <a:pt x="36" y="16"/>
                  </a:lnTo>
                  <a:lnTo>
                    <a:pt x="32" y="1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38" name="Freeform 113"/>
            <p:cNvSpPr>
              <a:spLocks/>
            </p:cNvSpPr>
            <p:nvPr/>
          </p:nvSpPr>
          <p:spPr bwMode="auto">
            <a:xfrm>
              <a:off x="6789" y="5173"/>
              <a:ext cx="20" cy="12"/>
            </a:xfrm>
            <a:custGeom>
              <a:avLst/>
              <a:gdLst>
                <a:gd name="T0" fmla="*/ 1 w 40"/>
                <a:gd name="T1" fmla="*/ 0 h 25"/>
                <a:gd name="T2" fmla="*/ 1 w 40"/>
                <a:gd name="T3" fmla="*/ 0 h 25"/>
                <a:gd name="T4" fmla="*/ 1 w 40"/>
                <a:gd name="T5" fmla="*/ 0 h 25"/>
                <a:gd name="T6" fmla="*/ 1 w 40"/>
                <a:gd name="T7" fmla="*/ 0 h 25"/>
                <a:gd name="T8" fmla="*/ 0 w 40"/>
                <a:gd name="T9" fmla="*/ 0 h 25"/>
                <a:gd name="T10" fmla="*/ 1 w 40"/>
                <a:gd name="T11" fmla="*/ 0 h 25"/>
                <a:gd name="T12" fmla="*/ 1 w 40"/>
                <a:gd name="T13" fmla="*/ 0 h 25"/>
                <a:gd name="T14" fmla="*/ 1 w 40"/>
                <a:gd name="T15" fmla="*/ 0 h 25"/>
                <a:gd name="T16" fmla="*/ 1 w 40"/>
                <a:gd name="T17" fmla="*/ 0 h 25"/>
                <a:gd name="T18" fmla="*/ 1 w 40"/>
                <a:gd name="T19" fmla="*/ 0 h 25"/>
                <a:gd name="T20" fmla="*/ 1 w 40"/>
                <a:gd name="T21" fmla="*/ 0 h 25"/>
                <a:gd name="T22" fmla="*/ 1 w 40"/>
                <a:gd name="T23" fmla="*/ 0 h 25"/>
                <a:gd name="T24" fmla="*/ 1 w 40"/>
                <a:gd name="T25" fmla="*/ 0 h 25"/>
                <a:gd name="T26" fmla="*/ 1 w 40"/>
                <a:gd name="T27" fmla="*/ 0 h 25"/>
                <a:gd name="T28" fmla="*/ 1 w 40"/>
                <a:gd name="T29" fmla="*/ 0 h 25"/>
                <a:gd name="T30" fmla="*/ 1 w 40"/>
                <a:gd name="T31" fmla="*/ 0 h 25"/>
                <a:gd name="T32" fmla="*/ 1 w 40"/>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25"/>
                <a:gd name="T53" fmla="*/ 40 w 40"/>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25">
                  <a:moveTo>
                    <a:pt x="17" y="20"/>
                  </a:moveTo>
                  <a:lnTo>
                    <a:pt x="11" y="18"/>
                  </a:lnTo>
                  <a:lnTo>
                    <a:pt x="7" y="14"/>
                  </a:lnTo>
                  <a:lnTo>
                    <a:pt x="3" y="11"/>
                  </a:lnTo>
                  <a:lnTo>
                    <a:pt x="0" y="6"/>
                  </a:lnTo>
                  <a:lnTo>
                    <a:pt x="1" y="2"/>
                  </a:lnTo>
                  <a:lnTo>
                    <a:pt x="3" y="0"/>
                  </a:lnTo>
                  <a:lnTo>
                    <a:pt x="6" y="0"/>
                  </a:lnTo>
                  <a:lnTo>
                    <a:pt x="10" y="2"/>
                  </a:lnTo>
                  <a:lnTo>
                    <a:pt x="16" y="6"/>
                  </a:lnTo>
                  <a:lnTo>
                    <a:pt x="26" y="13"/>
                  </a:lnTo>
                  <a:lnTo>
                    <a:pt x="34" y="20"/>
                  </a:lnTo>
                  <a:lnTo>
                    <a:pt x="40" y="25"/>
                  </a:lnTo>
                  <a:lnTo>
                    <a:pt x="34" y="23"/>
                  </a:lnTo>
                  <a:lnTo>
                    <a:pt x="28" y="21"/>
                  </a:lnTo>
                  <a:lnTo>
                    <a:pt x="21" y="21"/>
                  </a:lnTo>
                  <a:lnTo>
                    <a:pt x="17" y="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39" name="Freeform 114"/>
            <p:cNvSpPr>
              <a:spLocks/>
            </p:cNvSpPr>
            <p:nvPr/>
          </p:nvSpPr>
          <p:spPr bwMode="auto">
            <a:xfrm>
              <a:off x="6792" y="5192"/>
              <a:ext cx="13" cy="19"/>
            </a:xfrm>
            <a:custGeom>
              <a:avLst/>
              <a:gdLst>
                <a:gd name="T0" fmla="*/ 0 w 27"/>
                <a:gd name="T1" fmla="*/ 1 h 36"/>
                <a:gd name="T2" fmla="*/ 0 w 27"/>
                <a:gd name="T3" fmla="*/ 1 h 36"/>
                <a:gd name="T4" fmla="*/ 0 w 27"/>
                <a:gd name="T5" fmla="*/ 1 h 36"/>
                <a:gd name="T6" fmla="*/ 0 w 27"/>
                <a:gd name="T7" fmla="*/ 1 h 36"/>
                <a:gd name="T8" fmla="*/ 0 w 27"/>
                <a:gd name="T9" fmla="*/ 1 h 36"/>
                <a:gd name="T10" fmla="*/ 0 w 27"/>
                <a:gd name="T11" fmla="*/ 1 h 36"/>
                <a:gd name="T12" fmla="*/ 0 w 27"/>
                <a:gd name="T13" fmla="*/ 1 h 36"/>
                <a:gd name="T14" fmla="*/ 0 w 27"/>
                <a:gd name="T15" fmla="*/ 1 h 36"/>
                <a:gd name="T16" fmla="*/ 0 w 27"/>
                <a:gd name="T17" fmla="*/ 1 h 36"/>
                <a:gd name="T18" fmla="*/ 0 w 27"/>
                <a:gd name="T19" fmla="*/ 0 h 36"/>
                <a:gd name="T20" fmla="*/ 0 w 27"/>
                <a:gd name="T21" fmla="*/ 0 h 36"/>
                <a:gd name="T22" fmla="*/ 0 w 27"/>
                <a:gd name="T23" fmla="*/ 1 h 36"/>
                <a:gd name="T24" fmla="*/ 0 w 27"/>
                <a:gd name="T25" fmla="*/ 1 h 36"/>
                <a:gd name="T26" fmla="*/ 0 w 27"/>
                <a:gd name="T27" fmla="*/ 1 h 36"/>
                <a:gd name="T28" fmla="*/ 0 w 27"/>
                <a:gd name="T29" fmla="*/ 1 h 36"/>
                <a:gd name="T30" fmla="*/ 0 w 27"/>
                <a:gd name="T31" fmla="*/ 1 h 36"/>
                <a:gd name="T32" fmla="*/ 0 w 27"/>
                <a:gd name="T33" fmla="*/ 1 h 36"/>
                <a:gd name="T34" fmla="*/ 0 w 27"/>
                <a:gd name="T35" fmla="*/ 1 h 36"/>
                <a:gd name="T36" fmla="*/ 0 w 27"/>
                <a:gd name="T37" fmla="*/ 1 h 36"/>
                <a:gd name="T38" fmla="*/ 0 w 27"/>
                <a:gd name="T39" fmla="*/ 1 h 36"/>
                <a:gd name="T40" fmla="*/ 0 w 27"/>
                <a:gd name="T41" fmla="*/ 1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36"/>
                <a:gd name="T65" fmla="*/ 27 w 27"/>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36">
                  <a:moveTo>
                    <a:pt x="12" y="36"/>
                  </a:moveTo>
                  <a:lnTo>
                    <a:pt x="12" y="31"/>
                  </a:lnTo>
                  <a:lnTo>
                    <a:pt x="13" y="28"/>
                  </a:lnTo>
                  <a:lnTo>
                    <a:pt x="13" y="24"/>
                  </a:lnTo>
                  <a:lnTo>
                    <a:pt x="13" y="23"/>
                  </a:lnTo>
                  <a:lnTo>
                    <a:pt x="12" y="17"/>
                  </a:lnTo>
                  <a:lnTo>
                    <a:pt x="7" y="12"/>
                  </a:lnTo>
                  <a:lnTo>
                    <a:pt x="3" y="7"/>
                  </a:lnTo>
                  <a:lnTo>
                    <a:pt x="0" y="2"/>
                  </a:lnTo>
                  <a:lnTo>
                    <a:pt x="6" y="0"/>
                  </a:lnTo>
                  <a:lnTo>
                    <a:pt x="14" y="0"/>
                  </a:lnTo>
                  <a:lnTo>
                    <a:pt x="20" y="2"/>
                  </a:lnTo>
                  <a:lnTo>
                    <a:pt x="24" y="5"/>
                  </a:lnTo>
                  <a:lnTo>
                    <a:pt x="26" y="10"/>
                  </a:lnTo>
                  <a:lnTo>
                    <a:pt x="27" y="19"/>
                  </a:lnTo>
                  <a:lnTo>
                    <a:pt x="27" y="28"/>
                  </a:lnTo>
                  <a:lnTo>
                    <a:pt x="26" y="35"/>
                  </a:lnTo>
                  <a:lnTo>
                    <a:pt x="22" y="33"/>
                  </a:lnTo>
                  <a:lnTo>
                    <a:pt x="17" y="33"/>
                  </a:lnTo>
                  <a:lnTo>
                    <a:pt x="14" y="35"/>
                  </a:lnTo>
                  <a:lnTo>
                    <a:pt x="12" y="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40" name="Freeform 115"/>
            <p:cNvSpPr>
              <a:spLocks/>
            </p:cNvSpPr>
            <p:nvPr/>
          </p:nvSpPr>
          <p:spPr bwMode="auto">
            <a:xfrm>
              <a:off x="6790" y="5101"/>
              <a:ext cx="18" cy="29"/>
            </a:xfrm>
            <a:custGeom>
              <a:avLst/>
              <a:gdLst>
                <a:gd name="T0" fmla="*/ 1 w 36"/>
                <a:gd name="T1" fmla="*/ 0 h 58"/>
                <a:gd name="T2" fmla="*/ 1 w 36"/>
                <a:gd name="T3" fmla="*/ 1 h 58"/>
                <a:gd name="T4" fmla="*/ 1 w 36"/>
                <a:gd name="T5" fmla="*/ 1 h 58"/>
                <a:gd name="T6" fmla="*/ 1 w 36"/>
                <a:gd name="T7" fmla="*/ 1 h 58"/>
                <a:gd name="T8" fmla="*/ 1 w 36"/>
                <a:gd name="T9" fmla="*/ 1 h 58"/>
                <a:gd name="T10" fmla="*/ 1 w 36"/>
                <a:gd name="T11" fmla="*/ 1 h 58"/>
                <a:gd name="T12" fmla="*/ 1 w 36"/>
                <a:gd name="T13" fmla="*/ 1 h 58"/>
                <a:gd name="T14" fmla="*/ 1 w 36"/>
                <a:gd name="T15" fmla="*/ 1 h 58"/>
                <a:gd name="T16" fmla="*/ 0 w 36"/>
                <a:gd name="T17" fmla="*/ 1 h 58"/>
                <a:gd name="T18" fmla="*/ 1 w 36"/>
                <a:gd name="T19" fmla="*/ 1 h 58"/>
                <a:gd name="T20" fmla="*/ 1 w 36"/>
                <a:gd name="T21" fmla="*/ 1 h 58"/>
                <a:gd name="T22" fmla="*/ 1 w 36"/>
                <a:gd name="T23" fmla="*/ 1 h 58"/>
                <a:gd name="T24" fmla="*/ 1 w 36"/>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58"/>
                <a:gd name="T41" fmla="*/ 36 w 36"/>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58">
                  <a:moveTo>
                    <a:pt x="36" y="0"/>
                  </a:moveTo>
                  <a:lnTo>
                    <a:pt x="30" y="14"/>
                  </a:lnTo>
                  <a:lnTo>
                    <a:pt x="23" y="30"/>
                  </a:lnTo>
                  <a:lnTo>
                    <a:pt x="17" y="46"/>
                  </a:lnTo>
                  <a:lnTo>
                    <a:pt x="15" y="58"/>
                  </a:lnTo>
                  <a:lnTo>
                    <a:pt x="13" y="48"/>
                  </a:lnTo>
                  <a:lnTo>
                    <a:pt x="10" y="39"/>
                  </a:lnTo>
                  <a:lnTo>
                    <a:pt x="5" y="32"/>
                  </a:lnTo>
                  <a:lnTo>
                    <a:pt x="0" y="27"/>
                  </a:lnTo>
                  <a:lnTo>
                    <a:pt x="9" y="25"/>
                  </a:lnTo>
                  <a:lnTo>
                    <a:pt x="19" y="18"/>
                  </a:lnTo>
                  <a:lnTo>
                    <a:pt x="29" y="9"/>
                  </a:lnTo>
                  <a:lnTo>
                    <a:pt x="3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41" name="Freeform 116"/>
            <p:cNvSpPr>
              <a:spLocks/>
            </p:cNvSpPr>
            <p:nvPr/>
          </p:nvSpPr>
          <p:spPr bwMode="auto">
            <a:xfrm>
              <a:off x="6774" y="5110"/>
              <a:ext cx="58" cy="40"/>
            </a:xfrm>
            <a:custGeom>
              <a:avLst/>
              <a:gdLst>
                <a:gd name="T0" fmla="*/ 1 w 116"/>
                <a:gd name="T1" fmla="*/ 1 h 80"/>
                <a:gd name="T2" fmla="*/ 1 w 116"/>
                <a:gd name="T3" fmla="*/ 1 h 80"/>
                <a:gd name="T4" fmla="*/ 1 w 116"/>
                <a:gd name="T5" fmla="*/ 1 h 80"/>
                <a:gd name="T6" fmla="*/ 1 w 116"/>
                <a:gd name="T7" fmla="*/ 1 h 80"/>
                <a:gd name="T8" fmla="*/ 1 w 116"/>
                <a:gd name="T9" fmla="*/ 1 h 80"/>
                <a:gd name="T10" fmla="*/ 1 w 116"/>
                <a:gd name="T11" fmla="*/ 1 h 80"/>
                <a:gd name="T12" fmla="*/ 1 w 116"/>
                <a:gd name="T13" fmla="*/ 1 h 80"/>
                <a:gd name="T14" fmla="*/ 1 w 116"/>
                <a:gd name="T15" fmla="*/ 1 h 80"/>
                <a:gd name="T16" fmla="*/ 1 w 116"/>
                <a:gd name="T17" fmla="*/ 1 h 80"/>
                <a:gd name="T18" fmla="*/ 1 w 116"/>
                <a:gd name="T19" fmla="*/ 1 h 80"/>
                <a:gd name="T20" fmla="*/ 1 w 116"/>
                <a:gd name="T21" fmla="*/ 1 h 80"/>
                <a:gd name="T22" fmla="*/ 1 w 116"/>
                <a:gd name="T23" fmla="*/ 1 h 80"/>
                <a:gd name="T24" fmla="*/ 1 w 116"/>
                <a:gd name="T25" fmla="*/ 1 h 80"/>
                <a:gd name="T26" fmla="*/ 1 w 116"/>
                <a:gd name="T27" fmla="*/ 0 h 80"/>
                <a:gd name="T28" fmla="*/ 1 w 116"/>
                <a:gd name="T29" fmla="*/ 1 h 80"/>
                <a:gd name="T30" fmla="*/ 1 w 116"/>
                <a:gd name="T31" fmla="*/ 1 h 80"/>
                <a:gd name="T32" fmla="*/ 1 w 116"/>
                <a:gd name="T33" fmla="*/ 1 h 80"/>
                <a:gd name="T34" fmla="*/ 1 w 116"/>
                <a:gd name="T35" fmla="*/ 1 h 80"/>
                <a:gd name="T36" fmla="*/ 1 w 116"/>
                <a:gd name="T37" fmla="*/ 1 h 80"/>
                <a:gd name="T38" fmla="*/ 1 w 116"/>
                <a:gd name="T39" fmla="*/ 1 h 80"/>
                <a:gd name="T40" fmla="*/ 1 w 116"/>
                <a:gd name="T41" fmla="*/ 1 h 80"/>
                <a:gd name="T42" fmla="*/ 1 w 116"/>
                <a:gd name="T43" fmla="*/ 1 h 80"/>
                <a:gd name="T44" fmla="*/ 1 w 116"/>
                <a:gd name="T45" fmla="*/ 1 h 80"/>
                <a:gd name="T46" fmla="*/ 1 w 116"/>
                <a:gd name="T47" fmla="*/ 1 h 80"/>
                <a:gd name="T48" fmla="*/ 1 w 116"/>
                <a:gd name="T49" fmla="*/ 1 h 80"/>
                <a:gd name="T50" fmla="*/ 1 w 116"/>
                <a:gd name="T51" fmla="*/ 1 h 80"/>
                <a:gd name="T52" fmla="*/ 1 w 116"/>
                <a:gd name="T53" fmla="*/ 1 h 80"/>
                <a:gd name="T54" fmla="*/ 1 w 116"/>
                <a:gd name="T55" fmla="*/ 1 h 80"/>
                <a:gd name="T56" fmla="*/ 1 w 116"/>
                <a:gd name="T57" fmla="*/ 1 h 80"/>
                <a:gd name="T58" fmla="*/ 0 w 116"/>
                <a:gd name="T59" fmla="*/ 1 h 80"/>
                <a:gd name="T60" fmla="*/ 1 w 116"/>
                <a:gd name="T61" fmla="*/ 1 h 80"/>
                <a:gd name="T62" fmla="*/ 1 w 116"/>
                <a:gd name="T63" fmla="*/ 1 h 80"/>
                <a:gd name="T64" fmla="*/ 1 w 116"/>
                <a:gd name="T65" fmla="*/ 1 h 80"/>
                <a:gd name="T66" fmla="*/ 1 w 116"/>
                <a:gd name="T67" fmla="*/ 1 h 80"/>
                <a:gd name="T68" fmla="*/ 1 w 116"/>
                <a:gd name="T69" fmla="*/ 1 h 80"/>
                <a:gd name="T70" fmla="*/ 1 w 116"/>
                <a:gd name="T71" fmla="*/ 1 h 80"/>
                <a:gd name="T72" fmla="*/ 1 w 116"/>
                <a:gd name="T73" fmla="*/ 1 h 80"/>
                <a:gd name="T74" fmla="*/ 1 w 116"/>
                <a:gd name="T75" fmla="*/ 1 h 80"/>
                <a:gd name="T76" fmla="*/ 1 w 116"/>
                <a:gd name="T77" fmla="*/ 1 h 80"/>
                <a:gd name="T78" fmla="*/ 1 w 116"/>
                <a:gd name="T79" fmla="*/ 1 h 80"/>
                <a:gd name="T80" fmla="*/ 1 w 116"/>
                <a:gd name="T81" fmla="*/ 1 h 80"/>
                <a:gd name="T82" fmla="*/ 1 w 116"/>
                <a:gd name="T83" fmla="*/ 1 h 80"/>
                <a:gd name="T84" fmla="*/ 1 w 116"/>
                <a:gd name="T85" fmla="*/ 1 h 80"/>
                <a:gd name="T86" fmla="*/ 1 w 116"/>
                <a:gd name="T87" fmla="*/ 1 h 80"/>
                <a:gd name="T88" fmla="*/ 1 w 116"/>
                <a:gd name="T89" fmla="*/ 1 h 80"/>
                <a:gd name="T90" fmla="*/ 1 w 116"/>
                <a:gd name="T91" fmla="*/ 1 h 80"/>
                <a:gd name="T92" fmla="*/ 1 w 116"/>
                <a:gd name="T93" fmla="*/ 1 h 80"/>
                <a:gd name="T94" fmla="*/ 1 w 116"/>
                <a:gd name="T95" fmla="*/ 1 h 80"/>
                <a:gd name="T96" fmla="*/ 1 w 116"/>
                <a:gd name="T97" fmla="*/ 1 h 80"/>
                <a:gd name="T98" fmla="*/ 1 w 116"/>
                <a:gd name="T99" fmla="*/ 1 h 80"/>
                <a:gd name="T100" fmla="*/ 1 w 116"/>
                <a:gd name="T101" fmla="*/ 1 h 80"/>
                <a:gd name="T102" fmla="*/ 1 w 116"/>
                <a:gd name="T103" fmla="*/ 1 h 80"/>
                <a:gd name="T104" fmla="*/ 1 w 116"/>
                <a:gd name="T105" fmla="*/ 1 h 80"/>
                <a:gd name="T106" fmla="*/ 1 w 116"/>
                <a:gd name="T107" fmla="*/ 1 h 80"/>
                <a:gd name="T108" fmla="*/ 1 w 116"/>
                <a:gd name="T109" fmla="*/ 1 h 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
                <a:gd name="T166" fmla="*/ 0 h 80"/>
                <a:gd name="T167" fmla="*/ 116 w 116"/>
                <a:gd name="T168" fmla="*/ 80 h 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 h="80">
                  <a:moveTo>
                    <a:pt x="46" y="68"/>
                  </a:moveTo>
                  <a:lnTo>
                    <a:pt x="47" y="62"/>
                  </a:lnTo>
                  <a:lnTo>
                    <a:pt x="50" y="54"/>
                  </a:lnTo>
                  <a:lnTo>
                    <a:pt x="50" y="45"/>
                  </a:lnTo>
                  <a:lnTo>
                    <a:pt x="50" y="40"/>
                  </a:lnTo>
                  <a:lnTo>
                    <a:pt x="54" y="38"/>
                  </a:lnTo>
                  <a:lnTo>
                    <a:pt x="63" y="35"/>
                  </a:lnTo>
                  <a:lnTo>
                    <a:pt x="73" y="29"/>
                  </a:lnTo>
                  <a:lnTo>
                    <a:pt x="83" y="26"/>
                  </a:lnTo>
                  <a:lnTo>
                    <a:pt x="94" y="21"/>
                  </a:lnTo>
                  <a:lnTo>
                    <a:pt x="104" y="17"/>
                  </a:lnTo>
                  <a:lnTo>
                    <a:pt x="111" y="14"/>
                  </a:lnTo>
                  <a:lnTo>
                    <a:pt x="116" y="12"/>
                  </a:lnTo>
                  <a:lnTo>
                    <a:pt x="113" y="0"/>
                  </a:lnTo>
                  <a:lnTo>
                    <a:pt x="106" y="3"/>
                  </a:lnTo>
                  <a:lnTo>
                    <a:pt x="94" y="7"/>
                  </a:lnTo>
                  <a:lnTo>
                    <a:pt x="80" y="14"/>
                  </a:lnTo>
                  <a:lnTo>
                    <a:pt x="64" y="19"/>
                  </a:lnTo>
                  <a:lnTo>
                    <a:pt x="48" y="26"/>
                  </a:lnTo>
                  <a:lnTo>
                    <a:pt x="36" y="31"/>
                  </a:lnTo>
                  <a:lnTo>
                    <a:pt x="24" y="35"/>
                  </a:lnTo>
                  <a:lnTo>
                    <a:pt x="18" y="36"/>
                  </a:lnTo>
                  <a:lnTo>
                    <a:pt x="16" y="29"/>
                  </a:lnTo>
                  <a:lnTo>
                    <a:pt x="13" y="21"/>
                  </a:lnTo>
                  <a:lnTo>
                    <a:pt x="11" y="12"/>
                  </a:lnTo>
                  <a:lnTo>
                    <a:pt x="10" y="5"/>
                  </a:lnTo>
                  <a:lnTo>
                    <a:pt x="7" y="3"/>
                  </a:lnTo>
                  <a:lnTo>
                    <a:pt x="4" y="5"/>
                  </a:lnTo>
                  <a:lnTo>
                    <a:pt x="1" y="7"/>
                  </a:lnTo>
                  <a:lnTo>
                    <a:pt x="0" y="10"/>
                  </a:lnTo>
                  <a:lnTo>
                    <a:pt x="1" y="17"/>
                  </a:lnTo>
                  <a:lnTo>
                    <a:pt x="3" y="26"/>
                  </a:lnTo>
                  <a:lnTo>
                    <a:pt x="6" y="38"/>
                  </a:lnTo>
                  <a:lnTo>
                    <a:pt x="10" y="49"/>
                  </a:lnTo>
                  <a:lnTo>
                    <a:pt x="16" y="59"/>
                  </a:lnTo>
                  <a:lnTo>
                    <a:pt x="23" y="68"/>
                  </a:lnTo>
                  <a:lnTo>
                    <a:pt x="31" y="76"/>
                  </a:lnTo>
                  <a:lnTo>
                    <a:pt x="43" y="80"/>
                  </a:lnTo>
                  <a:lnTo>
                    <a:pt x="46" y="76"/>
                  </a:lnTo>
                  <a:lnTo>
                    <a:pt x="46" y="75"/>
                  </a:lnTo>
                  <a:lnTo>
                    <a:pt x="46" y="71"/>
                  </a:lnTo>
                  <a:lnTo>
                    <a:pt x="46" y="68"/>
                  </a:lnTo>
                  <a:lnTo>
                    <a:pt x="40" y="66"/>
                  </a:lnTo>
                  <a:lnTo>
                    <a:pt x="33" y="61"/>
                  </a:lnTo>
                  <a:lnTo>
                    <a:pt x="27" y="54"/>
                  </a:lnTo>
                  <a:lnTo>
                    <a:pt x="24" y="49"/>
                  </a:lnTo>
                  <a:lnTo>
                    <a:pt x="30" y="47"/>
                  </a:lnTo>
                  <a:lnTo>
                    <a:pt x="34" y="45"/>
                  </a:lnTo>
                  <a:lnTo>
                    <a:pt x="38" y="43"/>
                  </a:lnTo>
                  <a:lnTo>
                    <a:pt x="41" y="42"/>
                  </a:lnTo>
                  <a:lnTo>
                    <a:pt x="43" y="47"/>
                  </a:lnTo>
                  <a:lnTo>
                    <a:pt x="43" y="54"/>
                  </a:lnTo>
                  <a:lnTo>
                    <a:pt x="41" y="61"/>
                  </a:lnTo>
                  <a:lnTo>
                    <a:pt x="40" y="66"/>
                  </a:lnTo>
                  <a:lnTo>
                    <a:pt x="46" y="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42" name="Freeform 117"/>
            <p:cNvSpPr>
              <a:spLocks/>
            </p:cNvSpPr>
            <p:nvPr/>
          </p:nvSpPr>
          <p:spPr bwMode="auto">
            <a:xfrm>
              <a:off x="5526" y="5437"/>
              <a:ext cx="1674" cy="503"/>
            </a:xfrm>
            <a:custGeom>
              <a:avLst/>
              <a:gdLst>
                <a:gd name="T0" fmla="*/ 1 w 3347"/>
                <a:gd name="T1" fmla="*/ 0 h 1006"/>
                <a:gd name="T2" fmla="*/ 1 w 3347"/>
                <a:gd name="T3" fmla="*/ 1 h 1006"/>
                <a:gd name="T4" fmla="*/ 1 w 3347"/>
                <a:gd name="T5" fmla="*/ 1 h 1006"/>
                <a:gd name="T6" fmla="*/ 1 w 3347"/>
                <a:gd name="T7" fmla="*/ 1 h 1006"/>
                <a:gd name="T8" fmla="*/ 0 w 3347"/>
                <a:gd name="T9" fmla="*/ 1 h 1006"/>
                <a:gd name="T10" fmla="*/ 1 w 3347"/>
                <a:gd name="T11" fmla="*/ 0 h 1006"/>
                <a:gd name="T12" fmla="*/ 1 w 3347"/>
                <a:gd name="T13" fmla="*/ 0 h 1006"/>
                <a:gd name="T14" fmla="*/ 0 60000 65536"/>
                <a:gd name="T15" fmla="*/ 0 60000 65536"/>
                <a:gd name="T16" fmla="*/ 0 60000 65536"/>
                <a:gd name="T17" fmla="*/ 0 60000 65536"/>
                <a:gd name="T18" fmla="*/ 0 60000 65536"/>
                <a:gd name="T19" fmla="*/ 0 60000 65536"/>
                <a:gd name="T20" fmla="*/ 0 60000 65536"/>
                <a:gd name="T21" fmla="*/ 0 w 3347"/>
                <a:gd name="T22" fmla="*/ 0 h 1006"/>
                <a:gd name="T23" fmla="*/ 3347 w 3347"/>
                <a:gd name="T24" fmla="*/ 1006 h 10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7" h="1006">
                  <a:moveTo>
                    <a:pt x="2432" y="0"/>
                  </a:moveTo>
                  <a:lnTo>
                    <a:pt x="3347" y="1006"/>
                  </a:lnTo>
                  <a:lnTo>
                    <a:pt x="632" y="1006"/>
                  </a:lnTo>
                  <a:lnTo>
                    <a:pt x="183" y="1006"/>
                  </a:lnTo>
                  <a:lnTo>
                    <a:pt x="0" y="1006"/>
                  </a:lnTo>
                  <a:lnTo>
                    <a:pt x="1084" y="0"/>
                  </a:lnTo>
                  <a:lnTo>
                    <a:pt x="243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43" name="Freeform 118"/>
            <p:cNvSpPr>
              <a:spLocks/>
            </p:cNvSpPr>
            <p:nvPr/>
          </p:nvSpPr>
          <p:spPr bwMode="auto">
            <a:xfrm>
              <a:off x="5618" y="5826"/>
              <a:ext cx="225" cy="114"/>
            </a:xfrm>
            <a:custGeom>
              <a:avLst/>
              <a:gdLst>
                <a:gd name="T0" fmla="*/ 1 w 449"/>
                <a:gd name="T1" fmla="*/ 1 h 227"/>
                <a:gd name="T2" fmla="*/ 0 w 449"/>
                <a:gd name="T3" fmla="*/ 1 h 227"/>
                <a:gd name="T4" fmla="*/ 1 w 449"/>
                <a:gd name="T5" fmla="*/ 0 h 227"/>
                <a:gd name="T6" fmla="*/ 1 w 449"/>
                <a:gd name="T7" fmla="*/ 1 h 227"/>
                <a:gd name="T8" fmla="*/ 0 60000 65536"/>
                <a:gd name="T9" fmla="*/ 0 60000 65536"/>
                <a:gd name="T10" fmla="*/ 0 60000 65536"/>
                <a:gd name="T11" fmla="*/ 0 60000 65536"/>
                <a:gd name="T12" fmla="*/ 0 w 449"/>
                <a:gd name="T13" fmla="*/ 0 h 227"/>
                <a:gd name="T14" fmla="*/ 449 w 449"/>
                <a:gd name="T15" fmla="*/ 227 h 227"/>
              </a:gdLst>
              <a:ahLst/>
              <a:cxnLst>
                <a:cxn ang="T8">
                  <a:pos x="T0" y="T1"/>
                </a:cxn>
                <a:cxn ang="T9">
                  <a:pos x="T2" y="T3"/>
                </a:cxn>
                <a:cxn ang="T10">
                  <a:pos x="T4" y="T5"/>
                </a:cxn>
                <a:cxn ang="T11">
                  <a:pos x="T6" y="T7"/>
                </a:cxn>
              </a:cxnLst>
              <a:rect l="T12" t="T13" r="T14" b="T15"/>
              <a:pathLst>
                <a:path w="449" h="227">
                  <a:moveTo>
                    <a:pt x="449" y="227"/>
                  </a:moveTo>
                  <a:lnTo>
                    <a:pt x="0" y="227"/>
                  </a:lnTo>
                  <a:lnTo>
                    <a:pt x="239" y="0"/>
                  </a:lnTo>
                  <a:lnTo>
                    <a:pt x="449" y="22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44" name="Freeform 119"/>
            <p:cNvSpPr>
              <a:spLocks/>
            </p:cNvSpPr>
            <p:nvPr/>
          </p:nvSpPr>
          <p:spPr bwMode="auto">
            <a:xfrm>
              <a:off x="5927" y="5467"/>
              <a:ext cx="369" cy="217"/>
            </a:xfrm>
            <a:custGeom>
              <a:avLst/>
              <a:gdLst>
                <a:gd name="T0" fmla="*/ 0 w 738"/>
                <a:gd name="T1" fmla="*/ 0 h 435"/>
                <a:gd name="T2" fmla="*/ 1 w 738"/>
                <a:gd name="T3" fmla="*/ 0 h 435"/>
                <a:gd name="T4" fmla="*/ 1 w 738"/>
                <a:gd name="T5" fmla="*/ 0 h 435"/>
                <a:gd name="T6" fmla="*/ 1 w 738"/>
                <a:gd name="T7" fmla="*/ 0 h 435"/>
                <a:gd name="T8" fmla="*/ 1 w 738"/>
                <a:gd name="T9" fmla="*/ 0 h 435"/>
                <a:gd name="T10" fmla="*/ 1 w 738"/>
                <a:gd name="T11" fmla="*/ 0 h 435"/>
                <a:gd name="T12" fmla="*/ 1 w 738"/>
                <a:gd name="T13" fmla="*/ 0 h 435"/>
                <a:gd name="T14" fmla="*/ 1 w 738"/>
                <a:gd name="T15" fmla="*/ 0 h 435"/>
                <a:gd name="T16" fmla="*/ 0 w 738"/>
                <a:gd name="T17" fmla="*/ 0 h 4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
                <a:gd name="T28" fmla="*/ 0 h 435"/>
                <a:gd name="T29" fmla="*/ 738 w 738"/>
                <a:gd name="T30" fmla="*/ 435 h 4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 h="435">
                  <a:moveTo>
                    <a:pt x="0" y="281"/>
                  </a:moveTo>
                  <a:lnTo>
                    <a:pt x="287" y="0"/>
                  </a:lnTo>
                  <a:lnTo>
                    <a:pt x="711" y="112"/>
                  </a:lnTo>
                  <a:lnTo>
                    <a:pt x="722" y="114"/>
                  </a:lnTo>
                  <a:lnTo>
                    <a:pt x="705" y="147"/>
                  </a:lnTo>
                  <a:lnTo>
                    <a:pt x="718" y="149"/>
                  </a:lnTo>
                  <a:lnTo>
                    <a:pt x="738" y="154"/>
                  </a:lnTo>
                  <a:lnTo>
                    <a:pt x="588" y="435"/>
                  </a:lnTo>
                  <a:lnTo>
                    <a:pt x="0" y="28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45" name="Freeform 120"/>
            <p:cNvSpPr>
              <a:spLocks/>
            </p:cNvSpPr>
            <p:nvPr/>
          </p:nvSpPr>
          <p:spPr bwMode="auto">
            <a:xfrm>
              <a:off x="6592" y="5426"/>
              <a:ext cx="215" cy="143"/>
            </a:xfrm>
            <a:custGeom>
              <a:avLst/>
              <a:gdLst>
                <a:gd name="T0" fmla="*/ 0 w 432"/>
                <a:gd name="T1" fmla="*/ 1 h 285"/>
                <a:gd name="T2" fmla="*/ 0 w 432"/>
                <a:gd name="T3" fmla="*/ 1 h 285"/>
                <a:gd name="T4" fmla="*/ 0 w 432"/>
                <a:gd name="T5" fmla="*/ 1 h 285"/>
                <a:gd name="T6" fmla="*/ 0 w 432"/>
                <a:gd name="T7" fmla="*/ 0 h 285"/>
                <a:gd name="T8" fmla="*/ 0 w 432"/>
                <a:gd name="T9" fmla="*/ 1 h 285"/>
                <a:gd name="T10" fmla="*/ 0 60000 65536"/>
                <a:gd name="T11" fmla="*/ 0 60000 65536"/>
                <a:gd name="T12" fmla="*/ 0 60000 65536"/>
                <a:gd name="T13" fmla="*/ 0 60000 65536"/>
                <a:gd name="T14" fmla="*/ 0 60000 65536"/>
                <a:gd name="T15" fmla="*/ 0 w 432"/>
                <a:gd name="T16" fmla="*/ 0 h 285"/>
                <a:gd name="T17" fmla="*/ 432 w 432"/>
                <a:gd name="T18" fmla="*/ 285 h 285"/>
              </a:gdLst>
              <a:ahLst/>
              <a:cxnLst>
                <a:cxn ang="T10">
                  <a:pos x="T0" y="T1"/>
                </a:cxn>
                <a:cxn ang="T11">
                  <a:pos x="T2" y="T3"/>
                </a:cxn>
                <a:cxn ang="T12">
                  <a:pos x="T4" y="T5"/>
                </a:cxn>
                <a:cxn ang="T13">
                  <a:pos x="T6" y="T7"/>
                </a:cxn>
                <a:cxn ang="T14">
                  <a:pos x="T8" y="T9"/>
                </a:cxn>
              </a:cxnLst>
              <a:rect l="T15" t="T16" r="T17" b="T18"/>
              <a:pathLst>
                <a:path w="432" h="285">
                  <a:moveTo>
                    <a:pt x="432" y="138"/>
                  </a:moveTo>
                  <a:lnTo>
                    <a:pt x="262" y="285"/>
                  </a:lnTo>
                  <a:lnTo>
                    <a:pt x="0" y="87"/>
                  </a:lnTo>
                  <a:lnTo>
                    <a:pt x="180" y="0"/>
                  </a:lnTo>
                  <a:lnTo>
                    <a:pt x="432" y="1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46" name="Freeform 121"/>
            <p:cNvSpPr>
              <a:spLocks/>
            </p:cNvSpPr>
            <p:nvPr/>
          </p:nvSpPr>
          <p:spPr bwMode="auto">
            <a:xfrm>
              <a:off x="6629" y="5530"/>
              <a:ext cx="275" cy="225"/>
            </a:xfrm>
            <a:custGeom>
              <a:avLst/>
              <a:gdLst>
                <a:gd name="T0" fmla="*/ 0 w 551"/>
                <a:gd name="T1" fmla="*/ 1 h 449"/>
                <a:gd name="T2" fmla="*/ 0 w 551"/>
                <a:gd name="T3" fmla="*/ 1 h 449"/>
                <a:gd name="T4" fmla="*/ 0 w 551"/>
                <a:gd name="T5" fmla="*/ 0 h 449"/>
                <a:gd name="T6" fmla="*/ 0 w 551"/>
                <a:gd name="T7" fmla="*/ 1 h 449"/>
                <a:gd name="T8" fmla="*/ 0 w 551"/>
                <a:gd name="T9" fmla="*/ 1 h 449"/>
                <a:gd name="T10" fmla="*/ 0 60000 65536"/>
                <a:gd name="T11" fmla="*/ 0 60000 65536"/>
                <a:gd name="T12" fmla="*/ 0 60000 65536"/>
                <a:gd name="T13" fmla="*/ 0 60000 65536"/>
                <a:gd name="T14" fmla="*/ 0 60000 65536"/>
                <a:gd name="T15" fmla="*/ 0 w 551"/>
                <a:gd name="T16" fmla="*/ 0 h 449"/>
                <a:gd name="T17" fmla="*/ 551 w 551"/>
                <a:gd name="T18" fmla="*/ 449 h 449"/>
              </a:gdLst>
              <a:ahLst/>
              <a:cxnLst>
                <a:cxn ang="T10">
                  <a:pos x="T0" y="T1"/>
                </a:cxn>
                <a:cxn ang="T11">
                  <a:pos x="T2" y="T3"/>
                </a:cxn>
                <a:cxn ang="T12">
                  <a:pos x="T4" y="T5"/>
                </a:cxn>
                <a:cxn ang="T13">
                  <a:pos x="T6" y="T7"/>
                </a:cxn>
                <a:cxn ang="T14">
                  <a:pos x="T8" y="T9"/>
                </a:cxn>
              </a:cxnLst>
              <a:rect l="T15" t="T16" r="T17" b="T18"/>
              <a:pathLst>
                <a:path w="551" h="449">
                  <a:moveTo>
                    <a:pt x="441" y="449"/>
                  </a:moveTo>
                  <a:lnTo>
                    <a:pt x="551" y="133"/>
                  </a:lnTo>
                  <a:lnTo>
                    <a:pt x="110" y="0"/>
                  </a:lnTo>
                  <a:lnTo>
                    <a:pt x="0" y="316"/>
                  </a:lnTo>
                  <a:lnTo>
                    <a:pt x="441" y="44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47" name="Freeform 122"/>
            <p:cNvSpPr>
              <a:spLocks/>
            </p:cNvSpPr>
            <p:nvPr/>
          </p:nvSpPr>
          <p:spPr bwMode="auto">
            <a:xfrm>
              <a:off x="6672" y="5719"/>
              <a:ext cx="420" cy="197"/>
            </a:xfrm>
            <a:custGeom>
              <a:avLst/>
              <a:gdLst>
                <a:gd name="T0" fmla="*/ 0 w 841"/>
                <a:gd name="T1" fmla="*/ 1 h 393"/>
                <a:gd name="T2" fmla="*/ 0 w 841"/>
                <a:gd name="T3" fmla="*/ 0 h 393"/>
                <a:gd name="T4" fmla="*/ 0 w 841"/>
                <a:gd name="T5" fmla="*/ 1 h 393"/>
                <a:gd name="T6" fmla="*/ 0 w 841"/>
                <a:gd name="T7" fmla="*/ 1 h 393"/>
                <a:gd name="T8" fmla="*/ 0 w 841"/>
                <a:gd name="T9" fmla="*/ 1 h 393"/>
                <a:gd name="T10" fmla="*/ 0 60000 65536"/>
                <a:gd name="T11" fmla="*/ 0 60000 65536"/>
                <a:gd name="T12" fmla="*/ 0 60000 65536"/>
                <a:gd name="T13" fmla="*/ 0 60000 65536"/>
                <a:gd name="T14" fmla="*/ 0 60000 65536"/>
                <a:gd name="T15" fmla="*/ 0 w 841"/>
                <a:gd name="T16" fmla="*/ 0 h 393"/>
                <a:gd name="T17" fmla="*/ 841 w 841"/>
                <a:gd name="T18" fmla="*/ 393 h 393"/>
              </a:gdLst>
              <a:ahLst/>
              <a:cxnLst>
                <a:cxn ang="T10">
                  <a:pos x="T0" y="T1"/>
                </a:cxn>
                <a:cxn ang="T11">
                  <a:pos x="T2" y="T3"/>
                </a:cxn>
                <a:cxn ang="T12">
                  <a:pos x="T4" y="T5"/>
                </a:cxn>
                <a:cxn ang="T13">
                  <a:pos x="T6" y="T7"/>
                </a:cxn>
                <a:cxn ang="T14">
                  <a:pos x="T8" y="T9"/>
                </a:cxn>
              </a:cxnLst>
              <a:rect l="T15" t="T16" r="T17" b="T18"/>
              <a:pathLst>
                <a:path w="841" h="393">
                  <a:moveTo>
                    <a:pt x="841" y="231"/>
                  </a:moveTo>
                  <a:lnTo>
                    <a:pt x="519" y="0"/>
                  </a:lnTo>
                  <a:lnTo>
                    <a:pt x="0" y="91"/>
                  </a:lnTo>
                  <a:lnTo>
                    <a:pt x="250" y="393"/>
                  </a:lnTo>
                  <a:lnTo>
                    <a:pt x="841" y="2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48" name="Freeform 123"/>
            <p:cNvSpPr>
              <a:spLocks/>
            </p:cNvSpPr>
            <p:nvPr/>
          </p:nvSpPr>
          <p:spPr bwMode="auto">
            <a:xfrm>
              <a:off x="6385" y="5494"/>
              <a:ext cx="337" cy="233"/>
            </a:xfrm>
            <a:custGeom>
              <a:avLst/>
              <a:gdLst>
                <a:gd name="T0" fmla="*/ 1 w 672"/>
                <a:gd name="T1" fmla="*/ 0 h 467"/>
                <a:gd name="T2" fmla="*/ 1 w 672"/>
                <a:gd name="T3" fmla="*/ 0 h 467"/>
                <a:gd name="T4" fmla="*/ 1 w 672"/>
                <a:gd name="T5" fmla="*/ 0 h 467"/>
                <a:gd name="T6" fmla="*/ 1 w 672"/>
                <a:gd name="T7" fmla="*/ 0 h 467"/>
                <a:gd name="T8" fmla="*/ 1 w 672"/>
                <a:gd name="T9" fmla="*/ 0 h 467"/>
                <a:gd name="T10" fmla="*/ 0 w 672"/>
                <a:gd name="T11" fmla="*/ 0 h 467"/>
                <a:gd name="T12" fmla="*/ 1 w 672"/>
                <a:gd name="T13" fmla="*/ 0 h 467"/>
                <a:gd name="T14" fmla="*/ 1 w 672"/>
                <a:gd name="T15" fmla="*/ 0 h 467"/>
                <a:gd name="T16" fmla="*/ 1 w 672"/>
                <a:gd name="T17" fmla="*/ 0 h 4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2"/>
                <a:gd name="T28" fmla="*/ 0 h 467"/>
                <a:gd name="T29" fmla="*/ 672 w 672"/>
                <a:gd name="T30" fmla="*/ 467 h 4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2" h="467">
                  <a:moveTo>
                    <a:pt x="654" y="194"/>
                  </a:moveTo>
                  <a:lnTo>
                    <a:pt x="672" y="161"/>
                  </a:lnTo>
                  <a:lnTo>
                    <a:pt x="651" y="154"/>
                  </a:lnTo>
                  <a:lnTo>
                    <a:pt x="167" y="0"/>
                  </a:lnTo>
                  <a:lnTo>
                    <a:pt x="10" y="287"/>
                  </a:lnTo>
                  <a:lnTo>
                    <a:pt x="0" y="306"/>
                  </a:lnTo>
                  <a:lnTo>
                    <a:pt x="35" y="318"/>
                  </a:lnTo>
                  <a:lnTo>
                    <a:pt x="504" y="467"/>
                  </a:lnTo>
                  <a:lnTo>
                    <a:pt x="654" y="19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49" name="Freeform 124"/>
            <p:cNvSpPr>
              <a:spLocks/>
            </p:cNvSpPr>
            <p:nvPr/>
          </p:nvSpPr>
          <p:spPr bwMode="auto">
            <a:xfrm>
              <a:off x="6395" y="5591"/>
              <a:ext cx="337" cy="159"/>
            </a:xfrm>
            <a:custGeom>
              <a:avLst/>
              <a:gdLst>
                <a:gd name="T0" fmla="*/ 1 w 672"/>
                <a:gd name="T1" fmla="*/ 0 h 320"/>
                <a:gd name="T2" fmla="*/ 1 w 672"/>
                <a:gd name="T3" fmla="*/ 0 h 320"/>
                <a:gd name="T4" fmla="*/ 0 w 672"/>
                <a:gd name="T5" fmla="*/ 0 h 320"/>
                <a:gd name="T6" fmla="*/ 1 w 672"/>
                <a:gd name="T7" fmla="*/ 0 h 320"/>
                <a:gd name="T8" fmla="*/ 1 w 672"/>
                <a:gd name="T9" fmla="*/ 0 h 320"/>
                <a:gd name="T10" fmla="*/ 1 w 672"/>
                <a:gd name="T11" fmla="*/ 0 h 320"/>
                <a:gd name="T12" fmla="*/ 1 w 672"/>
                <a:gd name="T13" fmla="*/ 0 h 320"/>
                <a:gd name="T14" fmla="*/ 0 60000 65536"/>
                <a:gd name="T15" fmla="*/ 0 60000 65536"/>
                <a:gd name="T16" fmla="*/ 0 60000 65536"/>
                <a:gd name="T17" fmla="*/ 0 60000 65536"/>
                <a:gd name="T18" fmla="*/ 0 60000 65536"/>
                <a:gd name="T19" fmla="*/ 0 60000 65536"/>
                <a:gd name="T20" fmla="*/ 0 60000 65536"/>
                <a:gd name="T21" fmla="*/ 0 w 672"/>
                <a:gd name="T22" fmla="*/ 0 h 320"/>
                <a:gd name="T23" fmla="*/ 672 w 672"/>
                <a:gd name="T24" fmla="*/ 320 h 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320">
                  <a:moveTo>
                    <a:pt x="672" y="14"/>
                  </a:moveTo>
                  <a:lnTo>
                    <a:pt x="504" y="320"/>
                  </a:lnTo>
                  <a:lnTo>
                    <a:pt x="0" y="159"/>
                  </a:lnTo>
                  <a:lnTo>
                    <a:pt x="15" y="124"/>
                  </a:lnTo>
                  <a:lnTo>
                    <a:pt x="484" y="273"/>
                  </a:lnTo>
                  <a:lnTo>
                    <a:pt x="634" y="0"/>
                  </a:lnTo>
                  <a:lnTo>
                    <a:pt x="672" y="1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50" name="Freeform 125"/>
            <p:cNvSpPr>
              <a:spLocks/>
            </p:cNvSpPr>
            <p:nvPr/>
          </p:nvSpPr>
          <p:spPr bwMode="auto">
            <a:xfrm>
              <a:off x="5803" y="5581"/>
              <a:ext cx="268" cy="307"/>
            </a:xfrm>
            <a:custGeom>
              <a:avLst/>
              <a:gdLst>
                <a:gd name="T0" fmla="*/ 1 w 535"/>
                <a:gd name="T1" fmla="*/ 0 h 615"/>
                <a:gd name="T2" fmla="*/ 0 w 535"/>
                <a:gd name="T3" fmla="*/ 0 h 615"/>
                <a:gd name="T4" fmla="*/ 1 w 535"/>
                <a:gd name="T5" fmla="*/ 0 h 615"/>
                <a:gd name="T6" fmla="*/ 1 w 535"/>
                <a:gd name="T7" fmla="*/ 0 h 615"/>
                <a:gd name="T8" fmla="*/ 1 w 535"/>
                <a:gd name="T9" fmla="*/ 0 h 615"/>
                <a:gd name="T10" fmla="*/ 0 60000 65536"/>
                <a:gd name="T11" fmla="*/ 0 60000 65536"/>
                <a:gd name="T12" fmla="*/ 0 60000 65536"/>
                <a:gd name="T13" fmla="*/ 0 60000 65536"/>
                <a:gd name="T14" fmla="*/ 0 60000 65536"/>
                <a:gd name="T15" fmla="*/ 0 w 535"/>
                <a:gd name="T16" fmla="*/ 0 h 615"/>
                <a:gd name="T17" fmla="*/ 535 w 535"/>
                <a:gd name="T18" fmla="*/ 615 h 615"/>
              </a:gdLst>
              <a:ahLst/>
              <a:cxnLst>
                <a:cxn ang="T10">
                  <a:pos x="T0" y="T1"/>
                </a:cxn>
                <a:cxn ang="T11">
                  <a:pos x="T2" y="T3"/>
                </a:cxn>
                <a:cxn ang="T12">
                  <a:pos x="T4" y="T5"/>
                </a:cxn>
                <a:cxn ang="T13">
                  <a:pos x="T6" y="T7"/>
                </a:cxn>
                <a:cxn ang="T14">
                  <a:pos x="T8" y="T9"/>
                </a:cxn>
              </a:cxnLst>
              <a:rect l="T15" t="T16" r="T17" b="T18"/>
              <a:pathLst>
                <a:path w="535" h="615">
                  <a:moveTo>
                    <a:pt x="281" y="0"/>
                  </a:moveTo>
                  <a:lnTo>
                    <a:pt x="0" y="189"/>
                  </a:lnTo>
                  <a:lnTo>
                    <a:pt x="223" y="615"/>
                  </a:lnTo>
                  <a:lnTo>
                    <a:pt x="535" y="370"/>
                  </a:lnTo>
                  <a:lnTo>
                    <a:pt x="281"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51" name="Freeform 126"/>
            <p:cNvSpPr>
              <a:spLocks/>
            </p:cNvSpPr>
            <p:nvPr/>
          </p:nvSpPr>
          <p:spPr bwMode="auto">
            <a:xfrm>
              <a:off x="5936" y="5523"/>
              <a:ext cx="352" cy="147"/>
            </a:xfrm>
            <a:custGeom>
              <a:avLst/>
              <a:gdLst>
                <a:gd name="T0" fmla="*/ 0 w 705"/>
                <a:gd name="T1" fmla="*/ 0 h 295"/>
                <a:gd name="T2" fmla="*/ 0 w 705"/>
                <a:gd name="T3" fmla="*/ 0 h 295"/>
                <a:gd name="T4" fmla="*/ 0 w 705"/>
                <a:gd name="T5" fmla="*/ 0 h 295"/>
                <a:gd name="T6" fmla="*/ 0 w 705"/>
                <a:gd name="T7" fmla="*/ 0 h 295"/>
                <a:gd name="T8" fmla="*/ 0 w 705"/>
                <a:gd name="T9" fmla="*/ 0 h 295"/>
                <a:gd name="T10" fmla="*/ 0 w 705"/>
                <a:gd name="T11" fmla="*/ 0 h 295"/>
                <a:gd name="T12" fmla="*/ 0 w 705"/>
                <a:gd name="T13" fmla="*/ 0 h 295"/>
                <a:gd name="T14" fmla="*/ 0 w 705"/>
                <a:gd name="T15" fmla="*/ 0 h 295"/>
                <a:gd name="T16" fmla="*/ 0 w 705"/>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5"/>
                <a:gd name="T28" fmla="*/ 0 h 295"/>
                <a:gd name="T29" fmla="*/ 705 w 705"/>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5" h="295">
                  <a:moveTo>
                    <a:pt x="694" y="0"/>
                  </a:moveTo>
                  <a:lnTo>
                    <a:pt x="705" y="2"/>
                  </a:lnTo>
                  <a:lnTo>
                    <a:pt x="688" y="35"/>
                  </a:lnTo>
                  <a:lnTo>
                    <a:pt x="701" y="37"/>
                  </a:lnTo>
                  <a:lnTo>
                    <a:pt x="563" y="295"/>
                  </a:lnTo>
                  <a:lnTo>
                    <a:pt x="0" y="152"/>
                  </a:lnTo>
                  <a:lnTo>
                    <a:pt x="23" y="131"/>
                  </a:lnTo>
                  <a:lnTo>
                    <a:pt x="553" y="264"/>
                  </a:lnTo>
                  <a:lnTo>
                    <a:pt x="69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52" name="Freeform 127"/>
            <p:cNvSpPr>
              <a:spLocks/>
            </p:cNvSpPr>
            <p:nvPr/>
          </p:nvSpPr>
          <p:spPr bwMode="auto">
            <a:xfrm>
              <a:off x="6385" y="5571"/>
              <a:ext cx="337" cy="156"/>
            </a:xfrm>
            <a:custGeom>
              <a:avLst/>
              <a:gdLst>
                <a:gd name="T0" fmla="*/ 0 w 672"/>
                <a:gd name="T1" fmla="*/ 0 h 313"/>
                <a:gd name="T2" fmla="*/ 1 w 672"/>
                <a:gd name="T3" fmla="*/ 0 h 313"/>
                <a:gd name="T4" fmla="*/ 1 w 672"/>
                <a:gd name="T5" fmla="*/ 0 h 313"/>
                <a:gd name="T6" fmla="*/ 1 w 672"/>
                <a:gd name="T7" fmla="*/ 0 h 313"/>
                <a:gd name="T8" fmla="*/ 1 w 672"/>
                <a:gd name="T9" fmla="*/ 0 h 313"/>
                <a:gd name="T10" fmla="*/ 1 w 672"/>
                <a:gd name="T11" fmla="*/ 0 h 313"/>
                <a:gd name="T12" fmla="*/ 0 w 672"/>
                <a:gd name="T13" fmla="*/ 0 h 313"/>
                <a:gd name="T14" fmla="*/ 0 60000 65536"/>
                <a:gd name="T15" fmla="*/ 0 60000 65536"/>
                <a:gd name="T16" fmla="*/ 0 60000 65536"/>
                <a:gd name="T17" fmla="*/ 0 60000 65536"/>
                <a:gd name="T18" fmla="*/ 0 60000 65536"/>
                <a:gd name="T19" fmla="*/ 0 60000 65536"/>
                <a:gd name="T20" fmla="*/ 0 60000 65536"/>
                <a:gd name="T21" fmla="*/ 0 w 672"/>
                <a:gd name="T22" fmla="*/ 0 h 313"/>
                <a:gd name="T23" fmla="*/ 672 w 672"/>
                <a:gd name="T24" fmla="*/ 313 h 3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313">
                  <a:moveTo>
                    <a:pt x="0" y="152"/>
                  </a:moveTo>
                  <a:lnTo>
                    <a:pt x="504" y="313"/>
                  </a:lnTo>
                  <a:lnTo>
                    <a:pt x="672" y="7"/>
                  </a:lnTo>
                  <a:lnTo>
                    <a:pt x="651" y="0"/>
                  </a:lnTo>
                  <a:lnTo>
                    <a:pt x="494" y="287"/>
                  </a:lnTo>
                  <a:lnTo>
                    <a:pt x="10" y="133"/>
                  </a:lnTo>
                  <a:lnTo>
                    <a:pt x="0" y="15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53" name="Freeform 128"/>
            <p:cNvSpPr>
              <a:spLocks/>
            </p:cNvSpPr>
            <p:nvPr/>
          </p:nvSpPr>
          <p:spPr bwMode="auto">
            <a:xfrm>
              <a:off x="6130" y="5716"/>
              <a:ext cx="90" cy="37"/>
            </a:xfrm>
            <a:custGeom>
              <a:avLst/>
              <a:gdLst>
                <a:gd name="T0" fmla="*/ 0 w 182"/>
                <a:gd name="T1" fmla="*/ 0 h 75"/>
                <a:gd name="T2" fmla="*/ 0 w 182"/>
                <a:gd name="T3" fmla="*/ 0 h 75"/>
                <a:gd name="T4" fmla="*/ 0 w 182"/>
                <a:gd name="T5" fmla="*/ 0 h 75"/>
                <a:gd name="T6" fmla="*/ 0 w 182"/>
                <a:gd name="T7" fmla="*/ 0 h 75"/>
                <a:gd name="T8" fmla="*/ 0 w 182"/>
                <a:gd name="T9" fmla="*/ 0 h 75"/>
                <a:gd name="T10" fmla="*/ 0 w 182"/>
                <a:gd name="T11" fmla="*/ 0 h 75"/>
                <a:gd name="T12" fmla="*/ 0 w 182"/>
                <a:gd name="T13" fmla="*/ 0 h 75"/>
                <a:gd name="T14" fmla="*/ 0 w 182"/>
                <a:gd name="T15" fmla="*/ 0 h 75"/>
                <a:gd name="T16" fmla="*/ 0 w 182"/>
                <a:gd name="T17" fmla="*/ 0 h 75"/>
                <a:gd name="T18" fmla="*/ 0 w 182"/>
                <a:gd name="T19" fmla="*/ 0 h 75"/>
                <a:gd name="T20" fmla="*/ 0 w 182"/>
                <a:gd name="T21" fmla="*/ 0 h 75"/>
                <a:gd name="T22" fmla="*/ 0 w 182"/>
                <a:gd name="T23" fmla="*/ 0 h 75"/>
                <a:gd name="T24" fmla="*/ 0 w 182"/>
                <a:gd name="T25" fmla="*/ 0 h 75"/>
                <a:gd name="T26" fmla="*/ 0 w 182"/>
                <a:gd name="T27" fmla="*/ 0 h 75"/>
                <a:gd name="T28" fmla="*/ 0 w 182"/>
                <a:gd name="T29" fmla="*/ 0 h 75"/>
                <a:gd name="T30" fmla="*/ 0 w 182"/>
                <a:gd name="T31" fmla="*/ 0 h 75"/>
                <a:gd name="T32" fmla="*/ 0 w 182"/>
                <a:gd name="T33" fmla="*/ 0 h 75"/>
                <a:gd name="T34" fmla="*/ 0 w 182"/>
                <a:gd name="T35" fmla="*/ 0 h 75"/>
                <a:gd name="T36" fmla="*/ 0 w 182"/>
                <a:gd name="T37" fmla="*/ 0 h 75"/>
                <a:gd name="T38" fmla="*/ 0 w 182"/>
                <a:gd name="T39" fmla="*/ 0 h 75"/>
                <a:gd name="T40" fmla="*/ 0 w 182"/>
                <a:gd name="T41" fmla="*/ 0 h 75"/>
                <a:gd name="T42" fmla="*/ 0 w 182"/>
                <a:gd name="T43" fmla="*/ 0 h 75"/>
                <a:gd name="T44" fmla="*/ 0 w 182"/>
                <a:gd name="T45" fmla="*/ 0 h 75"/>
                <a:gd name="T46" fmla="*/ 0 w 182"/>
                <a:gd name="T47" fmla="*/ 0 h 75"/>
                <a:gd name="T48" fmla="*/ 0 w 182"/>
                <a:gd name="T49" fmla="*/ 0 h 75"/>
                <a:gd name="T50" fmla="*/ 0 w 182"/>
                <a:gd name="T51" fmla="*/ 0 h 75"/>
                <a:gd name="T52" fmla="*/ 0 w 182"/>
                <a:gd name="T53" fmla="*/ 0 h 75"/>
                <a:gd name="T54" fmla="*/ 0 w 182"/>
                <a:gd name="T55" fmla="*/ 0 h 75"/>
                <a:gd name="T56" fmla="*/ 0 w 182"/>
                <a:gd name="T57" fmla="*/ 0 h 75"/>
                <a:gd name="T58" fmla="*/ 0 w 182"/>
                <a:gd name="T59" fmla="*/ 0 h 75"/>
                <a:gd name="T60" fmla="*/ 0 w 182"/>
                <a:gd name="T61" fmla="*/ 0 h 75"/>
                <a:gd name="T62" fmla="*/ 0 w 182"/>
                <a:gd name="T63" fmla="*/ 0 h 75"/>
                <a:gd name="T64" fmla="*/ 0 w 182"/>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
                <a:gd name="T100" fmla="*/ 0 h 75"/>
                <a:gd name="T101" fmla="*/ 182 w 182"/>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 h="75">
                  <a:moveTo>
                    <a:pt x="92" y="75"/>
                  </a:moveTo>
                  <a:lnTo>
                    <a:pt x="110" y="75"/>
                  </a:lnTo>
                  <a:lnTo>
                    <a:pt x="128" y="72"/>
                  </a:lnTo>
                  <a:lnTo>
                    <a:pt x="142" y="68"/>
                  </a:lnTo>
                  <a:lnTo>
                    <a:pt x="156" y="63"/>
                  </a:lnTo>
                  <a:lnTo>
                    <a:pt x="166" y="58"/>
                  </a:lnTo>
                  <a:lnTo>
                    <a:pt x="175" y="51"/>
                  </a:lnTo>
                  <a:lnTo>
                    <a:pt x="180" y="44"/>
                  </a:lnTo>
                  <a:lnTo>
                    <a:pt x="182" y="37"/>
                  </a:lnTo>
                  <a:lnTo>
                    <a:pt x="180" y="30"/>
                  </a:lnTo>
                  <a:lnTo>
                    <a:pt x="175" y="23"/>
                  </a:lnTo>
                  <a:lnTo>
                    <a:pt x="166" y="16"/>
                  </a:lnTo>
                  <a:lnTo>
                    <a:pt x="156" y="11"/>
                  </a:lnTo>
                  <a:lnTo>
                    <a:pt x="142" y="5"/>
                  </a:lnTo>
                  <a:lnTo>
                    <a:pt x="128" y="4"/>
                  </a:lnTo>
                  <a:lnTo>
                    <a:pt x="110" y="0"/>
                  </a:lnTo>
                  <a:lnTo>
                    <a:pt x="92" y="0"/>
                  </a:lnTo>
                  <a:lnTo>
                    <a:pt x="73" y="0"/>
                  </a:lnTo>
                  <a:lnTo>
                    <a:pt x="56" y="4"/>
                  </a:lnTo>
                  <a:lnTo>
                    <a:pt x="40" y="5"/>
                  </a:lnTo>
                  <a:lnTo>
                    <a:pt x="28" y="11"/>
                  </a:lnTo>
                  <a:lnTo>
                    <a:pt x="16" y="16"/>
                  </a:lnTo>
                  <a:lnTo>
                    <a:pt x="8" y="23"/>
                  </a:lnTo>
                  <a:lnTo>
                    <a:pt x="2" y="30"/>
                  </a:lnTo>
                  <a:lnTo>
                    <a:pt x="0" y="37"/>
                  </a:lnTo>
                  <a:lnTo>
                    <a:pt x="2" y="44"/>
                  </a:lnTo>
                  <a:lnTo>
                    <a:pt x="8" y="51"/>
                  </a:lnTo>
                  <a:lnTo>
                    <a:pt x="16" y="58"/>
                  </a:lnTo>
                  <a:lnTo>
                    <a:pt x="28" y="63"/>
                  </a:lnTo>
                  <a:lnTo>
                    <a:pt x="40" y="68"/>
                  </a:lnTo>
                  <a:lnTo>
                    <a:pt x="56" y="72"/>
                  </a:lnTo>
                  <a:lnTo>
                    <a:pt x="73" y="75"/>
                  </a:lnTo>
                  <a:lnTo>
                    <a:pt x="92" y="7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54" name="Freeform 129"/>
            <p:cNvSpPr>
              <a:spLocks/>
            </p:cNvSpPr>
            <p:nvPr/>
          </p:nvSpPr>
          <p:spPr bwMode="auto">
            <a:xfrm>
              <a:off x="6130" y="5734"/>
              <a:ext cx="90" cy="161"/>
            </a:xfrm>
            <a:custGeom>
              <a:avLst/>
              <a:gdLst>
                <a:gd name="T0" fmla="*/ 0 w 182"/>
                <a:gd name="T1" fmla="*/ 1 h 321"/>
                <a:gd name="T2" fmla="*/ 0 w 182"/>
                <a:gd name="T3" fmla="*/ 1 h 321"/>
                <a:gd name="T4" fmla="*/ 0 w 182"/>
                <a:gd name="T5" fmla="*/ 1 h 321"/>
                <a:gd name="T6" fmla="*/ 0 w 182"/>
                <a:gd name="T7" fmla="*/ 1 h 321"/>
                <a:gd name="T8" fmla="*/ 0 w 182"/>
                <a:gd name="T9" fmla="*/ 0 h 321"/>
                <a:gd name="T10" fmla="*/ 0 w 182"/>
                <a:gd name="T11" fmla="*/ 1 h 321"/>
                <a:gd name="T12" fmla="*/ 0 w 182"/>
                <a:gd name="T13" fmla="*/ 1 h 321"/>
                <a:gd name="T14" fmla="*/ 0 w 182"/>
                <a:gd name="T15" fmla="*/ 1 h 321"/>
                <a:gd name="T16" fmla="*/ 0 w 182"/>
                <a:gd name="T17" fmla="*/ 1 h 321"/>
                <a:gd name="T18" fmla="*/ 0 w 182"/>
                <a:gd name="T19" fmla="*/ 1 h 321"/>
                <a:gd name="T20" fmla="*/ 0 w 182"/>
                <a:gd name="T21" fmla="*/ 1 h 321"/>
                <a:gd name="T22" fmla="*/ 0 w 182"/>
                <a:gd name="T23" fmla="*/ 1 h 321"/>
                <a:gd name="T24" fmla="*/ 0 w 182"/>
                <a:gd name="T25" fmla="*/ 1 h 321"/>
                <a:gd name="T26" fmla="*/ 0 w 182"/>
                <a:gd name="T27" fmla="*/ 1 h 321"/>
                <a:gd name="T28" fmla="*/ 0 w 182"/>
                <a:gd name="T29" fmla="*/ 1 h 321"/>
                <a:gd name="T30" fmla="*/ 0 w 182"/>
                <a:gd name="T31" fmla="*/ 1 h 321"/>
                <a:gd name="T32" fmla="*/ 0 w 182"/>
                <a:gd name="T33" fmla="*/ 1 h 321"/>
                <a:gd name="T34" fmla="*/ 0 w 182"/>
                <a:gd name="T35" fmla="*/ 1 h 321"/>
                <a:gd name="T36" fmla="*/ 0 w 182"/>
                <a:gd name="T37" fmla="*/ 1 h 321"/>
                <a:gd name="T38" fmla="*/ 0 w 182"/>
                <a:gd name="T39" fmla="*/ 1 h 321"/>
                <a:gd name="T40" fmla="*/ 0 w 182"/>
                <a:gd name="T41" fmla="*/ 0 h 321"/>
                <a:gd name="T42" fmla="*/ 0 w 182"/>
                <a:gd name="T43" fmla="*/ 1 h 321"/>
                <a:gd name="T44" fmla="*/ 0 w 182"/>
                <a:gd name="T45" fmla="*/ 1 h 321"/>
                <a:gd name="T46" fmla="*/ 0 w 182"/>
                <a:gd name="T47" fmla="*/ 1 h 321"/>
                <a:gd name="T48" fmla="*/ 0 w 182"/>
                <a:gd name="T49" fmla="*/ 1 h 321"/>
                <a:gd name="T50" fmla="*/ 0 w 182"/>
                <a:gd name="T51" fmla="*/ 1 h 321"/>
                <a:gd name="T52" fmla="*/ 0 w 182"/>
                <a:gd name="T53" fmla="*/ 1 h 321"/>
                <a:gd name="T54" fmla="*/ 0 w 182"/>
                <a:gd name="T55" fmla="*/ 1 h 321"/>
                <a:gd name="T56" fmla="*/ 0 w 182"/>
                <a:gd name="T57" fmla="*/ 1 h 321"/>
                <a:gd name="T58" fmla="*/ 0 w 182"/>
                <a:gd name="T59" fmla="*/ 1 h 321"/>
                <a:gd name="T60" fmla="*/ 0 w 182"/>
                <a:gd name="T61" fmla="*/ 1 h 321"/>
                <a:gd name="T62" fmla="*/ 0 w 182"/>
                <a:gd name="T63" fmla="*/ 1 h 321"/>
                <a:gd name="T64" fmla="*/ 0 w 182"/>
                <a:gd name="T65" fmla="*/ 1 h 321"/>
                <a:gd name="T66" fmla="*/ 0 w 182"/>
                <a:gd name="T67" fmla="*/ 1 h 321"/>
                <a:gd name="T68" fmla="*/ 0 w 182"/>
                <a:gd name="T69" fmla="*/ 1 h 321"/>
                <a:gd name="T70" fmla="*/ 0 w 182"/>
                <a:gd name="T71" fmla="*/ 1 h 321"/>
                <a:gd name="T72" fmla="*/ 0 w 182"/>
                <a:gd name="T73" fmla="*/ 1 h 321"/>
                <a:gd name="T74" fmla="*/ 0 w 182"/>
                <a:gd name="T75" fmla="*/ 1 h 321"/>
                <a:gd name="T76" fmla="*/ 0 w 182"/>
                <a:gd name="T77" fmla="*/ 1 h 3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2"/>
                <a:gd name="T118" fmla="*/ 0 h 321"/>
                <a:gd name="T119" fmla="*/ 182 w 182"/>
                <a:gd name="T120" fmla="*/ 321 h 32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2" h="321">
                  <a:moveTo>
                    <a:pt x="182" y="229"/>
                  </a:moveTo>
                  <a:lnTo>
                    <a:pt x="182" y="195"/>
                  </a:lnTo>
                  <a:lnTo>
                    <a:pt x="182" y="75"/>
                  </a:lnTo>
                  <a:lnTo>
                    <a:pt x="182" y="35"/>
                  </a:lnTo>
                  <a:lnTo>
                    <a:pt x="182" y="0"/>
                  </a:lnTo>
                  <a:lnTo>
                    <a:pt x="180" y="7"/>
                  </a:lnTo>
                  <a:lnTo>
                    <a:pt x="175" y="14"/>
                  </a:lnTo>
                  <a:lnTo>
                    <a:pt x="166" y="21"/>
                  </a:lnTo>
                  <a:lnTo>
                    <a:pt x="156" y="26"/>
                  </a:lnTo>
                  <a:lnTo>
                    <a:pt x="142" y="31"/>
                  </a:lnTo>
                  <a:lnTo>
                    <a:pt x="128" y="35"/>
                  </a:lnTo>
                  <a:lnTo>
                    <a:pt x="110" y="38"/>
                  </a:lnTo>
                  <a:lnTo>
                    <a:pt x="92" y="38"/>
                  </a:lnTo>
                  <a:lnTo>
                    <a:pt x="73" y="38"/>
                  </a:lnTo>
                  <a:lnTo>
                    <a:pt x="56" y="35"/>
                  </a:lnTo>
                  <a:lnTo>
                    <a:pt x="40" y="31"/>
                  </a:lnTo>
                  <a:lnTo>
                    <a:pt x="28" y="26"/>
                  </a:lnTo>
                  <a:lnTo>
                    <a:pt x="16" y="21"/>
                  </a:lnTo>
                  <a:lnTo>
                    <a:pt x="8" y="14"/>
                  </a:lnTo>
                  <a:lnTo>
                    <a:pt x="2" y="7"/>
                  </a:lnTo>
                  <a:lnTo>
                    <a:pt x="0" y="0"/>
                  </a:lnTo>
                  <a:lnTo>
                    <a:pt x="0" y="283"/>
                  </a:lnTo>
                  <a:lnTo>
                    <a:pt x="2" y="290"/>
                  </a:lnTo>
                  <a:lnTo>
                    <a:pt x="8" y="297"/>
                  </a:lnTo>
                  <a:lnTo>
                    <a:pt x="16" y="304"/>
                  </a:lnTo>
                  <a:lnTo>
                    <a:pt x="28" y="309"/>
                  </a:lnTo>
                  <a:lnTo>
                    <a:pt x="40" y="314"/>
                  </a:lnTo>
                  <a:lnTo>
                    <a:pt x="56" y="318"/>
                  </a:lnTo>
                  <a:lnTo>
                    <a:pt x="73" y="321"/>
                  </a:lnTo>
                  <a:lnTo>
                    <a:pt x="92" y="321"/>
                  </a:lnTo>
                  <a:lnTo>
                    <a:pt x="110" y="321"/>
                  </a:lnTo>
                  <a:lnTo>
                    <a:pt x="128" y="318"/>
                  </a:lnTo>
                  <a:lnTo>
                    <a:pt x="142" y="314"/>
                  </a:lnTo>
                  <a:lnTo>
                    <a:pt x="156" y="309"/>
                  </a:lnTo>
                  <a:lnTo>
                    <a:pt x="166" y="304"/>
                  </a:lnTo>
                  <a:lnTo>
                    <a:pt x="175" y="297"/>
                  </a:lnTo>
                  <a:lnTo>
                    <a:pt x="180" y="290"/>
                  </a:lnTo>
                  <a:lnTo>
                    <a:pt x="182" y="283"/>
                  </a:lnTo>
                  <a:lnTo>
                    <a:pt x="182" y="2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55" name="Freeform 130"/>
            <p:cNvSpPr>
              <a:spLocks/>
            </p:cNvSpPr>
            <p:nvPr/>
          </p:nvSpPr>
          <p:spPr bwMode="auto">
            <a:xfrm>
              <a:off x="6220" y="5743"/>
              <a:ext cx="33" cy="106"/>
            </a:xfrm>
            <a:custGeom>
              <a:avLst/>
              <a:gdLst>
                <a:gd name="T0" fmla="*/ 0 w 64"/>
                <a:gd name="T1" fmla="*/ 0 h 213"/>
                <a:gd name="T2" fmla="*/ 0 w 64"/>
                <a:gd name="T3" fmla="*/ 0 h 213"/>
                <a:gd name="T4" fmla="*/ 1 w 64"/>
                <a:gd name="T5" fmla="*/ 0 h 213"/>
                <a:gd name="T6" fmla="*/ 1 w 64"/>
                <a:gd name="T7" fmla="*/ 0 h 213"/>
                <a:gd name="T8" fmla="*/ 1 w 64"/>
                <a:gd name="T9" fmla="*/ 0 h 213"/>
                <a:gd name="T10" fmla="*/ 1 w 64"/>
                <a:gd name="T11" fmla="*/ 0 h 213"/>
                <a:gd name="T12" fmla="*/ 1 w 64"/>
                <a:gd name="T13" fmla="*/ 0 h 213"/>
                <a:gd name="T14" fmla="*/ 1 w 64"/>
                <a:gd name="T15" fmla="*/ 0 h 213"/>
                <a:gd name="T16" fmla="*/ 1 w 64"/>
                <a:gd name="T17" fmla="*/ 0 h 213"/>
                <a:gd name="T18" fmla="*/ 1 w 64"/>
                <a:gd name="T19" fmla="*/ 0 h 213"/>
                <a:gd name="T20" fmla="*/ 1 w 64"/>
                <a:gd name="T21" fmla="*/ 0 h 213"/>
                <a:gd name="T22" fmla="*/ 1 w 64"/>
                <a:gd name="T23" fmla="*/ 0 h 213"/>
                <a:gd name="T24" fmla="*/ 1 w 64"/>
                <a:gd name="T25" fmla="*/ 0 h 213"/>
                <a:gd name="T26" fmla="*/ 1 w 64"/>
                <a:gd name="T27" fmla="*/ 0 h 213"/>
                <a:gd name="T28" fmla="*/ 1 w 64"/>
                <a:gd name="T29" fmla="*/ 0 h 213"/>
                <a:gd name="T30" fmla="*/ 1 w 64"/>
                <a:gd name="T31" fmla="*/ 0 h 213"/>
                <a:gd name="T32" fmla="*/ 1 w 64"/>
                <a:gd name="T33" fmla="*/ 0 h 213"/>
                <a:gd name="T34" fmla="*/ 1 w 64"/>
                <a:gd name="T35" fmla="*/ 0 h 213"/>
                <a:gd name="T36" fmla="*/ 1 w 64"/>
                <a:gd name="T37" fmla="*/ 0 h 213"/>
                <a:gd name="T38" fmla="*/ 1 w 64"/>
                <a:gd name="T39" fmla="*/ 0 h 213"/>
                <a:gd name="T40" fmla="*/ 1 w 64"/>
                <a:gd name="T41" fmla="*/ 0 h 213"/>
                <a:gd name="T42" fmla="*/ 0 w 64"/>
                <a:gd name="T43" fmla="*/ 0 h 213"/>
                <a:gd name="T44" fmla="*/ 0 w 64"/>
                <a:gd name="T45" fmla="*/ 0 h 213"/>
                <a:gd name="T46" fmla="*/ 1 w 64"/>
                <a:gd name="T47" fmla="*/ 0 h 213"/>
                <a:gd name="T48" fmla="*/ 1 w 64"/>
                <a:gd name="T49" fmla="*/ 0 h 213"/>
                <a:gd name="T50" fmla="*/ 1 w 64"/>
                <a:gd name="T51" fmla="*/ 0 h 213"/>
                <a:gd name="T52" fmla="*/ 1 w 64"/>
                <a:gd name="T53" fmla="*/ 0 h 213"/>
                <a:gd name="T54" fmla="*/ 1 w 64"/>
                <a:gd name="T55" fmla="*/ 0 h 213"/>
                <a:gd name="T56" fmla="*/ 1 w 64"/>
                <a:gd name="T57" fmla="*/ 0 h 213"/>
                <a:gd name="T58" fmla="*/ 1 w 64"/>
                <a:gd name="T59" fmla="*/ 0 h 213"/>
                <a:gd name="T60" fmla="*/ 1 w 64"/>
                <a:gd name="T61" fmla="*/ 0 h 213"/>
                <a:gd name="T62" fmla="*/ 1 w 64"/>
                <a:gd name="T63" fmla="*/ 0 h 213"/>
                <a:gd name="T64" fmla="*/ 1 w 64"/>
                <a:gd name="T65" fmla="*/ 0 h 213"/>
                <a:gd name="T66" fmla="*/ 1 w 64"/>
                <a:gd name="T67" fmla="*/ 0 h 213"/>
                <a:gd name="T68" fmla="*/ 0 w 64"/>
                <a:gd name="T69" fmla="*/ 0 h 2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213"/>
                <a:gd name="T107" fmla="*/ 64 w 64"/>
                <a:gd name="T108" fmla="*/ 213 h 2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213">
                  <a:moveTo>
                    <a:pt x="0" y="58"/>
                  </a:moveTo>
                  <a:lnTo>
                    <a:pt x="0" y="14"/>
                  </a:lnTo>
                  <a:lnTo>
                    <a:pt x="8" y="5"/>
                  </a:lnTo>
                  <a:lnTo>
                    <a:pt x="17" y="2"/>
                  </a:lnTo>
                  <a:lnTo>
                    <a:pt x="24" y="0"/>
                  </a:lnTo>
                  <a:lnTo>
                    <a:pt x="31" y="0"/>
                  </a:lnTo>
                  <a:lnTo>
                    <a:pt x="41" y="2"/>
                  </a:lnTo>
                  <a:lnTo>
                    <a:pt x="51" y="9"/>
                  </a:lnTo>
                  <a:lnTo>
                    <a:pt x="60" y="23"/>
                  </a:lnTo>
                  <a:lnTo>
                    <a:pt x="64" y="47"/>
                  </a:lnTo>
                  <a:lnTo>
                    <a:pt x="64" y="70"/>
                  </a:lnTo>
                  <a:lnTo>
                    <a:pt x="64" y="96"/>
                  </a:lnTo>
                  <a:lnTo>
                    <a:pt x="64" y="124"/>
                  </a:lnTo>
                  <a:lnTo>
                    <a:pt x="64" y="149"/>
                  </a:lnTo>
                  <a:lnTo>
                    <a:pt x="63" y="170"/>
                  </a:lnTo>
                  <a:lnTo>
                    <a:pt x="57" y="187"/>
                  </a:lnTo>
                  <a:lnTo>
                    <a:pt x="48" y="199"/>
                  </a:lnTo>
                  <a:lnTo>
                    <a:pt x="40" y="208"/>
                  </a:lnTo>
                  <a:lnTo>
                    <a:pt x="31" y="212"/>
                  </a:lnTo>
                  <a:lnTo>
                    <a:pt x="20" y="213"/>
                  </a:lnTo>
                  <a:lnTo>
                    <a:pt x="10" y="213"/>
                  </a:lnTo>
                  <a:lnTo>
                    <a:pt x="0" y="212"/>
                  </a:lnTo>
                  <a:lnTo>
                    <a:pt x="0" y="170"/>
                  </a:lnTo>
                  <a:lnTo>
                    <a:pt x="15" y="175"/>
                  </a:lnTo>
                  <a:lnTo>
                    <a:pt x="25" y="170"/>
                  </a:lnTo>
                  <a:lnTo>
                    <a:pt x="33" y="159"/>
                  </a:lnTo>
                  <a:lnTo>
                    <a:pt x="34" y="140"/>
                  </a:lnTo>
                  <a:lnTo>
                    <a:pt x="34" y="124"/>
                  </a:lnTo>
                  <a:lnTo>
                    <a:pt x="34" y="100"/>
                  </a:lnTo>
                  <a:lnTo>
                    <a:pt x="34" y="75"/>
                  </a:lnTo>
                  <a:lnTo>
                    <a:pt x="34" y="56"/>
                  </a:lnTo>
                  <a:lnTo>
                    <a:pt x="30" y="44"/>
                  </a:lnTo>
                  <a:lnTo>
                    <a:pt x="21" y="40"/>
                  </a:lnTo>
                  <a:lnTo>
                    <a:pt x="10" y="44"/>
                  </a:lnTo>
                  <a:lnTo>
                    <a:pt x="0" y="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56" name="Freeform 131"/>
            <p:cNvSpPr>
              <a:spLocks/>
            </p:cNvSpPr>
            <p:nvPr/>
          </p:nvSpPr>
          <p:spPr bwMode="auto">
            <a:xfrm>
              <a:off x="6135" y="5723"/>
              <a:ext cx="79" cy="30"/>
            </a:xfrm>
            <a:custGeom>
              <a:avLst/>
              <a:gdLst>
                <a:gd name="T0" fmla="*/ 1 w 157"/>
                <a:gd name="T1" fmla="*/ 0 h 61"/>
                <a:gd name="T2" fmla="*/ 1 w 157"/>
                <a:gd name="T3" fmla="*/ 0 h 61"/>
                <a:gd name="T4" fmla="*/ 1 w 157"/>
                <a:gd name="T5" fmla="*/ 0 h 61"/>
                <a:gd name="T6" fmla="*/ 1 w 157"/>
                <a:gd name="T7" fmla="*/ 0 h 61"/>
                <a:gd name="T8" fmla="*/ 1 w 157"/>
                <a:gd name="T9" fmla="*/ 0 h 61"/>
                <a:gd name="T10" fmla="*/ 1 w 157"/>
                <a:gd name="T11" fmla="*/ 0 h 61"/>
                <a:gd name="T12" fmla="*/ 1 w 157"/>
                <a:gd name="T13" fmla="*/ 0 h 61"/>
                <a:gd name="T14" fmla="*/ 1 w 157"/>
                <a:gd name="T15" fmla="*/ 0 h 61"/>
                <a:gd name="T16" fmla="*/ 1 w 157"/>
                <a:gd name="T17" fmla="*/ 0 h 61"/>
                <a:gd name="T18" fmla="*/ 1 w 157"/>
                <a:gd name="T19" fmla="*/ 0 h 61"/>
                <a:gd name="T20" fmla="*/ 1 w 157"/>
                <a:gd name="T21" fmla="*/ 0 h 61"/>
                <a:gd name="T22" fmla="*/ 1 w 157"/>
                <a:gd name="T23" fmla="*/ 0 h 61"/>
                <a:gd name="T24" fmla="*/ 1 w 157"/>
                <a:gd name="T25" fmla="*/ 0 h 61"/>
                <a:gd name="T26" fmla="*/ 1 w 157"/>
                <a:gd name="T27" fmla="*/ 0 h 61"/>
                <a:gd name="T28" fmla="*/ 1 w 157"/>
                <a:gd name="T29" fmla="*/ 0 h 61"/>
                <a:gd name="T30" fmla="*/ 1 w 157"/>
                <a:gd name="T31" fmla="*/ 0 h 61"/>
                <a:gd name="T32" fmla="*/ 0 w 157"/>
                <a:gd name="T33" fmla="*/ 0 h 61"/>
                <a:gd name="T34" fmla="*/ 1 w 157"/>
                <a:gd name="T35" fmla="*/ 0 h 61"/>
                <a:gd name="T36" fmla="*/ 1 w 157"/>
                <a:gd name="T37" fmla="*/ 0 h 61"/>
                <a:gd name="T38" fmla="*/ 1 w 157"/>
                <a:gd name="T39" fmla="*/ 0 h 61"/>
                <a:gd name="T40" fmla="*/ 1 w 157"/>
                <a:gd name="T41" fmla="*/ 0 h 61"/>
                <a:gd name="T42" fmla="*/ 1 w 157"/>
                <a:gd name="T43" fmla="*/ 0 h 61"/>
                <a:gd name="T44" fmla="*/ 1 w 157"/>
                <a:gd name="T45" fmla="*/ 0 h 61"/>
                <a:gd name="T46" fmla="*/ 1 w 157"/>
                <a:gd name="T47" fmla="*/ 0 h 61"/>
                <a:gd name="T48" fmla="*/ 1 w 157"/>
                <a:gd name="T49" fmla="*/ 0 h 61"/>
                <a:gd name="T50" fmla="*/ 1 w 157"/>
                <a:gd name="T51" fmla="*/ 0 h 61"/>
                <a:gd name="T52" fmla="*/ 1 w 157"/>
                <a:gd name="T53" fmla="*/ 0 h 61"/>
                <a:gd name="T54" fmla="*/ 1 w 157"/>
                <a:gd name="T55" fmla="*/ 0 h 61"/>
                <a:gd name="T56" fmla="*/ 1 w 157"/>
                <a:gd name="T57" fmla="*/ 0 h 61"/>
                <a:gd name="T58" fmla="*/ 1 w 157"/>
                <a:gd name="T59" fmla="*/ 0 h 61"/>
                <a:gd name="T60" fmla="*/ 1 w 157"/>
                <a:gd name="T61" fmla="*/ 0 h 61"/>
                <a:gd name="T62" fmla="*/ 1 w 157"/>
                <a:gd name="T63" fmla="*/ 0 h 61"/>
                <a:gd name="T64" fmla="*/ 1 w 157"/>
                <a:gd name="T65" fmla="*/ 0 h 61"/>
                <a:gd name="T66" fmla="*/ 1 w 157"/>
                <a:gd name="T67" fmla="*/ 0 h 61"/>
                <a:gd name="T68" fmla="*/ 1 w 157"/>
                <a:gd name="T69" fmla="*/ 0 h 61"/>
                <a:gd name="T70" fmla="*/ 1 w 157"/>
                <a:gd name="T71" fmla="*/ 0 h 61"/>
                <a:gd name="T72" fmla="*/ 1 w 157"/>
                <a:gd name="T73" fmla="*/ 0 h 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7"/>
                <a:gd name="T112" fmla="*/ 0 h 61"/>
                <a:gd name="T113" fmla="*/ 157 w 157"/>
                <a:gd name="T114" fmla="*/ 61 h 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7" h="61">
                  <a:moveTo>
                    <a:pt x="157" y="23"/>
                  </a:moveTo>
                  <a:lnTo>
                    <a:pt x="157" y="30"/>
                  </a:lnTo>
                  <a:lnTo>
                    <a:pt x="154" y="37"/>
                  </a:lnTo>
                  <a:lnTo>
                    <a:pt x="148" y="42"/>
                  </a:lnTo>
                  <a:lnTo>
                    <a:pt x="140" y="49"/>
                  </a:lnTo>
                  <a:lnTo>
                    <a:pt x="128" y="54"/>
                  </a:lnTo>
                  <a:lnTo>
                    <a:pt x="114" y="58"/>
                  </a:lnTo>
                  <a:lnTo>
                    <a:pt x="98" y="59"/>
                  </a:lnTo>
                  <a:lnTo>
                    <a:pt x="80" y="61"/>
                  </a:lnTo>
                  <a:lnTo>
                    <a:pt x="63" y="61"/>
                  </a:lnTo>
                  <a:lnTo>
                    <a:pt x="47" y="59"/>
                  </a:lnTo>
                  <a:lnTo>
                    <a:pt x="34" y="56"/>
                  </a:lnTo>
                  <a:lnTo>
                    <a:pt x="24" y="52"/>
                  </a:lnTo>
                  <a:lnTo>
                    <a:pt x="16" y="47"/>
                  </a:lnTo>
                  <a:lnTo>
                    <a:pt x="8" y="42"/>
                  </a:lnTo>
                  <a:lnTo>
                    <a:pt x="3" y="35"/>
                  </a:lnTo>
                  <a:lnTo>
                    <a:pt x="0" y="28"/>
                  </a:lnTo>
                  <a:lnTo>
                    <a:pt x="1" y="25"/>
                  </a:lnTo>
                  <a:lnTo>
                    <a:pt x="4" y="23"/>
                  </a:lnTo>
                  <a:lnTo>
                    <a:pt x="10" y="21"/>
                  </a:lnTo>
                  <a:lnTo>
                    <a:pt x="17" y="21"/>
                  </a:lnTo>
                  <a:lnTo>
                    <a:pt x="24" y="21"/>
                  </a:lnTo>
                  <a:lnTo>
                    <a:pt x="31" y="23"/>
                  </a:lnTo>
                  <a:lnTo>
                    <a:pt x="38" y="23"/>
                  </a:lnTo>
                  <a:lnTo>
                    <a:pt x="43" y="23"/>
                  </a:lnTo>
                  <a:lnTo>
                    <a:pt x="46" y="18"/>
                  </a:lnTo>
                  <a:lnTo>
                    <a:pt x="53" y="12"/>
                  </a:lnTo>
                  <a:lnTo>
                    <a:pt x="60" y="7"/>
                  </a:lnTo>
                  <a:lnTo>
                    <a:pt x="67" y="4"/>
                  </a:lnTo>
                  <a:lnTo>
                    <a:pt x="73" y="2"/>
                  </a:lnTo>
                  <a:lnTo>
                    <a:pt x="81" y="0"/>
                  </a:lnTo>
                  <a:lnTo>
                    <a:pt x="93" y="0"/>
                  </a:lnTo>
                  <a:lnTo>
                    <a:pt x="106" y="0"/>
                  </a:lnTo>
                  <a:lnTo>
                    <a:pt x="118" y="2"/>
                  </a:lnTo>
                  <a:lnTo>
                    <a:pt x="131" y="7"/>
                  </a:lnTo>
                  <a:lnTo>
                    <a:pt x="146" y="14"/>
                  </a:lnTo>
                  <a:lnTo>
                    <a:pt x="157" y="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57" name="Freeform 132"/>
            <p:cNvSpPr>
              <a:spLocks/>
            </p:cNvSpPr>
            <p:nvPr/>
          </p:nvSpPr>
          <p:spPr bwMode="auto">
            <a:xfrm>
              <a:off x="6525" y="5674"/>
              <a:ext cx="90" cy="38"/>
            </a:xfrm>
            <a:custGeom>
              <a:avLst/>
              <a:gdLst>
                <a:gd name="T0" fmla="*/ 0 w 181"/>
                <a:gd name="T1" fmla="*/ 1 h 75"/>
                <a:gd name="T2" fmla="*/ 0 w 181"/>
                <a:gd name="T3" fmla="*/ 1 h 75"/>
                <a:gd name="T4" fmla="*/ 0 w 181"/>
                <a:gd name="T5" fmla="*/ 1 h 75"/>
                <a:gd name="T6" fmla="*/ 0 w 181"/>
                <a:gd name="T7" fmla="*/ 1 h 75"/>
                <a:gd name="T8" fmla="*/ 0 w 181"/>
                <a:gd name="T9" fmla="*/ 1 h 75"/>
                <a:gd name="T10" fmla="*/ 0 w 181"/>
                <a:gd name="T11" fmla="*/ 1 h 75"/>
                <a:gd name="T12" fmla="*/ 0 w 181"/>
                <a:gd name="T13" fmla="*/ 1 h 75"/>
                <a:gd name="T14" fmla="*/ 0 w 181"/>
                <a:gd name="T15" fmla="*/ 1 h 75"/>
                <a:gd name="T16" fmla="*/ 0 w 181"/>
                <a:gd name="T17" fmla="*/ 1 h 75"/>
                <a:gd name="T18" fmla="*/ 0 w 181"/>
                <a:gd name="T19" fmla="*/ 1 h 75"/>
                <a:gd name="T20" fmla="*/ 0 w 181"/>
                <a:gd name="T21" fmla="*/ 1 h 75"/>
                <a:gd name="T22" fmla="*/ 0 w 181"/>
                <a:gd name="T23" fmla="*/ 1 h 75"/>
                <a:gd name="T24" fmla="*/ 0 w 181"/>
                <a:gd name="T25" fmla="*/ 1 h 75"/>
                <a:gd name="T26" fmla="*/ 0 w 181"/>
                <a:gd name="T27" fmla="*/ 1 h 75"/>
                <a:gd name="T28" fmla="*/ 0 w 181"/>
                <a:gd name="T29" fmla="*/ 1 h 75"/>
                <a:gd name="T30" fmla="*/ 0 w 181"/>
                <a:gd name="T31" fmla="*/ 0 h 75"/>
                <a:gd name="T32" fmla="*/ 0 w 181"/>
                <a:gd name="T33" fmla="*/ 0 h 75"/>
                <a:gd name="T34" fmla="*/ 0 w 181"/>
                <a:gd name="T35" fmla="*/ 0 h 75"/>
                <a:gd name="T36" fmla="*/ 0 w 181"/>
                <a:gd name="T37" fmla="*/ 1 h 75"/>
                <a:gd name="T38" fmla="*/ 0 w 181"/>
                <a:gd name="T39" fmla="*/ 1 h 75"/>
                <a:gd name="T40" fmla="*/ 0 w 181"/>
                <a:gd name="T41" fmla="*/ 1 h 75"/>
                <a:gd name="T42" fmla="*/ 0 w 181"/>
                <a:gd name="T43" fmla="*/ 1 h 75"/>
                <a:gd name="T44" fmla="*/ 0 w 181"/>
                <a:gd name="T45" fmla="*/ 1 h 75"/>
                <a:gd name="T46" fmla="*/ 0 w 181"/>
                <a:gd name="T47" fmla="*/ 1 h 75"/>
                <a:gd name="T48" fmla="*/ 0 w 181"/>
                <a:gd name="T49" fmla="*/ 1 h 75"/>
                <a:gd name="T50" fmla="*/ 0 w 181"/>
                <a:gd name="T51" fmla="*/ 1 h 75"/>
                <a:gd name="T52" fmla="*/ 0 w 181"/>
                <a:gd name="T53" fmla="*/ 1 h 75"/>
                <a:gd name="T54" fmla="*/ 0 w 181"/>
                <a:gd name="T55" fmla="*/ 1 h 75"/>
                <a:gd name="T56" fmla="*/ 0 w 181"/>
                <a:gd name="T57" fmla="*/ 1 h 75"/>
                <a:gd name="T58" fmla="*/ 0 w 181"/>
                <a:gd name="T59" fmla="*/ 1 h 75"/>
                <a:gd name="T60" fmla="*/ 0 w 181"/>
                <a:gd name="T61" fmla="*/ 1 h 75"/>
                <a:gd name="T62" fmla="*/ 0 w 181"/>
                <a:gd name="T63" fmla="*/ 1 h 75"/>
                <a:gd name="T64" fmla="*/ 0 w 181"/>
                <a:gd name="T65" fmla="*/ 1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
                <a:gd name="T100" fmla="*/ 0 h 75"/>
                <a:gd name="T101" fmla="*/ 181 w 181"/>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 h="75">
                  <a:moveTo>
                    <a:pt x="91" y="75"/>
                  </a:moveTo>
                  <a:lnTo>
                    <a:pt x="73" y="75"/>
                  </a:lnTo>
                  <a:lnTo>
                    <a:pt x="56" y="72"/>
                  </a:lnTo>
                  <a:lnTo>
                    <a:pt x="40" y="68"/>
                  </a:lnTo>
                  <a:lnTo>
                    <a:pt x="27" y="65"/>
                  </a:lnTo>
                  <a:lnTo>
                    <a:pt x="16" y="58"/>
                  </a:lnTo>
                  <a:lnTo>
                    <a:pt x="7" y="52"/>
                  </a:lnTo>
                  <a:lnTo>
                    <a:pt x="2" y="45"/>
                  </a:lnTo>
                  <a:lnTo>
                    <a:pt x="0" y="38"/>
                  </a:lnTo>
                  <a:lnTo>
                    <a:pt x="2" y="31"/>
                  </a:lnTo>
                  <a:lnTo>
                    <a:pt x="7" y="23"/>
                  </a:lnTo>
                  <a:lnTo>
                    <a:pt x="16" y="17"/>
                  </a:lnTo>
                  <a:lnTo>
                    <a:pt x="27" y="10"/>
                  </a:lnTo>
                  <a:lnTo>
                    <a:pt x="40" y="7"/>
                  </a:lnTo>
                  <a:lnTo>
                    <a:pt x="56" y="3"/>
                  </a:lnTo>
                  <a:lnTo>
                    <a:pt x="73" y="0"/>
                  </a:lnTo>
                  <a:lnTo>
                    <a:pt x="91" y="0"/>
                  </a:lnTo>
                  <a:lnTo>
                    <a:pt x="110" y="0"/>
                  </a:lnTo>
                  <a:lnTo>
                    <a:pt x="127" y="3"/>
                  </a:lnTo>
                  <a:lnTo>
                    <a:pt x="141" y="7"/>
                  </a:lnTo>
                  <a:lnTo>
                    <a:pt x="156" y="10"/>
                  </a:lnTo>
                  <a:lnTo>
                    <a:pt x="166" y="17"/>
                  </a:lnTo>
                  <a:lnTo>
                    <a:pt x="174" y="23"/>
                  </a:lnTo>
                  <a:lnTo>
                    <a:pt x="180" y="31"/>
                  </a:lnTo>
                  <a:lnTo>
                    <a:pt x="181" y="38"/>
                  </a:lnTo>
                  <a:lnTo>
                    <a:pt x="180" y="45"/>
                  </a:lnTo>
                  <a:lnTo>
                    <a:pt x="174" y="52"/>
                  </a:lnTo>
                  <a:lnTo>
                    <a:pt x="166" y="58"/>
                  </a:lnTo>
                  <a:lnTo>
                    <a:pt x="156" y="65"/>
                  </a:lnTo>
                  <a:lnTo>
                    <a:pt x="141" y="68"/>
                  </a:lnTo>
                  <a:lnTo>
                    <a:pt x="127" y="72"/>
                  </a:lnTo>
                  <a:lnTo>
                    <a:pt x="110" y="75"/>
                  </a:lnTo>
                  <a:lnTo>
                    <a:pt x="91" y="7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58" name="Freeform 133"/>
            <p:cNvSpPr>
              <a:spLocks/>
            </p:cNvSpPr>
            <p:nvPr/>
          </p:nvSpPr>
          <p:spPr bwMode="auto">
            <a:xfrm>
              <a:off x="6525" y="5694"/>
              <a:ext cx="90" cy="160"/>
            </a:xfrm>
            <a:custGeom>
              <a:avLst/>
              <a:gdLst>
                <a:gd name="T0" fmla="*/ 0 w 181"/>
                <a:gd name="T1" fmla="*/ 1 h 320"/>
                <a:gd name="T2" fmla="*/ 0 w 181"/>
                <a:gd name="T3" fmla="*/ 1 h 320"/>
                <a:gd name="T4" fmla="*/ 0 w 181"/>
                <a:gd name="T5" fmla="*/ 1 h 320"/>
                <a:gd name="T6" fmla="*/ 0 w 181"/>
                <a:gd name="T7" fmla="*/ 1 h 320"/>
                <a:gd name="T8" fmla="*/ 0 w 181"/>
                <a:gd name="T9" fmla="*/ 0 h 320"/>
                <a:gd name="T10" fmla="*/ 0 w 181"/>
                <a:gd name="T11" fmla="*/ 1 h 320"/>
                <a:gd name="T12" fmla="*/ 0 w 181"/>
                <a:gd name="T13" fmla="*/ 1 h 320"/>
                <a:gd name="T14" fmla="*/ 0 w 181"/>
                <a:gd name="T15" fmla="*/ 1 h 320"/>
                <a:gd name="T16" fmla="*/ 0 w 181"/>
                <a:gd name="T17" fmla="*/ 1 h 320"/>
                <a:gd name="T18" fmla="*/ 0 w 181"/>
                <a:gd name="T19" fmla="*/ 1 h 320"/>
                <a:gd name="T20" fmla="*/ 0 w 181"/>
                <a:gd name="T21" fmla="*/ 1 h 320"/>
                <a:gd name="T22" fmla="*/ 0 w 181"/>
                <a:gd name="T23" fmla="*/ 1 h 320"/>
                <a:gd name="T24" fmla="*/ 0 w 181"/>
                <a:gd name="T25" fmla="*/ 1 h 320"/>
                <a:gd name="T26" fmla="*/ 0 w 181"/>
                <a:gd name="T27" fmla="*/ 1 h 320"/>
                <a:gd name="T28" fmla="*/ 0 w 181"/>
                <a:gd name="T29" fmla="*/ 1 h 320"/>
                <a:gd name="T30" fmla="*/ 0 w 181"/>
                <a:gd name="T31" fmla="*/ 1 h 320"/>
                <a:gd name="T32" fmla="*/ 0 w 181"/>
                <a:gd name="T33" fmla="*/ 1 h 320"/>
                <a:gd name="T34" fmla="*/ 0 w 181"/>
                <a:gd name="T35" fmla="*/ 1 h 320"/>
                <a:gd name="T36" fmla="*/ 0 w 181"/>
                <a:gd name="T37" fmla="*/ 1 h 320"/>
                <a:gd name="T38" fmla="*/ 0 w 181"/>
                <a:gd name="T39" fmla="*/ 1 h 320"/>
                <a:gd name="T40" fmla="*/ 0 w 181"/>
                <a:gd name="T41" fmla="*/ 0 h 320"/>
                <a:gd name="T42" fmla="*/ 0 w 181"/>
                <a:gd name="T43" fmla="*/ 1 h 320"/>
                <a:gd name="T44" fmla="*/ 0 w 181"/>
                <a:gd name="T45" fmla="*/ 1 h 320"/>
                <a:gd name="T46" fmla="*/ 0 w 181"/>
                <a:gd name="T47" fmla="*/ 1 h 320"/>
                <a:gd name="T48" fmla="*/ 0 w 181"/>
                <a:gd name="T49" fmla="*/ 1 h 320"/>
                <a:gd name="T50" fmla="*/ 0 w 181"/>
                <a:gd name="T51" fmla="*/ 1 h 320"/>
                <a:gd name="T52" fmla="*/ 0 w 181"/>
                <a:gd name="T53" fmla="*/ 1 h 320"/>
                <a:gd name="T54" fmla="*/ 0 w 181"/>
                <a:gd name="T55" fmla="*/ 1 h 320"/>
                <a:gd name="T56" fmla="*/ 0 w 181"/>
                <a:gd name="T57" fmla="*/ 1 h 320"/>
                <a:gd name="T58" fmla="*/ 0 w 181"/>
                <a:gd name="T59" fmla="*/ 1 h 320"/>
                <a:gd name="T60" fmla="*/ 0 w 181"/>
                <a:gd name="T61" fmla="*/ 1 h 320"/>
                <a:gd name="T62" fmla="*/ 0 w 181"/>
                <a:gd name="T63" fmla="*/ 1 h 320"/>
                <a:gd name="T64" fmla="*/ 0 w 181"/>
                <a:gd name="T65" fmla="*/ 1 h 320"/>
                <a:gd name="T66" fmla="*/ 0 w 181"/>
                <a:gd name="T67" fmla="*/ 1 h 320"/>
                <a:gd name="T68" fmla="*/ 0 w 181"/>
                <a:gd name="T69" fmla="*/ 1 h 320"/>
                <a:gd name="T70" fmla="*/ 0 w 181"/>
                <a:gd name="T71" fmla="*/ 1 h 320"/>
                <a:gd name="T72" fmla="*/ 0 w 181"/>
                <a:gd name="T73" fmla="*/ 1 h 320"/>
                <a:gd name="T74" fmla="*/ 0 w 181"/>
                <a:gd name="T75" fmla="*/ 1 h 320"/>
                <a:gd name="T76" fmla="*/ 0 w 181"/>
                <a:gd name="T77" fmla="*/ 1 h 3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1"/>
                <a:gd name="T118" fmla="*/ 0 h 320"/>
                <a:gd name="T119" fmla="*/ 181 w 181"/>
                <a:gd name="T120" fmla="*/ 320 h 3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1" h="320">
                  <a:moveTo>
                    <a:pt x="0" y="227"/>
                  </a:moveTo>
                  <a:lnTo>
                    <a:pt x="0" y="194"/>
                  </a:lnTo>
                  <a:lnTo>
                    <a:pt x="0" y="74"/>
                  </a:lnTo>
                  <a:lnTo>
                    <a:pt x="0" y="34"/>
                  </a:lnTo>
                  <a:lnTo>
                    <a:pt x="0" y="0"/>
                  </a:lnTo>
                  <a:lnTo>
                    <a:pt x="2" y="7"/>
                  </a:lnTo>
                  <a:lnTo>
                    <a:pt x="7" y="14"/>
                  </a:lnTo>
                  <a:lnTo>
                    <a:pt x="16" y="20"/>
                  </a:lnTo>
                  <a:lnTo>
                    <a:pt x="27" y="27"/>
                  </a:lnTo>
                  <a:lnTo>
                    <a:pt x="40" y="30"/>
                  </a:lnTo>
                  <a:lnTo>
                    <a:pt x="56" y="34"/>
                  </a:lnTo>
                  <a:lnTo>
                    <a:pt x="73" y="37"/>
                  </a:lnTo>
                  <a:lnTo>
                    <a:pt x="91" y="37"/>
                  </a:lnTo>
                  <a:lnTo>
                    <a:pt x="110" y="37"/>
                  </a:lnTo>
                  <a:lnTo>
                    <a:pt x="127" y="34"/>
                  </a:lnTo>
                  <a:lnTo>
                    <a:pt x="141" y="30"/>
                  </a:lnTo>
                  <a:lnTo>
                    <a:pt x="156" y="27"/>
                  </a:lnTo>
                  <a:lnTo>
                    <a:pt x="166" y="20"/>
                  </a:lnTo>
                  <a:lnTo>
                    <a:pt x="174" y="14"/>
                  </a:lnTo>
                  <a:lnTo>
                    <a:pt x="180" y="7"/>
                  </a:lnTo>
                  <a:lnTo>
                    <a:pt x="181" y="0"/>
                  </a:lnTo>
                  <a:lnTo>
                    <a:pt x="181" y="283"/>
                  </a:lnTo>
                  <a:lnTo>
                    <a:pt x="180" y="290"/>
                  </a:lnTo>
                  <a:lnTo>
                    <a:pt x="174" y="297"/>
                  </a:lnTo>
                  <a:lnTo>
                    <a:pt x="166" y="304"/>
                  </a:lnTo>
                  <a:lnTo>
                    <a:pt x="156" y="310"/>
                  </a:lnTo>
                  <a:lnTo>
                    <a:pt x="141" y="315"/>
                  </a:lnTo>
                  <a:lnTo>
                    <a:pt x="127" y="317"/>
                  </a:lnTo>
                  <a:lnTo>
                    <a:pt x="110" y="320"/>
                  </a:lnTo>
                  <a:lnTo>
                    <a:pt x="91" y="320"/>
                  </a:lnTo>
                  <a:lnTo>
                    <a:pt x="73" y="320"/>
                  </a:lnTo>
                  <a:lnTo>
                    <a:pt x="56" y="317"/>
                  </a:lnTo>
                  <a:lnTo>
                    <a:pt x="40" y="315"/>
                  </a:lnTo>
                  <a:lnTo>
                    <a:pt x="27" y="310"/>
                  </a:lnTo>
                  <a:lnTo>
                    <a:pt x="16" y="304"/>
                  </a:lnTo>
                  <a:lnTo>
                    <a:pt x="7" y="297"/>
                  </a:lnTo>
                  <a:lnTo>
                    <a:pt x="2" y="290"/>
                  </a:lnTo>
                  <a:lnTo>
                    <a:pt x="0" y="283"/>
                  </a:lnTo>
                  <a:lnTo>
                    <a:pt x="0" y="22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59" name="Freeform 134"/>
            <p:cNvSpPr>
              <a:spLocks/>
            </p:cNvSpPr>
            <p:nvPr/>
          </p:nvSpPr>
          <p:spPr bwMode="auto">
            <a:xfrm>
              <a:off x="6492" y="5702"/>
              <a:ext cx="33" cy="107"/>
            </a:xfrm>
            <a:custGeom>
              <a:avLst/>
              <a:gdLst>
                <a:gd name="T0" fmla="*/ 1 w 64"/>
                <a:gd name="T1" fmla="*/ 1 h 213"/>
                <a:gd name="T2" fmla="*/ 1 w 64"/>
                <a:gd name="T3" fmla="*/ 1 h 213"/>
                <a:gd name="T4" fmla="*/ 1 w 64"/>
                <a:gd name="T5" fmla="*/ 1 h 213"/>
                <a:gd name="T6" fmla="*/ 1 w 64"/>
                <a:gd name="T7" fmla="*/ 0 h 213"/>
                <a:gd name="T8" fmla="*/ 1 w 64"/>
                <a:gd name="T9" fmla="*/ 0 h 213"/>
                <a:gd name="T10" fmla="*/ 1 w 64"/>
                <a:gd name="T11" fmla="*/ 0 h 213"/>
                <a:gd name="T12" fmla="*/ 1 w 64"/>
                <a:gd name="T13" fmla="*/ 1 h 213"/>
                <a:gd name="T14" fmla="*/ 1 w 64"/>
                <a:gd name="T15" fmla="*/ 1 h 213"/>
                <a:gd name="T16" fmla="*/ 1 w 64"/>
                <a:gd name="T17" fmla="*/ 1 h 213"/>
                <a:gd name="T18" fmla="*/ 0 w 64"/>
                <a:gd name="T19" fmla="*/ 1 h 213"/>
                <a:gd name="T20" fmla="*/ 0 w 64"/>
                <a:gd name="T21" fmla="*/ 1 h 213"/>
                <a:gd name="T22" fmla="*/ 0 w 64"/>
                <a:gd name="T23" fmla="*/ 1 h 213"/>
                <a:gd name="T24" fmla="*/ 0 w 64"/>
                <a:gd name="T25" fmla="*/ 1 h 213"/>
                <a:gd name="T26" fmla="*/ 0 w 64"/>
                <a:gd name="T27" fmla="*/ 1 h 213"/>
                <a:gd name="T28" fmla="*/ 1 w 64"/>
                <a:gd name="T29" fmla="*/ 1 h 213"/>
                <a:gd name="T30" fmla="*/ 1 w 64"/>
                <a:gd name="T31" fmla="*/ 1 h 213"/>
                <a:gd name="T32" fmla="*/ 1 w 64"/>
                <a:gd name="T33" fmla="*/ 1 h 213"/>
                <a:gd name="T34" fmla="*/ 1 w 64"/>
                <a:gd name="T35" fmla="*/ 1 h 213"/>
                <a:gd name="T36" fmla="*/ 1 w 64"/>
                <a:gd name="T37" fmla="*/ 1 h 213"/>
                <a:gd name="T38" fmla="*/ 1 w 64"/>
                <a:gd name="T39" fmla="*/ 1 h 213"/>
                <a:gd name="T40" fmla="*/ 1 w 64"/>
                <a:gd name="T41" fmla="*/ 1 h 213"/>
                <a:gd name="T42" fmla="*/ 1 w 64"/>
                <a:gd name="T43" fmla="*/ 1 h 213"/>
                <a:gd name="T44" fmla="*/ 1 w 64"/>
                <a:gd name="T45" fmla="*/ 1 h 213"/>
                <a:gd name="T46" fmla="*/ 1 w 64"/>
                <a:gd name="T47" fmla="*/ 1 h 213"/>
                <a:gd name="T48" fmla="*/ 1 w 64"/>
                <a:gd name="T49" fmla="*/ 1 h 213"/>
                <a:gd name="T50" fmla="*/ 1 w 64"/>
                <a:gd name="T51" fmla="*/ 1 h 213"/>
                <a:gd name="T52" fmla="*/ 1 w 64"/>
                <a:gd name="T53" fmla="*/ 1 h 213"/>
                <a:gd name="T54" fmla="*/ 1 w 64"/>
                <a:gd name="T55" fmla="*/ 1 h 213"/>
                <a:gd name="T56" fmla="*/ 1 w 64"/>
                <a:gd name="T57" fmla="*/ 1 h 213"/>
                <a:gd name="T58" fmla="*/ 1 w 64"/>
                <a:gd name="T59" fmla="*/ 1 h 213"/>
                <a:gd name="T60" fmla="*/ 1 w 64"/>
                <a:gd name="T61" fmla="*/ 1 h 213"/>
                <a:gd name="T62" fmla="*/ 1 w 64"/>
                <a:gd name="T63" fmla="*/ 1 h 213"/>
                <a:gd name="T64" fmla="*/ 1 w 64"/>
                <a:gd name="T65" fmla="*/ 1 h 213"/>
                <a:gd name="T66" fmla="*/ 1 w 64"/>
                <a:gd name="T67" fmla="*/ 1 h 213"/>
                <a:gd name="T68" fmla="*/ 1 w 64"/>
                <a:gd name="T69" fmla="*/ 1 h 2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213"/>
                <a:gd name="T107" fmla="*/ 64 w 64"/>
                <a:gd name="T108" fmla="*/ 213 h 2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213">
                  <a:moveTo>
                    <a:pt x="64" y="56"/>
                  </a:moveTo>
                  <a:lnTo>
                    <a:pt x="64" y="12"/>
                  </a:lnTo>
                  <a:lnTo>
                    <a:pt x="56" y="3"/>
                  </a:lnTo>
                  <a:lnTo>
                    <a:pt x="47" y="0"/>
                  </a:lnTo>
                  <a:lnTo>
                    <a:pt x="40" y="0"/>
                  </a:lnTo>
                  <a:lnTo>
                    <a:pt x="33" y="0"/>
                  </a:lnTo>
                  <a:lnTo>
                    <a:pt x="23" y="2"/>
                  </a:lnTo>
                  <a:lnTo>
                    <a:pt x="13" y="9"/>
                  </a:lnTo>
                  <a:lnTo>
                    <a:pt x="4" y="23"/>
                  </a:lnTo>
                  <a:lnTo>
                    <a:pt x="0" y="45"/>
                  </a:lnTo>
                  <a:lnTo>
                    <a:pt x="0" y="70"/>
                  </a:lnTo>
                  <a:lnTo>
                    <a:pt x="0" y="96"/>
                  </a:lnTo>
                  <a:lnTo>
                    <a:pt x="0" y="124"/>
                  </a:lnTo>
                  <a:lnTo>
                    <a:pt x="0" y="148"/>
                  </a:lnTo>
                  <a:lnTo>
                    <a:pt x="1" y="169"/>
                  </a:lnTo>
                  <a:lnTo>
                    <a:pt x="7" y="187"/>
                  </a:lnTo>
                  <a:lnTo>
                    <a:pt x="16" y="199"/>
                  </a:lnTo>
                  <a:lnTo>
                    <a:pt x="24" y="206"/>
                  </a:lnTo>
                  <a:lnTo>
                    <a:pt x="33" y="209"/>
                  </a:lnTo>
                  <a:lnTo>
                    <a:pt x="44" y="213"/>
                  </a:lnTo>
                  <a:lnTo>
                    <a:pt x="54" y="213"/>
                  </a:lnTo>
                  <a:lnTo>
                    <a:pt x="64" y="209"/>
                  </a:lnTo>
                  <a:lnTo>
                    <a:pt x="64" y="168"/>
                  </a:lnTo>
                  <a:lnTo>
                    <a:pt x="50" y="173"/>
                  </a:lnTo>
                  <a:lnTo>
                    <a:pt x="38" y="168"/>
                  </a:lnTo>
                  <a:lnTo>
                    <a:pt x="33" y="157"/>
                  </a:lnTo>
                  <a:lnTo>
                    <a:pt x="30" y="138"/>
                  </a:lnTo>
                  <a:lnTo>
                    <a:pt x="30" y="122"/>
                  </a:lnTo>
                  <a:lnTo>
                    <a:pt x="30" y="98"/>
                  </a:lnTo>
                  <a:lnTo>
                    <a:pt x="30" y="73"/>
                  </a:lnTo>
                  <a:lnTo>
                    <a:pt x="30" y="54"/>
                  </a:lnTo>
                  <a:lnTo>
                    <a:pt x="34" y="44"/>
                  </a:lnTo>
                  <a:lnTo>
                    <a:pt x="43" y="38"/>
                  </a:lnTo>
                  <a:lnTo>
                    <a:pt x="54" y="44"/>
                  </a:lnTo>
                  <a:lnTo>
                    <a:pt x="64" y="5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60" name="Freeform 135"/>
            <p:cNvSpPr>
              <a:spLocks/>
            </p:cNvSpPr>
            <p:nvPr/>
          </p:nvSpPr>
          <p:spPr bwMode="auto">
            <a:xfrm>
              <a:off x="6532" y="5680"/>
              <a:ext cx="76" cy="28"/>
            </a:xfrm>
            <a:custGeom>
              <a:avLst/>
              <a:gdLst>
                <a:gd name="T0" fmla="*/ 0 w 153"/>
                <a:gd name="T1" fmla="*/ 1 h 56"/>
                <a:gd name="T2" fmla="*/ 0 w 153"/>
                <a:gd name="T3" fmla="*/ 1 h 56"/>
                <a:gd name="T4" fmla="*/ 0 w 153"/>
                <a:gd name="T5" fmla="*/ 1 h 56"/>
                <a:gd name="T6" fmla="*/ 0 w 153"/>
                <a:gd name="T7" fmla="*/ 1 h 56"/>
                <a:gd name="T8" fmla="*/ 0 w 153"/>
                <a:gd name="T9" fmla="*/ 1 h 56"/>
                <a:gd name="T10" fmla="*/ 0 w 153"/>
                <a:gd name="T11" fmla="*/ 1 h 56"/>
                <a:gd name="T12" fmla="*/ 0 w 153"/>
                <a:gd name="T13" fmla="*/ 1 h 56"/>
                <a:gd name="T14" fmla="*/ 0 w 153"/>
                <a:gd name="T15" fmla="*/ 1 h 56"/>
                <a:gd name="T16" fmla="*/ 0 w 153"/>
                <a:gd name="T17" fmla="*/ 1 h 56"/>
                <a:gd name="T18" fmla="*/ 0 w 153"/>
                <a:gd name="T19" fmla="*/ 1 h 56"/>
                <a:gd name="T20" fmla="*/ 0 w 153"/>
                <a:gd name="T21" fmla="*/ 1 h 56"/>
                <a:gd name="T22" fmla="*/ 0 w 153"/>
                <a:gd name="T23" fmla="*/ 1 h 56"/>
                <a:gd name="T24" fmla="*/ 0 w 153"/>
                <a:gd name="T25" fmla="*/ 1 h 56"/>
                <a:gd name="T26" fmla="*/ 0 w 153"/>
                <a:gd name="T27" fmla="*/ 1 h 56"/>
                <a:gd name="T28" fmla="*/ 0 w 153"/>
                <a:gd name="T29" fmla="*/ 1 h 56"/>
                <a:gd name="T30" fmla="*/ 0 w 153"/>
                <a:gd name="T31" fmla="*/ 0 h 56"/>
                <a:gd name="T32" fmla="*/ 0 w 153"/>
                <a:gd name="T33" fmla="*/ 0 h 56"/>
                <a:gd name="T34" fmla="*/ 0 w 153"/>
                <a:gd name="T35" fmla="*/ 0 h 56"/>
                <a:gd name="T36" fmla="*/ 0 w 153"/>
                <a:gd name="T37" fmla="*/ 1 h 56"/>
                <a:gd name="T38" fmla="*/ 0 w 153"/>
                <a:gd name="T39" fmla="*/ 1 h 56"/>
                <a:gd name="T40" fmla="*/ 0 w 153"/>
                <a:gd name="T41" fmla="*/ 1 h 56"/>
                <a:gd name="T42" fmla="*/ 0 w 153"/>
                <a:gd name="T43" fmla="*/ 1 h 56"/>
                <a:gd name="T44" fmla="*/ 0 w 153"/>
                <a:gd name="T45" fmla="*/ 1 h 56"/>
                <a:gd name="T46" fmla="*/ 0 w 153"/>
                <a:gd name="T47" fmla="*/ 1 h 56"/>
                <a:gd name="T48" fmla="*/ 0 w 153"/>
                <a:gd name="T49" fmla="*/ 1 h 56"/>
                <a:gd name="T50" fmla="*/ 0 w 153"/>
                <a:gd name="T51" fmla="*/ 1 h 56"/>
                <a:gd name="T52" fmla="*/ 0 w 153"/>
                <a:gd name="T53" fmla="*/ 1 h 56"/>
                <a:gd name="T54" fmla="*/ 0 w 153"/>
                <a:gd name="T55" fmla="*/ 1 h 56"/>
                <a:gd name="T56" fmla="*/ 0 w 153"/>
                <a:gd name="T57" fmla="*/ 1 h 56"/>
                <a:gd name="T58" fmla="*/ 0 w 153"/>
                <a:gd name="T59" fmla="*/ 1 h 56"/>
                <a:gd name="T60" fmla="*/ 0 w 153"/>
                <a:gd name="T61" fmla="*/ 1 h 56"/>
                <a:gd name="T62" fmla="*/ 0 w 153"/>
                <a:gd name="T63" fmla="*/ 1 h 56"/>
                <a:gd name="T64" fmla="*/ 0 w 153"/>
                <a:gd name="T65" fmla="*/ 1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56"/>
                <a:gd name="T101" fmla="*/ 153 w 153"/>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56">
                  <a:moveTo>
                    <a:pt x="77" y="56"/>
                  </a:moveTo>
                  <a:lnTo>
                    <a:pt x="62" y="56"/>
                  </a:lnTo>
                  <a:lnTo>
                    <a:pt x="48" y="55"/>
                  </a:lnTo>
                  <a:lnTo>
                    <a:pt x="35" y="51"/>
                  </a:lnTo>
                  <a:lnTo>
                    <a:pt x="23" y="48"/>
                  </a:lnTo>
                  <a:lnTo>
                    <a:pt x="13" y="44"/>
                  </a:lnTo>
                  <a:lnTo>
                    <a:pt x="6" y="39"/>
                  </a:lnTo>
                  <a:lnTo>
                    <a:pt x="2" y="34"/>
                  </a:lnTo>
                  <a:lnTo>
                    <a:pt x="0" y="28"/>
                  </a:lnTo>
                  <a:lnTo>
                    <a:pt x="2" y="23"/>
                  </a:lnTo>
                  <a:lnTo>
                    <a:pt x="6" y="18"/>
                  </a:lnTo>
                  <a:lnTo>
                    <a:pt x="13" y="13"/>
                  </a:lnTo>
                  <a:lnTo>
                    <a:pt x="23" y="9"/>
                  </a:lnTo>
                  <a:lnTo>
                    <a:pt x="35" y="6"/>
                  </a:lnTo>
                  <a:lnTo>
                    <a:pt x="48" y="2"/>
                  </a:lnTo>
                  <a:lnTo>
                    <a:pt x="62" y="0"/>
                  </a:lnTo>
                  <a:lnTo>
                    <a:pt x="77" y="0"/>
                  </a:lnTo>
                  <a:lnTo>
                    <a:pt x="93" y="0"/>
                  </a:lnTo>
                  <a:lnTo>
                    <a:pt x="107" y="2"/>
                  </a:lnTo>
                  <a:lnTo>
                    <a:pt x="120" y="6"/>
                  </a:lnTo>
                  <a:lnTo>
                    <a:pt x="130" y="9"/>
                  </a:lnTo>
                  <a:lnTo>
                    <a:pt x="140" y="13"/>
                  </a:lnTo>
                  <a:lnTo>
                    <a:pt x="147" y="18"/>
                  </a:lnTo>
                  <a:lnTo>
                    <a:pt x="152" y="23"/>
                  </a:lnTo>
                  <a:lnTo>
                    <a:pt x="153" y="28"/>
                  </a:lnTo>
                  <a:lnTo>
                    <a:pt x="152" y="34"/>
                  </a:lnTo>
                  <a:lnTo>
                    <a:pt x="147" y="39"/>
                  </a:lnTo>
                  <a:lnTo>
                    <a:pt x="140" y="44"/>
                  </a:lnTo>
                  <a:lnTo>
                    <a:pt x="130" y="48"/>
                  </a:lnTo>
                  <a:lnTo>
                    <a:pt x="120" y="51"/>
                  </a:lnTo>
                  <a:lnTo>
                    <a:pt x="107" y="55"/>
                  </a:lnTo>
                  <a:lnTo>
                    <a:pt x="93" y="56"/>
                  </a:lnTo>
                  <a:lnTo>
                    <a:pt x="77" y="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61" name="Freeform 136"/>
            <p:cNvSpPr>
              <a:spLocks/>
            </p:cNvSpPr>
            <p:nvPr/>
          </p:nvSpPr>
          <p:spPr bwMode="auto">
            <a:xfrm>
              <a:off x="6666" y="5449"/>
              <a:ext cx="148" cy="105"/>
            </a:xfrm>
            <a:custGeom>
              <a:avLst/>
              <a:gdLst>
                <a:gd name="T0" fmla="*/ 0 w 297"/>
                <a:gd name="T1" fmla="*/ 1 h 210"/>
                <a:gd name="T2" fmla="*/ 0 w 297"/>
                <a:gd name="T3" fmla="*/ 1 h 210"/>
                <a:gd name="T4" fmla="*/ 0 w 297"/>
                <a:gd name="T5" fmla="*/ 1 h 210"/>
                <a:gd name="T6" fmla="*/ 0 w 297"/>
                <a:gd name="T7" fmla="*/ 1 h 210"/>
                <a:gd name="T8" fmla="*/ 0 w 297"/>
                <a:gd name="T9" fmla="*/ 1 h 210"/>
                <a:gd name="T10" fmla="*/ 0 w 297"/>
                <a:gd name="T11" fmla="*/ 1 h 210"/>
                <a:gd name="T12" fmla="*/ 0 w 297"/>
                <a:gd name="T13" fmla="*/ 1 h 210"/>
                <a:gd name="T14" fmla="*/ 0 w 297"/>
                <a:gd name="T15" fmla="*/ 1 h 210"/>
                <a:gd name="T16" fmla="*/ 0 w 297"/>
                <a:gd name="T17" fmla="*/ 1 h 210"/>
                <a:gd name="T18" fmla="*/ 0 w 297"/>
                <a:gd name="T19" fmla="*/ 1 h 210"/>
                <a:gd name="T20" fmla="*/ 0 w 297"/>
                <a:gd name="T21" fmla="*/ 1 h 210"/>
                <a:gd name="T22" fmla="*/ 0 w 297"/>
                <a:gd name="T23" fmla="*/ 1 h 210"/>
                <a:gd name="T24" fmla="*/ 0 w 297"/>
                <a:gd name="T25" fmla="*/ 1 h 210"/>
                <a:gd name="T26" fmla="*/ 0 w 297"/>
                <a:gd name="T27" fmla="*/ 0 h 210"/>
                <a:gd name="T28" fmla="*/ 0 w 297"/>
                <a:gd name="T29" fmla="*/ 1 h 210"/>
                <a:gd name="T30" fmla="*/ 0 w 297"/>
                <a:gd name="T31" fmla="*/ 1 h 210"/>
                <a:gd name="T32" fmla="*/ 0 w 297"/>
                <a:gd name="T33" fmla="*/ 1 h 210"/>
                <a:gd name="T34" fmla="*/ 0 w 297"/>
                <a:gd name="T35" fmla="*/ 1 h 210"/>
                <a:gd name="T36" fmla="*/ 0 w 297"/>
                <a:gd name="T37" fmla="*/ 1 h 210"/>
                <a:gd name="T38" fmla="*/ 0 w 297"/>
                <a:gd name="T39" fmla="*/ 1 h 210"/>
                <a:gd name="T40" fmla="*/ 0 w 297"/>
                <a:gd name="T41" fmla="*/ 1 h 210"/>
                <a:gd name="T42" fmla="*/ 0 w 297"/>
                <a:gd name="T43" fmla="*/ 1 h 210"/>
                <a:gd name="T44" fmla="*/ 0 w 297"/>
                <a:gd name="T45" fmla="*/ 1 h 210"/>
                <a:gd name="T46" fmla="*/ 0 w 297"/>
                <a:gd name="T47" fmla="*/ 1 h 210"/>
                <a:gd name="T48" fmla="*/ 0 w 297"/>
                <a:gd name="T49" fmla="*/ 1 h 210"/>
                <a:gd name="T50" fmla="*/ 0 w 297"/>
                <a:gd name="T51" fmla="*/ 1 h 210"/>
                <a:gd name="T52" fmla="*/ 0 w 297"/>
                <a:gd name="T53" fmla="*/ 1 h 210"/>
                <a:gd name="T54" fmla="*/ 0 w 297"/>
                <a:gd name="T55" fmla="*/ 1 h 210"/>
                <a:gd name="T56" fmla="*/ 0 w 297"/>
                <a:gd name="T57" fmla="*/ 1 h 210"/>
                <a:gd name="T58" fmla="*/ 0 w 297"/>
                <a:gd name="T59" fmla="*/ 1 h 210"/>
                <a:gd name="T60" fmla="*/ 0 w 297"/>
                <a:gd name="T61" fmla="*/ 1 h 210"/>
                <a:gd name="T62" fmla="*/ 0 w 297"/>
                <a:gd name="T63" fmla="*/ 1 h 210"/>
                <a:gd name="T64" fmla="*/ 0 w 297"/>
                <a:gd name="T65" fmla="*/ 1 h 210"/>
                <a:gd name="T66" fmla="*/ 0 w 297"/>
                <a:gd name="T67" fmla="*/ 1 h 210"/>
                <a:gd name="T68" fmla="*/ 0 w 297"/>
                <a:gd name="T69" fmla="*/ 1 h 210"/>
                <a:gd name="T70" fmla="*/ 0 w 297"/>
                <a:gd name="T71" fmla="*/ 1 h 210"/>
                <a:gd name="T72" fmla="*/ 0 w 297"/>
                <a:gd name="T73" fmla="*/ 1 h 210"/>
                <a:gd name="T74" fmla="*/ 0 w 297"/>
                <a:gd name="T75" fmla="*/ 1 h 210"/>
                <a:gd name="T76" fmla="*/ 0 w 297"/>
                <a:gd name="T77" fmla="*/ 1 h 210"/>
                <a:gd name="T78" fmla="*/ 0 w 297"/>
                <a:gd name="T79" fmla="*/ 1 h 210"/>
                <a:gd name="T80" fmla="*/ 0 w 297"/>
                <a:gd name="T81" fmla="*/ 1 h 210"/>
                <a:gd name="T82" fmla="*/ 0 w 297"/>
                <a:gd name="T83" fmla="*/ 1 h 210"/>
                <a:gd name="T84" fmla="*/ 0 w 297"/>
                <a:gd name="T85" fmla="*/ 1 h 210"/>
                <a:gd name="T86" fmla="*/ 0 w 297"/>
                <a:gd name="T87" fmla="*/ 1 h 210"/>
                <a:gd name="T88" fmla="*/ 0 w 297"/>
                <a:gd name="T89" fmla="*/ 1 h 210"/>
                <a:gd name="T90" fmla="*/ 0 w 297"/>
                <a:gd name="T91" fmla="*/ 1 h 210"/>
                <a:gd name="T92" fmla="*/ 0 w 297"/>
                <a:gd name="T93" fmla="*/ 1 h 210"/>
                <a:gd name="T94" fmla="*/ 0 w 297"/>
                <a:gd name="T95" fmla="*/ 1 h 210"/>
                <a:gd name="T96" fmla="*/ 0 w 297"/>
                <a:gd name="T97" fmla="*/ 1 h 210"/>
                <a:gd name="T98" fmla="*/ 0 w 297"/>
                <a:gd name="T99" fmla="*/ 1 h 210"/>
                <a:gd name="T100" fmla="*/ 0 w 297"/>
                <a:gd name="T101" fmla="*/ 1 h 210"/>
                <a:gd name="T102" fmla="*/ 0 w 297"/>
                <a:gd name="T103" fmla="*/ 1 h 2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7"/>
                <a:gd name="T157" fmla="*/ 0 h 210"/>
                <a:gd name="T158" fmla="*/ 297 w 297"/>
                <a:gd name="T159" fmla="*/ 210 h 2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7" h="210">
                  <a:moveTo>
                    <a:pt x="297" y="210"/>
                  </a:moveTo>
                  <a:lnTo>
                    <a:pt x="297" y="196"/>
                  </a:lnTo>
                  <a:lnTo>
                    <a:pt x="297" y="179"/>
                  </a:lnTo>
                  <a:lnTo>
                    <a:pt x="295" y="159"/>
                  </a:lnTo>
                  <a:lnTo>
                    <a:pt x="295" y="138"/>
                  </a:lnTo>
                  <a:lnTo>
                    <a:pt x="295" y="128"/>
                  </a:lnTo>
                  <a:lnTo>
                    <a:pt x="295" y="117"/>
                  </a:lnTo>
                  <a:lnTo>
                    <a:pt x="295" y="110"/>
                  </a:lnTo>
                  <a:lnTo>
                    <a:pt x="297" y="105"/>
                  </a:lnTo>
                  <a:lnTo>
                    <a:pt x="293" y="103"/>
                  </a:lnTo>
                  <a:lnTo>
                    <a:pt x="290" y="102"/>
                  </a:lnTo>
                  <a:lnTo>
                    <a:pt x="285" y="100"/>
                  </a:lnTo>
                  <a:lnTo>
                    <a:pt x="283" y="98"/>
                  </a:lnTo>
                  <a:lnTo>
                    <a:pt x="280" y="96"/>
                  </a:lnTo>
                  <a:lnTo>
                    <a:pt x="275" y="95"/>
                  </a:lnTo>
                  <a:lnTo>
                    <a:pt x="273" y="93"/>
                  </a:lnTo>
                  <a:lnTo>
                    <a:pt x="268" y="91"/>
                  </a:lnTo>
                  <a:lnTo>
                    <a:pt x="260" y="82"/>
                  </a:lnTo>
                  <a:lnTo>
                    <a:pt x="248" y="70"/>
                  </a:lnTo>
                  <a:lnTo>
                    <a:pt x="234" y="58"/>
                  </a:lnTo>
                  <a:lnTo>
                    <a:pt x="220" y="48"/>
                  </a:lnTo>
                  <a:lnTo>
                    <a:pt x="207" y="35"/>
                  </a:lnTo>
                  <a:lnTo>
                    <a:pt x="194" y="27"/>
                  </a:lnTo>
                  <a:lnTo>
                    <a:pt x="185" y="20"/>
                  </a:lnTo>
                  <a:lnTo>
                    <a:pt x="181" y="14"/>
                  </a:lnTo>
                  <a:lnTo>
                    <a:pt x="175" y="9"/>
                  </a:lnTo>
                  <a:lnTo>
                    <a:pt x="167" y="4"/>
                  </a:lnTo>
                  <a:lnTo>
                    <a:pt x="157" y="0"/>
                  </a:lnTo>
                  <a:lnTo>
                    <a:pt x="146" y="0"/>
                  </a:lnTo>
                  <a:lnTo>
                    <a:pt x="137" y="2"/>
                  </a:lnTo>
                  <a:lnTo>
                    <a:pt x="128" y="4"/>
                  </a:lnTo>
                  <a:lnTo>
                    <a:pt x="118" y="6"/>
                  </a:lnTo>
                  <a:lnTo>
                    <a:pt x="108" y="7"/>
                  </a:lnTo>
                  <a:lnTo>
                    <a:pt x="98" y="11"/>
                  </a:lnTo>
                  <a:lnTo>
                    <a:pt x="90" y="13"/>
                  </a:lnTo>
                  <a:lnTo>
                    <a:pt x="83" y="13"/>
                  </a:lnTo>
                  <a:lnTo>
                    <a:pt x="77" y="14"/>
                  </a:lnTo>
                  <a:lnTo>
                    <a:pt x="67" y="16"/>
                  </a:lnTo>
                  <a:lnTo>
                    <a:pt x="56" y="18"/>
                  </a:lnTo>
                  <a:lnTo>
                    <a:pt x="44" y="21"/>
                  </a:lnTo>
                  <a:lnTo>
                    <a:pt x="38" y="25"/>
                  </a:lnTo>
                  <a:lnTo>
                    <a:pt x="34" y="35"/>
                  </a:lnTo>
                  <a:lnTo>
                    <a:pt x="28" y="53"/>
                  </a:lnTo>
                  <a:lnTo>
                    <a:pt x="21" y="70"/>
                  </a:lnTo>
                  <a:lnTo>
                    <a:pt x="16" y="82"/>
                  </a:lnTo>
                  <a:lnTo>
                    <a:pt x="10" y="95"/>
                  </a:lnTo>
                  <a:lnTo>
                    <a:pt x="3" y="112"/>
                  </a:lnTo>
                  <a:lnTo>
                    <a:pt x="0" y="130"/>
                  </a:lnTo>
                  <a:lnTo>
                    <a:pt x="3" y="138"/>
                  </a:lnTo>
                  <a:lnTo>
                    <a:pt x="8" y="138"/>
                  </a:lnTo>
                  <a:lnTo>
                    <a:pt x="14" y="138"/>
                  </a:lnTo>
                  <a:lnTo>
                    <a:pt x="18" y="138"/>
                  </a:lnTo>
                  <a:lnTo>
                    <a:pt x="23" y="137"/>
                  </a:lnTo>
                  <a:lnTo>
                    <a:pt x="28" y="145"/>
                  </a:lnTo>
                  <a:lnTo>
                    <a:pt x="36" y="156"/>
                  </a:lnTo>
                  <a:lnTo>
                    <a:pt x="43" y="166"/>
                  </a:lnTo>
                  <a:lnTo>
                    <a:pt x="47" y="170"/>
                  </a:lnTo>
                  <a:lnTo>
                    <a:pt x="50" y="170"/>
                  </a:lnTo>
                  <a:lnTo>
                    <a:pt x="54" y="166"/>
                  </a:lnTo>
                  <a:lnTo>
                    <a:pt x="56" y="159"/>
                  </a:lnTo>
                  <a:lnTo>
                    <a:pt x="56" y="151"/>
                  </a:lnTo>
                  <a:lnTo>
                    <a:pt x="54" y="145"/>
                  </a:lnTo>
                  <a:lnTo>
                    <a:pt x="54" y="142"/>
                  </a:lnTo>
                  <a:lnTo>
                    <a:pt x="54" y="140"/>
                  </a:lnTo>
                  <a:lnTo>
                    <a:pt x="53" y="137"/>
                  </a:lnTo>
                  <a:lnTo>
                    <a:pt x="58" y="140"/>
                  </a:lnTo>
                  <a:lnTo>
                    <a:pt x="66" y="145"/>
                  </a:lnTo>
                  <a:lnTo>
                    <a:pt x="73" y="149"/>
                  </a:lnTo>
                  <a:lnTo>
                    <a:pt x="80" y="145"/>
                  </a:lnTo>
                  <a:lnTo>
                    <a:pt x="83" y="147"/>
                  </a:lnTo>
                  <a:lnTo>
                    <a:pt x="86" y="151"/>
                  </a:lnTo>
                  <a:lnTo>
                    <a:pt x="87" y="152"/>
                  </a:lnTo>
                  <a:lnTo>
                    <a:pt x="90" y="152"/>
                  </a:lnTo>
                  <a:lnTo>
                    <a:pt x="93" y="151"/>
                  </a:lnTo>
                  <a:lnTo>
                    <a:pt x="96" y="147"/>
                  </a:lnTo>
                  <a:lnTo>
                    <a:pt x="97" y="144"/>
                  </a:lnTo>
                  <a:lnTo>
                    <a:pt x="97" y="138"/>
                  </a:lnTo>
                  <a:lnTo>
                    <a:pt x="103" y="140"/>
                  </a:lnTo>
                  <a:lnTo>
                    <a:pt x="108" y="140"/>
                  </a:lnTo>
                  <a:lnTo>
                    <a:pt x="116" y="142"/>
                  </a:lnTo>
                  <a:lnTo>
                    <a:pt x="123" y="142"/>
                  </a:lnTo>
                  <a:lnTo>
                    <a:pt x="130" y="144"/>
                  </a:lnTo>
                  <a:lnTo>
                    <a:pt x="137" y="144"/>
                  </a:lnTo>
                  <a:lnTo>
                    <a:pt x="143" y="144"/>
                  </a:lnTo>
                  <a:lnTo>
                    <a:pt x="147" y="144"/>
                  </a:lnTo>
                  <a:lnTo>
                    <a:pt x="154" y="142"/>
                  </a:lnTo>
                  <a:lnTo>
                    <a:pt x="160" y="142"/>
                  </a:lnTo>
                  <a:lnTo>
                    <a:pt x="164" y="144"/>
                  </a:lnTo>
                  <a:lnTo>
                    <a:pt x="167" y="145"/>
                  </a:lnTo>
                  <a:lnTo>
                    <a:pt x="170" y="147"/>
                  </a:lnTo>
                  <a:lnTo>
                    <a:pt x="175" y="152"/>
                  </a:lnTo>
                  <a:lnTo>
                    <a:pt x="183" y="159"/>
                  </a:lnTo>
                  <a:lnTo>
                    <a:pt x="191" y="168"/>
                  </a:lnTo>
                  <a:lnTo>
                    <a:pt x="200" y="175"/>
                  </a:lnTo>
                  <a:lnTo>
                    <a:pt x="208" y="182"/>
                  </a:lnTo>
                  <a:lnTo>
                    <a:pt x="215" y="187"/>
                  </a:lnTo>
                  <a:lnTo>
                    <a:pt x="220" y="191"/>
                  </a:lnTo>
                  <a:lnTo>
                    <a:pt x="224" y="192"/>
                  </a:lnTo>
                  <a:lnTo>
                    <a:pt x="233" y="192"/>
                  </a:lnTo>
                  <a:lnTo>
                    <a:pt x="243" y="196"/>
                  </a:lnTo>
                  <a:lnTo>
                    <a:pt x="255" y="198"/>
                  </a:lnTo>
                  <a:lnTo>
                    <a:pt x="268" y="201"/>
                  </a:lnTo>
                  <a:lnTo>
                    <a:pt x="280" y="203"/>
                  </a:lnTo>
                  <a:lnTo>
                    <a:pt x="290" y="206"/>
                  </a:lnTo>
                  <a:lnTo>
                    <a:pt x="297" y="2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62" name="Freeform 137"/>
            <p:cNvSpPr>
              <a:spLocks/>
            </p:cNvSpPr>
            <p:nvPr/>
          </p:nvSpPr>
          <p:spPr bwMode="auto">
            <a:xfrm>
              <a:off x="6508" y="5538"/>
              <a:ext cx="286" cy="123"/>
            </a:xfrm>
            <a:custGeom>
              <a:avLst/>
              <a:gdLst>
                <a:gd name="T0" fmla="*/ 0 w 573"/>
                <a:gd name="T1" fmla="*/ 1 h 246"/>
                <a:gd name="T2" fmla="*/ 0 w 573"/>
                <a:gd name="T3" fmla="*/ 1 h 246"/>
                <a:gd name="T4" fmla="*/ 0 w 573"/>
                <a:gd name="T5" fmla="*/ 1 h 246"/>
                <a:gd name="T6" fmla="*/ 0 w 573"/>
                <a:gd name="T7" fmla="*/ 1 h 246"/>
                <a:gd name="T8" fmla="*/ 0 w 573"/>
                <a:gd name="T9" fmla="*/ 1 h 246"/>
                <a:gd name="T10" fmla="*/ 0 w 573"/>
                <a:gd name="T11" fmla="*/ 1 h 246"/>
                <a:gd name="T12" fmla="*/ 0 w 573"/>
                <a:gd name="T13" fmla="*/ 1 h 246"/>
                <a:gd name="T14" fmla="*/ 0 w 573"/>
                <a:gd name="T15" fmla="*/ 1 h 246"/>
                <a:gd name="T16" fmla="*/ 0 w 573"/>
                <a:gd name="T17" fmla="*/ 1 h 246"/>
                <a:gd name="T18" fmla="*/ 0 w 573"/>
                <a:gd name="T19" fmla="*/ 1 h 246"/>
                <a:gd name="T20" fmla="*/ 0 w 573"/>
                <a:gd name="T21" fmla="*/ 1 h 246"/>
                <a:gd name="T22" fmla="*/ 0 w 573"/>
                <a:gd name="T23" fmla="*/ 1 h 246"/>
                <a:gd name="T24" fmla="*/ 0 w 573"/>
                <a:gd name="T25" fmla="*/ 1 h 246"/>
                <a:gd name="T26" fmla="*/ 0 w 573"/>
                <a:gd name="T27" fmla="*/ 1 h 246"/>
                <a:gd name="T28" fmla="*/ 0 w 573"/>
                <a:gd name="T29" fmla="*/ 1 h 246"/>
                <a:gd name="T30" fmla="*/ 0 w 573"/>
                <a:gd name="T31" fmla="*/ 1 h 246"/>
                <a:gd name="T32" fmla="*/ 0 w 573"/>
                <a:gd name="T33" fmla="*/ 1 h 246"/>
                <a:gd name="T34" fmla="*/ 0 w 573"/>
                <a:gd name="T35" fmla="*/ 1 h 246"/>
                <a:gd name="T36" fmla="*/ 0 w 573"/>
                <a:gd name="T37" fmla="*/ 1 h 246"/>
                <a:gd name="T38" fmla="*/ 0 w 573"/>
                <a:gd name="T39" fmla="*/ 1 h 246"/>
                <a:gd name="T40" fmla="*/ 0 w 573"/>
                <a:gd name="T41" fmla="*/ 1 h 246"/>
                <a:gd name="T42" fmla="*/ 0 w 573"/>
                <a:gd name="T43" fmla="*/ 1 h 246"/>
                <a:gd name="T44" fmla="*/ 0 w 573"/>
                <a:gd name="T45" fmla="*/ 1 h 246"/>
                <a:gd name="T46" fmla="*/ 0 w 573"/>
                <a:gd name="T47" fmla="*/ 1 h 246"/>
                <a:gd name="T48" fmla="*/ 0 w 573"/>
                <a:gd name="T49" fmla="*/ 1 h 246"/>
                <a:gd name="T50" fmla="*/ 0 w 573"/>
                <a:gd name="T51" fmla="*/ 1 h 246"/>
                <a:gd name="T52" fmla="*/ 0 w 573"/>
                <a:gd name="T53" fmla="*/ 1 h 246"/>
                <a:gd name="T54" fmla="*/ 0 w 573"/>
                <a:gd name="T55" fmla="*/ 1 h 246"/>
                <a:gd name="T56" fmla="*/ 0 w 573"/>
                <a:gd name="T57" fmla="*/ 1 h 246"/>
                <a:gd name="T58" fmla="*/ 0 w 573"/>
                <a:gd name="T59" fmla="*/ 1 h 246"/>
                <a:gd name="T60" fmla="*/ 0 w 573"/>
                <a:gd name="T61" fmla="*/ 1 h 246"/>
                <a:gd name="T62" fmla="*/ 0 w 573"/>
                <a:gd name="T63" fmla="*/ 1 h 246"/>
                <a:gd name="T64" fmla="*/ 0 w 573"/>
                <a:gd name="T65" fmla="*/ 1 h 246"/>
                <a:gd name="T66" fmla="*/ 0 w 573"/>
                <a:gd name="T67" fmla="*/ 1 h 246"/>
                <a:gd name="T68" fmla="*/ 0 w 573"/>
                <a:gd name="T69" fmla="*/ 1 h 246"/>
                <a:gd name="T70" fmla="*/ 0 w 573"/>
                <a:gd name="T71" fmla="*/ 1 h 246"/>
                <a:gd name="T72" fmla="*/ 0 w 573"/>
                <a:gd name="T73" fmla="*/ 1 h 246"/>
                <a:gd name="T74" fmla="*/ 0 w 573"/>
                <a:gd name="T75" fmla="*/ 1 h 246"/>
                <a:gd name="T76" fmla="*/ 0 w 573"/>
                <a:gd name="T77" fmla="*/ 1 h 246"/>
                <a:gd name="T78" fmla="*/ 0 w 573"/>
                <a:gd name="T79" fmla="*/ 1 h 246"/>
                <a:gd name="T80" fmla="*/ 0 w 573"/>
                <a:gd name="T81" fmla="*/ 1 h 246"/>
                <a:gd name="T82" fmla="*/ 0 w 573"/>
                <a:gd name="T83" fmla="*/ 1 h 246"/>
                <a:gd name="T84" fmla="*/ 0 w 573"/>
                <a:gd name="T85" fmla="*/ 1 h 246"/>
                <a:gd name="T86" fmla="*/ 0 w 573"/>
                <a:gd name="T87" fmla="*/ 1 h 246"/>
                <a:gd name="T88" fmla="*/ 0 w 573"/>
                <a:gd name="T89" fmla="*/ 1 h 246"/>
                <a:gd name="T90" fmla="*/ 0 w 573"/>
                <a:gd name="T91" fmla="*/ 1 h 246"/>
                <a:gd name="T92" fmla="*/ 0 w 573"/>
                <a:gd name="T93" fmla="*/ 1 h 246"/>
                <a:gd name="T94" fmla="*/ 0 w 573"/>
                <a:gd name="T95" fmla="*/ 1 h 246"/>
                <a:gd name="T96" fmla="*/ 0 w 573"/>
                <a:gd name="T97" fmla="*/ 1 h 246"/>
                <a:gd name="T98" fmla="*/ 0 w 573"/>
                <a:gd name="T99" fmla="*/ 1 h 246"/>
                <a:gd name="T100" fmla="*/ 0 w 573"/>
                <a:gd name="T101" fmla="*/ 1 h 246"/>
                <a:gd name="T102" fmla="*/ 0 w 573"/>
                <a:gd name="T103" fmla="*/ 1 h 246"/>
                <a:gd name="T104" fmla="*/ 0 w 573"/>
                <a:gd name="T105" fmla="*/ 1 h 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246"/>
                <a:gd name="T161" fmla="*/ 573 w 573"/>
                <a:gd name="T162" fmla="*/ 246 h 2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246">
                  <a:moveTo>
                    <a:pt x="561" y="40"/>
                  </a:moveTo>
                  <a:lnTo>
                    <a:pt x="563" y="43"/>
                  </a:lnTo>
                  <a:lnTo>
                    <a:pt x="566" y="47"/>
                  </a:lnTo>
                  <a:lnTo>
                    <a:pt x="567" y="52"/>
                  </a:lnTo>
                  <a:lnTo>
                    <a:pt x="569" y="55"/>
                  </a:lnTo>
                  <a:lnTo>
                    <a:pt x="573" y="82"/>
                  </a:lnTo>
                  <a:lnTo>
                    <a:pt x="573" y="110"/>
                  </a:lnTo>
                  <a:lnTo>
                    <a:pt x="571" y="136"/>
                  </a:lnTo>
                  <a:lnTo>
                    <a:pt x="571" y="160"/>
                  </a:lnTo>
                  <a:lnTo>
                    <a:pt x="571" y="178"/>
                  </a:lnTo>
                  <a:lnTo>
                    <a:pt x="569" y="202"/>
                  </a:lnTo>
                  <a:lnTo>
                    <a:pt x="566" y="227"/>
                  </a:lnTo>
                  <a:lnTo>
                    <a:pt x="563" y="246"/>
                  </a:lnTo>
                  <a:lnTo>
                    <a:pt x="550" y="244"/>
                  </a:lnTo>
                  <a:lnTo>
                    <a:pt x="537" y="242"/>
                  </a:lnTo>
                  <a:lnTo>
                    <a:pt x="524" y="241"/>
                  </a:lnTo>
                  <a:lnTo>
                    <a:pt x="511" y="237"/>
                  </a:lnTo>
                  <a:lnTo>
                    <a:pt x="500" y="235"/>
                  </a:lnTo>
                  <a:lnTo>
                    <a:pt x="490" y="234"/>
                  </a:lnTo>
                  <a:lnTo>
                    <a:pt x="483" y="232"/>
                  </a:lnTo>
                  <a:lnTo>
                    <a:pt x="477" y="230"/>
                  </a:lnTo>
                  <a:lnTo>
                    <a:pt x="472" y="228"/>
                  </a:lnTo>
                  <a:lnTo>
                    <a:pt x="464" y="227"/>
                  </a:lnTo>
                  <a:lnTo>
                    <a:pt x="456" y="225"/>
                  </a:lnTo>
                  <a:lnTo>
                    <a:pt x="447" y="223"/>
                  </a:lnTo>
                  <a:lnTo>
                    <a:pt x="437" y="221"/>
                  </a:lnTo>
                  <a:lnTo>
                    <a:pt x="429" y="220"/>
                  </a:lnTo>
                  <a:lnTo>
                    <a:pt x="420" y="218"/>
                  </a:lnTo>
                  <a:lnTo>
                    <a:pt x="413" y="218"/>
                  </a:lnTo>
                  <a:lnTo>
                    <a:pt x="403" y="218"/>
                  </a:lnTo>
                  <a:lnTo>
                    <a:pt x="393" y="216"/>
                  </a:lnTo>
                  <a:lnTo>
                    <a:pt x="382" y="214"/>
                  </a:lnTo>
                  <a:lnTo>
                    <a:pt x="370" y="211"/>
                  </a:lnTo>
                  <a:lnTo>
                    <a:pt x="360" y="209"/>
                  </a:lnTo>
                  <a:lnTo>
                    <a:pt x="350" y="207"/>
                  </a:lnTo>
                  <a:lnTo>
                    <a:pt x="343" y="206"/>
                  </a:lnTo>
                  <a:lnTo>
                    <a:pt x="337" y="204"/>
                  </a:lnTo>
                  <a:lnTo>
                    <a:pt x="334" y="204"/>
                  </a:lnTo>
                  <a:lnTo>
                    <a:pt x="332" y="202"/>
                  </a:lnTo>
                  <a:lnTo>
                    <a:pt x="326" y="202"/>
                  </a:lnTo>
                  <a:lnTo>
                    <a:pt x="322" y="200"/>
                  </a:lnTo>
                  <a:lnTo>
                    <a:pt x="316" y="199"/>
                  </a:lnTo>
                  <a:lnTo>
                    <a:pt x="309" y="199"/>
                  </a:lnTo>
                  <a:lnTo>
                    <a:pt x="302" y="197"/>
                  </a:lnTo>
                  <a:lnTo>
                    <a:pt x="294" y="197"/>
                  </a:lnTo>
                  <a:lnTo>
                    <a:pt x="287" y="195"/>
                  </a:lnTo>
                  <a:lnTo>
                    <a:pt x="282" y="195"/>
                  </a:lnTo>
                  <a:lnTo>
                    <a:pt x="274" y="193"/>
                  </a:lnTo>
                  <a:lnTo>
                    <a:pt x="267" y="193"/>
                  </a:lnTo>
                  <a:lnTo>
                    <a:pt x="262" y="192"/>
                  </a:lnTo>
                  <a:lnTo>
                    <a:pt x="257" y="192"/>
                  </a:lnTo>
                  <a:lnTo>
                    <a:pt x="252" y="192"/>
                  </a:lnTo>
                  <a:lnTo>
                    <a:pt x="246" y="190"/>
                  </a:lnTo>
                  <a:lnTo>
                    <a:pt x="234" y="190"/>
                  </a:lnTo>
                  <a:lnTo>
                    <a:pt x="222" y="190"/>
                  </a:lnTo>
                  <a:lnTo>
                    <a:pt x="209" y="190"/>
                  </a:lnTo>
                  <a:lnTo>
                    <a:pt x="196" y="190"/>
                  </a:lnTo>
                  <a:lnTo>
                    <a:pt x="183" y="192"/>
                  </a:lnTo>
                  <a:lnTo>
                    <a:pt x="172" y="193"/>
                  </a:lnTo>
                  <a:lnTo>
                    <a:pt x="162" y="193"/>
                  </a:lnTo>
                  <a:lnTo>
                    <a:pt x="154" y="195"/>
                  </a:lnTo>
                  <a:lnTo>
                    <a:pt x="146" y="197"/>
                  </a:lnTo>
                  <a:lnTo>
                    <a:pt x="136" y="199"/>
                  </a:lnTo>
                  <a:lnTo>
                    <a:pt x="123" y="202"/>
                  </a:lnTo>
                  <a:lnTo>
                    <a:pt x="109" y="204"/>
                  </a:lnTo>
                  <a:lnTo>
                    <a:pt x="96" y="206"/>
                  </a:lnTo>
                  <a:lnTo>
                    <a:pt x="83" y="207"/>
                  </a:lnTo>
                  <a:lnTo>
                    <a:pt x="73" y="207"/>
                  </a:lnTo>
                  <a:lnTo>
                    <a:pt x="66" y="207"/>
                  </a:lnTo>
                  <a:lnTo>
                    <a:pt x="60" y="202"/>
                  </a:lnTo>
                  <a:lnTo>
                    <a:pt x="57" y="193"/>
                  </a:lnTo>
                  <a:lnTo>
                    <a:pt x="57" y="183"/>
                  </a:lnTo>
                  <a:lnTo>
                    <a:pt x="57" y="176"/>
                  </a:lnTo>
                  <a:lnTo>
                    <a:pt x="57" y="171"/>
                  </a:lnTo>
                  <a:lnTo>
                    <a:pt x="53" y="167"/>
                  </a:lnTo>
                  <a:lnTo>
                    <a:pt x="49" y="164"/>
                  </a:lnTo>
                  <a:lnTo>
                    <a:pt x="43" y="160"/>
                  </a:lnTo>
                  <a:lnTo>
                    <a:pt x="37" y="157"/>
                  </a:lnTo>
                  <a:lnTo>
                    <a:pt x="30" y="151"/>
                  </a:lnTo>
                  <a:lnTo>
                    <a:pt x="23" y="144"/>
                  </a:lnTo>
                  <a:lnTo>
                    <a:pt x="20" y="137"/>
                  </a:lnTo>
                  <a:lnTo>
                    <a:pt x="20" y="132"/>
                  </a:lnTo>
                  <a:lnTo>
                    <a:pt x="20" y="125"/>
                  </a:lnTo>
                  <a:lnTo>
                    <a:pt x="22" y="120"/>
                  </a:lnTo>
                  <a:lnTo>
                    <a:pt x="25" y="117"/>
                  </a:lnTo>
                  <a:lnTo>
                    <a:pt x="26" y="113"/>
                  </a:lnTo>
                  <a:lnTo>
                    <a:pt x="27" y="108"/>
                  </a:lnTo>
                  <a:lnTo>
                    <a:pt x="27" y="104"/>
                  </a:lnTo>
                  <a:lnTo>
                    <a:pt x="23" y="99"/>
                  </a:lnTo>
                  <a:lnTo>
                    <a:pt x="17" y="96"/>
                  </a:lnTo>
                  <a:lnTo>
                    <a:pt x="12" y="90"/>
                  </a:lnTo>
                  <a:lnTo>
                    <a:pt x="7" y="85"/>
                  </a:lnTo>
                  <a:lnTo>
                    <a:pt x="5" y="80"/>
                  </a:lnTo>
                  <a:lnTo>
                    <a:pt x="2" y="71"/>
                  </a:lnTo>
                  <a:lnTo>
                    <a:pt x="0" y="62"/>
                  </a:lnTo>
                  <a:lnTo>
                    <a:pt x="0" y="55"/>
                  </a:lnTo>
                  <a:lnTo>
                    <a:pt x="3" y="48"/>
                  </a:lnTo>
                  <a:lnTo>
                    <a:pt x="10" y="43"/>
                  </a:lnTo>
                  <a:lnTo>
                    <a:pt x="19" y="40"/>
                  </a:lnTo>
                  <a:lnTo>
                    <a:pt x="30" y="34"/>
                  </a:lnTo>
                  <a:lnTo>
                    <a:pt x="43" y="31"/>
                  </a:lnTo>
                  <a:lnTo>
                    <a:pt x="56" y="27"/>
                  </a:lnTo>
                  <a:lnTo>
                    <a:pt x="67" y="24"/>
                  </a:lnTo>
                  <a:lnTo>
                    <a:pt x="79" y="22"/>
                  </a:lnTo>
                  <a:lnTo>
                    <a:pt x="87" y="22"/>
                  </a:lnTo>
                  <a:lnTo>
                    <a:pt x="93" y="22"/>
                  </a:lnTo>
                  <a:lnTo>
                    <a:pt x="99" y="22"/>
                  </a:lnTo>
                  <a:lnTo>
                    <a:pt x="105" y="22"/>
                  </a:lnTo>
                  <a:lnTo>
                    <a:pt x="109" y="22"/>
                  </a:lnTo>
                  <a:lnTo>
                    <a:pt x="112" y="17"/>
                  </a:lnTo>
                  <a:lnTo>
                    <a:pt x="115" y="12"/>
                  </a:lnTo>
                  <a:lnTo>
                    <a:pt x="116" y="6"/>
                  </a:lnTo>
                  <a:lnTo>
                    <a:pt x="119" y="0"/>
                  </a:lnTo>
                  <a:lnTo>
                    <a:pt x="124" y="1"/>
                  </a:lnTo>
                  <a:lnTo>
                    <a:pt x="130" y="5"/>
                  </a:lnTo>
                  <a:lnTo>
                    <a:pt x="136" y="8"/>
                  </a:lnTo>
                  <a:lnTo>
                    <a:pt x="143" y="12"/>
                  </a:lnTo>
                  <a:lnTo>
                    <a:pt x="150" y="15"/>
                  </a:lnTo>
                  <a:lnTo>
                    <a:pt x="156" y="20"/>
                  </a:lnTo>
                  <a:lnTo>
                    <a:pt x="160" y="24"/>
                  </a:lnTo>
                  <a:lnTo>
                    <a:pt x="164" y="26"/>
                  </a:lnTo>
                  <a:lnTo>
                    <a:pt x="169" y="29"/>
                  </a:lnTo>
                  <a:lnTo>
                    <a:pt x="173" y="33"/>
                  </a:lnTo>
                  <a:lnTo>
                    <a:pt x="177" y="38"/>
                  </a:lnTo>
                  <a:lnTo>
                    <a:pt x="183" y="43"/>
                  </a:lnTo>
                  <a:lnTo>
                    <a:pt x="187" y="48"/>
                  </a:lnTo>
                  <a:lnTo>
                    <a:pt x="194" y="52"/>
                  </a:lnTo>
                  <a:lnTo>
                    <a:pt x="202" y="55"/>
                  </a:lnTo>
                  <a:lnTo>
                    <a:pt x="209" y="59"/>
                  </a:lnTo>
                  <a:lnTo>
                    <a:pt x="214" y="61"/>
                  </a:lnTo>
                  <a:lnTo>
                    <a:pt x="220" y="61"/>
                  </a:lnTo>
                  <a:lnTo>
                    <a:pt x="227" y="62"/>
                  </a:lnTo>
                  <a:lnTo>
                    <a:pt x="236" y="62"/>
                  </a:lnTo>
                  <a:lnTo>
                    <a:pt x="243" y="64"/>
                  </a:lnTo>
                  <a:lnTo>
                    <a:pt x="252" y="64"/>
                  </a:lnTo>
                  <a:lnTo>
                    <a:pt x="260" y="64"/>
                  </a:lnTo>
                  <a:lnTo>
                    <a:pt x="269" y="64"/>
                  </a:lnTo>
                  <a:lnTo>
                    <a:pt x="279" y="66"/>
                  </a:lnTo>
                  <a:lnTo>
                    <a:pt x="287" y="66"/>
                  </a:lnTo>
                  <a:lnTo>
                    <a:pt x="294" y="66"/>
                  </a:lnTo>
                  <a:lnTo>
                    <a:pt x="302" y="66"/>
                  </a:lnTo>
                  <a:lnTo>
                    <a:pt x="304" y="66"/>
                  </a:lnTo>
                  <a:lnTo>
                    <a:pt x="309" y="66"/>
                  </a:lnTo>
                  <a:lnTo>
                    <a:pt x="312" y="66"/>
                  </a:lnTo>
                  <a:lnTo>
                    <a:pt x="314" y="66"/>
                  </a:lnTo>
                  <a:lnTo>
                    <a:pt x="324" y="66"/>
                  </a:lnTo>
                  <a:lnTo>
                    <a:pt x="337" y="64"/>
                  </a:lnTo>
                  <a:lnTo>
                    <a:pt x="353" y="64"/>
                  </a:lnTo>
                  <a:lnTo>
                    <a:pt x="369" y="62"/>
                  </a:lnTo>
                  <a:lnTo>
                    <a:pt x="387" y="61"/>
                  </a:lnTo>
                  <a:lnTo>
                    <a:pt x="406" y="57"/>
                  </a:lnTo>
                  <a:lnTo>
                    <a:pt x="426" y="55"/>
                  </a:lnTo>
                  <a:lnTo>
                    <a:pt x="444" y="52"/>
                  </a:lnTo>
                  <a:lnTo>
                    <a:pt x="464" y="50"/>
                  </a:lnTo>
                  <a:lnTo>
                    <a:pt x="483" y="48"/>
                  </a:lnTo>
                  <a:lnTo>
                    <a:pt x="501" y="45"/>
                  </a:lnTo>
                  <a:lnTo>
                    <a:pt x="517" y="43"/>
                  </a:lnTo>
                  <a:lnTo>
                    <a:pt x="531" y="41"/>
                  </a:lnTo>
                  <a:lnTo>
                    <a:pt x="544" y="41"/>
                  </a:lnTo>
                  <a:lnTo>
                    <a:pt x="554" y="40"/>
                  </a:lnTo>
                  <a:lnTo>
                    <a:pt x="561" y="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63" name="Freeform 138"/>
            <p:cNvSpPr>
              <a:spLocks/>
            </p:cNvSpPr>
            <p:nvPr/>
          </p:nvSpPr>
          <p:spPr bwMode="auto">
            <a:xfrm>
              <a:off x="6552" y="5486"/>
              <a:ext cx="41" cy="64"/>
            </a:xfrm>
            <a:custGeom>
              <a:avLst/>
              <a:gdLst>
                <a:gd name="T0" fmla="*/ 0 w 83"/>
                <a:gd name="T1" fmla="*/ 1 h 127"/>
                <a:gd name="T2" fmla="*/ 0 w 83"/>
                <a:gd name="T3" fmla="*/ 1 h 127"/>
                <a:gd name="T4" fmla="*/ 0 w 83"/>
                <a:gd name="T5" fmla="*/ 1 h 127"/>
                <a:gd name="T6" fmla="*/ 0 w 83"/>
                <a:gd name="T7" fmla="*/ 1 h 127"/>
                <a:gd name="T8" fmla="*/ 0 w 83"/>
                <a:gd name="T9" fmla="*/ 1 h 127"/>
                <a:gd name="T10" fmla="*/ 0 w 83"/>
                <a:gd name="T11" fmla="*/ 1 h 127"/>
                <a:gd name="T12" fmla="*/ 0 w 83"/>
                <a:gd name="T13" fmla="*/ 1 h 127"/>
                <a:gd name="T14" fmla="*/ 0 w 83"/>
                <a:gd name="T15" fmla="*/ 1 h 127"/>
                <a:gd name="T16" fmla="*/ 0 w 83"/>
                <a:gd name="T17" fmla="*/ 1 h 127"/>
                <a:gd name="T18" fmla="*/ 0 w 83"/>
                <a:gd name="T19" fmla="*/ 1 h 127"/>
                <a:gd name="T20" fmla="*/ 0 w 83"/>
                <a:gd name="T21" fmla="*/ 1 h 127"/>
                <a:gd name="T22" fmla="*/ 0 w 83"/>
                <a:gd name="T23" fmla="*/ 1 h 127"/>
                <a:gd name="T24" fmla="*/ 0 w 83"/>
                <a:gd name="T25" fmla="*/ 1 h 127"/>
                <a:gd name="T26" fmla="*/ 0 w 83"/>
                <a:gd name="T27" fmla="*/ 1 h 127"/>
                <a:gd name="T28" fmla="*/ 0 w 83"/>
                <a:gd name="T29" fmla="*/ 1 h 127"/>
                <a:gd name="T30" fmla="*/ 0 w 83"/>
                <a:gd name="T31" fmla="*/ 1 h 127"/>
                <a:gd name="T32" fmla="*/ 0 w 83"/>
                <a:gd name="T33" fmla="*/ 0 h 127"/>
                <a:gd name="T34" fmla="*/ 0 w 83"/>
                <a:gd name="T35" fmla="*/ 0 h 127"/>
                <a:gd name="T36" fmla="*/ 0 w 83"/>
                <a:gd name="T37" fmla="*/ 0 h 127"/>
                <a:gd name="T38" fmla="*/ 0 w 83"/>
                <a:gd name="T39" fmla="*/ 0 h 127"/>
                <a:gd name="T40" fmla="*/ 0 w 83"/>
                <a:gd name="T41" fmla="*/ 0 h 127"/>
                <a:gd name="T42" fmla="*/ 0 w 83"/>
                <a:gd name="T43" fmla="*/ 1 h 127"/>
                <a:gd name="T44" fmla="*/ 0 w 83"/>
                <a:gd name="T45" fmla="*/ 1 h 127"/>
                <a:gd name="T46" fmla="*/ 0 w 83"/>
                <a:gd name="T47" fmla="*/ 1 h 127"/>
                <a:gd name="T48" fmla="*/ 0 w 83"/>
                <a:gd name="T49" fmla="*/ 1 h 127"/>
                <a:gd name="T50" fmla="*/ 0 w 83"/>
                <a:gd name="T51" fmla="*/ 1 h 127"/>
                <a:gd name="T52" fmla="*/ 0 w 83"/>
                <a:gd name="T53" fmla="*/ 1 h 127"/>
                <a:gd name="T54" fmla="*/ 0 w 83"/>
                <a:gd name="T55" fmla="*/ 1 h 127"/>
                <a:gd name="T56" fmla="*/ 0 w 83"/>
                <a:gd name="T57" fmla="*/ 1 h 1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127"/>
                <a:gd name="T89" fmla="*/ 83 w 83"/>
                <a:gd name="T90" fmla="*/ 127 h 1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127">
                  <a:moveTo>
                    <a:pt x="32" y="105"/>
                  </a:moveTo>
                  <a:lnTo>
                    <a:pt x="29" y="111"/>
                  </a:lnTo>
                  <a:lnTo>
                    <a:pt x="28" y="117"/>
                  </a:lnTo>
                  <a:lnTo>
                    <a:pt x="25" y="122"/>
                  </a:lnTo>
                  <a:lnTo>
                    <a:pt x="22" y="127"/>
                  </a:lnTo>
                  <a:lnTo>
                    <a:pt x="18" y="127"/>
                  </a:lnTo>
                  <a:lnTo>
                    <a:pt x="12" y="127"/>
                  </a:lnTo>
                  <a:lnTo>
                    <a:pt x="6" y="127"/>
                  </a:lnTo>
                  <a:lnTo>
                    <a:pt x="0" y="127"/>
                  </a:lnTo>
                  <a:lnTo>
                    <a:pt x="5" y="117"/>
                  </a:lnTo>
                  <a:lnTo>
                    <a:pt x="13" y="101"/>
                  </a:lnTo>
                  <a:lnTo>
                    <a:pt x="23" y="82"/>
                  </a:lnTo>
                  <a:lnTo>
                    <a:pt x="33" y="61"/>
                  </a:lnTo>
                  <a:lnTo>
                    <a:pt x="45" y="40"/>
                  </a:lnTo>
                  <a:lnTo>
                    <a:pt x="55" y="22"/>
                  </a:lnTo>
                  <a:lnTo>
                    <a:pt x="62" y="8"/>
                  </a:lnTo>
                  <a:lnTo>
                    <a:pt x="66" y="0"/>
                  </a:lnTo>
                  <a:lnTo>
                    <a:pt x="70" y="0"/>
                  </a:lnTo>
                  <a:lnTo>
                    <a:pt x="75" y="0"/>
                  </a:lnTo>
                  <a:lnTo>
                    <a:pt x="79" y="0"/>
                  </a:lnTo>
                  <a:lnTo>
                    <a:pt x="83" y="0"/>
                  </a:lnTo>
                  <a:lnTo>
                    <a:pt x="79" y="8"/>
                  </a:lnTo>
                  <a:lnTo>
                    <a:pt x="73" y="22"/>
                  </a:lnTo>
                  <a:lnTo>
                    <a:pt x="65" y="38"/>
                  </a:lnTo>
                  <a:lnTo>
                    <a:pt x="56" y="56"/>
                  </a:lnTo>
                  <a:lnTo>
                    <a:pt x="47" y="73"/>
                  </a:lnTo>
                  <a:lnTo>
                    <a:pt x="40" y="89"/>
                  </a:lnTo>
                  <a:lnTo>
                    <a:pt x="35" y="99"/>
                  </a:lnTo>
                  <a:lnTo>
                    <a:pt x="32" y="10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64" name="Freeform 139"/>
            <p:cNvSpPr>
              <a:spLocks/>
            </p:cNvSpPr>
            <p:nvPr/>
          </p:nvSpPr>
          <p:spPr bwMode="auto">
            <a:xfrm>
              <a:off x="6673" y="5449"/>
              <a:ext cx="141" cy="76"/>
            </a:xfrm>
            <a:custGeom>
              <a:avLst/>
              <a:gdLst>
                <a:gd name="T0" fmla="*/ 0 w 283"/>
                <a:gd name="T1" fmla="*/ 1 h 152"/>
                <a:gd name="T2" fmla="*/ 0 w 283"/>
                <a:gd name="T3" fmla="*/ 1 h 152"/>
                <a:gd name="T4" fmla="*/ 0 w 283"/>
                <a:gd name="T5" fmla="*/ 1 h 152"/>
                <a:gd name="T6" fmla="*/ 0 w 283"/>
                <a:gd name="T7" fmla="*/ 1 h 152"/>
                <a:gd name="T8" fmla="*/ 0 w 283"/>
                <a:gd name="T9" fmla="*/ 1 h 152"/>
                <a:gd name="T10" fmla="*/ 0 w 283"/>
                <a:gd name="T11" fmla="*/ 1 h 152"/>
                <a:gd name="T12" fmla="*/ 0 w 283"/>
                <a:gd name="T13" fmla="*/ 1 h 152"/>
                <a:gd name="T14" fmla="*/ 0 w 283"/>
                <a:gd name="T15" fmla="*/ 1 h 152"/>
                <a:gd name="T16" fmla="*/ 0 w 283"/>
                <a:gd name="T17" fmla="*/ 1 h 152"/>
                <a:gd name="T18" fmla="*/ 0 w 283"/>
                <a:gd name="T19" fmla="*/ 1 h 152"/>
                <a:gd name="T20" fmla="*/ 0 w 283"/>
                <a:gd name="T21" fmla="*/ 1 h 152"/>
                <a:gd name="T22" fmla="*/ 0 w 283"/>
                <a:gd name="T23" fmla="*/ 1 h 152"/>
                <a:gd name="T24" fmla="*/ 0 w 283"/>
                <a:gd name="T25" fmla="*/ 1 h 152"/>
                <a:gd name="T26" fmla="*/ 0 w 283"/>
                <a:gd name="T27" fmla="*/ 1 h 152"/>
                <a:gd name="T28" fmla="*/ 0 w 283"/>
                <a:gd name="T29" fmla="*/ 1 h 152"/>
                <a:gd name="T30" fmla="*/ 0 w 283"/>
                <a:gd name="T31" fmla="*/ 1 h 152"/>
                <a:gd name="T32" fmla="*/ 0 w 283"/>
                <a:gd name="T33" fmla="*/ 1 h 152"/>
                <a:gd name="T34" fmla="*/ 0 w 283"/>
                <a:gd name="T35" fmla="*/ 1 h 152"/>
                <a:gd name="T36" fmla="*/ 0 w 283"/>
                <a:gd name="T37" fmla="*/ 1 h 152"/>
                <a:gd name="T38" fmla="*/ 0 w 283"/>
                <a:gd name="T39" fmla="*/ 1 h 152"/>
                <a:gd name="T40" fmla="*/ 0 w 283"/>
                <a:gd name="T41" fmla="*/ 1 h 152"/>
                <a:gd name="T42" fmla="*/ 0 w 283"/>
                <a:gd name="T43" fmla="*/ 1 h 152"/>
                <a:gd name="T44" fmla="*/ 0 w 283"/>
                <a:gd name="T45" fmla="*/ 1 h 152"/>
                <a:gd name="T46" fmla="*/ 0 w 283"/>
                <a:gd name="T47" fmla="*/ 1 h 152"/>
                <a:gd name="T48" fmla="*/ 0 w 283"/>
                <a:gd name="T49" fmla="*/ 1 h 152"/>
                <a:gd name="T50" fmla="*/ 0 w 283"/>
                <a:gd name="T51" fmla="*/ 1 h 152"/>
                <a:gd name="T52" fmla="*/ 0 w 283"/>
                <a:gd name="T53" fmla="*/ 1 h 152"/>
                <a:gd name="T54" fmla="*/ 0 w 283"/>
                <a:gd name="T55" fmla="*/ 1 h 152"/>
                <a:gd name="T56" fmla="*/ 0 w 283"/>
                <a:gd name="T57" fmla="*/ 1 h 152"/>
                <a:gd name="T58" fmla="*/ 0 w 283"/>
                <a:gd name="T59" fmla="*/ 1 h 152"/>
                <a:gd name="T60" fmla="*/ 0 w 283"/>
                <a:gd name="T61" fmla="*/ 1 h 152"/>
                <a:gd name="T62" fmla="*/ 0 w 283"/>
                <a:gd name="T63" fmla="*/ 1 h 152"/>
                <a:gd name="T64" fmla="*/ 0 w 283"/>
                <a:gd name="T65" fmla="*/ 1 h 152"/>
                <a:gd name="T66" fmla="*/ 0 w 283"/>
                <a:gd name="T67" fmla="*/ 1 h 152"/>
                <a:gd name="T68" fmla="*/ 0 w 283"/>
                <a:gd name="T69" fmla="*/ 1 h 152"/>
                <a:gd name="T70" fmla="*/ 0 w 283"/>
                <a:gd name="T71" fmla="*/ 1 h 152"/>
                <a:gd name="T72" fmla="*/ 0 w 283"/>
                <a:gd name="T73" fmla="*/ 1 h 152"/>
                <a:gd name="T74" fmla="*/ 0 w 283"/>
                <a:gd name="T75" fmla="*/ 1 h 152"/>
                <a:gd name="T76" fmla="*/ 0 w 283"/>
                <a:gd name="T77" fmla="*/ 0 h 152"/>
                <a:gd name="T78" fmla="*/ 0 w 283"/>
                <a:gd name="T79" fmla="*/ 1 h 152"/>
                <a:gd name="T80" fmla="*/ 0 w 283"/>
                <a:gd name="T81" fmla="*/ 1 h 152"/>
                <a:gd name="T82" fmla="*/ 0 w 283"/>
                <a:gd name="T83" fmla="*/ 1 h 152"/>
                <a:gd name="T84" fmla="*/ 0 w 283"/>
                <a:gd name="T85" fmla="*/ 1 h 152"/>
                <a:gd name="T86" fmla="*/ 0 w 283"/>
                <a:gd name="T87" fmla="*/ 1 h 152"/>
                <a:gd name="T88" fmla="*/ 0 w 283"/>
                <a:gd name="T89" fmla="*/ 1 h 152"/>
                <a:gd name="T90" fmla="*/ 0 w 283"/>
                <a:gd name="T91" fmla="*/ 1 h 152"/>
                <a:gd name="T92" fmla="*/ 0 w 283"/>
                <a:gd name="T93" fmla="*/ 1 h 1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3"/>
                <a:gd name="T142" fmla="*/ 0 h 152"/>
                <a:gd name="T143" fmla="*/ 283 w 283"/>
                <a:gd name="T144" fmla="*/ 152 h 1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3" h="152">
                  <a:moveTo>
                    <a:pt x="281" y="138"/>
                  </a:moveTo>
                  <a:lnTo>
                    <a:pt x="274" y="135"/>
                  </a:lnTo>
                  <a:lnTo>
                    <a:pt x="266" y="130"/>
                  </a:lnTo>
                  <a:lnTo>
                    <a:pt x="256" y="126"/>
                  </a:lnTo>
                  <a:lnTo>
                    <a:pt x="249" y="123"/>
                  </a:lnTo>
                  <a:lnTo>
                    <a:pt x="241" y="123"/>
                  </a:lnTo>
                  <a:lnTo>
                    <a:pt x="234" y="124"/>
                  </a:lnTo>
                  <a:lnTo>
                    <a:pt x="226" y="130"/>
                  </a:lnTo>
                  <a:lnTo>
                    <a:pt x="220" y="133"/>
                  </a:lnTo>
                  <a:lnTo>
                    <a:pt x="214" y="135"/>
                  </a:lnTo>
                  <a:lnTo>
                    <a:pt x="207" y="135"/>
                  </a:lnTo>
                  <a:lnTo>
                    <a:pt x="200" y="133"/>
                  </a:lnTo>
                  <a:lnTo>
                    <a:pt x="196" y="131"/>
                  </a:lnTo>
                  <a:lnTo>
                    <a:pt x="193" y="130"/>
                  </a:lnTo>
                  <a:lnTo>
                    <a:pt x="190" y="128"/>
                  </a:lnTo>
                  <a:lnTo>
                    <a:pt x="186" y="126"/>
                  </a:lnTo>
                  <a:lnTo>
                    <a:pt x="180" y="126"/>
                  </a:lnTo>
                  <a:lnTo>
                    <a:pt x="174" y="123"/>
                  </a:lnTo>
                  <a:lnTo>
                    <a:pt x="167" y="117"/>
                  </a:lnTo>
                  <a:lnTo>
                    <a:pt x="161" y="112"/>
                  </a:lnTo>
                  <a:lnTo>
                    <a:pt x="157" y="105"/>
                  </a:lnTo>
                  <a:lnTo>
                    <a:pt x="149" y="103"/>
                  </a:lnTo>
                  <a:lnTo>
                    <a:pt x="137" y="98"/>
                  </a:lnTo>
                  <a:lnTo>
                    <a:pt x="126" y="95"/>
                  </a:lnTo>
                  <a:lnTo>
                    <a:pt x="119" y="93"/>
                  </a:lnTo>
                  <a:lnTo>
                    <a:pt x="114" y="93"/>
                  </a:lnTo>
                  <a:lnTo>
                    <a:pt x="112" y="95"/>
                  </a:lnTo>
                  <a:lnTo>
                    <a:pt x="109" y="98"/>
                  </a:lnTo>
                  <a:lnTo>
                    <a:pt x="107" y="102"/>
                  </a:lnTo>
                  <a:lnTo>
                    <a:pt x="107" y="103"/>
                  </a:lnTo>
                  <a:lnTo>
                    <a:pt x="109" y="107"/>
                  </a:lnTo>
                  <a:lnTo>
                    <a:pt x="110" y="112"/>
                  </a:lnTo>
                  <a:lnTo>
                    <a:pt x="110" y="117"/>
                  </a:lnTo>
                  <a:lnTo>
                    <a:pt x="106" y="114"/>
                  </a:lnTo>
                  <a:lnTo>
                    <a:pt x="99" y="107"/>
                  </a:lnTo>
                  <a:lnTo>
                    <a:pt x="92" y="100"/>
                  </a:lnTo>
                  <a:lnTo>
                    <a:pt x="86" y="93"/>
                  </a:lnTo>
                  <a:lnTo>
                    <a:pt x="92" y="88"/>
                  </a:lnTo>
                  <a:lnTo>
                    <a:pt x="100" y="82"/>
                  </a:lnTo>
                  <a:lnTo>
                    <a:pt x="110" y="77"/>
                  </a:lnTo>
                  <a:lnTo>
                    <a:pt x="117" y="74"/>
                  </a:lnTo>
                  <a:lnTo>
                    <a:pt x="120" y="74"/>
                  </a:lnTo>
                  <a:lnTo>
                    <a:pt x="126" y="74"/>
                  </a:lnTo>
                  <a:lnTo>
                    <a:pt x="133" y="74"/>
                  </a:lnTo>
                  <a:lnTo>
                    <a:pt x="142" y="74"/>
                  </a:lnTo>
                  <a:lnTo>
                    <a:pt x="149" y="74"/>
                  </a:lnTo>
                  <a:lnTo>
                    <a:pt x="157" y="74"/>
                  </a:lnTo>
                  <a:lnTo>
                    <a:pt x="164" y="74"/>
                  </a:lnTo>
                  <a:lnTo>
                    <a:pt x="170" y="74"/>
                  </a:lnTo>
                  <a:lnTo>
                    <a:pt x="166" y="70"/>
                  </a:lnTo>
                  <a:lnTo>
                    <a:pt x="159" y="65"/>
                  </a:lnTo>
                  <a:lnTo>
                    <a:pt x="150" y="61"/>
                  </a:lnTo>
                  <a:lnTo>
                    <a:pt x="143" y="60"/>
                  </a:lnTo>
                  <a:lnTo>
                    <a:pt x="137" y="58"/>
                  </a:lnTo>
                  <a:lnTo>
                    <a:pt x="130" y="56"/>
                  </a:lnTo>
                  <a:lnTo>
                    <a:pt x="126" y="53"/>
                  </a:lnTo>
                  <a:lnTo>
                    <a:pt x="122" y="48"/>
                  </a:lnTo>
                  <a:lnTo>
                    <a:pt x="116" y="49"/>
                  </a:lnTo>
                  <a:lnTo>
                    <a:pt x="106" y="53"/>
                  </a:lnTo>
                  <a:lnTo>
                    <a:pt x="94" y="54"/>
                  </a:lnTo>
                  <a:lnTo>
                    <a:pt x="83" y="56"/>
                  </a:lnTo>
                  <a:lnTo>
                    <a:pt x="82" y="63"/>
                  </a:lnTo>
                  <a:lnTo>
                    <a:pt x="80" y="70"/>
                  </a:lnTo>
                  <a:lnTo>
                    <a:pt x="76" y="79"/>
                  </a:lnTo>
                  <a:lnTo>
                    <a:pt x="72" y="86"/>
                  </a:lnTo>
                  <a:lnTo>
                    <a:pt x="76" y="98"/>
                  </a:lnTo>
                  <a:lnTo>
                    <a:pt x="80" y="112"/>
                  </a:lnTo>
                  <a:lnTo>
                    <a:pt x="82" y="128"/>
                  </a:lnTo>
                  <a:lnTo>
                    <a:pt x="83" y="138"/>
                  </a:lnTo>
                  <a:lnTo>
                    <a:pt x="83" y="144"/>
                  </a:lnTo>
                  <a:lnTo>
                    <a:pt x="82" y="147"/>
                  </a:lnTo>
                  <a:lnTo>
                    <a:pt x="79" y="151"/>
                  </a:lnTo>
                  <a:lnTo>
                    <a:pt x="76" y="152"/>
                  </a:lnTo>
                  <a:lnTo>
                    <a:pt x="73" y="152"/>
                  </a:lnTo>
                  <a:lnTo>
                    <a:pt x="72" y="151"/>
                  </a:lnTo>
                  <a:lnTo>
                    <a:pt x="69" y="147"/>
                  </a:lnTo>
                  <a:lnTo>
                    <a:pt x="66" y="145"/>
                  </a:lnTo>
                  <a:lnTo>
                    <a:pt x="62" y="133"/>
                  </a:lnTo>
                  <a:lnTo>
                    <a:pt x="56" y="117"/>
                  </a:lnTo>
                  <a:lnTo>
                    <a:pt x="49" y="102"/>
                  </a:lnTo>
                  <a:lnTo>
                    <a:pt x="42" y="89"/>
                  </a:lnTo>
                  <a:lnTo>
                    <a:pt x="43" y="81"/>
                  </a:lnTo>
                  <a:lnTo>
                    <a:pt x="49" y="63"/>
                  </a:lnTo>
                  <a:lnTo>
                    <a:pt x="54" y="42"/>
                  </a:lnTo>
                  <a:lnTo>
                    <a:pt x="59" y="28"/>
                  </a:lnTo>
                  <a:lnTo>
                    <a:pt x="53" y="37"/>
                  </a:lnTo>
                  <a:lnTo>
                    <a:pt x="46" y="53"/>
                  </a:lnTo>
                  <a:lnTo>
                    <a:pt x="37" y="70"/>
                  </a:lnTo>
                  <a:lnTo>
                    <a:pt x="32" y="82"/>
                  </a:lnTo>
                  <a:lnTo>
                    <a:pt x="32" y="89"/>
                  </a:lnTo>
                  <a:lnTo>
                    <a:pt x="32" y="98"/>
                  </a:lnTo>
                  <a:lnTo>
                    <a:pt x="29" y="109"/>
                  </a:lnTo>
                  <a:lnTo>
                    <a:pt x="26" y="116"/>
                  </a:lnTo>
                  <a:lnTo>
                    <a:pt x="20" y="119"/>
                  </a:lnTo>
                  <a:lnTo>
                    <a:pt x="13" y="123"/>
                  </a:lnTo>
                  <a:lnTo>
                    <a:pt x="6" y="124"/>
                  </a:lnTo>
                  <a:lnTo>
                    <a:pt x="2" y="126"/>
                  </a:lnTo>
                  <a:lnTo>
                    <a:pt x="0" y="121"/>
                  </a:lnTo>
                  <a:lnTo>
                    <a:pt x="0" y="107"/>
                  </a:lnTo>
                  <a:lnTo>
                    <a:pt x="0" y="93"/>
                  </a:lnTo>
                  <a:lnTo>
                    <a:pt x="2" y="82"/>
                  </a:lnTo>
                  <a:lnTo>
                    <a:pt x="7" y="70"/>
                  </a:lnTo>
                  <a:lnTo>
                    <a:pt x="14" y="53"/>
                  </a:lnTo>
                  <a:lnTo>
                    <a:pt x="20" y="35"/>
                  </a:lnTo>
                  <a:lnTo>
                    <a:pt x="24" y="25"/>
                  </a:lnTo>
                  <a:lnTo>
                    <a:pt x="30" y="21"/>
                  </a:lnTo>
                  <a:lnTo>
                    <a:pt x="42" y="18"/>
                  </a:lnTo>
                  <a:lnTo>
                    <a:pt x="53" y="16"/>
                  </a:lnTo>
                  <a:lnTo>
                    <a:pt x="63" y="14"/>
                  </a:lnTo>
                  <a:lnTo>
                    <a:pt x="69" y="13"/>
                  </a:lnTo>
                  <a:lnTo>
                    <a:pt x="76" y="13"/>
                  </a:lnTo>
                  <a:lnTo>
                    <a:pt x="84" y="11"/>
                  </a:lnTo>
                  <a:lnTo>
                    <a:pt x="94" y="7"/>
                  </a:lnTo>
                  <a:lnTo>
                    <a:pt x="104" y="6"/>
                  </a:lnTo>
                  <a:lnTo>
                    <a:pt x="114" y="4"/>
                  </a:lnTo>
                  <a:lnTo>
                    <a:pt x="123" y="2"/>
                  </a:lnTo>
                  <a:lnTo>
                    <a:pt x="132" y="0"/>
                  </a:lnTo>
                  <a:lnTo>
                    <a:pt x="143" y="0"/>
                  </a:lnTo>
                  <a:lnTo>
                    <a:pt x="153" y="4"/>
                  </a:lnTo>
                  <a:lnTo>
                    <a:pt x="161" y="9"/>
                  </a:lnTo>
                  <a:lnTo>
                    <a:pt x="167" y="14"/>
                  </a:lnTo>
                  <a:lnTo>
                    <a:pt x="173" y="21"/>
                  </a:lnTo>
                  <a:lnTo>
                    <a:pt x="183" y="32"/>
                  </a:lnTo>
                  <a:lnTo>
                    <a:pt x="194" y="46"/>
                  </a:lnTo>
                  <a:lnTo>
                    <a:pt x="209" y="60"/>
                  </a:lnTo>
                  <a:lnTo>
                    <a:pt x="223" y="75"/>
                  </a:lnTo>
                  <a:lnTo>
                    <a:pt x="236" y="88"/>
                  </a:lnTo>
                  <a:lnTo>
                    <a:pt x="246" y="98"/>
                  </a:lnTo>
                  <a:lnTo>
                    <a:pt x="250" y="102"/>
                  </a:lnTo>
                  <a:lnTo>
                    <a:pt x="254" y="103"/>
                  </a:lnTo>
                  <a:lnTo>
                    <a:pt x="260" y="102"/>
                  </a:lnTo>
                  <a:lnTo>
                    <a:pt x="264" y="100"/>
                  </a:lnTo>
                  <a:lnTo>
                    <a:pt x="269" y="98"/>
                  </a:lnTo>
                  <a:lnTo>
                    <a:pt x="271" y="100"/>
                  </a:lnTo>
                  <a:lnTo>
                    <a:pt x="276" y="102"/>
                  </a:lnTo>
                  <a:lnTo>
                    <a:pt x="279" y="103"/>
                  </a:lnTo>
                  <a:lnTo>
                    <a:pt x="283" y="105"/>
                  </a:lnTo>
                  <a:lnTo>
                    <a:pt x="281" y="110"/>
                  </a:lnTo>
                  <a:lnTo>
                    <a:pt x="281" y="117"/>
                  </a:lnTo>
                  <a:lnTo>
                    <a:pt x="281" y="128"/>
                  </a:lnTo>
                  <a:lnTo>
                    <a:pt x="281" y="1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65" name="Freeform 140"/>
            <p:cNvSpPr>
              <a:spLocks/>
            </p:cNvSpPr>
            <p:nvPr/>
          </p:nvSpPr>
          <p:spPr bwMode="auto">
            <a:xfrm>
              <a:off x="6562" y="5544"/>
              <a:ext cx="230" cy="51"/>
            </a:xfrm>
            <a:custGeom>
              <a:avLst/>
              <a:gdLst>
                <a:gd name="T0" fmla="*/ 1 w 460"/>
                <a:gd name="T1" fmla="*/ 1 h 101"/>
                <a:gd name="T2" fmla="*/ 1 w 460"/>
                <a:gd name="T3" fmla="*/ 1 h 101"/>
                <a:gd name="T4" fmla="*/ 1 w 460"/>
                <a:gd name="T5" fmla="*/ 1 h 101"/>
                <a:gd name="T6" fmla="*/ 1 w 460"/>
                <a:gd name="T7" fmla="*/ 1 h 101"/>
                <a:gd name="T8" fmla="*/ 1 w 460"/>
                <a:gd name="T9" fmla="*/ 1 h 101"/>
                <a:gd name="T10" fmla="*/ 1 w 460"/>
                <a:gd name="T11" fmla="*/ 1 h 101"/>
                <a:gd name="T12" fmla="*/ 1 w 460"/>
                <a:gd name="T13" fmla="*/ 1 h 101"/>
                <a:gd name="T14" fmla="*/ 1 w 460"/>
                <a:gd name="T15" fmla="*/ 1 h 101"/>
                <a:gd name="T16" fmla="*/ 1 w 460"/>
                <a:gd name="T17" fmla="*/ 1 h 101"/>
                <a:gd name="T18" fmla="*/ 1 w 460"/>
                <a:gd name="T19" fmla="*/ 1 h 101"/>
                <a:gd name="T20" fmla="*/ 1 w 460"/>
                <a:gd name="T21" fmla="*/ 1 h 101"/>
                <a:gd name="T22" fmla="*/ 1 w 460"/>
                <a:gd name="T23" fmla="*/ 1 h 101"/>
                <a:gd name="T24" fmla="*/ 1 w 460"/>
                <a:gd name="T25" fmla="*/ 1 h 101"/>
                <a:gd name="T26" fmla="*/ 1 w 460"/>
                <a:gd name="T27" fmla="*/ 1 h 101"/>
                <a:gd name="T28" fmla="*/ 1 w 460"/>
                <a:gd name="T29" fmla="*/ 1 h 101"/>
                <a:gd name="T30" fmla="*/ 1 w 460"/>
                <a:gd name="T31" fmla="*/ 1 h 101"/>
                <a:gd name="T32" fmla="*/ 1 w 460"/>
                <a:gd name="T33" fmla="*/ 1 h 101"/>
                <a:gd name="T34" fmla="*/ 1 w 460"/>
                <a:gd name="T35" fmla="*/ 1 h 101"/>
                <a:gd name="T36" fmla="*/ 1 w 460"/>
                <a:gd name="T37" fmla="*/ 1 h 101"/>
                <a:gd name="T38" fmla="*/ 1 w 460"/>
                <a:gd name="T39" fmla="*/ 1 h 101"/>
                <a:gd name="T40" fmla="*/ 1 w 460"/>
                <a:gd name="T41" fmla="*/ 1 h 101"/>
                <a:gd name="T42" fmla="*/ 1 w 460"/>
                <a:gd name="T43" fmla="*/ 1 h 101"/>
                <a:gd name="T44" fmla="*/ 1 w 460"/>
                <a:gd name="T45" fmla="*/ 0 h 101"/>
                <a:gd name="T46" fmla="*/ 1 w 460"/>
                <a:gd name="T47" fmla="*/ 1 h 101"/>
                <a:gd name="T48" fmla="*/ 1 w 460"/>
                <a:gd name="T49" fmla="*/ 1 h 101"/>
                <a:gd name="T50" fmla="*/ 1 w 460"/>
                <a:gd name="T51" fmla="*/ 1 h 101"/>
                <a:gd name="T52" fmla="*/ 1 w 460"/>
                <a:gd name="T53" fmla="*/ 1 h 101"/>
                <a:gd name="T54" fmla="*/ 1 w 460"/>
                <a:gd name="T55" fmla="*/ 1 h 101"/>
                <a:gd name="T56" fmla="*/ 1 w 460"/>
                <a:gd name="T57" fmla="*/ 1 h 101"/>
                <a:gd name="T58" fmla="*/ 1 w 460"/>
                <a:gd name="T59" fmla="*/ 1 h 101"/>
                <a:gd name="T60" fmla="*/ 1 w 460"/>
                <a:gd name="T61" fmla="*/ 1 h 101"/>
                <a:gd name="T62" fmla="*/ 1 w 460"/>
                <a:gd name="T63" fmla="*/ 1 h 101"/>
                <a:gd name="T64" fmla="*/ 1 w 460"/>
                <a:gd name="T65" fmla="*/ 1 h 101"/>
                <a:gd name="T66" fmla="*/ 1 w 460"/>
                <a:gd name="T67" fmla="*/ 1 h 101"/>
                <a:gd name="T68" fmla="*/ 1 w 460"/>
                <a:gd name="T69" fmla="*/ 1 h 101"/>
                <a:gd name="T70" fmla="*/ 1 w 460"/>
                <a:gd name="T71" fmla="*/ 1 h 101"/>
                <a:gd name="T72" fmla="*/ 1 w 460"/>
                <a:gd name="T73" fmla="*/ 1 h 101"/>
                <a:gd name="T74" fmla="*/ 1 w 460"/>
                <a:gd name="T75" fmla="*/ 1 h 101"/>
                <a:gd name="T76" fmla="*/ 1 w 460"/>
                <a:gd name="T77" fmla="*/ 1 h 101"/>
                <a:gd name="T78" fmla="*/ 1 w 460"/>
                <a:gd name="T79" fmla="*/ 1 h 101"/>
                <a:gd name="T80" fmla="*/ 1 w 460"/>
                <a:gd name="T81" fmla="*/ 1 h 101"/>
                <a:gd name="T82" fmla="*/ 1 w 460"/>
                <a:gd name="T83" fmla="*/ 1 h 101"/>
                <a:gd name="T84" fmla="*/ 1 w 460"/>
                <a:gd name="T85" fmla="*/ 1 h 101"/>
                <a:gd name="T86" fmla="*/ 1 w 460"/>
                <a:gd name="T87" fmla="*/ 1 h 101"/>
                <a:gd name="T88" fmla="*/ 1 w 460"/>
                <a:gd name="T89" fmla="*/ 1 h 101"/>
                <a:gd name="T90" fmla="*/ 1 w 460"/>
                <a:gd name="T91" fmla="*/ 1 h 101"/>
                <a:gd name="T92" fmla="*/ 1 w 460"/>
                <a:gd name="T93" fmla="*/ 1 h 101"/>
                <a:gd name="T94" fmla="*/ 1 w 460"/>
                <a:gd name="T95" fmla="*/ 1 h 101"/>
                <a:gd name="T96" fmla="*/ 1 w 460"/>
                <a:gd name="T97" fmla="*/ 1 h 101"/>
                <a:gd name="T98" fmla="*/ 1 w 460"/>
                <a:gd name="T99" fmla="*/ 1 h 101"/>
                <a:gd name="T100" fmla="*/ 1 w 460"/>
                <a:gd name="T101" fmla="*/ 1 h 101"/>
                <a:gd name="T102" fmla="*/ 1 w 460"/>
                <a:gd name="T103" fmla="*/ 1 h 1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0"/>
                <a:gd name="T157" fmla="*/ 0 h 101"/>
                <a:gd name="T158" fmla="*/ 460 w 460"/>
                <a:gd name="T159" fmla="*/ 101 h 1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0" h="101">
                  <a:moveTo>
                    <a:pt x="460" y="43"/>
                  </a:moveTo>
                  <a:lnTo>
                    <a:pt x="457" y="54"/>
                  </a:lnTo>
                  <a:lnTo>
                    <a:pt x="451" y="66"/>
                  </a:lnTo>
                  <a:lnTo>
                    <a:pt x="445" y="80"/>
                  </a:lnTo>
                  <a:lnTo>
                    <a:pt x="440" y="89"/>
                  </a:lnTo>
                  <a:lnTo>
                    <a:pt x="420" y="94"/>
                  </a:lnTo>
                  <a:lnTo>
                    <a:pt x="400" y="98"/>
                  </a:lnTo>
                  <a:lnTo>
                    <a:pt x="380" y="99"/>
                  </a:lnTo>
                  <a:lnTo>
                    <a:pt x="360" y="101"/>
                  </a:lnTo>
                  <a:lnTo>
                    <a:pt x="340" y="101"/>
                  </a:lnTo>
                  <a:lnTo>
                    <a:pt x="321" y="101"/>
                  </a:lnTo>
                  <a:lnTo>
                    <a:pt x="301" y="99"/>
                  </a:lnTo>
                  <a:lnTo>
                    <a:pt x="284" y="99"/>
                  </a:lnTo>
                  <a:lnTo>
                    <a:pt x="267" y="98"/>
                  </a:lnTo>
                  <a:lnTo>
                    <a:pt x="251" y="94"/>
                  </a:lnTo>
                  <a:lnTo>
                    <a:pt x="235" y="92"/>
                  </a:lnTo>
                  <a:lnTo>
                    <a:pt x="223" y="91"/>
                  </a:lnTo>
                  <a:lnTo>
                    <a:pt x="211" y="89"/>
                  </a:lnTo>
                  <a:lnTo>
                    <a:pt x="203" y="87"/>
                  </a:lnTo>
                  <a:lnTo>
                    <a:pt x="194" y="85"/>
                  </a:lnTo>
                  <a:lnTo>
                    <a:pt x="190" y="84"/>
                  </a:lnTo>
                  <a:lnTo>
                    <a:pt x="180" y="82"/>
                  </a:lnTo>
                  <a:lnTo>
                    <a:pt x="163" y="78"/>
                  </a:lnTo>
                  <a:lnTo>
                    <a:pt x="140" y="77"/>
                  </a:lnTo>
                  <a:lnTo>
                    <a:pt x="115" y="73"/>
                  </a:lnTo>
                  <a:lnTo>
                    <a:pt x="91" y="70"/>
                  </a:lnTo>
                  <a:lnTo>
                    <a:pt x="70" y="66"/>
                  </a:lnTo>
                  <a:lnTo>
                    <a:pt x="54" y="64"/>
                  </a:lnTo>
                  <a:lnTo>
                    <a:pt x="47" y="64"/>
                  </a:lnTo>
                  <a:lnTo>
                    <a:pt x="44" y="61"/>
                  </a:lnTo>
                  <a:lnTo>
                    <a:pt x="44" y="54"/>
                  </a:lnTo>
                  <a:lnTo>
                    <a:pt x="45" y="47"/>
                  </a:lnTo>
                  <a:lnTo>
                    <a:pt x="47" y="40"/>
                  </a:lnTo>
                  <a:lnTo>
                    <a:pt x="45" y="38"/>
                  </a:lnTo>
                  <a:lnTo>
                    <a:pt x="43" y="35"/>
                  </a:lnTo>
                  <a:lnTo>
                    <a:pt x="37" y="31"/>
                  </a:lnTo>
                  <a:lnTo>
                    <a:pt x="30" y="28"/>
                  </a:lnTo>
                  <a:lnTo>
                    <a:pt x="23" y="24"/>
                  </a:lnTo>
                  <a:lnTo>
                    <a:pt x="14" y="19"/>
                  </a:lnTo>
                  <a:lnTo>
                    <a:pt x="7" y="15"/>
                  </a:lnTo>
                  <a:lnTo>
                    <a:pt x="0" y="10"/>
                  </a:lnTo>
                  <a:lnTo>
                    <a:pt x="1" y="7"/>
                  </a:lnTo>
                  <a:lnTo>
                    <a:pt x="3" y="5"/>
                  </a:lnTo>
                  <a:lnTo>
                    <a:pt x="3" y="1"/>
                  </a:lnTo>
                  <a:lnTo>
                    <a:pt x="4" y="0"/>
                  </a:lnTo>
                  <a:lnTo>
                    <a:pt x="10" y="0"/>
                  </a:lnTo>
                  <a:lnTo>
                    <a:pt x="15" y="1"/>
                  </a:lnTo>
                  <a:lnTo>
                    <a:pt x="23" y="1"/>
                  </a:lnTo>
                  <a:lnTo>
                    <a:pt x="30" y="3"/>
                  </a:lnTo>
                  <a:lnTo>
                    <a:pt x="37" y="5"/>
                  </a:lnTo>
                  <a:lnTo>
                    <a:pt x="44" y="8"/>
                  </a:lnTo>
                  <a:lnTo>
                    <a:pt x="50" y="10"/>
                  </a:lnTo>
                  <a:lnTo>
                    <a:pt x="55" y="14"/>
                  </a:lnTo>
                  <a:lnTo>
                    <a:pt x="60" y="17"/>
                  </a:lnTo>
                  <a:lnTo>
                    <a:pt x="64" y="21"/>
                  </a:lnTo>
                  <a:lnTo>
                    <a:pt x="68" y="26"/>
                  </a:lnTo>
                  <a:lnTo>
                    <a:pt x="74" y="31"/>
                  </a:lnTo>
                  <a:lnTo>
                    <a:pt x="78" y="36"/>
                  </a:lnTo>
                  <a:lnTo>
                    <a:pt x="85" y="40"/>
                  </a:lnTo>
                  <a:lnTo>
                    <a:pt x="93" y="43"/>
                  </a:lnTo>
                  <a:lnTo>
                    <a:pt x="100" y="47"/>
                  </a:lnTo>
                  <a:lnTo>
                    <a:pt x="105" y="49"/>
                  </a:lnTo>
                  <a:lnTo>
                    <a:pt x="114" y="52"/>
                  </a:lnTo>
                  <a:lnTo>
                    <a:pt x="123" y="54"/>
                  </a:lnTo>
                  <a:lnTo>
                    <a:pt x="131" y="57"/>
                  </a:lnTo>
                  <a:lnTo>
                    <a:pt x="140" y="63"/>
                  </a:lnTo>
                  <a:lnTo>
                    <a:pt x="147" y="64"/>
                  </a:lnTo>
                  <a:lnTo>
                    <a:pt x="154" y="68"/>
                  </a:lnTo>
                  <a:lnTo>
                    <a:pt x="158" y="70"/>
                  </a:lnTo>
                  <a:lnTo>
                    <a:pt x="158" y="66"/>
                  </a:lnTo>
                  <a:lnTo>
                    <a:pt x="158" y="61"/>
                  </a:lnTo>
                  <a:lnTo>
                    <a:pt x="158" y="56"/>
                  </a:lnTo>
                  <a:lnTo>
                    <a:pt x="160" y="52"/>
                  </a:lnTo>
                  <a:lnTo>
                    <a:pt x="170" y="54"/>
                  </a:lnTo>
                  <a:lnTo>
                    <a:pt x="178" y="54"/>
                  </a:lnTo>
                  <a:lnTo>
                    <a:pt x="185" y="54"/>
                  </a:lnTo>
                  <a:lnTo>
                    <a:pt x="193" y="54"/>
                  </a:lnTo>
                  <a:lnTo>
                    <a:pt x="193" y="57"/>
                  </a:lnTo>
                  <a:lnTo>
                    <a:pt x="193" y="61"/>
                  </a:lnTo>
                  <a:lnTo>
                    <a:pt x="193" y="66"/>
                  </a:lnTo>
                  <a:lnTo>
                    <a:pt x="193" y="70"/>
                  </a:lnTo>
                  <a:lnTo>
                    <a:pt x="198" y="68"/>
                  </a:lnTo>
                  <a:lnTo>
                    <a:pt x="210" y="66"/>
                  </a:lnTo>
                  <a:lnTo>
                    <a:pt x="223" y="63"/>
                  </a:lnTo>
                  <a:lnTo>
                    <a:pt x="238" y="59"/>
                  </a:lnTo>
                  <a:lnTo>
                    <a:pt x="255" y="56"/>
                  </a:lnTo>
                  <a:lnTo>
                    <a:pt x="270" y="52"/>
                  </a:lnTo>
                  <a:lnTo>
                    <a:pt x="284" y="49"/>
                  </a:lnTo>
                  <a:lnTo>
                    <a:pt x="293" y="47"/>
                  </a:lnTo>
                  <a:lnTo>
                    <a:pt x="307" y="45"/>
                  </a:lnTo>
                  <a:lnTo>
                    <a:pt x="323" y="43"/>
                  </a:lnTo>
                  <a:lnTo>
                    <a:pt x="337" y="42"/>
                  </a:lnTo>
                  <a:lnTo>
                    <a:pt x="351" y="40"/>
                  </a:lnTo>
                  <a:lnTo>
                    <a:pt x="365" y="38"/>
                  </a:lnTo>
                  <a:lnTo>
                    <a:pt x="380" y="36"/>
                  </a:lnTo>
                  <a:lnTo>
                    <a:pt x="392" y="35"/>
                  </a:lnTo>
                  <a:lnTo>
                    <a:pt x="405" y="33"/>
                  </a:lnTo>
                  <a:lnTo>
                    <a:pt x="411" y="33"/>
                  </a:lnTo>
                  <a:lnTo>
                    <a:pt x="417" y="35"/>
                  </a:lnTo>
                  <a:lnTo>
                    <a:pt x="425" y="35"/>
                  </a:lnTo>
                  <a:lnTo>
                    <a:pt x="434" y="36"/>
                  </a:lnTo>
                  <a:lnTo>
                    <a:pt x="441" y="38"/>
                  </a:lnTo>
                  <a:lnTo>
                    <a:pt x="450" y="40"/>
                  </a:lnTo>
                  <a:lnTo>
                    <a:pt x="455" y="42"/>
                  </a:lnTo>
                  <a:lnTo>
                    <a:pt x="460" y="4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66" name="Freeform 141"/>
            <p:cNvSpPr>
              <a:spLocks/>
            </p:cNvSpPr>
            <p:nvPr/>
          </p:nvSpPr>
          <p:spPr bwMode="auto">
            <a:xfrm>
              <a:off x="6632" y="5571"/>
              <a:ext cx="34" cy="66"/>
            </a:xfrm>
            <a:custGeom>
              <a:avLst/>
              <a:gdLst>
                <a:gd name="T0" fmla="*/ 1 w 67"/>
                <a:gd name="T1" fmla="*/ 0 h 133"/>
                <a:gd name="T2" fmla="*/ 1 w 67"/>
                <a:gd name="T3" fmla="*/ 0 h 133"/>
                <a:gd name="T4" fmla="*/ 1 w 67"/>
                <a:gd name="T5" fmla="*/ 0 h 133"/>
                <a:gd name="T6" fmla="*/ 1 w 67"/>
                <a:gd name="T7" fmla="*/ 0 h 133"/>
                <a:gd name="T8" fmla="*/ 1 w 67"/>
                <a:gd name="T9" fmla="*/ 0 h 133"/>
                <a:gd name="T10" fmla="*/ 1 w 67"/>
                <a:gd name="T11" fmla="*/ 0 h 133"/>
                <a:gd name="T12" fmla="*/ 1 w 67"/>
                <a:gd name="T13" fmla="*/ 0 h 133"/>
                <a:gd name="T14" fmla="*/ 1 w 67"/>
                <a:gd name="T15" fmla="*/ 0 h 133"/>
                <a:gd name="T16" fmla="*/ 1 w 67"/>
                <a:gd name="T17" fmla="*/ 0 h 133"/>
                <a:gd name="T18" fmla="*/ 1 w 67"/>
                <a:gd name="T19" fmla="*/ 0 h 133"/>
                <a:gd name="T20" fmla="*/ 1 w 67"/>
                <a:gd name="T21" fmla="*/ 0 h 133"/>
                <a:gd name="T22" fmla="*/ 1 w 67"/>
                <a:gd name="T23" fmla="*/ 0 h 133"/>
                <a:gd name="T24" fmla="*/ 1 w 67"/>
                <a:gd name="T25" fmla="*/ 0 h 133"/>
                <a:gd name="T26" fmla="*/ 1 w 67"/>
                <a:gd name="T27" fmla="*/ 0 h 133"/>
                <a:gd name="T28" fmla="*/ 1 w 67"/>
                <a:gd name="T29" fmla="*/ 0 h 133"/>
                <a:gd name="T30" fmla="*/ 1 w 67"/>
                <a:gd name="T31" fmla="*/ 0 h 133"/>
                <a:gd name="T32" fmla="*/ 1 w 67"/>
                <a:gd name="T33" fmla="*/ 0 h 133"/>
                <a:gd name="T34" fmla="*/ 1 w 67"/>
                <a:gd name="T35" fmla="*/ 0 h 133"/>
                <a:gd name="T36" fmla="*/ 1 w 67"/>
                <a:gd name="T37" fmla="*/ 0 h 133"/>
                <a:gd name="T38" fmla="*/ 1 w 67"/>
                <a:gd name="T39" fmla="*/ 0 h 133"/>
                <a:gd name="T40" fmla="*/ 1 w 67"/>
                <a:gd name="T41" fmla="*/ 0 h 133"/>
                <a:gd name="T42" fmla="*/ 1 w 67"/>
                <a:gd name="T43" fmla="*/ 0 h 133"/>
                <a:gd name="T44" fmla="*/ 1 w 67"/>
                <a:gd name="T45" fmla="*/ 0 h 133"/>
                <a:gd name="T46" fmla="*/ 1 w 67"/>
                <a:gd name="T47" fmla="*/ 0 h 133"/>
                <a:gd name="T48" fmla="*/ 0 w 67"/>
                <a:gd name="T49" fmla="*/ 0 h 133"/>
                <a:gd name="T50" fmla="*/ 1 w 67"/>
                <a:gd name="T51" fmla="*/ 0 h 133"/>
                <a:gd name="T52" fmla="*/ 1 w 67"/>
                <a:gd name="T53" fmla="*/ 0 h 133"/>
                <a:gd name="T54" fmla="*/ 1 w 67"/>
                <a:gd name="T55" fmla="*/ 0 h 133"/>
                <a:gd name="T56" fmla="*/ 1 w 67"/>
                <a:gd name="T57" fmla="*/ 0 h 133"/>
                <a:gd name="T58" fmla="*/ 1 w 67"/>
                <a:gd name="T59" fmla="*/ 0 h 133"/>
                <a:gd name="T60" fmla="*/ 1 w 67"/>
                <a:gd name="T61" fmla="*/ 0 h 133"/>
                <a:gd name="T62" fmla="*/ 1 w 67"/>
                <a:gd name="T63" fmla="*/ 0 h 133"/>
                <a:gd name="T64" fmla="*/ 1 w 67"/>
                <a:gd name="T65" fmla="*/ 0 h 133"/>
                <a:gd name="T66" fmla="*/ 1 w 67"/>
                <a:gd name="T67" fmla="*/ 0 h 133"/>
                <a:gd name="T68" fmla="*/ 1 w 67"/>
                <a:gd name="T69" fmla="*/ 0 h 133"/>
                <a:gd name="T70" fmla="*/ 1 w 67"/>
                <a:gd name="T71" fmla="*/ 0 h 133"/>
                <a:gd name="T72" fmla="*/ 1 w 67"/>
                <a:gd name="T73" fmla="*/ 0 h 133"/>
                <a:gd name="T74" fmla="*/ 1 w 67"/>
                <a:gd name="T75" fmla="*/ 0 h 133"/>
                <a:gd name="T76" fmla="*/ 1 w 67"/>
                <a:gd name="T77" fmla="*/ 0 h 133"/>
                <a:gd name="T78" fmla="*/ 1 w 67"/>
                <a:gd name="T79" fmla="*/ 0 h 133"/>
                <a:gd name="T80" fmla="*/ 1 w 67"/>
                <a:gd name="T81" fmla="*/ 0 h 133"/>
                <a:gd name="T82" fmla="*/ 1 w 67"/>
                <a:gd name="T83" fmla="*/ 0 h 133"/>
                <a:gd name="T84" fmla="*/ 1 w 67"/>
                <a:gd name="T85" fmla="*/ 0 h 133"/>
                <a:gd name="T86" fmla="*/ 1 w 67"/>
                <a:gd name="T87" fmla="*/ 0 h 133"/>
                <a:gd name="T88" fmla="*/ 1 w 67"/>
                <a:gd name="T89" fmla="*/ 0 h 133"/>
                <a:gd name="T90" fmla="*/ 1 w 67"/>
                <a:gd name="T91" fmla="*/ 0 h 133"/>
                <a:gd name="T92" fmla="*/ 1 w 67"/>
                <a:gd name="T93" fmla="*/ 0 h 133"/>
                <a:gd name="T94" fmla="*/ 1 w 67"/>
                <a:gd name="T95" fmla="*/ 0 h 133"/>
                <a:gd name="T96" fmla="*/ 1 w 67"/>
                <a:gd name="T97" fmla="*/ 0 h 133"/>
                <a:gd name="T98" fmla="*/ 1 w 67"/>
                <a:gd name="T99" fmla="*/ 0 h 133"/>
                <a:gd name="T100" fmla="*/ 1 w 67"/>
                <a:gd name="T101" fmla="*/ 0 h 133"/>
                <a:gd name="T102" fmla="*/ 1 w 67"/>
                <a:gd name="T103" fmla="*/ 0 h 133"/>
                <a:gd name="T104" fmla="*/ 1 w 67"/>
                <a:gd name="T105" fmla="*/ 0 h 1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
                <a:gd name="T160" fmla="*/ 0 h 133"/>
                <a:gd name="T161" fmla="*/ 67 w 67"/>
                <a:gd name="T162" fmla="*/ 133 h 1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 h="133">
                  <a:moveTo>
                    <a:pt x="53" y="18"/>
                  </a:moveTo>
                  <a:lnTo>
                    <a:pt x="53" y="14"/>
                  </a:lnTo>
                  <a:lnTo>
                    <a:pt x="53" y="9"/>
                  </a:lnTo>
                  <a:lnTo>
                    <a:pt x="53" y="5"/>
                  </a:lnTo>
                  <a:lnTo>
                    <a:pt x="53" y="2"/>
                  </a:lnTo>
                  <a:lnTo>
                    <a:pt x="50" y="2"/>
                  </a:lnTo>
                  <a:lnTo>
                    <a:pt x="48" y="2"/>
                  </a:lnTo>
                  <a:lnTo>
                    <a:pt x="45" y="2"/>
                  </a:lnTo>
                  <a:lnTo>
                    <a:pt x="43" y="2"/>
                  </a:lnTo>
                  <a:lnTo>
                    <a:pt x="37" y="2"/>
                  </a:lnTo>
                  <a:lnTo>
                    <a:pt x="31" y="2"/>
                  </a:lnTo>
                  <a:lnTo>
                    <a:pt x="25" y="2"/>
                  </a:lnTo>
                  <a:lnTo>
                    <a:pt x="20" y="0"/>
                  </a:lnTo>
                  <a:lnTo>
                    <a:pt x="18" y="4"/>
                  </a:lnTo>
                  <a:lnTo>
                    <a:pt x="18" y="9"/>
                  </a:lnTo>
                  <a:lnTo>
                    <a:pt x="18" y="14"/>
                  </a:lnTo>
                  <a:lnTo>
                    <a:pt x="18" y="18"/>
                  </a:lnTo>
                  <a:lnTo>
                    <a:pt x="18" y="23"/>
                  </a:lnTo>
                  <a:lnTo>
                    <a:pt x="18" y="30"/>
                  </a:lnTo>
                  <a:lnTo>
                    <a:pt x="18" y="37"/>
                  </a:lnTo>
                  <a:lnTo>
                    <a:pt x="20" y="42"/>
                  </a:lnTo>
                  <a:lnTo>
                    <a:pt x="11" y="49"/>
                  </a:lnTo>
                  <a:lnTo>
                    <a:pt x="4" y="60"/>
                  </a:lnTo>
                  <a:lnTo>
                    <a:pt x="1" y="72"/>
                  </a:lnTo>
                  <a:lnTo>
                    <a:pt x="0" y="79"/>
                  </a:lnTo>
                  <a:lnTo>
                    <a:pt x="1" y="86"/>
                  </a:lnTo>
                  <a:lnTo>
                    <a:pt x="3" y="96"/>
                  </a:lnTo>
                  <a:lnTo>
                    <a:pt x="8" y="105"/>
                  </a:lnTo>
                  <a:lnTo>
                    <a:pt x="17" y="114"/>
                  </a:lnTo>
                  <a:lnTo>
                    <a:pt x="17" y="117"/>
                  </a:lnTo>
                  <a:lnTo>
                    <a:pt x="18" y="121"/>
                  </a:lnTo>
                  <a:lnTo>
                    <a:pt x="18" y="126"/>
                  </a:lnTo>
                  <a:lnTo>
                    <a:pt x="18" y="129"/>
                  </a:lnTo>
                  <a:lnTo>
                    <a:pt x="25" y="129"/>
                  </a:lnTo>
                  <a:lnTo>
                    <a:pt x="33" y="131"/>
                  </a:lnTo>
                  <a:lnTo>
                    <a:pt x="38" y="131"/>
                  </a:lnTo>
                  <a:lnTo>
                    <a:pt x="45" y="133"/>
                  </a:lnTo>
                  <a:lnTo>
                    <a:pt x="45" y="126"/>
                  </a:lnTo>
                  <a:lnTo>
                    <a:pt x="47" y="121"/>
                  </a:lnTo>
                  <a:lnTo>
                    <a:pt x="47" y="117"/>
                  </a:lnTo>
                  <a:lnTo>
                    <a:pt x="47" y="114"/>
                  </a:lnTo>
                  <a:lnTo>
                    <a:pt x="57" y="108"/>
                  </a:lnTo>
                  <a:lnTo>
                    <a:pt x="63" y="100"/>
                  </a:lnTo>
                  <a:lnTo>
                    <a:pt x="65" y="89"/>
                  </a:lnTo>
                  <a:lnTo>
                    <a:pt x="67" y="77"/>
                  </a:lnTo>
                  <a:lnTo>
                    <a:pt x="67" y="67"/>
                  </a:lnTo>
                  <a:lnTo>
                    <a:pt x="64" y="56"/>
                  </a:lnTo>
                  <a:lnTo>
                    <a:pt x="60" y="49"/>
                  </a:lnTo>
                  <a:lnTo>
                    <a:pt x="54" y="44"/>
                  </a:lnTo>
                  <a:lnTo>
                    <a:pt x="54" y="37"/>
                  </a:lnTo>
                  <a:lnTo>
                    <a:pt x="54" y="30"/>
                  </a:lnTo>
                  <a:lnTo>
                    <a:pt x="53" y="23"/>
                  </a:lnTo>
                  <a:lnTo>
                    <a:pt x="53" y="1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67" name="Freeform 142"/>
            <p:cNvSpPr>
              <a:spLocks/>
            </p:cNvSpPr>
            <p:nvPr/>
          </p:nvSpPr>
          <p:spPr bwMode="auto">
            <a:xfrm>
              <a:off x="6654" y="5571"/>
              <a:ext cx="6" cy="21"/>
            </a:xfrm>
            <a:custGeom>
              <a:avLst/>
              <a:gdLst>
                <a:gd name="T0" fmla="*/ 1 w 11"/>
                <a:gd name="T1" fmla="*/ 1 h 42"/>
                <a:gd name="T2" fmla="*/ 1 w 11"/>
                <a:gd name="T3" fmla="*/ 1 h 42"/>
                <a:gd name="T4" fmla="*/ 1 w 11"/>
                <a:gd name="T5" fmla="*/ 1 h 42"/>
                <a:gd name="T6" fmla="*/ 1 w 11"/>
                <a:gd name="T7" fmla="*/ 1 h 42"/>
                <a:gd name="T8" fmla="*/ 1 w 11"/>
                <a:gd name="T9" fmla="*/ 1 h 42"/>
                <a:gd name="T10" fmla="*/ 1 w 11"/>
                <a:gd name="T11" fmla="*/ 1 h 42"/>
                <a:gd name="T12" fmla="*/ 1 w 11"/>
                <a:gd name="T13" fmla="*/ 1 h 42"/>
                <a:gd name="T14" fmla="*/ 1 w 11"/>
                <a:gd name="T15" fmla="*/ 1 h 42"/>
                <a:gd name="T16" fmla="*/ 1 w 11"/>
                <a:gd name="T17" fmla="*/ 0 h 42"/>
                <a:gd name="T18" fmla="*/ 1 w 11"/>
                <a:gd name="T19" fmla="*/ 0 h 42"/>
                <a:gd name="T20" fmla="*/ 1 w 11"/>
                <a:gd name="T21" fmla="*/ 0 h 42"/>
                <a:gd name="T22" fmla="*/ 1 w 11"/>
                <a:gd name="T23" fmla="*/ 0 h 42"/>
                <a:gd name="T24" fmla="*/ 0 w 11"/>
                <a:gd name="T25" fmla="*/ 0 h 42"/>
                <a:gd name="T26" fmla="*/ 0 w 11"/>
                <a:gd name="T27" fmla="*/ 1 h 42"/>
                <a:gd name="T28" fmla="*/ 1 w 11"/>
                <a:gd name="T29" fmla="*/ 1 h 42"/>
                <a:gd name="T30" fmla="*/ 1 w 11"/>
                <a:gd name="T31" fmla="*/ 1 h 42"/>
                <a:gd name="T32" fmla="*/ 1 w 11"/>
                <a:gd name="T33" fmla="*/ 1 h 42"/>
                <a:gd name="T34" fmla="*/ 1 w 11"/>
                <a:gd name="T35" fmla="*/ 1 h 42"/>
                <a:gd name="T36" fmla="*/ 1 w 11"/>
                <a:gd name="T37" fmla="*/ 1 h 42"/>
                <a:gd name="T38" fmla="*/ 1 w 11"/>
                <a:gd name="T39" fmla="*/ 1 h 42"/>
                <a:gd name="T40" fmla="*/ 1 w 11"/>
                <a:gd name="T41" fmla="*/ 1 h 42"/>
                <a:gd name="T42" fmla="*/ 1 w 11"/>
                <a:gd name="T43" fmla="*/ 1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
                <a:gd name="T67" fmla="*/ 0 h 42"/>
                <a:gd name="T68" fmla="*/ 11 w 11"/>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 h="42">
                  <a:moveTo>
                    <a:pt x="11" y="42"/>
                  </a:moveTo>
                  <a:lnTo>
                    <a:pt x="11" y="35"/>
                  </a:lnTo>
                  <a:lnTo>
                    <a:pt x="11" y="28"/>
                  </a:lnTo>
                  <a:lnTo>
                    <a:pt x="10" y="21"/>
                  </a:lnTo>
                  <a:lnTo>
                    <a:pt x="10" y="16"/>
                  </a:lnTo>
                  <a:lnTo>
                    <a:pt x="10" y="12"/>
                  </a:lnTo>
                  <a:lnTo>
                    <a:pt x="10" y="7"/>
                  </a:lnTo>
                  <a:lnTo>
                    <a:pt x="10" y="3"/>
                  </a:lnTo>
                  <a:lnTo>
                    <a:pt x="10" y="0"/>
                  </a:lnTo>
                  <a:lnTo>
                    <a:pt x="7" y="0"/>
                  </a:lnTo>
                  <a:lnTo>
                    <a:pt x="5" y="0"/>
                  </a:lnTo>
                  <a:lnTo>
                    <a:pt x="2" y="0"/>
                  </a:lnTo>
                  <a:lnTo>
                    <a:pt x="0" y="0"/>
                  </a:lnTo>
                  <a:lnTo>
                    <a:pt x="0" y="9"/>
                  </a:lnTo>
                  <a:lnTo>
                    <a:pt x="1" y="23"/>
                  </a:lnTo>
                  <a:lnTo>
                    <a:pt x="1" y="33"/>
                  </a:lnTo>
                  <a:lnTo>
                    <a:pt x="1" y="40"/>
                  </a:lnTo>
                  <a:lnTo>
                    <a:pt x="4" y="40"/>
                  </a:lnTo>
                  <a:lnTo>
                    <a:pt x="5" y="40"/>
                  </a:lnTo>
                  <a:lnTo>
                    <a:pt x="8" y="42"/>
                  </a:lnTo>
                  <a:lnTo>
                    <a:pt x="10" y="42"/>
                  </a:lnTo>
                  <a:lnTo>
                    <a:pt x="11" y="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68" name="Freeform 143"/>
            <p:cNvSpPr>
              <a:spLocks/>
            </p:cNvSpPr>
            <p:nvPr/>
          </p:nvSpPr>
          <p:spPr bwMode="auto">
            <a:xfrm>
              <a:off x="6789" y="5241"/>
              <a:ext cx="229" cy="448"/>
            </a:xfrm>
            <a:custGeom>
              <a:avLst/>
              <a:gdLst>
                <a:gd name="T0" fmla="*/ 0 w 459"/>
                <a:gd name="T1" fmla="*/ 1 h 896"/>
                <a:gd name="T2" fmla="*/ 0 w 459"/>
                <a:gd name="T3" fmla="*/ 1 h 896"/>
                <a:gd name="T4" fmla="*/ 0 w 459"/>
                <a:gd name="T5" fmla="*/ 1 h 896"/>
                <a:gd name="T6" fmla="*/ 0 w 459"/>
                <a:gd name="T7" fmla="*/ 1 h 896"/>
                <a:gd name="T8" fmla="*/ 0 w 459"/>
                <a:gd name="T9" fmla="*/ 1 h 896"/>
                <a:gd name="T10" fmla="*/ 0 w 459"/>
                <a:gd name="T11" fmla="*/ 1 h 896"/>
                <a:gd name="T12" fmla="*/ 0 w 459"/>
                <a:gd name="T13" fmla="*/ 1 h 896"/>
                <a:gd name="T14" fmla="*/ 0 w 459"/>
                <a:gd name="T15" fmla="*/ 1 h 896"/>
                <a:gd name="T16" fmla="*/ 0 w 459"/>
                <a:gd name="T17" fmla="*/ 1 h 896"/>
                <a:gd name="T18" fmla="*/ 0 w 459"/>
                <a:gd name="T19" fmla="*/ 1 h 896"/>
                <a:gd name="T20" fmla="*/ 0 w 459"/>
                <a:gd name="T21" fmla="*/ 1 h 896"/>
                <a:gd name="T22" fmla="*/ 0 w 459"/>
                <a:gd name="T23" fmla="*/ 1 h 896"/>
                <a:gd name="T24" fmla="*/ 0 w 459"/>
                <a:gd name="T25" fmla="*/ 1 h 896"/>
                <a:gd name="T26" fmla="*/ 0 w 459"/>
                <a:gd name="T27" fmla="*/ 1 h 896"/>
                <a:gd name="T28" fmla="*/ 0 w 459"/>
                <a:gd name="T29" fmla="*/ 1 h 896"/>
                <a:gd name="T30" fmla="*/ 0 w 459"/>
                <a:gd name="T31" fmla="*/ 1 h 896"/>
                <a:gd name="T32" fmla="*/ 0 w 459"/>
                <a:gd name="T33" fmla="*/ 1 h 896"/>
                <a:gd name="T34" fmla="*/ 0 w 459"/>
                <a:gd name="T35" fmla="*/ 1 h 896"/>
                <a:gd name="T36" fmla="*/ 0 w 459"/>
                <a:gd name="T37" fmla="*/ 1 h 896"/>
                <a:gd name="T38" fmla="*/ 0 w 459"/>
                <a:gd name="T39" fmla="*/ 1 h 896"/>
                <a:gd name="T40" fmla="*/ 0 w 459"/>
                <a:gd name="T41" fmla="*/ 1 h 896"/>
                <a:gd name="T42" fmla="*/ 0 w 459"/>
                <a:gd name="T43" fmla="*/ 1 h 896"/>
                <a:gd name="T44" fmla="*/ 0 w 459"/>
                <a:gd name="T45" fmla="*/ 1 h 896"/>
                <a:gd name="T46" fmla="*/ 0 w 459"/>
                <a:gd name="T47" fmla="*/ 1 h 896"/>
                <a:gd name="T48" fmla="*/ 0 w 459"/>
                <a:gd name="T49" fmla="*/ 1 h 896"/>
                <a:gd name="T50" fmla="*/ 0 w 459"/>
                <a:gd name="T51" fmla="*/ 1 h 896"/>
                <a:gd name="T52" fmla="*/ 0 w 459"/>
                <a:gd name="T53" fmla="*/ 1 h 896"/>
                <a:gd name="T54" fmla="*/ 0 w 459"/>
                <a:gd name="T55" fmla="*/ 1 h 896"/>
                <a:gd name="T56" fmla="*/ 0 w 459"/>
                <a:gd name="T57" fmla="*/ 1 h 896"/>
                <a:gd name="T58" fmla="*/ 0 w 459"/>
                <a:gd name="T59" fmla="*/ 1 h 896"/>
                <a:gd name="T60" fmla="*/ 0 w 459"/>
                <a:gd name="T61" fmla="*/ 1 h 896"/>
                <a:gd name="T62" fmla="*/ 0 w 459"/>
                <a:gd name="T63" fmla="*/ 1 h 896"/>
                <a:gd name="T64" fmla="*/ 0 w 459"/>
                <a:gd name="T65" fmla="*/ 1 h 896"/>
                <a:gd name="T66" fmla="*/ 0 w 459"/>
                <a:gd name="T67" fmla="*/ 1 h 896"/>
                <a:gd name="T68" fmla="*/ 0 w 459"/>
                <a:gd name="T69" fmla="*/ 1 h 896"/>
                <a:gd name="T70" fmla="*/ 0 w 459"/>
                <a:gd name="T71" fmla="*/ 1 h 896"/>
                <a:gd name="T72" fmla="*/ 0 w 459"/>
                <a:gd name="T73" fmla="*/ 1 h 896"/>
                <a:gd name="T74" fmla="*/ 0 w 459"/>
                <a:gd name="T75" fmla="*/ 1 h 896"/>
                <a:gd name="T76" fmla="*/ 0 w 459"/>
                <a:gd name="T77" fmla="*/ 1 h 896"/>
                <a:gd name="T78" fmla="*/ 0 w 459"/>
                <a:gd name="T79" fmla="*/ 1 h 896"/>
                <a:gd name="T80" fmla="*/ 0 w 459"/>
                <a:gd name="T81" fmla="*/ 1 h 896"/>
                <a:gd name="T82" fmla="*/ 0 w 459"/>
                <a:gd name="T83" fmla="*/ 1 h 896"/>
                <a:gd name="T84" fmla="*/ 0 w 459"/>
                <a:gd name="T85" fmla="*/ 1 h 896"/>
                <a:gd name="T86" fmla="*/ 0 w 459"/>
                <a:gd name="T87" fmla="*/ 1 h 896"/>
                <a:gd name="T88" fmla="*/ 0 w 459"/>
                <a:gd name="T89" fmla="*/ 1 h 896"/>
                <a:gd name="T90" fmla="*/ 0 w 459"/>
                <a:gd name="T91" fmla="*/ 1 h 896"/>
                <a:gd name="T92" fmla="*/ 0 w 459"/>
                <a:gd name="T93" fmla="*/ 1 h 896"/>
                <a:gd name="T94" fmla="*/ 0 w 459"/>
                <a:gd name="T95" fmla="*/ 1 h 896"/>
                <a:gd name="T96" fmla="*/ 0 w 459"/>
                <a:gd name="T97" fmla="*/ 1 h 896"/>
                <a:gd name="T98" fmla="*/ 0 w 459"/>
                <a:gd name="T99" fmla="*/ 1 h 896"/>
                <a:gd name="T100" fmla="*/ 0 w 459"/>
                <a:gd name="T101" fmla="*/ 0 h 8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9"/>
                <a:gd name="T154" fmla="*/ 0 h 896"/>
                <a:gd name="T155" fmla="*/ 459 w 459"/>
                <a:gd name="T156" fmla="*/ 896 h 8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9" h="896">
                  <a:moveTo>
                    <a:pt x="319" y="1"/>
                  </a:moveTo>
                  <a:lnTo>
                    <a:pt x="299" y="22"/>
                  </a:lnTo>
                  <a:lnTo>
                    <a:pt x="279" y="49"/>
                  </a:lnTo>
                  <a:lnTo>
                    <a:pt x="259" y="80"/>
                  </a:lnTo>
                  <a:lnTo>
                    <a:pt x="239" y="111"/>
                  </a:lnTo>
                  <a:lnTo>
                    <a:pt x="222" y="145"/>
                  </a:lnTo>
                  <a:lnTo>
                    <a:pt x="206" y="176"/>
                  </a:lnTo>
                  <a:lnTo>
                    <a:pt x="195" y="202"/>
                  </a:lnTo>
                  <a:lnTo>
                    <a:pt x="185" y="223"/>
                  </a:lnTo>
                  <a:lnTo>
                    <a:pt x="170" y="270"/>
                  </a:lnTo>
                  <a:lnTo>
                    <a:pt x="159" y="331"/>
                  </a:lnTo>
                  <a:lnTo>
                    <a:pt x="152" y="389"/>
                  </a:lnTo>
                  <a:lnTo>
                    <a:pt x="149" y="429"/>
                  </a:lnTo>
                  <a:lnTo>
                    <a:pt x="146" y="461"/>
                  </a:lnTo>
                  <a:lnTo>
                    <a:pt x="139" y="503"/>
                  </a:lnTo>
                  <a:lnTo>
                    <a:pt x="132" y="538"/>
                  </a:lnTo>
                  <a:lnTo>
                    <a:pt x="128" y="555"/>
                  </a:lnTo>
                  <a:lnTo>
                    <a:pt x="125" y="559"/>
                  </a:lnTo>
                  <a:lnTo>
                    <a:pt x="123" y="562"/>
                  </a:lnTo>
                  <a:lnTo>
                    <a:pt x="120" y="566"/>
                  </a:lnTo>
                  <a:lnTo>
                    <a:pt x="118" y="567"/>
                  </a:lnTo>
                  <a:lnTo>
                    <a:pt x="120" y="569"/>
                  </a:lnTo>
                  <a:lnTo>
                    <a:pt x="123" y="574"/>
                  </a:lnTo>
                  <a:lnTo>
                    <a:pt x="126" y="578"/>
                  </a:lnTo>
                  <a:lnTo>
                    <a:pt x="129" y="581"/>
                  </a:lnTo>
                  <a:lnTo>
                    <a:pt x="116" y="590"/>
                  </a:lnTo>
                  <a:lnTo>
                    <a:pt x="106" y="602"/>
                  </a:lnTo>
                  <a:lnTo>
                    <a:pt x="96" y="618"/>
                  </a:lnTo>
                  <a:lnTo>
                    <a:pt x="88" y="632"/>
                  </a:lnTo>
                  <a:lnTo>
                    <a:pt x="80" y="630"/>
                  </a:lnTo>
                  <a:lnTo>
                    <a:pt x="70" y="628"/>
                  </a:lnTo>
                  <a:lnTo>
                    <a:pt x="60" y="627"/>
                  </a:lnTo>
                  <a:lnTo>
                    <a:pt x="52" y="625"/>
                  </a:lnTo>
                  <a:lnTo>
                    <a:pt x="46" y="625"/>
                  </a:lnTo>
                  <a:lnTo>
                    <a:pt x="39" y="625"/>
                  </a:lnTo>
                  <a:lnTo>
                    <a:pt x="32" y="627"/>
                  </a:lnTo>
                  <a:lnTo>
                    <a:pt x="25" y="627"/>
                  </a:lnTo>
                  <a:lnTo>
                    <a:pt x="18" y="628"/>
                  </a:lnTo>
                  <a:lnTo>
                    <a:pt x="12" y="630"/>
                  </a:lnTo>
                  <a:lnTo>
                    <a:pt x="5" y="632"/>
                  </a:lnTo>
                  <a:lnTo>
                    <a:pt x="0" y="634"/>
                  </a:lnTo>
                  <a:lnTo>
                    <a:pt x="10" y="662"/>
                  </a:lnTo>
                  <a:lnTo>
                    <a:pt x="12" y="693"/>
                  </a:lnTo>
                  <a:lnTo>
                    <a:pt x="10" y="726"/>
                  </a:lnTo>
                  <a:lnTo>
                    <a:pt x="10" y="754"/>
                  </a:lnTo>
                  <a:lnTo>
                    <a:pt x="10" y="772"/>
                  </a:lnTo>
                  <a:lnTo>
                    <a:pt x="8" y="796"/>
                  </a:lnTo>
                  <a:lnTo>
                    <a:pt x="5" y="821"/>
                  </a:lnTo>
                  <a:lnTo>
                    <a:pt x="2" y="840"/>
                  </a:lnTo>
                  <a:lnTo>
                    <a:pt x="8" y="850"/>
                  </a:lnTo>
                  <a:lnTo>
                    <a:pt x="15" y="864"/>
                  </a:lnTo>
                  <a:lnTo>
                    <a:pt x="19" y="880"/>
                  </a:lnTo>
                  <a:lnTo>
                    <a:pt x="22" y="896"/>
                  </a:lnTo>
                  <a:lnTo>
                    <a:pt x="35" y="892"/>
                  </a:lnTo>
                  <a:lnTo>
                    <a:pt x="50" y="890"/>
                  </a:lnTo>
                  <a:lnTo>
                    <a:pt x="65" y="889"/>
                  </a:lnTo>
                  <a:lnTo>
                    <a:pt x="79" y="889"/>
                  </a:lnTo>
                  <a:lnTo>
                    <a:pt x="90" y="890"/>
                  </a:lnTo>
                  <a:lnTo>
                    <a:pt x="102" y="892"/>
                  </a:lnTo>
                  <a:lnTo>
                    <a:pt x="109" y="892"/>
                  </a:lnTo>
                  <a:lnTo>
                    <a:pt x="113" y="894"/>
                  </a:lnTo>
                  <a:lnTo>
                    <a:pt x="129" y="894"/>
                  </a:lnTo>
                  <a:lnTo>
                    <a:pt x="145" y="894"/>
                  </a:lnTo>
                  <a:lnTo>
                    <a:pt x="159" y="894"/>
                  </a:lnTo>
                  <a:lnTo>
                    <a:pt x="173" y="894"/>
                  </a:lnTo>
                  <a:lnTo>
                    <a:pt x="185" y="894"/>
                  </a:lnTo>
                  <a:lnTo>
                    <a:pt x="195" y="894"/>
                  </a:lnTo>
                  <a:lnTo>
                    <a:pt x="202" y="892"/>
                  </a:lnTo>
                  <a:lnTo>
                    <a:pt x="206" y="892"/>
                  </a:lnTo>
                  <a:lnTo>
                    <a:pt x="212" y="890"/>
                  </a:lnTo>
                  <a:lnTo>
                    <a:pt x="219" y="889"/>
                  </a:lnTo>
                  <a:lnTo>
                    <a:pt x="228" y="885"/>
                  </a:lnTo>
                  <a:lnTo>
                    <a:pt x="236" y="882"/>
                  </a:lnTo>
                  <a:lnTo>
                    <a:pt x="245" y="878"/>
                  </a:lnTo>
                  <a:lnTo>
                    <a:pt x="253" y="875"/>
                  </a:lnTo>
                  <a:lnTo>
                    <a:pt x="260" y="871"/>
                  </a:lnTo>
                  <a:lnTo>
                    <a:pt x="266" y="868"/>
                  </a:lnTo>
                  <a:lnTo>
                    <a:pt x="272" y="864"/>
                  </a:lnTo>
                  <a:lnTo>
                    <a:pt x="278" y="859"/>
                  </a:lnTo>
                  <a:lnTo>
                    <a:pt x="285" y="854"/>
                  </a:lnTo>
                  <a:lnTo>
                    <a:pt x="292" y="849"/>
                  </a:lnTo>
                  <a:lnTo>
                    <a:pt x="299" y="843"/>
                  </a:lnTo>
                  <a:lnTo>
                    <a:pt x="305" y="836"/>
                  </a:lnTo>
                  <a:lnTo>
                    <a:pt x="310" y="829"/>
                  </a:lnTo>
                  <a:lnTo>
                    <a:pt x="313" y="824"/>
                  </a:lnTo>
                  <a:lnTo>
                    <a:pt x="317" y="817"/>
                  </a:lnTo>
                  <a:lnTo>
                    <a:pt x="323" y="807"/>
                  </a:lnTo>
                  <a:lnTo>
                    <a:pt x="329" y="796"/>
                  </a:lnTo>
                  <a:lnTo>
                    <a:pt x="333" y="787"/>
                  </a:lnTo>
                  <a:lnTo>
                    <a:pt x="337" y="779"/>
                  </a:lnTo>
                  <a:lnTo>
                    <a:pt x="343" y="766"/>
                  </a:lnTo>
                  <a:lnTo>
                    <a:pt x="349" y="751"/>
                  </a:lnTo>
                  <a:lnTo>
                    <a:pt x="355" y="737"/>
                  </a:lnTo>
                  <a:lnTo>
                    <a:pt x="359" y="725"/>
                  </a:lnTo>
                  <a:lnTo>
                    <a:pt x="366" y="702"/>
                  </a:lnTo>
                  <a:lnTo>
                    <a:pt x="376" y="670"/>
                  </a:lnTo>
                  <a:lnTo>
                    <a:pt x="386" y="637"/>
                  </a:lnTo>
                  <a:lnTo>
                    <a:pt x="396" y="600"/>
                  </a:lnTo>
                  <a:lnTo>
                    <a:pt x="406" y="567"/>
                  </a:lnTo>
                  <a:lnTo>
                    <a:pt x="413" y="539"/>
                  </a:lnTo>
                  <a:lnTo>
                    <a:pt x="417" y="518"/>
                  </a:lnTo>
                  <a:lnTo>
                    <a:pt x="425" y="466"/>
                  </a:lnTo>
                  <a:lnTo>
                    <a:pt x="435" y="386"/>
                  </a:lnTo>
                  <a:lnTo>
                    <a:pt x="443" y="311"/>
                  </a:lnTo>
                  <a:lnTo>
                    <a:pt x="446" y="265"/>
                  </a:lnTo>
                  <a:lnTo>
                    <a:pt x="445" y="251"/>
                  </a:lnTo>
                  <a:lnTo>
                    <a:pt x="442" y="251"/>
                  </a:lnTo>
                  <a:lnTo>
                    <a:pt x="437" y="255"/>
                  </a:lnTo>
                  <a:lnTo>
                    <a:pt x="435" y="260"/>
                  </a:lnTo>
                  <a:lnTo>
                    <a:pt x="432" y="263"/>
                  </a:lnTo>
                  <a:lnTo>
                    <a:pt x="426" y="272"/>
                  </a:lnTo>
                  <a:lnTo>
                    <a:pt x="417" y="281"/>
                  </a:lnTo>
                  <a:lnTo>
                    <a:pt x="406" y="293"/>
                  </a:lnTo>
                  <a:lnTo>
                    <a:pt x="392" y="304"/>
                  </a:lnTo>
                  <a:lnTo>
                    <a:pt x="376" y="312"/>
                  </a:lnTo>
                  <a:lnTo>
                    <a:pt x="357" y="319"/>
                  </a:lnTo>
                  <a:lnTo>
                    <a:pt x="337" y="321"/>
                  </a:lnTo>
                  <a:lnTo>
                    <a:pt x="335" y="311"/>
                  </a:lnTo>
                  <a:lnTo>
                    <a:pt x="330" y="300"/>
                  </a:lnTo>
                  <a:lnTo>
                    <a:pt x="325" y="291"/>
                  </a:lnTo>
                  <a:lnTo>
                    <a:pt x="319" y="283"/>
                  </a:lnTo>
                  <a:lnTo>
                    <a:pt x="310" y="277"/>
                  </a:lnTo>
                  <a:lnTo>
                    <a:pt x="303" y="272"/>
                  </a:lnTo>
                  <a:lnTo>
                    <a:pt x="295" y="270"/>
                  </a:lnTo>
                  <a:lnTo>
                    <a:pt x="286" y="270"/>
                  </a:lnTo>
                  <a:lnTo>
                    <a:pt x="278" y="272"/>
                  </a:lnTo>
                  <a:lnTo>
                    <a:pt x="268" y="272"/>
                  </a:lnTo>
                  <a:lnTo>
                    <a:pt x="258" y="274"/>
                  </a:lnTo>
                  <a:lnTo>
                    <a:pt x="249" y="272"/>
                  </a:lnTo>
                  <a:lnTo>
                    <a:pt x="242" y="272"/>
                  </a:lnTo>
                  <a:lnTo>
                    <a:pt x="236" y="269"/>
                  </a:lnTo>
                  <a:lnTo>
                    <a:pt x="233" y="265"/>
                  </a:lnTo>
                  <a:lnTo>
                    <a:pt x="233" y="258"/>
                  </a:lnTo>
                  <a:lnTo>
                    <a:pt x="240" y="241"/>
                  </a:lnTo>
                  <a:lnTo>
                    <a:pt x="252" y="220"/>
                  </a:lnTo>
                  <a:lnTo>
                    <a:pt x="263" y="200"/>
                  </a:lnTo>
                  <a:lnTo>
                    <a:pt x="273" y="192"/>
                  </a:lnTo>
                  <a:lnTo>
                    <a:pt x="283" y="187"/>
                  </a:lnTo>
                  <a:lnTo>
                    <a:pt x="305" y="176"/>
                  </a:lnTo>
                  <a:lnTo>
                    <a:pt x="332" y="162"/>
                  </a:lnTo>
                  <a:lnTo>
                    <a:pt x="363" y="145"/>
                  </a:lnTo>
                  <a:lnTo>
                    <a:pt x="395" y="129"/>
                  </a:lnTo>
                  <a:lnTo>
                    <a:pt x="425" y="115"/>
                  </a:lnTo>
                  <a:lnTo>
                    <a:pt x="446" y="103"/>
                  </a:lnTo>
                  <a:lnTo>
                    <a:pt x="459" y="97"/>
                  </a:lnTo>
                  <a:lnTo>
                    <a:pt x="453" y="92"/>
                  </a:lnTo>
                  <a:lnTo>
                    <a:pt x="446" y="83"/>
                  </a:lnTo>
                  <a:lnTo>
                    <a:pt x="436" y="76"/>
                  </a:lnTo>
                  <a:lnTo>
                    <a:pt x="426" y="68"/>
                  </a:lnTo>
                  <a:lnTo>
                    <a:pt x="415" y="59"/>
                  </a:lnTo>
                  <a:lnTo>
                    <a:pt x="405" y="52"/>
                  </a:lnTo>
                  <a:lnTo>
                    <a:pt x="396" y="47"/>
                  </a:lnTo>
                  <a:lnTo>
                    <a:pt x="389" y="43"/>
                  </a:lnTo>
                  <a:lnTo>
                    <a:pt x="380" y="40"/>
                  </a:lnTo>
                  <a:lnTo>
                    <a:pt x="376" y="35"/>
                  </a:lnTo>
                  <a:lnTo>
                    <a:pt x="377" y="31"/>
                  </a:lnTo>
                  <a:lnTo>
                    <a:pt x="385" y="28"/>
                  </a:lnTo>
                  <a:lnTo>
                    <a:pt x="389" y="26"/>
                  </a:lnTo>
                  <a:lnTo>
                    <a:pt x="396" y="26"/>
                  </a:lnTo>
                  <a:lnTo>
                    <a:pt x="402" y="26"/>
                  </a:lnTo>
                  <a:lnTo>
                    <a:pt x="409" y="24"/>
                  </a:lnTo>
                  <a:lnTo>
                    <a:pt x="415" y="24"/>
                  </a:lnTo>
                  <a:lnTo>
                    <a:pt x="422" y="24"/>
                  </a:lnTo>
                  <a:lnTo>
                    <a:pt x="426" y="26"/>
                  </a:lnTo>
                  <a:lnTo>
                    <a:pt x="430" y="26"/>
                  </a:lnTo>
                  <a:lnTo>
                    <a:pt x="429" y="17"/>
                  </a:lnTo>
                  <a:lnTo>
                    <a:pt x="425" y="10"/>
                  </a:lnTo>
                  <a:lnTo>
                    <a:pt x="419" y="5"/>
                  </a:lnTo>
                  <a:lnTo>
                    <a:pt x="410" y="1"/>
                  </a:lnTo>
                  <a:lnTo>
                    <a:pt x="405" y="1"/>
                  </a:lnTo>
                  <a:lnTo>
                    <a:pt x="399" y="1"/>
                  </a:lnTo>
                  <a:lnTo>
                    <a:pt x="390" y="3"/>
                  </a:lnTo>
                  <a:lnTo>
                    <a:pt x="382" y="3"/>
                  </a:lnTo>
                  <a:lnTo>
                    <a:pt x="373" y="7"/>
                  </a:lnTo>
                  <a:lnTo>
                    <a:pt x="363" y="10"/>
                  </a:lnTo>
                  <a:lnTo>
                    <a:pt x="355" y="14"/>
                  </a:lnTo>
                  <a:lnTo>
                    <a:pt x="347" y="21"/>
                  </a:lnTo>
                  <a:lnTo>
                    <a:pt x="342" y="28"/>
                  </a:lnTo>
                  <a:lnTo>
                    <a:pt x="335" y="36"/>
                  </a:lnTo>
                  <a:lnTo>
                    <a:pt x="329" y="45"/>
                  </a:lnTo>
                  <a:lnTo>
                    <a:pt x="323" y="54"/>
                  </a:lnTo>
                  <a:lnTo>
                    <a:pt x="316" y="63"/>
                  </a:lnTo>
                  <a:lnTo>
                    <a:pt x="312" y="69"/>
                  </a:lnTo>
                  <a:lnTo>
                    <a:pt x="306" y="76"/>
                  </a:lnTo>
                  <a:lnTo>
                    <a:pt x="302" y="82"/>
                  </a:lnTo>
                  <a:lnTo>
                    <a:pt x="296" y="87"/>
                  </a:lnTo>
                  <a:lnTo>
                    <a:pt x="290" y="92"/>
                  </a:lnTo>
                  <a:lnTo>
                    <a:pt x="283" y="99"/>
                  </a:lnTo>
                  <a:lnTo>
                    <a:pt x="276" y="104"/>
                  </a:lnTo>
                  <a:lnTo>
                    <a:pt x="270" y="111"/>
                  </a:lnTo>
                  <a:lnTo>
                    <a:pt x="263" y="115"/>
                  </a:lnTo>
                  <a:lnTo>
                    <a:pt x="259" y="118"/>
                  </a:lnTo>
                  <a:lnTo>
                    <a:pt x="256" y="118"/>
                  </a:lnTo>
                  <a:lnTo>
                    <a:pt x="258" y="113"/>
                  </a:lnTo>
                  <a:lnTo>
                    <a:pt x="266" y="101"/>
                  </a:lnTo>
                  <a:lnTo>
                    <a:pt x="278" y="87"/>
                  </a:lnTo>
                  <a:lnTo>
                    <a:pt x="289" y="75"/>
                  </a:lnTo>
                  <a:lnTo>
                    <a:pt x="295" y="66"/>
                  </a:lnTo>
                  <a:lnTo>
                    <a:pt x="303" y="56"/>
                  </a:lnTo>
                  <a:lnTo>
                    <a:pt x="312" y="42"/>
                  </a:lnTo>
                  <a:lnTo>
                    <a:pt x="320" y="28"/>
                  </a:lnTo>
                  <a:lnTo>
                    <a:pt x="326" y="15"/>
                  </a:lnTo>
                  <a:lnTo>
                    <a:pt x="329" y="5"/>
                  </a:lnTo>
                  <a:lnTo>
                    <a:pt x="326" y="0"/>
                  </a:lnTo>
                  <a:lnTo>
                    <a:pt x="319"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69" name="Freeform 144"/>
            <p:cNvSpPr>
              <a:spLocks/>
            </p:cNvSpPr>
            <p:nvPr/>
          </p:nvSpPr>
          <p:spPr bwMode="auto">
            <a:xfrm>
              <a:off x="6789" y="5241"/>
              <a:ext cx="229" cy="378"/>
            </a:xfrm>
            <a:custGeom>
              <a:avLst/>
              <a:gdLst>
                <a:gd name="T0" fmla="*/ 0 w 459"/>
                <a:gd name="T1" fmla="*/ 1 h 754"/>
                <a:gd name="T2" fmla="*/ 0 w 459"/>
                <a:gd name="T3" fmla="*/ 1 h 754"/>
                <a:gd name="T4" fmla="*/ 0 w 459"/>
                <a:gd name="T5" fmla="*/ 1 h 754"/>
                <a:gd name="T6" fmla="*/ 0 w 459"/>
                <a:gd name="T7" fmla="*/ 1 h 754"/>
                <a:gd name="T8" fmla="*/ 0 w 459"/>
                <a:gd name="T9" fmla="*/ 1 h 754"/>
                <a:gd name="T10" fmla="*/ 0 w 459"/>
                <a:gd name="T11" fmla="*/ 1 h 754"/>
                <a:gd name="T12" fmla="*/ 0 w 459"/>
                <a:gd name="T13" fmla="*/ 1 h 754"/>
                <a:gd name="T14" fmla="*/ 0 w 459"/>
                <a:gd name="T15" fmla="*/ 1 h 754"/>
                <a:gd name="T16" fmla="*/ 0 w 459"/>
                <a:gd name="T17" fmla="*/ 1 h 754"/>
                <a:gd name="T18" fmla="*/ 0 w 459"/>
                <a:gd name="T19" fmla="*/ 1 h 754"/>
                <a:gd name="T20" fmla="*/ 0 w 459"/>
                <a:gd name="T21" fmla="*/ 1 h 754"/>
                <a:gd name="T22" fmla="*/ 0 w 459"/>
                <a:gd name="T23" fmla="*/ 1 h 754"/>
                <a:gd name="T24" fmla="*/ 0 w 459"/>
                <a:gd name="T25" fmla="*/ 1 h 754"/>
                <a:gd name="T26" fmla="*/ 0 w 459"/>
                <a:gd name="T27" fmla="*/ 1 h 754"/>
                <a:gd name="T28" fmla="*/ 0 w 459"/>
                <a:gd name="T29" fmla="*/ 1 h 754"/>
                <a:gd name="T30" fmla="*/ 0 w 459"/>
                <a:gd name="T31" fmla="*/ 1 h 754"/>
                <a:gd name="T32" fmla="*/ 0 w 459"/>
                <a:gd name="T33" fmla="*/ 1 h 754"/>
                <a:gd name="T34" fmla="*/ 0 w 459"/>
                <a:gd name="T35" fmla="*/ 1 h 754"/>
                <a:gd name="T36" fmla="*/ 0 w 459"/>
                <a:gd name="T37" fmla="*/ 1 h 754"/>
                <a:gd name="T38" fmla="*/ 0 w 459"/>
                <a:gd name="T39" fmla="*/ 1 h 754"/>
                <a:gd name="T40" fmla="*/ 0 w 459"/>
                <a:gd name="T41" fmla="*/ 1 h 754"/>
                <a:gd name="T42" fmla="*/ 0 w 459"/>
                <a:gd name="T43" fmla="*/ 1 h 754"/>
                <a:gd name="T44" fmla="*/ 0 w 459"/>
                <a:gd name="T45" fmla="*/ 1 h 754"/>
                <a:gd name="T46" fmla="*/ 0 w 459"/>
                <a:gd name="T47" fmla="*/ 1 h 754"/>
                <a:gd name="T48" fmla="*/ 0 w 459"/>
                <a:gd name="T49" fmla="*/ 1 h 754"/>
                <a:gd name="T50" fmla="*/ 0 w 459"/>
                <a:gd name="T51" fmla="*/ 1 h 754"/>
                <a:gd name="T52" fmla="*/ 0 w 459"/>
                <a:gd name="T53" fmla="*/ 1 h 754"/>
                <a:gd name="T54" fmla="*/ 0 w 459"/>
                <a:gd name="T55" fmla="*/ 1 h 754"/>
                <a:gd name="T56" fmla="*/ 0 w 459"/>
                <a:gd name="T57" fmla="*/ 1 h 754"/>
                <a:gd name="T58" fmla="*/ 0 w 459"/>
                <a:gd name="T59" fmla="*/ 1 h 754"/>
                <a:gd name="T60" fmla="*/ 0 w 459"/>
                <a:gd name="T61" fmla="*/ 1 h 754"/>
                <a:gd name="T62" fmla="*/ 0 w 459"/>
                <a:gd name="T63" fmla="*/ 1 h 754"/>
                <a:gd name="T64" fmla="*/ 0 w 459"/>
                <a:gd name="T65" fmla="*/ 1 h 754"/>
                <a:gd name="T66" fmla="*/ 0 w 459"/>
                <a:gd name="T67" fmla="*/ 1 h 754"/>
                <a:gd name="T68" fmla="*/ 0 w 459"/>
                <a:gd name="T69" fmla="*/ 1 h 754"/>
                <a:gd name="T70" fmla="*/ 0 w 459"/>
                <a:gd name="T71" fmla="*/ 1 h 754"/>
                <a:gd name="T72" fmla="*/ 0 w 459"/>
                <a:gd name="T73" fmla="*/ 1 h 754"/>
                <a:gd name="T74" fmla="*/ 0 w 459"/>
                <a:gd name="T75" fmla="*/ 1 h 754"/>
                <a:gd name="T76" fmla="*/ 0 w 459"/>
                <a:gd name="T77" fmla="*/ 1 h 754"/>
                <a:gd name="T78" fmla="*/ 0 w 459"/>
                <a:gd name="T79" fmla="*/ 1 h 754"/>
                <a:gd name="T80" fmla="*/ 0 w 459"/>
                <a:gd name="T81" fmla="*/ 1 h 754"/>
                <a:gd name="T82" fmla="*/ 0 w 459"/>
                <a:gd name="T83" fmla="*/ 1 h 754"/>
                <a:gd name="T84" fmla="*/ 0 w 459"/>
                <a:gd name="T85" fmla="*/ 1 h 754"/>
                <a:gd name="T86" fmla="*/ 0 w 459"/>
                <a:gd name="T87" fmla="*/ 1 h 754"/>
                <a:gd name="T88" fmla="*/ 0 w 459"/>
                <a:gd name="T89" fmla="*/ 1 h 754"/>
                <a:gd name="T90" fmla="*/ 0 w 459"/>
                <a:gd name="T91" fmla="*/ 1 h 754"/>
                <a:gd name="T92" fmla="*/ 0 w 459"/>
                <a:gd name="T93" fmla="*/ 1 h 754"/>
                <a:gd name="T94" fmla="*/ 0 w 459"/>
                <a:gd name="T95" fmla="*/ 1 h 754"/>
                <a:gd name="T96" fmla="*/ 0 w 459"/>
                <a:gd name="T97" fmla="*/ 1 h 754"/>
                <a:gd name="T98" fmla="*/ 0 w 459"/>
                <a:gd name="T99" fmla="*/ 1 h 754"/>
                <a:gd name="T100" fmla="*/ 0 w 459"/>
                <a:gd name="T101" fmla="*/ 1 h 754"/>
                <a:gd name="T102" fmla="*/ 0 w 459"/>
                <a:gd name="T103" fmla="*/ 1 h 754"/>
                <a:gd name="T104" fmla="*/ 0 w 459"/>
                <a:gd name="T105" fmla="*/ 1 h 754"/>
                <a:gd name="T106" fmla="*/ 0 w 459"/>
                <a:gd name="T107" fmla="*/ 1 h 754"/>
                <a:gd name="T108" fmla="*/ 0 w 459"/>
                <a:gd name="T109" fmla="*/ 1 h 754"/>
                <a:gd name="T110" fmla="*/ 0 w 459"/>
                <a:gd name="T111" fmla="*/ 1 h 754"/>
                <a:gd name="T112" fmla="*/ 0 w 459"/>
                <a:gd name="T113" fmla="*/ 1 h 754"/>
                <a:gd name="T114" fmla="*/ 0 w 459"/>
                <a:gd name="T115" fmla="*/ 1 h 754"/>
                <a:gd name="T116" fmla="*/ 0 w 459"/>
                <a:gd name="T117" fmla="*/ 1 h 7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754"/>
                <a:gd name="T179" fmla="*/ 459 w 459"/>
                <a:gd name="T180" fmla="*/ 754 h 7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754">
                  <a:moveTo>
                    <a:pt x="233" y="258"/>
                  </a:moveTo>
                  <a:lnTo>
                    <a:pt x="240" y="241"/>
                  </a:lnTo>
                  <a:lnTo>
                    <a:pt x="252" y="220"/>
                  </a:lnTo>
                  <a:lnTo>
                    <a:pt x="263" y="200"/>
                  </a:lnTo>
                  <a:lnTo>
                    <a:pt x="273" y="192"/>
                  </a:lnTo>
                  <a:lnTo>
                    <a:pt x="283" y="187"/>
                  </a:lnTo>
                  <a:lnTo>
                    <a:pt x="305" y="176"/>
                  </a:lnTo>
                  <a:lnTo>
                    <a:pt x="332" y="162"/>
                  </a:lnTo>
                  <a:lnTo>
                    <a:pt x="363" y="145"/>
                  </a:lnTo>
                  <a:lnTo>
                    <a:pt x="395" y="129"/>
                  </a:lnTo>
                  <a:lnTo>
                    <a:pt x="425" y="115"/>
                  </a:lnTo>
                  <a:lnTo>
                    <a:pt x="446" y="103"/>
                  </a:lnTo>
                  <a:lnTo>
                    <a:pt x="459" y="97"/>
                  </a:lnTo>
                  <a:lnTo>
                    <a:pt x="453" y="92"/>
                  </a:lnTo>
                  <a:lnTo>
                    <a:pt x="446" y="83"/>
                  </a:lnTo>
                  <a:lnTo>
                    <a:pt x="436" y="76"/>
                  </a:lnTo>
                  <a:lnTo>
                    <a:pt x="426" y="68"/>
                  </a:lnTo>
                  <a:lnTo>
                    <a:pt x="415" y="59"/>
                  </a:lnTo>
                  <a:lnTo>
                    <a:pt x="405" y="52"/>
                  </a:lnTo>
                  <a:lnTo>
                    <a:pt x="396" y="47"/>
                  </a:lnTo>
                  <a:lnTo>
                    <a:pt x="389" y="43"/>
                  </a:lnTo>
                  <a:lnTo>
                    <a:pt x="380" y="40"/>
                  </a:lnTo>
                  <a:lnTo>
                    <a:pt x="376" y="35"/>
                  </a:lnTo>
                  <a:lnTo>
                    <a:pt x="377" y="31"/>
                  </a:lnTo>
                  <a:lnTo>
                    <a:pt x="385" y="28"/>
                  </a:lnTo>
                  <a:lnTo>
                    <a:pt x="389" y="26"/>
                  </a:lnTo>
                  <a:lnTo>
                    <a:pt x="396" y="26"/>
                  </a:lnTo>
                  <a:lnTo>
                    <a:pt x="402" y="26"/>
                  </a:lnTo>
                  <a:lnTo>
                    <a:pt x="409" y="24"/>
                  </a:lnTo>
                  <a:lnTo>
                    <a:pt x="415" y="24"/>
                  </a:lnTo>
                  <a:lnTo>
                    <a:pt x="422" y="24"/>
                  </a:lnTo>
                  <a:lnTo>
                    <a:pt x="426" y="26"/>
                  </a:lnTo>
                  <a:lnTo>
                    <a:pt x="430" y="26"/>
                  </a:lnTo>
                  <a:lnTo>
                    <a:pt x="429" y="17"/>
                  </a:lnTo>
                  <a:lnTo>
                    <a:pt x="425" y="10"/>
                  </a:lnTo>
                  <a:lnTo>
                    <a:pt x="419" y="5"/>
                  </a:lnTo>
                  <a:lnTo>
                    <a:pt x="410" y="1"/>
                  </a:lnTo>
                  <a:lnTo>
                    <a:pt x="405" y="1"/>
                  </a:lnTo>
                  <a:lnTo>
                    <a:pt x="399" y="1"/>
                  </a:lnTo>
                  <a:lnTo>
                    <a:pt x="390" y="3"/>
                  </a:lnTo>
                  <a:lnTo>
                    <a:pt x="382" y="3"/>
                  </a:lnTo>
                  <a:lnTo>
                    <a:pt x="373" y="7"/>
                  </a:lnTo>
                  <a:lnTo>
                    <a:pt x="363" y="10"/>
                  </a:lnTo>
                  <a:lnTo>
                    <a:pt x="355" y="14"/>
                  </a:lnTo>
                  <a:lnTo>
                    <a:pt x="347" y="21"/>
                  </a:lnTo>
                  <a:lnTo>
                    <a:pt x="342" y="28"/>
                  </a:lnTo>
                  <a:lnTo>
                    <a:pt x="335" y="36"/>
                  </a:lnTo>
                  <a:lnTo>
                    <a:pt x="329" y="45"/>
                  </a:lnTo>
                  <a:lnTo>
                    <a:pt x="323" y="54"/>
                  </a:lnTo>
                  <a:lnTo>
                    <a:pt x="316" y="63"/>
                  </a:lnTo>
                  <a:lnTo>
                    <a:pt x="312" y="69"/>
                  </a:lnTo>
                  <a:lnTo>
                    <a:pt x="306" y="76"/>
                  </a:lnTo>
                  <a:lnTo>
                    <a:pt x="302" y="82"/>
                  </a:lnTo>
                  <a:lnTo>
                    <a:pt x="296" y="87"/>
                  </a:lnTo>
                  <a:lnTo>
                    <a:pt x="290" y="92"/>
                  </a:lnTo>
                  <a:lnTo>
                    <a:pt x="283" y="99"/>
                  </a:lnTo>
                  <a:lnTo>
                    <a:pt x="276" y="104"/>
                  </a:lnTo>
                  <a:lnTo>
                    <a:pt x="270" y="111"/>
                  </a:lnTo>
                  <a:lnTo>
                    <a:pt x="263" y="115"/>
                  </a:lnTo>
                  <a:lnTo>
                    <a:pt x="259" y="118"/>
                  </a:lnTo>
                  <a:lnTo>
                    <a:pt x="256" y="118"/>
                  </a:lnTo>
                  <a:lnTo>
                    <a:pt x="258" y="113"/>
                  </a:lnTo>
                  <a:lnTo>
                    <a:pt x="266" y="101"/>
                  </a:lnTo>
                  <a:lnTo>
                    <a:pt x="278" y="87"/>
                  </a:lnTo>
                  <a:lnTo>
                    <a:pt x="289" y="75"/>
                  </a:lnTo>
                  <a:lnTo>
                    <a:pt x="295" y="66"/>
                  </a:lnTo>
                  <a:lnTo>
                    <a:pt x="303" y="56"/>
                  </a:lnTo>
                  <a:lnTo>
                    <a:pt x="312" y="42"/>
                  </a:lnTo>
                  <a:lnTo>
                    <a:pt x="320" y="28"/>
                  </a:lnTo>
                  <a:lnTo>
                    <a:pt x="326" y="15"/>
                  </a:lnTo>
                  <a:lnTo>
                    <a:pt x="329" y="5"/>
                  </a:lnTo>
                  <a:lnTo>
                    <a:pt x="326" y="0"/>
                  </a:lnTo>
                  <a:lnTo>
                    <a:pt x="319" y="1"/>
                  </a:lnTo>
                  <a:lnTo>
                    <a:pt x="299" y="22"/>
                  </a:lnTo>
                  <a:lnTo>
                    <a:pt x="279" y="49"/>
                  </a:lnTo>
                  <a:lnTo>
                    <a:pt x="259" y="80"/>
                  </a:lnTo>
                  <a:lnTo>
                    <a:pt x="239" y="111"/>
                  </a:lnTo>
                  <a:lnTo>
                    <a:pt x="222" y="145"/>
                  </a:lnTo>
                  <a:lnTo>
                    <a:pt x="206" y="176"/>
                  </a:lnTo>
                  <a:lnTo>
                    <a:pt x="195" y="202"/>
                  </a:lnTo>
                  <a:lnTo>
                    <a:pt x="185" y="223"/>
                  </a:lnTo>
                  <a:lnTo>
                    <a:pt x="170" y="270"/>
                  </a:lnTo>
                  <a:lnTo>
                    <a:pt x="159" y="331"/>
                  </a:lnTo>
                  <a:lnTo>
                    <a:pt x="152" y="389"/>
                  </a:lnTo>
                  <a:lnTo>
                    <a:pt x="149" y="429"/>
                  </a:lnTo>
                  <a:lnTo>
                    <a:pt x="146" y="461"/>
                  </a:lnTo>
                  <a:lnTo>
                    <a:pt x="139" y="503"/>
                  </a:lnTo>
                  <a:lnTo>
                    <a:pt x="132" y="538"/>
                  </a:lnTo>
                  <a:lnTo>
                    <a:pt x="128" y="555"/>
                  </a:lnTo>
                  <a:lnTo>
                    <a:pt x="125" y="559"/>
                  </a:lnTo>
                  <a:lnTo>
                    <a:pt x="123" y="562"/>
                  </a:lnTo>
                  <a:lnTo>
                    <a:pt x="120" y="566"/>
                  </a:lnTo>
                  <a:lnTo>
                    <a:pt x="118" y="567"/>
                  </a:lnTo>
                  <a:lnTo>
                    <a:pt x="120" y="569"/>
                  </a:lnTo>
                  <a:lnTo>
                    <a:pt x="123" y="574"/>
                  </a:lnTo>
                  <a:lnTo>
                    <a:pt x="126" y="578"/>
                  </a:lnTo>
                  <a:lnTo>
                    <a:pt x="129" y="581"/>
                  </a:lnTo>
                  <a:lnTo>
                    <a:pt x="116" y="590"/>
                  </a:lnTo>
                  <a:lnTo>
                    <a:pt x="106" y="602"/>
                  </a:lnTo>
                  <a:lnTo>
                    <a:pt x="96" y="618"/>
                  </a:lnTo>
                  <a:lnTo>
                    <a:pt x="88" y="632"/>
                  </a:lnTo>
                  <a:lnTo>
                    <a:pt x="80" y="630"/>
                  </a:lnTo>
                  <a:lnTo>
                    <a:pt x="70" y="628"/>
                  </a:lnTo>
                  <a:lnTo>
                    <a:pt x="60" y="627"/>
                  </a:lnTo>
                  <a:lnTo>
                    <a:pt x="52" y="625"/>
                  </a:lnTo>
                  <a:lnTo>
                    <a:pt x="46" y="625"/>
                  </a:lnTo>
                  <a:lnTo>
                    <a:pt x="39" y="625"/>
                  </a:lnTo>
                  <a:lnTo>
                    <a:pt x="32" y="627"/>
                  </a:lnTo>
                  <a:lnTo>
                    <a:pt x="25" y="627"/>
                  </a:lnTo>
                  <a:lnTo>
                    <a:pt x="18" y="628"/>
                  </a:lnTo>
                  <a:lnTo>
                    <a:pt x="12" y="630"/>
                  </a:lnTo>
                  <a:lnTo>
                    <a:pt x="5" y="632"/>
                  </a:lnTo>
                  <a:lnTo>
                    <a:pt x="0" y="634"/>
                  </a:lnTo>
                  <a:lnTo>
                    <a:pt x="10" y="662"/>
                  </a:lnTo>
                  <a:lnTo>
                    <a:pt x="12" y="693"/>
                  </a:lnTo>
                  <a:lnTo>
                    <a:pt x="10" y="726"/>
                  </a:lnTo>
                  <a:lnTo>
                    <a:pt x="10" y="754"/>
                  </a:lnTo>
                  <a:lnTo>
                    <a:pt x="19" y="754"/>
                  </a:lnTo>
                  <a:lnTo>
                    <a:pt x="29" y="752"/>
                  </a:lnTo>
                  <a:lnTo>
                    <a:pt x="39" y="751"/>
                  </a:lnTo>
                  <a:lnTo>
                    <a:pt x="50" y="749"/>
                  </a:lnTo>
                  <a:lnTo>
                    <a:pt x="60" y="749"/>
                  </a:lnTo>
                  <a:lnTo>
                    <a:pt x="70" y="749"/>
                  </a:lnTo>
                  <a:lnTo>
                    <a:pt x="78" y="749"/>
                  </a:lnTo>
                  <a:lnTo>
                    <a:pt x="85" y="751"/>
                  </a:lnTo>
                  <a:lnTo>
                    <a:pt x="90" y="740"/>
                  </a:lnTo>
                  <a:lnTo>
                    <a:pt x="95" y="731"/>
                  </a:lnTo>
                  <a:lnTo>
                    <a:pt x="98" y="725"/>
                  </a:lnTo>
                  <a:lnTo>
                    <a:pt x="98" y="719"/>
                  </a:lnTo>
                  <a:lnTo>
                    <a:pt x="96" y="712"/>
                  </a:lnTo>
                  <a:lnTo>
                    <a:pt x="95" y="702"/>
                  </a:lnTo>
                  <a:lnTo>
                    <a:pt x="93" y="691"/>
                  </a:lnTo>
                  <a:lnTo>
                    <a:pt x="92" y="684"/>
                  </a:lnTo>
                  <a:lnTo>
                    <a:pt x="96" y="684"/>
                  </a:lnTo>
                  <a:lnTo>
                    <a:pt x="102" y="681"/>
                  </a:lnTo>
                  <a:lnTo>
                    <a:pt x="106" y="677"/>
                  </a:lnTo>
                  <a:lnTo>
                    <a:pt x="109" y="676"/>
                  </a:lnTo>
                  <a:lnTo>
                    <a:pt x="112" y="672"/>
                  </a:lnTo>
                  <a:lnTo>
                    <a:pt x="113" y="665"/>
                  </a:lnTo>
                  <a:lnTo>
                    <a:pt x="113" y="658"/>
                  </a:lnTo>
                  <a:lnTo>
                    <a:pt x="112" y="653"/>
                  </a:lnTo>
                  <a:lnTo>
                    <a:pt x="116" y="649"/>
                  </a:lnTo>
                  <a:lnTo>
                    <a:pt x="120" y="648"/>
                  </a:lnTo>
                  <a:lnTo>
                    <a:pt x="125" y="644"/>
                  </a:lnTo>
                  <a:lnTo>
                    <a:pt x="128" y="644"/>
                  </a:lnTo>
                  <a:lnTo>
                    <a:pt x="136" y="648"/>
                  </a:lnTo>
                  <a:lnTo>
                    <a:pt x="148" y="655"/>
                  </a:lnTo>
                  <a:lnTo>
                    <a:pt x="160" y="662"/>
                  </a:lnTo>
                  <a:lnTo>
                    <a:pt x="173" y="669"/>
                  </a:lnTo>
                  <a:lnTo>
                    <a:pt x="186" y="676"/>
                  </a:lnTo>
                  <a:lnTo>
                    <a:pt x="199" y="683"/>
                  </a:lnTo>
                  <a:lnTo>
                    <a:pt x="209" y="690"/>
                  </a:lnTo>
                  <a:lnTo>
                    <a:pt x="216" y="695"/>
                  </a:lnTo>
                  <a:lnTo>
                    <a:pt x="226" y="702"/>
                  </a:lnTo>
                  <a:lnTo>
                    <a:pt x="233" y="705"/>
                  </a:lnTo>
                  <a:lnTo>
                    <a:pt x="240" y="707"/>
                  </a:lnTo>
                  <a:lnTo>
                    <a:pt x="248" y="705"/>
                  </a:lnTo>
                  <a:lnTo>
                    <a:pt x="258" y="700"/>
                  </a:lnTo>
                  <a:lnTo>
                    <a:pt x="269" y="695"/>
                  </a:lnTo>
                  <a:lnTo>
                    <a:pt x="276" y="690"/>
                  </a:lnTo>
                  <a:lnTo>
                    <a:pt x="278" y="683"/>
                  </a:lnTo>
                  <a:lnTo>
                    <a:pt x="273" y="677"/>
                  </a:lnTo>
                  <a:lnTo>
                    <a:pt x="266" y="667"/>
                  </a:lnTo>
                  <a:lnTo>
                    <a:pt x="256" y="653"/>
                  </a:lnTo>
                  <a:lnTo>
                    <a:pt x="246" y="639"/>
                  </a:lnTo>
                  <a:lnTo>
                    <a:pt x="236" y="623"/>
                  </a:lnTo>
                  <a:lnTo>
                    <a:pt x="226" y="609"/>
                  </a:lnTo>
                  <a:lnTo>
                    <a:pt x="219" y="597"/>
                  </a:lnTo>
                  <a:lnTo>
                    <a:pt x="215" y="590"/>
                  </a:lnTo>
                  <a:lnTo>
                    <a:pt x="212" y="578"/>
                  </a:lnTo>
                  <a:lnTo>
                    <a:pt x="210" y="566"/>
                  </a:lnTo>
                  <a:lnTo>
                    <a:pt x="215" y="555"/>
                  </a:lnTo>
                  <a:lnTo>
                    <a:pt x="223" y="550"/>
                  </a:lnTo>
                  <a:lnTo>
                    <a:pt x="232" y="548"/>
                  </a:lnTo>
                  <a:lnTo>
                    <a:pt x="243" y="546"/>
                  </a:lnTo>
                  <a:lnTo>
                    <a:pt x="256" y="543"/>
                  </a:lnTo>
                  <a:lnTo>
                    <a:pt x="272" y="541"/>
                  </a:lnTo>
                  <a:lnTo>
                    <a:pt x="287" y="539"/>
                  </a:lnTo>
                  <a:lnTo>
                    <a:pt x="300" y="538"/>
                  </a:lnTo>
                  <a:lnTo>
                    <a:pt x="312" y="536"/>
                  </a:lnTo>
                  <a:lnTo>
                    <a:pt x="320" y="536"/>
                  </a:lnTo>
                  <a:lnTo>
                    <a:pt x="333" y="536"/>
                  </a:lnTo>
                  <a:lnTo>
                    <a:pt x="345" y="531"/>
                  </a:lnTo>
                  <a:lnTo>
                    <a:pt x="353" y="520"/>
                  </a:lnTo>
                  <a:lnTo>
                    <a:pt x="357" y="510"/>
                  </a:lnTo>
                  <a:lnTo>
                    <a:pt x="353" y="494"/>
                  </a:lnTo>
                  <a:lnTo>
                    <a:pt x="343" y="473"/>
                  </a:lnTo>
                  <a:lnTo>
                    <a:pt x="330" y="457"/>
                  </a:lnTo>
                  <a:lnTo>
                    <a:pt x="317" y="449"/>
                  </a:lnTo>
                  <a:lnTo>
                    <a:pt x="310" y="447"/>
                  </a:lnTo>
                  <a:lnTo>
                    <a:pt x="302" y="447"/>
                  </a:lnTo>
                  <a:lnTo>
                    <a:pt x="292" y="445"/>
                  </a:lnTo>
                  <a:lnTo>
                    <a:pt x="282" y="443"/>
                  </a:lnTo>
                  <a:lnTo>
                    <a:pt x="272" y="442"/>
                  </a:lnTo>
                  <a:lnTo>
                    <a:pt x="263" y="440"/>
                  </a:lnTo>
                  <a:lnTo>
                    <a:pt x="256" y="438"/>
                  </a:lnTo>
                  <a:lnTo>
                    <a:pt x="252" y="438"/>
                  </a:lnTo>
                  <a:lnTo>
                    <a:pt x="246" y="436"/>
                  </a:lnTo>
                  <a:lnTo>
                    <a:pt x="240" y="435"/>
                  </a:lnTo>
                  <a:lnTo>
                    <a:pt x="239" y="429"/>
                  </a:lnTo>
                  <a:lnTo>
                    <a:pt x="242" y="422"/>
                  </a:lnTo>
                  <a:lnTo>
                    <a:pt x="249" y="415"/>
                  </a:lnTo>
                  <a:lnTo>
                    <a:pt x="258" y="408"/>
                  </a:lnTo>
                  <a:lnTo>
                    <a:pt x="265" y="403"/>
                  </a:lnTo>
                  <a:lnTo>
                    <a:pt x="273" y="401"/>
                  </a:lnTo>
                  <a:lnTo>
                    <a:pt x="283" y="400"/>
                  </a:lnTo>
                  <a:lnTo>
                    <a:pt x="302" y="394"/>
                  </a:lnTo>
                  <a:lnTo>
                    <a:pt x="327" y="386"/>
                  </a:lnTo>
                  <a:lnTo>
                    <a:pt x="357" y="372"/>
                  </a:lnTo>
                  <a:lnTo>
                    <a:pt x="387" y="354"/>
                  </a:lnTo>
                  <a:lnTo>
                    <a:pt x="413" y="330"/>
                  </a:lnTo>
                  <a:lnTo>
                    <a:pt x="435" y="302"/>
                  </a:lnTo>
                  <a:lnTo>
                    <a:pt x="446" y="265"/>
                  </a:lnTo>
                  <a:lnTo>
                    <a:pt x="445" y="251"/>
                  </a:lnTo>
                  <a:lnTo>
                    <a:pt x="442" y="251"/>
                  </a:lnTo>
                  <a:lnTo>
                    <a:pt x="437" y="255"/>
                  </a:lnTo>
                  <a:lnTo>
                    <a:pt x="435" y="260"/>
                  </a:lnTo>
                  <a:lnTo>
                    <a:pt x="432" y="263"/>
                  </a:lnTo>
                  <a:lnTo>
                    <a:pt x="426" y="272"/>
                  </a:lnTo>
                  <a:lnTo>
                    <a:pt x="417" y="281"/>
                  </a:lnTo>
                  <a:lnTo>
                    <a:pt x="406" y="293"/>
                  </a:lnTo>
                  <a:lnTo>
                    <a:pt x="392" y="304"/>
                  </a:lnTo>
                  <a:lnTo>
                    <a:pt x="376" y="312"/>
                  </a:lnTo>
                  <a:lnTo>
                    <a:pt x="357" y="319"/>
                  </a:lnTo>
                  <a:lnTo>
                    <a:pt x="337" y="321"/>
                  </a:lnTo>
                  <a:lnTo>
                    <a:pt x="335" y="311"/>
                  </a:lnTo>
                  <a:lnTo>
                    <a:pt x="330" y="300"/>
                  </a:lnTo>
                  <a:lnTo>
                    <a:pt x="325" y="291"/>
                  </a:lnTo>
                  <a:lnTo>
                    <a:pt x="319" y="283"/>
                  </a:lnTo>
                  <a:lnTo>
                    <a:pt x="310" y="277"/>
                  </a:lnTo>
                  <a:lnTo>
                    <a:pt x="303" y="272"/>
                  </a:lnTo>
                  <a:lnTo>
                    <a:pt x="295" y="270"/>
                  </a:lnTo>
                  <a:lnTo>
                    <a:pt x="286" y="270"/>
                  </a:lnTo>
                  <a:lnTo>
                    <a:pt x="278" y="272"/>
                  </a:lnTo>
                  <a:lnTo>
                    <a:pt x="268" y="272"/>
                  </a:lnTo>
                  <a:lnTo>
                    <a:pt x="258" y="274"/>
                  </a:lnTo>
                  <a:lnTo>
                    <a:pt x="249" y="272"/>
                  </a:lnTo>
                  <a:lnTo>
                    <a:pt x="242" y="272"/>
                  </a:lnTo>
                  <a:lnTo>
                    <a:pt x="236" y="269"/>
                  </a:lnTo>
                  <a:lnTo>
                    <a:pt x="233" y="265"/>
                  </a:lnTo>
                  <a:lnTo>
                    <a:pt x="233" y="258"/>
                  </a:lnTo>
                  <a:lnTo>
                    <a:pt x="225" y="279"/>
                  </a:lnTo>
                  <a:lnTo>
                    <a:pt x="222" y="291"/>
                  </a:lnTo>
                  <a:lnTo>
                    <a:pt x="218" y="309"/>
                  </a:lnTo>
                  <a:lnTo>
                    <a:pt x="216" y="325"/>
                  </a:lnTo>
                  <a:lnTo>
                    <a:pt x="220" y="328"/>
                  </a:lnTo>
                  <a:lnTo>
                    <a:pt x="228" y="325"/>
                  </a:lnTo>
                  <a:lnTo>
                    <a:pt x="239" y="318"/>
                  </a:lnTo>
                  <a:lnTo>
                    <a:pt x="253" y="312"/>
                  </a:lnTo>
                  <a:lnTo>
                    <a:pt x="268" y="305"/>
                  </a:lnTo>
                  <a:lnTo>
                    <a:pt x="283" y="304"/>
                  </a:lnTo>
                  <a:lnTo>
                    <a:pt x="296" y="304"/>
                  </a:lnTo>
                  <a:lnTo>
                    <a:pt x="307" y="312"/>
                  </a:lnTo>
                  <a:lnTo>
                    <a:pt x="313" y="326"/>
                  </a:lnTo>
                  <a:lnTo>
                    <a:pt x="307" y="325"/>
                  </a:lnTo>
                  <a:lnTo>
                    <a:pt x="300" y="323"/>
                  </a:lnTo>
                  <a:lnTo>
                    <a:pt x="295" y="321"/>
                  </a:lnTo>
                  <a:lnTo>
                    <a:pt x="287" y="321"/>
                  </a:lnTo>
                  <a:lnTo>
                    <a:pt x="282" y="321"/>
                  </a:lnTo>
                  <a:lnTo>
                    <a:pt x="276" y="321"/>
                  </a:lnTo>
                  <a:lnTo>
                    <a:pt x="272" y="321"/>
                  </a:lnTo>
                  <a:lnTo>
                    <a:pt x="266" y="323"/>
                  </a:lnTo>
                  <a:lnTo>
                    <a:pt x="262" y="330"/>
                  </a:lnTo>
                  <a:lnTo>
                    <a:pt x="256" y="337"/>
                  </a:lnTo>
                  <a:lnTo>
                    <a:pt x="249" y="345"/>
                  </a:lnTo>
                  <a:lnTo>
                    <a:pt x="242" y="354"/>
                  </a:lnTo>
                  <a:lnTo>
                    <a:pt x="233" y="361"/>
                  </a:lnTo>
                  <a:lnTo>
                    <a:pt x="226" y="368"/>
                  </a:lnTo>
                  <a:lnTo>
                    <a:pt x="220" y="372"/>
                  </a:lnTo>
                  <a:lnTo>
                    <a:pt x="216" y="373"/>
                  </a:lnTo>
                  <a:lnTo>
                    <a:pt x="208" y="396"/>
                  </a:lnTo>
                  <a:lnTo>
                    <a:pt x="200" y="417"/>
                  </a:lnTo>
                  <a:lnTo>
                    <a:pt x="195" y="436"/>
                  </a:lnTo>
                  <a:lnTo>
                    <a:pt x="192" y="450"/>
                  </a:lnTo>
                  <a:lnTo>
                    <a:pt x="188" y="475"/>
                  </a:lnTo>
                  <a:lnTo>
                    <a:pt x="182" y="511"/>
                  </a:lnTo>
                  <a:lnTo>
                    <a:pt x="175" y="545"/>
                  </a:lnTo>
                  <a:lnTo>
                    <a:pt x="172" y="562"/>
                  </a:lnTo>
                  <a:lnTo>
                    <a:pt x="169" y="566"/>
                  </a:lnTo>
                  <a:lnTo>
                    <a:pt x="166" y="567"/>
                  </a:lnTo>
                  <a:lnTo>
                    <a:pt x="162" y="571"/>
                  </a:lnTo>
                  <a:lnTo>
                    <a:pt x="159" y="573"/>
                  </a:lnTo>
                  <a:lnTo>
                    <a:pt x="168" y="536"/>
                  </a:lnTo>
                  <a:lnTo>
                    <a:pt x="178" y="487"/>
                  </a:lnTo>
                  <a:lnTo>
                    <a:pt x="185" y="443"/>
                  </a:lnTo>
                  <a:lnTo>
                    <a:pt x="188" y="415"/>
                  </a:lnTo>
                  <a:lnTo>
                    <a:pt x="188" y="398"/>
                  </a:lnTo>
                  <a:lnTo>
                    <a:pt x="189" y="379"/>
                  </a:lnTo>
                  <a:lnTo>
                    <a:pt x="190" y="359"/>
                  </a:lnTo>
                  <a:lnTo>
                    <a:pt x="195" y="345"/>
                  </a:lnTo>
                  <a:lnTo>
                    <a:pt x="200" y="331"/>
                  </a:lnTo>
                  <a:lnTo>
                    <a:pt x="206" y="314"/>
                  </a:lnTo>
                  <a:lnTo>
                    <a:pt x="212" y="298"/>
                  </a:lnTo>
                  <a:lnTo>
                    <a:pt x="213" y="286"/>
                  </a:lnTo>
                  <a:lnTo>
                    <a:pt x="216" y="277"/>
                  </a:lnTo>
                  <a:lnTo>
                    <a:pt x="219" y="274"/>
                  </a:lnTo>
                  <a:lnTo>
                    <a:pt x="222" y="274"/>
                  </a:lnTo>
                  <a:lnTo>
                    <a:pt x="225" y="279"/>
                  </a:lnTo>
                  <a:lnTo>
                    <a:pt x="233" y="2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70" name="Freeform 145"/>
            <p:cNvSpPr>
              <a:spLocks/>
            </p:cNvSpPr>
            <p:nvPr/>
          </p:nvSpPr>
          <p:spPr bwMode="auto">
            <a:xfrm>
              <a:off x="6084" y="5200"/>
              <a:ext cx="108" cy="151"/>
            </a:xfrm>
            <a:custGeom>
              <a:avLst/>
              <a:gdLst>
                <a:gd name="T0" fmla="*/ 1 w 216"/>
                <a:gd name="T1" fmla="*/ 1 h 302"/>
                <a:gd name="T2" fmla="*/ 1 w 216"/>
                <a:gd name="T3" fmla="*/ 1 h 302"/>
                <a:gd name="T4" fmla="*/ 1 w 216"/>
                <a:gd name="T5" fmla="*/ 1 h 302"/>
                <a:gd name="T6" fmla="*/ 1 w 216"/>
                <a:gd name="T7" fmla="*/ 1 h 302"/>
                <a:gd name="T8" fmla="*/ 1 w 216"/>
                <a:gd name="T9" fmla="*/ 1 h 302"/>
                <a:gd name="T10" fmla="*/ 1 w 216"/>
                <a:gd name="T11" fmla="*/ 1 h 302"/>
                <a:gd name="T12" fmla="*/ 1 w 216"/>
                <a:gd name="T13" fmla="*/ 1 h 302"/>
                <a:gd name="T14" fmla="*/ 1 w 216"/>
                <a:gd name="T15" fmla="*/ 1 h 302"/>
                <a:gd name="T16" fmla="*/ 1 w 216"/>
                <a:gd name="T17" fmla="*/ 1 h 302"/>
                <a:gd name="T18" fmla="*/ 1 w 216"/>
                <a:gd name="T19" fmla="*/ 1 h 302"/>
                <a:gd name="T20" fmla="*/ 1 w 216"/>
                <a:gd name="T21" fmla="*/ 1 h 302"/>
                <a:gd name="T22" fmla="*/ 1 w 216"/>
                <a:gd name="T23" fmla="*/ 1 h 302"/>
                <a:gd name="T24" fmla="*/ 1 w 216"/>
                <a:gd name="T25" fmla="*/ 1 h 302"/>
                <a:gd name="T26" fmla="*/ 1 w 216"/>
                <a:gd name="T27" fmla="*/ 1 h 302"/>
                <a:gd name="T28" fmla="*/ 1 w 216"/>
                <a:gd name="T29" fmla="*/ 1 h 302"/>
                <a:gd name="T30" fmla="*/ 1 w 216"/>
                <a:gd name="T31" fmla="*/ 1 h 302"/>
                <a:gd name="T32" fmla="*/ 1 w 216"/>
                <a:gd name="T33" fmla="*/ 1 h 302"/>
                <a:gd name="T34" fmla="*/ 1 w 216"/>
                <a:gd name="T35" fmla="*/ 1 h 302"/>
                <a:gd name="T36" fmla="*/ 1 w 216"/>
                <a:gd name="T37" fmla="*/ 0 h 302"/>
                <a:gd name="T38" fmla="*/ 1 w 216"/>
                <a:gd name="T39" fmla="*/ 1 h 302"/>
                <a:gd name="T40" fmla="*/ 1 w 216"/>
                <a:gd name="T41" fmla="*/ 1 h 302"/>
                <a:gd name="T42" fmla="*/ 1 w 216"/>
                <a:gd name="T43" fmla="*/ 1 h 302"/>
                <a:gd name="T44" fmla="*/ 1 w 216"/>
                <a:gd name="T45" fmla="*/ 1 h 302"/>
                <a:gd name="T46" fmla="*/ 1 w 216"/>
                <a:gd name="T47" fmla="*/ 1 h 302"/>
                <a:gd name="T48" fmla="*/ 1 w 216"/>
                <a:gd name="T49" fmla="*/ 1 h 302"/>
                <a:gd name="T50" fmla="*/ 1 w 216"/>
                <a:gd name="T51" fmla="*/ 1 h 302"/>
                <a:gd name="T52" fmla="*/ 1 w 216"/>
                <a:gd name="T53" fmla="*/ 1 h 302"/>
                <a:gd name="T54" fmla="*/ 1 w 216"/>
                <a:gd name="T55" fmla="*/ 1 h 302"/>
                <a:gd name="T56" fmla="*/ 1 w 216"/>
                <a:gd name="T57" fmla="*/ 1 h 302"/>
                <a:gd name="T58" fmla="*/ 1 w 216"/>
                <a:gd name="T59" fmla="*/ 1 h 302"/>
                <a:gd name="T60" fmla="*/ 1 w 216"/>
                <a:gd name="T61" fmla="*/ 1 h 302"/>
                <a:gd name="T62" fmla="*/ 1 w 216"/>
                <a:gd name="T63" fmla="*/ 1 h 302"/>
                <a:gd name="T64" fmla="*/ 1 w 216"/>
                <a:gd name="T65" fmla="*/ 1 h 302"/>
                <a:gd name="T66" fmla="*/ 1 w 216"/>
                <a:gd name="T67" fmla="*/ 1 h 302"/>
                <a:gd name="T68" fmla="*/ 1 w 216"/>
                <a:gd name="T69" fmla="*/ 1 h 302"/>
                <a:gd name="T70" fmla="*/ 1 w 216"/>
                <a:gd name="T71" fmla="*/ 1 h 302"/>
                <a:gd name="T72" fmla="*/ 1 w 216"/>
                <a:gd name="T73" fmla="*/ 1 h 302"/>
                <a:gd name="T74" fmla="*/ 1 w 216"/>
                <a:gd name="T75" fmla="*/ 1 h 302"/>
                <a:gd name="T76" fmla="*/ 1 w 216"/>
                <a:gd name="T77" fmla="*/ 1 h 302"/>
                <a:gd name="T78" fmla="*/ 1 w 216"/>
                <a:gd name="T79" fmla="*/ 1 h 302"/>
                <a:gd name="T80" fmla="*/ 1 w 216"/>
                <a:gd name="T81" fmla="*/ 1 h 3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6"/>
                <a:gd name="T124" fmla="*/ 0 h 302"/>
                <a:gd name="T125" fmla="*/ 216 w 216"/>
                <a:gd name="T126" fmla="*/ 302 h 3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6" h="302">
                  <a:moveTo>
                    <a:pt x="91" y="298"/>
                  </a:moveTo>
                  <a:lnTo>
                    <a:pt x="81" y="296"/>
                  </a:lnTo>
                  <a:lnTo>
                    <a:pt x="70" y="293"/>
                  </a:lnTo>
                  <a:lnTo>
                    <a:pt x="57" y="289"/>
                  </a:lnTo>
                  <a:lnTo>
                    <a:pt x="46" y="286"/>
                  </a:lnTo>
                  <a:lnTo>
                    <a:pt x="33" y="281"/>
                  </a:lnTo>
                  <a:lnTo>
                    <a:pt x="21" y="276"/>
                  </a:lnTo>
                  <a:lnTo>
                    <a:pt x="10" y="270"/>
                  </a:lnTo>
                  <a:lnTo>
                    <a:pt x="0" y="263"/>
                  </a:lnTo>
                  <a:lnTo>
                    <a:pt x="3" y="248"/>
                  </a:lnTo>
                  <a:lnTo>
                    <a:pt x="9" y="230"/>
                  </a:lnTo>
                  <a:lnTo>
                    <a:pt x="14" y="214"/>
                  </a:lnTo>
                  <a:lnTo>
                    <a:pt x="19" y="206"/>
                  </a:lnTo>
                  <a:lnTo>
                    <a:pt x="23" y="200"/>
                  </a:lnTo>
                  <a:lnTo>
                    <a:pt x="27" y="193"/>
                  </a:lnTo>
                  <a:lnTo>
                    <a:pt x="30" y="186"/>
                  </a:lnTo>
                  <a:lnTo>
                    <a:pt x="31" y="178"/>
                  </a:lnTo>
                  <a:lnTo>
                    <a:pt x="31" y="164"/>
                  </a:lnTo>
                  <a:lnTo>
                    <a:pt x="34" y="143"/>
                  </a:lnTo>
                  <a:lnTo>
                    <a:pt x="39" y="120"/>
                  </a:lnTo>
                  <a:lnTo>
                    <a:pt x="43" y="103"/>
                  </a:lnTo>
                  <a:lnTo>
                    <a:pt x="47" y="92"/>
                  </a:lnTo>
                  <a:lnTo>
                    <a:pt x="56" y="76"/>
                  </a:lnTo>
                  <a:lnTo>
                    <a:pt x="66" y="59"/>
                  </a:lnTo>
                  <a:lnTo>
                    <a:pt x="77" y="41"/>
                  </a:lnTo>
                  <a:lnTo>
                    <a:pt x="80" y="38"/>
                  </a:lnTo>
                  <a:lnTo>
                    <a:pt x="84" y="34"/>
                  </a:lnTo>
                  <a:lnTo>
                    <a:pt x="87" y="31"/>
                  </a:lnTo>
                  <a:lnTo>
                    <a:pt x="90" y="27"/>
                  </a:lnTo>
                  <a:lnTo>
                    <a:pt x="96" y="22"/>
                  </a:lnTo>
                  <a:lnTo>
                    <a:pt x="101" y="17"/>
                  </a:lnTo>
                  <a:lnTo>
                    <a:pt x="107" y="13"/>
                  </a:lnTo>
                  <a:lnTo>
                    <a:pt x="113" y="12"/>
                  </a:lnTo>
                  <a:lnTo>
                    <a:pt x="119" y="10"/>
                  </a:lnTo>
                  <a:lnTo>
                    <a:pt x="124" y="7"/>
                  </a:lnTo>
                  <a:lnTo>
                    <a:pt x="129" y="5"/>
                  </a:lnTo>
                  <a:lnTo>
                    <a:pt x="133" y="3"/>
                  </a:lnTo>
                  <a:lnTo>
                    <a:pt x="141" y="0"/>
                  </a:lnTo>
                  <a:lnTo>
                    <a:pt x="147" y="0"/>
                  </a:lnTo>
                  <a:lnTo>
                    <a:pt x="151" y="1"/>
                  </a:lnTo>
                  <a:lnTo>
                    <a:pt x="157" y="5"/>
                  </a:lnTo>
                  <a:lnTo>
                    <a:pt x="160" y="7"/>
                  </a:lnTo>
                  <a:lnTo>
                    <a:pt x="161" y="10"/>
                  </a:lnTo>
                  <a:lnTo>
                    <a:pt x="163" y="12"/>
                  </a:lnTo>
                  <a:lnTo>
                    <a:pt x="164" y="15"/>
                  </a:lnTo>
                  <a:lnTo>
                    <a:pt x="166" y="19"/>
                  </a:lnTo>
                  <a:lnTo>
                    <a:pt x="166" y="24"/>
                  </a:lnTo>
                  <a:lnTo>
                    <a:pt x="166" y="27"/>
                  </a:lnTo>
                  <a:lnTo>
                    <a:pt x="166" y="29"/>
                  </a:lnTo>
                  <a:lnTo>
                    <a:pt x="170" y="31"/>
                  </a:lnTo>
                  <a:lnTo>
                    <a:pt x="173" y="36"/>
                  </a:lnTo>
                  <a:lnTo>
                    <a:pt x="174" y="41"/>
                  </a:lnTo>
                  <a:lnTo>
                    <a:pt x="176" y="47"/>
                  </a:lnTo>
                  <a:lnTo>
                    <a:pt x="180" y="47"/>
                  </a:lnTo>
                  <a:lnTo>
                    <a:pt x="184" y="48"/>
                  </a:lnTo>
                  <a:lnTo>
                    <a:pt x="190" y="52"/>
                  </a:lnTo>
                  <a:lnTo>
                    <a:pt x="193" y="55"/>
                  </a:lnTo>
                  <a:lnTo>
                    <a:pt x="194" y="62"/>
                  </a:lnTo>
                  <a:lnTo>
                    <a:pt x="196" y="69"/>
                  </a:lnTo>
                  <a:lnTo>
                    <a:pt x="196" y="78"/>
                  </a:lnTo>
                  <a:lnTo>
                    <a:pt x="194" y="85"/>
                  </a:lnTo>
                  <a:lnTo>
                    <a:pt x="203" y="89"/>
                  </a:lnTo>
                  <a:lnTo>
                    <a:pt x="210" y="94"/>
                  </a:lnTo>
                  <a:lnTo>
                    <a:pt x="214" y="104"/>
                  </a:lnTo>
                  <a:lnTo>
                    <a:pt x="216" y="113"/>
                  </a:lnTo>
                  <a:lnTo>
                    <a:pt x="214" y="122"/>
                  </a:lnTo>
                  <a:lnTo>
                    <a:pt x="210" y="134"/>
                  </a:lnTo>
                  <a:lnTo>
                    <a:pt x="203" y="146"/>
                  </a:lnTo>
                  <a:lnTo>
                    <a:pt x="193" y="160"/>
                  </a:lnTo>
                  <a:lnTo>
                    <a:pt x="183" y="172"/>
                  </a:lnTo>
                  <a:lnTo>
                    <a:pt x="173" y="190"/>
                  </a:lnTo>
                  <a:lnTo>
                    <a:pt x="164" y="207"/>
                  </a:lnTo>
                  <a:lnTo>
                    <a:pt x="159" y="218"/>
                  </a:lnTo>
                  <a:lnTo>
                    <a:pt x="153" y="227"/>
                  </a:lnTo>
                  <a:lnTo>
                    <a:pt x="147" y="235"/>
                  </a:lnTo>
                  <a:lnTo>
                    <a:pt x="139" y="246"/>
                  </a:lnTo>
                  <a:lnTo>
                    <a:pt x="127" y="255"/>
                  </a:lnTo>
                  <a:lnTo>
                    <a:pt x="121" y="262"/>
                  </a:lnTo>
                  <a:lnTo>
                    <a:pt x="114" y="274"/>
                  </a:lnTo>
                  <a:lnTo>
                    <a:pt x="107" y="288"/>
                  </a:lnTo>
                  <a:lnTo>
                    <a:pt x="101" y="302"/>
                  </a:lnTo>
                  <a:lnTo>
                    <a:pt x="91" y="29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71" name="Freeform 146"/>
            <p:cNvSpPr>
              <a:spLocks/>
            </p:cNvSpPr>
            <p:nvPr/>
          </p:nvSpPr>
          <p:spPr bwMode="auto">
            <a:xfrm>
              <a:off x="6117" y="5136"/>
              <a:ext cx="35" cy="77"/>
            </a:xfrm>
            <a:custGeom>
              <a:avLst/>
              <a:gdLst>
                <a:gd name="T0" fmla="*/ 1 w 70"/>
                <a:gd name="T1" fmla="*/ 0 h 156"/>
                <a:gd name="T2" fmla="*/ 1 w 70"/>
                <a:gd name="T3" fmla="*/ 0 h 156"/>
                <a:gd name="T4" fmla="*/ 1 w 70"/>
                <a:gd name="T5" fmla="*/ 0 h 156"/>
                <a:gd name="T6" fmla="*/ 1 w 70"/>
                <a:gd name="T7" fmla="*/ 0 h 156"/>
                <a:gd name="T8" fmla="*/ 1 w 70"/>
                <a:gd name="T9" fmla="*/ 0 h 156"/>
                <a:gd name="T10" fmla="*/ 1 w 70"/>
                <a:gd name="T11" fmla="*/ 0 h 156"/>
                <a:gd name="T12" fmla="*/ 1 w 70"/>
                <a:gd name="T13" fmla="*/ 0 h 156"/>
                <a:gd name="T14" fmla="*/ 1 w 70"/>
                <a:gd name="T15" fmla="*/ 0 h 156"/>
                <a:gd name="T16" fmla="*/ 1 w 70"/>
                <a:gd name="T17" fmla="*/ 0 h 156"/>
                <a:gd name="T18" fmla="*/ 1 w 70"/>
                <a:gd name="T19" fmla="*/ 0 h 156"/>
                <a:gd name="T20" fmla="*/ 1 w 70"/>
                <a:gd name="T21" fmla="*/ 0 h 156"/>
                <a:gd name="T22" fmla="*/ 1 w 70"/>
                <a:gd name="T23" fmla="*/ 0 h 156"/>
                <a:gd name="T24" fmla="*/ 1 w 70"/>
                <a:gd name="T25" fmla="*/ 0 h 156"/>
                <a:gd name="T26" fmla="*/ 1 w 70"/>
                <a:gd name="T27" fmla="*/ 0 h 156"/>
                <a:gd name="T28" fmla="*/ 1 w 70"/>
                <a:gd name="T29" fmla="*/ 0 h 156"/>
                <a:gd name="T30" fmla="*/ 1 w 70"/>
                <a:gd name="T31" fmla="*/ 0 h 156"/>
                <a:gd name="T32" fmla="*/ 1 w 70"/>
                <a:gd name="T33" fmla="*/ 0 h 156"/>
                <a:gd name="T34" fmla="*/ 1 w 70"/>
                <a:gd name="T35" fmla="*/ 0 h 156"/>
                <a:gd name="T36" fmla="*/ 1 w 70"/>
                <a:gd name="T37" fmla="*/ 0 h 156"/>
                <a:gd name="T38" fmla="*/ 0 w 70"/>
                <a:gd name="T39" fmla="*/ 0 h 156"/>
                <a:gd name="T40" fmla="*/ 1 w 70"/>
                <a:gd name="T41" fmla="*/ 0 h 156"/>
                <a:gd name="T42" fmla="*/ 1 w 70"/>
                <a:gd name="T43" fmla="*/ 0 h 156"/>
                <a:gd name="T44" fmla="*/ 1 w 70"/>
                <a:gd name="T45" fmla="*/ 0 h 156"/>
                <a:gd name="T46" fmla="*/ 1 w 70"/>
                <a:gd name="T47" fmla="*/ 0 h 156"/>
                <a:gd name="T48" fmla="*/ 1 w 70"/>
                <a:gd name="T49" fmla="*/ 0 h 156"/>
                <a:gd name="T50" fmla="*/ 1 w 70"/>
                <a:gd name="T51" fmla="*/ 0 h 156"/>
                <a:gd name="T52" fmla="*/ 1 w 70"/>
                <a:gd name="T53" fmla="*/ 0 h 156"/>
                <a:gd name="T54" fmla="*/ 1 w 70"/>
                <a:gd name="T55" fmla="*/ 0 h 156"/>
                <a:gd name="T56" fmla="*/ 1 w 70"/>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156"/>
                <a:gd name="T89" fmla="*/ 70 w 70"/>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156">
                  <a:moveTo>
                    <a:pt x="47" y="142"/>
                  </a:moveTo>
                  <a:lnTo>
                    <a:pt x="48" y="145"/>
                  </a:lnTo>
                  <a:lnTo>
                    <a:pt x="50" y="149"/>
                  </a:lnTo>
                  <a:lnTo>
                    <a:pt x="51" y="154"/>
                  </a:lnTo>
                  <a:lnTo>
                    <a:pt x="53" y="156"/>
                  </a:lnTo>
                  <a:lnTo>
                    <a:pt x="57" y="152"/>
                  </a:lnTo>
                  <a:lnTo>
                    <a:pt x="61" y="149"/>
                  </a:lnTo>
                  <a:lnTo>
                    <a:pt x="65" y="147"/>
                  </a:lnTo>
                  <a:lnTo>
                    <a:pt x="70" y="143"/>
                  </a:lnTo>
                  <a:lnTo>
                    <a:pt x="67" y="135"/>
                  </a:lnTo>
                  <a:lnTo>
                    <a:pt x="60" y="119"/>
                  </a:lnTo>
                  <a:lnTo>
                    <a:pt x="51" y="98"/>
                  </a:lnTo>
                  <a:lnTo>
                    <a:pt x="41" y="75"/>
                  </a:lnTo>
                  <a:lnTo>
                    <a:pt x="31" y="51"/>
                  </a:lnTo>
                  <a:lnTo>
                    <a:pt x="23" y="30"/>
                  </a:lnTo>
                  <a:lnTo>
                    <a:pt x="15" y="14"/>
                  </a:lnTo>
                  <a:lnTo>
                    <a:pt x="13" y="6"/>
                  </a:lnTo>
                  <a:lnTo>
                    <a:pt x="8" y="0"/>
                  </a:lnTo>
                  <a:lnTo>
                    <a:pt x="3" y="0"/>
                  </a:lnTo>
                  <a:lnTo>
                    <a:pt x="0" y="4"/>
                  </a:lnTo>
                  <a:lnTo>
                    <a:pt x="1" y="12"/>
                  </a:lnTo>
                  <a:lnTo>
                    <a:pt x="4" y="21"/>
                  </a:lnTo>
                  <a:lnTo>
                    <a:pt x="10" y="39"/>
                  </a:lnTo>
                  <a:lnTo>
                    <a:pt x="17" y="58"/>
                  </a:lnTo>
                  <a:lnTo>
                    <a:pt x="24" y="81"/>
                  </a:lnTo>
                  <a:lnTo>
                    <a:pt x="33" y="102"/>
                  </a:lnTo>
                  <a:lnTo>
                    <a:pt x="38" y="121"/>
                  </a:lnTo>
                  <a:lnTo>
                    <a:pt x="44" y="135"/>
                  </a:lnTo>
                  <a:lnTo>
                    <a:pt x="47" y="1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72" name="Freeform 147"/>
            <p:cNvSpPr>
              <a:spLocks/>
            </p:cNvSpPr>
            <p:nvPr/>
          </p:nvSpPr>
          <p:spPr bwMode="auto">
            <a:xfrm>
              <a:off x="6130" y="5302"/>
              <a:ext cx="23" cy="49"/>
            </a:xfrm>
            <a:custGeom>
              <a:avLst/>
              <a:gdLst>
                <a:gd name="T0" fmla="*/ 1 w 46"/>
                <a:gd name="T1" fmla="*/ 1 h 98"/>
                <a:gd name="T2" fmla="*/ 1 w 46"/>
                <a:gd name="T3" fmla="*/ 1 h 98"/>
                <a:gd name="T4" fmla="*/ 1 w 46"/>
                <a:gd name="T5" fmla="*/ 1 h 98"/>
                <a:gd name="T6" fmla="*/ 1 w 46"/>
                <a:gd name="T7" fmla="*/ 1 h 98"/>
                <a:gd name="T8" fmla="*/ 1 w 46"/>
                <a:gd name="T9" fmla="*/ 1 h 98"/>
                <a:gd name="T10" fmla="*/ 1 w 46"/>
                <a:gd name="T11" fmla="*/ 1 h 98"/>
                <a:gd name="T12" fmla="*/ 1 w 46"/>
                <a:gd name="T13" fmla="*/ 1 h 98"/>
                <a:gd name="T14" fmla="*/ 1 w 46"/>
                <a:gd name="T15" fmla="*/ 1 h 98"/>
                <a:gd name="T16" fmla="*/ 0 w 46"/>
                <a:gd name="T17" fmla="*/ 1 h 98"/>
                <a:gd name="T18" fmla="*/ 0 w 46"/>
                <a:gd name="T19" fmla="*/ 1 h 98"/>
                <a:gd name="T20" fmla="*/ 1 w 46"/>
                <a:gd name="T21" fmla="*/ 1 h 98"/>
                <a:gd name="T22" fmla="*/ 1 w 46"/>
                <a:gd name="T23" fmla="*/ 1 h 98"/>
                <a:gd name="T24" fmla="*/ 1 w 46"/>
                <a:gd name="T25" fmla="*/ 1 h 98"/>
                <a:gd name="T26" fmla="*/ 1 w 46"/>
                <a:gd name="T27" fmla="*/ 1 h 98"/>
                <a:gd name="T28" fmla="*/ 1 w 46"/>
                <a:gd name="T29" fmla="*/ 1 h 98"/>
                <a:gd name="T30" fmla="*/ 1 w 46"/>
                <a:gd name="T31" fmla="*/ 1 h 98"/>
                <a:gd name="T32" fmla="*/ 1 w 46"/>
                <a:gd name="T33" fmla="*/ 0 h 98"/>
                <a:gd name="T34" fmla="*/ 1 w 46"/>
                <a:gd name="T35" fmla="*/ 1 h 98"/>
                <a:gd name="T36" fmla="*/ 1 w 46"/>
                <a:gd name="T37" fmla="*/ 1 h 98"/>
                <a:gd name="T38" fmla="*/ 1 w 46"/>
                <a:gd name="T39" fmla="*/ 1 h 98"/>
                <a:gd name="T40" fmla="*/ 1 w 46"/>
                <a:gd name="T41" fmla="*/ 1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98"/>
                <a:gd name="T65" fmla="*/ 46 w 46"/>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98">
                  <a:moveTo>
                    <a:pt x="36" y="51"/>
                  </a:moveTo>
                  <a:lnTo>
                    <a:pt x="30" y="58"/>
                  </a:lnTo>
                  <a:lnTo>
                    <a:pt x="23" y="70"/>
                  </a:lnTo>
                  <a:lnTo>
                    <a:pt x="16" y="84"/>
                  </a:lnTo>
                  <a:lnTo>
                    <a:pt x="10" y="98"/>
                  </a:lnTo>
                  <a:lnTo>
                    <a:pt x="8" y="98"/>
                  </a:lnTo>
                  <a:lnTo>
                    <a:pt x="6" y="96"/>
                  </a:lnTo>
                  <a:lnTo>
                    <a:pt x="3" y="96"/>
                  </a:lnTo>
                  <a:lnTo>
                    <a:pt x="0" y="94"/>
                  </a:lnTo>
                  <a:lnTo>
                    <a:pt x="0" y="84"/>
                  </a:lnTo>
                  <a:lnTo>
                    <a:pt x="2" y="70"/>
                  </a:lnTo>
                  <a:lnTo>
                    <a:pt x="5" y="58"/>
                  </a:lnTo>
                  <a:lnTo>
                    <a:pt x="8" y="49"/>
                  </a:lnTo>
                  <a:lnTo>
                    <a:pt x="13" y="37"/>
                  </a:lnTo>
                  <a:lnTo>
                    <a:pt x="22" y="19"/>
                  </a:lnTo>
                  <a:lnTo>
                    <a:pt x="32" y="3"/>
                  </a:lnTo>
                  <a:lnTo>
                    <a:pt x="42" y="0"/>
                  </a:lnTo>
                  <a:lnTo>
                    <a:pt x="46" y="7"/>
                  </a:lnTo>
                  <a:lnTo>
                    <a:pt x="46" y="17"/>
                  </a:lnTo>
                  <a:lnTo>
                    <a:pt x="42" y="33"/>
                  </a:lnTo>
                  <a:lnTo>
                    <a:pt x="36" y="5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73" name="Freeform 148"/>
            <p:cNvSpPr>
              <a:spLocks/>
            </p:cNvSpPr>
            <p:nvPr/>
          </p:nvSpPr>
          <p:spPr bwMode="auto">
            <a:xfrm>
              <a:off x="6123" y="5200"/>
              <a:ext cx="69" cy="78"/>
            </a:xfrm>
            <a:custGeom>
              <a:avLst/>
              <a:gdLst>
                <a:gd name="T0" fmla="*/ 0 w 139"/>
                <a:gd name="T1" fmla="*/ 1 h 155"/>
                <a:gd name="T2" fmla="*/ 0 w 139"/>
                <a:gd name="T3" fmla="*/ 1 h 155"/>
                <a:gd name="T4" fmla="*/ 0 w 139"/>
                <a:gd name="T5" fmla="*/ 1 h 155"/>
                <a:gd name="T6" fmla="*/ 0 w 139"/>
                <a:gd name="T7" fmla="*/ 1 h 155"/>
                <a:gd name="T8" fmla="*/ 0 w 139"/>
                <a:gd name="T9" fmla="*/ 1 h 155"/>
                <a:gd name="T10" fmla="*/ 0 w 139"/>
                <a:gd name="T11" fmla="*/ 1 h 155"/>
                <a:gd name="T12" fmla="*/ 0 w 139"/>
                <a:gd name="T13" fmla="*/ 1 h 155"/>
                <a:gd name="T14" fmla="*/ 0 w 139"/>
                <a:gd name="T15" fmla="*/ 1 h 155"/>
                <a:gd name="T16" fmla="*/ 0 w 139"/>
                <a:gd name="T17" fmla="*/ 1 h 155"/>
                <a:gd name="T18" fmla="*/ 0 w 139"/>
                <a:gd name="T19" fmla="*/ 1 h 155"/>
                <a:gd name="T20" fmla="*/ 0 w 139"/>
                <a:gd name="T21" fmla="*/ 1 h 155"/>
                <a:gd name="T22" fmla="*/ 0 w 139"/>
                <a:gd name="T23" fmla="*/ 1 h 155"/>
                <a:gd name="T24" fmla="*/ 0 w 139"/>
                <a:gd name="T25" fmla="*/ 1 h 155"/>
                <a:gd name="T26" fmla="*/ 0 w 139"/>
                <a:gd name="T27" fmla="*/ 1 h 155"/>
                <a:gd name="T28" fmla="*/ 0 w 139"/>
                <a:gd name="T29" fmla="*/ 1 h 155"/>
                <a:gd name="T30" fmla="*/ 0 w 139"/>
                <a:gd name="T31" fmla="*/ 1 h 155"/>
                <a:gd name="T32" fmla="*/ 0 w 139"/>
                <a:gd name="T33" fmla="*/ 1 h 155"/>
                <a:gd name="T34" fmla="*/ 0 w 139"/>
                <a:gd name="T35" fmla="*/ 1 h 155"/>
                <a:gd name="T36" fmla="*/ 0 w 139"/>
                <a:gd name="T37" fmla="*/ 1 h 155"/>
                <a:gd name="T38" fmla="*/ 0 w 139"/>
                <a:gd name="T39" fmla="*/ 1 h 155"/>
                <a:gd name="T40" fmla="*/ 0 w 139"/>
                <a:gd name="T41" fmla="*/ 1 h 155"/>
                <a:gd name="T42" fmla="*/ 0 w 139"/>
                <a:gd name="T43" fmla="*/ 1 h 155"/>
                <a:gd name="T44" fmla="*/ 0 w 139"/>
                <a:gd name="T45" fmla="*/ 1 h 155"/>
                <a:gd name="T46" fmla="*/ 0 w 139"/>
                <a:gd name="T47" fmla="*/ 1 h 155"/>
                <a:gd name="T48" fmla="*/ 0 w 139"/>
                <a:gd name="T49" fmla="*/ 1 h 155"/>
                <a:gd name="T50" fmla="*/ 0 w 139"/>
                <a:gd name="T51" fmla="*/ 1 h 155"/>
                <a:gd name="T52" fmla="*/ 0 w 139"/>
                <a:gd name="T53" fmla="*/ 1 h 155"/>
                <a:gd name="T54" fmla="*/ 0 w 139"/>
                <a:gd name="T55" fmla="*/ 1 h 155"/>
                <a:gd name="T56" fmla="*/ 0 w 139"/>
                <a:gd name="T57" fmla="*/ 1 h 155"/>
                <a:gd name="T58" fmla="*/ 0 w 139"/>
                <a:gd name="T59" fmla="*/ 1 h 155"/>
                <a:gd name="T60" fmla="*/ 0 w 139"/>
                <a:gd name="T61" fmla="*/ 1 h 155"/>
                <a:gd name="T62" fmla="*/ 0 w 139"/>
                <a:gd name="T63" fmla="*/ 1 h 155"/>
                <a:gd name="T64" fmla="*/ 0 w 139"/>
                <a:gd name="T65" fmla="*/ 1 h 155"/>
                <a:gd name="T66" fmla="*/ 0 w 139"/>
                <a:gd name="T67" fmla="*/ 1 h 155"/>
                <a:gd name="T68" fmla="*/ 0 w 139"/>
                <a:gd name="T69" fmla="*/ 1 h 155"/>
                <a:gd name="T70" fmla="*/ 0 w 139"/>
                <a:gd name="T71" fmla="*/ 1 h 155"/>
                <a:gd name="T72" fmla="*/ 0 w 139"/>
                <a:gd name="T73" fmla="*/ 1 h 155"/>
                <a:gd name="T74" fmla="*/ 0 w 139"/>
                <a:gd name="T75" fmla="*/ 0 h 155"/>
                <a:gd name="T76" fmla="*/ 0 w 139"/>
                <a:gd name="T77" fmla="*/ 1 h 155"/>
                <a:gd name="T78" fmla="*/ 0 w 139"/>
                <a:gd name="T79" fmla="*/ 1 h 155"/>
                <a:gd name="T80" fmla="*/ 0 w 139"/>
                <a:gd name="T81" fmla="*/ 1 h 155"/>
                <a:gd name="T82" fmla="*/ 0 w 139"/>
                <a:gd name="T83" fmla="*/ 1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9"/>
                <a:gd name="T127" fmla="*/ 0 h 155"/>
                <a:gd name="T128" fmla="*/ 139 w 139"/>
                <a:gd name="T129" fmla="*/ 155 h 1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9" h="155">
                  <a:moveTo>
                    <a:pt x="42" y="26"/>
                  </a:moveTo>
                  <a:lnTo>
                    <a:pt x="39" y="29"/>
                  </a:lnTo>
                  <a:lnTo>
                    <a:pt x="36" y="33"/>
                  </a:lnTo>
                  <a:lnTo>
                    <a:pt x="32" y="36"/>
                  </a:lnTo>
                  <a:lnTo>
                    <a:pt x="26" y="40"/>
                  </a:lnTo>
                  <a:lnTo>
                    <a:pt x="24" y="38"/>
                  </a:lnTo>
                  <a:lnTo>
                    <a:pt x="20" y="34"/>
                  </a:lnTo>
                  <a:lnTo>
                    <a:pt x="17" y="31"/>
                  </a:lnTo>
                  <a:lnTo>
                    <a:pt x="13" y="27"/>
                  </a:lnTo>
                  <a:lnTo>
                    <a:pt x="10" y="31"/>
                  </a:lnTo>
                  <a:lnTo>
                    <a:pt x="7" y="34"/>
                  </a:lnTo>
                  <a:lnTo>
                    <a:pt x="3" y="38"/>
                  </a:lnTo>
                  <a:lnTo>
                    <a:pt x="0" y="41"/>
                  </a:lnTo>
                  <a:lnTo>
                    <a:pt x="6" y="47"/>
                  </a:lnTo>
                  <a:lnTo>
                    <a:pt x="13" y="54"/>
                  </a:lnTo>
                  <a:lnTo>
                    <a:pt x="19" y="59"/>
                  </a:lnTo>
                  <a:lnTo>
                    <a:pt x="24" y="61"/>
                  </a:lnTo>
                  <a:lnTo>
                    <a:pt x="32" y="55"/>
                  </a:lnTo>
                  <a:lnTo>
                    <a:pt x="40" y="48"/>
                  </a:lnTo>
                  <a:lnTo>
                    <a:pt x="49" y="45"/>
                  </a:lnTo>
                  <a:lnTo>
                    <a:pt x="56" y="47"/>
                  </a:lnTo>
                  <a:lnTo>
                    <a:pt x="57" y="55"/>
                  </a:lnTo>
                  <a:lnTo>
                    <a:pt x="56" y="69"/>
                  </a:lnTo>
                  <a:lnTo>
                    <a:pt x="56" y="82"/>
                  </a:lnTo>
                  <a:lnTo>
                    <a:pt x="60" y="89"/>
                  </a:lnTo>
                  <a:lnTo>
                    <a:pt x="66" y="94"/>
                  </a:lnTo>
                  <a:lnTo>
                    <a:pt x="72" y="101"/>
                  </a:lnTo>
                  <a:lnTo>
                    <a:pt x="76" y="108"/>
                  </a:lnTo>
                  <a:lnTo>
                    <a:pt x="77" y="115"/>
                  </a:lnTo>
                  <a:lnTo>
                    <a:pt x="77" y="120"/>
                  </a:lnTo>
                  <a:lnTo>
                    <a:pt x="77" y="125"/>
                  </a:lnTo>
                  <a:lnTo>
                    <a:pt x="80" y="131"/>
                  </a:lnTo>
                  <a:lnTo>
                    <a:pt x="83" y="134"/>
                  </a:lnTo>
                  <a:lnTo>
                    <a:pt x="89" y="138"/>
                  </a:lnTo>
                  <a:lnTo>
                    <a:pt x="94" y="141"/>
                  </a:lnTo>
                  <a:lnTo>
                    <a:pt x="100" y="146"/>
                  </a:lnTo>
                  <a:lnTo>
                    <a:pt x="102" y="155"/>
                  </a:lnTo>
                  <a:lnTo>
                    <a:pt x="110" y="146"/>
                  </a:lnTo>
                  <a:lnTo>
                    <a:pt x="122" y="136"/>
                  </a:lnTo>
                  <a:lnTo>
                    <a:pt x="132" y="124"/>
                  </a:lnTo>
                  <a:lnTo>
                    <a:pt x="139" y="113"/>
                  </a:lnTo>
                  <a:lnTo>
                    <a:pt x="137" y="104"/>
                  </a:lnTo>
                  <a:lnTo>
                    <a:pt x="133" y="94"/>
                  </a:lnTo>
                  <a:lnTo>
                    <a:pt x="126" y="89"/>
                  </a:lnTo>
                  <a:lnTo>
                    <a:pt x="117" y="85"/>
                  </a:lnTo>
                  <a:lnTo>
                    <a:pt x="113" y="90"/>
                  </a:lnTo>
                  <a:lnTo>
                    <a:pt x="107" y="96"/>
                  </a:lnTo>
                  <a:lnTo>
                    <a:pt x="100" y="101"/>
                  </a:lnTo>
                  <a:lnTo>
                    <a:pt x="94" y="103"/>
                  </a:lnTo>
                  <a:lnTo>
                    <a:pt x="99" y="94"/>
                  </a:lnTo>
                  <a:lnTo>
                    <a:pt x="106" y="80"/>
                  </a:lnTo>
                  <a:lnTo>
                    <a:pt x="113" y="66"/>
                  </a:lnTo>
                  <a:lnTo>
                    <a:pt x="116" y="55"/>
                  </a:lnTo>
                  <a:lnTo>
                    <a:pt x="113" y="52"/>
                  </a:lnTo>
                  <a:lnTo>
                    <a:pt x="107" y="48"/>
                  </a:lnTo>
                  <a:lnTo>
                    <a:pt x="103" y="47"/>
                  </a:lnTo>
                  <a:lnTo>
                    <a:pt x="99" y="47"/>
                  </a:lnTo>
                  <a:lnTo>
                    <a:pt x="97" y="41"/>
                  </a:lnTo>
                  <a:lnTo>
                    <a:pt x="96" y="36"/>
                  </a:lnTo>
                  <a:lnTo>
                    <a:pt x="93" y="31"/>
                  </a:lnTo>
                  <a:lnTo>
                    <a:pt x="89" y="29"/>
                  </a:lnTo>
                  <a:lnTo>
                    <a:pt x="86" y="36"/>
                  </a:lnTo>
                  <a:lnTo>
                    <a:pt x="82" y="45"/>
                  </a:lnTo>
                  <a:lnTo>
                    <a:pt x="77" y="52"/>
                  </a:lnTo>
                  <a:lnTo>
                    <a:pt x="73" y="54"/>
                  </a:lnTo>
                  <a:lnTo>
                    <a:pt x="73" y="48"/>
                  </a:lnTo>
                  <a:lnTo>
                    <a:pt x="77" y="36"/>
                  </a:lnTo>
                  <a:lnTo>
                    <a:pt x="83" y="24"/>
                  </a:lnTo>
                  <a:lnTo>
                    <a:pt x="87" y="15"/>
                  </a:lnTo>
                  <a:lnTo>
                    <a:pt x="86" y="12"/>
                  </a:lnTo>
                  <a:lnTo>
                    <a:pt x="84" y="10"/>
                  </a:lnTo>
                  <a:lnTo>
                    <a:pt x="83" y="7"/>
                  </a:lnTo>
                  <a:lnTo>
                    <a:pt x="80" y="5"/>
                  </a:lnTo>
                  <a:lnTo>
                    <a:pt x="74" y="1"/>
                  </a:lnTo>
                  <a:lnTo>
                    <a:pt x="70" y="0"/>
                  </a:lnTo>
                  <a:lnTo>
                    <a:pt x="64" y="0"/>
                  </a:lnTo>
                  <a:lnTo>
                    <a:pt x="56" y="3"/>
                  </a:lnTo>
                  <a:lnTo>
                    <a:pt x="52" y="5"/>
                  </a:lnTo>
                  <a:lnTo>
                    <a:pt x="47" y="7"/>
                  </a:lnTo>
                  <a:lnTo>
                    <a:pt x="42" y="10"/>
                  </a:lnTo>
                  <a:lnTo>
                    <a:pt x="36" y="12"/>
                  </a:lnTo>
                  <a:lnTo>
                    <a:pt x="37" y="15"/>
                  </a:lnTo>
                  <a:lnTo>
                    <a:pt x="39" y="19"/>
                  </a:lnTo>
                  <a:lnTo>
                    <a:pt x="40" y="24"/>
                  </a:lnTo>
                  <a:lnTo>
                    <a:pt x="42" y="2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74" name="Freeform 149"/>
            <p:cNvSpPr>
              <a:spLocks/>
            </p:cNvSpPr>
            <p:nvPr/>
          </p:nvSpPr>
          <p:spPr bwMode="auto">
            <a:xfrm>
              <a:off x="5938" y="5173"/>
              <a:ext cx="202" cy="428"/>
            </a:xfrm>
            <a:custGeom>
              <a:avLst/>
              <a:gdLst>
                <a:gd name="T0" fmla="*/ 1 w 402"/>
                <a:gd name="T1" fmla="*/ 1 h 856"/>
                <a:gd name="T2" fmla="*/ 1 w 402"/>
                <a:gd name="T3" fmla="*/ 1 h 856"/>
                <a:gd name="T4" fmla="*/ 1 w 402"/>
                <a:gd name="T5" fmla="*/ 1 h 856"/>
                <a:gd name="T6" fmla="*/ 1 w 402"/>
                <a:gd name="T7" fmla="*/ 1 h 856"/>
                <a:gd name="T8" fmla="*/ 1 w 402"/>
                <a:gd name="T9" fmla="*/ 1 h 856"/>
                <a:gd name="T10" fmla="*/ 1 w 402"/>
                <a:gd name="T11" fmla="*/ 1 h 856"/>
                <a:gd name="T12" fmla="*/ 1 w 402"/>
                <a:gd name="T13" fmla="*/ 1 h 856"/>
                <a:gd name="T14" fmla="*/ 1 w 402"/>
                <a:gd name="T15" fmla="*/ 1 h 856"/>
                <a:gd name="T16" fmla="*/ 1 w 402"/>
                <a:gd name="T17" fmla="*/ 1 h 856"/>
                <a:gd name="T18" fmla="*/ 1 w 402"/>
                <a:gd name="T19" fmla="*/ 1 h 856"/>
                <a:gd name="T20" fmla="*/ 1 w 402"/>
                <a:gd name="T21" fmla="*/ 1 h 856"/>
                <a:gd name="T22" fmla="*/ 1 w 402"/>
                <a:gd name="T23" fmla="*/ 1 h 856"/>
                <a:gd name="T24" fmla="*/ 1 w 402"/>
                <a:gd name="T25" fmla="*/ 1 h 856"/>
                <a:gd name="T26" fmla="*/ 1 w 402"/>
                <a:gd name="T27" fmla="*/ 1 h 856"/>
                <a:gd name="T28" fmla="*/ 1 w 402"/>
                <a:gd name="T29" fmla="*/ 1 h 856"/>
                <a:gd name="T30" fmla="*/ 1 w 402"/>
                <a:gd name="T31" fmla="*/ 1 h 856"/>
                <a:gd name="T32" fmla="*/ 1 w 402"/>
                <a:gd name="T33" fmla="*/ 1 h 856"/>
                <a:gd name="T34" fmla="*/ 1 w 402"/>
                <a:gd name="T35" fmla="*/ 1 h 856"/>
                <a:gd name="T36" fmla="*/ 1 w 402"/>
                <a:gd name="T37" fmla="*/ 1 h 856"/>
                <a:gd name="T38" fmla="*/ 1 w 402"/>
                <a:gd name="T39" fmla="*/ 1 h 856"/>
                <a:gd name="T40" fmla="*/ 1 w 402"/>
                <a:gd name="T41" fmla="*/ 1 h 856"/>
                <a:gd name="T42" fmla="*/ 1 w 402"/>
                <a:gd name="T43" fmla="*/ 1 h 856"/>
                <a:gd name="T44" fmla="*/ 1 w 402"/>
                <a:gd name="T45" fmla="*/ 1 h 856"/>
                <a:gd name="T46" fmla="*/ 1 w 402"/>
                <a:gd name="T47" fmla="*/ 1 h 856"/>
                <a:gd name="T48" fmla="*/ 1 w 402"/>
                <a:gd name="T49" fmla="*/ 1 h 856"/>
                <a:gd name="T50" fmla="*/ 1 w 402"/>
                <a:gd name="T51" fmla="*/ 1 h 856"/>
                <a:gd name="T52" fmla="*/ 1 w 402"/>
                <a:gd name="T53" fmla="*/ 1 h 856"/>
                <a:gd name="T54" fmla="*/ 1 w 402"/>
                <a:gd name="T55" fmla="*/ 1 h 856"/>
                <a:gd name="T56" fmla="*/ 1 w 402"/>
                <a:gd name="T57" fmla="*/ 1 h 856"/>
                <a:gd name="T58" fmla="*/ 1 w 402"/>
                <a:gd name="T59" fmla="*/ 1 h 856"/>
                <a:gd name="T60" fmla="*/ 1 w 402"/>
                <a:gd name="T61" fmla="*/ 1 h 856"/>
                <a:gd name="T62" fmla="*/ 1 w 402"/>
                <a:gd name="T63" fmla="*/ 1 h 856"/>
                <a:gd name="T64" fmla="*/ 1 w 402"/>
                <a:gd name="T65" fmla="*/ 1 h 856"/>
                <a:gd name="T66" fmla="*/ 1 w 402"/>
                <a:gd name="T67" fmla="*/ 1 h 856"/>
                <a:gd name="T68" fmla="*/ 1 w 402"/>
                <a:gd name="T69" fmla="*/ 1 h 856"/>
                <a:gd name="T70" fmla="*/ 1 w 402"/>
                <a:gd name="T71" fmla="*/ 1 h 856"/>
                <a:gd name="T72" fmla="*/ 1 w 402"/>
                <a:gd name="T73" fmla="*/ 1 h 856"/>
                <a:gd name="T74" fmla="*/ 1 w 402"/>
                <a:gd name="T75" fmla="*/ 1 h 856"/>
                <a:gd name="T76" fmla="*/ 1 w 402"/>
                <a:gd name="T77" fmla="*/ 1 h 856"/>
                <a:gd name="T78" fmla="*/ 1 w 402"/>
                <a:gd name="T79" fmla="*/ 1 h 856"/>
                <a:gd name="T80" fmla="*/ 1 w 402"/>
                <a:gd name="T81" fmla="*/ 1 h 856"/>
                <a:gd name="T82" fmla="*/ 1 w 402"/>
                <a:gd name="T83" fmla="*/ 1 h 856"/>
                <a:gd name="T84" fmla="*/ 1 w 402"/>
                <a:gd name="T85" fmla="*/ 1 h 856"/>
                <a:gd name="T86" fmla="*/ 1 w 402"/>
                <a:gd name="T87" fmla="*/ 1 h 856"/>
                <a:gd name="T88" fmla="*/ 1 w 402"/>
                <a:gd name="T89" fmla="*/ 1 h 856"/>
                <a:gd name="T90" fmla="*/ 1 w 402"/>
                <a:gd name="T91" fmla="*/ 1 h 856"/>
                <a:gd name="T92" fmla="*/ 1 w 402"/>
                <a:gd name="T93" fmla="*/ 1 h 856"/>
                <a:gd name="T94" fmla="*/ 1 w 402"/>
                <a:gd name="T95" fmla="*/ 1 h 8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2"/>
                <a:gd name="T145" fmla="*/ 0 h 856"/>
                <a:gd name="T146" fmla="*/ 402 w 402"/>
                <a:gd name="T147" fmla="*/ 856 h 8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2" h="856">
                  <a:moveTo>
                    <a:pt x="71" y="751"/>
                  </a:moveTo>
                  <a:lnTo>
                    <a:pt x="80" y="757"/>
                  </a:lnTo>
                  <a:lnTo>
                    <a:pt x="90" y="764"/>
                  </a:lnTo>
                  <a:lnTo>
                    <a:pt x="103" y="772"/>
                  </a:lnTo>
                  <a:lnTo>
                    <a:pt x="115" y="783"/>
                  </a:lnTo>
                  <a:lnTo>
                    <a:pt x="127" y="792"/>
                  </a:lnTo>
                  <a:lnTo>
                    <a:pt x="137" y="802"/>
                  </a:lnTo>
                  <a:lnTo>
                    <a:pt x="145" y="809"/>
                  </a:lnTo>
                  <a:lnTo>
                    <a:pt x="150" y="816"/>
                  </a:lnTo>
                  <a:lnTo>
                    <a:pt x="154" y="827"/>
                  </a:lnTo>
                  <a:lnTo>
                    <a:pt x="160" y="837"/>
                  </a:lnTo>
                  <a:lnTo>
                    <a:pt x="165" y="848"/>
                  </a:lnTo>
                  <a:lnTo>
                    <a:pt x="170" y="855"/>
                  </a:lnTo>
                  <a:lnTo>
                    <a:pt x="175" y="849"/>
                  </a:lnTo>
                  <a:lnTo>
                    <a:pt x="181" y="842"/>
                  </a:lnTo>
                  <a:lnTo>
                    <a:pt x="187" y="835"/>
                  </a:lnTo>
                  <a:lnTo>
                    <a:pt x="191" y="832"/>
                  </a:lnTo>
                  <a:lnTo>
                    <a:pt x="194" y="834"/>
                  </a:lnTo>
                  <a:lnTo>
                    <a:pt x="197" y="837"/>
                  </a:lnTo>
                  <a:lnTo>
                    <a:pt x="198" y="839"/>
                  </a:lnTo>
                  <a:lnTo>
                    <a:pt x="201" y="842"/>
                  </a:lnTo>
                  <a:lnTo>
                    <a:pt x="215" y="846"/>
                  </a:lnTo>
                  <a:lnTo>
                    <a:pt x="231" y="849"/>
                  </a:lnTo>
                  <a:lnTo>
                    <a:pt x="248" y="853"/>
                  </a:lnTo>
                  <a:lnTo>
                    <a:pt x="265" y="855"/>
                  </a:lnTo>
                  <a:lnTo>
                    <a:pt x="281" y="855"/>
                  </a:lnTo>
                  <a:lnTo>
                    <a:pt x="297" y="856"/>
                  </a:lnTo>
                  <a:lnTo>
                    <a:pt x="308" y="855"/>
                  </a:lnTo>
                  <a:lnTo>
                    <a:pt x="315" y="853"/>
                  </a:lnTo>
                  <a:lnTo>
                    <a:pt x="321" y="848"/>
                  </a:lnTo>
                  <a:lnTo>
                    <a:pt x="328" y="839"/>
                  </a:lnTo>
                  <a:lnTo>
                    <a:pt x="337" y="830"/>
                  </a:lnTo>
                  <a:lnTo>
                    <a:pt x="345" y="818"/>
                  </a:lnTo>
                  <a:lnTo>
                    <a:pt x="352" y="806"/>
                  </a:lnTo>
                  <a:lnTo>
                    <a:pt x="360" y="795"/>
                  </a:lnTo>
                  <a:lnTo>
                    <a:pt x="364" y="786"/>
                  </a:lnTo>
                  <a:lnTo>
                    <a:pt x="365" y="779"/>
                  </a:lnTo>
                  <a:lnTo>
                    <a:pt x="365" y="757"/>
                  </a:lnTo>
                  <a:lnTo>
                    <a:pt x="365" y="718"/>
                  </a:lnTo>
                  <a:lnTo>
                    <a:pt x="367" y="676"/>
                  </a:lnTo>
                  <a:lnTo>
                    <a:pt x="370" y="641"/>
                  </a:lnTo>
                  <a:lnTo>
                    <a:pt x="378" y="610"/>
                  </a:lnTo>
                  <a:lnTo>
                    <a:pt x="387" y="573"/>
                  </a:lnTo>
                  <a:lnTo>
                    <a:pt x="392" y="540"/>
                  </a:lnTo>
                  <a:lnTo>
                    <a:pt x="390" y="516"/>
                  </a:lnTo>
                  <a:lnTo>
                    <a:pt x="395" y="488"/>
                  </a:lnTo>
                  <a:lnTo>
                    <a:pt x="400" y="446"/>
                  </a:lnTo>
                  <a:lnTo>
                    <a:pt x="402" y="399"/>
                  </a:lnTo>
                  <a:lnTo>
                    <a:pt x="401" y="360"/>
                  </a:lnTo>
                  <a:lnTo>
                    <a:pt x="400" y="360"/>
                  </a:lnTo>
                  <a:lnTo>
                    <a:pt x="398" y="358"/>
                  </a:lnTo>
                  <a:lnTo>
                    <a:pt x="395" y="358"/>
                  </a:lnTo>
                  <a:lnTo>
                    <a:pt x="392" y="357"/>
                  </a:lnTo>
                  <a:lnTo>
                    <a:pt x="390" y="357"/>
                  </a:lnTo>
                  <a:lnTo>
                    <a:pt x="388" y="355"/>
                  </a:lnTo>
                  <a:lnTo>
                    <a:pt x="385" y="355"/>
                  </a:lnTo>
                  <a:lnTo>
                    <a:pt x="382" y="353"/>
                  </a:lnTo>
                  <a:lnTo>
                    <a:pt x="372" y="351"/>
                  </a:lnTo>
                  <a:lnTo>
                    <a:pt x="361" y="348"/>
                  </a:lnTo>
                  <a:lnTo>
                    <a:pt x="348" y="344"/>
                  </a:lnTo>
                  <a:lnTo>
                    <a:pt x="337" y="341"/>
                  </a:lnTo>
                  <a:lnTo>
                    <a:pt x="324" y="336"/>
                  </a:lnTo>
                  <a:lnTo>
                    <a:pt x="312" y="331"/>
                  </a:lnTo>
                  <a:lnTo>
                    <a:pt x="301" y="325"/>
                  </a:lnTo>
                  <a:lnTo>
                    <a:pt x="291" y="318"/>
                  </a:lnTo>
                  <a:lnTo>
                    <a:pt x="287" y="315"/>
                  </a:lnTo>
                  <a:lnTo>
                    <a:pt x="282" y="311"/>
                  </a:lnTo>
                  <a:lnTo>
                    <a:pt x="278" y="308"/>
                  </a:lnTo>
                  <a:lnTo>
                    <a:pt x="275" y="304"/>
                  </a:lnTo>
                  <a:lnTo>
                    <a:pt x="271" y="329"/>
                  </a:lnTo>
                  <a:lnTo>
                    <a:pt x="268" y="353"/>
                  </a:lnTo>
                  <a:lnTo>
                    <a:pt x="267" y="376"/>
                  </a:lnTo>
                  <a:lnTo>
                    <a:pt x="265" y="395"/>
                  </a:lnTo>
                  <a:lnTo>
                    <a:pt x="262" y="416"/>
                  </a:lnTo>
                  <a:lnTo>
                    <a:pt x="258" y="437"/>
                  </a:lnTo>
                  <a:lnTo>
                    <a:pt x="250" y="455"/>
                  </a:lnTo>
                  <a:lnTo>
                    <a:pt x="242" y="463"/>
                  </a:lnTo>
                  <a:lnTo>
                    <a:pt x="235" y="470"/>
                  </a:lnTo>
                  <a:lnTo>
                    <a:pt x="228" y="481"/>
                  </a:lnTo>
                  <a:lnTo>
                    <a:pt x="224" y="491"/>
                  </a:lnTo>
                  <a:lnTo>
                    <a:pt x="221" y="500"/>
                  </a:lnTo>
                  <a:lnTo>
                    <a:pt x="214" y="474"/>
                  </a:lnTo>
                  <a:lnTo>
                    <a:pt x="205" y="442"/>
                  </a:lnTo>
                  <a:lnTo>
                    <a:pt x="198" y="413"/>
                  </a:lnTo>
                  <a:lnTo>
                    <a:pt x="194" y="397"/>
                  </a:lnTo>
                  <a:lnTo>
                    <a:pt x="190" y="385"/>
                  </a:lnTo>
                  <a:lnTo>
                    <a:pt x="183" y="371"/>
                  </a:lnTo>
                  <a:lnTo>
                    <a:pt x="174" y="357"/>
                  </a:lnTo>
                  <a:lnTo>
                    <a:pt x="167" y="348"/>
                  </a:lnTo>
                  <a:lnTo>
                    <a:pt x="163" y="336"/>
                  </a:lnTo>
                  <a:lnTo>
                    <a:pt x="161" y="317"/>
                  </a:lnTo>
                  <a:lnTo>
                    <a:pt x="161" y="296"/>
                  </a:lnTo>
                  <a:lnTo>
                    <a:pt x="160" y="275"/>
                  </a:lnTo>
                  <a:lnTo>
                    <a:pt x="155" y="252"/>
                  </a:lnTo>
                  <a:lnTo>
                    <a:pt x="150" y="226"/>
                  </a:lnTo>
                  <a:lnTo>
                    <a:pt x="144" y="201"/>
                  </a:lnTo>
                  <a:lnTo>
                    <a:pt x="143" y="184"/>
                  </a:lnTo>
                  <a:lnTo>
                    <a:pt x="145" y="161"/>
                  </a:lnTo>
                  <a:lnTo>
                    <a:pt x="148" y="128"/>
                  </a:lnTo>
                  <a:lnTo>
                    <a:pt x="148" y="93"/>
                  </a:lnTo>
                  <a:lnTo>
                    <a:pt x="144" y="70"/>
                  </a:lnTo>
                  <a:lnTo>
                    <a:pt x="138" y="58"/>
                  </a:lnTo>
                  <a:lnTo>
                    <a:pt x="131" y="44"/>
                  </a:lnTo>
                  <a:lnTo>
                    <a:pt x="125" y="28"/>
                  </a:lnTo>
                  <a:lnTo>
                    <a:pt x="118" y="14"/>
                  </a:lnTo>
                  <a:lnTo>
                    <a:pt x="117" y="11"/>
                  </a:lnTo>
                  <a:lnTo>
                    <a:pt x="114" y="7"/>
                  </a:lnTo>
                  <a:lnTo>
                    <a:pt x="113" y="4"/>
                  </a:lnTo>
                  <a:lnTo>
                    <a:pt x="110" y="0"/>
                  </a:lnTo>
                  <a:lnTo>
                    <a:pt x="105" y="9"/>
                  </a:lnTo>
                  <a:lnTo>
                    <a:pt x="98" y="16"/>
                  </a:lnTo>
                  <a:lnTo>
                    <a:pt x="88" y="21"/>
                  </a:lnTo>
                  <a:lnTo>
                    <a:pt x="78" y="21"/>
                  </a:lnTo>
                  <a:lnTo>
                    <a:pt x="77" y="35"/>
                  </a:lnTo>
                  <a:lnTo>
                    <a:pt x="73" y="48"/>
                  </a:lnTo>
                  <a:lnTo>
                    <a:pt x="67" y="62"/>
                  </a:lnTo>
                  <a:lnTo>
                    <a:pt x="61" y="75"/>
                  </a:lnTo>
                  <a:lnTo>
                    <a:pt x="51" y="91"/>
                  </a:lnTo>
                  <a:lnTo>
                    <a:pt x="41" y="103"/>
                  </a:lnTo>
                  <a:lnTo>
                    <a:pt x="30" y="112"/>
                  </a:lnTo>
                  <a:lnTo>
                    <a:pt x="20" y="117"/>
                  </a:lnTo>
                  <a:lnTo>
                    <a:pt x="14" y="138"/>
                  </a:lnTo>
                  <a:lnTo>
                    <a:pt x="8" y="168"/>
                  </a:lnTo>
                  <a:lnTo>
                    <a:pt x="3" y="201"/>
                  </a:lnTo>
                  <a:lnTo>
                    <a:pt x="0" y="234"/>
                  </a:lnTo>
                  <a:lnTo>
                    <a:pt x="3" y="255"/>
                  </a:lnTo>
                  <a:lnTo>
                    <a:pt x="10" y="275"/>
                  </a:lnTo>
                  <a:lnTo>
                    <a:pt x="15" y="290"/>
                  </a:lnTo>
                  <a:lnTo>
                    <a:pt x="18" y="304"/>
                  </a:lnTo>
                  <a:lnTo>
                    <a:pt x="17" y="320"/>
                  </a:lnTo>
                  <a:lnTo>
                    <a:pt x="20" y="332"/>
                  </a:lnTo>
                  <a:lnTo>
                    <a:pt x="24" y="339"/>
                  </a:lnTo>
                  <a:lnTo>
                    <a:pt x="31" y="344"/>
                  </a:lnTo>
                  <a:lnTo>
                    <a:pt x="31" y="369"/>
                  </a:lnTo>
                  <a:lnTo>
                    <a:pt x="30" y="404"/>
                  </a:lnTo>
                  <a:lnTo>
                    <a:pt x="27" y="448"/>
                  </a:lnTo>
                  <a:lnTo>
                    <a:pt x="28" y="495"/>
                  </a:lnTo>
                  <a:lnTo>
                    <a:pt x="31" y="521"/>
                  </a:lnTo>
                  <a:lnTo>
                    <a:pt x="35" y="554"/>
                  </a:lnTo>
                  <a:lnTo>
                    <a:pt x="40" y="593"/>
                  </a:lnTo>
                  <a:lnTo>
                    <a:pt x="45" y="631"/>
                  </a:lnTo>
                  <a:lnTo>
                    <a:pt x="53" y="669"/>
                  </a:lnTo>
                  <a:lnTo>
                    <a:pt x="58" y="703"/>
                  </a:lnTo>
                  <a:lnTo>
                    <a:pt x="65" y="732"/>
                  </a:lnTo>
                  <a:lnTo>
                    <a:pt x="71" y="751"/>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75" name="Freeform 150"/>
            <p:cNvSpPr>
              <a:spLocks/>
            </p:cNvSpPr>
            <p:nvPr/>
          </p:nvSpPr>
          <p:spPr bwMode="auto">
            <a:xfrm>
              <a:off x="5947" y="5323"/>
              <a:ext cx="38" cy="55"/>
            </a:xfrm>
            <a:custGeom>
              <a:avLst/>
              <a:gdLst>
                <a:gd name="T0" fmla="*/ 1 w 76"/>
                <a:gd name="T1" fmla="*/ 0 h 112"/>
                <a:gd name="T2" fmla="*/ 0 w 76"/>
                <a:gd name="T3" fmla="*/ 0 h 112"/>
                <a:gd name="T4" fmla="*/ 1 w 76"/>
                <a:gd name="T5" fmla="*/ 0 h 112"/>
                <a:gd name="T6" fmla="*/ 1 w 76"/>
                <a:gd name="T7" fmla="*/ 0 h 112"/>
                <a:gd name="T8" fmla="*/ 1 w 76"/>
                <a:gd name="T9" fmla="*/ 0 h 112"/>
                <a:gd name="T10" fmla="*/ 1 w 76"/>
                <a:gd name="T11" fmla="*/ 0 h 112"/>
                <a:gd name="T12" fmla="*/ 1 w 76"/>
                <a:gd name="T13" fmla="*/ 0 h 112"/>
                <a:gd name="T14" fmla="*/ 1 w 76"/>
                <a:gd name="T15" fmla="*/ 0 h 112"/>
                <a:gd name="T16" fmla="*/ 1 w 76"/>
                <a:gd name="T17" fmla="*/ 0 h 112"/>
                <a:gd name="T18" fmla="*/ 1 w 76"/>
                <a:gd name="T19" fmla="*/ 0 h 112"/>
                <a:gd name="T20" fmla="*/ 1 w 76"/>
                <a:gd name="T21" fmla="*/ 0 h 112"/>
                <a:gd name="T22" fmla="*/ 1 w 76"/>
                <a:gd name="T23" fmla="*/ 0 h 112"/>
                <a:gd name="T24" fmla="*/ 1 w 76"/>
                <a:gd name="T25" fmla="*/ 0 h 112"/>
                <a:gd name="T26" fmla="*/ 1 w 76"/>
                <a:gd name="T27" fmla="*/ 0 h 112"/>
                <a:gd name="T28" fmla="*/ 1 w 76"/>
                <a:gd name="T29" fmla="*/ 0 h 112"/>
                <a:gd name="T30" fmla="*/ 1 w 76"/>
                <a:gd name="T31" fmla="*/ 0 h 112"/>
                <a:gd name="T32" fmla="*/ 1 w 76"/>
                <a:gd name="T33" fmla="*/ 0 h 112"/>
                <a:gd name="T34" fmla="*/ 1 w 76"/>
                <a:gd name="T35" fmla="*/ 0 h 112"/>
                <a:gd name="T36" fmla="*/ 1 w 76"/>
                <a:gd name="T37" fmla="*/ 0 h 112"/>
                <a:gd name="T38" fmla="*/ 1 w 76"/>
                <a:gd name="T39" fmla="*/ 0 h 112"/>
                <a:gd name="T40" fmla="*/ 1 w 76"/>
                <a:gd name="T41" fmla="*/ 0 h 112"/>
                <a:gd name="T42" fmla="*/ 1 w 76"/>
                <a:gd name="T43" fmla="*/ 0 h 112"/>
                <a:gd name="T44" fmla="*/ 1 w 76"/>
                <a:gd name="T45" fmla="*/ 0 h 112"/>
                <a:gd name="T46" fmla="*/ 1 w 76"/>
                <a:gd name="T47" fmla="*/ 0 h 112"/>
                <a:gd name="T48" fmla="*/ 1 w 76"/>
                <a:gd name="T49" fmla="*/ 0 h 112"/>
                <a:gd name="T50" fmla="*/ 1 w 76"/>
                <a:gd name="T51" fmla="*/ 0 h 112"/>
                <a:gd name="T52" fmla="*/ 1 w 76"/>
                <a:gd name="T53" fmla="*/ 0 h 112"/>
                <a:gd name="T54" fmla="*/ 1 w 76"/>
                <a:gd name="T55" fmla="*/ 0 h 112"/>
                <a:gd name="T56" fmla="*/ 1 w 76"/>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
                <a:gd name="T88" fmla="*/ 0 h 112"/>
                <a:gd name="T89" fmla="*/ 76 w 76"/>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 h="112">
                  <a:moveTo>
                    <a:pt x="1" y="5"/>
                  </a:moveTo>
                  <a:lnTo>
                    <a:pt x="0" y="21"/>
                  </a:lnTo>
                  <a:lnTo>
                    <a:pt x="3" y="33"/>
                  </a:lnTo>
                  <a:lnTo>
                    <a:pt x="7" y="40"/>
                  </a:lnTo>
                  <a:lnTo>
                    <a:pt x="14" y="45"/>
                  </a:lnTo>
                  <a:lnTo>
                    <a:pt x="21" y="51"/>
                  </a:lnTo>
                  <a:lnTo>
                    <a:pt x="28" y="58"/>
                  </a:lnTo>
                  <a:lnTo>
                    <a:pt x="33" y="66"/>
                  </a:lnTo>
                  <a:lnTo>
                    <a:pt x="34" y="77"/>
                  </a:lnTo>
                  <a:lnTo>
                    <a:pt x="37" y="91"/>
                  </a:lnTo>
                  <a:lnTo>
                    <a:pt x="43" y="103"/>
                  </a:lnTo>
                  <a:lnTo>
                    <a:pt x="56" y="112"/>
                  </a:lnTo>
                  <a:lnTo>
                    <a:pt x="76" y="110"/>
                  </a:lnTo>
                  <a:lnTo>
                    <a:pt x="66" y="101"/>
                  </a:lnTo>
                  <a:lnTo>
                    <a:pt x="56" y="89"/>
                  </a:lnTo>
                  <a:lnTo>
                    <a:pt x="48" y="75"/>
                  </a:lnTo>
                  <a:lnTo>
                    <a:pt x="48" y="63"/>
                  </a:lnTo>
                  <a:lnTo>
                    <a:pt x="53" y="51"/>
                  </a:lnTo>
                  <a:lnTo>
                    <a:pt x="53" y="40"/>
                  </a:lnTo>
                  <a:lnTo>
                    <a:pt x="48" y="32"/>
                  </a:lnTo>
                  <a:lnTo>
                    <a:pt x="41" y="26"/>
                  </a:lnTo>
                  <a:lnTo>
                    <a:pt x="31" y="25"/>
                  </a:lnTo>
                  <a:lnTo>
                    <a:pt x="23" y="21"/>
                  </a:lnTo>
                  <a:lnTo>
                    <a:pt x="14" y="18"/>
                  </a:lnTo>
                  <a:lnTo>
                    <a:pt x="11" y="11"/>
                  </a:lnTo>
                  <a:lnTo>
                    <a:pt x="10" y="4"/>
                  </a:lnTo>
                  <a:lnTo>
                    <a:pt x="7" y="0"/>
                  </a:lnTo>
                  <a:lnTo>
                    <a:pt x="3" y="2"/>
                  </a:lnTo>
                  <a:lnTo>
                    <a:pt x="1"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76" name="Freeform 151"/>
            <p:cNvSpPr>
              <a:spLocks/>
            </p:cNvSpPr>
            <p:nvPr/>
          </p:nvSpPr>
          <p:spPr bwMode="auto">
            <a:xfrm>
              <a:off x="5938" y="5282"/>
              <a:ext cx="60" cy="68"/>
            </a:xfrm>
            <a:custGeom>
              <a:avLst/>
              <a:gdLst>
                <a:gd name="T0" fmla="*/ 0 w 118"/>
                <a:gd name="T1" fmla="*/ 1 h 134"/>
                <a:gd name="T2" fmla="*/ 1 w 118"/>
                <a:gd name="T3" fmla="*/ 1 h 134"/>
                <a:gd name="T4" fmla="*/ 1 w 118"/>
                <a:gd name="T5" fmla="*/ 1 h 134"/>
                <a:gd name="T6" fmla="*/ 1 w 118"/>
                <a:gd name="T7" fmla="*/ 0 h 134"/>
                <a:gd name="T8" fmla="*/ 1 w 118"/>
                <a:gd name="T9" fmla="*/ 1 h 134"/>
                <a:gd name="T10" fmla="*/ 1 w 118"/>
                <a:gd name="T11" fmla="*/ 1 h 134"/>
                <a:gd name="T12" fmla="*/ 1 w 118"/>
                <a:gd name="T13" fmla="*/ 1 h 134"/>
                <a:gd name="T14" fmla="*/ 1 w 118"/>
                <a:gd name="T15" fmla="*/ 1 h 134"/>
                <a:gd name="T16" fmla="*/ 1 w 118"/>
                <a:gd name="T17" fmla="*/ 1 h 134"/>
                <a:gd name="T18" fmla="*/ 1 w 118"/>
                <a:gd name="T19" fmla="*/ 1 h 134"/>
                <a:gd name="T20" fmla="*/ 1 w 118"/>
                <a:gd name="T21" fmla="*/ 1 h 134"/>
                <a:gd name="T22" fmla="*/ 1 w 118"/>
                <a:gd name="T23" fmla="*/ 1 h 134"/>
                <a:gd name="T24" fmla="*/ 1 w 118"/>
                <a:gd name="T25" fmla="*/ 1 h 134"/>
                <a:gd name="T26" fmla="*/ 1 w 118"/>
                <a:gd name="T27" fmla="*/ 1 h 134"/>
                <a:gd name="T28" fmla="*/ 1 w 118"/>
                <a:gd name="T29" fmla="*/ 1 h 134"/>
                <a:gd name="T30" fmla="*/ 1 w 118"/>
                <a:gd name="T31" fmla="*/ 1 h 134"/>
                <a:gd name="T32" fmla="*/ 1 w 118"/>
                <a:gd name="T33" fmla="*/ 1 h 134"/>
                <a:gd name="T34" fmla="*/ 1 w 118"/>
                <a:gd name="T35" fmla="*/ 1 h 134"/>
                <a:gd name="T36" fmla="*/ 1 w 118"/>
                <a:gd name="T37" fmla="*/ 1 h 134"/>
                <a:gd name="T38" fmla="*/ 1 w 118"/>
                <a:gd name="T39" fmla="*/ 1 h 134"/>
                <a:gd name="T40" fmla="*/ 1 w 118"/>
                <a:gd name="T41" fmla="*/ 1 h 134"/>
                <a:gd name="T42" fmla="*/ 1 w 118"/>
                <a:gd name="T43" fmla="*/ 1 h 134"/>
                <a:gd name="T44" fmla="*/ 1 w 118"/>
                <a:gd name="T45" fmla="*/ 1 h 134"/>
                <a:gd name="T46" fmla="*/ 1 w 118"/>
                <a:gd name="T47" fmla="*/ 1 h 134"/>
                <a:gd name="T48" fmla="*/ 1 w 118"/>
                <a:gd name="T49" fmla="*/ 1 h 134"/>
                <a:gd name="T50" fmla="*/ 1 w 118"/>
                <a:gd name="T51" fmla="*/ 1 h 134"/>
                <a:gd name="T52" fmla="*/ 1 w 118"/>
                <a:gd name="T53" fmla="*/ 1 h 134"/>
                <a:gd name="T54" fmla="*/ 1 w 118"/>
                <a:gd name="T55" fmla="*/ 1 h 134"/>
                <a:gd name="T56" fmla="*/ 1 w 118"/>
                <a:gd name="T57" fmla="*/ 1 h 134"/>
                <a:gd name="T58" fmla="*/ 1 w 118"/>
                <a:gd name="T59" fmla="*/ 1 h 134"/>
                <a:gd name="T60" fmla="*/ 1 w 118"/>
                <a:gd name="T61" fmla="*/ 1 h 134"/>
                <a:gd name="T62" fmla="*/ 1 w 118"/>
                <a:gd name="T63" fmla="*/ 1 h 134"/>
                <a:gd name="T64" fmla="*/ 0 w 118"/>
                <a:gd name="T65" fmla="*/ 1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134"/>
                <a:gd name="T101" fmla="*/ 118 w 118"/>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134">
                  <a:moveTo>
                    <a:pt x="0" y="15"/>
                  </a:moveTo>
                  <a:lnTo>
                    <a:pt x="8" y="8"/>
                  </a:lnTo>
                  <a:lnTo>
                    <a:pt x="20" y="3"/>
                  </a:lnTo>
                  <a:lnTo>
                    <a:pt x="30" y="0"/>
                  </a:lnTo>
                  <a:lnTo>
                    <a:pt x="38" y="1"/>
                  </a:lnTo>
                  <a:lnTo>
                    <a:pt x="43" y="5"/>
                  </a:lnTo>
                  <a:lnTo>
                    <a:pt x="48" y="10"/>
                  </a:lnTo>
                  <a:lnTo>
                    <a:pt x="54" y="17"/>
                  </a:lnTo>
                  <a:lnTo>
                    <a:pt x="61" y="24"/>
                  </a:lnTo>
                  <a:lnTo>
                    <a:pt x="67" y="31"/>
                  </a:lnTo>
                  <a:lnTo>
                    <a:pt x="74" y="36"/>
                  </a:lnTo>
                  <a:lnTo>
                    <a:pt x="80" y="43"/>
                  </a:lnTo>
                  <a:lnTo>
                    <a:pt x="84" y="47"/>
                  </a:lnTo>
                  <a:lnTo>
                    <a:pt x="93" y="54"/>
                  </a:lnTo>
                  <a:lnTo>
                    <a:pt x="100" y="64"/>
                  </a:lnTo>
                  <a:lnTo>
                    <a:pt x="105" y="77"/>
                  </a:lnTo>
                  <a:lnTo>
                    <a:pt x="110" y="87"/>
                  </a:lnTo>
                  <a:lnTo>
                    <a:pt x="113" y="101"/>
                  </a:lnTo>
                  <a:lnTo>
                    <a:pt x="115" y="115"/>
                  </a:lnTo>
                  <a:lnTo>
                    <a:pt x="118" y="129"/>
                  </a:lnTo>
                  <a:lnTo>
                    <a:pt x="117" y="134"/>
                  </a:lnTo>
                  <a:lnTo>
                    <a:pt x="108" y="124"/>
                  </a:lnTo>
                  <a:lnTo>
                    <a:pt x="94" y="99"/>
                  </a:lnTo>
                  <a:lnTo>
                    <a:pt x="83" y="71"/>
                  </a:lnTo>
                  <a:lnTo>
                    <a:pt x="75" y="56"/>
                  </a:lnTo>
                  <a:lnTo>
                    <a:pt x="68" y="50"/>
                  </a:lnTo>
                  <a:lnTo>
                    <a:pt x="60" y="43"/>
                  </a:lnTo>
                  <a:lnTo>
                    <a:pt x="51" y="36"/>
                  </a:lnTo>
                  <a:lnTo>
                    <a:pt x="40" y="29"/>
                  </a:lnTo>
                  <a:lnTo>
                    <a:pt x="28" y="24"/>
                  </a:lnTo>
                  <a:lnTo>
                    <a:pt x="18" y="19"/>
                  </a:lnTo>
                  <a:lnTo>
                    <a:pt x="8" y="15"/>
                  </a:lnTo>
                  <a:lnTo>
                    <a:pt x="0" y="1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77" name="Freeform 152"/>
            <p:cNvSpPr>
              <a:spLocks/>
            </p:cNvSpPr>
            <p:nvPr/>
          </p:nvSpPr>
          <p:spPr bwMode="auto">
            <a:xfrm>
              <a:off x="6087" y="5346"/>
              <a:ext cx="12" cy="16"/>
            </a:xfrm>
            <a:custGeom>
              <a:avLst/>
              <a:gdLst>
                <a:gd name="T0" fmla="*/ 1 w 24"/>
                <a:gd name="T1" fmla="*/ 1 h 32"/>
                <a:gd name="T2" fmla="*/ 1 w 24"/>
                <a:gd name="T3" fmla="*/ 1 h 32"/>
                <a:gd name="T4" fmla="*/ 1 w 24"/>
                <a:gd name="T5" fmla="*/ 1 h 32"/>
                <a:gd name="T6" fmla="*/ 1 w 24"/>
                <a:gd name="T7" fmla="*/ 1 h 32"/>
                <a:gd name="T8" fmla="*/ 1 w 24"/>
                <a:gd name="T9" fmla="*/ 1 h 32"/>
                <a:gd name="T10" fmla="*/ 1 w 24"/>
                <a:gd name="T11" fmla="*/ 1 h 32"/>
                <a:gd name="T12" fmla="*/ 1 w 24"/>
                <a:gd name="T13" fmla="*/ 1 h 32"/>
                <a:gd name="T14" fmla="*/ 1 w 24"/>
                <a:gd name="T15" fmla="*/ 1 h 32"/>
                <a:gd name="T16" fmla="*/ 1 w 24"/>
                <a:gd name="T17" fmla="*/ 0 h 32"/>
                <a:gd name="T18" fmla="*/ 1 w 24"/>
                <a:gd name="T19" fmla="*/ 1 h 32"/>
                <a:gd name="T20" fmla="*/ 1 w 24"/>
                <a:gd name="T21" fmla="*/ 1 h 32"/>
                <a:gd name="T22" fmla="*/ 0 w 24"/>
                <a:gd name="T23" fmla="*/ 1 h 32"/>
                <a:gd name="T24" fmla="*/ 0 w 24"/>
                <a:gd name="T25" fmla="*/ 1 h 32"/>
                <a:gd name="T26" fmla="*/ 1 w 24"/>
                <a:gd name="T27" fmla="*/ 1 h 32"/>
                <a:gd name="T28" fmla="*/ 1 w 24"/>
                <a:gd name="T29" fmla="*/ 1 h 32"/>
                <a:gd name="T30" fmla="*/ 1 w 24"/>
                <a:gd name="T31" fmla="*/ 1 h 32"/>
                <a:gd name="T32" fmla="*/ 1 w 2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2"/>
                <a:gd name="T53" fmla="*/ 24 w 2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2">
                  <a:moveTo>
                    <a:pt x="13" y="32"/>
                  </a:moveTo>
                  <a:lnTo>
                    <a:pt x="18" y="30"/>
                  </a:lnTo>
                  <a:lnTo>
                    <a:pt x="21" y="26"/>
                  </a:lnTo>
                  <a:lnTo>
                    <a:pt x="24" y="21"/>
                  </a:lnTo>
                  <a:lnTo>
                    <a:pt x="24" y="16"/>
                  </a:lnTo>
                  <a:lnTo>
                    <a:pt x="23" y="9"/>
                  </a:lnTo>
                  <a:lnTo>
                    <a:pt x="20" y="5"/>
                  </a:lnTo>
                  <a:lnTo>
                    <a:pt x="17" y="2"/>
                  </a:lnTo>
                  <a:lnTo>
                    <a:pt x="11" y="0"/>
                  </a:lnTo>
                  <a:lnTo>
                    <a:pt x="7" y="2"/>
                  </a:lnTo>
                  <a:lnTo>
                    <a:pt x="3" y="5"/>
                  </a:lnTo>
                  <a:lnTo>
                    <a:pt x="0" y="9"/>
                  </a:lnTo>
                  <a:lnTo>
                    <a:pt x="0" y="16"/>
                  </a:lnTo>
                  <a:lnTo>
                    <a:pt x="1" y="23"/>
                  </a:lnTo>
                  <a:lnTo>
                    <a:pt x="4" y="26"/>
                  </a:lnTo>
                  <a:lnTo>
                    <a:pt x="7" y="30"/>
                  </a:lnTo>
                  <a:lnTo>
                    <a:pt x="13"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78" name="Freeform 153"/>
            <p:cNvSpPr>
              <a:spLocks/>
            </p:cNvSpPr>
            <p:nvPr/>
          </p:nvSpPr>
          <p:spPr bwMode="auto">
            <a:xfrm>
              <a:off x="6084" y="5371"/>
              <a:ext cx="13" cy="16"/>
            </a:xfrm>
            <a:custGeom>
              <a:avLst/>
              <a:gdLst>
                <a:gd name="T0" fmla="*/ 1 w 26"/>
                <a:gd name="T1" fmla="*/ 1 h 31"/>
                <a:gd name="T2" fmla="*/ 1 w 26"/>
                <a:gd name="T3" fmla="*/ 1 h 31"/>
                <a:gd name="T4" fmla="*/ 1 w 26"/>
                <a:gd name="T5" fmla="*/ 1 h 31"/>
                <a:gd name="T6" fmla="*/ 1 w 26"/>
                <a:gd name="T7" fmla="*/ 1 h 31"/>
                <a:gd name="T8" fmla="*/ 1 w 26"/>
                <a:gd name="T9" fmla="*/ 1 h 31"/>
                <a:gd name="T10" fmla="*/ 1 w 26"/>
                <a:gd name="T11" fmla="*/ 1 h 31"/>
                <a:gd name="T12" fmla="*/ 1 w 26"/>
                <a:gd name="T13" fmla="*/ 1 h 31"/>
                <a:gd name="T14" fmla="*/ 1 w 26"/>
                <a:gd name="T15" fmla="*/ 1 h 31"/>
                <a:gd name="T16" fmla="*/ 1 w 26"/>
                <a:gd name="T17" fmla="*/ 0 h 31"/>
                <a:gd name="T18" fmla="*/ 1 w 26"/>
                <a:gd name="T19" fmla="*/ 1 h 31"/>
                <a:gd name="T20" fmla="*/ 1 w 26"/>
                <a:gd name="T21" fmla="*/ 1 h 31"/>
                <a:gd name="T22" fmla="*/ 1 w 26"/>
                <a:gd name="T23" fmla="*/ 1 h 31"/>
                <a:gd name="T24" fmla="*/ 0 w 26"/>
                <a:gd name="T25" fmla="*/ 1 h 31"/>
                <a:gd name="T26" fmla="*/ 1 w 26"/>
                <a:gd name="T27" fmla="*/ 1 h 31"/>
                <a:gd name="T28" fmla="*/ 1 w 26"/>
                <a:gd name="T29" fmla="*/ 1 h 31"/>
                <a:gd name="T30" fmla="*/ 1 w 26"/>
                <a:gd name="T31" fmla="*/ 1 h 31"/>
                <a:gd name="T32" fmla="*/ 1 w 26"/>
                <a:gd name="T33" fmla="*/ 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1"/>
                <a:gd name="T53" fmla="*/ 26 w 26"/>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1">
                  <a:moveTo>
                    <a:pt x="14" y="31"/>
                  </a:moveTo>
                  <a:lnTo>
                    <a:pt x="19" y="30"/>
                  </a:lnTo>
                  <a:lnTo>
                    <a:pt x="23" y="26"/>
                  </a:lnTo>
                  <a:lnTo>
                    <a:pt x="24" y="21"/>
                  </a:lnTo>
                  <a:lnTo>
                    <a:pt x="26" y="14"/>
                  </a:lnTo>
                  <a:lnTo>
                    <a:pt x="24" y="9"/>
                  </a:lnTo>
                  <a:lnTo>
                    <a:pt x="21" y="3"/>
                  </a:lnTo>
                  <a:lnTo>
                    <a:pt x="19" y="2"/>
                  </a:lnTo>
                  <a:lnTo>
                    <a:pt x="13" y="0"/>
                  </a:lnTo>
                  <a:lnTo>
                    <a:pt x="7" y="2"/>
                  </a:lnTo>
                  <a:lnTo>
                    <a:pt x="4" y="5"/>
                  </a:lnTo>
                  <a:lnTo>
                    <a:pt x="1" y="9"/>
                  </a:lnTo>
                  <a:lnTo>
                    <a:pt x="0" y="16"/>
                  </a:lnTo>
                  <a:lnTo>
                    <a:pt x="1" y="23"/>
                  </a:lnTo>
                  <a:lnTo>
                    <a:pt x="6" y="26"/>
                  </a:lnTo>
                  <a:lnTo>
                    <a:pt x="9" y="30"/>
                  </a:lnTo>
                  <a:lnTo>
                    <a:pt x="14" y="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79" name="Freeform 154"/>
            <p:cNvSpPr>
              <a:spLocks/>
            </p:cNvSpPr>
            <p:nvPr/>
          </p:nvSpPr>
          <p:spPr bwMode="auto">
            <a:xfrm>
              <a:off x="6082" y="5401"/>
              <a:ext cx="13" cy="16"/>
            </a:xfrm>
            <a:custGeom>
              <a:avLst/>
              <a:gdLst>
                <a:gd name="T0" fmla="*/ 1 w 25"/>
                <a:gd name="T1" fmla="*/ 1 h 32"/>
                <a:gd name="T2" fmla="*/ 1 w 25"/>
                <a:gd name="T3" fmla="*/ 1 h 32"/>
                <a:gd name="T4" fmla="*/ 1 w 25"/>
                <a:gd name="T5" fmla="*/ 1 h 32"/>
                <a:gd name="T6" fmla="*/ 1 w 25"/>
                <a:gd name="T7" fmla="*/ 1 h 32"/>
                <a:gd name="T8" fmla="*/ 1 w 25"/>
                <a:gd name="T9" fmla="*/ 1 h 32"/>
                <a:gd name="T10" fmla="*/ 1 w 25"/>
                <a:gd name="T11" fmla="*/ 1 h 32"/>
                <a:gd name="T12" fmla="*/ 1 w 25"/>
                <a:gd name="T13" fmla="*/ 1 h 32"/>
                <a:gd name="T14" fmla="*/ 1 w 25"/>
                <a:gd name="T15" fmla="*/ 1 h 32"/>
                <a:gd name="T16" fmla="*/ 1 w 25"/>
                <a:gd name="T17" fmla="*/ 0 h 32"/>
                <a:gd name="T18" fmla="*/ 1 w 25"/>
                <a:gd name="T19" fmla="*/ 1 h 32"/>
                <a:gd name="T20" fmla="*/ 1 w 25"/>
                <a:gd name="T21" fmla="*/ 1 h 32"/>
                <a:gd name="T22" fmla="*/ 1 w 25"/>
                <a:gd name="T23" fmla="*/ 1 h 32"/>
                <a:gd name="T24" fmla="*/ 0 w 25"/>
                <a:gd name="T25" fmla="*/ 1 h 32"/>
                <a:gd name="T26" fmla="*/ 1 w 25"/>
                <a:gd name="T27" fmla="*/ 1 h 32"/>
                <a:gd name="T28" fmla="*/ 1 w 25"/>
                <a:gd name="T29" fmla="*/ 1 h 32"/>
                <a:gd name="T30" fmla="*/ 1 w 25"/>
                <a:gd name="T31" fmla="*/ 1 h 32"/>
                <a:gd name="T32" fmla="*/ 1 w 25"/>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2"/>
                <a:gd name="T53" fmla="*/ 25 w 25"/>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2">
                  <a:moveTo>
                    <a:pt x="13" y="32"/>
                  </a:moveTo>
                  <a:lnTo>
                    <a:pt x="18" y="30"/>
                  </a:lnTo>
                  <a:lnTo>
                    <a:pt x="21" y="26"/>
                  </a:lnTo>
                  <a:lnTo>
                    <a:pt x="24" y="21"/>
                  </a:lnTo>
                  <a:lnTo>
                    <a:pt x="25" y="14"/>
                  </a:lnTo>
                  <a:lnTo>
                    <a:pt x="24" y="9"/>
                  </a:lnTo>
                  <a:lnTo>
                    <a:pt x="21" y="4"/>
                  </a:lnTo>
                  <a:lnTo>
                    <a:pt x="18" y="2"/>
                  </a:lnTo>
                  <a:lnTo>
                    <a:pt x="13" y="0"/>
                  </a:lnTo>
                  <a:lnTo>
                    <a:pt x="7" y="2"/>
                  </a:lnTo>
                  <a:lnTo>
                    <a:pt x="4" y="6"/>
                  </a:lnTo>
                  <a:lnTo>
                    <a:pt x="1" y="9"/>
                  </a:lnTo>
                  <a:lnTo>
                    <a:pt x="0" y="16"/>
                  </a:lnTo>
                  <a:lnTo>
                    <a:pt x="1" y="23"/>
                  </a:lnTo>
                  <a:lnTo>
                    <a:pt x="4" y="26"/>
                  </a:lnTo>
                  <a:lnTo>
                    <a:pt x="7" y="30"/>
                  </a:lnTo>
                  <a:lnTo>
                    <a:pt x="13"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80" name="Freeform 155"/>
            <p:cNvSpPr>
              <a:spLocks/>
            </p:cNvSpPr>
            <p:nvPr/>
          </p:nvSpPr>
          <p:spPr bwMode="auto">
            <a:xfrm>
              <a:off x="5948" y="5173"/>
              <a:ext cx="74" cy="174"/>
            </a:xfrm>
            <a:custGeom>
              <a:avLst/>
              <a:gdLst>
                <a:gd name="T0" fmla="*/ 1 w 147"/>
                <a:gd name="T1" fmla="*/ 1 h 348"/>
                <a:gd name="T2" fmla="*/ 1 w 147"/>
                <a:gd name="T3" fmla="*/ 1 h 348"/>
                <a:gd name="T4" fmla="*/ 1 w 147"/>
                <a:gd name="T5" fmla="*/ 1 h 348"/>
                <a:gd name="T6" fmla="*/ 1 w 147"/>
                <a:gd name="T7" fmla="*/ 1 h 348"/>
                <a:gd name="T8" fmla="*/ 1 w 147"/>
                <a:gd name="T9" fmla="*/ 1 h 348"/>
                <a:gd name="T10" fmla="*/ 1 w 147"/>
                <a:gd name="T11" fmla="*/ 1 h 348"/>
                <a:gd name="T12" fmla="*/ 1 w 147"/>
                <a:gd name="T13" fmla="*/ 1 h 348"/>
                <a:gd name="T14" fmla="*/ 1 w 147"/>
                <a:gd name="T15" fmla="*/ 1 h 348"/>
                <a:gd name="T16" fmla="*/ 1 w 147"/>
                <a:gd name="T17" fmla="*/ 1 h 348"/>
                <a:gd name="T18" fmla="*/ 1 w 147"/>
                <a:gd name="T19" fmla="*/ 1 h 348"/>
                <a:gd name="T20" fmla="*/ 1 w 147"/>
                <a:gd name="T21" fmla="*/ 1 h 348"/>
                <a:gd name="T22" fmla="*/ 1 w 147"/>
                <a:gd name="T23" fmla="*/ 1 h 348"/>
                <a:gd name="T24" fmla="*/ 1 w 147"/>
                <a:gd name="T25" fmla="*/ 1 h 348"/>
                <a:gd name="T26" fmla="*/ 1 w 147"/>
                <a:gd name="T27" fmla="*/ 1 h 348"/>
                <a:gd name="T28" fmla="*/ 1 w 147"/>
                <a:gd name="T29" fmla="*/ 1 h 348"/>
                <a:gd name="T30" fmla="*/ 1 w 147"/>
                <a:gd name="T31" fmla="*/ 1 h 348"/>
                <a:gd name="T32" fmla="*/ 1 w 147"/>
                <a:gd name="T33" fmla="*/ 1 h 348"/>
                <a:gd name="T34" fmla="*/ 1 w 147"/>
                <a:gd name="T35" fmla="*/ 1 h 348"/>
                <a:gd name="T36" fmla="*/ 1 w 147"/>
                <a:gd name="T37" fmla="*/ 1 h 348"/>
                <a:gd name="T38" fmla="*/ 1 w 147"/>
                <a:gd name="T39" fmla="*/ 1 h 348"/>
                <a:gd name="T40" fmla="*/ 1 w 147"/>
                <a:gd name="T41" fmla="*/ 1 h 348"/>
                <a:gd name="T42" fmla="*/ 1 w 147"/>
                <a:gd name="T43" fmla="*/ 1 h 348"/>
                <a:gd name="T44" fmla="*/ 1 w 147"/>
                <a:gd name="T45" fmla="*/ 1 h 348"/>
                <a:gd name="T46" fmla="*/ 1 w 147"/>
                <a:gd name="T47" fmla="*/ 1 h 348"/>
                <a:gd name="T48" fmla="*/ 1 w 147"/>
                <a:gd name="T49" fmla="*/ 1 h 348"/>
                <a:gd name="T50" fmla="*/ 1 w 147"/>
                <a:gd name="T51" fmla="*/ 1 h 348"/>
                <a:gd name="T52" fmla="*/ 1 w 147"/>
                <a:gd name="T53" fmla="*/ 1 h 348"/>
                <a:gd name="T54" fmla="*/ 1 w 147"/>
                <a:gd name="T55" fmla="*/ 1 h 348"/>
                <a:gd name="T56" fmla="*/ 1 w 147"/>
                <a:gd name="T57" fmla="*/ 1 h 348"/>
                <a:gd name="T58" fmla="*/ 1 w 147"/>
                <a:gd name="T59" fmla="*/ 1 h 348"/>
                <a:gd name="T60" fmla="*/ 1 w 147"/>
                <a:gd name="T61" fmla="*/ 1 h 348"/>
                <a:gd name="T62" fmla="*/ 1 w 147"/>
                <a:gd name="T63" fmla="*/ 1 h 348"/>
                <a:gd name="T64" fmla="*/ 1 w 147"/>
                <a:gd name="T65" fmla="*/ 1 h 348"/>
                <a:gd name="T66" fmla="*/ 1 w 147"/>
                <a:gd name="T67" fmla="*/ 1 h 3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7"/>
                <a:gd name="T103" fmla="*/ 0 h 348"/>
                <a:gd name="T104" fmla="*/ 147 w 147"/>
                <a:gd name="T105" fmla="*/ 348 h 3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7" h="348">
                  <a:moveTo>
                    <a:pt x="94" y="200"/>
                  </a:moveTo>
                  <a:lnTo>
                    <a:pt x="95" y="220"/>
                  </a:lnTo>
                  <a:lnTo>
                    <a:pt x="98" y="243"/>
                  </a:lnTo>
                  <a:lnTo>
                    <a:pt x="101" y="261"/>
                  </a:lnTo>
                  <a:lnTo>
                    <a:pt x="104" y="271"/>
                  </a:lnTo>
                  <a:lnTo>
                    <a:pt x="107" y="278"/>
                  </a:lnTo>
                  <a:lnTo>
                    <a:pt x="111" y="287"/>
                  </a:lnTo>
                  <a:lnTo>
                    <a:pt x="117" y="297"/>
                  </a:lnTo>
                  <a:lnTo>
                    <a:pt x="123" y="310"/>
                  </a:lnTo>
                  <a:lnTo>
                    <a:pt x="128" y="322"/>
                  </a:lnTo>
                  <a:lnTo>
                    <a:pt x="135" y="332"/>
                  </a:lnTo>
                  <a:lnTo>
                    <a:pt x="141" y="341"/>
                  </a:lnTo>
                  <a:lnTo>
                    <a:pt x="147" y="348"/>
                  </a:lnTo>
                  <a:lnTo>
                    <a:pt x="143" y="336"/>
                  </a:lnTo>
                  <a:lnTo>
                    <a:pt x="141" y="317"/>
                  </a:lnTo>
                  <a:lnTo>
                    <a:pt x="141" y="296"/>
                  </a:lnTo>
                  <a:lnTo>
                    <a:pt x="140" y="275"/>
                  </a:lnTo>
                  <a:lnTo>
                    <a:pt x="135" y="252"/>
                  </a:lnTo>
                  <a:lnTo>
                    <a:pt x="130" y="226"/>
                  </a:lnTo>
                  <a:lnTo>
                    <a:pt x="124" y="201"/>
                  </a:lnTo>
                  <a:lnTo>
                    <a:pt x="123" y="184"/>
                  </a:lnTo>
                  <a:lnTo>
                    <a:pt x="120" y="161"/>
                  </a:lnTo>
                  <a:lnTo>
                    <a:pt x="117" y="138"/>
                  </a:lnTo>
                  <a:lnTo>
                    <a:pt x="114" y="119"/>
                  </a:lnTo>
                  <a:lnTo>
                    <a:pt x="113" y="105"/>
                  </a:lnTo>
                  <a:lnTo>
                    <a:pt x="110" y="88"/>
                  </a:lnTo>
                  <a:lnTo>
                    <a:pt x="105" y="63"/>
                  </a:lnTo>
                  <a:lnTo>
                    <a:pt x="101" y="37"/>
                  </a:lnTo>
                  <a:lnTo>
                    <a:pt x="98" y="14"/>
                  </a:lnTo>
                  <a:lnTo>
                    <a:pt x="97" y="11"/>
                  </a:lnTo>
                  <a:lnTo>
                    <a:pt x="94" y="7"/>
                  </a:lnTo>
                  <a:lnTo>
                    <a:pt x="93" y="4"/>
                  </a:lnTo>
                  <a:lnTo>
                    <a:pt x="90" y="0"/>
                  </a:lnTo>
                  <a:lnTo>
                    <a:pt x="85" y="9"/>
                  </a:lnTo>
                  <a:lnTo>
                    <a:pt x="78" y="16"/>
                  </a:lnTo>
                  <a:lnTo>
                    <a:pt x="68" y="21"/>
                  </a:lnTo>
                  <a:lnTo>
                    <a:pt x="58" y="21"/>
                  </a:lnTo>
                  <a:lnTo>
                    <a:pt x="65" y="42"/>
                  </a:lnTo>
                  <a:lnTo>
                    <a:pt x="71" y="62"/>
                  </a:lnTo>
                  <a:lnTo>
                    <a:pt x="75" y="79"/>
                  </a:lnTo>
                  <a:lnTo>
                    <a:pt x="77" y="95"/>
                  </a:lnTo>
                  <a:lnTo>
                    <a:pt x="80" y="110"/>
                  </a:lnTo>
                  <a:lnTo>
                    <a:pt x="84" y="130"/>
                  </a:lnTo>
                  <a:lnTo>
                    <a:pt x="90" y="149"/>
                  </a:lnTo>
                  <a:lnTo>
                    <a:pt x="91" y="165"/>
                  </a:lnTo>
                  <a:lnTo>
                    <a:pt x="88" y="158"/>
                  </a:lnTo>
                  <a:lnTo>
                    <a:pt x="83" y="147"/>
                  </a:lnTo>
                  <a:lnTo>
                    <a:pt x="77" y="135"/>
                  </a:lnTo>
                  <a:lnTo>
                    <a:pt x="68" y="121"/>
                  </a:lnTo>
                  <a:lnTo>
                    <a:pt x="61" y="107"/>
                  </a:lnTo>
                  <a:lnTo>
                    <a:pt x="54" y="95"/>
                  </a:lnTo>
                  <a:lnTo>
                    <a:pt x="47" y="84"/>
                  </a:lnTo>
                  <a:lnTo>
                    <a:pt x="41" y="75"/>
                  </a:lnTo>
                  <a:lnTo>
                    <a:pt x="31" y="91"/>
                  </a:lnTo>
                  <a:lnTo>
                    <a:pt x="21" y="103"/>
                  </a:lnTo>
                  <a:lnTo>
                    <a:pt x="10" y="112"/>
                  </a:lnTo>
                  <a:lnTo>
                    <a:pt x="0" y="117"/>
                  </a:lnTo>
                  <a:lnTo>
                    <a:pt x="7" y="123"/>
                  </a:lnTo>
                  <a:lnTo>
                    <a:pt x="14" y="128"/>
                  </a:lnTo>
                  <a:lnTo>
                    <a:pt x="23" y="133"/>
                  </a:lnTo>
                  <a:lnTo>
                    <a:pt x="31" y="137"/>
                  </a:lnTo>
                  <a:lnTo>
                    <a:pt x="41" y="142"/>
                  </a:lnTo>
                  <a:lnTo>
                    <a:pt x="53" y="151"/>
                  </a:lnTo>
                  <a:lnTo>
                    <a:pt x="63" y="161"/>
                  </a:lnTo>
                  <a:lnTo>
                    <a:pt x="68" y="170"/>
                  </a:lnTo>
                  <a:lnTo>
                    <a:pt x="70" y="179"/>
                  </a:lnTo>
                  <a:lnTo>
                    <a:pt x="75" y="191"/>
                  </a:lnTo>
                  <a:lnTo>
                    <a:pt x="83" y="200"/>
                  </a:lnTo>
                  <a:lnTo>
                    <a:pt x="94" y="2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81" name="Freeform 156"/>
            <p:cNvSpPr>
              <a:spLocks/>
            </p:cNvSpPr>
            <p:nvPr/>
          </p:nvSpPr>
          <p:spPr bwMode="auto">
            <a:xfrm>
              <a:off x="5953" y="5538"/>
              <a:ext cx="122" cy="129"/>
            </a:xfrm>
            <a:custGeom>
              <a:avLst/>
              <a:gdLst>
                <a:gd name="T0" fmla="*/ 1 w 244"/>
                <a:gd name="T1" fmla="*/ 1 h 256"/>
                <a:gd name="T2" fmla="*/ 1 w 244"/>
                <a:gd name="T3" fmla="*/ 1 h 256"/>
                <a:gd name="T4" fmla="*/ 1 w 244"/>
                <a:gd name="T5" fmla="*/ 0 h 256"/>
                <a:gd name="T6" fmla="*/ 1 w 244"/>
                <a:gd name="T7" fmla="*/ 1 h 256"/>
                <a:gd name="T8" fmla="*/ 1 w 244"/>
                <a:gd name="T9" fmla="*/ 1 h 256"/>
                <a:gd name="T10" fmla="*/ 1 w 244"/>
                <a:gd name="T11" fmla="*/ 1 h 256"/>
                <a:gd name="T12" fmla="*/ 1 w 244"/>
                <a:gd name="T13" fmla="*/ 1 h 256"/>
                <a:gd name="T14" fmla="*/ 1 w 244"/>
                <a:gd name="T15" fmla="*/ 1 h 256"/>
                <a:gd name="T16" fmla="*/ 1 w 244"/>
                <a:gd name="T17" fmla="*/ 1 h 256"/>
                <a:gd name="T18" fmla="*/ 1 w 244"/>
                <a:gd name="T19" fmla="*/ 1 h 256"/>
                <a:gd name="T20" fmla="*/ 1 w 244"/>
                <a:gd name="T21" fmla="*/ 1 h 256"/>
                <a:gd name="T22" fmla="*/ 1 w 244"/>
                <a:gd name="T23" fmla="*/ 1 h 256"/>
                <a:gd name="T24" fmla="*/ 1 w 244"/>
                <a:gd name="T25" fmla="*/ 1 h 256"/>
                <a:gd name="T26" fmla="*/ 1 w 244"/>
                <a:gd name="T27" fmla="*/ 1 h 256"/>
                <a:gd name="T28" fmla="*/ 1 w 244"/>
                <a:gd name="T29" fmla="*/ 1 h 256"/>
                <a:gd name="T30" fmla="*/ 1 w 244"/>
                <a:gd name="T31" fmla="*/ 1 h 256"/>
                <a:gd name="T32" fmla="*/ 1 w 244"/>
                <a:gd name="T33" fmla="*/ 1 h 256"/>
                <a:gd name="T34" fmla="*/ 1 w 244"/>
                <a:gd name="T35" fmla="*/ 1 h 256"/>
                <a:gd name="T36" fmla="*/ 1 w 244"/>
                <a:gd name="T37" fmla="*/ 1 h 256"/>
                <a:gd name="T38" fmla="*/ 1 w 244"/>
                <a:gd name="T39" fmla="*/ 1 h 256"/>
                <a:gd name="T40" fmla="*/ 1 w 244"/>
                <a:gd name="T41" fmla="*/ 1 h 256"/>
                <a:gd name="T42" fmla="*/ 1 w 244"/>
                <a:gd name="T43" fmla="*/ 1 h 256"/>
                <a:gd name="T44" fmla="*/ 1 w 244"/>
                <a:gd name="T45" fmla="*/ 1 h 256"/>
                <a:gd name="T46" fmla="*/ 1 w 244"/>
                <a:gd name="T47" fmla="*/ 1 h 256"/>
                <a:gd name="T48" fmla="*/ 1 w 244"/>
                <a:gd name="T49" fmla="*/ 1 h 256"/>
                <a:gd name="T50" fmla="*/ 1 w 244"/>
                <a:gd name="T51" fmla="*/ 1 h 256"/>
                <a:gd name="T52" fmla="*/ 1 w 244"/>
                <a:gd name="T53" fmla="*/ 1 h 256"/>
                <a:gd name="T54" fmla="*/ 1 w 244"/>
                <a:gd name="T55" fmla="*/ 1 h 256"/>
                <a:gd name="T56" fmla="*/ 1 w 244"/>
                <a:gd name="T57" fmla="*/ 1 h 256"/>
                <a:gd name="T58" fmla="*/ 1 w 244"/>
                <a:gd name="T59" fmla="*/ 1 h 256"/>
                <a:gd name="T60" fmla="*/ 1 w 244"/>
                <a:gd name="T61" fmla="*/ 1 h 256"/>
                <a:gd name="T62" fmla="*/ 1 w 244"/>
                <a:gd name="T63" fmla="*/ 1 h 256"/>
                <a:gd name="T64" fmla="*/ 1 w 244"/>
                <a:gd name="T65" fmla="*/ 1 h 256"/>
                <a:gd name="T66" fmla="*/ 1 w 244"/>
                <a:gd name="T67" fmla="*/ 1 h 256"/>
                <a:gd name="T68" fmla="*/ 1 w 244"/>
                <a:gd name="T69" fmla="*/ 1 h 256"/>
                <a:gd name="T70" fmla="*/ 1 w 244"/>
                <a:gd name="T71" fmla="*/ 1 h 256"/>
                <a:gd name="T72" fmla="*/ 1 w 244"/>
                <a:gd name="T73" fmla="*/ 1 h 256"/>
                <a:gd name="T74" fmla="*/ 1 w 244"/>
                <a:gd name="T75" fmla="*/ 1 h 256"/>
                <a:gd name="T76" fmla="*/ 1 w 244"/>
                <a:gd name="T77" fmla="*/ 1 h 256"/>
                <a:gd name="T78" fmla="*/ 1 w 244"/>
                <a:gd name="T79" fmla="*/ 1 h 2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4"/>
                <a:gd name="T121" fmla="*/ 0 h 256"/>
                <a:gd name="T122" fmla="*/ 244 w 244"/>
                <a:gd name="T123" fmla="*/ 256 h 2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4" h="256">
                  <a:moveTo>
                    <a:pt x="155" y="19"/>
                  </a:moveTo>
                  <a:lnTo>
                    <a:pt x="151" y="13"/>
                  </a:lnTo>
                  <a:lnTo>
                    <a:pt x="145" y="10"/>
                  </a:lnTo>
                  <a:lnTo>
                    <a:pt x="138" y="5"/>
                  </a:lnTo>
                  <a:lnTo>
                    <a:pt x="131" y="1"/>
                  </a:lnTo>
                  <a:lnTo>
                    <a:pt x="127" y="0"/>
                  </a:lnTo>
                  <a:lnTo>
                    <a:pt x="121" y="1"/>
                  </a:lnTo>
                  <a:lnTo>
                    <a:pt x="115" y="3"/>
                  </a:lnTo>
                  <a:lnTo>
                    <a:pt x="110" y="5"/>
                  </a:lnTo>
                  <a:lnTo>
                    <a:pt x="103" y="8"/>
                  </a:lnTo>
                  <a:lnTo>
                    <a:pt x="97" y="13"/>
                  </a:lnTo>
                  <a:lnTo>
                    <a:pt x="91" y="17"/>
                  </a:lnTo>
                  <a:lnTo>
                    <a:pt x="85" y="22"/>
                  </a:lnTo>
                  <a:lnTo>
                    <a:pt x="77" y="27"/>
                  </a:lnTo>
                  <a:lnTo>
                    <a:pt x="68" y="34"/>
                  </a:lnTo>
                  <a:lnTo>
                    <a:pt x="57" y="41"/>
                  </a:lnTo>
                  <a:lnTo>
                    <a:pt x="45" y="48"/>
                  </a:lnTo>
                  <a:lnTo>
                    <a:pt x="34" y="55"/>
                  </a:lnTo>
                  <a:lnTo>
                    <a:pt x="23" y="61"/>
                  </a:lnTo>
                  <a:lnTo>
                    <a:pt x="13" y="64"/>
                  </a:lnTo>
                  <a:lnTo>
                    <a:pt x="4" y="68"/>
                  </a:lnTo>
                  <a:lnTo>
                    <a:pt x="5" y="75"/>
                  </a:lnTo>
                  <a:lnTo>
                    <a:pt x="7" y="80"/>
                  </a:lnTo>
                  <a:lnTo>
                    <a:pt x="8" y="85"/>
                  </a:lnTo>
                  <a:lnTo>
                    <a:pt x="10" y="92"/>
                  </a:lnTo>
                  <a:lnTo>
                    <a:pt x="20" y="141"/>
                  </a:lnTo>
                  <a:lnTo>
                    <a:pt x="24" y="179"/>
                  </a:lnTo>
                  <a:lnTo>
                    <a:pt x="17" y="216"/>
                  </a:lnTo>
                  <a:lnTo>
                    <a:pt x="0" y="256"/>
                  </a:lnTo>
                  <a:lnTo>
                    <a:pt x="5" y="251"/>
                  </a:lnTo>
                  <a:lnTo>
                    <a:pt x="11" y="246"/>
                  </a:lnTo>
                  <a:lnTo>
                    <a:pt x="17" y="241"/>
                  </a:lnTo>
                  <a:lnTo>
                    <a:pt x="23" y="235"/>
                  </a:lnTo>
                  <a:lnTo>
                    <a:pt x="30" y="234"/>
                  </a:lnTo>
                  <a:lnTo>
                    <a:pt x="35" y="232"/>
                  </a:lnTo>
                  <a:lnTo>
                    <a:pt x="40" y="230"/>
                  </a:lnTo>
                  <a:lnTo>
                    <a:pt x="45" y="232"/>
                  </a:lnTo>
                  <a:lnTo>
                    <a:pt x="51" y="235"/>
                  </a:lnTo>
                  <a:lnTo>
                    <a:pt x="57" y="237"/>
                  </a:lnTo>
                  <a:lnTo>
                    <a:pt x="64" y="239"/>
                  </a:lnTo>
                  <a:lnTo>
                    <a:pt x="71" y="241"/>
                  </a:lnTo>
                  <a:lnTo>
                    <a:pt x="78" y="241"/>
                  </a:lnTo>
                  <a:lnTo>
                    <a:pt x="85" y="239"/>
                  </a:lnTo>
                  <a:lnTo>
                    <a:pt x="94" y="237"/>
                  </a:lnTo>
                  <a:lnTo>
                    <a:pt x="101" y="232"/>
                  </a:lnTo>
                  <a:lnTo>
                    <a:pt x="110" y="225"/>
                  </a:lnTo>
                  <a:lnTo>
                    <a:pt x="121" y="216"/>
                  </a:lnTo>
                  <a:lnTo>
                    <a:pt x="133" y="207"/>
                  </a:lnTo>
                  <a:lnTo>
                    <a:pt x="145" y="199"/>
                  </a:lnTo>
                  <a:lnTo>
                    <a:pt x="157" y="190"/>
                  </a:lnTo>
                  <a:lnTo>
                    <a:pt x="167" y="185"/>
                  </a:lnTo>
                  <a:lnTo>
                    <a:pt x="175" y="179"/>
                  </a:lnTo>
                  <a:lnTo>
                    <a:pt x="181" y="178"/>
                  </a:lnTo>
                  <a:lnTo>
                    <a:pt x="185" y="178"/>
                  </a:lnTo>
                  <a:lnTo>
                    <a:pt x="192" y="178"/>
                  </a:lnTo>
                  <a:lnTo>
                    <a:pt x="198" y="176"/>
                  </a:lnTo>
                  <a:lnTo>
                    <a:pt x="205" y="176"/>
                  </a:lnTo>
                  <a:lnTo>
                    <a:pt x="212" y="176"/>
                  </a:lnTo>
                  <a:lnTo>
                    <a:pt x="218" y="176"/>
                  </a:lnTo>
                  <a:lnTo>
                    <a:pt x="224" y="176"/>
                  </a:lnTo>
                  <a:lnTo>
                    <a:pt x="228" y="178"/>
                  </a:lnTo>
                  <a:lnTo>
                    <a:pt x="235" y="160"/>
                  </a:lnTo>
                  <a:lnTo>
                    <a:pt x="240" y="141"/>
                  </a:lnTo>
                  <a:lnTo>
                    <a:pt x="242" y="120"/>
                  </a:lnTo>
                  <a:lnTo>
                    <a:pt x="244" y="106"/>
                  </a:lnTo>
                  <a:lnTo>
                    <a:pt x="244" y="94"/>
                  </a:lnTo>
                  <a:lnTo>
                    <a:pt x="241" y="83"/>
                  </a:lnTo>
                  <a:lnTo>
                    <a:pt x="235" y="76"/>
                  </a:lnTo>
                  <a:lnTo>
                    <a:pt x="225" y="78"/>
                  </a:lnTo>
                  <a:lnTo>
                    <a:pt x="225" y="59"/>
                  </a:lnTo>
                  <a:lnTo>
                    <a:pt x="225" y="43"/>
                  </a:lnTo>
                  <a:lnTo>
                    <a:pt x="222" y="31"/>
                  </a:lnTo>
                  <a:lnTo>
                    <a:pt x="218" y="22"/>
                  </a:lnTo>
                  <a:lnTo>
                    <a:pt x="212" y="19"/>
                  </a:lnTo>
                  <a:lnTo>
                    <a:pt x="205" y="19"/>
                  </a:lnTo>
                  <a:lnTo>
                    <a:pt x="198" y="19"/>
                  </a:lnTo>
                  <a:lnTo>
                    <a:pt x="192" y="20"/>
                  </a:lnTo>
                  <a:lnTo>
                    <a:pt x="184" y="17"/>
                  </a:lnTo>
                  <a:lnTo>
                    <a:pt x="175" y="15"/>
                  </a:lnTo>
                  <a:lnTo>
                    <a:pt x="167" y="15"/>
                  </a:lnTo>
                  <a:lnTo>
                    <a:pt x="155" y="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82" name="Freeform 157"/>
            <p:cNvSpPr>
              <a:spLocks/>
            </p:cNvSpPr>
            <p:nvPr/>
          </p:nvSpPr>
          <p:spPr bwMode="auto">
            <a:xfrm>
              <a:off x="5955" y="5538"/>
              <a:ext cx="120" cy="89"/>
            </a:xfrm>
            <a:custGeom>
              <a:avLst/>
              <a:gdLst>
                <a:gd name="T0" fmla="*/ 1 w 240"/>
                <a:gd name="T1" fmla="*/ 1 h 178"/>
                <a:gd name="T2" fmla="*/ 1 w 240"/>
                <a:gd name="T3" fmla="*/ 1 h 178"/>
                <a:gd name="T4" fmla="*/ 1 w 240"/>
                <a:gd name="T5" fmla="*/ 1 h 178"/>
                <a:gd name="T6" fmla="*/ 1 w 240"/>
                <a:gd name="T7" fmla="*/ 1 h 178"/>
                <a:gd name="T8" fmla="*/ 1 w 240"/>
                <a:gd name="T9" fmla="*/ 1 h 178"/>
                <a:gd name="T10" fmla="*/ 1 w 240"/>
                <a:gd name="T11" fmla="*/ 1 h 178"/>
                <a:gd name="T12" fmla="*/ 1 w 240"/>
                <a:gd name="T13" fmla="*/ 1 h 178"/>
                <a:gd name="T14" fmla="*/ 1 w 240"/>
                <a:gd name="T15" fmla="*/ 1 h 178"/>
                <a:gd name="T16" fmla="*/ 1 w 240"/>
                <a:gd name="T17" fmla="*/ 1 h 178"/>
                <a:gd name="T18" fmla="*/ 1 w 240"/>
                <a:gd name="T19" fmla="*/ 1 h 178"/>
                <a:gd name="T20" fmla="*/ 1 w 240"/>
                <a:gd name="T21" fmla="*/ 1 h 178"/>
                <a:gd name="T22" fmla="*/ 1 w 240"/>
                <a:gd name="T23" fmla="*/ 1 h 178"/>
                <a:gd name="T24" fmla="*/ 1 w 240"/>
                <a:gd name="T25" fmla="*/ 1 h 178"/>
                <a:gd name="T26" fmla="*/ 1 w 240"/>
                <a:gd name="T27" fmla="*/ 1 h 178"/>
                <a:gd name="T28" fmla="*/ 1 w 240"/>
                <a:gd name="T29" fmla="*/ 1 h 178"/>
                <a:gd name="T30" fmla="*/ 1 w 240"/>
                <a:gd name="T31" fmla="*/ 1 h 178"/>
                <a:gd name="T32" fmla="*/ 1 w 240"/>
                <a:gd name="T33" fmla="*/ 1 h 178"/>
                <a:gd name="T34" fmla="*/ 1 w 240"/>
                <a:gd name="T35" fmla="*/ 1 h 178"/>
                <a:gd name="T36" fmla="*/ 1 w 240"/>
                <a:gd name="T37" fmla="*/ 0 h 178"/>
                <a:gd name="T38" fmla="*/ 1 w 240"/>
                <a:gd name="T39" fmla="*/ 1 h 178"/>
                <a:gd name="T40" fmla="*/ 1 w 240"/>
                <a:gd name="T41" fmla="*/ 1 h 178"/>
                <a:gd name="T42" fmla="*/ 1 w 240"/>
                <a:gd name="T43" fmla="*/ 1 h 178"/>
                <a:gd name="T44" fmla="*/ 1 w 240"/>
                <a:gd name="T45" fmla="*/ 1 h 178"/>
                <a:gd name="T46" fmla="*/ 1 w 240"/>
                <a:gd name="T47" fmla="*/ 1 h 178"/>
                <a:gd name="T48" fmla="*/ 1 w 240"/>
                <a:gd name="T49" fmla="*/ 1 h 178"/>
                <a:gd name="T50" fmla="*/ 1 w 240"/>
                <a:gd name="T51" fmla="*/ 1 h 178"/>
                <a:gd name="T52" fmla="*/ 1 w 240"/>
                <a:gd name="T53" fmla="*/ 1 h 178"/>
                <a:gd name="T54" fmla="*/ 1 w 240"/>
                <a:gd name="T55" fmla="*/ 1 h 178"/>
                <a:gd name="T56" fmla="*/ 1 w 240"/>
                <a:gd name="T57" fmla="*/ 1 h 178"/>
                <a:gd name="T58" fmla="*/ 1 w 240"/>
                <a:gd name="T59" fmla="*/ 1 h 178"/>
                <a:gd name="T60" fmla="*/ 1 w 240"/>
                <a:gd name="T61" fmla="*/ 1 h 178"/>
                <a:gd name="T62" fmla="*/ 1 w 240"/>
                <a:gd name="T63" fmla="*/ 1 h 178"/>
                <a:gd name="T64" fmla="*/ 1 w 240"/>
                <a:gd name="T65" fmla="*/ 1 h 178"/>
                <a:gd name="T66" fmla="*/ 1 w 240"/>
                <a:gd name="T67" fmla="*/ 1 h 178"/>
                <a:gd name="T68" fmla="*/ 1 w 240"/>
                <a:gd name="T69" fmla="*/ 1 h 178"/>
                <a:gd name="T70" fmla="*/ 1 w 240"/>
                <a:gd name="T71" fmla="*/ 1 h 178"/>
                <a:gd name="T72" fmla="*/ 1 w 240"/>
                <a:gd name="T73" fmla="*/ 1 h 178"/>
                <a:gd name="T74" fmla="*/ 1 w 240"/>
                <a:gd name="T75" fmla="*/ 1 h 178"/>
                <a:gd name="T76" fmla="*/ 1 w 240"/>
                <a:gd name="T77" fmla="*/ 1 h 178"/>
                <a:gd name="T78" fmla="*/ 1 w 240"/>
                <a:gd name="T79" fmla="*/ 1 h 178"/>
                <a:gd name="T80" fmla="*/ 1 w 240"/>
                <a:gd name="T81" fmla="*/ 1 h 178"/>
                <a:gd name="T82" fmla="*/ 1 w 240"/>
                <a:gd name="T83" fmla="*/ 1 h 178"/>
                <a:gd name="T84" fmla="*/ 1 w 240"/>
                <a:gd name="T85" fmla="*/ 1 h 178"/>
                <a:gd name="T86" fmla="*/ 1 w 240"/>
                <a:gd name="T87" fmla="*/ 1 h 178"/>
                <a:gd name="T88" fmla="*/ 1 w 240"/>
                <a:gd name="T89" fmla="*/ 1 h 178"/>
                <a:gd name="T90" fmla="*/ 1 w 240"/>
                <a:gd name="T91" fmla="*/ 1 h 178"/>
                <a:gd name="T92" fmla="*/ 1 w 240"/>
                <a:gd name="T93" fmla="*/ 1 h 178"/>
                <a:gd name="T94" fmla="*/ 1 w 240"/>
                <a:gd name="T95" fmla="*/ 1 h 1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0"/>
                <a:gd name="T145" fmla="*/ 0 h 178"/>
                <a:gd name="T146" fmla="*/ 240 w 240"/>
                <a:gd name="T147" fmla="*/ 178 h 1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0" h="178">
                  <a:moveTo>
                    <a:pt x="177" y="178"/>
                  </a:moveTo>
                  <a:lnTo>
                    <a:pt x="181" y="178"/>
                  </a:lnTo>
                  <a:lnTo>
                    <a:pt x="188" y="178"/>
                  </a:lnTo>
                  <a:lnTo>
                    <a:pt x="194" y="176"/>
                  </a:lnTo>
                  <a:lnTo>
                    <a:pt x="201" y="176"/>
                  </a:lnTo>
                  <a:lnTo>
                    <a:pt x="208" y="176"/>
                  </a:lnTo>
                  <a:lnTo>
                    <a:pt x="214" y="176"/>
                  </a:lnTo>
                  <a:lnTo>
                    <a:pt x="220" y="176"/>
                  </a:lnTo>
                  <a:lnTo>
                    <a:pt x="224" y="178"/>
                  </a:lnTo>
                  <a:lnTo>
                    <a:pt x="228" y="169"/>
                  </a:lnTo>
                  <a:lnTo>
                    <a:pt x="231" y="158"/>
                  </a:lnTo>
                  <a:lnTo>
                    <a:pt x="234" y="148"/>
                  </a:lnTo>
                  <a:lnTo>
                    <a:pt x="237" y="136"/>
                  </a:lnTo>
                  <a:lnTo>
                    <a:pt x="238" y="127"/>
                  </a:lnTo>
                  <a:lnTo>
                    <a:pt x="238" y="118"/>
                  </a:lnTo>
                  <a:lnTo>
                    <a:pt x="240" y="111"/>
                  </a:lnTo>
                  <a:lnTo>
                    <a:pt x="240" y="106"/>
                  </a:lnTo>
                  <a:lnTo>
                    <a:pt x="240" y="94"/>
                  </a:lnTo>
                  <a:lnTo>
                    <a:pt x="237" y="83"/>
                  </a:lnTo>
                  <a:lnTo>
                    <a:pt x="231" y="76"/>
                  </a:lnTo>
                  <a:lnTo>
                    <a:pt x="221" y="78"/>
                  </a:lnTo>
                  <a:lnTo>
                    <a:pt x="221" y="59"/>
                  </a:lnTo>
                  <a:lnTo>
                    <a:pt x="221" y="43"/>
                  </a:lnTo>
                  <a:lnTo>
                    <a:pt x="218" y="31"/>
                  </a:lnTo>
                  <a:lnTo>
                    <a:pt x="214" y="22"/>
                  </a:lnTo>
                  <a:lnTo>
                    <a:pt x="208" y="19"/>
                  </a:lnTo>
                  <a:lnTo>
                    <a:pt x="201" y="19"/>
                  </a:lnTo>
                  <a:lnTo>
                    <a:pt x="194" y="19"/>
                  </a:lnTo>
                  <a:lnTo>
                    <a:pt x="188" y="20"/>
                  </a:lnTo>
                  <a:lnTo>
                    <a:pt x="180" y="17"/>
                  </a:lnTo>
                  <a:lnTo>
                    <a:pt x="171" y="15"/>
                  </a:lnTo>
                  <a:lnTo>
                    <a:pt x="163" y="15"/>
                  </a:lnTo>
                  <a:lnTo>
                    <a:pt x="151" y="19"/>
                  </a:lnTo>
                  <a:lnTo>
                    <a:pt x="147" y="13"/>
                  </a:lnTo>
                  <a:lnTo>
                    <a:pt x="141" y="10"/>
                  </a:lnTo>
                  <a:lnTo>
                    <a:pt x="134" y="5"/>
                  </a:lnTo>
                  <a:lnTo>
                    <a:pt x="127" y="1"/>
                  </a:lnTo>
                  <a:lnTo>
                    <a:pt x="123" y="0"/>
                  </a:lnTo>
                  <a:lnTo>
                    <a:pt x="117" y="1"/>
                  </a:lnTo>
                  <a:lnTo>
                    <a:pt x="111" y="3"/>
                  </a:lnTo>
                  <a:lnTo>
                    <a:pt x="106" y="5"/>
                  </a:lnTo>
                  <a:lnTo>
                    <a:pt x="99" y="8"/>
                  </a:lnTo>
                  <a:lnTo>
                    <a:pt x="93" y="13"/>
                  </a:lnTo>
                  <a:lnTo>
                    <a:pt x="87" y="17"/>
                  </a:lnTo>
                  <a:lnTo>
                    <a:pt x="81" y="22"/>
                  </a:lnTo>
                  <a:lnTo>
                    <a:pt x="73" y="27"/>
                  </a:lnTo>
                  <a:lnTo>
                    <a:pt x="64" y="34"/>
                  </a:lnTo>
                  <a:lnTo>
                    <a:pt x="53" y="41"/>
                  </a:lnTo>
                  <a:lnTo>
                    <a:pt x="41" y="48"/>
                  </a:lnTo>
                  <a:lnTo>
                    <a:pt x="30" y="55"/>
                  </a:lnTo>
                  <a:lnTo>
                    <a:pt x="19" y="61"/>
                  </a:lnTo>
                  <a:lnTo>
                    <a:pt x="9" y="64"/>
                  </a:lnTo>
                  <a:lnTo>
                    <a:pt x="0" y="68"/>
                  </a:lnTo>
                  <a:lnTo>
                    <a:pt x="1" y="75"/>
                  </a:lnTo>
                  <a:lnTo>
                    <a:pt x="3" y="80"/>
                  </a:lnTo>
                  <a:lnTo>
                    <a:pt x="4" y="85"/>
                  </a:lnTo>
                  <a:lnTo>
                    <a:pt x="6" y="92"/>
                  </a:lnTo>
                  <a:lnTo>
                    <a:pt x="20" y="82"/>
                  </a:lnTo>
                  <a:lnTo>
                    <a:pt x="37" y="68"/>
                  </a:lnTo>
                  <a:lnTo>
                    <a:pt x="56" y="55"/>
                  </a:lnTo>
                  <a:lnTo>
                    <a:pt x="74" y="41"/>
                  </a:lnTo>
                  <a:lnTo>
                    <a:pt x="91" y="31"/>
                  </a:lnTo>
                  <a:lnTo>
                    <a:pt x="107" y="22"/>
                  </a:lnTo>
                  <a:lnTo>
                    <a:pt x="119" y="19"/>
                  </a:lnTo>
                  <a:lnTo>
                    <a:pt x="127" y="22"/>
                  </a:lnTo>
                  <a:lnTo>
                    <a:pt x="137" y="34"/>
                  </a:lnTo>
                  <a:lnTo>
                    <a:pt x="147" y="45"/>
                  </a:lnTo>
                  <a:lnTo>
                    <a:pt x="156" y="52"/>
                  </a:lnTo>
                  <a:lnTo>
                    <a:pt x="164" y="54"/>
                  </a:lnTo>
                  <a:lnTo>
                    <a:pt x="173" y="50"/>
                  </a:lnTo>
                  <a:lnTo>
                    <a:pt x="180" y="48"/>
                  </a:lnTo>
                  <a:lnTo>
                    <a:pt x="188" y="48"/>
                  </a:lnTo>
                  <a:lnTo>
                    <a:pt x="194" y="52"/>
                  </a:lnTo>
                  <a:lnTo>
                    <a:pt x="196" y="57"/>
                  </a:lnTo>
                  <a:lnTo>
                    <a:pt x="196" y="64"/>
                  </a:lnTo>
                  <a:lnTo>
                    <a:pt x="194" y="71"/>
                  </a:lnTo>
                  <a:lnTo>
                    <a:pt x="193" y="76"/>
                  </a:lnTo>
                  <a:lnTo>
                    <a:pt x="191" y="82"/>
                  </a:lnTo>
                  <a:lnTo>
                    <a:pt x="193" y="87"/>
                  </a:lnTo>
                  <a:lnTo>
                    <a:pt x="197" y="92"/>
                  </a:lnTo>
                  <a:lnTo>
                    <a:pt x="201" y="94"/>
                  </a:lnTo>
                  <a:lnTo>
                    <a:pt x="206" y="97"/>
                  </a:lnTo>
                  <a:lnTo>
                    <a:pt x="208" y="101"/>
                  </a:lnTo>
                  <a:lnTo>
                    <a:pt x="211" y="108"/>
                  </a:lnTo>
                  <a:lnTo>
                    <a:pt x="213" y="113"/>
                  </a:lnTo>
                  <a:lnTo>
                    <a:pt x="214" y="117"/>
                  </a:lnTo>
                  <a:lnTo>
                    <a:pt x="216" y="122"/>
                  </a:lnTo>
                  <a:lnTo>
                    <a:pt x="217" y="125"/>
                  </a:lnTo>
                  <a:lnTo>
                    <a:pt x="220" y="129"/>
                  </a:lnTo>
                  <a:lnTo>
                    <a:pt x="221" y="132"/>
                  </a:lnTo>
                  <a:lnTo>
                    <a:pt x="223" y="137"/>
                  </a:lnTo>
                  <a:lnTo>
                    <a:pt x="221" y="144"/>
                  </a:lnTo>
                  <a:lnTo>
                    <a:pt x="220" y="153"/>
                  </a:lnTo>
                  <a:lnTo>
                    <a:pt x="216" y="162"/>
                  </a:lnTo>
                  <a:lnTo>
                    <a:pt x="207" y="169"/>
                  </a:lnTo>
                  <a:lnTo>
                    <a:pt x="194" y="174"/>
                  </a:lnTo>
                  <a:lnTo>
                    <a:pt x="177" y="17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83" name="Freeform 158"/>
            <p:cNvSpPr>
              <a:spLocks/>
            </p:cNvSpPr>
            <p:nvPr/>
          </p:nvSpPr>
          <p:spPr bwMode="auto">
            <a:xfrm>
              <a:off x="5610" y="5492"/>
              <a:ext cx="355" cy="265"/>
            </a:xfrm>
            <a:custGeom>
              <a:avLst/>
              <a:gdLst>
                <a:gd name="T0" fmla="*/ 0 w 711"/>
                <a:gd name="T1" fmla="*/ 0 h 531"/>
                <a:gd name="T2" fmla="*/ 0 w 711"/>
                <a:gd name="T3" fmla="*/ 0 h 531"/>
                <a:gd name="T4" fmla="*/ 0 w 711"/>
                <a:gd name="T5" fmla="*/ 0 h 531"/>
                <a:gd name="T6" fmla="*/ 0 w 711"/>
                <a:gd name="T7" fmla="*/ 0 h 531"/>
                <a:gd name="T8" fmla="*/ 0 w 711"/>
                <a:gd name="T9" fmla="*/ 0 h 531"/>
                <a:gd name="T10" fmla="*/ 0 w 711"/>
                <a:gd name="T11" fmla="*/ 0 h 531"/>
                <a:gd name="T12" fmla="*/ 0 w 711"/>
                <a:gd name="T13" fmla="*/ 0 h 531"/>
                <a:gd name="T14" fmla="*/ 0 w 711"/>
                <a:gd name="T15" fmla="*/ 0 h 531"/>
                <a:gd name="T16" fmla="*/ 0 w 711"/>
                <a:gd name="T17" fmla="*/ 0 h 531"/>
                <a:gd name="T18" fmla="*/ 0 w 711"/>
                <a:gd name="T19" fmla="*/ 0 h 531"/>
                <a:gd name="T20" fmla="*/ 0 w 711"/>
                <a:gd name="T21" fmla="*/ 0 h 531"/>
                <a:gd name="T22" fmla="*/ 0 w 711"/>
                <a:gd name="T23" fmla="*/ 0 h 531"/>
                <a:gd name="T24" fmla="*/ 0 w 711"/>
                <a:gd name="T25" fmla="*/ 0 h 531"/>
                <a:gd name="T26" fmla="*/ 0 w 711"/>
                <a:gd name="T27" fmla="*/ 0 h 531"/>
                <a:gd name="T28" fmla="*/ 0 w 711"/>
                <a:gd name="T29" fmla="*/ 0 h 531"/>
                <a:gd name="T30" fmla="*/ 0 w 711"/>
                <a:gd name="T31" fmla="*/ 0 h 531"/>
                <a:gd name="T32" fmla="*/ 0 w 711"/>
                <a:gd name="T33" fmla="*/ 0 h 531"/>
                <a:gd name="T34" fmla="*/ 0 w 711"/>
                <a:gd name="T35" fmla="*/ 0 h 531"/>
                <a:gd name="T36" fmla="*/ 0 w 711"/>
                <a:gd name="T37" fmla="*/ 0 h 531"/>
                <a:gd name="T38" fmla="*/ 0 w 711"/>
                <a:gd name="T39" fmla="*/ 0 h 531"/>
                <a:gd name="T40" fmla="*/ 0 w 711"/>
                <a:gd name="T41" fmla="*/ 0 h 531"/>
                <a:gd name="T42" fmla="*/ 0 w 711"/>
                <a:gd name="T43" fmla="*/ 0 h 531"/>
                <a:gd name="T44" fmla="*/ 0 w 711"/>
                <a:gd name="T45" fmla="*/ 0 h 531"/>
                <a:gd name="T46" fmla="*/ 0 w 711"/>
                <a:gd name="T47" fmla="*/ 0 h 531"/>
                <a:gd name="T48" fmla="*/ 0 w 711"/>
                <a:gd name="T49" fmla="*/ 0 h 531"/>
                <a:gd name="T50" fmla="*/ 0 w 711"/>
                <a:gd name="T51" fmla="*/ 0 h 531"/>
                <a:gd name="T52" fmla="*/ 0 w 711"/>
                <a:gd name="T53" fmla="*/ 0 h 531"/>
                <a:gd name="T54" fmla="*/ 0 w 711"/>
                <a:gd name="T55" fmla="*/ 0 h 531"/>
                <a:gd name="T56" fmla="*/ 0 w 711"/>
                <a:gd name="T57" fmla="*/ 0 h 531"/>
                <a:gd name="T58" fmla="*/ 0 w 711"/>
                <a:gd name="T59" fmla="*/ 0 h 531"/>
                <a:gd name="T60" fmla="*/ 0 w 711"/>
                <a:gd name="T61" fmla="*/ 0 h 531"/>
                <a:gd name="T62" fmla="*/ 0 w 711"/>
                <a:gd name="T63" fmla="*/ 0 h 531"/>
                <a:gd name="T64" fmla="*/ 0 w 711"/>
                <a:gd name="T65" fmla="*/ 0 h 531"/>
                <a:gd name="T66" fmla="*/ 0 w 711"/>
                <a:gd name="T67" fmla="*/ 0 h 531"/>
                <a:gd name="T68" fmla="*/ 0 w 711"/>
                <a:gd name="T69" fmla="*/ 0 h 531"/>
                <a:gd name="T70" fmla="*/ 0 w 711"/>
                <a:gd name="T71" fmla="*/ 0 h 531"/>
                <a:gd name="T72" fmla="*/ 0 w 711"/>
                <a:gd name="T73" fmla="*/ 0 h 531"/>
                <a:gd name="T74" fmla="*/ 0 w 711"/>
                <a:gd name="T75" fmla="*/ 0 h 531"/>
                <a:gd name="T76" fmla="*/ 0 w 711"/>
                <a:gd name="T77" fmla="*/ 0 h 531"/>
                <a:gd name="T78" fmla="*/ 0 w 711"/>
                <a:gd name="T79" fmla="*/ 0 h 531"/>
                <a:gd name="T80" fmla="*/ 0 w 711"/>
                <a:gd name="T81" fmla="*/ 0 h 531"/>
                <a:gd name="T82" fmla="*/ 0 w 711"/>
                <a:gd name="T83" fmla="*/ 0 h 531"/>
                <a:gd name="T84" fmla="*/ 0 w 711"/>
                <a:gd name="T85" fmla="*/ 0 h 531"/>
                <a:gd name="T86" fmla="*/ 0 w 711"/>
                <a:gd name="T87" fmla="*/ 0 h 5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1"/>
                <a:gd name="T133" fmla="*/ 0 h 531"/>
                <a:gd name="T134" fmla="*/ 711 w 711"/>
                <a:gd name="T135" fmla="*/ 531 h 5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1" h="531">
                  <a:moveTo>
                    <a:pt x="257" y="72"/>
                  </a:moveTo>
                  <a:lnTo>
                    <a:pt x="265" y="84"/>
                  </a:lnTo>
                  <a:lnTo>
                    <a:pt x="277" y="99"/>
                  </a:lnTo>
                  <a:lnTo>
                    <a:pt x="290" y="115"/>
                  </a:lnTo>
                  <a:lnTo>
                    <a:pt x="305" y="131"/>
                  </a:lnTo>
                  <a:lnTo>
                    <a:pt x="323" y="145"/>
                  </a:lnTo>
                  <a:lnTo>
                    <a:pt x="338" y="155"/>
                  </a:lnTo>
                  <a:lnTo>
                    <a:pt x="354" y="161"/>
                  </a:lnTo>
                  <a:lnTo>
                    <a:pt x="367" y="159"/>
                  </a:lnTo>
                  <a:lnTo>
                    <a:pt x="374" y="155"/>
                  </a:lnTo>
                  <a:lnTo>
                    <a:pt x="383" y="150"/>
                  </a:lnTo>
                  <a:lnTo>
                    <a:pt x="391" y="147"/>
                  </a:lnTo>
                  <a:lnTo>
                    <a:pt x="400" y="147"/>
                  </a:lnTo>
                  <a:lnTo>
                    <a:pt x="408" y="150"/>
                  </a:lnTo>
                  <a:lnTo>
                    <a:pt x="415" y="155"/>
                  </a:lnTo>
                  <a:lnTo>
                    <a:pt x="423" y="162"/>
                  </a:lnTo>
                  <a:lnTo>
                    <a:pt x="430" y="173"/>
                  </a:lnTo>
                  <a:lnTo>
                    <a:pt x="434" y="178"/>
                  </a:lnTo>
                  <a:lnTo>
                    <a:pt x="441" y="182"/>
                  </a:lnTo>
                  <a:lnTo>
                    <a:pt x="448" y="183"/>
                  </a:lnTo>
                  <a:lnTo>
                    <a:pt x="457" y="185"/>
                  </a:lnTo>
                  <a:lnTo>
                    <a:pt x="465" y="187"/>
                  </a:lnTo>
                  <a:lnTo>
                    <a:pt x="473" y="187"/>
                  </a:lnTo>
                  <a:lnTo>
                    <a:pt x="480" y="187"/>
                  </a:lnTo>
                  <a:lnTo>
                    <a:pt x="484" y="187"/>
                  </a:lnTo>
                  <a:lnTo>
                    <a:pt x="491" y="185"/>
                  </a:lnTo>
                  <a:lnTo>
                    <a:pt x="502" y="180"/>
                  </a:lnTo>
                  <a:lnTo>
                    <a:pt x="514" y="173"/>
                  </a:lnTo>
                  <a:lnTo>
                    <a:pt x="522" y="169"/>
                  </a:lnTo>
                  <a:lnTo>
                    <a:pt x="527" y="169"/>
                  </a:lnTo>
                  <a:lnTo>
                    <a:pt x="532" y="171"/>
                  </a:lnTo>
                  <a:lnTo>
                    <a:pt x="538" y="173"/>
                  </a:lnTo>
                  <a:lnTo>
                    <a:pt x="547" y="176"/>
                  </a:lnTo>
                  <a:lnTo>
                    <a:pt x="554" y="180"/>
                  </a:lnTo>
                  <a:lnTo>
                    <a:pt x="561" y="183"/>
                  </a:lnTo>
                  <a:lnTo>
                    <a:pt x="568" y="185"/>
                  </a:lnTo>
                  <a:lnTo>
                    <a:pt x="575" y="187"/>
                  </a:lnTo>
                  <a:lnTo>
                    <a:pt x="582" y="187"/>
                  </a:lnTo>
                  <a:lnTo>
                    <a:pt x="590" y="189"/>
                  </a:lnTo>
                  <a:lnTo>
                    <a:pt x="598" y="189"/>
                  </a:lnTo>
                  <a:lnTo>
                    <a:pt x="607" y="189"/>
                  </a:lnTo>
                  <a:lnTo>
                    <a:pt x="617" y="189"/>
                  </a:lnTo>
                  <a:lnTo>
                    <a:pt x="624" y="189"/>
                  </a:lnTo>
                  <a:lnTo>
                    <a:pt x="632" y="189"/>
                  </a:lnTo>
                  <a:lnTo>
                    <a:pt x="638" y="187"/>
                  </a:lnTo>
                  <a:lnTo>
                    <a:pt x="644" y="185"/>
                  </a:lnTo>
                  <a:lnTo>
                    <a:pt x="650" y="182"/>
                  </a:lnTo>
                  <a:lnTo>
                    <a:pt x="657" y="178"/>
                  </a:lnTo>
                  <a:lnTo>
                    <a:pt x="665" y="175"/>
                  </a:lnTo>
                  <a:lnTo>
                    <a:pt x="672" y="171"/>
                  </a:lnTo>
                  <a:lnTo>
                    <a:pt x="680" y="168"/>
                  </a:lnTo>
                  <a:lnTo>
                    <a:pt x="687" y="164"/>
                  </a:lnTo>
                  <a:lnTo>
                    <a:pt x="691" y="161"/>
                  </a:lnTo>
                  <a:lnTo>
                    <a:pt x="704" y="220"/>
                  </a:lnTo>
                  <a:lnTo>
                    <a:pt x="711" y="265"/>
                  </a:lnTo>
                  <a:lnTo>
                    <a:pt x="705" y="306"/>
                  </a:lnTo>
                  <a:lnTo>
                    <a:pt x="687" y="349"/>
                  </a:lnTo>
                  <a:lnTo>
                    <a:pt x="680" y="358"/>
                  </a:lnTo>
                  <a:lnTo>
                    <a:pt x="670" y="370"/>
                  </a:lnTo>
                  <a:lnTo>
                    <a:pt x="657" y="382"/>
                  </a:lnTo>
                  <a:lnTo>
                    <a:pt x="644" y="395"/>
                  </a:lnTo>
                  <a:lnTo>
                    <a:pt x="630" y="407"/>
                  </a:lnTo>
                  <a:lnTo>
                    <a:pt x="617" y="417"/>
                  </a:lnTo>
                  <a:lnTo>
                    <a:pt x="607" y="426"/>
                  </a:lnTo>
                  <a:lnTo>
                    <a:pt x="601" y="431"/>
                  </a:lnTo>
                  <a:lnTo>
                    <a:pt x="595" y="435"/>
                  </a:lnTo>
                  <a:lnTo>
                    <a:pt x="588" y="440"/>
                  </a:lnTo>
                  <a:lnTo>
                    <a:pt x="578" y="444"/>
                  </a:lnTo>
                  <a:lnTo>
                    <a:pt x="567" y="447"/>
                  </a:lnTo>
                  <a:lnTo>
                    <a:pt x="554" y="451"/>
                  </a:lnTo>
                  <a:lnTo>
                    <a:pt x="541" y="454"/>
                  </a:lnTo>
                  <a:lnTo>
                    <a:pt x="530" y="456"/>
                  </a:lnTo>
                  <a:lnTo>
                    <a:pt x="518" y="458"/>
                  </a:lnTo>
                  <a:lnTo>
                    <a:pt x="507" y="459"/>
                  </a:lnTo>
                  <a:lnTo>
                    <a:pt x="495" y="461"/>
                  </a:lnTo>
                  <a:lnTo>
                    <a:pt x="484" y="466"/>
                  </a:lnTo>
                  <a:lnTo>
                    <a:pt x="471" y="472"/>
                  </a:lnTo>
                  <a:lnTo>
                    <a:pt x="458" y="479"/>
                  </a:lnTo>
                  <a:lnTo>
                    <a:pt x="447" y="484"/>
                  </a:lnTo>
                  <a:lnTo>
                    <a:pt x="435" y="491"/>
                  </a:lnTo>
                  <a:lnTo>
                    <a:pt x="424" y="496"/>
                  </a:lnTo>
                  <a:lnTo>
                    <a:pt x="414" y="501"/>
                  </a:lnTo>
                  <a:lnTo>
                    <a:pt x="403" y="508"/>
                  </a:lnTo>
                  <a:lnTo>
                    <a:pt x="390" y="513"/>
                  </a:lnTo>
                  <a:lnTo>
                    <a:pt x="378" y="520"/>
                  </a:lnTo>
                  <a:lnTo>
                    <a:pt x="365" y="526"/>
                  </a:lnTo>
                  <a:lnTo>
                    <a:pt x="353" y="529"/>
                  </a:lnTo>
                  <a:lnTo>
                    <a:pt x="340" y="531"/>
                  </a:lnTo>
                  <a:lnTo>
                    <a:pt x="327" y="529"/>
                  </a:lnTo>
                  <a:lnTo>
                    <a:pt x="313" y="526"/>
                  </a:lnTo>
                  <a:lnTo>
                    <a:pt x="295" y="520"/>
                  </a:lnTo>
                  <a:lnTo>
                    <a:pt x="277" y="513"/>
                  </a:lnTo>
                  <a:lnTo>
                    <a:pt x="257" y="506"/>
                  </a:lnTo>
                  <a:lnTo>
                    <a:pt x="238" y="499"/>
                  </a:lnTo>
                  <a:lnTo>
                    <a:pt x="223" y="494"/>
                  </a:lnTo>
                  <a:lnTo>
                    <a:pt x="210" y="491"/>
                  </a:lnTo>
                  <a:lnTo>
                    <a:pt x="201" y="491"/>
                  </a:lnTo>
                  <a:lnTo>
                    <a:pt x="193" y="479"/>
                  </a:lnTo>
                  <a:lnTo>
                    <a:pt x="180" y="458"/>
                  </a:lnTo>
                  <a:lnTo>
                    <a:pt x="164" y="431"/>
                  </a:lnTo>
                  <a:lnTo>
                    <a:pt x="148" y="400"/>
                  </a:lnTo>
                  <a:lnTo>
                    <a:pt x="130" y="365"/>
                  </a:lnTo>
                  <a:lnTo>
                    <a:pt x="111" y="328"/>
                  </a:lnTo>
                  <a:lnTo>
                    <a:pt x="91" y="288"/>
                  </a:lnTo>
                  <a:lnTo>
                    <a:pt x="73" y="246"/>
                  </a:lnTo>
                  <a:lnTo>
                    <a:pt x="56" y="206"/>
                  </a:lnTo>
                  <a:lnTo>
                    <a:pt x="38" y="166"/>
                  </a:lnTo>
                  <a:lnTo>
                    <a:pt x="24" y="129"/>
                  </a:lnTo>
                  <a:lnTo>
                    <a:pt x="13" y="94"/>
                  </a:lnTo>
                  <a:lnTo>
                    <a:pt x="4" y="65"/>
                  </a:lnTo>
                  <a:lnTo>
                    <a:pt x="0" y="40"/>
                  </a:lnTo>
                  <a:lnTo>
                    <a:pt x="0" y="21"/>
                  </a:lnTo>
                  <a:lnTo>
                    <a:pt x="6" y="9"/>
                  </a:lnTo>
                  <a:lnTo>
                    <a:pt x="18" y="0"/>
                  </a:lnTo>
                  <a:lnTo>
                    <a:pt x="34" y="2"/>
                  </a:lnTo>
                  <a:lnTo>
                    <a:pt x="51" y="9"/>
                  </a:lnTo>
                  <a:lnTo>
                    <a:pt x="71" y="21"/>
                  </a:lnTo>
                  <a:lnTo>
                    <a:pt x="90" y="35"/>
                  </a:lnTo>
                  <a:lnTo>
                    <a:pt x="107" y="49"/>
                  </a:lnTo>
                  <a:lnTo>
                    <a:pt x="120" y="61"/>
                  </a:lnTo>
                  <a:lnTo>
                    <a:pt x="130" y="70"/>
                  </a:lnTo>
                  <a:lnTo>
                    <a:pt x="138" y="75"/>
                  </a:lnTo>
                  <a:lnTo>
                    <a:pt x="148" y="80"/>
                  </a:lnTo>
                  <a:lnTo>
                    <a:pt x="160" y="82"/>
                  </a:lnTo>
                  <a:lnTo>
                    <a:pt x="173" y="86"/>
                  </a:lnTo>
                  <a:lnTo>
                    <a:pt x="185" y="87"/>
                  </a:lnTo>
                  <a:lnTo>
                    <a:pt x="200" y="89"/>
                  </a:lnTo>
                  <a:lnTo>
                    <a:pt x="214" y="89"/>
                  </a:lnTo>
                  <a:lnTo>
                    <a:pt x="228" y="89"/>
                  </a:lnTo>
                  <a:lnTo>
                    <a:pt x="235" y="86"/>
                  </a:lnTo>
                  <a:lnTo>
                    <a:pt x="243" y="80"/>
                  </a:lnTo>
                  <a:lnTo>
                    <a:pt x="250" y="77"/>
                  </a:lnTo>
                  <a:lnTo>
                    <a:pt x="257" y="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84" name="Freeform 159"/>
            <p:cNvSpPr>
              <a:spLocks/>
            </p:cNvSpPr>
            <p:nvPr/>
          </p:nvSpPr>
          <p:spPr bwMode="auto">
            <a:xfrm>
              <a:off x="5739" y="5250"/>
              <a:ext cx="338" cy="322"/>
            </a:xfrm>
            <a:custGeom>
              <a:avLst/>
              <a:gdLst>
                <a:gd name="T0" fmla="*/ 1 w 676"/>
                <a:gd name="T1" fmla="*/ 0 h 645"/>
                <a:gd name="T2" fmla="*/ 1 w 676"/>
                <a:gd name="T3" fmla="*/ 0 h 645"/>
                <a:gd name="T4" fmla="*/ 1 w 676"/>
                <a:gd name="T5" fmla="*/ 0 h 645"/>
                <a:gd name="T6" fmla="*/ 1 w 676"/>
                <a:gd name="T7" fmla="*/ 0 h 645"/>
                <a:gd name="T8" fmla="*/ 1 w 676"/>
                <a:gd name="T9" fmla="*/ 0 h 645"/>
                <a:gd name="T10" fmla="*/ 1 w 676"/>
                <a:gd name="T11" fmla="*/ 0 h 645"/>
                <a:gd name="T12" fmla="*/ 1 w 676"/>
                <a:gd name="T13" fmla="*/ 0 h 645"/>
                <a:gd name="T14" fmla="*/ 1 w 676"/>
                <a:gd name="T15" fmla="*/ 0 h 645"/>
                <a:gd name="T16" fmla="*/ 1 w 676"/>
                <a:gd name="T17" fmla="*/ 0 h 645"/>
                <a:gd name="T18" fmla="*/ 1 w 676"/>
                <a:gd name="T19" fmla="*/ 0 h 645"/>
                <a:gd name="T20" fmla="*/ 1 w 676"/>
                <a:gd name="T21" fmla="*/ 0 h 645"/>
                <a:gd name="T22" fmla="*/ 1 w 676"/>
                <a:gd name="T23" fmla="*/ 0 h 645"/>
                <a:gd name="T24" fmla="*/ 1 w 676"/>
                <a:gd name="T25" fmla="*/ 0 h 645"/>
                <a:gd name="T26" fmla="*/ 1 w 676"/>
                <a:gd name="T27" fmla="*/ 0 h 645"/>
                <a:gd name="T28" fmla="*/ 1 w 676"/>
                <a:gd name="T29" fmla="*/ 0 h 645"/>
                <a:gd name="T30" fmla="*/ 1 w 676"/>
                <a:gd name="T31" fmla="*/ 0 h 645"/>
                <a:gd name="T32" fmla="*/ 1 w 676"/>
                <a:gd name="T33" fmla="*/ 0 h 645"/>
                <a:gd name="T34" fmla="*/ 1 w 676"/>
                <a:gd name="T35" fmla="*/ 0 h 645"/>
                <a:gd name="T36" fmla="*/ 1 w 676"/>
                <a:gd name="T37" fmla="*/ 0 h 645"/>
                <a:gd name="T38" fmla="*/ 1 w 676"/>
                <a:gd name="T39" fmla="*/ 0 h 645"/>
                <a:gd name="T40" fmla="*/ 1 w 676"/>
                <a:gd name="T41" fmla="*/ 0 h 645"/>
                <a:gd name="T42" fmla="*/ 1 w 676"/>
                <a:gd name="T43" fmla="*/ 0 h 645"/>
                <a:gd name="T44" fmla="*/ 1 w 676"/>
                <a:gd name="T45" fmla="*/ 0 h 645"/>
                <a:gd name="T46" fmla="*/ 1 w 676"/>
                <a:gd name="T47" fmla="*/ 0 h 645"/>
                <a:gd name="T48" fmla="*/ 1 w 676"/>
                <a:gd name="T49" fmla="*/ 0 h 645"/>
                <a:gd name="T50" fmla="*/ 1 w 676"/>
                <a:gd name="T51" fmla="*/ 0 h 645"/>
                <a:gd name="T52" fmla="*/ 1 w 676"/>
                <a:gd name="T53" fmla="*/ 0 h 645"/>
                <a:gd name="T54" fmla="*/ 1 w 676"/>
                <a:gd name="T55" fmla="*/ 0 h 645"/>
                <a:gd name="T56" fmla="*/ 1 w 676"/>
                <a:gd name="T57" fmla="*/ 0 h 645"/>
                <a:gd name="T58" fmla="*/ 1 w 676"/>
                <a:gd name="T59" fmla="*/ 0 h 645"/>
                <a:gd name="T60" fmla="*/ 1 w 676"/>
                <a:gd name="T61" fmla="*/ 0 h 645"/>
                <a:gd name="T62" fmla="*/ 1 w 676"/>
                <a:gd name="T63" fmla="*/ 0 h 645"/>
                <a:gd name="T64" fmla="*/ 1 w 676"/>
                <a:gd name="T65" fmla="*/ 0 h 645"/>
                <a:gd name="T66" fmla="*/ 1 w 676"/>
                <a:gd name="T67" fmla="*/ 0 h 645"/>
                <a:gd name="T68" fmla="*/ 1 w 676"/>
                <a:gd name="T69" fmla="*/ 0 h 645"/>
                <a:gd name="T70" fmla="*/ 1 w 676"/>
                <a:gd name="T71" fmla="*/ 0 h 645"/>
                <a:gd name="T72" fmla="*/ 1 w 676"/>
                <a:gd name="T73" fmla="*/ 0 h 645"/>
                <a:gd name="T74" fmla="*/ 1 w 676"/>
                <a:gd name="T75" fmla="*/ 0 h 645"/>
                <a:gd name="T76" fmla="*/ 1 w 676"/>
                <a:gd name="T77" fmla="*/ 0 h 645"/>
                <a:gd name="T78" fmla="*/ 1 w 676"/>
                <a:gd name="T79" fmla="*/ 0 h 645"/>
                <a:gd name="T80" fmla="*/ 1 w 676"/>
                <a:gd name="T81" fmla="*/ 0 h 645"/>
                <a:gd name="T82" fmla="*/ 1 w 676"/>
                <a:gd name="T83" fmla="*/ 0 h 645"/>
                <a:gd name="T84" fmla="*/ 1 w 676"/>
                <a:gd name="T85" fmla="*/ 0 h 645"/>
                <a:gd name="T86" fmla="*/ 1 w 676"/>
                <a:gd name="T87" fmla="*/ 0 h 645"/>
                <a:gd name="T88" fmla="*/ 1 w 676"/>
                <a:gd name="T89" fmla="*/ 0 h 645"/>
                <a:gd name="T90" fmla="*/ 1 w 676"/>
                <a:gd name="T91" fmla="*/ 0 h 645"/>
                <a:gd name="T92" fmla="*/ 1 w 676"/>
                <a:gd name="T93" fmla="*/ 0 h 645"/>
                <a:gd name="T94" fmla="*/ 1 w 676"/>
                <a:gd name="T95" fmla="*/ 0 h 645"/>
                <a:gd name="T96" fmla="*/ 1 w 676"/>
                <a:gd name="T97" fmla="*/ 0 h 645"/>
                <a:gd name="T98" fmla="*/ 1 w 676"/>
                <a:gd name="T99" fmla="*/ 0 h 645"/>
                <a:gd name="T100" fmla="*/ 1 w 676"/>
                <a:gd name="T101" fmla="*/ 0 h 645"/>
                <a:gd name="T102" fmla="*/ 1 w 676"/>
                <a:gd name="T103" fmla="*/ 0 h 645"/>
                <a:gd name="T104" fmla="*/ 1 w 676"/>
                <a:gd name="T105" fmla="*/ 0 h 645"/>
                <a:gd name="T106" fmla="*/ 1 w 676"/>
                <a:gd name="T107" fmla="*/ 0 h 645"/>
                <a:gd name="T108" fmla="*/ 1 w 676"/>
                <a:gd name="T109" fmla="*/ 0 h 6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6"/>
                <a:gd name="T166" fmla="*/ 0 h 645"/>
                <a:gd name="T167" fmla="*/ 676 w 676"/>
                <a:gd name="T168" fmla="*/ 645 h 6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6" h="645">
                  <a:moveTo>
                    <a:pt x="137" y="582"/>
                  </a:moveTo>
                  <a:lnTo>
                    <a:pt x="133" y="568"/>
                  </a:lnTo>
                  <a:lnTo>
                    <a:pt x="127" y="554"/>
                  </a:lnTo>
                  <a:lnTo>
                    <a:pt x="120" y="540"/>
                  </a:lnTo>
                  <a:lnTo>
                    <a:pt x="112" y="528"/>
                  </a:lnTo>
                  <a:lnTo>
                    <a:pt x="103" y="515"/>
                  </a:lnTo>
                  <a:lnTo>
                    <a:pt x="95" y="503"/>
                  </a:lnTo>
                  <a:lnTo>
                    <a:pt x="86" y="494"/>
                  </a:lnTo>
                  <a:lnTo>
                    <a:pt x="79" y="489"/>
                  </a:lnTo>
                  <a:lnTo>
                    <a:pt x="79" y="440"/>
                  </a:lnTo>
                  <a:lnTo>
                    <a:pt x="72" y="397"/>
                  </a:lnTo>
                  <a:lnTo>
                    <a:pt x="60" y="365"/>
                  </a:lnTo>
                  <a:lnTo>
                    <a:pt x="50" y="348"/>
                  </a:lnTo>
                  <a:lnTo>
                    <a:pt x="40" y="335"/>
                  </a:lnTo>
                  <a:lnTo>
                    <a:pt x="33" y="321"/>
                  </a:lnTo>
                  <a:lnTo>
                    <a:pt x="29" y="308"/>
                  </a:lnTo>
                  <a:lnTo>
                    <a:pt x="33" y="294"/>
                  </a:lnTo>
                  <a:lnTo>
                    <a:pt x="37" y="290"/>
                  </a:lnTo>
                  <a:lnTo>
                    <a:pt x="43" y="290"/>
                  </a:lnTo>
                  <a:lnTo>
                    <a:pt x="49" y="294"/>
                  </a:lnTo>
                  <a:lnTo>
                    <a:pt x="55" y="301"/>
                  </a:lnTo>
                  <a:lnTo>
                    <a:pt x="62" y="309"/>
                  </a:lnTo>
                  <a:lnTo>
                    <a:pt x="67" y="318"/>
                  </a:lnTo>
                  <a:lnTo>
                    <a:pt x="75" y="328"/>
                  </a:lnTo>
                  <a:lnTo>
                    <a:pt x="80" y="339"/>
                  </a:lnTo>
                  <a:lnTo>
                    <a:pt x="80" y="308"/>
                  </a:lnTo>
                  <a:lnTo>
                    <a:pt x="73" y="269"/>
                  </a:lnTo>
                  <a:lnTo>
                    <a:pt x="63" y="236"/>
                  </a:lnTo>
                  <a:lnTo>
                    <a:pt x="55" y="217"/>
                  </a:lnTo>
                  <a:lnTo>
                    <a:pt x="49" y="206"/>
                  </a:lnTo>
                  <a:lnTo>
                    <a:pt x="47" y="194"/>
                  </a:lnTo>
                  <a:lnTo>
                    <a:pt x="47" y="183"/>
                  </a:lnTo>
                  <a:lnTo>
                    <a:pt x="50" y="173"/>
                  </a:lnTo>
                  <a:lnTo>
                    <a:pt x="52" y="166"/>
                  </a:lnTo>
                  <a:lnTo>
                    <a:pt x="49" y="156"/>
                  </a:lnTo>
                  <a:lnTo>
                    <a:pt x="45" y="142"/>
                  </a:lnTo>
                  <a:lnTo>
                    <a:pt x="39" y="128"/>
                  </a:lnTo>
                  <a:lnTo>
                    <a:pt x="30" y="112"/>
                  </a:lnTo>
                  <a:lnTo>
                    <a:pt x="22" y="96"/>
                  </a:lnTo>
                  <a:lnTo>
                    <a:pt x="12" y="80"/>
                  </a:lnTo>
                  <a:lnTo>
                    <a:pt x="0" y="65"/>
                  </a:lnTo>
                  <a:lnTo>
                    <a:pt x="2" y="56"/>
                  </a:lnTo>
                  <a:lnTo>
                    <a:pt x="3" y="47"/>
                  </a:lnTo>
                  <a:lnTo>
                    <a:pt x="3" y="40"/>
                  </a:lnTo>
                  <a:lnTo>
                    <a:pt x="3" y="35"/>
                  </a:lnTo>
                  <a:lnTo>
                    <a:pt x="3" y="28"/>
                  </a:lnTo>
                  <a:lnTo>
                    <a:pt x="6" y="19"/>
                  </a:lnTo>
                  <a:lnTo>
                    <a:pt x="7" y="11"/>
                  </a:lnTo>
                  <a:lnTo>
                    <a:pt x="12" y="0"/>
                  </a:lnTo>
                  <a:lnTo>
                    <a:pt x="23" y="5"/>
                  </a:lnTo>
                  <a:lnTo>
                    <a:pt x="32" y="12"/>
                  </a:lnTo>
                  <a:lnTo>
                    <a:pt x="37" y="21"/>
                  </a:lnTo>
                  <a:lnTo>
                    <a:pt x="43" y="32"/>
                  </a:lnTo>
                  <a:lnTo>
                    <a:pt x="47" y="40"/>
                  </a:lnTo>
                  <a:lnTo>
                    <a:pt x="55" y="49"/>
                  </a:lnTo>
                  <a:lnTo>
                    <a:pt x="63" y="56"/>
                  </a:lnTo>
                  <a:lnTo>
                    <a:pt x="77" y="63"/>
                  </a:lnTo>
                  <a:lnTo>
                    <a:pt x="90" y="68"/>
                  </a:lnTo>
                  <a:lnTo>
                    <a:pt x="105" y="79"/>
                  </a:lnTo>
                  <a:lnTo>
                    <a:pt x="120" y="91"/>
                  </a:lnTo>
                  <a:lnTo>
                    <a:pt x="137" y="105"/>
                  </a:lnTo>
                  <a:lnTo>
                    <a:pt x="153" y="121"/>
                  </a:lnTo>
                  <a:lnTo>
                    <a:pt x="169" y="133"/>
                  </a:lnTo>
                  <a:lnTo>
                    <a:pt x="180" y="143"/>
                  </a:lnTo>
                  <a:lnTo>
                    <a:pt x="190" y="149"/>
                  </a:lnTo>
                  <a:lnTo>
                    <a:pt x="203" y="156"/>
                  </a:lnTo>
                  <a:lnTo>
                    <a:pt x="215" y="166"/>
                  </a:lnTo>
                  <a:lnTo>
                    <a:pt x="223" y="177"/>
                  </a:lnTo>
                  <a:lnTo>
                    <a:pt x="232" y="187"/>
                  </a:lnTo>
                  <a:lnTo>
                    <a:pt x="239" y="197"/>
                  </a:lnTo>
                  <a:lnTo>
                    <a:pt x="246" y="206"/>
                  </a:lnTo>
                  <a:lnTo>
                    <a:pt x="252" y="215"/>
                  </a:lnTo>
                  <a:lnTo>
                    <a:pt x="259" y="222"/>
                  </a:lnTo>
                  <a:lnTo>
                    <a:pt x="269" y="231"/>
                  </a:lnTo>
                  <a:lnTo>
                    <a:pt x="287" y="245"/>
                  </a:lnTo>
                  <a:lnTo>
                    <a:pt x="309" y="264"/>
                  </a:lnTo>
                  <a:lnTo>
                    <a:pt x="333" y="283"/>
                  </a:lnTo>
                  <a:lnTo>
                    <a:pt x="357" y="304"/>
                  </a:lnTo>
                  <a:lnTo>
                    <a:pt x="380" y="323"/>
                  </a:lnTo>
                  <a:lnTo>
                    <a:pt x="397" y="337"/>
                  </a:lnTo>
                  <a:lnTo>
                    <a:pt x="407" y="346"/>
                  </a:lnTo>
                  <a:lnTo>
                    <a:pt x="413" y="351"/>
                  </a:lnTo>
                  <a:lnTo>
                    <a:pt x="419" y="356"/>
                  </a:lnTo>
                  <a:lnTo>
                    <a:pt x="424" y="360"/>
                  </a:lnTo>
                  <a:lnTo>
                    <a:pt x="430" y="362"/>
                  </a:lnTo>
                  <a:lnTo>
                    <a:pt x="442" y="363"/>
                  </a:lnTo>
                  <a:lnTo>
                    <a:pt x="450" y="363"/>
                  </a:lnTo>
                  <a:lnTo>
                    <a:pt x="457" y="365"/>
                  </a:lnTo>
                  <a:lnTo>
                    <a:pt x="463" y="369"/>
                  </a:lnTo>
                  <a:lnTo>
                    <a:pt x="473" y="374"/>
                  </a:lnTo>
                  <a:lnTo>
                    <a:pt x="490" y="383"/>
                  </a:lnTo>
                  <a:lnTo>
                    <a:pt x="512" y="393"/>
                  </a:lnTo>
                  <a:lnTo>
                    <a:pt x="536" y="404"/>
                  </a:lnTo>
                  <a:lnTo>
                    <a:pt x="559" y="416"/>
                  </a:lnTo>
                  <a:lnTo>
                    <a:pt x="579" y="428"/>
                  </a:lnTo>
                  <a:lnTo>
                    <a:pt x="594" y="439"/>
                  </a:lnTo>
                  <a:lnTo>
                    <a:pt x="603" y="449"/>
                  </a:lnTo>
                  <a:lnTo>
                    <a:pt x="611" y="465"/>
                  </a:lnTo>
                  <a:lnTo>
                    <a:pt x="620" y="479"/>
                  </a:lnTo>
                  <a:lnTo>
                    <a:pt x="627" y="489"/>
                  </a:lnTo>
                  <a:lnTo>
                    <a:pt x="633" y="500"/>
                  </a:lnTo>
                  <a:lnTo>
                    <a:pt x="640" y="503"/>
                  </a:lnTo>
                  <a:lnTo>
                    <a:pt x="647" y="507"/>
                  </a:lnTo>
                  <a:lnTo>
                    <a:pt x="653" y="512"/>
                  </a:lnTo>
                  <a:lnTo>
                    <a:pt x="659" y="515"/>
                  </a:lnTo>
                  <a:lnTo>
                    <a:pt x="664" y="519"/>
                  </a:lnTo>
                  <a:lnTo>
                    <a:pt x="669" y="524"/>
                  </a:lnTo>
                  <a:lnTo>
                    <a:pt x="673" y="528"/>
                  </a:lnTo>
                  <a:lnTo>
                    <a:pt x="676" y="531"/>
                  </a:lnTo>
                  <a:lnTo>
                    <a:pt x="664" y="531"/>
                  </a:lnTo>
                  <a:lnTo>
                    <a:pt x="651" y="535"/>
                  </a:lnTo>
                  <a:lnTo>
                    <a:pt x="639" y="540"/>
                  </a:lnTo>
                  <a:lnTo>
                    <a:pt x="626" y="549"/>
                  </a:lnTo>
                  <a:lnTo>
                    <a:pt x="614" y="559"/>
                  </a:lnTo>
                  <a:lnTo>
                    <a:pt x="603" y="571"/>
                  </a:lnTo>
                  <a:lnTo>
                    <a:pt x="593" y="583"/>
                  </a:lnTo>
                  <a:lnTo>
                    <a:pt x="584" y="596"/>
                  </a:lnTo>
                  <a:lnTo>
                    <a:pt x="580" y="590"/>
                  </a:lnTo>
                  <a:lnTo>
                    <a:pt x="574" y="587"/>
                  </a:lnTo>
                  <a:lnTo>
                    <a:pt x="567" y="582"/>
                  </a:lnTo>
                  <a:lnTo>
                    <a:pt x="560" y="578"/>
                  </a:lnTo>
                  <a:lnTo>
                    <a:pt x="556" y="577"/>
                  </a:lnTo>
                  <a:lnTo>
                    <a:pt x="550" y="578"/>
                  </a:lnTo>
                  <a:lnTo>
                    <a:pt x="544" y="580"/>
                  </a:lnTo>
                  <a:lnTo>
                    <a:pt x="539" y="582"/>
                  </a:lnTo>
                  <a:lnTo>
                    <a:pt x="532" y="585"/>
                  </a:lnTo>
                  <a:lnTo>
                    <a:pt x="526" y="590"/>
                  </a:lnTo>
                  <a:lnTo>
                    <a:pt x="520" y="594"/>
                  </a:lnTo>
                  <a:lnTo>
                    <a:pt x="514" y="599"/>
                  </a:lnTo>
                  <a:lnTo>
                    <a:pt x="506" y="604"/>
                  </a:lnTo>
                  <a:lnTo>
                    <a:pt x="497" y="611"/>
                  </a:lnTo>
                  <a:lnTo>
                    <a:pt x="486" y="618"/>
                  </a:lnTo>
                  <a:lnTo>
                    <a:pt x="474" y="625"/>
                  </a:lnTo>
                  <a:lnTo>
                    <a:pt x="463" y="632"/>
                  </a:lnTo>
                  <a:lnTo>
                    <a:pt x="452" y="638"/>
                  </a:lnTo>
                  <a:lnTo>
                    <a:pt x="442" y="641"/>
                  </a:lnTo>
                  <a:lnTo>
                    <a:pt x="433" y="645"/>
                  </a:lnTo>
                  <a:lnTo>
                    <a:pt x="420" y="636"/>
                  </a:lnTo>
                  <a:lnTo>
                    <a:pt x="402" y="631"/>
                  </a:lnTo>
                  <a:lnTo>
                    <a:pt x="379" y="625"/>
                  </a:lnTo>
                  <a:lnTo>
                    <a:pt x="356" y="624"/>
                  </a:lnTo>
                  <a:lnTo>
                    <a:pt x="333" y="622"/>
                  </a:lnTo>
                  <a:lnTo>
                    <a:pt x="313" y="622"/>
                  </a:lnTo>
                  <a:lnTo>
                    <a:pt x="299" y="622"/>
                  </a:lnTo>
                  <a:lnTo>
                    <a:pt x="292" y="622"/>
                  </a:lnTo>
                  <a:lnTo>
                    <a:pt x="284" y="617"/>
                  </a:lnTo>
                  <a:lnTo>
                    <a:pt x="276" y="606"/>
                  </a:lnTo>
                  <a:lnTo>
                    <a:pt x="269" y="594"/>
                  </a:lnTo>
                  <a:lnTo>
                    <a:pt x="260" y="582"/>
                  </a:lnTo>
                  <a:lnTo>
                    <a:pt x="254" y="578"/>
                  </a:lnTo>
                  <a:lnTo>
                    <a:pt x="247" y="575"/>
                  </a:lnTo>
                  <a:lnTo>
                    <a:pt x="237" y="571"/>
                  </a:lnTo>
                  <a:lnTo>
                    <a:pt x="227" y="571"/>
                  </a:lnTo>
                  <a:lnTo>
                    <a:pt x="217" y="570"/>
                  </a:lnTo>
                  <a:lnTo>
                    <a:pt x="207" y="570"/>
                  </a:lnTo>
                  <a:lnTo>
                    <a:pt x="199" y="570"/>
                  </a:lnTo>
                  <a:lnTo>
                    <a:pt x="193" y="571"/>
                  </a:lnTo>
                  <a:lnTo>
                    <a:pt x="189" y="573"/>
                  </a:lnTo>
                  <a:lnTo>
                    <a:pt x="183" y="573"/>
                  </a:lnTo>
                  <a:lnTo>
                    <a:pt x="177" y="575"/>
                  </a:lnTo>
                  <a:lnTo>
                    <a:pt x="170" y="577"/>
                  </a:lnTo>
                  <a:lnTo>
                    <a:pt x="163" y="578"/>
                  </a:lnTo>
                  <a:lnTo>
                    <a:pt x="156" y="580"/>
                  </a:lnTo>
                  <a:lnTo>
                    <a:pt x="147" y="582"/>
                  </a:lnTo>
                  <a:lnTo>
                    <a:pt x="137" y="5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85" name="Freeform 160"/>
            <p:cNvSpPr>
              <a:spLocks/>
            </p:cNvSpPr>
            <p:nvPr/>
          </p:nvSpPr>
          <p:spPr bwMode="auto">
            <a:xfrm>
              <a:off x="5610" y="5492"/>
              <a:ext cx="355" cy="212"/>
            </a:xfrm>
            <a:custGeom>
              <a:avLst/>
              <a:gdLst>
                <a:gd name="T0" fmla="*/ 0 w 711"/>
                <a:gd name="T1" fmla="*/ 1 h 424"/>
                <a:gd name="T2" fmla="*/ 0 w 711"/>
                <a:gd name="T3" fmla="*/ 1 h 424"/>
                <a:gd name="T4" fmla="*/ 0 w 711"/>
                <a:gd name="T5" fmla="*/ 1 h 424"/>
                <a:gd name="T6" fmla="*/ 0 w 711"/>
                <a:gd name="T7" fmla="*/ 1 h 424"/>
                <a:gd name="T8" fmla="*/ 0 w 711"/>
                <a:gd name="T9" fmla="*/ 1 h 424"/>
                <a:gd name="T10" fmla="*/ 0 w 711"/>
                <a:gd name="T11" fmla="*/ 1 h 424"/>
                <a:gd name="T12" fmla="*/ 0 w 711"/>
                <a:gd name="T13" fmla="*/ 1 h 424"/>
                <a:gd name="T14" fmla="*/ 0 w 711"/>
                <a:gd name="T15" fmla="*/ 1 h 424"/>
                <a:gd name="T16" fmla="*/ 0 w 711"/>
                <a:gd name="T17" fmla="*/ 1 h 424"/>
                <a:gd name="T18" fmla="*/ 0 w 711"/>
                <a:gd name="T19" fmla="*/ 1 h 424"/>
                <a:gd name="T20" fmla="*/ 0 w 711"/>
                <a:gd name="T21" fmla="*/ 1 h 424"/>
                <a:gd name="T22" fmla="*/ 0 w 711"/>
                <a:gd name="T23" fmla="*/ 1 h 424"/>
                <a:gd name="T24" fmla="*/ 0 w 711"/>
                <a:gd name="T25" fmla="*/ 1 h 424"/>
                <a:gd name="T26" fmla="*/ 0 w 711"/>
                <a:gd name="T27" fmla="*/ 1 h 424"/>
                <a:gd name="T28" fmla="*/ 0 w 711"/>
                <a:gd name="T29" fmla="*/ 1 h 424"/>
                <a:gd name="T30" fmla="*/ 0 w 711"/>
                <a:gd name="T31" fmla="*/ 1 h 424"/>
                <a:gd name="T32" fmla="*/ 0 w 711"/>
                <a:gd name="T33" fmla="*/ 1 h 424"/>
                <a:gd name="T34" fmla="*/ 0 w 711"/>
                <a:gd name="T35" fmla="*/ 1 h 424"/>
                <a:gd name="T36" fmla="*/ 0 w 711"/>
                <a:gd name="T37" fmla="*/ 1 h 424"/>
                <a:gd name="T38" fmla="*/ 0 w 711"/>
                <a:gd name="T39" fmla="*/ 1 h 424"/>
                <a:gd name="T40" fmla="*/ 0 w 711"/>
                <a:gd name="T41" fmla="*/ 1 h 424"/>
                <a:gd name="T42" fmla="*/ 0 w 711"/>
                <a:gd name="T43" fmla="*/ 1 h 424"/>
                <a:gd name="T44" fmla="*/ 0 w 711"/>
                <a:gd name="T45" fmla="*/ 1 h 424"/>
                <a:gd name="T46" fmla="*/ 0 w 711"/>
                <a:gd name="T47" fmla="*/ 1 h 424"/>
                <a:gd name="T48" fmla="*/ 0 w 711"/>
                <a:gd name="T49" fmla="*/ 1 h 424"/>
                <a:gd name="T50" fmla="*/ 0 w 711"/>
                <a:gd name="T51" fmla="*/ 1 h 424"/>
                <a:gd name="T52" fmla="*/ 0 w 711"/>
                <a:gd name="T53" fmla="*/ 1 h 424"/>
                <a:gd name="T54" fmla="*/ 0 w 711"/>
                <a:gd name="T55" fmla="*/ 1 h 424"/>
                <a:gd name="T56" fmla="*/ 0 w 711"/>
                <a:gd name="T57" fmla="*/ 1 h 424"/>
                <a:gd name="T58" fmla="*/ 0 w 711"/>
                <a:gd name="T59" fmla="*/ 1 h 424"/>
                <a:gd name="T60" fmla="*/ 0 w 711"/>
                <a:gd name="T61" fmla="*/ 1 h 424"/>
                <a:gd name="T62" fmla="*/ 0 w 711"/>
                <a:gd name="T63" fmla="*/ 1 h 424"/>
                <a:gd name="T64" fmla="*/ 0 w 711"/>
                <a:gd name="T65" fmla="*/ 1 h 424"/>
                <a:gd name="T66" fmla="*/ 0 w 711"/>
                <a:gd name="T67" fmla="*/ 1 h 424"/>
                <a:gd name="T68" fmla="*/ 0 w 711"/>
                <a:gd name="T69" fmla="*/ 1 h 424"/>
                <a:gd name="T70" fmla="*/ 0 w 711"/>
                <a:gd name="T71" fmla="*/ 1 h 424"/>
                <a:gd name="T72" fmla="*/ 0 w 711"/>
                <a:gd name="T73" fmla="*/ 1 h 424"/>
                <a:gd name="T74" fmla="*/ 0 w 711"/>
                <a:gd name="T75" fmla="*/ 1 h 424"/>
                <a:gd name="T76" fmla="*/ 0 w 711"/>
                <a:gd name="T77" fmla="*/ 1 h 424"/>
                <a:gd name="T78" fmla="*/ 0 w 711"/>
                <a:gd name="T79" fmla="*/ 1 h 424"/>
                <a:gd name="T80" fmla="*/ 0 w 711"/>
                <a:gd name="T81" fmla="*/ 1 h 424"/>
                <a:gd name="T82" fmla="*/ 0 w 711"/>
                <a:gd name="T83" fmla="*/ 1 h 424"/>
                <a:gd name="T84" fmla="*/ 0 w 711"/>
                <a:gd name="T85" fmla="*/ 1 h 424"/>
                <a:gd name="T86" fmla="*/ 0 w 711"/>
                <a:gd name="T87" fmla="*/ 1 h 424"/>
                <a:gd name="T88" fmla="*/ 0 w 711"/>
                <a:gd name="T89" fmla="*/ 1 h 424"/>
                <a:gd name="T90" fmla="*/ 0 w 711"/>
                <a:gd name="T91" fmla="*/ 1 h 424"/>
                <a:gd name="T92" fmla="*/ 0 w 711"/>
                <a:gd name="T93" fmla="*/ 1 h 424"/>
                <a:gd name="T94" fmla="*/ 0 w 711"/>
                <a:gd name="T95" fmla="*/ 1 h 424"/>
                <a:gd name="T96" fmla="*/ 0 w 711"/>
                <a:gd name="T97" fmla="*/ 1 h 424"/>
                <a:gd name="T98" fmla="*/ 0 w 711"/>
                <a:gd name="T99" fmla="*/ 1 h 424"/>
                <a:gd name="T100" fmla="*/ 0 w 711"/>
                <a:gd name="T101" fmla="*/ 1 h 424"/>
                <a:gd name="T102" fmla="*/ 0 w 711"/>
                <a:gd name="T103" fmla="*/ 1 h 424"/>
                <a:gd name="T104" fmla="*/ 0 w 711"/>
                <a:gd name="T105" fmla="*/ 1 h 424"/>
                <a:gd name="T106" fmla="*/ 0 w 711"/>
                <a:gd name="T107" fmla="*/ 1 h 424"/>
                <a:gd name="T108" fmla="*/ 0 w 711"/>
                <a:gd name="T109" fmla="*/ 1 h 424"/>
                <a:gd name="T110" fmla="*/ 0 w 711"/>
                <a:gd name="T111" fmla="*/ 1 h 4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1"/>
                <a:gd name="T169" fmla="*/ 0 h 424"/>
                <a:gd name="T170" fmla="*/ 711 w 711"/>
                <a:gd name="T171" fmla="*/ 424 h 4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1" h="424">
                  <a:moveTo>
                    <a:pt x="257" y="72"/>
                  </a:moveTo>
                  <a:lnTo>
                    <a:pt x="250" y="77"/>
                  </a:lnTo>
                  <a:lnTo>
                    <a:pt x="243" y="80"/>
                  </a:lnTo>
                  <a:lnTo>
                    <a:pt x="235" y="86"/>
                  </a:lnTo>
                  <a:lnTo>
                    <a:pt x="228" y="89"/>
                  </a:lnTo>
                  <a:lnTo>
                    <a:pt x="214" y="89"/>
                  </a:lnTo>
                  <a:lnTo>
                    <a:pt x="200" y="89"/>
                  </a:lnTo>
                  <a:lnTo>
                    <a:pt x="185" y="87"/>
                  </a:lnTo>
                  <a:lnTo>
                    <a:pt x="173" y="86"/>
                  </a:lnTo>
                  <a:lnTo>
                    <a:pt x="160" y="82"/>
                  </a:lnTo>
                  <a:lnTo>
                    <a:pt x="148" y="80"/>
                  </a:lnTo>
                  <a:lnTo>
                    <a:pt x="138" y="75"/>
                  </a:lnTo>
                  <a:lnTo>
                    <a:pt x="130" y="70"/>
                  </a:lnTo>
                  <a:lnTo>
                    <a:pt x="120" y="61"/>
                  </a:lnTo>
                  <a:lnTo>
                    <a:pt x="107" y="49"/>
                  </a:lnTo>
                  <a:lnTo>
                    <a:pt x="90" y="35"/>
                  </a:lnTo>
                  <a:lnTo>
                    <a:pt x="71" y="21"/>
                  </a:lnTo>
                  <a:lnTo>
                    <a:pt x="51" y="9"/>
                  </a:lnTo>
                  <a:lnTo>
                    <a:pt x="34" y="2"/>
                  </a:lnTo>
                  <a:lnTo>
                    <a:pt x="18" y="0"/>
                  </a:lnTo>
                  <a:lnTo>
                    <a:pt x="6" y="9"/>
                  </a:lnTo>
                  <a:lnTo>
                    <a:pt x="0" y="28"/>
                  </a:lnTo>
                  <a:lnTo>
                    <a:pt x="4" y="51"/>
                  </a:lnTo>
                  <a:lnTo>
                    <a:pt x="18" y="77"/>
                  </a:lnTo>
                  <a:lnTo>
                    <a:pt x="38" y="103"/>
                  </a:lnTo>
                  <a:lnTo>
                    <a:pt x="61" y="129"/>
                  </a:lnTo>
                  <a:lnTo>
                    <a:pt x="87" y="148"/>
                  </a:lnTo>
                  <a:lnTo>
                    <a:pt x="113" y="162"/>
                  </a:lnTo>
                  <a:lnTo>
                    <a:pt x="135" y="168"/>
                  </a:lnTo>
                  <a:lnTo>
                    <a:pt x="151" y="166"/>
                  </a:lnTo>
                  <a:lnTo>
                    <a:pt x="165" y="166"/>
                  </a:lnTo>
                  <a:lnTo>
                    <a:pt x="178" y="164"/>
                  </a:lnTo>
                  <a:lnTo>
                    <a:pt x="188" y="161"/>
                  </a:lnTo>
                  <a:lnTo>
                    <a:pt x="198" y="159"/>
                  </a:lnTo>
                  <a:lnTo>
                    <a:pt x="205" y="157"/>
                  </a:lnTo>
                  <a:lnTo>
                    <a:pt x="213" y="155"/>
                  </a:lnTo>
                  <a:lnTo>
                    <a:pt x="217" y="154"/>
                  </a:lnTo>
                  <a:lnTo>
                    <a:pt x="223" y="159"/>
                  </a:lnTo>
                  <a:lnTo>
                    <a:pt x="227" y="166"/>
                  </a:lnTo>
                  <a:lnTo>
                    <a:pt x="228" y="175"/>
                  </a:lnTo>
                  <a:lnTo>
                    <a:pt x="231" y="180"/>
                  </a:lnTo>
                  <a:lnTo>
                    <a:pt x="225" y="199"/>
                  </a:lnTo>
                  <a:lnTo>
                    <a:pt x="221" y="215"/>
                  </a:lnTo>
                  <a:lnTo>
                    <a:pt x="220" y="230"/>
                  </a:lnTo>
                  <a:lnTo>
                    <a:pt x="223" y="239"/>
                  </a:lnTo>
                  <a:lnTo>
                    <a:pt x="228" y="248"/>
                  </a:lnTo>
                  <a:lnTo>
                    <a:pt x="235" y="258"/>
                  </a:lnTo>
                  <a:lnTo>
                    <a:pt x="243" y="267"/>
                  </a:lnTo>
                  <a:lnTo>
                    <a:pt x="248" y="271"/>
                  </a:lnTo>
                  <a:lnTo>
                    <a:pt x="255" y="262"/>
                  </a:lnTo>
                  <a:lnTo>
                    <a:pt x="261" y="253"/>
                  </a:lnTo>
                  <a:lnTo>
                    <a:pt x="267" y="248"/>
                  </a:lnTo>
                  <a:lnTo>
                    <a:pt x="270" y="241"/>
                  </a:lnTo>
                  <a:lnTo>
                    <a:pt x="275" y="244"/>
                  </a:lnTo>
                  <a:lnTo>
                    <a:pt x="278" y="251"/>
                  </a:lnTo>
                  <a:lnTo>
                    <a:pt x="281" y="258"/>
                  </a:lnTo>
                  <a:lnTo>
                    <a:pt x="281" y="265"/>
                  </a:lnTo>
                  <a:lnTo>
                    <a:pt x="281" y="286"/>
                  </a:lnTo>
                  <a:lnTo>
                    <a:pt x="284" y="325"/>
                  </a:lnTo>
                  <a:lnTo>
                    <a:pt x="294" y="362"/>
                  </a:lnTo>
                  <a:lnTo>
                    <a:pt x="314" y="379"/>
                  </a:lnTo>
                  <a:lnTo>
                    <a:pt x="330" y="370"/>
                  </a:lnTo>
                  <a:lnTo>
                    <a:pt x="335" y="351"/>
                  </a:lnTo>
                  <a:lnTo>
                    <a:pt x="337" y="325"/>
                  </a:lnTo>
                  <a:lnTo>
                    <a:pt x="341" y="297"/>
                  </a:lnTo>
                  <a:lnTo>
                    <a:pt x="345" y="283"/>
                  </a:lnTo>
                  <a:lnTo>
                    <a:pt x="351" y="267"/>
                  </a:lnTo>
                  <a:lnTo>
                    <a:pt x="358" y="250"/>
                  </a:lnTo>
                  <a:lnTo>
                    <a:pt x="365" y="234"/>
                  </a:lnTo>
                  <a:lnTo>
                    <a:pt x="375" y="222"/>
                  </a:lnTo>
                  <a:lnTo>
                    <a:pt x="387" y="211"/>
                  </a:lnTo>
                  <a:lnTo>
                    <a:pt x="398" y="208"/>
                  </a:lnTo>
                  <a:lnTo>
                    <a:pt x="411" y="211"/>
                  </a:lnTo>
                  <a:lnTo>
                    <a:pt x="428" y="230"/>
                  </a:lnTo>
                  <a:lnTo>
                    <a:pt x="430" y="255"/>
                  </a:lnTo>
                  <a:lnTo>
                    <a:pt x="420" y="283"/>
                  </a:lnTo>
                  <a:lnTo>
                    <a:pt x="408" y="309"/>
                  </a:lnTo>
                  <a:lnTo>
                    <a:pt x="395" y="341"/>
                  </a:lnTo>
                  <a:lnTo>
                    <a:pt x="385" y="375"/>
                  </a:lnTo>
                  <a:lnTo>
                    <a:pt x="380" y="407"/>
                  </a:lnTo>
                  <a:lnTo>
                    <a:pt x="385" y="424"/>
                  </a:lnTo>
                  <a:lnTo>
                    <a:pt x="394" y="424"/>
                  </a:lnTo>
                  <a:lnTo>
                    <a:pt x="404" y="417"/>
                  </a:lnTo>
                  <a:lnTo>
                    <a:pt x="417" y="405"/>
                  </a:lnTo>
                  <a:lnTo>
                    <a:pt x="431" y="389"/>
                  </a:lnTo>
                  <a:lnTo>
                    <a:pt x="444" y="372"/>
                  </a:lnTo>
                  <a:lnTo>
                    <a:pt x="457" y="355"/>
                  </a:lnTo>
                  <a:lnTo>
                    <a:pt x="467" y="339"/>
                  </a:lnTo>
                  <a:lnTo>
                    <a:pt x="474" y="325"/>
                  </a:lnTo>
                  <a:lnTo>
                    <a:pt x="487" y="330"/>
                  </a:lnTo>
                  <a:lnTo>
                    <a:pt x="504" y="337"/>
                  </a:lnTo>
                  <a:lnTo>
                    <a:pt x="522" y="342"/>
                  </a:lnTo>
                  <a:lnTo>
                    <a:pt x="542" y="349"/>
                  </a:lnTo>
                  <a:lnTo>
                    <a:pt x="562" y="355"/>
                  </a:lnTo>
                  <a:lnTo>
                    <a:pt x="580" y="356"/>
                  </a:lnTo>
                  <a:lnTo>
                    <a:pt x="594" y="355"/>
                  </a:lnTo>
                  <a:lnTo>
                    <a:pt x="602" y="348"/>
                  </a:lnTo>
                  <a:lnTo>
                    <a:pt x="614" y="328"/>
                  </a:lnTo>
                  <a:lnTo>
                    <a:pt x="624" y="313"/>
                  </a:lnTo>
                  <a:lnTo>
                    <a:pt x="634" y="304"/>
                  </a:lnTo>
                  <a:lnTo>
                    <a:pt x="644" y="304"/>
                  </a:lnTo>
                  <a:lnTo>
                    <a:pt x="648" y="320"/>
                  </a:lnTo>
                  <a:lnTo>
                    <a:pt x="644" y="341"/>
                  </a:lnTo>
                  <a:lnTo>
                    <a:pt x="637" y="362"/>
                  </a:lnTo>
                  <a:lnTo>
                    <a:pt x="638" y="374"/>
                  </a:lnTo>
                  <a:lnTo>
                    <a:pt x="642" y="374"/>
                  </a:lnTo>
                  <a:lnTo>
                    <a:pt x="648" y="370"/>
                  </a:lnTo>
                  <a:lnTo>
                    <a:pt x="655" y="367"/>
                  </a:lnTo>
                  <a:lnTo>
                    <a:pt x="662" y="362"/>
                  </a:lnTo>
                  <a:lnTo>
                    <a:pt x="670" y="356"/>
                  </a:lnTo>
                  <a:lnTo>
                    <a:pt x="677" y="351"/>
                  </a:lnTo>
                  <a:lnTo>
                    <a:pt x="682" y="349"/>
                  </a:lnTo>
                  <a:lnTo>
                    <a:pt x="687" y="349"/>
                  </a:lnTo>
                  <a:lnTo>
                    <a:pt x="705" y="306"/>
                  </a:lnTo>
                  <a:lnTo>
                    <a:pt x="711" y="265"/>
                  </a:lnTo>
                  <a:lnTo>
                    <a:pt x="704" y="220"/>
                  </a:lnTo>
                  <a:lnTo>
                    <a:pt x="691" y="161"/>
                  </a:lnTo>
                  <a:lnTo>
                    <a:pt x="687" y="164"/>
                  </a:lnTo>
                  <a:lnTo>
                    <a:pt x="680" y="168"/>
                  </a:lnTo>
                  <a:lnTo>
                    <a:pt x="672" y="171"/>
                  </a:lnTo>
                  <a:lnTo>
                    <a:pt x="665" y="175"/>
                  </a:lnTo>
                  <a:lnTo>
                    <a:pt x="657" y="178"/>
                  </a:lnTo>
                  <a:lnTo>
                    <a:pt x="650" y="182"/>
                  </a:lnTo>
                  <a:lnTo>
                    <a:pt x="644" y="185"/>
                  </a:lnTo>
                  <a:lnTo>
                    <a:pt x="638" y="187"/>
                  </a:lnTo>
                  <a:lnTo>
                    <a:pt x="632" y="189"/>
                  </a:lnTo>
                  <a:lnTo>
                    <a:pt x="624" y="189"/>
                  </a:lnTo>
                  <a:lnTo>
                    <a:pt x="617" y="189"/>
                  </a:lnTo>
                  <a:lnTo>
                    <a:pt x="607" y="189"/>
                  </a:lnTo>
                  <a:lnTo>
                    <a:pt x="598" y="189"/>
                  </a:lnTo>
                  <a:lnTo>
                    <a:pt x="590" y="189"/>
                  </a:lnTo>
                  <a:lnTo>
                    <a:pt x="582" y="187"/>
                  </a:lnTo>
                  <a:lnTo>
                    <a:pt x="575" y="187"/>
                  </a:lnTo>
                  <a:lnTo>
                    <a:pt x="568" y="185"/>
                  </a:lnTo>
                  <a:lnTo>
                    <a:pt x="561" y="183"/>
                  </a:lnTo>
                  <a:lnTo>
                    <a:pt x="554" y="180"/>
                  </a:lnTo>
                  <a:lnTo>
                    <a:pt x="547" y="176"/>
                  </a:lnTo>
                  <a:lnTo>
                    <a:pt x="538" y="173"/>
                  </a:lnTo>
                  <a:lnTo>
                    <a:pt x="532" y="171"/>
                  </a:lnTo>
                  <a:lnTo>
                    <a:pt x="527" y="169"/>
                  </a:lnTo>
                  <a:lnTo>
                    <a:pt x="522" y="169"/>
                  </a:lnTo>
                  <a:lnTo>
                    <a:pt x="514" y="173"/>
                  </a:lnTo>
                  <a:lnTo>
                    <a:pt x="502" y="180"/>
                  </a:lnTo>
                  <a:lnTo>
                    <a:pt x="491" y="185"/>
                  </a:lnTo>
                  <a:lnTo>
                    <a:pt x="484" y="187"/>
                  </a:lnTo>
                  <a:lnTo>
                    <a:pt x="480" y="187"/>
                  </a:lnTo>
                  <a:lnTo>
                    <a:pt x="473" y="187"/>
                  </a:lnTo>
                  <a:lnTo>
                    <a:pt x="465" y="187"/>
                  </a:lnTo>
                  <a:lnTo>
                    <a:pt x="457" y="185"/>
                  </a:lnTo>
                  <a:lnTo>
                    <a:pt x="448" y="183"/>
                  </a:lnTo>
                  <a:lnTo>
                    <a:pt x="441" y="182"/>
                  </a:lnTo>
                  <a:lnTo>
                    <a:pt x="434" y="178"/>
                  </a:lnTo>
                  <a:lnTo>
                    <a:pt x="430" y="173"/>
                  </a:lnTo>
                  <a:lnTo>
                    <a:pt x="423" y="162"/>
                  </a:lnTo>
                  <a:lnTo>
                    <a:pt x="415" y="155"/>
                  </a:lnTo>
                  <a:lnTo>
                    <a:pt x="408" y="150"/>
                  </a:lnTo>
                  <a:lnTo>
                    <a:pt x="400" y="147"/>
                  </a:lnTo>
                  <a:lnTo>
                    <a:pt x="391" y="147"/>
                  </a:lnTo>
                  <a:lnTo>
                    <a:pt x="383" y="150"/>
                  </a:lnTo>
                  <a:lnTo>
                    <a:pt x="374" y="155"/>
                  </a:lnTo>
                  <a:lnTo>
                    <a:pt x="367" y="159"/>
                  </a:lnTo>
                  <a:lnTo>
                    <a:pt x="354" y="161"/>
                  </a:lnTo>
                  <a:lnTo>
                    <a:pt x="338" y="155"/>
                  </a:lnTo>
                  <a:lnTo>
                    <a:pt x="323" y="145"/>
                  </a:lnTo>
                  <a:lnTo>
                    <a:pt x="305" y="131"/>
                  </a:lnTo>
                  <a:lnTo>
                    <a:pt x="290" y="115"/>
                  </a:lnTo>
                  <a:lnTo>
                    <a:pt x="277" y="99"/>
                  </a:lnTo>
                  <a:lnTo>
                    <a:pt x="265" y="84"/>
                  </a:lnTo>
                  <a:lnTo>
                    <a:pt x="257" y="72"/>
                  </a:lnTo>
                  <a:close/>
                </a:path>
              </a:pathLst>
            </a:custGeom>
            <a:solidFill>
              <a:srgbClr val="99336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86" name="Freeform 161"/>
            <p:cNvSpPr>
              <a:spLocks/>
            </p:cNvSpPr>
            <p:nvPr/>
          </p:nvSpPr>
          <p:spPr bwMode="auto">
            <a:xfrm>
              <a:off x="5739" y="5250"/>
              <a:ext cx="338" cy="300"/>
            </a:xfrm>
            <a:custGeom>
              <a:avLst/>
              <a:gdLst>
                <a:gd name="T0" fmla="*/ 1 w 676"/>
                <a:gd name="T1" fmla="*/ 1 h 599"/>
                <a:gd name="T2" fmla="*/ 1 w 676"/>
                <a:gd name="T3" fmla="*/ 1 h 599"/>
                <a:gd name="T4" fmla="*/ 1 w 676"/>
                <a:gd name="T5" fmla="*/ 1 h 599"/>
                <a:gd name="T6" fmla="*/ 1 w 676"/>
                <a:gd name="T7" fmla="*/ 1 h 599"/>
                <a:gd name="T8" fmla="*/ 1 w 676"/>
                <a:gd name="T9" fmla="*/ 1 h 599"/>
                <a:gd name="T10" fmla="*/ 1 w 676"/>
                <a:gd name="T11" fmla="*/ 1 h 599"/>
                <a:gd name="T12" fmla="*/ 1 w 676"/>
                <a:gd name="T13" fmla="*/ 1 h 599"/>
                <a:gd name="T14" fmla="*/ 1 w 676"/>
                <a:gd name="T15" fmla="*/ 1 h 599"/>
                <a:gd name="T16" fmla="*/ 1 w 676"/>
                <a:gd name="T17" fmla="*/ 1 h 599"/>
                <a:gd name="T18" fmla="*/ 1 w 676"/>
                <a:gd name="T19" fmla="*/ 1 h 599"/>
                <a:gd name="T20" fmla="*/ 1 w 676"/>
                <a:gd name="T21" fmla="*/ 1 h 599"/>
                <a:gd name="T22" fmla="*/ 1 w 676"/>
                <a:gd name="T23" fmla="*/ 1 h 599"/>
                <a:gd name="T24" fmla="*/ 1 w 676"/>
                <a:gd name="T25" fmla="*/ 1 h 599"/>
                <a:gd name="T26" fmla="*/ 1 w 676"/>
                <a:gd name="T27" fmla="*/ 1 h 599"/>
                <a:gd name="T28" fmla="*/ 1 w 676"/>
                <a:gd name="T29" fmla="*/ 1 h 599"/>
                <a:gd name="T30" fmla="*/ 1 w 676"/>
                <a:gd name="T31" fmla="*/ 1 h 599"/>
                <a:gd name="T32" fmla="*/ 1 w 676"/>
                <a:gd name="T33" fmla="*/ 1 h 599"/>
                <a:gd name="T34" fmla="*/ 1 w 676"/>
                <a:gd name="T35" fmla="*/ 1 h 599"/>
                <a:gd name="T36" fmla="*/ 1 w 676"/>
                <a:gd name="T37" fmla="*/ 1 h 599"/>
                <a:gd name="T38" fmla="*/ 1 w 676"/>
                <a:gd name="T39" fmla="*/ 1 h 599"/>
                <a:gd name="T40" fmla="*/ 1 w 676"/>
                <a:gd name="T41" fmla="*/ 1 h 599"/>
                <a:gd name="T42" fmla="*/ 1 w 676"/>
                <a:gd name="T43" fmla="*/ 1 h 599"/>
                <a:gd name="T44" fmla="*/ 1 w 676"/>
                <a:gd name="T45" fmla="*/ 1 h 599"/>
                <a:gd name="T46" fmla="*/ 1 w 676"/>
                <a:gd name="T47" fmla="*/ 1 h 599"/>
                <a:gd name="T48" fmla="*/ 1 w 676"/>
                <a:gd name="T49" fmla="*/ 1 h 599"/>
                <a:gd name="T50" fmla="*/ 1 w 676"/>
                <a:gd name="T51" fmla="*/ 1 h 599"/>
                <a:gd name="T52" fmla="*/ 1 w 676"/>
                <a:gd name="T53" fmla="*/ 1 h 599"/>
                <a:gd name="T54" fmla="*/ 1 w 676"/>
                <a:gd name="T55" fmla="*/ 1 h 599"/>
                <a:gd name="T56" fmla="*/ 1 w 676"/>
                <a:gd name="T57" fmla="*/ 1 h 599"/>
                <a:gd name="T58" fmla="*/ 1 w 676"/>
                <a:gd name="T59" fmla="*/ 1 h 599"/>
                <a:gd name="T60" fmla="*/ 1 w 676"/>
                <a:gd name="T61" fmla="*/ 1 h 599"/>
                <a:gd name="T62" fmla="*/ 1 w 676"/>
                <a:gd name="T63" fmla="*/ 1 h 599"/>
                <a:gd name="T64" fmla="*/ 1 w 676"/>
                <a:gd name="T65" fmla="*/ 1 h 599"/>
                <a:gd name="T66" fmla="*/ 1 w 676"/>
                <a:gd name="T67" fmla="*/ 1 h 599"/>
                <a:gd name="T68" fmla="*/ 1 w 676"/>
                <a:gd name="T69" fmla="*/ 1 h 599"/>
                <a:gd name="T70" fmla="*/ 1 w 676"/>
                <a:gd name="T71" fmla="*/ 1 h 599"/>
                <a:gd name="T72" fmla="*/ 1 w 676"/>
                <a:gd name="T73" fmla="*/ 1 h 599"/>
                <a:gd name="T74" fmla="*/ 1 w 676"/>
                <a:gd name="T75" fmla="*/ 1 h 599"/>
                <a:gd name="T76" fmla="*/ 1 w 676"/>
                <a:gd name="T77" fmla="*/ 1 h 599"/>
                <a:gd name="T78" fmla="*/ 1 w 676"/>
                <a:gd name="T79" fmla="*/ 1 h 599"/>
                <a:gd name="T80" fmla="*/ 1 w 676"/>
                <a:gd name="T81" fmla="*/ 1 h 599"/>
                <a:gd name="T82" fmla="*/ 1 w 676"/>
                <a:gd name="T83" fmla="*/ 1 h 599"/>
                <a:gd name="T84" fmla="*/ 1 w 676"/>
                <a:gd name="T85" fmla="*/ 1 h 599"/>
                <a:gd name="T86" fmla="*/ 1 w 676"/>
                <a:gd name="T87" fmla="*/ 1 h 599"/>
                <a:gd name="T88" fmla="*/ 1 w 676"/>
                <a:gd name="T89" fmla="*/ 1 h 599"/>
                <a:gd name="T90" fmla="*/ 1 w 676"/>
                <a:gd name="T91" fmla="*/ 1 h 599"/>
                <a:gd name="T92" fmla="*/ 1 w 676"/>
                <a:gd name="T93" fmla="*/ 1 h 599"/>
                <a:gd name="T94" fmla="*/ 1 w 676"/>
                <a:gd name="T95" fmla="*/ 1 h 599"/>
                <a:gd name="T96" fmla="*/ 1 w 676"/>
                <a:gd name="T97" fmla="*/ 1 h 599"/>
                <a:gd name="T98" fmla="*/ 1 w 676"/>
                <a:gd name="T99" fmla="*/ 1 h 599"/>
                <a:gd name="T100" fmla="*/ 1 w 676"/>
                <a:gd name="T101" fmla="*/ 1 h 599"/>
                <a:gd name="T102" fmla="*/ 1 w 676"/>
                <a:gd name="T103" fmla="*/ 1 h 599"/>
                <a:gd name="T104" fmla="*/ 1 w 676"/>
                <a:gd name="T105" fmla="*/ 1 h 599"/>
                <a:gd name="T106" fmla="*/ 1 w 676"/>
                <a:gd name="T107" fmla="*/ 1 h 599"/>
                <a:gd name="T108" fmla="*/ 1 w 676"/>
                <a:gd name="T109" fmla="*/ 1 h 599"/>
                <a:gd name="T110" fmla="*/ 1 w 676"/>
                <a:gd name="T111" fmla="*/ 1 h 599"/>
                <a:gd name="T112" fmla="*/ 1 w 676"/>
                <a:gd name="T113" fmla="*/ 1 h 599"/>
                <a:gd name="T114" fmla="*/ 1 w 676"/>
                <a:gd name="T115" fmla="*/ 1 h 599"/>
                <a:gd name="T116" fmla="*/ 1 w 676"/>
                <a:gd name="T117" fmla="*/ 1 h 5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6"/>
                <a:gd name="T178" fmla="*/ 0 h 599"/>
                <a:gd name="T179" fmla="*/ 676 w 676"/>
                <a:gd name="T180" fmla="*/ 599 h 5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6" h="599">
                  <a:moveTo>
                    <a:pt x="407" y="346"/>
                  </a:moveTo>
                  <a:lnTo>
                    <a:pt x="384" y="346"/>
                  </a:lnTo>
                  <a:lnTo>
                    <a:pt x="364" y="351"/>
                  </a:lnTo>
                  <a:lnTo>
                    <a:pt x="346" y="363"/>
                  </a:lnTo>
                  <a:lnTo>
                    <a:pt x="330" y="377"/>
                  </a:lnTo>
                  <a:lnTo>
                    <a:pt x="316" y="397"/>
                  </a:lnTo>
                  <a:lnTo>
                    <a:pt x="306" y="416"/>
                  </a:lnTo>
                  <a:lnTo>
                    <a:pt x="297" y="437"/>
                  </a:lnTo>
                  <a:lnTo>
                    <a:pt x="292" y="458"/>
                  </a:lnTo>
                  <a:lnTo>
                    <a:pt x="286" y="414"/>
                  </a:lnTo>
                  <a:lnTo>
                    <a:pt x="279" y="360"/>
                  </a:lnTo>
                  <a:lnTo>
                    <a:pt x="269" y="314"/>
                  </a:lnTo>
                  <a:lnTo>
                    <a:pt x="252" y="294"/>
                  </a:lnTo>
                  <a:lnTo>
                    <a:pt x="242" y="299"/>
                  </a:lnTo>
                  <a:lnTo>
                    <a:pt x="233" y="313"/>
                  </a:lnTo>
                  <a:lnTo>
                    <a:pt x="227" y="334"/>
                  </a:lnTo>
                  <a:lnTo>
                    <a:pt x="223" y="355"/>
                  </a:lnTo>
                  <a:lnTo>
                    <a:pt x="220" y="367"/>
                  </a:lnTo>
                  <a:lnTo>
                    <a:pt x="216" y="381"/>
                  </a:lnTo>
                  <a:lnTo>
                    <a:pt x="209" y="397"/>
                  </a:lnTo>
                  <a:lnTo>
                    <a:pt x="202" y="411"/>
                  </a:lnTo>
                  <a:lnTo>
                    <a:pt x="192" y="423"/>
                  </a:lnTo>
                  <a:lnTo>
                    <a:pt x="180" y="430"/>
                  </a:lnTo>
                  <a:lnTo>
                    <a:pt x="167" y="430"/>
                  </a:lnTo>
                  <a:lnTo>
                    <a:pt x="152" y="421"/>
                  </a:lnTo>
                  <a:lnTo>
                    <a:pt x="136" y="404"/>
                  </a:lnTo>
                  <a:lnTo>
                    <a:pt x="127" y="386"/>
                  </a:lnTo>
                  <a:lnTo>
                    <a:pt x="122" y="367"/>
                  </a:lnTo>
                  <a:lnTo>
                    <a:pt x="122" y="346"/>
                  </a:lnTo>
                  <a:lnTo>
                    <a:pt x="125" y="325"/>
                  </a:lnTo>
                  <a:lnTo>
                    <a:pt x="129" y="306"/>
                  </a:lnTo>
                  <a:lnTo>
                    <a:pt x="133" y="288"/>
                  </a:lnTo>
                  <a:lnTo>
                    <a:pt x="139" y="271"/>
                  </a:lnTo>
                  <a:lnTo>
                    <a:pt x="142" y="255"/>
                  </a:lnTo>
                  <a:lnTo>
                    <a:pt x="142" y="238"/>
                  </a:lnTo>
                  <a:lnTo>
                    <a:pt x="140" y="220"/>
                  </a:lnTo>
                  <a:lnTo>
                    <a:pt x="136" y="204"/>
                  </a:lnTo>
                  <a:lnTo>
                    <a:pt x="130" y="189"/>
                  </a:lnTo>
                  <a:lnTo>
                    <a:pt x="123" y="173"/>
                  </a:lnTo>
                  <a:lnTo>
                    <a:pt x="115" y="159"/>
                  </a:lnTo>
                  <a:lnTo>
                    <a:pt x="105" y="145"/>
                  </a:lnTo>
                  <a:lnTo>
                    <a:pt x="110" y="177"/>
                  </a:lnTo>
                  <a:lnTo>
                    <a:pt x="110" y="211"/>
                  </a:lnTo>
                  <a:lnTo>
                    <a:pt x="106" y="241"/>
                  </a:lnTo>
                  <a:lnTo>
                    <a:pt x="102" y="262"/>
                  </a:lnTo>
                  <a:lnTo>
                    <a:pt x="99" y="276"/>
                  </a:lnTo>
                  <a:lnTo>
                    <a:pt x="97" y="294"/>
                  </a:lnTo>
                  <a:lnTo>
                    <a:pt x="97" y="311"/>
                  </a:lnTo>
                  <a:lnTo>
                    <a:pt x="99" y="330"/>
                  </a:lnTo>
                  <a:lnTo>
                    <a:pt x="102" y="376"/>
                  </a:lnTo>
                  <a:lnTo>
                    <a:pt x="100" y="414"/>
                  </a:lnTo>
                  <a:lnTo>
                    <a:pt x="93" y="451"/>
                  </a:lnTo>
                  <a:lnTo>
                    <a:pt x="79" y="489"/>
                  </a:lnTo>
                  <a:lnTo>
                    <a:pt x="79" y="440"/>
                  </a:lnTo>
                  <a:lnTo>
                    <a:pt x="72" y="397"/>
                  </a:lnTo>
                  <a:lnTo>
                    <a:pt x="60" y="365"/>
                  </a:lnTo>
                  <a:lnTo>
                    <a:pt x="50" y="348"/>
                  </a:lnTo>
                  <a:lnTo>
                    <a:pt x="40" y="335"/>
                  </a:lnTo>
                  <a:lnTo>
                    <a:pt x="33" y="321"/>
                  </a:lnTo>
                  <a:lnTo>
                    <a:pt x="29" y="308"/>
                  </a:lnTo>
                  <a:lnTo>
                    <a:pt x="33" y="294"/>
                  </a:lnTo>
                  <a:lnTo>
                    <a:pt x="37" y="290"/>
                  </a:lnTo>
                  <a:lnTo>
                    <a:pt x="43" y="290"/>
                  </a:lnTo>
                  <a:lnTo>
                    <a:pt x="49" y="294"/>
                  </a:lnTo>
                  <a:lnTo>
                    <a:pt x="55" y="301"/>
                  </a:lnTo>
                  <a:lnTo>
                    <a:pt x="62" y="309"/>
                  </a:lnTo>
                  <a:lnTo>
                    <a:pt x="67" y="318"/>
                  </a:lnTo>
                  <a:lnTo>
                    <a:pt x="75" y="328"/>
                  </a:lnTo>
                  <a:lnTo>
                    <a:pt x="80" y="339"/>
                  </a:lnTo>
                  <a:lnTo>
                    <a:pt x="80" y="308"/>
                  </a:lnTo>
                  <a:lnTo>
                    <a:pt x="73" y="269"/>
                  </a:lnTo>
                  <a:lnTo>
                    <a:pt x="63" y="236"/>
                  </a:lnTo>
                  <a:lnTo>
                    <a:pt x="55" y="217"/>
                  </a:lnTo>
                  <a:lnTo>
                    <a:pt x="49" y="206"/>
                  </a:lnTo>
                  <a:lnTo>
                    <a:pt x="47" y="194"/>
                  </a:lnTo>
                  <a:lnTo>
                    <a:pt x="47" y="183"/>
                  </a:lnTo>
                  <a:lnTo>
                    <a:pt x="50" y="173"/>
                  </a:lnTo>
                  <a:lnTo>
                    <a:pt x="52" y="166"/>
                  </a:lnTo>
                  <a:lnTo>
                    <a:pt x="49" y="156"/>
                  </a:lnTo>
                  <a:lnTo>
                    <a:pt x="45" y="142"/>
                  </a:lnTo>
                  <a:lnTo>
                    <a:pt x="39" y="128"/>
                  </a:lnTo>
                  <a:lnTo>
                    <a:pt x="30" y="112"/>
                  </a:lnTo>
                  <a:lnTo>
                    <a:pt x="22" y="96"/>
                  </a:lnTo>
                  <a:lnTo>
                    <a:pt x="12" y="80"/>
                  </a:lnTo>
                  <a:lnTo>
                    <a:pt x="0" y="65"/>
                  </a:lnTo>
                  <a:lnTo>
                    <a:pt x="2" y="56"/>
                  </a:lnTo>
                  <a:lnTo>
                    <a:pt x="3" y="47"/>
                  </a:lnTo>
                  <a:lnTo>
                    <a:pt x="3" y="40"/>
                  </a:lnTo>
                  <a:lnTo>
                    <a:pt x="3" y="35"/>
                  </a:lnTo>
                  <a:lnTo>
                    <a:pt x="3" y="28"/>
                  </a:lnTo>
                  <a:lnTo>
                    <a:pt x="6" y="19"/>
                  </a:lnTo>
                  <a:lnTo>
                    <a:pt x="7" y="11"/>
                  </a:lnTo>
                  <a:lnTo>
                    <a:pt x="12" y="0"/>
                  </a:lnTo>
                  <a:lnTo>
                    <a:pt x="23" y="5"/>
                  </a:lnTo>
                  <a:lnTo>
                    <a:pt x="32" y="12"/>
                  </a:lnTo>
                  <a:lnTo>
                    <a:pt x="37" y="21"/>
                  </a:lnTo>
                  <a:lnTo>
                    <a:pt x="43" y="32"/>
                  </a:lnTo>
                  <a:lnTo>
                    <a:pt x="47" y="40"/>
                  </a:lnTo>
                  <a:lnTo>
                    <a:pt x="55" y="49"/>
                  </a:lnTo>
                  <a:lnTo>
                    <a:pt x="63" y="56"/>
                  </a:lnTo>
                  <a:lnTo>
                    <a:pt x="77" y="63"/>
                  </a:lnTo>
                  <a:lnTo>
                    <a:pt x="90" y="68"/>
                  </a:lnTo>
                  <a:lnTo>
                    <a:pt x="105" y="79"/>
                  </a:lnTo>
                  <a:lnTo>
                    <a:pt x="120" y="91"/>
                  </a:lnTo>
                  <a:lnTo>
                    <a:pt x="137" y="105"/>
                  </a:lnTo>
                  <a:lnTo>
                    <a:pt x="153" y="121"/>
                  </a:lnTo>
                  <a:lnTo>
                    <a:pt x="169" y="133"/>
                  </a:lnTo>
                  <a:lnTo>
                    <a:pt x="180" y="143"/>
                  </a:lnTo>
                  <a:lnTo>
                    <a:pt x="190" y="149"/>
                  </a:lnTo>
                  <a:lnTo>
                    <a:pt x="203" y="156"/>
                  </a:lnTo>
                  <a:lnTo>
                    <a:pt x="215" y="166"/>
                  </a:lnTo>
                  <a:lnTo>
                    <a:pt x="223" y="177"/>
                  </a:lnTo>
                  <a:lnTo>
                    <a:pt x="232" y="187"/>
                  </a:lnTo>
                  <a:lnTo>
                    <a:pt x="239" y="197"/>
                  </a:lnTo>
                  <a:lnTo>
                    <a:pt x="246" y="206"/>
                  </a:lnTo>
                  <a:lnTo>
                    <a:pt x="252" y="215"/>
                  </a:lnTo>
                  <a:lnTo>
                    <a:pt x="259" y="222"/>
                  </a:lnTo>
                  <a:lnTo>
                    <a:pt x="269" y="231"/>
                  </a:lnTo>
                  <a:lnTo>
                    <a:pt x="287" y="245"/>
                  </a:lnTo>
                  <a:lnTo>
                    <a:pt x="309" y="264"/>
                  </a:lnTo>
                  <a:lnTo>
                    <a:pt x="333" y="283"/>
                  </a:lnTo>
                  <a:lnTo>
                    <a:pt x="357" y="304"/>
                  </a:lnTo>
                  <a:lnTo>
                    <a:pt x="380" y="323"/>
                  </a:lnTo>
                  <a:lnTo>
                    <a:pt x="397" y="337"/>
                  </a:lnTo>
                  <a:lnTo>
                    <a:pt x="407" y="346"/>
                  </a:lnTo>
                  <a:lnTo>
                    <a:pt x="413" y="351"/>
                  </a:lnTo>
                  <a:lnTo>
                    <a:pt x="419" y="356"/>
                  </a:lnTo>
                  <a:lnTo>
                    <a:pt x="424" y="360"/>
                  </a:lnTo>
                  <a:lnTo>
                    <a:pt x="430" y="362"/>
                  </a:lnTo>
                  <a:lnTo>
                    <a:pt x="442" y="363"/>
                  </a:lnTo>
                  <a:lnTo>
                    <a:pt x="450" y="363"/>
                  </a:lnTo>
                  <a:lnTo>
                    <a:pt x="457" y="365"/>
                  </a:lnTo>
                  <a:lnTo>
                    <a:pt x="463" y="369"/>
                  </a:lnTo>
                  <a:lnTo>
                    <a:pt x="473" y="374"/>
                  </a:lnTo>
                  <a:lnTo>
                    <a:pt x="490" y="383"/>
                  </a:lnTo>
                  <a:lnTo>
                    <a:pt x="512" y="393"/>
                  </a:lnTo>
                  <a:lnTo>
                    <a:pt x="536" y="404"/>
                  </a:lnTo>
                  <a:lnTo>
                    <a:pt x="559" y="416"/>
                  </a:lnTo>
                  <a:lnTo>
                    <a:pt x="579" y="428"/>
                  </a:lnTo>
                  <a:lnTo>
                    <a:pt x="594" y="439"/>
                  </a:lnTo>
                  <a:lnTo>
                    <a:pt x="603" y="449"/>
                  </a:lnTo>
                  <a:lnTo>
                    <a:pt x="611" y="465"/>
                  </a:lnTo>
                  <a:lnTo>
                    <a:pt x="620" y="479"/>
                  </a:lnTo>
                  <a:lnTo>
                    <a:pt x="627" y="489"/>
                  </a:lnTo>
                  <a:lnTo>
                    <a:pt x="633" y="500"/>
                  </a:lnTo>
                  <a:lnTo>
                    <a:pt x="641" y="503"/>
                  </a:lnTo>
                  <a:lnTo>
                    <a:pt x="649" y="508"/>
                  </a:lnTo>
                  <a:lnTo>
                    <a:pt x="656" y="514"/>
                  </a:lnTo>
                  <a:lnTo>
                    <a:pt x="663" y="519"/>
                  </a:lnTo>
                  <a:lnTo>
                    <a:pt x="667" y="522"/>
                  </a:lnTo>
                  <a:lnTo>
                    <a:pt x="670" y="526"/>
                  </a:lnTo>
                  <a:lnTo>
                    <a:pt x="673" y="528"/>
                  </a:lnTo>
                  <a:lnTo>
                    <a:pt x="676" y="531"/>
                  </a:lnTo>
                  <a:lnTo>
                    <a:pt x="664" y="531"/>
                  </a:lnTo>
                  <a:lnTo>
                    <a:pt x="651" y="535"/>
                  </a:lnTo>
                  <a:lnTo>
                    <a:pt x="639" y="540"/>
                  </a:lnTo>
                  <a:lnTo>
                    <a:pt x="626" y="549"/>
                  </a:lnTo>
                  <a:lnTo>
                    <a:pt x="614" y="559"/>
                  </a:lnTo>
                  <a:lnTo>
                    <a:pt x="603" y="571"/>
                  </a:lnTo>
                  <a:lnTo>
                    <a:pt x="593" y="583"/>
                  </a:lnTo>
                  <a:lnTo>
                    <a:pt x="584" y="596"/>
                  </a:lnTo>
                  <a:lnTo>
                    <a:pt x="580" y="590"/>
                  </a:lnTo>
                  <a:lnTo>
                    <a:pt x="574" y="587"/>
                  </a:lnTo>
                  <a:lnTo>
                    <a:pt x="567" y="582"/>
                  </a:lnTo>
                  <a:lnTo>
                    <a:pt x="560" y="578"/>
                  </a:lnTo>
                  <a:lnTo>
                    <a:pt x="556" y="577"/>
                  </a:lnTo>
                  <a:lnTo>
                    <a:pt x="550" y="578"/>
                  </a:lnTo>
                  <a:lnTo>
                    <a:pt x="544" y="580"/>
                  </a:lnTo>
                  <a:lnTo>
                    <a:pt x="539" y="582"/>
                  </a:lnTo>
                  <a:lnTo>
                    <a:pt x="532" y="585"/>
                  </a:lnTo>
                  <a:lnTo>
                    <a:pt x="526" y="590"/>
                  </a:lnTo>
                  <a:lnTo>
                    <a:pt x="520" y="594"/>
                  </a:lnTo>
                  <a:lnTo>
                    <a:pt x="514" y="599"/>
                  </a:lnTo>
                  <a:lnTo>
                    <a:pt x="513" y="582"/>
                  </a:lnTo>
                  <a:lnTo>
                    <a:pt x="514" y="564"/>
                  </a:lnTo>
                  <a:lnTo>
                    <a:pt x="516" y="549"/>
                  </a:lnTo>
                  <a:lnTo>
                    <a:pt x="519" y="533"/>
                  </a:lnTo>
                  <a:lnTo>
                    <a:pt x="526" y="517"/>
                  </a:lnTo>
                  <a:lnTo>
                    <a:pt x="534" y="503"/>
                  </a:lnTo>
                  <a:lnTo>
                    <a:pt x="547" y="489"/>
                  </a:lnTo>
                  <a:lnTo>
                    <a:pt x="564" y="479"/>
                  </a:lnTo>
                  <a:lnTo>
                    <a:pt x="559" y="477"/>
                  </a:lnTo>
                  <a:lnTo>
                    <a:pt x="553" y="475"/>
                  </a:lnTo>
                  <a:lnTo>
                    <a:pt x="544" y="477"/>
                  </a:lnTo>
                  <a:lnTo>
                    <a:pt x="536" y="479"/>
                  </a:lnTo>
                  <a:lnTo>
                    <a:pt x="527" y="487"/>
                  </a:lnTo>
                  <a:lnTo>
                    <a:pt x="517" y="500"/>
                  </a:lnTo>
                  <a:lnTo>
                    <a:pt x="506" y="519"/>
                  </a:lnTo>
                  <a:lnTo>
                    <a:pt x="496" y="547"/>
                  </a:lnTo>
                  <a:lnTo>
                    <a:pt x="483" y="536"/>
                  </a:lnTo>
                  <a:lnTo>
                    <a:pt x="473" y="521"/>
                  </a:lnTo>
                  <a:lnTo>
                    <a:pt x="463" y="501"/>
                  </a:lnTo>
                  <a:lnTo>
                    <a:pt x="454" y="482"/>
                  </a:lnTo>
                  <a:lnTo>
                    <a:pt x="450" y="472"/>
                  </a:lnTo>
                  <a:lnTo>
                    <a:pt x="444" y="465"/>
                  </a:lnTo>
                  <a:lnTo>
                    <a:pt x="439" y="458"/>
                  </a:lnTo>
                  <a:lnTo>
                    <a:pt x="434" y="454"/>
                  </a:lnTo>
                  <a:lnTo>
                    <a:pt x="429" y="452"/>
                  </a:lnTo>
                  <a:lnTo>
                    <a:pt x="423" y="452"/>
                  </a:lnTo>
                  <a:lnTo>
                    <a:pt x="417" y="454"/>
                  </a:lnTo>
                  <a:lnTo>
                    <a:pt x="412" y="459"/>
                  </a:lnTo>
                  <a:lnTo>
                    <a:pt x="406" y="466"/>
                  </a:lnTo>
                  <a:lnTo>
                    <a:pt x="400" y="473"/>
                  </a:lnTo>
                  <a:lnTo>
                    <a:pt x="393" y="480"/>
                  </a:lnTo>
                  <a:lnTo>
                    <a:pt x="387" y="487"/>
                  </a:lnTo>
                  <a:lnTo>
                    <a:pt x="382" y="493"/>
                  </a:lnTo>
                  <a:lnTo>
                    <a:pt x="376" y="496"/>
                  </a:lnTo>
                  <a:lnTo>
                    <a:pt x="372" y="496"/>
                  </a:lnTo>
                  <a:lnTo>
                    <a:pt x="366" y="494"/>
                  </a:lnTo>
                  <a:lnTo>
                    <a:pt x="362" y="482"/>
                  </a:lnTo>
                  <a:lnTo>
                    <a:pt x="364" y="468"/>
                  </a:lnTo>
                  <a:lnTo>
                    <a:pt x="370" y="454"/>
                  </a:lnTo>
                  <a:lnTo>
                    <a:pt x="379" y="444"/>
                  </a:lnTo>
                  <a:lnTo>
                    <a:pt x="387" y="433"/>
                  </a:lnTo>
                  <a:lnTo>
                    <a:pt x="396" y="423"/>
                  </a:lnTo>
                  <a:lnTo>
                    <a:pt x="399" y="411"/>
                  </a:lnTo>
                  <a:lnTo>
                    <a:pt x="394" y="400"/>
                  </a:lnTo>
                  <a:lnTo>
                    <a:pt x="389" y="397"/>
                  </a:lnTo>
                  <a:lnTo>
                    <a:pt x="382" y="398"/>
                  </a:lnTo>
                  <a:lnTo>
                    <a:pt x="374" y="404"/>
                  </a:lnTo>
                  <a:lnTo>
                    <a:pt x="367" y="411"/>
                  </a:lnTo>
                  <a:lnTo>
                    <a:pt x="359" y="421"/>
                  </a:lnTo>
                  <a:lnTo>
                    <a:pt x="352" y="432"/>
                  </a:lnTo>
                  <a:lnTo>
                    <a:pt x="344" y="442"/>
                  </a:lnTo>
                  <a:lnTo>
                    <a:pt x="339" y="452"/>
                  </a:lnTo>
                  <a:lnTo>
                    <a:pt x="330" y="468"/>
                  </a:lnTo>
                  <a:lnTo>
                    <a:pt x="324" y="475"/>
                  </a:lnTo>
                  <a:lnTo>
                    <a:pt x="319" y="477"/>
                  </a:lnTo>
                  <a:lnTo>
                    <a:pt x="313" y="477"/>
                  </a:lnTo>
                  <a:lnTo>
                    <a:pt x="312" y="461"/>
                  </a:lnTo>
                  <a:lnTo>
                    <a:pt x="313" y="444"/>
                  </a:lnTo>
                  <a:lnTo>
                    <a:pt x="317" y="425"/>
                  </a:lnTo>
                  <a:lnTo>
                    <a:pt x="326" y="407"/>
                  </a:lnTo>
                  <a:lnTo>
                    <a:pt x="339" y="390"/>
                  </a:lnTo>
                  <a:lnTo>
                    <a:pt x="356" y="372"/>
                  </a:lnTo>
                  <a:lnTo>
                    <a:pt x="379" y="358"/>
                  </a:lnTo>
                  <a:lnTo>
                    <a:pt x="407" y="34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87" name="Freeform 162"/>
            <p:cNvSpPr>
              <a:spLocks/>
            </p:cNvSpPr>
            <p:nvPr/>
          </p:nvSpPr>
          <p:spPr bwMode="auto">
            <a:xfrm>
              <a:off x="5825" y="5578"/>
              <a:ext cx="27" cy="19"/>
            </a:xfrm>
            <a:custGeom>
              <a:avLst/>
              <a:gdLst>
                <a:gd name="T0" fmla="*/ 1 w 54"/>
                <a:gd name="T1" fmla="*/ 1 h 37"/>
                <a:gd name="T2" fmla="*/ 1 w 54"/>
                <a:gd name="T3" fmla="*/ 1 h 37"/>
                <a:gd name="T4" fmla="*/ 1 w 54"/>
                <a:gd name="T5" fmla="*/ 1 h 37"/>
                <a:gd name="T6" fmla="*/ 1 w 54"/>
                <a:gd name="T7" fmla="*/ 1 h 37"/>
                <a:gd name="T8" fmla="*/ 1 w 54"/>
                <a:gd name="T9" fmla="*/ 1 h 37"/>
                <a:gd name="T10" fmla="*/ 1 w 54"/>
                <a:gd name="T11" fmla="*/ 1 h 37"/>
                <a:gd name="T12" fmla="*/ 1 w 54"/>
                <a:gd name="T13" fmla="*/ 1 h 37"/>
                <a:gd name="T14" fmla="*/ 1 w 54"/>
                <a:gd name="T15" fmla="*/ 1 h 37"/>
                <a:gd name="T16" fmla="*/ 0 w 54"/>
                <a:gd name="T17" fmla="*/ 0 h 37"/>
                <a:gd name="T18" fmla="*/ 1 w 54"/>
                <a:gd name="T19" fmla="*/ 1 h 37"/>
                <a:gd name="T20" fmla="*/ 1 w 54"/>
                <a:gd name="T21" fmla="*/ 1 h 37"/>
                <a:gd name="T22" fmla="*/ 1 w 54"/>
                <a:gd name="T23" fmla="*/ 1 h 37"/>
                <a:gd name="T24" fmla="*/ 1 w 54"/>
                <a:gd name="T25" fmla="*/ 1 h 37"/>
                <a:gd name="T26" fmla="*/ 1 w 54"/>
                <a:gd name="T27" fmla="*/ 1 h 37"/>
                <a:gd name="T28" fmla="*/ 1 w 54"/>
                <a:gd name="T29" fmla="*/ 1 h 37"/>
                <a:gd name="T30" fmla="*/ 1 w 54"/>
                <a:gd name="T31" fmla="*/ 1 h 37"/>
                <a:gd name="T32" fmla="*/ 1 w 54"/>
                <a:gd name="T33" fmla="*/ 1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7"/>
                <a:gd name="T53" fmla="*/ 54 w 54"/>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7">
                  <a:moveTo>
                    <a:pt x="54" y="14"/>
                  </a:moveTo>
                  <a:lnTo>
                    <a:pt x="50" y="14"/>
                  </a:lnTo>
                  <a:lnTo>
                    <a:pt x="43" y="14"/>
                  </a:lnTo>
                  <a:lnTo>
                    <a:pt x="35" y="14"/>
                  </a:lnTo>
                  <a:lnTo>
                    <a:pt x="27" y="12"/>
                  </a:lnTo>
                  <a:lnTo>
                    <a:pt x="18" y="10"/>
                  </a:lnTo>
                  <a:lnTo>
                    <a:pt x="11" y="9"/>
                  </a:lnTo>
                  <a:lnTo>
                    <a:pt x="4" y="5"/>
                  </a:lnTo>
                  <a:lnTo>
                    <a:pt x="0" y="0"/>
                  </a:lnTo>
                  <a:lnTo>
                    <a:pt x="10" y="12"/>
                  </a:lnTo>
                  <a:lnTo>
                    <a:pt x="20" y="23"/>
                  </a:lnTo>
                  <a:lnTo>
                    <a:pt x="28" y="31"/>
                  </a:lnTo>
                  <a:lnTo>
                    <a:pt x="33" y="37"/>
                  </a:lnTo>
                  <a:lnTo>
                    <a:pt x="38" y="30"/>
                  </a:lnTo>
                  <a:lnTo>
                    <a:pt x="44" y="23"/>
                  </a:lnTo>
                  <a:lnTo>
                    <a:pt x="50" y="17"/>
                  </a:lnTo>
                  <a:lnTo>
                    <a:pt x="54"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88" name="Freeform 163"/>
            <p:cNvSpPr>
              <a:spLocks/>
            </p:cNvSpPr>
            <p:nvPr/>
          </p:nvSpPr>
          <p:spPr bwMode="auto">
            <a:xfrm>
              <a:off x="5876" y="5585"/>
              <a:ext cx="53" cy="20"/>
            </a:xfrm>
            <a:custGeom>
              <a:avLst/>
              <a:gdLst>
                <a:gd name="T0" fmla="*/ 0 w 107"/>
                <a:gd name="T1" fmla="*/ 0 h 38"/>
                <a:gd name="T2" fmla="*/ 0 w 107"/>
                <a:gd name="T3" fmla="*/ 1 h 38"/>
                <a:gd name="T4" fmla="*/ 0 w 107"/>
                <a:gd name="T5" fmla="*/ 1 h 38"/>
                <a:gd name="T6" fmla="*/ 0 w 107"/>
                <a:gd name="T7" fmla="*/ 1 h 38"/>
                <a:gd name="T8" fmla="*/ 0 w 107"/>
                <a:gd name="T9" fmla="*/ 1 h 38"/>
                <a:gd name="T10" fmla="*/ 0 w 107"/>
                <a:gd name="T11" fmla="*/ 1 h 38"/>
                <a:gd name="T12" fmla="*/ 0 w 107"/>
                <a:gd name="T13" fmla="*/ 1 h 38"/>
                <a:gd name="T14" fmla="*/ 0 w 107"/>
                <a:gd name="T15" fmla="*/ 0 h 38"/>
                <a:gd name="T16" fmla="*/ 0 w 107"/>
                <a:gd name="T17" fmla="*/ 0 h 38"/>
                <a:gd name="T18" fmla="*/ 0 w 107"/>
                <a:gd name="T19" fmla="*/ 1 h 38"/>
                <a:gd name="T20" fmla="*/ 0 w 107"/>
                <a:gd name="T21" fmla="*/ 1 h 38"/>
                <a:gd name="T22" fmla="*/ 0 w 107"/>
                <a:gd name="T23" fmla="*/ 1 h 38"/>
                <a:gd name="T24" fmla="*/ 0 w 107"/>
                <a:gd name="T25" fmla="*/ 1 h 38"/>
                <a:gd name="T26" fmla="*/ 0 w 107"/>
                <a:gd name="T27" fmla="*/ 1 h 38"/>
                <a:gd name="T28" fmla="*/ 0 w 107"/>
                <a:gd name="T29" fmla="*/ 1 h 38"/>
                <a:gd name="T30" fmla="*/ 0 w 107"/>
                <a:gd name="T31" fmla="*/ 1 h 38"/>
                <a:gd name="T32" fmla="*/ 0 w 107"/>
                <a:gd name="T33" fmla="*/ 1 h 38"/>
                <a:gd name="T34" fmla="*/ 0 w 107"/>
                <a:gd name="T35" fmla="*/ 1 h 38"/>
                <a:gd name="T36" fmla="*/ 0 w 107"/>
                <a:gd name="T37" fmla="*/ 1 h 38"/>
                <a:gd name="T38" fmla="*/ 0 w 107"/>
                <a:gd name="T39" fmla="*/ 1 h 38"/>
                <a:gd name="T40" fmla="*/ 0 w 107"/>
                <a:gd name="T41" fmla="*/ 1 h 38"/>
                <a:gd name="T42" fmla="*/ 0 w 107"/>
                <a:gd name="T43" fmla="*/ 1 h 38"/>
                <a:gd name="T44" fmla="*/ 0 w 107"/>
                <a:gd name="T45" fmla="*/ 1 h 38"/>
                <a:gd name="T46" fmla="*/ 0 w 107"/>
                <a:gd name="T47" fmla="*/ 1 h 38"/>
                <a:gd name="T48" fmla="*/ 0 w 107"/>
                <a:gd name="T49" fmla="*/ 1 h 38"/>
                <a:gd name="T50" fmla="*/ 0 w 107"/>
                <a:gd name="T51" fmla="*/ 1 h 38"/>
                <a:gd name="T52" fmla="*/ 0 w 107"/>
                <a:gd name="T53" fmla="*/ 1 h 38"/>
                <a:gd name="T54" fmla="*/ 0 w 107"/>
                <a:gd name="T55" fmla="*/ 1 h 38"/>
                <a:gd name="T56" fmla="*/ 0 w 107"/>
                <a:gd name="T57" fmla="*/ 0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
                <a:gd name="T88" fmla="*/ 0 h 38"/>
                <a:gd name="T89" fmla="*/ 107 w 107"/>
                <a:gd name="T90" fmla="*/ 38 h 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 h="38">
                  <a:moveTo>
                    <a:pt x="107" y="0"/>
                  </a:moveTo>
                  <a:lnTo>
                    <a:pt x="101" y="2"/>
                  </a:lnTo>
                  <a:lnTo>
                    <a:pt x="93" y="2"/>
                  </a:lnTo>
                  <a:lnTo>
                    <a:pt x="86" y="2"/>
                  </a:lnTo>
                  <a:lnTo>
                    <a:pt x="76" y="2"/>
                  </a:lnTo>
                  <a:lnTo>
                    <a:pt x="67" y="2"/>
                  </a:lnTo>
                  <a:lnTo>
                    <a:pt x="59" y="2"/>
                  </a:lnTo>
                  <a:lnTo>
                    <a:pt x="51" y="0"/>
                  </a:lnTo>
                  <a:lnTo>
                    <a:pt x="44" y="0"/>
                  </a:lnTo>
                  <a:lnTo>
                    <a:pt x="41" y="3"/>
                  </a:lnTo>
                  <a:lnTo>
                    <a:pt x="36" y="7"/>
                  </a:lnTo>
                  <a:lnTo>
                    <a:pt x="30" y="10"/>
                  </a:lnTo>
                  <a:lnTo>
                    <a:pt x="23" y="14"/>
                  </a:lnTo>
                  <a:lnTo>
                    <a:pt x="16" y="16"/>
                  </a:lnTo>
                  <a:lnTo>
                    <a:pt x="9" y="19"/>
                  </a:lnTo>
                  <a:lnTo>
                    <a:pt x="4" y="21"/>
                  </a:lnTo>
                  <a:lnTo>
                    <a:pt x="0" y="23"/>
                  </a:lnTo>
                  <a:lnTo>
                    <a:pt x="0" y="28"/>
                  </a:lnTo>
                  <a:lnTo>
                    <a:pt x="1" y="31"/>
                  </a:lnTo>
                  <a:lnTo>
                    <a:pt x="3" y="37"/>
                  </a:lnTo>
                  <a:lnTo>
                    <a:pt x="6" y="38"/>
                  </a:lnTo>
                  <a:lnTo>
                    <a:pt x="14" y="35"/>
                  </a:lnTo>
                  <a:lnTo>
                    <a:pt x="27" y="30"/>
                  </a:lnTo>
                  <a:lnTo>
                    <a:pt x="41" y="24"/>
                  </a:lnTo>
                  <a:lnTo>
                    <a:pt x="57" y="19"/>
                  </a:lnTo>
                  <a:lnTo>
                    <a:pt x="71" y="12"/>
                  </a:lnTo>
                  <a:lnTo>
                    <a:pt x="86" y="7"/>
                  </a:lnTo>
                  <a:lnTo>
                    <a:pt x="99" y="3"/>
                  </a:lnTo>
                  <a:lnTo>
                    <a:pt x="10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89" name="Freeform 164"/>
            <p:cNvSpPr>
              <a:spLocks/>
            </p:cNvSpPr>
            <p:nvPr/>
          </p:nvSpPr>
          <p:spPr bwMode="auto">
            <a:xfrm>
              <a:off x="6031" y="5509"/>
              <a:ext cx="46" cy="39"/>
            </a:xfrm>
            <a:custGeom>
              <a:avLst/>
              <a:gdLst>
                <a:gd name="T0" fmla="*/ 1 w 92"/>
                <a:gd name="T1" fmla="*/ 0 h 77"/>
                <a:gd name="T2" fmla="*/ 1 w 92"/>
                <a:gd name="T3" fmla="*/ 1 h 77"/>
                <a:gd name="T4" fmla="*/ 1 w 92"/>
                <a:gd name="T5" fmla="*/ 1 h 77"/>
                <a:gd name="T6" fmla="*/ 1 w 92"/>
                <a:gd name="T7" fmla="*/ 1 h 77"/>
                <a:gd name="T8" fmla="*/ 1 w 92"/>
                <a:gd name="T9" fmla="*/ 1 h 77"/>
                <a:gd name="T10" fmla="*/ 1 w 92"/>
                <a:gd name="T11" fmla="*/ 1 h 77"/>
                <a:gd name="T12" fmla="*/ 1 w 92"/>
                <a:gd name="T13" fmla="*/ 1 h 77"/>
                <a:gd name="T14" fmla="*/ 1 w 92"/>
                <a:gd name="T15" fmla="*/ 1 h 77"/>
                <a:gd name="T16" fmla="*/ 1 w 92"/>
                <a:gd name="T17" fmla="*/ 1 h 77"/>
                <a:gd name="T18" fmla="*/ 1 w 92"/>
                <a:gd name="T19" fmla="*/ 1 h 77"/>
                <a:gd name="T20" fmla="*/ 1 w 92"/>
                <a:gd name="T21" fmla="*/ 1 h 77"/>
                <a:gd name="T22" fmla="*/ 1 w 92"/>
                <a:gd name="T23" fmla="*/ 1 h 77"/>
                <a:gd name="T24" fmla="*/ 0 w 92"/>
                <a:gd name="T25" fmla="*/ 1 h 77"/>
                <a:gd name="T26" fmla="*/ 1 w 92"/>
                <a:gd name="T27" fmla="*/ 1 h 77"/>
                <a:gd name="T28" fmla="*/ 1 w 92"/>
                <a:gd name="T29" fmla="*/ 1 h 77"/>
                <a:gd name="T30" fmla="*/ 1 w 92"/>
                <a:gd name="T31" fmla="*/ 1 h 77"/>
                <a:gd name="T32" fmla="*/ 1 w 92"/>
                <a:gd name="T33" fmla="*/ 1 h 77"/>
                <a:gd name="T34" fmla="*/ 1 w 92"/>
                <a:gd name="T35" fmla="*/ 1 h 77"/>
                <a:gd name="T36" fmla="*/ 1 w 92"/>
                <a:gd name="T37" fmla="*/ 1 h 77"/>
                <a:gd name="T38" fmla="*/ 1 w 92"/>
                <a:gd name="T39" fmla="*/ 1 h 77"/>
                <a:gd name="T40" fmla="*/ 1 w 92"/>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77"/>
                <a:gd name="T65" fmla="*/ 92 w 92"/>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77">
                  <a:moveTo>
                    <a:pt x="79" y="0"/>
                  </a:moveTo>
                  <a:lnTo>
                    <a:pt x="83" y="3"/>
                  </a:lnTo>
                  <a:lnTo>
                    <a:pt x="86" y="7"/>
                  </a:lnTo>
                  <a:lnTo>
                    <a:pt x="89" y="9"/>
                  </a:lnTo>
                  <a:lnTo>
                    <a:pt x="92" y="12"/>
                  </a:lnTo>
                  <a:lnTo>
                    <a:pt x="80" y="12"/>
                  </a:lnTo>
                  <a:lnTo>
                    <a:pt x="67" y="16"/>
                  </a:lnTo>
                  <a:lnTo>
                    <a:pt x="55" y="21"/>
                  </a:lnTo>
                  <a:lnTo>
                    <a:pt x="42" y="30"/>
                  </a:lnTo>
                  <a:lnTo>
                    <a:pt x="30" y="40"/>
                  </a:lnTo>
                  <a:lnTo>
                    <a:pt x="19" y="52"/>
                  </a:lnTo>
                  <a:lnTo>
                    <a:pt x="9" y="64"/>
                  </a:lnTo>
                  <a:lnTo>
                    <a:pt x="0" y="77"/>
                  </a:lnTo>
                  <a:lnTo>
                    <a:pt x="2" y="64"/>
                  </a:lnTo>
                  <a:lnTo>
                    <a:pt x="7" y="52"/>
                  </a:lnTo>
                  <a:lnTo>
                    <a:pt x="15" y="38"/>
                  </a:lnTo>
                  <a:lnTo>
                    <a:pt x="25" y="28"/>
                  </a:lnTo>
                  <a:lnTo>
                    <a:pt x="36" y="17"/>
                  </a:lnTo>
                  <a:lnTo>
                    <a:pt x="49" y="9"/>
                  </a:lnTo>
                  <a:lnTo>
                    <a:pt x="63" y="2"/>
                  </a:lnTo>
                  <a:lnTo>
                    <a:pt x="7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90" name="Freeform 165"/>
            <p:cNvSpPr>
              <a:spLocks/>
            </p:cNvSpPr>
            <p:nvPr/>
          </p:nvSpPr>
          <p:spPr bwMode="auto">
            <a:xfrm>
              <a:off x="5954" y="5431"/>
              <a:ext cx="36" cy="34"/>
            </a:xfrm>
            <a:custGeom>
              <a:avLst/>
              <a:gdLst>
                <a:gd name="T0" fmla="*/ 0 w 73"/>
                <a:gd name="T1" fmla="*/ 1 h 68"/>
                <a:gd name="T2" fmla="*/ 0 w 73"/>
                <a:gd name="T3" fmla="*/ 1 h 68"/>
                <a:gd name="T4" fmla="*/ 0 w 73"/>
                <a:gd name="T5" fmla="*/ 1 h 68"/>
                <a:gd name="T6" fmla="*/ 0 w 73"/>
                <a:gd name="T7" fmla="*/ 1 h 68"/>
                <a:gd name="T8" fmla="*/ 0 w 73"/>
                <a:gd name="T9" fmla="*/ 0 h 68"/>
                <a:gd name="T10" fmla="*/ 0 w 73"/>
                <a:gd name="T11" fmla="*/ 1 h 68"/>
                <a:gd name="T12" fmla="*/ 0 w 73"/>
                <a:gd name="T13" fmla="*/ 1 h 68"/>
                <a:gd name="T14" fmla="*/ 0 w 73"/>
                <a:gd name="T15" fmla="*/ 1 h 68"/>
                <a:gd name="T16" fmla="*/ 0 w 73"/>
                <a:gd name="T17" fmla="*/ 1 h 68"/>
                <a:gd name="T18" fmla="*/ 0 w 73"/>
                <a:gd name="T19" fmla="*/ 1 h 68"/>
                <a:gd name="T20" fmla="*/ 0 w 73"/>
                <a:gd name="T21" fmla="*/ 1 h 68"/>
                <a:gd name="T22" fmla="*/ 0 w 73"/>
                <a:gd name="T23" fmla="*/ 1 h 68"/>
                <a:gd name="T24" fmla="*/ 0 w 73"/>
                <a:gd name="T25" fmla="*/ 1 h 68"/>
                <a:gd name="T26" fmla="*/ 0 w 73"/>
                <a:gd name="T27" fmla="*/ 1 h 68"/>
                <a:gd name="T28" fmla="*/ 0 w 73"/>
                <a:gd name="T29" fmla="*/ 1 h 68"/>
                <a:gd name="T30" fmla="*/ 0 w 73"/>
                <a:gd name="T31" fmla="*/ 1 h 68"/>
                <a:gd name="T32" fmla="*/ 0 w 73"/>
                <a:gd name="T33" fmla="*/ 1 h 68"/>
                <a:gd name="T34" fmla="*/ 0 w 73"/>
                <a:gd name="T35" fmla="*/ 1 h 68"/>
                <a:gd name="T36" fmla="*/ 0 w 73"/>
                <a:gd name="T37" fmla="*/ 1 h 68"/>
                <a:gd name="T38" fmla="*/ 0 w 73"/>
                <a:gd name="T39" fmla="*/ 1 h 68"/>
                <a:gd name="T40" fmla="*/ 0 w 73"/>
                <a:gd name="T41" fmla="*/ 1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68"/>
                <a:gd name="T65" fmla="*/ 73 w 73"/>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68">
                  <a:moveTo>
                    <a:pt x="33" y="7"/>
                  </a:moveTo>
                  <a:lnTo>
                    <a:pt x="27" y="3"/>
                  </a:lnTo>
                  <a:lnTo>
                    <a:pt x="20" y="1"/>
                  </a:lnTo>
                  <a:lnTo>
                    <a:pt x="12" y="1"/>
                  </a:lnTo>
                  <a:lnTo>
                    <a:pt x="0" y="0"/>
                  </a:lnTo>
                  <a:lnTo>
                    <a:pt x="9" y="7"/>
                  </a:lnTo>
                  <a:lnTo>
                    <a:pt x="17" y="14"/>
                  </a:lnTo>
                  <a:lnTo>
                    <a:pt x="27" y="24"/>
                  </a:lnTo>
                  <a:lnTo>
                    <a:pt x="37" y="33"/>
                  </a:lnTo>
                  <a:lnTo>
                    <a:pt x="46" y="43"/>
                  </a:lnTo>
                  <a:lnTo>
                    <a:pt x="53" y="54"/>
                  </a:lnTo>
                  <a:lnTo>
                    <a:pt x="59" y="61"/>
                  </a:lnTo>
                  <a:lnTo>
                    <a:pt x="62" y="68"/>
                  </a:lnTo>
                  <a:lnTo>
                    <a:pt x="67" y="64"/>
                  </a:lnTo>
                  <a:lnTo>
                    <a:pt x="72" y="59"/>
                  </a:lnTo>
                  <a:lnTo>
                    <a:pt x="73" y="52"/>
                  </a:lnTo>
                  <a:lnTo>
                    <a:pt x="69" y="45"/>
                  </a:lnTo>
                  <a:lnTo>
                    <a:pt x="59" y="36"/>
                  </a:lnTo>
                  <a:lnTo>
                    <a:pt x="49" y="26"/>
                  </a:lnTo>
                  <a:lnTo>
                    <a:pt x="39" y="15"/>
                  </a:lnTo>
                  <a:lnTo>
                    <a:pt x="33"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91" name="Freeform 166"/>
            <p:cNvSpPr>
              <a:spLocks/>
            </p:cNvSpPr>
            <p:nvPr/>
          </p:nvSpPr>
          <p:spPr bwMode="auto">
            <a:xfrm>
              <a:off x="5834" y="5324"/>
              <a:ext cx="47" cy="60"/>
            </a:xfrm>
            <a:custGeom>
              <a:avLst/>
              <a:gdLst>
                <a:gd name="T0" fmla="*/ 1 w 93"/>
                <a:gd name="T1" fmla="*/ 1 h 118"/>
                <a:gd name="T2" fmla="*/ 1 w 93"/>
                <a:gd name="T3" fmla="*/ 1 h 118"/>
                <a:gd name="T4" fmla="*/ 1 w 93"/>
                <a:gd name="T5" fmla="*/ 1 h 118"/>
                <a:gd name="T6" fmla="*/ 1 w 93"/>
                <a:gd name="T7" fmla="*/ 1 h 118"/>
                <a:gd name="T8" fmla="*/ 1 w 93"/>
                <a:gd name="T9" fmla="*/ 1 h 118"/>
                <a:gd name="T10" fmla="*/ 1 w 93"/>
                <a:gd name="T11" fmla="*/ 1 h 118"/>
                <a:gd name="T12" fmla="*/ 1 w 93"/>
                <a:gd name="T13" fmla="*/ 1 h 118"/>
                <a:gd name="T14" fmla="*/ 1 w 93"/>
                <a:gd name="T15" fmla="*/ 1 h 118"/>
                <a:gd name="T16" fmla="*/ 0 w 93"/>
                <a:gd name="T17" fmla="*/ 0 h 118"/>
                <a:gd name="T18" fmla="*/ 1 w 93"/>
                <a:gd name="T19" fmla="*/ 1 h 118"/>
                <a:gd name="T20" fmla="*/ 1 w 93"/>
                <a:gd name="T21" fmla="*/ 1 h 118"/>
                <a:gd name="T22" fmla="*/ 1 w 93"/>
                <a:gd name="T23" fmla="*/ 1 h 118"/>
                <a:gd name="T24" fmla="*/ 1 w 93"/>
                <a:gd name="T25" fmla="*/ 1 h 118"/>
                <a:gd name="T26" fmla="*/ 1 w 93"/>
                <a:gd name="T27" fmla="*/ 1 h 118"/>
                <a:gd name="T28" fmla="*/ 1 w 93"/>
                <a:gd name="T29" fmla="*/ 1 h 118"/>
                <a:gd name="T30" fmla="*/ 1 w 93"/>
                <a:gd name="T31" fmla="*/ 1 h 118"/>
                <a:gd name="T32" fmla="*/ 1 w 93"/>
                <a:gd name="T33" fmla="*/ 1 h 118"/>
                <a:gd name="T34" fmla="*/ 1 w 93"/>
                <a:gd name="T35" fmla="*/ 1 h 118"/>
                <a:gd name="T36" fmla="*/ 1 w 93"/>
                <a:gd name="T37" fmla="*/ 1 h 118"/>
                <a:gd name="T38" fmla="*/ 1 w 93"/>
                <a:gd name="T39" fmla="*/ 1 h 118"/>
                <a:gd name="T40" fmla="*/ 1 w 93"/>
                <a:gd name="T41" fmla="*/ 1 h 118"/>
                <a:gd name="T42" fmla="*/ 1 w 93"/>
                <a:gd name="T43" fmla="*/ 1 h 118"/>
                <a:gd name="T44" fmla="*/ 1 w 93"/>
                <a:gd name="T45" fmla="*/ 1 h 118"/>
                <a:gd name="T46" fmla="*/ 1 w 93"/>
                <a:gd name="T47" fmla="*/ 1 h 118"/>
                <a:gd name="T48" fmla="*/ 1 w 93"/>
                <a:gd name="T49" fmla="*/ 1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118"/>
                <a:gd name="T77" fmla="*/ 93 w 93"/>
                <a:gd name="T78" fmla="*/ 118 h 1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118">
                  <a:moveTo>
                    <a:pt x="69" y="73"/>
                  </a:moveTo>
                  <a:lnTo>
                    <a:pt x="62" y="66"/>
                  </a:lnTo>
                  <a:lnTo>
                    <a:pt x="56" y="57"/>
                  </a:lnTo>
                  <a:lnTo>
                    <a:pt x="49" y="48"/>
                  </a:lnTo>
                  <a:lnTo>
                    <a:pt x="42" y="38"/>
                  </a:lnTo>
                  <a:lnTo>
                    <a:pt x="33" y="28"/>
                  </a:lnTo>
                  <a:lnTo>
                    <a:pt x="25" y="17"/>
                  </a:lnTo>
                  <a:lnTo>
                    <a:pt x="13" y="7"/>
                  </a:lnTo>
                  <a:lnTo>
                    <a:pt x="0" y="0"/>
                  </a:lnTo>
                  <a:lnTo>
                    <a:pt x="9" y="12"/>
                  </a:lnTo>
                  <a:lnTo>
                    <a:pt x="19" y="26"/>
                  </a:lnTo>
                  <a:lnTo>
                    <a:pt x="29" y="40"/>
                  </a:lnTo>
                  <a:lnTo>
                    <a:pt x="39" y="55"/>
                  </a:lnTo>
                  <a:lnTo>
                    <a:pt x="47" y="71"/>
                  </a:lnTo>
                  <a:lnTo>
                    <a:pt x="56" y="83"/>
                  </a:lnTo>
                  <a:lnTo>
                    <a:pt x="62" y="96"/>
                  </a:lnTo>
                  <a:lnTo>
                    <a:pt x="66" y="103"/>
                  </a:lnTo>
                  <a:lnTo>
                    <a:pt x="73" y="106"/>
                  </a:lnTo>
                  <a:lnTo>
                    <a:pt x="80" y="110"/>
                  </a:lnTo>
                  <a:lnTo>
                    <a:pt x="87" y="115"/>
                  </a:lnTo>
                  <a:lnTo>
                    <a:pt x="93" y="118"/>
                  </a:lnTo>
                  <a:lnTo>
                    <a:pt x="86" y="108"/>
                  </a:lnTo>
                  <a:lnTo>
                    <a:pt x="80" y="96"/>
                  </a:lnTo>
                  <a:lnTo>
                    <a:pt x="74" y="83"/>
                  </a:lnTo>
                  <a:lnTo>
                    <a:pt x="69" y="7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92" name="Freeform 167"/>
            <p:cNvSpPr>
              <a:spLocks/>
            </p:cNvSpPr>
            <p:nvPr/>
          </p:nvSpPr>
          <p:spPr bwMode="auto">
            <a:xfrm>
              <a:off x="5817" y="5338"/>
              <a:ext cx="26" cy="106"/>
            </a:xfrm>
            <a:custGeom>
              <a:avLst/>
              <a:gdLst>
                <a:gd name="T0" fmla="*/ 0 w 53"/>
                <a:gd name="T1" fmla="*/ 0 h 211"/>
                <a:gd name="T2" fmla="*/ 0 w 53"/>
                <a:gd name="T3" fmla="*/ 1 h 211"/>
                <a:gd name="T4" fmla="*/ 0 w 53"/>
                <a:gd name="T5" fmla="*/ 1 h 211"/>
                <a:gd name="T6" fmla="*/ 0 w 53"/>
                <a:gd name="T7" fmla="*/ 1 h 211"/>
                <a:gd name="T8" fmla="*/ 0 w 53"/>
                <a:gd name="T9" fmla="*/ 1 h 211"/>
                <a:gd name="T10" fmla="*/ 0 w 53"/>
                <a:gd name="T11" fmla="*/ 1 h 211"/>
                <a:gd name="T12" fmla="*/ 0 w 53"/>
                <a:gd name="T13" fmla="*/ 1 h 211"/>
                <a:gd name="T14" fmla="*/ 0 w 53"/>
                <a:gd name="T15" fmla="*/ 1 h 211"/>
                <a:gd name="T16" fmla="*/ 0 w 53"/>
                <a:gd name="T17" fmla="*/ 1 h 211"/>
                <a:gd name="T18" fmla="*/ 0 w 53"/>
                <a:gd name="T19" fmla="*/ 1 h 211"/>
                <a:gd name="T20" fmla="*/ 0 w 53"/>
                <a:gd name="T21" fmla="*/ 1 h 211"/>
                <a:gd name="T22" fmla="*/ 0 w 53"/>
                <a:gd name="T23" fmla="*/ 1 h 211"/>
                <a:gd name="T24" fmla="*/ 0 w 53"/>
                <a:gd name="T25" fmla="*/ 1 h 211"/>
                <a:gd name="T26" fmla="*/ 0 w 53"/>
                <a:gd name="T27" fmla="*/ 1 h 211"/>
                <a:gd name="T28" fmla="*/ 0 w 53"/>
                <a:gd name="T29" fmla="*/ 1 h 211"/>
                <a:gd name="T30" fmla="*/ 0 w 53"/>
                <a:gd name="T31" fmla="*/ 1 h 211"/>
                <a:gd name="T32" fmla="*/ 0 w 53"/>
                <a:gd name="T33" fmla="*/ 1 h 211"/>
                <a:gd name="T34" fmla="*/ 0 w 53"/>
                <a:gd name="T35" fmla="*/ 1 h 211"/>
                <a:gd name="T36" fmla="*/ 0 w 53"/>
                <a:gd name="T37" fmla="*/ 1 h 211"/>
                <a:gd name="T38" fmla="*/ 0 w 53"/>
                <a:gd name="T39" fmla="*/ 1 h 211"/>
                <a:gd name="T40" fmla="*/ 0 w 53"/>
                <a:gd name="T41" fmla="*/ 0 h 2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211"/>
                <a:gd name="T65" fmla="*/ 53 w 53"/>
                <a:gd name="T66" fmla="*/ 211 h 2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211">
                  <a:moveTo>
                    <a:pt x="0" y="0"/>
                  </a:moveTo>
                  <a:lnTo>
                    <a:pt x="7" y="36"/>
                  </a:lnTo>
                  <a:lnTo>
                    <a:pt x="11" y="75"/>
                  </a:lnTo>
                  <a:lnTo>
                    <a:pt x="10" y="113"/>
                  </a:lnTo>
                  <a:lnTo>
                    <a:pt x="9" y="139"/>
                  </a:lnTo>
                  <a:lnTo>
                    <a:pt x="7" y="160"/>
                  </a:lnTo>
                  <a:lnTo>
                    <a:pt x="9" y="185"/>
                  </a:lnTo>
                  <a:lnTo>
                    <a:pt x="14" y="204"/>
                  </a:lnTo>
                  <a:lnTo>
                    <a:pt x="29" y="211"/>
                  </a:lnTo>
                  <a:lnTo>
                    <a:pt x="43" y="200"/>
                  </a:lnTo>
                  <a:lnTo>
                    <a:pt x="50" y="174"/>
                  </a:lnTo>
                  <a:lnTo>
                    <a:pt x="53" y="144"/>
                  </a:lnTo>
                  <a:lnTo>
                    <a:pt x="49" y="122"/>
                  </a:lnTo>
                  <a:lnTo>
                    <a:pt x="44" y="111"/>
                  </a:lnTo>
                  <a:lnTo>
                    <a:pt x="39" y="97"/>
                  </a:lnTo>
                  <a:lnTo>
                    <a:pt x="33" y="80"/>
                  </a:lnTo>
                  <a:lnTo>
                    <a:pt x="24" y="62"/>
                  </a:lnTo>
                  <a:lnTo>
                    <a:pt x="17" y="43"/>
                  </a:lnTo>
                  <a:lnTo>
                    <a:pt x="10" y="26"/>
                  </a:lnTo>
                  <a:lnTo>
                    <a:pt x="4" y="12"/>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93" name="Freeform 168"/>
            <p:cNvSpPr>
              <a:spLocks/>
            </p:cNvSpPr>
            <p:nvPr/>
          </p:nvSpPr>
          <p:spPr bwMode="auto">
            <a:xfrm>
              <a:off x="6031" y="5516"/>
              <a:ext cx="144" cy="132"/>
            </a:xfrm>
            <a:custGeom>
              <a:avLst/>
              <a:gdLst>
                <a:gd name="T0" fmla="*/ 1 w 287"/>
                <a:gd name="T1" fmla="*/ 0 h 266"/>
                <a:gd name="T2" fmla="*/ 1 w 287"/>
                <a:gd name="T3" fmla="*/ 0 h 266"/>
                <a:gd name="T4" fmla="*/ 1 w 287"/>
                <a:gd name="T5" fmla="*/ 0 h 266"/>
                <a:gd name="T6" fmla="*/ 1 w 287"/>
                <a:gd name="T7" fmla="*/ 0 h 266"/>
                <a:gd name="T8" fmla="*/ 1 w 287"/>
                <a:gd name="T9" fmla="*/ 0 h 266"/>
                <a:gd name="T10" fmla="*/ 1 w 287"/>
                <a:gd name="T11" fmla="*/ 0 h 266"/>
                <a:gd name="T12" fmla="*/ 1 w 287"/>
                <a:gd name="T13" fmla="*/ 0 h 266"/>
                <a:gd name="T14" fmla="*/ 1 w 287"/>
                <a:gd name="T15" fmla="*/ 0 h 266"/>
                <a:gd name="T16" fmla="*/ 1 w 287"/>
                <a:gd name="T17" fmla="*/ 0 h 266"/>
                <a:gd name="T18" fmla="*/ 1 w 287"/>
                <a:gd name="T19" fmla="*/ 0 h 266"/>
                <a:gd name="T20" fmla="*/ 1 w 287"/>
                <a:gd name="T21" fmla="*/ 0 h 266"/>
                <a:gd name="T22" fmla="*/ 1 w 287"/>
                <a:gd name="T23" fmla="*/ 0 h 266"/>
                <a:gd name="T24" fmla="*/ 1 w 287"/>
                <a:gd name="T25" fmla="*/ 0 h 266"/>
                <a:gd name="T26" fmla="*/ 1 w 287"/>
                <a:gd name="T27" fmla="*/ 0 h 266"/>
                <a:gd name="T28" fmla="*/ 1 w 287"/>
                <a:gd name="T29" fmla="*/ 0 h 266"/>
                <a:gd name="T30" fmla="*/ 1 w 287"/>
                <a:gd name="T31" fmla="*/ 0 h 266"/>
                <a:gd name="T32" fmla="*/ 1 w 287"/>
                <a:gd name="T33" fmla="*/ 0 h 266"/>
                <a:gd name="T34" fmla="*/ 1 w 287"/>
                <a:gd name="T35" fmla="*/ 0 h 266"/>
                <a:gd name="T36" fmla="*/ 1 w 287"/>
                <a:gd name="T37" fmla="*/ 0 h 266"/>
                <a:gd name="T38" fmla="*/ 1 w 287"/>
                <a:gd name="T39" fmla="*/ 0 h 266"/>
                <a:gd name="T40" fmla="*/ 1 w 287"/>
                <a:gd name="T41" fmla="*/ 0 h 266"/>
                <a:gd name="T42" fmla="*/ 1 w 287"/>
                <a:gd name="T43" fmla="*/ 0 h 266"/>
                <a:gd name="T44" fmla="*/ 1 w 287"/>
                <a:gd name="T45" fmla="*/ 0 h 266"/>
                <a:gd name="T46" fmla="*/ 1 w 287"/>
                <a:gd name="T47" fmla="*/ 0 h 266"/>
                <a:gd name="T48" fmla="*/ 1 w 287"/>
                <a:gd name="T49" fmla="*/ 0 h 266"/>
                <a:gd name="T50" fmla="*/ 1 w 287"/>
                <a:gd name="T51" fmla="*/ 0 h 266"/>
                <a:gd name="T52" fmla="*/ 1 w 287"/>
                <a:gd name="T53" fmla="*/ 0 h 266"/>
                <a:gd name="T54" fmla="*/ 1 w 287"/>
                <a:gd name="T55" fmla="*/ 0 h 266"/>
                <a:gd name="T56" fmla="*/ 1 w 287"/>
                <a:gd name="T57" fmla="*/ 0 h 266"/>
                <a:gd name="T58" fmla="*/ 1 w 287"/>
                <a:gd name="T59" fmla="*/ 0 h 266"/>
                <a:gd name="T60" fmla="*/ 1 w 287"/>
                <a:gd name="T61" fmla="*/ 0 h 266"/>
                <a:gd name="T62" fmla="*/ 1 w 287"/>
                <a:gd name="T63" fmla="*/ 0 h 266"/>
                <a:gd name="T64" fmla="*/ 1 w 287"/>
                <a:gd name="T65" fmla="*/ 0 h 266"/>
                <a:gd name="T66" fmla="*/ 1 w 287"/>
                <a:gd name="T67" fmla="*/ 0 h 266"/>
                <a:gd name="T68" fmla="*/ 1 w 287"/>
                <a:gd name="T69" fmla="*/ 0 h 266"/>
                <a:gd name="T70" fmla="*/ 1 w 287"/>
                <a:gd name="T71" fmla="*/ 0 h 266"/>
                <a:gd name="T72" fmla="*/ 1 w 287"/>
                <a:gd name="T73" fmla="*/ 0 h 266"/>
                <a:gd name="T74" fmla="*/ 1 w 287"/>
                <a:gd name="T75" fmla="*/ 0 h 266"/>
                <a:gd name="T76" fmla="*/ 1 w 287"/>
                <a:gd name="T77" fmla="*/ 0 h 266"/>
                <a:gd name="T78" fmla="*/ 1 w 287"/>
                <a:gd name="T79" fmla="*/ 0 h 266"/>
                <a:gd name="T80" fmla="*/ 1 w 287"/>
                <a:gd name="T81" fmla="*/ 0 h 266"/>
                <a:gd name="T82" fmla="*/ 1 w 287"/>
                <a:gd name="T83" fmla="*/ 0 h 266"/>
                <a:gd name="T84" fmla="*/ 1 w 287"/>
                <a:gd name="T85" fmla="*/ 0 h 266"/>
                <a:gd name="T86" fmla="*/ 1 w 287"/>
                <a:gd name="T87" fmla="*/ 0 h 266"/>
                <a:gd name="T88" fmla="*/ 1 w 287"/>
                <a:gd name="T89" fmla="*/ 0 h 266"/>
                <a:gd name="T90" fmla="*/ 1 w 287"/>
                <a:gd name="T91" fmla="*/ 0 h 266"/>
                <a:gd name="T92" fmla="*/ 1 w 287"/>
                <a:gd name="T93" fmla="*/ 0 h 266"/>
                <a:gd name="T94" fmla="*/ 1 w 287"/>
                <a:gd name="T95" fmla="*/ 0 h 2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7"/>
                <a:gd name="T145" fmla="*/ 0 h 266"/>
                <a:gd name="T146" fmla="*/ 287 w 287"/>
                <a:gd name="T147" fmla="*/ 266 h 2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7" h="266">
                  <a:moveTo>
                    <a:pt x="92" y="0"/>
                  </a:moveTo>
                  <a:lnTo>
                    <a:pt x="80" y="0"/>
                  </a:lnTo>
                  <a:lnTo>
                    <a:pt x="67" y="4"/>
                  </a:lnTo>
                  <a:lnTo>
                    <a:pt x="55" y="9"/>
                  </a:lnTo>
                  <a:lnTo>
                    <a:pt x="42" y="18"/>
                  </a:lnTo>
                  <a:lnTo>
                    <a:pt x="30" y="28"/>
                  </a:lnTo>
                  <a:lnTo>
                    <a:pt x="19" y="40"/>
                  </a:lnTo>
                  <a:lnTo>
                    <a:pt x="9" y="52"/>
                  </a:lnTo>
                  <a:lnTo>
                    <a:pt x="0" y="65"/>
                  </a:lnTo>
                  <a:lnTo>
                    <a:pt x="12" y="61"/>
                  </a:lnTo>
                  <a:lnTo>
                    <a:pt x="20" y="61"/>
                  </a:lnTo>
                  <a:lnTo>
                    <a:pt x="29" y="63"/>
                  </a:lnTo>
                  <a:lnTo>
                    <a:pt x="37" y="66"/>
                  </a:lnTo>
                  <a:lnTo>
                    <a:pt x="43" y="65"/>
                  </a:lnTo>
                  <a:lnTo>
                    <a:pt x="50" y="65"/>
                  </a:lnTo>
                  <a:lnTo>
                    <a:pt x="57" y="65"/>
                  </a:lnTo>
                  <a:lnTo>
                    <a:pt x="63" y="68"/>
                  </a:lnTo>
                  <a:lnTo>
                    <a:pt x="67" y="77"/>
                  </a:lnTo>
                  <a:lnTo>
                    <a:pt x="70" y="89"/>
                  </a:lnTo>
                  <a:lnTo>
                    <a:pt x="70" y="105"/>
                  </a:lnTo>
                  <a:lnTo>
                    <a:pt x="70" y="124"/>
                  </a:lnTo>
                  <a:lnTo>
                    <a:pt x="80" y="122"/>
                  </a:lnTo>
                  <a:lnTo>
                    <a:pt x="86" y="129"/>
                  </a:lnTo>
                  <a:lnTo>
                    <a:pt x="89" y="140"/>
                  </a:lnTo>
                  <a:lnTo>
                    <a:pt x="89" y="152"/>
                  </a:lnTo>
                  <a:lnTo>
                    <a:pt x="89" y="157"/>
                  </a:lnTo>
                  <a:lnTo>
                    <a:pt x="87" y="164"/>
                  </a:lnTo>
                  <a:lnTo>
                    <a:pt x="87" y="173"/>
                  </a:lnTo>
                  <a:lnTo>
                    <a:pt x="86" y="182"/>
                  </a:lnTo>
                  <a:lnTo>
                    <a:pt x="95" y="185"/>
                  </a:lnTo>
                  <a:lnTo>
                    <a:pt x="103" y="192"/>
                  </a:lnTo>
                  <a:lnTo>
                    <a:pt x="113" y="199"/>
                  </a:lnTo>
                  <a:lnTo>
                    <a:pt x="122" y="208"/>
                  </a:lnTo>
                  <a:lnTo>
                    <a:pt x="130" y="218"/>
                  </a:lnTo>
                  <a:lnTo>
                    <a:pt x="137" y="227"/>
                  </a:lnTo>
                  <a:lnTo>
                    <a:pt x="143" y="234"/>
                  </a:lnTo>
                  <a:lnTo>
                    <a:pt x="146" y="241"/>
                  </a:lnTo>
                  <a:lnTo>
                    <a:pt x="156" y="234"/>
                  </a:lnTo>
                  <a:lnTo>
                    <a:pt x="162" y="222"/>
                  </a:lnTo>
                  <a:lnTo>
                    <a:pt x="165" y="210"/>
                  </a:lnTo>
                  <a:lnTo>
                    <a:pt x="163" y="199"/>
                  </a:lnTo>
                  <a:lnTo>
                    <a:pt x="160" y="194"/>
                  </a:lnTo>
                  <a:lnTo>
                    <a:pt x="155" y="187"/>
                  </a:lnTo>
                  <a:lnTo>
                    <a:pt x="147" y="177"/>
                  </a:lnTo>
                  <a:lnTo>
                    <a:pt x="140" y="166"/>
                  </a:lnTo>
                  <a:lnTo>
                    <a:pt x="135" y="156"/>
                  </a:lnTo>
                  <a:lnTo>
                    <a:pt x="132" y="145"/>
                  </a:lnTo>
                  <a:lnTo>
                    <a:pt x="132" y="135"/>
                  </a:lnTo>
                  <a:lnTo>
                    <a:pt x="137" y="126"/>
                  </a:lnTo>
                  <a:lnTo>
                    <a:pt x="149" y="121"/>
                  </a:lnTo>
                  <a:lnTo>
                    <a:pt x="163" y="128"/>
                  </a:lnTo>
                  <a:lnTo>
                    <a:pt x="176" y="143"/>
                  </a:lnTo>
                  <a:lnTo>
                    <a:pt x="189" y="164"/>
                  </a:lnTo>
                  <a:lnTo>
                    <a:pt x="202" y="189"/>
                  </a:lnTo>
                  <a:lnTo>
                    <a:pt x="210" y="213"/>
                  </a:lnTo>
                  <a:lnTo>
                    <a:pt x="217" y="234"/>
                  </a:lnTo>
                  <a:lnTo>
                    <a:pt x="222" y="250"/>
                  </a:lnTo>
                  <a:lnTo>
                    <a:pt x="225" y="260"/>
                  </a:lnTo>
                  <a:lnTo>
                    <a:pt x="233" y="264"/>
                  </a:lnTo>
                  <a:lnTo>
                    <a:pt x="242" y="266"/>
                  </a:lnTo>
                  <a:lnTo>
                    <a:pt x="252" y="264"/>
                  </a:lnTo>
                  <a:lnTo>
                    <a:pt x="255" y="259"/>
                  </a:lnTo>
                  <a:lnTo>
                    <a:pt x="255" y="250"/>
                  </a:lnTo>
                  <a:lnTo>
                    <a:pt x="253" y="243"/>
                  </a:lnTo>
                  <a:lnTo>
                    <a:pt x="252" y="238"/>
                  </a:lnTo>
                  <a:lnTo>
                    <a:pt x="259" y="234"/>
                  </a:lnTo>
                  <a:lnTo>
                    <a:pt x="266" y="227"/>
                  </a:lnTo>
                  <a:lnTo>
                    <a:pt x="270" y="220"/>
                  </a:lnTo>
                  <a:lnTo>
                    <a:pt x="276" y="211"/>
                  </a:lnTo>
                  <a:lnTo>
                    <a:pt x="282" y="194"/>
                  </a:lnTo>
                  <a:lnTo>
                    <a:pt x="286" y="173"/>
                  </a:lnTo>
                  <a:lnTo>
                    <a:pt x="287" y="152"/>
                  </a:lnTo>
                  <a:lnTo>
                    <a:pt x="287" y="133"/>
                  </a:lnTo>
                  <a:lnTo>
                    <a:pt x="287" y="121"/>
                  </a:lnTo>
                  <a:lnTo>
                    <a:pt x="287" y="105"/>
                  </a:lnTo>
                  <a:lnTo>
                    <a:pt x="285" y="91"/>
                  </a:lnTo>
                  <a:lnTo>
                    <a:pt x="282" y="80"/>
                  </a:lnTo>
                  <a:lnTo>
                    <a:pt x="276" y="73"/>
                  </a:lnTo>
                  <a:lnTo>
                    <a:pt x="269" y="65"/>
                  </a:lnTo>
                  <a:lnTo>
                    <a:pt x="259" y="56"/>
                  </a:lnTo>
                  <a:lnTo>
                    <a:pt x="249" y="49"/>
                  </a:lnTo>
                  <a:lnTo>
                    <a:pt x="242" y="46"/>
                  </a:lnTo>
                  <a:lnTo>
                    <a:pt x="233" y="42"/>
                  </a:lnTo>
                  <a:lnTo>
                    <a:pt x="223" y="39"/>
                  </a:lnTo>
                  <a:lnTo>
                    <a:pt x="212" y="33"/>
                  </a:lnTo>
                  <a:lnTo>
                    <a:pt x="200" y="30"/>
                  </a:lnTo>
                  <a:lnTo>
                    <a:pt x="189" y="25"/>
                  </a:lnTo>
                  <a:lnTo>
                    <a:pt x="177" y="21"/>
                  </a:lnTo>
                  <a:lnTo>
                    <a:pt x="169" y="19"/>
                  </a:lnTo>
                  <a:lnTo>
                    <a:pt x="160" y="18"/>
                  </a:lnTo>
                  <a:lnTo>
                    <a:pt x="150" y="14"/>
                  </a:lnTo>
                  <a:lnTo>
                    <a:pt x="139" y="11"/>
                  </a:lnTo>
                  <a:lnTo>
                    <a:pt x="129" y="7"/>
                  </a:lnTo>
                  <a:lnTo>
                    <a:pt x="117" y="5"/>
                  </a:lnTo>
                  <a:lnTo>
                    <a:pt x="107" y="2"/>
                  </a:lnTo>
                  <a:lnTo>
                    <a:pt x="99" y="0"/>
                  </a:lnTo>
                  <a:lnTo>
                    <a:pt x="9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94" name="Freeform 169"/>
            <p:cNvSpPr>
              <a:spLocks/>
            </p:cNvSpPr>
            <p:nvPr/>
          </p:nvSpPr>
          <p:spPr bwMode="auto">
            <a:xfrm>
              <a:off x="6050" y="5525"/>
              <a:ext cx="108" cy="123"/>
            </a:xfrm>
            <a:custGeom>
              <a:avLst/>
              <a:gdLst>
                <a:gd name="T0" fmla="*/ 0 w 218"/>
                <a:gd name="T1" fmla="*/ 0 h 247"/>
                <a:gd name="T2" fmla="*/ 0 w 218"/>
                <a:gd name="T3" fmla="*/ 0 h 247"/>
                <a:gd name="T4" fmla="*/ 0 w 218"/>
                <a:gd name="T5" fmla="*/ 0 h 247"/>
                <a:gd name="T6" fmla="*/ 0 w 218"/>
                <a:gd name="T7" fmla="*/ 0 h 247"/>
                <a:gd name="T8" fmla="*/ 0 w 218"/>
                <a:gd name="T9" fmla="*/ 0 h 247"/>
                <a:gd name="T10" fmla="*/ 0 w 218"/>
                <a:gd name="T11" fmla="*/ 0 h 247"/>
                <a:gd name="T12" fmla="*/ 0 w 218"/>
                <a:gd name="T13" fmla="*/ 0 h 247"/>
                <a:gd name="T14" fmla="*/ 0 w 218"/>
                <a:gd name="T15" fmla="*/ 0 h 247"/>
                <a:gd name="T16" fmla="*/ 0 w 218"/>
                <a:gd name="T17" fmla="*/ 0 h 247"/>
                <a:gd name="T18" fmla="*/ 0 w 218"/>
                <a:gd name="T19" fmla="*/ 0 h 247"/>
                <a:gd name="T20" fmla="*/ 0 w 218"/>
                <a:gd name="T21" fmla="*/ 0 h 247"/>
                <a:gd name="T22" fmla="*/ 0 w 218"/>
                <a:gd name="T23" fmla="*/ 0 h 247"/>
                <a:gd name="T24" fmla="*/ 0 w 218"/>
                <a:gd name="T25" fmla="*/ 0 h 247"/>
                <a:gd name="T26" fmla="*/ 0 w 218"/>
                <a:gd name="T27" fmla="*/ 0 h 247"/>
                <a:gd name="T28" fmla="*/ 0 w 218"/>
                <a:gd name="T29" fmla="*/ 0 h 247"/>
                <a:gd name="T30" fmla="*/ 0 w 218"/>
                <a:gd name="T31" fmla="*/ 0 h 247"/>
                <a:gd name="T32" fmla="*/ 0 w 218"/>
                <a:gd name="T33" fmla="*/ 0 h 247"/>
                <a:gd name="T34" fmla="*/ 0 w 218"/>
                <a:gd name="T35" fmla="*/ 0 h 247"/>
                <a:gd name="T36" fmla="*/ 0 w 218"/>
                <a:gd name="T37" fmla="*/ 0 h 247"/>
                <a:gd name="T38" fmla="*/ 0 w 218"/>
                <a:gd name="T39" fmla="*/ 0 h 247"/>
                <a:gd name="T40" fmla="*/ 0 w 218"/>
                <a:gd name="T41" fmla="*/ 0 h 247"/>
                <a:gd name="T42" fmla="*/ 0 w 218"/>
                <a:gd name="T43" fmla="*/ 0 h 247"/>
                <a:gd name="T44" fmla="*/ 0 w 218"/>
                <a:gd name="T45" fmla="*/ 0 h 247"/>
                <a:gd name="T46" fmla="*/ 0 w 218"/>
                <a:gd name="T47" fmla="*/ 0 h 247"/>
                <a:gd name="T48" fmla="*/ 0 w 218"/>
                <a:gd name="T49" fmla="*/ 0 h 247"/>
                <a:gd name="T50" fmla="*/ 0 w 218"/>
                <a:gd name="T51" fmla="*/ 0 h 247"/>
                <a:gd name="T52" fmla="*/ 0 w 218"/>
                <a:gd name="T53" fmla="*/ 0 h 247"/>
                <a:gd name="T54" fmla="*/ 0 w 218"/>
                <a:gd name="T55" fmla="*/ 0 h 247"/>
                <a:gd name="T56" fmla="*/ 0 w 218"/>
                <a:gd name="T57" fmla="*/ 0 h 247"/>
                <a:gd name="T58" fmla="*/ 0 w 218"/>
                <a:gd name="T59" fmla="*/ 0 h 247"/>
                <a:gd name="T60" fmla="*/ 0 w 218"/>
                <a:gd name="T61" fmla="*/ 0 h 247"/>
                <a:gd name="T62" fmla="*/ 0 w 218"/>
                <a:gd name="T63" fmla="*/ 0 h 247"/>
                <a:gd name="T64" fmla="*/ 0 w 218"/>
                <a:gd name="T65" fmla="*/ 0 h 247"/>
                <a:gd name="T66" fmla="*/ 0 w 218"/>
                <a:gd name="T67" fmla="*/ 0 h 247"/>
                <a:gd name="T68" fmla="*/ 0 w 218"/>
                <a:gd name="T69" fmla="*/ 0 h 247"/>
                <a:gd name="T70" fmla="*/ 0 w 218"/>
                <a:gd name="T71" fmla="*/ 0 h 247"/>
                <a:gd name="T72" fmla="*/ 0 w 218"/>
                <a:gd name="T73" fmla="*/ 0 h 247"/>
                <a:gd name="T74" fmla="*/ 0 w 218"/>
                <a:gd name="T75" fmla="*/ 0 h 247"/>
                <a:gd name="T76" fmla="*/ 0 w 218"/>
                <a:gd name="T77" fmla="*/ 0 h 247"/>
                <a:gd name="T78" fmla="*/ 0 w 218"/>
                <a:gd name="T79" fmla="*/ 0 h 2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8"/>
                <a:gd name="T121" fmla="*/ 0 h 247"/>
                <a:gd name="T122" fmla="*/ 218 w 218"/>
                <a:gd name="T123" fmla="*/ 247 h 2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8" h="247">
                  <a:moveTo>
                    <a:pt x="215" y="219"/>
                  </a:moveTo>
                  <a:lnTo>
                    <a:pt x="216" y="224"/>
                  </a:lnTo>
                  <a:lnTo>
                    <a:pt x="218" y="231"/>
                  </a:lnTo>
                  <a:lnTo>
                    <a:pt x="218" y="240"/>
                  </a:lnTo>
                  <a:lnTo>
                    <a:pt x="215" y="245"/>
                  </a:lnTo>
                  <a:lnTo>
                    <a:pt x="205" y="247"/>
                  </a:lnTo>
                  <a:lnTo>
                    <a:pt x="196" y="245"/>
                  </a:lnTo>
                  <a:lnTo>
                    <a:pt x="188" y="241"/>
                  </a:lnTo>
                  <a:lnTo>
                    <a:pt x="185" y="231"/>
                  </a:lnTo>
                  <a:lnTo>
                    <a:pt x="180" y="215"/>
                  </a:lnTo>
                  <a:lnTo>
                    <a:pt x="173" y="194"/>
                  </a:lnTo>
                  <a:lnTo>
                    <a:pt x="165" y="170"/>
                  </a:lnTo>
                  <a:lnTo>
                    <a:pt x="152" y="145"/>
                  </a:lnTo>
                  <a:lnTo>
                    <a:pt x="139" y="124"/>
                  </a:lnTo>
                  <a:lnTo>
                    <a:pt x="126" y="109"/>
                  </a:lnTo>
                  <a:lnTo>
                    <a:pt x="112" y="102"/>
                  </a:lnTo>
                  <a:lnTo>
                    <a:pt x="100" y="107"/>
                  </a:lnTo>
                  <a:lnTo>
                    <a:pt x="95" y="116"/>
                  </a:lnTo>
                  <a:lnTo>
                    <a:pt x="95" y="126"/>
                  </a:lnTo>
                  <a:lnTo>
                    <a:pt x="98" y="137"/>
                  </a:lnTo>
                  <a:lnTo>
                    <a:pt x="103" y="147"/>
                  </a:lnTo>
                  <a:lnTo>
                    <a:pt x="110" y="158"/>
                  </a:lnTo>
                  <a:lnTo>
                    <a:pt x="118" y="168"/>
                  </a:lnTo>
                  <a:lnTo>
                    <a:pt x="123" y="175"/>
                  </a:lnTo>
                  <a:lnTo>
                    <a:pt x="126" y="180"/>
                  </a:lnTo>
                  <a:lnTo>
                    <a:pt x="128" y="191"/>
                  </a:lnTo>
                  <a:lnTo>
                    <a:pt x="125" y="203"/>
                  </a:lnTo>
                  <a:lnTo>
                    <a:pt x="119" y="215"/>
                  </a:lnTo>
                  <a:lnTo>
                    <a:pt x="109" y="222"/>
                  </a:lnTo>
                  <a:lnTo>
                    <a:pt x="106" y="215"/>
                  </a:lnTo>
                  <a:lnTo>
                    <a:pt x="100" y="208"/>
                  </a:lnTo>
                  <a:lnTo>
                    <a:pt x="93" y="199"/>
                  </a:lnTo>
                  <a:lnTo>
                    <a:pt x="85" y="189"/>
                  </a:lnTo>
                  <a:lnTo>
                    <a:pt x="76" y="180"/>
                  </a:lnTo>
                  <a:lnTo>
                    <a:pt x="66" y="173"/>
                  </a:lnTo>
                  <a:lnTo>
                    <a:pt x="58" y="166"/>
                  </a:lnTo>
                  <a:lnTo>
                    <a:pt x="49" y="163"/>
                  </a:lnTo>
                  <a:lnTo>
                    <a:pt x="50" y="154"/>
                  </a:lnTo>
                  <a:lnTo>
                    <a:pt x="50" y="145"/>
                  </a:lnTo>
                  <a:lnTo>
                    <a:pt x="52" y="138"/>
                  </a:lnTo>
                  <a:lnTo>
                    <a:pt x="52" y="133"/>
                  </a:lnTo>
                  <a:lnTo>
                    <a:pt x="52" y="121"/>
                  </a:lnTo>
                  <a:lnTo>
                    <a:pt x="49" y="110"/>
                  </a:lnTo>
                  <a:lnTo>
                    <a:pt x="43" y="103"/>
                  </a:lnTo>
                  <a:lnTo>
                    <a:pt x="33" y="105"/>
                  </a:lnTo>
                  <a:lnTo>
                    <a:pt x="33" y="86"/>
                  </a:lnTo>
                  <a:lnTo>
                    <a:pt x="33" y="70"/>
                  </a:lnTo>
                  <a:lnTo>
                    <a:pt x="30" y="58"/>
                  </a:lnTo>
                  <a:lnTo>
                    <a:pt x="26" y="49"/>
                  </a:lnTo>
                  <a:lnTo>
                    <a:pt x="20" y="46"/>
                  </a:lnTo>
                  <a:lnTo>
                    <a:pt x="13" y="46"/>
                  </a:lnTo>
                  <a:lnTo>
                    <a:pt x="6" y="46"/>
                  </a:lnTo>
                  <a:lnTo>
                    <a:pt x="0" y="47"/>
                  </a:lnTo>
                  <a:lnTo>
                    <a:pt x="5" y="37"/>
                  </a:lnTo>
                  <a:lnTo>
                    <a:pt x="10" y="28"/>
                  </a:lnTo>
                  <a:lnTo>
                    <a:pt x="19" y="20"/>
                  </a:lnTo>
                  <a:lnTo>
                    <a:pt x="28" y="11"/>
                  </a:lnTo>
                  <a:lnTo>
                    <a:pt x="38" y="6"/>
                  </a:lnTo>
                  <a:lnTo>
                    <a:pt x="48" y="2"/>
                  </a:lnTo>
                  <a:lnTo>
                    <a:pt x="58" y="0"/>
                  </a:lnTo>
                  <a:lnTo>
                    <a:pt x="69" y="4"/>
                  </a:lnTo>
                  <a:lnTo>
                    <a:pt x="80" y="9"/>
                  </a:lnTo>
                  <a:lnTo>
                    <a:pt x="90" y="14"/>
                  </a:lnTo>
                  <a:lnTo>
                    <a:pt x="102" y="21"/>
                  </a:lnTo>
                  <a:lnTo>
                    <a:pt x="112" y="28"/>
                  </a:lnTo>
                  <a:lnTo>
                    <a:pt x="120" y="37"/>
                  </a:lnTo>
                  <a:lnTo>
                    <a:pt x="129" y="46"/>
                  </a:lnTo>
                  <a:lnTo>
                    <a:pt x="136" y="56"/>
                  </a:lnTo>
                  <a:lnTo>
                    <a:pt x="142" y="67"/>
                  </a:lnTo>
                  <a:lnTo>
                    <a:pt x="152" y="86"/>
                  </a:lnTo>
                  <a:lnTo>
                    <a:pt x="162" y="102"/>
                  </a:lnTo>
                  <a:lnTo>
                    <a:pt x="169" y="112"/>
                  </a:lnTo>
                  <a:lnTo>
                    <a:pt x="176" y="119"/>
                  </a:lnTo>
                  <a:lnTo>
                    <a:pt x="183" y="128"/>
                  </a:lnTo>
                  <a:lnTo>
                    <a:pt x="190" y="142"/>
                  </a:lnTo>
                  <a:lnTo>
                    <a:pt x="196" y="158"/>
                  </a:lnTo>
                  <a:lnTo>
                    <a:pt x="199" y="170"/>
                  </a:lnTo>
                  <a:lnTo>
                    <a:pt x="200" y="180"/>
                  </a:lnTo>
                  <a:lnTo>
                    <a:pt x="205" y="194"/>
                  </a:lnTo>
                  <a:lnTo>
                    <a:pt x="209" y="208"/>
                  </a:lnTo>
                  <a:lnTo>
                    <a:pt x="215" y="2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95" name="Freeform 170"/>
            <p:cNvSpPr>
              <a:spLocks/>
            </p:cNvSpPr>
            <p:nvPr/>
          </p:nvSpPr>
          <p:spPr bwMode="auto">
            <a:xfrm>
              <a:off x="6155" y="5540"/>
              <a:ext cx="20" cy="42"/>
            </a:xfrm>
            <a:custGeom>
              <a:avLst/>
              <a:gdLst>
                <a:gd name="T0" fmla="*/ 1 w 38"/>
                <a:gd name="T1" fmla="*/ 1 h 84"/>
                <a:gd name="T2" fmla="*/ 1 w 38"/>
                <a:gd name="T3" fmla="*/ 1 h 84"/>
                <a:gd name="T4" fmla="*/ 1 w 38"/>
                <a:gd name="T5" fmla="*/ 1 h 84"/>
                <a:gd name="T6" fmla="*/ 1 w 38"/>
                <a:gd name="T7" fmla="*/ 1 h 84"/>
                <a:gd name="T8" fmla="*/ 1 w 38"/>
                <a:gd name="T9" fmla="*/ 1 h 84"/>
                <a:gd name="T10" fmla="*/ 1 w 38"/>
                <a:gd name="T11" fmla="*/ 1 h 84"/>
                <a:gd name="T12" fmla="*/ 1 w 38"/>
                <a:gd name="T13" fmla="*/ 1 h 84"/>
                <a:gd name="T14" fmla="*/ 1 w 38"/>
                <a:gd name="T15" fmla="*/ 1 h 84"/>
                <a:gd name="T16" fmla="*/ 0 w 38"/>
                <a:gd name="T17" fmla="*/ 0 h 84"/>
                <a:gd name="T18" fmla="*/ 1 w 38"/>
                <a:gd name="T19" fmla="*/ 1 h 84"/>
                <a:gd name="T20" fmla="*/ 1 w 38"/>
                <a:gd name="T21" fmla="*/ 1 h 84"/>
                <a:gd name="T22" fmla="*/ 1 w 38"/>
                <a:gd name="T23" fmla="*/ 1 h 84"/>
                <a:gd name="T24" fmla="*/ 1 w 38"/>
                <a:gd name="T25" fmla="*/ 1 h 84"/>
                <a:gd name="T26" fmla="*/ 1 w 38"/>
                <a:gd name="T27" fmla="*/ 1 h 84"/>
                <a:gd name="T28" fmla="*/ 1 w 38"/>
                <a:gd name="T29" fmla="*/ 1 h 84"/>
                <a:gd name="T30" fmla="*/ 1 w 38"/>
                <a:gd name="T31" fmla="*/ 1 h 84"/>
                <a:gd name="T32" fmla="*/ 1 w 38"/>
                <a:gd name="T33" fmla="*/ 1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84"/>
                <a:gd name="T53" fmla="*/ 38 w 38"/>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84">
                  <a:moveTo>
                    <a:pt x="38" y="84"/>
                  </a:moveTo>
                  <a:lnTo>
                    <a:pt x="38" y="72"/>
                  </a:lnTo>
                  <a:lnTo>
                    <a:pt x="38" y="56"/>
                  </a:lnTo>
                  <a:lnTo>
                    <a:pt x="36" y="42"/>
                  </a:lnTo>
                  <a:lnTo>
                    <a:pt x="33" y="31"/>
                  </a:lnTo>
                  <a:lnTo>
                    <a:pt x="27" y="24"/>
                  </a:lnTo>
                  <a:lnTo>
                    <a:pt x="20" y="16"/>
                  </a:lnTo>
                  <a:lnTo>
                    <a:pt x="10" y="7"/>
                  </a:lnTo>
                  <a:lnTo>
                    <a:pt x="0" y="0"/>
                  </a:lnTo>
                  <a:lnTo>
                    <a:pt x="6" y="14"/>
                  </a:lnTo>
                  <a:lnTo>
                    <a:pt x="13" y="30"/>
                  </a:lnTo>
                  <a:lnTo>
                    <a:pt x="20" y="45"/>
                  </a:lnTo>
                  <a:lnTo>
                    <a:pt x="24" y="56"/>
                  </a:lnTo>
                  <a:lnTo>
                    <a:pt x="28" y="65"/>
                  </a:lnTo>
                  <a:lnTo>
                    <a:pt x="33" y="72"/>
                  </a:lnTo>
                  <a:lnTo>
                    <a:pt x="36" y="79"/>
                  </a:lnTo>
                  <a:lnTo>
                    <a:pt x="38" y="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696" name="Freeform 171"/>
            <p:cNvSpPr>
              <a:spLocks/>
            </p:cNvSpPr>
            <p:nvPr/>
          </p:nvSpPr>
          <p:spPr bwMode="auto">
            <a:xfrm>
              <a:off x="6129" y="5549"/>
              <a:ext cx="31" cy="72"/>
            </a:xfrm>
            <a:custGeom>
              <a:avLst/>
              <a:gdLst>
                <a:gd name="T0" fmla="*/ 0 w 61"/>
                <a:gd name="T1" fmla="*/ 0 h 145"/>
                <a:gd name="T2" fmla="*/ 1 w 61"/>
                <a:gd name="T3" fmla="*/ 0 h 145"/>
                <a:gd name="T4" fmla="*/ 1 w 61"/>
                <a:gd name="T5" fmla="*/ 0 h 145"/>
                <a:gd name="T6" fmla="*/ 1 w 61"/>
                <a:gd name="T7" fmla="*/ 0 h 145"/>
                <a:gd name="T8" fmla="*/ 1 w 61"/>
                <a:gd name="T9" fmla="*/ 0 h 145"/>
                <a:gd name="T10" fmla="*/ 1 w 61"/>
                <a:gd name="T11" fmla="*/ 0 h 145"/>
                <a:gd name="T12" fmla="*/ 1 w 61"/>
                <a:gd name="T13" fmla="*/ 0 h 145"/>
                <a:gd name="T14" fmla="*/ 1 w 61"/>
                <a:gd name="T15" fmla="*/ 0 h 145"/>
                <a:gd name="T16" fmla="*/ 1 w 61"/>
                <a:gd name="T17" fmla="*/ 0 h 145"/>
                <a:gd name="T18" fmla="*/ 1 w 61"/>
                <a:gd name="T19" fmla="*/ 0 h 145"/>
                <a:gd name="T20" fmla="*/ 1 w 61"/>
                <a:gd name="T21" fmla="*/ 0 h 145"/>
                <a:gd name="T22" fmla="*/ 1 w 61"/>
                <a:gd name="T23" fmla="*/ 0 h 145"/>
                <a:gd name="T24" fmla="*/ 1 w 61"/>
                <a:gd name="T25" fmla="*/ 0 h 145"/>
                <a:gd name="T26" fmla="*/ 1 w 61"/>
                <a:gd name="T27" fmla="*/ 0 h 145"/>
                <a:gd name="T28" fmla="*/ 1 w 61"/>
                <a:gd name="T29" fmla="*/ 0 h 145"/>
                <a:gd name="T30" fmla="*/ 1 w 61"/>
                <a:gd name="T31" fmla="*/ 0 h 145"/>
                <a:gd name="T32" fmla="*/ 1 w 61"/>
                <a:gd name="T33" fmla="*/ 0 h 145"/>
                <a:gd name="T34" fmla="*/ 1 w 61"/>
                <a:gd name="T35" fmla="*/ 0 h 145"/>
                <a:gd name="T36" fmla="*/ 1 w 61"/>
                <a:gd name="T37" fmla="*/ 0 h 145"/>
                <a:gd name="T38" fmla="*/ 1 w 61"/>
                <a:gd name="T39" fmla="*/ 0 h 145"/>
                <a:gd name="T40" fmla="*/ 1 w 61"/>
                <a:gd name="T41" fmla="*/ 0 h 145"/>
                <a:gd name="T42" fmla="*/ 1 w 61"/>
                <a:gd name="T43" fmla="*/ 0 h 145"/>
                <a:gd name="T44" fmla="*/ 1 w 61"/>
                <a:gd name="T45" fmla="*/ 0 h 145"/>
                <a:gd name="T46" fmla="*/ 1 w 61"/>
                <a:gd name="T47" fmla="*/ 0 h 145"/>
                <a:gd name="T48" fmla="*/ 0 w 61"/>
                <a:gd name="T49" fmla="*/ 0 h 1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145"/>
                <a:gd name="T77" fmla="*/ 61 w 61"/>
                <a:gd name="T78" fmla="*/ 145 h 1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145">
                  <a:moveTo>
                    <a:pt x="0" y="0"/>
                  </a:moveTo>
                  <a:lnTo>
                    <a:pt x="9" y="6"/>
                  </a:lnTo>
                  <a:lnTo>
                    <a:pt x="17" y="14"/>
                  </a:lnTo>
                  <a:lnTo>
                    <a:pt x="27" y="27"/>
                  </a:lnTo>
                  <a:lnTo>
                    <a:pt x="37" y="39"/>
                  </a:lnTo>
                  <a:lnTo>
                    <a:pt x="46" y="53"/>
                  </a:lnTo>
                  <a:lnTo>
                    <a:pt x="54" y="63"/>
                  </a:lnTo>
                  <a:lnTo>
                    <a:pt x="59" y="72"/>
                  </a:lnTo>
                  <a:lnTo>
                    <a:pt x="61" y="77"/>
                  </a:lnTo>
                  <a:lnTo>
                    <a:pt x="61" y="90"/>
                  </a:lnTo>
                  <a:lnTo>
                    <a:pt x="61" y="109"/>
                  </a:lnTo>
                  <a:lnTo>
                    <a:pt x="60" y="131"/>
                  </a:lnTo>
                  <a:lnTo>
                    <a:pt x="57" y="145"/>
                  </a:lnTo>
                  <a:lnTo>
                    <a:pt x="53" y="123"/>
                  </a:lnTo>
                  <a:lnTo>
                    <a:pt x="47" y="100"/>
                  </a:lnTo>
                  <a:lnTo>
                    <a:pt x="40" y="81"/>
                  </a:lnTo>
                  <a:lnTo>
                    <a:pt x="36" y="70"/>
                  </a:lnTo>
                  <a:lnTo>
                    <a:pt x="30" y="62"/>
                  </a:lnTo>
                  <a:lnTo>
                    <a:pt x="21" y="48"/>
                  </a:lnTo>
                  <a:lnTo>
                    <a:pt x="13" y="35"/>
                  </a:lnTo>
                  <a:lnTo>
                    <a:pt x="7" y="27"/>
                  </a:lnTo>
                  <a:lnTo>
                    <a:pt x="6" y="21"/>
                  </a:lnTo>
                  <a:lnTo>
                    <a:pt x="4" y="16"/>
                  </a:lnTo>
                  <a:lnTo>
                    <a:pt x="3" y="9"/>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168" name="Text Box 12"/>
          <p:cNvSpPr txBox="1">
            <a:spLocks noChangeArrowheads="1"/>
          </p:cNvSpPr>
          <p:nvPr/>
        </p:nvSpPr>
        <p:spPr bwMode="auto">
          <a:xfrm>
            <a:off x="76201" y="938213"/>
            <a:ext cx="7434060"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0"/>
              </a:spcBef>
              <a:buClrTx/>
              <a:buSzTx/>
              <a:buFontTx/>
              <a:buNone/>
            </a:pPr>
            <a:r>
              <a:rPr lang="en-US" altLang="en-US" sz="2800" b="1" dirty="0"/>
              <a:t>Chapter Six</a:t>
            </a:r>
          </a:p>
          <a:p>
            <a:pPr marL="0" lvl="4" indent="0" algn="ctr" eaLnBrk="1" hangingPunct="1">
              <a:spcBef>
                <a:spcPct val="0"/>
              </a:spcBef>
              <a:buClrTx/>
              <a:buNone/>
            </a:pPr>
            <a:r>
              <a:rPr lang="en-US" altLang="en-US" sz="2800" b="1" dirty="0" smtClean="0">
                <a:ea typeface="Tahoma" pitchFamily="34" charset="0"/>
                <a:cs typeface="Tahoma" pitchFamily="34" charset="0"/>
              </a:rPr>
              <a:t>Performance appraisal, </a:t>
            </a:r>
          </a:p>
          <a:p>
            <a:pPr algn="ctr" eaLnBrk="1" hangingPunct="1">
              <a:spcBef>
                <a:spcPct val="0"/>
              </a:spcBef>
              <a:buClrTx/>
              <a:buSzTx/>
              <a:buFontTx/>
              <a:buNone/>
            </a:pPr>
            <a:r>
              <a:rPr lang="en-US" altLang="en-US" sz="2800" b="1" dirty="0" smtClean="0"/>
              <a:t>Training </a:t>
            </a:r>
            <a:r>
              <a:rPr lang="en-US" altLang="en-US" sz="2800" b="1" dirty="0"/>
              <a:t>&amp; Development (T&amp;D)</a:t>
            </a:r>
            <a:endParaRPr lang="en-US" altLang="en-US" b="1" dirty="0">
              <a:latin typeface="Times New Roman" pitchFamily="18" charset="0"/>
              <a:cs typeface="Times New Roman" pitchFamily="18" charset="0"/>
            </a:endParaRPr>
          </a:p>
        </p:txBody>
      </p:sp>
      <p:pic>
        <p:nvPicPr>
          <p:cNvPr id="169" name="Picture 3" descr="Save This as your Homepage"/>
          <p:cNvPicPr>
            <a:picLocks noChangeAspect="1" noChangeArrowheads="1"/>
          </p:cNvPicPr>
          <p:nvPr/>
        </p:nvPicPr>
        <p:blipFill>
          <a:blip r:embed="rId2" r:link="rId3"/>
          <a:srcRect/>
          <a:stretch>
            <a:fillRect/>
          </a:stretch>
        </p:blipFill>
        <p:spPr bwMode="auto">
          <a:xfrm>
            <a:off x="609600" y="4191000"/>
            <a:ext cx="571500" cy="381000"/>
          </a:xfrm>
          <a:prstGeom prst="rect">
            <a:avLst/>
          </a:prstGeom>
          <a:solidFill>
            <a:schemeClr val="tx2">
              <a:lumMod val="75000"/>
            </a:schemeClr>
          </a:solidFill>
          <a:ln w="9525">
            <a:noFill/>
            <a:miter lim="800000"/>
            <a:headEnd/>
            <a:tailEnd/>
          </a:ln>
        </p:spPr>
      </p:pic>
      <p:pic>
        <p:nvPicPr>
          <p:cNvPr id="170" name="Picture 3" descr="Save This as your Homepage"/>
          <p:cNvPicPr>
            <a:picLocks noChangeAspect="1" noChangeArrowheads="1"/>
          </p:cNvPicPr>
          <p:nvPr/>
        </p:nvPicPr>
        <p:blipFill>
          <a:blip r:embed="rId2" r:link="rId3"/>
          <a:srcRect/>
          <a:stretch>
            <a:fillRect/>
          </a:stretch>
        </p:blipFill>
        <p:spPr bwMode="auto">
          <a:xfrm>
            <a:off x="609600" y="4572000"/>
            <a:ext cx="571500" cy="381000"/>
          </a:xfrm>
          <a:prstGeom prst="rect">
            <a:avLst/>
          </a:prstGeom>
          <a:solidFill>
            <a:schemeClr val="tx2">
              <a:lumMod val="75000"/>
            </a:schemeClr>
          </a:solidFill>
          <a:ln w="9525">
            <a:noFill/>
            <a:miter lim="800000"/>
            <a:headEnd/>
            <a:tailEnd/>
          </a:ln>
        </p:spPr>
      </p:pic>
      <p:pic>
        <p:nvPicPr>
          <p:cNvPr id="171" name="Picture 3" descr="Save This as your Homepage"/>
          <p:cNvPicPr>
            <a:picLocks noChangeAspect="1" noChangeArrowheads="1"/>
          </p:cNvPicPr>
          <p:nvPr/>
        </p:nvPicPr>
        <p:blipFill>
          <a:blip r:embed="rId2" r:link="rId3"/>
          <a:srcRect/>
          <a:stretch>
            <a:fillRect/>
          </a:stretch>
        </p:blipFill>
        <p:spPr bwMode="auto">
          <a:xfrm>
            <a:off x="609600" y="4953000"/>
            <a:ext cx="571500" cy="381000"/>
          </a:xfrm>
          <a:prstGeom prst="rect">
            <a:avLst/>
          </a:prstGeom>
          <a:solidFill>
            <a:schemeClr val="tx2">
              <a:lumMod val="75000"/>
            </a:schemeClr>
          </a:solidFill>
          <a:ln w="9525">
            <a:noFill/>
            <a:miter lim="800000"/>
            <a:headEnd/>
            <a:tailEnd/>
          </a:ln>
        </p:spPr>
      </p:pic>
      <p:pic>
        <p:nvPicPr>
          <p:cNvPr id="172" name="Picture 3" descr="Save This as your Homepage"/>
          <p:cNvPicPr>
            <a:picLocks noChangeAspect="1" noChangeArrowheads="1"/>
          </p:cNvPicPr>
          <p:nvPr/>
        </p:nvPicPr>
        <p:blipFill>
          <a:blip r:embed="rId2" r:link="rId3"/>
          <a:srcRect/>
          <a:stretch>
            <a:fillRect/>
          </a:stretch>
        </p:blipFill>
        <p:spPr bwMode="auto">
          <a:xfrm>
            <a:off x="609600" y="5334000"/>
            <a:ext cx="571500" cy="381000"/>
          </a:xfrm>
          <a:prstGeom prst="rect">
            <a:avLst/>
          </a:prstGeom>
          <a:solidFill>
            <a:schemeClr val="tx2">
              <a:lumMod val="75000"/>
            </a:schemeClr>
          </a:solidFill>
          <a:ln w="9525">
            <a:noFill/>
            <a:miter lim="800000"/>
            <a:headEnd/>
            <a:tailEnd/>
          </a:ln>
        </p:spPr>
      </p:pic>
      <p:pic>
        <p:nvPicPr>
          <p:cNvPr id="173" name="Picture 3" descr="Save This as your Homepage"/>
          <p:cNvPicPr>
            <a:picLocks noChangeAspect="1" noChangeArrowheads="1"/>
          </p:cNvPicPr>
          <p:nvPr/>
        </p:nvPicPr>
        <p:blipFill>
          <a:blip r:embed="rId2" r:link="rId3"/>
          <a:srcRect/>
          <a:stretch>
            <a:fillRect/>
          </a:stretch>
        </p:blipFill>
        <p:spPr bwMode="auto">
          <a:xfrm>
            <a:off x="609600" y="5715000"/>
            <a:ext cx="571500" cy="381000"/>
          </a:xfrm>
          <a:prstGeom prst="rect">
            <a:avLst/>
          </a:prstGeom>
          <a:solidFill>
            <a:schemeClr val="tx2">
              <a:lumMod val="75000"/>
            </a:schemeClr>
          </a:solidFill>
          <a:ln w="9525">
            <a:noFill/>
            <a:miter lim="800000"/>
            <a:headEnd/>
            <a:tailEnd/>
          </a:ln>
        </p:spPr>
      </p:pic>
      <p:pic>
        <p:nvPicPr>
          <p:cNvPr id="174" name="Picture 3" descr="Save This as your Homepage"/>
          <p:cNvPicPr>
            <a:picLocks noChangeAspect="1" noChangeArrowheads="1"/>
          </p:cNvPicPr>
          <p:nvPr/>
        </p:nvPicPr>
        <p:blipFill>
          <a:blip r:embed="rId2" r:link="rId3"/>
          <a:srcRect/>
          <a:stretch>
            <a:fillRect/>
          </a:stretch>
        </p:blipFill>
        <p:spPr bwMode="auto">
          <a:xfrm>
            <a:off x="609600" y="6096000"/>
            <a:ext cx="571500" cy="3810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663089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animEffect transition="in" filter="wipe(left)">
                                      <p:cBhvr>
                                        <p:cTn id="7" dur="500"/>
                                        <p:tgtEl>
                                          <p:spTgt spid="16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8">
                                            <p:txEl>
                                              <p:pRg st="1" end="1"/>
                                            </p:txEl>
                                          </p:spTgt>
                                        </p:tgtEl>
                                        <p:attrNameLst>
                                          <p:attrName>style.visibility</p:attrName>
                                        </p:attrNameLst>
                                      </p:cBhvr>
                                      <p:to>
                                        <p:strVal val="visible"/>
                                      </p:to>
                                    </p:set>
                                    <p:animEffect transition="in" filter="wipe(left)">
                                      <p:cBhvr>
                                        <p:cTn id="10" dur="500"/>
                                        <p:tgtEl>
                                          <p:spTgt spid="168">
                                            <p:txEl>
                                              <p:pRg st="1" end="1"/>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68">
                                            <p:txEl>
                                              <p:pRg st="2" end="2"/>
                                            </p:txEl>
                                          </p:spTgt>
                                        </p:tgtEl>
                                        <p:attrNameLst>
                                          <p:attrName>style.visibility</p:attrName>
                                        </p:attrNameLst>
                                      </p:cBhvr>
                                      <p:to>
                                        <p:strVal val="visible"/>
                                      </p:to>
                                    </p:set>
                                    <p:animEffect transition="in" filter="wipe(left)">
                                      <p:cBhvr>
                                        <p:cTn id="14" dur="500"/>
                                        <p:tgtEl>
                                          <p:spTgt spid="168">
                                            <p:txEl>
                                              <p:pRg st="2" end="2"/>
                                            </p:txEl>
                                          </p:spTgt>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wipe(left)">
                                      <p:cBhvr>
                                        <p:cTn id="21" dur="500"/>
                                        <p:tgtEl>
                                          <p:spTgt spid="7">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wipe(left)">
                                      <p:cBhvr>
                                        <p:cTn id="24" dur="500"/>
                                        <p:tgtEl>
                                          <p:spTgt spid="7">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left)">
                                      <p:cBhvr>
                                        <p:cTn id="27" dur="500"/>
                                        <p:tgtEl>
                                          <p:spTgt spid="7">
                                            <p:txEl>
                                              <p:pRg st="3" end="3"/>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wipe(left)">
                                      <p:cBhvr>
                                        <p:cTn id="30" dur="500"/>
                                        <p:tgtEl>
                                          <p:spTgt spid="7">
                                            <p:txEl>
                                              <p:pRg st="4" end="4"/>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wipe(left)">
                                      <p:cBhvr>
                                        <p:cTn id="33" dur="500"/>
                                        <p:tgtEl>
                                          <p:spTgt spid="7">
                                            <p:txEl>
                                              <p:pRg st="5" end="5"/>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wipe(left)">
                                      <p:cBhvr>
                                        <p:cTn id="36" dur="500"/>
                                        <p:tgtEl>
                                          <p:spTgt spid="7">
                                            <p:txEl>
                                              <p:pRg st="6" end="6"/>
                                            </p:txEl>
                                          </p:spTgt>
                                        </p:tgtEl>
                                      </p:cBhvr>
                                    </p:animEffect>
                                  </p:childTnLst>
                                </p:cTn>
                              </p:par>
                              <p:par>
                                <p:cTn id="37" presetID="23" presetClass="entr" presetSubtype="16" fill="hold" nodeType="withEffect">
                                  <p:stCondLst>
                                    <p:cond delay="0"/>
                                  </p:stCondLst>
                                  <p:childTnLst>
                                    <p:set>
                                      <p:cBhvr>
                                        <p:cTn id="38" dur="1" fill="hold">
                                          <p:stCondLst>
                                            <p:cond delay="0"/>
                                          </p:stCondLst>
                                        </p:cTn>
                                        <p:tgtEl>
                                          <p:spTgt spid="169"/>
                                        </p:tgtEl>
                                        <p:attrNameLst>
                                          <p:attrName>style.visibility</p:attrName>
                                        </p:attrNameLst>
                                      </p:cBhvr>
                                      <p:to>
                                        <p:strVal val="visible"/>
                                      </p:to>
                                    </p:set>
                                    <p:anim calcmode="lin" valueType="num">
                                      <p:cBhvr>
                                        <p:cTn id="39" dur="500" fill="hold"/>
                                        <p:tgtEl>
                                          <p:spTgt spid="169"/>
                                        </p:tgtEl>
                                        <p:attrNameLst>
                                          <p:attrName>ppt_w</p:attrName>
                                        </p:attrNameLst>
                                      </p:cBhvr>
                                      <p:tavLst>
                                        <p:tav tm="0">
                                          <p:val>
                                            <p:fltVal val="0"/>
                                          </p:val>
                                        </p:tav>
                                        <p:tav tm="100000">
                                          <p:val>
                                            <p:strVal val="#ppt_w"/>
                                          </p:val>
                                        </p:tav>
                                      </p:tavLst>
                                    </p:anim>
                                    <p:anim calcmode="lin" valueType="num">
                                      <p:cBhvr>
                                        <p:cTn id="40" dur="500" fill="hold"/>
                                        <p:tgtEl>
                                          <p:spTgt spid="169"/>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70"/>
                                        </p:tgtEl>
                                        <p:attrNameLst>
                                          <p:attrName>style.visibility</p:attrName>
                                        </p:attrNameLst>
                                      </p:cBhvr>
                                      <p:to>
                                        <p:strVal val="visible"/>
                                      </p:to>
                                    </p:set>
                                    <p:anim calcmode="lin" valueType="num">
                                      <p:cBhvr>
                                        <p:cTn id="43" dur="500" fill="hold"/>
                                        <p:tgtEl>
                                          <p:spTgt spid="170"/>
                                        </p:tgtEl>
                                        <p:attrNameLst>
                                          <p:attrName>ppt_w</p:attrName>
                                        </p:attrNameLst>
                                      </p:cBhvr>
                                      <p:tavLst>
                                        <p:tav tm="0">
                                          <p:val>
                                            <p:fltVal val="0"/>
                                          </p:val>
                                        </p:tav>
                                        <p:tav tm="100000">
                                          <p:val>
                                            <p:strVal val="#ppt_w"/>
                                          </p:val>
                                        </p:tav>
                                      </p:tavLst>
                                    </p:anim>
                                    <p:anim calcmode="lin" valueType="num">
                                      <p:cBhvr>
                                        <p:cTn id="44" dur="500" fill="hold"/>
                                        <p:tgtEl>
                                          <p:spTgt spid="170"/>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171"/>
                                        </p:tgtEl>
                                        <p:attrNameLst>
                                          <p:attrName>style.visibility</p:attrName>
                                        </p:attrNameLst>
                                      </p:cBhvr>
                                      <p:to>
                                        <p:strVal val="visible"/>
                                      </p:to>
                                    </p:set>
                                    <p:anim calcmode="lin" valueType="num">
                                      <p:cBhvr>
                                        <p:cTn id="47" dur="500" fill="hold"/>
                                        <p:tgtEl>
                                          <p:spTgt spid="171"/>
                                        </p:tgtEl>
                                        <p:attrNameLst>
                                          <p:attrName>ppt_w</p:attrName>
                                        </p:attrNameLst>
                                      </p:cBhvr>
                                      <p:tavLst>
                                        <p:tav tm="0">
                                          <p:val>
                                            <p:fltVal val="0"/>
                                          </p:val>
                                        </p:tav>
                                        <p:tav tm="100000">
                                          <p:val>
                                            <p:strVal val="#ppt_w"/>
                                          </p:val>
                                        </p:tav>
                                      </p:tavLst>
                                    </p:anim>
                                    <p:anim calcmode="lin" valueType="num">
                                      <p:cBhvr>
                                        <p:cTn id="48" dur="500" fill="hold"/>
                                        <p:tgtEl>
                                          <p:spTgt spid="171"/>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172"/>
                                        </p:tgtEl>
                                        <p:attrNameLst>
                                          <p:attrName>style.visibility</p:attrName>
                                        </p:attrNameLst>
                                      </p:cBhvr>
                                      <p:to>
                                        <p:strVal val="visible"/>
                                      </p:to>
                                    </p:set>
                                    <p:anim calcmode="lin" valueType="num">
                                      <p:cBhvr>
                                        <p:cTn id="51" dur="500" fill="hold"/>
                                        <p:tgtEl>
                                          <p:spTgt spid="172"/>
                                        </p:tgtEl>
                                        <p:attrNameLst>
                                          <p:attrName>ppt_w</p:attrName>
                                        </p:attrNameLst>
                                      </p:cBhvr>
                                      <p:tavLst>
                                        <p:tav tm="0">
                                          <p:val>
                                            <p:fltVal val="0"/>
                                          </p:val>
                                        </p:tav>
                                        <p:tav tm="100000">
                                          <p:val>
                                            <p:strVal val="#ppt_w"/>
                                          </p:val>
                                        </p:tav>
                                      </p:tavLst>
                                    </p:anim>
                                    <p:anim calcmode="lin" valueType="num">
                                      <p:cBhvr>
                                        <p:cTn id="52" dur="500" fill="hold"/>
                                        <p:tgtEl>
                                          <p:spTgt spid="172"/>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173"/>
                                        </p:tgtEl>
                                        <p:attrNameLst>
                                          <p:attrName>style.visibility</p:attrName>
                                        </p:attrNameLst>
                                      </p:cBhvr>
                                      <p:to>
                                        <p:strVal val="visible"/>
                                      </p:to>
                                    </p:set>
                                    <p:anim calcmode="lin" valueType="num">
                                      <p:cBhvr>
                                        <p:cTn id="55" dur="500" fill="hold"/>
                                        <p:tgtEl>
                                          <p:spTgt spid="173"/>
                                        </p:tgtEl>
                                        <p:attrNameLst>
                                          <p:attrName>ppt_w</p:attrName>
                                        </p:attrNameLst>
                                      </p:cBhvr>
                                      <p:tavLst>
                                        <p:tav tm="0">
                                          <p:val>
                                            <p:fltVal val="0"/>
                                          </p:val>
                                        </p:tav>
                                        <p:tav tm="100000">
                                          <p:val>
                                            <p:strVal val="#ppt_w"/>
                                          </p:val>
                                        </p:tav>
                                      </p:tavLst>
                                    </p:anim>
                                    <p:anim calcmode="lin" valueType="num">
                                      <p:cBhvr>
                                        <p:cTn id="56" dur="500" fill="hold"/>
                                        <p:tgtEl>
                                          <p:spTgt spid="173"/>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174"/>
                                        </p:tgtEl>
                                        <p:attrNameLst>
                                          <p:attrName>style.visibility</p:attrName>
                                        </p:attrNameLst>
                                      </p:cBhvr>
                                      <p:to>
                                        <p:strVal val="visible"/>
                                      </p:to>
                                    </p:set>
                                    <p:anim calcmode="lin" valueType="num">
                                      <p:cBhvr>
                                        <p:cTn id="59" dur="500" fill="hold"/>
                                        <p:tgtEl>
                                          <p:spTgt spid="174"/>
                                        </p:tgtEl>
                                        <p:attrNameLst>
                                          <p:attrName>ppt_w</p:attrName>
                                        </p:attrNameLst>
                                      </p:cBhvr>
                                      <p:tavLst>
                                        <p:tav tm="0">
                                          <p:val>
                                            <p:fltVal val="0"/>
                                          </p:val>
                                        </p:tav>
                                        <p:tav tm="100000">
                                          <p:val>
                                            <p:strVal val="#ppt_w"/>
                                          </p:val>
                                        </p:tav>
                                      </p:tavLst>
                                    </p:anim>
                                    <p:anim calcmode="lin" valueType="num">
                                      <p:cBhvr>
                                        <p:cTn id="60" dur="500" fill="hold"/>
                                        <p:tgtEl>
                                          <p:spTgt spid="1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3"/>
      <p:bldP spid="168" grpId="0" build="p" bldLvl="3"/>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appraisal</a:t>
            </a:r>
            <a:endParaRPr lang="en-US" dirty="0"/>
          </a:p>
        </p:txBody>
      </p:sp>
      <p:sp>
        <p:nvSpPr>
          <p:cNvPr id="3" name="Content Placeholder 2"/>
          <p:cNvSpPr>
            <a:spLocks noGrp="1"/>
          </p:cNvSpPr>
          <p:nvPr>
            <p:ph idx="1"/>
          </p:nvPr>
        </p:nvSpPr>
        <p:spPr/>
        <p:txBody>
          <a:bodyPr>
            <a:normAutofit/>
          </a:bodyPr>
          <a:lstStyle/>
          <a:p>
            <a:pPr lvl="0" algn="just"/>
            <a:r>
              <a:rPr lang="en-US" dirty="0" smtClean="0"/>
              <a:t>Human resource performance is an important issue in the strategy most organizations must follow to achieve their goals. Whether that strategy is to offer the lowest-priced goods, the highest-quality goods, or constant innovation in design, performance by employees will be a key factor in the success or failure of the strategy.</a:t>
            </a:r>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System of review and evaluation of job performance</a:t>
            </a:r>
          </a:p>
          <a:p>
            <a:pPr algn="just"/>
            <a:r>
              <a:rPr lang="en-US" dirty="0" smtClean="0">
                <a:latin typeface="Arial" pitchFamily="34" charset="0"/>
                <a:cs typeface="Arial" pitchFamily="34" charset="0"/>
              </a:rPr>
              <a:t>Assesses accomplishments and evolves plans for development</a:t>
            </a:r>
          </a:p>
          <a:p>
            <a:pPr algn="just"/>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normAutofit fontScale="92500" lnSpcReduction="10000"/>
          </a:bodyPr>
          <a:lstStyle/>
          <a:p>
            <a:pPr algn="just">
              <a:defRPr/>
            </a:pPr>
            <a:r>
              <a:rPr lang="en-US" dirty="0" smtClean="0">
                <a:latin typeface="Arial" pitchFamily="34" charset="0"/>
                <a:cs typeface="Arial" pitchFamily="34" charset="0"/>
              </a:rPr>
              <a:t>Performance appraisals are used to assess an employee’s performance and </a:t>
            </a:r>
            <a:r>
              <a:rPr lang="en-US" dirty="0" smtClean="0">
                <a:solidFill>
                  <a:srgbClr val="FF0000"/>
                </a:solidFill>
                <a:latin typeface="Arial" pitchFamily="34" charset="0"/>
                <a:cs typeface="Arial" pitchFamily="34" charset="0"/>
              </a:rPr>
              <a:t>provide a platform </a:t>
            </a:r>
            <a:r>
              <a:rPr lang="en-US" dirty="0" smtClean="0">
                <a:latin typeface="Arial" pitchFamily="34" charset="0"/>
                <a:cs typeface="Arial" pitchFamily="34" charset="0"/>
              </a:rPr>
              <a:t>for</a:t>
            </a:r>
            <a:r>
              <a:rPr lang="en-US" dirty="0" smtClean="0">
                <a:solidFill>
                  <a:srgbClr val="0070C0"/>
                </a:solidFill>
                <a:latin typeface="Arial" pitchFamily="34" charset="0"/>
                <a:cs typeface="Arial" pitchFamily="34" charset="0"/>
              </a:rPr>
              <a:t> feedback </a:t>
            </a:r>
            <a:r>
              <a:rPr lang="en-US" dirty="0" smtClean="0">
                <a:solidFill>
                  <a:srgbClr val="FF0000"/>
                </a:solidFill>
                <a:latin typeface="Arial" pitchFamily="34" charset="0"/>
                <a:cs typeface="Arial" pitchFamily="34" charset="0"/>
              </a:rPr>
              <a:t>about past, current, and future </a:t>
            </a:r>
            <a:r>
              <a:rPr lang="en-US" dirty="0" smtClean="0">
                <a:solidFill>
                  <a:srgbClr val="0070C0"/>
                </a:solidFill>
                <a:latin typeface="Arial" pitchFamily="34" charset="0"/>
                <a:cs typeface="Arial" pitchFamily="34" charset="0"/>
              </a:rPr>
              <a:t>performance expectations</a:t>
            </a:r>
            <a:r>
              <a:rPr lang="en-US" dirty="0" smtClean="0">
                <a:solidFill>
                  <a:schemeClr val="accent6">
                    <a:lumMod val="50000"/>
                  </a:schemeClr>
                </a:solidFill>
                <a:latin typeface="Arial" pitchFamily="34" charset="0"/>
                <a:cs typeface="Arial" pitchFamily="34" charset="0"/>
              </a:rPr>
              <a:t>.</a:t>
            </a:r>
          </a:p>
          <a:p>
            <a:pPr algn="just">
              <a:defRPr/>
            </a:pPr>
            <a:endParaRPr lang="en-US" dirty="0" smtClean="0">
              <a:solidFill>
                <a:schemeClr val="accent6">
                  <a:lumMod val="50000"/>
                </a:schemeClr>
              </a:solidFill>
              <a:latin typeface="Arial" pitchFamily="34" charset="0"/>
              <a:cs typeface="Arial" pitchFamily="34" charset="0"/>
            </a:endParaRPr>
          </a:p>
          <a:p>
            <a:pPr algn="just">
              <a:defRPr/>
            </a:pPr>
            <a:r>
              <a:rPr lang="en-US" dirty="0" smtClean="0">
                <a:solidFill>
                  <a:schemeClr val="accent6">
                    <a:lumMod val="50000"/>
                  </a:schemeClr>
                </a:solidFill>
                <a:latin typeface="Arial" pitchFamily="34" charset="0"/>
                <a:cs typeface="Arial" pitchFamily="34" charset="0"/>
              </a:rPr>
              <a:t> </a:t>
            </a:r>
            <a:r>
              <a:rPr lang="en-US" dirty="0" smtClean="0">
                <a:latin typeface="Arial" pitchFamily="34" charset="0"/>
                <a:cs typeface="Arial" pitchFamily="34" charset="0"/>
              </a:rPr>
              <a:t>Performance appraisal is </a:t>
            </a:r>
            <a:r>
              <a:rPr lang="en-US" dirty="0" smtClean="0">
                <a:solidFill>
                  <a:srgbClr val="FF0000"/>
                </a:solidFill>
                <a:latin typeface="Arial" pitchFamily="34" charset="0"/>
                <a:cs typeface="Arial" pitchFamily="34" charset="0"/>
              </a:rPr>
              <a:t>variously called </a:t>
            </a:r>
            <a:r>
              <a:rPr lang="en-US" dirty="0" smtClean="0">
                <a:latin typeface="Arial" pitchFamily="34" charset="0"/>
                <a:cs typeface="Arial" pitchFamily="34" charset="0"/>
              </a:rPr>
              <a:t>employee rating, </a:t>
            </a:r>
            <a:r>
              <a:rPr lang="en-US" dirty="0" smtClean="0">
                <a:solidFill>
                  <a:srgbClr val="FF0000"/>
                </a:solidFill>
                <a:latin typeface="Arial" pitchFamily="34" charset="0"/>
                <a:cs typeface="Arial" pitchFamily="34" charset="0"/>
              </a:rPr>
              <a:t>employee evaluation</a:t>
            </a:r>
            <a:r>
              <a:rPr lang="en-US" dirty="0" smtClean="0">
                <a:latin typeface="Arial" pitchFamily="34" charset="0"/>
                <a:cs typeface="Arial" pitchFamily="34" charset="0"/>
              </a:rPr>
              <a:t>, performance review, performance evaluation, or results appraisal.</a:t>
            </a:r>
          </a:p>
          <a:p>
            <a:pPr algn="just">
              <a:defRPr/>
            </a:pPr>
            <a:endParaRPr lang="en-US" dirty="0" smtClean="0">
              <a:latin typeface="Arial" pitchFamily="34" charset="0"/>
              <a:cs typeface="Arial" pitchFamily="34" charset="0"/>
            </a:endParaRPr>
          </a:p>
          <a:p>
            <a:r>
              <a:rPr lang="en-US" dirty="0" smtClean="0">
                <a:latin typeface="Arial" pitchFamily="34" charset="0"/>
                <a:cs typeface="Arial" pitchFamily="34" charset="0"/>
              </a:rPr>
              <a:t>Where as Performance management systems are </a:t>
            </a:r>
            <a:r>
              <a:rPr lang="en-US" dirty="0" smtClean="0">
                <a:solidFill>
                  <a:srgbClr val="FF0000"/>
                </a:solidFill>
                <a:latin typeface="Arial" pitchFamily="34" charset="0"/>
                <a:cs typeface="Arial" pitchFamily="34" charset="0"/>
              </a:rPr>
              <a:t>attempts to </a:t>
            </a:r>
            <a:r>
              <a:rPr lang="en-US" dirty="0" smtClean="0">
                <a:latin typeface="Arial" pitchFamily="34" charset="0"/>
                <a:cs typeface="Arial" pitchFamily="34" charset="0"/>
              </a:rPr>
              <a:t>monitor, </a:t>
            </a:r>
            <a:r>
              <a:rPr lang="en-US" dirty="0" smtClean="0">
                <a:solidFill>
                  <a:srgbClr val="FF0000"/>
                </a:solidFill>
                <a:latin typeface="Arial" pitchFamily="34" charset="0"/>
                <a:cs typeface="Arial" pitchFamily="34" charset="0"/>
              </a:rPr>
              <a:t>measure</a:t>
            </a:r>
            <a:r>
              <a:rPr lang="en-US" dirty="0" smtClean="0">
                <a:latin typeface="Arial" pitchFamily="34" charset="0"/>
                <a:cs typeface="Arial" pitchFamily="34" charset="0"/>
              </a:rPr>
              <a:t>, report, </a:t>
            </a:r>
            <a:r>
              <a:rPr lang="en-US" dirty="0" smtClean="0">
                <a:solidFill>
                  <a:srgbClr val="FF0000"/>
                </a:solidFill>
                <a:latin typeface="Arial" pitchFamily="34" charset="0"/>
                <a:cs typeface="Arial" pitchFamily="34" charset="0"/>
              </a:rPr>
              <a:t>improve</a:t>
            </a:r>
            <a:r>
              <a:rPr lang="en-US" dirty="0" smtClean="0">
                <a:latin typeface="Arial" pitchFamily="34" charset="0"/>
                <a:cs typeface="Arial" pitchFamily="34" charset="0"/>
              </a:rPr>
              <a:t>, and employee performance. </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normAutofit fontScale="92500" lnSpcReduction="10000"/>
          </a:bodyPr>
          <a:lstStyle/>
          <a:p>
            <a:pPr algn="just">
              <a:defRPr/>
            </a:pPr>
            <a:r>
              <a:rPr lang="en-US" dirty="0" smtClean="0">
                <a:latin typeface="Arial" pitchFamily="34" charset="0"/>
                <a:cs typeface="Arial" pitchFamily="34" charset="0"/>
              </a:rPr>
              <a:t>Performance appraisals are widely used for </a:t>
            </a:r>
            <a:r>
              <a:rPr lang="en-US" dirty="0" smtClean="0">
                <a:solidFill>
                  <a:srgbClr val="FF0000"/>
                </a:solidFill>
                <a:latin typeface="Arial" pitchFamily="34" charset="0"/>
                <a:cs typeface="Arial" pitchFamily="34" charset="0"/>
              </a:rPr>
              <a:t>administering wages </a:t>
            </a:r>
            <a:r>
              <a:rPr lang="en-US" dirty="0" smtClean="0">
                <a:latin typeface="Arial" pitchFamily="34" charset="0"/>
                <a:cs typeface="Arial" pitchFamily="34" charset="0"/>
              </a:rPr>
              <a:t>and </a:t>
            </a:r>
            <a:r>
              <a:rPr lang="en-US" dirty="0" smtClean="0">
                <a:solidFill>
                  <a:srgbClr val="FF0000"/>
                </a:solidFill>
                <a:latin typeface="Arial" pitchFamily="34" charset="0"/>
                <a:cs typeface="Arial" pitchFamily="34" charset="0"/>
              </a:rPr>
              <a:t>salaries</a:t>
            </a:r>
            <a:r>
              <a:rPr lang="en-US" dirty="0" smtClean="0">
                <a:latin typeface="Arial" pitchFamily="34" charset="0"/>
                <a:cs typeface="Arial" pitchFamily="34" charset="0"/>
              </a:rPr>
              <a:t>, giving performance </a:t>
            </a:r>
            <a:r>
              <a:rPr lang="en-US" dirty="0" smtClean="0">
                <a:solidFill>
                  <a:srgbClr val="FF0000"/>
                </a:solidFill>
                <a:latin typeface="Arial" pitchFamily="34" charset="0"/>
                <a:cs typeface="Arial" pitchFamily="34" charset="0"/>
              </a:rPr>
              <a:t>feedback</a:t>
            </a:r>
            <a:r>
              <a:rPr lang="en-US" dirty="0" smtClean="0">
                <a:latin typeface="Arial" pitchFamily="34" charset="0"/>
                <a:cs typeface="Arial" pitchFamily="34" charset="0"/>
              </a:rPr>
              <a:t>, and identifying individual employee strengths and weaknesses. </a:t>
            </a:r>
          </a:p>
          <a:p>
            <a:pPr algn="just">
              <a:defRPr/>
            </a:pPr>
            <a:endParaRPr lang="en-US" dirty="0" smtClean="0">
              <a:latin typeface="Arial" pitchFamily="34" charset="0"/>
              <a:cs typeface="Arial" pitchFamily="34" charset="0"/>
            </a:endParaRPr>
          </a:p>
          <a:p>
            <a:pPr algn="just">
              <a:defRPr/>
            </a:pPr>
            <a:r>
              <a:rPr lang="en-US" dirty="0" smtClean="0">
                <a:latin typeface="Arial" pitchFamily="34" charset="0"/>
                <a:cs typeface="Arial" pitchFamily="34" charset="0"/>
              </a:rPr>
              <a:t>Employee performance is </a:t>
            </a:r>
            <a:r>
              <a:rPr lang="en-US" dirty="0" smtClean="0">
                <a:solidFill>
                  <a:srgbClr val="FF0000"/>
                </a:solidFill>
                <a:latin typeface="Arial" pitchFamily="34" charset="0"/>
                <a:cs typeface="Arial" pitchFamily="34" charset="0"/>
              </a:rPr>
              <a:t>not controlled by management</a:t>
            </a:r>
            <a:r>
              <a:rPr lang="en-US" dirty="0" smtClean="0">
                <a:latin typeface="Arial" pitchFamily="34" charset="0"/>
                <a:cs typeface="Arial" pitchFamily="34" charset="0"/>
              </a:rPr>
              <a:t> but ultimately by the </a:t>
            </a:r>
            <a:r>
              <a:rPr lang="en-US" dirty="0" smtClean="0">
                <a:solidFill>
                  <a:srgbClr val="0070C0"/>
                </a:solidFill>
                <a:latin typeface="Arial" pitchFamily="34" charset="0"/>
                <a:cs typeface="Arial" pitchFamily="34" charset="0"/>
              </a:rPr>
              <a:t>employees themselves. </a:t>
            </a:r>
          </a:p>
          <a:p>
            <a:pPr algn="just">
              <a:defRPr/>
            </a:pPr>
            <a:endParaRPr lang="en-US" dirty="0" smtClean="0">
              <a:solidFill>
                <a:srgbClr val="0070C0"/>
              </a:solidFill>
              <a:latin typeface="Arial" pitchFamily="34" charset="0"/>
              <a:cs typeface="Arial" pitchFamily="34" charset="0"/>
            </a:endParaRPr>
          </a:p>
          <a:p>
            <a:pPr algn="just">
              <a:defRPr/>
            </a:pPr>
            <a:r>
              <a:rPr lang="en-US" dirty="0" smtClean="0">
                <a:latin typeface="Arial" pitchFamily="34" charset="0"/>
                <a:cs typeface="Arial" pitchFamily="34" charset="0"/>
              </a:rPr>
              <a:t>A </a:t>
            </a:r>
            <a:r>
              <a:rPr lang="en-US" dirty="0" smtClean="0">
                <a:solidFill>
                  <a:srgbClr val="FF0000"/>
                </a:solidFill>
                <a:latin typeface="Arial" pitchFamily="34" charset="0"/>
                <a:cs typeface="Arial" pitchFamily="34" charset="0"/>
              </a:rPr>
              <a:t>managers job is to assist employees </a:t>
            </a:r>
            <a:r>
              <a:rPr lang="en-US" dirty="0" smtClean="0">
                <a:latin typeface="Arial" pitchFamily="34" charset="0"/>
                <a:cs typeface="Arial" pitchFamily="34" charset="0"/>
              </a:rPr>
              <a:t>by making sure they </a:t>
            </a:r>
            <a:r>
              <a:rPr lang="en-US" dirty="0" smtClean="0">
                <a:solidFill>
                  <a:srgbClr val="0070C0"/>
                </a:solidFill>
                <a:latin typeface="Arial" pitchFamily="34" charset="0"/>
                <a:cs typeface="Arial" pitchFamily="34" charset="0"/>
              </a:rPr>
              <a:t>understand how to do their jobs</a:t>
            </a:r>
            <a:r>
              <a:rPr lang="en-US" dirty="0" smtClean="0">
                <a:latin typeface="Arial" pitchFamily="34" charset="0"/>
                <a:cs typeface="Arial" pitchFamily="34" charset="0"/>
              </a:rPr>
              <a:t>, what constitutes good performance, how they are doing, and how to improve if necessary.</a:t>
            </a:r>
            <a:endParaRPr lang="en-US"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28600"/>
            <a:ext cx="8229600" cy="1143000"/>
          </a:xfrm>
        </p:spPr>
        <p:txBody>
          <a:bodyPr>
            <a:normAutofit fontScale="90000"/>
          </a:bodyPr>
          <a:lstStyle/>
          <a:p>
            <a:r>
              <a:rPr lang="en-US" sz="4000" b="1" dirty="0" smtClean="0"/>
              <a:t>Components of Performance Management</a:t>
            </a:r>
          </a:p>
        </p:txBody>
      </p:sp>
      <p:sp>
        <p:nvSpPr>
          <p:cNvPr id="9219" name="Slide Number Placeholder 3"/>
          <p:cNvSpPr>
            <a:spLocks noGrp="1"/>
          </p:cNvSpPr>
          <p:nvPr>
            <p:ph type="sldNum" sz="quarter" idx="12"/>
          </p:nvPr>
        </p:nvSpPr>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E9CD2961-B3D9-4EC2-8571-90C58B0655AD}" type="slidenum">
              <a:rPr lang="en-US" smtClean="0"/>
              <a:pPr eaLnBrk="1" hangingPunct="1">
                <a:defRPr/>
              </a:pPr>
              <a:t>197</a:t>
            </a:fld>
            <a:endParaRPr lang="en-US" smtClean="0"/>
          </a:p>
        </p:txBody>
      </p:sp>
      <p:pic>
        <p:nvPicPr>
          <p:cNvPr id="11268" name="Content Placeholder 4"/>
          <p:cNvPicPr>
            <a:picLocks noGrp="1"/>
          </p:cNvPicPr>
          <p:nvPr>
            <p:ph idx="1"/>
          </p:nvPr>
        </p:nvPicPr>
        <p:blipFill>
          <a:blip r:embed="rId3"/>
          <a:srcRect l="20319" t="10487" r="25780" b="9924"/>
          <a:stretch>
            <a:fillRect/>
          </a:stretch>
        </p:blipFill>
        <p:spPr>
          <a:xfrm>
            <a:off x="1981200" y="1600200"/>
            <a:ext cx="5457825" cy="4683125"/>
          </a:xfrm>
        </p:spPr>
      </p:pic>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457200"/>
            <a:ext cx="8229600" cy="1139825"/>
          </a:xfrm>
        </p:spPr>
        <p:txBody>
          <a:bodyPr>
            <a:normAutofit fontScale="90000"/>
          </a:bodyPr>
          <a:lstStyle/>
          <a:p>
            <a:r>
              <a:rPr lang="en-US" sz="4000" b="1" smtClean="0"/>
              <a:t>Types of Performance Information </a:t>
            </a:r>
            <a:r>
              <a:rPr lang="en-US" sz="4000" smtClean="0"/>
              <a:t/>
            </a:r>
            <a:br>
              <a:rPr lang="en-US" sz="4000" smtClean="0"/>
            </a:br>
            <a:endParaRPr lang="en-US" sz="4000" smtClean="0"/>
          </a:p>
        </p:txBody>
      </p:sp>
      <p:sp>
        <p:nvSpPr>
          <p:cNvPr id="10243" name="Slide Number Placeholder 3"/>
          <p:cNvSpPr>
            <a:spLocks noGrp="1"/>
          </p:cNvSpPr>
          <p:nvPr>
            <p:ph type="sldNum" sz="quarter" idx="12"/>
          </p:nvPr>
        </p:nvSpPr>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A9B63159-4F40-49D6-AD1A-65721C7CE3E1}" type="slidenum">
              <a:rPr lang="en-US" smtClean="0"/>
              <a:pPr eaLnBrk="1" hangingPunct="1">
                <a:defRPr/>
              </a:pPr>
              <a:t>198</a:t>
            </a:fld>
            <a:endParaRPr lang="en-US" smtClean="0"/>
          </a:p>
        </p:txBody>
      </p:sp>
      <p:pic>
        <p:nvPicPr>
          <p:cNvPr id="12292" name="Content Placeholder 4"/>
          <p:cNvPicPr>
            <a:picLocks noGrp="1"/>
          </p:cNvPicPr>
          <p:nvPr>
            <p:ph idx="1"/>
          </p:nvPr>
        </p:nvPicPr>
        <p:blipFill>
          <a:blip r:embed="rId2"/>
          <a:srcRect l="24277" t="26552" r="17545" b="22633"/>
          <a:stretch>
            <a:fillRect/>
          </a:stretch>
        </p:blipFill>
        <p:spPr>
          <a:xfrm>
            <a:off x="533400" y="1828800"/>
            <a:ext cx="8229600" cy="4038600"/>
          </a:xfrm>
        </p:spPr>
      </p:pic>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Only for exercise </a:t>
            </a:r>
            <a:endParaRPr lang="en-US" dirty="0"/>
          </a:p>
        </p:txBody>
      </p:sp>
      <p:sp>
        <p:nvSpPr>
          <p:cNvPr id="3" name="Content Placeholder 2"/>
          <p:cNvSpPr>
            <a:spLocks noGrp="1"/>
          </p:cNvSpPr>
          <p:nvPr>
            <p:ph idx="1"/>
          </p:nvPr>
        </p:nvSpPr>
        <p:spPr/>
        <p:txBody>
          <a:bodyPr/>
          <a:lstStyle/>
          <a:p>
            <a:r>
              <a:rPr lang="en-US" dirty="0" smtClean="0">
                <a:solidFill>
                  <a:srgbClr val="0070C0"/>
                </a:solidFill>
              </a:rPr>
              <a:t>Get performance appraisal checklist </a:t>
            </a:r>
          </a:p>
          <a:p>
            <a:r>
              <a:rPr lang="en-US" dirty="0" smtClean="0">
                <a:solidFill>
                  <a:srgbClr val="0070C0"/>
                </a:solidFill>
              </a:rPr>
              <a:t>Label each items in the checklist against trait, behavior or result based information</a:t>
            </a:r>
          </a:p>
          <a:p>
            <a:r>
              <a:rPr lang="en-US" dirty="0" smtClean="0">
                <a:solidFill>
                  <a:srgbClr val="0070C0"/>
                </a:solidFill>
              </a:rPr>
              <a:t>Find out the percentage of each and then evaluate the overall performance appraisal  information whether it less or more useful</a:t>
            </a:r>
            <a:r>
              <a:rPr lang="en-US" dirty="0" smtClean="0"/>
              <a:t>.</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02" name="Group 58"/>
          <p:cNvGraphicFramePr>
            <a:graphicFrameLocks noGrp="1"/>
          </p:cNvGraphicFramePr>
          <p:nvPr>
            <p:extLst>
              <p:ext uri="{D42A27DB-BD31-4B8C-83A1-F6EECF244321}">
                <p14:modId xmlns="" xmlns:p14="http://schemas.microsoft.com/office/powerpoint/2010/main" val="4240393406"/>
              </p:ext>
            </p:extLst>
          </p:nvPr>
        </p:nvGraphicFramePr>
        <p:xfrm>
          <a:off x="228600" y="304800"/>
          <a:ext cx="8534400" cy="701675"/>
        </p:xfrm>
        <a:graphic>
          <a:graphicData uri="http://schemas.openxmlformats.org/drawingml/2006/table">
            <a:tbl>
              <a:tblPr/>
              <a:tblGrid>
                <a:gridCol w="2133600"/>
                <a:gridCol w="6400800"/>
              </a:tblGrid>
              <a:tr h="701675">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a:buNone/>
                        <a:tabLst/>
                      </a:pPr>
                      <a:r>
                        <a:rPr kumimoji="0" lang="en-US" altLang="zh-CN" sz="4000" b="0" i="1" u="none" strike="noStrike" cap="none" normalizeH="0" baseline="0" dirty="0" smtClean="0">
                          <a:ln>
                            <a:noFill/>
                          </a:ln>
                          <a:solidFill>
                            <a:schemeClr val="bg1"/>
                          </a:solidFill>
                          <a:effectLst/>
                          <a:latin typeface="Times New Roman" pitchFamily="18" charset="0"/>
                          <a:ea typeface="宋体" charset="-122"/>
                          <a:cs typeface="Arial" pitchFamily="34" charset="0"/>
                        </a:rPr>
                        <a:t>Chapter  </a:t>
                      </a:r>
                      <a:r>
                        <a:rPr kumimoji="0" lang="en-US" altLang="zh-CN" sz="1800" b="0" i="1" u="none" strike="noStrike" cap="none" normalizeH="0" baseline="0" dirty="0" smtClean="0">
                          <a:ln>
                            <a:noFill/>
                          </a:ln>
                          <a:solidFill>
                            <a:schemeClr val="bg1"/>
                          </a:solidFill>
                          <a:effectLst/>
                          <a:latin typeface="Times New Roman" pitchFamily="18" charset="0"/>
                          <a:ea typeface="宋体" charset="-122"/>
                          <a:cs typeface="Arial" pitchFamily="34" charset="0"/>
                        </a:rPr>
                        <a:t>       </a:t>
                      </a:r>
                      <a:endParaRPr kumimoji="0" lang="en-US" sz="1800" b="0" i="1" u="none" strike="noStrike" cap="none" normalizeH="0" baseline="0" dirty="0" smtClean="0">
                        <a:ln>
                          <a:noFill/>
                        </a:ln>
                        <a:solidFill>
                          <a:schemeClr val="bg1"/>
                        </a:solidFill>
                        <a:effectLst/>
                        <a:latin typeface="Times New Roman" pitchFamily="18" charset="0"/>
                        <a:cs typeface="Arial" pitchFamily="34" charset="0"/>
                      </a:endParaRPr>
                    </a:p>
                  </a:txBody>
                  <a:tcPr marT="45761" marB="4576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00000"/>
                    </a:solidFill>
                  </a:tcPr>
                </a:tc>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a:buNone/>
                        <a:tabLst/>
                      </a:pPr>
                      <a:r>
                        <a:rPr kumimoji="0" lang="en-US" sz="2800" b="0" i="1" u="none" strike="noStrike" cap="none" normalizeH="0" baseline="0" dirty="0" smtClean="0">
                          <a:ln>
                            <a:noFill/>
                          </a:ln>
                          <a:solidFill>
                            <a:schemeClr val="bg1"/>
                          </a:solidFill>
                          <a:effectLst/>
                          <a:latin typeface="Times New Roman" pitchFamily="18" charset="0"/>
                          <a:ea typeface="宋体" charset="-122"/>
                          <a:cs typeface="Arial" pitchFamily="34" charset="0"/>
                        </a:rPr>
                        <a:t>Topics</a:t>
                      </a:r>
                    </a:p>
                  </a:txBody>
                  <a:tcPr marT="45761" marB="45761" horzOverflow="overflow">
                    <a:lnL w="12700" cap="flat" cmpd="sng" algn="ctr">
                      <a:solidFill>
                        <a:schemeClr val="tx1"/>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0000FF"/>
                    </a:solidFill>
                  </a:tcPr>
                </a:tc>
              </a:tr>
            </a:tbl>
          </a:graphicData>
        </a:graphic>
      </p:graphicFrame>
      <p:graphicFrame>
        <p:nvGraphicFramePr>
          <p:cNvPr id="5" name="Group 99"/>
          <p:cNvGraphicFramePr>
            <a:graphicFrameLocks noGrp="1"/>
          </p:cNvGraphicFramePr>
          <p:nvPr>
            <p:extLst>
              <p:ext uri="{D42A27DB-BD31-4B8C-83A1-F6EECF244321}">
                <p14:modId xmlns="" xmlns:p14="http://schemas.microsoft.com/office/powerpoint/2010/main" val="1505445720"/>
              </p:ext>
            </p:extLst>
          </p:nvPr>
        </p:nvGraphicFramePr>
        <p:xfrm>
          <a:off x="228600" y="1219200"/>
          <a:ext cx="8534400" cy="609600"/>
        </p:xfrm>
        <a:graphic>
          <a:graphicData uri="http://schemas.openxmlformats.org/drawingml/2006/table">
            <a:tbl>
              <a:tblPr/>
              <a:tblGrid>
                <a:gridCol w="2133600"/>
                <a:gridCol w="6400800"/>
              </a:tblGrid>
              <a:tr h="609600">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sz="2400" b="1" i="0" u="none" strike="noStrike" kern="1200" cap="none" normalizeH="0" baseline="0" dirty="0" smtClean="0">
                          <a:ln>
                            <a:noFill/>
                          </a:ln>
                          <a:solidFill>
                            <a:schemeClr val="bg1"/>
                          </a:solidFill>
                          <a:effectLst/>
                          <a:latin typeface="Times New Roman" pitchFamily="18" charset="0"/>
                          <a:ea typeface="+mn-ea"/>
                          <a:cs typeface="+mn-cs"/>
                        </a:rPr>
                        <a:t>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0000"/>
                    </a:solidFill>
                  </a:tcPr>
                </a:tc>
                <a:tc>
                  <a:txBody>
                    <a:bodyPr/>
                    <a:lstStyle/>
                    <a:p>
                      <a:pPr marL="236538" marR="0" lvl="0" indent="-236538" algn="l" defTabSz="914400" rtl="0" eaLnBrk="0" fontAlgn="base" latinLnBrk="0" hangingPunct="0">
                        <a:lnSpc>
                          <a:spcPct val="100000"/>
                        </a:lnSpc>
                        <a:spcBef>
                          <a:spcPct val="0"/>
                        </a:spcBef>
                        <a:spcAft>
                          <a:spcPct val="0"/>
                        </a:spcAft>
                        <a:buClrTx/>
                        <a:buSzTx/>
                        <a:buFont typeface="Arial" pitchFamily="34" charset="0"/>
                        <a:buNone/>
                        <a:tabLst/>
                      </a:pPr>
                      <a:r>
                        <a:rPr lang="en-US" sz="2000" b="1" kern="1200" dirty="0" smtClean="0">
                          <a:solidFill>
                            <a:schemeClr val="bg1"/>
                          </a:solidFill>
                          <a:latin typeface="+mn-lt"/>
                          <a:ea typeface="+mn-ea"/>
                          <a:cs typeface="+mn-cs"/>
                        </a:rPr>
                        <a:t>Human Resource Management:</a:t>
                      </a:r>
                      <a:r>
                        <a:rPr lang="en-US" sz="2000" b="1" kern="1200" baseline="0" dirty="0" smtClean="0">
                          <a:solidFill>
                            <a:schemeClr val="bg1"/>
                          </a:solidFill>
                          <a:latin typeface="+mn-lt"/>
                          <a:ea typeface="+mn-ea"/>
                          <a:cs typeface="+mn-cs"/>
                        </a:rPr>
                        <a:t> An Overview</a:t>
                      </a:r>
                      <a:endParaRPr lang="en-US" sz="2000" b="1" kern="1200" dirty="0" smtClean="0">
                        <a:solidFill>
                          <a:schemeClr val="bg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bl>
          </a:graphicData>
        </a:graphic>
      </p:graphicFrame>
      <p:graphicFrame>
        <p:nvGraphicFramePr>
          <p:cNvPr id="6" name="Group 99"/>
          <p:cNvGraphicFramePr>
            <a:graphicFrameLocks noGrp="1"/>
          </p:cNvGraphicFramePr>
          <p:nvPr>
            <p:extLst>
              <p:ext uri="{D42A27DB-BD31-4B8C-83A1-F6EECF244321}">
                <p14:modId xmlns="" xmlns:p14="http://schemas.microsoft.com/office/powerpoint/2010/main" val="1267088904"/>
              </p:ext>
            </p:extLst>
          </p:nvPr>
        </p:nvGraphicFramePr>
        <p:xfrm>
          <a:off x="228600" y="1981200"/>
          <a:ext cx="8534400" cy="533400"/>
        </p:xfrm>
        <a:graphic>
          <a:graphicData uri="http://schemas.openxmlformats.org/drawingml/2006/table">
            <a:tbl>
              <a:tblPr/>
              <a:tblGrid>
                <a:gridCol w="2133600"/>
                <a:gridCol w="6400800"/>
              </a:tblGrid>
              <a:tr h="533400">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sz="2400" b="1" i="0" u="none" strike="noStrike" kern="1200" cap="none" normalizeH="0" baseline="0" dirty="0" smtClean="0">
                          <a:ln>
                            <a:noFill/>
                          </a:ln>
                          <a:solidFill>
                            <a:schemeClr val="bg1"/>
                          </a:solidFill>
                          <a:effectLst/>
                          <a:latin typeface="Times New Roman" pitchFamily="18" charset="0"/>
                          <a:ea typeface="+mn-ea"/>
                          <a:cs typeface="+mn-cs"/>
                        </a:rPr>
                        <a:t>Two</a:t>
                      </a:r>
                    </a:p>
                  </a:txBody>
                  <a:tcPr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0000"/>
                    </a:solidFill>
                  </a:tcPr>
                </a:tc>
                <a:tc>
                  <a:txBody>
                    <a:bodyPr/>
                    <a:lstStyle/>
                    <a:p>
                      <a:pPr marL="236538" marR="0" lvl="0" indent="-236538" algn="l" defTabSz="914400" rtl="0" eaLnBrk="0" fontAlgn="base" latinLnBrk="0" hangingPunct="0">
                        <a:lnSpc>
                          <a:spcPct val="100000"/>
                        </a:lnSpc>
                        <a:spcBef>
                          <a:spcPct val="0"/>
                        </a:spcBef>
                        <a:spcAft>
                          <a:spcPct val="0"/>
                        </a:spcAft>
                        <a:buClrTx/>
                        <a:buSzTx/>
                        <a:buFont typeface="Arial" pitchFamily="34" charset="0"/>
                        <a:buNone/>
                        <a:tabLst/>
                      </a:pPr>
                      <a:r>
                        <a:rPr lang="en-US" sz="2000" b="1" kern="1200" dirty="0" smtClean="0">
                          <a:solidFill>
                            <a:schemeClr val="bg1"/>
                          </a:solidFill>
                          <a:latin typeface="+mn-lt"/>
                          <a:ea typeface="+mn-ea"/>
                          <a:cs typeface="+mn-cs"/>
                        </a:rPr>
                        <a:t>The Environment</a:t>
                      </a:r>
                      <a:r>
                        <a:rPr lang="en-US" sz="2000" b="1" kern="1200" baseline="0" dirty="0" smtClean="0">
                          <a:solidFill>
                            <a:schemeClr val="bg1"/>
                          </a:solidFill>
                          <a:latin typeface="+mn-lt"/>
                          <a:ea typeface="+mn-ea"/>
                          <a:cs typeface="+mn-cs"/>
                        </a:rPr>
                        <a:t> of Human resource Management</a:t>
                      </a:r>
                      <a:endParaRPr lang="en-US" sz="2000" b="1" kern="1200" dirty="0" smtClean="0">
                        <a:solidFill>
                          <a:schemeClr val="bg1"/>
                        </a:solidFill>
                        <a:latin typeface="+mn-lt"/>
                        <a:ea typeface="+mn-ea"/>
                        <a:cs typeface="+mn-cs"/>
                      </a:endParaRPr>
                    </a:p>
                  </a:txBody>
                  <a:tcPr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bl>
          </a:graphicData>
        </a:graphic>
      </p:graphicFrame>
      <p:graphicFrame>
        <p:nvGraphicFramePr>
          <p:cNvPr id="7" name="Group 99"/>
          <p:cNvGraphicFramePr>
            <a:graphicFrameLocks noGrp="1"/>
          </p:cNvGraphicFramePr>
          <p:nvPr>
            <p:extLst>
              <p:ext uri="{D42A27DB-BD31-4B8C-83A1-F6EECF244321}">
                <p14:modId xmlns="" xmlns:p14="http://schemas.microsoft.com/office/powerpoint/2010/main" val="3291879908"/>
              </p:ext>
            </p:extLst>
          </p:nvPr>
        </p:nvGraphicFramePr>
        <p:xfrm>
          <a:off x="228600" y="2667000"/>
          <a:ext cx="8534400" cy="533400"/>
        </p:xfrm>
        <a:graphic>
          <a:graphicData uri="http://schemas.openxmlformats.org/drawingml/2006/table">
            <a:tbl>
              <a:tblPr/>
              <a:tblGrid>
                <a:gridCol w="2133600"/>
                <a:gridCol w="6400800"/>
              </a:tblGrid>
              <a:tr h="533400">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sz="2400" b="1" i="0" u="none" strike="noStrike" kern="1200" cap="none" normalizeH="0" baseline="0" dirty="0" smtClean="0">
                          <a:ln>
                            <a:noFill/>
                          </a:ln>
                          <a:solidFill>
                            <a:schemeClr val="bg1"/>
                          </a:solidFill>
                          <a:effectLst/>
                          <a:latin typeface="Times New Roman" pitchFamily="18" charset="0"/>
                          <a:ea typeface="+mn-ea"/>
                          <a:cs typeface="+mn-cs"/>
                        </a:rPr>
                        <a:t>Three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0000"/>
                    </a:solidFill>
                  </a:tcPr>
                </a:tc>
                <a:tc>
                  <a:txBody>
                    <a:bodyPr/>
                    <a:lstStyle/>
                    <a:p>
                      <a:pPr marL="236538" marR="0" lvl="0" indent="-236538" algn="l" defTabSz="914400" rtl="0" eaLnBrk="0" fontAlgn="base" latinLnBrk="0" hangingPunct="0">
                        <a:lnSpc>
                          <a:spcPct val="100000"/>
                        </a:lnSpc>
                        <a:spcBef>
                          <a:spcPct val="0"/>
                        </a:spcBef>
                        <a:spcAft>
                          <a:spcPct val="0"/>
                        </a:spcAft>
                        <a:buClrTx/>
                        <a:buSzTx/>
                        <a:buFont typeface="Arial" pitchFamily="34" charset="0"/>
                        <a:buNone/>
                        <a:tabLst/>
                      </a:pPr>
                      <a:r>
                        <a:rPr lang="en-US" sz="2000" b="1" kern="1200" dirty="0" smtClean="0">
                          <a:solidFill>
                            <a:schemeClr val="bg1"/>
                          </a:solidFill>
                          <a:latin typeface="+mn-lt"/>
                          <a:ea typeface="+mn-ea"/>
                          <a:cs typeface="+mn-cs"/>
                        </a:rPr>
                        <a:t>Job Analysis (JA)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bl>
          </a:graphicData>
        </a:graphic>
      </p:graphicFrame>
      <p:graphicFrame>
        <p:nvGraphicFramePr>
          <p:cNvPr id="8" name="Group 99"/>
          <p:cNvGraphicFramePr>
            <a:graphicFrameLocks noGrp="1"/>
          </p:cNvGraphicFramePr>
          <p:nvPr>
            <p:extLst>
              <p:ext uri="{D42A27DB-BD31-4B8C-83A1-F6EECF244321}">
                <p14:modId xmlns="" xmlns:p14="http://schemas.microsoft.com/office/powerpoint/2010/main" val="443637954"/>
              </p:ext>
            </p:extLst>
          </p:nvPr>
        </p:nvGraphicFramePr>
        <p:xfrm>
          <a:off x="228600" y="3276600"/>
          <a:ext cx="8534400" cy="609600"/>
        </p:xfrm>
        <a:graphic>
          <a:graphicData uri="http://schemas.openxmlformats.org/drawingml/2006/table">
            <a:tbl>
              <a:tblPr/>
              <a:tblGrid>
                <a:gridCol w="2133600"/>
                <a:gridCol w="6400800"/>
              </a:tblGrid>
              <a:tr h="609600">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sz="2400" b="1" i="0" u="none" strike="noStrike" kern="1200" cap="none" normalizeH="0" baseline="0" dirty="0" smtClean="0">
                          <a:ln>
                            <a:noFill/>
                          </a:ln>
                          <a:solidFill>
                            <a:schemeClr val="bg1"/>
                          </a:solidFill>
                          <a:effectLst/>
                          <a:latin typeface="Times New Roman" pitchFamily="18" charset="0"/>
                          <a:ea typeface="+mn-ea"/>
                          <a:cs typeface="+mn-cs"/>
                        </a:rPr>
                        <a:t>Four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0000"/>
                    </a:solidFill>
                  </a:tcPr>
                </a:tc>
                <a:tc>
                  <a:txBody>
                    <a:bodyPr/>
                    <a:lstStyle/>
                    <a:p>
                      <a:pPr marL="236538" marR="0" lvl="0" indent="-236538" algn="l" defTabSz="914400" rtl="0" eaLnBrk="0" fontAlgn="base" latinLnBrk="0" hangingPunct="0">
                        <a:lnSpc>
                          <a:spcPct val="100000"/>
                        </a:lnSpc>
                        <a:spcBef>
                          <a:spcPct val="0"/>
                        </a:spcBef>
                        <a:spcAft>
                          <a:spcPct val="0"/>
                        </a:spcAft>
                        <a:buClrTx/>
                        <a:buSzTx/>
                        <a:buFont typeface="Arial" pitchFamily="34" charset="0"/>
                        <a:buNone/>
                        <a:tabLst/>
                      </a:pPr>
                      <a:r>
                        <a:rPr lang="en-US" sz="2000" b="1" kern="1200" dirty="0" smtClean="0">
                          <a:solidFill>
                            <a:schemeClr val="bg1"/>
                          </a:solidFill>
                          <a:latin typeface="+mn-lt"/>
                          <a:ea typeface="+mn-ea"/>
                          <a:cs typeface="+mn-cs"/>
                        </a:rPr>
                        <a:t>Human Resource Planning (HRP)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bl>
          </a:graphicData>
        </a:graphic>
      </p:graphicFrame>
      <p:graphicFrame>
        <p:nvGraphicFramePr>
          <p:cNvPr id="9" name="Group 99"/>
          <p:cNvGraphicFramePr>
            <a:graphicFrameLocks noGrp="1"/>
          </p:cNvGraphicFramePr>
          <p:nvPr>
            <p:extLst>
              <p:ext uri="{D42A27DB-BD31-4B8C-83A1-F6EECF244321}">
                <p14:modId xmlns="" xmlns:p14="http://schemas.microsoft.com/office/powerpoint/2010/main" val="166512796"/>
              </p:ext>
            </p:extLst>
          </p:nvPr>
        </p:nvGraphicFramePr>
        <p:xfrm>
          <a:off x="228600" y="3962400"/>
          <a:ext cx="8534400" cy="609600"/>
        </p:xfrm>
        <a:graphic>
          <a:graphicData uri="http://schemas.openxmlformats.org/drawingml/2006/table">
            <a:tbl>
              <a:tblPr/>
              <a:tblGrid>
                <a:gridCol w="2133600"/>
                <a:gridCol w="6400800"/>
              </a:tblGrid>
              <a:tr h="609600">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sz="2400" b="1" i="0" u="none" strike="noStrike" kern="1200" cap="none" normalizeH="0" baseline="0" dirty="0" smtClean="0">
                          <a:ln>
                            <a:noFill/>
                          </a:ln>
                          <a:solidFill>
                            <a:schemeClr val="bg1"/>
                          </a:solidFill>
                          <a:effectLst/>
                          <a:latin typeface="Times New Roman" pitchFamily="18" charset="0"/>
                          <a:ea typeface="+mn-ea"/>
                          <a:cs typeface="+mn-cs"/>
                        </a:rPr>
                        <a:t>Five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0000"/>
                    </a:solidFill>
                  </a:tcPr>
                </a:tc>
                <a:tc>
                  <a:txBody>
                    <a:bodyPr/>
                    <a:lstStyle/>
                    <a:p>
                      <a:pPr marL="236538" marR="0" lvl="0" indent="-236538" algn="l" defTabSz="914400" rtl="0" eaLnBrk="0" fontAlgn="base" latinLnBrk="0" hangingPunct="0">
                        <a:lnSpc>
                          <a:spcPct val="100000"/>
                        </a:lnSpc>
                        <a:spcBef>
                          <a:spcPct val="0"/>
                        </a:spcBef>
                        <a:spcAft>
                          <a:spcPct val="0"/>
                        </a:spcAft>
                        <a:buClrTx/>
                        <a:buSzTx/>
                        <a:buFont typeface="Arial" pitchFamily="34" charset="0"/>
                        <a:buNone/>
                        <a:tabLst/>
                      </a:pPr>
                      <a:r>
                        <a:rPr lang="en-US" sz="2000" b="1" kern="1200" dirty="0" smtClean="0">
                          <a:solidFill>
                            <a:schemeClr val="bg1"/>
                          </a:solidFill>
                          <a:latin typeface="+mn-lt"/>
                          <a:ea typeface="+mn-ea"/>
                          <a:cs typeface="+mn-cs"/>
                        </a:rPr>
                        <a:t>Recruitment</a:t>
                      </a:r>
                      <a:r>
                        <a:rPr lang="en-US" sz="2000" b="1" kern="1200" baseline="0" dirty="0" smtClean="0">
                          <a:solidFill>
                            <a:schemeClr val="bg1"/>
                          </a:solidFill>
                          <a:latin typeface="+mn-lt"/>
                          <a:ea typeface="+mn-ea"/>
                          <a:cs typeface="+mn-cs"/>
                        </a:rPr>
                        <a:t> &amp; Selection</a:t>
                      </a:r>
                      <a:endParaRPr lang="en-US" sz="2000" b="1" kern="1200" dirty="0" smtClean="0">
                        <a:solidFill>
                          <a:schemeClr val="bg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bl>
          </a:graphicData>
        </a:graphic>
      </p:graphicFrame>
      <p:graphicFrame>
        <p:nvGraphicFramePr>
          <p:cNvPr id="10" name="Group 99"/>
          <p:cNvGraphicFramePr>
            <a:graphicFrameLocks noGrp="1"/>
          </p:cNvGraphicFramePr>
          <p:nvPr>
            <p:extLst>
              <p:ext uri="{D42A27DB-BD31-4B8C-83A1-F6EECF244321}">
                <p14:modId xmlns="" xmlns:p14="http://schemas.microsoft.com/office/powerpoint/2010/main" val="2344249015"/>
              </p:ext>
            </p:extLst>
          </p:nvPr>
        </p:nvGraphicFramePr>
        <p:xfrm>
          <a:off x="228600" y="4648200"/>
          <a:ext cx="8534400" cy="701040"/>
        </p:xfrm>
        <a:graphic>
          <a:graphicData uri="http://schemas.openxmlformats.org/drawingml/2006/table">
            <a:tbl>
              <a:tblPr/>
              <a:tblGrid>
                <a:gridCol w="2133600"/>
                <a:gridCol w="6400800"/>
              </a:tblGrid>
              <a:tr h="609600">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a:buNone/>
                        <a:tabLst/>
                      </a:pPr>
                      <a:r>
                        <a:rPr kumimoji="0" lang="en-US" sz="2400" b="1" i="0" u="none" strike="noStrike" cap="none" normalizeH="0" baseline="0" dirty="0" smtClean="0">
                          <a:ln>
                            <a:noFill/>
                          </a:ln>
                          <a:solidFill>
                            <a:schemeClr val="bg1"/>
                          </a:solidFill>
                          <a:effectLst/>
                          <a:latin typeface="Times New Roman" pitchFamily="18" charset="0"/>
                          <a:cs typeface="Arial" pitchFamily="34" charset="0"/>
                        </a:rPr>
                        <a:t>Six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00000"/>
                    </a:solidFill>
                  </a:tcPr>
                </a:tc>
                <a:tc>
                  <a:txBody>
                    <a:bodyPr/>
                    <a:lstStyle/>
                    <a:p>
                      <a:pPr marL="236538" marR="0" lvl="0" indent="-236538" algn="l"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dirty="0" smtClean="0">
                          <a:ln>
                            <a:noFill/>
                          </a:ln>
                          <a:solidFill>
                            <a:schemeClr val="bg1"/>
                          </a:solidFill>
                          <a:effectLst/>
                          <a:latin typeface="Tahoma" pitchFamily="34" charset="0"/>
                          <a:cs typeface="Arial" pitchFamily="34" charset="0"/>
                        </a:rPr>
                        <a:t>Performance Management, Training &amp; Development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bl>
          </a:graphicData>
        </a:graphic>
      </p:graphicFrame>
      <p:graphicFrame>
        <p:nvGraphicFramePr>
          <p:cNvPr id="11" name="Group 99"/>
          <p:cNvGraphicFramePr>
            <a:graphicFrameLocks noGrp="1"/>
          </p:cNvGraphicFramePr>
          <p:nvPr>
            <p:extLst>
              <p:ext uri="{D42A27DB-BD31-4B8C-83A1-F6EECF244321}">
                <p14:modId xmlns="" xmlns:p14="http://schemas.microsoft.com/office/powerpoint/2010/main" val="3919678793"/>
              </p:ext>
            </p:extLst>
          </p:nvPr>
        </p:nvGraphicFramePr>
        <p:xfrm>
          <a:off x="228600" y="6172200"/>
          <a:ext cx="8534400" cy="609600"/>
        </p:xfrm>
        <a:graphic>
          <a:graphicData uri="http://schemas.openxmlformats.org/drawingml/2006/table">
            <a:tbl>
              <a:tblPr/>
              <a:tblGrid>
                <a:gridCol w="2133600"/>
                <a:gridCol w="6400800"/>
              </a:tblGrid>
              <a:tr h="609600">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sz="2400" b="1" i="0" u="none" strike="noStrike" kern="1200" cap="none" normalizeH="0" baseline="0" dirty="0" smtClean="0">
                          <a:ln>
                            <a:noFill/>
                          </a:ln>
                          <a:solidFill>
                            <a:schemeClr val="bg1"/>
                          </a:solidFill>
                          <a:effectLst/>
                          <a:latin typeface="Times New Roman" pitchFamily="18" charset="0"/>
                          <a:ea typeface="+mn-ea"/>
                          <a:cs typeface="+mn-cs"/>
                        </a:rPr>
                        <a:t>Eight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0000"/>
                    </a:solidFill>
                  </a:tcPr>
                </a:tc>
                <a:tc>
                  <a:txBody>
                    <a:bodyPr/>
                    <a:lstStyle/>
                    <a:p>
                      <a:pPr marL="236538" marR="0" lvl="0" indent="-236538" algn="l" defTabSz="914400" rtl="0" eaLnBrk="0" fontAlgn="base" latinLnBrk="0" hangingPunct="0">
                        <a:lnSpc>
                          <a:spcPct val="100000"/>
                        </a:lnSpc>
                        <a:spcBef>
                          <a:spcPct val="0"/>
                        </a:spcBef>
                        <a:spcAft>
                          <a:spcPct val="0"/>
                        </a:spcAft>
                        <a:buClrTx/>
                        <a:buSzTx/>
                        <a:buFont typeface="Arial" pitchFamily="34" charset="0"/>
                        <a:buNone/>
                        <a:tabLst/>
                      </a:pPr>
                      <a:r>
                        <a:rPr lang="en-US" sz="2400" b="1" kern="1200" dirty="0" smtClean="0">
                          <a:solidFill>
                            <a:schemeClr val="bg1"/>
                          </a:solidFill>
                          <a:latin typeface="+mn-lt"/>
                          <a:ea typeface="+mn-ea"/>
                          <a:cs typeface="+mn-cs"/>
                        </a:rPr>
                        <a:t>Managing Employee and Labor Relations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bl>
          </a:graphicData>
        </a:graphic>
      </p:graphicFrame>
      <p:graphicFrame>
        <p:nvGraphicFramePr>
          <p:cNvPr id="12" name="Group 99"/>
          <p:cNvGraphicFramePr>
            <a:graphicFrameLocks noGrp="1"/>
          </p:cNvGraphicFramePr>
          <p:nvPr>
            <p:extLst>
              <p:ext uri="{D42A27DB-BD31-4B8C-83A1-F6EECF244321}">
                <p14:modId xmlns="" xmlns:p14="http://schemas.microsoft.com/office/powerpoint/2010/main" val="3919678793"/>
              </p:ext>
            </p:extLst>
          </p:nvPr>
        </p:nvGraphicFramePr>
        <p:xfrm>
          <a:off x="304800" y="5410200"/>
          <a:ext cx="8534400" cy="609600"/>
        </p:xfrm>
        <a:graphic>
          <a:graphicData uri="http://schemas.openxmlformats.org/drawingml/2006/table">
            <a:tbl>
              <a:tblPr/>
              <a:tblGrid>
                <a:gridCol w="2133600"/>
                <a:gridCol w="6400800"/>
              </a:tblGrid>
              <a:tr h="609600">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sz="2400" b="1" i="0" u="none" strike="noStrike" kern="1200" cap="none" normalizeH="0" baseline="0" dirty="0" smtClean="0">
                          <a:ln>
                            <a:noFill/>
                          </a:ln>
                          <a:solidFill>
                            <a:schemeClr val="bg1"/>
                          </a:solidFill>
                          <a:effectLst/>
                          <a:latin typeface="Times New Roman" pitchFamily="18" charset="0"/>
                          <a:ea typeface="+mn-ea"/>
                          <a:cs typeface="+mn-cs"/>
                        </a:rPr>
                        <a:t>Seven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0000"/>
                    </a:solidFill>
                  </a:tcPr>
                </a:tc>
                <a:tc>
                  <a:txBody>
                    <a:bodyPr/>
                    <a:lstStyle/>
                    <a:p>
                      <a:pPr marL="236538" marR="0" lvl="0" indent="-236538" algn="l" defTabSz="914400" rtl="0" eaLnBrk="0" fontAlgn="base" latinLnBrk="0" hangingPunct="0">
                        <a:lnSpc>
                          <a:spcPct val="100000"/>
                        </a:lnSpc>
                        <a:spcBef>
                          <a:spcPct val="0"/>
                        </a:spcBef>
                        <a:spcAft>
                          <a:spcPct val="0"/>
                        </a:spcAft>
                        <a:buClrTx/>
                        <a:buSzTx/>
                        <a:buFont typeface="Arial" pitchFamily="34" charset="0"/>
                        <a:buNone/>
                        <a:tabLst/>
                      </a:pPr>
                      <a:r>
                        <a:rPr kumimoji="0" lang="en-IN" sz="2400" b="1" kern="1200" dirty="0" smtClean="0">
                          <a:solidFill>
                            <a:schemeClr val="bg1"/>
                          </a:solidFill>
                          <a:latin typeface="+mn-lt"/>
                          <a:ea typeface="+mn-ea"/>
                          <a:cs typeface="+mn-cs"/>
                        </a:rPr>
                        <a:t>Compensation And Benefit Administration </a:t>
                      </a:r>
                      <a:endParaRPr lang="en-US" sz="2800" b="1" kern="1200" dirty="0" smtClean="0">
                        <a:solidFill>
                          <a:schemeClr val="bg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bl>
          </a:graphicData>
        </a:graphic>
      </p:graphicFrame>
    </p:spTree>
    <p:extLst>
      <p:ext uri="{BB962C8B-B14F-4D97-AF65-F5344CB8AC3E}">
        <p14:creationId xmlns="" xmlns:p14="http://schemas.microsoft.com/office/powerpoint/2010/main" val="1647650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6202"/>
                                        </p:tgtEl>
                                        <p:attrNameLst>
                                          <p:attrName>style.visibility</p:attrName>
                                        </p:attrNameLst>
                                      </p:cBhvr>
                                      <p:to>
                                        <p:strVal val="visible"/>
                                      </p:to>
                                    </p:set>
                                    <p:animEffect transition="in" filter="blinds(horizontal)">
                                      <p:cBhvr>
                                        <p:cTn id="7" dur="500"/>
                                        <p:tgtEl>
                                          <p:spTgt spid="6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228600" y="1143000"/>
            <a:ext cx="8686800" cy="4130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indent="-34290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algn="ctr" eaLnBrk="1" hangingPunct="1">
              <a:spcBef>
                <a:spcPct val="0"/>
              </a:spcBef>
              <a:buClrTx/>
              <a:buFontTx/>
              <a:buNone/>
            </a:pPr>
            <a:r>
              <a:rPr lang="en-US" altLang="en-US" sz="3200" b="1" dirty="0"/>
              <a:t>Classical Management theory (Scientific management Frederick Winslow Taylor)</a:t>
            </a:r>
          </a:p>
          <a:p>
            <a:pPr lvl="1" eaLnBrk="1" hangingPunct="1">
              <a:spcBef>
                <a:spcPct val="0"/>
              </a:spcBef>
              <a:buClrTx/>
              <a:buFontTx/>
              <a:buChar char="•"/>
            </a:pPr>
            <a:r>
              <a:rPr lang="en-US" altLang="en-US" sz="3200" dirty="0"/>
              <a:t>Jobs can be </a:t>
            </a:r>
            <a:r>
              <a:rPr lang="en-US" altLang="en-US" sz="3200" dirty="0">
                <a:solidFill>
                  <a:srgbClr val="FF0000"/>
                </a:solidFill>
              </a:rPr>
              <a:t>scientifically analyzed </a:t>
            </a:r>
            <a:r>
              <a:rPr lang="en-US" altLang="en-US" sz="3200" dirty="0"/>
              <a:t>to find </a:t>
            </a:r>
            <a:r>
              <a:rPr lang="en-US" altLang="en-US" sz="3200" dirty="0">
                <a:solidFill>
                  <a:srgbClr val="0070C0"/>
                </a:solidFill>
              </a:rPr>
              <a:t>one best way of </a:t>
            </a:r>
            <a:r>
              <a:rPr lang="en-US" altLang="en-US" sz="3200" dirty="0"/>
              <a:t>doing a job. </a:t>
            </a:r>
          </a:p>
          <a:p>
            <a:pPr lvl="1" eaLnBrk="1" hangingPunct="1">
              <a:spcBef>
                <a:spcPct val="0"/>
              </a:spcBef>
              <a:buClrTx/>
              <a:buFontTx/>
              <a:buChar char="•"/>
            </a:pPr>
            <a:r>
              <a:rPr lang="en-US" altLang="en-US" sz="3200" dirty="0" smtClean="0">
                <a:solidFill>
                  <a:srgbClr val="FF0000"/>
                </a:solidFill>
              </a:rPr>
              <a:t>Training</a:t>
            </a:r>
            <a:r>
              <a:rPr lang="en-US" altLang="en-US" sz="3200" dirty="0" smtClean="0"/>
              <a:t> </a:t>
            </a:r>
            <a:r>
              <a:rPr lang="en-US" altLang="en-US" sz="3200" dirty="0"/>
              <a:t>ensures employee and </a:t>
            </a:r>
            <a:r>
              <a:rPr lang="en-US" altLang="en-US" sz="3200" dirty="0">
                <a:solidFill>
                  <a:srgbClr val="FF0000"/>
                </a:solidFill>
              </a:rPr>
              <a:t>job fit</a:t>
            </a:r>
          </a:p>
          <a:p>
            <a:r>
              <a:rPr lang="en-US" altLang="en-US" dirty="0"/>
              <a:t>It emphasizes on improving worker efficiency through the </a:t>
            </a:r>
            <a:r>
              <a:rPr lang="en-US" altLang="en-US" dirty="0">
                <a:solidFill>
                  <a:srgbClr val="FF0000"/>
                </a:solidFill>
              </a:rPr>
              <a:t>scientific study of work</a:t>
            </a:r>
            <a:r>
              <a:rPr lang="en-US" altLang="en-US" dirty="0"/>
              <a:t>. </a:t>
            </a:r>
          </a:p>
        </p:txBody>
      </p:sp>
    </p:spTree>
    <p:extLst>
      <p:ext uri="{BB962C8B-B14F-4D97-AF65-F5344CB8AC3E}">
        <p14:creationId xmlns="" xmlns:p14="http://schemas.microsoft.com/office/powerpoint/2010/main" val="3030998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sz="4000" b="1" smtClean="0"/>
              <a:t>Uses of Performance Appraisals </a:t>
            </a:r>
            <a:r>
              <a:rPr lang="en-US" sz="4000" smtClean="0"/>
              <a:t/>
            </a:r>
            <a:br>
              <a:rPr lang="en-US" sz="4000" smtClean="0"/>
            </a:br>
            <a:endParaRPr lang="en-US" sz="4000" smtClean="0"/>
          </a:p>
        </p:txBody>
      </p:sp>
      <p:sp>
        <p:nvSpPr>
          <p:cNvPr id="4" name="Slide Number Placeholder 3"/>
          <p:cNvSpPr>
            <a:spLocks noGrp="1"/>
          </p:cNvSpPr>
          <p:nvPr>
            <p:ph type="sldNum" sz="quarter" idx="12"/>
          </p:nvPr>
        </p:nvSpPr>
        <p:spPr/>
        <p:txBody>
          <a:bodyPr/>
          <a:lstStyle/>
          <a:p>
            <a:pPr>
              <a:defRPr/>
            </a:pPr>
            <a:fld id="{ED05B302-BCCD-47D4-B4F6-122D307CDC58}" type="slidenum">
              <a:rPr lang="en-US" smtClean="0"/>
              <a:pPr>
                <a:defRPr/>
              </a:pPr>
              <a:t>200</a:t>
            </a:fld>
            <a:endParaRPr lang="en-US"/>
          </a:p>
        </p:txBody>
      </p:sp>
      <p:pic>
        <p:nvPicPr>
          <p:cNvPr id="14340" name="Content Placeholder 4"/>
          <p:cNvPicPr>
            <a:picLocks noGrp="1"/>
          </p:cNvPicPr>
          <p:nvPr>
            <p:ph idx="1"/>
          </p:nvPr>
        </p:nvPicPr>
        <p:blipFill>
          <a:blip r:embed="rId2"/>
          <a:srcRect l="23885" t="23932" r="8112" b="11690"/>
          <a:stretch>
            <a:fillRect/>
          </a:stretch>
        </p:blipFill>
        <p:spPr>
          <a:xfrm>
            <a:off x="457200" y="1674813"/>
            <a:ext cx="8229600" cy="4381500"/>
          </a:xfrm>
        </p:spPr>
      </p:pic>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27"/>
          <p:cNvGrpSpPr>
            <a:grpSpLocks/>
          </p:cNvGrpSpPr>
          <p:nvPr/>
        </p:nvGrpSpPr>
        <p:grpSpPr bwMode="auto">
          <a:xfrm>
            <a:off x="4764088" y="3933825"/>
            <a:ext cx="4295775" cy="2422525"/>
            <a:chOff x="3117" y="2652"/>
            <a:chExt cx="3676" cy="2193"/>
          </a:xfrm>
        </p:grpSpPr>
        <p:sp>
          <p:nvSpPr>
            <p:cNvPr id="15369" name="Freeform 1028"/>
            <p:cNvSpPr>
              <a:spLocks/>
            </p:cNvSpPr>
            <p:nvPr/>
          </p:nvSpPr>
          <p:spPr bwMode="auto">
            <a:xfrm>
              <a:off x="4609" y="3306"/>
              <a:ext cx="1359" cy="1536"/>
            </a:xfrm>
            <a:custGeom>
              <a:avLst/>
              <a:gdLst>
                <a:gd name="T0" fmla="*/ 24 w 1359"/>
                <a:gd name="T1" fmla="*/ 1155 h 1536"/>
                <a:gd name="T2" fmla="*/ 24 w 1359"/>
                <a:gd name="T3" fmla="*/ 1155 h 1536"/>
                <a:gd name="T4" fmla="*/ 56 w 1359"/>
                <a:gd name="T5" fmla="*/ 1149 h 1536"/>
                <a:gd name="T6" fmla="*/ 99 w 1359"/>
                <a:gd name="T7" fmla="*/ 1060 h 1536"/>
                <a:gd name="T8" fmla="*/ 99 w 1359"/>
                <a:gd name="T9" fmla="*/ 983 h 1536"/>
                <a:gd name="T10" fmla="*/ 78 w 1359"/>
                <a:gd name="T11" fmla="*/ 934 h 1536"/>
                <a:gd name="T12" fmla="*/ 83 w 1359"/>
                <a:gd name="T13" fmla="*/ 837 h 1536"/>
                <a:gd name="T14" fmla="*/ 89 w 1359"/>
                <a:gd name="T15" fmla="*/ 789 h 1536"/>
                <a:gd name="T16" fmla="*/ 71 w 1359"/>
                <a:gd name="T17" fmla="*/ 594 h 1536"/>
                <a:gd name="T18" fmla="*/ 109 w 1359"/>
                <a:gd name="T19" fmla="*/ 360 h 1536"/>
                <a:gd name="T20" fmla="*/ 133 w 1359"/>
                <a:gd name="T21" fmla="*/ 346 h 1536"/>
                <a:gd name="T22" fmla="*/ 144 w 1359"/>
                <a:gd name="T23" fmla="*/ 326 h 1536"/>
                <a:gd name="T24" fmla="*/ 176 w 1359"/>
                <a:gd name="T25" fmla="*/ 297 h 1536"/>
                <a:gd name="T26" fmla="*/ 243 w 1359"/>
                <a:gd name="T27" fmla="*/ 270 h 1536"/>
                <a:gd name="T28" fmla="*/ 403 w 1359"/>
                <a:gd name="T29" fmla="*/ 174 h 1536"/>
                <a:gd name="T30" fmla="*/ 443 w 1359"/>
                <a:gd name="T31" fmla="*/ 112 h 1536"/>
                <a:gd name="T32" fmla="*/ 783 w 1359"/>
                <a:gd name="T33" fmla="*/ 0 h 1536"/>
                <a:gd name="T34" fmla="*/ 823 w 1359"/>
                <a:gd name="T35" fmla="*/ 14 h 1536"/>
                <a:gd name="T36" fmla="*/ 906 w 1359"/>
                <a:gd name="T37" fmla="*/ 70 h 1536"/>
                <a:gd name="T38" fmla="*/ 1015 w 1359"/>
                <a:gd name="T39" fmla="*/ 125 h 1536"/>
                <a:gd name="T40" fmla="*/ 1203 w 1359"/>
                <a:gd name="T41" fmla="*/ 214 h 1536"/>
                <a:gd name="T42" fmla="*/ 1358 w 1359"/>
                <a:gd name="T43" fmla="*/ 339 h 1536"/>
                <a:gd name="T44" fmla="*/ 1153 w 1359"/>
                <a:gd name="T45" fmla="*/ 1535 h 1536"/>
                <a:gd name="T46" fmla="*/ 271 w 1359"/>
                <a:gd name="T47" fmla="*/ 1535 h 1536"/>
                <a:gd name="T48" fmla="*/ 243 w 1359"/>
                <a:gd name="T49" fmla="*/ 1383 h 1536"/>
                <a:gd name="T50" fmla="*/ 0 w 1359"/>
                <a:gd name="T51" fmla="*/ 1440 h 1536"/>
                <a:gd name="T52" fmla="*/ 24 w 1359"/>
                <a:gd name="T53" fmla="*/ 1155 h 1536"/>
                <a:gd name="T54" fmla="*/ 24 w 1359"/>
                <a:gd name="T55" fmla="*/ 1155 h 1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59"/>
                <a:gd name="T85" fmla="*/ 0 h 1536"/>
                <a:gd name="T86" fmla="*/ 1359 w 1359"/>
                <a:gd name="T87" fmla="*/ 1536 h 1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59" h="1536">
                  <a:moveTo>
                    <a:pt x="24" y="1155"/>
                  </a:moveTo>
                  <a:lnTo>
                    <a:pt x="24" y="1155"/>
                  </a:lnTo>
                  <a:lnTo>
                    <a:pt x="56" y="1149"/>
                  </a:lnTo>
                  <a:lnTo>
                    <a:pt x="99" y="1060"/>
                  </a:lnTo>
                  <a:lnTo>
                    <a:pt x="99" y="983"/>
                  </a:lnTo>
                  <a:lnTo>
                    <a:pt x="78" y="934"/>
                  </a:lnTo>
                  <a:lnTo>
                    <a:pt x="83" y="837"/>
                  </a:lnTo>
                  <a:lnTo>
                    <a:pt x="89" y="789"/>
                  </a:lnTo>
                  <a:lnTo>
                    <a:pt x="71" y="594"/>
                  </a:lnTo>
                  <a:lnTo>
                    <a:pt x="109" y="360"/>
                  </a:lnTo>
                  <a:lnTo>
                    <a:pt x="133" y="346"/>
                  </a:lnTo>
                  <a:lnTo>
                    <a:pt x="144" y="326"/>
                  </a:lnTo>
                  <a:lnTo>
                    <a:pt x="176" y="297"/>
                  </a:lnTo>
                  <a:lnTo>
                    <a:pt x="243" y="270"/>
                  </a:lnTo>
                  <a:lnTo>
                    <a:pt x="403" y="174"/>
                  </a:lnTo>
                  <a:lnTo>
                    <a:pt x="443" y="112"/>
                  </a:lnTo>
                  <a:lnTo>
                    <a:pt x="783" y="0"/>
                  </a:lnTo>
                  <a:lnTo>
                    <a:pt x="823" y="14"/>
                  </a:lnTo>
                  <a:lnTo>
                    <a:pt x="906" y="70"/>
                  </a:lnTo>
                  <a:lnTo>
                    <a:pt x="1015" y="125"/>
                  </a:lnTo>
                  <a:lnTo>
                    <a:pt x="1203" y="214"/>
                  </a:lnTo>
                  <a:lnTo>
                    <a:pt x="1358" y="339"/>
                  </a:lnTo>
                  <a:lnTo>
                    <a:pt x="1153" y="1535"/>
                  </a:lnTo>
                  <a:lnTo>
                    <a:pt x="271" y="1535"/>
                  </a:lnTo>
                  <a:lnTo>
                    <a:pt x="243" y="1383"/>
                  </a:lnTo>
                  <a:lnTo>
                    <a:pt x="0" y="1440"/>
                  </a:lnTo>
                  <a:lnTo>
                    <a:pt x="24" y="1155"/>
                  </a:lnTo>
                </a:path>
              </a:pathLst>
            </a:custGeom>
            <a:solidFill>
              <a:srgbClr val="00004F"/>
            </a:solidFill>
            <a:ln w="12700" cap="rnd">
              <a:solidFill>
                <a:srgbClr val="00004F"/>
              </a:solidFill>
              <a:round/>
              <a:headEnd/>
              <a:tailEnd/>
            </a:ln>
          </p:spPr>
          <p:txBody>
            <a:bodyPr/>
            <a:lstStyle/>
            <a:p>
              <a:endParaRPr lang="en-US"/>
            </a:p>
          </p:txBody>
        </p:sp>
        <p:sp>
          <p:nvSpPr>
            <p:cNvPr id="15370" name="Freeform 1029"/>
            <p:cNvSpPr>
              <a:spLocks/>
            </p:cNvSpPr>
            <p:nvPr/>
          </p:nvSpPr>
          <p:spPr bwMode="auto">
            <a:xfrm>
              <a:off x="5809" y="3388"/>
              <a:ext cx="441" cy="698"/>
            </a:xfrm>
            <a:custGeom>
              <a:avLst/>
              <a:gdLst>
                <a:gd name="T0" fmla="*/ 0 w 441"/>
                <a:gd name="T1" fmla="*/ 697 h 698"/>
                <a:gd name="T2" fmla="*/ 0 w 441"/>
                <a:gd name="T3" fmla="*/ 697 h 698"/>
                <a:gd name="T4" fmla="*/ 44 w 441"/>
                <a:gd name="T5" fmla="*/ 658 h 698"/>
                <a:gd name="T6" fmla="*/ 105 w 441"/>
                <a:gd name="T7" fmla="*/ 586 h 698"/>
                <a:gd name="T8" fmla="*/ 177 w 441"/>
                <a:gd name="T9" fmla="*/ 486 h 698"/>
                <a:gd name="T10" fmla="*/ 233 w 441"/>
                <a:gd name="T11" fmla="*/ 393 h 698"/>
                <a:gd name="T12" fmla="*/ 302 w 441"/>
                <a:gd name="T13" fmla="*/ 272 h 698"/>
                <a:gd name="T14" fmla="*/ 393 w 441"/>
                <a:gd name="T15" fmla="*/ 74 h 698"/>
                <a:gd name="T16" fmla="*/ 440 w 441"/>
                <a:gd name="T17" fmla="*/ 0 h 698"/>
                <a:gd name="T18" fmla="*/ 355 w 441"/>
                <a:gd name="T19" fmla="*/ 20 h 698"/>
                <a:gd name="T20" fmla="*/ 171 w 441"/>
                <a:gd name="T21" fmla="*/ 190 h 698"/>
                <a:gd name="T22" fmla="*/ 140 w 441"/>
                <a:gd name="T23" fmla="*/ 287 h 698"/>
                <a:gd name="T24" fmla="*/ 88 w 441"/>
                <a:gd name="T25" fmla="*/ 400 h 698"/>
                <a:gd name="T26" fmla="*/ 0 w 441"/>
                <a:gd name="T27" fmla="*/ 697 h 698"/>
                <a:gd name="T28" fmla="*/ 0 w 441"/>
                <a:gd name="T29" fmla="*/ 697 h 6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1"/>
                <a:gd name="T46" fmla="*/ 0 h 698"/>
                <a:gd name="T47" fmla="*/ 441 w 441"/>
                <a:gd name="T48" fmla="*/ 698 h 6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1" h="698">
                  <a:moveTo>
                    <a:pt x="0" y="697"/>
                  </a:moveTo>
                  <a:lnTo>
                    <a:pt x="0" y="697"/>
                  </a:lnTo>
                  <a:lnTo>
                    <a:pt x="44" y="658"/>
                  </a:lnTo>
                  <a:lnTo>
                    <a:pt x="105" y="586"/>
                  </a:lnTo>
                  <a:lnTo>
                    <a:pt x="177" y="486"/>
                  </a:lnTo>
                  <a:lnTo>
                    <a:pt x="233" y="393"/>
                  </a:lnTo>
                  <a:lnTo>
                    <a:pt x="302" y="272"/>
                  </a:lnTo>
                  <a:lnTo>
                    <a:pt x="393" y="74"/>
                  </a:lnTo>
                  <a:lnTo>
                    <a:pt x="440" y="0"/>
                  </a:lnTo>
                  <a:lnTo>
                    <a:pt x="355" y="20"/>
                  </a:lnTo>
                  <a:lnTo>
                    <a:pt x="171" y="190"/>
                  </a:lnTo>
                  <a:lnTo>
                    <a:pt x="140" y="287"/>
                  </a:lnTo>
                  <a:lnTo>
                    <a:pt x="88" y="400"/>
                  </a:lnTo>
                  <a:lnTo>
                    <a:pt x="0" y="697"/>
                  </a:lnTo>
                </a:path>
              </a:pathLst>
            </a:custGeom>
            <a:solidFill>
              <a:srgbClr val="C0C0C0"/>
            </a:solidFill>
            <a:ln w="12700" cap="rnd">
              <a:solidFill>
                <a:srgbClr val="C0C0C0"/>
              </a:solidFill>
              <a:round/>
              <a:headEnd/>
              <a:tailEnd/>
            </a:ln>
          </p:spPr>
          <p:txBody>
            <a:bodyPr/>
            <a:lstStyle/>
            <a:p>
              <a:endParaRPr lang="en-US"/>
            </a:p>
          </p:txBody>
        </p:sp>
        <p:sp>
          <p:nvSpPr>
            <p:cNvPr id="15371" name="Freeform 1030"/>
            <p:cNvSpPr>
              <a:spLocks/>
            </p:cNvSpPr>
            <p:nvPr/>
          </p:nvSpPr>
          <p:spPr bwMode="auto">
            <a:xfrm>
              <a:off x="5802" y="3673"/>
              <a:ext cx="151" cy="416"/>
            </a:xfrm>
            <a:custGeom>
              <a:avLst/>
              <a:gdLst>
                <a:gd name="T0" fmla="*/ 142 w 151"/>
                <a:gd name="T1" fmla="*/ 0 h 416"/>
                <a:gd name="T2" fmla="*/ 142 w 151"/>
                <a:gd name="T3" fmla="*/ 0 h 416"/>
                <a:gd name="T4" fmla="*/ 150 w 151"/>
                <a:gd name="T5" fmla="*/ 22 h 416"/>
                <a:gd name="T6" fmla="*/ 150 w 151"/>
                <a:gd name="T7" fmla="*/ 61 h 416"/>
                <a:gd name="T8" fmla="*/ 98 w 151"/>
                <a:gd name="T9" fmla="*/ 113 h 416"/>
                <a:gd name="T10" fmla="*/ 104 w 151"/>
                <a:gd name="T11" fmla="*/ 172 h 416"/>
                <a:gd name="T12" fmla="*/ 25 w 151"/>
                <a:gd name="T13" fmla="*/ 393 h 416"/>
                <a:gd name="T14" fmla="*/ 0 w 151"/>
                <a:gd name="T15" fmla="*/ 415 h 416"/>
                <a:gd name="T16" fmla="*/ 25 w 151"/>
                <a:gd name="T17" fmla="*/ 317 h 416"/>
                <a:gd name="T18" fmla="*/ 87 w 151"/>
                <a:gd name="T19" fmla="*/ 120 h 416"/>
                <a:gd name="T20" fmla="*/ 104 w 151"/>
                <a:gd name="T21" fmla="*/ 91 h 416"/>
                <a:gd name="T22" fmla="*/ 110 w 151"/>
                <a:gd name="T23" fmla="*/ 67 h 416"/>
                <a:gd name="T24" fmla="*/ 123 w 151"/>
                <a:gd name="T25" fmla="*/ 31 h 416"/>
                <a:gd name="T26" fmla="*/ 136 w 151"/>
                <a:gd name="T27" fmla="*/ 7 h 416"/>
                <a:gd name="T28" fmla="*/ 142 w 151"/>
                <a:gd name="T29" fmla="*/ 0 h 416"/>
                <a:gd name="T30" fmla="*/ 142 w 151"/>
                <a:gd name="T31" fmla="*/ 0 h 4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1"/>
                <a:gd name="T49" fmla="*/ 0 h 416"/>
                <a:gd name="T50" fmla="*/ 151 w 151"/>
                <a:gd name="T51" fmla="*/ 416 h 4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1" h="416">
                  <a:moveTo>
                    <a:pt x="142" y="0"/>
                  </a:moveTo>
                  <a:lnTo>
                    <a:pt x="142" y="0"/>
                  </a:lnTo>
                  <a:lnTo>
                    <a:pt x="150" y="22"/>
                  </a:lnTo>
                  <a:lnTo>
                    <a:pt x="150" y="61"/>
                  </a:lnTo>
                  <a:lnTo>
                    <a:pt x="98" y="113"/>
                  </a:lnTo>
                  <a:lnTo>
                    <a:pt x="104" y="172"/>
                  </a:lnTo>
                  <a:lnTo>
                    <a:pt x="25" y="393"/>
                  </a:lnTo>
                  <a:lnTo>
                    <a:pt x="0" y="415"/>
                  </a:lnTo>
                  <a:lnTo>
                    <a:pt x="25" y="317"/>
                  </a:lnTo>
                  <a:lnTo>
                    <a:pt x="87" y="120"/>
                  </a:lnTo>
                  <a:lnTo>
                    <a:pt x="104" y="91"/>
                  </a:lnTo>
                  <a:lnTo>
                    <a:pt x="110" y="67"/>
                  </a:lnTo>
                  <a:lnTo>
                    <a:pt x="123" y="31"/>
                  </a:lnTo>
                  <a:lnTo>
                    <a:pt x="136" y="7"/>
                  </a:lnTo>
                  <a:lnTo>
                    <a:pt x="142" y="0"/>
                  </a:lnTo>
                </a:path>
              </a:pathLst>
            </a:custGeom>
            <a:solidFill>
              <a:srgbClr val="410012"/>
            </a:solidFill>
            <a:ln w="12700" cap="rnd">
              <a:solidFill>
                <a:srgbClr val="410012"/>
              </a:solidFill>
              <a:round/>
              <a:headEnd/>
              <a:tailEnd/>
            </a:ln>
          </p:spPr>
          <p:txBody>
            <a:bodyPr/>
            <a:lstStyle/>
            <a:p>
              <a:endParaRPr lang="en-US"/>
            </a:p>
          </p:txBody>
        </p:sp>
        <p:sp>
          <p:nvSpPr>
            <p:cNvPr id="15372" name="Freeform 1031"/>
            <p:cNvSpPr>
              <a:spLocks/>
            </p:cNvSpPr>
            <p:nvPr/>
          </p:nvSpPr>
          <p:spPr bwMode="auto">
            <a:xfrm>
              <a:off x="5594" y="3036"/>
              <a:ext cx="577" cy="578"/>
            </a:xfrm>
            <a:custGeom>
              <a:avLst/>
              <a:gdLst>
                <a:gd name="T0" fmla="*/ 0 w 577"/>
                <a:gd name="T1" fmla="*/ 89 h 578"/>
                <a:gd name="T2" fmla="*/ 0 w 577"/>
                <a:gd name="T3" fmla="*/ 89 h 578"/>
                <a:gd name="T4" fmla="*/ 5 w 577"/>
                <a:gd name="T5" fmla="*/ 151 h 578"/>
                <a:gd name="T6" fmla="*/ 8 w 577"/>
                <a:gd name="T7" fmla="*/ 191 h 578"/>
                <a:gd name="T8" fmla="*/ 29 w 577"/>
                <a:gd name="T9" fmla="*/ 212 h 578"/>
                <a:gd name="T10" fmla="*/ 0 w 577"/>
                <a:gd name="T11" fmla="*/ 371 h 578"/>
                <a:gd name="T12" fmla="*/ 15 w 577"/>
                <a:gd name="T13" fmla="*/ 389 h 578"/>
                <a:gd name="T14" fmla="*/ 78 w 577"/>
                <a:gd name="T15" fmla="*/ 389 h 578"/>
                <a:gd name="T16" fmla="*/ 94 w 577"/>
                <a:gd name="T17" fmla="*/ 420 h 578"/>
                <a:gd name="T18" fmla="*/ 100 w 577"/>
                <a:gd name="T19" fmla="*/ 446 h 578"/>
                <a:gd name="T20" fmla="*/ 117 w 577"/>
                <a:gd name="T21" fmla="*/ 462 h 578"/>
                <a:gd name="T22" fmla="*/ 110 w 577"/>
                <a:gd name="T23" fmla="*/ 474 h 578"/>
                <a:gd name="T24" fmla="*/ 111 w 577"/>
                <a:gd name="T25" fmla="*/ 490 h 578"/>
                <a:gd name="T26" fmla="*/ 132 w 577"/>
                <a:gd name="T27" fmla="*/ 498 h 578"/>
                <a:gd name="T28" fmla="*/ 154 w 577"/>
                <a:gd name="T29" fmla="*/ 511 h 578"/>
                <a:gd name="T30" fmla="*/ 158 w 577"/>
                <a:gd name="T31" fmla="*/ 521 h 578"/>
                <a:gd name="T32" fmla="*/ 164 w 577"/>
                <a:gd name="T33" fmla="*/ 557 h 578"/>
                <a:gd name="T34" fmla="*/ 172 w 577"/>
                <a:gd name="T35" fmla="*/ 572 h 578"/>
                <a:gd name="T36" fmla="*/ 205 w 577"/>
                <a:gd name="T37" fmla="*/ 577 h 578"/>
                <a:gd name="T38" fmla="*/ 270 w 577"/>
                <a:gd name="T39" fmla="*/ 557 h 578"/>
                <a:gd name="T40" fmla="*/ 382 w 577"/>
                <a:gd name="T41" fmla="*/ 569 h 578"/>
                <a:gd name="T42" fmla="*/ 422 w 577"/>
                <a:gd name="T43" fmla="*/ 516 h 578"/>
                <a:gd name="T44" fmla="*/ 484 w 577"/>
                <a:gd name="T45" fmla="*/ 468 h 578"/>
                <a:gd name="T46" fmla="*/ 576 w 577"/>
                <a:gd name="T47" fmla="*/ 377 h 578"/>
                <a:gd name="T48" fmla="*/ 481 w 577"/>
                <a:gd name="T49" fmla="*/ 154 h 578"/>
                <a:gd name="T50" fmla="*/ 114 w 577"/>
                <a:gd name="T51" fmla="*/ 0 h 578"/>
                <a:gd name="T52" fmla="*/ 0 w 577"/>
                <a:gd name="T53" fmla="*/ 89 h 578"/>
                <a:gd name="T54" fmla="*/ 0 w 577"/>
                <a:gd name="T55" fmla="*/ 89 h 5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7"/>
                <a:gd name="T85" fmla="*/ 0 h 578"/>
                <a:gd name="T86" fmla="*/ 577 w 577"/>
                <a:gd name="T87" fmla="*/ 578 h 5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7" h="578">
                  <a:moveTo>
                    <a:pt x="0" y="89"/>
                  </a:moveTo>
                  <a:lnTo>
                    <a:pt x="0" y="89"/>
                  </a:lnTo>
                  <a:lnTo>
                    <a:pt x="5" y="151"/>
                  </a:lnTo>
                  <a:lnTo>
                    <a:pt x="8" y="191"/>
                  </a:lnTo>
                  <a:lnTo>
                    <a:pt x="29" y="212"/>
                  </a:lnTo>
                  <a:lnTo>
                    <a:pt x="0" y="371"/>
                  </a:lnTo>
                  <a:lnTo>
                    <a:pt x="15" y="389"/>
                  </a:lnTo>
                  <a:lnTo>
                    <a:pt x="78" y="389"/>
                  </a:lnTo>
                  <a:lnTo>
                    <a:pt x="94" y="420"/>
                  </a:lnTo>
                  <a:lnTo>
                    <a:pt x="100" y="446"/>
                  </a:lnTo>
                  <a:lnTo>
                    <a:pt x="117" y="462"/>
                  </a:lnTo>
                  <a:lnTo>
                    <a:pt x="110" y="474"/>
                  </a:lnTo>
                  <a:lnTo>
                    <a:pt x="111" y="490"/>
                  </a:lnTo>
                  <a:lnTo>
                    <a:pt x="132" y="498"/>
                  </a:lnTo>
                  <a:lnTo>
                    <a:pt x="154" y="511"/>
                  </a:lnTo>
                  <a:lnTo>
                    <a:pt x="158" y="521"/>
                  </a:lnTo>
                  <a:lnTo>
                    <a:pt x="164" y="557"/>
                  </a:lnTo>
                  <a:lnTo>
                    <a:pt x="172" y="572"/>
                  </a:lnTo>
                  <a:lnTo>
                    <a:pt x="205" y="577"/>
                  </a:lnTo>
                  <a:lnTo>
                    <a:pt x="270" y="557"/>
                  </a:lnTo>
                  <a:lnTo>
                    <a:pt x="382" y="569"/>
                  </a:lnTo>
                  <a:lnTo>
                    <a:pt x="422" y="516"/>
                  </a:lnTo>
                  <a:lnTo>
                    <a:pt x="484" y="468"/>
                  </a:lnTo>
                  <a:lnTo>
                    <a:pt x="576" y="377"/>
                  </a:lnTo>
                  <a:lnTo>
                    <a:pt x="481" y="154"/>
                  </a:lnTo>
                  <a:lnTo>
                    <a:pt x="114" y="0"/>
                  </a:lnTo>
                  <a:lnTo>
                    <a:pt x="0" y="89"/>
                  </a:lnTo>
                </a:path>
              </a:pathLst>
            </a:custGeom>
            <a:solidFill>
              <a:srgbClr val="FF8141"/>
            </a:solidFill>
            <a:ln w="12700" cap="rnd">
              <a:solidFill>
                <a:srgbClr val="FF8141"/>
              </a:solidFill>
              <a:round/>
              <a:headEnd/>
              <a:tailEnd/>
            </a:ln>
          </p:spPr>
          <p:txBody>
            <a:bodyPr/>
            <a:lstStyle/>
            <a:p>
              <a:endParaRPr lang="en-US"/>
            </a:p>
          </p:txBody>
        </p:sp>
        <p:sp>
          <p:nvSpPr>
            <p:cNvPr id="15373" name="Freeform 1032"/>
            <p:cNvSpPr>
              <a:spLocks/>
            </p:cNvSpPr>
            <p:nvPr/>
          </p:nvSpPr>
          <p:spPr bwMode="auto">
            <a:xfrm>
              <a:off x="5462" y="2720"/>
              <a:ext cx="700" cy="423"/>
            </a:xfrm>
            <a:custGeom>
              <a:avLst/>
              <a:gdLst>
                <a:gd name="T0" fmla="*/ 383 w 700"/>
                <a:gd name="T1" fmla="*/ 334 h 423"/>
                <a:gd name="T2" fmla="*/ 383 w 700"/>
                <a:gd name="T3" fmla="*/ 334 h 423"/>
                <a:gd name="T4" fmla="*/ 266 w 700"/>
                <a:gd name="T5" fmla="*/ 332 h 423"/>
                <a:gd name="T6" fmla="*/ 246 w 700"/>
                <a:gd name="T7" fmla="*/ 321 h 423"/>
                <a:gd name="T8" fmla="*/ 82 w 700"/>
                <a:gd name="T9" fmla="*/ 422 h 423"/>
                <a:gd name="T10" fmla="*/ 8 w 700"/>
                <a:gd name="T11" fmla="*/ 400 h 423"/>
                <a:gd name="T12" fmla="*/ 0 w 700"/>
                <a:gd name="T13" fmla="*/ 348 h 423"/>
                <a:gd name="T14" fmla="*/ 33 w 700"/>
                <a:gd name="T15" fmla="*/ 298 h 423"/>
                <a:gd name="T16" fmla="*/ 130 w 700"/>
                <a:gd name="T17" fmla="*/ 204 h 423"/>
                <a:gd name="T18" fmla="*/ 166 w 700"/>
                <a:gd name="T19" fmla="*/ 143 h 423"/>
                <a:gd name="T20" fmla="*/ 300 w 700"/>
                <a:gd name="T21" fmla="*/ 33 h 423"/>
                <a:gd name="T22" fmla="*/ 422 w 700"/>
                <a:gd name="T23" fmla="*/ 0 h 423"/>
                <a:gd name="T24" fmla="*/ 531 w 700"/>
                <a:gd name="T25" fmla="*/ 6 h 423"/>
                <a:gd name="T26" fmla="*/ 632 w 700"/>
                <a:gd name="T27" fmla="*/ 33 h 423"/>
                <a:gd name="T28" fmla="*/ 699 w 700"/>
                <a:gd name="T29" fmla="*/ 93 h 423"/>
                <a:gd name="T30" fmla="*/ 487 w 700"/>
                <a:gd name="T31" fmla="*/ 298 h 423"/>
                <a:gd name="T32" fmla="*/ 383 w 700"/>
                <a:gd name="T33" fmla="*/ 334 h 423"/>
                <a:gd name="T34" fmla="*/ 383 w 700"/>
                <a:gd name="T35" fmla="*/ 334 h 4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00"/>
                <a:gd name="T55" fmla="*/ 0 h 423"/>
                <a:gd name="T56" fmla="*/ 700 w 700"/>
                <a:gd name="T57" fmla="*/ 423 h 4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00" h="423">
                  <a:moveTo>
                    <a:pt x="383" y="334"/>
                  </a:moveTo>
                  <a:lnTo>
                    <a:pt x="383" y="334"/>
                  </a:lnTo>
                  <a:lnTo>
                    <a:pt x="266" y="332"/>
                  </a:lnTo>
                  <a:lnTo>
                    <a:pt x="246" y="321"/>
                  </a:lnTo>
                  <a:lnTo>
                    <a:pt x="82" y="422"/>
                  </a:lnTo>
                  <a:lnTo>
                    <a:pt x="8" y="400"/>
                  </a:lnTo>
                  <a:lnTo>
                    <a:pt x="0" y="348"/>
                  </a:lnTo>
                  <a:lnTo>
                    <a:pt x="33" y="298"/>
                  </a:lnTo>
                  <a:lnTo>
                    <a:pt x="130" y="204"/>
                  </a:lnTo>
                  <a:lnTo>
                    <a:pt x="166" y="143"/>
                  </a:lnTo>
                  <a:lnTo>
                    <a:pt x="300" y="33"/>
                  </a:lnTo>
                  <a:lnTo>
                    <a:pt x="422" y="0"/>
                  </a:lnTo>
                  <a:lnTo>
                    <a:pt x="531" y="6"/>
                  </a:lnTo>
                  <a:lnTo>
                    <a:pt x="632" y="33"/>
                  </a:lnTo>
                  <a:lnTo>
                    <a:pt x="699" y="93"/>
                  </a:lnTo>
                  <a:lnTo>
                    <a:pt x="487" y="298"/>
                  </a:lnTo>
                  <a:lnTo>
                    <a:pt x="383" y="334"/>
                  </a:lnTo>
                </a:path>
              </a:pathLst>
            </a:custGeom>
            <a:solidFill>
              <a:srgbClr val="5F5F5F"/>
            </a:solidFill>
            <a:ln w="12700" cap="rnd">
              <a:solidFill>
                <a:srgbClr val="5F5F5F"/>
              </a:solidFill>
              <a:round/>
              <a:headEnd/>
              <a:tailEnd/>
            </a:ln>
          </p:spPr>
          <p:txBody>
            <a:bodyPr/>
            <a:lstStyle/>
            <a:p>
              <a:endParaRPr lang="en-US"/>
            </a:p>
          </p:txBody>
        </p:sp>
        <p:sp>
          <p:nvSpPr>
            <p:cNvPr id="15374" name="Freeform 1033"/>
            <p:cNvSpPr>
              <a:spLocks/>
            </p:cNvSpPr>
            <p:nvPr/>
          </p:nvSpPr>
          <p:spPr bwMode="auto">
            <a:xfrm>
              <a:off x="5045" y="3306"/>
              <a:ext cx="351" cy="875"/>
            </a:xfrm>
            <a:custGeom>
              <a:avLst/>
              <a:gdLst>
                <a:gd name="T0" fmla="*/ 332 w 351"/>
                <a:gd name="T1" fmla="*/ 0 h 875"/>
                <a:gd name="T2" fmla="*/ 332 w 351"/>
                <a:gd name="T3" fmla="*/ 0 h 875"/>
                <a:gd name="T4" fmla="*/ 346 w 351"/>
                <a:gd name="T5" fmla="*/ 14 h 875"/>
                <a:gd name="T6" fmla="*/ 350 w 351"/>
                <a:gd name="T7" fmla="*/ 44 h 875"/>
                <a:gd name="T8" fmla="*/ 339 w 351"/>
                <a:gd name="T9" fmla="*/ 66 h 875"/>
                <a:gd name="T10" fmla="*/ 276 w 351"/>
                <a:gd name="T11" fmla="*/ 210 h 875"/>
                <a:gd name="T12" fmla="*/ 206 w 351"/>
                <a:gd name="T13" fmla="*/ 380 h 875"/>
                <a:gd name="T14" fmla="*/ 161 w 351"/>
                <a:gd name="T15" fmla="*/ 554 h 875"/>
                <a:gd name="T16" fmla="*/ 121 w 351"/>
                <a:gd name="T17" fmla="*/ 645 h 875"/>
                <a:gd name="T18" fmla="*/ 58 w 351"/>
                <a:gd name="T19" fmla="*/ 874 h 875"/>
                <a:gd name="T20" fmla="*/ 21 w 351"/>
                <a:gd name="T21" fmla="*/ 742 h 875"/>
                <a:gd name="T22" fmla="*/ 0 w 351"/>
                <a:gd name="T23" fmla="*/ 582 h 875"/>
                <a:gd name="T24" fmla="*/ 2 w 351"/>
                <a:gd name="T25" fmla="*/ 422 h 875"/>
                <a:gd name="T26" fmla="*/ 13 w 351"/>
                <a:gd name="T27" fmla="*/ 282 h 875"/>
                <a:gd name="T28" fmla="*/ 13 w 351"/>
                <a:gd name="T29" fmla="*/ 196 h 875"/>
                <a:gd name="T30" fmla="*/ 2 w 351"/>
                <a:gd name="T31" fmla="*/ 129 h 875"/>
                <a:gd name="T32" fmla="*/ 8 w 351"/>
                <a:gd name="T33" fmla="*/ 115 h 875"/>
                <a:gd name="T34" fmla="*/ 332 w 351"/>
                <a:gd name="T35" fmla="*/ 0 h 875"/>
                <a:gd name="T36" fmla="*/ 332 w 351"/>
                <a:gd name="T37" fmla="*/ 0 h 8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1"/>
                <a:gd name="T58" fmla="*/ 0 h 875"/>
                <a:gd name="T59" fmla="*/ 351 w 351"/>
                <a:gd name="T60" fmla="*/ 875 h 8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1" h="875">
                  <a:moveTo>
                    <a:pt x="332" y="0"/>
                  </a:moveTo>
                  <a:lnTo>
                    <a:pt x="332" y="0"/>
                  </a:lnTo>
                  <a:lnTo>
                    <a:pt x="346" y="14"/>
                  </a:lnTo>
                  <a:lnTo>
                    <a:pt x="350" y="44"/>
                  </a:lnTo>
                  <a:lnTo>
                    <a:pt x="339" y="66"/>
                  </a:lnTo>
                  <a:lnTo>
                    <a:pt x="276" y="210"/>
                  </a:lnTo>
                  <a:lnTo>
                    <a:pt x="206" y="380"/>
                  </a:lnTo>
                  <a:lnTo>
                    <a:pt x="161" y="554"/>
                  </a:lnTo>
                  <a:lnTo>
                    <a:pt x="121" y="645"/>
                  </a:lnTo>
                  <a:lnTo>
                    <a:pt x="58" y="874"/>
                  </a:lnTo>
                  <a:lnTo>
                    <a:pt x="21" y="742"/>
                  </a:lnTo>
                  <a:lnTo>
                    <a:pt x="0" y="582"/>
                  </a:lnTo>
                  <a:lnTo>
                    <a:pt x="2" y="422"/>
                  </a:lnTo>
                  <a:lnTo>
                    <a:pt x="13" y="282"/>
                  </a:lnTo>
                  <a:lnTo>
                    <a:pt x="13" y="196"/>
                  </a:lnTo>
                  <a:lnTo>
                    <a:pt x="2" y="129"/>
                  </a:lnTo>
                  <a:lnTo>
                    <a:pt x="8" y="115"/>
                  </a:lnTo>
                  <a:lnTo>
                    <a:pt x="332" y="0"/>
                  </a:lnTo>
                </a:path>
              </a:pathLst>
            </a:custGeom>
            <a:solidFill>
              <a:srgbClr val="FFFFFF"/>
            </a:solidFill>
            <a:ln w="12700" cap="rnd">
              <a:solidFill>
                <a:srgbClr val="FFFFFF"/>
              </a:solidFill>
              <a:round/>
              <a:headEnd/>
              <a:tailEnd/>
            </a:ln>
          </p:spPr>
          <p:txBody>
            <a:bodyPr/>
            <a:lstStyle/>
            <a:p>
              <a:endParaRPr lang="en-US"/>
            </a:p>
          </p:txBody>
        </p:sp>
        <p:sp>
          <p:nvSpPr>
            <p:cNvPr id="15375" name="Freeform 1034"/>
            <p:cNvSpPr>
              <a:spLocks/>
            </p:cNvSpPr>
            <p:nvPr/>
          </p:nvSpPr>
          <p:spPr bwMode="auto">
            <a:xfrm>
              <a:off x="5056" y="3516"/>
              <a:ext cx="149" cy="667"/>
            </a:xfrm>
            <a:custGeom>
              <a:avLst/>
              <a:gdLst>
                <a:gd name="T0" fmla="*/ 92 w 149"/>
                <a:gd name="T1" fmla="*/ 0 h 667"/>
                <a:gd name="T2" fmla="*/ 92 w 149"/>
                <a:gd name="T3" fmla="*/ 0 h 667"/>
                <a:gd name="T4" fmla="*/ 58 w 149"/>
                <a:gd name="T5" fmla="*/ 24 h 667"/>
                <a:gd name="T6" fmla="*/ 58 w 149"/>
                <a:gd name="T7" fmla="*/ 70 h 667"/>
                <a:gd name="T8" fmla="*/ 78 w 149"/>
                <a:gd name="T9" fmla="*/ 100 h 667"/>
                <a:gd name="T10" fmla="*/ 38 w 149"/>
                <a:gd name="T11" fmla="*/ 197 h 667"/>
                <a:gd name="T12" fmla="*/ 26 w 149"/>
                <a:gd name="T13" fmla="*/ 353 h 667"/>
                <a:gd name="T14" fmla="*/ 0 w 149"/>
                <a:gd name="T15" fmla="*/ 474 h 667"/>
                <a:gd name="T16" fmla="*/ 17 w 149"/>
                <a:gd name="T17" fmla="*/ 561 h 667"/>
                <a:gd name="T18" fmla="*/ 47 w 149"/>
                <a:gd name="T19" fmla="*/ 666 h 667"/>
                <a:gd name="T20" fmla="*/ 88 w 149"/>
                <a:gd name="T21" fmla="*/ 527 h 667"/>
                <a:gd name="T22" fmla="*/ 115 w 149"/>
                <a:gd name="T23" fmla="*/ 420 h 667"/>
                <a:gd name="T24" fmla="*/ 140 w 149"/>
                <a:gd name="T25" fmla="*/ 358 h 667"/>
                <a:gd name="T26" fmla="*/ 136 w 149"/>
                <a:gd name="T27" fmla="*/ 277 h 667"/>
                <a:gd name="T28" fmla="*/ 140 w 149"/>
                <a:gd name="T29" fmla="*/ 157 h 667"/>
                <a:gd name="T30" fmla="*/ 115 w 149"/>
                <a:gd name="T31" fmla="*/ 100 h 667"/>
                <a:gd name="T32" fmla="*/ 148 w 149"/>
                <a:gd name="T33" fmla="*/ 38 h 667"/>
                <a:gd name="T34" fmla="*/ 116 w 149"/>
                <a:gd name="T35" fmla="*/ 0 h 667"/>
                <a:gd name="T36" fmla="*/ 92 w 149"/>
                <a:gd name="T37" fmla="*/ 0 h 667"/>
                <a:gd name="T38" fmla="*/ 92 w 149"/>
                <a:gd name="T39" fmla="*/ 0 h 6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9"/>
                <a:gd name="T61" fmla="*/ 0 h 667"/>
                <a:gd name="T62" fmla="*/ 149 w 149"/>
                <a:gd name="T63" fmla="*/ 667 h 6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9" h="667">
                  <a:moveTo>
                    <a:pt x="92" y="0"/>
                  </a:moveTo>
                  <a:lnTo>
                    <a:pt x="92" y="0"/>
                  </a:lnTo>
                  <a:lnTo>
                    <a:pt x="58" y="24"/>
                  </a:lnTo>
                  <a:lnTo>
                    <a:pt x="58" y="70"/>
                  </a:lnTo>
                  <a:lnTo>
                    <a:pt x="78" y="100"/>
                  </a:lnTo>
                  <a:lnTo>
                    <a:pt x="38" y="197"/>
                  </a:lnTo>
                  <a:lnTo>
                    <a:pt x="26" y="353"/>
                  </a:lnTo>
                  <a:lnTo>
                    <a:pt x="0" y="474"/>
                  </a:lnTo>
                  <a:lnTo>
                    <a:pt x="17" y="561"/>
                  </a:lnTo>
                  <a:lnTo>
                    <a:pt x="47" y="666"/>
                  </a:lnTo>
                  <a:lnTo>
                    <a:pt x="88" y="527"/>
                  </a:lnTo>
                  <a:lnTo>
                    <a:pt x="115" y="420"/>
                  </a:lnTo>
                  <a:lnTo>
                    <a:pt x="140" y="358"/>
                  </a:lnTo>
                  <a:lnTo>
                    <a:pt x="136" y="277"/>
                  </a:lnTo>
                  <a:lnTo>
                    <a:pt x="140" y="157"/>
                  </a:lnTo>
                  <a:lnTo>
                    <a:pt x="115" y="100"/>
                  </a:lnTo>
                  <a:lnTo>
                    <a:pt x="148" y="38"/>
                  </a:lnTo>
                  <a:lnTo>
                    <a:pt x="116" y="0"/>
                  </a:lnTo>
                  <a:lnTo>
                    <a:pt x="92" y="0"/>
                  </a:lnTo>
                </a:path>
              </a:pathLst>
            </a:custGeom>
            <a:solidFill>
              <a:srgbClr val="4100C2"/>
            </a:solidFill>
            <a:ln w="12700" cap="rnd">
              <a:solidFill>
                <a:srgbClr val="4100C2"/>
              </a:solidFill>
              <a:round/>
              <a:headEnd/>
              <a:tailEnd/>
            </a:ln>
          </p:spPr>
          <p:txBody>
            <a:bodyPr/>
            <a:lstStyle/>
            <a:p>
              <a:endParaRPr lang="en-US"/>
            </a:p>
          </p:txBody>
        </p:sp>
        <p:sp>
          <p:nvSpPr>
            <p:cNvPr id="15376" name="Freeform 1035"/>
            <p:cNvSpPr>
              <a:spLocks/>
            </p:cNvSpPr>
            <p:nvPr/>
          </p:nvSpPr>
          <p:spPr bwMode="auto">
            <a:xfrm>
              <a:off x="5088" y="3519"/>
              <a:ext cx="119" cy="546"/>
            </a:xfrm>
            <a:custGeom>
              <a:avLst/>
              <a:gdLst>
                <a:gd name="T0" fmla="*/ 64 w 119"/>
                <a:gd name="T1" fmla="*/ 4 h 546"/>
                <a:gd name="T2" fmla="*/ 64 w 119"/>
                <a:gd name="T3" fmla="*/ 4 h 546"/>
                <a:gd name="T4" fmla="*/ 64 w 119"/>
                <a:gd name="T5" fmla="*/ 35 h 546"/>
                <a:gd name="T6" fmla="*/ 56 w 119"/>
                <a:gd name="T7" fmla="*/ 63 h 546"/>
                <a:gd name="T8" fmla="*/ 40 w 119"/>
                <a:gd name="T9" fmla="*/ 63 h 546"/>
                <a:gd name="T10" fmla="*/ 24 w 119"/>
                <a:gd name="T11" fmla="*/ 47 h 546"/>
                <a:gd name="T12" fmla="*/ 26 w 119"/>
                <a:gd name="T13" fmla="*/ 72 h 546"/>
                <a:gd name="T14" fmla="*/ 40 w 119"/>
                <a:gd name="T15" fmla="*/ 90 h 546"/>
                <a:gd name="T16" fmla="*/ 9 w 119"/>
                <a:gd name="T17" fmla="*/ 183 h 546"/>
                <a:gd name="T18" fmla="*/ 0 w 119"/>
                <a:gd name="T19" fmla="*/ 339 h 546"/>
                <a:gd name="T20" fmla="*/ 22 w 119"/>
                <a:gd name="T21" fmla="*/ 194 h 546"/>
                <a:gd name="T22" fmla="*/ 44 w 119"/>
                <a:gd name="T23" fmla="*/ 141 h 546"/>
                <a:gd name="T24" fmla="*/ 58 w 119"/>
                <a:gd name="T25" fmla="*/ 141 h 546"/>
                <a:gd name="T26" fmla="*/ 70 w 119"/>
                <a:gd name="T27" fmla="*/ 219 h 546"/>
                <a:gd name="T28" fmla="*/ 53 w 119"/>
                <a:gd name="T29" fmla="*/ 347 h 546"/>
                <a:gd name="T30" fmla="*/ 48 w 119"/>
                <a:gd name="T31" fmla="*/ 545 h 546"/>
                <a:gd name="T32" fmla="*/ 80 w 119"/>
                <a:gd name="T33" fmla="*/ 429 h 546"/>
                <a:gd name="T34" fmla="*/ 107 w 119"/>
                <a:gd name="T35" fmla="*/ 355 h 546"/>
                <a:gd name="T36" fmla="*/ 107 w 119"/>
                <a:gd name="T37" fmla="*/ 164 h 546"/>
                <a:gd name="T38" fmla="*/ 84 w 119"/>
                <a:gd name="T39" fmla="*/ 88 h 546"/>
                <a:gd name="T40" fmla="*/ 118 w 119"/>
                <a:gd name="T41" fmla="*/ 33 h 546"/>
                <a:gd name="T42" fmla="*/ 83 w 119"/>
                <a:gd name="T43" fmla="*/ 0 h 546"/>
                <a:gd name="T44" fmla="*/ 64 w 119"/>
                <a:gd name="T45" fmla="*/ 4 h 546"/>
                <a:gd name="T46" fmla="*/ 64 w 119"/>
                <a:gd name="T47" fmla="*/ 4 h 5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9"/>
                <a:gd name="T73" fmla="*/ 0 h 546"/>
                <a:gd name="T74" fmla="*/ 119 w 119"/>
                <a:gd name="T75" fmla="*/ 546 h 5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9" h="546">
                  <a:moveTo>
                    <a:pt x="64" y="4"/>
                  </a:moveTo>
                  <a:lnTo>
                    <a:pt x="64" y="4"/>
                  </a:lnTo>
                  <a:lnTo>
                    <a:pt x="64" y="35"/>
                  </a:lnTo>
                  <a:lnTo>
                    <a:pt x="56" y="63"/>
                  </a:lnTo>
                  <a:lnTo>
                    <a:pt x="40" y="63"/>
                  </a:lnTo>
                  <a:lnTo>
                    <a:pt x="24" y="47"/>
                  </a:lnTo>
                  <a:lnTo>
                    <a:pt x="26" y="72"/>
                  </a:lnTo>
                  <a:lnTo>
                    <a:pt x="40" y="90"/>
                  </a:lnTo>
                  <a:lnTo>
                    <a:pt x="9" y="183"/>
                  </a:lnTo>
                  <a:lnTo>
                    <a:pt x="0" y="339"/>
                  </a:lnTo>
                  <a:lnTo>
                    <a:pt x="22" y="194"/>
                  </a:lnTo>
                  <a:lnTo>
                    <a:pt x="44" y="141"/>
                  </a:lnTo>
                  <a:lnTo>
                    <a:pt x="58" y="141"/>
                  </a:lnTo>
                  <a:lnTo>
                    <a:pt x="70" y="219"/>
                  </a:lnTo>
                  <a:lnTo>
                    <a:pt x="53" y="347"/>
                  </a:lnTo>
                  <a:lnTo>
                    <a:pt x="48" y="545"/>
                  </a:lnTo>
                  <a:lnTo>
                    <a:pt x="80" y="429"/>
                  </a:lnTo>
                  <a:lnTo>
                    <a:pt x="107" y="355"/>
                  </a:lnTo>
                  <a:lnTo>
                    <a:pt x="107" y="164"/>
                  </a:lnTo>
                  <a:lnTo>
                    <a:pt x="84" y="88"/>
                  </a:lnTo>
                  <a:lnTo>
                    <a:pt x="118" y="33"/>
                  </a:lnTo>
                  <a:lnTo>
                    <a:pt x="83" y="0"/>
                  </a:lnTo>
                  <a:lnTo>
                    <a:pt x="64" y="4"/>
                  </a:lnTo>
                </a:path>
              </a:pathLst>
            </a:custGeom>
            <a:solidFill>
              <a:srgbClr val="5F5F5F"/>
            </a:solidFill>
            <a:ln w="12700" cap="rnd">
              <a:solidFill>
                <a:srgbClr val="5F5F5F"/>
              </a:solidFill>
              <a:round/>
              <a:headEnd/>
              <a:tailEnd/>
            </a:ln>
          </p:spPr>
          <p:txBody>
            <a:bodyPr/>
            <a:lstStyle/>
            <a:p>
              <a:endParaRPr lang="en-US"/>
            </a:p>
          </p:txBody>
        </p:sp>
        <p:sp>
          <p:nvSpPr>
            <p:cNvPr id="15377" name="Freeform 1036"/>
            <p:cNvSpPr>
              <a:spLocks/>
            </p:cNvSpPr>
            <p:nvPr/>
          </p:nvSpPr>
          <p:spPr bwMode="auto">
            <a:xfrm>
              <a:off x="4833" y="2872"/>
              <a:ext cx="570" cy="641"/>
            </a:xfrm>
            <a:custGeom>
              <a:avLst/>
              <a:gdLst>
                <a:gd name="T0" fmla="*/ 569 w 570"/>
                <a:gd name="T1" fmla="*/ 163 h 641"/>
                <a:gd name="T2" fmla="*/ 569 w 570"/>
                <a:gd name="T3" fmla="*/ 163 h 641"/>
                <a:gd name="T4" fmla="*/ 569 w 570"/>
                <a:gd name="T5" fmla="*/ 232 h 641"/>
                <a:gd name="T6" fmla="*/ 565 w 570"/>
                <a:gd name="T7" fmla="*/ 274 h 641"/>
                <a:gd name="T8" fmla="*/ 555 w 570"/>
                <a:gd name="T9" fmla="*/ 289 h 641"/>
                <a:gd name="T10" fmla="*/ 540 w 570"/>
                <a:gd name="T11" fmla="*/ 305 h 641"/>
                <a:gd name="T12" fmla="*/ 540 w 570"/>
                <a:gd name="T13" fmla="*/ 439 h 641"/>
                <a:gd name="T14" fmla="*/ 511 w 570"/>
                <a:gd name="T15" fmla="*/ 525 h 641"/>
                <a:gd name="T16" fmla="*/ 484 w 570"/>
                <a:gd name="T17" fmla="*/ 571 h 641"/>
                <a:gd name="T18" fmla="*/ 468 w 570"/>
                <a:gd name="T19" fmla="*/ 580 h 641"/>
                <a:gd name="T20" fmla="*/ 390 w 570"/>
                <a:gd name="T21" fmla="*/ 604 h 641"/>
                <a:gd name="T22" fmla="*/ 330 w 570"/>
                <a:gd name="T23" fmla="*/ 640 h 641"/>
                <a:gd name="T24" fmla="*/ 310 w 570"/>
                <a:gd name="T25" fmla="*/ 640 h 641"/>
                <a:gd name="T26" fmla="*/ 224 w 570"/>
                <a:gd name="T27" fmla="*/ 560 h 641"/>
                <a:gd name="T28" fmla="*/ 204 w 570"/>
                <a:gd name="T29" fmla="*/ 517 h 641"/>
                <a:gd name="T30" fmla="*/ 178 w 570"/>
                <a:gd name="T31" fmla="*/ 501 h 641"/>
                <a:gd name="T32" fmla="*/ 145 w 570"/>
                <a:gd name="T33" fmla="*/ 410 h 641"/>
                <a:gd name="T34" fmla="*/ 97 w 570"/>
                <a:gd name="T35" fmla="*/ 397 h 641"/>
                <a:gd name="T36" fmla="*/ 48 w 570"/>
                <a:gd name="T37" fmla="*/ 358 h 641"/>
                <a:gd name="T38" fmla="*/ 11 w 570"/>
                <a:gd name="T39" fmla="*/ 315 h 641"/>
                <a:gd name="T40" fmla="*/ 0 w 570"/>
                <a:gd name="T41" fmla="*/ 277 h 641"/>
                <a:gd name="T42" fmla="*/ 5 w 570"/>
                <a:gd name="T43" fmla="*/ 240 h 641"/>
                <a:gd name="T44" fmla="*/ 99 w 570"/>
                <a:gd name="T45" fmla="*/ 106 h 641"/>
                <a:gd name="T46" fmla="*/ 457 w 570"/>
                <a:gd name="T47" fmla="*/ 0 h 641"/>
                <a:gd name="T48" fmla="*/ 532 w 570"/>
                <a:gd name="T49" fmla="*/ 67 h 641"/>
                <a:gd name="T50" fmla="*/ 569 w 570"/>
                <a:gd name="T51" fmla="*/ 163 h 641"/>
                <a:gd name="T52" fmla="*/ 569 w 570"/>
                <a:gd name="T53" fmla="*/ 163 h 6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0"/>
                <a:gd name="T82" fmla="*/ 0 h 641"/>
                <a:gd name="T83" fmla="*/ 570 w 570"/>
                <a:gd name="T84" fmla="*/ 641 h 64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0" h="641">
                  <a:moveTo>
                    <a:pt x="569" y="163"/>
                  </a:moveTo>
                  <a:lnTo>
                    <a:pt x="569" y="163"/>
                  </a:lnTo>
                  <a:lnTo>
                    <a:pt x="569" y="232"/>
                  </a:lnTo>
                  <a:lnTo>
                    <a:pt x="565" y="274"/>
                  </a:lnTo>
                  <a:lnTo>
                    <a:pt x="555" y="289"/>
                  </a:lnTo>
                  <a:lnTo>
                    <a:pt x="540" y="305"/>
                  </a:lnTo>
                  <a:lnTo>
                    <a:pt x="540" y="439"/>
                  </a:lnTo>
                  <a:lnTo>
                    <a:pt x="511" y="525"/>
                  </a:lnTo>
                  <a:lnTo>
                    <a:pt x="484" y="571"/>
                  </a:lnTo>
                  <a:lnTo>
                    <a:pt x="468" y="580"/>
                  </a:lnTo>
                  <a:lnTo>
                    <a:pt x="390" y="604"/>
                  </a:lnTo>
                  <a:lnTo>
                    <a:pt x="330" y="640"/>
                  </a:lnTo>
                  <a:lnTo>
                    <a:pt x="310" y="640"/>
                  </a:lnTo>
                  <a:lnTo>
                    <a:pt x="224" y="560"/>
                  </a:lnTo>
                  <a:lnTo>
                    <a:pt x="204" y="517"/>
                  </a:lnTo>
                  <a:lnTo>
                    <a:pt x="178" y="501"/>
                  </a:lnTo>
                  <a:lnTo>
                    <a:pt x="145" y="410"/>
                  </a:lnTo>
                  <a:lnTo>
                    <a:pt x="97" y="397"/>
                  </a:lnTo>
                  <a:lnTo>
                    <a:pt x="48" y="358"/>
                  </a:lnTo>
                  <a:lnTo>
                    <a:pt x="11" y="315"/>
                  </a:lnTo>
                  <a:lnTo>
                    <a:pt x="0" y="277"/>
                  </a:lnTo>
                  <a:lnTo>
                    <a:pt x="5" y="240"/>
                  </a:lnTo>
                  <a:lnTo>
                    <a:pt x="99" y="106"/>
                  </a:lnTo>
                  <a:lnTo>
                    <a:pt x="457" y="0"/>
                  </a:lnTo>
                  <a:lnTo>
                    <a:pt x="532" y="67"/>
                  </a:lnTo>
                  <a:lnTo>
                    <a:pt x="569" y="163"/>
                  </a:lnTo>
                </a:path>
              </a:pathLst>
            </a:custGeom>
            <a:solidFill>
              <a:srgbClr val="FF8141"/>
            </a:solidFill>
            <a:ln w="12700" cap="rnd">
              <a:solidFill>
                <a:srgbClr val="FF8141"/>
              </a:solidFill>
              <a:round/>
              <a:headEnd/>
              <a:tailEnd/>
            </a:ln>
          </p:spPr>
          <p:txBody>
            <a:bodyPr/>
            <a:lstStyle/>
            <a:p>
              <a:endParaRPr lang="en-US"/>
            </a:p>
          </p:txBody>
        </p:sp>
        <p:sp>
          <p:nvSpPr>
            <p:cNvPr id="15378" name="Freeform 1037"/>
            <p:cNvSpPr>
              <a:spLocks/>
            </p:cNvSpPr>
            <p:nvPr/>
          </p:nvSpPr>
          <p:spPr bwMode="auto">
            <a:xfrm>
              <a:off x="5300" y="4267"/>
              <a:ext cx="158" cy="295"/>
            </a:xfrm>
            <a:custGeom>
              <a:avLst/>
              <a:gdLst>
                <a:gd name="T0" fmla="*/ 75 w 158"/>
                <a:gd name="T1" fmla="*/ 17 h 295"/>
                <a:gd name="T2" fmla="*/ 75 w 158"/>
                <a:gd name="T3" fmla="*/ 17 h 295"/>
                <a:gd name="T4" fmla="*/ 99 w 158"/>
                <a:gd name="T5" fmla="*/ 0 h 295"/>
                <a:gd name="T6" fmla="*/ 157 w 158"/>
                <a:gd name="T7" fmla="*/ 17 h 295"/>
                <a:gd name="T8" fmla="*/ 157 w 158"/>
                <a:gd name="T9" fmla="*/ 74 h 295"/>
                <a:gd name="T10" fmla="*/ 146 w 158"/>
                <a:gd name="T11" fmla="*/ 142 h 295"/>
                <a:gd name="T12" fmla="*/ 99 w 158"/>
                <a:gd name="T13" fmla="*/ 215 h 295"/>
                <a:gd name="T14" fmla="*/ 62 w 158"/>
                <a:gd name="T15" fmla="*/ 294 h 295"/>
                <a:gd name="T16" fmla="*/ 9 w 158"/>
                <a:gd name="T17" fmla="*/ 268 h 295"/>
                <a:gd name="T18" fmla="*/ 0 w 158"/>
                <a:gd name="T19" fmla="*/ 247 h 295"/>
                <a:gd name="T20" fmla="*/ 0 w 158"/>
                <a:gd name="T21" fmla="*/ 178 h 295"/>
                <a:gd name="T22" fmla="*/ 75 w 158"/>
                <a:gd name="T23" fmla="*/ 17 h 295"/>
                <a:gd name="T24" fmla="*/ 75 w 158"/>
                <a:gd name="T25" fmla="*/ 17 h 2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
                <a:gd name="T40" fmla="*/ 0 h 295"/>
                <a:gd name="T41" fmla="*/ 158 w 158"/>
                <a:gd name="T42" fmla="*/ 295 h 2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 h="295">
                  <a:moveTo>
                    <a:pt x="75" y="17"/>
                  </a:moveTo>
                  <a:lnTo>
                    <a:pt x="75" y="17"/>
                  </a:lnTo>
                  <a:lnTo>
                    <a:pt x="99" y="0"/>
                  </a:lnTo>
                  <a:lnTo>
                    <a:pt x="157" y="17"/>
                  </a:lnTo>
                  <a:lnTo>
                    <a:pt x="157" y="74"/>
                  </a:lnTo>
                  <a:lnTo>
                    <a:pt x="146" y="142"/>
                  </a:lnTo>
                  <a:lnTo>
                    <a:pt x="99" y="215"/>
                  </a:lnTo>
                  <a:lnTo>
                    <a:pt x="62" y="294"/>
                  </a:lnTo>
                  <a:lnTo>
                    <a:pt x="9" y="268"/>
                  </a:lnTo>
                  <a:lnTo>
                    <a:pt x="0" y="247"/>
                  </a:lnTo>
                  <a:lnTo>
                    <a:pt x="0" y="178"/>
                  </a:lnTo>
                  <a:lnTo>
                    <a:pt x="75" y="17"/>
                  </a:lnTo>
                </a:path>
              </a:pathLst>
            </a:custGeom>
            <a:solidFill>
              <a:srgbClr val="FFFFFF"/>
            </a:solidFill>
            <a:ln w="12700" cap="rnd">
              <a:solidFill>
                <a:srgbClr val="FFFFFF"/>
              </a:solidFill>
              <a:round/>
              <a:headEnd/>
              <a:tailEnd/>
            </a:ln>
          </p:spPr>
          <p:txBody>
            <a:bodyPr/>
            <a:lstStyle/>
            <a:p>
              <a:endParaRPr lang="en-US"/>
            </a:p>
          </p:txBody>
        </p:sp>
        <p:sp>
          <p:nvSpPr>
            <p:cNvPr id="15379" name="Freeform 1038"/>
            <p:cNvSpPr>
              <a:spLocks/>
            </p:cNvSpPr>
            <p:nvPr/>
          </p:nvSpPr>
          <p:spPr bwMode="auto">
            <a:xfrm>
              <a:off x="4746" y="4189"/>
              <a:ext cx="659" cy="275"/>
            </a:xfrm>
            <a:custGeom>
              <a:avLst/>
              <a:gdLst>
                <a:gd name="T0" fmla="*/ 612 w 659"/>
                <a:gd name="T1" fmla="*/ 274 h 275"/>
                <a:gd name="T2" fmla="*/ 612 w 659"/>
                <a:gd name="T3" fmla="*/ 274 h 275"/>
                <a:gd name="T4" fmla="*/ 653 w 659"/>
                <a:gd name="T5" fmla="*/ 184 h 275"/>
                <a:gd name="T6" fmla="*/ 658 w 659"/>
                <a:gd name="T7" fmla="*/ 136 h 275"/>
                <a:gd name="T8" fmla="*/ 653 w 659"/>
                <a:gd name="T9" fmla="*/ 101 h 275"/>
                <a:gd name="T10" fmla="*/ 574 w 659"/>
                <a:gd name="T11" fmla="*/ 89 h 275"/>
                <a:gd name="T12" fmla="*/ 510 w 659"/>
                <a:gd name="T13" fmla="*/ 50 h 275"/>
                <a:gd name="T14" fmla="*/ 417 w 659"/>
                <a:gd name="T15" fmla="*/ 15 h 275"/>
                <a:gd name="T16" fmla="*/ 324 w 659"/>
                <a:gd name="T17" fmla="*/ 15 h 275"/>
                <a:gd name="T18" fmla="*/ 282 w 659"/>
                <a:gd name="T19" fmla="*/ 0 h 275"/>
                <a:gd name="T20" fmla="*/ 201 w 659"/>
                <a:gd name="T21" fmla="*/ 0 h 275"/>
                <a:gd name="T22" fmla="*/ 0 w 659"/>
                <a:gd name="T23" fmla="*/ 100 h 275"/>
                <a:gd name="T24" fmla="*/ 36 w 659"/>
                <a:gd name="T25" fmla="*/ 145 h 275"/>
                <a:gd name="T26" fmla="*/ 89 w 659"/>
                <a:gd name="T27" fmla="*/ 145 h 275"/>
                <a:gd name="T28" fmla="*/ 175 w 659"/>
                <a:gd name="T29" fmla="*/ 121 h 275"/>
                <a:gd name="T30" fmla="*/ 77 w 659"/>
                <a:gd name="T31" fmla="*/ 220 h 275"/>
                <a:gd name="T32" fmla="*/ 89 w 659"/>
                <a:gd name="T33" fmla="*/ 242 h 275"/>
                <a:gd name="T34" fmla="*/ 94 w 659"/>
                <a:gd name="T35" fmla="*/ 238 h 275"/>
                <a:gd name="T36" fmla="*/ 102 w 659"/>
                <a:gd name="T37" fmla="*/ 227 h 275"/>
                <a:gd name="T38" fmla="*/ 142 w 659"/>
                <a:gd name="T39" fmla="*/ 196 h 275"/>
                <a:gd name="T40" fmla="*/ 250 w 659"/>
                <a:gd name="T41" fmla="*/ 168 h 275"/>
                <a:gd name="T42" fmla="*/ 198 w 659"/>
                <a:gd name="T43" fmla="*/ 215 h 275"/>
                <a:gd name="T44" fmla="*/ 166 w 659"/>
                <a:gd name="T45" fmla="*/ 247 h 275"/>
                <a:gd name="T46" fmla="*/ 180 w 659"/>
                <a:gd name="T47" fmla="*/ 247 h 275"/>
                <a:gd name="T48" fmla="*/ 240 w 659"/>
                <a:gd name="T49" fmla="*/ 227 h 275"/>
                <a:gd name="T50" fmla="*/ 321 w 659"/>
                <a:gd name="T51" fmla="*/ 220 h 275"/>
                <a:gd name="T52" fmla="*/ 415 w 659"/>
                <a:gd name="T53" fmla="*/ 237 h 275"/>
                <a:gd name="T54" fmla="*/ 490 w 659"/>
                <a:gd name="T55" fmla="*/ 242 h 275"/>
                <a:gd name="T56" fmla="*/ 612 w 659"/>
                <a:gd name="T57" fmla="*/ 274 h 275"/>
                <a:gd name="T58" fmla="*/ 612 w 659"/>
                <a:gd name="T59" fmla="*/ 274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59"/>
                <a:gd name="T91" fmla="*/ 0 h 275"/>
                <a:gd name="T92" fmla="*/ 659 w 659"/>
                <a:gd name="T93" fmla="*/ 275 h 2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59" h="275">
                  <a:moveTo>
                    <a:pt x="612" y="274"/>
                  </a:moveTo>
                  <a:lnTo>
                    <a:pt x="612" y="274"/>
                  </a:lnTo>
                  <a:lnTo>
                    <a:pt x="653" y="184"/>
                  </a:lnTo>
                  <a:lnTo>
                    <a:pt x="658" y="136"/>
                  </a:lnTo>
                  <a:lnTo>
                    <a:pt x="653" y="101"/>
                  </a:lnTo>
                  <a:lnTo>
                    <a:pt x="574" y="89"/>
                  </a:lnTo>
                  <a:lnTo>
                    <a:pt x="510" y="50"/>
                  </a:lnTo>
                  <a:lnTo>
                    <a:pt x="417" y="15"/>
                  </a:lnTo>
                  <a:lnTo>
                    <a:pt x="324" y="15"/>
                  </a:lnTo>
                  <a:lnTo>
                    <a:pt x="282" y="0"/>
                  </a:lnTo>
                  <a:lnTo>
                    <a:pt x="201" y="0"/>
                  </a:lnTo>
                  <a:lnTo>
                    <a:pt x="0" y="100"/>
                  </a:lnTo>
                  <a:lnTo>
                    <a:pt x="36" y="145"/>
                  </a:lnTo>
                  <a:lnTo>
                    <a:pt x="89" y="145"/>
                  </a:lnTo>
                  <a:lnTo>
                    <a:pt x="175" y="121"/>
                  </a:lnTo>
                  <a:lnTo>
                    <a:pt x="77" y="220"/>
                  </a:lnTo>
                  <a:lnTo>
                    <a:pt x="89" y="242"/>
                  </a:lnTo>
                  <a:lnTo>
                    <a:pt x="94" y="238"/>
                  </a:lnTo>
                  <a:lnTo>
                    <a:pt x="102" y="227"/>
                  </a:lnTo>
                  <a:lnTo>
                    <a:pt x="142" y="196"/>
                  </a:lnTo>
                  <a:lnTo>
                    <a:pt x="250" y="168"/>
                  </a:lnTo>
                  <a:lnTo>
                    <a:pt x="198" y="215"/>
                  </a:lnTo>
                  <a:lnTo>
                    <a:pt x="166" y="247"/>
                  </a:lnTo>
                  <a:lnTo>
                    <a:pt x="180" y="247"/>
                  </a:lnTo>
                  <a:lnTo>
                    <a:pt x="240" y="227"/>
                  </a:lnTo>
                  <a:lnTo>
                    <a:pt x="321" y="220"/>
                  </a:lnTo>
                  <a:lnTo>
                    <a:pt x="415" y="237"/>
                  </a:lnTo>
                  <a:lnTo>
                    <a:pt x="490" y="242"/>
                  </a:lnTo>
                  <a:lnTo>
                    <a:pt x="612" y="274"/>
                  </a:lnTo>
                </a:path>
              </a:pathLst>
            </a:custGeom>
            <a:solidFill>
              <a:srgbClr val="FF8141"/>
            </a:solidFill>
            <a:ln w="12700" cap="rnd">
              <a:solidFill>
                <a:srgbClr val="FF8141"/>
              </a:solidFill>
              <a:round/>
              <a:headEnd/>
              <a:tailEnd/>
            </a:ln>
          </p:spPr>
          <p:txBody>
            <a:bodyPr/>
            <a:lstStyle/>
            <a:p>
              <a:endParaRPr lang="en-US"/>
            </a:p>
          </p:txBody>
        </p:sp>
        <p:sp>
          <p:nvSpPr>
            <p:cNvPr id="15380" name="Freeform 1039"/>
            <p:cNvSpPr>
              <a:spLocks/>
            </p:cNvSpPr>
            <p:nvPr/>
          </p:nvSpPr>
          <p:spPr bwMode="auto">
            <a:xfrm>
              <a:off x="4395" y="4426"/>
              <a:ext cx="275" cy="255"/>
            </a:xfrm>
            <a:custGeom>
              <a:avLst/>
              <a:gdLst>
                <a:gd name="T0" fmla="*/ 41 w 275"/>
                <a:gd name="T1" fmla="*/ 245 h 255"/>
                <a:gd name="T2" fmla="*/ 41 w 275"/>
                <a:gd name="T3" fmla="*/ 245 h 255"/>
                <a:gd name="T4" fmla="*/ 95 w 275"/>
                <a:gd name="T5" fmla="*/ 245 h 255"/>
                <a:gd name="T6" fmla="*/ 154 w 275"/>
                <a:gd name="T7" fmla="*/ 254 h 255"/>
                <a:gd name="T8" fmla="*/ 257 w 275"/>
                <a:gd name="T9" fmla="*/ 218 h 255"/>
                <a:gd name="T10" fmla="*/ 274 w 275"/>
                <a:gd name="T11" fmla="*/ 166 h 255"/>
                <a:gd name="T12" fmla="*/ 274 w 275"/>
                <a:gd name="T13" fmla="*/ 119 h 255"/>
                <a:gd name="T14" fmla="*/ 254 w 275"/>
                <a:gd name="T15" fmla="*/ 62 h 255"/>
                <a:gd name="T16" fmla="*/ 179 w 275"/>
                <a:gd name="T17" fmla="*/ 0 h 255"/>
                <a:gd name="T18" fmla="*/ 136 w 275"/>
                <a:gd name="T19" fmla="*/ 0 h 255"/>
                <a:gd name="T20" fmla="*/ 0 w 275"/>
                <a:gd name="T21" fmla="*/ 119 h 255"/>
                <a:gd name="T22" fmla="*/ 41 w 275"/>
                <a:gd name="T23" fmla="*/ 245 h 255"/>
                <a:gd name="T24" fmla="*/ 41 w 275"/>
                <a:gd name="T25" fmla="*/ 245 h 2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5"/>
                <a:gd name="T40" fmla="*/ 0 h 255"/>
                <a:gd name="T41" fmla="*/ 275 w 275"/>
                <a:gd name="T42" fmla="*/ 255 h 2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5" h="255">
                  <a:moveTo>
                    <a:pt x="41" y="245"/>
                  </a:moveTo>
                  <a:lnTo>
                    <a:pt x="41" y="245"/>
                  </a:lnTo>
                  <a:lnTo>
                    <a:pt x="95" y="245"/>
                  </a:lnTo>
                  <a:lnTo>
                    <a:pt x="154" y="254"/>
                  </a:lnTo>
                  <a:lnTo>
                    <a:pt x="257" y="218"/>
                  </a:lnTo>
                  <a:lnTo>
                    <a:pt x="274" y="166"/>
                  </a:lnTo>
                  <a:lnTo>
                    <a:pt x="274" y="119"/>
                  </a:lnTo>
                  <a:lnTo>
                    <a:pt x="254" y="62"/>
                  </a:lnTo>
                  <a:lnTo>
                    <a:pt x="179" y="0"/>
                  </a:lnTo>
                  <a:lnTo>
                    <a:pt x="136" y="0"/>
                  </a:lnTo>
                  <a:lnTo>
                    <a:pt x="0" y="119"/>
                  </a:lnTo>
                  <a:lnTo>
                    <a:pt x="41" y="245"/>
                  </a:lnTo>
                </a:path>
              </a:pathLst>
            </a:custGeom>
            <a:solidFill>
              <a:srgbClr val="FF8141"/>
            </a:solidFill>
            <a:ln w="12700" cap="rnd">
              <a:solidFill>
                <a:srgbClr val="FF8141"/>
              </a:solidFill>
              <a:round/>
              <a:headEnd/>
              <a:tailEnd/>
            </a:ln>
          </p:spPr>
          <p:txBody>
            <a:bodyPr/>
            <a:lstStyle/>
            <a:p>
              <a:endParaRPr lang="en-US"/>
            </a:p>
          </p:txBody>
        </p:sp>
        <p:sp>
          <p:nvSpPr>
            <p:cNvPr id="15381" name="Freeform 1040"/>
            <p:cNvSpPr>
              <a:spLocks/>
            </p:cNvSpPr>
            <p:nvPr/>
          </p:nvSpPr>
          <p:spPr bwMode="auto">
            <a:xfrm>
              <a:off x="3125" y="3489"/>
              <a:ext cx="1392" cy="1355"/>
            </a:xfrm>
            <a:custGeom>
              <a:avLst/>
              <a:gdLst>
                <a:gd name="T0" fmla="*/ 309 w 1392"/>
                <a:gd name="T1" fmla="*/ 1354 h 1355"/>
                <a:gd name="T2" fmla="*/ 309 w 1392"/>
                <a:gd name="T3" fmla="*/ 1354 h 1355"/>
                <a:gd name="T4" fmla="*/ 321 w 1392"/>
                <a:gd name="T5" fmla="*/ 1257 h 1355"/>
                <a:gd name="T6" fmla="*/ 122 w 1392"/>
                <a:gd name="T7" fmla="*/ 1203 h 1355"/>
                <a:gd name="T8" fmla="*/ 29 w 1392"/>
                <a:gd name="T9" fmla="*/ 1056 h 1355"/>
                <a:gd name="T10" fmla="*/ 33 w 1392"/>
                <a:gd name="T11" fmla="*/ 675 h 1355"/>
                <a:gd name="T12" fmla="*/ 0 w 1392"/>
                <a:gd name="T13" fmla="*/ 287 h 1355"/>
                <a:gd name="T14" fmla="*/ 111 w 1392"/>
                <a:gd name="T15" fmla="*/ 161 h 1355"/>
                <a:gd name="T16" fmla="*/ 221 w 1392"/>
                <a:gd name="T17" fmla="*/ 68 h 1355"/>
                <a:gd name="T18" fmla="*/ 342 w 1392"/>
                <a:gd name="T19" fmla="*/ 25 h 1355"/>
                <a:gd name="T20" fmla="*/ 387 w 1392"/>
                <a:gd name="T21" fmla="*/ 25 h 1355"/>
                <a:gd name="T22" fmla="*/ 451 w 1392"/>
                <a:gd name="T23" fmla="*/ 0 h 1355"/>
                <a:gd name="T24" fmla="*/ 1035 w 1392"/>
                <a:gd name="T25" fmla="*/ 21 h 1355"/>
                <a:gd name="T26" fmla="*/ 1152 w 1392"/>
                <a:gd name="T27" fmla="*/ 56 h 1355"/>
                <a:gd name="T28" fmla="*/ 1253 w 1392"/>
                <a:gd name="T29" fmla="*/ 88 h 1355"/>
                <a:gd name="T30" fmla="*/ 1270 w 1392"/>
                <a:gd name="T31" fmla="*/ 141 h 1355"/>
                <a:gd name="T32" fmla="*/ 1290 w 1392"/>
                <a:gd name="T33" fmla="*/ 287 h 1355"/>
                <a:gd name="T34" fmla="*/ 1302 w 1392"/>
                <a:gd name="T35" fmla="*/ 438 h 1355"/>
                <a:gd name="T36" fmla="*/ 1356 w 1392"/>
                <a:gd name="T37" fmla="*/ 643 h 1355"/>
                <a:gd name="T38" fmla="*/ 1391 w 1392"/>
                <a:gd name="T39" fmla="*/ 847 h 1355"/>
                <a:gd name="T40" fmla="*/ 1391 w 1392"/>
                <a:gd name="T41" fmla="*/ 909 h 1355"/>
                <a:gd name="T42" fmla="*/ 1362 w 1392"/>
                <a:gd name="T43" fmla="*/ 967 h 1355"/>
                <a:gd name="T44" fmla="*/ 1182 w 1392"/>
                <a:gd name="T45" fmla="*/ 1354 h 1355"/>
                <a:gd name="T46" fmla="*/ 309 w 1392"/>
                <a:gd name="T47" fmla="*/ 1354 h 1355"/>
                <a:gd name="T48" fmla="*/ 309 w 1392"/>
                <a:gd name="T49" fmla="*/ 1354 h 13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92"/>
                <a:gd name="T76" fmla="*/ 0 h 1355"/>
                <a:gd name="T77" fmla="*/ 1392 w 1392"/>
                <a:gd name="T78" fmla="*/ 1355 h 13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92" h="1355">
                  <a:moveTo>
                    <a:pt x="309" y="1354"/>
                  </a:moveTo>
                  <a:lnTo>
                    <a:pt x="309" y="1354"/>
                  </a:lnTo>
                  <a:lnTo>
                    <a:pt x="321" y="1257"/>
                  </a:lnTo>
                  <a:lnTo>
                    <a:pt x="122" y="1203"/>
                  </a:lnTo>
                  <a:lnTo>
                    <a:pt x="29" y="1056"/>
                  </a:lnTo>
                  <a:lnTo>
                    <a:pt x="33" y="675"/>
                  </a:lnTo>
                  <a:lnTo>
                    <a:pt x="0" y="287"/>
                  </a:lnTo>
                  <a:lnTo>
                    <a:pt x="111" y="161"/>
                  </a:lnTo>
                  <a:lnTo>
                    <a:pt x="221" y="68"/>
                  </a:lnTo>
                  <a:lnTo>
                    <a:pt x="342" y="25"/>
                  </a:lnTo>
                  <a:lnTo>
                    <a:pt x="387" y="25"/>
                  </a:lnTo>
                  <a:lnTo>
                    <a:pt x="451" y="0"/>
                  </a:lnTo>
                  <a:lnTo>
                    <a:pt x="1035" y="21"/>
                  </a:lnTo>
                  <a:lnTo>
                    <a:pt x="1152" y="56"/>
                  </a:lnTo>
                  <a:lnTo>
                    <a:pt x="1253" y="88"/>
                  </a:lnTo>
                  <a:lnTo>
                    <a:pt x="1270" y="141"/>
                  </a:lnTo>
                  <a:lnTo>
                    <a:pt x="1290" y="287"/>
                  </a:lnTo>
                  <a:lnTo>
                    <a:pt x="1302" y="438"/>
                  </a:lnTo>
                  <a:lnTo>
                    <a:pt x="1356" y="643"/>
                  </a:lnTo>
                  <a:lnTo>
                    <a:pt x="1391" y="847"/>
                  </a:lnTo>
                  <a:lnTo>
                    <a:pt x="1391" y="909"/>
                  </a:lnTo>
                  <a:lnTo>
                    <a:pt x="1362" y="967"/>
                  </a:lnTo>
                  <a:lnTo>
                    <a:pt x="1182" y="1354"/>
                  </a:lnTo>
                  <a:lnTo>
                    <a:pt x="309" y="1354"/>
                  </a:lnTo>
                </a:path>
              </a:pathLst>
            </a:custGeom>
            <a:solidFill>
              <a:srgbClr val="008280"/>
            </a:solidFill>
            <a:ln w="12700" cap="rnd">
              <a:solidFill>
                <a:srgbClr val="008280"/>
              </a:solidFill>
              <a:round/>
              <a:headEnd/>
              <a:tailEnd/>
            </a:ln>
          </p:spPr>
          <p:txBody>
            <a:bodyPr/>
            <a:lstStyle/>
            <a:p>
              <a:endParaRPr lang="en-US"/>
            </a:p>
          </p:txBody>
        </p:sp>
        <p:sp>
          <p:nvSpPr>
            <p:cNvPr id="15382" name="Freeform 1041"/>
            <p:cNvSpPr>
              <a:spLocks/>
            </p:cNvSpPr>
            <p:nvPr/>
          </p:nvSpPr>
          <p:spPr bwMode="auto">
            <a:xfrm>
              <a:off x="3715" y="3460"/>
              <a:ext cx="436" cy="329"/>
            </a:xfrm>
            <a:custGeom>
              <a:avLst/>
              <a:gdLst>
                <a:gd name="T0" fmla="*/ 102 w 436"/>
                <a:gd name="T1" fmla="*/ 0 h 329"/>
                <a:gd name="T2" fmla="*/ 102 w 436"/>
                <a:gd name="T3" fmla="*/ 0 h 329"/>
                <a:gd name="T4" fmla="*/ 435 w 436"/>
                <a:gd name="T5" fmla="*/ 50 h 329"/>
                <a:gd name="T6" fmla="*/ 435 w 436"/>
                <a:gd name="T7" fmla="*/ 124 h 329"/>
                <a:gd name="T8" fmla="*/ 408 w 436"/>
                <a:gd name="T9" fmla="*/ 179 h 329"/>
                <a:gd name="T10" fmla="*/ 408 w 436"/>
                <a:gd name="T11" fmla="*/ 249 h 329"/>
                <a:gd name="T12" fmla="*/ 346 w 436"/>
                <a:gd name="T13" fmla="*/ 300 h 329"/>
                <a:gd name="T14" fmla="*/ 283 w 436"/>
                <a:gd name="T15" fmla="*/ 300 h 329"/>
                <a:gd name="T16" fmla="*/ 253 w 436"/>
                <a:gd name="T17" fmla="*/ 328 h 329"/>
                <a:gd name="T18" fmla="*/ 253 w 436"/>
                <a:gd name="T19" fmla="*/ 281 h 329"/>
                <a:gd name="T20" fmla="*/ 132 w 436"/>
                <a:gd name="T21" fmla="*/ 230 h 329"/>
                <a:gd name="T22" fmla="*/ 0 w 436"/>
                <a:gd name="T23" fmla="*/ 133 h 329"/>
                <a:gd name="T24" fmla="*/ 29 w 436"/>
                <a:gd name="T25" fmla="*/ 56 h 329"/>
                <a:gd name="T26" fmla="*/ 102 w 436"/>
                <a:gd name="T27" fmla="*/ 22 h 329"/>
                <a:gd name="T28" fmla="*/ 102 w 436"/>
                <a:gd name="T29" fmla="*/ 0 h 329"/>
                <a:gd name="T30" fmla="*/ 102 w 436"/>
                <a:gd name="T31" fmla="*/ 0 h 3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6"/>
                <a:gd name="T49" fmla="*/ 0 h 329"/>
                <a:gd name="T50" fmla="*/ 436 w 436"/>
                <a:gd name="T51" fmla="*/ 329 h 3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6" h="329">
                  <a:moveTo>
                    <a:pt x="102" y="0"/>
                  </a:moveTo>
                  <a:lnTo>
                    <a:pt x="102" y="0"/>
                  </a:lnTo>
                  <a:lnTo>
                    <a:pt x="435" y="50"/>
                  </a:lnTo>
                  <a:lnTo>
                    <a:pt x="435" y="124"/>
                  </a:lnTo>
                  <a:lnTo>
                    <a:pt x="408" y="179"/>
                  </a:lnTo>
                  <a:lnTo>
                    <a:pt x="408" y="249"/>
                  </a:lnTo>
                  <a:lnTo>
                    <a:pt x="346" y="300"/>
                  </a:lnTo>
                  <a:lnTo>
                    <a:pt x="283" y="300"/>
                  </a:lnTo>
                  <a:lnTo>
                    <a:pt x="253" y="328"/>
                  </a:lnTo>
                  <a:lnTo>
                    <a:pt x="253" y="281"/>
                  </a:lnTo>
                  <a:lnTo>
                    <a:pt x="132" y="230"/>
                  </a:lnTo>
                  <a:lnTo>
                    <a:pt x="0" y="133"/>
                  </a:lnTo>
                  <a:lnTo>
                    <a:pt x="29" y="56"/>
                  </a:lnTo>
                  <a:lnTo>
                    <a:pt x="102" y="22"/>
                  </a:lnTo>
                  <a:lnTo>
                    <a:pt x="102" y="0"/>
                  </a:lnTo>
                </a:path>
              </a:pathLst>
            </a:custGeom>
            <a:solidFill>
              <a:srgbClr val="FFFFFF"/>
            </a:solidFill>
            <a:ln w="12700" cap="rnd">
              <a:solidFill>
                <a:srgbClr val="FFFFFF"/>
              </a:solidFill>
              <a:round/>
              <a:headEnd/>
              <a:tailEnd/>
            </a:ln>
          </p:spPr>
          <p:txBody>
            <a:bodyPr/>
            <a:lstStyle/>
            <a:p>
              <a:endParaRPr lang="en-US"/>
            </a:p>
          </p:txBody>
        </p:sp>
        <p:sp>
          <p:nvSpPr>
            <p:cNvPr id="15383" name="Freeform 1042"/>
            <p:cNvSpPr>
              <a:spLocks/>
            </p:cNvSpPr>
            <p:nvPr/>
          </p:nvSpPr>
          <p:spPr bwMode="auto">
            <a:xfrm>
              <a:off x="3950" y="3788"/>
              <a:ext cx="182" cy="637"/>
            </a:xfrm>
            <a:custGeom>
              <a:avLst/>
              <a:gdLst>
                <a:gd name="T0" fmla="*/ 181 w 182"/>
                <a:gd name="T1" fmla="*/ 636 h 637"/>
                <a:gd name="T2" fmla="*/ 181 w 182"/>
                <a:gd name="T3" fmla="*/ 636 h 637"/>
                <a:gd name="T4" fmla="*/ 129 w 182"/>
                <a:gd name="T5" fmla="*/ 355 h 637"/>
                <a:gd name="T6" fmla="*/ 88 w 182"/>
                <a:gd name="T7" fmla="*/ 253 h 637"/>
                <a:gd name="T8" fmla="*/ 34 w 182"/>
                <a:gd name="T9" fmla="*/ 0 h 637"/>
                <a:gd name="T10" fmla="*/ 18 w 182"/>
                <a:gd name="T11" fmla="*/ 27 h 637"/>
                <a:gd name="T12" fmla="*/ 0 w 182"/>
                <a:gd name="T13" fmla="*/ 271 h 637"/>
                <a:gd name="T14" fmla="*/ 82 w 182"/>
                <a:gd name="T15" fmla="*/ 627 h 637"/>
                <a:gd name="T16" fmla="*/ 181 w 182"/>
                <a:gd name="T17" fmla="*/ 636 h 637"/>
                <a:gd name="T18" fmla="*/ 181 w 182"/>
                <a:gd name="T19" fmla="*/ 636 h 6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637"/>
                <a:gd name="T32" fmla="*/ 182 w 182"/>
                <a:gd name="T33" fmla="*/ 637 h 6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637">
                  <a:moveTo>
                    <a:pt x="181" y="636"/>
                  </a:moveTo>
                  <a:lnTo>
                    <a:pt x="181" y="636"/>
                  </a:lnTo>
                  <a:lnTo>
                    <a:pt x="129" y="355"/>
                  </a:lnTo>
                  <a:lnTo>
                    <a:pt x="88" y="253"/>
                  </a:lnTo>
                  <a:lnTo>
                    <a:pt x="34" y="0"/>
                  </a:lnTo>
                  <a:lnTo>
                    <a:pt x="18" y="27"/>
                  </a:lnTo>
                  <a:lnTo>
                    <a:pt x="0" y="271"/>
                  </a:lnTo>
                  <a:lnTo>
                    <a:pt x="82" y="627"/>
                  </a:lnTo>
                  <a:lnTo>
                    <a:pt x="181" y="636"/>
                  </a:lnTo>
                </a:path>
              </a:pathLst>
            </a:custGeom>
            <a:solidFill>
              <a:srgbClr val="FFFFFF"/>
            </a:solidFill>
            <a:ln w="12700" cap="rnd">
              <a:solidFill>
                <a:srgbClr val="FFFFFF"/>
              </a:solidFill>
              <a:round/>
              <a:headEnd/>
              <a:tailEnd/>
            </a:ln>
          </p:spPr>
          <p:txBody>
            <a:bodyPr/>
            <a:lstStyle/>
            <a:p>
              <a:endParaRPr lang="en-US"/>
            </a:p>
          </p:txBody>
        </p:sp>
        <p:sp>
          <p:nvSpPr>
            <p:cNvPr id="15384" name="Freeform 1043"/>
            <p:cNvSpPr>
              <a:spLocks/>
            </p:cNvSpPr>
            <p:nvPr/>
          </p:nvSpPr>
          <p:spPr bwMode="auto">
            <a:xfrm>
              <a:off x="3512" y="4411"/>
              <a:ext cx="1047" cy="434"/>
            </a:xfrm>
            <a:custGeom>
              <a:avLst/>
              <a:gdLst>
                <a:gd name="T0" fmla="*/ 0 w 1047"/>
                <a:gd name="T1" fmla="*/ 433 h 434"/>
                <a:gd name="T2" fmla="*/ 0 w 1047"/>
                <a:gd name="T3" fmla="*/ 433 h 434"/>
                <a:gd name="T4" fmla="*/ 177 w 1047"/>
                <a:gd name="T5" fmla="*/ 253 h 434"/>
                <a:gd name="T6" fmla="*/ 266 w 1047"/>
                <a:gd name="T7" fmla="*/ 155 h 434"/>
                <a:gd name="T8" fmla="*/ 405 w 1047"/>
                <a:gd name="T9" fmla="*/ 0 h 434"/>
                <a:gd name="T10" fmla="*/ 1031 w 1047"/>
                <a:gd name="T11" fmla="*/ 36 h 434"/>
                <a:gd name="T12" fmla="*/ 1046 w 1047"/>
                <a:gd name="T13" fmla="*/ 69 h 434"/>
                <a:gd name="T14" fmla="*/ 1042 w 1047"/>
                <a:gd name="T15" fmla="*/ 97 h 434"/>
                <a:gd name="T16" fmla="*/ 1028 w 1047"/>
                <a:gd name="T17" fmla="*/ 130 h 434"/>
                <a:gd name="T18" fmla="*/ 962 w 1047"/>
                <a:gd name="T19" fmla="*/ 160 h 434"/>
                <a:gd name="T20" fmla="*/ 932 w 1047"/>
                <a:gd name="T21" fmla="*/ 192 h 434"/>
                <a:gd name="T22" fmla="*/ 733 w 1047"/>
                <a:gd name="T23" fmla="*/ 433 h 434"/>
                <a:gd name="T24" fmla="*/ 0 w 1047"/>
                <a:gd name="T25" fmla="*/ 433 h 434"/>
                <a:gd name="T26" fmla="*/ 0 w 1047"/>
                <a:gd name="T27" fmla="*/ 433 h 4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47"/>
                <a:gd name="T43" fmla="*/ 0 h 434"/>
                <a:gd name="T44" fmla="*/ 1047 w 1047"/>
                <a:gd name="T45" fmla="*/ 434 h 4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47" h="434">
                  <a:moveTo>
                    <a:pt x="0" y="433"/>
                  </a:moveTo>
                  <a:lnTo>
                    <a:pt x="0" y="433"/>
                  </a:lnTo>
                  <a:lnTo>
                    <a:pt x="177" y="253"/>
                  </a:lnTo>
                  <a:lnTo>
                    <a:pt x="266" y="155"/>
                  </a:lnTo>
                  <a:lnTo>
                    <a:pt x="405" y="0"/>
                  </a:lnTo>
                  <a:lnTo>
                    <a:pt x="1031" y="36"/>
                  </a:lnTo>
                  <a:lnTo>
                    <a:pt x="1046" y="69"/>
                  </a:lnTo>
                  <a:lnTo>
                    <a:pt x="1042" y="97"/>
                  </a:lnTo>
                  <a:lnTo>
                    <a:pt x="1028" y="130"/>
                  </a:lnTo>
                  <a:lnTo>
                    <a:pt x="962" y="160"/>
                  </a:lnTo>
                  <a:lnTo>
                    <a:pt x="932" y="192"/>
                  </a:lnTo>
                  <a:lnTo>
                    <a:pt x="733" y="433"/>
                  </a:lnTo>
                  <a:lnTo>
                    <a:pt x="0" y="433"/>
                  </a:lnTo>
                </a:path>
              </a:pathLst>
            </a:custGeom>
            <a:solidFill>
              <a:srgbClr val="FFFFFF"/>
            </a:solidFill>
            <a:ln w="12700" cap="rnd">
              <a:solidFill>
                <a:srgbClr val="FFFFFF"/>
              </a:solidFill>
              <a:round/>
              <a:headEnd/>
              <a:tailEnd/>
            </a:ln>
          </p:spPr>
          <p:txBody>
            <a:bodyPr/>
            <a:lstStyle/>
            <a:p>
              <a:endParaRPr lang="en-US"/>
            </a:p>
          </p:txBody>
        </p:sp>
        <p:sp>
          <p:nvSpPr>
            <p:cNvPr id="15385" name="Freeform 1044"/>
            <p:cNvSpPr>
              <a:spLocks/>
            </p:cNvSpPr>
            <p:nvPr/>
          </p:nvSpPr>
          <p:spPr bwMode="auto">
            <a:xfrm>
              <a:off x="4061" y="4541"/>
              <a:ext cx="390" cy="304"/>
            </a:xfrm>
            <a:custGeom>
              <a:avLst/>
              <a:gdLst>
                <a:gd name="T0" fmla="*/ 332 w 390"/>
                <a:gd name="T1" fmla="*/ 0 h 304"/>
                <a:gd name="T2" fmla="*/ 332 w 390"/>
                <a:gd name="T3" fmla="*/ 0 h 304"/>
                <a:gd name="T4" fmla="*/ 371 w 390"/>
                <a:gd name="T5" fmla="*/ 96 h 304"/>
                <a:gd name="T6" fmla="*/ 371 w 390"/>
                <a:gd name="T7" fmla="*/ 206 h 304"/>
                <a:gd name="T8" fmla="*/ 389 w 390"/>
                <a:gd name="T9" fmla="*/ 303 h 304"/>
                <a:gd name="T10" fmla="*/ 228 w 390"/>
                <a:gd name="T11" fmla="*/ 303 h 304"/>
                <a:gd name="T12" fmla="*/ 150 w 390"/>
                <a:gd name="T13" fmla="*/ 273 h 304"/>
                <a:gd name="T14" fmla="*/ 73 w 390"/>
                <a:gd name="T15" fmla="*/ 183 h 304"/>
                <a:gd name="T16" fmla="*/ 0 w 390"/>
                <a:gd name="T17" fmla="*/ 105 h 304"/>
                <a:gd name="T18" fmla="*/ 11 w 390"/>
                <a:gd name="T19" fmla="*/ 96 h 304"/>
                <a:gd name="T20" fmla="*/ 33 w 390"/>
                <a:gd name="T21" fmla="*/ 96 h 304"/>
                <a:gd name="T22" fmla="*/ 214 w 390"/>
                <a:gd name="T23" fmla="*/ 183 h 304"/>
                <a:gd name="T24" fmla="*/ 166 w 390"/>
                <a:gd name="T25" fmla="*/ 123 h 304"/>
                <a:gd name="T26" fmla="*/ 95 w 390"/>
                <a:gd name="T27" fmla="*/ 77 h 304"/>
                <a:gd name="T28" fmla="*/ 89 w 390"/>
                <a:gd name="T29" fmla="*/ 59 h 304"/>
                <a:gd name="T30" fmla="*/ 114 w 390"/>
                <a:gd name="T31" fmla="*/ 50 h 304"/>
                <a:gd name="T32" fmla="*/ 254 w 390"/>
                <a:gd name="T33" fmla="*/ 118 h 304"/>
                <a:gd name="T34" fmla="*/ 289 w 390"/>
                <a:gd name="T35" fmla="*/ 156 h 304"/>
                <a:gd name="T36" fmla="*/ 316 w 390"/>
                <a:gd name="T37" fmla="*/ 101 h 304"/>
                <a:gd name="T38" fmla="*/ 316 w 390"/>
                <a:gd name="T39" fmla="*/ 8 h 304"/>
                <a:gd name="T40" fmla="*/ 332 w 390"/>
                <a:gd name="T41" fmla="*/ 0 h 304"/>
                <a:gd name="T42" fmla="*/ 332 w 390"/>
                <a:gd name="T43" fmla="*/ 0 h 3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0"/>
                <a:gd name="T67" fmla="*/ 0 h 304"/>
                <a:gd name="T68" fmla="*/ 390 w 390"/>
                <a:gd name="T69" fmla="*/ 304 h 3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0" h="304">
                  <a:moveTo>
                    <a:pt x="332" y="0"/>
                  </a:moveTo>
                  <a:lnTo>
                    <a:pt x="332" y="0"/>
                  </a:lnTo>
                  <a:lnTo>
                    <a:pt x="371" y="96"/>
                  </a:lnTo>
                  <a:lnTo>
                    <a:pt x="371" y="206"/>
                  </a:lnTo>
                  <a:lnTo>
                    <a:pt x="389" y="303"/>
                  </a:lnTo>
                  <a:lnTo>
                    <a:pt x="228" y="303"/>
                  </a:lnTo>
                  <a:lnTo>
                    <a:pt x="150" y="273"/>
                  </a:lnTo>
                  <a:lnTo>
                    <a:pt x="73" y="183"/>
                  </a:lnTo>
                  <a:lnTo>
                    <a:pt x="0" y="105"/>
                  </a:lnTo>
                  <a:lnTo>
                    <a:pt x="11" y="96"/>
                  </a:lnTo>
                  <a:lnTo>
                    <a:pt x="33" y="96"/>
                  </a:lnTo>
                  <a:lnTo>
                    <a:pt x="214" y="183"/>
                  </a:lnTo>
                  <a:lnTo>
                    <a:pt x="166" y="123"/>
                  </a:lnTo>
                  <a:lnTo>
                    <a:pt x="95" y="77"/>
                  </a:lnTo>
                  <a:lnTo>
                    <a:pt x="89" y="59"/>
                  </a:lnTo>
                  <a:lnTo>
                    <a:pt x="114" y="50"/>
                  </a:lnTo>
                  <a:lnTo>
                    <a:pt x="254" y="118"/>
                  </a:lnTo>
                  <a:lnTo>
                    <a:pt x="289" y="156"/>
                  </a:lnTo>
                  <a:lnTo>
                    <a:pt x="316" y="101"/>
                  </a:lnTo>
                  <a:lnTo>
                    <a:pt x="316" y="8"/>
                  </a:lnTo>
                  <a:lnTo>
                    <a:pt x="332" y="0"/>
                  </a:lnTo>
                </a:path>
              </a:pathLst>
            </a:custGeom>
            <a:solidFill>
              <a:srgbClr val="FF8141"/>
            </a:solidFill>
            <a:ln w="12700" cap="rnd">
              <a:solidFill>
                <a:srgbClr val="FF8141"/>
              </a:solidFill>
              <a:round/>
              <a:headEnd/>
              <a:tailEnd/>
            </a:ln>
          </p:spPr>
          <p:txBody>
            <a:bodyPr/>
            <a:lstStyle/>
            <a:p>
              <a:endParaRPr lang="en-US"/>
            </a:p>
          </p:txBody>
        </p:sp>
        <p:sp>
          <p:nvSpPr>
            <p:cNvPr id="15386" name="Freeform 1045"/>
            <p:cNvSpPr>
              <a:spLocks/>
            </p:cNvSpPr>
            <p:nvPr/>
          </p:nvSpPr>
          <p:spPr bwMode="auto">
            <a:xfrm>
              <a:off x="3831" y="4118"/>
              <a:ext cx="249" cy="301"/>
            </a:xfrm>
            <a:custGeom>
              <a:avLst/>
              <a:gdLst>
                <a:gd name="T0" fmla="*/ 248 w 249"/>
                <a:gd name="T1" fmla="*/ 297 h 301"/>
                <a:gd name="T2" fmla="*/ 248 w 249"/>
                <a:gd name="T3" fmla="*/ 297 h 301"/>
                <a:gd name="T4" fmla="*/ 15 w 249"/>
                <a:gd name="T5" fmla="*/ 0 h 301"/>
                <a:gd name="T6" fmla="*/ 0 w 249"/>
                <a:gd name="T7" fmla="*/ 9 h 301"/>
                <a:gd name="T8" fmla="*/ 227 w 249"/>
                <a:gd name="T9" fmla="*/ 300 h 301"/>
                <a:gd name="T10" fmla="*/ 248 w 249"/>
                <a:gd name="T11" fmla="*/ 297 h 301"/>
                <a:gd name="T12" fmla="*/ 248 w 249"/>
                <a:gd name="T13" fmla="*/ 297 h 301"/>
                <a:gd name="T14" fmla="*/ 0 60000 65536"/>
                <a:gd name="T15" fmla="*/ 0 60000 65536"/>
                <a:gd name="T16" fmla="*/ 0 60000 65536"/>
                <a:gd name="T17" fmla="*/ 0 60000 65536"/>
                <a:gd name="T18" fmla="*/ 0 60000 65536"/>
                <a:gd name="T19" fmla="*/ 0 60000 65536"/>
                <a:gd name="T20" fmla="*/ 0 60000 65536"/>
                <a:gd name="T21" fmla="*/ 0 w 249"/>
                <a:gd name="T22" fmla="*/ 0 h 301"/>
                <a:gd name="T23" fmla="*/ 249 w 249"/>
                <a:gd name="T24" fmla="*/ 301 h 3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9" h="301">
                  <a:moveTo>
                    <a:pt x="248" y="297"/>
                  </a:moveTo>
                  <a:lnTo>
                    <a:pt x="248" y="297"/>
                  </a:lnTo>
                  <a:lnTo>
                    <a:pt x="15" y="0"/>
                  </a:lnTo>
                  <a:lnTo>
                    <a:pt x="0" y="9"/>
                  </a:lnTo>
                  <a:lnTo>
                    <a:pt x="227" y="300"/>
                  </a:lnTo>
                  <a:lnTo>
                    <a:pt x="248" y="297"/>
                  </a:lnTo>
                </a:path>
              </a:pathLst>
            </a:custGeom>
            <a:solidFill>
              <a:srgbClr val="E1E1E1"/>
            </a:solidFill>
            <a:ln w="12700" cap="rnd">
              <a:solidFill>
                <a:srgbClr val="E1E1E1"/>
              </a:solidFill>
              <a:round/>
              <a:headEnd/>
              <a:tailEnd/>
            </a:ln>
          </p:spPr>
          <p:txBody>
            <a:bodyPr/>
            <a:lstStyle/>
            <a:p>
              <a:endParaRPr lang="en-US"/>
            </a:p>
          </p:txBody>
        </p:sp>
        <p:sp>
          <p:nvSpPr>
            <p:cNvPr id="15387" name="Freeform 1046"/>
            <p:cNvSpPr>
              <a:spLocks/>
            </p:cNvSpPr>
            <p:nvPr/>
          </p:nvSpPr>
          <p:spPr bwMode="auto">
            <a:xfrm>
              <a:off x="3697" y="4242"/>
              <a:ext cx="391" cy="338"/>
            </a:xfrm>
            <a:custGeom>
              <a:avLst/>
              <a:gdLst>
                <a:gd name="T0" fmla="*/ 390 w 391"/>
                <a:gd name="T1" fmla="*/ 125 h 338"/>
                <a:gd name="T2" fmla="*/ 390 w 391"/>
                <a:gd name="T3" fmla="*/ 125 h 338"/>
                <a:gd name="T4" fmla="*/ 301 w 391"/>
                <a:gd name="T5" fmla="*/ 105 h 338"/>
                <a:gd name="T6" fmla="*/ 370 w 391"/>
                <a:gd name="T7" fmla="*/ 176 h 338"/>
                <a:gd name="T8" fmla="*/ 225 w 391"/>
                <a:gd name="T9" fmla="*/ 169 h 338"/>
                <a:gd name="T10" fmla="*/ 60 w 391"/>
                <a:gd name="T11" fmla="*/ 337 h 338"/>
                <a:gd name="T12" fmla="*/ 4 w 391"/>
                <a:gd name="T13" fmla="*/ 314 h 338"/>
                <a:gd name="T14" fmla="*/ 0 w 391"/>
                <a:gd name="T15" fmla="*/ 288 h 338"/>
                <a:gd name="T16" fmla="*/ 24 w 391"/>
                <a:gd name="T17" fmla="*/ 219 h 338"/>
                <a:gd name="T18" fmla="*/ 91 w 391"/>
                <a:gd name="T19" fmla="*/ 151 h 338"/>
                <a:gd name="T20" fmla="*/ 81 w 391"/>
                <a:gd name="T21" fmla="*/ 105 h 338"/>
                <a:gd name="T22" fmla="*/ 92 w 391"/>
                <a:gd name="T23" fmla="*/ 65 h 338"/>
                <a:gd name="T24" fmla="*/ 127 w 391"/>
                <a:gd name="T25" fmla="*/ 40 h 338"/>
                <a:gd name="T26" fmla="*/ 141 w 391"/>
                <a:gd name="T27" fmla="*/ 8 h 338"/>
                <a:gd name="T28" fmla="*/ 159 w 391"/>
                <a:gd name="T29" fmla="*/ 0 h 338"/>
                <a:gd name="T30" fmla="*/ 220 w 391"/>
                <a:gd name="T31" fmla="*/ 0 h 338"/>
                <a:gd name="T32" fmla="*/ 250 w 391"/>
                <a:gd name="T33" fmla="*/ 4 h 338"/>
                <a:gd name="T34" fmla="*/ 390 w 391"/>
                <a:gd name="T35" fmla="*/ 106 h 338"/>
                <a:gd name="T36" fmla="*/ 390 w 391"/>
                <a:gd name="T37" fmla="*/ 125 h 338"/>
                <a:gd name="T38" fmla="*/ 390 w 391"/>
                <a:gd name="T39" fmla="*/ 125 h 3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1"/>
                <a:gd name="T61" fmla="*/ 0 h 338"/>
                <a:gd name="T62" fmla="*/ 391 w 391"/>
                <a:gd name="T63" fmla="*/ 338 h 3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1" h="338">
                  <a:moveTo>
                    <a:pt x="390" y="125"/>
                  </a:moveTo>
                  <a:lnTo>
                    <a:pt x="390" y="125"/>
                  </a:lnTo>
                  <a:lnTo>
                    <a:pt x="301" y="105"/>
                  </a:lnTo>
                  <a:lnTo>
                    <a:pt x="370" y="176"/>
                  </a:lnTo>
                  <a:lnTo>
                    <a:pt x="225" y="169"/>
                  </a:lnTo>
                  <a:lnTo>
                    <a:pt x="60" y="337"/>
                  </a:lnTo>
                  <a:lnTo>
                    <a:pt x="4" y="314"/>
                  </a:lnTo>
                  <a:lnTo>
                    <a:pt x="0" y="288"/>
                  </a:lnTo>
                  <a:lnTo>
                    <a:pt x="24" y="219"/>
                  </a:lnTo>
                  <a:lnTo>
                    <a:pt x="91" y="151"/>
                  </a:lnTo>
                  <a:lnTo>
                    <a:pt x="81" y="105"/>
                  </a:lnTo>
                  <a:lnTo>
                    <a:pt x="92" y="65"/>
                  </a:lnTo>
                  <a:lnTo>
                    <a:pt x="127" y="40"/>
                  </a:lnTo>
                  <a:lnTo>
                    <a:pt x="141" y="8"/>
                  </a:lnTo>
                  <a:lnTo>
                    <a:pt x="159" y="0"/>
                  </a:lnTo>
                  <a:lnTo>
                    <a:pt x="220" y="0"/>
                  </a:lnTo>
                  <a:lnTo>
                    <a:pt x="250" y="4"/>
                  </a:lnTo>
                  <a:lnTo>
                    <a:pt x="390" y="106"/>
                  </a:lnTo>
                  <a:lnTo>
                    <a:pt x="390" y="125"/>
                  </a:lnTo>
                </a:path>
              </a:pathLst>
            </a:custGeom>
            <a:solidFill>
              <a:srgbClr val="FF8141"/>
            </a:solidFill>
            <a:ln w="12700" cap="rnd">
              <a:solidFill>
                <a:srgbClr val="FF8141"/>
              </a:solidFill>
              <a:round/>
              <a:headEnd/>
              <a:tailEnd/>
            </a:ln>
          </p:spPr>
          <p:txBody>
            <a:bodyPr/>
            <a:lstStyle/>
            <a:p>
              <a:endParaRPr lang="en-US"/>
            </a:p>
          </p:txBody>
        </p:sp>
        <p:sp>
          <p:nvSpPr>
            <p:cNvPr id="15388" name="Freeform 1047"/>
            <p:cNvSpPr>
              <a:spLocks/>
            </p:cNvSpPr>
            <p:nvPr/>
          </p:nvSpPr>
          <p:spPr bwMode="auto">
            <a:xfrm>
              <a:off x="3766" y="2935"/>
              <a:ext cx="464" cy="625"/>
            </a:xfrm>
            <a:custGeom>
              <a:avLst/>
              <a:gdLst>
                <a:gd name="T0" fmla="*/ 60 w 464"/>
                <a:gd name="T1" fmla="*/ 523 h 625"/>
                <a:gd name="T2" fmla="*/ 60 w 464"/>
                <a:gd name="T3" fmla="*/ 523 h 625"/>
                <a:gd name="T4" fmla="*/ 87 w 464"/>
                <a:gd name="T5" fmla="*/ 563 h 625"/>
                <a:gd name="T6" fmla="*/ 110 w 464"/>
                <a:gd name="T7" fmla="*/ 581 h 625"/>
                <a:gd name="T8" fmla="*/ 198 w 464"/>
                <a:gd name="T9" fmla="*/ 624 h 625"/>
                <a:gd name="T10" fmla="*/ 274 w 464"/>
                <a:gd name="T11" fmla="*/ 624 h 625"/>
                <a:gd name="T12" fmla="*/ 310 w 464"/>
                <a:gd name="T13" fmla="*/ 584 h 625"/>
                <a:gd name="T14" fmla="*/ 376 w 464"/>
                <a:gd name="T15" fmla="*/ 584 h 625"/>
                <a:gd name="T16" fmla="*/ 426 w 464"/>
                <a:gd name="T17" fmla="*/ 561 h 625"/>
                <a:gd name="T18" fmla="*/ 438 w 464"/>
                <a:gd name="T19" fmla="*/ 549 h 625"/>
                <a:gd name="T20" fmla="*/ 446 w 464"/>
                <a:gd name="T21" fmla="*/ 531 h 625"/>
                <a:gd name="T22" fmla="*/ 459 w 464"/>
                <a:gd name="T23" fmla="*/ 469 h 625"/>
                <a:gd name="T24" fmla="*/ 463 w 464"/>
                <a:gd name="T25" fmla="*/ 408 h 625"/>
                <a:gd name="T26" fmla="*/ 463 w 464"/>
                <a:gd name="T27" fmla="*/ 354 h 625"/>
                <a:gd name="T28" fmla="*/ 456 w 464"/>
                <a:gd name="T29" fmla="*/ 301 h 625"/>
                <a:gd name="T30" fmla="*/ 450 w 464"/>
                <a:gd name="T31" fmla="*/ 255 h 625"/>
                <a:gd name="T32" fmla="*/ 434 w 464"/>
                <a:gd name="T33" fmla="*/ 189 h 625"/>
                <a:gd name="T34" fmla="*/ 321 w 464"/>
                <a:gd name="T35" fmla="*/ 91 h 625"/>
                <a:gd name="T36" fmla="*/ 216 w 464"/>
                <a:gd name="T37" fmla="*/ 73 h 625"/>
                <a:gd name="T38" fmla="*/ 103 w 464"/>
                <a:gd name="T39" fmla="*/ 0 h 625"/>
                <a:gd name="T40" fmla="*/ 83 w 464"/>
                <a:gd name="T41" fmla="*/ 77 h 625"/>
                <a:gd name="T42" fmla="*/ 0 w 464"/>
                <a:gd name="T43" fmla="*/ 417 h 625"/>
                <a:gd name="T44" fmla="*/ 53 w 464"/>
                <a:gd name="T45" fmla="*/ 504 h 625"/>
                <a:gd name="T46" fmla="*/ 60 w 464"/>
                <a:gd name="T47" fmla="*/ 523 h 625"/>
                <a:gd name="T48" fmla="*/ 60 w 464"/>
                <a:gd name="T49" fmla="*/ 523 h 6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4"/>
                <a:gd name="T76" fmla="*/ 0 h 625"/>
                <a:gd name="T77" fmla="*/ 464 w 464"/>
                <a:gd name="T78" fmla="*/ 625 h 6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4" h="625">
                  <a:moveTo>
                    <a:pt x="60" y="523"/>
                  </a:moveTo>
                  <a:lnTo>
                    <a:pt x="60" y="523"/>
                  </a:lnTo>
                  <a:lnTo>
                    <a:pt x="87" y="563"/>
                  </a:lnTo>
                  <a:lnTo>
                    <a:pt x="110" y="581"/>
                  </a:lnTo>
                  <a:lnTo>
                    <a:pt x="198" y="624"/>
                  </a:lnTo>
                  <a:lnTo>
                    <a:pt x="274" y="624"/>
                  </a:lnTo>
                  <a:lnTo>
                    <a:pt x="310" y="584"/>
                  </a:lnTo>
                  <a:lnTo>
                    <a:pt x="376" y="584"/>
                  </a:lnTo>
                  <a:lnTo>
                    <a:pt x="426" y="561"/>
                  </a:lnTo>
                  <a:lnTo>
                    <a:pt x="438" y="549"/>
                  </a:lnTo>
                  <a:lnTo>
                    <a:pt x="446" y="531"/>
                  </a:lnTo>
                  <a:lnTo>
                    <a:pt x="459" y="469"/>
                  </a:lnTo>
                  <a:lnTo>
                    <a:pt x="463" y="408"/>
                  </a:lnTo>
                  <a:lnTo>
                    <a:pt x="463" y="354"/>
                  </a:lnTo>
                  <a:lnTo>
                    <a:pt x="456" y="301"/>
                  </a:lnTo>
                  <a:lnTo>
                    <a:pt x="450" y="255"/>
                  </a:lnTo>
                  <a:lnTo>
                    <a:pt x="434" y="189"/>
                  </a:lnTo>
                  <a:lnTo>
                    <a:pt x="321" y="91"/>
                  </a:lnTo>
                  <a:lnTo>
                    <a:pt x="216" y="73"/>
                  </a:lnTo>
                  <a:lnTo>
                    <a:pt x="103" y="0"/>
                  </a:lnTo>
                  <a:lnTo>
                    <a:pt x="83" y="77"/>
                  </a:lnTo>
                  <a:lnTo>
                    <a:pt x="0" y="417"/>
                  </a:lnTo>
                  <a:lnTo>
                    <a:pt x="53" y="504"/>
                  </a:lnTo>
                  <a:lnTo>
                    <a:pt x="60" y="523"/>
                  </a:lnTo>
                </a:path>
              </a:pathLst>
            </a:custGeom>
            <a:solidFill>
              <a:srgbClr val="FF8141"/>
            </a:solidFill>
            <a:ln w="12700" cap="rnd">
              <a:solidFill>
                <a:srgbClr val="FF8141"/>
              </a:solidFill>
              <a:round/>
              <a:headEnd/>
              <a:tailEnd/>
            </a:ln>
          </p:spPr>
          <p:txBody>
            <a:bodyPr/>
            <a:lstStyle/>
            <a:p>
              <a:endParaRPr lang="en-US"/>
            </a:p>
          </p:txBody>
        </p:sp>
        <p:sp>
          <p:nvSpPr>
            <p:cNvPr id="15389" name="Freeform 1048"/>
            <p:cNvSpPr>
              <a:spLocks/>
            </p:cNvSpPr>
            <p:nvPr/>
          </p:nvSpPr>
          <p:spPr bwMode="auto">
            <a:xfrm>
              <a:off x="3787" y="3358"/>
              <a:ext cx="45" cy="47"/>
            </a:xfrm>
            <a:custGeom>
              <a:avLst/>
              <a:gdLst>
                <a:gd name="T0" fmla="*/ 39 w 45"/>
                <a:gd name="T1" fmla="*/ 6 h 47"/>
                <a:gd name="T2" fmla="*/ 39 w 45"/>
                <a:gd name="T3" fmla="*/ 6 h 47"/>
                <a:gd name="T4" fmla="*/ 44 w 45"/>
                <a:gd name="T5" fmla="*/ 10 h 47"/>
                <a:gd name="T6" fmla="*/ 44 w 45"/>
                <a:gd name="T7" fmla="*/ 22 h 47"/>
                <a:gd name="T8" fmla="*/ 31 w 45"/>
                <a:gd name="T9" fmla="*/ 46 h 47"/>
                <a:gd name="T10" fmla="*/ 8 w 45"/>
                <a:gd name="T11" fmla="*/ 33 h 47"/>
                <a:gd name="T12" fmla="*/ 0 w 45"/>
                <a:gd name="T13" fmla="*/ 8 h 47"/>
                <a:gd name="T14" fmla="*/ 22 w 45"/>
                <a:gd name="T15" fmla="*/ 0 h 47"/>
                <a:gd name="T16" fmla="*/ 32 w 45"/>
                <a:gd name="T17" fmla="*/ 0 h 47"/>
                <a:gd name="T18" fmla="*/ 39 w 45"/>
                <a:gd name="T19" fmla="*/ 6 h 47"/>
                <a:gd name="T20" fmla="*/ 39 w 45"/>
                <a:gd name="T21" fmla="*/ 6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47"/>
                <a:gd name="T35" fmla="*/ 45 w 45"/>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47">
                  <a:moveTo>
                    <a:pt x="39" y="6"/>
                  </a:moveTo>
                  <a:lnTo>
                    <a:pt x="39" y="6"/>
                  </a:lnTo>
                  <a:lnTo>
                    <a:pt x="44" y="10"/>
                  </a:lnTo>
                  <a:lnTo>
                    <a:pt x="44" y="22"/>
                  </a:lnTo>
                  <a:lnTo>
                    <a:pt x="31" y="46"/>
                  </a:lnTo>
                  <a:lnTo>
                    <a:pt x="8" y="33"/>
                  </a:lnTo>
                  <a:lnTo>
                    <a:pt x="0" y="8"/>
                  </a:lnTo>
                  <a:lnTo>
                    <a:pt x="22" y="0"/>
                  </a:lnTo>
                  <a:lnTo>
                    <a:pt x="32" y="0"/>
                  </a:lnTo>
                  <a:lnTo>
                    <a:pt x="39" y="6"/>
                  </a:lnTo>
                </a:path>
              </a:pathLst>
            </a:custGeom>
            <a:solidFill>
              <a:srgbClr val="A2A2A2"/>
            </a:solidFill>
            <a:ln w="12700" cap="rnd">
              <a:solidFill>
                <a:srgbClr val="A2A2A2"/>
              </a:solidFill>
              <a:round/>
              <a:headEnd/>
              <a:tailEnd/>
            </a:ln>
          </p:spPr>
          <p:txBody>
            <a:bodyPr/>
            <a:lstStyle/>
            <a:p>
              <a:endParaRPr lang="en-US"/>
            </a:p>
          </p:txBody>
        </p:sp>
        <p:sp>
          <p:nvSpPr>
            <p:cNvPr id="15390" name="Freeform 1049"/>
            <p:cNvSpPr>
              <a:spLocks/>
            </p:cNvSpPr>
            <p:nvPr/>
          </p:nvSpPr>
          <p:spPr bwMode="auto">
            <a:xfrm>
              <a:off x="3446" y="2789"/>
              <a:ext cx="870" cy="825"/>
            </a:xfrm>
            <a:custGeom>
              <a:avLst/>
              <a:gdLst>
                <a:gd name="T0" fmla="*/ 368 w 870"/>
                <a:gd name="T1" fmla="*/ 642 h 825"/>
                <a:gd name="T2" fmla="*/ 368 w 870"/>
                <a:gd name="T3" fmla="*/ 642 h 825"/>
                <a:gd name="T4" fmla="*/ 326 w 870"/>
                <a:gd name="T5" fmla="*/ 572 h 825"/>
                <a:gd name="T6" fmla="*/ 345 w 870"/>
                <a:gd name="T7" fmla="*/ 503 h 825"/>
                <a:gd name="T8" fmla="*/ 412 w 870"/>
                <a:gd name="T9" fmla="*/ 446 h 825"/>
                <a:gd name="T10" fmla="*/ 414 w 870"/>
                <a:gd name="T11" fmla="*/ 407 h 825"/>
                <a:gd name="T12" fmla="*/ 393 w 870"/>
                <a:gd name="T13" fmla="*/ 359 h 825"/>
                <a:gd name="T14" fmla="*/ 403 w 870"/>
                <a:gd name="T15" fmla="*/ 265 h 825"/>
                <a:gd name="T16" fmla="*/ 423 w 870"/>
                <a:gd name="T17" fmla="*/ 237 h 825"/>
                <a:gd name="T18" fmla="*/ 399 w 870"/>
                <a:gd name="T19" fmla="*/ 206 h 825"/>
                <a:gd name="T20" fmla="*/ 427 w 870"/>
                <a:gd name="T21" fmla="*/ 150 h 825"/>
                <a:gd name="T22" fmla="*/ 477 w 870"/>
                <a:gd name="T23" fmla="*/ 174 h 825"/>
                <a:gd name="T24" fmla="*/ 511 w 870"/>
                <a:gd name="T25" fmla="*/ 207 h 825"/>
                <a:gd name="T26" fmla="*/ 566 w 870"/>
                <a:gd name="T27" fmla="*/ 227 h 825"/>
                <a:gd name="T28" fmla="*/ 647 w 870"/>
                <a:gd name="T29" fmla="*/ 227 h 825"/>
                <a:gd name="T30" fmla="*/ 783 w 870"/>
                <a:gd name="T31" fmla="*/ 331 h 825"/>
                <a:gd name="T32" fmla="*/ 854 w 870"/>
                <a:gd name="T33" fmla="*/ 275 h 825"/>
                <a:gd name="T34" fmla="*/ 869 w 870"/>
                <a:gd name="T35" fmla="*/ 225 h 825"/>
                <a:gd name="T36" fmla="*/ 869 w 870"/>
                <a:gd name="T37" fmla="*/ 184 h 825"/>
                <a:gd name="T38" fmla="*/ 859 w 870"/>
                <a:gd name="T39" fmla="*/ 161 h 825"/>
                <a:gd name="T40" fmla="*/ 833 w 870"/>
                <a:gd name="T41" fmla="*/ 138 h 825"/>
                <a:gd name="T42" fmla="*/ 814 w 870"/>
                <a:gd name="T43" fmla="*/ 127 h 825"/>
                <a:gd name="T44" fmla="*/ 814 w 870"/>
                <a:gd name="T45" fmla="*/ 139 h 825"/>
                <a:gd name="T46" fmla="*/ 783 w 870"/>
                <a:gd name="T47" fmla="*/ 139 h 825"/>
                <a:gd name="T48" fmla="*/ 566 w 870"/>
                <a:gd name="T49" fmla="*/ 9 h 825"/>
                <a:gd name="T50" fmla="*/ 466 w 870"/>
                <a:gd name="T51" fmla="*/ 0 h 825"/>
                <a:gd name="T52" fmla="*/ 376 w 870"/>
                <a:gd name="T53" fmla="*/ 9 h 825"/>
                <a:gd name="T54" fmla="*/ 332 w 870"/>
                <a:gd name="T55" fmla="*/ 20 h 825"/>
                <a:gd name="T56" fmla="*/ 242 w 870"/>
                <a:gd name="T57" fmla="*/ 59 h 825"/>
                <a:gd name="T58" fmla="*/ 160 w 870"/>
                <a:gd name="T59" fmla="*/ 121 h 825"/>
                <a:gd name="T60" fmla="*/ 129 w 870"/>
                <a:gd name="T61" fmla="*/ 237 h 825"/>
                <a:gd name="T62" fmla="*/ 129 w 870"/>
                <a:gd name="T63" fmla="*/ 317 h 825"/>
                <a:gd name="T64" fmla="*/ 71 w 870"/>
                <a:gd name="T65" fmla="*/ 383 h 825"/>
                <a:gd name="T66" fmla="*/ 33 w 870"/>
                <a:gd name="T67" fmla="*/ 527 h 825"/>
                <a:gd name="T68" fmla="*/ 9 w 870"/>
                <a:gd name="T69" fmla="*/ 558 h 825"/>
                <a:gd name="T70" fmla="*/ 0 w 870"/>
                <a:gd name="T71" fmla="*/ 643 h 825"/>
                <a:gd name="T72" fmla="*/ 25 w 870"/>
                <a:gd name="T73" fmla="*/ 650 h 825"/>
                <a:gd name="T74" fmla="*/ 50 w 870"/>
                <a:gd name="T75" fmla="*/ 690 h 825"/>
                <a:gd name="T76" fmla="*/ 131 w 870"/>
                <a:gd name="T77" fmla="*/ 709 h 825"/>
                <a:gd name="T78" fmla="*/ 154 w 870"/>
                <a:gd name="T79" fmla="*/ 761 h 825"/>
                <a:gd name="T80" fmla="*/ 232 w 870"/>
                <a:gd name="T81" fmla="*/ 816 h 825"/>
                <a:gd name="T82" fmla="*/ 232 w 870"/>
                <a:gd name="T83" fmla="*/ 745 h 825"/>
                <a:gd name="T84" fmla="*/ 329 w 870"/>
                <a:gd name="T85" fmla="*/ 824 h 825"/>
                <a:gd name="T86" fmla="*/ 295 w 870"/>
                <a:gd name="T87" fmla="*/ 730 h 825"/>
                <a:gd name="T88" fmla="*/ 332 w 870"/>
                <a:gd name="T89" fmla="*/ 709 h 825"/>
                <a:gd name="T90" fmla="*/ 322 w 870"/>
                <a:gd name="T91" fmla="*/ 684 h 825"/>
                <a:gd name="T92" fmla="*/ 388 w 870"/>
                <a:gd name="T93" fmla="*/ 703 h 825"/>
                <a:gd name="T94" fmla="*/ 346 w 870"/>
                <a:gd name="T95" fmla="*/ 647 h 825"/>
                <a:gd name="T96" fmla="*/ 368 w 870"/>
                <a:gd name="T97" fmla="*/ 642 h 825"/>
                <a:gd name="T98" fmla="*/ 368 w 870"/>
                <a:gd name="T99" fmla="*/ 642 h 8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0"/>
                <a:gd name="T151" fmla="*/ 0 h 825"/>
                <a:gd name="T152" fmla="*/ 870 w 870"/>
                <a:gd name="T153" fmla="*/ 825 h 8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0" h="825">
                  <a:moveTo>
                    <a:pt x="368" y="642"/>
                  </a:moveTo>
                  <a:lnTo>
                    <a:pt x="368" y="642"/>
                  </a:lnTo>
                  <a:lnTo>
                    <a:pt x="326" y="572"/>
                  </a:lnTo>
                  <a:lnTo>
                    <a:pt x="345" y="503"/>
                  </a:lnTo>
                  <a:lnTo>
                    <a:pt x="412" y="446"/>
                  </a:lnTo>
                  <a:lnTo>
                    <a:pt x="414" y="407"/>
                  </a:lnTo>
                  <a:lnTo>
                    <a:pt x="393" y="359"/>
                  </a:lnTo>
                  <a:lnTo>
                    <a:pt x="403" y="265"/>
                  </a:lnTo>
                  <a:lnTo>
                    <a:pt x="423" y="237"/>
                  </a:lnTo>
                  <a:lnTo>
                    <a:pt x="399" y="206"/>
                  </a:lnTo>
                  <a:lnTo>
                    <a:pt x="427" y="150"/>
                  </a:lnTo>
                  <a:lnTo>
                    <a:pt x="477" y="174"/>
                  </a:lnTo>
                  <a:lnTo>
                    <a:pt x="511" y="207"/>
                  </a:lnTo>
                  <a:lnTo>
                    <a:pt x="566" y="227"/>
                  </a:lnTo>
                  <a:lnTo>
                    <a:pt x="647" y="227"/>
                  </a:lnTo>
                  <a:lnTo>
                    <a:pt x="783" y="331"/>
                  </a:lnTo>
                  <a:lnTo>
                    <a:pt x="854" y="275"/>
                  </a:lnTo>
                  <a:lnTo>
                    <a:pt x="869" y="225"/>
                  </a:lnTo>
                  <a:lnTo>
                    <a:pt x="869" y="184"/>
                  </a:lnTo>
                  <a:lnTo>
                    <a:pt x="859" y="161"/>
                  </a:lnTo>
                  <a:lnTo>
                    <a:pt x="833" y="138"/>
                  </a:lnTo>
                  <a:lnTo>
                    <a:pt x="814" y="127"/>
                  </a:lnTo>
                  <a:lnTo>
                    <a:pt x="814" y="139"/>
                  </a:lnTo>
                  <a:lnTo>
                    <a:pt x="783" y="139"/>
                  </a:lnTo>
                  <a:lnTo>
                    <a:pt x="566" y="9"/>
                  </a:lnTo>
                  <a:lnTo>
                    <a:pt x="466" y="0"/>
                  </a:lnTo>
                  <a:lnTo>
                    <a:pt x="376" y="9"/>
                  </a:lnTo>
                  <a:lnTo>
                    <a:pt x="332" y="20"/>
                  </a:lnTo>
                  <a:lnTo>
                    <a:pt x="242" y="59"/>
                  </a:lnTo>
                  <a:lnTo>
                    <a:pt x="160" y="121"/>
                  </a:lnTo>
                  <a:lnTo>
                    <a:pt x="129" y="237"/>
                  </a:lnTo>
                  <a:lnTo>
                    <a:pt x="129" y="317"/>
                  </a:lnTo>
                  <a:lnTo>
                    <a:pt x="71" y="383"/>
                  </a:lnTo>
                  <a:lnTo>
                    <a:pt x="33" y="527"/>
                  </a:lnTo>
                  <a:lnTo>
                    <a:pt x="9" y="558"/>
                  </a:lnTo>
                  <a:lnTo>
                    <a:pt x="0" y="643"/>
                  </a:lnTo>
                  <a:lnTo>
                    <a:pt x="25" y="650"/>
                  </a:lnTo>
                  <a:lnTo>
                    <a:pt x="50" y="690"/>
                  </a:lnTo>
                  <a:lnTo>
                    <a:pt x="131" y="709"/>
                  </a:lnTo>
                  <a:lnTo>
                    <a:pt x="154" y="761"/>
                  </a:lnTo>
                  <a:lnTo>
                    <a:pt x="232" y="816"/>
                  </a:lnTo>
                  <a:lnTo>
                    <a:pt x="232" y="745"/>
                  </a:lnTo>
                  <a:lnTo>
                    <a:pt x="329" y="824"/>
                  </a:lnTo>
                  <a:lnTo>
                    <a:pt x="295" y="730"/>
                  </a:lnTo>
                  <a:lnTo>
                    <a:pt x="332" y="709"/>
                  </a:lnTo>
                  <a:lnTo>
                    <a:pt x="322" y="684"/>
                  </a:lnTo>
                  <a:lnTo>
                    <a:pt x="388" y="703"/>
                  </a:lnTo>
                  <a:lnTo>
                    <a:pt x="346" y="647"/>
                  </a:lnTo>
                  <a:lnTo>
                    <a:pt x="368" y="642"/>
                  </a:lnTo>
                </a:path>
              </a:pathLst>
            </a:custGeom>
            <a:solidFill>
              <a:srgbClr val="FFFF80"/>
            </a:solidFill>
            <a:ln w="12700" cap="rnd">
              <a:solidFill>
                <a:srgbClr val="FFFF80"/>
              </a:solidFill>
              <a:round/>
              <a:headEnd/>
              <a:tailEnd/>
            </a:ln>
          </p:spPr>
          <p:txBody>
            <a:bodyPr/>
            <a:lstStyle/>
            <a:p>
              <a:endParaRPr lang="en-US"/>
            </a:p>
          </p:txBody>
        </p:sp>
        <p:sp>
          <p:nvSpPr>
            <p:cNvPr id="15391" name="Freeform 1050"/>
            <p:cNvSpPr>
              <a:spLocks/>
            </p:cNvSpPr>
            <p:nvPr/>
          </p:nvSpPr>
          <p:spPr bwMode="auto">
            <a:xfrm>
              <a:off x="3644" y="4428"/>
              <a:ext cx="105" cy="182"/>
            </a:xfrm>
            <a:custGeom>
              <a:avLst/>
              <a:gdLst>
                <a:gd name="T0" fmla="*/ 39 w 105"/>
                <a:gd name="T1" fmla="*/ 6 h 182"/>
                <a:gd name="T2" fmla="*/ 39 w 105"/>
                <a:gd name="T3" fmla="*/ 6 h 182"/>
                <a:gd name="T4" fmla="*/ 5 w 105"/>
                <a:gd name="T5" fmla="*/ 94 h 182"/>
                <a:gd name="T6" fmla="*/ 0 w 105"/>
                <a:gd name="T7" fmla="*/ 143 h 182"/>
                <a:gd name="T8" fmla="*/ 66 w 105"/>
                <a:gd name="T9" fmla="*/ 181 h 182"/>
                <a:gd name="T10" fmla="*/ 54 w 105"/>
                <a:gd name="T11" fmla="*/ 106 h 182"/>
                <a:gd name="T12" fmla="*/ 82 w 105"/>
                <a:gd name="T13" fmla="*/ 28 h 182"/>
                <a:gd name="T14" fmla="*/ 104 w 105"/>
                <a:gd name="T15" fmla="*/ 0 h 182"/>
                <a:gd name="T16" fmla="*/ 39 w 105"/>
                <a:gd name="T17" fmla="*/ 6 h 182"/>
                <a:gd name="T18" fmla="*/ 39 w 105"/>
                <a:gd name="T19" fmla="*/ 6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182"/>
                <a:gd name="T32" fmla="*/ 105 w 105"/>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182">
                  <a:moveTo>
                    <a:pt x="39" y="6"/>
                  </a:moveTo>
                  <a:lnTo>
                    <a:pt x="39" y="6"/>
                  </a:lnTo>
                  <a:lnTo>
                    <a:pt x="5" y="94"/>
                  </a:lnTo>
                  <a:lnTo>
                    <a:pt x="0" y="143"/>
                  </a:lnTo>
                  <a:lnTo>
                    <a:pt x="66" y="181"/>
                  </a:lnTo>
                  <a:lnTo>
                    <a:pt x="54" y="106"/>
                  </a:lnTo>
                  <a:lnTo>
                    <a:pt x="82" y="28"/>
                  </a:lnTo>
                  <a:lnTo>
                    <a:pt x="104" y="0"/>
                  </a:lnTo>
                  <a:lnTo>
                    <a:pt x="39" y="6"/>
                  </a:lnTo>
                </a:path>
              </a:pathLst>
            </a:custGeom>
            <a:solidFill>
              <a:srgbClr val="FFFFFF"/>
            </a:solidFill>
            <a:ln w="12700" cap="rnd">
              <a:solidFill>
                <a:srgbClr val="FFFFFF"/>
              </a:solidFill>
              <a:round/>
              <a:headEnd/>
              <a:tailEnd/>
            </a:ln>
          </p:spPr>
          <p:txBody>
            <a:bodyPr/>
            <a:lstStyle/>
            <a:p>
              <a:endParaRPr lang="en-US"/>
            </a:p>
          </p:txBody>
        </p:sp>
        <p:sp>
          <p:nvSpPr>
            <p:cNvPr id="15392" name="Line 1051"/>
            <p:cNvSpPr>
              <a:spLocks noChangeShapeType="1"/>
            </p:cNvSpPr>
            <p:nvPr/>
          </p:nvSpPr>
          <p:spPr bwMode="auto">
            <a:xfrm>
              <a:off x="3853" y="3248"/>
              <a:ext cx="23" cy="55"/>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5393" name="Line 1052"/>
            <p:cNvSpPr>
              <a:spLocks noChangeShapeType="1"/>
            </p:cNvSpPr>
            <p:nvPr/>
          </p:nvSpPr>
          <p:spPr bwMode="auto">
            <a:xfrm>
              <a:off x="3860" y="3236"/>
              <a:ext cx="36" cy="8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5394" name="Line 1053"/>
            <p:cNvSpPr>
              <a:spLocks noChangeShapeType="1"/>
            </p:cNvSpPr>
            <p:nvPr/>
          </p:nvSpPr>
          <p:spPr bwMode="auto">
            <a:xfrm>
              <a:off x="3876" y="3248"/>
              <a:ext cx="31" cy="83"/>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5395" name="Line 1054"/>
            <p:cNvSpPr>
              <a:spLocks noChangeShapeType="1"/>
            </p:cNvSpPr>
            <p:nvPr/>
          </p:nvSpPr>
          <p:spPr bwMode="auto">
            <a:xfrm>
              <a:off x="3898" y="3275"/>
              <a:ext cx="19" cy="53"/>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5396" name="Line 1055"/>
            <p:cNvSpPr>
              <a:spLocks noChangeShapeType="1"/>
            </p:cNvSpPr>
            <p:nvPr/>
          </p:nvSpPr>
          <p:spPr bwMode="auto">
            <a:xfrm>
              <a:off x="3916" y="3293"/>
              <a:ext cx="12" cy="32"/>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5397" name="Freeform 1056"/>
            <p:cNvSpPr>
              <a:spLocks/>
            </p:cNvSpPr>
            <p:nvPr/>
          </p:nvSpPr>
          <p:spPr bwMode="auto">
            <a:xfrm>
              <a:off x="3831" y="4118"/>
              <a:ext cx="115" cy="129"/>
            </a:xfrm>
            <a:custGeom>
              <a:avLst/>
              <a:gdLst>
                <a:gd name="T0" fmla="*/ 114 w 115"/>
                <a:gd name="T1" fmla="*/ 124 h 129"/>
                <a:gd name="T2" fmla="*/ 16 w 115"/>
                <a:gd name="T3" fmla="*/ 0 h 129"/>
                <a:gd name="T4" fmla="*/ 0 w 115"/>
                <a:gd name="T5" fmla="*/ 10 h 129"/>
                <a:gd name="T6" fmla="*/ 96 w 115"/>
                <a:gd name="T7" fmla="*/ 128 h 129"/>
                <a:gd name="T8" fmla="*/ 0 60000 65536"/>
                <a:gd name="T9" fmla="*/ 0 60000 65536"/>
                <a:gd name="T10" fmla="*/ 0 60000 65536"/>
                <a:gd name="T11" fmla="*/ 0 60000 65536"/>
                <a:gd name="T12" fmla="*/ 0 w 115"/>
                <a:gd name="T13" fmla="*/ 0 h 129"/>
                <a:gd name="T14" fmla="*/ 115 w 115"/>
                <a:gd name="T15" fmla="*/ 129 h 129"/>
              </a:gdLst>
              <a:ahLst/>
              <a:cxnLst>
                <a:cxn ang="T8">
                  <a:pos x="T0" y="T1"/>
                </a:cxn>
                <a:cxn ang="T9">
                  <a:pos x="T2" y="T3"/>
                </a:cxn>
                <a:cxn ang="T10">
                  <a:pos x="T4" y="T5"/>
                </a:cxn>
                <a:cxn ang="T11">
                  <a:pos x="T6" y="T7"/>
                </a:cxn>
              </a:cxnLst>
              <a:rect l="T12" t="T13" r="T14" b="T15"/>
              <a:pathLst>
                <a:path w="115" h="129">
                  <a:moveTo>
                    <a:pt x="114" y="124"/>
                  </a:moveTo>
                  <a:lnTo>
                    <a:pt x="16" y="0"/>
                  </a:lnTo>
                  <a:lnTo>
                    <a:pt x="0" y="10"/>
                  </a:lnTo>
                  <a:lnTo>
                    <a:pt x="96" y="128"/>
                  </a:lnTo>
                </a:path>
              </a:pathLst>
            </a:custGeom>
            <a:noFill/>
            <a:ln w="12700" cap="rnd">
              <a:solidFill>
                <a:srgbClr val="000000"/>
              </a:solidFill>
              <a:round/>
              <a:headEnd type="none" w="sm" len="sm"/>
              <a:tailEnd type="none" w="sm" len="sm"/>
            </a:ln>
          </p:spPr>
          <p:txBody>
            <a:bodyPr/>
            <a:lstStyle/>
            <a:p>
              <a:endParaRPr lang="en-US"/>
            </a:p>
          </p:txBody>
        </p:sp>
        <p:sp>
          <p:nvSpPr>
            <p:cNvPr id="15398" name="Line 1057"/>
            <p:cNvSpPr>
              <a:spLocks noChangeShapeType="1"/>
            </p:cNvSpPr>
            <p:nvPr/>
          </p:nvSpPr>
          <p:spPr bwMode="auto">
            <a:xfrm>
              <a:off x="4037" y="4357"/>
              <a:ext cx="50" cy="6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5399" name="Freeform 1058"/>
            <p:cNvSpPr>
              <a:spLocks/>
            </p:cNvSpPr>
            <p:nvPr/>
          </p:nvSpPr>
          <p:spPr bwMode="auto">
            <a:xfrm>
              <a:off x="4122" y="3383"/>
              <a:ext cx="86" cy="34"/>
            </a:xfrm>
            <a:custGeom>
              <a:avLst/>
              <a:gdLst>
                <a:gd name="T0" fmla="*/ 85 w 86"/>
                <a:gd name="T1" fmla="*/ 0 h 34"/>
                <a:gd name="T2" fmla="*/ 85 w 86"/>
                <a:gd name="T3" fmla="*/ 0 h 34"/>
                <a:gd name="T4" fmla="*/ 70 w 86"/>
                <a:gd name="T5" fmla="*/ 10 h 34"/>
                <a:gd name="T6" fmla="*/ 41 w 86"/>
                <a:gd name="T7" fmla="*/ 10 h 34"/>
                <a:gd name="T8" fmla="*/ 9 w 86"/>
                <a:gd name="T9" fmla="*/ 31 h 34"/>
                <a:gd name="T10" fmla="*/ 0 w 86"/>
                <a:gd name="T11" fmla="*/ 33 h 34"/>
                <a:gd name="T12" fmla="*/ 11 w 86"/>
                <a:gd name="T13" fmla="*/ 33 h 34"/>
                <a:gd name="T14" fmla="*/ 34 w 86"/>
                <a:gd name="T15" fmla="*/ 23 h 34"/>
                <a:gd name="T16" fmla="*/ 76 w 86"/>
                <a:gd name="T17" fmla="*/ 23 h 34"/>
                <a:gd name="T18" fmla="*/ 85 w 86"/>
                <a:gd name="T19" fmla="*/ 0 h 34"/>
                <a:gd name="T20" fmla="*/ 85 w 86"/>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34"/>
                <a:gd name="T35" fmla="*/ 86 w 86"/>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34">
                  <a:moveTo>
                    <a:pt x="85" y="0"/>
                  </a:moveTo>
                  <a:lnTo>
                    <a:pt x="85" y="0"/>
                  </a:lnTo>
                  <a:lnTo>
                    <a:pt x="70" y="10"/>
                  </a:lnTo>
                  <a:lnTo>
                    <a:pt x="41" y="10"/>
                  </a:lnTo>
                  <a:lnTo>
                    <a:pt x="9" y="31"/>
                  </a:lnTo>
                  <a:lnTo>
                    <a:pt x="0" y="33"/>
                  </a:lnTo>
                  <a:lnTo>
                    <a:pt x="11" y="33"/>
                  </a:lnTo>
                  <a:lnTo>
                    <a:pt x="34" y="23"/>
                  </a:lnTo>
                  <a:lnTo>
                    <a:pt x="76" y="23"/>
                  </a:lnTo>
                  <a:lnTo>
                    <a:pt x="85" y="0"/>
                  </a:lnTo>
                </a:path>
              </a:pathLst>
            </a:custGeom>
            <a:solidFill>
              <a:srgbClr val="000000"/>
            </a:solidFill>
            <a:ln w="12700" cap="rnd">
              <a:solidFill>
                <a:srgbClr val="000000"/>
              </a:solidFill>
              <a:round/>
              <a:headEnd/>
              <a:tailEnd/>
            </a:ln>
          </p:spPr>
          <p:txBody>
            <a:bodyPr/>
            <a:lstStyle/>
            <a:p>
              <a:endParaRPr lang="en-US"/>
            </a:p>
          </p:txBody>
        </p:sp>
        <p:sp>
          <p:nvSpPr>
            <p:cNvPr id="15400" name="Freeform 1059"/>
            <p:cNvSpPr>
              <a:spLocks/>
            </p:cNvSpPr>
            <p:nvPr/>
          </p:nvSpPr>
          <p:spPr bwMode="auto">
            <a:xfrm>
              <a:off x="4145" y="3428"/>
              <a:ext cx="56" cy="27"/>
            </a:xfrm>
            <a:custGeom>
              <a:avLst/>
              <a:gdLst>
                <a:gd name="T0" fmla="*/ 55 w 56"/>
                <a:gd name="T1" fmla="*/ 0 h 27"/>
                <a:gd name="T2" fmla="*/ 55 w 56"/>
                <a:gd name="T3" fmla="*/ 0 h 27"/>
                <a:gd name="T4" fmla="*/ 34 w 56"/>
                <a:gd name="T5" fmla="*/ 11 h 27"/>
                <a:gd name="T6" fmla="*/ 16 w 56"/>
                <a:gd name="T7" fmla="*/ 11 h 27"/>
                <a:gd name="T8" fmla="*/ 0 w 56"/>
                <a:gd name="T9" fmla="*/ 26 h 27"/>
                <a:gd name="T10" fmla="*/ 26 w 56"/>
                <a:gd name="T11" fmla="*/ 26 h 27"/>
                <a:gd name="T12" fmla="*/ 55 w 56"/>
                <a:gd name="T13" fmla="*/ 2 h 27"/>
                <a:gd name="T14" fmla="*/ 55 w 56"/>
                <a:gd name="T15" fmla="*/ 0 h 27"/>
                <a:gd name="T16" fmla="*/ 55 w 56"/>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27"/>
                <a:gd name="T29" fmla="*/ 56 w 56"/>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27">
                  <a:moveTo>
                    <a:pt x="55" y="0"/>
                  </a:moveTo>
                  <a:lnTo>
                    <a:pt x="55" y="0"/>
                  </a:lnTo>
                  <a:lnTo>
                    <a:pt x="34" y="11"/>
                  </a:lnTo>
                  <a:lnTo>
                    <a:pt x="16" y="11"/>
                  </a:lnTo>
                  <a:lnTo>
                    <a:pt x="0" y="26"/>
                  </a:lnTo>
                  <a:lnTo>
                    <a:pt x="26" y="26"/>
                  </a:lnTo>
                  <a:lnTo>
                    <a:pt x="55" y="2"/>
                  </a:lnTo>
                  <a:lnTo>
                    <a:pt x="55" y="0"/>
                  </a:lnTo>
                </a:path>
              </a:pathLst>
            </a:custGeom>
            <a:solidFill>
              <a:srgbClr val="000000"/>
            </a:solidFill>
            <a:ln w="12700" cap="rnd">
              <a:solidFill>
                <a:srgbClr val="000000"/>
              </a:solidFill>
              <a:round/>
              <a:headEnd/>
              <a:tailEnd/>
            </a:ln>
          </p:spPr>
          <p:txBody>
            <a:bodyPr/>
            <a:lstStyle/>
            <a:p>
              <a:endParaRPr lang="en-US"/>
            </a:p>
          </p:txBody>
        </p:sp>
        <p:sp>
          <p:nvSpPr>
            <p:cNvPr id="15401" name="Freeform 1060"/>
            <p:cNvSpPr>
              <a:spLocks/>
            </p:cNvSpPr>
            <p:nvPr/>
          </p:nvSpPr>
          <p:spPr bwMode="auto">
            <a:xfrm>
              <a:off x="4139" y="3290"/>
              <a:ext cx="92" cy="54"/>
            </a:xfrm>
            <a:custGeom>
              <a:avLst/>
              <a:gdLst>
                <a:gd name="T0" fmla="*/ 89 w 92"/>
                <a:gd name="T1" fmla="*/ 0 h 54"/>
                <a:gd name="T2" fmla="*/ 89 w 92"/>
                <a:gd name="T3" fmla="*/ 0 h 54"/>
                <a:gd name="T4" fmla="*/ 62 w 92"/>
                <a:gd name="T5" fmla="*/ 33 h 54"/>
                <a:gd name="T6" fmla="*/ 24 w 92"/>
                <a:gd name="T7" fmla="*/ 33 h 54"/>
                <a:gd name="T8" fmla="*/ 0 w 92"/>
                <a:gd name="T9" fmla="*/ 47 h 54"/>
                <a:gd name="T10" fmla="*/ 29 w 92"/>
                <a:gd name="T11" fmla="*/ 38 h 54"/>
                <a:gd name="T12" fmla="*/ 66 w 92"/>
                <a:gd name="T13" fmla="*/ 53 h 54"/>
                <a:gd name="T14" fmla="*/ 66 w 92"/>
                <a:gd name="T15" fmla="*/ 35 h 54"/>
                <a:gd name="T16" fmla="*/ 91 w 92"/>
                <a:gd name="T17" fmla="*/ 3 h 54"/>
                <a:gd name="T18" fmla="*/ 89 w 92"/>
                <a:gd name="T19" fmla="*/ 0 h 54"/>
                <a:gd name="T20" fmla="*/ 89 w 92"/>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54"/>
                <a:gd name="T35" fmla="*/ 92 w 92"/>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54">
                  <a:moveTo>
                    <a:pt x="89" y="0"/>
                  </a:moveTo>
                  <a:lnTo>
                    <a:pt x="89" y="0"/>
                  </a:lnTo>
                  <a:lnTo>
                    <a:pt x="62" y="33"/>
                  </a:lnTo>
                  <a:lnTo>
                    <a:pt x="24" y="33"/>
                  </a:lnTo>
                  <a:lnTo>
                    <a:pt x="0" y="47"/>
                  </a:lnTo>
                  <a:lnTo>
                    <a:pt x="29" y="38"/>
                  </a:lnTo>
                  <a:lnTo>
                    <a:pt x="66" y="53"/>
                  </a:lnTo>
                  <a:lnTo>
                    <a:pt x="66" y="35"/>
                  </a:lnTo>
                  <a:lnTo>
                    <a:pt x="91" y="3"/>
                  </a:lnTo>
                  <a:lnTo>
                    <a:pt x="89" y="0"/>
                  </a:lnTo>
                </a:path>
              </a:pathLst>
            </a:custGeom>
            <a:solidFill>
              <a:srgbClr val="000000"/>
            </a:solidFill>
            <a:ln w="12700" cap="rnd">
              <a:solidFill>
                <a:srgbClr val="000000"/>
              </a:solidFill>
              <a:round/>
              <a:headEnd/>
              <a:tailEnd/>
            </a:ln>
          </p:spPr>
          <p:txBody>
            <a:bodyPr/>
            <a:lstStyle/>
            <a:p>
              <a:endParaRPr lang="en-US"/>
            </a:p>
          </p:txBody>
        </p:sp>
        <p:sp>
          <p:nvSpPr>
            <p:cNvPr id="15402" name="Freeform 1061"/>
            <p:cNvSpPr>
              <a:spLocks/>
            </p:cNvSpPr>
            <p:nvPr/>
          </p:nvSpPr>
          <p:spPr bwMode="auto">
            <a:xfrm>
              <a:off x="4153" y="3157"/>
              <a:ext cx="110" cy="137"/>
            </a:xfrm>
            <a:custGeom>
              <a:avLst/>
              <a:gdLst>
                <a:gd name="T0" fmla="*/ 15 w 110"/>
                <a:gd name="T1" fmla="*/ 37 h 137"/>
                <a:gd name="T2" fmla="*/ 15 w 110"/>
                <a:gd name="T3" fmla="*/ 37 h 137"/>
                <a:gd name="T4" fmla="*/ 39 w 110"/>
                <a:gd name="T5" fmla="*/ 85 h 137"/>
                <a:gd name="T6" fmla="*/ 56 w 110"/>
                <a:gd name="T7" fmla="*/ 93 h 137"/>
                <a:gd name="T8" fmla="*/ 75 w 110"/>
                <a:gd name="T9" fmla="*/ 87 h 137"/>
                <a:gd name="T10" fmla="*/ 93 w 110"/>
                <a:gd name="T11" fmla="*/ 70 h 137"/>
                <a:gd name="T12" fmla="*/ 104 w 110"/>
                <a:gd name="T13" fmla="*/ 47 h 137"/>
                <a:gd name="T14" fmla="*/ 104 w 110"/>
                <a:gd name="T15" fmla="*/ 29 h 137"/>
                <a:gd name="T16" fmla="*/ 104 w 110"/>
                <a:gd name="T17" fmla="*/ 2 h 137"/>
                <a:gd name="T18" fmla="*/ 109 w 110"/>
                <a:gd name="T19" fmla="*/ 20 h 137"/>
                <a:gd name="T20" fmla="*/ 109 w 110"/>
                <a:gd name="T21" fmla="*/ 47 h 137"/>
                <a:gd name="T22" fmla="*/ 103 w 110"/>
                <a:gd name="T23" fmla="*/ 70 h 137"/>
                <a:gd name="T24" fmla="*/ 92 w 110"/>
                <a:gd name="T25" fmla="*/ 85 h 137"/>
                <a:gd name="T26" fmla="*/ 69 w 110"/>
                <a:gd name="T27" fmla="*/ 102 h 137"/>
                <a:gd name="T28" fmla="*/ 61 w 110"/>
                <a:gd name="T29" fmla="*/ 108 h 137"/>
                <a:gd name="T30" fmla="*/ 79 w 110"/>
                <a:gd name="T31" fmla="*/ 133 h 137"/>
                <a:gd name="T32" fmla="*/ 77 w 110"/>
                <a:gd name="T33" fmla="*/ 136 h 137"/>
                <a:gd name="T34" fmla="*/ 48 w 110"/>
                <a:gd name="T35" fmla="*/ 108 h 137"/>
                <a:gd name="T36" fmla="*/ 28 w 110"/>
                <a:gd name="T37" fmla="*/ 82 h 137"/>
                <a:gd name="T38" fmla="*/ 13 w 110"/>
                <a:gd name="T39" fmla="*/ 51 h 137"/>
                <a:gd name="T40" fmla="*/ 3 w 110"/>
                <a:gd name="T41" fmla="*/ 20 h 137"/>
                <a:gd name="T42" fmla="*/ 0 w 110"/>
                <a:gd name="T43" fmla="*/ 0 h 137"/>
                <a:gd name="T44" fmla="*/ 13 w 110"/>
                <a:gd name="T45" fmla="*/ 17 h 137"/>
                <a:gd name="T46" fmla="*/ 34 w 110"/>
                <a:gd name="T47" fmla="*/ 23 h 137"/>
                <a:gd name="T48" fmla="*/ 58 w 110"/>
                <a:gd name="T49" fmla="*/ 20 h 137"/>
                <a:gd name="T50" fmla="*/ 45 w 110"/>
                <a:gd name="T51" fmla="*/ 33 h 137"/>
                <a:gd name="T52" fmla="*/ 48 w 110"/>
                <a:gd name="T53" fmla="*/ 37 h 137"/>
                <a:gd name="T54" fmla="*/ 26 w 110"/>
                <a:gd name="T55" fmla="*/ 37 h 137"/>
                <a:gd name="T56" fmla="*/ 15 w 110"/>
                <a:gd name="T57" fmla="*/ 37 h 137"/>
                <a:gd name="T58" fmla="*/ 15 w 110"/>
                <a:gd name="T59" fmla="*/ 37 h 1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0"/>
                <a:gd name="T91" fmla="*/ 0 h 137"/>
                <a:gd name="T92" fmla="*/ 110 w 110"/>
                <a:gd name="T93" fmla="*/ 137 h 1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0" h="137">
                  <a:moveTo>
                    <a:pt x="15" y="37"/>
                  </a:moveTo>
                  <a:lnTo>
                    <a:pt x="15" y="37"/>
                  </a:lnTo>
                  <a:lnTo>
                    <a:pt x="39" y="85"/>
                  </a:lnTo>
                  <a:lnTo>
                    <a:pt x="56" y="93"/>
                  </a:lnTo>
                  <a:lnTo>
                    <a:pt x="75" y="87"/>
                  </a:lnTo>
                  <a:lnTo>
                    <a:pt x="93" y="70"/>
                  </a:lnTo>
                  <a:lnTo>
                    <a:pt x="104" y="47"/>
                  </a:lnTo>
                  <a:lnTo>
                    <a:pt x="104" y="29"/>
                  </a:lnTo>
                  <a:lnTo>
                    <a:pt x="104" y="2"/>
                  </a:lnTo>
                  <a:lnTo>
                    <a:pt x="109" y="20"/>
                  </a:lnTo>
                  <a:lnTo>
                    <a:pt x="109" y="47"/>
                  </a:lnTo>
                  <a:lnTo>
                    <a:pt x="103" y="70"/>
                  </a:lnTo>
                  <a:lnTo>
                    <a:pt x="92" y="85"/>
                  </a:lnTo>
                  <a:lnTo>
                    <a:pt x="69" y="102"/>
                  </a:lnTo>
                  <a:lnTo>
                    <a:pt x="61" y="108"/>
                  </a:lnTo>
                  <a:lnTo>
                    <a:pt x="79" y="133"/>
                  </a:lnTo>
                  <a:lnTo>
                    <a:pt x="77" y="136"/>
                  </a:lnTo>
                  <a:lnTo>
                    <a:pt x="48" y="108"/>
                  </a:lnTo>
                  <a:lnTo>
                    <a:pt x="28" y="82"/>
                  </a:lnTo>
                  <a:lnTo>
                    <a:pt x="13" y="51"/>
                  </a:lnTo>
                  <a:lnTo>
                    <a:pt x="3" y="20"/>
                  </a:lnTo>
                  <a:lnTo>
                    <a:pt x="0" y="0"/>
                  </a:lnTo>
                  <a:lnTo>
                    <a:pt x="13" y="17"/>
                  </a:lnTo>
                  <a:lnTo>
                    <a:pt x="34" y="23"/>
                  </a:lnTo>
                  <a:lnTo>
                    <a:pt x="58" y="20"/>
                  </a:lnTo>
                  <a:lnTo>
                    <a:pt x="45" y="33"/>
                  </a:lnTo>
                  <a:lnTo>
                    <a:pt x="48" y="37"/>
                  </a:lnTo>
                  <a:lnTo>
                    <a:pt x="26" y="37"/>
                  </a:lnTo>
                  <a:lnTo>
                    <a:pt x="15" y="37"/>
                  </a:lnTo>
                </a:path>
              </a:pathLst>
            </a:custGeom>
            <a:solidFill>
              <a:srgbClr val="000000"/>
            </a:solidFill>
            <a:ln w="12700" cap="rnd">
              <a:solidFill>
                <a:srgbClr val="000000"/>
              </a:solidFill>
              <a:round/>
              <a:headEnd/>
              <a:tailEnd/>
            </a:ln>
          </p:spPr>
          <p:txBody>
            <a:bodyPr/>
            <a:lstStyle/>
            <a:p>
              <a:endParaRPr lang="en-US"/>
            </a:p>
          </p:txBody>
        </p:sp>
        <p:sp>
          <p:nvSpPr>
            <p:cNvPr id="15403" name="Freeform 1062"/>
            <p:cNvSpPr>
              <a:spLocks/>
            </p:cNvSpPr>
            <p:nvPr/>
          </p:nvSpPr>
          <p:spPr bwMode="auto">
            <a:xfrm>
              <a:off x="4016" y="3159"/>
              <a:ext cx="148" cy="94"/>
            </a:xfrm>
            <a:custGeom>
              <a:avLst/>
              <a:gdLst>
                <a:gd name="T0" fmla="*/ 147 w 148"/>
                <a:gd name="T1" fmla="*/ 39 h 94"/>
                <a:gd name="T2" fmla="*/ 147 w 148"/>
                <a:gd name="T3" fmla="*/ 39 h 94"/>
                <a:gd name="T4" fmla="*/ 137 w 148"/>
                <a:gd name="T5" fmla="*/ 39 h 94"/>
                <a:gd name="T6" fmla="*/ 117 w 148"/>
                <a:gd name="T7" fmla="*/ 53 h 94"/>
                <a:gd name="T8" fmla="*/ 108 w 148"/>
                <a:gd name="T9" fmla="*/ 33 h 94"/>
                <a:gd name="T10" fmla="*/ 100 w 148"/>
                <a:gd name="T11" fmla="*/ 27 h 94"/>
                <a:gd name="T12" fmla="*/ 78 w 148"/>
                <a:gd name="T13" fmla="*/ 35 h 94"/>
                <a:gd name="T14" fmla="*/ 75 w 148"/>
                <a:gd name="T15" fmla="*/ 53 h 94"/>
                <a:gd name="T16" fmla="*/ 61 w 148"/>
                <a:gd name="T17" fmla="*/ 68 h 94"/>
                <a:gd name="T18" fmla="*/ 75 w 148"/>
                <a:gd name="T19" fmla="*/ 70 h 94"/>
                <a:gd name="T20" fmla="*/ 38 w 148"/>
                <a:gd name="T21" fmla="*/ 93 h 94"/>
                <a:gd name="T22" fmla="*/ 4 w 148"/>
                <a:gd name="T23" fmla="*/ 93 h 94"/>
                <a:gd name="T24" fmla="*/ 4 w 148"/>
                <a:gd name="T25" fmla="*/ 83 h 94"/>
                <a:gd name="T26" fmla="*/ 21 w 148"/>
                <a:gd name="T27" fmla="*/ 83 h 94"/>
                <a:gd name="T28" fmla="*/ 64 w 148"/>
                <a:gd name="T29" fmla="*/ 56 h 94"/>
                <a:gd name="T30" fmla="*/ 73 w 148"/>
                <a:gd name="T31" fmla="*/ 33 h 94"/>
                <a:gd name="T32" fmla="*/ 73 w 148"/>
                <a:gd name="T33" fmla="*/ 24 h 94"/>
                <a:gd name="T34" fmla="*/ 80 w 148"/>
                <a:gd name="T35" fmla="*/ 10 h 94"/>
                <a:gd name="T36" fmla="*/ 46 w 148"/>
                <a:gd name="T37" fmla="*/ 10 h 94"/>
                <a:gd name="T38" fmla="*/ 0 w 148"/>
                <a:gd name="T39" fmla="*/ 33 h 94"/>
                <a:gd name="T40" fmla="*/ 6 w 148"/>
                <a:gd name="T41" fmla="*/ 27 h 94"/>
                <a:gd name="T42" fmla="*/ 36 w 148"/>
                <a:gd name="T43" fmla="*/ 3 h 94"/>
                <a:gd name="T44" fmla="*/ 73 w 148"/>
                <a:gd name="T45" fmla="*/ 0 h 94"/>
                <a:gd name="T46" fmla="*/ 110 w 148"/>
                <a:gd name="T47" fmla="*/ 10 h 94"/>
                <a:gd name="T48" fmla="*/ 119 w 148"/>
                <a:gd name="T49" fmla="*/ 33 h 94"/>
                <a:gd name="T50" fmla="*/ 119 w 148"/>
                <a:gd name="T51" fmla="*/ 39 h 94"/>
                <a:gd name="T52" fmla="*/ 142 w 148"/>
                <a:gd name="T53" fmla="*/ 24 h 94"/>
                <a:gd name="T54" fmla="*/ 147 w 148"/>
                <a:gd name="T55" fmla="*/ 39 h 94"/>
                <a:gd name="T56" fmla="*/ 147 w 148"/>
                <a:gd name="T57" fmla="*/ 39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8"/>
                <a:gd name="T88" fmla="*/ 0 h 94"/>
                <a:gd name="T89" fmla="*/ 148 w 148"/>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8" h="94">
                  <a:moveTo>
                    <a:pt x="147" y="39"/>
                  </a:moveTo>
                  <a:lnTo>
                    <a:pt x="147" y="39"/>
                  </a:lnTo>
                  <a:lnTo>
                    <a:pt x="137" y="39"/>
                  </a:lnTo>
                  <a:lnTo>
                    <a:pt x="117" y="53"/>
                  </a:lnTo>
                  <a:lnTo>
                    <a:pt x="108" y="33"/>
                  </a:lnTo>
                  <a:lnTo>
                    <a:pt x="100" y="27"/>
                  </a:lnTo>
                  <a:lnTo>
                    <a:pt x="78" y="35"/>
                  </a:lnTo>
                  <a:lnTo>
                    <a:pt x="75" y="53"/>
                  </a:lnTo>
                  <a:lnTo>
                    <a:pt x="61" y="68"/>
                  </a:lnTo>
                  <a:lnTo>
                    <a:pt x="75" y="70"/>
                  </a:lnTo>
                  <a:lnTo>
                    <a:pt x="38" y="93"/>
                  </a:lnTo>
                  <a:lnTo>
                    <a:pt x="4" y="93"/>
                  </a:lnTo>
                  <a:lnTo>
                    <a:pt x="4" y="83"/>
                  </a:lnTo>
                  <a:lnTo>
                    <a:pt x="21" y="83"/>
                  </a:lnTo>
                  <a:lnTo>
                    <a:pt x="64" y="56"/>
                  </a:lnTo>
                  <a:lnTo>
                    <a:pt x="73" y="33"/>
                  </a:lnTo>
                  <a:lnTo>
                    <a:pt x="73" y="24"/>
                  </a:lnTo>
                  <a:lnTo>
                    <a:pt x="80" y="10"/>
                  </a:lnTo>
                  <a:lnTo>
                    <a:pt x="46" y="10"/>
                  </a:lnTo>
                  <a:lnTo>
                    <a:pt x="0" y="33"/>
                  </a:lnTo>
                  <a:lnTo>
                    <a:pt x="6" y="27"/>
                  </a:lnTo>
                  <a:lnTo>
                    <a:pt x="36" y="3"/>
                  </a:lnTo>
                  <a:lnTo>
                    <a:pt x="73" y="0"/>
                  </a:lnTo>
                  <a:lnTo>
                    <a:pt x="110" y="10"/>
                  </a:lnTo>
                  <a:lnTo>
                    <a:pt x="119" y="33"/>
                  </a:lnTo>
                  <a:lnTo>
                    <a:pt x="119" y="39"/>
                  </a:lnTo>
                  <a:lnTo>
                    <a:pt x="142" y="24"/>
                  </a:lnTo>
                  <a:lnTo>
                    <a:pt x="147" y="39"/>
                  </a:lnTo>
                </a:path>
              </a:pathLst>
            </a:custGeom>
            <a:solidFill>
              <a:srgbClr val="000000"/>
            </a:solidFill>
            <a:ln w="12700" cap="rnd">
              <a:solidFill>
                <a:srgbClr val="000000"/>
              </a:solidFill>
              <a:round/>
              <a:headEnd/>
              <a:tailEnd/>
            </a:ln>
          </p:spPr>
          <p:txBody>
            <a:bodyPr/>
            <a:lstStyle/>
            <a:p>
              <a:endParaRPr lang="en-US"/>
            </a:p>
          </p:txBody>
        </p:sp>
        <p:sp>
          <p:nvSpPr>
            <p:cNvPr id="15404" name="Freeform 1063"/>
            <p:cNvSpPr>
              <a:spLocks/>
            </p:cNvSpPr>
            <p:nvPr/>
          </p:nvSpPr>
          <p:spPr bwMode="auto">
            <a:xfrm>
              <a:off x="4012" y="3194"/>
              <a:ext cx="127" cy="135"/>
            </a:xfrm>
            <a:custGeom>
              <a:avLst/>
              <a:gdLst>
                <a:gd name="T0" fmla="*/ 8 w 127"/>
                <a:gd name="T1" fmla="*/ 8 h 135"/>
                <a:gd name="T2" fmla="*/ 8 w 127"/>
                <a:gd name="T3" fmla="*/ 8 h 135"/>
                <a:gd name="T4" fmla="*/ 8 w 127"/>
                <a:gd name="T5" fmla="*/ 50 h 135"/>
                <a:gd name="T6" fmla="*/ 8 w 127"/>
                <a:gd name="T7" fmla="*/ 91 h 135"/>
                <a:gd name="T8" fmla="*/ 28 w 127"/>
                <a:gd name="T9" fmla="*/ 118 h 135"/>
                <a:gd name="T10" fmla="*/ 44 w 127"/>
                <a:gd name="T11" fmla="*/ 126 h 135"/>
                <a:gd name="T12" fmla="*/ 84 w 127"/>
                <a:gd name="T13" fmla="*/ 118 h 135"/>
                <a:gd name="T14" fmla="*/ 107 w 127"/>
                <a:gd name="T15" fmla="*/ 96 h 135"/>
                <a:gd name="T16" fmla="*/ 121 w 127"/>
                <a:gd name="T17" fmla="*/ 54 h 135"/>
                <a:gd name="T18" fmla="*/ 121 w 127"/>
                <a:gd name="T19" fmla="*/ 18 h 135"/>
                <a:gd name="T20" fmla="*/ 126 w 127"/>
                <a:gd name="T21" fmla="*/ 14 h 135"/>
                <a:gd name="T22" fmla="*/ 126 w 127"/>
                <a:gd name="T23" fmla="*/ 54 h 135"/>
                <a:gd name="T24" fmla="*/ 112 w 127"/>
                <a:gd name="T25" fmla="*/ 105 h 135"/>
                <a:gd name="T26" fmla="*/ 89 w 127"/>
                <a:gd name="T27" fmla="*/ 123 h 135"/>
                <a:gd name="T28" fmla="*/ 47 w 127"/>
                <a:gd name="T29" fmla="*/ 134 h 135"/>
                <a:gd name="T30" fmla="*/ 26 w 127"/>
                <a:gd name="T31" fmla="*/ 126 h 135"/>
                <a:gd name="T32" fmla="*/ 4 w 127"/>
                <a:gd name="T33" fmla="*/ 96 h 135"/>
                <a:gd name="T34" fmla="*/ 0 w 127"/>
                <a:gd name="T35" fmla="*/ 81 h 135"/>
                <a:gd name="T36" fmla="*/ 0 w 127"/>
                <a:gd name="T37" fmla="*/ 33 h 135"/>
                <a:gd name="T38" fmla="*/ 4 w 127"/>
                <a:gd name="T39" fmla="*/ 0 h 135"/>
                <a:gd name="T40" fmla="*/ 8 w 127"/>
                <a:gd name="T41" fmla="*/ 8 h 135"/>
                <a:gd name="T42" fmla="*/ 8 w 127"/>
                <a:gd name="T43" fmla="*/ 8 h 1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7"/>
                <a:gd name="T67" fmla="*/ 0 h 135"/>
                <a:gd name="T68" fmla="*/ 127 w 127"/>
                <a:gd name="T69" fmla="*/ 135 h 1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7" h="135">
                  <a:moveTo>
                    <a:pt x="8" y="8"/>
                  </a:moveTo>
                  <a:lnTo>
                    <a:pt x="8" y="8"/>
                  </a:lnTo>
                  <a:lnTo>
                    <a:pt x="8" y="50"/>
                  </a:lnTo>
                  <a:lnTo>
                    <a:pt x="8" y="91"/>
                  </a:lnTo>
                  <a:lnTo>
                    <a:pt x="28" y="118"/>
                  </a:lnTo>
                  <a:lnTo>
                    <a:pt x="44" y="126"/>
                  </a:lnTo>
                  <a:lnTo>
                    <a:pt x="84" y="118"/>
                  </a:lnTo>
                  <a:lnTo>
                    <a:pt x="107" y="96"/>
                  </a:lnTo>
                  <a:lnTo>
                    <a:pt x="121" y="54"/>
                  </a:lnTo>
                  <a:lnTo>
                    <a:pt x="121" y="18"/>
                  </a:lnTo>
                  <a:lnTo>
                    <a:pt x="126" y="14"/>
                  </a:lnTo>
                  <a:lnTo>
                    <a:pt x="126" y="54"/>
                  </a:lnTo>
                  <a:lnTo>
                    <a:pt x="112" y="105"/>
                  </a:lnTo>
                  <a:lnTo>
                    <a:pt x="89" y="123"/>
                  </a:lnTo>
                  <a:lnTo>
                    <a:pt x="47" y="134"/>
                  </a:lnTo>
                  <a:lnTo>
                    <a:pt x="26" y="126"/>
                  </a:lnTo>
                  <a:lnTo>
                    <a:pt x="4" y="96"/>
                  </a:lnTo>
                  <a:lnTo>
                    <a:pt x="0" y="81"/>
                  </a:lnTo>
                  <a:lnTo>
                    <a:pt x="0" y="33"/>
                  </a:lnTo>
                  <a:lnTo>
                    <a:pt x="4" y="0"/>
                  </a:lnTo>
                  <a:lnTo>
                    <a:pt x="8" y="8"/>
                  </a:lnTo>
                </a:path>
              </a:pathLst>
            </a:custGeom>
            <a:solidFill>
              <a:srgbClr val="000000"/>
            </a:solidFill>
            <a:ln w="12700" cap="rnd">
              <a:solidFill>
                <a:srgbClr val="000000"/>
              </a:solidFill>
              <a:round/>
              <a:headEnd/>
              <a:tailEnd/>
            </a:ln>
          </p:spPr>
          <p:txBody>
            <a:bodyPr/>
            <a:lstStyle/>
            <a:p>
              <a:endParaRPr lang="en-US"/>
            </a:p>
          </p:txBody>
        </p:sp>
        <p:sp>
          <p:nvSpPr>
            <p:cNvPr id="15405" name="Freeform 1064"/>
            <p:cNvSpPr>
              <a:spLocks/>
            </p:cNvSpPr>
            <p:nvPr/>
          </p:nvSpPr>
          <p:spPr bwMode="auto">
            <a:xfrm>
              <a:off x="4016" y="3204"/>
              <a:ext cx="27" cy="21"/>
            </a:xfrm>
            <a:custGeom>
              <a:avLst/>
              <a:gdLst>
                <a:gd name="T0" fmla="*/ 0 w 27"/>
                <a:gd name="T1" fmla="*/ 20 h 21"/>
                <a:gd name="T2" fmla="*/ 0 w 27"/>
                <a:gd name="T3" fmla="*/ 20 h 21"/>
                <a:gd name="T4" fmla="*/ 26 w 27"/>
                <a:gd name="T5" fmla="*/ 0 h 21"/>
                <a:gd name="T6" fmla="*/ 4 w 27"/>
                <a:gd name="T7" fmla="*/ 4 h 21"/>
                <a:gd name="T8" fmla="*/ 0 w 27"/>
                <a:gd name="T9" fmla="*/ 20 h 21"/>
                <a:gd name="T10" fmla="*/ 0 w 27"/>
                <a:gd name="T11" fmla="*/ 20 h 21"/>
                <a:gd name="T12" fmla="*/ 0 60000 65536"/>
                <a:gd name="T13" fmla="*/ 0 60000 65536"/>
                <a:gd name="T14" fmla="*/ 0 60000 65536"/>
                <a:gd name="T15" fmla="*/ 0 60000 65536"/>
                <a:gd name="T16" fmla="*/ 0 60000 65536"/>
                <a:gd name="T17" fmla="*/ 0 60000 65536"/>
                <a:gd name="T18" fmla="*/ 0 w 27"/>
                <a:gd name="T19" fmla="*/ 0 h 21"/>
                <a:gd name="T20" fmla="*/ 27 w 2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7" h="21">
                  <a:moveTo>
                    <a:pt x="0" y="20"/>
                  </a:moveTo>
                  <a:lnTo>
                    <a:pt x="0" y="20"/>
                  </a:lnTo>
                  <a:lnTo>
                    <a:pt x="26" y="0"/>
                  </a:lnTo>
                  <a:lnTo>
                    <a:pt x="4" y="4"/>
                  </a:lnTo>
                  <a:lnTo>
                    <a:pt x="0" y="20"/>
                  </a:lnTo>
                </a:path>
              </a:pathLst>
            </a:custGeom>
            <a:solidFill>
              <a:srgbClr val="000000"/>
            </a:solidFill>
            <a:ln w="12700" cap="rnd">
              <a:solidFill>
                <a:srgbClr val="000000"/>
              </a:solidFill>
              <a:round/>
              <a:headEnd/>
              <a:tailEnd/>
            </a:ln>
          </p:spPr>
          <p:txBody>
            <a:bodyPr/>
            <a:lstStyle/>
            <a:p>
              <a:endParaRPr lang="en-US"/>
            </a:p>
          </p:txBody>
        </p:sp>
        <p:sp>
          <p:nvSpPr>
            <p:cNvPr id="15406" name="Freeform 1065"/>
            <p:cNvSpPr>
              <a:spLocks/>
            </p:cNvSpPr>
            <p:nvPr/>
          </p:nvSpPr>
          <p:spPr bwMode="auto">
            <a:xfrm>
              <a:off x="3862" y="3190"/>
              <a:ext cx="154" cy="47"/>
            </a:xfrm>
            <a:custGeom>
              <a:avLst/>
              <a:gdLst>
                <a:gd name="T0" fmla="*/ 150 w 154"/>
                <a:gd name="T1" fmla="*/ 34 h 47"/>
                <a:gd name="T2" fmla="*/ 150 w 154"/>
                <a:gd name="T3" fmla="*/ 34 h 47"/>
                <a:gd name="T4" fmla="*/ 0 w 154"/>
                <a:gd name="T5" fmla="*/ 0 h 47"/>
                <a:gd name="T6" fmla="*/ 4 w 154"/>
                <a:gd name="T7" fmla="*/ 8 h 47"/>
                <a:gd name="T8" fmla="*/ 153 w 154"/>
                <a:gd name="T9" fmla="*/ 46 h 47"/>
                <a:gd name="T10" fmla="*/ 150 w 154"/>
                <a:gd name="T11" fmla="*/ 34 h 47"/>
                <a:gd name="T12" fmla="*/ 150 w 154"/>
                <a:gd name="T13" fmla="*/ 34 h 47"/>
                <a:gd name="T14" fmla="*/ 0 60000 65536"/>
                <a:gd name="T15" fmla="*/ 0 60000 65536"/>
                <a:gd name="T16" fmla="*/ 0 60000 65536"/>
                <a:gd name="T17" fmla="*/ 0 60000 65536"/>
                <a:gd name="T18" fmla="*/ 0 60000 65536"/>
                <a:gd name="T19" fmla="*/ 0 60000 65536"/>
                <a:gd name="T20" fmla="*/ 0 60000 65536"/>
                <a:gd name="T21" fmla="*/ 0 w 154"/>
                <a:gd name="T22" fmla="*/ 0 h 47"/>
                <a:gd name="T23" fmla="*/ 154 w 154"/>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 h="47">
                  <a:moveTo>
                    <a:pt x="150" y="34"/>
                  </a:moveTo>
                  <a:lnTo>
                    <a:pt x="150" y="34"/>
                  </a:lnTo>
                  <a:lnTo>
                    <a:pt x="0" y="0"/>
                  </a:lnTo>
                  <a:lnTo>
                    <a:pt x="4" y="8"/>
                  </a:lnTo>
                  <a:lnTo>
                    <a:pt x="153" y="46"/>
                  </a:lnTo>
                  <a:lnTo>
                    <a:pt x="150" y="34"/>
                  </a:lnTo>
                </a:path>
              </a:pathLst>
            </a:custGeom>
            <a:solidFill>
              <a:srgbClr val="000000"/>
            </a:solidFill>
            <a:ln w="12700" cap="rnd">
              <a:solidFill>
                <a:srgbClr val="000000"/>
              </a:solidFill>
              <a:round/>
              <a:headEnd/>
              <a:tailEnd/>
            </a:ln>
          </p:spPr>
          <p:txBody>
            <a:bodyPr/>
            <a:lstStyle/>
            <a:p>
              <a:endParaRPr lang="en-US"/>
            </a:p>
          </p:txBody>
        </p:sp>
        <p:sp>
          <p:nvSpPr>
            <p:cNvPr id="15407" name="Freeform 1066"/>
            <p:cNvSpPr>
              <a:spLocks/>
            </p:cNvSpPr>
            <p:nvPr/>
          </p:nvSpPr>
          <p:spPr bwMode="auto">
            <a:xfrm>
              <a:off x="3566" y="2781"/>
              <a:ext cx="759" cy="372"/>
            </a:xfrm>
            <a:custGeom>
              <a:avLst/>
              <a:gdLst>
                <a:gd name="T0" fmla="*/ 225 w 759"/>
                <a:gd name="T1" fmla="*/ 72 h 372"/>
                <a:gd name="T2" fmla="*/ 287 w 759"/>
                <a:gd name="T3" fmla="*/ 77 h 372"/>
                <a:gd name="T4" fmla="*/ 287 w 759"/>
                <a:gd name="T5" fmla="*/ 117 h 372"/>
                <a:gd name="T6" fmla="*/ 344 w 759"/>
                <a:gd name="T7" fmla="*/ 126 h 372"/>
                <a:gd name="T8" fmla="*/ 348 w 759"/>
                <a:gd name="T9" fmla="*/ 157 h 372"/>
                <a:gd name="T10" fmla="*/ 362 w 759"/>
                <a:gd name="T11" fmla="*/ 169 h 372"/>
                <a:gd name="T12" fmla="*/ 398 w 759"/>
                <a:gd name="T13" fmla="*/ 143 h 372"/>
                <a:gd name="T14" fmla="*/ 416 w 759"/>
                <a:gd name="T15" fmla="*/ 175 h 372"/>
                <a:gd name="T16" fmla="*/ 434 w 759"/>
                <a:gd name="T17" fmla="*/ 202 h 372"/>
                <a:gd name="T18" fmla="*/ 445 w 759"/>
                <a:gd name="T19" fmla="*/ 225 h 372"/>
                <a:gd name="T20" fmla="*/ 567 w 759"/>
                <a:gd name="T21" fmla="*/ 232 h 372"/>
                <a:gd name="T22" fmla="*/ 567 w 759"/>
                <a:gd name="T23" fmla="*/ 198 h 372"/>
                <a:gd name="T24" fmla="*/ 567 w 759"/>
                <a:gd name="T25" fmla="*/ 172 h 372"/>
                <a:gd name="T26" fmla="*/ 446 w 759"/>
                <a:gd name="T27" fmla="*/ 151 h 372"/>
                <a:gd name="T28" fmla="*/ 428 w 759"/>
                <a:gd name="T29" fmla="*/ 135 h 372"/>
                <a:gd name="T30" fmla="*/ 402 w 759"/>
                <a:gd name="T31" fmla="*/ 108 h 372"/>
                <a:gd name="T32" fmla="*/ 371 w 759"/>
                <a:gd name="T33" fmla="*/ 79 h 372"/>
                <a:gd name="T34" fmla="*/ 341 w 759"/>
                <a:gd name="T35" fmla="*/ 64 h 372"/>
                <a:gd name="T36" fmla="*/ 301 w 759"/>
                <a:gd name="T37" fmla="*/ 43 h 372"/>
                <a:gd name="T38" fmla="*/ 258 w 759"/>
                <a:gd name="T39" fmla="*/ 15 h 372"/>
                <a:gd name="T40" fmla="*/ 434 w 759"/>
                <a:gd name="T41" fmla="*/ 3 h 372"/>
                <a:gd name="T42" fmla="*/ 572 w 759"/>
                <a:gd name="T43" fmla="*/ 82 h 372"/>
                <a:gd name="T44" fmla="*/ 641 w 759"/>
                <a:gd name="T45" fmla="*/ 140 h 372"/>
                <a:gd name="T46" fmla="*/ 650 w 759"/>
                <a:gd name="T47" fmla="*/ 150 h 372"/>
                <a:gd name="T48" fmla="*/ 650 w 759"/>
                <a:gd name="T49" fmla="*/ 184 h 372"/>
                <a:gd name="T50" fmla="*/ 650 w 759"/>
                <a:gd name="T51" fmla="*/ 195 h 372"/>
                <a:gd name="T52" fmla="*/ 662 w 759"/>
                <a:gd name="T53" fmla="*/ 250 h 372"/>
                <a:gd name="T54" fmla="*/ 650 w 759"/>
                <a:gd name="T55" fmla="*/ 271 h 372"/>
                <a:gd name="T56" fmla="*/ 621 w 759"/>
                <a:gd name="T57" fmla="*/ 271 h 372"/>
                <a:gd name="T58" fmla="*/ 660 w 759"/>
                <a:gd name="T59" fmla="*/ 320 h 372"/>
                <a:gd name="T60" fmla="*/ 731 w 759"/>
                <a:gd name="T61" fmla="*/ 278 h 372"/>
                <a:gd name="T62" fmla="*/ 749 w 759"/>
                <a:gd name="T63" fmla="*/ 198 h 372"/>
                <a:gd name="T64" fmla="*/ 718 w 759"/>
                <a:gd name="T65" fmla="*/ 146 h 372"/>
                <a:gd name="T66" fmla="*/ 758 w 759"/>
                <a:gd name="T67" fmla="*/ 204 h 372"/>
                <a:gd name="T68" fmla="*/ 734 w 759"/>
                <a:gd name="T69" fmla="*/ 295 h 372"/>
                <a:gd name="T70" fmla="*/ 635 w 759"/>
                <a:gd name="T71" fmla="*/ 368 h 372"/>
                <a:gd name="T72" fmla="*/ 558 w 759"/>
                <a:gd name="T73" fmla="*/ 362 h 372"/>
                <a:gd name="T74" fmla="*/ 530 w 759"/>
                <a:gd name="T75" fmla="*/ 303 h 372"/>
                <a:gd name="T76" fmla="*/ 523 w 759"/>
                <a:gd name="T77" fmla="*/ 253 h 372"/>
                <a:gd name="T78" fmla="*/ 466 w 759"/>
                <a:gd name="T79" fmla="*/ 247 h 372"/>
                <a:gd name="T80" fmla="*/ 393 w 759"/>
                <a:gd name="T81" fmla="*/ 227 h 372"/>
                <a:gd name="T82" fmla="*/ 340 w 759"/>
                <a:gd name="T83" fmla="*/ 181 h 372"/>
                <a:gd name="T84" fmla="*/ 305 w 759"/>
                <a:gd name="T85" fmla="*/ 208 h 372"/>
                <a:gd name="T86" fmla="*/ 221 w 759"/>
                <a:gd name="T87" fmla="*/ 255 h 372"/>
                <a:gd name="T88" fmla="*/ 94 w 759"/>
                <a:gd name="T89" fmla="*/ 349 h 372"/>
                <a:gd name="T90" fmla="*/ 262 w 759"/>
                <a:gd name="T91" fmla="*/ 218 h 372"/>
                <a:gd name="T92" fmla="*/ 258 w 759"/>
                <a:gd name="T93" fmla="*/ 175 h 372"/>
                <a:gd name="T94" fmla="*/ 225 w 759"/>
                <a:gd name="T95" fmla="*/ 150 h 372"/>
                <a:gd name="T96" fmla="*/ 166 w 759"/>
                <a:gd name="T97" fmla="*/ 150 h 372"/>
                <a:gd name="T98" fmla="*/ 225 w 759"/>
                <a:gd name="T99" fmla="*/ 99 h 372"/>
                <a:gd name="T100" fmla="*/ 185 w 759"/>
                <a:gd name="T101" fmla="*/ 82 h 372"/>
                <a:gd name="T102" fmla="*/ 127 w 759"/>
                <a:gd name="T103" fmla="*/ 99 h 372"/>
                <a:gd name="T104" fmla="*/ 123 w 759"/>
                <a:gd name="T105" fmla="*/ 77 h 372"/>
                <a:gd name="T106" fmla="*/ 11 w 759"/>
                <a:gd name="T107" fmla="*/ 239 h 372"/>
                <a:gd name="T108" fmla="*/ 0 w 759"/>
                <a:gd name="T109" fmla="*/ 235 h 372"/>
                <a:gd name="T110" fmla="*/ 63 w 759"/>
                <a:gd name="T111" fmla="*/ 102 h 372"/>
                <a:gd name="T112" fmla="*/ 223 w 759"/>
                <a:gd name="T113" fmla="*/ 25 h 372"/>
                <a:gd name="T114" fmla="*/ 215 w 759"/>
                <a:gd name="T115" fmla="*/ 64 h 372"/>
                <a:gd name="T116" fmla="*/ 225 w 759"/>
                <a:gd name="T117" fmla="*/ 72 h 3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9"/>
                <a:gd name="T178" fmla="*/ 0 h 372"/>
                <a:gd name="T179" fmla="*/ 759 w 759"/>
                <a:gd name="T180" fmla="*/ 372 h 3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9" h="372">
                  <a:moveTo>
                    <a:pt x="225" y="72"/>
                  </a:moveTo>
                  <a:lnTo>
                    <a:pt x="225" y="72"/>
                  </a:lnTo>
                  <a:lnTo>
                    <a:pt x="254" y="97"/>
                  </a:lnTo>
                  <a:lnTo>
                    <a:pt x="287" y="77"/>
                  </a:lnTo>
                  <a:lnTo>
                    <a:pt x="301" y="93"/>
                  </a:lnTo>
                  <a:lnTo>
                    <a:pt x="287" y="117"/>
                  </a:lnTo>
                  <a:lnTo>
                    <a:pt x="317" y="140"/>
                  </a:lnTo>
                  <a:lnTo>
                    <a:pt x="344" y="126"/>
                  </a:lnTo>
                  <a:lnTo>
                    <a:pt x="334" y="150"/>
                  </a:lnTo>
                  <a:lnTo>
                    <a:pt x="348" y="157"/>
                  </a:lnTo>
                  <a:lnTo>
                    <a:pt x="380" y="140"/>
                  </a:lnTo>
                  <a:lnTo>
                    <a:pt x="362" y="169"/>
                  </a:lnTo>
                  <a:lnTo>
                    <a:pt x="389" y="143"/>
                  </a:lnTo>
                  <a:lnTo>
                    <a:pt x="398" y="143"/>
                  </a:lnTo>
                  <a:lnTo>
                    <a:pt x="371" y="190"/>
                  </a:lnTo>
                  <a:lnTo>
                    <a:pt x="416" y="175"/>
                  </a:lnTo>
                  <a:lnTo>
                    <a:pt x="389" y="202"/>
                  </a:lnTo>
                  <a:lnTo>
                    <a:pt x="434" y="202"/>
                  </a:lnTo>
                  <a:lnTo>
                    <a:pt x="414" y="215"/>
                  </a:lnTo>
                  <a:lnTo>
                    <a:pt x="445" y="225"/>
                  </a:lnTo>
                  <a:lnTo>
                    <a:pt x="506" y="225"/>
                  </a:lnTo>
                  <a:lnTo>
                    <a:pt x="567" y="232"/>
                  </a:lnTo>
                  <a:lnTo>
                    <a:pt x="587" y="255"/>
                  </a:lnTo>
                  <a:lnTo>
                    <a:pt x="567" y="198"/>
                  </a:lnTo>
                  <a:lnTo>
                    <a:pt x="525" y="172"/>
                  </a:lnTo>
                  <a:lnTo>
                    <a:pt x="567" y="172"/>
                  </a:lnTo>
                  <a:lnTo>
                    <a:pt x="530" y="151"/>
                  </a:lnTo>
                  <a:lnTo>
                    <a:pt x="446" y="151"/>
                  </a:lnTo>
                  <a:lnTo>
                    <a:pt x="474" y="135"/>
                  </a:lnTo>
                  <a:lnTo>
                    <a:pt x="428" y="135"/>
                  </a:lnTo>
                  <a:lnTo>
                    <a:pt x="445" y="117"/>
                  </a:lnTo>
                  <a:lnTo>
                    <a:pt x="402" y="108"/>
                  </a:lnTo>
                  <a:lnTo>
                    <a:pt x="462" y="87"/>
                  </a:lnTo>
                  <a:lnTo>
                    <a:pt x="371" y="79"/>
                  </a:lnTo>
                  <a:lnTo>
                    <a:pt x="432" y="60"/>
                  </a:lnTo>
                  <a:lnTo>
                    <a:pt x="341" y="64"/>
                  </a:lnTo>
                  <a:lnTo>
                    <a:pt x="432" y="35"/>
                  </a:lnTo>
                  <a:lnTo>
                    <a:pt x="301" y="43"/>
                  </a:lnTo>
                  <a:lnTo>
                    <a:pt x="371" y="15"/>
                  </a:lnTo>
                  <a:lnTo>
                    <a:pt x="258" y="15"/>
                  </a:lnTo>
                  <a:lnTo>
                    <a:pt x="350" y="0"/>
                  </a:lnTo>
                  <a:lnTo>
                    <a:pt x="434" y="3"/>
                  </a:lnTo>
                  <a:lnTo>
                    <a:pt x="511" y="25"/>
                  </a:lnTo>
                  <a:lnTo>
                    <a:pt x="572" y="82"/>
                  </a:lnTo>
                  <a:lnTo>
                    <a:pt x="615" y="122"/>
                  </a:lnTo>
                  <a:lnTo>
                    <a:pt x="641" y="140"/>
                  </a:lnTo>
                  <a:lnTo>
                    <a:pt x="674" y="150"/>
                  </a:lnTo>
                  <a:lnTo>
                    <a:pt x="650" y="150"/>
                  </a:lnTo>
                  <a:lnTo>
                    <a:pt x="615" y="146"/>
                  </a:lnTo>
                  <a:lnTo>
                    <a:pt x="650" y="184"/>
                  </a:lnTo>
                  <a:lnTo>
                    <a:pt x="674" y="195"/>
                  </a:lnTo>
                  <a:lnTo>
                    <a:pt x="650" y="195"/>
                  </a:lnTo>
                  <a:lnTo>
                    <a:pt x="662" y="223"/>
                  </a:lnTo>
                  <a:lnTo>
                    <a:pt x="662" y="250"/>
                  </a:lnTo>
                  <a:lnTo>
                    <a:pt x="626" y="230"/>
                  </a:lnTo>
                  <a:lnTo>
                    <a:pt x="650" y="271"/>
                  </a:lnTo>
                  <a:lnTo>
                    <a:pt x="634" y="283"/>
                  </a:lnTo>
                  <a:lnTo>
                    <a:pt x="621" y="271"/>
                  </a:lnTo>
                  <a:lnTo>
                    <a:pt x="624" y="298"/>
                  </a:lnTo>
                  <a:lnTo>
                    <a:pt x="660" y="320"/>
                  </a:lnTo>
                  <a:lnTo>
                    <a:pt x="683" y="317"/>
                  </a:lnTo>
                  <a:lnTo>
                    <a:pt x="731" y="278"/>
                  </a:lnTo>
                  <a:lnTo>
                    <a:pt x="748" y="239"/>
                  </a:lnTo>
                  <a:lnTo>
                    <a:pt x="749" y="198"/>
                  </a:lnTo>
                  <a:lnTo>
                    <a:pt x="739" y="169"/>
                  </a:lnTo>
                  <a:lnTo>
                    <a:pt x="718" y="146"/>
                  </a:lnTo>
                  <a:lnTo>
                    <a:pt x="748" y="172"/>
                  </a:lnTo>
                  <a:lnTo>
                    <a:pt x="758" y="204"/>
                  </a:lnTo>
                  <a:lnTo>
                    <a:pt x="754" y="255"/>
                  </a:lnTo>
                  <a:lnTo>
                    <a:pt x="734" y="295"/>
                  </a:lnTo>
                  <a:lnTo>
                    <a:pt x="688" y="339"/>
                  </a:lnTo>
                  <a:lnTo>
                    <a:pt x="635" y="368"/>
                  </a:lnTo>
                  <a:lnTo>
                    <a:pt x="592" y="371"/>
                  </a:lnTo>
                  <a:lnTo>
                    <a:pt x="558" y="362"/>
                  </a:lnTo>
                  <a:lnTo>
                    <a:pt x="536" y="333"/>
                  </a:lnTo>
                  <a:lnTo>
                    <a:pt x="530" y="303"/>
                  </a:lnTo>
                  <a:lnTo>
                    <a:pt x="531" y="271"/>
                  </a:lnTo>
                  <a:lnTo>
                    <a:pt x="523" y="253"/>
                  </a:lnTo>
                  <a:lnTo>
                    <a:pt x="503" y="247"/>
                  </a:lnTo>
                  <a:lnTo>
                    <a:pt x="466" y="247"/>
                  </a:lnTo>
                  <a:lnTo>
                    <a:pt x="423" y="242"/>
                  </a:lnTo>
                  <a:lnTo>
                    <a:pt x="393" y="227"/>
                  </a:lnTo>
                  <a:lnTo>
                    <a:pt x="364" y="202"/>
                  </a:lnTo>
                  <a:lnTo>
                    <a:pt x="340" y="181"/>
                  </a:lnTo>
                  <a:lnTo>
                    <a:pt x="305" y="175"/>
                  </a:lnTo>
                  <a:lnTo>
                    <a:pt x="305" y="208"/>
                  </a:lnTo>
                  <a:lnTo>
                    <a:pt x="283" y="230"/>
                  </a:lnTo>
                  <a:lnTo>
                    <a:pt x="221" y="255"/>
                  </a:lnTo>
                  <a:lnTo>
                    <a:pt x="128" y="309"/>
                  </a:lnTo>
                  <a:lnTo>
                    <a:pt x="94" y="349"/>
                  </a:lnTo>
                  <a:lnTo>
                    <a:pt x="124" y="301"/>
                  </a:lnTo>
                  <a:lnTo>
                    <a:pt x="262" y="218"/>
                  </a:lnTo>
                  <a:lnTo>
                    <a:pt x="290" y="175"/>
                  </a:lnTo>
                  <a:lnTo>
                    <a:pt x="258" y="175"/>
                  </a:lnTo>
                  <a:lnTo>
                    <a:pt x="271" y="150"/>
                  </a:lnTo>
                  <a:lnTo>
                    <a:pt x="225" y="150"/>
                  </a:lnTo>
                  <a:lnTo>
                    <a:pt x="241" y="129"/>
                  </a:lnTo>
                  <a:lnTo>
                    <a:pt x="166" y="150"/>
                  </a:lnTo>
                  <a:lnTo>
                    <a:pt x="160" y="140"/>
                  </a:lnTo>
                  <a:lnTo>
                    <a:pt x="225" y="99"/>
                  </a:lnTo>
                  <a:lnTo>
                    <a:pt x="120" y="138"/>
                  </a:lnTo>
                  <a:lnTo>
                    <a:pt x="185" y="82"/>
                  </a:lnTo>
                  <a:lnTo>
                    <a:pt x="94" y="132"/>
                  </a:lnTo>
                  <a:lnTo>
                    <a:pt x="127" y="99"/>
                  </a:lnTo>
                  <a:lnTo>
                    <a:pt x="178" y="67"/>
                  </a:lnTo>
                  <a:lnTo>
                    <a:pt x="123" y="77"/>
                  </a:lnTo>
                  <a:lnTo>
                    <a:pt x="60" y="129"/>
                  </a:lnTo>
                  <a:lnTo>
                    <a:pt x="11" y="239"/>
                  </a:lnTo>
                  <a:lnTo>
                    <a:pt x="11" y="333"/>
                  </a:lnTo>
                  <a:lnTo>
                    <a:pt x="0" y="235"/>
                  </a:lnTo>
                  <a:lnTo>
                    <a:pt x="32" y="135"/>
                  </a:lnTo>
                  <a:lnTo>
                    <a:pt x="63" y="102"/>
                  </a:lnTo>
                  <a:lnTo>
                    <a:pt x="162" y="32"/>
                  </a:lnTo>
                  <a:lnTo>
                    <a:pt x="223" y="25"/>
                  </a:lnTo>
                  <a:lnTo>
                    <a:pt x="194" y="43"/>
                  </a:lnTo>
                  <a:lnTo>
                    <a:pt x="215" y="64"/>
                  </a:lnTo>
                  <a:lnTo>
                    <a:pt x="239" y="61"/>
                  </a:lnTo>
                  <a:lnTo>
                    <a:pt x="225" y="72"/>
                  </a:lnTo>
                </a:path>
              </a:pathLst>
            </a:custGeom>
            <a:solidFill>
              <a:srgbClr val="000000"/>
            </a:solidFill>
            <a:ln w="12700" cap="rnd">
              <a:solidFill>
                <a:srgbClr val="000000"/>
              </a:solidFill>
              <a:round/>
              <a:headEnd/>
              <a:tailEnd/>
            </a:ln>
          </p:spPr>
          <p:txBody>
            <a:bodyPr/>
            <a:lstStyle/>
            <a:p>
              <a:endParaRPr lang="en-US"/>
            </a:p>
          </p:txBody>
        </p:sp>
        <p:sp>
          <p:nvSpPr>
            <p:cNvPr id="15408" name="Freeform 1067"/>
            <p:cNvSpPr>
              <a:spLocks/>
            </p:cNvSpPr>
            <p:nvPr/>
          </p:nvSpPr>
          <p:spPr bwMode="auto">
            <a:xfrm>
              <a:off x="3690" y="2999"/>
              <a:ext cx="194" cy="252"/>
            </a:xfrm>
            <a:custGeom>
              <a:avLst/>
              <a:gdLst>
                <a:gd name="T0" fmla="*/ 172 w 194"/>
                <a:gd name="T1" fmla="*/ 0 h 252"/>
                <a:gd name="T2" fmla="*/ 172 w 194"/>
                <a:gd name="T3" fmla="*/ 0 h 252"/>
                <a:gd name="T4" fmla="*/ 193 w 194"/>
                <a:gd name="T5" fmla="*/ 17 h 252"/>
                <a:gd name="T6" fmla="*/ 163 w 194"/>
                <a:gd name="T7" fmla="*/ 62 h 252"/>
                <a:gd name="T8" fmla="*/ 163 w 194"/>
                <a:gd name="T9" fmla="*/ 99 h 252"/>
                <a:gd name="T10" fmla="*/ 153 w 194"/>
                <a:gd name="T11" fmla="*/ 137 h 252"/>
                <a:gd name="T12" fmla="*/ 177 w 194"/>
                <a:gd name="T13" fmla="*/ 195 h 252"/>
                <a:gd name="T14" fmla="*/ 166 w 194"/>
                <a:gd name="T15" fmla="*/ 251 h 252"/>
                <a:gd name="T16" fmla="*/ 168 w 194"/>
                <a:gd name="T17" fmla="*/ 195 h 252"/>
                <a:gd name="T18" fmla="*/ 147 w 194"/>
                <a:gd name="T19" fmla="*/ 140 h 252"/>
                <a:gd name="T20" fmla="*/ 111 w 194"/>
                <a:gd name="T21" fmla="*/ 140 h 252"/>
                <a:gd name="T22" fmla="*/ 149 w 194"/>
                <a:gd name="T23" fmla="*/ 102 h 252"/>
                <a:gd name="T24" fmla="*/ 117 w 194"/>
                <a:gd name="T25" fmla="*/ 91 h 252"/>
                <a:gd name="T26" fmla="*/ 78 w 194"/>
                <a:gd name="T27" fmla="*/ 99 h 252"/>
                <a:gd name="T28" fmla="*/ 41 w 194"/>
                <a:gd name="T29" fmla="*/ 99 h 252"/>
                <a:gd name="T30" fmla="*/ 0 w 194"/>
                <a:gd name="T31" fmla="*/ 117 h 252"/>
                <a:gd name="T32" fmla="*/ 64 w 194"/>
                <a:gd name="T33" fmla="*/ 77 h 252"/>
                <a:gd name="T34" fmla="*/ 144 w 194"/>
                <a:gd name="T35" fmla="*/ 65 h 252"/>
                <a:gd name="T36" fmla="*/ 172 w 194"/>
                <a:gd name="T37" fmla="*/ 29 h 252"/>
                <a:gd name="T38" fmla="*/ 130 w 194"/>
                <a:gd name="T39" fmla="*/ 42 h 252"/>
                <a:gd name="T40" fmla="*/ 159 w 194"/>
                <a:gd name="T41" fmla="*/ 9 h 252"/>
                <a:gd name="T42" fmla="*/ 172 w 194"/>
                <a:gd name="T43" fmla="*/ 0 h 252"/>
                <a:gd name="T44" fmla="*/ 172 w 194"/>
                <a:gd name="T45" fmla="*/ 0 h 2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4"/>
                <a:gd name="T70" fmla="*/ 0 h 252"/>
                <a:gd name="T71" fmla="*/ 194 w 194"/>
                <a:gd name="T72" fmla="*/ 252 h 2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4" h="252">
                  <a:moveTo>
                    <a:pt x="172" y="0"/>
                  </a:moveTo>
                  <a:lnTo>
                    <a:pt x="172" y="0"/>
                  </a:lnTo>
                  <a:lnTo>
                    <a:pt x="193" y="17"/>
                  </a:lnTo>
                  <a:lnTo>
                    <a:pt x="163" y="62"/>
                  </a:lnTo>
                  <a:lnTo>
                    <a:pt x="163" y="99"/>
                  </a:lnTo>
                  <a:lnTo>
                    <a:pt x="153" y="137"/>
                  </a:lnTo>
                  <a:lnTo>
                    <a:pt x="177" y="195"/>
                  </a:lnTo>
                  <a:lnTo>
                    <a:pt x="166" y="251"/>
                  </a:lnTo>
                  <a:lnTo>
                    <a:pt x="168" y="195"/>
                  </a:lnTo>
                  <a:lnTo>
                    <a:pt x="147" y="140"/>
                  </a:lnTo>
                  <a:lnTo>
                    <a:pt x="111" y="140"/>
                  </a:lnTo>
                  <a:lnTo>
                    <a:pt x="149" y="102"/>
                  </a:lnTo>
                  <a:lnTo>
                    <a:pt x="117" y="91"/>
                  </a:lnTo>
                  <a:lnTo>
                    <a:pt x="78" y="99"/>
                  </a:lnTo>
                  <a:lnTo>
                    <a:pt x="41" y="99"/>
                  </a:lnTo>
                  <a:lnTo>
                    <a:pt x="0" y="117"/>
                  </a:lnTo>
                  <a:lnTo>
                    <a:pt x="64" y="77"/>
                  </a:lnTo>
                  <a:lnTo>
                    <a:pt x="144" y="65"/>
                  </a:lnTo>
                  <a:lnTo>
                    <a:pt x="172" y="29"/>
                  </a:lnTo>
                  <a:lnTo>
                    <a:pt x="130" y="42"/>
                  </a:lnTo>
                  <a:lnTo>
                    <a:pt x="159" y="9"/>
                  </a:lnTo>
                  <a:lnTo>
                    <a:pt x="172" y="0"/>
                  </a:lnTo>
                </a:path>
              </a:pathLst>
            </a:custGeom>
            <a:solidFill>
              <a:srgbClr val="000000"/>
            </a:solidFill>
            <a:ln w="12700" cap="rnd">
              <a:solidFill>
                <a:srgbClr val="000000"/>
              </a:solidFill>
              <a:round/>
              <a:headEnd/>
              <a:tailEnd/>
            </a:ln>
          </p:spPr>
          <p:txBody>
            <a:bodyPr/>
            <a:lstStyle/>
            <a:p>
              <a:endParaRPr lang="en-US"/>
            </a:p>
          </p:txBody>
        </p:sp>
        <p:sp>
          <p:nvSpPr>
            <p:cNvPr id="15409" name="Freeform 1068"/>
            <p:cNvSpPr>
              <a:spLocks/>
            </p:cNvSpPr>
            <p:nvPr/>
          </p:nvSpPr>
          <p:spPr bwMode="auto">
            <a:xfrm>
              <a:off x="3436" y="3143"/>
              <a:ext cx="559" cy="498"/>
            </a:xfrm>
            <a:custGeom>
              <a:avLst/>
              <a:gdLst>
                <a:gd name="T0" fmla="*/ 403 w 559"/>
                <a:gd name="T1" fmla="*/ 0 h 498"/>
                <a:gd name="T2" fmla="*/ 315 w 559"/>
                <a:gd name="T3" fmla="*/ 26 h 498"/>
                <a:gd name="T4" fmla="*/ 282 w 559"/>
                <a:gd name="T5" fmla="*/ 96 h 498"/>
                <a:gd name="T6" fmla="*/ 315 w 559"/>
                <a:gd name="T7" fmla="*/ 206 h 498"/>
                <a:gd name="T8" fmla="*/ 299 w 559"/>
                <a:gd name="T9" fmla="*/ 224 h 498"/>
                <a:gd name="T10" fmla="*/ 299 w 559"/>
                <a:gd name="T11" fmla="*/ 267 h 498"/>
                <a:gd name="T12" fmla="*/ 396 w 559"/>
                <a:gd name="T13" fmla="*/ 346 h 498"/>
                <a:gd name="T14" fmla="*/ 282 w 559"/>
                <a:gd name="T15" fmla="*/ 287 h 498"/>
                <a:gd name="T16" fmla="*/ 295 w 559"/>
                <a:gd name="T17" fmla="*/ 346 h 498"/>
                <a:gd name="T18" fmla="*/ 217 w 559"/>
                <a:gd name="T19" fmla="*/ 170 h 498"/>
                <a:gd name="T20" fmla="*/ 257 w 559"/>
                <a:gd name="T21" fmla="*/ 361 h 498"/>
                <a:gd name="T22" fmla="*/ 188 w 559"/>
                <a:gd name="T23" fmla="*/ 323 h 498"/>
                <a:gd name="T24" fmla="*/ 170 w 559"/>
                <a:gd name="T25" fmla="*/ 313 h 498"/>
                <a:gd name="T26" fmla="*/ 176 w 559"/>
                <a:gd name="T27" fmla="*/ 387 h 498"/>
                <a:gd name="T28" fmla="*/ 141 w 559"/>
                <a:gd name="T29" fmla="*/ 234 h 498"/>
                <a:gd name="T30" fmla="*/ 126 w 559"/>
                <a:gd name="T31" fmla="*/ 180 h 498"/>
                <a:gd name="T32" fmla="*/ 114 w 559"/>
                <a:gd name="T33" fmla="*/ 346 h 498"/>
                <a:gd name="T34" fmla="*/ 75 w 559"/>
                <a:gd name="T35" fmla="*/ 309 h 498"/>
                <a:gd name="T36" fmla="*/ 62 w 559"/>
                <a:gd name="T37" fmla="*/ 305 h 498"/>
                <a:gd name="T38" fmla="*/ 19 w 559"/>
                <a:gd name="T39" fmla="*/ 273 h 498"/>
                <a:gd name="T40" fmla="*/ 0 w 559"/>
                <a:gd name="T41" fmla="*/ 291 h 498"/>
                <a:gd name="T42" fmla="*/ 86 w 559"/>
                <a:gd name="T43" fmla="*/ 363 h 498"/>
                <a:gd name="T44" fmla="*/ 150 w 559"/>
                <a:gd name="T45" fmla="*/ 422 h 498"/>
                <a:gd name="T46" fmla="*/ 176 w 559"/>
                <a:gd name="T47" fmla="*/ 431 h 498"/>
                <a:gd name="T48" fmla="*/ 290 w 559"/>
                <a:gd name="T49" fmla="*/ 489 h 498"/>
                <a:gd name="T50" fmla="*/ 378 w 559"/>
                <a:gd name="T51" fmla="*/ 497 h 498"/>
                <a:gd name="T52" fmla="*/ 389 w 559"/>
                <a:gd name="T53" fmla="*/ 459 h 498"/>
                <a:gd name="T54" fmla="*/ 431 w 559"/>
                <a:gd name="T55" fmla="*/ 435 h 498"/>
                <a:gd name="T56" fmla="*/ 324 w 559"/>
                <a:gd name="T57" fmla="*/ 389 h 498"/>
                <a:gd name="T58" fmla="*/ 353 w 559"/>
                <a:gd name="T59" fmla="*/ 369 h 498"/>
                <a:gd name="T60" fmla="*/ 369 w 559"/>
                <a:gd name="T61" fmla="*/ 355 h 498"/>
                <a:gd name="T62" fmla="*/ 392 w 559"/>
                <a:gd name="T63" fmla="*/ 315 h 498"/>
                <a:gd name="T64" fmla="*/ 471 w 559"/>
                <a:gd name="T65" fmla="*/ 285 h 498"/>
                <a:gd name="T66" fmla="*/ 460 w 559"/>
                <a:gd name="T67" fmla="*/ 267 h 498"/>
                <a:gd name="T68" fmla="*/ 420 w 559"/>
                <a:gd name="T69" fmla="*/ 253 h 498"/>
                <a:gd name="T70" fmla="*/ 384 w 559"/>
                <a:gd name="T71" fmla="*/ 250 h 498"/>
                <a:gd name="T72" fmla="*/ 362 w 559"/>
                <a:gd name="T73" fmla="*/ 234 h 498"/>
                <a:gd name="T74" fmla="*/ 381 w 559"/>
                <a:gd name="T75" fmla="*/ 217 h 498"/>
                <a:gd name="T76" fmla="*/ 396 w 559"/>
                <a:gd name="T77" fmla="*/ 224 h 498"/>
                <a:gd name="T78" fmla="*/ 375 w 559"/>
                <a:gd name="T79" fmla="*/ 209 h 498"/>
                <a:gd name="T80" fmla="*/ 353 w 559"/>
                <a:gd name="T81" fmla="*/ 194 h 498"/>
                <a:gd name="T82" fmla="*/ 414 w 559"/>
                <a:gd name="T83" fmla="*/ 116 h 498"/>
                <a:gd name="T84" fmla="*/ 396 w 559"/>
                <a:gd name="T85" fmla="*/ 101 h 498"/>
                <a:gd name="T86" fmla="*/ 381 w 559"/>
                <a:gd name="T87" fmla="*/ 86 h 498"/>
                <a:gd name="T88" fmla="*/ 328 w 559"/>
                <a:gd name="T89" fmla="*/ 105 h 498"/>
                <a:gd name="T90" fmla="*/ 320 w 559"/>
                <a:gd name="T91" fmla="*/ 86 h 498"/>
                <a:gd name="T92" fmla="*/ 362 w 559"/>
                <a:gd name="T93" fmla="*/ 29 h 498"/>
                <a:gd name="T94" fmla="*/ 403 w 559"/>
                <a:gd name="T95" fmla="*/ 0 h 4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9"/>
                <a:gd name="T145" fmla="*/ 0 h 498"/>
                <a:gd name="T146" fmla="*/ 559 w 559"/>
                <a:gd name="T147" fmla="*/ 498 h 49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9" h="498">
                  <a:moveTo>
                    <a:pt x="403" y="0"/>
                  </a:moveTo>
                  <a:lnTo>
                    <a:pt x="403" y="0"/>
                  </a:lnTo>
                  <a:lnTo>
                    <a:pt x="359" y="19"/>
                  </a:lnTo>
                  <a:lnTo>
                    <a:pt x="315" y="26"/>
                  </a:lnTo>
                  <a:lnTo>
                    <a:pt x="282" y="61"/>
                  </a:lnTo>
                  <a:lnTo>
                    <a:pt x="282" y="96"/>
                  </a:lnTo>
                  <a:lnTo>
                    <a:pt x="312" y="169"/>
                  </a:lnTo>
                  <a:lnTo>
                    <a:pt x="315" y="206"/>
                  </a:lnTo>
                  <a:lnTo>
                    <a:pt x="330" y="241"/>
                  </a:lnTo>
                  <a:lnTo>
                    <a:pt x="299" y="224"/>
                  </a:lnTo>
                  <a:lnTo>
                    <a:pt x="332" y="279"/>
                  </a:lnTo>
                  <a:lnTo>
                    <a:pt x="299" y="267"/>
                  </a:lnTo>
                  <a:lnTo>
                    <a:pt x="342" y="311"/>
                  </a:lnTo>
                  <a:lnTo>
                    <a:pt x="396" y="346"/>
                  </a:lnTo>
                  <a:lnTo>
                    <a:pt x="323" y="311"/>
                  </a:lnTo>
                  <a:lnTo>
                    <a:pt x="282" y="287"/>
                  </a:lnTo>
                  <a:lnTo>
                    <a:pt x="315" y="346"/>
                  </a:lnTo>
                  <a:lnTo>
                    <a:pt x="295" y="346"/>
                  </a:lnTo>
                  <a:lnTo>
                    <a:pt x="253" y="277"/>
                  </a:lnTo>
                  <a:lnTo>
                    <a:pt x="217" y="170"/>
                  </a:lnTo>
                  <a:lnTo>
                    <a:pt x="230" y="273"/>
                  </a:lnTo>
                  <a:lnTo>
                    <a:pt x="257" y="361"/>
                  </a:lnTo>
                  <a:lnTo>
                    <a:pt x="328" y="447"/>
                  </a:lnTo>
                  <a:lnTo>
                    <a:pt x="188" y="323"/>
                  </a:lnTo>
                  <a:lnTo>
                    <a:pt x="170" y="255"/>
                  </a:lnTo>
                  <a:lnTo>
                    <a:pt x="170" y="313"/>
                  </a:lnTo>
                  <a:lnTo>
                    <a:pt x="204" y="419"/>
                  </a:lnTo>
                  <a:lnTo>
                    <a:pt x="176" y="387"/>
                  </a:lnTo>
                  <a:lnTo>
                    <a:pt x="141" y="287"/>
                  </a:lnTo>
                  <a:lnTo>
                    <a:pt x="141" y="234"/>
                  </a:lnTo>
                  <a:lnTo>
                    <a:pt x="126" y="271"/>
                  </a:lnTo>
                  <a:lnTo>
                    <a:pt x="126" y="180"/>
                  </a:lnTo>
                  <a:lnTo>
                    <a:pt x="108" y="296"/>
                  </a:lnTo>
                  <a:lnTo>
                    <a:pt x="114" y="346"/>
                  </a:lnTo>
                  <a:lnTo>
                    <a:pt x="91" y="296"/>
                  </a:lnTo>
                  <a:lnTo>
                    <a:pt x="75" y="309"/>
                  </a:lnTo>
                  <a:lnTo>
                    <a:pt x="68" y="167"/>
                  </a:lnTo>
                  <a:lnTo>
                    <a:pt x="62" y="305"/>
                  </a:lnTo>
                  <a:lnTo>
                    <a:pt x="37" y="258"/>
                  </a:lnTo>
                  <a:lnTo>
                    <a:pt x="19" y="273"/>
                  </a:lnTo>
                  <a:lnTo>
                    <a:pt x="19" y="200"/>
                  </a:lnTo>
                  <a:lnTo>
                    <a:pt x="0" y="291"/>
                  </a:lnTo>
                  <a:lnTo>
                    <a:pt x="39" y="346"/>
                  </a:lnTo>
                  <a:lnTo>
                    <a:pt x="86" y="363"/>
                  </a:lnTo>
                  <a:lnTo>
                    <a:pt x="124" y="361"/>
                  </a:lnTo>
                  <a:lnTo>
                    <a:pt x="150" y="422"/>
                  </a:lnTo>
                  <a:lnTo>
                    <a:pt x="182" y="459"/>
                  </a:lnTo>
                  <a:lnTo>
                    <a:pt x="176" y="431"/>
                  </a:lnTo>
                  <a:lnTo>
                    <a:pt x="253" y="489"/>
                  </a:lnTo>
                  <a:lnTo>
                    <a:pt x="290" y="489"/>
                  </a:lnTo>
                  <a:lnTo>
                    <a:pt x="272" y="465"/>
                  </a:lnTo>
                  <a:lnTo>
                    <a:pt x="378" y="497"/>
                  </a:lnTo>
                  <a:lnTo>
                    <a:pt x="373" y="469"/>
                  </a:lnTo>
                  <a:lnTo>
                    <a:pt x="389" y="459"/>
                  </a:lnTo>
                  <a:lnTo>
                    <a:pt x="381" y="447"/>
                  </a:lnTo>
                  <a:lnTo>
                    <a:pt x="431" y="435"/>
                  </a:lnTo>
                  <a:lnTo>
                    <a:pt x="384" y="435"/>
                  </a:lnTo>
                  <a:lnTo>
                    <a:pt x="324" y="389"/>
                  </a:lnTo>
                  <a:lnTo>
                    <a:pt x="364" y="393"/>
                  </a:lnTo>
                  <a:lnTo>
                    <a:pt x="353" y="369"/>
                  </a:lnTo>
                  <a:lnTo>
                    <a:pt x="407" y="380"/>
                  </a:lnTo>
                  <a:lnTo>
                    <a:pt x="369" y="355"/>
                  </a:lnTo>
                  <a:lnTo>
                    <a:pt x="420" y="355"/>
                  </a:lnTo>
                  <a:lnTo>
                    <a:pt x="392" y="315"/>
                  </a:lnTo>
                  <a:lnTo>
                    <a:pt x="426" y="285"/>
                  </a:lnTo>
                  <a:lnTo>
                    <a:pt x="471" y="285"/>
                  </a:lnTo>
                  <a:lnTo>
                    <a:pt x="558" y="341"/>
                  </a:lnTo>
                  <a:lnTo>
                    <a:pt x="460" y="267"/>
                  </a:lnTo>
                  <a:lnTo>
                    <a:pt x="420" y="226"/>
                  </a:lnTo>
                  <a:lnTo>
                    <a:pt x="420" y="253"/>
                  </a:lnTo>
                  <a:lnTo>
                    <a:pt x="398" y="233"/>
                  </a:lnTo>
                  <a:lnTo>
                    <a:pt x="384" y="250"/>
                  </a:lnTo>
                  <a:lnTo>
                    <a:pt x="369" y="247"/>
                  </a:lnTo>
                  <a:lnTo>
                    <a:pt x="362" y="234"/>
                  </a:lnTo>
                  <a:lnTo>
                    <a:pt x="365" y="221"/>
                  </a:lnTo>
                  <a:lnTo>
                    <a:pt x="381" y="217"/>
                  </a:lnTo>
                  <a:lnTo>
                    <a:pt x="392" y="221"/>
                  </a:lnTo>
                  <a:lnTo>
                    <a:pt x="396" y="224"/>
                  </a:lnTo>
                  <a:lnTo>
                    <a:pt x="389" y="212"/>
                  </a:lnTo>
                  <a:lnTo>
                    <a:pt x="375" y="209"/>
                  </a:lnTo>
                  <a:lnTo>
                    <a:pt x="356" y="215"/>
                  </a:lnTo>
                  <a:lnTo>
                    <a:pt x="353" y="194"/>
                  </a:lnTo>
                  <a:lnTo>
                    <a:pt x="356" y="170"/>
                  </a:lnTo>
                  <a:lnTo>
                    <a:pt x="414" y="116"/>
                  </a:lnTo>
                  <a:lnTo>
                    <a:pt x="424" y="84"/>
                  </a:lnTo>
                  <a:lnTo>
                    <a:pt x="396" y="101"/>
                  </a:lnTo>
                  <a:lnTo>
                    <a:pt x="342" y="153"/>
                  </a:lnTo>
                  <a:lnTo>
                    <a:pt x="381" y="86"/>
                  </a:lnTo>
                  <a:lnTo>
                    <a:pt x="323" y="132"/>
                  </a:lnTo>
                  <a:lnTo>
                    <a:pt x="328" y="105"/>
                  </a:lnTo>
                  <a:lnTo>
                    <a:pt x="381" y="59"/>
                  </a:lnTo>
                  <a:lnTo>
                    <a:pt x="320" y="86"/>
                  </a:lnTo>
                  <a:lnTo>
                    <a:pt x="328" y="65"/>
                  </a:lnTo>
                  <a:lnTo>
                    <a:pt x="362" y="29"/>
                  </a:lnTo>
                  <a:lnTo>
                    <a:pt x="407" y="9"/>
                  </a:lnTo>
                  <a:lnTo>
                    <a:pt x="403" y="0"/>
                  </a:lnTo>
                </a:path>
              </a:pathLst>
            </a:custGeom>
            <a:solidFill>
              <a:srgbClr val="000000"/>
            </a:solidFill>
            <a:ln w="12700" cap="rnd">
              <a:solidFill>
                <a:srgbClr val="000000"/>
              </a:solidFill>
              <a:round/>
              <a:headEnd/>
              <a:tailEnd/>
            </a:ln>
          </p:spPr>
          <p:txBody>
            <a:bodyPr/>
            <a:lstStyle/>
            <a:p>
              <a:endParaRPr lang="en-US"/>
            </a:p>
          </p:txBody>
        </p:sp>
        <p:sp>
          <p:nvSpPr>
            <p:cNvPr id="15410" name="Freeform 1069"/>
            <p:cNvSpPr>
              <a:spLocks/>
            </p:cNvSpPr>
            <p:nvPr/>
          </p:nvSpPr>
          <p:spPr bwMode="auto">
            <a:xfrm>
              <a:off x="3455" y="3064"/>
              <a:ext cx="223" cy="381"/>
            </a:xfrm>
            <a:custGeom>
              <a:avLst/>
              <a:gdLst>
                <a:gd name="T0" fmla="*/ 205 w 223"/>
                <a:gd name="T1" fmla="*/ 8 h 381"/>
                <a:gd name="T2" fmla="*/ 205 w 223"/>
                <a:gd name="T3" fmla="*/ 8 h 381"/>
                <a:gd name="T4" fmla="*/ 188 w 223"/>
                <a:gd name="T5" fmla="*/ 29 h 381"/>
                <a:gd name="T6" fmla="*/ 181 w 223"/>
                <a:gd name="T7" fmla="*/ 52 h 381"/>
                <a:gd name="T8" fmla="*/ 175 w 223"/>
                <a:gd name="T9" fmla="*/ 41 h 381"/>
                <a:gd name="T10" fmla="*/ 169 w 223"/>
                <a:gd name="T11" fmla="*/ 70 h 381"/>
                <a:gd name="T12" fmla="*/ 165 w 223"/>
                <a:gd name="T13" fmla="*/ 103 h 381"/>
                <a:gd name="T14" fmla="*/ 151 w 223"/>
                <a:gd name="T15" fmla="*/ 67 h 381"/>
                <a:gd name="T16" fmla="*/ 143 w 223"/>
                <a:gd name="T17" fmla="*/ 93 h 381"/>
                <a:gd name="T18" fmla="*/ 151 w 223"/>
                <a:gd name="T19" fmla="*/ 151 h 381"/>
                <a:gd name="T20" fmla="*/ 169 w 223"/>
                <a:gd name="T21" fmla="*/ 201 h 381"/>
                <a:gd name="T22" fmla="*/ 171 w 223"/>
                <a:gd name="T23" fmla="*/ 146 h 381"/>
                <a:gd name="T24" fmla="*/ 188 w 223"/>
                <a:gd name="T25" fmla="*/ 95 h 381"/>
                <a:gd name="T26" fmla="*/ 185 w 223"/>
                <a:gd name="T27" fmla="*/ 158 h 381"/>
                <a:gd name="T28" fmla="*/ 205 w 223"/>
                <a:gd name="T29" fmla="*/ 288 h 381"/>
                <a:gd name="T30" fmla="*/ 222 w 223"/>
                <a:gd name="T31" fmla="*/ 380 h 381"/>
                <a:gd name="T32" fmla="*/ 182 w 223"/>
                <a:gd name="T33" fmla="*/ 285 h 381"/>
                <a:gd name="T34" fmla="*/ 148 w 223"/>
                <a:gd name="T35" fmla="*/ 178 h 381"/>
                <a:gd name="T36" fmla="*/ 131 w 223"/>
                <a:gd name="T37" fmla="*/ 116 h 381"/>
                <a:gd name="T38" fmla="*/ 131 w 223"/>
                <a:gd name="T39" fmla="*/ 275 h 381"/>
                <a:gd name="T40" fmla="*/ 125 w 223"/>
                <a:gd name="T41" fmla="*/ 180 h 381"/>
                <a:gd name="T42" fmla="*/ 99 w 223"/>
                <a:gd name="T43" fmla="*/ 134 h 381"/>
                <a:gd name="T44" fmla="*/ 99 w 223"/>
                <a:gd name="T45" fmla="*/ 211 h 381"/>
                <a:gd name="T46" fmla="*/ 83 w 223"/>
                <a:gd name="T47" fmla="*/ 261 h 381"/>
                <a:gd name="T48" fmla="*/ 83 w 223"/>
                <a:gd name="T49" fmla="*/ 151 h 381"/>
                <a:gd name="T50" fmla="*/ 73 w 223"/>
                <a:gd name="T51" fmla="*/ 108 h 381"/>
                <a:gd name="T52" fmla="*/ 31 w 223"/>
                <a:gd name="T53" fmla="*/ 249 h 381"/>
                <a:gd name="T54" fmla="*/ 0 w 223"/>
                <a:gd name="T55" fmla="*/ 283 h 381"/>
                <a:gd name="T56" fmla="*/ 20 w 223"/>
                <a:gd name="T57" fmla="*/ 246 h 381"/>
                <a:gd name="T58" fmla="*/ 53 w 223"/>
                <a:gd name="T59" fmla="*/ 93 h 381"/>
                <a:gd name="T60" fmla="*/ 70 w 223"/>
                <a:gd name="T61" fmla="*/ 72 h 381"/>
                <a:gd name="T62" fmla="*/ 115 w 223"/>
                <a:gd name="T63" fmla="*/ 42 h 381"/>
                <a:gd name="T64" fmla="*/ 122 w 223"/>
                <a:gd name="T65" fmla="*/ 32 h 381"/>
                <a:gd name="T66" fmla="*/ 125 w 223"/>
                <a:gd name="T67" fmla="*/ 56 h 381"/>
                <a:gd name="T68" fmla="*/ 136 w 223"/>
                <a:gd name="T69" fmla="*/ 85 h 381"/>
                <a:gd name="T70" fmla="*/ 145 w 223"/>
                <a:gd name="T71" fmla="*/ 47 h 381"/>
                <a:gd name="T72" fmla="*/ 171 w 223"/>
                <a:gd name="T73" fmla="*/ 15 h 381"/>
                <a:gd name="T74" fmla="*/ 169 w 223"/>
                <a:gd name="T75" fmla="*/ 32 h 381"/>
                <a:gd name="T76" fmla="*/ 208 w 223"/>
                <a:gd name="T77" fmla="*/ 0 h 381"/>
                <a:gd name="T78" fmla="*/ 205 w 223"/>
                <a:gd name="T79" fmla="*/ 8 h 381"/>
                <a:gd name="T80" fmla="*/ 205 w 223"/>
                <a:gd name="T81" fmla="*/ 8 h 3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3"/>
                <a:gd name="T124" fmla="*/ 0 h 381"/>
                <a:gd name="T125" fmla="*/ 223 w 223"/>
                <a:gd name="T126" fmla="*/ 381 h 3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3" h="381">
                  <a:moveTo>
                    <a:pt x="205" y="8"/>
                  </a:moveTo>
                  <a:lnTo>
                    <a:pt x="205" y="8"/>
                  </a:lnTo>
                  <a:lnTo>
                    <a:pt x="188" y="29"/>
                  </a:lnTo>
                  <a:lnTo>
                    <a:pt x="181" y="52"/>
                  </a:lnTo>
                  <a:lnTo>
                    <a:pt x="175" y="41"/>
                  </a:lnTo>
                  <a:lnTo>
                    <a:pt x="169" y="70"/>
                  </a:lnTo>
                  <a:lnTo>
                    <a:pt x="165" y="103"/>
                  </a:lnTo>
                  <a:lnTo>
                    <a:pt x="151" y="67"/>
                  </a:lnTo>
                  <a:lnTo>
                    <a:pt x="143" y="93"/>
                  </a:lnTo>
                  <a:lnTo>
                    <a:pt x="151" y="151"/>
                  </a:lnTo>
                  <a:lnTo>
                    <a:pt x="169" y="201"/>
                  </a:lnTo>
                  <a:lnTo>
                    <a:pt x="171" y="146"/>
                  </a:lnTo>
                  <a:lnTo>
                    <a:pt x="188" y="95"/>
                  </a:lnTo>
                  <a:lnTo>
                    <a:pt x="185" y="158"/>
                  </a:lnTo>
                  <a:lnTo>
                    <a:pt x="205" y="288"/>
                  </a:lnTo>
                  <a:lnTo>
                    <a:pt x="222" y="380"/>
                  </a:lnTo>
                  <a:lnTo>
                    <a:pt x="182" y="285"/>
                  </a:lnTo>
                  <a:lnTo>
                    <a:pt x="148" y="178"/>
                  </a:lnTo>
                  <a:lnTo>
                    <a:pt x="131" y="116"/>
                  </a:lnTo>
                  <a:lnTo>
                    <a:pt x="131" y="275"/>
                  </a:lnTo>
                  <a:lnTo>
                    <a:pt x="125" y="180"/>
                  </a:lnTo>
                  <a:lnTo>
                    <a:pt x="99" y="134"/>
                  </a:lnTo>
                  <a:lnTo>
                    <a:pt x="99" y="211"/>
                  </a:lnTo>
                  <a:lnTo>
                    <a:pt x="83" y="261"/>
                  </a:lnTo>
                  <a:lnTo>
                    <a:pt x="83" y="151"/>
                  </a:lnTo>
                  <a:lnTo>
                    <a:pt x="73" y="108"/>
                  </a:lnTo>
                  <a:lnTo>
                    <a:pt x="31" y="249"/>
                  </a:lnTo>
                  <a:lnTo>
                    <a:pt x="0" y="283"/>
                  </a:lnTo>
                  <a:lnTo>
                    <a:pt x="20" y="246"/>
                  </a:lnTo>
                  <a:lnTo>
                    <a:pt x="53" y="93"/>
                  </a:lnTo>
                  <a:lnTo>
                    <a:pt x="70" y="72"/>
                  </a:lnTo>
                  <a:lnTo>
                    <a:pt x="115" y="42"/>
                  </a:lnTo>
                  <a:lnTo>
                    <a:pt x="122" y="32"/>
                  </a:lnTo>
                  <a:lnTo>
                    <a:pt x="125" y="56"/>
                  </a:lnTo>
                  <a:lnTo>
                    <a:pt x="136" y="85"/>
                  </a:lnTo>
                  <a:lnTo>
                    <a:pt x="145" y="47"/>
                  </a:lnTo>
                  <a:lnTo>
                    <a:pt x="171" y="15"/>
                  </a:lnTo>
                  <a:lnTo>
                    <a:pt x="169" y="32"/>
                  </a:lnTo>
                  <a:lnTo>
                    <a:pt x="208" y="0"/>
                  </a:lnTo>
                  <a:lnTo>
                    <a:pt x="205" y="8"/>
                  </a:lnTo>
                </a:path>
              </a:pathLst>
            </a:custGeom>
            <a:solidFill>
              <a:srgbClr val="000000"/>
            </a:solidFill>
            <a:ln w="12700" cap="rnd">
              <a:solidFill>
                <a:srgbClr val="000000"/>
              </a:solidFill>
              <a:round/>
              <a:headEnd/>
              <a:tailEnd/>
            </a:ln>
          </p:spPr>
          <p:txBody>
            <a:bodyPr/>
            <a:lstStyle/>
            <a:p>
              <a:endParaRPr lang="en-US"/>
            </a:p>
          </p:txBody>
        </p:sp>
        <p:sp>
          <p:nvSpPr>
            <p:cNvPr id="15411" name="Freeform 1070"/>
            <p:cNvSpPr>
              <a:spLocks/>
            </p:cNvSpPr>
            <p:nvPr/>
          </p:nvSpPr>
          <p:spPr bwMode="auto">
            <a:xfrm>
              <a:off x="4200" y="3139"/>
              <a:ext cx="35" cy="354"/>
            </a:xfrm>
            <a:custGeom>
              <a:avLst/>
              <a:gdLst>
                <a:gd name="T0" fmla="*/ 5 w 35"/>
                <a:gd name="T1" fmla="*/ 10 h 354"/>
                <a:gd name="T2" fmla="*/ 5 w 35"/>
                <a:gd name="T3" fmla="*/ 10 h 354"/>
                <a:gd name="T4" fmla="*/ 19 w 35"/>
                <a:gd name="T5" fmla="*/ 63 h 354"/>
                <a:gd name="T6" fmla="*/ 22 w 35"/>
                <a:gd name="T7" fmla="*/ 120 h 354"/>
                <a:gd name="T8" fmla="*/ 30 w 35"/>
                <a:gd name="T9" fmla="*/ 173 h 354"/>
                <a:gd name="T10" fmla="*/ 26 w 35"/>
                <a:gd name="T11" fmla="*/ 238 h 354"/>
                <a:gd name="T12" fmla="*/ 20 w 35"/>
                <a:gd name="T13" fmla="*/ 281 h 354"/>
                <a:gd name="T14" fmla="*/ 11 w 35"/>
                <a:gd name="T15" fmla="*/ 329 h 354"/>
                <a:gd name="T16" fmla="*/ 0 w 35"/>
                <a:gd name="T17" fmla="*/ 353 h 354"/>
                <a:gd name="T18" fmla="*/ 14 w 35"/>
                <a:gd name="T19" fmla="*/ 336 h 354"/>
                <a:gd name="T20" fmla="*/ 26 w 35"/>
                <a:gd name="T21" fmla="*/ 297 h 354"/>
                <a:gd name="T22" fmla="*/ 34 w 35"/>
                <a:gd name="T23" fmla="*/ 208 h 354"/>
                <a:gd name="T24" fmla="*/ 32 w 35"/>
                <a:gd name="T25" fmla="*/ 149 h 354"/>
                <a:gd name="T26" fmla="*/ 26 w 35"/>
                <a:gd name="T27" fmla="*/ 78 h 354"/>
                <a:gd name="T28" fmla="*/ 19 w 35"/>
                <a:gd name="T29" fmla="*/ 33 h 354"/>
                <a:gd name="T30" fmla="*/ 7 w 35"/>
                <a:gd name="T31" fmla="*/ 0 h 354"/>
                <a:gd name="T32" fmla="*/ 5 w 35"/>
                <a:gd name="T33" fmla="*/ 10 h 354"/>
                <a:gd name="T34" fmla="*/ 5 w 35"/>
                <a:gd name="T35" fmla="*/ 10 h 3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354"/>
                <a:gd name="T56" fmla="*/ 35 w 35"/>
                <a:gd name="T57" fmla="*/ 354 h 3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354">
                  <a:moveTo>
                    <a:pt x="5" y="10"/>
                  </a:moveTo>
                  <a:lnTo>
                    <a:pt x="5" y="10"/>
                  </a:lnTo>
                  <a:lnTo>
                    <a:pt x="19" y="63"/>
                  </a:lnTo>
                  <a:lnTo>
                    <a:pt x="22" y="120"/>
                  </a:lnTo>
                  <a:lnTo>
                    <a:pt x="30" y="173"/>
                  </a:lnTo>
                  <a:lnTo>
                    <a:pt x="26" y="238"/>
                  </a:lnTo>
                  <a:lnTo>
                    <a:pt x="20" y="281"/>
                  </a:lnTo>
                  <a:lnTo>
                    <a:pt x="11" y="329"/>
                  </a:lnTo>
                  <a:lnTo>
                    <a:pt x="0" y="353"/>
                  </a:lnTo>
                  <a:lnTo>
                    <a:pt x="14" y="336"/>
                  </a:lnTo>
                  <a:lnTo>
                    <a:pt x="26" y="297"/>
                  </a:lnTo>
                  <a:lnTo>
                    <a:pt x="34" y="208"/>
                  </a:lnTo>
                  <a:lnTo>
                    <a:pt x="32" y="149"/>
                  </a:lnTo>
                  <a:lnTo>
                    <a:pt x="26" y="78"/>
                  </a:lnTo>
                  <a:lnTo>
                    <a:pt x="19" y="33"/>
                  </a:lnTo>
                  <a:lnTo>
                    <a:pt x="7" y="0"/>
                  </a:lnTo>
                  <a:lnTo>
                    <a:pt x="5" y="10"/>
                  </a:lnTo>
                </a:path>
              </a:pathLst>
            </a:custGeom>
            <a:solidFill>
              <a:srgbClr val="000000"/>
            </a:solidFill>
            <a:ln w="12700" cap="rnd">
              <a:solidFill>
                <a:srgbClr val="000000"/>
              </a:solidFill>
              <a:round/>
              <a:headEnd/>
              <a:tailEnd/>
            </a:ln>
          </p:spPr>
          <p:txBody>
            <a:bodyPr/>
            <a:lstStyle/>
            <a:p>
              <a:endParaRPr lang="en-US"/>
            </a:p>
          </p:txBody>
        </p:sp>
        <p:sp>
          <p:nvSpPr>
            <p:cNvPr id="15412" name="Freeform 1071"/>
            <p:cNvSpPr>
              <a:spLocks/>
            </p:cNvSpPr>
            <p:nvPr/>
          </p:nvSpPr>
          <p:spPr bwMode="auto">
            <a:xfrm>
              <a:off x="3869" y="3468"/>
              <a:ext cx="332" cy="111"/>
            </a:xfrm>
            <a:custGeom>
              <a:avLst/>
              <a:gdLst>
                <a:gd name="T0" fmla="*/ 331 w 332"/>
                <a:gd name="T1" fmla="*/ 24 h 111"/>
                <a:gd name="T2" fmla="*/ 331 w 332"/>
                <a:gd name="T3" fmla="*/ 24 h 111"/>
                <a:gd name="T4" fmla="*/ 294 w 332"/>
                <a:gd name="T5" fmla="*/ 42 h 111"/>
                <a:gd name="T6" fmla="*/ 269 w 332"/>
                <a:gd name="T7" fmla="*/ 48 h 111"/>
                <a:gd name="T8" fmla="*/ 232 w 332"/>
                <a:gd name="T9" fmla="*/ 42 h 111"/>
                <a:gd name="T10" fmla="*/ 173 w 332"/>
                <a:gd name="T11" fmla="*/ 18 h 111"/>
                <a:gd name="T12" fmla="*/ 107 w 332"/>
                <a:gd name="T13" fmla="*/ 0 h 111"/>
                <a:gd name="T14" fmla="*/ 131 w 332"/>
                <a:gd name="T15" fmla="*/ 21 h 111"/>
                <a:gd name="T16" fmla="*/ 193 w 332"/>
                <a:gd name="T17" fmla="*/ 38 h 111"/>
                <a:gd name="T18" fmla="*/ 169 w 332"/>
                <a:gd name="T19" fmla="*/ 88 h 111"/>
                <a:gd name="T20" fmla="*/ 99 w 332"/>
                <a:gd name="T21" fmla="*/ 88 h 111"/>
                <a:gd name="T22" fmla="*/ 0 w 332"/>
                <a:gd name="T23" fmla="*/ 42 h 111"/>
                <a:gd name="T24" fmla="*/ 75 w 332"/>
                <a:gd name="T25" fmla="*/ 97 h 111"/>
                <a:gd name="T26" fmla="*/ 200 w 332"/>
                <a:gd name="T27" fmla="*/ 110 h 111"/>
                <a:gd name="T28" fmla="*/ 222 w 332"/>
                <a:gd name="T29" fmla="*/ 76 h 111"/>
                <a:gd name="T30" fmla="*/ 222 w 332"/>
                <a:gd name="T31" fmla="*/ 54 h 111"/>
                <a:gd name="T32" fmla="*/ 276 w 332"/>
                <a:gd name="T33" fmla="*/ 54 h 111"/>
                <a:gd name="T34" fmla="*/ 323 w 332"/>
                <a:gd name="T35" fmla="*/ 32 h 111"/>
                <a:gd name="T36" fmla="*/ 331 w 332"/>
                <a:gd name="T37" fmla="*/ 24 h 111"/>
                <a:gd name="T38" fmla="*/ 331 w 332"/>
                <a:gd name="T39" fmla="*/ 24 h 1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2"/>
                <a:gd name="T61" fmla="*/ 0 h 111"/>
                <a:gd name="T62" fmla="*/ 332 w 332"/>
                <a:gd name="T63" fmla="*/ 111 h 1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2" h="111">
                  <a:moveTo>
                    <a:pt x="331" y="24"/>
                  </a:moveTo>
                  <a:lnTo>
                    <a:pt x="331" y="24"/>
                  </a:lnTo>
                  <a:lnTo>
                    <a:pt x="294" y="42"/>
                  </a:lnTo>
                  <a:lnTo>
                    <a:pt x="269" y="48"/>
                  </a:lnTo>
                  <a:lnTo>
                    <a:pt x="232" y="42"/>
                  </a:lnTo>
                  <a:lnTo>
                    <a:pt x="173" y="18"/>
                  </a:lnTo>
                  <a:lnTo>
                    <a:pt x="107" y="0"/>
                  </a:lnTo>
                  <a:lnTo>
                    <a:pt x="131" y="21"/>
                  </a:lnTo>
                  <a:lnTo>
                    <a:pt x="193" y="38"/>
                  </a:lnTo>
                  <a:lnTo>
                    <a:pt x="169" y="88"/>
                  </a:lnTo>
                  <a:lnTo>
                    <a:pt x="99" y="88"/>
                  </a:lnTo>
                  <a:lnTo>
                    <a:pt x="0" y="42"/>
                  </a:lnTo>
                  <a:lnTo>
                    <a:pt x="75" y="97"/>
                  </a:lnTo>
                  <a:lnTo>
                    <a:pt x="200" y="110"/>
                  </a:lnTo>
                  <a:lnTo>
                    <a:pt x="222" y="76"/>
                  </a:lnTo>
                  <a:lnTo>
                    <a:pt x="222" y="54"/>
                  </a:lnTo>
                  <a:lnTo>
                    <a:pt x="276" y="54"/>
                  </a:lnTo>
                  <a:lnTo>
                    <a:pt x="323" y="32"/>
                  </a:lnTo>
                  <a:lnTo>
                    <a:pt x="331" y="24"/>
                  </a:lnTo>
                </a:path>
              </a:pathLst>
            </a:custGeom>
            <a:solidFill>
              <a:srgbClr val="000000"/>
            </a:solidFill>
            <a:ln w="12700" cap="rnd">
              <a:solidFill>
                <a:srgbClr val="000000"/>
              </a:solidFill>
              <a:round/>
              <a:headEnd/>
              <a:tailEnd/>
            </a:ln>
          </p:spPr>
          <p:txBody>
            <a:bodyPr/>
            <a:lstStyle/>
            <a:p>
              <a:endParaRPr lang="en-US"/>
            </a:p>
          </p:txBody>
        </p:sp>
        <p:sp>
          <p:nvSpPr>
            <p:cNvPr id="15413" name="Freeform 1072"/>
            <p:cNvSpPr>
              <a:spLocks/>
            </p:cNvSpPr>
            <p:nvPr/>
          </p:nvSpPr>
          <p:spPr bwMode="auto">
            <a:xfrm>
              <a:off x="3117" y="3506"/>
              <a:ext cx="818" cy="1338"/>
            </a:xfrm>
            <a:custGeom>
              <a:avLst/>
              <a:gdLst>
                <a:gd name="T0" fmla="*/ 410 w 818"/>
                <a:gd name="T1" fmla="*/ 0 h 1338"/>
                <a:gd name="T2" fmla="*/ 358 w 818"/>
                <a:gd name="T3" fmla="*/ 125 h 1338"/>
                <a:gd name="T4" fmla="*/ 362 w 818"/>
                <a:gd name="T5" fmla="*/ 564 h 1338"/>
                <a:gd name="T6" fmla="*/ 343 w 818"/>
                <a:gd name="T7" fmla="*/ 172 h 1338"/>
                <a:gd name="T8" fmla="*/ 365 w 818"/>
                <a:gd name="T9" fmla="*/ 20 h 1338"/>
                <a:gd name="T10" fmla="*/ 304 w 818"/>
                <a:gd name="T11" fmla="*/ 59 h 1338"/>
                <a:gd name="T12" fmla="*/ 285 w 818"/>
                <a:gd name="T13" fmla="*/ 92 h 1338"/>
                <a:gd name="T14" fmla="*/ 169 w 818"/>
                <a:gd name="T15" fmla="*/ 149 h 1338"/>
                <a:gd name="T16" fmla="*/ 24 w 818"/>
                <a:gd name="T17" fmla="*/ 306 h 1338"/>
                <a:gd name="T18" fmla="*/ 32 w 818"/>
                <a:gd name="T19" fmla="*/ 500 h 1338"/>
                <a:gd name="T20" fmla="*/ 154 w 818"/>
                <a:gd name="T21" fmla="*/ 917 h 1338"/>
                <a:gd name="T22" fmla="*/ 55 w 818"/>
                <a:gd name="T23" fmla="*/ 931 h 1338"/>
                <a:gd name="T24" fmla="*/ 66 w 818"/>
                <a:gd name="T25" fmla="*/ 1018 h 1338"/>
                <a:gd name="T26" fmla="*/ 100 w 818"/>
                <a:gd name="T27" fmla="*/ 1136 h 1338"/>
                <a:gd name="T28" fmla="*/ 279 w 818"/>
                <a:gd name="T29" fmla="*/ 1122 h 1338"/>
                <a:gd name="T30" fmla="*/ 520 w 818"/>
                <a:gd name="T31" fmla="*/ 1143 h 1338"/>
                <a:gd name="T32" fmla="*/ 528 w 818"/>
                <a:gd name="T33" fmla="*/ 1007 h 1338"/>
                <a:gd name="T34" fmla="*/ 533 w 818"/>
                <a:gd name="T35" fmla="*/ 1021 h 1338"/>
                <a:gd name="T36" fmla="*/ 589 w 818"/>
                <a:gd name="T37" fmla="*/ 1088 h 1338"/>
                <a:gd name="T38" fmla="*/ 599 w 818"/>
                <a:gd name="T39" fmla="*/ 955 h 1338"/>
                <a:gd name="T40" fmla="*/ 609 w 818"/>
                <a:gd name="T41" fmla="*/ 960 h 1338"/>
                <a:gd name="T42" fmla="*/ 609 w 818"/>
                <a:gd name="T43" fmla="*/ 1055 h 1338"/>
                <a:gd name="T44" fmla="*/ 799 w 818"/>
                <a:gd name="T45" fmla="*/ 902 h 1338"/>
                <a:gd name="T46" fmla="*/ 639 w 818"/>
                <a:gd name="T47" fmla="*/ 1088 h 1338"/>
                <a:gd name="T48" fmla="*/ 775 w 818"/>
                <a:gd name="T49" fmla="*/ 1070 h 1338"/>
                <a:gd name="T50" fmla="*/ 810 w 818"/>
                <a:gd name="T51" fmla="*/ 994 h 1338"/>
                <a:gd name="T52" fmla="*/ 817 w 818"/>
                <a:gd name="T53" fmla="*/ 979 h 1338"/>
                <a:gd name="T54" fmla="*/ 790 w 818"/>
                <a:gd name="T55" fmla="*/ 1070 h 1338"/>
                <a:gd name="T56" fmla="*/ 652 w 818"/>
                <a:gd name="T57" fmla="*/ 1114 h 1338"/>
                <a:gd name="T58" fmla="*/ 546 w 818"/>
                <a:gd name="T59" fmla="*/ 1189 h 1338"/>
                <a:gd name="T60" fmla="*/ 395 w 818"/>
                <a:gd name="T61" fmla="*/ 1337 h 1338"/>
                <a:gd name="T62" fmla="*/ 249 w 818"/>
                <a:gd name="T63" fmla="*/ 1261 h 1338"/>
                <a:gd name="T64" fmla="*/ 20 w 818"/>
                <a:gd name="T65" fmla="*/ 1040 h 1338"/>
                <a:gd name="T66" fmla="*/ 17 w 818"/>
                <a:gd name="T67" fmla="*/ 806 h 1338"/>
                <a:gd name="T68" fmla="*/ 13 w 818"/>
                <a:gd name="T69" fmla="*/ 482 h 1338"/>
                <a:gd name="T70" fmla="*/ 0 w 818"/>
                <a:gd name="T71" fmla="*/ 272 h 1338"/>
                <a:gd name="T72" fmla="*/ 74 w 818"/>
                <a:gd name="T73" fmla="*/ 167 h 1338"/>
                <a:gd name="T74" fmla="*/ 149 w 818"/>
                <a:gd name="T75" fmla="*/ 106 h 1338"/>
                <a:gd name="T76" fmla="*/ 345 w 818"/>
                <a:gd name="T77" fmla="*/ 0 h 1338"/>
                <a:gd name="T78" fmla="*/ 410 w 818"/>
                <a:gd name="T79" fmla="*/ 0 h 13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18"/>
                <a:gd name="T121" fmla="*/ 0 h 1338"/>
                <a:gd name="T122" fmla="*/ 818 w 818"/>
                <a:gd name="T123" fmla="*/ 1338 h 13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18" h="1338">
                  <a:moveTo>
                    <a:pt x="410" y="0"/>
                  </a:moveTo>
                  <a:lnTo>
                    <a:pt x="410" y="0"/>
                  </a:lnTo>
                  <a:lnTo>
                    <a:pt x="377" y="34"/>
                  </a:lnTo>
                  <a:lnTo>
                    <a:pt x="358" y="125"/>
                  </a:lnTo>
                  <a:lnTo>
                    <a:pt x="389" y="272"/>
                  </a:lnTo>
                  <a:lnTo>
                    <a:pt x="362" y="564"/>
                  </a:lnTo>
                  <a:lnTo>
                    <a:pt x="358" y="293"/>
                  </a:lnTo>
                  <a:lnTo>
                    <a:pt x="343" y="172"/>
                  </a:lnTo>
                  <a:lnTo>
                    <a:pt x="343" y="59"/>
                  </a:lnTo>
                  <a:lnTo>
                    <a:pt x="365" y="20"/>
                  </a:lnTo>
                  <a:lnTo>
                    <a:pt x="343" y="20"/>
                  </a:lnTo>
                  <a:lnTo>
                    <a:pt x="304" y="59"/>
                  </a:lnTo>
                  <a:lnTo>
                    <a:pt x="323" y="153"/>
                  </a:lnTo>
                  <a:lnTo>
                    <a:pt x="285" y="92"/>
                  </a:lnTo>
                  <a:lnTo>
                    <a:pt x="225" y="68"/>
                  </a:lnTo>
                  <a:lnTo>
                    <a:pt x="169" y="149"/>
                  </a:lnTo>
                  <a:lnTo>
                    <a:pt x="40" y="248"/>
                  </a:lnTo>
                  <a:lnTo>
                    <a:pt x="24" y="306"/>
                  </a:lnTo>
                  <a:lnTo>
                    <a:pt x="55" y="549"/>
                  </a:lnTo>
                  <a:lnTo>
                    <a:pt x="32" y="500"/>
                  </a:lnTo>
                  <a:lnTo>
                    <a:pt x="50" y="645"/>
                  </a:lnTo>
                  <a:lnTo>
                    <a:pt x="154" y="917"/>
                  </a:lnTo>
                  <a:lnTo>
                    <a:pt x="85" y="788"/>
                  </a:lnTo>
                  <a:lnTo>
                    <a:pt x="55" y="931"/>
                  </a:lnTo>
                  <a:lnTo>
                    <a:pt x="93" y="1045"/>
                  </a:lnTo>
                  <a:lnTo>
                    <a:pt x="66" y="1018"/>
                  </a:lnTo>
                  <a:lnTo>
                    <a:pt x="50" y="1037"/>
                  </a:lnTo>
                  <a:lnTo>
                    <a:pt x="100" y="1136"/>
                  </a:lnTo>
                  <a:lnTo>
                    <a:pt x="183" y="1184"/>
                  </a:lnTo>
                  <a:lnTo>
                    <a:pt x="279" y="1122"/>
                  </a:lnTo>
                  <a:lnTo>
                    <a:pt x="315" y="1170"/>
                  </a:lnTo>
                  <a:lnTo>
                    <a:pt x="520" y="1143"/>
                  </a:lnTo>
                  <a:lnTo>
                    <a:pt x="520" y="1075"/>
                  </a:lnTo>
                  <a:lnTo>
                    <a:pt x="528" y="1007"/>
                  </a:lnTo>
                  <a:lnTo>
                    <a:pt x="581" y="909"/>
                  </a:lnTo>
                  <a:lnTo>
                    <a:pt x="533" y="1021"/>
                  </a:lnTo>
                  <a:lnTo>
                    <a:pt x="533" y="1060"/>
                  </a:lnTo>
                  <a:lnTo>
                    <a:pt x="589" y="1088"/>
                  </a:lnTo>
                  <a:lnTo>
                    <a:pt x="571" y="1032"/>
                  </a:lnTo>
                  <a:lnTo>
                    <a:pt x="599" y="955"/>
                  </a:lnTo>
                  <a:lnTo>
                    <a:pt x="639" y="921"/>
                  </a:lnTo>
                  <a:lnTo>
                    <a:pt x="609" y="960"/>
                  </a:lnTo>
                  <a:lnTo>
                    <a:pt x="589" y="1032"/>
                  </a:lnTo>
                  <a:lnTo>
                    <a:pt x="609" y="1055"/>
                  </a:lnTo>
                  <a:lnTo>
                    <a:pt x="652" y="1055"/>
                  </a:lnTo>
                  <a:lnTo>
                    <a:pt x="799" y="902"/>
                  </a:lnTo>
                  <a:lnTo>
                    <a:pt x="810" y="902"/>
                  </a:lnTo>
                  <a:lnTo>
                    <a:pt x="639" y="1088"/>
                  </a:lnTo>
                  <a:lnTo>
                    <a:pt x="700" y="1088"/>
                  </a:lnTo>
                  <a:lnTo>
                    <a:pt x="775" y="1070"/>
                  </a:lnTo>
                  <a:lnTo>
                    <a:pt x="800" y="1037"/>
                  </a:lnTo>
                  <a:lnTo>
                    <a:pt x="810" y="994"/>
                  </a:lnTo>
                  <a:lnTo>
                    <a:pt x="810" y="931"/>
                  </a:lnTo>
                  <a:lnTo>
                    <a:pt x="817" y="979"/>
                  </a:lnTo>
                  <a:lnTo>
                    <a:pt x="810" y="1027"/>
                  </a:lnTo>
                  <a:lnTo>
                    <a:pt x="790" y="1070"/>
                  </a:lnTo>
                  <a:lnTo>
                    <a:pt x="760" y="1088"/>
                  </a:lnTo>
                  <a:lnTo>
                    <a:pt x="652" y="1114"/>
                  </a:lnTo>
                  <a:lnTo>
                    <a:pt x="598" y="1146"/>
                  </a:lnTo>
                  <a:lnTo>
                    <a:pt x="546" y="1189"/>
                  </a:lnTo>
                  <a:lnTo>
                    <a:pt x="408" y="1337"/>
                  </a:lnTo>
                  <a:lnTo>
                    <a:pt x="395" y="1337"/>
                  </a:lnTo>
                  <a:lnTo>
                    <a:pt x="507" y="1222"/>
                  </a:lnTo>
                  <a:lnTo>
                    <a:pt x="249" y="1261"/>
                  </a:lnTo>
                  <a:lnTo>
                    <a:pt x="131" y="1236"/>
                  </a:lnTo>
                  <a:lnTo>
                    <a:pt x="20" y="1040"/>
                  </a:lnTo>
                  <a:lnTo>
                    <a:pt x="27" y="888"/>
                  </a:lnTo>
                  <a:lnTo>
                    <a:pt x="17" y="806"/>
                  </a:lnTo>
                  <a:lnTo>
                    <a:pt x="24" y="640"/>
                  </a:lnTo>
                  <a:lnTo>
                    <a:pt x="13" y="482"/>
                  </a:lnTo>
                  <a:lnTo>
                    <a:pt x="13" y="421"/>
                  </a:lnTo>
                  <a:lnTo>
                    <a:pt x="0" y="272"/>
                  </a:lnTo>
                  <a:lnTo>
                    <a:pt x="13" y="234"/>
                  </a:lnTo>
                  <a:lnTo>
                    <a:pt x="74" y="167"/>
                  </a:lnTo>
                  <a:lnTo>
                    <a:pt x="93" y="139"/>
                  </a:lnTo>
                  <a:lnTo>
                    <a:pt x="149" y="106"/>
                  </a:lnTo>
                  <a:lnTo>
                    <a:pt x="218" y="44"/>
                  </a:lnTo>
                  <a:lnTo>
                    <a:pt x="345" y="0"/>
                  </a:lnTo>
                  <a:lnTo>
                    <a:pt x="410" y="0"/>
                  </a:lnTo>
                </a:path>
              </a:pathLst>
            </a:custGeom>
            <a:solidFill>
              <a:srgbClr val="000000"/>
            </a:solidFill>
            <a:ln w="12700" cap="rnd">
              <a:solidFill>
                <a:srgbClr val="000000"/>
              </a:solidFill>
              <a:round/>
              <a:headEnd/>
              <a:tailEnd/>
            </a:ln>
          </p:spPr>
          <p:txBody>
            <a:bodyPr/>
            <a:lstStyle/>
            <a:p>
              <a:endParaRPr lang="en-US"/>
            </a:p>
          </p:txBody>
        </p:sp>
        <p:sp>
          <p:nvSpPr>
            <p:cNvPr id="15414" name="Freeform 1073"/>
            <p:cNvSpPr>
              <a:spLocks/>
            </p:cNvSpPr>
            <p:nvPr/>
          </p:nvSpPr>
          <p:spPr bwMode="auto">
            <a:xfrm>
              <a:off x="3232" y="3740"/>
              <a:ext cx="603" cy="794"/>
            </a:xfrm>
            <a:custGeom>
              <a:avLst/>
              <a:gdLst>
                <a:gd name="T0" fmla="*/ 42 w 603"/>
                <a:gd name="T1" fmla="*/ 0 h 794"/>
                <a:gd name="T2" fmla="*/ 42 w 603"/>
                <a:gd name="T3" fmla="*/ 0 h 794"/>
                <a:gd name="T4" fmla="*/ 107 w 603"/>
                <a:gd name="T5" fmla="*/ 115 h 794"/>
                <a:gd name="T6" fmla="*/ 208 w 603"/>
                <a:gd name="T7" fmla="*/ 403 h 794"/>
                <a:gd name="T8" fmla="*/ 214 w 603"/>
                <a:gd name="T9" fmla="*/ 592 h 794"/>
                <a:gd name="T10" fmla="*/ 238 w 603"/>
                <a:gd name="T11" fmla="*/ 658 h 794"/>
                <a:gd name="T12" fmla="*/ 258 w 603"/>
                <a:gd name="T13" fmla="*/ 588 h 794"/>
                <a:gd name="T14" fmla="*/ 247 w 603"/>
                <a:gd name="T15" fmla="*/ 472 h 794"/>
                <a:gd name="T16" fmla="*/ 334 w 603"/>
                <a:gd name="T17" fmla="*/ 683 h 794"/>
                <a:gd name="T18" fmla="*/ 269 w 603"/>
                <a:gd name="T19" fmla="*/ 607 h 794"/>
                <a:gd name="T20" fmla="*/ 243 w 603"/>
                <a:gd name="T21" fmla="*/ 697 h 794"/>
                <a:gd name="T22" fmla="*/ 345 w 603"/>
                <a:gd name="T23" fmla="*/ 703 h 794"/>
                <a:gd name="T24" fmla="*/ 469 w 603"/>
                <a:gd name="T25" fmla="*/ 675 h 794"/>
                <a:gd name="T26" fmla="*/ 508 w 603"/>
                <a:gd name="T27" fmla="*/ 678 h 794"/>
                <a:gd name="T28" fmla="*/ 551 w 603"/>
                <a:gd name="T29" fmla="*/ 649 h 794"/>
                <a:gd name="T30" fmla="*/ 542 w 603"/>
                <a:gd name="T31" fmla="*/ 611 h 794"/>
                <a:gd name="T32" fmla="*/ 558 w 603"/>
                <a:gd name="T33" fmla="*/ 564 h 794"/>
                <a:gd name="T34" fmla="*/ 551 w 603"/>
                <a:gd name="T35" fmla="*/ 607 h 794"/>
                <a:gd name="T36" fmla="*/ 585 w 603"/>
                <a:gd name="T37" fmla="*/ 694 h 794"/>
                <a:gd name="T38" fmla="*/ 587 w 603"/>
                <a:gd name="T39" fmla="*/ 735 h 794"/>
                <a:gd name="T40" fmla="*/ 602 w 603"/>
                <a:gd name="T41" fmla="*/ 766 h 794"/>
                <a:gd name="T42" fmla="*/ 582 w 603"/>
                <a:gd name="T43" fmla="*/ 735 h 794"/>
                <a:gd name="T44" fmla="*/ 568 w 603"/>
                <a:gd name="T45" fmla="*/ 766 h 794"/>
                <a:gd name="T46" fmla="*/ 555 w 603"/>
                <a:gd name="T47" fmla="*/ 716 h 794"/>
                <a:gd name="T48" fmla="*/ 546 w 603"/>
                <a:gd name="T49" fmla="*/ 675 h 794"/>
                <a:gd name="T50" fmla="*/ 517 w 603"/>
                <a:gd name="T51" fmla="*/ 697 h 794"/>
                <a:gd name="T52" fmla="*/ 462 w 603"/>
                <a:gd name="T53" fmla="*/ 694 h 794"/>
                <a:gd name="T54" fmla="*/ 436 w 603"/>
                <a:gd name="T55" fmla="*/ 694 h 794"/>
                <a:gd name="T56" fmla="*/ 338 w 603"/>
                <a:gd name="T57" fmla="*/ 716 h 794"/>
                <a:gd name="T58" fmla="*/ 265 w 603"/>
                <a:gd name="T59" fmla="*/ 716 h 794"/>
                <a:gd name="T60" fmla="*/ 90 w 603"/>
                <a:gd name="T61" fmla="*/ 793 h 794"/>
                <a:gd name="T62" fmla="*/ 159 w 603"/>
                <a:gd name="T63" fmla="*/ 706 h 794"/>
                <a:gd name="T64" fmla="*/ 107 w 603"/>
                <a:gd name="T65" fmla="*/ 716 h 794"/>
                <a:gd name="T66" fmla="*/ 19 w 603"/>
                <a:gd name="T67" fmla="*/ 770 h 794"/>
                <a:gd name="T68" fmla="*/ 99 w 603"/>
                <a:gd name="T69" fmla="*/ 706 h 794"/>
                <a:gd name="T70" fmla="*/ 144 w 603"/>
                <a:gd name="T71" fmla="*/ 683 h 794"/>
                <a:gd name="T72" fmla="*/ 0 w 603"/>
                <a:gd name="T73" fmla="*/ 334 h 794"/>
                <a:gd name="T74" fmla="*/ 152 w 603"/>
                <a:gd name="T75" fmla="*/ 675 h 794"/>
                <a:gd name="T76" fmla="*/ 118 w 603"/>
                <a:gd name="T77" fmla="*/ 444 h 794"/>
                <a:gd name="T78" fmla="*/ 159 w 603"/>
                <a:gd name="T79" fmla="*/ 515 h 794"/>
                <a:gd name="T80" fmla="*/ 110 w 603"/>
                <a:gd name="T81" fmla="*/ 292 h 794"/>
                <a:gd name="T82" fmla="*/ 50 w 603"/>
                <a:gd name="T83" fmla="*/ 111 h 794"/>
                <a:gd name="T84" fmla="*/ 125 w 603"/>
                <a:gd name="T85" fmla="*/ 278 h 794"/>
                <a:gd name="T86" fmla="*/ 125 w 603"/>
                <a:gd name="T87" fmla="*/ 330 h 794"/>
                <a:gd name="T88" fmla="*/ 197 w 603"/>
                <a:gd name="T89" fmla="*/ 498 h 794"/>
                <a:gd name="T90" fmla="*/ 197 w 603"/>
                <a:gd name="T91" fmla="*/ 406 h 794"/>
                <a:gd name="T92" fmla="*/ 90 w 603"/>
                <a:gd name="T93" fmla="*/ 106 h 794"/>
                <a:gd name="T94" fmla="*/ 42 w 603"/>
                <a:gd name="T95" fmla="*/ 0 h 794"/>
                <a:gd name="T96" fmla="*/ 42 w 603"/>
                <a:gd name="T97" fmla="*/ 0 h 7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3"/>
                <a:gd name="T148" fmla="*/ 0 h 794"/>
                <a:gd name="T149" fmla="*/ 603 w 603"/>
                <a:gd name="T150" fmla="*/ 794 h 7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3" h="794">
                  <a:moveTo>
                    <a:pt x="42" y="0"/>
                  </a:moveTo>
                  <a:lnTo>
                    <a:pt x="42" y="0"/>
                  </a:lnTo>
                  <a:lnTo>
                    <a:pt x="107" y="115"/>
                  </a:lnTo>
                  <a:lnTo>
                    <a:pt x="208" y="403"/>
                  </a:lnTo>
                  <a:lnTo>
                    <a:pt x="214" y="592"/>
                  </a:lnTo>
                  <a:lnTo>
                    <a:pt x="238" y="658"/>
                  </a:lnTo>
                  <a:lnTo>
                    <a:pt x="258" y="588"/>
                  </a:lnTo>
                  <a:lnTo>
                    <a:pt x="247" y="472"/>
                  </a:lnTo>
                  <a:lnTo>
                    <a:pt x="334" y="683"/>
                  </a:lnTo>
                  <a:lnTo>
                    <a:pt x="269" y="607"/>
                  </a:lnTo>
                  <a:lnTo>
                    <a:pt x="243" y="697"/>
                  </a:lnTo>
                  <a:lnTo>
                    <a:pt x="345" y="703"/>
                  </a:lnTo>
                  <a:lnTo>
                    <a:pt x="469" y="675"/>
                  </a:lnTo>
                  <a:lnTo>
                    <a:pt x="508" y="678"/>
                  </a:lnTo>
                  <a:lnTo>
                    <a:pt x="551" y="649"/>
                  </a:lnTo>
                  <a:lnTo>
                    <a:pt x="542" y="611"/>
                  </a:lnTo>
                  <a:lnTo>
                    <a:pt x="558" y="564"/>
                  </a:lnTo>
                  <a:lnTo>
                    <a:pt x="551" y="607"/>
                  </a:lnTo>
                  <a:lnTo>
                    <a:pt x="585" y="694"/>
                  </a:lnTo>
                  <a:lnTo>
                    <a:pt x="587" y="735"/>
                  </a:lnTo>
                  <a:lnTo>
                    <a:pt x="602" y="766"/>
                  </a:lnTo>
                  <a:lnTo>
                    <a:pt x="582" y="735"/>
                  </a:lnTo>
                  <a:lnTo>
                    <a:pt x="568" y="766"/>
                  </a:lnTo>
                  <a:lnTo>
                    <a:pt x="555" y="716"/>
                  </a:lnTo>
                  <a:lnTo>
                    <a:pt x="546" y="675"/>
                  </a:lnTo>
                  <a:lnTo>
                    <a:pt x="517" y="697"/>
                  </a:lnTo>
                  <a:lnTo>
                    <a:pt x="462" y="694"/>
                  </a:lnTo>
                  <a:lnTo>
                    <a:pt x="436" y="694"/>
                  </a:lnTo>
                  <a:lnTo>
                    <a:pt x="338" y="716"/>
                  </a:lnTo>
                  <a:lnTo>
                    <a:pt x="265" y="716"/>
                  </a:lnTo>
                  <a:lnTo>
                    <a:pt x="90" y="793"/>
                  </a:lnTo>
                  <a:lnTo>
                    <a:pt x="159" y="706"/>
                  </a:lnTo>
                  <a:lnTo>
                    <a:pt x="107" y="716"/>
                  </a:lnTo>
                  <a:lnTo>
                    <a:pt x="19" y="770"/>
                  </a:lnTo>
                  <a:lnTo>
                    <a:pt x="99" y="706"/>
                  </a:lnTo>
                  <a:lnTo>
                    <a:pt x="144" y="683"/>
                  </a:lnTo>
                  <a:lnTo>
                    <a:pt x="0" y="334"/>
                  </a:lnTo>
                  <a:lnTo>
                    <a:pt x="152" y="675"/>
                  </a:lnTo>
                  <a:lnTo>
                    <a:pt x="118" y="444"/>
                  </a:lnTo>
                  <a:lnTo>
                    <a:pt x="159" y="515"/>
                  </a:lnTo>
                  <a:lnTo>
                    <a:pt x="110" y="292"/>
                  </a:lnTo>
                  <a:lnTo>
                    <a:pt x="50" y="111"/>
                  </a:lnTo>
                  <a:lnTo>
                    <a:pt x="125" y="278"/>
                  </a:lnTo>
                  <a:lnTo>
                    <a:pt x="125" y="330"/>
                  </a:lnTo>
                  <a:lnTo>
                    <a:pt x="197" y="498"/>
                  </a:lnTo>
                  <a:lnTo>
                    <a:pt x="197" y="406"/>
                  </a:lnTo>
                  <a:lnTo>
                    <a:pt x="90" y="106"/>
                  </a:lnTo>
                  <a:lnTo>
                    <a:pt x="42" y="0"/>
                  </a:lnTo>
                </a:path>
              </a:pathLst>
            </a:custGeom>
            <a:solidFill>
              <a:srgbClr val="000000"/>
            </a:solidFill>
            <a:ln w="12700" cap="rnd">
              <a:solidFill>
                <a:srgbClr val="000000"/>
              </a:solidFill>
              <a:round/>
              <a:headEnd/>
              <a:tailEnd/>
            </a:ln>
          </p:spPr>
          <p:txBody>
            <a:bodyPr/>
            <a:lstStyle/>
            <a:p>
              <a:endParaRPr lang="en-US"/>
            </a:p>
          </p:txBody>
        </p:sp>
        <p:sp>
          <p:nvSpPr>
            <p:cNvPr id="15415" name="Freeform 1074"/>
            <p:cNvSpPr>
              <a:spLocks/>
            </p:cNvSpPr>
            <p:nvPr/>
          </p:nvSpPr>
          <p:spPr bwMode="auto">
            <a:xfrm>
              <a:off x="3494" y="3550"/>
              <a:ext cx="84" cy="670"/>
            </a:xfrm>
            <a:custGeom>
              <a:avLst/>
              <a:gdLst>
                <a:gd name="T0" fmla="*/ 56 w 84"/>
                <a:gd name="T1" fmla="*/ 0 h 670"/>
                <a:gd name="T2" fmla="*/ 56 w 84"/>
                <a:gd name="T3" fmla="*/ 0 h 670"/>
                <a:gd name="T4" fmla="*/ 56 w 84"/>
                <a:gd name="T5" fmla="*/ 305 h 670"/>
                <a:gd name="T6" fmla="*/ 0 w 84"/>
                <a:gd name="T7" fmla="*/ 596 h 670"/>
                <a:gd name="T8" fmla="*/ 18 w 84"/>
                <a:gd name="T9" fmla="*/ 669 h 670"/>
                <a:gd name="T10" fmla="*/ 56 w 84"/>
                <a:gd name="T11" fmla="*/ 468 h 670"/>
                <a:gd name="T12" fmla="*/ 83 w 84"/>
                <a:gd name="T13" fmla="*/ 100 h 670"/>
                <a:gd name="T14" fmla="*/ 56 w 84"/>
                <a:gd name="T15" fmla="*/ 0 h 670"/>
                <a:gd name="T16" fmla="*/ 56 w 84"/>
                <a:gd name="T17" fmla="*/ 0 h 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670"/>
                <a:gd name="T29" fmla="*/ 84 w 84"/>
                <a:gd name="T30" fmla="*/ 670 h 6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670">
                  <a:moveTo>
                    <a:pt x="56" y="0"/>
                  </a:moveTo>
                  <a:lnTo>
                    <a:pt x="56" y="0"/>
                  </a:lnTo>
                  <a:lnTo>
                    <a:pt x="56" y="305"/>
                  </a:lnTo>
                  <a:lnTo>
                    <a:pt x="0" y="596"/>
                  </a:lnTo>
                  <a:lnTo>
                    <a:pt x="18" y="669"/>
                  </a:lnTo>
                  <a:lnTo>
                    <a:pt x="56" y="468"/>
                  </a:lnTo>
                  <a:lnTo>
                    <a:pt x="83" y="100"/>
                  </a:lnTo>
                  <a:lnTo>
                    <a:pt x="56" y="0"/>
                  </a:lnTo>
                </a:path>
              </a:pathLst>
            </a:custGeom>
            <a:solidFill>
              <a:srgbClr val="000000"/>
            </a:solidFill>
            <a:ln w="12700" cap="rnd">
              <a:solidFill>
                <a:srgbClr val="000000"/>
              </a:solidFill>
              <a:round/>
              <a:headEnd/>
              <a:tailEnd/>
            </a:ln>
          </p:spPr>
          <p:txBody>
            <a:bodyPr/>
            <a:lstStyle/>
            <a:p>
              <a:endParaRPr lang="en-US"/>
            </a:p>
          </p:txBody>
        </p:sp>
        <p:sp>
          <p:nvSpPr>
            <p:cNvPr id="15416" name="Freeform 1075"/>
            <p:cNvSpPr>
              <a:spLocks/>
            </p:cNvSpPr>
            <p:nvPr/>
          </p:nvSpPr>
          <p:spPr bwMode="auto">
            <a:xfrm>
              <a:off x="3787" y="4242"/>
              <a:ext cx="284" cy="177"/>
            </a:xfrm>
            <a:custGeom>
              <a:avLst/>
              <a:gdLst>
                <a:gd name="T0" fmla="*/ 13 w 284"/>
                <a:gd name="T1" fmla="*/ 52 h 177"/>
                <a:gd name="T2" fmla="*/ 13 w 284"/>
                <a:gd name="T3" fmla="*/ 52 h 177"/>
                <a:gd name="T4" fmla="*/ 30 w 284"/>
                <a:gd name="T5" fmla="*/ 38 h 177"/>
                <a:gd name="T6" fmla="*/ 47 w 284"/>
                <a:gd name="T7" fmla="*/ 4 h 177"/>
                <a:gd name="T8" fmla="*/ 71 w 284"/>
                <a:gd name="T9" fmla="*/ 0 h 177"/>
                <a:gd name="T10" fmla="*/ 56 w 284"/>
                <a:gd name="T11" fmla="*/ 13 h 177"/>
                <a:gd name="T12" fmla="*/ 56 w 284"/>
                <a:gd name="T13" fmla="*/ 38 h 177"/>
                <a:gd name="T14" fmla="*/ 181 w 284"/>
                <a:gd name="T15" fmla="*/ 70 h 177"/>
                <a:gd name="T16" fmla="*/ 283 w 284"/>
                <a:gd name="T17" fmla="*/ 176 h 177"/>
                <a:gd name="T18" fmla="*/ 177 w 284"/>
                <a:gd name="T19" fmla="*/ 86 h 177"/>
                <a:gd name="T20" fmla="*/ 56 w 284"/>
                <a:gd name="T21" fmla="*/ 52 h 177"/>
                <a:gd name="T22" fmla="*/ 30 w 284"/>
                <a:gd name="T23" fmla="*/ 52 h 177"/>
                <a:gd name="T24" fmla="*/ 0 w 284"/>
                <a:gd name="T25" fmla="*/ 65 h 177"/>
                <a:gd name="T26" fmla="*/ 13 w 284"/>
                <a:gd name="T27" fmla="*/ 52 h 177"/>
                <a:gd name="T28" fmla="*/ 13 w 284"/>
                <a:gd name="T29" fmla="*/ 52 h 1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4"/>
                <a:gd name="T46" fmla="*/ 0 h 177"/>
                <a:gd name="T47" fmla="*/ 284 w 284"/>
                <a:gd name="T48" fmla="*/ 177 h 1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4" h="177">
                  <a:moveTo>
                    <a:pt x="13" y="52"/>
                  </a:moveTo>
                  <a:lnTo>
                    <a:pt x="13" y="52"/>
                  </a:lnTo>
                  <a:lnTo>
                    <a:pt x="30" y="38"/>
                  </a:lnTo>
                  <a:lnTo>
                    <a:pt x="47" y="4"/>
                  </a:lnTo>
                  <a:lnTo>
                    <a:pt x="71" y="0"/>
                  </a:lnTo>
                  <a:lnTo>
                    <a:pt x="56" y="13"/>
                  </a:lnTo>
                  <a:lnTo>
                    <a:pt x="56" y="38"/>
                  </a:lnTo>
                  <a:lnTo>
                    <a:pt x="181" y="70"/>
                  </a:lnTo>
                  <a:lnTo>
                    <a:pt x="283" y="176"/>
                  </a:lnTo>
                  <a:lnTo>
                    <a:pt x="177" y="86"/>
                  </a:lnTo>
                  <a:lnTo>
                    <a:pt x="56" y="52"/>
                  </a:lnTo>
                  <a:lnTo>
                    <a:pt x="30" y="52"/>
                  </a:lnTo>
                  <a:lnTo>
                    <a:pt x="0" y="65"/>
                  </a:lnTo>
                  <a:lnTo>
                    <a:pt x="13" y="52"/>
                  </a:lnTo>
                </a:path>
              </a:pathLst>
            </a:custGeom>
            <a:solidFill>
              <a:srgbClr val="000000"/>
            </a:solidFill>
            <a:ln w="12700" cap="rnd">
              <a:solidFill>
                <a:srgbClr val="000000"/>
              </a:solidFill>
              <a:round/>
              <a:headEnd/>
              <a:tailEnd/>
            </a:ln>
          </p:spPr>
          <p:txBody>
            <a:bodyPr/>
            <a:lstStyle/>
            <a:p>
              <a:endParaRPr lang="en-US"/>
            </a:p>
          </p:txBody>
        </p:sp>
        <p:sp>
          <p:nvSpPr>
            <p:cNvPr id="15417" name="Freeform 1076"/>
            <p:cNvSpPr>
              <a:spLocks/>
            </p:cNvSpPr>
            <p:nvPr/>
          </p:nvSpPr>
          <p:spPr bwMode="auto">
            <a:xfrm>
              <a:off x="3858" y="4361"/>
              <a:ext cx="149" cy="55"/>
            </a:xfrm>
            <a:custGeom>
              <a:avLst/>
              <a:gdLst>
                <a:gd name="T0" fmla="*/ 0 w 149"/>
                <a:gd name="T1" fmla="*/ 0 h 55"/>
                <a:gd name="T2" fmla="*/ 0 w 149"/>
                <a:gd name="T3" fmla="*/ 0 h 55"/>
                <a:gd name="T4" fmla="*/ 84 w 149"/>
                <a:gd name="T5" fmla="*/ 9 h 55"/>
                <a:gd name="T6" fmla="*/ 148 w 149"/>
                <a:gd name="T7" fmla="*/ 54 h 55"/>
                <a:gd name="T8" fmla="*/ 72 w 149"/>
                <a:gd name="T9" fmla="*/ 19 h 55"/>
                <a:gd name="T10" fmla="*/ 0 w 149"/>
                <a:gd name="T11" fmla="*/ 0 h 55"/>
                <a:gd name="T12" fmla="*/ 0 w 149"/>
                <a:gd name="T13" fmla="*/ 0 h 55"/>
                <a:gd name="T14" fmla="*/ 0 60000 65536"/>
                <a:gd name="T15" fmla="*/ 0 60000 65536"/>
                <a:gd name="T16" fmla="*/ 0 60000 65536"/>
                <a:gd name="T17" fmla="*/ 0 60000 65536"/>
                <a:gd name="T18" fmla="*/ 0 60000 65536"/>
                <a:gd name="T19" fmla="*/ 0 60000 65536"/>
                <a:gd name="T20" fmla="*/ 0 60000 65536"/>
                <a:gd name="T21" fmla="*/ 0 w 149"/>
                <a:gd name="T22" fmla="*/ 0 h 55"/>
                <a:gd name="T23" fmla="*/ 149 w 149"/>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 h="55">
                  <a:moveTo>
                    <a:pt x="0" y="0"/>
                  </a:moveTo>
                  <a:lnTo>
                    <a:pt x="0" y="0"/>
                  </a:lnTo>
                  <a:lnTo>
                    <a:pt x="84" y="9"/>
                  </a:lnTo>
                  <a:lnTo>
                    <a:pt x="148" y="54"/>
                  </a:lnTo>
                  <a:lnTo>
                    <a:pt x="72" y="19"/>
                  </a:lnTo>
                  <a:lnTo>
                    <a:pt x="0" y="0"/>
                  </a:lnTo>
                </a:path>
              </a:pathLst>
            </a:custGeom>
            <a:solidFill>
              <a:srgbClr val="000000"/>
            </a:solidFill>
            <a:ln w="12700" cap="rnd">
              <a:solidFill>
                <a:srgbClr val="000000"/>
              </a:solidFill>
              <a:round/>
              <a:headEnd/>
              <a:tailEnd/>
            </a:ln>
          </p:spPr>
          <p:txBody>
            <a:bodyPr/>
            <a:lstStyle/>
            <a:p>
              <a:endParaRPr lang="en-US"/>
            </a:p>
          </p:txBody>
        </p:sp>
        <p:sp>
          <p:nvSpPr>
            <p:cNvPr id="15418" name="Freeform 1077"/>
            <p:cNvSpPr>
              <a:spLocks/>
            </p:cNvSpPr>
            <p:nvPr/>
          </p:nvSpPr>
          <p:spPr bwMode="auto">
            <a:xfrm>
              <a:off x="3877" y="4242"/>
              <a:ext cx="228" cy="129"/>
            </a:xfrm>
            <a:custGeom>
              <a:avLst/>
              <a:gdLst>
                <a:gd name="T0" fmla="*/ 0 w 228"/>
                <a:gd name="T1" fmla="*/ 0 h 129"/>
                <a:gd name="T2" fmla="*/ 0 w 228"/>
                <a:gd name="T3" fmla="*/ 0 h 129"/>
                <a:gd name="T4" fmla="*/ 68 w 228"/>
                <a:gd name="T5" fmla="*/ 0 h 129"/>
                <a:gd name="T6" fmla="*/ 212 w 228"/>
                <a:gd name="T7" fmla="*/ 100 h 129"/>
                <a:gd name="T8" fmla="*/ 227 w 228"/>
                <a:gd name="T9" fmla="*/ 119 h 129"/>
                <a:gd name="T10" fmla="*/ 217 w 228"/>
                <a:gd name="T11" fmla="*/ 128 h 129"/>
                <a:gd name="T12" fmla="*/ 129 w 228"/>
                <a:gd name="T13" fmla="*/ 105 h 129"/>
                <a:gd name="T14" fmla="*/ 212 w 228"/>
                <a:gd name="T15" fmla="*/ 119 h 129"/>
                <a:gd name="T16" fmla="*/ 210 w 228"/>
                <a:gd name="T17" fmla="*/ 105 h 129"/>
                <a:gd name="T18" fmla="*/ 68 w 228"/>
                <a:gd name="T19" fmla="*/ 4 h 129"/>
                <a:gd name="T20" fmla="*/ 0 w 228"/>
                <a:gd name="T21" fmla="*/ 0 h 129"/>
                <a:gd name="T22" fmla="*/ 0 w 228"/>
                <a:gd name="T23" fmla="*/ 0 h 1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
                <a:gd name="T37" fmla="*/ 0 h 129"/>
                <a:gd name="T38" fmla="*/ 228 w 228"/>
                <a:gd name="T39" fmla="*/ 129 h 1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8" h="129">
                  <a:moveTo>
                    <a:pt x="0" y="0"/>
                  </a:moveTo>
                  <a:lnTo>
                    <a:pt x="0" y="0"/>
                  </a:lnTo>
                  <a:lnTo>
                    <a:pt x="68" y="0"/>
                  </a:lnTo>
                  <a:lnTo>
                    <a:pt x="212" y="100"/>
                  </a:lnTo>
                  <a:lnTo>
                    <a:pt x="227" y="119"/>
                  </a:lnTo>
                  <a:lnTo>
                    <a:pt x="217" y="128"/>
                  </a:lnTo>
                  <a:lnTo>
                    <a:pt x="129" y="105"/>
                  </a:lnTo>
                  <a:lnTo>
                    <a:pt x="212" y="119"/>
                  </a:lnTo>
                  <a:lnTo>
                    <a:pt x="210" y="105"/>
                  </a:lnTo>
                  <a:lnTo>
                    <a:pt x="68" y="4"/>
                  </a:lnTo>
                  <a:lnTo>
                    <a:pt x="0" y="0"/>
                  </a:lnTo>
                </a:path>
              </a:pathLst>
            </a:custGeom>
            <a:solidFill>
              <a:srgbClr val="000000"/>
            </a:solidFill>
            <a:ln w="12700" cap="rnd">
              <a:solidFill>
                <a:srgbClr val="000000"/>
              </a:solidFill>
              <a:round/>
              <a:headEnd/>
              <a:tailEnd/>
            </a:ln>
          </p:spPr>
          <p:txBody>
            <a:bodyPr/>
            <a:lstStyle/>
            <a:p>
              <a:endParaRPr lang="en-US"/>
            </a:p>
          </p:txBody>
        </p:sp>
        <p:sp>
          <p:nvSpPr>
            <p:cNvPr id="15419" name="Freeform 1078"/>
            <p:cNvSpPr>
              <a:spLocks/>
            </p:cNvSpPr>
            <p:nvPr/>
          </p:nvSpPr>
          <p:spPr bwMode="auto">
            <a:xfrm>
              <a:off x="3862" y="4385"/>
              <a:ext cx="81" cy="31"/>
            </a:xfrm>
            <a:custGeom>
              <a:avLst/>
              <a:gdLst>
                <a:gd name="T0" fmla="*/ 0 w 81"/>
                <a:gd name="T1" fmla="*/ 0 h 31"/>
                <a:gd name="T2" fmla="*/ 0 w 81"/>
                <a:gd name="T3" fmla="*/ 0 h 31"/>
                <a:gd name="T4" fmla="*/ 15 w 81"/>
                <a:gd name="T5" fmla="*/ 0 h 31"/>
                <a:gd name="T6" fmla="*/ 15 w 81"/>
                <a:gd name="T7" fmla="*/ 19 h 31"/>
                <a:gd name="T8" fmla="*/ 80 w 81"/>
                <a:gd name="T9" fmla="*/ 19 h 31"/>
                <a:gd name="T10" fmla="*/ 54 w 81"/>
                <a:gd name="T11" fmla="*/ 30 h 31"/>
                <a:gd name="T12" fmla="*/ 0 w 81"/>
                <a:gd name="T13" fmla="*/ 30 h 31"/>
                <a:gd name="T14" fmla="*/ 0 w 81"/>
                <a:gd name="T15" fmla="*/ 0 h 31"/>
                <a:gd name="T16" fmla="*/ 0 w 81"/>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31"/>
                <a:gd name="T29" fmla="*/ 81 w 8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31">
                  <a:moveTo>
                    <a:pt x="0" y="0"/>
                  </a:moveTo>
                  <a:lnTo>
                    <a:pt x="0" y="0"/>
                  </a:lnTo>
                  <a:lnTo>
                    <a:pt x="15" y="0"/>
                  </a:lnTo>
                  <a:lnTo>
                    <a:pt x="15" y="19"/>
                  </a:lnTo>
                  <a:lnTo>
                    <a:pt x="80" y="19"/>
                  </a:lnTo>
                  <a:lnTo>
                    <a:pt x="54" y="30"/>
                  </a:lnTo>
                  <a:lnTo>
                    <a:pt x="0" y="30"/>
                  </a:lnTo>
                  <a:lnTo>
                    <a:pt x="0" y="0"/>
                  </a:lnTo>
                </a:path>
              </a:pathLst>
            </a:custGeom>
            <a:solidFill>
              <a:srgbClr val="000000"/>
            </a:solidFill>
            <a:ln w="12700" cap="rnd">
              <a:solidFill>
                <a:srgbClr val="000000"/>
              </a:solidFill>
              <a:round/>
              <a:headEnd/>
              <a:tailEnd/>
            </a:ln>
          </p:spPr>
          <p:txBody>
            <a:bodyPr/>
            <a:lstStyle/>
            <a:p>
              <a:endParaRPr lang="en-US"/>
            </a:p>
          </p:txBody>
        </p:sp>
        <p:sp>
          <p:nvSpPr>
            <p:cNvPr id="15420" name="Freeform 1079"/>
            <p:cNvSpPr>
              <a:spLocks/>
            </p:cNvSpPr>
            <p:nvPr/>
          </p:nvSpPr>
          <p:spPr bwMode="auto">
            <a:xfrm>
              <a:off x="3732" y="3536"/>
              <a:ext cx="422" cy="725"/>
            </a:xfrm>
            <a:custGeom>
              <a:avLst/>
              <a:gdLst>
                <a:gd name="T0" fmla="*/ 35 w 422"/>
                <a:gd name="T1" fmla="*/ 90 h 725"/>
                <a:gd name="T2" fmla="*/ 35 w 422"/>
                <a:gd name="T3" fmla="*/ 90 h 725"/>
                <a:gd name="T4" fmla="*/ 130 w 422"/>
                <a:gd name="T5" fmla="*/ 151 h 725"/>
                <a:gd name="T6" fmla="*/ 247 w 422"/>
                <a:gd name="T7" fmla="*/ 200 h 725"/>
                <a:gd name="T8" fmla="*/ 247 w 422"/>
                <a:gd name="T9" fmla="*/ 238 h 725"/>
                <a:gd name="T10" fmla="*/ 270 w 422"/>
                <a:gd name="T11" fmla="*/ 214 h 725"/>
                <a:gd name="T12" fmla="*/ 330 w 422"/>
                <a:gd name="T13" fmla="*/ 214 h 725"/>
                <a:gd name="T14" fmla="*/ 387 w 422"/>
                <a:gd name="T15" fmla="*/ 157 h 725"/>
                <a:gd name="T16" fmla="*/ 349 w 422"/>
                <a:gd name="T17" fmla="*/ 157 h 725"/>
                <a:gd name="T18" fmla="*/ 308 w 422"/>
                <a:gd name="T19" fmla="*/ 170 h 725"/>
                <a:gd name="T20" fmla="*/ 240 w 422"/>
                <a:gd name="T21" fmla="*/ 148 h 725"/>
                <a:gd name="T22" fmla="*/ 134 w 422"/>
                <a:gd name="T23" fmla="*/ 109 h 725"/>
                <a:gd name="T24" fmla="*/ 73 w 422"/>
                <a:gd name="T25" fmla="*/ 90 h 725"/>
                <a:gd name="T26" fmla="*/ 160 w 422"/>
                <a:gd name="T27" fmla="*/ 109 h 725"/>
                <a:gd name="T28" fmla="*/ 300 w 422"/>
                <a:gd name="T29" fmla="*/ 157 h 725"/>
                <a:gd name="T30" fmla="*/ 380 w 422"/>
                <a:gd name="T31" fmla="*/ 132 h 725"/>
                <a:gd name="T32" fmla="*/ 384 w 422"/>
                <a:gd name="T33" fmla="*/ 100 h 725"/>
                <a:gd name="T34" fmla="*/ 312 w 422"/>
                <a:gd name="T35" fmla="*/ 109 h 725"/>
                <a:gd name="T36" fmla="*/ 244 w 422"/>
                <a:gd name="T37" fmla="*/ 100 h 725"/>
                <a:gd name="T38" fmla="*/ 312 w 422"/>
                <a:gd name="T39" fmla="*/ 104 h 725"/>
                <a:gd name="T40" fmla="*/ 387 w 422"/>
                <a:gd name="T41" fmla="*/ 81 h 725"/>
                <a:gd name="T42" fmla="*/ 409 w 422"/>
                <a:gd name="T43" fmla="*/ 47 h 725"/>
                <a:gd name="T44" fmla="*/ 418 w 422"/>
                <a:gd name="T45" fmla="*/ 0 h 725"/>
                <a:gd name="T46" fmla="*/ 421 w 422"/>
                <a:gd name="T47" fmla="*/ 52 h 725"/>
                <a:gd name="T48" fmla="*/ 409 w 422"/>
                <a:gd name="T49" fmla="*/ 90 h 725"/>
                <a:gd name="T50" fmla="*/ 409 w 422"/>
                <a:gd name="T51" fmla="*/ 123 h 725"/>
                <a:gd name="T52" fmla="*/ 394 w 422"/>
                <a:gd name="T53" fmla="*/ 148 h 725"/>
                <a:gd name="T54" fmla="*/ 399 w 422"/>
                <a:gd name="T55" fmla="*/ 166 h 725"/>
                <a:gd name="T56" fmla="*/ 338 w 422"/>
                <a:gd name="T57" fmla="*/ 228 h 725"/>
                <a:gd name="T58" fmla="*/ 274 w 422"/>
                <a:gd name="T59" fmla="*/ 228 h 725"/>
                <a:gd name="T60" fmla="*/ 244 w 422"/>
                <a:gd name="T61" fmla="*/ 276 h 725"/>
                <a:gd name="T62" fmla="*/ 224 w 422"/>
                <a:gd name="T63" fmla="*/ 515 h 725"/>
                <a:gd name="T64" fmla="*/ 263 w 422"/>
                <a:gd name="T65" fmla="*/ 724 h 725"/>
                <a:gd name="T66" fmla="*/ 216 w 422"/>
                <a:gd name="T67" fmla="*/ 519 h 725"/>
                <a:gd name="T68" fmla="*/ 229 w 422"/>
                <a:gd name="T69" fmla="*/ 204 h 725"/>
                <a:gd name="T70" fmla="*/ 111 w 422"/>
                <a:gd name="T71" fmla="*/ 157 h 725"/>
                <a:gd name="T72" fmla="*/ 0 w 422"/>
                <a:gd name="T73" fmla="*/ 76 h 725"/>
                <a:gd name="T74" fmla="*/ 35 w 422"/>
                <a:gd name="T75" fmla="*/ 90 h 725"/>
                <a:gd name="T76" fmla="*/ 35 w 422"/>
                <a:gd name="T77" fmla="*/ 90 h 7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2"/>
                <a:gd name="T118" fmla="*/ 0 h 725"/>
                <a:gd name="T119" fmla="*/ 422 w 422"/>
                <a:gd name="T120" fmla="*/ 725 h 7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2" h="725">
                  <a:moveTo>
                    <a:pt x="35" y="90"/>
                  </a:moveTo>
                  <a:lnTo>
                    <a:pt x="35" y="90"/>
                  </a:lnTo>
                  <a:lnTo>
                    <a:pt x="130" y="151"/>
                  </a:lnTo>
                  <a:lnTo>
                    <a:pt x="247" y="200"/>
                  </a:lnTo>
                  <a:lnTo>
                    <a:pt x="247" y="238"/>
                  </a:lnTo>
                  <a:lnTo>
                    <a:pt x="270" y="214"/>
                  </a:lnTo>
                  <a:lnTo>
                    <a:pt x="330" y="214"/>
                  </a:lnTo>
                  <a:lnTo>
                    <a:pt x="387" y="157"/>
                  </a:lnTo>
                  <a:lnTo>
                    <a:pt x="349" y="157"/>
                  </a:lnTo>
                  <a:lnTo>
                    <a:pt x="308" y="170"/>
                  </a:lnTo>
                  <a:lnTo>
                    <a:pt x="240" y="148"/>
                  </a:lnTo>
                  <a:lnTo>
                    <a:pt x="134" y="109"/>
                  </a:lnTo>
                  <a:lnTo>
                    <a:pt x="73" y="90"/>
                  </a:lnTo>
                  <a:lnTo>
                    <a:pt x="160" y="109"/>
                  </a:lnTo>
                  <a:lnTo>
                    <a:pt x="300" y="157"/>
                  </a:lnTo>
                  <a:lnTo>
                    <a:pt x="380" y="132"/>
                  </a:lnTo>
                  <a:lnTo>
                    <a:pt x="384" y="100"/>
                  </a:lnTo>
                  <a:lnTo>
                    <a:pt x="312" y="109"/>
                  </a:lnTo>
                  <a:lnTo>
                    <a:pt x="244" y="100"/>
                  </a:lnTo>
                  <a:lnTo>
                    <a:pt x="312" y="104"/>
                  </a:lnTo>
                  <a:lnTo>
                    <a:pt x="387" y="81"/>
                  </a:lnTo>
                  <a:lnTo>
                    <a:pt x="409" y="47"/>
                  </a:lnTo>
                  <a:lnTo>
                    <a:pt x="418" y="0"/>
                  </a:lnTo>
                  <a:lnTo>
                    <a:pt x="421" y="52"/>
                  </a:lnTo>
                  <a:lnTo>
                    <a:pt x="409" y="90"/>
                  </a:lnTo>
                  <a:lnTo>
                    <a:pt x="409" y="123"/>
                  </a:lnTo>
                  <a:lnTo>
                    <a:pt x="394" y="148"/>
                  </a:lnTo>
                  <a:lnTo>
                    <a:pt x="399" y="166"/>
                  </a:lnTo>
                  <a:lnTo>
                    <a:pt x="338" y="228"/>
                  </a:lnTo>
                  <a:lnTo>
                    <a:pt x="274" y="228"/>
                  </a:lnTo>
                  <a:lnTo>
                    <a:pt x="244" y="276"/>
                  </a:lnTo>
                  <a:lnTo>
                    <a:pt x="224" y="515"/>
                  </a:lnTo>
                  <a:lnTo>
                    <a:pt x="263" y="724"/>
                  </a:lnTo>
                  <a:lnTo>
                    <a:pt x="216" y="519"/>
                  </a:lnTo>
                  <a:lnTo>
                    <a:pt x="229" y="204"/>
                  </a:lnTo>
                  <a:lnTo>
                    <a:pt x="111" y="157"/>
                  </a:lnTo>
                  <a:lnTo>
                    <a:pt x="0" y="76"/>
                  </a:lnTo>
                  <a:lnTo>
                    <a:pt x="35" y="90"/>
                  </a:lnTo>
                </a:path>
              </a:pathLst>
            </a:custGeom>
            <a:solidFill>
              <a:srgbClr val="000000"/>
            </a:solidFill>
            <a:ln w="12700" cap="rnd">
              <a:solidFill>
                <a:srgbClr val="000000"/>
              </a:solidFill>
              <a:round/>
              <a:headEnd/>
              <a:tailEnd/>
            </a:ln>
          </p:spPr>
          <p:txBody>
            <a:bodyPr/>
            <a:lstStyle/>
            <a:p>
              <a:endParaRPr lang="en-US"/>
            </a:p>
          </p:txBody>
        </p:sp>
        <p:sp>
          <p:nvSpPr>
            <p:cNvPr id="15421" name="Freeform 1080"/>
            <p:cNvSpPr>
              <a:spLocks/>
            </p:cNvSpPr>
            <p:nvPr/>
          </p:nvSpPr>
          <p:spPr bwMode="auto">
            <a:xfrm>
              <a:off x="3987" y="3793"/>
              <a:ext cx="140" cy="616"/>
            </a:xfrm>
            <a:custGeom>
              <a:avLst/>
              <a:gdLst>
                <a:gd name="T0" fmla="*/ 0 w 140"/>
                <a:gd name="T1" fmla="*/ 0 h 616"/>
                <a:gd name="T2" fmla="*/ 0 w 140"/>
                <a:gd name="T3" fmla="*/ 0 h 616"/>
                <a:gd name="T4" fmla="*/ 69 w 140"/>
                <a:gd name="T5" fmla="*/ 277 h 616"/>
                <a:gd name="T6" fmla="*/ 136 w 140"/>
                <a:gd name="T7" fmla="*/ 439 h 616"/>
                <a:gd name="T8" fmla="*/ 139 w 140"/>
                <a:gd name="T9" fmla="*/ 615 h 616"/>
                <a:gd name="T10" fmla="*/ 86 w 140"/>
                <a:gd name="T11" fmla="*/ 350 h 616"/>
                <a:gd name="T12" fmla="*/ 53 w 140"/>
                <a:gd name="T13" fmla="*/ 258 h 616"/>
                <a:gd name="T14" fmla="*/ 8 w 140"/>
                <a:gd name="T15" fmla="*/ 101 h 616"/>
                <a:gd name="T16" fmla="*/ 0 w 140"/>
                <a:gd name="T17" fmla="*/ 0 h 616"/>
                <a:gd name="T18" fmla="*/ 0 w 140"/>
                <a:gd name="T19" fmla="*/ 0 h 6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616"/>
                <a:gd name="T32" fmla="*/ 140 w 140"/>
                <a:gd name="T33" fmla="*/ 616 h 6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616">
                  <a:moveTo>
                    <a:pt x="0" y="0"/>
                  </a:moveTo>
                  <a:lnTo>
                    <a:pt x="0" y="0"/>
                  </a:lnTo>
                  <a:lnTo>
                    <a:pt x="69" y="277"/>
                  </a:lnTo>
                  <a:lnTo>
                    <a:pt x="136" y="439"/>
                  </a:lnTo>
                  <a:lnTo>
                    <a:pt x="139" y="615"/>
                  </a:lnTo>
                  <a:lnTo>
                    <a:pt x="86" y="350"/>
                  </a:lnTo>
                  <a:lnTo>
                    <a:pt x="53" y="258"/>
                  </a:lnTo>
                  <a:lnTo>
                    <a:pt x="8" y="101"/>
                  </a:lnTo>
                  <a:lnTo>
                    <a:pt x="0" y="0"/>
                  </a:lnTo>
                </a:path>
              </a:pathLst>
            </a:custGeom>
            <a:solidFill>
              <a:srgbClr val="000000"/>
            </a:solidFill>
            <a:ln w="12700" cap="rnd">
              <a:solidFill>
                <a:srgbClr val="000000"/>
              </a:solidFill>
              <a:round/>
              <a:headEnd/>
              <a:tailEnd/>
            </a:ln>
          </p:spPr>
          <p:txBody>
            <a:bodyPr/>
            <a:lstStyle/>
            <a:p>
              <a:endParaRPr lang="en-US"/>
            </a:p>
          </p:txBody>
        </p:sp>
        <p:sp>
          <p:nvSpPr>
            <p:cNvPr id="15422" name="Freeform 1081"/>
            <p:cNvSpPr>
              <a:spLocks/>
            </p:cNvSpPr>
            <p:nvPr/>
          </p:nvSpPr>
          <p:spPr bwMode="auto">
            <a:xfrm>
              <a:off x="4185" y="3516"/>
              <a:ext cx="202" cy="63"/>
            </a:xfrm>
            <a:custGeom>
              <a:avLst/>
              <a:gdLst>
                <a:gd name="T0" fmla="*/ 0 w 202"/>
                <a:gd name="T1" fmla="*/ 0 h 63"/>
                <a:gd name="T2" fmla="*/ 0 w 202"/>
                <a:gd name="T3" fmla="*/ 0 h 63"/>
                <a:gd name="T4" fmla="*/ 91 w 202"/>
                <a:gd name="T5" fmla="*/ 20 h 63"/>
                <a:gd name="T6" fmla="*/ 201 w 202"/>
                <a:gd name="T7" fmla="*/ 62 h 63"/>
                <a:gd name="T8" fmla="*/ 143 w 202"/>
                <a:gd name="T9" fmla="*/ 49 h 63"/>
                <a:gd name="T10" fmla="*/ 83 w 202"/>
                <a:gd name="T11" fmla="*/ 38 h 63"/>
                <a:gd name="T12" fmla="*/ 49 w 202"/>
                <a:gd name="T13" fmla="*/ 20 h 63"/>
                <a:gd name="T14" fmla="*/ 0 w 202"/>
                <a:gd name="T15" fmla="*/ 0 h 63"/>
                <a:gd name="T16" fmla="*/ 0 w 202"/>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2"/>
                <a:gd name="T28" fmla="*/ 0 h 63"/>
                <a:gd name="T29" fmla="*/ 202 w 20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2" h="63">
                  <a:moveTo>
                    <a:pt x="0" y="0"/>
                  </a:moveTo>
                  <a:lnTo>
                    <a:pt x="0" y="0"/>
                  </a:lnTo>
                  <a:lnTo>
                    <a:pt x="91" y="20"/>
                  </a:lnTo>
                  <a:lnTo>
                    <a:pt x="201" y="62"/>
                  </a:lnTo>
                  <a:lnTo>
                    <a:pt x="143" y="49"/>
                  </a:lnTo>
                  <a:lnTo>
                    <a:pt x="83" y="38"/>
                  </a:lnTo>
                  <a:lnTo>
                    <a:pt x="49" y="20"/>
                  </a:lnTo>
                  <a:lnTo>
                    <a:pt x="0" y="0"/>
                  </a:lnTo>
                </a:path>
              </a:pathLst>
            </a:custGeom>
            <a:solidFill>
              <a:srgbClr val="000000"/>
            </a:solidFill>
            <a:ln w="12700" cap="rnd">
              <a:solidFill>
                <a:srgbClr val="000000"/>
              </a:solidFill>
              <a:round/>
              <a:headEnd/>
              <a:tailEnd/>
            </a:ln>
          </p:spPr>
          <p:txBody>
            <a:bodyPr/>
            <a:lstStyle/>
            <a:p>
              <a:endParaRPr lang="en-US"/>
            </a:p>
          </p:txBody>
        </p:sp>
        <p:sp>
          <p:nvSpPr>
            <p:cNvPr id="15423" name="Freeform 1082"/>
            <p:cNvSpPr>
              <a:spLocks/>
            </p:cNvSpPr>
            <p:nvPr/>
          </p:nvSpPr>
          <p:spPr bwMode="auto">
            <a:xfrm>
              <a:off x="4389" y="3593"/>
              <a:ext cx="133" cy="823"/>
            </a:xfrm>
            <a:custGeom>
              <a:avLst/>
              <a:gdLst>
                <a:gd name="T0" fmla="*/ 0 w 133"/>
                <a:gd name="T1" fmla="*/ 0 h 823"/>
                <a:gd name="T2" fmla="*/ 0 w 133"/>
                <a:gd name="T3" fmla="*/ 0 h 823"/>
                <a:gd name="T4" fmla="*/ 37 w 133"/>
                <a:gd name="T5" fmla="*/ 161 h 823"/>
                <a:gd name="T6" fmla="*/ 37 w 133"/>
                <a:gd name="T7" fmla="*/ 253 h 823"/>
                <a:gd name="T8" fmla="*/ 94 w 133"/>
                <a:gd name="T9" fmla="*/ 490 h 823"/>
                <a:gd name="T10" fmla="*/ 132 w 133"/>
                <a:gd name="T11" fmla="*/ 744 h 823"/>
                <a:gd name="T12" fmla="*/ 125 w 133"/>
                <a:gd name="T13" fmla="*/ 822 h 823"/>
                <a:gd name="T14" fmla="*/ 121 w 133"/>
                <a:gd name="T15" fmla="*/ 726 h 823"/>
                <a:gd name="T16" fmla="*/ 87 w 133"/>
                <a:gd name="T17" fmla="*/ 545 h 823"/>
                <a:gd name="T18" fmla="*/ 41 w 133"/>
                <a:gd name="T19" fmla="*/ 395 h 823"/>
                <a:gd name="T20" fmla="*/ 23 w 133"/>
                <a:gd name="T21" fmla="*/ 243 h 823"/>
                <a:gd name="T22" fmla="*/ 5 w 133"/>
                <a:gd name="T23" fmla="*/ 43 h 823"/>
                <a:gd name="T24" fmla="*/ 0 w 133"/>
                <a:gd name="T25" fmla="*/ 0 h 823"/>
                <a:gd name="T26" fmla="*/ 0 w 133"/>
                <a:gd name="T27" fmla="*/ 0 h 8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
                <a:gd name="T43" fmla="*/ 0 h 823"/>
                <a:gd name="T44" fmla="*/ 133 w 133"/>
                <a:gd name="T45" fmla="*/ 823 h 8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 h="823">
                  <a:moveTo>
                    <a:pt x="0" y="0"/>
                  </a:moveTo>
                  <a:lnTo>
                    <a:pt x="0" y="0"/>
                  </a:lnTo>
                  <a:lnTo>
                    <a:pt x="37" y="161"/>
                  </a:lnTo>
                  <a:lnTo>
                    <a:pt x="37" y="253"/>
                  </a:lnTo>
                  <a:lnTo>
                    <a:pt x="94" y="490"/>
                  </a:lnTo>
                  <a:lnTo>
                    <a:pt x="132" y="744"/>
                  </a:lnTo>
                  <a:lnTo>
                    <a:pt x="125" y="822"/>
                  </a:lnTo>
                  <a:lnTo>
                    <a:pt x="121" y="726"/>
                  </a:lnTo>
                  <a:lnTo>
                    <a:pt x="87" y="545"/>
                  </a:lnTo>
                  <a:lnTo>
                    <a:pt x="41" y="395"/>
                  </a:lnTo>
                  <a:lnTo>
                    <a:pt x="23" y="243"/>
                  </a:lnTo>
                  <a:lnTo>
                    <a:pt x="5" y="43"/>
                  </a:lnTo>
                  <a:lnTo>
                    <a:pt x="0" y="0"/>
                  </a:lnTo>
                </a:path>
              </a:pathLst>
            </a:custGeom>
            <a:solidFill>
              <a:srgbClr val="000000"/>
            </a:solidFill>
            <a:ln w="12700" cap="rnd">
              <a:solidFill>
                <a:srgbClr val="000000"/>
              </a:solidFill>
              <a:round/>
              <a:headEnd/>
              <a:tailEnd/>
            </a:ln>
          </p:spPr>
          <p:txBody>
            <a:bodyPr/>
            <a:lstStyle/>
            <a:p>
              <a:endParaRPr lang="en-US"/>
            </a:p>
          </p:txBody>
        </p:sp>
        <p:sp>
          <p:nvSpPr>
            <p:cNvPr id="15424" name="Freeform 1083"/>
            <p:cNvSpPr>
              <a:spLocks/>
            </p:cNvSpPr>
            <p:nvPr/>
          </p:nvSpPr>
          <p:spPr bwMode="auto">
            <a:xfrm>
              <a:off x="3927" y="3994"/>
              <a:ext cx="652" cy="683"/>
            </a:xfrm>
            <a:custGeom>
              <a:avLst/>
              <a:gdLst>
                <a:gd name="T0" fmla="*/ 443 w 652"/>
                <a:gd name="T1" fmla="*/ 12 h 683"/>
                <a:gd name="T2" fmla="*/ 443 w 652"/>
                <a:gd name="T3" fmla="*/ 12 h 683"/>
                <a:gd name="T4" fmla="*/ 428 w 652"/>
                <a:gd name="T5" fmla="*/ 89 h 683"/>
                <a:gd name="T6" fmla="*/ 379 w 652"/>
                <a:gd name="T7" fmla="*/ 187 h 683"/>
                <a:gd name="T8" fmla="*/ 325 w 652"/>
                <a:gd name="T9" fmla="*/ 348 h 683"/>
                <a:gd name="T10" fmla="*/ 401 w 652"/>
                <a:gd name="T11" fmla="*/ 215 h 683"/>
                <a:gd name="T12" fmla="*/ 397 w 652"/>
                <a:gd name="T13" fmla="*/ 305 h 683"/>
                <a:gd name="T14" fmla="*/ 379 w 652"/>
                <a:gd name="T15" fmla="*/ 433 h 683"/>
                <a:gd name="T16" fmla="*/ 7 w 652"/>
                <a:gd name="T17" fmla="*/ 410 h 683"/>
                <a:gd name="T18" fmla="*/ 0 w 652"/>
                <a:gd name="T19" fmla="*/ 421 h 683"/>
                <a:gd name="T20" fmla="*/ 614 w 652"/>
                <a:gd name="T21" fmla="*/ 459 h 683"/>
                <a:gd name="T22" fmla="*/ 628 w 652"/>
                <a:gd name="T23" fmla="*/ 488 h 683"/>
                <a:gd name="T24" fmla="*/ 628 w 652"/>
                <a:gd name="T25" fmla="*/ 516 h 683"/>
                <a:gd name="T26" fmla="*/ 606 w 652"/>
                <a:gd name="T27" fmla="*/ 544 h 683"/>
                <a:gd name="T28" fmla="*/ 561 w 652"/>
                <a:gd name="T29" fmla="*/ 564 h 683"/>
                <a:gd name="T30" fmla="*/ 527 w 652"/>
                <a:gd name="T31" fmla="*/ 591 h 683"/>
                <a:gd name="T32" fmla="*/ 511 w 652"/>
                <a:gd name="T33" fmla="*/ 626 h 683"/>
                <a:gd name="T34" fmla="*/ 539 w 652"/>
                <a:gd name="T35" fmla="*/ 596 h 683"/>
                <a:gd name="T36" fmla="*/ 556 w 652"/>
                <a:gd name="T37" fmla="*/ 600 h 683"/>
                <a:gd name="T38" fmla="*/ 579 w 652"/>
                <a:gd name="T39" fmla="*/ 620 h 683"/>
                <a:gd name="T40" fmla="*/ 561 w 652"/>
                <a:gd name="T41" fmla="*/ 644 h 683"/>
                <a:gd name="T42" fmla="*/ 515 w 652"/>
                <a:gd name="T43" fmla="*/ 634 h 683"/>
                <a:gd name="T44" fmla="*/ 556 w 652"/>
                <a:gd name="T45" fmla="*/ 655 h 683"/>
                <a:gd name="T46" fmla="*/ 556 w 652"/>
                <a:gd name="T47" fmla="*/ 668 h 683"/>
                <a:gd name="T48" fmla="*/ 519 w 652"/>
                <a:gd name="T49" fmla="*/ 677 h 683"/>
                <a:gd name="T50" fmla="*/ 561 w 652"/>
                <a:gd name="T51" fmla="*/ 677 h 683"/>
                <a:gd name="T52" fmla="*/ 583 w 652"/>
                <a:gd name="T53" fmla="*/ 682 h 683"/>
                <a:gd name="T54" fmla="*/ 621 w 652"/>
                <a:gd name="T55" fmla="*/ 682 h 683"/>
                <a:gd name="T56" fmla="*/ 583 w 652"/>
                <a:gd name="T57" fmla="*/ 677 h 683"/>
                <a:gd name="T58" fmla="*/ 575 w 652"/>
                <a:gd name="T59" fmla="*/ 663 h 683"/>
                <a:gd name="T60" fmla="*/ 599 w 652"/>
                <a:gd name="T61" fmla="*/ 634 h 683"/>
                <a:gd name="T62" fmla="*/ 648 w 652"/>
                <a:gd name="T63" fmla="*/ 615 h 683"/>
                <a:gd name="T64" fmla="*/ 636 w 652"/>
                <a:gd name="T65" fmla="*/ 606 h 683"/>
                <a:gd name="T66" fmla="*/ 651 w 652"/>
                <a:gd name="T67" fmla="*/ 591 h 683"/>
                <a:gd name="T68" fmla="*/ 594 w 652"/>
                <a:gd name="T69" fmla="*/ 557 h 683"/>
                <a:gd name="T70" fmla="*/ 617 w 652"/>
                <a:gd name="T71" fmla="*/ 539 h 683"/>
                <a:gd name="T72" fmla="*/ 632 w 652"/>
                <a:gd name="T73" fmla="*/ 512 h 683"/>
                <a:gd name="T74" fmla="*/ 632 w 652"/>
                <a:gd name="T75" fmla="*/ 481 h 683"/>
                <a:gd name="T76" fmla="*/ 621 w 652"/>
                <a:gd name="T77" fmla="*/ 452 h 683"/>
                <a:gd name="T78" fmla="*/ 602 w 652"/>
                <a:gd name="T79" fmla="*/ 443 h 683"/>
                <a:gd name="T80" fmla="*/ 587 w 652"/>
                <a:gd name="T81" fmla="*/ 440 h 683"/>
                <a:gd name="T82" fmla="*/ 587 w 652"/>
                <a:gd name="T83" fmla="*/ 395 h 683"/>
                <a:gd name="T84" fmla="*/ 556 w 652"/>
                <a:gd name="T85" fmla="*/ 421 h 683"/>
                <a:gd name="T86" fmla="*/ 533 w 652"/>
                <a:gd name="T87" fmla="*/ 391 h 683"/>
                <a:gd name="T88" fmla="*/ 529 w 652"/>
                <a:gd name="T89" fmla="*/ 353 h 683"/>
                <a:gd name="T90" fmla="*/ 515 w 652"/>
                <a:gd name="T91" fmla="*/ 313 h 683"/>
                <a:gd name="T92" fmla="*/ 529 w 652"/>
                <a:gd name="T93" fmla="*/ 248 h 683"/>
                <a:gd name="T94" fmla="*/ 529 w 652"/>
                <a:gd name="T95" fmla="*/ 205 h 683"/>
                <a:gd name="T96" fmla="*/ 469 w 652"/>
                <a:gd name="T97" fmla="*/ 225 h 683"/>
                <a:gd name="T98" fmla="*/ 485 w 652"/>
                <a:gd name="T99" fmla="*/ 144 h 683"/>
                <a:gd name="T100" fmla="*/ 478 w 652"/>
                <a:gd name="T101" fmla="*/ 0 h 683"/>
                <a:gd name="T102" fmla="*/ 443 w 652"/>
                <a:gd name="T103" fmla="*/ 12 h 683"/>
                <a:gd name="T104" fmla="*/ 443 w 652"/>
                <a:gd name="T105" fmla="*/ 12 h 6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2"/>
                <a:gd name="T160" fmla="*/ 0 h 683"/>
                <a:gd name="T161" fmla="*/ 652 w 652"/>
                <a:gd name="T162" fmla="*/ 683 h 6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2" h="683">
                  <a:moveTo>
                    <a:pt x="443" y="12"/>
                  </a:moveTo>
                  <a:lnTo>
                    <a:pt x="443" y="12"/>
                  </a:lnTo>
                  <a:lnTo>
                    <a:pt x="428" y="89"/>
                  </a:lnTo>
                  <a:lnTo>
                    <a:pt x="379" y="187"/>
                  </a:lnTo>
                  <a:lnTo>
                    <a:pt x="325" y="348"/>
                  </a:lnTo>
                  <a:lnTo>
                    <a:pt x="401" y="215"/>
                  </a:lnTo>
                  <a:lnTo>
                    <a:pt x="397" y="305"/>
                  </a:lnTo>
                  <a:lnTo>
                    <a:pt x="379" y="433"/>
                  </a:lnTo>
                  <a:lnTo>
                    <a:pt x="7" y="410"/>
                  </a:lnTo>
                  <a:lnTo>
                    <a:pt x="0" y="421"/>
                  </a:lnTo>
                  <a:lnTo>
                    <a:pt x="614" y="459"/>
                  </a:lnTo>
                  <a:lnTo>
                    <a:pt x="628" y="488"/>
                  </a:lnTo>
                  <a:lnTo>
                    <a:pt x="628" y="516"/>
                  </a:lnTo>
                  <a:lnTo>
                    <a:pt x="606" y="544"/>
                  </a:lnTo>
                  <a:lnTo>
                    <a:pt x="561" y="564"/>
                  </a:lnTo>
                  <a:lnTo>
                    <a:pt x="527" y="591"/>
                  </a:lnTo>
                  <a:lnTo>
                    <a:pt x="511" y="626"/>
                  </a:lnTo>
                  <a:lnTo>
                    <a:pt x="539" y="596"/>
                  </a:lnTo>
                  <a:lnTo>
                    <a:pt x="556" y="600"/>
                  </a:lnTo>
                  <a:lnTo>
                    <a:pt x="579" y="620"/>
                  </a:lnTo>
                  <a:lnTo>
                    <a:pt x="561" y="644"/>
                  </a:lnTo>
                  <a:lnTo>
                    <a:pt x="515" y="634"/>
                  </a:lnTo>
                  <a:lnTo>
                    <a:pt x="556" y="655"/>
                  </a:lnTo>
                  <a:lnTo>
                    <a:pt x="556" y="668"/>
                  </a:lnTo>
                  <a:lnTo>
                    <a:pt x="519" y="677"/>
                  </a:lnTo>
                  <a:lnTo>
                    <a:pt x="561" y="677"/>
                  </a:lnTo>
                  <a:lnTo>
                    <a:pt x="583" y="682"/>
                  </a:lnTo>
                  <a:lnTo>
                    <a:pt x="621" y="682"/>
                  </a:lnTo>
                  <a:lnTo>
                    <a:pt x="583" y="677"/>
                  </a:lnTo>
                  <a:lnTo>
                    <a:pt x="575" y="663"/>
                  </a:lnTo>
                  <a:lnTo>
                    <a:pt x="599" y="634"/>
                  </a:lnTo>
                  <a:lnTo>
                    <a:pt x="648" y="615"/>
                  </a:lnTo>
                  <a:lnTo>
                    <a:pt x="636" y="606"/>
                  </a:lnTo>
                  <a:lnTo>
                    <a:pt x="651" y="591"/>
                  </a:lnTo>
                  <a:lnTo>
                    <a:pt x="594" y="557"/>
                  </a:lnTo>
                  <a:lnTo>
                    <a:pt x="617" y="539"/>
                  </a:lnTo>
                  <a:lnTo>
                    <a:pt x="632" y="512"/>
                  </a:lnTo>
                  <a:lnTo>
                    <a:pt x="632" y="481"/>
                  </a:lnTo>
                  <a:lnTo>
                    <a:pt x="621" y="452"/>
                  </a:lnTo>
                  <a:lnTo>
                    <a:pt x="602" y="443"/>
                  </a:lnTo>
                  <a:lnTo>
                    <a:pt x="587" y="440"/>
                  </a:lnTo>
                  <a:lnTo>
                    <a:pt x="587" y="395"/>
                  </a:lnTo>
                  <a:lnTo>
                    <a:pt x="556" y="421"/>
                  </a:lnTo>
                  <a:lnTo>
                    <a:pt x="533" y="391"/>
                  </a:lnTo>
                  <a:lnTo>
                    <a:pt x="529" y="353"/>
                  </a:lnTo>
                  <a:lnTo>
                    <a:pt x="515" y="313"/>
                  </a:lnTo>
                  <a:lnTo>
                    <a:pt x="529" y="248"/>
                  </a:lnTo>
                  <a:lnTo>
                    <a:pt x="529" y="205"/>
                  </a:lnTo>
                  <a:lnTo>
                    <a:pt x="469" y="225"/>
                  </a:lnTo>
                  <a:lnTo>
                    <a:pt x="485" y="144"/>
                  </a:lnTo>
                  <a:lnTo>
                    <a:pt x="478" y="0"/>
                  </a:lnTo>
                  <a:lnTo>
                    <a:pt x="443" y="12"/>
                  </a:lnTo>
                </a:path>
              </a:pathLst>
            </a:custGeom>
            <a:solidFill>
              <a:srgbClr val="000000"/>
            </a:solidFill>
            <a:ln w="12700" cap="rnd">
              <a:solidFill>
                <a:srgbClr val="000000"/>
              </a:solidFill>
              <a:round/>
              <a:headEnd/>
              <a:tailEnd/>
            </a:ln>
          </p:spPr>
          <p:txBody>
            <a:bodyPr/>
            <a:lstStyle/>
            <a:p>
              <a:endParaRPr lang="en-US"/>
            </a:p>
          </p:txBody>
        </p:sp>
        <p:sp>
          <p:nvSpPr>
            <p:cNvPr id="15425" name="Freeform 1084"/>
            <p:cNvSpPr>
              <a:spLocks/>
            </p:cNvSpPr>
            <p:nvPr/>
          </p:nvSpPr>
          <p:spPr bwMode="auto">
            <a:xfrm>
              <a:off x="4150" y="4524"/>
              <a:ext cx="311" cy="320"/>
            </a:xfrm>
            <a:custGeom>
              <a:avLst/>
              <a:gdLst>
                <a:gd name="T0" fmla="*/ 304 w 311"/>
                <a:gd name="T1" fmla="*/ 319 h 320"/>
                <a:gd name="T2" fmla="*/ 304 w 311"/>
                <a:gd name="T3" fmla="*/ 319 h 320"/>
                <a:gd name="T4" fmla="*/ 310 w 311"/>
                <a:gd name="T5" fmla="*/ 237 h 320"/>
                <a:gd name="T6" fmla="*/ 292 w 311"/>
                <a:gd name="T7" fmla="*/ 180 h 320"/>
                <a:gd name="T8" fmla="*/ 292 w 311"/>
                <a:gd name="T9" fmla="*/ 104 h 320"/>
                <a:gd name="T10" fmla="*/ 262 w 311"/>
                <a:gd name="T11" fmla="*/ 47 h 320"/>
                <a:gd name="T12" fmla="*/ 246 w 311"/>
                <a:gd name="T13" fmla="*/ 0 h 320"/>
                <a:gd name="T14" fmla="*/ 236 w 311"/>
                <a:gd name="T15" fmla="*/ 0 h 320"/>
                <a:gd name="T16" fmla="*/ 220 w 311"/>
                <a:gd name="T17" fmla="*/ 27 h 320"/>
                <a:gd name="T18" fmla="*/ 246 w 311"/>
                <a:gd name="T19" fmla="*/ 27 h 320"/>
                <a:gd name="T20" fmla="*/ 262 w 311"/>
                <a:gd name="T21" fmla="*/ 70 h 320"/>
                <a:gd name="T22" fmla="*/ 276 w 311"/>
                <a:gd name="T23" fmla="*/ 104 h 320"/>
                <a:gd name="T24" fmla="*/ 276 w 311"/>
                <a:gd name="T25" fmla="*/ 125 h 320"/>
                <a:gd name="T26" fmla="*/ 269 w 311"/>
                <a:gd name="T27" fmla="*/ 189 h 320"/>
                <a:gd name="T28" fmla="*/ 250 w 311"/>
                <a:gd name="T29" fmla="*/ 194 h 320"/>
                <a:gd name="T30" fmla="*/ 236 w 311"/>
                <a:gd name="T31" fmla="*/ 194 h 320"/>
                <a:gd name="T32" fmla="*/ 156 w 311"/>
                <a:gd name="T33" fmla="*/ 125 h 320"/>
                <a:gd name="T34" fmla="*/ 29 w 311"/>
                <a:gd name="T35" fmla="*/ 61 h 320"/>
                <a:gd name="T36" fmla="*/ 0 w 311"/>
                <a:gd name="T37" fmla="*/ 70 h 320"/>
                <a:gd name="T38" fmla="*/ 29 w 311"/>
                <a:gd name="T39" fmla="*/ 66 h 320"/>
                <a:gd name="T40" fmla="*/ 156 w 311"/>
                <a:gd name="T41" fmla="*/ 133 h 320"/>
                <a:gd name="T42" fmla="*/ 228 w 311"/>
                <a:gd name="T43" fmla="*/ 218 h 320"/>
                <a:gd name="T44" fmla="*/ 288 w 311"/>
                <a:gd name="T45" fmla="*/ 268 h 320"/>
                <a:gd name="T46" fmla="*/ 304 w 311"/>
                <a:gd name="T47" fmla="*/ 319 h 320"/>
                <a:gd name="T48" fmla="*/ 304 w 311"/>
                <a:gd name="T49" fmla="*/ 319 h 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1"/>
                <a:gd name="T76" fmla="*/ 0 h 320"/>
                <a:gd name="T77" fmla="*/ 311 w 311"/>
                <a:gd name="T78" fmla="*/ 320 h 3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1" h="320">
                  <a:moveTo>
                    <a:pt x="304" y="319"/>
                  </a:moveTo>
                  <a:lnTo>
                    <a:pt x="304" y="319"/>
                  </a:lnTo>
                  <a:lnTo>
                    <a:pt x="310" y="237"/>
                  </a:lnTo>
                  <a:lnTo>
                    <a:pt x="292" y="180"/>
                  </a:lnTo>
                  <a:lnTo>
                    <a:pt x="292" y="104"/>
                  </a:lnTo>
                  <a:lnTo>
                    <a:pt x="262" y="47"/>
                  </a:lnTo>
                  <a:lnTo>
                    <a:pt x="246" y="0"/>
                  </a:lnTo>
                  <a:lnTo>
                    <a:pt x="236" y="0"/>
                  </a:lnTo>
                  <a:lnTo>
                    <a:pt x="220" y="27"/>
                  </a:lnTo>
                  <a:lnTo>
                    <a:pt x="246" y="27"/>
                  </a:lnTo>
                  <a:lnTo>
                    <a:pt x="262" y="70"/>
                  </a:lnTo>
                  <a:lnTo>
                    <a:pt x="276" y="104"/>
                  </a:lnTo>
                  <a:lnTo>
                    <a:pt x="276" y="125"/>
                  </a:lnTo>
                  <a:lnTo>
                    <a:pt x="269" y="189"/>
                  </a:lnTo>
                  <a:lnTo>
                    <a:pt x="250" y="194"/>
                  </a:lnTo>
                  <a:lnTo>
                    <a:pt x="236" y="194"/>
                  </a:lnTo>
                  <a:lnTo>
                    <a:pt x="156" y="125"/>
                  </a:lnTo>
                  <a:lnTo>
                    <a:pt x="29" y="61"/>
                  </a:lnTo>
                  <a:lnTo>
                    <a:pt x="0" y="70"/>
                  </a:lnTo>
                  <a:lnTo>
                    <a:pt x="29" y="66"/>
                  </a:lnTo>
                  <a:lnTo>
                    <a:pt x="156" y="133"/>
                  </a:lnTo>
                  <a:lnTo>
                    <a:pt x="228" y="218"/>
                  </a:lnTo>
                  <a:lnTo>
                    <a:pt x="288" y="268"/>
                  </a:lnTo>
                  <a:lnTo>
                    <a:pt x="304" y="319"/>
                  </a:lnTo>
                </a:path>
              </a:pathLst>
            </a:custGeom>
            <a:solidFill>
              <a:srgbClr val="000000"/>
            </a:solidFill>
            <a:ln w="12700" cap="rnd">
              <a:solidFill>
                <a:srgbClr val="000000"/>
              </a:solidFill>
              <a:round/>
              <a:headEnd/>
              <a:tailEnd/>
            </a:ln>
          </p:spPr>
          <p:txBody>
            <a:bodyPr/>
            <a:lstStyle/>
            <a:p>
              <a:endParaRPr lang="en-US"/>
            </a:p>
          </p:txBody>
        </p:sp>
        <p:sp>
          <p:nvSpPr>
            <p:cNvPr id="15426" name="Freeform 1085"/>
            <p:cNvSpPr>
              <a:spLocks/>
            </p:cNvSpPr>
            <p:nvPr/>
          </p:nvSpPr>
          <p:spPr bwMode="auto">
            <a:xfrm>
              <a:off x="4359" y="4551"/>
              <a:ext cx="20" cy="145"/>
            </a:xfrm>
            <a:custGeom>
              <a:avLst/>
              <a:gdLst>
                <a:gd name="T0" fmla="*/ 19 w 20"/>
                <a:gd name="T1" fmla="*/ 0 h 145"/>
                <a:gd name="T2" fmla="*/ 19 w 20"/>
                <a:gd name="T3" fmla="*/ 0 h 145"/>
                <a:gd name="T4" fmla="*/ 19 w 20"/>
                <a:gd name="T5" fmla="*/ 87 h 145"/>
                <a:gd name="T6" fmla="*/ 0 w 20"/>
                <a:gd name="T7" fmla="*/ 144 h 145"/>
                <a:gd name="T8" fmla="*/ 15 w 20"/>
                <a:gd name="T9" fmla="*/ 81 h 145"/>
                <a:gd name="T10" fmla="*/ 7 w 20"/>
                <a:gd name="T11" fmla="*/ 34 h 145"/>
                <a:gd name="T12" fmla="*/ 15 w 20"/>
                <a:gd name="T13" fmla="*/ 0 h 145"/>
                <a:gd name="T14" fmla="*/ 19 w 20"/>
                <a:gd name="T15" fmla="*/ 0 h 145"/>
                <a:gd name="T16" fmla="*/ 19 w 20"/>
                <a:gd name="T17" fmla="*/ 0 h 1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45"/>
                <a:gd name="T29" fmla="*/ 20 w 20"/>
                <a:gd name="T30" fmla="*/ 145 h 1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45">
                  <a:moveTo>
                    <a:pt x="19" y="0"/>
                  </a:moveTo>
                  <a:lnTo>
                    <a:pt x="19" y="0"/>
                  </a:lnTo>
                  <a:lnTo>
                    <a:pt x="19" y="87"/>
                  </a:lnTo>
                  <a:lnTo>
                    <a:pt x="0" y="144"/>
                  </a:lnTo>
                  <a:lnTo>
                    <a:pt x="15" y="81"/>
                  </a:lnTo>
                  <a:lnTo>
                    <a:pt x="7" y="34"/>
                  </a:lnTo>
                  <a:lnTo>
                    <a:pt x="15" y="0"/>
                  </a:lnTo>
                  <a:lnTo>
                    <a:pt x="19" y="0"/>
                  </a:lnTo>
                </a:path>
              </a:pathLst>
            </a:custGeom>
            <a:solidFill>
              <a:srgbClr val="000000"/>
            </a:solidFill>
            <a:ln w="12700" cap="rnd">
              <a:solidFill>
                <a:srgbClr val="000000"/>
              </a:solidFill>
              <a:round/>
              <a:headEnd/>
              <a:tailEnd/>
            </a:ln>
          </p:spPr>
          <p:txBody>
            <a:bodyPr/>
            <a:lstStyle/>
            <a:p>
              <a:endParaRPr lang="en-US"/>
            </a:p>
          </p:txBody>
        </p:sp>
        <p:sp>
          <p:nvSpPr>
            <p:cNvPr id="15427" name="Freeform 1086"/>
            <p:cNvSpPr>
              <a:spLocks/>
            </p:cNvSpPr>
            <p:nvPr/>
          </p:nvSpPr>
          <p:spPr bwMode="auto">
            <a:xfrm>
              <a:off x="4056" y="4594"/>
              <a:ext cx="292" cy="250"/>
            </a:xfrm>
            <a:custGeom>
              <a:avLst/>
              <a:gdLst>
                <a:gd name="T0" fmla="*/ 97 w 292"/>
                <a:gd name="T1" fmla="*/ 0 h 250"/>
                <a:gd name="T2" fmla="*/ 97 w 292"/>
                <a:gd name="T3" fmla="*/ 0 h 250"/>
                <a:gd name="T4" fmla="*/ 110 w 292"/>
                <a:gd name="T5" fmla="*/ 26 h 250"/>
                <a:gd name="T6" fmla="*/ 200 w 292"/>
                <a:gd name="T7" fmla="*/ 82 h 250"/>
                <a:gd name="T8" fmla="*/ 291 w 292"/>
                <a:gd name="T9" fmla="*/ 211 h 250"/>
                <a:gd name="T10" fmla="*/ 234 w 292"/>
                <a:gd name="T11" fmla="*/ 143 h 250"/>
                <a:gd name="T12" fmla="*/ 116 w 292"/>
                <a:gd name="T13" fmla="*/ 86 h 250"/>
                <a:gd name="T14" fmla="*/ 38 w 292"/>
                <a:gd name="T15" fmla="*/ 44 h 250"/>
                <a:gd name="T16" fmla="*/ 21 w 292"/>
                <a:gd name="T17" fmla="*/ 44 h 250"/>
                <a:gd name="T18" fmla="*/ 11 w 292"/>
                <a:gd name="T19" fmla="*/ 55 h 250"/>
                <a:gd name="T20" fmla="*/ 79 w 292"/>
                <a:gd name="T21" fmla="*/ 119 h 250"/>
                <a:gd name="T22" fmla="*/ 230 w 292"/>
                <a:gd name="T23" fmla="*/ 211 h 250"/>
                <a:gd name="T24" fmla="*/ 105 w 292"/>
                <a:gd name="T25" fmla="*/ 143 h 250"/>
                <a:gd name="T26" fmla="*/ 166 w 292"/>
                <a:gd name="T27" fmla="*/ 215 h 250"/>
                <a:gd name="T28" fmla="*/ 238 w 292"/>
                <a:gd name="T29" fmla="*/ 249 h 250"/>
                <a:gd name="T30" fmla="*/ 159 w 292"/>
                <a:gd name="T31" fmla="*/ 225 h 250"/>
                <a:gd name="T32" fmla="*/ 63 w 292"/>
                <a:gd name="T33" fmla="*/ 119 h 250"/>
                <a:gd name="T34" fmla="*/ 0 w 292"/>
                <a:gd name="T35" fmla="*/ 55 h 250"/>
                <a:gd name="T36" fmla="*/ 11 w 292"/>
                <a:gd name="T37" fmla="*/ 38 h 250"/>
                <a:gd name="T38" fmla="*/ 38 w 292"/>
                <a:gd name="T39" fmla="*/ 34 h 250"/>
                <a:gd name="T40" fmla="*/ 178 w 292"/>
                <a:gd name="T41" fmla="*/ 101 h 250"/>
                <a:gd name="T42" fmla="*/ 196 w 292"/>
                <a:gd name="T43" fmla="*/ 101 h 250"/>
                <a:gd name="T44" fmla="*/ 145 w 292"/>
                <a:gd name="T45" fmla="*/ 58 h 250"/>
                <a:gd name="T46" fmla="*/ 97 w 292"/>
                <a:gd name="T47" fmla="*/ 26 h 250"/>
                <a:gd name="T48" fmla="*/ 91 w 292"/>
                <a:gd name="T49" fmla="*/ 0 h 250"/>
                <a:gd name="T50" fmla="*/ 97 w 292"/>
                <a:gd name="T51" fmla="*/ 0 h 250"/>
                <a:gd name="T52" fmla="*/ 97 w 292"/>
                <a:gd name="T53" fmla="*/ 0 h 2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2"/>
                <a:gd name="T82" fmla="*/ 0 h 250"/>
                <a:gd name="T83" fmla="*/ 292 w 292"/>
                <a:gd name="T84" fmla="*/ 250 h 2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2" h="250">
                  <a:moveTo>
                    <a:pt x="97" y="0"/>
                  </a:moveTo>
                  <a:lnTo>
                    <a:pt x="97" y="0"/>
                  </a:lnTo>
                  <a:lnTo>
                    <a:pt x="110" y="26"/>
                  </a:lnTo>
                  <a:lnTo>
                    <a:pt x="200" y="82"/>
                  </a:lnTo>
                  <a:lnTo>
                    <a:pt x="291" y="211"/>
                  </a:lnTo>
                  <a:lnTo>
                    <a:pt x="234" y="143"/>
                  </a:lnTo>
                  <a:lnTo>
                    <a:pt x="116" y="86"/>
                  </a:lnTo>
                  <a:lnTo>
                    <a:pt x="38" y="44"/>
                  </a:lnTo>
                  <a:lnTo>
                    <a:pt x="21" y="44"/>
                  </a:lnTo>
                  <a:lnTo>
                    <a:pt x="11" y="55"/>
                  </a:lnTo>
                  <a:lnTo>
                    <a:pt x="79" y="119"/>
                  </a:lnTo>
                  <a:lnTo>
                    <a:pt x="230" y="211"/>
                  </a:lnTo>
                  <a:lnTo>
                    <a:pt x="105" y="143"/>
                  </a:lnTo>
                  <a:lnTo>
                    <a:pt x="166" y="215"/>
                  </a:lnTo>
                  <a:lnTo>
                    <a:pt x="238" y="249"/>
                  </a:lnTo>
                  <a:lnTo>
                    <a:pt x="159" y="225"/>
                  </a:lnTo>
                  <a:lnTo>
                    <a:pt x="63" y="119"/>
                  </a:lnTo>
                  <a:lnTo>
                    <a:pt x="0" y="55"/>
                  </a:lnTo>
                  <a:lnTo>
                    <a:pt x="11" y="38"/>
                  </a:lnTo>
                  <a:lnTo>
                    <a:pt x="38" y="34"/>
                  </a:lnTo>
                  <a:lnTo>
                    <a:pt x="178" y="101"/>
                  </a:lnTo>
                  <a:lnTo>
                    <a:pt x="196" y="101"/>
                  </a:lnTo>
                  <a:lnTo>
                    <a:pt x="145" y="58"/>
                  </a:lnTo>
                  <a:lnTo>
                    <a:pt x="97" y="26"/>
                  </a:lnTo>
                  <a:lnTo>
                    <a:pt x="91" y="0"/>
                  </a:lnTo>
                  <a:lnTo>
                    <a:pt x="97" y="0"/>
                  </a:lnTo>
                </a:path>
              </a:pathLst>
            </a:custGeom>
            <a:solidFill>
              <a:srgbClr val="000000"/>
            </a:solidFill>
            <a:ln w="12700" cap="rnd">
              <a:solidFill>
                <a:srgbClr val="000000"/>
              </a:solidFill>
              <a:round/>
              <a:headEnd/>
              <a:tailEnd/>
            </a:ln>
          </p:spPr>
          <p:txBody>
            <a:bodyPr/>
            <a:lstStyle/>
            <a:p>
              <a:endParaRPr lang="en-US"/>
            </a:p>
          </p:txBody>
        </p:sp>
        <p:sp>
          <p:nvSpPr>
            <p:cNvPr id="15428" name="Freeform 1087"/>
            <p:cNvSpPr>
              <a:spLocks/>
            </p:cNvSpPr>
            <p:nvPr/>
          </p:nvSpPr>
          <p:spPr bwMode="auto">
            <a:xfrm>
              <a:off x="4742" y="4184"/>
              <a:ext cx="594" cy="187"/>
            </a:xfrm>
            <a:custGeom>
              <a:avLst/>
              <a:gdLst>
                <a:gd name="T0" fmla="*/ 308 w 594"/>
                <a:gd name="T1" fmla="*/ 0 h 187"/>
                <a:gd name="T2" fmla="*/ 308 w 594"/>
                <a:gd name="T3" fmla="*/ 0 h 187"/>
                <a:gd name="T4" fmla="*/ 205 w 594"/>
                <a:gd name="T5" fmla="*/ 0 h 187"/>
                <a:gd name="T6" fmla="*/ 0 w 594"/>
                <a:gd name="T7" fmla="*/ 105 h 187"/>
                <a:gd name="T8" fmla="*/ 8 w 594"/>
                <a:gd name="T9" fmla="*/ 123 h 187"/>
                <a:gd name="T10" fmla="*/ 92 w 594"/>
                <a:gd name="T11" fmla="*/ 123 h 187"/>
                <a:gd name="T12" fmla="*/ 198 w 594"/>
                <a:gd name="T13" fmla="*/ 80 h 187"/>
                <a:gd name="T14" fmla="*/ 266 w 594"/>
                <a:gd name="T15" fmla="*/ 80 h 187"/>
                <a:gd name="T16" fmla="*/ 225 w 594"/>
                <a:gd name="T17" fmla="*/ 71 h 187"/>
                <a:gd name="T18" fmla="*/ 183 w 594"/>
                <a:gd name="T19" fmla="*/ 71 h 187"/>
                <a:gd name="T20" fmla="*/ 72 w 594"/>
                <a:gd name="T21" fmla="*/ 115 h 187"/>
                <a:gd name="T22" fmla="*/ 16 w 594"/>
                <a:gd name="T23" fmla="*/ 115 h 187"/>
                <a:gd name="T24" fmla="*/ 13 w 594"/>
                <a:gd name="T25" fmla="*/ 105 h 187"/>
                <a:gd name="T26" fmla="*/ 213 w 594"/>
                <a:gd name="T27" fmla="*/ 10 h 187"/>
                <a:gd name="T28" fmla="*/ 294 w 594"/>
                <a:gd name="T29" fmla="*/ 10 h 187"/>
                <a:gd name="T30" fmla="*/ 294 w 594"/>
                <a:gd name="T31" fmla="*/ 44 h 187"/>
                <a:gd name="T32" fmla="*/ 312 w 594"/>
                <a:gd name="T33" fmla="*/ 67 h 187"/>
                <a:gd name="T34" fmla="*/ 356 w 594"/>
                <a:gd name="T35" fmla="*/ 96 h 187"/>
                <a:gd name="T36" fmla="*/ 410 w 594"/>
                <a:gd name="T37" fmla="*/ 96 h 187"/>
                <a:gd name="T38" fmla="*/ 472 w 594"/>
                <a:gd name="T39" fmla="*/ 173 h 187"/>
                <a:gd name="T40" fmla="*/ 524 w 594"/>
                <a:gd name="T41" fmla="*/ 186 h 187"/>
                <a:gd name="T42" fmla="*/ 563 w 594"/>
                <a:gd name="T43" fmla="*/ 177 h 187"/>
                <a:gd name="T44" fmla="*/ 583 w 594"/>
                <a:gd name="T45" fmla="*/ 148 h 187"/>
                <a:gd name="T46" fmla="*/ 550 w 594"/>
                <a:gd name="T47" fmla="*/ 167 h 187"/>
                <a:gd name="T48" fmla="*/ 521 w 594"/>
                <a:gd name="T49" fmla="*/ 173 h 187"/>
                <a:gd name="T50" fmla="*/ 491 w 594"/>
                <a:gd name="T51" fmla="*/ 163 h 187"/>
                <a:gd name="T52" fmla="*/ 450 w 594"/>
                <a:gd name="T53" fmla="*/ 120 h 187"/>
                <a:gd name="T54" fmla="*/ 414 w 594"/>
                <a:gd name="T55" fmla="*/ 87 h 187"/>
                <a:gd name="T56" fmla="*/ 380 w 594"/>
                <a:gd name="T57" fmla="*/ 87 h 187"/>
                <a:gd name="T58" fmla="*/ 312 w 594"/>
                <a:gd name="T59" fmla="*/ 58 h 187"/>
                <a:gd name="T60" fmla="*/ 301 w 594"/>
                <a:gd name="T61" fmla="*/ 44 h 187"/>
                <a:gd name="T62" fmla="*/ 301 w 594"/>
                <a:gd name="T63" fmla="*/ 15 h 187"/>
                <a:gd name="T64" fmla="*/ 353 w 594"/>
                <a:gd name="T65" fmla="*/ 38 h 187"/>
                <a:gd name="T66" fmla="*/ 434 w 594"/>
                <a:gd name="T67" fmla="*/ 28 h 187"/>
                <a:gd name="T68" fmla="*/ 509 w 594"/>
                <a:gd name="T69" fmla="*/ 58 h 187"/>
                <a:gd name="T70" fmla="*/ 593 w 594"/>
                <a:gd name="T71" fmla="*/ 100 h 187"/>
                <a:gd name="T72" fmla="*/ 535 w 594"/>
                <a:gd name="T73" fmla="*/ 58 h 187"/>
                <a:gd name="T74" fmla="*/ 430 w 594"/>
                <a:gd name="T75" fmla="*/ 15 h 187"/>
                <a:gd name="T76" fmla="*/ 338 w 594"/>
                <a:gd name="T77" fmla="*/ 15 h 187"/>
                <a:gd name="T78" fmla="*/ 308 w 594"/>
                <a:gd name="T79" fmla="*/ 0 h 187"/>
                <a:gd name="T80" fmla="*/ 308 w 594"/>
                <a:gd name="T81" fmla="*/ 0 h 1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4"/>
                <a:gd name="T124" fmla="*/ 0 h 187"/>
                <a:gd name="T125" fmla="*/ 594 w 594"/>
                <a:gd name="T126" fmla="*/ 187 h 1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4" h="187">
                  <a:moveTo>
                    <a:pt x="308" y="0"/>
                  </a:moveTo>
                  <a:lnTo>
                    <a:pt x="308" y="0"/>
                  </a:lnTo>
                  <a:lnTo>
                    <a:pt x="205" y="0"/>
                  </a:lnTo>
                  <a:lnTo>
                    <a:pt x="0" y="105"/>
                  </a:lnTo>
                  <a:lnTo>
                    <a:pt x="8" y="123"/>
                  </a:lnTo>
                  <a:lnTo>
                    <a:pt x="92" y="123"/>
                  </a:lnTo>
                  <a:lnTo>
                    <a:pt x="198" y="80"/>
                  </a:lnTo>
                  <a:lnTo>
                    <a:pt x="266" y="80"/>
                  </a:lnTo>
                  <a:lnTo>
                    <a:pt x="225" y="71"/>
                  </a:lnTo>
                  <a:lnTo>
                    <a:pt x="183" y="71"/>
                  </a:lnTo>
                  <a:lnTo>
                    <a:pt x="72" y="115"/>
                  </a:lnTo>
                  <a:lnTo>
                    <a:pt x="16" y="115"/>
                  </a:lnTo>
                  <a:lnTo>
                    <a:pt x="13" y="105"/>
                  </a:lnTo>
                  <a:lnTo>
                    <a:pt x="213" y="10"/>
                  </a:lnTo>
                  <a:lnTo>
                    <a:pt x="294" y="10"/>
                  </a:lnTo>
                  <a:lnTo>
                    <a:pt x="294" y="44"/>
                  </a:lnTo>
                  <a:lnTo>
                    <a:pt x="312" y="67"/>
                  </a:lnTo>
                  <a:lnTo>
                    <a:pt x="356" y="96"/>
                  </a:lnTo>
                  <a:lnTo>
                    <a:pt x="410" y="96"/>
                  </a:lnTo>
                  <a:lnTo>
                    <a:pt x="472" y="173"/>
                  </a:lnTo>
                  <a:lnTo>
                    <a:pt x="524" y="186"/>
                  </a:lnTo>
                  <a:lnTo>
                    <a:pt x="563" y="177"/>
                  </a:lnTo>
                  <a:lnTo>
                    <a:pt x="583" y="148"/>
                  </a:lnTo>
                  <a:lnTo>
                    <a:pt x="550" y="167"/>
                  </a:lnTo>
                  <a:lnTo>
                    <a:pt x="521" y="173"/>
                  </a:lnTo>
                  <a:lnTo>
                    <a:pt x="491" y="163"/>
                  </a:lnTo>
                  <a:lnTo>
                    <a:pt x="450" y="120"/>
                  </a:lnTo>
                  <a:lnTo>
                    <a:pt x="414" y="87"/>
                  </a:lnTo>
                  <a:lnTo>
                    <a:pt x="380" y="87"/>
                  </a:lnTo>
                  <a:lnTo>
                    <a:pt x="312" y="58"/>
                  </a:lnTo>
                  <a:lnTo>
                    <a:pt x="301" y="44"/>
                  </a:lnTo>
                  <a:lnTo>
                    <a:pt x="301" y="15"/>
                  </a:lnTo>
                  <a:lnTo>
                    <a:pt x="353" y="38"/>
                  </a:lnTo>
                  <a:lnTo>
                    <a:pt x="434" y="28"/>
                  </a:lnTo>
                  <a:lnTo>
                    <a:pt x="509" y="58"/>
                  </a:lnTo>
                  <a:lnTo>
                    <a:pt x="593" y="100"/>
                  </a:lnTo>
                  <a:lnTo>
                    <a:pt x="535" y="58"/>
                  </a:lnTo>
                  <a:lnTo>
                    <a:pt x="430" y="15"/>
                  </a:lnTo>
                  <a:lnTo>
                    <a:pt x="338" y="15"/>
                  </a:lnTo>
                  <a:lnTo>
                    <a:pt x="308" y="0"/>
                  </a:lnTo>
                </a:path>
              </a:pathLst>
            </a:custGeom>
            <a:solidFill>
              <a:srgbClr val="000000"/>
            </a:solidFill>
            <a:ln w="12700" cap="rnd">
              <a:solidFill>
                <a:srgbClr val="000000"/>
              </a:solidFill>
              <a:round/>
              <a:headEnd/>
              <a:tailEnd/>
            </a:ln>
          </p:spPr>
          <p:txBody>
            <a:bodyPr/>
            <a:lstStyle/>
            <a:p>
              <a:endParaRPr lang="en-US"/>
            </a:p>
          </p:txBody>
        </p:sp>
        <p:sp>
          <p:nvSpPr>
            <p:cNvPr id="15429" name="Freeform 1088"/>
            <p:cNvSpPr>
              <a:spLocks/>
            </p:cNvSpPr>
            <p:nvPr/>
          </p:nvSpPr>
          <p:spPr bwMode="auto">
            <a:xfrm>
              <a:off x="4738" y="4294"/>
              <a:ext cx="275" cy="134"/>
            </a:xfrm>
            <a:custGeom>
              <a:avLst/>
              <a:gdLst>
                <a:gd name="T0" fmla="*/ 8 w 275"/>
                <a:gd name="T1" fmla="*/ 13 h 134"/>
                <a:gd name="T2" fmla="*/ 8 w 275"/>
                <a:gd name="T3" fmla="*/ 13 h 134"/>
                <a:gd name="T4" fmla="*/ 0 w 275"/>
                <a:gd name="T5" fmla="*/ 29 h 134"/>
                <a:gd name="T6" fmla="*/ 8 w 275"/>
                <a:gd name="T7" fmla="*/ 43 h 134"/>
                <a:gd name="T8" fmla="*/ 100 w 275"/>
                <a:gd name="T9" fmla="*/ 43 h 134"/>
                <a:gd name="T10" fmla="*/ 180 w 275"/>
                <a:gd name="T11" fmla="*/ 18 h 134"/>
                <a:gd name="T12" fmla="*/ 126 w 275"/>
                <a:gd name="T13" fmla="*/ 63 h 134"/>
                <a:gd name="T14" fmla="*/ 76 w 275"/>
                <a:gd name="T15" fmla="*/ 114 h 134"/>
                <a:gd name="T16" fmla="*/ 96 w 275"/>
                <a:gd name="T17" fmla="*/ 133 h 134"/>
                <a:gd name="T18" fmla="*/ 92 w 275"/>
                <a:gd name="T19" fmla="*/ 114 h 134"/>
                <a:gd name="T20" fmla="*/ 142 w 275"/>
                <a:gd name="T21" fmla="*/ 63 h 134"/>
                <a:gd name="T22" fmla="*/ 206 w 275"/>
                <a:gd name="T23" fmla="*/ 13 h 134"/>
                <a:gd name="T24" fmla="*/ 274 w 275"/>
                <a:gd name="T25" fmla="*/ 0 h 134"/>
                <a:gd name="T26" fmla="*/ 200 w 275"/>
                <a:gd name="T27" fmla="*/ 5 h 134"/>
                <a:gd name="T28" fmla="*/ 100 w 275"/>
                <a:gd name="T29" fmla="*/ 34 h 134"/>
                <a:gd name="T30" fmla="*/ 58 w 275"/>
                <a:gd name="T31" fmla="*/ 34 h 134"/>
                <a:gd name="T32" fmla="*/ 40 w 275"/>
                <a:gd name="T33" fmla="*/ 13 h 134"/>
                <a:gd name="T34" fmla="*/ 8 w 275"/>
                <a:gd name="T35" fmla="*/ 13 h 134"/>
                <a:gd name="T36" fmla="*/ 8 w 275"/>
                <a:gd name="T37" fmla="*/ 13 h 1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5"/>
                <a:gd name="T58" fmla="*/ 0 h 134"/>
                <a:gd name="T59" fmla="*/ 275 w 275"/>
                <a:gd name="T60" fmla="*/ 134 h 1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5" h="134">
                  <a:moveTo>
                    <a:pt x="8" y="13"/>
                  </a:moveTo>
                  <a:lnTo>
                    <a:pt x="8" y="13"/>
                  </a:lnTo>
                  <a:lnTo>
                    <a:pt x="0" y="29"/>
                  </a:lnTo>
                  <a:lnTo>
                    <a:pt x="8" y="43"/>
                  </a:lnTo>
                  <a:lnTo>
                    <a:pt x="100" y="43"/>
                  </a:lnTo>
                  <a:lnTo>
                    <a:pt x="180" y="18"/>
                  </a:lnTo>
                  <a:lnTo>
                    <a:pt x="126" y="63"/>
                  </a:lnTo>
                  <a:lnTo>
                    <a:pt x="76" y="114"/>
                  </a:lnTo>
                  <a:lnTo>
                    <a:pt x="96" y="133"/>
                  </a:lnTo>
                  <a:lnTo>
                    <a:pt x="92" y="114"/>
                  </a:lnTo>
                  <a:lnTo>
                    <a:pt x="142" y="63"/>
                  </a:lnTo>
                  <a:lnTo>
                    <a:pt x="206" y="13"/>
                  </a:lnTo>
                  <a:lnTo>
                    <a:pt x="274" y="0"/>
                  </a:lnTo>
                  <a:lnTo>
                    <a:pt x="200" y="5"/>
                  </a:lnTo>
                  <a:lnTo>
                    <a:pt x="100" y="34"/>
                  </a:lnTo>
                  <a:lnTo>
                    <a:pt x="58" y="34"/>
                  </a:lnTo>
                  <a:lnTo>
                    <a:pt x="40" y="13"/>
                  </a:lnTo>
                  <a:lnTo>
                    <a:pt x="8" y="13"/>
                  </a:lnTo>
                </a:path>
              </a:pathLst>
            </a:custGeom>
            <a:solidFill>
              <a:srgbClr val="000000"/>
            </a:solidFill>
            <a:ln w="12700" cap="rnd">
              <a:solidFill>
                <a:srgbClr val="000000"/>
              </a:solidFill>
              <a:round/>
              <a:headEnd/>
              <a:tailEnd/>
            </a:ln>
          </p:spPr>
          <p:txBody>
            <a:bodyPr/>
            <a:lstStyle/>
            <a:p>
              <a:endParaRPr lang="en-US"/>
            </a:p>
          </p:txBody>
        </p:sp>
        <p:sp>
          <p:nvSpPr>
            <p:cNvPr id="15430" name="Freeform 1089"/>
            <p:cNvSpPr>
              <a:spLocks/>
            </p:cNvSpPr>
            <p:nvPr/>
          </p:nvSpPr>
          <p:spPr bwMode="auto">
            <a:xfrm>
              <a:off x="4845" y="4347"/>
              <a:ext cx="173" cy="97"/>
            </a:xfrm>
            <a:custGeom>
              <a:avLst/>
              <a:gdLst>
                <a:gd name="T0" fmla="*/ 0 w 173"/>
                <a:gd name="T1" fmla="*/ 71 h 97"/>
                <a:gd name="T2" fmla="*/ 0 w 173"/>
                <a:gd name="T3" fmla="*/ 71 h 97"/>
                <a:gd name="T4" fmla="*/ 45 w 173"/>
                <a:gd name="T5" fmla="*/ 33 h 97"/>
                <a:gd name="T6" fmla="*/ 114 w 173"/>
                <a:gd name="T7" fmla="*/ 4 h 97"/>
                <a:gd name="T8" fmla="*/ 137 w 173"/>
                <a:gd name="T9" fmla="*/ 0 h 97"/>
                <a:gd name="T10" fmla="*/ 172 w 173"/>
                <a:gd name="T11" fmla="*/ 4 h 97"/>
                <a:gd name="T12" fmla="*/ 167 w 173"/>
                <a:gd name="T13" fmla="*/ 28 h 97"/>
                <a:gd name="T14" fmla="*/ 106 w 173"/>
                <a:gd name="T15" fmla="*/ 51 h 97"/>
                <a:gd name="T16" fmla="*/ 61 w 173"/>
                <a:gd name="T17" fmla="*/ 96 h 97"/>
                <a:gd name="T18" fmla="*/ 102 w 173"/>
                <a:gd name="T19" fmla="*/ 47 h 97"/>
                <a:gd name="T20" fmla="*/ 141 w 173"/>
                <a:gd name="T21" fmla="*/ 14 h 97"/>
                <a:gd name="T22" fmla="*/ 45 w 173"/>
                <a:gd name="T23" fmla="*/ 47 h 97"/>
                <a:gd name="T24" fmla="*/ 0 w 173"/>
                <a:gd name="T25" fmla="*/ 71 h 97"/>
                <a:gd name="T26" fmla="*/ 0 w 173"/>
                <a:gd name="T27" fmla="*/ 71 h 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3"/>
                <a:gd name="T43" fmla="*/ 0 h 97"/>
                <a:gd name="T44" fmla="*/ 173 w 173"/>
                <a:gd name="T45" fmla="*/ 97 h 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3" h="97">
                  <a:moveTo>
                    <a:pt x="0" y="71"/>
                  </a:moveTo>
                  <a:lnTo>
                    <a:pt x="0" y="71"/>
                  </a:lnTo>
                  <a:lnTo>
                    <a:pt x="45" y="33"/>
                  </a:lnTo>
                  <a:lnTo>
                    <a:pt x="114" y="4"/>
                  </a:lnTo>
                  <a:lnTo>
                    <a:pt x="137" y="0"/>
                  </a:lnTo>
                  <a:lnTo>
                    <a:pt x="172" y="4"/>
                  </a:lnTo>
                  <a:lnTo>
                    <a:pt x="167" y="28"/>
                  </a:lnTo>
                  <a:lnTo>
                    <a:pt x="106" y="51"/>
                  </a:lnTo>
                  <a:lnTo>
                    <a:pt x="61" y="96"/>
                  </a:lnTo>
                  <a:lnTo>
                    <a:pt x="102" y="47"/>
                  </a:lnTo>
                  <a:lnTo>
                    <a:pt x="141" y="14"/>
                  </a:lnTo>
                  <a:lnTo>
                    <a:pt x="45" y="47"/>
                  </a:lnTo>
                  <a:lnTo>
                    <a:pt x="0" y="71"/>
                  </a:lnTo>
                </a:path>
              </a:pathLst>
            </a:custGeom>
            <a:solidFill>
              <a:srgbClr val="000000"/>
            </a:solidFill>
            <a:ln w="12700" cap="rnd">
              <a:solidFill>
                <a:srgbClr val="000000"/>
              </a:solidFill>
              <a:round/>
              <a:headEnd/>
              <a:tailEnd/>
            </a:ln>
          </p:spPr>
          <p:txBody>
            <a:bodyPr/>
            <a:lstStyle/>
            <a:p>
              <a:endParaRPr lang="en-US"/>
            </a:p>
          </p:txBody>
        </p:sp>
        <p:sp>
          <p:nvSpPr>
            <p:cNvPr id="15431" name="Freeform 1090"/>
            <p:cNvSpPr>
              <a:spLocks/>
            </p:cNvSpPr>
            <p:nvPr/>
          </p:nvSpPr>
          <p:spPr bwMode="auto">
            <a:xfrm>
              <a:off x="4914" y="4398"/>
              <a:ext cx="441" cy="64"/>
            </a:xfrm>
            <a:custGeom>
              <a:avLst/>
              <a:gdLst>
                <a:gd name="T0" fmla="*/ 0 w 441"/>
                <a:gd name="T1" fmla="*/ 39 h 64"/>
                <a:gd name="T2" fmla="*/ 0 w 441"/>
                <a:gd name="T3" fmla="*/ 39 h 64"/>
                <a:gd name="T4" fmla="*/ 7 w 441"/>
                <a:gd name="T5" fmla="*/ 45 h 64"/>
                <a:gd name="T6" fmla="*/ 68 w 441"/>
                <a:gd name="T7" fmla="*/ 17 h 64"/>
                <a:gd name="T8" fmla="*/ 156 w 441"/>
                <a:gd name="T9" fmla="*/ 6 h 64"/>
                <a:gd name="T10" fmla="*/ 238 w 441"/>
                <a:gd name="T11" fmla="*/ 17 h 64"/>
                <a:gd name="T12" fmla="*/ 319 w 441"/>
                <a:gd name="T13" fmla="*/ 17 h 64"/>
                <a:gd name="T14" fmla="*/ 391 w 441"/>
                <a:gd name="T15" fmla="*/ 0 h 64"/>
                <a:gd name="T16" fmla="*/ 330 w 441"/>
                <a:gd name="T17" fmla="*/ 29 h 64"/>
                <a:gd name="T18" fmla="*/ 440 w 441"/>
                <a:gd name="T19" fmla="*/ 63 h 64"/>
                <a:gd name="T20" fmla="*/ 311 w 441"/>
                <a:gd name="T21" fmla="*/ 36 h 64"/>
                <a:gd name="T22" fmla="*/ 215 w 441"/>
                <a:gd name="T23" fmla="*/ 36 h 64"/>
                <a:gd name="T24" fmla="*/ 166 w 441"/>
                <a:gd name="T25" fmla="*/ 25 h 64"/>
                <a:gd name="T26" fmla="*/ 118 w 441"/>
                <a:gd name="T27" fmla="*/ 20 h 64"/>
                <a:gd name="T28" fmla="*/ 64 w 441"/>
                <a:gd name="T29" fmla="*/ 29 h 64"/>
                <a:gd name="T30" fmla="*/ 0 w 441"/>
                <a:gd name="T31" fmla="*/ 39 h 64"/>
                <a:gd name="T32" fmla="*/ 0 w 441"/>
                <a:gd name="T33" fmla="*/ 39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1"/>
                <a:gd name="T52" fmla="*/ 0 h 64"/>
                <a:gd name="T53" fmla="*/ 441 w 441"/>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1" h="64">
                  <a:moveTo>
                    <a:pt x="0" y="39"/>
                  </a:moveTo>
                  <a:lnTo>
                    <a:pt x="0" y="39"/>
                  </a:lnTo>
                  <a:lnTo>
                    <a:pt x="7" y="45"/>
                  </a:lnTo>
                  <a:lnTo>
                    <a:pt x="68" y="17"/>
                  </a:lnTo>
                  <a:lnTo>
                    <a:pt x="156" y="6"/>
                  </a:lnTo>
                  <a:lnTo>
                    <a:pt x="238" y="17"/>
                  </a:lnTo>
                  <a:lnTo>
                    <a:pt x="319" y="17"/>
                  </a:lnTo>
                  <a:lnTo>
                    <a:pt x="391" y="0"/>
                  </a:lnTo>
                  <a:lnTo>
                    <a:pt x="330" y="29"/>
                  </a:lnTo>
                  <a:lnTo>
                    <a:pt x="440" y="63"/>
                  </a:lnTo>
                  <a:lnTo>
                    <a:pt x="311" y="36"/>
                  </a:lnTo>
                  <a:lnTo>
                    <a:pt x="215" y="36"/>
                  </a:lnTo>
                  <a:lnTo>
                    <a:pt x="166" y="25"/>
                  </a:lnTo>
                  <a:lnTo>
                    <a:pt x="118" y="20"/>
                  </a:lnTo>
                  <a:lnTo>
                    <a:pt x="64" y="29"/>
                  </a:lnTo>
                  <a:lnTo>
                    <a:pt x="0" y="39"/>
                  </a:lnTo>
                </a:path>
              </a:pathLst>
            </a:custGeom>
            <a:solidFill>
              <a:srgbClr val="000000"/>
            </a:solidFill>
            <a:ln w="12700" cap="rnd">
              <a:solidFill>
                <a:srgbClr val="000000"/>
              </a:solidFill>
              <a:round/>
              <a:headEnd/>
              <a:tailEnd/>
            </a:ln>
          </p:spPr>
          <p:txBody>
            <a:bodyPr/>
            <a:lstStyle/>
            <a:p>
              <a:endParaRPr lang="en-US"/>
            </a:p>
          </p:txBody>
        </p:sp>
        <p:sp>
          <p:nvSpPr>
            <p:cNvPr id="15432" name="Freeform 1091"/>
            <p:cNvSpPr>
              <a:spLocks/>
            </p:cNvSpPr>
            <p:nvPr/>
          </p:nvSpPr>
          <p:spPr bwMode="auto">
            <a:xfrm>
              <a:off x="4508" y="4418"/>
              <a:ext cx="145" cy="74"/>
            </a:xfrm>
            <a:custGeom>
              <a:avLst/>
              <a:gdLst>
                <a:gd name="T0" fmla="*/ 16 w 145"/>
                <a:gd name="T1" fmla="*/ 16 h 74"/>
                <a:gd name="T2" fmla="*/ 16 w 145"/>
                <a:gd name="T3" fmla="*/ 16 h 74"/>
                <a:gd name="T4" fmla="*/ 44 w 145"/>
                <a:gd name="T5" fmla="*/ 5 h 74"/>
                <a:gd name="T6" fmla="*/ 69 w 145"/>
                <a:gd name="T7" fmla="*/ 5 h 74"/>
                <a:gd name="T8" fmla="*/ 144 w 145"/>
                <a:gd name="T9" fmla="*/ 73 h 74"/>
                <a:gd name="T10" fmla="*/ 141 w 145"/>
                <a:gd name="T11" fmla="*/ 54 h 74"/>
                <a:gd name="T12" fmla="*/ 71 w 145"/>
                <a:gd name="T13" fmla="*/ 0 h 74"/>
                <a:gd name="T14" fmla="*/ 30 w 145"/>
                <a:gd name="T15" fmla="*/ 0 h 74"/>
                <a:gd name="T16" fmla="*/ 0 w 145"/>
                <a:gd name="T17" fmla="*/ 5 h 74"/>
                <a:gd name="T18" fmla="*/ 16 w 145"/>
                <a:gd name="T19" fmla="*/ 16 h 74"/>
                <a:gd name="T20" fmla="*/ 16 w 145"/>
                <a:gd name="T21" fmla="*/ 16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
                <a:gd name="T34" fmla="*/ 0 h 74"/>
                <a:gd name="T35" fmla="*/ 145 w 145"/>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 h="74">
                  <a:moveTo>
                    <a:pt x="16" y="16"/>
                  </a:moveTo>
                  <a:lnTo>
                    <a:pt x="16" y="16"/>
                  </a:lnTo>
                  <a:lnTo>
                    <a:pt x="44" y="5"/>
                  </a:lnTo>
                  <a:lnTo>
                    <a:pt x="69" y="5"/>
                  </a:lnTo>
                  <a:lnTo>
                    <a:pt x="144" y="73"/>
                  </a:lnTo>
                  <a:lnTo>
                    <a:pt x="141" y="54"/>
                  </a:lnTo>
                  <a:lnTo>
                    <a:pt x="71" y="0"/>
                  </a:lnTo>
                  <a:lnTo>
                    <a:pt x="30" y="0"/>
                  </a:lnTo>
                  <a:lnTo>
                    <a:pt x="0" y="5"/>
                  </a:lnTo>
                  <a:lnTo>
                    <a:pt x="16" y="16"/>
                  </a:lnTo>
                </a:path>
              </a:pathLst>
            </a:custGeom>
            <a:solidFill>
              <a:srgbClr val="000000"/>
            </a:solidFill>
            <a:ln w="12700" cap="rnd">
              <a:solidFill>
                <a:srgbClr val="000000"/>
              </a:solidFill>
              <a:round/>
              <a:headEnd/>
              <a:tailEnd/>
            </a:ln>
          </p:spPr>
          <p:txBody>
            <a:bodyPr/>
            <a:lstStyle/>
            <a:p>
              <a:endParaRPr lang="en-US"/>
            </a:p>
          </p:txBody>
        </p:sp>
        <p:sp>
          <p:nvSpPr>
            <p:cNvPr id="15433" name="Freeform 1092"/>
            <p:cNvSpPr>
              <a:spLocks/>
            </p:cNvSpPr>
            <p:nvPr/>
          </p:nvSpPr>
          <p:spPr bwMode="auto">
            <a:xfrm>
              <a:off x="4511" y="4418"/>
              <a:ext cx="370" cy="421"/>
            </a:xfrm>
            <a:custGeom>
              <a:avLst/>
              <a:gdLst>
                <a:gd name="T0" fmla="*/ 334 w 370"/>
                <a:gd name="T1" fmla="*/ 0 h 421"/>
                <a:gd name="T2" fmla="*/ 334 w 370"/>
                <a:gd name="T3" fmla="*/ 0 h 421"/>
                <a:gd name="T4" fmla="*/ 349 w 370"/>
                <a:gd name="T5" fmla="*/ 109 h 421"/>
                <a:gd name="T6" fmla="*/ 353 w 370"/>
                <a:gd name="T7" fmla="*/ 196 h 421"/>
                <a:gd name="T8" fmla="*/ 369 w 370"/>
                <a:gd name="T9" fmla="*/ 329 h 421"/>
                <a:gd name="T10" fmla="*/ 369 w 370"/>
                <a:gd name="T11" fmla="*/ 420 h 421"/>
                <a:gd name="T12" fmla="*/ 349 w 370"/>
                <a:gd name="T13" fmla="*/ 343 h 421"/>
                <a:gd name="T14" fmla="*/ 323 w 370"/>
                <a:gd name="T15" fmla="*/ 324 h 421"/>
                <a:gd name="T16" fmla="*/ 296 w 370"/>
                <a:gd name="T17" fmla="*/ 343 h 421"/>
                <a:gd name="T18" fmla="*/ 244 w 370"/>
                <a:gd name="T19" fmla="*/ 340 h 421"/>
                <a:gd name="T20" fmla="*/ 164 w 370"/>
                <a:gd name="T21" fmla="*/ 364 h 421"/>
                <a:gd name="T22" fmla="*/ 74 w 370"/>
                <a:gd name="T23" fmla="*/ 364 h 421"/>
                <a:gd name="T24" fmla="*/ 31 w 370"/>
                <a:gd name="T25" fmla="*/ 334 h 421"/>
                <a:gd name="T26" fmla="*/ 5 w 370"/>
                <a:gd name="T27" fmla="*/ 281 h 421"/>
                <a:gd name="T28" fmla="*/ 0 w 370"/>
                <a:gd name="T29" fmla="*/ 258 h 421"/>
                <a:gd name="T30" fmla="*/ 38 w 370"/>
                <a:gd name="T31" fmla="*/ 258 h 421"/>
                <a:gd name="T32" fmla="*/ 85 w 370"/>
                <a:gd name="T33" fmla="*/ 239 h 421"/>
                <a:gd name="T34" fmla="*/ 107 w 370"/>
                <a:gd name="T35" fmla="*/ 224 h 421"/>
                <a:gd name="T36" fmla="*/ 141 w 370"/>
                <a:gd name="T37" fmla="*/ 224 h 421"/>
                <a:gd name="T38" fmla="*/ 153 w 370"/>
                <a:gd name="T39" fmla="*/ 176 h 421"/>
                <a:gd name="T40" fmla="*/ 153 w 370"/>
                <a:gd name="T41" fmla="*/ 128 h 421"/>
                <a:gd name="T42" fmla="*/ 141 w 370"/>
                <a:gd name="T43" fmla="*/ 64 h 421"/>
                <a:gd name="T44" fmla="*/ 157 w 370"/>
                <a:gd name="T45" fmla="*/ 82 h 421"/>
                <a:gd name="T46" fmla="*/ 173 w 370"/>
                <a:gd name="T47" fmla="*/ 140 h 421"/>
                <a:gd name="T48" fmla="*/ 173 w 370"/>
                <a:gd name="T49" fmla="*/ 182 h 421"/>
                <a:gd name="T50" fmla="*/ 159 w 370"/>
                <a:gd name="T51" fmla="*/ 220 h 421"/>
                <a:gd name="T52" fmla="*/ 141 w 370"/>
                <a:gd name="T53" fmla="*/ 253 h 421"/>
                <a:gd name="T54" fmla="*/ 141 w 370"/>
                <a:gd name="T55" fmla="*/ 281 h 421"/>
                <a:gd name="T56" fmla="*/ 164 w 370"/>
                <a:gd name="T57" fmla="*/ 286 h 421"/>
                <a:gd name="T58" fmla="*/ 209 w 370"/>
                <a:gd name="T59" fmla="*/ 268 h 421"/>
                <a:gd name="T60" fmla="*/ 231 w 370"/>
                <a:gd name="T61" fmla="*/ 277 h 421"/>
                <a:gd name="T62" fmla="*/ 267 w 370"/>
                <a:gd name="T63" fmla="*/ 234 h 421"/>
                <a:gd name="T64" fmla="*/ 267 w 370"/>
                <a:gd name="T65" fmla="*/ 277 h 421"/>
                <a:gd name="T66" fmla="*/ 303 w 370"/>
                <a:gd name="T67" fmla="*/ 249 h 421"/>
                <a:gd name="T68" fmla="*/ 334 w 370"/>
                <a:gd name="T69" fmla="*/ 196 h 421"/>
                <a:gd name="T70" fmla="*/ 338 w 370"/>
                <a:gd name="T71" fmla="*/ 128 h 421"/>
                <a:gd name="T72" fmla="*/ 327 w 370"/>
                <a:gd name="T73" fmla="*/ 57 h 421"/>
                <a:gd name="T74" fmla="*/ 293 w 370"/>
                <a:gd name="T75" fmla="*/ 25 h 421"/>
                <a:gd name="T76" fmla="*/ 253 w 370"/>
                <a:gd name="T77" fmla="*/ 19 h 421"/>
                <a:gd name="T78" fmla="*/ 183 w 370"/>
                <a:gd name="T79" fmla="*/ 38 h 421"/>
                <a:gd name="T80" fmla="*/ 148 w 370"/>
                <a:gd name="T81" fmla="*/ 38 h 421"/>
                <a:gd name="T82" fmla="*/ 187 w 370"/>
                <a:gd name="T83" fmla="*/ 28 h 421"/>
                <a:gd name="T84" fmla="*/ 255 w 370"/>
                <a:gd name="T85" fmla="*/ 9 h 421"/>
                <a:gd name="T86" fmla="*/ 288 w 370"/>
                <a:gd name="T87" fmla="*/ 5 h 421"/>
                <a:gd name="T88" fmla="*/ 327 w 370"/>
                <a:gd name="T89" fmla="*/ 9 h 421"/>
                <a:gd name="T90" fmla="*/ 334 w 370"/>
                <a:gd name="T91" fmla="*/ 0 h 421"/>
                <a:gd name="T92" fmla="*/ 334 w 370"/>
                <a:gd name="T93" fmla="*/ 0 h 4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70"/>
                <a:gd name="T142" fmla="*/ 0 h 421"/>
                <a:gd name="T143" fmla="*/ 370 w 370"/>
                <a:gd name="T144" fmla="*/ 421 h 4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70" h="421">
                  <a:moveTo>
                    <a:pt x="334" y="0"/>
                  </a:moveTo>
                  <a:lnTo>
                    <a:pt x="334" y="0"/>
                  </a:lnTo>
                  <a:lnTo>
                    <a:pt x="349" y="109"/>
                  </a:lnTo>
                  <a:lnTo>
                    <a:pt x="353" y="196"/>
                  </a:lnTo>
                  <a:lnTo>
                    <a:pt x="369" y="329"/>
                  </a:lnTo>
                  <a:lnTo>
                    <a:pt x="369" y="420"/>
                  </a:lnTo>
                  <a:lnTo>
                    <a:pt x="349" y="343"/>
                  </a:lnTo>
                  <a:lnTo>
                    <a:pt x="323" y="324"/>
                  </a:lnTo>
                  <a:lnTo>
                    <a:pt x="296" y="343"/>
                  </a:lnTo>
                  <a:lnTo>
                    <a:pt x="244" y="340"/>
                  </a:lnTo>
                  <a:lnTo>
                    <a:pt x="164" y="364"/>
                  </a:lnTo>
                  <a:lnTo>
                    <a:pt x="74" y="364"/>
                  </a:lnTo>
                  <a:lnTo>
                    <a:pt x="31" y="334"/>
                  </a:lnTo>
                  <a:lnTo>
                    <a:pt x="5" y="281"/>
                  </a:lnTo>
                  <a:lnTo>
                    <a:pt x="0" y="258"/>
                  </a:lnTo>
                  <a:lnTo>
                    <a:pt x="38" y="258"/>
                  </a:lnTo>
                  <a:lnTo>
                    <a:pt x="85" y="239"/>
                  </a:lnTo>
                  <a:lnTo>
                    <a:pt x="107" y="224"/>
                  </a:lnTo>
                  <a:lnTo>
                    <a:pt x="141" y="224"/>
                  </a:lnTo>
                  <a:lnTo>
                    <a:pt x="153" y="176"/>
                  </a:lnTo>
                  <a:lnTo>
                    <a:pt x="153" y="128"/>
                  </a:lnTo>
                  <a:lnTo>
                    <a:pt x="141" y="64"/>
                  </a:lnTo>
                  <a:lnTo>
                    <a:pt x="157" y="82"/>
                  </a:lnTo>
                  <a:lnTo>
                    <a:pt x="173" y="140"/>
                  </a:lnTo>
                  <a:lnTo>
                    <a:pt x="173" y="182"/>
                  </a:lnTo>
                  <a:lnTo>
                    <a:pt x="159" y="220"/>
                  </a:lnTo>
                  <a:lnTo>
                    <a:pt x="141" y="253"/>
                  </a:lnTo>
                  <a:lnTo>
                    <a:pt x="141" y="281"/>
                  </a:lnTo>
                  <a:lnTo>
                    <a:pt x="164" y="286"/>
                  </a:lnTo>
                  <a:lnTo>
                    <a:pt x="209" y="268"/>
                  </a:lnTo>
                  <a:lnTo>
                    <a:pt x="231" y="277"/>
                  </a:lnTo>
                  <a:lnTo>
                    <a:pt x="267" y="234"/>
                  </a:lnTo>
                  <a:lnTo>
                    <a:pt x="267" y="277"/>
                  </a:lnTo>
                  <a:lnTo>
                    <a:pt x="303" y="249"/>
                  </a:lnTo>
                  <a:lnTo>
                    <a:pt x="334" y="196"/>
                  </a:lnTo>
                  <a:lnTo>
                    <a:pt x="338" y="128"/>
                  </a:lnTo>
                  <a:lnTo>
                    <a:pt x="327" y="57"/>
                  </a:lnTo>
                  <a:lnTo>
                    <a:pt x="293" y="25"/>
                  </a:lnTo>
                  <a:lnTo>
                    <a:pt x="253" y="19"/>
                  </a:lnTo>
                  <a:lnTo>
                    <a:pt x="183" y="38"/>
                  </a:lnTo>
                  <a:lnTo>
                    <a:pt x="148" y="38"/>
                  </a:lnTo>
                  <a:lnTo>
                    <a:pt x="187" y="28"/>
                  </a:lnTo>
                  <a:lnTo>
                    <a:pt x="255" y="9"/>
                  </a:lnTo>
                  <a:lnTo>
                    <a:pt x="288" y="5"/>
                  </a:lnTo>
                  <a:lnTo>
                    <a:pt x="327" y="9"/>
                  </a:lnTo>
                  <a:lnTo>
                    <a:pt x="334" y="0"/>
                  </a:lnTo>
                </a:path>
              </a:pathLst>
            </a:custGeom>
            <a:solidFill>
              <a:srgbClr val="000000"/>
            </a:solidFill>
            <a:ln w="12700" cap="rnd">
              <a:solidFill>
                <a:srgbClr val="000000"/>
              </a:solidFill>
              <a:round/>
              <a:headEnd/>
              <a:tailEnd/>
            </a:ln>
          </p:spPr>
          <p:txBody>
            <a:bodyPr/>
            <a:lstStyle/>
            <a:p>
              <a:endParaRPr lang="en-US"/>
            </a:p>
          </p:txBody>
        </p:sp>
        <p:sp>
          <p:nvSpPr>
            <p:cNvPr id="15434" name="Freeform 1093"/>
            <p:cNvSpPr>
              <a:spLocks/>
            </p:cNvSpPr>
            <p:nvPr/>
          </p:nvSpPr>
          <p:spPr bwMode="auto">
            <a:xfrm>
              <a:off x="4664" y="3645"/>
              <a:ext cx="167" cy="812"/>
            </a:xfrm>
            <a:custGeom>
              <a:avLst/>
              <a:gdLst>
                <a:gd name="T0" fmla="*/ 20 w 167"/>
                <a:gd name="T1" fmla="*/ 808 h 812"/>
                <a:gd name="T2" fmla="*/ 20 w 167"/>
                <a:gd name="T3" fmla="*/ 808 h 812"/>
                <a:gd name="T4" fmla="*/ 23 w 167"/>
                <a:gd name="T5" fmla="*/ 789 h 812"/>
                <a:gd name="T6" fmla="*/ 38 w 167"/>
                <a:gd name="T7" fmla="*/ 759 h 812"/>
                <a:gd name="T8" fmla="*/ 71 w 167"/>
                <a:gd name="T9" fmla="*/ 740 h 812"/>
                <a:gd name="T10" fmla="*/ 129 w 167"/>
                <a:gd name="T11" fmla="*/ 716 h 812"/>
                <a:gd name="T12" fmla="*/ 149 w 167"/>
                <a:gd name="T13" fmla="*/ 712 h 812"/>
                <a:gd name="T14" fmla="*/ 91 w 167"/>
                <a:gd name="T15" fmla="*/ 687 h 812"/>
                <a:gd name="T16" fmla="*/ 91 w 167"/>
                <a:gd name="T17" fmla="*/ 644 h 812"/>
                <a:gd name="T18" fmla="*/ 166 w 167"/>
                <a:gd name="T19" fmla="*/ 593 h 812"/>
                <a:gd name="T20" fmla="*/ 149 w 167"/>
                <a:gd name="T21" fmla="*/ 478 h 812"/>
                <a:gd name="T22" fmla="*/ 135 w 167"/>
                <a:gd name="T23" fmla="*/ 392 h 812"/>
                <a:gd name="T24" fmla="*/ 135 w 167"/>
                <a:gd name="T25" fmla="*/ 314 h 812"/>
                <a:gd name="T26" fmla="*/ 105 w 167"/>
                <a:gd name="T27" fmla="*/ 191 h 812"/>
                <a:gd name="T28" fmla="*/ 78 w 167"/>
                <a:gd name="T29" fmla="*/ 0 h 812"/>
                <a:gd name="T30" fmla="*/ 91 w 167"/>
                <a:gd name="T31" fmla="*/ 139 h 812"/>
                <a:gd name="T32" fmla="*/ 86 w 167"/>
                <a:gd name="T33" fmla="*/ 177 h 812"/>
                <a:gd name="T34" fmla="*/ 105 w 167"/>
                <a:gd name="T35" fmla="*/ 291 h 812"/>
                <a:gd name="T36" fmla="*/ 102 w 167"/>
                <a:gd name="T37" fmla="*/ 334 h 812"/>
                <a:gd name="T38" fmla="*/ 38 w 167"/>
                <a:gd name="T39" fmla="*/ 295 h 812"/>
                <a:gd name="T40" fmla="*/ 71 w 167"/>
                <a:gd name="T41" fmla="*/ 330 h 812"/>
                <a:gd name="T42" fmla="*/ 78 w 167"/>
                <a:gd name="T43" fmla="*/ 359 h 812"/>
                <a:gd name="T44" fmla="*/ 105 w 167"/>
                <a:gd name="T45" fmla="*/ 392 h 812"/>
                <a:gd name="T46" fmla="*/ 105 w 167"/>
                <a:gd name="T47" fmla="*/ 414 h 812"/>
                <a:gd name="T48" fmla="*/ 94 w 167"/>
                <a:gd name="T49" fmla="*/ 443 h 812"/>
                <a:gd name="T50" fmla="*/ 124 w 167"/>
                <a:gd name="T51" fmla="*/ 468 h 812"/>
                <a:gd name="T52" fmla="*/ 124 w 167"/>
                <a:gd name="T53" fmla="*/ 516 h 812"/>
                <a:gd name="T54" fmla="*/ 110 w 167"/>
                <a:gd name="T55" fmla="*/ 529 h 812"/>
                <a:gd name="T56" fmla="*/ 91 w 167"/>
                <a:gd name="T57" fmla="*/ 511 h 812"/>
                <a:gd name="T58" fmla="*/ 34 w 167"/>
                <a:gd name="T59" fmla="*/ 367 h 812"/>
                <a:gd name="T60" fmla="*/ 23 w 167"/>
                <a:gd name="T61" fmla="*/ 273 h 812"/>
                <a:gd name="T62" fmla="*/ 53 w 167"/>
                <a:gd name="T63" fmla="*/ 42 h 812"/>
                <a:gd name="T64" fmla="*/ 14 w 167"/>
                <a:gd name="T65" fmla="*/ 273 h 812"/>
                <a:gd name="T66" fmla="*/ 23 w 167"/>
                <a:gd name="T67" fmla="*/ 373 h 812"/>
                <a:gd name="T68" fmla="*/ 20 w 167"/>
                <a:gd name="T69" fmla="*/ 574 h 812"/>
                <a:gd name="T70" fmla="*/ 30 w 167"/>
                <a:gd name="T71" fmla="*/ 453 h 812"/>
                <a:gd name="T72" fmla="*/ 64 w 167"/>
                <a:gd name="T73" fmla="*/ 567 h 812"/>
                <a:gd name="T74" fmla="*/ 91 w 167"/>
                <a:gd name="T75" fmla="*/ 619 h 812"/>
                <a:gd name="T76" fmla="*/ 91 w 167"/>
                <a:gd name="T77" fmla="*/ 644 h 812"/>
                <a:gd name="T78" fmla="*/ 60 w 167"/>
                <a:gd name="T79" fmla="*/ 644 h 812"/>
                <a:gd name="T80" fmla="*/ 20 w 167"/>
                <a:gd name="T81" fmla="*/ 597 h 812"/>
                <a:gd name="T82" fmla="*/ 34 w 167"/>
                <a:gd name="T83" fmla="*/ 662 h 812"/>
                <a:gd name="T84" fmla="*/ 34 w 167"/>
                <a:gd name="T85" fmla="*/ 697 h 812"/>
                <a:gd name="T86" fmla="*/ 23 w 167"/>
                <a:gd name="T87" fmla="*/ 730 h 812"/>
                <a:gd name="T88" fmla="*/ 0 w 167"/>
                <a:gd name="T89" fmla="*/ 798 h 812"/>
                <a:gd name="T90" fmla="*/ 6 w 167"/>
                <a:gd name="T91" fmla="*/ 811 h 812"/>
                <a:gd name="T92" fmla="*/ 20 w 167"/>
                <a:gd name="T93" fmla="*/ 808 h 812"/>
                <a:gd name="T94" fmla="*/ 20 w 167"/>
                <a:gd name="T95" fmla="*/ 808 h 8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7"/>
                <a:gd name="T145" fmla="*/ 0 h 812"/>
                <a:gd name="T146" fmla="*/ 167 w 167"/>
                <a:gd name="T147" fmla="*/ 812 h 8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7" h="812">
                  <a:moveTo>
                    <a:pt x="20" y="808"/>
                  </a:moveTo>
                  <a:lnTo>
                    <a:pt x="20" y="808"/>
                  </a:lnTo>
                  <a:lnTo>
                    <a:pt x="23" y="789"/>
                  </a:lnTo>
                  <a:lnTo>
                    <a:pt x="38" y="759"/>
                  </a:lnTo>
                  <a:lnTo>
                    <a:pt x="71" y="740"/>
                  </a:lnTo>
                  <a:lnTo>
                    <a:pt x="129" y="716"/>
                  </a:lnTo>
                  <a:lnTo>
                    <a:pt x="149" y="712"/>
                  </a:lnTo>
                  <a:lnTo>
                    <a:pt x="91" y="687"/>
                  </a:lnTo>
                  <a:lnTo>
                    <a:pt x="91" y="644"/>
                  </a:lnTo>
                  <a:lnTo>
                    <a:pt x="166" y="593"/>
                  </a:lnTo>
                  <a:lnTo>
                    <a:pt x="149" y="478"/>
                  </a:lnTo>
                  <a:lnTo>
                    <a:pt x="135" y="392"/>
                  </a:lnTo>
                  <a:lnTo>
                    <a:pt x="135" y="314"/>
                  </a:lnTo>
                  <a:lnTo>
                    <a:pt x="105" y="191"/>
                  </a:lnTo>
                  <a:lnTo>
                    <a:pt x="78" y="0"/>
                  </a:lnTo>
                  <a:lnTo>
                    <a:pt x="91" y="139"/>
                  </a:lnTo>
                  <a:lnTo>
                    <a:pt x="86" y="177"/>
                  </a:lnTo>
                  <a:lnTo>
                    <a:pt x="105" y="291"/>
                  </a:lnTo>
                  <a:lnTo>
                    <a:pt x="102" y="334"/>
                  </a:lnTo>
                  <a:lnTo>
                    <a:pt x="38" y="295"/>
                  </a:lnTo>
                  <a:lnTo>
                    <a:pt x="71" y="330"/>
                  </a:lnTo>
                  <a:lnTo>
                    <a:pt x="78" y="359"/>
                  </a:lnTo>
                  <a:lnTo>
                    <a:pt x="105" y="392"/>
                  </a:lnTo>
                  <a:lnTo>
                    <a:pt x="105" y="414"/>
                  </a:lnTo>
                  <a:lnTo>
                    <a:pt x="94" y="443"/>
                  </a:lnTo>
                  <a:lnTo>
                    <a:pt x="124" y="468"/>
                  </a:lnTo>
                  <a:lnTo>
                    <a:pt x="124" y="516"/>
                  </a:lnTo>
                  <a:lnTo>
                    <a:pt x="110" y="529"/>
                  </a:lnTo>
                  <a:lnTo>
                    <a:pt x="91" y="511"/>
                  </a:lnTo>
                  <a:lnTo>
                    <a:pt x="34" y="367"/>
                  </a:lnTo>
                  <a:lnTo>
                    <a:pt x="23" y="273"/>
                  </a:lnTo>
                  <a:lnTo>
                    <a:pt x="53" y="42"/>
                  </a:lnTo>
                  <a:lnTo>
                    <a:pt x="14" y="273"/>
                  </a:lnTo>
                  <a:lnTo>
                    <a:pt x="23" y="373"/>
                  </a:lnTo>
                  <a:lnTo>
                    <a:pt x="20" y="574"/>
                  </a:lnTo>
                  <a:lnTo>
                    <a:pt x="30" y="453"/>
                  </a:lnTo>
                  <a:lnTo>
                    <a:pt x="64" y="567"/>
                  </a:lnTo>
                  <a:lnTo>
                    <a:pt x="91" y="619"/>
                  </a:lnTo>
                  <a:lnTo>
                    <a:pt x="91" y="644"/>
                  </a:lnTo>
                  <a:lnTo>
                    <a:pt x="60" y="644"/>
                  </a:lnTo>
                  <a:lnTo>
                    <a:pt x="20" y="597"/>
                  </a:lnTo>
                  <a:lnTo>
                    <a:pt x="34" y="662"/>
                  </a:lnTo>
                  <a:lnTo>
                    <a:pt x="34" y="697"/>
                  </a:lnTo>
                  <a:lnTo>
                    <a:pt x="23" y="730"/>
                  </a:lnTo>
                  <a:lnTo>
                    <a:pt x="0" y="798"/>
                  </a:lnTo>
                  <a:lnTo>
                    <a:pt x="6" y="811"/>
                  </a:lnTo>
                  <a:lnTo>
                    <a:pt x="20" y="808"/>
                  </a:lnTo>
                </a:path>
              </a:pathLst>
            </a:custGeom>
            <a:solidFill>
              <a:srgbClr val="000000"/>
            </a:solidFill>
            <a:ln w="12700" cap="rnd">
              <a:solidFill>
                <a:srgbClr val="000000"/>
              </a:solidFill>
              <a:round/>
              <a:headEnd/>
              <a:tailEnd/>
            </a:ln>
          </p:spPr>
          <p:txBody>
            <a:bodyPr/>
            <a:lstStyle/>
            <a:p>
              <a:endParaRPr lang="en-US"/>
            </a:p>
          </p:txBody>
        </p:sp>
        <p:sp>
          <p:nvSpPr>
            <p:cNvPr id="15435" name="Freeform 1094"/>
            <p:cNvSpPr>
              <a:spLocks/>
            </p:cNvSpPr>
            <p:nvPr/>
          </p:nvSpPr>
          <p:spPr bwMode="auto">
            <a:xfrm>
              <a:off x="4842" y="3732"/>
              <a:ext cx="80" cy="463"/>
            </a:xfrm>
            <a:custGeom>
              <a:avLst/>
              <a:gdLst>
                <a:gd name="T0" fmla="*/ 14 w 80"/>
                <a:gd name="T1" fmla="*/ 27 h 463"/>
                <a:gd name="T2" fmla="*/ 14 w 80"/>
                <a:gd name="T3" fmla="*/ 27 h 463"/>
                <a:gd name="T4" fmla="*/ 31 w 80"/>
                <a:gd name="T5" fmla="*/ 90 h 463"/>
                <a:gd name="T6" fmla="*/ 38 w 80"/>
                <a:gd name="T7" fmla="*/ 274 h 463"/>
                <a:gd name="T8" fmla="*/ 46 w 80"/>
                <a:gd name="T9" fmla="*/ 356 h 463"/>
                <a:gd name="T10" fmla="*/ 56 w 80"/>
                <a:gd name="T11" fmla="*/ 414 h 463"/>
                <a:gd name="T12" fmla="*/ 79 w 80"/>
                <a:gd name="T13" fmla="*/ 462 h 463"/>
                <a:gd name="T14" fmla="*/ 48 w 80"/>
                <a:gd name="T15" fmla="*/ 414 h 463"/>
                <a:gd name="T16" fmla="*/ 31 w 80"/>
                <a:gd name="T17" fmla="*/ 323 h 463"/>
                <a:gd name="T18" fmla="*/ 22 w 80"/>
                <a:gd name="T19" fmla="*/ 114 h 463"/>
                <a:gd name="T20" fmla="*/ 14 w 80"/>
                <a:gd name="T21" fmla="*/ 46 h 463"/>
                <a:gd name="T22" fmla="*/ 0 w 80"/>
                <a:gd name="T23" fmla="*/ 0 h 463"/>
                <a:gd name="T24" fmla="*/ 14 w 80"/>
                <a:gd name="T25" fmla="*/ 27 h 463"/>
                <a:gd name="T26" fmla="*/ 14 w 80"/>
                <a:gd name="T27" fmla="*/ 27 h 4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463"/>
                <a:gd name="T44" fmla="*/ 80 w 80"/>
                <a:gd name="T45" fmla="*/ 463 h 4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463">
                  <a:moveTo>
                    <a:pt x="14" y="27"/>
                  </a:moveTo>
                  <a:lnTo>
                    <a:pt x="14" y="27"/>
                  </a:lnTo>
                  <a:lnTo>
                    <a:pt x="31" y="90"/>
                  </a:lnTo>
                  <a:lnTo>
                    <a:pt x="38" y="274"/>
                  </a:lnTo>
                  <a:lnTo>
                    <a:pt x="46" y="356"/>
                  </a:lnTo>
                  <a:lnTo>
                    <a:pt x="56" y="414"/>
                  </a:lnTo>
                  <a:lnTo>
                    <a:pt x="79" y="462"/>
                  </a:lnTo>
                  <a:lnTo>
                    <a:pt x="48" y="414"/>
                  </a:lnTo>
                  <a:lnTo>
                    <a:pt x="31" y="323"/>
                  </a:lnTo>
                  <a:lnTo>
                    <a:pt x="22" y="114"/>
                  </a:lnTo>
                  <a:lnTo>
                    <a:pt x="14" y="46"/>
                  </a:lnTo>
                  <a:lnTo>
                    <a:pt x="0" y="0"/>
                  </a:lnTo>
                  <a:lnTo>
                    <a:pt x="14" y="27"/>
                  </a:lnTo>
                </a:path>
              </a:pathLst>
            </a:custGeom>
            <a:solidFill>
              <a:srgbClr val="000000"/>
            </a:solidFill>
            <a:ln w="12700" cap="rnd">
              <a:solidFill>
                <a:srgbClr val="000000"/>
              </a:solidFill>
              <a:round/>
              <a:headEnd/>
              <a:tailEnd/>
            </a:ln>
          </p:spPr>
          <p:txBody>
            <a:bodyPr/>
            <a:lstStyle/>
            <a:p>
              <a:endParaRPr lang="en-US"/>
            </a:p>
          </p:txBody>
        </p:sp>
        <p:sp>
          <p:nvSpPr>
            <p:cNvPr id="15436" name="Freeform 1095"/>
            <p:cNvSpPr>
              <a:spLocks/>
            </p:cNvSpPr>
            <p:nvPr/>
          </p:nvSpPr>
          <p:spPr bwMode="auto">
            <a:xfrm>
              <a:off x="4742" y="3435"/>
              <a:ext cx="302" cy="211"/>
            </a:xfrm>
            <a:custGeom>
              <a:avLst/>
              <a:gdLst>
                <a:gd name="T0" fmla="*/ 0 w 302"/>
                <a:gd name="T1" fmla="*/ 210 h 211"/>
                <a:gd name="T2" fmla="*/ 0 w 302"/>
                <a:gd name="T3" fmla="*/ 210 h 211"/>
                <a:gd name="T4" fmla="*/ 16 w 302"/>
                <a:gd name="T5" fmla="*/ 186 h 211"/>
                <a:gd name="T6" fmla="*/ 255 w 302"/>
                <a:gd name="T7" fmla="*/ 47 h 211"/>
                <a:gd name="T8" fmla="*/ 301 w 302"/>
                <a:gd name="T9" fmla="*/ 0 h 211"/>
                <a:gd name="T10" fmla="*/ 259 w 302"/>
                <a:gd name="T11" fmla="*/ 63 h 211"/>
                <a:gd name="T12" fmla="*/ 168 w 302"/>
                <a:gd name="T13" fmla="*/ 130 h 211"/>
                <a:gd name="T14" fmla="*/ 138 w 302"/>
                <a:gd name="T15" fmla="*/ 130 h 211"/>
                <a:gd name="T16" fmla="*/ 22 w 302"/>
                <a:gd name="T17" fmla="*/ 191 h 211"/>
                <a:gd name="T18" fmla="*/ 0 w 302"/>
                <a:gd name="T19" fmla="*/ 210 h 211"/>
                <a:gd name="T20" fmla="*/ 0 w 302"/>
                <a:gd name="T21" fmla="*/ 210 h 2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211"/>
                <a:gd name="T35" fmla="*/ 302 w 302"/>
                <a:gd name="T36" fmla="*/ 211 h 2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211">
                  <a:moveTo>
                    <a:pt x="0" y="210"/>
                  </a:moveTo>
                  <a:lnTo>
                    <a:pt x="0" y="210"/>
                  </a:lnTo>
                  <a:lnTo>
                    <a:pt x="16" y="186"/>
                  </a:lnTo>
                  <a:lnTo>
                    <a:pt x="255" y="47"/>
                  </a:lnTo>
                  <a:lnTo>
                    <a:pt x="301" y="0"/>
                  </a:lnTo>
                  <a:lnTo>
                    <a:pt x="259" y="63"/>
                  </a:lnTo>
                  <a:lnTo>
                    <a:pt x="168" y="130"/>
                  </a:lnTo>
                  <a:lnTo>
                    <a:pt x="138" y="130"/>
                  </a:lnTo>
                  <a:lnTo>
                    <a:pt x="22" y="191"/>
                  </a:lnTo>
                  <a:lnTo>
                    <a:pt x="0" y="210"/>
                  </a:lnTo>
                </a:path>
              </a:pathLst>
            </a:custGeom>
            <a:solidFill>
              <a:srgbClr val="000000"/>
            </a:solidFill>
            <a:ln w="12700" cap="rnd">
              <a:solidFill>
                <a:srgbClr val="000000"/>
              </a:solidFill>
              <a:round/>
              <a:headEnd/>
              <a:tailEnd/>
            </a:ln>
          </p:spPr>
          <p:txBody>
            <a:bodyPr/>
            <a:lstStyle/>
            <a:p>
              <a:endParaRPr lang="en-US"/>
            </a:p>
          </p:txBody>
        </p:sp>
        <p:sp>
          <p:nvSpPr>
            <p:cNvPr id="15437" name="Freeform 1096"/>
            <p:cNvSpPr>
              <a:spLocks/>
            </p:cNvSpPr>
            <p:nvPr/>
          </p:nvSpPr>
          <p:spPr bwMode="auto">
            <a:xfrm>
              <a:off x="4944" y="4427"/>
              <a:ext cx="249" cy="417"/>
            </a:xfrm>
            <a:custGeom>
              <a:avLst/>
              <a:gdLst>
                <a:gd name="T0" fmla="*/ 0 w 249"/>
                <a:gd name="T1" fmla="*/ 416 h 417"/>
                <a:gd name="T2" fmla="*/ 0 w 249"/>
                <a:gd name="T3" fmla="*/ 416 h 417"/>
                <a:gd name="T4" fmla="*/ 34 w 249"/>
                <a:gd name="T5" fmla="*/ 345 h 417"/>
                <a:gd name="T6" fmla="*/ 136 w 249"/>
                <a:gd name="T7" fmla="*/ 173 h 417"/>
                <a:gd name="T8" fmla="*/ 236 w 249"/>
                <a:gd name="T9" fmla="*/ 0 h 417"/>
                <a:gd name="T10" fmla="*/ 248 w 249"/>
                <a:gd name="T11" fmla="*/ 0 h 417"/>
                <a:gd name="T12" fmla="*/ 200 w 249"/>
                <a:gd name="T13" fmla="*/ 83 h 417"/>
                <a:gd name="T14" fmla="*/ 133 w 249"/>
                <a:gd name="T15" fmla="*/ 205 h 417"/>
                <a:gd name="T16" fmla="*/ 93 w 249"/>
                <a:gd name="T17" fmla="*/ 268 h 417"/>
                <a:gd name="T18" fmla="*/ 73 w 249"/>
                <a:gd name="T19" fmla="*/ 320 h 417"/>
                <a:gd name="T20" fmla="*/ 64 w 249"/>
                <a:gd name="T21" fmla="*/ 368 h 417"/>
                <a:gd name="T22" fmla="*/ 68 w 249"/>
                <a:gd name="T23" fmla="*/ 407 h 417"/>
                <a:gd name="T24" fmla="*/ 76 w 249"/>
                <a:gd name="T25" fmla="*/ 416 h 417"/>
                <a:gd name="T26" fmla="*/ 0 w 249"/>
                <a:gd name="T27" fmla="*/ 416 h 417"/>
                <a:gd name="T28" fmla="*/ 0 w 249"/>
                <a:gd name="T29" fmla="*/ 416 h 4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9"/>
                <a:gd name="T46" fmla="*/ 0 h 417"/>
                <a:gd name="T47" fmla="*/ 249 w 249"/>
                <a:gd name="T48" fmla="*/ 417 h 4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9" h="417">
                  <a:moveTo>
                    <a:pt x="0" y="416"/>
                  </a:moveTo>
                  <a:lnTo>
                    <a:pt x="0" y="416"/>
                  </a:lnTo>
                  <a:lnTo>
                    <a:pt x="34" y="345"/>
                  </a:lnTo>
                  <a:lnTo>
                    <a:pt x="136" y="173"/>
                  </a:lnTo>
                  <a:lnTo>
                    <a:pt x="236" y="0"/>
                  </a:lnTo>
                  <a:lnTo>
                    <a:pt x="248" y="0"/>
                  </a:lnTo>
                  <a:lnTo>
                    <a:pt x="200" y="83"/>
                  </a:lnTo>
                  <a:lnTo>
                    <a:pt x="133" y="205"/>
                  </a:lnTo>
                  <a:lnTo>
                    <a:pt x="93" y="268"/>
                  </a:lnTo>
                  <a:lnTo>
                    <a:pt x="73" y="320"/>
                  </a:lnTo>
                  <a:lnTo>
                    <a:pt x="64" y="368"/>
                  </a:lnTo>
                  <a:lnTo>
                    <a:pt x="68" y="407"/>
                  </a:lnTo>
                  <a:lnTo>
                    <a:pt x="76" y="416"/>
                  </a:lnTo>
                  <a:lnTo>
                    <a:pt x="0" y="416"/>
                  </a:lnTo>
                </a:path>
              </a:pathLst>
            </a:custGeom>
            <a:solidFill>
              <a:srgbClr val="000000"/>
            </a:solidFill>
            <a:ln w="12700" cap="rnd">
              <a:solidFill>
                <a:srgbClr val="000000"/>
              </a:solidFill>
              <a:round/>
              <a:headEnd/>
              <a:tailEnd/>
            </a:ln>
          </p:spPr>
          <p:txBody>
            <a:bodyPr/>
            <a:lstStyle/>
            <a:p>
              <a:endParaRPr lang="en-US"/>
            </a:p>
          </p:txBody>
        </p:sp>
        <p:sp>
          <p:nvSpPr>
            <p:cNvPr id="15438" name="Freeform 1097"/>
            <p:cNvSpPr>
              <a:spLocks/>
            </p:cNvSpPr>
            <p:nvPr/>
          </p:nvSpPr>
          <p:spPr bwMode="auto">
            <a:xfrm>
              <a:off x="5043" y="3364"/>
              <a:ext cx="346" cy="831"/>
            </a:xfrm>
            <a:custGeom>
              <a:avLst/>
              <a:gdLst>
                <a:gd name="T0" fmla="*/ 11 w 346"/>
                <a:gd name="T1" fmla="*/ 90 h 831"/>
                <a:gd name="T2" fmla="*/ 11 w 346"/>
                <a:gd name="T3" fmla="*/ 90 h 831"/>
                <a:gd name="T4" fmla="*/ 24 w 346"/>
                <a:gd name="T5" fmla="*/ 142 h 831"/>
                <a:gd name="T6" fmla="*/ 24 w 346"/>
                <a:gd name="T7" fmla="*/ 214 h 831"/>
                <a:gd name="T8" fmla="*/ 11 w 346"/>
                <a:gd name="T9" fmla="*/ 454 h 831"/>
                <a:gd name="T10" fmla="*/ 11 w 346"/>
                <a:gd name="T11" fmla="*/ 548 h 831"/>
                <a:gd name="T12" fmla="*/ 34 w 346"/>
                <a:gd name="T13" fmla="*/ 463 h 831"/>
                <a:gd name="T14" fmla="*/ 43 w 346"/>
                <a:gd name="T15" fmla="*/ 372 h 831"/>
                <a:gd name="T16" fmla="*/ 49 w 346"/>
                <a:gd name="T17" fmla="*/ 320 h 831"/>
                <a:gd name="T18" fmla="*/ 69 w 346"/>
                <a:gd name="T19" fmla="*/ 272 h 831"/>
                <a:gd name="T20" fmla="*/ 79 w 346"/>
                <a:gd name="T21" fmla="*/ 243 h 831"/>
                <a:gd name="T22" fmla="*/ 69 w 346"/>
                <a:gd name="T23" fmla="*/ 229 h 831"/>
                <a:gd name="T24" fmla="*/ 62 w 346"/>
                <a:gd name="T25" fmla="*/ 195 h 831"/>
                <a:gd name="T26" fmla="*/ 44 w 346"/>
                <a:gd name="T27" fmla="*/ 238 h 831"/>
                <a:gd name="T28" fmla="*/ 61 w 346"/>
                <a:gd name="T29" fmla="*/ 181 h 831"/>
                <a:gd name="T30" fmla="*/ 91 w 346"/>
                <a:gd name="T31" fmla="*/ 142 h 831"/>
                <a:gd name="T32" fmla="*/ 27 w 346"/>
                <a:gd name="T33" fmla="*/ 75 h 831"/>
                <a:gd name="T34" fmla="*/ 122 w 346"/>
                <a:gd name="T35" fmla="*/ 152 h 831"/>
                <a:gd name="T36" fmla="*/ 79 w 346"/>
                <a:gd name="T37" fmla="*/ 176 h 831"/>
                <a:gd name="T38" fmla="*/ 71 w 346"/>
                <a:gd name="T39" fmla="*/ 195 h 831"/>
                <a:gd name="T40" fmla="*/ 76 w 346"/>
                <a:gd name="T41" fmla="*/ 224 h 831"/>
                <a:gd name="T42" fmla="*/ 93 w 346"/>
                <a:gd name="T43" fmla="*/ 243 h 831"/>
                <a:gd name="T44" fmla="*/ 83 w 346"/>
                <a:gd name="T45" fmla="*/ 262 h 831"/>
                <a:gd name="T46" fmla="*/ 61 w 346"/>
                <a:gd name="T47" fmla="*/ 329 h 831"/>
                <a:gd name="T48" fmla="*/ 52 w 346"/>
                <a:gd name="T49" fmla="*/ 420 h 831"/>
                <a:gd name="T50" fmla="*/ 52 w 346"/>
                <a:gd name="T51" fmla="*/ 482 h 831"/>
                <a:gd name="T52" fmla="*/ 37 w 346"/>
                <a:gd name="T53" fmla="*/ 572 h 831"/>
                <a:gd name="T54" fmla="*/ 34 w 346"/>
                <a:gd name="T55" fmla="*/ 691 h 831"/>
                <a:gd name="T56" fmla="*/ 61 w 346"/>
                <a:gd name="T57" fmla="*/ 810 h 831"/>
                <a:gd name="T58" fmla="*/ 122 w 346"/>
                <a:gd name="T59" fmla="*/ 582 h 831"/>
                <a:gd name="T60" fmla="*/ 166 w 346"/>
                <a:gd name="T61" fmla="*/ 477 h 831"/>
                <a:gd name="T62" fmla="*/ 208 w 346"/>
                <a:gd name="T63" fmla="*/ 295 h 831"/>
                <a:gd name="T64" fmla="*/ 345 w 346"/>
                <a:gd name="T65" fmla="*/ 0 h 831"/>
                <a:gd name="T66" fmla="*/ 233 w 346"/>
                <a:gd name="T67" fmla="*/ 286 h 831"/>
                <a:gd name="T68" fmla="*/ 193 w 346"/>
                <a:gd name="T69" fmla="*/ 400 h 831"/>
                <a:gd name="T70" fmla="*/ 163 w 346"/>
                <a:gd name="T71" fmla="*/ 515 h 831"/>
                <a:gd name="T72" fmla="*/ 129 w 346"/>
                <a:gd name="T73" fmla="*/ 592 h 831"/>
                <a:gd name="T74" fmla="*/ 61 w 346"/>
                <a:gd name="T75" fmla="*/ 830 h 831"/>
                <a:gd name="T76" fmla="*/ 19 w 346"/>
                <a:gd name="T77" fmla="*/ 687 h 831"/>
                <a:gd name="T78" fmla="*/ 0 w 346"/>
                <a:gd name="T79" fmla="*/ 548 h 831"/>
                <a:gd name="T80" fmla="*/ 0 w 346"/>
                <a:gd name="T81" fmla="*/ 420 h 831"/>
                <a:gd name="T82" fmla="*/ 11 w 346"/>
                <a:gd name="T83" fmla="*/ 234 h 831"/>
                <a:gd name="T84" fmla="*/ 11 w 346"/>
                <a:gd name="T85" fmla="*/ 118 h 831"/>
                <a:gd name="T86" fmla="*/ 11 w 346"/>
                <a:gd name="T87" fmla="*/ 90 h 831"/>
                <a:gd name="T88" fmla="*/ 11 w 346"/>
                <a:gd name="T89" fmla="*/ 90 h 8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6"/>
                <a:gd name="T136" fmla="*/ 0 h 831"/>
                <a:gd name="T137" fmla="*/ 346 w 346"/>
                <a:gd name="T138" fmla="*/ 831 h 8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6" h="831">
                  <a:moveTo>
                    <a:pt x="11" y="90"/>
                  </a:moveTo>
                  <a:lnTo>
                    <a:pt x="11" y="90"/>
                  </a:lnTo>
                  <a:lnTo>
                    <a:pt x="24" y="142"/>
                  </a:lnTo>
                  <a:lnTo>
                    <a:pt x="24" y="214"/>
                  </a:lnTo>
                  <a:lnTo>
                    <a:pt x="11" y="454"/>
                  </a:lnTo>
                  <a:lnTo>
                    <a:pt x="11" y="548"/>
                  </a:lnTo>
                  <a:lnTo>
                    <a:pt x="34" y="463"/>
                  </a:lnTo>
                  <a:lnTo>
                    <a:pt x="43" y="372"/>
                  </a:lnTo>
                  <a:lnTo>
                    <a:pt x="49" y="320"/>
                  </a:lnTo>
                  <a:lnTo>
                    <a:pt x="69" y="272"/>
                  </a:lnTo>
                  <a:lnTo>
                    <a:pt x="79" y="243"/>
                  </a:lnTo>
                  <a:lnTo>
                    <a:pt x="69" y="229"/>
                  </a:lnTo>
                  <a:lnTo>
                    <a:pt x="62" y="195"/>
                  </a:lnTo>
                  <a:lnTo>
                    <a:pt x="44" y="238"/>
                  </a:lnTo>
                  <a:lnTo>
                    <a:pt x="61" y="181"/>
                  </a:lnTo>
                  <a:lnTo>
                    <a:pt x="91" y="142"/>
                  </a:lnTo>
                  <a:lnTo>
                    <a:pt x="27" y="75"/>
                  </a:lnTo>
                  <a:lnTo>
                    <a:pt x="122" y="152"/>
                  </a:lnTo>
                  <a:lnTo>
                    <a:pt x="79" y="176"/>
                  </a:lnTo>
                  <a:lnTo>
                    <a:pt x="71" y="195"/>
                  </a:lnTo>
                  <a:lnTo>
                    <a:pt x="76" y="224"/>
                  </a:lnTo>
                  <a:lnTo>
                    <a:pt x="93" y="243"/>
                  </a:lnTo>
                  <a:lnTo>
                    <a:pt x="83" y="262"/>
                  </a:lnTo>
                  <a:lnTo>
                    <a:pt x="61" y="329"/>
                  </a:lnTo>
                  <a:lnTo>
                    <a:pt x="52" y="420"/>
                  </a:lnTo>
                  <a:lnTo>
                    <a:pt x="52" y="482"/>
                  </a:lnTo>
                  <a:lnTo>
                    <a:pt x="37" y="572"/>
                  </a:lnTo>
                  <a:lnTo>
                    <a:pt x="34" y="691"/>
                  </a:lnTo>
                  <a:lnTo>
                    <a:pt x="61" y="810"/>
                  </a:lnTo>
                  <a:lnTo>
                    <a:pt x="122" y="582"/>
                  </a:lnTo>
                  <a:lnTo>
                    <a:pt x="166" y="477"/>
                  </a:lnTo>
                  <a:lnTo>
                    <a:pt x="208" y="295"/>
                  </a:lnTo>
                  <a:lnTo>
                    <a:pt x="345" y="0"/>
                  </a:lnTo>
                  <a:lnTo>
                    <a:pt x="233" y="286"/>
                  </a:lnTo>
                  <a:lnTo>
                    <a:pt x="193" y="400"/>
                  </a:lnTo>
                  <a:lnTo>
                    <a:pt x="163" y="515"/>
                  </a:lnTo>
                  <a:lnTo>
                    <a:pt x="129" y="592"/>
                  </a:lnTo>
                  <a:lnTo>
                    <a:pt x="61" y="830"/>
                  </a:lnTo>
                  <a:lnTo>
                    <a:pt x="19" y="687"/>
                  </a:lnTo>
                  <a:lnTo>
                    <a:pt x="0" y="548"/>
                  </a:lnTo>
                  <a:lnTo>
                    <a:pt x="0" y="420"/>
                  </a:lnTo>
                  <a:lnTo>
                    <a:pt x="11" y="234"/>
                  </a:lnTo>
                  <a:lnTo>
                    <a:pt x="11" y="118"/>
                  </a:lnTo>
                  <a:lnTo>
                    <a:pt x="11" y="90"/>
                  </a:lnTo>
                </a:path>
              </a:pathLst>
            </a:custGeom>
            <a:solidFill>
              <a:srgbClr val="000000"/>
            </a:solidFill>
            <a:ln w="12700" cap="rnd">
              <a:solidFill>
                <a:srgbClr val="000000"/>
              </a:solidFill>
              <a:round/>
              <a:headEnd/>
              <a:tailEnd/>
            </a:ln>
          </p:spPr>
          <p:txBody>
            <a:bodyPr/>
            <a:lstStyle/>
            <a:p>
              <a:endParaRPr lang="en-US"/>
            </a:p>
          </p:txBody>
        </p:sp>
        <p:sp>
          <p:nvSpPr>
            <p:cNvPr id="15439" name="Freeform 1098"/>
            <p:cNvSpPr>
              <a:spLocks/>
            </p:cNvSpPr>
            <p:nvPr/>
          </p:nvSpPr>
          <p:spPr bwMode="auto">
            <a:xfrm>
              <a:off x="5143" y="3502"/>
              <a:ext cx="134" cy="383"/>
            </a:xfrm>
            <a:custGeom>
              <a:avLst/>
              <a:gdLst>
                <a:gd name="T0" fmla="*/ 9 w 134"/>
                <a:gd name="T1" fmla="*/ 0 h 383"/>
                <a:gd name="T2" fmla="*/ 9 w 134"/>
                <a:gd name="T3" fmla="*/ 0 h 383"/>
                <a:gd name="T4" fmla="*/ 33 w 134"/>
                <a:gd name="T5" fmla="*/ 0 h 383"/>
                <a:gd name="T6" fmla="*/ 133 w 134"/>
                <a:gd name="T7" fmla="*/ 119 h 383"/>
                <a:gd name="T8" fmla="*/ 74 w 134"/>
                <a:gd name="T9" fmla="*/ 76 h 383"/>
                <a:gd name="T10" fmla="*/ 71 w 134"/>
                <a:gd name="T11" fmla="*/ 91 h 383"/>
                <a:gd name="T12" fmla="*/ 41 w 134"/>
                <a:gd name="T13" fmla="*/ 110 h 383"/>
                <a:gd name="T14" fmla="*/ 41 w 134"/>
                <a:gd name="T15" fmla="*/ 129 h 383"/>
                <a:gd name="T16" fmla="*/ 63 w 134"/>
                <a:gd name="T17" fmla="*/ 162 h 383"/>
                <a:gd name="T18" fmla="*/ 63 w 134"/>
                <a:gd name="T19" fmla="*/ 224 h 383"/>
                <a:gd name="T20" fmla="*/ 56 w 134"/>
                <a:gd name="T21" fmla="*/ 267 h 383"/>
                <a:gd name="T22" fmla="*/ 56 w 134"/>
                <a:gd name="T23" fmla="*/ 382 h 383"/>
                <a:gd name="T24" fmla="*/ 33 w 134"/>
                <a:gd name="T25" fmla="*/ 316 h 383"/>
                <a:gd name="T26" fmla="*/ 41 w 134"/>
                <a:gd name="T27" fmla="*/ 230 h 383"/>
                <a:gd name="T28" fmla="*/ 33 w 134"/>
                <a:gd name="T29" fmla="*/ 166 h 383"/>
                <a:gd name="T30" fmla="*/ 29 w 134"/>
                <a:gd name="T31" fmla="*/ 119 h 383"/>
                <a:gd name="T32" fmla="*/ 0 w 134"/>
                <a:gd name="T33" fmla="*/ 105 h 383"/>
                <a:gd name="T34" fmla="*/ 13 w 134"/>
                <a:gd name="T35" fmla="*/ 76 h 383"/>
                <a:gd name="T36" fmla="*/ 41 w 134"/>
                <a:gd name="T37" fmla="*/ 72 h 383"/>
                <a:gd name="T38" fmla="*/ 52 w 134"/>
                <a:gd name="T39" fmla="*/ 48 h 383"/>
                <a:gd name="T40" fmla="*/ 5 w 134"/>
                <a:gd name="T41" fmla="*/ 10 h 383"/>
                <a:gd name="T42" fmla="*/ 9 w 134"/>
                <a:gd name="T43" fmla="*/ 0 h 383"/>
                <a:gd name="T44" fmla="*/ 9 w 134"/>
                <a:gd name="T45" fmla="*/ 0 h 3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
                <a:gd name="T70" fmla="*/ 0 h 383"/>
                <a:gd name="T71" fmla="*/ 134 w 134"/>
                <a:gd name="T72" fmla="*/ 383 h 3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 h="383">
                  <a:moveTo>
                    <a:pt x="9" y="0"/>
                  </a:moveTo>
                  <a:lnTo>
                    <a:pt x="9" y="0"/>
                  </a:lnTo>
                  <a:lnTo>
                    <a:pt x="33" y="0"/>
                  </a:lnTo>
                  <a:lnTo>
                    <a:pt x="133" y="119"/>
                  </a:lnTo>
                  <a:lnTo>
                    <a:pt x="74" y="76"/>
                  </a:lnTo>
                  <a:lnTo>
                    <a:pt x="71" y="91"/>
                  </a:lnTo>
                  <a:lnTo>
                    <a:pt x="41" y="110"/>
                  </a:lnTo>
                  <a:lnTo>
                    <a:pt x="41" y="129"/>
                  </a:lnTo>
                  <a:lnTo>
                    <a:pt x="63" y="162"/>
                  </a:lnTo>
                  <a:lnTo>
                    <a:pt x="63" y="224"/>
                  </a:lnTo>
                  <a:lnTo>
                    <a:pt x="56" y="267"/>
                  </a:lnTo>
                  <a:lnTo>
                    <a:pt x="56" y="382"/>
                  </a:lnTo>
                  <a:lnTo>
                    <a:pt x="33" y="316"/>
                  </a:lnTo>
                  <a:lnTo>
                    <a:pt x="41" y="230"/>
                  </a:lnTo>
                  <a:lnTo>
                    <a:pt x="33" y="166"/>
                  </a:lnTo>
                  <a:lnTo>
                    <a:pt x="29" y="119"/>
                  </a:lnTo>
                  <a:lnTo>
                    <a:pt x="0" y="105"/>
                  </a:lnTo>
                  <a:lnTo>
                    <a:pt x="13" y="76"/>
                  </a:lnTo>
                  <a:lnTo>
                    <a:pt x="41" y="72"/>
                  </a:lnTo>
                  <a:lnTo>
                    <a:pt x="52" y="48"/>
                  </a:lnTo>
                  <a:lnTo>
                    <a:pt x="5" y="10"/>
                  </a:lnTo>
                  <a:lnTo>
                    <a:pt x="9" y="0"/>
                  </a:lnTo>
                </a:path>
              </a:pathLst>
            </a:custGeom>
            <a:solidFill>
              <a:srgbClr val="000000"/>
            </a:solidFill>
            <a:ln w="12700" cap="rnd">
              <a:solidFill>
                <a:srgbClr val="000000"/>
              </a:solidFill>
              <a:round/>
              <a:headEnd/>
              <a:tailEnd/>
            </a:ln>
          </p:spPr>
          <p:txBody>
            <a:bodyPr/>
            <a:lstStyle/>
            <a:p>
              <a:endParaRPr lang="en-US"/>
            </a:p>
          </p:txBody>
        </p:sp>
        <p:sp>
          <p:nvSpPr>
            <p:cNvPr id="15440" name="Freeform 1099"/>
            <p:cNvSpPr>
              <a:spLocks/>
            </p:cNvSpPr>
            <p:nvPr/>
          </p:nvSpPr>
          <p:spPr bwMode="auto">
            <a:xfrm>
              <a:off x="5349" y="4132"/>
              <a:ext cx="438" cy="712"/>
            </a:xfrm>
            <a:custGeom>
              <a:avLst/>
              <a:gdLst>
                <a:gd name="T0" fmla="*/ 91 w 438"/>
                <a:gd name="T1" fmla="*/ 711 h 712"/>
                <a:gd name="T2" fmla="*/ 91 w 438"/>
                <a:gd name="T3" fmla="*/ 711 h 712"/>
                <a:gd name="T4" fmla="*/ 130 w 438"/>
                <a:gd name="T5" fmla="*/ 677 h 712"/>
                <a:gd name="T6" fmla="*/ 191 w 438"/>
                <a:gd name="T7" fmla="*/ 535 h 712"/>
                <a:gd name="T8" fmla="*/ 0 w 438"/>
                <a:gd name="T9" fmla="*/ 449 h 712"/>
                <a:gd name="T10" fmla="*/ 50 w 438"/>
                <a:gd name="T11" fmla="*/ 343 h 712"/>
                <a:gd name="T12" fmla="*/ 97 w 438"/>
                <a:gd name="T13" fmla="*/ 272 h 712"/>
                <a:gd name="T14" fmla="*/ 106 w 438"/>
                <a:gd name="T15" fmla="*/ 210 h 712"/>
                <a:gd name="T16" fmla="*/ 109 w 438"/>
                <a:gd name="T17" fmla="*/ 162 h 712"/>
                <a:gd name="T18" fmla="*/ 109 w 438"/>
                <a:gd name="T19" fmla="*/ 219 h 712"/>
                <a:gd name="T20" fmla="*/ 99 w 438"/>
                <a:gd name="T21" fmla="*/ 283 h 712"/>
                <a:gd name="T22" fmla="*/ 50 w 438"/>
                <a:gd name="T23" fmla="*/ 368 h 712"/>
                <a:gd name="T24" fmla="*/ 20 w 438"/>
                <a:gd name="T25" fmla="*/ 449 h 712"/>
                <a:gd name="T26" fmla="*/ 289 w 438"/>
                <a:gd name="T27" fmla="*/ 544 h 712"/>
                <a:gd name="T28" fmla="*/ 437 w 438"/>
                <a:gd name="T29" fmla="*/ 0 h 712"/>
                <a:gd name="T30" fmla="*/ 308 w 438"/>
                <a:gd name="T31" fmla="*/ 510 h 712"/>
                <a:gd name="T32" fmla="*/ 289 w 438"/>
                <a:gd name="T33" fmla="*/ 610 h 712"/>
                <a:gd name="T34" fmla="*/ 289 w 438"/>
                <a:gd name="T35" fmla="*/ 683 h 712"/>
                <a:gd name="T36" fmla="*/ 293 w 438"/>
                <a:gd name="T37" fmla="*/ 711 h 712"/>
                <a:gd name="T38" fmla="*/ 91 w 438"/>
                <a:gd name="T39" fmla="*/ 711 h 712"/>
                <a:gd name="T40" fmla="*/ 91 w 438"/>
                <a:gd name="T41" fmla="*/ 711 h 7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8"/>
                <a:gd name="T64" fmla="*/ 0 h 712"/>
                <a:gd name="T65" fmla="*/ 438 w 438"/>
                <a:gd name="T66" fmla="*/ 712 h 7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8" h="712">
                  <a:moveTo>
                    <a:pt x="91" y="711"/>
                  </a:moveTo>
                  <a:lnTo>
                    <a:pt x="91" y="711"/>
                  </a:lnTo>
                  <a:lnTo>
                    <a:pt x="130" y="677"/>
                  </a:lnTo>
                  <a:lnTo>
                    <a:pt x="191" y="535"/>
                  </a:lnTo>
                  <a:lnTo>
                    <a:pt x="0" y="449"/>
                  </a:lnTo>
                  <a:lnTo>
                    <a:pt x="50" y="343"/>
                  </a:lnTo>
                  <a:lnTo>
                    <a:pt x="97" y="272"/>
                  </a:lnTo>
                  <a:lnTo>
                    <a:pt x="106" y="210"/>
                  </a:lnTo>
                  <a:lnTo>
                    <a:pt x="109" y="162"/>
                  </a:lnTo>
                  <a:lnTo>
                    <a:pt x="109" y="219"/>
                  </a:lnTo>
                  <a:lnTo>
                    <a:pt x="99" y="283"/>
                  </a:lnTo>
                  <a:lnTo>
                    <a:pt x="50" y="368"/>
                  </a:lnTo>
                  <a:lnTo>
                    <a:pt x="20" y="449"/>
                  </a:lnTo>
                  <a:lnTo>
                    <a:pt x="289" y="544"/>
                  </a:lnTo>
                  <a:lnTo>
                    <a:pt x="437" y="0"/>
                  </a:lnTo>
                  <a:lnTo>
                    <a:pt x="308" y="510"/>
                  </a:lnTo>
                  <a:lnTo>
                    <a:pt x="289" y="610"/>
                  </a:lnTo>
                  <a:lnTo>
                    <a:pt x="289" y="683"/>
                  </a:lnTo>
                  <a:lnTo>
                    <a:pt x="293" y="711"/>
                  </a:lnTo>
                  <a:lnTo>
                    <a:pt x="91" y="711"/>
                  </a:lnTo>
                </a:path>
              </a:pathLst>
            </a:custGeom>
            <a:solidFill>
              <a:srgbClr val="000000"/>
            </a:solidFill>
            <a:ln w="12700" cap="rnd">
              <a:solidFill>
                <a:srgbClr val="000000"/>
              </a:solidFill>
              <a:round/>
              <a:headEnd/>
              <a:tailEnd/>
            </a:ln>
          </p:spPr>
          <p:txBody>
            <a:bodyPr/>
            <a:lstStyle/>
            <a:p>
              <a:endParaRPr lang="en-US"/>
            </a:p>
          </p:txBody>
        </p:sp>
        <p:sp>
          <p:nvSpPr>
            <p:cNvPr id="15441" name="Freeform 1100"/>
            <p:cNvSpPr>
              <a:spLocks/>
            </p:cNvSpPr>
            <p:nvPr/>
          </p:nvSpPr>
          <p:spPr bwMode="auto">
            <a:xfrm>
              <a:off x="5277" y="3678"/>
              <a:ext cx="268" cy="574"/>
            </a:xfrm>
            <a:custGeom>
              <a:avLst/>
              <a:gdLst>
                <a:gd name="T0" fmla="*/ 0 w 268"/>
                <a:gd name="T1" fmla="*/ 564 h 574"/>
                <a:gd name="T2" fmla="*/ 0 w 268"/>
                <a:gd name="T3" fmla="*/ 564 h 574"/>
                <a:gd name="T4" fmla="*/ 41 w 268"/>
                <a:gd name="T5" fmla="*/ 488 h 574"/>
                <a:gd name="T6" fmla="*/ 99 w 268"/>
                <a:gd name="T7" fmla="*/ 310 h 574"/>
                <a:gd name="T8" fmla="*/ 258 w 268"/>
                <a:gd name="T9" fmla="*/ 0 h 574"/>
                <a:gd name="T10" fmla="*/ 267 w 268"/>
                <a:gd name="T11" fmla="*/ 9 h 574"/>
                <a:gd name="T12" fmla="*/ 193 w 268"/>
                <a:gd name="T13" fmla="*/ 158 h 574"/>
                <a:gd name="T14" fmla="*/ 148 w 268"/>
                <a:gd name="T15" fmla="*/ 249 h 574"/>
                <a:gd name="T16" fmla="*/ 118 w 268"/>
                <a:gd name="T17" fmla="*/ 307 h 574"/>
                <a:gd name="T18" fmla="*/ 96 w 268"/>
                <a:gd name="T19" fmla="*/ 359 h 574"/>
                <a:gd name="T20" fmla="*/ 48 w 268"/>
                <a:gd name="T21" fmla="*/ 496 h 574"/>
                <a:gd name="T22" fmla="*/ 9 w 268"/>
                <a:gd name="T23" fmla="*/ 573 h 574"/>
                <a:gd name="T24" fmla="*/ 0 w 268"/>
                <a:gd name="T25" fmla="*/ 564 h 574"/>
                <a:gd name="T26" fmla="*/ 0 w 268"/>
                <a:gd name="T27" fmla="*/ 564 h 5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8"/>
                <a:gd name="T43" fmla="*/ 0 h 574"/>
                <a:gd name="T44" fmla="*/ 268 w 268"/>
                <a:gd name="T45" fmla="*/ 574 h 5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8" h="574">
                  <a:moveTo>
                    <a:pt x="0" y="564"/>
                  </a:moveTo>
                  <a:lnTo>
                    <a:pt x="0" y="564"/>
                  </a:lnTo>
                  <a:lnTo>
                    <a:pt x="41" y="488"/>
                  </a:lnTo>
                  <a:lnTo>
                    <a:pt x="99" y="310"/>
                  </a:lnTo>
                  <a:lnTo>
                    <a:pt x="258" y="0"/>
                  </a:lnTo>
                  <a:lnTo>
                    <a:pt x="267" y="9"/>
                  </a:lnTo>
                  <a:lnTo>
                    <a:pt x="193" y="158"/>
                  </a:lnTo>
                  <a:lnTo>
                    <a:pt x="148" y="249"/>
                  </a:lnTo>
                  <a:lnTo>
                    <a:pt x="118" y="307"/>
                  </a:lnTo>
                  <a:lnTo>
                    <a:pt x="96" y="359"/>
                  </a:lnTo>
                  <a:lnTo>
                    <a:pt x="48" y="496"/>
                  </a:lnTo>
                  <a:lnTo>
                    <a:pt x="9" y="573"/>
                  </a:lnTo>
                  <a:lnTo>
                    <a:pt x="0" y="564"/>
                  </a:lnTo>
                </a:path>
              </a:pathLst>
            </a:custGeom>
            <a:solidFill>
              <a:srgbClr val="000000"/>
            </a:solidFill>
            <a:ln w="12700" cap="rnd">
              <a:solidFill>
                <a:srgbClr val="000000"/>
              </a:solidFill>
              <a:round/>
              <a:headEnd/>
              <a:tailEnd/>
            </a:ln>
          </p:spPr>
          <p:txBody>
            <a:bodyPr/>
            <a:lstStyle/>
            <a:p>
              <a:endParaRPr lang="en-US"/>
            </a:p>
          </p:txBody>
        </p:sp>
        <p:sp>
          <p:nvSpPr>
            <p:cNvPr id="15442" name="Freeform 1101"/>
            <p:cNvSpPr>
              <a:spLocks/>
            </p:cNvSpPr>
            <p:nvPr/>
          </p:nvSpPr>
          <p:spPr bwMode="auto">
            <a:xfrm>
              <a:off x="5384" y="3353"/>
              <a:ext cx="131" cy="332"/>
            </a:xfrm>
            <a:custGeom>
              <a:avLst/>
              <a:gdLst>
                <a:gd name="T0" fmla="*/ 0 w 131"/>
                <a:gd name="T1" fmla="*/ 331 h 332"/>
                <a:gd name="T2" fmla="*/ 0 w 131"/>
                <a:gd name="T3" fmla="*/ 331 h 332"/>
                <a:gd name="T4" fmla="*/ 124 w 131"/>
                <a:gd name="T5" fmla="*/ 292 h 332"/>
                <a:gd name="T6" fmla="*/ 111 w 131"/>
                <a:gd name="T7" fmla="*/ 240 h 332"/>
                <a:gd name="T8" fmla="*/ 111 w 131"/>
                <a:gd name="T9" fmla="*/ 183 h 332"/>
                <a:gd name="T10" fmla="*/ 130 w 131"/>
                <a:gd name="T11" fmla="*/ 68 h 332"/>
                <a:gd name="T12" fmla="*/ 130 w 131"/>
                <a:gd name="T13" fmla="*/ 31 h 332"/>
                <a:gd name="T14" fmla="*/ 118 w 131"/>
                <a:gd name="T15" fmla="*/ 0 h 332"/>
                <a:gd name="T16" fmla="*/ 122 w 131"/>
                <a:gd name="T17" fmla="*/ 44 h 332"/>
                <a:gd name="T18" fmla="*/ 111 w 131"/>
                <a:gd name="T19" fmla="*/ 115 h 332"/>
                <a:gd name="T20" fmla="*/ 95 w 131"/>
                <a:gd name="T21" fmla="*/ 197 h 332"/>
                <a:gd name="T22" fmla="*/ 92 w 131"/>
                <a:gd name="T23" fmla="*/ 240 h 332"/>
                <a:gd name="T24" fmla="*/ 99 w 131"/>
                <a:gd name="T25" fmla="*/ 287 h 332"/>
                <a:gd name="T26" fmla="*/ 0 w 131"/>
                <a:gd name="T27" fmla="*/ 331 h 332"/>
                <a:gd name="T28" fmla="*/ 0 w 131"/>
                <a:gd name="T29" fmla="*/ 331 h 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1"/>
                <a:gd name="T46" fmla="*/ 0 h 332"/>
                <a:gd name="T47" fmla="*/ 131 w 131"/>
                <a:gd name="T48" fmla="*/ 332 h 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1" h="332">
                  <a:moveTo>
                    <a:pt x="0" y="331"/>
                  </a:moveTo>
                  <a:lnTo>
                    <a:pt x="0" y="331"/>
                  </a:lnTo>
                  <a:lnTo>
                    <a:pt x="124" y="292"/>
                  </a:lnTo>
                  <a:lnTo>
                    <a:pt x="111" y="240"/>
                  </a:lnTo>
                  <a:lnTo>
                    <a:pt x="111" y="183"/>
                  </a:lnTo>
                  <a:lnTo>
                    <a:pt x="130" y="68"/>
                  </a:lnTo>
                  <a:lnTo>
                    <a:pt x="130" y="31"/>
                  </a:lnTo>
                  <a:lnTo>
                    <a:pt x="118" y="0"/>
                  </a:lnTo>
                  <a:lnTo>
                    <a:pt x="122" y="44"/>
                  </a:lnTo>
                  <a:lnTo>
                    <a:pt x="111" y="115"/>
                  </a:lnTo>
                  <a:lnTo>
                    <a:pt x="95" y="197"/>
                  </a:lnTo>
                  <a:lnTo>
                    <a:pt x="92" y="240"/>
                  </a:lnTo>
                  <a:lnTo>
                    <a:pt x="99" y="287"/>
                  </a:lnTo>
                  <a:lnTo>
                    <a:pt x="0" y="331"/>
                  </a:lnTo>
                </a:path>
              </a:pathLst>
            </a:custGeom>
            <a:solidFill>
              <a:srgbClr val="000000"/>
            </a:solidFill>
            <a:ln w="12700" cap="rnd">
              <a:solidFill>
                <a:srgbClr val="000000"/>
              </a:solidFill>
              <a:round/>
              <a:headEnd/>
              <a:tailEnd/>
            </a:ln>
          </p:spPr>
          <p:txBody>
            <a:bodyPr/>
            <a:lstStyle/>
            <a:p>
              <a:endParaRPr lang="en-US"/>
            </a:p>
          </p:txBody>
        </p:sp>
        <p:sp>
          <p:nvSpPr>
            <p:cNvPr id="15443" name="Freeform 1102"/>
            <p:cNvSpPr>
              <a:spLocks/>
            </p:cNvSpPr>
            <p:nvPr/>
          </p:nvSpPr>
          <p:spPr bwMode="auto">
            <a:xfrm>
              <a:off x="5404" y="3626"/>
              <a:ext cx="333" cy="745"/>
            </a:xfrm>
            <a:custGeom>
              <a:avLst/>
              <a:gdLst>
                <a:gd name="T0" fmla="*/ 332 w 333"/>
                <a:gd name="T1" fmla="*/ 0 h 745"/>
                <a:gd name="T2" fmla="*/ 332 w 333"/>
                <a:gd name="T3" fmla="*/ 0 h 745"/>
                <a:gd name="T4" fmla="*/ 294 w 333"/>
                <a:gd name="T5" fmla="*/ 119 h 745"/>
                <a:gd name="T6" fmla="*/ 268 w 333"/>
                <a:gd name="T7" fmla="*/ 286 h 745"/>
                <a:gd name="T8" fmla="*/ 238 w 333"/>
                <a:gd name="T9" fmla="*/ 339 h 745"/>
                <a:gd name="T10" fmla="*/ 234 w 333"/>
                <a:gd name="T11" fmla="*/ 425 h 745"/>
                <a:gd name="T12" fmla="*/ 196 w 333"/>
                <a:gd name="T13" fmla="*/ 530 h 745"/>
                <a:gd name="T14" fmla="*/ 169 w 333"/>
                <a:gd name="T15" fmla="*/ 472 h 745"/>
                <a:gd name="T16" fmla="*/ 169 w 333"/>
                <a:gd name="T17" fmla="*/ 645 h 745"/>
                <a:gd name="T18" fmla="*/ 165 w 333"/>
                <a:gd name="T19" fmla="*/ 681 h 745"/>
                <a:gd name="T20" fmla="*/ 0 w 333"/>
                <a:gd name="T21" fmla="*/ 638 h 745"/>
                <a:gd name="T22" fmla="*/ 317 w 333"/>
                <a:gd name="T23" fmla="*/ 744 h 745"/>
                <a:gd name="T24" fmla="*/ 324 w 333"/>
                <a:gd name="T25" fmla="*/ 716 h 745"/>
                <a:gd name="T26" fmla="*/ 294 w 333"/>
                <a:gd name="T27" fmla="*/ 596 h 745"/>
                <a:gd name="T28" fmla="*/ 283 w 333"/>
                <a:gd name="T29" fmla="*/ 406 h 745"/>
                <a:gd name="T30" fmla="*/ 283 w 333"/>
                <a:gd name="T31" fmla="*/ 282 h 745"/>
                <a:gd name="T32" fmla="*/ 302 w 333"/>
                <a:gd name="T33" fmla="*/ 114 h 745"/>
                <a:gd name="T34" fmla="*/ 332 w 333"/>
                <a:gd name="T35" fmla="*/ 0 h 745"/>
                <a:gd name="T36" fmla="*/ 332 w 333"/>
                <a:gd name="T37" fmla="*/ 0 h 7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3"/>
                <a:gd name="T58" fmla="*/ 0 h 745"/>
                <a:gd name="T59" fmla="*/ 333 w 333"/>
                <a:gd name="T60" fmla="*/ 745 h 7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3" h="745">
                  <a:moveTo>
                    <a:pt x="332" y="0"/>
                  </a:moveTo>
                  <a:lnTo>
                    <a:pt x="332" y="0"/>
                  </a:lnTo>
                  <a:lnTo>
                    <a:pt x="294" y="119"/>
                  </a:lnTo>
                  <a:lnTo>
                    <a:pt x="268" y="286"/>
                  </a:lnTo>
                  <a:lnTo>
                    <a:pt x="238" y="339"/>
                  </a:lnTo>
                  <a:lnTo>
                    <a:pt x="234" y="425"/>
                  </a:lnTo>
                  <a:lnTo>
                    <a:pt x="196" y="530"/>
                  </a:lnTo>
                  <a:lnTo>
                    <a:pt x="169" y="472"/>
                  </a:lnTo>
                  <a:lnTo>
                    <a:pt x="169" y="645"/>
                  </a:lnTo>
                  <a:lnTo>
                    <a:pt x="165" y="681"/>
                  </a:lnTo>
                  <a:lnTo>
                    <a:pt x="0" y="638"/>
                  </a:lnTo>
                  <a:lnTo>
                    <a:pt x="317" y="744"/>
                  </a:lnTo>
                  <a:lnTo>
                    <a:pt x="324" y="716"/>
                  </a:lnTo>
                  <a:lnTo>
                    <a:pt x="294" y="596"/>
                  </a:lnTo>
                  <a:lnTo>
                    <a:pt x="283" y="406"/>
                  </a:lnTo>
                  <a:lnTo>
                    <a:pt x="283" y="282"/>
                  </a:lnTo>
                  <a:lnTo>
                    <a:pt x="302" y="114"/>
                  </a:lnTo>
                  <a:lnTo>
                    <a:pt x="332" y="0"/>
                  </a:lnTo>
                </a:path>
              </a:pathLst>
            </a:custGeom>
            <a:solidFill>
              <a:srgbClr val="000000"/>
            </a:solidFill>
            <a:ln w="12700" cap="rnd">
              <a:solidFill>
                <a:srgbClr val="000000"/>
              </a:solidFill>
              <a:round/>
              <a:headEnd/>
              <a:tailEnd/>
            </a:ln>
          </p:spPr>
          <p:txBody>
            <a:bodyPr/>
            <a:lstStyle/>
            <a:p>
              <a:endParaRPr lang="en-US"/>
            </a:p>
          </p:txBody>
        </p:sp>
        <p:sp>
          <p:nvSpPr>
            <p:cNvPr id="15444" name="Freeform 1103"/>
            <p:cNvSpPr>
              <a:spLocks/>
            </p:cNvSpPr>
            <p:nvPr/>
          </p:nvSpPr>
          <p:spPr bwMode="auto">
            <a:xfrm>
              <a:off x="5318" y="4275"/>
              <a:ext cx="98" cy="111"/>
            </a:xfrm>
            <a:custGeom>
              <a:avLst/>
              <a:gdLst>
                <a:gd name="T0" fmla="*/ 17 w 98"/>
                <a:gd name="T1" fmla="*/ 9 h 111"/>
                <a:gd name="T2" fmla="*/ 17 w 98"/>
                <a:gd name="T3" fmla="*/ 9 h 111"/>
                <a:gd name="T4" fmla="*/ 81 w 98"/>
                <a:gd name="T5" fmla="*/ 19 h 111"/>
                <a:gd name="T6" fmla="*/ 86 w 98"/>
                <a:gd name="T7" fmla="*/ 48 h 111"/>
                <a:gd name="T8" fmla="*/ 81 w 98"/>
                <a:gd name="T9" fmla="*/ 110 h 111"/>
                <a:gd name="T10" fmla="*/ 97 w 98"/>
                <a:gd name="T11" fmla="*/ 44 h 111"/>
                <a:gd name="T12" fmla="*/ 88 w 98"/>
                <a:gd name="T13" fmla="*/ 14 h 111"/>
                <a:gd name="T14" fmla="*/ 81 w 98"/>
                <a:gd name="T15" fmla="*/ 5 h 111"/>
                <a:gd name="T16" fmla="*/ 66 w 98"/>
                <a:gd name="T17" fmla="*/ 9 h 111"/>
                <a:gd name="T18" fmla="*/ 0 w 98"/>
                <a:gd name="T19" fmla="*/ 0 h 111"/>
                <a:gd name="T20" fmla="*/ 17 w 98"/>
                <a:gd name="T21" fmla="*/ 9 h 111"/>
                <a:gd name="T22" fmla="*/ 17 w 98"/>
                <a:gd name="T23" fmla="*/ 9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
                <a:gd name="T37" fmla="*/ 0 h 111"/>
                <a:gd name="T38" fmla="*/ 98 w 98"/>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 h="111">
                  <a:moveTo>
                    <a:pt x="17" y="9"/>
                  </a:moveTo>
                  <a:lnTo>
                    <a:pt x="17" y="9"/>
                  </a:lnTo>
                  <a:lnTo>
                    <a:pt x="81" y="19"/>
                  </a:lnTo>
                  <a:lnTo>
                    <a:pt x="86" y="48"/>
                  </a:lnTo>
                  <a:lnTo>
                    <a:pt x="81" y="110"/>
                  </a:lnTo>
                  <a:lnTo>
                    <a:pt x="97" y="44"/>
                  </a:lnTo>
                  <a:lnTo>
                    <a:pt x="88" y="14"/>
                  </a:lnTo>
                  <a:lnTo>
                    <a:pt x="81" y="5"/>
                  </a:lnTo>
                  <a:lnTo>
                    <a:pt x="66" y="9"/>
                  </a:lnTo>
                  <a:lnTo>
                    <a:pt x="0" y="0"/>
                  </a:lnTo>
                  <a:lnTo>
                    <a:pt x="17" y="9"/>
                  </a:lnTo>
                </a:path>
              </a:pathLst>
            </a:custGeom>
            <a:solidFill>
              <a:srgbClr val="000000"/>
            </a:solidFill>
            <a:ln w="12700" cap="rnd">
              <a:solidFill>
                <a:srgbClr val="000000"/>
              </a:solidFill>
              <a:round/>
              <a:headEnd/>
              <a:tailEnd/>
            </a:ln>
          </p:spPr>
          <p:txBody>
            <a:bodyPr/>
            <a:lstStyle/>
            <a:p>
              <a:endParaRPr lang="en-US"/>
            </a:p>
          </p:txBody>
        </p:sp>
        <p:sp>
          <p:nvSpPr>
            <p:cNvPr id="15445" name="Freeform 1104"/>
            <p:cNvSpPr>
              <a:spLocks/>
            </p:cNvSpPr>
            <p:nvPr/>
          </p:nvSpPr>
          <p:spPr bwMode="auto">
            <a:xfrm>
              <a:off x="5305" y="4404"/>
              <a:ext cx="84" cy="117"/>
            </a:xfrm>
            <a:custGeom>
              <a:avLst/>
              <a:gdLst>
                <a:gd name="T0" fmla="*/ 83 w 84"/>
                <a:gd name="T1" fmla="*/ 0 h 117"/>
                <a:gd name="T2" fmla="*/ 83 w 84"/>
                <a:gd name="T3" fmla="*/ 0 h 117"/>
                <a:gd name="T4" fmla="*/ 53 w 84"/>
                <a:gd name="T5" fmla="*/ 71 h 117"/>
                <a:gd name="T6" fmla="*/ 37 w 84"/>
                <a:gd name="T7" fmla="*/ 106 h 117"/>
                <a:gd name="T8" fmla="*/ 13 w 84"/>
                <a:gd name="T9" fmla="*/ 116 h 117"/>
                <a:gd name="T10" fmla="*/ 0 w 84"/>
                <a:gd name="T11" fmla="*/ 102 h 117"/>
                <a:gd name="T12" fmla="*/ 0 w 84"/>
                <a:gd name="T13" fmla="*/ 49 h 117"/>
                <a:gd name="T14" fmla="*/ 20 w 84"/>
                <a:gd name="T15" fmla="*/ 52 h 117"/>
                <a:gd name="T16" fmla="*/ 20 w 84"/>
                <a:gd name="T17" fmla="*/ 96 h 117"/>
                <a:gd name="T18" fmla="*/ 37 w 84"/>
                <a:gd name="T19" fmla="*/ 96 h 117"/>
                <a:gd name="T20" fmla="*/ 83 w 84"/>
                <a:gd name="T21" fmla="*/ 0 h 117"/>
                <a:gd name="T22" fmla="*/ 83 w 84"/>
                <a:gd name="T23" fmla="*/ 0 h 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17"/>
                <a:gd name="T38" fmla="*/ 84 w 84"/>
                <a:gd name="T39" fmla="*/ 117 h 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17">
                  <a:moveTo>
                    <a:pt x="83" y="0"/>
                  </a:moveTo>
                  <a:lnTo>
                    <a:pt x="83" y="0"/>
                  </a:lnTo>
                  <a:lnTo>
                    <a:pt x="53" y="71"/>
                  </a:lnTo>
                  <a:lnTo>
                    <a:pt x="37" y="106"/>
                  </a:lnTo>
                  <a:lnTo>
                    <a:pt x="13" y="116"/>
                  </a:lnTo>
                  <a:lnTo>
                    <a:pt x="0" y="102"/>
                  </a:lnTo>
                  <a:lnTo>
                    <a:pt x="0" y="49"/>
                  </a:lnTo>
                  <a:lnTo>
                    <a:pt x="20" y="52"/>
                  </a:lnTo>
                  <a:lnTo>
                    <a:pt x="20" y="96"/>
                  </a:lnTo>
                  <a:lnTo>
                    <a:pt x="37" y="96"/>
                  </a:lnTo>
                  <a:lnTo>
                    <a:pt x="83" y="0"/>
                  </a:lnTo>
                </a:path>
              </a:pathLst>
            </a:custGeom>
            <a:solidFill>
              <a:srgbClr val="000000"/>
            </a:solidFill>
            <a:ln w="12700" cap="rnd">
              <a:solidFill>
                <a:srgbClr val="000000"/>
              </a:solidFill>
              <a:round/>
              <a:headEnd/>
              <a:tailEnd/>
            </a:ln>
          </p:spPr>
          <p:txBody>
            <a:bodyPr/>
            <a:lstStyle/>
            <a:p>
              <a:endParaRPr lang="en-US"/>
            </a:p>
          </p:txBody>
        </p:sp>
        <p:sp>
          <p:nvSpPr>
            <p:cNvPr id="15446" name="Freeform 1105"/>
            <p:cNvSpPr>
              <a:spLocks/>
            </p:cNvSpPr>
            <p:nvPr/>
          </p:nvSpPr>
          <p:spPr bwMode="auto">
            <a:xfrm>
              <a:off x="5309" y="4533"/>
              <a:ext cx="53" cy="34"/>
            </a:xfrm>
            <a:custGeom>
              <a:avLst/>
              <a:gdLst>
                <a:gd name="T0" fmla="*/ 0 w 53"/>
                <a:gd name="T1" fmla="*/ 0 h 34"/>
                <a:gd name="T2" fmla="*/ 0 w 53"/>
                <a:gd name="T3" fmla="*/ 0 h 34"/>
                <a:gd name="T4" fmla="*/ 52 w 53"/>
                <a:gd name="T5" fmla="*/ 25 h 34"/>
                <a:gd name="T6" fmla="*/ 52 w 53"/>
                <a:gd name="T7" fmla="*/ 33 h 34"/>
                <a:gd name="T8" fmla="*/ 6 w 53"/>
                <a:gd name="T9" fmla="*/ 10 h 34"/>
                <a:gd name="T10" fmla="*/ 0 w 53"/>
                <a:gd name="T11" fmla="*/ 0 h 34"/>
                <a:gd name="T12" fmla="*/ 0 w 53"/>
                <a:gd name="T13" fmla="*/ 0 h 34"/>
                <a:gd name="T14" fmla="*/ 0 60000 65536"/>
                <a:gd name="T15" fmla="*/ 0 60000 65536"/>
                <a:gd name="T16" fmla="*/ 0 60000 65536"/>
                <a:gd name="T17" fmla="*/ 0 60000 65536"/>
                <a:gd name="T18" fmla="*/ 0 60000 65536"/>
                <a:gd name="T19" fmla="*/ 0 60000 65536"/>
                <a:gd name="T20" fmla="*/ 0 60000 65536"/>
                <a:gd name="T21" fmla="*/ 0 w 53"/>
                <a:gd name="T22" fmla="*/ 0 h 34"/>
                <a:gd name="T23" fmla="*/ 53 w 53"/>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4">
                  <a:moveTo>
                    <a:pt x="0" y="0"/>
                  </a:moveTo>
                  <a:lnTo>
                    <a:pt x="0" y="0"/>
                  </a:lnTo>
                  <a:lnTo>
                    <a:pt x="52" y="25"/>
                  </a:lnTo>
                  <a:lnTo>
                    <a:pt x="52" y="33"/>
                  </a:lnTo>
                  <a:lnTo>
                    <a:pt x="6" y="10"/>
                  </a:lnTo>
                  <a:lnTo>
                    <a:pt x="0" y="0"/>
                  </a:lnTo>
                </a:path>
              </a:pathLst>
            </a:custGeom>
            <a:solidFill>
              <a:srgbClr val="000000"/>
            </a:solidFill>
            <a:ln w="12700" cap="rnd">
              <a:solidFill>
                <a:srgbClr val="000000"/>
              </a:solidFill>
              <a:round/>
              <a:headEnd/>
              <a:tailEnd/>
            </a:ln>
          </p:spPr>
          <p:txBody>
            <a:bodyPr/>
            <a:lstStyle/>
            <a:p>
              <a:endParaRPr lang="en-US"/>
            </a:p>
          </p:txBody>
        </p:sp>
        <p:sp>
          <p:nvSpPr>
            <p:cNvPr id="15447" name="Freeform 1106"/>
            <p:cNvSpPr>
              <a:spLocks/>
            </p:cNvSpPr>
            <p:nvPr/>
          </p:nvSpPr>
          <p:spPr bwMode="auto">
            <a:xfrm>
              <a:off x="5076" y="3136"/>
              <a:ext cx="97" cy="59"/>
            </a:xfrm>
            <a:custGeom>
              <a:avLst/>
              <a:gdLst>
                <a:gd name="T0" fmla="*/ 91 w 97"/>
                <a:gd name="T1" fmla="*/ 34 h 59"/>
                <a:gd name="T2" fmla="*/ 91 w 97"/>
                <a:gd name="T3" fmla="*/ 34 h 59"/>
                <a:gd name="T4" fmla="*/ 84 w 97"/>
                <a:gd name="T5" fmla="*/ 26 h 59"/>
                <a:gd name="T6" fmla="*/ 96 w 97"/>
                <a:gd name="T7" fmla="*/ 7 h 59"/>
                <a:gd name="T8" fmla="*/ 85 w 97"/>
                <a:gd name="T9" fmla="*/ 0 h 59"/>
                <a:gd name="T10" fmla="*/ 29 w 97"/>
                <a:gd name="T11" fmla="*/ 0 h 59"/>
                <a:gd name="T12" fmla="*/ 3 w 97"/>
                <a:gd name="T13" fmla="*/ 8 h 59"/>
                <a:gd name="T14" fmla="*/ 60 w 97"/>
                <a:gd name="T15" fmla="*/ 8 h 59"/>
                <a:gd name="T16" fmla="*/ 68 w 97"/>
                <a:gd name="T17" fmla="*/ 16 h 59"/>
                <a:gd name="T18" fmla="*/ 57 w 97"/>
                <a:gd name="T19" fmla="*/ 22 h 59"/>
                <a:gd name="T20" fmla="*/ 26 w 97"/>
                <a:gd name="T21" fmla="*/ 22 h 59"/>
                <a:gd name="T22" fmla="*/ 0 w 97"/>
                <a:gd name="T23" fmla="*/ 34 h 59"/>
                <a:gd name="T24" fmla="*/ 18 w 97"/>
                <a:gd name="T25" fmla="*/ 32 h 59"/>
                <a:gd name="T26" fmla="*/ 26 w 97"/>
                <a:gd name="T27" fmla="*/ 47 h 59"/>
                <a:gd name="T28" fmla="*/ 42 w 97"/>
                <a:gd name="T29" fmla="*/ 47 h 59"/>
                <a:gd name="T30" fmla="*/ 48 w 97"/>
                <a:gd name="T31" fmla="*/ 32 h 59"/>
                <a:gd name="T32" fmla="*/ 68 w 97"/>
                <a:gd name="T33" fmla="*/ 32 h 59"/>
                <a:gd name="T34" fmla="*/ 68 w 97"/>
                <a:gd name="T35" fmla="*/ 37 h 59"/>
                <a:gd name="T36" fmla="*/ 50 w 97"/>
                <a:gd name="T37" fmla="*/ 58 h 59"/>
                <a:gd name="T38" fmla="*/ 91 w 97"/>
                <a:gd name="T39" fmla="*/ 34 h 59"/>
                <a:gd name="T40" fmla="*/ 91 w 97"/>
                <a:gd name="T41" fmla="*/ 34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59"/>
                <a:gd name="T65" fmla="*/ 97 w 97"/>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59">
                  <a:moveTo>
                    <a:pt x="91" y="34"/>
                  </a:moveTo>
                  <a:lnTo>
                    <a:pt x="91" y="34"/>
                  </a:lnTo>
                  <a:lnTo>
                    <a:pt x="84" y="26"/>
                  </a:lnTo>
                  <a:lnTo>
                    <a:pt x="96" y="7"/>
                  </a:lnTo>
                  <a:lnTo>
                    <a:pt x="85" y="0"/>
                  </a:lnTo>
                  <a:lnTo>
                    <a:pt x="29" y="0"/>
                  </a:lnTo>
                  <a:lnTo>
                    <a:pt x="3" y="8"/>
                  </a:lnTo>
                  <a:lnTo>
                    <a:pt x="60" y="8"/>
                  </a:lnTo>
                  <a:lnTo>
                    <a:pt x="68" y="16"/>
                  </a:lnTo>
                  <a:lnTo>
                    <a:pt x="57" y="22"/>
                  </a:lnTo>
                  <a:lnTo>
                    <a:pt x="26" y="22"/>
                  </a:lnTo>
                  <a:lnTo>
                    <a:pt x="0" y="34"/>
                  </a:lnTo>
                  <a:lnTo>
                    <a:pt x="18" y="32"/>
                  </a:lnTo>
                  <a:lnTo>
                    <a:pt x="26" y="47"/>
                  </a:lnTo>
                  <a:lnTo>
                    <a:pt x="42" y="47"/>
                  </a:lnTo>
                  <a:lnTo>
                    <a:pt x="48" y="32"/>
                  </a:lnTo>
                  <a:lnTo>
                    <a:pt x="68" y="32"/>
                  </a:lnTo>
                  <a:lnTo>
                    <a:pt x="68" y="37"/>
                  </a:lnTo>
                  <a:lnTo>
                    <a:pt x="50" y="58"/>
                  </a:lnTo>
                  <a:lnTo>
                    <a:pt x="91" y="34"/>
                  </a:lnTo>
                </a:path>
              </a:pathLst>
            </a:custGeom>
            <a:solidFill>
              <a:srgbClr val="000000"/>
            </a:solidFill>
            <a:ln w="12700" cap="rnd">
              <a:solidFill>
                <a:srgbClr val="000000"/>
              </a:solidFill>
              <a:round/>
              <a:headEnd/>
              <a:tailEnd/>
            </a:ln>
          </p:spPr>
          <p:txBody>
            <a:bodyPr/>
            <a:lstStyle/>
            <a:p>
              <a:endParaRPr lang="en-US"/>
            </a:p>
          </p:txBody>
        </p:sp>
        <p:sp>
          <p:nvSpPr>
            <p:cNvPr id="15448" name="Freeform 1107"/>
            <p:cNvSpPr>
              <a:spLocks/>
            </p:cNvSpPr>
            <p:nvPr/>
          </p:nvSpPr>
          <p:spPr bwMode="auto">
            <a:xfrm>
              <a:off x="5045" y="3170"/>
              <a:ext cx="38" cy="17"/>
            </a:xfrm>
            <a:custGeom>
              <a:avLst/>
              <a:gdLst>
                <a:gd name="T0" fmla="*/ 37 w 38"/>
                <a:gd name="T1" fmla="*/ 0 h 17"/>
                <a:gd name="T2" fmla="*/ 37 w 38"/>
                <a:gd name="T3" fmla="*/ 0 h 17"/>
                <a:gd name="T4" fmla="*/ 27 w 38"/>
                <a:gd name="T5" fmla="*/ 16 h 17"/>
                <a:gd name="T6" fmla="*/ 0 w 38"/>
                <a:gd name="T7" fmla="*/ 0 h 17"/>
                <a:gd name="T8" fmla="*/ 37 w 38"/>
                <a:gd name="T9" fmla="*/ 0 h 17"/>
                <a:gd name="T10" fmla="*/ 37 w 38"/>
                <a:gd name="T11" fmla="*/ 0 h 17"/>
                <a:gd name="T12" fmla="*/ 0 60000 65536"/>
                <a:gd name="T13" fmla="*/ 0 60000 65536"/>
                <a:gd name="T14" fmla="*/ 0 60000 65536"/>
                <a:gd name="T15" fmla="*/ 0 60000 65536"/>
                <a:gd name="T16" fmla="*/ 0 60000 65536"/>
                <a:gd name="T17" fmla="*/ 0 60000 65536"/>
                <a:gd name="T18" fmla="*/ 0 w 38"/>
                <a:gd name="T19" fmla="*/ 0 h 17"/>
                <a:gd name="T20" fmla="*/ 38 w 3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8" h="17">
                  <a:moveTo>
                    <a:pt x="37" y="0"/>
                  </a:moveTo>
                  <a:lnTo>
                    <a:pt x="37" y="0"/>
                  </a:lnTo>
                  <a:lnTo>
                    <a:pt x="27" y="16"/>
                  </a:lnTo>
                  <a:lnTo>
                    <a:pt x="0" y="0"/>
                  </a:lnTo>
                  <a:lnTo>
                    <a:pt x="37" y="0"/>
                  </a:lnTo>
                </a:path>
              </a:pathLst>
            </a:custGeom>
            <a:solidFill>
              <a:srgbClr val="000000"/>
            </a:solidFill>
            <a:ln w="12700" cap="rnd">
              <a:solidFill>
                <a:srgbClr val="000000"/>
              </a:solidFill>
              <a:round/>
              <a:headEnd/>
              <a:tailEnd/>
            </a:ln>
          </p:spPr>
          <p:txBody>
            <a:bodyPr/>
            <a:lstStyle/>
            <a:p>
              <a:endParaRPr lang="en-US"/>
            </a:p>
          </p:txBody>
        </p:sp>
        <p:sp>
          <p:nvSpPr>
            <p:cNvPr id="15449" name="Freeform 1108"/>
            <p:cNvSpPr>
              <a:spLocks/>
            </p:cNvSpPr>
            <p:nvPr/>
          </p:nvSpPr>
          <p:spPr bwMode="auto">
            <a:xfrm>
              <a:off x="5014" y="3143"/>
              <a:ext cx="30" cy="17"/>
            </a:xfrm>
            <a:custGeom>
              <a:avLst/>
              <a:gdLst>
                <a:gd name="T0" fmla="*/ 12 w 30"/>
                <a:gd name="T1" fmla="*/ 16 h 17"/>
                <a:gd name="T2" fmla="*/ 12 w 30"/>
                <a:gd name="T3" fmla="*/ 16 h 17"/>
                <a:gd name="T4" fmla="*/ 29 w 30"/>
                <a:gd name="T5" fmla="*/ 0 h 17"/>
                <a:gd name="T6" fmla="*/ 17 w 30"/>
                <a:gd name="T7" fmla="*/ 0 h 17"/>
                <a:gd name="T8" fmla="*/ 0 w 30"/>
                <a:gd name="T9" fmla="*/ 11 h 17"/>
                <a:gd name="T10" fmla="*/ 12 w 30"/>
                <a:gd name="T11" fmla="*/ 16 h 17"/>
                <a:gd name="T12" fmla="*/ 12 w 30"/>
                <a:gd name="T13" fmla="*/ 16 h 17"/>
                <a:gd name="T14" fmla="*/ 0 60000 65536"/>
                <a:gd name="T15" fmla="*/ 0 60000 65536"/>
                <a:gd name="T16" fmla="*/ 0 60000 65536"/>
                <a:gd name="T17" fmla="*/ 0 60000 65536"/>
                <a:gd name="T18" fmla="*/ 0 60000 65536"/>
                <a:gd name="T19" fmla="*/ 0 60000 65536"/>
                <a:gd name="T20" fmla="*/ 0 60000 65536"/>
                <a:gd name="T21" fmla="*/ 0 w 30"/>
                <a:gd name="T22" fmla="*/ 0 h 17"/>
                <a:gd name="T23" fmla="*/ 30 w 30"/>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7">
                  <a:moveTo>
                    <a:pt x="12" y="16"/>
                  </a:moveTo>
                  <a:lnTo>
                    <a:pt x="12" y="16"/>
                  </a:lnTo>
                  <a:lnTo>
                    <a:pt x="29" y="0"/>
                  </a:lnTo>
                  <a:lnTo>
                    <a:pt x="17" y="0"/>
                  </a:lnTo>
                  <a:lnTo>
                    <a:pt x="0" y="11"/>
                  </a:lnTo>
                  <a:lnTo>
                    <a:pt x="12" y="16"/>
                  </a:lnTo>
                </a:path>
              </a:pathLst>
            </a:custGeom>
            <a:solidFill>
              <a:srgbClr val="000000"/>
            </a:solidFill>
            <a:ln w="12700" cap="rnd">
              <a:solidFill>
                <a:srgbClr val="000000"/>
              </a:solidFill>
              <a:round/>
              <a:headEnd/>
              <a:tailEnd/>
            </a:ln>
          </p:spPr>
          <p:txBody>
            <a:bodyPr/>
            <a:lstStyle/>
            <a:p>
              <a:endParaRPr lang="en-US"/>
            </a:p>
          </p:txBody>
        </p:sp>
        <p:sp>
          <p:nvSpPr>
            <p:cNvPr id="15450" name="Freeform 1109"/>
            <p:cNvSpPr>
              <a:spLocks/>
            </p:cNvSpPr>
            <p:nvPr/>
          </p:nvSpPr>
          <p:spPr bwMode="auto">
            <a:xfrm>
              <a:off x="5233" y="3068"/>
              <a:ext cx="105" cy="103"/>
            </a:xfrm>
            <a:custGeom>
              <a:avLst/>
              <a:gdLst>
                <a:gd name="T0" fmla="*/ 37 w 105"/>
                <a:gd name="T1" fmla="*/ 59 h 103"/>
                <a:gd name="T2" fmla="*/ 37 w 105"/>
                <a:gd name="T3" fmla="*/ 59 h 103"/>
                <a:gd name="T4" fmla="*/ 43 w 105"/>
                <a:gd name="T5" fmla="*/ 71 h 103"/>
                <a:gd name="T6" fmla="*/ 62 w 105"/>
                <a:gd name="T7" fmla="*/ 62 h 103"/>
                <a:gd name="T8" fmla="*/ 67 w 105"/>
                <a:gd name="T9" fmla="*/ 44 h 103"/>
                <a:gd name="T10" fmla="*/ 74 w 105"/>
                <a:gd name="T11" fmla="*/ 37 h 103"/>
                <a:gd name="T12" fmla="*/ 102 w 105"/>
                <a:gd name="T13" fmla="*/ 31 h 103"/>
                <a:gd name="T14" fmla="*/ 74 w 105"/>
                <a:gd name="T15" fmla="*/ 31 h 103"/>
                <a:gd name="T16" fmla="*/ 51 w 105"/>
                <a:gd name="T17" fmla="*/ 40 h 103"/>
                <a:gd name="T18" fmla="*/ 60 w 105"/>
                <a:gd name="T19" fmla="*/ 26 h 103"/>
                <a:gd name="T20" fmla="*/ 104 w 105"/>
                <a:gd name="T21" fmla="*/ 0 h 103"/>
                <a:gd name="T22" fmla="*/ 81 w 105"/>
                <a:gd name="T23" fmla="*/ 9 h 103"/>
                <a:gd name="T24" fmla="*/ 60 w 105"/>
                <a:gd name="T25" fmla="*/ 9 h 103"/>
                <a:gd name="T26" fmla="*/ 43 w 105"/>
                <a:gd name="T27" fmla="*/ 19 h 103"/>
                <a:gd name="T28" fmla="*/ 21 w 105"/>
                <a:gd name="T29" fmla="*/ 44 h 103"/>
                <a:gd name="T30" fmla="*/ 0 w 105"/>
                <a:gd name="T31" fmla="*/ 59 h 103"/>
                <a:gd name="T32" fmla="*/ 32 w 105"/>
                <a:gd name="T33" fmla="*/ 50 h 103"/>
                <a:gd name="T34" fmla="*/ 18 w 105"/>
                <a:gd name="T35" fmla="*/ 62 h 103"/>
                <a:gd name="T36" fmla="*/ 8 w 105"/>
                <a:gd name="T37" fmla="*/ 68 h 103"/>
                <a:gd name="T38" fmla="*/ 8 w 105"/>
                <a:gd name="T39" fmla="*/ 81 h 103"/>
                <a:gd name="T40" fmla="*/ 28 w 105"/>
                <a:gd name="T41" fmla="*/ 102 h 103"/>
                <a:gd name="T42" fmla="*/ 28 w 105"/>
                <a:gd name="T43" fmla="*/ 91 h 103"/>
                <a:gd name="T44" fmla="*/ 55 w 105"/>
                <a:gd name="T45" fmla="*/ 102 h 103"/>
                <a:gd name="T46" fmla="*/ 18 w 105"/>
                <a:gd name="T47" fmla="*/ 81 h 103"/>
                <a:gd name="T48" fmla="*/ 18 w 105"/>
                <a:gd name="T49" fmla="*/ 65 h 103"/>
                <a:gd name="T50" fmla="*/ 33 w 105"/>
                <a:gd name="T51" fmla="*/ 59 h 103"/>
                <a:gd name="T52" fmla="*/ 37 w 105"/>
                <a:gd name="T53" fmla="*/ 59 h 103"/>
                <a:gd name="T54" fmla="*/ 37 w 105"/>
                <a:gd name="T55" fmla="*/ 59 h 1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5"/>
                <a:gd name="T85" fmla="*/ 0 h 103"/>
                <a:gd name="T86" fmla="*/ 105 w 105"/>
                <a:gd name="T87" fmla="*/ 103 h 10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5" h="103">
                  <a:moveTo>
                    <a:pt x="37" y="59"/>
                  </a:moveTo>
                  <a:lnTo>
                    <a:pt x="37" y="59"/>
                  </a:lnTo>
                  <a:lnTo>
                    <a:pt x="43" y="71"/>
                  </a:lnTo>
                  <a:lnTo>
                    <a:pt x="62" y="62"/>
                  </a:lnTo>
                  <a:lnTo>
                    <a:pt x="67" y="44"/>
                  </a:lnTo>
                  <a:lnTo>
                    <a:pt x="74" y="37"/>
                  </a:lnTo>
                  <a:lnTo>
                    <a:pt x="102" y="31"/>
                  </a:lnTo>
                  <a:lnTo>
                    <a:pt x="74" y="31"/>
                  </a:lnTo>
                  <a:lnTo>
                    <a:pt x="51" y="40"/>
                  </a:lnTo>
                  <a:lnTo>
                    <a:pt x="60" y="26"/>
                  </a:lnTo>
                  <a:lnTo>
                    <a:pt x="104" y="0"/>
                  </a:lnTo>
                  <a:lnTo>
                    <a:pt x="81" y="9"/>
                  </a:lnTo>
                  <a:lnTo>
                    <a:pt x="60" y="9"/>
                  </a:lnTo>
                  <a:lnTo>
                    <a:pt x="43" y="19"/>
                  </a:lnTo>
                  <a:lnTo>
                    <a:pt x="21" y="44"/>
                  </a:lnTo>
                  <a:lnTo>
                    <a:pt x="0" y="59"/>
                  </a:lnTo>
                  <a:lnTo>
                    <a:pt x="32" y="50"/>
                  </a:lnTo>
                  <a:lnTo>
                    <a:pt x="18" y="62"/>
                  </a:lnTo>
                  <a:lnTo>
                    <a:pt x="8" y="68"/>
                  </a:lnTo>
                  <a:lnTo>
                    <a:pt x="8" y="81"/>
                  </a:lnTo>
                  <a:lnTo>
                    <a:pt x="28" y="102"/>
                  </a:lnTo>
                  <a:lnTo>
                    <a:pt x="28" y="91"/>
                  </a:lnTo>
                  <a:lnTo>
                    <a:pt x="55" y="102"/>
                  </a:lnTo>
                  <a:lnTo>
                    <a:pt x="18" y="81"/>
                  </a:lnTo>
                  <a:lnTo>
                    <a:pt x="18" y="65"/>
                  </a:lnTo>
                  <a:lnTo>
                    <a:pt x="33" y="59"/>
                  </a:lnTo>
                  <a:lnTo>
                    <a:pt x="37" y="59"/>
                  </a:lnTo>
                </a:path>
              </a:pathLst>
            </a:custGeom>
            <a:solidFill>
              <a:srgbClr val="000000"/>
            </a:solidFill>
            <a:ln w="12700" cap="rnd">
              <a:solidFill>
                <a:srgbClr val="000000"/>
              </a:solidFill>
              <a:round/>
              <a:headEnd/>
              <a:tailEnd/>
            </a:ln>
          </p:spPr>
          <p:txBody>
            <a:bodyPr/>
            <a:lstStyle/>
            <a:p>
              <a:endParaRPr lang="en-US"/>
            </a:p>
          </p:txBody>
        </p:sp>
        <p:sp>
          <p:nvSpPr>
            <p:cNvPr id="15451" name="Freeform 1110"/>
            <p:cNvSpPr>
              <a:spLocks/>
            </p:cNvSpPr>
            <p:nvPr/>
          </p:nvSpPr>
          <p:spPr bwMode="auto">
            <a:xfrm>
              <a:off x="5178" y="3143"/>
              <a:ext cx="116" cy="171"/>
            </a:xfrm>
            <a:custGeom>
              <a:avLst/>
              <a:gdLst>
                <a:gd name="T0" fmla="*/ 51 w 116"/>
                <a:gd name="T1" fmla="*/ 0 h 171"/>
                <a:gd name="T2" fmla="*/ 51 w 116"/>
                <a:gd name="T3" fmla="*/ 0 h 171"/>
                <a:gd name="T4" fmla="*/ 51 w 116"/>
                <a:gd name="T5" fmla="*/ 40 h 171"/>
                <a:gd name="T6" fmla="*/ 79 w 116"/>
                <a:gd name="T7" fmla="*/ 137 h 171"/>
                <a:gd name="T8" fmla="*/ 82 w 116"/>
                <a:gd name="T9" fmla="*/ 152 h 171"/>
                <a:gd name="T10" fmla="*/ 66 w 116"/>
                <a:gd name="T11" fmla="*/ 158 h 171"/>
                <a:gd name="T12" fmla="*/ 43 w 116"/>
                <a:gd name="T13" fmla="*/ 158 h 171"/>
                <a:gd name="T14" fmla="*/ 21 w 116"/>
                <a:gd name="T15" fmla="*/ 149 h 171"/>
                <a:gd name="T16" fmla="*/ 0 w 116"/>
                <a:gd name="T17" fmla="*/ 158 h 171"/>
                <a:gd name="T18" fmla="*/ 17 w 116"/>
                <a:gd name="T19" fmla="*/ 156 h 171"/>
                <a:gd name="T20" fmla="*/ 51 w 116"/>
                <a:gd name="T21" fmla="*/ 170 h 171"/>
                <a:gd name="T22" fmla="*/ 69 w 116"/>
                <a:gd name="T23" fmla="*/ 170 h 171"/>
                <a:gd name="T24" fmla="*/ 83 w 116"/>
                <a:gd name="T25" fmla="*/ 162 h 171"/>
                <a:gd name="T26" fmla="*/ 92 w 116"/>
                <a:gd name="T27" fmla="*/ 139 h 171"/>
                <a:gd name="T28" fmla="*/ 110 w 116"/>
                <a:gd name="T29" fmla="*/ 127 h 171"/>
                <a:gd name="T30" fmla="*/ 115 w 116"/>
                <a:gd name="T31" fmla="*/ 116 h 171"/>
                <a:gd name="T32" fmla="*/ 110 w 116"/>
                <a:gd name="T33" fmla="*/ 107 h 171"/>
                <a:gd name="T34" fmla="*/ 91 w 116"/>
                <a:gd name="T35" fmla="*/ 93 h 171"/>
                <a:gd name="T36" fmla="*/ 108 w 116"/>
                <a:gd name="T37" fmla="*/ 109 h 171"/>
                <a:gd name="T38" fmla="*/ 108 w 116"/>
                <a:gd name="T39" fmla="*/ 122 h 171"/>
                <a:gd name="T40" fmla="*/ 88 w 116"/>
                <a:gd name="T41" fmla="*/ 133 h 171"/>
                <a:gd name="T42" fmla="*/ 76 w 116"/>
                <a:gd name="T43" fmla="*/ 109 h 171"/>
                <a:gd name="T44" fmla="*/ 69 w 116"/>
                <a:gd name="T45" fmla="*/ 76 h 171"/>
                <a:gd name="T46" fmla="*/ 58 w 116"/>
                <a:gd name="T47" fmla="*/ 40 h 171"/>
                <a:gd name="T48" fmla="*/ 51 w 116"/>
                <a:gd name="T49" fmla="*/ 0 h 171"/>
                <a:gd name="T50" fmla="*/ 51 w 116"/>
                <a:gd name="T51" fmla="*/ 0 h 1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6"/>
                <a:gd name="T79" fmla="*/ 0 h 171"/>
                <a:gd name="T80" fmla="*/ 116 w 116"/>
                <a:gd name="T81" fmla="*/ 171 h 1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6" h="171">
                  <a:moveTo>
                    <a:pt x="51" y="0"/>
                  </a:moveTo>
                  <a:lnTo>
                    <a:pt x="51" y="0"/>
                  </a:lnTo>
                  <a:lnTo>
                    <a:pt x="51" y="40"/>
                  </a:lnTo>
                  <a:lnTo>
                    <a:pt x="79" y="137"/>
                  </a:lnTo>
                  <a:lnTo>
                    <a:pt x="82" y="152"/>
                  </a:lnTo>
                  <a:lnTo>
                    <a:pt x="66" y="158"/>
                  </a:lnTo>
                  <a:lnTo>
                    <a:pt x="43" y="158"/>
                  </a:lnTo>
                  <a:lnTo>
                    <a:pt x="21" y="149"/>
                  </a:lnTo>
                  <a:lnTo>
                    <a:pt x="0" y="158"/>
                  </a:lnTo>
                  <a:lnTo>
                    <a:pt x="17" y="156"/>
                  </a:lnTo>
                  <a:lnTo>
                    <a:pt x="51" y="170"/>
                  </a:lnTo>
                  <a:lnTo>
                    <a:pt x="69" y="170"/>
                  </a:lnTo>
                  <a:lnTo>
                    <a:pt x="83" y="162"/>
                  </a:lnTo>
                  <a:lnTo>
                    <a:pt x="92" y="139"/>
                  </a:lnTo>
                  <a:lnTo>
                    <a:pt x="110" y="127"/>
                  </a:lnTo>
                  <a:lnTo>
                    <a:pt x="115" y="116"/>
                  </a:lnTo>
                  <a:lnTo>
                    <a:pt x="110" y="107"/>
                  </a:lnTo>
                  <a:lnTo>
                    <a:pt x="91" y="93"/>
                  </a:lnTo>
                  <a:lnTo>
                    <a:pt x="108" y="109"/>
                  </a:lnTo>
                  <a:lnTo>
                    <a:pt x="108" y="122"/>
                  </a:lnTo>
                  <a:lnTo>
                    <a:pt x="88" y="133"/>
                  </a:lnTo>
                  <a:lnTo>
                    <a:pt x="76" y="109"/>
                  </a:lnTo>
                  <a:lnTo>
                    <a:pt x="69" y="76"/>
                  </a:lnTo>
                  <a:lnTo>
                    <a:pt x="58" y="40"/>
                  </a:lnTo>
                  <a:lnTo>
                    <a:pt x="51" y="0"/>
                  </a:lnTo>
                </a:path>
              </a:pathLst>
            </a:custGeom>
            <a:solidFill>
              <a:srgbClr val="000000"/>
            </a:solidFill>
            <a:ln w="12700" cap="rnd">
              <a:solidFill>
                <a:srgbClr val="000000"/>
              </a:solidFill>
              <a:round/>
              <a:headEnd/>
              <a:tailEnd/>
            </a:ln>
          </p:spPr>
          <p:txBody>
            <a:bodyPr/>
            <a:lstStyle/>
            <a:p>
              <a:endParaRPr lang="en-US"/>
            </a:p>
          </p:txBody>
        </p:sp>
        <p:sp>
          <p:nvSpPr>
            <p:cNvPr id="15452" name="Freeform 1111"/>
            <p:cNvSpPr>
              <a:spLocks/>
            </p:cNvSpPr>
            <p:nvPr/>
          </p:nvSpPr>
          <p:spPr bwMode="auto">
            <a:xfrm>
              <a:off x="5126" y="3252"/>
              <a:ext cx="52" cy="77"/>
            </a:xfrm>
            <a:custGeom>
              <a:avLst/>
              <a:gdLst>
                <a:gd name="T0" fmla="*/ 51 w 52"/>
                <a:gd name="T1" fmla="*/ 0 h 77"/>
                <a:gd name="T2" fmla="*/ 51 w 52"/>
                <a:gd name="T3" fmla="*/ 0 h 77"/>
                <a:gd name="T4" fmla="*/ 18 w 52"/>
                <a:gd name="T5" fmla="*/ 30 h 77"/>
                <a:gd name="T6" fmla="*/ 0 w 52"/>
                <a:gd name="T7" fmla="*/ 76 h 77"/>
                <a:gd name="T8" fmla="*/ 10 w 52"/>
                <a:gd name="T9" fmla="*/ 30 h 77"/>
                <a:gd name="T10" fmla="*/ 10 w 52"/>
                <a:gd name="T11" fmla="*/ 13 h 77"/>
                <a:gd name="T12" fmla="*/ 39 w 52"/>
                <a:gd name="T13" fmla="*/ 0 h 77"/>
                <a:gd name="T14" fmla="*/ 51 w 52"/>
                <a:gd name="T15" fmla="*/ 0 h 77"/>
                <a:gd name="T16" fmla="*/ 51 w 5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7"/>
                <a:gd name="T29" fmla="*/ 52 w 5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7">
                  <a:moveTo>
                    <a:pt x="51" y="0"/>
                  </a:moveTo>
                  <a:lnTo>
                    <a:pt x="51" y="0"/>
                  </a:lnTo>
                  <a:lnTo>
                    <a:pt x="18" y="30"/>
                  </a:lnTo>
                  <a:lnTo>
                    <a:pt x="0" y="76"/>
                  </a:lnTo>
                  <a:lnTo>
                    <a:pt x="10" y="30"/>
                  </a:lnTo>
                  <a:lnTo>
                    <a:pt x="10" y="13"/>
                  </a:lnTo>
                  <a:lnTo>
                    <a:pt x="39" y="0"/>
                  </a:lnTo>
                  <a:lnTo>
                    <a:pt x="51" y="0"/>
                  </a:lnTo>
                </a:path>
              </a:pathLst>
            </a:custGeom>
            <a:solidFill>
              <a:srgbClr val="000000"/>
            </a:solidFill>
            <a:ln w="12700" cap="rnd">
              <a:solidFill>
                <a:srgbClr val="000000"/>
              </a:solidFill>
              <a:round/>
              <a:headEnd/>
              <a:tailEnd/>
            </a:ln>
          </p:spPr>
          <p:txBody>
            <a:bodyPr/>
            <a:lstStyle/>
            <a:p>
              <a:endParaRPr lang="en-US"/>
            </a:p>
          </p:txBody>
        </p:sp>
        <p:sp>
          <p:nvSpPr>
            <p:cNvPr id="15453" name="Freeform 1112"/>
            <p:cNvSpPr>
              <a:spLocks/>
            </p:cNvSpPr>
            <p:nvPr/>
          </p:nvSpPr>
          <p:spPr bwMode="auto">
            <a:xfrm>
              <a:off x="4829" y="3127"/>
              <a:ext cx="482" cy="388"/>
            </a:xfrm>
            <a:custGeom>
              <a:avLst/>
              <a:gdLst>
                <a:gd name="T0" fmla="*/ 122 w 482"/>
                <a:gd name="T1" fmla="*/ 61 h 388"/>
                <a:gd name="T2" fmla="*/ 122 w 482"/>
                <a:gd name="T3" fmla="*/ 61 h 388"/>
                <a:gd name="T4" fmla="*/ 177 w 482"/>
                <a:gd name="T5" fmla="*/ 143 h 388"/>
                <a:gd name="T6" fmla="*/ 130 w 482"/>
                <a:gd name="T7" fmla="*/ 103 h 388"/>
                <a:gd name="T8" fmla="*/ 190 w 482"/>
                <a:gd name="T9" fmla="*/ 241 h 388"/>
                <a:gd name="T10" fmla="*/ 269 w 482"/>
                <a:gd name="T11" fmla="*/ 294 h 388"/>
                <a:gd name="T12" fmla="*/ 323 w 482"/>
                <a:gd name="T13" fmla="*/ 327 h 388"/>
                <a:gd name="T14" fmla="*/ 374 w 482"/>
                <a:gd name="T15" fmla="*/ 334 h 388"/>
                <a:gd name="T16" fmla="*/ 422 w 482"/>
                <a:gd name="T17" fmla="*/ 334 h 388"/>
                <a:gd name="T18" fmla="*/ 481 w 482"/>
                <a:gd name="T19" fmla="*/ 321 h 388"/>
                <a:gd name="T20" fmla="*/ 441 w 482"/>
                <a:gd name="T21" fmla="*/ 337 h 388"/>
                <a:gd name="T22" fmla="*/ 400 w 482"/>
                <a:gd name="T23" fmla="*/ 355 h 388"/>
                <a:gd name="T24" fmla="*/ 348 w 482"/>
                <a:gd name="T25" fmla="*/ 387 h 388"/>
                <a:gd name="T26" fmla="*/ 339 w 482"/>
                <a:gd name="T27" fmla="*/ 373 h 388"/>
                <a:gd name="T28" fmla="*/ 388 w 482"/>
                <a:gd name="T29" fmla="*/ 348 h 388"/>
                <a:gd name="T30" fmla="*/ 338 w 482"/>
                <a:gd name="T31" fmla="*/ 348 h 388"/>
                <a:gd name="T32" fmla="*/ 315 w 482"/>
                <a:gd name="T33" fmla="*/ 334 h 388"/>
                <a:gd name="T34" fmla="*/ 265 w 482"/>
                <a:gd name="T35" fmla="*/ 294 h 388"/>
                <a:gd name="T36" fmla="*/ 216 w 482"/>
                <a:gd name="T37" fmla="*/ 269 h 388"/>
                <a:gd name="T38" fmla="*/ 230 w 482"/>
                <a:gd name="T39" fmla="*/ 309 h 388"/>
                <a:gd name="T40" fmla="*/ 207 w 482"/>
                <a:gd name="T41" fmla="*/ 263 h 388"/>
                <a:gd name="T42" fmla="*/ 182 w 482"/>
                <a:gd name="T43" fmla="*/ 256 h 388"/>
                <a:gd name="T44" fmla="*/ 175 w 482"/>
                <a:gd name="T45" fmla="*/ 241 h 388"/>
                <a:gd name="T46" fmla="*/ 150 w 482"/>
                <a:gd name="T47" fmla="*/ 168 h 388"/>
                <a:gd name="T48" fmla="*/ 138 w 482"/>
                <a:gd name="T49" fmla="*/ 159 h 388"/>
                <a:gd name="T50" fmla="*/ 103 w 482"/>
                <a:gd name="T51" fmla="*/ 143 h 388"/>
                <a:gd name="T52" fmla="*/ 54 w 482"/>
                <a:gd name="T53" fmla="*/ 109 h 388"/>
                <a:gd name="T54" fmla="*/ 9 w 482"/>
                <a:gd name="T55" fmla="*/ 56 h 388"/>
                <a:gd name="T56" fmla="*/ 0 w 482"/>
                <a:gd name="T57" fmla="*/ 27 h 388"/>
                <a:gd name="T58" fmla="*/ 3 w 482"/>
                <a:gd name="T59" fmla="*/ 0 h 388"/>
                <a:gd name="T60" fmla="*/ 12 w 482"/>
                <a:gd name="T61" fmla="*/ 6 h 388"/>
                <a:gd name="T62" fmla="*/ 12 w 482"/>
                <a:gd name="T63" fmla="*/ 32 h 388"/>
                <a:gd name="T64" fmla="*/ 23 w 482"/>
                <a:gd name="T65" fmla="*/ 63 h 388"/>
                <a:gd name="T66" fmla="*/ 76 w 482"/>
                <a:gd name="T67" fmla="*/ 117 h 388"/>
                <a:gd name="T68" fmla="*/ 109 w 482"/>
                <a:gd name="T69" fmla="*/ 138 h 388"/>
                <a:gd name="T70" fmla="*/ 133 w 482"/>
                <a:gd name="T71" fmla="*/ 141 h 388"/>
                <a:gd name="T72" fmla="*/ 122 w 482"/>
                <a:gd name="T73" fmla="*/ 103 h 388"/>
                <a:gd name="T74" fmla="*/ 118 w 482"/>
                <a:gd name="T75" fmla="*/ 74 h 388"/>
                <a:gd name="T76" fmla="*/ 99 w 482"/>
                <a:gd name="T77" fmla="*/ 57 h 388"/>
                <a:gd name="T78" fmla="*/ 85 w 482"/>
                <a:gd name="T79" fmla="*/ 63 h 388"/>
                <a:gd name="T80" fmla="*/ 87 w 482"/>
                <a:gd name="T81" fmla="*/ 74 h 388"/>
                <a:gd name="T82" fmla="*/ 109 w 482"/>
                <a:gd name="T83" fmla="*/ 89 h 388"/>
                <a:gd name="T84" fmla="*/ 77 w 482"/>
                <a:gd name="T85" fmla="*/ 77 h 388"/>
                <a:gd name="T86" fmla="*/ 66 w 482"/>
                <a:gd name="T87" fmla="*/ 67 h 388"/>
                <a:gd name="T88" fmla="*/ 63 w 482"/>
                <a:gd name="T89" fmla="*/ 52 h 388"/>
                <a:gd name="T90" fmla="*/ 63 w 482"/>
                <a:gd name="T91" fmla="*/ 31 h 388"/>
                <a:gd name="T92" fmla="*/ 111 w 482"/>
                <a:gd name="T93" fmla="*/ 22 h 388"/>
                <a:gd name="T94" fmla="*/ 122 w 482"/>
                <a:gd name="T95" fmla="*/ 46 h 388"/>
                <a:gd name="T96" fmla="*/ 122 w 482"/>
                <a:gd name="T97" fmla="*/ 61 h 388"/>
                <a:gd name="T98" fmla="*/ 122 w 482"/>
                <a:gd name="T99" fmla="*/ 61 h 3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2"/>
                <a:gd name="T151" fmla="*/ 0 h 388"/>
                <a:gd name="T152" fmla="*/ 482 w 482"/>
                <a:gd name="T153" fmla="*/ 388 h 3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2" h="388">
                  <a:moveTo>
                    <a:pt x="122" y="61"/>
                  </a:moveTo>
                  <a:lnTo>
                    <a:pt x="122" y="61"/>
                  </a:lnTo>
                  <a:lnTo>
                    <a:pt x="177" y="143"/>
                  </a:lnTo>
                  <a:lnTo>
                    <a:pt x="130" y="103"/>
                  </a:lnTo>
                  <a:lnTo>
                    <a:pt x="190" y="241"/>
                  </a:lnTo>
                  <a:lnTo>
                    <a:pt x="269" y="294"/>
                  </a:lnTo>
                  <a:lnTo>
                    <a:pt x="323" y="327"/>
                  </a:lnTo>
                  <a:lnTo>
                    <a:pt x="374" y="334"/>
                  </a:lnTo>
                  <a:lnTo>
                    <a:pt x="422" y="334"/>
                  </a:lnTo>
                  <a:lnTo>
                    <a:pt x="481" y="321"/>
                  </a:lnTo>
                  <a:lnTo>
                    <a:pt x="441" y="337"/>
                  </a:lnTo>
                  <a:lnTo>
                    <a:pt x="400" y="355"/>
                  </a:lnTo>
                  <a:lnTo>
                    <a:pt x="348" y="387"/>
                  </a:lnTo>
                  <a:lnTo>
                    <a:pt x="339" y="373"/>
                  </a:lnTo>
                  <a:lnTo>
                    <a:pt x="388" y="348"/>
                  </a:lnTo>
                  <a:lnTo>
                    <a:pt x="338" y="348"/>
                  </a:lnTo>
                  <a:lnTo>
                    <a:pt x="315" y="334"/>
                  </a:lnTo>
                  <a:lnTo>
                    <a:pt x="265" y="294"/>
                  </a:lnTo>
                  <a:lnTo>
                    <a:pt x="216" y="269"/>
                  </a:lnTo>
                  <a:lnTo>
                    <a:pt x="230" y="309"/>
                  </a:lnTo>
                  <a:lnTo>
                    <a:pt x="207" y="263"/>
                  </a:lnTo>
                  <a:lnTo>
                    <a:pt x="182" y="256"/>
                  </a:lnTo>
                  <a:lnTo>
                    <a:pt x="175" y="241"/>
                  </a:lnTo>
                  <a:lnTo>
                    <a:pt x="150" y="168"/>
                  </a:lnTo>
                  <a:lnTo>
                    <a:pt x="138" y="159"/>
                  </a:lnTo>
                  <a:lnTo>
                    <a:pt x="103" y="143"/>
                  </a:lnTo>
                  <a:lnTo>
                    <a:pt x="54" y="109"/>
                  </a:lnTo>
                  <a:lnTo>
                    <a:pt x="9" y="56"/>
                  </a:lnTo>
                  <a:lnTo>
                    <a:pt x="0" y="27"/>
                  </a:lnTo>
                  <a:lnTo>
                    <a:pt x="3" y="0"/>
                  </a:lnTo>
                  <a:lnTo>
                    <a:pt x="12" y="6"/>
                  </a:lnTo>
                  <a:lnTo>
                    <a:pt x="12" y="32"/>
                  </a:lnTo>
                  <a:lnTo>
                    <a:pt x="23" y="63"/>
                  </a:lnTo>
                  <a:lnTo>
                    <a:pt x="76" y="117"/>
                  </a:lnTo>
                  <a:lnTo>
                    <a:pt x="109" y="138"/>
                  </a:lnTo>
                  <a:lnTo>
                    <a:pt x="133" y="141"/>
                  </a:lnTo>
                  <a:lnTo>
                    <a:pt x="122" y="103"/>
                  </a:lnTo>
                  <a:lnTo>
                    <a:pt x="118" y="74"/>
                  </a:lnTo>
                  <a:lnTo>
                    <a:pt x="99" y="57"/>
                  </a:lnTo>
                  <a:lnTo>
                    <a:pt x="85" y="63"/>
                  </a:lnTo>
                  <a:lnTo>
                    <a:pt x="87" y="74"/>
                  </a:lnTo>
                  <a:lnTo>
                    <a:pt x="109" y="89"/>
                  </a:lnTo>
                  <a:lnTo>
                    <a:pt x="77" y="77"/>
                  </a:lnTo>
                  <a:lnTo>
                    <a:pt x="66" y="67"/>
                  </a:lnTo>
                  <a:lnTo>
                    <a:pt x="63" y="52"/>
                  </a:lnTo>
                  <a:lnTo>
                    <a:pt x="63" y="31"/>
                  </a:lnTo>
                  <a:lnTo>
                    <a:pt x="111" y="22"/>
                  </a:lnTo>
                  <a:lnTo>
                    <a:pt x="122" y="46"/>
                  </a:lnTo>
                  <a:lnTo>
                    <a:pt x="122" y="61"/>
                  </a:lnTo>
                </a:path>
              </a:pathLst>
            </a:custGeom>
            <a:solidFill>
              <a:srgbClr val="000000"/>
            </a:solidFill>
            <a:ln w="12700" cap="rnd">
              <a:solidFill>
                <a:srgbClr val="000000"/>
              </a:solidFill>
              <a:round/>
              <a:headEnd/>
              <a:tailEnd/>
            </a:ln>
          </p:spPr>
          <p:txBody>
            <a:bodyPr/>
            <a:lstStyle/>
            <a:p>
              <a:endParaRPr lang="en-US"/>
            </a:p>
          </p:txBody>
        </p:sp>
        <p:sp>
          <p:nvSpPr>
            <p:cNvPr id="15454" name="Freeform 1113"/>
            <p:cNvSpPr>
              <a:spLocks/>
            </p:cNvSpPr>
            <p:nvPr/>
          </p:nvSpPr>
          <p:spPr bwMode="auto">
            <a:xfrm>
              <a:off x="5144" y="3344"/>
              <a:ext cx="22" cy="40"/>
            </a:xfrm>
            <a:custGeom>
              <a:avLst/>
              <a:gdLst>
                <a:gd name="T0" fmla="*/ 0 w 22"/>
                <a:gd name="T1" fmla="*/ 39 h 40"/>
                <a:gd name="T2" fmla="*/ 0 w 22"/>
                <a:gd name="T3" fmla="*/ 39 h 40"/>
                <a:gd name="T4" fmla="*/ 11 w 22"/>
                <a:gd name="T5" fmla="*/ 0 h 40"/>
                <a:gd name="T6" fmla="*/ 21 w 22"/>
                <a:gd name="T7" fmla="*/ 23 h 40"/>
                <a:gd name="T8" fmla="*/ 0 w 22"/>
                <a:gd name="T9" fmla="*/ 39 h 40"/>
                <a:gd name="T10" fmla="*/ 0 w 22"/>
                <a:gd name="T11" fmla="*/ 39 h 40"/>
                <a:gd name="T12" fmla="*/ 0 60000 65536"/>
                <a:gd name="T13" fmla="*/ 0 60000 65536"/>
                <a:gd name="T14" fmla="*/ 0 60000 65536"/>
                <a:gd name="T15" fmla="*/ 0 60000 65536"/>
                <a:gd name="T16" fmla="*/ 0 60000 65536"/>
                <a:gd name="T17" fmla="*/ 0 60000 65536"/>
                <a:gd name="T18" fmla="*/ 0 w 22"/>
                <a:gd name="T19" fmla="*/ 0 h 40"/>
                <a:gd name="T20" fmla="*/ 22 w 2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2" h="40">
                  <a:moveTo>
                    <a:pt x="0" y="39"/>
                  </a:moveTo>
                  <a:lnTo>
                    <a:pt x="0" y="39"/>
                  </a:lnTo>
                  <a:lnTo>
                    <a:pt x="11" y="0"/>
                  </a:lnTo>
                  <a:lnTo>
                    <a:pt x="21" y="23"/>
                  </a:lnTo>
                  <a:lnTo>
                    <a:pt x="0" y="39"/>
                  </a:lnTo>
                </a:path>
              </a:pathLst>
            </a:custGeom>
            <a:solidFill>
              <a:srgbClr val="000000"/>
            </a:solidFill>
            <a:ln w="12700" cap="rnd">
              <a:solidFill>
                <a:srgbClr val="000000"/>
              </a:solidFill>
              <a:round/>
              <a:headEnd/>
              <a:tailEnd/>
            </a:ln>
          </p:spPr>
          <p:txBody>
            <a:bodyPr/>
            <a:lstStyle/>
            <a:p>
              <a:endParaRPr lang="en-US"/>
            </a:p>
          </p:txBody>
        </p:sp>
        <p:sp>
          <p:nvSpPr>
            <p:cNvPr id="15455" name="Freeform 1114"/>
            <p:cNvSpPr>
              <a:spLocks/>
            </p:cNvSpPr>
            <p:nvPr/>
          </p:nvSpPr>
          <p:spPr bwMode="auto">
            <a:xfrm>
              <a:off x="5172" y="3325"/>
              <a:ext cx="136" cy="38"/>
            </a:xfrm>
            <a:custGeom>
              <a:avLst/>
              <a:gdLst>
                <a:gd name="T0" fmla="*/ 0 w 136"/>
                <a:gd name="T1" fmla="*/ 37 h 38"/>
                <a:gd name="T2" fmla="*/ 0 w 136"/>
                <a:gd name="T3" fmla="*/ 37 h 38"/>
                <a:gd name="T4" fmla="*/ 22 w 136"/>
                <a:gd name="T5" fmla="*/ 28 h 38"/>
                <a:gd name="T6" fmla="*/ 69 w 136"/>
                <a:gd name="T7" fmla="*/ 23 h 38"/>
                <a:gd name="T8" fmla="*/ 135 w 136"/>
                <a:gd name="T9" fmla="*/ 0 h 38"/>
                <a:gd name="T10" fmla="*/ 123 w 136"/>
                <a:gd name="T11" fmla="*/ 12 h 38"/>
                <a:gd name="T12" fmla="*/ 69 w 136"/>
                <a:gd name="T13" fmla="*/ 32 h 38"/>
                <a:gd name="T14" fmla="*/ 22 w 136"/>
                <a:gd name="T15" fmla="*/ 32 h 38"/>
                <a:gd name="T16" fmla="*/ 0 w 136"/>
                <a:gd name="T17" fmla="*/ 37 h 38"/>
                <a:gd name="T18" fmla="*/ 0 w 136"/>
                <a:gd name="T19" fmla="*/ 3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38"/>
                <a:gd name="T32" fmla="*/ 136 w 136"/>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38">
                  <a:moveTo>
                    <a:pt x="0" y="37"/>
                  </a:moveTo>
                  <a:lnTo>
                    <a:pt x="0" y="37"/>
                  </a:lnTo>
                  <a:lnTo>
                    <a:pt x="22" y="28"/>
                  </a:lnTo>
                  <a:lnTo>
                    <a:pt x="69" y="23"/>
                  </a:lnTo>
                  <a:lnTo>
                    <a:pt x="135" y="0"/>
                  </a:lnTo>
                  <a:lnTo>
                    <a:pt x="123" y="12"/>
                  </a:lnTo>
                  <a:lnTo>
                    <a:pt x="69" y="32"/>
                  </a:lnTo>
                  <a:lnTo>
                    <a:pt x="22" y="32"/>
                  </a:lnTo>
                  <a:lnTo>
                    <a:pt x="0" y="37"/>
                  </a:lnTo>
                </a:path>
              </a:pathLst>
            </a:custGeom>
            <a:solidFill>
              <a:srgbClr val="000000"/>
            </a:solidFill>
            <a:ln w="12700" cap="rnd">
              <a:solidFill>
                <a:srgbClr val="000000"/>
              </a:solidFill>
              <a:round/>
              <a:headEnd/>
              <a:tailEnd/>
            </a:ln>
          </p:spPr>
          <p:txBody>
            <a:bodyPr/>
            <a:lstStyle/>
            <a:p>
              <a:endParaRPr lang="en-US"/>
            </a:p>
          </p:txBody>
        </p:sp>
        <p:sp>
          <p:nvSpPr>
            <p:cNvPr id="15456" name="Freeform 1115"/>
            <p:cNvSpPr>
              <a:spLocks/>
            </p:cNvSpPr>
            <p:nvPr/>
          </p:nvSpPr>
          <p:spPr bwMode="auto">
            <a:xfrm>
              <a:off x="5217" y="3384"/>
              <a:ext cx="68" cy="20"/>
            </a:xfrm>
            <a:custGeom>
              <a:avLst/>
              <a:gdLst>
                <a:gd name="T0" fmla="*/ 67 w 68"/>
                <a:gd name="T1" fmla="*/ 0 h 20"/>
                <a:gd name="T2" fmla="*/ 67 w 68"/>
                <a:gd name="T3" fmla="*/ 0 h 20"/>
                <a:gd name="T4" fmla="*/ 40 w 68"/>
                <a:gd name="T5" fmla="*/ 3 h 20"/>
                <a:gd name="T6" fmla="*/ 0 w 68"/>
                <a:gd name="T7" fmla="*/ 15 h 20"/>
                <a:gd name="T8" fmla="*/ 27 w 68"/>
                <a:gd name="T9" fmla="*/ 19 h 20"/>
                <a:gd name="T10" fmla="*/ 64 w 68"/>
                <a:gd name="T11" fmla="*/ 9 h 20"/>
                <a:gd name="T12" fmla="*/ 67 w 68"/>
                <a:gd name="T13" fmla="*/ 0 h 20"/>
                <a:gd name="T14" fmla="*/ 67 w 68"/>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20"/>
                <a:gd name="T26" fmla="*/ 68 w 68"/>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20">
                  <a:moveTo>
                    <a:pt x="67" y="0"/>
                  </a:moveTo>
                  <a:lnTo>
                    <a:pt x="67" y="0"/>
                  </a:lnTo>
                  <a:lnTo>
                    <a:pt x="40" y="3"/>
                  </a:lnTo>
                  <a:lnTo>
                    <a:pt x="0" y="15"/>
                  </a:lnTo>
                  <a:lnTo>
                    <a:pt x="27" y="19"/>
                  </a:lnTo>
                  <a:lnTo>
                    <a:pt x="64" y="9"/>
                  </a:lnTo>
                  <a:lnTo>
                    <a:pt x="67" y="0"/>
                  </a:lnTo>
                </a:path>
              </a:pathLst>
            </a:custGeom>
            <a:solidFill>
              <a:srgbClr val="000000"/>
            </a:solidFill>
            <a:ln w="12700" cap="rnd">
              <a:solidFill>
                <a:srgbClr val="000000"/>
              </a:solidFill>
              <a:round/>
              <a:headEnd/>
              <a:tailEnd/>
            </a:ln>
          </p:spPr>
          <p:txBody>
            <a:bodyPr/>
            <a:lstStyle/>
            <a:p>
              <a:endParaRPr lang="en-US"/>
            </a:p>
          </p:txBody>
        </p:sp>
        <p:sp>
          <p:nvSpPr>
            <p:cNvPr id="15457" name="Freeform 1116"/>
            <p:cNvSpPr>
              <a:spLocks/>
            </p:cNvSpPr>
            <p:nvPr/>
          </p:nvSpPr>
          <p:spPr bwMode="auto">
            <a:xfrm>
              <a:off x="5320" y="3052"/>
              <a:ext cx="71" cy="392"/>
            </a:xfrm>
            <a:custGeom>
              <a:avLst/>
              <a:gdLst>
                <a:gd name="T0" fmla="*/ 0 w 71"/>
                <a:gd name="T1" fmla="*/ 391 h 392"/>
                <a:gd name="T2" fmla="*/ 0 w 71"/>
                <a:gd name="T3" fmla="*/ 391 h 392"/>
                <a:gd name="T4" fmla="*/ 27 w 71"/>
                <a:gd name="T5" fmla="*/ 354 h 392"/>
                <a:gd name="T6" fmla="*/ 49 w 71"/>
                <a:gd name="T7" fmla="*/ 292 h 392"/>
                <a:gd name="T8" fmla="*/ 59 w 71"/>
                <a:gd name="T9" fmla="*/ 253 h 392"/>
                <a:gd name="T10" fmla="*/ 59 w 71"/>
                <a:gd name="T11" fmla="*/ 124 h 392"/>
                <a:gd name="T12" fmla="*/ 70 w 71"/>
                <a:gd name="T13" fmla="*/ 107 h 392"/>
                <a:gd name="T14" fmla="*/ 59 w 71"/>
                <a:gd name="T15" fmla="*/ 107 h 392"/>
                <a:gd name="T16" fmla="*/ 59 w 71"/>
                <a:gd name="T17" fmla="*/ 30 h 392"/>
                <a:gd name="T18" fmla="*/ 45 w 71"/>
                <a:gd name="T19" fmla="*/ 0 h 392"/>
                <a:gd name="T20" fmla="*/ 45 w 71"/>
                <a:gd name="T21" fmla="*/ 63 h 392"/>
                <a:gd name="T22" fmla="*/ 49 w 71"/>
                <a:gd name="T23" fmla="*/ 131 h 392"/>
                <a:gd name="T24" fmla="*/ 49 w 71"/>
                <a:gd name="T25" fmla="*/ 234 h 392"/>
                <a:gd name="T26" fmla="*/ 31 w 71"/>
                <a:gd name="T27" fmla="*/ 324 h 392"/>
                <a:gd name="T28" fmla="*/ 5 w 71"/>
                <a:gd name="T29" fmla="*/ 376 h 392"/>
                <a:gd name="T30" fmla="*/ 0 w 71"/>
                <a:gd name="T31" fmla="*/ 391 h 392"/>
                <a:gd name="T32" fmla="*/ 0 w 71"/>
                <a:gd name="T33" fmla="*/ 391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392"/>
                <a:gd name="T53" fmla="*/ 71 w 7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392">
                  <a:moveTo>
                    <a:pt x="0" y="391"/>
                  </a:moveTo>
                  <a:lnTo>
                    <a:pt x="0" y="391"/>
                  </a:lnTo>
                  <a:lnTo>
                    <a:pt x="27" y="354"/>
                  </a:lnTo>
                  <a:lnTo>
                    <a:pt x="49" y="292"/>
                  </a:lnTo>
                  <a:lnTo>
                    <a:pt x="59" y="253"/>
                  </a:lnTo>
                  <a:lnTo>
                    <a:pt x="59" y="124"/>
                  </a:lnTo>
                  <a:lnTo>
                    <a:pt x="70" y="107"/>
                  </a:lnTo>
                  <a:lnTo>
                    <a:pt x="59" y="107"/>
                  </a:lnTo>
                  <a:lnTo>
                    <a:pt x="59" y="30"/>
                  </a:lnTo>
                  <a:lnTo>
                    <a:pt x="45" y="0"/>
                  </a:lnTo>
                  <a:lnTo>
                    <a:pt x="45" y="63"/>
                  </a:lnTo>
                  <a:lnTo>
                    <a:pt x="49" y="131"/>
                  </a:lnTo>
                  <a:lnTo>
                    <a:pt x="49" y="234"/>
                  </a:lnTo>
                  <a:lnTo>
                    <a:pt x="31" y="324"/>
                  </a:lnTo>
                  <a:lnTo>
                    <a:pt x="5" y="376"/>
                  </a:lnTo>
                  <a:lnTo>
                    <a:pt x="0" y="391"/>
                  </a:lnTo>
                </a:path>
              </a:pathLst>
            </a:custGeom>
            <a:solidFill>
              <a:srgbClr val="000000"/>
            </a:solidFill>
            <a:ln w="12700" cap="rnd">
              <a:solidFill>
                <a:srgbClr val="000000"/>
              </a:solidFill>
              <a:round/>
              <a:headEnd/>
              <a:tailEnd/>
            </a:ln>
          </p:spPr>
          <p:txBody>
            <a:bodyPr/>
            <a:lstStyle/>
            <a:p>
              <a:endParaRPr lang="en-US"/>
            </a:p>
          </p:txBody>
        </p:sp>
        <p:sp>
          <p:nvSpPr>
            <p:cNvPr id="15458" name="Freeform 1117"/>
            <p:cNvSpPr>
              <a:spLocks/>
            </p:cNvSpPr>
            <p:nvPr/>
          </p:nvSpPr>
          <p:spPr bwMode="auto">
            <a:xfrm>
              <a:off x="4785" y="2652"/>
              <a:ext cx="625" cy="532"/>
            </a:xfrm>
            <a:custGeom>
              <a:avLst/>
              <a:gdLst>
                <a:gd name="T0" fmla="*/ 162 w 625"/>
                <a:gd name="T1" fmla="*/ 341 h 532"/>
                <a:gd name="T2" fmla="*/ 162 w 625"/>
                <a:gd name="T3" fmla="*/ 341 h 532"/>
                <a:gd name="T4" fmla="*/ 232 w 625"/>
                <a:gd name="T5" fmla="*/ 356 h 532"/>
                <a:gd name="T6" fmla="*/ 285 w 625"/>
                <a:gd name="T7" fmla="*/ 356 h 532"/>
                <a:gd name="T8" fmla="*/ 320 w 625"/>
                <a:gd name="T9" fmla="*/ 349 h 532"/>
                <a:gd name="T10" fmla="*/ 376 w 625"/>
                <a:gd name="T11" fmla="*/ 319 h 532"/>
                <a:gd name="T12" fmla="*/ 429 w 625"/>
                <a:gd name="T13" fmla="*/ 280 h 532"/>
                <a:gd name="T14" fmla="*/ 356 w 625"/>
                <a:gd name="T15" fmla="*/ 343 h 532"/>
                <a:gd name="T16" fmla="*/ 335 w 625"/>
                <a:gd name="T17" fmla="*/ 352 h 532"/>
                <a:gd name="T18" fmla="*/ 375 w 625"/>
                <a:gd name="T19" fmla="*/ 343 h 532"/>
                <a:gd name="T20" fmla="*/ 421 w 625"/>
                <a:gd name="T21" fmla="*/ 313 h 532"/>
                <a:gd name="T22" fmla="*/ 466 w 625"/>
                <a:gd name="T23" fmla="*/ 273 h 532"/>
                <a:gd name="T24" fmla="*/ 496 w 625"/>
                <a:gd name="T25" fmla="*/ 251 h 532"/>
                <a:gd name="T26" fmla="*/ 515 w 625"/>
                <a:gd name="T27" fmla="*/ 251 h 532"/>
                <a:gd name="T28" fmla="*/ 542 w 625"/>
                <a:gd name="T29" fmla="*/ 258 h 532"/>
                <a:gd name="T30" fmla="*/ 556 w 625"/>
                <a:gd name="T31" fmla="*/ 308 h 532"/>
                <a:gd name="T32" fmla="*/ 581 w 625"/>
                <a:gd name="T33" fmla="*/ 407 h 532"/>
                <a:gd name="T34" fmla="*/ 584 w 625"/>
                <a:gd name="T35" fmla="*/ 452 h 532"/>
                <a:gd name="T36" fmla="*/ 614 w 625"/>
                <a:gd name="T37" fmla="*/ 389 h 532"/>
                <a:gd name="T38" fmla="*/ 618 w 625"/>
                <a:gd name="T39" fmla="*/ 438 h 532"/>
                <a:gd name="T40" fmla="*/ 614 w 625"/>
                <a:gd name="T41" fmla="*/ 484 h 532"/>
                <a:gd name="T42" fmla="*/ 622 w 625"/>
                <a:gd name="T43" fmla="*/ 438 h 532"/>
                <a:gd name="T44" fmla="*/ 624 w 625"/>
                <a:gd name="T45" fmla="*/ 410 h 532"/>
                <a:gd name="T46" fmla="*/ 622 w 625"/>
                <a:gd name="T47" fmla="*/ 371 h 532"/>
                <a:gd name="T48" fmla="*/ 613 w 625"/>
                <a:gd name="T49" fmla="*/ 239 h 532"/>
                <a:gd name="T50" fmla="*/ 581 w 625"/>
                <a:gd name="T51" fmla="*/ 142 h 532"/>
                <a:gd name="T52" fmla="*/ 496 w 625"/>
                <a:gd name="T53" fmla="*/ 50 h 532"/>
                <a:gd name="T54" fmla="*/ 423 w 625"/>
                <a:gd name="T55" fmla="*/ 16 h 532"/>
                <a:gd name="T56" fmla="*/ 322 w 625"/>
                <a:gd name="T57" fmla="*/ 0 h 532"/>
                <a:gd name="T58" fmla="*/ 223 w 625"/>
                <a:gd name="T59" fmla="*/ 4 h 532"/>
                <a:gd name="T60" fmla="*/ 143 w 625"/>
                <a:gd name="T61" fmla="*/ 35 h 532"/>
                <a:gd name="T62" fmla="*/ 89 w 625"/>
                <a:gd name="T63" fmla="*/ 81 h 532"/>
                <a:gd name="T64" fmla="*/ 48 w 625"/>
                <a:gd name="T65" fmla="*/ 136 h 532"/>
                <a:gd name="T66" fmla="*/ 28 w 625"/>
                <a:gd name="T67" fmla="*/ 190 h 532"/>
                <a:gd name="T68" fmla="*/ 13 w 625"/>
                <a:gd name="T69" fmla="*/ 249 h 532"/>
                <a:gd name="T70" fmla="*/ 8 w 625"/>
                <a:gd name="T71" fmla="*/ 308 h 532"/>
                <a:gd name="T72" fmla="*/ 0 w 625"/>
                <a:gd name="T73" fmla="*/ 368 h 532"/>
                <a:gd name="T74" fmla="*/ 8 w 625"/>
                <a:gd name="T75" fmla="*/ 420 h 532"/>
                <a:gd name="T76" fmla="*/ 38 w 625"/>
                <a:gd name="T77" fmla="*/ 463 h 532"/>
                <a:gd name="T78" fmla="*/ 58 w 625"/>
                <a:gd name="T79" fmla="*/ 491 h 532"/>
                <a:gd name="T80" fmla="*/ 71 w 625"/>
                <a:gd name="T81" fmla="*/ 500 h 532"/>
                <a:gd name="T82" fmla="*/ 79 w 625"/>
                <a:gd name="T83" fmla="*/ 531 h 532"/>
                <a:gd name="T84" fmla="*/ 79 w 625"/>
                <a:gd name="T85" fmla="*/ 500 h 532"/>
                <a:gd name="T86" fmla="*/ 113 w 625"/>
                <a:gd name="T87" fmla="*/ 510 h 532"/>
                <a:gd name="T88" fmla="*/ 155 w 625"/>
                <a:gd name="T89" fmla="*/ 500 h 532"/>
                <a:gd name="T90" fmla="*/ 161 w 625"/>
                <a:gd name="T91" fmla="*/ 478 h 532"/>
                <a:gd name="T92" fmla="*/ 174 w 625"/>
                <a:gd name="T93" fmla="*/ 420 h 532"/>
                <a:gd name="T94" fmla="*/ 162 w 625"/>
                <a:gd name="T95" fmla="*/ 352 h 532"/>
                <a:gd name="T96" fmla="*/ 162 w 625"/>
                <a:gd name="T97" fmla="*/ 341 h 532"/>
                <a:gd name="T98" fmla="*/ 162 w 625"/>
                <a:gd name="T99" fmla="*/ 341 h 5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25"/>
                <a:gd name="T151" fmla="*/ 0 h 532"/>
                <a:gd name="T152" fmla="*/ 625 w 625"/>
                <a:gd name="T153" fmla="*/ 532 h 5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25" h="532">
                  <a:moveTo>
                    <a:pt x="162" y="341"/>
                  </a:moveTo>
                  <a:lnTo>
                    <a:pt x="162" y="341"/>
                  </a:lnTo>
                  <a:lnTo>
                    <a:pt x="232" y="356"/>
                  </a:lnTo>
                  <a:lnTo>
                    <a:pt x="285" y="356"/>
                  </a:lnTo>
                  <a:lnTo>
                    <a:pt x="320" y="349"/>
                  </a:lnTo>
                  <a:lnTo>
                    <a:pt x="376" y="319"/>
                  </a:lnTo>
                  <a:lnTo>
                    <a:pt x="429" y="280"/>
                  </a:lnTo>
                  <a:lnTo>
                    <a:pt x="356" y="343"/>
                  </a:lnTo>
                  <a:lnTo>
                    <a:pt x="335" y="352"/>
                  </a:lnTo>
                  <a:lnTo>
                    <a:pt x="375" y="343"/>
                  </a:lnTo>
                  <a:lnTo>
                    <a:pt x="421" y="313"/>
                  </a:lnTo>
                  <a:lnTo>
                    <a:pt x="466" y="273"/>
                  </a:lnTo>
                  <a:lnTo>
                    <a:pt x="496" y="251"/>
                  </a:lnTo>
                  <a:lnTo>
                    <a:pt x="515" y="251"/>
                  </a:lnTo>
                  <a:lnTo>
                    <a:pt x="542" y="258"/>
                  </a:lnTo>
                  <a:lnTo>
                    <a:pt x="556" y="308"/>
                  </a:lnTo>
                  <a:lnTo>
                    <a:pt x="581" y="407"/>
                  </a:lnTo>
                  <a:lnTo>
                    <a:pt x="584" y="452"/>
                  </a:lnTo>
                  <a:lnTo>
                    <a:pt x="614" y="389"/>
                  </a:lnTo>
                  <a:lnTo>
                    <a:pt x="618" y="438"/>
                  </a:lnTo>
                  <a:lnTo>
                    <a:pt x="614" y="484"/>
                  </a:lnTo>
                  <a:lnTo>
                    <a:pt x="622" y="438"/>
                  </a:lnTo>
                  <a:lnTo>
                    <a:pt x="624" y="410"/>
                  </a:lnTo>
                  <a:lnTo>
                    <a:pt x="622" y="371"/>
                  </a:lnTo>
                  <a:lnTo>
                    <a:pt x="613" y="239"/>
                  </a:lnTo>
                  <a:lnTo>
                    <a:pt x="581" y="142"/>
                  </a:lnTo>
                  <a:lnTo>
                    <a:pt x="496" y="50"/>
                  </a:lnTo>
                  <a:lnTo>
                    <a:pt x="423" y="16"/>
                  </a:lnTo>
                  <a:lnTo>
                    <a:pt x="322" y="0"/>
                  </a:lnTo>
                  <a:lnTo>
                    <a:pt x="223" y="4"/>
                  </a:lnTo>
                  <a:lnTo>
                    <a:pt x="143" y="35"/>
                  </a:lnTo>
                  <a:lnTo>
                    <a:pt x="89" y="81"/>
                  </a:lnTo>
                  <a:lnTo>
                    <a:pt x="48" y="136"/>
                  </a:lnTo>
                  <a:lnTo>
                    <a:pt x="28" y="190"/>
                  </a:lnTo>
                  <a:lnTo>
                    <a:pt x="13" y="249"/>
                  </a:lnTo>
                  <a:lnTo>
                    <a:pt x="8" y="308"/>
                  </a:lnTo>
                  <a:lnTo>
                    <a:pt x="0" y="368"/>
                  </a:lnTo>
                  <a:lnTo>
                    <a:pt x="8" y="420"/>
                  </a:lnTo>
                  <a:lnTo>
                    <a:pt x="38" y="463"/>
                  </a:lnTo>
                  <a:lnTo>
                    <a:pt x="58" y="491"/>
                  </a:lnTo>
                  <a:lnTo>
                    <a:pt x="71" y="500"/>
                  </a:lnTo>
                  <a:lnTo>
                    <a:pt x="79" y="531"/>
                  </a:lnTo>
                  <a:lnTo>
                    <a:pt x="79" y="500"/>
                  </a:lnTo>
                  <a:lnTo>
                    <a:pt x="113" y="510"/>
                  </a:lnTo>
                  <a:lnTo>
                    <a:pt x="155" y="500"/>
                  </a:lnTo>
                  <a:lnTo>
                    <a:pt x="161" y="478"/>
                  </a:lnTo>
                  <a:lnTo>
                    <a:pt x="174" y="420"/>
                  </a:lnTo>
                  <a:lnTo>
                    <a:pt x="162" y="352"/>
                  </a:lnTo>
                  <a:lnTo>
                    <a:pt x="162" y="341"/>
                  </a:lnTo>
                </a:path>
              </a:pathLst>
            </a:custGeom>
            <a:solidFill>
              <a:srgbClr val="000000"/>
            </a:solidFill>
            <a:ln w="12700" cap="rnd">
              <a:solidFill>
                <a:srgbClr val="000000"/>
              </a:solidFill>
              <a:round/>
              <a:headEnd/>
              <a:tailEnd/>
            </a:ln>
          </p:spPr>
          <p:txBody>
            <a:bodyPr/>
            <a:lstStyle/>
            <a:p>
              <a:endParaRPr lang="en-US"/>
            </a:p>
          </p:txBody>
        </p:sp>
        <p:sp>
          <p:nvSpPr>
            <p:cNvPr id="15459" name="Freeform 1118"/>
            <p:cNvSpPr>
              <a:spLocks/>
            </p:cNvSpPr>
            <p:nvPr/>
          </p:nvSpPr>
          <p:spPr bwMode="auto">
            <a:xfrm>
              <a:off x="5386" y="3311"/>
              <a:ext cx="193" cy="89"/>
            </a:xfrm>
            <a:custGeom>
              <a:avLst/>
              <a:gdLst>
                <a:gd name="T0" fmla="*/ 0 w 193"/>
                <a:gd name="T1" fmla="*/ 2 h 89"/>
                <a:gd name="T2" fmla="*/ 0 w 193"/>
                <a:gd name="T3" fmla="*/ 2 h 89"/>
                <a:gd name="T4" fmla="*/ 10 w 193"/>
                <a:gd name="T5" fmla="*/ 40 h 89"/>
                <a:gd name="T6" fmla="*/ 37 w 193"/>
                <a:gd name="T7" fmla="*/ 2 h 89"/>
                <a:gd name="T8" fmla="*/ 123 w 193"/>
                <a:gd name="T9" fmla="*/ 79 h 89"/>
                <a:gd name="T10" fmla="*/ 129 w 193"/>
                <a:gd name="T11" fmla="*/ 61 h 89"/>
                <a:gd name="T12" fmla="*/ 192 w 193"/>
                <a:gd name="T13" fmla="*/ 88 h 89"/>
                <a:gd name="T14" fmla="*/ 38 w 193"/>
                <a:gd name="T15" fmla="*/ 0 h 89"/>
                <a:gd name="T16" fmla="*/ 31 w 193"/>
                <a:gd name="T17" fmla="*/ 0 h 89"/>
                <a:gd name="T18" fmla="*/ 17 w 193"/>
                <a:gd name="T19" fmla="*/ 12 h 89"/>
                <a:gd name="T20" fmla="*/ 0 w 193"/>
                <a:gd name="T21" fmla="*/ 2 h 89"/>
                <a:gd name="T22" fmla="*/ 0 w 193"/>
                <a:gd name="T23" fmla="*/ 2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3"/>
                <a:gd name="T37" fmla="*/ 0 h 89"/>
                <a:gd name="T38" fmla="*/ 193 w 193"/>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3" h="89">
                  <a:moveTo>
                    <a:pt x="0" y="2"/>
                  </a:moveTo>
                  <a:lnTo>
                    <a:pt x="0" y="2"/>
                  </a:lnTo>
                  <a:lnTo>
                    <a:pt x="10" y="40"/>
                  </a:lnTo>
                  <a:lnTo>
                    <a:pt x="37" y="2"/>
                  </a:lnTo>
                  <a:lnTo>
                    <a:pt x="123" y="79"/>
                  </a:lnTo>
                  <a:lnTo>
                    <a:pt x="129" y="61"/>
                  </a:lnTo>
                  <a:lnTo>
                    <a:pt x="192" y="88"/>
                  </a:lnTo>
                  <a:lnTo>
                    <a:pt x="38" y="0"/>
                  </a:lnTo>
                  <a:lnTo>
                    <a:pt x="31" y="0"/>
                  </a:lnTo>
                  <a:lnTo>
                    <a:pt x="17" y="12"/>
                  </a:lnTo>
                  <a:lnTo>
                    <a:pt x="0" y="2"/>
                  </a:lnTo>
                </a:path>
              </a:pathLst>
            </a:custGeom>
            <a:solidFill>
              <a:srgbClr val="000000"/>
            </a:solidFill>
            <a:ln w="12700" cap="rnd">
              <a:solidFill>
                <a:srgbClr val="000000"/>
              </a:solidFill>
              <a:round/>
              <a:headEnd/>
              <a:tailEnd/>
            </a:ln>
          </p:spPr>
          <p:txBody>
            <a:bodyPr/>
            <a:lstStyle/>
            <a:p>
              <a:endParaRPr lang="en-US"/>
            </a:p>
          </p:txBody>
        </p:sp>
        <p:sp>
          <p:nvSpPr>
            <p:cNvPr id="15460" name="Freeform 1119"/>
            <p:cNvSpPr>
              <a:spLocks/>
            </p:cNvSpPr>
            <p:nvPr/>
          </p:nvSpPr>
          <p:spPr bwMode="auto">
            <a:xfrm>
              <a:off x="5543" y="2703"/>
              <a:ext cx="454" cy="328"/>
            </a:xfrm>
            <a:custGeom>
              <a:avLst/>
              <a:gdLst>
                <a:gd name="T0" fmla="*/ 453 w 454"/>
                <a:gd name="T1" fmla="*/ 23 h 328"/>
                <a:gd name="T2" fmla="*/ 453 w 454"/>
                <a:gd name="T3" fmla="*/ 23 h 328"/>
                <a:gd name="T4" fmla="*/ 359 w 454"/>
                <a:gd name="T5" fmla="*/ 23 h 328"/>
                <a:gd name="T6" fmla="*/ 303 w 454"/>
                <a:gd name="T7" fmla="*/ 35 h 328"/>
                <a:gd name="T8" fmla="*/ 395 w 454"/>
                <a:gd name="T9" fmla="*/ 46 h 328"/>
                <a:gd name="T10" fmla="*/ 339 w 454"/>
                <a:gd name="T11" fmla="*/ 71 h 328"/>
                <a:gd name="T12" fmla="*/ 300 w 454"/>
                <a:gd name="T13" fmla="*/ 103 h 328"/>
                <a:gd name="T14" fmla="*/ 251 w 454"/>
                <a:gd name="T15" fmla="*/ 162 h 328"/>
                <a:gd name="T16" fmla="*/ 232 w 454"/>
                <a:gd name="T17" fmla="*/ 185 h 328"/>
                <a:gd name="T18" fmla="*/ 293 w 454"/>
                <a:gd name="T19" fmla="*/ 187 h 328"/>
                <a:gd name="T20" fmla="*/ 267 w 454"/>
                <a:gd name="T21" fmla="*/ 204 h 328"/>
                <a:gd name="T22" fmla="*/ 264 w 454"/>
                <a:gd name="T23" fmla="*/ 228 h 328"/>
                <a:gd name="T24" fmla="*/ 189 w 454"/>
                <a:gd name="T25" fmla="*/ 262 h 328"/>
                <a:gd name="T26" fmla="*/ 207 w 454"/>
                <a:gd name="T27" fmla="*/ 271 h 328"/>
                <a:gd name="T28" fmla="*/ 173 w 454"/>
                <a:gd name="T29" fmla="*/ 278 h 328"/>
                <a:gd name="T30" fmla="*/ 148 w 454"/>
                <a:gd name="T31" fmla="*/ 317 h 328"/>
                <a:gd name="T32" fmla="*/ 173 w 454"/>
                <a:gd name="T33" fmla="*/ 327 h 328"/>
                <a:gd name="T34" fmla="*/ 89 w 454"/>
                <a:gd name="T35" fmla="*/ 315 h 328"/>
                <a:gd name="T36" fmla="*/ 0 w 454"/>
                <a:gd name="T37" fmla="*/ 317 h 328"/>
                <a:gd name="T38" fmla="*/ 122 w 454"/>
                <a:gd name="T39" fmla="*/ 286 h 328"/>
                <a:gd name="T40" fmla="*/ 83 w 454"/>
                <a:gd name="T41" fmla="*/ 286 h 328"/>
                <a:gd name="T42" fmla="*/ 148 w 454"/>
                <a:gd name="T43" fmla="*/ 257 h 328"/>
                <a:gd name="T44" fmla="*/ 118 w 454"/>
                <a:gd name="T45" fmla="*/ 257 h 328"/>
                <a:gd name="T46" fmla="*/ 202 w 454"/>
                <a:gd name="T47" fmla="*/ 194 h 328"/>
                <a:gd name="T48" fmla="*/ 163 w 454"/>
                <a:gd name="T49" fmla="*/ 194 h 328"/>
                <a:gd name="T50" fmla="*/ 184 w 454"/>
                <a:gd name="T51" fmla="*/ 178 h 328"/>
                <a:gd name="T52" fmla="*/ 133 w 454"/>
                <a:gd name="T53" fmla="*/ 187 h 328"/>
                <a:gd name="T54" fmla="*/ 125 w 454"/>
                <a:gd name="T55" fmla="*/ 171 h 328"/>
                <a:gd name="T56" fmla="*/ 175 w 454"/>
                <a:gd name="T57" fmla="*/ 149 h 328"/>
                <a:gd name="T58" fmla="*/ 151 w 454"/>
                <a:gd name="T59" fmla="*/ 137 h 328"/>
                <a:gd name="T60" fmla="*/ 228 w 454"/>
                <a:gd name="T61" fmla="*/ 97 h 328"/>
                <a:gd name="T62" fmla="*/ 181 w 454"/>
                <a:gd name="T63" fmla="*/ 97 h 328"/>
                <a:gd name="T64" fmla="*/ 277 w 454"/>
                <a:gd name="T65" fmla="*/ 48 h 328"/>
                <a:gd name="T66" fmla="*/ 269 w 454"/>
                <a:gd name="T67" fmla="*/ 41 h 328"/>
                <a:gd name="T68" fmla="*/ 213 w 454"/>
                <a:gd name="T69" fmla="*/ 58 h 328"/>
                <a:gd name="T70" fmla="*/ 96 w 454"/>
                <a:gd name="T71" fmla="*/ 152 h 328"/>
                <a:gd name="T72" fmla="*/ 223 w 454"/>
                <a:gd name="T73" fmla="*/ 41 h 328"/>
                <a:gd name="T74" fmla="*/ 335 w 454"/>
                <a:gd name="T75" fmla="*/ 0 h 328"/>
                <a:gd name="T76" fmla="*/ 453 w 454"/>
                <a:gd name="T77" fmla="*/ 23 h 328"/>
                <a:gd name="T78" fmla="*/ 453 w 454"/>
                <a:gd name="T79" fmla="*/ 23 h 3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4"/>
                <a:gd name="T121" fmla="*/ 0 h 328"/>
                <a:gd name="T122" fmla="*/ 454 w 454"/>
                <a:gd name="T123" fmla="*/ 328 h 3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4" h="328">
                  <a:moveTo>
                    <a:pt x="453" y="23"/>
                  </a:moveTo>
                  <a:lnTo>
                    <a:pt x="453" y="23"/>
                  </a:lnTo>
                  <a:lnTo>
                    <a:pt x="359" y="23"/>
                  </a:lnTo>
                  <a:lnTo>
                    <a:pt x="303" y="35"/>
                  </a:lnTo>
                  <a:lnTo>
                    <a:pt x="395" y="46"/>
                  </a:lnTo>
                  <a:lnTo>
                    <a:pt x="339" y="71"/>
                  </a:lnTo>
                  <a:lnTo>
                    <a:pt x="300" y="103"/>
                  </a:lnTo>
                  <a:lnTo>
                    <a:pt x="251" y="162"/>
                  </a:lnTo>
                  <a:lnTo>
                    <a:pt x="232" y="185"/>
                  </a:lnTo>
                  <a:lnTo>
                    <a:pt x="293" y="187"/>
                  </a:lnTo>
                  <a:lnTo>
                    <a:pt x="267" y="204"/>
                  </a:lnTo>
                  <a:lnTo>
                    <a:pt x="264" y="228"/>
                  </a:lnTo>
                  <a:lnTo>
                    <a:pt x="189" y="262"/>
                  </a:lnTo>
                  <a:lnTo>
                    <a:pt x="207" y="271"/>
                  </a:lnTo>
                  <a:lnTo>
                    <a:pt x="173" y="278"/>
                  </a:lnTo>
                  <a:lnTo>
                    <a:pt x="148" y="317"/>
                  </a:lnTo>
                  <a:lnTo>
                    <a:pt x="173" y="327"/>
                  </a:lnTo>
                  <a:lnTo>
                    <a:pt x="89" y="315"/>
                  </a:lnTo>
                  <a:lnTo>
                    <a:pt x="0" y="317"/>
                  </a:lnTo>
                  <a:lnTo>
                    <a:pt x="122" y="286"/>
                  </a:lnTo>
                  <a:lnTo>
                    <a:pt x="83" y="286"/>
                  </a:lnTo>
                  <a:lnTo>
                    <a:pt x="148" y="257"/>
                  </a:lnTo>
                  <a:lnTo>
                    <a:pt x="118" y="257"/>
                  </a:lnTo>
                  <a:lnTo>
                    <a:pt x="202" y="194"/>
                  </a:lnTo>
                  <a:lnTo>
                    <a:pt x="163" y="194"/>
                  </a:lnTo>
                  <a:lnTo>
                    <a:pt x="184" y="178"/>
                  </a:lnTo>
                  <a:lnTo>
                    <a:pt x="133" y="187"/>
                  </a:lnTo>
                  <a:lnTo>
                    <a:pt x="125" y="171"/>
                  </a:lnTo>
                  <a:lnTo>
                    <a:pt x="175" y="149"/>
                  </a:lnTo>
                  <a:lnTo>
                    <a:pt x="151" y="137"/>
                  </a:lnTo>
                  <a:lnTo>
                    <a:pt x="228" y="97"/>
                  </a:lnTo>
                  <a:lnTo>
                    <a:pt x="181" y="97"/>
                  </a:lnTo>
                  <a:lnTo>
                    <a:pt x="277" y="48"/>
                  </a:lnTo>
                  <a:lnTo>
                    <a:pt x="269" y="41"/>
                  </a:lnTo>
                  <a:lnTo>
                    <a:pt x="213" y="58"/>
                  </a:lnTo>
                  <a:lnTo>
                    <a:pt x="96" y="152"/>
                  </a:lnTo>
                  <a:lnTo>
                    <a:pt x="223" y="41"/>
                  </a:lnTo>
                  <a:lnTo>
                    <a:pt x="335" y="0"/>
                  </a:lnTo>
                  <a:lnTo>
                    <a:pt x="453" y="23"/>
                  </a:lnTo>
                </a:path>
              </a:pathLst>
            </a:custGeom>
            <a:solidFill>
              <a:srgbClr val="000000"/>
            </a:solidFill>
            <a:ln w="12700" cap="rnd">
              <a:solidFill>
                <a:srgbClr val="000000"/>
              </a:solidFill>
              <a:round/>
              <a:headEnd/>
              <a:tailEnd/>
            </a:ln>
          </p:spPr>
          <p:txBody>
            <a:bodyPr/>
            <a:lstStyle/>
            <a:p>
              <a:endParaRPr lang="en-US"/>
            </a:p>
          </p:txBody>
        </p:sp>
        <p:sp>
          <p:nvSpPr>
            <p:cNvPr id="15461" name="Freeform 1120"/>
            <p:cNvSpPr>
              <a:spLocks/>
            </p:cNvSpPr>
            <p:nvPr/>
          </p:nvSpPr>
          <p:spPr bwMode="auto">
            <a:xfrm>
              <a:off x="5458" y="2865"/>
              <a:ext cx="264" cy="326"/>
            </a:xfrm>
            <a:custGeom>
              <a:avLst/>
              <a:gdLst>
                <a:gd name="T0" fmla="*/ 168 w 264"/>
                <a:gd name="T1" fmla="*/ 0 h 326"/>
                <a:gd name="T2" fmla="*/ 168 w 264"/>
                <a:gd name="T3" fmla="*/ 0 h 326"/>
                <a:gd name="T4" fmla="*/ 138 w 264"/>
                <a:gd name="T5" fmla="*/ 58 h 326"/>
                <a:gd name="T6" fmla="*/ 36 w 264"/>
                <a:gd name="T7" fmla="*/ 165 h 326"/>
                <a:gd name="T8" fmla="*/ 10 w 264"/>
                <a:gd name="T9" fmla="*/ 201 h 326"/>
                <a:gd name="T10" fmla="*/ 25 w 264"/>
                <a:gd name="T11" fmla="*/ 240 h 326"/>
                <a:gd name="T12" fmla="*/ 88 w 264"/>
                <a:gd name="T13" fmla="*/ 259 h 326"/>
                <a:gd name="T14" fmla="*/ 168 w 264"/>
                <a:gd name="T15" fmla="*/ 224 h 326"/>
                <a:gd name="T16" fmla="*/ 57 w 264"/>
                <a:gd name="T17" fmla="*/ 224 h 326"/>
                <a:gd name="T18" fmla="*/ 141 w 264"/>
                <a:gd name="T19" fmla="*/ 194 h 326"/>
                <a:gd name="T20" fmla="*/ 186 w 264"/>
                <a:gd name="T21" fmla="*/ 201 h 326"/>
                <a:gd name="T22" fmla="*/ 263 w 264"/>
                <a:gd name="T23" fmla="*/ 165 h 326"/>
                <a:gd name="T24" fmla="*/ 200 w 264"/>
                <a:gd name="T25" fmla="*/ 211 h 326"/>
                <a:gd name="T26" fmla="*/ 151 w 264"/>
                <a:gd name="T27" fmla="*/ 241 h 326"/>
                <a:gd name="T28" fmla="*/ 174 w 264"/>
                <a:gd name="T29" fmla="*/ 249 h 326"/>
                <a:gd name="T30" fmla="*/ 141 w 264"/>
                <a:gd name="T31" fmla="*/ 263 h 326"/>
                <a:gd name="T32" fmla="*/ 144 w 264"/>
                <a:gd name="T33" fmla="*/ 325 h 326"/>
                <a:gd name="T34" fmla="*/ 130 w 264"/>
                <a:gd name="T35" fmla="*/ 265 h 326"/>
                <a:gd name="T36" fmla="*/ 47 w 264"/>
                <a:gd name="T37" fmla="*/ 292 h 326"/>
                <a:gd name="T38" fmla="*/ 9 w 264"/>
                <a:gd name="T39" fmla="*/ 265 h 326"/>
                <a:gd name="T40" fmla="*/ 0 w 264"/>
                <a:gd name="T41" fmla="*/ 214 h 326"/>
                <a:gd name="T42" fmla="*/ 10 w 264"/>
                <a:gd name="T43" fmla="*/ 176 h 326"/>
                <a:gd name="T44" fmla="*/ 130 w 264"/>
                <a:gd name="T45" fmla="*/ 58 h 326"/>
                <a:gd name="T46" fmla="*/ 168 w 264"/>
                <a:gd name="T47" fmla="*/ 0 h 326"/>
                <a:gd name="T48" fmla="*/ 168 w 264"/>
                <a:gd name="T49" fmla="*/ 0 h 3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4"/>
                <a:gd name="T76" fmla="*/ 0 h 326"/>
                <a:gd name="T77" fmla="*/ 264 w 264"/>
                <a:gd name="T78" fmla="*/ 326 h 3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4" h="326">
                  <a:moveTo>
                    <a:pt x="168" y="0"/>
                  </a:moveTo>
                  <a:lnTo>
                    <a:pt x="168" y="0"/>
                  </a:lnTo>
                  <a:lnTo>
                    <a:pt x="138" y="58"/>
                  </a:lnTo>
                  <a:lnTo>
                    <a:pt x="36" y="165"/>
                  </a:lnTo>
                  <a:lnTo>
                    <a:pt x="10" y="201"/>
                  </a:lnTo>
                  <a:lnTo>
                    <a:pt x="25" y="240"/>
                  </a:lnTo>
                  <a:lnTo>
                    <a:pt x="88" y="259"/>
                  </a:lnTo>
                  <a:lnTo>
                    <a:pt x="168" y="224"/>
                  </a:lnTo>
                  <a:lnTo>
                    <a:pt x="57" y="224"/>
                  </a:lnTo>
                  <a:lnTo>
                    <a:pt x="141" y="194"/>
                  </a:lnTo>
                  <a:lnTo>
                    <a:pt x="186" y="201"/>
                  </a:lnTo>
                  <a:lnTo>
                    <a:pt x="263" y="165"/>
                  </a:lnTo>
                  <a:lnTo>
                    <a:pt x="200" y="211"/>
                  </a:lnTo>
                  <a:lnTo>
                    <a:pt x="151" y="241"/>
                  </a:lnTo>
                  <a:lnTo>
                    <a:pt x="174" y="249"/>
                  </a:lnTo>
                  <a:lnTo>
                    <a:pt x="141" y="263"/>
                  </a:lnTo>
                  <a:lnTo>
                    <a:pt x="144" y="325"/>
                  </a:lnTo>
                  <a:lnTo>
                    <a:pt x="130" y="265"/>
                  </a:lnTo>
                  <a:lnTo>
                    <a:pt x="47" y="292"/>
                  </a:lnTo>
                  <a:lnTo>
                    <a:pt x="9" y="265"/>
                  </a:lnTo>
                  <a:lnTo>
                    <a:pt x="0" y="214"/>
                  </a:lnTo>
                  <a:lnTo>
                    <a:pt x="10" y="176"/>
                  </a:lnTo>
                  <a:lnTo>
                    <a:pt x="130" y="58"/>
                  </a:lnTo>
                  <a:lnTo>
                    <a:pt x="168" y="0"/>
                  </a:lnTo>
                </a:path>
              </a:pathLst>
            </a:custGeom>
            <a:solidFill>
              <a:srgbClr val="000000"/>
            </a:solidFill>
            <a:ln w="12700" cap="rnd">
              <a:solidFill>
                <a:srgbClr val="000000"/>
              </a:solidFill>
              <a:round/>
              <a:headEnd/>
              <a:tailEnd/>
            </a:ln>
          </p:spPr>
          <p:txBody>
            <a:bodyPr/>
            <a:lstStyle/>
            <a:p>
              <a:endParaRPr lang="en-US"/>
            </a:p>
          </p:txBody>
        </p:sp>
        <p:sp>
          <p:nvSpPr>
            <p:cNvPr id="15462" name="Freeform 1121"/>
            <p:cNvSpPr>
              <a:spLocks/>
            </p:cNvSpPr>
            <p:nvPr/>
          </p:nvSpPr>
          <p:spPr bwMode="auto">
            <a:xfrm>
              <a:off x="5730" y="2741"/>
              <a:ext cx="571" cy="681"/>
            </a:xfrm>
            <a:custGeom>
              <a:avLst/>
              <a:gdLst>
                <a:gd name="T0" fmla="*/ 0 w 571"/>
                <a:gd name="T1" fmla="*/ 311 h 681"/>
                <a:gd name="T2" fmla="*/ 0 w 571"/>
                <a:gd name="T3" fmla="*/ 311 h 681"/>
                <a:gd name="T4" fmla="*/ 18 w 571"/>
                <a:gd name="T5" fmla="*/ 438 h 681"/>
                <a:gd name="T6" fmla="*/ 58 w 571"/>
                <a:gd name="T7" fmla="*/ 494 h 681"/>
                <a:gd name="T8" fmla="*/ 121 w 571"/>
                <a:gd name="T9" fmla="*/ 503 h 681"/>
                <a:gd name="T10" fmla="*/ 126 w 571"/>
                <a:gd name="T11" fmla="*/ 539 h 681"/>
                <a:gd name="T12" fmla="*/ 217 w 571"/>
                <a:gd name="T13" fmla="*/ 511 h 681"/>
                <a:gd name="T14" fmla="*/ 226 w 571"/>
                <a:gd name="T15" fmla="*/ 481 h 681"/>
                <a:gd name="T16" fmla="*/ 241 w 571"/>
                <a:gd name="T17" fmla="*/ 512 h 681"/>
                <a:gd name="T18" fmla="*/ 241 w 571"/>
                <a:gd name="T19" fmla="*/ 457 h 681"/>
                <a:gd name="T20" fmla="*/ 267 w 571"/>
                <a:gd name="T21" fmla="*/ 435 h 681"/>
                <a:gd name="T22" fmla="*/ 342 w 571"/>
                <a:gd name="T23" fmla="*/ 467 h 681"/>
                <a:gd name="T24" fmla="*/ 342 w 571"/>
                <a:gd name="T25" fmla="*/ 594 h 681"/>
                <a:gd name="T26" fmla="*/ 287 w 571"/>
                <a:gd name="T27" fmla="*/ 652 h 681"/>
                <a:gd name="T28" fmla="*/ 250 w 571"/>
                <a:gd name="T29" fmla="*/ 652 h 681"/>
                <a:gd name="T30" fmla="*/ 270 w 571"/>
                <a:gd name="T31" fmla="*/ 673 h 681"/>
                <a:gd name="T32" fmla="*/ 351 w 571"/>
                <a:gd name="T33" fmla="*/ 607 h 681"/>
                <a:gd name="T34" fmla="*/ 394 w 571"/>
                <a:gd name="T35" fmla="*/ 630 h 681"/>
                <a:gd name="T36" fmla="*/ 432 w 571"/>
                <a:gd name="T37" fmla="*/ 680 h 681"/>
                <a:gd name="T38" fmla="*/ 460 w 571"/>
                <a:gd name="T39" fmla="*/ 673 h 681"/>
                <a:gd name="T40" fmla="*/ 496 w 571"/>
                <a:gd name="T41" fmla="*/ 652 h 681"/>
                <a:gd name="T42" fmla="*/ 549 w 571"/>
                <a:gd name="T43" fmla="*/ 655 h 681"/>
                <a:gd name="T44" fmla="*/ 570 w 571"/>
                <a:gd name="T45" fmla="*/ 623 h 681"/>
                <a:gd name="T46" fmla="*/ 555 w 571"/>
                <a:gd name="T47" fmla="*/ 512 h 681"/>
                <a:gd name="T48" fmla="*/ 558 w 571"/>
                <a:gd name="T49" fmla="*/ 351 h 681"/>
                <a:gd name="T50" fmla="*/ 530 w 571"/>
                <a:gd name="T51" fmla="*/ 199 h 681"/>
                <a:gd name="T52" fmla="*/ 454 w 571"/>
                <a:gd name="T53" fmla="*/ 69 h 681"/>
                <a:gd name="T54" fmla="*/ 351 w 571"/>
                <a:gd name="T55" fmla="*/ 0 h 681"/>
                <a:gd name="T56" fmla="*/ 419 w 571"/>
                <a:gd name="T57" fmla="*/ 62 h 681"/>
                <a:gd name="T58" fmla="*/ 317 w 571"/>
                <a:gd name="T59" fmla="*/ 40 h 681"/>
                <a:gd name="T60" fmla="*/ 394 w 571"/>
                <a:gd name="T61" fmla="*/ 89 h 681"/>
                <a:gd name="T62" fmla="*/ 250 w 571"/>
                <a:gd name="T63" fmla="*/ 83 h 681"/>
                <a:gd name="T64" fmla="*/ 324 w 571"/>
                <a:gd name="T65" fmla="*/ 101 h 681"/>
                <a:gd name="T66" fmla="*/ 246 w 571"/>
                <a:gd name="T67" fmla="*/ 104 h 681"/>
                <a:gd name="T68" fmla="*/ 224 w 571"/>
                <a:gd name="T69" fmla="*/ 118 h 681"/>
                <a:gd name="T70" fmla="*/ 252 w 571"/>
                <a:gd name="T71" fmla="*/ 127 h 681"/>
                <a:gd name="T72" fmla="*/ 155 w 571"/>
                <a:gd name="T73" fmla="*/ 147 h 681"/>
                <a:gd name="T74" fmla="*/ 224 w 571"/>
                <a:gd name="T75" fmla="*/ 186 h 681"/>
                <a:gd name="T76" fmla="*/ 124 w 571"/>
                <a:gd name="T77" fmla="*/ 211 h 681"/>
                <a:gd name="T78" fmla="*/ 142 w 571"/>
                <a:gd name="T79" fmla="*/ 237 h 681"/>
                <a:gd name="T80" fmla="*/ 80 w 571"/>
                <a:gd name="T81" fmla="*/ 254 h 681"/>
                <a:gd name="T82" fmla="*/ 143 w 571"/>
                <a:gd name="T83" fmla="*/ 270 h 681"/>
                <a:gd name="T84" fmla="*/ 226 w 571"/>
                <a:gd name="T85" fmla="*/ 270 h 681"/>
                <a:gd name="T86" fmla="*/ 113 w 571"/>
                <a:gd name="T87" fmla="*/ 316 h 681"/>
                <a:gd name="T88" fmla="*/ 0 w 571"/>
                <a:gd name="T89" fmla="*/ 311 h 681"/>
                <a:gd name="T90" fmla="*/ 0 w 571"/>
                <a:gd name="T91" fmla="*/ 311 h 6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1"/>
                <a:gd name="T139" fmla="*/ 0 h 681"/>
                <a:gd name="T140" fmla="*/ 571 w 571"/>
                <a:gd name="T141" fmla="*/ 681 h 6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1" h="681">
                  <a:moveTo>
                    <a:pt x="0" y="311"/>
                  </a:moveTo>
                  <a:lnTo>
                    <a:pt x="0" y="311"/>
                  </a:lnTo>
                  <a:lnTo>
                    <a:pt x="18" y="438"/>
                  </a:lnTo>
                  <a:lnTo>
                    <a:pt x="58" y="494"/>
                  </a:lnTo>
                  <a:lnTo>
                    <a:pt x="121" y="503"/>
                  </a:lnTo>
                  <a:lnTo>
                    <a:pt x="126" y="539"/>
                  </a:lnTo>
                  <a:lnTo>
                    <a:pt x="217" y="511"/>
                  </a:lnTo>
                  <a:lnTo>
                    <a:pt x="226" y="481"/>
                  </a:lnTo>
                  <a:lnTo>
                    <a:pt x="241" y="512"/>
                  </a:lnTo>
                  <a:lnTo>
                    <a:pt x="241" y="457"/>
                  </a:lnTo>
                  <a:lnTo>
                    <a:pt x="267" y="435"/>
                  </a:lnTo>
                  <a:lnTo>
                    <a:pt x="342" y="467"/>
                  </a:lnTo>
                  <a:lnTo>
                    <a:pt x="342" y="594"/>
                  </a:lnTo>
                  <a:lnTo>
                    <a:pt x="287" y="652"/>
                  </a:lnTo>
                  <a:lnTo>
                    <a:pt x="250" y="652"/>
                  </a:lnTo>
                  <a:lnTo>
                    <a:pt x="270" y="673"/>
                  </a:lnTo>
                  <a:lnTo>
                    <a:pt x="351" y="607"/>
                  </a:lnTo>
                  <a:lnTo>
                    <a:pt x="394" y="630"/>
                  </a:lnTo>
                  <a:lnTo>
                    <a:pt x="432" y="680"/>
                  </a:lnTo>
                  <a:lnTo>
                    <a:pt x="460" y="673"/>
                  </a:lnTo>
                  <a:lnTo>
                    <a:pt x="496" y="652"/>
                  </a:lnTo>
                  <a:lnTo>
                    <a:pt x="549" y="655"/>
                  </a:lnTo>
                  <a:lnTo>
                    <a:pt x="570" y="623"/>
                  </a:lnTo>
                  <a:lnTo>
                    <a:pt x="555" y="512"/>
                  </a:lnTo>
                  <a:lnTo>
                    <a:pt x="558" y="351"/>
                  </a:lnTo>
                  <a:lnTo>
                    <a:pt x="530" y="199"/>
                  </a:lnTo>
                  <a:lnTo>
                    <a:pt x="454" y="69"/>
                  </a:lnTo>
                  <a:lnTo>
                    <a:pt x="351" y="0"/>
                  </a:lnTo>
                  <a:lnTo>
                    <a:pt x="419" y="62"/>
                  </a:lnTo>
                  <a:lnTo>
                    <a:pt x="317" y="40"/>
                  </a:lnTo>
                  <a:lnTo>
                    <a:pt x="394" y="89"/>
                  </a:lnTo>
                  <a:lnTo>
                    <a:pt x="250" y="83"/>
                  </a:lnTo>
                  <a:lnTo>
                    <a:pt x="324" y="101"/>
                  </a:lnTo>
                  <a:lnTo>
                    <a:pt x="246" y="104"/>
                  </a:lnTo>
                  <a:lnTo>
                    <a:pt x="224" y="118"/>
                  </a:lnTo>
                  <a:lnTo>
                    <a:pt x="252" y="127"/>
                  </a:lnTo>
                  <a:lnTo>
                    <a:pt x="155" y="147"/>
                  </a:lnTo>
                  <a:lnTo>
                    <a:pt x="224" y="186"/>
                  </a:lnTo>
                  <a:lnTo>
                    <a:pt x="124" y="211"/>
                  </a:lnTo>
                  <a:lnTo>
                    <a:pt x="142" y="237"/>
                  </a:lnTo>
                  <a:lnTo>
                    <a:pt x="80" y="254"/>
                  </a:lnTo>
                  <a:lnTo>
                    <a:pt x="143" y="270"/>
                  </a:lnTo>
                  <a:lnTo>
                    <a:pt x="226" y="270"/>
                  </a:lnTo>
                  <a:lnTo>
                    <a:pt x="113" y="316"/>
                  </a:lnTo>
                  <a:lnTo>
                    <a:pt x="0" y="311"/>
                  </a:lnTo>
                </a:path>
              </a:pathLst>
            </a:custGeom>
            <a:solidFill>
              <a:srgbClr val="000000"/>
            </a:solidFill>
            <a:ln w="12700" cap="rnd">
              <a:solidFill>
                <a:srgbClr val="000000"/>
              </a:solidFill>
              <a:round/>
              <a:headEnd/>
              <a:tailEnd/>
            </a:ln>
          </p:spPr>
          <p:txBody>
            <a:bodyPr/>
            <a:lstStyle/>
            <a:p>
              <a:endParaRPr lang="en-US"/>
            </a:p>
          </p:txBody>
        </p:sp>
        <p:sp>
          <p:nvSpPr>
            <p:cNvPr id="15463" name="Freeform 1122"/>
            <p:cNvSpPr>
              <a:spLocks/>
            </p:cNvSpPr>
            <p:nvPr/>
          </p:nvSpPr>
          <p:spPr bwMode="auto">
            <a:xfrm>
              <a:off x="5987" y="3207"/>
              <a:ext cx="46" cy="34"/>
            </a:xfrm>
            <a:custGeom>
              <a:avLst/>
              <a:gdLst>
                <a:gd name="T0" fmla="*/ 0 w 46"/>
                <a:gd name="T1" fmla="*/ 33 h 34"/>
                <a:gd name="T2" fmla="*/ 0 w 46"/>
                <a:gd name="T3" fmla="*/ 33 h 34"/>
                <a:gd name="T4" fmla="*/ 9 w 46"/>
                <a:gd name="T5" fmla="*/ 8 h 34"/>
                <a:gd name="T6" fmla="*/ 31 w 46"/>
                <a:gd name="T7" fmla="*/ 0 h 34"/>
                <a:gd name="T8" fmla="*/ 45 w 46"/>
                <a:gd name="T9" fmla="*/ 5 h 34"/>
                <a:gd name="T10" fmla="*/ 18 w 46"/>
                <a:gd name="T11" fmla="*/ 17 h 34"/>
                <a:gd name="T12" fmla="*/ 0 w 46"/>
                <a:gd name="T13" fmla="*/ 33 h 34"/>
                <a:gd name="T14" fmla="*/ 0 w 46"/>
                <a:gd name="T15" fmla="*/ 33 h 34"/>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34"/>
                <a:gd name="T26" fmla="*/ 46 w 46"/>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34">
                  <a:moveTo>
                    <a:pt x="0" y="33"/>
                  </a:moveTo>
                  <a:lnTo>
                    <a:pt x="0" y="33"/>
                  </a:lnTo>
                  <a:lnTo>
                    <a:pt x="9" y="8"/>
                  </a:lnTo>
                  <a:lnTo>
                    <a:pt x="31" y="0"/>
                  </a:lnTo>
                  <a:lnTo>
                    <a:pt x="45" y="5"/>
                  </a:lnTo>
                  <a:lnTo>
                    <a:pt x="18" y="17"/>
                  </a:lnTo>
                  <a:lnTo>
                    <a:pt x="0" y="33"/>
                  </a:lnTo>
                </a:path>
              </a:pathLst>
            </a:custGeom>
            <a:solidFill>
              <a:srgbClr val="000000"/>
            </a:solidFill>
            <a:ln w="12700" cap="rnd">
              <a:solidFill>
                <a:srgbClr val="000000"/>
              </a:solidFill>
              <a:round/>
              <a:headEnd/>
              <a:tailEnd/>
            </a:ln>
          </p:spPr>
          <p:txBody>
            <a:bodyPr/>
            <a:lstStyle/>
            <a:p>
              <a:endParaRPr lang="en-US"/>
            </a:p>
          </p:txBody>
        </p:sp>
        <p:sp>
          <p:nvSpPr>
            <p:cNvPr id="15464" name="Freeform 1123"/>
            <p:cNvSpPr>
              <a:spLocks/>
            </p:cNvSpPr>
            <p:nvPr/>
          </p:nvSpPr>
          <p:spPr bwMode="auto">
            <a:xfrm>
              <a:off x="5967" y="3252"/>
              <a:ext cx="66" cy="91"/>
            </a:xfrm>
            <a:custGeom>
              <a:avLst/>
              <a:gdLst>
                <a:gd name="T0" fmla="*/ 19 w 66"/>
                <a:gd name="T1" fmla="*/ 0 h 91"/>
                <a:gd name="T2" fmla="*/ 19 w 66"/>
                <a:gd name="T3" fmla="*/ 0 h 91"/>
                <a:gd name="T4" fmla="*/ 0 w 66"/>
                <a:gd name="T5" fmla="*/ 1 h 91"/>
                <a:gd name="T6" fmla="*/ 30 w 66"/>
                <a:gd name="T7" fmla="*/ 30 h 91"/>
                <a:gd name="T8" fmla="*/ 30 w 66"/>
                <a:gd name="T9" fmla="*/ 47 h 91"/>
                <a:gd name="T10" fmla="*/ 23 w 66"/>
                <a:gd name="T11" fmla="*/ 90 h 91"/>
                <a:gd name="T12" fmla="*/ 37 w 66"/>
                <a:gd name="T13" fmla="*/ 58 h 91"/>
                <a:gd name="T14" fmla="*/ 65 w 66"/>
                <a:gd name="T15" fmla="*/ 44 h 91"/>
                <a:gd name="T16" fmla="*/ 65 w 66"/>
                <a:gd name="T17" fmla="*/ 18 h 91"/>
                <a:gd name="T18" fmla="*/ 19 w 66"/>
                <a:gd name="T19" fmla="*/ 0 h 91"/>
                <a:gd name="T20" fmla="*/ 19 w 66"/>
                <a:gd name="T21" fmla="*/ 0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91"/>
                <a:gd name="T35" fmla="*/ 66 w 66"/>
                <a:gd name="T36" fmla="*/ 91 h 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91">
                  <a:moveTo>
                    <a:pt x="19" y="0"/>
                  </a:moveTo>
                  <a:lnTo>
                    <a:pt x="19" y="0"/>
                  </a:lnTo>
                  <a:lnTo>
                    <a:pt x="0" y="1"/>
                  </a:lnTo>
                  <a:lnTo>
                    <a:pt x="30" y="30"/>
                  </a:lnTo>
                  <a:lnTo>
                    <a:pt x="30" y="47"/>
                  </a:lnTo>
                  <a:lnTo>
                    <a:pt x="23" y="90"/>
                  </a:lnTo>
                  <a:lnTo>
                    <a:pt x="37" y="58"/>
                  </a:lnTo>
                  <a:lnTo>
                    <a:pt x="65" y="44"/>
                  </a:lnTo>
                  <a:lnTo>
                    <a:pt x="65" y="18"/>
                  </a:lnTo>
                  <a:lnTo>
                    <a:pt x="19" y="0"/>
                  </a:lnTo>
                </a:path>
              </a:pathLst>
            </a:custGeom>
            <a:solidFill>
              <a:srgbClr val="000000"/>
            </a:solidFill>
            <a:ln w="12700" cap="rnd">
              <a:solidFill>
                <a:srgbClr val="000000"/>
              </a:solidFill>
              <a:round/>
              <a:headEnd/>
              <a:tailEnd/>
            </a:ln>
          </p:spPr>
          <p:txBody>
            <a:bodyPr/>
            <a:lstStyle/>
            <a:p>
              <a:endParaRPr lang="en-US"/>
            </a:p>
          </p:txBody>
        </p:sp>
        <p:sp>
          <p:nvSpPr>
            <p:cNvPr id="15465" name="Freeform 1124"/>
            <p:cNvSpPr>
              <a:spLocks/>
            </p:cNvSpPr>
            <p:nvPr/>
          </p:nvSpPr>
          <p:spPr bwMode="auto">
            <a:xfrm>
              <a:off x="6036" y="3227"/>
              <a:ext cx="21" cy="44"/>
            </a:xfrm>
            <a:custGeom>
              <a:avLst/>
              <a:gdLst>
                <a:gd name="T0" fmla="*/ 0 w 21"/>
                <a:gd name="T1" fmla="*/ 0 h 44"/>
                <a:gd name="T2" fmla="*/ 0 w 21"/>
                <a:gd name="T3" fmla="*/ 0 h 44"/>
                <a:gd name="T4" fmla="*/ 20 w 21"/>
                <a:gd name="T5" fmla="*/ 43 h 44"/>
                <a:gd name="T6" fmla="*/ 20 w 21"/>
                <a:gd name="T7" fmla="*/ 33 h 44"/>
                <a:gd name="T8" fmla="*/ 6 w 21"/>
                <a:gd name="T9" fmla="*/ 0 h 44"/>
                <a:gd name="T10" fmla="*/ 0 w 21"/>
                <a:gd name="T11" fmla="*/ 0 h 44"/>
                <a:gd name="T12" fmla="*/ 0 w 21"/>
                <a:gd name="T13" fmla="*/ 0 h 44"/>
                <a:gd name="T14" fmla="*/ 0 60000 65536"/>
                <a:gd name="T15" fmla="*/ 0 60000 65536"/>
                <a:gd name="T16" fmla="*/ 0 60000 65536"/>
                <a:gd name="T17" fmla="*/ 0 60000 65536"/>
                <a:gd name="T18" fmla="*/ 0 60000 65536"/>
                <a:gd name="T19" fmla="*/ 0 60000 65536"/>
                <a:gd name="T20" fmla="*/ 0 60000 65536"/>
                <a:gd name="T21" fmla="*/ 0 w 21"/>
                <a:gd name="T22" fmla="*/ 0 h 44"/>
                <a:gd name="T23" fmla="*/ 21 w 21"/>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4">
                  <a:moveTo>
                    <a:pt x="0" y="0"/>
                  </a:moveTo>
                  <a:lnTo>
                    <a:pt x="0" y="0"/>
                  </a:lnTo>
                  <a:lnTo>
                    <a:pt x="20" y="43"/>
                  </a:lnTo>
                  <a:lnTo>
                    <a:pt x="20" y="33"/>
                  </a:lnTo>
                  <a:lnTo>
                    <a:pt x="6" y="0"/>
                  </a:lnTo>
                  <a:lnTo>
                    <a:pt x="0" y="0"/>
                  </a:lnTo>
                </a:path>
              </a:pathLst>
            </a:custGeom>
            <a:solidFill>
              <a:srgbClr val="000000"/>
            </a:solidFill>
            <a:ln w="12700" cap="rnd">
              <a:solidFill>
                <a:srgbClr val="000000"/>
              </a:solidFill>
              <a:round/>
              <a:headEnd/>
              <a:tailEnd/>
            </a:ln>
          </p:spPr>
          <p:txBody>
            <a:bodyPr/>
            <a:lstStyle/>
            <a:p>
              <a:endParaRPr lang="en-US"/>
            </a:p>
          </p:txBody>
        </p:sp>
        <p:sp>
          <p:nvSpPr>
            <p:cNvPr id="15466" name="Freeform 1125"/>
            <p:cNvSpPr>
              <a:spLocks/>
            </p:cNvSpPr>
            <p:nvPr/>
          </p:nvSpPr>
          <p:spPr bwMode="auto">
            <a:xfrm>
              <a:off x="6008" y="3319"/>
              <a:ext cx="46" cy="46"/>
            </a:xfrm>
            <a:custGeom>
              <a:avLst/>
              <a:gdLst>
                <a:gd name="T0" fmla="*/ 45 w 46"/>
                <a:gd name="T1" fmla="*/ 0 h 46"/>
                <a:gd name="T2" fmla="*/ 45 w 46"/>
                <a:gd name="T3" fmla="*/ 0 h 46"/>
                <a:gd name="T4" fmla="*/ 0 w 46"/>
                <a:gd name="T5" fmla="*/ 45 h 46"/>
                <a:gd name="T6" fmla="*/ 20 w 46"/>
                <a:gd name="T7" fmla="*/ 12 h 46"/>
                <a:gd name="T8" fmla="*/ 45 w 46"/>
                <a:gd name="T9" fmla="*/ 0 h 46"/>
                <a:gd name="T10" fmla="*/ 45 w 46"/>
                <a:gd name="T11" fmla="*/ 0 h 46"/>
                <a:gd name="T12" fmla="*/ 0 60000 65536"/>
                <a:gd name="T13" fmla="*/ 0 60000 65536"/>
                <a:gd name="T14" fmla="*/ 0 60000 65536"/>
                <a:gd name="T15" fmla="*/ 0 60000 65536"/>
                <a:gd name="T16" fmla="*/ 0 60000 65536"/>
                <a:gd name="T17" fmla="*/ 0 60000 65536"/>
                <a:gd name="T18" fmla="*/ 0 w 46"/>
                <a:gd name="T19" fmla="*/ 0 h 46"/>
                <a:gd name="T20" fmla="*/ 46 w 46"/>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6" h="46">
                  <a:moveTo>
                    <a:pt x="45" y="0"/>
                  </a:moveTo>
                  <a:lnTo>
                    <a:pt x="45" y="0"/>
                  </a:lnTo>
                  <a:lnTo>
                    <a:pt x="0" y="45"/>
                  </a:lnTo>
                  <a:lnTo>
                    <a:pt x="20" y="12"/>
                  </a:lnTo>
                  <a:lnTo>
                    <a:pt x="45" y="0"/>
                  </a:lnTo>
                </a:path>
              </a:pathLst>
            </a:custGeom>
            <a:solidFill>
              <a:srgbClr val="000000"/>
            </a:solidFill>
            <a:ln w="12700" cap="rnd">
              <a:solidFill>
                <a:srgbClr val="000000"/>
              </a:solidFill>
              <a:round/>
              <a:headEnd/>
              <a:tailEnd/>
            </a:ln>
          </p:spPr>
          <p:txBody>
            <a:bodyPr/>
            <a:lstStyle/>
            <a:p>
              <a:endParaRPr lang="en-US"/>
            </a:p>
          </p:txBody>
        </p:sp>
        <p:sp>
          <p:nvSpPr>
            <p:cNvPr id="15467" name="Freeform 1126"/>
            <p:cNvSpPr>
              <a:spLocks/>
            </p:cNvSpPr>
            <p:nvPr/>
          </p:nvSpPr>
          <p:spPr bwMode="auto">
            <a:xfrm>
              <a:off x="5594" y="3202"/>
              <a:ext cx="139" cy="213"/>
            </a:xfrm>
            <a:custGeom>
              <a:avLst/>
              <a:gdLst>
                <a:gd name="T0" fmla="*/ 8 w 139"/>
                <a:gd name="T1" fmla="*/ 0 h 213"/>
                <a:gd name="T2" fmla="*/ 8 w 139"/>
                <a:gd name="T3" fmla="*/ 0 h 213"/>
                <a:gd name="T4" fmla="*/ 13 w 139"/>
                <a:gd name="T5" fmla="*/ 22 h 213"/>
                <a:gd name="T6" fmla="*/ 32 w 139"/>
                <a:gd name="T7" fmla="*/ 42 h 213"/>
                <a:gd name="T8" fmla="*/ 82 w 139"/>
                <a:gd name="T9" fmla="*/ 50 h 213"/>
                <a:gd name="T10" fmla="*/ 112 w 139"/>
                <a:gd name="T11" fmla="*/ 73 h 213"/>
                <a:gd name="T12" fmla="*/ 79 w 139"/>
                <a:gd name="T13" fmla="*/ 68 h 213"/>
                <a:gd name="T14" fmla="*/ 102 w 139"/>
                <a:gd name="T15" fmla="*/ 97 h 213"/>
                <a:gd name="T16" fmla="*/ 138 w 139"/>
                <a:gd name="T17" fmla="*/ 97 h 213"/>
                <a:gd name="T18" fmla="*/ 124 w 139"/>
                <a:gd name="T19" fmla="*/ 104 h 213"/>
                <a:gd name="T20" fmla="*/ 87 w 139"/>
                <a:gd name="T21" fmla="*/ 104 h 213"/>
                <a:gd name="T22" fmla="*/ 87 w 139"/>
                <a:gd name="T23" fmla="*/ 90 h 213"/>
                <a:gd name="T24" fmla="*/ 69 w 139"/>
                <a:gd name="T25" fmla="*/ 68 h 213"/>
                <a:gd name="T26" fmla="*/ 45 w 139"/>
                <a:gd name="T27" fmla="*/ 65 h 213"/>
                <a:gd name="T28" fmla="*/ 30 w 139"/>
                <a:gd name="T29" fmla="*/ 56 h 213"/>
                <a:gd name="T30" fmla="*/ 0 w 139"/>
                <a:gd name="T31" fmla="*/ 212 h 213"/>
                <a:gd name="T32" fmla="*/ 28 w 139"/>
                <a:gd name="T33" fmla="*/ 46 h 213"/>
                <a:gd name="T34" fmla="*/ 8 w 139"/>
                <a:gd name="T35" fmla="*/ 22 h 213"/>
                <a:gd name="T36" fmla="*/ 8 w 139"/>
                <a:gd name="T37" fmla="*/ 0 h 213"/>
                <a:gd name="T38" fmla="*/ 8 w 139"/>
                <a:gd name="T39" fmla="*/ 0 h 2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
                <a:gd name="T61" fmla="*/ 0 h 213"/>
                <a:gd name="T62" fmla="*/ 139 w 139"/>
                <a:gd name="T63" fmla="*/ 213 h 2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 h="213">
                  <a:moveTo>
                    <a:pt x="8" y="0"/>
                  </a:moveTo>
                  <a:lnTo>
                    <a:pt x="8" y="0"/>
                  </a:lnTo>
                  <a:lnTo>
                    <a:pt x="13" y="22"/>
                  </a:lnTo>
                  <a:lnTo>
                    <a:pt x="32" y="42"/>
                  </a:lnTo>
                  <a:lnTo>
                    <a:pt x="82" y="50"/>
                  </a:lnTo>
                  <a:lnTo>
                    <a:pt x="112" y="73"/>
                  </a:lnTo>
                  <a:lnTo>
                    <a:pt x="79" y="68"/>
                  </a:lnTo>
                  <a:lnTo>
                    <a:pt x="102" y="97"/>
                  </a:lnTo>
                  <a:lnTo>
                    <a:pt x="138" y="97"/>
                  </a:lnTo>
                  <a:lnTo>
                    <a:pt x="124" y="104"/>
                  </a:lnTo>
                  <a:lnTo>
                    <a:pt x="87" y="104"/>
                  </a:lnTo>
                  <a:lnTo>
                    <a:pt x="87" y="90"/>
                  </a:lnTo>
                  <a:lnTo>
                    <a:pt x="69" y="68"/>
                  </a:lnTo>
                  <a:lnTo>
                    <a:pt x="45" y="65"/>
                  </a:lnTo>
                  <a:lnTo>
                    <a:pt x="30" y="56"/>
                  </a:lnTo>
                  <a:lnTo>
                    <a:pt x="0" y="212"/>
                  </a:lnTo>
                  <a:lnTo>
                    <a:pt x="28" y="46"/>
                  </a:lnTo>
                  <a:lnTo>
                    <a:pt x="8" y="22"/>
                  </a:lnTo>
                  <a:lnTo>
                    <a:pt x="8" y="0"/>
                  </a:lnTo>
                </a:path>
              </a:pathLst>
            </a:custGeom>
            <a:solidFill>
              <a:srgbClr val="000000"/>
            </a:solidFill>
            <a:ln w="12700" cap="rnd">
              <a:solidFill>
                <a:srgbClr val="000000"/>
              </a:solidFill>
              <a:round/>
              <a:headEnd/>
              <a:tailEnd/>
            </a:ln>
          </p:spPr>
          <p:txBody>
            <a:bodyPr/>
            <a:lstStyle/>
            <a:p>
              <a:endParaRPr lang="en-US"/>
            </a:p>
          </p:txBody>
        </p:sp>
        <p:sp>
          <p:nvSpPr>
            <p:cNvPr id="15468" name="Freeform 1127"/>
            <p:cNvSpPr>
              <a:spLocks/>
            </p:cNvSpPr>
            <p:nvPr/>
          </p:nvSpPr>
          <p:spPr bwMode="auto">
            <a:xfrm>
              <a:off x="5594" y="3410"/>
              <a:ext cx="147" cy="89"/>
            </a:xfrm>
            <a:custGeom>
              <a:avLst/>
              <a:gdLst>
                <a:gd name="T0" fmla="*/ 2 w 147"/>
                <a:gd name="T1" fmla="*/ 0 h 89"/>
                <a:gd name="T2" fmla="*/ 2 w 147"/>
                <a:gd name="T3" fmla="*/ 0 h 89"/>
                <a:gd name="T4" fmla="*/ 20 w 147"/>
                <a:gd name="T5" fmla="*/ 12 h 89"/>
                <a:gd name="T6" fmla="*/ 45 w 147"/>
                <a:gd name="T7" fmla="*/ 12 h 89"/>
                <a:gd name="T8" fmla="*/ 74 w 147"/>
                <a:gd name="T9" fmla="*/ 6 h 89"/>
                <a:gd name="T10" fmla="*/ 110 w 147"/>
                <a:gd name="T11" fmla="*/ 6 h 89"/>
                <a:gd name="T12" fmla="*/ 90 w 147"/>
                <a:gd name="T13" fmla="*/ 19 h 89"/>
                <a:gd name="T14" fmla="*/ 100 w 147"/>
                <a:gd name="T15" fmla="*/ 42 h 89"/>
                <a:gd name="T16" fmla="*/ 104 w 147"/>
                <a:gd name="T17" fmla="*/ 68 h 89"/>
                <a:gd name="T18" fmla="*/ 122 w 147"/>
                <a:gd name="T19" fmla="*/ 84 h 89"/>
                <a:gd name="T20" fmla="*/ 146 w 147"/>
                <a:gd name="T21" fmla="*/ 88 h 89"/>
                <a:gd name="T22" fmla="*/ 110 w 147"/>
                <a:gd name="T23" fmla="*/ 88 h 89"/>
                <a:gd name="T24" fmla="*/ 92 w 147"/>
                <a:gd name="T25" fmla="*/ 71 h 89"/>
                <a:gd name="T26" fmla="*/ 92 w 147"/>
                <a:gd name="T27" fmla="*/ 48 h 89"/>
                <a:gd name="T28" fmla="*/ 74 w 147"/>
                <a:gd name="T29" fmla="*/ 15 h 89"/>
                <a:gd name="T30" fmla="*/ 15 w 147"/>
                <a:gd name="T31" fmla="*/ 15 h 89"/>
                <a:gd name="T32" fmla="*/ 0 w 147"/>
                <a:gd name="T33" fmla="*/ 4 h 89"/>
                <a:gd name="T34" fmla="*/ 2 w 147"/>
                <a:gd name="T35" fmla="*/ 0 h 89"/>
                <a:gd name="T36" fmla="*/ 2 w 147"/>
                <a:gd name="T37" fmla="*/ 0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7"/>
                <a:gd name="T58" fmla="*/ 0 h 89"/>
                <a:gd name="T59" fmla="*/ 147 w 147"/>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7" h="89">
                  <a:moveTo>
                    <a:pt x="2" y="0"/>
                  </a:moveTo>
                  <a:lnTo>
                    <a:pt x="2" y="0"/>
                  </a:lnTo>
                  <a:lnTo>
                    <a:pt x="20" y="12"/>
                  </a:lnTo>
                  <a:lnTo>
                    <a:pt x="45" y="12"/>
                  </a:lnTo>
                  <a:lnTo>
                    <a:pt x="74" y="6"/>
                  </a:lnTo>
                  <a:lnTo>
                    <a:pt x="110" y="6"/>
                  </a:lnTo>
                  <a:lnTo>
                    <a:pt x="90" y="19"/>
                  </a:lnTo>
                  <a:lnTo>
                    <a:pt x="100" y="42"/>
                  </a:lnTo>
                  <a:lnTo>
                    <a:pt x="104" y="68"/>
                  </a:lnTo>
                  <a:lnTo>
                    <a:pt x="122" y="84"/>
                  </a:lnTo>
                  <a:lnTo>
                    <a:pt x="146" y="88"/>
                  </a:lnTo>
                  <a:lnTo>
                    <a:pt x="110" y="88"/>
                  </a:lnTo>
                  <a:lnTo>
                    <a:pt x="92" y="71"/>
                  </a:lnTo>
                  <a:lnTo>
                    <a:pt x="92" y="48"/>
                  </a:lnTo>
                  <a:lnTo>
                    <a:pt x="74" y="15"/>
                  </a:lnTo>
                  <a:lnTo>
                    <a:pt x="15" y="15"/>
                  </a:lnTo>
                  <a:lnTo>
                    <a:pt x="0" y="4"/>
                  </a:lnTo>
                  <a:lnTo>
                    <a:pt x="2" y="0"/>
                  </a:lnTo>
                </a:path>
              </a:pathLst>
            </a:custGeom>
            <a:solidFill>
              <a:srgbClr val="000000"/>
            </a:solidFill>
            <a:ln w="12700" cap="rnd">
              <a:solidFill>
                <a:srgbClr val="000000"/>
              </a:solidFill>
              <a:round/>
              <a:headEnd/>
              <a:tailEnd/>
            </a:ln>
          </p:spPr>
          <p:txBody>
            <a:bodyPr/>
            <a:lstStyle/>
            <a:p>
              <a:endParaRPr lang="en-US"/>
            </a:p>
          </p:txBody>
        </p:sp>
        <p:sp>
          <p:nvSpPr>
            <p:cNvPr id="15469" name="Freeform 1128"/>
            <p:cNvSpPr>
              <a:spLocks/>
            </p:cNvSpPr>
            <p:nvPr/>
          </p:nvSpPr>
          <p:spPr bwMode="auto">
            <a:xfrm>
              <a:off x="5727" y="3414"/>
              <a:ext cx="428" cy="239"/>
            </a:xfrm>
            <a:custGeom>
              <a:avLst/>
              <a:gdLst>
                <a:gd name="T0" fmla="*/ 0 w 428"/>
                <a:gd name="T1" fmla="*/ 118 h 239"/>
                <a:gd name="T2" fmla="*/ 0 w 428"/>
                <a:gd name="T3" fmla="*/ 118 h 239"/>
                <a:gd name="T4" fmla="*/ 8 w 428"/>
                <a:gd name="T5" fmla="*/ 129 h 239"/>
                <a:gd name="T6" fmla="*/ 18 w 428"/>
                <a:gd name="T7" fmla="*/ 129 h 239"/>
                <a:gd name="T8" fmla="*/ 23 w 428"/>
                <a:gd name="T9" fmla="*/ 138 h 239"/>
                <a:gd name="T10" fmla="*/ 23 w 428"/>
                <a:gd name="T11" fmla="*/ 184 h 239"/>
                <a:gd name="T12" fmla="*/ 41 w 428"/>
                <a:gd name="T13" fmla="*/ 206 h 239"/>
                <a:gd name="T14" fmla="*/ 61 w 428"/>
                <a:gd name="T15" fmla="*/ 212 h 239"/>
                <a:gd name="T16" fmla="*/ 90 w 428"/>
                <a:gd name="T17" fmla="*/ 212 h 239"/>
                <a:gd name="T18" fmla="*/ 116 w 428"/>
                <a:gd name="T19" fmla="*/ 200 h 239"/>
                <a:gd name="T20" fmla="*/ 135 w 428"/>
                <a:gd name="T21" fmla="*/ 187 h 239"/>
                <a:gd name="T22" fmla="*/ 155 w 428"/>
                <a:gd name="T23" fmla="*/ 187 h 239"/>
                <a:gd name="T24" fmla="*/ 186 w 428"/>
                <a:gd name="T25" fmla="*/ 212 h 239"/>
                <a:gd name="T26" fmla="*/ 227 w 428"/>
                <a:gd name="T27" fmla="*/ 228 h 239"/>
                <a:gd name="T28" fmla="*/ 238 w 428"/>
                <a:gd name="T29" fmla="*/ 238 h 239"/>
                <a:gd name="T30" fmla="*/ 269 w 428"/>
                <a:gd name="T31" fmla="*/ 174 h 239"/>
                <a:gd name="T32" fmla="*/ 285 w 428"/>
                <a:gd name="T33" fmla="*/ 148 h 239"/>
                <a:gd name="T34" fmla="*/ 345 w 428"/>
                <a:gd name="T35" fmla="*/ 100 h 239"/>
                <a:gd name="T36" fmla="*/ 427 w 428"/>
                <a:gd name="T37" fmla="*/ 11 h 239"/>
                <a:gd name="T38" fmla="*/ 338 w 428"/>
                <a:gd name="T39" fmla="*/ 100 h 239"/>
                <a:gd name="T40" fmla="*/ 273 w 428"/>
                <a:gd name="T41" fmla="*/ 145 h 239"/>
                <a:gd name="T42" fmla="*/ 248 w 428"/>
                <a:gd name="T43" fmla="*/ 174 h 239"/>
                <a:gd name="T44" fmla="*/ 235 w 428"/>
                <a:gd name="T45" fmla="*/ 171 h 239"/>
                <a:gd name="T46" fmla="*/ 214 w 428"/>
                <a:gd name="T47" fmla="*/ 176 h 239"/>
                <a:gd name="T48" fmla="*/ 244 w 428"/>
                <a:gd name="T49" fmla="*/ 0 h 239"/>
                <a:gd name="T50" fmla="*/ 225 w 428"/>
                <a:gd name="T51" fmla="*/ 48 h 239"/>
                <a:gd name="T52" fmla="*/ 151 w 428"/>
                <a:gd name="T53" fmla="*/ 109 h 239"/>
                <a:gd name="T54" fmla="*/ 151 w 428"/>
                <a:gd name="T55" fmla="*/ 157 h 239"/>
                <a:gd name="T56" fmla="*/ 121 w 428"/>
                <a:gd name="T57" fmla="*/ 180 h 239"/>
                <a:gd name="T58" fmla="*/ 106 w 428"/>
                <a:gd name="T59" fmla="*/ 126 h 239"/>
                <a:gd name="T60" fmla="*/ 106 w 428"/>
                <a:gd name="T61" fmla="*/ 157 h 239"/>
                <a:gd name="T62" fmla="*/ 61 w 428"/>
                <a:gd name="T63" fmla="*/ 194 h 239"/>
                <a:gd name="T64" fmla="*/ 36 w 428"/>
                <a:gd name="T65" fmla="*/ 180 h 239"/>
                <a:gd name="T66" fmla="*/ 29 w 428"/>
                <a:gd name="T67" fmla="*/ 129 h 239"/>
                <a:gd name="T68" fmla="*/ 18 w 428"/>
                <a:gd name="T69" fmla="*/ 118 h 239"/>
                <a:gd name="T70" fmla="*/ 0 w 428"/>
                <a:gd name="T71" fmla="*/ 118 h 239"/>
                <a:gd name="T72" fmla="*/ 0 w 428"/>
                <a:gd name="T73" fmla="*/ 118 h 2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8"/>
                <a:gd name="T112" fmla="*/ 0 h 239"/>
                <a:gd name="T113" fmla="*/ 428 w 428"/>
                <a:gd name="T114" fmla="*/ 239 h 2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8" h="239">
                  <a:moveTo>
                    <a:pt x="0" y="118"/>
                  </a:moveTo>
                  <a:lnTo>
                    <a:pt x="0" y="118"/>
                  </a:lnTo>
                  <a:lnTo>
                    <a:pt x="8" y="129"/>
                  </a:lnTo>
                  <a:lnTo>
                    <a:pt x="18" y="129"/>
                  </a:lnTo>
                  <a:lnTo>
                    <a:pt x="23" y="138"/>
                  </a:lnTo>
                  <a:lnTo>
                    <a:pt x="23" y="184"/>
                  </a:lnTo>
                  <a:lnTo>
                    <a:pt x="41" y="206"/>
                  </a:lnTo>
                  <a:lnTo>
                    <a:pt x="61" y="212"/>
                  </a:lnTo>
                  <a:lnTo>
                    <a:pt x="90" y="212"/>
                  </a:lnTo>
                  <a:lnTo>
                    <a:pt x="116" y="200"/>
                  </a:lnTo>
                  <a:lnTo>
                    <a:pt x="135" y="187"/>
                  </a:lnTo>
                  <a:lnTo>
                    <a:pt x="155" y="187"/>
                  </a:lnTo>
                  <a:lnTo>
                    <a:pt x="186" y="212"/>
                  </a:lnTo>
                  <a:lnTo>
                    <a:pt x="227" y="228"/>
                  </a:lnTo>
                  <a:lnTo>
                    <a:pt x="238" y="238"/>
                  </a:lnTo>
                  <a:lnTo>
                    <a:pt x="269" y="174"/>
                  </a:lnTo>
                  <a:lnTo>
                    <a:pt x="285" y="148"/>
                  </a:lnTo>
                  <a:lnTo>
                    <a:pt x="345" y="100"/>
                  </a:lnTo>
                  <a:lnTo>
                    <a:pt x="427" y="11"/>
                  </a:lnTo>
                  <a:lnTo>
                    <a:pt x="338" y="100"/>
                  </a:lnTo>
                  <a:lnTo>
                    <a:pt x="273" y="145"/>
                  </a:lnTo>
                  <a:lnTo>
                    <a:pt x="248" y="174"/>
                  </a:lnTo>
                  <a:lnTo>
                    <a:pt x="235" y="171"/>
                  </a:lnTo>
                  <a:lnTo>
                    <a:pt x="214" y="176"/>
                  </a:lnTo>
                  <a:lnTo>
                    <a:pt x="244" y="0"/>
                  </a:lnTo>
                  <a:lnTo>
                    <a:pt x="225" y="48"/>
                  </a:lnTo>
                  <a:lnTo>
                    <a:pt x="151" y="109"/>
                  </a:lnTo>
                  <a:lnTo>
                    <a:pt x="151" y="157"/>
                  </a:lnTo>
                  <a:lnTo>
                    <a:pt x="121" y="180"/>
                  </a:lnTo>
                  <a:lnTo>
                    <a:pt x="106" y="126"/>
                  </a:lnTo>
                  <a:lnTo>
                    <a:pt x="106" y="157"/>
                  </a:lnTo>
                  <a:lnTo>
                    <a:pt x="61" y="194"/>
                  </a:lnTo>
                  <a:lnTo>
                    <a:pt x="36" y="180"/>
                  </a:lnTo>
                  <a:lnTo>
                    <a:pt x="29" y="129"/>
                  </a:lnTo>
                  <a:lnTo>
                    <a:pt x="18" y="118"/>
                  </a:lnTo>
                  <a:lnTo>
                    <a:pt x="0" y="118"/>
                  </a:lnTo>
                </a:path>
              </a:pathLst>
            </a:custGeom>
            <a:solidFill>
              <a:srgbClr val="000000"/>
            </a:solidFill>
            <a:ln w="12700" cap="rnd">
              <a:solidFill>
                <a:srgbClr val="000000"/>
              </a:solidFill>
              <a:round/>
              <a:headEnd/>
              <a:tailEnd/>
            </a:ln>
          </p:spPr>
          <p:txBody>
            <a:bodyPr/>
            <a:lstStyle/>
            <a:p>
              <a:endParaRPr lang="en-US"/>
            </a:p>
          </p:txBody>
        </p:sp>
        <p:sp>
          <p:nvSpPr>
            <p:cNvPr id="15470" name="Freeform 1129"/>
            <p:cNvSpPr>
              <a:spLocks/>
            </p:cNvSpPr>
            <p:nvPr/>
          </p:nvSpPr>
          <p:spPr bwMode="auto">
            <a:xfrm>
              <a:off x="5795" y="3645"/>
              <a:ext cx="186" cy="469"/>
            </a:xfrm>
            <a:custGeom>
              <a:avLst/>
              <a:gdLst>
                <a:gd name="T0" fmla="*/ 163 w 186"/>
                <a:gd name="T1" fmla="*/ 101 h 469"/>
                <a:gd name="T2" fmla="*/ 163 w 186"/>
                <a:gd name="T3" fmla="*/ 101 h 469"/>
                <a:gd name="T4" fmla="*/ 148 w 186"/>
                <a:gd name="T5" fmla="*/ 121 h 469"/>
                <a:gd name="T6" fmla="*/ 113 w 186"/>
                <a:gd name="T7" fmla="*/ 139 h 469"/>
                <a:gd name="T8" fmla="*/ 119 w 186"/>
                <a:gd name="T9" fmla="*/ 177 h 469"/>
                <a:gd name="T10" fmla="*/ 117 w 186"/>
                <a:gd name="T11" fmla="*/ 221 h 469"/>
                <a:gd name="T12" fmla="*/ 82 w 186"/>
                <a:gd name="T13" fmla="*/ 317 h 469"/>
                <a:gd name="T14" fmla="*/ 48 w 186"/>
                <a:gd name="T15" fmla="*/ 410 h 469"/>
                <a:gd name="T16" fmla="*/ 7 w 186"/>
                <a:gd name="T17" fmla="*/ 453 h 469"/>
                <a:gd name="T18" fmla="*/ 0 w 186"/>
                <a:gd name="T19" fmla="*/ 468 h 469"/>
                <a:gd name="T20" fmla="*/ 28 w 186"/>
                <a:gd name="T21" fmla="*/ 354 h 469"/>
                <a:gd name="T22" fmla="*/ 90 w 186"/>
                <a:gd name="T23" fmla="*/ 165 h 469"/>
                <a:gd name="T24" fmla="*/ 32 w 186"/>
                <a:gd name="T25" fmla="*/ 357 h 469"/>
                <a:gd name="T26" fmla="*/ 19 w 186"/>
                <a:gd name="T27" fmla="*/ 435 h 469"/>
                <a:gd name="T28" fmla="*/ 38 w 186"/>
                <a:gd name="T29" fmla="*/ 404 h 469"/>
                <a:gd name="T30" fmla="*/ 107 w 186"/>
                <a:gd name="T31" fmla="*/ 198 h 469"/>
                <a:gd name="T32" fmla="*/ 103 w 186"/>
                <a:gd name="T33" fmla="*/ 139 h 469"/>
                <a:gd name="T34" fmla="*/ 94 w 186"/>
                <a:gd name="T35" fmla="*/ 151 h 469"/>
                <a:gd name="T36" fmla="*/ 103 w 186"/>
                <a:gd name="T37" fmla="*/ 133 h 469"/>
                <a:gd name="T38" fmla="*/ 109 w 186"/>
                <a:gd name="T39" fmla="*/ 121 h 469"/>
                <a:gd name="T40" fmla="*/ 113 w 186"/>
                <a:gd name="T41" fmla="*/ 105 h 469"/>
                <a:gd name="T42" fmla="*/ 130 w 186"/>
                <a:gd name="T43" fmla="*/ 65 h 469"/>
                <a:gd name="T44" fmla="*/ 119 w 186"/>
                <a:gd name="T45" fmla="*/ 101 h 469"/>
                <a:gd name="T46" fmla="*/ 148 w 186"/>
                <a:gd name="T47" fmla="*/ 75 h 469"/>
                <a:gd name="T48" fmla="*/ 154 w 186"/>
                <a:gd name="T49" fmla="*/ 49 h 469"/>
                <a:gd name="T50" fmla="*/ 151 w 186"/>
                <a:gd name="T51" fmla="*/ 35 h 469"/>
                <a:gd name="T52" fmla="*/ 139 w 186"/>
                <a:gd name="T53" fmla="*/ 51 h 469"/>
                <a:gd name="T54" fmla="*/ 147 w 186"/>
                <a:gd name="T55" fmla="*/ 25 h 469"/>
                <a:gd name="T56" fmla="*/ 163 w 186"/>
                <a:gd name="T57" fmla="*/ 0 h 469"/>
                <a:gd name="T58" fmla="*/ 170 w 186"/>
                <a:gd name="T59" fmla="*/ 10 h 469"/>
                <a:gd name="T60" fmla="*/ 161 w 186"/>
                <a:gd name="T61" fmla="*/ 37 h 469"/>
                <a:gd name="T62" fmla="*/ 163 w 186"/>
                <a:gd name="T63" fmla="*/ 65 h 469"/>
                <a:gd name="T64" fmla="*/ 177 w 186"/>
                <a:gd name="T65" fmla="*/ 106 h 469"/>
                <a:gd name="T66" fmla="*/ 185 w 186"/>
                <a:gd name="T67" fmla="*/ 210 h 469"/>
                <a:gd name="T68" fmla="*/ 173 w 186"/>
                <a:gd name="T69" fmla="*/ 121 h 469"/>
                <a:gd name="T70" fmla="*/ 170 w 186"/>
                <a:gd name="T71" fmla="*/ 105 h 469"/>
                <a:gd name="T72" fmla="*/ 163 w 186"/>
                <a:gd name="T73" fmla="*/ 101 h 469"/>
                <a:gd name="T74" fmla="*/ 163 w 186"/>
                <a:gd name="T75" fmla="*/ 101 h 4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6"/>
                <a:gd name="T115" fmla="*/ 0 h 469"/>
                <a:gd name="T116" fmla="*/ 186 w 186"/>
                <a:gd name="T117" fmla="*/ 469 h 4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6" h="469">
                  <a:moveTo>
                    <a:pt x="163" y="101"/>
                  </a:moveTo>
                  <a:lnTo>
                    <a:pt x="163" y="101"/>
                  </a:lnTo>
                  <a:lnTo>
                    <a:pt x="148" y="121"/>
                  </a:lnTo>
                  <a:lnTo>
                    <a:pt x="113" y="139"/>
                  </a:lnTo>
                  <a:lnTo>
                    <a:pt x="119" y="177"/>
                  </a:lnTo>
                  <a:lnTo>
                    <a:pt x="117" y="221"/>
                  </a:lnTo>
                  <a:lnTo>
                    <a:pt x="82" y="317"/>
                  </a:lnTo>
                  <a:lnTo>
                    <a:pt x="48" y="410"/>
                  </a:lnTo>
                  <a:lnTo>
                    <a:pt x="7" y="453"/>
                  </a:lnTo>
                  <a:lnTo>
                    <a:pt x="0" y="468"/>
                  </a:lnTo>
                  <a:lnTo>
                    <a:pt x="28" y="354"/>
                  </a:lnTo>
                  <a:lnTo>
                    <a:pt x="90" y="165"/>
                  </a:lnTo>
                  <a:lnTo>
                    <a:pt x="32" y="357"/>
                  </a:lnTo>
                  <a:lnTo>
                    <a:pt x="19" y="435"/>
                  </a:lnTo>
                  <a:lnTo>
                    <a:pt x="38" y="404"/>
                  </a:lnTo>
                  <a:lnTo>
                    <a:pt x="107" y="198"/>
                  </a:lnTo>
                  <a:lnTo>
                    <a:pt x="103" y="139"/>
                  </a:lnTo>
                  <a:lnTo>
                    <a:pt x="94" y="151"/>
                  </a:lnTo>
                  <a:lnTo>
                    <a:pt x="103" y="133"/>
                  </a:lnTo>
                  <a:lnTo>
                    <a:pt x="109" y="121"/>
                  </a:lnTo>
                  <a:lnTo>
                    <a:pt x="113" y="105"/>
                  </a:lnTo>
                  <a:lnTo>
                    <a:pt x="130" y="65"/>
                  </a:lnTo>
                  <a:lnTo>
                    <a:pt x="119" y="101"/>
                  </a:lnTo>
                  <a:lnTo>
                    <a:pt x="148" y="75"/>
                  </a:lnTo>
                  <a:lnTo>
                    <a:pt x="154" y="49"/>
                  </a:lnTo>
                  <a:lnTo>
                    <a:pt x="151" y="35"/>
                  </a:lnTo>
                  <a:lnTo>
                    <a:pt x="139" y="51"/>
                  </a:lnTo>
                  <a:lnTo>
                    <a:pt x="147" y="25"/>
                  </a:lnTo>
                  <a:lnTo>
                    <a:pt x="163" y="0"/>
                  </a:lnTo>
                  <a:lnTo>
                    <a:pt x="170" y="10"/>
                  </a:lnTo>
                  <a:lnTo>
                    <a:pt x="161" y="37"/>
                  </a:lnTo>
                  <a:lnTo>
                    <a:pt x="163" y="65"/>
                  </a:lnTo>
                  <a:lnTo>
                    <a:pt x="177" y="106"/>
                  </a:lnTo>
                  <a:lnTo>
                    <a:pt x="185" y="210"/>
                  </a:lnTo>
                  <a:lnTo>
                    <a:pt x="173" y="121"/>
                  </a:lnTo>
                  <a:lnTo>
                    <a:pt x="170" y="105"/>
                  </a:lnTo>
                  <a:lnTo>
                    <a:pt x="163" y="101"/>
                  </a:lnTo>
                </a:path>
              </a:pathLst>
            </a:custGeom>
            <a:solidFill>
              <a:srgbClr val="000000"/>
            </a:solidFill>
            <a:ln w="12700" cap="rnd">
              <a:solidFill>
                <a:srgbClr val="000000"/>
              </a:solidFill>
              <a:round/>
              <a:headEnd/>
              <a:tailEnd/>
            </a:ln>
          </p:spPr>
          <p:txBody>
            <a:bodyPr/>
            <a:lstStyle/>
            <a:p>
              <a:endParaRPr lang="en-US"/>
            </a:p>
          </p:txBody>
        </p:sp>
        <p:sp>
          <p:nvSpPr>
            <p:cNvPr id="15471" name="Freeform 1130"/>
            <p:cNvSpPr>
              <a:spLocks/>
            </p:cNvSpPr>
            <p:nvPr/>
          </p:nvSpPr>
          <p:spPr bwMode="auto">
            <a:xfrm>
              <a:off x="5851" y="3393"/>
              <a:ext cx="407" cy="657"/>
            </a:xfrm>
            <a:custGeom>
              <a:avLst/>
              <a:gdLst>
                <a:gd name="T0" fmla="*/ 0 w 407"/>
                <a:gd name="T1" fmla="*/ 656 h 657"/>
                <a:gd name="T2" fmla="*/ 0 w 407"/>
                <a:gd name="T3" fmla="*/ 656 h 657"/>
                <a:gd name="T4" fmla="*/ 57 w 407"/>
                <a:gd name="T5" fmla="*/ 598 h 657"/>
                <a:gd name="T6" fmla="*/ 166 w 407"/>
                <a:gd name="T7" fmla="*/ 443 h 657"/>
                <a:gd name="T8" fmla="*/ 258 w 407"/>
                <a:gd name="T9" fmla="*/ 279 h 657"/>
                <a:gd name="T10" fmla="*/ 351 w 407"/>
                <a:gd name="T11" fmla="*/ 80 h 657"/>
                <a:gd name="T12" fmla="*/ 406 w 407"/>
                <a:gd name="T13" fmla="*/ 0 h 657"/>
                <a:gd name="T14" fmla="*/ 379 w 407"/>
                <a:gd name="T15" fmla="*/ 0 h 657"/>
                <a:gd name="T16" fmla="*/ 323 w 407"/>
                <a:gd name="T17" fmla="*/ 69 h 657"/>
                <a:gd name="T18" fmla="*/ 251 w 407"/>
                <a:gd name="T19" fmla="*/ 192 h 657"/>
                <a:gd name="T20" fmla="*/ 166 w 407"/>
                <a:gd name="T21" fmla="*/ 366 h 657"/>
                <a:gd name="T22" fmla="*/ 260 w 407"/>
                <a:gd name="T23" fmla="*/ 183 h 657"/>
                <a:gd name="T24" fmla="*/ 327 w 407"/>
                <a:gd name="T25" fmla="*/ 71 h 657"/>
                <a:gd name="T26" fmla="*/ 379 w 407"/>
                <a:gd name="T27" fmla="*/ 11 h 657"/>
                <a:gd name="T28" fmla="*/ 342 w 407"/>
                <a:gd name="T29" fmla="*/ 76 h 657"/>
                <a:gd name="T30" fmla="*/ 255 w 407"/>
                <a:gd name="T31" fmla="*/ 263 h 657"/>
                <a:gd name="T32" fmla="*/ 138 w 407"/>
                <a:gd name="T33" fmla="*/ 473 h 657"/>
                <a:gd name="T34" fmla="*/ 112 w 407"/>
                <a:gd name="T35" fmla="*/ 511 h 657"/>
                <a:gd name="T36" fmla="*/ 159 w 407"/>
                <a:gd name="T37" fmla="*/ 380 h 657"/>
                <a:gd name="T38" fmla="*/ 96 w 407"/>
                <a:gd name="T39" fmla="*/ 527 h 657"/>
                <a:gd name="T40" fmla="*/ 45 w 407"/>
                <a:gd name="T41" fmla="*/ 604 h 657"/>
                <a:gd name="T42" fmla="*/ 0 w 407"/>
                <a:gd name="T43" fmla="*/ 656 h 657"/>
                <a:gd name="T44" fmla="*/ 0 w 407"/>
                <a:gd name="T45" fmla="*/ 656 h 6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7"/>
                <a:gd name="T70" fmla="*/ 0 h 657"/>
                <a:gd name="T71" fmla="*/ 407 w 407"/>
                <a:gd name="T72" fmla="*/ 657 h 6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7" h="657">
                  <a:moveTo>
                    <a:pt x="0" y="656"/>
                  </a:moveTo>
                  <a:lnTo>
                    <a:pt x="0" y="656"/>
                  </a:lnTo>
                  <a:lnTo>
                    <a:pt x="57" y="598"/>
                  </a:lnTo>
                  <a:lnTo>
                    <a:pt x="166" y="443"/>
                  </a:lnTo>
                  <a:lnTo>
                    <a:pt x="258" y="279"/>
                  </a:lnTo>
                  <a:lnTo>
                    <a:pt x="351" y="80"/>
                  </a:lnTo>
                  <a:lnTo>
                    <a:pt x="406" y="0"/>
                  </a:lnTo>
                  <a:lnTo>
                    <a:pt x="379" y="0"/>
                  </a:lnTo>
                  <a:lnTo>
                    <a:pt x="323" y="69"/>
                  </a:lnTo>
                  <a:lnTo>
                    <a:pt x="251" y="192"/>
                  </a:lnTo>
                  <a:lnTo>
                    <a:pt x="166" y="366"/>
                  </a:lnTo>
                  <a:lnTo>
                    <a:pt x="260" y="183"/>
                  </a:lnTo>
                  <a:lnTo>
                    <a:pt x="327" y="71"/>
                  </a:lnTo>
                  <a:lnTo>
                    <a:pt x="379" y="11"/>
                  </a:lnTo>
                  <a:lnTo>
                    <a:pt x="342" y="76"/>
                  </a:lnTo>
                  <a:lnTo>
                    <a:pt x="255" y="263"/>
                  </a:lnTo>
                  <a:lnTo>
                    <a:pt x="138" y="473"/>
                  </a:lnTo>
                  <a:lnTo>
                    <a:pt x="112" y="511"/>
                  </a:lnTo>
                  <a:lnTo>
                    <a:pt x="159" y="380"/>
                  </a:lnTo>
                  <a:lnTo>
                    <a:pt x="96" y="527"/>
                  </a:lnTo>
                  <a:lnTo>
                    <a:pt x="45" y="604"/>
                  </a:lnTo>
                  <a:lnTo>
                    <a:pt x="0" y="656"/>
                  </a:lnTo>
                </a:path>
              </a:pathLst>
            </a:custGeom>
            <a:solidFill>
              <a:srgbClr val="000000"/>
            </a:solidFill>
            <a:ln w="12700" cap="rnd">
              <a:solidFill>
                <a:srgbClr val="000000"/>
              </a:solidFill>
              <a:round/>
              <a:headEnd/>
              <a:tailEnd/>
            </a:ln>
          </p:spPr>
          <p:txBody>
            <a:bodyPr/>
            <a:lstStyle/>
            <a:p>
              <a:endParaRPr lang="en-US"/>
            </a:p>
          </p:txBody>
        </p:sp>
        <p:sp>
          <p:nvSpPr>
            <p:cNvPr id="15472" name="Freeform 1131"/>
            <p:cNvSpPr>
              <a:spLocks/>
            </p:cNvSpPr>
            <p:nvPr/>
          </p:nvSpPr>
          <p:spPr bwMode="auto">
            <a:xfrm>
              <a:off x="5356" y="3383"/>
              <a:ext cx="1429" cy="1459"/>
            </a:xfrm>
            <a:custGeom>
              <a:avLst/>
              <a:gdLst>
                <a:gd name="T0" fmla="*/ 1428 w 1429"/>
                <a:gd name="T1" fmla="*/ 1458 h 1459"/>
                <a:gd name="T2" fmla="*/ 1428 w 1429"/>
                <a:gd name="T3" fmla="*/ 1458 h 1459"/>
                <a:gd name="T4" fmla="*/ 278 w 1429"/>
                <a:gd name="T5" fmla="*/ 1458 h 1459"/>
                <a:gd name="T6" fmla="*/ 202 w 1429"/>
                <a:gd name="T7" fmla="*/ 1279 h 1459"/>
                <a:gd name="T8" fmla="*/ 0 w 1429"/>
                <a:gd name="T9" fmla="*/ 1196 h 1459"/>
                <a:gd name="T10" fmla="*/ 98 w 1429"/>
                <a:gd name="T11" fmla="*/ 897 h 1459"/>
                <a:gd name="T12" fmla="*/ 368 w 1429"/>
                <a:gd name="T13" fmla="*/ 974 h 1459"/>
                <a:gd name="T14" fmla="*/ 440 w 1429"/>
                <a:gd name="T15" fmla="*/ 719 h 1459"/>
                <a:gd name="T16" fmla="*/ 860 w 1429"/>
                <a:gd name="T17" fmla="*/ 0 h 1459"/>
                <a:gd name="T18" fmla="*/ 925 w 1429"/>
                <a:gd name="T19" fmla="*/ 13 h 1459"/>
                <a:gd name="T20" fmla="*/ 1002 w 1429"/>
                <a:gd name="T21" fmla="*/ 75 h 1459"/>
                <a:gd name="T22" fmla="*/ 1101 w 1429"/>
                <a:gd name="T23" fmla="*/ 151 h 1459"/>
                <a:gd name="T24" fmla="*/ 1240 w 1429"/>
                <a:gd name="T25" fmla="*/ 234 h 1459"/>
                <a:gd name="T26" fmla="*/ 1317 w 1429"/>
                <a:gd name="T27" fmla="*/ 435 h 1459"/>
                <a:gd name="T28" fmla="*/ 1406 w 1429"/>
                <a:gd name="T29" fmla="*/ 870 h 1459"/>
                <a:gd name="T30" fmla="*/ 1417 w 1429"/>
                <a:gd name="T31" fmla="*/ 1259 h 1459"/>
                <a:gd name="T32" fmla="*/ 1428 w 1429"/>
                <a:gd name="T33" fmla="*/ 1458 h 1459"/>
                <a:gd name="T34" fmla="*/ 1428 w 1429"/>
                <a:gd name="T35" fmla="*/ 1458 h 14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9"/>
                <a:gd name="T55" fmla="*/ 0 h 1459"/>
                <a:gd name="T56" fmla="*/ 1429 w 1429"/>
                <a:gd name="T57" fmla="*/ 1459 h 14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9" h="1459">
                  <a:moveTo>
                    <a:pt x="1428" y="1458"/>
                  </a:moveTo>
                  <a:lnTo>
                    <a:pt x="1428" y="1458"/>
                  </a:lnTo>
                  <a:lnTo>
                    <a:pt x="278" y="1458"/>
                  </a:lnTo>
                  <a:lnTo>
                    <a:pt x="202" y="1279"/>
                  </a:lnTo>
                  <a:lnTo>
                    <a:pt x="0" y="1196"/>
                  </a:lnTo>
                  <a:lnTo>
                    <a:pt x="98" y="897"/>
                  </a:lnTo>
                  <a:lnTo>
                    <a:pt x="368" y="974"/>
                  </a:lnTo>
                  <a:lnTo>
                    <a:pt x="440" y="719"/>
                  </a:lnTo>
                  <a:lnTo>
                    <a:pt x="860" y="0"/>
                  </a:lnTo>
                  <a:lnTo>
                    <a:pt x="925" y="13"/>
                  </a:lnTo>
                  <a:lnTo>
                    <a:pt x="1002" y="75"/>
                  </a:lnTo>
                  <a:lnTo>
                    <a:pt x="1101" y="151"/>
                  </a:lnTo>
                  <a:lnTo>
                    <a:pt x="1240" y="234"/>
                  </a:lnTo>
                  <a:lnTo>
                    <a:pt x="1317" y="435"/>
                  </a:lnTo>
                  <a:lnTo>
                    <a:pt x="1406" y="870"/>
                  </a:lnTo>
                  <a:lnTo>
                    <a:pt x="1417" y="1259"/>
                  </a:lnTo>
                  <a:lnTo>
                    <a:pt x="1428" y="1458"/>
                  </a:lnTo>
                </a:path>
              </a:pathLst>
            </a:custGeom>
            <a:solidFill>
              <a:srgbClr val="000000"/>
            </a:solidFill>
            <a:ln w="12700" cap="rnd">
              <a:solidFill>
                <a:srgbClr val="000000"/>
              </a:solidFill>
              <a:round/>
              <a:headEnd/>
              <a:tailEnd/>
            </a:ln>
          </p:spPr>
          <p:txBody>
            <a:bodyPr/>
            <a:lstStyle/>
            <a:p>
              <a:endParaRPr lang="en-US"/>
            </a:p>
          </p:txBody>
        </p:sp>
        <p:sp>
          <p:nvSpPr>
            <p:cNvPr id="15473" name="Freeform 1132"/>
            <p:cNvSpPr>
              <a:spLocks/>
            </p:cNvSpPr>
            <p:nvPr/>
          </p:nvSpPr>
          <p:spPr bwMode="auto">
            <a:xfrm>
              <a:off x="6314" y="3414"/>
              <a:ext cx="479" cy="1430"/>
            </a:xfrm>
            <a:custGeom>
              <a:avLst/>
              <a:gdLst>
                <a:gd name="T0" fmla="*/ 407 w 479"/>
                <a:gd name="T1" fmla="*/ 1429 h 1430"/>
                <a:gd name="T2" fmla="*/ 407 w 479"/>
                <a:gd name="T3" fmla="*/ 1429 h 1430"/>
                <a:gd name="T4" fmla="*/ 428 w 479"/>
                <a:gd name="T5" fmla="*/ 1199 h 1430"/>
                <a:gd name="T6" fmla="*/ 436 w 479"/>
                <a:gd name="T7" fmla="*/ 855 h 1430"/>
                <a:gd name="T8" fmla="*/ 355 w 479"/>
                <a:gd name="T9" fmla="*/ 398 h 1430"/>
                <a:gd name="T10" fmla="*/ 276 w 479"/>
                <a:gd name="T11" fmla="*/ 194 h 1430"/>
                <a:gd name="T12" fmla="*/ 94 w 479"/>
                <a:gd name="T13" fmla="*/ 90 h 1430"/>
                <a:gd name="T14" fmla="*/ 0 w 479"/>
                <a:gd name="T15" fmla="*/ 0 h 1430"/>
                <a:gd name="T16" fmla="*/ 116 w 479"/>
                <a:gd name="T17" fmla="*/ 90 h 1430"/>
                <a:gd name="T18" fmla="*/ 280 w 479"/>
                <a:gd name="T19" fmla="*/ 189 h 1430"/>
                <a:gd name="T20" fmla="*/ 328 w 479"/>
                <a:gd name="T21" fmla="*/ 278 h 1430"/>
                <a:gd name="T22" fmla="*/ 380 w 479"/>
                <a:gd name="T23" fmla="*/ 432 h 1430"/>
                <a:gd name="T24" fmla="*/ 459 w 479"/>
                <a:gd name="T25" fmla="*/ 855 h 1430"/>
                <a:gd name="T26" fmla="*/ 478 w 479"/>
                <a:gd name="T27" fmla="*/ 1124 h 1430"/>
                <a:gd name="T28" fmla="*/ 473 w 479"/>
                <a:gd name="T29" fmla="*/ 1429 h 1430"/>
                <a:gd name="T30" fmla="*/ 407 w 479"/>
                <a:gd name="T31" fmla="*/ 1429 h 1430"/>
                <a:gd name="T32" fmla="*/ 407 w 479"/>
                <a:gd name="T33" fmla="*/ 1429 h 14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9"/>
                <a:gd name="T52" fmla="*/ 0 h 1430"/>
                <a:gd name="T53" fmla="*/ 479 w 479"/>
                <a:gd name="T54" fmla="*/ 1430 h 14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9" h="1430">
                  <a:moveTo>
                    <a:pt x="407" y="1429"/>
                  </a:moveTo>
                  <a:lnTo>
                    <a:pt x="407" y="1429"/>
                  </a:lnTo>
                  <a:lnTo>
                    <a:pt x="428" y="1199"/>
                  </a:lnTo>
                  <a:lnTo>
                    <a:pt x="436" y="855"/>
                  </a:lnTo>
                  <a:lnTo>
                    <a:pt x="355" y="398"/>
                  </a:lnTo>
                  <a:lnTo>
                    <a:pt x="276" y="194"/>
                  </a:lnTo>
                  <a:lnTo>
                    <a:pt x="94" y="90"/>
                  </a:lnTo>
                  <a:lnTo>
                    <a:pt x="0" y="0"/>
                  </a:lnTo>
                  <a:lnTo>
                    <a:pt x="116" y="90"/>
                  </a:lnTo>
                  <a:lnTo>
                    <a:pt x="280" y="189"/>
                  </a:lnTo>
                  <a:lnTo>
                    <a:pt x="328" y="278"/>
                  </a:lnTo>
                  <a:lnTo>
                    <a:pt x="380" y="432"/>
                  </a:lnTo>
                  <a:lnTo>
                    <a:pt x="459" y="855"/>
                  </a:lnTo>
                  <a:lnTo>
                    <a:pt x="478" y="1124"/>
                  </a:lnTo>
                  <a:lnTo>
                    <a:pt x="473" y="1429"/>
                  </a:lnTo>
                  <a:lnTo>
                    <a:pt x="407" y="1429"/>
                  </a:lnTo>
                </a:path>
              </a:pathLst>
            </a:custGeom>
            <a:solidFill>
              <a:srgbClr val="000000"/>
            </a:solidFill>
            <a:ln w="12700" cap="rnd">
              <a:solidFill>
                <a:srgbClr val="000000"/>
              </a:solidFill>
              <a:round/>
              <a:headEnd/>
              <a:tailEnd/>
            </a:ln>
          </p:spPr>
          <p:txBody>
            <a:bodyPr/>
            <a:lstStyle/>
            <a:p>
              <a:endParaRPr lang="en-US"/>
            </a:p>
          </p:txBody>
        </p:sp>
      </p:grpSp>
      <p:sp>
        <p:nvSpPr>
          <p:cNvPr id="15363" name="Rectangle 1138" descr="E:\MULTIMEDIA\D_JUICEDROPS\D_JUICEDROPS_042.JPG"/>
          <p:cNvSpPr>
            <a:spLocks noGrp="1" noChangeArrowheads="1"/>
          </p:cNvSpPr>
          <p:nvPr>
            <p:ph type="title"/>
          </p:nvPr>
        </p:nvSpPr>
        <p:spPr>
          <a:xfrm>
            <a:off x="457200" y="704088"/>
            <a:ext cx="8229600" cy="591312"/>
          </a:xfrm>
        </p:spPr>
        <p:txBody>
          <a:bodyPr>
            <a:normAutofit fontScale="90000"/>
          </a:bodyPr>
          <a:lstStyle/>
          <a:p>
            <a:r>
              <a:rPr lang="en-US" b="1" dirty="0" smtClean="0"/>
              <a:t>Who Performs the Appraisal?</a:t>
            </a:r>
          </a:p>
        </p:txBody>
      </p:sp>
      <p:sp>
        <p:nvSpPr>
          <p:cNvPr id="13316" name="Rectangle 1139"/>
          <p:cNvSpPr>
            <a:spLocks noGrp="1" noChangeArrowheads="1"/>
          </p:cNvSpPr>
          <p:nvPr>
            <p:ph type="body" sz="half" idx="1"/>
          </p:nvPr>
        </p:nvSpPr>
        <p:spPr/>
        <p:txBody>
          <a:bodyPr/>
          <a:lstStyle/>
          <a:p>
            <a:pPr>
              <a:defRPr/>
            </a:pPr>
            <a:r>
              <a:rPr lang="en-US" dirty="0" smtClean="0">
                <a:solidFill>
                  <a:schemeClr val="accent6">
                    <a:lumMod val="50000"/>
                  </a:schemeClr>
                </a:solidFill>
              </a:rPr>
              <a:t>Immediate Supervisor</a:t>
            </a:r>
          </a:p>
          <a:p>
            <a:pPr>
              <a:defRPr/>
            </a:pPr>
            <a:r>
              <a:rPr lang="en-US" dirty="0" smtClean="0">
                <a:solidFill>
                  <a:schemeClr val="accent6">
                    <a:lumMod val="50000"/>
                  </a:schemeClr>
                </a:solidFill>
              </a:rPr>
              <a:t>Higher Management</a:t>
            </a:r>
          </a:p>
          <a:p>
            <a:pPr>
              <a:defRPr/>
            </a:pPr>
            <a:r>
              <a:rPr lang="en-US" dirty="0" smtClean="0">
                <a:solidFill>
                  <a:schemeClr val="accent6">
                    <a:lumMod val="50000"/>
                  </a:schemeClr>
                </a:solidFill>
              </a:rPr>
              <a:t>Self-Appraisals</a:t>
            </a:r>
          </a:p>
          <a:p>
            <a:pPr>
              <a:defRPr/>
            </a:pPr>
            <a:r>
              <a:rPr lang="en-US" dirty="0" smtClean="0">
                <a:solidFill>
                  <a:schemeClr val="accent6">
                    <a:lumMod val="50000"/>
                  </a:schemeClr>
                </a:solidFill>
              </a:rPr>
              <a:t>Peers </a:t>
            </a:r>
          </a:p>
          <a:p>
            <a:pPr marL="0" indent="0">
              <a:buFont typeface="Wingdings" pitchFamily="2" charset="2"/>
              <a:buNone/>
              <a:defRPr/>
            </a:pPr>
            <a:r>
              <a:rPr lang="en-US" dirty="0" smtClean="0">
                <a:solidFill>
                  <a:schemeClr val="accent6">
                    <a:lumMod val="50000"/>
                  </a:schemeClr>
                </a:solidFill>
              </a:rPr>
              <a:t>(Co-Workers)</a:t>
            </a:r>
          </a:p>
        </p:txBody>
      </p:sp>
      <p:sp>
        <p:nvSpPr>
          <p:cNvPr id="13317" name="Rectangle 1140"/>
          <p:cNvSpPr>
            <a:spLocks noGrp="1" noChangeArrowheads="1"/>
          </p:cNvSpPr>
          <p:nvPr>
            <p:ph type="body" sz="half" idx="2"/>
          </p:nvPr>
        </p:nvSpPr>
        <p:spPr>
          <a:xfrm>
            <a:off x="4649788" y="1535113"/>
            <a:ext cx="4038600" cy="3314700"/>
          </a:xfrm>
        </p:spPr>
        <p:txBody>
          <a:bodyPr/>
          <a:lstStyle/>
          <a:p>
            <a:pPr>
              <a:defRPr/>
            </a:pPr>
            <a:r>
              <a:rPr lang="en-US" dirty="0" smtClean="0">
                <a:solidFill>
                  <a:schemeClr val="accent6">
                    <a:lumMod val="50000"/>
                  </a:schemeClr>
                </a:solidFill>
              </a:rPr>
              <a:t>Evaluation Teams</a:t>
            </a:r>
          </a:p>
          <a:p>
            <a:pPr>
              <a:defRPr/>
            </a:pPr>
            <a:r>
              <a:rPr lang="en-US" dirty="0">
                <a:solidFill>
                  <a:schemeClr val="tx2">
                    <a:lumMod val="75000"/>
                  </a:schemeClr>
                </a:solidFill>
              </a:rPr>
              <a:t>Subordinate Appraisal</a:t>
            </a:r>
            <a:endParaRPr lang="en-US" dirty="0" smtClean="0">
              <a:solidFill>
                <a:schemeClr val="tx2">
                  <a:lumMod val="75000"/>
                </a:schemeClr>
              </a:solidFill>
            </a:endParaRPr>
          </a:p>
          <a:p>
            <a:pPr>
              <a:defRPr/>
            </a:pPr>
            <a:r>
              <a:rPr lang="en-US" dirty="0" smtClean="0">
                <a:solidFill>
                  <a:schemeClr val="accent6">
                    <a:lumMod val="50000"/>
                  </a:schemeClr>
                </a:solidFill>
              </a:rPr>
              <a:t>Customers</a:t>
            </a:r>
          </a:p>
          <a:p>
            <a:pPr>
              <a:defRPr/>
            </a:pPr>
            <a:r>
              <a:rPr lang="en-US" dirty="0" smtClean="0">
                <a:solidFill>
                  <a:srgbClr val="0070C0"/>
                </a:solidFill>
              </a:rPr>
              <a:t>“360</a:t>
            </a:r>
            <a:r>
              <a:rPr lang="en-US" dirty="0" smtClean="0">
                <a:solidFill>
                  <a:srgbClr val="0070C0"/>
                </a:solidFill>
                <a:cs typeface="Times New Roman" pitchFamily="18" charset="0"/>
              </a:rPr>
              <a:t>° Appraisals”</a:t>
            </a:r>
          </a:p>
          <a:p>
            <a:pPr>
              <a:buFontTx/>
              <a:buNone/>
              <a:defRPr/>
            </a:pPr>
            <a:endParaRPr lang="en-US" dirty="0" smtClean="0">
              <a:solidFill>
                <a:schemeClr val="accent6">
                  <a:lumMod val="50000"/>
                </a:schemeClr>
              </a:solidFill>
            </a:endParaRPr>
          </a:p>
        </p:txBody>
      </p:sp>
      <p:sp>
        <p:nvSpPr>
          <p:cNvPr id="4" name="Slide Number Placeholder 3"/>
          <p:cNvSpPr>
            <a:spLocks noGrp="1"/>
          </p:cNvSpPr>
          <p:nvPr>
            <p:ph type="sldNum" sz="quarter" idx="12"/>
          </p:nvPr>
        </p:nvSpPr>
        <p:spPr/>
        <p:txBody>
          <a:bodyPr/>
          <a:lstStyle/>
          <a:p>
            <a:pPr>
              <a:defRPr/>
            </a:pPr>
            <a:fld id="{60565C44-713F-49E3-B5B0-1979B07B6332}" type="slidenum">
              <a:rPr lang="en-US" smtClean="0"/>
              <a:pPr>
                <a:defRPr/>
              </a:pPr>
              <a:t>201</a:t>
            </a:fld>
            <a:endParaRPr lang="en-US" dirty="0"/>
          </a:p>
        </p:txBody>
      </p:sp>
    </p:spTree>
  </p:cSld>
  <p:clrMapOvr>
    <a:masterClrMapping/>
  </p:clrMapOvr>
  <p:transition spd="slow"/>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13" descr="E:\MULTIMEDIA\D_JUICEDROPS\D_JUICEDROPS_042.JPG"/>
          <p:cNvSpPr>
            <a:spLocks noGrp="1" noChangeArrowheads="1"/>
          </p:cNvSpPr>
          <p:nvPr>
            <p:ph type="title"/>
          </p:nvPr>
        </p:nvSpPr>
        <p:spPr>
          <a:xfrm>
            <a:off x="457200" y="704088"/>
            <a:ext cx="8229600" cy="591312"/>
          </a:xfrm>
        </p:spPr>
        <p:txBody>
          <a:bodyPr>
            <a:normAutofit fontScale="90000"/>
          </a:bodyPr>
          <a:lstStyle/>
          <a:p>
            <a:r>
              <a:rPr lang="en-US" dirty="0" smtClean="0"/>
              <a:t>Supervisor Appraisal</a:t>
            </a:r>
          </a:p>
        </p:txBody>
      </p:sp>
      <p:sp>
        <p:nvSpPr>
          <p:cNvPr id="16387" name="Rectangle 114"/>
          <p:cNvSpPr>
            <a:spLocks noGrp="1" noChangeArrowheads="1"/>
          </p:cNvSpPr>
          <p:nvPr>
            <p:ph type="body" idx="1"/>
          </p:nvPr>
        </p:nvSpPr>
        <p:spPr>
          <a:xfrm>
            <a:off x="304800" y="1446213"/>
            <a:ext cx="8577263" cy="5183187"/>
          </a:xfrm>
        </p:spPr>
        <p:txBody>
          <a:bodyPr/>
          <a:lstStyle/>
          <a:p>
            <a:pPr algn="just"/>
            <a:r>
              <a:rPr lang="en-US" dirty="0" smtClean="0"/>
              <a:t>Performance appraisal done by an employee’s </a:t>
            </a:r>
            <a:r>
              <a:rPr lang="en-US" dirty="0" smtClean="0">
                <a:solidFill>
                  <a:srgbClr val="FF0000"/>
                </a:solidFill>
              </a:rPr>
              <a:t>manager</a:t>
            </a:r>
            <a:r>
              <a:rPr lang="en-US" dirty="0" smtClean="0"/>
              <a:t> and often reviewed by a manager </a:t>
            </a:r>
            <a:r>
              <a:rPr lang="en-US" dirty="0" smtClean="0">
                <a:solidFill>
                  <a:srgbClr val="FF0000"/>
                </a:solidFill>
              </a:rPr>
              <a:t>one level higher</a:t>
            </a:r>
            <a:r>
              <a:rPr lang="en-US" dirty="0" smtClean="0"/>
              <a:t>.</a:t>
            </a:r>
          </a:p>
        </p:txBody>
      </p:sp>
      <p:pic>
        <p:nvPicPr>
          <p:cNvPr id="16388" name="Picture 116" descr="D:\TFBIG\WMF\PEOPLE\PEOP1047.WMF"/>
          <p:cNvPicPr>
            <a:picLocks noChangeAspect="1" noChangeArrowheads="1"/>
          </p:cNvPicPr>
          <p:nvPr/>
        </p:nvPicPr>
        <p:blipFill>
          <a:blip r:embed="rId2"/>
          <a:srcRect/>
          <a:stretch>
            <a:fillRect/>
          </a:stretch>
        </p:blipFill>
        <p:spPr bwMode="auto">
          <a:xfrm>
            <a:off x="2286000" y="2514600"/>
            <a:ext cx="4897437" cy="30607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A3D5A79B-3DA0-40E8-A3DB-EDB121AA4566}" type="slidenum">
              <a:rPr lang="en-US" smtClean="0"/>
              <a:pPr>
                <a:defRPr/>
              </a:pPr>
              <a:t>202</a:t>
            </a:fld>
            <a:endParaRPr lang="en-US"/>
          </a:p>
        </p:txBody>
      </p:sp>
    </p:spTree>
  </p:cSld>
  <p:clrMapOvr>
    <a:masterClrMapping/>
  </p:clrMapOvr>
  <p:transition spd="slow"/>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13" descr="E:\MULTIMEDIA\D_JUICEDROPS\D_JUICEDROPS_042.JPG"/>
          <p:cNvSpPr>
            <a:spLocks noGrp="1" noChangeArrowheads="1"/>
          </p:cNvSpPr>
          <p:nvPr>
            <p:ph type="title"/>
          </p:nvPr>
        </p:nvSpPr>
        <p:spPr>
          <a:xfrm>
            <a:off x="457200" y="704088"/>
            <a:ext cx="8229600" cy="819912"/>
          </a:xfrm>
        </p:spPr>
        <p:txBody>
          <a:bodyPr/>
          <a:lstStyle/>
          <a:p>
            <a:r>
              <a:rPr lang="en-US" dirty="0" smtClean="0"/>
              <a:t>Self-Appraisal</a:t>
            </a:r>
          </a:p>
        </p:txBody>
      </p:sp>
      <p:sp>
        <p:nvSpPr>
          <p:cNvPr id="17411" name="Rectangle 114"/>
          <p:cNvSpPr>
            <a:spLocks noGrp="1" noChangeArrowheads="1"/>
          </p:cNvSpPr>
          <p:nvPr>
            <p:ph type="body" idx="1"/>
          </p:nvPr>
        </p:nvSpPr>
        <p:spPr>
          <a:xfrm>
            <a:off x="457200" y="1617663"/>
            <a:ext cx="8305800" cy="4560887"/>
          </a:xfrm>
        </p:spPr>
        <p:txBody>
          <a:bodyPr/>
          <a:lstStyle/>
          <a:p>
            <a:pPr algn="just"/>
            <a:r>
              <a:rPr lang="en-US" dirty="0" smtClean="0"/>
              <a:t>Performance appraisal </a:t>
            </a:r>
            <a:r>
              <a:rPr lang="en-US" dirty="0" smtClean="0">
                <a:solidFill>
                  <a:srgbClr val="FF0000"/>
                </a:solidFill>
              </a:rPr>
              <a:t>done by the employee </a:t>
            </a:r>
            <a:r>
              <a:rPr lang="en-US" dirty="0" smtClean="0"/>
              <a:t>being evaluated, generally on an appraisal form completed by the employee </a:t>
            </a:r>
            <a:r>
              <a:rPr lang="en-US" dirty="0" smtClean="0">
                <a:solidFill>
                  <a:srgbClr val="FF0000"/>
                </a:solidFill>
              </a:rPr>
              <a:t>prior to the performance review</a:t>
            </a:r>
            <a:r>
              <a:rPr lang="en-US" dirty="0" smtClean="0"/>
              <a:t>.</a:t>
            </a:r>
          </a:p>
        </p:txBody>
      </p:sp>
      <p:pic>
        <p:nvPicPr>
          <p:cNvPr id="17412" name="Picture 115" descr="D:\TFBIG\WMF\PEOPLE\PEOP1037.WMF"/>
          <p:cNvPicPr>
            <a:picLocks noChangeAspect="1" noChangeArrowheads="1"/>
          </p:cNvPicPr>
          <p:nvPr/>
        </p:nvPicPr>
        <p:blipFill>
          <a:blip r:embed="rId2"/>
          <a:srcRect/>
          <a:stretch>
            <a:fillRect/>
          </a:stretch>
        </p:blipFill>
        <p:spPr bwMode="auto">
          <a:xfrm>
            <a:off x="2819400" y="3276600"/>
            <a:ext cx="4156075" cy="26701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D6BBAB6B-6995-42F2-BA39-1FAFED666192}" type="slidenum">
              <a:rPr lang="en-US" smtClean="0"/>
              <a:pPr>
                <a:defRPr/>
              </a:pPr>
              <a:t>203</a:t>
            </a:fld>
            <a:endParaRPr lang="en-US"/>
          </a:p>
        </p:txBody>
      </p:sp>
    </p:spTree>
  </p:cSld>
  <p:clrMapOvr>
    <a:masterClrMapping/>
  </p:clrMapOvr>
  <p:transition spd="slow"/>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113" descr="E:\MULTIMEDIA\D_JUICEDROPS\D_JUICEDROPS_042.JPG"/>
          <p:cNvSpPr>
            <a:spLocks noGrp="1" noChangeArrowheads="1"/>
          </p:cNvSpPr>
          <p:nvPr>
            <p:ph type="title"/>
          </p:nvPr>
        </p:nvSpPr>
        <p:spPr>
          <a:xfrm>
            <a:off x="457200" y="704088"/>
            <a:ext cx="8229600" cy="743712"/>
          </a:xfrm>
        </p:spPr>
        <p:txBody>
          <a:bodyPr>
            <a:normAutofit fontScale="90000"/>
          </a:bodyPr>
          <a:lstStyle/>
          <a:p>
            <a:r>
              <a:rPr lang="en-US" dirty="0" smtClean="0"/>
              <a:t>Subordinate Appraisal</a:t>
            </a:r>
          </a:p>
        </p:txBody>
      </p:sp>
      <p:sp>
        <p:nvSpPr>
          <p:cNvPr id="69746" name="Rectangle 114"/>
          <p:cNvSpPr>
            <a:spLocks noGrp="1" noChangeArrowheads="1"/>
          </p:cNvSpPr>
          <p:nvPr>
            <p:ph type="body" idx="1"/>
          </p:nvPr>
        </p:nvSpPr>
        <p:spPr>
          <a:xfrm>
            <a:off x="381000" y="1446213"/>
            <a:ext cx="8501063" cy="4560887"/>
          </a:xfrm>
        </p:spPr>
        <p:txBody>
          <a:bodyPr/>
          <a:lstStyle/>
          <a:p>
            <a:pPr algn="just">
              <a:defRPr/>
            </a:pPr>
            <a:r>
              <a:rPr lang="en-US" dirty="0" smtClean="0"/>
              <a:t>Performance </a:t>
            </a:r>
            <a:r>
              <a:rPr lang="en-US" dirty="0" smtClean="0">
                <a:solidFill>
                  <a:srgbClr val="FF0000"/>
                </a:solidFill>
              </a:rPr>
              <a:t>appraisal of a superior </a:t>
            </a:r>
            <a:r>
              <a:rPr lang="en-US" dirty="0" smtClean="0">
                <a:solidFill>
                  <a:srgbClr val="0070C0"/>
                </a:solidFill>
              </a:rPr>
              <a:t>by an employee</a:t>
            </a:r>
            <a:r>
              <a:rPr lang="en-US" dirty="0" smtClean="0"/>
              <a:t>, which is more </a:t>
            </a:r>
            <a:r>
              <a:rPr lang="en-US" dirty="0" smtClean="0">
                <a:solidFill>
                  <a:srgbClr val="0070C0"/>
                </a:solidFill>
              </a:rPr>
              <a:t>appropriate</a:t>
            </a:r>
            <a:r>
              <a:rPr lang="en-US" dirty="0" smtClean="0"/>
              <a:t> for </a:t>
            </a:r>
            <a:r>
              <a:rPr lang="en-US" dirty="0" smtClean="0">
                <a:solidFill>
                  <a:srgbClr val="0070C0"/>
                </a:solidFill>
              </a:rPr>
              <a:t>developmental</a:t>
            </a:r>
            <a:r>
              <a:rPr lang="en-US" dirty="0" smtClean="0"/>
              <a:t> than for administrative purposes. </a:t>
            </a:r>
          </a:p>
        </p:txBody>
      </p:sp>
      <p:pic>
        <p:nvPicPr>
          <p:cNvPr id="18436" name="Picture 115" descr="D:\TFBIG\WMF\PEOPLE\PEOP0952.WMF"/>
          <p:cNvPicPr>
            <a:picLocks noChangeAspect="1" noChangeArrowheads="1"/>
          </p:cNvPicPr>
          <p:nvPr/>
        </p:nvPicPr>
        <p:blipFill>
          <a:blip r:embed="rId2"/>
          <a:srcRect/>
          <a:stretch>
            <a:fillRect/>
          </a:stretch>
        </p:blipFill>
        <p:spPr bwMode="auto">
          <a:xfrm>
            <a:off x="2057400" y="3124200"/>
            <a:ext cx="4167188" cy="304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252A2C0B-CD70-4D79-9F0B-38B39517D41C}" type="slidenum">
              <a:rPr lang="en-US" smtClean="0"/>
              <a:pPr>
                <a:defRPr/>
              </a:pPr>
              <a:t>204</a:t>
            </a:fld>
            <a:endParaRPr lang="en-US"/>
          </a:p>
        </p:txBody>
      </p:sp>
    </p:spTree>
  </p:cSld>
  <p:clrMapOvr>
    <a:masterClrMapping/>
  </p:clrMapOvr>
  <p:transition spd="slow"/>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114" descr="E:\MULTIMEDIA\D_JUICEDROPS\D_JUICEDROPS_042.JPG"/>
          <p:cNvSpPr>
            <a:spLocks noGrp="1" noChangeArrowheads="1"/>
          </p:cNvSpPr>
          <p:nvPr>
            <p:ph type="title"/>
          </p:nvPr>
        </p:nvSpPr>
        <p:spPr>
          <a:xfrm>
            <a:off x="457200" y="704088"/>
            <a:ext cx="8229600" cy="667512"/>
          </a:xfrm>
        </p:spPr>
        <p:txBody>
          <a:bodyPr>
            <a:normAutofit fontScale="90000"/>
          </a:bodyPr>
          <a:lstStyle/>
          <a:p>
            <a:r>
              <a:rPr lang="en-US" dirty="0" smtClean="0"/>
              <a:t>Team Appraisal</a:t>
            </a:r>
          </a:p>
        </p:txBody>
      </p:sp>
      <p:sp>
        <p:nvSpPr>
          <p:cNvPr id="19459" name="Rectangle 115"/>
          <p:cNvSpPr>
            <a:spLocks noGrp="1" noChangeArrowheads="1"/>
          </p:cNvSpPr>
          <p:nvPr>
            <p:ph type="body" idx="1"/>
          </p:nvPr>
        </p:nvSpPr>
        <p:spPr>
          <a:xfrm>
            <a:off x="304800" y="1752600"/>
            <a:ext cx="8577263" cy="4560887"/>
          </a:xfrm>
        </p:spPr>
        <p:txBody>
          <a:bodyPr/>
          <a:lstStyle/>
          <a:p>
            <a:pPr algn="just"/>
            <a:r>
              <a:rPr lang="en-US" dirty="0" smtClean="0"/>
              <a:t>Performance appraisal, based on </a:t>
            </a:r>
            <a:r>
              <a:rPr lang="en-US" dirty="0" smtClean="0">
                <a:solidFill>
                  <a:srgbClr val="0070C0"/>
                </a:solidFill>
              </a:rPr>
              <a:t>TQM </a:t>
            </a:r>
            <a:r>
              <a:rPr lang="en-US" dirty="0" smtClean="0"/>
              <a:t>concepts, that recognizes </a:t>
            </a:r>
            <a:r>
              <a:rPr lang="en-US" dirty="0" smtClean="0">
                <a:solidFill>
                  <a:srgbClr val="0070C0"/>
                </a:solidFill>
              </a:rPr>
              <a:t>team accomplishment rather than individual performance.</a:t>
            </a:r>
          </a:p>
        </p:txBody>
      </p:sp>
      <p:pic>
        <p:nvPicPr>
          <p:cNvPr id="19460" name="Picture 116" descr="D:\TFBIG\WMF\PEOPLE\PEOP1026.WMF"/>
          <p:cNvPicPr>
            <a:picLocks noChangeAspect="1" noChangeArrowheads="1"/>
          </p:cNvPicPr>
          <p:nvPr/>
        </p:nvPicPr>
        <p:blipFill>
          <a:blip r:embed="rId2"/>
          <a:srcRect/>
          <a:stretch>
            <a:fillRect/>
          </a:stretch>
        </p:blipFill>
        <p:spPr bwMode="auto">
          <a:xfrm>
            <a:off x="2895600" y="3276600"/>
            <a:ext cx="4148138" cy="26828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185EA494-EFBF-4CA1-B8B8-E7B407BF71F6}" type="slidenum">
              <a:rPr lang="en-US" smtClean="0"/>
              <a:pPr>
                <a:defRPr/>
              </a:pPr>
              <a:t>205</a:t>
            </a:fld>
            <a:endParaRPr lang="en-US"/>
          </a:p>
        </p:txBody>
      </p:sp>
    </p:spTree>
  </p:cSld>
  <p:clrMapOvr>
    <a:masterClrMapping/>
  </p:clrMapOvr>
  <p:transition spd="slow"/>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59" descr="E:\MULTIMEDIA\D_JUICEDROPS\D_JUICEDROPS_042.JPG"/>
          <p:cNvSpPr>
            <a:spLocks noGrp="1" noChangeArrowheads="1"/>
          </p:cNvSpPr>
          <p:nvPr>
            <p:ph type="title"/>
          </p:nvPr>
        </p:nvSpPr>
        <p:spPr>
          <a:xfrm>
            <a:off x="457200" y="704088"/>
            <a:ext cx="8305800" cy="438912"/>
          </a:xfrm>
        </p:spPr>
        <p:txBody>
          <a:bodyPr>
            <a:normAutofit fontScale="90000"/>
          </a:bodyPr>
          <a:lstStyle/>
          <a:p>
            <a:r>
              <a:rPr lang="en-US" dirty="0" smtClean="0"/>
              <a:t>The 360º Appraisal/modern/</a:t>
            </a:r>
          </a:p>
        </p:txBody>
      </p:sp>
      <p:grpSp>
        <p:nvGrpSpPr>
          <p:cNvPr id="5" name="Group 1081"/>
          <p:cNvGrpSpPr>
            <a:grpSpLocks/>
          </p:cNvGrpSpPr>
          <p:nvPr/>
        </p:nvGrpSpPr>
        <p:grpSpPr bwMode="auto">
          <a:xfrm>
            <a:off x="838200" y="1447800"/>
            <a:ext cx="7275513" cy="4598987"/>
            <a:chOff x="1151" y="1007"/>
            <a:chExt cx="5041" cy="3284"/>
          </a:xfrm>
        </p:grpSpPr>
        <p:grpSp>
          <p:nvGrpSpPr>
            <p:cNvPr id="6" name="Group 1080"/>
            <p:cNvGrpSpPr>
              <a:grpSpLocks/>
            </p:cNvGrpSpPr>
            <p:nvPr/>
          </p:nvGrpSpPr>
          <p:grpSpPr bwMode="auto">
            <a:xfrm>
              <a:off x="1151" y="1007"/>
              <a:ext cx="5041" cy="3284"/>
              <a:chOff x="1151" y="1007"/>
              <a:chExt cx="5041" cy="3284"/>
            </a:xfrm>
          </p:grpSpPr>
          <p:sp>
            <p:nvSpPr>
              <p:cNvPr id="20506" name="Text Box 1028"/>
              <p:cNvSpPr txBox="1">
                <a:spLocks noChangeArrowheads="1"/>
              </p:cNvSpPr>
              <p:nvPr/>
            </p:nvSpPr>
            <p:spPr bwMode="auto">
              <a:xfrm>
                <a:off x="3023" y="2233"/>
                <a:ext cx="1296" cy="720"/>
              </a:xfrm>
              <a:prstGeom prst="rect">
                <a:avLst/>
              </a:prstGeom>
              <a:noFill/>
              <a:ln w="12700">
                <a:solidFill>
                  <a:schemeClr val="tx1"/>
                </a:solidFill>
                <a:miter lim="800000"/>
                <a:headEnd type="none" w="sm" len="sm"/>
                <a:tailEnd type="none" w="sm" len="sm"/>
              </a:ln>
            </p:spPr>
            <p:txBody>
              <a:bodyPr anchor="ctr"/>
              <a:lstStyle/>
              <a:p>
                <a:pPr algn="ctr" eaLnBrk="0" hangingPunct="0">
                  <a:spcBef>
                    <a:spcPct val="50000"/>
                  </a:spcBef>
                </a:pPr>
                <a:r>
                  <a:rPr lang="en-US" b="1">
                    <a:latin typeface="Times New Roman" pitchFamily="18" charset="0"/>
                  </a:rPr>
                  <a:t>Individual    Staff</a:t>
                </a:r>
              </a:p>
              <a:p>
                <a:pPr algn="ctr" eaLnBrk="0" hangingPunct="0">
                  <a:spcBef>
                    <a:spcPct val="50000"/>
                  </a:spcBef>
                </a:pPr>
                <a:r>
                  <a:rPr lang="en-US" sz="1300" b="1" i="1">
                    <a:latin typeface="Times New Roman" pitchFamily="18" charset="0"/>
                  </a:rPr>
                  <a:t>Self-Assessment</a:t>
                </a:r>
              </a:p>
            </p:txBody>
          </p:sp>
          <p:sp>
            <p:nvSpPr>
              <p:cNvPr id="20507" name="Text Box 1029"/>
              <p:cNvSpPr txBox="1">
                <a:spLocks noChangeArrowheads="1"/>
              </p:cNvSpPr>
              <p:nvPr/>
            </p:nvSpPr>
            <p:spPr bwMode="auto">
              <a:xfrm>
                <a:off x="3023" y="1007"/>
                <a:ext cx="1296" cy="288"/>
              </a:xfrm>
              <a:prstGeom prst="rect">
                <a:avLst/>
              </a:prstGeom>
              <a:noFill/>
              <a:ln w="12700">
                <a:solidFill>
                  <a:schemeClr val="tx1"/>
                </a:solidFill>
                <a:miter lim="800000"/>
                <a:headEnd type="none" w="sm" len="sm"/>
                <a:tailEnd type="none" w="sm" len="sm"/>
              </a:ln>
            </p:spPr>
            <p:txBody>
              <a:bodyPr anchor="ctr"/>
              <a:lstStyle/>
              <a:p>
                <a:pPr algn="ctr" eaLnBrk="0" hangingPunct="0">
                  <a:spcBef>
                    <a:spcPct val="50000"/>
                  </a:spcBef>
                </a:pPr>
                <a:r>
                  <a:rPr lang="en-US" b="1">
                    <a:latin typeface="Times New Roman" pitchFamily="18" charset="0"/>
                  </a:rPr>
                  <a:t>Supervisor</a:t>
                </a:r>
              </a:p>
            </p:txBody>
          </p:sp>
          <p:sp>
            <p:nvSpPr>
              <p:cNvPr id="20508" name="Text Box 1030"/>
              <p:cNvSpPr txBox="1">
                <a:spLocks noChangeArrowheads="1"/>
              </p:cNvSpPr>
              <p:nvPr/>
            </p:nvSpPr>
            <p:spPr bwMode="auto">
              <a:xfrm>
                <a:off x="1583" y="1614"/>
                <a:ext cx="1296" cy="288"/>
              </a:xfrm>
              <a:prstGeom prst="rect">
                <a:avLst/>
              </a:prstGeom>
              <a:noFill/>
              <a:ln w="12700">
                <a:solidFill>
                  <a:schemeClr val="tx1"/>
                </a:solidFill>
                <a:miter lim="800000"/>
                <a:headEnd type="none" w="sm" len="sm"/>
                <a:tailEnd type="none" w="sm" len="sm"/>
              </a:ln>
            </p:spPr>
            <p:txBody>
              <a:bodyPr anchor="ctr"/>
              <a:lstStyle/>
              <a:p>
                <a:pPr algn="ctr" eaLnBrk="0" hangingPunct="0">
                  <a:spcBef>
                    <a:spcPct val="50000"/>
                  </a:spcBef>
                </a:pPr>
                <a:r>
                  <a:rPr lang="en-US" b="1">
                    <a:latin typeface="Times New Roman" pitchFamily="18" charset="0"/>
                  </a:rPr>
                  <a:t>Other Superiors</a:t>
                </a:r>
              </a:p>
            </p:txBody>
          </p:sp>
          <p:sp>
            <p:nvSpPr>
              <p:cNvPr id="20509" name="Text Box 1031"/>
              <p:cNvSpPr txBox="1">
                <a:spLocks noChangeArrowheads="1"/>
              </p:cNvSpPr>
              <p:nvPr/>
            </p:nvSpPr>
            <p:spPr bwMode="auto">
              <a:xfrm>
                <a:off x="1151" y="2447"/>
                <a:ext cx="1296" cy="288"/>
              </a:xfrm>
              <a:prstGeom prst="rect">
                <a:avLst/>
              </a:prstGeom>
              <a:noFill/>
              <a:ln w="12700">
                <a:solidFill>
                  <a:schemeClr val="tx1"/>
                </a:solidFill>
                <a:miter lim="800000"/>
                <a:headEnd type="none" w="sm" len="sm"/>
                <a:tailEnd type="none" w="sm" len="sm"/>
              </a:ln>
            </p:spPr>
            <p:txBody>
              <a:bodyPr anchor="ctr"/>
              <a:lstStyle/>
              <a:p>
                <a:pPr algn="ctr" eaLnBrk="0" hangingPunct="0">
                  <a:spcBef>
                    <a:spcPct val="50000"/>
                  </a:spcBef>
                </a:pPr>
                <a:r>
                  <a:rPr lang="en-US" b="1">
                    <a:latin typeface="Times New Roman" pitchFamily="18" charset="0"/>
                  </a:rPr>
                  <a:t>Peers</a:t>
                </a:r>
              </a:p>
            </p:txBody>
          </p:sp>
          <p:sp>
            <p:nvSpPr>
              <p:cNvPr id="20510" name="Text Box 1032"/>
              <p:cNvSpPr txBox="1">
                <a:spLocks noChangeArrowheads="1"/>
              </p:cNvSpPr>
              <p:nvPr/>
            </p:nvSpPr>
            <p:spPr bwMode="auto">
              <a:xfrm>
                <a:off x="1583" y="3310"/>
                <a:ext cx="1296" cy="288"/>
              </a:xfrm>
              <a:prstGeom prst="rect">
                <a:avLst/>
              </a:prstGeom>
              <a:noFill/>
              <a:ln w="12700">
                <a:solidFill>
                  <a:schemeClr val="tx1"/>
                </a:solidFill>
                <a:miter lim="800000"/>
                <a:headEnd type="none" w="sm" len="sm"/>
                <a:tailEnd type="none" w="sm" len="sm"/>
              </a:ln>
            </p:spPr>
            <p:txBody>
              <a:bodyPr anchor="ctr"/>
              <a:lstStyle/>
              <a:p>
                <a:pPr algn="ctr" eaLnBrk="0" hangingPunct="0">
                  <a:spcBef>
                    <a:spcPct val="50000"/>
                  </a:spcBef>
                </a:pPr>
                <a:r>
                  <a:rPr lang="en-US" b="1">
                    <a:latin typeface="Times New Roman" pitchFamily="18" charset="0"/>
                  </a:rPr>
                  <a:t>Teams</a:t>
                </a:r>
              </a:p>
            </p:txBody>
          </p:sp>
          <p:sp>
            <p:nvSpPr>
              <p:cNvPr id="20511" name="Text Box 1033"/>
              <p:cNvSpPr txBox="1">
                <a:spLocks noChangeArrowheads="1"/>
              </p:cNvSpPr>
              <p:nvPr/>
            </p:nvSpPr>
            <p:spPr bwMode="auto">
              <a:xfrm>
                <a:off x="3023" y="4003"/>
                <a:ext cx="1296" cy="288"/>
              </a:xfrm>
              <a:prstGeom prst="rect">
                <a:avLst/>
              </a:prstGeom>
              <a:noFill/>
              <a:ln w="12700">
                <a:solidFill>
                  <a:schemeClr val="tx1"/>
                </a:solidFill>
                <a:miter lim="800000"/>
                <a:headEnd type="none" w="sm" len="sm"/>
                <a:tailEnd type="none" w="sm" len="sm"/>
              </a:ln>
            </p:spPr>
            <p:txBody>
              <a:bodyPr anchor="ctr"/>
              <a:lstStyle/>
              <a:p>
                <a:pPr algn="ctr" eaLnBrk="0" hangingPunct="0">
                  <a:spcBef>
                    <a:spcPct val="50000"/>
                  </a:spcBef>
                </a:pPr>
                <a:r>
                  <a:rPr lang="en-US" b="1">
                    <a:latin typeface="Times New Roman" pitchFamily="18" charset="0"/>
                  </a:rPr>
                  <a:t>Sub-Ordinates</a:t>
                </a:r>
              </a:p>
            </p:txBody>
          </p:sp>
          <p:sp>
            <p:nvSpPr>
              <p:cNvPr id="20512" name="Text Box 1034"/>
              <p:cNvSpPr txBox="1">
                <a:spLocks noChangeArrowheads="1"/>
              </p:cNvSpPr>
              <p:nvPr/>
            </p:nvSpPr>
            <p:spPr bwMode="auto">
              <a:xfrm>
                <a:off x="4433" y="3310"/>
                <a:ext cx="1296" cy="288"/>
              </a:xfrm>
              <a:prstGeom prst="rect">
                <a:avLst/>
              </a:prstGeom>
              <a:noFill/>
              <a:ln w="12700">
                <a:solidFill>
                  <a:schemeClr val="tx1"/>
                </a:solidFill>
                <a:miter lim="800000"/>
                <a:headEnd type="none" w="sm" len="sm"/>
                <a:tailEnd type="none" w="sm" len="sm"/>
              </a:ln>
            </p:spPr>
            <p:txBody>
              <a:bodyPr anchor="ctr"/>
              <a:lstStyle/>
              <a:p>
                <a:pPr algn="ctr" eaLnBrk="0" hangingPunct="0">
                  <a:spcBef>
                    <a:spcPct val="50000"/>
                  </a:spcBef>
                </a:pPr>
                <a:r>
                  <a:rPr lang="en-US" b="1">
                    <a:latin typeface="Times New Roman" pitchFamily="18" charset="0"/>
                  </a:rPr>
                  <a:t>Teams</a:t>
                </a:r>
              </a:p>
            </p:txBody>
          </p:sp>
          <p:sp>
            <p:nvSpPr>
              <p:cNvPr id="20513" name="Text Box 1035"/>
              <p:cNvSpPr txBox="1">
                <a:spLocks noChangeArrowheads="1"/>
              </p:cNvSpPr>
              <p:nvPr/>
            </p:nvSpPr>
            <p:spPr bwMode="auto">
              <a:xfrm>
                <a:off x="4896" y="2447"/>
                <a:ext cx="1296" cy="288"/>
              </a:xfrm>
              <a:prstGeom prst="rect">
                <a:avLst/>
              </a:prstGeom>
              <a:noFill/>
              <a:ln w="12700">
                <a:solidFill>
                  <a:schemeClr val="tx1"/>
                </a:solidFill>
                <a:miter lim="800000"/>
                <a:headEnd type="none" w="sm" len="sm"/>
                <a:tailEnd type="none" w="sm" len="sm"/>
              </a:ln>
            </p:spPr>
            <p:txBody>
              <a:bodyPr anchor="ctr"/>
              <a:lstStyle/>
              <a:p>
                <a:pPr algn="ctr" eaLnBrk="0" hangingPunct="0">
                  <a:spcBef>
                    <a:spcPct val="50000"/>
                  </a:spcBef>
                </a:pPr>
                <a:r>
                  <a:rPr lang="en-US" b="1">
                    <a:latin typeface="Times New Roman" pitchFamily="18" charset="0"/>
                  </a:rPr>
                  <a:t>Customers</a:t>
                </a:r>
              </a:p>
            </p:txBody>
          </p:sp>
          <p:sp>
            <p:nvSpPr>
              <p:cNvPr id="20514" name="Text Box 1036"/>
              <p:cNvSpPr txBox="1">
                <a:spLocks noChangeArrowheads="1"/>
              </p:cNvSpPr>
              <p:nvPr/>
            </p:nvSpPr>
            <p:spPr bwMode="auto">
              <a:xfrm>
                <a:off x="4433" y="1614"/>
                <a:ext cx="1296" cy="288"/>
              </a:xfrm>
              <a:prstGeom prst="rect">
                <a:avLst/>
              </a:prstGeom>
              <a:noFill/>
              <a:ln w="12700">
                <a:solidFill>
                  <a:schemeClr val="tx1"/>
                </a:solidFill>
                <a:miter lim="800000"/>
                <a:headEnd type="none" w="sm" len="sm"/>
                <a:tailEnd type="none" w="sm" len="sm"/>
              </a:ln>
            </p:spPr>
            <p:txBody>
              <a:bodyPr anchor="ctr"/>
              <a:lstStyle/>
              <a:p>
                <a:pPr algn="ctr" eaLnBrk="0" hangingPunct="0">
                  <a:spcBef>
                    <a:spcPct val="50000"/>
                  </a:spcBef>
                </a:pPr>
                <a:r>
                  <a:rPr lang="en-US" b="1">
                    <a:latin typeface="Times New Roman" pitchFamily="18" charset="0"/>
                  </a:rPr>
                  <a:t>Other Superiors</a:t>
                </a:r>
              </a:p>
            </p:txBody>
          </p:sp>
        </p:grpSp>
        <p:grpSp>
          <p:nvGrpSpPr>
            <p:cNvPr id="7" name="Group 1078"/>
            <p:cNvGrpSpPr>
              <a:grpSpLocks/>
            </p:cNvGrpSpPr>
            <p:nvPr/>
          </p:nvGrpSpPr>
          <p:grpSpPr bwMode="auto">
            <a:xfrm>
              <a:off x="1799" y="1151"/>
              <a:ext cx="3745" cy="2996"/>
              <a:chOff x="1799" y="1151"/>
              <a:chExt cx="3745" cy="2996"/>
            </a:xfrm>
          </p:grpSpPr>
          <p:cxnSp>
            <p:nvCxnSpPr>
              <p:cNvPr id="20498" name="AutoShape 1060"/>
              <p:cNvCxnSpPr>
                <a:cxnSpLocks noChangeShapeType="1"/>
                <a:stCxn id="20507" idx="1"/>
                <a:endCxn id="20508" idx="0"/>
              </p:cNvCxnSpPr>
              <p:nvPr/>
            </p:nvCxnSpPr>
            <p:spPr bwMode="auto">
              <a:xfrm rot="10800000" flipV="1">
                <a:off x="2231" y="1151"/>
                <a:ext cx="792" cy="463"/>
              </a:xfrm>
              <a:prstGeom prst="curvedConnector2">
                <a:avLst/>
              </a:prstGeom>
              <a:noFill/>
              <a:ln w="25400">
                <a:solidFill>
                  <a:schemeClr val="tx1"/>
                </a:solidFill>
                <a:round/>
                <a:headEnd type="triangle" w="lg" len="sm"/>
                <a:tailEnd type="triangle" w="lg" len="sm"/>
              </a:ln>
            </p:spPr>
          </p:cxnSp>
          <p:cxnSp>
            <p:nvCxnSpPr>
              <p:cNvPr id="20499" name="AutoShape 1061"/>
              <p:cNvCxnSpPr>
                <a:cxnSpLocks noChangeShapeType="1"/>
                <a:stCxn id="20507" idx="3"/>
                <a:endCxn id="20514" idx="0"/>
              </p:cNvCxnSpPr>
              <p:nvPr/>
            </p:nvCxnSpPr>
            <p:spPr bwMode="auto">
              <a:xfrm>
                <a:off x="4319" y="1151"/>
                <a:ext cx="762" cy="463"/>
              </a:xfrm>
              <a:prstGeom prst="curvedConnector2">
                <a:avLst/>
              </a:prstGeom>
              <a:noFill/>
              <a:ln w="25400">
                <a:solidFill>
                  <a:schemeClr val="tx1"/>
                </a:solidFill>
                <a:round/>
                <a:headEnd type="triangle" w="lg" len="sm"/>
                <a:tailEnd type="triangle" w="lg" len="sm"/>
              </a:ln>
            </p:spPr>
          </p:cxnSp>
          <p:cxnSp>
            <p:nvCxnSpPr>
              <p:cNvPr id="20500" name="AutoShape 1062"/>
              <p:cNvCxnSpPr>
                <a:cxnSpLocks noChangeShapeType="1"/>
                <a:stCxn id="20514" idx="2"/>
                <a:endCxn id="20513" idx="0"/>
              </p:cNvCxnSpPr>
              <p:nvPr/>
            </p:nvCxnSpPr>
            <p:spPr bwMode="auto">
              <a:xfrm rot="16200000" flipH="1">
                <a:off x="5040" y="1943"/>
                <a:ext cx="545" cy="463"/>
              </a:xfrm>
              <a:prstGeom prst="curvedConnector3">
                <a:avLst>
                  <a:gd name="adj1" fmla="val 49907"/>
                </a:avLst>
              </a:prstGeom>
              <a:noFill/>
              <a:ln w="25400">
                <a:solidFill>
                  <a:schemeClr val="tx1"/>
                </a:solidFill>
                <a:round/>
                <a:headEnd type="triangle" w="lg" len="sm"/>
                <a:tailEnd type="triangle" w="lg" len="sm"/>
              </a:ln>
            </p:spPr>
          </p:cxnSp>
          <p:cxnSp>
            <p:nvCxnSpPr>
              <p:cNvPr id="20501" name="AutoShape 1063"/>
              <p:cNvCxnSpPr>
                <a:cxnSpLocks noChangeShapeType="1"/>
                <a:stCxn id="20513" idx="2"/>
                <a:endCxn id="20512" idx="0"/>
              </p:cNvCxnSpPr>
              <p:nvPr/>
            </p:nvCxnSpPr>
            <p:spPr bwMode="auto">
              <a:xfrm rot="5400000">
                <a:off x="5025" y="2791"/>
                <a:ext cx="575" cy="463"/>
              </a:xfrm>
              <a:prstGeom prst="curvedConnector3">
                <a:avLst>
                  <a:gd name="adj1" fmla="val 49912"/>
                </a:avLst>
              </a:prstGeom>
              <a:noFill/>
              <a:ln w="25400">
                <a:solidFill>
                  <a:schemeClr val="tx1"/>
                </a:solidFill>
                <a:round/>
                <a:headEnd type="triangle" w="lg" len="sm"/>
                <a:tailEnd type="triangle" w="lg" len="sm"/>
              </a:ln>
            </p:spPr>
          </p:cxnSp>
          <p:cxnSp>
            <p:nvCxnSpPr>
              <p:cNvPr id="20502" name="AutoShape 1064"/>
              <p:cNvCxnSpPr>
                <a:cxnSpLocks noChangeShapeType="1"/>
                <a:stCxn id="20512" idx="2"/>
                <a:endCxn id="20511" idx="3"/>
              </p:cNvCxnSpPr>
              <p:nvPr/>
            </p:nvCxnSpPr>
            <p:spPr bwMode="auto">
              <a:xfrm rot="5400000">
                <a:off x="4425" y="3492"/>
                <a:ext cx="549" cy="762"/>
              </a:xfrm>
              <a:prstGeom prst="curvedConnector2">
                <a:avLst/>
              </a:prstGeom>
              <a:noFill/>
              <a:ln w="25400">
                <a:solidFill>
                  <a:schemeClr val="tx1"/>
                </a:solidFill>
                <a:round/>
                <a:headEnd type="triangle" w="lg" len="sm"/>
                <a:tailEnd type="triangle" w="lg" len="sm"/>
              </a:ln>
            </p:spPr>
          </p:cxnSp>
          <p:cxnSp>
            <p:nvCxnSpPr>
              <p:cNvPr id="20503" name="AutoShape 1065"/>
              <p:cNvCxnSpPr>
                <a:cxnSpLocks noChangeShapeType="1"/>
                <a:stCxn id="20511" idx="1"/>
                <a:endCxn id="20510" idx="2"/>
              </p:cNvCxnSpPr>
              <p:nvPr/>
            </p:nvCxnSpPr>
            <p:spPr bwMode="auto">
              <a:xfrm rot="10800000">
                <a:off x="2231" y="3598"/>
                <a:ext cx="792" cy="549"/>
              </a:xfrm>
              <a:prstGeom prst="curvedConnector2">
                <a:avLst/>
              </a:prstGeom>
              <a:noFill/>
              <a:ln w="25400">
                <a:solidFill>
                  <a:schemeClr val="tx1"/>
                </a:solidFill>
                <a:round/>
                <a:headEnd type="triangle" w="lg" len="sm"/>
                <a:tailEnd type="triangle" w="lg" len="sm"/>
              </a:ln>
            </p:spPr>
          </p:cxnSp>
          <p:cxnSp>
            <p:nvCxnSpPr>
              <p:cNvPr id="20504" name="AutoShape 1066"/>
              <p:cNvCxnSpPr>
                <a:cxnSpLocks noChangeShapeType="1"/>
                <a:stCxn id="20510" idx="0"/>
                <a:endCxn id="20509" idx="2"/>
              </p:cNvCxnSpPr>
              <p:nvPr/>
            </p:nvCxnSpPr>
            <p:spPr bwMode="auto">
              <a:xfrm rot="5400000" flipH="1">
                <a:off x="1727" y="2807"/>
                <a:ext cx="575" cy="432"/>
              </a:xfrm>
              <a:prstGeom prst="curvedConnector3">
                <a:avLst>
                  <a:gd name="adj1" fmla="val 49912"/>
                </a:avLst>
              </a:prstGeom>
              <a:noFill/>
              <a:ln w="25400">
                <a:solidFill>
                  <a:schemeClr val="tx1"/>
                </a:solidFill>
                <a:round/>
                <a:headEnd type="triangle" w="lg" len="sm"/>
                <a:tailEnd type="triangle" w="lg" len="sm"/>
              </a:ln>
            </p:spPr>
          </p:cxnSp>
          <p:cxnSp>
            <p:nvCxnSpPr>
              <p:cNvPr id="20505" name="AutoShape 1067"/>
              <p:cNvCxnSpPr>
                <a:cxnSpLocks noChangeShapeType="1"/>
                <a:stCxn id="20509" idx="0"/>
                <a:endCxn id="20508" idx="2"/>
              </p:cNvCxnSpPr>
              <p:nvPr/>
            </p:nvCxnSpPr>
            <p:spPr bwMode="auto">
              <a:xfrm rot="-5400000">
                <a:off x="1742" y="1959"/>
                <a:ext cx="545" cy="432"/>
              </a:xfrm>
              <a:prstGeom prst="curvedConnector3">
                <a:avLst>
                  <a:gd name="adj1" fmla="val 49907"/>
                </a:avLst>
              </a:prstGeom>
              <a:noFill/>
              <a:ln w="25400">
                <a:solidFill>
                  <a:schemeClr val="tx1"/>
                </a:solidFill>
                <a:round/>
                <a:headEnd type="triangle" w="lg" len="sm"/>
                <a:tailEnd type="triangle" w="lg" len="sm"/>
              </a:ln>
            </p:spPr>
          </p:cxnSp>
        </p:grpSp>
        <p:grpSp>
          <p:nvGrpSpPr>
            <p:cNvPr id="8" name="Group 1079"/>
            <p:cNvGrpSpPr>
              <a:grpSpLocks/>
            </p:cNvGrpSpPr>
            <p:nvPr/>
          </p:nvGrpSpPr>
          <p:grpSpPr bwMode="auto">
            <a:xfrm>
              <a:off x="2447" y="1295"/>
              <a:ext cx="2449" cy="2708"/>
              <a:chOff x="2447" y="1295"/>
              <a:chExt cx="2449" cy="2708"/>
            </a:xfrm>
          </p:grpSpPr>
          <p:cxnSp>
            <p:nvCxnSpPr>
              <p:cNvPr id="20490" name="AutoShape 1069"/>
              <p:cNvCxnSpPr>
                <a:cxnSpLocks noChangeShapeType="1"/>
                <a:stCxn id="20506" idx="3"/>
                <a:endCxn id="20513" idx="1"/>
              </p:cNvCxnSpPr>
              <p:nvPr/>
            </p:nvCxnSpPr>
            <p:spPr bwMode="auto">
              <a:xfrm flipV="1">
                <a:off x="4319" y="2591"/>
                <a:ext cx="577" cy="2"/>
              </a:xfrm>
              <a:prstGeom prst="straightConnector1">
                <a:avLst/>
              </a:prstGeom>
              <a:noFill/>
              <a:ln w="25400">
                <a:solidFill>
                  <a:schemeClr val="tx1"/>
                </a:solidFill>
                <a:round/>
                <a:headEnd type="triangle" w="lg" len="sm"/>
                <a:tailEnd type="triangle" w="lg" len="sm"/>
              </a:ln>
            </p:spPr>
          </p:cxnSp>
          <p:cxnSp>
            <p:nvCxnSpPr>
              <p:cNvPr id="20491" name="AutoShape 1070"/>
              <p:cNvCxnSpPr>
                <a:cxnSpLocks noChangeShapeType="1"/>
                <a:stCxn id="20506" idx="1"/>
                <a:endCxn id="20509" idx="3"/>
              </p:cNvCxnSpPr>
              <p:nvPr/>
            </p:nvCxnSpPr>
            <p:spPr bwMode="auto">
              <a:xfrm flipH="1" flipV="1">
                <a:off x="2447" y="2591"/>
                <a:ext cx="576" cy="2"/>
              </a:xfrm>
              <a:prstGeom prst="straightConnector1">
                <a:avLst/>
              </a:prstGeom>
              <a:noFill/>
              <a:ln w="25400">
                <a:solidFill>
                  <a:schemeClr val="tx1"/>
                </a:solidFill>
                <a:round/>
                <a:headEnd type="triangle" w="lg" len="sm"/>
                <a:tailEnd type="triangle" w="lg" len="sm"/>
              </a:ln>
            </p:spPr>
          </p:cxnSp>
          <p:cxnSp>
            <p:nvCxnSpPr>
              <p:cNvPr id="20492" name="AutoShape 1071"/>
              <p:cNvCxnSpPr>
                <a:cxnSpLocks noChangeShapeType="1"/>
                <a:stCxn id="20506" idx="2"/>
                <a:endCxn id="20511" idx="0"/>
              </p:cNvCxnSpPr>
              <p:nvPr/>
            </p:nvCxnSpPr>
            <p:spPr bwMode="auto">
              <a:xfrm>
                <a:off x="3671" y="2953"/>
                <a:ext cx="0" cy="1050"/>
              </a:xfrm>
              <a:prstGeom prst="straightConnector1">
                <a:avLst/>
              </a:prstGeom>
              <a:noFill/>
              <a:ln w="25400">
                <a:solidFill>
                  <a:schemeClr val="tx1"/>
                </a:solidFill>
                <a:round/>
                <a:headEnd type="triangle" w="lg" len="sm"/>
                <a:tailEnd type="triangle" w="lg" len="sm"/>
              </a:ln>
            </p:spPr>
          </p:cxnSp>
          <p:cxnSp>
            <p:nvCxnSpPr>
              <p:cNvPr id="20493" name="AutoShape 1072"/>
              <p:cNvCxnSpPr>
                <a:cxnSpLocks noChangeShapeType="1"/>
                <a:stCxn id="20506" idx="0"/>
                <a:endCxn id="20507" idx="2"/>
              </p:cNvCxnSpPr>
              <p:nvPr/>
            </p:nvCxnSpPr>
            <p:spPr bwMode="auto">
              <a:xfrm flipV="1">
                <a:off x="3671" y="1295"/>
                <a:ext cx="0" cy="938"/>
              </a:xfrm>
              <a:prstGeom prst="straightConnector1">
                <a:avLst/>
              </a:prstGeom>
              <a:noFill/>
              <a:ln w="25400">
                <a:solidFill>
                  <a:schemeClr val="tx1"/>
                </a:solidFill>
                <a:round/>
                <a:headEnd type="triangle" w="lg" len="sm"/>
                <a:tailEnd type="triangle" w="lg" len="sm"/>
              </a:ln>
            </p:spPr>
          </p:cxnSp>
          <p:sp>
            <p:nvSpPr>
              <p:cNvPr id="20494" name="Line 1074"/>
              <p:cNvSpPr>
                <a:spLocks noChangeShapeType="1"/>
              </p:cNvSpPr>
              <p:nvPr/>
            </p:nvSpPr>
            <p:spPr bwMode="auto">
              <a:xfrm flipH="1">
                <a:off x="2931" y="3024"/>
                <a:ext cx="402" cy="401"/>
              </a:xfrm>
              <a:prstGeom prst="line">
                <a:avLst/>
              </a:prstGeom>
              <a:noFill/>
              <a:ln w="25400">
                <a:solidFill>
                  <a:schemeClr val="tx1"/>
                </a:solidFill>
                <a:round/>
                <a:headEnd type="triangle" w="lg" len="sm"/>
                <a:tailEnd type="triangle" w="lg" len="sm"/>
              </a:ln>
            </p:spPr>
            <p:txBody>
              <a:bodyPr/>
              <a:lstStyle/>
              <a:p>
                <a:endParaRPr lang="en-US"/>
              </a:p>
            </p:txBody>
          </p:sp>
          <p:sp>
            <p:nvSpPr>
              <p:cNvPr id="20495" name="Line 1075"/>
              <p:cNvSpPr>
                <a:spLocks noChangeShapeType="1"/>
              </p:cNvSpPr>
              <p:nvPr/>
            </p:nvSpPr>
            <p:spPr bwMode="auto">
              <a:xfrm flipH="1">
                <a:off x="3942" y="1762"/>
                <a:ext cx="402" cy="401"/>
              </a:xfrm>
              <a:prstGeom prst="line">
                <a:avLst/>
              </a:prstGeom>
              <a:noFill/>
              <a:ln w="25400">
                <a:solidFill>
                  <a:schemeClr val="tx1"/>
                </a:solidFill>
                <a:round/>
                <a:headEnd type="triangle" w="lg" len="sm"/>
                <a:tailEnd type="triangle" w="lg" len="sm"/>
              </a:ln>
            </p:spPr>
            <p:txBody>
              <a:bodyPr/>
              <a:lstStyle/>
              <a:p>
                <a:endParaRPr lang="en-US"/>
              </a:p>
            </p:txBody>
          </p:sp>
          <p:sp>
            <p:nvSpPr>
              <p:cNvPr id="20496" name="Line 1076"/>
              <p:cNvSpPr>
                <a:spLocks noChangeShapeType="1"/>
              </p:cNvSpPr>
              <p:nvPr/>
            </p:nvSpPr>
            <p:spPr bwMode="auto">
              <a:xfrm rot="5400000" flipH="1">
                <a:off x="3953" y="3039"/>
                <a:ext cx="402" cy="401"/>
              </a:xfrm>
              <a:prstGeom prst="line">
                <a:avLst/>
              </a:prstGeom>
              <a:noFill/>
              <a:ln w="25400">
                <a:solidFill>
                  <a:schemeClr val="tx1"/>
                </a:solidFill>
                <a:round/>
                <a:headEnd type="triangle" w="lg" len="sm"/>
                <a:tailEnd type="triangle" w="lg" len="sm"/>
              </a:ln>
            </p:spPr>
            <p:txBody>
              <a:bodyPr/>
              <a:lstStyle/>
              <a:p>
                <a:endParaRPr lang="en-US"/>
              </a:p>
            </p:txBody>
          </p:sp>
          <p:sp>
            <p:nvSpPr>
              <p:cNvPr id="20497" name="Line 1077"/>
              <p:cNvSpPr>
                <a:spLocks noChangeShapeType="1"/>
              </p:cNvSpPr>
              <p:nvPr/>
            </p:nvSpPr>
            <p:spPr bwMode="auto">
              <a:xfrm rot="5400000" flipH="1">
                <a:off x="2908" y="1746"/>
                <a:ext cx="402" cy="401"/>
              </a:xfrm>
              <a:prstGeom prst="line">
                <a:avLst/>
              </a:prstGeom>
              <a:noFill/>
              <a:ln w="25400">
                <a:solidFill>
                  <a:schemeClr val="tx1"/>
                </a:solidFill>
                <a:round/>
                <a:headEnd type="triangle" w="lg" len="sm"/>
                <a:tailEnd type="triangle" w="lg" len="sm"/>
              </a:ln>
            </p:spPr>
            <p:txBody>
              <a:bodyPr/>
              <a:lstStyle/>
              <a:p>
                <a:endParaRPr lang="en-US"/>
              </a:p>
            </p:txBody>
          </p:sp>
        </p:grpSp>
      </p:grpSp>
      <p:sp>
        <p:nvSpPr>
          <p:cNvPr id="4" name="Slide Number Placeholder 3"/>
          <p:cNvSpPr>
            <a:spLocks noGrp="1"/>
          </p:cNvSpPr>
          <p:nvPr>
            <p:ph type="sldNum" sz="quarter" idx="12"/>
          </p:nvPr>
        </p:nvSpPr>
        <p:spPr/>
        <p:txBody>
          <a:bodyPr/>
          <a:lstStyle/>
          <a:p>
            <a:pPr>
              <a:defRPr/>
            </a:pPr>
            <a:fld id="{D303FD35-3B78-4A85-A7A9-07F4A295214A}" type="slidenum">
              <a:rPr lang="en-US" smtClean="0"/>
              <a:pPr>
                <a:defRPr/>
              </a:pPr>
              <a:t>206</a:t>
            </a:fld>
            <a:endParaRPr lang="en-US"/>
          </a:p>
        </p:txBody>
      </p:sp>
    </p:spTree>
  </p:cSld>
  <p:clrMapOvr>
    <a:masterClrMapping/>
  </p:clrMapOvr>
  <p:transition spd="slow"/>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Slide Number Placeholder 6"/>
          <p:cNvSpPr>
            <a:spLocks noGrp="1"/>
          </p:cNvSpPr>
          <p:nvPr>
            <p:ph type="sldNum" sz="quarter" idx="12"/>
          </p:nvPr>
        </p:nvSpPr>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89A1AF96-E002-4BDA-97D6-7EA7FA561FA8}" type="slidenum">
              <a:rPr lang="en-US" smtClean="0"/>
              <a:pPr eaLnBrk="1" hangingPunct="1">
                <a:defRPr/>
              </a:pPr>
              <a:t>207</a:t>
            </a:fld>
            <a:endParaRPr lang="en-US" smtClean="0"/>
          </a:p>
        </p:txBody>
      </p:sp>
      <p:sp>
        <p:nvSpPr>
          <p:cNvPr id="32771" name="Rectangle 2"/>
          <p:cNvSpPr>
            <a:spLocks noGrp="1" noChangeArrowheads="1"/>
          </p:cNvSpPr>
          <p:nvPr>
            <p:ph type="title"/>
          </p:nvPr>
        </p:nvSpPr>
        <p:spPr/>
        <p:txBody>
          <a:bodyPr/>
          <a:lstStyle/>
          <a:p>
            <a:pPr eaLnBrk="1" hangingPunct="1"/>
            <a:r>
              <a:rPr lang="en-US" sz="4000" dirty="0" smtClean="0">
                <a:solidFill>
                  <a:schemeClr val="tx1"/>
                </a:solidFill>
                <a:latin typeface="Century Gothic" pitchFamily="34" charset="0"/>
              </a:rPr>
              <a:t>The Appraisal Period</a:t>
            </a:r>
          </a:p>
        </p:txBody>
      </p:sp>
      <p:graphicFrame>
        <p:nvGraphicFramePr>
          <p:cNvPr id="32772" name="Object 3"/>
          <p:cNvGraphicFramePr>
            <a:graphicFrameLocks noGrp="1" noChangeAspect="1"/>
          </p:cNvGraphicFramePr>
          <p:nvPr>
            <p:ph type="clipArt" sz="half" idx="1"/>
          </p:nvPr>
        </p:nvGraphicFramePr>
        <p:xfrm>
          <a:off x="457200" y="2343150"/>
          <a:ext cx="2259013" cy="2109788"/>
        </p:xfrm>
        <a:graphic>
          <a:graphicData uri="http://schemas.openxmlformats.org/presentationml/2006/ole">
            <p:oleObj spid="_x0000_s163853" name="Clip" r:id="rId3" imgW="3368650" imgH="2442362" progId="">
              <p:embed/>
            </p:oleObj>
          </a:graphicData>
        </a:graphic>
      </p:graphicFrame>
      <p:sp>
        <p:nvSpPr>
          <p:cNvPr id="32773" name="Rectangle 4"/>
          <p:cNvSpPr>
            <a:spLocks noGrp="1" noChangeArrowheads="1"/>
          </p:cNvSpPr>
          <p:nvPr>
            <p:ph type="body" sz="half" idx="2"/>
          </p:nvPr>
        </p:nvSpPr>
        <p:spPr>
          <a:xfrm>
            <a:off x="3440113" y="1641475"/>
            <a:ext cx="5167312" cy="4530725"/>
          </a:xfrm>
        </p:spPr>
        <p:txBody>
          <a:bodyPr/>
          <a:lstStyle/>
          <a:p>
            <a:pPr eaLnBrk="1" hangingPunct="1"/>
            <a:r>
              <a:rPr lang="en-US" dirty="0" smtClean="0">
                <a:latin typeface="Century Gothic" pitchFamily="34" charset="0"/>
              </a:rPr>
              <a:t>Prepared at specific intervals</a:t>
            </a:r>
          </a:p>
          <a:p>
            <a:pPr eaLnBrk="1" hangingPunct="1"/>
            <a:r>
              <a:rPr lang="en-US" dirty="0" smtClean="0">
                <a:latin typeface="Century Gothic" pitchFamily="34" charset="0"/>
              </a:rPr>
              <a:t>Usually annually or semiannually</a:t>
            </a:r>
          </a:p>
          <a:p>
            <a:pPr eaLnBrk="1" hangingPunct="1"/>
            <a:r>
              <a:rPr lang="en-US" dirty="0" smtClean="0">
                <a:latin typeface="Century Gothic" pitchFamily="34" charset="0"/>
              </a:rPr>
              <a:t>Period may begin with employee’s date of hire</a:t>
            </a:r>
          </a:p>
          <a:p>
            <a:pPr eaLnBrk="1" hangingPunct="1"/>
            <a:r>
              <a:rPr lang="en-US" dirty="0" smtClean="0">
                <a:latin typeface="Century Gothic" pitchFamily="34" charset="0"/>
              </a:rPr>
              <a:t>All employees may be evaluated at same time</a:t>
            </a: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D261E796-3996-4B40-A093-1F301D763944}" type="slidenum">
              <a:rPr lang="en-US" smtClean="0"/>
              <a:pPr eaLnBrk="1" hangingPunct="1">
                <a:defRPr/>
              </a:pPr>
              <a:t>208</a:t>
            </a:fld>
            <a:endParaRPr lang="en-US" smtClean="0"/>
          </a:p>
        </p:txBody>
      </p:sp>
      <p:sp>
        <p:nvSpPr>
          <p:cNvPr id="33795" name="Rectangle 2"/>
          <p:cNvSpPr>
            <a:spLocks noGrp="1" noChangeArrowheads="1"/>
          </p:cNvSpPr>
          <p:nvPr>
            <p:ph type="title"/>
          </p:nvPr>
        </p:nvSpPr>
        <p:spPr>
          <a:xfrm>
            <a:off x="304800" y="304800"/>
            <a:ext cx="8382000" cy="914400"/>
          </a:xfrm>
        </p:spPr>
        <p:txBody>
          <a:bodyPr/>
          <a:lstStyle/>
          <a:p>
            <a:pPr eaLnBrk="1" hangingPunct="1"/>
            <a:r>
              <a:rPr lang="en-US" sz="4000" b="1" dirty="0" smtClean="0">
                <a:solidFill>
                  <a:schemeClr val="tx1"/>
                </a:solidFill>
                <a:latin typeface="Century Gothic" pitchFamily="34" charset="0"/>
              </a:rPr>
              <a:t>Effective Appraisal System</a:t>
            </a:r>
          </a:p>
        </p:txBody>
      </p:sp>
      <p:sp>
        <p:nvSpPr>
          <p:cNvPr id="33796" name="Rectangle 3"/>
          <p:cNvSpPr>
            <a:spLocks noGrp="1" noChangeArrowheads="1"/>
          </p:cNvSpPr>
          <p:nvPr>
            <p:ph type="body" idx="1"/>
          </p:nvPr>
        </p:nvSpPr>
        <p:spPr>
          <a:xfrm>
            <a:off x="457200" y="1828800"/>
            <a:ext cx="8305800" cy="4322763"/>
          </a:xfrm>
        </p:spPr>
        <p:txBody>
          <a:bodyPr/>
          <a:lstStyle/>
          <a:p>
            <a:pPr eaLnBrk="1" hangingPunct="1"/>
            <a:r>
              <a:rPr lang="en-US" dirty="0" smtClean="0">
                <a:latin typeface="Century Gothic" pitchFamily="34" charset="0"/>
              </a:rPr>
              <a:t>Job-related criteria</a:t>
            </a:r>
          </a:p>
          <a:p>
            <a:pPr eaLnBrk="1" hangingPunct="1"/>
            <a:r>
              <a:rPr lang="en-US" dirty="0" smtClean="0">
                <a:latin typeface="Century Gothic" pitchFamily="34" charset="0"/>
              </a:rPr>
              <a:t>Performance expectations</a:t>
            </a:r>
          </a:p>
          <a:p>
            <a:pPr eaLnBrk="1" hangingPunct="1"/>
            <a:r>
              <a:rPr lang="en-US" dirty="0" smtClean="0">
                <a:latin typeface="Century Gothic" pitchFamily="34" charset="0"/>
              </a:rPr>
              <a:t>Standardization</a:t>
            </a:r>
          </a:p>
          <a:p>
            <a:pPr eaLnBrk="1" hangingPunct="1"/>
            <a:r>
              <a:rPr lang="en-US" dirty="0" smtClean="0">
                <a:latin typeface="Century Gothic" pitchFamily="34" charset="0"/>
              </a:rPr>
              <a:t>Trained appraisers</a:t>
            </a:r>
          </a:p>
          <a:p>
            <a:pPr eaLnBrk="1" hangingPunct="1"/>
            <a:r>
              <a:rPr lang="en-US" dirty="0" smtClean="0">
                <a:latin typeface="Century Gothic" pitchFamily="34" charset="0"/>
              </a:rPr>
              <a:t>Continuous open communication</a:t>
            </a:r>
          </a:p>
          <a:p>
            <a:pPr eaLnBrk="1" hangingPunct="1"/>
            <a:r>
              <a:rPr lang="en-US" dirty="0" smtClean="0">
                <a:latin typeface="Century Gothic" pitchFamily="34" charset="0"/>
              </a:rPr>
              <a:t>Performance reviews</a:t>
            </a:r>
          </a:p>
          <a:p>
            <a:pPr eaLnBrk="1" hangingPunct="1"/>
            <a:r>
              <a:rPr lang="en-US" dirty="0" smtClean="0">
                <a:latin typeface="Century Gothic" pitchFamily="34" charset="0"/>
              </a:rPr>
              <a:t>Due process</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Slide Number Placeholder 6"/>
          <p:cNvSpPr>
            <a:spLocks noGrp="1"/>
          </p:cNvSpPr>
          <p:nvPr>
            <p:ph type="sldNum" sz="quarter" idx="12"/>
          </p:nvPr>
        </p:nvSpPr>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54424544-26EC-46A1-9A32-4A7ED16ABABC}" type="slidenum">
              <a:rPr lang="en-US" smtClean="0"/>
              <a:pPr eaLnBrk="1" hangingPunct="1">
                <a:defRPr/>
              </a:pPr>
              <a:t>209</a:t>
            </a:fld>
            <a:endParaRPr lang="en-US" smtClean="0"/>
          </a:p>
        </p:txBody>
      </p:sp>
      <p:sp>
        <p:nvSpPr>
          <p:cNvPr id="34819" name="Rectangle 2"/>
          <p:cNvSpPr>
            <a:spLocks noGrp="1" noChangeArrowheads="1"/>
          </p:cNvSpPr>
          <p:nvPr>
            <p:ph type="title"/>
          </p:nvPr>
        </p:nvSpPr>
        <p:spPr/>
        <p:txBody>
          <a:bodyPr/>
          <a:lstStyle/>
          <a:p>
            <a:pPr eaLnBrk="1" hangingPunct="1"/>
            <a:r>
              <a:rPr lang="en-US" sz="4000" b="1" dirty="0" smtClean="0">
                <a:latin typeface="Century Gothic" pitchFamily="34" charset="0"/>
              </a:rPr>
              <a:t>Legal Implications</a:t>
            </a:r>
          </a:p>
        </p:txBody>
      </p:sp>
      <p:sp>
        <p:nvSpPr>
          <p:cNvPr id="37892" name="Rectangle 4"/>
          <p:cNvSpPr>
            <a:spLocks noGrp="1" noChangeArrowheads="1"/>
          </p:cNvSpPr>
          <p:nvPr>
            <p:ph type="body" sz="half" idx="2"/>
          </p:nvPr>
        </p:nvSpPr>
        <p:spPr>
          <a:xfrm>
            <a:off x="304800" y="1600200"/>
            <a:ext cx="8686800" cy="5029200"/>
          </a:xfrm>
        </p:spPr>
        <p:txBody>
          <a:bodyPr/>
          <a:lstStyle/>
          <a:p>
            <a:pPr lvl="1" algn="just">
              <a:defRPr/>
            </a:pPr>
            <a:r>
              <a:rPr lang="en-US" dirty="0"/>
              <a:t>Performance appraisal criteria based on job analysis</a:t>
            </a:r>
          </a:p>
          <a:p>
            <a:pPr lvl="1" algn="just">
              <a:defRPr/>
            </a:pPr>
            <a:r>
              <a:rPr lang="en-US" dirty="0" smtClean="0"/>
              <a:t>Formal </a:t>
            </a:r>
            <a:r>
              <a:rPr lang="en-US" dirty="0"/>
              <a:t>evaluation criteria that limit managerial discretion</a:t>
            </a:r>
          </a:p>
          <a:p>
            <a:pPr lvl="1" algn="just">
              <a:defRPr/>
            </a:pPr>
            <a:r>
              <a:rPr lang="en-US" dirty="0"/>
              <a:t>A rating instrument linked to job duties and responsibilities </a:t>
            </a:r>
          </a:p>
          <a:p>
            <a:pPr lvl="1" algn="just">
              <a:defRPr/>
            </a:pPr>
            <a:r>
              <a:rPr lang="en-US" dirty="0"/>
              <a:t>Documentation of the appraisal activities </a:t>
            </a:r>
          </a:p>
          <a:p>
            <a:pPr lvl="1" algn="just">
              <a:defRPr/>
            </a:pPr>
            <a:r>
              <a:rPr lang="en-US" dirty="0"/>
              <a:t>Personal knowledge of and contact with each appraised individual </a:t>
            </a:r>
          </a:p>
          <a:p>
            <a:pPr lvl="1" algn="just">
              <a:defRPr/>
            </a:pPr>
            <a:r>
              <a:rPr lang="en-US" dirty="0"/>
              <a:t>Training of supervisors in conducting </a:t>
            </a:r>
            <a:r>
              <a:rPr lang="en-US" dirty="0" smtClean="0"/>
              <a:t>appraisals</a:t>
            </a:r>
          </a:p>
          <a:p>
            <a:pPr lvl="1" algn="just">
              <a:defRPr/>
            </a:pPr>
            <a:r>
              <a:rPr lang="en-US" dirty="0" smtClean="0"/>
              <a:t> Counseling </a:t>
            </a:r>
            <a:r>
              <a:rPr lang="en-US" dirty="0"/>
              <a:t>to help poor performers improve </a:t>
            </a:r>
            <a:endParaRPr lang="en-US" dirty="0" smtClean="0">
              <a:latin typeface="Century Gothic"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pPr marL="274320" lvl="1" indent="-274320">
              <a:buClr>
                <a:schemeClr val="accent3"/>
              </a:buClr>
              <a:buSzPct val="95000"/>
            </a:pPr>
            <a:r>
              <a:rPr lang="en-US" altLang="en-US" sz="3200" dirty="0"/>
              <a:t>Employees can be </a:t>
            </a:r>
            <a:r>
              <a:rPr lang="en-US" altLang="en-US" sz="3200" dirty="0">
                <a:solidFill>
                  <a:srgbClr val="FF0000"/>
                </a:solidFill>
              </a:rPr>
              <a:t>scientifically </a:t>
            </a:r>
            <a:r>
              <a:rPr lang="en-US" altLang="en-US" sz="3200" dirty="0" smtClean="0">
                <a:solidFill>
                  <a:srgbClr val="FF0000"/>
                </a:solidFill>
              </a:rPr>
              <a:t>selected </a:t>
            </a:r>
            <a:r>
              <a:rPr lang="en-US" altLang="en-US" sz="3200" dirty="0" smtClean="0"/>
              <a:t>to have </a:t>
            </a:r>
            <a:r>
              <a:rPr lang="en-US" altLang="en-US" sz="3200" dirty="0" smtClean="0">
                <a:solidFill>
                  <a:srgbClr val="FF0000"/>
                </a:solidFill>
              </a:rPr>
              <a:t>confidence </a:t>
            </a:r>
            <a:r>
              <a:rPr lang="en-US" altLang="en-US" sz="3200" dirty="0" smtClean="0"/>
              <a:t>and</a:t>
            </a:r>
            <a:r>
              <a:rPr lang="en-US" altLang="en-US" sz="3200" dirty="0" smtClean="0">
                <a:solidFill>
                  <a:srgbClr val="FF0000"/>
                </a:solidFill>
              </a:rPr>
              <a:t> </a:t>
            </a:r>
            <a:r>
              <a:rPr lang="en-US" altLang="en-US" sz="3200" dirty="0" smtClean="0">
                <a:solidFill>
                  <a:srgbClr val="0070C0"/>
                </a:solidFill>
              </a:rPr>
              <a:t>valuable performance</a:t>
            </a:r>
            <a:r>
              <a:rPr lang="en-US" altLang="en-US" sz="3200" dirty="0" smtClean="0">
                <a:solidFill>
                  <a:srgbClr val="FF0000"/>
                </a:solidFill>
              </a:rPr>
              <a:t>.</a:t>
            </a:r>
            <a:endParaRPr lang="en-US" altLang="en-US" sz="3200" dirty="0">
              <a:solidFill>
                <a:srgbClr val="FF0000"/>
              </a:solidFill>
            </a:endParaRPr>
          </a:p>
          <a:p>
            <a:endParaRPr lang="en-US" altLang="en-US" dirty="0" smtClean="0"/>
          </a:p>
          <a:p>
            <a:r>
              <a:rPr lang="en-US" altLang="en-US" sz="3200" dirty="0" smtClean="0"/>
              <a:t>He </a:t>
            </a:r>
            <a:r>
              <a:rPr lang="en-US" altLang="en-US" sz="3200" dirty="0"/>
              <a:t>was angry or he was impressed with the degree of “</a:t>
            </a:r>
            <a:r>
              <a:rPr lang="en-US" altLang="en-US" sz="3200" dirty="0">
                <a:solidFill>
                  <a:srgbClr val="FF0000"/>
                </a:solidFill>
              </a:rPr>
              <a:t>soldiering</a:t>
            </a:r>
            <a:r>
              <a:rPr lang="en-US" altLang="en-US" sz="3200" dirty="0"/>
              <a:t>” - systematic, deliberate delay in performance</a:t>
            </a:r>
          </a:p>
          <a:p>
            <a:endParaRPr lang="en-US" dirty="0"/>
          </a:p>
        </p:txBody>
      </p:sp>
    </p:spTree>
    <p:extLst>
      <p:ext uri="{BB962C8B-B14F-4D97-AF65-F5344CB8AC3E}">
        <p14:creationId xmlns="" xmlns:p14="http://schemas.microsoft.com/office/powerpoint/2010/main" val="3937946057"/>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400" b="1" dirty="0">
                <a:latin typeface="Times New Roman" pitchFamily="18" charset="0"/>
                <a:cs typeface="Times New Roman" pitchFamily="18" charset="0"/>
              </a:rPr>
              <a:t>Training &amp; development</a:t>
            </a:r>
            <a:endParaRPr lang="en-US" dirty="0"/>
          </a:p>
        </p:txBody>
      </p:sp>
      <p:sp>
        <p:nvSpPr>
          <p:cNvPr id="3" name="Content Placeholder 2"/>
          <p:cNvSpPr>
            <a:spLocks noGrp="1"/>
          </p:cNvSpPr>
          <p:nvPr>
            <p:ph idx="1"/>
          </p:nvPr>
        </p:nvSpPr>
        <p:spPr/>
        <p:txBody>
          <a:bodyPr/>
          <a:lstStyle/>
          <a:p>
            <a:pPr algn="just"/>
            <a:r>
              <a:rPr lang="en-US" altLang="en-US" sz="2800" dirty="0"/>
              <a:t>Having </a:t>
            </a:r>
            <a:r>
              <a:rPr lang="en-US" altLang="en-US" sz="2800" dirty="0">
                <a:solidFill>
                  <a:srgbClr val="FF0000"/>
                </a:solidFill>
              </a:rPr>
              <a:t>qualified </a:t>
            </a:r>
            <a:r>
              <a:rPr lang="en-US" altLang="en-US" sz="2800" dirty="0"/>
              <a:t>and </a:t>
            </a:r>
            <a:r>
              <a:rPr lang="en-US" altLang="en-US" sz="2800" dirty="0">
                <a:solidFill>
                  <a:srgbClr val="FF0000"/>
                </a:solidFill>
              </a:rPr>
              <a:t>well trained personnel</a:t>
            </a:r>
            <a:r>
              <a:rPr lang="en-US" altLang="en-US" sz="2800" dirty="0"/>
              <a:t>, to perform various jobs, is a very </a:t>
            </a:r>
            <a:r>
              <a:rPr lang="en-US" altLang="en-US" sz="2800" dirty="0">
                <a:solidFill>
                  <a:srgbClr val="FF0000"/>
                </a:solidFill>
              </a:rPr>
              <a:t>basic</a:t>
            </a:r>
            <a:r>
              <a:rPr lang="en-US" altLang="en-US" sz="2800" dirty="0"/>
              <a:t> necessity for any </a:t>
            </a:r>
            <a:r>
              <a:rPr lang="en-US" altLang="en-US" sz="2800" dirty="0">
                <a:solidFill>
                  <a:srgbClr val="FF0000"/>
                </a:solidFill>
              </a:rPr>
              <a:t>organization</a:t>
            </a:r>
            <a:r>
              <a:rPr lang="en-US" altLang="en-US" sz="2800" dirty="0" smtClean="0"/>
              <a:t>.</a:t>
            </a:r>
          </a:p>
          <a:p>
            <a:pPr algn="just"/>
            <a:endParaRPr lang="en-US" altLang="en-US" sz="2800" dirty="0"/>
          </a:p>
          <a:p>
            <a:pPr algn="just"/>
            <a:r>
              <a:rPr lang="en-US" altLang="en-US" sz="2800" dirty="0"/>
              <a:t> Training and development of employees becomes </a:t>
            </a:r>
            <a:r>
              <a:rPr lang="en-US" altLang="en-US" sz="2800" dirty="0" smtClean="0"/>
              <a:t>essential </a:t>
            </a:r>
            <a:r>
              <a:rPr lang="en-US" altLang="en-US" sz="2800" dirty="0">
                <a:solidFill>
                  <a:srgbClr val="FF0000"/>
                </a:solidFill>
              </a:rPr>
              <a:t>because of changing technology</a:t>
            </a:r>
            <a:r>
              <a:rPr lang="en-US" altLang="en-US" sz="2800" dirty="0"/>
              <a:t>, up gradation of skills and knowledge of the workers, the need to increase the productivity of the workers, </a:t>
            </a:r>
            <a:r>
              <a:rPr lang="en-US" altLang="en-US" sz="2800" dirty="0" err="1"/>
              <a:t>etc</a:t>
            </a:r>
            <a:r>
              <a:rPr lang="en-US" altLang="en-US" sz="2800" dirty="0"/>
              <a:t>…so as to retain the competitive edge</a:t>
            </a:r>
            <a:r>
              <a:rPr lang="en-US" altLang="en-US" dirty="0"/>
              <a:t>.</a:t>
            </a:r>
          </a:p>
          <a:p>
            <a:endParaRPr lang="en-US" dirty="0"/>
          </a:p>
        </p:txBody>
      </p:sp>
    </p:spTree>
    <p:extLst>
      <p:ext uri="{BB962C8B-B14F-4D97-AF65-F5344CB8AC3E}">
        <p14:creationId xmlns="" xmlns:p14="http://schemas.microsoft.com/office/powerpoint/2010/main" val="1592881157"/>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29FF9B25-C8BB-4E2A-BE20-507866B4BA12}" type="slidenum">
              <a:rPr lang="en-US"/>
              <a:pPr>
                <a:defRPr/>
              </a:pPr>
              <a:t>211</a:t>
            </a:fld>
            <a:endParaRPr lang="en-US"/>
          </a:p>
        </p:txBody>
      </p:sp>
      <p:sp>
        <p:nvSpPr>
          <p:cNvPr id="155651" name="Text Box 4"/>
          <p:cNvSpPr txBox="1">
            <a:spLocks noChangeArrowheads="1"/>
          </p:cNvSpPr>
          <p:nvPr/>
        </p:nvSpPr>
        <p:spPr bwMode="auto">
          <a:xfrm>
            <a:off x="228600" y="1981200"/>
            <a:ext cx="8458200"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pitchFamily="34" charset="0"/>
              </a:defRPr>
            </a:lvl3pPr>
            <a:lvl4pPr marL="1600200" indent="-228600" eaLnBrk="0" hangingPunct="0">
              <a:spcBef>
                <a:spcPct val="20000"/>
              </a:spcBef>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9pPr>
          </a:lstStyle>
          <a:p>
            <a:pPr eaLnBrk="1" hangingPunct="1">
              <a:spcBef>
                <a:spcPct val="0"/>
              </a:spcBef>
              <a:buClrTx/>
              <a:buSzTx/>
              <a:buFontTx/>
              <a:buNone/>
              <a:defRPr/>
            </a:pPr>
            <a:r>
              <a:rPr lang="en-US" altLang="en-US" sz="3600" dirty="0" smtClean="0">
                <a:latin typeface="Arial Black" pitchFamily="34" charset="0"/>
              </a:rPr>
              <a:t>Training </a:t>
            </a:r>
            <a:r>
              <a:rPr lang="en-US" altLang="en-US" sz="3600" dirty="0" smtClean="0"/>
              <a:t> </a:t>
            </a:r>
            <a:r>
              <a:rPr lang="en-US" altLang="en-US" sz="3600" dirty="0" smtClean="0">
                <a:solidFill>
                  <a:srgbClr val="FF0000"/>
                </a:solidFill>
              </a:rPr>
              <a:t>focuses on providing </a:t>
            </a:r>
            <a:r>
              <a:rPr lang="en-US" altLang="en-US" sz="3600" dirty="0" smtClean="0"/>
              <a:t>employees with </a:t>
            </a:r>
            <a:r>
              <a:rPr lang="en-US" altLang="en-US" sz="3600" dirty="0" smtClean="0">
                <a:solidFill>
                  <a:srgbClr val="FF0000"/>
                </a:solidFill>
              </a:rPr>
              <a:t>specific skills </a:t>
            </a:r>
            <a:r>
              <a:rPr lang="en-US" altLang="en-US" sz="3600" dirty="0" smtClean="0"/>
              <a:t>which help correct </a:t>
            </a:r>
            <a:r>
              <a:rPr lang="en-US" altLang="en-US" sz="3600" dirty="0" smtClean="0">
                <a:solidFill>
                  <a:schemeClr val="accent2"/>
                </a:solidFill>
              </a:rPr>
              <a:t>deficiencies </a:t>
            </a:r>
            <a:r>
              <a:rPr lang="en-US" altLang="en-US" sz="3600" dirty="0" smtClean="0"/>
              <a:t>in their </a:t>
            </a:r>
            <a:r>
              <a:rPr lang="en-US" altLang="en-US" sz="3600" dirty="0" smtClean="0">
                <a:solidFill>
                  <a:schemeClr val="accent2"/>
                </a:solidFill>
              </a:rPr>
              <a:t>performance</a:t>
            </a:r>
            <a:r>
              <a:rPr lang="en-US" altLang="en-US" sz="3600" dirty="0" smtClean="0"/>
              <a:t>. </a:t>
            </a:r>
          </a:p>
          <a:p>
            <a:pPr marL="457200" indent="-457200" eaLnBrk="1" hangingPunct="1">
              <a:spcBef>
                <a:spcPct val="0"/>
              </a:spcBef>
              <a:buClrTx/>
              <a:buSzTx/>
              <a:defRPr/>
            </a:pPr>
            <a:r>
              <a:rPr lang="en-US" altLang="en-US" sz="3600" dirty="0" smtClean="0"/>
              <a:t>Training </a:t>
            </a:r>
            <a:r>
              <a:rPr lang="en-US" altLang="en-US" sz="3600" dirty="0" smtClean="0">
                <a:solidFill>
                  <a:srgbClr val="FF0000"/>
                </a:solidFill>
              </a:rPr>
              <a:t>focus </a:t>
            </a:r>
            <a:r>
              <a:rPr lang="en-US" altLang="en-US" sz="3600" dirty="0" smtClean="0"/>
              <a:t>is on the </a:t>
            </a:r>
            <a:r>
              <a:rPr lang="en-US" altLang="en-US" sz="3600" dirty="0" smtClean="0">
                <a:solidFill>
                  <a:srgbClr val="FF0000"/>
                </a:solidFill>
              </a:rPr>
              <a:t>current job</a:t>
            </a:r>
            <a:r>
              <a:rPr lang="en-US" altLang="en-US" sz="3600" dirty="0" smtClean="0"/>
              <a:t>, on how to do the job for which they were hired.</a:t>
            </a:r>
          </a:p>
          <a:p>
            <a:pPr marL="457200" indent="-457200" eaLnBrk="1" hangingPunct="1">
              <a:spcBef>
                <a:spcPct val="0"/>
              </a:spcBef>
              <a:buClrTx/>
              <a:buSzTx/>
              <a:defRPr/>
            </a:pPr>
            <a:r>
              <a:rPr lang="en-US" altLang="en-US" sz="3600" dirty="0" smtClean="0"/>
              <a:t>The </a:t>
            </a:r>
            <a:r>
              <a:rPr lang="en-US" altLang="en-US" sz="3600" dirty="0" smtClean="0">
                <a:solidFill>
                  <a:srgbClr val="FF0000"/>
                </a:solidFill>
              </a:rPr>
              <a:t>scope</a:t>
            </a:r>
            <a:r>
              <a:rPr lang="en-US" altLang="en-US" sz="3600" dirty="0" smtClean="0"/>
              <a:t> is the </a:t>
            </a:r>
            <a:r>
              <a:rPr lang="en-US" altLang="en-US" sz="3600" dirty="0" smtClean="0">
                <a:solidFill>
                  <a:srgbClr val="FF0000"/>
                </a:solidFill>
              </a:rPr>
              <a:t>individual-operational</a:t>
            </a:r>
            <a:r>
              <a:rPr lang="en-US" altLang="en-US" sz="3600" dirty="0" smtClean="0"/>
              <a:t> employees</a:t>
            </a:r>
          </a:p>
        </p:txBody>
      </p:sp>
      <p:sp>
        <p:nvSpPr>
          <p:cNvPr id="6" name="TextBox 5"/>
          <p:cNvSpPr txBox="1">
            <a:spLocks noChangeArrowheads="1"/>
          </p:cNvSpPr>
          <p:nvPr/>
        </p:nvSpPr>
        <p:spPr bwMode="auto">
          <a:xfrm>
            <a:off x="381000" y="1143000"/>
            <a:ext cx="8610600" cy="519113"/>
          </a:xfrm>
          <a:prstGeom prst="rect">
            <a:avLst/>
          </a:prstGeom>
          <a:noFill/>
          <a:ln>
            <a:noFill/>
          </a:ln>
          <a:effectLst>
            <a:outerShdw dist="28398" dir="14606097" algn="ctr" rotWithShape="0">
              <a:schemeClr val="hlink">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a:spcBef>
                <a:spcPct val="50000"/>
              </a:spcBef>
              <a:buClrTx/>
              <a:buFontTx/>
              <a:buNone/>
            </a:pPr>
            <a:r>
              <a:rPr lang="en-US" altLang="en-US" dirty="0">
                <a:latin typeface="Arial Black" pitchFamily="34" charset="0"/>
              </a:rPr>
              <a:t>1. Training &amp; Development Definitions</a:t>
            </a:r>
          </a:p>
        </p:txBody>
      </p:sp>
      <p:pic>
        <p:nvPicPr>
          <p:cNvPr id="8" name="Picture 7" descr="Save This as your Homepage"/>
          <p:cNvPicPr>
            <a:picLocks noChangeAspect="1" noChangeArrowheads="1"/>
          </p:cNvPicPr>
          <p:nvPr/>
        </p:nvPicPr>
        <p:blipFill>
          <a:blip r:embed="rId2" r:link="rId3"/>
          <a:srcRect/>
          <a:stretch>
            <a:fillRect/>
          </a:stretch>
        </p:blipFill>
        <p:spPr bwMode="auto">
          <a:xfrm>
            <a:off x="228600" y="1212056"/>
            <a:ext cx="571500" cy="3810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1460507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3816314-5441-4B54-AB06-D5CFAC55E357}" type="slidenum">
              <a:rPr lang="en-US" smtClean="0"/>
              <a:pPr>
                <a:defRPr/>
              </a:pPr>
              <a:t>212</a:t>
            </a:fld>
            <a:endParaRPr lang="en-US"/>
          </a:p>
        </p:txBody>
      </p:sp>
      <p:sp>
        <p:nvSpPr>
          <p:cNvPr id="3" name="Rectangle 2"/>
          <p:cNvSpPr/>
          <p:nvPr/>
        </p:nvSpPr>
        <p:spPr>
          <a:xfrm>
            <a:off x="304800" y="1371600"/>
            <a:ext cx="8534400" cy="4400550"/>
          </a:xfrm>
          <a:prstGeom prst="rect">
            <a:avLst/>
          </a:prstGeom>
        </p:spPr>
        <p:txBody>
          <a:bodyPr>
            <a:spAutoFit/>
          </a:bodyPr>
          <a:lstStyle/>
          <a:p>
            <a:pPr>
              <a:defRPr/>
            </a:pPr>
            <a:r>
              <a:rPr lang="en-US" altLang="en-US" sz="4000" b="1" dirty="0" smtClean="0">
                <a:cs typeface="Arial" pitchFamily="34" charset="0"/>
              </a:rPr>
              <a:t>Development:</a:t>
            </a:r>
            <a:endParaRPr lang="en-US" altLang="en-US" sz="4000" b="1" dirty="0">
              <a:cs typeface="Arial" pitchFamily="34" charset="0"/>
            </a:endParaRPr>
          </a:p>
          <a:p>
            <a:pPr marL="571500" indent="-571500">
              <a:buFont typeface="Arial" panose="020B0604020202020204" pitchFamily="34" charset="0"/>
              <a:buChar char="•"/>
              <a:defRPr/>
            </a:pPr>
            <a:r>
              <a:rPr lang="en-US" altLang="en-US" sz="4000" dirty="0">
                <a:cs typeface="Arial" pitchFamily="34" charset="0"/>
              </a:rPr>
              <a:t>Development is an effort to </a:t>
            </a:r>
            <a:r>
              <a:rPr lang="en-US" altLang="en-US" sz="4000" dirty="0">
                <a:solidFill>
                  <a:srgbClr val="FF0000"/>
                </a:solidFill>
                <a:cs typeface="Arial" pitchFamily="34" charset="0"/>
              </a:rPr>
              <a:t>provide</a:t>
            </a:r>
            <a:r>
              <a:rPr lang="en-US" altLang="en-US" sz="4000" dirty="0">
                <a:cs typeface="Arial" pitchFamily="34" charset="0"/>
              </a:rPr>
              <a:t> employees with the </a:t>
            </a:r>
            <a:r>
              <a:rPr lang="en-US" altLang="en-US" sz="4000" dirty="0">
                <a:solidFill>
                  <a:srgbClr val="FF0000"/>
                </a:solidFill>
                <a:cs typeface="Arial" pitchFamily="34" charset="0"/>
              </a:rPr>
              <a:t>abilities</a:t>
            </a:r>
            <a:r>
              <a:rPr lang="en-US" altLang="en-US" sz="4000" dirty="0">
                <a:cs typeface="Arial" pitchFamily="34" charset="0"/>
              </a:rPr>
              <a:t> the organization will need in the </a:t>
            </a:r>
            <a:r>
              <a:rPr lang="en-US" altLang="en-US" sz="4000" dirty="0">
                <a:solidFill>
                  <a:srgbClr val="FF0000"/>
                </a:solidFill>
                <a:cs typeface="Arial" pitchFamily="34" charset="0"/>
              </a:rPr>
              <a:t>future</a:t>
            </a:r>
            <a:r>
              <a:rPr lang="en-US" altLang="en-US" sz="4000" dirty="0">
                <a:cs typeface="Arial" pitchFamily="34" charset="0"/>
              </a:rPr>
              <a:t>. </a:t>
            </a:r>
          </a:p>
          <a:p>
            <a:pPr marL="571500" indent="-571500">
              <a:buFont typeface="Arial" panose="020B0604020202020204" pitchFamily="34" charset="0"/>
              <a:buChar char="•"/>
              <a:defRPr/>
            </a:pPr>
            <a:r>
              <a:rPr lang="en-US" altLang="en-US" sz="4000" dirty="0">
                <a:cs typeface="Arial" pitchFamily="34" charset="0"/>
              </a:rPr>
              <a:t>The </a:t>
            </a:r>
            <a:r>
              <a:rPr lang="en-US" altLang="en-US" sz="4000" dirty="0">
                <a:solidFill>
                  <a:srgbClr val="0070C0"/>
                </a:solidFill>
                <a:cs typeface="Arial" pitchFamily="34" charset="0"/>
              </a:rPr>
              <a:t>focus</a:t>
            </a:r>
            <a:r>
              <a:rPr lang="en-US" altLang="en-US" sz="4000" dirty="0">
                <a:cs typeface="Arial" pitchFamily="34" charset="0"/>
              </a:rPr>
              <a:t> is the </a:t>
            </a:r>
            <a:r>
              <a:rPr lang="en-US" altLang="en-US" sz="4000" dirty="0">
                <a:solidFill>
                  <a:srgbClr val="FF0000"/>
                </a:solidFill>
                <a:cs typeface="Arial" pitchFamily="34" charset="0"/>
              </a:rPr>
              <a:t>organization-managerial</a:t>
            </a:r>
            <a:r>
              <a:rPr lang="en-US" altLang="en-US" sz="4000" dirty="0">
                <a:cs typeface="Arial" pitchFamily="34" charset="0"/>
              </a:rPr>
              <a:t> employees.</a:t>
            </a:r>
          </a:p>
        </p:txBody>
      </p:sp>
    </p:spTree>
    <p:extLst>
      <p:ext uri="{BB962C8B-B14F-4D97-AF65-F5344CB8AC3E}">
        <p14:creationId xmlns="" xmlns:p14="http://schemas.microsoft.com/office/powerpoint/2010/main" val="871006309"/>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A94AB71B-E102-4191-AC57-19B7E73FC0EB}" type="slidenum">
              <a:rPr lang="en-US"/>
              <a:pPr>
                <a:defRPr/>
              </a:pPr>
              <a:t>213</a:t>
            </a:fld>
            <a:endParaRPr lang="en-US"/>
          </a:p>
        </p:txBody>
      </p:sp>
      <p:sp>
        <p:nvSpPr>
          <p:cNvPr id="153603" name="Text Box 4"/>
          <p:cNvSpPr txBox="1">
            <a:spLocks noChangeArrowheads="1"/>
          </p:cNvSpPr>
          <p:nvPr/>
        </p:nvSpPr>
        <p:spPr bwMode="auto">
          <a:xfrm>
            <a:off x="457200" y="179388"/>
            <a:ext cx="8534400" cy="6370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indent="-334963"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3600" dirty="0">
                <a:latin typeface="Arial Black" pitchFamily="34" charset="0"/>
              </a:rPr>
              <a:t>    2. Purpose of Training and Development</a:t>
            </a:r>
          </a:p>
          <a:p>
            <a:pPr lvl="1" eaLnBrk="1" hangingPunct="1">
              <a:spcBef>
                <a:spcPct val="0"/>
              </a:spcBef>
              <a:buClrTx/>
              <a:buFontTx/>
              <a:buChar char="•"/>
            </a:pPr>
            <a:r>
              <a:rPr lang="en-US" altLang="en-US" dirty="0"/>
              <a:t>Creating a pool of </a:t>
            </a:r>
            <a:r>
              <a:rPr lang="en-US" altLang="en-US" dirty="0">
                <a:solidFill>
                  <a:srgbClr val="FF0000"/>
                </a:solidFill>
              </a:rPr>
              <a:t>readily available </a:t>
            </a:r>
            <a:r>
              <a:rPr lang="en-US" altLang="en-US" dirty="0"/>
              <a:t>and adequate replacements for personnel </a:t>
            </a:r>
            <a:r>
              <a:rPr lang="en-US" altLang="en-US" dirty="0">
                <a:solidFill>
                  <a:srgbClr val="FF0000"/>
                </a:solidFill>
              </a:rPr>
              <a:t>who may leave </a:t>
            </a:r>
            <a:r>
              <a:rPr lang="en-US" altLang="en-US" dirty="0"/>
              <a:t>or move up in the organization</a:t>
            </a:r>
          </a:p>
          <a:p>
            <a:pPr lvl="1" eaLnBrk="1" hangingPunct="1">
              <a:spcBef>
                <a:spcPct val="0"/>
              </a:spcBef>
              <a:buClrTx/>
              <a:buFontTx/>
              <a:buChar char="•"/>
            </a:pPr>
            <a:r>
              <a:rPr lang="en-US" altLang="en-US" dirty="0"/>
              <a:t>Enhancing the </a:t>
            </a:r>
            <a:r>
              <a:rPr lang="en-US" altLang="en-US" dirty="0">
                <a:solidFill>
                  <a:srgbClr val="FF0000"/>
                </a:solidFill>
              </a:rPr>
              <a:t>company's ability </a:t>
            </a:r>
            <a:r>
              <a:rPr lang="en-US" altLang="en-US" dirty="0"/>
              <a:t>to adopt and use advances in technology because of a sufficiently knowledgeable staff.</a:t>
            </a:r>
          </a:p>
          <a:p>
            <a:pPr lvl="1" eaLnBrk="1" hangingPunct="1">
              <a:spcBef>
                <a:spcPct val="0"/>
              </a:spcBef>
              <a:buClrTx/>
              <a:buFontTx/>
              <a:buChar char="•"/>
            </a:pPr>
            <a:r>
              <a:rPr lang="en-US" altLang="en-US" dirty="0"/>
              <a:t>Building a </a:t>
            </a:r>
            <a:r>
              <a:rPr lang="en-US" altLang="en-US" dirty="0">
                <a:solidFill>
                  <a:srgbClr val="FF0000"/>
                </a:solidFill>
              </a:rPr>
              <a:t>more efficient</a:t>
            </a:r>
            <a:r>
              <a:rPr lang="en-US" altLang="en-US" dirty="0"/>
              <a:t>, effective and highly </a:t>
            </a:r>
            <a:r>
              <a:rPr lang="en-US" altLang="en-US" dirty="0">
                <a:solidFill>
                  <a:srgbClr val="FF0000"/>
                </a:solidFill>
              </a:rPr>
              <a:t>motivated</a:t>
            </a:r>
            <a:r>
              <a:rPr lang="en-US" altLang="en-US" dirty="0"/>
              <a:t> team, which enhances the company's competitive position and improves employee morale.</a:t>
            </a:r>
          </a:p>
          <a:p>
            <a:pPr lvl="1" eaLnBrk="1" hangingPunct="1">
              <a:spcBef>
                <a:spcPct val="0"/>
              </a:spcBef>
              <a:buClrTx/>
              <a:buFontTx/>
              <a:buChar char="•"/>
            </a:pPr>
            <a:r>
              <a:rPr lang="en-US" altLang="en-US" dirty="0"/>
              <a:t>Ensuring </a:t>
            </a:r>
            <a:r>
              <a:rPr lang="en-US" altLang="en-US" dirty="0">
                <a:solidFill>
                  <a:srgbClr val="FF0000"/>
                </a:solidFill>
              </a:rPr>
              <a:t>adequate human</a:t>
            </a:r>
            <a:r>
              <a:rPr lang="en-US" altLang="en-US" dirty="0"/>
              <a:t> resources for </a:t>
            </a:r>
            <a:r>
              <a:rPr lang="en-US" altLang="en-US" dirty="0">
                <a:solidFill>
                  <a:srgbClr val="FF0000"/>
                </a:solidFill>
              </a:rPr>
              <a:t>expansion</a:t>
            </a:r>
            <a:r>
              <a:rPr lang="en-US" altLang="en-US" dirty="0"/>
              <a:t> into new programs</a:t>
            </a:r>
          </a:p>
        </p:txBody>
      </p:sp>
      <p:pic>
        <p:nvPicPr>
          <p:cNvPr id="4" name="Picture 3" descr="Save This as your Homepage"/>
          <p:cNvPicPr>
            <a:picLocks noChangeAspect="1" noChangeArrowheads="1"/>
          </p:cNvPicPr>
          <p:nvPr/>
        </p:nvPicPr>
        <p:blipFill>
          <a:blip r:embed="rId2" r:link="rId3"/>
          <a:srcRect/>
          <a:stretch>
            <a:fillRect/>
          </a:stretch>
        </p:blipFill>
        <p:spPr bwMode="auto">
          <a:xfrm>
            <a:off x="152400" y="257331"/>
            <a:ext cx="571500" cy="4572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542331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Autofit/>
          </a:bodyPr>
          <a:lstStyle/>
          <a:p>
            <a:r>
              <a:rPr lang="en-US" altLang="en-US" sz="2800" dirty="0">
                <a:latin typeface="Arial Black" pitchFamily="34" charset="0"/>
              </a:rPr>
              <a:t> 2. Purpose of Training and Development</a:t>
            </a:r>
            <a:endParaRPr lang="en-US" sz="2400" dirty="0"/>
          </a:p>
        </p:txBody>
      </p:sp>
      <p:sp>
        <p:nvSpPr>
          <p:cNvPr id="3" name="Content Placeholder 2"/>
          <p:cNvSpPr>
            <a:spLocks noGrp="1"/>
          </p:cNvSpPr>
          <p:nvPr>
            <p:ph idx="1"/>
          </p:nvPr>
        </p:nvSpPr>
        <p:spPr>
          <a:xfrm>
            <a:off x="228600" y="1219200"/>
            <a:ext cx="8763000" cy="5410200"/>
          </a:xfrm>
        </p:spPr>
        <p:txBody>
          <a:bodyPr>
            <a:normAutofit lnSpcReduction="10000"/>
          </a:bodyPr>
          <a:lstStyle/>
          <a:p>
            <a:pPr algn="just"/>
            <a:r>
              <a:rPr lang="en-US" altLang="en-US" sz="2800" dirty="0"/>
              <a:t>Economic, </a:t>
            </a:r>
            <a:r>
              <a:rPr lang="en-US" altLang="en-US" sz="2800" dirty="0" smtClean="0"/>
              <a:t>social, </a:t>
            </a:r>
            <a:r>
              <a:rPr lang="en-US" altLang="en-US" sz="2800" dirty="0"/>
              <a:t>and government changes can make the skills learned today obsolete in the future.</a:t>
            </a:r>
          </a:p>
          <a:p>
            <a:pPr algn="just"/>
            <a:r>
              <a:rPr lang="en-US" altLang="en-US" sz="2800" dirty="0"/>
              <a:t>Planned organizational changes (such as the introduction of new equipment) can make it necessary for employees to update their skills or acquire new ones.</a:t>
            </a:r>
          </a:p>
          <a:p>
            <a:pPr algn="just"/>
            <a:r>
              <a:rPr lang="en-US" altLang="en-US" sz="2800" dirty="0"/>
              <a:t>Performance problems within an organization such as low productivity or large scrap problems can be reduced by training</a:t>
            </a:r>
            <a:r>
              <a:rPr lang="en-US" altLang="en-US" sz="2800" dirty="0" smtClean="0"/>
              <a:t>.</a:t>
            </a:r>
          </a:p>
          <a:p>
            <a:pPr algn="just"/>
            <a:r>
              <a:rPr lang="en-US" altLang="en-US" sz="2800" dirty="0"/>
              <a:t>To prepare employees </a:t>
            </a:r>
            <a:r>
              <a:rPr lang="en-US" altLang="en-US" sz="2800" dirty="0">
                <a:solidFill>
                  <a:srgbClr val="0070C0"/>
                </a:solidFill>
              </a:rPr>
              <a:t>for promotion </a:t>
            </a:r>
            <a:r>
              <a:rPr lang="en-US" altLang="en-US" sz="2800" dirty="0"/>
              <a:t>to positions which require added skill and knowledge. Trained workers will be given priority in promotions and transfers.</a:t>
            </a:r>
          </a:p>
          <a:p>
            <a:pPr algn="just"/>
            <a:endParaRPr lang="en-US" altLang="en-US" sz="2800" dirty="0"/>
          </a:p>
          <a:p>
            <a:endParaRPr lang="en-US" dirty="0"/>
          </a:p>
        </p:txBody>
      </p:sp>
    </p:spTree>
    <p:extLst>
      <p:ext uri="{BB962C8B-B14F-4D97-AF65-F5344CB8AC3E}">
        <p14:creationId xmlns="" xmlns:p14="http://schemas.microsoft.com/office/powerpoint/2010/main" val="4215279547"/>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67512"/>
          </a:xfrm>
        </p:spPr>
        <p:txBody>
          <a:bodyPr>
            <a:normAutofit fontScale="90000"/>
          </a:bodyPr>
          <a:lstStyle/>
          <a:p>
            <a:r>
              <a:rPr lang="en-US" dirty="0" smtClean="0"/>
              <a:t>Purpose….</a:t>
            </a:r>
            <a:r>
              <a:rPr lang="en-US" dirty="0" err="1" smtClean="0"/>
              <a:t>contd</a:t>
            </a:r>
            <a:endParaRPr lang="en-US" dirty="0"/>
          </a:p>
        </p:txBody>
      </p:sp>
      <p:sp>
        <p:nvSpPr>
          <p:cNvPr id="3" name="Content Placeholder 2"/>
          <p:cNvSpPr>
            <a:spLocks noGrp="1"/>
          </p:cNvSpPr>
          <p:nvPr>
            <p:ph idx="1"/>
          </p:nvPr>
        </p:nvSpPr>
        <p:spPr>
          <a:xfrm>
            <a:off x="457200" y="1219200"/>
            <a:ext cx="8229600" cy="5410200"/>
          </a:xfrm>
        </p:spPr>
        <p:txBody>
          <a:bodyPr>
            <a:noAutofit/>
          </a:bodyPr>
          <a:lstStyle/>
          <a:p>
            <a:pPr algn="just"/>
            <a:r>
              <a:rPr lang="en-US" altLang="en-US" sz="2400" dirty="0"/>
              <a:t>Regulatory, contractual, professional, or certification issues can require employer to provide training for its employees</a:t>
            </a:r>
          </a:p>
          <a:p>
            <a:pPr algn="just"/>
            <a:r>
              <a:rPr lang="en-US" altLang="en-US" sz="2400" dirty="0"/>
              <a:t>To reduce supervision time, minimize &amp; wastage  of material </a:t>
            </a:r>
          </a:p>
          <a:p>
            <a:pPr algn="just"/>
            <a:r>
              <a:rPr lang="en-GB" altLang="en-US" sz="2400" dirty="0"/>
              <a:t>To assist workers to perform at the optimum level in jobs.</a:t>
            </a:r>
            <a:endParaRPr lang="en-US" altLang="en-US" sz="2400" dirty="0"/>
          </a:p>
          <a:p>
            <a:pPr algn="just"/>
            <a:r>
              <a:rPr lang="en-GB" altLang="en-US" sz="2400" dirty="0"/>
              <a:t>To develop employees for future jobs</a:t>
            </a:r>
            <a:r>
              <a:rPr lang="en-US" altLang="en-US" sz="2400" dirty="0"/>
              <a:t> expansions or </a:t>
            </a:r>
            <a:r>
              <a:rPr lang="en-US" altLang="en-US" sz="2400" dirty="0" smtClean="0"/>
              <a:t>diversifications</a:t>
            </a:r>
          </a:p>
          <a:p>
            <a:pPr algn="just"/>
            <a:r>
              <a:rPr lang="en-US" altLang="en-US" sz="2400" dirty="0"/>
              <a:t>To increase the job satisfaction since training can improve the employee’s self-esteem.</a:t>
            </a:r>
          </a:p>
          <a:p>
            <a:pPr algn="just"/>
            <a:r>
              <a:rPr lang="en-US" altLang="en-US" sz="2400" dirty="0"/>
              <a:t>To help the workers in their personal growth, within the organization as well as outside. </a:t>
            </a:r>
          </a:p>
          <a:p>
            <a:pPr algn="just"/>
            <a:endParaRPr lang="en-US" altLang="en-US" sz="2400" dirty="0"/>
          </a:p>
          <a:p>
            <a:endParaRPr lang="en-US" sz="2400" dirty="0"/>
          </a:p>
        </p:txBody>
      </p:sp>
    </p:spTree>
    <p:extLst>
      <p:ext uri="{BB962C8B-B14F-4D97-AF65-F5344CB8AC3E}">
        <p14:creationId xmlns="" xmlns:p14="http://schemas.microsoft.com/office/powerpoint/2010/main" val="4157561181"/>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EE773B6-D3B2-4AE3-BF97-9B04C88DDBAB}" type="slidenum">
              <a:rPr lang="en-US" smtClean="0"/>
              <a:pPr>
                <a:defRPr/>
              </a:pPr>
              <a:t>216</a:t>
            </a:fld>
            <a:endParaRPr lang="en-US"/>
          </a:p>
        </p:txBody>
      </p:sp>
      <p:sp>
        <p:nvSpPr>
          <p:cNvPr id="154627" name="Rectangle 2"/>
          <p:cNvSpPr>
            <a:spLocks noChangeArrowheads="1"/>
          </p:cNvSpPr>
          <p:nvPr/>
        </p:nvSpPr>
        <p:spPr bwMode="auto">
          <a:xfrm>
            <a:off x="247650" y="762000"/>
            <a:ext cx="8534400" cy="440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4000" dirty="0"/>
              <a:t>Specific </a:t>
            </a:r>
            <a:r>
              <a:rPr lang="en-US" altLang="en-US" sz="4000" dirty="0">
                <a:solidFill>
                  <a:srgbClr val="FF0000"/>
                </a:solidFill>
              </a:rPr>
              <a:t>benefits</a:t>
            </a:r>
            <a:r>
              <a:rPr lang="en-US" altLang="en-US" sz="4000" dirty="0"/>
              <a:t> from training and </a:t>
            </a:r>
            <a:r>
              <a:rPr lang="en-US" altLang="en-US" sz="4000" dirty="0" smtClean="0"/>
              <a:t>developing </a:t>
            </a:r>
            <a:r>
              <a:rPr lang="en-US" altLang="en-US" sz="4000" dirty="0"/>
              <a:t>its workers, including:</a:t>
            </a:r>
          </a:p>
          <a:p>
            <a:pPr lvl="1" eaLnBrk="1" hangingPunct="1">
              <a:spcBef>
                <a:spcPct val="0"/>
              </a:spcBef>
              <a:buClrTx/>
              <a:buFontTx/>
              <a:buChar char="•"/>
            </a:pPr>
            <a:r>
              <a:rPr lang="en-US" altLang="en-US" sz="4000" dirty="0"/>
              <a:t>  Increased productivity</a:t>
            </a:r>
          </a:p>
          <a:p>
            <a:pPr lvl="1" eaLnBrk="1" hangingPunct="1">
              <a:spcBef>
                <a:spcPct val="0"/>
              </a:spcBef>
              <a:buClrTx/>
              <a:buFontTx/>
              <a:buChar char="•"/>
            </a:pPr>
            <a:r>
              <a:rPr lang="en-US" altLang="en-US" sz="4000" dirty="0"/>
              <a:t>  Reduced employee turnover</a:t>
            </a:r>
          </a:p>
          <a:p>
            <a:pPr lvl="1" eaLnBrk="1" hangingPunct="1">
              <a:spcBef>
                <a:spcPct val="0"/>
              </a:spcBef>
              <a:buClrTx/>
              <a:buFontTx/>
              <a:buChar char="•"/>
            </a:pPr>
            <a:r>
              <a:rPr lang="en-US" altLang="en-US" sz="4000" dirty="0"/>
              <a:t>  Increased efficiency resulting in financial gains</a:t>
            </a:r>
            <a:endParaRPr lang="en-US" altLang="zh-CN" sz="4000" dirty="0">
              <a:ea typeface="宋体" pitchFamily="2" charset="-122"/>
            </a:endParaRPr>
          </a:p>
          <a:p>
            <a:pPr lvl="1" eaLnBrk="1" hangingPunct="1">
              <a:spcBef>
                <a:spcPct val="0"/>
              </a:spcBef>
              <a:buClrTx/>
              <a:buFontTx/>
              <a:buChar char="•"/>
            </a:pPr>
            <a:r>
              <a:rPr lang="en-US" altLang="zh-CN" sz="4000" dirty="0">
                <a:ea typeface="宋体" pitchFamily="2" charset="-122"/>
              </a:rPr>
              <a:t>  Decreased need for supervision </a:t>
            </a:r>
            <a:endParaRPr lang="en-US" altLang="en-US" sz="4000" dirty="0"/>
          </a:p>
        </p:txBody>
      </p:sp>
    </p:spTree>
    <p:extLst>
      <p:ext uri="{BB962C8B-B14F-4D97-AF65-F5344CB8AC3E}">
        <p14:creationId xmlns="" xmlns:p14="http://schemas.microsoft.com/office/powerpoint/2010/main" val="1063172665"/>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8B38DB7C-0C72-4668-9EE5-DBF21B8AED4C}" type="slidenum">
              <a:rPr lang="en-US"/>
              <a:pPr>
                <a:defRPr/>
              </a:pPr>
              <a:t>217</a:t>
            </a:fld>
            <a:endParaRPr lang="en-US"/>
          </a:p>
        </p:txBody>
      </p:sp>
      <p:sp>
        <p:nvSpPr>
          <p:cNvPr id="155651" name="Text Box 4"/>
          <p:cNvSpPr txBox="1">
            <a:spLocks noChangeArrowheads="1"/>
          </p:cNvSpPr>
          <p:nvPr/>
        </p:nvSpPr>
        <p:spPr bwMode="auto">
          <a:xfrm>
            <a:off x="473075" y="755650"/>
            <a:ext cx="75438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800" dirty="0">
                <a:solidFill>
                  <a:srgbClr val="00FF00"/>
                </a:solidFill>
                <a:latin typeface="Arial Black" pitchFamily="34" charset="0"/>
              </a:rPr>
              <a:t>   3. The Training Process</a:t>
            </a:r>
          </a:p>
        </p:txBody>
      </p:sp>
      <p:sp>
        <p:nvSpPr>
          <p:cNvPr id="155652" name="Text Box 5"/>
          <p:cNvSpPr txBox="1">
            <a:spLocks noChangeArrowheads="1"/>
          </p:cNvSpPr>
          <p:nvPr/>
        </p:nvSpPr>
        <p:spPr bwMode="auto">
          <a:xfrm>
            <a:off x="457200" y="1295400"/>
            <a:ext cx="7848600" cy="501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906463" indent="-449263"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eaLnBrk="1" hangingPunct="1">
              <a:spcBef>
                <a:spcPct val="0"/>
              </a:spcBef>
              <a:buClrTx/>
              <a:buFontTx/>
              <a:buAutoNum type="arabicPeriod"/>
            </a:pPr>
            <a:r>
              <a:rPr lang="en-US" altLang="en-US" sz="4000"/>
              <a:t>Training needs assessment,  and training objectives</a:t>
            </a:r>
          </a:p>
          <a:p>
            <a:pPr lvl="1" eaLnBrk="1" hangingPunct="1">
              <a:spcBef>
                <a:spcPct val="0"/>
              </a:spcBef>
              <a:buClrTx/>
              <a:buFontTx/>
              <a:buAutoNum type="arabicPeriod"/>
            </a:pPr>
            <a:r>
              <a:rPr lang="en-US" altLang="en-US" sz="4000"/>
              <a:t>Developing training Program</a:t>
            </a:r>
          </a:p>
          <a:p>
            <a:pPr lvl="1" eaLnBrk="1" hangingPunct="1">
              <a:spcBef>
                <a:spcPct val="0"/>
              </a:spcBef>
              <a:buClrTx/>
              <a:buFontTx/>
              <a:buAutoNum type="arabicPeriod"/>
            </a:pPr>
            <a:r>
              <a:rPr lang="en-US" altLang="en-US" sz="4000"/>
              <a:t>Selecting trainees and trainers</a:t>
            </a:r>
          </a:p>
          <a:p>
            <a:pPr lvl="1" eaLnBrk="1" hangingPunct="1">
              <a:spcBef>
                <a:spcPct val="0"/>
              </a:spcBef>
              <a:buClrTx/>
              <a:buFontTx/>
              <a:buAutoNum type="arabicPeriod"/>
            </a:pPr>
            <a:r>
              <a:rPr lang="en-US" altLang="en-US" sz="4000"/>
              <a:t>Selecting the training Method</a:t>
            </a:r>
          </a:p>
          <a:p>
            <a:pPr lvl="1" eaLnBrk="1" hangingPunct="1">
              <a:spcBef>
                <a:spcPct val="0"/>
              </a:spcBef>
              <a:buClrTx/>
              <a:buFontTx/>
              <a:buAutoNum type="arabicPeriod"/>
            </a:pPr>
            <a:r>
              <a:rPr lang="en-US" altLang="en-US" sz="4000"/>
              <a:t>Conducting the training</a:t>
            </a:r>
          </a:p>
          <a:p>
            <a:pPr lvl="1" eaLnBrk="1" hangingPunct="1">
              <a:spcBef>
                <a:spcPct val="0"/>
              </a:spcBef>
              <a:buClrTx/>
              <a:buFontTx/>
              <a:buAutoNum type="arabicPeriod"/>
            </a:pPr>
            <a:r>
              <a:rPr lang="en-US" altLang="en-US" sz="4000"/>
              <a:t>Training evaluation </a:t>
            </a:r>
          </a:p>
        </p:txBody>
      </p:sp>
      <p:pic>
        <p:nvPicPr>
          <p:cNvPr id="5" name="Picture 4" descr="Save This as your Homepage"/>
          <p:cNvPicPr>
            <a:picLocks noChangeAspect="1" noChangeArrowheads="1"/>
          </p:cNvPicPr>
          <p:nvPr/>
        </p:nvPicPr>
        <p:blipFill>
          <a:blip r:embed="rId2" r:link="rId3"/>
          <a:srcRect/>
          <a:stretch>
            <a:fillRect/>
          </a:stretch>
        </p:blipFill>
        <p:spPr bwMode="auto">
          <a:xfrm>
            <a:off x="228600" y="685800"/>
            <a:ext cx="571500" cy="3810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1336778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762000"/>
            <a:ext cx="8915399" cy="5943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304800" y="208002"/>
            <a:ext cx="8305800" cy="584775"/>
          </a:xfrm>
          <a:prstGeom prst="rect">
            <a:avLst/>
          </a:prstGeom>
        </p:spPr>
        <p:txBody>
          <a:bodyPr wrap="square">
            <a:spAutoFit/>
          </a:bodyPr>
          <a:lstStyle/>
          <a:p>
            <a:r>
              <a:rPr lang="af-ZA" sz="3200" b="1" dirty="0"/>
              <a:t>Model of A Training System</a:t>
            </a:r>
            <a:endParaRPr lang="en-US" sz="3200" b="1" dirty="0"/>
          </a:p>
        </p:txBody>
      </p:sp>
    </p:spTree>
    <p:extLst>
      <p:ext uri="{BB962C8B-B14F-4D97-AF65-F5344CB8AC3E}">
        <p14:creationId xmlns="" xmlns:p14="http://schemas.microsoft.com/office/powerpoint/2010/main" val="2009967344"/>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792C945D-53DE-4A8E-AD6B-68A533BA1CC2}" type="slidenum">
              <a:rPr lang="en-US"/>
              <a:pPr>
                <a:defRPr/>
              </a:pPr>
              <a:t>219</a:t>
            </a:fld>
            <a:endParaRPr lang="en-US"/>
          </a:p>
        </p:txBody>
      </p:sp>
      <p:sp>
        <p:nvSpPr>
          <p:cNvPr id="156675" name="Text Box 4"/>
          <p:cNvSpPr txBox="1">
            <a:spLocks noChangeArrowheads="1"/>
          </p:cNvSpPr>
          <p:nvPr/>
        </p:nvSpPr>
        <p:spPr bwMode="auto">
          <a:xfrm>
            <a:off x="304800" y="533400"/>
            <a:ext cx="8153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800">
                <a:solidFill>
                  <a:srgbClr val="00B0F0"/>
                </a:solidFill>
                <a:latin typeface="Arial Black" pitchFamily="34" charset="0"/>
              </a:rPr>
              <a:t>3.1 Training Need Assessment</a:t>
            </a:r>
          </a:p>
        </p:txBody>
      </p:sp>
      <p:sp>
        <p:nvSpPr>
          <p:cNvPr id="5" name="TextBox 1"/>
          <p:cNvSpPr txBox="1">
            <a:spLocks noChangeArrowheads="1"/>
          </p:cNvSpPr>
          <p:nvPr/>
        </p:nvSpPr>
        <p:spPr bwMode="auto">
          <a:xfrm>
            <a:off x="246089" y="1072284"/>
            <a:ext cx="8610600" cy="5262979"/>
          </a:xfrm>
          <a:prstGeom prst="rect">
            <a:avLst/>
          </a:prstGeom>
          <a:noFill/>
          <a:ln w="9525">
            <a:noFill/>
            <a:miter lim="800000"/>
            <a:headEnd/>
            <a:tailEnd/>
          </a:ln>
        </p:spPr>
        <p:txBody>
          <a:bodyPr>
            <a:spAutoFit/>
          </a:bodyPr>
          <a:lstStyle/>
          <a:p>
            <a:pPr marL="342900" indent="-342900">
              <a:buFont typeface="Arial" panose="020B0604020202020204" pitchFamily="34" charset="0"/>
              <a:buChar char="•"/>
              <a:defRPr/>
            </a:pPr>
            <a:r>
              <a:rPr lang="en-US" sz="2400" dirty="0" smtClean="0">
                <a:latin typeface="Arial" charset="0"/>
                <a:cs typeface="Arial" pitchFamily="34" charset="0"/>
              </a:rPr>
              <a:t>The </a:t>
            </a:r>
            <a:r>
              <a:rPr lang="en-US" sz="2400" dirty="0">
                <a:latin typeface="Arial" charset="0"/>
                <a:cs typeface="Arial" pitchFamily="34" charset="0"/>
              </a:rPr>
              <a:t>need for training and development is </a:t>
            </a:r>
            <a:r>
              <a:rPr lang="en-US" sz="2400" dirty="0">
                <a:solidFill>
                  <a:srgbClr val="FF0000"/>
                </a:solidFill>
                <a:latin typeface="Arial" charset="0"/>
                <a:cs typeface="Arial" pitchFamily="34" charset="0"/>
              </a:rPr>
              <a:t>determined</a:t>
            </a:r>
            <a:r>
              <a:rPr lang="en-US" sz="2400" dirty="0">
                <a:latin typeface="Arial" charset="0"/>
                <a:cs typeface="Arial" pitchFamily="34" charset="0"/>
              </a:rPr>
              <a:t> by employee’s </a:t>
            </a:r>
            <a:r>
              <a:rPr lang="en-US" sz="2400" dirty="0">
                <a:solidFill>
                  <a:srgbClr val="FF0000"/>
                </a:solidFill>
                <a:latin typeface="Arial" charset="0"/>
                <a:cs typeface="Arial" pitchFamily="34" charset="0"/>
              </a:rPr>
              <a:t>performance</a:t>
            </a:r>
            <a:r>
              <a:rPr lang="en-US" sz="2400" dirty="0">
                <a:latin typeface="Arial" charset="0"/>
                <a:cs typeface="Arial" pitchFamily="34" charset="0"/>
              </a:rPr>
              <a:t> </a:t>
            </a:r>
            <a:r>
              <a:rPr lang="en-US" sz="2400" dirty="0">
                <a:solidFill>
                  <a:srgbClr val="FF0000"/>
                </a:solidFill>
                <a:latin typeface="Arial" charset="0"/>
                <a:cs typeface="Arial" pitchFamily="34" charset="0"/>
              </a:rPr>
              <a:t>deficiency</a:t>
            </a:r>
            <a:r>
              <a:rPr lang="en-US" sz="2400" dirty="0">
                <a:latin typeface="Arial" charset="0"/>
                <a:cs typeface="Arial" pitchFamily="34" charset="0"/>
              </a:rPr>
              <a:t>, computed as follows:</a:t>
            </a:r>
          </a:p>
          <a:p>
            <a:pPr lvl="1">
              <a:defRPr/>
            </a:pPr>
            <a:r>
              <a:rPr lang="en-US" sz="2400" dirty="0">
                <a:latin typeface="Arial" charset="0"/>
                <a:cs typeface="Arial" pitchFamily="34" charset="0"/>
              </a:rPr>
              <a:t> </a:t>
            </a:r>
            <a:r>
              <a:rPr lang="en-US" sz="2400" b="1" i="1" dirty="0">
                <a:latin typeface="Arial" charset="0"/>
                <a:cs typeface="Arial" pitchFamily="34" charset="0"/>
              </a:rPr>
              <a:t>Training and development need = Standard performance – Actual performance.  </a:t>
            </a:r>
            <a:r>
              <a:rPr lang="en-US" sz="2400" dirty="0">
                <a:latin typeface="Arial" charset="0"/>
                <a:cs typeface="Arial" pitchFamily="34" charset="0"/>
              </a:rPr>
              <a:t> </a:t>
            </a:r>
          </a:p>
          <a:p>
            <a:pPr marL="342900" indent="-342900">
              <a:buFont typeface="Arial" panose="020B0604020202020204" pitchFamily="34" charset="0"/>
              <a:buChar char="•"/>
              <a:defRPr/>
            </a:pPr>
            <a:r>
              <a:rPr lang="en-US" sz="2400" dirty="0">
                <a:latin typeface="Arial" charset="0"/>
                <a:cs typeface="Arial" pitchFamily="34" charset="0"/>
              </a:rPr>
              <a:t>Managers can identify training needs by considering three sources. </a:t>
            </a:r>
          </a:p>
          <a:p>
            <a:pPr lvl="1" indent="-282575">
              <a:buFont typeface="Arial" charset="0"/>
              <a:buChar char="•"/>
              <a:defRPr/>
            </a:pPr>
            <a:r>
              <a:rPr lang="en-US" sz="2400" b="1" dirty="0">
                <a:latin typeface="Arial" charset="0"/>
                <a:cs typeface="Arial" pitchFamily="34" charset="0"/>
              </a:rPr>
              <a:t>Organization wide sources</a:t>
            </a:r>
            <a:endParaRPr lang="en-US" sz="2400" dirty="0">
              <a:latin typeface="Arial" charset="0"/>
              <a:cs typeface="Arial" pitchFamily="34" charset="0"/>
            </a:endParaRPr>
          </a:p>
          <a:p>
            <a:pPr lvl="2" indent="-282575">
              <a:buFont typeface="Arial" charset="0"/>
              <a:buChar char="•"/>
              <a:defRPr/>
            </a:pPr>
            <a:r>
              <a:rPr lang="en-US" sz="2400" dirty="0">
                <a:latin typeface="Arial" charset="0"/>
                <a:cs typeface="Arial" pitchFamily="34" charset="0"/>
              </a:rPr>
              <a:t>Grievances, observation, Exit Interviews, Waste/Scrap,</a:t>
            </a:r>
          </a:p>
          <a:p>
            <a:pPr lvl="2" indent="-282575">
              <a:buFont typeface="Arial" charset="0"/>
              <a:buChar char="•"/>
              <a:defRPr/>
            </a:pPr>
            <a:r>
              <a:rPr lang="en-US" sz="2400" dirty="0">
                <a:latin typeface="Arial" charset="0"/>
                <a:cs typeface="Arial" pitchFamily="34" charset="0"/>
              </a:rPr>
              <a:t>Accidents, complaints, Training observation, Equipment use </a:t>
            </a:r>
          </a:p>
          <a:p>
            <a:pPr lvl="1" indent="-282575">
              <a:buFont typeface="Arial" charset="0"/>
              <a:buChar char="•"/>
              <a:defRPr/>
            </a:pPr>
            <a:r>
              <a:rPr lang="en-US" sz="2400" b="1" dirty="0">
                <a:latin typeface="Arial" charset="0"/>
                <a:cs typeface="Arial" pitchFamily="34" charset="0"/>
              </a:rPr>
              <a:t>Task Analysis Sources</a:t>
            </a:r>
            <a:endParaRPr lang="en-US" sz="2400" dirty="0">
              <a:latin typeface="Arial" charset="0"/>
              <a:cs typeface="Arial" pitchFamily="34" charset="0"/>
            </a:endParaRPr>
          </a:p>
          <a:p>
            <a:pPr lvl="2" indent="-282575">
              <a:buFont typeface="Arial" charset="0"/>
              <a:buChar char="•"/>
              <a:defRPr/>
            </a:pPr>
            <a:r>
              <a:rPr lang="en-US" sz="2400" dirty="0">
                <a:latin typeface="Arial" charset="0"/>
                <a:cs typeface="Arial" pitchFamily="34" charset="0"/>
              </a:rPr>
              <a:t>Job Requirements = Employee KSAs</a:t>
            </a:r>
          </a:p>
          <a:p>
            <a:pPr lvl="2" indent="-282575">
              <a:buFont typeface="Arial" charset="0"/>
              <a:buChar char="•"/>
              <a:defRPr/>
            </a:pPr>
            <a:r>
              <a:rPr lang="en-US" sz="2400" dirty="0">
                <a:latin typeface="Arial" charset="0"/>
                <a:cs typeface="Arial" pitchFamily="34" charset="0"/>
              </a:rPr>
              <a:t>Job Description Requirements = Job Specifications </a:t>
            </a:r>
          </a:p>
          <a:p>
            <a:pPr>
              <a:defRPr/>
            </a:pPr>
            <a:r>
              <a:rPr lang="en-US" sz="2400" b="1" dirty="0">
                <a:latin typeface="Arial" charset="0"/>
                <a:cs typeface="Arial" pitchFamily="34" charset="0"/>
              </a:rPr>
              <a:t> </a:t>
            </a:r>
            <a:endParaRPr lang="en-US" sz="2400" dirty="0">
              <a:latin typeface="Arial" charset="0"/>
              <a:cs typeface="Arial" pitchFamily="34" charset="0"/>
            </a:endParaRPr>
          </a:p>
        </p:txBody>
      </p:sp>
    </p:spTree>
    <p:extLst>
      <p:ext uri="{BB962C8B-B14F-4D97-AF65-F5344CB8AC3E}">
        <p14:creationId xmlns="" xmlns:p14="http://schemas.microsoft.com/office/powerpoint/2010/main" val="110769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p:cTn id="55"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5">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p:cTn id="61"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62" dur="500" fill="hold"/>
                                        <p:tgtEl>
                                          <p:spTgt spid="5">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88626" y="609600"/>
            <a:ext cx="8763000" cy="61247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algn="ctr" eaLnBrk="1" hangingPunct="1">
              <a:spcBef>
                <a:spcPct val="0"/>
              </a:spcBef>
              <a:buClrTx/>
              <a:buFontTx/>
              <a:buNone/>
            </a:pPr>
            <a:r>
              <a:rPr lang="en-US" altLang="en-US" b="1" dirty="0"/>
              <a:t>Classical Organizational Theory </a:t>
            </a:r>
          </a:p>
          <a:p>
            <a:r>
              <a:rPr lang="en-US" altLang="en-US" sz="2800" dirty="0"/>
              <a:t>Fayol’s </a:t>
            </a:r>
            <a:r>
              <a:rPr lang="en-US" altLang="en-US" sz="2800" dirty="0">
                <a:solidFill>
                  <a:srgbClr val="FF0000"/>
                </a:solidFill>
              </a:rPr>
              <a:t>primary focus </a:t>
            </a:r>
            <a:r>
              <a:rPr lang="en-US" altLang="en-US" sz="2800" dirty="0"/>
              <a:t>was the </a:t>
            </a:r>
            <a:r>
              <a:rPr lang="en-US" altLang="en-US" sz="2800" dirty="0">
                <a:solidFill>
                  <a:srgbClr val="FF0000"/>
                </a:solidFill>
              </a:rPr>
              <a:t>managerial activity</a:t>
            </a:r>
            <a:r>
              <a:rPr lang="en-US" altLang="en-US" sz="2800" dirty="0"/>
              <a:t>, because he put </a:t>
            </a:r>
            <a:r>
              <a:rPr lang="en-US" altLang="en-US" sz="2800" dirty="0">
                <a:solidFill>
                  <a:srgbClr val="0070C0"/>
                </a:solidFill>
              </a:rPr>
              <a:t>managerial skill had been the most neglected</a:t>
            </a:r>
            <a:r>
              <a:rPr lang="en-US" altLang="en-US" sz="2800" dirty="0"/>
              <a:t>, least understood but the most crucial aspect of business operations</a:t>
            </a:r>
            <a:r>
              <a:rPr lang="en-US" altLang="en-US" sz="2800" dirty="0" smtClean="0"/>
              <a:t>.</a:t>
            </a:r>
          </a:p>
          <a:p>
            <a:endParaRPr lang="en-US" altLang="en-US" sz="2800" dirty="0"/>
          </a:p>
          <a:p>
            <a:r>
              <a:rPr lang="en-US" altLang="en-US" sz="2800" dirty="0"/>
              <a:t>He defined managing in terms of the </a:t>
            </a:r>
            <a:r>
              <a:rPr lang="en-US" altLang="en-US" sz="2800" dirty="0">
                <a:solidFill>
                  <a:srgbClr val="FF0000"/>
                </a:solidFill>
              </a:rPr>
              <a:t>five functions</a:t>
            </a:r>
            <a:r>
              <a:rPr lang="en-US" altLang="en-US" sz="2800" dirty="0"/>
              <a:t>: planning, organizing,  commanding, coordinating and controlling</a:t>
            </a:r>
            <a:r>
              <a:rPr lang="en-US" altLang="en-US" sz="2800" dirty="0" smtClean="0"/>
              <a:t>.</a:t>
            </a:r>
          </a:p>
          <a:p>
            <a:endParaRPr lang="en-US" altLang="en-US" sz="2800" dirty="0"/>
          </a:p>
          <a:p>
            <a:r>
              <a:rPr lang="en-US" altLang="en-US" sz="2800" dirty="0"/>
              <a:t>Part of his thinking was expressed in the </a:t>
            </a:r>
            <a:r>
              <a:rPr lang="en-US" altLang="en-US" sz="2800" dirty="0">
                <a:solidFill>
                  <a:srgbClr val="FF0000"/>
                </a:solidFill>
              </a:rPr>
              <a:t>14 principles</a:t>
            </a:r>
            <a:r>
              <a:rPr lang="en-US" altLang="en-US" sz="2800" dirty="0"/>
              <a:t> of effective management.</a:t>
            </a:r>
          </a:p>
          <a:p>
            <a:pPr lvl="1" eaLnBrk="1" hangingPunct="1">
              <a:spcBef>
                <a:spcPct val="0"/>
              </a:spcBef>
              <a:buClrTx/>
              <a:buFontTx/>
              <a:buNone/>
            </a:pPr>
            <a:endParaRPr lang="en-US" altLang="en-US" dirty="0"/>
          </a:p>
        </p:txBody>
      </p:sp>
    </p:spTree>
    <p:extLst>
      <p:ext uri="{BB962C8B-B14F-4D97-AF65-F5344CB8AC3E}">
        <p14:creationId xmlns="" xmlns:p14="http://schemas.microsoft.com/office/powerpoint/2010/main" val="908797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a:xfrm>
            <a:off x="3581400" y="1676400"/>
            <a:ext cx="5410200" cy="4389120"/>
          </a:xfrm>
        </p:spPr>
        <p:txBody>
          <a:bodyPr/>
          <a:lstStyle/>
          <a:p>
            <a:pPr lvl="1" indent="-282575">
              <a:buFont typeface="Arial" charset="0"/>
              <a:buChar char="•"/>
              <a:defRPr/>
            </a:pPr>
            <a:r>
              <a:rPr lang="en-US" sz="2800" b="1" dirty="0">
                <a:latin typeface="Arial" charset="0"/>
                <a:cs typeface="Arial" pitchFamily="34" charset="0"/>
              </a:rPr>
              <a:t>Individual Employee Sources</a:t>
            </a:r>
            <a:endParaRPr lang="en-US" sz="2800" dirty="0">
              <a:latin typeface="Arial" charset="0"/>
              <a:cs typeface="Arial" pitchFamily="34" charset="0"/>
            </a:endParaRPr>
          </a:p>
          <a:p>
            <a:pPr lvl="2" indent="-282575">
              <a:buFont typeface="Arial" charset="0"/>
              <a:buChar char="•"/>
              <a:defRPr/>
            </a:pPr>
            <a:r>
              <a:rPr lang="en-US" sz="2400" dirty="0">
                <a:latin typeface="Arial" charset="0"/>
                <a:cs typeface="Arial" pitchFamily="34" charset="0"/>
              </a:rPr>
              <a:t>Tests, Records, Assessment Centers, Questionnaires, Performance Appraisals, attitude surveys, role playing results  </a:t>
            </a:r>
            <a:endParaRPr lang="en-US" sz="2400" dirty="0" smtClean="0">
              <a:latin typeface="Arial" charset="0"/>
              <a:cs typeface="Arial" pitchFamily="34" charset="0"/>
            </a:endParaRPr>
          </a:p>
          <a:p>
            <a:pPr lvl="2" indent="-282575">
              <a:buFont typeface="Arial" charset="0"/>
              <a:buChar char="•"/>
              <a:defRPr/>
            </a:pPr>
            <a:r>
              <a:rPr lang="en-US" altLang="en-US" sz="2800" dirty="0" smtClean="0"/>
              <a:t>Based on their results keep </a:t>
            </a:r>
            <a:r>
              <a:rPr lang="en-US" altLang="en-US" sz="2800" dirty="0"/>
              <a:t>employees well </a:t>
            </a:r>
            <a:r>
              <a:rPr lang="en-US" altLang="en-US" sz="2800" dirty="0" smtClean="0"/>
              <a:t>trained.</a:t>
            </a:r>
            <a:endParaRPr lang="en-US" dirty="0"/>
          </a:p>
        </p:txBody>
      </p:sp>
      <p:pic>
        <p:nvPicPr>
          <p:cNvPr id="4" name="Picture 6" descr="j041182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a:xfrm>
            <a:off x="304800" y="1981200"/>
            <a:ext cx="3276600" cy="3436938"/>
          </a:xfrm>
          <a:prstGeom prst="rect">
            <a:avLst/>
          </a:prstGeom>
        </p:spPr>
      </p:pic>
    </p:spTree>
    <p:extLst>
      <p:ext uri="{BB962C8B-B14F-4D97-AF65-F5344CB8AC3E}">
        <p14:creationId xmlns="" xmlns:p14="http://schemas.microsoft.com/office/powerpoint/2010/main" val="1331204643"/>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6EAD3C23-CEC5-497D-BD85-BE2287BCC67C}" type="slidenum">
              <a:rPr lang="en-US"/>
              <a:pPr>
                <a:defRPr/>
              </a:pPr>
              <a:t>221</a:t>
            </a:fld>
            <a:endParaRPr lang="en-US"/>
          </a:p>
        </p:txBody>
      </p:sp>
      <p:sp>
        <p:nvSpPr>
          <p:cNvPr id="157699" name="Text Box 4"/>
          <p:cNvSpPr txBox="1">
            <a:spLocks noChangeArrowheads="1"/>
          </p:cNvSpPr>
          <p:nvPr/>
        </p:nvSpPr>
        <p:spPr bwMode="auto">
          <a:xfrm>
            <a:off x="76200" y="381000"/>
            <a:ext cx="8915400" cy="648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indent="-27940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dirty="0">
                <a:latin typeface="Arial Black" pitchFamily="34" charset="0"/>
              </a:rPr>
              <a:t>3.2 Developing Training Objectives &amp; Program </a:t>
            </a:r>
          </a:p>
          <a:p>
            <a:pPr marL="457200" indent="-457200" eaLnBrk="1" hangingPunct="1">
              <a:spcBef>
                <a:spcPct val="0"/>
              </a:spcBef>
              <a:buClrTx/>
              <a:buSzTx/>
            </a:pPr>
            <a:r>
              <a:rPr lang="en-US" altLang="en-US" sz="2800" dirty="0">
                <a:latin typeface="Arial" charset="0"/>
              </a:rPr>
              <a:t>Training </a:t>
            </a:r>
            <a:r>
              <a:rPr lang="en-US" altLang="en-US" sz="2800" dirty="0">
                <a:solidFill>
                  <a:srgbClr val="FF0000"/>
                </a:solidFill>
                <a:latin typeface="Arial" charset="0"/>
              </a:rPr>
              <a:t>objectives</a:t>
            </a:r>
            <a:r>
              <a:rPr lang="en-US" altLang="en-US" sz="2800" dirty="0">
                <a:latin typeface="Arial" charset="0"/>
              </a:rPr>
              <a:t> and priorities are set to close the gap</a:t>
            </a:r>
            <a:r>
              <a:rPr lang="en-US" altLang="en-US" sz="2800" dirty="0" smtClean="0">
                <a:latin typeface="Arial" charset="0"/>
              </a:rPr>
              <a:t>.</a:t>
            </a:r>
            <a:r>
              <a:rPr lang="en-US" altLang="en-US" sz="2800" dirty="0">
                <a:solidFill>
                  <a:schemeClr val="tx2"/>
                </a:solidFill>
                <a:latin typeface="Agency FB" pitchFamily="34" charset="0"/>
              </a:rPr>
              <a:t> </a:t>
            </a:r>
            <a:r>
              <a:rPr lang="en-US" altLang="en-US" sz="4000" dirty="0">
                <a:solidFill>
                  <a:schemeClr val="accent2"/>
                </a:solidFill>
                <a:latin typeface="+mn-lt"/>
              </a:rPr>
              <a:t>Desired end </a:t>
            </a:r>
            <a:r>
              <a:rPr lang="en-US" altLang="en-US" sz="4000" dirty="0" smtClean="0">
                <a:solidFill>
                  <a:schemeClr val="accent2"/>
                </a:solidFill>
                <a:latin typeface="+mn-lt"/>
              </a:rPr>
              <a:t>results</a:t>
            </a:r>
            <a:endParaRPr lang="en-US" altLang="en-US" sz="2800" dirty="0">
              <a:solidFill>
                <a:schemeClr val="accent2"/>
              </a:solidFill>
              <a:latin typeface="+mn-lt"/>
            </a:endParaRPr>
          </a:p>
          <a:p>
            <a:pPr marL="457200" indent="-457200" eaLnBrk="1" hangingPunct="1">
              <a:spcBef>
                <a:spcPct val="0"/>
              </a:spcBef>
              <a:buClrTx/>
              <a:buSzTx/>
            </a:pPr>
            <a:r>
              <a:rPr lang="en-US" altLang="en-US" sz="2800" dirty="0">
                <a:solidFill>
                  <a:srgbClr val="FF0000"/>
                </a:solidFill>
                <a:latin typeface="Arial" charset="0"/>
              </a:rPr>
              <a:t>Objectives for training </a:t>
            </a:r>
            <a:r>
              <a:rPr lang="en-US" altLang="en-US" sz="2800" dirty="0">
                <a:latin typeface="Arial" charset="0"/>
              </a:rPr>
              <a:t>can be set in any area by using one the following </a:t>
            </a:r>
            <a:r>
              <a:rPr lang="en-US" altLang="en-US" sz="2800" dirty="0">
                <a:solidFill>
                  <a:srgbClr val="FF0000"/>
                </a:solidFill>
                <a:latin typeface="Arial" charset="0"/>
              </a:rPr>
              <a:t>four dimensions</a:t>
            </a:r>
            <a:r>
              <a:rPr lang="en-US" altLang="en-US" sz="2800" dirty="0">
                <a:latin typeface="Arial" charset="0"/>
              </a:rPr>
              <a:t>:</a:t>
            </a:r>
          </a:p>
          <a:p>
            <a:pPr lvl="1" eaLnBrk="1" hangingPunct="1">
              <a:spcBef>
                <a:spcPct val="0"/>
              </a:spcBef>
              <a:buClrTx/>
              <a:buFont typeface="Arial" charset="0"/>
              <a:buChar char="•"/>
            </a:pPr>
            <a:r>
              <a:rPr lang="en-US" altLang="en-US" i="1" dirty="0">
                <a:latin typeface="Arial" charset="0"/>
              </a:rPr>
              <a:t>Quantity of work</a:t>
            </a:r>
            <a:r>
              <a:rPr lang="en-US" altLang="en-US" dirty="0">
                <a:latin typeface="Arial" charset="0"/>
              </a:rPr>
              <a:t> resulting from training.</a:t>
            </a:r>
          </a:p>
          <a:p>
            <a:pPr lvl="1" eaLnBrk="1" hangingPunct="1">
              <a:spcBef>
                <a:spcPct val="0"/>
              </a:spcBef>
              <a:buClrTx/>
              <a:buFont typeface="Arial" charset="0"/>
              <a:buChar char="•"/>
            </a:pPr>
            <a:r>
              <a:rPr lang="en-US" altLang="en-US" i="1" dirty="0">
                <a:latin typeface="Arial" charset="0"/>
              </a:rPr>
              <a:t>Quality of work</a:t>
            </a:r>
            <a:r>
              <a:rPr lang="en-US" altLang="en-US" b="1" dirty="0">
                <a:latin typeface="Arial" charset="0"/>
              </a:rPr>
              <a:t> </a:t>
            </a:r>
            <a:r>
              <a:rPr lang="en-US" altLang="en-US" dirty="0">
                <a:latin typeface="Arial" charset="0"/>
              </a:rPr>
              <a:t>after training (</a:t>
            </a:r>
            <a:r>
              <a:rPr lang="en-US" altLang="en-US" dirty="0" err="1">
                <a:latin typeface="Arial" charset="0"/>
              </a:rPr>
              <a:t>eg</a:t>
            </a:r>
            <a:r>
              <a:rPr lang="en-US" altLang="en-US" dirty="0">
                <a:latin typeface="Arial" charset="0"/>
              </a:rPr>
              <a:t>. cost of rework, scrap loss).</a:t>
            </a:r>
          </a:p>
          <a:p>
            <a:pPr lvl="1" eaLnBrk="1" hangingPunct="1">
              <a:spcBef>
                <a:spcPct val="0"/>
              </a:spcBef>
              <a:buClrTx/>
              <a:buFont typeface="Arial" charset="0"/>
              <a:buChar char="•"/>
            </a:pPr>
            <a:r>
              <a:rPr lang="en-US" altLang="en-US" i="1" dirty="0">
                <a:latin typeface="Arial" charset="0"/>
              </a:rPr>
              <a:t>Timeliness</a:t>
            </a:r>
            <a:r>
              <a:rPr lang="en-US" altLang="en-US" b="1" dirty="0">
                <a:latin typeface="Arial" charset="0"/>
              </a:rPr>
              <a:t> </a:t>
            </a:r>
            <a:r>
              <a:rPr lang="en-US" altLang="en-US" dirty="0">
                <a:latin typeface="Arial" charset="0"/>
              </a:rPr>
              <a:t>of work after training (schedule meeting)</a:t>
            </a:r>
            <a:r>
              <a:rPr lang="en-US" altLang="en-US" b="1" dirty="0">
                <a:latin typeface="Arial" charset="0"/>
              </a:rPr>
              <a:t>. </a:t>
            </a:r>
            <a:endParaRPr lang="en-US" altLang="en-US" dirty="0">
              <a:latin typeface="Arial" charset="0"/>
            </a:endParaRPr>
          </a:p>
          <a:p>
            <a:pPr lvl="1" eaLnBrk="1" hangingPunct="1">
              <a:spcBef>
                <a:spcPct val="0"/>
              </a:spcBef>
              <a:buClrTx/>
              <a:buFont typeface="Arial" charset="0"/>
              <a:buChar char="•"/>
            </a:pPr>
            <a:r>
              <a:rPr lang="en-US" altLang="en-US" i="1" dirty="0">
                <a:latin typeface="Arial" charset="0"/>
              </a:rPr>
              <a:t>Cost savings</a:t>
            </a:r>
            <a:r>
              <a:rPr lang="en-US" altLang="en-US" b="1" dirty="0">
                <a:latin typeface="Arial" charset="0"/>
              </a:rPr>
              <a:t> </a:t>
            </a:r>
            <a:r>
              <a:rPr lang="en-US" altLang="en-US" dirty="0">
                <a:latin typeface="Arial" charset="0"/>
              </a:rPr>
              <a:t>as a result of training</a:t>
            </a:r>
            <a:r>
              <a:rPr lang="en-US" altLang="en-US" b="1" dirty="0">
                <a:latin typeface="Arial" charset="0"/>
              </a:rPr>
              <a:t>.   </a:t>
            </a:r>
            <a:r>
              <a:rPr lang="en-US" altLang="en-US" sz="3600" dirty="0"/>
              <a:t>. </a:t>
            </a:r>
            <a:endParaRPr lang="en-US" altLang="en-US" sz="3600" dirty="0" smtClean="0"/>
          </a:p>
          <a:p>
            <a:pPr eaLnBrk="1" hangingPunct="1">
              <a:buFont typeface="Wingdings" pitchFamily="2" charset="2"/>
              <a:buChar char="§"/>
            </a:pPr>
            <a:r>
              <a:rPr lang="en-US" altLang="en-US" sz="3600" dirty="0" smtClean="0">
                <a:solidFill>
                  <a:schemeClr val="tx2"/>
                </a:solidFill>
                <a:latin typeface="Agency FB" pitchFamily="34" charset="0"/>
              </a:rPr>
              <a:t>Clear </a:t>
            </a:r>
            <a:r>
              <a:rPr lang="en-US" altLang="en-US" sz="3600" dirty="0">
                <a:solidFill>
                  <a:schemeClr val="tx2"/>
                </a:solidFill>
                <a:latin typeface="Agency FB" pitchFamily="34" charset="0"/>
              </a:rPr>
              <a:t>and concise objectives must be formulated</a:t>
            </a:r>
          </a:p>
          <a:p>
            <a:pPr lvl="1" eaLnBrk="1" hangingPunct="1">
              <a:spcBef>
                <a:spcPct val="0"/>
              </a:spcBef>
              <a:buClrTx/>
              <a:buFont typeface="Arial" charset="0"/>
              <a:buChar char="•"/>
            </a:pPr>
            <a:endParaRPr lang="en-US" altLang="en-US" sz="3600" dirty="0"/>
          </a:p>
        </p:txBody>
      </p:sp>
    </p:spTree>
    <p:extLst>
      <p:ext uri="{BB962C8B-B14F-4D97-AF65-F5344CB8AC3E}">
        <p14:creationId xmlns="" xmlns:p14="http://schemas.microsoft.com/office/powerpoint/2010/main" val="2067143168"/>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F08C65-204E-4A47-AF6B-A00A476FC27B}" type="slidenum">
              <a:rPr lang="en-US" smtClean="0"/>
              <a:pPr>
                <a:defRPr/>
              </a:pPr>
              <a:t>222</a:t>
            </a:fld>
            <a:endParaRPr lang="en-US"/>
          </a:p>
        </p:txBody>
      </p:sp>
      <p:sp>
        <p:nvSpPr>
          <p:cNvPr id="158723" name="Text Box 4"/>
          <p:cNvSpPr txBox="1">
            <a:spLocks noChangeArrowheads="1"/>
          </p:cNvSpPr>
          <p:nvPr/>
        </p:nvSpPr>
        <p:spPr bwMode="auto">
          <a:xfrm>
            <a:off x="259830" y="1219200"/>
            <a:ext cx="8610600" cy="50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indent="-34290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dirty="0">
                <a:latin typeface="Arial Black" pitchFamily="34" charset="0"/>
              </a:rPr>
              <a:t>3.3 Selection of Trainees and Trainers</a:t>
            </a:r>
          </a:p>
          <a:p>
            <a:pPr lvl="1" eaLnBrk="1" hangingPunct="1">
              <a:spcBef>
                <a:spcPct val="0"/>
              </a:spcBef>
              <a:buClrTx/>
              <a:buFontTx/>
              <a:buChar char="•"/>
            </a:pPr>
            <a:r>
              <a:rPr lang="en-US" altLang="en-US" sz="3200" dirty="0"/>
              <a:t>Employees </a:t>
            </a:r>
            <a:r>
              <a:rPr lang="en-US" altLang="en-US" sz="3200" dirty="0">
                <a:solidFill>
                  <a:srgbClr val="FF0000"/>
                </a:solidFill>
              </a:rPr>
              <a:t>who must be trained </a:t>
            </a:r>
            <a:r>
              <a:rPr lang="en-US" altLang="en-US" sz="3200" dirty="0"/>
              <a:t>are those whose </a:t>
            </a:r>
            <a:r>
              <a:rPr lang="en-US" altLang="en-US" sz="3200" dirty="0">
                <a:solidFill>
                  <a:srgbClr val="FF0000"/>
                </a:solidFill>
              </a:rPr>
              <a:t>deficiency</a:t>
            </a:r>
            <a:r>
              <a:rPr lang="en-US" altLang="en-US" sz="3200" dirty="0"/>
              <a:t> has been discovered through the personal training identification in the training need identification.</a:t>
            </a:r>
          </a:p>
          <a:p>
            <a:pPr lvl="1" eaLnBrk="1" hangingPunct="1">
              <a:spcBef>
                <a:spcPct val="0"/>
              </a:spcBef>
              <a:buClrTx/>
              <a:buFontTx/>
              <a:buChar char="•"/>
            </a:pPr>
            <a:r>
              <a:rPr lang="en-US" altLang="en-US" sz="3200" dirty="0"/>
              <a:t>It is also important that </a:t>
            </a:r>
            <a:r>
              <a:rPr lang="en-US" altLang="en-US" sz="3200" dirty="0">
                <a:solidFill>
                  <a:srgbClr val="FF0000"/>
                </a:solidFill>
              </a:rPr>
              <a:t>employees be motivated by the training </a:t>
            </a:r>
            <a:r>
              <a:rPr lang="en-US" altLang="en-US" sz="3200" dirty="0"/>
              <a:t>experience.</a:t>
            </a:r>
          </a:p>
          <a:p>
            <a:pPr lvl="1" eaLnBrk="1" hangingPunct="1">
              <a:spcBef>
                <a:spcPct val="0"/>
              </a:spcBef>
              <a:buClrTx/>
              <a:buFontTx/>
              <a:buChar char="•"/>
            </a:pPr>
            <a:r>
              <a:rPr lang="en-US" altLang="en-US" sz="3200" dirty="0">
                <a:solidFill>
                  <a:srgbClr val="0070C0"/>
                </a:solidFill>
              </a:rPr>
              <a:t>Trainers</a:t>
            </a:r>
            <a:r>
              <a:rPr lang="en-US" altLang="en-US" sz="3200" dirty="0"/>
              <a:t> need to have the </a:t>
            </a:r>
            <a:r>
              <a:rPr lang="en-US" altLang="en-US" sz="3200" dirty="0">
                <a:solidFill>
                  <a:srgbClr val="0070C0"/>
                </a:solidFill>
              </a:rPr>
              <a:t>ability</a:t>
            </a:r>
            <a:r>
              <a:rPr lang="en-US" altLang="en-US" sz="3200" dirty="0"/>
              <a:t> to train the skills that are designed in the program </a:t>
            </a:r>
          </a:p>
        </p:txBody>
      </p:sp>
    </p:spTree>
    <p:extLst>
      <p:ext uri="{BB962C8B-B14F-4D97-AF65-F5344CB8AC3E}">
        <p14:creationId xmlns="" xmlns:p14="http://schemas.microsoft.com/office/powerpoint/2010/main" val="3488122315"/>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0DA48D1C-62E7-4A1D-A0B8-3624BE2AA03D}" type="slidenum">
              <a:rPr lang="en-US"/>
              <a:pPr>
                <a:defRPr/>
              </a:pPr>
              <a:t>223</a:t>
            </a:fld>
            <a:endParaRPr lang="en-US"/>
          </a:p>
        </p:txBody>
      </p:sp>
      <p:sp>
        <p:nvSpPr>
          <p:cNvPr id="159747" name="Text Box 4"/>
          <p:cNvSpPr txBox="1">
            <a:spLocks noChangeArrowheads="1"/>
          </p:cNvSpPr>
          <p:nvPr/>
        </p:nvSpPr>
        <p:spPr bwMode="auto">
          <a:xfrm>
            <a:off x="304800" y="457200"/>
            <a:ext cx="8305800" cy="594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indent="-34290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800" dirty="0">
                <a:latin typeface="Arial Black" pitchFamily="34" charset="0"/>
              </a:rPr>
              <a:t>3.4 Determine the Types of Training </a:t>
            </a:r>
          </a:p>
          <a:p>
            <a:pPr eaLnBrk="1" hangingPunct="1">
              <a:spcBef>
                <a:spcPct val="0"/>
              </a:spcBef>
              <a:buClrTx/>
              <a:buSzTx/>
              <a:buFontTx/>
              <a:buNone/>
            </a:pPr>
            <a:r>
              <a:rPr lang="en-US" altLang="en-US" b="1" dirty="0"/>
              <a:t>On the Job Training (OJT):</a:t>
            </a:r>
            <a:r>
              <a:rPr lang="en-US" altLang="en-US" dirty="0"/>
              <a:t> on the- job training approach, the </a:t>
            </a:r>
            <a:r>
              <a:rPr lang="en-US" altLang="en-US" dirty="0">
                <a:solidFill>
                  <a:srgbClr val="FF0000"/>
                </a:solidFill>
              </a:rPr>
              <a:t>trainee learns in the actual work setting</a:t>
            </a:r>
            <a:r>
              <a:rPr lang="en-US" altLang="en-US" dirty="0"/>
              <a:t>, usually under the guidance of an experienced worker, supervisor, or trainer. </a:t>
            </a:r>
          </a:p>
          <a:p>
            <a:pPr eaLnBrk="1" hangingPunct="1">
              <a:spcBef>
                <a:spcPct val="0"/>
              </a:spcBef>
              <a:buClrTx/>
              <a:buSzTx/>
              <a:buFontTx/>
              <a:buNone/>
            </a:pPr>
            <a:r>
              <a:rPr lang="en-US" altLang="en-US" dirty="0" smtClean="0">
                <a:solidFill>
                  <a:srgbClr val="00B0F0"/>
                </a:solidFill>
              </a:rPr>
              <a:t>Advantages: </a:t>
            </a:r>
            <a:endParaRPr lang="en-US" altLang="en-US" dirty="0">
              <a:solidFill>
                <a:srgbClr val="00B0F0"/>
              </a:solidFill>
            </a:endParaRPr>
          </a:p>
          <a:p>
            <a:pPr lvl="1" eaLnBrk="1" hangingPunct="1">
              <a:spcBef>
                <a:spcPct val="0"/>
              </a:spcBef>
              <a:buClrTx/>
              <a:buFontTx/>
              <a:buChar char="•"/>
            </a:pPr>
            <a:r>
              <a:rPr lang="en-US" altLang="en-US" sz="3200" dirty="0"/>
              <a:t>Learning takes place through doing the actual job</a:t>
            </a:r>
          </a:p>
          <a:p>
            <a:pPr lvl="1" eaLnBrk="1" hangingPunct="1">
              <a:spcBef>
                <a:spcPct val="0"/>
              </a:spcBef>
              <a:buClrTx/>
              <a:buFontTx/>
              <a:buChar char="•"/>
            </a:pPr>
            <a:r>
              <a:rPr lang="en-US" altLang="en-US" sz="3200" dirty="0"/>
              <a:t>Little problem of transferee of knowledge learnt elsewhere</a:t>
            </a:r>
          </a:p>
          <a:p>
            <a:pPr lvl="1" eaLnBrk="1" hangingPunct="1">
              <a:spcBef>
                <a:spcPct val="0"/>
              </a:spcBef>
              <a:buClrTx/>
              <a:buFontTx/>
              <a:buChar char="•"/>
            </a:pPr>
            <a:r>
              <a:rPr lang="en-US" altLang="en-US" sz="3200" dirty="0"/>
              <a:t>Reduces cost of hiring outside trainers </a:t>
            </a:r>
          </a:p>
        </p:txBody>
      </p:sp>
    </p:spTree>
    <p:extLst>
      <p:ext uri="{BB962C8B-B14F-4D97-AF65-F5344CB8AC3E}">
        <p14:creationId xmlns="" xmlns:p14="http://schemas.microsoft.com/office/powerpoint/2010/main" val="1223537256"/>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9A8D44B-F38E-4766-8513-466695F29F25}" type="slidenum">
              <a:rPr lang="en-US" smtClean="0"/>
              <a:pPr>
                <a:defRPr/>
              </a:pPr>
              <a:t>224</a:t>
            </a:fld>
            <a:endParaRPr lang="en-US"/>
          </a:p>
        </p:txBody>
      </p:sp>
      <p:sp>
        <p:nvSpPr>
          <p:cNvPr id="3" name="Rectangle 2"/>
          <p:cNvSpPr/>
          <p:nvPr/>
        </p:nvSpPr>
        <p:spPr>
          <a:xfrm>
            <a:off x="381000" y="838200"/>
            <a:ext cx="8458200" cy="6001643"/>
          </a:xfrm>
          <a:prstGeom prst="rect">
            <a:avLst/>
          </a:prstGeom>
        </p:spPr>
        <p:txBody>
          <a:bodyPr>
            <a:spAutoFit/>
          </a:bodyPr>
          <a:lstStyle/>
          <a:p>
            <a:pPr>
              <a:defRPr/>
            </a:pPr>
            <a:r>
              <a:rPr lang="en-US" altLang="en-US" sz="3200" b="1" dirty="0" smtClean="0">
                <a:cs typeface="Arial" pitchFamily="34" charset="0"/>
              </a:rPr>
              <a:t>Disadvantages:</a:t>
            </a:r>
            <a:endParaRPr lang="en-US" altLang="en-US" sz="3200" b="1" dirty="0">
              <a:cs typeface="Arial" pitchFamily="34" charset="0"/>
            </a:endParaRPr>
          </a:p>
          <a:p>
            <a:pPr marL="571500" indent="-571500">
              <a:buFont typeface="Arial" panose="020B0604020202020204" pitchFamily="34" charset="0"/>
              <a:buChar char="•"/>
              <a:defRPr/>
            </a:pPr>
            <a:r>
              <a:rPr lang="en-US" altLang="en-US" sz="3200" dirty="0">
                <a:cs typeface="Arial" pitchFamily="34" charset="0"/>
              </a:rPr>
              <a:t>Errors and </a:t>
            </a:r>
            <a:r>
              <a:rPr lang="en-US" altLang="en-US" sz="3200" dirty="0">
                <a:solidFill>
                  <a:srgbClr val="FF0000"/>
                </a:solidFill>
                <a:cs typeface="Arial" pitchFamily="34" charset="0"/>
              </a:rPr>
              <a:t>damage to equipment </a:t>
            </a:r>
            <a:r>
              <a:rPr lang="en-US" altLang="en-US" sz="3200" dirty="0">
                <a:cs typeface="Arial" pitchFamily="34" charset="0"/>
              </a:rPr>
              <a:t>that occur when a trainee is on the job may prove </a:t>
            </a:r>
            <a:r>
              <a:rPr lang="en-US" altLang="en-US" sz="3200" dirty="0">
                <a:solidFill>
                  <a:srgbClr val="FF0000"/>
                </a:solidFill>
                <a:cs typeface="Arial" pitchFamily="34" charset="0"/>
              </a:rPr>
              <a:t>costly</a:t>
            </a:r>
            <a:r>
              <a:rPr lang="en-US" altLang="en-US" sz="3200" dirty="0">
                <a:cs typeface="Arial" pitchFamily="34" charset="0"/>
              </a:rPr>
              <a:t>. </a:t>
            </a:r>
          </a:p>
          <a:p>
            <a:pPr marL="571500" indent="-571500">
              <a:buFont typeface="Arial" panose="020B0604020202020204" pitchFamily="34" charset="0"/>
              <a:buChar char="•"/>
              <a:defRPr/>
            </a:pPr>
            <a:r>
              <a:rPr lang="en-US" altLang="en-US" sz="3200" dirty="0">
                <a:cs typeface="Arial" pitchFamily="34" charset="0"/>
              </a:rPr>
              <a:t>Trainees might be excellent in terms of their skills but </a:t>
            </a:r>
            <a:r>
              <a:rPr lang="en-US" altLang="en-US" sz="3200" dirty="0">
                <a:solidFill>
                  <a:srgbClr val="FF0000"/>
                </a:solidFill>
                <a:cs typeface="Arial" pitchFamily="34" charset="0"/>
              </a:rPr>
              <a:t>inadequate</a:t>
            </a:r>
            <a:r>
              <a:rPr lang="en-US" altLang="en-US" sz="3200" dirty="0">
                <a:cs typeface="Arial" pitchFamily="34" charset="0"/>
              </a:rPr>
              <a:t> at </a:t>
            </a:r>
            <a:r>
              <a:rPr lang="en-US" altLang="en-US" sz="3200" dirty="0">
                <a:solidFill>
                  <a:srgbClr val="FF0000"/>
                </a:solidFill>
                <a:cs typeface="Arial" pitchFamily="34" charset="0"/>
              </a:rPr>
              <a:t>transferring</a:t>
            </a:r>
            <a:r>
              <a:rPr lang="en-US" altLang="en-US" sz="3200" dirty="0">
                <a:cs typeface="Arial" pitchFamily="34" charset="0"/>
              </a:rPr>
              <a:t> their knowledge to others</a:t>
            </a:r>
            <a:r>
              <a:rPr lang="en-US" altLang="en-US" sz="3200" dirty="0" smtClean="0">
                <a:cs typeface="Arial" pitchFamily="34" charset="0"/>
              </a:rPr>
              <a:t>.</a:t>
            </a:r>
          </a:p>
          <a:p>
            <a:pPr marL="571500" indent="-571500">
              <a:buFont typeface="Arial" panose="020B0604020202020204" pitchFamily="34" charset="0"/>
              <a:buChar char="•"/>
              <a:defRPr/>
            </a:pPr>
            <a:r>
              <a:rPr lang="en-US" sz="3200" dirty="0" smtClean="0"/>
              <a:t>Trainers </a:t>
            </a:r>
            <a:r>
              <a:rPr lang="en-US" sz="3200" dirty="0"/>
              <a:t>may have no experience in training, no time to do it, and no desire to participate.</a:t>
            </a:r>
            <a:r>
              <a:rPr lang="en-US" altLang="en-US" sz="3200" dirty="0" smtClean="0">
                <a:cs typeface="Arial" pitchFamily="34" charset="0"/>
              </a:rPr>
              <a:t> </a:t>
            </a:r>
          </a:p>
          <a:p>
            <a:pPr marL="571500" indent="-571500">
              <a:buFont typeface="Arial" panose="020B0604020202020204" pitchFamily="34" charset="0"/>
              <a:buChar char="•"/>
              <a:defRPr/>
            </a:pPr>
            <a:r>
              <a:rPr lang="en-US" sz="3200" dirty="0"/>
              <a:t>Another problem is that OJT can disrupt regular work.</a:t>
            </a:r>
            <a:endParaRPr lang="en-US" altLang="en-US" sz="3200" b="1" dirty="0">
              <a:cs typeface="Arial" pitchFamily="34" charset="0"/>
            </a:endParaRPr>
          </a:p>
        </p:txBody>
      </p:sp>
    </p:spTree>
    <p:extLst>
      <p:ext uri="{BB962C8B-B14F-4D97-AF65-F5344CB8AC3E}">
        <p14:creationId xmlns="" xmlns:p14="http://schemas.microsoft.com/office/powerpoint/2010/main" val="3939947647"/>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50865E39-D4AB-4B36-B6D6-74EE2A893C8D}" type="slidenum">
              <a:rPr lang="en-US"/>
              <a:pPr>
                <a:defRPr/>
              </a:pPr>
              <a:t>225</a:t>
            </a:fld>
            <a:endParaRPr lang="en-US"/>
          </a:p>
        </p:txBody>
      </p:sp>
      <p:sp>
        <p:nvSpPr>
          <p:cNvPr id="117763" name="Text Box 4"/>
          <p:cNvSpPr txBox="1">
            <a:spLocks noChangeArrowheads="1"/>
          </p:cNvSpPr>
          <p:nvPr/>
        </p:nvSpPr>
        <p:spPr bwMode="auto">
          <a:xfrm>
            <a:off x="317292" y="1143000"/>
            <a:ext cx="8458200" cy="4770537"/>
          </a:xfrm>
          <a:prstGeom prst="rect">
            <a:avLst/>
          </a:prstGeom>
          <a:noFill/>
          <a:ln w="9525">
            <a:noFill/>
            <a:miter lim="800000"/>
            <a:headEnd/>
            <a:tailEnd/>
          </a:ln>
        </p:spPr>
        <p:txBody>
          <a:bodyPr>
            <a:spAutoFit/>
          </a:bodyPr>
          <a:lstStyle/>
          <a:p>
            <a:pPr>
              <a:defRPr/>
            </a:pPr>
            <a:r>
              <a:rPr lang="en-US" sz="2400" b="1" dirty="0">
                <a:cs typeface="Arial" pitchFamily="34" charset="0"/>
              </a:rPr>
              <a:t>Off-the-job training</a:t>
            </a:r>
          </a:p>
          <a:p>
            <a:pPr marL="342900" indent="-342900">
              <a:buFont typeface="Arial" panose="020B0604020202020204" pitchFamily="34" charset="0"/>
              <a:buChar char="•"/>
              <a:defRPr/>
            </a:pPr>
            <a:r>
              <a:rPr lang="en-US" sz="2800" dirty="0">
                <a:cs typeface="Arial" pitchFamily="34" charset="0"/>
              </a:rPr>
              <a:t>Training is conducted </a:t>
            </a:r>
            <a:r>
              <a:rPr lang="en-US" sz="2800" dirty="0">
                <a:solidFill>
                  <a:srgbClr val="FF0000"/>
                </a:solidFill>
                <a:cs typeface="Arial" pitchFamily="34" charset="0"/>
              </a:rPr>
              <a:t>outside the job environment</a:t>
            </a:r>
          </a:p>
          <a:p>
            <a:pPr marL="342900" indent="-342900">
              <a:buFont typeface="Arial" panose="020B0604020202020204" pitchFamily="34" charset="0"/>
              <a:buChar char="•"/>
              <a:defRPr/>
            </a:pPr>
            <a:r>
              <a:rPr lang="en-US" sz="2800" dirty="0">
                <a:cs typeface="Arial" pitchFamily="34" charset="0"/>
              </a:rPr>
              <a:t>Common examples of off-the-job training are formal courses, simulations, and role-playing exercises in a classroom setting. </a:t>
            </a:r>
          </a:p>
          <a:p>
            <a:pPr>
              <a:defRPr/>
            </a:pPr>
            <a:r>
              <a:rPr lang="en-US" sz="2800" b="1" dirty="0">
                <a:cs typeface="Arial" pitchFamily="34" charset="0"/>
              </a:rPr>
              <a:t>Advantage</a:t>
            </a:r>
          </a:p>
          <a:p>
            <a:pPr marL="457200" indent="-457200">
              <a:buFont typeface="Arial" panose="020B0604020202020204" pitchFamily="34" charset="0"/>
              <a:buChar char="•"/>
              <a:defRPr/>
            </a:pPr>
            <a:r>
              <a:rPr lang="en-US" sz="2800" dirty="0">
                <a:cs typeface="Arial" pitchFamily="34" charset="0"/>
              </a:rPr>
              <a:t>It gives </a:t>
            </a:r>
            <a:r>
              <a:rPr lang="en-US" sz="2800" dirty="0">
                <a:solidFill>
                  <a:srgbClr val="FF0000"/>
                </a:solidFill>
                <a:cs typeface="Arial" pitchFamily="34" charset="0"/>
              </a:rPr>
              <a:t>employees extended</a:t>
            </a:r>
            <a:r>
              <a:rPr lang="en-US" sz="2800" dirty="0">
                <a:cs typeface="Arial" pitchFamily="34" charset="0"/>
              </a:rPr>
              <a:t> </a:t>
            </a:r>
            <a:r>
              <a:rPr lang="en-US" sz="2800" dirty="0" smtClean="0">
                <a:cs typeface="Arial" pitchFamily="34" charset="0"/>
              </a:rPr>
              <a:t>periods </a:t>
            </a:r>
            <a:r>
              <a:rPr lang="en-US" sz="2800" dirty="0">
                <a:cs typeface="Arial" pitchFamily="34" charset="0"/>
              </a:rPr>
              <a:t>of study. </a:t>
            </a:r>
          </a:p>
          <a:p>
            <a:pPr marL="457200" indent="-457200">
              <a:buFont typeface="Arial" panose="020B0604020202020204" pitchFamily="34" charset="0"/>
              <a:buChar char="•"/>
              <a:defRPr/>
            </a:pPr>
            <a:r>
              <a:rPr lang="en-US" sz="2800" dirty="0">
                <a:cs typeface="Arial" pitchFamily="34" charset="0"/>
              </a:rPr>
              <a:t>A classroom setting may be more </a:t>
            </a:r>
            <a:r>
              <a:rPr lang="en-US" sz="2800" dirty="0">
                <a:solidFill>
                  <a:srgbClr val="FF0000"/>
                </a:solidFill>
                <a:cs typeface="Arial" pitchFamily="34" charset="0"/>
              </a:rPr>
              <a:t>conducive</a:t>
            </a:r>
            <a:r>
              <a:rPr lang="en-US" sz="2800" dirty="0">
                <a:cs typeface="Arial" pitchFamily="34" charset="0"/>
              </a:rPr>
              <a:t> to learning retention because it avoids the </a:t>
            </a:r>
            <a:r>
              <a:rPr lang="en-US" sz="2800" dirty="0">
                <a:solidFill>
                  <a:srgbClr val="FF0000"/>
                </a:solidFill>
                <a:cs typeface="Arial" pitchFamily="34" charset="0"/>
              </a:rPr>
              <a:t>distractions</a:t>
            </a:r>
            <a:r>
              <a:rPr lang="en-US" sz="2800" dirty="0">
                <a:cs typeface="Arial" pitchFamily="34" charset="0"/>
              </a:rPr>
              <a:t> and </a:t>
            </a:r>
            <a:r>
              <a:rPr lang="en-US" sz="2800" dirty="0">
                <a:solidFill>
                  <a:srgbClr val="FF0000"/>
                </a:solidFill>
                <a:cs typeface="Arial" pitchFamily="34" charset="0"/>
              </a:rPr>
              <a:t>interruptions</a:t>
            </a:r>
            <a:r>
              <a:rPr lang="en-US" sz="2800" dirty="0">
                <a:cs typeface="Arial" pitchFamily="34" charset="0"/>
              </a:rPr>
              <a:t> that commonly occurring an </a:t>
            </a:r>
            <a:r>
              <a:rPr lang="en-US" sz="2800" dirty="0" smtClean="0">
                <a:cs typeface="Arial" pitchFamily="34" charset="0"/>
              </a:rPr>
              <a:t>On-J0b-Training </a:t>
            </a:r>
            <a:r>
              <a:rPr lang="en-US" sz="2800" dirty="0">
                <a:cs typeface="Arial" pitchFamily="34" charset="0"/>
              </a:rPr>
              <a:t>environment. </a:t>
            </a:r>
          </a:p>
        </p:txBody>
      </p:sp>
    </p:spTree>
    <p:extLst>
      <p:ext uri="{BB962C8B-B14F-4D97-AF65-F5344CB8AC3E}">
        <p14:creationId xmlns="" xmlns:p14="http://schemas.microsoft.com/office/powerpoint/2010/main" val="2679589002"/>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A2080FF-F235-4DAA-8593-E4454922FAD2}" type="slidenum">
              <a:rPr lang="en-US" smtClean="0"/>
              <a:pPr>
                <a:defRPr/>
              </a:pPr>
              <a:t>226</a:t>
            </a:fld>
            <a:endParaRPr lang="en-US"/>
          </a:p>
        </p:txBody>
      </p:sp>
      <p:sp>
        <p:nvSpPr>
          <p:cNvPr id="3" name="Rectangle 2"/>
          <p:cNvSpPr/>
          <p:nvPr/>
        </p:nvSpPr>
        <p:spPr>
          <a:xfrm>
            <a:off x="381000" y="1143000"/>
            <a:ext cx="8610600" cy="5509200"/>
          </a:xfrm>
          <a:prstGeom prst="rect">
            <a:avLst/>
          </a:prstGeom>
        </p:spPr>
        <p:txBody>
          <a:bodyPr>
            <a:spAutoFit/>
          </a:bodyPr>
          <a:lstStyle/>
          <a:p>
            <a:pPr>
              <a:defRPr/>
            </a:pPr>
            <a:r>
              <a:rPr lang="en-US" sz="3200" b="1" dirty="0" smtClean="0">
                <a:cs typeface="Arial" pitchFamily="34" charset="0"/>
              </a:rPr>
              <a:t>Disadvantage:</a:t>
            </a:r>
            <a:endParaRPr lang="en-US" sz="3200" b="1" dirty="0">
              <a:cs typeface="Arial" pitchFamily="34" charset="0"/>
            </a:endParaRPr>
          </a:p>
          <a:p>
            <a:pPr marL="571500" indent="-571500">
              <a:buFont typeface="Arial" panose="020B0604020202020204" pitchFamily="34" charset="0"/>
              <a:buChar char="•"/>
              <a:defRPr/>
            </a:pPr>
            <a:r>
              <a:rPr lang="en-US" sz="3200" dirty="0">
                <a:cs typeface="Arial" pitchFamily="34" charset="0"/>
              </a:rPr>
              <a:t>What is learned may </a:t>
            </a:r>
            <a:r>
              <a:rPr lang="en-US" sz="3200" dirty="0">
                <a:solidFill>
                  <a:srgbClr val="FF0000"/>
                </a:solidFill>
                <a:cs typeface="Arial" pitchFamily="34" charset="0"/>
              </a:rPr>
              <a:t>not transfer back </a:t>
            </a:r>
            <a:r>
              <a:rPr lang="en-US" sz="3200" dirty="0">
                <a:cs typeface="Arial" pitchFamily="34" charset="0"/>
              </a:rPr>
              <a:t>to the job. </a:t>
            </a:r>
            <a:r>
              <a:rPr lang="en-US" sz="3200" dirty="0">
                <a:solidFill>
                  <a:schemeClr val="tx2">
                    <a:lumMod val="50000"/>
                  </a:schemeClr>
                </a:solidFill>
                <a:cs typeface="Arial" pitchFamily="34" charset="0"/>
              </a:rPr>
              <a:t>(</a:t>
            </a:r>
            <a:r>
              <a:rPr lang="en-US" sz="3200" dirty="0">
                <a:solidFill>
                  <a:srgbClr val="FF0000"/>
                </a:solidFill>
                <a:cs typeface="Arial" pitchFamily="34" charset="0"/>
              </a:rPr>
              <a:t>Vestibule training </a:t>
            </a:r>
            <a:r>
              <a:rPr lang="en-US" sz="3200" dirty="0">
                <a:solidFill>
                  <a:schemeClr val="tx2">
                    <a:lumMod val="50000"/>
                  </a:schemeClr>
                </a:solidFill>
                <a:cs typeface="Arial" pitchFamily="34" charset="0"/>
              </a:rPr>
              <a:t>is used to minimize the problem of transfer</a:t>
            </a:r>
            <a:r>
              <a:rPr lang="en-US" sz="3200" dirty="0" smtClean="0">
                <a:solidFill>
                  <a:schemeClr val="tx2">
                    <a:lumMod val="50000"/>
                  </a:schemeClr>
                </a:solidFill>
                <a:cs typeface="Arial" pitchFamily="34" charset="0"/>
              </a:rPr>
              <a:t>), </a:t>
            </a:r>
            <a:r>
              <a:rPr lang="en-US" sz="3200" dirty="0" err="1" smtClean="0">
                <a:solidFill>
                  <a:schemeClr val="tx2">
                    <a:lumMod val="50000"/>
                  </a:schemeClr>
                </a:solidFill>
                <a:cs typeface="Arial" pitchFamily="34" charset="0"/>
              </a:rPr>
              <a:t>e.g</a:t>
            </a:r>
            <a:r>
              <a:rPr lang="en-US" sz="3200" dirty="0" smtClean="0">
                <a:solidFill>
                  <a:schemeClr val="tx2">
                    <a:lumMod val="50000"/>
                  </a:schemeClr>
                </a:solidFill>
                <a:cs typeface="Arial" pitchFamily="34" charset="0"/>
              </a:rPr>
              <a:t> </a:t>
            </a:r>
            <a:r>
              <a:rPr lang="en-IN" sz="3200" dirty="0"/>
              <a:t>The </a:t>
            </a:r>
            <a:r>
              <a:rPr lang="en-IN" sz="3200" dirty="0">
                <a:solidFill>
                  <a:srgbClr val="FF0000"/>
                </a:solidFill>
              </a:rPr>
              <a:t>computer</a:t>
            </a:r>
            <a:r>
              <a:rPr lang="en-IN" sz="3200" dirty="0"/>
              <a:t> </a:t>
            </a:r>
            <a:r>
              <a:rPr lang="en-IN" sz="3200" dirty="0" err="1">
                <a:solidFill>
                  <a:srgbClr val="FF0000"/>
                </a:solidFill>
              </a:rPr>
              <a:t>center</a:t>
            </a:r>
            <a:r>
              <a:rPr lang="en-IN" sz="3200" dirty="0">
                <a:solidFill>
                  <a:srgbClr val="FF0000"/>
                </a:solidFill>
              </a:rPr>
              <a:t> </a:t>
            </a:r>
            <a:r>
              <a:rPr lang="en-IN" sz="3200" dirty="0"/>
              <a:t>and the language laboratory of ECSC can be used as vestibule </a:t>
            </a:r>
            <a:r>
              <a:rPr lang="en-IN" sz="3200" dirty="0" err="1" smtClean="0"/>
              <a:t>center</a:t>
            </a:r>
            <a:r>
              <a:rPr lang="en-IN" sz="3200" dirty="0" smtClean="0"/>
              <a:t> </a:t>
            </a:r>
            <a:r>
              <a:rPr lang="en-IN" sz="3200" dirty="0"/>
              <a:t>to train </a:t>
            </a:r>
            <a:r>
              <a:rPr lang="en-IN" sz="3200" dirty="0">
                <a:solidFill>
                  <a:srgbClr val="FF0000"/>
                </a:solidFill>
              </a:rPr>
              <a:t>typists</a:t>
            </a:r>
            <a:r>
              <a:rPr lang="en-IN" sz="3200" dirty="0"/>
              <a:t> and other administrative staff</a:t>
            </a:r>
            <a:r>
              <a:rPr lang="en-IN" sz="3200" dirty="0" smtClean="0"/>
              <a:t>.</a:t>
            </a:r>
            <a:endParaRPr lang="en-US" sz="3200" dirty="0">
              <a:solidFill>
                <a:schemeClr val="tx2">
                  <a:lumMod val="50000"/>
                </a:schemeClr>
              </a:solidFill>
              <a:cs typeface="Arial" pitchFamily="34" charset="0"/>
            </a:endParaRPr>
          </a:p>
          <a:p>
            <a:pPr marL="571500" indent="-571500">
              <a:buFont typeface="Arial" panose="020B0604020202020204" pitchFamily="34" charset="0"/>
              <a:buChar char="•"/>
              <a:defRPr/>
            </a:pPr>
            <a:r>
              <a:rPr lang="en-US" sz="3200" dirty="0">
                <a:cs typeface="Arial" pitchFamily="34" charset="0"/>
              </a:rPr>
              <a:t>If an  employees views off-the-job training as an </a:t>
            </a:r>
            <a:r>
              <a:rPr lang="en-US" sz="3200" dirty="0">
                <a:solidFill>
                  <a:srgbClr val="FF0000"/>
                </a:solidFill>
                <a:cs typeface="Arial" pitchFamily="34" charset="0"/>
              </a:rPr>
              <a:t>opportunity to enjoy </a:t>
            </a:r>
            <a:r>
              <a:rPr lang="en-US" sz="3200" dirty="0">
                <a:cs typeface="Arial" pitchFamily="34" charset="0"/>
              </a:rPr>
              <a:t>some time away from work, not much learning is likely to take place.</a:t>
            </a:r>
          </a:p>
        </p:txBody>
      </p:sp>
    </p:spTree>
    <p:extLst>
      <p:ext uri="{BB962C8B-B14F-4D97-AF65-F5344CB8AC3E}">
        <p14:creationId xmlns="" xmlns:p14="http://schemas.microsoft.com/office/powerpoint/2010/main" val="2954738888"/>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b="1" dirty="0" smtClean="0"/>
              <a:t>Simulation:</a:t>
            </a:r>
            <a:endParaRPr lang="en-US" dirty="0"/>
          </a:p>
        </p:txBody>
      </p:sp>
      <p:sp>
        <p:nvSpPr>
          <p:cNvPr id="3" name="Content Placeholder 2"/>
          <p:cNvSpPr>
            <a:spLocks noGrp="1"/>
          </p:cNvSpPr>
          <p:nvPr>
            <p:ph idx="1"/>
          </p:nvPr>
        </p:nvSpPr>
        <p:spPr>
          <a:xfrm>
            <a:off x="457200" y="1295400"/>
            <a:ext cx="8229600" cy="4389120"/>
          </a:xfrm>
        </p:spPr>
        <p:txBody>
          <a:bodyPr>
            <a:normAutofit/>
          </a:bodyPr>
          <a:lstStyle/>
          <a:p>
            <a:pPr marL="274320" lvl="1" indent="-274320">
              <a:buClr>
                <a:schemeClr val="accent3"/>
              </a:buClr>
              <a:buSzPct val="95000"/>
            </a:pPr>
            <a:r>
              <a:rPr lang="en-US" sz="3200" dirty="0" smtClean="0"/>
              <a:t>Simulation </a:t>
            </a:r>
            <a:r>
              <a:rPr lang="en-US" sz="3200" dirty="0"/>
              <a:t>is a training approach that uses a </a:t>
            </a:r>
            <a:r>
              <a:rPr lang="en-US" sz="3200" dirty="0">
                <a:solidFill>
                  <a:srgbClr val="FF0000"/>
                </a:solidFill>
              </a:rPr>
              <a:t>training site</a:t>
            </a:r>
            <a:r>
              <a:rPr lang="en-US" sz="3200" dirty="0"/>
              <a:t> set up to be </a:t>
            </a:r>
            <a:r>
              <a:rPr lang="en-US" sz="3200" dirty="0">
                <a:solidFill>
                  <a:srgbClr val="FF0000"/>
                </a:solidFill>
              </a:rPr>
              <a:t>identical</a:t>
            </a:r>
            <a:r>
              <a:rPr lang="en-US" sz="3200" dirty="0"/>
              <a:t> to the work site</a:t>
            </a:r>
            <a:r>
              <a:rPr lang="en-US" sz="3200" dirty="0" smtClean="0"/>
              <a:t>.</a:t>
            </a:r>
          </a:p>
          <a:p>
            <a:pPr marL="274320" lvl="1" indent="-274320">
              <a:buClr>
                <a:schemeClr val="accent3"/>
              </a:buClr>
              <a:buSzPct val="95000"/>
            </a:pPr>
            <a:r>
              <a:rPr lang="en-US" sz="3200" dirty="0" smtClean="0"/>
              <a:t>In </a:t>
            </a:r>
            <a:r>
              <a:rPr lang="en-US" sz="3200" dirty="0"/>
              <a:t>this setting, </a:t>
            </a:r>
            <a:r>
              <a:rPr lang="en-US" sz="3200" dirty="0">
                <a:solidFill>
                  <a:srgbClr val="FF0000"/>
                </a:solidFill>
              </a:rPr>
              <a:t>trainees can learn</a:t>
            </a:r>
            <a:r>
              <a:rPr lang="en-US" sz="3200" dirty="0"/>
              <a:t> under </a:t>
            </a:r>
            <a:r>
              <a:rPr lang="en-US" sz="3200" dirty="0">
                <a:solidFill>
                  <a:srgbClr val="FF0000"/>
                </a:solidFill>
              </a:rPr>
              <a:t>realistic conditions </a:t>
            </a:r>
            <a:r>
              <a:rPr lang="en-US" sz="3200" dirty="0"/>
              <a:t>but be away from the pressures of the production schedule. </a:t>
            </a:r>
            <a:endParaRPr lang="en-US" sz="3200" dirty="0" smtClean="0"/>
          </a:p>
          <a:p>
            <a:endParaRPr lang="en-US" sz="3200" dirty="0"/>
          </a:p>
        </p:txBody>
      </p:sp>
      <p:graphicFrame>
        <p:nvGraphicFramePr>
          <p:cNvPr id="4" name="Object 3"/>
          <p:cNvGraphicFramePr>
            <a:graphicFrameLocks noChangeAspect="1"/>
          </p:cNvGraphicFramePr>
          <p:nvPr>
            <p:extLst>
              <p:ext uri="{D42A27DB-BD31-4B8C-83A1-F6EECF244321}">
                <p14:modId xmlns="" xmlns:p14="http://schemas.microsoft.com/office/powerpoint/2010/main" val="3941360483"/>
              </p:ext>
            </p:extLst>
          </p:nvPr>
        </p:nvGraphicFramePr>
        <p:xfrm>
          <a:off x="2286000" y="4572000"/>
          <a:ext cx="3200400" cy="1943100"/>
        </p:xfrm>
        <a:graphic>
          <a:graphicData uri="http://schemas.openxmlformats.org/presentationml/2006/ole">
            <p:oleObj spid="_x0000_s4111" name="Clip" r:id="rId3" imgW="4857143" imgH="3276190" progId="">
              <p:embed/>
            </p:oleObj>
          </a:graphicData>
        </a:graphic>
      </p:graphicFrame>
    </p:spTree>
    <p:extLst>
      <p:ext uri="{BB962C8B-B14F-4D97-AF65-F5344CB8AC3E}">
        <p14:creationId xmlns="" xmlns:p14="http://schemas.microsoft.com/office/powerpoint/2010/main" val="160984064"/>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457200" y="1295400"/>
            <a:ext cx="8229600" cy="5257800"/>
          </a:xfrm>
        </p:spPr>
        <p:txBody>
          <a:bodyPr>
            <a:normAutofit/>
          </a:bodyPr>
          <a:lstStyle/>
          <a:p>
            <a:r>
              <a:rPr lang="en-US" sz="2800" b="1" dirty="0"/>
              <a:t>Cooperative training</a:t>
            </a:r>
            <a:r>
              <a:rPr lang="en-US" sz="2800" dirty="0"/>
              <a:t>. There are two widely used cooperative training methods: internships and apprenticeships. </a:t>
            </a:r>
            <a:r>
              <a:rPr lang="en-US" sz="2800" dirty="0">
                <a:solidFill>
                  <a:srgbClr val="FF0000"/>
                </a:solidFill>
              </a:rPr>
              <a:t>Both mix classroom </a:t>
            </a:r>
            <a:r>
              <a:rPr lang="en-US" sz="2800" dirty="0"/>
              <a:t>training and on-the-job experiences.</a:t>
            </a:r>
          </a:p>
          <a:p>
            <a:pPr lvl="2"/>
            <a:r>
              <a:rPr lang="en-US" sz="2400" dirty="0"/>
              <a:t>Another form of cooperative training that is used by employers, trade unions, and government agencies is </a:t>
            </a:r>
            <a:r>
              <a:rPr lang="en-US" sz="2400" i="1" dirty="0"/>
              <a:t>apprentice</a:t>
            </a:r>
            <a:r>
              <a:rPr lang="en-US" sz="2400" dirty="0"/>
              <a:t> </a:t>
            </a:r>
            <a:r>
              <a:rPr lang="en-US" sz="2400" i="1" dirty="0"/>
              <a:t>training</a:t>
            </a:r>
            <a:r>
              <a:rPr lang="en-US" sz="2400" dirty="0"/>
              <a:t>. </a:t>
            </a:r>
            <a:endParaRPr lang="en-US" sz="2400" dirty="0" smtClean="0"/>
          </a:p>
          <a:p>
            <a:pPr lvl="2"/>
            <a:r>
              <a:rPr lang="en-US" sz="2400" dirty="0" smtClean="0"/>
              <a:t>Apprentice </a:t>
            </a:r>
            <a:r>
              <a:rPr lang="en-US" sz="2400" dirty="0"/>
              <a:t>training is used most often to train people for jobs in </a:t>
            </a:r>
            <a:r>
              <a:rPr lang="en-US" sz="2400" dirty="0">
                <a:solidFill>
                  <a:srgbClr val="FF0000"/>
                </a:solidFill>
              </a:rPr>
              <a:t>skilled crafts</a:t>
            </a:r>
            <a:r>
              <a:rPr lang="en-US" sz="2400" dirty="0"/>
              <a:t>, such as carpentry, plumbing, photoengraving, typesetting, and welding. </a:t>
            </a:r>
            <a:endParaRPr lang="en-US" sz="2400" dirty="0" smtClean="0"/>
          </a:p>
          <a:p>
            <a:pPr lvl="2"/>
            <a:r>
              <a:rPr lang="en-US" sz="2400" dirty="0" smtClean="0"/>
              <a:t>Apprenticeships </a:t>
            </a:r>
            <a:r>
              <a:rPr lang="en-US" sz="2400" dirty="0"/>
              <a:t>usually last two to five years, depending on the occupation. </a:t>
            </a:r>
            <a:endParaRPr lang="en-US" dirty="0"/>
          </a:p>
        </p:txBody>
      </p:sp>
    </p:spTree>
    <p:extLst>
      <p:ext uri="{BB962C8B-B14F-4D97-AF65-F5344CB8AC3E}">
        <p14:creationId xmlns="" xmlns:p14="http://schemas.microsoft.com/office/powerpoint/2010/main" val="1724450607"/>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 </a:t>
            </a:r>
            <a:endParaRPr lang="en-US" dirty="0"/>
          </a:p>
        </p:txBody>
      </p:sp>
      <p:sp>
        <p:nvSpPr>
          <p:cNvPr id="3" name="Content Placeholder 2"/>
          <p:cNvSpPr>
            <a:spLocks noGrp="1"/>
          </p:cNvSpPr>
          <p:nvPr>
            <p:ph idx="1"/>
          </p:nvPr>
        </p:nvSpPr>
        <p:spPr>
          <a:xfrm>
            <a:off x="304800" y="1935480"/>
            <a:ext cx="8382000" cy="4389120"/>
          </a:xfrm>
        </p:spPr>
        <p:txBody>
          <a:bodyPr/>
          <a:lstStyle/>
          <a:p>
            <a:pPr algn="just">
              <a:buFont typeface="Wingdings" pitchFamily="2" charset="2"/>
              <a:buChar char="§"/>
            </a:pPr>
            <a:r>
              <a:rPr lang="en-US" altLang="en-US" sz="2800" dirty="0"/>
              <a:t>Relationship may be formal or informal</a:t>
            </a:r>
          </a:p>
          <a:p>
            <a:pPr algn="just">
              <a:buFont typeface="Wingdings" pitchFamily="2" charset="2"/>
              <a:buChar char="§"/>
            </a:pPr>
            <a:r>
              <a:rPr lang="en-US" altLang="en-US" sz="2800" dirty="0"/>
              <a:t>Approach to advising, coaching, and nurturing, for </a:t>
            </a:r>
            <a:r>
              <a:rPr lang="en-US" altLang="en-US" sz="2800" dirty="0">
                <a:solidFill>
                  <a:srgbClr val="FF0000"/>
                </a:solidFill>
              </a:rPr>
              <a:t>creating practical relationship </a:t>
            </a:r>
            <a:r>
              <a:rPr lang="en-US" altLang="en-US" sz="2800" dirty="0"/>
              <a:t>to enhance individual career, personal, and professional growth and </a:t>
            </a:r>
            <a:r>
              <a:rPr lang="en-US" altLang="en-US" sz="2800" dirty="0" smtClean="0"/>
              <a:t>development</a:t>
            </a:r>
          </a:p>
          <a:p>
            <a:pPr marL="0" indent="0" algn="just">
              <a:buNone/>
            </a:pPr>
            <a:r>
              <a:rPr lang="en-US" altLang="en-US" sz="4400" dirty="0" smtClean="0"/>
              <a:t>Coaching </a:t>
            </a:r>
            <a:endParaRPr lang="en-US" altLang="en-US" sz="2800" dirty="0" smtClean="0"/>
          </a:p>
          <a:p>
            <a:pPr>
              <a:buFont typeface="Wingdings" pitchFamily="2" charset="2"/>
              <a:buChar char="§"/>
            </a:pPr>
            <a:r>
              <a:rPr lang="en-US" altLang="en-US" sz="2800" dirty="0" smtClean="0"/>
              <a:t>Often </a:t>
            </a:r>
            <a:r>
              <a:rPr lang="en-US" altLang="en-US" sz="2800" dirty="0"/>
              <a:t>considered </a:t>
            </a:r>
            <a:r>
              <a:rPr lang="en-US" altLang="en-US" sz="2800" dirty="0">
                <a:solidFill>
                  <a:srgbClr val="FF0000"/>
                </a:solidFill>
              </a:rPr>
              <a:t>responsibility of immediate </a:t>
            </a:r>
            <a:r>
              <a:rPr lang="en-US" altLang="en-US" sz="2800" dirty="0"/>
              <a:t>boss</a:t>
            </a:r>
          </a:p>
          <a:p>
            <a:pPr>
              <a:buFont typeface="Wingdings" pitchFamily="2" charset="2"/>
              <a:buChar char="§"/>
            </a:pPr>
            <a:r>
              <a:rPr lang="en-US" altLang="en-US" sz="2800" dirty="0"/>
              <a:t>Provides assistance </a:t>
            </a:r>
            <a:r>
              <a:rPr lang="en-US" altLang="en-US" sz="2800" dirty="0">
                <a:solidFill>
                  <a:srgbClr val="FF0000"/>
                </a:solidFill>
              </a:rPr>
              <a:t>much as </a:t>
            </a:r>
            <a:r>
              <a:rPr lang="en-US" altLang="en-US" sz="2800" dirty="0"/>
              <a:t>a mentor</a:t>
            </a:r>
          </a:p>
          <a:p>
            <a:endParaRPr lang="en-US" dirty="0"/>
          </a:p>
        </p:txBody>
      </p:sp>
    </p:spTree>
    <p:extLst>
      <p:ext uri="{BB962C8B-B14F-4D97-AF65-F5344CB8AC3E}">
        <p14:creationId xmlns="" xmlns:p14="http://schemas.microsoft.com/office/powerpoint/2010/main" val="3678977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60A81CF-A3F9-42D0-B127-332E0C7FD9EB}" type="slidenum">
              <a:rPr lang="en-US" smtClean="0"/>
              <a:pPr>
                <a:defRPr/>
              </a:pPr>
              <a:t>23</a:t>
            </a:fld>
            <a:endParaRPr lang="en-US"/>
          </a:p>
        </p:txBody>
      </p:sp>
      <p:sp>
        <p:nvSpPr>
          <p:cNvPr id="28675" name="Rectangle 2"/>
          <p:cNvSpPr>
            <a:spLocks noChangeArrowheads="1"/>
          </p:cNvSpPr>
          <p:nvPr/>
        </p:nvSpPr>
        <p:spPr bwMode="auto">
          <a:xfrm>
            <a:off x="228600" y="1447800"/>
            <a:ext cx="8739266" cy="452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1028700" indent="-57150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eaLnBrk="1" hangingPunct="1">
              <a:spcBef>
                <a:spcPct val="0"/>
              </a:spcBef>
              <a:buClrTx/>
              <a:buFont typeface="Arial" charset="0"/>
              <a:buChar char="•"/>
            </a:pPr>
            <a:r>
              <a:rPr lang="en-US" altLang="en-US" sz="3200" dirty="0"/>
              <a:t>Max Weber </a:t>
            </a:r>
            <a:r>
              <a:rPr lang="en-US" altLang="en-US" sz="3200" dirty="0">
                <a:solidFill>
                  <a:srgbClr val="FF0000"/>
                </a:solidFill>
              </a:rPr>
              <a:t>classified</a:t>
            </a:r>
            <a:r>
              <a:rPr lang="en-US" altLang="en-US" sz="3200" dirty="0"/>
              <a:t> organizations by </a:t>
            </a:r>
            <a:r>
              <a:rPr lang="en-US" altLang="en-US" sz="3200" dirty="0">
                <a:solidFill>
                  <a:srgbClr val="FF0000"/>
                </a:solidFill>
              </a:rPr>
              <a:t>authority structures </a:t>
            </a:r>
            <a:r>
              <a:rPr lang="en-US" altLang="en-US" sz="3200" dirty="0"/>
              <a:t>as charismatic, traditional and </a:t>
            </a:r>
            <a:r>
              <a:rPr lang="en-US" altLang="en-US" sz="3200" dirty="0">
                <a:solidFill>
                  <a:srgbClr val="0070C0"/>
                </a:solidFill>
              </a:rPr>
              <a:t>Bureaucracy (rational-legal) </a:t>
            </a:r>
          </a:p>
          <a:p>
            <a:pPr lvl="1" eaLnBrk="1" hangingPunct="1">
              <a:spcBef>
                <a:spcPct val="0"/>
              </a:spcBef>
              <a:buClrTx/>
              <a:buFont typeface="Arial" charset="0"/>
              <a:buChar char="•"/>
            </a:pPr>
            <a:r>
              <a:rPr lang="en-US" altLang="en-US" sz="3200" dirty="0"/>
              <a:t>The classical organization theory </a:t>
            </a:r>
            <a:r>
              <a:rPr lang="en-US" altLang="en-US" sz="3200" dirty="0">
                <a:solidFill>
                  <a:srgbClr val="FF0000"/>
                </a:solidFill>
              </a:rPr>
              <a:t>focused on the management of the entire </a:t>
            </a:r>
            <a:r>
              <a:rPr lang="en-US" altLang="en-US" sz="3200" dirty="0"/>
              <a:t>organization unlike the </a:t>
            </a:r>
            <a:r>
              <a:rPr lang="en-US" altLang="en-US" sz="3200" dirty="0">
                <a:solidFill>
                  <a:srgbClr val="FF0000"/>
                </a:solidFill>
              </a:rPr>
              <a:t>scientific</a:t>
            </a:r>
            <a:r>
              <a:rPr lang="en-US" altLang="en-US" sz="3200" dirty="0"/>
              <a:t> management theory, which focused on </a:t>
            </a:r>
            <a:r>
              <a:rPr lang="en-US" altLang="en-US" sz="3200" dirty="0">
                <a:solidFill>
                  <a:srgbClr val="FF0000"/>
                </a:solidFill>
              </a:rPr>
              <a:t>production</a:t>
            </a:r>
            <a:r>
              <a:rPr lang="en-US" altLang="en-US" sz="3200" dirty="0"/>
              <a:t>.</a:t>
            </a:r>
          </a:p>
        </p:txBody>
      </p:sp>
      <p:sp>
        <p:nvSpPr>
          <p:cNvPr id="28676" name="Rectangle 3"/>
          <p:cNvSpPr>
            <a:spLocks noChangeArrowheads="1"/>
          </p:cNvSpPr>
          <p:nvPr/>
        </p:nvSpPr>
        <p:spPr bwMode="auto">
          <a:xfrm>
            <a:off x="1600200" y="649730"/>
            <a:ext cx="59436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algn="ctr" eaLnBrk="1" hangingPunct="1">
              <a:spcBef>
                <a:spcPct val="0"/>
              </a:spcBef>
              <a:buClrTx/>
              <a:buFontTx/>
              <a:buNone/>
            </a:pPr>
            <a:r>
              <a:rPr lang="en-US" altLang="en-US" sz="2000" b="1" dirty="0" err="1"/>
              <a:t>Contd</a:t>
            </a:r>
            <a:r>
              <a:rPr lang="en-US" altLang="en-US" sz="2000" b="1" dirty="0"/>
              <a:t> …..Classical Organizational Theory </a:t>
            </a:r>
          </a:p>
        </p:txBody>
      </p:sp>
    </p:spTree>
    <p:extLst>
      <p:ext uri="{BB962C8B-B14F-4D97-AF65-F5344CB8AC3E}">
        <p14:creationId xmlns="" xmlns:p14="http://schemas.microsoft.com/office/powerpoint/2010/main" val="1754914820"/>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52400"/>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228600" y="609600"/>
            <a:ext cx="8686800" cy="5486400"/>
          </a:xfrm>
        </p:spPr>
        <p:txBody>
          <a:bodyPr>
            <a:noAutofit/>
          </a:bodyPr>
          <a:lstStyle/>
          <a:p>
            <a:pPr lvl="1"/>
            <a:r>
              <a:rPr lang="en-US" sz="2800" b="1" dirty="0"/>
              <a:t>Behaviorally experienced training</a:t>
            </a:r>
            <a:r>
              <a:rPr lang="en-US" sz="2800" dirty="0"/>
              <a:t>. Some training efforts focus on </a:t>
            </a:r>
            <a:r>
              <a:rPr lang="en-US" sz="2800" dirty="0">
                <a:solidFill>
                  <a:srgbClr val="FF0000"/>
                </a:solidFill>
              </a:rPr>
              <a:t>emotional</a:t>
            </a:r>
            <a:r>
              <a:rPr lang="en-US" sz="2800" dirty="0"/>
              <a:t> and </a:t>
            </a:r>
            <a:r>
              <a:rPr lang="en-US" sz="2800" dirty="0">
                <a:solidFill>
                  <a:srgbClr val="FF0000"/>
                </a:solidFill>
              </a:rPr>
              <a:t>behavioral</a:t>
            </a:r>
            <a:r>
              <a:rPr lang="en-US" sz="2800" dirty="0"/>
              <a:t> learning. Behaviorally experienced training focuses </a:t>
            </a:r>
            <a:r>
              <a:rPr lang="en-US" sz="2800" dirty="0">
                <a:solidFill>
                  <a:srgbClr val="FF0000"/>
                </a:solidFill>
              </a:rPr>
              <a:t>less on physical skills </a:t>
            </a:r>
            <a:r>
              <a:rPr lang="en-US" sz="2800" dirty="0"/>
              <a:t>than on attitudes, perceptions, and interpersonal issues. </a:t>
            </a:r>
            <a:r>
              <a:rPr lang="en-US" sz="2800" dirty="0" smtClean="0"/>
              <a:t>Role plying is bets example</a:t>
            </a:r>
          </a:p>
          <a:p>
            <a:pPr lvl="1"/>
            <a:r>
              <a:rPr lang="en-US" sz="2800" i="1" dirty="0" smtClean="0"/>
              <a:t>Role </a:t>
            </a:r>
            <a:r>
              <a:rPr lang="en-US" sz="2800" i="1" dirty="0"/>
              <a:t>playing</a:t>
            </a:r>
            <a:r>
              <a:rPr lang="en-US" sz="2800" dirty="0"/>
              <a:t>. </a:t>
            </a:r>
            <a:r>
              <a:rPr lang="en-US" sz="2800" dirty="0">
                <a:solidFill>
                  <a:srgbClr val="FF0000"/>
                </a:solidFill>
              </a:rPr>
              <a:t>Participants acting out roles </a:t>
            </a:r>
            <a:r>
              <a:rPr lang="en-US" sz="2800" dirty="0"/>
              <a:t>in work-related situations. </a:t>
            </a:r>
            <a:endParaRPr lang="en-US" sz="2800" dirty="0" smtClean="0"/>
          </a:p>
          <a:p>
            <a:pPr lvl="1"/>
            <a:r>
              <a:rPr lang="en-US" sz="2800" dirty="0" smtClean="0"/>
              <a:t>Each </a:t>
            </a:r>
            <a:r>
              <a:rPr lang="en-US" sz="2800" dirty="0">
                <a:solidFill>
                  <a:srgbClr val="FF0000"/>
                </a:solidFill>
              </a:rPr>
              <a:t>person is assigned a role </a:t>
            </a:r>
            <a:r>
              <a:rPr lang="en-US" sz="2800" dirty="0"/>
              <a:t>in a situation and asked to play the role and react to other players’ role playing. </a:t>
            </a:r>
            <a:endParaRPr lang="en-US" sz="2800" dirty="0" smtClean="0"/>
          </a:p>
          <a:p>
            <a:pPr lvl="1"/>
            <a:r>
              <a:rPr lang="en-US" dirty="0" smtClean="0"/>
              <a:t>The </a:t>
            </a:r>
            <a:r>
              <a:rPr lang="en-US" dirty="0">
                <a:solidFill>
                  <a:srgbClr val="FF0000"/>
                </a:solidFill>
              </a:rPr>
              <a:t>players are provided with background information </a:t>
            </a:r>
            <a:r>
              <a:rPr lang="en-US" dirty="0"/>
              <a:t>on the situation and the players. Works to improve interpersonal skills, but many see it as a game.</a:t>
            </a:r>
          </a:p>
          <a:p>
            <a:endParaRPr lang="en-US" sz="2800" dirty="0"/>
          </a:p>
        </p:txBody>
      </p:sp>
    </p:spTree>
    <p:extLst>
      <p:ext uri="{BB962C8B-B14F-4D97-AF65-F5344CB8AC3E}">
        <p14:creationId xmlns="" xmlns:p14="http://schemas.microsoft.com/office/powerpoint/2010/main" val="863501258"/>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Slide Number Placeholder 6"/>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5A2B380-5BC5-4986-87F5-1F9797222945}" type="slidenum">
              <a:rPr lang="en-US" altLang="en-US"/>
              <a:pPr eaLnBrk="1" hangingPunct="1">
                <a:defRPr/>
              </a:pPr>
              <a:t>231</a:t>
            </a:fld>
            <a:endParaRPr lang="en-US" altLang="en-US"/>
          </a:p>
        </p:txBody>
      </p:sp>
      <p:sp>
        <p:nvSpPr>
          <p:cNvPr id="54275" name="Rectangle 2"/>
          <p:cNvSpPr>
            <a:spLocks noGrp="1" noChangeArrowheads="1"/>
          </p:cNvSpPr>
          <p:nvPr>
            <p:ph type="title"/>
          </p:nvPr>
        </p:nvSpPr>
        <p:spPr>
          <a:xfrm>
            <a:off x="381000" y="838200"/>
            <a:ext cx="7543800" cy="863600"/>
          </a:xfrm>
        </p:spPr>
        <p:txBody>
          <a:bodyPr/>
          <a:lstStyle/>
          <a:p>
            <a:pPr eaLnBrk="1" hangingPunct="1"/>
            <a:r>
              <a:rPr lang="en-US" altLang="en-US" smtClean="0"/>
              <a:t>Job Rotation</a:t>
            </a:r>
          </a:p>
        </p:txBody>
      </p:sp>
      <p:graphicFrame>
        <p:nvGraphicFramePr>
          <p:cNvPr id="54276" name="Object 3"/>
          <p:cNvGraphicFramePr>
            <a:graphicFrameLocks noGrp="1" noChangeAspect="1"/>
          </p:cNvGraphicFramePr>
          <p:nvPr>
            <p:ph type="clipArt" sz="half" idx="1"/>
          </p:nvPr>
        </p:nvGraphicFramePr>
        <p:xfrm>
          <a:off x="609600" y="2166938"/>
          <a:ext cx="2438400" cy="2617787"/>
        </p:xfrm>
        <a:graphic>
          <a:graphicData uri="http://schemas.openxmlformats.org/presentationml/2006/ole">
            <p:oleObj spid="_x0000_s5133" name="Clip" r:id="rId3" imgW="3244850" imgH="3390900" progId="">
              <p:embed/>
            </p:oleObj>
          </a:graphicData>
        </a:graphic>
      </p:graphicFrame>
      <p:sp>
        <p:nvSpPr>
          <p:cNvPr id="54277" name="Rectangle 4"/>
          <p:cNvSpPr>
            <a:spLocks noGrp="1" noChangeArrowheads="1"/>
          </p:cNvSpPr>
          <p:nvPr>
            <p:ph type="body" sz="half" idx="2"/>
          </p:nvPr>
        </p:nvSpPr>
        <p:spPr>
          <a:xfrm>
            <a:off x="3275013" y="1868488"/>
            <a:ext cx="5259387" cy="3889375"/>
          </a:xfrm>
        </p:spPr>
        <p:txBody>
          <a:bodyPr/>
          <a:lstStyle/>
          <a:p>
            <a:pPr marL="495300" indent="-495300" eaLnBrk="1" hangingPunct="1">
              <a:buFont typeface="Wingdings" pitchFamily="2" charset="2"/>
              <a:buChar char="§"/>
            </a:pPr>
            <a:r>
              <a:rPr lang="en-US" altLang="en-US" sz="3200" smtClean="0">
                <a:solidFill>
                  <a:schemeClr val="tx2"/>
                </a:solidFill>
                <a:latin typeface="Agency FB" pitchFamily="34" charset="0"/>
              </a:rPr>
              <a:t>Employees move from one job to another to broaden experience</a:t>
            </a:r>
          </a:p>
          <a:p>
            <a:pPr marL="495300" indent="-495300" eaLnBrk="1" hangingPunct="1">
              <a:buFont typeface="Wingdings" pitchFamily="2" charset="2"/>
              <a:buChar char="§"/>
            </a:pPr>
            <a:r>
              <a:rPr lang="en-US" altLang="en-US" sz="3200" smtClean="0">
                <a:solidFill>
                  <a:schemeClr val="tx2"/>
                </a:solidFill>
                <a:latin typeface="Agency FB" pitchFamily="34" charset="0"/>
              </a:rPr>
              <a:t>Helps new employees understand variety of jobs</a:t>
            </a:r>
          </a:p>
        </p:txBody>
      </p:sp>
    </p:spTree>
    <p:extLst>
      <p:ext uri="{BB962C8B-B14F-4D97-AF65-F5344CB8AC3E}">
        <p14:creationId xmlns="" xmlns:p14="http://schemas.microsoft.com/office/powerpoint/2010/main" val="940445513"/>
      </p:ext>
    </p:extLst>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C38D6BB3-592D-4026-ABD4-131E9EDD6F6F}" type="slidenum">
              <a:rPr lang="en-US"/>
              <a:pPr>
                <a:defRPr/>
              </a:pPr>
              <a:t>232</a:t>
            </a:fld>
            <a:endParaRPr lang="en-US"/>
          </a:p>
        </p:txBody>
      </p:sp>
      <p:sp>
        <p:nvSpPr>
          <p:cNvPr id="163843" name="Text Box 7"/>
          <p:cNvSpPr txBox="1">
            <a:spLocks noChangeArrowheads="1"/>
          </p:cNvSpPr>
          <p:nvPr/>
        </p:nvSpPr>
        <p:spPr bwMode="auto">
          <a:xfrm>
            <a:off x="685800" y="525463"/>
            <a:ext cx="7848600" cy="5694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pitchFamily="34" charset="0"/>
              </a:defRPr>
            </a:lvl1pPr>
            <a:lvl2pPr marL="746125" indent="-517525"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pitchFamily="34" charset="0"/>
              </a:defRPr>
            </a:lvl3pPr>
            <a:lvl4pPr marL="1600200" indent="-228600" eaLnBrk="0" hangingPunct="0">
              <a:spcBef>
                <a:spcPct val="20000"/>
              </a:spcBef>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9pPr>
          </a:lstStyle>
          <a:p>
            <a:pPr eaLnBrk="1" hangingPunct="1">
              <a:spcBef>
                <a:spcPct val="0"/>
              </a:spcBef>
              <a:buClrTx/>
              <a:buSzTx/>
              <a:buFontTx/>
              <a:buNone/>
              <a:defRPr/>
            </a:pPr>
            <a:r>
              <a:rPr lang="en-US" altLang="en-US" sz="2800" dirty="0" smtClean="0">
                <a:latin typeface="Arial Black" pitchFamily="34" charset="0"/>
              </a:rPr>
              <a:t>3.5 Conducting Training</a:t>
            </a:r>
          </a:p>
          <a:p>
            <a:pPr marL="457200" indent="-457200" eaLnBrk="1" hangingPunct="1">
              <a:spcBef>
                <a:spcPct val="0"/>
              </a:spcBef>
              <a:buClrTx/>
              <a:buSzTx/>
              <a:defRPr/>
            </a:pPr>
            <a:r>
              <a:rPr lang="en-US" altLang="en-US" sz="2800" dirty="0" smtClean="0"/>
              <a:t>Having planned the training program properly, the training should be </a:t>
            </a:r>
            <a:r>
              <a:rPr lang="en-US" altLang="en-US" sz="2800" dirty="0" smtClean="0">
                <a:solidFill>
                  <a:srgbClr val="FF0000"/>
                </a:solidFill>
              </a:rPr>
              <a:t>run</a:t>
            </a:r>
            <a:r>
              <a:rPr lang="en-US" altLang="en-US" sz="2800" dirty="0" smtClean="0"/>
              <a:t> to the </a:t>
            </a:r>
            <a:r>
              <a:rPr lang="en-US" altLang="en-US" sz="2800" dirty="0" smtClean="0">
                <a:solidFill>
                  <a:srgbClr val="FF0000"/>
                </a:solidFill>
              </a:rPr>
              <a:t>selected</a:t>
            </a:r>
            <a:r>
              <a:rPr lang="en-US" altLang="en-US" sz="2800" dirty="0" smtClean="0"/>
              <a:t> employees. </a:t>
            </a:r>
          </a:p>
          <a:p>
            <a:pPr marL="457200" indent="-457200" eaLnBrk="1" hangingPunct="1">
              <a:spcBef>
                <a:spcPct val="0"/>
              </a:spcBef>
              <a:buClrTx/>
              <a:buSzTx/>
              <a:defRPr/>
            </a:pPr>
            <a:r>
              <a:rPr lang="en-US" altLang="en-US" sz="2800" dirty="0" smtClean="0"/>
              <a:t>It is important to follow through to </a:t>
            </a:r>
            <a:r>
              <a:rPr lang="en-US" altLang="en-US" sz="2800" dirty="0" smtClean="0">
                <a:solidFill>
                  <a:srgbClr val="FF0000"/>
                </a:solidFill>
              </a:rPr>
              <a:t>make sure the goals are being met.</a:t>
            </a:r>
            <a:r>
              <a:rPr lang="en-US" altLang="en-US" sz="2800" dirty="0" smtClean="0"/>
              <a:t> Questions to consider include:</a:t>
            </a:r>
          </a:p>
          <a:p>
            <a:pPr lvl="1" eaLnBrk="1" hangingPunct="1">
              <a:spcBef>
                <a:spcPct val="0"/>
              </a:spcBef>
              <a:buClrTx/>
              <a:buFontTx/>
              <a:buChar char="•"/>
              <a:defRPr/>
            </a:pPr>
            <a:r>
              <a:rPr lang="en-US" altLang="en-US" dirty="0" smtClean="0"/>
              <a:t>Location</a:t>
            </a:r>
          </a:p>
          <a:p>
            <a:pPr lvl="1" eaLnBrk="1" hangingPunct="1">
              <a:spcBef>
                <a:spcPct val="0"/>
              </a:spcBef>
              <a:buClrTx/>
              <a:buFontTx/>
              <a:buChar char="•"/>
              <a:defRPr/>
            </a:pPr>
            <a:r>
              <a:rPr lang="en-US" altLang="en-US" dirty="0" smtClean="0"/>
              <a:t>Facilities</a:t>
            </a:r>
          </a:p>
          <a:p>
            <a:pPr lvl="1" eaLnBrk="1" hangingPunct="1">
              <a:spcBef>
                <a:spcPct val="0"/>
              </a:spcBef>
              <a:buClrTx/>
              <a:buFontTx/>
              <a:buChar char="•"/>
              <a:defRPr/>
            </a:pPr>
            <a:r>
              <a:rPr lang="en-US" altLang="en-US" dirty="0" smtClean="0"/>
              <a:t>Accessibility</a:t>
            </a:r>
          </a:p>
          <a:p>
            <a:pPr lvl="1" eaLnBrk="1" hangingPunct="1">
              <a:spcBef>
                <a:spcPct val="0"/>
              </a:spcBef>
              <a:buClrTx/>
              <a:buFontTx/>
              <a:buChar char="•"/>
              <a:defRPr/>
            </a:pPr>
            <a:r>
              <a:rPr lang="en-US" altLang="en-US" dirty="0" smtClean="0"/>
              <a:t>Comfort</a:t>
            </a:r>
          </a:p>
          <a:p>
            <a:pPr lvl="1" eaLnBrk="1" hangingPunct="1">
              <a:spcBef>
                <a:spcPct val="0"/>
              </a:spcBef>
              <a:buClrTx/>
              <a:buFontTx/>
              <a:buChar char="•"/>
              <a:defRPr/>
            </a:pPr>
            <a:r>
              <a:rPr lang="en-US" altLang="en-US" dirty="0" smtClean="0"/>
              <a:t>Equipment</a:t>
            </a:r>
          </a:p>
          <a:p>
            <a:pPr lvl="1" eaLnBrk="1" hangingPunct="1">
              <a:spcBef>
                <a:spcPct val="0"/>
              </a:spcBef>
              <a:buClrTx/>
              <a:buFontTx/>
              <a:buChar char="•"/>
              <a:defRPr/>
            </a:pPr>
            <a:r>
              <a:rPr lang="en-US" altLang="en-US" dirty="0" smtClean="0"/>
              <a:t>Timing</a:t>
            </a:r>
          </a:p>
        </p:txBody>
      </p:sp>
    </p:spTree>
    <p:extLst>
      <p:ext uri="{BB962C8B-B14F-4D97-AF65-F5344CB8AC3E}">
        <p14:creationId xmlns="" xmlns:p14="http://schemas.microsoft.com/office/powerpoint/2010/main" val="650758417"/>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2AD6E64D-361A-4D09-8F42-823E0E16BD1E}" type="slidenum">
              <a:rPr lang="en-US"/>
              <a:pPr>
                <a:defRPr/>
              </a:pPr>
              <a:t>233</a:t>
            </a:fld>
            <a:endParaRPr lang="en-US"/>
          </a:p>
        </p:txBody>
      </p:sp>
      <p:sp>
        <p:nvSpPr>
          <p:cNvPr id="164867" name="Text Box 6"/>
          <p:cNvSpPr txBox="1">
            <a:spLocks noChangeArrowheads="1"/>
          </p:cNvSpPr>
          <p:nvPr/>
        </p:nvSpPr>
        <p:spPr bwMode="auto">
          <a:xfrm>
            <a:off x="609600" y="228600"/>
            <a:ext cx="8229600" cy="5693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800100" indent="-34290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171700" indent="-3429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628900" indent="-3429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3086100" indent="-3429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543300" indent="-3429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4000500" indent="-3429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4" eaLnBrk="1" hangingPunct="1">
              <a:spcBef>
                <a:spcPct val="0"/>
              </a:spcBef>
              <a:buClrTx/>
              <a:buFontTx/>
              <a:buNone/>
            </a:pPr>
            <a:r>
              <a:rPr lang="en-US" altLang="en-US" sz="2800" dirty="0">
                <a:latin typeface="Arial Black" pitchFamily="34" charset="0"/>
              </a:rPr>
              <a:t>3.6 The Evaluation Phase</a:t>
            </a:r>
          </a:p>
          <a:p>
            <a:pPr eaLnBrk="1" hangingPunct="1">
              <a:spcBef>
                <a:spcPct val="0"/>
              </a:spcBef>
              <a:buClrTx/>
              <a:buSzTx/>
            </a:pPr>
            <a:r>
              <a:rPr lang="en-US" altLang="en-US" sz="2800" dirty="0"/>
              <a:t>In the evaluation phase of the training process, the </a:t>
            </a:r>
            <a:r>
              <a:rPr lang="en-US" altLang="en-US" sz="2800" dirty="0">
                <a:solidFill>
                  <a:srgbClr val="FF0000"/>
                </a:solidFill>
              </a:rPr>
              <a:t>effectiveness</a:t>
            </a:r>
            <a:r>
              <a:rPr lang="en-US" altLang="en-US" sz="2800" dirty="0"/>
              <a:t> of the training program is </a:t>
            </a:r>
            <a:r>
              <a:rPr lang="en-US" altLang="en-US" sz="2800" dirty="0">
                <a:solidFill>
                  <a:srgbClr val="FF0000"/>
                </a:solidFill>
              </a:rPr>
              <a:t>assessed</a:t>
            </a:r>
            <a:r>
              <a:rPr lang="en-US" altLang="en-US" sz="2800" dirty="0"/>
              <a:t>. </a:t>
            </a:r>
          </a:p>
          <a:p>
            <a:pPr eaLnBrk="1" hangingPunct="1">
              <a:spcBef>
                <a:spcPct val="0"/>
              </a:spcBef>
              <a:buClrTx/>
              <a:buSzTx/>
            </a:pPr>
            <a:r>
              <a:rPr lang="en-US" altLang="en-US" sz="2800" dirty="0"/>
              <a:t>The </a:t>
            </a:r>
            <a:r>
              <a:rPr lang="en-US" altLang="en-US" sz="2800" dirty="0">
                <a:solidFill>
                  <a:srgbClr val="00B0F0"/>
                </a:solidFill>
              </a:rPr>
              <a:t>training</a:t>
            </a:r>
            <a:r>
              <a:rPr lang="en-US" altLang="en-US" sz="2800" dirty="0"/>
              <a:t> should be </a:t>
            </a:r>
            <a:r>
              <a:rPr lang="en-US" altLang="en-US" sz="2800" dirty="0">
                <a:solidFill>
                  <a:srgbClr val="FF0000"/>
                </a:solidFill>
              </a:rPr>
              <a:t>judged</a:t>
            </a:r>
            <a:r>
              <a:rPr lang="en-US" altLang="en-US" sz="2800" dirty="0"/>
              <a:t> on how </a:t>
            </a:r>
            <a:r>
              <a:rPr lang="en-US" altLang="en-US" sz="2800" dirty="0">
                <a:solidFill>
                  <a:srgbClr val="FF0000"/>
                </a:solidFill>
              </a:rPr>
              <a:t>well</a:t>
            </a:r>
            <a:r>
              <a:rPr lang="en-US" altLang="en-US" sz="2800" dirty="0"/>
              <a:t> it </a:t>
            </a:r>
            <a:r>
              <a:rPr lang="en-US" altLang="en-US" sz="2800" dirty="0">
                <a:solidFill>
                  <a:srgbClr val="FF0000"/>
                </a:solidFill>
              </a:rPr>
              <a:t>addressed</a:t>
            </a:r>
            <a:r>
              <a:rPr lang="en-US" altLang="en-US" sz="2800" dirty="0"/>
              <a:t> the needs it was designed to address. </a:t>
            </a:r>
          </a:p>
          <a:p>
            <a:pPr eaLnBrk="1" hangingPunct="1">
              <a:spcBef>
                <a:spcPct val="0"/>
              </a:spcBef>
              <a:buClrTx/>
              <a:buSzTx/>
            </a:pPr>
            <a:r>
              <a:rPr lang="en-US" altLang="en-US" sz="2800" dirty="0"/>
              <a:t>Evaluation of the training includes:</a:t>
            </a:r>
          </a:p>
          <a:p>
            <a:pPr lvl="1" eaLnBrk="1" hangingPunct="1">
              <a:spcBef>
                <a:spcPct val="0"/>
              </a:spcBef>
              <a:buClrTx/>
              <a:buFontTx/>
              <a:buChar char="•"/>
            </a:pPr>
            <a:r>
              <a:rPr lang="en-US" altLang="en-US" dirty="0">
                <a:solidFill>
                  <a:srgbClr val="FF0000"/>
                </a:solidFill>
              </a:rPr>
              <a:t>Participants’ reaction </a:t>
            </a:r>
            <a:r>
              <a:rPr lang="en-US" altLang="en-US" dirty="0"/>
              <a:t>to the training at the time of the training</a:t>
            </a:r>
          </a:p>
          <a:p>
            <a:pPr lvl="1" eaLnBrk="1" hangingPunct="1">
              <a:spcBef>
                <a:spcPct val="0"/>
              </a:spcBef>
              <a:buClrTx/>
              <a:buFontTx/>
              <a:buChar char="•"/>
            </a:pPr>
            <a:r>
              <a:rPr lang="en-US" altLang="en-US" dirty="0"/>
              <a:t>Participants’ </a:t>
            </a:r>
            <a:r>
              <a:rPr lang="en-US" altLang="en-US" dirty="0">
                <a:solidFill>
                  <a:srgbClr val="FF0000"/>
                </a:solidFill>
              </a:rPr>
              <a:t>learning of the content </a:t>
            </a:r>
            <a:r>
              <a:rPr lang="en-US" altLang="en-US" dirty="0"/>
              <a:t>of the training</a:t>
            </a:r>
          </a:p>
          <a:p>
            <a:pPr lvl="1" eaLnBrk="1" hangingPunct="1">
              <a:spcBef>
                <a:spcPct val="0"/>
              </a:spcBef>
              <a:buClrTx/>
              <a:buFontTx/>
              <a:buChar char="•"/>
            </a:pPr>
            <a:r>
              <a:rPr lang="en-US" altLang="en-US" dirty="0"/>
              <a:t>Participants’ </a:t>
            </a:r>
            <a:r>
              <a:rPr lang="en-US" altLang="en-US" dirty="0">
                <a:solidFill>
                  <a:srgbClr val="FF0000"/>
                </a:solidFill>
              </a:rPr>
              <a:t>use of their new skills </a:t>
            </a:r>
            <a:r>
              <a:rPr lang="en-US" altLang="en-US" dirty="0"/>
              <a:t>and knowledge </a:t>
            </a:r>
            <a:r>
              <a:rPr lang="en-US" altLang="en-US" dirty="0">
                <a:solidFill>
                  <a:srgbClr val="FF0000"/>
                </a:solidFill>
              </a:rPr>
              <a:t>back</a:t>
            </a:r>
            <a:r>
              <a:rPr lang="en-US" altLang="en-US" dirty="0"/>
              <a:t> on the job </a:t>
            </a:r>
          </a:p>
        </p:txBody>
      </p:sp>
    </p:spTree>
    <p:extLst>
      <p:ext uri="{BB962C8B-B14F-4D97-AF65-F5344CB8AC3E}">
        <p14:creationId xmlns="" xmlns:p14="http://schemas.microsoft.com/office/powerpoint/2010/main" val="4232327315"/>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A4976AD-F97E-419C-9812-0129992DCAD3}" type="slidenum">
              <a:rPr lang="en-US" smtClean="0"/>
              <a:pPr>
                <a:defRPr/>
              </a:pPr>
              <a:t>234</a:t>
            </a:fld>
            <a:endParaRPr lang="en-US"/>
          </a:p>
        </p:txBody>
      </p:sp>
      <p:sp>
        <p:nvSpPr>
          <p:cNvPr id="3" name="Slide Number Placeholder 1"/>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9E0DEDDD-DEB3-4B10-92AC-F2E445E29747}" type="slidenum">
              <a:rPr lang="en-US" sz="1200">
                <a:effectLst>
                  <a:outerShdw blurRad="38100" dist="38100" dir="2700000" algn="tl">
                    <a:srgbClr val="000000"/>
                  </a:outerShdw>
                </a:effectLst>
                <a:cs typeface="Arial" pitchFamily="34" charset="0"/>
              </a:rPr>
              <a:pPr algn="r">
                <a:defRPr/>
              </a:pPr>
              <a:t>234</a:t>
            </a:fld>
            <a:endParaRPr lang="en-US" sz="1200">
              <a:effectLst>
                <a:outerShdw blurRad="38100" dist="38100" dir="2700000" algn="tl">
                  <a:srgbClr val="000000"/>
                </a:outerShdw>
              </a:effectLst>
              <a:cs typeface="Arial" pitchFamily="34" charset="0"/>
            </a:endParaRPr>
          </a:p>
        </p:txBody>
      </p:sp>
      <p:sp>
        <p:nvSpPr>
          <p:cNvPr id="165892" name="TextBox 1"/>
          <p:cNvSpPr txBox="1">
            <a:spLocks noChangeArrowheads="1"/>
          </p:cNvSpPr>
          <p:nvPr/>
        </p:nvSpPr>
        <p:spPr bwMode="auto">
          <a:xfrm>
            <a:off x="228600" y="304800"/>
            <a:ext cx="8610600" cy="5262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171700" indent="-3429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628900" indent="-3429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3086100" indent="-3429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543300" indent="-3429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4000500" indent="-3429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4" eaLnBrk="1" hangingPunct="1">
              <a:spcBef>
                <a:spcPct val="0"/>
              </a:spcBef>
              <a:buClrTx/>
              <a:buFontTx/>
              <a:buNone/>
            </a:pPr>
            <a:r>
              <a:rPr lang="en-US" altLang="en-US" sz="2800" dirty="0">
                <a:latin typeface="Arial Black" pitchFamily="34" charset="0"/>
              </a:rPr>
              <a:t>4. Training &amp; development Differences</a:t>
            </a:r>
          </a:p>
          <a:p>
            <a:pPr eaLnBrk="1" hangingPunct="1">
              <a:spcBef>
                <a:spcPct val="0"/>
              </a:spcBef>
              <a:buClrTx/>
              <a:buSzTx/>
            </a:pPr>
            <a:r>
              <a:rPr lang="en-US" altLang="en-US" sz="2000" b="1" dirty="0"/>
              <a:t> </a:t>
            </a:r>
            <a:r>
              <a:rPr lang="en-US" altLang="en-US" sz="2000" b="1" dirty="0" smtClean="0"/>
              <a:t> Development </a:t>
            </a:r>
            <a:r>
              <a:rPr lang="en-US" altLang="en-US" sz="2000" b="1" dirty="0"/>
              <a:t>can be thought of as growing </a:t>
            </a:r>
            <a:r>
              <a:rPr lang="en-US" altLang="en-US" sz="2000" b="1" dirty="0">
                <a:solidFill>
                  <a:srgbClr val="FF0000"/>
                </a:solidFill>
              </a:rPr>
              <a:t>capabilities </a:t>
            </a:r>
            <a:r>
              <a:rPr lang="en-US" altLang="en-US" sz="2000" b="1" dirty="0"/>
              <a:t>that go </a:t>
            </a:r>
            <a:r>
              <a:rPr lang="en-US" altLang="en-US" sz="2000" b="1" dirty="0">
                <a:solidFill>
                  <a:srgbClr val="FF0000"/>
                </a:solidFill>
              </a:rPr>
              <a:t>beyond </a:t>
            </a:r>
            <a:r>
              <a:rPr lang="en-US" altLang="en-US" sz="2000" b="1" dirty="0"/>
              <a:t>those required by the </a:t>
            </a:r>
            <a:r>
              <a:rPr lang="en-US" altLang="en-US" sz="2000" b="1" dirty="0">
                <a:solidFill>
                  <a:srgbClr val="FF0000"/>
                </a:solidFill>
              </a:rPr>
              <a:t>current job</a:t>
            </a:r>
            <a:r>
              <a:rPr lang="en-US" altLang="en-US" sz="2000" b="1" dirty="0"/>
              <a:t>; it represents efforts to improve employee’s ability to handle a variety of assignments.  </a:t>
            </a:r>
            <a:endParaRPr lang="en-US" altLang="en-US" sz="2000" b="1" dirty="0">
              <a:solidFill>
                <a:srgbClr val="161616"/>
              </a:solidFill>
            </a:endParaRPr>
          </a:p>
          <a:p>
            <a:pPr eaLnBrk="1" hangingPunct="1">
              <a:spcBef>
                <a:spcPct val="0"/>
              </a:spcBef>
              <a:buClrTx/>
              <a:buSzTx/>
              <a:buFontTx/>
              <a:buNone/>
            </a:pPr>
            <a:endParaRPr lang="en-US" altLang="en-US" sz="2000" b="1" dirty="0">
              <a:solidFill>
                <a:srgbClr val="161616"/>
              </a:solidFill>
            </a:endParaRPr>
          </a:p>
          <a:p>
            <a:pPr eaLnBrk="1" hangingPunct="1">
              <a:spcBef>
                <a:spcPct val="0"/>
              </a:spcBef>
              <a:buClrTx/>
              <a:buSzTx/>
              <a:buFontTx/>
              <a:buNone/>
            </a:pPr>
            <a:endParaRPr lang="en-US" altLang="en-US" sz="2000" b="1" dirty="0">
              <a:solidFill>
                <a:srgbClr val="161616"/>
              </a:solidFill>
            </a:endParaRPr>
          </a:p>
          <a:p>
            <a:pPr eaLnBrk="1" hangingPunct="1">
              <a:spcBef>
                <a:spcPct val="0"/>
              </a:spcBef>
              <a:buClrTx/>
              <a:buSzTx/>
              <a:buFontTx/>
              <a:buNone/>
            </a:pPr>
            <a:endParaRPr lang="en-US" altLang="en-US" sz="2000" b="1" dirty="0">
              <a:solidFill>
                <a:srgbClr val="161616"/>
              </a:solidFill>
            </a:endParaRPr>
          </a:p>
          <a:p>
            <a:pPr eaLnBrk="1" hangingPunct="1">
              <a:spcBef>
                <a:spcPct val="0"/>
              </a:spcBef>
              <a:buClrTx/>
              <a:buSzTx/>
              <a:buFontTx/>
              <a:buNone/>
            </a:pPr>
            <a:endParaRPr lang="en-US" altLang="en-US" sz="2000" b="1" dirty="0">
              <a:solidFill>
                <a:srgbClr val="161616"/>
              </a:solidFill>
            </a:endParaRPr>
          </a:p>
          <a:p>
            <a:pPr eaLnBrk="1" hangingPunct="1">
              <a:spcBef>
                <a:spcPct val="0"/>
              </a:spcBef>
              <a:buClrTx/>
              <a:buSzTx/>
              <a:buFontTx/>
              <a:buNone/>
            </a:pPr>
            <a:endParaRPr lang="en-US" altLang="en-US" sz="2000" b="1" dirty="0">
              <a:solidFill>
                <a:srgbClr val="161616"/>
              </a:solidFill>
            </a:endParaRPr>
          </a:p>
          <a:p>
            <a:pPr eaLnBrk="1" hangingPunct="1">
              <a:spcBef>
                <a:spcPct val="0"/>
              </a:spcBef>
              <a:buClrTx/>
              <a:buSzTx/>
              <a:buFontTx/>
              <a:buNone/>
            </a:pPr>
            <a:endParaRPr lang="en-US" altLang="en-US" sz="2000" b="1" dirty="0">
              <a:solidFill>
                <a:srgbClr val="161616"/>
              </a:solidFill>
            </a:endParaRPr>
          </a:p>
          <a:p>
            <a:pPr eaLnBrk="1" hangingPunct="1">
              <a:spcBef>
                <a:spcPct val="0"/>
              </a:spcBef>
              <a:buClrTx/>
              <a:buSzTx/>
              <a:buFontTx/>
              <a:buNone/>
            </a:pPr>
            <a:endParaRPr lang="en-US" altLang="en-US" sz="2000" b="1" dirty="0">
              <a:solidFill>
                <a:srgbClr val="161616"/>
              </a:solidFill>
            </a:endParaRPr>
          </a:p>
          <a:p>
            <a:pPr eaLnBrk="1" hangingPunct="1">
              <a:spcBef>
                <a:spcPct val="0"/>
              </a:spcBef>
              <a:buClrTx/>
              <a:buSzTx/>
              <a:buFontTx/>
              <a:buNone/>
            </a:pPr>
            <a:endParaRPr lang="en-US" altLang="en-US" sz="2000" b="1" dirty="0">
              <a:solidFill>
                <a:srgbClr val="161616"/>
              </a:solidFill>
            </a:endParaRPr>
          </a:p>
          <a:p>
            <a:pPr eaLnBrk="1" hangingPunct="1">
              <a:spcBef>
                <a:spcPct val="0"/>
              </a:spcBef>
              <a:buClrTx/>
              <a:buSzTx/>
              <a:buFontTx/>
              <a:buNone/>
            </a:pPr>
            <a:endParaRPr lang="en-US" altLang="en-US" sz="2000" b="1" dirty="0">
              <a:solidFill>
                <a:srgbClr val="161616"/>
              </a:solidFill>
            </a:endParaRPr>
          </a:p>
          <a:p>
            <a:pPr eaLnBrk="1" hangingPunct="1">
              <a:spcBef>
                <a:spcPct val="0"/>
              </a:spcBef>
              <a:buClrTx/>
              <a:buSzTx/>
              <a:buFontTx/>
              <a:buNone/>
            </a:pPr>
            <a:endParaRPr lang="en-US" altLang="en-US" sz="2000" b="1" dirty="0">
              <a:solidFill>
                <a:srgbClr val="161616"/>
              </a:solidFill>
            </a:endParaRPr>
          </a:p>
          <a:p>
            <a:pPr eaLnBrk="1" hangingPunct="1">
              <a:spcBef>
                <a:spcPct val="0"/>
              </a:spcBef>
              <a:buClrTx/>
              <a:buSzTx/>
              <a:buFontTx/>
              <a:buNone/>
            </a:pPr>
            <a:r>
              <a:rPr lang="en-US" altLang="en-US" sz="2000" b="1" dirty="0">
                <a:solidFill>
                  <a:srgbClr val="161616"/>
                </a:solidFill>
              </a:rPr>
              <a:t> </a:t>
            </a:r>
            <a:endParaRPr lang="en-US" altLang="en-US" sz="1800" b="1" dirty="0">
              <a:solidFill>
                <a:srgbClr val="161616"/>
              </a:solidFill>
            </a:endParaRPr>
          </a:p>
        </p:txBody>
      </p:sp>
      <p:grpSp>
        <p:nvGrpSpPr>
          <p:cNvPr id="4" name="Group 4"/>
          <p:cNvGrpSpPr>
            <a:grpSpLocks noChangeAspect="1"/>
          </p:cNvGrpSpPr>
          <p:nvPr/>
        </p:nvGrpSpPr>
        <p:grpSpPr bwMode="auto">
          <a:xfrm>
            <a:off x="762000" y="2362200"/>
            <a:ext cx="7315200" cy="3886200"/>
            <a:chOff x="840" y="1080"/>
            <a:chExt cx="9600" cy="6120"/>
          </a:xfrm>
        </p:grpSpPr>
        <p:sp>
          <p:nvSpPr>
            <p:cNvPr id="6" name="AutoShape 16"/>
            <p:cNvSpPr>
              <a:spLocks noChangeAspect="1" noChangeArrowheads="1" noTextEdit="1"/>
            </p:cNvSpPr>
            <p:nvPr/>
          </p:nvSpPr>
          <p:spPr bwMode="auto">
            <a:xfrm>
              <a:off x="1440" y="1440"/>
              <a:ext cx="9000" cy="5760"/>
            </a:xfrm>
            <a:prstGeom prst="rect">
              <a:avLst/>
            </a:prstGeom>
            <a:noFill/>
            <a:ln w="9525">
              <a:noFill/>
              <a:miter lim="800000"/>
              <a:headEnd/>
              <a:tailEnd/>
            </a:ln>
          </p:spPr>
          <p:txBody>
            <a:bodyPr/>
            <a:lstStyle/>
            <a:p>
              <a:pPr>
                <a:defRPr/>
              </a:pPr>
              <a:endParaRPr lang="en-US" sz="2000" b="1">
                <a:solidFill>
                  <a:schemeClr val="accent4">
                    <a:lumMod val="10000"/>
                  </a:schemeClr>
                </a:solidFill>
                <a:cs typeface="Arial" pitchFamily="34" charset="0"/>
              </a:endParaRPr>
            </a:p>
          </p:txBody>
        </p:sp>
        <p:sp>
          <p:nvSpPr>
            <p:cNvPr id="7" name="Text Box 15"/>
            <p:cNvSpPr txBox="1">
              <a:spLocks noChangeArrowheads="1"/>
            </p:cNvSpPr>
            <p:nvPr/>
          </p:nvSpPr>
          <p:spPr bwMode="auto">
            <a:xfrm>
              <a:off x="3419" y="2340"/>
              <a:ext cx="3060" cy="1440"/>
            </a:xfrm>
            <a:prstGeom prst="rect">
              <a:avLst/>
            </a:prstGeom>
            <a:solidFill>
              <a:srgbClr val="FFFFFF"/>
            </a:solidFill>
            <a:ln w="9525">
              <a:solidFill>
                <a:srgbClr val="000000"/>
              </a:solidFill>
              <a:miter lim="800000"/>
              <a:headEnd/>
              <a:tailEnd/>
            </a:ln>
          </p:spPr>
          <p:txBody>
            <a:bodyPr/>
            <a:lstStyle/>
            <a:p>
              <a:pPr eaLnBrk="0" hangingPunct="0">
                <a:defRPr/>
              </a:pPr>
              <a:r>
                <a:rPr lang="en-US" sz="1400" b="1" dirty="0">
                  <a:solidFill>
                    <a:schemeClr val="accent4">
                      <a:lumMod val="10000"/>
                    </a:schemeClr>
                  </a:solidFill>
                  <a:cs typeface="Times New Roman" pitchFamily="18" charset="0"/>
                </a:rPr>
                <a:t>Learn specific behaviors and actions; demonstrate techniques &amp; processes </a:t>
              </a:r>
              <a:endParaRPr lang="en-US" sz="2000" b="1" dirty="0">
                <a:solidFill>
                  <a:schemeClr val="accent4">
                    <a:lumMod val="10000"/>
                  </a:schemeClr>
                </a:solidFill>
                <a:cs typeface="Arial" pitchFamily="34" charset="0"/>
              </a:endParaRPr>
            </a:p>
          </p:txBody>
        </p:sp>
        <p:sp>
          <p:nvSpPr>
            <p:cNvPr id="8" name="Text Box 14"/>
            <p:cNvSpPr txBox="1">
              <a:spLocks noChangeArrowheads="1"/>
            </p:cNvSpPr>
            <p:nvPr/>
          </p:nvSpPr>
          <p:spPr bwMode="auto">
            <a:xfrm>
              <a:off x="3361" y="1200"/>
              <a:ext cx="2340" cy="540"/>
            </a:xfrm>
            <a:prstGeom prst="rect">
              <a:avLst/>
            </a:prstGeom>
            <a:solidFill>
              <a:srgbClr val="FFFFFF"/>
            </a:solidFill>
            <a:ln w="9525">
              <a:noFill/>
              <a:miter lim="800000"/>
              <a:headEnd/>
              <a:tailEnd/>
            </a:ln>
          </p:spPr>
          <p:txBody>
            <a:bodyPr/>
            <a:lstStyle/>
            <a:p>
              <a:pPr algn="ctr" eaLnBrk="0" hangingPunct="0">
                <a:defRPr/>
              </a:pPr>
              <a:r>
                <a:rPr lang="en-US" sz="1400" b="1" dirty="0">
                  <a:solidFill>
                    <a:schemeClr val="accent4">
                      <a:lumMod val="10000"/>
                    </a:schemeClr>
                  </a:solidFill>
                  <a:cs typeface="Times New Roman" pitchFamily="18" charset="0"/>
                </a:rPr>
                <a:t>Training</a:t>
              </a:r>
              <a:endParaRPr lang="en-US" sz="2000" b="1" dirty="0">
                <a:solidFill>
                  <a:schemeClr val="accent4">
                    <a:lumMod val="10000"/>
                  </a:schemeClr>
                </a:solidFill>
                <a:cs typeface="Arial" pitchFamily="34" charset="0"/>
              </a:endParaRPr>
            </a:p>
          </p:txBody>
        </p:sp>
        <p:sp>
          <p:nvSpPr>
            <p:cNvPr id="9" name="Text Box 13"/>
            <p:cNvSpPr txBox="1">
              <a:spLocks noChangeArrowheads="1"/>
            </p:cNvSpPr>
            <p:nvPr/>
          </p:nvSpPr>
          <p:spPr bwMode="auto">
            <a:xfrm>
              <a:off x="6750" y="2340"/>
              <a:ext cx="3690" cy="1440"/>
            </a:xfrm>
            <a:prstGeom prst="rect">
              <a:avLst/>
            </a:prstGeom>
            <a:solidFill>
              <a:srgbClr val="FFFFFF"/>
            </a:solidFill>
            <a:ln w="9525">
              <a:solidFill>
                <a:srgbClr val="000000"/>
              </a:solidFill>
              <a:miter lim="800000"/>
              <a:headEnd/>
              <a:tailEnd/>
            </a:ln>
          </p:spPr>
          <p:txBody>
            <a:bodyPr/>
            <a:lstStyle/>
            <a:p>
              <a:pPr eaLnBrk="0" hangingPunct="0">
                <a:defRPr/>
              </a:pPr>
              <a:r>
                <a:rPr lang="en-US" sz="1400" b="1" dirty="0">
                  <a:solidFill>
                    <a:schemeClr val="accent4">
                      <a:lumMod val="10000"/>
                    </a:schemeClr>
                  </a:solidFill>
                  <a:cs typeface="Times New Roman" pitchFamily="18" charset="0"/>
                </a:rPr>
                <a:t>Understand information concepts and context; develop judgment; expand capacities for assignments </a:t>
              </a:r>
              <a:endParaRPr lang="en-US" sz="2000" b="1" dirty="0">
                <a:solidFill>
                  <a:schemeClr val="accent4">
                    <a:lumMod val="10000"/>
                  </a:schemeClr>
                </a:solidFill>
                <a:cs typeface="Arial" pitchFamily="34" charset="0"/>
              </a:endParaRPr>
            </a:p>
          </p:txBody>
        </p:sp>
        <p:sp>
          <p:nvSpPr>
            <p:cNvPr id="10" name="Text Box 12"/>
            <p:cNvSpPr txBox="1">
              <a:spLocks noChangeArrowheads="1"/>
            </p:cNvSpPr>
            <p:nvPr/>
          </p:nvSpPr>
          <p:spPr bwMode="auto">
            <a:xfrm>
              <a:off x="6961" y="1080"/>
              <a:ext cx="3058" cy="540"/>
            </a:xfrm>
            <a:prstGeom prst="rect">
              <a:avLst/>
            </a:prstGeom>
            <a:solidFill>
              <a:srgbClr val="FFFFFF"/>
            </a:solidFill>
            <a:ln w="9525">
              <a:noFill/>
              <a:miter lim="800000"/>
              <a:headEnd/>
              <a:tailEnd/>
            </a:ln>
          </p:spPr>
          <p:txBody>
            <a:bodyPr/>
            <a:lstStyle/>
            <a:p>
              <a:pPr algn="ctr" eaLnBrk="0" hangingPunct="0">
                <a:defRPr/>
              </a:pPr>
              <a:r>
                <a:rPr lang="en-US" sz="1400" b="1" dirty="0">
                  <a:solidFill>
                    <a:schemeClr val="accent4">
                      <a:lumMod val="10000"/>
                    </a:schemeClr>
                  </a:solidFill>
                  <a:cs typeface="Times New Roman" pitchFamily="18" charset="0"/>
                </a:rPr>
                <a:t>Development</a:t>
              </a:r>
              <a:endParaRPr lang="en-US" sz="2000" b="1" dirty="0">
                <a:solidFill>
                  <a:schemeClr val="accent4">
                    <a:lumMod val="10000"/>
                  </a:schemeClr>
                </a:solidFill>
                <a:cs typeface="Arial" pitchFamily="34" charset="0"/>
              </a:endParaRPr>
            </a:p>
          </p:txBody>
        </p:sp>
        <p:sp>
          <p:nvSpPr>
            <p:cNvPr id="11" name="Text Box 11"/>
            <p:cNvSpPr txBox="1">
              <a:spLocks noChangeArrowheads="1"/>
            </p:cNvSpPr>
            <p:nvPr/>
          </p:nvSpPr>
          <p:spPr bwMode="auto">
            <a:xfrm>
              <a:off x="1680" y="2700"/>
              <a:ext cx="1381" cy="720"/>
            </a:xfrm>
            <a:prstGeom prst="rect">
              <a:avLst/>
            </a:prstGeom>
            <a:solidFill>
              <a:srgbClr val="FFFFFF"/>
            </a:solidFill>
            <a:ln w="9525">
              <a:noFill/>
              <a:miter lim="800000"/>
              <a:headEnd/>
              <a:tailEnd/>
            </a:ln>
          </p:spPr>
          <p:txBody>
            <a:bodyPr/>
            <a:lstStyle/>
            <a:p>
              <a:pPr eaLnBrk="0" hangingPunct="0">
                <a:defRPr/>
              </a:pPr>
              <a:r>
                <a:rPr lang="en-US" sz="1400" b="1">
                  <a:solidFill>
                    <a:schemeClr val="accent4">
                      <a:lumMod val="10000"/>
                    </a:schemeClr>
                  </a:solidFill>
                  <a:cs typeface="Times New Roman" pitchFamily="18" charset="0"/>
                </a:rPr>
                <a:t>Focus </a:t>
              </a:r>
              <a:endParaRPr lang="en-US" sz="2000" b="1">
                <a:solidFill>
                  <a:schemeClr val="accent4">
                    <a:lumMod val="10000"/>
                  </a:schemeClr>
                </a:solidFill>
                <a:cs typeface="Arial" pitchFamily="34" charset="0"/>
              </a:endParaRPr>
            </a:p>
          </p:txBody>
        </p:sp>
        <p:sp>
          <p:nvSpPr>
            <p:cNvPr id="12" name="Text Box 10"/>
            <p:cNvSpPr txBox="1">
              <a:spLocks noChangeArrowheads="1"/>
            </p:cNvSpPr>
            <p:nvPr/>
          </p:nvSpPr>
          <p:spPr bwMode="auto">
            <a:xfrm>
              <a:off x="3419" y="3960"/>
              <a:ext cx="3060" cy="720"/>
            </a:xfrm>
            <a:prstGeom prst="rect">
              <a:avLst/>
            </a:prstGeom>
            <a:solidFill>
              <a:srgbClr val="FFFFFF"/>
            </a:solidFill>
            <a:ln w="9525">
              <a:solidFill>
                <a:srgbClr val="000000"/>
              </a:solidFill>
              <a:miter lim="800000"/>
              <a:headEnd/>
              <a:tailEnd/>
            </a:ln>
          </p:spPr>
          <p:txBody>
            <a:bodyPr/>
            <a:lstStyle/>
            <a:p>
              <a:pPr eaLnBrk="0" hangingPunct="0">
                <a:defRPr/>
              </a:pPr>
              <a:r>
                <a:rPr lang="en-US" sz="1400" b="1">
                  <a:solidFill>
                    <a:schemeClr val="accent4">
                      <a:lumMod val="10000"/>
                    </a:schemeClr>
                  </a:solidFill>
                  <a:cs typeface="Times New Roman" pitchFamily="18" charset="0"/>
                </a:rPr>
                <a:t>Shorter-term</a:t>
              </a:r>
              <a:endParaRPr lang="en-US" sz="2000" b="1">
                <a:solidFill>
                  <a:schemeClr val="accent4">
                    <a:lumMod val="10000"/>
                  </a:schemeClr>
                </a:solidFill>
                <a:cs typeface="Arial" pitchFamily="34" charset="0"/>
              </a:endParaRPr>
            </a:p>
          </p:txBody>
        </p:sp>
        <p:sp>
          <p:nvSpPr>
            <p:cNvPr id="13" name="Text Box 9"/>
            <p:cNvSpPr txBox="1">
              <a:spLocks noChangeArrowheads="1"/>
            </p:cNvSpPr>
            <p:nvPr/>
          </p:nvSpPr>
          <p:spPr bwMode="auto">
            <a:xfrm>
              <a:off x="7019" y="3960"/>
              <a:ext cx="3060" cy="720"/>
            </a:xfrm>
            <a:prstGeom prst="rect">
              <a:avLst/>
            </a:prstGeom>
            <a:solidFill>
              <a:srgbClr val="FFFFFF"/>
            </a:solidFill>
            <a:ln w="9525">
              <a:solidFill>
                <a:srgbClr val="000000"/>
              </a:solidFill>
              <a:miter lim="800000"/>
              <a:headEnd/>
              <a:tailEnd/>
            </a:ln>
          </p:spPr>
          <p:txBody>
            <a:bodyPr/>
            <a:lstStyle/>
            <a:p>
              <a:pPr eaLnBrk="0" hangingPunct="0">
                <a:defRPr/>
              </a:pPr>
              <a:r>
                <a:rPr lang="en-US" sz="1400" b="1">
                  <a:solidFill>
                    <a:schemeClr val="accent4">
                      <a:lumMod val="10000"/>
                    </a:schemeClr>
                  </a:solidFill>
                  <a:cs typeface="Times New Roman" pitchFamily="18" charset="0"/>
                </a:rPr>
                <a:t>Longer-term </a:t>
              </a:r>
              <a:endParaRPr lang="en-US" sz="2000" b="1">
                <a:solidFill>
                  <a:schemeClr val="accent4">
                    <a:lumMod val="10000"/>
                  </a:schemeClr>
                </a:solidFill>
                <a:cs typeface="Arial" pitchFamily="34" charset="0"/>
              </a:endParaRPr>
            </a:p>
          </p:txBody>
        </p:sp>
        <p:sp>
          <p:nvSpPr>
            <p:cNvPr id="14" name="Text Box 8"/>
            <p:cNvSpPr txBox="1">
              <a:spLocks noChangeArrowheads="1"/>
            </p:cNvSpPr>
            <p:nvPr/>
          </p:nvSpPr>
          <p:spPr bwMode="auto">
            <a:xfrm>
              <a:off x="1800" y="3960"/>
              <a:ext cx="1440" cy="1080"/>
            </a:xfrm>
            <a:prstGeom prst="rect">
              <a:avLst/>
            </a:prstGeom>
            <a:solidFill>
              <a:srgbClr val="FFFFFF"/>
            </a:solidFill>
            <a:ln w="9525">
              <a:noFill/>
              <a:miter lim="800000"/>
              <a:headEnd/>
              <a:tailEnd/>
            </a:ln>
          </p:spPr>
          <p:txBody>
            <a:bodyPr/>
            <a:lstStyle/>
            <a:p>
              <a:pPr eaLnBrk="0" hangingPunct="0">
                <a:defRPr/>
              </a:pPr>
              <a:r>
                <a:rPr lang="en-US" sz="1400" b="1">
                  <a:solidFill>
                    <a:schemeClr val="accent4">
                      <a:lumMod val="10000"/>
                    </a:schemeClr>
                  </a:solidFill>
                  <a:cs typeface="Times New Roman" pitchFamily="18" charset="0"/>
                </a:rPr>
                <a:t>Time Frame </a:t>
              </a:r>
              <a:endParaRPr lang="en-US" sz="2000" b="1">
                <a:solidFill>
                  <a:schemeClr val="accent4">
                    <a:lumMod val="10000"/>
                  </a:schemeClr>
                </a:solidFill>
                <a:cs typeface="Arial" pitchFamily="34" charset="0"/>
              </a:endParaRPr>
            </a:p>
          </p:txBody>
        </p:sp>
        <p:sp>
          <p:nvSpPr>
            <p:cNvPr id="15" name="Line 7"/>
            <p:cNvSpPr>
              <a:spLocks noChangeShapeType="1"/>
            </p:cNvSpPr>
            <p:nvPr/>
          </p:nvSpPr>
          <p:spPr bwMode="auto">
            <a:xfrm>
              <a:off x="6255" y="3120"/>
              <a:ext cx="540" cy="0"/>
            </a:xfrm>
            <a:prstGeom prst="line">
              <a:avLst/>
            </a:prstGeom>
            <a:noFill/>
            <a:ln w="9525">
              <a:solidFill>
                <a:srgbClr val="000000"/>
              </a:solidFill>
              <a:round/>
              <a:headEnd type="triangle" w="med" len="med"/>
              <a:tailEnd type="triangle" w="med" len="med"/>
            </a:ln>
          </p:spPr>
          <p:txBody>
            <a:bodyPr/>
            <a:lstStyle/>
            <a:p>
              <a:pPr>
                <a:defRPr/>
              </a:pPr>
              <a:endParaRPr lang="en-US" sz="2000" b="1">
                <a:solidFill>
                  <a:schemeClr val="accent4">
                    <a:lumMod val="10000"/>
                  </a:schemeClr>
                </a:solidFill>
                <a:cs typeface="Arial" pitchFamily="34" charset="0"/>
              </a:endParaRPr>
            </a:p>
          </p:txBody>
        </p:sp>
        <p:sp>
          <p:nvSpPr>
            <p:cNvPr id="16" name="Line 6"/>
            <p:cNvSpPr>
              <a:spLocks noChangeShapeType="1"/>
            </p:cNvSpPr>
            <p:nvPr/>
          </p:nvSpPr>
          <p:spPr bwMode="auto">
            <a:xfrm>
              <a:off x="6480" y="4320"/>
              <a:ext cx="540" cy="0"/>
            </a:xfrm>
            <a:prstGeom prst="line">
              <a:avLst/>
            </a:prstGeom>
            <a:noFill/>
            <a:ln w="9525">
              <a:solidFill>
                <a:srgbClr val="000000"/>
              </a:solidFill>
              <a:round/>
              <a:headEnd type="triangle" w="med" len="med"/>
              <a:tailEnd type="triangle" w="med" len="med"/>
            </a:ln>
          </p:spPr>
          <p:txBody>
            <a:bodyPr/>
            <a:lstStyle/>
            <a:p>
              <a:pPr>
                <a:defRPr/>
              </a:pPr>
              <a:endParaRPr lang="en-US" sz="2000" b="1">
                <a:solidFill>
                  <a:schemeClr val="accent4">
                    <a:lumMod val="10000"/>
                  </a:schemeClr>
                </a:solidFill>
                <a:cs typeface="Arial" pitchFamily="34" charset="0"/>
              </a:endParaRPr>
            </a:p>
          </p:txBody>
        </p:sp>
        <p:sp>
          <p:nvSpPr>
            <p:cNvPr id="17" name="Text Box 5"/>
            <p:cNvSpPr txBox="1">
              <a:spLocks noChangeArrowheads="1"/>
            </p:cNvSpPr>
            <p:nvPr/>
          </p:nvSpPr>
          <p:spPr bwMode="auto">
            <a:xfrm>
              <a:off x="3419" y="4860"/>
              <a:ext cx="3060" cy="1980"/>
            </a:xfrm>
            <a:prstGeom prst="rect">
              <a:avLst/>
            </a:prstGeom>
            <a:solidFill>
              <a:srgbClr val="FFFFFF"/>
            </a:solidFill>
            <a:ln w="9525">
              <a:solidFill>
                <a:srgbClr val="000000"/>
              </a:solidFill>
              <a:miter lim="800000"/>
              <a:headEnd/>
              <a:tailEnd/>
            </a:ln>
          </p:spPr>
          <p:txBody>
            <a:bodyPr/>
            <a:lstStyle/>
            <a:p>
              <a:pPr eaLnBrk="0" hangingPunct="0">
                <a:defRPr/>
              </a:pPr>
              <a:r>
                <a:rPr lang="en-US" sz="1400" b="1" dirty="0">
                  <a:solidFill>
                    <a:schemeClr val="accent4">
                      <a:lumMod val="10000"/>
                    </a:schemeClr>
                  </a:solidFill>
                  <a:cs typeface="Times New Roman" pitchFamily="18" charset="0"/>
                </a:rPr>
                <a:t>Performance appraisals; cost/benefit analysis, passing tests; or certification </a:t>
              </a:r>
              <a:endParaRPr lang="en-US" sz="2000" b="1" dirty="0">
                <a:solidFill>
                  <a:schemeClr val="accent4">
                    <a:lumMod val="10000"/>
                  </a:schemeClr>
                </a:solidFill>
                <a:cs typeface="Arial" pitchFamily="34" charset="0"/>
              </a:endParaRPr>
            </a:p>
          </p:txBody>
        </p:sp>
        <p:sp>
          <p:nvSpPr>
            <p:cNvPr id="18" name="Text Box 4"/>
            <p:cNvSpPr txBox="1">
              <a:spLocks noChangeArrowheads="1"/>
            </p:cNvSpPr>
            <p:nvPr/>
          </p:nvSpPr>
          <p:spPr bwMode="auto">
            <a:xfrm>
              <a:off x="7019" y="4860"/>
              <a:ext cx="3181" cy="2100"/>
            </a:xfrm>
            <a:prstGeom prst="rect">
              <a:avLst/>
            </a:prstGeom>
            <a:solidFill>
              <a:srgbClr val="FFFFFF"/>
            </a:solidFill>
            <a:ln w="9525">
              <a:solidFill>
                <a:srgbClr val="000000"/>
              </a:solidFill>
              <a:miter lim="800000"/>
              <a:headEnd/>
              <a:tailEnd/>
            </a:ln>
          </p:spPr>
          <p:txBody>
            <a:bodyPr/>
            <a:lstStyle/>
            <a:p>
              <a:pPr eaLnBrk="0" hangingPunct="0">
                <a:defRPr/>
              </a:pPr>
              <a:r>
                <a:rPr lang="en-US" sz="1400" b="1" dirty="0">
                  <a:solidFill>
                    <a:schemeClr val="accent4">
                      <a:lumMod val="10000"/>
                    </a:schemeClr>
                  </a:solidFill>
                  <a:cs typeface="Times New Roman" pitchFamily="18" charset="0"/>
                </a:rPr>
                <a:t>Qualified people available when </a:t>
              </a:r>
              <a:r>
                <a:rPr lang="en-US" sz="1400" b="1" dirty="0" smtClean="0">
                  <a:solidFill>
                    <a:schemeClr val="accent4">
                      <a:lumMod val="10000"/>
                    </a:schemeClr>
                  </a:solidFill>
                  <a:cs typeface="Times New Roman" pitchFamily="18" charset="0"/>
                </a:rPr>
                <a:t>needed; HR-based </a:t>
              </a:r>
              <a:r>
                <a:rPr lang="en-US" sz="1400" b="1" dirty="0">
                  <a:solidFill>
                    <a:schemeClr val="accent4">
                      <a:lumMod val="10000"/>
                    </a:schemeClr>
                  </a:solidFill>
                  <a:cs typeface="Times New Roman" pitchFamily="18" charset="0"/>
                </a:rPr>
                <a:t>competitive advantage</a:t>
              </a:r>
              <a:endParaRPr lang="en-US" sz="2000" b="1" dirty="0">
                <a:solidFill>
                  <a:schemeClr val="accent4">
                    <a:lumMod val="10000"/>
                  </a:schemeClr>
                </a:solidFill>
                <a:cs typeface="Arial" pitchFamily="34" charset="0"/>
              </a:endParaRPr>
            </a:p>
          </p:txBody>
        </p:sp>
        <p:sp>
          <p:nvSpPr>
            <p:cNvPr id="19" name="Text Box 3"/>
            <p:cNvSpPr txBox="1">
              <a:spLocks noChangeArrowheads="1"/>
            </p:cNvSpPr>
            <p:nvPr/>
          </p:nvSpPr>
          <p:spPr bwMode="auto">
            <a:xfrm>
              <a:off x="840" y="5400"/>
              <a:ext cx="2400" cy="1080"/>
            </a:xfrm>
            <a:prstGeom prst="rect">
              <a:avLst/>
            </a:prstGeom>
            <a:solidFill>
              <a:srgbClr val="FFFFFF"/>
            </a:solidFill>
            <a:ln w="9525">
              <a:noFill/>
              <a:miter lim="800000"/>
              <a:headEnd/>
              <a:tailEnd/>
            </a:ln>
          </p:spPr>
          <p:txBody>
            <a:bodyPr/>
            <a:lstStyle/>
            <a:p>
              <a:pPr eaLnBrk="0" hangingPunct="0">
                <a:defRPr/>
              </a:pPr>
              <a:r>
                <a:rPr lang="en-US" sz="1400" b="1">
                  <a:solidFill>
                    <a:schemeClr val="accent4">
                      <a:lumMod val="10000"/>
                    </a:schemeClr>
                  </a:solidFill>
                  <a:cs typeface="Times New Roman" pitchFamily="18" charset="0"/>
                </a:rPr>
                <a:t>Effectiveness measures </a:t>
              </a:r>
              <a:endParaRPr lang="en-US" sz="2000" b="1">
                <a:solidFill>
                  <a:schemeClr val="accent4">
                    <a:lumMod val="10000"/>
                  </a:schemeClr>
                </a:solidFill>
                <a:cs typeface="Arial" pitchFamily="34" charset="0"/>
              </a:endParaRPr>
            </a:p>
          </p:txBody>
        </p:sp>
        <p:sp>
          <p:nvSpPr>
            <p:cNvPr id="20" name="Line 2"/>
            <p:cNvSpPr>
              <a:spLocks noChangeShapeType="1"/>
            </p:cNvSpPr>
            <p:nvPr/>
          </p:nvSpPr>
          <p:spPr bwMode="auto">
            <a:xfrm>
              <a:off x="6480" y="5580"/>
              <a:ext cx="540" cy="0"/>
            </a:xfrm>
            <a:prstGeom prst="line">
              <a:avLst/>
            </a:prstGeom>
            <a:noFill/>
            <a:ln w="9525">
              <a:solidFill>
                <a:srgbClr val="000000"/>
              </a:solidFill>
              <a:round/>
              <a:headEnd type="triangle" w="med" len="med"/>
              <a:tailEnd type="triangle" w="med" len="med"/>
            </a:ln>
          </p:spPr>
          <p:txBody>
            <a:bodyPr/>
            <a:lstStyle/>
            <a:p>
              <a:pPr>
                <a:defRPr/>
              </a:pPr>
              <a:endParaRPr lang="en-US" sz="2000" b="1">
                <a:solidFill>
                  <a:schemeClr val="accent4">
                    <a:lumMod val="10000"/>
                  </a:schemeClr>
                </a:solidFill>
                <a:cs typeface="Arial" pitchFamily="34" charset="0"/>
              </a:endParaRPr>
            </a:p>
          </p:txBody>
        </p:sp>
      </p:grpSp>
      <p:pic>
        <p:nvPicPr>
          <p:cNvPr id="21" name="Picture 20" descr="Save This as your Homepage"/>
          <p:cNvPicPr>
            <a:picLocks noChangeAspect="1" noChangeArrowheads="1"/>
          </p:cNvPicPr>
          <p:nvPr/>
        </p:nvPicPr>
        <p:blipFill>
          <a:blip r:embed="rId2" r:link="rId3"/>
          <a:srcRect/>
          <a:stretch>
            <a:fillRect/>
          </a:stretch>
        </p:blipFill>
        <p:spPr bwMode="auto">
          <a:xfrm>
            <a:off x="1295400" y="609600"/>
            <a:ext cx="571500" cy="3810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3204591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B7DC138-BAFB-42D8-AF5E-C648D77F7AE7}" type="slidenum">
              <a:rPr lang="en-US" smtClean="0"/>
              <a:pPr>
                <a:defRPr/>
              </a:pPr>
              <a:t>235</a:t>
            </a:fld>
            <a:endParaRPr lang="en-US"/>
          </a:p>
        </p:txBody>
      </p:sp>
      <p:sp>
        <p:nvSpPr>
          <p:cNvPr id="3" name="Slide Number Placeholder 1"/>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27192BF3-15B8-4928-B049-2DF4EA8C22A2}" type="slidenum">
              <a:rPr lang="en-US" sz="1200">
                <a:effectLst>
                  <a:outerShdw blurRad="38100" dist="38100" dir="2700000" algn="tl">
                    <a:srgbClr val="000000"/>
                  </a:outerShdw>
                </a:effectLst>
                <a:cs typeface="Arial" pitchFamily="34" charset="0"/>
              </a:rPr>
              <a:pPr algn="r">
                <a:defRPr/>
              </a:pPr>
              <a:t>235</a:t>
            </a:fld>
            <a:endParaRPr lang="en-US" sz="1200">
              <a:effectLst>
                <a:outerShdw blurRad="38100" dist="38100" dir="2700000" algn="tl">
                  <a:srgbClr val="000000"/>
                </a:outerShdw>
              </a:effectLst>
              <a:cs typeface="Arial" pitchFamily="34" charset="0"/>
            </a:endParaRPr>
          </a:p>
        </p:txBody>
      </p:sp>
      <p:sp>
        <p:nvSpPr>
          <p:cNvPr id="4" name="TextBox 1"/>
          <p:cNvSpPr txBox="1">
            <a:spLocks noChangeArrowheads="1"/>
          </p:cNvSpPr>
          <p:nvPr/>
        </p:nvSpPr>
        <p:spPr bwMode="auto">
          <a:xfrm>
            <a:off x="381000" y="609600"/>
            <a:ext cx="8534400" cy="5816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800" b="1" dirty="0"/>
              <a:t>Assessment Centers</a:t>
            </a:r>
            <a:endParaRPr lang="en-US" altLang="en-US" sz="2800" dirty="0"/>
          </a:p>
          <a:p>
            <a:pPr eaLnBrk="1" hangingPunct="1">
              <a:spcBef>
                <a:spcPct val="0"/>
              </a:spcBef>
              <a:buClrTx/>
              <a:buSzTx/>
              <a:buFont typeface="Arial" charset="0"/>
              <a:buChar char="•"/>
            </a:pPr>
            <a:r>
              <a:rPr lang="en-US" altLang="en-US" sz="2800" b="1" dirty="0"/>
              <a:t> Development program uses assessment centers.</a:t>
            </a:r>
            <a:r>
              <a:rPr lang="en-US" altLang="en-US" sz="2800" dirty="0"/>
              <a:t> </a:t>
            </a:r>
            <a:r>
              <a:rPr lang="en-US" altLang="en-US" sz="2400" dirty="0"/>
              <a:t> </a:t>
            </a:r>
          </a:p>
          <a:p>
            <a:pPr eaLnBrk="1" hangingPunct="1">
              <a:spcBef>
                <a:spcPct val="0"/>
              </a:spcBef>
              <a:buClrTx/>
              <a:buSzTx/>
              <a:buFont typeface="Arial" charset="0"/>
              <a:buChar char="•"/>
            </a:pPr>
            <a:r>
              <a:rPr lang="en-US" altLang="en-US" sz="2400" dirty="0"/>
              <a:t>In a typical assessment-center, a potential </a:t>
            </a:r>
            <a:r>
              <a:rPr lang="en-US" altLang="en-US" sz="2400" dirty="0">
                <a:solidFill>
                  <a:srgbClr val="FF0000"/>
                </a:solidFill>
              </a:rPr>
              <a:t>manager</a:t>
            </a:r>
            <a:r>
              <a:rPr lang="en-US" altLang="en-US" sz="2400" dirty="0"/>
              <a:t> </a:t>
            </a:r>
            <a:r>
              <a:rPr lang="en-US" altLang="en-US" sz="2400" dirty="0">
                <a:solidFill>
                  <a:srgbClr val="FF0000"/>
                </a:solidFill>
              </a:rPr>
              <a:t>spends</a:t>
            </a:r>
            <a:r>
              <a:rPr lang="en-US" altLang="en-US" sz="2400" dirty="0"/>
              <a:t> </a:t>
            </a:r>
            <a:r>
              <a:rPr lang="en-US" altLang="en-US" sz="2400" dirty="0">
                <a:solidFill>
                  <a:srgbClr val="FF0000"/>
                </a:solidFill>
              </a:rPr>
              <a:t>two or three days away from the job</a:t>
            </a:r>
            <a:r>
              <a:rPr lang="en-US" altLang="en-US" sz="2400" dirty="0"/>
              <a:t>, performing many activities. </a:t>
            </a:r>
          </a:p>
          <a:p>
            <a:pPr eaLnBrk="1" hangingPunct="1">
              <a:spcBef>
                <a:spcPct val="0"/>
              </a:spcBef>
              <a:buClrTx/>
              <a:buSzTx/>
              <a:buFont typeface="Arial" charset="0"/>
              <a:buChar char="•"/>
            </a:pPr>
            <a:r>
              <a:rPr lang="en-US" altLang="en-US" sz="2400" dirty="0"/>
              <a:t>These activities may include </a:t>
            </a:r>
            <a:r>
              <a:rPr lang="en-US" altLang="en-US" sz="2400" dirty="0">
                <a:solidFill>
                  <a:srgbClr val="FF0000"/>
                </a:solidFill>
              </a:rPr>
              <a:t>role playing</a:t>
            </a:r>
            <a:r>
              <a:rPr lang="en-US" altLang="en-US" sz="2400" dirty="0"/>
              <a:t>, pencil-and-paper tests, </a:t>
            </a:r>
            <a:r>
              <a:rPr lang="en-US" altLang="en-US" sz="2400" dirty="0">
                <a:solidFill>
                  <a:srgbClr val="FF0000"/>
                </a:solidFill>
              </a:rPr>
              <a:t>cases</a:t>
            </a:r>
            <a:r>
              <a:rPr lang="en-US" altLang="en-US" sz="2400" dirty="0"/>
              <a:t>, </a:t>
            </a:r>
            <a:r>
              <a:rPr lang="en-US" altLang="en-US" sz="2400" dirty="0">
                <a:solidFill>
                  <a:srgbClr val="FF0000"/>
                </a:solidFill>
              </a:rPr>
              <a:t>leaderless group discussion</a:t>
            </a:r>
            <a:r>
              <a:rPr lang="en-US" altLang="en-US" sz="2400" dirty="0"/>
              <a:t>, management games, peer evaluation, and in-basket exercises, in which the trainee handles typical problems coming across a manger’s desks. </a:t>
            </a:r>
          </a:p>
          <a:p>
            <a:pPr eaLnBrk="1" hangingPunct="1">
              <a:spcBef>
                <a:spcPct val="0"/>
              </a:spcBef>
              <a:buClrTx/>
              <a:buSzTx/>
              <a:buFont typeface="Arial" charset="0"/>
              <a:buChar char="•"/>
            </a:pPr>
            <a:r>
              <a:rPr lang="en-US" altLang="en-US" sz="2400" dirty="0"/>
              <a:t>For the most part, the </a:t>
            </a:r>
            <a:r>
              <a:rPr lang="en-US" altLang="en-US" sz="2400" dirty="0">
                <a:solidFill>
                  <a:srgbClr val="FF0000"/>
                </a:solidFill>
              </a:rPr>
              <a:t>exercises are samples of managerial situations</a:t>
            </a:r>
            <a:r>
              <a:rPr lang="en-US" altLang="en-US" sz="2400" dirty="0"/>
              <a:t> that require the use of managerial skills and behaviors. During the exercises, </a:t>
            </a:r>
            <a:r>
              <a:rPr lang="en-US" altLang="en-US" sz="2400" dirty="0">
                <a:solidFill>
                  <a:srgbClr val="FF0000"/>
                </a:solidFill>
              </a:rPr>
              <a:t>participants are observed </a:t>
            </a:r>
            <a:r>
              <a:rPr lang="en-US" altLang="en-US" sz="2400" dirty="0"/>
              <a:t>by several specially </a:t>
            </a:r>
            <a:r>
              <a:rPr lang="en-US" altLang="en-US" sz="2400" dirty="0">
                <a:solidFill>
                  <a:srgbClr val="FF0000"/>
                </a:solidFill>
              </a:rPr>
              <a:t>trained judges</a:t>
            </a:r>
            <a:r>
              <a:rPr lang="en-US" altLang="en-US" sz="2400" dirty="0"/>
              <a:t>. </a:t>
            </a:r>
            <a:endParaRPr lang="en-US" altLang="en-US" sz="2800" dirty="0"/>
          </a:p>
        </p:txBody>
      </p:sp>
    </p:spTree>
    <p:extLst>
      <p:ext uri="{BB962C8B-B14F-4D97-AF65-F5344CB8AC3E}">
        <p14:creationId xmlns="" xmlns:p14="http://schemas.microsoft.com/office/powerpoint/2010/main" val="2209020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AB1839B-C02C-4C52-9E79-FD63C0ADE628}" type="slidenum">
              <a:rPr lang="en-US" smtClean="0"/>
              <a:pPr>
                <a:defRPr/>
              </a:pPr>
              <a:t>236</a:t>
            </a:fld>
            <a:endParaRPr lang="en-US"/>
          </a:p>
        </p:txBody>
      </p:sp>
      <p:sp>
        <p:nvSpPr>
          <p:cNvPr id="3" name="TextBox 2"/>
          <p:cNvSpPr txBox="1"/>
          <p:nvPr/>
        </p:nvSpPr>
        <p:spPr>
          <a:xfrm>
            <a:off x="457200" y="762000"/>
            <a:ext cx="8153400" cy="5694363"/>
          </a:xfrm>
          <a:prstGeom prst="rect">
            <a:avLst/>
          </a:prstGeom>
          <a:noFill/>
        </p:spPr>
        <p:txBody>
          <a:bodyPr>
            <a:spAutoFit/>
          </a:bodyPr>
          <a:lstStyle/>
          <a:p>
            <a:pPr>
              <a:defRPr/>
            </a:pPr>
            <a:endParaRPr lang="en-US" sz="2600" b="1" dirty="0">
              <a:latin typeface="Arial" charset="0"/>
              <a:cs typeface="Arial" pitchFamily="34" charset="0"/>
            </a:endParaRPr>
          </a:p>
          <a:p>
            <a:pPr marL="519113" indent="-519113">
              <a:buFont typeface="Arial" pitchFamily="34" charset="0"/>
              <a:buChar char="•"/>
              <a:defRPr/>
            </a:pPr>
            <a:r>
              <a:rPr lang="en-US" sz="2600" dirty="0" smtClean="0">
                <a:latin typeface="Arial" charset="0"/>
                <a:cs typeface="Arial" pitchFamily="34" charset="0"/>
              </a:rPr>
              <a:t>Career </a:t>
            </a:r>
            <a:r>
              <a:rPr lang="en-US" sz="2600" dirty="0">
                <a:latin typeface="Arial" charset="0"/>
                <a:cs typeface="Arial" pitchFamily="34" charset="0"/>
              </a:rPr>
              <a:t>planning involves assisting employees in defining their occupational interests, and preparing for job changes through human resource development. </a:t>
            </a:r>
          </a:p>
          <a:p>
            <a:pPr lvl="1" indent="-457200">
              <a:buFont typeface="Arial" pitchFamily="34" charset="0"/>
              <a:buChar char="•"/>
              <a:defRPr/>
            </a:pPr>
            <a:r>
              <a:rPr lang="en-US" sz="2600" dirty="0">
                <a:latin typeface="Arial" charset="0"/>
                <a:cs typeface="Arial" pitchFamily="34" charset="0"/>
              </a:rPr>
              <a:t>The career changes may entail a move to a different occupation, a </a:t>
            </a:r>
            <a:r>
              <a:rPr lang="en-US" sz="2600" dirty="0" smtClean="0">
                <a:solidFill>
                  <a:srgbClr val="FF0000"/>
                </a:solidFill>
                <a:latin typeface="Arial" charset="0"/>
                <a:cs typeface="Arial" pitchFamily="34" charset="0"/>
              </a:rPr>
              <a:t>promotion</a:t>
            </a:r>
            <a:r>
              <a:rPr lang="en-US" sz="2600" dirty="0" smtClean="0">
                <a:latin typeface="Arial" charset="0"/>
                <a:cs typeface="Arial" pitchFamily="34" charset="0"/>
              </a:rPr>
              <a:t> within </a:t>
            </a:r>
            <a:r>
              <a:rPr lang="en-US" sz="2600" dirty="0">
                <a:latin typeface="Arial" charset="0"/>
                <a:cs typeface="Arial" pitchFamily="34" charset="0"/>
              </a:rPr>
              <a:t>an existing occupation, or </a:t>
            </a:r>
            <a:r>
              <a:rPr lang="en-US" sz="2600" dirty="0">
                <a:solidFill>
                  <a:srgbClr val="0070C0"/>
                </a:solidFill>
                <a:latin typeface="Arial" charset="0"/>
                <a:cs typeface="Arial" pitchFamily="34" charset="0"/>
              </a:rPr>
              <a:t>changing </a:t>
            </a:r>
            <a:r>
              <a:rPr lang="en-US" sz="2600" dirty="0" smtClean="0">
                <a:solidFill>
                  <a:srgbClr val="0070C0"/>
                </a:solidFill>
                <a:latin typeface="Arial" charset="0"/>
                <a:cs typeface="Arial" pitchFamily="34" charset="0"/>
              </a:rPr>
              <a:t>the </a:t>
            </a:r>
            <a:r>
              <a:rPr lang="en-US" sz="2600" dirty="0">
                <a:solidFill>
                  <a:srgbClr val="0070C0"/>
                </a:solidFill>
                <a:latin typeface="Arial" charset="0"/>
                <a:cs typeface="Arial" pitchFamily="34" charset="0"/>
              </a:rPr>
              <a:t>tasks </a:t>
            </a:r>
            <a:r>
              <a:rPr lang="en-US" sz="2600" dirty="0">
                <a:latin typeface="Arial" charset="0"/>
                <a:cs typeface="Arial" pitchFamily="34" charset="0"/>
              </a:rPr>
              <a:t>in an </a:t>
            </a:r>
            <a:r>
              <a:rPr lang="en-US" sz="2600" dirty="0">
                <a:solidFill>
                  <a:srgbClr val="0070C0"/>
                </a:solidFill>
                <a:latin typeface="Arial" charset="0"/>
                <a:cs typeface="Arial" pitchFamily="34" charset="0"/>
              </a:rPr>
              <a:t>existing</a:t>
            </a:r>
            <a:r>
              <a:rPr lang="en-US" sz="2600" dirty="0">
                <a:latin typeface="Arial" charset="0"/>
                <a:cs typeface="Arial" pitchFamily="34" charset="0"/>
              </a:rPr>
              <a:t> occupation. </a:t>
            </a:r>
          </a:p>
          <a:p>
            <a:pPr lvl="1" indent="-457200">
              <a:buFont typeface="Arial" pitchFamily="34" charset="0"/>
              <a:buChar char="•"/>
              <a:defRPr/>
            </a:pPr>
            <a:r>
              <a:rPr lang="en-US" sz="2600" dirty="0">
                <a:latin typeface="Arial" charset="0"/>
                <a:cs typeface="Arial" pitchFamily="34" charset="0"/>
              </a:rPr>
              <a:t>It can be used to describe the phase of career planning in which employees are engaged in various human resource development methods, such as </a:t>
            </a:r>
            <a:r>
              <a:rPr lang="en-US" sz="2600" dirty="0">
                <a:solidFill>
                  <a:srgbClr val="FF0000"/>
                </a:solidFill>
                <a:latin typeface="Arial" charset="0"/>
                <a:cs typeface="Arial" pitchFamily="34" charset="0"/>
              </a:rPr>
              <a:t>taking college courses</a:t>
            </a:r>
            <a:r>
              <a:rPr lang="en-US" sz="2600" dirty="0">
                <a:latin typeface="Arial" charset="0"/>
                <a:cs typeface="Arial" pitchFamily="34" charset="0"/>
              </a:rPr>
              <a:t>, to qualify them for career advancement, or other career change</a:t>
            </a:r>
          </a:p>
        </p:txBody>
      </p:sp>
      <p:sp>
        <p:nvSpPr>
          <p:cNvPr id="4" name="TextBox 3"/>
          <p:cNvSpPr txBox="1"/>
          <p:nvPr/>
        </p:nvSpPr>
        <p:spPr>
          <a:xfrm>
            <a:off x="762000" y="304800"/>
            <a:ext cx="8001000" cy="646331"/>
          </a:xfrm>
          <a:prstGeom prst="rect">
            <a:avLst/>
          </a:prstGeom>
          <a:noFill/>
        </p:spPr>
        <p:txBody>
          <a:bodyPr>
            <a:spAutoFit/>
          </a:bodyPr>
          <a:lstStyle/>
          <a:p>
            <a:pPr>
              <a:defRPr/>
            </a:pPr>
            <a:r>
              <a:rPr lang="en-US" sz="3600" i="1" kern="10" dirty="0">
                <a:ln w="9525">
                  <a:solidFill>
                    <a:srgbClr val="FF00FF"/>
                  </a:solidFill>
                  <a:round/>
                  <a:headEnd/>
                  <a:tailEnd/>
                </a:ln>
                <a:solidFill>
                  <a:srgbClr val="00B0F0"/>
                </a:solidFill>
                <a:effectLst>
                  <a:outerShdw dist="35921" dir="2700000" algn="ctr" rotWithShape="0">
                    <a:schemeClr val="tx1">
                      <a:alpha val="79999"/>
                    </a:schemeClr>
                  </a:outerShdw>
                </a:effectLst>
                <a:latin typeface="Arial Black"/>
                <a:cs typeface="Arial" pitchFamily="34" charset="0"/>
              </a:rPr>
              <a:t>4. Career  Development</a:t>
            </a:r>
            <a:endParaRPr lang="en-US" sz="3600" dirty="0">
              <a:cs typeface="Arial" pitchFamily="34" charset="0"/>
            </a:endParaRPr>
          </a:p>
        </p:txBody>
      </p:sp>
      <p:pic>
        <p:nvPicPr>
          <p:cNvPr id="5" name="Picture 4" descr="Save This as your Homepage"/>
          <p:cNvPicPr>
            <a:picLocks noChangeAspect="1" noChangeArrowheads="1"/>
          </p:cNvPicPr>
          <p:nvPr/>
        </p:nvPicPr>
        <p:blipFill>
          <a:blip r:embed="rId2" r:link="rId3"/>
          <a:srcRect/>
          <a:stretch>
            <a:fillRect/>
          </a:stretch>
        </p:blipFill>
        <p:spPr bwMode="auto">
          <a:xfrm>
            <a:off x="228600" y="381000"/>
            <a:ext cx="571500" cy="3810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2770266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9FDCEA2-CEDC-4375-AA72-692CAEF9EE8B}" type="slidenum">
              <a:rPr lang="en-US" smtClean="0"/>
              <a:pPr>
                <a:defRPr/>
              </a:pPr>
              <a:t>237</a:t>
            </a:fld>
            <a:endParaRPr lang="en-US"/>
          </a:p>
        </p:txBody>
      </p:sp>
      <p:sp>
        <p:nvSpPr>
          <p:cNvPr id="3" name="TextBox 1"/>
          <p:cNvSpPr txBox="1">
            <a:spLocks noChangeArrowheads="1"/>
          </p:cNvSpPr>
          <p:nvPr/>
        </p:nvSpPr>
        <p:spPr bwMode="auto">
          <a:xfrm>
            <a:off x="457200" y="457200"/>
            <a:ext cx="8305800" cy="6124754"/>
          </a:xfrm>
          <a:prstGeom prst="rect">
            <a:avLst/>
          </a:prstGeom>
          <a:noFill/>
          <a:ln w="9525">
            <a:noFill/>
            <a:miter lim="800000"/>
            <a:headEnd/>
            <a:tailEnd/>
          </a:ln>
        </p:spPr>
        <p:txBody>
          <a:bodyPr>
            <a:spAutoFit/>
          </a:bodyPr>
          <a:lstStyle/>
          <a:p>
            <a:pPr>
              <a:defRPr/>
            </a:pPr>
            <a:r>
              <a:rPr lang="en-US" sz="3200" i="1" kern="10" dirty="0">
                <a:ln w="9525">
                  <a:solidFill>
                    <a:srgbClr val="FF00FF"/>
                  </a:solidFill>
                  <a:round/>
                  <a:headEnd/>
                  <a:tailEnd/>
                </a:ln>
                <a:solidFill>
                  <a:srgbClr val="00B0F0"/>
                </a:solidFill>
                <a:effectLst>
                  <a:outerShdw dist="35921" dir="2700000" algn="ctr" rotWithShape="0">
                    <a:schemeClr val="tx1">
                      <a:alpha val="79999"/>
                    </a:schemeClr>
                  </a:outerShdw>
                </a:effectLst>
                <a:latin typeface="Arial Black"/>
                <a:cs typeface="Arial" pitchFamily="34" charset="0"/>
              </a:rPr>
              <a:t>The Purpose of Career Planning </a:t>
            </a:r>
          </a:p>
          <a:p>
            <a:pPr>
              <a:defRPr/>
            </a:pPr>
            <a:r>
              <a:rPr lang="en-US" sz="3600" dirty="0">
                <a:cs typeface="Arial" pitchFamily="34" charset="0"/>
              </a:rPr>
              <a:t>The principal purposes of career planning are:</a:t>
            </a:r>
          </a:p>
          <a:p>
            <a:pPr>
              <a:defRPr/>
            </a:pPr>
            <a:r>
              <a:rPr lang="en-US" sz="3600" b="1" dirty="0">
                <a:cs typeface="Arial" pitchFamily="34" charset="0"/>
              </a:rPr>
              <a:t>Employee job satisfaction</a:t>
            </a:r>
            <a:r>
              <a:rPr lang="en-US" sz="3600" dirty="0">
                <a:cs typeface="Arial" pitchFamily="34" charset="0"/>
              </a:rPr>
              <a:t> :To </a:t>
            </a:r>
            <a:r>
              <a:rPr lang="en-US" sz="3600" dirty="0">
                <a:solidFill>
                  <a:srgbClr val="FF0000"/>
                </a:solidFill>
                <a:cs typeface="Arial" pitchFamily="34" charset="0"/>
              </a:rPr>
              <a:t>influence employee intrinsic </a:t>
            </a:r>
            <a:r>
              <a:rPr lang="en-US" sz="3600" dirty="0">
                <a:cs typeface="Arial" pitchFamily="34" charset="0"/>
              </a:rPr>
              <a:t>and extrinsic job satisfaction in a positive manner</a:t>
            </a:r>
          </a:p>
          <a:p>
            <a:pPr>
              <a:defRPr/>
            </a:pPr>
            <a:r>
              <a:rPr lang="en-US" sz="3600" b="1" dirty="0">
                <a:cs typeface="Arial" pitchFamily="34" charset="0"/>
              </a:rPr>
              <a:t>Meet organizational needs for human resources-</a:t>
            </a:r>
            <a:r>
              <a:rPr lang="en-US" sz="3600" dirty="0">
                <a:cs typeface="Arial" pitchFamily="34" charset="0"/>
              </a:rPr>
              <a:t> To help the organization </a:t>
            </a:r>
            <a:r>
              <a:rPr lang="en-US" sz="3600" dirty="0">
                <a:solidFill>
                  <a:srgbClr val="FF0000"/>
                </a:solidFill>
                <a:cs typeface="Arial" pitchFamily="34" charset="0"/>
              </a:rPr>
              <a:t>prepare</a:t>
            </a:r>
            <a:r>
              <a:rPr lang="en-US" sz="3600" dirty="0">
                <a:cs typeface="Arial" pitchFamily="34" charset="0"/>
              </a:rPr>
              <a:t> for and </a:t>
            </a:r>
            <a:r>
              <a:rPr lang="en-US" sz="3600" dirty="0">
                <a:solidFill>
                  <a:srgbClr val="FF0000"/>
                </a:solidFill>
                <a:cs typeface="Arial" pitchFamily="34" charset="0"/>
              </a:rPr>
              <a:t>meet</a:t>
            </a:r>
            <a:r>
              <a:rPr lang="en-US" sz="3600" dirty="0">
                <a:cs typeface="Arial" pitchFamily="34" charset="0"/>
              </a:rPr>
              <a:t> its future human resource </a:t>
            </a:r>
            <a:r>
              <a:rPr lang="en-US" sz="3600" dirty="0">
                <a:solidFill>
                  <a:srgbClr val="FF0000"/>
                </a:solidFill>
                <a:cs typeface="Arial" pitchFamily="34" charset="0"/>
              </a:rPr>
              <a:t>needs</a:t>
            </a:r>
            <a:r>
              <a:rPr lang="en-US" sz="3600" dirty="0">
                <a:cs typeface="Arial" pitchFamily="34" charset="0"/>
              </a:rPr>
              <a:t>.  </a:t>
            </a:r>
          </a:p>
        </p:txBody>
      </p:sp>
    </p:spTree>
    <p:extLst>
      <p:ext uri="{BB962C8B-B14F-4D97-AF65-F5344CB8AC3E}">
        <p14:creationId xmlns="" xmlns:p14="http://schemas.microsoft.com/office/powerpoint/2010/main" val="4089044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97998BF-57A2-4E44-B498-CB4ABF376FCB}" type="slidenum">
              <a:rPr lang="en-US" smtClean="0"/>
              <a:pPr>
                <a:defRPr/>
              </a:pPr>
              <a:t>238</a:t>
            </a:fld>
            <a:endParaRPr lang="en-US"/>
          </a:p>
        </p:txBody>
      </p:sp>
      <p:sp>
        <p:nvSpPr>
          <p:cNvPr id="3" name="Rectangle 2"/>
          <p:cNvSpPr/>
          <p:nvPr/>
        </p:nvSpPr>
        <p:spPr>
          <a:xfrm>
            <a:off x="304800" y="914400"/>
            <a:ext cx="8507412" cy="5509200"/>
          </a:xfrm>
          <a:prstGeom prst="rect">
            <a:avLst/>
          </a:prstGeom>
        </p:spPr>
        <p:txBody>
          <a:bodyPr wrap="square">
            <a:spAutoFit/>
          </a:bodyPr>
          <a:lstStyle/>
          <a:p>
            <a:pPr algn="ctr">
              <a:defRPr/>
            </a:pPr>
            <a:r>
              <a:rPr lang="en-US" sz="2400" b="1" i="1" dirty="0" smtClean="0">
                <a:cs typeface="Arial" pitchFamily="34" charset="0"/>
              </a:rPr>
              <a:t>CHAPTER SEVEN: </a:t>
            </a:r>
          </a:p>
          <a:p>
            <a:pPr algn="ctr">
              <a:defRPr/>
            </a:pPr>
            <a:r>
              <a:rPr lang="en-US" sz="2400" b="1" dirty="0" smtClean="0">
                <a:cs typeface="Arial" pitchFamily="34" charset="0"/>
              </a:rPr>
              <a:t>COMPENSATION AND BENEFIT ADMINISTRATION</a:t>
            </a:r>
          </a:p>
          <a:p>
            <a:pPr algn="ctr">
              <a:defRPr/>
            </a:pPr>
            <a:endParaRPr lang="en-US" sz="2400" b="1" i="1" dirty="0" smtClean="0">
              <a:cs typeface="Arial" pitchFamily="34" charset="0"/>
            </a:endParaRPr>
          </a:p>
          <a:p>
            <a:pPr marL="457200" indent="-457200" algn="just">
              <a:buFont typeface="Arial" panose="020B0604020202020204" pitchFamily="34" charset="0"/>
              <a:buChar char="•"/>
              <a:defRPr/>
            </a:pPr>
            <a:r>
              <a:rPr lang="en-US" sz="2800" b="1" i="1" dirty="0" smtClean="0">
                <a:latin typeface="Book Antiqua" pitchFamily="18" charset="0"/>
              </a:rPr>
              <a:t>Compensation </a:t>
            </a:r>
            <a:r>
              <a:rPr lang="en-US" sz="2800" i="1" dirty="0" smtClean="0">
                <a:latin typeface="Book Antiqua" pitchFamily="18" charset="0"/>
              </a:rPr>
              <a:t>is refers to </a:t>
            </a:r>
            <a:r>
              <a:rPr lang="en-US" sz="2800" i="1" dirty="0" smtClean="0">
                <a:solidFill>
                  <a:srgbClr val="FF0000"/>
                </a:solidFill>
                <a:latin typeface="Book Antiqua" pitchFamily="18" charset="0"/>
              </a:rPr>
              <a:t>all extrinsic rewards</a:t>
            </a:r>
            <a:r>
              <a:rPr lang="en-US" sz="2800" b="1" i="1" dirty="0" smtClean="0">
                <a:solidFill>
                  <a:srgbClr val="FF0000"/>
                </a:solidFill>
                <a:latin typeface="Book Antiqua" pitchFamily="18" charset="0"/>
              </a:rPr>
              <a:t> </a:t>
            </a:r>
            <a:r>
              <a:rPr lang="en-US" sz="2800" i="1" dirty="0" smtClean="0">
                <a:latin typeface="Book Antiqua" pitchFamily="18" charset="0"/>
              </a:rPr>
              <a:t>employees receive in </a:t>
            </a:r>
            <a:r>
              <a:rPr lang="en-US" sz="2800" i="1" dirty="0" smtClean="0">
                <a:solidFill>
                  <a:srgbClr val="0070C0"/>
                </a:solidFill>
                <a:latin typeface="Book Antiqua" pitchFamily="18" charset="0"/>
              </a:rPr>
              <a:t>exchange for their work</a:t>
            </a:r>
            <a:r>
              <a:rPr lang="en-US" sz="2800" i="1" dirty="0" smtClean="0">
                <a:latin typeface="Book Antiqua" pitchFamily="18" charset="0"/>
              </a:rPr>
              <a:t>. </a:t>
            </a:r>
          </a:p>
          <a:p>
            <a:pPr marL="457200" indent="-457200" algn="just">
              <a:buFont typeface="Arial" panose="020B0604020202020204" pitchFamily="34" charset="0"/>
              <a:buChar char="•"/>
              <a:defRPr/>
            </a:pPr>
            <a:endParaRPr lang="en-US" sz="2800" dirty="0" smtClean="0">
              <a:cs typeface="Arial" pitchFamily="34" charset="0"/>
            </a:endParaRPr>
          </a:p>
          <a:p>
            <a:pPr marL="457200" indent="-457200" algn="just">
              <a:buFont typeface="Arial" panose="020B0604020202020204" pitchFamily="34" charset="0"/>
              <a:buChar char="•"/>
              <a:defRPr/>
            </a:pPr>
            <a:r>
              <a:rPr lang="en-US" sz="2800" dirty="0" smtClean="0">
                <a:cs typeface="Arial" pitchFamily="34" charset="0"/>
              </a:rPr>
              <a:t>The </a:t>
            </a:r>
            <a:r>
              <a:rPr lang="en-US" sz="2800" dirty="0">
                <a:cs typeface="Arial" pitchFamily="34" charset="0"/>
              </a:rPr>
              <a:t>attainment of organizational </a:t>
            </a:r>
            <a:r>
              <a:rPr lang="en-US" sz="2800" dirty="0">
                <a:solidFill>
                  <a:srgbClr val="FF0000"/>
                </a:solidFill>
                <a:cs typeface="Arial" pitchFamily="34" charset="0"/>
              </a:rPr>
              <a:t>objectives</a:t>
            </a:r>
            <a:r>
              <a:rPr lang="en-US" sz="2800" dirty="0">
                <a:cs typeface="Arial" pitchFamily="34" charset="0"/>
              </a:rPr>
              <a:t> largely </a:t>
            </a:r>
            <a:r>
              <a:rPr lang="en-US" sz="2800" dirty="0">
                <a:solidFill>
                  <a:srgbClr val="FF0000"/>
                </a:solidFill>
                <a:cs typeface="Arial" pitchFamily="34" charset="0"/>
              </a:rPr>
              <a:t>depends</a:t>
            </a:r>
            <a:r>
              <a:rPr lang="en-US" sz="2800" dirty="0">
                <a:cs typeface="Arial" pitchFamily="34" charset="0"/>
              </a:rPr>
              <a:t> when employees are </a:t>
            </a:r>
            <a:r>
              <a:rPr lang="en-US" sz="2800" dirty="0">
                <a:solidFill>
                  <a:srgbClr val="FF0000"/>
                </a:solidFill>
                <a:cs typeface="Arial" pitchFamily="34" charset="0"/>
              </a:rPr>
              <a:t>motivated</a:t>
            </a:r>
            <a:r>
              <a:rPr lang="en-US" sz="2800" dirty="0">
                <a:cs typeface="Arial" pitchFamily="34" charset="0"/>
              </a:rPr>
              <a:t> to work. </a:t>
            </a:r>
            <a:endParaRPr lang="en-US" sz="2800" dirty="0" smtClean="0">
              <a:cs typeface="Arial" pitchFamily="34" charset="0"/>
            </a:endParaRPr>
          </a:p>
          <a:p>
            <a:pPr marL="457200" indent="-457200" algn="just">
              <a:buFont typeface="Arial" panose="020B0604020202020204" pitchFamily="34" charset="0"/>
              <a:buChar char="•"/>
              <a:defRPr/>
            </a:pPr>
            <a:endParaRPr lang="en-US" sz="2800" dirty="0">
              <a:cs typeface="Arial" pitchFamily="34" charset="0"/>
            </a:endParaRPr>
          </a:p>
          <a:p>
            <a:pPr marL="457200" indent="-457200" algn="just">
              <a:buFont typeface="Arial" panose="020B0604020202020204" pitchFamily="34" charset="0"/>
              <a:buChar char="•"/>
              <a:defRPr/>
            </a:pPr>
            <a:r>
              <a:rPr lang="en-US" sz="2800" dirty="0">
                <a:cs typeface="Arial" pitchFamily="34" charset="0"/>
              </a:rPr>
              <a:t>Among other things, employees are motivated to work when they are </a:t>
            </a:r>
            <a:r>
              <a:rPr lang="en-US" sz="2800" dirty="0">
                <a:solidFill>
                  <a:srgbClr val="0070C0"/>
                </a:solidFill>
                <a:cs typeface="Arial" pitchFamily="34" charset="0"/>
              </a:rPr>
              <a:t>provided</a:t>
            </a:r>
            <a:r>
              <a:rPr lang="en-US" sz="2800" dirty="0">
                <a:cs typeface="Arial" pitchFamily="34" charset="0"/>
              </a:rPr>
              <a:t> </a:t>
            </a:r>
            <a:r>
              <a:rPr lang="en-US" sz="2800" b="1" i="1" dirty="0">
                <a:cs typeface="Arial" pitchFamily="34" charset="0"/>
              </a:rPr>
              <a:t>a </a:t>
            </a:r>
            <a:r>
              <a:rPr lang="en-US" sz="2800" b="1" i="1" dirty="0">
                <a:solidFill>
                  <a:srgbClr val="FF0000"/>
                </a:solidFill>
                <a:cs typeface="Arial" pitchFamily="34" charset="0"/>
              </a:rPr>
              <a:t>fair financial </a:t>
            </a:r>
            <a:r>
              <a:rPr lang="en-US" sz="2800" b="1" i="1" dirty="0">
                <a:cs typeface="Arial" pitchFamily="34" charset="0"/>
              </a:rPr>
              <a:t>and </a:t>
            </a:r>
            <a:r>
              <a:rPr lang="en-US" sz="2800" b="1" i="1" dirty="0">
                <a:solidFill>
                  <a:srgbClr val="FF0000"/>
                </a:solidFill>
                <a:cs typeface="Arial" pitchFamily="34" charset="0"/>
              </a:rPr>
              <a:t>non-financial</a:t>
            </a:r>
            <a:r>
              <a:rPr lang="en-US" sz="2800" b="1" i="1" dirty="0">
                <a:cs typeface="Arial" pitchFamily="34" charset="0"/>
              </a:rPr>
              <a:t> compensation</a:t>
            </a:r>
            <a:r>
              <a:rPr lang="en-US" sz="2800" dirty="0">
                <a:cs typeface="Arial" pitchFamily="34" charset="0"/>
              </a:rPr>
              <a:t> for work rendered to the organization. </a:t>
            </a:r>
          </a:p>
        </p:txBody>
      </p:sp>
    </p:spTree>
    <p:extLst>
      <p:ext uri="{BB962C8B-B14F-4D97-AF65-F5344CB8AC3E}">
        <p14:creationId xmlns="" xmlns:p14="http://schemas.microsoft.com/office/powerpoint/2010/main" val="2714716353"/>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A554090-F1DB-4A6C-9814-FBDDD46F4059}" type="slidenum">
              <a:rPr lang="en-US" smtClean="0"/>
              <a:pPr>
                <a:defRPr/>
              </a:pPr>
              <a:t>239</a:t>
            </a:fld>
            <a:endParaRPr lang="en-US"/>
          </a:p>
        </p:txBody>
      </p:sp>
      <p:sp>
        <p:nvSpPr>
          <p:cNvPr id="171011" name="Rectangle 2"/>
          <p:cNvSpPr>
            <a:spLocks noChangeArrowheads="1"/>
          </p:cNvSpPr>
          <p:nvPr/>
        </p:nvSpPr>
        <p:spPr bwMode="auto">
          <a:xfrm>
            <a:off x="533400" y="1143000"/>
            <a:ext cx="8382000" cy="48936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71500" indent="-5715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 typeface="Arial" charset="0"/>
              <a:buChar char="•"/>
            </a:pPr>
            <a:r>
              <a:rPr lang="en-US" altLang="en-US" sz="2800" dirty="0"/>
              <a:t>Compensation is fundamentally about </a:t>
            </a:r>
            <a:r>
              <a:rPr lang="en-US" altLang="en-US" sz="2800" dirty="0">
                <a:solidFill>
                  <a:srgbClr val="FF0000"/>
                </a:solidFill>
              </a:rPr>
              <a:t>balancing human resource costs </a:t>
            </a:r>
            <a:r>
              <a:rPr lang="en-US" altLang="en-US" sz="2800" dirty="0"/>
              <a:t>with the ability to attract and </a:t>
            </a:r>
            <a:r>
              <a:rPr lang="en-US" altLang="en-US" sz="2800" dirty="0">
                <a:solidFill>
                  <a:srgbClr val="FF0000"/>
                </a:solidFill>
              </a:rPr>
              <a:t>keep employees</a:t>
            </a:r>
            <a:r>
              <a:rPr lang="en-US" altLang="en-US" sz="2800" dirty="0" smtClean="0"/>
              <a:t>.</a:t>
            </a:r>
          </a:p>
          <a:p>
            <a:pPr eaLnBrk="1" hangingPunct="1">
              <a:spcBef>
                <a:spcPct val="0"/>
              </a:spcBef>
              <a:buClrTx/>
              <a:buSzTx/>
              <a:buNone/>
            </a:pPr>
            <a:endParaRPr lang="en-US" altLang="en-US" sz="2800" dirty="0" smtClean="0"/>
          </a:p>
          <a:p>
            <a:pPr eaLnBrk="1" hangingPunct="1">
              <a:spcBef>
                <a:spcPct val="0"/>
              </a:spcBef>
              <a:buClrTx/>
              <a:buSzTx/>
              <a:buFont typeface="Arial" charset="0"/>
              <a:buChar char="•"/>
            </a:pPr>
            <a:r>
              <a:rPr lang="en-US" sz="2800" dirty="0" smtClean="0"/>
              <a:t>In addition, the </a:t>
            </a:r>
            <a:r>
              <a:rPr lang="en-US" sz="2800" dirty="0" smtClean="0">
                <a:solidFill>
                  <a:srgbClr val="FF0000"/>
                </a:solidFill>
              </a:rPr>
              <a:t>compensation system </a:t>
            </a:r>
            <a:r>
              <a:rPr lang="en-US" sz="2800" dirty="0" smtClean="0"/>
              <a:t>should </a:t>
            </a:r>
            <a:r>
              <a:rPr lang="en-US" sz="2800" dirty="0" smtClean="0">
                <a:solidFill>
                  <a:srgbClr val="FF0000"/>
                </a:solidFill>
              </a:rPr>
              <a:t>support</a:t>
            </a:r>
            <a:r>
              <a:rPr lang="en-US" sz="2800" dirty="0" smtClean="0"/>
              <a:t> organizational </a:t>
            </a:r>
            <a:r>
              <a:rPr lang="en-US" sz="2800" dirty="0" smtClean="0">
                <a:solidFill>
                  <a:srgbClr val="FF0000"/>
                </a:solidFill>
              </a:rPr>
              <a:t>objectives</a:t>
            </a:r>
            <a:r>
              <a:rPr lang="en-US" sz="2800" dirty="0" smtClean="0"/>
              <a:t> and strategies.</a:t>
            </a:r>
          </a:p>
          <a:p>
            <a:pPr eaLnBrk="1" hangingPunct="1">
              <a:spcBef>
                <a:spcPct val="0"/>
              </a:spcBef>
              <a:buClrTx/>
              <a:buSzTx/>
              <a:buFont typeface="Arial" charset="0"/>
              <a:buChar char="•"/>
            </a:pPr>
            <a:endParaRPr lang="en-US" sz="2800" dirty="0" smtClean="0"/>
          </a:p>
          <a:p>
            <a:pPr lvl="0" algn="just" eaLnBrk="1" hangingPunct="1">
              <a:spcBef>
                <a:spcPct val="0"/>
              </a:spcBef>
              <a:buClrTx/>
              <a:buSzTx/>
              <a:buFont typeface="Arial" charset="0"/>
              <a:buChar char="•"/>
            </a:pPr>
            <a:r>
              <a:rPr lang="en-US" sz="2800" dirty="0" smtClean="0"/>
              <a:t>Employers must be </a:t>
            </a:r>
            <a:r>
              <a:rPr lang="en-US" sz="2800" dirty="0" smtClean="0">
                <a:solidFill>
                  <a:srgbClr val="FF0000"/>
                </a:solidFill>
              </a:rPr>
              <a:t>reasonably competitive</a:t>
            </a:r>
            <a:r>
              <a:rPr lang="en-US" sz="2800" dirty="0" smtClean="0"/>
              <a:t> with several types of </a:t>
            </a:r>
            <a:r>
              <a:rPr lang="en-US" sz="2800" dirty="0" smtClean="0">
                <a:solidFill>
                  <a:srgbClr val="FF0000"/>
                </a:solidFill>
              </a:rPr>
              <a:t>compensation</a:t>
            </a:r>
            <a:r>
              <a:rPr lang="en-US" sz="2800" dirty="0" smtClean="0"/>
              <a:t> in order to hire and keep the people they need.</a:t>
            </a:r>
          </a:p>
          <a:p>
            <a:pPr eaLnBrk="1" hangingPunct="1">
              <a:spcBef>
                <a:spcPct val="0"/>
              </a:spcBef>
              <a:buClrTx/>
              <a:buSzTx/>
              <a:buFont typeface="Arial" charset="0"/>
              <a:buChar char="•"/>
            </a:pPr>
            <a:endParaRPr lang="en-US" altLang="en-US" sz="2800" dirty="0"/>
          </a:p>
        </p:txBody>
      </p:sp>
    </p:spTree>
    <p:extLst>
      <p:ext uri="{BB962C8B-B14F-4D97-AF65-F5344CB8AC3E}">
        <p14:creationId xmlns="" xmlns:p14="http://schemas.microsoft.com/office/powerpoint/2010/main" val="2146738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28600" y="1295400"/>
            <a:ext cx="8610600" cy="49675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algn="ctr" eaLnBrk="1" hangingPunct="1">
              <a:spcBef>
                <a:spcPct val="0"/>
              </a:spcBef>
              <a:buClrTx/>
              <a:buFontTx/>
              <a:buNone/>
            </a:pPr>
            <a:r>
              <a:rPr lang="en-US" altLang="en-US" sz="2400" b="1" dirty="0"/>
              <a:t>Behavioral School (industrial Psychology)</a:t>
            </a:r>
          </a:p>
          <a:p>
            <a:r>
              <a:rPr lang="en-US" altLang="en-US" sz="2800" dirty="0">
                <a:solidFill>
                  <a:srgbClr val="FF0000"/>
                </a:solidFill>
              </a:rPr>
              <a:t>Emphasized on human relations- </a:t>
            </a:r>
            <a:r>
              <a:rPr lang="en-US" altLang="en-US" sz="2800" dirty="0"/>
              <a:t>a general term used to describe the ways in which </a:t>
            </a:r>
            <a:r>
              <a:rPr lang="en-US" altLang="en-US" sz="2800" dirty="0">
                <a:solidFill>
                  <a:schemeClr val="accent1"/>
                </a:solidFill>
              </a:rPr>
              <a:t>managers interact </a:t>
            </a:r>
            <a:r>
              <a:rPr lang="en-US" altLang="en-US" sz="2800" dirty="0"/>
              <a:t>with their subordinates- </a:t>
            </a:r>
            <a:r>
              <a:rPr lang="en-US" altLang="en-US" sz="2800" dirty="0">
                <a:solidFill>
                  <a:srgbClr val="FF0000"/>
                </a:solidFill>
              </a:rPr>
              <a:t>based on social environment of work</a:t>
            </a:r>
            <a:r>
              <a:rPr lang="en-US" altLang="en-US" sz="2800" dirty="0"/>
              <a:t>, individual and group behavior and interpersonal relationships</a:t>
            </a:r>
            <a:r>
              <a:rPr lang="en-US" altLang="en-US" sz="2800" dirty="0" smtClean="0"/>
              <a:t>.</a:t>
            </a:r>
          </a:p>
          <a:p>
            <a:endParaRPr lang="en-US" altLang="en-US" sz="2800" dirty="0"/>
          </a:p>
          <a:p>
            <a:r>
              <a:rPr lang="en-US" altLang="en-US" sz="2800" dirty="0"/>
              <a:t>It has </a:t>
            </a:r>
            <a:r>
              <a:rPr lang="en-US" altLang="en-US" sz="2800" dirty="0">
                <a:solidFill>
                  <a:srgbClr val="FF0000"/>
                </a:solidFill>
              </a:rPr>
              <a:t>provided important insights into motivation</a:t>
            </a:r>
            <a:r>
              <a:rPr lang="en-US" altLang="en-US" sz="2800" dirty="0"/>
              <a:t>, group dynamics and other interpersonal processes in organizations.</a:t>
            </a:r>
          </a:p>
          <a:p>
            <a:pPr lvl="1" eaLnBrk="1" hangingPunct="1">
              <a:spcBef>
                <a:spcPct val="0"/>
              </a:spcBef>
              <a:buClrTx/>
              <a:buFontTx/>
              <a:buNone/>
            </a:pPr>
            <a:endParaRPr lang="en-US" altLang="en-US" sz="2400" dirty="0"/>
          </a:p>
        </p:txBody>
      </p:sp>
    </p:spTree>
    <p:extLst>
      <p:ext uri="{BB962C8B-B14F-4D97-AF65-F5344CB8AC3E}">
        <p14:creationId xmlns="" xmlns:p14="http://schemas.microsoft.com/office/powerpoint/2010/main" val="333847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BC0259F-215C-47D6-BEFF-066623668221}" type="slidenum">
              <a:rPr lang="en-US" smtClean="0"/>
              <a:pPr>
                <a:defRPr/>
              </a:pPr>
              <a:t>240</a:t>
            </a:fld>
            <a:endParaRPr lang="en-US"/>
          </a:p>
        </p:txBody>
      </p:sp>
      <p:sp>
        <p:nvSpPr>
          <p:cNvPr id="3" name="Rectangle 2"/>
          <p:cNvSpPr/>
          <p:nvPr/>
        </p:nvSpPr>
        <p:spPr>
          <a:xfrm>
            <a:off x="152400" y="304800"/>
            <a:ext cx="8991600" cy="6924973"/>
          </a:xfrm>
          <a:prstGeom prst="rect">
            <a:avLst/>
          </a:prstGeom>
        </p:spPr>
        <p:txBody>
          <a:bodyPr wrap="square">
            <a:spAutoFit/>
          </a:bodyPr>
          <a:lstStyle/>
          <a:p>
            <a:pPr>
              <a:defRPr/>
            </a:pPr>
            <a:r>
              <a:rPr lang="en-US" sz="4000" b="1" dirty="0">
                <a:cs typeface="Arial" pitchFamily="34" charset="0"/>
              </a:rPr>
              <a:t>Types of compensation</a:t>
            </a:r>
            <a:r>
              <a:rPr lang="en-US" sz="4000" dirty="0">
                <a:cs typeface="Arial" pitchFamily="34" charset="0"/>
              </a:rPr>
              <a:t>.</a:t>
            </a:r>
          </a:p>
          <a:p>
            <a:pPr marL="571500" indent="-571500">
              <a:buFont typeface="Arial" panose="020B0604020202020204" pitchFamily="34" charset="0"/>
              <a:buChar char="•"/>
              <a:defRPr/>
            </a:pPr>
            <a:r>
              <a:rPr lang="en-US" sz="3200" dirty="0">
                <a:cs typeface="Arial" pitchFamily="34" charset="0"/>
              </a:rPr>
              <a:t>Compensation can be both </a:t>
            </a:r>
            <a:r>
              <a:rPr lang="en-US" sz="3200" dirty="0">
                <a:solidFill>
                  <a:srgbClr val="FF0000"/>
                </a:solidFill>
                <a:cs typeface="Arial" pitchFamily="34" charset="0"/>
              </a:rPr>
              <a:t>tangible</a:t>
            </a:r>
            <a:r>
              <a:rPr lang="en-US" sz="3200" dirty="0">
                <a:solidFill>
                  <a:srgbClr val="00FF00"/>
                </a:solidFill>
                <a:cs typeface="Arial" pitchFamily="34" charset="0"/>
              </a:rPr>
              <a:t> </a:t>
            </a:r>
            <a:r>
              <a:rPr lang="en-US" sz="3200" dirty="0">
                <a:cs typeface="Arial" pitchFamily="34" charset="0"/>
              </a:rPr>
              <a:t>and</a:t>
            </a:r>
            <a:r>
              <a:rPr lang="en-US" sz="3200" dirty="0">
                <a:solidFill>
                  <a:srgbClr val="00FF00"/>
                </a:solidFill>
                <a:cs typeface="Arial" pitchFamily="34" charset="0"/>
              </a:rPr>
              <a:t> </a:t>
            </a:r>
            <a:r>
              <a:rPr lang="en-US" sz="3200" dirty="0">
                <a:solidFill>
                  <a:srgbClr val="FF0000"/>
                </a:solidFill>
                <a:cs typeface="Arial" pitchFamily="34" charset="0"/>
              </a:rPr>
              <a:t>intangible</a:t>
            </a:r>
            <a:r>
              <a:rPr lang="en-US" sz="3200" dirty="0">
                <a:cs typeface="Arial" pitchFamily="34" charset="0"/>
              </a:rPr>
              <a:t>. Regarding tangible (financial) compensation, there are two general types: </a:t>
            </a:r>
            <a:r>
              <a:rPr lang="en-US" sz="3200" dirty="0">
                <a:solidFill>
                  <a:srgbClr val="00B0F0"/>
                </a:solidFill>
                <a:cs typeface="Arial" pitchFamily="34" charset="0"/>
              </a:rPr>
              <a:t>direct</a:t>
            </a:r>
            <a:r>
              <a:rPr lang="en-US" sz="3200" dirty="0">
                <a:solidFill>
                  <a:srgbClr val="00FF00"/>
                </a:solidFill>
                <a:cs typeface="Arial" pitchFamily="34" charset="0"/>
              </a:rPr>
              <a:t> </a:t>
            </a:r>
            <a:r>
              <a:rPr lang="en-US" sz="3200" dirty="0">
                <a:cs typeface="Arial" pitchFamily="34" charset="0"/>
              </a:rPr>
              <a:t>and</a:t>
            </a:r>
            <a:r>
              <a:rPr lang="en-US" sz="3200" dirty="0">
                <a:solidFill>
                  <a:srgbClr val="00FF00"/>
                </a:solidFill>
                <a:cs typeface="Arial" pitchFamily="34" charset="0"/>
              </a:rPr>
              <a:t> </a:t>
            </a:r>
            <a:r>
              <a:rPr lang="en-US" sz="3200" dirty="0">
                <a:solidFill>
                  <a:srgbClr val="00B0F0"/>
                </a:solidFill>
                <a:cs typeface="Arial" pitchFamily="34" charset="0"/>
              </a:rPr>
              <a:t>indirect</a:t>
            </a:r>
            <a:r>
              <a:rPr lang="en-US" sz="3200" dirty="0">
                <a:cs typeface="Arial" pitchFamily="34" charset="0"/>
              </a:rPr>
              <a:t>. </a:t>
            </a:r>
            <a:endParaRPr lang="en-US" sz="3200" dirty="0" smtClean="0">
              <a:cs typeface="Arial" pitchFamily="34" charset="0"/>
            </a:endParaRPr>
          </a:p>
          <a:p>
            <a:pPr lvl="1">
              <a:spcBef>
                <a:spcPct val="0"/>
              </a:spcBef>
              <a:buFont typeface="Arial" charset="0"/>
              <a:buChar char="•"/>
            </a:pPr>
            <a:r>
              <a:rPr lang="en-US" altLang="en-US" sz="2800" dirty="0" smtClean="0"/>
              <a:t>The most common forms of </a:t>
            </a:r>
            <a:r>
              <a:rPr lang="en-US" altLang="en-US" sz="2800" dirty="0" smtClean="0">
                <a:solidFill>
                  <a:srgbClr val="FF0000"/>
                </a:solidFill>
              </a:rPr>
              <a:t>direct</a:t>
            </a:r>
            <a:r>
              <a:rPr lang="en-US" altLang="en-US" sz="2800" dirty="0" smtClean="0"/>
              <a:t> compensation are </a:t>
            </a:r>
            <a:r>
              <a:rPr lang="en-US" altLang="en-US" sz="2800" dirty="0" smtClean="0">
                <a:solidFill>
                  <a:srgbClr val="FF0000"/>
                </a:solidFill>
              </a:rPr>
              <a:t>base pay </a:t>
            </a:r>
            <a:r>
              <a:rPr lang="en-US" altLang="en-US" sz="2800" dirty="0" smtClean="0"/>
              <a:t>and </a:t>
            </a:r>
            <a:r>
              <a:rPr lang="en-US" altLang="en-US" sz="2800" dirty="0" smtClean="0">
                <a:solidFill>
                  <a:srgbClr val="FF0000"/>
                </a:solidFill>
              </a:rPr>
              <a:t>incentives</a:t>
            </a:r>
            <a:r>
              <a:rPr lang="en-US" altLang="en-US" sz="2800" dirty="0" smtClean="0"/>
              <a:t>.</a:t>
            </a:r>
          </a:p>
          <a:p>
            <a:pPr lvl="2">
              <a:spcBef>
                <a:spcPct val="0"/>
              </a:spcBef>
              <a:buFont typeface="Arial" charset="0"/>
              <a:buChar char="•"/>
            </a:pPr>
            <a:r>
              <a:rPr lang="en-US" altLang="en-US" sz="2800" i="1" dirty="0" smtClean="0"/>
              <a:t>Base pay</a:t>
            </a:r>
            <a:r>
              <a:rPr lang="en-US" altLang="en-US" sz="2800" dirty="0" smtClean="0"/>
              <a:t> is the basic compensation an employee receives, usually as a </a:t>
            </a:r>
            <a:r>
              <a:rPr lang="en-US" altLang="en-US" sz="2800" dirty="0" smtClean="0">
                <a:solidFill>
                  <a:srgbClr val="FF0000"/>
                </a:solidFill>
              </a:rPr>
              <a:t>wage or salary</a:t>
            </a:r>
            <a:r>
              <a:rPr lang="en-US" altLang="en-US" sz="2800" dirty="0" smtClean="0"/>
              <a:t>. </a:t>
            </a:r>
          </a:p>
          <a:p>
            <a:pPr lvl="2">
              <a:spcBef>
                <a:spcPct val="0"/>
              </a:spcBef>
              <a:buFont typeface="Arial" charset="0"/>
              <a:buChar char="•"/>
            </a:pPr>
            <a:r>
              <a:rPr lang="en-US" altLang="en-US" sz="2800" dirty="0" smtClean="0"/>
              <a:t>An </a:t>
            </a:r>
            <a:r>
              <a:rPr lang="en-US" altLang="en-US" sz="2800" i="1" dirty="0" smtClean="0"/>
              <a:t>incentive</a:t>
            </a:r>
            <a:r>
              <a:rPr lang="en-US" altLang="en-US" sz="2800" dirty="0" smtClean="0"/>
              <a:t> is compensation that rewards an employee for efforts </a:t>
            </a:r>
            <a:r>
              <a:rPr lang="en-US" altLang="en-US" sz="2800" dirty="0" smtClean="0">
                <a:solidFill>
                  <a:srgbClr val="FF0000"/>
                </a:solidFill>
              </a:rPr>
              <a:t>beyond normal performance </a:t>
            </a:r>
            <a:r>
              <a:rPr lang="en-US" altLang="en-US" sz="2800" dirty="0" smtClean="0"/>
              <a:t>expectations. </a:t>
            </a:r>
          </a:p>
          <a:p>
            <a:pPr lvl="1">
              <a:spcBef>
                <a:spcPct val="0"/>
              </a:spcBef>
              <a:buFont typeface="Arial" charset="0"/>
              <a:buChar char="•"/>
            </a:pPr>
            <a:r>
              <a:rPr lang="en-US" altLang="en-US" sz="2400" dirty="0" smtClean="0"/>
              <a:t>Examples of incentives include bonuses, commissions, and profit-sharing plans.</a:t>
            </a:r>
          </a:p>
          <a:p>
            <a:pPr marL="571500" indent="-571500">
              <a:buFont typeface="Arial" panose="020B0604020202020204" pitchFamily="34" charset="0"/>
              <a:buChar char="•"/>
              <a:defRPr/>
            </a:pPr>
            <a:endParaRPr lang="en-US" sz="3200" dirty="0">
              <a:cs typeface="Arial" pitchFamily="34" charset="0"/>
            </a:endParaRPr>
          </a:p>
        </p:txBody>
      </p:sp>
    </p:spTree>
    <p:extLst>
      <p:ext uri="{BB962C8B-B14F-4D97-AF65-F5344CB8AC3E}">
        <p14:creationId xmlns="" xmlns:p14="http://schemas.microsoft.com/office/powerpoint/2010/main" val="1789239326"/>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D55E20B-4F37-4564-BD14-6F5361936056}" type="slidenum">
              <a:rPr lang="en-US" smtClean="0"/>
              <a:pPr>
                <a:defRPr/>
              </a:pPr>
              <a:t>241</a:t>
            </a:fld>
            <a:endParaRPr lang="en-US"/>
          </a:p>
        </p:txBody>
      </p:sp>
      <p:sp>
        <p:nvSpPr>
          <p:cNvPr id="174083" name="Rectangle 2"/>
          <p:cNvSpPr>
            <a:spLocks noChangeArrowheads="1"/>
          </p:cNvSpPr>
          <p:nvPr/>
        </p:nvSpPr>
        <p:spPr bwMode="auto">
          <a:xfrm>
            <a:off x="381000" y="838200"/>
            <a:ext cx="8763000" cy="5262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914400" indent="-45720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eaLnBrk="1" hangingPunct="1">
              <a:spcBef>
                <a:spcPct val="0"/>
              </a:spcBef>
              <a:buClrTx/>
              <a:buFont typeface="Arial" charset="0"/>
              <a:buChar char="•"/>
            </a:pPr>
            <a:r>
              <a:rPr lang="en-US" altLang="en-US" dirty="0"/>
              <a:t>With </a:t>
            </a:r>
            <a:r>
              <a:rPr lang="en-US" altLang="en-US" dirty="0">
                <a:solidFill>
                  <a:srgbClr val="FF0000"/>
                </a:solidFill>
              </a:rPr>
              <a:t>indirect compensation</a:t>
            </a:r>
            <a:r>
              <a:rPr lang="en-US" altLang="en-US" dirty="0"/>
              <a:t>, employees receive the tangible value of the rewards </a:t>
            </a:r>
            <a:r>
              <a:rPr lang="en-US" altLang="en-US" dirty="0">
                <a:solidFill>
                  <a:srgbClr val="FF0000"/>
                </a:solidFill>
              </a:rPr>
              <a:t>without</a:t>
            </a:r>
            <a:r>
              <a:rPr lang="en-US" altLang="en-US" dirty="0"/>
              <a:t> receiving the actual </a:t>
            </a:r>
            <a:r>
              <a:rPr lang="en-US" altLang="en-US" dirty="0">
                <a:solidFill>
                  <a:srgbClr val="FF0000"/>
                </a:solidFill>
              </a:rPr>
              <a:t>cash</a:t>
            </a:r>
            <a:r>
              <a:rPr lang="en-US" altLang="en-US" dirty="0"/>
              <a:t>. </a:t>
            </a:r>
          </a:p>
          <a:p>
            <a:pPr lvl="1" eaLnBrk="1" hangingPunct="1">
              <a:spcBef>
                <a:spcPct val="0"/>
              </a:spcBef>
              <a:buClrTx/>
              <a:buFont typeface="Arial" charset="0"/>
              <a:buChar char="•"/>
            </a:pPr>
            <a:r>
              <a:rPr lang="en-US" altLang="en-US" dirty="0"/>
              <a:t>A </a:t>
            </a:r>
            <a:r>
              <a:rPr lang="en-US" altLang="en-US" i="1" dirty="0"/>
              <a:t>benefit</a:t>
            </a:r>
            <a:r>
              <a:rPr lang="en-US" altLang="en-US" dirty="0"/>
              <a:t> is an indirect reward, such as health insurance, vacation pay, or retirement pensions, given to an employee or group of employees as a part of organizational membership</a:t>
            </a:r>
            <a:r>
              <a:rPr lang="en-US" altLang="en-US" dirty="0" smtClean="0"/>
              <a:t>.</a:t>
            </a:r>
          </a:p>
          <a:p>
            <a:pPr lvl="1" eaLnBrk="1" hangingPunct="1">
              <a:spcBef>
                <a:spcPct val="0"/>
              </a:spcBef>
              <a:buClrTx/>
              <a:buFont typeface="Arial" charset="0"/>
              <a:buChar char="•"/>
            </a:pPr>
            <a:r>
              <a:rPr lang="en-US" b="1" i="1" dirty="0" smtClean="0">
                <a:solidFill>
                  <a:srgbClr val="0070C0"/>
                </a:solidFill>
                <a:latin typeface="Book Antiqua" pitchFamily="18" charset="0"/>
              </a:rPr>
              <a:t>Benefits</a:t>
            </a:r>
            <a:r>
              <a:rPr lang="en-US" i="1" dirty="0" smtClean="0">
                <a:solidFill>
                  <a:srgbClr val="0070C0"/>
                </a:solidFill>
                <a:latin typeface="Book Antiqua" pitchFamily="18" charset="0"/>
              </a:rPr>
              <a:t> are rewards employees receive as a result of their employment and position with the organization</a:t>
            </a:r>
            <a:endParaRPr lang="en-US" altLang="en-US" dirty="0"/>
          </a:p>
          <a:p>
            <a:pPr lvl="1" eaLnBrk="1" hangingPunct="1">
              <a:spcBef>
                <a:spcPct val="0"/>
              </a:spcBef>
              <a:buClrTx/>
              <a:buFont typeface="Arial" charset="0"/>
              <a:buChar char="•"/>
            </a:pPr>
            <a:r>
              <a:rPr lang="en-US" altLang="en-US" dirty="0"/>
              <a:t>As mentioned, rewards also may be intangible. </a:t>
            </a:r>
          </a:p>
          <a:p>
            <a:pPr lvl="1" eaLnBrk="1" hangingPunct="1">
              <a:spcBef>
                <a:spcPct val="0"/>
              </a:spcBef>
              <a:buClrTx/>
              <a:buFont typeface="Wingdings" pitchFamily="2" charset="2"/>
              <a:buChar char="Ø"/>
            </a:pPr>
            <a:r>
              <a:rPr lang="en-US" altLang="en-US" dirty="0"/>
              <a:t>The praise given to an employee for completing a special project is one example.</a:t>
            </a:r>
          </a:p>
        </p:txBody>
      </p:sp>
    </p:spTree>
    <p:extLst>
      <p:ext uri="{BB962C8B-B14F-4D97-AF65-F5344CB8AC3E}">
        <p14:creationId xmlns="" xmlns:p14="http://schemas.microsoft.com/office/powerpoint/2010/main" val="2901515740"/>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98236BE-A402-4901-ADBF-F710436A2E55}" type="slidenum">
              <a:rPr lang="en-US" smtClean="0"/>
              <a:pPr>
                <a:defRPr/>
              </a:pPr>
              <a:t>242</a:t>
            </a:fld>
            <a:endParaRPr lang="en-US"/>
          </a:p>
        </p:txBody>
      </p:sp>
      <p:sp>
        <p:nvSpPr>
          <p:cNvPr id="3" name="Rectangle 2"/>
          <p:cNvSpPr/>
          <p:nvPr/>
        </p:nvSpPr>
        <p:spPr>
          <a:xfrm>
            <a:off x="152400" y="762000"/>
            <a:ext cx="8839200" cy="5693866"/>
          </a:xfrm>
          <a:prstGeom prst="rect">
            <a:avLst/>
          </a:prstGeom>
        </p:spPr>
        <p:txBody>
          <a:bodyPr wrap="square">
            <a:spAutoFit/>
          </a:bodyPr>
          <a:lstStyle/>
          <a:p>
            <a:pPr marL="914400" lvl="1" indent="-457200">
              <a:buFont typeface="Arial" panose="020B0604020202020204" pitchFamily="34" charset="0"/>
              <a:buChar char="•"/>
              <a:defRPr/>
            </a:pPr>
            <a:r>
              <a:rPr lang="en-US" sz="2800" dirty="0" smtClean="0">
                <a:cs typeface="Arial" pitchFamily="34" charset="0"/>
              </a:rPr>
              <a:t>A  </a:t>
            </a:r>
            <a:r>
              <a:rPr lang="en-US" sz="2800" dirty="0">
                <a:cs typeface="Arial" pitchFamily="34" charset="0"/>
              </a:rPr>
              <a:t>compensation program should address </a:t>
            </a:r>
            <a:r>
              <a:rPr lang="en-US" sz="2800" dirty="0">
                <a:solidFill>
                  <a:srgbClr val="FF0000"/>
                </a:solidFill>
                <a:cs typeface="Arial" pitchFamily="34" charset="0"/>
              </a:rPr>
              <a:t>three objectives:</a:t>
            </a:r>
          </a:p>
          <a:p>
            <a:pPr marL="514350" lvl="1" indent="-514350">
              <a:buFont typeface="+mj-lt"/>
              <a:buAutoNum type="arabicPeriod"/>
              <a:defRPr/>
            </a:pPr>
            <a:r>
              <a:rPr lang="en-US" sz="2800" b="1" dirty="0">
                <a:cs typeface="Arial" pitchFamily="34" charset="0"/>
              </a:rPr>
              <a:t>Legal compliance</a:t>
            </a:r>
            <a:r>
              <a:rPr lang="en-US" sz="2800" dirty="0">
                <a:cs typeface="Arial" pitchFamily="34" charset="0"/>
              </a:rPr>
              <a:t>. First the compensation program must </a:t>
            </a:r>
            <a:r>
              <a:rPr lang="en-US" sz="2800" dirty="0">
                <a:solidFill>
                  <a:srgbClr val="FF0000"/>
                </a:solidFill>
                <a:cs typeface="Arial" pitchFamily="34" charset="0"/>
              </a:rPr>
              <a:t>comply with all legal constraints </a:t>
            </a:r>
            <a:r>
              <a:rPr lang="en-US" sz="2800" dirty="0">
                <a:cs typeface="Arial" pitchFamily="34" charset="0"/>
              </a:rPr>
              <a:t>and regulations in all compensation areas in which the organization operates. </a:t>
            </a:r>
            <a:endParaRPr lang="en-US" sz="2800" dirty="0" smtClean="0">
              <a:cs typeface="Arial" pitchFamily="34" charset="0"/>
            </a:endParaRPr>
          </a:p>
          <a:p>
            <a:pPr lvl="1">
              <a:spcBef>
                <a:spcPct val="0"/>
              </a:spcBef>
              <a:buFont typeface="Arial" charset="0"/>
              <a:buChar char="•"/>
            </a:pPr>
            <a:r>
              <a:rPr lang="en-US" altLang="en-US" sz="2800" dirty="0" smtClean="0"/>
              <a:t>Numerous laws and </a:t>
            </a:r>
            <a:r>
              <a:rPr lang="en-US" altLang="en-US" sz="2800" dirty="0" smtClean="0">
                <a:solidFill>
                  <a:srgbClr val="FF0000"/>
                </a:solidFill>
              </a:rPr>
              <a:t>regulations affect pay</a:t>
            </a:r>
            <a:r>
              <a:rPr lang="en-US" altLang="en-US" sz="2800" dirty="0" smtClean="0"/>
              <a:t>, incentives, and benefits. </a:t>
            </a:r>
          </a:p>
          <a:p>
            <a:pPr lvl="1">
              <a:spcBef>
                <a:spcPct val="0"/>
              </a:spcBef>
              <a:buFont typeface="Arial" charset="0"/>
              <a:buChar char="•"/>
            </a:pPr>
            <a:r>
              <a:rPr lang="en-US" altLang="en-US" sz="2800" dirty="0" smtClean="0"/>
              <a:t>The design and implementation of compensation </a:t>
            </a:r>
            <a:r>
              <a:rPr lang="en-US" altLang="en-US" sz="2800" dirty="0" smtClean="0">
                <a:solidFill>
                  <a:srgbClr val="FF0000"/>
                </a:solidFill>
              </a:rPr>
              <a:t>programs must be built </a:t>
            </a:r>
            <a:r>
              <a:rPr lang="en-US" altLang="en-US" sz="2800" dirty="0" smtClean="0"/>
              <a:t>with the various </a:t>
            </a:r>
            <a:r>
              <a:rPr lang="en-US" altLang="en-US" sz="2800" dirty="0" smtClean="0">
                <a:solidFill>
                  <a:srgbClr val="0070C0"/>
                </a:solidFill>
              </a:rPr>
              <a:t>legal restrictions in mind.</a:t>
            </a:r>
          </a:p>
          <a:p>
            <a:pPr marL="514350" lvl="1" indent="-514350">
              <a:buFont typeface="+mj-lt"/>
              <a:buAutoNum type="arabicPeriod"/>
              <a:defRPr/>
            </a:pPr>
            <a:endParaRPr lang="en-US" sz="2800" dirty="0">
              <a:cs typeface="Arial" pitchFamily="34" charset="0"/>
            </a:endParaRPr>
          </a:p>
          <a:p>
            <a:pPr>
              <a:defRPr/>
            </a:pPr>
            <a:endParaRPr lang="en-US" sz="2800" dirty="0">
              <a:cs typeface="Arial" pitchFamily="34" charset="0"/>
            </a:endParaRPr>
          </a:p>
        </p:txBody>
      </p:sp>
    </p:spTree>
    <p:extLst>
      <p:ext uri="{BB962C8B-B14F-4D97-AF65-F5344CB8AC3E}">
        <p14:creationId xmlns="" xmlns:p14="http://schemas.microsoft.com/office/powerpoint/2010/main" val="1252886824"/>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2853AAC-0364-4015-9600-F94C3D8BB671}" type="slidenum">
              <a:rPr lang="en-US" smtClean="0"/>
              <a:pPr>
                <a:defRPr/>
              </a:pPr>
              <a:t>243</a:t>
            </a:fld>
            <a:endParaRPr lang="en-US"/>
          </a:p>
        </p:txBody>
      </p:sp>
      <p:sp>
        <p:nvSpPr>
          <p:cNvPr id="3" name="Rectangle 2"/>
          <p:cNvSpPr/>
          <p:nvPr/>
        </p:nvSpPr>
        <p:spPr>
          <a:xfrm>
            <a:off x="228600" y="685800"/>
            <a:ext cx="8686800" cy="5693866"/>
          </a:xfrm>
          <a:prstGeom prst="rect">
            <a:avLst/>
          </a:prstGeom>
        </p:spPr>
        <p:txBody>
          <a:bodyPr>
            <a:spAutoFit/>
          </a:bodyPr>
          <a:lstStyle/>
          <a:p>
            <a:pPr lvl="1">
              <a:defRPr/>
            </a:pPr>
            <a:r>
              <a:rPr lang="en-US" sz="2800" b="1" dirty="0">
                <a:cs typeface="Arial" pitchFamily="34" charset="0"/>
              </a:rPr>
              <a:t>2. Cost effectiveness</a:t>
            </a:r>
            <a:r>
              <a:rPr lang="en-US" sz="2800" dirty="0">
                <a:cs typeface="Arial" pitchFamily="34" charset="0"/>
              </a:rPr>
              <a:t>. </a:t>
            </a:r>
          </a:p>
          <a:p>
            <a:pPr marL="914400" lvl="1" indent="-457200">
              <a:buFont typeface="Arial" panose="020B0604020202020204" pitchFamily="34" charset="0"/>
              <a:buChar char="•"/>
              <a:defRPr/>
            </a:pPr>
            <a:r>
              <a:rPr lang="en-US" sz="2800" dirty="0">
                <a:cs typeface="Arial" pitchFamily="34" charset="0"/>
              </a:rPr>
              <a:t>Second, compensation must be cost-effective and </a:t>
            </a:r>
            <a:r>
              <a:rPr lang="en-US" sz="2800" dirty="0">
                <a:solidFill>
                  <a:srgbClr val="FF0000"/>
                </a:solidFill>
                <a:cs typeface="Arial" pitchFamily="34" charset="0"/>
              </a:rPr>
              <a:t>affordable for the organization</a:t>
            </a:r>
            <a:r>
              <a:rPr lang="en-US" sz="2800" dirty="0">
                <a:cs typeface="Arial" pitchFamily="34" charset="0"/>
              </a:rPr>
              <a:t>, given the competitive pressures it faces</a:t>
            </a:r>
            <a:r>
              <a:rPr lang="en-US" sz="2800" dirty="0" smtClean="0">
                <a:cs typeface="Arial" pitchFamily="34" charset="0"/>
              </a:rPr>
              <a:t>.</a:t>
            </a:r>
          </a:p>
          <a:p>
            <a:pPr marL="914400" lvl="1" indent="-457200">
              <a:buFont typeface="Arial" panose="020B0604020202020204" pitchFamily="34" charset="0"/>
              <a:buChar char="•"/>
              <a:defRPr/>
            </a:pPr>
            <a:r>
              <a:rPr lang="en-US" sz="2800" dirty="0" smtClean="0">
                <a:cs typeface="Arial" pitchFamily="34" charset="0"/>
              </a:rPr>
              <a:t> </a:t>
            </a:r>
            <a:endParaRPr lang="en-US" sz="2800" dirty="0">
              <a:cs typeface="Arial" pitchFamily="34" charset="0"/>
            </a:endParaRPr>
          </a:p>
          <a:p>
            <a:pPr marL="914400" lvl="1" indent="-457200">
              <a:buFont typeface="Arial" panose="020B0604020202020204" pitchFamily="34" charset="0"/>
              <a:buChar char="•"/>
              <a:defRPr/>
            </a:pPr>
            <a:r>
              <a:rPr lang="en-US" sz="2800" dirty="0">
                <a:cs typeface="Arial" pitchFamily="34" charset="0"/>
              </a:rPr>
              <a:t>A firm that provides compensation that is too high may have difficulty </a:t>
            </a:r>
            <a:r>
              <a:rPr lang="en-US" sz="2800" dirty="0">
                <a:solidFill>
                  <a:srgbClr val="FF0000"/>
                </a:solidFill>
                <a:cs typeface="Arial" pitchFamily="34" charset="0"/>
              </a:rPr>
              <a:t>competing with lower-paying</a:t>
            </a:r>
            <a:r>
              <a:rPr lang="en-US" sz="2800" dirty="0">
                <a:cs typeface="Arial" pitchFamily="34" charset="0"/>
              </a:rPr>
              <a:t>, more </a:t>
            </a:r>
            <a:r>
              <a:rPr lang="en-US" sz="2800" dirty="0">
                <a:solidFill>
                  <a:srgbClr val="00B0F0"/>
                </a:solidFill>
                <a:cs typeface="Arial" pitchFamily="34" charset="0"/>
              </a:rPr>
              <a:t>efficient competitors</a:t>
            </a:r>
            <a:r>
              <a:rPr lang="en-US" sz="2800" dirty="0">
                <a:cs typeface="Arial" pitchFamily="34" charset="0"/>
              </a:rPr>
              <a:t>. </a:t>
            </a:r>
            <a:endParaRPr lang="en-US" sz="2800" dirty="0" smtClean="0">
              <a:cs typeface="Arial" pitchFamily="34" charset="0"/>
            </a:endParaRPr>
          </a:p>
          <a:p>
            <a:pPr marL="914400" lvl="1" indent="-457200">
              <a:buFont typeface="Arial" panose="020B0604020202020204" pitchFamily="34" charset="0"/>
              <a:buChar char="•"/>
              <a:defRPr/>
            </a:pPr>
            <a:endParaRPr lang="en-US" sz="2800" dirty="0">
              <a:cs typeface="Arial" pitchFamily="34" charset="0"/>
            </a:endParaRPr>
          </a:p>
          <a:p>
            <a:pPr marL="914400" lvl="1" indent="-457200">
              <a:buFont typeface="Arial" panose="020B0604020202020204" pitchFamily="34" charset="0"/>
              <a:buChar char="•"/>
              <a:defRPr/>
            </a:pPr>
            <a:r>
              <a:rPr lang="en-US" sz="2800" dirty="0">
                <a:cs typeface="Arial" pitchFamily="34" charset="0"/>
              </a:rPr>
              <a:t>More and more </a:t>
            </a:r>
            <a:r>
              <a:rPr lang="en-US" sz="2800" dirty="0">
                <a:solidFill>
                  <a:srgbClr val="FF0000"/>
                </a:solidFill>
                <a:cs typeface="Arial" pitchFamily="34" charset="0"/>
              </a:rPr>
              <a:t>organizations are adapting </a:t>
            </a:r>
            <a:r>
              <a:rPr lang="en-US" sz="2800" dirty="0">
                <a:solidFill>
                  <a:srgbClr val="00B0F0"/>
                </a:solidFill>
                <a:cs typeface="Arial" pitchFamily="34" charset="0"/>
              </a:rPr>
              <a:t>variable pay programs </a:t>
            </a:r>
            <a:r>
              <a:rPr lang="en-US" sz="2800" dirty="0">
                <a:cs typeface="Arial" pitchFamily="34" charset="0"/>
              </a:rPr>
              <a:t>tied to organizational and individual performance in order to have </a:t>
            </a:r>
            <a:r>
              <a:rPr lang="en-US" sz="2800" dirty="0">
                <a:solidFill>
                  <a:srgbClr val="FF0000"/>
                </a:solidFill>
                <a:cs typeface="Arial" pitchFamily="34" charset="0"/>
              </a:rPr>
              <a:t>cost flexibility.</a:t>
            </a:r>
          </a:p>
        </p:txBody>
      </p:sp>
    </p:spTree>
    <p:extLst>
      <p:ext uri="{BB962C8B-B14F-4D97-AF65-F5344CB8AC3E}">
        <p14:creationId xmlns="" xmlns:p14="http://schemas.microsoft.com/office/powerpoint/2010/main" val="2150170056"/>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6AC009-66F1-4FA8-A421-4E123EE09649}" type="slidenum">
              <a:rPr lang="en-US" smtClean="0"/>
              <a:pPr>
                <a:defRPr/>
              </a:pPr>
              <a:t>244</a:t>
            </a:fld>
            <a:endParaRPr lang="en-US"/>
          </a:p>
        </p:txBody>
      </p:sp>
      <p:sp>
        <p:nvSpPr>
          <p:cNvPr id="3" name="Rectangle 2"/>
          <p:cNvSpPr/>
          <p:nvPr/>
        </p:nvSpPr>
        <p:spPr>
          <a:xfrm>
            <a:off x="304800" y="1676400"/>
            <a:ext cx="8610600" cy="4031873"/>
          </a:xfrm>
          <a:prstGeom prst="rect">
            <a:avLst/>
          </a:prstGeom>
        </p:spPr>
        <p:txBody>
          <a:bodyPr>
            <a:spAutoFit/>
          </a:bodyPr>
          <a:lstStyle/>
          <a:p>
            <a:pPr>
              <a:defRPr/>
            </a:pPr>
            <a:r>
              <a:rPr lang="en-US" sz="3200" b="1" dirty="0">
                <a:cs typeface="Arial" pitchFamily="34" charset="0"/>
              </a:rPr>
              <a:t>3. Equity</a:t>
            </a:r>
            <a:r>
              <a:rPr lang="en-US" sz="3200" dirty="0">
                <a:cs typeface="Arial" pitchFamily="34" charset="0"/>
              </a:rPr>
              <a:t>. People want to be </a:t>
            </a:r>
            <a:r>
              <a:rPr lang="en-US" sz="3200" dirty="0">
                <a:solidFill>
                  <a:srgbClr val="FF0000"/>
                </a:solidFill>
                <a:cs typeface="Arial" pitchFamily="34" charset="0"/>
              </a:rPr>
              <a:t>treated fairly </a:t>
            </a:r>
            <a:r>
              <a:rPr lang="en-US" sz="3200" dirty="0">
                <a:cs typeface="Arial" pitchFamily="34" charset="0"/>
              </a:rPr>
              <a:t>in all facets of compensation, including base pay, incentives, and benefits. </a:t>
            </a:r>
            <a:endParaRPr lang="en-US" sz="3200" dirty="0" smtClean="0">
              <a:cs typeface="Arial" pitchFamily="34" charset="0"/>
            </a:endParaRPr>
          </a:p>
          <a:p>
            <a:pPr>
              <a:defRPr/>
            </a:pPr>
            <a:endParaRPr lang="en-US" sz="3200" dirty="0">
              <a:cs typeface="Arial" pitchFamily="34" charset="0"/>
            </a:endParaRPr>
          </a:p>
          <a:p>
            <a:pPr marL="457200" indent="-457200">
              <a:buFont typeface="Arial" panose="020B0604020202020204" pitchFamily="34" charset="0"/>
              <a:buChar char="•"/>
              <a:defRPr/>
            </a:pPr>
            <a:r>
              <a:rPr lang="en-US" sz="3200" dirty="0">
                <a:cs typeface="Arial" pitchFamily="34" charset="0"/>
              </a:rPr>
              <a:t>This is the concept of </a:t>
            </a:r>
            <a:r>
              <a:rPr lang="en-US" sz="3200" b="1" dirty="0">
                <a:cs typeface="Arial" pitchFamily="34" charset="0"/>
              </a:rPr>
              <a:t>equity</a:t>
            </a:r>
            <a:r>
              <a:rPr lang="en-US" sz="3200" dirty="0">
                <a:cs typeface="Arial" pitchFamily="34" charset="0"/>
              </a:rPr>
              <a:t>, which is the perceived </a:t>
            </a:r>
            <a:r>
              <a:rPr lang="en-US" sz="3200" dirty="0">
                <a:solidFill>
                  <a:srgbClr val="FF0000"/>
                </a:solidFill>
                <a:cs typeface="Arial" pitchFamily="34" charset="0"/>
              </a:rPr>
              <a:t>fairness of the relation </a:t>
            </a:r>
            <a:r>
              <a:rPr lang="en-US" sz="3200" dirty="0">
                <a:cs typeface="Arial" pitchFamily="34" charset="0"/>
              </a:rPr>
              <a:t>between what a person does (inputs) and what the person receives (outcomes). </a:t>
            </a:r>
          </a:p>
        </p:txBody>
      </p:sp>
    </p:spTree>
    <p:extLst>
      <p:ext uri="{BB962C8B-B14F-4D97-AF65-F5344CB8AC3E}">
        <p14:creationId xmlns="" xmlns:p14="http://schemas.microsoft.com/office/powerpoint/2010/main" val="726112028"/>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1A8871-370E-4772-B3F7-ED651A506E09}" type="slidenum">
              <a:rPr lang="en-US" smtClean="0"/>
              <a:pPr>
                <a:defRPr/>
              </a:pPr>
              <a:t>245</a:t>
            </a:fld>
            <a:endParaRPr lang="en-US"/>
          </a:p>
        </p:txBody>
      </p:sp>
      <p:sp>
        <p:nvSpPr>
          <p:cNvPr id="3" name="Rectangle 2"/>
          <p:cNvSpPr/>
          <p:nvPr/>
        </p:nvSpPr>
        <p:spPr>
          <a:xfrm>
            <a:off x="304800" y="1219200"/>
            <a:ext cx="8839200" cy="5016758"/>
          </a:xfrm>
          <a:prstGeom prst="rect">
            <a:avLst/>
          </a:prstGeom>
        </p:spPr>
        <p:txBody>
          <a:bodyPr>
            <a:spAutoFit/>
          </a:bodyPr>
          <a:lstStyle/>
          <a:p>
            <a:pPr marL="571500" indent="-571500">
              <a:buFontTx/>
              <a:buAutoNum type="romanLcPeriod"/>
              <a:defRPr/>
            </a:pPr>
            <a:r>
              <a:rPr lang="en-US" sz="3200" b="1" dirty="0">
                <a:cs typeface="Arial" pitchFamily="34" charset="0"/>
              </a:rPr>
              <a:t>Equity within the organization</a:t>
            </a:r>
            <a:r>
              <a:rPr lang="en-US" sz="3200" dirty="0">
                <a:cs typeface="Arial" pitchFamily="34" charset="0"/>
              </a:rPr>
              <a:t>. Internally, equity means that employees receive compensation in relation to the knowledge, skills, and abilities they use in their jobs and their responsibilities and accomplishments. </a:t>
            </a:r>
            <a:endParaRPr lang="en-US" sz="3200" dirty="0" smtClean="0">
              <a:cs typeface="Arial" pitchFamily="34" charset="0"/>
            </a:endParaRPr>
          </a:p>
          <a:p>
            <a:pPr marL="571500" indent="-571500">
              <a:buFontTx/>
              <a:buAutoNum type="romanLcPeriod"/>
              <a:defRPr/>
            </a:pPr>
            <a:endParaRPr lang="en-US" sz="3200" dirty="0">
              <a:cs typeface="Arial" pitchFamily="34" charset="0"/>
            </a:endParaRPr>
          </a:p>
          <a:p>
            <a:pPr marL="457200" indent="-457200">
              <a:buFont typeface="Arial" panose="020B0604020202020204" pitchFamily="34" charset="0"/>
              <a:buChar char="•"/>
              <a:defRPr/>
            </a:pPr>
            <a:r>
              <a:rPr lang="en-US" sz="3200" dirty="0">
                <a:cs typeface="Arial" pitchFamily="34" charset="0"/>
              </a:rPr>
              <a:t>To monitor </a:t>
            </a:r>
            <a:r>
              <a:rPr lang="en-US" sz="3200" dirty="0">
                <a:solidFill>
                  <a:srgbClr val="FF0000"/>
                </a:solidFill>
                <a:cs typeface="Arial" pitchFamily="34" charset="0"/>
              </a:rPr>
              <a:t>internal equity</a:t>
            </a:r>
            <a:r>
              <a:rPr lang="en-US" sz="3200" dirty="0">
                <a:cs typeface="Arial" pitchFamily="34" charset="0"/>
              </a:rPr>
              <a:t>, organizations use job evaluation systems to </a:t>
            </a:r>
            <a:r>
              <a:rPr lang="en-US" sz="3200" dirty="0">
                <a:solidFill>
                  <a:srgbClr val="FF0000"/>
                </a:solidFill>
                <a:cs typeface="Arial" pitchFamily="34" charset="0"/>
              </a:rPr>
              <a:t>evaluate the relative difficulty of jobs </a:t>
            </a:r>
            <a:r>
              <a:rPr lang="en-US" sz="3200" dirty="0">
                <a:cs typeface="Arial" pitchFamily="34" charset="0"/>
              </a:rPr>
              <a:t>across departments and organizational levels.</a:t>
            </a:r>
          </a:p>
        </p:txBody>
      </p:sp>
    </p:spTree>
    <p:extLst>
      <p:ext uri="{BB962C8B-B14F-4D97-AF65-F5344CB8AC3E}">
        <p14:creationId xmlns="" xmlns:p14="http://schemas.microsoft.com/office/powerpoint/2010/main" val="3694001444"/>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A7E1576-1495-4AC5-98E9-B48D32CB8542}" type="slidenum">
              <a:rPr lang="en-US" smtClean="0"/>
              <a:pPr>
                <a:defRPr/>
              </a:pPr>
              <a:t>246</a:t>
            </a:fld>
            <a:endParaRPr lang="en-US"/>
          </a:p>
        </p:txBody>
      </p:sp>
      <p:sp>
        <p:nvSpPr>
          <p:cNvPr id="3" name="Rectangle 2"/>
          <p:cNvSpPr/>
          <p:nvPr/>
        </p:nvSpPr>
        <p:spPr>
          <a:xfrm>
            <a:off x="76200" y="457200"/>
            <a:ext cx="8991600" cy="6124754"/>
          </a:xfrm>
          <a:prstGeom prst="rect">
            <a:avLst/>
          </a:prstGeom>
        </p:spPr>
        <p:txBody>
          <a:bodyPr wrap="square">
            <a:spAutoFit/>
          </a:bodyPr>
          <a:lstStyle/>
          <a:p>
            <a:pPr>
              <a:defRPr/>
            </a:pPr>
            <a:r>
              <a:rPr lang="en-US" sz="2800" b="1" dirty="0">
                <a:cs typeface="Arial" pitchFamily="34" charset="0"/>
              </a:rPr>
              <a:t>ii. Equity with other organizations</a:t>
            </a:r>
            <a:r>
              <a:rPr lang="en-US" sz="2800" dirty="0">
                <a:cs typeface="Arial" pitchFamily="34" charset="0"/>
              </a:rPr>
              <a:t>. </a:t>
            </a:r>
            <a:r>
              <a:rPr lang="en-US" sz="2800" dirty="0">
                <a:solidFill>
                  <a:srgbClr val="FF0000"/>
                </a:solidFill>
                <a:cs typeface="Arial" pitchFamily="34" charset="0"/>
              </a:rPr>
              <a:t>Externally</a:t>
            </a:r>
            <a:r>
              <a:rPr lang="en-US" sz="2800" dirty="0">
                <a:cs typeface="Arial" pitchFamily="34" charset="0"/>
              </a:rPr>
              <a:t>, the organization must </a:t>
            </a:r>
            <a:r>
              <a:rPr lang="en-US" sz="2800" dirty="0">
                <a:solidFill>
                  <a:srgbClr val="FF0000"/>
                </a:solidFill>
                <a:cs typeface="Arial" pitchFamily="34" charset="0"/>
              </a:rPr>
              <a:t>provide compensation </a:t>
            </a:r>
            <a:r>
              <a:rPr lang="en-US" sz="2800" dirty="0">
                <a:cs typeface="Arial" pitchFamily="34" charset="0"/>
              </a:rPr>
              <a:t>that is seen as equitable in relation to the compensation provided to employees </a:t>
            </a:r>
            <a:r>
              <a:rPr lang="en-US" sz="2800" dirty="0">
                <a:solidFill>
                  <a:srgbClr val="FF0000"/>
                </a:solidFill>
                <a:cs typeface="Arial" pitchFamily="34" charset="0"/>
              </a:rPr>
              <a:t>performing similar jobs in other organizations. </a:t>
            </a:r>
          </a:p>
          <a:p>
            <a:pPr marL="457200" indent="-457200">
              <a:buFont typeface="Arial" panose="020B0604020202020204" pitchFamily="34" charset="0"/>
              <a:buChar char="•"/>
              <a:defRPr/>
            </a:pPr>
            <a:r>
              <a:rPr lang="en-US" sz="2800" dirty="0">
                <a:cs typeface="Arial" pitchFamily="34" charset="0"/>
              </a:rPr>
              <a:t>If an employer </a:t>
            </a:r>
            <a:r>
              <a:rPr lang="en-US" sz="2800" dirty="0">
                <a:solidFill>
                  <a:srgbClr val="FF0000"/>
                </a:solidFill>
                <a:cs typeface="Arial" pitchFamily="34" charset="0"/>
              </a:rPr>
              <a:t>does not provide </a:t>
            </a:r>
            <a:r>
              <a:rPr lang="en-US" sz="2800" dirty="0">
                <a:cs typeface="Arial" pitchFamily="34" charset="0"/>
              </a:rPr>
              <a:t>compensation that is viewed as </a:t>
            </a:r>
            <a:r>
              <a:rPr lang="en-US" sz="2800" dirty="0">
                <a:solidFill>
                  <a:srgbClr val="FF0000"/>
                </a:solidFill>
                <a:cs typeface="Arial" pitchFamily="34" charset="0"/>
              </a:rPr>
              <a:t>fair</a:t>
            </a:r>
            <a:r>
              <a:rPr lang="en-US" sz="2800" dirty="0">
                <a:cs typeface="Arial" pitchFamily="34" charset="0"/>
              </a:rPr>
              <a:t> by its employees, that organization may </a:t>
            </a:r>
            <a:r>
              <a:rPr lang="en-US" sz="2800" dirty="0" smtClean="0">
                <a:cs typeface="Arial" pitchFamily="34" charset="0"/>
              </a:rPr>
              <a:t>have:</a:t>
            </a:r>
          </a:p>
          <a:p>
            <a:pPr marL="457200" indent="-457200">
              <a:buFont typeface="Arial" panose="020B0604020202020204" pitchFamily="34" charset="0"/>
              <a:buChar char="•"/>
              <a:defRPr/>
            </a:pPr>
            <a:r>
              <a:rPr lang="en-US" sz="2800" dirty="0" smtClean="0">
                <a:cs typeface="Arial" pitchFamily="34" charset="0"/>
              </a:rPr>
              <a:t> </a:t>
            </a:r>
            <a:r>
              <a:rPr lang="en-US" sz="2800" dirty="0">
                <a:cs typeface="Arial" pitchFamily="34" charset="0"/>
              </a:rPr>
              <a:t>higher turnover of employees, </a:t>
            </a:r>
            <a:endParaRPr lang="en-US" sz="2800" dirty="0" smtClean="0">
              <a:cs typeface="Arial" pitchFamily="34" charset="0"/>
            </a:endParaRPr>
          </a:p>
          <a:p>
            <a:pPr marL="457200" indent="-457200">
              <a:buFont typeface="Arial" panose="020B0604020202020204" pitchFamily="34" charset="0"/>
              <a:buChar char="•"/>
              <a:defRPr/>
            </a:pPr>
            <a:r>
              <a:rPr lang="en-US" sz="2800" dirty="0" smtClean="0">
                <a:cs typeface="Arial" pitchFamily="34" charset="0"/>
              </a:rPr>
              <a:t>difficulty in recruiting </a:t>
            </a:r>
            <a:r>
              <a:rPr lang="en-US" sz="2800" dirty="0">
                <a:cs typeface="Arial" pitchFamily="34" charset="0"/>
              </a:rPr>
              <a:t>qualified and </a:t>
            </a:r>
            <a:r>
              <a:rPr lang="en-US" sz="2800" dirty="0" smtClean="0">
                <a:cs typeface="Arial" pitchFamily="34" charset="0"/>
              </a:rPr>
              <a:t>skilled employees</a:t>
            </a:r>
          </a:p>
          <a:p>
            <a:pPr marL="457200" indent="-457200">
              <a:buFont typeface="Arial" panose="020B0604020202020204" pitchFamily="34" charset="0"/>
              <a:buChar char="•"/>
              <a:defRPr/>
            </a:pPr>
            <a:r>
              <a:rPr lang="en-US" sz="2800" dirty="0" smtClean="0">
                <a:cs typeface="Arial" pitchFamily="34" charset="0"/>
              </a:rPr>
              <a:t> </a:t>
            </a:r>
            <a:r>
              <a:rPr lang="en-US" sz="2800" dirty="0">
                <a:cs typeface="Arial" pitchFamily="34" charset="0"/>
              </a:rPr>
              <a:t>attract and retain individuals with </a:t>
            </a:r>
            <a:r>
              <a:rPr lang="en-US" sz="2800" dirty="0">
                <a:solidFill>
                  <a:srgbClr val="FF0000"/>
                </a:solidFill>
                <a:cs typeface="Arial" pitchFamily="34" charset="0"/>
              </a:rPr>
              <a:t>less knowledge</a:t>
            </a:r>
            <a:r>
              <a:rPr lang="en-US" sz="2800" dirty="0">
                <a:cs typeface="Arial" pitchFamily="34" charset="0"/>
              </a:rPr>
              <a:t>, skills, and abilities, resulting in lower overall organizational productivity. Organizations track external equity by </a:t>
            </a:r>
            <a:r>
              <a:rPr lang="en-US" sz="2800" dirty="0">
                <a:solidFill>
                  <a:srgbClr val="FF0000"/>
                </a:solidFill>
                <a:cs typeface="Arial" pitchFamily="34" charset="0"/>
              </a:rPr>
              <a:t>using pay surveys</a:t>
            </a:r>
          </a:p>
        </p:txBody>
      </p:sp>
    </p:spTree>
    <p:extLst>
      <p:ext uri="{BB962C8B-B14F-4D97-AF65-F5344CB8AC3E}">
        <p14:creationId xmlns="" xmlns:p14="http://schemas.microsoft.com/office/powerpoint/2010/main" val="3369272595"/>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493C764-FD7E-4FBA-9301-938D2CE868B0}" type="slidenum">
              <a:rPr lang="en-US" smtClean="0"/>
              <a:pPr>
                <a:defRPr/>
              </a:pPr>
              <a:t>247</a:t>
            </a:fld>
            <a:endParaRPr lang="en-US"/>
          </a:p>
        </p:txBody>
      </p:sp>
      <p:sp>
        <p:nvSpPr>
          <p:cNvPr id="3" name="Rectangle 2"/>
          <p:cNvSpPr/>
          <p:nvPr/>
        </p:nvSpPr>
        <p:spPr>
          <a:xfrm>
            <a:off x="152400" y="609600"/>
            <a:ext cx="8839200" cy="6186309"/>
          </a:xfrm>
          <a:prstGeom prst="rect">
            <a:avLst/>
          </a:prstGeom>
        </p:spPr>
        <p:txBody>
          <a:bodyPr wrap="square">
            <a:spAutoFit/>
          </a:bodyPr>
          <a:lstStyle/>
          <a:p>
            <a:pPr>
              <a:defRPr/>
            </a:pPr>
            <a:r>
              <a:rPr lang="en-US" sz="3200" b="1" dirty="0">
                <a:cs typeface="Arial" pitchFamily="34" charset="0"/>
              </a:rPr>
              <a:t>Wage and Salary Administration</a:t>
            </a:r>
          </a:p>
          <a:p>
            <a:pPr marL="457200" indent="-457200">
              <a:buFont typeface="Arial" panose="020B0604020202020204" pitchFamily="34" charset="0"/>
              <a:buChar char="•"/>
              <a:defRPr/>
            </a:pPr>
            <a:r>
              <a:rPr lang="en-US" sz="2800" dirty="0">
                <a:cs typeface="Arial" pitchFamily="34" charset="0"/>
              </a:rPr>
              <a:t>The </a:t>
            </a:r>
            <a:r>
              <a:rPr lang="en-US" sz="2800" dirty="0">
                <a:solidFill>
                  <a:srgbClr val="FF0000"/>
                </a:solidFill>
                <a:cs typeface="Arial" pitchFamily="34" charset="0"/>
              </a:rPr>
              <a:t>development</a:t>
            </a:r>
            <a:r>
              <a:rPr lang="en-US" sz="2800" dirty="0">
                <a:cs typeface="Arial" pitchFamily="34" charset="0"/>
              </a:rPr>
              <a:t>, implementation, and ongoing maintenance of a base </a:t>
            </a:r>
            <a:r>
              <a:rPr lang="en-US" sz="2800" dirty="0">
                <a:solidFill>
                  <a:srgbClr val="FF0000"/>
                </a:solidFill>
                <a:cs typeface="Arial" pitchFamily="34" charset="0"/>
              </a:rPr>
              <a:t>pay system </a:t>
            </a:r>
            <a:r>
              <a:rPr lang="en-US" sz="2800" dirty="0">
                <a:cs typeface="Arial" pitchFamily="34" charset="0"/>
              </a:rPr>
              <a:t>usually is described as wage and salary administration. </a:t>
            </a:r>
          </a:p>
          <a:p>
            <a:pPr marL="457200" indent="-457200">
              <a:buFont typeface="Arial" panose="020B0604020202020204" pitchFamily="34" charset="0"/>
              <a:buChar char="•"/>
              <a:defRPr/>
            </a:pPr>
            <a:r>
              <a:rPr lang="en-US" sz="2800" dirty="0">
                <a:cs typeface="Arial" pitchFamily="34" charset="0"/>
              </a:rPr>
              <a:t>The </a:t>
            </a:r>
            <a:r>
              <a:rPr lang="en-US" sz="2800" dirty="0">
                <a:solidFill>
                  <a:srgbClr val="FF0000"/>
                </a:solidFill>
                <a:cs typeface="Arial" pitchFamily="34" charset="0"/>
              </a:rPr>
              <a:t>purpose of wage </a:t>
            </a:r>
            <a:r>
              <a:rPr lang="en-US" sz="2800" dirty="0">
                <a:cs typeface="Arial" pitchFamily="34" charset="0"/>
              </a:rPr>
              <a:t>and salary administration is to </a:t>
            </a:r>
            <a:r>
              <a:rPr lang="en-US" sz="2800" dirty="0">
                <a:solidFill>
                  <a:srgbClr val="FF0000"/>
                </a:solidFill>
                <a:cs typeface="Arial" pitchFamily="34" charset="0"/>
              </a:rPr>
              <a:t>provide pay </a:t>
            </a:r>
            <a:r>
              <a:rPr lang="en-US" sz="2800" dirty="0">
                <a:cs typeface="Arial" pitchFamily="34" charset="0"/>
              </a:rPr>
              <a:t>that is both </a:t>
            </a:r>
            <a:r>
              <a:rPr lang="en-US" sz="2800" dirty="0">
                <a:solidFill>
                  <a:srgbClr val="0070C0"/>
                </a:solidFill>
                <a:cs typeface="Arial" pitchFamily="34" charset="0"/>
              </a:rPr>
              <a:t>competitive</a:t>
            </a:r>
            <a:r>
              <a:rPr lang="en-US" sz="2800" dirty="0">
                <a:cs typeface="Arial" pitchFamily="34" charset="0"/>
              </a:rPr>
              <a:t> and </a:t>
            </a:r>
            <a:r>
              <a:rPr lang="en-US" sz="2800" dirty="0">
                <a:solidFill>
                  <a:srgbClr val="0070C0"/>
                </a:solidFill>
                <a:cs typeface="Arial" pitchFamily="34" charset="0"/>
              </a:rPr>
              <a:t>equitable</a:t>
            </a:r>
            <a:r>
              <a:rPr lang="en-US" sz="2800" dirty="0">
                <a:cs typeface="Arial" pitchFamily="34" charset="0"/>
              </a:rPr>
              <a:t>. </a:t>
            </a:r>
          </a:p>
          <a:p>
            <a:pPr marL="457200" indent="-457200">
              <a:buFont typeface="Arial" panose="020B0604020202020204" pitchFamily="34" charset="0"/>
              <a:buChar char="•"/>
              <a:defRPr/>
            </a:pPr>
            <a:r>
              <a:rPr lang="en-US" sz="2800" dirty="0">
                <a:cs typeface="Arial" pitchFamily="34" charset="0"/>
              </a:rPr>
              <a:t>Underlying the administered activities are </a:t>
            </a:r>
            <a:r>
              <a:rPr lang="en-US" sz="2800" dirty="0">
                <a:solidFill>
                  <a:srgbClr val="FF0000"/>
                </a:solidFill>
                <a:cs typeface="Arial" pitchFamily="34" charset="0"/>
              </a:rPr>
              <a:t>pay policies</a:t>
            </a:r>
            <a:r>
              <a:rPr lang="en-US" sz="2800" dirty="0">
                <a:cs typeface="Arial" pitchFamily="34" charset="0"/>
              </a:rPr>
              <a:t> that set the </a:t>
            </a:r>
            <a:r>
              <a:rPr lang="en-US" sz="2800" dirty="0">
                <a:solidFill>
                  <a:srgbClr val="FF0000"/>
                </a:solidFill>
                <a:cs typeface="Arial" pitchFamily="34" charset="0"/>
              </a:rPr>
              <a:t>overall direction </a:t>
            </a:r>
            <a:r>
              <a:rPr lang="en-US" sz="2800" dirty="0">
                <a:cs typeface="Arial" pitchFamily="34" charset="0"/>
              </a:rPr>
              <a:t>of pay within the organization</a:t>
            </a:r>
            <a:r>
              <a:rPr lang="en-US" sz="2800" dirty="0" smtClean="0">
                <a:cs typeface="Arial" pitchFamily="34" charset="0"/>
              </a:rPr>
              <a:t>.</a:t>
            </a:r>
          </a:p>
          <a:p>
            <a:pPr marL="457200" indent="-457200">
              <a:buFont typeface="Arial" panose="020B0604020202020204" pitchFamily="34" charset="0"/>
              <a:buChar char="•"/>
              <a:defRPr/>
            </a:pPr>
            <a:r>
              <a:rPr lang="en-US" sz="2800" dirty="0" smtClean="0">
                <a:cs typeface="Arial" pitchFamily="34" charset="0"/>
              </a:rPr>
              <a:t>Organizations must develop </a:t>
            </a:r>
            <a:r>
              <a:rPr lang="en-US" sz="2800" dirty="0" smtClean="0">
                <a:solidFill>
                  <a:srgbClr val="FF0000"/>
                </a:solidFill>
                <a:cs typeface="Arial" pitchFamily="34" charset="0"/>
              </a:rPr>
              <a:t>uniform policies </a:t>
            </a:r>
            <a:r>
              <a:rPr lang="en-US" sz="2800" dirty="0" smtClean="0">
                <a:cs typeface="Arial" pitchFamily="34" charset="0"/>
              </a:rPr>
              <a:t>as general </a:t>
            </a:r>
            <a:r>
              <a:rPr lang="en-US" sz="2800" dirty="0" smtClean="0">
                <a:solidFill>
                  <a:srgbClr val="FF0000"/>
                </a:solidFill>
                <a:cs typeface="Arial" pitchFamily="34" charset="0"/>
              </a:rPr>
              <a:t>guidelines to govern </a:t>
            </a:r>
            <a:r>
              <a:rPr lang="en-US" sz="2800" dirty="0" smtClean="0">
                <a:cs typeface="Arial" pitchFamily="34" charset="0"/>
              </a:rPr>
              <a:t>and coordination pay systems. </a:t>
            </a:r>
          </a:p>
          <a:p>
            <a:pPr marL="457200" indent="-457200">
              <a:buFont typeface="Arial" panose="020B0604020202020204" pitchFamily="34" charset="0"/>
              <a:buChar char="•"/>
              <a:defRPr/>
            </a:pPr>
            <a:endParaRPr lang="en-US" sz="2800" dirty="0">
              <a:cs typeface="Arial" pitchFamily="34" charset="0"/>
            </a:endParaRPr>
          </a:p>
          <a:p>
            <a:pPr>
              <a:defRPr/>
            </a:pPr>
            <a:endParaRPr lang="en-US" sz="2800" dirty="0">
              <a:cs typeface="Arial" pitchFamily="34" charset="0"/>
            </a:endParaRPr>
          </a:p>
        </p:txBody>
      </p:sp>
    </p:spTree>
    <p:extLst>
      <p:ext uri="{BB962C8B-B14F-4D97-AF65-F5344CB8AC3E}">
        <p14:creationId xmlns="" xmlns:p14="http://schemas.microsoft.com/office/powerpoint/2010/main" val="1590373087"/>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ED2B13C-3566-4B1B-BF98-E741137A4A16}" type="slidenum">
              <a:rPr lang="en-US" smtClean="0"/>
              <a:pPr>
                <a:defRPr/>
              </a:pPr>
              <a:t>248</a:t>
            </a:fld>
            <a:endParaRPr lang="en-US"/>
          </a:p>
        </p:txBody>
      </p:sp>
      <p:sp>
        <p:nvSpPr>
          <p:cNvPr id="3" name="Rectangle 2"/>
          <p:cNvSpPr/>
          <p:nvPr/>
        </p:nvSpPr>
        <p:spPr>
          <a:xfrm>
            <a:off x="171450" y="642938"/>
            <a:ext cx="8763000" cy="5509200"/>
          </a:xfrm>
          <a:prstGeom prst="rect">
            <a:avLst/>
          </a:prstGeom>
        </p:spPr>
        <p:txBody>
          <a:bodyPr>
            <a:spAutoFit/>
          </a:bodyPr>
          <a:lstStyle/>
          <a:p>
            <a:pPr lvl="1">
              <a:defRPr/>
            </a:pPr>
            <a:r>
              <a:rPr lang="en-US" sz="3200" b="1" dirty="0">
                <a:cs typeface="Arial" pitchFamily="34" charset="0"/>
              </a:rPr>
              <a:t>Market competitiveness</a:t>
            </a:r>
            <a:r>
              <a:rPr lang="en-US" sz="3200" dirty="0">
                <a:cs typeface="Arial" pitchFamily="34" charset="0"/>
              </a:rPr>
              <a:t>. </a:t>
            </a:r>
          </a:p>
          <a:p>
            <a:pPr marL="914400" lvl="1" indent="-457200">
              <a:buFont typeface="Arial" panose="020B0604020202020204" pitchFamily="34" charset="0"/>
              <a:buChar char="•"/>
              <a:defRPr/>
            </a:pPr>
            <a:r>
              <a:rPr lang="en-US" sz="3200" dirty="0">
                <a:cs typeface="Arial" pitchFamily="34" charset="0"/>
              </a:rPr>
              <a:t>A major policy decision must be made about the </a:t>
            </a:r>
            <a:r>
              <a:rPr lang="en-US" sz="3200" dirty="0">
                <a:solidFill>
                  <a:srgbClr val="FF0000"/>
                </a:solidFill>
                <a:cs typeface="Arial" pitchFamily="34" charset="0"/>
              </a:rPr>
              <a:t>comparative level of pay </a:t>
            </a:r>
            <a:r>
              <a:rPr lang="en-US" sz="3200" dirty="0">
                <a:cs typeface="Arial" pitchFamily="34" charset="0"/>
              </a:rPr>
              <a:t>the organization wants to maintain.</a:t>
            </a:r>
          </a:p>
          <a:p>
            <a:pPr marL="914400" lvl="1" indent="-457200">
              <a:buFont typeface="Arial" panose="020B0604020202020204" pitchFamily="34" charset="0"/>
              <a:buChar char="•"/>
              <a:defRPr/>
            </a:pPr>
            <a:r>
              <a:rPr lang="en-US" sz="3200" dirty="0">
                <a:cs typeface="Arial" pitchFamily="34" charset="0"/>
              </a:rPr>
              <a:t>Specifically, an employer must identify how competitive it wishes to be in the market for employees.</a:t>
            </a:r>
          </a:p>
          <a:p>
            <a:pPr marL="914400" lvl="1" indent="-457200">
              <a:buFont typeface="Arial" panose="020B0604020202020204" pitchFamily="34" charset="0"/>
              <a:buChar char="•"/>
              <a:defRPr/>
            </a:pPr>
            <a:r>
              <a:rPr lang="en-US" sz="3200" dirty="0">
                <a:cs typeface="Arial" pitchFamily="34" charset="0"/>
              </a:rPr>
              <a:t>Organizations usually want to “pay market” – that is, to </a:t>
            </a:r>
            <a:r>
              <a:rPr lang="en-US" sz="3200" i="1" dirty="0">
                <a:cs typeface="Arial" pitchFamily="34" charset="0"/>
              </a:rPr>
              <a:t>match</a:t>
            </a:r>
            <a:r>
              <a:rPr lang="en-US" sz="3200" dirty="0">
                <a:cs typeface="Arial" pitchFamily="34" charset="0"/>
              </a:rPr>
              <a:t> the “</a:t>
            </a:r>
            <a:r>
              <a:rPr lang="en-US" sz="3200" dirty="0">
                <a:solidFill>
                  <a:srgbClr val="FF0000"/>
                </a:solidFill>
                <a:cs typeface="Arial" pitchFamily="34" charset="0"/>
              </a:rPr>
              <a:t>going rates</a:t>
            </a:r>
            <a:r>
              <a:rPr lang="en-US" sz="3200" dirty="0">
                <a:cs typeface="Arial" pitchFamily="34" charset="0"/>
              </a:rPr>
              <a:t>” paid to employees by competitive organizations in order to </a:t>
            </a:r>
            <a:r>
              <a:rPr lang="en-US" sz="3200" dirty="0">
                <a:solidFill>
                  <a:srgbClr val="FF0000"/>
                </a:solidFill>
                <a:cs typeface="Arial" pitchFamily="34" charset="0"/>
              </a:rPr>
              <a:t>ensure external equity</a:t>
            </a:r>
            <a:r>
              <a:rPr lang="en-US" sz="3200" dirty="0">
                <a:cs typeface="Arial" pitchFamily="34" charset="0"/>
              </a:rPr>
              <a:t>.</a:t>
            </a:r>
          </a:p>
        </p:txBody>
      </p:sp>
      <p:sp>
        <p:nvSpPr>
          <p:cNvPr id="185348" name="Text Box 18"/>
          <p:cNvSpPr txBox="1">
            <a:spLocks noChangeArrowheads="1"/>
          </p:cNvSpPr>
          <p:nvPr/>
        </p:nvSpPr>
        <p:spPr bwMode="auto">
          <a:xfrm>
            <a:off x="152400" y="93663"/>
            <a:ext cx="87630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3000" b="1" dirty="0" err="1"/>
              <a:t>Contd</a:t>
            </a:r>
            <a:r>
              <a:rPr lang="en-US" altLang="en-US" sz="3000" b="1" dirty="0"/>
              <a:t>….policy</a:t>
            </a:r>
          </a:p>
        </p:txBody>
      </p:sp>
    </p:spTree>
    <p:extLst>
      <p:ext uri="{BB962C8B-B14F-4D97-AF65-F5344CB8AC3E}">
        <p14:creationId xmlns="" xmlns:p14="http://schemas.microsoft.com/office/powerpoint/2010/main" val="2966944371"/>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514E065-6DCA-462A-AF90-7A7E3A2B9D24}" type="slidenum">
              <a:rPr lang="en-US" smtClean="0"/>
              <a:pPr>
                <a:defRPr/>
              </a:pPr>
              <a:t>249</a:t>
            </a:fld>
            <a:endParaRPr lang="en-US"/>
          </a:p>
        </p:txBody>
      </p:sp>
      <p:sp>
        <p:nvSpPr>
          <p:cNvPr id="186371" name="Text Box 18"/>
          <p:cNvSpPr txBox="1">
            <a:spLocks noChangeArrowheads="1"/>
          </p:cNvSpPr>
          <p:nvPr/>
        </p:nvSpPr>
        <p:spPr bwMode="auto">
          <a:xfrm>
            <a:off x="168275" y="373063"/>
            <a:ext cx="87630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3000" b="1" dirty="0" err="1"/>
              <a:t>Contd</a:t>
            </a:r>
            <a:r>
              <a:rPr lang="en-US" altLang="en-US" sz="3000" b="1" dirty="0"/>
              <a:t>….market</a:t>
            </a:r>
          </a:p>
        </p:txBody>
      </p:sp>
      <p:sp>
        <p:nvSpPr>
          <p:cNvPr id="186372" name="Rectangle 3"/>
          <p:cNvSpPr>
            <a:spLocks noChangeArrowheads="1"/>
          </p:cNvSpPr>
          <p:nvPr/>
        </p:nvSpPr>
        <p:spPr bwMode="auto">
          <a:xfrm>
            <a:off x="179388" y="838200"/>
            <a:ext cx="8763000" cy="5632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485900" indent="-5715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2" eaLnBrk="1" hangingPunct="1">
              <a:spcBef>
                <a:spcPct val="0"/>
              </a:spcBef>
              <a:buClrTx/>
              <a:buFont typeface="Arial" charset="0"/>
              <a:buChar char="•"/>
            </a:pPr>
            <a:r>
              <a:rPr lang="en-US" altLang="en-US" sz="3600" dirty="0"/>
              <a:t>Some organizations choose to </a:t>
            </a:r>
            <a:r>
              <a:rPr lang="en-US" altLang="en-US" sz="3600" i="1" dirty="0"/>
              <a:t>lead</a:t>
            </a:r>
            <a:r>
              <a:rPr lang="en-US" altLang="en-US" sz="3600" dirty="0"/>
              <a:t> the market by </a:t>
            </a:r>
            <a:r>
              <a:rPr lang="en-US" altLang="en-US" sz="3600" dirty="0">
                <a:solidFill>
                  <a:srgbClr val="FF0000"/>
                </a:solidFill>
              </a:rPr>
              <a:t>paying above market rates. </a:t>
            </a:r>
            <a:endParaRPr lang="en-US" altLang="en-US" sz="3600" dirty="0" smtClean="0">
              <a:solidFill>
                <a:srgbClr val="FF0000"/>
              </a:solidFill>
            </a:endParaRPr>
          </a:p>
          <a:p>
            <a:pPr lvl="2" eaLnBrk="1" hangingPunct="1">
              <a:spcBef>
                <a:spcPct val="0"/>
              </a:spcBef>
              <a:buClrTx/>
              <a:buFont typeface="Arial" charset="0"/>
              <a:buChar char="•"/>
            </a:pPr>
            <a:endParaRPr lang="en-US" altLang="en-US" sz="3600" dirty="0"/>
          </a:p>
          <a:p>
            <a:pPr lvl="2" eaLnBrk="1" hangingPunct="1">
              <a:spcBef>
                <a:spcPct val="0"/>
              </a:spcBef>
              <a:buClrTx/>
              <a:buFont typeface="Arial" charset="0"/>
              <a:buChar char="•"/>
            </a:pPr>
            <a:r>
              <a:rPr lang="en-US" altLang="en-US" sz="3600" dirty="0"/>
              <a:t>This policy aids in </a:t>
            </a:r>
            <a:r>
              <a:rPr lang="en-US" altLang="en-US" sz="3600" dirty="0">
                <a:solidFill>
                  <a:srgbClr val="FF0000"/>
                </a:solidFill>
              </a:rPr>
              <a:t>attracting</a:t>
            </a:r>
            <a:r>
              <a:rPr lang="en-US" altLang="en-US" sz="3600" dirty="0"/>
              <a:t> and </a:t>
            </a:r>
            <a:r>
              <a:rPr lang="en-US" altLang="en-US" sz="3600" dirty="0">
                <a:solidFill>
                  <a:srgbClr val="FF0000"/>
                </a:solidFill>
              </a:rPr>
              <a:t>retaining</a:t>
            </a:r>
            <a:r>
              <a:rPr lang="en-US" altLang="en-US" sz="3600" dirty="0"/>
              <a:t> employees</a:t>
            </a:r>
            <a:r>
              <a:rPr lang="en-US" altLang="en-US" sz="3600" dirty="0" smtClean="0"/>
              <a:t>.</a:t>
            </a:r>
          </a:p>
          <a:p>
            <a:pPr lvl="2" eaLnBrk="1" hangingPunct="1">
              <a:spcBef>
                <a:spcPct val="0"/>
              </a:spcBef>
              <a:buClrTx/>
              <a:buFont typeface="Arial" charset="0"/>
              <a:buChar char="•"/>
            </a:pPr>
            <a:endParaRPr lang="en-US" altLang="en-US" sz="3600" dirty="0"/>
          </a:p>
          <a:p>
            <a:pPr lvl="2" eaLnBrk="1" hangingPunct="1">
              <a:spcBef>
                <a:spcPct val="0"/>
              </a:spcBef>
              <a:buClrTx/>
              <a:buFont typeface="Arial" charset="0"/>
              <a:buChar char="•"/>
            </a:pPr>
            <a:r>
              <a:rPr lang="en-US" altLang="en-US" sz="3600" dirty="0"/>
              <a:t>These </a:t>
            </a:r>
            <a:r>
              <a:rPr lang="en-US" altLang="en-US" sz="3600" dirty="0">
                <a:solidFill>
                  <a:srgbClr val="FF0000"/>
                </a:solidFill>
              </a:rPr>
              <a:t>higher wage rates </a:t>
            </a:r>
            <a:r>
              <a:rPr lang="en-US" altLang="en-US" sz="3600" dirty="0"/>
              <a:t>are </a:t>
            </a:r>
            <a:r>
              <a:rPr lang="en-US" altLang="en-US" sz="3600" dirty="0">
                <a:solidFill>
                  <a:srgbClr val="FF0000"/>
                </a:solidFill>
              </a:rPr>
              <a:t>included</a:t>
            </a:r>
            <a:r>
              <a:rPr lang="en-US" altLang="en-US" sz="3600" dirty="0"/>
              <a:t> in the cost structure for setting </a:t>
            </a:r>
            <a:r>
              <a:rPr lang="en-US" altLang="en-US" sz="3600" dirty="0">
                <a:solidFill>
                  <a:srgbClr val="FF0000"/>
                </a:solidFill>
              </a:rPr>
              <a:t>consumer prices</a:t>
            </a:r>
            <a:r>
              <a:rPr lang="en-US" altLang="en-US" sz="3600" dirty="0"/>
              <a:t>.</a:t>
            </a:r>
          </a:p>
        </p:txBody>
      </p:sp>
    </p:spTree>
    <p:extLst>
      <p:ext uri="{BB962C8B-B14F-4D97-AF65-F5344CB8AC3E}">
        <p14:creationId xmlns="" xmlns:p14="http://schemas.microsoft.com/office/powerpoint/2010/main" val="1744419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a:xfrm>
            <a:off x="228600" y="1935480"/>
            <a:ext cx="8686800" cy="4389120"/>
          </a:xfrm>
        </p:spPr>
        <p:txBody>
          <a:bodyPr>
            <a:normAutofit/>
          </a:bodyPr>
          <a:lstStyle/>
          <a:p>
            <a:r>
              <a:rPr lang="en-US" altLang="en-US" sz="3600" dirty="0"/>
              <a:t>Elton Mayo </a:t>
            </a:r>
            <a:r>
              <a:rPr lang="en-US" altLang="en-US" sz="3600" dirty="0">
                <a:solidFill>
                  <a:srgbClr val="FF0000"/>
                </a:solidFill>
              </a:rPr>
              <a:t>initiated the human relations </a:t>
            </a:r>
            <a:r>
              <a:rPr lang="en-US" altLang="en-US" sz="3600" dirty="0"/>
              <a:t>from Hawthorne studies. </a:t>
            </a:r>
            <a:endParaRPr lang="en-US" altLang="en-US" sz="3600" dirty="0" smtClean="0"/>
          </a:p>
          <a:p>
            <a:endParaRPr lang="en-US" altLang="en-US" sz="3600" dirty="0"/>
          </a:p>
          <a:p>
            <a:pPr algn="just"/>
            <a:r>
              <a:rPr lang="en-US" altLang="en-US" sz="3600" dirty="0"/>
              <a:t>It identified that </a:t>
            </a:r>
            <a:r>
              <a:rPr lang="en-US" altLang="en-US" sz="3600" dirty="0">
                <a:solidFill>
                  <a:srgbClr val="FF0000"/>
                </a:solidFill>
              </a:rPr>
              <a:t>employees react positively</a:t>
            </a:r>
            <a:r>
              <a:rPr lang="en-US" altLang="en-US" sz="3600" dirty="0"/>
              <a:t> to management concern, communication and participation. </a:t>
            </a:r>
          </a:p>
          <a:p>
            <a:endParaRPr lang="en-US" sz="3600" dirty="0"/>
          </a:p>
        </p:txBody>
      </p:sp>
    </p:spTree>
    <p:extLst>
      <p:ext uri="{BB962C8B-B14F-4D97-AF65-F5344CB8AC3E}">
        <p14:creationId xmlns="" xmlns:p14="http://schemas.microsoft.com/office/powerpoint/2010/main" val="1010174681"/>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2E12DE5-F11C-46FC-A90A-DE1D86CB17A9}" type="slidenum">
              <a:rPr lang="en-US" smtClean="0"/>
              <a:pPr>
                <a:defRPr/>
              </a:pPr>
              <a:t>250</a:t>
            </a:fld>
            <a:endParaRPr lang="en-US"/>
          </a:p>
        </p:txBody>
      </p:sp>
      <p:sp>
        <p:nvSpPr>
          <p:cNvPr id="187395" name="Text Box 18"/>
          <p:cNvSpPr txBox="1">
            <a:spLocks noChangeArrowheads="1"/>
          </p:cNvSpPr>
          <p:nvPr/>
        </p:nvSpPr>
        <p:spPr bwMode="auto">
          <a:xfrm>
            <a:off x="163513" y="109538"/>
            <a:ext cx="87630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3000" b="1" dirty="0" err="1"/>
              <a:t>Contd</a:t>
            </a:r>
            <a:r>
              <a:rPr lang="en-US" altLang="en-US" sz="3000" b="1" dirty="0"/>
              <a:t>….market</a:t>
            </a:r>
          </a:p>
        </p:txBody>
      </p:sp>
      <p:sp>
        <p:nvSpPr>
          <p:cNvPr id="187396" name="Rectangle 3"/>
          <p:cNvSpPr>
            <a:spLocks noChangeArrowheads="1"/>
          </p:cNvSpPr>
          <p:nvPr/>
        </p:nvSpPr>
        <p:spPr bwMode="auto">
          <a:xfrm>
            <a:off x="160338" y="658813"/>
            <a:ext cx="8763000" cy="569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371600" indent="-4572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2" eaLnBrk="1" hangingPunct="1">
              <a:spcBef>
                <a:spcPct val="0"/>
              </a:spcBef>
              <a:buClrTx/>
              <a:buFont typeface="Arial" charset="0"/>
              <a:buChar char="•"/>
            </a:pPr>
            <a:r>
              <a:rPr lang="en-US" altLang="en-US" sz="2800" dirty="0"/>
              <a:t>In contrast, some employers may deliberately choose to </a:t>
            </a:r>
            <a:r>
              <a:rPr lang="en-US" altLang="en-US" sz="2800" i="1" dirty="0"/>
              <a:t>lag</a:t>
            </a:r>
            <a:r>
              <a:rPr lang="en-US" altLang="en-US" sz="2800" dirty="0"/>
              <a:t> the market by paying </a:t>
            </a:r>
            <a:r>
              <a:rPr lang="en-US" altLang="en-US" sz="2800" dirty="0">
                <a:solidFill>
                  <a:srgbClr val="FF0000"/>
                </a:solidFill>
              </a:rPr>
              <a:t>below the market. </a:t>
            </a:r>
          </a:p>
          <a:p>
            <a:pPr lvl="2" eaLnBrk="1" hangingPunct="1">
              <a:spcBef>
                <a:spcPct val="0"/>
              </a:spcBef>
              <a:buClrTx/>
              <a:buFont typeface="Arial" charset="0"/>
              <a:buChar char="•"/>
            </a:pPr>
            <a:r>
              <a:rPr lang="en-US" altLang="en-US" sz="2800" dirty="0"/>
              <a:t>If there is an </a:t>
            </a:r>
            <a:r>
              <a:rPr lang="en-US" altLang="en-US" sz="2800" dirty="0">
                <a:solidFill>
                  <a:srgbClr val="FF0000"/>
                </a:solidFill>
              </a:rPr>
              <a:t>excess of qualified workers </a:t>
            </a:r>
            <a:r>
              <a:rPr lang="en-US" altLang="en-US" sz="2800" dirty="0"/>
              <a:t>in an area, an adequate number of people are willing to work for lower pay. </a:t>
            </a:r>
          </a:p>
          <a:p>
            <a:pPr lvl="2" eaLnBrk="1" hangingPunct="1">
              <a:spcBef>
                <a:spcPct val="0"/>
              </a:spcBef>
              <a:buClrTx/>
              <a:buFont typeface="Arial" charset="0"/>
              <a:buChar char="•"/>
            </a:pPr>
            <a:r>
              <a:rPr lang="en-US" altLang="en-US" sz="2800" dirty="0"/>
              <a:t>Also, organizations in </a:t>
            </a:r>
            <a:r>
              <a:rPr lang="en-US" altLang="en-US" sz="2800" dirty="0">
                <a:solidFill>
                  <a:srgbClr val="FF0000"/>
                </a:solidFill>
              </a:rPr>
              <a:t>declining industries </a:t>
            </a:r>
            <a:r>
              <a:rPr lang="en-US" altLang="en-US" sz="2800" dirty="0"/>
              <a:t>and some </a:t>
            </a:r>
            <a:r>
              <a:rPr lang="en-US" altLang="en-US" sz="2800" dirty="0">
                <a:solidFill>
                  <a:srgbClr val="FF0000"/>
                </a:solidFill>
              </a:rPr>
              <a:t>small businesses </a:t>
            </a:r>
            <a:r>
              <a:rPr lang="en-US" altLang="en-US" sz="2800" dirty="0"/>
              <a:t>may not be able to afford to pay </a:t>
            </a:r>
            <a:r>
              <a:rPr lang="en-US" altLang="en-US" sz="2800" dirty="0">
                <a:solidFill>
                  <a:srgbClr val="FF0000"/>
                </a:solidFill>
              </a:rPr>
              <a:t>going rates </a:t>
            </a:r>
            <a:r>
              <a:rPr lang="en-US" altLang="en-US" sz="2800" dirty="0"/>
              <a:t>because of financial pressures. </a:t>
            </a:r>
          </a:p>
          <a:p>
            <a:pPr lvl="2" eaLnBrk="1" hangingPunct="1">
              <a:spcBef>
                <a:spcPct val="0"/>
              </a:spcBef>
              <a:buClrTx/>
              <a:buFont typeface="Arial" charset="0"/>
              <a:buChar char="•"/>
            </a:pPr>
            <a:r>
              <a:rPr lang="en-US" altLang="en-US" sz="2800" dirty="0"/>
              <a:t>However, paying rates </a:t>
            </a:r>
            <a:r>
              <a:rPr lang="en-US" altLang="en-US" sz="2800" dirty="0">
                <a:solidFill>
                  <a:srgbClr val="FF0000"/>
                </a:solidFill>
              </a:rPr>
              <a:t>below market </a:t>
            </a:r>
            <a:r>
              <a:rPr lang="en-US" altLang="en-US" sz="2800" dirty="0"/>
              <a:t>can result in </a:t>
            </a:r>
            <a:r>
              <a:rPr lang="en-US" altLang="en-US" sz="2800" dirty="0">
                <a:solidFill>
                  <a:srgbClr val="FF0000"/>
                </a:solidFill>
              </a:rPr>
              <a:t>higher turnover </a:t>
            </a:r>
            <a:r>
              <a:rPr lang="en-US" altLang="en-US" sz="2800" dirty="0"/>
              <a:t>or in having to </a:t>
            </a:r>
            <a:r>
              <a:rPr lang="en-US" altLang="en-US" sz="2800" dirty="0">
                <a:solidFill>
                  <a:schemeClr val="accent1"/>
                </a:solidFill>
              </a:rPr>
              <a:t>hire less qualified</a:t>
            </a:r>
            <a:r>
              <a:rPr lang="en-US" altLang="en-US" sz="2800" dirty="0"/>
              <a:t> employees.</a:t>
            </a:r>
          </a:p>
        </p:txBody>
      </p:sp>
    </p:spTree>
    <p:extLst>
      <p:ext uri="{BB962C8B-B14F-4D97-AF65-F5344CB8AC3E}">
        <p14:creationId xmlns="" xmlns:p14="http://schemas.microsoft.com/office/powerpoint/2010/main" val="4180822923"/>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D64A859-D807-4563-8419-946D987E5E58}" type="slidenum">
              <a:rPr lang="en-US" smtClean="0"/>
              <a:pPr>
                <a:defRPr/>
              </a:pPr>
              <a:t>251</a:t>
            </a:fld>
            <a:endParaRPr lang="en-US"/>
          </a:p>
        </p:txBody>
      </p:sp>
      <p:sp>
        <p:nvSpPr>
          <p:cNvPr id="3" name="Rectangle 2"/>
          <p:cNvSpPr/>
          <p:nvPr/>
        </p:nvSpPr>
        <p:spPr>
          <a:xfrm>
            <a:off x="236538" y="228600"/>
            <a:ext cx="8686800" cy="6494463"/>
          </a:xfrm>
          <a:prstGeom prst="rect">
            <a:avLst/>
          </a:prstGeom>
        </p:spPr>
        <p:txBody>
          <a:bodyPr>
            <a:spAutoFit/>
          </a:bodyPr>
          <a:lstStyle/>
          <a:p>
            <a:pPr lvl="1">
              <a:defRPr/>
            </a:pPr>
            <a:r>
              <a:rPr lang="en-US" sz="3200" b="1" dirty="0">
                <a:cs typeface="Arial" pitchFamily="34" charset="0"/>
              </a:rPr>
              <a:t>Market pricing</a:t>
            </a:r>
            <a:r>
              <a:rPr lang="en-US" sz="3200" dirty="0">
                <a:cs typeface="Arial" pitchFamily="34" charset="0"/>
              </a:rPr>
              <a:t>. </a:t>
            </a:r>
          </a:p>
          <a:p>
            <a:pPr marL="914400" lvl="1" indent="-457200">
              <a:buFont typeface="Arial" panose="020B0604020202020204" pitchFamily="34" charset="0"/>
              <a:buChar char="•"/>
              <a:defRPr/>
            </a:pPr>
            <a:r>
              <a:rPr lang="en-US" sz="3200" dirty="0">
                <a:cs typeface="Arial" pitchFamily="34" charset="0"/>
              </a:rPr>
              <a:t>Some employers </a:t>
            </a:r>
            <a:r>
              <a:rPr lang="en-US" sz="3200" dirty="0">
                <a:solidFill>
                  <a:srgbClr val="FF0000"/>
                </a:solidFill>
                <a:cs typeface="Arial" pitchFamily="34" charset="0"/>
              </a:rPr>
              <a:t>do not establish </a:t>
            </a:r>
            <a:r>
              <a:rPr lang="en-US" sz="3200" dirty="0">
                <a:cs typeface="Arial" pitchFamily="34" charset="0"/>
              </a:rPr>
              <a:t>a formal wage and salary system. </a:t>
            </a:r>
          </a:p>
          <a:p>
            <a:pPr marL="914400" lvl="1" indent="-457200">
              <a:buFont typeface="Arial" panose="020B0604020202020204" pitchFamily="34" charset="0"/>
              <a:buChar char="•"/>
              <a:defRPr/>
            </a:pPr>
            <a:r>
              <a:rPr lang="en-US" sz="3200" dirty="0">
                <a:cs typeface="Arial" pitchFamily="34" charset="0"/>
              </a:rPr>
              <a:t>Smaller employers particularly may </a:t>
            </a:r>
            <a:r>
              <a:rPr lang="en-US" sz="3200" dirty="0">
                <a:solidFill>
                  <a:srgbClr val="0070C0"/>
                </a:solidFill>
                <a:cs typeface="Arial" pitchFamily="34" charset="0"/>
              </a:rPr>
              <a:t>assume</a:t>
            </a:r>
            <a:r>
              <a:rPr lang="en-US" sz="3200" dirty="0">
                <a:cs typeface="Arial" pitchFamily="34" charset="0"/>
              </a:rPr>
              <a:t> that the </a:t>
            </a:r>
            <a:r>
              <a:rPr lang="en-US" sz="3200" dirty="0">
                <a:solidFill>
                  <a:srgbClr val="FF0000"/>
                </a:solidFill>
                <a:cs typeface="Arial" pitchFamily="34" charset="0"/>
              </a:rPr>
              <a:t>pay set by other employers </a:t>
            </a:r>
            <a:r>
              <a:rPr lang="en-US" sz="3200" dirty="0">
                <a:cs typeface="Arial" pitchFamily="34" charset="0"/>
              </a:rPr>
              <a:t>is an </a:t>
            </a:r>
            <a:r>
              <a:rPr lang="en-US" sz="3200" dirty="0">
                <a:solidFill>
                  <a:srgbClr val="0070C0"/>
                </a:solidFill>
                <a:cs typeface="Arial" pitchFamily="34" charset="0"/>
              </a:rPr>
              <a:t>accurate reflection of a job’s worth</a:t>
            </a:r>
            <a:r>
              <a:rPr lang="en-US" sz="3200" dirty="0">
                <a:cs typeface="Arial" pitchFamily="34" charset="0"/>
              </a:rPr>
              <a:t>, so they set their pay rates at market price, the prevailing wage paid for a job in the immediate job market. </a:t>
            </a:r>
          </a:p>
          <a:p>
            <a:pPr marL="914400" lvl="1" indent="-457200">
              <a:buFont typeface="Arial" panose="020B0604020202020204" pitchFamily="34" charset="0"/>
              <a:buChar char="•"/>
              <a:defRPr/>
            </a:pPr>
            <a:r>
              <a:rPr lang="en-US" sz="3200" dirty="0">
                <a:solidFill>
                  <a:srgbClr val="FF0000"/>
                </a:solidFill>
                <a:cs typeface="Arial" pitchFamily="34" charset="0"/>
              </a:rPr>
              <a:t>One difficulty </a:t>
            </a:r>
            <a:r>
              <a:rPr lang="en-US" sz="3200" dirty="0">
                <a:cs typeface="Arial" pitchFamily="34" charset="0"/>
              </a:rPr>
              <a:t>with this </a:t>
            </a:r>
            <a:r>
              <a:rPr lang="en-US" sz="3200" dirty="0">
                <a:solidFill>
                  <a:srgbClr val="0070C0"/>
                </a:solidFill>
                <a:cs typeface="Arial" pitchFamily="34" charset="0"/>
              </a:rPr>
              <a:t>approach</a:t>
            </a:r>
            <a:r>
              <a:rPr lang="en-US" sz="3200" dirty="0">
                <a:cs typeface="Arial" pitchFamily="34" charset="0"/>
              </a:rPr>
              <a:t> is the </a:t>
            </a:r>
            <a:r>
              <a:rPr lang="en-US" sz="3200" dirty="0">
                <a:solidFill>
                  <a:srgbClr val="0070C0"/>
                </a:solidFill>
                <a:cs typeface="Arial" pitchFamily="34" charset="0"/>
              </a:rPr>
              <a:t>assumption</a:t>
            </a:r>
            <a:r>
              <a:rPr lang="en-US" sz="3200" dirty="0">
                <a:cs typeface="Arial" pitchFamily="34" charset="0"/>
              </a:rPr>
              <a:t> that </a:t>
            </a:r>
            <a:r>
              <a:rPr lang="en-US" sz="3200" dirty="0">
                <a:solidFill>
                  <a:srgbClr val="FF0000"/>
                </a:solidFill>
                <a:cs typeface="Arial" pitchFamily="34" charset="0"/>
              </a:rPr>
              <a:t>jobs are the same from </a:t>
            </a:r>
            <a:r>
              <a:rPr lang="en-US" sz="3200" dirty="0">
                <a:cs typeface="Arial" pitchFamily="34" charset="0"/>
              </a:rPr>
              <a:t>organization to organization, which is not necessarily the case.</a:t>
            </a:r>
          </a:p>
        </p:txBody>
      </p:sp>
    </p:spTree>
    <p:extLst>
      <p:ext uri="{BB962C8B-B14F-4D97-AF65-F5344CB8AC3E}">
        <p14:creationId xmlns="" xmlns:p14="http://schemas.microsoft.com/office/powerpoint/2010/main" val="1479650311"/>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8DACA85-66AE-42ED-82E6-08D893351E20}" type="slidenum">
              <a:rPr lang="en-US" smtClean="0"/>
              <a:pPr>
                <a:defRPr/>
              </a:pPr>
              <a:t>252</a:t>
            </a:fld>
            <a:endParaRPr lang="en-US"/>
          </a:p>
        </p:txBody>
      </p:sp>
      <p:sp>
        <p:nvSpPr>
          <p:cNvPr id="3" name="Rectangle 2"/>
          <p:cNvSpPr/>
          <p:nvPr/>
        </p:nvSpPr>
        <p:spPr>
          <a:xfrm>
            <a:off x="152400" y="457200"/>
            <a:ext cx="8839200" cy="5693866"/>
          </a:xfrm>
          <a:prstGeom prst="rect">
            <a:avLst/>
          </a:prstGeom>
        </p:spPr>
        <p:txBody>
          <a:bodyPr>
            <a:spAutoFit/>
          </a:bodyPr>
          <a:lstStyle/>
          <a:p>
            <a:pPr>
              <a:defRPr/>
            </a:pPr>
            <a:r>
              <a:rPr lang="en-US" sz="2800" b="1" dirty="0">
                <a:cs typeface="Arial" pitchFamily="34" charset="0"/>
              </a:rPr>
              <a:t>Job evaluation</a:t>
            </a:r>
            <a:endParaRPr lang="en-US" sz="2800" dirty="0">
              <a:cs typeface="Arial" pitchFamily="34" charset="0"/>
            </a:endParaRPr>
          </a:p>
          <a:p>
            <a:pPr marL="457200" indent="-457200">
              <a:buFont typeface="Arial" panose="020B0604020202020204" pitchFamily="34" charset="0"/>
              <a:buChar char="•"/>
              <a:defRPr/>
            </a:pPr>
            <a:r>
              <a:rPr lang="en-US" sz="2800" dirty="0">
                <a:cs typeface="Arial" pitchFamily="34" charset="0"/>
              </a:rPr>
              <a:t>Job evaluation </a:t>
            </a:r>
            <a:r>
              <a:rPr lang="en-US" sz="2800" dirty="0">
                <a:solidFill>
                  <a:srgbClr val="FF0000"/>
                </a:solidFill>
                <a:cs typeface="Arial" pitchFamily="34" charset="0"/>
              </a:rPr>
              <a:t>provides a systematic basis </a:t>
            </a:r>
            <a:r>
              <a:rPr lang="en-US" sz="2800" dirty="0">
                <a:cs typeface="Arial" pitchFamily="34" charset="0"/>
              </a:rPr>
              <a:t>for </a:t>
            </a:r>
            <a:r>
              <a:rPr lang="en-US" sz="2800" dirty="0">
                <a:solidFill>
                  <a:srgbClr val="00B0F0"/>
                </a:solidFill>
                <a:cs typeface="Arial" pitchFamily="34" charset="0"/>
              </a:rPr>
              <a:t>determining the relative worth </a:t>
            </a:r>
            <a:r>
              <a:rPr lang="en-US" sz="2800" dirty="0">
                <a:cs typeface="Arial" pitchFamily="34" charset="0"/>
              </a:rPr>
              <a:t>of jobs within an organization. </a:t>
            </a:r>
          </a:p>
          <a:p>
            <a:pPr marL="457200" indent="-457200">
              <a:buFont typeface="Arial" panose="020B0604020202020204" pitchFamily="34" charset="0"/>
              <a:buChar char="•"/>
              <a:defRPr/>
            </a:pPr>
            <a:r>
              <a:rPr lang="en-US" sz="2800" dirty="0">
                <a:cs typeface="Arial" pitchFamily="34" charset="0"/>
              </a:rPr>
              <a:t>It </a:t>
            </a:r>
            <a:r>
              <a:rPr lang="en-US" sz="2800" dirty="0">
                <a:solidFill>
                  <a:srgbClr val="FF0000"/>
                </a:solidFill>
                <a:cs typeface="Arial" pitchFamily="34" charset="0"/>
              </a:rPr>
              <a:t>flows from the job analysis </a:t>
            </a:r>
            <a:r>
              <a:rPr lang="en-US" sz="2800" dirty="0">
                <a:cs typeface="Arial" pitchFamily="34" charset="0"/>
              </a:rPr>
              <a:t>process and is based on job </a:t>
            </a:r>
            <a:r>
              <a:rPr lang="en-US" sz="2800" dirty="0">
                <a:solidFill>
                  <a:srgbClr val="FF0000"/>
                </a:solidFill>
                <a:cs typeface="Arial" pitchFamily="34" charset="0"/>
              </a:rPr>
              <a:t>descriptions</a:t>
            </a:r>
            <a:r>
              <a:rPr lang="en-US" sz="2800" dirty="0">
                <a:cs typeface="Arial" pitchFamily="34" charset="0"/>
              </a:rPr>
              <a:t> and job </a:t>
            </a:r>
            <a:r>
              <a:rPr lang="en-US" sz="2800" dirty="0">
                <a:solidFill>
                  <a:srgbClr val="FF0000"/>
                </a:solidFill>
                <a:cs typeface="Arial" pitchFamily="34" charset="0"/>
              </a:rPr>
              <a:t>specifications</a:t>
            </a:r>
            <a:r>
              <a:rPr lang="en-US" sz="2800" dirty="0">
                <a:cs typeface="Arial" pitchFamily="34" charset="0"/>
              </a:rPr>
              <a:t>. </a:t>
            </a:r>
          </a:p>
          <a:p>
            <a:pPr marL="457200" indent="-457200">
              <a:buFont typeface="Arial" panose="020B0604020202020204" pitchFamily="34" charset="0"/>
              <a:buChar char="•"/>
              <a:defRPr/>
            </a:pPr>
            <a:r>
              <a:rPr lang="en-US" sz="2800" dirty="0">
                <a:cs typeface="Arial" pitchFamily="34" charset="0"/>
              </a:rPr>
              <a:t>In a job evaluation, every job in an organization is </a:t>
            </a:r>
            <a:r>
              <a:rPr lang="en-US" sz="2800" dirty="0">
                <a:solidFill>
                  <a:srgbClr val="FF0000"/>
                </a:solidFill>
                <a:cs typeface="Arial" pitchFamily="34" charset="0"/>
              </a:rPr>
              <a:t>examined</a:t>
            </a:r>
            <a:r>
              <a:rPr lang="en-US" sz="2800" dirty="0">
                <a:cs typeface="Arial" pitchFamily="34" charset="0"/>
              </a:rPr>
              <a:t> and ultimately </a:t>
            </a:r>
            <a:r>
              <a:rPr lang="en-US" sz="2800" dirty="0">
                <a:solidFill>
                  <a:srgbClr val="FF0000"/>
                </a:solidFill>
                <a:cs typeface="Arial" pitchFamily="34" charset="0"/>
              </a:rPr>
              <a:t>priced</a:t>
            </a:r>
            <a:r>
              <a:rPr lang="en-US" sz="2800" dirty="0">
                <a:cs typeface="Arial" pitchFamily="34" charset="0"/>
              </a:rPr>
              <a:t> according to the </a:t>
            </a:r>
            <a:r>
              <a:rPr lang="en-US" sz="2800" dirty="0">
                <a:solidFill>
                  <a:srgbClr val="00B0F0"/>
                </a:solidFill>
                <a:cs typeface="Arial" pitchFamily="34" charset="0"/>
              </a:rPr>
              <a:t>following features</a:t>
            </a:r>
            <a:r>
              <a:rPr lang="en-US" sz="2800" dirty="0">
                <a:cs typeface="Arial" pitchFamily="34" charset="0"/>
              </a:rPr>
              <a:t>:</a:t>
            </a:r>
          </a:p>
          <a:p>
            <a:pPr marL="914400" lvl="1" indent="-457200">
              <a:buFont typeface="Wingdings" panose="05000000000000000000" pitchFamily="2" charset="2"/>
              <a:buChar char="Ø"/>
              <a:defRPr/>
            </a:pPr>
            <a:r>
              <a:rPr lang="en-US" sz="2800" dirty="0">
                <a:cs typeface="Arial" pitchFamily="34" charset="0"/>
              </a:rPr>
              <a:t>The relative importance of the job</a:t>
            </a:r>
          </a:p>
          <a:p>
            <a:pPr marL="914400" lvl="1" indent="-457200">
              <a:buFont typeface="Wingdings" panose="05000000000000000000" pitchFamily="2" charset="2"/>
              <a:buChar char="Ø"/>
              <a:defRPr/>
            </a:pPr>
            <a:r>
              <a:rPr lang="en-US" sz="2800" dirty="0">
                <a:cs typeface="Arial" pitchFamily="34" charset="0"/>
              </a:rPr>
              <a:t>The skills needed to perform the job compared with other jobs</a:t>
            </a:r>
          </a:p>
          <a:p>
            <a:pPr marL="914400" lvl="1" indent="-457200">
              <a:buFont typeface="Wingdings" panose="05000000000000000000" pitchFamily="2" charset="2"/>
              <a:buChar char="Ø"/>
              <a:defRPr/>
            </a:pPr>
            <a:r>
              <a:rPr lang="en-US" sz="2800" dirty="0">
                <a:cs typeface="Arial" pitchFamily="34" charset="0"/>
              </a:rPr>
              <a:t>The difficulty of the job compared with other jobs.</a:t>
            </a:r>
          </a:p>
        </p:txBody>
      </p:sp>
    </p:spTree>
    <p:extLst>
      <p:ext uri="{BB962C8B-B14F-4D97-AF65-F5344CB8AC3E}">
        <p14:creationId xmlns="" xmlns:p14="http://schemas.microsoft.com/office/powerpoint/2010/main" val="516918449"/>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evaluation method </a:t>
            </a:r>
            <a:endParaRPr lang="en-US" dirty="0"/>
          </a:p>
        </p:txBody>
      </p:sp>
      <p:sp>
        <p:nvSpPr>
          <p:cNvPr id="3" name="Content Placeholder 2"/>
          <p:cNvSpPr>
            <a:spLocks noGrp="1"/>
          </p:cNvSpPr>
          <p:nvPr>
            <p:ph idx="1"/>
          </p:nvPr>
        </p:nvSpPr>
        <p:spPr/>
        <p:txBody>
          <a:bodyPr/>
          <a:lstStyle/>
          <a:p>
            <a:r>
              <a:rPr lang="en-US" b="1" dirty="0" smtClean="0"/>
              <a:t>Ranking method</a:t>
            </a:r>
            <a:endParaRPr lang="en-US" dirty="0" smtClean="0"/>
          </a:p>
          <a:p>
            <a:r>
              <a:rPr lang="en-US" dirty="0" smtClean="0"/>
              <a:t>It places jobs in order, ranging from highest to lowest in value to the organization. The entire job is considered than the individual components. </a:t>
            </a:r>
          </a:p>
          <a:p>
            <a:r>
              <a:rPr lang="en-US" b="1" dirty="0" smtClean="0"/>
              <a:t>Point method</a:t>
            </a:r>
            <a:endParaRPr lang="en-US" dirty="0" smtClean="0"/>
          </a:p>
          <a:p>
            <a:r>
              <a:rPr lang="en-US" dirty="0" smtClean="0"/>
              <a:t>It breaks down jobs into various compensable factors and places weights, or points, on them. </a:t>
            </a:r>
          </a:p>
          <a:p>
            <a:endParaRPr lang="en-US" dirty="0"/>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E1A6F53-6B66-4CBA-B75A-FDFC79DD2E84}" type="slidenum">
              <a:rPr lang="en-US" smtClean="0"/>
              <a:pPr>
                <a:defRPr/>
              </a:pPr>
              <a:t>254</a:t>
            </a:fld>
            <a:endParaRPr lang="en-US"/>
          </a:p>
        </p:txBody>
      </p:sp>
      <p:sp>
        <p:nvSpPr>
          <p:cNvPr id="3" name="Rectangle 2"/>
          <p:cNvSpPr/>
          <p:nvPr/>
        </p:nvSpPr>
        <p:spPr>
          <a:xfrm>
            <a:off x="228600" y="685800"/>
            <a:ext cx="8458200" cy="5632450"/>
          </a:xfrm>
          <a:prstGeom prst="rect">
            <a:avLst/>
          </a:prstGeom>
        </p:spPr>
        <p:txBody>
          <a:bodyPr>
            <a:spAutoFit/>
          </a:bodyPr>
          <a:lstStyle/>
          <a:p>
            <a:pPr>
              <a:defRPr/>
            </a:pPr>
            <a:r>
              <a:rPr lang="en-US" sz="3600" b="1" dirty="0">
                <a:cs typeface="Arial" pitchFamily="34" charset="0"/>
              </a:rPr>
              <a:t>Pay Rates out of range</a:t>
            </a:r>
            <a:r>
              <a:rPr lang="en-US" sz="3600" dirty="0">
                <a:cs typeface="Arial" pitchFamily="34" charset="0"/>
              </a:rPr>
              <a:t>. </a:t>
            </a:r>
          </a:p>
          <a:p>
            <a:pPr marL="571500" indent="-571500">
              <a:buFont typeface="Arial" panose="020B0604020202020204" pitchFamily="34" charset="0"/>
              <a:buChar char="•"/>
              <a:defRPr/>
            </a:pPr>
            <a:r>
              <a:rPr lang="en-US" sz="3600" dirty="0">
                <a:cs typeface="Arial" pitchFamily="34" charset="0"/>
              </a:rPr>
              <a:t>Regardless of how well constructed a pay structure is, there usually are a few individuals whose pay is lower than the minimum or higher than the maximum. </a:t>
            </a:r>
          </a:p>
          <a:p>
            <a:pPr marL="571500" indent="-571500">
              <a:buFont typeface="Arial" panose="020B0604020202020204" pitchFamily="34" charset="0"/>
              <a:buChar char="•"/>
              <a:defRPr/>
            </a:pPr>
            <a:r>
              <a:rPr lang="en-US" sz="3600" dirty="0">
                <a:cs typeface="Arial" pitchFamily="34" charset="0"/>
              </a:rPr>
              <a:t>These </a:t>
            </a:r>
            <a:r>
              <a:rPr lang="en-US" sz="3600" dirty="0">
                <a:solidFill>
                  <a:srgbClr val="FF0000"/>
                </a:solidFill>
                <a:cs typeface="Arial" pitchFamily="34" charset="0"/>
              </a:rPr>
              <a:t>situations occur </a:t>
            </a:r>
            <a:r>
              <a:rPr lang="en-US" sz="3600" dirty="0">
                <a:cs typeface="Arial" pitchFamily="34" charset="0"/>
              </a:rPr>
              <a:t>most frequently </a:t>
            </a:r>
            <a:r>
              <a:rPr lang="en-US" sz="3600" dirty="0">
                <a:solidFill>
                  <a:srgbClr val="FF0000"/>
                </a:solidFill>
                <a:cs typeface="Arial" pitchFamily="34" charset="0"/>
              </a:rPr>
              <a:t>when firms have had </a:t>
            </a:r>
            <a:r>
              <a:rPr lang="en-US" sz="3600" dirty="0">
                <a:cs typeface="Arial" pitchFamily="34" charset="0"/>
              </a:rPr>
              <a:t>an </a:t>
            </a:r>
            <a:r>
              <a:rPr lang="en-US" sz="3600" dirty="0">
                <a:solidFill>
                  <a:srgbClr val="FF0000"/>
                </a:solidFill>
                <a:cs typeface="Arial" pitchFamily="34" charset="0"/>
              </a:rPr>
              <a:t>informal pay </a:t>
            </a:r>
            <a:r>
              <a:rPr lang="en-US" sz="3600" dirty="0">
                <a:cs typeface="Arial" pitchFamily="34" charset="0"/>
              </a:rPr>
              <a:t>system develop a new, more formalized one.</a:t>
            </a:r>
          </a:p>
        </p:txBody>
      </p:sp>
    </p:spTree>
    <p:extLst>
      <p:ext uri="{BB962C8B-B14F-4D97-AF65-F5344CB8AC3E}">
        <p14:creationId xmlns="" xmlns:p14="http://schemas.microsoft.com/office/powerpoint/2010/main" val="3293938585"/>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27CC63-0207-4312-B879-09146732C52C}" type="slidenum">
              <a:rPr lang="en-US" smtClean="0"/>
              <a:pPr>
                <a:defRPr/>
              </a:pPr>
              <a:t>255</a:t>
            </a:fld>
            <a:endParaRPr lang="en-US"/>
          </a:p>
        </p:txBody>
      </p:sp>
      <p:sp>
        <p:nvSpPr>
          <p:cNvPr id="3" name="Rectangle 2"/>
          <p:cNvSpPr/>
          <p:nvPr/>
        </p:nvSpPr>
        <p:spPr>
          <a:xfrm>
            <a:off x="457200" y="1524000"/>
            <a:ext cx="8458200" cy="4401205"/>
          </a:xfrm>
          <a:prstGeom prst="rect">
            <a:avLst/>
          </a:prstGeom>
        </p:spPr>
        <p:txBody>
          <a:bodyPr>
            <a:spAutoFit/>
          </a:bodyPr>
          <a:lstStyle/>
          <a:p>
            <a:pPr marL="971550" lvl="1" indent="-514350">
              <a:buFontTx/>
              <a:buAutoNum type="arabicPeriod"/>
              <a:defRPr/>
            </a:pPr>
            <a:r>
              <a:rPr lang="en-US" sz="2800" b="1" dirty="0">
                <a:cs typeface="Arial" pitchFamily="34" charset="0"/>
              </a:rPr>
              <a:t>Red-circled employees</a:t>
            </a:r>
            <a:r>
              <a:rPr lang="en-US" sz="2800" dirty="0">
                <a:cs typeface="Arial" pitchFamily="34" charset="0"/>
              </a:rPr>
              <a:t>. </a:t>
            </a:r>
          </a:p>
          <a:p>
            <a:pPr marL="914400" lvl="1" indent="-457200">
              <a:buFont typeface="Arial" panose="020B0604020202020204" pitchFamily="34" charset="0"/>
              <a:buChar char="•"/>
              <a:defRPr/>
            </a:pPr>
            <a:r>
              <a:rPr lang="en-US" sz="2800" dirty="0">
                <a:cs typeface="Arial" pitchFamily="34" charset="0"/>
              </a:rPr>
              <a:t>A red-circled employee is an incumbent who is </a:t>
            </a:r>
            <a:r>
              <a:rPr lang="en-US" sz="2800" dirty="0">
                <a:solidFill>
                  <a:srgbClr val="FF0000"/>
                </a:solidFill>
                <a:cs typeface="Arial" pitchFamily="34" charset="0"/>
              </a:rPr>
              <a:t>paid above the range </a:t>
            </a:r>
            <a:r>
              <a:rPr lang="en-US" sz="2800" dirty="0">
                <a:cs typeface="Arial" pitchFamily="34" charset="0"/>
              </a:rPr>
              <a:t>set for the job. </a:t>
            </a:r>
          </a:p>
          <a:p>
            <a:pPr marL="914400" lvl="1" indent="-457200">
              <a:buFont typeface="Arial" panose="020B0604020202020204" pitchFamily="34" charset="0"/>
              <a:buChar char="•"/>
              <a:defRPr/>
            </a:pPr>
            <a:r>
              <a:rPr lang="en-US" sz="2800" dirty="0">
                <a:cs typeface="Arial" pitchFamily="34" charset="0"/>
              </a:rPr>
              <a:t>Several </a:t>
            </a:r>
            <a:r>
              <a:rPr lang="en-US" sz="2800" dirty="0">
                <a:solidFill>
                  <a:srgbClr val="00B0F0"/>
                </a:solidFill>
                <a:cs typeface="Arial" pitchFamily="34" charset="0"/>
              </a:rPr>
              <a:t>approaches </a:t>
            </a:r>
            <a:r>
              <a:rPr lang="en-US" sz="2800" dirty="0">
                <a:cs typeface="Arial" pitchFamily="34" charset="0"/>
              </a:rPr>
              <a:t>can be used to </a:t>
            </a:r>
            <a:r>
              <a:rPr lang="en-US" sz="2800" dirty="0">
                <a:solidFill>
                  <a:srgbClr val="00B0F0"/>
                </a:solidFill>
                <a:cs typeface="Arial" pitchFamily="34" charset="0"/>
              </a:rPr>
              <a:t>bring a red-circled person’s pay into line</a:t>
            </a:r>
            <a:r>
              <a:rPr lang="en-US" sz="2800" dirty="0">
                <a:cs typeface="Arial" pitchFamily="34" charset="0"/>
              </a:rPr>
              <a:t>. </a:t>
            </a:r>
          </a:p>
          <a:p>
            <a:pPr marL="914400" lvl="1" indent="-457200">
              <a:buFont typeface="Arial" panose="020B0604020202020204" pitchFamily="34" charset="0"/>
              <a:buChar char="•"/>
              <a:defRPr/>
            </a:pPr>
            <a:r>
              <a:rPr lang="en-US" sz="2800" dirty="0">
                <a:cs typeface="Arial" pitchFamily="34" charset="0"/>
              </a:rPr>
              <a:t>The employee can be </a:t>
            </a:r>
            <a:r>
              <a:rPr lang="en-US" sz="2800" dirty="0">
                <a:solidFill>
                  <a:srgbClr val="00B0F0"/>
                </a:solidFill>
                <a:cs typeface="Arial" pitchFamily="34" charset="0"/>
              </a:rPr>
              <a:t>transferred</a:t>
            </a:r>
            <a:r>
              <a:rPr lang="en-US" sz="2800" dirty="0">
                <a:cs typeface="Arial" pitchFamily="34" charset="0"/>
              </a:rPr>
              <a:t> to a job with a </a:t>
            </a:r>
            <a:r>
              <a:rPr lang="en-US" sz="2800" dirty="0">
                <a:solidFill>
                  <a:srgbClr val="00B0F0"/>
                </a:solidFill>
                <a:cs typeface="Arial" pitchFamily="34" charset="0"/>
              </a:rPr>
              <a:t>higher grade </a:t>
            </a:r>
            <a:r>
              <a:rPr lang="en-US" sz="2800" dirty="0">
                <a:cs typeface="Arial" pitchFamily="34" charset="0"/>
              </a:rPr>
              <a:t>or can be </a:t>
            </a:r>
            <a:r>
              <a:rPr lang="en-US" sz="2800" dirty="0">
                <a:solidFill>
                  <a:srgbClr val="FF0000"/>
                </a:solidFill>
                <a:cs typeface="Arial" pitchFamily="34" charset="0"/>
              </a:rPr>
              <a:t>given more responsibilities</a:t>
            </a:r>
            <a:r>
              <a:rPr lang="en-US" sz="2800" dirty="0">
                <a:cs typeface="Arial" pitchFamily="34" charset="0"/>
              </a:rPr>
              <a:t>, which will result in greater job evaluation worth, thus justifying the job’s being upgraded. </a:t>
            </a:r>
          </a:p>
        </p:txBody>
      </p:sp>
    </p:spTree>
    <p:extLst>
      <p:ext uri="{BB962C8B-B14F-4D97-AF65-F5344CB8AC3E}">
        <p14:creationId xmlns="" xmlns:p14="http://schemas.microsoft.com/office/powerpoint/2010/main" val="1746977134"/>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FCEF256-CFAA-4F4A-8E3A-5D4945EA978E}" type="slidenum">
              <a:rPr lang="en-US" smtClean="0"/>
              <a:pPr>
                <a:defRPr/>
              </a:pPr>
              <a:t>256</a:t>
            </a:fld>
            <a:endParaRPr lang="en-US"/>
          </a:p>
        </p:txBody>
      </p:sp>
      <p:sp>
        <p:nvSpPr>
          <p:cNvPr id="3" name="Rectangle 2"/>
          <p:cNvSpPr/>
          <p:nvPr/>
        </p:nvSpPr>
        <p:spPr>
          <a:xfrm>
            <a:off x="228600" y="1143000"/>
            <a:ext cx="8763000" cy="4401205"/>
          </a:xfrm>
          <a:prstGeom prst="rect">
            <a:avLst/>
          </a:prstGeom>
        </p:spPr>
        <p:txBody>
          <a:bodyPr>
            <a:spAutoFit/>
          </a:bodyPr>
          <a:lstStyle/>
          <a:p>
            <a:pPr lvl="1">
              <a:defRPr/>
            </a:pPr>
            <a:r>
              <a:rPr lang="en-US" sz="2800" b="1" dirty="0">
                <a:cs typeface="Arial" pitchFamily="34" charset="0"/>
              </a:rPr>
              <a:t>2. Green-circled employees</a:t>
            </a:r>
            <a:r>
              <a:rPr lang="en-US" sz="2800" dirty="0">
                <a:cs typeface="Arial" pitchFamily="34" charset="0"/>
              </a:rPr>
              <a:t>. </a:t>
            </a:r>
          </a:p>
          <a:p>
            <a:pPr marL="914400" lvl="1" indent="-457200">
              <a:buFont typeface="Arial" panose="020B0604020202020204" pitchFamily="34" charset="0"/>
              <a:buChar char="•"/>
              <a:defRPr/>
            </a:pPr>
            <a:r>
              <a:rPr lang="en-US" sz="2800" dirty="0">
                <a:cs typeface="Arial" pitchFamily="34" charset="0"/>
              </a:rPr>
              <a:t>An individual whose pay is </a:t>
            </a:r>
            <a:r>
              <a:rPr lang="en-US" sz="2800" dirty="0">
                <a:solidFill>
                  <a:srgbClr val="FF0000"/>
                </a:solidFill>
                <a:cs typeface="Arial" pitchFamily="34" charset="0"/>
              </a:rPr>
              <a:t>below the range </a:t>
            </a:r>
            <a:r>
              <a:rPr lang="en-US" sz="2800" dirty="0">
                <a:cs typeface="Arial" pitchFamily="34" charset="0"/>
              </a:rPr>
              <a:t>is a green-circled employee. </a:t>
            </a:r>
            <a:r>
              <a:rPr lang="en-US" sz="2800" dirty="0">
                <a:solidFill>
                  <a:srgbClr val="FF0000"/>
                </a:solidFill>
                <a:cs typeface="Arial" pitchFamily="34" charset="0"/>
              </a:rPr>
              <a:t>Promotion</a:t>
            </a:r>
            <a:r>
              <a:rPr lang="en-US" sz="2800" dirty="0">
                <a:cs typeface="Arial" pitchFamily="34" charset="0"/>
              </a:rPr>
              <a:t> is the </a:t>
            </a:r>
            <a:r>
              <a:rPr lang="en-US" sz="2800" dirty="0">
                <a:solidFill>
                  <a:srgbClr val="FF0000"/>
                </a:solidFill>
                <a:cs typeface="Arial" pitchFamily="34" charset="0"/>
              </a:rPr>
              <a:t>major cause of this situation. </a:t>
            </a:r>
          </a:p>
          <a:p>
            <a:pPr marL="914400" lvl="1" indent="-457200">
              <a:buFont typeface="Arial" panose="020B0604020202020204" pitchFamily="34" charset="0"/>
              <a:buChar char="•"/>
              <a:defRPr/>
            </a:pPr>
            <a:r>
              <a:rPr lang="en-US" sz="2800" dirty="0">
                <a:cs typeface="Arial" pitchFamily="34" charset="0"/>
              </a:rPr>
              <a:t>Assume someone receives a promotion that significantly increases his/her responsibilities and pay grade. </a:t>
            </a:r>
          </a:p>
          <a:p>
            <a:pPr marL="914400" lvl="1" indent="-457200">
              <a:buFont typeface="Arial" panose="020B0604020202020204" pitchFamily="34" charset="0"/>
              <a:buChar char="•"/>
              <a:defRPr/>
            </a:pPr>
            <a:r>
              <a:rPr lang="en-US" sz="2800" dirty="0">
                <a:cs typeface="Arial" pitchFamily="34" charset="0"/>
              </a:rPr>
              <a:t>Typical promotion adjustments are 8% to 15%, but such an adjustment may leave the individual still </a:t>
            </a:r>
            <a:r>
              <a:rPr lang="en-US" sz="2800" dirty="0">
                <a:solidFill>
                  <a:srgbClr val="FF0000"/>
                </a:solidFill>
                <a:cs typeface="Arial" pitchFamily="34" charset="0"/>
              </a:rPr>
              <a:t>below the minimum </a:t>
            </a:r>
            <a:r>
              <a:rPr lang="en-US" sz="2800" dirty="0">
                <a:cs typeface="Arial" pitchFamily="34" charset="0"/>
              </a:rPr>
              <a:t>the new pay range</a:t>
            </a:r>
            <a:r>
              <a:rPr lang="en-US" sz="2800" dirty="0" smtClean="0">
                <a:cs typeface="Arial" pitchFamily="34" charset="0"/>
              </a:rPr>
              <a:t>.</a:t>
            </a:r>
            <a:endParaRPr lang="en-US" sz="2800" dirty="0">
              <a:cs typeface="Arial" pitchFamily="34" charset="0"/>
            </a:endParaRPr>
          </a:p>
        </p:txBody>
      </p:sp>
    </p:spTree>
    <p:extLst>
      <p:ext uri="{BB962C8B-B14F-4D97-AF65-F5344CB8AC3E}">
        <p14:creationId xmlns="" xmlns:p14="http://schemas.microsoft.com/office/powerpoint/2010/main" val="1326785542"/>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1F2FB63-F2EB-41D0-B2A3-EB9B28B45C0A}" type="slidenum">
              <a:rPr lang="en-US" smtClean="0"/>
              <a:pPr>
                <a:defRPr/>
              </a:pPr>
              <a:t>257</a:t>
            </a:fld>
            <a:endParaRPr lang="en-US"/>
          </a:p>
        </p:txBody>
      </p:sp>
      <p:sp>
        <p:nvSpPr>
          <p:cNvPr id="193539" name="Rectangle 2"/>
          <p:cNvSpPr>
            <a:spLocks noChangeArrowheads="1"/>
          </p:cNvSpPr>
          <p:nvPr/>
        </p:nvSpPr>
        <p:spPr bwMode="auto">
          <a:xfrm>
            <a:off x="228600" y="914400"/>
            <a:ext cx="8534400" cy="5262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800" b="1" dirty="0"/>
              <a:t>There are several ways to determine pay increases.</a:t>
            </a:r>
          </a:p>
          <a:p>
            <a:pPr lvl="1" eaLnBrk="1" hangingPunct="1">
              <a:spcBef>
                <a:spcPct val="0"/>
              </a:spcBef>
              <a:buClrTx/>
              <a:buFontTx/>
              <a:buNone/>
            </a:pPr>
            <a:r>
              <a:rPr lang="en-US" altLang="en-US" i="1" dirty="0"/>
              <a:t>1.Pay-for-performance systems</a:t>
            </a:r>
            <a:r>
              <a:rPr lang="en-US" altLang="en-US" dirty="0"/>
              <a:t>. Many employers profess to have a pay system </a:t>
            </a:r>
            <a:r>
              <a:rPr lang="en-US" altLang="en-US" dirty="0">
                <a:solidFill>
                  <a:srgbClr val="FF0000"/>
                </a:solidFill>
              </a:rPr>
              <a:t>based on performance. </a:t>
            </a:r>
          </a:p>
          <a:p>
            <a:pPr lvl="1" eaLnBrk="1" hangingPunct="1">
              <a:spcBef>
                <a:spcPct val="0"/>
              </a:spcBef>
              <a:buClrTx/>
              <a:buFont typeface="Wingdings" pitchFamily="2" charset="2"/>
              <a:buChar char="q"/>
            </a:pPr>
            <a:r>
              <a:rPr lang="en-US" altLang="en-US" dirty="0" smtClean="0"/>
              <a:t> But </a:t>
            </a:r>
            <a:r>
              <a:rPr lang="en-US" altLang="en-US" dirty="0"/>
              <a:t>relying on performance-appraisal information for making pay adjustments assumes that the </a:t>
            </a:r>
            <a:r>
              <a:rPr lang="en-US" altLang="en-US" dirty="0">
                <a:solidFill>
                  <a:srgbClr val="FF0000"/>
                </a:solidFill>
              </a:rPr>
              <a:t>appraisals are done well</a:t>
            </a:r>
            <a:r>
              <a:rPr lang="en-US" altLang="en-US" dirty="0"/>
              <a:t>; and this is not always the case, especially for employees whose work cannot be measured easily. </a:t>
            </a:r>
            <a:endParaRPr lang="en-US" altLang="en-US" dirty="0" smtClean="0"/>
          </a:p>
          <a:p>
            <a:pPr lvl="1" eaLnBrk="1" hangingPunct="1">
              <a:spcBef>
                <a:spcPct val="0"/>
              </a:spcBef>
              <a:buClrTx/>
              <a:buFont typeface="Wingdings" pitchFamily="2" charset="2"/>
              <a:buChar char="q"/>
            </a:pPr>
            <a:r>
              <a:rPr lang="en-US" dirty="0" smtClean="0"/>
              <a:t> Often </a:t>
            </a:r>
            <a:r>
              <a:rPr lang="en-US" dirty="0" smtClean="0">
                <a:solidFill>
                  <a:srgbClr val="00B0F0"/>
                </a:solidFill>
              </a:rPr>
              <a:t>this integration is done </a:t>
            </a:r>
            <a:r>
              <a:rPr lang="en-US" dirty="0" smtClean="0"/>
              <a:t>through the </a:t>
            </a:r>
            <a:r>
              <a:rPr lang="en-US" dirty="0" smtClean="0">
                <a:solidFill>
                  <a:srgbClr val="FF0000"/>
                </a:solidFill>
              </a:rPr>
              <a:t>use of a pay adjustment matrix</a:t>
            </a:r>
            <a:r>
              <a:rPr lang="en-US" dirty="0" smtClean="0"/>
              <a:t>, or salary guide chart. </a:t>
            </a:r>
            <a:endParaRPr lang="en-US" altLang="en-US" dirty="0"/>
          </a:p>
        </p:txBody>
      </p:sp>
    </p:spTree>
    <p:extLst>
      <p:ext uri="{BB962C8B-B14F-4D97-AF65-F5344CB8AC3E}">
        <p14:creationId xmlns="" xmlns:p14="http://schemas.microsoft.com/office/powerpoint/2010/main" val="384026129"/>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CB40811-EFF2-412B-B5D5-DFEADDF4E9F5}" type="slidenum">
              <a:rPr lang="en-US" smtClean="0"/>
              <a:pPr>
                <a:defRPr/>
              </a:pPr>
              <a:t>258</a:t>
            </a:fld>
            <a:endParaRPr lang="en-US"/>
          </a:p>
        </p:txBody>
      </p:sp>
      <p:sp>
        <p:nvSpPr>
          <p:cNvPr id="3" name="Rectangle 2"/>
          <p:cNvSpPr/>
          <p:nvPr/>
        </p:nvSpPr>
        <p:spPr>
          <a:xfrm>
            <a:off x="152400" y="762000"/>
            <a:ext cx="8915400" cy="4524315"/>
          </a:xfrm>
          <a:prstGeom prst="rect">
            <a:avLst/>
          </a:prstGeom>
        </p:spPr>
        <p:txBody>
          <a:bodyPr>
            <a:spAutoFit/>
          </a:bodyPr>
          <a:lstStyle/>
          <a:p>
            <a:pPr lvl="1">
              <a:defRPr/>
            </a:pPr>
            <a:r>
              <a:rPr lang="en-US" sz="3600" b="1" i="1" dirty="0">
                <a:cs typeface="Arial" pitchFamily="34" charset="0"/>
              </a:rPr>
              <a:t>2.Cost-of-living adjustments (COLA)</a:t>
            </a:r>
            <a:r>
              <a:rPr lang="en-US" sz="3600" b="1" dirty="0">
                <a:cs typeface="Arial" pitchFamily="34" charset="0"/>
              </a:rPr>
              <a:t> </a:t>
            </a:r>
          </a:p>
          <a:p>
            <a:pPr marL="1028700" lvl="1" indent="-571500">
              <a:buFont typeface="Arial" panose="020B0604020202020204" pitchFamily="34" charset="0"/>
              <a:buChar char="•"/>
              <a:defRPr/>
            </a:pPr>
            <a:r>
              <a:rPr lang="en-US" sz="3600" dirty="0">
                <a:cs typeface="Arial" pitchFamily="34" charset="0"/>
              </a:rPr>
              <a:t>A common pay-raise practice is the use of a standard raise or </a:t>
            </a:r>
            <a:r>
              <a:rPr lang="en-US" sz="3600" dirty="0">
                <a:solidFill>
                  <a:srgbClr val="FF0000"/>
                </a:solidFill>
                <a:cs typeface="Arial" pitchFamily="34" charset="0"/>
              </a:rPr>
              <a:t>cost-of-living</a:t>
            </a:r>
            <a:r>
              <a:rPr lang="en-US" sz="3600" dirty="0">
                <a:cs typeface="Arial" pitchFamily="34" charset="0"/>
              </a:rPr>
              <a:t> adjustment. </a:t>
            </a:r>
          </a:p>
          <a:p>
            <a:pPr marL="1028700" lvl="1" indent="-571500">
              <a:buFont typeface="Arial" panose="020B0604020202020204" pitchFamily="34" charset="0"/>
              <a:buChar char="•"/>
              <a:defRPr/>
            </a:pPr>
            <a:r>
              <a:rPr lang="en-US" sz="3600" dirty="0">
                <a:cs typeface="Arial" pitchFamily="34" charset="0"/>
              </a:rPr>
              <a:t>Giving all employees a standard </a:t>
            </a:r>
            <a:r>
              <a:rPr lang="en-US" sz="3600" dirty="0">
                <a:solidFill>
                  <a:srgbClr val="FF0000"/>
                </a:solidFill>
                <a:cs typeface="Arial" pitchFamily="34" charset="0"/>
              </a:rPr>
              <a:t>percentage increase </a:t>
            </a:r>
            <a:r>
              <a:rPr lang="en-US" sz="3600" dirty="0">
                <a:cs typeface="Arial" pitchFamily="34" charset="0"/>
              </a:rPr>
              <a:t>enables them to maintain the same real wages in a </a:t>
            </a:r>
            <a:r>
              <a:rPr lang="en-US" sz="3600" dirty="0">
                <a:solidFill>
                  <a:srgbClr val="FF0000"/>
                </a:solidFill>
                <a:cs typeface="Arial" pitchFamily="34" charset="0"/>
              </a:rPr>
              <a:t>period</a:t>
            </a:r>
            <a:r>
              <a:rPr lang="en-US" sz="3600" dirty="0">
                <a:cs typeface="Arial" pitchFamily="34" charset="0"/>
              </a:rPr>
              <a:t> of economic </a:t>
            </a:r>
            <a:r>
              <a:rPr lang="en-US" sz="3600" dirty="0">
                <a:solidFill>
                  <a:srgbClr val="FF0000"/>
                </a:solidFill>
                <a:cs typeface="Arial" pitchFamily="34" charset="0"/>
              </a:rPr>
              <a:t>inflation</a:t>
            </a:r>
            <a:r>
              <a:rPr lang="en-US" sz="3600" dirty="0">
                <a:cs typeface="Arial" pitchFamily="34" charset="0"/>
              </a:rPr>
              <a:t>.</a:t>
            </a:r>
          </a:p>
        </p:txBody>
      </p:sp>
    </p:spTree>
    <p:extLst>
      <p:ext uri="{BB962C8B-B14F-4D97-AF65-F5344CB8AC3E}">
        <p14:creationId xmlns="" xmlns:p14="http://schemas.microsoft.com/office/powerpoint/2010/main" val="1104005882"/>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421E465-4803-47C0-9C4B-D12AD255871C}" type="slidenum">
              <a:rPr lang="en-US" smtClean="0"/>
              <a:pPr>
                <a:defRPr/>
              </a:pPr>
              <a:t>259</a:t>
            </a:fld>
            <a:endParaRPr lang="en-US"/>
          </a:p>
        </p:txBody>
      </p:sp>
      <p:sp>
        <p:nvSpPr>
          <p:cNvPr id="3" name="Rectangle 2"/>
          <p:cNvSpPr/>
          <p:nvPr/>
        </p:nvSpPr>
        <p:spPr>
          <a:xfrm>
            <a:off x="284163" y="533400"/>
            <a:ext cx="8610600" cy="5262563"/>
          </a:xfrm>
          <a:prstGeom prst="rect">
            <a:avLst/>
          </a:prstGeom>
        </p:spPr>
        <p:txBody>
          <a:bodyPr>
            <a:spAutoFit/>
          </a:bodyPr>
          <a:lstStyle/>
          <a:p>
            <a:pPr lvl="1">
              <a:defRPr/>
            </a:pPr>
            <a:r>
              <a:rPr lang="en-US" sz="2800" b="1" i="1" dirty="0">
                <a:cs typeface="Arial" pitchFamily="34" charset="0"/>
              </a:rPr>
              <a:t>3.Seniority</a:t>
            </a:r>
            <a:r>
              <a:rPr lang="en-US" sz="2800" dirty="0">
                <a:cs typeface="Arial" pitchFamily="34" charset="0"/>
              </a:rPr>
              <a:t> </a:t>
            </a:r>
          </a:p>
          <a:p>
            <a:pPr marL="914400" lvl="1" indent="-457200">
              <a:buFont typeface="Arial" panose="020B0604020202020204" pitchFamily="34" charset="0"/>
              <a:buChar char="•"/>
              <a:defRPr/>
            </a:pPr>
            <a:r>
              <a:rPr lang="en-US" sz="2800" dirty="0">
                <a:cs typeface="Arial" pitchFamily="34" charset="0"/>
              </a:rPr>
              <a:t>Seniority, or time spent in the organization or on a particular job, also can be </a:t>
            </a:r>
            <a:r>
              <a:rPr lang="en-US" sz="2800" dirty="0">
                <a:solidFill>
                  <a:srgbClr val="FF0000"/>
                </a:solidFill>
                <a:cs typeface="Arial" pitchFamily="34" charset="0"/>
              </a:rPr>
              <a:t>used </a:t>
            </a:r>
            <a:r>
              <a:rPr lang="en-US" sz="2800" dirty="0">
                <a:cs typeface="Arial" pitchFamily="34" charset="0"/>
              </a:rPr>
              <a:t>as the basis for </a:t>
            </a:r>
            <a:r>
              <a:rPr lang="en-US" sz="2800" dirty="0">
                <a:solidFill>
                  <a:srgbClr val="FF0000"/>
                </a:solidFill>
                <a:cs typeface="Arial" pitchFamily="34" charset="0"/>
              </a:rPr>
              <a:t>pay increases</a:t>
            </a:r>
            <a:r>
              <a:rPr lang="en-US" sz="2800" dirty="0">
                <a:cs typeface="Arial" pitchFamily="34" charset="0"/>
              </a:rPr>
              <a:t>. </a:t>
            </a:r>
          </a:p>
          <a:p>
            <a:pPr marL="914400" lvl="1" indent="-457200">
              <a:buFont typeface="Arial" panose="020B0604020202020204" pitchFamily="34" charset="0"/>
              <a:buChar char="•"/>
              <a:defRPr/>
            </a:pPr>
            <a:r>
              <a:rPr lang="en-US" sz="2800" dirty="0">
                <a:cs typeface="Arial" pitchFamily="34" charset="0"/>
              </a:rPr>
              <a:t>Many employers have policies requiring that persons be employed for a certain length of time </a:t>
            </a:r>
            <a:r>
              <a:rPr lang="en-US" sz="2800" dirty="0">
                <a:solidFill>
                  <a:srgbClr val="FF0000"/>
                </a:solidFill>
                <a:cs typeface="Arial" pitchFamily="34" charset="0"/>
              </a:rPr>
              <a:t>before they are eligible </a:t>
            </a:r>
            <a:r>
              <a:rPr lang="en-US" sz="2800" dirty="0">
                <a:cs typeface="Arial" pitchFamily="34" charset="0"/>
              </a:rPr>
              <a:t>for </a:t>
            </a:r>
            <a:r>
              <a:rPr lang="en-US" sz="2800" dirty="0">
                <a:solidFill>
                  <a:srgbClr val="0070C0"/>
                </a:solidFill>
                <a:cs typeface="Arial" pitchFamily="34" charset="0"/>
              </a:rPr>
              <a:t>pay increases</a:t>
            </a:r>
            <a:r>
              <a:rPr lang="en-US" sz="2800" dirty="0">
                <a:cs typeface="Arial" pitchFamily="34" charset="0"/>
              </a:rPr>
              <a:t>.</a:t>
            </a:r>
          </a:p>
          <a:p>
            <a:pPr marL="914400" lvl="1" indent="-457200">
              <a:buFont typeface="Arial" panose="020B0604020202020204" pitchFamily="34" charset="0"/>
              <a:buChar char="•"/>
              <a:defRPr/>
            </a:pPr>
            <a:r>
              <a:rPr lang="en-US" sz="2800" dirty="0">
                <a:cs typeface="Arial" pitchFamily="34" charset="0"/>
              </a:rPr>
              <a:t>Pay adjustments based on seniority often are set as automatic steps once a person has been employed the required length of time, although </a:t>
            </a:r>
            <a:r>
              <a:rPr lang="en-US" sz="2800" dirty="0">
                <a:solidFill>
                  <a:srgbClr val="FF0000"/>
                </a:solidFill>
                <a:cs typeface="Arial" pitchFamily="34" charset="0"/>
              </a:rPr>
              <a:t>performance must be </a:t>
            </a:r>
            <a:r>
              <a:rPr lang="en-US" sz="2800" dirty="0">
                <a:cs typeface="Arial" pitchFamily="34" charset="0"/>
              </a:rPr>
              <a:t>at least </a:t>
            </a:r>
            <a:r>
              <a:rPr lang="en-US" sz="2800" dirty="0">
                <a:solidFill>
                  <a:srgbClr val="FF0000"/>
                </a:solidFill>
                <a:cs typeface="Arial" pitchFamily="34" charset="0"/>
              </a:rPr>
              <a:t>satisfactory</a:t>
            </a:r>
            <a:r>
              <a:rPr lang="en-US" sz="2800" dirty="0">
                <a:cs typeface="Arial" pitchFamily="34" charset="0"/>
              </a:rPr>
              <a:t> in many nonunion systems.</a:t>
            </a:r>
          </a:p>
        </p:txBody>
      </p:sp>
    </p:spTree>
    <p:extLst>
      <p:ext uri="{BB962C8B-B14F-4D97-AF65-F5344CB8AC3E}">
        <p14:creationId xmlns="" xmlns:p14="http://schemas.microsoft.com/office/powerpoint/2010/main" val="3943142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45F27A0-8B7D-46D0-965C-85606203917E}" type="slidenum">
              <a:rPr lang="en-US" smtClean="0"/>
              <a:pPr>
                <a:defRPr/>
              </a:pPr>
              <a:t>26</a:t>
            </a:fld>
            <a:endParaRPr lang="en-US"/>
          </a:p>
        </p:txBody>
      </p:sp>
      <p:sp>
        <p:nvSpPr>
          <p:cNvPr id="3" name="Rectangle 2"/>
          <p:cNvSpPr/>
          <p:nvPr/>
        </p:nvSpPr>
        <p:spPr>
          <a:xfrm>
            <a:off x="307298" y="1676400"/>
            <a:ext cx="8839200" cy="4032250"/>
          </a:xfrm>
          <a:prstGeom prst="rect">
            <a:avLst/>
          </a:prstGeom>
        </p:spPr>
        <p:txBody>
          <a:bodyPr>
            <a:spAutoFit/>
          </a:bodyPr>
          <a:lstStyle/>
          <a:p>
            <a:pPr>
              <a:defRPr/>
            </a:pPr>
            <a:r>
              <a:rPr lang="en-US" sz="3200" b="1" dirty="0">
                <a:solidFill>
                  <a:schemeClr val="tx2">
                    <a:lumMod val="75000"/>
                  </a:schemeClr>
                </a:solidFill>
                <a:cs typeface="Arial" pitchFamily="34" charset="0"/>
              </a:rPr>
              <a:t>Modern Management Theories</a:t>
            </a:r>
          </a:p>
          <a:p>
            <a:pPr marL="457200" indent="-457200">
              <a:buFont typeface="Arial" panose="020B0604020202020204" pitchFamily="34" charset="0"/>
              <a:buChar char="•"/>
              <a:defRPr/>
            </a:pPr>
            <a:r>
              <a:rPr lang="en-US" sz="3200" dirty="0">
                <a:cs typeface="Arial" pitchFamily="34" charset="0"/>
              </a:rPr>
              <a:t>This stage of management is the rein of the </a:t>
            </a:r>
            <a:r>
              <a:rPr lang="en-US" sz="3200" dirty="0">
                <a:solidFill>
                  <a:srgbClr val="FF0000"/>
                </a:solidFill>
                <a:cs typeface="Arial" pitchFamily="34" charset="0"/>
              </a:rPr>
              <a:t>refinement</a:t>
            </a:r>
            <a:r>
              <a:rPr lang="en-US" sz="3200" dirty="0">
                <a:cs typeface="Arial" pitchFamily="34" charset="0"/>
              </a:rPr>
              <a:t>, </a:t>
            </a:r>
            <a:r>
              <a:rPr lang="en-US" sz="3200" dirty="0">
                <a:solidFill>
                  <a:srgbClr val="FF0000"/>
                </a:solidFill>
                <a:cs typeface="Arial" pitchFamily="34" charset="0"/>
              </a:rPr>
              <a:t>extension</a:t>
            </a:r>
            <a:r>
              <a:rPr lang="en-US" sz="3200" dirty="0">
                <a:cs typeface="Arial" pitchFamily="34" charset="0"/>
              </a:rPr>
              <a:t> and synthesis of the </a:t>
            </a:r>
            <a:r>
              <a:rPr lang="en-US" sz="3200" dirty="0">
                <a:solidFill>
                  <a:srgbClr val="0070C0"/>
                </a:solidFill>
                <a:cs typeface="Arial" pitchFamily="34" charset="0"/>
              </a:rPr>
              <a:t>classical</a:t>
            </a:r>
            <a:r>
              <a:rPr lang="en-US" sz="3200" dirty="0">
                <a:cs typeface="Arial" pitchFamily="34" charset="0"/>
              </a:rPr>
              <a:t> and </a:t>
            </a:r>
            <a:r>
              <a:rPr lang="en-US" sz="3200" dirty="0">
                <a:solidFill>
                  <a:srgbClr val="0070C0"/>
                </a:solidFill>
                <a:cs typeface="Arial" pitchFamily="34" charset="0"/>
              </a:rPr>
              <a:t>behavioral</a:t>
            </a:r>
            <a:r>
              <a:rPr lang="en-US" sz="3200" dirty="0">
                <a:cs typeface="Arial" pitchFamily="34" charset="0"/>
              </a:rPr>
              <a:t> theories to management. </a:t>
            </a:r>
          </a:p>
          <a:p>
            <a:pPr marL="457200" indent="-457200">
              <a:buFont typeface="Arial" panose="020B0604020202020204" pitchFamily="34" charset="0"/>
              <a:buChar char="•"/>
              <a:defRPr/>
            </a:pPr>
            <a:r>
              <a:rPr lang="en-US" sz="3200" dirty="0">
                <a:cs typeface="Arial" pitchFamily="34" charset="0"/>
              </a:rPr>
              <a:t>A few of the streams of this approach are:</a:t>
            </a:r>
          </a:p>
          <a:p>
            <a:pPr>
              <a:defRPr/>
            </a:pPr>
            <a:r>
              <a:rPr lang="en-US" sz="3200" dirty="0">
                <a:cs typeface="Arial" pitchFamily="34" charset="0"/>
              </a:rPr>
              <a:t>      1. Systems</a:t>
            </a:r>
          </a:p>
          <a:p>
            <a:pPr>
              <a:defRPr/>
            </a:pPr>
            <a:r>
              <a:rPr lang="en-US" sz="3200" dirty="0">
                <a:cs typeface="Arial" pitchFamily="34" charset="0"/>
              </a:rPr>
              <a:t>      2. Contingency</a:t>
            </a:r>
          </a:p>
        </p:txBody>
      </p:sp>
    </p:spTree>
    <p:extLst>
      <p:ext uri="{BB962C8B-B14F-4D97-AF65-F5344CB8AC3E}">
        <p14:creationId xmlns="" xmlns:p14="http://schemas.microsoft.com/office/powerpoint/2010/main" val="3541377772"/>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62881DF-21B4-485C-953B-6099C4A8B23C}" type="slidenum">
              <a:rPr lang="en-US" smtClean="0"/>
              <a:pPr>
                <a:defRPr/>
              </a:pPr>
              <a:t>260</a:t>
            </a:fld>
            <a:endParaRPr lang="en-US"/>
          </a:p>
        </p:txBody>
      </p:sp>
      <p:sp>
        <p:nvSpPr>
          <p:cNvPr id="3" name="Rectangle 2"/>
          <p:cNvSpPr/>
          <p:nvPr/>
        </p:nvSpPr>
        <p:spPr>
          <a:xfrm>
            <a:off x="533400" y="381000"/>
            <a:ext cx="8229600" cy="6247864"/>
          </a:xfrm>
          <a:prstGeom prst="rect">
            <a:avLst/>
          </a:prstGeom>
        </p:spPr>
        <p:txBody>
          <a:bodyPr>
            <a:spAutoFit/>
          </a:bodyPr>
          <a:lstStyle/>
          <a:p>
            <a:pPr>
              <a:defRPr/>
            </a:pPr>
            <a:r>
              <a:rPr lang="en-US" sz="4800" b="1" dirty="0">
                <a:cs typeface="Arial" pitchFamily="34" charset="0"/>
              </a:rPr>
              <a:t>Incentives</a:t>
            </a:r>
          </a:p>
          <a:p>
            <a:pPr marL="457200" indent="-457200">
              <a:buFont typeface="Arial" panose="020B0604020202020204" pitchFamily="34" charset="0"/>
              <a:buChar char="•"/>
              <a:defRPr/>
            </a:pPr>
            <a:r>
              <a:rPr lang="en-US" sz="3200" dirty="0">
                <a:cs typeface="Arial" pitchFamily="34" charset="0"/>
              </a:rPr>
              <a:t>Incentives are compensation that rewards an employee for performance </a:t>
            </a:r>
            <a:r>
              <a:rPr lang="en-US" sz="3200" dirty="0">
                <a:solidFill>
                  <a:srgbClr val="FF0000"/>
                </a:solidFill>
                <a:cs typeface="Arial" pitchFamily="34" charset="0"/>
              </a:rPr>
              <a:t>beyond normal expectations.</a:t>
            </a:r>
          </a:p>
          <a:p>
            <a:pPr marL="457200" indent="-457200">
              <a:buFont typeface="Wingdings" panose="05000000000000000000" pitchFamily="2" charset="2"/>
              <a:buChar char="Ø"/>
              <a:defRPr/>
            </a:pPr>
            <a:r>
              <a:rPr lang="en-US" sz="3200" b="1" dirty="0">
                <a:cs typeface="Arial" pitchFamily="34" charset="0"/>
              </a:rPr>
              <a:t>Three focus points for incentives</a:t>
            </a:r>
            <a:r>
              <a:rPr lang="en-US" sz="3200" dirty="0">
                <a:cs typeface="Arial" pitchFamily="34" charset="0"/>
              </a:rPr>
              <a:t>. Incentives can be focused on </a:t>
            </a:r>
            <a:r>
              <a:rPr lang="en-US" sz="3200" dirty="0">
                <a:solidFill>
                  <a:srgbClr val="FF0000"/>
                </a:solidFill>
                <a:cs typeface="Arial" pitchFamily="34" charset="0"/>
              </a:rPr>
              <a:t>individual</a:t>
            </a:r>
            <a:r>
              <a:rPr lang="en-US" sz="3200" dirty="0">
                <a:cs typeface="Arial" pitchFamily="34" charset="0"/>
              </a:rPr>
              <a:t> performance, </a:t>
            </a:r>
            <a:r>
              <a:rPr lang="en-US" sz="3200" dirty="0">
                <a:solidFill>
                  <a:srgbClr val="FF0000"/>
                </a:solidFill>
                <a:cs typeface="Arial" pitchFamily="34" charset="0"/>
              </a:rPr>
              <a:t>team</a:t>
            </a:r>
            <a:r>
              <a:rPr lang="en-US" sz="3200" dirty="0">
                <a:cs typeface="Arial" pitchFamily="34" charset="0"/>
              </a:rPr>
              <a:t> or group performance, or </a:t>
            </a:r>
            <a:r>
              <a:rPr lang="en-US" sz="3200" dirty="0">
                <a:solidFill>
                  <a:srgbClr val="FF0000"/>
                </a:solidFill>
                <a:cs typeface="Arial" pitchFamily="34" charset="0"/>
              </a:rPr>
              <a:t>organization-wide</a:t>
            </a:r>
            <a:r>
              <a:rPr lang="en-US" sz="3200" dirty="0">
                <a:cs typeface="Arial" pitchFamily="34" charset="0"/>
              </a:rPr>
              <a:t> performance. </a:t>
            </a:r>
          </a:p>
          <a:p>
            <a:pPr marL="457200" indent="-457200">
              <a:buFont typeface="Wingdings" panose="05000000000000000000" pitchFamily="2" charset="2"/>
              <a:buChar char="Ø"/>
              <a:defRPr/>
            </a:pPr>
            <a:r>
              <a:rPr lang="en-US" sz="3200" dirty="0">
                <a:cs typeface="Arial" pitchFamily="34" charset="0"/>
              </a:rPr>
              <a:t>The three focuses have different impacts on cooperation among people.</a:t>
            </a:r>
          </a:p>
          <a:p>
            <a:pPr>
              <a:defRPr/>
            </a:pPr>
            <a:endParaRPr lang="en-US" sz="3200" dirty="0">
              <a:cs typeface="Arial" pitchFamily="34" charset="0"/>
            </a:endParaRPr>
          </a:p>
          <a:p>
            <a:pPr>
              <a:defRPr/>
            </a:pPr>
            <a:endParaRPr lang="en-US" sz="3200" dirty="0">
              <a:cs typeface="Arial" pitchFamily="34" charset="0"/>
            </a:endParaRPr>
          </a:p>
        </p:txBody>
      </p:sp>
    </p:spTree>
    <p:extLst>
      <p:ext uri="{BB962C8B-B14F-4D97-AF65-F5344CB8AC3E}">
        <p14:creationId xmlns="" xmlns:p14="http://schemas.microsoft.com/office/powerpoint/2010/main" val="697421650"/>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3CD4120-AB65-45D1-87D0-346001393478}" type="slidenum">
              <a:rPr lang="en-US" smtClean="0"/>
              <a:pPr>
                <a:defRPr/>
              </a:pPr>
              <a:t>261</a:t>
            </a:fld>
            <a:endParaRPr lang="en-US"/>
          </a:p>
        </p:txBody>
      </p:sp>
      <p:sp>
        <p:nvSpPr>
          <p:cNvPr id="3" name="Rectangle 2"/>
          <p:cNvSpPr/>
          <p:nvPr/>
        </p:nvSpPr>
        <p:spPr>
          <a:xfrm>
            <a:off x="76200" y="533400"/>
            <a:ext cx="8839200" cy="6002338"/>
          </a:xfrm>
          <a:prstGeom prst="rect">
            <a:avLst/>
          </a:prstGeom>
        </p:spPr>
        <p:txBody>
          <a:bodyPr>
            <a:spAutoFit/>
          </a:bodyPr>
          <a:lstStyle/>
          <a:p>
            <a:pPr marL="571500" indent="-571500">
              <a:buFontTx/>
              <a:buAutoNum type="romanLcPeriod"/>
              <a:defRPr/>
            </a:pPr>
            <a:r>
              <a:rPr lang="en-US" sz="3200" b="1" i="1" dirty="0">
                <a:cs typeface="Arial" pitchFamily="34" charset="0"/>
              </a:rPr>
              <a:t>Individual incentives</a:t>
            </a:r>
            <a:r>
              <a:rPr lang="en-US" sz="3200" b="1" dirty="0">
                <a:cs typeface="Arial" pitchFamily="34" charset="0"/>
              </a:rPr>
              <a:t> </a:t>
            </a:r>
            <a:r>
              <a:rPr lang="en-US" sz="3200" dirty="0">
                <a:solidFill>
                  <a:srgbClr val="FF0000"/>
                </a:solidFill>
                <a:cs typeface="Arial" pitchFamily="34" charset="0"/>
              </a:rPr>
              <a:t>neither</a:t>
            </a:r>
            <a:r>
              <a:rPr lang="en-US" sz="3200" dirty="0">
                <a:cs typeface="Arial" pitchFamily="34" charset="0"/>
              </a:rPr>
              <a:t> require nor foster much </a:t>
            </a:r>
            <a:r>
              <a:rPr lang="en-US" sz="3200" dirty="0">
                <a:solidFill>
                  <a:srgbClr val="FF0000"/>
                </a:solidFill>
                <a:cs typeface="Arial" pitchFamily="34" charset="0"/>
              </a:rPr>
              <a:t>cooperation among </a:t>
            </a:r>
            <a:r>
              <a:rPr lang="en-US" sz="3200" dirty="0">
                <a:cs typeface="Arial" pitchFamily="34" charset="0"/>
              </a:rPr>
              <a:t>individuals. </a:t>
            </a:r>
          </a:p>
          <a:p>
            <a:pPr marL="457200" indent="-457200">
              <a:buFont typeface="Arial" panose="020B0604020202020204" pitchFamily="34" charset="0"/>
              <a:buChar char="•"/>
              <a:defRPr/>
            </a:pPr>
            <a:r>
              <a:rPr lang="en-US" sz="3200" dirty="0">
                <a:cs typeface="Arial" pitchFamily="34" charset="0"/>
              </a:rPr>
              <a:t>In pursuit of individual rewards, an employee may </a:t>
            </a:r>
            <a:r>
              <a:rPr lang="en-US" sz="3200" dirty="0">
                <a:solidFill>
                  <a:srgbClr val="FF0000"/>
                </a:solidFill>
                <a:cs typeface="Arial" pitchFamily="34" charset="0"/>
              </a:rPr>
              <a:t>withhold information </a:t>
            </a:r>
            <a:r>
              <a:rPr lang="en-US" sz="3200" dirty="0">
                <a:cs typeface="Arial" pitchFamily="34" charset="0"/>
              </a:rPr>
              <a:t>from others, </a:t>
            </a:r>
            <a:r>
              <a:rPr lang="en-US" sz="3200" dirty="0">
                <a:solidFill>
                  <a:srgbClr val="FF0000"/>
                </a:solidFill>
                <a:cs typeface="Arial" pitchFamily="34" charset="0"/>
              </a:rPr>
              <a:t>sabotage</a:t>
            </a:r>
            <a:r>
              <a:rPr lang="en-US" sz="3200" dirty="0">
                <a:cs typeface="Arial" pitchFamily="34" charset="0"/>
              </a:rPr>
              <a:t> efforts of a competing employee, </a:t>
            </a:r>
            <a:r>
              <a:rPr lang="en-US" sz="3200" dirty="0">
                <a:solidFill>
                  <a:srgbClr val="FF0000"/>
                </a:solidFill>
                <a:cs typeface="Arial" pitchFamily="34" charset="0"/>
              </a:rPr>
              <a:t>focus only on </a:t>
            </a:r>
            <a:r>
              <a:rPr lang="en-US" sz="3200" dirty="0">
                <a:cs typeface="Arial" pitchFamily="34" charset="0"/>
              </a:rPr>
              <a:t>what is rewarded, or </a:t>
            </a:r>
            <a:r>
              <a:rPr lang="en-US" sz="3200" dirty="0">
                <a:solidFill>
                  <a:srgbClr val="FF0000"/>
                </a:solidFill>
                <a:cs typeface="Arial" pitchFamily="34" charset="0"/>
              </a:rPr>
              <a:t>refuse</a:t>
            </a:r>
            <a:r>
              <a:rPr lang="en-US" sz="3200" dirty="0">
                <a:cs typeface="Arial" pitchFamily="34" charset="0"/>
              </a:rPr>
              <a:t> to do anything that is not tied directly to the incentive reward. </a:t>
            </a:r>
          </a:p>
          <a:p>
            <a:pPr marL="457200" indent="-457200">
              <a:buFont typeface="Arial" panose="020B0604020202020204" pitchFamily="34" charset="0"/>
              <a:buChar char="•"/>
              <a:defRPr/>
            </a:pPr>
            <a:r>
              <a:rPr lang="en-US" sz="3200" dirty="0">
                <a:cs typeface="Arial" pitchFamily="34" charset="0"/>
              </a:rPr>
              <a:t>Despite such </a:t>
            </a:r>
            <a:r>
              <a:rPr lang="en-US" sz="3200" dirty="0">
                <a:solidFill>
                  <a:srgbClr val="FF0000"/>
                </a:solidFill>
                <a:cs typeface="Arial" pitchFamily="34" charset="0"/>
              </a:rPr>
              <a:t>undesirable behaviors</a:t>
            </a:r>
            <a:r>
              <a:rPr lang="en-US" sz="3200" dirty="0">
                <a:cs typeface="Arial" pitchFamily="34" charset="0"/>
              </a:rPr>
              <a:t>, </a:t>
            </a:r>
            <a:r>
              <a:rPr lang="en-US" sz="3200" dirty="0">
                <a:solidFill>
                  <a:srgbClr val="00B0F0"/>
                </a:solidFill>
                <a:cs typeface="Arial" pitchFamily="34" charset="0"/>
              </a:rPr>
              <a:t>individual incentives may be very successful</a:t>
            </a:r>
            <a:r>
              <a:rPr lang="en-US" sz="3200" dirty="0">
                <a:cs typeface="Arial" pitchFamily="34" charset="0"/>
              </a:rPr>
              <a:t> if doing the job does </a:t>
            </a:r>
            <a:r>
              <a:rPr lang="en-US" sz="3200" dirty="0">
                <a:solidFill>
                  <a:srgbClr val="FF0000"/>
                </a:solidFill>
                <a:cs typeface="Arial" pitchFamily="34" charset="0"/>
              </a:rPr>
              <a:t>not require </a:t>
            </a:r>
            <a:r>
              <a:rPr lang="en-US" sz="3200" dirty="0">
                <a:cs typeface="Arial" pitchFamily="34" charset="0"/>
              </a:rPr>
              <a:t>a great deal of </a:t>
            </a:r>
            <a:r>
              <a:rPr lang="en-US" sz="3200" dirty="0">
                <a:solidFill>
                  <a:srgbClr val="FF0000"/>
                </a:solidFill>
                <a:cs typeface="Arial" pitchFamily="34" charset="0"/>
              </a:rPr>
              <a:t>cooperation</a:t>
            </a:r>
            <a:r>
              <a:rPr lang="en-US" sz="3200" dirty="0">
                <a:cs typeface="Arial" pitchFamily="34" charset="0"/>
              </a:rPr>
              <a:t> among employees.</a:t>
            </a:r>
          </a:p>
        </p:txBody>
      </p:sp>
    </p:spTree>
    <p:extLst>
      <p:ext uri="{BB962C8B-B14F-4D97-AF65-F5344CB8AC3E}">
        <p14:creationId xmlns="" xmlns:p14="http://schemas.microsoft.com/office/powerpoint/2010/main" val="2781576731"/>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BB603BD-0288-43EC-B531-1E936AE25707}" type="slidenum">
              <a:rPr lang="en-US" smtClean="0"/>
              <a:pPr>
                <a:defRPr/>
              </a:pPr>
              <a:t>262</a:t>
            </a:fld>
            <a:endParaRPr lang="en-US"/>
          </a:p>
        </p:txBody>
      </p:sp>
      <p:sp>
        <p:nvSpPr>
          <p:cNvPr id="3" name="Rectangle 2"/>
          <p:cNvSpPr/>
          <p:nvPr/>
        </p:nvSpPr>
        <p:spPr>
          <a:xfrm>
            <a:off x="339725" y="533400"/>
            <a:ext cx="8610600" cy="4832092"/>
          </a:xfrm>
          <a:prstGeom prst="rect">
            <a:avLst/>
          </a:prstGeom>
        </p:spPr>
        <p:txBody>
          <a:bodyPr>
            <a:spAutoFit/>
          </a:bodyPr>
          <a:lstStyle/>
          <a:p>
            <a:pPr marL="457200" indent="-457200">
              <a:buFont typeface="Wingdings" panose="05000000000000000000" pitchFamily="2" charset="2"/>
              <a:buChar char="q"/>
              <a:defRPr/>
            </a:pPr>
            <a:r>
              <a:rPr lang="en-US" sz="2800" dirty="0">
                <a:cs typeface="Arial" pitchFamily="34" charset="0"/>
              </a:rPr>
              <a:t>The most common individual system is the piece-rate system, whether of the straight or differential type.</a:t>
            </a:r>
          </a:p>
          <a:p>
            <a:pPr marL="285750" indent="-285750">
              <a:buFont typeface="Arial" panose="020B0604020202020204" pitchFamily="34" charset="0"/>
              <a:buChar char="•"/>
              <a:defRPr/>
            </a:pPr>
            <a:r>
              <a:rPr lang="en-US" sz="2800" dirty="0">
                <a:cs typeface="Arial" pitchFamily="34" charset="0"/>
              </a:rPr>
              <a:t>Under the </a:t>
            </a:r>
            <a:r>
              <a:rPr lang="en-US" sz="2800" b="1" dirty="0">
                <a:cs typeface="Arial" pitchFamily="34" charset="0"/>
              </a:rPr>
              <a:t>straight piece-rate system</a:t>
            </a:r>
            <a:r>
              <a:rPr lang="en-US" sz="2800" dirty="0">
                <a:cs typeface="Arial" pitchFamily="34" charset="0"/>
              </a:rPr>
              <a:t>, wages are determined by multiplying the number of units produced (such as garments sewn or customers contacted) by the piece rate for one unit. </a:t>
            </a:r>
          </a:p>
          <a:p>
            <a:pPr marL="285750" indent="-285750">
              <a:buFont typeface="Arial" panose="020B0604020202020204" pitchFamily="34" charset="0"/>
              <a:buChar char="•"/>
              <a:defRPr/>
            </a:pPr>
            <a:r>
              <a:rPr lang="en-US" sz="2800" dirty="0" smtClean="0">
                <a:cs typeface="Arial" pitchFamily="34" charset="0"/>
              </a:rPr>
              <a:t>A </a:t>
            </a:r>
            <a:r>
              <a:rPr lang="en-US" sz="2800" b="1" dirty="0">
                <a:cs typeface="Arial" pitchFamily="34" charset="0"/>
              </a:rPr>
              <a:t>differential piece-rate system </a:t>
            </a:r>
            <a:r>
              <a:rPr lang="en-US" sz="2800" dirty="0">
                <a:cs typeface="Arial" pitchFamily="34" charset="0"/>
              </a:rPr>
              <a:t>pays employees one piece-rate wage for units produced up to a standard output and a higher piece-rate wage for units produced over the standard.</a:t>
            </a:r>
          </a:p>
        </p:txBody>
      </p:sp>
    </p:spTree>
    <p:extLst>
      <p:ext uri="{BB962C8B-B14F-4D97-AF65-F5344CB8AC3E}">
        <p14:creationId xmlns="" xmlns:p14="http://schemas.microsoft.com/office/powerpoint/2010/main" val="1030275760"/>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54BE0AE-CB05-4F1D-99D6-36CDAAB05604}" type="slidenum">
              <a:rPr lang="en-US" smtClean="0"/>
              <a:pPr>
                <a:defRPr/>
              </a:pPr>
              <a:t>263</a:t>
            </a:fld>
            <a:endParaRPr lang="en-US"/>
          </a:p>
        </p:txBody>
      </p:sp>
      <p:sp>
        <p:nvSpPr>
          <p:cNvPr id="3" name="Rectangle 2"/>
          <p:cNvSpPr/>
          <p:nvPr/>
        </p:nvSpPr>
        <p:spPr>
          <a:xfrm>
            <a:off x="215900" y="301625"/>
            <a:ext cx="8775700" cy="5693866"/>
          </a:xfrm>
          <a:prstGeom prst="rect">
            <a:avLst/>
          </a:prstGeom>
        </p:spPr>
        <p:txBody>
          <a:bodyPr>
            <a:spAutoFit/>
          </a:bodyPr>
          <a:lstStyle/>
          <a:p>
            <a:pPr>
              <a:defRPr/>
            </a:pPr>
            <a:r>
              <a:rPr lang="en-US" sz="2800" b="1" dirty="0">
                <a:cs typeface="Arial" pitchFamily="34" charset="0"/>
              </a:rPr>
              <a:t>Commissions…..</a:t>
            </a:r>
            <a:r>
              <a:rPr lang="en-US" sz="2800" i="1" dirty="0">
                <a:cs typeface="Arial" pitchFamily="34" charset="0"/>
              </a:rPr>
              <a:t> Is one form of Individual incentives</a:t>
            </a:r>
            <a:r>
              <a:rPr lang="en-US" sz="2800" dirty="0">
                <a:cs typeface="Arial" pitchFamily="34" charset="0"/>
              </a:rPr>
              <a:t> </a:t>
            </a:r>
          </a:p>
          <a:p>
            <a:pPr marL="457200" indent="-457200">
              <a:buFont typeface="Arial" panose="020B0604020202020204" pitchFamily="34" charset="0"/>
              <a:buChar char="•"/>
              <a:defRPr/>
            </a:pPr>
            <a:r>
              <a:rPr lang="en-US" sz="2800" dirty="0">
                <a:cs typeface="Arial" pitchFamily="34" charset="0"/>
              </a:rPr>
              <a:t>An individual incentive system widely used in sales jobs is the commission, which is compensation computed as a percentage of sales in units or dollars. </a:t>
            </a:r>
          </a:p>
          <a:p>
            <a:pPr lvl="1" indent="-457200">
              <a:buFont typeface="Wingdings" panose="05000000000000000000" pitchFamily="2" charset="2"/>
              <a:buChar char="Ø"/>
              <a:defRPr/>
            </a:pPr>
            <a:r>
              <a:rPr lang="en-US" sz="2800" b="1" dirty="0">
                <a:cs typeface="Arial" pitchFamily="34" charset="0"/>
              </a:rPr>
              <a:t>Straight commission</a:t>
            </a:r>
            <a:r>
              <a:rPr lang="en-US" sz="2800" dirty="0">
                <a:cs typeface="Arial" pitchFamily="34" charset="0"/>
              </a:rPr>
              <a:t>. In the straight commission system, a sales representative receives a percentage of the value of the sales made. </a:t>
            </a:r>
          </a:p>
          <a:p>
            <a:pPr lvl="1" indent="-457200">
              <a:buFont typeface="Wingdings" panose="05000000000000000000" pitchFamily="2" charset="2"/>
              <a:buChar char="Ø"/>
              <a:defRPr/>
            </a:pPr>
            <a:r>
              <a:rPr lang="en-US" sz="2800" dirty="0">
                <a:cs typeface="Arial" pitchFamily="34" charset="0"/>
              </a:rPr>
              <a:t>Consider a sales representative working for a consumer products company. </a:t>
            </a:r>
          </a:p>
          <a:p>
            <a:pPr lvl="1" indent="-457200">
              <a:buFont typeface="Wingdings" panose="05000000000000000000" pitchFamily="2" charset="2"/>
              <a:buChar char="Ø"/>
              <a:defRPr/>
            </a:pPr>
            <a:r>
              <a:rPr lang="en-US" sz="2800" dirty="0">
                <a:cs typeface="Arial" pitchFamily="34" charset="0"/>
              </a:rPr>
              <a:t>She receives no compensation if no sales are made, but for all sales made in her territory, she receives a percentage of the total amount.</a:t>
            </a:r>
          </a:p>
          <a:p>
            <a:pPr>
              <a:defRPr/>
            </a:pPr>
            <a:endParaRPr lang="en-US" sz="2800" dirty="0">
              <a:cs typeface="Arial" pitchFamily="34" charset="0"/>
            </a:endParaRPr>
          </a:p>
        </p:txBody>
      </p:sp>
    </p:spTree>
    <p:extLst>
      <p:ext uri="{BB962C8B-B14F-4D97-AF65-F5344CB8AC3E}">
        <p14:creationId xmlns="" xmlns:p14="http://schemas.microsoft.com/office/powerpoint/2010/main" val="4134773148"/>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5FA3CF9-2401-446F-84DC-D14929FF3BCD}" type="slidenum">
              <a:rPr lang="en-US" smtClean="0"/>
              <a:pPr>
                <a:defRPr/>
              </a:pPr>
              <a:t>264</a:t>
            </a:fld>
            <a:endParaRPr lang="en-US"/>
          </a:p>
        </p:txBody>
      </p:sp>
      <p:sp>
        <p:nvSpPr>
          <p:cNvPr id="3" name="Rectangle 2"/>
          <p:cNvSpPr/>
          <p:nvPr/>
        </p:nvSpPr>
        <p:spPr>
          <a:xfrm>
            <a:off x="152400" y="381000"/>
            <a:ext cx="8915400" cy="5508625"/>
          </a:xfrm>
          <a:prstGeom prst="rect">
            <a:avLst/>
          </a:prstGeom>
        </p:spPr>
        <p:txBody>
          <a:bodyPr>
            <a:spAutoFit/>
          </a:bodyPr>
          <a:lstStyle/>
          <a:p>
            <a:pPr>
              <a:defRPr/>
            </a:pPr>
            <a:r>
              <a:rPr lang="en-US" sz="3200" b="1" dirty="0">
                <a:cs typeface="Arial" pitchFamily="34" charset="0"/>
              </a:rPr>
              <a:t>Bonuses….</a:t>
            </a:r>
            <a:r>
              <a:rPr lang="en-US" sz="3200" i="1" dirty="0">
                <a:cs typeface="Arial" pitchFamily="34" charset="0"/>
              </a:rPr>
              <a:t>  A form of Individual incentives</a:t>
            </a:r>
            <a:r>
              <a:rPr lang="en-US" sz="3200" dirty="0">
                <a:cs typeface="Arial" pitchFamily="34" charset="0"/>
              </a:rPr>
              <a:t> </a:t>
            </a:r>
          </a:p>
          <a:p>
            <a:pPr marL="571500" indent="-571500">
              <a:buFont typeface="Arial" panose="020B0604020202020204" pitchFamily="34" charset="0"/>
              <a:buChar char="•"/>
              <a:defRPr/>
            </a:pPr>
            <a:r>
              <a:rPr lang="en-US" sz="3200" dirty="0">
                <a:cs typeface="Arial" pitchFamily="34" charset="0"/>
              </a:rPr>
              <a:t>As mentioned, sales workers may receive commissions in the form of lump-sum payments, or </a:t>
            </a:r>
            <a:r>
              <a:rPr lang="en-US" sz="3200" b="1" dirty="0">
                <a:cs typeface="Arial" pitchFamily="34" charset="0"/>
              </a:rPr>
              <a:t>bonuses</a:t>
            </a:r>
            <a:r>
              <a:rPr lang="en-US" sz="3200" dirty="0">
                <a:cs typeface="Arial" pitchFamily="34" charset="0"/>
              </a:rPr>
              <a:t>. Other employees may receive bonuses as well. </a:t>
            </a:r>
          </a:p>
          <a:p>
            <a:pPr marL="571500" indent="-571500">
              <a:buFont typeface="Arial" panose="020B0604020202020204" pitchFamily="34" charset="0"/>
              <a:buChar char="•"/>
              <a:defRPr/>
            </a:pPr>
            <a:r>
              <a:rPr lang="en-US" sz="3200" dirty="0">
                <a:cs typeface="Arial" pitchFamily="34" charset="0"/>
              </a:rPr>
              <a:t>One method of determining an employee’s annual bonus is to compute it as a percentage of the individual’s base salary. Often such programs pay bonuses only if specific individual and organizational objectives have been achieved.</a:t>
            </a:r>
          </a:p>
        </p:txBody>
      </p:sp>
    </p:spTree>
    <p:extLst>
      <p:ext uri="{BB962C8B-B14F-4D97-AF65-F5344CB8AC3E}">
        <p14:creationId xmlns="" xmlns:p14="http://schemas.microsoft.com/office/powerpoint/2010/main" val="3866294517"/>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B64DAA4-E714-407C-8435-4443355D16A8}" type="slidenum">
              <a:rPr lang="en-US" smtClean="0"/>
              <a:pPr>
                <a:defRPr/>
              </a:pPr>
              <a:t>265</a:t>
            </a:fld>
            <a:endParaRPr lang="en-US"/>
          </a:p>
        </p:txBody>
      </p:sp>
      <p:sp>
        <p:nvSpPr>
          <p:cNvPr id="3" name="Rectangle 2"/>
          <p:cNvSpPr/>
          <p:nvPr/>
        </p:nvSpPr>
        <p:spPr>
          <a:xfrm>
            <a:off x="301625" y="762000"/>
            <a:ext cx="8839200" cy="6001643"/>
          </a:xfrm>
          <a:prstGeom prst="rect">
            <a:avLst/>
          </a:prstGeom>
        </p:spPr>
        <p:txBody>
          <a:bodyPr>
            <a:spAutoFit/>
          </a:bodyPr>
          <a:lstStyle/>
          <a:p>
            <a:pPr lvl="1">
              <a:defRPr/>
            </a:pPr>
            <a:r>
              <a:rPr lang="en-US" sz="3200" dirty="0">
                <a:cs typeface="Arial" pitchFamily="34" charset="0"/>
              </a:rPr>
              <a:t>ii. When an entire work </a:t>
            </a:r>
            <a:r>
              <a:rPr lang="en-US" sz="3200" b="1" dirty="0">
                <a:cs typeface="Arial" pitchFamily="34" charset="0"/>
              </a:rPr>
              <a:t>group</a:t>
            </a:r>
            <a:r>
              <a:rPr lang="en-US" sz="3200" dirty="0">
                <a:cs typeface="Arial" pitchFamily="34" charset="0"/>
              </a:rPr>
              <a:t> or </a:t>
            </a:r>
            <a:r>
              <a:rPr lang="en-US" sz="3200" i="1" dirty="0">
                <a:solidFill>
                  <a:srgbClr val="FF0000"/>
                </a:solidFill>
                <a:cs typeface="Arial" pitchFamily="34" charset="0"/>
              </a:rPr>
              <a:t>team</a:t>
            </a:r>
            <a:r>
              <a:rPr lang="en-US" sz="3200" dirty="0">
                <a:cs typeface="Arial" pitchFamily="34" charset="0"/>
              </a:rPr>
              <a:t> is rewarded for its performance, more </a:t>
            </a:r>
            <a:r>
              <a:rPr lang="en-US" sz="3200" dirty="0">
                <a:solidFill>
                  <a:srgbClr val="FF0000"/>
                </a:solidFill>
                <a:cs typeface="Arial" pitchFamily="34" charset="0"/>
              </a:rPr>
              <a:t>cooperation</a:t>
            </a:r>
            <a:r>
              <a:rPr lang="en-US" sz="3200" dirty="0">
                <a:cs typeface="Arial" pitchFamily="34" charset="0"/>
              </a:rPr>
              <a:t> among the members is required and usually forthcoming</a:t>
            </a:r>
            <a:r>
              <a:rPr lang="en-US" sz="3200" dirty="0" smtClean="0">
                <a:cs typeface="Arial" pitchFamily="34" charset="0"/>
              </a:rPr>
              <a:t>.</a:t>
            </a:r>
          </a:p>
          <a:p>
            <a:pPr lvl="1">
              <a:defRPr/>
            </a:pPr>
            <a:endParaRPr lang="en-US" sz="3200" dirty="0" smtClean="0">
              <a:cs typeface="Arial" pitchFamily="34" charset="0"/>
            </a:endParaRPr>
          </a:p>
          <a:p>
            <a:pPr lvl="1">
              <a:defRPr/>
            </a:pPr>
            <a:r>
              <a:rPr lang="en-US" sz="3200" i="1" dirty="0" smtClean="0">
                <a:cs typeface="Arial" pitchFamily="34" charset="0"/>
              </a:rPr>
              <a:t>iii. </a:t>
            </a:r>
            <a:r>
              <a:rPr lang="en-US" sz="3200" b="1" i="1" dirty="0" smtClean="0">
                <a:cs typeface="Arial" pitchFamily="34" charset="0"/>
              </a:rPr>
              <a:t>Organizational incentives</a:t>
            </a:r>
            <a:r>
              <a:rPr lang="en-US" sz="3200" b="1" dirty="0" smtClean="0">
                <a:cs typeface="Arial" pitchFamily="34" charset="0"/>
              </a:rPr>
              <a:t> </a:t>
            </a:r>
            <a:r>
              <a:rPr lang="en-US" sz="3200" dirty="0" smtClean="0">
                <a:cs typeface="Arial" pitchFamily="34" charset="0"/>
              </a:rPr>
              <a:t>reward people for the </a:t>
            </a:r>
            <a:r>
              <a:rPr lang="en-US" sz="3200" dirty="0" smtClean="0">
                <a:solidFill>
                  <a:srgbClr val="FF0000"/>
                </a:solidFill>
                <a:cs typeface="Arial" pitchFamily="34" charset="0"/>
              </a:rPr>
              <a:t>performance of the entire</a:t>
            </a:r>
            <a:r>
              <a:rPr lang="en-US" sz="3200" dirty="0" smtClean="0">
                <a:cs typeface="Arial" pitchFamily="34" charset="0"/>
              </a:rPr>
              <a:t> organization. </a:t>
            </a:r>
          </a:p>
          <a:p>
            <a:pPr marL="1028700" lvl="1" indent="-571500">
              <a:buFont typeface="Arial" panose="020B0604020202020204" pitchFamily="34" charset="0"/>
              <a:buChar char="•"/>
              <a:defRPr/>
            </a:pPr>
            <a:r>
              <a:rPr lang="en-US" sz="3200" dirty="0" smtClean="0">
                <a:cs typeface="Arial" pitchFamily="34" charset="0"/>
              </a:rPr>
              <a:t>This approach </a:t>
            </a:r>
            <a:r>
              <a:rPr lang="en-US" sz="3200" dirty="0" smtClean="0">
                <a:solidFill>
                  <a:srgbClr val="FF0000"/>
                </a:solidFill>
                <a:cs typeface="Arial" pitchFamily="34" charset="0"/>
              </a:rPr>
              <a:t>reduces individual and team competition </a:t>
            </a:r>
            <a:r>
              <a:rPr lang="en-US" sz="3200" dirty="0" smtClean="0">
                <a:cs typeface="Arial" pitchFamily="34" charset="0"/>
              </a:rPr>
              <a:t>and assumes that all employees working together can generate financial gain, which is then shared.</a:t>
            </a:r>
          </a:p>
          <a:p>
            <a:pPr lvl="1">
              <a:defRPr/>
            </a:pPr>
            <a:endParaRPr lang="en-US" sz="3200" dirty="0">
              <a:cs typeface="Arial" pitchFamily="34" charset="0"/>
            </a:endParaRPr>
          </a:p>
        </p:txBody>
      </p:sp>
    </p:spTree>
    <p:extLst>
      <p:ext uri="{BB962C8B-B14F-4D97-AF65-F5344CB8AC3E}">
        <p14:creationId xmlns="" xmlns:p14="http://schemas.microsoft.com/office/powerpoint/2010/main" val="2017889096"/>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cs typeface="Arial" pitchFamily="34" charset="0"/>
              </a:rPr>
              <a:t>Guidelines for incentive systems</a:t>
            </a:r>
            <a:r>
              <a:rPr lang="en-US" sz="4000" dirty="0" smtClean="0">
                <a:cs typeface="Arial" pitchFamily="34" charset="0"/>
              </a:rPr>
              <a:t>. </a:t>
            </a:r>
            <a:endParaRPr lang="en-US" sz="3600" dirty="0"/>
          </a:p>
        </p:txBody>
      </p:sp>
      <p:sp>
        <p:nvSpPr>
          <p:cNvPr id="3" name="Content Placeholder 2"/>
          <p:cNvSpPr>
            <a:spLocks noGrp="1"/>
          </p:cNvSpPr>
          <p:nvPr>
            <p:ph idx="1"/>
          </p:nvPr>
        </p:nvSpPr>
        <p:spPr/>
        <p:txBody>
          <a:bodyPr/>
          <a:lstStyle/>
          <a:p>
            <a:r>
              <a:rPr lang="en-US" altLang="en-US" sz="2800" b="1" dirty="0" smtClean="0"/>
              <a:t>a. Recognize organizational a culture and resources</a:t>
            </a:r>
            <a:r>
              <a:rPr lang="en-US" altLang="en-US" sz="2800" dirty="0" smtClean="0"/>
              <a:t>. </a:t>
            </a:r>
          </a:p>
          <a:p>
            <a:pPr>
              <a:spcBef>
                <a:spcPct val="0"/>
              </a:spcBef>
              <a:buClrTx/>
              <a:buSzTx/>
              <a:buFont typeface="Arial" charset="0"/>
              <a:buChar char="•"/>
            </a:pPr>
            <a:r>
              <a:rPr lang="en-US" altLang="en-US" sz="2800" dirty="0" smtClean="0"/>
              <a:t>An important factor in the success of any incentive program is that it be </a:t>
            </a:r>
            <a:r>
              <a:rPr lang="en-US" altLang="en-US" sz="2800" dirty="0" smtClean="0">
                <a:solidFill>
                  <a:srgbClr val="FF0000"/>
                </a:solidFill>
              </a:rPr>
              <a:t>consistent</a:t>
            </a:r>
            <a:r>
              <a:rPr lang="en-US" altLang="en-US" sz="2800" dirty="0" smtClean="0"/>
              <a:t> with both the </a:t>
            </a:r>
            <a:r>
              <a:rPr lang="en-US" altLang="en-US" sz="2800" dirty="0" smtClean="0">
                <a:solidFill>
                  <a:srgbClr val="FF0000"/>
                </a:solidFill>
              </a:rPr>
              <a:t>culture </a:t>
            </a:r>
            <a:r>
              <a:rPr lang="en-US" altLang="en-US" sz="2800" dirty="0" smtClean="0"/>
              <a:t>and the </a:t>
            </a:r>
            <a:r>
              <a:rPr lang="en-US" altLang="en-US" sz="2800" dirty="0" smtClean="0">
                <a:solidFill>
                  <a:srgbClr val="FF0000"/>
                </a:solidFill>
              </a:rPr>
              <a:t>financial resources </a:t>
            </a:r>
            <a:r>
              <a:rPr lang="en-US" altLang="en-US" sz="2800" dirty="0" smtClean="0"/>
              <a:t>of the organization. </a:t>
            </a:r>
          </a:p>
          <a:p>
            <a:pPr>
              <a:spcBef>
                <a:spcPct val="0"/>
              </a:spcBef>
              <a:buClrTx/>
              <a:buSzTx/>
              <a:buFont typeface="Arial" charset="0"/>
              <a:buChar char="•"/>
            </a:pPr>
            <a:r>
              <a:rPr lang="en-US" altLang="en-US" sz="2800" dirty="0" smtClean="0"/>
              <a:t>For example, if an organization is </a:t>
            </a:r>
            <a:r>
              <a:rPr lang="en-US" altLang="en-US" sz="2800" dirty="0" smtClean="0">
                <a:solidFill>
                  <a:srgbClr val="FF0000"/>
                </a:solidFill>
              </a:rPr>
              <a:t>autocratic</a:t>
            </a:r>
            <a:r>
              <a:rPr lang="en-US" altLang="en-US" sz="2800" dirty="0" smtClean="0"/>
              <a:t> and adheres to traditional rules and procedures, an </a:t>
            </a:r>
            <a:r>
              <a:rPr lang="en-US" altLang="en-US" sz="2800" dirty="0" smtClean="0">
                <a:solidFill>
                  <a:srgbClr val="FF0000"/>
                </a:solidFill>
              </a:rPr>
              <a:t>incentive</a:t>
            </a:r>
            <a:r>
              <a:rPr lang="en-US" altLang="en-US" sz="2800" dirty="0" smtClean="0"/>
              <a:t> system that rewards flexibility and teamwork is likely to </a:t>
            </a:r>
            <a:r>
              <a:rPr lang="en-US" altLang="en-US" sz="2800" dirty="0" smtClean="0">
                <a:solidFill>
                  <a:srgbClr val="FF0000"/>
                </a:solidFill>
              </a:rPr>
              <a:t>fail</a:t>
            </a:r>
            <a:r>
              <a:rPr lang="en-US" altLang="en-US" sz="2800" dirty="0" smtClean="0"/>
              <a:t>. </a:t>
            </a:r>
          </a:p>
          <a:p>
            <a:endParaRPr lang="en-US" altLang="en-US" sz="2800" dirty="0" smtClean="0"/>
          </a:p>
          <a:p>
            <a:endParaRPr lang="en-US" dirty="0"/>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EFF5002-E62D-4783-B668-653D653D4B0E}" type="slidenum">
              <a:rPr lang="en-US" smtClean="0"/>
              <a:pPr>
                <a:defRPr/>
              </a:pPr>
              <a:t>267</a:t>
            </a:fld>
            <a:endParaRPr lang="en-US"/>
          </a:p>
        </p:txBody>
      </p:sp>
      <p:sp>
        <p:nvSpPr>
          <p:cNvPr id="3" name="Rectangle 2"/>
          <p:cNvSpPr/>
          <p:nvPr/>
        </p:nvSpPr>
        <p:spPr>
          <a:xfrm>
            <a:off x="152400" y="228600"/>
            <a:ext cx="8915400" cy="6555641"/>
          </a:xfrm>
          <a:prstGeom prst="rect">
            <a:avLst/>
          </a:prstGeom>
        </p:spPr>
        <p:txBody>
          <a:bodyPr wrap="square">
            <a:spAutoFit/>
          </a:bodyPr>
          <a:lstStyle/>
          <a:p>
            <a:pPr lvl="1">
              <a:defRPr/>
            </a:pPr>
            <a:r>
              <a:rPr lang="en-US" sz="2800" b="1" dirty="0">
                <a:cs typeface="Arial" pitchFamily="34" charset="0"/>
              </a:rPr>
              <a:t>b. Tie incentives to desired performance</a:t>
            </a:r>
            <a:endParaRPr lang="en-US" sz="2800" dirty="0">
              <a:cs typeface="Arial" pitchFamily="34" charset="0"/>
            </a:endParaRPr>
          </a:p>
          <a:p>
            <a:pPr marL="742950" lvl="1" indent="-285750">
              <a:buFont typeface="Arial" panose="020B0604020202020204" pitchFamily="34" charset="0"/>
              <a:buChar char="•"/>
              <a:defRPr/>
            </a:pPr>
            <a:r>
              <a:rPr lang="en-US" sz="2800" dirty="0" smtClean="0">
                <a:cs typeface="Arial" pitchFamily="34" charset="0"/>
              </a:rPr>
              <a:t>Employees </a:t>
            </a:r>
            <a:r>
              <a:rPr lang="en-US" sz="2800" dirty="0">
                <a:cs typeface="Arial" pitchFamily="34" charset="0"/>
              </a:rPr>
              <a:t>must see a </a:t>
            </a:r>
            <a:r>
              <a:rPr lang="en-US" sz="2800" dirty="0">
                <a:solidFill>
                  <a:srgbClr val="FF0000"/>
                </a:solidFill>
                <a:cs typeface="Arial" pitchFamily="34" charset="0"/>
              </a:rPr>
              <a:t>direct relationship </a:t>
            </a:r>
            <a:r>
              <a:rPr lang="en-US" sz="2800" dirty="0">
                <a:cs typeface="Arial" pitchFamily="34" charset="0"/>
              </a:rPr>
              <a:t>between </a:t>
            </a:r>
            <a:r>
              <a:rPr lang="en-US" sz="2800" dirty="0">
                <a:solidFill>
                  <a:srgbClr val="FF0000"/>
                </a:solidFill>
                <a:cs typeface="Arial" pitchFamily="34" charset="0"/>
              </a:rPr>
              <a:t>their efforts</a:t>
            </a:r>
            <a:r>
              <a:rPr lang="en-US" sz="2800" dirty="0">
                <a:cs typeface="Arial" pitchFamily="34" charset="0"/>
              </a:rPr>
              <a:t> and their </a:t>
            </a:r>
            <a:r>
              <a:rPr lang="en-US" sz="2800" dirty="0">
                <a:solidFill>
                  <a:srgbClr val="FF0000"/>
                </a:solidFill>
                <a:cs typeface="Arial" pitchFamily="34" charset="0"/>
              </a:rPr>
              <a:t>rewards</a:t>
            </a:r>
            <a:r>
              <a:rPr lang="en-US" sz="2800" dirty="0">
                <a:cs typeface="Arial" pitchFamily="34" charset="0"/>
              </a:rPr>
              <a:t>. </a:t>
            </a:r>
          </a:p>
          <a:p>
            <a:pPr marL="742950" lvl="1" indent="-285750">
              <a:buFont typeface="Arial" panose="020B0604020202020204" pitchFamily="34" charset="0"/>
              <a:buChar char="•"/>
              <a:defRPr/>
            </a:pPr>
            <a:r>
              <a:rPr lang="en-US" sz="2800" dirty="0">
                <a:cs typeface="Arial" pitchFamily="34" charset="0"/>
              </a:rPr>
              <a:t>Further, both </a:t>
            </a:r>
            <a:r>
              <a:rPr lang="en-US" sz="2800" dirty="0">
                <a:solidFill>
                  <a:srgbClr val="FF0000"/>
                </a:solidFill>
                <a:cs typeface="Arial" pitchFamily="34" charset="0"/>
              </a:rPr>
              <a:t>employees and managers </a:t>
            </a:r>
            <a:r>
              <a:rPr lang="en-US" sz="2800" dirty="0">
                <a:cs typeface="Arial" pitchFamily="34" charset="0"/>
              </a:rPr>
              <a:t>must </a:t>
            </a:r>
            <a:r>
              <a:rPr lang="en-US" sz="2800" dirty="0">
                <a:solidFill>
                  <a:srgbClr val="FF0000"/>
                </a:solidFill>
                <a:cs typeface="Arial" pitchFamily="34" charset="0"/>
              </a:rPr>
              <a:t>see the rewards as equitable</a:t>
            </a:r>
            <a:r>
              <a:rPr lang="en-US" sz="2800" dirty="0">
                <a:cs typeface="Arial" pitchFamily="34" charset="0"/>
              </a:rPr>
              <a:t> and desirable. </a:t>
            </a:r>
            <a:endParaRPr lang="en-US" sz="2800" dirty="0" smtClean="0">
              <a:cs typeface="Arial" pitchFamily="34" charset="0"/>
            </a:endParaRPr>
          </a:p>
          <a:p>
            <a:pPr lvl="1">
              <a:defRPr/>
            </a:pPr>
            <a:r>
              <a:rPr lang="en-US" sz="2800" b="1" dirty="0" smtClean="0">
                <a:cs typeface="Arial" pitchFamily="34" charset="0"/>
              </a:rPr>
              <a:t>c. Keep incentive plans current</a:t>
            </a:r>
            <a:r>
              <a:rPr lang="en-US" sz="2800" dirty="0" smtClean="0">
                <a:cs typeface="Arial" pitchFamily="34" charset="0"/>
              </a:rPr>
              <a:t>.</a:t>
            </a:r>
          </a:p>
          <a:p>
            <a:pPr marL="1028700" lvl="1" indent="-571500">
              <a:buFont typeface="Arial" panose="020B0604020202020204" pitchFamily="34" charset="0"/>
              <a:buChar char="•"/>
              <a:defRPr/>
            </a:pPr>
            <a:r>
              <a:rPr lang="en-US" sz="2800" dirty="0" smtClean="0">
                <a:solidFill>
                  <a:srgbClr val="FF0000"/>
                </a:solidFill>
                <a:cs typeface="Arial" pitchFamily="34" charset="0"/>
              </a:rPr>
              <a:t>Follow-up and review</a:t>
            </a:r>
            <a:r>
              <a:rPr lang="en-US" sz="2800" dirty="0" smtClean="0">
                <a:cs typeface="Arial" pitchFamily="34" charset="0"/>
              </a:rPr>
              <a:t> through an attitude survey or other means, will determine if the incentive system is actually </a:t>
            </a:r>
            <a:r>
              <a:rPr lang="en-US" sz="2800" dirty="0" smtClean="0">
                <a:solidFill>
                  <a:srgbClr val="FF0000"/>
                </a:solidFill>
                <a:cs typeface="Arial" pitchFamily="34" charset="0"/>
              </a:rPr>
              <a:t>encouraging employees to perform </a:t>
            </a:r>
            <a:r>
              <a:rPr lang="en-US" sz="2800" dirty="0" smtClean="0">
                <a:cs typeface="Arial" pitchFamily="34" charset="0"/>
              </a:rPr>
              <a:t>better. </a:t>
            </a:r>
          </a:p>
          <a:p>
            <a:pPr lvl="1">
              <a:defRPr/>
            </a:pPr>
            <a:r>
              <a:rPr lang="en-US" sz="2800" b="1" dirty="0" smtClean="0">
                <a:cs typeface="Arial" pitchFamily="34" charset="0"/>
              </a:rPr>
              <a:t>d. Recognize individual differences</a:t>
            </a:r>
            <a:r>
              <a:rPr lang="en-US" sz="2800" dirty="0" smtClean="0">
                <a:cs typeface="Arial" pitchFamily="34" charset="0"/>
              </a:rPr>
              <a:t>.</a:t>
            </a:r>
          </a:p>
          <a:p>
            <a:pPr marL="914400" lvl="1" indent="-457200">
              <a:buFont typeface="Arial" panose="020B0604020202020204" pitchFamily="34" charset="0"/>
              <a:buChar char="•"/>
              <a:defRPr/>
            </a:pPr>
            <a:r>
              <a:rPr lang="en-US" sz="2800" dirty="0" smtClean="0">
                <a:cs typeface="Arial" pitchFamily="34" charset="0"/>
              </a:rPr>
              <a:t>Not everybody will want the same type of incentive rewards. </a:t>
            </a:r>
          </a:p>
          <a:p>
            <a:pPr marL="1028700" lvl="1" indent="-571500">
              <a:buFont typeface="Arial" panose="020B0604020202020204" pitchFamily="34" charset="0"/>
              <a:buChar char="•"/>
              <a:defRPr/>
            </a:pPr>
            <a:endParaRPr lang="en-US" sz="2800" dirty="0" smtClean="0">
              <a:cs typeface="Arial" pitchFamily="34" charset="0"/>
            </a:endParaRPr>
          </a:p>
          <a:p>
            <a:pPr marL="742950" lvl="1" indent="-285750">
              <a:defRPr/>
            </a:pPr>
            <a:endParaRPr lang="en-US" sz="2800" dirty="0">
              <a:cs typeface="Arial" pitchFamily="34" charset="0"/>
            </a:endParaRPr>
          </a:p>
        </p:txBody>
      </p:sp>
    </p:spTree>
    <p:extLst>
      <p:ext uri="{BB962C8B-B14F-4D97-AF65-F5344CB8AC3E}">
        <p14:creationId xmlns="" xmlns:p14="http://schemas.microsoft.com/office/powerpoint/2010/main" val="2297104483"/>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BA7C467-A081-4239-976A-3EC73F813A3F}" type="slidenum">
              <a:rPr lang="en-US" smtClean="0"/>
              <a:pPr>
                <a:defRPr/>
              </a:pPr>
              <a:t>268</a:t>
            </a:fld>
            <a:endParaRPr lang="en-US"/>
          </a:p>
        </p:txBody>
      </p:sp>
      <p:sp>
        <p:nvSpPr>
          <p:cNvPr id="210947" name="Rectangle 2"/>
          <p:cNvSpPr>
            <a:spLocks noChangeArrowheads="1"/>
          </p:cNvSpPr>
          <p:nvPr/>
        </p:nvSpPr>
        <p:spPr bwMode="auto">
          <a:xfrm>
            <a:off x="609600" y="1219200"/>
            <a:ext cx="5080237"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4000" b="1" dirty="0"/>
              <a:t>Employee benefits </a:t>
            </a:r>
          </a:p>
        </p:txBody>
      </p:sp>
      <p:sp>
        <p:nvSpPr>
          <p:cNvPr id="210948" name="Rectangle 3"/>
          <p:cNvSpPr>
            <a:spLocks noChangeArrowheads="1"/>
          </p:cNvSpPr>
          <p:nvPr/>
        </p:nvSpPr>
        <p:spPr bwMode="auto">
          <a:xfrm>
            <a:off x="228600" y="2209800"/>
            <a:ext cx="8763000"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 typeface="Wingdings" pitchFamily="2" charset="2"/>
              <a:buChar char="q"/>
            </a:pPr>
            <a:r>
              <a:rPr lang="en-US" altLang="en-US" dirty="0" smtClean="0"/>
              <a:t>Total </a:t>
            </a:r>
            <a:r>
              <a:rPr lang="en-US" altLang="en-US" dirty="0"/>
              <a:t>compensation </a:t>
            </a:r>
            <a:r>
              <a:rPr lang="en-US" altLang="en-US" dirty="0" smtClean="0"/>
              <a:t>includes:</a:t>
            </a:r>
          </a:p>
          <a:p>
            <a:pPr eaLnBrk="1" hangingPunct="1">
              <a:spcBef>
                <a:spcPct val="0"/>
              </a:spcBef>
              <a:buClrTx/>
              <a:buSzTx/>
              <a:buFont typeface="Arial" charset="0"/>
              <a:buChar char="•"/>
            </a:pPr>
            <a:r>
              <a:rPr lang="en-US" altLang="en-US" dirty="0" smtClean="0"/>
              <a:t>money </a:t>
            </a:r>
            <a:r>
              <a:rPr lang="en-US" altLang="en-US" dirty="0"/>
              <a:t>paid directly (such as wages and salaries</a:t>
            </a:r>
            <a:r>
              <a:rPr lang="en-US" altLang="en-US" dirty="0" smtClean="0"/>
              <a:t>),</a:t>
            </a:r>
          </a:p>
          <a:p>
            <a:pPr eaLnBrk="1" hangingPunct="1">
              <a:spcBef>
                <a:spcPct val="0"/>
              </a:spcBef>
              <a:buClrTx/>
              <a:buSzTx/>
              <a:buFont typeface="Arial" charset="0"/>
              <a:buChar char="•"/>
            </a:pPr>
            <a:r>
              <a:rPr lang="en-US" altLang="en-US" dirty="0" smtClean="0"/>
              <a:t>money </a:t>
            </a:r>
            <a:r>
              <a:rPr lang="en-US" altLang="en-US" dirty="0"/>
              <a:t>paid indirectly (such as benefits), </a:t>
            </a:r>
            <a:r>
              <a:rPr lang="en-US" altLang="en-US" dirty="0" smtClean="0"/>
              <a:t>and</a:t>
            </a:r>
          </a:p>
          <a:p>
            <a:pPr eaLnBrk="1" hangingPunct="1">
              <a:spcBef>
                <a:spcPct val="0"/>
              </a:spcBef>
              <a:buClrTx/>
              <a:buSzTx/>
              <a:buFont typeface="Arial" charset="0"/>
              <a:buChar char="•"/>
            </a:pPr>
            <a:r>
              <a:rPr lang="en-US" altLang="en-US" dirty="0" smtClean="0"/>
              <a:t>nonmonetary </a:t>
            </a:r>
            <a:r>
              <a:rPr lang="en-US" altLang="en-US" dirty="0"/>
              <a:t>rewards (such as praise, job satisfaction, and recognition).</a:t>
            </a:r>
          </a:p>
        </p:txBody>
      </p:sp>
    </p:spTree>
    <p:extLst>
      <p:ext uri="{BB962C8B-B14F-4D97-AF65-F5344CB8AC3E}">
        <p14:creationId xmlns="" xmlns:p14="http://schemas.microsoft.com/office/powerpoint/2010/main" val="2091606151"/>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Autofit/>
          </a:bodyPr>
          <a:lstStyle/>
          <a:p>
            <a:r>
              <a:rPr lang="en-US" altLang="en-US" sz="3600" b="1" dirty="0" smtClean="0"/>
              <a:t>Strategic reasons for offering benefits</a:t>
            </a:r>
            <a:endParaRPr lang="en-US" sz="3200" dirty="0"/>
          </a:p>
        </p:txBody>
      </p:sp>
      <p:sp>
        <p:nvSpPr>
          <p:cNvPr id="3" name="Content Placeholder 2"/>
          <p:cNvSpPr>
            <a:spLocks noGrp="1"/>
          </p:cNvSpPr>
          <p:nvPr>
            <p:ph idx="1"/>
          </p:nvPr>
        </p:nvSpPr>
        <p:spPr>
          <a:xfrm>
            <a:off x="152400" y="1371600"/>
            <a:ext cx="8839200" cy="5410200"/>
          </a:xfrm>
        </p:spPr>
        <p:txBody>
          <a:bodyPr>
            <a:normAutofit fontScale="92500" lnSpcReduction="10000"/>
          </a:bodyPr>
          <a:lstStyle/>
          <a:p>
            <a:pPr marL="457200" indent="-457200">
              <a:buFont typeface="Arial" panose="020B0604020202020204" pitchFamily="34" charset="0"/>
              <a:buChar char="•"/>
              <a:defRPr/>
            </a:pPr>
            <a:r>
              <a:rPr lang="en-US" sz="2800" dirty="0" smtClean="0">
                <a:cs typeface="Arial" pitchFamily="34" charset="0"/>
              </a:rPr>
              <a:t>Major benefits attempt to </a:t>
            </a:r>
            <a:r>
              <a:rPr lang="en-US" sz="2800" dirty="0" smtClean="0">
                <a:solidFill>
                  <a:srgbClr val="FF0000"/>
                </a:solidFill>
                <a:cs typeface="Arial" pitchFamily="34" charset="0"/>
              </a:rPr>
              <a:t>protect employees </a:t>
            </a:r>
            <a:r>
              <a:rPr lang="en-US" sz="2800" dirty="0" smtClean="0">
                <a:cs typeface="Arial" pitchFamily="34" charset="0"/>
              </a:rPr>
              <a:t>and their </a:t>
            </a:r>
            <a:r>
              <a:rPr lang="en-US" sz="2800" dirty="0" smtClean="0">
                <a:solidFill>
                  <a:srgbClr val="FF0000"/>
                </a:solidFill>
                <a:cs typeface="Arial" pitchFamily="34" charset="0"/>
              </a:rPr>
              <a:t>dependents</a:t>
            </a:r>
            <a:r>
              <a:rPr lang="en-US" sz="2800" dirty="0" smtClean="0">
                <a:cs typeface="Arial" pitchFamily="34" charset="0"/>
              </a:rPr>
              <a:t> from </a:t>
            </a:r>
            <a:r>
              <a:rPr lang="en-US" sz="2800" dirty="0" smtClean="0">
                <a:solidFill>
                  <a:srgbClr val="FF0000"/>
                </a:solidFill>
                <a:cs typeface="Arial" pitchFamily="34" charset="0"/>
              </a:rPr>
              <a:t>financial risk </a:t>
            </a:r>
            <a:r>
              <a:rPr lang="en-US" sz="2800" dirty="0" smtClean="0">
                <a:cs typeface="Arial" pitchFamily="34" charset="0"/>
              </a:rPr>
              <a:t>associated with </a:t>
            </a:r>
            <a:r>
              <a:rPr lang="en-US" sz="2800" dirty="0" smtClean="0">
                <a:solidFill>
                  <a:srgbClr val="00B0F0"/>
                </a:solidFill>
                <a:cs typeface="Arial" pitchFamily="34" charset="0"/>
              </a:rPr>
              <a:t>illness</a:t>
            </a:r>
            <a:r>
              <a:rPr lang="en-US" sz="2800" dirty="0" smtClean="0">
                <a:cs typeface="Arial" pitchFamily="34" charset="0"/>
              </a:rPr>
              <a:t>, disability, unemployment, and old age. </a:t>
            </a:r>
          </a:p>
          <a:p>
            <a:pPr>
              <a:buNone/>
              <a:defRPr/>
            </a:pPr>
            <a:r>
              <a:rPr lang="en-US" sz="2800" b="1" dirty="0" smtClean="0">
                <a:cs typeface="Arial" pitchFamily="34" charset="0"/>
              </a:rPr>
              <a:t>1. Help attract employees</a:t>
            </a:r>
            <a:r>
              <a:rPr lang="en-US" sz="2800" dirty="0" smtClean="0">
                <a:cs typeface="Arial" pitchFamily="34" charset="0"/>
              </a:rPr>
              <a:t>. </a:t>
            </a:r>
          </a:p>
          <a:p>
            <a:pPr marL="457200" indent="-457200">
              <a:buFont typeface="Arial" panose="020B0604020202020204" pitchFamily="34" charset="0"/>
              <a:buChar char="•"/>
              <a:defRPr/>
            </a:pPr>
            <a:r>
              <a:rPr lang="en-US" sz="2800" dirty="0" smtClean="0">
                <a:cs typeface="Arial" pitchFamily="34" charset="0"/>
              </a:rPr>
              <a:t>An employer with a more attractive benefits package may have a differential advantage over other employers in </a:t>
            </a:r>
            <a:r>
              <a:rPr lang="en-US" sz="2800" dirty="0" smtClean="0">
                <a:solidFill>
                  <a:srgbClr val="FF0000"/>
                </a:solidFill>
                <a:cs typeface="Arial" pitchFamily="34" charset="0"/>
              </a:rPr>
              <a:t>hiring qualified employees </a:t>
            </a:r>
            <a:r>
              <a:rPr lang="en-US" sz="2800" dirty="0" smtClean="0">
                <a:cs typeface="Arial" pitchFamily="34" charset="0"/>
              </a:rPr>
              <a:t>if the prospective employees know about the advantage.</a:t>
            </a:r>
          </a:p>
          <a:p>
            <a:pPr lvl="1" indent="-457200">
              <a:buNone/>
              <a:defRPr/>
            </a:pPr>
            <a:r>
              <a:rPr lang="en-US" b="1" dirty="0" smtClean="0">
                <a:cs typeface="Arial" pitchFamily="34" charset="0"/>
              </a:rPr>
              <a:t>2. Help retain employees</a:t>
            </a:r>
            <a:r>
              <a:rPr lang="en-US" dirty="0" smtClean="0">
                <a:cs typeface="Arial" pitchFamily="34" charset="0"/>
              </a:rPr>
              <a:t>. </a:t>
            </a:r>
          </a:p>
          <a:p>
            <a:pPr lvl="1" indent="-457200">
              <a:buNone/>
              <a:defRPr/>
            </a:pPr>
            <a:r>
              <a:rPr lang="en-US" b="1" dirty="0" smtClean="0">
                <a:cs typeface="Arial" pitchFamily="34" charset="0"/>
              </a:rPr>
              <a:t>3. Elevate the image of the organization with employees and other organizations</a:t>
            </a:r>
            <a:r>
              <a:rPr lang="en-US" dirty="0" smtClean="0">
                <a:cs typeface="Arial" pitchFamily="34" charset="0"/>
              </a:rPr>
              <a:t>. </a:t>
            </a:r>
          </a:p>
          <a:p>
            <a:pPr lvl="1" indent="-457200">
              <a:buNone/>
              <a:defRPr/>
            </a:pPr>
            <a:r>
              <a:rPr lang="en-US" b="1" dirty="0" smtClean="0">
                <a:cs typeface="Arial" pitchFamily="34" charset="0"/>
              </a:rPr>
              <a:t>4. Increase job satisfaction</a:t>
            </a:r>
            <a:r>
              <a:rPr lang="en-US" dirty="0" smtClean="0">
                <a:cs typeface="Arial" pitchFamily="34" charset="0"/>
              </a:rPr>
              <a:t>.</a:t>
            </a:r>
          </a:p>
          <a:p>
            <a:pPr marL="1028700" lvl="1" indent="-571500">
              <a:buFont typeface="Arial" panose="020B0604020202020204" pitchFamily="34" charset="0"/>
              <a:buChar char="•"/>
              <a:defRPr/>
            </a:pPr>
            <a:r>
              <a:rPr lang="en-US" dirty="0" smtClean="0">
                <a:cs typeface="Arial" pitchFamily="34" charset="0"/>
              </a:rPr>
              <a:t>Benefits can contribute to employees’ overall </a:t>
            </a:r>
            <a:r>
              <a:rPr lang="en-US" dirty="0" smtClean="0">
                <a:solidFill>
                  <a:srgbClr val="FF0000"/>
                </a:solidFill>
                <a:cs typeface="Arial" pitchFamily="34" charset="0"/>
              </a:rPr>
              <a:t>good feelings </a:t>
            </a:r>
            <a:r>
              <a:rPr lang="en-US" dirty="0" smtClean="0">
                <a:cs typeface="Arial" pitchFamily="34" charset="0"/>
              </a:rPr>
              <a:t>toward the </a:t>
            </a:r>
            <a:r>
              <a:rPr lang="en-US" dirty="0" smtClean="0">
                <a:solidFill>
                  <a:srgbClr val="FF0000"/>
                </a:solidFill>
                <a:cs typeface="Arial" pitchFamily="34" charset="0"/>
              </a:rPr>
              <a:t>employer</a:t>
            </a:r>
          </a:p>
          <a:p>
            <a:pPr marL="457200" indent="-457200">
              <a:buFont typeface="Arial" panose="020B0604020202020204" pitchFamily="34" charset="0"/>
              <a:buChar char="•"/>
              <a:defRPr/>
            </a:pPr>
            <a:endParaRPr lang="en-US" sz="2800" dirty="0" smtClean="0">
              <a:cs typeface="Arial" pitchFamily="34" charset="0"/>
            </a:endParaRPr>
          </a:p>
          <a:p>
            <a:pPr marL="457200" indent="-457200">
              <a:buFont typeface="Arial" panose="020B0604020202020204" pitchFamily="34" charset="0"/>
              <a:buChar char="•"/>
              <a:defRPr/>
            </a:pPr>
            <a:endParaRPr lang="en-US" sz="2800" dirty="0" smtClean="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152400" y="381000"/>
            <a:ext cx="8839200" cy="64940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eaLnBrk="1" hangingPunct="1">
              <a:spcBef>
                <a:spcPct val="0"/>
              </a:spcBef>
              <a:buClrTx/>
              <a:buFontTx/>
              <a:buNone/>
            </a:pPr>
            <a:r>
              <a:rPr lang="en-US" altLang="en-US" sz="3200" b="1" dirty="0"/>
              <a:t>Integrative Approaches: Systems theory</a:t>
            </a:r>
          </a:p>
          <a:p>
            <a:pPr eaLnBrk="1" hangingPunct="1">
              <a:spcBef>
                <a:spcPct val="0"/>
              </a:spcBef>
              <a:buClrTx/>
              <a:buSzTx/>
            </a:pPr>
            <a:r>
              <a:rPr lang="en-US" altLang="en-US" dirty="0"/>
              <a:t>Systems approach sees organizations as unified systems with specific </a:t>
            </a:r>
            <a:r>
              <a:rPr lang="en-US" altLang="en-US" dirty="0">
                <a:solidFill>
                  <a:srgbClr val="FF0000"/>
                </a:solidFill>
              </a:rPr>
              <a:t>inputs, process and outputs. </a:t>
            </a:r>
          </a:p>
          <a:p>
            <a:pPr eaLnBrk="1" hangingPunct="1">
              <a:spcBef>
                <a:spcPct val="0"/>
              </a:spcBef>
              <a:buClrTx/>
              <a:buSzTx/>
            </a:pPr>
            <a:r>
              <a:rPr lang="en-US" altLang="en-US" dirty="0"/>
              <a:t>Important features include </a:t>
            </a:r>
            <a:r>
              <a:rPr lang="en-US" altLang="en-US" dirty="0">
                <a:solidFill>
                  <a:srgbClr val="FF0000"/>
                </a:solidFill>
              </a:rPr>
              <a:t>interaction's between jobs</a:t>
            </a:r>
            <a:r>
              <a:rPr lang="en-US" altLang="en-US" dirty="0"/>
              <a:t>, technology, environment (</a:t>
            </a:r>
            <a:r>
              <a:rPr lang="en-US" altLang="en-US" dirty="0">
                <a:solidFill>
                  <a:srgbClr val="FF0000"/>
                </a:solidFill>
              </a:rPr>
              <a:t>Internal and external</a:t>
            </a:r>
            <a:r>
              <a:rPr lang="en-US" altLang="en-US" dirty="0"/>
              <a:t>) and control mechanisms. </a:t>
            </a:r>
          </a:p>
          <a:p>
            <a:pPr eaLnBrk="1" hangingPunct="1">
              <a:spcBef>
                <a:spcPct val="0"/>
              </a:spcBef>
              <a:buClrTx/>
              <a:buSzTx/>
            </a:pPr>
            <a:r>
              <a:rPr lang="en-US" altLang="en-US" dirty="0"/>
              <a:t>HR aspect include </a:t>
            </a:r>
            <a:r>
              <a:rPr lang="en-US" altLang="en-US" dirty="0">
                <a:solidFill>
                  <a:srgbClr val="FF0000"/>
                </a:solidFill>
              </a:rPr>
              <a:t>communication between the various subsystems,</a:t>
            </a:r>
            <a:r>
              <a:rPr lang="en-US" altLang="en-US" dirty="0"/>
              <a:t> the coordination of inputs and outputs, and </a:t>
            </a:r>
            <a:r>
              <a:rPr lang="en-US" altLang="en-US" dirty="0" smtClean="0"/>
              <a:t>interaction </a:t>
            </a:r>
            <a:r>
              <a:rPr lang="en-US" altLang="en-US" dirty="0"/>
              <a:t>between employees and technological systems.</a:t>
            </a:r>
          </a:p>
        </p:txBody>
      </p:sp>
    </p:spTree>
    <p:extLst>
      <p:ext uri="{BB962C8B-B14F-4D97-AF65-F5344CB8AC3E}">
        <p14:creationId xmlns="" xmlns:p14="http://schemas.microsoft.com/office/powerpoint/2010/main" val="719176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down)">
                                      <p:cBhvr>
                                        <p:cTn id="7" dur="580">
                                          <p:stCondLst>
                                            <p:cond delay="0"/>
                                          </p:stCondLst>
                                        </p:cTn>
                                        <p:tgtEl>
                                          <p:spTgt spid="19458"/>
                                        </p:tgtEl>
                                      </p:cBhvr>
                                    </p:animEffect>
                                    <p:anim calcmode="lin" valueType="num">
                                      <p:cBhvr>
                                        <p:cTn id="8" dur="1822" tmFilter="0,0; 0.14,0.36; 0.43,0.73; 0.71,0.91; 1.0,1.0">
                                          <p:stCondLst>
                                            <p:cond delay="0"/>
                                          </p:stCondLst>
                                        </p:cTn>
                                        <p:tgtEl>
                                          <p:spTgt spid="1945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45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45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45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458"/>
                                        </p:tgtEl>
                                        <p:attrNameLst>
                                          <p:attrName>ppt_y</p:attrName>
                                        </p:attrNameLst>
                                      </p:cBhvr>
                                      <p:tavLst>
                                        <p:tav tm="0" fmla="#ppt_y-sin(pi*$)/81">
                                          <p:val>
                                            <p:fltVal val="0"/>
                                          </p:val>
                                        </p:tav>
                                        <p:tav tm="100000">
                                          <p:val>
                                            <p:fltVal val="1"/>
                                          </p:val>
                                        </p:tav>
                                      </p:tavLst>
                                    </p:anim>
                                    <p:animScale>
                                      <p:cBhvr>
                                        <p:cTn id="13" dur="26">
                                          <p:stCondLst>
                                            <p:cond delay="650"/>
                                          </p:stCondLst>
                                        </p:cTn>
                                        <p:tgtEl>
                                          <p:spTgt spid="19458"/>
                                        </p:tgtEl>
                                      </p:cBhvr>
                                      <p:to x="100000" y="60000"/>
                                    </p:animScale>
                                    <p:animScale>
                                      <p:cBhvr>
                                        <p:cTn id="14" dur="166" decel="50000">
                                          <p:stCondLst>
                                            <p:cond delay="676"/>
                                          </p:stCondLst>
                                        </p:cTn>
                                        <p:tgtEl>
                                          <p:spTgt spid="19458"/>
                                        </p:tgtEl>
                                      </p:cBhvr>
                                      <p:to x="100000" y="100000"/>
                                    </p:animScale>
                                    <p:animScale>
                                      <p:cBhvr>
                                        <p:cTn id="15" dur="26">
                                          <p:stCondLst>
                                            <p:cond delay="1312"/>
                                          </p:stCondLst>
                                        </p:cTn>
                                        <p:tgtEl>
                                          <p:spTgt spid="19458"/>
                                        </p:tgtEl>
                                      </p:cBhvr>
                                      <p:to x="100000" y="80000"/>
                                    </p:animScale>
                                    <p:animScale>
                                      <p:cBhvr>
                                        <p:cTn id="16" dur="166" decel="50000">
                                          <p:stCondLst>
                                            <p:cond delay="1338"/>
                                          </p:stCondLst>
                                        </p:cTn>
                                        <p:tgtEl>
                                          <p:spTgt spid="19458"/>
                                        </p:tgtEl>
                                      </p:cBhvr>
                                      <p:to x="100000" y="100000"/>
                                    </p:animScale>
                                    <p:animScale>
                                      <p:cBhvr>
                                        <p:cTn id="17" dur="26">
                                          <p:stCondLst>
                                            <p:cond delay="1642"/>
                                          </p:stCondLst>
                                        </p:cTn>
                                        <p:tgtEl>
                                          <p:spTgt spid="19458"/>
                                        </p:tgtEl>
                                      </p:cBhvr>
                                      <p:to x="100000" y="90000"/>
                                    </p:animScale>
                                    <p:animScale>
                                      <p:cBhvr>
                                        <p:cTn id="18" dur="166" decel="50000">
                                          <p:stCondLst>
                                            <p:cond delay="1668"/>
                                          </p:stCondLst>
                                        </p:cTn>
                                        <p:tgtEl>
                                          <p:spTgt spid="19458"/>
                                        </p:tgtEl>
                                      </p:cBhvr>
                                      <p:to x="100000" y="100000"/>
                                    </p:animScale>
                                    <p:animScale>
                                      <p:cBhvr>
                                        <p:cTn id="19" dur="26">
                                          <p:stCondLst>
                                            <p:cond delay="1808"/>
                                          </p:stCondLst>
                                        </p:cTn>
                                        <p:tgtEl>
                                          <p:spTgt spid="19458"/>
                                        </p:tgtEl>
                                      </p:cBhvr>
                                      <p:to x="100000" y="95000"/>
                                    </p:animScale>
                                    <p:animScale>
                                      <p:cBhvr>
                                        <p:cTn id="20" dur="166" decel="50000">
                                          <p:stCondLst>
                                            <p:cond delay="1834"/>
                                          </p:stCondLst>
                                        </p:cTn>
                                        <p:tgtEl>
                                          <p:spTgt spid="194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F6BAC9B-41BB-4C00-A099-1DBCD19BE2C9}" type="slidenum">
              <a:rPr lang="en-US" smtClean="0"/>
              <a:pPr>
                <a:defRPr/>
              </a:pPr>
              <a:t>270</a:t>
            </a:fld>
            <a:endParaRPr lang="en-US"/>
          </a:p>
        </p:txBody>
      </p:sp>
      <p:sp>
        <p:nvSpPr>
          <p:cNvPr id="216067" name="Rectangle 2"/>
          <p:cNvSpPr>
            <a:spLocks noChangeArrowheads="1"/>
          </p:cNvSpPr>
          <p:nvPr/>
        </p:nvSpPr>
        <p:spPr bwMode="auto">
          <a:xfrm>
            <a:off x="685800" y="609600"/>
            <a:ext cx="685165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b="1"/>
              <a:t>Categories of Employee Benefits</a:t>
            </a:r>
            <a:endParaRPr lang="en-US" altLang="en-US"/>
          </a:p>
        </p:txBody>
      </p:sp>
      <p:sp>
        <p:nvSpPr>
          <p:cNvPr id="4" name="Rectangle 3"/>
          <p:cNvSpPr/>
          <p:nvPr/>
        </p:nvSpPr>
        <p:spPr>
          <a:xfrm>
            <a:off x="152400" y="1600200"/>
            <a:ext cx="8763000" cy="4832092"/>
          </a:xfrm>
          <a:prstGeom prst="rect">
            <a:avLst/>
          </a:prstGeom>
        </p:spPr>
        <p:txBody>
          <a:bodyPr>
            <a:spAutoFit/>
          </a:bodyPr>
          <a:lstStyle/>
          <a:p>
            <a:pPr marL="342900" indent="-342900">
              <a:buFont typeface="Wingdings" panose="05000000000000000000" pitchFamily="2" charset="2"/>
              <a:buChar char="Ø"/>
              <a:defRPr/>
            </a:pPr>
            <a:r>
              <a:rPr lang="en-US" sz="2800" dirty="0">
                <a:cs typeface="Arial" pitchFamily="34" charset="0"/>
              </a:rPr>
              <a:t>Employee benefits may be classified into </a:t>
            </a:r>
            <a:r>
              <a:rPr lang="en-US" sz="2800" dirty="0" smtClean="0">
                <a:cs typeface="Arial" pitchFamily="34" charset="0"/>
              </a:rPr>
              <a:t>four general </a:t>
            </a:r>
            <a:r>
              <a:rPr lang="en-US" sz="2800" dirty="0">
                <a:cs typeface="Arial" pitchFamily="34" charset="0"/>
              </a:rPr>
              <a:t>categories: </a:t>
            </a:r>
          </a:p>
          <a:p>
            <a:pPr marL="514350" indent="-514350">
              <a:buFontTx/>
              <a:buAutoNum type="arabicParenBoth"/>
              <a:defRPr/>
            </a:pPr>
            <a:r>
              <a:rPr lang="en-US" sz="2800" dirty="0">
                <a:cs typeface="Arial" pitchFamily="34" charset="0"/>
              </a:rPr>
              <a:t>government mandated programs such as social security, unemployment compensation, and workers’ compensation.</a:t>
            </a:r>
          </a:p>
          <a:p>
            <a:pPr>
              <a:defRPr/>
            </a:pPr>
            <a:r>
              <a:rPr lang="en-US" sz="2800" b="1" dirty="0">
                <a:cs typeface="Arial" pitchFamily="34" charset="0"/>
              </a:rPr>
              <a:t>Social security</a:t>
            </a:r>
            <a:r>
              <a:rPr lang="en-US" sz="2800" dirty="0">
                <a:cs typeface="Arial" pitchFamily="34" charset="0"/>
              </a:rPr>
              <a:t>. </a:t>
            </a:r>
          </a:p>
          <a:p>
            <a:pPr marL="342900" indent="-342900">
              <a:buFont typeface="Arial" panose="020B0604020202020204" pitchFamily="34" charset="0"/>
              <a:buChar char="•"/>
              <a:defRPr/>
            </a:pPr>
            <a:r>
              <a:rPr lang="en-US" sz="2800" dirty="0">
                <a:cs typeface="Arial" pitchFamily="34" charset="0"/>
              </a:rPr>
              <a:t>The basic concept in social security is that the employee and the employer </a:t>
            </a:r>
            <a:r>
              <a:rPr lang="en-US" sz="2800" dirty="0">
                <a:solidFill>
                  <a:srgbClr val="FF0000"/>
                </a:solidFill>
                <a:cs typeface="Arial" pitchFamily="34" charset="0"/>
              </a:rPr>
              <a:t>pay taxes </a:t>
            </a:r>
            <a:r>
              <a:rPr lang="en-US" sz="2800" dirty="0">
                <a:cs typeface="Arial" pitchFamily="34" charset="0"/>
              </a:rPr>
              <a:t>that would cover the </a:t>
            </a:r>
            <a:r>
              <a:rPr lang="en-US" sz="2800" dirty="0">
                <a:solidFill>
                  <a:srgbClr val="FF0000"/>
                </a:solidFill>
                <a:cs typeface="Arial" pitchFamily="34" charset="0"/>
              </a:rPr>
              <a:t>retirement payments </a:t>
            </a:r>
            <a:r>
              <a:rPr lang="en-US" sz="2800" dirty="0">
                <a:cs typeface="Arial" pitchFamily="34" charset="0"/>
              </a:rPr>
              <a:t>each employee would later receive in a </a:t>
            </a:r>
            <a:r>
              <a:rPr lang="en-US" sz="2800" dirty="0">
                <a:solidFill>
                  <a:srgbClr val="FF0000"/>
                </a:solidFill>
                <a:cs typeface="Arial" pitchFamily="34" charset="0"/>
              </a:rPr>
              <a:t>self-funding insurance </a:t>
            </a:r>
            <a:r>
              <a:rPr lang="en-US" sz="2800" dirty="0">
                <a:cs typeface="Arial" pitchFamily="34" charset="0"/>
              </a:rPr>
              <a:t>program. </a:t>
            </a:r>
          </a:p>
          <a:p>
            <a:pPr>
              <a:defRPr/>
            </a:pPr>
            <a:r>
              <a:rPr lang="en-US" sz="2800" dirty="0" smtClean="0">
                <a:cs typeface="Arial" pitchFamily="34" charset="0"/>
              </a:rPr>
              <a:t> </a:t>
            </a:r>
            <a:endParaRPr lang="en-US" sz="2800" dirty="0">
              <a:cs typeface="Arial" pitchFamily="34" charset="0"/>
            </a:endParaRPr>
          </a:p>
        </p:txBody>
      </p:sp>
    </p:spTree>
    <p:extLst>
      <p:ext uri="{BB962C8B-B14F-4D97-AF65-F5344CB8AC3E}">
        <p14:creationId xmlns="" xmlns:p14="http://schemas.microsoft.com/office/powerpoint/2010/main" val="3010193670"/>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F0B889-DB21-4E7A-A69D-C27BF3A8AAF2}" type="slidenum">
              <a:rPr lang="en-US" smtClean="0"/>
              <a:pPr>
                <a:defRPr/>
              </a:pPr>
              <a:t>271</a:t>
            </a:fld>
            <a:endParaRPr lang="en-US"/>
          </a:p>
        </p:txBody>
      </p:sp>
      <p:sp>
        <p:nvSpPr>
          <p:cNvPr id="3" name="Rectangle 2"/>
          <p:cNvSpPr/>
          <p:nvPr/>
        </p:nvSpPr>
        <p:spPr>
          <a:xfrm>
            <a:off x="280988" y="762000"/>
            <a:ext cx="8458200" cy="5016758"/>
          </a:xfrm>
          <a:prstGeom prst="rect">
            <a:avLst/>
          </a:prstGeom>
        </p:spPr>
        <p:txBody>
          <a:bodyPr>
            <a:spAutoFit/>
          </a:bodyPr>
          <a:lstStyle/>
          <a:p>
            <a:pPr>
              <a:defRPr/>
            </a:pPr>
            <a:r>
              <a:rPr lang="en-US" sz="3200" b="1" dirty="0">
                <a:cs typeface="Arial" pitchFamily="34" charset="0"/>
              </a:rPr>
              <a:t>Unemployment insurance (compensation).</a:t>
            </a:r>
            <a:r>
              <a:rPr lang="en-US" sz="3200" dirty="0">
                <a:cs typeface="Arial" pitchFamily="34" charset="0"/>
              </a:rPr>
              <a:t> </a:t>
            </a:r>
          </a:p>
          <a:p>
            <a:pPr marL="571500" indent="-571500">
              <a:buFont typeface="Arial" panose="020B0604020202020204" pitchFamily="34" charset="0"/>
              <a:buChar char="•"/>
              <a:defRPr/>
            </a:pPr>
            <a:r>
              <a:rPr lang="en-US" sz="3200" dirty="0">
                <a:cs typeface="Arial" pitchFamily="34" charset="0"/>
              </a:rPr>
              <a:t>In the 1930s, when unemployment was very high in the US, the government was pressured to create programs to </a:t>
            </a:r>
            <a:r>
              <a:rPr lang="en-US" sz="3200" dirty="0">
                <a:solidFill>
                  <a:srgbClr val="FF0000"/>
                </a:solidFill>
                <a:cs typeface="Arial" pitchFamily="34" charset="0"/>
              </a:rPr>
              <a:t>take care </a:t>
            </a:r>
            <a:r>
              <a:rPr lang="en-US" sz="3200" dirty="0">
                <a:cs typeface="Arial" pitchFamily="34" charset="0"/>
              </a:rPr>
              <a:t>of people who were out of work through </a:t>
            </a:r>
            <a:r>
              <a:rPr lang="en-US" sz="3200" dirty="0">
                <a:solidFill>
                  <a:srgbClr val="FF0000"/>
                </a:solidFill>
                <a:cs typeface="Arial" pitchFamily="34" charset="0"/>
              </a:rPr>
              <a:t>no fault of their own. </a:t>
            </a:r>
          </a:p>
          <a:p>
            <a:pPr marL="571500" indent="-571500">
              <a:buFont typeface="Arial" panose="020B0604020202020204" pitchFamily="34" charset="0"/>
              <a:buChar char="•"/>
              <a:defRPr/>
            </a:pPr>
            <a:r>
              <a:rPr lang="en-US" sz="3200" dirty="0">
                <a:cs typeface="Arial" pitchFamily="34" charset="0"/>
              </a:rPr>
              <a:t>The </a:t>
            </a:r>
            <a:r>
              <a:rPr lang="en-US" sz="3200" dirty="0">
                <a:solidFill>
                  <a:srgbClr val="00B0F0"/>
                </a:solidFill>
                <a:cs typeface="Arial" pitchFamily="34" charset="0"/>
              </a:rPr>
              <a:t>unemployment insurance</a:t>
            </a:r>
            <a:r>
              <a:rPr lang="en-US" sz="3200" dirty="0">
                <a:cs typeface="Arial" pitchFamily="34" charset="0"/>
              </a:rPr>
              <a:t> program is </a:t>
            </a:r>
            <a:r>
              <a:rPr lang="en-US" sz="3200" dirty="0">
                <a:solidFill>
                  <a:srgbClr val="FF0000"/>
                </a:solidFill>
                <a:cs typeface="Arial" pitchFamily="34" charset="0"/>
              </a:rPr>
              <a:t>financed largely </a:t>
            </a:r>
            <a:r>
              <a:rPr lang="en-US" sz="3200" dirty="0">
                <a:cs typeface="Arial" pitchFamily="34" charset="0"/>
              </a:rPr>
              <a:t>through </a:t>
            </a:r>
            <a:r>
              <a:rPr lang="en-US" sz="3200" dirty="0">
                <a:solidFill>
                  <a:srgbClr val="FF0000"/>
                </a:solidFill>
                <a:cs typeface="Arial" pitchFamily="34" charset="0"/>
              </a:rPr>
              <a:t>federal and state taxes </a:t>
            </a:r>
            <a:r>
              <a:rPr lang="en-US" sz="3200" dirty="0">
                <a:cs typeface="Arial" pitchFamily="34" charset="0"/>
              </a:rPr>
              <a:t>on employers.</a:t>
            </a:r>
          </a:p>
          <a:p>
            <a:pPr marL="571500" indent="-571500">
              <a:buFont typeface="Arial" panose="020B0604020202020204" pitchFamily="34" charset="0"/>
              <a:buChar char="•"/>
              <a:defRPr/>
            </a:pPr>
            <a:endParaRPr lang="en-US" sz="3200" dirty="0">
              <a:cs typeface="Arial" pitchFamily="34" charset="0"/>
            </a:endParaRPr>
          </a:p>
        </p:txBody>
      </p:sp>
    </p:spTree>
    <p:extLst>
      <p:ext uri="{BB962C8B-B14F-4D97-AF65-F5344CB8AC3E}">
        <p14:creationId xmlns="" xmlns:p14="http://schemas.microsoft.com/office/powerpoint/2010/main" val="750711176"/>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F9D7EDD-573E-47B2-AFB9-441F2A21BAC0}" type="slidenum">
              <a:rPr lang="en-US" smtClean="0"/>
              <a:pPr>
                <a:defRPr/>
              </a:pPr>
              <a:t>272</a:t>
            </a:fld>
            <a:endParaRPr lang="en-US"/>
          </a:p>
        </p:txBody>
      </p:sp>
      <p:sp>
        <p:nvSpPr>
          <p:cNvPr id="218115" name="Rectangle 2"/>
          <p:cNvSpPr>
            <a:spLocks noChangeArrowheads="1"/>
          </p:cNvSpPr>
          <p:nvPr/>
        </p:nvSpPr>
        <p:spPr bwMode="auto">
          <a:xfrm>
            <a:off x="381000" y="1074738"/>
            <a:ext cx="8153400" cy="5521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1028700" indent="-57150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pPr>
            <a:r>
              <a:rPr lang="en-US" altLang="en-US" sz="2400" dirty="0" smtClean="0"/>
              <a:t>  The </a:t>
            </a:r>
            <a:r>
              <a:rPr lang="en-US" altLang="en-US" sz="2400" dirty="0"/>
              <a:t>unemployment insurance program has four major objectives:</a:t>
            </a:r>
          </a:p>
          <a:p>
            <a:pPr lvl="1" eaLnBrk="1" hangingPunct="1">
              <a:spcBef>
                <a:spcPct val="0"/>
              </a:spcBef>
              <a:buClrTx/>
              <a:buFont typeface="Wingdings" pitchFamily="2" charset="2"/>
              <a:buChar char="§"/>
            </a:pPr>
            <a:r>
              <a:rPr lang="en-US" altLang="en-US" sz="2400" dirty="0"/>
              <a:t>To offset lost income during involuntary unemployment</a:t>
            </a:r>
          </a:p>
          <a:p>
            <a:pPr lvl="1" eaLnBrk="1" hangingPunct="1">
              <a:spcBef>
                <a:spcPct val="0"/>
              </a:spcBef>
              <a:buClrTx/>
              <a:buFont typeface="Wingdings" pitchFamily="2" charset="2"/>
              <a:buChar char="§"/>
            </a:pPr>
            <a:r>
              <a:rPr lang="en-US" altLang="en-US" sz="2400" dirty="0"/>
              <a:t>To help unemployed workers find new jobs</a:t>
            </a:r>
          </a:p>
          <a:p>
            <a:pPr lvl="1" eaLnBrk="1" hangingPunct="1">
              <a:spcBef>
                <a:spcPct val="0"/>
              </a:spcBef>
              <a:buClrTx/>
              <a:buFont typeface="Wingdings" pitchFamily="2" charset="2"/>
              <a:buChar char="§"/>
            </a:pPr>
            <a:r>
              <a:rPr lang="en-US" altLang="en-US" sz="2400" dirty="0"/>
              <a:t>To encourage employers to stabilize </a:t>
            </a:r>
            <a:r>
              <a:rPr lang="en-US" altLang="en-US" sz="2400" dirty="0" smtClean="0"/>
              <a:t>employment</a:t>
            </a:r>
          </a:p>
          <a:p>
            <a:pPr>
              <a:defRPr/>
            </a:pPr>
            <a:r>
              <a:rPr lang="en-US" sz="2800" b="1" dirty="0" smtClean="0">
                <a:cs typeface="Arial" pitchFamily="34" charset="0"/>
              </a:rPr>
              <a:t>  Workers’ compensation</a:t>
            </a:r>
            <a:r>
              <a:rPr lang="en-US" sz="2800" dirty="0" smtClean="0">
                <a:cs typeface="Arial" pitchFamily="34" charset="0"/>
              </a:rPr>
              <a:t> </a:t>
            </a:r>
          </a:p>
          <a:p>
            <a:pPr marL="571500" indent="-571500">
              <a:buFont typeface="Arial" panose="020B0604020202020204" pitchFamily="34" charset="0"/>
              <a:buChar char="•"/>
              <a:defRPr/>
            </a:pPr>
            <a:r>
              <a:rPr lang="en-US" sz="2800" dirty="0" smtClean="0">
                <a:cs typeface="Arial" pitchFamily="34" charset="0"/>
              </a:rPr>
              <a:t>Workers’ compensation provides payments to workers or dependents in the event of job-incurred </a:t>
            </a:r>
            <a:r>
              <a:rPr lang="en-US" sz="2800" dirty="0" smtClean="0">
                <a:solidFill>
                  <a:srgbClr val="FF0000"/>
                </a:solidFill>
                <a:cs typeface="Arial" pitchFamily="34" charset="0"/>
              </a:rPr>
              <a:t>injuries</a:t>
            </a:r>
            <a:r>
              <a:rPr lang="en-US" sz="2800" dirty="0" smtClean="0">
                <a:cs typeface="Arial" pitchFamily="34" charset="0"/>
              </a:rPr>
              <a:t>, illnesses, or death. </a:t>
            </a:r>
          </a:p>
          <a:p>
            <a:pPr marL="571500" indent="-571500">
              <a:buFont typeface="Arial" panose="020B0604020202020204" pitchFamily="34" charset="0"/>
              <a:buChar char="•"/>
              <a:defRPr/>
            </a:pPr>
            <a:r>
              <a:rPr lang="en-US" sz="2800" dirty="0" smtClean="0">
                <a:cs typeface="Arial" pitchFamily="34" charset="0"/>
              </a:rPr>
              <a:t>Medical care and rehabilitation services are also provided.</a:t>
            </a:r>
          </a:p>
          <a:p>
            <a:pPr lvl="1" eaLnBrk="1" hangingPunct="1">
              <a:spcBef>
                <a:spcPct val="0"/>
              </a:spcBef>
              <a:buClrTx/>
              <a:buFont typeface="Wingdings" pitchFamily="2" charset="2"/>
              <a:buChar char="§"/>
            </a:pPr>
            <a:endParaRPr lang="en-US" altLang="en-US" sz="2400" dirty="0"/>
          </a:p>
        </p:txBody>
      </p:sp>
    </p:spTree>
    <p:extLst>
      <p:ext uri="{BB962C8B-B14F-4D97-AF65-F5344CB8AC3E}">
        <p14:creationId xmlns="" xmlns:p14="http://schemas.microsoft.com/office/powerpoint/2010/main" val="1019377923"/>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CF3E4EB-5D09-4D50-BDF2-A3D7C35E79AE}" type="slidenum">
              <a:rPr lang="en-US" smtClean="0"/>
              <a:pPr>
                <a:defRPr/>
              </a:pPr>
              <a:t>273</a:t>
            </a:fld>
            <a:endParaRPr lang="en-US"/>
          </a:p>
        </p:txBody>
      </p:sp>
      <p:sp>
        <p:nvSpPr>
          <p:cNvPr id="220163" name="Rectangle 2"/>
          <p:cNvSpPr>
            <a:spLocks noChangeArrowheads="1"/>
          </p:cNvSpPr>
          <p:nvPr/>
        </p:nvSpPr>
        <p:spPr bwMode="auto">
          <a:xfrm>
            <a:off x="381000" y="527050"/>
            <a:ext cx="792480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800" dirty="0"/>
              <a:t>(2) employee welfare plans, including all forms of health care plans, survivor benefits, and disability programs </a:t>
            </a:r>
          </a:p>
        </p:txBody>
      </p:sp>
      <p:sp>
        <p:nvSpPr>
          <p:cNvPr id="220164" name="Rectangle 3"/>
          <p:cNvSpPr>
            <a:spLocks noChangeArrowheads="1"/>
          </p:cNvSpPr>
          <p:nvPr/>
        </p:nvSpPr>
        <p:spPr bwMode="auto">
          <a:xfrm>
            <a:off x="609600" y="1911350"/>
            <a:ext cx="5257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400" b="1"/>
              <a:t>Employee Welfare Programs</a:t>
            </a:r>
          </a:p>
        </p:txBody>
      </p:sp>
      <p:sp>
        <p:nvSpPr>
          <p:cNvPr id="220165" name="Rectangle 4"/>
          <p:cNvSpPr>
            <a:spLocks noChangeArrowheads="1"/>
          </p:cNvSpPr>
          <p:nvPr/>
        </p:nvSpPr>
        <p:spPr bwMode="auto">
          <a:xfrm>
            <a:off x="228600" y="2393950"/>
            <a:ext cx="89154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 typeface="Arial" charset="0"/>
              <a:buChar char="•"/>
            </a:pPr>
            <a:r>
              <a:rPr lang="en-US" altLang="en-US" sz="2400" dirty="0"/>
              <a:t>The benefits of great concern to both employees and employers in </a:t>
            </a:r>
            <a:r>
              <a:rPr lang="en-US" altLang="en-US" sz="2400" dirty="0">
                <a:solidFill>
                  <a:srgbClr val="FF0000"/>
                </a:solidFill>
              </a:rPr>
              <a:t>this category </a:t>
            </a:r>
            <a:r>
              <a:rPr lang="en-US" altLang="en-US" sz="2400" dirty="0"/>
              <a:t>are </a:t>
            </a:r>
            <a:r>
              <a:rPr lang="en-US" altLang="en-US" sz="2400" dirty="0">
                <a:solidFill>
                  <a:srgbClr val="FF0000"/>
                </a:solidFill>
              </a:rPr>
              <a:t>health care </a:t>
            </a:r>
            <a:r>
              <a:rPr lang="en-US" altLang="en-US" sz="2400" dirty="0"/>
              <a:t>plans. Also </a:t>
            </a:r>
            <a:r>
              <a:rPr lang="en-US" altLang="en-US" sz="2400" dirty="0" smtClean="0"/>
              <a:t>include life insurance providing financial </a:t>
            </a:r>
            <a:r>
              <a:rPr lang="en-US" altLang="en-US" sz="2400" dirty="0" smtClean="0">
                <a:solidFill>
                  <a:srgbClr val="FF0000"/>
                </a:solidFill>
              </a:rPr>
              <a:t>support</a:t>
            </a:r>
            <a:r>
              <a:rPr lang="en-US" altLang="en-US" sz="2400" dirty="0" smtClean="0"/>
              <a:t> for </a:t>
            </a:r>
            <a:r>
              <a:rPr lang="en-US" altLang="en-US" sz="2400" dirty="0" smtClean="0">
                <a:solidFill>
                  <a:srgbClr val="FF0000"/>
                </a:solidFill>
              </a:rPr>
              <a:t>survivors</a:t>
            </a:r>
            <a:r>
              <a:rPr lang="en-US" altLang="en-US" sz="2400" dirty="0" smtClean="0"/>
              <a:t> following an employee’s death.</a:t>
            </a:r>
            <a:endParaRPr lang="en-US" altLang="en-US" sz="2400" dirty="0"/>
          </a:p>
        </p:txBody>
      </p:sp>
      <p:sp>
        <p:nvSpPr>
          <p:cNvPr id="220166" name="Rectangle 5"/>
          <p:cNvSpPr>
            <a:spLocks noChangeArrowheads="1"/>
          </p:cNvSpPr>
          <p:nvPr/>
        </p:nvSpPr>
        <p:spPr bwMode="auto">
          <a:xfrm>
            <a:off x="38100" y="3941763"/>
            <a:ext cx="8953500" cy="224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eaLnBrk="1" hangingPunct="1">
              <a:spcBef>
                <a:spcPct val="0"/>
              </a:spcBef>
              <a:buClrTx/>
              <a:buFontTx/>
              <a:buNone/>
            </a:pPr>
            <a:r>
              <a:rPr lang="en-US" altLang="en-US" b="1" dirty="0"/>
              <a:t>A. Health care plans</a:t>
            </a:r>
            <a:r>
              <a:rPr lang="en-US" altLang="en-US" dirty="0"/>
              <a:t>. Employers provide a variety of health-care and </a:t>
            </a:r>
            <a:r>
              <a:rPr lang="en-US" altLang="en-US" dirty="0">
                <a:solidFill>
                  <a:srgbClr val="FF0000"/>
                </a:solidFill>
              </a:rPr>
              <a:t>medical benefits, </a:t>
            </a:r>
            <a:r>
              <a:rPr lang="en-US" altLang="en-US" dirty="0"/>
              <a:t>usually through insurance coverage. The most common ones cover medical, </a:t>
            </a:r>
            <a:r>
              <a:rPr lang="en-US" altLang="en-US" dirty="0">
                <a:solidFill>
                  <a:srgbClr val="FF0000"/>
                </a:solidFill>
              </a:rPr>
              <a:t>dental</a:t>
            </a:r>
            <a:r>
              <a:rPr lang="en-US" altLang="en-US" dirty="0"/>
              <a:t>, prescription-drug, and </a:t>
            </a:r>
            <a:r>
              <a:rPr lang="en-US" altLang="en-US" dirty="0">
                <a:solidFill>
                  <a:srgbClr val="FF0000"/>
                </a:solidFill>
              </a:rPr>
              <a:t>vision-care</a:t>
            </a:r>
            <a:r>
              <a:rPr lang="en-US" altLang="en-US" dirty="0"/>
              <a:t> expenses for employees and their dependents.</a:t>
            </a:r>
          </a:p>
        </p:txBody>
      </p:sp>
    </p:spTree>
    <p:extLst>
      <p:ext uri="{BB962C8B-B14F-4D97-AF65-F5344CB8AC3E}">
        <p14:creationId xmlns="" xmlns:p14="http://schemas.microsoft.com/office/powerpoint/2010/main" val="518816602"/>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82F15B3-DF92-4ECB-9220-695ED7AEA2D0}" type="slidenum">
              <a:rPr lang="en-US" smtClean="0"/>
              <a:pPr>
                <a:defRPr/>
              </a:pPr>
              <a:t>274</a:t>
            </a:fld>
            <a:endParaRPr lang="en-US"/>
          </a:p>
        </p:txBody>
      </p:sp>
      <p:sp>
        <p:nvSpPr>
          <p:cNvPr id="221187" name="Rectangle 2"/>
          <p:cNvSpPr>
            <a:spLocks noChangeArrowheads="1"/>
          </p:cNvSpPr>
          <p:nvPr/>
        </p:nvSpPr>
        <p:spPr bwMode="auto">
          <a:xfrm>
            <a:off x="304800" y="228600"/>
            <a:ext cx="8610600" cy="550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eaLnBrk="1" hangingPunct="1">
              <a:spcBef>
                <a:spcPct val="0"/>
              </a:spcBef>
              <a:buClrTx/>
              <a:buFontTx/>
              <a:buNone/>
            </a:pPr>
            <a:r>
              <a:rPr lang="en-US" altLang="en-US" sz="3200" b="1" dirty="0"/>
              <a:t>B. Life insurance</a:t>
            </a:r>
            <a:r>
              <a:rPr lang="en-US" altLang="en-US" sz="3200" dirty="0"/>
              <a:t>. One of the oldest and most common forms of employee benefit is group life insurance. </a:t>
            </a:r>
          </a:p>
          <a:p>
            <a:pPr lvl="1" eaLnBrk="1" hangingPunct="1">
              <a:spcBef>
                <a:spcPct val="0"/>
              </a:spcBef>
              <a:buClrTx/>
              <a:buFontTx/>
              <a:buNone/>
            </a:pPr>
            <a:r>
              <a:rPr lang="en-US" altLang="en-US" sz="3200" dirty="0"/>
              <a:t>Group life insurance typically provides coverage to all employees of an organization without physical examinations, with premiums typically based on the group characteristics. </a:t>
            </a:r>
          </a:p>
          <a:p>
            <a:pPr lvl="1" eaLnBrk="1" hangingPunct="1">
              <a:spcBef>
                <a:spcPct val="0"/>
              </a:spcBef>
              <a:buClrTx/>
              <a:buFontTx/>
              <a:buNone/>
            </a:pPr>
            <a:r>
              <a:rPr lang="en-US" altLang="en-US" sz="3200" dirty="0"/>
              <a:t>Life insurance benefits are the traditional means of providing financial support for survivors following an employee’s death. </a:t>
            </a:r>
          </a:p>
        </p:txBody>
      </p:sp>
    </p:spTree>
    <p:extLst>
      <p:ext uri="{BB962C8B-B14F-4D97-AF65-F5344CB8AC3E}">
        <p14:creationId xmlns="" xmlns:p14="http://schemas.microsoft.com/office/powerpoint/2010/main" val="1615149369"/>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3555FC0-EF13-4FF8-B36E-293A33CB0537}" type="slidenum">
              <a:rPr lang="en-US" smtClean="0"/>
              <a:pPr>
                <a:defRPr/>
              </a:pPr>
              <a:t>275</a:t>
            </a:fld>
            <a:endParaRPr lang="en-US"/>
          </a:p>
        </p:txBody>
      </p:sp>
      <p:sp>
        <p:nvSpPr>
          <p:cNvPr id="222211" name="Rectangle 2"/>
          <p:cNvSpPr>
            <a:spLocks noChangeArrowheads="1"/>
          </p:cNvSpPr>
          <p:nvPr/>
        </p:nvSpPr>
        <p:spPr bwMode="auto">
          <a:xfrm>
            <a:off x="381000" y="766763"/>
            <a:ext cx="7924800" cy="138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800"/>
              <a:t>(3) time-off programs (whether paid or unpaid), such as vacation, personal days, sabbaticals, and family leave.</a:t>
            </a:r>
          </a:p>
        </p:txBody>
      </p:sp>
      <p:sp>
        <p:nvSpPr>
          <p:cNvPr id="222212" name="Rectangle 3"/>
          <p:cNvSpPr>
            <a:spLocks noChangeArrowheads="1"/>
          </p:cNvSpPr>
          <p:nvPr/>
        </p:nvSpPr>
        <p:spPr bwMode="auto">
          <a:xfrm>
            <a:off x="304800" y="2286000"/>
            <a:ext cx="84582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800"/>
              <a:t>Now, most employers compensate for time that employees have not worked.</a:t>
            </a:r>
          </a:p>
        </p:txBody>
      </p:sp>
      <p:sp>
        <p:nvSpPr>
          <p:cNvPr id="5" name="Rectangle 4"/>
          <p:cNvSpPr/>
          <p:nvPr/>
        </p:nvSpPr>
        <p:spPr>
          <a:xfrm>
            <a:off x="152400" y="3276600"/>
            <a:ext cx="8763000" cy="2678113"/>
          </a:xfrm>
          <a:prstGeom prst="rect">
            <a:avLst/>
          </a:prstGeom>
        </p:spPr>
        <p:txBody>
          <a:bodyPr>
            <a:spAutoFit/>
          </a:bodyPr>
          <a:lstStyle/>
          <a:p>
            <a:pPr lvl="1">
              <a:defRPr/>
            </a:pPr>
            <a:r>
              <a:rPr lang="en-US" sz="2400" b="1" dirty="0">
                <a:cs typeface="Arial" pitchFamily="34" charset="0"/>
              </a:rPr>
              <a:t>On-the-job breaks</a:t>
            </a:r>
            <a:r>
              <a:rPr lang="en-US" sz="2400" dirty="0">
                <a:cs typeface="Arial" pitchFamily="34" charset="0"/>
              </a:rPr>
              <a:t>. Some of the most common forms of </a:t>
            </a:r>
            <a:r>
              <a:rPr lang="en-US" sz="2400" dirty="0">
                <a:solidFill>
                  <a:srgbClr val="FF0000"/>
                </a:solidFill>
                <a:cs typeface="Arial" pitchFamily="34" charset="0"/>
              </a:rPr>
              <a:t>time-off benefits </a:t>
            </a:r>
            <a:r>
              <a:rPr lang="en-US" sz="2400" dirty="0">
                <a:cs typeface="Arial" pitchFamily="34" charset="0"/>
              </a:rPr>
              <a:t>are those found during working hours. </a:t>
            </a:r>
          </a:p>
          <a:p>
            <a:pPr marL="914400" lvl="1" indent="-457200">
              <a:buFont typeface="Arial" panose="020B0604020202020204" pitchFamily="34" charset="0"/>
              <a:buChar char="•"/>
              <a:defRPr/>
            </a:pPr>
            <a:r>
              <a:rPr lang="en-US" sz="2400" dirty="0">
                <a:cs typeface="Arial" pitchFamily="34" charset="0"/>
              </a:rPr>
              <a:t>Examples include </a:t>
            </a:r>
            <a:r>
              <a:rPr lang="en-US" sz="2400" dirty="0">
                <a:solidFill>
                  <a:srgbClr val="FF0000"/>
                </a:solidFill>
                <a:cs typeface="Arial" pitchFamily="34" charset="0"/>
              </a:rPr>
              <a:t>break time</a:t>
            </a:r>
            <a:r>
              <a:rPr lang="en-US" sz="2400" dirty="0">
                <a:cs typeface="Arial" pitchFamily="34" charset="0"/>
              </a:rPr>
              <a:t>, get-ready time, </a:t>
            </a:r>
            <a:r>
              <a:rPr lang="en-US" sz="2400" dirty="0">
                <a:solidFill>
                  <a:srgbClr val="FF0000"/>
                </a:solidFill>
                <a:cs typeface="Arial" pitchFamily="34" charset="0"/>
              </a:rPr>
              <a:t>wash up </a:t>
            </a:r>
            <a:r>
              <a:rPr lang="en-US" sz="2400" dirty="0">
                <a:cs typeface="Arial" pitchFamily="34" charset="0"/>
              </a:rPr>
              <a:t>time, clothes-changing time, paid lunch and rest periods, and so on. </a:t>
            </a:r>
          </a:p>
          <a:p>
            <a:pPr marL="914400" lvl="1" indent="-457200">
              <a:buFont typeface="Arial" panose="020B0604020202020204" pitchFamily="34" charset="0"/>
              <a:buChar char="•"/>
              <a:defRPr/>
            </a:pPr>
            <a:r>
              <a:rPr lang="en-US" sz="2400" dirty="0">
                <a:cs typeface="Arial" pitchFamily="34" charset="0"/>
              </a:rPr>
              <a:t>A rest from the physical and mental effort of a job may renew employee’s energy, and </a:t>
            </a:r>
            <a:r>
              <a:rPr lang="en-US" sz="2400" dirty="0">
                <a:solidFill>
                  <a:srgbClr val="FF0000"/>
                </a:solidFill>
                <a:cs typeface="Arial" pitchFamily="34" charset="0"/>
              </a:rPr>
              <a:t>increase productivity</a:t>
            </a:r>
            <a:r>
              <a:rPr lang="en-US" sz="2400" dirty="0">
                <a:cs typeface="Arial" pitchFamily="34" charset="0"/>
              </a:rPr>
              <a:t>.</a:t>
            </a:r>
          </a:p>
        </p:txBody>
      </p:sp>
    </p:spTree>
    <p:extLst>
      <p:ext uri="{BB962C8B-B14F-4D97-AF65-F5344CB8AC3E}">
        <p14:creationId xmlns="" xmlns:p14="http://schemas.microsoft.com/office/powerpoint/2010/main" val="2581593616"/>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BCABA5B-FCFF-4015-977E-6A54A0AAEB15}" type="slidenum">
              <a:rPr lang="en-US" smtClean="0"/>
              <a:pPr>
                <a:defRPr/>
              </a:pPr>
              <a:t>276</a:t>
            </a:fld>
            <a:endParaRPr lang="en-US"/>
          </a:p>
        </p:txBody>
      </p:sp>
      <p:sp>
        <p:nvSpPr>
          <p:cNvPr id="3" name="Rectangle 2"/>
          <p:cNvSpPr/>
          <p:nvPr/>
        </p:nvSpPr>
        <p:spPr>
          <a:xfrm>
            <a:off x="228600" y="762000"/>
            <a:ext cx="8686800" cy="5324535"/>
          </a:xfrm>
          <a:prstGeom prst="rect">
            <a:avLst/>
          </a:prstGeom>
        </p:spPr>
        <p:txBody>
          <a:bodyPr>
            <a:spAutoFit/>
          </a:bodyPr>
          <a:lstStyle/>
          <a:p>
            <a:pPr lvl="1">
              <a:defRPr/>
            </a:pPr>
            <a:r>
              <a:rPr lang="en-US" sz="2800" b="1" dirty="0">
                <a:cs typeface="Arial" pitchFamily="34" charset="0"/>
              </a:rPr>
              <a:t>Paid holidays</a:t>
            </a:r>
            <a:r>
              <a:rPr lang="en-US" sz="2800" dirty="0">
                <a:cs typeface="Arial" pitchFamily="34" charset="0"/>
              </a:rPr>
              <a:t>. Paid holidays are given to employees in a year. </a:t>
            </a:r>
          </a:p>
          <a:p>
            <a:pPr marL="914400" lvl="1" indent="-457200">
              <a:buFont typeface="Wingdings" panose="05000000000000000000" pitchFamily="2" charset="2"/>
              <a:buChar char="§"/>
              <a:defRPr/>
            </a:pPr>
            <a:r>
              <a:rPr lang="en-US" sz="2800" dirty="0">
                <a:cs typeface="Arial" pitchFamily="34" charset="0"/>
              </a:rPr>
              <a:t>However, this benefit is subject to </a:t>
            </a:r>
            <a:r>
              <a:rPr lang="en-US" sz="2800" dirty="0">
                <a:solidFill>
                  <a:srgbClr val="FF0000"/>
                </a:solidFill>
                <a:cs typeface="Arial" pitchFamily="34" charset="0"/>
              </a:rPr>
              <a:t>abuse</a:t>
            </a:r>
            <a:r>
              <a:rPr lang="en-US" sz="2800" dirty="0">
                <a:cs typeface="Arial" pitchFamily="34" charset="0"/>
              </a:rPr>
              <a:t>.</a:t>
            </a:r>
          </a:p>
          <a:p>
            <a:pPr marL="914400" lvl="1" indent="-457200">
              <a:buFont typeface="Wingdings" panose="05000000000000000000" pitchFamily="2" charset="2"/>
              <a:buChar char="§"/>
              <a:defRPr/>
            </a:pPr>
            <a:r>
              <a:rPr lang="en-US" sz="2800" dirty="0">
                <a:cs typeface="Arial" pitchFamily="34" charset="0"/>
              </a:rPr>
              <a:t>Employees sometimes try to stretch the holiday by </a:t>
            </a:r>
            <a:r>
              <a:rPr lang="en-US" sz="2800" dirty="0">
                <a:solidFill>
                  <a:srgbClr val="FF0000"/>
                </a:solidFill>
                <a:cs typeface="Arial" pitchFamily="34" charset="0"/>
              </a:rPr>
              <a:t>missing the workday before </a:t>
            </a:r>
            <a:r>
              <a:rPr lang="en-US" sz="2800" dirty="0">
                <a:cs typeface="Arial" pitchFamily="34" charset="0"/>
              </a:rPr>
              <a:t>or after it.</a:t>
            </a:r>
          </a:p>
          <a:p>
            <a:pPr lvl="1">
              <a:defRPr/>
            </a:pPr>
            <a:r>
              <a:rPr lang="en-US" sz="2800" b="1" dirty="0">
                <a:cs typeface="Arial" pitchFamily="34" charset="0"/>
              </a:rPr>
              <a:t>Paid vacations</a:t>
            </a:r>
            <a:r>
              <a:rPr lang="en-US" sz="2800" dirty="0">
                <a:cs typeface="Arial" pitchFamily="34" charset="0"/>
              </a:rPr>
              <a:t>. Another example of compensation for time not worked is paid vacations. </a:t>
            </a:r>
          </a:p>
          <a:p>
            <a:pPr marL="914400" lvl="1" indent="-457200">
              <a:buFont typeface="Wingdings" panose="05000000000000000000" pitchFamily="2" charset="2"/>
              <a:buChar char="§"/>
              <a:defRPr/>
            </a:pPr>
            <a:r>
              <a:rPr lang="en-US" sz="2400" dirty="0">
                <a:cs typeface="Arial" pitchFamily="34" charset="0"/>
              </a:rPr>
              <a:t>Most organizations offer vacations with pay after a certain minimum period of service. </a:t>
            </a:r>
          </a:p>
          <a:p>
            <a:pPr marL="914400" lvl="1" indent="-457200">
              <a:buFont typeface="Wingdings" panose="05000000000000000000" pitchFamily="2" charset="2"/>
              <a:buChar char="§"/>
              <a:defRPr/>
            </a:pPr>
            <a:r>
              <a:rPr lang="en-US" sz="2400" dirty="0">
                <a:cs typeface="Arial" pitchFamily="34" charset="0"/>
              </a:rPr>
              <a:t>The theory </a:t>
            </a:r>
            <a:r>
              <a:rPr lang="en-US" sz="2400" dirty="0">
                <a:solidFill>
                  <a:srgbClr val="FF0000"/>
                </a:solidFill>
                <a:cs typeface="Arial" pitchFamily="34" charset="0"/>
              </a:rPr>
              <a:t>behind vacations </a:t>
            </a:r>
            <a:r>
              <a:rPr lang="en-US" sz="2400" dirty="0">
                <a:cs typeface="Arial" pitchFamily="34" charset="0"/>
              </a:rPr>
              <a:t>is that they provide an opportunity for employees to </a:t>
            </a:r>
            <a:r>
              <a:rPr lang="en-US" sz="2400" dirty="0">
                <a:solidFill>
                  <a:srgbClr val="FF0000"/>
                </a:solidFill>
                <a:cs typeface="Arial" pitchFamily="34" charset="0"/>
              </a:rPr>
              <a:t>rest and refresh themselves; </a:t>
            </a:r>
            <a:r>
              <a:rPr lang="en-US" sz="2400" dirty="0">
                <a:cs typeface="Arial" pitchFamily="34" charset="0"/>
              </a:rPr>
              <a:t>when they return, it is hoped that they will be more effective. </a:t>
            </a:r>
          </a:p>
        </p:txBody>
      </p:sp>
      <p:sp>
        <p:nvSpPr>
          <p:cNvPr id="223236" name="Text Box 18"/>
          <p:cNvSpPr txBox="1">
            <a:spLocks noChangeArrowheads="1"/>
          </p:cNvSpPr>
          <p:nvPr/>
        </p:nvSpPr>
        <p:spPr bwMode="auto">
          <a:xfrm>
            <a:off x="176213" y="206375"/>
            <a:ext cx="87630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3000" b="1" dirty="0" err="1"/>
              <a:t>Contd</a:t>
            </a:r>
            <a:r>
              <a:rPr lang="en-US" altLang="en-US" sz="3000" b="1" dirty="0"/>
              <a:t>….</a:t>
            </a:r>
            <a:r>
              <a:rPr lang="en-US" altLang="en-US" sz="2800" dirty="0"/>
              <a:t> time-off programs </a:t>
            </a:r>
            <a:endParaRPr lang="en-US" altLang="en-US" sz="3000" b="1" dirty="0"/>
          </a:p>
        </p:txBody>
      </p:sp>
    </p:spTree>
    <p:extLst>
      <p:ext uri="{BB962C8B-B14F-4D97-AF65-F5344CB8AC3E}">
        <p14:creationId xmlns="" xmlns:p14="http://schemas.microsoft.com/office/powerpoint/2010/main" val="3085848197"/>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AC64EF8-4C21-4074-98B4-FFF07A81C067}" type="slidenum">
              <a:rPr lang="en-US" smtClean="0"/>
              <a:pPr>
                <a:defRPr/>
              </a:pPr>
              <a:t>277</a:t>
            </a:fld>
            <a:endParaRPr lang="en-US"/>
          </a:p>
        </p:txBody>
      </p:sp>
      <p:sp>
        <p:nvSpPr>
          <p:cNvPr id="224259" name="Rectangle 2"/>
          <p:cNvSpPr>
            <a:spLocks noChangeArrowheads="1"/>
          </p:cNvSpPr>
          <p:nvPr/>
        </p:nvSpPr>
        <p:spPr bwMode="auto">
          <a:xfrm>
            <a:off x="152400" y="838200"/>
            <a:ext cx="8839200" cy="4832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eaLnBrk="1" hangingPunct="1">
              <a:spcBef>
                <a:spcPct val="0"/>
              </a:spcBef>
              <a:buClrTx/>
              <a:buFont typeface="Wingdings" pitchFamily="2" charset="2"/>
              <a:buChar char="§"/>
            </a:pPr>
            <a:r>
              <a:rPr lang="en-US" altLang="en-US" b="1" dirty="0" smtClean="0"/>
              <a:t> Personal </a:t>
            </a:r>
            <a:r>
              <a:rPr lang="en-US" altLang="en-US" b="1" dirty="0"/>
              <a:t>time-off</a:t>
            </a:r>
            <a:r>
              <a:rPr lang="en-US" altLang="en-US" dirty="0"/>
              <a:t>. Many employers give employees paid time-off for </a:t>
            </a:r>
            <a:r>
              <a:rPr lang="en-US" altLang="en-US" dirty="0">
                <a:solidFill>
                  <a:srgbClr val="FF0000"/>
                </a:solidFill>
              </a:rPr>
              <a:t>funerals</a:t>
            </a:r>
            <a:r>
              <a:rPr lang="en-US" altLang="en-US" dirty="0"/>
              <a:t>, medical appointments, sickness in the family, religious observances, marriage, and the like.</a:t>
            </a:r>
          </a:p>
          <a:p>
            <a:pPr lvl="1" eaLnBrk="1" hangingPunct="1">
              <a:spcBef>
                <a:spcPct val="0"/>
              </a:spcBef>
              <a:buClrTx/>
              <a:buFont typeface="Wingdings" pitchFamily="2" charset="2"/>
              <a:buChar char="§"/>
            </a:pPr>
            <a:r>
              <a:rPr lang="en-US" altLang="en-US" b="1" dirty="0" smtClean="0"/>
              <a:t> Sick </a:t>
            </a:r>
            <a:r>
              <a:rPr lang="en-US" altLang="en-US" b="1" dirty="0"/>
              <a:t>leave</a:t>
            </a:r>
            <a:r>
              <a:rPr lang="en-US" altLang="en-US" dirty="0"/>
              <a:t>. Most companies pay workers when they are absent from work for medical reasons by granting a limited number of days per year. This benefit is often </a:t>
            </a:r>
            <a:r>
              <a:rPr lang="en-US" altLang="en-US" dirty="0">
                <a:solidFill>
                  <a:srgbClr val="FF0000"/>
                </a:solidFill>
              </a:rPr>
              <a:t>abused</a:t>
            </a:r>
            <a:r>
              <a:rPr lang="en-US" altLang="en-US" dirty="0"/>
              <a:t> when workers take the attitude that these are simply extra days off with pay. To </a:t>
            </a:r>
            <a:r>
              <a:rPr lang="en-US" altLang="en-US" dirty="0">
                <a:solidFill>
                  <a:srgbClr val="00B0F0"/>
                </a:solidFill>
              </a:rPr>
              <a:t>minimize abuses</a:t>
            </a:r>
            <a:r>
              <a:rPr lang="en-US" altLang="en-US" dirty="0"/>
              <a:t>, </a:t>
            </a:r>
            <a:r>
              <a:rPr lang="en-US" altLang="en-US" dirty="0">
                <a:solidFill>
                  <a:srgbClr val="FF0000"/>
                </a:solidFill>
              </a:rPr>
              <a:t>medical verification </a:t>
            </a:r>
            <a:r>
              <a:rPr lang="en-US" altLang="en-US" dirty="0"/>
              <a:t>of illness is required. </a:t>
            </a:r>
          </a:p>
        </p:txBody>
      </p:sp>
      <p:sp>
        <p:nvSpPr>
          <p:cNvPr id="224260" name="Text Box 18"/>
          <p:cNvSpPr txBox="1">
            <a:spLocks noChangeArrowheads="1"/>
          </p:cNvSpPr>
          <p:nvPr/>
        </p:nvSpPr>
        <p:spPr bwMode="auto">
          <a:xfrm>
            <a:off x="176213" y="206375"/>
            <a:ext cx="87630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3000" b="1" dirty="0" err="1"/>
              <a:t>Contd</a:t>
            </a:r>
            <a:r>
              <a:rPr lang="en-US" altLang="en-US" sz="3000" b="1" dirty="0"/>
              <a:t>….</a:t>
            </a:r>
            <a:r>
              <a:rPr lang="en-US" altLang="en-US" sz="2800" dirty="0"/>
              <a:t> time-off programs </a:t>
            </a:r>
            <a:endParaRPr lang="en-US" altLang="en-US" sz="3000" b="1" dirty="0"/>
          </a:p>
        </p:txBody>
      </p:sp>
    </p:spTree>
    <p:extLst>
      <p:ext uri="{BB962C8B-B14F-4D97-AF65-F5344CB8AC3E}">
        <p14:creationId xmlns="" xmlns:p14="http://schemas.microsoft.com/office/powerpoint/2010/main" val="769370765"/>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CDAF65-4B8E-4A75-B45F-657CF6DD07DE}" type="slidenum">
              <a:rPr lang="en-US" smtClean="0"/>
              <a:pPr>
                <a:defRPr/>
              </a:pPr>
              <a:t>278</a:t>
            </a:fld>
            <a:endParaRPr lang="en-US"/>
          </a:p>
        </p:txBody>
      </p:sp>
      <p:sp>
        <p:nvSpPr>
          <p:cNvPr id="3" name="Rectangle 2"/>
          <p:cNvSpPr/>
          <p:nvPr/>
        </p:nvSpPr>
        <p:spPr>
          <a:xfrm>
            <a:off x="176213" y="990600"/>
            <a:ext cx="8763000" cy="5754688"/>
          </a:xfrm>
          <a:prstGeom prst="rect">
            <a:avLst/>
          </a:prstGeom>
        </p:spPr>
        <p:txBody>
          <a:bodyPr>
            <a:spAutoFit/>
          </a:bodyPr>
          <a:lstStyle/>
          <a:p>
            <a:pPr>
              <a:defRPr/>
            </a:pPr>
            <a:r>
              <a:rPr lang="en-US" sz="4000" b="1" dirty="0">
                <a:cs typeface="Arial" pitchFamily="34" charset="0"/>
              </a:rPr>
              <a:t>Maternity and parental leave</a:t>
            </a:r>
            <a:r>
              <a:rPr lang="en-US" sz="4000" dirty="0">
                <a:cs typeface="Arial" pitchFamily="34" charset="0"/>
              </a:rPr>
              <a:t>. </a:t>
            </a:r>
          </a:p>
          <a:p>
            <a:pPr marL="571500" indent="-571500">
              <a:buFont typeface="Arial" panose="020B0604020202020204" pitchFamily="34" charset="0"/>
              <a:buChar char="•"/>
              <a:defRPr/>
            </a:pPr>
            <a:r>
              <a:rPr lang="en-US" sz="3200" dirty="0">
                <a:cs typeface="Arial" pitchFamily="34" charset="0"/>
              </a:rPr>
              <a:t>The demands faced by </a:t>
            </a:r>
            <a:r>
              <a:rPr lang="en-US" sz="3200" dirty="0">
                <a:solidFill>
                  <a:srgbClr val="FF0000"/>
                </a:solidFill>
                <a:cs typeface="Arial" pitchFamily="34" charset="0"/>
              </a:rPr>
              <a:t>expectant employees </a:t>
            </a:r>
            <a:r>
              <a:rPr lang="en-US" sz="3200" dirty="0">
                <a:cs typeface="Arial" pitchFamily="34" charset="0"/>
              </a:rPr>
              <a:t>and working parents have </a:t>
            </a:r>
            <a:r>
              <a:rPr lang="en-US" sz="3200" dirty="0">
                <a:solidFill>
                  <a:srgbClr val="FF0000"/>
                </a:solidFill>
                <a:cs typeface="Arial" pitchFamily="34" charset="0"/>
              </a:rPr>
              <a:t>created pressures </a:t>
            </a:r>
            <a:r>
              <a:rPr lang="en-US" sz="3200" dirty="0">
                <a:cs typeface="Arial" pitchFamily="34" charset="0"/>
              </a:rPr>
              <a:t>to </a:t>
            </a:r>
            <a:r>
              <a:rPr lang="en-US" sz="3200" dirty="0">
                <a:solidFill>
                  <a:srgbClr val="FF0000"/>
                </a:solidFill>
                <a:cs typeface="Arial" pitchFamily="34" charset="0"/>
              </a:rPr>
              <a:t>further accommodate </a:t>
            </a:r>
            <a:r>
              <a:rPr lang="en-US" sz="3200" dirty="0">
                <a:cs typeface="Arial" pitchFamily="34" charset="0"/>
              </a:rPr>
              <a:t>childbirth, adoption, and child-rearing responsibilities for both women and men.</a:t>
            </a:r>
          </a:p>
          <a:p>
            <a:pPr marL="571500" lvl="1" indent="-571500">
              <a:buFont typeface="Arial" panose="020B0604020202020204" pitchFamily="34" charset="0"/>
              <a:buChar char="•"/>
              <a:defRPr/>
            </a:pPr>
            <a:r>
              <a:rPr lang="en-US" sz="3200" dirty="0">
                <a:cs typeface="Arial" pitchFamily="34" charset="0"/>
              </a:rPr>
              <a:t>Maternity leave and benefits are usually limited to six weeks, with or without pay. (In the Ethiopian case, the maternity leave is three months).</a:t>
            </a:r>
          </a:p>
          <a:p>
            <a:pPr marL="571500" indent="-571500">
              <a:buFont typeface="Arial" panose="020B0604020202020204" pitchFamily="34" charset="0"/>
              <a:buChar char="•"/>
              <a:defRPr/>
            </a:pPr>
            <a:r>
              <a:rPr lang="en-US" sz="4000" dirty="0">
                <a:cs typeface="Arial" pitchFamily="34" charset="0"/>
              </a:rPr>
              <a:t> </a:t>
            </a:r>
          </a:p>
        </p:txBody>
      </p:sp>
      <p:sp>
        <p:nvSpPr>
          <p:cNvPr id="225284" name="Text Box 18"/>
          <p:cNvSpPr txBox="1">
            <a:spLocks noChangeArrowheads="1"/>
          </p:cNvSpPr>
          <p:nvPr/>
        </p:nvSpPr>
        <p:spPr bwMode="auto">
          <a:xfrm>
            <a:off x="176213" y="206375"/>
            <a:ext cx="87630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3000" b="1" dirty="0" err="1"/>
              <a:t>Contd</a:t>
            </a:r>
            <a:r>
              <a:rPr lang="en-US" altLang="en-US" sz="3000" b="1" dirty="0"/>
              <a:t>….</a:t>
            </a:r>
            <a:r>
              <a:rPr lang="en-US" altLang="en-US" sz="2800" dirty="0"/>
              <a:t> time-off programs </a:t>
            </a:r>
            <a:endParaRPr lang="en-US" altLang="en-US" sz="3000" b="1" dirty="0"/>
          </a:p>
        </p:txBody>
      </p:sp>
    </p:spTree>
    <p:extLst>
      <p:ext uri="{BB962C8B-B14F-4D97-AF65-F5344CB8AC3E}">
        <p14:creationId xmlns="" xmlns:p14="http://schemas.microsoft.com/office/powerpoint/2010/main" val="3265030841"/>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9CB07B4-A998-4977-B813-867D76E7CE81}" type="slidenum">
              <a:rPr lang="en-US" smtClean="0"/>
              <a:pPr>
                <a:defRPr/>
              </a:pPr>
              <a:t>279</a:t>
            </a:fld>
            <a:endParaRPr lang="en-US"/>
          </a:p>
        </p:txBody>
      </p:sp>
      <p:sp>
        <p:nvSpPr>
          <p:cNvPr id="226307" name="Rectangle 2"/>
          <p:cNvSpPr>
            <a:spLocks noChangeArrowheads="1"/>
          </p:cNvSpPr>
          <p:nvPr/>
        </p:nvSpPr>
        <p:spPr bwMode="auto">
          <a:xfrm>
            <a:off x="457200" y="1143000"/>
            <a:ext cx="83058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800" dirty="0"/>
              <a:t>(4) employee services, which include </a:t>
            </a:r>
            <a:r>
              <a:rPr lang="en-US" altLang="en-US" sz="2800" dirty="0">
                <a:solidFill>
                  <a:srgbClr val="FF0000"/>
                </a:solidFill>
              </a:rPr>
              <a:t>tuition</a:t>
            </a:r>
            <a:r>
              <a:rPr lang="en-US" altLang="en-US" sz="2800" dirty="0"/>
              <a:t> reimbursement plans, child/family care, housing and relocation services, employee assistance programs, and employee recognition programs.</a:t>
            </a:r>
          </a:p>
        </p:txBody>
      </p:sp>
      <p:sp>
        <p:nvSpPr>
          <p:cNvPr id="4" name="Rectangle 3"/>
          <p:cNvSpPr/>
          <p:nvPr/>
        </p:nvSpPr>
        <p:spPr>
          <a:xfrm>
            <a:off x="381000" y="3124200"/>
            <a:ext cx="8305800" cy="3048000"/>
          </a:xfrm>
          <a:prstGeom prst="rect">
            <a:avLst/>
          </a:prstGeom>
        </p:spPr>
        <p:txBody>
          <a:bodyPr>
            <a:spAutoFit/>
          </a:bodyPr>
          <a:lstStyle/>
          <a:p>
            <a:pPr lvl="1">
              <a:defRPr/>
            </a:pPr>
            <a:r>
              <a:rPr lang="en-US" sz="3200" b="1" dirty="0">
                <a:cs typeface="Arial" pitchFamily="34" charset="0"/>
              </a:rPr>
              <a:t>Educational assistance</a:t>
            </a:r>
            <a:r>
              <a:rPr lang="en-US" sz="3200" dirty="0">
                <a:cs typeface="Arial" pitchFamily="34" charset="0"/>
              </a:rPr>
              <a:t>. </a:t>
            </a:r>
          </a:p>
          <a:p>
            <a:pPr marL="914400" lvl="1" indent="-457200">
              <a:buFont typeface="Arial" panose="020B0604020202020204" pitchFamily="34" charset="0"/>
              <a:buChar char="•"/>
              <a:defRPr/>
            </a:pPr>
            <a:r>
              <a:rPr lang="en-US" sz="3200" dirty="0">
                <a:cs typeface="Arial" pitchFamily="34" charset="0"/>
              </a:rPr>
              <a:t>Tuition refund programs are among the more common employee services. </a:t>
            </a:r>
          </a:p>
          <a:p>
            <a:pPr marL="914400" lvl="1" indent="-457200">
              <a:buFont typeface="Arial" panose="020B0604020202020204" pitchFamily="34" charset="0"/>
              <a:buChar char="•"/>
              <a:defRPr/>
            </a:pPr>
            <a:r>
              <a:rPr lang="en-US" sz="3200" dirty="0">
                <a:cs typeface="Arial" pitchFamily="34" charset="0"/>
              </a:rPr>
              <a:t>These programs partially or completely reimburse employees for furthering their education.</a:t>
            </a:r>
          </a:p>
        </p:txBody>
      </p:sp>
    </p:spTree>
    <p:extLst>
      <p:ext uri="{BB962C8B-B14F-4D97-AF65-F5344CB8AC3E}">
        <p14:creationId xmlns="" xmlns:p14="http://schemas.microsoft.com/office/powerpoint/2010/main" val="2492311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53F697F-F849-4DAA-A7EC-DDA9C5406EC2}" type="slidenum">
              <a:rPr lang="en-US" smtClean="0"/>
              <a:pPr>
                <a:defRPr/>
              </a:pPr>
              <a:t>28</a:t>
            </a:fld>
            <a:endParaRPr lang="en-US"/>
          </a:p>
        </p:txBody>
      </p:sp>
      <p:sp>
        <p:nvSpPr>
          <p:cNvPr id="3" name="Rectangle 2"/>
          <p:cNvSpPr/>
          <p:nvPr/>
        </p:nvSpPr>
        <p:spPr>
          <a:xfrm>
            <a:off x="170773" y="990600"/>
            <a:ext cx="8839200" cy="5508625"/>
          </a:xfrm>
          <a:prstGeom prst="rect">
            <a:avLst/>
          </a:prstGeom>
        </p:spPr>
        <p:txBody>
          <a:bodyPr>
            <a:spAutoFit/>
          </a:bodyPr>
          <a:lstStyle/>
          <a:p>
            <a:pPr>
              <a:defRPr/>
            </a:pPr>
            <a:r>
              <a:rPr lang="en-US" altLang="en-US" sz="3200" b="1" dirty="0">
                <a:cs typeface="Arial" pitchFamily="34" charset="0"/>
              </a:rPr>
              <a:t>Contingency Approach</a:t>
            </a:r>
          </a:p>
          <a:p>
            <a:pPr marL="457200" indent="-457200">
              <a:buFont typeface="Arial" panose="020B0604020202020204" pitchFamily="34" charset="0"/>
              <a:buChar char="•"/>
              <a:defRPr/>
            </a:pPr>
            <a:r>
              <a:rPr lang="en-US" altLang="en-US" sz="3200" dirty="0">
                <a:cs typeface="Arial" pitchFamily="34" charset="0"/>
              </a:rPr>
              <a:t>Contingency approach </a:t>
            </a:r>
            <a:r>
              <a:rPr lang="en-US" altLang="en-US" sz="3200" dirty="0">
                <a:solidFill>
                  <a:srgbClr val="FF0000"/>
                </a:solidFill>
                <a:cs typeface="Arial" pitchFamily="34" charset="0"/>
              </a:rPr>
              <a:t>contends</a:t>
            </a:r>
            <a:r>
              <a:rPr lang="en-US" altLang="en-US" sz="3200" dirty="0">
                <a:cs typeface="Arial" pitchFamily="34" charset="0"/>
              </a:rPr>
              <a:t> that </a:t>
            </a:r>
            <a:r>
              <a:rPr lang="en-US" altLang="en-US" sz="3200" dirty="0">
                <a:solidFill>
                  <a:srgbClr val="FF0000"/>
                </a:solidFill>
                <a:cs typeface="Arial" pitchFamily="34" charset="0"/>
              </a:rPr>
              <a:t>every organization </a:t>
            </a:r>
            <a:r>
              <a:rPr lang="en-US" altLang="en-US" sz="3200" dirty="0">
                <a:cs typeface="Arial" pitchFamily="34" charset="0"/>
              </a:rPr>
              <a:t>and environment is different and therefore </a:t>
            </a:r>
            <a:r>
              <a:rPr lang="en-US" altLang="en-US" sz="3200" dirty="0">
                <a:solidFill>
                  <a:srgbClr val="FF0000"/>
                </a:solidFill>
                <a:cs typeface="Arial" pitchFamily="34" charset="0"/>
              </a:rPr>
              <a:t>requires a different approach</a:t>
            </a:r>
            <a:r>
              <a:rPr lang="en-US" altLang="en-US" sz="3200" dirty="0">
                <a:cs typeface="Arial" pitchFamily="34" charset="0"/>
              </a:rPr>
              <a:t>.</a:t>
            </a:r>
          </a:p>
          <a:p>
            <a:pPr marL="457200" indent="-457200">
              <a:buFont typeface="Arial" panose="020B0604020202020204" pitchFamily="34" charset="0"/>
              <a:buChar char="•"/>
              <a:defRPr/>
            </a:pPr>
            <a:r>
              <a:rPr lang="en-US" altLang="en-US" sz="3200" dirty="0">
                <a:cs typeface="Arial" pitchFamily="34" charset="0"/>
              </a:rPr>
              <a:t>Scientific management , organization theory, behavioral science or management science may or </a:t>
            </a:r>
            <a:r>
              <a:rPr lang="en-US" altLang="en-US" sz="3200" dirty="0">
                <a:solidFill>
                  <a:srgbClr val="0070C0"/>
                </a:solidFill>
                <a:cs typeface="Arial" pitchFamily="34" charset="0"/>
              </a:rPr>
              <a:t>may not apply</a:t>
            </a:r>
            <a:r>
              <a:rPr lang="en-US" altLang="en-US" sz="3200" dirty="0">
                <a:cs typeface="Arial" pitchFamily="34" charset="0"/>
              </a:rPr>
              <a:t>, </a:t>
            </a:r>
            <a:r>
              <a:rPr lang="en-US" altLang="en-US" sz="3200" dirty="0">
                <a:solidFill>
                  <a:srgbClr val="FF0000"/>
                </a:solidFill>
                <a:cs typeface="Arial" pitchFamily="34" charset="0"/>
              </a:rPr>
              <a:t>according to business circumstances. </a:t>
            </a:r>
          </a:p>
          <a:p>
            <a:pPr marL="457200" indent="-457200">
              <a:buFont typeface="Arial" panose="020B0604020202020204" pitchFamily="34" charset="0"/>
              <a:buChar char="•"/>
              <a:defRPr/>
            </a:pPr>
            <a:r>
              <a:rPr lang="en-US" altLang="en-US" sz="3200" dirty="0">
                <a:cs typeface="Arial" pitchFamily="34" charset="0"/>
              </a:rPr>
              <a:t>Victor Vroom and </a:t>
            </a:r>
            <a:r>
              <a:rPr lang="en-US" altLang="en-US" sz="3200" dirty="0">
                <a:solidFill>
                  <a:srgbClr val="FF0000"/>
                </a:solidFill>
                <a:cs typeface="Arial" pitchFamily="34" charset="0"/>
              </a:rPr>
              <a:t>Fiedler among others </a:t>
            </a:r>
            <a:r>
              <a:rPr lang="en-US" altLang="en-US" sz="3200" dirty="0">
                <a:cs typeface="Arial" pitchFamily="34" charset="0"/>
              </a:rPr>
              <a:t>have </a:t>
            </a:r>
            <a:r>
              <a:rPr lang="en-US" altLang="en-US" sz="3200" dirty="0">
                <a:solidFill>
                  <a:srgbClr val="FF0000"/>
                </a:solidFill>
                <a:cs typeface="Arial" pitchFamily="34" charset="0"/>
              </a:rPr>
              <a:t>successfully applied this theory </a:t>
            </a:r>
            <a:r>
              <a:rPr lang="en-US" altLang="en-US" sz="3200" dirty="0">
                <a:cs typeface="Arial" pitchFamily="34" charset="0"/>
              </a:rPr>
              <a:t>to </a:t>
            </a:r>
            <a:r>
              <a:rPr lang="en-US" altLang="en-US" sz="3200" dirty="0" smtClean="0">
                <a:cs typeface="Arial" pitchFamily="34" charset="0"/>
              </a:rPr>
              <a:t>leadership and management </a:t>
            </a:r>
            <a:r>
              <a:rPr lang="en-US" altLang="en-US" sz="3200" dirty="0">
                <a:cs typeface="Arial" pitchFamily="34" charset="0"/>
              </a:rPr>
              <a:t>of behavior.</a:t>
            </a:r>
          </a:p>
        </p:txBody>
      </p:sp>
    </p:spTree>
    <p:extLst>
      <p:ext uri="{BB962C8B-B14F-4D97-AF65-F5344CB8AC3E}">
        <p14:creationId xmlns="" xmlns:p14="http://schemas.microsoft.com/office/powerpoint/2010/main" val="2178534723"/>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EBC668F-05D3-4F05-96C3-D958760245C6}" type="slidenum">
              <a:rPr lang="en-US" smtClean="0"/>
              <a:pPr>
                <a:defRPr/>
              </a:pPr>
              <a:t>280</a:t>
            </a:fld>
            <a:endParaRPr lang="en-US"/>
          </a:p>
        </p:txBody>
      </p:sp>
      <p:sp>
        <p:nvSpPr>
          <p:cNvPr id="3" name="Rectangle 2"/>
          <p:cNvSpPr/>
          <p:nvPr/>
        </p:nvSpPr>
        <p:spPr>
          <a:xfrm>
            <a:off x="304800" y="1905000"/>
            <a:ext cx="8534400" cy="3970338"/>
          </a:xfrm>
          <a:prstGeom prst="rect">
            <a:avLst/>
          </a:prstGeom>
        </p:spPr>
        <p:txBody>
          <a:bodyPr>
            <a:spAutoFit/>
          </a:bodyPr>
          <a:lstStyle/>
          <a:p>
            <a:pPr lvl="1">
              <a:defRPr/>
            </a:pPr>
            <a:r>
              <a:rPr lang="en-US" sz="3600" b="1" dirty="0">
                <a:cs typeface="Arial" pitchFamily="34" charset="0"/>
              </a:rPr>
              <a:t>Financial services</a:t>
            </a:r>
            <a:r>
              <a:rPr lang="en-US" sz="3600" dirty="0">
                <a:cs typeface="Arial" pitchFamily="34" charset="0"/>
              </a:rPr>
              <a:t>. Financial benefits include a variety of items. </a:t>
            </a:r>
          </a:p>
          <a:p>
            <a:pPr marL="1028700" lvl="1" indent="-571500">
              <a:buFont typeface="Arial" panose="020B0604020202020204" pitchFamily="34" charset="0"/>
              <a:buChar char="•"/>
              <a:defRPr/>
            </a:pPr>
            <a:r>
              <a:rPr lang="en-US" sz="3600" dirty="0">
                <a:cs typeface="Arial" pitchFamily="34" charset="0"/>
              </a:rPr>
              <a:t>A credit union provides </a:t>
            </a:r>
            <a:r>
              <a:rPr lang="en-US" sz="3600" dirty="0">
                <a:solidFill>
                  <a:srgbClr val="FF0000"/>
                </a:solidFill>
                <a:cs typeface="Arial" pitchFamily="34" charset="0"/>
              </a:rPr>
              <a:t>saving and lending services</a:t>
            </a:r>
            <a:r>
              <a:rPr lang="en-US" sz="3600" dirty="0">
                <a:cs typeface="Arial" pitchFamily="34" charset="0"/>
              </a:rPr>
              <a:t> for employees. </a:t>
            </a:r>
          </a:p>
          <a:p>
            <a:pPr marL="1028700" lvl="1" indent="-571500">
              <a:buFont typeface="Arial" panose="020B0604020202020204" pitchFamily="34" charset="0"/>
              <a:buChar char="•"/>
              <a:defRPr/>
            </a:pPr>
            <a:r>
              <a:rPr lang="en-US" sz="3600" dirty="0">
                <a:cs typeface="Arial" pitchFamily="34" charset="0"/>
              </a:rPr>
              <a:t>Purchase discounts allow employees to </a:t>
            </a:r>
            <a:r>
              <a:rPr lang="en-US" sz="3600" dirty="0">
                <a:solidFill>
                  <a:srgbClr val="FF0000"/>
                </a:solidFill>
                <a:cs typeface="Arial" pitchFamily="34" charset="0"/>
              </a:rPr>
              <a:t>buy goods </a:t>
            </a:r>
            <a:r>
              <a:rPr lang="en-US" sz="3600" dirty="0">
                <a:cs typeface="Arial" pitchFamily="34" charset="0"/>
              </a:rPr>
              <a:t>or services </a:t>
            </a:r>
            <a:r>
              <a:rPr lang="en-US" sz="3600" dirty="0">
                <a:solidFill>
                  <a:srgbClr val="00B0F0"/>
                </a:solidFill>
                <a:cs typeface="Arial" pitchFamily="34" charset="0"/>
              </a:rPr>
              <a:t>from their employers</a:t>
            </a:r>
            <a:r>
              <a:rPr lang="en-US" sz="3600" dirty="0">
                <a:cs typeface="Arial" pitchFamily="34" charset="0"/>
              </a:rPr>
              <a:t> at </a:t>
            </a:r>
            <a:r>
              <a:rPr lang="en-US" sz="3600" dirty="0">
                <a:solidFill>
                  <a:srgbClr val="FF0000"/>
                </a:solidFill>
                <a:cs typeface="Arial" pitchFamily="34" charset="0"/>
              </a:rPr>
              <a:t>reduced prices.</a:t>
            </a:r>
          </a:p>
        </p:txBody>
      </p:sp>
      <p:sp>
        <p:nvSpPr>
          <p:cNvPr id="227332" name="Text Box 18"/>
          <p:cNvSpPr txBox="1">
            <a:spLocks noChangeArrowheads="1"/>
          </p:cNvSpPr>
          <p:nvPr/>
        </p:nvSpPr>
        <p:spPr bwMode="auto">
          <a:xfrm>
            <a:off x="381000" y="914400"/>
            <a:ext cx="87630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3000" b="1" dirty="0" err="1"/>
              <a:t>Contd</a:t>
            </a:r>
            <a:r>
              <a:rPr lang="en-US" altLang="en-US" sz="3000" b="1" dirty="0"/>
              <a:t>….</a:t>
            </a:r>
            <a:r>
              <a:rPr lang="en-US" altLang="en-US" sz="2800" dirty="0"/>
              <a:t> Employee service </a:t>
            </a:r>
            <a:endParaRPr lang="en-US" altLang="en-US" sz="3000" b="1" dirty="0"/>
          </a:p>
        </p:txBody>
      </p:sp>
    </p:spTree>
    <p:extLst>
      <p:ext uri="{BB962C8B-B14F-4D97-AF65-F5344CB8AC3E}">
        <p14:creationId xmlns="" xmlns:p14="http://schemas.microsoft.com/office/powerpoint/2010/main" val="3616824809"/>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543800" y="6248400"/>
            <a:ext cx="1143000" cy="609600"/>
          </a:xfrm>
        </p:spPr>
        <p:txBody>
          <a:bodyPr/>
          <a:lstStyle/>
          <a:p>
            <a:pPr>
              <a:defRPr/>
            </a:pPr>
            <a:fld id="{708D4602-66DD-4E76-ADC2-B2A6CF7AF7DE}" type="slidenum">
              <a:rPr lang="en-US" smtClean="0"/>
              <a:pPr>
                <a:defRPr/>
              </a:pPr>
              <a:t>281</a:t>
            </a:fld>
            <a:endParaRPr lang="en-US"/>
          </a:p>
        </p:txBody>
      </p:sp>
      <p:sp>
        <p:nvSpPr>
          <p:cNvPr id="228355" name="Text Box 18"/>
          <p:cNvSpPr txBox="1">
            <a:spLocks noChangeArrowheads="1"/>
          </p:cNvSpPr>
          <p:nvPr/>
        </p:nvSpPr>
        <p:spPr bwMode="auto">
          <a:xfrm>
            <a:off x="176213" y="482600"/>
            <a:ext cx="87630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3000" b="1" dirty="0" err="1"/>
              <a:t>Contd</a:t>
            </a:r>
            <a:r>
              <a:rPr lang="en-US" altLang="en-US" sz="3000" b="1" dirty="0"/>
              <a:t>….</a:t>
            </a:r>
            <a:r>
              <a:rPr lang="en-US" altLang="en-US" sz="2800" dirty="0"/>
              <a:t> Employee service </a:t>
            </a:r>
            <a:endParaRPr lang="en-US" altLang="en-US" sz="3000" b="1" dirty="0"/>
          </a:p>
        </p:txBody>
      </p:sp>
      <p:sp>
        <p:nvSpPr>
          <p:cNvPr id="4" name="Rectangle 3"/>
          <p:cNvSpPr/>
          <p:nvPr/>
        </p:nvSpPr>
        <p:spPr>
          <a:xfrm>
            <a:off x="207963" y="1371600"/>
            <a:ext cx="8763000" cy="4524375"/>
          </a:xfrm>
          <a:prstGeom prst="rect">
            <a:avLst/>
          </a:prstGeom>
        </p:spPr>
        <p:txBody>
          <a:bodyPr>
            <a:spAutoFit/>
          </a:bodyPr>
          <a:lstStyle/>
          <a:p>
            <a:pPr>
              <a:defRPr/>
            </a:pPr>
            <a:r>
              <a:rPr lang="en-US" sz="3200" b="1" dirty="0">
                <a:cs typeface="Arial" pitchFamily="34" charset="0"/>
              </a:rPr>
              <a:t>Childcare</a:t>
            </a:r>
            <a:endParaRPr lang="en-US" sz="3200" dirty="0">
              <a:cs typeface="Arial" pitchFamily="34" charset="0"/>
            </a:endParaRPr>
          </a:p>
          <a:p>
            <a:pPr marL="457200" indent="-457200">
              <a:buFont typeface="Arial" panose="020B0604020202020204" pitchFamily="34" charset="0"/>
              <a:buChar char="•"/>
              <a:defRPr/>
            </a:pPr>
            <a:r>
              <a:rPr lang="en-US" sz="3200" dirty="0">
                <a:cs typeface="Arial" pitchFamily="34" charset="0"/>
              </a:rPr>
              <a:t>Balancing </a:t>
            </a:r>
            <a:r>
              <a:rPr lang="en-US" sz="3200" dirty="0">
                <a:solidFill>
                  <a:srgbClr val="FF0000"/>
                </a:solidFill>
                <a:cs typeface="Arial" pitchFamily="34" charset="0"/>
              </a:rPr>
              <a:t>work and family </a:t>
            </a:r>
            <a:r>
              <a:rPr lang="en-US" sz="3200" dirty="0">
                <a:cs typeface="Arial" pitchFamily="34" charset="0"/>
              </a:rPr>
              <a:t>responsibilities is a </a:t>
            </a:r>
            <a:r>
              <a:rPr lang="en-US" sz="3200" dirty="0">
                <a:solidFill>
                  <a:srgbClr val="FF0000"/>
                </a:solidFill>
                <a:cs typeface="Arial" pitchFamily="34" charset="0"/>
              </a:rPr>
              <a:t>major challenge </a:t>
            </a:r>
            <a:r>
              <a:rPr lang="en-US" sz="3200" dirty="0">
                <a:cs typeface="Arial" pitchFamily="34" charset="0"/>
              </a:rPr>
              <a:t>for many workers. </a:t>
            </a:r>
          </a:p>
          <a:p>
            <a:pPr marL="457200" indent="-457200">
              <a:buFont typeface="Arial" panose="020B0604020202020204" pitchFamily="34" charset="0"/>
              <a:buChar char="•"/>
              <a:defRPr/>
            </a:pPr>
            <a:r>
              <a:rPr lang="en-US" sz="3200" dirty="0">
                <a:cs typeface="Arial" pitchFamily="34" charset="0"/>
              </a:rPr>
              <a:t>Whether single parents or dual-career couples, these employees often experience </a:t>
            </a:r>
            <a:r>
              <a:rPr lang="en-US" sz="3200" dirty="0">
                <a:solidFill>
                  <a:srgbClr val="FF0000"/>
                </a:solidFill>
                <a:cs typeface="Arial" pitchFamily="34" charset="0"/>
              </a:rPr>
              <a:t>difficulty</a:t>
            </a:r>
            <a:r>
              <a:rPr lang="en-US" sz="3200" dirty="0">
                <a:cs typeface="Arial" pitchFamily="34" charset="0"/>
              </a:rPr>
              <a:t> in obtaining </a:t>
            </a:r>
            <a:r>
              <a:rPr lang="en-US" sz="3200" dirty="0">
                <a:solidFill>
                  <a:srgbClr val="FF0000"/>
                </a:solidFill>
                <a:cs typeface="Arial" pitchFamily="34" charset="0"/>
              </a:rPr>
              <a:t>high-quality, affordable </a:t>
            </a:r>
            <a:r>
              <a:rPr lang="en-US" sz="3200" dirty="0">
                <a:cs typeface="Arial" pitchFamily="34" charset="0"/>
              </a:rPr>
              <a:t>childcare. </a:t>
            </a:r>
          </a:p>
          <a:p>
            <a:pPr marL="457200" indent="-457200">
              <a:buFont typeface="Arial" panose="020B0604020202020204" pitchFamily="34" charset="0"/>
              <a:buChar char="•"/>
              <a:defRPr/>
            </a:pPr>
            <a:r>
              <a:rPr lang="en-US" sz="3200" dirty="0">
                <a:cs typeface="Arial" pitchFamily="34" charset="0"/>
              </a:rPr>
              <a:t>Employers are </a:t>
            </a:r>
            <a:r>
              <a:rPr lang="en-US" sz="3200" dirty="0">
                <a:solidFill>
                  <a:srgbClr val="FF0000"/>
                </a:solidFill>
                <a:cs typeface="Arial" pitchFamily="34" charset="0"/>
              </a:rPr>
              <a:t>addressing the childcare </a:t>
            </a:r>
            <a:r>
              <a:rPr lang="en-US" sz="3200" dirty="0">
                <a:cs typeface="Arial" pitchFamily="34" charset="0"/>
              </a:rPr>
              <a:t>issue in several ways.</a:t>
            </a:r>
          </a:p>
        </p:txBody>
      </p:sp>
    </p:spTree>
    <p:extLst>
      <p:ext uri="{BB962C8B-B14F-4D97-AF65-F5344CB8AC3E}">
        <p14:creationId xmlns="" xmlns:p14="http://schemas.microsoft.com/office/powerpoint/2010/main" val="1606926008"/>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E143D54-F79E-4075-9064-F0542A47BE6E}" type="slidenum">
              <a:rPr lang="en-US" smtClean="0"/>
              <a:pPr>
                <a:defRPr/>
              </a:pPr>
              <a:t>282</a:t>
            </a:fld>
            <a:endParaRPr lang="en-US"/>
          </a:p>
        </p:txBody>
      </p:sp>
      <p:sp>
        <p:nvSpPr>
          <p:cNvPr id="3" name="Rectangle 2"/>
          <p:cNvSpPr/>
          <p:nvPr/>
        </p:nvSpPr>
        <p:spPr>
          <a:xfrm>
            <a:off x="176213" y="1047750"/>
            <a:ext cx="8763000" cy="4524315"/>
          </a:xfrm>
          <a:prstGeom prst="rect">
            <a:avLst/>
          </a:prstGeom>
        </p:spPr>
        <p:txBody>
          <a:bodyPr>
            <a:spAutoFit/>
          </a:bodyPr>
          <a:lstStyle/>
          <a:p>
            <a:pPr lvl="2">
              <a:defRPr/>
            </a:pPr>
            <a:r>
              <a:rPr lang="en-US" sz="3200" b="1" dirty="0">
                <a:cs typeface="Arial" pitchFamily="34" charset="0"/>
              </a:rPr>
              <a:t>Relocation programs</a:t>
            </a:r>
            <a:endParaRPr lang="en-US" sz="3200" dirty="0">
              <a:cs typeface="Arial" pitchFamily="34" charset="0"/>
            </a:endParaRPr>
          </a:p>
          <a:p>
            <a:pPr marL="1371600" lvl="2" indent="-457200">
              <a:buFont typeface="Arial" panose="020B0604020202020204" pitchFamily="34" charset="0"/>
              <a:buChar char="•"/>
              <a:defRPr/>
            </a:pPr>
            <a:r>
              <a:rPr lang="en-US" sz="3200" dirty="0">
                <a:cs typeface="Arial" pitchFamily="34" charset="0"/>
              </a:rPr>
              <a:t>Relocation programs consist of the support in service that a company provides to </a:t>
            </a:r>
            <a:r>
              <a:rPr lang="en-US" sz="3200" dirty="0">
                <a:solidFill>
                  <a:srgbClr val="FF0000"/>
                </a:solidFill>
                <a:cs typeface="Arial" pitchFamily="34" charset="0"/>
              </a:rPr>
              <a:t>transferred</a:t>
            </a:r>
            <a:r>
              <a:rPr lang="en-US" sz="3200" dirty="0">
                <a:cs typeface="Arial" pitchFamily="34" charset="0"/>
              </a:rPr>
              <a:t> or new employees. </a:t>
            </a:r>
          </a:p>
          <a:p>
            <a:pPr marL="1371600" lvl="2" indent="-457200">
              <a:buFont typeface="Arial" panose="020B0604020202020204" pitchFamily="34" charset="0"/>
              <a:buChar char="•"/>
              <a:defRPr/>
            </a:pPr>
            <a:r>
              <a:rPr lang="en-US" sz="3200" dirty="0">
                <a:cs typeface="Arial" pitchFamily="34" charset="0"/>
              </a:rPr>
              <a:t>At a minimum, this benefit includes payment of </a:t>
            </a:r>
            <a:r>
              <a:rPr lang="en-US" sz="3200" dirty="0">
                <a:solidFill>
                  <a:srgbClr val="FF0000"/>
                </a:solidFill>
                <a:cs typeface="Arial" pitchFamily="34" charset="0"/>
              </a:rPr>
              <a:t>moving expenses</a:t>
            </a:r>
            <a:r>
              <a:rPr lang="en-US" sz="3200" dirty="0">
                <a:cs typeface="Arial" pitchFamily="34" charset="0"/>
              </a:rPr>
              <a:t>, temporary </a:t>
            </a:r>
            <a:r>
              <a:rPr lang="en-US" sz="3200" dirty="0">
                <a:solidFill>
                  <a:srgbClr val="FF0000"/>
                </a:solidFill>
                <a:cs typeface="Arial" pitchFamily="34" charset="0"/>
              </a:rPr>
              <a:t>living expenses</a:t>
            </a:r>
            <a:r>
              <a:rPr lang="en-US" sz="3200" dirty="0">
                <a:cs typeface="Arial" pitchFamily="34" charset="0"/>
              </a:rPr>
              <a:t>, and placement assistance to working spouses.</a:t>
            </a:r>
          </a:p>
        </p:txBody>
      </p:sp>
      <p:sp>
        <p:nvSpPr>
          <p:cNvPr id="229380" name="Text Box 18"/>
          <p:cNvSpPr txBox="1">
            <a:spLocks noChangeArrowheads="1"/>
          </p:cNvSpPr>
          <p:nvPr/>
        </p:nvSpPr>
        <p:spPr bwMode="auto">
          <a:xfrm>
            <a:off x="176213" y="482600"/>
            <a:ext cx="87630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3000" b="1" dirty="0" err="1"/>
              <a:t>Contd</a:t>
            </a:r>
            <a:r>
              <a:rPr lang="en-US" altLang="en-US" sz="3000" b="1" dirty="0"/>
              <a:t>….</a:t>
            </a:r>
            <a:r>
              <a:rPr lang="en-US" altLang="en-US" sz="2800" dirty="0"/>
              <a:t> Employee service </a:t>
            </a:r>
            <a:endParaRPr lang="en-US" altLang="en-US" sz="3000" b="1" dirty="0"/>
          </a:p>
        </p:txBody>
      </p:sp>
    </p:spTree>
    <p:extLst>
      <p:ext uri="{BB962C8B-B14F-4D97-AF65-F5344CB8AC3E}">
        <p14:creationId xmlns="" xmlns:p14="http://schemas.microsoft.com/office/powerpoint/2010/main" val="4238297290"/>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Autofit/>
          </a:bodyPr>
          <a:lstStyle/>
          <a:p>
            <a:pPr algn="ctr"/>
            <a:r>
              <a:rPr lang="en-US" sz="3200" b="1" dirty="0" smtClean="0"/>
              <a:t/>
            </a:r>
            <a:br>
              <a:rPr lang="en-US" sz="3200" b="1" dirty="0" smtClean="0"/>
            </a:br>
            <a:r>
              <a:rPr lang="en-US" sz="3200" b="1" dirty="0" smtClean="0"/>
              <a:t>Chapter Eight </a:t>
            </a:r>
            <a:r>
              <a:rPr lang="en-US" sz="3200" dirty="0"/>
              <a:t/>
            </a:r>
            <a:br>
              <a:rPr lang="en-US" sz="3200" dirty="0"/>
            </a:br>
            <a:r>
              <a:rPr lang="en-US" sz="3200" b="1" dirty="0" smtClean="0"/>
              <a:t>LABOUR </a:t>
            </a:r>
            <a:r>
              <a:rPr lang="en-US" sz="3200" b="1" dirty="0"/>
              <a:t>RELATIONS </a:t>
            </a:r>
            <a:r>
              <a:rPr lang="en-US" sz="3200" b="1" cap="all" dirty="0" smtClean="0"/>
              <a:t>Management</a:t>
            </a:r>
            <a:endParaRPr lang="en-US" sz="3200" dirty="0"/>
          </a:p>
        </p:txBody>
      </p:sp>
      <p:sp>
        <p:nvSpPr>
          <p:cNvPr id="3" name="Content Placeholder 2"/>
          <p:cNvSpPr>
            <a:spLocks noGrp="1"/>
          </p:cNvSpPr>
          <p:nvPr>
            <p:ph idx="1"/>
          </p:nvPr>
        </p:nvSpPr>
        <p:spPr>
          <a:xfrm>
            <a:off x="457200" y="2438400"/>
            <a:ext cx="8229600" cy="3886200"/>
          </a:xfrm>
        </p:spPr>
        <p:txBody>
          <a:bodyPr>
            <a:normAutofit/>
          </a:bodyPr>
          <a:lstStyle/>
          <a:p>
            <a:r>
              <a:rPr lang="en-US" b="1" i="1" dirty="0"/>
              <a:t>Employee relations</a:t>
            </a:r>
            <a:r>
              <a:rPr lang="en-US" dirty="0"/>
              <a:t> is the interactions between the employer (represented by management) and the work-force (represented by trade unions) (Beech &amp; McKenna, 1995). </a:t>
            </a:r>
            <a:endParaRPr lang="en-US" dirty="0" smtClean="0"/>
          </a:p>
          <a:p>
            <a:r>
              <a:rPr lang="en-US" dirty="0"/>
              <a:t>Here, interactions imply that management must support and address issues of employee job satisfaction and employees must show commitment towards the success of the organization. </a:t>
            </a:r>
            <a:endParaRPr lang="en-US" dirty="0" smtClean="0"/>
          </a:p>
        </p:txBody>
      </p:sp>
    </p:spTree>
    <p:extLst>
      <p:ext uri="{BB962C8B-B14F-4D97-AF65-F5344CB8AC3E}">
        <p14:creationId xmlns="" xmlns:p14="http://schemas.microsoft.com/office/powerpoint/2010/main" val="3466089127"/>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r>
              <a:rPr lang="en-US" dirty="0"/>
              <a:t>This means maintaining good employee relations </a:t>
            </a:r>
            <a:r>
              <a:rPr lang="en-US" dirty="0" smtClean="0"/>
              <a:t>through:</a:t>
            </a:r>
          </a:p>
          <a:p>
            <a:r>
              <a:rPr lang="en-US" dirty="0" smtClean="0"/>
              <a:t> </a:t>
            </a:r>
            <a:r>
              <a:rPr lang="en-US" b="1" i="1" dirty="0"/>
              <a:t>creating good working atmosphere, </a:t>
            </a:r>
            <a:endParaRPr lang="en-US" b="1" i="1" dirty="0" smtClean="0"/>
          </a:p>
          <a:p>
            <a:r>
              <a:rPr lang="en-US" b="1" i="1" dirty="0" smtClean="0"/>
              <a:t>providing </a:t>
            </a:r>
            <a:r>
              <a:rPr lang="en-US" b="1" i="1" dirty="0"/>
              <a:t>attractive rewards, </a:t>
            </a:r>
            <a:endParaRPr lang="en-US" b="1" i="1" dirty="0" smtClean="0"/>
          </a:p>
          <a:p>
            <a:r>
              <a:rPr lang="en-US" b="1" i="1" dirty="0" smtClean="0"/>
              <a:t>having </a:t>
            </a:r>
            <a:r>
              <a:rPr lang="en-US" b="1" i="1" dirty="0"/>
              <a:t>good leadership, and </a:t>
            </a:r>
            <a:endParaRPr lang="en-US" b="1" i="1" dirty="0" smtClean="0"/>
          </a:p>
          <a:p>
            <a:r>
              <a:rPr lang="en-US" b="1" i="1" dirty="0" smtClean="0"/>
              <a:t>assigning </a:t>
            </a:r>
            <a:r>
              <a:rPr lang="en-US" b="1" i="1" dirty="0"/>
              <a:t>employees to interesting and challenging jobs</a:t>
            </a:r>
            <a:r>
              <a:rPr lang="en-US" dirty="0"/>
              <a:t>. </a:t>
            </a:r>
          </a:p>
          <a:p>
            <a:endParaRPr lang="en-US" dirty="0"/>
          </a:p>
        </p:txBody>
      </p:sp>
    </p:spTree>
    <p:extLst>
      <p:ext uri="{BB962C8B-B14F-4D97-AF65-F5344CB8AC3E}">
        <p14:creationId xmlns="" xmlns:p14="http://schemas.microsoft.com/office/powerpoint/2010/main" val="442642180"/>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r>
              <a:rPr lang="en-US" dirty="0"/>
              <a:t>Moreover, according to Armstrong (1996) employee relations is concerned with:</a:t>
            </a:r>
          </a:p>
          <a:p>
            <a:pPr lvl="0"/>
            <a:r>
              <a:rPr lang="en-US" i="1" dirty="0"/>
              <a:t>Managing and maintaining formal and informal relationships with trade unions and their members.</a:t>
            </a:r>
            <a:endParaRPr lang="en-US" dirty="0"/>
          </a:p>
          <a:p>
            <a:pPr lvl="0"/>
            <a:r>
              <a:rPr lang="en-US" i="1" dirty="0"/>
              <a:t>Sharing information with employees and involving them in decision making on matters of mutual interest</a:t>
            </a:r>
            <a:endParaRPr lang="en-US" dirty="0"/>
          </a:p>
          <a:p>
            <a:pPr lvl="0"/>
            <a:r>
              <a:rPr lang="en-US" i="1" dirty="0"/>
              <a:t>Creating and transmitting information of interest to employees.</a:t>
            </a:r>
            <a:endParaRPr lang="en-US" dirty="0"/>
          </a:p>
          <a:p>
            <a:endParaRPr lang="en-US" dirty="0"/>
          </a:p>
        </p:txBody>
      </p:sp>
    </p:spTree>
    <p:extLst>
      <p:ext uri="{BB962C8B-B14F-4D97-AF65-F5344CB8AC3E}">
        <p14:creationId xmlns="" xmlns:p14="http://schemas.microsoft.com/office/powerpoint/2010/main" val="790529617"/>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Employee Relations </a:t>
            </a:r>
            <a:r>
              <a:rPr lang="en-US" b="1" i="1" dirty="0" smtClean="0"/>
              <a:t>Objectives</a:t>
            </a:r>
            <a:endParaRPr lang="en-US" dirty="0"/>
          </a:p>
        </p:txBody>
      </p:sp>
      <p:sp>
        <p:nvSpPr>
          <p:cNvPr id="3" name="Content Placeholder 2"/>
          <p:cNvSpPr>
            <a:spLocks noGrp="1"/>
          </p:cNvSpPr>
          <p:nvPr>
            <p:ph idx="1"/>
          </p:nvPr>
        </p:nvSpPr>
        <p:spPr>
          <a:xfrm>
            <a:off x="228600" y="1935480"/>
            <a:ext cx="8686800" cy="4389120"/>
          </a:xfrm>
        </p:spPr>
        <p:txBody>
          <a:bodyPr>
            <a:normAutofit/>
          </a:bodyPr>
          <a:lstStyle/>
          <a:p>
            <a:pPr>
              <a:buFont typeface="Wingdings" panose="05000000000000000000" pitchFamily="2" charset="2"/>
              <a:buChar char="q"/>
            </a:pPr>
            <a:r>
              <a:rPr lang="en-US" dirty="0" smtClean="0"/>
              <a:t> </a:t>
            </a:r>
            <a:r>
              <a:rPr lang="en-US" dirty="0" err="1" smtClean="0"/>
              <a:t>Milkovich</a:t>
            </a:r>
            <a:r>
              <a:rPr lang="en-US" dirty="0" smtClean="0"/>
              <a:t> </a:t>
            </a:r>
            <a:r>
              <a:rPr lang="en-US" dirty="0"/>
              <a:t>and Boudreau (1991) noted that employee relations activities are those, whose objective is to create an atmosphere of </a:t>
            </a:r>
            <a:r>
              <a:rPr lang="en-US" b="1" i="1" dirty="0"/>
              <a:t>trust, respect</a:t>
            </a:r>
            <a:r>
              <a:rPr lang="en-US" dirty="0"/>
              <a:t>, and </a:t>
            </a:r>
            <a:r>
              <a:rPr lang="en-US" b="1" i="1" dirty="0"/>
              <a:t>Cooperation</a:t>
            </a:r>
            <a:r>
              <a:rPr lang="en-US" dirty="0"/>
              <a:t>.  </a:t>
            </a:r>
            <a:endParaRPr lang="en-US" dirty="0" smtClean="0"/>
          </a:p>
          <a:p>
            <a:pPr>
              <a:buFont typeface="Wingdings" panose="05000000000000000000" pitchFamily="2" charset="2"/>
              <a:buChar char="q"/>
            </a:pPr>
            <a:r>
              <a:rPr lang="en-US" dirty="0"/>
              <a:t> </a:t>
            </a:r>
            <a:r>
              <a:rPr lang="en-US" dirty="0" smtClean="0"/>
              <a:t>Further </a:t>
            </a:r>
            <a:r>
              <a:rPr lang="en-US" dirty="0"/>
              <a:t>more, employee relations:</a:t>
            </a:r>
          </a:p>
          <a:p>
            <a:r>
              <a:rPr lang="en-US" dirty="0" smtClean="0"/>
              <a:t>Provide </a:t>
            </a:r>
            <a:r>
              <a:rPr lang="en-US" dirty="0"/>
              <a:t>a conducive work environment in which employees can do their jobs better</a:t>
            </a:r>
          </a:p>
          <a:p>
            <a:r>
              <a:rPr lang="en-US" dirty="0" smtClean="0"/>
              <a:t>Help </a:t>
            </a:r>
            <a:r>
              <a:rPr lang="en-US" dirty="0"/>
              <a:t>management to mutually solve employees problems which otherwise might affect performance</a:t>
            </a:r>
          </a:p>
          <a:p>
            <a:r>
              <a:rPr lang="en-US" dirty="0"/>
              <a:t>Helps employee to control over important aspects of work life.</a:t>
            </a:r>
          </a:p>
        </p:txBody>
      </p:sp>
    </p:spTree>
    <p:extLst>
      <p:ext uri="{BB962C8B-B14F-4D97-AF65-F5344CB8AC3E}">
        <p14:creationId xmlns="" xmlns:p14="http://schemas.microsoft.com/office/powerpoint/2010/main" val="2555535014"/>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839200" cy="1143000"/>
          </a:xfrm>
        </p:spPr>
        <p:txBody>
          <a:bodyPr>
            <a:noAutofit/>
          </a:bodyPr>
          <a:lstStyle/>
          <a:p>
            <a:r>
              <a:rPr lang="en-US" sz="4000" b="1" i="1" dirty="0"/>
              <a:t>Trade Unions and Collective </a:t>
            </a:r>
            <a:r>
              <a:rPr lang="en-US" sz="4000" b="1" i="1" dirty="0" smtClean="0"/>
              <a:t>Bargaining</a:t>
            </a:r>
            <a:endParaRPr lang="en-US" sz="4000" dirty="0"/>
          </a:p>
        </p:txBody>
      </p:sp>
      <p:sp>
        <p:nvSpPr>
          <p:cNvPr id="3" name="Content Placeholder 2"/>
          <p:cNvSpPr>
            <a:spLocks noGrp="1"/>
          </p:cNvSpPr>
          <p:nvPr>
            <p:ph idx="1"/>
          </p:nvPr>
        </p:nvSpPr>
        <p:spPr/>
        <p:txBody>
          <a:bodyPr/>
          <a:lstStyle/>
          <a:p>
            <a:r>
              <a:rPr lang="en-US" b="1" i="1" dirty="0"/>
              <a:t>Trade union</a:t>
            </a:r>
            <a:r>
              <a:rPr lang="en-US" dirty="0"/>
              <a:t> is an organization of workers whose purpose is to protect and maintain the interests of union members. </a:t>
            </a:r>
            <a:endParaRPr lang="en-US" dirty="0" smtClean="0"/>
          </a:p>
          <a:p>
            <a:r>
              <a:rPr lang="en-US" dirty="0"/>
              <a:t>As workers representative, trade unions " provide workers with a 'collective voice' to make their wishes known to management and thus bring actual and desired conditions closer together (Armstrong, 1996). </a:t>
            </a:r>
          </a:p>
        </p:txBody>
      </p:sp>
    </p:spTree>
    <p:extLst>
      <p:ext uri="{BB962C8B-B14F-4D97-AF65-F5344CB8AC3E}">
        <p14:creationId xmlns="" xmlns:p14="http://schemas.microsoft.com/office/powerpoint/2010/main" val="3621686430"/>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r>
              <a:rPr lang="en-US" dirty="0"/>
              <a:t>This worker organizations is established to bargain with management about pay, working hours, conditions of employment and </a:t>
            </a:r>
            <a:endParaRPr lang="en-US" dirty="0" smtClean="0"/>
          </a:p>
          <a:p>
            <a:endParaRPr lang="en-US" dirty="0" smtClean="0"/>
          </a:p>
          <a:p>
            <a:r>
              <a:rPr lang="en-US" dirty="0" smtClean="0"/>
              <a:t>Making  </a:t>
            </a:r>
            <a:r>
              <a:rPr lang="en-US" dirty="0"/>
              <a:t>a joint decisions with management on matters affecting their members' well being.</a:t>
            </a:r>
          </a:p>
        </p:txBody>
      </p:sp>
    </p:spTree>
    <p:extLst>
      <p:ext uri="{BB962C8B-B14F-4D97-AF65-F5344CB8AC3E}">
        <p14:creationId xmlns="" xmlns:p14="http://schemas.microsoft.com/office/powerpoint/2010/main" val="1787818125"/>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457200" y="1371600"/>
            <a:ext cx="8229600" cy="5181600"/>
          </a:xfrm>
        </p:spPr>
        <p:txBody>
          <a:bodyPr>
            <a:normAutofit/>
          </a:bodyPr>
          <a:lstStyle/>
          <a:p>
            <a:pPr>
              <a:buFont typeface="Wingdings" panose="05000000000000000000" pitchFamily="2" charset="2"/>
              <a:buChar char="q"/>
            </a:pPr>
            <a:r>
              <a:rPr lang="en-US" dirty="0" smtClean="0"/>
              <a:t>  Furthermore</a:t>
            </a:r>
            <a:r>
              <a:rPr lang="en-US" dirty="0"/>
              <a:t>, the following broad objectives characterize the trade unions as a whole.</a:t>
            </a:r>
          </a:p>
          <a:p>
            <a:r>
              <a:rPr lang="en-US" i="1" dirty="0" smtClean="0"/>
              <a:t>To </a:t>
            </a:r>
            <a:r>
              <a:rPr lang="en-US" i="1" dirty="0"/>
              <a:t>secure and, if possible, improve the living standards and economic status of its members.</a:t>
            </a:r>
            <a:endParaRPr lang="en-US" dirty="0"/>
          </a:p>
          <a:p>
            <a:pPr lvl="0"/>
            <a:r>
              <a:rPr lang="en-US" i="1" dirty="0"/>
              <a:t>To enhance and, if possible, guarantee individual security against threats and contingencies that might result from market fluctuations, technological change, or management </a:t>
            </a:r>
            <a:r>
              <a:rPr lang="en-US" i="1" dirty="0" smtClean="0"/>
              <a:t>decisions.</a:t>
            </a:r>
            <a:endParaRPr lang="en-US" dirty="0"/>
          </a:p>
          <a:p>
            <a:pPr lvl="0"/>
            <a:r>
              <a:rPr lang="en-US" i="1" dirty="0" smtClean="0"/>
              <a:t>To </a:t>
            </a:r>
            <a:r>
              <a:rPr lang="en-US" i="1" dirty="0"/>
              <a:t>create mechanisms to guard against the use of arbitrary and capricious policies and practices in the workplace </a:t>
            </a:r>
            <a:r>
              <a:rPr lang="en-US" dirty="0"/>
              <a:t>(</a:t>
            </a:r>
            <a:r>
              <a:rPr lang="en-US" dirty="0" err="1"/>
              <a:t>Mondy</a:t>
            </a:r>
            <a:r>
              <a:rPr lang="en-US" dirty="0"/>
              <a:t> &amp; Noe, 1990).</a:t>
            </a:r>
          </a:p>
          <a:p>
            <a:endParaRPr lang="en-US" dirty="0"/>
          </a:p>
        </p:txBody>
      </p:sp>
    </p:spTree>
    <p:extLst>
      <p:ext uri="{BB962C8B-B14F-4D97-AF65-F5344CB8AC3E}">
        <p14:creationId xmlns="" xmlns:p14="http://schemas.microsoft.com/office/powerpoint/2010/main" val="35427685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304800" y="381000"/>
            <a:ext cx="82296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b="1" dirty="0"/>
              <a:t>Which Theory and Principles to use in Human Resource Management?</a:t>
            </a:r>
          </a:p>
        </p:txBody>
      </p:sp>
      <p:sp>
        <p:nvSpPr>
          <p:cNvPr id="20483" name="Text Box 5"/>
          <p:cNvSpPr txBox="1">
            <a:spLocks noChangeArrowheads="1"/>
          </p:cNvSpPr>
          <p:nvPr/>
        </p:nvSpPr>
        <p:spPr bwMode="auto">
          <a:xfrm>
            <a:off x="381000" y="1676400"/>
            <a:ext cx="8305800" cy="507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pitchFamily="34" charset="0"/>
              </a:defRPr>
            </a:lvl3pPr>
            <a:lvl4pPr marL="1600200" indent="-228600" eaLnBrk="0" hangingPunct="0">
              <a:spcBef>
                <a:spcPct val="20000"/>
              </a:spcBef>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9pPr>
          </a:lstStyle>
          <a:p>
            <a:pPr marL="342900" indent="-342900" eaLnBrk="1" hangingPunct="1">
              <a:spcBef>
                <a:spcPct val="50000"/>
              </a:spcBef>
              <a:buClrTx/>
              <a:buSzTx/>
              <a:defRPr/>
            </a:pPr>
            <a:r>
              <a:rPr lang="en-US" altLang="en-US" sz="2400" dirty="0" smtClean="0">
                <a:solidFill>
                  <a:srgbClr val="FF0000"/>
                </a:solidFill>
              </a:rPr>
              <a:t>Application</a:t>
            </a:r>
            <a:r>
              <a:rPr lang="en-US" altLang="en-US" sz="2400" dirty="0" smtClean="0"/>
              <a:t> of human resources management theory </a:t>
            </a:r>
            <a:r>
              <a:rPr lang="en-US" altLang="en-US" sz="2400" dirty="0" smtClean="0">
                <a:solidFill>
                  <a:srgbClr val="FF0000"/>
                </a:solidFill>
              </a:rPr>
              <a:t>differ</a:t>
            </a:r>
            <a:r>
              <a:rPr lang="en-US" altLang="en-US" sz="2400" dirty="0" smtClean="0"/>
              <a:t> from the view of scientific management  of ‘ one best way’  </a:t>
            </a:r>
            <a:r>
              <a:rPr lang="en-US" altLang="en-US" sz="2400" dirty="0" smtClean="0">
                <a:solidFill>
                  <a:srgbClr val="FF0000"/>
                </a:solidFill>
              </a:rPr>
              <a:t>hard model </a:t>
            </a:r>
            <a:r>
              <a:rPr lang="en-US" altLang="en-US" sz="2400" dirty="0" smtClean="0"/>
              <a:t>of practice to organic </a:t>
            </a:r>
            <a:r>
              <a:rPr lang="en-US" altLang="en-US" sz="2400" dirty="0" smtClean="0">
                <a:solidFill>
                  <a:srgbClr val="FF0000"/>
                </a:solidFill>
              </a:rPr>
              <a:t>soft model </a:t>
            </a:r>
            <a:r>
              <a:rPr lang="en-US" altLang="en-US" sz="2400" dirty="0" smtClean="0"/>
              <a:t>of self control practice. </a:t>
            </a:r>
          </a:p>
          <a:p>
            <a:pPr marL="342900" indent="-342900" eaLnBrk="1" hangingPunct="1">
              <a:spcBef>
                <a:spcPct val="50000"/>
              </a:spcBef>
              <a:buClrTx/>
              <a:buSzTx/>
              <a:defRPr/>
            </a:pPr>
            <a:r>
              <a:rPr lang="en-US" altLang="en-US" sz="2400" dirty="0" smtClean="0">
                <a:solidFill>
                  <a:srgbClr val="FF0000"/>
                </a:solidFill>
              </a:rPr>
              <a:t>Diverse national </a:t>
            </a:r>
            <a:r>
              <a:rPr lang="en-US" altLang="en-US" sz="2400" dirty="0" smtClean="0"/>
              <a:t>and </a:t>
            </a:r>
            <a:r>
              <a:rPr lang="en-US" altLang="en-US" sz="2400" dirty="0" smtClean="0">
                <a:solidFill>
                  <a:srgbClr val="FF0000"/>
                </a:solidFill>
              </a:rPr>
              <a:t>industrial</a:t>
            </a:r>
            <a:r>
              <a:rPr lang="en-US" altLang="en-US" sz="2400" dirty="0" smtClean="0"/>
              <a:t> relations environmental demand </a:t>
            </a:r>
            <a:r>
              <a:rPr lang="en-US" altLang="en-US" sz="2400" dirty="0" smtClean="0">
                <a:solidFill>
                  <a:srgbClr val="FF0000"/>
                </a:solidFill>
              </a:rPr>
              <a:t>different HRM applications</a:t>
            </a:r>
            <a:r>
              <a:rPr lang="en-US" altLang="en-US" sz="2400" dirty="0" smtClean="0"/>
              <a:t>. Thus , an HRM theory derived from one country such as the </a:t>
            </a:r>
            <a:r>
              <a:rPr lang="en-US" altLang="en-US" sz="2400" dirty="0" smtClean="0">
                <a:solidFill>
                  <a:srgbClr val="FF0000"/>
                </a:solidFill>
              </a:rPr>
              <a:t>US experience may not be suitable</a:t>
            </a:r>
            <a:r>
              <a:rPr lang="en-US" altLang="en-US" sz="2400" dirty="0" smtClean="0"/>
              <a:t> for Ethiopia or other countries or Japan.</a:t>
            </a:r>
          </a:p>
          <a:p>
            <a:pPr marL="342900" indent="-342900" eaLnBrk="1" hangingPunct="1">
              <a:spcBef>
                <a:spcPct val="50000"/>
              </a:spcBef>
              <a:buClrTx/>
              <a:buSzTx/>
              <a:defRPr/>
            </a:pPr>
            <a:r>
              <a:rPr lang="en-US" altLang="en-US" sz="2400" dirty="0" smtClean="0">
                <a:solidFill>
                  <a:srgbClr val="FF0000"/>
                </a:solidFill>
              </a:rPr>
              <a:t>Application</a:t>
            </a:r>
            <a:r>
              <a:rPr lang="en-US" altLang="en-US" sz="2400" dirty="0" smtClean="0"/>
              <a:t> of Human Resource Management need to be </a:t>
            </a:r>
            <a:r>
              <a:rPr lang="en-US" altLang="en-US" sz="2400" dirty="0" smtClean="0">
                <a:solidFill>
                  <a:srgbClr val="FF0000"/>
                </a:solidFill>
              </a:rPr>
              <a:t>contingent on specific situations</a:t>
            </a:r>
          </a:p>
          <a:p>
            <a:pPr eaLnBrk="1" hangingPunct="1">
              <a:spcBef>
                <a:spcPct val="50000"/>
              </a:spcBef>
              <a:buClrTx/>
              <a:buSzTx/>
              <a:buFontTx/>
              <a:buNone/>
              <a:defRPr/>
            </a:pPr>
            <a:endParaRPr lang="en-US" altLang="en-US" sz="2400" dirty="0" smtClean="0"/>
          </a:p>
        </p:txBody>
      </p:sp>
    </p:spTree>
    <p:extLst>
      <p:ext uri="{BB962C8B-B14F-4D97-AF65-F5344CB8AC3E}">
        <p14:creationId xmlns="" xmlns:p14="http://schemas.microsoft.com/office/powerpoint/2010/main" val="760794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down)">
                                      <p:cBhvr>
                                        <p:cTn id="7" dur="580">
                                          <p:stCondLst>
                                            <p:cond delay="0"/>
                                          </p:stCondLst>
                                        </p:cTn>
                                        <p:tgtEl>
                                          <p:spTgt spid="20482"/>
                                        </p:tgtEl>
                                      </p:cBhvr>
                                    </p:animEffect>
                                    <p:anim calcmode="lin" valueType="num">
                                      <p:cBhvr>
                                        <p:cTn id="8" dur="1822" tmFilter="0,0; 0.14,0.36; 0.43,0.73; 0.71,0.91; 1.0,1.0">
                                          <p:stCondLst>
                                            <p:cond delay="0"/>
                                          </p:stCondLst>
                                        </p:cTn>
                                        <p:tgtEl>
                                          <p:spTgt spid="2048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48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48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48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48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482"/>
                                        </p:tgtEl>
                                      </p:cBhvr>
                                      <p:to x="100000" y="60000"/>
                                    </p:animScale>
                                    <p:animScale>
                                      <p:cBhvr>
                                        <p:cTn id="14" dur="166" decel="50000">
                                          <p:stCondLst>
                                            <p:cond delay="676"/>
                                          </p:stCondLst>
                                        </p:cTn>
                                        <p:tgtEl>
                                          <p:spTgt spid="20482"/>
                                        </p:tgtEl>
                                      </p:cBhvr>
                                      <p:to x="100000" y="100000"/>
                                    </p:animScale>
                                    <p:animScale>
                                      <p:cBhvr>
                                        <p:cTn id="15" dur="26">
                                          <p:stCondLst>
                                            <p:cond delay="1312"/>
                                          </p:stCondLst>
                                        </p:cTn>
                                        <p:tgtEl>
                                          <p:spTgt spid="20482"/>
                                        </p:tgtEl>
                                      </p:cBhvr>
                                      <p:to x="100000" y="80000"/>
                                    </p:animScale>
                                    <p:animScale>
                                      <p:cBhvr>
                                        <p:cTn id="16" dur="166" decel="50000">
                                          <p:stCondLst>
                                            <p:cond delay="1338"/>
                                          </p:stCondLst>
                                        </p:cTn>
                                        <p:tgtEl>
                                          <p:spTgt spid="20482"/>
                                        </p:tgtEl>
                                      </p:cBhvr>
                                      <p:to x="100000" y="100000"/>
                                    </p:animScale>
                                    <p:animScale>
                                      <p:cBhvr>
                                        <p:cTn id="17" dur="26">
                                          <p:stCondLst>
                                            <p:cond delay="1642"/>
                                          </p:stCondLst>
                                        </p:cTn>
                                        <p:tgtEl>
                                          <p:spTgt spid="20482"/>
                                        </p:tgtEl>
                                      </p:cBhvr>
                                      <p:to x="100000" y="90000"/>
                                    </p:animScale>
                                    <p:animScale>
                                      <p:cBhvr>
                                        <p:cTn id="18" dur="166" decel="50000">
                                          <p:stCondLst>
                                            <p:cond delay="1668"/>
                                          </p:stCondLst>
                                        </p:cTn>
                                        <p:tgtEl>
                                          <p:spTgt spid="20482"/>
                                        </p:tgtEl>
                                      </p:cBhvr>
                                      <p:to x="100000" y="100000"/>
                                    </p:animScale>
                                    <p:animScale>
                                      <p:cBhvr>
                                        <p:cTn id="19" dur="26">
                                          <p:stCondLst>
                                            <p:cond delay="1808"/>
                                          </p:stCondLst>
                                        </p:cTn>
                                        <p:tgtEl>
                                          <p:spTgt spid="20482"/>
                                        </p:tgtEl>
                                      </p:cBhvr>
                                      <p:to x="100000" y="95000"/>
                                    </p:animScale>
                                    <p:animScale>
                                      <p:cBhvr>
                                        <p:cTn id="20" dur="166" decel="50000">
                                          <p:stCondLst>
                                            <p:cond delay="1834"/>
                                          </p:stCondLst>
                                        </p:cTn>
                                        <p:tgtEl>
                                          <p:spTgt spid="2048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0483"/>
                                        </p:tgtEl>
                                        <p:attrNameLst>
                                          <p:attrName>style.visibility</p:attrName>
                                        </p:attrNameLst>
                                      </p:cBhvr>
                                      <p:to>
                                        <p:strVal val="visible"/>
                                      </p:to>
                                    </p:set>
                                    <p:animEffect transition="in" filter="wipe(down)">
                                      <p:cBhvr>
                                        <p:cTn id="23" dur="580">
                                          <p:stCondLst>
                                            <p:cond delay="0"/>
                                          </p:stCondLst>
                                        </p:cTn>
                                        <p:tgtEl>
                                          <p:spTgt spid="20483"/>
                                        </p:tgtEl>
                                      </p:cBhvr>
                                    </p:animEffect>
                                    <p:anim calcmode="lin" valueType="num">
                                      <p:cBhvr>
                                        <p:cTn id="24" dur="1822" tmFilter="0,0; 0.14,0.36; 0.43,0.73; 0.71,0.91; 1.0,1.0">
                                          <p:stCondLst>
                                            <p:cond delay="0"/>
                                          </p:stCondLst>
                                        </p:cTn>
                                        <p:tgtEl>
                                          <p:spTgt spid="2048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48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48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48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483"/>
                                        </p:tgtEl>
                                        <p:attrNameLst>
                                          <p:attrName>ppt_y</p:attrName>
                                        </p:attrNameLst>
                                      </p:cBhvr>
                                      <p:tavLst>
                                        <p:tav tm="0" fmla="#ppt_y-sin(pi*$)/81">
                                          <p:val>
                                            <p:fltVal val="0"/>
                                          </p:val>
                                        </p:tav>
                                        <p:tav tm="100000">
                                          <p:val>
                                            <p:fltVal val="1"/>
                                          </p:val>
                                        </p:tav>
                                      </p:tavLst>
                                    </p:anim>
                                    <p:animScale>
                                      <p:cBhvr>
                                        <p:cTn id="29" dur="26">
                                          <p:stCondLst>
                                            <p:cond delay="650"/>
                                          </p:stCondLst>
                                        </p:cTn>
                                        <p:tgtEl>
                                          <p:spTgt spid="20483"/>
                                        </p:tgtEl>
                                      </p:cBhvr>
                                      <p:to x="100000" y="60000"/>
                                    </p:animScale>
                                    <p:animScale>
                                      <p:cBhvr>
                                        <p:cTn id="30" dur="166" decel="50000">
                                          <p:stCondLst>
                                            <p:cond delay="676"/>
                                          </p:stCondLst>
                                        </p:cTn>
                                        <p:tgtEl>
                                          <p:spTgt spid="20483"/>
                                        </p:tgtEl>
                                      </p:cBhvr>
                                      <p:to x="100000" y="100000"/>
                                    </p:animScale>
                                    <p:animScale>
                                      <p:cBhvr>
                                        <p:cTn id="31" dur="26">
                                          <p:stCondLst>
                                            <p:cond delay="1312"/>
                                          </p:stCondLst>
                                        </p:cTn>
                                        <p:tgtEl>
                                          <p:spTgt spid="20483"/>
                                        </p:tgtEl>
                                      </p:cBhvr>
                                      <p:to x="100000" y="80000"/>
                                    </p:animScale>
                                    <p:animScale>
                                      <p:cBhvr>
                                        <p:cTn id="32" dur="166" decel="50000">
                                          <p:stCondLst>
                                            <p:cond delay="1338"/>
                                          </p:stCondLst>
                                        </p:cTn>
                                        <p:tgtEl>
                                          <p:spTgt spid="20483"/>
                                        </p:tgtEl>
                                      </p:cBhvr>
                                      <p:to x="100000" y="100000"/>
                                    </p:animScale>
                                    <p:animScale>
                                      <p:cBhvr>
                                        <p:cTn id="33" dur="26">
                                          <p:stCondLst>
                                            <p:cond delay="1642"/>
                                          </p:stCondLst>
                                        </p:cTn>
                                        <p:tgtEl>
                                          <p:spTgt spid="20483"/>
                                        </p:tgtEl>
                                      </p:cBhvr>
                                      <p:to x="100000" y="90000"/>
                                    </p:animScale>
                                    <p:animScale>
                                      <p:cBhvr>
                                        <p:cTn id="34" dur="166" decel="50000">
                                          <p:stCondLst>
                                            <p:cond delay="1668"/>
                                          </p:stCondLst>
                                        </p:cTn>
                                        <p:tgtEl>
                                          <p:spTgt spid="20483"/>
                                        </p:tgtEl>
                                      </p:cBhvr>
                                      <p:to x="100000" y="100000"/>
                                    </p:animScale>
                                    <p:animScale>
                                      <p:cBhvr>
                                        <p:cTn id="35" dur="26">
                                          <p:stCondLst>
                                            <p:cond delay="1808"/>
                                          </p:stCondLst>
                                        </p:cTn>
                                        <p:tgtEl>
                                          <p:spTgt spid="20483"/>
                                        </p:tgtEl>
                                      </p:cBhvr>
                                      <p:to x="100000" y="95000"/>
                                    </p:animScale>
                                    <p:animScale>
                                      <p:cBhvr>
                                        <p:cTn id="36" dur="166" decel="50000">
                                          <p:stCondLst>
                                            <p:cond delay="1834"/>
                                          </p:stCondLst>
                                        </p:cTn>
                                        <p:tgtEl>
                                          <p:spTgt spid="2048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b="1" i="1" dirty="0"/>
              <a:t>Collective </a:t>
            </a:r>
            <a:r>
              <a:rPr lang="en-US" b="1" i="1" dirty="0" smtClean="0"/>
              <a:t>Bargaining</a:t>
            </a:r>
            <a:endParaRPr lang="en-US" dirty="0"/>
          </a:p>
        </p:txBody>
      </p:sp>
      <p:sp>
        <p:nvSpPr>
          <p:cNvPr id="3" name="Content Placeholder 2"/>
          <p:cNvSpPr>
            <a:spLocks noGrp="1"/>
          </p:cNvSpPr>
          <p:nvPr>
            <p:ph idx="1"/>
          </p:nvPr>
        </p:nvSpPr>
        <p:spPr>
          <a:xfrm>
            <a:off x="152400" y="1295400"/>
            <a:ext cx="8763000" cy="5410200"/>
          </a:xfrm>
        </p:spPr>
        <p:txBody>
          <a:bodyPr>
            <a:normAutofit/>
          </a:bodyPr>
          <a:lstStyle/>
          <a:p>
            <a:r>
              <a:rPr lang="en-US" dirty="0"/>
              <a:t>It is a joint process of job regulation undertaken by management and trade unions who negotiate to establish pay and conditions of employment (</a:t>
            </a:r>
            <a:r>
              <a:rPr lang="en-US" dirty="0" err="1"/>
              <a:t>Beardwell</a:t>
            </a:r>
            <a:r>
              <a:rPr lang="en-US" dirty="0"/>
              <a:t> &amp; Holden, 1996).  </a:t>
            </a:r>
            <a:endParaRPr lang="en-US" dirty="0" smtClean="0"/>
          </a:p>
          <a:p>
            <a:r>
              <a:rPr lang="en-US" dirty="0" smtClean="0"/>
              <a:t>This </a:t>
            </a:r>
            <a:r>
              <a:rPr lang="en-US" dirty="0"/>
              <a:t>contractual agreement is hoped to give workers and management an identify of purpose and provide an atmosphere in which both focus their attentions towards the achievement of organizational objectives. </a:t>
            </a:r>
            <a:endParaRPr lang="en-US" dirty="0" smtClean="0"/>
          </a:p>
          <a:p>
            <a:r>
              <a:rPr lang="en-US" dirty="0" smtClean="0"/>
              <a:t>Such </a:t>
            </a:r>
            <a:r>
              <a:rPr lang="en-US" dirty="0"/>
              <a:t>union-management agreement enables to negotiate better position to urge workers to do their jobs as per the contract.</a:t>
            </a:r>
          </a:p>
          <a:p>
            <a:endParaRPr lang="en-US" dirty="0"/>
          </a:p>
        </p:txBody>
      </p:sp>
    </p:spTree>
    <p:extLst>
      <p:ext uri="{BB962C8B-B14F-4D97-AF65-F5344CB8AC3E}">
        <p14:creationId xmlns="" xmlns:p14="http://schemas.microsoft.com/office/powerpoint/2010/main" val="1491993806"/>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457200" y="1295400"/>
            <a:ext cx="8229600" cy="5334000"/>
          </a:xfrm>
        </p:spPr>
        <p:txBody>
          <a:bodyPr/>
          <a:lstStyle/>
          <a:p>
            <a:r>
              <a:rPr lang="en-US" dirty="0"/>
              <a:t>For the bargaining to take place, according to </a:t>
            </a:r>
            <a:r>
              <a:rPr lang="en-US" dirty="0" err="1"/>
              <a:t>Beardwell</a:t>
            </a:r>
            <a:r>
              <a:rPr lang="en-US" dirty="0"/>
              <a:t> and Holden (1996) the following conditions must exist:</a:t>
            </a:r>
          </a:p>
          <a:p>
            <a:pPr>
              <a:buFont typeface="Wingdings" panose="05000000000000000000" pitchFamily="2" charset="2"/>
              <a:buChar char="v"/>
            </a:pPr>
            <a:r>
              <a:rPr lang="en-US" i="1" dirty="0"/>
              <a:t> </a:t>
            </a:r>
            <a:r>
              <a:rPr lang="en-US" i="1" dirty="0" smtClean="0"/>
              <a:t> Employees </a:t>
            </a:r>
            <a:r>
              <a:rPr lang="en-US" i="1" dirty="0"/>
              <a:t>must be prepared to act collectively and recognize their common </a:t>
            </a:r>
            <a:r>
              <a:rPr lang="en-US" i="1" dirty="0" smtClean="0"/>
              <a:t>interests.</a:t>
            </a:r>
            <a:endParaRPr lang="en-US" dirty="0"/>
          </a:p>
          <a:p>
            <a:pPr>
              <a:buFont typeface="Wingdings" panose="05000000000000000000" pitchFamily="2" charset="2"/>
              <a:buChar char="v"/>
            </a:pPr>
            <a:r>
              <a:rPr lang="en-US" i="1" dirty="0"/>
              <a:t> </a:t>
            </a:r>
            <a:r>
              <a:rPr lang="en-US" i="1" dirty="0" smtClean="0"/>
              <a:t> Management </a:t>
            </a:r>
            <a:r>
              <a:rPr lang="en-US" i="1" dirty="0"/>
              <a:t>must recognize trade unions and their representatives as legitimate bargaining agents for </a:t>
            </a:r>
            <a:r>
              <a:rPr lang="en-US" i="1" dirty="0" err="1"/>
              <a:t>labour</a:t>
            </a:r>
            <a:r>
              <a:rPr lang="en-US" i="1" dirty="0"/>
              <a:t>, trade unions must be free to organize employee without pressure from state or employer control</a:t>
            </a:r>
            <a:r>
              <a:rPr lang="en-US" i="1" dirty="0" smtClean="0"/>
              <a:t>.</a:t>
            </a:r>
          </a:p>
          <a:p>
            <a:pPr>
              <a:buFont typeface="Wingdings" panose="05000000000000000000" pitchFamily="2" charset="2"/>
              <a:buChar char="§"/>
            </a:pPr>
            <a:r>
              <a:rPr lang="en-US" dirty="0"/>
              <a:t>Collective bargaining is a means to reach negotiable agreements on matters pertaining to employment. </a:t>
            </a:r>
          </a:p>
          <a:p>
            <a:endParaRPr lang="en-US" dirty="0"/>
          </a:p>
        </p:txBody>
      </p:sp>
    </p:spTree>
    <p:extLst>
      <p:ext uri="{BB962C8B-B14F-4D97-AF65-F5344CB8AC3E}">
        <p14:creationId xmlns="" xmlns:p14="http://schemas.microsoft.com/office/powerpoint/2010/main" val="360463565"/>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839200" cy="1143000"/>
          </a:xfrm>
        </p:spPr>
        <p:txBody>
          <a:bodyPr>
            <a:normAutofit fontScale="90000"/>
          </a:bodyPr>
          <a:lstStyle/>
          <a:p>
            <a:r>
              <a:rPr lang="en-US" sz="4000" dirty="0"/>
              <a:t>This joint </a:t>
            </a:r>
            <a:r>
              <a:rPr lang="en-US" sz="4000" dirty="0" err="1"/>
              <a:t>labour</a:t>
            </a:r>
            <a:r>
              <a:rPr lang="en-US" sz="4000" dirty="0"/>
              <a:t>-management agreement has two outcomes.  These are</a:t>
            </a:r>
            <a:r>
              <a:rPr lang="en-US" sz="4000" dirty="0" smtClean="0"/>
              <a:t>:</a:t>
            </a:r>
            <a:endParaRPr lang="en-US" dirty="0"/>
          </a:p>
        </p:txBody>
      </p:sp>
      <p:sp>
        <p:nvSpPr>
          <p:cNvPr id="3" name="Content Placeholder 2"/>
          <p:cNvSpPr>
            <a:spLocks noGrp="1"/>
          </p:cNvSpPr>
          <p:nvPr>
            <p:ph idx="1"/>
          </p:nvPr>
        </p:nvSpPr>
        <p:spPr/>
        <p:txBody>
          <a:bodyPr>
            <a:normAutofit/>
          </a:bodyPr>
          <a:lstStyle/>
          <a:p>
            <a:r>
              <a:rPr lang="en-US" b="1" dirty="0" smtClean="0"/>
              <a:t>Substantive </a:t>
            </a:r>
            <a:r>
              <a:rPr lang="en-US" b="1" dirty="0"/>
              <a:t>agreements</a:t>
            </a:r>
            <a:r>
              <a:rPr lang="en-US" dirty="0"/>
              <a:t>-  they set out agreed terms and conditions of employment covering pay and working hours and other aspects such as holidays, overtime regulations, flexibility arrangements and allowance (Armstrong, 1996).</a:t>
            </a:r>
          </a:p>
          <a:p>
            <a:r>
              <a:rPr lang="en-US" b="1" dirty="0"/>
              <a:t>Procedural agreements</a:t>
            </a:r>
            <a:r>
              <a:rPr lang="en-US" dirty="0"/>
              <a:t> - which set out an agreed course of action for various eventualities such as equal opportunities, recruitment, redundancy, discipline etc. (Howe, 1995).</a:t>
            </a:r>
          </a:p>
          <a:p>
            <a:endParaRPr lang="en-US" dirty="0"/>
          </a:p>
        </p:txBody>
      </p:sp>
    </p:spTree>
    <p:extLst>
      <p:ext uri="{BB962C8B-B14F-4D97-AF65-F5344CB8AC3E}">
        <p14:creationId xmlns="" xmlns:p14="http://schemas.microsoft.com/office/powerpoint/2010/main" val="1614352006"/>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152400" y="1371600"/>
            <a:ext cx="8763000" cy="4389120"/>
          </a:xfrm>
        </p:spPr>
        <p:txBody>
          <a:bodyPr>
            <a:noAutofit/>
          </a:bodyPr>
          <a:lstStyle/>
          <a:p>
            <a:pPr algn="just"/>
            <a:r>
              <a:rPr lang="en-US" sz="3200" dirty="0"/>
              <a:t>The process of bargaining is carried out by </a:t>
            </a:r>
            <a:r>
              <a:rPr lang="en-US" sz="3200" b="1" i="1" dirty="0"/>
              <a:t>negotiation</a:t>
            </a:r>
            <a:r>
              <a:rPr lang="en-US" sz="3200" dirty="0"/>
              <a:t> where workers' representative (union) and management discuss issues with a view to relating a common agreement. </a:t>
            </a:r>
            <a:endParaRPr lang="en-US" sz="3200" dirty="0" smtClean="0"/>
          </a:p>
          <a:p>
            <a:pPr algn="just"/>
            <a:r>
              <a:rPr lang="en-US" sz="3200" dirty="0" smtClean="0"/>
              <a:t> As </a:t>
            </a:r>
            <a:r>
              <a:rPr lang="en-US" sz="3200" dirty="0"/>
              <a:t>noted by </a:t>
            </a:r>
            <a:r>
              <a:rPr lang="en-US" sz="3200" dirty="0" err="1"/>
              <a:t>Beardwell</a:t>
            </a:r>
            <a:r>
              <a:rPr lang="en-US" sz="3200" dirty="0"/>
              <a:t> and Holden (1996) negotiation can be conducted using </a:t>
            </a:r>
            <a:endParaRPr lang="en-US" sz="3200" dirty="0" smtClean="0"/>
          </a:p>
          <a:p>
            <a:pPr marL="514350" indent="-514350" algn="just">
              <a:buAutoNum type="arabicPeriod"/>
            </a:pPr>
            <a:r>
              <a:rPr lang="en-US" sz="3200" b="1" dirty="0" smtClean="0"/>
              <a:t>distributive </a:t>
            </a:r>
            <a:r>
              <a:rPr lang="en-US" sz="3200" b="1" dirty="0"/>
              <a:t>and </a:t>
            </a:r>
            <a:endParaRPr lang="en-US" sz="3200" b="1" dirty="0" smtClean="0"/>
          </a:p>
          <a:p>
            <a:pPr marL="514350" indent="-514350" algn="just">
              <a:buAutoNum type="arabicPeriod"/>
            </a:pPr>
            <a:r>
              <a:rPr lang="en-US" sz="3200" b="1" dirty="0" smtClean="0"/>
              <a:t>integrative </a:t>
            </a:r>
            <a:r>
              <a:rPr lang="en-US" sz="3200" b="1" dirty="0"/>
              <a:t>approaches.</a:t>
            </a:r>
          </a:p>
          <a:p>
            <a:pPr algn="just"/>
            <a:endParaRPr lang="en-US" sz="3200" dirty="0"/>
          </a:p>
        </p:txBody>
      </p:sp>
    </p:spTree>
    <p:extLst>
      <p:ext uri="{BB962C8B-B14F-4D97-AF65-F5344CB8AC3E}">
        <p14:creationId xmlns="" xmlns:p14="http://schemas.microsoft.com/office/powerpoint/2010/main" val="2230118779"/>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3891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457200" y="914400"/>
            <a:ext cx="8229600" cy="5562600"/>
          </a:xfrm>
        </p:spPr>
        <p:txBody>
          <a:bodyPr>
            <a:normAutofit/>
          </a:bodyPr>
          <a:lstStyle/>
          <a:p>
            <a:pPr marL="0" indent="0">
              <a:buNone/>
            </a:pPr>
            <a:r>
              <a:rPr lang="en-US" b="1" i="1" dirty="0" smtClean="0"/>
              <a:t>1. Distributive </a:t>
            </a:r>
            <a:r>
              <a:rPr lang="en-US" b="1" i="1" dirty="0"/>
              <a:t>bargaining</a:t>
            </a:r>
            <a:r>
              <a:rPr lang="en-US" dirty="0"/>
              <a:t>.  One party will seek to achieve gains at the expense of the other.  The aim is the division of a limited resource between groups both of whom wish to maximize their share.  </a:t>
            </a:r>
            <a:endParaRPr lang="en-US" dirty="0" smtClean="0"/>
          </a:p>
          <a:p>
            <a:pPr>
              <a:buFont typeface="Wingdings" panose="05000000000000000000" pitchFamily="2" charset="2"/>
              <a:buChar char="Ø"/>
            </a:pPr>
            <a:r>
              <a:rPr lang="en-US" dirty="0" smtClean="0"/>
              <a:t>The </a:t>
            </a:r>
            <a:r>
              <a:rPr lang="en-US" dirty="0"/>
              <a:t>important factor in this approach is the power each side has to damage their opponent if they do not comply with their demands.  </a:t>
            </a:r>
            <a:endParaRPr lang="en-US" dirty="0" smtClean="0"/>
          </a:p>
          <a:p>
            <a:pPr>
              <a:buFont typeface="Wingdings" panose="05000000000000000000" pitchFamily="2" charset="2"/>
              <a:buChar char="Ø"/>
            </a:pPr>
            <a:r>
              <a:rPr lang="en-US" dirty="0"/>
              <a:t> </a:t>
            </a:r>
            <a:r>
              <a:rPr lang="en-US" dirty="0" smtClean="0"/>
              <a:t>Thus </a:t>
            </a:r>
            <a:r>
              <a:rPr lang="en-US" dirty="0"/>
              <a:t>the threatened use of sanctions, for example, is strike and lock-out.</a:t>
            </a:r>
          </a:p>
          <a:p>
            <a:pPr marL="0" indent="0">
              <a:buNone/>
            </a:pPr>
            <a:r>
              <a:rPr lang="en-US" b="1" i="1" dirty="0" smtClean="0"/>
              <a:t>2. Integrative </a:t>
            </a:r>
            <a:r>
              <a:rPr lang="en-US" b="1" i="1" dirty="0"/>
              <a:t>bargaining</a:t>
            </a:r>
            <a:r>
              <a:rPr lang="en-US" dirty="0"/>
              <a:t>.  This approach seeks mutual gains in areas of common interest with a problem solving approach from the parties involved.</a:t>
            </a:r>
          </a:p>
          <a:p>
            <a:endParaRPr lang="en-US" dirty="0"/>
          </a:p>
        </p:txBody>
      </p:sp>
    </p:spTree>
    <p:extLst>
      <p:ext uri="{BB962C8B-B14F-4D97-AF65-F5344CB8AC3E}">
        <p14:creationId xmlns="" xmlns:p14="http://schemas.microsoft.com/office/powerpoint/2010/main" val="4096921010"/>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8839200" cy="1143000"/>
          </a:xfrm>
        </p:spPr>
        <p:txBody>
          <a:bodyPr>
            <a:normAutofit fontScale="90000"/>
          </a:bodyPr>
          <a:lstStyle/>
          <a:p>
            <a:r>
              <a:rPr lang="en-US" sz="4000" b="1" dirty="0"/>
              <a:t>According to Howe (1995), formal negotiations often follow the following stages</a:t>
            </a:r>
            <a:r>
              <a:rPr lang="en-US" sz="4000" b="1" dirty="0" smtClean="0"/>
              <a:t>.</a:t>
            </a:r>
            <a:endParaRPr lang="en-US" b="1" dirty="0"/>
          </a:p>
        </p:txBody>
      </p:sp>
      <p:sp>
        <p:nvSpPr>
          <p:cNvPr id="3" name="Content Placeholder 2"/>
          <p:cNvSpPr>
            <a:spLocks noGrp="1"/>
          </p:cNvSpPr>
          <p:nvPr>
            <p:ph idx="1"/>
          </p:nvPr>
        </p:nvSpPr>
        <p:spPr>
          <a:xfrm>
            <a:off x="457200" y="2240280"/>
            <a:ext cx="8229600" cy="4389120"/>
          </a:xfrm>
        </p:spPr>
        <p:txBody>
          <a:bodyPr>
            <a:normAutofit/>
          </a:bodyPr>
          <a:lstStyle/>
          <a:p>
            <a:pPr marL="0" indent="0">
              <a:buNone/>
            </a:pPr>
            <a:r>
              <a:rPr lang="en-US" b="1" i="1" dirty="0" smtClean="0"/>
              <a:t>1. Preparation</a:t>
            </a:r>
            <a:r>
              <a:rPr lang="en-US" b="1" i="1" dirty="0"/>
              <a:t>:</a:t>
            </a:r>
            <a:endParaRPr lang="en-US" dirty="0"/>
          </a:p>
          <a:p>
            <a:r>
              <a:rPr lang="en-US" i="1" dirty="0"/>
              <a:t>Set objectives</a:t>
            </a:r>
            <a:r>
              <a:rPr lang="en-US" dirty="0"/>
              <a:t>.  These are normally prioritized into three levels.  These are:</a:t>
            </a:r>
          </a:p>
          <a:p>
            <a:pPr>
              <a:buFont typeface="Wingdings" panose="05000000000000000000" pitchFamily="2" charset="2"/>
              <a:buChar char="Ø"/>
            </a:pPr>
            <a:r>
              <a:rPr lang="en-US" dirty="0"/>
              <a:t> </a:t>
            </a:r>
            <a:r>
              <a:rPr lang="en-US" dirty="0" smtClean="0"/>
              <a:t>The </a:t>
            </a:r>
            <a:r>
              <a:rPr lang="en-US" dirty="0"/>
              <a:t>basic minimum requirement that must be </a:t>
            </a:r>
            <a:r>
              <a:rPr lang="en-US" dirty="0" smtClean="0"/>
              <a:t>achieved,</a:t>
            </a:r>
          </a:p>
          <a:p>
            <a:pPr>
              <a:buFont typeface="Wingdings" panose="05000000000000000000" pitchFamily="2" charset="2"/>
              <a:buChar char="Ø"/>
            </a:pPr>
            <a:r>
              <a:rPr lang="en-US" dirty="0" smtClean="0"/>
              <a:t> The </a:t>
            </a:r>
            <a:r>
              <a:rPr lang="en-US" dirty="0"/>
              <a:t>desirable requirements that the negotiator would like to </a:t>
            </a:r>
            <a:r>
              <a:rPr lang="en-US" dirty="0" smtClean="0"/>
              <a:t>achieve,</a:t>
            </a:r>
          </a:p>
          <a:p>
            <a:pPr>
              <a:buFont typeface="Wingdings" panose="05000000000000000000" pitchFamily="2" charset="2"/>
              <a:buChar char="Ø"/>
            </a:pPr>
            <a:r>
              <a:rPr lang="en-US" dirty="0"/>
              <a:t> </a:t>
            </a:r>
            <a:r>
              <a:rPr lang="en-US" dirty="0" smtClean="0"/>
              <a:t>The </a:t>
            </a:r>
            <a:r>
              <a:rPr lang="en-US" dirty="0"/>
              <a:t>optimum requirement or best level of achievement;</a:t>
            </a:r>
          </a:p>
          <a:p>
            <a:endParaRPr lang="en-US" dirty="0"/>
          </a:p>
        </p:txBody>
      </p:sp>
    </p:spTree>
    <p:extLst>
      <p:ext uri="{BB962C8B-B14F-4D97-AF65-F5344CB8AC3E}">
        <p14:creationId xmlns="" xmlns:p14="http://schemas.microsoft.com/office/powerpoint/2010/main" val="529898416"/>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r>
              <a:rPr lang="en-US" i="1" dirty="0"/>
              <a:t>Research the background to the negotiation including the bargaining power of the other party.  Prepare the case to be argued.</a:t>
            </a:r>
            <a:endParaRPr lang="en-US" dirty="0"/>
          </a:p>
          <a:p>
            <a:r>
              <a:rPr lang="en-US" i="1" dirty="0"/>
              <a:t>Select the negotiators who should be good communicators, persuasive, acceptable to the other party, and authoritative</a:t>
            </a:r>
            <a:r>
              <a:rPr lang="en-US" dirty="0"/>
              <a:t>.</a:t>
            </a:r>
          </a:p>
          <a:p>
            <a:endParaRPr lang="en-US" dirty="0"/>
          </a:p>
        </p:txBody>
      </p:sp>
    </p:spTree>
    <p:extLst>
      <p:ext uri="{BB962C8B-B14F-4D97-AF65-F5344CB8AC3E}">
        <p14:creationId xmlns="" xmlns:p14="http://schemas.microsoft.com/office/powerpoint/2010/main" val="3917068078"/>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533400" y="1295400"/>
            <a:ext cx="8229600" cy="5181600"/>
          </a:xfrm>
        </p:spPr>
        <p:txBody>
          <a:bodyPr>
            <a:normAutofit/>
          </a:bodyPr>
          <a:lstStyle/>
          <a:p>
            <a:pPr marL="0" indent="0">
              <a:buNone/>
            </a:pPr>
            <a:r>
              <a:rPr lang="en-US" b="1" i="1" dirty="0" smtClean="0"/>
              <a:t>2. Negotiation</a:t>
            </a:r>
            <a:endParaRPr lang="en-US" dirty="0"/>
          </a:p>
          <a:p>
            <a:r>
              <a:rPr lang="en-US" dirty="0" smtClean="0"/>
              <a:t>Exchange </a:t>
            </a:r>
            <a:r>
              <a:rPr lang="en-US" dirty="0"/>
              <a:t>information;</a:t>
            </a:r>
          </a:p>
          <a:p>
            <a:r>
              <a:rPr lang="en-US" dirty="0" smtClean="0"/>
              <a:t>Listen </a:t>
            </a:r>
            <a:r>
              <a:rPr lang="en-US" dirty="0"/>
              <a:t>to the other party's position;</a:t>
            </a:r>
          </a:p>
          <a:p>
            <a:r>
              <a:rPr lang="en-US" dirty="0" smtClean="0"/>
              <a:t>Signal </a:t>
            </a:r>
            <a:r>
              <a:rPr lang="en-US" dirty="0"/>
              <a:t>likely compromise points</a:t>
            </a:r>
          </a:p>
          <a:p>
            <a:r>
              <a:rPr lang="en-US" dirty="0" smtClean="0"/>
              <a:t>Propose </a:t>
            </a:r>
            <a:r>
              <a:rPr lang="en-US" dirty="0"/>
              <a:t>ways forward</a:t>
            </a:r>
            <a:r>
              <a:rPr lang="en-US" dirty="0" smtClean="0"/>
              <a:t>.</a:t>
            </a:r>
            <a:endParaRPr lang="en-US" dirty="0"/>
          </a:p>
          <a:p>
            <a:pPr marL="0" indent="0">
              <a:buNone/>
            </a:pPr>
            <a:r>
              <a:rPr lang="en-US" b="1" i="1" dirty="0" smtClean="0"/>
              <a:t>3. Closing</a:t>
            </a:r>
            <a:endParaRPr lang="en-US" dirty="0"/>
          </a:p>
          <a:p>
            <a:r>
              <a:rPr lang="en-US" dirty="0" smtClean="0"/>
              <a:t>Summarize </a:t>
            </a:r>
            <a:r>
              <a:rPr lang="en-US" dirty="0"/>
              <a:t>positions;</a:t>
            </a:r>
          </a:p>
          <a:p>
            <a:r>
              <a:rPr lang="en-US" dirty="0" smtClean="0"/>
              <a:t>Propose </a:t>
            </a:r>
            <a:r>
              <a:rPr lang="en-US" dirty="0"/>
              <a:t>a final offer, which meets the needs of both parties;</a:t>
            </a:r>
          </a:p>
          <a:p>
            <a:r>
              <a:rPr lang="en-US" dirty="0" smtClean="0"/>
              <a:t>Reach </a:t>
            </a:r>
            <a:r>
              <a:rPr lang="en-US" dirty="0"/>
              <a:t>agreement.</a:t>
            </a:r>
          </a:p>
          <a:p>
            <a:endParaRPr lang="en-US" dirty="0"/>
          </a:p>
        </p:txBody>
      </p:sp>
    </p:spTree>
    <p:extLst>
      <p:ext uri="{BB962C8B-B14F-4D97-AF65-F5344CB8AC3E}">
        <p14:creationId xmlns="" xmlns:p14="http://schemas.microsoft.com/office/powerpoint/2010/main" val="3134780907"/>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457200" indent="-457200">
              <a:buFont typeface="Wingdings" panose="05000000000000000000" pitchFamily="2" charset="2"/>
              <a:buChar char="q"/>
            </a:pPr>
            <a:r>
              <a:rPr lang="en-US" sz="2800" dirty="0" smtClean="0"/>
              <a:t>Although the aim of collective bargaining is to reach a common agreement, sometimes there may be disputes that need resolution. </a:t>
            </a:r>
            <a:endParaRPr lang="en-US" sz="2800" dirty="0"/>
          </a:p>
        </p:txBody>
      </p:sp>
      <p:sp>
        <p:nvSpPr>
          <p:cNvPr id="3" name="Content Placeholder 2"/>
          <p:cNvSpPr>
            <a:spLocks noGrp="1"/>
          </p:cNvSpPr>
          <p:nvPr>
            <p:ph idx="1"/>
          </p:nvPr>
        </p:nvSpPr>
        <p:spPr>
          <a:xfrm>
            <a:off x="152400" y="1935480"/>
            <a:ext cx="8839200" cy="4770120"/>
          </a:xfrm>
        </p:spPr>
        <p:txBody>
          <a:bodyPr>
            <a:normAutofit/>
          </a:bodyPr>
          <a:lstStyle/>
          <a:p>
            <a:pPr>
              <a:buFont typeface="Wingdings" panose="05000000000000000000" pitchFamily="2" charset="2"/>
              <a:buChar char="q"/>
            </a:pPr>
            <a:r>
              <a:rPr lang="en-US" dirty="0" smtClean="0"/>
              <a:t> Various </a:t>
            </a:r>
            <a:r>
              <a:rPr lang="en-US" dirty="0"/>
              <a:t>methods can be used to resolve disputes.  These are conciliation, mediation or arbitration.</a:t>
            </a:r>
          </a:p>
          <a:p>
            <a:r>
              <a:rPr lang="en-US" i="1" dirty="0"/>
              <a:t>Conciliation</a:t>
            </a:r>
            <a:r>
              <a:rPr lang="en-US" b="1" i="1" dirty="0"/>
              <a:t> </a:t>
            </a:r>
            <a:r>
              <a:rPr lang="en-US" dirty="0"/>
              <a:t>- a means where by a neutral third party acts as a go-between to settle the disputes.</a:t>
            </a:r>
          </a:p>
          <a:p>
            <a:r>
              <a:rPr lang="en-US" i="1" dirty="0"/>
              <a:t>Mediation</a:t>
            </a:r>
            <a:r>
              <a:rPr lang="en-US" dirty="0"/>
              <a:t> - a means where by a third party propose recommendations which enable the two parties to resolve the disagreement.</a:t>
            </a:r>
          </a:p>
          <a:p>
            <a:r>
              <a:rPr lang="en-US" i="1" dirty="0"/>
              <a:t>Arbitration</a:t>
            </a:r>
            <a:r>
              <a:rPr lang="en-US" dirty="0"/>
              <a:t> - the submission of a dispute to a neutral third party.  Both sides of the issue are heard by an arbitrator who acts as judge and jury.  After weighing the facts, the arbitrator renders a decision (</a:t>
            </a:r>
            <a:r>
              <a:rPr lang="en-US" dirty="0" err="1"/>
              <a:t>Werther</a:t>
            </a:r>
            <a:r>
              <a:rPr lang="en-US" dirty="0"/>
              <a:t> &amp; Davis, 1996).</a:t>
            </a:r>
          </a:p>
          <a:p>
            <a:endParaRPr lang="en-US" dirty="0"/>
          </a:p>
        </p:txBody>
      </p:sp>
    </p:spTree>
    <p:extLst>
      <p:ext uri="{BB962C8B-B14F-4D97-AF65-F5344CB8AC3E}">
        <p14:creationId xmlns="" xmlns:p14="http://schemas.microsoft.com/office/powerpoint/2010/main" val="3696509401"/>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b="1" i="1" dirty="0" smtClean="0"/>
              <a:t>Counseling</a:t>
            </a:r>
            <a:endParaRPr lang="en-US" dirty="0"/>
          </a:p>
        </p:txBody>
      </p:sp>
      <p:sp>
        <p:nvSpPr>
          <p:cNvPr id="3" name="Content Placeholder 2"/>
          <p:cNvSpPr>
            <a:spLocks noGrp="1"/>
          </p:cNvSpPr>
          <p:nvPr>
            <p:ph idx="1"/>
          </p:nvPr>
        </p:nvSpPr>
        <p:spPr>
          <a:xfrm>
            <a:off x="152400" y="1524000"/>
            <a:ext cx="8763000" cy="5181600"/>
          </a:xfrm>
        </p:spPr>
        <p:txBody>
          <a:bodyPr>
            <a:normAutofit/>
          </a:bodyPr>
          <a:lstStyle/>
          <a:p>
            <a:r>
              <a:rPr lang="en-US" dirty="0" smtClean="0"/>
              <a:t>Many </a:t>
            </a:r>
            <a:r>
              <a:rPr lang="en-US" dirty="0"/>
              <a:t>organizations provide a number of services to their employees.  </a:t>
            </a:r>
            <a:endParaRPr lang="en-US" dirty="0" smtClean="0"/>
          </a:p>
          <a:p>
            <a:r>
              <a:rPr lang="en-US" dirty="0" smtClean="0"/>
              <a:t>Thus</a:t>
            </a:r>
            <a:r>
              <a:rPr lang="en-US" dirty="0"/>
              <a:t>, counseling is one of the many services organizations offer to employees.  </a:t>
            </a:r>
            <a:endParaRPr lang="en-US" dirty="0" smtClean="0"/>
          </a:p>
          <a:p>
            <a:r>
              <a:rPr lang="en-US" i="1" dirty="0" smtClean="0"/>
              <a:t>Counseling</a:t>
            </a:r>
            <a:r>
              <a:rPr lang="en-US" dirty="0" smtClean="0"/>
              <a:t> </a:t>
            </a:r>
            <a:r>
              <a:rPr lang="en-US" dirty="0"/>
              <a:t>is a discussion of a problem with an employee that is intended to help the worker resolve or cope with the problem (</a:t>
            </a:r>
            <a:r>
              <a:rPr lang="en-US" dirty="0" err="1"/>
              <a:t>Werther</a:t>
            </a:r>
            <a:r>
              <a:rPr lang="en-US" dirty="0"/>
              <a:t> &amp; Davis, 1996).  </a:t>
            </a:r>
            <a:endParaRPr lang="en-US" dirty="0" smtClean="0"/>
          </a:p>
          <a:p>
            <a:r>
              <a:rPr lang="en-US" dirty="0" smtClean="0"/>
              <a:t>Family </a:t>
            </a:r>
            <a:r>
              <a:rPr lang="en-US" dirty="0"/>
              <a:t>troubles, stress, financial and other personal problems are likely to affect employee's performance.  </a:t>
            </a:r>
            <a:endParaRPr lang="en-US" dirty="0" smtClean="0"/>
          </a:p>
          <a:p>
            <a:r>
              <a:rPr lang="en-US" dirty="0" smtClean="0"/>
              <a:t>In </a:t>
            </a:r>
            <a:r>
              <a:rPr lang="en-US" dirty="0"/>
              <a:t>such situations, it is the responsibility of the management to arrange counseling services to help them do their jobs in a better way.</a:t>
            </a:r>
          </a:p>
          <a:p>
            <a:endParaRPr lang="en-US" dirty="0"/>
          </a:p>
        </p:txBody>
      </p:sp>
    </p:spTree>
    <p:extLst>
      <p:ext uri="{BB962C8B-B14F-4D97-AF65-F5344CB8AC3E}">
        <p14:creationId xmlns="" xmlns:p14="http://schemas.microsoft.com/office/powerpoint/2010/main" val="650145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bwMode="auto">
          <a:xfrm>
            <a:off x="6781800" y="6172200"/>
            <a:ext cx="2133600" cy="457200"/>
          </a:xfrm>
          <a:prstGeom prst="rect">
            <a:avLst/>
          </a:prstGeom>
          <a:noFill/>
          <a:ln w="9525">
            <a:noFill/>
            <a:miter lim="800000"/>
            <a:headEnd/>
            <a:tailEnd/>
          </a:ln>
          <a:effectLst/>
        </p:spPr>
        <p:txBody>
          <a:bodyPr anchor="b"/>
          <a:lstStyle/>
          <a:p>
            <a:pPr algn="r">
              <a:defRPr/>
            </a:pPr>
            <a:fld id="{24BF9323-1AE6-4DCE-9C33-7FCB7D62A99A}" type="slidenum">
              <a:rPr lang="en-US" sz="1200">
                <a:effectLst>
                  <a:outerShdw blurRad="38100" dist="38100" dir="2700000" algn="tl">
                    <a:srgbClr val="000000"/>
                  </a:outerShdw>
                </a:effectLst>
                <a:cs typeface="Arial" pitchFamily="34" charset="0"/>
              </a:rPr>
              <a:pPr algn="r">
                <a:defRPr/>
              </a:pPr>
              <a:t>3</a:t>
            </a:fld>
            <a:endParaRPr lang="en-US" sz="1200">
              <a:effectLst>
                <a:outerShdw blurRad="38100" dist="38100" dir="2700000" algn="tl">
                  <a:srgbClr val="000000"/>
                </a:outerShdw>
              </a:effectLst>
              <a:cs typeface="Arial" pitchFamily="34" charset="0"/>
            </a:endParaRPr>
          </a:p>
        </p:txBody>
      </p:sp>
      <p:graphicFrame>
        <p:nvGraphicFramePr>
          <p:cNvPr id="9" name="Group 99"/>
          <p:cNvGraphicFramePr>
            <a:graphicFrameLocks noGrp="1"/>
          </p:cNvGraphicFramePr>
          <p:nvPr>
            <p:extLst>
              <p:ext uri="{D42A27DB-BD31-4B8C-83A1-F6EECF244321}">
                <p14:modId xmlns="" xmlns:p14="http://schemas.microsoft.com/office/powerpoint/2010/main" val="1749666059"/>
              </p:ext>
            </p:extLst>
          </p:nvPr>
        </p:nvGraphicFramePr>
        <p:xfrm>
          <a:off x="304800" y="2743200"/>
          <a:ext cx="8534400" cy="701040"/>
        </p:xfrm>
        <a:graphic>
          <a:graphicData uri="http://schemas.openxmlformats.org/drawingml/2006/table">
            <a:tbl>
              <a:tblPr/>
              <a:tblGrid>
                <a:gridCol w="2133600"/>
                <a:gridCol w="6400800"/>
              </a:tblGrid>
              <a:tr h="609600">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sz="2400" b="1" i="0" u="none" strike="noStrike" kern="1200" cap="none" normalizeH="0" baseline="0" dirty="0" smtClean="0">
                          <a:ln>
                            <a:noFill/>
                          </a:ln>
                          <a:solidFill>
                            <a:schemeClr val="bg1"/>
                          </a:solidFill>
                          <a:effectLst/>
                          <a:latin typeface="Times New Roman" pitchFamily="18" charset="0"/>
                          <a:ea typeface="+mn-ea"/>
                          <a:cs typeface="+mn-cs"/>
                        </a:rPr>
                        <a:t>Nine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0000"/>
                    </a:solidFill>
                  </a:tcPr>
                </a:tc>
                <a:tc>
                  <a:txBody>
                    <a:bodyPr/>
                    <a:lstStyle/>
                    <a:p>
                      <a:pPr marL="236538" marR="0" lvl="0" indent="-236538" algn="l" defTabSz="914400" rtl="0" eaLnBrk="0" fontAlgn="base" latinLnBrk="0" hangingPunct="0">
                        <a:lnSpc>
                          <a:spcPct val="100000"/>
                        </a:lnSpc>
                        <a:spcBef>
                          <a:spcPct val="0"/>
                        </a:spcBef>
                        <a:spcAft>
                          <a:spcPct val="0"/>
                        </a:spcAft>
                        <a:buClrTx/>
                        <a:buSzTx/>
                        <a:buFont typeface="Arial" pitchFamily="34" charset="0"/>
                        <a:buNone/>
                        <a:tabLst/>
                        <a:defRPr/>
                      </a:pPr>
                      <a:r>
                        <a:rPr lang="en-US" sz="2000" b="1" kern="1200" dirty="0" smtClean="0">
                          <a:solidFill>
                            <a:schemeClr val="bg1"/>
                          </a:solidFill>
                          <a:latin typeface="+mn-lt"/>
                          <a:ea typeface="+mn-ea"/>
                          <a:cs typeface="+mn-cs"/>
                        </a:rPr>
                        <a:t>Diversity Management and Harassment</a:t>
                      </a:r>
                    </a:p>
                    <a:p>
                      <a:pPr marL="236538" marR="0" lvl="0" indent="-236538" algn="l" defTabSz="914400" rtl="0" eaLnBrk="0" fontAlgn="base" latinLnBrk="0" hangingPunct="0">
                        <a:lnSpc>
                          <a:spcPct val="100000"/>
                        </a:lnSpc>
                        <a:spcBef>
                          <a:spcPct val="0"/>
                        </a:spcBef>
                        <a:spcAft>
                          <a:spcPct val="0"/>
                        </a:spcAft>
                        <a:buClrTx/>
                        <a:buSzTx/>
                        <a:buFont typeface="Arial" pitchFamily="34" charset="0"/>
                        <a:buNone/>
                        <a:tabLst/>
                      </a:pPr>
                      <a:endParaRPr lang="en-US" sz="2000" b="1" kern="1200" dirty="0" smtClean="0">
                        <a:solidFill>
                          <a:schemeClr val="bg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bl>
          </a:graphicData>
        </a:graphic>
      </p:graphicFrame>
      <p:graphicFrame>
        <p:nvGraphicFramePr>
          <p:cNvPr id="11" name="Group 99"/>
          <p:cNvGraphicFramePr>
            <a:graphicFrameLocks noGrp="1"/>
          </p:cNvGraphicFramePr>
          <p:nvPr>
            <p:extLst>
              <p:ext uri="{D42A27DB-BD31-4B8C-83A1-F6EECF244321}">
                <p14:modId xmlns="" xmlns:p14="http://schemas.microsoft.com/office/powerpoint/2010/main" val="3040196148"/>
              </p:ext>
            </p:extLst>
          </p:nvPr>
        </p:nvGraphicFramePr>
        <p:xfrm>
          <a:off x="304800" y="3657600"/>
          <a:ext cx="8534400" cy="609600"/>
        </p:xfrm>
        <a:graphic>
          <a:graphicData uri="http://schemas.openxmlformats.org/drawingml/2006/table">
            <a:tbl>
              <a:tblPr/>
              <a:tblGrid>
                <a:gridCol w="2133600"/>
                <a:gridCol w="6400800"/>
              </a:tblGrid>
              <a:tr h="609600">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sz="2400" b="1" i="0" u="none" strike="noStrike" kern="1200" cap="none" normalizeH="0" baseline="0" dirty="0" smtClean="0">
                          <a:ln>
                            <a:noFill/>
                          </a:ln>
                          <a:solidFill>
                            <a:schemeClr val="bg1"/>
                          </a:solidFill>
                          <a:effectLst/>
                          <a:latin typeface="Times New Roman" pitchFamily="18" charset="0"/>
                          <a:ea typeface="+mn-ea"/>
                          <a:cs typeface="+mn-cs"/>
                        </a:rPr>
                        <a:t>Ten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0000"/>
                    </a:solidFill>
                  </a:tcPr>
                </a:tc>
                <a:tc>
                  <a:txBody>
                    <a:bodyPr/>
                    <a:lstStyle/>
                    <a:p>
                      <a:pPr marL="236538" marR="0" lvl="0" indent="-236538" algn="l" defTabSz="914400" rtl="0" eaLnBrk="0" fontAlgn="base" latinLnBrk="0" hangingPunct="0">
                        <a:lnSpc>
                          <a:spcPct val="100000"/>
                        </a:lnSpc>
                        <a:spcBef>
                          <a:spcPct val="0"/>
                        </a:spcBef>
                        <a:spcAft>
                          <a:spcPct val="0"/>
                        </a:spcAft>
                        <a:buClrTx/>
                        <a:buSzTx/>
                        <a:buFont typeface="Arial" pitchFamily="34" charset="0"/>
                        <a:buNone/>
                        <a:tabLst/>
                      </a:pPr>
                      <a:r>
                        <a:rPr lang="en-US" sz="2000" b="1" kern="1200" dirty="0" smtClean="0">
                          <a:solidFill>
                            <a:schemeClr val="bg1"/>
                          </a:solidFill>
                          <a:latin typeface="+mn-lt"/>
                          <a:ea typeface="+mn-ea"/>
                          <a:cs typeface="+mn-cs"/>
                        </a:rPr>
                        <a:t>Work life Balance and Stress Management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bl>
          </a:graphicData>
        </a:graphic>
      </p:graphicFrame>
      <p:graphicFrame>
        <p:nvGraphicFramePr>
          <p:cNvPr id="13" name="Group 99"/>
          <p:cNvGraphicFramePr>
            <a:graphicFrameLocks noGrp="1"/>
          </p:cNvGraphicFramePr>
          <p:nvPr>
            <p:extLst>
              <p:ext uri="{D42A27DB-BD31-4B8C-83A1-F6EECF244321}">
                <p14:modId xmlns="" xmlns:p14="http://schemas.microsoft.com/office/powerpoint/2010/main" val="3040196148"/>
              </p:ext>
            </p:extLst>
          </p:nvPr>
        </p:nvGraphicFramePr>
        <p:xfrm>
          <a:off x="381000" y="4648200"/>
          <a:ext cx="8534400" cy="609600"/>
        </p:xfrm>
        <a:graphic>
          <a:graphicData uri="http://schemas.openxmlformats.org/drawingml/2006/table">
            <a:tbl>
              <a:tblPr/>
              <a:tblGrid>
                <a:gridCol w="2133600"/>
                <a:gridCol w="6400800"/>
              </a:tblGrid>
              <a:tr h="609600">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sz="2400" b="1" i="0" u="none" strike="noStrike" kern="1200" cap="none" normalizeH="0" baseline="0" dirty="0" smtClean="0">
                          <a:ln>
                            <a:noFill/>
                          </a:ln>
                          <a:solidFill>
                            <a:schemeClr val="bg1"/>
                          </a:solidFill>
                          <a:effectLst/>
                          <a:latin typeface="Times New Roman" pitchFamily="18" charset="0"/>
                          <a:ea typeface="+mn-ea"/>
                          <a:cs typeface="+mn-cs"/>
                        </a:rPr>
                        <a:t>Eleven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0000"/>
                    </a:solidFill>
                  </a:tcPr>
                </a:tc>
                <a:tc>
                  <a:txBody>
                    <a:bodyPr/>
                    <a:lstStyle/>
                    <a:p>
                      <a:pPr marL="236538" marR="0" lvl="0" indent="-236538" algn="l" defTabSz="914400" rtl="0" eaLnBrk="0" fontAlgn="base" latinLnBrk="0" hangingPunct="0">
                        <a:lnSpc>
                          <a:spcPct val="100000"/>
                        </a:lnSpc>
                        <a:spcBef>
                          <a:spcPct val="0"/>
                        </a:spcBef>
                        <a:spcAft>
                          <a:spcPct val="0"/>
                        </a:spcAft>
                        <a:buClrTx/>
                        <a:buSzTx/>
                        <a:buFont typeface="Arial" pitchFamily="34" charset="0"/>
                        <a:buNone/>
                        <a:tabLst/>
                      </a:pPr>
                      <a:r>
                        <a:rPr lang="en-US" sz="2000" b="1" kern="1200" dirty="0" smtClean="0">
                          <a:solidFill>
                            <a:schemeClr val="bg1"/>
                          </a:solidFill>
                          <a:latin typeface="+mn-lt"/>
                          <a:ea typeface="+mn-ea"/>
                          <a:cs typeface="+mn-cs"/>
                        </a:rPr>
                        <a:t>Ethics</a:t>
                      </a:r>
                      <a:r>
                        <a:rPr lang="en-US" sz="2000" b="1" kern="1200" baseline="0" dirty="0" smtClean="0">
                          <a:solidFill>
                            <a:schemeClr val="bg1"/>
                          </a:solidFill>
                          <a:latin typeface="+mn-lt"/>
                          <a:ea typeface="+mn-ea"/>
                          <a:cs typeface="+mn-cs"/>
                        </a:rPr>
                        <a:t> and Corporate Social Responsibilities</a:t>
                      </a:r>
                      <a:endParaRPr lang="en-US" sz="2000" b="1" kern="1200" dirty="0" smtClean="0">
                        <a:solidFill>
                          <a:schemeClr val="bg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bl>
          </a:graphicData>
        </a:graphic>
      </p:graphicFrame>
    </p:spTree>
    <p:extLst>
      <p:ext uri="{BB962C8B-B14F-4D97-AF65-F5344CB8AC3E}">
        <p14:creationId xmlns="" xmlns:p14="http://schemas.microsoft.com/office/powerpoint/2010/main" val="1665126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5193579-4AE6-42E6-AE48-CE60DD2E4E2E}" type="slidenum">
              <a:rPr lang="en-US" smtClean="0"/>
              <a:pPr>
                <a:defRPr/>
              </a:pPr>
              <a:t>30</a:t>
            </a:fld>
            <a:endParaRPr lang="en-US" dirty="0"/>
          </a:p>
        </p:txBody>
      </p:sp>
      <p:sp>
        <p:nvSpPr>
          <p:cNvPr id="3" name="Text Box 4"/>
          <p:cNvSpPr txBox="1">
            <a:spLocks noChangeArrowheads="1"/>
          </p:cNvSpPr>
          <p:nvPr/>
        </p:nvSpPr>
        <p:spPr bwMode="auto">
          <a:xfrm>
            <a:off x="236095" y="1065551"/>
            <a:ext cx="8686800" cy="560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34290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2200" b="1" dirty="0"/>
              <a:t>Human resource management the </a:t>
            </a:r>
            <a:r>
              <a:rPr lang="en-US" altLang="en-US" sz="2200" b="1" dirty="0">
                <a:solidFill>
                  <a:srgbClr val="FF0000"/>
                </a:solidFill>
              </a:rPr>
              <a:t>key resource</a:t>
            </a:r>
          </a:p>
          <a:p>
            <a:r>
              <a:rPr lang="en-US" altLang="en-US" sz="2400" dirty="0"/>
              <a:t>  Management in all areas of life </a:t>
            </a:r>
            <a:r>
              <a:rPr lang="en-US" altLang="en-US" sz="2400" dirty="0">
                <a:solidFill>
                  <a:srgbClr val="0070C0"/>
                </a:solidFill>
              </a:rPr>
              <a:t>implies</a:t>
            </a:r>
            <a:r>
              <a:rPr lang="en-US" altLang="en-US" sz="2400" dirty="0"/>
              <a:t> achieving goals with effective and </a:t>
            </a:r>
            <a:r>
              <a:rPr lang="en-US" altLang="en-US" sz="2400" dirty="0">
                <a:solidFill>
                  <a:srgbClr val="FF0000"/>
                </a:solidFill>
              </a:rPr>
              <a:t>efficient use of organizational resources</a:t>
            </a:r>
            <a:r>
              <a:rPr lang="en-US" altLang="en-US" sz="2400" dirty="0"/>
              <a:t>.</a:t>
            </a:r>
          </a:p>
          <a:p>
            <a:pPr>
              <a:buFont typeface="Wingdings" pitchFamily="2" charset="2"/>
              <a:buNone/>
            </a:pPr>
            <a:endParaRPr lang="en-US" altLang="en-US" sz="2400" dirty="0"/>
          </a:p>
          <a:p>
            <a:r>
              <a:rPr lang="en-US" altLang="en-US" sz="2400" dirty="0"/>
              <a:t>  Organizational </a:t>
            </a:r>
            <a:r>
              <a:rPr lang="en-US" altLang="en-US" sz="2400" dirty="0">
                <a:solidFill>
                  <a:srgbClr val="FF0000"/>
                </a:solidFill>
              </a:rPr>
              <a:t>resources</a:t>
            </a:r>
            <a:r>
              <a:rPr lang="en-US" altLang="en-US" sz="2400" dirty="0"/>
              <a:t> can be grouped into </a:t>
            </a:r>
            <a:r>
              <a:rPr lang="en-US" altLang="en-US" sz="2400" dirty="0">
                <a:solidFill>
                  <a:srgbClr val="FF0000"/>
                </a:solidFill>
              </a:rPr>
              <a:t>four</a:t>
            </a:r>
            <a:r>
              <a:rPr lang="en-US" altLang="en-US" sz="2400" dirty="0"/>
              <a:t> major categories:</a:t>
            </a:r>
          </a:p>
          <a:p>
            <a:pPr>
              <a:buFont typeface="Wingdings" pitchFamily="2" charset="2"/>
              <a:buNone/>
            </a:pPr>
            <a:endParaRPr lang="en-US" altLang="en-US" sz="2400" dirty="0"/>
          </a:p>
          <a:p>
            <a:r>
              <a:rPr lang="en-US" altLang="en-US" sz="2400" i="1" dirty="0"/>
              <a:t>	Human resources</a:t>
            </a:r>
            <a:endParaRPr lang="en-US" altLang="en-US" sz="2400" dirty="0"/>
          </a:p>
          <a:p>
            <a:r>
              <a:rPr lang="en-US" altLang="en-US" sz="2400" i="1" dirty="0"/>
              <a:t>	Financial resources</a:t>
            </a:r>
            <a:endParaRPr lang="en-US" altLang="en-US" sz="2400" dirty="0"/>
          </a:p>
          <a:p>
            <a:r>
              <a:rPr lang="en-US" altLang="en-US" sz="2400" i="1" dirty="0"/>
              <a:t>	Physical resources</a:t>
            </a:r>
            <a:endParaRPr lang="en-US" altLang="en-US" sz="2400" dirty="0"/>
          </a:p>
          <a:p>
            <a:r>
              <a:rPr lang="en-US" altLang="en-US" sz="2400" i="1" dirty="0"/>
              <a:t>	Information resources</a:t>
            </a:r>
          </a:p>
          <a:p>
            <a:endParaRPr lang="en-US" altLang="en-US" sz="2400" i="1" dirty="0"/>
          </a:p>
          <a:p>
            <a:pPr>
              <a:buFont typeface="Wingdings" pitchFamily="2" charset="2"/>
              <a:buNone/>
            </a:pPr>
            <a:endParaRPr lang="en-US" altLang="en-US" sz="2400" dirty="0"/>
          </a:p>
        </p:txBody>
      </p:sp>
      <p:sp>
        <p:nvSpPr>
          <p:cNvPr id="13316" name="Text Box 18"/>
          <p:cNvSpPr txBox="1">
            <a:spLocks noChangeArrowheads="1"/>
          </p:cNvSpPr>
          <p:nvPr/>
        </p:nvSpPr>
        <p:spPr bwMode="auto">
          <a:xfrm>
            <a:off x="152400" y="381000"/>
            <a:ext cx="87630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3000" b="1" dirty="0" smtClean="0"/>
              <a:t>3. </a:t>
            </a:r>
            <a:r>
              <a:rPr lang="en-US" altLang="en-US" sz="3000" b="1" dirty="0"/>
              <a:t>HRM: Roles and Importance</a:t>
            </a:r>
          </a:p>
        </p:txBody>
      </p:sp>
      <p:pic>
        <p:nvPicPr>
          <p:cNvPr id="9221" name="Picture 3" descr="Save This as your Homepage"/>
          <p:cNvPicPr>
            <a:picLocks noChangeAspect="1" noChangeArrowheads="1"/>
          </p:cNvPicPr>
          <p:nvPr/>
        </p:nvPicPr>
        <p:blipFill>
          <a:blip r:embed="rId2" r:link="rId3"/>
          <a:srcRect/>
          <a:stretch>
            <a:fillRect/>
          </a:stretch>
        </p:blipFill>
        <p:spPr bwMode="auto">
          <a:xfrm>
            <a:off x="609600" y="381000"/>
            <a:ext cx="533400" cy="5334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2778211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152400" y="1371600"/>
            <a:ext cx="8763000" cy="5257800"/>
          </a:xfrm>
        </p:spPr>
        <p:txBody>
          <a:bodyPr>
            <a:normAutofit/>
          </a:bodyPr>
          <a:lstStyle/>
          <a:p>
            <a:r>
              <a:rPr lang="en-US" dirty="0"/>
              <a:t>Counseling services usually are provided by human resource department because the department is in constant contact with employees.  </a:t>
            </a:r>
            <a:endParaRPr lang="en-US" dirty="0" smtClean="0"/>
          </a:p>
          <a:p>
            <a:r>
              <a:rPr lang="en-US" dirty="0" smtClean="0"/>
              <a:t>All </a:t>
            </a:r>
            <a:r>
              <a:rPr lang="en-US" dirty="0"/>
              <a:t>matters discussed during counseling session are confidential.  </a:t>
            </a:r>
            <a:endParaRPr lang="en-US" dirty="0" smtClean="0"/>
          </a:p>
          <a:p>
            <a:r>
              <a:rPr lang="en-US" dirty="0" smtClean="0"/>
              <a:t>The </a:t>
            </a:r>
            <a:r>
              <a:rPr lang="en-US" dirty="0"/>
              <a:t>counselor is responsible to follow whether the employee avail the counseling </a:t>
            </a:r>
            <a:r>
              <a:rPr lang="en-US" dirty="0" err="1"/>
              <a:t>programmes</a:t>
            </a:r>
            <a:r>
              <a:rPr lang="en-US" dirty="0"/>
              <a:t> to solve the problem encountered.  </a:t>
            </a:r>
            <a:endParaRPr lang="en-US" dirty="0" smtClean="0"/>
          </a:p>
          <a:p>
            <a:r>
              <a:rPr lang="en-US" dirty="0" smtClean="0"/>
              <a:t>When </a:t>
            </a:r>
            <a:r>
              <a:rPr lang="en-US" dirty="0"/>
              <a:t>counseling an employee does not resolve performance-related issues, discipline may be the next step (</a:t>
            </a:r>
            <a:r>
              <a:rPr lang="en-US" dirty="0" err="1"/>
              <a:t>Werther</a:t>
            </a:r>
            <a:r>
              <a:rPr lang="en-US" dirty="0"/>
              <a:t> &amp; Davis, 1996).</a:t>
            </a:r>
          </a:p>
          <a:p>
            <a:endParaRPr lang="en-US" dirty="0"/>
          </a:p>
        </p:txBody>
      </p:sp>
    </p:spTree>
    <p:extLst>
      <p:ext uri="{BB962C8B-B14F-4D97-AF65-F5344CB8AC3E}">
        <p14:creationId xmlns="" xmlns:p14="http://schemas.microsoft.com/office/powerpoint/2010/main" val="2048237085"/>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altLang="en-US" sz="4000" b="1" dirty="0"/>
              <a:t>Disciplining Employees </a:t>
            </a:r>
            <a:endParaRPr lang="en-US" dirty="0"/>
          </a:p>
        </p:txBody>
      </p:sp>
      <p:sp>
        <p:nvSpPr>
          <p:cNvPr id="3" name="Content Placeholder 2"/>
          <p:cNvSpPr>
            <a:spLocks noGrp="1"/>
          </p:cNvSpPr>
          <p:nvPr>
            <p:ph idx="1"/>
          </p:nvPr>
        </p:nvSpPr>
        <p:spPr>
          <a:xfrm>
            <a:off x="152400" y="1447800"/>
            <a:ext cx="8763000" cy="5257800"/>
          </a:xfrm>
        </p:spPr>
        <p:txBody>
          <a:bodyPr>
            <a:normAutofit/>
          </a:bodyPr>
          <a:lstStyle/>
          <a:p>
            <a:r>
              <a:rPr lang="en-US" dirty="0" smtClean="0"/>
              <a:t>The </a:t>
            </a:r>
            <a:r>
              <a:rPr lang="en-US" dirty="0"/>
              <a:t>organizational </a:t>
            </a:r>
            <a:r>
              <a:rPr lang="en-US" b="1" i="1" dirty="0"/>
              <a:t>rules</a:t>
            </a:r>
            <a:r>
              <a:rPr lang="en-US" dirty="0"/>
              <a:t> and </a:t>
            </a:r>
            <a:r>
              <a:rPr lang="en-US" b="1" i="1" dirty="0"/>
              <a:t>regulations</a:t>
            </a:r>
            <a:r>
              <a:rPr lang="en-US" dirty="0"/>
              <a:t> are intended to direct and control the effective functions of employees.  </a:t>
            </a:r>
            <a:endParaRPr lang="en-US" dirty="0" smtClean="0"/>
          </a:p>
          <a:p>
            <a:r>
              <a:rPr lang="en-US" dirty="0" smtClean="0"/>
              <a:t>Thus</a:t>
            </a:r>
            <a:r>
              <a:rPr lang="en-US" dirty="0"/>
              <a:t>, to ensure compliance with organizational standards rules and regulations must be communicated to all employees.  </a:t>
            </a:r>
            <a:endParaRPr lang="en-US" dirty="0" smtClean="0"/>
          </a:p>
          <a:p>
            <a:r>
              <a:rPr lang="en-US" dirty="0" smtClean="0"/>
              <a:t>This </a:t>
            </a:r>
            <a:r>
              <a:rPr lang="en-US" dirty="0"/>
              <a:t>will enable employees to maintain desired discipline in the workplace.  </a:t>
            </a:r>
            <a:endParaRPr lang="en-US" dirty="0" smtClean="0"/>
          </a:p>
          <a:p>
            <a:r>
              <a:rPr lang="en-US" b="1" i="1" dirty="0" smtClean="0"/>
              <a:t>Discipline</a:t>
            </a:r>
            <a:r>
              <a:rPr lang="en-US" b="1" i="1" dirty="0"/>
              <a:t>,</a:t>
            </a:r>
            <a:r>
              <a:rPr lang="en-US" dirty="0"/>
              <a:t> according to </a:t>
            </a:r>
            <a:r>
              <a:rPr lang="en-US" dirty="0" err="1"/>
              <a:t>Mondy</a:t>
            </a:r>
            <a:r>
              <a:rPr lang="en-US" dirty="0"/>
              <a:t> and Noe (1990), is the state of employee self-control and orderly conduct and indicates the extent of genuine teamwork within an organization.</a:t>
            </a:r>
          </a:p>
        </p:txBody>
      </p:sp>
    </p:spTree>
    <p:extLst>
      <p:ext uri="{BB962C8B-B14F-4D97-AF65-F5344CB8AC3E}">
        <p14:creationId xmlns="" xmlns:p14="http://schemas.microsoft.com/office/powerpoint/2010/main" val="3891669684"/>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pPr algn="just"/>
            <a:r>
              <a:rPr lang="en-US" altLang="en-US" dirty="0"/>
              <a:t>Employee discipline is a tool that managers rely on to communicate to employees that </a:t>
            </a:r>
            <a:r>
              <a:rPr lang="en-US" altLang="en-US" dirty="0">
                <a:solidFill>
                  <a:srgbClr val="00B0F0"/>
                </a:solidFill>
              </a:rPr>
              <a:t>they need to change a behavior</a:t>
            </a:r>
            <a:r>
              <a:rPr lang="en-US" altLang="en-US" dirty="0"/>
              <a:t>. </a:t>
            </a:r>
          </a:p>
          <a:p>
            <a:pPr algn="just"/>
            <a:r>
              <a:rPr lang="en-US" altLang="en-US" dirty="0">
                <a:solidFill>
                  <a:srgbClr val="00B0F0"/>
                </a:solidFill>
              </a:rPr>
              <a:t>For example</a:t>
            </a:r>
            <a:r>
              <a:rPr lang="en-US" altLang="en-US" dirty="0"/>
              <a:t>, some employees are habitually late to work, ignore safety procedures, neglect the details required for their job, act rude to customers, or engage in unprofessional conduct with coworkers</a:t>
            </a:r>
          </a:p>
          <a:p>
            <a:endParaRPr lang="en-US" dirty="0"/>
          </a:p>
        </p:txBody>
      </p:sp>
    </p:spTree>
    <p:extLst>
      <p:ext uri="{BB962C8B-B14F-4D97-AF65-F5344CB8AC3E}">
        <p14:creationId xmlns="" xmlns:p14="http://schemas.microsoft.com/office/powerpoint/2010/main" val="4053783225"/>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04088"/>
            <a:ext cx="8229600" cy="591312"/>
          </a:xfrm>
        </p:spPr>
        <p:txBody>
          <a:bodyPr>
            <a:normAutofit fontScale="90000"/>
          </a:bodyPr>
          <a:lstStyle/>
          <a:p>
            <a:r>
              <a:rPr lang="en-US" altLang="en-US" sz="3600" b="1" dirty="0" smtClean="0"/>
              <a:t>Categories of Employee Misconduct</a:t>
            </a:r>
          </a:p>
        </p:txBody>
      </p:sp>
      <p:graphicFrame>
        <p:nvGraphicFramePr>
          <p:cNvPr id="2" name="Content Placeholder 1"/>
          <p:cNvGraphicFramePr>
            <a:graphicFrameLocks noGrp="1"/>
          </p:cNvGraphicFramePr>
          <p:nvPr>
            <p:ph idx="1"/>
            <p:extLst>
              <p:ext uri="{D42A27DB-BD31-4B8C-83A1-F6EECF244321}">
                <p14:modId xmlns="" xmlns:p14="http://schemas.microsoft.com/office/powerpoint/2010/main" val="4028904240"/>
              </p:ext>
            </p:extLst>
          </p:nvPr>
        </p:nvGraphicFramePr>
        <p:xfrm>
          <a:off x="304800" y="1597025"/>
          <a:ext cx="8650288" cy="4425949"/>
        </p:xfrm>
        <a:graphic>
          <a:graphicData uri="http://schemas.openxmlformats.org/drawingml/2006/table">
            <a:tbl>
              <a:tblPr firstRow="1" bandRow="1">
                <a:tableStyleId>{073A0DAA-6AF3-43AB-8588-CEC1D06C72B9}</a:tableStyleId>
              </a:tblPr>
              <a:tblGrid>
                <a:gridCol w="4325144"/>
                <a:gridCol w="4325144"/>
              </a:tblGrid>
              <a:tr h="647699">
                <a:tc>
                  <a:txBody>
                    <a:bodyPr/>
                    <a:lstStyle/>
                    <a:p>
                      <a:pPr marL="0" marR="0" algn="ctr">
                        <a:lnSpc>
                          <a:spcPct val="150000"/>
                        </a:lnSpc>
                        <a:spcBef>
                          <a:spcPts val="0"/>
                        </a:spcBef>
                        <a:spcAft>
                          <a:spcPts val="1000"/>
                        </a:spcAft>
                      </a:pPr>
                      <a:r>
                        <a:rPr lang="en-US" sz="2400" dirty="0">
                          <a:effectLst/>
                        </a:rPr>
                        <a:t>Minor Violations</a:t>
                      </a:r>
                      <a:endParaRPr lang="en-US" sz="2400" b="1" dirty="0">
                        <a:solidFill>
                          <a:srgbClr val="0070C0"/>
                        </a:solidFill>
                        <a:effectLst/>
                        <a:latin typeface="Calibri"/>
                        <a:ea typeface="Times New Roman"/>
                        <a:cs typeface="Times New Roman"/>
                      </a:endParaRPr>
                    </a:p>
                  </a:txBody>
                  <a:tcPr marL="68578" marR="68578" marT="0" marB="0"/>
                </a:tc>
                <a:tc>
                  <a:txBody>
                    <a:bodyPr/>
                    <a:lstStyle/>
                    <a:p>
                      <a:pPr marL="0" marR="0" algn="ctr">
                        <a:lnSpc>
                          <a:spcPct val="150000"/>
                        </a:lnSpc>
                        <a:spcBef>
                          <a:spcPts val="0"/>
                        </a:spcBef>
                        <a:spcAft>
                          <a:spcPts val="1000"/>
                        </a:spcAft>
                      </a:pPr>
                      <a:r>
                        <a:rPr lang="en-US" sz="2400" dirty="0">
                          <a:effectLst/>
                        </a:rPr>
                        <a:t>Serious Violations</a:t>
                      </a:r>
                      <a:endParaRPr lang="en-US" sz="2400" b="1" dirty="0">
                        <a:solidFill>
                          <a:srgbClr val="0070C0"/>
                        </a:solidFill>
                        <a:effectLst/>
                        <a:latin typeface="Calibri"/>
                        <a:ea typeface="Times New Roman"/>
                        <a:cs typeface="Times New Roman"/>
                      </a:endParaRPr>
                    </a:p>
                  </a:txBody>
                  <a:tcPr marL="68578" marR="68578" marT="0" marB="0"/>
                </a:tc>
              </a:tr>
              <a:tr h="755650">
                <a:tc>
                  <a:txBody>
                    <a:bodyPr/>
                    <a:lstStyle/>
                    <a:p>
                      <a:pPr lvl="0"/>
                      <a:r>
                        <a:rPr lang="en-US" sz="1800" b="1" kern="1200" dirty="0" smtClean="0">
                          <a:effectLst/>
                        </a:rPr>
                        <a:t>Absenteeism, Dress code violation </a:t>
                      </a:r>
                    </a:p>
                    <a:p>
                      <a:pPr lvl="0"/>
                      <a:r>
                        <a:rPr lang="en-US" sz="1800" b="1" kern="1200" dirty="0" smtClean="0">
                          <a:effectLst/>
                        </a:rPr>
                        <a:t> </a:t>
                      </a:r>
                      <a:endParaRPr lang="en-US" sz="1800" b="1" kern="1200" dirty="0" smtClean="0">
                        <a:solidFill>
                          <a:schemeClr val="dk1"/>
                        </a:solidFill>
                        <a:effectLst/>
                        <a:latin typeface="+mn-lt"/>
                        <a:ea typeface="+mn-ea"/>
                        <a:cs typeface="+mn-cs"/>
                      </a:endParaRPr>
                    </a:p>
                  </a:txBody>
                  <a:tcPr marL="91437" marR="91437" marT="45711" marB="45711"/>
                </a:tc>
                <a:tc>
                  <a:txBody>
                    <a:bodyPr/>
                    <a:lstStyle/>
                    <a:p>
                      <a:pPr lvl="0"/>
                      <a:r>
                        <a:rPr lang="en-US" sz="1800" b="1" kern="1200" dirty="0" smtClean="0">
                          <a:effectLst/>
                        </a:rPr>
                        <a:t>Drug use at work</a:t>
                      </a:r>
                      <a:endParaRPr lang="en-US" sz="1800" b="1" kern="1200" dirty="0" smtClean="0">
                        <a:solidFill>
                          <a:schemeClr val="dk1"/>
                        </a:solidFill>
                        <a:effectLst/>
                        <a:latin typeface="+mn-lt"/>
                        <a:ea typeface="+mn-ea"/>
                        <a:cs typeface="+mn-cs"/>
                      </a:endParaRPr>
                    </a:p>
                  </a:txBody>
                  <a:tcPr marL="91437" marR="91437" marT="45711" marB="45711"/>
                </a:tc>
              </a:tr>
              <a:tr h="755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effectLst/>
                        </a:rPr>
                        <a:t>Smoking rule violation</a:t>
                      </a:r>
                      <a:endParaRPr lang="en-US" sz="1800" b="1" dirty="0"/>
                    </a:p>
                  </a:txBody>
                  <a:tcPr marL="91437" marR="91437" marT="45711" marB="4571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effectLst/>
                        </a:rPr>
                        <a:t>Theft</a:t>
                      </a:r>
                    </a:p>
                    <a:p>
                      <a:endParaRPr lang="en-US" sz="1800" b="1" dirty="0"/>
                    </a:p>
                  </a:txBody>
                  <a:tcPr marL="91437" marR="91437" marT="45711" marB="45711"/>
                </a:tc>
              </a:tr>
              <a:tr h="7556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effectLst/>
                        </a:rPr>
                        <a:t>Safety rule violation </a:t>
                      </a:r>
                    </a:p>
                    <a:p>
                      <a:endParaRPr lang="en-US" sz="1800" b="1" dirty="0"/>
                    </a:p>
                  </a:txBody>
                  <a:tcPr marL="91437" marR="91437" marT="45711" marB="4571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effectLst/>
                        </a:rPr>
                        <a:t>Dishonesty</a:t>
                      </a:r>
                    </a:p>
                    <a:p>
                      <a:endParaRPr lang="en-US" sz="1800" b="1" dirty="0"/>
                    </a:p>
                  </a:txBody>
                  <a:tcPr marL="91437" marR="91437" marT="45711" marB="45711"/>
                </a:tc>
              </a:tr>
              <a:tr h="755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effectLst/>
                        </a:rPr>
                        <a:t>Horseplay, Tardiness/unpunctuality  </a:t>
                      </a:r>
                      <a:endParaRPr lang="en-US" sz="1800" b="1" dirty="0" smtClean="0"/>
                    </a:p>
                    <a:p>
                      <a:endParaRPr lang="en-US" sz="1800" b="1" dirty="0"/>
                    </a:p>
                  </a:txBody>
                  <a:tcPr marL="91437" marR="91437" marT="45711" marB="4571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effectLst/>
                        </a:rPr>
                        <a:t>Physical assault upon a supervisor</a:t>
                      </a:r>
                    </a:p>
                    <a:p>
                      <a:endParaRPr lang="en-US" sz="1800" b="1" dirty="0"/>
                    </a:p>
                  </a:txBody>
                  <a:tcPr marL="91437" marR="91437" marT="45711" marB="45711"/>
                </a:tc>
              </a:tr>
              <a:tr h="7556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effectLst/>
                        </a:rPr>
                        <a:t>Sleeping on the job </a:t>
                      </a:r>
                    </a:p>
                    <a:p>
                      <a:endParaRPr lang="en-US" sz="1800" b="1" dirty="0"/>
                    </a:p>
                  </a:txBody>
                  <a:tcPr marL="91437" marR="91437"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effectLst/>
                        </a:rPr>
                        <a:t>Sabotage of company operations</a:t>
                      </a:r>
                      <a:endParaRPr lang="en-US" sz="1800" b="1" dirty="0" smtClean="0"/>
                    </a:p>
                    <a:p>
                      <a:endParaRPr lang="en-US" sz="1800" b="1" dirty="0"/>
                    </a:p>
                  </a:txBody>
                  <a:tcPr marL="91437" marR="91437" marT="45711" marB="45711"/>
                </a:tc>
              </a:tr>
            </a:tbl>
          </a:graphicData>
        </a:graphic>
      </p:graphicFrame>
      <p:sp>
        <p:nvSpPr>
          <p:cNvPr id="12316"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C20CD5-37D8-49BE-81DA-4324E4556EA4}" type="slidenum">
              <a:rPr lang="en-US" altLang="en-US" smtClean="0"/>
              <a:pPr eaLnBrk="1" hangingPunct="1"/>
              <a:t>303</a:t>
            </a:fld>
            <a:endParaRPr lang="en-US" altLang="en-US" smtClean="0"/>
          </a:p>
        </p:txBody>
      </p:sp>
    </p:spTree>
    <p:extLst>
      <p:ext uri="{BB962C8B-B14F-4D97-AF65-F5344CB8AC3E}">
        <p14:creationId xmlns="" xmlns:p14="http://schemas.microsoft.com/office/powerpoint/2010/main" val="3079807107"/>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normAutofit lnSpcReduction="10000"/>
          </a:bodyPr>
          <a:lstStyle/>
          <a:p>
            <a:r>
              <a:rPr lang="en-US" dirty="0" err="1"/>
              <a:t>Werther</a:t>
            </a:r>
            <a:r>
              <a:rPr lang="en-US" dirty="0"/>
              <a:t> and Davis (1996) suggest two ways to handle disciplinary cases in an organization.  These are:</a:t>
            </a:r>
          </a:p>
          <a:p>
            <a:pPr>
              <a:buFont typeface="Wingdings" panose="05000000000000000000" pitchFamily="2" charset="2"/>
              <a:buChar char="v"/>
            </a:pPr>
            <a:r>
              <a:rPr lang="en-US" b="1" i="1" dirty="0" smtClean="0"/>
              <a:t>  Preventive </a:t>
            </a:r>
            <a:r>
              <a:rPr lang="en-US" b="1" i="1" dirty="0"/>
              <a:t>discipline </a:t>
            </a:r>
            <a:r>
              <a:rPr lang="en-US" dirty="0"/>
              <a:t>is an action taken to encourage employees to follow standards and rules so that infractions are prevented.  Its basic objective is to encourage self-discipline.</a:t>
            </a:r>
          </a:p>
          <a:p>
            <a:pPr>
              <a:buFont typeface="Wingdings" panose="05000000000000000000" pitchFamily="2" charset="2"/>
              <a:buChar char="v"/>
            </a:pPr>
            <a:r>
              <a:rPr lang="en-US" b="1" i="1" dirty="0" smtClean="0"/>
              <a:t>  Corrective </a:t>
            </a:r>
            <a:r>
              <a:rPr lang="en-US" b="1" i="1" dirty="0"/>
              <a:t>discipline </a:t>
            </a:r>
            <a:r>
              <a:rPr lang="en-US" dirty="0"/>
              <a:t>is an action that follows a rule infraction.  It seeks discourage further infractions and ensure future compliance with standards and rules.  The corrective or disciplinary action is a penalty, such as warning or suspension without pay.</a:t>
            </a:r>
          </a:p>
        </p:txBody>
      </p:sp>
    </p:spTree>
    <p:extLst>
      <p:ext uri="{BB962C8B-B14F-4D97-AF65-F5344CB8AC3E}">
        <p14:creationId xmlns="" xmlns:p14="http://schemas.microsoft.com/office/powerpoint/2010/main" val="2081653162"/>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228600" y="1371600"/>
            <a:ext cx="8686800" cy="5334000"/>
          </a:xfrm>
        </p:spPr>
        <p:txBody>
          <a:bodyPr>
            <a:normAutofit/>
          </a:bodyPr>
          <a:lstStyle/>
          <a:p>
            <a:r>
              <a:rPr lang="en-US" sz="3200" dirty="0"/>
              <a:t>corrective or disciplinary </a:t>
            </a:r>
            <a:r>
              <a:rPr lang="en-US" sz="3200" dirty="0" smtClean="0"/>
              <a:t>actions </a:t>
            </a:r>
            <a:r>
              <a:rPr lang="en-US" sz="3200" dirty="0"/>
              <a:t>are initiated by the employee immediate supervisor but may require approval by a </a:t>
            </a:r>
            <a:r>
              <a:rPr lang="en-US" sz="3200" i="1" dirty="0"/>
              <a:t>higher-level manager</a:t>
            </a:r>
            <a:r>
              <a:rPr lang="en-US" sz="3200" dirty="0"/>
              <a:t>.  </a:t>
            </a:r>
            <a:endParaRPr lang="en-US" sz="3200" dirty="0" smtClean="0"/>
          </a:p>
          <a:p>
            <a:r>
              <a:rPr lang="en-US" sz="3200" dirty="0" smtClean="0"/>
              <a:t>In </a:t>
            </a:r>
            <a:r>
              <a:rPr lang="en-US" sz="3200" dirty="0"/>
              <a:t>principle, disciplinary action should aim at correcting unaccepted behavior.  </a:t>
            </a:r>
            <a:endParaRPr lang="en-US" sz="3200" dirty="0" smtClean="0"/>
          </a:p>
          <a:p>
            <a:r>
              <a:rPr lang="en-US" sz="3200" dirty="0" smtClean="0"/>
              <a:t>Most </a:t>
            </a:r>
            <a:r>
              <a:rPr lang="en-US" sz="3200" dirty="0"/>
              <a:t>organizations take </a:t>
            </a:r>
            <a:r>
              <a:rPr lang="en-US" sz="3200" i="1" dirty="0"/>
              <a:t>progressive disciplinary action</a:t>
            </a:r>
            <a:r>
              <a:rPr lang="en-US" sz="3200" dirty="0"/>
              <a:t> in order to give employees opportunities to learn from their mistakes. </a:t>
            </a:r>
          </a:p>
        </p:txBody>
      </p:sp>
    </p:spTree>
    <p:extLst>
      <p:ext uri="{BB962C8B-B14F-4D97-AF65-F5344CB8AC3E}">
        <p14:creationId xmlns="" xmlns:p14="http://schemas.microsoft.com/office/powerpoint/2010/main" val="343743638"/>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r>
              <a:rPr lang="en-US" dirty="0"/>
              <a:t>In this regard, Chandler and Plano (1988) have suggested that there are five steps, which can be used to discipline employees in an organization.  These are:</a:t>
            </a:r>
          </a:p>
          <a:p>
            <a:r>
              <a:rPr lang="en-US" b="1" i="1" dirty="0"/>
              <a:t>1.	Informal talk or counseling</a:t>
            </a:r>
            <a:r>
              <a:rPr lang="en-US" dirty="0"/>
              <a:t> is used for minor first-time infractions.  </a:t>
            </a:r>
            <a:endParaRPr lang="en-US" dirty="0" smtClean="0"/>
          </a:p>
          <a:p>
            <a:r>
              <a:rPr lang="en-US" dirty="0" smtClean="0"/>
              <a:t>A </a:t>
            </a:r>
            <a:r>
              <a:rPr lang="en-US" dirty="0"/>
              <a:t>friendly discussion will often clear up the problem.  </a:t>
            </a:r>
            <a:endParaRPr lang="en-US" dirty="0" smtClean="0"/>
          </a:p>
          <a:p>
            <a:r>
              <a:rPr lang="en-US" dirty="0" smtClean="0"/>
              <a:t>The </a:t>
            </a:r>
            <a:r>
              <a:rPr lang="en-US" dirty="0"/>
              <a:t>supervisor explains what is expected from the employee and allows employee to express his/her views.  The discussion is documented.</a:t>
            </a:r>
          </a:p>
          <a:p>
            <a:endParaRPr lang="en-US" dirty="0"/>
          </a:p>
        </p:txBody>
      </p:sp>
    </p:spTree>
    <p:extLst>
      <p:ext uri="{BB962C8B-B14F-4D97-AF65-F5344CB8AC3E}">
        <p14:creationId xmlns="" xmlns:p14="http://schemas.microsoft.com/office/powerpoint/2010/main" val="3782491837"/>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152400" y="1295400"/>
            <a:ext cx="8763000" cy="5257800"/>
          </a:xfrm>
        </p:spPr>
        <p:txBody>
          <a:bodyPr/>
          <a:lstStyle/>
          <a:p>
            <a:r>
              <a:rPr lang="en-US" sz="2800" b="1" i="1" dirty="0"/>
              <a:t>2.	Oral reprimand or warning</a:t>
            </a:r>
            <a:r>
              <a:rPr lang="en-US" sz="2800" dirty="0"/>
              <a:t> </a:t>
            </a:r>
            <a:r>
              <a:rPr lang="en-US" dirty="0"/>
              <a:t>is used for second offenses or more severe first-time rule violations.  </a:t>
            </a:r>
            <a:endParaRPr lang="en-US" dirty="0" smtClean="0"/>
          </a:p>
          <a:p>
            <a:r>
              <a:rPr lang="en-US" dirty="0" smtClean="0"/>
              <a:t>The </a:t>
            </a:r>
            <a:r>
              <a:rPr lang="en-US" dirty="0"/>
              <a:t>employee is told the interview is an oral reprimand.  Previous violations are mentioned.  </a:t>
            </a:r>
            <a:endParaRPr lang="en-US" dirty="0" smtClean="0"/>
          </a:p>
          <a:p>
            <a:r>
              <a:rPr lang="en-US" dirty="0" smtClean="0"/>
              <a:t>The </a:t>
            </a:r>
            <a:r>
              <a:rPr lang="en-US" dirty="0"/>
              <a:t>employee is also told that his/her behavior could lead to serious disciplinary action if not corrected.  The employee is left with the feeling that he/she must improve in the future.  </a:t>
            </a:r>
            <a:endParaRPr lang="en-US" dirty="0" smtClean="0"/>
          </a:p>
          <a:p>
            <a:r>
              <a:rPr lang="en-US" dirty="0" smtClean="0"/>
              <a:t>The </a:t>
            </a:r>
            <a:r>
              <a:rPr lang="en-US" dirty="0"/>
              <a:t>interview is documented.</a:t>
            </a:r>
          </a:p>
          <a:p>
            <a:endParaRPr lang="en-US" dirty="0"/>
          </a:p>
        </p:txBody>
      </p:sp>
    </p:spTree>
    <p:extLst>
      <p:ext uri="{BB962C8B-B14F-4D97-AF65-F5344CB8AC3E}">
        <p14:creationId xmlns="" xmlns:p14="http://schemas.microsoft.com/office/powerpoint/2010/main" val="4063889883"/>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r>
              <a:rPr lang="en-US" sz="3200" b="1" i="1" dirty="0"/>
              <a:t>3.	Written reprimand or warning</a:t>
            </a:r>
            <a:r>
              <a:rPr lang="en-US" sz="3200" dirty="0"/>
              <a:t> </a:t>
            </a:r>
            <a:r>
              <a:rPr lang="en-US" dirty="0"/>
              <a:t>is a letter or memorandum written to the employee listing prior accidents, specifies on what behavior is expected, how the employee is not meeting the expectations, what will happen if the behavior is not corrected, and period of time for correcting the behavior. </a:t>
            </a:r>
            <a:endParaRPr lang="en-US" dirty="0" smtClean="0"/>
          </a:p>
          <a:p>
            <a:r>
              <a:rPr lang="en-US" dirty="0" smtClean="0"/>
              <a:t>A </a:t>
            </a:r>
            <a:r>
              <a:rPr lang="en-US" dirty="0"/>
              <a:t>copy of the letter is placed in the concerned employee's file.</a:t>
            </a:r>
          </a:p>
          <a:p>
            <a:endParaRPr lang="en-US" dirty="0"/>
          </a:p>
        </p:txBody>
      </p:sp>
    </p:spTree>
    <p:extLst>
      <p:ext uri="{BB962C8B-B14F-4D97-AF65-F5344CB8AC3E}">
        <p14:creationId xmlns="" xmlns:p14="http://schemas.microsoft.com/office/powerpoint/2010/main" val="294693384"/>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457200" y="1447800"/>
            <a:ext cx="8229600" cy="4389120"/>
          </a:xfrm>
        </p:spPr>
        <p:txBody>
          <a:bodyPr>
            <a:noAutofit/>
          </a:bodyPr>
          <a:lstStyle/>
          <a:p>
            <a:r>
              <a:rPr lang="en-US" sz="2800" b="1" i="1" dirty="0"/>
              <a:t>4.	Suspension or disciplinary layoff</a:t>
            </a:r>
            <a:r>
              <a:rPr lang="en-US" sz="2800" dirty="0"/>
              <a:t> occurs if the behavior is not corrected.  </a:t>
            </a:r>
            <a:endParaRPr lang="en-US" sz="2800" dirty="0" smtClean="0"/>
          </a:p>
          <a:p>
            <a:r>
              <a:rPr lang="en-US" sz="2800" dirty="0" smtClean="0"/>
              <a:t>The </a:t>
            </a:r>
            <a:r>
              <a:rPr lang="en-US" sz="2800" dirty="0"/>
              <a:t>employee is suspended or laid off for one to thirty day(s).  </a:t>
            </a:r>
            <a:endParaRPr lang="en-US" sz="2800" dirty="0" smtClean="0"/>
          </a:p>
          <a:p>
            <a:r>
              <a:rPr lang="en-US" sz="2800" dirty="0" smtClean="0"/>
              <a:t>This </a:t>
            </a:r>
            <a:r>
              <a:rPr lang="en-US" sz="2800" dirty="0"/>
              <a:t>is the final step that attempts to correct behavior before discharge.</a:t>
            </a:r>
          </a:p>
          <a:p>
            <a:r>
              <a:rPr lang="en-US" sz="2800" b="1" i="1" dirty="0"/>
              <a:t>5.	Discharge</a:t>
            </a:r>
            <a:r>
              <a:rPr lang="en-US" sz="2800" dirty="0"/>
              <a:t> is the most drastic form of disciplinary action as it separates the employee from the job.  </a:t>
            </a:r>
            <a:endParaRPr lang="en-US" sz="2800" dirty="0" smtClean="0"/>
          </a:p>
          <a:p>
            <a:r>
              <a:rPr lang="en-US" sz="2800" dirty="0" smtClean="0"/>
              <a:t>It </a:t>
            </a:r>
            <a:r>
              <a:rPr lang="en-US" sz="2800" dirty="0"/>
              <a:t>is reserved for the most severe offenses and is taken after other corrective efforts have failed.</a:t>
            </a:r>
          </a:p>
          <a:p>
            <a:endParaRPr lang="en-US" sz="2800" dirty="0"/>
          </a:p>
        </p:txBody>
      </p:sp>
    </p:spTree>
    <p:extLst>
      <p:ext uri="{BB962C8B-B14F-4D97-AF65-F5344CB8AC3E}">
        <p14:creationId xmlns="" xmlns:p14="http://schemas.microsoft.com/office/powerpoint/2010/main" val="3395523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2D912CD-0B18-4DB8-8BED-43C1AFECC902}" type="slidenum">
              <a:rPr lang="en-US" smtClean="0"/>
              <a:pPr>
                <a:defRPr/>
              </a:pPr>
              <a:t>31</a:t>
            </a:fld>
            <a:endParaRPr lang="en-US"/>
          </a:p>
        </p:txBody>
      </p:sp>
      <p:sp>
        <p:nvSpPr>
          <p:cNvPr id="14339" name="Rectangle 2"/>
          <p:cNvSpPr>
            <a:spLocks noChangeArrowheads="1"/>
          </p:cNvSpPr>
          <p:nvPr/>
        </p:nvSpPr>
        <p:spPr bwMode="auto">
          <a:xfrm>
            <a:off x="152400" y="1066800"/>
            <a:ext cx="8915400" cy="541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 typeface="Arial" charset="0"/>
              <a:buChar char="•"/>
            </a:pPr>
            <a:r>
              <a:rPr lang="en-US" altLang="zh-CN" sz="2800" dirty="0">
                <a:ea typeface="宋体" pitchFamily="2" charset="-122"/>
              </a:rPr>
              <a:t>People at work </a:t>
            </a:r>
            <a:r>
              <a:rPr lang="en-US" altLang="zh-CN" sz="2800" dirty="0">
                <a:solidFill>
                  <a:srgbClr val="FF0000"/>
                </a:solidFill>
                <a:ea typeface="宋体" pitchFamily="2" charset="-122"/>
              </a:rPr>
              <a:t>provide pool of knowledge</a:t>
            </a:r>
            <a:r>
              <a:rPr lang="en-US" altLang="zh-CN" sz="2800" dirty="0">
                <a:ea typeface="宋体" pitchFamily="2" charset="-122"/>
              </a:rPr>
              <a:t>, skills, creative, abilities, talents, and attitudes</a:t>
            </a:r>
            <a:endParaRPr lang="en-US" altLang="en-US" sz="2800" dirty="0"/>
          </a:p>
          <a:p>
            <a:pPr eaLnBrk="1" hangingPunct="1">
              <a:spcBef>
                <a:spcPct val="50000"/>
              </a:spcBef>
              <a:buClrTx/>
              <a:buSzTx/>
              <a:buFont typeface="Arial" charset="0"/>
              <a:buChar char="•"/>
            </a:pPr>
            <a:r>
              <a:rPr lang="en-US" altLang="en-US" dirty="0"/>
              <a:t>People design, operate and </a:t>
            </a:r>
            <a:r>
              <a:rPr lang="en-US" altLang="en-US" dirty="0">
                <a:solidFill>
                  <a:srgbClr val="FF0000"/>
                </a:solidFill>
              </a:rPr>
              <a:t>repair the technology, </a:t>
            </a:r>
          </a:p>
          <a:p>
            <a:pPr lvl="2" eaLnBrk="1" hangingPunct="1">
              <a:spcBef>
                <a:spcPct val="50000"/>
              </a:spcBef>
              <a:buClrTx/>
              <a:buFontTx/>
              <a:buChar char="•"/>
            </a:pPr>
            <a:r>
              <a:rPr lang="en-US" altLang="en-US" sz="3200" dirty="0"/>
              <a:t> people control the finance, and </a:t>
            </a:r>
          </a:p>
          <a:p>
            <a:pPr lvl="2" eaLnBrk="1" hangingPunct="1">
              <a:spcBef>
                <a:spcPct val="50000"/>
              </a:spcBef>
              <a:buClrTx/>
              <a:buFontTx/>
              <a:buChar char="•"/>
            </a:pPr>
            <a:r>
              <a:rPr lang="en-US" altLang="en-US" sz="3200" dirty="0"/>
              <a:t> people use the material, </a:t>
            </a:r>
          </a:p>
          <a:p>
            <a:pPr lvl="2" eaLnBrk="1" hangingPunct="1">
              <a:spcBef>
                <a:spcPct val="50000"/>
              </a:spcBef>
              <a:buClrTx/>
              <a:buFontTx/>
              <a:buChar char="•"/>
            </a:pPr>
            <a:r>
              <a:rPr lang="en-US" altLang="en-US" sz="3200" dirty="0"/>
              <a:t> people mange information </a:t>
            </a:r>
            <a:endParaRPr lang="en-US" altLang="en-US" sz="2200" dirty="0"/>
          </a:p>
          <a:p>
            <a:pPr lvl="1" eaLnBrk="1" hangingPunct="1">
              <a:spcBef>
                <a:spcPct val="50000"/>
              </a:spcBef>
              <a:buClrTx/>
              <a:buFontTx/>
              <a:buChar char="•"/>
            </a:pPr>
            <a:endParaRPr lang="en-US" altLang="en-US" sz="2200" dirty="0"/>
          </a:p>
          <a:p>
            <a:pPr lvl="1" eaLnBrk="1" hangingPunct="1">
              <a:spcBef>
                <a:spcPct val="50000"/>
              </a:spcBef>
              <a:buClrTx/>
              <a:buFontTx/>
              <a:buChar char="•"/>
            </a:pPr>
            <a:endParaRPr lang="en-US" altLang="en-US" sz="2200" dirty="0"/>
          </a:p>
        </p:txBody>
      </p:sp>
      <p:sp>
        <p:nvSpPr>
          <p:cNvPr id="14340" name="Text Box 18"/>
          <p:cNvSpPr txBox="1">
            <a:spLocks noChangeArrowheads="1"/>
          </p:cNvSpPr>
          <p:nvPr/>
        </p:nvSpPr>
        <p:spPr bwMode="auto">
          <a:xfrm>
            <a:off x="152400" y="381000"/>
            <a:ext cx="87630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3000" b="1" dirty="0"/>
              <a:t>HRM: Roles and Importance</a:t>
            </a:r>
          </a:p>
        </p:txBody>
      </p:sp>
    </p:spTree>
    <p:extLst>
      <p:ext uri="{BB962C8B-B14F-4D97-AF65-F5344CB8AC3E}">
        <p14:creationId xmlns="" xmlns:p14="http://schemas.microsoft.com/office/powerpoint/2010/main" val="337196896"/>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altLang="en-US" b="1" smtClean="0"/>
              <a:t>The Right to Appeal Discipline </a:t>
            </a:r>
            <a:br>
              <a:rPr lang="en-US" altLang="en-US" b="1" smtClean="0"/>
            </a:br>
            <a:endParaRPr lang="en-US" altLang="en-US" b="1" smtClean="0"/>
          </a:p>
        </p:txBody>
      </p:sp>
      <p:sp>
        <p:nvSpPr>
          <p:cNvPr id="15363" name="Content Placeholder 2"/>
          <p:cNvSpPr>
            <a:spLocks noGrp="1"/>
          </p:cNvSpPr>
          <p:nvPr>
            <p:ph idx="1"/>
          </p:nvPr>
        </p:nvSpPr>
        <p:spPr>
          <a:xfrm>
            <a:off x="711200" y="1597025"/>
            <a:ext cx="8215313" cy="4659313"/>
          </a:xfrm>
        </p:spPr>
        <p:txBody>
          <a:bodyPr/>
          <a:lstStyle/>
          <a:p>
            <a:pPr algn="just"/>
            <a:r>
              <a:rPr lang="en-US" altLang="en-US" smtClean="0"/>
              <a:t>Sometimes employees believe they have been disciplined unfairly, either because their supervisors have abused their power or because their supervisors are biased in dealing with individuals whom they like or dislike.</a:t>
            </a:r>
          </a:p>
          <a:p>
            <a:pPr algn="just"/>
            <a:r>
              <a:rPr lang="en-US" altLang="en-US" smtClean="0"/>
              <a:t> </a:t>
            </a:r>
            <a:r>
              <a:rPr lang="en-US" altLang="en-US" smtClean="0">
                <a:solidFill>
                  <a:srgbClr val="0070C0"/>
                </a:solidFill>
              </a:rPr>
              <a:t>For a disciplinary system to be effective, employees must have access to an appeals procedure in which others (who are perceived to be free from bias) can examine the facts.</a:t>
            </a:r>
          </a:p>
        </p:txBody>
      </p:sp>
      <p:sp>
        <p:nvSpPr>
          <p:cNvPr id="15366" name="Slide Number Placeholder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102793-F6D0-468B-90D2-E3560991D2DA}" type="slidenum">
              <a:rPr lang="en-US" altLang="en-US" smtClean="0"/>
              <a:pPr eaLnBrk="1" hangingPunct="1"/>
              <a:t>310</a:t>
            </a:fld>
            <a:endParaRPr lang="en-US" altLang="en-US" smtClean="0"/>
          </a:p>
        </p:txBody>
      </p:sp>
    </p:spTree>
    <p:extLst>
      <p:ext uri="{BB962C8B-B14F-4D97-AF65-F5344CB8AC3E}">
        <p14:creationId xmlns="" xmlns:p14="http://schemas.microsoft.com/office/powerpoint/2010/main" val="453454454"/>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228600" y="1295400"/>
            <a:ext cx="8686800" cy="5257800"/>
          </a:xfrm>
        </p:spPr>
        <p:txBody>
          <a:bodyPr>
            <a:normAutofit/>
          </a:bodyPr>
          <a:lstStyle/>
          <a:p>
            <a:r>
              <a:rPr lang="en-US" dirty="0"/>
              <a:t>According to Armstrong (1996) </a:t>
            </a:r>
            <a:r>
              <a:rPr lang="en-US" dirty="0" smtClean="0"/>
              <a:t>in most case employee </a:t>
            </a:r>
            <a:r>
              <a:rPr lang="en-US" dirty="0"/>
              <a:t>participation </a:t>
            </a:r>
            <a:r>
              <a:rPr lang="en-US" dirty="0" smtClean="0"/>
              <a:t>is vital and should </a:t>
            </a:r>
            <a:r>
              <a:rPr lang="en-US" dirty="0"/>
              <a:t>aim to:</a:t>
            </a:r>
          </a:p>
          <a:p>
            <a:r>
              <a:rPr lang="en-US" i="1" dirty="0"/>
              <a:t>-	Generate commitment of all employees to the success of the organization</a:t>
            </a:r>
            <a:endParaRPr lang="en-US" dirty="0"/>
          </a:p>
          <a:p>
            <a:r>
              <a:rPr lang="en-US" i="1" dirty="0"/>
              <a:t>-	Enable the organization better to meet the needs of its customers</a:t>
            </a:r>
            <a:endParaRPr lang="en-US" dirty="0"/>
          </a:p>
          <a:p>
            <a:r>
              <a:rPr lang="en-US" i="1" dirty="0"/>
              <a:t>-	Help the organization to improve performance and productivity</a:t>
            </a:r>
            <a:endParaRPr lang="en-US" dirty="0"/>
          </a:p>
          <a:p>
            <a:r>
              <a:rPr lang="en-US" i="1" dirty="0"/>
              <a:t>-	Improve the satisfaction employees get from their work</a:t>
            </a:r>
            <a:endParaRPr lang="en-US" dirty="0"/>
          </a:p>
          <a:p>
            <a:pPr lvl="0"/>
            <a:r>
              <a:rPr lang="en-US" i="1" dirty="0"/>
              <a:t>Provide all employees with the opportunity to influence and be decisions, which are likely to affect their interests.</a:t>
            </a:r>
            <a:endParaRPr lang="en-US" dirty="0"/>
          </a:p>
          <a:p>
            <a:endParaRPr lang="en-US" dirty="0"/>
          </a:p>
        </p:txBody>
      </p:sp>
    </p:spTree>
    <p:extLst>
      <p:ext uri="{BB962C8B-B14F-4D97-AF65-F5344CB8AC3E}">
        <p14:creationId xmlns="" xmlns:p14="http://schemas.microsoft.com/office/powerpoint/2010/main" val="1719631029"/>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704088"/>
            <a:ext cx="8229600" cy="819912"/>
          </a:xfrm>
        </p:spPr>
        <p:txBody>
          <a:bodyPr/>
          <a:lstStyle/>
          <a:p>
            <a:r>
              <a:rPr lang="en-US" altLang="en-US" dirty="0" smtClean="0"/>
              <a:t>Reading Assignment:</a:t>
            </a:r>
          </a:p>
        </p:txBody>
      </p:sp>
      <p:sp>
        <p:nvSpPr>
          <p:cNvPr id="30723" name="Content Placeholder 2"/>
          <p:cNvSpPr>
            <a:spLocks noGrp="1"/>
          </p:cNvSpPr>
          <p:nvPr>
            <p:ph idx="1"/>
          </p:nvPr>
        </p:nvSpPr>
        <p:spPr>
          <a:xfrm>
            <a:off x="942975" y="1658938"/>
            <a:ext cx="7772400" cy="4530725"/>
          </a:xfrm>
        </p:spPr>
        <p:txBody>
          <a:bodyPr/>
          <a:lstStyle/>
          <a:p>
            <a:r>
              <a:rPr lang="en-US" altLang="en-US" b="1" dirty="0" smtClean="0">
                <a:solidFill>
                  <a:srgbClr val="0070C0"/>
                </a:solidFill>
              </a:rPr>
              <a:t>Read Detail About </a:t>
            </a:r>
            <a:r>
              <a:rPr lang="en-US" altLang="en-US" dirty="0" smtClean="0">
                <a:solidFill>
                  <a:srgbClr val="0070C0"/>
                </a:solidFill>
              </a:rPr>
              <a:t>:</a:t>
            </a:r>
          </a:p>
          <a:p>
            <a:pPr>
              <a:buFont typeface="Wingdings" pitchFamily="2" charset="2"/>
              <a:buChar char="v"/>
            </a:pPr>
            <a:r>
              <a:rPr lang="en-US" altLang="en-US" dirty="0" smtClean="0">
                <a:solidFill>
                  <a:srgbClr val="0070C0"/>
                </a:solidFill>
              </a:rPr>
              <a:t>the major functions  a collective bargaining process perform in the organization</a:t>
            </a:r>
          </a:p>
          <a:p>
            <a:pPr>
              <a:buFont typeface="Wingdings" pitchFamily="2" charset="2"/>
              <a:buChar char="v"/>
            </a:pPr>
            <a:r>
              <a:rPr lang="en-US" altLang="en-US" dirty="0" smtClean="0">
                <a:solidFill>
                  <a:srgbClr val="0070C0"/>
                </a:solidFill>
              </a:rPr>
              <a:t>Grievance Handling</a:t>
            </a:r>
          </a:p>
          <a:p>
            <a:endParaRPr lang="en-US" altLang="en-US" dirty="0" smtClean="0"/>
          </a:p>
        </p:txBody>
      </p:sp>
      <p:sp>
        <p:nvSpPr>
          <p:cNvPr id="30726"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34AE55-8E81-4905-B110-1E9B6BD1E566}" type="slidenum">
              <a:rPr lang="en-US" altLang="en-US" smtClean="0"/>
              <a:pPr eaLnBrk="1" hangingPunct="1"/>
              <a:t>312</a:t>
            </a:fld>
            <a:endParaRPr lang="en-US" altLang="en-US" smtClean="0"/>
          </a:p>
        </p:txBody>
      </p:sp>
    </p:spTree>
    <p:extLst>
      <p:ext uri="{BB962C8B-B14F-4D97-AF65-F5344CB8AC3E}">
        <p14:creationId xmlns="" xmlns:p14="http://schemas.microsoft.com/office/powerpoint/2010/main" val="1346103358"/>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0" y="304800"/>
            <a:ext cx="9144000" cy="4389120"/>
          </a:xfrm>
        </p:spPr>
        <p:txBody>
          <a:bodyPr>
            <a:noAutofit/>
          </a:bodyPr>
          <a:lstStyle/>
          <a:p>
            <a:pPr>
              <a:buNone/>
            </a:pPr>
            <a:r>
              <a:rPr lang="en-US" sz="2800" b="1" u="sng" dirty="0" smtClean="0">
                <a:solidFill>
                  <a:srgbClr val="FF0000"/>
                </a:solidFill>
              </a:rPr>
              <a:t>General instruction for the assignments </a:t>
            </a:r>
          </a:p>
          <a:p>
            <a:r>
              <a:rPr lang="en-US" sz="2800" dirty="0" smtClean="0"/>
              <a:t>All the assignments should be addressed.</a:t>
            </a:r>
          </a:p>
          <a:p>
            <a:r>
              <a:rPr lang="en-US" sz="2800" dirty="0" smtClean="0"/>
              <a:t>All the assignments are required to do individually</a:t>
            </a:r>
            <a:r>
              <a:rPr lang="en-US" sz="2800" dirty="0" smtClean="0"/>
              <a:t>.</a:t>
            </a:r>
          </a:p>
          <a:p>
            <a:r>
              <a:rPr lang="en-US" sz="2800" dirty="0" smtClean="0"/>
              <a:t>Deadline </a:t>
            </a:r>
            <a:r>
              <a:rPr lang="en-US" sz="2800" dirty="0" smtClean="0"/>
              <a:t>for assignments submission</a:t>
            </a:r>
            <a:r>
              <a:rPr lang="en-US" sz="2800" dirty="0" smtClean="0"/>
              <a:t>: May 15, 2020. </a:t>
            </a:r>
          </a:p>
          <a:p>
            <a:r>
              <a:rPr lang="en-US" sz="2800" dirty="0" smtClean="0"/>
              <a:t>Submission way: softcopy via my email</a:t>
            </a:r>
            <a:r>
              <a:rPr lang="en-US" sz="2800" dirty="0" smtClean="0"/>
              <a:t> </a:t>
            </a:r>
            <a:endParaRPr lang="en-US" sz="2800" dirty="0" smtClean="0"/>
          </a:p>
          <a:p>
            <a:r>
              <a:rPr lang="en-US" sz="2800" dirty="0" smtClean="0"/>
              <a:t>Your final exam will include the entire chapters</a:t>
            </a:r>
            <a:r>
              <a:rPr lang="en-US" sz="2800" dirty="0" smtClean="0"/>
              <a:t>.</a:t>
            </a:r>
          </a:p>
          <a:p>
            <a:pPr>
              <a:buFont typeface="Wingdings" pitchFamily="2" charset="2"/>
              <a:buChar char="q"/>
            </a:pPr>
            <a:r>
              <a:rPr lang="en-US" sz="2800" smtClean="0"/>
              <a:t> </a:t>
            </a:r>
            <a:r>
              <a:rPr lang="en-US" sz="2800" dirty="0" smtClean="0"/>
              <a:t>N</a:t>
            </a:r>
            <a:r>
              <a:rPr lang="en-US" sz="2800" smtClean="0"/>
              <a:t>ote</a:t>
            </a:r>
            <a:r>
              <a:rPr lang="en-US" sz="2800" dirty="0" smtClean="0"/>
              <a:t>: if your ti</a:t>
            </a:r>
            <a:r>
              <a:rPr lang="en-US" sz="2800" dirty="0" smtClean="0"/>
              <a:t>me is not sufficient for the assignments I </a:t>
            </a:r>
            <a:r>
              <a:rPr lang="en-US" sz="2800" dirty="0" smtClean="0"/>
              <a:t>will </a:t>
            </a:r>
            <a:r>
              <a:rPr lang="en-US" sz="2800" dirty="0" smtClean="0"/>
              <a:t>add you some more days.</a:t>
            </a:r>
            <a:endParaRPr lang="en-US" sz="2800" dirty="0" smtClean="0"/>
          </a:p>
          <a:p>
            <a:pPr algn="ctr">
              <a:buNone/>
            </a:pPr>
            <a:r>
              <a:rPr lang="en-US" sz="8800" b="1" dirty="0" smtClean="0"/>
              <a:t>STAY HOME</a:t>
            </a:r>
          </a:p>
          <a:p>
            <a:endParaRPr lang="en-US" sz="2800" dirty="0"/>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Autofit/>
          </a:bodyPr>
          <a:lstStyle/>
          <a:p>
            <a:r>
              <a:rPr lang="en-US" sz="3200" dirty="0" smtClean="0"/>
              <a:t>Read  CASE STUDY–1 and attempt the subsequent questions: </a:t>
            </a:r>
            <a:endParaRPr lang="en-US" sz="3200" dirty="0"/>
          </a:p>
        </p:txBody>
      </p:sp>
      <p:sp>
        <p:nvSpPr>
          <p:cNvPr id="3" name="Content Placeholder 2"/>
          <p:cNvSpPr>
            <a:spLocks noGrp="1"/>
          </p:cNvSpPr>
          <p:nvPr>
            <p:ph idx="1"/>
          </p:nvPr>
        </p:nvSpPr>
        <p:spPr>
          <a:xfrm>
            <a:off x="304800" y="1295400"/>
            <a:ext cx="8610600" cy="5334000"/>
          </a:xfrm>
        </p:spPr>
        <p:txBody>
          <a:bodyPr>
            <a:normAutofit fontScale="62500" lnSpcReduction="20000"/>
          </a:bodyPr>
          <a:lstStyle/>
          <a:p>
            <a:pPr>
              <a:buNone/>
            </a:pPr>
            <a:r>
              <a:rPr lang="en-US" dirty="0" smtClean="0"/>
              <a:t>M/s </a:t>
            </a:r>
            <a:r>
              <a:rPr lang="en-US" dirty="0" err="1" smtClean="0"/>
              <a:t>Forex</a:t>
            </a:r>
            <a:r>
              <a:rPr lang="en-US" dirty="0" smtClean="0"/>
              <a:t> Pharmaceuticals is a reputed company in the country, known for its proactive HR policies and practices. The vision and the mission statements of the company also categorically enunciate the corporate social responsibility of undertaking environment-friendly manufacturing activities. Some of the innovative HR practices of the company are : </a:t>
            </a:r>
          </a:p>
          <a:p>
            <a:r>
              <a:rPr lang="en-US" dirty="0" smtClean="0"/>
              <a:t>Change management for preparing the company in the GATT scenario. </a:t>
            </a:r>
          </a:p>
          <a:p>
            <a:r>
              <a:rPr lang="en-US" dirty="0" smtClean="0"/>
              <a:t> Culture building exercise that support self initiation, openers, honesty and integrity, team work, etc.</a:t>
            </a:r>
          </a:p>
          <a:p>
            <a:r>
              <a:rPr lang="en-US" dirty="0" smtClean="0"/>
              <a:t>Career planning for good performs. </a:t>
            </a:r>
          </a:p>
          <a:p>
            <a:r>
              <a:rPr lang="en-US" dirty="0" smtClean="0"/>
              <a:t>Challenging and learning assignments for grooming future leaders. </a:t>
            </a:r>
          </a:p>
          <a:p>
            <a:r>
              <a:rPr lang="en-US" dirty="0" smtClean="0"/>
              <a:t>Sharing of knowledge management infrastructure, such as Intranet, which nurture and support shared learning. The CMD of the company received a show cause notice from the Pollution Control Board on account of pollution created by one of the manufacturing units. The notice was well publicized in the print as well as electronic media and the company’s image of being socially responsible was tainted. The PR managers carried out extensive campaigns clarifying the company’s concern for the environment. The employees of the company were perplexed with the external information and started doubting the company’s holy vision and mission statements and also the credibility of the top management. The Head, HR, met with the PR Manager and decided the course of action. He also held personal meetings of the CMD and top executives with the employees in the corporate office as well as the manufacturing locations, apart from interviews to the media. The Head, HR, in consultation with the PR Manager, created Employee Awareness Groups (EAGs), which were empowered to inspect the pollution control mechanism being implemented by the company. The members of EAG were counseled to tour the </a:t>
            </a:r>
            <a:r>
              <a:rPr lang="en-US" dirty="0" err="1" smtClean="0"/>
              <a:t>neighbouring</a:t>
            </a:r>
            <a:r>
              <a:rPr lang="en-US" dirty="0" smtClean="0"/>
              <a:t> villagers to create awareness among them about the responsive actions taken by the company. </a:t>
            </a:r>
            <a:r>
              <a:rPr lang="en-US" dirty="0" smtClean="0">
                <a:solidFill>
                  <a:srgbClr val="FF0000"/>
                </a:solidFill>
              </a:rPr>
              <a:t>Questions are in the next slide.</a:t>
            </a:r>
            <a:endParaRPr lang="en-US" dirty="0">
              <a:solidFill>
                <a:srgbClr val="FF0000"/>
              </a:solidFill>
            </a:endParaRP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1. Do you think that the company believes in practicing what it preaches? </a:t>
            </a:r>
          </a:p>
          <a:p>
            <a:r>
              <a:rPr lang="en-US" dirty="0" smtClean="0"/>
              <a:t>2. Is the HR department proactive and does it display leadership capabilities in the crisis situation? </a:t>
            </a:r>
          </a:p>
          <a:p>
            <a:r>
              <a:rPr lang="en-US" dirty="0" smtClean="0"/>
              <a:t>3. Do you suggest any additional steps by the HR department to address the challenges? </a:t>
            </a:r>
          </a:p>
          <a:p>
            <a:r>
              <a:rPr lang="en-US" dirty="0" smtClean="0"/>
              <a:t>4. What steps should the HR department adopt to reinforce ‘the value-based management’?</a:t>
            </a:r>
          </a:p>
          <a:p>
            <a:endParaRPr lang="en-US" dirty="0"/>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STUDY–2</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Managing the turnover of key employees with non-compete agreements: HRM practices Companies in high-technology and creative industries (such as publishing and advertising) often worry about the turnover of high-potential employees. High-potential employees (sometimes called key employees) are people who have rare and special talents and who provide valuable contributions that can directly affect the firm’s performance. Some well-known examples of high-potential people are film director Steven Spielberg (whose films are more profitable than those of any other director) and baseball stars Mark McGuire of the St. Louis Cardinals and Sammy Sosa of the Chicago Cubs, both of whom set records for home runs in baseball. Because most organizations have only a few </a:t>
            </a:r>
            <a:r>
              <a:rPr lang="en-US" dirty="0" err="1" smtClean="0"/>
              <a:t>highpotential</a:t>
            </a:r>
            <a:r>
              <a:rPr lang="en-US" dirty="0" smtClean="0"/>
              <a:t> employees, retaining these employees has important strategic implications for the business. To protect themselves against the loss of high-potential employees and the intellectual property (such as trade secrets) that they may take with them, some companies are requiring all employees to sign non-compete agreements that restrict their freedom to work for a competitor after quitting the organization. For example, Career Track, a Colorado company that provides professional training seminars on business-related topics, took a former star trainer and workshop developer to court to enforce a non-compete agreement after this high-potential employee quit to work for competitor in California. The company wanted to avoid losing business to a competitor; it also wanted to let other high-potential employees know that the company is prepared to defend its rights if someone decides to challenge the non-compete agreement. </a:t>
            </a:r>
            <a:r>
              <a:rPr lang="en-US" dirty="0" smtClean="0">
                <a:solidFill>
                  <a:srgbClr val="FF0000"/>
                </a:solidFill>
              </a:rPr>
              <a:t>Questions are in the next slide.</a:t>
            </a:r>
            <a:endParaRPr lang="en-US" dirty="0" smtClean="0"/>
          </a:p>
          <a:p>
            <a:pPr>
              <a:buNone/>
            </a:pPr>
            <a:endParaRPr lang="en-US" dirty="0"/>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1. Do you think non-compete agreements are ethical? Should a company require all employees to sign them ore only high-potential employees? What problems could arise from the use of non-compete agreements? 2. Are there other HRM practices that could be substituted for non-compete agreements that would be likely to improve the retention of high-potential employees? Which ones would you recommend?</a:t>
            </a:r>
          </a:p>
          <a:p>
            <a:endParaRPr lang="en-US" dirty="0"/>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Assignment 2</a:t>
            </a:r>
            <a:endParaRPr lang="en-US" dirty="0"/>
          </a:p>
        </p:txBody>
      </p:sp>
      <p:sp>
        <p:nvSpPr>
          <p:cNvPr id="3" name="Content Placeholder 2"/>
          <p:cNvSpPr>
            <a:spLocks noGrp="1"/>
          </p:cNvSpPr>
          <p:nvPr>
            <p:ph idx="1"/>
          </p:nvPr>
        </p:nvSpPr>
        <p:spPr>
          <a:xfrm>
            <a:off x="457200" y="1600200"/>
            <a:ext cx="8229600" cy="4724400"/>
          </a:xfrm>
        </p:spPr>
        <p:txBody>
          <a:bodyPr>
            <a:normAutofit fontScale="85000" lnSpcReduction="10000"/>
          </a:bodyPr>
          <a:lstStyle/>
          <a:p>
            <a:pPr marL="514350" indent="-514350">
              <a:buFont typeface="+mj-lt"/>
              <a:buAutoNum type="arabicPeriod"/>
            </a:pPr>
            <a:r>
              <a:rPr lang="en-US" sz="2800" b="1" dirty="0" smtClean="0"/>
              <a:t>What human resource management practice  and strategies would you recommend for most of our companies from firing their employees due to Covid-19 pandemic? (</a:t>
            </a:r>
            <a:r>
              <a:rPr lang="en-US" sz="2800" b="1" dirty="0" smtClean="0">
                <a:solidFill>
                  <a:srgbClr val="FF0000"/>
                </a:solidFill>
              </a:rPr>
              <a:t>Give special attention</a:t>
            </a:r>
            <a:r>
              <a:rPr lang="en-US" sz="2800" b="1" dirty="0" smtClean="0"/>
              <a:t>).</a:t>
            </a:r>
          </a:p>
          <a:p>
            <a:pPr marL="514350" indent="-514350">
              <a:buFont typeface="+mj-lt"/>
              <a:buAutoNum type="arabicPeriod"/>
            </a:pPr>
            <a:r>
              <a:rPr lang="en-US" sz="2800" b="1" dirty="0" smtClean="0"/>
              <a:t>Discuss two ways in which HRM can be integrated in to organizational operations.</a:t>
            </a:r>
          </a:p>
          <a:p>
            <a:pPr marL="514350" indent="-514350">
              <a:buFont typeface="+mj-lt"/>
              <a:buAutoNum type="arabicPeriod"/>
            </a:pPr>
            <a:r>
              <a:rPr lang="en-US" sz="2800" b="1" dirty="0" smtClean="0"/>
              <a:t>Discuss an example of a compensation and motivation practice and evaluate how it relates to the organization’s strategy.</a:t>
            </a:r>
          </a:p>
          <a:p>
            <a:pPr marL="514350" indent="-514350">
              <a:buFont typeface="+mj-lt"/>
              <a:buAutoNum type="arabicPeriod"/>
            </a:pPr>
            <a:r>
              <a:rPr lang="en-US" sz="2800" b="1" dirty="0" smtClean="0"/>
              <a:t>Examine human resource success factors associated with  operating a national/international firm in an industry of your choice.</a:t>
            </a:r>
          </a:p>
          <a:p>
            <a:endParaRPr lang="en-US" sz="2800" b="1"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1EAB836-27E1-4E6C-BCBF-FFB81C25A6DA}" type="slidenum">
              <a:rPr lang="en-US" smtClean="0"/>
              <a:pPr>
                <a:defRPr/>
              </a:pPr>
              <a:t>32</a:t>
            </a:fld>
            <a:endParaRPr lang="en-US" dirty="0"/>
          </a:p>
        </p:txBody>
      </p:sp>
      <p:sp>
        <p:nvSpPr>
          <p:cNvPr id="15363" name="Text Box 18"/>
          <p:cNvSpPr txBox="1">
            <a:spLocks noChangeArrowheads="1"/>
          </p:cNvSpPr>
          <p:nvPr/>
        </p:nvSpPr>
        <p:spPr bwMode="auto">
          <a:xfrm>
            <a:off x="152400" y="381000"/>
            <a:ext cx="87630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3000" b="1" dirty="0"/>
              <a:t>HRM: Roles and Importance</a:t>
            </a:r>
          </a:p>
        </p:txBody>
      </p:sp>
      <p:sp>
        <p:nvSpPr>
          <p:cNvPr id="4" name="TextBox 1"/>
          <p:cNvSpPr txBox="1">
            <a:spLocks noChangeArrowheads="1"/>
          </p:cNvSpPr>
          <p:nvPr/>
        </p:nvSpPr>
        <p:spPr bwMode="auto">
          <a:xfrm>
            <a:off x="152400" y="1143000"/>
            <a:ext cx="8763000" cy="501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dirty="0">
                <a:solidFill>
                  <a:srgbClr val="FF0000"/>
                </a:solidFill>
              </a:rPr>
              <a:t>Without the appropriate </a:t>
            </a:r>
            <a:r>
              <a:rPr lang="en-US" altLang="en-US" dirty="0"/>
              <a:t>HRM  it is possible that you </a:t>
            </a:r>
            <a:r>
              <a:rPr lang="en-US" altLang="en-US" dirty="0">
                <a:solidFill>
                  <a:srgbClr val="FF0000"/>
                </a:solidFill>
              </a:rPr>
              <a:t>will end up </a:t>
            </a:r>
            <a:r>
              <a:rPr lang="en-US" altLang="en-US" dirty="0"/>
              <a:t>in</a:t>
            </a:r>
          </a:p>
          <a:p>
            <a:pPr lvl="1" eaLnBrk="1" hangingPunct="1">
              <a:spcBef>
                <a:spcPct val="0"/>
              </a:spcBef>
              <a:buClrTx/>
              <a:buFont typeface="Arial" charset="0"/>
              <a:buChar char="•"/>
            </a:pPr>
            <a:r>
              <a:rPr lang="en-US" altLang="en-US" sz="3200" dirty="0"/>
              <a:t>Hire the </a:t>
            </a:r>
            <a:r>
              <a:rPr lang="en-US" altLang="en-US" sz="3200" dirty="0">
                <a:solidFill>
                  <a:srgbClr val="FF0000"/>
                </a:solidFill>
              </a:rPr>
              <a:t>wrong person </a:t>
            </a:r>
            <a:r>
              <a:rPr lang="en-US" altLang="en-US" sz="3200" dirty="0"/>
              <a:t>for the job.</a:t>
            </a:r>
          </a:p>
          <a:p>
            <a:pPr lvl="1" eaLnBrk="1" hangingPunct="1">
              <a:spcBef>
                <a:spcPct val="0"/>
              </a:spcBef>
              <a:buClrTx/>
              <a:buFont typeface="Arial" charset="0"/>
              <a:buChar char="•"/>
            </a:pPr>
            <a:r>
              <a:rPr lang="en-US" altLang="en-US" sz="3200" dirty="0"/>
              <a:t>Experience high turnover</a:t>
            </a:r>
          </a:p>
          <a:p>
            <a:pPr lvl="1" eaLnBrk="1" hangingPunct="1">
              <a:spcBef>
                <a:spcPct val="0"/>
              </a:spcBef>
              <a:buClrTx/>
              <a:buFont typeface="Arial" charset="0"/>
              <a:buChar char="•"/>
            </a:pPr>
            <a:r>
              <a:rPr lang="en-US" altLang="en-US" sz="3200" dirty="0"/>
              <a:t>Have your people not doing their best.</a:t>
            </a:r>
          </a:p>
          <a:p>
            <a:pPr lvl="1" eaLnBrk="1" hangingPunct="1">
              <a:spcBef>
                <a:spcPct val="0"/>
              </a:spcBef>
              <a:buClrTx/>
              <a:buFont typeface="Arial" charset="0"/>
              <a:buChar char="•"/>
            </a:pPr>
            <a:r>
              <a:rPr lang="en-US" altLang="en-US" sz="3200" dirty="0"/>
              <a:t>Have your company taken to court because of disciplinary actions.</a:t>
            </a:r>
          </a:p>
          <a:p>
            <a:pPr lvl="1" eaLnBrk="1" hangingPunct="1">
              <a:spcBef>
                <a:spcPct val="0"/>
              </a:spcBef>
              <a:buClrTx/>
              <a:buFont typeface="Arial" charset="0"/>
              <a:buChar char="•"/>
            </a:pPr>
            <a:r>
              <a:rPr lang="en-US" altLang="en-US" sz="3200" dirty="0"/>
              <a:t>Allow a lack of training to undermine your department’s effectiveness.</a:t>
            </a:r>
          </a:p>
          <a:p>
            <a:pPr lvl="1" eaLnBrk="1" hangingPunct="1">
              <a:spcBef>
                <a:spcPct val="0"/>
              </a:spcBef>
              <a:buClrTx/>
              <a:buFont typeface="Arial" charset="0"/>
              <a:buChar char="•"/>
            </a:pPr>
            <a:r>
              <a:rPr lang="en-US" altLang="en-US" sz="3200" dirty="0"/>
              <a:t>Commit any unfair labor practices.</a:t>
            </a:r>
          </a:p>
        </p:txBody>
      </p:sp>
    </p:spTree>
    <p:extLst>
      <p:ext uri="{BB962C8B-B14F-4D97-AF65-F5344CB8AC3E}">
        <p14:creationId xmlns="" xmlns:p14="http://schemas.microsoft.com/office/powerpoint/2010/main" val="1367198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0"/>
                                        <p:tgtEl>
                                          <p:spTgt spid="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9B51603-9EDE-43AD-99B3-933322D68B14}" type="slidenum">
              <a:rPr lang="en-US" smtClean="0"/>
              <a:pPr>
                <a:defRPr/>
              </a:pPr>
              <a:t>33</a:t>
            </a:fld>
            <a:endParaRPr lang="en-US" dirty="0"/>
          </a:p>
        </p:txBody>
      </p:sp>
      <p:sp>
        <p:nvSpPr>
          <p:cNvPr id="3" name="Slide Number Placeholder 3"/>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57585A9A-D838-4F5D-A266-59A370FEBB92}" type="slidenum">
              <a:rPr lang="en-US" sz="1200">
                <a:effectLst>
                  <a:outerShdw blurRad="38100" dist="38100" dir="2700000" algn="tl">
                    <a:srgbClr val="000000"/>
                  </a:outerShdw>
                </a:effectLst>
                <a:cs typeface="Arial" pitchFamily="34" charset="0"/>
              </a:rPr>
              <a:pPr algn="r">
                <a:defRPr/>
              </a:pPr>
              <a:t>33</a:t>
            </a:fld>
            <a:endParaRPr lang="en-US" sz="1200" dirty="0">
              <a:effectLst>
                <a:outerShdw blurRad="38100" dist="38100" dir="2700000" algn="tl">
                  <a:srgbClr val="000000"/>
                </a:outerShdw>
              </a:effectLst>
              <a:cs typeface="Arial" pitchFamily="34" charset="0"/>
            </a:endParaRPr>
          </a:p>
        </p:txBody>
      </p:sp>
      <p:sp>
        <p:nvSpPr>
          <p:cNvPr id="4" name="Text Box 4"/>
          <p:cNvSpPr txBox="1">
            <a:spLocks noChangeArrowheads="1"/>
          </p:cNvSpPr>
          <p:nvPr/>
        </p:nvSpPr>
        <p:spPr bwMode="auto">
          <a:xfrm>
            <a:off x="381000" y="609600"/>
            <a:ext cx="8534400" cy="5694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indent="-34290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2400" dirty="0"/>
          </a:p>
          <a:p>
            <a:pPr eaLnBrk="1" hangingPunct="1">
              <a:spcBef>
                <a:spcPct val="0"/>
              </a:spcBef>
              <a:buClrTx/>
              <a:buSzTx/>
              <a:buFontTx/>
              <a:buNone/>
            </a:pPr>
            <a:r>
              <a:rPr lang="en-US" altLang="en-US" sz="2800" dirty="0">
                <a:solidFill>
                  <a:srgbClr val="FF0000"/>
                </a:solidFill>
              </a:rPr>
              <a:t>With good human </a:t>
            </a:r>
            <a:r>
              <a:rPr lang="en-US" altLang="en-US" sz="2800" dirty="0"/>
              <a:t>resource management employee objectives, </a:t>
            </a:r>
            <a:r>
              <a:rPr lang="en-US" altLang="en-US" sz="2800" dirty="0">
                <a:solidFill>
                  <a:srgbClr val="0070C0"/>
                </a:solidFill>
              </a:rPr>
              <a:t>organizational objectives </a:t>
            </a:r>
            <a:r>
              <a:rPr lang="en-US" altLang="en-US" sz="2800" dirty="0"/>
              <a:t>and societies objectives are </a:t>
            </a:r>
            <a:r>
              <a:rPr lang="en-US" altLang="en-US" sz="2800" dirty="0">
                <a:solidFill>
                  <a:srgbClr val="FF0000"/>
                </a:solidFill>
              </a:rPr>
              <a:t>met</a:t>
            </a:r>
          </a:p>
          <a:p>
            <a:pPr lvl="1" eaLnBrk="1" hangingPunct="1">
              <a:spcBef>
                <a:spcPct val="0"/>
              </a:spcBef>
              <a:buClrTx/>
              <a:buFontTx/>
              <a:buChar char="•"/>
            </a:pPr>
            <a:r>
              <a:rPr lang="en-US" altLang="en-US" sz="3200" dirty="0">
                <a:solidFill>
                  <a:srgbClr val="FF0000"/>
                </a:solidFill>
              </a:rPr>
              <a:t>Employee enjoy </a:t>
            </a:r>
            <a:r>
              <a:rPr lang="en-US" altLang="en-US" sz="3200" dirty="0"/>
              <a:t>their work</a:t>
            </a:r>
          </a:p>
          <a:p>
            <a:pPr lvl="1" eaLnBrk="1" hangingPunct="1">
              <a:spcBef>
                <a:spcPct val="0"/>
              </a:spcBef>
              <a:buClrTx/>
              <a:buFontTx/>
              <a:buChar char="•"/>
            </a:pPr>
            <a:r>
              <a:rPr lang="en-US" altLang="en-US" sz="3200" dirty="0"/>
              <a:t>Employees have a sense of accomplishment in and through their work</a:t>
            </a:r>
          </a:p>
          <a:p>
            <a:pPr lvl="1" eaLnBrk="1" hangingPunct="1">
              <a:spcBef>
                <a:spcPct val="0"/>
              </a:spcBef>
              <a:buClrTx/>
              <a:buFontTx/>
              <a:buChar char="•"/>
            </a:pPr>
            <a:r>
              <a:rPr lang="en-US" altLang="en-US" sz="3200" dirty="0"/>
              <a:t>Employees have a high sense of belonging to their organization and work place</a:t>
            </a:r>
          </a:p>
          <a:p>
            <a:pPr lvl="1" eaLnBrk="1" hangingPunct="1">
              <a:spcBef>
                <a:spcPct val="0"/>
              </a:spcBef>
              <a:buClrTx/>
              <a:buFontTx/>
              <a:buChar char="•"/>
            </a:pPr>
            <a:r>
              <a:rPr lang="en-US" altLang="en-US" sz="3200" dirty="0"/>
              <a:t>Employees feel that they are respected as individuals and their contributions are recognized and valued</a:t>
            </a:r>
          </a:p>
        </p:txBody>
      </p:sp>
      <p:sp>
        <p:nvSpPr>
          <p:cNvPr id="16389" name="Text Box 18"/>
          <p:cNvSpPr txBox="1">
            <a:spLocks noChangeArrowheads="1"/>
          </p:cNvSpPr>
          <p:nvPr/>
        </p:nvSpPr>
        <p:spPr bwMode="auto">
          <a:xfrm>
            <a:off x="152400" y="381000"/>
            <a:ext cx="87630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3000" b="1" dirty="0"/>
              <a:t>HRM: Roles and Importance</a:t>
            </a:r>
          </a:p>
        </p:txBody>
      </p:sp>
    </p:spTree>
    <p:extLst>
      <p:ext uri="{BB962C8B-B14F-4D97-AF65-F5344CB8AC3E}">
        <p14:creationId xmlns="" xmlns:p14="http://schemas.microsoft.com/office/powerpoint/2010/main" val="2710065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7AB744A-6503-4890-8A23-BED0D632258E}" type="slidenum">
              <a:rPr lang="en-US" smtClean="0"/>
              <a:pPr>
                <a:defRPr/>
              </a:pPr>
              <a:t>34</a:t>
            </a:fld>
            <a:endParaRPr lang="en-US"/>
          </a:p>
        </p:txBody>
      </p:sp>
      <p:sp>
        <p:nvSpPr>
          <p:cNvPr id="17411" name="Rectangle 2"/>
          <p:cNvSpPr>
            <a:spLocks noChangeArrowheads="1"/>
          </p:cNvSpPr>
          <p:nvPr/>
        </p:nvSpPr>
        <p:spPr bwMode="auto">
          <a:xfrm>
            <a:off x="304800" y="1166813"/>
            <a:ext cx="8610600" cy="5632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eaLnBrk="1" hangingPunct="1">
              <a:spcBef>
                <a:spcPct val="0"/>
              </a:spcBef>
              <a:buClrTx/>
              <a:buFontTx/>
              <a:buChar char="•"/>
            </a:pPr>
            <a:r>
              <a:rPr lang="en-US" altLang="en-US" sz="3600" dirty="0"/>
              <a:t>Employees have a feeling to </a:t>
            </a:r>
            <a:r>
              <a:rPr lang="en-US" altLang="en-US" sz="3600" dirty="0">
                <a:solidFill>
                  <a:srgbClr val="FF0000"/>
                </a:solidFill>
              </a:rPr>
              <a:t>enhance their competence</a:t>
            </a:r>
            <a:r>
              <a:rPr lang="en-US" altLang="en-US" sz="3600" dirty="0"/>
              <a:t> and perform more challenging and satisfying </a:t>
            </a:r>
            <a:r>
              <a:rPr lang="en-US" altLang="en-US" sz="3600" dirty="0" smtClean="0"/>
              <a:t>task</a:t>
            </a:r>
          </a:p>
          <a:p>
            <a:pPr lvl="1" eaLnBrk="1" hangingPunct="1">
              <a:spcBef>
                <a:spcPct val="0"/>
              </a:spcBef>
              <a:buClrTx/>
              <a:buFontTx/>
              <a:buChar char="•"/>
            </a:pPr>
            <a:endParaRPr lang="en-US" altLang="en-US" sz="3600" dirty="0"/>
          </a:p>
          <a:p>
            <a:pPr lvl="1" eaLnBrk="1" hangingPunct="1">
              <a:spcBef>
                <a:spcPct val="0"/>
              </a:spcBef>
              <a:buClrTx/>
              <a:buFontTx/>
              <a:buChar char="•"/>
            </a:pPr>
            <a:r>
              <a:rPr lang="en-US" altLang="en-US" sz="3600" dirty="0">
                <a:solidFill>
                  <a:srgbClr val="FF0000"/>
                </a:solidFill>
              </a:rPr>
              <a:t>Organizational needs are fulfilled </a:t>
            </a:r>
            <a:r>
              <a:rPr lang="en-US" altLang="en-US" sz="3600" dirty="0"/>
              <a:t>because satisfied employees contribute to the at most of their </a:t>
            </a:r>
            <a:r>
              <a:rPr lang="en-US" altLang="en-US" sz="3600" dirty="0" smtClean="0"/>
              <a:t>abilities</a:t>
            </a:r>
          </a:p>
          <a:p>
            <a:pPr lvl="1" eaLnBrk="1" hangingPunct="1">
              <a:spcBef>
                <a:spcPct val="0"/>
              </a:spcBef>
              <a:buClrTx/>
              <a:buFontTx/>
              <a:buChar char="•"/>
            </a:pPr>
            <a:endParaRPr lang="en-US" altLang="en-US" sz="3600" dirty="0"/>
          </a:p>
          <a:p>
            <a:pPr lvl="1" eaLnBrk="1" hangingPunct="1">
              <a:spcBef>
                <a:spcPct val="0"/>
              </a:spcBef>
              <a:buClrTx/>
              <a:buFontTx/>
              <a:buChar char="•"/>
            </a:pPr>
            <a:r>
              <a:rPr lang="en-US" altLang="en-US" sz="3600" dirty="0">
                <a:solidFill>
                  <a:srgbClr val="0070C0"/>
                </a:solidFill>
              </a:rPr>
              <a:t>Society will develop </a:t>
            </a:r>
            <a:r>
              <a:rPr lang="en-US" altLang="en-US" sz="3600" dirty="0"/>
              <a:t>and industrial piece are maintained</a:t>
            </a:r>
          </a:p>
        </p:txBody>
      </p:sp>
      <p:sp>
        <p:nvSpPr>
          <p:cNvPr id="17412" name="Text Box 18"/>
          <p:cNvSpPr txBox="1">
            <a:spLocks noChangeArrowheads="1"/>
          </p:cNvSpPr>
          <p:nvPr/>
        </p:nvSpPr>
        <p:spPr bwMode="auto">
          <a:xfrm>
            <a:off x="152400" y="381000"/>
            <a:ext cx="87630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3000" b="1" dirty="0" err="1"/>
              <a:t>Contd</a:t>
            </a:r>
            <a:r>
              <a:rPr lang="en-US" altLang="en-US" sz="3000" b="1" dirty="0"/>
              <a:t> …HRM: Roles and Importance</a:t>
            </a:r>
          </a:p>
        </p:txBody>
      </p:sp>
    </p:spTree>
    <p:extLst>
      <p:ext uri="{BB962C8B-B14F-4D97-AF65-F5344CB8AC3E}">
        <p14:creationId xmlns="" xmlns:p14="http://schemas.microsoft.com/office/powerpoint/2010/main" val="17098504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B0A3A4-DC61-460E-BE1A-B6B8377F8DF8}" type="slidenum">
              <a:rPr lang="en-US" smtClean="0"/>
              <a:pPr>
                <a:defRPr/>
              </a:pPr>
              <a:t>35</a:t>
            </a:fld>
            <a:endParaRPr lang="en-US"/>
          </a:p>
        </p:txBody>
      </p:sp>
      <p:sp>
        <p:nvSpPr>
          <p:cNvPr id="21507" name="Text Box 4"/>
          <p:cNvSpPr txBox="1">
            <a:spLocks noChangeArrowheads="1"/>
          </p:cNvSpPr>
          <p:nvPr/>
        </p:nvSpPr>
        <p:spPr bwMode="auto">
          <a:xfrm>
            <a:off x="705475" y="1143000"/>
            <a:ext cx="83058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2800" b="1" dirty="0"/>
              <a:t>4. Human Resource Management Objectives</a:t>
            </a:r>
          </a:p>
        </p:txBody>
      </p:sp>
      <p:sp>
        <p:nvSpPr>
          <p:cNvPr id="21508" name="Text Box 5"/>
          <p:cNvSpPr txBox="1">
            <a:spLocks noChangeArrowheads="1"/>
          </p:cNvSpPr>
          <p:nvPr/>
        </p:nvSpPr>
        <p:spPr bwMode="auto">
          <a:xfrm>
            <a:off x="285750" y="2057400"/>
            <a:ext cx="8763000" cy="452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pitchFamily="34" charset="0"/>
              </a:defRPr>
            </a:lvl1pPr>
            <a:lvl2pPr indent="-225425"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pitchFamily="34" charset="0"/>
              </a:defRPr>
            </a:lvl3pPr>
            <a:lvl4pPr marL="1600200" indent="-228600" eaLnBrk="0" hangingPunct="0">
              <a:spcBef>
                <a:spcPct val="20000"/>
              </a:spcBef>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9pPr>
          </a:lstStyle>
          <a:p>
            <a:pPr eaLnBrk="1" hangingPunct="1">
              <a:spcBef>
                <a:spcPct val="0"/>
              </a:spcBef>
              <a:buClrTx/>
              <a:buSzTx/>
              <a:buFont typeface="Wingdings" pitchFamily="2" charset="2"/>
              <a:buNone/>
              <a:defRPr/>
            </a:pPr>
            <a:r>
              <a:rPr lang="en-US" altLang="en-US" dirty="0" smtClean="0"/>
              <a:t>Human resource management pursue </a:t>
            </a:r>
            <a:r>
              <a:rPr lang="en-US" altLang="en-US" dirty="0" smtClean="0">
                <a:solidFill>
                  <a:srgbClr val="FF0000"/>
                </a:solidFill>
              </a:rPr>
              <a:t>several objectives. </a:t>
            </a:r>
          </a:p>
          <a:p>
            <a:pPr marL="457200" indent="-457200" eaLnBrk="1" hangingPunct="1">
              <a:spcBef>
                <a:spcPct val="0"/>
              </a:spcBef>
              <a:buClrTx/>
              <a:buSzTx/>
              <a:defRPr/>
            </a:pPr>
            <a:r>
              <a:rPr lang="en-US" altLang="en-US" dirty="0" smtClean="0"/>
              <a:t>The primary objective of HRM is to </a:t>
            </a:r>
            <a:r>
              <a:rPr lang="en-US" altLang="en-US" dirty="0" smtClean="0">
                <a:solidFill>
                  <a:srgbClr val="FF0000"/>
                </a:solidFill>
              </a:rPr>
              <a:t>ensure a continuous flow </a:t>
            </a:r>
            <a:r>
              <a:rPr lang="en-US" altLang="en-US" dirty="0" smtClean="0"/>
              <a:t>of </a:t>
            </a:r>
            <a:r>
              <a:rPr lang="en-US" altLang="en-US" dirty="0" smtClean="0">
                <a:solidFill>
                  <a:srgbClr val="FF0000"/>
                </a:solidFill>
              </a:rPr>
              <a:t>competent workforce </a:t>
            </a:r>
            <a:r>
              <a:rPr lang="en-US" altLang="en-US" dirty="0" smtClean="0"/>
              <a:t>to an organization. </a:t>
            </a:r>
          </a:p>
          <a:p>
            <a:pPr eaLnBrk="1" hangingPunct="1">
              <a:spcBef>
                <a:spcPct val="0"/>
              </a:spcBef>
              <a:buClrTx/>
              <a:buSzTx/>
              <a:buFont typeface="Wingdings" pitchFamily="2" charset="2"/>
              <a:buNone/>
              <a:defRPr/>
            </a:pPr>
            <a:r>
              <a:rPr lang="en-US" altLang="en-US" dirty="0" smtClean="0"/>
              <a:t>Three categories of objectives include</a:t>
            </a:r>
          </a:p>
          <a:p>
            <a:pPr marL="457200" indent="-457200" eaLnBrk="1" hangingPunct="1">
              <a:spcBef>
                <a:spcPct val="0"/>
              </a:spcBef>
              <a:buClrTx/>
              <a:buSzTx/>
              <a:buFont typeface="Wingdings" pitchFamily="2" charset="2"/>
              <a:buChar char="v"/>
              <a:defRPr/>
            </a:pPr>
            <a:r>
              <a:rPr lang="en-US" altLang="en-US" dirty="0" smtClean="0"/>
              <a:t>owners objectives, </a:t>
            </a:r>
          </a:p>
          <a:p>
            <a:pPr marL="457200" indent="-457200" eaLnBrk="1" hangingPunct="1">
              <a:spcBef>
                <a:spcPct val="0"/>
              </a:spcBef>
              <a:buClrTx/>
              <a:buSzTx/>
              <a:buFont typeface="Wingdings" pitchFamily="2" charset="2"/>
              <a:buChar char="v"/>
              <a:defRPr/>
            </a:pPr>
            <a:r>
              <a:rPr lang="en-US" altLang="en-US" dirty="0" smtClean="0"/>
              <a:t>Societal objective, and </a:t>
            </a:r>
          </a:p>
          <a:p>
            <a:pPr marL="457200" indent="-457200" eaLnBrk="1" hangingPunct="1">
              <a:spcBef>
                <a:spcPct val="0"/>
              </a:spcBef>
              <a:buClrTx/>
              <a:buSzTx/>
              <a:buFont typeface="Wingdings" pitchFamily="2" charset="2"/>
              <a:buChar char="v"/>
              <a:defRPr/>
            </a:pPr>
            <a:r>
              <a:rPr lang="en-US" altLang="en-US" dirty="0" smtClean="0"/>
              <a:t>Political/legal objectives</a:t>
            </a:r>
          </a:p>
        </p:txBody>
      </p:sp>
      <p:pic>
        <p:nvPicPr>
          <p:cNvPr id="5" name="Picture 3" descr="Save This as your Homepage"/>
          <p:cNvPicPr>
            <a:picLocks noChangeAspect="1" noChangeArrowheads="1"/>
          </p:cNvPicPr>
          <p:nvPr/>
        </p:nvPicPr>
        <p:blipFill>
          <a:blip r:embed="rId2" r:link="rId3"/>
          <a:srcRect/>
          <a:stretch>
            <a:fillRect/>
          </a:stretch>
        </p:blipFill>
        <p:spPr bwMode="auto">
          <a:xfrm>
            <a:off x="121483" y="1219200"/>
            <a:ext cx="571500" cy="3810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2074436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6" presetClass="entr" presetSubtype="0" fill="hold" grpId="0" nodeType="withEffect">
                                  <p:stCondLst>
                                    <p:cond delay="0"/>
                                  </p:stCondLst>
                                  <p:childTnLst>
                                    <p:set>
                                      <p:cBhvr>
                                        <p:cTn id="10" dur="1" fill="hold">
                                          <p:stCondLst>
                                            <p:cond delay="0"/>
                                          </p:stCondLst>
                                        </p:cTn>
                                        <p:tgtEl>
                                          <p:spTgt spid="21507"/>
                                        </p:tgtEl>
                                        <p:attrNameLst>
                                          <p:attrName>style.visibility</p:attrName>
                                        </p:attrNameLst>
                                      </p:cBhvr>
                                      <p:to>
                                        <p:strVal val="visible"/>
                                      </p:to>
                                    </p:set>
                                    <p:animEffect transition="in" filter="wipe(down)">
                                      <p:cBhvr>
                                        <p:cTn id="11" dur="580">
                                          <p:stCondLst>
                                            <p:cond delay="0"/>
                                          </p:stCondLst>
                                        </p:cTn>
                                        <p:tgtEl>
                                          <p:spTgt spid="21507"/>
                                        </p:tgtEl>
                                      </p:cBhvr>
                                    </p:animEffect>
                                    <p:anim calcmode="lin" valueType="num">
                                      <p:cBhvr>
                                        <p:cTn id="12" dur="1822" tmFilter="0,0; 0.14,0.36; 0.43,0.73; 0.71,0.91; 1.0,1.0">
                                          <p:stCondLst>
                                            <p:cond delay="0"/>
                                          </p:stCondLst>
                                        </p:cTn>
                                        <p:tgtEl>
                                          <p:spTgt spid="2150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150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150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150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1507"/>
                                        </p:tgtEl>
                                        <p:attrNameLst>
                                          <p:attrName>ppt_y</p:attrName>
                                        </p:attrNameLst>
                                      </p:cBhvr>
                                      <p:tavLst>
                                        <p:tav tm="0" fmla="#ppt_y-sin(pi*$)/81">
                                          <p:val>
                                            <p:fltVal val="0"/>
                                          </p:val>
                                        </p:tav>
                                        <p:tav tm="100000">
                                          <p:val>
                                            <p:fltVal val="1"/>
                                          </p:val>
                                        </p:tav>
                                      </p:tavLst>
                                    </p:anim>
                                    <p:animScale>
                                      <p:cBhvr>
                                        <p:cTn id="17" dur="26">
                                          <p:stCondLst>
                                            <p:cond delay="650"/>
                                          </p:stCondLst>
                                        </p:cTn>
                                        <p:tgtEl>
                                          <p:spTgt spid="21507"/>
                                        </p:tgtEl>
                                      </p:cBhvr>
                                      <p:to x="100000" y="60000"/>
                                    </p:animScale>
                                    <p:animScale>
                                      <p:cBhvr>
                                        <p:cTn id="18" dur="166" decel="50000">
                                          <p:stCondLst>
                                            <p:cond delay="676"/>
                                          </p:stCondLst>
                                        </p:cTn>
                                        <p:tgtEl>
                                          <p:spTgt spid="21507"/>
                                        </p:tgtEl>
                                      </p:cBhvr>
                                      <p:to x="100000" y="100000"/>
                                    </p:animScale>
                                    <p:animScale>
                                      <p:cBhvr>
                                        <p:cTn id="19" dur="26">
                                          <p:stCondLst>
                                            <p:cond delay="1312"/>
                                          </p:stCondLst>
                                        </p:cTn>
                                        <p:tgtEl>
                                          <p:spTgt spid="21507"/>
                                        </p:tgtEl>
                                      </p:cBhvr>
                                      <p:to x="100000" y="80000"/>
                                    </p:animScale>
                                    <p:animScale>
                                      <p:cBhvr>
                                        <p:cTn id="20" dur="166" decel="50000">
                                          <p:stCondLst>
                                            <p:cond delay="1338"/>
                                          </p:stCondLst>
                                        </p:cTn>
                                        <p:tgtEl>
                                          <p:spTgt spid="21507"/>
                                        </p:tgtEl>
                                      </p:cBhvr>
                                      <p:to x="100000" y="100000"/>
                                    </p:animScale>
                                    <p:animScale>
                                      <p:cBhvr>
                                        <p:cTn id="21" dur="26">
                                          <p:stCondLst>
                                            <p:cond delay="1642"/>
                                          </p:stCondLst>
                                        </p:cTn>
                                        <p:tgtEl>
                                          <p:spTgt spid="21507"/>
                                        </p:tgtEl>
                                      </p:cBhvr>
                                      <p:to x="100000" y="90000"/>
                                    </p:animScale>
                                    <p:animScale>
                                      <p:cBhvr>
                                        <p:cTn id="22" dur="166" decel="50000">
                                          <p:stCondLst>
                                            <p:cond delay="1668"/>
                                          </p:stCondLst>
                                        </p:cTn>
                                        <p:tgtEl>
                                          <p:spTgt spid="21507"/>
                                        </p:tgtEl>
                                      </p:cBhvr>
                                      <p:to x="100000" y="100000"/>
                                    </p:animScale>
                                    <p:animScale>
                                      <p:cBhvr>
                                        <p:cTn id="23" dur="26">
                                          <p:stCondLst>
                                            <p:cond delay="1808"/>
                                          </p:stCondLst>
                                        </p:cTn>
                                        <p:tgtEl>
                                          <p:spTgt spid="21507"/>
                                        </p:tgtEl>
                                      </p:cBhvr>
                                      <p:to x="100000" y="95000"/>
                                    </p:animScale>
                                    <p:animScale>
                                      <p:cBhvr>
                                        <p:cTn id="24" dur="166" decel="50000">
                                          <p:stCondLst>
                                            <p:cond delay="1834"/>
                                          </p:stCondLst>
                                        </p:cTn>
                                        <p:tgtEl>
                                          <p:spTgt spid="21507"/>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21508"/>
                                        </p:tgtEl>
                                        <p:attrNameLst>
                                          <p:attrName>style.visibility</p:attrName>
                                        </p:attrNameLst>
                                      </p:cBhvr>
                                      <p:to>
                                        <p:strVal val="visible"/>
                                      </p:to>
                                    </p:set>
                                    <p:animEffect transition="in" filter="wipe(down)">
                                      <p:cBhvr>
                                        <p:cTn id="27" dur="580">
                                          <p:stCondLst>
                                            <p:cond delay="0"/>
                                          </p:stCondLst>
                                        </p:cTn>
                                        <p:tgtEl>
                                          <p:spTgt spid="21508"/>
                                        </p:tgtEl>
                                      </p:cBhvr>
                                    </p:animEffect>
                                    <p:anim calcmode="lin" valueType="num">
                                      <p:cBhvr>
                                        <p:cTn id="28" dur="1822" tmFilter="0,0; 0.14,0.36; 0.43,0.73; 0.71,0.91; 1.0,1.0">
                                          <p:stCondLst>
                                            <p:cond delay="0"/>
                                          </p:stCondLst>
                                        </p:cTn>
                                        <p:tgtEl>
                                          <p:spTgt spid="2150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150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150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150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1508"/>
                                        </p:tgtEl>
                                        <p:attrNameLst>
                                          <p:attrName>ppt_y</p:attrName>
                                        </p:attrNameLst>
                                      </p:cBhvr>
                                      <p:tavLst>
                                        <p:tav tm="0" fmla="#ppt_y-sin(pi*$)/81">
                                          <p:val>
                                            <p:fltVal val="0"/>
                                          </p:val>
                                        </p:tav>
                                        <p:tav tm="100000">
                                          <p:val>
                                            <p:fltVal val="1"/>
                                          </p:val>
                                        </p:tav>
                                      </p:tavLst>
                                    </p:anim>
                                    <p:animScale>
                                      <p:cBhvr>
                                        <p:cTn id="33" dur="26">
                                          <p:stCondLst>
                                            <p:cond delay="650"/>
                                          </p:stCondLst>
                                        </p:cTn>
                                        <p:tgtEl>
                                          <p:spTgt spid="21508"/>
                                        </p:tgtEl>
                                      </p:cBhvr>
                                      <p:to x="100000" y="60000"/>
                                    </p:animScale>
                                    <p:animScale>
                                      <p:cBhvr>
                                        <p:cTn id="34" dur="166" decel="50000">
                                          <p:stCondLst>
                                            <p:cond delay="676"/>
                                          </p:stCondLst>
                                        </p:cTn>
                                        <p:tgtEl>
                                          <p:spTgt spid="21508"/>
                                        </p:tgtEl>
                                      </p:cBhvr>
                                      <p:to x="100000" y="100000"/>
                                    </p:animScale>
                                    <p:animScale>
                                      <p:cBhvr>
                                        <p:cTn id="35" dur="26">
                                          <p:stCondLst>
                                            <p:cond delay="1312"/>
                                          </p:stCondLst>
                                        </p:cTn>
                                        <p:tgtEl>
                                          <p:spTgt spid="21508"/>
                                        </p:tgtEl>
                                      </p:cBhvr>
                                      <p:to x="100000" y="80000"/>
                                    </p:animScale>
                                    <p:animScale>
                                      <p:cBhvr>
                                        <p:cTn id="36" dur="166" decel="50000">
                                          <p:stCondLst>
                                            <p:cond delay="1338"/>
                                          </p:stCondLst>
                                        </p:cTn>
                                        <p:tgtEl>
                                          <p:spTgt spid="21508"/>
                                        </p:tgtEl>
                                      </p:cBhvr>
                                      <p:to x="100000" y="100000"/>
                                    </p:animScale>
                                    <p:animScale>
                                      <p:cBhvr>
                                        <p:cTn id="37" dur="26">
                                          <p:stCondLst>
                                            <p:cond delay="1642"/>
                                          </p:stCondLst>
                                        </p:cTn>
                                        <p:tgtEl>
                                          <p:spTgt spid="21508"/>
                                        </p:tgtEl>
                                      </p:cBhvr>
                                      <p:to x="100000" y="90000"/>
                                    </p:animScale>
                                    <p:animScale>
                                      <p:cBhvr>
                                        <p:cTn id="38" dur="166" decel="50000">
                                          <p:stCondLst>
                                            <p:cond delay="1668"/>
                                          </p:stCondLst>
                                        </p:cTn>
                                        <p:tgtEl>
                                          <p:spTgt spid="21508"/>
                                        </p:tgtEl>
                                      </p:cBhvr>
                                      <p:to x="100000" y="100000"/>
                                    </p:animScale>
                                    <p:animScale>
                                      <p:cBhvr>
                                        <p:cTn id="39" dur="26">
                                          <p:stCondLst>
                                            <p:cond delay="1808"/>
                                          </p:stCondLst>
                                        </p:cTn>
                                        <p:tgtEl>
                                          <p:spTgt spid="21508"/>
                                        </p:tgtEl>
                                      </p:cBhvr>
                                      <p:to x="100000" y="95000"/>
                                    </p:animScale>
                                    <p:animScale>
                                      <p:cBhvr>
                                        <p:cTn id="40" dur="166" decel="50000">
                                          <p:stCondLst>
                                            <p:cond delay="1834"/>
                                          </p:stCondLst>
                                        </p:cTn>
                                        <p:tgtEl>
                                          <p:spTgt spid="21508"/>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31055C4-D514-4AF0-AA57-F35A80406B15}" type="slidenum">
              <a:rPr lang="en-US" smtClean="0"/>
              <a:pPr>
                <a:defRPr/>
              </a:pPr>
              <a:t>36</a:t>
            </a:fld>
            <a:endParaRPr lang="en-US"/>
          </a:p>
        </p:txBody>
      </p:sp>
      <p:sp>
        <p:nvSpPr>
          <p:cNvPr id="35843" name="Rectangle 2"/>
          <p:cNvSpPr>
            <a:spLocks noChangeArrowheads="1"/>
          </p:cNvSpPr>
          <p:nvPr/>
        </p:nvSpPr>
        <p:spPr bwMode="auto">
          <a:xfrm>
            <a:off x="228600" y="301625"/>
            <a:ext cx="8610600" cy="5632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eaLnBrk="1" hangingPunct="1">
              <a:spcBef>
                <a:spcPct val="50000"/>
              </a:spcBef>
              <a:buClrTx/>
              <a:buFontTx/>
              <a:buChar char="•"/>
            </a:pPr>
            <a:r>
              <a:rPr lang="en-US" altLang="en-US" sz="3600" b="1" dirty="0" smtClean="0"/>
              <a:t> Owners </a:t>
            </a:r>
            <a:r>
              <a:rPr lang="en-US" altLang="en-US" sz="3600" b="1" dirty="0"/>
              <a:t>objectives- </a:t>
            </a:r>
            <a:r>
              <a:rPr lang="en-US" altLang="en-US" sz="3600" dirty="0"/>
              <a:t>Human resource management </a:t>
            </a:r>
            <a:r>
              <a:rPr lang="en-US" altLang="en-US" sz="3600" dirty="0">
                <a:solidFill>
                  <a:srgbClr val="FF0000"/>
                </a:solidFill>
              </a:rPr>
              <a:t>contributes</a:t>
            </a:r>
            <a:r>
              <a:rPr lang="en-US" altLang="en-US" sz="3600" dirty="0"/>
              <a:t> to the </a:t>
            </a:r>
            <a:r>
              <a:rPr lang="en-US" altLang="en-US" sz="3600" dirty="0">
                <a:solidFill>
                  <a:srgbClr val="FF0000"/>
                </a:solidFill>
              </a:rPr>
              <a:t>objectives of the owners</a:t>
            </a:r>
            <a:r>
              <a:rPr lang="en-US" altLang="en-US" sz="3600" dirty="0"/>
              <a:t>. </a:t>
            </a:r>
          </a:p>
          <a:p>
            <a:pPr lvl="1" eaLnBrk="1" hangingPunct="1">
              <a:spcBef>
                <a:spcPct val="50000"/>
              </a:spcBef>
              <a:buClrTx/>
              <a:buFontTx/>
              <a:buChar char="•"/>
            </a:pPr>
            <a:r>
              <a:rPr lang="en-US" altLang="en-US" sz="3600" dirty="0"/>
              <a:t> </a:t>
            </a:r>
            <a:r>
              <a:rPr lang="en-US" altLang="en-US" sz="3600" dirty="0">
                <a:solidFill>
                  <a:srgbClr val="FF0000"/>
                </a:solidFill>
              </a:rPr>
              <a:t>Profit for business </a:t>
            </a:r>
            <a:r>
              <a:rPr lang="en-US" altLang="en-US" sz="3600" dirty="0"/>
              <a:t>organizations. </a:t>
            </a:r>
            <a:r>
              <a:rPr lang="en-US" altLang="en-US" sz="3600" dirty="0">
                <a:solidFill>
                  <a:srgbClr val="0070C0"/>
                </a:solidFill>
              </a:rPr>
              <a:t>Satisfy users </a:t>
            </a:r>
            <a:r>
              <a:rPr lang="en-US" altLang="en-US" sz="3600" dirty="0"/>
              <a:t>and owners for </a:t>
            </a:r>
            <a:r>
              <a:rPr lang="en-US" altLang="en-US" sz="3600" dirty="0">
                <a:solidFill>
                  <a:srgbClr val="FF0000"/>
                </a:solidFill>
              </a:rPr>
              <a:t>non business</a:t>
            </a:r>
            <a:r>
              <a:rPr lang="en-US" altLang="en-US" sz="3600" dirty="0"/>
              <a:t> organizations. </a:t>
            </a:r>
          </a:p>
          <a:p>
            <a:pPr lvl="1" eaLnBrk="1" hangingPunct="1">
              <a:spcBef>
                <a:spcPct val="50000"/>
              </a:spcBef>
              <a:buClrTx/>
              <a:buFontTx/>
              <a:buChar char="•"/>
            </a:pPr>
            <a:r>
              <a:rPr lang="en-US" altLang="en-US" sz="3600" dirty="0"/>
              <a:t>  Ensure the </a:t>
            </a:r>
            <a:r>
              <a:rPr lang="en-US" altLang="en-US" sz="3600" dirty="0" smtClean="0"/>
              <a:t>constant </a:t>
            </a:r>
            <a:r>
              <a:rPr lang="en-US" altLang="en-US" sz="3600" dirty="0" smtClean="0">
                <a:solidFill>
                  <a:srgbClr val="FF0000"/>
                </a:solidFill>
              </a:rPr>
              <a:t>creation and innovation of employees </a:t>
            </a:r>
            <a:r>
              <a:rPr lang="en-US" altLang="en-US" sz="3600" dirty="0" smtClean="0"/>
              <a:t>to </a:t>
            </a:r>
            <a:r>
              <a:rPr lang="en-US" altLang="en-US" sz="3600" dirty="0"/>
              <a:t>the fulfillment of organizational objective. </a:t>
            </a:r>
          </a:p>
        </p:txBody>
      </p:sp>
    </p:spTree>
    <p:extLst>
      <p:ext uri="{BB962C8B-B14F-4D97-AF65-F5344CB8AC3E}">
        <p14:creationId xmlns="" xmlns:p14="http://schemas.microsoft.com/office/powerpoint/2010/main" val="5308357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C1902DD-CE74-4B2B-B6CB-D5864AE95BE4}" type="slidenum">
              <a:rPr lang="en-US" smtClean="0"/>
              <a:pPr>
                <a:defRPr/>
              </a:pPr>
              <a:t>37</a:t>
            </a:fld>
            <a:endParaRPr lang="en-US"/>
          </a:p>
        </p:txBody>
      </p:sp>
      <p:sp>
        <p:nvSpPr>
          <p:cNvPr id="36867" name="Text Box 4"/>
          <p:cNvSpPr txBox="1">
            <a:spLocks noChangeArrowheads="1"/>
          </p:cNvSpPr>
          <p:nvPr/>
        </p:nvSpPr>
        <p:spPr bwMode="auto">
          <a:xfrm>
            <a:off x="304800" y="525463"/>
            <a:ext cx="8382000" cy="5859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3600" b="1" dirty="0"/>
              <a:t>Social Objectives</a:t>
            </a:r>
            <a:r>
              <a:rPr lang="en-US" altLang="en-US" sz="3600" dirty="0"/>
              <a:t>_ </a:t>
            </a:r>
            <a:r>
              <a:rPr lang="en-US" altLang="en-US" sz="3600" dirty="0">
                <a:solidFill>
                  <a:srgbClr val="FF0000"/>
                </a:solidFill>
              </a:rPr>
              <a:t>satisfy customers </a:t>
            </a:r>
            <a:r>
              <a:rPr lang="en-US" altLang="en-US" sz="3600" dirty="0"/>
              <a:t>needs, fair competition, </a:t>
            </a:r>
            <a:r>
              <a:rPr lang="en-US" altLang="en-US" sz="3600" dirty="0">
                <a:solidFill>
                  <a:srgbClr val="FF0000"/>
                </a:solidFill>
              </a:rPr>
              <a:t>keep societies welfare</a:t>
            </a:r>
            <a:r>
              <a:rPr lang="en-US" altLang="en-US" sz="3600" dirty="0"/>
              <a:t> including safe products and healthy environment. </a:t>
            </a:r>
          </a:p>
          <a:p>
            <a:pPr eaLnBrk="1" hangingPunct="1">
              <a:spcBef>
                <a:spcPct val="50000"/>
              </a:spcBef>
              <a:buClrTx/>
              <a:buSzTx/>
              <a:buFontTx/>
              <a:buNone/>
            </a:pPr>
            <a:r>
              <a:rPr lang="en-US" altLang="en-US" sz="3600" b="1" dirty="0"/>
              <a:t>Political/legal </a:t>
            </a:r>
            <a:r>
              <a:rPr lang="en-US" altLang="en-US" sz="3600" b="1" dirty="0">
                <a:solidFill>
                  <a:srgbClr val="FF0000"/>
                </a:solidFill>
              </a:rPr>
              <a:t>objectives</a:t>
            </a:r>
            <a:r>
              <a:rPr lang="en-US" altLang="en-US" sz="3600" dirty="0">
                <a:solidFill>
                  <a:srgbClr val="FF0000"/>
                </a:solidFill>
              </a:rPr>
              <a:t>-comply</a:t>
            </a:r>
            <a:r>
              <a:rPr lang="en-US" altLang="en-US" sz="3600" dirty="0"/>
              <a:t> with </a:t>
            </a:r>
            <a:r>
              <a:rPr lang="en-US" altLang="en-US" sz="3600" dirty="0">
                <a:solidFill>
                  <a:srgbClr val="FF0000"/>
                </a:solidFill>
              </a:rPr>
              <a:t>government laws </a:t>
            </a:r>
            <a:r>
              <a:rPr lang="en-US" altLang="en-US" sz="3600" dirty="0"/>
              <a:t>and regulations, avoid decimation,  allow </a:t>
            </a:r>
            <a:r>
              <a:rPr lang="en-US" altLang="en-US" sz="3600" dirty="0">
                <a:solidFill>
                  <a:srgbClr val="FF0000"/>
                </a:solidFill>
              </a:rPr>
              <a:t>equal employment opportunities,</a:t>
            </a:r>
            <a:r>
              <a:rPr lang="en-US" altLang="en-US" sz="3600" dirty="0"/>
              <a:t> fair treatment, minimum pay, working hours, Affirmative actions, etc.</a:t>
            </a:r>
          </a:p>
        </p:txBody>
      </p:sp>
    </p:spTree>
    <p:extLst>
      <p:ext uri="{BB962C8B-B14F-4D97-AF65-F5344CB8AC3E}">
        <p14:creationId xmlns="" xmlns:p14="http://schemas.microsoft.com/office/powerpoint/2010/main" val="38326758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B15A41C-73DA-4629-B1C6-408FA5F442BB}" type="slidenum">
              <a:rPr lang="en-US" smtClean="0"/>
              <a:pPr>
                <a:defRPr/>
              </a:pPr>
              <a:t>38</a:t>
            </a:fld>
            <a:endParaRPr lang="en-US"/>
          </a:p>
        </p:txBody>
      </p:sp>
      <p:sp>
        <p:nvSpPr>
          <p:cNvPr id="3" name="Slide Number Placeholder 1"/>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B2281B99-2F07-4068-BFD4-0DE735682DA0}" type="slidenum">
              <a:rPr lang="en-US" sz="1200">
                <a:effectLst>
                  <a:outerShdw blurRad="38100" dist="38100" dir="2700000" algn="tl">
                    <a:srgbClr val="000000"/>
                  </a:outerShdw>
                </a:effectLst>
                <a:cs typeface="Arial" pitchFamily="34" charset="0"/>
              </a:rPr>
              <a:pPr algn="r">
                <a:defRPr/>
              </a:pPr>
              <a:t>38</a:t>
            </a:fld>
            <a:endParaRPr lang="en-US" sz="1200">
              <a:effectLst>
                <a:outerShdw blurRad="38100" dist="38100" dir="2700000" algn="tl">
                  <a:srgbClr val="000000"/>
                </a:outerShdw>
              </a:effectLst>
              <a:cs typeface="Arial" pitchFamily="34" charset="0"/>
            </a:endParaRPr>
          </a:p>
        </p:txBody>
      </p:sp>
      <p:sp>
        <p:nvSpPr>
          <p:cNvPr id="4" name="Slide Number Placeholder 1"/>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AA0D823D-2DF6-49AE-B177-EB2B9062CFC7}" type="slidenum">
              <a:rPr lang="en-US" sz="1200">
                <a:effectLst>
                  <a:outerShdw blurRad="38100" dist="38100" dir="2700000" algn="tl">
                    <a:srgbClr val="000000"/>
                  </a:outerShdw>
                </a:effectLst>
                <a:cs typeface="Arial" pitchFamily="34" charset="0"/>
              </a:rPr>
              <a:pPr algn="r">
                <a:defRPr/>
              </a:pPr>
              <a:t>38</a:t>
            </a:fld>
            <a:endParaRPr lang="en-US" sz="1200">
              <a:effectLst>
                <a:outerShdw blurRad="38100" dist="38100" dir="2700000" algn="tl">
                  <a:srgbClr val="000000"/>
                </a:outerShdw>
              </a:effectLst>
              <a:cs typeface="Arial" pitchFamily="34" charset="0"/>
            </a:endParaRPr>
          </a:p>
        </p:txBody>
      </p:sp>
      <p:sp>
        <p:nvSpPr>
          <p:cNvPr id="5" name="Text Box 7"/>
          <p:cNvSpPr txBox="1">
            <a:spLocks noChangeArrowheads="1"/>
          </p:cNvSpPr>
          <p:nvPr/>
        </p:nvSpPr>
        <p:spPr bwMode="auto">
          <a:xfrm>
            <a:off x="228600" y="960438"/>
            <a:ext cx="8686800" cy="579438"/>
          </a:xfrm>
          <a:prstGeom prst="rect">
            <a:avLst/>
          </a:prstGeom>
          <a:noFill/>
          <a:ln>
            <a:noFill/>
          </a:ln>
          <a:effectLst>
            <a:outerShdw dist="28398" dir="14606097" algn="ctr" rotWithShape="0">
              <a:schemeClr val="hlink">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a:spcBef>
                <a:spcPct val="50000"/>
              </a:spcBef>
              <a:buClrTx/>
              <a:buSzTx/>
              <a:buFontTx/>
              <a:buNone/>
            </a:pPr>
            <a:r>
              <a:rPr lang="en-US" altLang="en-US" dirty="0">
                <a:latin typeface="Arial Black" pitchFamily="34" charset="0"/>
              </a:rPr>
              <a:t>5. HRM Model</a:t>
            </a:r>
          </a:p>
        </p:txBody>
      </p:sp>
      <p:sp>
        <p:nvSpPr>
          <p:cNvPr id="6" name="Text Box 7"/>
          <p:cNvSpPr txBox="1">
            <a:spLocks noChangeArrowheads="1"/>
          </p:cNvSpPr>
          <p:nvPr/>
        </p:nvSpPr>
        <p:spPr bwMode="auto">
          <a:xfrm>
            <a:off x="228600" y="1828800"/>
            <a:ext cx="8686800" cy="2031325"/>
          </a:xfrm>
          <a:prstGeom prst="rect">
            <a:avLst/>
          </a:prstGeom>
          <a:noFill/>
          <a:ln>
            <a:noFill/>
          </a:ln>
          <a:effectLst>
            <a:outerShdw dist="28398" dir="14606097" algn="ctr" rotWithShape="0">
              <a:schemeClr val="hlink">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14350" indent="-51435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spcBef>
                <a:spcPct val="50000"/>
              </a:spcBef>
              <a:buClrTx/>
              <a:buSzTx/>
            </a:pPr>
            <a:r>
              <a:rPr lang="en-US" altLang="en-US" sz="2800" dirty="0">
                <a:latin typeface="Arial Black" pitchFamily="34" charset="0"/>
              </a:rPr>
              <a:t>There are several models of human resource management models. </a:t>
            </a:r>
            <a:endParaRPr lang="en-US" altLang="en-US" sz="2800" dirty="0" smtClean="0">
              <a:latin typeface="Arial Black" pitchFamily="34" charset="0"/>
            </a:endParaRPr>
          </a:p>
          <a:p>
            <a:pPr>
              <a:spcBef>
                <a:spcPct val="50000"/>
              </a:spcBef>
              <a:buClrTx/>
              <a:buSzTx/>
            </a:pPr>
            <a:r>
              <a:rPr lang="en-US" altLang="en-US" sz="2800" dirty="0" smtClean="0">
                <a:latin typeface="Arial Black" pitchFamily="34" charset="0"/>
              </a:rPr>
              <a:t>One </a:t>
            </a:r>
            <a:r>
              <a:rPr lang="en-US" altLang="en-US" sz="2800" dirty="0">
                <a:latin typeface="Arial Black" pitchFamily="34" charset="0"/>
              </a:rPr>
              <a:t>of the models </a:t>
            </a:r>
            <a:r>
              <a:rPr lang="en-US" altLang="en-US" sz="2800" dirty="0">
                <a:solidFill>
                  <a:srgbClr val="FF0000"/>
                </a:solidFill>
                <a:latin typeface="Arial Black" pitchFamily="34" charset="0"/>
              </a:rPr>
              <a:t>considers</a:t>
            </a:r>
            <a:r>
              <a:rPr lang="en-US" altLang="en-US" sz="2800" dirty="0">
                <a:latin typeface="Arial Black" pitchFamily="34" charset="0"/>
              </a:rPr>
              <a:t> human resource management as a </a:t>
            </a:r>
            <a:r>
              <a:rPr lang="en-US" altLang="en-US" sz="2800" dirty="0">
                <a:solidFill>
                  <a:srgbClr val="FF0000"/>
                </a:solidFill>
                <a:latin typeface="Arial Black" pitchFamily="34" charset="0"/>
              </a:rPr>
              <a:t>system</a:t>
            </a:r>
            <a:r>
              <a:rPr lang="en-US" altLang="en-US" sz="2800" dirty="0">
                <a:latin typeface="Arial Black" pitchFamily="34" charset="0"/>
              </a:rPr>
              <a:t>.</a:t>
            </a:r>
          </a:p>
        </p:txBody>
      </p:sp>
      <p:pic>
        <p:nvPicPr>
          <p:cNvPr id="7" name="Picture 3" descr="Save This as your Homepage"/>
          <p:cNvPicPr>
            <a:picLocks noChangeAspect="1" noChangeArrowheads="1"/>
          </p:cNvPicPr>
          <p:nvPr/>
        </p:nvPicPr>
        <p:blipFill>
          <a:blip r:embed="rId2" r:link="rId3"/>
          <a:srcRect/>
          <a:stretch>
            <a:fillRect/>
          </a:stretch>
        </p:blipFill>
        <p:spPr bwMode="auto">
          <a:xfrm>
            <a:off x="2362200" y="1059657"/>
            <a:ext cx="571500" cy="3810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2289057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500"/>
                                        <p:tgtEl>
                                          <p:spTgt spid="6"/>
                                        </p:tgtEl>
                                      </p:cBhvr>
                                    </p:animEffect>
                                  </p:childTnLst>
                                </p:cTn>
                              </p:par>
                              <p:par>
                                <p:cTn id="13" presetID="2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609600" y="838200"/>
            <a:ext cx="6629400" cy="838200"/>
            <a:chOff x="288" y="192"/>
            <a:chExt cx="4272" cy="528"/>
          </a:xfrm>
          <a:solidFill>
            <a:srgbClr val="00B0F0"/>
          </a:solidFill>
        </p:grpSpPr>
        <p:sp>
          <p:nvSpPr>
            <p:cNvPr id="7" name="AutoShape 11"/>
            <p:cNvSpPr>
              <a:spLocks noChangeArrowheads="1"/>
            </p:cNvSpPr>
            <p:nvPr/>
          </p:nvSpPr>
          <p:spPr bwMode="auto">
            <a:xfrm rot="10800000">
              <a:off x="288" y="192"/>
              <a:ext cx="4272" cy="528"/>
            </a:xfrm>
            <a:prstGeom prst="curvedUpArrow">
              <a:avLst>
                <a:gd name="adj1" fmla="val 161818"/>
                <a:gd name="adj2" fmla="val 323636"/>
                <a:gd name="adj3" fmla="val 33333"/>
              </a:avLst>
            </a:prstGeom>
            <a:grpFill/>
            <a:ln w="9525">
              <a:noFill/>
              <a:miter lim="800000"/>
              <a:headEnd/>
              <a:tailEnd/>
            </a:ln>
          </p:spPr>
          <p:txBody>
            <a:bodyPr wrap="none" anchor="ctr"/>
            <a:lstStyle/>
            <a:p>
              <a:pPr>
                <a:defRPr/>
              </a:pPr>
              <a:endParaRPr lang="en-US">
                <a:latin typeface="Arial" charset="0"/>
                <a:cs typeface="Arial" pitchFamily="34" charset="0"/>
              </a:endParaRPr>
            </a:p>
          </p:txBody>
        </p:sp>
        <p:sp>
          <p:nvSpPr>
            <p:cNvPr id="8" name="Text Box 12"/>
            <p:cNvSpPr txBox="1">
              <a:spLocks noChangeArrowheads="1"/>
            </p:cNvSpPr>
            <p:nvPr/>
          </p:nvSpPr>
          <p:spPr bwMode="auto">
            <a:xfrm rot="-956722">
              <a:off x="908" y="340"/>
              <a:ext cx="912" cy="231"/>
            </a:xfrm>
            <a:prstGeom prst="rect">
              <a:avLst/>
            </a:prstGeom>
            <a:grpFill/>
            <a:ln w="9525">
              <a:noFill/>
              <a:miter lim="800000"/>
              <a:headEnd/>
              <a:tailEnd/>
            </a:ln>
          </p:spPr>
          <p:txBody>
            <a:bodyPr>
              <a:spAutoFit/>
            </a:bodyPr>
            <a:lstStyle/>
            <a:p>
              <a:pPr algn="ctr" eaLnBrk="0" hangingPunct="0">
                <a:spcBef>
                  <a:spcPct val="50000"/>
                </a:spcBef>
                <a:defRPr/>
              </a:pPr>
              <a:r>
                <a:rPr lang="en-US">
                  <a:cs typeface="Arial" pitchFamily="34" charset="0"/>
                </a:rPr>
                <a:t>INPUTS</a:t>
              </a:r>
            </a:p>
          </p:txBody>
        </p:sp>
      </p:grpSp>
      <p:grpSp>
        <p:nvGrpSpPr>
          <p:cNvPr id="3" name="Group 7"/>
          <p:cNvGrpSpPr>
            <a:grpSpLocks/>
          </p:cNvGrpSpPr>
          <p:nvPr/>
        </p:nvGrpSpPr>
        <p:grpSpPr bwMode="auto">
          <a:xfrm>
            <a:off x="3581400" y="1066800"/>
            <a:ext cx="1905000" cy="4984750"/>
            <a:chOff x="1968" y="768"/>
            <a:chExt cx="1200" cy="2435"/>
          </a:xfrm>
        </p:grpSpPr>
        <p:sp>
          <p:nvSpPr>
            <p:cNvPr id="38947" name="Text Box 8"/>
            <p:cNvSpPr txBox="1">
              <a:spLocks noChangeArrowheads="1"/>
            </p:cNvSpPr>
            <p:nvPr/>
          </p:nvSpPr>
          <p:spPr bwMode="auto">
            <a:xfrm>
              <a:off x="1968" y="768"/>
              <a:ext cx="1104"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spcBef>
                  <a:spcPct val="50000"/>
                </a:spcBef>
                <a:buClrTx/>
                <a:buSzTx/>
                <a:buFontTx/>
                <a:buNone/>
              </a:pPr>
              <a:r>
                <a:rPr lang="en-US" altLang="en-US" sz="1800"/>
                <a:t>ENVIRONMENT</a:t>
              </a:r>
            </a:p>
          </p:txBody>
        </p:sp>
        <p:sp>
          <p:nvSpPr>
            <p:cNvPr id="38948" name="Text Box 9"/>
            <p:cNvSpPr txBox="1">
              <a:spLocks noChangeArrowheads="1"/>
            </p:cNvSpPr>
            <p:nvPr/>
          </p:nvSpPr>
          <p:spPr bwMode="auto">
            <a:xfrm>
              <a:off x="2064" y="3024"/>
              <a:ext cx="1104"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spcBef>
                  <a:spcPct val="50000"/>
                </a:spcBef>
                <a:buClrTx/>
                <a:buSzTx/>
                <a:buFontTx/>
                <a:buNone/>
              </a:pPr>
              <a:r>
                <a:rPr lang="en-US" altLang="en-US" sz="1800"/>
                <a:t>ENVIRONMENT</a:t>
              </a:r>
            </a:p>
          </p:txBody>
        </p:sp>
      </p:grpSp>
      <p:grpSp>
        <p:nvGrpSpPr>
          <p:cNvPr id="4" name="Group 37"/>
          <p:cNvGrpSpPr>
            <a:grpSpLocks/>
          </p:cNvGrpSpPr>
          <p:nvPr/>
        </p:nvGrpSpPr>
        <p:grpSpPr bwMode="auto">
          <a:xfrm>
            <a:off x="258763" y="1600200"/>
            <a:ext cx="3246437" cy="4267200"/>
            <a:chOff x="258124" y="1219200"/>
            <a:chExt cx="3247076" cy="4267200"/>
          </a:xfrm>
        </p:grpSpPr>
        <p:grpSp>
          <p:nvGrpSpPr>
            <p:cNvPr id="38937" name="Group 13"/>
            <p:cNvGrpSpPr>
              <a:grpSpLocks/>
            </p:cNvGrpSpPr>
            <p:nvPr/>
          </p:nvGrpSpPr>
          <p:grpSpPr bwMode="auto">
            <a:xfrm>
              <a:off x="1371600" y="1219200"/>
              <a:ext cx="2133600" cy="4267200"/>
              <a:chOff x="768" y="672"/>
              <a:chExt cx="1344" cy="2688"/>
            </a:xfrm>
          </p:grpSpPr>
          <p:grpSp>
            <p:nvGrpSpPr>
              <p:cNvPr id="38942" name="Group 14"/>
              <p:cNvGrpSpPr>
                <a:grpSpLocks/>
              </p:cNvGrpSpPr>
              <p:nvPr/>
            </p:nvGrpSpPr>
            <p:grpSpPr bwMode="auto">
              <a:xfrm>
                <a:off x="768" y="672"/>
                <a:ext cx="1344" cy="2688"/>
                <a:chOff x="768" y="1056"/>
                <a:chExt cx="1344" cy="1920"/>
              </a:xfrm>
            </p:grpSpPr>
            <p:sp>
              <p:nvSpPr>
                <p:cNvPr id="38945" name="Freeform 15"/>
                <p:cNvSpPr>
                  <a:spLocks/>
                </p:cNvSpPr>
                <p:nvPr/>
              </p:nvSpPr>
              <p:spPr bwMode="auto">
                <a:xfrm>
                  <a:off x="1008" y="1056"/>
                  <a:ext cx="1104" cy="1920"/>
                </a:xfrm>
                <a:custGeom>
                  <a:avLst/>
                  <a:gdLst>
                    <a:gd name="T0" fmla="*/ 0 w 1104"/>
                    <a:gd name="T1" fmla="*/ 0 h 1920"/>
                    <a:gd name="T2" fmla="*/ 624 w 1104"/>
                    <a:gd name="T3" fmla="*/ 816 h 1920"/>
                    <a:gd name="T4" fmla="*/ 1104 w 1104"/>
                    <a:gd name="T5" fmla="*/ 912 h 1920"/>
                    <a:gd name="T6" fmla="*/ 1104 w 1104"/>
                    <a:gd name="T7" fmla="*/ 1008 h 1920"/>
                    <a:gd name="T8" fmla="*/ 672 w 1104"/>
                    <a:gd name="T9" fmla="*/ 1104 h 1920"/>
                    <a:gd name="T10" fmla="*/ 0 w 1104"/>
                    <a:gd name="T11" fmla="*/ 1920 h 1920"/>
                    <a:gd name="T12" fmla="*/ 0 w 1104"/>
                    <a:gd name="T13" fmla="*/ 0 h 1920"/>
                    <a:gd name="T14" fmla="*/ 0 60000 65536"/>
                    <a:gd name="T15" fmla="*/ 0 60000 65536"/>
                    <a:gd name="T16" fmla="*/ 0 60000 65536"/>
                    <a:gd name="T17" fmla="*/ 0 60000 65536"/>
                    <a:gd name="T18" fmla="*/ 0 60000 65536"/>
                    <a:gd name="T19" fmla="*/ 0 60000 65536"/>
                    <a:gd name="T20" fmla="*/ 0 60000 65536"/>
                    <a:gd name="T21" fmla="*/ 0 w 1104"/>
                    <a:gd name="T22" fmla="*/ 0 h 1920"/>
                    <a:gd name="T23" fmla="*/ 1104 w 1104"/>
                    <a:gd name="T24" fmla="*/ 1920 h 19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4" h="1920">
                      <a:moveTo>
                        <a:pt x="0" y="0"/>
                      </a:moveTo>
                      <a:lnTo>
                        <a:pt x="624" y="816"/>
                      </a:lnTo>
                      <a:lnTo>
                        <a:pt x="1104" y="912"/>
                      </a:lnTo>
                      <a:lnTo>
                        <a:pt x="1104" y="1008"/>
                      </a:lnTo>
                      <a:lnTo>
                        <a:pt x="672" y="1104"/>
                      </a:lnTo>
                      <a:lnTo>
                        <a:pt x="0" y="192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round/>
                      <a:headEnd/>
                      <a:tailEnd/>
                    </a14:hiddenLine>
                  </a:ext>
                </a:extLst>
              </p:spPr>
              <p:txBody>
                <a:bodyPr/>
                <a:lstStyle/>
                <a:p>
                  <a:endParaRPr lang="en-US"/>
                </a:p>
              </p:txBody>
            </p:sp>
            <p:sp>
              <p:nvSpPr>
                <p:cNvPr id="38946" name="Freeform 16"/>
                <p:cNvSpPr>
                  <a:spLocks/>
                </p:cNvSpPr>
                <p:nvPr/>
              </p:nvSpPr>
              <p:spPr bwMode="auto">
                <a:xfrm>
                  <a:off x="768" y="1056"/>
                  <a:ext cx="384" cy="1920"/>
                </a:xfrm>
                <a:custGeom>
                  <a:avLst/>
                  <a:gdLst>
                    <a:gd name="T0" fmla="*/ 240 w 384"/>
                    <a:gd name="T1" fmla="*/ 1920 h 1920"/>
                    <a:gd name="T2" fmla="*/ 384 w 384"/>
                    <a:gd name="T3" fmla="*/ 1296 h 1920"/>
                    <a:gd name="T4" fmla="*/ 384 w 384"/>
                    <a:gd name="T5" fmla="*/ 720 h 1920"/>
                    <a:gd name="T6" fmla="*/ 240 w 384"/>
                    <a:gd name="T7" fmla="*/ 0 h 1920"/>
                    <a:gd name="T8" fmla="*/ 0 w 384"/>
                    <a:gd name="T9" fmla="*/ 720 h 1920"/>
                    <a:gd name="T10" fmla="*/ 48 w 384"/>
                    <a:gd name="T11" fmla="*/ 1296 h 1920"/>
                    <a:gd name="T12" fmla="*/ 240 w 384"/>
                    <a:gd name="T13" fmla="*/ 1920 h 1920"/>
                    <a:gd name="T14" fmla="*/ 0 60000 65536"/>
                    <a:gd name="T15" fmla="*/ 0 60000 65536"/>
                    <a:gd name="T16" fmla="*/ 0 60000 65536"/>
                    <a:gd name="T17" fmla="*/ 0 60000 65536"/>
                    <a:gd name="T18" fmla="*/ 0 60000 65536"/>
                    <a:gd name="T19" fmla="*/ 0 60000 65536"/>
                    <a:gd name="T20" fmla="*/ 0 60000 65536"/>
                    <a:gd name="T21" fmla="*/ 0 w 384"/>
                    <a:gd name="T22" fmla="*/ 0 h 1920"/>
                    <a:gd name="T23" fmla="*/ 384 w 384"/>
                    <a:gd name="T24" fmla="*/ 1920 h 19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4" h="1920">
                      <a:moveTo>
                        <a:pt x="240" y="1920"/>
                      </a:moveTo>
                      <a:lnTo>
                        <a:pt x="384" y="1296"/>
                      </a:lnTo>
                      <a:lnTo>
                        <a:pt x="384" y="720"/>
                      </a:lnTo>
                      <a:lnTo>
                        <a:pt x="240" y="0"/>
                      </a:lnTo>
                      <a:lnTo>
                        <a:pt x="0" y="720"/>
                      </a:lnTo>
                      <a:lnTo>
                        <a:pt x="48" y="1296"/>
                      </a:lnTo>
                      <a:lnTo>
                        <a:pt x="240" y="192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round/>
                      <a:headEnd/>
                      <a:tailEnd/>
                    </a14:hiddenLine>
                  </a:ext>
                </a:extLst>
              </p:spPr>
              <p:txBody>
                <a:bodyPr/>
                <a:lstStyle/>
                <a:p>
                  <a:endParaRPr lang="en-US"/>
                </a:p>
              </p:txBody>
            </p:sp>
          </p:grpSp>
          <p:sp>
            <p:nvSpPr>
              <p:cNvPr id="38943" name="Text Box 17"/>
              <p:cNvSpPr txBox="1">
                <a:spLocks noChangeArrowheads="1"/>
              </p:cNvSpPr>
              <p:nvPr/>
            </p:nvSpPr>
            <p:spPr bwMode="auto">
              <a:xfrm rot="-5400000">
                <a:off x="697" y="1731"/>
                <a:ext cx="912" cy="33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a:spcBef>
                    <a:spcPct val="50000"/>
                  </a:spcBef>
                  <a:buClrTx/>
                  <a:buSzTx/>
                  <a:buFontTx/>
                  <a:buNone/>
                </a:pPr>
                <a:r>
                  <a:rPr lang="en-US" altLang="en-US" sz="2800"/>
                  <a:t>INPUTS</a:t>
                </a:r>
              </a:p>
            </p:txBody>
          </p:sp>
          <p:sp>
            <p:nvSpPr>
              <p:cNvPr id="38944" name="AutoShape 18"/>
              <p:cNvSpPr>
                <a:spLocks noChangeArrowheads="1"/>
              </p:cNvSpPr>
              <p:nvPr/>
            </p:nvSpPr>
            <p:spPr bwMode="auto">
              <a:xfrm>
                <a:off x="1344" y="1728"/>
                <a:ext cx="336" cy="432"/>
              </a:xfrm>
              <a:prstGeom prst="rightArrow">
                <a:avLst>
                  <a:gd name="adj1" fmla="val 50000"/>
                  <a:gd name="adj2" fmla="val 43750"/>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grpSp>
        <p:sp>
          <p:nvSpPr>
            <p:cNvPr id="38938" name="Oval 17"/>
            <p:cNvSpPr>
              <a:spLocks noChangeArrowheads="1"/>
            </p:cNvSpPr>
            <p:nvPr/>
          </p:nvSpPr>
          <p:spPr bwMode="auto">
            <a:xfrm>
              <a:off x="304800" y="1524000"/>
              <a:ext cx="1295400" cy="685800"/>
            </a:xfrm>
            <a:prstGeom prst="ellipse">
              <a:avLst/>
            </a:prstGeom>
            <a:solidFill>
              <a:srgbClr val="FF0000"/>
            </a:solidFill>
            <a:ln w="9525">
              <a:round/>
              <a:headEnd/>
              <a:tailEnd/>
            </a:ln>
            <a:scene3d>
              <a:camera prst="legacyObliqueTopLeft"/>
              <a:lightRig rig="legacyFlat3" dir="t"/>
            </a:scene3d>
            <a:sp3d extrusionH="430200" prstMaterial="legacyMatte">
              <a:bevelT w="13500" h="13500" prst="angle"/>
              <a:bevelB w="13500" h="13500" prst="angle"/>
              <a:extrusionClr>
                <a:srgbClr val="CC3300"/>
              </a:extrusionClr>
            </a:sp3d>
          </p:spPr>
          <p:txBody>
            <a:bodyPr wrap="none" anchor="ctr">
              <a:flatTx/>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a:spcBef>
                  <a:spcPct val="0"/>
                </a:spcBef>
                <a:buClrTx/>
                <a:buSzTx/>
                <a:buFontTx/>
                <a:buNone/>
              </a:pPr>
              <a:r>
                <a:rPr lang="en-US" altLang="en-US" sz="1800"/>
                <a:t>Knowledge</a:t>
              </a:r>
            </a:p>
          </p:txBody>
        </p:sp>
        <p:sp>
          <p:nvSpPr>
            <p:cNvPr id="38939" name="Oval 18"/>
            <p:cNvSpPr>
              <a:spLocks noChangeArrowheads="1"/>
            </p:cNvSpPr>
            <p:nvPr/>
          </p:nvSpPr>
          <p:spPr bwMode="auto">
            <a:xfrm rot="-328830">
              <a:off x="258124" y="2242508"/>
              <a:ext cx="1269753" cy="685800"/>
            </a:xfrm>
            <a:prstGeom prst="ellipse">
              <a:avLst/>
            </a:prstGeom>
            <a:solidFill>
              <a:srgbClr val="FF0000"/>
            </a:solidFill>
            <a:ln w="9525">
              <a:round/>
              <a:headEnd/>
              <a:tailEnd/>
            </a:ln>
            <a:scene3d>
              <a:camera prst="legacyObliqueTopLeft"/>
              <a:lightRig rig="legacyFlat3" dir="t"/>
            </a:scene3d>
            <a:sp3d extrusionH="430200" prstMaterial="legacyMatte">
              <a:bevelT w="13500" h="13500" prst="angle"/>
              <a:bevelB w="13500" h="13500" prst="angle"/>
              <a:extrusionClr>
                <a:srgbClr val="CC3300"/>
              </a:extrusionClr>
            </a:sp3d>
          </p:spPr>
          <p:txBody>
            <a:bodyPr wrap="none" anchor="ctr">
              <a:flatTx/>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a:spcBef>
                  <a:spcPct val="0"/>
                </a:spcBef>
                <a:buClrTx/>
                <a:buSzTx/>
                <a:buFontTx/>
                <a:buNone/>
              </a:pPr>
              <a:r>
                <a:rPr lang="en-US" altLang="en-US" sz="1800"/>
                <a:t>Skills</a:t>
              </a:r>
            </a:p>
          </p:txBody>
        </p:sp>
        <p:sp>
          <p:nvSpPr>
            <p:cNvPr id="38940" name="Oval 19"/>
            <p:cNvSpPr>
              <a:spLocks noChangeArrowheads="1"/>
            </p:cNvSpPr>
            <p:nvPr/>
          </p:nvSpPr>
          <p:spPr bwMode="auto">
            <a:xfrm rot="-228860">
              <a:off x="327025" y="3079750"/>
              <a:ext cx="990600" cy="685800"/>
            </a:xfrm>
            <a:prstGeom prst="ellipse">
              <a:avLst/>
            </a:prstGeom>
            <a:solidFill>
              <a:srgbClr val="FF0000"/>
            </a:solidFill>
            <a:ln w="9525">
              <a:round/>
              <a:headEnd/>
              <a:tailEnd/>
            </a:ln>
            <a:scene3d>
              <a:camera prst="legacyObliqueTopLeft"/>
              <a:lightRig rig="legacyFlat3" dir="t"/>
            </a:scene3d>
            <a:sp3d extrusionH="430200" prstMaterial="legacyMatte">
              <a:bevelT w="13500" h="13500" prst="angle"/>
              <a:bevelB w="13500" h="13500" prst="angle"/>
              <a:extrusionClr>
                <a:srgbClr val="CC3300"/>
              </a:extrusionClr>
            </a:sp3d>
          </p:spPr>
          <p:txBody>
            <a:bodyPr wrap="none" anchor="ctr">
              <a:flatTx/>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a:spcBef>
                  <a:spcPct val="0"/>
                </a:spcBef>
                <a:buClrTx/>
                <a:buSzTx/>
                <a:buFontTx/>
                <a:buNone/>
              </a:pPr>
              <a:r>
                <a:rPr lang="en-US" altLang="en-US" sz="1800"/>
                <a:t>Attitudes</a:t>
              </a:r>
            </a:p>
          </p:txBody>
        </p:sp>
        <p:sp>
          <p:nvSpPr>
            <p:cNvPr id="38941" name="Oval 20"/>
            <p:cNvSpPr>
              <a:spLocks noChangeArrowheads="1"/>
            </p:cNvSpPr>
            <p:nvPr/>
          </p:nvSpPr>
          <p:spPr bwMode="auto">
            <a:xfrm rot="-171891">
              <a:off x="396875" y="3914775"/>
              <a:ext cx="1143000" cy="685800"/>
            </a:xfrm>
            <a:prstGeom prst="ellipse">
              <a:avLst/>
            </a:prstGeom>
            <a:solidFill>
              <a:srgbClr val="FF0000"/>
            </a:solidFill>
            <a:ln w="9525">
              <a:round/>
              <a:headEnd/>
              <a:tailEnd/>
            </a:ln>
            <a:scene3d>
              <a:camera prst="legacyObliqueTopLeft"/>
              <a:lightRig rig="legacyFlat3" dir="t"/>
            </a:scene3d>
            <a:sp3d extrusionH="430200" prstMaterial="legacyMatte">
              <a:bevelT w="13500" h="13500" prst="angle"/>
              <a:bevelB w="13500" h="13500" prst="angle"/>
              <a:extrusionClr>
                <a:srgbClr val="CC3300"/>
              </a:extrusionClr>
            </a:sp3d>
          </p:spPr>
          <p:txBody>
            <a:bodyPr wrap="none" anchor="ctr">
              <a:flatTx/>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a:spcBef>
                  <a:spcPct val="0"/>
                </a:spcBef>
                <a:buClrTx/>
                <a:buSzTx/>
                <a:buFontTx/>
                <a:buNone/>
              </a:pPr>
              <a:r>
                <a:rPr lang="en-US" altLang="en-US" sz="1800"/>
                <a:t>Talents</a:t>
              </a:r>
            </a:p>
          </p:txBody>
        </p:sp>
      </p:grpSp>
      <p:sp>
        <p:nvSpPr>
          <p:cNvPr id="22" name="Oval 21"/>
          <p:cNvSpPr>
            <a:spLocks noChangeArrowheads="1"/>
          </p:cNvSpPr>
          <p:nvPr/>
        </p:nvSpPr>
        <p:spPr bwMode="auto">
          <a:xfrm>
            <a:off x="2971800" y="3124200"/>
            <a:ext cx="2667000" cy="10668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a:spcBef>
                <a:spcPct val="0"/>
              </a:spcBef>
              <a:buClrTx/>
              <a:buSzTx/>
              <a:buFontTx/>
              <a:buNone/>
            </a:pPr>
            <a:r>
              <a:rPr lang="en-US" altLang="en-US" sz="1800" b="1"/>
              <a:t>Human Resource </a:t>
            </a:r>
          </a:p>
          <a:p>
            <a:pPr algn="ctr">
              <a:spcBef>
                <a:spcPct val="0"/>
              </a:spcBef>
              <a:buClrTx/>
              <a:buSzTx/>
              <a:buFontTx/>
              <a:buNone/>
            </a:pPr>
            <a:r>
              <a:rPr lang="en-US" altLang="en-US" sz="1800" b="1"/>
              <a:t>Management Activities</a:t>
            </a:r>
          </a:p>
        </p:txBody>
      </p:sp>
      <p:grpSp>
        <p:nvGrpSpPr>
          <p:cNvPr id="9" name="Group 34"/>
          <p:cNvGrpSpPr>
            <a:grpSpLocks/>
          </p:cNvGrpSpPr>
          <p:nvPr/>
        </p:nvGrpSpPr>
        <p:grpSpPr bwMode="auto">
          <a:xfrm>
            <a:off x="-272257" y="5379962"/>
            <a:ext cx="7554913" cy="914400"/>
            <a:chOff x="288" y="3312"/>
            <a:chExt cx="4759" cy="576"/>
          </a:xfrm>
          <a:solidFill>
            <a:srgbClr val="00B0F0"/>
          </a:solidFill>
        </p:grpSpPr>
        <p:sp>
          <p:nvSpPr>
            <p:cNvPr id="34" name="AutoShape 35"/>
            <p:cNvSpPr>
              <a:spLocks noChangeArrowheads="1"/>
            </p:cNvSpPr>
            <p:nvPr/>
          </p:nvSpPr>
          <p:spPr bwMode="auto">
            <a:xfrm rot="10800000" flipV="1">
              <a:off x="288" y="3312"/>
              <a:ext cx="4759" cy="576"/>
            </a:xfrm>
            <a:prstGeom prst="curvedUpArrow">
              <a:avLst>
                <a:gd name="adj1" fmla="val 148333"/>
                <a:gd name="adj2" fmla="val 296667"/>
                <a:gd name="adj3" fmla="val 33333"/>
              </a:avLst>
            </a:prstGeom>
            <a:grpFill/>
            <a:ln w="9525">
              <a:noFill/>
              <a:miter lim="800000"/>
              <a:headEnd/>
              <a:tailEnd/>
            </a:ln>
          </p:spPr>
          <p:txBody>
            <a:bodyPr wrap="none" anchor="ctr"/>
            <a:lstStyle/>
            <a:p>
              <a:pPr>
                <a:defRPr/>
              </a:pPr>
              <a:endParaRPr lang="en-US">
                <a:latin typeface="Arial" charset="0"/>
                <a:cs typeface="Arial" pitchFamily="34" charset="0"/>
              </a:endParaRPr>
            </a:p>
          </p:txBody>
        </p:sp>
        <p:sp>
          <p:nvSpPr>
            <p:cNvPr id="35" name="Text Box 36"/>
            <p:cNvSpPr txBox="1">
              <a:spLocks noChangeArrowheads="1"/>
            </p:cNvSpPr>
            <p:nvPr/>
          </p:nvSpPr>
          <p:spPr bwMode="auto">
            <a:xfrm rot="405000">
              <a:off x="960" y="3505"/>
              <a:ext cx="912" cy="231"/>
            </a:xfrm>
            <a:prstGeom prst="rect">
              <a:avLst/>
            </a:prstGeom>
            <a:grpFill/>
            <a:ln w="9525">
              <a:noFill/>
              <a:miter lim="800000"/>
              <a:headEnd/>
              <a:tailEnd/>
            </a:ln>
          </p:spPr>
          <p:txBody>
            <a:bodyPr>
              <a:spAutoFit/>
            </a:bodyPr>
            <a:lstStyle/>
            <a:p>
              <a:pPr algn="ctr" eaLnBrk="0" hangingPunct="0">
                <a:spcBef>
                  <a:spcPct val="50000"/>
                </a:spcBef>
                <a:defRPr/>
              </a:pPr>
              <a:r>
                <a:rPr lang="en-US" dirty="0">
                  <a:cs typeface="Arial" pitchFamily="34" charset="0"/>
                </a:rPr>
                <a:t>FEEDBACK</a:t>
              </a:r>
            </a:p>
          </p:txBody>
        </p:sp>
      </p:grpSp>
      <p:grpSp>
        <p:nvGrpSpPr>
          <p:cNvPr id="10" name="Group 38"/>
          <p:cNvGrpSpPr>
            <a:grpSpLocks/>
          </p:cNvGrpSpPr>
          <p:nvPr/>
        </p:nvGrpSpPr>
        <p:grpSpPr bwMode="auto">
          <a:xfrm>
            <a:off x="5334000" y="1447800"/>
            <a:ext cx="3527425" cy="4724400"/>
            <a:chOff x="5334000" y="1066800"/>
            <a:chExt cx="3527425" cy="4724400"/>
          </a:xfrm>
        </p:grpSpPr>
        <p:grpSp>
          <p:nvGrpSpPr>
            <p:cNvPr id="38926" name="Group 24"/>
            <p:cNvGrpSpPr>
              <a:grpSpLocks/>
            </p:cNvGrpSpPr>
            <p:nvPr/>
          </p:nvGrpSpPr>
          <p:grpSpPr bwMode="auto">
            <a:xfrm>
              <a:off x="5334000" y="1066800"/>
              <a:ext cx="2133600" cy="4724400"/>
              <a:chOff x="3216" y="576"/>
              <a:chExt cx="1344" cy="2976"/>
            </a:xfrm>
          </p:grpSpPr>
          <p:grpSp>
            <p:nvGrpSpPr>
              <p:cNvPr id="38931" name="Group 25"/>
              <p:cNvGrpSpPr>
                <a:grpSpLocks/>
              </p:cNvGrpSpPr>
              <p:nvPr/>
            </p:nvGrpSpPr>
            <p:grpSpPr bwMode="auto">
              <a:xfrm rot="10800000">
                <a:off x="3216" y="576"/>
                <a:ext cx="1344" cy="2976"/>
                <a:chOff x="768" y="1056"/>
                <a:chExt cx="1344" cy="1920"/>
              </a:xfrm>
            </p:grpSpPr>
            <p:sp>
              <p:nvSpPr>
                <p:cNvPr id="38935" name="Freeform 26"/>
                <p:cNvSpPr>
                  <a:spLocks/>
                </p:cNvSpPr>
                <p:nvPr/>
              </p:nvSpPr>
              <p:spPr bwMode="auto">
                <a:xfrm>
                  <a:off x="1008" y="1056"/>
                  <a:ext cx="1104" cy="1920"/>
                </a:xfrm>
                <a:custGeom>
                  <a:avLst/>
                  <a:gdLst>
                    <a:gd name="T0" fmla="*/ 0 w 1104"/>
                    <a:gd name="T1" fmla="*/ 0 h 1920"/>
                    <a:gd name="T2" fmla="*/ 624 w 1104"/>
                    <a:gd name="T3" fmla="*/ 816 h 1920"/>
                    <a:gd name="T4" fmla="*/ 1104 w 1104"/>
                    <a:gd name="T5" fmla="*/ 912 h 1920"/>
                    <a:gd name="T6" fmla="*/ 1104 w 1104"/>
                    <a:gd name="T7" fmla="*/ 1008 h 1920"/>
                    <a:gd name="T8" fmla="*/ 672 w 1104"/>
                    <a:gd name="T9" fmla="*/ 1104 h 1920"/>
                    <a:gd name="T10" fmla="*/ 0 w 1104"/>
                    <a:gd name="T11" fmla="*/ 1920 h 1920"/>
                    <a:gd name="T12" fmla="*/ 0 w 1104"/>
                    <a:gd name="T13" fmla="*/ 0 h 1920"/>
                    <a:gd name="T14" fmla="*/ 0 60000 65536"/>
                    <a:gd name="T15" fmla="*/ 0 60000 65536"/>
                    <a:gd name="T16" fmla="*/ 0 60000 65536"/>
                    <a:gd name="T17" fmla="*/ 0 60000 65536"/>
                    <a:gd name="T18" fmla="*/ 0 60000 65536"/>
                    <a:gd name="T19" fmla="*/ 0 60000 65536"/>
                    <a:gd name="T20" fmla="*/ 0 60000 65536"/>
                    <a:gd name="T21" fmla="*/ 0 w 1104"/>
                    <a:gd name="T22" fmla="*/ 0 h 1920"/>
                    <a:gd name="T23" fmla="*/ 1104 w 1104"/>
                    <a:gd name="T24" fmla="*/ 1920 h 19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4" h="1920">
                      <a:moveTo>
                        <a:pt x="0" y="0"/>
                      </a:moveTo>
                      <a:lnTo>
                        <a:pt x="624" y="816"/>
                      </a:lnTo>
                      <a:lnTo>
                        <a:pt x="1104" y="912"/>
                      </a:lnTo>
                      <a:lnTo>
                        <a:pt x="1104" y="1008"/>
                      </a:lnTo>
                      <a:lnTo>
                        <a:pt x="672" y="1104"/>
                      </a:lnTo>
                      <a:lnTo>
                        <a:pt x="0" y="192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round/>
                      <a:headEnd/>
                      <a:tailEnd/>
                    </a14:hiddenLine>
                  </a:ext>
                </a:extLst>
              </p:spPr>
              <p:txBody>
                <a:bodyPr rot="10800000"/>
                <a:lstStyle/>
                <a:p>
                  <a:endParaRPr lang="en-US"/>
                </a:p>
              </p:txBody>
            </p:sp>
            <p:sp>
              <p:nvSpPr>
                <p:cNvPr id="38936" name="Freeform 27"/>
                <p:cNvSpPr>
                  <a:spLocks/>
                </p:cNvSpPr>
                <p:nvPr/>
              </p:nvSpPr>
              <p:spPr bwMode="auto">
                <a:xfrm>
                  <a:off x="768" y="1056"/>
                  <a:ext cx="384" cy="1920"/>
                </a:xfrm>
                <a:custGeom>
                  <a:avLst/>
                  <a:gdLst>
                    <a:gd name="T0" fmla="*/ 240 w 384"/>
                    <a:gd name="T1" fmla="*/ 1920 h 1920"/>
                    <a:gd name="T2" fmla="*/ 384 w 384"/>
                    <a:gd name="T3" fmla="*/ 1296 h 1920"/>
                    <a:gd name="T4" fmla="*/ 384 w 384"/>
                    <a:gd name="T5" fmla="*/ 720 h 1920"/>
                    <a:gd name="T6" fmla="*/ 240 w 384"/>
                    <a:gd name="T7" fmla="*/ 0 h 1920"/>
                    <a:gd name="T8" fmla="*/ 0 w 384"/>
                    <a:gd name="T9" fmla="*/ 720 h 1920"/>
                    <a:gd name="T10" fmla="*/ 48 w 384"/>
                    <a:gd name="T11" fmla="*/ 1296 h 1920"/>
                    <a:gd name="T12" fmla="*/ 240 w 384"/>
                    <a:gd name="T13" fmla="*/ 1920 h 1920"/>
                    <a:gd name="T14" fmla="*/ 0 60000 65536"/>
                    <a:gd name="T15" fmla="*/ 0 60000 65536"/>
                    <a:gd name="T16" fmla="*/ 0 60000 65536"/>
                    <a:gd name="T17" fmla="*/ 0 60000 65536"/>
                    <a:gd name="T18" fmla="*/ 0 60000 65536"/>
                    <a:gd name="T19" fmla="*/ 0 60000 65536"/>
                    <a:gd name="T20" fmla="*/ 0 60000 65536"/>
                    <a:gd name="T21" fmla="*/ 0 w 384"/>
                    <a:gd name="T22" fmla="*/ 0 h 1920"/>
                    <a:gd name="T23" fmla="*/ 384 w 384"/>
                    <a:gd name="T24" fmla="*/ 1920 h 19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4" h="1920">
                      <a:moveTo>
                        <a:pt x="240" y="1920"/>
                      </a:moveTo>
                      <a:lnTo>
                        <a:pt x="384" y="1296"/>
                      </a:lnTo>
                      <a:lnTo>
                        <a:pt x="384" y="720"/>
                      </a:lnTo>
                      <a:lnTo>
                        <a:pt x="240" y="0"/>
                      </a:lnTo>
                      <a:lnTo>
                        <a:pt x="0" y="720"/>
                      </a:lnTo>
                      <a:lnTo>
                        <a:pt x="48" y="1296"/>
                      </a:lnTo>
                      <a:lnTo>
                        <a:pt x="240" y="192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round/>
                      <a:headEnd/>
                      <a:tailEnd/>
                    </a14:hiddenLine>
                  </a:ext>
                </a:extLst>
              </p:spPr>
              <p:txBody>
                <a:bodyPr rot="10800000"/>
                <a:lstStyle/>
                <a:p>
                  <a:endParaRPr lang="en-US"/>
                </a:p>
              </p:txBody>
            </p:sp>
          </p:grpSp>
          <p:grpSp>
            <p:nvGrpSpPr>
              <p:cNvPr id="38932" name="Group 28"/>
              <p:cNvGrpSpPr>
                <a:grpSpLocks/>
              </p:cNvGrpSpPr>
              <p:nvPr/>
            </p:nvGrpSpPr>
            <p:grpSpPr bwMode="auto">
              <a:xfrm>
                <a:off x="3408" y="1248"/>
                <a:ext cx="762" cy="1200"/>
                <a:chOff x="3408" y="1248"/>
                <a:chExt cx="762" cy="1200"/>
              </a:xfrm>
            </p:grpSpPr>
            <p:sp>
              <p:nvSpPr>
                <p:cNvPr id="38933" name="Text Box 29"/>
                <p:cNvSpPr txBox="1">
                  <a:spLocks noChangeArrowheads="1"/>
                </p:cNvSpPr>
                <p:nvPr/>
              </p:nvSpPr>
              <p:spPr bwMode="auto">
                <a:xfrm rot="-5400000">
                  <a:off x="3405" y="1683"/>
                  <a:ext cx="1200" cy="33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a:spcBef>
                      <a:spcPct val="50000"/>
                    </a:spcBef>
                    <a:buClrTx/>
                    <a:buSzTx/>
                    <a:buFontTx/>
                    <a:buNone/>
                  </a:pPr>
                  <a:r>
                    <a:rPr lang="en-US" altLang="en-US" sz="2800">
                      <a:solidFill>
                        <a:schemeClr val="bg1"/>
                      </a:solidFill>
                    </a:rPr>
                    <a:t>OUTPUTS</a:t>
                  </a:r>
                </a:p>
              </p:txBody>
            </p:sp>
            <p:sp>
              <p:nvSpPr>
                <p:cNvPr id="38934" name="AutoShape 30"/>
                <p:cNvSpPr>
                  <a:spLocks noChangeArrowheads="1"/>
                </p:cNvSpPr>
                <p:nvPr/>
              </p:nvSpPr>
              <p:spPr bwMode="auto">
                <a:xfrm>
                  <a:off x="3408" y="1776"/>
                  <a:ext cx="336" cy="336"/>
                </a:xfrm>
                <a:prstGeom prst="rightArrow">
                  <a:avLst>
                    <a:gd name="adj1" fmla="val 50000"/>
                    <a:gd name="adj2" fmla="val 43750"/>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0"/>
                    </a:spcBef>
                    <a:buClrTx/>
                    <a:buSzTx/>
                    <a:buFontTx/>
                    <a:buNone/>
                  </a:pPr>
                  <a:endParaRPr lang="en-US" altLang="en-US" sz="1800">
                    <a:solidFill>
                      <a:schemeClr val="bg1"/>
                    </a:solidFill>
                    <a:latin typeface="Times New Roman" pitchFamily="18" charset="0"/>
                  </a:endParaRPr>
                </a:p>
              </p:txBody>
            </p:sp>
          </p:grpSp>
        </p:grpSp>
        <p:sp>
          <p:nvSpPr>
            <p:cNvPr id="38927" name="Oval 29"/>
            <p:cNvSpPr>
              <a:spLocks noChangeArrowheads="1"/>
            </p:cNvSpPr>
            <p:nvPr/>
          </p:nvSpPr>
          <p:spPr bwMode="auto">
            <a:xfrm>
              <a:off x="7010400" y="2438400"/>
              <a:ext cx="1600200" cy="1600200"/>
            </a:xfrm>
            <a:prstGeom prst="ellipse">
              <a:avLst/>
            </a:prstGeom>
            <a:solidFill>
              <a:srgbClr val="00FF00"/>
            </a:solidFill>
            <a:ln w="9525">
              <a:round/>
              <a:headEnd/>
              <a:tailEnd/>
            </a:ln>
            <a:scene3d>
              <a:camera prst="legacyObliqueTopLeft"/>
              <a:lightRig rig="legacyFlat3" dir="t"/>
            </a:scene3d>
            <a:sp3d extrusionH="430200" prstMaterial="legacyMatte">
              <a:bevelT w="13500" h="13500" prst="angle"/>
              <a:bevelB w="13500" h="13500" prst="angle"/>
              <a:extrusionClr>
                <a:srgbClr val="FFFF00"/>
              </a:extrusionClr>
            </a:sp3d>
          </p:spPr>
          <p:txBody>
            <a:bodyPr wrap="none" anchor="ctr">
              <a:flatTx/>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a:spcBef>
                  <a:spcPct val="0"/>
                </a:spcBef>
                <a:buClrTx/>
                <a:buSzTx/>
                <a:buFontTx/>
                <a:buNone/>
              </a:pPr>
              <a:r>
                <a:rPr lang="en-US" altLang="en-US" sz="1800">
                  <a:solidFill>
                    <a:schemeClr val="tx2"/>
                  </a:solidFill>
                </a:rPr>
                <a:t>Satisfaction of </a:t>
              </a:r>
            </a:p>
            <a:p>
              <a:pPr algn="ctr">
                <a:spcBef>
                  <a:spcPct val="0"/>
                </a:spcBef>
                <a:buClrTx/>
                <a:buSzTx/>
                <a:buFontTx/>
                <a:buNone/>
              </a:pPr>
              <a:r>
                <a:rPr lang="en-US" altLang="en-US" sz="1800">
                  <a:solidFill>
                    <a:schemeClr val="tx2"/>
                  </a:solidFill>
                </a:rPr>
                <a:t>Employee ‘s</a:t>
              </a:r>
            </a:p>
            <a:p>
              <a:pPr algn="ctr">
                <a:spcBef>
                  <a:spcPct val="0"/>
                </a:spcBef>
                <a:buClrTx/>
                <a:buSzTx/>
                <a:buFontTx/>
                <a:buNone/>
              </a:pPr>
              <a:r>
                <a:rPr lang="en-US" altLang="en-US" sz="1800">
                  <a:solidFill>
                    <a:schemeClr val="tx2"/>
                  </a:solidFill>
                </a:rPr>
                <a:t>Objectives</a:t>
              </a:r>
            </a:p>
          </p:txBody>
        </p:sp>
        <p:sp>
          <p:nvSpPr>
            <p:cNvPr id="38928" name="Oval 30"/>
            <p:cNvSpPr>
              <a:spLocks noChangeArrowheads="1"/>
            </p:cNvSpPr>
            <p:nvPr/>
          </p:nvSpPr>
          <p:spPr bwMode="auto">
            <a:xfrm rot="-1554413">
              <a:off x="7010400" y="4038600"/>
              <a:ext cx="1851025" cy="1066800"/>
            </a:xfrm>
            <a:prstGeom prst="ellipse">
              <a:avLst/>
            </a:prstGeom>
            <a:solidFill>
              <a:schemeClr val="accent2"/>
            </a:solidFill>
            <a:ln w="9525">
              <a:round/>
              <a:headEnd/>
              <a:tailEnd/>
            </a:ln>
            <a:scene3d>
              <a:camera prst="legacyObliqueTopLeft"/>
              <a:lightRig rig="legacyFlat3" dir="t"/>
            </a:scene3d>
            <a:sp3d extrusionH="430200" prstMaterial="legacyMatte">
              <a:bevelT w="13500" h="13500" prst="angle"/>
              <a:bevelB w="13500" h="13500" prst="angle"/>
              <a:extrusionClr>
                <a:srgbClr val="FFFF00"/>
              </a:extrusionClr>
            </a:sp3d>
          </p:spPr>
          <p:txBody>
            <a:bodyPr wrap="none" anchor="ctr">
              <a:flatTx/>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a:spcBef>
                  <a:spcPct val="0"/>
                </a:spcBef>
                <a:buClrTx/>
                <a:buSzTx/>
                <a:buFontTx/>
                <a:buNone/>
              </a:pPr>
              <a:r>
                <a:rPr lang="en-US" altLang="en-US" sz="1800" b="1"/>
                <a:t>Stakeholders </a:t>
              </a:r>
            </a:p>
            <a:p>
              <a:pPr algn="ctr">
                <a:spcBef>
                  <a:spcPct val="0"/>
                </a:spcBef>
                <a:buClrTx/>
                <a:buSzTx/>
                <a:buFontTx/>
                <a:buNone/>
              </a:pPr>
              <a:r>
                <a:rPr lang="en-US" altLang="en-US" sz="1800" b="1"/>
                <a:t>Satisfaction</a:t>
              </a:r>
            </a:p>
          </p:txBody>
        </p:sp>
        <p:sp>
          <p:nvSpPr>
            <p:cNvPr id="38929" name="Oval 31"/>
            <p:cNvSpPr>
              <a:spLocks noChangeArrowheads="1"/>
            </p:cNvSpPr>
            <p:nvPr/>
          </p:nvSpPr>
          <p:spPr bwMode="auto">
            <a:xfrm rot="1015650">
              <a:off x="7045331" y="1441311"/>
              <a:ext cx="1676400" cy="1012825"/>
            </a:xfrm>
            <a:prstGeom prst="ellipse">
              <a:avLst/>
            </a:prstGeom>
            <a:solidFill>
              <a:srgbClr val="00FF00"/>
            </a:solidFill>
            <a:ln w="9525">
              <a:round/>
              <a:headEnd/>
              <a:tailEnd/>
            </a:ln>
            <a:scene3d>
              <a:camera prst="legacyObliqueTopLeft"/>
              <a:lightRig rig="legacyFlat3" dir="t"/>
            </a:scene3d>
            <a:sp3d extrusionH="430200" prstMaterial="legacyMatte">
              <a:bevelT w="13500" h="13500" prst="angle"/>
              <a:bevelB w="13500" h="13500" prst="angle"/>
              <a:extrusionClr>
                <a:srgbClr val="FFFF00"/>
              </a:extrusionClr>
            </a:sp3d>
          </p:spPr>
          <p:txBody>
            <a:bodyPr wrap="none" anchor="ctr">
              <a:flatTx/>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a:spcBef>
                  <a:spcPct val="0"/>
                </a:spcBef>
                <a:buClrTx/>
                <a:buSzTx/>
                <a:buFontTx/>
                <a:buNone/>
              </a:pPr>
              <a:r>
                <a:rPr lang="en-US" altLang="en-US" sz="1800">
                  <a:solidFill>
                    <a:schemeClr val="tx2"/>
                  </a:solidFill>
                </a:rPr>
                <a:t>Satisfaction of </a:t>
              </a:r>
            </a:p>
            <a:p>
              <a:pPr algn="ctr">
                <a:spcBef>
                  <a:spcPct val="0"/>
                </a:spcBef>
                <a:buClrTx/>
                <a:buSzTx/>
                <a:buFontTx/>
                <a:buNone/>
              </a:pPr>
              <a:r>
                <a:rPr lang="en-US" altLang="en-US" sz="1800">
                  <a:solidFill>
                    <a:schemeClr val="tx2"/>
                  </a:solidFill>
                </a:rPr>
                <a:t>Organizational </a:t>
              </a:r>
            </a:p>
            <a:p>
              <a:pPr algn="ctr">
                <a:spcBef>
                  <a:spcPct val="0"/>
                </a:spcBef>
                <a:buClrTx/>
                <a:buSzTx/>
                <a:buFontTx/>
                <a:buNone/>
              </a:pPr>
              <a:r>
                <a:rPr lang="en-US" altLang="en-US" sz="1800">
                  <a:solidFill>
                    <a:schemeClr val="tx2"/>
                  </a:solidFill>
                </a:rPr>
                <a:t>Objectives</a:t>
              </a:r>
            </a:p>
          </p:txBody>
        </p:sp>
        <p:sp>
          <p:nvSpPr>
            <p:cNvPr id="38930" name="Oval 35"/>
            <p:cNvSpPr>
              <a:spLocks noChangeArrowheads="1"/>
            </p:cNvSpPr>
            <p:nvPr/>
          </p:nvSpPr>
          <p:spPr bwMode="auto">
            <a:xfrm rot="-1554413">
              <a:off x="7010400" y="4038600"/>
              <a:ext cx="1851025" cy="1066800"/>
            </a:xfrm>
            <a:prstGeom prst="ellipse">
              <a:avLst/>
            </a:prstGeom>
            <a:solidFill>
              <a:srgbClr val="00FF00"/>
            </a:solidFill>
            <a:ln w="9525">
              <a:round/>
              <a:headEnd/>
              <a:tailEnd/>
            </a:ln>
            <a:scene3d>
              <a:camera prst="legacyObliqueTopLeft"/>
              <a:lightRig rig="legacyFlat3" dir="t"/>
            </a:scene3d>
            <a:sp3d extrusionH="430200" prstMaterial="legacyMatte">
              <a:bevelT w="13500" h="13500" prst="angle"/>
              <a:bevelB w="13500" h="13500" prst="angle"/>
              <a:extrusionClr>
                <a:srgbClr val="FFFF00"/>
              </a:extrusionClr>
            </a:sp3d>
          </p:spPr>
          <p:txBody>
            <a:bodyPr wrap="none" anchor="ctr">
              <a:flatTx/>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a:spcBef>
                  <a:spcPct val="0"/>
                </a:spcBef>
                <a:buClrTx/>
                <a:buSzTx/>
                <a:buFontTx/>
                <a:buNone/>
              </a:pPr>
              <a:r>
                <a:rPr lang="en-US" altLang="en-US" sz="1800">
                  <a:solidFill>
                    <a:schemeClr val="tx2"/>
                  </a:solidFill>
                </a:rPr>
                <a:t>Society’s</a:t>
              </a:r>
            </a:p>
            <a:p>
              <a:pPr algn="ctr">
                <a:spcBef>
                  <a:spcPct val="0"/>
                </a:spcBef>
                <a:buClrTx/>
                <a:buSzTx/>
                <a:buFontTx/>
                <a:buNone/>
              </a:pPr>
              <a:r>
                <a:rPr lang="en-US" altLang="en-US" sz="1800">
                  <a:solidFill>
                    <a:schemeClr val="tx2"/>
                  </a:solidFill>
                </a:rPr>
                <a:t>(Satisfaction)</a:t>
              </a:r>
            </a:p>
            <a:p>
              <a:pPr algn="ctr">
                <a:spcBef>
                  <a:spcPct val="0"/>
                </a:spcBef>
                <a:buClrTx/>
                <a:buSzTx/>
                <a:buFontTx/>
                <a:buNone/>
              </a:pPr>
              <a:endParaRPr lang="en-US" altLang="en-US" sz="1800">
                <a:solidFill>
                  <a:schemeClr val="tx2"/>
                </a:solidFill>
              </a:endParaRPr>
            </a:p>
          </p:txBody>
        </p:sp>
      </p:grpSp>
      <p:sp>
        <p:nvSpPr>
          <p:cNvPr id="37" name="TextBox 36"/>
          <p:cNvSpPr txBox="1">
            <a:spLocks noChangeArrowheads="1"/>
          </p:cNvSpPr>
          <p:nvPr/>
        </p:nvSpPr>
        <p:spPr bwMode="auto">
          <a:xfrm>
            <a:off x="2743200" y="2057400"/>
            <a:ext cx="1219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400"/>
              <a:t>Political</a:t>
            </a:r>
          </a:p>
        </p:txBody>
      </p:sp>
      <p:sp>
        <p:nvSpPr>
          <p:cNvPr id="40" name="TextBox 39"/>
          <p:cNvSpPr txBox="1">
            <a:spLocks noChangeArrowheads="1"/>
          </p:cNvSpPr>
          <p:nvPr/>
        </p:nvSpPr>
        <p:spPr bwMode="auto">
          <a:xfrm>
            <a:off x="4495800" y="2133600"/>
            <a:ext cx="1524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400"/>
              <a:t>Economic</a:t>
            </a:r>
          </a:p>
        </p:txBody>
      </p:sp>
      <p:sp>
        <p:nvSpPr>
          <p:cNvPr id="41" name="TextBox 40"/>
          <p:cNvSpPr txBox="1">
            <a:spLocks noChangeArrowheads="1"/>
          </p:cNvSpPr>
          <p:nvPr/>
        </p:nvSpPr>
        <p:spPr bwMode="auto">
          <a:xfrm>
            <a:off x="4572000" y="4800600"/>
            <a:ext cx="1219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400"/>
              <a:t>Social</a:t>
            </a:r>
          </a:p>
        </p:txBody>
      </p:sp>
      <p:sp>
        <p:nvSpPr>
          <p:cNvPr id="42" name="TextBox 41"/>
          <p:cNvSpPr txBox="1">
            <a:spLocks noChangeArrowheads="1"/>
          </p:cNvSpPr>
          <p:nvPr/>
        </p:nvSpPr>
        <p:spPr bwMode="auto">
          <a:xfrm>
            <a:off x="2057400" y="4800600"/>
            <a:ext cx="17526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000"/>
              <a:t>Technological</a:t>
            </a:r>
          </a:p>
        </p:txBody>
      </p:sp>
      <p:sp>
        <p:nvSpPr>
          <p:cNvPr id="38924" name="TextBox 43"/>
          <p:cNvSpPr txBox="1">
            <a:spLocks noChangeArrowheads="1"/>
          </p:cNvSpPr>
          <p:nvPr/>
        </p:nvSpPr>
        <p:spPr bwMode="auto">
          <a:xfrm>
            <a:off x="685800" y="228600"/>
            <a:ext cx="81534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0"/>
              </a:spcBef>
              <a:buClrTx/>
              <a:buSzTx/>
              <a:buFontTx/>
              <a:buNone/>
            </a:pPr>
            <a:r>
              <a:rPr lang="en-US" altLang="en-US" sz="2000" b="1" dirty="0"/>
              <a:t>Human Resource Management Model</a:t>
            </a:r>
          </a:p>
        </p:txBody>
      </p:sp>
    </p:spTree>
    <p:extLst>
      <p:ext uri="{BB962C8B-B14F-4D97-AF65-F5344CB8AC3E}">
        <p14:creationId xmlns="" xmlns:p14="http://schemas.microsoft.com/office/powerpoint/2010/main" val="1436219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2"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ppt_w/2"/>
                                          </p:val>
                                        </p:tav>
                                        <p:tav tm="100000">
                                          <p:val>
                                            <p:strVal val="#ppt_x"/>
                                          </p:val>
                                        </p:tav>
                                      </p:tavLst>
                                    </p:anim>
                                    <p:anim calcmode="lin" valueType="num">
                                      <p:cBhvr>
                                        <p:cTn id="37" dur="500" fill="hold"/>
                                        <p:tgtEl>
                                          <p:spTgt spid="9"/>
                                        </p:tgtEl>
                                        <p:attrNameLst>
                                          <p:attrName>ppt_y</p:attrName>
                                        </p:attrNameLst>
                                      </p:cBhvr>
                                      <p:tavLst>
                                        <p:tav tm="0">
                                          <p:val>
                                            <p:strVal val="#ppt_y"/>
                                          </p:val>
                                        </p:tav>
                                        <p:tav tm="100000">
                                          <p:val>
                                            <p:strVal val="#ppt_y"/>
                                          </p:val>
                                        </p:tav>
                                      </p:tavLst>
                                    </p:anim>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0" presetClass="path" presetSubtype="0" repeatCount="indefinite" accel="50000" decel="50000" fill="hold" grpId="1" nodeType="clickEffect">
                                  <p:stCondLst>
                                    <p:cond delay="0"/>
                                  </p:stCondLst>
                                  <p:childTnLst>
                                    <p:animMotion origin="layout" path="M 0 0 L 0.0507 0.12188 L 0.00556 0.01318 " pathEditMode="relative" ptsTypes="AAA">
                                      <p:cBhvr>
                                        <p:cTn id="49" dur="2000" fill="hold"/>
                                        <p:tgtEl>
                                          <p:spTgt spid="37"/>
                                        </p:tgtEl>
                                        <p:attrNameLst>
                                          <p:attrName>ppt_x</p:attrName>
                                          <p:attrName>ppt_y</p:attrName>
                                        </p:attrNameLst>
                                      </p:cBhvr>
                                    </p:animMotion>
                                  </p:childTnLst>
                                </p:cTn>
                              </p:par>
                            </p:childTnLst>
                          </p:cTn>
                        </p:par>
                        <p:par>
                          <p:cTn id="50" fill="hold" nodeType="afterGroup">
                            <p:stCondLst>
                              <p:cond delay="2000"/>
                            </p:stCondLst>
                            <p:childTnLst>
                              <p:par>
                                <p:cTn id="51"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52" dur="250" accel="50000" decel="50000" autoRev="1" fill="hold">
                                          <p:stCondLst>
                                            <p:cond delay="0"/>
                                          </p:stCondLst>
                                        </p:cTn>
                                        <p:tgtEl>
                                          <p:spTgt spid="22"/>
                                        </p:tgtEl>
                                        <p:attrNameLst>
                                          <p:attrName>ppt_x</p:attrName>
                                          <p:attrName>ppt_y</p:attrName>
                                        </p:attrNameLst>
                                      </p:cBhvr>
                                    </p:animMotion>
                                    <p:animRot by="1500000">
                                      <p:cBhvr>
                                        <p:cTn id="53" dur="125" fill="hold">
                                          <p:stCondLst>
                                            <p:cond delay="0"/>
                                          </p:stCondLst>
                                        </p:cTn>
                                        <p:tgtEl>
                                          <p:spTgt spid="22"/>
                                        </p:tgtEl>
                                        <p:attrNameLst>
                                          <p:attrName>r</p:attrName>
                                        </p:attrNameLst>
                                      </p:cBhvr>
                                    </p:animRot>
                                    <p:animRot by="-1500000">
                                      <p:cBhvr>
                                        <p:cTn id="54" dur="125" fill="hold">
                                          <p:stCondLst>
                                            <p:cond delay="125"/>
                                          </p:stCondLst>
                                        </p:cTn>
                                        <p:tgtEl>
                                          <p:spTgt spid="22"/>
                                        </p:tgtEl>
                                        <p:attrNameLst>
                                          <p:attrName>r</p:attrName>
                                        </p:attrNameLst>
                                      </p:cBhvr>
                                    </p:animRot>
                                    <p:animRot by="-1500000">
                                      <p:cBhvr>
                                        <p:cTn id="55" dur="125" fill="hold">
                                          <p:stCondLst>
                                            <p:cond delay="250"/>
                                          </p:stCondLst>
                                        </p:cTn>
                                        <p:tgtEl>
                                          <p:spTgt spid="22"/>
                                        </p:tgtEl>
                                        <p:attrNameLst>
                                          <p:attrName>r</p:attrName>
                                        </p:attrNameLst>
                                      </p:cBhvr>
                                    </p:animRot>
                                    <p:animRot by="1500000">
                                      <p:cBhvr>
                                        <p:cTn id="56" dur="125" fill="hold">
                                          <p:stCondLst>
                                            <p:cond delay="375"/>
                                          </p:stCondLst>
                                        </p:cTn>
                                        <p:tgtEl>
                                          <p:spTgt spid="22"/>
                                        </p:tgtEl>
                                        <p:attrNameLst>
                                          <p:attrName>r</p:attrName>
                                        </p:attrNameLst>
                                      </p:cBhvr>
                                    </p:animRot>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childTnLst>
                                </p:cTn>
                              </p:par>
                              <p:par>
                                <p:cTn id="63" presetID="0" presetClass="path" presetSubtype="0" repeatCount="indefinite" accel="50000" decel="50000" fill="hold" grpId="1" nodeType="withEffect">
                                  <p:stCondLst>
                                    <p:cond delay="0"/>
                                  </p:stCondLst>
                                  <p:childTnLst>
                                    <p:animMotion origin="layout" path="M 0 0 L -0.05782 0.12026 L 0 0 Z " pathEditMode="relative" ptsTypes="AAA">
                                      <p:cBhvr>
                                        <p:cTn id="64" dur="2000" fill="hold"/>
                                        <p:tgtEl>
                                          <p:spTgt spid="40"/>
                                        </p:tgtEl>
                                        <p:attrNameLst>
                                          <p:attrName>ppt_x</p:attrName>
                                          <p:attrName>ppt_y</p:attrName>
                                        </p:attrNameLst>
                                      </p:cBhvr>
                                    </p:animMotion>
                                  </p:childTnLst>
                                </p:cTn>
                              </p:par>
                            </p:childTnLst>
                          </p:cTn>
                        </p:par>
                      </p:childTnLst>
                    </p:cTn>
                  </p:par>
                  <p:par>
                    <p:cTn id="65" fill="hold" nodeType="clickPar">
                      <p:stCondLst>
                        <p:cond delay="indefinite"/>
                      </p:stCondLst>
                      <p:childTnLst>
                        <p:par>
                          <p:cTn id="66" fill="hold" nodeType="withGroup">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repeatCount="indefinite" accel="50000" decel="50000" fill="hold" grpId="1" nodeType="clickEffect">
                                  <p:stCondLst>
                                    <p:cond delay="0"/>
                                  </p:stCondLst>
                                  <p:childTnLst>
                                    <p:animMotion origin="layout" path="M -0.05 -0.13344 L 0.00069 -0.01156 L -0.04445 -0.12026 " pathEditMode="relative" rAng="0" ptsTypes="AAA">
                                      <p:cBhvr>
                                        <p:cTn id="74" dur="2000" fill="hold"/>
                                        <p:tgtEl>
                                          <p:spTgt spid="41"/>
                                        </p:tgtEl>
                                        <p:attrNameLst>
                                          <p:attrName>ppt_x</p:attrName>
                                          <p:attrName>ppt_y</p:attrName>
                                        </p:attrNameLst>
                                      </p:cBhvr>
                                      <p:rCtr x="2535" y="6082"/>
                                    </p:animMotion>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p:cTn id="79" dur="500" fill="hold"/>
                                        <p:tgtEl>
                                          <p:spTgt spid="42"/>
                                        </p:tgtEl>
                                        <p:attrNameLst>
                                          <p:attrName>ppt_w</p:attrName>
                                        </p:attrNameLst>
                                      </p:cBhvr>
                                      <p:tavLst>
                                        <p:tav tm="0">
                                          <p:val>
                                            <p:fltVal val="0"/>
                                          </p:val>
                                        </p:tav>
                                        <p:tav tm="100000">
                                          <p:val>
                                            <p:strVal val="#ppt_w"/>
                                          </p:val>
                                        </p:tav>
                                      </p:tavLst>
                                    </p:anim>
                                    <p:anim calcmode="lin" valueType="num">
                                      <p:cBhvr>
                                        <p:cTn id="80" dur="500" fill="hold"/>
                                        <p:tgtEl>
                                          <p:spTgt spid="42"/>
                                        </p:tgtEl>
                                        <p:attrNameLst>
                                          <p:attrName>ppt_h</p:attrName>
                                        </p:attrNameLst>
                                      </p:cBhvr>
                                      <p:tavLst>
                                        <p:tav tm="0">
                                          <p:val>
                                            <p:fltVal val="0"/>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0" presetClass="path" presetSubtype="0" repeatCount="indefinite" accel="50000" decel="50000" fill="hold" grpId="1" nodeType="clickEffect">
                                  <p:stCondLst>
                                    <p:cond delay="0"/>
                                  </p:stCondLst>
                                  <p:childTnLst>
                                    <p:animMotion origin="layout" path="M 0.0875 -0.15125 L -0.00416 0.00416 L 0.07639 -0.13483 " pathEditMode="relative" rAng="0" ptsTypes="AAA">
                                      <p:cBhvr>
                                        <p:cTn id="84" dur="2000" fill="hold"/>
                                        <p:tgtEl>
                                          <p:spTgt spid="42"/>
                                        </p:tgtEl>
                                        <p:attrNameLst>
                                          <p:attrName>ppt_x</p:attrName>
                                          <p:attrName>ppt_y</p:attrName>
                                        </p:attrNameLst>
                                      </p:cBhvr>
                                      <p:rCtr x="-4583" y="77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37" grpId="0"/>
      <p:bldP spid="37" grpId="1"/>
      <p:bldP spid="40" grpId="0"/>
      <p:bldP spid="40" grpId="1"/>
      <p:bldP spid="41" grpId="0"/>
      <p:bldP spid="41" grpId="1"/>
      <p:bldP spid="42" grpId="0"/>
      <p:bldP spid="4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6" name="Text Box 12"/>
          <p:cNvSpPr txBox="1">
            <a:spLocks noChangeArrowheads="1"/>
          </p:cNvSpPr>
          <p:nvPr/>
        </p:nvSpPr>
        <p:spPr bwMode="auto">
          <a:xfrm>
            <a:off x="457200" y="1981200"/>
            <a:ext cx="5867400" cy="50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1371600" indent="-631825"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1828800" indent="-631825"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286000" indent="-631825"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2743200" indent="-631825"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200400" indent="-631825"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3600" dirty="0"/>
              <a:t>After completing this part, participants will be able to understand:</a:t>
            </a:r>
            <a:endParaRPr lang="en-US" altLang="en-US" sz="4800" b="1" dirty="0">
              <a:latin typeface="Times New Roman" pitchFamily="18" charset="0"/>
              <a:cs typeface="Times New Roman" pitchFamily="18" charset="0"/>
            </a:endParaRPr>
          </a:p>
          <a:p>
            <a:pPr lvl="4">
              <a:spcBef>
                <a:spcPct val="0"/>
              </a:spcBef>
              <a:buClrTx/>
              <a:buFontTx/>
              <a:buNone/>
            </a:pPr>
            <a:r>
              <a:rPr lang="en-US" altLang="en-US" sz="2800" b="1" dirty="0">
                <a:latin typeface="Times New Roman" pitchFamily="18" charset="0"/>
                <a:cs typeface="Times New Roman" pitchFamily="18" charset="0"/>
              </a:rPr>
              <a:t>1</a:t>
            </a:r>
            <a:r>
              <a:rPr lang="en-US" altLang="en-US" sz="2400" b="1" dirty="0">
                <a:latin typeface="Times New Roman" pitchFamily="18" charset="0"/>
                <a:cs typeface="Times New Roman" pitchFamily="18" charset="0"/>
              </a:rPr>
              <a:t>.HRM Definition</a:t>
            </a:r>
          </a:p>
          <a:p>
            <a:pPr lvl="4">
              <a:spcBef>
                <a:spcPct val="0"/>
              </a:spcBef>
              <a:buClrTx/>
              <a:buFontTx/>
              <a:buNone/>
            </a:pPr>
            <a:r>
              <a:rPr lang="en-US" altLang="en-US" sz="2400" b="1" dirty="0" smtClean="0">
                <a:latin typeface="Times New Roman" pitchFamily="18" charset="0"/>
                <a:cs typeface="Times New Roman" pitchFamily="18" charset="0"/>
              </a:rPr>
              <a:t>2. </a:t>
            </a:r>
            <a:r>
              <a:rPr lang="en-US" altLang="en-US" sz="2400" b="1" dirty="0">
                <a:latin typeface="Times New Roman" pitchFamily="18" charset="0"/>
                <a:cs typeface="Times New Roman" pitchFamily="18" charset="0"/>
              </a:rPr>
              <a:t>Evolution &amp; Development of </a:t>
            </a:r>
            <a:r>
              <a:rPr lang="en-US" altLang="en-US" sz="2400" b="1" dirty="0" smtClean="0">
                <a:latin typeface="Times New Roman" pitchFamily="18" charset="0"/>
                <a:cs typeface="Times New Roman" pitchFamily="18" charset="0"/>
              </a:rPr>
              <a:t>HRM</a:t>
            </a:r>
          </a:p>
          <a:p>
            <a:pPr lvl="4">
              <a:spcBef>
                <a:spcPct val="0"/>
              </a:spcBef>
              <a:buClrTx/>
              <a:buNone/>
            </a:pPr>
            <a:r>
              <a:rPr lang="en-US" altLang="en-US" sz="2800" b="1" dirty="0" smtClean="0">
                <a:latin typeface="Times New Roman" pitchFamily="18" charset="0"/>
                <a:cs typeface="Times New Roman" pitchFamily="18" charset="0"/>
              </a:rPr>
              <a:t>3.The Importance of HRM</a:t>
            </a:r>
            <a:endParaRPr lang="en-US" altLang="en-US" sz="2800" b="1" dirty="0">
              <a:latin typeface="Times New Roman" pitchFamily="18" charset="0"/>
              <a:cs typeface="Times New Roman" pitchFamily="18" charset="0"/>
            </a:endParaRPr>
          </a:p>
          <a:p>
            <a:pPr lvl="4">
              <a:spcBef>
                <a:spcPct val="0"/>
              </a:spcBef>
              <a:buClrTx/>
              <a:buNone/>
            </a:pPr>
            <a:r>
              <a:rPr lang="en-US" altLang="en-US" sz="2800" b="1" dirty="0">
                <a:latin typeface="Times New Roman" pitchFamily="18" charset="0"/>
                <a:cs typeface="Times New Roman" pitchFamily="18" charset="0"/>
              </a:rPr>
              <a:t>4.</a:t>
            </a:r>
            <a:r>
              <a:rPr lang="en-US" altLang="en-US" sz="2400" b="1" dirty="0">
                <a:latin typeface="Times New Roman" pitchFamily="18" charset="0"/>
                <a:cs typeface="Times New Roman" pitchFamily="18" charset="0"/>
              </a:rPr>
              <a:t>Objective of </a:t>
            </a:r>
            <a:r>
              <a:rPr lang="en-US" altLang="en-US" sz="2400" b="1" dirty="0" smtClean="0">
                <a:latin typeface="Times New Roman" pitchFamily="18" charset="0"/>
                <a:cs typeface="Times New Roman" pitchFamily="18" charset="0"/>
              </a:rPr>
              <a:t>HRM</a:t>
            </a:r>
            <a:endParaRPr lang="en-US" altLang="en-US" sz="2400" b="1" dirty="0">
              <a:latin typeface="Times New Roman" pitchFamily="18" charset="0"/>
              <a:cs typeface="Times New Roman" pitchFamily="18" charset="0"/>
            </a:endParaRPr>
          </a:p>
          <a:p>
            <a:pPr lvl="4">
              <a:spcBef>
                <a:spcPct val="0"/>
              </a:spcBef>
              <a:buClrTx/>
              <a:buFontTx/>
              <a:buNone/>
            </a:pPr>
            <a:r>
              <a:rPr lang="en-US" altLang="en-US" sz="2400" b="1" dirty="0">
                <a:latin typeface="Times New Roman" pitchFamily="18" charset="0"/>
                <a:cs typeface="Times New Roman" pitchFamily="18" charset="0"/>
              </a:rPr>
              <a:t>5. HRM &amp; Personnel Management</a:t>
            </a:r>
          </a:p>
          <a:p>
            <a:pPr lvl="4">
              <a:spcBef>
                <a:spcPct val="0"/>
              </a:spcBef>
              <a:buClrTx/>
              <a:buFontTx/>
              <a:buNone/>
            </a:pPr>
            <a:r>
              <a:rPr lang="en-US" altLang="en-US" sz="2400" b="1" dirty="0">
                <a:latin typeface="Times New Roman" pitchFamily="18" charset="0"/>
                <a:cs typeface="Times New Roman" pitchFamily="18" charset="0"/>
              </a:rPr>
              <a:t>6. Model Of Personnel Management</a:t>
            </a:r>
          </a:p>
          <a:p>
            <a:pPr lvl="4">
              <a:spcBef>
                <a:spcPct val="0"/>
              </a:spcBef>
              <a:buClrTx/>
              <a:buFontTx/>
              <a:buNone/>
            </a:pPr>
            <a:r>
              <a:rPr lang="en-US" altLang="en-US" sz="2400" b="1" dirty="0">
                <a:latin typeface="Times New Roman" pitchFamily="18" charset="0"/>
                <a:cs typeface="Times New Roman" pitchFamily="18" charset="0"/>
              </a:rPr>
              <a:t>7. HRM Activities</a:t>
            </a:r>
          </a:p>
          <a:p>
            <a:pPr lvl="4">
              <a:spcBef>
                <a:spcPct val="0"/>
              </a:spcBef>
              <a:buClrTx/>
              <a:buFontTx/>
              <a:buNone/>
            </a:pPr>
            <a:endParaRPr lang="en-US" altLang="en-US" sz="2800" b="1" dirty="0">
              <a:solidFill>
                <a:srgbClr val="00B0F0"/>
              </a:solidFill>
              <a:latin typeface="Times New Roman" pitchFamily="18" charset="0"/>
              <a:cs typeface="Times New Roman" pitchFamily="18" charset="0"/>
            </a:endParaRPr>
          </a:p>
        </p:txBody>
      </p:sp>
      <p:grpSp>
        <p:nvGrpSpPr>
          <p:cNvPr id="2" name="Group 13"/>
          <p:cNvGrpSpPr>
            <a:grpSpLocks/>
          </p:cNvGrpSpPr>
          <p:nvPr/>
        </p:nvGrpSpPr>
        <p:grpSpPr bwMode="auto">
          <a:xfrm>
            <a:off x="6858000" y="0"/>
            <a:ext cx="2286000" cy="6629400"/>
            <a:chOff x="4032" y="384"/>
            <a:chExt cx="1440" cy="2544"/>
          </a:xfrm>
        </p:grpSpPr>
        <p:grpSp>
          <p:nvGrpSpPr>
            <p:cNvPr id="8206" name="Group 14"/>
            <p:cNvGrpSpPr>
              <a:grpSpLocks/>
            </p:cNvGrpSpPr>
            <p:nvPr/>
          </p:nvGrpSpPr>
          <p:grpSpPr bwMode="auto">
            <a:xfrm>
              <a:off x="4032" y="624"/>
              <a:ext cx="1198" cy="2304"/>
              <a:chOff x="5526" y="4262"/>
              <a:chExt cx="1674" cy="1678"/>
            </a:xfrm>
          </p:grpSpPr>
          <p:sp>
            <p:nvSpPr>
              <p:cNvPr id="8208" name="Freeform 15"/>
              <p:cNvSpPr>
                <a:spLocks/>
              </p:cNvSpPr>
              <p:nvPr/>
            </p:nvSpPr>
            <p:spPr bwMode="auto">
              <a:xfrm>
                <a:off x="6426" y="4893"/>
                <a:ext cx="324" cy="883"/>
              </a:xfrm>
              <a:custGeom>
                <a:avLst/>
                <a:gdLst>
                  <a:gd name="T0" fmla="*/ 1 w 648"/>
                  <a:gd name="T1" fmla="*/ 1 h 1766"/>
                  <a:gd name="T2" fmla="*/ 1 w 648"/>
                  <a:gd name="T3" fmla="*/ 1 h 1766"/>
                  <a:gd name="T4" fmla="*/ 1 w 648"/>
                  <a:gd name="T5" fmla="*/ 1 h 1766"/>
                  <a:gd name="T6" fmla="*/ 1 w 648"/>
                  <a:gd name="T7" fmla="*/ 1 h 1766"/>
                  <a:gd name="T8" fmla="*/ 1 w 648"/>
                  <a:gd name="T9" fmla="*/ 1 h 1766"/>
                  <a:gd name="T10" fmla="*/ 1 w 648"/>
                  <a:gd name="T11" fmla="*/ 1 h 1766"/>
                  <a:gd name="T12" fmla="*/ 1 w 648"/>
                  <a:gd name="T13" fmla="*/ 1 h 1766"/>
                  <a:gd name="T14" fmla="*/ 1 w 648"/>
                  <a:gd name="T15" fmla="*/ 1 h 1766"/>
                  <a:gd name="T16" fmla="*/ 1 w 648"/>
                  <a:gd name="T17" fmla="*/ 1 h 1766"/>
                  <a:gd name="T18" fmla="*/ 1 w 648"/>
                  <a:gd name="T19" fmla="*/ 1 h 1766"/>
                  <a:gd name="T20" fmla="*/ 1 w 648"/>
                  <a:gd name="T21" fmla="*/ 1 h 1766"/>
                  <a:gd name="T22" fmla="*/ 1 w 648"/>
                  <a:gd name="T23" fmla="*/ 1 h 1766"/>
                  <a:gd name="T24" fmla="*/ 1 w 648"/>
                  <a:gd name="T25" fmla="*/ 1 h 1766"/>
                  <a:gd name="T26" fmla="*/ 1 w 648"/>
                  <a:gd name="T27" fmla="*/ 1 h 1766"/>
                  <a:gd name="T28" fmla="*/ 1 w 648"/>
                  <a:gd name="T29" fmla="*/ 1 h 1766"/>
                  <a:gd name="T30" fmla="*/ 1 w 648"/>
                  <a:gd name="T31" fmla="*/ 1 h 1766"/>
                  <a:gd name="T32" fmla="*/ 1 w 648"/>
                  <a:gd name="T33" fmla="*/ 1 h 1766"/>
                  <a:gd name="T34" fmla="*/ 1 w 648"/>
                  <a:gd name="T35" fmla="*/ 1 h 1766"/>
                  <a:gd name="T36" fmla="*/ 1 w 648"/>
                  <a:gd name="T37" fmla="*/ 1 h 1766"/>
                  <a:gd name="T38" fmla="*/ 1 w 648"/>
                  <a:gd name="T39" fmla="*/ 1 h 1766"/>
                  <a:gd name="T40" fmla="*/ 1 w 648"/>
                  <a:gd name="T41" fmla="*/ 1 h 1766"/>
                  <a:gd name="T42" fmla="*/ 1 w 648"/>
                  <a:gd name="T43" fmla="*/ 1 h 1766"/>
                  <a:gd name="T44" fmla="*/ 1 w 648"/>
                  <a:gd name="T45" fmla="*/ 1 h 1766"/>
                  <a:gd name="T46" fmla="*/ 1 w 648"/>
                  <a:gd name="T47" fmla="*/ 1 h 1766"/>
                  <a:gd name="T48" fmla="*/ 1 w 648"/>
                  <a:gd name="T49" fmla="*/ 1 h 1766"/>
                  <a:gd name="T50" fmla="*/ 1 w 648"/>
                  <a:gd name="T51" fmla="*/ 1 h 1766"/>
                  <a:gd name="T52" fmla="*/ 1 w 648"/>
                  <a:gd name="T53" fmla="*/ 1 h 1766"/>
                  <a:gd name="T54" fmla="*/ 1 w 648"/>
                  <a:gd name="T55" fmla="*/ 1 h 1766"/>
                  <a:gd name="T56" fmla="*/ 1 w 648"/>
                  <a:gd name="T57" fmla="*/ 1 h 1766"/>
                  <a:gd name="T58" fmla="*/ 1 w 648"/>
                  <a:gd name="T59" fmla="*/ 1 h 1766"/>
                  <a:gd name="T60" fmla="*/ 1 w 648"/>
                  <a:gd name="T61" fmla="*/ 1 h 1766"/>
                  <a:gd name="T62" fmla="*/ 1 w 648"/>
                  <a:gd name="T63" fmla="*/ 1 h 1766"/>
                  <a:gd name="T64" fmla="*/ 1 w 648"/>
                  <a:gd name="T65" fmla="*/ 1 h 1766"/>
                  <a:gd name="T66" fmla="*/ 1 w 648"/>
                  <a:gd name="T67" fmla="*/ 1 h 1766"/>
                  <a:gd name="T68" fmla="*/ 1 w 648"/>
                  <a:gd name="T69" fmla="*/ 1 h 1766"/>
                  <a:gd name="T70" fmla="*/ 1 w 648"/>
                  <a:gd name="T71" fmla="*/ 1 h 1766"/>
                  <a:gd name="T72" fmla="*/ 1 w 648"/>
                  <a:gd name="T73" fmla="*/ 1 h 1766"/>
                  <a:gd name="T74" fmla="*/ 1 w 648"/>
                  <a:gd name="T75" fmla="*/ 1 h 1766"/>
                  <a:gd name="T76" fmla="*/ 1 w 648"/>
                  <a:gd name="T77" fmla="*/ 1 h 1766"/>
                  <a:gd name="T78" fmla="*/ 1 w 648"/>
                  <a:gd name="T79" fmla="*/ 1 h 1766"/>
                  <a:gd name="T80" fmla="*/ 1 w 648"/>
                  <a:gd name="T81" fmla="*/ 1 h 1766"/>
                  <a:gd name="T82" fmla="*/ 1 w 648"/>
                  <a:gd name="T83" fmla="*/ 1 h 1766"/>
                  <a:gd name="T84" fmla="*/ 1 w 648"/>
                  <a:gd name="T85" fmla="*/ 1 h 1766"/>
                  <a:gd name="T86" fmla="*/ 1 w 648"/>
                  <a:gd name="T87" fmla="*/ 1 h 1766"/>
                  <a:gd name="T88" fmla="*/ 1 w 648"/>
                  <a:gd name="T89" fmla="*/ 1 h 1766"/>
                  <a:gd name="T90" fmla="*/ 1 w 648"/>
                  <a:gd name="T91" fmla="*/ 1 h 1766"/>
                  <a:gd name="T92" fmla="*/ 1 w 648"/>
                  <a:gd name="T93" fmla="*/ 1 h 1766"/>
                  <a:gd name="T94" fmla="*/ 1 w 648"/>
                  <a:gd name="T95" fmla="*/ 1 h 1766"/>
                  <a:gd name="T96" fmla="*/ 1 w 648"/>
                  <a:gd name="T97" fmla="*/ 1 h 1766"/>
                  <a:gd name="T98" fmla="*/ 1 w 648"/>
                  <a:gd name="T99" fmla="*/ 1 h 1766"/>
                  <a:gd name="T100" fmla="*/ 1 w 648"/>
                  <a:gd name="T101" fmla="*/ 1 h 1766"/>
                  <a:gd name="T102" fmla="*/ 1 w 648"/>
                  <a:gd name="T103" fmla="*/ 1 h 17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8"/>
                  <a:gd name="T157" fmla="*/ 0 h 1766"/>
                  <a:gd name="T158" fmla="*/ 648 w 648"/>
                  <a:gd name="T159" fmla="*/ 1766 h 17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8" h="1766">
                    <a:moveTo>
                      <a:pt x="346" y="1766"/>
                    </a:moveTo>
                    <a:lnTo>
                      <a:pt x="348" y="1766"/>
                    </a:lnTo>
                    <a:lnTo>
                      <a:pt x="351" y="1766"/>
                    </a:lnTo>
                    <a:lnTo>
                      <a:pt x="354" y="1766"/>
                    </a:lnTo>
                    <a:lnTo>
                      <a:pt x="357" y="1766"/>
                    </a:lnTo>
                    <a:lnTo>
                      <a:pt x="357" y="1755"/>
                    </a:lnTo>
                    <a:lnTo>
                      <a:pt x="358" y="1746"/>
                    </a:lnTo>
                    <a:lnTo>
                      <a:pt x="358" y="1736"/>
                    </a:lnTo>
                    <a:lnTo>
                      <a:pt x="357" y="1727"/>
                    </a:lnTo>
                    <a:lnTo>
                      <a:pt x="356" y="1718"/>
                    </a:lnTo>
                    <a:lnTo>
                      <a:pt x="354" y="1710"/>
                    </a:lnTo>
                    <a:lnTo>
                      <a:pt x="354" y="1703"/>
                    </a:lnTo>
                    <a:lnTo>
                      <a:pt x="356" y="1696"/>
                    </a:lnTo>
                    <a:lnTo>
                      <a:pt x="357" y="1689"/>
                    </a:lnTo>
                    <a:lnTo>
                      <a:pt x="356" y="1678"/>
                    </a:lnTo>
                    <a:lnTo>
                      <a:pt x="354" y="1670"/>
                    </a:lnTo>
                    <a:lnTo>
                      <a:pt x="354" y="1659"/>
                    </a:lnTo>
                    <a:lnTo>
                      <a:pt x="354" y="1640"/>
                    </a:lnTo>
                    <a:lnTo>
                      <a:pt x="356" y="1607"/>
                    </a:lnTo>
                    <a:lnTo>
                      <a:pt x="357" y="1572"/>
                    </a:lnTo>
                    <a:lnTo>
                      <a:pt x="357" y="1546"/>
                    </a:lnTo>
                    <a:lnTo>
                      <a:pt x="356" y="1518"/>
                    </a:lnTo>
                    <a:lnTo>
                      <a:pt x="356" y="1479"/>
                    </a:lnTo>
                    <a:lnTo>
                      <a:pt x="356" y="1441"/>
                    </a:lnTo>
                    <a:lnTo>
                      <a:pt x="356" y="1409"/>
                    </a:lnTo>
                    <a:lnTo>
                      <a:pt x="356" y="1380"/>
                    </a:lnTo>
                    <a:lnTo>
                      <a:pt x="353" y="1345"/>
                    </a:lnTo>
                    <a:lnTo>
                      <a:pt x="350" y="1306"/>
                    </a:lnTo>
                    <a:lnTo>
                      <a:pt x="346" y="1273"/>
                    </a:lnTo>
                    <a:lnTo>
                      <a:pt x="343" y="1242"/>
                    </a:lnTo>
                    <a:lnTo>
                      <a:pt x="341" y="1207"/>
                    </a:lnTo>
                    <a:lnTo>
                      <a:pt x="341" y="1173"/>
                    </a:lnTo>
                    <a:lnTo>
                      <a:pt x="341" y="1140"/>
                    </a:lnTo>
                    <a:lnTo>
                      <a:pt x="340" y="1105"/>
                    </a:lnTo>
                    <a:lnTo>
                      <a:pt x="338" y="1067"/>
                    </a:lnTo>
                    <a:lnTo>
                      <a:pt x="336" y="1032"/>
                    </a:lnTo>
                    <a:lnTo>
                      <a:pt x="334" y="1013"/>
                    </a:lnTo>
                    <a:lnTo>
                      <a:pt x="331" y="995"/>
                    </a:lnTo>
                    <a:lnTo>
                      <a:pt x="328" y="967"/>
                    </a:lnTo>
                    <a:lnTo>
                      <a:pt x="326" y="938"/>
                    </a:lnTo>
                    <a:lnTo>
                      <a:pt x="324" y="911"/>
                    </a:lnTo>
                    <a:lnTo>
                      <a:pt x="324" y="871"/>
                    </a:lnTo>
                    <a:lnTo>
                      <a:pt x="323" y="808"/>
                    </a:lnTo>
                    <a:lnTo>
                      <a:pt x="320" y="747"/>
                    </a:lnTo>
                    <a:lnTo>
                      <a:pt x="320" y="716"/>
                    </a:lnTo>
                    <a:lnTo>
                      <a:pt x="323" y="756"/>
                    </a:lnTo>
                    <a:lnTo>
                      <a:pt x="331" y="810"/>
                    </a:lnTo>
                    <a:lnTo>
                      <a:pt x="344" y="873"/>
                    </a:lnTo>
                    <a:lnTo>
                      <a:pt x="357" y="941"/>
                    </a:lnTo>
                    <a:lnTo>
                      <a:pt x="371" y="1008"/>
                    </a:lnTo>
                    <a:lnTo>
                      <a:pt x="383" y="1065"/>
                    </a:lnTo>
                    <a:lnTo>
                      <a:pt x="391" y="1109"/>
                    </a:lnTo>
                    <a:lnTo>
                      <a:pt x="394" y="1135"/>
                    </a:lnTo>
                    <a:lnTo>
                      <a:pt x="396" y="1184"/>
                    </a:lnTo>
                    <a:lnTo>
                      <a:pt x="400" y="1222"/>
                    </a:lnTo>
                    <a:lnTo>
                      <a:pt x="406" y="1254"/>
                    </a:lnTo>
                    <a:lnTo>
                      <a:pt x="410" y="1278"/>
                    </a:lnTo>
                    <a:lnTo>
                      <a:pt x="408" y="1338"/>
                    </a:lnTo>
                    <a:lnTo>
                      <a:pt x="404" y="1446"/>
                    </a:lnTo>
                    <a:lnTo>
                      <a:pt x="398" y="1553"/>
                    </a:lnTo>
                    <a:lnTo>
                      <a:pt x="396" y="1612"/>
                    </a:lnTo>
                    <a:lnTo>
                      <a:pt x="393" y="1638"/>
                    </a:lnTo>
                    <a:lnTo>
                      <a:pt x="386" y="1675"/>
                    </a:lnTo>
                    <a:lnTo>
                      <a:pt x="380" y="1717"/>
                    </a:lnTo>
                    <a:lnTo>
                      <a:pt x="376" y="1757"/>
                    </a:lnTo>
                    <a:lnTo>
                      <a:pt x="378" y="1759"/>
                    </a:lnTo>
                    <a:lnTo>
                      <a:pt x="383" y="1759"/>
                    </a:lnTo>
                    <a:lnTo>
                      <a:pt x="387" y="1760"/>
                    </a:lnTo>
                    <a:lnTo>
                      <a:pt x="393" y="1760"/>
                    </a:lnTo>
                    <a:lnTo>
                      <a:pt x="404" y="1762"/>
                    </a:lnTo>
                    <a:lnTo>
                      <a:pt x="418" y="1764"/>
                    </a:lnTo>
                    <a:lnTo>
                      <a:pt x="433" y="1766"/>
                    </a:lnTo>
                    <a:lnTo>
                      <a:pt x="448" y="1766"/>
                    </a:lnTo>
                    <a:lnTo>
                      <a:pt x="464" y="1766"/>
                    </a:lnTo>
                    <a:lnTo>
                      <a:pt x="481" y="1766"/>
                    </a:lnTo>
                    <a:lnTo>
                      <a:pt x="497" y="1766"/>
                    </a:lnTo>
                    <a:lnTo>
                      <a:pt x="514" y="1764"/>
                    </a:lnTo>
                    <a:lnTo>
                      <a:pt x="531" y="1762"/>
                    </a:lnTo>
                    <a:lnTo>
                      <a:pt x="547" y="1760"/>
                    </a:lnTo>
                    <a:lnTo>
                      <a:pt x="563" y="1757"/>
                    </a:lnTo>
                    <a:lnTo>
                      <a:pt x="578" y="1753"/>
                    </a:lnTo>
                    <a:lnTo>
                      <a:pt x="591" y="1750"/>
                    </a:lnTo>
                    <a:lnTo>
                      <a:pt x="604" y="1745"/>
                    </a:lnTo>
                    <a:lnTo>
                      <a:pt x="616" y="1739"/>
                    </a:lnTo>
                    <a:lnTo>
                      <a:pt x="624" y="1732"/>
                    </a:lnTo>
                    <a:lnTo>
                      <a:pt x="623" y="1725"/>
                    </a:lnTo>
                    <a:lnTo>
                      <a:pt x="621" y="1718"/>
                    </a:lnTo>
                    <a:lnTo>
                      <a:pt x="617" y="1713"/>
                    </a:lnTo>
                    <a:lnTo>
                      <a:pt x="613" y="1708"/>
                    </a:lnTo>
                    <a:lnTo>
                      <a:pt x="618" y="1684"/>
                    </a:lnTo>
                    <a:lnTo>
                      <a:pt x="623" y="1652"/>
                    </a:lnTo>
                    <a:lnTo>
                      <a:pt x="624" y="1621"/>
                    </a:lnTo>
                    <a:lnTo>
                      <a:pt x="624" y="1593"/>
                    </a:lnTo>
                    <a:lnTo>
                      <a:pt x="627" y="1547"/>
                    </a:lnTo>
                    <a:lnTo>
                      <a:pt x="633" y="1477"/>
                    </a:lnTo>
                    <a:lnTo>
                      <a:pt x="638" y="1408"/>
                    </a:lnTo>
                    <a:lnTo>
                      <a:pt x="643" y="1360"/>
                    </a:lnTo>
                    <a:lnTo>
                      <a:pt x="646" y="1315"/>
                    </a:lnTo>
                    <a:lnTo>
                      <a:pt x="648" y="1250"/>
                    </a:lnTo>
                    <a:lnTo>
                      <a:pt x="648" y="1186"/>
                    </a:lnTo>
                    <a:lnTo>
                      <a:pt x="644" y="1140"/>
                    </a:lnTo>
                    <a:lnTo>
                      <a:pt x="638" y="1114"/>
                    </a:lnTo>
                    <a:lnTo>
                      <a:pt x="633" y="1091"/>
                    </a:lnTo>
                    <a:lnTo>
                      <a:pt x="630" y="1070"/>
                    </a:lnTo>
                    <a:lnTo>
                      <a:pt x="626" y="1053"/>
                    </a:lnTo>
                    <a:lnTo>
                      <a:pt x="621" y="1032"/>
                    </a:lnTo>
                    <a:lnTo>
                      <a:pt x="617" y="1008"/>
                    </a:lnTo>
                    <a:lnTo>
                      <a:pt x="613" y="987"/>
                    </a:lnTo>
                    <a:lnTo>
                      <a:pt x="611" y="973"/>
                    </a:lnTo>
                    <a:lnTo>
                      <a:pt x="610" y="960"/>
                    </a:lnTo>
                    <a:lnTo>
                      <a:pt x="607" y="941"/>
                    </a:lnTo>
                    <a:lnTo>
                      <a:pt x="603" y="922"/>
                    </a:lnTo>
                    <a:lnTo>
                      <a:pt x="601" y="906"/>
                    </a:lnTo>
                    <a:lnTo>
                      <a:pt x="600" y="891"/>
                    </a:lnTo>
                    <a:lnTo>
                      <a:pt x="597" y="871"/>
                    </a:lnTo>
                    <a:lnTo>
                      <a:pt x="594" y="850"/>
                    </a:lnTo>
                    <a:lnTo>
                      <a:pt x="593" y="833"/>
                    </a:lnTo>
                    <a:lnTo>
                      <a:pt x="593" y="780"/>
                    </a:lnTo>
                    <a:lnTo>
                      <a:pt x="594" y="683"/>
                    </a:lnTo>
                    <a:lnTo>
                      <a:pt x="593" y="583"/>
                    </a:lnTo>
                    <a:lnTo>
                      <a:pt x="591" y="525"/>
                    </a:lnTo>
                    <a:lnTo>
                      <a:pt x="584" y="525"/>
                    </a:lnTo>
                    <a:lnTo>
                      <a:pt x="576" y="527"/>
                    </a:lnTo>
                    <a:lnTo>
                      <a:pt x="564" y="527"/>
                    </a:lnTo>
                    <a:lnTo>
                      <a:pt x="551" y="529"/>
                    </a:lnTo>
                    <a:lnTo>
                      <a:pt x="538" y="529"/>
                    </a:lnTo>
                    <a:lnTo>
                      <a:pt x="523" y="531"/>
                    </a:lnTo>
                    <a:lnTo>
                      <a:pt x="507" y="532"/>
                    </a:lnTo>
                    <a:lnTo>
                      <a:pt x="490" y="534"/>
                    </a:lnTo>
                    <a:lnTo>
                      <a:pt x="473" y="538"/>
                    </a:lnTo>
                    <a:lnTo>
                      <a:pt x="456" y="541"/>
                    </a:lnTo>
                    <a:lnTo>
                      <a:pt x="437" y="543"/>
                    </a:lnTo>
                    <a:lnTo>
                      <a:pt x="421" y="546"/>
                    </a:lnTo>
                    <a:lnTo>
                      <a:pt x="404" y="552"/>
                    </a:lnTo>
                    <a:lnTo>
                      <a:pt x="388" y="555"/>
                    </a:lnTo>
                    <a:lnTo>
                      <a:pt x="374" y="560"/>
                    </a:lnTo>
                    <a:lnTo>
                      <a:pt x="361" y="566"/>
                    </a:lnTo>
                    <a:lnTo>
                      <a:pt x="354" y="524"/>
                    </a:lnTo>
                    <a:lnTo>
                      <a:pt x="346" y="464"/>
                    </a:lnTo>
                    <a:lnTo>
                      <a:pt x="336" y="394"/>
                    </a:lnTo>
                    <a:lnTo>
                      <a:pt x="326" y="319"/>
                    </a:lnTo>
                    <a:lnTo>
                      <a:pt x="317" y="242"/>
                    </a:lnTo>
                    <a:lnTo>
                      <a:pt x="311" y="169"/>
                    </a:lnTo>
                    <a:lnTo>
                      <a:pt x="307" y="106"/>
                    </a:lnTo>
                    <a:lnTo>
                      <a:pt x="307" y="57"/>
                    </a:lnTo>
                    <a:lnTo>
                      <a:pt x="283" y="66"/>
                    </a:lnTo>
                    <a:lnTo>
                      <a:pt x="259" y="70"/>
                    </a:lnTo>
                    <a:lnTo>
                      <a:pt x="236" y="70"/>
                    </a:lnTo>
                    <a:lnTo>
                      <a:pt x="216" y="66"/>
                    </a:lnTo>
                    <a:lnTo>
                      <a:pt x="196" y="61"/>
                    </a:lnTo>
                    <a:lnTo>
                      <a:pt x="179" y="56"/>
                    </a:lnTo>
                    <a:lnTo>
                      <a:pt x="164" y="49"/>
                    </a:lnTo>
                    <a:lnTo>
                      <a:pt x="151" y="43"/>
                    </a:lnTo>
                    <a:lnTo>
                      <a:pt x="141" y="40"/>
                    </a:lnTo>
                    <a:lnTo>
                      <a:pt x="131" y="35"/>
                    </a:lnTo>
                    <a:lnTo>
                      <a:pt x="121" y="31"/>
                    </a:lnTo>
                    <a:lnTo>
                      <a:pt x="113" y="28"/>
                    </a:lnTo>
                    <a:lnTo>
                      <a:pt x="104" y="24"/>
                    </a:lnTo>
                    <a:lnTo>
                      <a:pt x="94" y="19"/>
                    </a:lnTo>
                    <a:lnTo>
                      <a:pt x="84" y="12"/>
                    </a:lnTo>
                    <a:lnTo>
                      <a:pt x="74" y="3"/>
                    </a:lnTo>
                    <a:lnTo>
                      <a:pt x="70" y="1"/>
                    </a:lnTo>
                    <a:lnTo>
                      <a:pt x="66" y="0"/>
                    </a:lnTo>
                    <a:lnTo>
                      <a:pt x="61" y="0"/>
                    </a:lnTo>
                    <a:lnTo>
                      <a:pt x="56" y="1"/>
                    </a:lnTo>
                    <a:lnTo>
                      <a:pt x="54" y="64"/>
                    </a:lnTo>
                    <a:lnTo>
                      <a:pt x="51" y="167"/>
                    </a:lnTo>
                    <a:lnTo>
                      <a:pt x="50" y="270"/>
                    </a:lnTo>
                    <a:lnTo>
                      <a:pt x="50" y="335"/>
                    </a:lnTo>
                    <a:lnTo>
                      <a:pt x="44" y="339"/>
                    </a:lnTo>
                    <a:lnTo>
                      <a:pt x="37" y="342"/>
                    </a:lnTo>
                    <a:lnTo>
                      <a:pt x="31" y="346"/>
                    </a:lnTo>
                    <a:lnTo>
                      <a:pt x="26" y="349"/>
                    </a:lnTo>
                    <a:lnTo>
                      <a:pt x="19" y="353"/>
                    </a:lnTo>
                    <a:lnTo>
                      <a:pt x="13" y="354"/>
                    </a:lnTo>
                    <a:lnTo>
                      <a:pt x="6" y="358"/>
                    </a:lnTo>
                    <a:lnTo>
                      <a:pt x="0" y="361"/>
                    </a:lnTo>
                    <a:lnTo>
                      <a:pt x="10" y="398"/>
                    </a:lnTo>
                    <a:lnTo>
                      <a:pt x="20" y="433"/>
                    </a:lnTo>
                    <a:lnTo>
                      <a:pt x="29" y="463"/>
                    </a:lnTo>
                    <a:lnTo>
                      <a:pt x="33" y="485"/>
                    </a:lnTo>
                    <a:lnTo>
                      <a:pt x="36" y="508"/>
                    </a:lnTo>
                    <a:lnTo>
                      <a:pt x="40" y="536"/>
                    </a:lnTo>
                    <a:lnTo>
                      <a:pt x="46" y="562"/>
                    </a:lnTo>
                    <a:lnTo>
                      <a:pt x="51" y="580"/>
                    </a:lnTo>
                    <a:lnTo>
                      <a:pt x="59" y="602"/>
                    </a:lnTo>
                    <a:lnTo>
                      <a:pt x="67" y="642"/>
                    </a:lnTo>
                    <a:lnTo>
                      <a:pt x="76" y="684"/>
                    </a:lnTo>
                    <a:lnTo>
                      <a:pt x="80" y="707"/>
                    </a:lnTo>
                    <a:lnTo>
                      <a:pt x="81" y="728"/>
                    </a:lnTo>
                    <a:lnTo>
                      <a:pt x="86" y="761"/>
                    </a:lnTo>
                    <a:lnTo>
                      <a:pt x="90" y="800"/>
                    </a:lnTo>
                    <a:lnTo>
                      <a:pt x="94" y="829"/>
                    </a:lnTo>
                    <a:lnTo>
                      <a:pt x="99" y="854"/>
                    </a:lnTo>
                    <a:lnTo>
                      <a:pt x="103" y="880"/>
                    </a:lnTo>
                    <a:lnTo>
                      <a:pt x="104" y="904"/>
                    </a:lnTo>
                    <a:lnTo>
                      <a:pt x="103" y="925"/>
                    </a:lnTo>
                    <a:lnTo>
                      <a:pt x="101" y="943"/>
                    </a:lnTo>
                    <a:lnTo>
                      <a:pt x="101" y="959"/>
                    </a:lnTo>
                    <a:lnTo>
                      <a:pt x="101" y="973"/>
                    </a:lnTo>
                    <a:lnTo>
                      <a:pt x="104" y="983"/>
                    </a:lnTo>
                    <a:lnTo>
                      <a:pt x="107" y="994"/>
                    </a:lnTo>
                    <a:lnTo>
                      <a:pt x="111" y="1006"/>
                    </a:lnTo>
                    <a:lnTo>
                      <a:pt x="113" y="1016"/>
                    </a:lnTo>
                    <a:lnTo>
                      <a:pt x="113" y="1025"/>
                    </a:lnTo>
                    <a:lnTo>
                      <a:pt x="111" y="1034"/>
                    </a:lnTo>
                    <a:lnTo>
                      <a:pt x="111" y="1048"/>
                    </a:lnTo>
                    <a:lnTo>
                      <a:pt x="111" y="1058"/>
                    </a:lnTo>
                    <a:lnTo>
                      <a:pt x="113" y="1065"/>
                    </a:lnTo>
                    <a:lnTo>
                      <a:pt x="119" y="1081"/>
                    </a:lnTo>
                    <a:lnTo>
                      <a:pt x="126" y="1111"/>
                    </a:lnTo>
                    <a:lnTo>
                      <a:pt x="134" y="1146"/>
                    </a:lnTo>
                    <a:lnTo>
                      <a:pt x="139" y="1172"/>
                    </a:lnTo>
                    <a:lnTo>
                      <a:pt x="140" y="1200"/>
                    </a:lnTo>
                    <a:lnTo>
                      <a:pt x="141" y="1238"/>
                    </a:lnTo>
                    <a:lnTo>
                      <a:pt x="141" y="1280"/>
                    </a:lnTo>
                    <a:lnTo>
                      <a:pt x="144" y="1311"/>
                    </a:lnTo>
                    <a:lnTo>
                      <a:pt x="147" y="1339"/>
                    </a:lnTo>
                    <a:lnTo>
                      <a:pt x="149" y="1369"/>
                    </a:lnTo>
                    <a:lnTo>
                      <a:pt x="150" y="1399"/>
                    </a:lnTo>
                    <a:lnTo>
                      <a:pt x="149" y="1418"/>
                    </a:lnTo>
                    <a:lnTo>
                      <a:pt x="147" y="1439"/>
                    </a:lnTo>
                    <a:lnTo>
                      <a:pt x="149" y="1467"/>
                    </a:lnTo>
                    <a:lnTo>
                      <a:pt x="149" y="1495"/>
                    </a:lnTo>
                    <a:lnTo>
                      <a:pt x="151" y="1514"/>
                    </a:lnTo>
                    <a:lnTo>
                      <a:pt x="153" y="1535"/>
                    </a:lnTo>
                    <a:lnTo>
                      <a:pt x="150" y="1566"/>
                    </a:lnTo>
                    <a:lnTo>
                      <a:pt x="146" y="1598"/>
                    </a:lnTo>
                    <a:lnTo>
                      <a:pt x="141" y="1617"/>
                    </a:lnTo>
                    <a:lnTo>
                      <a:pt x="139" y="1626"/>
                    </a:lnTo>
                    <a:lnTo>
                      <a:pt x="137" y="1635"/>
                    </a:lnTo>
                    <a:lnTo>
                      <a:pt x="136" y="1642"/>
                    </a:lnTo>
                    <a:lnTo>
                      <a:pt x="136" y="1649"/>
                    </a:lnTo>
                    <a:lnTo>
                      <a:pt x="130" y="1652"/>
                    </a:lnTo>
                    <a:lnTo>
                      <a:pt x="126" y="1656"/>
                    </a:lnTo>
                    <a:lnTo>
                      <a:pt x="121" y="1661"/>
                    </a:lnTo>
                    <a:lnTo>
                      <a:pt x="119" y="1664"/>
                    </a:lnTo>
                    <a:lnTo>
                      <a:pt x="116" y="1673"/>
                    </a:lnTo>
                    <a:lnTo>
                      <a:pt x="109" y="1691"/>
                    </a:lnTo>
                    <a:lnTo>
                      <a:pt x="101" y="1708"/>
                    </a:lnTo>
                    <a:lnTo>
                      <a:pt x="97" y="1722"/>
                    </a:lnTo>
                    <a:lnTo>
                      <a:pt x="101" y="1724"/>
                    </a:lnTo>
                    <a:lnTo>
                      <a:pt x="106" y="1725"/>
                    </a:lnTo>
                    <a:lnTo>
                      <a:pt x="110" y="1727"/>
                    </a:lnTo>
                    <a:lnTo>
                      <a:pt x="114" y="1729"/>
                    </a:lnTo>
                    <a:lnTo>
                      <a:pt x="126" y="1732"/>
                    </a:lnTo>
                    <a:lnTo>
                      <a:pt x="139" y="1734"/>
                    </a:lnTo>
                    <a:lnTo>
                      <a:pt x="151" y="1738"/>
                    </a:lnTo>
                    <a:lnTo>
                      <a:pt x="167" y="1741"/>
                    </a:lnTo>
                    <a:lnTo>
                      <a:pt x="183" y="1743"/>
                    </a:lnTo>
                    <a:lnTo>
                      <a:pt x="199" y="1746"/>
                    </a:lnTo>
                    <a:lnTo>
                      <a:pt x="216" y="1750"/>
                    </a:lnTo>
                    <a:lnTo>
                      <a:pt x="233" y="1752"/>
                    </a:lnTo>
                    <a:lnTo>
                      <a:pt x="249" y="1755"/>
                    </a:lnTo>
                    <a:lnTo>
                      <a:pt x="266" y="1757"/>
                    </a:lnTo>
                    <a:lnTo>
                      <a:pt x="281" y="1759"/>
                    </a:lnTo>
                    <a:lnTo>
                      <a:pt x="296" y="1760"/>
                    </a:lnTo>
                    <a:lnTo>
                      <a:pt x="310" y="1762"/>
                    </a:lnTo>
                    <a:lnTo>
                      <a:pt x="324" y="1764"/>
                    </a:lnTo>
                    <a:lnTo>
                      <a:pt x="336" y="1766"/>
                    </a:lnTo>
                    <a:lnTo>
                      <a:pt x="346" y="17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09" name="Freeform 16"/>
              <p:cNvSpPr>
                <a:spLocks/>
              </p:cNvSpPr>
              <p:nvPr/>
            </p:nvSpPr>
            <p:spPr bwMode="auto">
              <a:xfrm>
                <a:off x="6580" y="4477"/>
                <a:ext cx="237" cy="699"/>
              </a:xfrm>
              <a:custGeom>
                <a:avLst/>
                <a:gdLst>
                  <a:gd name="T0" fmla="*/ 0 w 476"/>
                  <a:gd name="T1" fmla="*/ 1 h 1398"/>
                  <a:gd name="T2" fmla="*/ 0 w 476"/>
                  <a:gd name="T3" fmla="*/ 1 h 1398"/>
                  <a:gd name="T4" fmla="*/ 0 w 476"/>
                  <a:gd name="T5" fmla="*/ 1 h 1398"/>
                  <a:gd name="T6" fmla="*/ 0 w 476"/>
                  <a:gd name="T7" fmla="*/ 1 h 1398"/>
                  <a:gd name="T8" fmla="*/ 0 w 476"/>
                  <a:gd name="T9" fmla="*/ 1 h 1398"/>
                  <a:gd name="T10" fmla="*/ 0 w 476"/>
                  <a:gd name="T11" fmla="*/ 1 h 1398"/>
                  <a:gd name="T12" fmla="*/ 0 w 476"/>
                  <a:gd name="T13" fmla="*/ 1 h 1398"/>
                  <a:gd name="T14" fmla="*/ 0 w 476"/>
                  <a:gd name="T15" fmla="*/ 1 h 1398"/>
                  <a:gd name="T16" fmla="*/ 0 w 476"/>
                  <a:gd name="T17" fmla="*/ 1 h 1398"/>
                  <a:gd name="T18" fmla="*/ 0 w 476"/>
                  <a:gd name="T19" fmla="*/ 1 h 1398"/>
                  <a:gd name="T20" fmla="*/ 0 w 476"/>
                  <a:gd name="T21" fmla="*/ 1 h 1398"/>
                  <a:gd name="T22" fmla="*/ 0 w 476"/>
                  <a:gd name="T23" fmla="*/ 1 h 1398"/>
                  <a:gd name="T24" fmla="*/ 0 w 476"/>
                  <a:gd name="T25" fmla="*/ 1 h 1398"/>
                  <a:gd name="T26" fmla="*/ 0 w 476"/>
                  <a:gd name="T27" fmla="*/ 1 h 1398"/>
                  <a:gd name="T28" fmla="*/ 0 w 476"/>
                  <a:gd name="T29" fmla="*/ 0 h 1398"/>
                  <a:gd name="T30" fmla="*/ 0 w 476"/>
                  <a:gd name="T31" fmla="*/ 1 h 1398"/>
                  <a:gd name="T32" fmla="*/ 0 w 476"/>
                  <a:gd name="T33" fmla="*/ 1 h 1398"/>
                  <a:gd name="T34" fmla="*/ 0 w 476"/>
                  <a:gd name="T35" fmla="*/ 1 h 1398"/>
                  <a:gd name="T36" fmla="*/ 0 w 476"/>
                  <a:gd name="T37" fmla="*/ 1 h 1398"/>
                  <a:gd name="T38" fmla="*/ 0 w 476"/>
                  <a:gd name="T39" fmla="*/ 1 h 1398"/>
                  <a:gd name="T40" fmla="*/ 0 w 476"/>
                  <a:gd name="T41" fmla="*/ 1 h 1398"/>
                  <a:gd name="T42" fmla="*/ 0 w 476"/>
                  <a:gd name="T43" fmla="*/ 1 h 1398"/>
                  <a:gd name="T44" fmla="*/ 0 w 476"/>
                  <a:gd name="T45" fmla="*/ 1 h 1398"/>
                  <a:gd name="T46" fmla="*/ 0 w 476"/>
                  <a:gd name="T47" fmla="*/ 1 h 1398"/>
                  <a:gd name="T48" fmla="*/ 0 w 476"/>
                  <a:gd name="T49" fmla="*/ 1 h 1398"/>
                  <a:gd name="T50" fmla="*/ 0 w 476"/>
                  <a:gd name="T51" fmla="*/ 1 h 1398"/>
                  <a:gd name="T52" fmla="*/ 0 w 476"/>
                  <a:gd name="T53" fmla="*/ 1 h 1398"/>
                  <a:gd name="T54" fmla="*/ 0 w 476"/>
                  <a:gd name="T55" fmla="*/ 1 h 1398"/>
                  <a:gd name="T56" fmla="*/ 0 w 476"/>
                  <a:gd name="T57" fmla="*/ 1 h 1398"/>
                  <a:gd name="T58" fmla="*/ 0 w 476"/>
                  <a:gd name="T59" fmla="*/ 1 h 1398"/>
                  <a:gd name="T60" fmla="*/ 0 w 476"/>
                  <a:gd name="T61" fmla="*/ 1 h 1398"/>
                  <a:gd name="T62" fmla="*/ 0 w 476"/>
                  <a:gd name="T63" fmla="*/ 1 h 1398"/>
                  <a:gd name="T64" fmla="*/ 0 w 476"/>
                  <a:gd name="T65" fmla="*/ 1 h 1398"/>
                  <a:gd name="T66" fmla="*/ 0 w 476"/>
                  <a:gd name="T67" fmla="*/ 1 h 1398"/>
                  <a:gd name="T68" fmla="*/ 0 w 476"/>
                  <a:gd name="T69" fmla="*/ 1 h 1398"/>
                  <a:gd name="T70" fmla="*/ 0 w 476"/>
                  <a:gd name="T71" fmla="*/ 1 h 1398"/>
                  <a:gd name="T72" fmla="*/ 0 w 476"/>
                  <a:gd name="T73" fmla="*/ 1 h 1398"/>
                  <a:gd name="T74" fmla="*/ 0 w 476"/>
                  <a:gd name="T75" fmla="*/ 1 h 1398"/>
                  <a:gd name="T76" fmla="*/ 0 w 476"/>
                  <a:gd name="T77" fmla="*/ 1 h 1398"/>
                  <a:gd name="T78" fmla="*/ 0 w 476"/>
                  <a:gd name="T79" fmla="*/ 1 h 1398"/>
                  <a:gd name="T80" fmla="*/ 0 w 476"/>
                  <a:gd name="T81" fmla="*/ 1 h 1398"/>
                  <a:gd name="T82" fmla="*/ 0 w 476"/>
                  <a:gd name="T83" fmla="*/ 1 h 1398"/>
                  <a:gd name="T84" fmla="*/ 0 w 476"/>
                  <a:gd name="T85" fmla="*/ 1 h 1398"/>
                  <a:gd name="T86" fmla="*/ 0 w 476"/>
                  <a:gd name="T87" fmla="*/ 1 h 1398"/>
                  <a:gd name="T88" fmla="*/ 0 w 476"/>
                  <a:gd name="T89" fmla="*/ 1 h 1398"/>
                  <a:gd name="T90" fmla="*/ 0 w 476"/>
                  <a:gd name="T91" fmla="*/ 1 h 1398"/>
                  <a:gd name="T92" fmla="*/ 0 w 476"/>
                  <a:gd name="T93" fmla="*/ 1 h 1398"/>
                  <a:gd name="T94" fmla="*/ 0 w 476"/>
                  <a:gd name="T95" fmla="*/ 1 h 1398"/>
                  <a:gd name="T96" fmla="*/ 0 w 476"/>
                  <a:gd name="T97" fmla="*/ 1 h 1398"/>
                  <a:gd name="T98" fmla="*/ 0 w 476"/>
                  <a:gd name="T99" fmla="*/ 1 h 1398"/>
                  <a:gd name="T100" fmla="*/ 0 w 476"/>
                  <a:gd name="T101" fmla="*/ 1 h 1398"/>
                  <a:gd name="T102" fmla="*/ 0 w 476"/>
                  <a:gd name="T103" fmla="*/ 1 h 1398"/>
                  <a:gd name="T104" fmla="*/ 0 w 476"/>
                  <a:gd name="T105" fmla="*/ 1 h 1398"/>
                  <a:gd name="T106" fmla="*/ 0 w 476"/>
                  <a:gd name="T107" fmla="*/ 1 h 1398"/>
                  <a:gd name="T108" fmla="*/ 0 w 476"/>
                  <a:gd name="T109" fmla="*/ 1 h 13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6"/>
                  <a:gd name="T166" fmla="*/ 0 h 1398"/>
                  <a:gd name="T167" fmla="*/ 476 w 476"/>
                  <a:gd name="T168" fmla="*/ 1398 h 13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6" h="1398">
                    <a:moveTo>
                      <a:pt x="284" y="1357"/>
                    </a:moveTo>
                    <a:lnTo>
                      <a:pt x="277" y="1357"/>
                    </a:lnTo>
                    <a:lnTo>
                      <a:pt x="269" y="1359"/>
                    </a:lnTo>
                    <a:lnTo>
                      <a:pt x="257" y="1359"/>
                    </a:lnTo>
                    <a:lnTo>
                      <a:pt x="244" y="1361"/>
                    </a:lnTo>
                    <a:lnTo>
                      <a:pt x="231" y="1361"/>
                    </a:lnTo>
                    <a:lnTo>
                      <a:pt x="216" y="1363"/>
                    </a:lnTo>
                    <a:lnTo>
                      <a:pt x="200" y="1364"/>
                    </a:lnTo>
                    <a:lnTo>
                      <a:pt x="183" y="1366"/>
                    </a:lnTo>
                    <a:lnTo>
                      <a:pt x="166" y="1370"/>
                    </a:lnTo>
                    <a:lnTo>
                      <a:pt x="149" y="1373"/>
                    </a:lnTo>
                    <a:lnTo>
                      <a:pt x="130" y="1375"/>
                    </a:lnTo>
                    <a:lnTo>
                      <a:pt x="114" y="1378"/>
                    </a:lnTo>
                    <a:lnTo>
                      <a:pt x="97" y="1384"/>
                    </a:lnTo>
                    <a:lnTo>
                      <a:pt x="81" y="1387"/>
                    </a:lnTo>
                    <a:lnTo>
                      <a:pt x="67" y="1392"/>
                    </a:lnTo>
                    <a:lnTo>
                      <a:pt x="54" y="1398"/>
                    </a:lnTo>
                    <a:lnTo>
                      <a:pt x="47" y="1356"/>
                    </a:lnTo>
                    <a:lnTo>
                      <a:pt x="39" y="1296"/>
                    </a:lnTo>
                    <a:lnTo>
                      <a:pt x="29" y="1226"/>
                    </a:lnTo>
                    <a:lnTo>
                      <a:pt x="19" y="1151"/>
                    </a:lnTo>
                    <a:lnTo>
                      <a:pt x="10" y="1074"/>
                    </a:lnTo>
                    <a:lnTo>
                      <a:pt x="4" y="1001"/>
                    </a:lnTo>
                    <a:lnTo>
                      <a:pt x="0" y="938"/>
                    </a:lnTo>
                    <a:lnTo>
                      <a:pt x="0" y="889"/>
                    </a:lnTo>
                    <a:lnTo>
                      <a:pt x="9" y="807"/>
                    </a:lnTo>
                    <a:lnTo>
                      <a:pt x="19" y="725"/>
                    </a:lnTo>
                    <a:lnTo>
                      <a:pt x="29" y="654"/>
                    </a:lnTo>
                    <a:lnTo>
                      <a:pt x="33" y="606"/>
                    </a:lnTo>
                    <a:lnTo>
                      <a:pt x="39" y="561"/>
                    </a:lnTo>
                    <a:lnTo>
                      <a:pt x="50" y="503"/>
                    </a:lnTo>
                    <a:lnTo>
                      <a:pt x="66" y="437"/>
                    </a:lnTo>
                    <a:lnTo>
                      <a:pt x="84" y="369"/>
                    </a:lnTo>
                    <a:lnTo>
                      <a:pt x="104" y="302"/>
                    </a:lnTo>
                    <a:lnTo>
                      <a:pt x="121" y="243"/>
                    </a:lnTo>
                    <a:lnTo>
                      <a:pt x="137" y="196"/>
                    </a:lnTo>
                    <a:lnTo>
                      <a:pt x="147" y="164"/>
                    </a:lnTo>
                    <a:lnTo>
                      <a:pt x="151" y="150"/>
                    </a:lnTo>
                    <a:lnTo>
                      <a:pt x="157" y="133"/>
                    </a:lnTo>
                    <a:lnTo>
                      <a:pt x="163" y="117"/>
                    </a:lnTo>
                    <a:lnTo>
                      <a:pt x="166" y="105"/>
                    </a:lnTo>
                    <a:lnTo>
                      <a:pt x="179" y="88"/>
                    </a:lnTo>
                    <a:lnTo>
                      <a:pt x="189" y="63"/>
                    </a:lnTo>
                    <a:lnTo>
                      <a:pt x="194" y="33"/>
                    </a:lnTo>
                    <a:lnTo>
                      <a:pt x="194" y="0"/>
                    </a:lnTo>
                    <a:lnTo>
                      <a:pt x="203" y="5"/>
                    </a:lnTo>
                    <a:lnTo>
                      <a:pt x="209" y="11"/>
                    </a:lnTo>
                    <a:lnTo>
                      <a:pt x="211" y="18"/>
                    </a:lnTo>
                    <a:lnTo>
                      <a:pt x="214" y="23"/>
                    </a:lnTo>
                    <a:lnTo>
                      <a:pt x="219" y="32"/>
                    </a:lnTo>
                    <a:lnTo>
                      <a:pt x="226" y="46"/>
                    </a:lnTo>
                    <a:lnTo>
                      <a:pt x="233" y="65"/>
                    </a:lnTo>
                    <a:lnTo>
                      <a:pt x="237" y="84"/>
                    </a:lnTo>
                    <a:lnTo>
                      <a:pt x="244" y="88"/>
                    </a:lnTo>
                    <a:lnTo>
                      <a:pt x="251" y="91"/>
                    </a:lnTo>
                    <a:lnTo>
                      <a:pt x="260" y="95"/>
                    </a:lnTo>
                    <a:lnTo>
                      <a:pt x="267" y="98"/>
                    </a:lnTo>
                    <a:lnTo>
                      <a:pt x="273" y="102"/>
                    </a:lnTo>
                    <a:lnTo>
                      <a:pt x="280" y="105"/>
                    </a:lnTo>
                    <a:lnTo>
                      <a:pt x="284" y="109"/>
                    </a:lnTo>
                    <a:lnTo>
                      <a:pt x="289" y="110"/>
                    </a:lnTo>
                    <a:lnTo>
                      <a:pt x="290" y="126"/>
                    </a:lnTo>
                    <a:lnTo>
                      <a:pt x="293" y="142"/>
                    </a:lnTo>
                    <a:lnTo>
                      <a:pt x="297" y="156"/>
                    </a:lnTo>
                    <a:lnTo>
                      <a:pt x="303" y="161"/>
                    </a:lnTo>
                    <a:lnTo>
                      <a:pt x="310" y="161"/>
                    </a:lnTo>
                    <a:lnTo>
                      <a:pt x="319" y="163"/>
                    </a:lnTo>
                    <a:lnTo>
                      <a:pt x="326" y="166"/>
                    </a:lnTo>
                    <a:lnTo>
                      <a:pt x="331" y="170"/>
                    </a:lnTo>
                    <a:lnTo>
                      <a:pt x="334" y="171"/>
                    </a:lnTo>
                    <a:lnTo>
                      <a:pt x="340" y="177"/>
                    </a:lnTo>
                    <a:lnTo>
                      <a:pt x="346" y="182"/>
                    </a:lnTo>
                    <a:lnTo>
                      <a:pt x="353" y="187"/>
                    </a:lnTo>
                    <a:lnTo>
                      <a:pt x="358" y="194"/>
                    </a:lnTo>
                    <a:lnTo>
                      <a:pt x="366" y="199"/>
                    </a:lnTo>
                    <a:lnTo>
                      <a:pt x="371" y="205"/>
                    </a:lnTo>
                    <a:lnTo>
                      <a:pt x="377" y="210"/>
                    </a:lnTo>
                    <a:lnTo>
                      <a:pt x="383" y="215"/>
                    </a:lnTo>
                    <a:lnTo>
                      <a:pt x="393" y="224"/>
                    </a:lnTo>
                    <a:lnTo>
                      <a:pt x="406" y="234"/>
                    </a:lnTo>
                    <a:lnTo>
                      <a:pt x="420" y="245"/>
                    </a:lnTo>
                    <a:lnTo>
                      <a:pt x="433" y="259"/>
                    </a:lnTo>
                    <a:lnTo>
                      <a:pt x="444" y="271"/>
                    </a:lnTo>
                    <a:lnTo>
                      <a:pt x="453" y="281"/>
                    </a:lnTo>
                    <a:lnTo>
                      <a:pt x="457" y="292"/>
                    </a:lnTo>
                    <a:lnTo>
                      <a:pt x="458" y="311"/>
                    </a:lnTo>
                    <a:lnTo>
                      <a:pt x="457" y="330"/>
                    </a:lnTo>
                    <a:lnTo>
                      <a:pt x="456" y="348"/>
                    </a:lnTo>
                    <a:lnTo>
                      <a:pt x="454" y="360"/>
                    </a:lnTo>
                    <a:lnTo>
                      <a:pt x="454" y="376"/>
                    </a:lnTo>
                    <a:lnTo>
                      <a:pt x="454" y="398"/>
                    </a:lnTo>
                    <a:lnTo>
                      <a:pt x="454" y="423"/>
                    </a:lnTo>
                    <a:lnTo>
                      <a:pt x="454" y="442"/>
                    </a:lnTo>
                    <a:lnTo>
                      <a:pt x="453" y="454"/>
                    </a:lnTo>
                    <a:lnTo>
                      <a:pt x="450" y="468"/>
                    </a:lnTo>
                    <a:lnTo>
                      <a:pt x="446" y="484"/>
                    </a:lnTo>
                    <a:lnTo>
                      <a:pt x="441" y="498"/>
                    </a:lnTo>
                    <a:lnTo>
                      <a:pt x="440" y="502"/>
                    </a:lnTo>
                    <a:lnTo>
                      <a:pt x="440" y="503"/>
                    </a:lnTo>
                    <a:lnTo>
                      <a:pt x="440" y="507"/>
                    </a:lnTo>
                    <a:lnTo>
                      <a:pt x="440" y="509"/>
                    </a:lnTo>
                    <a:lnTo>
                      <a:pt x="441" y="523"/>
                    </a:lnTo>
                    <a:lnTo>
                      <a:pt x="447" y="536"/>
                    </a:lnTo>
                    <a:lnTo>
                      <a:pt x="451" y="550"/>
                    </a:lnTo>
                    <a:lnTo>
                      <a:pt x="456" y="561"/>
                    </a:lnTo>
                    <a:lnTo>
                      <a:pt x="456" y="577"/>
                    </a:lnTo>
                    <a:lnTo>
                      <a:pt x="453" y="608"/>
                    </a:lnTo>
                    <a:lnTo>
                      <a:pt x="450" y="640"/>
                    </a:lnTo>
                    <a:lnTo>
                      <a:pt x="451" y="659"/>
                    </a:lnTo>
                    <a:lnTo>
                      <a:pt x="458" y="680"/>
                    </a:lnTo>
                    <a:lnTo>
                      <a:pt x="468" y="716"/>
                    </a:lnTo>
                    <a:lnTo>
                      <a:pt x="476" y="755"/>
                    </a:lnTo>
                    <a:lnTo>
                      <a:pt x="474" y="786"/>
                    </a:lnTo>
                    <a:lnTo>
                      <a:pt x="470" y="800"/>
                    </a:lnTo>
                    <a:lnTo>
                      <a:pt x="461" y="819"/>
                    </a:lnTo>
                    <a:lnTo>
                      <a:pt x="453" y="839"/>
                    </a:lnTo>
                    <a:lnTo>
                      <a:pt x="443" y="860"/>
                    </a:lnTo>
                    <a:lnTo>
                      <a:pt x="433" y="881"/>
                    </a:lnTo>
                    <a:lnTo>
                      <a:pt x="424" y="896"/>
                    </a:lnTo>
                    <a:lnTo>
                      <a:pt x="417" y="907"/>
                    </a:lnTo>
                    <a:lnTo>
                      <a:pt x="413" y="912"/>
                    </a:lnTo>
                    <a:lnTo>
                      <a:pt x="406" y="914"/>
                    </a:lnTo>
                    <a:lnTo>
                      <a:pt x="393" y="914"/>
                    </a:lnTo>
                    <a:lnTo>
                      <a:pt x="381" y="914"/>
                    </a:lnTo>
                    <a:lnTo>
                      <a:pt x="376" y="910"/>
                    </a:lnTo>
                    <a:lnTo>
                      <a:pt x="371" y="905"/>
                    </a:lnTo>
                    <a:lnTo>
                      <a:pt x="361" y="895"/>
                    </a:lnTo>
                    <a:lnTo>
                      <a:pt x="347" y="879"/>
                    </a:lnTo>
                    <a:lnTo>
                      <a:pt x="330" y="861"/>
                    </a:lnTo>
                    <a:lnTo>
                      <a:pt x="313" y="844"/>
                    </a:lnTo>
                    <a:lnTo>
                      <a:pt x="294" y="825"/>
                    </a:lnTo>
                    <a:lnTo>
                      <a:pt x="279" y="811"/>
                    </a:lnTo>
                    <a:lnTo>
                      <a:pt x="266" y="798"/>
                    </a:lnTo>
                    <a:lnTo>
                      <a:pt x="267" y="809"/>
                    </a:lnTo>
                    <a:lnTo>
                      <a:pt x="269" y="819"/>
                    </a:lnTo>
                    <a:lnTo>
                      <a:pt x="273" y="828"/>
                    </a:lnTo>
                    <a:lnTo>
                      <a:pt x="276" y="833"/>
                    </a:lnTo>
                    <a:lnTo>
                      <a:pt x="274" y="847"/>
                    </a:lnTo>
                    <a:lnTo>
                      <a:pt x="274" y="867"/>
                    </a:lnTo>
                    <a:lnTo>
                      <a:pt x="273" y="888"/>
                    </a:lnTo>
                    <a:lnTo>
                      <a:pt x="276" y="907"/>
                    </a:lnTo>
                    <a:lnTo>
                      <a:pt x="280" y="928"/>
                    </a:lnTo>
                    <a:lnTo>
                      <a:pt x="283" y="949"/>
                    </a:lnTo>
                    <a:lnTo>
                      <a:pt x="286" y="968"/>
                    </a:lnTo>
                    <a:lnTo>
                      <a:pt x="287" y="984"/>
                    </a:lnTo>
                    <a:lnTo>
                      <a:pt x="289" y="1005"/>
                    </a:lnTo>
                    <a:lnTo>
                      <a:pt x="290" y="1038"/>
                    </a:lnTo>
                    <a:lnTo>
                      <a:pt x="293" y="1074"/>
                    </a:lnTo>
                    <a:lnTo>
                      <a:pt x="297" y="1104"/>
                    </a:lnTo>
                    <a:lnTo>
                      <a:pt x="301" y="1132"/>
                    </a:lnTo>
                    <a:lnTo>
                      <a:pt x="304" y="1165"/>
                    </a:lnTo>
                    <a:lnTo>
                      <a:pt x="306" y="1197"/>
                    </a:lnTo>
                    <a:lnTo>
                      <a:pt x="306" y="1221"/>
                    </a:lnTo>
                    <a:lnTo>
                      <a:pt x="306" y="1249"/>
                    </a:lnTo>
                    <a:lnTo>
                      <a:pt x="307" y="1281"/>
                    </a:lnTo>
                    <a:lnTo>
                      <a:pt x="310" y="1309"/>
                    </a:lnTo>
                    <a:lnTo>
                      <a:pt x="314" y="1326"/>
                    </a:lnTo>
                    <a:lnTo>
                      <a:pt x="320" y="1340"/>
                    </a:lnTo>
                    <a:lnTo>
                      <a:pt x="320" y="1349"/>
                    </a:lnTo>
                    <a:lnTo>
                      <a:pt x="316" y="1354"/>
                    </a:lnTo>
                    <a:lnTo>
                      <a:pt x="307" y="1356"/>
                    </a:lnTo>
                    <a:lnTo>
                      <a:pt x="300" y="1356"/>
                    </a:lnTo>
                    <a:lnTo>
                      <a:pt x="294" y="1356"/>
                    </a:lnTo>
                    <a:lnTo>
                      <a:pt x="290" y="1357"/>
                    </a:lnTo>
                    <a:lnTo>
                      <a:pt x="284" y="1357"/>
                    </a:lnTo>
                    <a:close/>
                  </a:path>
                </a:pathLst>
              </a:custGeom>
              <a:solidFill>
                <a:srgbClr val="FF9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10" name="Freeform 17"/>
              <p:cNvSpPr>
                <a:spLocks/>
              </p:cNvSpPr>
              <p:nvPr/>
            </p:nvSpPr>
            <p:spPr bwMode="auto">
              <a:xfrm>
                <a:off x="6211" y="4474"/>
                <a:ext cx="366" cy="614"/>
              </a:xfrm>
              <a:custGeom>
                <a:avLst/>
                <a:gdLst>
                  <a:gd name="T0" fmla="*/ 0 w 733"/>
                  <a:gd name="T1" fmla="*/ 0 h 1230"/>
                  <a:gd name="T2" fmla="*/ 0 w 733"/>
                  <a:gd name="T3" fmla="*/ 0 h 1230"/>
                  <a:gd name="T4" fmla="*/ 0 w 733"/>
                  <a:gd name="T5" fmla="*/ 0 h 1230"/>
                  <a:gd name="T6" fmla="*/ 0 w 733"/>
                  <a:gd name="T7" fmla="*/ 0 h 1230"/>
                  <a:gd name="T8" fmla="*/ 0 w 733"/>
                  <a:gd name="T9" fmla="*/ 0 h 1230"/>
                  <a:gd name="T10" fmla="*/ 0 w 733"/>
                  <a:gd name="T11" fmla="*/ 0 h 1230"/>
                  <a:gd name="T12" fmla="*/ 0 w 733"/>
                  <a:gd name="T13" fmla="*/ 0 h 1230"/>
                  <a:gd name="T14" fmla="*/ 0 w 733"/>
                  <a:gd name="T15" fmla="*/ 0 h 1230"/>
                  <a:gd name="T16" fmla="*/ 0 w 733"/>
                  <a:gd name="T17" fmla="*/ 0 h 1230"/>
                  <a:gd name="T18" fmla="*/ 0 w 733"/>
                  <a:gd name="T19" fmla="*/ 0 h 1230"/>
                  <a:gd name="T20" fmla="*/ 0 w 733"/>
                  <a:gd name="T21" fmla="*/ 0 h 1230"/>
                  <a:gd name="T22" fmla="*/ 0 w 733"/>
                  <a:gd name="T23" fmla="*/ 0 h 1230"/>
                  <a:gd name="T24" fmla="*/ 0 w 733"/>
                  <a:gd name="T25" fmla="*/ 0 h 1230"/>
                  <a:gd name="T26" fmla="*/ 0 w 733"/>
                  <a:gd name="T27" fmla="*/ 0 h 1230"/>
                  <a:gd name="T28" fmla="*/ 0 w 733"/>
                  <a:gd name="T29" fmla="*/ 0 h 1230"/>
                  <a:gd name="T30" fmla="*/ 0 w 733"/>
                  <a:gd name="T31" fmla="*/ 0 h 1230"/>
                  <a:gd name="T32" fmla="*/ 0 w 733"/>
                  <a:gd name="T33" fmla="*/ 0 h 1230"/>
                  <a:gd name="T34" fmla="*/ 0 w 733"/>
                  <a:gd name="T35" fmla="*/ 0 h 1230"/>
                  <a:gd name="T36" fmla="*/ 0 w 733"/>
                  <a:gd name="T37" fmla="*/ 0 h 1230"/>
                  <a:gd name="T38" fmla="*/ 0 w 733"/>
                  <a:gd name="T39" fmla="*/ 0 h 1230"/>
                  <a:gd name="T40" fmla="*/ 0 w 733"/>
                  <a:gd name="T41" fmla="*/ 0 h 1230"/>
                  <a:gd name="T42" fmla="*/ 0 w 733"/>
                  <a:gd name="T43" fmla="*/ 0 h 1230"/>
                  <a:gd name="T44" fmla="*/ 0 w 733"/>
                  <a:gd name="T45" fmla="*/ 0 h 1230"/>
                  <a:gd name="T46" fmla="*/ 0 w 733"/>
                  <a:gd name="T47" fmla="*/ 0 h 1230"/>
                  <a:gd name="T48" fmla="*/ 0 w 733"/>
                  <a:gd name="T49" fmla="*/ 0 h 1230"/>
                  <a:gd name="T50" fmla="*/ 0 w 733"/>
                  <a:gd name="T51" fmla="*/ 0 h 1230"/>
                  <a:gd name="T52" fmla="*/ 0 w 733"/>
                  <a:gd name="T53" fmla="*/ 0 h 1230"/>
                  <a:gd name="T54" fmla="*/ 0 w 733"/>
                  <a:gd name="T55" fmla="*/ 0 h 1230"/>
                  <a:gd name="T56" fmla="*/ 0 w 733"/>
                  <a:gd name="T57" fmla="*/ 0 h 1230"/>
                  <a:gd name="T58" fmla="*/ 0 w 733"/>
                  <a:gd name="T59" fmla="*/ 0 h 1230"/>
                  <a:gd name="T60" fmla="*/ 0 w 733"/>
                  <a:gd name="T61" fmla="*/ 0 h 1230"/>
                  <a:gd name="T62" fmla="*/ 0 w 733"/>
                  <a:gd name="T63" fmla="*/ 0 h 1230"/>
                  <a:gd name="T64" fmla="*/ 0 w 733"/>
                  <a:gd name="T65" fmla="*/ 0 h 1230"/>
                  <a:gd name="T66" fmla="*/ 0 w 733"/>
                  <a:gd name="T67" fmla="*/ 0 h 1230"/>
                  <a:gd name="T68" fmla="*/ 0 w 733"/>
                  <a:gd name="T69" fmla="*/ 0 h 1230"/>
                  <a:gd name="T70" fmla="*/ 0 w 733"/>
                  <a:gd name="T71" fmla="*/ 0 h 1230"/>
                  <a:gd name="T72" fmla="*/ 0 w 733"/>
                  <a:gd name="T73" fmla="*/ 0 h 1230"/>
                  <a:gd name="T74" fmla="*/ 0 w 733"/>
                  <a:gd name="T75" fmla="*/ 0 h 1230"/>
                  <a:gd name="T76" fmla="*/ 0 w 733"/>
                  <a:gd name="T77" fmla="*/ 0 h 1230"/>
                  <a:gd name="T78" fmla="*/ 0 w 733"/>
                  <a:gd name="T79" fmla="*/ 0 h 1230"/>
                  <a:gd name="T80" fmla="*/ 0 w 733"/>
                  <a:gd name="T81" fmla="*/ 0 h 1230"/>
                  <a:gd name="T82" fmla="*/ 0 w 733"/>
                  <a:gd name="T83" fmla="*/ 0 h 1230"/>
                  <a:gd name="T84" fmla="*/ 0 w 733"/>
                  <a:gd name="T85" fmla="*/ 0 h 1230"/>
                  <a:gd name="T86" fmla="*/ 0 w 733"/>
                  <a:gd name="T87" fmla="*/ 0 h 1230"/>
                  <a:gd name="T88" fmla="*/ 0 w 733"/>
                  <a:gd name="T89" fmla="*/ 0 h 1230"/>
                  <a:gd name="T90" fmla="*/ 0 w 733"/>
                  <a:gd name="T91" fmla="*/ 0 h 1230"/>
                  <a:gd name="T92" fmla="*/ 0 w 733"/>
                  <a:gd name="T93" fmla="*/ 0 h 1230"/>
                  <a:gd name="T94" fmla="*/ 0 w 733"/>
                  <a:gd name="T95" fmla="*/ 0 h 1230"/>
                  <a:gd name="T96" fmla="*/ 0 w 733"/>
                  <a:gd name="T97" fmla="*/ 0 h 1230"/>
                  <a:gd name="T98" fmla="*/ 0 w 733"/>
                  <a:gd name="T99" fmla="*/ 0 h 1230"/>
                  <a:gd name="T100" fmla="*/ 0 w 733"/>
                  <a:gd name="T101" fmla="*/ 0 h 12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33"/>
                  <a:gd name="T154" fmla="*/ 0 h 1230"/>
                  <a:gd name="T155" fmla="*/ 733 w 733"/>
                  <a:gd name="T156" fmla="*/ 1230 h 12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33" h="1230">
                    <a:moveTo>
                      <a:pt x="430" y="1200"/>
                    </a:moveTo>
                    <a:lnTo>
                      <a:pt x="423" y="1204"/>
                    </a:lnTo>
                    <a:lnTo>
                      <a:pt x="411" y="1209"/>
                    </a:lnTo>
                    <a:lnTo>
                      <a:pt x="397" y="1214"/>
                    </a:lnTo>
                    <a:lnTo>
                      <a:pt x="381" y="1219"/>
                    </a:lnTo>
                    <a:lnTo>
                      <a:pt x="364" y="1225"/>
                    </a:lnTo>
                    <a:lnTo>
                      <a:pt x="347" y="1228"/>
                    </a:lnTo>
                    <a:lnTo>
                      <a:pt x="330" y="1230"/>
                    </a:lnTo>
                    <a:lnTo>
                      <a:pt x="314" y="1230"/>
                    </a:lnTo>
                    <a:lnTo>
                      <a:pt x="304" y="1178"/>
                    </a:lnTo>
                    <a:lnTo>
                      <a:pt x="297" y="1118"/>
                    </a:lnTo>
                    <a:lnTo>
                      <a:pt x="296" y="1059"/>
                    </a:lnTo>
                    <a:lnTo>
                      <a:pt x="300" y="1012"/>
                    </a:lnTo>
                    <a:lnTo>
                      <a:pt x="307" y="985"/>
                    </a:lnTo>
                    <a:lnTo>
                      <a:pt x="319" y="947"/>
                    </a:lnTo>
                    <a:lnTo>
                      <a:pt x="333" y="903"/>
                    </a:lnTo>
                    <a:lnTo>
                      <a:pt x="347" y="856"/>
                    </a:lnTo>
                    <a:lnTo>
                      <a:pt x="361" y="809"/>
                    </a:lnTo>
                    <a:lnTo>
                      <a:pt x="373" y="769"/>
                    </a:lnTo>
                    <a:lnTo>
                      <a:pt x="381" y="736"/>
                    </a:lnTo>
                    <a:lnTo>
                      <a:pt x="384" y="716"/>
                    </a:lnTo>
                    <a:lnTo>
                      <a:pt x="394" y="699"/>
                    </a:lnTo>
                    <a:lnTo>
                      <a:pt x="401" y="671"/>
                    </a:lnTo>
                    <a:lnTo>
                      <a:pt x="407" y="640"/>
                    </a:lnTo>
                    <a:lnTo>
                      <a:pt x="410" y="608"/>
                    </a:lnTo>
                    <a:lnTo>
                      <a:pt x="413" y="564"/>
                    </a:lnTo>
                    <a:lnTo>
                      <a:pt x="419" y="500"/>
                    </a:lnTo>
                    <a:lnTo>
                      <a:pt x="426" y="439"/>
                    </a:lnTo>
                    <a:lnTo>
                      <a:pt x="430" y="397"/>
                    </a:lnTo>
                    <a:lnTo>
                      <a:pt x="423" y="400"/>
                    </a:lnTo>
                    <a:lnTo>
                      <a:pt x="414" y="402"/>
                    </a:lnTo>
                    <a:lnTo>
                      <a:pt x="406" y="405"/>
                    </a:lnTo>
                    <a:lnTo>
                      <a:pt x="397" y="407"/>
                    </a:lnTo>
                    <a:lnTo>
                      <a:pt x="390" y="411"/>
                    </a:lnTo>
                    <a:lnTo>
                      <a:pt x="381" y="412"/>
                    </a:lnTo>
                    <a:lnTo>
                      <a:pt x="374" y="414"/>
                    </a:lnTo>
                    <a:lnTo>
                      <a:pt x="369" y="414"/>
                    </a:lnTo>
                    <a:lnTo>
                      <a:pt x="363" y="414"/>
                    </a:lnTo>
                    <a:lnTo>
                      <a:pt x="357" y="414"/>
                    </a:lnTo>
                    <a:lnTo>
                      <a:pt x="352" y="416"/>
                    </a:lnTo>
                    <a:lnTo>
                      <a:pt x="346" y="416"/>
                    </a:lnTo>
                    <a:lnTo>
                      <a:pt x="340" y="418"/>
                    </a:lnTo>
                    <a:lnTo>
                      <a:pt x="334" y="419"/>
                    </a:lnTo>
                    <a:lnTo>
                      <a:pt x="330" y="421"/>
                    </a:lnTo>
                    <a:lnTo>
                      <a:pt x="326" y="423"/>
                    </a:lnTo>
                    <a:lnTo>
                      <a:pt x="322" y="423"/>
                    </a:lnTo>
                    <a:lnTo>
                      <a:pt x="317" y="423"/>
                    </a:lnTo>
                    <a:lnTo>
                      <a:pt x="312" y="423"/>
                    </a:lnTo>
                    <a:lnTo>
                      <a:pt x="304" y="421"/>
                    </a:lnTo>
                    <a:lnTo>
                      <a:pt x="299" y="419"/>
                    </a:lnTo>
                    <a:lnTo>
                      <a:pt x="293" y="418"/>
                    </a:lnTo>
                    <a:lnTo>
                      <a:pt x="287" y="416"/>
                    </a:lnTo>
                    <a:lnTo>
                      <a:pt x="283" y="414"/>
                    </a:lnTo>
                    <a:lnTo>
                      <a:pt x="279" y="412"/>
                    </a:lnTo>
                    <a:lnTo>
                      <a:pt x="272" y="411"/>
                    </a:lnTo>
                    <a:lnTo>
                      <a:pt x="264" y="409"/>
                    </a:lnTo>
                    <a:lnTo>
                      <a:pt x="254" y="407"/>
                    </a:lnTo>
                    <a:lnTo>
                      <a:pt x="244" y="407"/>
                    </a:lnTo>
                    <a:lnTo>
                      <a:pt x="236" y="407"/>
                    </a:lnTo>
                    <a:lnTo>
                      <a:pt x="226" y="407"/>
                    </a:lnTo>
                    <a:lnTo>
                      <a:pt x="219" y="407"/>
                    </a:lnTo>
                    <a:lnTo>
                      <a:pt x="212" y="409"/>
                    </a:lnTo>
                    <a:lnTo>
                      <a:pt x="203" y="411"/>
                    </a:lnTo>
                    <a:lnTo>
                      <a:pt x="196" y="411"/>
                    </a:lnTo>
                    <a:lnTo>
                      <a:pt x="187" y="412"/>
                    </a:lnTo>
                    <a:lnTo>
                      <a:pt x="179" y="412"/>
                    </a:lnTo>
                    <a:lnTo>
                      <a:pt x="172" y="411"/>
                    </a:lnTo>
                    <a:lnTo>
                      <a:pt x="163" y="411"/>
                    </a:lnTo>
                    <a:lnTo>
                      <a:pt x="156" y="407"/>
                    </a:lnTo>
                    <a:lnTo>
                      <a:pt x="144" y="402"/>
                    </a:lnTo>
                    <a:lnTo>
                      <a:pt x="127" y="395"/>
                    </a:lnTo>
                    <a:lnTo>
                      <a:pt x="107" y="383"/>
                    </a:lnTo>
                    <a:lnTo>
                      <a:pt x="83" y="372"/>
                    </a:lnTo>
                    <a:lnTo>
                      <a:pt x="59" y="360"/>
                    </a:lnTo>
                    <a:lnTo>
                      <a:pt x="36" y="351"/>
                    </a:lnTo>
                    <a:lnTo>
                      <a:pt x="16" y="344"/>
                    </a:lnTo>
                    <a:lnTo>
                      <a:pt x="0" y="341"/>
                    </a:lnTo>
                    <a:lnTo>
                      <a:pt x="0" y="332"/>
                    </a:lnTo>
                    <a:lnTo>
                      <a:pt x="0" y="322"/>
                    </a:lnTo>
                    <a:lnTo>
                      <a:pt x="2" y="311"/>
                    </a:lnTo>
                    <a:lnTo>
                      <a:pt x="3" y="301"/>
                    </a:lnTo>
                    <a:lnTo>
                      <a:pt x="7" y="278"/>
                    </a:lnTo>
                    <a:lnTo>
                      <a:pt x="14" y="254"/>
                    </a:lnTo>
                    <a:lnTo>
                      <a:pt x="22" y="229"/>
                    </a:lnTo>
                    <a:lnTo>
                      <a:pt x="30" y="206"/>
                    </a:lnTo>
                    <a:lnTo>
                      <a:pt x="39" y="185"/>
                    </a:lnTo>
                    <a:lnTo>
                      <a:pt x="47" y="168"/>
                    </a:lnTo>
                    <a:lnTo>
                      <a:pt x="56" y="154"/>
                    </a:lnTo>
                    <a:lnTo>
                      <a:pt x="62" y="143"/>
                    </a:lnTo>
                    <a:lnTo>
                      <a:pt x="80" y="149"/>
                    </a:lnTo>
                    <a:lnTo>
                      <a:pt x="100" y="154"/>
                    </a:lnTo>
                    <a:lnTo>
                      <a:pt x="123" y="161"/>
                    </a:lnTo>
                    <a:lnTo>
                      <a:pt x="144" y="166"/>
                    </a:lnTo>
                    <a:lnTo>
                      <a:pt x="166" y="173"/>
                    </a:lnTo>
                    <a:lnTo>
                      <a:pt x="183" y="177"/>
                    </a:lnTo>
                    <a:lnTo>
                      <a:pt x="196" y="180"/>
                    </a:lnTo>
                    <a:lnTo>
                      <a:pt x="204" y="180"/>
                    </a:lnTo>
                    <a:lnTo>
                      <a:pt x="210" y="178"/>
                    </a:lnTo>
                    <a:lnTo>
                      <a:pt x="216" y="178"/>
                    </a:lnTo>
                    <a:lnTo>
                      <a:pt x="222" y="178"/>
                    </a:lnTo>
                    <a:lnTo>
                      <a:pt x="229" y="178"/>
                    </a:lnTo>
                    <a:lnTo>
                      <a:pt x="236" y="178"/>
                    </a:lnTo>
                    <a:lnTo>
                      <a:pt x="242" y="180"/>
                    </a:lnTo>
                    <a:lnTo>
                      <a:pt x="246" y="180"/>
                    </a:lnTo>
                    <a:lnTo>
                      <a:pt x="250" y="182"/>
                    </a:lnTo>
                    <a:lnTo>
                      <a:pt x="254" y="184"/>
                    </a:lnTo>
                    <a:lnTo>
                      <a:pt x="262" y="187"/>
                    </a:lnTo>
                    <a:lnTo>
                      <a:pt x="270" y="192"/>
                    </a:lnTo>
                    <a:lnTo>
                      <a:pt x="280" y="196"/>
                    </a:lnTo>
                    <a:lnTo>
                      <a:pt x="289" y="201"/>
                    </a:lnTo>
                    <a:lnTo>
                      <a:pt x="297" y="203"/>
                    </a:lnTo>
                    <a:lnTo>
                      <a:pt x="304" y="205"/>
                    </a:lnTo>
                    <a:lnTo>
                      <a:pt x="309" y="203"/>
                    </a:lnTo>
                    <a:lnTo>
                      <a:pt x="314" y="198"/>
                    </a:lnTo>
                    <a:lnTo>
                      <a:pt x="319" y="192"/>
                    </a:lnTo>
                    <a:lnTo>
                      <a:pt x="324" y="189"/>
                    </a:lnTo>
                    <a:lnTo>
                      <a:pt x="329" y="184"/>
                    </a:lnTo>
                    <a:lnTo>
                      <a:pt x="334" y="184"/>
                    </a:lnTo>
                    <a:lnTo>
                      <a:pt x="342" y="184"/>
                    </a:lnTo>
                    <a:lnTo>
                      <a:pt x="347" y="182"/>
                    </a:lnTo>
                    <a:lnTo>
                      <a:pt x="353" y="178"/>
                    </a:lnTo>
                    <a:lnTo>
                      <a:pt x="359" y="175"/>
                    </a:lnTo>
                    <a:lnTo>
                      <a:pt x="364" y="173"/>
                    </a:lnTo>
                    <a:lnTo>
                      <a:pt x="370" y="170"/>
                    </a:lnTo>
                    <a:lnTo>
                      <a:pt x="374" y="168"/>
                    </a:lnTo>
                    <a:lnTo>
                      <a:pt x="381" y="166"/>
                    </a:lnTo>
                    <a:lnTo>
                      <a:pt x="393" y="161"/>
                    </a:lnTo>
                    <a:lnTo>
                      <a:pt x="407" y="154"/>
                    </a:lnTo>
                    <a:lnTo>
                      <a:pt x="424" y="145"/>
                    </a:lnTo>
                    <a:lnTo>
                      <a:pt x="441" y="136"/>
                    </a:lnTo>
                    <a:lnTo>
                      <a:pt x="459" y="124"/>
                    </a:lnTo>
                    <a:lnTo>
                      <a:pt x="473" y="114"/>
                    </a:lnTo>
                    <a:lnTo>
                      <a:pt x="486" y="102"/>
                    </a:lnTo>
                    <a:lnTo>
                      <a:pt x="493" y="105"/>
                    </a:lnTo>
                    <a:lnTo>
                      <a:pt x="501" y="109"/>
                    </a:lnTo>
                    <a:lnTo>
                      <a:pt x="509" y="110"/>
                    </a:lnTo>
                    <a:lnTo>
                      <a:pt x="511" y="109"/>
                    </a:lnTo>
                    <a:lnTo>
                      <a:pt x="513" y="102"/>
                    </a:lnTo>
                    <a:lnTo>
                      <a:pt x="516" y="95"/>
                    </a:lnTo>
                    <a:lnTo>
                      <a:pt x="519" y="88"/>
                    </a:lnTo>
                    <a:lnTo>
                      <a:pt x="521" y="81"/>
                    </a:lnTo>
                    <a:lnTo>
                      <a:pt x="526" y="75"/>
                    </a:lnTo>
                    <a:lnTo>
                      <a:pt x="533" y="67"/>
                    </a:lnTo>
                    <a:lnTo>
                      <a:pt x="543" y="54"/>
                    </a:lnTo>
                    <a:lnTo>
                      <a:pt x="554" y="40"/>
                    </a:lnTo>
                    <a:lnTo>
                      <a:pt x="566" y="28"/>
                    </a:lnTo>
                    <a:lnTo>
                      <a:pt x="577" y="16"/>
                    </a:lnTo>
                    <a:lnTo>
                      <a:pt x="586" y="7"/>
                    </a:lnTo>
                    <a:lnTo>
                      <a:pt x="591" y="4"/>
                    </a:lnTo>
                    <a:lnTo>
                      <a:pt x="596" y="4"/>
                    </a:lnTo>
                    <a:lnTo>
                      <a:pt x="603" y="2"/>
                    </a:lnTo>
                    <a:lnTo>
                      <a:pt x="611" y="0"/>
                    </a:lnTo>
                    <a:lnTo>
                      <a:pt x="621" y="0"/>
                    </a:lnTo>
                    <a:lnTo>
                      <a:pt x="630" y="0"/>
                    </a:lnTo>
                    <a:lnTo>
                      <a:pt x="639" y="0"/>
                    </a:lnTo>
                    <a:lnTo>
                      <a:pt x="647" y="0"/>
                    </a:lnTo>
                    <a:lnTo>
                      <a:pt x="653" y="2"/>
                    </a:lnTo>
                    <a:lnTo>
                      <a:pt x="659" y="5"/>
                    </a:lnTo>
                    <a:lnTo>
                      <a:pt x="669" y="11"/>
                    </a:lnTo>
                    <a:lnTo>
                      <a:pt x="681" y="18"/>
                    </a:lnTo>
                    <a:lnTo>
                      <a:pt x="694" y="26"/>
                    </a:lnTo>
                    <a:lnTo>
                      <a:pt x="707" y="37"/>
                    </a:lnTo>
                    <a:lnTo>
                      <a:pt x="718" y="46"/>
                    </a:lnTo>
                    <a:lnTo>
                      <a:pt x="727" y="53"/>
                    </a:lnTo>
                    <a:lnTo>
                      <a:pt x="733" y="60"/>
                    </a:lnTo>
                    <a:lnTo>
                      <a:pt x="727" y="70"/>
                    </a:lnTo>
                    <a:lnTo>
                      <a:pt x="721" y="82"/>
                    </a:lnTo>
                    <a:lnTo>
                      <a:pt x="717" y="95"/>
                    </a:lnTo>
                    <a:lnTo>
                      <a:pt x="716" y="107"/>
                    </a:lnTo>
                    <a:lnTo>
                      <a:pt x="713" y="117"/>
                    </a:lnTo>
                    <a:lnTo>
                      <a:pt x="711" y="126"/>
                    </a:lnTo>
                    <a:lnTo>
                      <a:pt x="707" y="135"/>
                    </a:lnTo>
                    <a:lnTo>
                      <a:pt x="701" y="140"/>
                    </a:lnTo>
                    <a:lnTo>
                      <a:pt x="696" y="145"/>
                    </a:lnTo>
                    <a:lnTo>
                      <a:pt x="687" y="156"/>
                    </a:lnTo>
                    <a:lnTo>
                      <a:pt x="676" y="168"/>
                    </a:lnTo>
                    <a:lnTo>
                      <a:pt x="663" y="184"/>
                    </a:lnTo>
                    <a:lnTo>
                      <a:pt x="649" y="199"/>
                    </a:lnTo>
                    <a:lnTo>
                      <a:pt x="636" y="217"/>
                    </a:lnTo>
                    <a:lnTo>
                      <a:pt x="624" y="233"/>
                    </a:lnTo>
                    <a:lnTo>
                      <a:pt x="614" y="248"/>
                    </a:lnTo>
                    <a:lnTo>
                      <a:pt x="604" y="269"/>
                    </a:lnTo>
                    <a:lnTo>
                      <a:pt x="590" y="299"/>
                    </a:lnTo>
                    <a:lnTo>
                      <a:pt x="574" y="337"/>
                    </a:lnTo>
                    <a:lnTo>
                      <a:pt x="559" y="381"/>
                    </a:lnTo>
                    <a:lnTo>
                      <a:pt x="543" y="426"/>
                    </a:lnTo>
                    <a:lnTo>
                      <a:pt x="530" y="468"/>
                    </a:lnTo>
                    <a:lnTo>
                      <a:pt x="520" y="507"/>
                    </a:lnTo>
                    <a:lnTo>
                      <a:pt x="514" y="536"/>
                    </a:lnTo>
                    <a:lnTo>
                      <a:pt x="506" y="605"/>
                    </a:lnTo>
                    <a:lnTo>
                      <a:pt x="496" y="697"/>
                    </a:lnTo>
                    <a:lnTo>
                      <a:pt x="487" y="785"/>
                    </a:lnTo>
                    <a:lnTo>
                      <a:pt x="486" y="840"/>
                    </a:lnTo>
                    <a:lnTo>
                      <a:pt x="484" y="903"/>
                    </a:lnTo>
                    <a:lnTo>
                      <a:pt x="481" y="1006"/>
                    </a:lnTo>
                    <a:lnTo>
                      <a:pt x="480" y="1109"/>
                    </a:lnTo>
                    <a:lnTo>
                      <a:pt x="480" y="1174"/>
                    </a:lnTo>
                    <a:lnTo>
                      <a:pt x="474" y="1178"/>
                    </a:lnTo>
                    <a:lnTo>
                      <a:pt x="467" y="1181"/>
                    </a:lnTo>
                    <a:lnTo>
                      <a:pt x="461" y="1185"/>
                    </a:lnTo>
                    <a:lnTo>
                      <a:pt x="456" y="1188"/>
                    </a:lnTo>
                    <a:lnTo>
                      <a:pt x="449" y="1192"/>
                    </a:lnTo>
                    <a:lnTo>
                      <a:pt x="443" y="1193"/>
                    </a:lnTo>
                    <a:lnTo>
                      <a:pt x="436" y="1197"/>
                    </a:lnTo>
                    <a:lnTo>
                      <a:pt x="430" y="1200"/>
                    </a:lnTo>
                    <a:close/>
                  </a:path>
                </a:pathLst>
              </a:custGeom>
              <a:solidFill>
                <a:srgbClr val="FF9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11" name="Freeform 18"/>
              <p:cNvSpPr>
                <a:spLocks/>
              </p:cNvSpPr>
              <p:nvPr/>
            </p:nvSpPr>
            <p:spPr bwMode="auto">
              <a:xfrm>
                <a:off x="6199" y="4538"/>
                <a:ext cx="43" cy="86"/>
              </a:xfrm>
              <a:custGeom>
                <a:avLst/>
                <a:gdLst>
                  <a:gd name="T0" fmla="*/ 1 w 86"/>
                  <a:gd name="T1" fmla="*/ 1 h 171"/>
                  <a:gd name="T2" fmla="*/ 1 w 86"/>
                  <a:gd name="T3" fmla="*/ 1 h 171"/>
                  <a:gd name="T4" fmla="*/ 1 w 86"/>
                  <a:gd name="T5" fmla="*/ 1 h 171"/>
                  <a:gd name="T6" fmla="*/ 1 w 86"/>
                  <a:gd name="T7" fmla="*/ 1 h 171"/>
                  <a:gd name="T8" fmla="*/ 1 w 86"/>
                  <a:gd name="T9" fmla="*/ 1 h 171"/>
                  <a:gd name="T10" fmla="*/ 1 w 86"/>
                  <a:gd name="T11" fmla="*/ 1 h 171"/>
                  <a:gd name="T12" fmla="*/ 1 w 86"/>
                  <a:gd name="T13" fmla="*/ 1 h 171"/>
                  <a:gd name="T14" fmla="*/ 1 w 86"/>
                  <a:gd name="T15" fmla="*/ 1 h 171"/>
                  <a:gd name="T16" fmla="*/ 1 w 86"/>
                  <a:gd name="T17" fmla="*/ 1 h 171"/>
                  <a:gd name="T18" fmla="*/ 1 w 86"/>
                  <a:gd name="T19" fmla="*/ 1 h 171"/>
                  <a:gd name="T20" fmla="*/ 1 w 86"/>
                  <a:gd name="T21" fmla="*/ 1 h 171"/>
                  <a:gd name="T22" fmla="*/ 1 w 86"/>
                  <a:gd name="T23" fmla="*/ 1 h 171"/>
                  <a:gd name="T24" fmla="*/ 0 w 86"/>
                  <a:gd name="T25" fmla="*/ 1 h 171"/>
                  <a:gd name="T26" fmla="*/ 1 w 86"/>
                  <a:gd name="T27" fmla="*/ 1 h 171"/>
                  <a:gd name="T28" fmla="*/ 1 w 86"/>
                  <a:gd name="T29" fmla="*/ 1 h 171"/>
                  <a:gd name="T30" fmla="*/ 1 w 86"/>
                  <a:gd name="T31" fmla="*/ 1 h 171"/>
                  <a:gd name="T32" fmla="*/ 1 w 86"/>
                  <a:gd name="T33" fmla="*/ 1 h 171"/>
                  <a:gd name="T34" fmla="*/ 1 w 86"/>
                  <a:gd name="T35" fmla="*/ 1 h 171"/>
                  <a:gd name="T36" fmla="*/ 1 w 86"/>
                  <a:gd name="T37" fmla="*/ 1 h 171"/>
                  <a:gd name="T38" fmla="*/ 1 w 86"/>
                  <a:gd name="T39" fmla="*/ 1 h 171"/>
                  <a:gd name="T40" fmla="*/ 1 w 86"/>
                  <a:gd name="T41" fmla="*/ 0 h 171"/>
                  <a:gd name="T42" fmla="*/ 1 w 86"/>
                  <a:gd name="T43" fmla="*/ 1 h 171"/>
                  <a:gd name="T44" fmla="*/ 1 w 86"/>
                  <a:gd name="T45" fmla="*/ 1 h 171"/>
                  <a:gd name="T46" fmla="*/ 1 w 86"/>
                  <a:gd name="T47" fmla="*/ 1 h 171"/>
                  <a:gd name="T48" fmla="*/ 1 w 86"/>
                  <a:gd name="T49" fmla="*/ 1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171"/>
                  <a:gd name="T77" fmla="*/ 86 w 86"/>
                  <a:gd name="T78" fmla="*/ 171 h 1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171">
                    <a:moveTo>
                      <a:pt x="86" y="13"/>
                    </a:moveTo>
                    <a:lnTo>
                      <a:pt x="80" y="24"/>
                    </a:lnTo>
                    <a:lnTo>
                      <a:pt x="71" y="38"/>
                    </a:lnTo>
                    <a:lnTo>
                      <a:pt x="63" y="55"/>
                    </a:lnTo>
                    <a:lnTo>
                      <a:pt x="54" y="76"/>
                    </a:lnTo>
                    <a:lnTo>
                      <a:pt x="46" y="99"/>
                    </a:lnTo>
                    <a:lnTo>
                      <a:pt x="38" y="124"/>
                    </a:lnTo>
                    <a:lnTo>
                      <a:pt x="31" y="148"/>
                    </a:lnTo>
                    <a:lnTo>
                      <a:pt x="27" y="171"/>
                    </a:lnTo>
                    <a:lnTo>
                      <a:pt x="19" y="169"/>
                    </a:lnTo>
                    <a:lnTo>
                      <a:pt x="11" y="169"/>
                    </a:lnTo>
                    <a:lnTo>
                      <a:pt x="6" y="167"/>
                    </a:lnTo>
                    <a:lnTo>
                      <a:pt x="0" y="167"/>
                    </a:lnTo>
                    <a:lnTo>
                      <a:pt x="4" y="148"/>
                    </a:lnTo>
                    <a:lnTo>
                      <a:pt x="9" y="132"/>
                    </a:lnTo>
                    <a:lnTo>
                      <a:pt x="10" y="120"/>
                    </a:lnTo>
                    <a:lnTo>
                      <a:pt x="13" y="108"/>
                    </a:lnTo>
                    <a:lnTo>
                      <a:pt x="17" y="80"/>
                    </a:lnTo>
                    <a:lnTo>
                      <a:pt x="24" y="48"/>
                    </a:lnTo>
                    <a:lnTo>
                      <a:pt x="36" y="20"/>
                    </a:lnTo>
                    <a:lnTo>
                      <a:pt x="50" y="0"/>
                    </a:lnTo>
                    <a:lnTo>
                      <a:pt x="58" y="3"/>
                    </a:lnTo>
                    <a:lnTo>
                      <a:pt x="68" y="6"/>
                    </a:lnTo>
                    <a:lnTo>
                      <a:pt x="77" y="10"/>
                    </a:lnTo>
                    <a:lnTo>
                      <a:pt x="86" y="1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12" name="Freeform 19"/>
              <p:cNvSpPr>
                <a:spLocks/>
              </p:cNvSpPr>
              <p:nvPr/>
            </p:nvSpPr>
            <p:spPr bwMode="auto">
              <a:xfrm>
                <a:off x="6454" y="4503"/>
                <a:ext cx="208" cy="425"/>
              </a:xfrm>
              <a:custGeom>
                <a:avLst/>
                <a:gdLst>
                  <a:gd name="T0" fmla="*/ 0 w 417"/>
                  <a:gd name="T1" fmla="*/ 1 h 849"/>
                  <a:gd name="T2" fmla="*/ 0 w 417"/>
                  <a:gd name="T3" fmla="*/ 1 h 849"/>
                  <a:gd name="T4" fmla="*/ 0 w 417"/>
                  <a:gd name="T5" fmla="*/ 1 h 849"/>
                  <a:gd name="T6" fmla="*/ 0 w 417"/>
                  <a:gd name="T7" fmla="*/ 1 h 849"/>
                  <a:gd name="T8" fmla="*/ 0 w 417"/>
                  <a:gd name="T9" fmla="*/ 1 h 849"/>
                  <a:gd name="T10" fmla="*/ 0 w 417"/>
                  <a:gd name="T11" fmla="*/ 1 h 849"/>
                  <a:gd name="T12" fmla="*/ 0 w 417"/>
                  <a:gd name="T13" fmla="*/ 1 h 849"/>
                  <a:gd name="T14" fmla="*/ 0 w 417"/>
                  <a:gd name="T15" fmla="*/ 1 h 849"/>
                  <a:gd name="T16" fmla="*/ 0 w 417"/>
                  <a:gd name="T17" fmla="*/ 1 h 849"/>
                  <a:gd name="T18" fmla="*/ 0 w 417"/>
                  <a:gd name="T19" fmla="*/ 1 h 849"/>
                  <a:gd name="T20" fmla="*/ 0 w 417"/>
                  <a:gd name="T21" fmla="*/ 1 h 849"/>
                  <a:gd name="T22" fmla="*/ 0 w 417"/>
                  <a:gd name="T23" fmla="*/ 1 h 849"/>
                  <a:gd name="T24" fmla="*/ 0 w 417"/>
                  <a:gd name="T25" fmla="*/ 1 h 849"/>
                  <a:gd name="T26" fmla="*/ 0 w 417"/>
                  <a:gd name="T27" fmla="*/ 1 h 849"/>
                  <a:gd name="T28" fmla="*/ 0 w 417"/>
                  <a:gd name="T29" fmla="*/ 1 h 849"/>
                  <a:gd name="T30" fmla="*/ 0 w 417"/>
                  <a:gd name="T31" fmla="*/ 1 h 849"/>
                  <a:gd name="T32" fmla="*/ 0 w 417"/>
                  <a:gd name="T33" fmla="*/ 1 h 849"/>
                  <a:gd name="T34" fmla="*/ 0 w 417"/>
                  <a:gd name="T35" fmla="*/ 1 h 849"/>
                  <a:gd name="T36" fmla="*/ 0 w 417"/>
                  <a:gd name="T37" fmla="*/ 1 h 849"/>
                  <a:gd name="T38" fmla="*/ 0 w 417"/>
                  <a:gd name="T39" fmla="*/ 1 h 849"/>
                  <a:gd name="T40" fmla="*/ 0 w 417"/>
                  <a:gd name="T41" fmla="*/ 1 h 849"/>
                  <a:gd name="T42" fmla="*/ 0 w 417"/>
                  <a:gd name="T43" fmla="*/ 1 h 849"/>
                  <a:gd name="T44" fmla="*/ 0 w 417"/>
                  <a:gd name="T45" fmla="*/ 1 h 849"/>
                  <a:gd name="T46" fmla="*/ 0 w 417"/>
                  <a:gd name="T47" fmla="*/ 1 h 849"/>
                  <a:gd name="T48" fmla="*/ 0 w 417"/>
                  <a:gd name="T49" fmla="*/ 1 h 849"/>
                  <a:gd name="T50" fmla="*/ 0 w 417"/>
                  <a:gd name="T51" fmla="*/ 1 h 849"/>
                  <a:gd name="T52" fmla="*/ 0 w 417"/>
                  <a:gd name="T53" fmla="*/ 1 h 849"/>
                  <a:gd name="T54" fmla="*/ 0 w 417"/>
                  <a:gd name="T55" fmla="*/ 1 h 849"/>
                  <a:gd name="T56" fmla="*/ 0 w 417"/>
                  <a:gd name="T57" fmla="*/ 1 h 849"/>
                  <a:gd name="T58" fmla="*/ 0 w 417"/>
                  <a:gd name="T59" fmla="*/ 1 h 849"/>
                  <a:gd name="T60" fmla="*/ 0 w 417"/>
                  <a:gd name="T61" fmla="*/ 1 h 849"/>
                  <a:gd name="T62" fmla="*/ 0 w 417"/>
                  <a:gd name="T63" fmla="*/ 1 h 849"/>
                  <a:gd name="T64" fmla="*/ 0 w 417"/>
                  <a:gd name="T65" fmla="*/ 1 h 849"/>
                  <a:gd name="T66" fmla="*/ 0 w 417"/>
                  <a:gd name="T67" fmla="*/ 1 h 849"/>
                  <a:gd name="T68" fmla="*/ 0 w 417"/>
                  <a:gd name="T69" fmla="*/ 1 h 849"/>
                  <a:gd name="T70" fmla="*/ 0 w 417"/>
                  <a:gd name="T71" fmla="*/ 1 h 849"/>
                  <a:gd name="T72" fmla="*/ 0 w 417"/>
                  <a:gd name="T73" fmla="*/ 1 h 849"/>
                  <a:gd name="T74" fmla="*/ 0 w 417"/>
                  <a:gd name="T75" fmla="*/ 1 h 849"/>
                  <a:gd name="T76" fmla="*/ 0 w 417"/>
                  <a:gd name="T77" fmla="*/ 1 h 849"/>
                  <a:gd name="T78" fmla="*/ 0 w 417"/>
                  <a:gd name="T79" fmla="*/ 1 h 849"/>
                  <a:gd name="T80" fmla="*/ 0 w 417"/>
                  <a:gd name="T81" fmla="*/ 1 h 849"/>
                  <a:gd name="T82" fmla="*/ 0 w 417"/>
                  <a:gd name="T83" fmla="*/ 1 h 849"/>
                  <a:gd name="T84" fmla="*/ 0 w 417"/>
                  <a:gd name="T85" fmla="*/ 1 h 849"/>
                  <a:gd name="T86" fmla="*/ 0 w 417"/>
                  <a:gd name="T87" fmla="*/ 1 h 849"/>
                  <a:gd name="T88" fmla="*/ 0 w 417"/>
                  <a:gd name="T89" fmla="*/ 1 h 849"/>
                  <a:gd name="T90" fmla="*/ 0 w 417"/>
                  <a:gd name="T91" fmla="*/ 1 h 8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7"/>
                  <a:gd name="T139" fmla="*/ 0 h 849"/>
                  <a:gd name="T140" fmla="*/ 417 w 417"/>
                  <a:gd name="T141" fmla="*/ 849 h 8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7" h="849">
                    <a:moveTo>
                      <a:pt x="417" y="52"/>
                    </a:moveTo>
                    <a:lnTo>
                      <a:pt x="414" y="64"/>
                    </a:lnTo>
                    <a:lnTo>
                      <a:pt x="408" y="80"/>
                    </a:lnTo>
                    <a:lnTo>
                      <a:pt x="402" y="97"/>
                    </a:lnTo>
                    <a:lnTo>
                      <a:pt x="398" y="111"/>
                    </a:lnTo>
                    <a:lnTo>
                      <a:pt x="388" y="143"/>
                    </a:lnTo>
                    <a:lnTo>
                      <a:pt x="372" y="190"/>
                    </a:lnTo>
                    <a:lnTo>
                      <a:pt x="355" y="249"/>
                    </a:lnTo>
                    <a:lnTo>
                      <a:pt x="335" y="316"/>
                    </a:lnTo>
                    <a:lnTo>
                      <a:pt x="317" y="384"/>
                    </a:lnTo>
                    <a:lnTo>
                      <a:pt x="301" y="450"/>
                    </a:lnTo>
                    <a:lnTo>
                      <a:pt x="290" y="508"/>
                    </a:lnTo>
                    <a:lnTo>
                      <a:pt x="284" y="553"/>
                    </a:lnTo>
                    <a:lnTo>
                      <a:pt x="280" y="601"/>
                    </a:lnTo>
                    <a:lnTo>
                      <a:pt x="270" y="672"/>
                    </a:lnTo>
                    <a:lnTo>
                      <a:pt x="260" y="754"/>
                    </a:lnTo>
                    <a:lnTo>
                      <a:pt x="251" y="836"/>
                    </a:lnTo>
                    <a:lnTo>
                      <a:pt x="227" y="845"/>
                    </a:lnTo>
                    <a:lnTo>
                      <a:pt x="203" y="849"/>
                    </a:lnTo>
                    <a:lnTo>
                      <a:pt x="180" y="849"/>
                    </a:lnTo>
                    <a:lnTo>
                      <a:pt x="160" y="845"/>
                    </a:lnTo>
                    <a:lnTo>
                      <a:pt x="140" y="840"/>
                    </a:lnTo>
                    <a:lnTo>
                      <a:pt x="123" y="835"/>
                    </a:lnTo>
                    <a:lnTo>
                      <a:pt x="108" y="828"/>
                    </a:lnTo>
                    <a:lnTo>
                      <a:pt x="95" y="822"/>
                    </a:lnTo>
                    <a:lnTo>
                      <a:pt x="85" y="819"/>
                    </a:lnTo>
                    <a:lnTo>
                      <a:pt x="75" y="814"/>
                    </a:lnTo>
                    <a:lnTo>
                      <a:pt x="65" y="810"/>
                    </a:lnTo>
                    <a:lnTo>
                      <a:pt x="57" y="807"/>
                    </a:lnTo>
                    <a:lnTo>
                      <a:pt x="48" y="803"/>
                    </a:lnTo>
                    <a:lnTo>
                      <a:pt x="38" y="798"/>
                    </a:lnTo>
                    <a:lnTo>
                      <a:pt x="28" y="791"/>
                    </a:lnTo>
                    <a:lnTo>
                      <a:pt x="18" y="782"/>
                    </a:lnTo>
                    <a:lnTo>
                      <a:pt x="14" y="780"/>
                    </a:lnTo>
                    <a:lnTo>
                      <a:pt x="10" y="779"/>
                    </a:lnTo>
                    <a:lnTo>
                      <a:pt x="5" y="779"/>
                    </a:lnTo>
                    <a:lnTo>
                      <a:pt x="0" y="780"/>
                    </a:lnTo>
                    <a:lnTo>
                      <a:pt x="1" y="725"/>
                    </a:lnTo>
                    <a:lnTo>
                      <a:pt x="10" y="637"/>
                    </a:lnTo>
                    <a:lnTo>
                      <a:pt x="20" y="545"/>
                    </a:lnTo>
                    <a:lnTo>
                      <a:pt x="28" y="476"/>
                    </a:lnTo>
                    <a:lnTo>
                      <a:pt x="34" y="447"/>
                    </a:lnTo>
                    <a:lnTo>
                      <a:pt x="44" y="408"/>
                    </a:lnTo>
                    <a:lnTo>
                      <a:pt x="57" y="366"/>
                    </a:lnTo>
                    <a:lnTo>
                      <a:pt x="73" y="321"/>
                    </a:lnTo>
                    <a:lnTo>
                      <a:pt x="88" y="277"/>
                    </a:lnTo>
                    <a:lnTo>
                      <a:pt x="104" y="239"/>
                    </a:lnTo>
                    <a:lnTo>
                      <a:pt x="118" y="209"/>
                    </a:lnTo>
                    <a:lnTo>
                      <a:pt x="128" y="188"/>
                    </a:lnTo>
                    <a:lnTo>
                      <a:pt x="138" y="173"/>
                    </a:lnTo>
                    <a:lnTo>
                      <a:pt x="150" y="157"/>
                    </a:lnTo>
                    <a:lnTo>
                      <a:pt x="163" y="139"/>
                    </a:lnTo>
                    <a:lnTo>
                      <a:pt x="177" y="124"/>
                    </a:lnTo>
                    <a:lnTo>
                      <a:pt x="190" y="108"/>
                    </a:lnTo>
                    <a:lnTo>
                      <a:pt x="201" y="96"/>
                    </a:lnTo>
                    <a:lnTo>
                      <a:pt x="210" y="85"/>
                    </a:lnTo>
                    <a:lnTo>
                      <a:pt x="215" y="80"/>
                    </a:lnTo>
                    <a:lnTo>
                      <a:pt x="221" y="75"/>
                    </a:lnTo>
                    <a:lnTo>
                      <a:pt x="225" y="66"/>
                    </a:lnTo>
                    <a:lnTo>
                      <a:pt x="227" y="57"/>
                    </a:lnTo>
                    <a:lnTo>
                      <a:pt x="230" y="47"/>
                    </a:lnTo>
                    <a:lnTo>
                      <a:pt x="231" y="35"/>
                    </a:lnTo>
                    <a:lnTo>
                      <a:pt x="235" y="22"/>
                    </a:lnTo>
                    <a:lnTo>
                      <a:pt x="241" y="10"/>
                    </a:lnTo>
                    <a:lnTo>
                      <a:pt x="247" y="0"/>
                    </a:lnTo>
                    <a:lnTo>
                      <a:pt x="250" y="12"/>
                    </a:lnTo>
                    <a:lnTo>
                      <a:pt x="252" y="24"/>
                    </a:lnTo>
                    <a:lnTo>
                      <a:pt x="257" y="36"/>
                    </a:lnTo>
                    <a:lnTo>
                      <a:pt x="261" y="49"/>
                    </a:lnTo>
                    <a:lnTo>
                      <a:pt x="265" y="57"/>
                    </a:lnTo>
                    <a:lnTo>
                      <a:pt x="272" y="68"/>
                    </a:lnTo>
                    <a:lnTo>
                      <a:pt x="281" y="76"/>
                    </a:lnTo>
                    <a:lnTo>
                      <a:pt x="290" y="83"/>
                    </a:lnTo>
                    <a:lnTo>
                      <a:pt x="295" y="85"/>
                    </a:lnTo>
                    <a:lnTo>
                      <a:pt x="302" y="89"/>
                    </a:lnTo>
                    <a:lnTo>
                      <a:pt x="308" y="90"/>
                    </a:lnTo>
                    <a:lnTo>
                      <a:pt x="315" y="90"/>
                    </a:lnTo>
                    <a:lnTo>
                      <a:pt x="321" y="92"/>
                    </a:lnTo>
                    <a:lnTo>
                      <a:pt x="328" y="94"/>
                    </a:lnTo>
                    <a:lnTo>
                      <a:pt x="334" y="94"/>
                    </a:lnTo>
                    <a:lnTo>
                      <a:pt x="340" y="94"/>
                    </a:lnTo>
                    <a:lnTo>
                      <a:pt x="345" y="94"/>
                    </a:lnTo>
                    <a:lnTo>
                      <a:pt x="351" y="94"/>
                    </a:lnTo>
                    <a:lnTo>
                      <a:pt x="357" y="92"/>
                    </a:lnTo>
                    <a:lnTo>
                      <a:pt x="362" y="90"/>
                    </a:lnTo>
                    <a:lnTo>
                      <a:pt x="368" y="89"/>
                    </a:lnTo>
                    <a:lnTo>
                      <a:pt x="372" y="87"/>
                    </a:lnTo>
                    <a:lnTo>
                      <a:pt x="378" y="85"/>
                    </a:lnTo>
                    <a:lnTo>
                      <a:pt x="384" y="82"/>
                    </a:lnTo>
                    <a:lnTo>
                      <a:pt x="394" y="75"/>
                    </a:lnTo>
                    <a:lnTo>
                      <a:pt x="402" y="66"/>
                    </a:lnTo>
                    <a:lnTo>
                      <a:pt x="410" y="59"/>
                    </a:lnTo>
                    <a:lnTo>
                      <a:pt x="417" y="5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13" name="Freeform 20"/>
              <p:cNvSpPr>
                <a:spLocks/>
              </p:cNvSpPr>
              <p:nvPr/>
            </p:nvSpPr>
            <p:spPr bwMode="auto">
              <a:xfrm>
                <a:off x="6503" y="4545"/>
                <a:ext cx="121" cy="388"/>
              </a:xfrm>
              <a:custGeom>
                <a:avLst/>
                <a:gdLst>
                  <a:gd name="T0" fmla="*/ 1 w 242"/>
                  <a:gd name="T1" fmla="*/ 1 h 776"/>
                  <a:gd name="T2" fmla="*/ 1 w 242"/>
                  <a:gd name="T3" fmla="*/ 1 h 776"/>
                  <a:gd name="T4" fmla="*/ 1 w 242"/>
                  <a:gd name="T5" fmla="*/ 1 h 776"/>
                  <a:gd name="T6" fmla="*/ 1 w 242"/>
                  <a:gd name="T7" fmla="*/ 1 h 776"/>
                  <a:gd name="T8" fmla="*/ 1 w 242"/>
                  <a:gd name="T9" fmla="*/ 1 h 776"/>
                  <a:gd name="T10" fmla="*/ 1 w 242"/>
                  <a:gd name="T11" fmla="*/ 1 h 776"/>
                  <a:gd name="T12" fmla="*/ 1 w 242"/>
                  <a:gd name="T13" fmla="*/ 1 h 776"/>
                  <a:gd name="T14" fmla="*/ 1 w 242"/>
                  <a:gd name="T15" fmla="*/ 1 h 776"/>
                  <a:gd name="T16" fmla="*/ 1 w 242"/>
                  <a:gd name="T17" fmla="*/ 1 h 776"/>
                  <a:gd name="T18" fmla="*/ 1 w 242"/>
                  <a:gd name="T19" fmla="*/ 1 h 776"/>
                  <a:gd name="T20" fmla="*/ 1 w 242"/>
                  <a:gd name="T21" fmla="*/ 1 h 776"/>
                  <a:gd name="T22" fmla="*/ 1 w 242"/>
                  <a:gd name="T23" fmla="*/ 1 h 776"/>
                  <a:gd name="T24" fmla="*/ 1 w 242"/>
                  <a:gd name="T25" fmla="*/ 1 h 776"/>
                  <a:gd name="T26" fmla="*/ 1 w 242"/>
                  <a:gd name="T27" fmla="*/ 1 h 776"/>
                  <a:gd name="T28" fmla="*/ 1 w 242"/>
                  <a:gd name="T29" fmla="*/ 1 h 776"/>
                  <a:gd name="T30" fmla="*/ 1 w 242"/>
                  <a:gd name="T31" fmla="*/ 1 h 776"/>
                  <a:gd name="T32" fmla="*/ 1 w 242"/>
                  <a:gd name="T33" fmla="*/ 1 h 776"/>
                  <a:gd name="T34" fmla="*/ 1 w 242"/>
                  <a:gd name="T35" fmla="*/ 1 h 776"/>
                  <a:gd name="T36" fmla="*/ 1 w 242"/>
                  <a:gd name="T37" fmla="*/ 1 h 776"/>
                  <a:gd name="T38" fmla="*/ 1 w 242"/>
                  <a:gd name="T39" fmla="*/ 1 h 776"/>
                  <a:gd name="T40" fmla="*/ 1 w 242"/>
                  <a:gd name="T41" fmla="*/ 1 h 776"/>
                  <a:gd name="T42" fmla="*/ 1 w 242"/>
                  <a:gd name="T43" fmla="*/ 1 h 776"/>
                  <a:gd name="T44" fmla="*/ 1 w 242"/>
                  <a:gd name="T45" fmla="*/ 1 h 776"/>
                  <a:gd name="T46" fmla="*/ 1 w 242"/>
                  <a:gd name="T47" fmla="*/ 1 h 776"/>
                  <a:gd name="T48" fmla="*/ 1 w 242"/>
                  <a:gd name="T49" fmla="*/ 1 h 776"/>
                  <a:gd name="T50" fmla="*/ 1 w 242"/>
                  <a:gd name="T51" fmla="*/ 1 h 776"/>
                  <a:gd name="T52" fmla="*/ 1 w 242"/>
                  <a:gd name="T53" fmla="*/ 1 h 776"/>
                  <a:gd name="T54" fmla="*/ 1 w 242"/>
                  <a:gd name="T55" fmla="*/ 1 h 776"/>
                  <a:gd name="T56" fmla="*/ 1 w 242"/>
                  <a:gd name="T57" fmla="*/ 1 h 776"/>
                  <a:gd name="T58" fmla="*/ 1 w 242"/>
                  <a:gd name="T59" fmla="*/ 1 h 776"/>
                  <a:gd name="T60" fmla="*/ 0 w 242"/>
                  <a:gd name="T61" fmla="*/ 1 h 776"/>
                  <a:gd name="T62" fmla="*/ 0 w 242"/>
                  <a:gd name="T63" fmla="*/ 1 h 776"/>
                  <a:gd name="T64" fmla="*/ 1 w 242"/>
                  <a:gd name="T65" fmla="*/ 1 h 776"/>
                  <a:gd name="T66" fmla="*/ 1 w 242"/>
                  <a:gd name="T67" fmla="*/ 1 h 776"/>
                  <a:gd name="T68" fmla="*/ 1 w 242"/>
                  <a:gd name="T69" fmla="*/ 1 h 776"/>
                  <a:gd name="T70" fmla="*/ 1 w 242"/>
                  <a:gd name="T71" fmla="*/ 1 h 776"/>
                  <a:gd name="T72" fmla="*/ 1 w 242"/>
                  <a:gd name="T73" fmla="*/ 1 h 776"/>
                  <a:gd name="T74" fmla="*/ 1 w 242"/>
                  <a:gd name="T75" fmla="*/ 1 h 776"/>
                  <a:gd name="T76" fmla="*/ 1 w 242"/>
                  <a:gd name="T77" fmla="*/ 1 h 776"/>
                  <a:gd name="T78" fmla="*/ 1 w 242"/>
                  <a:gd name="T79" fmla="*/ 1 h 776"/>
                  <a:gd name="T80" fmla="*/ 1 w 242"/>
                  <a:gd name="T81" fmla="*/ 1 h 776"/>
                  <a:gd name="T82" fmla="*/ 1 w 242"/>
                  <a:gd name="T83" fmla="*/ 1 h 776"/>
                  <a:gd name="T84" fmla="*/ 1 w 242"/>
                  <a:gd name="T85" fmla="*/ 1 h 776"/>
                  <a:gd name="T86" fmla="*/ 1 w 242"/>
                  <a:gd name="T87" fmla="*/ 1 h 776"/>
                  <a:gd name="T88" fmla="*/ 1 w 242"/>
                  <a:gd name="T89" fmla="*/ 1 h 776"/>
                  <a:gd name="T90" fmla="*/ 1 w 242"/>
                  <a:gd name="T91" fmla="*/ 1 h 776"/>
                  <a:gd name="T92" fmla="*/ 1 w 242"/>
                  <a:gd name="T93" fmla="*/ 1 h 776"/>
                  <a:gd name="T94" fmla="*/ 1 w 242"/>
                  <a:gd name="T95" fmla="*/ 1 h 776"/>
                  <a:gd name="T96" fmla="*/ 1 w 242"/>
                  <a:gd name="T97" fmla="*/ 1 h 776"/>
                  <a:gd name="T98" fmla="*/ 1 w 242"/>
                  <a:gd name="T99" fmla="*/ 1 h 776"/>
                  <a:gd name="T100" fmla="*/ 1 w 242"/>
                  <a:gd name="T101" fmla="*/ 1 h 776"/>
                  <a:gd name="T102" fmla="*/ 1 w 242"/>
                  <a:gd name="T103" fmla="*/ 1 h 776"/>
                  <a:gd name="T104" fmla="*/ 1 w 242"/>
                  <a:gd name="T105" fmla="*/ 1 h 776"/>
                  <a:gd name="T106" fmla="*/ 1 w 242"/>
                  <a:gd name="T107" fmla="*/ 1 h 7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2"/>
                  <a:gd name="T163" fmla="*/ 0 h 776"/>
                  <a:gd name="T164" fmla="*/ 242 w 242"/>
                  <a:gd name="T165" fmla="*/ 776 h 7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2" h="776">
                    <a:moveTo>
                      <a:pt x="242" y="11"/>
                    </a:moveTo>
                    <a:lnTo>
                      <a:pt x="236" y="11"/>
                    </a:lnTo>
                    <a:lnTo>
                      <a:pt x="230" y="11"/>
                    </a:lnTo>
                    <a:lnTo>
                      <a:pt x="223" y="9"/>
                    </a:lnTo>
                    <a:lnTo>
                      <a:pt x="217" y="7"/>
                    </a:lnTo>
                    <a:lnTo>
                      <a:pt x="210" y="7"/>
                    </a:lnTo>
                    <a:lnTo>
                      <a:pt x="204" y="6"/>
                    </a:lnTo>
                    <a:lnTo>
                      <a:pt x="197" y="2"/>
                    </a:lnTo>
                    <a:lnTo>
                      <a:pt x="192" y="0"/>
                    </a:lnTo>
                    <a:lnTo>
                      <a:pt x="186" y="6"/>
                    </a:lnTo>
                    <a:lnTo>
                      <a:pt x="180" y="14"/>
                    </a:lnTo>
                    <a:lnTo>
                      <a:pt x="176" y="25"/>
                    </a:lnTo>
                    <a:lnTo>
                      <a:pt x="174" y="35"/>
                    </a:lnTo>
                    <a:lnTo>
                      <a:pt x="167" y="37"/>
                    </a:lnTo>
                    <a:lnTo>
                      <a:pt x="160" y="41"/>
                    </a:lnTo>
                    <a:lnTo>
                      <a:pt x="153" y="44"/>
                    </a:lnTo>
                    <a:lnTo>
                      <a:pt x="146" y="48"/>
                    </a:lnTo>
                    <a:lnTo>
                      <a:pt x="139" y="53"/>
                    </a:lnTo>
                    <a:lnTo>
                      <a:pt x="133" y="56"/>
                    </a:lnTo>
                    <a:lnTo>
                      <a:pt x="127" y="60"/>
                    </a:lnTo>
                    <a:lnTo>
                      <a:pt x="123" y="63"/>
                    </a:lnTo>
                    <a:lnTo>
                      <a:pt x="119" y="67"/>
                    </a:lnTo>
                    <a:lnTo>
                      <a:pt x="115" y="74"/>
                    </a:lnTo>
                    <a:lnTo>
                      <a:pt x="109" y="84"/>
                    </a:lnTo>
                    <a:lnTo>
                      <a:pt x="102" y="97"/>
                    </a:lnTo>
                    <a:lnTo>
                      <a:pt x="97" y="105"/>
                    </a:lnTo>
                    <a:lnTo>
                      <a:pt x="93" y="116"/>
                    </a:lnTo>
                    <a:lnTo>
                      <a:pt x="89" y="128"/>
                    </a:lnTo>
                    <a:lnTo>
                      <a:pt x="85" y="140"/>
                    </a:lnTo>
                    <a:lnTo>
                      <a:pt x="80" y="152"/>
                    </a:lnTo>
                    <a:lnTo>
                      <a:pt x="76" y="165"/>
                    </a:lnTo>
                    <a:lnTo>
                      <a:pt x="72" y="179"/>
                    </a:lnTo>
                    <a:lnTo>
                      <a:pt x="67" y="193"/>
                    </a:lnTo>
                    <a:lnTo>
                      <a:pt x="63" y="208"/>
                    </a:lnTo>
                    <a:lnTo>
                      <a:pt x="59" y="226"/>
                    </a:lnTo>
                    <a:lnTo>
                      <a:pt x="53" y="245"/>
                    </a:lnTo>
                    <a:lnTo>
                      <a:pt x="49" y="264"/>
                    </a:lnTo>
                    <a:lnTo>
                      <a:pt x="46" y="273"/>
                    </a:lnTo>
                    <a:lnTo>
                      <a:pt x="45" y="283"/>
                    </a:lnTo>
                    <a:lnTo>
                      <a:pt x="42" y="294"/>
                    </a:lnTo>
                    <a:lnTo>
                      <a:pt x="39" y="304"/>
                    </a:lnTo>
                    <a:lnTo>
                      <a:pt x="36" y="320"/>
                    </a:lnTo>
                    <a:lnTo>
                      <a:pt x="33" y="338"/>
                    </a:lnTo>
                    <a:lnTo>
                      <a:pt x="29" y="355"/>
                    </a:lnTo>
                    <a:lnTo>
                      <a:pt x="26" y="373"/>
                    </a:lnTo>
                    <a:lnTo>
                      <a:pt x="25" y="383"/>
                    </a:lnTo>
                    <a:lnTo>
                      <a:pt x="23" y="395"/>
                    </a:lnTo>
                    <a:lnTo>
                      <a:pt x="20" y="406"/>
                    </a:lnTo>
                    <a:lnTo>
                      <a:pt x="19" y="418"/>
                    </a:lnTo>
                    <a:lnTo>
                      <a:pt x="17" y="435"/>
                    </a:lnTo>
                    <a:lnTo>
                      <a:pt x="15" y="453"/>
                    </a:lnTo>
                    <a:lnTo>
                      <a:pt x="13" y="470"/>
                    </a:lnTo>
                    <a:lnTo>
                      <a:pt x="10" y="488"/>
                    </a:lnTo>
                    <a:lnTo>
                      <a:pt x="9" y="502"/>
                    </a:lnTo>
                    <a:lnTo>
                      <a:pt x="9" y="514"/>
                    </a:lnTo>
                    <a:lnTo>
                      <a:pt x="7" y="528"/>
                    </a:lnTo>
                    <a:lnTo>
                      <a:pt x="6" y="542"/>
                    </a:lnTo>
                    <a:lnTo>
                      <a:pt x="5" y="565"/>
                    </a:lnTo>
                    <a:lnTo>
                      <a:pt x="3" y="587"/>
                    </a:lnTo>
                    <a:lnTo>
                      <a:pt x="2" y="612"/>
                    </a:lnTo>
                    <a:lnTo>
                      <a:pt x="0" y="636"/>
                    </a:lnTo>
                    <a:lnTo>
                      <a:pt x="0" y="649"/>
                    </a:lnTo>
                    <a:lnTo>
                      <a:pt x="0" y="659"/>
                    </a:lnTo>
                    <a:lnTo>
                      <a:pt x="0" y="671"/>
                    </a:lnTo>
                    <a:lnTo>
                      <a:pt x="0" y="683"/>
                    </a:lnTo>
                    <a:lnTo>
                      <a:pt x="7" y="690"/>
                    </a:lnTo>
                    <a:lnTo>
                      <a:pt x="17" y="703"/>
                    </a:lnTo>
                    <a:lnTo>
                      <a:pt x="29" y="717"/>
                    </a:lnTo>
                    <a:lnTo>
                      <a:pt x="43" y="731"/>
                    </a:lnTo>
                    <a:lnTo>
                      <a:pt x="56" y="746"/>
                    </a:lnTo>
                    <a:lnTo>
                      <a:pt x="67" y="760"/>
                    </a:lnTo>
                    <a:lnTo>
                      <a:pt x="76" y="771"/>
                    </a:lnTo>
                    <a:lnTo>
                      <a:pt x="82" y="776"/>
                    </a:lnTo>
                    <a:lnTo>
                      <a:pt x="87" y="769"/>
                    </a:lnTo>
                    <a:lnTo>
                      <a:pt x="95" y="760"/>
                    </a:lnTo>
                    <a:lnTo>
                      <a:pt x="102" y="750"/>
                    </a:lnTo>
                    <a:lnTo>
                      <a:pt x="112" y="738"/>
                    </a:lnTo>
                    <a:lnTo>
                      <a:pt x="119" y="725"/>
                    </a:lnTo>
                    <a:lnTo>
                      <a:pt x="127" y="715"/>
                    </a:lnTo>
                    <a:lnTo>
                      <a:pt x="133" y="706"/>
                    </a:lnTo>
                    <a:lnTo>
                      <a:pt x="136" y="699"/>
                    </a:lnTo>
                    <a:lnTo>
                      <a:pt x="132" y="626"/>
                    </a:lnTo>
                    <a:lnTo>
                      <a:pt x="132" y="563"/>
                    </a:lnTo>
                    <a:lnTo>
                      <a:pt x="133" y="514"/>
                    </a:lnTo>
                    <a:lnTo>
                      <a:pt x="136" y="481"/>
                    </a:lnTo>
                    <a:lnTo>
                      <a:pt x="139" y="451"/>
                    </a:lnTo>
                    <a:lnTo>
                      <a:pt x="144" y="413"/>
                    </a:lnTo>
                    <a:lnTo>
                      <a:pt x="149" y="376"/>
                    </a:lnTo>
                    <a:lnTo>
                      <a:pt x="150" y="352"/>
                    </a:lnTo>
                    <a:lnTo>
                      <a:pt x="152" y="339"/>
                    </a:lnTo>
                    <a:lnTo>
                      <a:pt x="154" y="320"/>
                    </a:lnTo>
                    <a:lnTo>
                      <a:pt x="159" y="297"/>
                    </a:lnTo>
                    <a:lnTo>
                      <a:pt x="163" y="269"/>
                    </a:lnTo>
                    <a:lnTo>
                      <a:pt x="166" y="259"/>
                    </a:lnTo>
                    <a:lnTo>
                      <a:pt x="167" y="247"/>
                    </a:lnTo>
                    <a:lnTo>
                      <a:pt x="170" y="236"/>
                    </a:lnTo>
                    <a:lnTo>
                      <a:pt x="172" y="224"/>
                    </a:lnTo>
                    <a:lnTo>
                      <a:pt x="173" y="215"/>
                    </a:lnTo>
                    <a:lnTo>
                      <a:pt x="174" y="205"/>
                    </a:lnTo>
                    <a:lnTo>
                      <a:pt x="177" y="196"/>
                    </a:lnTo>
                    <a:lnTo>
                      <a:pt x="179" y="187"/>
                    </a:lnTo>
                    <a:lnTo>
                      <a:pt x="186" y="142"/>
                    </a:lnTo>
                    <a:lnTo>
                      <a:pt x="192" y="109"/>
                    </a:lnTo>
                    <a:lnTo>
                      <a:pt x="196" y="84"/>
                    </a:lnTo>
                    <a:lnTo>
                      <a:pt x="203" y="67"/>
                    </a:lnTo>
                    <a:lnTo>
                      <a:pt x="216" y="63"/>
                    </a:lnTo>
                    <a:lnTo>
                      <a:pt x="229" y="49"/>
                    </a:lnTo>
                    <a:lnTo>
                      <a:pt x="237" y="30"/>
                    </a:lnTo>
                    <a:lnTo>
                      <a:pt x="242" y="1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14" name="Freeform 21"/>
              <p:cNvSpPr>
                <a:spLocks/>
              </p:cNvSpPr>
              <p:nvPr/>
            </p:nvSpPr>
            <p:spPr bwMode="auto">
              <a:xfrm>
                <a:off x="6590" y="4530"/>
                <a:ext cx="72" cy="75"/>
              </a:xfrm>
              <a:custGeom>
                <a:avLst/>
                <a:gdLst>
                  <a:gd name="T0" fmla="*/ 0 w 145"/>
                  <a:gd name="T1" fmla="*/ 1 h 150"/>
                  <a:gd name="T2" fmla="*/ 0 w 145"/>
                  <a:gd name="T3" fmla="*/ 1 h 150"/>
                  <a:gd name="T4" fmla="*/ 0 w 145"/>
                  <a:gd name="T5" fmla="*/ 1 h 150"/>
                  <a:gd name="T6" fmla="*/ 0 w 145"/>
                  <a:gd name="T7" fmla="*/ 1 h 150"/>
                  <a:gd name="T8" fmla="*/ 0 w 145"/>
                  <a:gd name="T9" fmla="*/ 0 h 150"/>
                  <a:gd name="T10" fmla="*/ 0 w 145"/>
                  <a:gd name="T11" fmla="*/ 1 h 150"/>
                  <a:gd name="T12" fmla="*/ 0 w 145"/>
                  <a:gd name="T13" fmla="*/ 1 h 150"/>
                  <a:gd name="T14" fmla="*/ 0 w 145"/>
                  <a:gd name="T15" fmla="*/ 1 h 150"/>
                  <a:gd name="T16" fmla="*/ 0 w 145"/>
                  <a:gd name="T17" fmla="*/ 1 h 150"/>
                  <a:gd name="T18" fmla="*/ 0 w 145"/>
                  <a:gd name="T19" fmla="*/ 1 h 150"/>
                  <a:gd name="T20" fmla="*/ 0 w 145"/>
                  <a:gd name="T21" fmla="*/ 1 h 150"/>
                  <a:gd name="T22" fmla="*/ 0 w 145"/>
                  <a:gd name="T23" fmla="*/ 1 h 150"/>
                  <a:gd name="T24" fmla="*/ 0 w 145"/>
                  <a:gd name="T25" fmla="*/ 1 h 150"/>
                  <a:gd name="T26" fmla="*/ 0 w 145"/>
                  <a:gd name="T27" fmla="*/ 1 h 150"/>
                  <a:gd name="T28" fmla="*/ 0 w 145"/>
                  <a:gd name="T29" fmla="*/ 1 h 150"/>
                  <a:gd name="T30" fmla="*/ 0 w 145"/>
                  <a:gd name="T31" fmla="*/ 1 h 150"/>
                  <a:gd name="T32" fmla="*/ 0 w 145"/>
                  <a:gd name="T33" fmla="*/ 1 h 150"/>
                  <a:gd name="T34" fmla="*/ 0 w 145"/>
                  <a:gd name="T35" fmla="*/ 1 h 150"/>
                  <a:gd name="T36" fmla="*/ 0 w 145"/>
                  <a:gd name="T37" fmla="*/ 1 h 150"/>
                  <a:gd name="T38" fmla="*/ 0 w 145"/>
                  <a:gd name="T39" fmla="*/ 1 h 150"/>
                  <a:gd name="T40" fmla="*/ 0 w 145"/>
                  <a:gd name="T41" fmla="*/ 1 h 150"/>
                  <a:gd name="T42" fmla="*/ 0 w 145"/>
                  <a:gd name="T43" fmla="*/ 1 h 150"/>
                  <a:gd name="T44" fmla="*/ 0 w 145"/>
                  <a:gd name="T45" fmla="*/ 1 h 150"/>
                  <a:gd name="T46" fmla="*/ 0 w 145"/>
                  <a:gd name="T47" fmla="*/ 1 h 150"/>
                  <a:gd name="T48" fmla="*/ 0 w 145"/>
                  <a:gd name="T49" fmla="*/ 1 h 150"/>
                  <a:gd name="T50" fmla="*/ 0 w 145"/>
                  <a:gd name="T51" fmla="*/ 1 h 150"/>
                  <a:gd name="T52" fmla="*/ 0 w 145"/>
                  <a:gd name="T53" fmla="*/ 1 h 150"/>
                  <a:gd name="T54" fmla="*/ 0 w 145"/>
                  <a:gd name="T55" fmla="*/ 1 h 150"/>
                  <a:gd name="T56" fmla="*/ 0 w 145"/>
                  <a:gd name="T57" fmla="*/ 1 h 150"/>
                  <a:gd name="T58" fmla="*/ 0 w 145"/>
                  <a:gd name="T59" fmla="*/ 1 h 150"/>
                  <a:gd name="T60" fmla="*/ 0 w 145"/>
                  <a:gd name="T61" fmla="*/ 1 h 150"/>
                  <a:gd name="T62" fmla="*/ 0 w 145"/>
                  <a:gd name="T63" fmla="*/ 1 h 150"/>
                  <a:gd name="T64" fmla="*/ 0 w 145"/>
                  <a:gd name="T65" fmla="*/ 1 h 150"/>
                  <a:gd name="T66" fmla="*/ 0 w 145"/>
                  <a:gd name="T67" fmla="*/ 1 h 150"/>
                  <a:gd name="T68" fmla="*/ 0 w 145"/>
                  <a:gd name="T69" fmla="*/ 1 h 150"/>
                  <a:gd name="T70" fmla="*/ 0 w 145"/>
                  <a:gd name="T71" fmla="*/ 1 h 150"/>
                  <a:gd name="T72" fmla="*/ 0 w 145"/>
                  <a:gd name="T73" fmla="*/ 1 h 150"/>
                  <a:gd name="T74" fmla="*/ 0 w 145"/>
                  <a:gd name="T75" fmla="*/ 1 h 150"/>
                  <a:gd name="T76" fmla="*/ 0 w 145"/>
                  <a:gd name="T77" fmla="*/ 1 h 150"/>
                  <a:gd name="T78" fmla="*/ 0 w 145"/>
                  <a:gd name="T79" fmla="*/ 1 h 150"/>
                  <a:gd name="T80" fmla="*/ 0 w 145"/>
                  <a:gd name="T81" fmla="*/ 1 h 150"/>
                  <a:gd name="T82" fmla="*/ 0 w 145"/>
                  <a:gd name="T83" fmla="*/ 1 h 150"/>
                  <a:gd name="T84" fmla="*/ 0 w 145"/>
                  <a:gd name="T85" fmla="*/ 1 h 150"/>
                  <a:gd name="T86" fmla="*/ 0 w 145"/>
                  <a:gd name="T87" fmla="*/ 1 h 150"/>
                  <a:gd name="T88" fmla="*/ 0 w 145"/>
                  <a:gd name="T89" fmla="*/ 1 h 150"/>
                  <a:gd name="T90" fmla="*/ 0 w 145"/>
                  <a:gd name="T91" fmla="*/ 1 h 150"/>
                  <a:gd name="T92" fmla="*/ 0 w 145"/>
                  <a:gd name="T93" fmla="*/ 1 h 150"/>
                  <a:gd name="T94" fmla="*/ 0 w 145"/>
                  <a:gd name="T95" fmla="*/ 1 h 150"/>
                  <a:gd name="T96" fmla="*/ 0 w 145"/>
                  <a:gd name="T97" fmla="*/ 1 h 150"/>
                  <a:gd name="T98" fmla="*/ 0 w 145"/>
                  <a:gd name="T99" fmla="*/ 1 h 150"/>
                  <a:gd name="T100" fmla="*/ 0 w 145"/>
                  <a:gd name="T101" fmla="*/ 1 h 150"/>
                  <a:gd name="T102" fmla="*/ 0 w 145"/>
                  <a:gd name="T103" fmla="*/ 1 h 150"/>
                  <a:gd name="T104" fmla="*/ 0 w 145"/>
                  <a:gd name="T105" fmla="*/ 1 h 150"/>
                  <a:gd name="T106" fmla="*/ 0 w 145"/>
                  <a:gd name="T107" fmla="*/ 1 h 150"/>
                  <a:gd name="T108" fmla="*/ 0 w 145"/>
                  <a:gd name="T109" fmla="*/ 1 h 150"/>
                  <a:gd name="T110" fmla="*/ 0 w 145"/>
                  <a:gd name="T111" fmla="*/ 1 h 150"/>
                  <a:gd name="T112" fmla="*/ 0 w 145"/>
                  <a:gd name="T113" fmla="*/ 1 h 1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5"/>
                  <a:gd name="T172" fmla="*/ 0 h 150"/>
                  <a:gd name="T173" fmla="*/ 145 w 145"/>
                  <a:gd name="T174" fmla="*/ 150 h 1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5" h="150">
                    <a:moveTo>
                      <a:pt x="126" y="59"/>
                    </a:moveTo>
                    <a:lnTo>
                      <a:pt x="130" y="45"/>
                    </a:lnTo>
                    <a:lnTo>
                      <a:pt x="136" y="28"/>
                    </a:lnTo>
                    <a:lnTo>
                      <a:pt x="142" y="12"/>
                    </a:lnTo>
                    <a:lnTo>
                      <a:pt x="145" y="0"/>
                    </a:lnTo>
                    <a:lnTo>
                      <a:pt x="138" y="7"/>
                    </a:lnTo>
                    <a:lnTo>
                      <a:pt x="130" y="14"/>
                    </a:lnTo>
                    <a:lnTo>
                      <a:pt x="122" y="23"/>
                    </a:lnTo>
                    <a:lnTo>
                      <a:pt x="112" y="30"/>
                    </a:lnTo>
                    <a:lnTo>
                      <a:pt x="106" y="33"/>
                    </a:lnTo>
                    <a:lnTo>
                      <a:pt x="100" y="35"/>
                    </a:lnTo>
                    <a:lnTo>
                      <a:pt x="96" y="37"/>
                    </a:lnTo>
                    <a:lnTo>
                      <a:pt x="90" y="38"/>
                    </a:lnTo>
                    <a:lnTo>
                      <a:pt x="85" y="40"/>
                    </a:lnTo>
                    <a:lnTo>
                      <a:pt x="79" y="42"/>
                    </a:lnTo>
                    <a:lnTo>
                      <a:pt x="73" y="42"/>
                    </a:lnTo>
                    <a:lnTo>
                      <a:pt x="68" y="42"/>
                    </a:lnTo>
                    <a:lnTo>
                      <a:pt x="62" y="42"/>
                    </a:lnTo>
                    <a:lnTo>
                      <a:pt x="56" y="42"/>
                    </a:lnTo>
                    <a:lnTo>
                      <a:pt x="49" y="40"/>
                    </a:lnTo>
                    <a:lnTo>
                      <a:pt x="43" y="38"/>
                    </a:lnTo>
                    <a:lnTo>
                      <a:pt x="36" y="38"/>
                    </a:lnTo>
                    <a:lnTo>
                      <a:pt x="30" y="37"/>
                    </a:lnTo>
                    <a:lnTo>
                      <a:pt x="23" y="33"/>
                    </a:lnTo>
                    <a:lnTo>
                      <a:pt x="18" y="31"/>
                    </a:lnTo>
                    <a:lnTo>
                      <a:pt x="12" y="37"/>
                    </a:lnTo>
                    <a:lnTo>
                      <a:pt x="6" y="45"/>
                    </a:lnTo>
                    <a:lnTo>
                      <a:pt x="2" y="56"/>
                    </a:lnTo>
                    <a:lnTo>
                      <a:pt x="0" y="66"/>
                    </a:lnTo>
                    <a:lnTo>
                      <a:pt x="0" y="72"/>
                    </a:lnTo>
                    <a:lnTo>
                      <a:pt x="3" y="75"/>
                    </a:lnTo>
                    <a:lnTo>
                      <a:pt x="6" y="82"/>
                    </a:lnTo>
                    <a:lnTo>
                      <a:pt x="10" y="87"/>
                    </a:lnTo>
                    <a:lnTo>
                      <a:pt x="16" y="93"/>
                    </a:lnTo>
                    <a:lnTo>
                      <a:pt x="23" y="96"/>
                    </a:lnTo>
                    <a:lnTo>
                      <a:pt x="33" y="98"/>
                    </a:lnTo>
                    <a:lnTo>
                      <a:pt x="45" y="100"/>
                    </a:lnTo>
                    <a:lnTo>
                      <a:pt x="49" y="110"/>
                    </a:lnTo>
                    <a:lnTo>
                      <a:pt x="55" y="124"/>
                    </a:lnTo>
                    <a:lnTo>
                      <a:pt x="58" y="140"/>
                    </a:lnTo>
                    <a:lnTo>
                      <a:pt x="60" y="150"/>
                    </a:lnTo>
                    <a:lnTo>
                      <a:pt x="68" y="142"/>
                    </a:lnTo>
                    <a:lnTo>
                      <a:pt x="73" y="133"/>
                    </a:lnTo>
                    <a:lnTo>
                      <a:pt x="76" y="128"/>
                    </a:lnTo>
                    <a:lnTo>
                      <a:pt x="80" y="126"/>
                    </a:lnTo>
                    <a:lnTo>
                      <a:pt x="86" y="124"/>
                    </a:lnTo>
                    <a:lnTo>
                      <a:pt x="90" y="119"/>
                    </a:lnTo>
                    <a:lnTo>
                      <a:pt x="93" y="114"/>
                    </a:lnTo>
                    <a:lnTo>
                      <a:pt x="95" y="108"/>
                    </a:lnTo>
                    <a:lnTo>
                      <a:pt x="96" y="100"/>
                    </a:lnTo>
                    <a:lnTo>
                      <a:pt x="99" y="86"/>
                    </a:lnTo>
                    <a:lnTo>
                      <a:pt x="102" y="75"/>
                    </a:lnTo>
                    <a:lnTo>
                      <a:pt x="105" y="70"/>
                    </a:lnTo>
                    <a:lnTo>
                      <a:pt x="109" y="68"/>
                    </a:lnTo>
                    <a:lnTo>
                      <a:pt x="113" y="66"/>
                    </a:lnTo>
                    <a:lnTo>
                      <a:pt x="120" y="63"/>
                    </a:lnTo>
                    <a:lnTo>
                      <a:pt x="126" y="5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15" name="Freeform 22"/>
              <p:cNvSpPr>
                <a:spLocks/>
              </p:cNvSpPr>
              <p:nvPr/>
            </p:nvSpPr>
            <p:spPr bwMode="auto">
              <a:xfrm>
                <a:off x="6503" y="4615"/>
                <a:ext cx="82" cy="318"/>
              </a:xfrm>
              <a:custGeom>
                <a:avLst/>
                <a:gdLst>
                  <a:gd name="T0" fmla="*/ 1 w 163"/>
                  <a:gd name="T1" fmla="*/ 1 h 636"/>
                  <a:gd name="T2" fmla="*/ 1 w 163"/>
                  <a:gd name="T3" fmla="*/ 1 h 636"/>
                  <a:gd name="T4" fmla="*/ 1 w 163"/>
                  <a:gd name="T5" fmla="*/ 1 h 636"/>
                  <a:gd name="T6" fmla="*/ 1 w 163"/>
                  <a:gd name="T7" fmla="*/ 1 h 636"/>
                  <a:gd name="T8" fmla="*/ 1 w 163"/>
                  <a:gd name="T9" fmla="*/ 1 h 636"/>
                  <a:gd name="T10" fmla="*/ 1 w 163"/>
                  <a:gd name="T11" fmla="*/ 1 h 636"/>
                  <a:gd name="T12" fmla="*/ 1 w 163"/>
                  <a:gd name="T13" fmla="*/ 1 h 636"/>
                  <a:gd name="T14" fmla="*/ 1 w 163"/>
                  <a:gd name="T15" fmla="*/ 1 h 636"/>
                  <a:gd name="T16" fmla="*/ 1 w 163"/>
                  <a:gd name="T17" fmla="*/ 1 h 636"/>
                  <a:gd name="T18" fmla="*/ 0 w 163"/>
                  <a:gd name="T19" fmla="*/ 1 h 636"/>
                  <a:gd name="T20" fmla="*/ 0 w 163"/>
                  <a:gd name="T21" fmla="*/ 1 h 636"/>
                  <a:gd name="T22" fmla="*/ 1 w 163"/>
                  <a:gd name="T23" fmla="*/ 1 h 636"/>
                  <a:gd name="T24" fmla="*/ 1 w 163"/>
                  <a:gd name="T25" fmla="*/ 1 h 636"/>
                  <a:gd name="T26" fmla="*/ 1 w 163"/>
                  <a:gd name="T27" fmla="*/ 1 h 636"/>
                  <a:gd name="T28" fmla="*/ 1 w 163"/>
                  <a:gd name="T29" fmla="*/ 1 h 636"/>
                  <a:gd name="T30" fmla="*/ 1 w 163"/>
                  <a:gd name="T31" fmla="*/ 1 h 636"/>
                  <a:gd name="T32" fmla="*/ 1 w 163"/>
                  <a:gd name="T33" fmla="*/ 1 h 636"/>
                  <a:gd name="T34" fmla="*/ 1 w 163"/>
                  <a:gd name="T35" fmla="*/ 1 h 636"/>
                  <a:gd name="T36" fmla="*/ 1 w 163"/>
                  <a:gd name="T37" fmla="*/ 1 h 636"/>
                  <a:gd name="T38" fmla="*/ 1 w 163"/>
                  <a:gd name="T39" fmla="*/ 1 h 636"/>
                  <a:gd name="T40" fmla="*/ 1 w 163"/>
                  <a:gd name="T41" fmla="*/ 1 h 636"/>
                  <a:gd name="T42" fmla="*/ 1 w 163"/>
                  <a:gd name="T43" fmla="*/ 1 h 636"/>
                  <a:gd name="T44" fmla="*/ 1 w 163"/>
                  <a:gd name="T45" fmla="*/ 1 h 636"/>
                  <a:gd name="T46" fmla="*/ 1 w 163"/>
                  <a:gd name="T47" fmla="*/ 1 h 636"/>
                  <a:gd name="T48" fmla="*/ 1 w 163"/>
                  <a:gd name="T49" fmla="*/ 1 h 636"/>
                  <a:gd name="T50" fmla="*/ 1 w 163"/>
                  <a:gd name="T51" fmla="*/ 1 h 636"/>
                  <a:gd name="T52" fmla="*/ 1 w 163"/>
                  <a:gd name="T53" fmla="*/ 1 h 636"/>
                  <a:gd name="T54" fmla="*/ 1 w 163"/>
                  <a:gd name="T55" fmla="*/ 1 h 636"/>
                  <a:gd name="T56" fmla="*/ 1 w 163"/>
                  <a:gd name="T57" fmla="*/ 1 h 636"/>
                  <a:gd name="T58" fmla="*/ 1 w 163"/>
                  <a:gd name="T59" fmla="*/ 1 h 636"/>
                  <a:gd name="T60" fmla="*/ 1 w 163"/>
                  <a:gd name="T61" fmla="*/ 1 h 636"/>
                  <a:gd name="T62" fmla="*/ 1 w 163"/>
                  <a:gd name="T63" fmla="*/ 1 h 636"/>
                  <a:gd name="T64" fmla="*/ 1 w 163"/>
                  <a:gd name="T65" fmla="*/ 1 h 636"/>
                  <a:gd name="T66" fmla="*/ 1 w 163"/>
                  <a:gd name="T67" fmla="*/ 1 h 636"/>
                  <a:gd name="T68" fmla="*/ 1 w 163"/>
                  <a:gd name="T69" fmla="*/ 1 h 636"/>
                  <a:gd name="T70" fmla="*/ 1 w 163"/>
                  <a:gd name="T71" fmla="*/ 1 h 636"/>
                  <a:gd name="T72" fmla="*/ 1 w 163"/>
                  <a:gd name="T73" fmla="*/ 1 h 636"/>
                  <a:gd name="T74" fmla="*/ 1 w 163"/>
                  <a:gd name="T75" fmla="*/ 1 h 636"/>
                  <a:gd name="T76" fmla="*/ 1 w 163"/>
                  <a:gd name="T77" fmla="*/ 1 h 636"/>
                  <a:gd name="T78" fmla="*/ 1 w 163"/>
                  <a:gd name="T79" fmla="*/ 1 h 636"/>
                  <a:gd name="T80" fmla="*/ 1 w 163"/>
                  <a:gd name="T81" fmla="*/ 1 h 636"/>
                  <a:gd name="T82" fmla="*/ 1 w 163"/>
                  <a:gd name="T83" fmla="*/ 1 h 636"/>
                  <a:gd name="T84" fmla="*/ 1 w 163"/>
                  <a:gd name="T85" fmla="*/ 0 h 636"/>
                  <a:gd name="T86" fmla="*/ 1 w 163"/>
                  <a:gd name="T87" fmla="*/ 1 h 636"/>
                  <a:gd name="T88" fmla="*/ 1 w 163"/>
                  <a:gd name="T89" fmla="*/ 1 h 636"/>
                  <a:gd name="T90" fmla="*/ 1 w 163"/>
                  <a:gd name="T91" fmla="*/ 1 h 636"/>
                  <a:gd name="T92" fmla="*/ 1 w 163"/>
                  <a:gd name="T93" fmla="*/ 1 h 636"/>
                  <a:gd name="T94" fmla="*/ 1 w 163"/>
                  <a:gd name="T95" fmla="*/ 1 h 6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3"/>
                  <a:gd name="T145" fmla="*/ 0 h 636"/>
                  <a:gd name="T146" fmla="*/ 163 w 163"/>
                  <a:gd name="T147" fmla="*/ 636 h 6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3" h="636">
                    <a:moveTo>
                      <a:pt x="163" y="129"/>
                    </a:moveTo>
                    <a:lnTo>
                      <a:pt x="159" y="157"/>
                    </a:lnTo>
                    <a:lnTo>
                      <a:pt x="154" y="180"/>
                    </a:lnTo>
                    <a:lnTo>
                      <a:pt x="152" y="199"/>
                    </a:lnTo>
                    <a:lnTo>
                      <a:pt x="150" y="212"/>
                    </a:lnTo>
                    <a:lnTo>
                      <a:pt x="149" y="236"/>
                    </a:lnTo>
                    <a:lnTo>
                      <a:pt x="144" y="273"/>
                    </a:lnTo>
                    <a:lnTo>
                      <a:pt x="139" y="311"/>
                    </a:lnTo>
                    <a:lnTo>
                      <a:pt x="136" y="341"/>
                    </a:lnTo>
                    <a:lnTo>
                      <a:pt x="133" y="374"/>
                    </a:lnTo>
                    <a:lnTo>
                      <a:pt x="132" y="423"/>
                    </a:lnTo>
                    <a:lnTo>
                      <a:pt x="132" y="486"/>
                    </a:lnTo>
                    <a:lnTo>
                      <a:pt x="136" y="559"/>
                    </a:lnTo>
                    <a:lnTo>
                      <a:pt x="133" y="566"/>
                    </a:lnTo>
                    <a:lnTo>
                      <a:pt x="127" y="575"/>
                    </a:lnTo>
                    <a:lnTo>
                      <a:pt x="119" y="585"/>
                    </a:lnTo>
                    <a:lnTo>
                      <a:pt x="112" y="598"/>
                    </a:lnTo>
                    <a:lnTo>
                      <a:pt x="102" y="610"/>
                    </a:lnTo>
                    <a:lnTo>
                      <a:pt x="95" y="620"/>
                    </a:lnTo>
                    <a:lnTo>
                      <a:pt x="87" y="629"/>
                    </a:lnTo>
                    <a:lnTo>
                      <a:pt x="82" y="636"/>
                    </a:lnTo>
                    <a:lnTo>
                      <a:pt x="76" y="631"/>
                    </a:lnTo>
                    <a:lnTo>
                      <a:pt x="67" y="620"/>
                    </a:lnTo>
                    <a:lnTo>
                      <a:pt x="56" y="606"/>
                    </a:lnTo>
                    <a:lnTo>
                      <a:pt x="43" y="591"/>
                    </a:lnTo>
                    <a:lnTo>
                      <a:pt x="29" y="577"/>
                    </a:lnTo>
                    <a:lnTo>
                      <a:pt x="17" y="563"/>
                    </a:lnTo>
                    <a:lnTo>
                      <a:pt x="7" y="550"/>
                    </a:lnTo>
                    <a:lnTo>
                      <a:pt x="0" y="543"/>
                    </a:lnTo>
                    <a:lnTo>
                      <a:pt x="0" y="531"/>
                    </a:lnTo>
                    <a:lnTo>
                      <a:pt x="0" y="519"/>
                    </a:lnTo>
                    <a:lnTo>
                      <a:pt x="0" y="509"/>
                    </a:lnTo>
                    <a:lnTo>
                      <a:pt x="0" y="496"/>
                    </a:lnTo>
                    <a:lnTo>
                      <a:pt x="6" y="505"/>
                    </a:lnTo>
                    <a:lnTo>
                      <a:pt x="16" y="517"/>
                    </a:lnTo>
                    <a:lnTo>
                      <a:pt x="27" y="531"/>
                    </a:lnTo>
                    <a:lnTo>
                      <a:pt x="39" y="545"/>
                    </a:lnTo>
                    <a:lnTo>
                      <a:pt x="52" y="559"/>
                    </a:lnTo>
                    <a:lnTo>
                      <a:pt x="65" y="573"/>
                    </a:lnTo>
                    <a:lnTo>
                      <a:pt x="75" y="584"/>
                    </a:lnTo>
                    <a:lnTo>
                      <a:pt x="82" y="592"/>
                    </a:lnTo>
                    <a:lnTo>
                      <a:pt x="89" y="582"/>
                    </a:lnTo>
                    <a:lnTo>
                      <a:pt x="99" y="566"/>
                    </a:lnTo>
                    <a:lnTo>
                      <a:pt x="107" y="550"/>
                    </a:lnTo>
                    <a:lnTo>
                      <a:pt x="113" y="536"/>
                    </a:lnTo>
                    <a:lnTo>
                      <a:pt x="95" y="524"/>
                    </a:lnTo>
                    <a:lnTo>
                      <a:pt x="77" y="509"/>
                    </a:lnTo>
                    <a:lnTo>
                      <a:pt x="62" y="489"/>
                    </a:lnTo>
                    <a:lnTo>
                      <a:pt x="46" y="468"/>
                    </a:lnTo>
                    <a:lnTo>
                      <a:pt x="33" y="449"/>
                    </a:lnTo>
                    <a:lnTo>
                      <a:pt x="22" y="430"/>
                    </a:lnTo>
                    <a:lnTo>
                      <a:pt x="12" y="414"/>
                    </a:lnTo>
                    <a:lnTo>
                      <a:pt x="6" y="402"/>
                    </a:lnTo>
                    <a:lnTo>
                      <a:pt x="7" y="388"/>
                    </a:lnTo>
                    <a:lnTo>
                      <a:pt x="9" y="374"/>
                    </a:lnTo>
                    <a:lnTo>
                      <a:pt x="9" y="362"/>
                    </a:lnTo>
                    <a:lnTo>
                      <a:pt x="10" y="348"/>
                    </a:lnTo>
                    <a:lnTo>
                      <a:pt x="19" y="372"/>
                    </a:lnTo>
                    <a:lnTo>
                      <a:pt x="32" y="397"/>
                    </a:lnTo>
                    <a:lnTo>
                      <a:pt x="47" y="419"/>
                    </a:lnTo>
                    <a:lnTo>
                      <a:pt x="63" y="442"/>
                    </a:lnTo>
                    <a:lnTo>
                      <a:pt x="80" y="461"/>
                    </a:lnTo>
                    <a:lnTo>
                      <a:pt x="96" y="479"/>
                    </a:lnTo>
                    <a:lnTo>
                      <a:pt x="110" y="493"/>
                    </a:lnTo>
                    <a:lnTo>
                      <a:pt x="120" y="502"/>
                    </a:lnTo>
                    <a:lnTo>
                      <a:pt x="119" y="484"/>
                    </a:lnTo>
                    <a:lnTo>
                      <a:pt x="117" y="456"/>
                    </a:lnTo>
                    <a:lnTo>
                      <a:pt x="115" y="428"/>
                    </a:lnTo>
                    <a:lnTo>
                      <a:pt x="113" y="411"/>
                    </a:lnTo>
                    <a:lnTo>
                      <a:pt x="102" y="400"/>
                    </a:lnTo>
                    <a:lnTo>
                      <a:pt x="89" y="386"/>
                    </a:lnTo>
                    <a:lnTo>
                      <a:pt x="75" y="369"/>
                    </a:lnTo>
                    <a:lnTo>
                      <a:pt x="60" y="350"/>
                    </a:lnTo>
                    <a:lnTo>
                      <a:pt x="47" y="329"/>
                    </a:lnTo>
                    <a:lnTo>
                      <a:pt x="35" y="309"/>
                    </a:lnTo>
                    <a:lnTo>
                      <a:pt x="26" y="292"/>
                    </a:lnTo>
                    <a:lnTo>
                      <a:pt x="19" y="278"/>
                    </a:lnTo>
                    <a:lnTo>
                      <a:pt x="20" y="266"/>
                    </a:lnTo>
                    <a:lnTo>
                      <a:pt x="23" y="255"/>
                    </a:lnTo>
                    <a:lnTo>
                      <a:pt x="25" y="243"/>
                    </a:lnTo>
                    <a:lnTo>
                      <a:pt x="26" y="233"/>
                    </a:lnTo>
                    <a:lnTo>
                      <a:pt x="33" y="250"/>
                    </a:lnTo>
                    <a:lnTo>
                      <a:pt x="43" y="269"/>
                    </a:lnTo>
                    <a:lnTo>
                      <a:pt x="56" y="290"/>
                    </a:lnTo>
                    <a:lnTo>
                      <a:pt x="70" y="309"/>
                    </a:lnTo>
                    <a:lnTo>
                      <a:pt x="85" y="330"/>
                    </a:lnTo>
                    <a:lnTo>
                      <a:pt x="99" y="348"/>
                    </a:lnTo>
                    <a:lnTo>
                      <a:pt x="113" y="362"/>
                    </a:lnTo>
                    <a:lnTo>
                      <a:pt x="123" y="372"/>
                    </a:lnTo>
                    <a:lnTo>
                      <a:pt x="123" y="357"/>
                    </a:lnTo>
                    <a:lnTo>
                      <a:pt x="125" y="334"/>
                    </a:lnTo>
                    <a:lnTo>
                      <a:pt x="126" y="309"/>
                    </a:lnTo>
                    <a:lnTo>
                      <a:pt x="127" y="292"/>
                    </a:lnTo>
                    <a:lnTo>
                      <a:pt x="119" y="285"/>
                    </a:lnTo>
                    <a:lnTo>
                      <a:pt x="109" y="271"/>
                    </a:lnTo>
                    <a:lnTo>
                      <a:pt x="96" y="255"/>
                    </a:lnTo>
                    <a:lnTo>
                      <a:pt x="83" y="236"/>
                    </a:lnTo>
                    <a:lnTo>
                      <a:pt x="69" y="215"/>
                    </a:lnTo>
                    <a:lnTo>
                      <a:pt x="57" y="196"/>
                    </a:lnTo>
                    <a:lnTo>
                      <a:pt x="46" y="178"/>
                    </a:lnTo>
                    <a:lnTo>
                      <a:pt x="39" y="164"/>
                    </a:lnTo>
                    <a:lnTo>
                      <a:pt x="42" y="154"/>
                    </a:lnTo>
                    <a:lnTo>
                      <a:pt x="45" y="143"/>
                    </a:lnTo>
                    <a:lnTo>
                      <a:pt x="46" y="133"/>
                    </a:lnTo>
                    <a:lnTo>
                      <a:pt x="49" y="124"/>
                    </a:lnTo>
                    <a:lnTo>
                      <a:pt x="55" y="138"/>
                    </a:lnTo>
                    <a:lnTo>
                      <a:pt x="63" y="154"/>
                    </a:lnTo>
                    <a:lnTo>
                      <a:pt x="75" y="173"/>
                    </a:lnTo>
                    <a:lnTo>
                      <a:pt x="87" y="194"/>
                    </a:lnTo>
                    <a:lnTo>
                      <a:pt x="100" y="215"/>
                    </a:lnTo>
                    <a:lnTo>
                      <a:pt x="113" y="233"/>
                    </a:lnTo>
                    <a:lnTo>
                      <a:pt x="123" y="248"/>
                    </a:lnTo>
                    <a:lnTo>
                      <a:pt x="132" y="260"/>
                    </a:lnTo>
                    <a:lnTo>
                      <a:pt x="133" y="248"/>
                    </a:lnTo>
                    <a:lnTo>
                      <a:pt x="136" y="231"/>
                    </a:lnTo>
                    <a:lnTo>
                      <a:pt x="139" y="212"/>
                    </a:lnTo>
                    <a:lnTo>
                      <a:pt x="140" y="198"/>
                    </a:lnTo>
                    <a:lnTo>
                      <a:pt x="134" y="187"/>
                    </a:lnTo>
                    <a:lnTo>
                      <a:pt x="126" y="170"/>
                    </a:lnTo>
                    <a:lnTo>
                      <a:pt x="115" y="150"/>
                    </a:lnTo>
                    <a:lnTo>
                      <a:pt x="103" y="126"/>
                    </a:lnTo>
                    <a:lnTo>
                      <a:pt x="92" y="103"/>
                    </a:lnTo>
                    <a:lnTo>
                      <a:pt x="82" y="82"/>
                    </a:lnTo>
                    <a:lnTo>
                      <a:pt x="73" y="65"/>
                    </a:lnTo>
                    <a:lnTo>
                      <a:pt x="67" y="53"/>
                    </a:lnTo>
                    <a:lnTo>
                      <a:pt x="72" y="39"/>
                    </a:lnTo>
                    <a:lnTo>
                      <a:pt x="76" y="25"/>
                    </a:lnTo>
                    <a:lnTo>
                      <a:pt x="80" y="12"/>
                    </a:lnTo>
                    <a:lnTo>
                      <a:pt x="85" y="0"/>
                    </a:lnTo>
                    <a:lnTo>
                      <a:pt x="90" y="14"/>
                    </a:lnTo>
                    <a:lnTo>
                      <a:pt x="99" y="33"/>
                    </a:lnTo>
                    <a:lnTo>
                      <a:pt x="107" y="56"/>
                    </a:lnTo>
                    <a:lnTo>
                      <a:pt x="119" y="81"/>
                    </a:lnTo>
                    <a:lnTo>
                      <a:pt x="129" y="105"/>
                    </a:lnTo>
                    <a:lnTo>
                      <a:pt x="137" y="128"/>
                    </a:lnTo>
                    <a:lnTo>
                      <a:pt x="144" y="143"/>
                    </a:lnTo>
                    <a:lnTo>
                      <a:pt x="149" y="152"/>
                    </a:lnTo>
                    <a:lnTo>
                      <a:pt x="152" y="145"/>
                    </a:lnTo>
                    <a:lnTo>
                      <a:pt x="156" y="136"/>
                    </a:lnTo>
                    <a:lnTo>
                      <a:pt x="159" y="128"/>
                    </a:lnTo>
                    <a:lnTo>
                      <a:pt x="160" y="121"/>
                    </a:lnTo>
                    <a:lnTo>
                      <a:pt x="162" y="117"/>
                    </a:lnTo>
                    <a:lnTo>
                      <a:pt x="163" y="117"/>
                    </a:lnTo>
                    <a:lnTo>
                      <a:pt x="163" y="121"/>
                    </a:lnTo>
                    <a:lnTo>
                      <a:pt x="163" y="12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16" name="Freeform 23"/>
              <p:cNvSpPr>
                <a:spLocks/>
              </p:cNvSpPr>
              <p:nvPr/>
            </p:nvSpPr>
            <p:spPr bwMode="auto">
              <a:xfrm>
                <a:off x="6554" y="4577"/>
                <a:ext cx="38" cy="80"/>
              </a:xfrm>
              <a:custGeom>
                <a:avLst/>
                <a:gdLst>
                  <a:gd name="T0" fmla="*/ 0 w 77"/>
                  <a:gd name="T1" fmla="*/ 0 h 161"/>
                  <a:gd name="T2" fmla="*/ 0 w 77"/>
                  <a:gd name="T3" fmla="*/ 0 h 161"/>
                  <a:gd name="T4" fmla="*/ 0 w 77"/>
                  <a:gd name="T5" fmla="*/ 0 h 161"/>
                  <a:gd name="T6" fmla="*/ 0 w 77"/>
                  <a:gd name="T7" fmla="*/ 0 h 161"/>
                  <a:gd name="T8" fmla="*/ 0 w 77"/>
                  <a:gd name="T9" fmla="*/ 0 h 161"/>
                  <a:gd name="T10" fmla="*/ 0 w 77"/>
                  <a:gd name="T11" fmla="*/ 0 h 161"/>
                  <a:gd name="T12" fmla="*/ 0 w 77"/>
                  <a:gd name="T13" fmla="*/ 0 h 161"/>
                  <a:gd name="T14" fmla="*/ 0 w 77"/>
                  <a:gd name="T15" fmla="*/ 0 h 161"/>
                  <a:gd name="T16" fmla="*/ 0 w 77"/>
                  <a:gd name="T17" fmla="*/ 0 h 161"/>
                  <a:gd name="T18" fmla="*/ 0 w 77"/>
                  <a:gd name="T19" fmla="*/ 0 h 161"/>
                  <a:gd name="T20" fmla="*/ 0 w 77"/>
                  <a:gd name="T21" fmla="*/ 0 h 161"/>
                  <a:gd name="T22" fmla="*/ 0 w 77"/>
                  <a:gd name="T23" fmla="*/ 0 h 161"/>
                  <a:gd name="T24" fmla="*/ 0 w 77"/>
                  <a:gd name="T25" fmla="*/ 0 h 161"/>
                  <a:gd name="T26" fmla="*/ 0 w 77"/>
                  <a:gd name="T27" fmla="*/ 0 h 161"/>
                  <a:gd name="T28" fmla="*/ 0 w 77"/>
                  <a:gd name="T29" fmla="*/ 0 h 161"/>
                  <a:gd name="T30" fmla="*/ 0 w 77"/>
                  <a:gd name="T31" fmla="*/ 0 h 161"/>
                  <a:gd name="T32" fmla="*/ 0 w 77"/>
                  <a:gd name="T33" fmla="*/ 0 h 161"/>
                  <a:gd name="T34" fmla="*/ 0 w 77"/>
                  <a:gd name="T35" fmla="*/ 0 h 161"/>
                  <a:gd name="T36" fmla="*/ 0 w 77"/>
                  <a:gd name="T37" fmla="*/ 0 h 161"/>
                  <a:gd name="T38" fmla="*/ 0 w 77"/>
                  <a:gd name="T39" fmla="*/ 0 h 161"/>
                  <a:gd name="T40" fmla="*/ 0 w 77"/>
                  <a:gd name="T41" fmla="*/ 0 h 161"/>
                  <a:gd name="T42" fmla="*/ 0 w 77"/>
                  <a:gd name="T43" fmla="*/ 0 h 161"/>
                  <a:gd name="T44" fmla="*/ 0 w 77"/>
                  <a:gd name="T45" fmla="*/ 0 h 161"/>
                  <a:gd name="T46" fmla="*/ 0 w 77"/>
                  <a:gd name="T47" fmla="*/ 0 h 161"/>
                  <a:gd name="T48" fmla="*/ 0 w 77"/>
                  <a:gd name="T49" fmla="*/ 0 h 1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
                  <a:gd name="T76" fmla="*/ 0 h 161"/>
                  <a:gd name="T77" fmla="*/ 77 w 77"/>
                  <a:gd name="T78" fmla="*/ 161 h 1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 h="161">
                    <a:moveTo>
                      <a:pt x="21" y="0"/>
                    </a:moveTo>
                    <a:lnTo>
                      <a:pt x="17" y="4"/>
                    </a:lnTo>
                    <a:lnTo>
                      <a:pt x="13" y="11"/>
                    </a:lnTo>
                    <a:lnTo>
                      <a:pt x="7" y="21"/>
                    </a:lnTo>
                    <a:lnTo>
                      <a:pt x="0" y="34"/>
                    </a:lnTo>
                    <a:lnTo>
                      <a:pt x="7" y="44"/>
                    </a:lnTo>
                    <a:lnTo>
                      <a:pt x="15" y="60"/>
                    </a:lnTo>
                    <a:lnTo>
                      <a:pt x="27" y="79"/>
                    </a:lnTo>
                    <a:lnTo>
                      <a:pt x="38" y="100"/>
                    </a:lnTo>
                    <a:lnTo>
                      <a:pt x="48" y="121"/>
                    </a:lnTo>
                    <a:lnTo>
                      <a:pt x="58" y="138"/>
                    </a:lnTo>
                    <a:lnTo>
                      <a:pt x="65" y="152"/>
                    </a:lnTo>
                    <a:lnTo>
                      <a:pt x="70" y="161"/>
                    </a:lnTo>
                    <a:lnTo>
                      <a:pt x="71" y="152"/>
                    </a:lnTo>
                    <a:lnTo>
                      <a:pt x="72" y="142"/>
                    </a:lnTo>
                    <a:lnTo>
                      <a:pt x="75" y="133"/>
                    </a:lnTo>
                    <a:lnTo>
                      <a:pt x="77" y="124"/>
                    </a:lnTo>
                    <a:lnTo>
                      <a:pt x="72" y="114"/>
                    </a:lnTo>
                    <a:lnTo>
                      <a:pt x="65" y="98"/>
                    </a:lnTo>
                    <a:lnTo>
                      <a:pt x="57" y="81"/>
                    </a:lnTo>
                    <a:lnTo>
                      <a:pt x="48" y="60"/>
                    </a:lnTo>
                    <a:lnTo>
                      <a:pt x="40" y="41"/>
                    </a:lnTo>
                    <a:lnTo>
                      <a:pt x="31" y="23"/>
                    </a:lnTo>
                    <a:lnTo>
                      <a:pt x="25" y="9"/>
                    </a:lnTo>
                    <a:lnTo>
                      <a:pt x="2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17" name="Freeform 24"/>
              <p:cNvSpPr>
                <a:spLocks/>
              </p:cNvSpPr>
              <p:nvPr/>
            </p:nvSpPr>
            <p:spPr bwMode="auto">
              <a:xfrm>
                <a:off x="6590" y="4545"/>
                <a:ext cx="34" cy="33"/>
              </a:xfrm>
              <a:custGeom>
                <a:avLst/>
                <a:gdLst>
                  <a:gd name="T0" fmla="*/ 1 w 68"/>
                  <a:gd name="T1" fmla="*/ 0 h 67"/>
                  <a:gd name="T2" fmla="*/ 1 w 68"/>
                  <a:gd name="T3" fmla="*/ 0 h 67"/>
                  <a:gd name="T4" fmla="*/ 1 w 68"/>
                  <a:gd name="T5" fmla="*/ 0 h 67"/>
                  <a:gd name="T6" fmla="*/ 1 w 68"/>
                  <a:gd name="T7" fmla="*/ 0 h 67"/>
                  <a:gd name="T8" fmla="*/ 0 w 68"/>
                  <a:gd name="T9" fmla="*/ 0 h 67"/>
                  <a:gd name="T10" fmla="*/ 1 w 68"/>
                  <a:gd name="T11" fmla="*/ 0 h 67"/>
                  <a:gd name="T12" fmla="*/ 1 w 68"/>
                  <a:gd name="T13" fmla="*/ 0 h 67"/>
                  <a:gd name="T14" fmla="*/ 1 w 68"/>
                  <a:gd name="T15" fmla="*/ 0 h 67"/>
                  <a:gd name="T16" fmla="*/ 1 w 68"/>
                  <a:gd name="T17" fmla="*/ 0 h 67"/>
                  <a:gd name="T18" fmla="*/ 1 w 68"/>
                  <a:gd name="T19" fmla="*/ 0 h 67"/>
                  <a:gd name="T20" fmla="*/ 1 w 68"/>
                  <a:gd name="T21" fmla="*/ 0 h 67"/>
                  <a:gd name="T22" fmla="*/ 1 w 68"/>
                  <a:gd name="T23" fmla="*/ 0 h 67"/>
                  <a:gd name="T24" fmla="*/ 1 w 68"/>
                  <a:gd name="T25" fmla="*/ 0 h 67"/>
                  <a:gd name="T26" fmla="*/ 1 w 68"/>
                  <a:gd name="T27" fmla="*/ 0 h 67"/>
                  <a:gd name="T28" fmla="*/ 1 w 68"/>
                  <a:gd name="T29" fmla="*/ 0 h 67"/>
                  <a:gd name="T30" fmla="*/ 1 w 68"/>
                  <a:gd name="T31" fmla="*/ 0 h 67"/>
                  <a:gd name="T32" fmla="*/ 1 w 68"/>
                  <a:gd name="T33" fmla="*/ 0 h 67"/>
                  <a:gd name="T34" fmla="*/ 1 w 68"/>
                  <a:gd name="T35" fmla="*/ 0 h 67"/>
                  <a:gd name="T36" fmla="*/ 1 w 68"/>
                  <a:gd name="T37" fmla="*/ 0 h 67"/>
                  <a:gd name="T38" fmla="*/ 1 w 68"/>
                  <a:gd name="T39" fmla="*/ 0 h 67"/>
                  <a:gd name="T40" fmla="*/ 1 w 68"/>
                  <a:gd name="T41" fmla="*/ 0 h 67"/>
                  <a:gd name="T42" fmla="*/ 1 w 68"/>
                  <a:gd name="T43" fmla="*/ 0 h 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
                  <a:gd name="T67" fmla="*/ 0 h 67"/>
                  <a:gd name="T68" fmla="*/ 68 w 68"/>
                  <a:gd name="T69" fmla="*/ 67 h 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 h="67">
                    <a:moveTo>
                      <a:pt x="29" y="67"/>
                    </a:moveTo>
                    <a:lnTo>
                      <a:pt x="16" y="62"/>
                    </a:lnTo>
                    <a:lnTo>
                      <a:pt x="8" y="53"/>
                    </a:lnTo>
                    <a:lnTo>
                      <a:pt x="2" y="42"/>
                    </a:lnTo>
                    <a:lnTo>
                      <a:pt x="0" y="35"/>
                    </a:lnTo>
                    <a:lnTo>
                      <a:pt x="2" y="25"/>
                    </a:lnTo>
                    <a:lnTo>
                      <a:pt x="6" y="14"/>
                    </a:lnTo>
                    <a:lnTo>
                      <a:pt x="12" y="6"/>
                    </a:lnTo>
                    <a:lnTo>
                      <a:pt x="18" y="0"/>
                    </a:lnTo>
                    <a:lnTo>
                      <a:pt x="23" y="2"/>
                    </a:lnTo>
                    <a:lnTo>
                      <a:pt x="30" y="6"/>
                    </a:lnTo>
                    <a:lnTo>
                      <a:pt x="36" y="7"/>
                    </a:lnTo>
                    <a:lnTo>
                      <a:pt x="43" y="7"/>
                    </a:lnTo>
                    <a:lnTo>
                      <a:pt x="49" y="9"/>
                    </a:lnTo>
                    <a:lnTo>
                      <a:pt x="56" y="11"/>
                    </a:lnTo>
                    <a:lnTo>
                      <a:pt x="62" y="11"/>
                    </a:lnTo>
                    <a:lnTo>
                      <a:pt x="68" y="11"/>
                    </a:lnTo>
                    <a:lnTo>
                      <a:pt x="63" y="30"/>
                    </a:lnTo>
                    <a:lnTo>
                      <a:pt x="55" y="49"/>
                    </a:lnTo>
                    <a:lnTo>
                      <a:pt x="42" y="63"/>
                    </a:lnTo>
                    <a:lnTo>
                      <a:pt x="29" y="6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18" name="Freeform 25"/>
              <p:cNvSpPr>
                <a:spLocks/>
              </p:cNvSpPr>
              <p:nvPr/>
            </p:nvSpPr>
            <p:spPr bwMode="auto">
              <a:xfrm>
                <a:off x="6640" y="4694"/>
                <a:ext cx="84" cy="132"/>
              </a:xfrm>
              <a:custGeom>
                <a:avLst/>
                <a:gdLst>
                  <a:gd name="T0" fmla="*/ 0 w 170"/>
                  <a:gd name="T1" fmla="*/ 1 h 264"/>
                  <a:gd name="T2" fmla="*/ 0 w 170"/>
                  <a:gd name="T3" fmla="*/ 1 h 264"/>
                  <a:gd name="T4" fmla="*/ 0 w 170"/>
                  <a:gd name="T5" fmla="*/ 1 h 264"/>
                  <a:gd name="T6" fmla="*/ 0 w 170"/>
                  <a:gd name="T7" fmla="*/ 1 h 264"/>
                  <a:gd name="T8" fmla="*/ 0 w 170"/>
                  <a:gd name="T9" fmla="*/ 1 h 264"/>
                  <a:gd name="T10" fmla="*/ 0 w 170"/>
                  <a:gd name="T11" fmla="*/ 1 h 264"/>
                  <a:gd name="T12" fmla="*/ 0 w 170"/>
                  <a:gd name="T13" fmla="*/ 1 h 264"/>
                  <a:gd name="T14" fmla="*/ 0 w 170"/>
                  <a:gd name="T15" fmla="*/ 1 h 264"/>
                  <a:gd name="T16" fmla="*/ 0 w 170"/>
                  <a:gd name="T17" fmla="*/ 1 h 264"/>
                  <a:gd name="T18" fmla="*/ 0 w 170"/>
                  <a:gd name="T19" fmla="*/ 1 h 264"/>
                  <a:gd name="T20" fmla="*/ 0 w 170"/>
                  <a:gd name="T21" fmla="*/ 1 h 264"/>
                  <a:gd name="T22" fmla="*/ 0 w 170"/>
                  <a:gd name="T23" fmla="*/ 1 h 264"/>
                  <a:gd name="T24" fmla="*/ 0 w 170"/>
                  <a:gd name="T25" fmla="*/ 1 h 264"/>
                  <a:gd name="T26" fmla="*/ 0 w 170"/>
                  <a:gd name="T27" fmla="*/ 1 h 264"/>
                  <a:gd name="T28" fmla="*/ 0 w 170"/>
                  <a:gd name="T29" fmla="*/ 1 h 264"/>
                  <a:gd name="T30" fmla="*/ 0 w 170"/>
                  <a:gd name="T31" fmla="*/ 1 h 264"/>
                  <a:gd name="T32" fmla="*/ 0 w 170"/>
                  <a:gd name="T33" fmla="*/ 1 h 264"/>
                  <a:gd name="T34" fmla="*/ 0 w 170"/>
                  <a:gd name="T35" fmla="*/ 1 h 264"/>
                  <a:gd name="T36" fmla="*/ 0 w 170"/>
                  <a:gd name="T37" fmla="*/ 1 h 264"/>
                  <a:gd name="T38" fmla="*/ 0 w 170"/>
                  <a:gd name="T39" fmla="*/ 1 h 264"/>
                  <a:gd name="T40" fmla="*/ 0 w 170"/>
                  <a:gd name="T41" fmla="*/ 1 h 264"/>
                  <a:gd name="T42" fmla="*/ 0 w 170"/>
                  <a:gd name="T43" fmla="*/ 1 h 264"/>
                  <a:gd name="T44" fmla="*/ 0 w 170"/>
                  <a:gd name="T45" fmla="*/ 1 h 264"/>
                  <a:gd name="T46" fmla="*/ 0 w 170"/>
                  <a:gd name="T47" fmla="*/ 1 h 264"/>
                  <a:gd name="T48" fmla="*/ 0 w 170"/>
                  <a:gd name="T49" fmla="*/ 1 h 264"/>
                  <a:gd name="T50" fmla="*/ 0 w 170"/>
                  <a:gd name="T51" fmla="*/ 1 h 264"/>
                  <a:gd name="T52" fmla="*/ 0 w 170"/>
                  <a:gd name="T53" fmla="*/ 1 h 264"/>
                  <a:gd name="T54" fmla="*/ 0 w 170"/>
                  <a:gd name="T55" fmla="*/ 1 h 264"/>
                  <a:gd name="T56" fmla="*/ 0 w 170"/>
                  <a:gd name="T57" fmla="*/ 1 h 264"/>
                  <a:gd name="T58" fmla="*/ 0 w 170"/>
                  <a:gd name="T59" fmla="*/ 1 h 264"/>
                  <a:gd name="T60" fmla="*/ 0 w 170"/>
                  <a:gd name="T61" fmla="*/ 1 h 264"/>
                  <a:gd name="T62" fmla="*/ 0 w 170"/>
                  <a:gd name="T63" fmla="*/ 1 h 264"/>
                  <a:gd name="T64" fmla="*/ 0 w 170"/>
                  <a:gd name="T65" fmla="*/ 1 h 264"/>
                  <a:gd name="T66" fmla="*/ 0 w 170"/>
                  <a:gd name="T67" fmla="*/ 1 h 264"/>
                  <a:gd name="T68" fmla="*/ 0 w 170"/>
                  <a:gd name="T69" fmla="*/ 1 h 264"/>
                  <a:gd name="T70" fmla="*/ 0 w 170"/>
                  <a:gd name="T71" fmla="*/ 1 h 264"/>
                  <a:gd name="T72" fmla="*/ 0 w 170"/>
                  <a:gd name="T73" fmla="*/ 1 h 264"/>
                  <a:gd name="T74" fmla="*/ 0 w 170"/>
                  <a:gd name="T75" fmla="*/ 1 h 264"/>
                  <a:gd name="T76" fmla="*/ 0 w 170"/>
                  <a:gd name="T77" fmla="*/ 1 h 264"/>
                  <a:gd name="T78" fmla="*/ 0 w 170"/>
                  <a:gd name="T79" fmla="*/ 1 h 264"/>
                  <a:gd name="T80" fmla="*/ 0 w 170"/>
                  <a:gd name="T81" fmla="*/ 1 h 264"/>
                  <a:gd name="T82" fmla="*/ 0 w 170"/>
                  <a:gd name="T83" fmla="*/ 1 h 264"/>
                  <a:gd name="T84" fmla="*/ 0 w 170"/>
                  <a:gd name="T85" fmla="*/ 1 h 264"/>
                  <a:gd name="T86" fmla="*/ 0 w 170"/>
                  <a:gd name="T87" fmla="*/ 1 h 264"/>
                  <a:gd name="T88" fmla="*/ 0 w 170"/>
                  <a:gd name="T89" fmla="*/ 1 h 264"/>
                  <a:gd name="T90" fmla="*/ 0 w 170"/>
                  <a:gd name="T91" fmla="*/ 1 h 264"/>
                  <a:gd name="T92" fmla="*/ 0 w 170"/>
                  <a:gd name="T93" fmla="*/ 1 h 264"/>
                  <a:gd name="T94" fmla="*/ 0 w 170"/>
                  <a:gd name="T95" fmla="*/ 1 h 264"/>
                  <a:gd name="T96" fmla="*/ 0 w 170"/>
                  <a:gd name="T97" fmla="*/ 1 h 264"/>
                  <a:gd name="T98" fmla="*/ 0 w 170"/>
                  <a:gd name="T99" fmla="*/ 1 h 2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0"/>
                  <a:gd name="T151" fmla="*/ 0 h 264"/>
                  <a:gd name="T152" fmla="*/ 170 w 170"/>
                  <a:gd name="T153" fmla="*/ 264 h 2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0" h="264">
                    <a:moveTo>
                      <a:pt x="57" y="224"/>
                    </a:moveTo>
                    <a:lnTo>
                      <a:pt x="54" y="226"/>
                    </a:lnTo>
                    <a:lnTo>
                      <a:pt x="53" y="227"/>
                    </a:lnTo>
                    <a:lnTo>
                      <a:pt x="51" y="231"/>
                    </a:lnTo>
                    <a:lnTo>
                      <a:pt x="51" y="233"/>
                    </a:lnTo>
                    <a:lnTo>
                      <a:pt x="57" y="238"/>
                    </a:lnTo>
                    <a:lnTo>
                      <a:pt x="63" y="243"/>
                    </a:lnTo>
                    <a:lnTo>
                      <a:pt x="69" y="248"/>
                    </a:lnTo>
                    <a:lnTo>
                      <a:pt x="76" y="254"/>
                    </a:lnTo>
                    <a:lnTo>
                      <a:pt x="81" y="257"/>
                    </a:lnTo>
                    <a:lnTo>
                      <a:pt x="87" y="261"/>
                    </a:lnTo>
                    <a:lnTo>
                      <a:pt x="93" y="262"/>
                    </a:lnTo>
                    <a:lnTo>
                      <a:pt x="97" y="264"/>
                    </a:lnTo>
                    <a:lnTo>
                      <a:pt x="103" y="264"/>
                    </a:lnTo>
                    <a:lnTo>
                      <a:pt x="109" y="264"/>
                    </a:lnTo>
                    <a:lnTo>
                      <a:pt x="116" y="264"/>
                    </a:lnTo>
                    <a:lnTo>
                      <a:pt x="123" y="262"/>
                    </a:lnTo>
                    <a:lnTo>
                      <a:pt x="131" y="261"/>
                    </a:lnTo>
                    <a:lnTo>
                      <a:pt x="140" y="257"/>
                    </a:lnTo>
                    <a:lnTo>
                      <a:pt x="147" y="252"/>
                    </a:lnTo>
                    <a:lnTo>
                      <a:pt x="156" y="245"/>
                    </a:lnTo>
                    <a:lnTo>
                      <a:pt x="160" y="233"/>
                    </a:lnTo>
                    <a:lnTo>
                      <a:pt x="163" y="217"/>
                    </a:lnTo>
                    <a:lnTo>
                      <a:pt x="164" y="201"/>
                    </a:lnTo>
                    <a:lnTo>
                      <a:pt x="164" y="186"/>
                    </a:lnTo>
                    <a:lnTo>
                      <a:pt x="166" y="168"/>
                    </a:lnTo>
                    <a:lnTo>
                      <a:pt x="167" y="137"/>
                    </a:lnTo>
                    <a:lnTo>
                      <a:pt x="169" y="105"/>
                    </a:lnTo>
                    <a:lnTo>
                      <a:pt x="169" y="88"/>
                    </a:lnTo>
                    <a:lnTo>
                      <a:pt x="169" y="81"/>
                    </a:lnTo>
                    <a:lnTo>
                      <a:pt x="167" y="74"/>
                    </a:lnTo>
                    <a:lnTo>
                      <a:pt x="167" y="63"/>
                    </a:lnTo>
                    <a:lnTo>
                      <a:pt x="169" y="55"/>
                    </a:lnTo>
                    <a:lnTo>
                      <a:pt x="170" y="44"/>
                    </a:lnTo>
                    <a:lnTo>
                      <a:pt x="170" y="32"/>
                    </a:lnTo>
                    <a:lnTo>
                      <a:pt x="170" y="23"/>
                    </a:lnTo>
                    <a:lnTo>
                      <a:pt x="167" y="14"/>
                    </a:lnTo>
                    <a:lnTo>
                      <a:pt x="163" y="9"/>
                    </a:lnTo>
                    <a:lnTo>
                      <a:pt x="159" y="4"/>
                    </a:lnTo>
                    <a:lnTo>
                      <a:pt x="153" y="2"/>
                    </a:lnTo>
                    <a:lnTo>
                      <a:pt x="147" y="0"/>
                    </a:lnTo>
                    <a:lnTo>
                      <a:pt x="140" y="2"/>
                    </a:lnTo>
                    <a:lnTo>
                      <a:pt x="134" y="9"/>
                    </a:lnTo>
                    <a:lnTo>
                      <a:pt x="129" y="23"/>
                    </a:lnTo>
                    <a:lnTo>
                      <a:pt x="124" y="44"/>
                    </a:lnTo>
                    <a:lnTo>
                      <a:pt x="120" y="42"/>
                    </a:lnTo>
                    <a:lnTo>
                      <a:pt x="114" y="39"/>
                    </a:lnTo>
                    <a:lnTo>
                      <a:pt x="106" y="37"/>
                    </a:lnTo>
                    <a:lnTo>
                      <a:pt x="100" y="39"/>
                    </a:lnTo>
                    <a:lnTo>
                      <a:pt x="94" y="41"/>
                    </a:lnTo>
                    <a:lnTo>
                      <a:pt x="89" y="39"/>
                    </a:lnTo>
                    <a:lnTo>
                      <a:pt x="83" y="37"/>
                    </a:lnTo>
                    <a:lnTo>
                      <a:pt x="80" y="35"/>
                    </a:lnTo>
                    <a:lnTo>
                      <a:pt x="77" y="32"/>
                    </a:lnTo>
                    <a:lnTo>
                      <a:pt x="71" y="27"/>
                    </a:lnTo>
                    <a:lnTo>
                      <a:pt x="64" y="25"/>
                    </a:lnTo>
                    <a:lnTo>
                      <a:pt x="59" y="23"/>
                    </a:lnTo>
                    <a:lnTo>
                      <a:pt x="51" y="25"/>
                    </a:lnTo>
                    <a:lnTo>
                      <a:pt x="46" y="27"/>
                    </a:lnTo>
                    <a:lnTo>
                      <a:pt x="39" y="28"/>
                    </a:lnTo>
                    <a:lnTo>
                      <a:pt x="33" y="28"/>
                    </a:lnTo>
                    <a:lnTo>
                      <a:pt x="27" y="28"/>
                    </a:lnTo>
                    <a:lnTo>
                      <a:pt x="20" y="27"/>
                    </a:lnTo>
                    <a:lnTo>
                      <a:pt x="11" y="27"/>
                    </a:lnTo>
                    <a:lnTo>
                      <a:pt x="6" y="28"/>
                    </a:lnTo>
                    <a:lnTo>
                      <a:pt x="3" y="35"/>
                    </a:lnTo>
                    <a:lnTo>
                      <a:pt x="0" y="46"/>
                    </a:lnTo>
                    <a:lnTo>
                      <a:pt x="0" y="58"/>
                    </a:lnTo>
                    <a:lnTo>
                      <a:pt x="3" y="65"/>
                    </a:lnTo>
                    <a:lnTo>
                      <a:pt x="9" y="69"/>
                    </a:lnTo>
                    <a:lnTo>
                      <a:pt x="14" y="72"/>
                    </a:lnTo>
                    <a:lnTo>
                      <a:pt x="20" y="74"/>
                    </a:lnTo>
                    <a:lnTo>
                      <a:pt x="26" y="76"/>
                    </a:lnTo>
                    <a:lnTo>
                      <a:pt x="24" y="81"/>
                    </a:lnTo>
                    <a:lnTo>
                      <a:pt x="24" y="88"/>
                    </a:lnTo>
                    <a:lnTo>
                      <a:pt x="26" y="95"/>
                    </a:lnTo>
                    <a:lnTo>
                      <a:pt x="30" y="100"/>
                    </a:lnTo>
                    <a:lnTo>
                      <a:pt x="30" y="102"/>
                    </a:lnTo>
                    <a:lnTo>
                      <a:pt x="30" y="103"/>
                    </a:lnTo>
                    <a:lnTo>
                      <a:pt x="29" y="105"/>
                    </a:lnTo>
                    <a:lnTo>
                      <a:pt x="29" y="107"/>
                    </a:lnTo>
                    <a:lnTo>
                      <a:pt x="29" y="112"/>
                    </a:lnTo>
                    <a:lnTo>
                      <a:pt x="29" y="121"/>
                    </a:lnTo>
                    <a:lnTo>
                      <a:pt x="30" y="128"/>
                    </a:lnTo>
                    <a:lnTo>
                      <a:pt x="31" y="135"/>
                    </a:lnTo>
                    <a:lnTo>
                      <a:pt x="33" y="137"/>
                    </a:lnTo>
                    <a:lnTo>
                      <a:pt x="33" y="138"/>
                    </a:lnTo>
                    <a:lnTo>
                      <a:pt x="34" y="140"/>
                    </a:lnTo>
                    <a:lnTo>
                      <a:pt x="31" y="149"/>
                    </a:lnTo>
                    <a:lnTo>
                      <a:pt x="30" y="161"/>
                    </a:lnTo>
                    <a:lnTo>
                      <a:pt x="31" y="173"/>
                    </a:lnTo>
                    <a:lnTo>
                      <a:pt x="34" y="180"/>
                    </a:lnTo>
                    <a:lnTo>
                      <a:pt x="39" y="182"/>
                    </a:lnTo>
                    <a:lnTo>
                      <a:pt x="41" y="186"/>
                    </a:lnTo>
                    <a:lnTo>
                      <a:pt x="46" y="187"/>
                    </a:lnTo>
                    <a:lnTo>
                      <a:pt x="51" y="189"/>
                    </a:lnTo>
                    <a:lnTo>
                      <a:pt x="50" y="198"/>
                    </a:lnTo>
                    <a:lnTo>
                      <a:pt x="51" y="208"/>
                    </a:lnTo>
                    <a:lnTo>
                      <a:pt x="54" y="219"/>
                    </a:lnTo>
                    <a:lnTo>
                      <a:pt x="57" y="2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19" name="Freeform 26"/>
              <p:cNvSpPr>
                <a:spLocks/>
              </p:cNvSpPr>
              <p:nvPr/>
            </p:nvSpPr>
            <p:spPr bwMode="auto">
              <a:xfrm>
                <a:off x="6103" y="4504"/>
                <a:ext cx="121" cy="102"/>
              </a:xfrm>
              <a:custGeom>
                <a:avLst/>
                <a:gdLst>
                  <a:gd name="T0" fmla="*/ 1 w 241"/>
                  <a:gd name="T1" fmla="*/ 0 h 205"/>
                  <a:gd name="T2" fmla="*/ 1 w 241"/>
                  <a:gd name="T3" fmla="*/ 0 h 205"/>
                  <a:gd name="T4" fmla="*/ 1 w 241"/>
                  <a:gd name="T5" fmla="*/ 0 h 205"/>
                  <a:gd name="T6" fmla="*/ 1 w 241"/>
                  <a:gd name="T7" fmla="*/ 0 h 205"/>
                  <a:gd name="T8" fmla="*/ 1 w 241"/>
                  <a:gd name="T9" fmla="*/ 0 h 205"/>
                  <a:gd name="T10" fmla="*/ 1 w 241"/>
                  <a:gd name="T11" fmla="*/ 0 h 205"/>
                  <a:gd name="T12" fmla="*/ 1 w 241"/>
                  <a:gd name="T13" fmla="*/ 0 h 205"/>
                  <a:gd name="T14" fmla="*/ 1 w 241"/>
                  <a:gd name="T15" fmla="*/ 0 h 205"/>
                  <a:gd name="T16" fmla="*/ 1 w 241"/>
                  <a:gd name="T17" fmla="*/ 0 h 205"/>
                  <a:gd name="T18" fmla="*/ 1 w 241"/>
                  <a:gd name="T19" fmla="*/ 0 h 205"/>
                  <a:gd name="T20" fmla="*/ 1 w 241"/>
                  <a:gd name="T21" fmla="*/ 0 h 205"/>
                  <a:gd name="T22" fmla="*/ 1 w 241"/>
                  <a:gd name="T23" fmla="*/ 0 h 205"/>
                  <a:gd name="T24" fmla="*/ 1 w 241"/>
                  <a:gd name="T25" fmla="*/ 0 h 205"/>
                  <a:gd name="T26" fmla="*/ 1 w 241"/>
                  <a:gd name="T27" fmla="*/ 0 h 205"/>
                  <a:gd name="T28" fmla="*/ 1 w 241"/>
                  <a:gd name="T29" fmla="*/ 0 h 205"/>
                  <a:gd name="T30" fmla="*/ 1 w 241"/>
                  <a:gd name="T31" fmla="*/ 0 h 205"/>
                  <a:gd name="T32" fmla="*/ 1 w 241"/>
                  <a:gd name="T33" fmla="*/ 0 h 205"/>
                  <a:gd name="T34" fmla="*/ 1 w 241"/>
                  <a:gd name="T35" fmla="*/ 0 h 205"/>
                  <a:gd name="T36" fmla="*/ 1 w 241"/>
                  <a:gd name="T37" fmla="*/ 0 h 205"/>
                  <a:gd name="T38" fmla="*/ 1 w 241"/>
                  <a:gd name="T39" fmla="*/ 0 h 205"/>
                  <a:gd name="T40" fmla="*/ 1 w 241"/>
                  <a:gd name="T41" fmla="*/ 0 h 205"/>
                  <a:gd name="T42" fmla="*/ 1 w 241"/>
                  <a:gd name="T43" fmla="*/ 0 h 205"/>
                  <a:gd name="T44" fmla="*/ 1 w 241"/>
                  <a:gd name="T45" fmla="*/ 0 h 205"/>
                  <a:gd name="T46" fmla="*/ 1 w 241"/>
                  <a:gd name="T47" fmla="*/ 0 h 205"/>
                  <a:gd name="T48" fmla="*/ 0 w 241"/>
                  <a:gd name="T49" fmla="*/ 0 h 205"/>
                  <a:gd name="T50" fmla="*/ 1 w 241"/>
                  <a:gd name="T51" fmla="*/ 0 h 205"/>
                  <a:gd name="T52" fmla="*/ 1 w 241"/>
                  <a:gd name="T53" fmla="*/ 0 h 205"/>
                  <a:gd name="T54" fmla="*/ 1 w 241"/>
                  <a:gd name="T55" fmla="*/ 0 h 205"/>
                  <a:gd name="T56" fmla="*/ 1 w 241"/>
                  <a:gd name="T57" fmla="*/ 0 h 205"/>
                  <a:gd name="T58" fmla="*/ 1 w 241"/>
                  <a:gd name="T59" fmla="*/ 0 h 205"/>
                  <a:gd name="T60" fmla="*/ 1 w 241"/>
                  <a:gd name="T61" fmla="*/ 0 h 205"/>
                  <a:gd name="T62" fmla="*/ 1 w 241"/>
                  <a:gd name="T63" fmla="*/ 0 h 205"/>
                  <a:gd name="T64" fmla="*/ 1 w 241"/>
                  <a:gd name="T65" fmla="*/ 0 h 205"/>
                  <a:gd name="T66" fmla="*/ 1 w 241"/>
                  <a:gd name="T67" fmla="*/ 0 h 205"/>
                  <a:gd name="T68" fmla="*/ 1 w 241"/>
                  <a:gd name="T69" fmla="*/ 0 h 205"/>
                  <a:gd name="T70" fmla="*/ 1 w 241"/>
                  <a:gd name="T71" fmla="*/ 0 h 205"/>
                  <a:gd name="T72" fmla="*/ 1 w 241"/>
                  <a:gd name="T73" fmla="*/ 0 h 205"/>
                  <a:gd name="T74" fmla="*/ 1 w 241"/>
                  <a:gd name="T75" fmla="*/ 0 h 205"/>
                  <a:gd name="T76" fmla="*/ 1 w 241"/>
                  <a:gd name="T77" fmla="*/ 0 h 205"/>
                  <a:gd name="T78" fmla="*/ 1 w 241"/>
                  <a:gd name="T79" fmla="*/ 0 h 205"/>
                  <a:gd name="T80" fmla="*/ 1 w 241"/>
                  <a:gd name="T81" fmla="*/ 0 h 205"/>
                  <a:gd name="T82" fmla="*/ 1 w 241"/>
                  <a:gd name="T83" fmla="*/ 0 h 2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1"/>
                  <a:gd name="T127" fmla="*/ 0 h 205"/>
                  <a:gd name="T128" fmla="*/ 241 w 241"/>
                  <a:gd name="T129" fmla="*/ 205 h 2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1" h="205">
                    <a:moveTo>
                      <a:pt x="204" y="177"/>
                    </a:moveTo>
                    <a:lnTo>
                      <a:pt x="205" y="161"/>
                    </a:lnTo>
                    <a:lnTo>
                      <a:pt x="208" y="145"/>
                    </a:lnTo>
                    <a:lnTo>
                      <a:pt x="212" y="130"/>
                    </a:lnTo>
                    <a:lnTo>
                      <a:pt x="217" y="114"/>
                    </a:lnTo>
                    <a:lnTo>
                      <a:pt x="221" y="100"/>
                    </a:lnTo>
                    <a:lnTo>
                      <a:pt x="227" y="88"/>
                    </a:lnTo>
                    <a:lnTo>
                      <a:pt x="234" y="77"/>
                    </a:lnTo>
                    <a:lnTo>
                      <a:pt x="241" y="69"/>
                    </a:lnTo>
                    <a:lnTo>
                      <a:pt x="229" y="63"/>
                    </a:lnTo>
                    <a:lnTo>
                      <a:pt x="219" y="58"/>
                    </a:lnTo>
                    <a:lnTo>
                      <a:pt x="211" y="53"/>
                    </a:lnTo>
                    <a:lnTo>
                      <a:pt x="204" y="49"/>
                    </a:lnTo>
                    <a:lnTo>
                      <a:pt x="198" y="46"/>
                    </a:lnTo>
                    <a:lnTo>
                      <a:pt x="191" y="42"/>
                    </a:lnTo>
                    <a:lnTo>
                      <a:pt x="182" y="41"/>
                    </a:lnTo>
                    <a:lnTo>
                      <a:pt x="175" y="39"/>
                    </a:lnTo>
                    <a:lnTo>
                      <a:pt x="168" y="39"/>
                    </a:lnTo>
                    <a:lnTo>
                      <a:pt x="160" y="37"/>
                    </a:lnTo>
                    <a:lnTo>
                      <a:pt x="152" y="34"/>
                    </a:lnTo>
                    <a:lnTo>
                      <a:pt x="145" y="30"/>
                    </a:lnTo>
                    <a:lnTo>
                      <a:pt x="138" y="27"/>
                    </a:lnTo>
                    <a:lnTo>
                      <a:pt x="130" y="23"/>
                    </a:lnTo>
                    <a:lnTo>
                      <a:pt x="122" y="20"/>
                    </a:lnTo>
                    <a:lnTo>
                      <a:pt x="117" y="18"/>
                    </a:lnTo>
                    <a:lnTo>
                      <a:pt x="112" y="16"/>
                    </a:lnTo>
                    <a:lnTo>
                      <a:pt x="107" y="14"/>
                    </a:lnTo>
                    <a:lnTo>
                      <a:pt x="101" y="14"/>
                    </a:lnTo>
                    <a:lnTo>
                      <a:pt x="97" y="16"/>
                    </a:lnTo>
                    <a:lnTo>
                      <a:pt x="92" y="18"/>
                    </a:lnTo>
                    <a:lnTo>
                      <a:pt x="87" y="18"/>
                    </a:lnTo>
                    <a:lnTo>
                      <a:pt x="81" y="18"/>
                    </a:lnTo>
                    <a:lnTo>
                      <a:pt x="74" y="18"/>
                    </a:lnTo>
                    <a:lnTo>
                      <a:pt x="65" y="18"/>
                    </a:lnTo>
                    <a:lnTo>
                      <a:pt x="57" y="16"/>
                    </a:lnTo>
                    <a:lnTo>
                      <a:pt x="48" y="14"/>
                    </a:lnTo>
                    <a:lnTo>
                      <a:pt x="40" y="11"/>
                    </a:lnTo>
                    <a:lnTo>
                      <a:pt x="34" y="9"/>
                    </a:lnTo>
                    <a:lnTo>
                      <a:pt x="30" y="6"/>
                    </a:lnTo>
                    <a:lnTo>
                      <a:pt x="24" y="4"/>
                    </a:lnTo>
                    <a:lnTo>
                      <a:pt x="20" y="0"/>
                    </a:lnTo>
                    <a:lnTo>
                      <a:pt x="14" y="7"/>
                    </a:lnTo>
                    <a:lnTo>
                      <a:pt x="12" y="25"/>
                    </a:lnTo>
                    <a:lnTo>
                      <a:pt x="14" y="42"/>
                    </a:lnTo>
                    <a:lnTo>
                      <a:pt x="21" y="53"/>
                    </a:lnTo>
                    <a:lnTo>
                      <a:pt x="12" y="53"/>
                    </a:lnTo>
                    <a:lnTo>
                      <a:pt x="5" y="60"/>
                    </a:lnTo>
                    <a:lnTo>
                      <a:pt x="1" y="74"/>
                    </a:lnTo>
                    <a:lnTo>
                      <a:pt x="0" y="98"/>
                    </a:lnTo>
                    <a:lnTo>
                      <a:pt x="0" y="102"/>
                    </a:lnTo>
                    <a:lnTo>
                      <a:pt x="1" y="105"/>
                    </a:lnTo>
                    <a:lnTo>
                      <a:pt x="4" y="110"/>
                    </a:lnTo>
                    <a:lnTo>
                      <a:pt x="7" y="116"/>
                    </a:lnTo>
                    <a:lnTo>
                      <a:pt x="11" y="119"/>
                    </a:lnTo>
                    <a:lnTo>
                      <a:pt x="15" y="123"/>
                    </a:lnTo>
                    <a:lnTo>
                      <a:pt x="21" y="124"/>
                    </a:lnTo>
                    <a:lnTo>
                      <a:pt x="27" y="126"/>
                    </a:lnTo>
                    <a:lnTo>
                      <a:pt x="27" y="128"/>
                    </a:lnTo>
                    <a:lnTo>
                      <a:pt x="27" y="131"/>
                    </a:lnTo>
                    <a:lnTo>
                      <a:pt x="27" y="133"/>
                    </a:lnTo>
                    <a:lnTo>
                      <a:pt x="28" y="137"/>
                    </a:lnTo>
                    <a:lnTo>
                      <a:pt x="34" y="149"/>
                    </a:lnTo>
                    <a:lnTo>
                      <a:pt x="41" y="158"/>
                    </a:lnTo>
                    <a:lnTo>
                      <a:pt x="52" y="165"/>
                    </a:lnTo>
                    <a:lnTo>
                      <a:pt x="67" y="166"/>
                    </a:lnTo>
                    <a:lnTo>
                      <a:pt x="68" y="172"/>
                    </a:lnTo>
                    <a:lnTo>
                      <a:pt x="70" y="177"/>
                    </a:lnTo>
                    <a:lnTo>
                      <a:pt x="72" y="182"/>
                    </a:lnTo>
                    <a:lnTo>
                      <a:pt x="77" y="186"/>
                    </a:lnTo>
                    <a:lnTo>
                      <a:pt x="84" y="189"/>
                    </a:lnTo>
                    <a:lnTo>
                      <a:pt x="91" y="193"/>
                    </a:lnTo>
                    <a:lnTo>
                      <a:pt x="100" y="193"/>
                    </a:lnTo>
                    <a:lnTo>
                      <a:pt x="105" y="193"/>
                    </a:lnTo>
                    <a:lnTo>
                      <a:pt x="110" y="201"/>
                    </a:lnTo>
                    <a:lnTo>
                      <a:pt x="118" y="205"/>
                    </a:lnTo>
                    <a:lnTo>
                      <a:pt x="130" y="203"/>
                    </a:lnTo>
                    <a:lnTo>
                      <a:pt x="145" y="194"/>
                    </a:lnTo>
                    <a:lnTo>
                      <a:pt x="152" y="194"/>
                    </a:lnTo>
                    <a:lnTo>
                      <a:pt x="161" y="193"/>
                    </a:lnTo>
                    <a:lnTo>
                      <a:pt x="170" y="193"/>
                    </a:lnTo>
                    <a:lnTo>
                      <a:pt x="178" y="191"/>
                    </a:lnTo>
                    <a:lnTo>
                      <a:pt x="185" y="189"/>
                    </a:lnTo>
                    <a:lnTo>
                      <a:pt x="192" y="186"/>
                    </a:lnTo>
                    <a:lnTo>
                      <a:pt x="200" y="182"/>
                    </a:lnTo>
                    <a:lnTo>
                      <a:pt x="204" y="17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20" name="Freeform 27"/>
              <p:cNvSpPr>
                <a:spLocks/>
              </p:cNvSpPr>
              <p:nvPr/>
            </p:nvSpPr>
            <p:spPr bwMode="auto">
              <a:xfrm>
                <a:off x="5950" y="4487"/>
                <a:ext cx="238" cy="85"/>
              </a:xfrm>
              <a:custGeom>
                <a:avLst/>
                <a:gdLst>
                  <a:gd name="T0" fmla="*/ 1 w 475"/>
                  <a:gd name="T1" fmla="*/ 0 h 172"/>
                  <a:gd name="T2" fmla="*/ 1 w 475"/>
                  <a:gd name="T3" fmla="*/ 0 h 172"/>
                  <a:gd name="T4" fmla="*/ 1 w 475"/>
                  <a:gd name="T5" fmla="*/ 0 h 172"/>
                  <a:gd name="T6" fmla="*/ 1 w 475"/>
                  <a:gd name="T7" fmla="*/ 0 h 172"/>
                  <a:gd name="T8" fmla="*/ 1 w 475"/>
                  <a:gd name="T9" fmla="*/ 0 h 172"/>
                  <a:gd name="T10" fmla="*/ 1 w 475"/>
                  <a:gd name="T11" fmla="*/ 0 h 172"/>
                  <a:gd name="T12" fmla="*/ 1 w 475"/>
                  <a:gd name="T13" fmla="*/ 0 h 172"/>
                  <a:gd name="T14" fmla="*/ 1 w 475"/>
                  <a:gd name="T15" fmla="*/ 0 h 172"/>
                  <a:gd name="T16" fmla="*/ 1 w 475"/>
                  <a:gd name="T17" fmla="*/ 0 h 172"/>
                  <a:gd name="T18" fmla="*/ 1 w 475"/>
                  <a:gd name="T19" fmla="*/ 0 h 172"/>
                  <a:gd name="T20" fmla="*/ 1 w 475"/>
                  <a:gd name="T21" fmla="*/ 0 h 172"/>
                  <a:gd name="T22" fmla="*/ 1 w 475"/>
                  <a:gd name="T23" fmla="*/ 0 h 172"/>
                  <a:gd name="T24" fmla="*/ 1 w 475"/>
                  <a:gd name="T25" fmla="*/ 0 h 172"/>
                  <a:gd name="T26" fmla="*/ 1 w 475"/>
                  <a:gd name="T27" fmla="*/ 0 h 172"/>
                  <a:gd name="T28" fmla="*/ 1 w 475"/>
                  <a:gd name="T29" fmla="*/ 0 h 172"/>
                  <a:gd name="T30" fmla="*/ 1 w 475"/>
                  <a:gd name="T31" fmla="*/ 0 h 172"/>
                  <a:gd name="T32" fmla="*/ 1 w 475"/>
                  <a:gd name="T33" fmla="*/ 0 h 172"/>
                  <a:gd name="T34" fmla="*/ 1 w 475"/>
                  <a:gd name="T35" fmla="*/ 0 h 172"/>
                  <a:gd name="T36" fmla="*/ 1 w 475"/>
                  <a:gd name="T37" fmla="*/ 0 h 172"/>
                  <a:gd name="T38" fmla="*/ 1 w 475"/>
                  <a:gd name="T39" fmla="*/ 0 h 172"/>
                  <a:gd name="T40" fmla="*/ 1 w 475"/>
                  <a:gd name="T41" fmla="*/ 0 h 172"/>
                  <a:gd name="T42" fmla="*/ 1 w 475"/>
                  <a:gd name="T43" fmla="*/ 0 h 172"/>
                  <a:gd name="T44" fmla="*/ 1 w 475"/>
                  <a:gd name="T45" fmla="*/ 0 h 172"/>
                  <a:gd name="T46" fmla="*/ 1 w 475"/>
                  <a:gd name="T47" fmla="*/ 0 h 172"/>
                  <a:gd name="T48" fmla="*/ 1 w 475"/>
                  <a:gd name="T49" fmla="*/ 0 h 172"/>
                  <a:gd name="T50" fmla="*/ 1 w 475"/>
                  <a:gd name="T51" fmla="*/ 0 h 172"/>
                  <a:gd name="T52" fmla="*/ 1 w 475"/>
                  <a:gd name="T53" fmla="*/ 0 h 172"/>
                  <a:gd name="T54" fmla="*/ 1 w 475"/>
                  <a:gd name="T55" fmla="*/ 0 h 172"/>
                  <a:gd name="T56" fmla="*/ 1 w 475"/>
                  <a:gd name="T57" fmla="*/ 0 h 172"/>
                  <a:gd name="T58" fmla="*/ 1 w 475"/>
                  <a:gd name="T59" fmla="*/ 0 h 172"/>
                  <a:gd name="T60" fmla="*/ 1 w 475"/>
                  <a:gd name="T61" fmla="*/ 0 h 172"/>
                  <a:gd name="T62" fmla="*/ 1 w 475"/>
                  <a:gd name="T63" fmla="*/ 0 h 172"/>
                  <a:gd name="T64" fmla="*/ 1 w 475"/>
                  <a:gd name="T65" fmla="*/ 0 h 172"/>
                  <a:gd name="T66" fmla="*/ 1 w 475"/>
                  <a:gd name="T67" fmla="*/ 0 h 172"/>
                  <a:gd name="T68" fmla="*/ 1 w 475"/>
                  <a:gd name="T69" fmla="*/ 0 h 172"/>
                  <a:gd name="T70" fmla="*/ 1 w 475"/>
                  <a:gd name="T71" fmla="*/ 0 h 172"/>
                  <a:gd name="T72" fmla="*/ 1 w 475"/>
                  <a:gd name="T73" fmla="*/ 0 h 172"/>
                  <a:gd name="T74" fmla="*/ 1 w 475"/>
                  <a:gd name="T75" fmla="*/ 0 h 172"/>
                  <a:gd name="T76" fmla="*/ 1 w 475"/>
                  <a:gd name="T77" fmla="*/ 0 h 172"/>
                  <a:gd name="T78" fmla="*/ 1 w 475"/>
                  <a:gd name="T79" fmla="*/ 0 h 172"/>
                  <a:gd name="T80" fmla="*/ 1 w 475"/>
                  <a:gd name="T81" fmla="*/ 0 h 172"/>
                  <a:gd name="T82" fmla="*/ 1 w 475"/>
                  <a:gd name="T83" fmla="*/ 0 h 172"/>
                  <a:gd name="T84" fmla="*/ 1 w 475"/>
                  <a:gd name="T85" fmla="*/ 0 h 172"/>
                  <a:gd name="T86" fmla="*/ 1 w 475"/>
                  <a:gd name="T87" fmla="*/ 0 h 172"/>
                  <a:gd name="T88" fmla="*/ 1 w 475"/>
                  <a:gd name="T89" fmla="*/ 0 h 172"/>
                  <a:gd name="T90" fmla="*/ 1 w 475"/>
                  <a:gd name="T91" fmla="*/ 0 h 172"/>
                  <a:gd name="T92" fmla="*/ 1 w 475"/>
                  <a:gd name="T93" fmla="*/ 0 h 172"/>
                  <a:gd name="T94" fmla="*/ 1 w 475"/>
                  <a:gd name="T95" fmla="*/ 0 h 172"/>
                  <a:gd name="T96" fmla="*/ 1 w 475"/>
                  <a:gd name="T97" fmla="*/ 0 h 172"/>
                  <a:gd name="T98" fmla="*/ 1 w 475"/>
                  <a:gd name="T99" fmla="*/ 0 h 172"/>
                  <a:gd name="T100" fmla="*/ 1 w 475"/>
                  <a:gd name="T101" fmla="*/ 0 h 172"/>
                  <a:gd name="T102" fmla="*/ 1 w 475"/>
                  <a:gd name="T103" fmla="*/ 0 h 172"/>
                  <a:gd name="T104" fmla="*/ 1 w 475"/>
                  <a:gd name="T105" fmla="*/ 0 h 172"/>
                  <a:gd name="T106" fmla="*/ 1 w 475"/>
                  <a:gd name="T107" fmla="*/ 0 h 172"/>
                  <a:gd name="T108" fmla="*/ 0 w 475"/>
                  <a:gd name="T109" fmla="*/ 0 h 172"/>
                  <a:gd name="T110" fmla="*/ 1 w 475"/>
                  <a:gd name="T111" fmla="*/ 0 h 172"/>
                  <a:gd name="T112" fmla="*/ 1 w 475"/>
                  <a:gd name="T113" fmla="*/ 0 h 1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5"/>
                  <a:gd name="T172" fmla="*/ 0 h 172"/>
                  <a:gd name="T173" fmla="*/ 475 w 475"/>
                  <a:gd name="T174" fmla="*/ 172 h 1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5" h="172">
                    <a:moveTo>
                      <a:pt x="15" y="0"/>
                    </a:moveTo>
                    <a:lnTo>
                      <a:pt x="22" y="2"/>
                    </a:lnTo>
                    <a:lnTo>
                      <a:pt x="35" y="6"/>
                    </a:lnTo>
                    <a:lnTo>
                      <a:pt x="54" y="11"/>
                    </a:lnTo>
                    <a:lnTo>
                      <a:pt x="77" y="18"/>
                    </a:lnTo>
                    <a:lnTo>
                      <a:pt x="102" y="27"/>
                    </a:lnTo>
                    <a:lnTo>
                      <a:pt x="132" y="35"/>
                    </a:lnTo>
                    <a:lnTo>
                      <a:pt x="162" y="44"/>
                    </a:lnTo>
                    <a:lnTo>
                      <a:pt x="195" y="53"/>
                    </a:lnTo>
                    <a:lnTo>
                      <a:pt x="227" y="63"/>
                    </a:lnTo>
                    <a:lnTo>
                      <a:pt x="257" y="72"/>
                    </a:lnTo>
                    <a:lnTo>
                      <a:pt x="285" y="81"/>
                    </a:lnTo>
                    <a:lnTo>
                      <a:pt x="312" y="88"/>
                    </a:lnTo>
                    <a:lnTo>
                      <a:pt x="334" y="95"/>
                    </a:lnTo>
                    <a:lnTo>
                      <a:pt x="352" y="100"/>
                    </a:lnTo>
                    <a:lnTo>
                      <a:pt x="365" y="104"/>
                    </a:lnTo>
                    <a:lnTo>
                      <a:pt x="371" y="105"/>
                    </a:lnTo>
                    <a:lnTo>
                      <a:pt x="379" y="105"/>
                    </a:lnTo>
                    <a:lnTo>
                      <a:pt x="389" y="105"/>
                    </a:lnTo>
                    <a:lnTo>
                      <a:pt x="397" y="105"/>
                    </a:lnTo>
                    <a:lnTo>
                      <a:pt x="402" y="105"/>
                    </a:lnTo>
                    <a:lnTo>
                      <a:pt x="409" y="112"/>
                    </a:lnTo>
                    <a:lnTo>
                      <a:pt x="418" y="123"/>
                    </a:lnTo>
                    <a:lnTo>
                      <a:pt x="427" y="131"/>
                    </a:lnTo>
                    <a:lnTo>
                      <a:pt x="435" y="137"/>
                    </a:lnTo>
                    <a:lnTo>
                      <a:pt x="439" y="137"/>
                    </a:lnTo>
                    <a:lnTo>
                      <a:pt x="447" y="138"/>
                    </a:lnTo>
                    <a:lnTo>
                      <a:pt x="452" y="138"/>
                    </a:lnTo>
                    <a:lnTo>
                      <a:pt x="459" y="138"/>
                    </a:lnTo>
                    <a:lnTo>
                      <a:pt x="467" y="140"/>
                    </a:lnTo>
                    <a:lnTo>
                      <a:pt x="471" y="144"/>
                    </a:lnTo>
                    <a:lnTo>
                      <a:pt x="475" y="149"/>
                    </a:lnTo>
                    <a:lnTo>
                      <a:pt x="475" y="156"/>
                    </a:lnTo>
                    <a:lnTo>
                      <a:pt x="469" y="170"/>
                    </a:lnTo>
                    <a:lnTo>
                      <a:pt x="459" y="172"/>
                    </a:lnTo>
                    <a:lnTo>
                      <a:pt x="448" y="166"/>
                    </a:lnTo>
                    <a:lnTo>
                      <a:pt x="434" y="161"/>
                    </a:lnTo>
                    <a:lnTo>
                      <a:pt x="427" y="159"/>
                    </a:lnTo>
                    <a:lnTo>
                      <a:pt x="411" y="154"/>
                    </a:lnTo>
                    <a:lnTo>
                      <a:pt x="389" y="147"/>
                    </a:lnTo>
                    <a:lnTo>
                      <a:pt x="362" y="138"/>
                    </a:lnTo>
                    <a:lnTo>
                      <a:pt x="331" y="128"/>
                    </a:lnTo>
                    <a:lnTo>
                      <a:pt x="295" y="116"/>
                    </a:lnTo>
                    <a:lnTo>
                      <a:pt x="259" y="104"/>
                    </a:lnTo>
                    <a:lnTo>
                      <a:pt x="221" y="91"/>
                    </a:lnTo>
                    <a:lnTo>
                      <a:pt x="184" y="79"/>
                    </a:lnTo>
                    <a:lnTo>
                      <a:pt x="147" y="67"/>
                    </a:lnTo>
                    <a:lnTo>
                      <a:pt x="112" y="55"/>
                    </a:lnTo>
                    <a:lnTo>
                      <a:pt x="82" y="44"/>
                    </a:lnTo>
                    <a:lnTo>
                      <a:pt x="55" y="35"/>
                    </a:lnTo>
                    <a:lnTo>
                      <a:pt x="34" y="28"/>
                    </a:lnTo>
                    <a:lnTo>
                      <a:pt x="20" y="23"/>
                    </a:lnTo>
                    <a:lnTo>
                      <a:pt x="12" y="21"/>
                    </a:lnTo>
                    <a:lnTo>
                      <a:pt x="2" y="16"/>
                    </a:lnTo>
                    <a:lnTo>
                      <a:pt x="0" y="7"/>
                    </a:lnTo>
                    <a:lnTo>
                      <a:pt x="2" y="2"/>
                    </a:lnTo>
                    <a:lnTo>
                      <a:pt x="1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21" name="Freeform 28"/>
              <p:cNvSpPr>
                <a:spLocks/>
              </p:cNvSpPr>
              <p:nvPr/>
            </p:nvSpPr>
            <p:spPr bwMode="auto">
              <a:xfrm>
                <a:off x="5953" y="4488"/>
                <a:ext cx="231" cy="79"/>
              </a:xfrm>
              <a:custGeom>
                <a:avLst/>
                <a:gdLst>
                  <a:gd name="T0" fmla="*/ 1 w 461"/>
                  <a:gd name="T1" fmla="*/ 1 h 157"/>
                  <a:gd name="T2" fmla="*/ 1 w 461"/>
                  <a:gd name="T3" fmla="*/ 1 h 157"/>
                  <a:gd name="T4" fmla="*/ 0 w 461"/>
                  <a:gd name="T5" fmla="*/ 1 h 157"/>
                  <a:gd name="T6" fmla="*/ 1 w 461"/>
                  <a:gd name="T7" fmla="*/ 0 h 157"/>
                  <a:gd name="T8" fmla="*/ 1 w 461"/>
                  <a:gd name="T9" fmla="*/ 1 h 157"/>
                  <a:gd name="T10" fmla="*/ 1 w 461"/>
                  <a:gd name="T11" fmla="*/ 1 h 157"/>
                  <a:gd name="T12" fmla="*/ 1 w 461"/>
                  <a:gd name="T13" fmla="*/ 1 h 157"/>
                  <a:gd name="T14" fmla="*/ 1 w 461"/>
                  <a:gd name="T15" fmla="*/ 1 h 157"/>
                  <a:gd name="T16" fmla="*/ 1 w 461"/>
                  <a:gd name="T17" fmla="*/ 1 h 157"/>
                  <a:gd name="T18" fmla="*/ 1 w 461"/>
                  <a:gd name="T19" fmla="*/ 1 h 157"/>
                  <a:gd name="T20" fmla="*/ 1 w 461"/>
                  <a:gd name="T21" fmla="*/ 1 h 157"/>
                  <a:gd name="T22" fmla="*/ 1 w 461"/>
                  <a:gd name="T23" fmla="*/ 1 h 157"/>
                  <a:gd name="T24" fmla="*/ 1 w 461"/>
                  <a:gd name="T25" fmla="*/ 1 h 157"/>
                  <a:gd name="T26" fmla="*/ 1 w 461"/>
                  <a:gd name="T27" fmla="*/ 1 h 157"/>
                  <a:gd name="T28" fmla="*/ 1 w 461"/>
                  <a:gd name="T29" fmla="*/ 1 h 157"/>
                  <a:gd name="T30" fmla="*/ 1 w 461"/>
                  <a:gd name="T31" fmla="*/ 1 h 157"/>
                  <a:gd name="T32" fmla="*/ 1 w 461"/>
                  <a:gd name="T33" fmla="*/ 1 h 157"/>
                  <a:gd name="T34" fmla="*/ 1 w 461"/>
                  <a:gd name="T35" fmla="*/ 1 h 157"/>
                  <a:gd name="T36" fmla="*/ 1 w 461"/>
                  <a:gd name="T37" fmla="*/ 1 h 157"/>
                  <a:gd name="T38" fmla="*/ 1 w 461"/>
                  <a:gd name="T39" fmla="*/ 1 h 157"/>
                  <a:gd name="T40" fmla="*/ 1 w 461"/>
                  <a:gd name="T41" fmla="*/ 1 h 157"/>
                  <a:gd name="T42" fmla="*/ 1 w 461"/>
                  <a:gd name="T43" fmla="*/ 1 h 157"/>
                  <a:gd name="T44" fmla="*/ 1 w 461"/>
                  <a:gd name="T45" fmla="*/ 1 h 157"/>
                  <a:gd name="T46" fmla="*/ 1 w 461"/>
                  <a:gd name="T47" fmla="*/ 1 h 157"/>
                  <a:gd name="T48" fmla="*/ 1 w 461"/>
                  <a:gd name="T49" fmla="*/ 1 h 157"/>
                  <a:gd name="T50" fmla="*/ 1 w 461"/>
                  <a:gd name="T51" fmla="*/ 1 h 157"/>
                  <a:gd name="T52" fmla="*/ 1 w 461"/>
                  <a:gd name="T53" fmla="*/ 1 h 157"/>
                  <a:gd name="T54" fmla="*/ 1 w 461"/>
                  <a:gd name="T55" fmla="*/ 1 h 157"/>
                  <a:gd name="T56" fmla="*/ 1 w 461"/>
                  <a:gd name="T57" fmla="*/ 1 h 157"/>
                  <a:gd name="T58" fmla="*/ 1 w 461"/>
                  <a:gd name="T59" fmla="*/ 1 h 157"/>
                  <a:gd name="T60" fmla="*/ 1 w 461"/>
                  <a:gd name="T61" fmla="*/ 1 h 157"/>
                  <a:gd name="T62" fmla="*/ 1 w 461"/>
                  <a:gd name="T63" fmla="*/ 1 h 157"/>
                  <a:gd name="T64" fmla="*/ 1 w 461"/>
                  <a:gd name="T65" fmla="*/ 1 h 157"/>
                  <a:gd name="T66" fmla="*/ 1 w 461"/>
                  <a:gd name="T67" fmla="*/ 1 h 157"/>
                  <a:gd name="T68" fmla="*/ 1 w 461"/>
                  <a:gd name="T69" fmla="*/ 1 h 157"/>
                  <a:gd name="T70" fmla="*/ 1 w 461"/>
                  <a:gd name="T71" fmla="*/ 1 h 157"/>
                  <a:gd name="T72" fmla="*/ 1 w 461"/>
                  <a:gd name="T73" fmla="*/ 1 h 157"/>
                  <a:gd name="T74" fmla="*/ 1 w 461"/>
                  <a:gd name="T75" fmla="*/ 1 h 157"/>
                  <a:gd name="T76" fmla="*/ 1 w 461"/>
                  <a:gd name="T77" fmla="*/ 1 h 157"/>
                  <a:gd name="T78" fmla="*/ 1 w 461"/>
                  <a:gd name="T79" fmla="*/ 1 h 157"/>
                  <a:gd name="T80" fmla="*/ 1 w 461"/>
                  <a:gd name="T81" fmla="*/ 1 h 157"/>
                  <a:gd name="T82" fmla="*/ 1 w 461"/>
                  <a:gd name="T83" fmla="*/ 1 h 157"/>
                  <a:gd name="T84" fmla="*/ 1 w 461"/>
                  <a:gd name="T85" fmla="*/ 1 h 157"/>
                  <a:gd name="T86" fmla="*/ 1 w 461"/>
                  <a:gd name="T87" fmla="*/ 1 h 157"/>
                  <a:gd name="T88" fmla="*/ 1 w 461"/>
                  <a:gd name="T89" fmla="*/ 1 h 157"/>
                  <a:gd name="T90" fmla="*/ 1 w 461"/>
                  <a:gd name="T91" fmla="*/ 1 h 157"/>
                  <a:gd name="T92" fmla="*/ 1 w 461"/>
                  <a:gd name="T93" fmla="*/ 1 h 157"/>
                  <a:gd name="T94" fmla="*/ 1 w 461"/>
                  <a:gd name="T95" fmla="*/ 1 h 157"/>
                  <a:gd name="T96" fmla="*/ 1 w 461"/>
                  <a:gd name="T97" fmla="*/ 1 h 157"/>
                  <a:gd name="T98" fmla="*/ 1 w 461"/>
                  <a:gd name="T99" fmla="*/ 1 h 157"/>
                  <a:gd name="T100" fmla="*/ 1 w 461"/>
                  <a:gd name="T101" fmla="*/ 1 h 157"/>
                  <a:gd name="T102" fmla="*/ 1 w 461"/>
                  <a:gd name="T103" fmla="*/ 1 h 157"/>
                  <a:gd name="T104" fmla="*/ 1 w 461"/>
                  <a:gd name="T105" fmla="*/ 1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1"/>
                  <a:gd name="T160" fmla="*/ 0 h 157"/>
                  <a:gd name="T161" fmla="*/ 461 w 461"/>
                  <a:gd name="T162" fmla="*/ 157 h 1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1" h="157">
                    <a:moveTo>
                      <a:pt x="14" y="17"/>
                    </a:moveTo>
                    <a:lnTo>
                      <a:pt x="4" y="12"/>
                    </a:lnTo>
                    <a:lnTo>
                      <a:pt x="0" y="5"/>
                    </a:lnTo>
                    <a:lnTo>
                      <a:pt x="3" y="0"/>
                    </a:lnTo>
                    <a:lnTo>
                      <a:pt x="14" y="2"/>
                    </a:lnTo>
                    <a:lnTo>
                      <a:pt x="25" y="5"/>
                    </a:lnTo>
                    <a:lnTo>
                      <a:pt x="41" y="10"/>
                    </a:lnTo>
                    <a:lnTo>
                      <a:pt x="61" y="17"/>
                    </a:lnTo>
                    <a:lnTo>
                      <a:pt x="85" y="24"/>
                    </a:lnTo>
                    <a:lnTo>
                      <a:pt x="111" y="33"/>
                    </a:lnTo>
                    <a:lnTo>
                      <a:pt x="140" y="42"/>
                    </a:lnTo>
                    <a:lnTo>
                      <a:pt x="170" y="51"/>
                    </a:lnTo>
                    <a:lnTo>
                      <a:pt x="201" y="59"/>
                    </a:lnTo>
                    <a:lnTo>
                      <a:pt x="230" y="68"/>
                    </a:lnTo>
                    <a:lnTo>
                      <a:pt x="260" y="77"/>
                    </a:lnTo>
                    <a:lnTo>
                      <a:pt x="287" y="86"/>
                    </a:lnTo>
                    <a:lnTo>
                      <a:pt x="311" y="93"/>
                    </a:lnTo>
                    <a:lnTo>
                      <a:pt x="331" y="98"/>
                    </a:lnTo>
                    <a:lnTo>
                      <a:pt x="348" y="103"/>
                    </a:lnTo>
                    <a:lnTo>
                      <a:pt x="360" y="106"/>
                    </a:lnTo>
                    <a:lnTo>
                      <a:pt x="365" y="108"/>
                    </a:lnTo>
                    <a:lnTo>
                      <a:pt x="374" y="110"/>
                    </a:lnTo>
                    <a:lnTo>
                      <a:pt x="382" y="110"/>
                    </a:lnTo>
                    <a:lnTo>
                      <a:pt x="388" y="110"/>
                    </a:lnTo>
                    <a:lnTo>
                      <a:pt x="392" y="110"/>
                    </a:lnTo>
                    <a:lnTo>
                      <a:pt x="398" y="115"/>
                    </a:lnTo>
                    <a:lnTo>
                      <a:pt x="407" y="122"/>
                    </a:lnTo>
                    <a:lnTo>
                      <a:pt x="415" y="131"/>
                    </a:lnTo>
                    <a:lnTo>
                      <a:pt x="421" y="136"/>
                    </a:lnTo>
                    <a:lnTo>
                      <a:pt x="431" y="138"/>
                    </a:lnTo>
                    <a:lnTo>
                      <a:pt x="440" y="140"/>
                    </a:lnTo>
                    <a:lnTo>
                      <a:pt x="448" y="140"/>
                    </a:lnTo>
                    <a:lnTo>
                      <a:pt x="454" y="141"/>
                    </a:lnTo>
                    <a:lnTo>
                      <a:pt x="458" y="145"/>
                    </a:lnTo>
                    <a:lnTo>
                      <a:pt x="461" y="152"/>
                    </a:lnTo>
                    <a:lnTo>
                      <a:pt x="458" y="157"/>
                    </a:lnTo>
                    <a:lnTo>
                      <a:pt x="451" y="157"/>
                    </a:lnTo>
                    <a:lnTo>
                      <a:pt x="444" y="155"/>
                    </a:lnTo>
                    <a:lnTo>
                      <a:pt x="428" y="150"/>
                    </a:lnTo>
                    <a:lnTo>
                      <a:pt x="407" y="143"/>
                    </a:lnTo>
                    <a:lnTo>
                      <a:pt x="380" y="134"/>
                    </a:lnTo>
                    <a:lnTo>
                      <a:pt x="347" y="124"/>
                    </a:lnTo>
                    <a:lnTo>
                      <a:pt x="311" y="113"/>
                    </a:lnTo>
                    <a:lnTo>
                      <a:pt x="272" y="101"/>
                    </a:lnTo>
                    <a:lnTo>
                      <a:pt x="234" y="87"/>
                    </a:lnTo>
                    <a:lnTo>
                      <a:pt x="194" y="75"/>
                    </a:lnTo>
                    <a:lnTo>
                      <a:pt x="155" y="63"/>
                    </a:lnTo>
                    <a:lnTo>
                      <a:pt x="120" y="51"/>
                    </a:lnTo>
                    <a:lnTo>
                      <a:pt x="87" y="40"/>
                    </a:lnTo>
                    <a:lnTo>
                      <a:pt x="60" y="31"/>
                    </a:lnTo>
                    <a:lnTo>
                      <a:pt x="37" y="24"/>
                    </a:lnTo>
                    <a:lnTo>
                      <a:pt x="21" y="19"/>
                    </a:lnTo>
                    <a:lnTo>
                      <a:pt x="14" y="1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22" name="Freeform 29"/>
              <p:cNvSpPr>
                <a:spLocks/>
              </p:cNvSpPr>
              <p:nvPr/>
            </p:nvSpPr>
            <p:spPr bwMode="auto">
              <a:xfrm>
                <a:off x="6395" y="5757"/>
                <a:ext cx="207" cy="74"/>
              </a:xfrm>
              <a:custGeom>
                <a:avLst/>
                <a:gdLst>
                  <a:gd name="T0" fmla="*/ 0 w 416"/>
                  <a:gd name="T1" fmla="*/ 1 h 147"/>
                  <a:gd name="T2" fmla="*/ 0 w 416"/>
                  <a:gd name="T3" fmla="*/ 1 h 147"/>
                  <a:gd name="T4" fmla="*/ 0 w 416"/>
                  <a:gd name="T5" fmla="*/ 1 h 147"/>
                  <a:gd name="T6" fmla="*/ 0 w 416"/>
                  <a:gd name="T7" fmla="*/ 1 h 147"/>
                  <a:gd name="T8" fmla="*/ 0 w 416"/>
                  <a:gd name="T9" fmla="*/ 1 h 147"/>
                  <a:gd name="T10" fmla="*/ 0 w 416"/>
                  <a:gd name="T11" fmla="*/ 1 h 147"/>
                  <a:gd name="T12" fmla="*/ 0 w 416"/>
                  <a:gd name="T13" fmla="*/ 1 h 147"/>
                  <a:gd name="T14" fmla="*/ 0 w 416"/>
                  <a:gd name="T15" fmla="*/ 1 h 147"/>
                  <a:gd name="T16" fmla="*/ 0 w 416"/>
                  <a:gd name="T17" fmla="*/ 1 h 147"/>
                  <a:gd name="T18" fmla="*/ 0 w 416"/>
                  <a:gd name="T19" fmla="*/ 1 h 147"/>
                  <a:gd name="T20" fmla="*/ 0 w 416"/>
                  <a:gd name="T21" fmla="*/ 1 h 147"/>
                  <a:gd name="T22" fmla="*/ 0 w 416"/>
                  <a:gd name="T23" fmla="*/ 1 h 147"/>
                  <a:gd name="T24" fmla="*/ 0 w 416"/>
                  <a:gd name="T25" fmla="*/ 1 h 147"/>
                  <a:gd name="T26" fmla="*/ 0 w 416"/>
                  <a:gd name="T27" fmla="*/ 1 h 147"/>
                  <a:gd name="T28" fmla="*/ 0 w 416"/>
                  <a:gd name="T29" fmla="*/ 1 h 147"/>
                  <a:gd name="T30" fmla="*/ 0 w 416"/>
                  <a:gd name="T31" fmla="*/ 1 h 147"/>
                  <a:gd name="T32" fmla="*/ 0 w 416"/>
                  <a:gd name="T33" fmla="*/ 1 h 147"/>
                  <a:gd name="T34" fmla="*/ 0 w 416"/>
                  <a:gd name="T35" fmla="*/ 1 h 147"/>
                  <a:gd name="T36" fmla="*/ 0 w 416"/>
                  <a:gd name="T37" fmla="*/ 1 h 147"/>
                  <a:gd name="T38" fmla="*/ 0 w 416"/>
                  <a:gd name="T39" fmla="*/ 1 h 147"/>
                  <a:gd name="T40" fmla="*/ 0 w 416"/>
                  <a:gd name="T41" fmla="*/ 1 h 147"/>
                  <a:gd name="T42" fmla="*/ 0 w 416"/>
                  <a:gd name="T43" fmla="*/ 1 h 147"/>
                  <a:gd name="T44" fmla="*/ 0 w 416"/>
                  <a:gd name="T45" fmla="*/ 1 h 147"/>
                  <a:gd name="T46" fmla="*/ 0 w 416"/>
                  <a:gd name="T47" fmla="*/ 1 h 147"/>
                  <a:gd name="T48" fmla="*/ 0 w 416"/>
                  <a:gd name="T49" fmla="*/ 1 h 147"/>
                  <a:gd name="T50" fmla="*/ 0 w 416"/>
                  <a:gd name="T51" fmla="*/ 1 h 147"/>
                  <a:gd name="T52" fmla="*/ 0 w 416"/>
                  <a:gd name="T53" fmla="*/ 1 h 147"/>
                  <a:gd name="T54" fmla="*/ 0 w 416"/>
                  <a:gd name="T55" fmla="*/ 1 h 147"/>
                  <a:gd name="T56" fmla="*/ 0 w 416"/>
                  <a:gd name="T57" fmla="*/ 1 h 147"/>
                  <a:gd name="T58" fmla="*/ 0 w 416"/>
                  <a:gd name="T59" fmla="*/ 1 h 147"/>
                  <a:gd name="T60" fmla="*/ 0 w 416"/>
                  <a:gd name="T61" fmla="*/ 1 h 147"/>
                  <a:gd name="T62" fmla="*/ 0 w 416"/>
                  <a:gd name="T63" fmla="*/ 1 h 147"/>
                  <a:gd name="T64" fmla="*/ 0 w 416"/>
                  <a:gd name="T65" fmla="*/ 1 h 147"/>
                  <a:gd name="T66" fmla="*/ 0 w 416"/>
                  <a:gd name="T67" fmla="*/ 1 h 147"/>
                  <a:gd name="T68" fmla="*/ 0 w 416"/>
                  <a:gd name="T69" fmla="*/ 1 h 147"/>
                  <a:gd name="T70" fmla="*/ 0 w 416"/>
                  <a:gd name="T71" fmla="*/ 1 h 147"/>
                  <a:gd name="T72" fmla="*/ 0 w 416"/>
                  <a:gd name="T73" fmla="*/ 1 h 147"/>
                  <a:gd name="T74" fmla="*/ 0 w 416"/>
                  <a:gd name="T75" fmla="*/ 1 h 147"/>
                  <a:gd name="T76" fmla="*/ 0 w 416"/>
                  <a:gd name="T77" fmla="*/ 1 h 147"/>
                  <a:gd name="T78" fmla="*/ 0 w 416"/>
                  <a:gd name="T79" fmla="*/ 1 h 1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6"/>
                  <a:gd name="T121" fmla="*/ 0 h 147"/>
                  <a:gd name="T122" fmla="*/ 416 w 416"/>
                  <a:gd name="T123" fmla="*/ 147 h 1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6" h="147">
                    <a:moveTo>
                      <a:pt x="411" y="72"/>
                    </a:moveTo>
                    <a:lnTo>
                      <a:pt x="411" y="61"/>
                    </a:lnTo>
                    <a:lnTo>
                      <a:pt x="410" y="52"/>
                    </a:lnTo>
                    <a:lnTo>
                      <a:pt x="410" y="44"/>
                    </a:lnTo>
                    <a:lnTo>
                      <a:pt x="409" y="37"/>
                    </a:lnTo>
                    <a:lnTo>
                      <a:pt x="399" y="37"/>
                    </a:lnTo>
                    <a:lnTo>
                      <a:pt x="387" y="35"/>
                    </a:lnTo>
                    <a:lnTo>
                      <a:pt x="373" y="33"/>
                    </a:lnTo>
                    <a:lnTo>
                      <a:pt x="359" y="31"/>
                    </a:lnTo>
                    <a:lnTo>
                      <a:pt x="344" y="30"/>
                    </a:lnTo>
                    <a:lnTo>
                      <a:pt x="329" y="28"/>
                    </a:lnTo>
                    <a:lnTo>
                      <a:pt x="312" y="26"/>
                    </a:lnTo>
                    <a:lnTo>
                      <a:pt x="296" y="23"/>
                    </a:lnTo>
                    <a:lnTo>
                      <a:pt x="279" y="21"/>
                    </a:lnTo>
                    <a:lnTo>
                      <a:pt x="262" y="17"/>
                    </a:lnTo>
                    <a:lnTo>
                      <a:pt x="246" y="14"/>
                    </a:lnTo>
                    <a:lnTo>
                      <a:pt x="230" y="12"/>
                    </a:lnTo>
                    <a:lnTo>
                      <a:pt x="214" y="9"/>
                    </a:lnTo>
                    <a:lnTo>
                      <a:pt x="202" y="5"/>
                    </a:lnTo>
                    <a:lnTo>
                      <a:pt x="189" y="3"/>
                    </a:lnTo>
                    <a:lnTo>
                      <a:pt x="177" y="0"/>
                    </a:lnTo>
                    <a:lnTo>
                      <a:pt x="172" y="5"/>
                    </a:lnTo>
                    <a:lnTo>
                      <a:pt x="164" y="12"/>
                    </a:lnTo>
                    <a:lnTo>
                      <a:pt x="156" y="21"/>
                    </a:lnTo>
                    <a:lnTo>
                      <a:pt x="147" y="30"/>
                    </a:lnTo>
                    <a:lnTo>
                      <a:pt x="140" y="38"/>
                    </a:lnTo>
                    <a:lnTo>
                      <a:pt x="132" y="45"/>
                    </a:lnTo>
                    <a:lnTo>
                      <a:pt x="126" y="51"/>
                    </a:lnTo>
                    <a:lnTo>
                      <a:pt x="122" y="54"/>
                    </a:lnTo>
                    <a:lnTo>
                      <a:pt x="116" y="56"/>
                    </a:lnTo>
                    <a:lnTo>
                      <a:pt x="109" y="58"/>
                    </a:lnTo>
                    <a:lnTo>
                      <a:pt x="99" y="59"/>
                    </a:lnTo>
                    <a:lnTo>
                      <a:pt x="87" y="63"/>
                    </a:lnTo>
                    <a:lnTo>
                      <a:pt x="76" y="65"/>
                    </a:lnTo>
                    <a:lnTo>
                      <a:pt x="64" y="66"/>
                    </a:lnTo>
                    <a:lnTo>
                      <a:pt x="56" y="70"/>
                    </a:lnTo>
                    <a:lnTo>
                      <a:pt x="50" y="72"/>
                    </a:lnTo>
                    <a:lnTo>
                      <a:pt x="44" y="77"/>
                    </a:lnTo>
                    <a:lnTo>
                      <a:pt x="37" y="84"/>
                    </a:lnTo>
                    <a:lnTo>
                      <a:pt x="29" y="93"/>
                    </a:lnTo>
                    <a:lnTo>
                      <a:pt x="22" y="103"/>
                    </a:lnTo>
                    <a:lnTo>
                      <a:pt x="13" y="115"/>
                    </a:lnTo>
                    <a:lnTo>
                      <a:pt x="6" y="126"/>
                    </a:lnTo>
                    <a:lnTo>
                      <a:pt x="2" y="134"/>
                    </a:lnTo>
                    <a:lnTo>
                      <a:pt x="0" y="141"/>
                    </a:lnTo>
                    <a:lnTo>
                      <a:pt x="19" y="143"/>
                    </a:lnTo>
                    <a:lnTo>
                      <a:pt x="46" y="145"/>
                    </a:lnTo>
                    <a:lnTo>
                      <a:pt x="80" y="147"/>
                    </a:lnTo>
                    <a:lnTo>
                      <a:pt x="116" y="147"/>
                    </a:lnTo>
                    <a:lnTo>
                      <a:pt x="152" y="147"/>
                    </a:lnTo>
                    <a:lnTo>
                      <a:pt x="184" y="145"/>
                    </a:lnTo>
                    <a:lnTo>
                      <a:pt x="210" y="143"/>
                    </a:lnTo>
                    <a:lnTo>
                      <a:pt x="227" y="140"/>
                    </a:lnTo>
                    <a:lnTo>
                      <a:pt x="239" y="136"/>
                    </a:lnTo>
                    <a:lnTo>
                      <a:pt x="252" y="131"/>
                    </a:lnTo>
                    <a:lnTo>
                      <a:pt x="266" y="127"/>
                    </a:lnTo>
                    <a:lnTo>
                      <a:pt x="280" y="122"/>
                    </a:lnTo>
                    <a:lnTo>
                      <a:pt x="293" y="119"/>
                    </a:lnTo>
                    <a:lnTo>
                      <a:pt x="304" y="115"/>
                    </a:lnTo>
                    <a:lnTo>
                      <a:pt x="313" y="113"/>
                    </a:lnTo>
                    <a:lnTo>
                      <a:pt x="320" y="113"/>
                    </a:lnTo>
                    <a:lnTo>
                      <a:pt x="320" y="119"/>
                    </a:lnTo>
                    <a:lnTo>
                      <a:pt x="322" y="124"/>
                    </a:lnTo>
                    <a:lnTo>
                      <a:pt x="322" y="129"/>
                    </a:lnTo>
                    <a:lnTo>
                      <a:pt x="322" y="134"/>
                    </a:lnTo>
                    <a:lnTo>
                      <a:pt x="329" y="134"/>
                    </a:lnTo>
                    <a:lnTo>
                      <a:pt x="339" y="134"/>
                    </a:lnTo>
                    <a:lnTo>
                      <a:pt x="350" y="133"/>
                    </a:lnTo>
                    <a:lnTo>
                      <a:pt x="363" y="133"/>
                    </a:lnTo>
                    <a:lnTo>
                      <a:pt x="376" y="131"/>
                    </a:lnTo>
                    <a:lnTo>
                      <a:pt x="387" y="129"/>
                    </a:lnTo>
                    <a:lnTo>
                      <a:pt x="399" y="127"/>
                    </a:lnTo>
                    <a:lnTo>
                      <a:pt x="409" y="126"/>
                    </a:lnTo>
                    <a:lnTo>
                      <a:pt x="410" y="126"/>
                    </a:lnTo>
                    <a:lnTo>
                      <a:pt x="413" y="126"/>
                    </a:lnTo>
                    <a:lnTo>
                      <a:pt x="414" y="126"/>
                    </a:lnTo>
                    <a:lnTo>
                      <a:pt x="416" y="126"/>
                    </a:lnTo>
                    <a:lnTo>
                      <a:pt x="414" y="117"/>
                    </a:lnTo>
                    <a:lnTo>
                      <a:pt x="414" y="103"/>
                    </a:lnTo>
                    <a:lnTo>
                      <a:pt x="413" y="89"/>
                    </a:lnTo>
                    <a:lnTo>
                      <a:pt x="411" y="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23" name="Freeform 30"/>
              <p:cNvSpPr>
                <a:spLocks/>
              </p:cNvSpPr>
              <p:nvPr/>
            </p:nvSpPr>
            <p:spPr bwMode="auto">
              <a:xfrm>
                <a:off x="6599" y="5759"/>
                <a:ext cx="139" cy="76"/>
              </a:xfrm>
              <a:custGeom>
                <a:avLst/>
                <a:gdLst>
                  <a:gd name="T0" fmla="*/ 1 w 278"/>
                  <a:gd name="T1" fmla="*/ 1 h 152"/>
                  <a:gd name="T2" fmla="*/ 1 w 278"/>
                  <a:gd name="T3" fmla="*/ 1 h 152"/>
                  <a:gd name="T4" fmla="*/ 1 w 278"/>
                  <a:gd name="T5" fmla="*/ 1 h 152"/>
                  <a:gd name="T6" fmla="*/ 1 w 278"/>
                  <a:gd name="T7" fmla="*/ 1 h 152"/>
                  <a:gd name="T8" fmla="*/ 1 w 278"/>
                  <a:gd name="T9" fmla="*/ 1 h 152"/>
                  <a:gd name="T10" fmla="*/ 1 w 278"/>
                  <a:gd name="T11" fmla="*/ 1 h 152"/>
                  <a:gd name="T12" fmla="*/ 1 w 278"/>
                  <a:gd name="T13" fmla="*/ 1 h 152"/>
                  <a:gd name="T14" fmla="*/ 1 w 278"/>
                  <a:gd name="T15" fmla="*/ 1 h 152"/>
                  <a:gd name="T16" fmla="*/ 1 w 278"/>
                  <a:gd name="T17" fmla="*/ 1 h 152"/>
                  <a:gd name="T18" fmla="*/ 1 w 278"/>
                  <a:gd name="T19" fmla="*/ 1 h 152"/>
                  <a:gd name="T20" fmla="*/ 1 w 278"/>
                  <a:gd name="T21" fmla="*/ 1 h 152"/>
                  <a:gd name="T22" fmla="*/ 1 w 278"/>
                  <a:gd name="T23" fmla="*/ 1 h 152"/>
                  <a:gd name="T24" fmla="*/ 1 w 278"/>
                  <a:gd name="T25" fmla="*/ 1 h 152"/>
                  <a:gd name="T26" fmla="*/ 1 w 278"/>
                  <a:gd name="T27" fmla="*/ 1 h 152"/>
                  <a:gd name="T28" fmla="*/ 1 w 278"/>
                  <a:gd name="T29" fmla="*/ 1 h 152"/>
                  <a:gd name="T30" fmla="*/ 1 w 278"/>
                  <a:gd name="T31" fmla="*/ 1 h 152"/>
                  <a:gd name="T32" fmla="*/ 1 w 278"/>
                  <a:gd name="T33" fmla="*/ 1 h 152"/>
                  <a:gd name="T34" fmla="*/ 1 w 278"/>
                  <a:gd name="T35" fmla="*/ 1 h 152"/>
                  <a:gd name="T36" fmla="*/ 1 w 278"/>
                  <a:gd name="T37" fmla="*/ 1 h 152"/>
                  <a:gd name="T38" fmla="*/ 1 w 278"/>
                  <a:gd name="T39" fmla="*/ 1 h 152"/>
                  <a:gd name="T40" fmla="*/ 1 w 278"/>
                  <a:gd name="T41" fmla="*/ 1 h 152"/>
                  <a:gd name="T42" fmla="*/ 1 w 278"/>
                  <a:gd name="T43" fmla="*/ 1 h 152"/>
                  <a:gd name="T44" fmla="*/ 1 w 278"/>
                  <a:gd name="T45" fmla="*/ 1 h 152"/>
                  <a:gd name="T46" fmla="*/ 1 w 278"/>
                  <a:gd name="T47" fmla="*/ 1 h 152"/>
                  <a:gd name="T48" fmla="*/ 1 w 278"/>
                  <a:gd name="T49" fmla="*/ 1 h 152"/>
                  <a:gd name="T50" fmla="*/ 1 w 278"/>
                  <a:gd name="T51" fmla="*/ 1 h 152"/>
                  <a:gd name="T52" fmla="*/ 1 w 278"/>
                  <a:gd name="T53" fmla="*/ 1 h 152"/>
                  <a:gd name="T54" fmla="*/ 1 w 278"/>
                  <a:gd name="T55" fmla="*/ 1 h 152"/>
                  <a:gd name="T56" fmla="*/ 1 w 278"/>
                  <a:gd name="T57" fmla="*/ 1 h 152"/>
                  <a:gd name="T58" fmla="*/ 1 w 278"/>
                  <a:gd name="T59" fmla="*/ 1 h 152"/>
                  <a:gd name="T60" fmla="*/ 1 w 278"/>
                  <a:gd name="T61" fmla="*/ 1 h 152"/>
                  <a:gd name="T62" fmla="*/ 1 w 278"/>
                  <a:gd name="T63" fmla="*/ 1 h 1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8"/>
                  <a:gd name="T97" fmla="*/ 0 h 152"/>
                  <a:gd name="T98" fmla="*/ 278 w 278"/>
                  <a:gd name="T99" fmla="*/ 152 h 1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8" h="152">
                    <a:moveTo>
                      <a:pt x="47" y="28"/>
                    </a:moveTo>
                    <a:lnTo>
                      <a:pt x="58" y="30"/>
                    </a:lnTo>
                    <a:lnTo>
                      <a:pt x="72" y="32"/>
                    </a:lnTo>
                    <a:lnTo>
                      <a:pt x="87" y="34"/>
                    </a:lnTo>
                    <a:lnTo>
                      <a:pt x="102" y="34"/>
                    </a:lnTo>
                    <a:lnTo>
                      <a:pt x="118" y="34"/>
                    </a:lnTo>
                    <a:lnTo>
                      <a:pt x="135" y="34"/>
                    </a:lnTo>
                    <a:lnTo>
                      <a:pt x="151" y="34"/>
                    </a:lnTo>
                    <a:lnTo>
                      <a:pt x="168" y="32"/>
                    </a:lnTo>
                    <a:lnTo>
                      <a:pt x="185" y="30"/>
                    </a:lnTo>
                    <a:lnTo>
                      <a:pt x="201" y="28"/>
                    </a:lnTo>
                    <a:lnTo>
                      <a:pt x="217" y="25"/>
                    </a:lnTo>
                    <a:lnTo>
                      <a:pt x="232" y="21"/>
                    </a:lnTo>
                    <a:lnTo>
                      <a:pt x="245" y="18"/>
                    </a:lnTo>
                    <a:lnTo>
                      <a:pt x="258" y="13"/>
                    </a:lnTo>
                    <a:lnTo>
                      <a:pt x="270" y="7"/>
                    </a:lnTo>
                    <a:lnTo>
                      <a:pt x="278" y="0"/>
                    </a:lnTo>
                    <a:lnTo>
                      <a:pt x="275" y="25"/>
                    </a:lnTo>
                    <a:lnTo>
                      <a:pt x="272" y="56"/>
                    </a:lnTo>
                    <a:lnTo>
                      <a:pt x="268" y="84"/>
                    </a:lnTo>
                    <a:lnTo>
                      <a:pt x="264" y="102"/>
                    </a:lnTo>
                    <a:lnTo>
                      <a:pt x="254" y="103"/>
                    </a:lnTo>
                    <a:lnTo>
                      <a:pt x="242" y="105"/>
                    </a:lnTo>
                    <a:lnTo>
                      <a:pt x="232" y="105"/>
                    </a:lnTo>
                    <a:lnTo>
                      <a:pt x="224" y="105"/>
                    </a:lnTo>
                    <a:lnTo>
                      <a:pt x="217" y="117"/>
                    </a:lnTo>
                    <a:lnTo>
                      <a:pt x="212" y="126"/>
                    </a:lnTo>
                    <a:lnTo>
                      <a:pt x="210" y="131"/>
                    </a:lnTo>
                    <a:lnTo>
                      <a:pt x="205" y="135"/>
                    </a:lnTo>
                    <a:lnTo>
                      <a:pt x="202" y="137"/>
                    </a:lnTo>
                    <a:lnTo>
                      <a:pt x="197" y="138"/>
                    </a:lnTo>
                    <a:lnTo>
                      <a:pt x="191" y="142"/>
                    </a:lnTo>
                    <a:lnTo>
                      <a:pt x="185" y="145"/>
                    </a:lnTo>
                    <a:lnTo>
                      <a:pt x="178" y="147"/>
                    </a:lnTo>
                    <a:lnTo>
                      <a:pt x="171" y="151"/>
                    </a:lnTo>
                    <a:lnTo>
                      <a:pt x="164" y="152"/>
                    </a:lnTo>
                    <a:lnTo>
                      <a:pt x="157" y="152"/>
                    </a:lnTo>
                    <a:lnTo>
                      <a:pt x="147" y="152"/>
                    </a:lnTo>
                    <a:lnTo>
                      <a:pt x="132" y="151"/>
                    </a:lnTo>
                    <a:lnTo>
                      <a:pt x="115" y="151"/>
                    </a:lnTo>
                    <a:lnTo>
                      <a:pt x="95" y="149"/>
                    </a:lnTo>
                    <a:lnTo>
                      <a:pt x="75" y="147"/>
                    </a:lnTo>
                    <a:lnTo>
                      <a:pt x="57" y="145"/>
                    </a:lnTo>
                    <a:lnTo>
                      <a:pt x="41" y="142"/>
                    </a:lnTo>
                    <a:lnTo>
                      <a:pt x="28" y="140"/>
                    </a:lnTo>
                    <a:lnTo>
                      <a:pt x="21" y="137"/>
                    </a:lnTo>
                    <a:lnTo>
                      <a:pt x="12" y="133"/>
                    </a:lnTo>
                    <a:lnTo>
                      <a:pt x="5" y="128"/>
                    </a:lnTo>
                    <a:lnTo>
                      <a:pt x="0" y="123"/>
                    </a:lnTo>
                    <a:lnTo>
                      <a:pt x="1" y="123"/>
                    </a:lnTo>
                    <a:lnTo>
                      <a:pt x="4" y="123"/>
                    </a:lnTo>
                    <a:lnTo>
                      <a:pt x="5" y="123"/>
                    </a:lnTo>
                    <a:lnTo>
                      <a:pt x="7" y="123"/>
                    </a:lnTo>
                    <a:lnTo>
                      <a:pt x="5" y="114"/>
                    </a:lnTo>
                    <a:lnTo>
                      <a:pt x="5" y="100"/>
                    </a:lnTo>
                    <a:lnTo>
                      <a:pt x="4" y="86"/>
                    </a:lnTo>
                    <a:lnTo>
                      <a:pt x="2" y="69"/>
                    </a:lnTo>
                    <a:lnTo>
                      <a:pt x="12" y="65"/>
                    </a:lnTo>
                    <a:lnTo>
                      <a:pt x="25" y="60"/>
                    </a:lnTo>
                    <a:lnTo>
                      <a:pt x="37" y="55"/>
                    </a:lnTo>
                    <a:lnTo>
                      <a:pt x="44" y="51"/>
                    </a:lnTo>
                    <a:lnTo>
                      <a:pt x="44" y="46"/>
                    </a:lnTo>
                    <a:lnTo>
                      <a:pt x="45" y="39"/>
                    </a:lnTo>
                    <a:lnTo>
                      <a:pt x="47" y="34"/>
                    </a:lnTo>
                    <a:lnTo>
                      <a:pt x="47" y="2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24" name="Freeform 31"/>
              <p:cNvSpPr>
                <a:spLocks/>
              </p:cNvSpPr>
              <p:nvPr/>
            </p:nvSpPr>
            <p:spPr bwMode="auto">
              <a:xfrm>
                <a:off x="6560" y="5266"/>
                <a:ext cx="33" cy="133"/>
              </a:xfrm>
              <a:custGeom>
                <a:avLst/>
                <a:gdLst>
                  <a:gd name="T0" fmla="*/ 1 w 65"/>
                  <a:gd name="T1" fmla="*/ 0 h 267"/>
                  <a:gd name="T2" fmla="*/ 1 w 65"/>
                  <a:gd name="T3" fmla="*/ 0 h 267"/>
                  <a:gd name="T4" fmla="*/ 1 w 65"/>
                  <a:gd name="T5" fmla="*/ 0 h 267"/>
                  <a:gd name="T6" fmla="*/ 1 w 65"/>
                  <a:gd name="T7" fmla="*/ 0 h 267"/>
                  <a:gd name="T8" fmla="*/ 1 w 65"/>
                  <a:gd name="T9" fmla="*/ 0 h 267"/>
                  <a:gd name="T10" fmla="*/ 1 w 65"/>
                  <a:gd name="T11" fmla="*/ 0 h 267"/>
                  <a:gd name="T12" fmla="*/ 1 w 65"/>
                  <a:gd name="T13" fmla="*/ 0 h 267"/>
                  <a:gd name="T14" fmla="*/ 1 w 65"/>
                  <a:gd name="T15" fmla="*/ 0 h 267"/>
                  <a:gd name="T16" fmla="*/ 1 w 65"/>
                  <a:gd name="T17" fmla="*/ 0 h 267"/>
                  <a:gd name="T18" fmla="*/ 1 w 65"/>
                  <a:gd name="T19" fmla="*/ 0 h 267"/>
                  <a:gd name="T20" fmla="*/ 1 w 65"/>
                  <a:gd name="T21" fmla="*/ 0 h 267"/>
                  <a:gd name="T22" fmla="*/ 1 w 65"/>
                  <a:gd name="T23" fmla="*/ 0 h 267"/>
                  <a:gd name="T24" fmla="*/ 1 w 65"/>
                  <a:gd name="T25" fmla="*/ 0 h 267"/>
                  <a:gd name="T26" fmla="*/ 1 w 65"/>
                  <a:gd name="T27" fmla="*/ 0 h 267"/>
                  <a:gd name="T28" fmla="*/ 1 w 65"/>
                  <a:gd name="T29" fmla="*/ 0 h 267"/>
                  <a:gd name="T30" fmla="*/ 1 w 65"/>
                  <a:gd name="T31" fmla="*/ 0 h 267"/>
                  <a:gd name="T32" fmla="*/ 0 w 65"/>
                  <a:gd name="T33" fmla="*/ 0 h 267"/>
                  <a:gd name="T34" fmla="*/ 1 w 65"/>
                  <a:gd name="T35" fmla="*/ 0 h 267"/>
                  <a:gd name="T36" fmla="*/ 1 w 65"/>
                  <a:gd name="T37" fmla="*/ 0 h 267"/>
                  <a:gd name="T38" fmla="*/ 1 w 65"/>
                  <a:gd name="T39" fmla="*/ 0 h 267"/>
                  <a:gd name="T40" fmla="*/ 1 w 65"/>
                  <a:gd name="T41" fmla="*/ 0 h 267"/>
                  <a:gd name="T42" fmla="*/ 1 w 65"/>
                  <a:gd name="T43" fmla="*/ 0 h 267"/>
                  <a:gd name="T44" fmla="*/ 1 w 65"/>
                  <a:gd name="T45" fmla="*/ 0 h 267"/>
                  <a:gd name="T46" fmla="*/ 1 w 65"/>
                  <a:gd name="T47" fmla="*/ 0 h 267"/>
                  <a:gd name="T48" fmla="*/ 1 w 65"/>
                  <a:gd name="T49" fmla="*/ 0 h 2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267"/>
                  <a:gd name="T77" fmla="*/ 65 w 65"/>
                  <a:gd name="T78" fmla="*/ 267 h 2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267">
                    <a:moveTo>
                      <a:pt x="55" y="165"/>
                    </a:moveTo>
                    <a:lnTo>
                      <a:pt x="57" y="192"/>
                    </a:lnTo>
                    <a:lnTo>
                      <a:pt x="59" y="221"/>
                    </a:lnTo>
                    <a:lnTo>
                      <a:pt x="62" y="249"/>
                    </a:lnTo>
                    <a:lnTo>
                      <a:pt x="65" y="267"/>
                    </a:lnTo>
                    <a:lnTo>
                      <a:pt x="57" y="234"/>
                    </a:lnTo>
                    <a:lnTo>
                      <a:pt x="48" y="204"/>
                    </a:lnTo>
                    <a:lnTo>
                      <a:pt x="41" y="181"/>
                    </a:lnTo>
                    <a:lnTo>
                      <a:pt x="34" y="165"/>
                    </a:lnTo>
                    <a:lnTo>
                      <a:pt x="28" y="150"/>
                    </a:lnTo>
                    <a:lnTo>
                      <a:pt x="25" y="131"/>
                    </a:lnTo>
                    <a:lnTo>
                      <a:pt x="22" y="111"/>
                    </a:lnTo>
                    <a:lnTo>
                      <a:pt x="21" y="97"/>
                    </a:lnTo>
                    <a:lnTo>
                      <a:pt x="19" y="80"/>
                    </a:lnTo>
                    <a:lnTo>
                      <a:pt x="15" y="52"/>
                    </a:lnTo>
                    <a:lnTo>
                      <a:pt x="8" y="24"/>
                    </a:lnTo>
                    <a:lnTo>
                      <a:pt x="0" y="0"/>
                    </a:lnTo>
                    <a:lnTo>
                      <a:pt x="11" y="17"/>
                    </a:lnTo>
                    <a:lnTo>
                      <a:pt x="19" y="33"/>
                    </a:lnTo>
                    <a:lnTo>
                      <a:pt x="25" y="52"/>
                    </a:lnTo>
                    <a:lnTo>
                      <a:pt x="28" y="76"/>
                    </a:lnTo>
                    <a:lnTo>
                      <a:pt x="32" y="104"/>
                    </a:lnTo>
                    <a:lnTo>
                      <a:pt x="39" y="132"/>
                    </a:lnTo>
                    <a:lnTo>
                      <a:pt x="48" y="153"/>
                    </a:lnTo>
                    <a:lnTo>
                      <a:pt x="55" y="16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25" name="Freeform 32"/>
              <p:cNvSpPr>
                <a:spLocks/>
              </p:cNvSpPr>
              <p:nvPr/>
            </p:nvSpPr>
            <p:spPr bwMode="auto">
              <a:xfrm>
                <a:off x="6694" y="5199"/>
                <a:ext cx="33" cy="147"/>
              </a:xfrm>
              <a:custGeom>
                <a:avLst/>
                <a:gdLst>
                  <a:gd name="T0" fmla="*/ 1 w 64"/>
                  <a:gd name="T1" fmla="*/ 1 h 293"/>
                  <a:gd name="T2" fmla="*/ 1 w 64"/>
                  <a:gd name="T3" fmla="*/ 1 h 293"/>
                  <a:gd name="T4" fmla="*/ 1 w 64"/>
                  <a:gd name="T5" fmla="*/ 1 h 293"/>
                  <a:gd name="T6" fmla="*/ 1 w 64"/>
                  <a:gd name="T7" fmla="*/ 1 h 293"/>
                  <a:gd name="T8" fmla="*/ 1 w 64"/>
                  <a:gd name="T9" fmla="*/ 1 h 293"/>
                  <a:gd name="T10" fmla="*/ 1 w 64"/>
                  <a:gd name="T11" fmla="*/ 1 h 293"/>
                  <a:gd name="T12" fmla="*/ 1 w 64"/>
                  <a:gd name="T13" fmla="*/ 1 h 293"/>
                  <a:gd name="T14" fmla="*/ 1 w 64"/>
                  <a:gd name="T15" fmla="*/ 1 h 293"/>
                  <a:gd name="T16" fmla="*/ 1 w 64"/>
                  <a:gd name="T17" fmla="*/ 1 h 293"/>
                  <a:gd name="T18" fmla="*/ 1 w 64"/>
                  <a:gd name="T19" fmla="*/ 1 h 293"/>
                  <a:gd name="T20" fmla="*/ 1 w 64"/>
                  <a:gd name="T21" fmla="*/ 1 h 293"/>
                  <a:gd name="T22" fmla="*/ 0 w 64"/>
                  <a:gd name="T23" fmla="*/ 1 h 293"/>
                  <a:gd name="T24" fmla="*/ 1 w 64"/>
                  <a:gd name="T25" fmla="*/ 0 h 293"/>
                  <a:gd name="T26" fmla="*/ 1 w 64"/>
                  <a:gd name="T27" fmla="*/ 1 h 293"/>
                  <a:gd name="T28" fmla="*/ 1 w 64"/>
                  <a:gd name="T29" fmla="*/ 1 h 293"/>
                  <a:gd name="T30" fmla="*/ 1 w 64"/>
                  <a:gd name="T31" fmla="*/ 1 h 293"/>
                  <a:gd name="T32" fmla="*/ 1 w 64"/>
                  <a:gd name="T33" fmla="*/ 1 h 293"/>
                  <a:gd name="T34" fmla="*/ 1 w 64"/>
                  <a:gd name="T35" fmla="*/ 1 h 293"/>
                  <a:gd name="T36" fmla="*/ 1 w 64"/>
                  <a:gd name="T37" fmla="*/ 1 h 293"/>
                  <a:gd name="T38" fmla="*/ 1 w 64"/>
                  <a:gd name="T39" fmla="*/ 1 h 293"/>
                  <a:gd name="T40" fmla="*/ 1 w 64"/>
                  <a:gd name="T41" fmla="*/ 1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293"/>
                  <a:gd name="T65" fmla="*/ 64 w 64"/>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293">
                    <a:moveTo>
                      <a:pt x="56" y="220"/>
                    </a:moveTo>
                    <a:lnTo>
                      <a:pt x="57" y="237"/>
                    </a:lnTo>
                    <a:lnTo>
                      <a:pt x="60" y="258"/>
                    </a:lnTo>
                    <a:lnTo>
                      <a:pt x="63" y="278"/>
                    </a:lnTo>
                    <a:lnTo>
                      <a:pt x="64" y="293"/>
                    </a:lnTo>
                    <a:lnTo>
                      <a:pt x="54" y="265"/>
                    </a:lnTo>
                    <a:lnTo>
                      <a:pt x="43" y="232"/>
                    </a:lnTo>
                    <a:lnTo>
                      <a:pt x="30" y="195"/>
                    </a:lnTo>
                    <a:lnTo>
                      <a:pt x="19" y="157"/>
                    </a:lnTo>
                    <a:lnTo>
                      <a:pt x="9" y="117"/>
                    </a:lnTo>
                    <a:lnTo>
                      <a:pt x="3" y="77"/>
                    </a:lnTo>
                    <a:lnTo>
                      <a:pt x="0" y="38"/>
                    </a:lnTo>
                    <a:lnTo>
                      <a:pt x="3" y="0"/>
                    </a:lnTo>
                    <a:lnTo>
                      <a:pt x="6" y="28"/>
                    </a:lnTo>
                    <a:lnTo>
                      <a:pt x="10" y="59"/>
                    </a:lnTo>
                    <a:lnTo>
                      <a:pt x="17" y="92"/>
                    </a:lnTo>
                    <a:lnTo>
                      <a:pt x="24" y="126"/>
                    </a:lnTo>
                    <a:lnTo>
                      <a:pt x="33" y="157"/>
                    </a:lnTo>
                    <a:lnTo>
                      <a:pt x="41" y="185"/>
                    </a:lnTo>
                    <a:lnTo>
                      <a:pt x="49" y="206"/>
                    </a:lnTo>
                    <a:lnTo>
                      <a:pt x="56" y="22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26" name="Freeform 33"/>
              <p:cNvSpPr>
                <a:spLocks/>
              </p:cNvSpPr>
              <p:nvPr/>
            </p:nvSpPr>
            <p:spPr bwMode="auto">
              <a:xfrm>
                <a:off x="6697" y="4883"/>
                <a:ext cx="26" cy="86"/>
              </a:xfrm>
              <a:custGeom>
                <a:avLst/>
                <a:gdLst>
                  <a:gd name="T0" fmla="*/ 1 w 51"/>
                  <a:gd name="T1" fmla="*/ 1 h 172"/>
                  <a:gd name="T2" fmla="*/ 1 w 51"/>
                  <a:gd name="T3" fmla="*/ 1 h 172"/>
                  <a:gd name="T4" fmla="*/ 1 w 51"/>
                  <a:gd name="T5" fmla="*/ 1 h 172"/>
                  <a:gd name="T6" fmla="*/ 1 w 51"/>
                  <a:gd name="T7" fmla="*/ 1 h 172"/>
                  <a:gd name="T8" fmla="*/ 1 w 51"/>
                  <a:gd name="T9" fmla="*/ 1 h 172"/>
                  <a:gd name="T10" fmla="*/ 1 w 51"/>
                  <a:gd name="T11" fmla="*/ 1 h 172"/>
                  <a:gd name="T12" fmla="*/ 1 w 51"/>
                  <a:gd name="T13" fmla="*/ 1 h 172"/>
                  <a:gd name="T14" fmla="*/ 1 w 51"/>
                  <a:gd name="T15" fmla="*/ 1 h 172"/>
                  <a:gd name="T16" fmla="*/ 1 w 51"/>
                  <a:gd name="T17" fmla="*/ 1 h 172"/>
                  <a:gd name="T18" fmla="*/ 1 w 51"/>
                  <a:gd name="T19" fmla="*/ 1 h 172"/>
                  <a:gd name="T20" fmla="*/ 1 w 51"/>
                  <a:gd name="T21" fmla="*/ 1 h 172"/>
                  <a:gd name="T22" fmla="*/ 1 w 51"/>
                  <a:gd name="T23" fmla="*/ 1 h 172"/>
                  <a:gd name="T24" fmla="*/ 0 w 51"/>
                  <a:gd name="T25" fmla="*/ 1 h 172"/>
                  <a:gd name="T26" fmla="*/ 0 w 51"/>
                  <a:gd name="T27" fmla="*/ 1 h 172"/>
                  <a:gd name="T28" fmla="*/ 1 w 51"/>
                  <a:gd name="T29" fmla="*/ 1 h 172"/>
                  <a:gd name="T30" fmla="*/ 1 w 51"/>
                  <a:gd name="T31" fmla="*/ 1 h 172"/>
                  <a:gd name="T32" fmla="*/ 1 w 51"/>
                  <a:gd name="T33" fmla="*/ 0 h 172"/>
                  <a:gd name="T34" fmla="*/ 1 w 51"/>
                  <a:gd name="T35" fmla="*/ 1 h 172"/>
                  <a:gd name="T36" fmla="*/ 1 w 51"/>
                  <a:gd name="T37" fmla="*/ 1 h 172"/>
                  <a:gd name="T38" fmla="*/ 1 w 51"/>
                  <a:gd name="T39" fmla="*/ 1 h 172"/>
                  <a:gd name="T40" fmla="*/ 1 w 51"/>
                  <a:gd name="T41" fmla="*/ 1 h 1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172"/>
                  <a:gd name="T65" fmla="*/ 51 w 51"/>
                  <a:gd name="T66" fmla="*/ 172 h 1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172">
                    <a:moveTo>
                      <a:pt x="40" y="95"/>
                    </a:moveTo>
                    <a:lnTo>
                      <a:pt x="44" y="116"/>
                    </a:lnTo>
                    <a:lnTo>
                      <a:pt x="47" y="137"/>
                    </a:lnTo>
                    <a:lnTo>
                      <a:pt x="50" y="156"/>
                    </a:lnTo>
                    <a:lnTo>
                      <a:pt x="51" y="172"/>
                    </a:lnTo>
                    <a:lnTo>
                      <a:pt x="45" y="147"/>
                    </a:lnTo>
                    <a:lnTo>
                      <a:pt x="35" y="121"/>
                    </a:lnTo>
                    <a:lnTo>
                      <a:pt x="27" y="98"/>
                    </a:lnTo>
                    <a:lnTo>
                      <a:pt x="18" y="83"/>
                    </a:lnTo>
                    <a:lnTo>
                      <a:pt x="11" y="69"/>
                    </a:lnTo>
                    <a:lnTo>
                      <a:pt x="5" y="51"/>
                    </a:lnTo>
                    <a:lnTo>
                      <a:pt x="1" y="35"/>
                    </a:lnTo>
                    <a:lnTo>
                      <a:pt x="0" y="27"/>
                    </a:lnTo>
                    <a:lnTo>
                      <a:pt x="0" y="21"/>
                    </a:lnTo>
                    <a:lnTo>
                      <a:pt x="1" y="14"/>
                    </a:lnTo>
                    <a:lnTo>
                      <a:pt x="1" y="7"/>
                    </a:lnTo>
                    <a:lnTo>
                      <a:pt x="3" y="0"/>
                    </a:lnTo>
                    <a:lnTo>
                      <a:pt x="11" y="23"/>
                    </a:lnTo>
                    <a:lnTo>
                      <a:pt x="21" y="51"/>
                    </a:lnTo>
                    <a:lnTo>
                      <a:pt x="31" y="77"/>
                    </a:lnTo>
                    <a:lnTo>
                      <a:pt x="40" y="9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27" name="Freeform 34"/>
              <p:cNvSpPr>
                <a:spLocks/>
              </p:cNvSpPr>
              <p:nvPr/>
            </p:nvSpPr>
            <p:spPr bwMode="auto">
              <a:xfrm>
                <a:off x="6782" y="4640"/>
                <a:ext cx="18" cy="91"/>
              </a:xfrm>
              <a:custGeom>
                <a:avLst/>
                <a:gdLst>
                  <a:gd name="T0" fmla="*/ 1 w 35"/>
                  <a:gd name="T1" fmla="*/ 1 h 182"/>
                  <a:gd name="T2" fmla="*/ 1 w 35"/>
                  <a:gd name="T3" fmla="*/ 1 h 182"/>
                  <a:gd name="T4" fmla="*/ 1 w 35"/>
                  <a:gd name="T5" fmla="*/ 1 h 182"/>
                  <a:gd name="T6" fmla="*/ 1 w 35"/>
                  <a:gd name="T7" fmla="*/ 1 h 182"/>
                  <a:gd name="T8" fmla="*/ 1 w 35"/>
                  <a:gd name="T9" fmla="*/ 1 h 182"/>
                  <a:gd name="T10" fmla="*/ 1 w 35"/>
                  <a:gd name="T11" fmla="*/ 1 h 182"/>
                  <a:gd name="T12" fmla="*/ 1 w 35"/>
                  <a:gd name="T13" fmla="*/ 1 h 182"/>
                  <a:gd name="T14" fmla="*/ 1 w 35"/>
                  <a:gd name="T15" fmla="*/ 1 h 182"/>
                  <a:gd name="T16" fmla="*/ 1 w 35"/>
                  <a:gd name="T17" fmla="*/ 1 h 182"/>
                  <a:gd name="T18" fmla="*/ 1 w 35"/>
                  <a:gd name="T19" fmla="*/ 1 h 182"/>
                  <a:gd name="T20" fmla="*/ 0 w 35"/>
                  <a:gd name="T21" fmla="*/ 1 h 182"/>
                  <a:gd name="T22" fmla="*/ 0 w 35"/>
                  <a:gd name="T23" fmla="*/ 1 h 182"/>
                  <a:gd name="T24" fmla="*/ 1 w 35"/>
                  <a:gd name="T25" fmla="*/ 0 h 182"/>
                  <a:gd name="T26" fmla="*/ 1 w 35"/>
                  <a:gd name="T27" fmla="*/ 1 h 182"/>
                  <a:gd name="T28" fmla="*/ 1 w 35"/>
                  <a:gd name="T29" fmla="*/ 1 h 182"/>
                  <a:gd name="T30" fmla="*/ 1 w 35"/>
                  <a:gd name="T31" fmla="*/ 1 h 182"/>
                  <a:gd name="T32" fmla="*/ 1 w 35"/>
                  <a:gd name="T33" fmla="*/ 1 h 182"/>
                  <a:gd name="T34" fmla="*/ 1 w 35"/>
                  <a:gd name="T35" fmla="*/ 1 h 182"/>
                  <a:gd name="T36" fmla="*/ 1 w 35"/>
                  <a:gd name="T37" fmla="*/ 1 h 182"/>
                  <a:gd name="T38" fmla="*/ 1 w 35"/>
                  <a:gd name="T39" fmla="*/ 1 h 182"/>
                  <a:gd name="T40" fmla="*/ 1 w 35"/>
                  <a:gd name="T41" fmla="*/ 1 h 1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82"/>
                  <a:gd name="T65" fmla="*/ 35 w 35"/>
                  <a:gd name="T66" fmla="*/ 182 h 1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82">
                    <a:moveTo>
                      <a:pt x="35" y="171"/>
                    </a:moveTo>
                    <a:lnTo>
                      <a:pt x="34" y="175"/>
                    </a:lnTo>
                    <a:lnTo>
                      <a:pt x="34" y="176"/>
                    </a:lnTo>
                    <a:lnTo>
                      <a:pt x="34" y="180"/>
                    </a:lnTo>
                    <a:lnTo>
                      <a:pt x="34" y="182"/>
                    </a:lnTo>
                    <a:lnTo>
                      <a:pt x="25" y="161"/>
                    </a:lnTo>
                    <a:lnTo>
                      <a:pt x="17" y="134"/>
                    </a:lnTo>
                    <a:lnTo>
                      <a:pt x="10" y="105"/>
                    </a:lnTo>
                    <a:lnTo>
                      <a:pt x="4" y="75"/>
                    </a:lnTo>
                    <a:lnTo>
                      <a:pt x="1" y="45"/>
                    </a:lnTo>
                    <a:lnTo>
                      <a:pt x="0" y="23"/>
                    </a:lnTo>
                    <a:lnTo>
                      <a:pt x="0" y="7"/>
                    </a:lnTo>
                    <a:lnTo>
                      <a:pt x="4" y="0"/>
                    </a:lnTo>
                    <a:lnTo>
                      <a:pt x="12" y="10"/>
                    </a:lnTo>
                    <a:lnTo>
                      <a:pt x="18" y="38"/>
                    </a:lnTo>
                    <a:lnTo>
                      <a:pt x="21" y="70"/>
                    </a:lnTo>
                    <a:lnTo>
                      <a:pt x="21" y="92"/>
                    </a:lnTo>
                    <a:lnTo>
                      <a:pt x="20" y="112"/>
                    </a:lnTo>
                    <a:lnTo>
                      <a:pt x="21" y="134"/>
                    </a:lnTo>
                    <a:lnTo>
                      <a:pt x="27" y="155"/>
                    </a:lnTo>
                    <a:lnTo>
                      <a:pt x="35" y="17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28" name="Freeform 35"/>
              <p:cNvSpPr>
                <a:spLocks/>
              </p:cNvSpPr>
              <p:nvPr/>
            </p:nvSpPr>
            <p:spPr bwMode="auto">
              <a:xfrm>
                <a:off x="6724" y="4858"/>
                <a:ext cx="10" cy="12"/>
              </a:xfrm>
              <a:custGeom>
                <a:avLst/>
                <a:gdLst>
                  <a:gd name="T0" fmla="*/ 1 w 20"/>
                  <a:gd name="T1" fmla="*/ 1 h 24"/>
                  <a:gd name="T2" fmla="*/ 1 w 20"/>
                  <a:gd name="T3" fmla="*/ 1 h 24"/>
                  <a:gd name="T4" fmla="*/ 1 w 20"/>
                  <a:gd name="T5" fmla="*/ 1 h 24"/>
                  <a:gd name="T6" fmla="*/ 1 w 20"/>
                  <a:gd name="T7" fmla="*/ 1 h 24"/>
                  <a:gd name="T8" fmla="*/ 1 w 20"/>
                  <a:gd name="T9" fmla="*/ 1 h 24"/>
                  <a:gd name="T10" fmla="*/ 1 w 20"/>
                  <a:gd name="T11" fmla="*/ 1 h 24"/>
                  <a:gd name="T12" fmla="*/ 1 w 20"/>
                  <a:gd name="T13" fmla="*/ 1 h 24"/>
                  <a:gd name="T14" fmla="*/ 1 w 20"/>
                  <a:gd name="T15" fmla="*/ 1 h 24"/>
                  <a:gd name="T16" fmla="*/ 1 w 20"/>
                  <a:gd name="T17" fmla="*/ 0 h 24"/>
                  <a:gd name="T18" fmla="*/ 1 w 20"/>
                  <a:gd name="T19" fmla="*/ 1 h 24"/>
                  <a:gd name="T20" fmla="*/ 1 w 20"/>
                  <a:gd name="T21" fmla="*/ 1 h 24"/>
                  <a:gd name="T22" fmla="*/ 1 w 20"/>
                  <a:gd name="T23" fmla="*/ 1 h 24"/>
                  <a:gd name="T24" fmla="*/ 0 w 20"/>
                  <a:gd name="T25" fmla="*/ 1 h 24"/>
                  <a:gd name="T26" fmla="*/ 1 w 20"/>
                  <a:gd name="T27" fmla="*/ 1 h 24"/>
                  <a:gd name="T28" fmla="*/ 1 w 20"/>
                  <a:gd name="T29" fmla="*/ 1 h 24"/>
                  <a:gd name="T30" fmla="*/ 1 w 20"/>
                  <a:gd name="T31" fmla="*/ 1 h 24"/>
                  <a:gd name="T32" fmla="*/ 1 w 20"/>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4"/>
                  <a:gd name="T53" fmla="*/ 20 w 2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4">
                    <a:moveTo>
                      <a:pt x="10" y="24"/>
                    </a:moveTo>
                    <a:lnTo>
                      <a:pt x="14" y="23"/>
                    </a:lnTo>
                    <a:lnTo>
                      <a:pt x="17" y="21"/>
                    </a:lnTo>
                    <a:lnTo>
                      <a:pt x="19" y="17"/>
                    </a:lnTo>
                    <a:lnTo>
                      <a:pt x="20" y="12"/>
                    </a:lnTo>
                    <a:lnTo>
                      <a:pt x="19" y="7"/>
                    </a:lnTo>
                    <a:lnTo>
                      <a:pt x="17" y="3"/>
                    </a:lnTo>
                    <a:lnTo>
                      <a:pt x="14" y="2"/>
                    </a:lnTo>
                    <a:lnTo>
                      <a:pt x="10" y="0"/>
                    </a:lnTo>
                    <a:lnTo>
                      <a:pt x="6" y="2"/>
                    </a:lnTo>
                    <a:lnTo>
                      <a:pt x="3" y="3"/>
                    </a:lnTo>
                    <a:lnTo>
                      <a:pt x="1" y="7"/>
                    </a:lnTo>
                    <a:lnTo>
                      <a:pt x="0" y="12"/>
                    </a:lnTo>
                    <a:lnTo>
                      <a:pt x="1" y="17"/>
                    </a:lnTo>
                    <a:lnTo>
                      <a:pt x="3" y="21"/>
                    </a:lnTo>
                    <a:lnTo>
                      <a:pt x="6" y="23"/>
                    </a:lnTo>
                    <a:lnTo>
                      <a:pt x="10" y="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29" name="Freeform 36"/>
              <p:cNvSpPr>
                <a:spLocks/>
              </p:cNvSpPr>
              <p:nvPr/>
            </p:nvSpPr>
            <p:spPr bwMode="auto">
              <a:xfrm>
                <a:off x="6737" y="4868"/>
                <a:ext cx="9" cy="12"/>
              </a:xfrm>
              <a:custGeom>
                <a:avLst/>
                <a:gdLst>
                  <a:gd name="T0" fmla="*/ 0 w 19"/>
                  <a:gd name="T1" fmla="*/ 1 h 24"/>
                  <a:gd name="T2" fmla="*/ 0 w 19"/>
                  <a:gd name="T3" fmla="*/ 1 h 24"/>
                  <a:gd name="T4" fmla="*/ 0 w 19"/>
                  <a:gd name="T5" fmla="*/ 1 h 24"/>
                  <a:gd name="T6" fmla="*/ 0 w 19"/>
                  <a:gd name="T7" fmla="*/ 1 h 24"/>
                  <a:gd name="T8" fmla="*/ 0 w 19"/>
                  <a:gd name="T9" fmla="*/ 1 h 24"/>
                  <a:gd name="T10" fmla="*/ 0 w 19"/>
                  <a:gd name="T11" fmla="*/ 1 h 24"/>
                  <a:gd name="T12" fmla="*/ 0 w 19"/>
                  <a:gd name="T13" fmla="*/ 1 h 24"/>
                  <a:gd name="T14" fmla="*/ 0 w 19"/>
                  <a:gd name="T15" fmla="*/ 1 h 24"/>
                  <a:gd name="T16" fmla="*/ 0 w 19"/>
                  <a:gd name="T17" fmla="*/ 0 h 24"/>
                  <a:gd name="T18" fmla="*/ 0 w 19"/>
                  <a:gd name="T19" fmla="*/ 1 h 24"/>
                  <a:gd name="T20" fmla="*/ 0 w 19"/>
                  <a:gd name="T21" fmla="*/ 1 h 24"/>
                  <a:gd name="T22" fmla="*/ 0 w 19"/>
                  <a:gd name="T23" fmla="*/ 1 h 24"/>
                  <a:gd name="T24" fmla="*/ 0 w 19"/>
                  <a:gd name="T25" fmla="*/ 1 h 24"/>
                  <a:gd name="T26" fmla="*/ 0 w 19"/>
                  <a:gd name="T27" fmla="*/ 1 h 24"/>
                  <a:gd name="T28" fmla="*/ 0 w 19"/>
                  <a:gd name="T29" fmla="*/ 1 h 24"/>
                  <a:gd name="T30" fmla="*/ 0 w 19"/>
                  <a:gd name="T31" fmla="*/ 1 h 24"/>
                  <a:gd name="T32" fmla="*/ 0 w 19"/>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4"/>
                  <a:gd name="T53" fmla="*/ 19 w 19"/>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4">
                    <a:moveTo>
                      <a:pt x="10" y="24"/>
                    </a:moveTo>
                    <a:lnTo>
                      <a:pt x="13" y="23"/>
                    </a:lnTo>
                    <a:lnTo>
                      <a:pt x="16" y="21"/>
                    </a:lnTo>
                    <a:lnTo>
                      <a:pt x="17" y="17"/>
                    </a:lnTo>
                    <a:lnTo>
                      <a:pt x="19" y="12"/>
                    </a:lnTo>
                    <a:lnTo>
                      <a:pt x="17" y="7"/>
                    </a:lnTo>
                    <a:lnTo>
                      <a:pt x="16" y="4"/>
                    </a:lnTo>
                    <a:lnTo>
                      <a:pt x="13" y="2"/>
                    </a:lnTo>
                    <a:lnTo>
                      <a:pt x="10" y="0"/>
                    </a:lnTo>
                    <a:lnTo>
                      <a:pt x="6" y="2"/>
                    </a:lnTo>
                    <a:lnTo>
                      <a:pt x="3" y="4"/>
                    </a:lnTo>
                    <a:lnTo>
                      <a:pt x="2" y="7"/>
                    </a:lnTo>
                    <a:lnTo>
                      <a:pt x="0" y="12"/>
                    </a:lnTo>
                    <a:lnTo>
                      <a:pt x="2" y="17"/>
                    </a:lnTo>
                    <a:lnTo>
                      <a:pt x="3" y="21"/>
                    </a:lnTo>
                    <a:lnTo>
                      <a:pt x="6" y="23"/>
                    </a:lnTo>
                    <a:lnTo>
                      <a:pt x="10" y="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30" name="Freeform 37"/>
              <p:cNvSpPr>
                <a:spLocks/>
              </p:cNvSpPr>
              <p:nvPr/>
            </p:nvSpPr>
            <p:spPr bwMode="auto">
              <a:xfrm>
                <a:off x="6749" y="4877"/>
                <a:ext cx="10" cy="12"/>
              </a:xfrm>
              <a:custGeom>
                <a:avLst/>
                <a:gdLst>
                  <a:gd name="T0" fmla="*/ 1 w 19"/>
                  <a:gd name="T1" fmla="*/ 0 h 25"/>
                  <a:gd name="T2" fmla="*/ 1 w 19"/>
                  <a:gd name="T3" fmla="*/ 0 h 25"/>
                  <a:gd name="T4" fmla="*/ 1 w 19"/>
                  <a:gd name="T5" fmla="*/ 0 h 25"/>
                  <a:gd name="T6" fmla="*/ 1 w 19"/>
                  <a:gd name="T7" fmla="*/ 0 h 25"/>
                  <a:gd name="T8" fmla="*/ 1 w 19"/>
                  <a:gd name="T9" fmla="*/ 0 h 25"/>
                  <a:gd name="T10" fmla="*/ 1 w 19"/>
                  <a:gd name="T11" fmla="*/ 0 h 25"/>
                  <a:gd name="T12" fmla="*/ 1 w 19"/>
                  <a:gd name="T13" fmla="*/ 0 h 25"/>
                  <a:gd name="T14" fmla="*/ 1 w 19"/>
                  <a:gd name="T15" fmla="*/ 0 h 25"/>
                  <a:gd name="T16" fmla="*/ 1 w 19"/>
                  <a:gd name="T17" fmla="*/ 0 h 25"/>
                  <a:gd name="T18" fmla="*/ 1 w 19"/>
                  <a:gd name="T19" fmla="*/ 0 h 25"/>
                  <a:gd name="T20" fmla="*/ 1 w 19"/>
                  <a:gd name="T21" fmla="*/ 0 h 25"/>
                  <a:gd name="T22" fmla="*/ 1 w 19"/>
                  <a:gd name="T23" fmla="*/ 0 h 25"/>
                  <a:gd name="T24" fmla="*/ 0 w 19"/>
                  <a:gd name="T25" fmla="*/ 0 h 25"/>
                  <a:gd name="T26" fmla="*/ 1 w 19"/>
                  <a:gd name="T27" fmla="*/ 0 h 25"/>
                  <a:gd name="T28" fmla="*/ 1 w 19"/>
                  <a:gd name="T29" fmla="*/ 0 h 25"/>
                  <a:gd name="T30" fmla="*/ 1 w 19"/>
                  <a:gd name="T31" fmla="*/ 0 h 25"/>
                  <a:gd name="T32" fmla="*/ 1 w 1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5"/>
                  <a:gd name="T53" fmla="*/ 19 w 1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5">
                    <a:moveTo>
                      <a:pt x="9" y="25"/>
                    </a:moveTo>
                    <a:lnTo>
                      <a:pt x="14" y="23"/>
                    </a:lnTo>
                    <a:lnTo>
                      <a:pt x="17" y="21"/>
                    </a:lnTo>
                    <a:lnTo>
                      <a:pt x="18" y="18"/>
                    </a:lnTo>
                    <a:lnTo>
                      <a:pt x="19" y="12"/>
                    </a:lnTo>
                    <a:lnTo>
                      <a:pt x="18" y="9"/>
                    </a:lnTo>
                    <a:lnTo>
                      <a:pt x="17" y="4"/>
                    </a:lnTo>
                    <a:lnTo>
                      <a:pt x="14" y="2"/>
                    </a:lnTo>
                    <a:lnTo>
                      <a:pt x="9" y="0"/>
                    </a:lnTo>
                    <a:lnTo>
                      <a:pt x="5" y="2"/>
                    </a:lnTo>
                    <a:lnTo>
                      <a:pt x="2" y="4"/>
                    </a:lnTo>
                    <a:lnTo>
                      <a:pt x="1" y="9"/>
                    </a:lnTo>
                    <a:lnTo>
                      <a:pt x="0" y="12"/>
                    </a:lnTo>
                    <a:lnTo>
                      <a:pt x="1" y="18"/>
                    </a:lnTo>
                    <a:lnTo>
                      <a:pt x="2" y="21"/>
                    </a:lnTo>
                    <a:lnTo>
                      <a:pt x="5" y="23"/>
                    </a:lnTo>
                    <a:lnTo>
                      <a:pt x="9" y="2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31" name="Freeform 38"/>
              <p:cNvSpPr>
                <a:spLocks/>
              </p:cNvSpPr>
              <p:nvPr/>
            </p:nvSpPr>
            <p:spPr bwMode="auto">
              <a:xfrm>
                <a:off x="6717" y="4755"/>
                <a:ext cx="79" cy="104"/>
              </a:xfrm>
              <a:custGeom>
                <a:avLst/>
                <a:gdLst>
                  <a:gd name="T0" fmla="*/ 0 w 159"/>
                  <a:gd name="T1" fmla="*/ 1 h 208"/>
                  <a:gd name="T2" fmla="*/ 0 w 159"/>
                  <a:gd name="T3" fmla="*/ 1 h 208"/>
                  <a:gd name="T4" fmla="*/ 0 w 159"/>
                  <a:gd name="T5" fmla="*/ 1 h 208"/>
                  <a:gd name="T6" fmla="*/ 0 w 159"/>
                  <a:gd name="T7" fmla="*/ 1 h 208"/>
                  <a:gd name="T8" fmla="*/ 0 w 159"/>
                  <a:gd name="T9" fmla="*/ 1 h 208"/>
                  <a:gd name="T10" fmla="*/ 0 w 159"/>
                  <a:gd name="T11" fmla="*/ 1 h 208"/>
                  <a:gd name="T12" fmla="*/ 0 w 159"/>
                  <a:gd name="T13" fmla="*/ 1 h 208"/>
                  <a:gd name="T14" fmla="*/ 0 w 159"/>
                  <a:gd name="T15" fmla="*/ 1 h 208"/>
                  <a:gd name="T16" fmla="*/ 0 w 159"/>
                  <a:gd name="T17" fmla="*/ 1 h 208"/>
                  <a:gd name="T18" fmla="*/ 0 w 159"/>
                  <a:gd name="T19" fmla="*/ 1 h 208"/>
                  <a:gd name="T20" fmla="*/ 0 w 159"/>
                  <a:gd name="T21" fmla="*/ 1 h 208"/>
                  <a:gd name="T22" fmla="*/ 0 w 159"/>
                  <a:gd name="T23" fmla="*/ 1 h 208"/>
                  <a:gd name="T24" fmla="*/ 0 w 159"/>
                  <a:gd name="T25" fmla="*/ 1 h 208"/>
                  <a:gd name="T26" fmla="*/ 0 w 159"/>
                  <a:gd name="T27" fmla="*/ 1 h 208"/>
                  <a:gd name="T28" fmla="*/ 0 w 159"/>
                  <a:gd name="T29" fmla="*/ 1 h 208"/>
                  <a:gd name="T30" fmla="*/ 0 w 159"/>
                  <a:gd name="T31" fmla="*/ 1 h 208"/>
                  <a:gd name="T32" fmla="*/ 0 w 159"/>
                  <a:gd name="T33" fmla="*/ 1 h 208"/>
                  <a:gd name="T34" fmla="*/ 0 w 159"/>
                  <a:gd name="T35" fmla="*/ 1 h 208"/>
                  <a:gd name="T36" fmla="*/ 0 w 159"/>
                  <a:gd name="T37" fmla="*/ 1 h 208"/>
                  <a:gd name="T38" fmla="*/ 0 w 159"/>
                  <a:gd name="T39" fmla="*/ 1 h 208"/>
                  <a:gd name="T40" fmla="*/ 0 w 159"/>
                  <a:gd name="T41" fmla="*/ 1 h 208"/>
                  <a:gd name="T42" fmla="*/ 0 w 159"/>
                  <a:gd name="T43" fmla="*/ 1 h 208"/>
                  <a:gd name="T44" fmla="*/ 0 w 159"/>
                  <a:gd name="T45" fmla="*/ 1 h 208"/>
                  <a:gd name="T46" fmla="*/ 0 w 159"/>
                  <a:gd name="T47" fmla="*/ 1 h 208"/>
                  <a:gd name="T48" fmla="*/ 0 w 159"/>
                  <a:gd name="T49" fmla="*/ 1 h 208"/>
                  <a:gd name="T50" fmla="*/ 0 w 159"/>
                  <a:gd name="T51" fmla="*/ 1 h 208"/>
                  <a:gd name="T52" fmla="*/ 0 w 159"/>
                  <a:gd name="T53" fmla="*/ 1 h 208"/>
                  <a:gd name="T54" fmla="*/ 0 w 159"/>
                  <a:gd name="T55" fmla="*/ 1 h 208"/>
                  <a:gd name="T56" fmla="*/ 0 w 159"/>
                  <a:gd name="T57" fmla="*/ 1 h 208"/>
                  <a:gd name="T58" fmla="*/ 0 w 159"/>
                  <a:gd name="T59" fmla="*/ 1 h 208"/>
                  <a:gd name="T60" fmla="*/ 0 w 159"/>
                  <a:gd name="T61" fmla="*/ 1 h 208"/>
                  <a:gd name="T62" fmla="*/ 0 w 159"/>
                  <a:gd name="T63" fmla="*/ 1 h 208"/>
                  <a:gd name="T64" fmla="*/ 0 w 159"/>
                  <a:gd name="T65" fmla="*/ 1 h 208"/>
                  <a:gd name="T66" fmla="*/ 0 w 159"/>
                  <a:gd name="T67" fmla="*/ 1 h 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9"/>
                  <a:gd name="T103" fmla="*/ 0 h 208"/>
                  <a:gd name="T104" fmla="*/ 159 w 159"/>
                  <a:gd name="T105" fmla="*/ 208 h 2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9" h="208">
                    <a:moveTo>
                      <a:pt x="23" y="0"/>
                    </a:moveTo>
                    <a:lnTo>
                      <a:pt x="23" y="38"/>
                    </a:lnTo>
                    <a:lnTo>
                      <a:pt x="20" y="96"/>
                    </a:lnTo>
                    <a:lnTo>
                      <a:pt x="13" y="153"/>
                    </a:lnTo>
                    <a:lnTo>
                      <a:pt x="0" y="195"/>
                    </a:lnTo>
                    <a:lnTo>
                      <a:pt x="9" y="195"/>
                    </a:lnTo>
                    <a:lnTo>
                      <a:pt x="19" y="195"/>
                    </a:lnTo>
                    <a:lnTo>
                      <a:pt x="29" y="197"/>
                    </a:lnTo>
                    <a:lnTo>
                      <a:pt x="36" y="197"/>
                    </a:lnTo>
                    <a:lnTo>
                      <a:pt x="36" y="194"/>
                    </a:lnTo>
                    <a:lnTo>
                      <a:pt x="32" y="190"/>
                    </a:lnTo>
                    <a:lnTo>
                      <a:pt x="26" y="187"/>
                    </a:lnTo>
                    <a:lnTo>
                      <a:pt x="19" y="183"/>
                    </a:lnTo>
                    <a:lnTo>
                      <a:pt x="29" y="173"/>
                    </a:lnTo>
                    <a:lnTo>
                      <a:pt x="37" y="162"/>
                    </a:lnTo>
                    <a:lnTo>
                      <a:pt x="43" y="153"/>
                    </a:lnTo>
                    <a:lnTo>
                      <a:pt x="46" y="146"/>
                    </a:lnTo>
                    <a:lnTo>
                      <a:pt x="49" y="138"/>
                    </a:lnTo>
                    <a:lnTo>
                      <a:pt x="52" y="122"/>
                    </a:lnTo>
                    <a:lnTo>
                      <a:pt x="55" y="106"/>
                    </a:lnTo>
                    <a:lnTo>
                      <a:pt x="55" y="96"/>
                    </a:lnTo>
                    <a:lnTo>
                      <a:pt x="59" y="91"/>
                    </a:lnTo>
                    <a:lnTo>
                      <a:pt x="63" y="87"/>
                    </a:lnTo>
                    <a:lnTo>
                      <a:pt x="69" y="85"/>
                    </a:lnTo>
                    <a:lnTo>
                      <a:pt x="72" y="87"/>
                    </a:lnTo>
                    <a:lnTo>
                      <a:pt x="77" y="103"/>
                    </a:lnTo>
                    <a:lnTo>
                      <a:pt x="86" y="134"/>
                    </a:lnTo>
                    <a:lnTo>
                      <a:pt x="94" y="167"/>
                    </a:lnTo>
                    <a:lnTo>
                      <a:pt x="99" y="187"/>
                    </a:lnTo>
                    <a:lnTo>
                      <a:pt x="99" y="192"/>
                    </a:lnTo>
                    <a:lnTo>
                      <a:pt x="99" y="197"/>
                    </a:lnTo>
                    <a:lnTo>
                      <a:pt x="97" y="202"/>
                    </a:lnTo>
                    <a:lnTo>
                      <a:pt x="96" y="208"/>
                    </a:lnTo>
                    <a:lnTo>
                      <a:pt x="102" y="208"/>
                    </a:lnTo>
                    <a:lnTo>
                      <a:pt x="107" y="208"/>
                    </a:lnTo>
                    <a:lnTo>
                      <a:pt x="113" y="206"/>
                    </a:lnTo>
                    <a:lnTo>
                      <a:pt x="116" y="208"/>
                    </a:lnTo>
                    <a:lnTo>
                      <a:pt x="117" y="183"/>
                    </a:lnTo>
                    <a:lnTo>
                      <a:pt x="117" y="145"/>
                    </a:lnTo>
                    <a:lnTo>
                      <a:pt x="116" y="108"/>
                    </a:lnTo>
                    <a:lnTo>
                      <a:pt x="113" y="87"/>
                    </a:lnTo>
                    <a:lnTo>
                      <a:pt x="119" y="85"/>
                    </a:lnTo>
                    <a:lnTo>
                      <a:pt x="124" y="85"/>
                    </a:lnTo>
                    <a:lnTo>
                      <a:pt x="132" y="87"/>
                    </a:lnTo>
                    <a:lnTo>
                      <a:pt x="139" y="89"/>
                    </a:lnTo>
                    <a:lnTo>
                      <a:pt x="144" y="92"/>
                    </a:lnTo>
                    <a:lnTo>
                      <a:pt x="150" y="98"/>
                    </a:lnTo>
                    <a:lnTo>
                      <a:pt x="156" y="104"/>
                    </a:lnTo>
                    <a:lnTo>
                      <a:pt x="159" y="113"/>
                    </a:lnTo>
                    <a:lnTo>
                      <a:pt x="159" y="106"/>
                    </a:lnTo>
                    <a:lnTo>
                      <a:pt x="156" y="96"/>
                    </a:lnTo>
                    <a:lnTo>
                      <a:pt x="152" y="85"/>
                    </a:lnTo>
                    <a:lnTo>
                      <a:pt x="144" y="78"/>
                    </a:lnTo>
                    <a:lnTo>
                      <a:pt x="140" y="77"/>
                    </a:lnTo>
                    <a:lnTo>
                      <a:pt x="134" y="75"/>
                    </a:lnTo>
                    <a:lnTo>
                      <a:pt x="129" y="75"/>
                    </a:lnTo>
                    <a:lnTo>
                      <a:pt x="122" y="73"/>
                    </a:lnTo>
                    <a:lnTo>
                      <a:pt x="116" y="71"/>
                    </a:lnTo>
                    <a:lnTo>
                      <a:pt x="109" y="71"/>
                    </a:lnTo>
                    <a:lnTo>
                      <a:pt x="104" y="70"/>
                    </a:lnTo>
                    <a:lnTo>
                      <a:pt x="100" y="68"/>
                    </a:lnTo>
                    <a:lnTo>
                      <a:pt x="96" y="64"/>
                    </a:lnTo>
                    <a:lnTo>
                      <a:pt x="87" y="56"/>
                    </a:lnTo>
                    <a:lnTo>
                      <a:pt x="79" y="45"/>
                    </a:lnTo>
                    <a:lnTo>
                      <a:pt x="67" y="33"/>
                    </a:lnTo>
                    <a:lnTo>
                      <a:pt x="56" y="21"/>
                    </a:lnTo>
                    <a:lnTo>
                      <a:pt x="45" y="10"/>
                    </a:lnTo>
                    <a:lnTo>
                      <a:pt x="33" y="3"/>
                    </a:lnTo>
                    <a:lnTo>
                      <a:pt x="2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32" name="Freeform 39"/>
              <p:cNvSpPr>
                <a:spLocks/>
              </p:cNvSpPr>
              <p:nvPr/>
            </p:nvSpPr>
            <p:spPr bwMode="auto">
              <a:xfrm>
                <a:off x="6662" y="4809"/>
                <a:ext cx="55" cy="40"/>
              </a:xfrm>
              <a:custGeom>
                <a:avLst/>
                <a:gdLst>
                  <a:gd name="T0" fmla="*/ 0 w 112"/>
                  <a:gd name="T1" fmla="*/ 1 h 80"/>
                  <a:gd name="T2" fmla="*/ 0 w 112"/>
                  <a:gd name="T3" fmla="*/ 1 h 80"/>
                  <a:gd name="T4" fmla="*/ 0 w 112"/>
                  <a:gd name="T5" fmla="*/ 1 h 80"/>
                  <a:gd name="T6" fmla="*/ 0 w 112"/>
                  <a:gd name="T7" fmla="*/ 1 h 80"/>
                  <a:gd name="T8" fmla="*/ 0 w 112"/>
                  <a:gd name="T9" fmla="*/ 1 h 80"/>
                  <a:gd name="T10" fmla="*/ 0 w 112"/>
                  <a:gd name="T11" fmla="*/ 1 h 80"/>
                  <a:gd name="T12" fmla="*/ 0 w 112"/>
                  <a:gd name="T13" fmla="*/ 1 h 80"/>
                  <a:gd name="T14" fmla="*/ 0 w 112"/>
                  <a:gd name="T15" fmla="*/ 1 h 80"/>
                  <a:gd name="T16" fmla="*/ 0 w 112"/>
                  <a:gd name="T17" fmla="*/ 1 h 80"/>
                  <a:gd name="T18" fmla="*/ 0 w 112"/>
                  <a:gd name="T19" fmla="*/ 1 h 80"/>
                  <a:gd name="T20" fmla="*/ 0 w 112"/>
                  <a:gd name="T21" fmla="*/ 1 h 80"/>
                  <a:gd name="T22" fmla="*/ 0 w 112"/>
                  <a:gd name="T23" fmla="*/ 1 h 80"/>
                  <a:gd name="T24" fmla="*/ 0 w 112"/>
                  <a:gd name="T25" fmla="*/ 1 h 80"/>
                  <a:gd name="T26" fmla="*/ 0 w 112"/>
                  <a:gd name="T27" fmla="*/ 1 h 80"/>
                  <a:gd name="T28" fmla="*/ 0 w 112"/>
                  <a:gd name="T29" fmla="*/ 1 h 80"/>
                  <a:gd name="T30" fmla="*/ 0 w 112"/>
                  <a:gd name="T31" fmla="*/ 1 h 80"/>
                  <a:gd name="T32" fmla="*/ 0 w 112"/>
                  <a:gd name="T33" fmla="*/ 1 h 80"/>
                  <a:gd name="T34" fmla="*/ 0 w 112"/>
                  <a:gd name="T35" fmla="*/ 1 h 80"/>
                  <a:gd name="T36" fmla="*/ 0 w 112"/>
                  <a:gd name="T37" fmla="*/ 1 h 80"/>
                  <a:gd name="T38" fmla="*/ 0 w 112"/>
                  <a:gd name="T39" fmla="*/ 1 h 80"/>
                  <a:gd name="T40" fmla="*/ 0 w 112"/>
                  <a:gd name="T41" fmla="*/ 1 h 80"/>
                  <a:gd name="T42" fmla="*/ 0 w 112"/>
                  <a:gd name="T43" fmla="*/ 1 h 80"/>
                  <a:gd name="T44" fmla="*/ 0 w 112"/>
                  <a:gd name="T45" fmla="*/ 1 h 80"/>
                  <a:gd name="T46" fmla="*/ 0 w 112"/>
                  <a:gd name="T47" fmla="*/ 1 h 80"/>
                  <a:gd name="T48" fmla="*/ 0 w 112"/>
                  <a:gd name="T49" fmla="*/ 1 h 80"/>
                  <a:gd name="T50" fmla="*/ 0 w 112"/>
                  <a:gd name="T51" fmla="*/ 1 h 80"/>
                  <a:gd name="T52" fmla="*/ 0 w 112"/>
                  <a:gd name="T53" fmla="*/ 1 h 80"/>
                  <a:gd name="T54" fmla="*/ 0 w 112"/>
                  <a:gd name="T55" fmla="*/ 1 h 80"/>
                  <a:gd name="T56" fmla="*/ 0 w 112"/>
                  <a:gd name="T57" fmla="*/ 1 h 80"/>
                  <a:gd name="T58" fmla="*/ 0 w 112"/>
                  <a:gd name="T59" fmla="*/ 1 h 80"/>
                  <a:gd name="T60" fmla="*/ 0 w 112"/>
                  <a:gd name="T61" fmla="*/ 1 h 80"/>
                  <a:gd name="T62" fmla="*/ 0 w 112"/>
                  <a:gd name="T63" fmla="*/ 1 h 80"/>
                  <a:gd name="T64" fmla="*/ 0 w 112"/>
                  <a:gd name="T65" fmla="*/ 1 h 80"/>
                  <a:gd name="T66" fmla="*/ 0 w 112"/>
                  <a:gd name="T67" fmla="*/ 1 h 80"/>
                  <a:gd name="T68" fmla="*/ 0 w 112"/>
                  <a:gd name="T69" fmla="*/ 1 h 80"/>
                  <a:gd name="T70" fmla="*/ 0 w 112"/>
                  <a:gd name="T71" fmla="*/ 1 h 80"/>
                  <a:gd name="T72" fmla="*/ 0 w 112"/>
                  <a:gd name="T73" fmla="*/ 1 h 80"/>
                  <a:gd name="T74" fmla="*/ 0 w 112"/>
                  <a:gd name="T75" fmla="*/ 1 h 80"/>
                  <a:gd name="T76" fmla="*/ 0 w 112"/>
                  <a:gd name="T77" fmla="*/ 1 h 80"/>
                  <a:gd name="T78" fmla="*/ 0 w 112"/>
                  <a:gd name="T79" fmla="*/ 0 h 80"/>
                  <a:gd name="T80" fmla="*/ 0 w 112"/>
                  <a:gd name="T81" fmla="*/ 1 h 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80"/>
                  <a:gd name="T125" fmla="*/ 112 w 112"/>
                  <a:gd name="T126" fmla="*/ 80 h 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80">
                    <a:moveTo>
                      <a:pt x="7" y="2"/>
                    </a:moveTo>
                    <a:lnTo>
                      <a:pt x="13" y="7"/>
                    </a:lnTo>
                    <a:lnTo>
                      <a:pt x="19" y="12"/>
                    </a:lnTo>
                    <a:lnTo>
                      <a:pt x="25" y="17"/>
                    </a:lnTo>
                    <a:lnTo>
                      <a:pt x="32" y="23"/>
                    </a:lnTo>
                    <a:lnTo>
                      <a:pt x="37" y="26"/>
                    </a:lnTo>
                    <a:lnTo>
                      <a:pt x="43" y="30"/>
                    </a:lnTo>
                    <a:lnTo>
                      <a:pt x="49" y="31"/>
                    </a:lnTo>
                    <a:lnTo>
                      <a:pt x="53" y="33"/>
                    </a:lnTo>
                    <a:lnTo>
                      <a:pt x="59" y="33"/>
                    </a:lnTo>
                    <a:lnTo>
                      <a:pt x="65" y="33"/>
                    </a:lnTo>
                    <a:lnTo>
                      <a:pt x="72" y="33"/>
                    </a:lnTo>
                    <a:lnTo>
                      <a:pt x="79" y="31"/>
                    </a:lnTo>
                    <a:lnTo>
                      <a:pt x="87" y="30"/>
                    </a:lnTo>
                    <a:lnTo>
                      <a:pt x="96" y="26"/>
                    </a:lnTo>
                    <a:lnTo>
                      <a:pt x="103" y="21"/>
                    </a:lnTo>
                    <a:lnTo>
                      <a:pt x="112" y="14"/>
                    </a:lnTo>
                    <a:lnTo>
                      <a:pt x="106" y="30"/>
                    </a:lnTo>
                    <a:lnTo>
                      <a:pt x="99" y="49"/>
                    </a:lnTo>
                    <a:lnTo>
                      <a:pt x="92" y="68"/>
                    </a:lnTo>
                    <a:lnTo>
                      <a:pt x="89" y="80"/>
                    </a:lnTo>
                    <a:lnTo>
                      <a:pt x="83" y="77"/>
                    </a:lnTo>
                    <a:lnTo>
                      <a:pt x="83" y="68"/>
                    </a:lnTo>
                    <a:lnTo>
                      <a:pt x="86" y="56"/>
                    </a:lnTo>
                    <a:lnTo>
                      <a:pt x="90" y="42"/>
                    </a:lnTo>
                    <a:lnTo>
                      <a:pt x="85" y="45"/>
                    </a:lnTo>
                    <a:lnTo>
                      <a:pt x="79" y="49"/>
                    </a:lnTo>
                    <a:lnTo>
                      <a:pt x="72" y="52"/>
                    </a:lnTo>
                    <a:lnTo>
                      <a:pt x="63" y="54"/>
                    </a:lnTo>
                    <a:lnTo>
                      <a:pt x="56" y="56"/>
                    </a:lnTo>
                    <a:lnTo>
                      <a:pt x="49" y="58"/>
                    </a:lnTo>
                    <a:lnTo>
                      <a:pt x="42" y="58"/>
                    </a:lnTo>
                    <a:lnTo>
                      <a:pt x="36" y="56"/>
                    </a:lnTo>
                    <a:lnTo>
                      <a:pt x="26" y="49"/>
                    </a:lnTo>
                    <a:lnTo>
                      <a:pt x="16" y="37"/>
                    </a:lnTo>
                    <a:lnTo>
                      <a:pt x="7" y="24"/>
                    </a:lnTo>
                    <a:lnTo>
                      <a:pt x="2" y="14"/>
                    </a:lnTo>
                    <a:lnTo>
                      <a:pt x="0" y="7"/>
                    </a:lnTo>
                    <a:lnTo>
                      <a:pt x="0" y="2"/>
                    </a:lnTo>
                    <a:lnTo>
                      <a:pt x="2" y="0"/>
                    </a:lnTo>
                    <a:lnTo>
                      <a:pt x="7" y="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33" name="Freeform 40"/>
              <p:cNvSpPr>
                <a:spLocks/>
              </p:cNvSpPr>
              <p:nvPr/>
            </p:nvSpPr>
            <p:spPr bwMode="auto">
              <a:xfrm>
                <a:off x="6661" y="5803"/>
                <a:ext cx="42" cy="21"/>
              </a:xfrm>
              <a:custGeom>
                <a:avLst/>
                <a:gdLst>
                  <a:gd name="T0" fmla="*/ 1 w 84"/>
                  <a:gd name="T1" fmla="*/ 0 h 42"/>
                  <a:gd name="T2" fmla="*/ 1 w 84"/>
                  <a:gd name="T3" fmla="*/ 1 h 42"/>
                  <a:gd name="T4" fmla="*/ 1 w 84"/>
                  <a:gd name="T5" fmla="*/ 1 h 42"/>
                  <a:gd name="T6" fmla="*/ 1 w 84"/>
                  <a:gd name="T7" fmla="*/ 1 h 42"/>
                  <a:gd name="T8" fmla="*/ 1 w 84"/>
                  <a:gd name="T9" fmla="*/ 1 h 42"/>
                  <a:gd name="T10" fmla="*/ 1 w 84"/>
                  <a:gd name="T11" fmla="*/ 1 h 42"/>
                  <a:gd name="T12" fmla="*/ 1 w 84"/>
                  <a:gd name="T13" fmla="*/ 1 h 42"/>
                  <a:gd name="T14" fmla="*/ 1 w 84"/>
                  <a:gd name="T15" fmla="*/ 1 h 42"/>
                  <a:gd name="T16" fmla="*/ 1 w 84"/>
                  <a:gd name="T17" fmla="*/ 1 h 42"/>
                  <a:gd name="T18" fmla="*/ 1 w 84"/>
                  <a:gd name="T19" fmla="*/ 1 h 42"/>
                  <a:gd name="T20" fmla="*/ 1 w 84"/>
                  <a:gd name="T21" fmla="*/ 1 h 42"/>
                  <a:gd name="T22" fmla="*/ 1 w 84"/>
                  <a:gd name="T23" fmla="*/ 1 h 42"/>
                  <a:gd name="T24" fmla="*/ 1 w 84"/>
                  <a:gd name="T25" fmla="*/ 1 h 42"/>
                  <a:gd name="T26" fmla="*/ 1 w 84"/>
                  <a:gd name="T27" fmla="*/ 1 h 42"/>
                  <a:gd name="T28" fmla="*/ 1 w 84"/>
                  <a:gd name="T29" fmla="*/ 1 h 42"/>
                  <a:gd name="T30" fmla="*/ 1 w 84"/>
                  <a:gd name="T31" fmla="*/ 1 h 42"/>
                  <a:gd name="T32" fmla="*/ 1 w 84"/>
                  <a:gd name="T33" fmla="*/ 1 h 42"/>
                  <a:gd name="T34" fmla="*/ 1 w 84"/>
                  <a:gd name="T35" fmla="*/ 1 h 42"/>
                  <a:gd name="T36" fmla="*/ 1 w 84"/>
                  <a:gd name="T37" fmla="*/ 1 h 42"/>
                  <a:gd name="T38" fmla="*/ 1 w 84"/>
                  <a:gd name="T39" fmla="*/ 1 h 42"/>
                  <a:gd name="T40" fmla="*/ 0 w 84"/>
                  <a:gd name="T41" fmla="*/ 1 h 42"/>
                  <a:gd name="T42" fmla="*/ 1 w 84"/>
                  <a:gd name="T43" fmla="*/ 1 h 42"/>
                  <a:gd name="T44" fmla="*/ 1 w 84"/>
                  <a:gd name="T45" fmla="*/ 1 h 42"/>
                  <a:gd name="T46" fmla="*/ 1 w 84"/>
                  <a:gd name="T47" fmla="*/ 1 h 42"/>
                  <a:gd name="T48" fmla="*/ 1 w 84"/>
                  <a:gd name="T49" fmla="*/ 1 h 42"/>
                  <a:gd name="T50" fmla="*/ 1 w 84"/>
                  <a:gd name="T51" fmla="*/ 1 h 42"/>
                  <a:gd name="T52" fmla="*/ 1 w 84"/>
                  <a:gd name="T53" fmla="*/ 1 h 42"/>
                  <a:gd name="T54" fmla="*/ 1 w 84"/>
                  <a:gd name="T55" fmla="*/ 1 h 42"/>
                  <a:gd name="T56" fmla="*/ 1 w 84"/>
                  <a:gd name="T57" fmla="*/ 1 h 42"/>
                  <a:gd name="T58" fmla="*/ 1 w 84"/>
                  <a:gd name="T59" fmla="*/ 1 h 42"/>
                  <a:gd name="T60" fmla="*/ 1 w 84"/>
                  <a:gd name="T61" fmla="*/ 1 h 42"/>
                  <a:gd name="T62" fmla="*/ 1 w 84"/>
                  <a:gd name="T63" fmla="*/ 1 h 42"/>
                  <a:gd name="T64" fmla="*/ 1 w 84"/>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42"/>
                  <a:gd name="T101" fmla="*/ 84 w 84"/>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42">
                    <a:moveTo>
                      <a:pt x="36" y="0"/>
                    </a:moveTo>
                    <a:lnTo>
                      <a:pt x="43" y="2"/>
                    </a:lnTo>
                    <a:lnTo>
                      <a:pt x="50" y="5"/>
                    </a:lnTo>
                    <a:lnTo>
                      <a:pt x="56" y="7"/>
                    </a:lnTo>
                    <a:lnTo>
                      <a:pt x="63" y="7"/>
                    </a:lnTo>
                    <a:lnTo>
                      <a:pt x="68" y="8"/>
                    </a:lnTo>
                    <a:lnTo>
                      <a:pt x="74" y="8"/>
                    </a:lnTo>
                    <a:lnTo>
                      <a:pt x="80" y="8"/>
                    </a:lnTo>
                    <a:lnTo>
                      <a:pt x="84" y="7"/>
                    </a:lnTo>
                    <a:lnTo>
                      <a:pt x="83" y="10"/>
                    </a:lnTo>
                    <a:lnTo>
                      <a:pt x="81" y="14"/>
                    </a:lnTo>
                    <a:lnTo>
                      <a:pt x="81" y="19"/>
                    </a:lnTo>
                    <a:lnTo>
                      <a:pt x="83" y="22"/>
                    </a:lnTo>
                    <a:lnTo>
                      <a:pt x="77" y="28"/>
                    </a:lnTo>
                    <a:lnTo>
                      <a:pt x="70" y="31"/>
                    </a:lnTo>
                    <a:lnTo>
                      <a:pt x="60" y="36"/>
                    </a:lnTo>
                    <a:lnTo>
                      <a:pt x="50" y="40"/>
                    </a:lnTo>
                    <a:lnTo>
                      <a:pt x="38" y="42"/>
                    </a:lnTo>
                    <a:lnTo>
                      <a:pt x="26" y="42"/>
                    </a:lnTo>
                    <a:lnTo>
                      <a:pt x="13" y="38"/>
                    </a:lnTo>
                    <a:lnTo>
                      <a:pt x="0" y="33"/>
                    </a:lnTo>
                    <a:lnTo>
                      <a:pt x="11" y="33"/>
                    </a:lnTo>
                    <a:lnTo>
                      <a:pt x="21" y="33"/>
                    </a:lnTo>
                    <a:lnTo>
                      <a:pt x="31" y="31"/>
                    </a:lnTo>
                    <a:lnTo>
                      <a:pt x="41" y="28"/>
                    </a:lnTo>
                    <a:lnTo>
                      <a:pt x="48" y="26"/>
                    </a:lnTo>
                    <a:lnTo>
                      <a:pt x="54" y="24"/>
                    </a:lnTo>
                    <a:lnTo>
                      <a:pt x="58" y="21"/>
                    </a:lnTo>
                    <a:lnTo>
                      <a:pt x="60" y="19"/>
                    </a:lnTo>
                    <a:lnTo>
                      <a:pt x="58" y="15"/>
                    </a:lnTo>
                    <a:lnTo>
                      <a:pt x="53" y="8"/>
                    </a:lnTo>
                    <a:lnTo>
                      <a:pt x="44" y="3"/>
                    </a:lnTo>
                    <a:lnTo>
                      <a:pt x="36"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34" name="Freeform 41"/>
              <p:cNvSpPr>
                <a:spLocks/>
              </p:cNvSpPr>
              <p:nvPr/>
            </p:nvSpPr>
            <p:spPr bwMode="auto">
              <a:xfrm>
                <a:off x="6412" y="5777"/>
                <a:ext cx="74" cy="34"/>
              </a:xfrm>
              <a:custGeom>
                <a:avLst/>
                <a:gdLst>
                  <a:gd name="T0" fmla="*/ 0 w 147"/>
                  <a:gd name="T1" fmla="*/ 1 h 68"/>
                  <a:gd name="T2" fmla="*/ 1 w 147"/>
                  <a:gd name="T3" fmla="*/ 1 h 68"/>
                  <a:gd name="T4" fmla="*/ 1 w 147"/>
                  <a:gd name="T5" fmla="*/ 1 h 68"/>
                  <a:gd name="T6" fmla="*/ 1 w 147"/>
                  <a:gd name="T7" fmla="*/ 1 h 68"/>
                  <a:gd name="T8" fmla="*/ 1 w 147"/>
                  <a:gd name="T9" fmla="*/ 1 h 68"/>
                  <a:gd name="T10" fmla="*/ 1 w 147"/>
                  <a:gd name="T11" fmla="*/ 1 h 68"/>
                  <a:gd name="T12" fmla="*/ 1 w 147"/>
                  <a:gd name="T13" fmla="*/ 1 h 68"/>
                  <a:gd name="T14" fmla="*/ 1 w 147"/>
                  <a:gd name="T15" fmla="*/ 1 h 68"/>
                  <a:gd name="T16" fmla="*/ 1 w 147"/>
                  <a:gd name="T17" fmla="*/ 1 h 68"/>
                  <a:gd name="T18" fmla="*/ 1 w 147"/>
                  <a:gd name="T19" fmla="*/ 1 h 68"/>
                  <a:gd name="T20" fmla="*/ 1 w 147"/>
                  <a:gd name="T21" fmla="*/ 1 h 68"/>
                  <a:gd name="T22" fmla="*/ 1 w 147"/>
                  <a:gd name="T23" fmla="*/ 1 h 68"/>
                  <a:gd name="T24" fmla="*/ 1 w 147"/>
                  <a:gd name="T25" fmla="*/ 1 h 68"/>
                  <a:gd name="T26" fmla="*/ 1 w 147"/>
                  <a:gd name="T27" fmla="*/ 1 h 68"/>
                  <a:gd name="T28" fmla="*/ 1 w 147"/>
                  <a:gd name="T29" fmla="*/ 1 h 68"/>
                  <a:gd name="T30" fmla="*/ 1 w 147"/>
                  <a:gd name="T31" fmla="*/ 1 h 68"/>
                  <a:gd name="T32" fmla="*/ 1 w 147"/>
                  <a:gd name="T33" fmla="*/ 0 h 68"/>
                  <a:gd name="T34" fmla="*/ 1 w 147"/>
                  <a:gd name="T35" fmla="*/ 0 h 68"/>
                  <a:gd name="T36" fmla="*/ 1 w 147"/>
                  <a:gd name="T37" fmla="*/ 1 h 68"/>
                  <a:gd name="T38" fmla="*/ 1 w 147"/>
                  <a:gd name="T39" fmla="*/ 1 h 68"/>
                  <a:gd name="T40" fmla="*/ 1 w 147"/>
                  <a:gd name="T41" fmla="*/ 1 h 68"/>
                  <a:gd name="T42" fmla="*/ 1 w 147"/>
                  <a:gd name="T43" fmla="*/ 1 h 68"/>
                  <a:gd name="T44" fmla="*/ 1 w 147"/>
                  <a:gd name="T45" fmla="*/ 1 h 68"/>
                  <a:gd name="T46" fmla="*/ 1 w 147"/>
                  <a:gd name="T47" fmla="*/ 1 h 68"/>
                  <a:gd name="T48" fmla="*/ 1 w 147"/>
                  <a:gd name="T49" fmla="*/ 1 h 68"/>
                  <a:gd name="T50" fmla="*/ 1 w 147"/>
                  <a:gd name="T51" fmla="*/ 1 h 68"/>
                  <a:gd name="T52" fmla="*/ 1 w 147"/>
                  <a:gd name="T53" fmla="*/ 1 h 68"/>
                  <a:gd name="T54" fmla="*/ 1 w 147"/>
                  <a:gd name="T55" fmla="*/ 1 h 68"/>
                  <a:gd name="T56" fmla="*/ 1 w 147"/>
                  <a:gd name="T57" fmla="*/ 1 h 68"/>
                  <a:gd name="T58" fmla="*/ 1 w 147"/>
                  <a:gd name="T59" fmla="*/ 1 h 68"/>
                  <a:gd name="T60" fmla="*/ 1 w 147"/>
                  <a:gd name="T61" fmla="*/ 1 h 68"/>
                  <a:gd name="T62" fmla="*/ 1 w 147"/>
                  <a:gd name="T63" fmla="*/ 1 h 68"/>
                  <a:gd name="T64" fmla="*/ 1 w 147"/>
                  <a:gd name="T65" fmla="*/ 1 h 68"/>
                  <a:gd name="T66" fmla="*/ 1 w 147"/>
                  <a:gd name="T67" fmla="*/ 1 h 68"/>
                  <a:gd name="T68" fmla="*/ 1 w 147"/>
                  <a:gd name="T69" fmla="*/ 1 h 68"/>
                  <a:gd name="T70" fmla="*/ 1 w 147"/>
                  <a:gd name="T71" fmla="*/ 1 h 68"/>
                  <a:gd name="T72" fmla="*/ 1 w 147"/>
                  <a:gd name="T73" fmla="*/ 1 h 68"/>
                  <a:gd name="T74" fmla="*/ 1 w 147"/>
                  <a:gd name="T75" fmla="*/ 1 h 68"/>
                  <a:gd name="T76" fmla="*/ 1 w 147"/>
                  <a:gd name="T77" fmla="*/ 1 h 68"/>
                  <a:gd name="T78" fmla="*/ 1 w 147"/>
                  <a:gd name="T79" fmla="*/ 1 h 68"/>
                  <a:gd name="T80" fmla="*/ 1 w 147"/>
                  <a:gd name="T81" fmla="*/ 1 h 68"/>
                  <a:gd name="T82" fmla="*/ 1 w 147"/>
                  <a:gd name="T83" fmla="*/ 1 h 68"/>
                  <a:gd name="T84" fmla="*/ 1 w 147"/>
                  <a:gd name="T85" fmla="*/ 1 h 68"/>
                  <a:gd name="T86" fmla="*/ 1 w 147"/>
                  <a:gd name="T87" fmla="*/ 1 h 68"/>
                  <a:gd name="T88" fmla="*/ 1 w 147"/>
                  <a:gd name="T89" fmla="*/ 1 h 68"/>
                  <a:gd name="T90" fmla="*/ 1 w 147"/>
                  <a:gd name="T91" fmla="*/ 1 h 68"/>
                  <a:gd name="T92" fmla="*/ 1 w 147"/>
                  <a:gd name="T93" fmla="*/ 1 h 68"/>
                  <a:gd name="T94" fmla="*/ 1 w 147"/>
                  <a:gd name="T95" fmla="*/ 1 h 68"/>
                  <a:gd name="T96" fmla="*/ 0 w 147"/>
                  <a:gd name="T97" fmla="*/ 1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
                  <a:gd name="T148" fmla="*/ 0 h 68"/>
                  <a:gd name="T149" fmla="*/ 147 w 147"/>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 h="68">
                    <a:moveTo>
                      <a:pt x="0" y="68"/>
                    </a:moveTo>
                    <a:lnTo>
                      <a:pt x="7" y="61"/>
                    </a:lnTo>
                    <a:lnTo>
                      <a:pt x="14" y="53"/>
                    </a:lnTo>
                    <a:lnTo>
                      <a:pt x="23" y="46"/>
                    </a:lnTo>
                    <a:lnTo>
                      <a:pt x="30" y="42"/>
                    </a:lnTo>
                    <a:lnTo>
                      <a:pt x="36" y="41"/>
                    </a:lnTo>
                    <a:lnTo>
                      <a:pt x="43" y="41"/>
                    </a:lnTo>
                    <a:lnTo>
                      <a:pt x="53" y="39"/>
                    </a:lnTo>
                    <a:lnTo>
                      <a:pt x="64" y="37"/>
                    </a:lnTo>
                    <a:lnTo>
                      <a:pt x="74" y="35"/>
                    </a:lnTo>
                    <a:lnTo>
                      <a:pt x="84" y="34"/>
                    </a:lnTo>
                    <a:lnTo>
                      <a:pt x="93" y="34"/>
                    </a:lnTo>
                    <a:lnTo>
                      <a:pt x="98" y="34"/>
                    </a:lnTo>
                    <a:lnTo>
                      <a:pt x="104" y="23"/>
                    </a:lnTo>
                    <a:lnTo>
                      <a:pt x="111" y="14"/>
                    </a:lnTo>
                    <a:lnTo>
                      <a:pt x="120" y="6"/>
                    </a:lnTo>
                    <a:lnTo>
                      <a:pt x="128" y="0"/>
                    </a:lnTo>
                    <a:lnTo>
                      <a:pt x="134" y="0"/>
                    </a:lnTo>
                    <a:lnTo>
                      <a:pt x="140" y="4"/>
                    </a:lnTo>
                    <a:lnTo>
                      <a:pt x="144" y="6"/>
                    </a:lnTo>
                    <a:lnTo>
                      <a:pt x="147" y="9"/>
                    </a:lnTo>
                    <a:lnTo>
                      <a:pt x="137" y="13"/>
                    </a:lnTo>
                    <a:lnTo>
                      <a:pt x="127" y="16"/>
                    </a:lnTo>
                    <a:lnTo>
                      <a:pt x="117" y="23"/>
                    </a:lnTo>
                    <a:lnTo>
                      <a:pt x="111" y="30"/>
                    </a:lnTo>
                    <a:lnTo>
                      <a:pt x="114" y="39"/>
                    </a:lnTo>
                    <a:lnTo>
                      <a:pt x="118" y="48"/>
                    </a:lnTo>
                    <a:lnTo>
                      <a:pt x="123" y="56"/>
                    </a:lnTo>
                    <a:lnTo>
                      <a:pt x="130" y="65"/>
                    </a:lnTo>
                    <a:lnTo>
                      <a:pt x="120" y="60"/>
                    </a:lnTo>
                    <a:lnTo>
                      <a:pt x="108" y="53"/>
                    </a:lnTo>
                    <a:lnTo>
                      <a:pt x="98" y="46"/>
                    </a:lnTo>
                    <a:lnTo>
                      <a:pt x="93" y="42"/>
                    </a:lnTo>
                    <a:lnTo>
                      <a:pt x="90" y="44"/>
                    </a:lnTo>
                    <a:lnTo>
                      <a:pt x="88" y="49"/>
                    </a:lnTo>
                    <a:lnTo>
                      <a:pt x="90" y="53"/>
                    </a:lnTo>
                    <a:lnTo>
                      <a:pt x="93" y="58"/>
                    </a:lnTo>
                    <a:lnTo>
                      <a:pt x="90" y="60"/>
                    </a:lnTo>
                    <a:lnTo>
                      <a:pt x="88" y="61"/>
                    </a:lnTo>
                    <a:lnTo>
                      <a:pt x="86" y="63"/>
                    </a:lnTo>
                    <a:lnTo>
                      <a:pt x="83" y="65"/>
                    </a:lnTo>
                    <a:lnTo>
                      <a:pt x="77" y="61"/>
                    </a:lnTo>
                    <a:lnTo>
                      <a:pt x="68" y="58"/>
                    </a:lnTo>
                    <a:lnTo>
                      <a:pt x="58" y="56"/>
                    </a:lnTo>
                    <a:lnTo>
                      <a:pt x="48" y="55"/>
                    </a:lnTo>
                    <a:lnTo>
                      <a:pt x="36" y="56"/>
                    </a:lnTo>
                    <a:lnTo>
                      <a:pt x="24" y="58"/>
                    </a:lnTo>
                    <a:lnTo>
                      <a:pt x="11" y="61"/>
                    </a:lnTo>
                    <a:lnTo>
                      <a:pt x="0" y="6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35" name="Freeform 42"/>
              <p:cNvSpPr>
                <a:spLocks/>
              </p:cNvSpPr>
              <p:nvPr/>
            </p:nvSpPr>
            <p:spPr bwMode="auto">
              <a:xfrm>
                <a:off x="6542" y="4262"/>
                <a:ext cx="162" cy="288"/>
              </a:xfrm>
              <a:custGeom>
                <a:avLst/>
                <a:gdLst>
                  <a:gd name="T0" fmla="*/ 1 w 323"/>
                  <a:gd name="T1" fmla="*/ 1 h 576"/>
                  <a:gd name="T2" fmla="*/ 1 w 323"/>
                  <a:gd name="T3" fmla="*/ 1 h 576"/>
                  <a:gd name="T4" fmla="*/ 1 w 323"/>
                  <a:gd name="T5" fmla="*/ 1 h 576"/>
                  <a:gd name="T6" fmla="*/ 1 w 323"/>
                  <a:gd name="T7" fmla="*/ 1 h 576"/>
                  <a:gd name="T8" fmla="*/ 1 w 323"/>
                  <a:gd name="T9" fmla="*/ 1 h 576"/>
                  <a:gd name="T10" fmla="*/ 1 w 323"/>
                  <a:gd name="T11" fmla="*/ 1 h 576"/>
                  <a:gd name="T12" fmla="*/ 1 w 323"/>
                  <a:gd name="T13" fmla="*/ 1 h 576"/>
                  <a:gd name="T14" fmla="*/ 1 w 323"/>
                  <a:gd name="T15" fmla="*/ 1 h 576"/>
                  <a:gd name="T16" fmla="*/ 1 w 323"/>
                  <a:gd name="T17" fmla="*/ 1 h 576"/>
                  <a:gd name="T18" fmla="*/ 1 w 323"/>
                  <a:gd name="T19" fmla="*/ 1 h 576"/>
                  <a:gd name="T20" fmla="*/ 1 w 323"/>
                  <a:gd name="T21" fmla="*/ 1 h 576"/>
                  <a:gd name="T22" fmla="*/ 1 w 323"/>
                  <a:gd name="T23" fmla="*/ 1 h 576"/>
                  <a:gd name="T24" fmla="*/ 1 w 323"/>
                  <a:gd name="T25" fmla="*/ 1 h 576"/>
                  <a:gd name="T26" fmla="*/ 1 w 323"/>
                  <a:gd name="T27" fmla="*/ 1 h 576"/>
                  <a:gd name="T28" fmla="*/ 1 w 323"/>
                  <a:gd name="T29" fmla="*/ 1 h 576"/>
                  <a:gd name="T30" fmla="*/ 1 w 323"/>
                  <a:gd name="T31" fmla="*/ 0 h 576"/>
                  <a:gd name="T32" fmla="*/ 1 w 323"/>
                  <a:gd name="T33" fmla="*/ 1 h 576"/>
                  <a:gd name="T34" fmla="*/ 1 w 323"/>
                  <a:gd name="T35" fmla="*/ 1 h 576"/>
                  <a:gd name="T36" fmla="*/ 1 w 323"/>
                  <a:gd name="T37" fmla="*/ 1 h 576"/>
                  <a:gd name="T38" fmla="*/ 1 w 323"/>
                  <a:gd name="T39" fmla="*/ 1 h 576"/>
                  <a:gd name="T40" fmla="*/ 1 w 323"/>
                  <a:gd name="T41" fmla="*/ 1 h 576"/>
                  <a:gd name="T42" fmla="*/ 1 w 323"/>
                  <a:gd name="T43" fmla="*/ 1 h 576"/>
                  <a:gd name="T44" fmla="*/ 1 w 323"/>
                  <a:gd name="T45" fmla="*/ 1 h 576"/>
                  <a:gd name="T46" fmla="*/ 1 w 323"/>
                  <a:gd name="T47" fmla="*/ 1 h 576"/>
                  <a:gd name="T48" fmla="*/ 1 w 323"/>
                  <a:gd name="T49" fmla="*/ 1 h 576"/>
                  <a:gd name="T50" fmla="*/ 1 w 323"/>
                  <a:gd name="T51" fmla="*/ 1 h 576"/>
                  <a:gd name="T52" fmla="*/ 1 w 323"/>
                  <a:gd name="T53" fmla="*/ 1 h 576"/>
                  <a:gd name="T54" fmla="*/ 1 w 323"/>
                  <a:gd name="T55" fmla="*/ 1 h 576"/>
                  <a:gd name="T56" fmla="*/ 1 w 323"/>
                  <a:gd name="T57" fmla="*/ 1 h 576"/>
                  <a:gd name="T58" fmla="*/ 1 w 323"/>
                  <a:gd name="T59" fmla="*/ 1 h 576"/>
                  <a:gd name="T60" fmla="*/ 1 w 323"/>
                  <a:gd name="T61" fmla="*/ 1 h 576"/>
                  <a:gd name="T62" fmla="*/ 1 w 323"/>
                  <a:gd name="T63" fmla="*/ 1 h 576"/>
                  <a:gd name="T64" fmla="*/ 1 w 323"/>
                  <a:gd name="T65" fmla="*/ 1 h 576"/>
                  <a:gd name="T66" fmla="*/ 1 w 323"/>
                  <a:gd name="T67" fmla="*/ 1 h 576"/>
                  <a:gd name="T68" fmla="*/ 1 w 323"/>
                  <a:gd name="T69" fmla="*/ 1 h 576"/>
                  <a:gd name="T70" fmla="*/ 1 w 323"/>
                  <a:gd name="T71" fmla="*/ 1 h 576"/>
                  <a:gd name="T72" fmla="*/ 1 w 323"/>
                  <a:gd name="T73" fmla="*/ 1 h 576"/>
                  <a:gd name="T74" fmla="*/ 1 w 323"/>
                  <a:gd name="T75" fmla="*/ 1 h 576"/>
                  <a:gd name="T76" fmla="*/ 1 w 323"/>
                  <a:gd name="T77" fmla="*/ 1 h 576"/>
                  <a:gd name="T78" fmla="*/ 1 w 323"/>
                  <a:gd name="T79" fmla="*/ 1 h 576"/>
                  <a:gd name="T80" fmla="*/ 1 w 323"/>
                  <a:gd name="T81" fmla="*/ 1 h 576"/>
                  <a:gd name="T82" fmla="*/ 1 w 323"/>
                  <a:gd name="T83" fmla="*/ 1 h 576"/>
                  <a:gd name="T84" fmla="*/ 1 w 323"/>
                  <a:gd name="T85" fmla="*/ 1 h 576"/>
                  <a:gd name="T86" fmla="*/ 1 w 323"/>
                  <a:gd name="T87" fmla="*/ 1 h 576"/>
                  <a:gd name="T88" fmla="*/ 1 w 323"/>
                  <a:gd name="T89" fmla="*/ 1 h 576"/>
                  <a:gd name="T90" fmla="*/ 1 w 323"/>
                  <a:gd name="T91" fmla="*/ 1 h 576"/>
                  <a:gd name="T92" fmla="*/ 1 w 323"/>
                  <a:gd name="T93" fmla="*/ 1 h 576"/>
                  <a:gd name="T94" fmla="*/ 1 w 323"/>
                  <a:gd name="T95" fmla="*/ 1 h 576"/>
                  <a:gd name="T96" fmla="*/ 1 w 323"/>
                  <a:gd name="T97" fmla="*/ 1 h 576"/>
                  <a:gd name="T98" fmla="*/ 1 w 323"/>
                  <a:gd name="T99" fmla="*/ 1 h 576"/>
                  <a:gd name="T100" fmla="*/ 1 w 323"/>
                  <a:gd name="T101" fmla="*/ 1 h 576"/>
                  <a:gd name="T102" fmla="*/ 1 w 323"/>
                  <a:gd name="T103" fmla="*/ 1 h 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3"/>
                  <a:gd name="T157" fmla="*/ 0 h 576"/>
                  <a:gd name="T158" fmla="*/ 323 w 323"/>
                  <a:gd name="T159" fmla="*/ 576 h 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3" h="576">
                    <a:moveTo>
                      <a:pt x="314" y="256"/>
                    </a:moveTo>
                    <a:lnTo>
                      <a:pt x="313" y="248"/>
                    </a:lnTo>
                    <a:lnTo>
                      <a:pt x="310" y="239"/>
                    </a:lnTo>
                    <a:lnTo>
                      <a:pt x="307" y="230"/>
                    </a:lnTo>
                    <a:lnTo>
                      <a:pt x="305" y="223"/>
                    </a:lnTo>
                    <a:lnTo>
                      <a:pt x="305" y="216"/>
                    </a:lnTo>
                    <a:lnTo>
                      <a:pt x="305" y="206"/>
                    </a:lnTo>
                    <a:lnTo>
                      <a:pt x="305" y="197"/>
                    </a:lnTo>
                    <a:lnTo>
                      <a:pt x="305" y="190"/>
                    </a:lnTo>
                    <a:lnTo>
                      <a:pt x="305" y="183"/>
                    </a:lnTo>
                    <a:lnTo>
                      <a:pt x="303" y="176"/>
                    </a:lnTo>
                    <a:lnTo>
                      <a:pt x="301" y="171"/>
                    </a:lnTo>
                    <a:lnTo>
                      <a:pt x="300" y="165"/>
                    </a:lnTo>
                    <a:lnTo>
                      <a:pt x="298" y="160"/>
                    </a:lnTo>
                    <a:lnTo>
                      <a:pt x="297" y="155"/>
                    </a:lnTo>
                    <a:lnTo>
                      <a:pt x="297" y="150"/>
                    </a:lnTo>
                    <a:lnTo>
                      <a:pt x="297" y="145"/>
                    </a:lnTo>
                    <a:lnTo>
                      <a:pt x="297" y="141"/>
                    </a:lnTo>
                    <a:lnTo>
                      <a:pt x="295" y="136"/>
                    </a:lnTo>
                    <a:lnTo>
                      <a:pt x="294" y="132"/>
                    </a:lnTo>
                    <a:lnTo>
                      <a:pt x="293" y="127"/>
                    </a:lnTo>
                    <a:lnTo>
                      <a:pt x="295" y="125"/>
                    </a:lnTo>
                    <a:lnTo>
                      <a:pt x="297" y="124"/>
                    </a:lnTo>
                    <a:lnTo>
                      <a:pt x="300" y="122"/>
                    </a:lnTo>
                    <a:lnTo>
                      <a:pt x="300" y="118"/>
                    </a:lnTo>
                    <a:lnTo>
                      <a:pt x="297" y="111"/>
                    </a:lnTo>
                    <a:lnTo>
                      <a:pt x="293" y="101"/>
                    </a:lnTo>
                    <a:lnTo>
                      <a:pt x="285" y="87"/>
                    </a:lnTo>
                    <a:lnTo>
                      <a:pt x="277" y="75"/>
                    </a:lnTo>
                    <a:lnTo>
                      <a:pt x="273" y="69"/>
                    </a:lnTo>
                    <a:lnTo>
                      <a:pt x="270" y="64"/>
                    </a:lnTo>
                    <a:lnTo>
                      <a:pt x="267" y="61"/>
                    </a:lnTo>
                    <a:lnTo>
                      <a:pt x="264" y="59"/>
                    </a:lnTo>
                    <a:lnTo>
                      <a:pt x="260" y="54"/>
                    </a:lnTo>
                    <a:lnTo>
                      <a:pt x="254" y="48"/>
                    </a:lnTo>
                    <a:lnTo>
                      <a:pt x="248" y="43"/>
                    </a:lnTo>
                    <a:lnTo>
                      <a:pt x="243" y="36"/>
                    </a:lnTo>
                    <a:lnTo>
                      <a:pt x="235" y="31"/>
                    </a:lnTo>
                    <a:lnTo>
                      <a:pt x="230" y="24"/>
                    </a:lnTo>
                    <a:lnTo>
                      <a:pt x="224" y="19"/>
                    </a:lnTo>
                    <a:lnTo>
                      <a:pt x="220" y="15"/>
                    </a:lnTo>
                    <a:lnTo>
                      <a:pt x="214" y="12"/>
                    </a:lnTo>
                    <a:lnTo>
                      <a:pt x="208" y="10"/>
                    </a:lnTo>
                    <a:lnTo>
                      <a:pt x="201" y="7"/>
                    </a:lnTo>
                    <a:lnTo>
                      <a:pt x="194" y="5"/>
                    </a:lnTo>
                    <a:lnTo>
                      <a:pt x="187" y="3"/>
                    </a:lnTo>
                    <a:lnTo>
                      <a:pt x="178" y="1"/>
                    </a:lnTo>
                    <a:lnTo>
                      <a:pt x="173" y="0"/>
                    </a:lnTo>
                    <a:lnTo>
                      <a:pt x="167" y="0"/>
                    </a:lnTo>
                    <a:lnTo>
                      <a:pt x="163" y="0"/>
                    </a:lnTo>
                    <a:lnTo>
                      <a:pt x="154" y="1"/>
                    </a:lnTo>
                    <a:lnTo>
                      <a:pt x="144" y="3"/>
                    </a:lnTo>
                    <a:lnTo>
                      <a:pt x="131" y="7"/>
                    </a:lnTo>
                    <a:lnTo>
                      <a:pt x="118" y="10"/>
                    </a:lnTo>
                    <a:lnTo>
                      <a:pt x="105" y="15"/>
                    </a:lnTo>
                    <a:lnTo>
                      <a:pt x="94" y="22"/>
                    </a:lnTo>
                    <a:lnTo>
                      <a:pt x="83" y="29"/>
                    </a:lnTo>
                    <a:lnTo>
                      <a:pt x="75" y="36"/>
                    </a:lnTo>
                    <a:lnTo>
                      <a:pt x="67" y="45"/>
                    </a:lnTo>
                    <a:lnTo>
                      <a:pt x="58" y="55"/>
                    </a:lnTo>
                    <a:lnTo>
                      <a:pt x="50" y="66"/>
                    </a:lnTo>
                    <a:lnTo>
                      <a:pt x="43" y="80"/>
                    </a:lnTo>
                    <a:lnTo>
                      <a:pt x="37" y="92"/>
                    </a:lnTo>
                    <a:lnTo>
                      <a:pt x="33" y="106"/>
                    </a:lnTo>
                    <a:lnTo>
                      <a:pt x="31" y="120"/>
                    </a:lnTo>
                    <a:lnTo>
                      <a:pt x="27" y="127"/>
                    </a:lnTo>
                    <a:lnTo>
                      <a:pt x="21" y="138"/>
                    </a:lnTo>
                    <a:lnTo>
                      <a:pt x="14" y="150"/>
                    </a:lnTo>
                    <a:lnTo>
                      <a:pt x="7" y="162"/>
                    </a:lnTo>
                    <a:lnTo>
                      <a:pt x="6" y="178"/>
                    </a:lnTo>
                    <a:lnTo>
                      <a:pt x="10" y="200"/>
                    </a:lnTo>
                    <a:lnTo>
                      <a:pt x="16" y="223"/>
                    </a:lnTo>
                    <a:lnTo>
                      <a:pt x="21" y="241"/>
                    </a:lnTo>
                    <a:lnTo>
                      <a:pt x="16" y="237"/>
                    </a:lnTo>
                    <a:lnTo>
                      <a:pt x="8" y="237"/>
                    </a:lnTo>
                    <a:lnTo>
                      <a:pt x="3" y="241"/>
                    </a:lnTo>
                    <a:lnTo>
                      <a:pt x="0" y="246"/>
                    </a:lnTo>
                    <a:lnTo>
                      <a:pt x="1" y="258"/>
                    </a:lnTo>
                    <a:lnTo>
                      <a:pt x="7" y="279"/>
                    </a:lnTo>
                    <a:lnTo>
                      <a:pt x="11" y="298"/>
                    </a:lnTo>
                    <a:lnTo>
                      <a:pt x="14" y="310"/>
                    </a:lnTo>
                    <a:lnTo>
                      <a:pt x="14" y="317"/>
                    </a:lnTo>
                    <a:lnTo>
                      <a:pt x="16" y="324"/>
                    </a:lnTo>
                    <a:lnTo>
                      <a:pt x="17" y="333"/>
                    </a:lnTo>
                    <a:lnTo>
                      <a:pt x="18" y="340"/>
                    </a:lnTo>
                    <a:lnTo>
                      <a:pt x="21" y="347"/>
                    </a:lnTo>
                    <a:lnTo>
                      <a:pt x="24" y="356"/>
                    </a:lnTo>
                    <a:lnTo>
                      <a:pt x="28" y="365"/>
                    </a:lnTo>
                    <a:lnTo>
                      <a:pt x="30" y="372"/>
                    </a:lnTo>
                    <a:lnTo>
                      <a:pt x="33" y="375"/>
                    </a:lnTo>
                    <a:lnTo>
                      <a:pt x="37" y="379"/>
                    </a:lnTo>
                    <a:lnTo>
                      <a:pt x="43" y="379"/>
                    </a:lnTo>
                    <a:lnTo>
                      <a:pt x="48" y="380"/>
                    </a:lnTo>
                    <a:lnTo>
                      <a:pt x="51" y="405"/>
                    </a:lnTo>
                    <a:lnTo>
                      <a:pt x="58" y="433"/>
                    </a:lnTo>
                    <a:lnTo>
                      <a:pt x="65" y="462"/>
                    </a:lnTo>
                    <a:lnTo>
                      <a:pt x="70" y="482"/>
                    </a:lnTo>
                    <a:lnTo>
                      <a:pt x="73" y="494"/>
                    </a:lnTo>
                    <a:lnTo>
                      <a:pt x="75" y="506"/>
                    </a:lnTo>
                    <a:lnTo>
                      <a:pt x="80" y="518"/>
                    </a:lnTo>
                    <a:lnTo>
                      <a:pt x="84" y="531"/>
                    </a:lnTo>
                    <a:lnTo>
                      <a:pt x="88" y="539"/>
                    </a:lnTo>
                    <a:lnTo>
                      <a:pt x="95" y="550"/>
                    </a:lnTo>
                    <a:lnTo>
                      <a:pt x="104" y="558"/>
                    </a:lnTo>
                    <a:lnTo>
                      <a:pt x="113" y="565"/>
                    </a:lnTo>
                    <a:lnTo>
                      <a:pt x="118" y="567"/>
                    </a:lnTo>
                    <a:lnTo>
                      <a:pt x="125" y="571"/>
                    </a:lnTo>
                    <a:lnTo>
                      <a:pt x="131" y="572"/>
                    </a:lnTo>
                    <a:lnTo>
                      <a:pt x="138" y="572"/>
                    </a:lnTo>
                    <a:lnTo>
                      <a:pt x="144" y="574"/>
                    </a:lnTo>
                    <a:lnTo>
                      <a:pt x="151" y="576"/>
                    </a:lnTo>
                    <a:lnTo>
                      <a:pt x="157" y="576"/>
                    </a:lnTo>
                    <a:lnTo>
                      <a:pt x="163" y="576"/>
                    </a:lnTo>
                    <a:lnTo>
                      <a:pt x="168" y="576"/>
                    </a:lnTo>
                    <a:lnTo>
                      <a:pt x="174" y="576"/>
                    </a:lnTo>
                    <a:lnTo>
                      <a:pt x="180" y="574"/>
                    </a:lnTo>
                    <a:lnTo>
                      <a:pt x="185" y="572"/>
                    </a:lnTo>
                    <a:lnTo>
                      <a:pt x="191" y="571"/>
                    </a:lnTo>
                    <a:lnTo>
                      <a:pt x="195" y="569"/>
                    </a:lnTo>
                    <a:lnTo>
                      <a:pt x="201" y="567"/>
                    </a:lnTo>
                    <a:lnTo>
                      <a:pt x="207" y="564"/>
                    </a:lnTo>
                    <a:lnTo>
                      <a:pt x="217" y="557"/>
                    </a:lnTo>
                    <a:lnTo>
                      <a:pt x="225" y="548"/>
                    </a:lnTo>
                    <a:lnTo>
                      <a:pt x="233" y="541"/>
                    </a:lnTo>
                    <a:lnTo>
                      <a:pt x="240" y="534"/>
                    </a:lnTo>
                    <a:lnTo>
                      <a:pt x="253" y="517"/>
                    </a:lnTo>
                    <a:lnTo>
                      <a:pt x="263" y="492"/>
                    </a:lnTo>
                    <a:lnTo>
                      <a:pt x="268" y="462"/>
                    </a:lnTo>
                    <a:lnTo>
                      <a:pt x="268" y="429"/>
                    </a:lnTo>
                    <a:lnTo>
                      <a:pt x="270" y="421"/>
                    </a:lnTo>
                    <a:lnTo>
                      <a:pt x="273" y="408"/>
                    </a:lnTo>
                    <a:lnTo>
                      <a:pt x="274" y="394"/>
                    </a:lnTo>
                    <a:lnTo>
                      <a:pt x="275" y="382"/>
                    </a:lnTo>
                    <a:lnTo>
                      <a:pt x="283" y="380"/>
                    </a:lnTo>
                    <a:lnTo>
                      <a:pt x="290" y="377"/>
                    </a:lnTo>
                    <a:lnTo>
                      <a:pt x="297" y="373"/>
                    </a:lnTo>
                    <a:lnTo>
                      <a:pt x="301" y="370"/>
                    </a:lnTo>
                    <a:lnTo>
                      <a:pt x="303" y="365"/>
                    </a:lnTo>
                    <a:lnTo>
                      <a:pt x="305" y="358"/>
                    </a:lnTo>
                    <a:lnTo>
                      <a:pt x="307" y="351"/>
                    </a:lnTo>
                    <a:lnTo>
                      <a:pt x="307" y="347"/>
                    </a:lnTo>
                    <a:lnTo>
                      <a:pt x="308" y="340"/>
                    </a:lnTo>
                    <a:lnTo>
                      <a:pt x="311" y="331"/>
                    </a:lnTo>
                    <a:lnTo>
                      <a:pt x="314" y="323"/>
                    </a:lnTo>
                    <a:lnTo>
                      <a:pt x="315" y="316"/>
                    </a:lnTo>
                    <a:lnTo>
                      <a:pt x="318" y="309"/>
                    </a:lnTo>
                    <a:lnTo>
                      <a:pt x="321" y="300"/>
                    </a:lnTo>
                    <a:lnTo>
                      <a:pt x="323" y="291"/>
                    </a:lnTo>
                    <a:lnTo>
                      <a:pt x="323" y="284"/>
                    </a:lnTo>
                    <a:lnTo>
                      <a:pt x="323" y="281"/>
                    </a:lnTo>
                    <a:lnTo>
                      <a:pt x="321" y="276"/>
                    </a:lnTo>
                    <a:lnTo>
                      <a:pt x="318" y="272"/>
                    </a:lnTo>
                    <a:lnTo>
                      <a:pt x="314" y="269"/>
                    </a:lnTo>
                    <a:lnTo>
                      <a:pt x="314" y="265"/>
                    </a:lnTo>
                    <a:lnTo>
                      <a:pt x="314" y="262"/>
                    </a:lnTo>
                    <a:lnTo>
                      <a:pt x="314" y="260"/>
                    </a:lnTo>
                    <a:lnTo>
                      <a:pt x="314" y="2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36" name="Freeform 43"/>
              <p:cNvSpPr>
                <a:spLocks/>
              </p:cNvSpPr>
              <p:nvPr/>
            </p:nvSpPr>
            <p:spPr bwMode="auto">
              <a:xfrm>
                <a:off x="6558" y="4277"/>
                <a:ext cx="39" cy="50"/>
              </a:xfrm>
              <a:custGeom>
                <a:avLst/>
                <a:gdLst>
                  <a:gd name="T0" fmla="*/ 0 w 79"/>
                  <a:gd name="T1" fmla="*/ 1 h 100"/>
                  <a:gd name="T2" fmla="*/ 0 w 79"/>
                  <a:gd name="T3" fmla="*/ 1 h 100"/>
                  <a:gd name="T4" fmla="*/ 0 w 79"/>
                  <a:gd name="T5" fmla="*/ 1 h 100"/>
                  <a:gd name="T6" fmla="*/ 0 w 79"/>
                  <a:gd name="T7" fmla="*/ 1 h 100"/>
                  <a:gd name="T8" fmla="*/ 0 w 79"/>
                  <a:gd name="T9" fmla="*/ 1 h 100"/>
                  <a:gd name="T10" fmla="*/ 0 w 79"/>
                  <a:gd name="T11" fmla="*/ 1 h 100"/>
                  <a:gd name="T12" fmla="*/ 0 w 79"/>
                  <a:gd name="T13" fmla="*/ 1 h 100"/>
                  <a:gd name="T14" fmla="*/ 0 w 79"/>
                  <a:gd name="T15" fmla="*/ 1 h 100"/>
                  <a:gd name="T16" fmla="*/ 0 w 79"/>
                  <a:gd name="T17" fmla="*/ 1 h 100"/>
                  <a:gd name="T18" fmla="*/ 0 w 79"/>
                  <a:gd name="T19" fmla="*/ 1 h 100"/>
                  <a:gd name="T20" fmla="*/ 0 w 79"/>
                  <a:gd name="T21" fmla="*/ 1 h 100"/>
                  <a:gd name="T22" fmla="*/ 0 w 79"/>
                  <a:gd name="T23" fmla="*/ 1 h 100"/>
                  <a:gd name="T24" fmla="*/ 0 w 79"/>
                  <a:gd name="T25" fmla="*/ 1 h 100"/>
                  <a:gd name="T26" fmla="*/ 0 w 79"/>
                  <a:gd name="T27" fmla="*/ 1 h 100"/>
                  <a:gd name="T28" fmla="*/ 0 w 79"/>
                  <a:gd name="T29" fmla="*/ 1 h 100"/>
                  <a:gd name="T30" fmla="*/ 0 w 79"/>
                  <a:gd name="T31" fmla="*/ 1 h 100"/>
                  <a:gd name="T32" fmla="*/ 0 w 79"/>
                  <a:gd name="T33" fmla="*/ 1 h 100"/>
                  <a:gd name="T34" fmla="*/ 0 w 79"/>
                  <a:gd name="T35" fmla="*/ 1 h 100"/>
                  <a:gd name="T36" fmla="*/ 0 w 79"/>
                  <a:gd name="T37" fmla="*/ 1 h 100"/>
                  <a:gd name="T38" fmla="*/ 0 w 79"/>
                  <a:gd name="T39" fmla="*/ 1 h 100"/>
                  <a:gd name="T40" fmla="*/ 0 w 79"/>
                  <a:gd name="T41" fmla="*/ 1 h 100"/>
                  <a:gd name="T42" fmla="*/ 0 w 79"/>
                  <a:gd name="T43" fmla="*/ 1 h 100"/>
                  <a:gd name="T44" fmla="*/ 0 w 79"/>
                  <a:gd name="T45" fmla="*/ 1 h 100"/>
                  <a:gd name="T46" fmla="*/ 0 w 79"/>
                  <a:gd name="T47" fmla="*/ 1 h 100"/>
                  <a:gd name="T48" fmla="*/ 0 w 79"/>
                  <a:gd name="T49" fmla="*/ 1 h 100"/>
                  <a:gd name="T50" fmla="*/ 0 w 79"/>
                  <a:gd name="T51" fmla="*/ 1 h 100"/>
                  <a:gd name="T52" fmla="*/ 0 w 79"/>
                  <a:gd name="T53" fmla="*/ 1 h 100"/>
                  <a:gd name="T54" fmla="*/ 0 w 79"/>
                  <a:gd name="T55" fmla="*/ 1 h 100"/>
                  <a:gd name="T56" fmla="*/ 0 w 79"/>
                  <a:gd name="T57" fmla="*/ 1 h 100"/>
                  <a:gd name="T58" fmla="*/ 0 w 79"/>
                  <a:gd name="T59" fmla="*/ 1 h 100"/>
                  <a:gd name="T60" fmla="*/ 0 w 79"/>
                  <a:gd name="T61" fmla="*/ 1 h 100"/>
                  <a:gd name="T62" fmla="*/ 0 w 79"/>
                  <a:gd name="T63" fmla="*/ 1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9"/>
                  <a:gd name="T97" fmla="*/ 0 h 100"/>
                  <a:gd name="T98" fmla="*/ 79 w 79"/>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9" h="100">
                    <a:moveTo>
                      <a:pt x="0" y="91"/>
                    </a:moveTo>
                    <a:lnTo>
                      <a:pt x="0" y="86"/>
                    </a:lnTo>
                    <a:lnTo>
                      <a:pt x="2" y="81"/>
                    </a:lnTo>
                    <a:lnTo>
                      <a:pt x="3" y="75"/>
                    </a:lnTo>
                    <a:lnTo>
                      <a:pt x="5" y="70"/>
                    </a:lnTo>
                    <a:lnTo>
                      <a:pt x="5" y="67"/>
                    </a:lnTo>
                    <a:lnTo>
                      <a:pt x="6" y="65"/>
                    </a:lnTo>
                    <a:lnTo>
                      <a:pt x="6" y="61"/>
                    </a:lnTo>
                    <a:lnTo>
                      <a:pt x="7" y="60"/>
                    </a:lnTo>
                    <a:lnTo>
                      <a:pt x="12" y="51"/>
                    </a:lnTo>
                    <a:lnTo>
                      <a:pt x="17" y="42"/>
                    </a:lnTo>
                    <a:lnTo>
                      <a:pt x="23" y="33"/>
                    </a:lnTo>
                    <a:lnTo>
                      <a:pt x="29" y="25"/>
                    </a:lnTo>
                    <a:lnTo>
                      <a:pt x="34" y="18"/>
                    </a:lnTo>
                    <a:lnTo>
                      <a:pt x="40" y="11"/>
                    </a:lnTo>
                    <a:lnTo>
                      <a:pt x="46" y="5"/>
                    </a:lnTo>
                    <a:lnTo>
                      <a:pt x="52" y="0"/>
                    </a:lnTo>
                    <a:lnTo>
                      <a:pt x="59" y="2"/>
                    </a:lnTo>
                    <a:lnTo>
                      <a:pt x="67" y="5"/>
                    </a:lnTo>
                    <a:lnTo>
                      <a:pt x="74" y="7"/>
                    </a:lnTo>
                    <a:lnTo>
                      <a:pt x="79" y="11"/>
                    </a:lnTo>
                    <a:lnTo>
                      <a:pt x="74" y="18"/>
                    </a:lnTo>
                    <a:lnTo>
                      <a:pt x="70" y="28"/>
                    </a:lnTo>
                    <a:lnTo>
                      <a:pt x="67" y="40"/>
                    </a:lnTo>
                    <a:lnTo>
                      <a:pt x="66" y="53"/>
                    </a:lnTo>
                    <a:lnTo>
                      <a:pt x="59" y="46"/>
                    </a:lnTo>
                    <a:lnTo>
                      <a:pt x="50" y="40"/>
                    </a:lnTo>
                    <a:lnTo>
                      <a:pt x="40" y="35"/>
                    </a:lnTo>
                    <a:lnTo>
                      <a:pt x="33" y="33"/>
                    </a:lnTo>
                    <a:lnTo>
                      <a:pt x="30" y="37"/>
                    </a:lnTo>
                    <a:lnTo>
                      <a:pt x="26" y="39"/>
                    </a:lnTo>
                    <a:lnTo>
                      <a:pt x="24" y="42"/>
                    </a:lnTo>
                    <a:lnTo>
                      <a:pt x="24" y="47"/>
                    </a:lnTo>
                    <a:lnTo>
                      <a:pt x="34" y="47"/>
                    </a:lnTo>
                    <a:lnTo>
                      <a:pt x="46" y="53"/>
                    </a:lnTo>
                    <a:lnTo>
                      <a:pt x="57" y="58"/>
                    </a:lnTo>
                    <a:lnTo>
                      <a:pt x="64" y="63"/>
                    </a:lnTo>
                    <a:lnTo>
                      <a:pt x="64" y="70"/>
                    </a:lnTo>
                    <a:lnTo>
                      <a:pt x="63" y="77"/>
                    </a:lnTo>
                    <a:lnTo>
                      <a:pt x="60" y="84"/>
                    </a:lnTo>
                    <a:lnTo>
                      <a:pt x="56" y="91"/>
                    </a:lnTo>
                    <a:lnTo>
                      <a:pt x="52" y="88"/>
                    </a:lnTo>
                    <a:lnTo>
                      <a:pt x="46" y="84"/>
                    </a:lnTo>
                    <a:lnTo>
                      <a:pt x="39" y="81"/>
                    </a:lnTo>
                    <a:lnTo>
                      <a:pt x="32" y="75"/>
                    </a:lnTo>
                    <a:lnTo>
                      <a:pt x="23" y="70"/>
                    </a:lnTo>
                    <a:lnTo>
                      <a:pt x="17" y="67"/>
                    </a:lnTo>
                    <a:lnTo>
                      <a:pt x="12" y="63"/>
                    </a:lnTo>
                    <a:lnTo>
                      <a:pt x="7" y="60"/>
                    </a:lnTo>
                    <a:lnTo>
                      <a:pt x="6" y="61"/>
                    </a:lnTo>
                    <a:lnTo>
                      <a:pt x="6" y="65"/>
                    </a:lnTo>
                    <a:lnTo>
                      <a:pt x="5" y="67"/>
                    </a:lnTo>
                    <a:lnTo>
                      <a:pt x="5" y="70"/>
                    </a:lnTo>
                    <a:lnTo>
                      <a:pt x="13" y="75"/>
                    </a:lnTo>
                    <a:lnTo>
                      <a:pt x="24" y="82"/>
                    </a:lnTo>
                    <a:lnTo>
                      <a:pt x="34" y="89"/>
                    </a:lnTo>
                    <a:lnTo>
                      <a:pt x="43" y="95"/>
                    </a:lnTo>
                    <a:lnTo>
                      <a:pt x="36" y="96"/>
                    </a:lnTo>
                    <a:lnTo>
                      <a:pt x="30" y="98"/>
                    </a:lnTo>
                    <a:lnTo>
                      <a:pt x="26" y="100"/>
                    </a:lnTo>
                    <a:lnTo>
                      <a:pt x="22" y="98"/>
                    </a:lnTo>
                    <a:lnTo>
                      <a:pt x="17" y="96"/>
                    </a:lnTo>
                    <a:lnTo>
                      <a:pt x="12" y="95"/>
                    </a:lnTo>
                    <a:lnTo>
                      <a:pt x="6" y="93"/>
                    </a:lnTo>
                    <a:lnTo>
                      <a:pt x="0" y="9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37" name="Freeform 44"/>
              <p:cNvSpPr>
                <a:spLocks/>
              </p:cNvSpPr>
              <p:nvPr/>
            </p:nvSpPr>
            <p:spPr bwMode="auto">
              <a:xfrm>
                <a:off x="6706" y="4753"/>
                <a:ext cx="22" cy="100"/>
              </a:xfrm>
              <a:custGeom>
                <a:avLst/>
                <a:gdLst>
                  <a:gd name="T0" fmla="*/ 1 w 44"/>
                  <a:gd name="T1" fmla="*/ 1 h 199"/>
                  <a:gd name="T2" fmla="*/ 1 w 44"/>
                  <a:gd name="T3" fmla="*/ 1 h 199"/>
                  <a:gd name="T4" fmla="*/ 1 w 44"/>
                  <a:gd name="T5" fmla="*/ 1 h 199"/>
                  <a:gd name="T6" fmla="*/ 1 w 44"/>
                  <a:gd name="T7" fmla="*/ 1 h 199"/>
                  <a:gd name="T8" fmla="*/ 1 w 44"/>
                  <a:gd name="T9" fmla="*/ 1 h 199"/>
                  <a:gd name="T10" fmla="*/ 1 w 44"/>
                  <a:gd name="T11" fmla="*/ 1 h 199"/>
                  <a:gd name="T12" fmla="*/ 1 w 44"/>
                  <a:gd name="T13" fmla="*/ 1 h 199"/>
                  <a:gd name="T14" fmla="*/ 1 w 44"/>
                  <a:gd name="T15" fmla="*/ 1 h 199"/>
                  <a:gd name="T16" fmla="*/ 0 w 44"/>
                  <a:gd name="T17" fmla="*/ 1 h 199"/>
                  <a:gd name="T18" fmla="*/ 1 w 44"/>
                  <a:gd name="T19" fmla="*/ 1 h 199"/>
                  <a:gd name="T20" fmla="*/ 1 w 44"/>
                  <a:gd name="T21" fmla="*/ 1 h 199"/>
                  <a:gd name="T22" fmla="*/ 1 w 44"/>
                  <a:gd name="T23" fmla="*/ 1 h 199"/>
                  <a:gd name="T24" fmla="*/ 1 w 44"/>
                  <a:gd name="T25" fmla="*/ 1 h 199"/>
                  <a:gd name="T26" fmla="*/ 1 w 44"/>
                  <a:gd name="T27" fmla="*/ 1 h 199"/>
                  <a:gd name="T28" fmla="*/ 1 w 44"/>
                  <a:gd name="T29" fmla="*/ 1 h 199"/>
                  <a:gd name="T30" fmla="*/ 1 w 44"/>
                  <a:gd name="T31" fmla="*/ 1 h 199"/>
                  <a:gd name="T32" fmla="*/ 1 w 44"/>
                  <a:gd name="T33" fmla="*/ 1 h 199"/>
                  <a:gd name="T34" fmla="*/ 1 w 44"/>
                  <a:gd name="T35" fmla="*/ 1 h 199"/>
                  <a:gd name="T36" fmla="*/ 1 w 44"/>
                  <a:gd name="T37" fmla="*/ 1 h 199"/>
                  <a:gd name="T38" fmla="*/ 1 w 44"/>
                  <a:gd name="T39" fmla="*/ 1 h 199"/>
                  <a:gd name="T40" fmla="*/ 1 w 44"/>
                  <a:gd name="T41" fmla="*/ 0 h 199"/>
                  <a:gd name="T42" fmla="*/ 1 w 44"/>
                  <a:gd name="T43" fmla="*/ 1 h 199"/>
                  <a:gd name="T44" fmla="*/ 1 w 44"/>
                  <a:gd name="T45" fmla="*/ 1 h 199"/>
                  <a:gd name="T46" fmla="*/ 1 w 44"/>
                  <a:gd name="T47" fmla="*/ 1 h 199"/>
                  <a:gd name="T48" fmla="*/ 1 w 44"/>
                  <a:gd name="T49" fmla="*/ 1 h 1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
                  <a:gd name="T76" fmla="*/ 0 h 199"/>
                  <a:gd name="T77" fmla="*/ 44 w 44"/>
                  <a:gd name="T78" fmla="*/ 199 h 1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 h="199">
                    <a:moveTo>
                      <a:pt x="44" y="4"/>
                    </a:moveTo>
                    <a:lnTo>
                      <a:pt x="44" y="42"/>
                    </a:lnTo>
                    <a:lnTo>
                      <a:pt x="41" y="100"/>
                    </a:lnTo>
                    <a:lnTo>
                      <a:pt x="34" y="157"/>
                    </a:lnTo>
                    <a:lnTo>
                      <a:pt x="21" y="199"/>
                    </a:lnTo>
                    <a:lnTo>
                      <a:pt x="17" y="199"/>
                    </a:lnTo>
                    <a:lnTo>
                      <a:pt x="11" y="196"/>
                    </a:lnTo>
                    <a:lnTo>
                      <a:pt x="6" y="194"/>
                    </a:lnTo>
                    <a:lnTo>
                      <a:pt x="0" y="192"/>
                    </a:lnTo>
                    <a:lnTo>
                      <a:pt x="3" y="180"/>
                    </a:lnTo>
                    <a:lnTo>
                      <a:pt x="10" y="161"/>
                    </a:lnTo>
                    <a:lnTo>
                      <a:pt x="17" y="142"/>
                    </a:lnTo>
                    <a:lnTo>
                      <a:pt x="23" y="126"/>
                    </a:lnTo>
                    <a:lnTo>
                      <a:pt x="27" y="114"/>
                    </a:lnTo>
                    <a:lnTo>
                      <a:pt x="30" y="98"/>
                    </a:lnTo>
                    <a:lnTo>
                      <a:pt x="31" y="82"/>
                    </a:lnTo>
                    <a:lnTo>
                      <a:pt x="31" y="67"/>
                    </a:lnTo>
                    <a:lnTo>
                      <a:pt x="33" y="56"/>
                    </a:lnTo>
                    <a:lnTo>
                      <a:pt x="34" y="40"/>
                    </a:lnTo>
                    <a:lnTo>
                      <a:pt x="34" y="21"/>
                    </a:lnTo>
                    <a:lnTo>
                      <a:pt x="36" y="0"/>
                    </a:lnTo>
                    <a:lnTo>
                      <a:pt x="38" y="2"/>
                    </a:lnTo>
                    <a:lnTo>
                      <a:pt x="40" y="2"/>
                    </a:lnTo>
                    <a:lnTo>
                      <a:pt x="43" y="4"/>
                    </a:lnTo>
                    <a:lnTo>
                      <a:pt x="4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38" name="Freeform 45"/>
              <p:cNvSpPr>
                <a:spLocks/>
              </p:cNvSpPr>
              <p:nvPr/>
            </p:nvSpPr>
            <p:spPr bwMode="auto">
              <a:xfrm>
                <a:off x="6565" y="4329"/>
                <a:ext cx="22" cy="94"/>
              </a:xfrm>
              <a:custGeom>
                <a:avLst/>
                <a:gdLst>
                  <a:gd name="T0" fmla="*/ 1 w 42"/>
                  <a:gd name="T1" fmla="*/ 0 h 189"/>
                  <a:gd name="T2" fmla="*/ 1 w 42"/>
                  <a:gd name="T3" fmla="*/ 0 h 189"/>
                  <a:gd name="T4" fmla="*/ 1 w 42"/>
                  <a:gd name="T5" fmla="*/ 0 h 189"/>
                  <a:gd name="T6" fmla="*/ 1 w 42"/>
                  <a:gd name="T7" fmla="*/ 0 h 189"/>
                  <a:gd name="T8" fmla="*/ 1 w 42"/>
                  <a:gd name="T9" fmla="*/ 0 h 189"/>
                  <a:gd name="T10" fmla="*/ 1 w 42"/>
                  <a:gd name="T11" fmla="*/ 0 h 189"/>
                  <a:gd name="T12" fmla="*/ 1 w 42"/>
                  <a:gd name="T13" fmla="*/ 0 h 189"/>
                  <a:gd name="T14" fmla="*/ 1 w 42"/>
                  <a:gd name="T15" fmla="*/ 0 h 189"/>
                  <a:gd name="T16" fmla="*/ 1 w 42"/>
                  <a:gd name="T17" fmla="*/ 0 h 189"/>
                  <a:gd name="T18" fmla="*/ 1 w 42"/>
                  <a:gd name="T19" fmla="*/ 0 h 189"/>
                  <a:gd name="T20" fmla="*/ 1 w 42"/>
                  <a:gd name="T21" fmla="*/ 0 h 189"/>
                  <a:gd name="T22" fmla="*/ 0 w 42"/>
                  <a:gd name="T23" fmla="*/ 0 h 189"/>
                  <a:gd name="T24" fmla="*/ 1 w 42"/>
                  <a:gd name="T25" fmla="*/ 0 h 189"/>
                  <a:gd name="T26" fmla="*/ 1 w 42"/>
                  <a:gd name="T27" fmla="*/ 0 h 189"/>
                  <a:gd name="T28" fmla="*/ 1 w 42"/>
                  <a:gd name="T29" fmla="*/ 0 h 189"/>
                  <a:gd name="T30" fmla="*/ 1 w 42"/>
                  <a:gd name="T31" fmla="*/ 0 h 189"/>
                  <a:gd name="T32" fmla="*/ 1 w 42"/>
                  <a:gd name="T33" fmla="*/ 0 h 189"/>
                  <a:gd name="T34" fmla="*/ 1 w 42"/>
                  <a:gd name="T35" fmla="*/ 0 h 189"/>
                  <a:gd name="T36" fmla="*/ 1 w 42"/>
                  <a:gd name="T37" fmla="*/ 0 h 189"/>
                  <a:gd name="T38" fmla="*/ 1 w 42"/>
                  <a:gd name="T39" fmla="*/ 0 h 189"/>
                  <a:gd name="T40" fmla="*/ 1 w 42"/>
                  <a:gd name="T41" fmla="*/ 0 h 189"/>
                  <a:gd name="T42" fmla="*/ 1 w 42"/>
                  <a:gd name="T43" fmla="*/ 0 h 189"/>
                  <a:gd name="T44" fmla="*/ 1 w 42"/>
                  <a:gd name="T45" fmla="*/ 0 h 189"/>
                  <a:gd name="T46" fmla="*/ 1 w 42"/>
                  <a:gd name="T47" fmla="*/ 0 h 189"/>
                  <a:gd name="T48" fmla="*/ 1 w 42"/>
                  <a:gd name="T49" fmla="*/ 0 h 189"/>
                  <a:gd name="T50" fmla="*/ 1 w 42"/>
                  <a:gd name="T51" fmla="*/ 0 h 189"/>
                  <a:gd name="T52" fmla="*/ 1 w 42"/>
                  <a:gd name="T53" fmla="*/ 0 h 189"/>
                  <a:gd name="T54" fmla="*/ 1 w 42"/>
                  <a:gd name="T55" fmla="*/ 0 h 189"/>
                  <a:gd name="T56" fmla="*/ 1 w 42"/>
                  <a:gd name="T57" fmla="*/ 0 h 189"/>
                  <a:gd name="T58" fmla="*/ 1 w 42"/>
                  <a:gd name="T59" fmla="*/ 0 h 189"/>
                  <a:gd name="T60" fmla="*/ 1 w 42"/>
                  <a:gd name="T61" fmla="*/ 0 h 189"/>
                  <a:gd name="T62" fmla="*/ 1 w 42"/>
                  <a:gd name="T63" fmla="*/ 0 h 189"/>
                  <a:gd name="T64" fmla="*/ 1 w 42"/>
                  <a:gd name="T65" fmla="*/ 0 h 189"/>
                  <a:gd name="T66" fmla="*/ 1 w 42"/>
                  <a:gd name="T67" fmla="*/ 0 h 189"/>
                  <a:gd name="T68" fmla="*/ 1 w 42"/>
                  <a:gd name="T69" fmla="*/ 0 h 189"/>
                  <a:gd name="T70" fmla="*/ 1 w 42"/>
                  <a:gd name="T71" fmla="*/ 0 h 189"/>
                  <a:gd name="T72" fmla="*/ 1 w 42"/>
                  <a:gd name="T73" fmla="*/ 0 h 189"/>
                  <a:gd name="T74" fmla="*/ 1 w 42"/>
                  <a:gd name="T75" fmla="*/ 0 h 189"/>
                  <a:gd name="T76" fmla="*/ 1 w 42"/>
                  <a:gd name="T77" fmla="*/ 0 h 189"/>
                  <a:gd name="T78" fmla="*/ 1 w 42"/>
                  <a:gd name="T79" fmla="*/ 0 h 189"/>
                  <a:gd name="T80" fmla="*/ 1 w 42"/>
                  <a:gd name="T81" fmla="*/ 0 h 1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
                  <a:gd name="T124" fmla="*/ 0 h 189"/>
                  <a:gd name="T125" fmla="*/ 42 w 42"/>
                  <a:gd name="T126" fmla="*/ 189 h 1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 h="189">
                    <a:moveTo>
                      <a:pt x="2" y="154"/>
                    </a:moveTo>
                    <a:lnTo>
                      <a:pt x="4" y="145"/>
                    </a:lnTo>
                    <a:lnTo>
                      <a:pt x="5" y="140"/>
                    </a:lnTo>
                    <a:lnTo>
                      <a:pt x="7" y="135"/>
                    </a:lnTo>
                    <a:lnTo>
                      <a:pt x="9" y="130"/>
                    </a:lnTo>
                    <a:lnTo>
                      <a:pt x="14" y="123"/>
                    </a:lnTo>
                    <a:lnTo>
                      <a:pt x="18" y="112"/>
                    </a:lnTo>
                    <a:lnTo>
                      <a:pt x="19" y="102"/>
                    </a:lnTo>
                    <a:lnTo>
                      <a:pt x="17" y="93"/>
                    </a:lnTo>
                    <a:lnTo>
                      <a:pt x="8" y="84"/>
                    </a:lnTo>
                    <a:lnTo>
                      <a:pt x="2" y="74"/>
                    </a:lnTo>
                    <a:lnTo>
                      <a:pt x="0" y="61"/>
                    </a:lnTo>
                    <a:lnTo>
                      <a:pt x="1" y="49"/>
                    </a:lnTo>
                    <a:lnTo>
                      <a:pt x="7" y="35"/>
                    </a:lnTo>
                    <a:lnTo>
                      <a:pt x="14" y="21"/>
                    </a:lnTo>
                    <a:lnTo>
                      <a:pt x="25" y="9"/>
                    </a:lnTo>
                    <a:lnTo>
                      <a:pt x="38" y="0"/>
                    </a:lnTo>
                    <a:lnTo>
                      <a:pt x="39" y="11"/>
                    </a:lnTo>
                    <a:lnTo>
                      <a:pt x="37" y="26"/>
                    </a:lnTo>
                    <a:lnTo>
                      <a:pt x="35" y="46"/>
                    </a:lnTo>
                    <a:lnTo>
                      <a:pt x="35" y="60"/>
                    </a:lnTo>
                    <a:lnTo>
                      <a:pt x="39" y="75"/>
                    </a:lnTo>
                    <a:lnTo>
                      <a:pt x="42" y="93"/>
                    </a:lnTo>
                    <a:lnTo>
                      <a:pt x="41" y="109"/>
                    </a:lnTo>
                    <a:lnTo>
                      <a:pt x="37" y="121"/>
                    </a:lnTo>
                    <a:lnTo>
                      <a:pt x="31" y="130"/>
                    </a:lnTo>
                    <a:lnTo>
                      <a:pt x="24" y="137"/>
                    </a:lnTo>
                    <a:lnTo>
                      <a:pt x="18" y="144"/>
                    </a:lnTo>
                    <a:lnTo>
                      <a:pt x="11" y="147"/>
                    </a:lnTo>
                    <a:lnTo>
                      <a:pt x="11" y="157"/>
                    </a:lnTo>
                    <a:lnTo>
                      <a:pt x="11" y="168"/>
                    </a:lnTo>
                    <a:lnTo>
                      <a:pt x="12" y="180"/>
                    </a:lnTo>
                    <a:lnTo>
                      <a:pt x="15" y="189"/>
                    </a:lnTo>
                    <a:lnTo>
                      <a:pt x="12" y="185"/>
                    </a:lnTo>
                    <a:lnTo>
                      <a:pt x="8" y="184"/>
                    </a:lnTo>
                    <a:lnTo>
                      <a:pt x="5" y="180"/>
                    </a:lnTo>
                    <a:lnTo>
                      <a:pt x="2" y="178"/>
                    </a:lnTo>
                    <a:lnTo>
                      <a:pt x="2" y="173"/>
                    </a:lnTo>
                    <a:lnTo>
                      <a:pt x="2" y="168"/>
                    </a:lnTo>
                    <a:lnTo>
                      <a:pt x="2" y="161"/>
                    </a:lnTo>
                    <a:lnTo>
                      <a:pt x="2" y="15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39" name="Freeform 46"/>
              <p:cNvSpPr>
                <a:spLocks/>
              </p:cNvSpPr>
              <p:nvPr/>
            </p:nvSpPr>
            <p:spPr bwMode="auto">
              <a:xfrm>
                <a:off x="6654" y="4746"/>
                <a:ext cx="34" cy="23"/>
              </a:xfrm>
              <a:custGeom>
                <a:avLst/>
                <a:gdLst>
                  <a:gd name="T0" fmla="*/ 1 w 68"/>
                  <a:gd name="T1" fmla="*/ 1 h 46"/>
                  <a:gd name="T2" fmla="*/ 1 w 68"/>
                  <a:gd name="T3" fmla="*/ 1 h 46"/>
                  <a:gd name="T4" fmla="*/ 0 w 68"/>
                  <a:gd name="T5" fmla="*/ 1 h 46"/>
                  <a:gd name="T6" fmla="*/ 0 w 68"/>
                  <a:gd name="T7" fmla="*/ 1 h 46"/>
                  <a:gd name="T8" fmla="*/ 0 w 68"/>
                  <a:gd name="T9" fmla="*/ 1 h 46"/>
                  <a:gd name="T10" fmla="*/ 1 w 68"/>
                  <a:gd name="T11" fmla="*/ 1 h 46"/>
                  <a:gd name="T12" fmla="*/ 1 w 68"/>
                  <a:gd name="T13" fmla="*/ 0 h 46"/>
                  <a:gd name="T14" fmla="*/ 1 w 68"/>
                  <a:gd name="T15" fmla="*/ 0 h 46"/>
                  <a:gd name="T16" fmla="*/ 1 w 68"/>
                  <a:gd name="T17" fmla="*/ 0 h 46"/>
                  <a:gd name="T18" fmla="*/ 1 w 68"/>
                  <a:gd name="T19" fmla="*/ 0 h 46"/>
                  <a:gd name="T20" fmla="*/ 1 w 68"/>
                  <a:gd name="T21" fmla="*/ 0 h 46"/>
                  <a:gd name="T22" fmla="*/ 1 w 68"/>
                  <a:gd name="T23" fmla="*/ 0 h 46"/>
                  <a:gd name="T24" fmla="*/ 1 w 68"/>
                  <a:gd name="T25" fmla="*/ 0 h 46"/>
                  <a:gd name="T26" fmla="*/ 1 w 68"/>
                  <a:gd name="T27" fmla="*/ 1 h 46"/>
                  <a:gd name="T28" fmla="*/ 1 w 68"/>
                  <a:gd name="T29" fmla="*/ 1 h 46"/>
                  <a:gd name="T30" fmla="*/ 1 w 68"/>
                  <a:gd name="T31" fmla="*/ 1 h 46"/>
                  <a:gd name="T32" fmla="*/ 1 w 68"/>
                  <a:gd name="T33" fmla="*/ 1 h 46"/>
                  <a:gd name="T34" fmla="*/ 1 w 68"/>
                  <a:gd name="T35" fmla="*/ 1 h 46"/>
                  <a:gd name="T36" fmla="*/ 1 w 68"/>
                  <a:gd name="T37" fmla="*/ 1 h 46"/>
                  <a:gd name="T38" fmla="*/ 1 w 68"/>
                  <a:gd name="T39" fmla="*/ 1 h 46"/>
                  <a:gd name="T40" fmla="*/ 1 w 68"/>
                  <a:gd name="T41" fmla="*/ 1 h 46"/>
                  <a:gd name="T42" fmla="*/ 1 w 68"/>
                  <a:gd name="T43" fmla="*/ 1 h 46"/>
                  <a:gd name="T44" fmla="*/ 1 w 68"/>
                  <a:gd name="T45" fmla="*/ 1 h 46"/>
                  <a:gd name="T46" fmla="*/ 1 w 68"/>
                  <a:gd name="T47" fmla="*/ 1 h 46"/>
                  <a:gd name="T48" fmla="*/ 1 w 68"/>
                  <a:gd name="T49" fmla="*/ 1 h 46"/>
                  <a:gd name="T50" fmla="*/ 1 w 68"/>
                  <a:gd name="T51" fmla="*/ 1 h 46"/>
                  <a:gd name="T52" fmla="*/ 1 w 68"/>
                  <a:gd name="T53" fmla="*/ 1 h 46"/>
                  <a:gd name="T54" fmla="*/ 1 w 68"/>
                  <a:gd name="T55" fmla="*/ 1 h 46"/>
                  <a:gd name="T56" fmla="*/ 1 w 68"/>
                  <a:gd name="T57" fmla="*/ 1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8"/>
                  <a:gd name="T88" fmla="*/ 0 h 46"/>
                  <a:gd name="T89" fmla="*/ 68 w 68"/>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8" h="46">
                    <a:moveTo>
                      <a:pt x="2" y="30"/>
                    </a:moveTo>
                    <a:lnTo>
                      <a:pt x="1" y="23"/>
                    </a:lnTo>
                    <a:lnTo>
                      <a:pt x="0" y="16"/>
                    </a:lnTo>
                    <a:lnTo>
                      <a:pt x="0" y="7"/>
                    </a:lnTo>
                    <a:lnTo>
                      <a:pt x="0" y="2"/>
                    </a:lnTo>
                    <a:lnTo>
                      <a:pt x="4" y="2"/>
                    </a:lnTo>
                    <a:lnTo>
                      <a:pt x="8" y="0"/>
                    </a:lnTo>
                    <a:lnTo>
                      <a:pt x="15" y="0"/>
                    </a:lnTo>
                    <a:lnTo>
                      <a:pt x="21" y="0"/>
                    </a:lnTo>
                    <a:lnTo>
                      <a:pt x="27" y="0"/>
                    </a:lnTo>
                    <a:lnTo>
                      <a:pt x="34" y="0"/>
                    </a:lnTo>
                    <a:lnTo>
                      <a:pt x="38" y="0"/>
                    </a:lnTo>
                    <a:lnTo>
                      <a:pt x="42" y="0"/>
                    </a:lnTo>
                    <a:lnTo>
                      <a:pt x="37" y="7"/>
                    </a:lnTo>
                    <a:lnTo>
                      <a:pt x="34" y="11"/>
                    </a:lnTo>
                    <a:lnTo>
                      <a:pt x="34" y="16"/>
                    </a:lnTo>
                    <a:lnTo>
                      <a:pt x="34" y="18"/>
                    </a:lnTo>
                    <a:lnTo>
                      <a:pt x="37" y="23"/>
                    </a:lnTo>
                    <a:lnTo>
                      <a:pt x="44" y="32"/>
                    </a:lnTo>
                    <a:lnTo>
                      <a:pt x="54" y="40"/>
                    </a:lnTo>
                    <a:lnTo>
                      <a:pt x="68" y="42"/>
                    </a:lnTo>
                    <a:lnTo>
                      <a:pt x="64" y="44"/>
                    </a:lnTo>
                    <a:lnTo>
                      <a:pt x="58" y="44"/>
                    </a:lnTo>
                    <a:lnTo>
                      <a:pt x="51" y="46"/>
                    </a:lnTo>
                    <a:lnTo>
                      <a:pt x="44" y="46"/>
                    </a:lnTo>
                    <a:lnTo>
                      <a:pt x="35" y="44"/>
                    </a:lnTo>
                    <a:lnTo>
                      <a:pt x="25" y="40"/>
                    </a:lnTo>
                    <a:lnTo>
                      <a:pt x="14" y="37"/>
                    </a:lnTo>
                    <a:lnTo>
                      <a:pt x="2" y="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40" name="Freeform 47"/>
              <p:cNvSpPr>
                <a:spLocks/>
              </p:cNvSpPr>
              <p:nvPr/>
            </p:nvSpPr>
            <p:spPr bwMode="auto">
              <a:xfrm>
                <a:off x="6655" y="4764"/>
                <a:ext cx="32" cy="26"/>
              </a:xfrm>
              <a:custGeom>
                <a:avLst/>
                <a:gdLst>
                  <a:gd name="T0" fmla="*/ 1 w 64"/>
                  <a:gd name="T1" fmla="*/ 0 h 53"/>
                  <a:gd name="T2" fmla="*/ 1 w 64"/>
                  <a:gd name="T3" fmla="*/ 0 h 53"/>
                  <a:gd name="T4" fmla="*/ 0 w 64"/>
                  <a:gd name="T5" fmla="*/ 0 h 53"/>
                  <a:gd name="T6" fmla="*/ 1 w 64"/>
                  <a:gd name="T7" fmla="*/ 0 h 53"/>
                  <a:gd name="T8" fmla="*/ 1 w 64"/>
                  <a:gd name="T9" fmla="*/ 0 h 53"/>
                  <a:gd name="T10" fmla="*/ 1 w 64"/>
                  <a:gd name="T11" fmla="*/ 0 h 53"/>
                  <a:gd name="T12" fmla="*/ 1 w 64"/>
                  <a:gd name="T13" fmla="*/ 0 h 53"/>
                  <a:gd name="T14" fmla="*/ 1 w 64"/>
                  <a:gd name="T15" fmla="*/ 0 h 53"/>
                  <a:gd name="T16" fmla="*/ 1 w 64"/>
                  <a:gd name="T17" fmla="*/ 0 h 53"/>
                  <a:gd name="T18" fmla="*/ 1 w 64"/>
                  <a:gd name="T19" fmla="*/ 0 h 53"/>
                  <a:gd name="T20" fmla="*/ 1 w 64"/>
                  <a:gd name="T21" fmla="*/ 0 h 53"/>
                  <a:gd name="T22" fmla="*/ 1 w 64"/>
                  <a:gd name="T23" fmla="*/ 0 h 53"/>
                  <a:gd name="T24" fmla="*/ 1 w 64"/>
                  <a:gd name="T25" fmla="*/ 0 h 53"/>
                  <a:gd name="T26" fmla="*/ 1 w 64"/>
                  <a:gd name="T27" fmla="*/ 0 h 53"/>
                  <a:gd name="T28" fmla="*/ 1 w 64"/>
                  <a:gd name="T29" fmla="*/ 0 h 53"/>
                  <a:gd name="T30" fmla="*/ 1 w 64"/>
                  <a:gd name="T31" fmla="*/ 0 h 53"/>
                  <a:gd name="T32" fmla="*/ 1 w 64"/>
                  <a:gd name="T33" fmla="*/ 0 h 53"/>
                  <a:gd name="T34" fmla="*/ 1 w 64"/>
                  <a:gd name="T35" fmla="*/ 0 h 53"/>
                  <a:gd name="T36" fmla="*/ 1 w 64"/>
                  <a:gd name="T37" fmla="*/ 0 h 53"/>
                  <a:gd name="T38" fmla="*/ 1 w 64"/>
                  <a:gd name="T39" fmla="*/ 0 h 53"/>
                  <a:gd name="T40" fmla="*/ 1 w 64"/>
                  <a:gd name="T41" fmla="*/ 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53"/>
                  <a:gd name="T65" fmla="*/ 64 w 64"/>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53">
                    <a:moveTo>
                      <a:pt x="4" y="40"/>
                    </a:moveTo>
                    <a:lnTo>
                      <a:pt x="1" y="33"/>
                    </a:lnTo>
                    <a:lnTo>
                      <a:pt x="0" y="21"/>
                    </a:lnTo>
                    <a:lnTo>
                      <a:pt x="1" y="9"/>
                    </a:lnTo>
                    <a:lnTo>
                      <a:pt x="4" y="0"/>
                    </a:lnTo>
                    <a:lnTo>
                      <a:pt x="11" y="5"/>
                    </a:lnTo>
                    <a:lnTo>
                      <a:pt x="20" y="11"/>
                    </a:lnTo>
                    <a:lnTo>
                      <a:pt x="30" y="16"/>
                    </a:lnTo>
                    <a:lnTo>
                      <a:pt x="40" y="16"/>
                    </a:lnTo>
                    <a:lnTo>
                      <a:pt x="43" y="25"/>
                    </a:lnTo>
                    <a:lnTo>
                      <a:pt x="47" y="35"/>
                    </a:lnTo>
                    <a:lnTo>
                      <a:pt x="54" y="44"/>
                    </a:lnTo>
                    <a:lnTo>
                      <a:pt x="64" y="53"/>
                    </a:lnTo>
                    <a:lnTo>
                      <a:pt x="59" y="51"/>
                    </a:lnTo>
                    <a:lnTo>
                      <a:pt x="50" y="49"/>
                    </a:lnTo>
                    <a:lnTo>
                      <a:pt x="41" y="47"/>
                    </a:lnTo>
                    <a:lnTo>
                      <a:pt x="33" y="46"/>
                    </a:lnTo>
                    <a:lnTo>
                      <a:pt x="24" y="44"/>
                    </a:lnTo>
                    <a:lnTo>
                      <a:pt x="16" y="42"/>
                    </a:lnTo>
                    <a:lnTo>
                      <a:pt x="9" y="42"/>
                    </a:lnTo>
                    <a:lnTo>
                      <a:pt x="4" y="4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41" name="Freeform 48"/>
              <p:cNvSpPr>
                <a:spLocks/>
              </p:cNvSpPr>
              <p:nvPr/>
            </p:nvSpPr>
            <p:spPr bwMode="auto">
              <a:xfrm>
                <a:off x="6664" y="4788"/>
                <a:ext cx="18" cy="18"/>
              </a:xfrm>
              <a:custGeom>
                <a:avLst/>
                <a:gdLst>
                  <a:gd name="T0" fmla="*/ 1 w 36"/>
                  <a:gd name="T1" fmla="*/ 0 h 35"/>
                  <a:gd name="T2" fmla="*/ 0 w 36"/>
                  <a:gd name="T3" fmla="*/ 1 h 35"/>
                  <a:gd name="T4" fmla="*/ 1 w 36"/>
                  <a:gd name="T5" fmla="*/ 1 h 35"/>
                  <a:gd name="T6" fmla="*/ 1 w 36"/>
                  <a:gd name="T7" fmla="*/ 1 h 35"/>
                  <a:gd name="T8" fmla="*/ 1 w 36"/>
                  <a:gd name="T9" fmla="*/ 1 h 35"/>
                  <a:gd name="T10" fmla="*/ 1 w 36"/>
                  <a:gd name="T11" fmla="*/ 1 h 35"/>
                  <a:gd name="T12" fmla="*/ 1 w 36"/>
                  <a:gd name="T13" fmla="*/ 1 h 35"/>
                  <a:gd name="T14" fmla="*/ 1 w 36"/>
                  <a:gd name="T15" fmla="*/ 1 h 35"/>
                  <a:gd name="T16" fmla="*/ 1 w 36"/>
                  <a:gd name="T17" fmla="*/ 1 h 35"/>
                  <a:gd name="T18" fmla="*/ 1 w 36"/>
                  <a:gd name="T19" fmla="*/ 1 h 35"/>
                  <a:gd name="T20" fmla="*/ 1 w 36"/>
                  <a:gd name="T21" fmla="*/ 1 h 35"/>
                  <a:gd name="T22" fmla="*/ 1 w 36"/>
                  <a:gd name="T23" fmla="*/ 1 h 35"/>
                  <a:gd name="T24" fmla="*/ 1 w 36"/>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5"/>
                  <a:gd name="T41" fmla="*/ 36 w 36"/>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5">
                    <a:moveTo>
                      <a:pt x="1" y="0"/>
                    </a:moveTo>
                    <a:lnTo>
                      <a:pt x="0" y="9"/>
                    </a:lnTo>
                    <a:lnTo>
                      <a:pt x="1" y="19"/>
                    </a:lnTo>
                    <a:lnTo>
                      <a:pt x="4" y="30"/>
                    </a:lnTo>
                    <a:lnTo>
                      <a:pt x="7" y="35"/>
                    </a:lnTo>
                    <a:lnTo>
                      <a:pt x="14" y="35"/>
                    </a:lnTo>
                    <a:lnTo>
                      <a:pt x="24" y="32"/>
                    </a:lnTo>
                    <a:lnTo>
                      <a:pt x="33" y="23"/>
                    </a:lnTo>
                    <a:lnTo>
                      <a:pt x="36" y="7"/>
                    </a:lnTo>
                    <a:lnTo>
                      <a:pt x="27" y="7"/>
                    </a:lnTo>
                    <a:lnTo>
                      <a:pt x="19" y="5"/>
                    </a:lnTo>
                    <a:lnTo>
                      <a:pt x="9" y="4"/>
                    </a:lnTo>
                    <a:lnTo>
                      <a:pt x="1"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42" name="Freeform 49"/>
              <p:cNvSpPr>
                <a:spLocks/>
              </p:cNvSpPr>
              <p:nvPr/>
            </p:nvSpPr>
            <p:spPr bwMode="auto">
              <a:xfrm>
                <a:off x="6679" y="4721"/>
                <a:ext cx="45" cy="92"/>
              </a:xfrm>
              <a:custGeom>
                <a:avLst/>
                <a:gdLst>
                  <a:gd name="T0" fmla="*/ 1 w 89"/>
                  <a:gd name="T1" fmla="*/ 0 h 185"/>
                  <a:gd name="T2" fmla="*/ 1 w 89"/>
                  <a:gd name="T3" fmla="*/ 0 h 185"/>
                  <a:gd name="T4" fmla="*/ 1 w 89"/>
                  <a:gd name="T5" fmla="*/ 0 h 185"/>
                  <a:gd name="T6" fmla="*/ 1 w 89"/>
                  <a:gd name="T7" fmla="*/ 0 h 185"/>
                  <a:gd name="T8" fmla="*/ 1 w 89"/>
                  <a:gd name="T9" fmla="*/ 0 h 185"/>
                  <a:gd name="T10" fmla="*/ 1 w 89"/>
                  <a:gd name="T11" fmla="*/ 0 h 185"/>
                  <a:gd name="T12" fmla="*/ 1 w 89"/>
                  <a:gd name="T13" fmla="*/ 0 h 185"/>
                  <a:gd name="T14" fmla="*/ 1 w 89"/>
                  <a:gd name="T15" fmla="*/ 0 h 185"/>
                  <a:gd name="T16" fmla="*/ 1 w 89"/>
                  <a:gd name="T17" fmla="*/ 0 h 185"/>
                  <a:gd name="T18" fmla="*/ 1 w 89"/>
                  <a:gd name="T19" fmla="*/ 0 h 185"/>
                  <a:gd name="T20" fmla="*/ 1 w 89"/>
                  <a:gd name="T21" fmla="*/ 0 h 185"/>
                  <a:gd name="T22" fmla="*/ 1 w 89"/>
                  <a:gd name="T23" fmla="*/ 0 h 185"/>
                  <a:gd name="T24" fmla="*/ 1 w 89"/>
                  <a:gd name="T25" fmla="*/ 0 h 185"/>
                  <a:gd name="T26" fmla="*/ 1 w 89"/>
                  <a:gd name="T27" fmla="*/ 0 h 185"/>
                  <a:gd name="T28" fmla="*/ 1 w 89"/>
                  <a:gd name="T29" fmla="*/ 0 h 185"/>
                  <a:gd name="T30" fmla="*/ 1 w 89"/>
                  <a:gd name="T31" fmla="*/ 0 h 185"/>
                  <a:gd name="T32" fmla="*/ 1 w 89"/>
                  <a:gd name="T33" fmla="*/ 0 h 185"/>
                  <a:gd name="T34" fmla="*/ 1 w 89"/>
                  <a:gd name="T35" fmla="*/ 0 h 185"/>
                  <a:gd name="T36" fmla="*/ 1 w 89"/>
                  <a:gd name="T37" fmla="*/ 0 h 185"/>
                  <a:gd name="T38" fmla="*/ 1 w 89"/>
                  <a:gd name="T39" fmla="*/ 0 h 185"/>
                  <a:gd name="T40" fmla="*/ 1 w 89"/>
                  <a:gd name="T41" fmla="*/ 0 h 185"/>
                  <a:gd name="T42" fmla="*/ 1 w 89"/>
                  <a:gd name="T43" fmla="*/ 0 h 185"/>
                  <a:gd name="T44" fmla="*/ 1 w 89"/>
                  <a:gd name="T45" fmla="*/ 0 h 185"/>
                  <a:gd name="T46" fmla="*/ 1 w 89"/>
                  <a:gd name="T47" fmla="*/ 0 h 185"/>
                  <a:gd name="T48" fmla="*/ 0 w 89"/>
                  <a:gd name="T49" fmla="*/ 0 h 185"/>
                  <a:gd name="T50" fmla="*/ 1 w 89"/>
                  <a:gd name="T51" fmla="*/ 0 h 185"/>
                  <a:gd name="T52" fmla="*/ 1 w 89"/>
                  <a:gd name="T53" fmla="*/ 0 h 185"/>
                  <a:gd name="T54" fmla="*/ 1 w 89"/>
                  <a:gd name="T55" fmla="*/ 0 h 185"/>
                  <a:gd name="T56" fmla="*/ 1 w 89"/>
                  <a:gd name="T57" fmla="*/ 0 h 185"/>
                  <a:gd name="T58" fmla="*/ 1 w 89"/>
                  <a:gd name="T59" fmla="*/ 0 h 185"/>
                  <a:gd name="T60" fmla="*/ 1 w 89"/>
                  <a:gd name="T61" fmla="*/ 0 h 185"/>
                  <a:gd name="T62" fmla="*/ 1 w 89"/>
                  <a:gd name="T63" fmla="*/ 0 h 185"/>
                  <a:gd name="T64" fmla="*/ 1 w 89"/>
                  <a:gd name="T65" fmla="*/ 0 h 185"/>
                  <a:gd name="T66" fmla="*/ 1 w 89"/>
                  <a:gd name="T67" fmla="*/ 0 h 185"/>
                  <a:gd name="T68" fmla="*/ 1 w 89"/>
                  <a:gd name="T69" fmla="*/ 0 h 185"/>
                  <a:gd name="T70" fmla="*/ 1 w 89"/>
                  <a:gd name="T71" fmla="*/ 0 h 185"/>
                  <a:gd name="T72" fmla="*/ 1 w 89"/>
                  <a:gd name="T73" fmla="*/ 0 h 185"/>
                  <a:gd name="T74" fmla="*/ 1 w 89"/>
                  <a:gd name="T75" fmla="*/ 0 h 185"/>
                  <a:gd name="T76" fmla="*/ 1 w 89"/>
                  <a:gd name="T77" fmla="*/ 0 h 185"/>
                  <a:gd name="T78" fmla="*/ 1 w 89"/>
                  <a:gd name="T79" fmla="*/ 0 h 185"/>
                  <a:gd name="T80" fmla="*/ 1 w 89"/>
                  <a:gd name="T81" fmla="*/ 0 h 185"/>
                  <a:gd name="T82" fmla="*/ 1 w 89"/>
                  <a:gd name="T83" fmla="*/ 0 h 185"/>
                  <a:gd name="T84" fmla="*/ 1 w 89"/>
                  <a:gd name="T85" fmla="*/ 0 h 185"/>
                  <a:gd name="T86" fmla="*/ 1 w 89"/>
                  <a:gd name="T87" fmla="*/ 0 h 185"/>
                  <a:gd name="T88" fmla="*/ 1 w 89"/>
                  <a:gd name="T89" fmla="*/ 0 h 185"/>
                  <a:gd name="T90" fmla="*/ 1 w 89"/>
                  <a:gd name="T91" fmla="*/ 0 h 185"/>
                  <a:gd name="T92" fmla="*/ 1 w 89"/>
                  <a:gd name="T93" fmla="*/ 0 h 185"/>
                  <a:gd name="T94" fmla="*/ 1 w 89"/>
                  <a:gd name="T95" fmla="*/ 0 h 185"/>
                  <a:gd name="T96" fmla="*/ 1 w 89"/>
                  <a:gd name="T97" fmla="*/ 0 h 1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
                  <a:gd name="T148" fmla="*/ 0 h 185"/>
                  <a:gd name="T149" fmla="*/ 89 w 89"/>
                  <a:gd name="T150" fmla="*/ 185 h 1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 h="185">
                    <a:moveTo>
                      <a:pt x="89" y="0"/>
                    </a:moveTo>
                    <a:lnTo>
                      <a:pt x="87" y="8"/>
                    </a:lnTo>
                    <a:lnTo>
                      <a:pt x="87" y="19"/>
                    </a:lnTo>
                    <a:lnTo>
                      <a:pt x="89" y="26"/>
                    </a:lnTo>
                    <a:lnTo>
                      <a:pt x="89" y="33"/>
                    </a:lnTo>
                    <a:lnTo>
                      <a:pt x="89" y="50"/>
                    </a:lnTo>
                    <a:lnTo>
                      <a:pt x="87" y="82"/>
                    </a:lnTo>
                    <a:lnTo>
                      <a:pt x="86" y="113"/>
                    </a:lnTo>
                    <a:lnTo>
                      <a:pt x="84" y="131"/>
                    </a:lnTo>
                    <a:lnTo>
                      <a:pt x="83" y="136"/>
                    </a:lnTo>
                    <a:lnTo>
                      <a:pt x="77" y="141"/>
                    </a:lnTo>
                    <a:lnTo>
                      <a:pt x="71" y="148"/>
                    </a:lnTo>
                    <a:lnTo>
                      <a:pt x="64" y="157"/>
                    </a:lnTo>
                    <a:lnTo>
                      <a:pt x="57" y="164"/>
                    </a:lnTo>
                    <a:lnTo>
                      <a:pt x="50" y="171"/>
                    </a:lnTo>
                    <a:lnTo>
                      <a:pt x="44" y="176"/>
                    </a:lnTo>
                    <a:lnTo>
                      <a:pt x="41" y="179"/>
                    </a:lnTo>
                    <a:lnTo>
                      <a:pt x="37" y="183"/>
                    </a:lnTo>
                    <a:lnTo>
                      <a:pt x="34" y="185"/>
                    </a:lnTo>
                    <a:lnTo>
                      <a:pt x="30" y="185"/>
                    </a:lnTo>
                    <a:lnTo>
                      <a:pt x="26" y="185"/>
                    </a:lnTo>
                    <a:lnTo>
                      <a:pt x="21" y="185"/>
                    </a:lnTo>
                    <a:lnTo>
                      <a:pt x="16" y="185"/>
                    </a:lnTo>
                    <a:lnTo>
                      <a:pt x="7" y="185"/>
                    </a:lnTo>
                    <a:lnTo>
                      <a:pt x="0" y="185"/>
                    </a:lnTo>
                    <a:lnTo>
                      <a:pt x="9" y="183"/>
                    </a:lnTo>
                    <a:lnTo>
                      <a:pt x="17" y="181"/>
                    </a:lnTo>
                    <a:lnTo>
                      <a:pt x="24" y="179"/>
                    </a:lnTo>
                    <a:lnTo>
                      <a:pt x="30" y="174"/>
                    </a:lnTo>
                    <a:lnTo>
                      <a:pt x="37" y="164"/>
                    </a:lnTo>
                    <a:lnTo>
                      <a:pt x="50" y="148"/>
                    </a:lnTo>
                    <a:lnTo>
                      <a:pt x="63" y="136"/>
                    </a:lnTo>
                    <a:lnTo>
                      <a:pt x="71" y="129"/>
                    </a:lnTo>
                    <a:lnTo>
                      <a:pt x="69" y="113"/>
                    </a:lnTo>
                    <a:lnTo>
                      <a:pt x="70" y="96"/>
                    </a:lnTo>
                    <a:lnTo>
                      <a:pt x="71" y="82"/>
                    </a:lnTo>
                    <a:lnTo>
                      <a:pt x="76" y="73"/>
                    </a:lnTo>
                    <a:lnTo>
                      <a:pt x="80" y="64"/>
                    </a:lnTo>
                    <a:lnTo>
                      <a:pt x="81" y="55"/>
                    </a:lnTo>
                    <a:lnTo>
                      <a:pt x="81" y="47"/>
                    </a:lnTo>
                    <a:lnTo>
                      <a:pt x="77" y="40"/>
                    </a:lnTo>
                    <a:lnTo>
                      <a:pt x="73" y="35"/>
                    </a:lnTo>
                    <a:lnTo>
                      <a:pt x="70" y="31"/>
                    </a:lnTo>
                    <a:lnTo>
                      <a:pt x="69" y="28"/>
                    </a:lnTo>
                    <a:lnTo>
                      <a:pt x="70" y="22"/>
                    </a:lnTo>
                    <a:lnTo>
                      <a:pt x="74" y="17"/>
                    </a:lnTo>
                    <a:lnTo>
                      <a:pt x="79" y="12"/>
                    </a:lnTo>
                    <a:lnTo>
                      <a:pt x="84" y="5"/>
                    </a:lnTo>
                    <a:lnTo>
                      <a:pt x="89"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43" name="Freeform 50"/>
              <p:cNvSpPr>
                <a:spLocks/>
              </p:cNvSpPr>
              <p:nvPr/>
            </p:nvSpPr>
            <p:spPr bwMode="auto">
              <a:xfrm>
                <a:off x="6652" y="4728"/>
                <a:ext cx="35" cy="15"/>
              </a:xfrm>
              <a:custGeom>
                <a:avLst/>
                <a:gdLst>
                  <a:gd name="T0" fmla="*/ 1 w 70"/>
                  <a:gd name="T1" fmla="*/ 0 h 31"/>
                  <a:gd name="T2" fmla="*/ 1 w 70"/>
                  <a:gd name="T3" fmla="*/ 0 h 31"/>
                  <a:gd name="T4" fmla="*/ 0 w 70"/>
                  <a:gd name="T5" fmla="*/ 0 h 31"/>
                  <a:gd name="T6" fmla="*/ 0 w 70"/>
                  <a:gd name="T7" fmla="*/ 0 h 31"/>
                  <a:gd name="T8" fmla="*/ 1 w 70"/>
                  <a:gd name="T9" fmla="*/ 0 h 31"/>
                  <a:gd name="T10" fmla="*/ 1 w 70"/>
                  <a:gd name="T11" fmla="*/ 0 h 31"/>
                  <a:gd name="T12" fmla="*/ 1 w 70"/>
                  <a:gd name="T13" fmla="*/ 0 h 31"/>
                  <a:gd name="T14" fmla="*/ 1 w 70"/>
                  <a:gd name="T15" fmla="*/ 0 h 31"/>
                  <a:gd name="T16" fmla="*/ 1 w 70"/>
                  <a:gd name="T17" fmla="*/ 0 h 31"/>
                  <a:gd name="T18" fmla="*/ 1 w 70"/>
                  <a:gd name="T19" fmla="*/ 0 h 31"/>
                  <a:gd name="T20" fmla="*/ 1 w 70"/>
                  <a:gd name="T21" fmla="*/ 0 h 31"/>
                  <a:gd name="T22" fmla="*/ 1 w 70"/>
                  <a:gd name="T23" fmla="*/ 0 h 31"/>
                  <a:gd name="T24" fmla="*/ 1 w 70"/>
                  <a:gd name="T25" fmla="*/ 0 h 31"/>
                  <a:gd name="T26" fmla="*/ 1 w 70"/>
                  <a:gd name="T27" fmla="*/ 0 h 31"/>
                  <a:gd name="T28" fmla="*/ 1 w 70"/>
                  <a:gd name="T29" fmla="*/ 0 h 31"/>
                  <a:gd name="T30" fmla="*/ 1 w 70"/>
                  <a:gd name="T31" fmla="*/ 0 h 31"/>
                  <a:gd name="T32" fmla="*/ 1 w 70"/>
                  <a:gd name="T33" fmla="*/ 0 h 31"/>
                  <a:gd name="T34" fmla="*/ 1 w 70"/>
                  <a:gd name="T35" fmla="*/ 0 h 31"/>
                  <a:gd name="T36" fmla="*/ 1 w 70"/>
                  <a:gd name="T37" fmla="*/ 0 h 31"/>
                  <a:gd name="T38" fmla="*/ 1 w 70"/>
                  <a:gd name="T39" fmla="*/ 0 h 31"/>
                  <a:gd name="T40" fmla="*/ 1 w 70"/>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31"/>
                  <a:gd name="T65" fmla="*/ 70 w 70"/>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31">
                    <a:moveTo>
                      <a:pt x="6" y="31"/>
                    </a:moveTo>
                    <a:lnTo>
                      <a:pt x="2" y="26"/>
                    </a:lnTo>
                    <a:lnTo>
                      <a:pt x="0" y="19"/>
                    </a:lnTo>
                    <a:lnTo>
                      <a:pt x="0" y="12"/>
                    </a:lnTo>
                    <a:lnTo>
                      <a:pt x="2" y="7"/>
                    </a:lnTo>
                    <a:lnTo>
                      <a:pt x="12" y="5"/>
                    </a:lnTo>
                    <a:lnTo>
                      <a:pt x="23" y="3"/>
                    </a:lnTo>
                    <a:lnTo>
                      <a:pt x="35" y="1"/>
                    </a:lnTo>
                    <a:lnTo>
                      <a:pt x="43" y="0"/>
                    </a:lnTo>
                    <a:lnTo>
                      <a:pt x="42" y="8"/>
                    </a:lnTo>
                    <a:lnTo>
                      <a:pt x="45" y="17"/>
                    </a:lnTo>
                    <a:lnTo>
                      <a:pt x="53" y="24"/>
                    </a:lnTo>
                    <a:lnTo>
                      <a:pt x="70" y="31"/>
                    </a:lnTo>
                    <a:lnTo>
                      <a:pt x="62" y="31"/>
                    </a:lnTo>
                    <a:lnTo>
                      <a:pt x="52" y="31"/>
                    </a:lnTo>
                    <a:lnTo>
                      <a:pt x="42" y="29"/>
                    </a:lnTo>
                    <a:lnTo>
                      <a:pt x="32" y="29"/>
                    </a:lnTo>
                    <a:lnTo>
                      <a:pt x="23" y="29"/>
                    </a:lnTo>
                    <a:lnTo>
                      <a:pt x="16" y="29"/>
                    </a:lnTo>
                    <a:lnTo>
                      <a:pt x="10" y="29"/>
                    </a:lnTo>
                    <a:lnTo>
                      <a:pt x="6" y="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44" name="Freeform 51"/>
              <p:cNvSpPr>
                <a:spLocks/>
              </p:cNvSpPr>
              <p:nvPr/>
            </p:nvSpPr>
            <p:spPr bwMode="auto">
              <a:xfrm>
                <a:off x="6640" y="4705"/>
                <a:ext cx="62" cy="26"/>
              </a:xfrm>
              <a:custGeom>
                <a:avLst/>
                <a:gdLst>
                  <a:gd name="T0" fmla="*/ 1 w 124"/>
                  <a:gd name="T1" fmla="*/ 0 h 53"/>
                  <a:gd name="T2" fmla="*/ 1 w 124"/>
                  <a:gd name="T3" fmla="*/ 0 h 53"/>
                  <a:gd name="T4" fmla="*/ 1 w 124"/>
                  <a:gd name="T5" fmla="*/ 0 h 53"/>
                  <a:gd name="T6" fmla="*/ 1 w 124"/>
                  <a:gd name="T7" fmla="*/ 0 h 53"/>
                  <a:gd name="T8" fmla="*/ 1 w 124"/>
                  <a:gd name="T9" fmla="*/ 0 h 53"/>
                  <a:gd name="T10" fmla="*/ 1 w 124"/>
                  <a:gd name="T11" fmla="*/ 0 h 53"/>
                  <a:gd name="T12" fmla="*/ 1 w 124"/>
                  <a:gd name="T13" fmla="*/ 0 h 53"/>
                  <a:gd name="T14" fmla="*/ 1 w 124"/>
                  <a:gd name="T15" fmla="*/ 0 h 53"/>
                  <a:gd name="T16" fmla="*/ 1 w 124"/>
                  <a:gd name="T17" fmla="*/ 0 h 53"/>
                  <a:gd name="T18" fmla="*/ 1 w 124"/>
                  <a:gd name="T19" fmla="*/ 0 h 53"/>
                  <a:gd name="T20" fmla="*/ 1 w 124"/>
                  <a:gd name="T21" fmla="*/ 0 h 53"/>
                  <a:gd name="T22" fmla="*/ 1 w 124"/>
                  <a:gd name="T23" fmla="*/ 0 h 53"/>
                  <a:gd name="T24" fmla="*/ 1 w 124"/>
                  <a:gd name="T25" fmla="*/ 0 h 53"/>
                  <a:gd name="T26" fmla="*/ 1 w 124"/>
                  <a:gd name="T27" fmla="*/ 0 h 53"/>
                  <a:gd name="T28" fmla="*/ 1 w 124"/>
                  <a:gd name="T29" fmla="*/ 0 h 53"/>
                  <a:gd name="T30" fmla="*/ 1 w 124"/>
                  <a:gd name="T31" fmla="*/ 0 h 53"/>
                  <a:gd name="T32" fmla="*/ 1 w 124"/>
                  <a:gd name="T33" fmla="*/ 0 h 53"/>
                  <a:gd name="T34" fmla="*/ 1 w 124"/>
                  <a:gd name="T35" fmla="*/ 0 h 53"/>
                  <a:gd name="T36" fmla="*/ 1 w 124"/>
                  <a:gd name="T37" fmla="*/ 0 h 53"/>
                  <a:gd name="T38" fmla="*/ 1 w 124"/>
                  <a:gd name="T39" fmla="*/ 0 h 53"/>
                  <a:gd name="T40" fmla="*/ 1 w 124"/>
                  <a:gd name="T41" fmla="*/ 0 h 53"/>
                  <a:gd name="T42" fmla="*/ 1 w 124"/>
                  <a:gd name="T43" fmla="*/ 0 h 53"/>
                  <a:gd name="T44" fmla="*/ 0 w 124"/>
                  <a:gd name="T45" fmla="*/ 0 h 53"/>
                  <a:gd name="T46" fmla="*/ 0 w 124"/>
                  <a:gd name="T47" fmla="*/ 0 h 53"/>
                  <a:gd name="T48" fmla="*/ 1 w 124"/>
                  <a:gd name="T49" fmla="*/ 0 h 53"/>
                  <a:gd name="T50" fmla="*/ 1 w 124"/>
                  <a:gd name="T51" fmla="*/ 0 h 53"/>
                  <a:gd name="T52" fmla="*/ 1 w 124"/>
                  <a:gd name="T53" fmla="*/ 0 h 53"/>
                  <a:gd name="T54" fmla="*/ 1 w 124"/>
                  <a:gd name="T55" fmla="*/ 0 h 53"/>
                  <a:gd name="T56" fmla="*/ 1 w 124"/>
                  <a:gd name="T57" fmla="*/ 0 h 53"/>
                  <a:gd name="T58" fmla="*/ 1 w 124"/>
                  <a:gd name="T59" fmla="*/ 0 h 53"/>
                  <a:gd name="T60" fmla="*/ 1 w 124"/>
                  <a:gd name="T61" fmla="*/ 0 h 53"/>
                  <a:gd name="T62" fmla="*/ 1 w 124"/>
                  <a:gd name="T63" fmla="*/ 0 h 53"/>
                  <a:gd name="T64" fmla="*/ 1 w 124"/>
                  <a:gd name="T65" fmla="*/ 0 h 53"/>
                  <a:gd name="T66" fmla="*/ 1 w 124"/>
                  <a:gd name="T67" fmla="*/ 0 h 53"/>
                  <a:gd name="T68" fmla="*/ 1 w 124"/>
                  <a:gd name="T69" fmla="*/ 0 h 53"/>
                  <a:gd name="T70" fmla="*/ 1 w 124"/>
                  <a:gd name="T71" fmla="*/ 0 h 53"/>
                  <a:gd name="T72" fmla="*/ 1 w 124"/>
                  <a:gd name="T73" fmla="*/ 0 h 53"/>
                  <a:gd name="T74" fmla="*/ 1 w 124"/>
                  <a:gd name="T75" fmla="*/ 0 h 53"/>
                  <a:gd name="T76" fmla="*/ 1 w 124"/>
                  <a:gd name="T77" fmla="*/ 0 h 53"/>
                  <a:gd name="T78" fmla="*/ 1 w 124"/>
                  <a:gd name="T79" fmla="*/ 0 h 53"/>
                  <a:gd name="T80" fmla="*/ 1 w 124"/>
                  <a:gd name="T81" fmla="*/ 0 h 53"/>
                  <a:gd name="T82" fmla="*/ 1 w 124"/>
                  <a:gd name="T83" fmla="*/ 0 h 53"/>
                  <a:gd name="T84" fmla="*/ 1 w 124"/>
                  <a:gd name="T85" fmla="*/ 0 h 53"/>
                  <a:gd name="T86" fmla="*/ 1 w 124"/>
                  <a:gd name="T87" fmla="*/ 0 h 53"/>
                  <a:gd name="T88" fmla="*/ 1 w 124"/>
                  <a:gd name="T89" fmla="*/ 0 h 53"/>
                  <a:gd name="T90" fmla="*/ 1 w 124"/>
                  <a:gd name="T91" fmla="*/ 0 h 53"/>
                  <a:gd name="T92" fmla="*/ 1 w 124"/>
                  <a:gd name="T93" fmla="*/ 0 h 53"/>
                  <a:gd name="T94" fmla="*/ 1 w 124"/>
                  <a:gd name="T95" fmla="*/ 0 h 53"/>
                  <a:gd name="T96" fmla="*/ 1 w 124"/>
                  <a:gd name="T97" fmla="*/ 0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4"/>
                  <a:gd name="T148" fmla="*/ 0 h 53"/>
                  <a:gd name="T149" fmla="*/ 124 w 124"/>
                  <a:gd name="T150" fmla="*/ 53 h 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4" h="53">
                    <a:moveTo>
                      <a:pt x="124" y="21"/>
                    </a:moveTo>
                    <a:lnTo>
                      <a:pt x="120" y="19"/>
                    </a:lnTo>
                    <a:lnTo>
                      <a:pt x="114" y="16"/>
                    </a:lnTo>
                    <a:lnTo>
                      <a:pt x="106" y="14"/>
                    </a:lnTo>
                    <a:lnTo>
                      <a:pt x="100" y="16"/>
                    </a:lnTo>
                    <a:lnTo>
                      <a:pt x="94" y="18"/>
                    </a:lnTo>
                    <a:lnTo>
                      <a:pt x="89" y="16"/>
                    </a:lnTo>
                    <a:lnTo>
                      <a:pt x="83" y="14"/>
                    </a:lnTo>
                    <a:lnTo>
                      <a:pt x="80" y="12"/>
                    </a:lnTo>
                    <a:lnTo>
                      <a:pt x="77" y="9"/>
                    </a:lnTo>
                    <a:lnTo>
                      <a:pt x="71" y="4"/>
                    </a:lnTo>
                    <a:lnTo>
                      <a:pt x="64" y="2"/>
                    </a:lnTo>
                    <a:lnTo>
                      <a:pt x="59" y="0"/>
                    </a:lnTo>
                    <a:lnTo>
                      <a:pt x="51" y="2"/>
                    </a:lnTo>
                    <a:lnTo>
                      <a:pt x="46" y="4"/>
                    </a:lnTo>
                    <a:lnTo>
                      <a:pt x="39" y="5"/>
                    </a:lnTo>
                    <a:lnTo>
                      <a:pt x="33" y="5"/>
                    </a:lnTo>
                    <a:lnTo>
                      <a:pt x="27" y="5"/>
                    </a:lnTo>
                    <a:lnTo>
                      <a:pt x="20" y="4"/>
                    </a:lnTo>
                    <a:lnTo>
                      <a:pt x="11" y="4"/>
                    </a:lnTo>
                    <a:lnTo>
                      <a:pt x="6" y="5"/>
                    </a:lnTo>
                    <a:lnTo>
                      <a:pt x="3" y="12"/>
                    </a:lnTo>
                    <a:lnTo>
                      <a:pt x="0" y="23"/>
                    </a:lnTo>
                    <a:lnTo>
                      <a:pt x="0" y="35"/>
                    </a:lnTo>
                    <a:lnTo>
                      <a:pt x="3" y="42"/>
                    </a:lnTo>
                    <a:lnTo>
                      <a:pt x="9" y="46"/>
                    </a:lnTo>
                    <a:lnTo>
                      <a:pt x="14" y="49"/>
                    </a:lnTo>
                    <a:lnTo>
                      <a:pt x="20" y="51"/>
                    </a:lnTo>
                    <a:lnTo>
                      <a:pt x="26" y="53"/>
                    </a:lnTo>
                    <a:lnTo>
                      <a:pt x="17" y="44"/>
                    </a:lnTo>
                    <a:lnTo>
                      <a:pt x="16" y="30"/>
                    </a:lnTo>
                    <a:lnTo>
                      <a:pt x="17" y="16"/>
                    </a:lnTo>
                    <a:lnTo>
                      <a:pt x="23" y="9"/>
                    </a:lnTo>
                    <a:lnTo>
                      <a:pt x="31" y="9"/>
                    </a:lnTo>
                    <a:lnTo>
                      <a:pt x="39" y="11"/>
                    </a:lnTo>
                    <a:lnTo>
                      <a:pt x="47" y="14"/>
                    </a:lnTo>
                    <a:lnTo>
                      <a:pt x="54" y="18"/>
                    </a:lnTo>
                    <a:lnTo>
                      <a:pt x="60" y="21"/>
                    </a:lnTo>
                    <a:lnTo>
                      <a:pt x="67" y="25"/>
                    </a:lnTo>
                    <a:lnTo>
                      <a:pt x="74" y="26"/>
                    </a:lnTo>
                    <a:lnTo>
                      <a:pt x="80" y="26"/>
                    </a:lnTo>
                    <a:lnTo>
                      <a:pt x="86" y="25"/>
                    </a:lnTo>
                    <a:lnTo>
                      <a:pt x="93" y="23"/>
                    </a:lnTo>
                    <a:lnTo>
                      <a:pt x="99" y="25"/>
                    </a:lnTo>
                    <a:lnTo>
                      <a:pt x="104" y="26"/>
                    </a:lnTo>
                    <a:lnTo>
                      <a:pt x="109" y="26"/>
                    </a:lnTo>
                    <a:lnTo>
                      <a:pt x="114" y="26"/>
                    </a:lnTo>
                    <a:lnTo>
                      <a:pt x="120" y="23"/>
                    </a:lnTo>
                    <a:lnTo>
                      <a:pt x="124" y="2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45" name="Freeform 52"/>
              <p:cNvSpPr>
                <a:spLocks/>
              </p:cNvSpPr>
              <p:nvPr/>
            </p:nvSpPr>
            <p:spPr bwMode="auto">
              <a:xfrm>
                <a:off x="6702" y="4694"/>
                <a:ext cx="22" cy="30"/>
              </a:xfrm>
              <a:custGeom>
                <a:avLst/>
                <a:gdLst>
                  <a:gd name="T0" fmla="*/ 0 w 46"/>
                  <a:gd name="T1" fmla="*/ 0 h 62"/>
                  <a:gd name="T2" fmla="*/ 0 w 46"/>
                  <a:gd name="T3" fmla="*/ 0 h 62"/>
                  <a:gd name="T4" fmla="*/ 0 w 46"/>
                  <a:gd name="T5" fmla="*/ 0 h 62"/>
                  <a:gd name="T6" fmla="*/ 0 w 46"/>
                  <a:gd name="T7" fmla="*/ 0 h 62"/>
                  <a:gd name="T8" fmla="*/ 0 w 46"/>
                  <a:gd name="T9" fmla="*/ 0 h 62"/>
                  <a:gd name="T10" fmla="*/ 0 w 46"/>
                  <a:gd name="T11" fmla="*/ 0 h 62"/>
                  <a:gd name="T12" fmla="*/ 0 w 46"/>
                  <a:gd name="T13" fmla="*/ 0 h 62"/>
                  <a:gd name="T14" fmla="*/ 0 w 46"/>
                  <a:gd name="T15" fmla="*/ 0 h 62"/>
                  <a:gd name="T16" fmla="*/ 0 w 46"/>
                  <a:gd name="T17" fmla="*/ 0 h 62"/>
                  <a:gd name="T18" fmla="*/ 0 w 46"/>
                  <a:gd name="T19" fmla="*/ 0 h 62"/>
                  <a:gd name="T20" fmla="*/ 0 w 46"/>
                  <a:gd name="T21" fmla="*/ 0 h 62"/>
                  <a:gd name="T22" fmla="*/ 0 w 46"/>
                  <a:gd name="T23" fmla="*/ 0 h 62"/>
                  <a:gd name="T24" fmla="*/ 0 w 46"/>
                  <a:gd name="T25" fmla="*/ 0 h 62"/>
                  <a:gd name="T26" fmla="*/ 0 w 46"/>
                  <a:gd name="T27" fmla="*/ 0 h 62"/>
                  <a:gd name="T28" fmla="*/ 0 w 46"/>
                  <a:gd name="T29" fmla="*/ 0 h 62"/>
                  <a:gd name="T30" fmla="*/ 0 w 46"/>
                  <a:gd name="T31" fmla="*/ 0 h 62"/>
                  <a:gd name="T32" fmla="*/ 0 w 46"/>
                  <a:gd name="T33" fmla="*/ 0 h 62"/>
                  <a:gd name="T34" fmla="*/ 0 w 46"/>
                  <a:gd name="T35" fmla="*/ 0 h 62"/>
                  <a:gd name="T36" fmla="*/ 0 w 46"/>
                  <a:gd name="T37" fmla="*/ 0 h 62"/>
                  <a:gd name="T38" fmla="*/ 0 w 46"/>
                  <a:gd name="T39" fmla="*/ 0 h 62"/>
                  <a:gd name="T40" fmla="*/ 0 w 46"/>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62"/>
                  <a:gd name="T65" fmla="*/ 46 w 46"/>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62">
                    <a:moveTo>
                      <a:pt x="45" y="55"/>
                    </a:moveTo>
                    <a:lnTo>
                      <a:pt x="46" y="44"/>
                    </a:lnTo>
                    <a:lnTo>
                      <a:pt x="46" y="32"/>
                    </a:lnTo>
                    <a:lnTo>
                      <a:pt x="46" y="23"/>
                    </a:lnTo>
                    <a:lnTo>
                      <a:pt x="43" y="14"/>
                    </a:lnTo>
                    <a:lnTo>
                      <a:pt x="39" y="9"/>
                    </a:lnTo>
                    <a:lnTo>
                      <a:pt x="35" y="4"/>
                    </a:lnTo>
                    <a:lnTo>
                      <a:pt x="29" y="2"/>
                    </a:lnTo>
                    <a:lnTo>
                      <a:pt x="23" y="0"/>
                    </a:lnTo>
                    <a:lnTo>
                      <a:pt x="16" y="2"/>
                    </a:lnTo>
                    <a:lnTo>
                      <a:pt x="10" y="9"/>
                    </a:lnTo>
                    <a:lnTo>
                      <a:pt x="5" y="23"/>
                    </a:lnTo>
                    <a:lnTo>
                      <a:pt x="0" y="44"/>
                    </a:lnTo>
                    <a:lnTo>
                      <a:pt x="6" y="49"/>
                    </a:lnTo>
                    <a:lnTo>
                      <a:pt x="15" y="56"/>
                    </a:lnTo>
                    <a:lnTo>
                      <a:pt x="22" y="60"/>
                    </a:lnTo>
                    <a:lnTo>
                      <a:pt x="27" y="62"/>
                    </a:lnTo>
                    <a:lnTo>
                      <a:pt x="32" y="60"/>
                    </a:lnTo>
                    <a:lnTo>
                      <a:pt x="36" y="58"/>
                    </a:lnTo>
                    <a:lnTo>
                      <a:pt x="40" y="55"/>
                    </a:lnTo>
                    <a:lnTo>
                      <a:pt x="45" y="5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46" name="Freeform 53"/>
              <p:cNvSpPr>
                <a:spLocks/>
              </p:cNvSpPr>
              <p:nvPr/>
            </p:nvSpPr>
            <p:spPr bwMode="auto">
              <a:xfrm>
                <a:off x="6103" y="4548"/>
                <a:ext cx="22" cy="14"/>
              </a:xfrm>
              <a:custGeom>
                <a:avLst/>
                <a:gdLst>
                  <a:gd name="T0" fmla="*/ 1 w 44"/>
                  <a:gd name="T1" fmla="*/ 1 h 28"/>
                  <a:gd name="T2" fmla="*/ 1 w 44"/>
                  <a:gd name="T3" fmla="*/ 1 h 28"/>
                  <a:gd name="T4" fmla="*/ 1 w 44"/>
                  <a:gd name="T5" fmla="*/ 1 h 28"/>
                  <a:gd name="T6" fmla="*/ 0 w 44"/>
                  <a:gd name="T7" fmla="*/ 1 h 28"/>
                  <a:gd name="T8" fmla="*/ 0 w 44"/>
                  <a:gd name="T9" fmla="*/ 1 h 28"/>
                  <a:gd name="T10" fmla="*/ 1 w 44"/>
                  <a:gd name="T11" fmla="*/ 1 h 28"/>
                  <a:gd name="T12" fmla="*/ 1 w 44"/>
                  <a:gd name="T13" fmla="*/ 1 h 28"/>
                  <a:gd name="T14" fmla="*/ 1 w 44"/>
                  <a:gd name="T15" fmla="*/ 0 h 28"/>
                  <a:gd name="T16" fmla="*/ 1 w 44"/>
                  <a:gd name="T17" fmla="*/ 0 h 28"/>
                  <a:gd name="T18" fmla="*/ 1 w 44"/>
                  <a:gd name="T19" fmla="*/ 1 h 28"/>
                  <a:gd name="T20" fmla="*/ 1 w 44"/>
                  <a:gd name="T21" fmla="*/ 1 h 28"/>
                  <a:gd name="T22" fmla="*/ 1 w 44"/>
                  <a:gd name="T23" fmla="*/ 1 h 28"/>
                  <a:gd name="T24" fmla="*/ 1 w 44"/>
                  <a:gd name="T25" fmla="*/ 1 h 28"/>
                  <a:gd name="T26" fmla="*/ 1 w 44"/>
                  <a:gd name="T27" fmla="*/ 1 h 28"/>
                  <a:gd name="T28" fmla="*/ 1 w 44"/>
                  <a:gd name="T29" fmla="*/ 1 h 28"/>
                  <a:gd name="T30" fmla="*/ 1 w 44"/>
                  <a:gd name="T31" fmla="*/ 1 h 28"/>
                  <a:gd name="T32" fmla="*/ 1 w 44"/>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28"/>
                  <a:gd name="T53" fmla="*/ 44 w 44"/>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28">
                    <a:moveTo>
                      <a:pt x="7" y="28"/>
                    </a:moveTo>
                    <a:lnTo>
                      <a:pt x="4" y="22"/>
                    </a:lnTo>
                    <a:lnTo>
                      <a:pt x="1" y="17"/>
                    </a:lnTo>
                    <a:lnTo>
                      <a:pt x="0" y="14"/>
                    </a:lnTo>
                    <a:lnTo>
                      <a:pt x="0" y="10"/>
                    </a:lnTo>
                    <a:lnTo>
                      <a:pt x="5" y="5"/>
                    </a:lnTo>
                    <a:lnTo>
                      <a:pt x="14" y="1"/>
                    </a:lnTo>
                    <a:lnTo>
                      <a:pt x="21" y="0"/>
                    </a:lnTo>
                    <a:lnTo>
                      <a:pt x="28" y="0"/>
                    </a:lnTo>
                    <a:lnTo>
                      <a:pt x="34" y="3"/>
                    </a:lnTo>
                    <a:lnTo>
                      <a:pt x="40" y="8"/>
                    </a:lnTo>
                    <a:lnTo>
                      <a:pt x="44" y="14"/>
                    </a:lnTo>
                    <a:lnTo>
                      <a:pt x="44" y="19"/>
                    </a:lnTo>
                    <a:lnTo>
                      <a:pt x="38" y="22"/>
                    </a:lnTo>
                    <a:lnTo>
                      <a:pt x="28" y="26"/>
                    </a:lnTo>
                    <a:lnTo>
                      <a:pt x="17" y="28"/>
                    </a:lnTo>
                    <a:lnTo>
                      <a:pt x="7"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47" name="Freeform 54"/>
              <p:cNvSpPr>
                <a:spLocks/>
              </p:cNvSpPr>
              <p:nvPr/>
            </p:nvSpPr>
            <p:spPr bwMode="auto">
              <a:xfrm>
                <a:off x="6156" y="4588"/>
                <a:ext cx="17" cy="16"/>
              </a:xfrm>
              <a:custGeom>
                <a:avLst/>
                <a:gdLst>
                  <a:gd name="T0" fmla="*/ 0 w 35"/>
                  <a:gd name="T1" fmla="*/ 1 h 32"/>
                  <a:gd name="T2" fmla="*/ 0 w 35"/>
                  <a:gd name="T3" fmla="*/ 1 h 32"/>
                  <a:gd name="T4" fmla="*/ 0 w 35"/>
                  <a:gd name="T5" fmla="*/ 1 h 32"/>
                  <a:gd name="T6" fmla="*/ 0 w 35"/>
                  <a:gd name="T7" fmla="*/ 1 h 32"/>
                  <a:gd name="T8" fmla="*/ 0 w 35"/>
                  <a:gd name="T9" fmla="*/ 1 h 32"/>
                  <a:gd name="T10" fmla="*/ 0 w 35"/>
                  <a:gd name="T11" fmla="*/ 1 h 32"/>
                  <a:gd name="T12" fmla="*/ 0 w 35"/>
                  <a:gd name="T13" fmla="*/ 1 h 32"/>
                  <a:gd name="T14" fmla="*/ 0 w 35"/>
                  <a:gd name="T15" fmla="*/ 1 h 32"/>
                  <a:gd name="T16" fmla="*/ 0 w 35"/>
                  <a:gd name="T17" fmla="*/ 1 h 32"/>
                  <a:gd name="T18" fmla="*/ 0 w 35"/>
                  <a:gd name="T19" fmla="*/ 0 h 32"/>
                  <a:gd name="T20" fmla="*/ 0 w 35"/>
                  <a:gd name="T21" fmla="*/ 1 h 32"/>
                  <a:gd name="T22" fmla="*/ 0 w 35"/>
                  <a:gd name="T23" fmla="*/ 1 h 32"/>
                  <a:gd name="T24" fmla="*/ 0 w 35"/>
                  <a:gd name="T25" fmla="*/ 1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32"/>
                  <a:gd name="T41" fmla="*/ 35 w 35"/>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32">
                    <a:moveTo>
                      <a:pt x="35" y="25"/>
                    </a:moveTo>
                    <a:lnTo>
                      <a:pt x="25" y="30"/>
                    </a:lnTo>
                    <a:lnTo>
                      <a:pt x="16" y="32"/>
                    </a:lnTo>
                    <a:lnTo>
                      <a:pt x="9" y="30"/>
                    </a:lnTo>
                    <a:lnTo>
                      <a:pt x="0" y="25"/>
                    </a:lnTo>
                    <a:lnTo>
                      <a:pt x="6" y="19"/>
                    </a:lnTo>
                    <a:lnTo>
                      <a:pt x="13" y="14"/>
                    </a:lnTo>
                    <a:lnTo>
                      <a:pt x="19" y="9"/>
                    </a:lnTo>
                    <a:lnTo>
                      <a:pt x="23" y="4"/>
                    </a:lnTo>
                    <a:lnTo>
                      <a:pt x="27" y="0"/>
                    </a:lnTo>
                    <a:lnTo>
                      <a:pt x="32" y="2"/>
                    </a:lnTo>
                    <a:lnTo>
                      <a:pt x="35" y="9"/>
                    </a:lnTo>
                    <a:lnTo>
                      <a:pt x="35" y="2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48" name="Freeform 55"/>
              <p:cNvSpPr>
                <a:spLocks/>
              </p:cNvSpPr>
              <p:nvPr/>
            </p:nvSpPr>
            <p:spPr bwMode="auto">
              <a:xfrm>
                <a:off x="6137" y="4572"/>
                <a:ext cx="32" cy="25"/>
              </a:xfrm>
              <a:custGeom>
                <a:avLst/>
                <a:gdLst>
                  <a:gd name="T0" fmla="*/ 1 w 64"/>
                  <a:gd name="T1" fmla="*/ 1 h 49"/>
                  <a:gd name="T2" fmla="*/ 1 w 64"/>
                  <a:gd name="T3" fmla="*/ 1 h 49"/>
                  <a:gd name="T4" fmla="*/ 1 w 64"/>
                  <a:gd name="T5" fmla="*/ 1 h 49"/>
                  <a:gd name="T6" fmla="*/ 1 w 64"/>
                  <a:gd name="T7" fmla="*/ 1 h 49"/>
                  <a:gd name="T8" fmla="*/ 0 w 64"/>
                  <a:gd name="T9" fmla="*/ 1 h 49"/>
                  <a:gd name="T10" fmla="*/ 1 w 64"/>
                  <a:gd name="T11" fmla="*/ 1 h 49"/>
                  <a:gd name="T12" fmla="*/ 1 w 64"/>
                  <a:gd name="T13" fmla="*/ 1 h 49"/>
                  <a:gd name="T14" fmla="*/ 1 w 64"/>
                  <a:gd name="T15" fmla="*/ 1 h 49"/>
                  <a:gd name="T16" fmla="*/ 1 w 64"/>
                  <a:gd name="T17" fmla="*/ 1 h 49"/>
                  <a:gd name="T18" fmla="*/ 1 w 64"/>
                  <a:gd name="T19" fmla="*/ 1 h 49"/>
                  <a:gd name="T20" fmla="*/ 1 w 64"/>
                  <a:gd name="T21" fmla="*/ 0 h 49"/>
                  <a:gd name="T22" fmla="*/ 1 w 64"/>
                  <a:gd name="T23" fmla="*/ 0 h 49"/>
                  <a:gd name="T24" fmla="*/ 1 w 64"/>
                  <a:gd name="T25" fmla="*/ 1 h 49"/>
                  <a:gd name="T26" fmla="*/ 1 w 64"/>
                  <a:gd name="T27" fmla="*/ 1 h 49"/>
                  <a:gd name="T28" fmla="*/ 1 w 64"/>
                  <a:gd name="T29" fmla="*/ 1 h 49"/>
                  <a:gd name="T30" fmla="*/ 1 w 64"/>
                  <a:gd name="T31" fmla="*/ 1 h 49"/>
                  <a:gd name="T32" fmla="*/ 1 w 64"/>
                  <a:gd name="T33" fmla="*/ 1 h 49"/>
                  <a:gd name="T34" fmla="*/ 1 w 64"/>
                  <a:gd name="T35" fmla="*/ 1 h 49"/>
                  <a:gd name="T36" fmla="*/ 1 w 64"/>
                  <a:gd name="T37" fmla="*/ 1 h 49"/>
                  <a:gd name="T38" fmla="*/ 1 w 64"/>
                  <a:gd name="T39" fmla="*/ 1 h 49"/>
                  <a:gd name="T40" fmla="*/ 1 w 64"/>
                  <a:gd name="T41" fmla="*/ 1 h 49"/>
                  <a:gd name="T42" fmla="*/ 1 w 64"/>
                  <a:gd name="T43" fmla="*/ 1 h 49"/>
                  <a:gd name="T44" fmla="*/ 1 w 64"/>
                  <a:gd name="T45" fmla="*/ 1 h 49"/>
                  <a:gd name="T46" fmla="*/ 1 w 64"/>
                  <a:gd name="T47" fmla="*/ 1 h 49"/>
                  <a:gd name="T48" fmla="*/ 1 w 64"/>
                  <a:gd name="T49" fmla="*/ 1 h 49"/>
                  <a:gd name="T50" fmla="*/ 1 w 64"/>
                  <a:gd name="T51" fmla="*/ 1 h 49"/>
                  <a:gd name="T52" fmla="*/ 1 w 64"/>
                  <a:gd name="T53" fmla="*/ 1 h 49"/>
                  <a:gd name="T54" fmla="*/ 1 w 64"/>
                  <a:gd name="T55" fmla="*/ 1 h 49"/>
                  <a:gd name="T56" fmla="*/ 1 w 64"/>
                  <a:gd name="T57" fmla="*/ 1 h 49"/>
                  <a:gd name="T58" fmla="*/ 1 w 64"/>
                  <a:gd name="T59" fmla="*/ 1 h 49"/>
                  <a:gd name="T60" fmla="*/ 1 w 64"/>
                  <a:gd name="T61" fmla="*/ 1 h 49"/>
                  <a:gd name="T62" fmla="*/ 1 w 64"/>
                  <a:gd name="T63" fmla="*/ 1 h 49"/>
                  <a:gd name="T64" fmla="*/ 1 w 64"/>
                  <a:gd name="T65" fmla="*/ 1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49"/>
                  <a:gd name="T101" fmla="*/ 64 w 64"/>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49">
                    <a:moveTo>
                      <a:pt x="10" y="49"/>
                    </a:moveTo>
                    <a:lnTo>
                      <a:pt x="5" y="45"/>
                    </a:lnTo>
                    <a:lnTo>
                      <a:pt x="3" y="40"/>
                    </a:lnTo>
                    <a:lnTo>
                      <a:pt x="1" y="35"/>
                    </a:lnTo>
                    <a:lnTo>
                      <a:pt x="0" y="29"/>
                    </a:lnTo>
                    <a:lnTo>
                      <a:pt x="10" y="24"/>
                    </a:lnTo>
                    <a:lnTo>
                      <a:pt x="18" y="19"/>
                    </a:lnTo>
                    <a:lnTo>
                      <a:pt x="27" y="12"/>
                    </a:lnTo>
                    <a:lnTo>
                      <a:pt x="33" y="7"/>
                    </a:lnTo>
                    <a:lnTo>
                      <a:pt x="38" y="1"/>
                    </a:lnTo>
                    <a:lnTo>
                      <a:pt x="47" y="0"/>
                    </a:lnTo>
                    <a:lnTo>
                      <a:pt x="55" y="0"/>
                    </a:lnTo>
                    <a:lnTo>
                      <a:pt x="61" y="5"/>
                    </a:lnTo>
                    <a:lnTo>
                      <a:pt x="63" y="7"/>
                    </a:lnTo>
                    <a:lnTo>
                      <a:pt x="64" y="8"/>
                    </a:lnTo>
                    <a:lnTo>
                      <a:pt x="64" y="12"/>
                    </a:lnTo>
                    <a:lnTo>
                      <a:pt x="64" y="14"/>
                    </a:lnTo>
                    <a:lnTo>
                      <a:pt x="61" y="17"/>
                    </a:lnTo>
                    <a:lnTo>
                      <a:pt x="58" y="21"/>
                    </a:lnTo>
                    <a:lnTo>
                      <a:pt x="54" y="24"/>
                    </a:lnTo>
                    <a:lnTo>
                      <a:pt x="51" y="26"/>
                    </a:lnTo>
                    <a:lnTo>
                      <a:pt x="47" y="29"/>
                    </a:lnTo>
                    <a:lnTo>
                      <a:pt x="41" y="36"/>
                    </a:lnTo>
                    <a:lnTo>
                      <a:pt x="35" y="42"/>
                    </a:lnTo>
                    <a:lnTo>
                      <a:pt x="27" y="43"/>
                    </a:lnTo>
                    <a:lnTo>
                      <a:pt x="24" y="43"/>
                    </a:lnTo>
                    <a:lnTo>
                      <a:pt x="23" y="43"/>
                    </a:lnTo>
                    <a:lnTo>
                      <a:pt x="20" y="43"/>
                    </a:lnTo>
                    <a:lnTo>
                      <a:pt x="17" y="43"/>
                    </a:lnTo>
                    <a:lnTo>
                      <a:pt x="14" y="43"/>
                    </a:lnTo>
                    <a:lnTo>
                      <a:pt x="13" y="45"/>
                    </a:lnTo>
                    <a:lnTo>
                      <a:pt x="11" y="47"/>
                    </a:lnTo>
                    <a:lnTo>
                      <a:pt x="10" y="4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49" name="Freeform 56"/>
              <p:cNvSpPr>
                <a:spLocks/>
              </p:cNvSpPr>
              <p:nvPr/>
            </p:nvSpPr>
            <p:spPr bwMode="auto">
              <a:xfrm>
                <a:off x="6122" y="4509"/>
                <a:ext cx="102" cy="52"/>
              </a:xfrm>
              <a:custGeom>
                <a:avLst/>
                <a:gdLst>
                  <a:gd name="T0" fmla="*/ 1 w 204"/>
                  <a:gd name="T1" fmla="*/ 1 h 103"/>
                  <a:gd name="T2" fmla="*/ 1 w 204"/>
                  <a:gd name="T3" fmla="*/ 1 h 103"/>
                  <a:gd name="T4" fmla="*/ 1 w 204"/>
                  <a:gd name="T5" fmla="*/ 1 h 103"/>
                  <a:gd name="T6" fmla="*/ 1 w 204"/>
                  <a:gd name="T7" fmla="*/ 1 h 103"/>
                  <a:gd name="T8" fmla="*/ 1 w 204"/>
                  <a:gd name="T9" fmla="*/ 1 h 103"/>
                  <a:gd name="T10" fmla="*/ 1 w 204"/>
                  <a:gd name="T11" fmla="*/ 1 h 103"/>
                  <a:gd name="T12" fmla="*/ 1 w 204"/>
                  <a:gd name="T13" fmla="*/ 1 h 103"/>
                  <a:gd name="T14" fmla="*/ 1 w 204"/>
                  <a:gd name="T15" fmla="*/ 1 h 103"/>
                  <a:gd name="T16" fmla="*/ 1 w 204"/>
                  <a:gd name="T17" fmla="*/ 1 h 103"/>
                  <a:gd name="T18" fmla="*/ 1 w 204"/>
                  <a:gd name="T19" fmla="*/ 1 h 103"/>
                  <a:gd name="T20" fmla="*/ 1 w 204"/>
                  <a:gd name="T21" fmla="*/ 1 h 103"/>
                  <a:gd name="T22" fmla="*/ 1 w 204"/>
                  <a:gd name="T23" fmla="*/ 1 h 103"/>
                  <a:gd name="T24" fmla="*/ 1 w 204"/>
                  <a:gd name="T25" fmla="*/ 1 h 103"/>
                  <a:gd name="T26" fmla="*/ 1 w 204"/>
                  <a:gd name="T27" fmla="*/ 1 h 103"/>
                  <a:gd name="T28" fmla="*/ 1 w 204"/>
                  <a:gd name="T29" fmla="*/ 1 h 103"/>
                  <a:gd name="T30" fmla="*/ 1 w 204"/>
                  <a:gd name="T31" fmla="*/ 1 h 103"/>
                  <a:gd name="T32" fmla="*/ 1 w 204"/>
                  <a:gd name="T33" fmla="*/ 1 h 103"/>
                  <a:gd name="T34" fmla="*/ 1 w 204"/>
                  <a:gd name="T35" fmla="*/ 1 h 103"/>
                  <a:gd name="T36" fmla="*/ 1 w 204"/>
                  <a:gd name="T37" fmla="*/ 1 h 103"/>
                  <a:gd name="T38" fmla="*/ 1 w 204"/>
                  <a:gd name="T39" fmla="*/ 1 h 103"/>
                  <a:gd name="T40" fmla="*/ 1 w 204"/>
                  <a:gd name="T41" fmla="*/ 1 h 103"/>
                  <a:gd name="T42" fmla="*/ 1 w 204"/>
                  <a:gd name="T43" fmla="*/ 1 h 103"/>
                  <a:gd name="T44" fmla="*/ 1 w 204"/>
                  <a:gd name="T45" fmla="*/ 1 h 103"/>
                  <a:gd name="T46" fmla="*/ 1 w 204"/>
                  <a:gd name="T47" fmla="*/ 1 h 103"/>
                  <a:gd name="T48" fmla="*/ 1 w 204"/>
                  <a:gd name="T49" fmla="*/ 1 h 103"/>
                  <a:gd name="T50" fmla="*/ 1 w 204"/>
                  <a:gd name="T51" fmla="*/ 1 h 103"/>
                  <a:gd name="T52" fmla="*/ 1 w 204"/>
                  <a:gd name="T53" fmla="*/ 1 h 103"/>
                  <a:gd name="T54" fmla="*/ 1 w 204"/>
                  <a:gd name="T55" fmla="*/ 1 h 103"/>
                  <a:gd name="T56" fmla="*/ 1 w 204"/>
                  <a:gd name="T57" fmla="*/ 1 h 103"/>
                  <a:gd name="T58" fmla="*/ 0 w 204"/>
                  <a:gd name="T59" fmla="*/ 1 h 103"/>
                  <a:gd name="T60" fmla="*/ 1 w 204"/>
                  <a:gd name="T61" fmla="*/ 1 h 103"/>
                  <a:gd name="T62" fmla="*/ 1 w 204"/>
                  <a:gd name="T63" fmla="*/ 1 h 103"/>
                  <a:gd name="T64" fmla="*/ 1 w 204"/>
                  <a:gd name="T65" fmla="*/ 1 h 103"/>
                  <a:gd name="T66" fmla="*/ 1 w 204"/>
                  <a:gd name="T67" fmla="*/ 1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4"/>
                  <a:gd name="T103" fmla="*/ 0 h 103"/>
                  <a:gd name="T104" fmla="*/ 204 w 204"/>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4" h="103">
                    <a:moveTo>
                      <a:pt x="60" y="5"/>
                    </a:moveTo>
                    <a:lnTo>
                      <a:pt x="64" y="3"/>
                    </a:lnTo>
                    <a:lnTo>
                      <a:pt x="70" y="3"/>
                    </a:lnTo>
                    <a:lnTo>
                      <a:pt x="75" y="5"/>
                    </a:lnTo>
                    <a:lnTo>
                      <a:pt x="80" y="7"/>
                    </a:lnTo>
                    <a:lnTo>
                      <a:pt x="84" y="12"/>
                    </a:lnTo>
                    <a:lnTo>
                      <a:pt x="90" y="17"/>
                    </a:lnTo>
                    <a:lnTo>
                      <a:pt x="95" y="24"/>
                    </a:lnTo>
                    <a:lnTo>
                      <a:pt x="101" y="28"/>
                    </a:lnTo>
                    <a:lnTo>
                      <a:pt x="107" y="33"/>
                    </a:lnTo>
                    <a:lnTo>
                      <a:pt x="113" y="37"/>
                    </a:lnTo>
                    <a:lnTo>
                      <a:pt x="118" y="40"/>
                    </a:lnTo>
                    <a:lnTo>
                      <a:pt x="124" y="40"/>
                    </a:lnTo>
                    <a:lnTo>
                      <a:pt x="134" y="40"/>
                    </a:lnTo>
                    <a:lnTo>
                      <a:pt x="143" y="40"/>
                    </a:lnTo>
                    <a:lnTo>
                      <a:pt x="150" y="44"/>
                    </a:lnTo>
                    <a:lnTo>
                      <a:pt x="155" y="47"/>
                    </a:lnTo>
                    <a:lnTo>
                      <a:pt x="160" y="49"/>
                    </a:lnTo>
                    <a:lnTo>
                      <a:pt x="164" y="51"/>
                    </a:lnTo>
                    <a:lnTo>
                      <a:pt x="171" y="52"/>
                    </a:lnTo>
                    <a:lnTo>
                      <a:pt x="178" y="54"/>
                    </a:lnTo>
                    <a:lnTo>
                      <a:pt x="185" y="56"/>
                    </a:lnTo>
                    <a:lnTo>
                      <a:pt x="192" y="56"/>
                    </a:lnTo>
                    <a:lnTo>
                      <a:pt x="198" y="58"/>
                    </a:lnTo>
                    <a:lnTo>
                      <a:pt x="204" y="58"/>
                    </a:lnTo>
                    <a:lnTo>
                      <a:pt x="197" y="66"/>
                    </a:lnTo>
                    <a:lnTo>
                      <a:pt x="190" y="77"/>
                    </a:lnTo>
                    <a:lnTo>
                      <a:pt x="184" y="89"/>
                    </a:lnTo>
                    <a:lnTo>
                      <a:pt x="180" y="103"/>
                    </a:lnTo>
                    <a:lnTo>
                      <a:pt x="175" y="98"/>
                    </a:lnTo>
                    <a:lnTo>
                      <a:pt x="170" y="91"/>
                    </a:lnTo>
                    <a:lnTo>
                      <a:pt x="164" y="84"/>
                    </a:lnTo>
                    <a:lnTo>
                      <a:pt x="158" y="80"/>
                    </a:lnTo>
                    <a:lnTo>
                      <a:pt x="154" y="78"/>
                    </a:lnTo>
                    <a:lnTo>
                      <a:pt x="148" y="78"/>
                    </a:lnTo>
                    <a:lnTo>
                      <a:pt x="140" y="80"/>
                    </a:lnTo>
                    <a:lnTo>
                      <a:pt x="131" y="82"/>
                    </a:lnTo>
                    <a:lnTo>
                      <a:pt x="123" y="84"/>
                    </a:lnTo>
                    <a:lnTo>
                      <a:pt x="114" y="85"/>
                    </a:lnTo>
                    <a:lnTo>
                      <a:pt x="107" y="87"/>
                    </a:lnTo>
                    <a:lnTo>
                      <a:pt x="101" y="87"/>
                    </a:lnTo>
                    <a:lnTo>
                      <a:pt x="90" y="82"/>
                    </a:lnTo>
                    <a:lnTo>
                      <a:pt x="81" y="68"/>
                    </a:lnTo>
                    <a:lnTo>
                      <a:pt x="74" y="54"/>
                    </a:lnTo>
                    <a:lnTo>
                      <a:pt x="71" y="45"/>
                    </a:lnTo>
                    <a:lnTo>
                      <a:pt x="68" y="42"/>
                    </a:lnTo>
                    <a:lnTo>
                      <a:pt x="65" y="42"/>
                    </a:lnTo>
                    <a:lnTo>
                      <a:pt x="60" y="44"/>
                    </a:lnTo>
                    <a:lnTo>
                      <a:pt x="54" y="45"/>
                    </a:lnTo>
                    <a:lnTo>
                      <a:pt x="50" y="47"/>
                    </a:lnTo>
                    <a:lnTo>
                      <a:pt x="44" y="45"/>
                    </a:lnTo>
                    <a:lnTo>
                      <a:pt x="37" y="44"/>
                    </a:lnTo>
                    <a:lnTo>
                      <a:pt x="30" y="40"/>
                    </a:lnTo>
                    <a:lnTo>
                      <a:pt x="23" y="37"/>
                    </a:lnTo>
                    <a:lnTo>
                      <a:pt x="15" y="33"/>
                    </a:lnTo>
                    <a:lnTo>
                      <a:pt x="10" y="28"/>
                    </a:lnTo>
                    <a:lnTo>
                      <a:pt x="5" y="24"/>
                    </a:lnTo>
                    <a:lnTo>
                      <a:pt x="1" y="19"/>
                    </a:lnTo>
                    <a:lnTo>
                      <a:pt x="0" y="12"/>
                    </a:lnTo>
                    <a:lnTo>
                      <a:pt x="0" y="7"/>
                    </a:lnTo>
                    <a:lnTo>
                      <a:pt x="3" y="0"/>
                    </a:lnTo>
                    <a:lnTo>
                      <a:pt x="7" y="3"/>
                    </a:lnTo>
                    <a:lnTo>
                      <a:pt x="13" y="9"/>
                    </a:lnTo>
                    <a:lnTo>
                      <a:pt x="21" y="14"/>
                    </a:lnTo>
                    <a:lnTo>
                      <a:pt x="34" y="19"/>
                    </a:lnTo>
                    <a:lnTo>
                      <a:pt x="41" y="19"/>
                    </a:lnTo>
                    <a:lnTo>
                      <a:pt x="48" y="17"/>
                    </a:lnTo>
                    <a:lnTo>
                      <a:pt x="54" y="12"/>
                    </a:lnTo>
                    <a:lnTo>
                      <a:pt x="60"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50" name="Freeform 57"/>
              <p:cNvSpPr>
                <a:spLocks/>
              </p:cNvSpPr>
              <p:nvPr/>
            </p:nvSpPr>
            <p:spPr bwMode="auto">
              <a:xfrm>
                <a:off x="6117" y="4559"/>
                <a:ext cx="35" cy="24"/>
              </a:xfrm>
              <a:custGeom>
                <a:avLst/>
                <a:gdLst>
                  <a:gd name="T0" fmla="*/ 0 w 70"/>
                  <a:gd name="T1" fmla="*/ 1 h 48"/>
                  <a:gd name="T2" fmla="*/ 1 w 70"/>
                  <a:gd name="T3" fmla="*/ 1 h 48"/>
                  <a:gd name="T4" fmla="*/ 1 w 70"/>
                  <a:gd name="T5" fmla="*/ 1 h 48"/>
                  <a:gd name="T6" fmla="*/ 1 w 70"/>
                  <a:gd name="T7" fmla="*/ 1 h 48"/>
                  <a:gd name="T8" fmla="*/ 1 w 70"/>
                  <a:gd name="T9" fmla="*/ 1 h 48"/>
                  <a:gd name="T10" fmla="*/ 1 w 70"/>
                  <a:gd name="T11" fmla="*/ 1 h 48"/>
                  <a:gd name="T12" fmla="*/ 1 w 70"/>
                  <a:gd name="T13" fmla="*/ 1 h 48"/>
                  <a:gd name="T14" fmla="*/ 1 w 70"/>
                  <a:gd name="T15" fmla="*/ 1 h 48"/>
                  <a:gd name="T16" fmla="*/ 1 w 70"/>
                  <a:gd name="T17" fmla="*/ 0 h 48"/>
                  <a:gd name="T18" fmla="*/ 1 w 70"/>
                  <a:gd name="T19" fmla="*/ 1 h 48"/>
                  <a:gd name="T20" fmla="*/ 1 w 70"/>
                  <a:gd name="T21" fmla="*/ 1 h 48"/>
                  <a:gd name="T22" fmla="*/ 1 w 70"/>
                  <a:gd name="T23" fmla="*/ 1 h 48"/>
                  <a:gd name="T24" fmla="*/ 1 w 70"/>
                  <a:gd name="T25" fmla="*/ 1 h 48"/>
                  <a:gd name="T26" fmla="*/ 1 w 70"/>
                  <a:gd name="T27" fmla="*/ 1 h 48"/>
                  <a:gd name="T28" fmla="*/ 1 w 70"/>
                  <a:gd name="T29" fmla="*/ 1 h 48"/>
                  <a:gd name="T30" fmla="*/ 1 w 70"/>
                  <a:gd name="T31" fmla="*/ 1 h 48"/>
                  <a:gd name="T32" fmla="*/ 1 w 70"/>
                  <a:gd name="T33" fmla="*/ 1 h 48"/>
                  <a:gd name="T34" fmla="*/ 1 w 70"/>
                  <a:gd name="T35" fmla="*/ 1 h 48"/>
                  <a:gd name="T36" fmla="*/ 1 w 70"/>
                  <a:gd name="T37" fmla="*/ 1 h 48"/>
                  <a:gd name="T38" fmla="*/ 1 w 70"/>
                  <a:gd name="T39" fmla="*/ 1 h 48"/>
                  <a:gd name="T40" fmla="*/ 1 w 70"/>
                  <a:gd name="T41" fmla="*/ 1 h 48"/>
                  <a:gd name="T42" fmla="*/ 0 w 70"/>
                  <a:gd name="T43" fmla="*/ 1 h 48"/>
                  <a:gd name="T44" fmla="*/ 0 w 70"/>
                  <a:gd name="T45" fmla="*/ 1 h 48"/>
                  <a:gd name="T46" fmla="*/ 0 w 70"/>
                  <a:gd name="T47" fmla="*/ 1 h 48"/>
                  <a:gd name="T48" fmla="*/ 0 w 70"/>
                  <a:gd name="T49" fmla="*/ 1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48"/>
                  <a:gd name="T77" fmla="*/ 70 w 70"/>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48">
                    <a:moveTo>
                      <a:pt x="0" y="16"/>
                    </a:moveTo>
                    <a:lnTo>
                      <a:pt x="4" y="14"/>
                    </a:lnTo>
                    <a:lnTo>
                      <a:pt x="10" y="13"/>
                    </a:lnTo>
                    <a:lnTo>
                      <a:pt x="17" y="11"/>
                    </a:lnTo>
                    <a:lnTo>
                      <a:pt x="24" y="7"/>
                    </a:lnTo>
                    <a:lnTo>
                      <a:pt x="31" y="6"/>
                    </a:lnTo>
                    <a:lnTo>
                      <a:pt x="38" y="4"/>
                    </a:lnTo>
                    <a:lnTo>
                      <a:pt x="43" y="2"/>
                    </a:lnTo>
                    <a:lnTo>
                      <a:pt x="47" y="0"/>
                    </a:lnTo>
                    <a:lnTo>
                      <a:pt x="55" y="2"/>
                    </a:lnTo>
                    <a:lnTo>
                      <a:pt x="65" y="11"/>
                    </a:lnTo>
                    <a:lnTo>
                      <a:pt x="70" y="20"/>
                    </a:lnTo>
                    <a:lnTo>
                      <a:pt x="67" y="25"/>
                    </a:lnTo>
                    <a:lnTo>
                      <a:pt x="54" y="30"/>
                    </a:lnTo>
                    <a:lnTo>
                      <a:pt x="45" y="39"/>
                    </a:lnTo>
                    <a:lnTo>
                      <a:pt x="38" y="46"/>
                    </a:lnTo>
                    <a:lnTo>
                      <a:pt x="33" y="48"/>
                    </a:lnTo>
                    <a:lnTo>
                      <a:pt x="24" y="44"/>
                    </a:lnTo>
                    <a:lnTo>
                      <a:pt x="15" y="39"/>
                    </a:lnTo>
                    <a:lnTo>
                      <a:pt x="7" y="34"/>
                    </a:lnTo>
                    <a:lnTo>
                      <a:pt x="1" y="27"/>
                    </a:lnTo>
                    <a:lnTo>
                      <a:pt x="0" y="23"/>
                    </a:lnTo>
                    <a:lnTo>
                      <a:pt x="0" y="21"/>
                    </a:lnTo>
                    <a:lnTo>
                      <a:pt x="0" y="18"/>
                    </a:lnTo>
                    <a:lnTo>
                      <a:pt x="0" y="1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51" name="Freeform 58"/>
              <p:cNvSpPr>
                <a:spLocks/>
              </p:cNvSpPr>
              <p:nvPr/>
            </p:nvSpPr>
            <p:spPr bwMode="auto">
              <a:xfrm>
                <a:off x="6628" y="4482"/>
                <a:ext cx="18" cy="14"/>
              </a:xfrm>
              <a:custGeom>
                <a:avLst/>
                <a:gdLst>
                  <a:gd name="T0" fmla="*/ 0 w 36"/>
                  <a:gd name="T1" fmla="*/ 1 h 28"/>
                  <a:gd name="T2" fmla="*/ 1 w 36"/>
                  <a:gd name="T3" fmla="*/ 1 h 28"/>
                  <a:gd name="T4" fmla="*/ 1 w 36"/>
                  <a:gd name="T5" fmla="*/ 1 h 28"/>
                  <a:gd name="T6" fmla="*/ 1 w 36"/>
                  <a:gd name="T7" fmla="*/ 1 h 28"/>
                  <a:gd name="T8" fmla="*/ 1 w 36"/>
                  <a:gd name="T9" fmla="*/ 1 h 28"/>
                  <a:gd name="T10" fmla="*/ 1 w 36"/>
                  <a:gd name="T11" fmla="*/ 1 h 28"/>
                  <a:gd name="T12" fmla="*/ 1 w 36"/>
                  <a:gd name="T13" fmla="*/ 1 h 28"/>
                  <a:gd name="T14" fmla="*/ 1 w 36"/>
                  <a:gd name="T15" fmla="*/ 1 h 28"/>
                  <a:gd name="T16" fmla="*/ 1 w 36"/>
                  <a:gd name="T17" fmla="*/ 1 h 28"/>
                  <a:gd name="T18" fmla="*/ 1 w 36"/>
                  <a:gd name="T19" fmla="*/ 1 h 28"/>
                  <a:gd name="T20" fmla="*/ 1 w 36"/>
                  <a:gd name="T21" fmla="*/ 1 h 28"/>
                  <a:gd name="T22" fmla="*/ 1 w 36"/>
                  <a:gd name="T23" fmla="*/ 0 h 28"/>
                  <a:gd name="T24" fmla="*/ 0 w 36"/>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28"/>
                  <a:gd name="T41" fmla="*/ 36 w 36"/>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28">
                    <a:moveTo>
                      <a:pt x="0" y="1"/>
                    </a:moveTo>
                    <a:lnTo>
                      <a:pt x="4" y="7"/>
                    </a:lnTo>
                    <a:lnTo>
                      <a:pt x="9" y="14"/>
                    </a:lnTo>
                    <a:lnTo>
                      <a:pt x="12" y="22"/>
                    </a:lnTo>
                    <a:lnTo>
                      <a:pt x="13" y="28"/>
                    </a:lnTo>
                    <a:lnTo>
                      <a:pt x="20" y="26"/>
                    </a:lnTo>
                    <a:lnTo>
                      <a:pt x="27" y="22"/>
                    </a:lnTo>
                    <a:lnTo>
                      <a:pt x="33" y="19"/>
                    </a:lnTo>
                    <a:lnTo>
                      <a:pt x="36" y="15"/>
                    </a:lnTo>
                    <a:lnTo>
                      <a:pt x="33" y="10"/>
                    </a:lnTo>
                    <a:lnTo>
                      <a:pt x="24" y="5"/>
                    </a:lnTo>
                    <a:lnTo>
                      <a:pt x="13" y="0"/>
                    </a:lnTo>
                    <a:lnTo>
                      <a:pt x="0"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52" name="Freeform 59"/>
              <p:cNvSpPr>
                <a:spLocks/>
              </p:cNvSpPr>
              <p:nvPr/>
            </p:nvSpPr>
            <p:spPr bwMode="auto">
              <a:xfrm>
                <a:off x="6582" y="4422"/>
                <a:ext cx="13" cy="11"/>
              </a:xfrm>
              <a:custGeom>
                <a:avLst/>
                <a:gdLst>
                  <a:gd name="T0" fmla="*/ 0 w 27"/>
                  <a:gd name="T1" fmla="*/ 1 h 21"/>
                  <a:gd name="T2" fmla="*/ 0 w 27"/>
                  <a:gd name="T3" fmla="*/ 1 h 21"/>
                  <a:gd name="T4" fmla="*/ 0 w 27"/>
                  <a:gd name="T5" fmla="*/ 1 h 21"/>
                  <a:gd name="T6" fmla="*/ 0 w 27"/>
                  <a:gd name="T7" fmla="*/ 1 h 21"/>
                  <a:gd name="T8" fmla="*/ 0 w 27"/>
                  <a:gd name="T9" fmla="*/ 1 h 21"/>
                  <a:gd name="T10" fmla="*/ 0 w 27"/>
                  <a:gd name="T11" fmla="*/ 1 h 21"/>
                  <a:gd name="T12" fmla="*/ 0 w 27"/>
                  <a:gd name="T13" fmla="*/ 1 h 21"/>
                  <a:gd name="T14" fmla="*/ 0 w 27"/>
                  <a:gd name="T15" fmla="*/ 1 h 21"/>
                  <a:gd name="T16" fmla="*/ 0 w 27"/>
                  <a:gd name="T17" fmla="*/ 0 h 21"/>
                  <a:gd name="T18" fmla="*/ 0 w 27"/>
                  <a:gd name="T19" fmla="*/ 0 h 21"/>
                  <a:gd name="T20" fmla="*/ 0 w 27"/>
                  <a:gd name="T21" fmla="*/ 1 h 21"/>
                  <a:gd name="T22" fmla="*/ 0 w 27"/>
                  <a:gd name="T23" fmla="*/ 1 h 21"/>
                  <a:gd name="T24" fmla="*/ 0 w 27"/>
                  <a:gd name="T25" fmla="*/ 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1"/>
                  <a:gd name="T41" fmla="*/ 27 w 2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1">
                    <a:moveTo>
                      <a:pt x="27" y="21"/>
                    </a:moveTo>
                    <a:lnTo>
                      <a:pt x="20" y="19"/>
                    </a:lnTo>
                    <a:lnTo>
                      <a:pt x="13" y="16"/>
                    </a:lnTo>
                    <a:lnTo>
                      <a:pt x="7" y="12"/>
                    </a:lnTo>
                    <a:lnTo>
                      <a:pt x="0" y="11"/>
                    </a:lnTo>
                    <a:lnTo>
                      <a:pt x="3" y="7"/>
                    </a:lnTo>
                    <a:lnTo>
                      <a:pt x="5" y="4"/>
                    </a:lnTo>
                    <a:lnTo>
                      <a:pt x="7" y="2"/>
                    </a:lnTo>
                    <a:lnTo>
                      <a:pt x="9" y="0"/>
                    </a:lnTo>
                    <a:lnTo>
                      <a:pt x="15" y="0"/>
                    </a:lnTo>
                    <a:lnTo>
                      <a:pt x="20" y="5"/>
                    </a:lnTo>
                    <a:lnTo>
                      <a:pt x="26" y="12"/>
                    </a:lnTo>
                    <a:lnTo>
                      <a:pt x="27" y="21"/>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53" name="Freeform 60"/>
              <p:cNvSpPr>
                <a:spLocks/>
              </p:cNvSpPr>
              <p:nvPr/>
            </p:nvSpPr>
            <p:spPr bwMode="auto">
              <a:xfrm>
                <a:off x="6602" y="4461"/>
                <a:ext cx="12" cy="12"/>
              </a:xfrm>
              <a:custGeom>
                <a:avLst/>
                <a:gdLst>
                  <a:gd name="T0" fmla="*/ 0 w 23"/>
                  <a:gd name="T1" fmla="*/ 1 h 23"/>
                  <a:gd name="T2" fmla="*/ 1 w 23"/>
                  <a:gd name="T3" fmla="*/ 1 h 23"/>
                  <a:gd name="T4" fmla="*/ 1 w 23"/>
                  <a:gd name="T5" fmla="*/ 1 h 23"/>
                  <a:gd name="T6" fmla="*/ 1 w 23"/>
                  <a:gd name="T7" fmla="*/ 1 h 23"/>
                  <a:gd name="T8" fmla="*/ 1 w 23"/>
                  <a:gd name="T9" fmla="*/ 1 h 23"/>
                  <a:gd name="T10" fmla="*/ 1 w 23"/>
                  <a:gd name="T11" fmla="*/ 1 h 23"/>
                  <a:gd name="T12" fmla="*/ 1 w 23"/>
                  <a:gd name="T13" fmla="*/ 1 h 23"/>
                  <a:gd name="T14" fmla="*/ 1 w 23"/>
                  <a:gd name="T15" fmla="*/ 1 h 23"/>
                  <a:gd name="T16" fmla="*/ 1 w 23"/>
                  <a:gd name="T17" fmla="*/ 1 h 23"/>
                  <a:gd name="T18" fmla="*/ 1 w 23"/>
                  <a:gd name="T19" fmla="*/ 0 h 23"/>
                  <a:gd name="T20" fmla="*/ 1 w 23"/>
                  <a:gd name="T21" fmla="*/ 0 h 23"/>
                  <a:gd name="T22" fmla="*/ 0 w 23"/>
                  <a:gd name="T23" fmla="*/ 1 h 23"/>
                  <a:gd name="T24" fmla="*/ 0 w 23"/>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3"/>
                  <a:gd name="T41" fmla="*/ 23 w 2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3">
                    <a:moveTo>
                      <a:pt x="0" y="7"/>
                    </a:moveTo>
                    <a:lnTo>
                      <a:pt x="5" y="10"/>
                    </a:lnTo>
                    <a:lnTo>
                      <a:pt x="11" y="14"/>
                    </a:lnTo>
                    <a:lnTo>
                      <a:pt x="17" y="19"/>
                    </a:lnTo>
                    <a:lnTo>
                      <a:pt x="21" y="23"/>
                    </a:lnTo>
                    <a:lnTo>
                      <a:pt x="23" y="19"/>
                    </a:lnTo>
                    <a:lnTo>
                      <a:pt x="23" y="12"/>
                    </a:lnTo>
                    <a:lnTo>
                      <a:pt x="21" y="7"/>
                    </a:lnTo>
                    <a:lnTo>
                      <a:pt x="17" y="3"/>
                    </a:lnTo>
                    <a:lnTo>
                      <a:pt x="11" y="0"/>
                    </a:lnTo>
                    <a:lnTo>
                      <a:pt x="4" y="0"/>
                    </a:lnTo>
                    <a:lnTo>
                      <a:pt x="0" y="3"/>
                    </a:lnTo>
                    <a:lnTo>
                      <a:pt x="0" y="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54" name="Freeform 61"/>
              <p:cNvSpPr>
                <a:spLocks/>
              </p:cNvSpPr>
              <p:nvPr/>
            </p:nvSpPr>
            <p:spPr bwMode="auto">
              <a:xfrm>
                <a:off x="6622" y="4435"/>
                <a:ext cx="20" cy="37"/>
              </a:xfrm>
              <a:custGeom>
                <a:avLst/>
                <a:gdLst>
                  <a:gd name="T0" fmla="*/ 0 w 40"/>
                  <a:gd name="T1" fmla="*/ 0 h 74"/>
                  <a:gd name="T2" fmla="*/ 1 w 40"/>
                  <a:gd name="T3" fmla="*/ 1 h 74"/>
                  <a:gd name="T4" fmla="*/ 1 w 40"/>
                  <a:gd name="T5" fmla="*/ 1 h 74"/>
                  <a:gd name="T6" fmla="*/ 1 w 40"/>
                  <a:gd name="T7" fmla="*/ 1 h 74"/>
                  <a:gd name="T8" fmla="*/ 0 w 40"/>
                  <a:gd name="T9" fmla="*/ 1 h 74"/>
                  <a:gd name="T10" fmla="*/ 1 w 40"/>
                  <a:gd name="T11" fmla="*/ 1 h 74"/>
                  <a:gd name="T12" fmla="*/ 1 w 40"/>
                  <a:gd name="T13" fmla="*/ 1 h 74"/>
                  <a:gd name="T14" fmla="*/ 1 w 40"/>
                  <a:gd name="T15" fmla="*/ 1 h 74"/>
                  <a:gd name="T16" fmla="*/ 1 w 40"/>
                  <a:gd name="T17" fmla="*/ 1 h 74"/>
                  <a:gd name="T18" fmla="*/ 1 w 40"/>
                  <a:gd name="T19" fmla="*/ 1 h 74"/>
                  <a:gd name="T20" fmla="*/ 1 w 40"/>
                  <a:gd name="T21" fmla="*/ 1 h 74"/>
                  <a:gd name="T22" fmla="*/ 1 w 40"/>
                  <a:gd name="T23" fmla="*/ 1 h 74"/>
                  <a:gd name="T24" fmla="*/ 1 w 40"/>
                  <a:gd name="T25" fmla="*/ 1 h 74"/>
                  <a:gd name="T26" fmla="*/ 1 w 40"/>
                  <a:gd name="T27" fmla="*/ 1 h 74"/>
                  <a:gd name="T28" fmla="*/ 1 w 40"/>
                  <a:gd name="T29" fmla="*/ 1 h 74"/>
                  <a:gd name="T30" fmla="*/ 1 w 40"/>
                  <a:gd name="T31" fmla="*/ 1 h 74"/>
                  <a:gd name="T32" fmla="*/ 1 w 40"/>
                  <a:gd name="T33" fmla="*/ 1 h 74"/>
                  <a:gd name="T34" fmla="*/ 1 w 40"/>
                  <a:gd name="T35" fmla="*/ 1 h 74"/>
                  <a:gd name="T36" fmla="*/ 1 w 40"/>
                  <a:gd name="T37" fmla="*/ 1 h 74"/>
                  <a:gd name="T38" fmla="*/ 1 w 40"/>
                  <a:gd name="T39" fmla="*/ 1 h 74"/>
                  <a:gd name="T40" fmla="*/ 1 w 40"/>
                  <a:gd name="T41" fmla="*/ 1 h 74"/>
                  <a:gd name="T42" fmla="*/ 1 w 40"/>
                  <a:gd name="T43" fmla="*/ 1 h 74"/>
                  <a:gd name="T44" fmla="*/ 1 w 40"/>
                  <a:gd name="T45" fmla="*/ 1 h 74"/>
                  <a:gd name="T46" fmla="*/ 1 w 40"/>
                  <a:gd name="T47" fmla="*/ 1 h 74"/>
                  <a:gd name="T48" fmla="*/ 0 w 4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74"/>
                  <a:gd name="T77" fmla="*/ 40 w 40"/>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74">
                    <a:moveTo>
                      <a:pt x="0" y="0"/>
                    </a:moveTo>
                    <a:lnTo>
                      <a:pt x="1" y="18"/>
                    </a:lnTo>
                    <a:lnTo>
                      <a:pt x="3" y="39"/>
                    </a:lnTo>
                    <a:lnTo>
                      <a:pt x="1" y="60"/>
                    </a:lnTo>
                    <a:lnTo>
                      <a:pt x="0" y="74"/>
                    </a:lnTo>
                    <a:lnTo>
                      <a:pt x="5" y="72"/>
                    </a:lnTo>
                    <a:lnTo>
                      <a:pt x="10" y="70"/>
                    </a:lnTo>
                    <a:lnTo>
                      <a:pt x="14" y="69"/>
                    </a:lnTo>
                    <a:lnTo>
                      <a:pt x="17" y="67"/>
                    </a:lnTo>
                    <a:lnTo>
                      <a:pt x="23" y="65"/>
                    </a:lnTo>
                    <a:lnTo>
                      <a:pt x="28" y="62"/>
                    </a:lnTo>
                    <a:lnTo>
                      <a:pt x="34" y="62"/>
                    </a:lnTo>
                    <a:lnTo>
                      <a:pt x="38" y="62"/>
                    </a:lnTo>
                    <a:lnTo>
                      <a:pt x="40" y="58"/>
                    </a:lnTo>
                    <a:lnTo>
                      <a:pt x="37" y="51"/>
                    </a:lnTo>
                    <a:lnTo>
                      <a:pt x="30" y="48"/>
                    </a:lnTo>
                    <a:lnTo>
                      <a:pt x="15" y="51"/>
                    </a:lnTo>
                    <a:lnTo>
                      <a:pt x="18" y="42"/>
                    </a:lnTo>
                    <a:lnTo>
                      <a:pt x="20" y="34"/>
                    </a:lnTo>
                    <a:lnTo>
                      <a:pt x="20" y="27"/>
                    </a:lnTo>
                    <a:lnTo>
                      <a:pt x="17" y="21"/>
                    </a:lnTo>
                    <a:lnTo>
                      <a:pt x="14" y="16"/>
                    </a:lnTo>
                    <a:lnTo>
                      <a:pt x="8" y="11"/>
                    </a:lnTo>
                    <a:lnTo>
                      <a:pt x="4" y="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55" name="Freeform 62"/>
              <p:cNvSpPr>
                <a:spLocks/>
              </p:cNvSpPr>
              <p:nvPr/>
            </p:nvSpPr>
            <p:spPr bwMode="auto">
              <a:xfrm>
                <a:off x="6577" y="4440"/>
                <a:ext cx="8" cy="20"/>
              </a:xfrm>
              <a:custGeom>
                <a:avLst/>
                <a:gdLst>
                  <a:gd name="T0" fmla="*/ 0 w 17"/>
                  <a:gd name="T1" fmla="*/ 1 h 40"/>
                  <a:gd name="T2" fmla="*/ 0 w 17"/>
                  <a:gd name="T3" fmla="*/ 1 h 40"/>
                  <a:gd name="T4" fmla="*/ 0 w 17"/>
                  <a:gd name="T5" fmla="*/ 1 h 40"/>
                  <a:gd name="T6" fmla="*/ 0 w 17"/>
                  <a:gd name="T7" fmla="*/ 1 h 40"/>
                  <a:gd name="T8" fmla="*/ 0 w 17"/>
                  <a:gd name="T9" fmla="*/ 0 h 40"/>
                  <a:gd name="T10" fmla="*/ 0 w 17"/>
                  <a:gd name="T11" fmla="*/ 1 h 40"/>
                  <a:gd name="T12" fmla="*/ 0 w 17"/>
                  <a:gd name="T13" fmla="*/ 1 h 40"/>
                  <a:gd name="T14" fmla="*/ 0 w 17"/>
                  <a:gd name="T15" fmla="*/ 1 h 40"/>
                  <a:gd name="T16" fmla="*/ 0 w 17"/>
                  <a:gd name="T17" fmla="*/ 1 h 40"/>
                  <a:gd name="T18" fmla="*/ 0 w 17"/>
                  <a:gd name="T19" fmla="*/ 1 h 40"/>
                  <a:gd name="T20" fmla="*/ 0 w 17"/>
                  <a:gd name="T21" fmla="*/ 1 h 40"/>
                  <a:gd name="T22" fmla="*/ 0 w 17"/>
                  <a:gd name="T23" fmla="*/ 1 h 40"/>
                  <a:gd name="T24" fmla="*/ 0 w 17"/>
                  <a:gd name="T25" fmla="*/ 1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40"/>
                  <a:gd name="T41" fmla="*/ 17 w 17"/>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40">
                    <a:moveTo>
                      <a:pt x="3" y="28"/>
                    </a:moveTo>
                    <a:lnTo>
                      <a:pt x="2" y="18"/>
                    </a:lnTo>
                    <a:lnTo>
                      <a:pt x="0" y="9"/>
                    </a:lnTo>
                    <a:lnTo>
                      <a:pt x="0" y="4"/>
                    </a:lnTo>
                    <a:lnTo>
                      <a:pt x="2" y="0"/>
                    </a:lnTo>
                    <a:lnTo>
                      <a:pt x="6" y="2"/>
                    </a:lnTo>
                    <a:lnTo>
                      <a:pt x="13" y="11"/>
                    </a:lnTo>
                    <a:lnTo>
                      <a:pt x="17" y="25"/>
                    </a:lnTo>
                    <a:lnTo>
                      <a:pt x="16" y="40"/>
                    </a:lnTo>
                    <a:lnTo>
                      <a:pt x="12" y="39"/>
                    </a:lnTo>
                    <a:lnTo>
                      <a:pt x="7" y="35"/>
                    </a:lnTo>
                    <a:lnTo>
                      <a:pt x="5" y="32"/>
                    </a:lnTo>
                    <a:lnTo>
                      <a:pt x="3"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56" name="Freeform 63"/>
              <p:cNvSpPr>
                <a:spLocks/>
              </p:cNvSpPr>
              <p:nvPr/>
            </p:nvSpPr>
            <p:spPr bwMode="auto">
              <a:xfrm>
                <a:off x="6660" y="4429"/>
                <a:ext cx="13" cy="23"/>
              </a:xfrm>
              <a:custGeom>
                <a:avLst/>
                <a:gdLst>
                  <a:gd name="T0" fmla="*/ 0 w 26"/>
                  <a:gd name="T1" fmla="*/ 0 h 46"/>
                  <a:gd name="T2" fmla="*/ 1 w 26"/>
                  <a:gd name="T3" fmla="*/ 0 h 46"/>
                  <a:gd name="T4" fmla="*/ 1 w 26"/>
                  <a:gd name="T5" fmla="*/ 0 h 46"/>
                  <a:gd name="T6" fmla="*/ 1 w 26"/>
                  <a:gd name="T7" fmla="*/ 1 h 46"/>
                  <a:gd name="T8" fmla="*/ 1 w 26"/>
                  <a:gd name="T9" fmla="*/ 1 h 46"/>
                  <a:gd name="T10" fmla="*/ 1 w 26"/>
                  <a:gd name="T11" fmla="*/ 1 h 46"/>
                  <a:gd name="T12" fmla="*/ 1 w 26"/>
                  <a:gd name="T13" fmla="*/ 1 h 46"/>
                  <a:gd name="T14" fmla="*/ 1 w 26"/>
                  <a:gd name="T15" fmla="*/ 1 h 46"/>
                  <a:gd name="T16" fmla="*/ 1 w 26"/>
                  <a:gd name="T17" fmla="*/ 1 h 46"/>
                  <a:gd name="T18" fmla="*/ 1 w 26"/>
                  <a:gd name="T19" fmla="*/ 1 h 46"/>
                  <a:gd name="T20" fmla="*/ 0 w 26"/>
                  <a:gd name="T21" fmla="*/ 1 h 46"/>
                  <a:gd name="T22" fmla="*/ 0 w 26"/>
                  <a:gd name="T23" fmla="*/ 1 h 46"/>
                  <a:gd name="T24" fmla="*/ 0 w 26"/>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46"/>
                  <a:gd name="T41" fmla="*/ 26 w 26"/>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46">
                    <a:moveTo>
                      <a:pt x="0" y="0"/>
                    </a:moveTo>
                    <a:lnTo>
                      <a:pt x="6" y="0"/>
                    </a:lnTo>
                    <a:lnTo>
                      <a:pt x="13" y="0"/>
                    </a:lnTo>
                    <a:lnTo>
                      <a:pt x="20" y="4"/>
                    </a:lnTo>
                    <a:lnTo>
                      <a:pt x="26" y="7"/>
                    </a:lnTo>
                    <a:lnTo>
                      <a:pt x="25" y="16"/>
                    </a:lnTo>
                    <a:lnTo>
                      <a:pt x="20" y="28"/>
                    </a:lnTo>
                    <a:lnTo>
                      <a:pt x="15" y="39"/>
                    </a:lnTo>
                    <a:lnTo>
                      <a:pt x="5" y="46"/>
                    </a:lnTo>
                    <a:lnTo>
                      <a:pt x="3" y="35"/>
                    </a:lnTo>
                    <a:lnTo>
                      <a:pt x="0" y="23"/>
                    </a:lnTo>
                    <a:lnTo>
                      <a:pt x="0" y="11"/>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57" name="Freeform 64"/>
              <p:cNvSpPr>
                <a:spLocks/>
              </p:cNvSpPr>
              <p:nvPr/>
            </p:nvSpPr>
            <p:spPr bwMode="auto">
              <a:xfrm>
                <a:off x="6638" y="4292"/>
                <a:ext cx="61" cy="135"/>
              </a:xfrm>
              <a:custGeom>
                <a:avLst/>
                <a:gdLst>
                  <a:gd name="T0" fmla="*/ 0 w 123"/>
                  <a:gd name="T1" fmla="*/ 0 h 271"/>
                  <a:gd name="T2" fmla="*/ 0 w 123"/>
                  <a:gd name="T3" fmla="*/ 0 h 271"/>
                  <a:gd name="T4" fmla="*/ 0 w 123"/>
                  <a:gd name="T5" fmla="*/ 0 h 271"/>
                  <a:gd name="T6" fmla="*/ 0 w 123"/>
                  <a:gd name="T7" fmla="*/ 0 h 271"/>
                  <a:gd name="T8" fmla="*/ 0 w 123"/>
                  <a:gd name="T9" fmla="*/ 0 h 271"/>
                  <a:gd name="T10" fmla="*/ 0 w 123"/>
                  <a:gd name="T11" fmla="*/ 0 h 271"/>
                  <a:gd name="T12" fmla="*/ 0 w 123"/>
                  <a:gd name="T13" fmla="*/ 0 h 271"/>
                  <a:gd name="T14" fmla="*/ 0 w 123"/>
                  <a:gd name="T15" fmla="*/ 0 h 271"/>
                  <a:gd name="T16" fmla="*/ 0 w 123"/>
                  <a:gd name="T17" fmla="*/ 0 h 271"/>
                  <a:gd name="T18" fmla="*/ 0 w 123"/>
                  <a:gd name="T19" fmla="*/ 0 h 271"/>
                  <a:gd name="T20" fmla="*/ 0 w 123"/>
                  <a:gd name="T21" fmla="*/ 0 h 271"/>
                  <a:gd name="T22" fmla="*/ 0 w 123"/>
                  <a:gd name="T23" fmla="*/ 0 h 271"/>
                  <a:gd name="T24" fmla="*/ 0 w 123"/>
                  <a:gd name="T25" fmla="*/ 0 h 271"/>
                  <a:gd name="T26" fmla="*/ 0 w 123"/>
                  <a:gd name="T27" fmla="*/ 0 h 271"/>
                  <a:gd name="T28" fmla="*/ 0 w 123"/>
                  <a:gd name="T29" fmla="*/ 0 h 271"/>
                  <a:gd name="T30" fmla="*/ 0 w 123"/>
                  <a:gd name="T31" fmla="*/ 0 h 271"/>
                  <a:gd name="T32" fmla="*/ 0 w 123"/>
                  <a:gd name="T33" fmla="*/ 0 h 271"/>
                  <a:gd name="T34" fmla="*/ 0 w 123"/>
                  <a:gd name="T35" fmla="*/ 0 h 271"/>
                  <a:gd name="T36" fmla="*/ 0 w 123"/>
                  <a:gd name="T37" fmla="*/ 0 h 271"/>
                  <a:gd name="T38" fmla="*/ 0 w 123"/>
                  <a:gd name="T39" fmla="*/ 0 h 271"/>
                  <a:gd name="T40" fmla="*/ 0 w 123"/>
                  <a:gd name="T41" fmla="*/ 0 h 271"/>
                  <a:gd name="T42" fmla="*/ 0 w 123"/>
                  <a:gd name="T43" fmla="*/ 0 h 271"/>
                  <a:gd name="T44" fmla="*/ 0 w 123"/>
                  <a:gd name="T45" fmla="*/ 0 h 271"/>
                  <a:gd name="T46" fmla="*/ 0 w 123"/>
                  <a:gd name="T47" fmla="*/ 0 h 271"/>
                  <a:gd name="T48" fmla="*/ 0 w 123"/>
                  <a:gd name="T49" fmla="*/ 0 h 271"/>
                  <a:gd name="T50" fmla="*/ 0 w 123"/>
                  <a:gd name="T51" fmla="*/ 0 h 271"/>
                  <a:gd name="T52" fmla="*/ 0 w 123"/>
                  <a:gd name="T53" fmla="*/ 0 h 271"/>
                  <a:gd name="T54" fmla="*/ 0 w 123"/>
                  <a:gd name="T55" fmla="*/ 0 h 271"/>
                  <a:gd name="T56" fmla="*/ 0 w 123"/>
                  <a:gd name="T57" fmla="*/ 0 h 271"/>
                  <a:gd name="T58" fmla="*/ 0 w 123"/>
                  <a:gd name="T59" fmla="*/ 0 h 271"/>
                  <a:gd name="T60" fmla="*/ 0 w 123"/>
                  <a:gd name="T61" fmla="*/ 0 h 271"/>
                  <a:gd name="T62" fmla="*/ 0 w 123"/>
                  <a:gd name="T63" fmla="*/ 0 h 271"/>
                  <a:gd name="T64" fmla="*/ 0 w 123"/>
                  <a:gd name="T65" fmla="*/ 0 h 271"/>
                  <a:gd name="T66" fmla="*/ 0 w 123"/>
                  <a:gd name="T67" fmla="*/ 0 h 271"/>
                  <a:gd name="T68" fmla="*/ 0 w 123"/>
                  <a:gd name="T69" fmla="*/ 0 h 271"/>
                  <a:gd name="T70" fmla="*/ 0 w 123"/>
                  <a:gd name="T71" fmla="*/ 0 h 271"/>
                  <a:gd name="T72" fmla="*/ 0 w 123"/>
                  <a:gd name="T73" fmla="*/ 0 h 271"/>
                  <a:gd name="T74" fmla="*/ 0 w 123"/>
                  <a:gd name="T75" fmla="*/ 0 h 271"/>
                  <a:gd name="T76" fmla="*/ 0 w 123"/>
                  <a:gd name="T77" fmla="*/ 0 h 271"/>
                  <a:gd name="T78" fmla="*/ 0 w 123"/>
                  <a:gd name="T79" fmla="*/ 0 h 271"/>
                  <a:gd name="T80" fmla="*/ 0 w 123"/>
                  <a:gd name="T81" fmla="*/ 0 h 271"/>
                  <a:gd name="T82" fmla="*/ 0 w 123"/>
                  <a:gd name="T83" fmla="*/ 0 h 271"/>
                  <a:gd name="T84" fmla="*/ 0 w 123"/>
                  <a:gd name="T85" fmla="*/ 0 h 271"/>
                  <a:gd name="T86" fmla="*/ 0 w 123"/>
                  <a:gd name="T87" fmla="*/ 0 h 271"/>
                  <a:gd name="T88" fmla="*/ 0 w 123"/>
                  <a:gd name="T89" fmla="*/ 0 h 271"/>
                  <a:gd name="T90" fmla="*/ 0 w 123"/>
                  <a:gd name="T91" fmla="*/ 0 h 271"/>
                  <a:gd name="T92" fmla="*/ 0 w 123"/>
                  <a:gd name="T93" fmla="*/ 0 h 271"/>
                  <a:gd name="T94" fmla="*/ 0 w 123"/>
                  <a:gd name="T95" fmla="*/ 0 h 271"/>
                  <a:gd name="T96" fmla="*/ 0 w 123"/>
                  <a:gd name="T97" fmla="*/ 0 h 271"/>
                  <a:gd name="T98" fmla="*/ 0 w 123"/>
                  <a:gd name="T99" fmla="*/ 0 h 271"/>
                  <a:gd name="T100" fmla="*/ 0 w 123"/>
                  <a:gd name="T101" fmla="*/ 0 h 271"/>
                  <a:gd name="T102" fmla="*/ 0 w 123"/>
                  <a:gd name="T103" fmla="*/ 0 h 271"/>
                  <a:gd name="T104" fmla="*/ 0 w 123"/>
                  <a:gd name="T105" fmla="*/ 0 h 271"/>
                  <a:gd name="T106" fmla="*/ 0 w 123"/>
                  <a:gd name="T107" fmla="*/ 0 h 271"/>
                  <a:gd name="T108" fmla="*/ 0 w 123"/>
                  <a:gd name="T109" fmla="*/ 0 h 271"/>
                  <a:gd name="T110" fmla="*/ 0 w 123"/>
                  <a:gd name="T111" fmla="*/ 0 h 271"/>
                  <a:gd name="T112" fmla="*/ 0 w 123"/>
                  <a:gd name="T113" fmla="*/ 0 h 271"/>
                  <a:gd name="T114" fmla="*/ 0 w 123"/>
                  <a:gd name="T115" fmla="*/ 0 h 2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3"/>
                  <a:gd name="T175" fmla="*/ 0 h 271"/>
                  <a:gd name="T176" fmla="*/ 123 w 123"/>
                  <a:gd name="T177" fmla="*/ 271 h 2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3" h="271">
                    <a:moveTo>
                      <a:pt x="99" y="236"/>
                    </a:moveTo>
                    <a:lnTo>
                      <a:pt x="94" y="243"/>
                    </a:lnTo>
                    <a:lnTo>
                      <a:pt x="89" y="251"/>
                    </a:lnTo>
                    <a:lnTo>
                      <a:pt x="83" y="262"/>
                    </a:lnTo>
                    <a:lnTo>
                      <a:pt x="77" y="271"/>
                    </a:lnTo>
                    <a:lnTo>
                      <a:pt x="72" y="267"/>
                    </a:lnTo>
                    <a:lnTo>
                      <a:pt x="63" y="262"/>
                    </a:lnTo>
                    <a:lnTo>
                      <a:pt x="53" y="260"/>
                    </a:lnTo>
                    <a:lnTo>
                      <a:pt x="40" y="260"/>
                    </a:lnTo>
                    <a:lnTo>
                      <a:pt x="43" y="258"/>
                    </a:lnTo>
                    <a:lnTo>
                      <a:pt x="44" y="257"/>
                    </a:lnTo>
                    <a:lnTo>
                      <a:pt x="47" y="255"/>
                    </a:lnTo>
                    <a:lnTo>
                      <a:pt x="49" y="253"/>
                    </a:lnTo>
                    <a:lnTo>
                      <a:pt x="44" y="248"/>
                    </a:lnTo>
                    <a:lnTo>
                      <a:pt x="37" y="246"/>
                    </a:lnTo>
                    <a:lnTo>
                      <a:pt x="30" y="244"/>
                    </a:lnTo>
                    <a:lnTo>
                      <a:pt x="24" y="244"/>
                    </a:lnTo>
                    <a:lnTo>
                      <a:pt x="33" y="236"/>
                    </a:lnTo>
                    <a:lnTo>
                      <a:pt x="40" y="234"/>
                    </a:lnTo>
                    <a:lnTo>
                      <a:pt x="47" y="237"/>
                    </a:lnTo>
                    <a:lnTo>
                      <a:pt x="54" y="246"/>
                    </a:lnTo>
                    <a:lnTo>
                      <a:pt x="53" y="236"/>
                    </a:lnTo>
                    <a:lnTo>
                      <a:pt x="53" y="222"/>
                    </a:lnTo>
                    <a:lnTo>
                      <a:pt x="54" y="206"/>
                    </a:lnTo>
                    <a:lnTo>
                      <a:pt x="54" y="196"/>
                    </a:lnTo>
                    <a:lnTo>
                      <a:pt x="53" y="189"/>
                    </a:lnTo>
                    <a:lnTo>
                      <a:pt x="49" y="180"/>
                    </a:lnTo>
                    <a:lnTo>
                      <a:pt x="44" y="175"/>
                    </a:lnTo>
                    <a:lnTo>
                      <a:pt x="40" y="171"/>
                    </a:lnTo>
                    <a:lnTo>
                      <a:pt x="39" y="168"/>
                    </a:lnTo>
                    <a:lnTo>
                      <a:pt x="39" y="161"/>
                    </a:lnTo>
                    <a:lnTo>
                      <a:pt x="40" y="154"/>
                    </a:lnTo>
                    <a:lnTo>
                      <a:pt x="42" y="147"/>
                    </a:lnTo>
                    <a:lnTo>
                      <a:pt x="43" y="134"/>
                    </a:lnTo>
                    <a:lnTo>
                      <a:pt x="43" y="117"/>
                    </a:lnTo>
                    <a:lnTo>
                      <a:pt x="42" y="101"/>
                    </a:lnTo>
                    <a:lnTo>
                      <a:pt x="42" y="93"/>
                    </a:lnTo>
                    <a:lnTo>
                      <a:pt x="43" y="89"/>
                    </a:lnTo>
                    <a:lnTo>
                      <a:pt x="47" y="86"/>
                    </a:lnTo>
                    <a:lnTo>
                      <a:pt x="50" y="84"/>
                    </a:lnTo>
                    <a:lnTo>
                      <a:pt x="54" y="82"/>
                    </a:lnTo>
                    <a:lnTo>
                      <a:pt x="57" y="79"/>
                    </a:lnTo>
                    <a:lnTo>
                      <a:pt x="57" y="73"/>
                    </a:lnTo>
                    <a:lnTo>
                      <a:pt x="54" y="68"/>
                    </a:lnTo>
                    <a:lnTo>
                      <a:pt x="52" y="65"/>
                    </a:lnTo>
                    <a:lnTo>
                      <a:pt x="47" y="61"/>
                    </a:lnTo>
                    <a:lnTo>
                      <a:pt x="42" y="56"/>
                    </a:lnTo>
                    <a:lnTo>
                      <a:pt x="34" y="51"/>
                    </a:lnTo>
                    <a:lnTo>
                      <a:pt x="27" y="45"/>
                    </a:lnTo>
                    <a:lnTo>
                      <a:pt x="20" y="40"/>
                    </a:lnTo>
                    <a:lnTo>
                      <a:pt x="13" y="35"/>
                    </a:lnTo>
                    <a:lnTo>
                      <a:pt x="6" y="30"/>
                    </a:lnTo>
                    <a:lnTo>
                      <a:pt x="0" y="26"/>
                    </a:lnTo>
                    <a:lnTo>
                      <a:pt x="6" y="26"/>
                    </a:lnTo>
                    <a:lnTo>
                      <a:pt x="10" y="24"/>
                    </a:lnTo>
                    <a:lnTo>
                      <a:pt x="14" y="24"/>
                    </a:lnTo>
                    <a:lnTo>
                      <a:pt x="17" y="23"/>
                    </a:lnTo>
                    <a:lnTo>
                      <a:pt x="22" y="23"/>
                    </a:lnTo>
                    <a:lnTo>
                      <a:pt x="26" y="23"/>
                    </a:lnTo>
                    <a:lnTo>
                      <a:pt x="32" y="23"/>
                    </a:lnTo>
                    <a:lnTo>
                      <a:pt x="36" y="26"/>
                    </a:lnTo>
                    <a:lnTo>
                      <a:pt x="43" y="35"/>
                    </a:lnTo>
                    <a:lnTo>
                      <a:pt x="53" y="49"/>
                    </a:lnTo>
                    <a:lnTo>
                      <a:pt x="63" y="63"/>
                    </a:lnTo>
                    <a:lnTo>
                      <a:pt x="69" y="73"/>
                    </a:lnTo>
                    <a:lnTo>
                      <a:pt x="67" y="66"/>
                    </a:lnTo>
                    <a:lnTo>
                      <a:pt x="67" y="59"/>
                    </a:lnTo>
                    <a:lnTo>
                      <a:pt x="69" y="54"/>
                    </a:lnTo>
                    <a:lnTo>
                      <a:pt x="73" y="51"/>
                    </a:lnTo>
                    <a:lnTo>
                      <a:pt x="74" y="37"/>
                    </a:lnTo>
                    <a:lnTo>
                      <a:pt x="76" y="23"/>
                    </a:lnTo>
                    <a:lnTo>
                      <a:pt x="76" y="9"/>
                    </a:lnTo>
                    <a:lnTo>
                      <a:pt x="73" y="0"/>
                    </a:lnTo>
                    <a:lnTo>
                      <a:pt x="76" y="2"/>
                    </a:lnTo>
                    <a:lnTo>
                      <a:pt x="79" y="5"/>
                    </a:lnTo>
                    <a:lnTo>
                      <a:pt x="82" y="10"/>
                    </a:lnTo>
                    <a:lnTo>
                      <a:pt x="86" y="16"/>
                    </a:lnTo>
                    <a:lnTo>
                      <a:pt x="89" y="24"/>
                    </a:lnTo>
                    <a:lnTo>
                      <a:pt x="92" y="35"/>
                    </a:lnTo>
                    <a:lnTo>
                      <a:pt x="92" y="44"/>
                    </a:lnTo>
                    <a:lnTo>
                      <a:pt x="92" y="49"/>
                    </a:lnTo>
                    <a:lnTo>
                      <a:pt x="90" y="54"/>
                    </a:lnTo>
                    <a:lnTo>
                      <a:pt x="86" y="59"/>
                    </a:lnTo>
                    <a:lnTo>
                      <a:pt x="84" y="66"/>
                    </a:lnTo>
                    <a:lnTo>
                      <a:pt x="84" y="72"/>
                    </a:lnTo>
                    <a:lnTo>
                      <a:pt x="87" y="77"/>
                    </a:lnTo>
                    <a:lnTo>
                      <a:pt x="89" y="84"/>
                    </a:lnTo>
                    <a:lnTo>
                      <a:pt x="90" y="93"/>
                    </a:lnTo>
                    <a:lnTo>
                      <a:pt x="89" y="103"/>
                    </a:lnTo>
                    <a:lnTo>
                      <a:pt x="87" y="106"/>
                    </a:lnTo>
                    <a:lnTo>
                      <a:pt x="83" y="108"/>
                    </a:lnTo>
                    <a:lnTo>
                      <a:pt x="79" y="105"/>
                    </a:lnTo>
                    <a:lnTo>
                      <a:pt x="74" y="99"/>
                    </a:lnTo>
                    <a:lnTo>
                      <a:pt x="74" y="110"/>
                    </a:lnTo>
                    <a:lnTo>
                      <a:pt x="74" y="126"/>
                    </a:lnTo>
                    <a:lnTo>
                      <a:pt x="74" y="143"/>
                    </a:lnTo>
                    <a:lnTo>
                      <a:pt x="76" y="157"/>
                    </a:lnTo>
                    <a:lnTo>
                      <a:pt x="77" y="169"/>
                    </a:lnTo>
                    <a:lnTo>
                      <a:pt x="77" y="187"/>
                    </a:lnTo>
                    <a:lnTo>
                      <a:pt x="79" y="204"/>
                    </a:lnTo>
                    <a:lnTo>
                      <a:pt x="79" y="220"/>
                    </a:lnTo>
                    <a:lnTo>
                      <a:pt x="83" y="222"/>
                    </a:lnTo>
                    <a:lnTo>
                      <a:pt x="89" y="224"/>
                    </a:lnTo>
                    <a:lnTo>
                      <a:pt x="92" y="227"/>
                    </a:lnTo>
                    <a:lnTo>
                      <a:pt x="93" y="230"/>
                    </a:lnTo>
                    <a:lnTo>
                      <a:pt x="97" y="220"/>
                    </a:lnTo>
                    <a:lnTo>
                      <a:pt x="106" y="210"/>
                    </a:lnTo>
                    <a:lnTo>
                      <a:pt x="114" y="201"/>
                    </a:lnTo>
                    <a:lnTo>
                      <a:pt x="123" y="197"/>
                    </a:lnTo>
                    <a:lnTo>
                      <a:pt x="123" y="201"/>
                    </a:lnTo>
                    <a:lnTo>
                      <a:pt x="123" y="203"/>
                    </a:lnTo>
                    <a:lnTo>
                      <a:pt x="123" y="206"/>
                    </a:lnTo>
                    <a:lnTo>
                      <a:pt x="123" y="210"/>
                    </a:lnTo>
                    <a:lnTo>
                      <a:pt x="113" y="211"/>
                    </a:lnTo>
                    <a:lnTo>
                      <a:pt x="107" y="220"/>
                    </a:lnTo>
                    <a:lnTo>
                      <a:pt x="102" y="229"/>
                    </a:lnTo>
                    <a:lnTo>
                      <a:pt x="99" y="23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58" name="Freeform 65"/>
              <p:cNvSpPr>
                <a:spLocks/>
              </p:cNvSpPr>
              <p:nvPr/>
            </p:nvSpPr>
            <p:spPr bwMode="auto">
              <a:xfrm>
                <a:off x="6565" y="4425"/>
                <a:ext cx="30" cy="107"/>
              </a:xfrm>
              <a:custGeom>
                <a:avLst/>
                <a:gdLst>
                  <a:gd name="T0" fmla="*/ 1 w 59"/>
                  <a:gd name="T1" fmla="*/ 0 h 215"/>
                  <a:gd name="T2" fmla="*/ 1 w 59"/>
                  <a:gd name="T3" fmla="*/ 0 h 215"/>
                  <a:gd name="T4" fmla="*/ 1 w 59"/>
                  <a:gd name="T5" fmla="*/ 0 h 215"/>
                  <a:gd name="T6" fmla="*/ 1 w 59"/>
                  <a:gd name="T7" fmla="*/ 0 h 215"/>
                  <a:gd name="T8" fmla="*/ 1 w 59"/>
                  <a:gd name="T9" fmla="*/ 0 h 215"/>
                  <a:gd name="T10" fmla="*/ 1 w 59"/>
                  <a:gd name="T11" fmla="*/ 0 h 215"/>
                  <a:gd name="T12" fmla="*/ 1 w 59"/>
                  <a:gd name="T13" fmla="*/ 0 h 215"/>
                  <a:gd name="T14" fmla="*/ 1 w 59"/>
                  <a:gd name="T15" fmla="*/ 0 h 215"/>
                  <a:gd name="T16" fmla="*/ 1 w 59"/>
                  <a:gd name="T17" fmla="*/ 0 h 215"/>
                  <a:gd name="T18" fmla="*/ 1 w 59"/>
                  <a:gd name="T19" fmla="*/ 0 h 215"/>
                  <a:gd name="T20" fmla="*/ 1 w 59"/>
                  <a:gd name="T21" fmla="*/ 0 h 215"/>
                  <a:gd name="T22" fmla="*/ 1 w 59"/>
                  <a:gd name="T23" fmla="*/ 0 h 215"/>
                  <a:gd name="T24" fmla="*/ 1 w 59"/>
                  <a:gd name="T25" fmla="*/ 0 h 215"/>
                  <a:gd name="T26" fmla="*/ 1 w 59"/>
                  <a:gd name="T27" fmla="*/ 0 h 215"/>
                  <a:gd name="T28" fmla="*/ 1 w 59"/>
                  <a:gd name="T29" fmla="*/ 0 h 215"/>
                  <a:gd name="T30" fmla="*/ 1 w 59"/>
                  <a:gd name="T31" fmla="*/ 0 h 215"/>
                  <a:gd name="T32" fmla="*/ 1 w 59"/>
                  <a:gd name="T33" fmla="*/ 0 h 215"/>
                  <a:gd name="T34" fmla="*/ 1 w 59"/>
                  <a:gd name="T35" fmla="*/ 0 h 215"/>
                  <a:gd name="T36" fmla="*/ 1 w 59"/>
                  <a:gd name="T37" fmla="*/ 0 h 215"/>
                  <a:gd name="T38" fmla="*/ 1 w 59"/>
                  <a:gd name="T39" fmla="*/ 0 h 215"/>
                  <a:gd name="T40" fmla="*/ 1 w 59"/>
                  <a:gd name="T41" fmla="*/ 0 h 215"/>
                  <a:gd name="T42" fmla="*/ 1 w 59"/>
                  <a:gd name="T43" fmla="*/ 0 h 215"/>
                  <a:gd name="T44" fmla="*/ 1 w 59"/>
                  <a:gd name="T45" fmla="*/ 0 h 215"/>
                  <a:gd name="T46" fmla="*/ 1 w 59"/>
                  <a:gd name="T47" fmla="*/ 0 h 215"/>
                  <a:gd name="T48" fmla="*/ 1 w 59"/>
                  <a:gd name="T49" fmla="*/ 0 h 215"/>
                  <a:gd name="T50" fmla="*/ 1 w 59"/>
                  <a:gd name="T51" fmla="*/ 0 h 215"/>
                  <a:gd name="T52" fmla="*/ 1 w 59"/>
                  <a:gd name="T53" fmla="*/ 0 h 215"/>
                  <a:gd name="T54" fmla="*/ 1 w 59"/>
                  <a:gd name="T55" fmla="*/ 0 h 215"/>
                  <a:gd name="T56" fmla="*/ 1 w 59"/>
                  <a:gd name="T57" fmla="*/ 0 h 215"/>
                  <a:gd name="T58" fmla="*/ 1 w 59"/>
                  <a:gd name="T59" fmla="*/ 0 h 215"/>
                  <a:gd name="T60" fmla="*/ 1 w 59"/>
                  <a:gd name="T61" fmla="*/ 0 h 215"/>
                  <a:gd name="T62" fmla="*/ 1 w 59"/>
                  <a:gd name="T63" fmla="*/ 0 h 215"/>
                  <a:gd name="T64" fmla="*/ 1 w 59"/>
                  <a:gd name="T65" fmla="*/ 0 h 215"/>
                  <a:gd name="T66" fmla="*/ 1 w 59"/>
                  <a:gd name="T67" fmla="*/ 0 h 215"/>
                  <a:gd name="T68" fmla="*/ 1 w 59"/>
                  <a:gd name="T69" fmla="*/ 0 h 215"/>
                  <a:gd name="T70" fmla="*/ 1 w 59"/>
                  <a:gd name="T71" fmla="*/ 0 h 215"/>
                  <a:gd name="T72" fmla="*/ 1 w 59"/>
                  <a:gd name="T73" fmla="*/ 0 h 215"/>
                  <a:gd name="T74" fmla="*/ 0 w 59"/>
                  <a:gd name="T75" fmla="*/ 0 h 215"/>
                  <a:gd name="T76" fmla="*/ 0 w 59"/>
                  <a:gd name="T77" fmla="*/ 0 h 215"/>
                  <a:gd name="T78" fmla="*/ 1 w 59"/>
                  <a:gd name="T79" fmla="*/ 0 h 215"/>
                  <a:gd name="T80" fmla="*/ 1 w 59"/>
                  <a:gd name="T81" fmla="*/ 0 h 215"/>
                  <a:gd name="T82" fmla="*/ 1 w 59"/>
                  <a:gd name="T83" fmla="*/ 0 h 215"/>
                  <a:gd name="T84" fmla="*/ 1 w 59"/>
                  <a:gd name="T85" fmla="*/ 0 h 215"/>
                  <a:gd name="T86" fmla="*/ 1 w 59"/>
                  <a:gd name="T87" fmla="*/ 0 h 215"/>
                  <a:gd name="T88" fmla="*/ 1 w 59"/>
                  <a:gd name="T89" fmla="*/ 0 h 2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215"/>
                  <a:gd name="T137" fmla="*/ 59 w 59"/>
                  <a:gd name="T138" fmla="*/ 215 h 2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215">
                    <a:moveTo>
                      <a:pt x="24" y="158"/>
                    </a:moveTo>
                    <a:lnTo>
                      <a:pt x="27" y="170"/>
                    </a:lnTo>
                    <a:lnTo>
                      <a:pt x="29" y="182"/>
                    </a:lnTo>
                    <a:lnTo>
                      <a:pt x="34" y="194"/>
                    </a:lnTo>
                    <a:lnTo>
                      <a:pt x="38" y="207"/>
                    </a:lnTo>
                    <a:lnTo>
                      <a:pt x="42" y="208"/>
                    </a:lnTo>
                    <a:lnTo>
                      <a:pt x="47" y="212"/>
                    </a:lnTo>
                    <a:lnTo>
                      <a:pt x="54" y="214"/>
                    </a:lnTo>
                    <a:lnTo>
                      <a:pt x="59" y="215"/>
                    </a:lnTo>
                    <a:lnTo>
                      <a:pt x="54" y="210"/>
                    </a:lnTo>
                    <a:lnTo>
                      <a:pt x="49" y="201"/>
                    </a:lnTo>
                    <a:lnTo>
                      <a:pt x="47" y="194"/>
                    </a:lnTo>
                    <a:lnTo>
                      <a:pt x="44" y="189"/>
                    </a:lnTo>
                    <a:lnTo>
                      <a:pt x="42" y="182"/>
                    </a:lnTo>
                    <a:lnTo>
                      <a:pt x="44" y="173"/>
                    </a:lnTo>
                    <a:lnTo>
                      <a:pt x="45" y="165"/>
                    </a:lnTo>
                    <a:lnTo>
                      <a:pt x="47" y="158"/>
                    </a:lnTo>
                    <a:lnTo>
                      <a:pt x="47" y="147"/>
                    </a:lnTo>
                    <a:lnTo>
                      <a:pt x="44" y="137"/>
                    </a:lnTo>
                    <a:lnTo>
                      <a:pt x="38" y="126"/>
                    </a:lnTo>
                    <a:lnTo>
                      <a:pt x="35" y="119"/>
                    </a:lnTo>
                    <a:lnTo>
                      <a:pt x="34" y="112"/>
                    </a:lnTo>
                    <a:lnTo>
                      <a:pt x="34" y="102"/>
                    </a:lnTo>
                    <a:lnTo>
                      <a:pt x="34" y="91"/>
                    </a:lnTo>
                    <a:lnTo>
                      <a:pt x="35" y="83"/>
                    </a:lnTo>
                    <a:lnTo>
                      <a:pt x="28" y="79"/>
                    </a:lnTo>
                    <a:lnTo>
                      <a:pt x="22" y="74"/>
                    </a:lnTo>
                    <a:lnTo>
                      <a:pt x="18" y="67"/>
                    </a:lnTo>
                    <a:lnTo>
                      <a:pt x="15" y="62"/>
                    </a:lnTo>
                    <a:lnTo>
                      <a:pt x="14" y="53"/>
                    </a:lnTo>
                    <a:lnTo>
                      <a:pt x="12" y="39"/>
                    </a:lnTo>
                    <a:lnTo>
                      <a:pt x="12" y="23"/>
                    </a:lnTo>
                    <a:lnTo>
                      <a:pt x="12" y="11"/>
                    </a:lnTo>
                    <a:lnTo>
                      <a:pt x="11" y="7"/>
                    </a:lnTo>
                    <a:lnTo>
                      <a:pt x="7" y="6"/>
                    </a:lnTo>
                    <a:lnTo>
                      <a:pt x="4" y="2"/>
                    </a:lnTo>
                    <a:lnTo>
                      <a:pt x="1" y="0"/>
                    </a:lnTo>
                    <a:lnTo>
                      <a:pt x="0" y="13"/>
                    </a:lnTo>
                    <a:lnTo>
                      <a:pt x="0" y="27"/>
                    </a:lnTo>
                    <a:lnTo>
                      <a:pt x="1" y="42"/>
                    </a:lnTo>
                    <a:lnTo>
                      <a:pt x="2" y="56"/>
                    </a:lnTo>
                    <a:lnTo>
                      <a:pt x="5" y="81"/>
                    </a:lnTo>
                    <a:lnTo>
                      <a:pt x="12" y="109"/>
                    </a:lnTo>
                    <a:lnTo>
                      <a:pt x="19" y="138"/>
                    </a:lnTo>
                    <a:lnTo>
                      <a:pt x="24" y="1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59" name="Freeform 66"/>
              <p:cNvSpPr>
                <a:spLocks/>
              </p:cNvSpPr>
              <p:nvPr/>
            </p:nvSpPr>
            <p:spPr bwMode="auto">
              <a:xfrm>
                <a:off x="6650" y="4429"/>
                <a:ext cx="33" cy="101"/>
              </a:xfrm>
              <a:custGeom>
                <a:avLst/>
                <a:gdLst>
                  <a:gd name="T0" fmla="*/ 0 w 67"/>
                  <a:gd name="T1" fmla="*/ 1 h 201"/>
                  <a:gd name="T2" fmla="*/ 0 w 67"/>
                  <a:gd name="T3" fmla="*/ 1 h 201"/>
                  <a:gd name="T4" fmla="*/ 0 w 67"/>
                  <a:gd name="T5" fmla="*/ 1 h 201"/>
                  <a:gd name="T6" fmla="*/ 0 w 67"/>
                  <a:gd name="T7" fmla="*/ 1 h 201"/>
                  <a:gd name="T8" fmla="*/ 0 w 67"/>
                  <a:gd name="T9" fmla="*/ 1 h 201"/>
                  <a:gd name="T10" fmla="*/ 0 w 67"/>
                  <a:gd name="T11" fmla="*/ 1 h 201"/>
                  <a:gd name="T12" fmla="*/ 0 w 67"/>
                  <a:gd name="T13" fmla="*/ 1 h 201"/>
                  <a:gd name="T14" fmla="*/ 0 w 67"/>
                  <a:gd name="T15" fmla="*/ 1 h 201"/>
                  <a:gd name="T16" fmla="*/ 0 w 67"/>
                  <a:gd name="T17" fmla="*/ 1 h 201"/>
                  <a:gd name="T18" fmla="*/ 0 w 67"/>
                  <a:gd name="T19" fmla="*/ 1 h 201"/>
                  <a:gd name="T20" fmla="*/ 0 w 67"/>
                  <a:gd name="T21" fmla="*/ 1 h 201"/>
                  <a:gd name="T22" fmla="*/ 0 w 67"/>
                  <a:gd name="T23" fmla="*/ 1 h 201"/>
                  <a:gd name="T24" fmla="*/ 0 w 67"/>
                  <a:gd name="T25" fmla="*/ 1 h 201"/>
                  <a:gd name="T26" fmla="*/ 0 w 67"/>
                  <a:gd name="T27" fmla="*/ 1 h 201"/>
                  <a:gd name="T28" fmla="*/ 0 w 67"/>
                  <a:gd name="T29" fmla="*/ 1 h 201"/>
                  <a:gd name="T30" fmla="*/ 0 w 67"/>
                  <a:gd name="T31" fmla="*/ 1 h 201"/>
                  <a:gd name="T32" fmla="*/ 0 w 67"/>
                  <a:gd name="T33" fmla="*/ 1 h 201"/>
                  <a:gd name="T34" fmla="*/ 0 w 67"/>
                  <a:gd name="T35" fmla="*/ 1 h 201"/>
                  <a:gd name="T36" fmla="*/ 0 w 67"/>
                  <a:gd name="T37" fmla="*/ 1 h 201"/>
                  <a:gd name="T38" fmla="*/ 0 w 67"/>
                  <a:gd name="T39" fmla="*/ 1 h 201"/>
                  <a:gd name="T40" fmla="*/ 0 w 67"/>
                  <a:gd name="T41" fmla="*/ 1 h 201"/>
                  <a:gd name="T42" fmla="*/ 0 w 67"/>
                  <a:gd name="T43" fmla="*/ 1 h 201"/>
                  <a:gd name="T44" fmla="*/ 0 w 67"/>
                  <a:gd name="T45" fmla="*/ 1 h 201"/>
                  <a:gd name="T46" fmla="*/ 0 w 67"/>
                  <a:gd name="T47" fmla="*/ 1 h 201"/>
                  <a:gd name="T48" fmla="*/ 0 w 67"/>
                  <a:gd name="T49" fmla="*/ 1 h 201"/>
                  <a:gd name="T50" fmla="*/ 0 w 67"/>
                  <a:gd name="T51" fmla="*/ 1 h 201"/>
                  <a:gd name="T52" fmla="*/ 0 w 67"/>
                  <a:gd name="T53" fmla="*/ 1 h 201"/>
                  <a:gd name="T54" fmla="*/ 0 w 67"/>
                  <a:gd name="T55" fmla="*/ 1 h 201"/>
                  <a:gd name="T56" fmla="*/ 0 w 67"/>
                  <a:gd name="T57" fmla="*/ 1 h 201"/>
                  <a:gd name="T58" fmla="*/ 0 w 67"/>
                  <a:gd name="T59" fmla="*/ 1 h 201"/>
                  <a:gd name="T60" fmla="*/ 0 w 67"/>
                  <a:gd name="T61" fmla="*/ 1 h 201"/>
                  <a:gd name="T62" fmla="*/ 0 w 67"/>
                  <a:gd name="T63" fmla="*/ 1 h 201"/>
                  <a:gd name="T64" fmla="*/ 0 w 67"/>
                  <a:gd name="T65" fmla="*/ 1 h 201"/>
                  <a:gd name="T66" fmla="*/ 0 w 67"/>
                  <a:gd name="T67" fmla="*/ 1 h 201"/>
                  <a:gd name="T68" fmla="*/ 0 w 67"/>
                  <a:gd name="T69" fmla="*/ 1 h 201"/>
                  <a:gd name="T70" fmla="*/ 0 w 67"/>
                  <a:gd name="T71" fmla="*/ 1 h 201"/>
                  <a:gd name="T72" fmla="*/ 0 w 67"/>
                  <a:gd name="T73" fmla="*/ 0 h 201"/>
                  <a:gd name="T74" fmla="*/ 0 w 67"/>
                  <a:gd name="T75" fmla="*/ 1 h 201"/>
                  <a:gd name="T76" fmla="*/ 0 w 67"/>
                  <a:gd name="T77" fmla="*/ 1 h 201"/>
                  <a:gd name="T78" fmla="*/ 0 w 67"/>
                  <a:gd name="T79" fmla="*/ 1 h 201"/>
                  <a:gd name="T80" fmla="*/ 0 w 67"/>
                  <a:gd name="T81" fmla="*/ 1 h 2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
                  <a:gd name="T124" fmla="*/ 0 h 201"/>
                  <a:gd name="T125" fmla="*/ 67 w 67"/>
                  <a:gd name="T126" fmla="*/ 201 h 20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 h="201">
                    <a:moveTo>
                      <a:pt x="61" y="49"/>
                    </a:moveTo>
                    <a:lnTo>
                      <a:pt x="60" y="61"/>
                    </a:lnTo>
                    <a:lnTo>
                      <a:pt x="59" y="75"/>
                    </a:lnTo>
                    <a:lnTo>
                      <a:pt x="56" y="88"/>
                    </a:lnTo>
                    <a:lnTo>
                      <a:pt x="54" y="96"/>
                    </a:lnTo>
                    <a:lnTo>
                      <a:pt x="54" y="129"/>
                    </a:lnTo>
                    <a:lnTo>
                      <a:pt x="49" y="159"/>
                    </a:lnTo>
                    <a:lnTo>
                      <a:pt x="39" y="184"/>
                    </a:lnTo>
                    <a:lnTo>
                      <a:pt x="26" y="201"/>
                    </a:lnTo>
                    <a:lnTo>
                      <a:pt x="19" y="199"/>
                    </a:lnTo>
                    <a:lnTo>
                      <a:pt x="11" y="196"/>
                    </a:lnTo>
                    <a:lnTo>
                      <a:pt x="6" y="191"/>
                    </a:lnTo>
                    <a:lnTo>
                      <a:pt x="0" y="184"/>
                    </a:lnTo>
                    <a:lnTo>
                      <a:pt x="4" y="178"/>
                    </a:lnTo>
                    <a:lnTo>
                      <a:pt x="10" y="173"/>
                    </a:lnTo>
                    <a:lnTo>
                      <a:pt x="17" y="164"/>
                    </a:lnTo>
                    <a:lnTo>
                      <a:pt x="24" y="156"/>
                    </a:lnTo>
                    <a:lnTo>
                      <a:pt x="31" y="145"/>
                    </a:lnTo>
                    <a:lnTo>
                      <a:pt x="37" y="136"/>
                    </a:lnTo>
                    <a:lnTo>
                      <a:pt x="41" y="128"/>
                    </a:lnTo>
                    <a:lnTo>
                      <a:pt x="43" y="121"/>
                    </a:lnTo>
                    <a:lnTo>
                      <a:pt x="39" y="126"/>
                    </a:lnTo>
                    <a:lnTo>
                      <a:pt x="36" y="131"/>
                    </a:lnTo>
                    <a:lnTo>
                      <a:pt x="31" y="136"/>
                    </a:lnTo>
                    <a:lnTo>
                      <a:pt x="27" y="140"/>
                    </a:lnTo>
                    <a:lnTo>
                      <a:pt x="30" y="119"/>
                    </a:lnTo>
                    <a:lnTo>
                      <a:pt x="31" y="93"/>
                    </a:lnTo>
                    <a:lnTo>
                      <a:pt x="31" y="72"/>
                    </a:lnTo>
                    <a:lnTo>
                      <a:pt x="30" y="58"/>
                    </a:lnTo>
                    <a:lnTo>
                      <a:pt x="41" y="51"/>
                    </a:lnTo>
                    <a:lnTo>
                      <a:pt x="50" y="39"/>
                    </a:lnTo>
                    <a:lnTo>
                      <a:pt x="54" y="25"/>
                    </a:lnTo>
                    <a:lnTo>
                      <a:pt x="57" y="12"/>
                    </a:lnTo>
                    <a:lnTo>
                      <a:pt x="60" y="11"/>
                    </a:lnTo>
                    <a:lnTo>
                      <a:pt x="63" y="7"/>
                    </a:lnTo>
                    <a:lnTo>
                      <a:pt x="64" y="4"/>
                    </a:lnTo>
                    <a:lnTo>
                      <a:pt x="67" y="0"/>
                    </a:lnTo>
                    <a:lnTo>
                      <a:pt x="67" y="12"/>
                    </a:lnTo>
                    <a:lnTo>
                      <a:pt x="66" y="26"/>
                    </a:lnTo>
                    <a:lnTo>
                      <a:pt x="63" y="40"/>
                    </a:lnTo>
                    <a:lnTo>
                      <a:pt x="61" y="4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60" name="Freeform 67"/>
              <p:cNvSpPr>
                <a:spLocks/>
              </p:cNvSpPr>
              <p:nvPr/>
            </p:nvSpPr>
            <p:spPr bwMode="auto">
              <a:xfrm>
                <a:off x="5793" y="4860"/>
                <a:ext cx="296" cy="380"/>
              </a:xfrm>
              <a:custGeom>
                <a:avLst/>
                <a:gdLst>
                  <a:gd name="T0" fmla="*/ 0 w 593"/>
                  <a:gd name="T1" fmla="*/ 0 h 762"/>
                  <a:gd name="T2" fmla="*/ 0 w 593"/>
                  <a:gd name="T3" fmla="*/ 0 h 762"/>
                  <a:gd name="T4" fmla="*/ 0 w 593"/>
                  <a:gd name="T5" fmla="*/ 0 h 762"/>
                  <a:gd name="T6" fmla="*/ 0 w 593"/>
                  <a:gd name="T7" fmla="*/ 0 h 762"/>
                  <a:gd name="T8" fmla="*/ 0 w 593"/>
                  <a:gd name="T9" fmla="*/ 0 h 762"/>
                  <a:gd name="T10" fmla="*/ 0 w 593"/>
                  <a:gd name="T11" fmla="*/ 0 h 762"/>
                  <a:gd name="T12" fmla="*/ 0 w 593"/>
                  <a:gd name="T13" fmla="*/ 0 h 762"/>
                  <a:gd name="T14" fmla="*/ 0 w 593"/>
                  <a:gd name="T15" fmla="*/ 0 h 762"/>
                  <a:gd name="T16" fmla="*/ 0 w 593"/>
                  <a:gd name="T17" fmla="*/ 0 h 762"/>
                  <a:gd name="T18" fmla="*/ 0 w 593"/>
                  <a:gd name="T19" fmla="*/ 0 h 762"/>
                  <a:gd name="T20" fmla="*/ 0 w 593"/>
                  <a:gd name="T21" fmla="*/ 0 h 762"/>
                  <a:gd name="T22" fmla="*/ 0 w 593"/>
                  <a:gd name="T23" fmla="*/ 0 h 762"/>
                  <a:gd name="T24" fmla="*/ 0 w 593"/>
                  <a:gd name="T25" fmla="*/ 0 h 762"/>
                  <a:gd name="T26" fmla="*/ 0 w 593"/>
                  <a:gd name="T27" fmla="*/ 0 h 762"/>
                  <a:gd name="T28" fmla="*/ 0 w 593"/>
                  <a:gd name="T29" fmla="*/ 0 h 762"/>
                  <a:gd name="T30" fmla="*/ 0 w 593"/>
                  <a:gd name="T31" fmla="*/ 0 h 762"/>
                  <a:gd name="T32" fmla="*/ 0 w 593"/>
                  <a:gd name="T33" fmla="*/ 0 h 762"/>
                  <a:gd name="T34" fmla="*/ 0 w 593"/>
                  <a:gd name="T35" fmla="*/ 0 h 762"/>
                  <a:gd name="T36" fmla="*/ 0 w 593"/>
                  <a:gd name="T37" fmla="*/ 0 h 762"/>
                  <a:gd name="T38" fmla="*/ 0 w 593"/>
                  <a:gd name="T39" fmla="*/ 0 h 762"/>
                  <a:gd name="T40" fmla="*/ 0 w 593"/>
                  <a:gd name="T41" fmla="*/ 0 h 762"/>
                  <a:gd name="T42" fmla="*/ 0 w 593"/>
                  <a:gd name="T43" fmla="*/ 0 h 762"/>
                  <a:gd name="T44" fmla="*/ 0 w 593"/>
                  <a:gd name="T45" fmla="*/ 0 h 762"/>
                  <a:gd name="T46" fmla="*/ 0 w 593"/>
                  <a:gd name="T47" fmla="*/ 0 h 762"/>
                  <a:gd name="T48" fmla="*/ 0 w 593"/>
                  <a:gd name="T49" fmla="*/ 0 h 762"/>
                  <a:gd name="T50" fmla="*/ 0 w 593"/>
                  <a:gd name="T51" fmla="*/ 0 h 762"/>
                  <a:gd name="T52" fmla="*/ 0 w 593"/>
                  <a:gd name="T53" fmla="*/ 0 h 762"/>
                  <a:gd name="T54" fmla="*/ 0 w 593"/>
                  <a:gd name="T55" fmla="*/ 0 h 762"/>
                  <a:gd name="T56" fmla="*/ 0 w 593"/>
                  <a:gd name="T57" fmla="*/ 0 h 762"/>
                  <a:gd name="T58" fmla="*/ 0 w 593"/>
                  <a:gd name="T59" fmla="*/ 0 h 762"/>
                  <a:gd name="T60" fmla="*/ 0 w 593"/>
                  <a:gd name="T61" fmla="*/ 0 h 762"/>
                  <a:gd name="T62" fmla="*/ 0 w 593"/>
                  <a:gd name="T63" fmla="*/ 0 h 762"/>
                  <a:gd name="T64" fmla="*/ 0 w 593"/>
                  <a:gd name="T65" fmla="*/ 0 h 762"/>
                  <a:gd name="T66" fmla="*/ 0 w 593"/>
                  <a:gd name="T67" fmla="*/ 0 h 762"/>
                  <a:gd name="T68" fmla="*/ 0 w 593"/>
                  <a:gd name="T69" fmla="*/ 0 h 762"/>
                  <a:gd name="T70" fmla="*/ 0 w 593"/>
                  <a:gd name="T71" fmla="*/ 0 h 762"/>
                  <a:gd name="T72" fmla="*/ 0 w 593"/>
                  <a:gd name="T73" fmla="*/ 0 h 762"/>
                  <a:gd name="T74" fmla="*/ 0 w 593"/>
                  <a:gd name="T75" fmla="*/ 0 h 762"/>
                  <a:gd name="T76" fmla="*/ 0 w 593"/>
                  <a:gd name="T77" fmla="*/ 0 h 762"/>
                  <a:gd name="T78" fmla="*/ 0 w 593"/>
                  <a:gd name="T79" fmla="*/ 0 h 762"/>
                  <a:gd name="T80" fmla="*/ 0 w 593"/>
                  <a:gd name="T81" fmla="*/ 0 h 762"/>
                  <a:gd name="T82" fmla="*/ 0 w 593"/>
                  <a:gd name="T83" fmla="*/ 0 h 762"/>
                  <a:gd name="T84" fmla="*/ 0 w 593"/>
                  <a:gd name="T85" fmla="*/ 0 h 762"/>
                  <a:gd name="T86" fmla="*/ 0 w 593"/>
                  <a:gd name="T87" fmla="*/ 0 h 762"/>
                  <a:gd name="T88" fmla="*/ 0 w 593"/>
                  <a:gd name="T89" fmla="*/ 0 h 762"/>
                  <a:gd name="T90" fmla="*/ 0 w 593"/>
                  <a:gd name="T91" fmla="*/ 0 h 762"/>
                  <a:gd name="T92" fmla="*/ 0 w 593"/>
                  <a:gd name="T93" fmla="*/ 0 h 762"/>
                  <a:gd name="T94" fmla="*/ 0 w 593"/>
                  <a:gd name="T95" fmla="*/ 0 h 762"/>
                  <a:gd name="T96" fmla="*/ 0 w 593"/>
                  <a:gd name="T97" fmla="*/ 0 h 762"/>
                  <a:gd name="T98" fmla="*/ 0 w 593"/>
                  <a:gd name="T99" fmla="*/ 0 h 762"/>
                  <a:gd name="T100" fmla="*/ 0 w 593"/>
                  <a:gd name="T101" fmla="*/ 0 h 762"/>
                  <a:gd name="T102" fmla="*/ 0 w 593"/>
                  <a:gd name="T103" fmla="*/ 0 h 7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3"/>
                  <a:gd name="T157" fmla="*/ 0 h 762"/>
                  <a:gd name="T158" fmla="*/ 593 w 593"/>
                  <a:gd name="T159" fmla="*/ 762 h 7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3" h="762">
                    <a:moveTo>
                      <a:pt x="593" y="219"/>
                    </a:moveTo>
                    <a:lnTo>
                      <a:pt x="592" y="210"/>
                    </a:lnTo>
                    <a:lnTo>
                      <a:pt x="590" y="199"/>
                    </a:lnTo>
                    <a:lnTo>
                      <a:pt x="589" y="187"/>
                    </a:lnTo>
                    <a:lnTo>
                      <a:pt x="586" y="173"/>
                    </a:lnTo>
                    <a:lnTo>
                      <a:pt x="579" y="154"/>
                    </a:lnTo>
                    <a:lnTo>
                      <a:pt x="570" y="138"/>
                    </a:lnTo>
                    <a:lnTo>
                      <a:pt x="559" y="128"/>
                    </a:lnTo>
                    <a:lnTo>
                      <a:pt x="549" y="121"/>
                    </a:lnTo>
                    <a:lnTo>
                      <a:pt x="542" y="116"/>
                    </a:lnTo>
                    <a:lnTo>
                      <a:pt x="534" y="109"/>
                    </a:lnTo>
                    <a:lnTo>
                      <a:pt x="527" y="98"/>
                    </a:lnTo>
                    <a:lnTo>
                      <a:pt x="523" y="91"/>
                    </a:lnTo>
                    <a:lnTo>
                      <a:pt x="519" y="84"/>
                    </a:lnTo>
                    <a:lnTo>
                      <a:pt x="513" y="77"/>
                    </a:lnTo>
                    <a:lnTo>
                      <a:pt x="506" y="74"/>
                    </a:lnTo>
                    <a:lnTo>
                      <a:pt x="499" y="70"/>
                    </a:lnTo>
                    <a:lnTo>
                      <a:pt x="490" y="67"/>
                    </a:lnTo>
                    <a:lnTo>
                      <a:pt x="480" y="60"/>
                    </a:lnTo>
                    <a:lnTo>
                      <a:pt x="469" y="51"/>
                    </a:lnTo>
                    <a:lnTo>
                      <a:pt x="459" y="42"/>
                    </a:lnTo>
                    <a:lnTo>
                      <a:pt x="453" y="39"/>
                    </a:lnTo>
                    <a:lnTo>
                      <a:pt x="443" y="35"/>
                    </a:lnTo>
                    <a:lnTo>
                      <a:pt x="433" y="33"/>
                    </a:lnTo>
                    <a:lnTo>
                      <a:pt x="422" y="33"/>
                    </a:lnTo>
                    <a:lnTo>
                      <a:pt x="409" y="33"/>
                    </a:lnTo>
                    <a:lnTo>
                      <a:pt x="397" y="33"/>
                    </a:lnTo>
                    <a:lnTo>
                      <a:pt x="387" y="33"/>
                    </a:lnTo>
                    <a:lnTo>
                      <a:pt x="380" y="33"/>
                    </a:lnTo>
                    <a:lnTo>
                      <a:pt x="376" y="21"/>
                    </a:lnTo>
                    <a:lnTo>
                      <a:pt x="369" y="13"/>
                    </a:lnTo>
                    <a:lnTo>
                      <a:pt x="359" y="6"/>
                    </a:lnTo>
                    <a:lnTo>
                      <a:pt x="350" y="2"/>
                    </a:lnTo>
                    <a:lnTo>
                      <a:pt x="350" y="6"/>
                    </a:lnTo>
                    <a:lnTo>
                      <a:pt x="349" y="13"/>
                    </a:lnTo>
                    <a:lnTo>
                      <a:pt x="347" y="18"/>
                    </a:lnTo>
                    <a:lnTo>
                      <a:pt x="345" y="23"/>
                    </a:lnTo>
                    <a:lnTo>
                      <a:pt x="342" y="20"/>
                    </a:lnTo>
                    <a:lnTo>
                      <a:pt x="336" y="16"/>
                    </a:lnTo>
                    <a:lnTo>
                      <a:pt x="330" y="13"/>
                    </a:lnTo>
                    <a:lnTo>
                      <a:pt x="323" y="9"/>
                    </a:lnTo>
                    <a:lnTo>
                      <a:pt x="315" y="6"/>
                    </a:lnTo>
                    <a:lnTo>
                      <a:pt x="306" y="2"/>
                    </a:lnTo>
                    <a:lnTo>
                      <a:pt x="296" y="0"/>
                    </a:lnTo>
                    <a:lnTo>
                      <a:pt x="287" y="0"/>
                    </a:lnTo>
                    <a:lnTo>
                      <a:pt x="283" y="2"/>
                    </a:lnTo>
                    <a:lnTo>
                      <a:pt x="275" y="6"/>
                    </a:lnTo>
                    <a:lnTo>
                      <a:pt x="265" y="9"/>
                    </a:lnTo>
                    <a:lnTo>
                      <a:pt x="255" y="14"/>
                    </a:lnTo>
                    <a:lnTo>
                      <a:pt x="245" y="21"/>
                    </a:lnTo>
                    <a:lnTo>
                      <a:pt x="236" y="27"/>
                    </a:lnTo>
                    <a:lnTo>
                      <a:pt x="229" y="32"/>
                    </a:lnTo>
                    <a:lnTo>
                      <a:pt x="225" y="35"/>
                    </a:lnTo>
                    <a:lnTo>
                      <a:pt x="217" y="42"/>
                    </a:lnTo>
                    <a:lnTo>
                      <a:pt x="206" y="51"/>
                    </a:lnTo>
                    <a:lnTo>
                      <a:pt x="195" y="60"/>
                    </a:lnTo>
                    <a:lnTo>
                      <a:pt x="183" y="67"/>
                    </a:lnTo>
                    <a:lnTo>
                      <a:pt x="173" y="79"/>
                    </a:lnTo>
                    <a:lnTo>
                      <a:pt x="166" y="100"/>
                    </a:lnTo>
                    <a:lnTo>
                      <a:pt x="159" y="124"/>
                    </a:lnTo>
                    <a:lnTo>
                      <a:pt x="153" y="140"/>
                    </a:lnTo>
                    <a:lnTo>
                      <a:pt x="157" y="137"/>
                    </a:lnTo>
                    <a:lnTo>
                      <a:pt x="163" y="130"/>
                    </a:lnTo>
                    <a:lnTo>
                      <a:pt x="170" y="123"/>
                    </a:lnTo>
                    <a:lnTo>
                      <a:pt x="177" y="114"/>
                    </a:lnTo>
                    <a:lnTo>
                      <a:pt x="185" y="107"/>
                    </a:lnTo>
                    <a:lnTo>
                      <a:pt x="192" y="102"/>
                    </a:lnTo>
                    <a:lnTo>
                      <a:pt x="196" y="100"/>
                    </a:lnTo>
                    <a:lnTo>
                      <a:pt x="200" y="102"/>
                    </a:lnTo>
                    <a:lnTo>
                      <a:pt x="200" y="107"/>
                    </a:lnTo>
                    <a:lnTo>
                      <a:pt x="196" y="112"/>
                    </a:lnTo>
                    <a:lnTo>
                      <a:pt x="189" y="117"/>
                    </a:lnTo>
                    <a:lnTo>
                      <a:pt x="182" y="124"/>
                    </a:lnTo>
                    <a:lnTo>
                      <a:pt x="172" y="130"/>
                    </a:lnTo>
                    <a:lnTo>
                      <a:pt x="163" y="135"/>
                    </a:lnTo>
                    <a:lnTo>
                      <a:pt x="157" y="138"/>
                    </a:lnTo>
                    <a:lnTo>
                      <a:pt x="153" y="140"/>
                    </a:lnTo>
                    <a:lnTo>
                      <a:pt x="147" y="144"/>
                    </a:lnTo>
                    <a:lnTo>
                      <a:pt x="137" y="152"/>
                    </a:lnTo>
                    <a:lnTo>
                      <a:pt x="129" y="163"/>
                    </a:lnTo>
                    <a:lnTo>
                      <a:pt x="122" y="171"/>
                    </a:lnTo>
                    <a:lnTo>
                      <a:pt x="117" y="178"/>
                    </a:lnTo>
                    <a:lnTo>
                      <a:pt x="112" y="187"/>
                    </a:lnTo>
                    <a:lnTo>
                      <a:pt x="105" y="199"/>
                    </a:lnTo>
                    <a:lnTo>
                      <a:pt x="98" y="213"/>
                    </a:lnTo>
                    <a:lnTo>
                      <a:pt x="89" y="227"/>
                    </a:lnTo>
                    <a:lnTo>
                      <a:pt x="83" y="238"/>
                    </a:lnTo>
                    <a:lnTo>
                      <a:pt x="78" y="247"/>
                    </a:lnTo>
                    <a:lnTo>
                      <a:pt x="75" y="252"/>
                    </a:lnTo>
                    <a:lnTo>
                      <a:pt x="70" y="261"/>
                    </a:lnTo>
                    <a:lnTo>
                      <a:pt x="68" y="273"/>
                    </a:lnTo>
                    <a:lnTo>
                      <a:pt x="66" y="289"/>
                    </a:lnTo>
                    <a:lnTo>
                      <a:pt x="65" y="302"/>
                    </a:lnTo>
                    <a:lnTo>
                      <a:pt x="79" y="302"/>
                    </a:lnTo>
                    <a:lnTo>
                      <a:pt x="80" y="313"/>
                    </a:lnTo>
                    <a:lnTo>
                      <a:pt x="73" y="325"/>
                    </a:lnTo>
                    <a:lnTo>
                      <a:pt x="58" y="332"/>
                    </a:lnTo>
                    <a:lnTo>
                      <a:pt x="50" y="344"/>
                    </a:lnTo>
                    <a:lnTo>
                      <a:pt x="42" y="358"/>
                    </a:lnTo>
                    <a:lnTo>
                      <a:pt x="33" y="374"/>
                    </a:lnTo>
                    <a:lnTo>
                      <a:pt x="28" y="392"/>
                    </a:lnTo>
                    <a:lnTo>
                      <a:pt x="23" y="411"/>
                    </a:lnTo>
                    <a:lnTo>
                      <a:pt x="18" y="432"/>
                    </a:lnTo>
                    <a:lnTo>
                      <a:pt x="12" y="449"/>
                    </a:lnTo>
                    <a:lnTo>
                      <a:pt x="8" y="461"/>
                    </a:lnTo>
                    <a:lnTo>
                      <a:pt x="8" y="470"/>
                    </a:lnTo>
                    <a:lnTo>
                      <a:pt x="9" y="484"/>
                    </a:lnTo>
                    <a:lnTo>
                      <a:pt x="12" y="498"/>
                    </a:lnTo>
                    <a:lnTo>
                      <a:pt x="13" y="512"/>
                    </a:lnTo>
                    <a:lnTo>
                      <a:pt x="3" y="537"/>
                    </a:lnTo>
                    <a:lnTo>
                      <a:pt x="0" y="561"/>
                    </a:lnTo>
                    <a:lnTo>
                      <a:pt x="0" y="584"/>
                    </a:lnTo>
                    <a:lnTo>
                      <a:pt x="3" y="598"/>
                    </a:lnTo>
                    <a:lnTo>
                      <a:pt x="6" y="608"/>
                    </a:lnTo>
                    <a:lnTo>
                      <a:pt x="8" y="619"/>
                    </a:lnTo>
                    <a:lnTo>
                      <a:pt x="9" y="627"/>
                    </a:lnTo>
                    <a:lnTo>
                      <a:pt x="8" y="636"/>
                    </a:lnTo>
                    <a:lnTo>
                      <a:pt x="10" y="647"/>
                    </a:lnTo>
                    <a:lnTo>
                      <a:pt x="19" y="666"/>
                    </a:lnTo>
                    <a:lnTo>
                      <a:pt x="29" y="683"/>
                    </a:lnTo>
                    <a:lnTo>
                      <a:pt x="38" y="695"/>
                    </a:lnTo>
                    <a:lnTo>
                      <a:pt x="48" y="711"/>
                    </a:lnTo>
                    <a:lnTo>
                      <a:pt x="60" y="725"/>
                    </a:lnTo>
                    <a:lnTo>
                      <a:pt x="75" y="736"/>
                    </a:lnTo>
                    <a:lnTo>
                      <a:pt x="90" y="744"/>
                    </a:lnTo>
                    <a:lnTo>
                      <a:pt x="109" y="750"/>
                    </a:lnTo>
                    <a:lnTo>
                      <a:pt x="129" y="753"/>
                    </a:lnTo>
                    <a:lnTo>
                      <a:pt x="150" y="751"/>
                    </a:lnTo>
                    <a:lnTo>
                      <a:pt x="173" y="748"/>
                    </a:lnTo>
                    <a:lnTo>
                      <a:pt x="187" y="757"/>
                    </a:lnTo>
                    <a:lnTo>
                      <a:pt x="205" y="760"/>
                    </a:lnTo>
                    <a:lnTo>
                      <a:pt x="220" y="762"/>
                    </a:lnTo>
                    <a:lnTo>
                      <a:pt x="239" y="762"/>
                    </a:lnTo>
                    <a:lnTo>
                      <a:pt x="256" y="760"/>
                    </a:lnTo>
                    <a:lnTo>
                      <a:pt x="275" y="755"/>
                    </a:lnTo>
                    <a:lnTo>
                      <a:pt x="293" y="750"/>
                    </a:lnTo>
                    <a:lnTo>
                      <a:pt x="312" y="744"/>
                    </a:lnTo>
                    <a:lnTo>
                      <a:pt x="322" y="739"/>
                    </a:lnTo>
                    <a:lnTo>
                      <a:pt x="333" y="730"/>
                    </a:lnTo>
                    <a:lnTo>
                      <a:pt x="343" y="718"/>
                    </a:lnTo>
                    <a:lnTo>
                      <a:pt x="353" y="702"/>
                    </a:lnTo>
                    <a:lnTo>
                      <a:pt x="359" y="689"/>
                    </a:lnTo>
                    <a:lnTo>
                      <a:pt x="365" y="675"/>
                    </a:lnTo>
                    <a:lnTo>
                      <a:pt x="369" y="662"/>
                    </a:lnTo>
                    <a:lnTo>
                      <a:pt x="370" y="648"/>
                    </a:lnTo>
                    <a:lnTo>
                      <a:pt x="380" y="648"/>
                    </a:lnTo>
                    <a:lnTo>
                      <a:pt x="390" y="643"/>
                    </a:lnTo>
                    <a:lnTo>
                      <a:pt x="397" y="636"/>
                    </a:lnTo>
                    <a:lnTo>
                      <a:pt x="402" y="627"/>
                    </a:lnTo>
                    <a:lnTo>
                      <a:pt x="415" y="622"/>
                    </a:lnTo>
                    <a:lnTo>
                      <a:pt x="420" y="610"/>
                    </a:lnTo>
                    <a:lnTo>
                      <a:pt x="422" y="598"/>
                    </a:lnTo>
                    <a:lnTo>
                      <a:pt x="422" y="587"/>
                    </a:lnTo>
                    <a:lnTo>
                      <a:pt x="423" y="584"/>
                    </a:lnTo>
                    <a:lnTo>
                      <a:pt x="426" y="580"/>
                    </a:lnTo>
                    <a:lnTo>
                      <a:pt x="429" y="577"/>
                    </a:lnTo>
                    <a:lnTo>
                      <a:pt x="433" y="575"/>
                    </a:lnTo>
                    <a:lnTo>
                      <a:pt x="439" y="573"/>
                    </a:lnTo>
                    <a:lnTo>
                      <a:pt x="445" y="571"/>
                    </a:lnTo>
                    <a:lnTo>
                      <a:pt x="449" y="571"/>
                    </a:lnTo>
                    <a:lnTo>
                      <a:pt x="455" y="573"/>
                    </a:lnTo>
                    <a:lnTo>
                      <a:pt x="450" y="571"/>
                    </a:lnTo>
                    <a:lnTo>
                      <a:pt x="445" y="568"/>
                    </a:lnTo>
                    <a:lnTo>
                      <a:pt x="437" y="568"/>
                    </a:lnTo>
                    <a:lnTo>
                      <a:pt x="433" y="568"/>
                    </a:lnTo>
                    <a:lnTo>
                      <a:pt x="439" y="559"/>
                    </a:lnTo>
                    <a:lnTo>
                      <a:pt x="447" y="552"/>
                    </a:lnTo>
                    <a:lnTo>
                      <a:pt x="457" y="544"/>
                    </a:lnTo>
                    <a:lnTo>
                      <a:pt x="466" y="537"/>
                    </a:lnTo>
                    <a:lnTo>
                      <a:pt x="465" y="531"/>
                    </a:lnTo>
                    <a:lnTo>
                      <a:pt x="470" y="493"/>
                    </a:lnTo>
                    <a:lnTo>
                      <a:pt x="466" y="456"/>
                    </a:lnTo>
                    <a:lnTo>
                      <a:pt x="457" y="428"/>
                    </a:lnTo>
                    <a:lnTo>
                      <a:pt x="452" y="413"/>
                    </a:lnTo>
                    <a:lnTo>
                      <a:pt x="453" y="406"/>
                    </a:lnTo>
                    <a:lnTo>
                      <a:pt x="456" y="397"/>
                    </a:lnTo>
                    <a:lnTo>
                      <a:pt x="462" y="385"/>
                    </a:lnTo>
                    <a:lnTo>
                      <a:pt x="470" y="369"/>
                    </a:lnTo>
                    <a:lnTo>
                      <a:pt x="479" y="355"/>
                    </a:lnTo>
                    <a:lnTo>
                      <a:pt x="486" y="341"/>
                    </a:lnTo>
                    <a:lnTo>
                      <a:pt x="493" y="330"/>
                    </a:lnTo>
                    <a:lnTo>
                      <a:pt x="499" y="322"/>
                    </a:lnTo>
                    <a:lnTo>
                      <a:pt x="497" y="316"/>
                    </a:lnTo>
                    <a:lnTo>
                      <a:pt x="496" y="311"/>
                    </a:lnTo>
                    <a:lnTo>
                      <a:pt x="496" y="306"/>
                    </a:lnTo>
                    <a:lnTo>
                      <a:pt x="496" y="301"/>
                    </a:lnTo>
                    <a:lnTo>
                      <a:pt x="497" y="295"/>
                    </a:lnTo>
                    <a:lnTo>
                      <a:pt x="497" y="290"/>
                    </a:lnTo>
                    <a:lnTo>
                      <a:pt x="499" y="289"/>
                    </a:lnTo>
                    <a:lnTo>
                      <a:pt x="499" y="285"/>
                    </a:lnTo>
                    <a:lnTo>
                      <a:pt x="496" y="282"/>
                    </a:lnTo>
                    <a:lnTo>
                      <a:pt x="496" y="280"/>
                    </a:lnTo>
                    <a:lnTo>
                      <a:pt x="496" y="278"/>
                    </a:lnTo>
                    <a:lnTo>
                      <a:pt x="497" y="273"/>
                    </a:lnTo>
                    <a:lnTo>
                      <a:pt x="499" y="262"/>
                    </a:lnTo>
                    <a:lnTo>
                      <a:pt x="503" y="250"/>
                    </a:lnTo>
                    <a:lnTo>
                      <a:pt x="509" y="236"/>
                    </a:lnTo>
                    <a:lnTo>
                      <a:pt x="513" y="227"/>
                    </a:lnTo>
                    <a:lnTo>
                      <a:pt x="516" y="222"/>
                    </a:lnTo>
                    <a:lnTo>
                      <a:pt x="520" y="219"/>
                    </a:lnTo>
                    <a:lnTo>
                      <a:pt x="523" y="219"/>
                    </a:lnTo>
                    <a:lnTo>
                      <a:pt x="524" y="222"/>
                    </a:lnTo>
                    <a:lnTo>
                      <a:pt x="527" y="226"/>
                    </a:lnTo>
                    <a:lnTo>
                      <a:pt x="532" y="227"/>
                    </a:lnTo>
                    <a:lnTo>
                      <a:pt x="540" y="231"/>
                    </a:lnTo>
                    <a:lnTo>
                      <a:pt x="549" y="231"/>
                    </a:lnTo>
                    <a:lnTo>
                      <a:pt x="559" y="231"/>
                    </a:lnTo>
                    <a:lnTo>
                      <a:pt x="570" y="229"/>
                    </a:lnTo>
                    <a:lnTo>
                      <a:pt x="582" y="226"/>
                    </a:lnTo>
                    <a:lnTo>
                      <a:pt x="593" y="2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61" name="Freeform 68"/>
              <p:cNvSpPr>
                <a:spLocks/>
              </p:cNvSpPr>
              <p:nvPr/>
            </p:nvSpPr>
            <p:spPr bwMode="auto">
              <a:xfrm>
                <a:off x="5752" y="5207"/>
                <a:ext cx="342" cy="569"/>
              </a:xfrm>
              <a:custGeom>
                <a:avLst/>
                <a:gdLst>
                  <a:gd name="T0" fmla="*/ 1 w 684"/>
                  <a:gd name="T1" fmla="*/ 1 h 1138"/>
                  <a:gd name="T2" fmla="*/ 1 w 684"/>
                  <a:gd name="T3" fmla="*/ 1 h 1138"/>
                  <a:gd name="T4" fmla="*/ 1 w 684"/>
                  <a:gd name="T5" fmla="*/ 1 h 1138"/>
                  <a:gd name="T6" fmla="*/ 1 w 684"/>
                  <a:gd name="T7" fmla="*/ 1 h 1138"/>
                  <a:gd name="T8" fmla="*/ 1 w 684"/>
                  <a:gd name="T9" fmla="*/ 1 h 1138"/>
                  <a:gd name="T10" fmla="*/ 1 w 684"/>
                  <a:gd name="T11" fmla="*/ 1 h 1138"/>
                  <a:gd name="T12" fmla="*/ 1 w 684"/>
                  <a:gd name="T13" fmla="*/ 1 h 1138"/>
                  <a:gd name="T14" fmla="*/ 1 w 684"/>
                  <a:gd name="T15" fmla="*/ 1 h 1138"/>
                  <a:gd name="T16" fmla="*/ 1 w 684"/>
                  <a:gd name="T17" fmla="*/ 1 h 1138"/>
                  <a:gd name="T18" fmla="*/ 1 w 684"/>
                  <a:gd name="T19" fmla="*/ 1 h 1138"/>
                  <a:gd name="T20" fmla="*/ 1 w 684"/>
                  <a:gd name="T21" fmla="*/ 1 h 1138"/>
                  <a:gd name="T22" fmla="*/ 1 w 684"/>
                  <a:gd name="T23" fmla="*/ 1 h 1138"/>
                  <a:gd name="T24" fmla="*/ 1 w 684"/>
                  <a:gd name="T25" fmla="*/ 1 h 1138"/>
                  <a:gd name="T26" fmla="*/ 1 w 684"/>
                  <a:gd name="T27" fmla="*/ 1 h 1138"/>
                  <a:gd name="T28" fmla="*/ 1 w 684"/>
                  <a:gd name="T29" fmla="*/ 1 h 1138"/>
                  <a:gd name="T30" fmla="*/ 1 w 684"/>
                  <a:gd name="T31" fmla="*/ 1 h 1138"/>
                  <a:gd name="T32" fmla="*/ 1 w 684"/>
                  <a:gd name="T33" fmla="*/ 1 h 1138"/>
                  <a:gd name="T34" fmla="*/ 1 w 684"/>
                  <a:gd name="T35" fmla="*/ 1 h 1138"/>
                  <a:gd name="T36" fmla="*/ 1 w 684"/>
                  <a:gd name="T37" fmla="*/ 1 h 1138"/>
                  <a:gd name="T38" fmla="*/ 1 w 684"/>
                  <a:gd name="T39" fmla="*/ 1 h 1138"/>
                  <a:gd name="T40" fmla="*/ 1 w 684"/>
                  <a:gd name="T41" fmla="*/ 1 h 1138"/>
                  <a:gd name="T42" fmla="*/ 1 w 684"/>
                  <a:gd name="T43" fmla="*/ 1 h 1138"/>
                  <a:gd name="T44" fmla="*/ 1 w 684"/>
                  <a:gd name="T45" fmla="*/ 1 h 1138"/>
                  <a:gd name="T46" fmla="*/ 1 w 684"/>
                  <a:gd name="T47" fmla="*/ 1 h 1138"/>
                  <a:gd name="T48" fmla="*/ 1 w 684"/>
                  <a:gd name="T49" fmla="*/ 1 h 1138"/>
                  <a:gd name="T50" fmla="*/ 1 w 684"/>
                  <a:gd name="T51" fmla="*/ 1 h 1138"/>
                  <a:gd name="T52" fmla="*/ 1 w 684"/>
                  <a:gd name="T53" fmla="*/ 1 h 1138"/>
                  <a:gd name="T54" fmla="*/ 1 w 684"/>
                  <a:gd name="T55" fmla="*/ 1 h 1138"/>
                  <a:gd name="T56" fmla="*/ 1 w 684"/>
                  <a:gd name="T57" fmla="*/ 1 h 1138"/>
                  <a:gd name="T58" fmla="*/ 0 w 684"/>
                  <a:gd name="T59" fmla="*/ 1 h 1138"/>
                  <a:gd name="T60" fmla="*/ 1 w 684"/>
                  <a:gd name="T61" fmla="*/ 1 h 1138"/>
                  <a:gd name="T62" fmla="*/ 1 w 684"/>
                  <a:gd name="T63" fmla="*/ 1 h 1138"/>
                  <a:gd name="T64" fmla="*/ 1 w 684"/>
                  <a:gd name="T65" fmla="*/ 1 h 1138"/>
                  <a:gd name="T66" fmla="*/ 1 w 684"/>
                  <a:gd name="T67" fmla="*/ 1 h 1138"/>
                  <a:gd name="T68" fmla="*/ 1 w 684"/>
                  <a:gd name="T69" fmla="*/ 1 h 1138"/>
                  <a:gd name="T70" fmla="*/ 1 w 684"/>
                  <a:gd name="T71" fmla="*/ 1 h 1138"/>
                  <a:gd name="T72" fmla="*/ 1 w 684"/>
                  <a:gd name="T73" fmla="*/ 1 h 1138"/>
                  <a:gd name="T74" fmla="*/ 1 w 684"/>
                  <a:gd name="T75" fmla="*/ 1 h 1138"/>
                  <a:gd name="T76" fmla="*/ 1 w 684"/>
                  <a:gd name="T77" fmla="*/ 1 h 1138"/>
                  <a:gd name="T78" fmla="*/ 1 w 684"/>
                  <a:gd name="T79" fmla="*/ 1 h 1138"/>
                  <a:gd name="T80" fmla="*/ 1 w 684"/>
                  <a:gd name="T81" fmla="*/ 1 h 1138"/>
                  <a:gd name="T82" fmla="*/ 1 w 684"/>
                  <a:gd name="T83" fmla="*/ 1 h 1138"/>
                  <a:gd name="T84" fmla="*/ 1 w 684"/>
                  <a:gd name="T85" fmla="*/ 1 h 1138"/>
                  <a:gd name="T86" fmla="*/ 1 w 684"/>
                  <a:gd name="T87" fmla="*/ 1 h 1138"/>
                  <a:gd name="T88" fmla="*/ 1 w 684"/>
                  <a:gd name="T89" fmla="*/ 1 h 1138"/>
                  <a:gd name="T90" fmla="*/ 1 w 684"/>
                  <a:gd name="T91" fmla="*/ 1 h 1138"/>
                  <a:gd name="T92" fmla="*/ 1 w 684"/>
                  <a:gd name="T93" fmla="*/ 1 h 1138"/>
                  <a:gd name="T94" fmla="*/ 1 w 684"/>
                  <a:gd name="T95" fmla="*/ 1 h 1138"/>
                  <a:gd name="T96" fmla="*/ 1 w 684"/>
                  <a:gd name="T97" fmla="*/ 1 h 1138"/>
                  <a:gd name="T98" fmla="*/ 1 w 684"/>
                  <a:gd name="T99" fmla="*/ 1 h 1138"/>
                  <a:gd name="T100" fmla="*/ 1 w 684"/>
                  <a:gd name="T101" fmla="*/ 1 h 11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84"/>
                  <a:gd name="T154" fmla="*/ 0 h 1138"/>
                  <a:gd name="T155" fmla="*/ 684 w 684"/>
                  <a:gd name="T156" fmla="*/ 1138 h 11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84" h="1138">
                    <a:moveTo>
                      <a:pt x="574" y="774"/>
                    </a:moveTo>
                    <a:lnTo>
                      <a:pt x="571" y="771"/>
                    </a:lnTo>
                    <a:lnTo>
                      <a:pt x="570" y="769"/>
                    </a:lnTo>
                    <a:lnTo>
                      <a:pt x="567" y="766"/>
                    </a:lnTo>
                    <a:lnTo>
                      <a:pt x="564" y="764"/>
                    </a:lnTo>
                    <a:lnTo>
                      <a:pt x="560" y="767"/>
                    </a:lnTo>
                    <a:lnTo>
                      <a:pt x="554" y="774"/>
                    </a:lnTo>
                    <a:lnTo>
                      <a:pt x="548" y="781"/>
                    </a:lnTo>
                    <a:lnTo>
                      <a:pt x="543" y="787"/>
                    </a:lnTo>
                    <a:lnTo>
                      <a:pt x="538" y="780"/>
                    </a:lnTo>
                    <a:lnTo>
                      <a:pt x="533" y="769"/>
                    </a:lnTo>
                    <a:lnTo>
                      <a:pt x="527" y="759"/>
                    </a:lnTo>
                    <a:lnTo>
                      <a:pt x="523" y="748"/>
                    </a:lnTo>
                    <a:lnTo>
                      <a:pt x="518" y="741"/>
                    </a:lnTo>
                    <a:lnTo>
                      <a:pt x="510" y="734"/>
                    </a:lnTo>
                    <a:lnTo>
                      <a:pt x="500" y="724"/>
                    </a:lnTo>
                    <a:lnTo>
                      <a:pt x="488" y="715"/>
                    </a:lnTo>
                    <a:lnTo>
                      <a:pt x="476" y="704"/>
                    </a:lnTo>
                    <a:lnTo>
                      <a:pt x="463" y="696"/>
                    </a:lnTo>
                    <a:lnTo>
                      <a:pt x="453" y="689"/>
                    </a:lnTo>
                    <a:lnTo>
                      <a:pt x="444" y="683"/>
                    </a:lnTo>
                    <a:lnTo>
                      <a:pt x="438" y="664"/>
                    </a:lnTo>
                    <a:lnTo>
                      <a:pt x="431" y="635"/>
                    </a:lnTo>
                    <a:lnTo>
                      <a:pt x="426" y="601"/>
                    </a:lnTo>
                    <a:lnTo>
                      <a:pt x="418" y="563"/>
                    </a:lnTo>
                    <a:lnTo>
                      <a:pt x="413" y="525"/>
                    </a:lnTo>
                    <a:lnTo>
                      <a:pt x="408" y="486"/>
                    </a:lnTo>
                    <a:lnTo>
                      <a:pt x="404" y="453"/>
                    </a:lnTo>
                    <a:lnTo>
                      <a:pt x="401" y="427"/>
                    </a:lnTo>
                    <a:lnTo>
                      <a:pt x="400" y="380"/>
                    </a:lnTo>
                    <a:lnTo>
                      <a:pt x="403" y="336"/>
                    </a:lnTo>
                    <a:lnTo>
                      <a:pt x="404" y="301"/>
                    </a:lnTo>
                    <a:lnTo>
                      <a:pt x="404" y="276"/>
                    </a:lnTo>
                    <a:lnTo>
                      <a:pt x="397" y="271"/>
                    </a:lnTo>
                    <a:lnTo>
                      <a:pt x="393" y="264"/>
                    </a:lnTo>
                    <a:lnTo>
                      <a:pt x="390" y="252"/>
                    </a:lnTo>
                    <a:lnTo>
                      <a:pt x="391" y="236"/>
                    </a:lnTo>
                    <a:lnTo>
                      <a:pt x="388" y="222"/>
                    </a:lnTo>
                    <a:lnTo>
                      <a:pt x="383" y="207"/>
                    </a:lnTo>
                    <a:lnTo>
                      <a:pt x="376" y="187"/>
                    </a:lnTo>
                    <a:lnTo>
                      <a:pt x="373" y="166"/>
                    </a:lnTo>
                    <a:lnTo>
                      <a:pt x="376" y="133"/>
                    </a:lnTo>
                    <a:lnTo>
                      <a:pt x="381" y="100"/>
                    </a:lnTo>
                    <a:lnTo>
                      <a:pt x="388" y="70"/>
                    </a:lnTo>
                    <a:lnTo>
                      <a:pt x="393" y="49"/>
                    </a:lnTo>
                    <a:lnTo>
                      <a:pt x="374" y="55"/>
                    </a:lnTo>
                    <a:lnTo>
                      <a:pt x="356" y="60"/>
                    </a:lnTo>
                    <a:lnTo>
                      <a:pt x="337" y="65"/>
                    </a:lnTo>
                    <a:lnTo>
                      <a:pt x="320" y="67"/>
                    </a:lnTo>
                    <a:lnTo>
                      <a:pt x="301" y="67"/>
                    </a:lnTo>
                    <a:lnTo>
                      <a:pt x="286" y="65"/>
                    </a:lnTo>
                    <a:lnTo>
                      <a:pt x="268" y="62"/>
                    </a:lnTo>
                    <a:lnTo>
                      <a:pt x="254" y="53"/>
                    </a:lnTo>
                    <a:lnTo>
                      <a:pt x="231" y="56"/>
                    </a:lnTo>
                    <a:lnTo>
                      <a:pt x="210" y="58"/>
                    </a:lnTo>
                    <a:lnTo>
                      <a:pt x="190" y="55"/>
                    </a:lnTo>
                    <a:lnTo>
                      <a:pt x="171" y="49"/>
                    </a:lnTo>
                    <a:lnTo>
                      <a:pt x="156" y="41"/>
                    </a:lnTo>
                    <a:lnTo>
                      <a:pt x="141" y="30"/>
                    </a:lnTo>
                    <a:lnTo>
                      <a:pt x="129" y="16"/>
                    </a:lnTo>
                    <a:lnTo>
                      <a:pt x="119" y="0"/>
                    </a:lnTo>
                    <a:lnTo>
                      <a:pt x="110" y="18"/>
                    </a:lnTo>
                    <a:lnTo>
                      <a:pt x="104" y="34"/>
                    </a:lnTo>
                    <a:lnTo>
                      <a:pt x="97" y="48"/>
                    </a:lnTo>
                    <a:lnTo>
                      <a:pt x="93" y="60"/>
                    </a:lnTo>
                    <a:lnTo>
                      <a:pt x="87" y="74"/>
                    </a:lnTo>
                    <a:lnTo>
                      <a:pt x="83" y="84"/>
                    </a:lnTo>
                    <a:lnTo>
                      <a:pt x="79" y="93"/>
                    </a:lnTo>
                    <a:lnTo>
                      <a:pt x="74" y="100"/>
                    </a:lnTo>
                    <a:lnTo>
                      <a:pt x="66" y="116"/>
                    </a:lnTo>
                    <a:lnTo>
                      <a:pt x="59" y="135"/>
                    </a:lnTo>
                    <a:lnTo>
                      <a:pt x="53" y="154"/>
                    </a:lnTo>
                    <a:lnTo>
                      <a:pt x="49" y="172"/>
                    </a:lnTo>
                    <a:lnTo>
                      <a:pt x="46" y="187"/>
                    </a:lnTo>
                    <a:lnTo>
                      <a:pt x="41" y="205"/>
                    </a:lnTo>
                    <a:lnTo>
                      <a:pt x="36" y="222"/>
                    </a:lnTo>
                    <a:lnTo>
                      <a:pt x="29" y="240"/>
                    </a:lnTo>
                    <a:lnTo>
                      <a:pt x="23" y="256"/>
                    </a:lnTo>
                    <a:lnTo>
                      <a:pt x="20" y="273"/>
                    </a:lnTo>
                    <a:lnTo>
                      <a:pt x="17" y="290"/>
                    </a:lnTo>
                    <a:lnTo>
                      <a:pt x="16" y="304"/>
                    </a:lnTo>
                    <a:lnTo>
                      <a:pt x="13" y="322"/>
                    </a:lnTo>
                    <a:lnTo>
                      <a:pt x="9" y="346"/>
                    </a:lnTo>
                    <a:lnTo>
                      <a:pt x="6" y="373"/>
                    </a:lnTo>
                    <a:lnTo>
                      <a:pt x="6" y="395"/>
                    </a:lnTo>
                    <a:lnTo>
                      <a:pt x="6" y="421"/>
                    </a:lnTo>
                    <a:lnTo>
                      <a:pt x="6" y="456"/>
                    </a:lnTo>
                    <a:lnTo>
                      <a:pt x="6" y="495"/>
                    </a:lnTo>
                    <a:lnTo>
                      <a:pt x="3" y="525"/>
                    </a:lnTo>
                    <a:lnTo>
                      <a:pt x="0" y="563"/>
                    </a:lnTo>
                    <a:lnTo>
                      <a:pt x="0" y="621"/>
                    </a:lnTo>
                    <a:lnTo>
                      <a:pt x="3" y="685"/>
                    </a:lnTo>
                    <a:lnTo>
                      <a:pt x="6" y="745"/>
                    </a:lnTo>
                    <a:lnTo>
                      <a:pt x="13" y="804"/>
                    </a:lnTo>
                    <a:lnTo>
                      <a:pt x="21" y="869"/>
                    </a:lnTo>
                    <a:lnTo>
                      <a:pt x="29" y="928"/>
                    </a:lnTo>
                    <a:lnTo>
                      <a:pt x="33" y="966"/>
                    </a:lnTo>
                    <a:lnTo>
                      <a:pt x="34" y="989"/>
                    </a:lnTo>
                    <a:lnTo>
                      <a:pt x="36" y="1010"/>
                    </a:lnTo>
                    <a:lnTo>
                      <a:pt x="39" y="1026"/>
                    </a:lnTo>
                    <a:lnTo>
                      <a:pt x="41" y="1038"/>
                    </a:lnTo>
                    <a:lnTo>
                      <a:pt x="46" y="1049"/>
                    </a:lnTo>
                    <a:lnTo>
                      <a:pt x="53" y="1061"/>
                    </a:lnTo>
                    <a:lnTo>
                      <a:pt x="59" y="1073"/>
                    </a:lnTo>
                    <a:lnTo>
                      <a:pt x="61" y="1082"/>
                    </a:lnTo>
                    <a:lnTo>
                      <a:pt x="61" y="1090"/>
                    </a:lnTo>
                    <a:lnTo>
                      <a:pt x="63" y="1103"/>
                    </a:lnTo>
                    <a:lnTo>
                      <a:pt x="64" y="1117"/>
                    </a:lnTo>
                    <a:lnTo>
                      <a:pt x="67" y="1136"/>
                    </a:lnTo>
                    <a:lnTo>
                      <a:pt x="90" y="1136"/>
                    </a:lnTo>
                    <a:lnTo>
                      <a:pt x="120" y="1136"/>
                    </a:lnTo>
                    <a:lnTo>
                      <a:pt x="156" y="1136"/>
                    </a:lnTo>
                    <a:lnTo>
                      <a:pt x="196" y="1138"/>
                    </a:lnTo>
                    <a:lnTo>
                      <a:pt x="240" y="1138"/>
                    </a:lnTo>
                    <a:lnTo>
                      <a:pt x="287" y="1138"/>
                    </a:lnTo>
                    <a:lnTo>
                      <a:pt x="336" y="1138"/>
                    </a:lnTo>
                    <a:lnTo>
                      <a:pt x="384" y="1138"/>
                    </a:lnTo>
                    <a:lnTo>
                      <a:pt x="434" y="1138"/>
                    </a:lnTo>
                    <a:lnTo>
                      <a:pt x="481" y="1138"/>
                    </a:lnTo>
                    <a:lnTo>
                      <a:pt x="527" y="1138"/>
                    </a:lnTo>
                    <a:lnTo>
                      <a:pt x="570" y="1138"/>
                    </a:lnTo>
                    <a:lnTo>
                      <a:pt x="607" y="1136"/>
                    </a:lnTo>
                    <a:lnTo>
                      <a:pt x="640" y="1136"/>
                    </a:lnTo>
                    <a:lnTo>
                      <a:pt x="665" y="1136"/>
                    </a:lnTo>
                    <a:lnTo>
                      <a:pt x="684" y="1136"/>
                    </a:lnTo>
                    <a:lnTo>
                      <a:pt x="684" y="1129"/>
                    </a:lnTo>
                    <a:lnTo>
                      <a:pt x="681" y="1118"/>
                    </a:lnTo>
                    <a:lnTo>
                      <a:pt x="677" y="1110"/>
                    </a:lnTo>
                    <a:lnTo>
                      <a:pt x="670" y="1104"/>
                    </a:lnTo>
                    <a:lnTo>
                      <a:pt x="670" y="1096"/>
                    </a:lnTo>
                    <a:lnTo>
                      <a:pt x="668" y="1087"/>
                    </a:lnTo>
                    <a:lnTo>
                      <a:pt x="667" y="1076"/>
                    </a:lnTo>
                    <a:lnTo>
                      <a:pt x="663" y="1066"/>
                    </a:lnTo>
                    <a:lnTo>
                      <a:pt x="658" y="1057"/>
                    </a:lnTo>
                    <a:lnTo>
                      <a:pt x="653" y="1043"/>
                    </a:lnTo>
                    <a:lnTo>
                      <a:pt x="647" y="1028"/>
                    </a:lnTo>
                    <a:lnTo>
                      <a:pt x="638" y="1008"/>
                    </a:lnTo>
                    <a:lnTo>
                      <a:pt x="631" y="991"/>
                    </a:lnTo>
                    <a:lnTo>
                      <a:pt x="624" y="973"/>
                    </a:lnTo>
                    <a:lnTo>
                      <a:pt x="617" y="959"/>
                    </a:lnTo>
                    <a:lnTo>
                      <a:pt x="613" y="952"/>
                    </a:lnTo>
                    <a:lnTo>
                      <a:pt x="608" y="947"/>
                    </a:lnTo>
                    <a:lnTo>
                      <a:pt x="601" y="938"/>
                    </a:lnTo>
                    <a:lnTo>
                      <a:pt x="593" y="928"/>
                    </a:lnTo>
                    <a:lnTo>
                      <a:pt x="584" y="916"/>
                    </a:lnTo>
                    <a:lnTo>
                      <a:pt x="574" y="902"/>
                    </a:lnTo>
                    <a:lnTo>
                      <a:pt x="567" y="888"/>
                    </a:lnTo>
                    <a:lnTo>
                      <a:pt x="560" y="874"/>
                    </a:lnTo>
                    <a:lnTo>
                      <a:pt x="556" y="858"/>
                    </a:lnTo>
                    <a:lnTo>
                      <a:pt x="554" y="830"/>
                    </a:lnTo>
                    <a:lnTo>
                      <a:pt x="558" y="806"/>
                    </a:lnTo>
                    <a:lnTo>
                      <a:pt x="567" y="788"/>
                    </a:lnTo>
                    <a:lnTo>
                      <a:pt x="574" y="7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62" name="Freeform 69"/>
              <p:cNvSpPr>
                <a:spLocks/>
              </p:cNvSpPr>
              <p:nvPr/>
            </p:nvSpPr>
            <p:spPr bwMode="auto">
              <a:xfrm>
                <a:off x="5951" y="5549"/>
                <a:ext cx="88" cy="102"/>
              </a:xfrm>
              <a:custGeom>
                <a:avLst/>
                <a:gdLst>
                  <a:gd name="T0" fmla="*/ 1 w 176"/>
                  <a:gd name="T1" fmla="*/ 0 h 205"/>
                  <a:gd name="T2" fmla="*/ 1 w 176"/>
                  <a:gd name="T3" fmla="*/ 0 h 205"/>
                  <a:gd name="T4" fmla="*/ 1 w 176"/>
                  <a:gd name="T5" fmla="*/ 0 h 205"/>
                  <a:gd name="T6" fmla="*/ 1 w 176"/>
                  <a:gd name="T7" fmla="*/ 0 h 205"/>
                  <a:gd name="T8" fmla="*/ 1 w 176"/>
                  <a:gd name="T9" fmla="*/ 0 h 205"/>
                  <a:gd name="T10" fmla="*/ 1 w 176"/>
                  <a:gd name="T11" fmla="*/ 0 h 205"/>
                  <a:gd name="T12" fmla="*/ 1 w 176"/>
                  <a:gd name="T13" fmla="*/ 0 h 205"/>
                  <a:gd name="T14" fmla="*/ 1 w 176"/>
                  <a:gd name="T15" fmla="*/ 0 h 205"/>
                  <a:gd name="T16" fmla="*/ 1 w 176"/>
                  <a:gd name="T17" fmla="*/ 0 h 205"/>
                  <a:gd name="T18" fmla="*/ 1 w 176"/>
                  <a:gd name="T19" fmla="*/ 0 h 205"/>
                  <a:gd name="T20" fmla="*/ 1 w 176"/>
                  <a:gd name="T21" fmla="*/ 0 h 205"/>
                  <a:gd name="T22" fmla="*/ 1 w 176"/>
                  <a:gd name="T23" fmla="*/ 0 h 205"/>
                  <a:gd name="T24" fmla="*/ 1 w 176"/>
                  <a:gd name="T25" fmla="*/ 0 h 205"/>
                  <a:gd name="T26" fmla="*/ 1 w 176"/>
                  <a:gd name="T27" fmla="*/ 0 h 205"/>
                  <a:gd name="T28" fmla="*/ 1 w 176"/>
                  <a:gd name="T29" fmla="*/ 0 h 205"/>
                  <a:gd name="T30" fmla="*/ 1 w 176"/>
                  <a:gd name="T31" fmla="*/ 0 h 205"/>
                  <a:gd name="T32" fmla="*/ 1 w 176"/>
                  <a:gd name="T33" fmla="*/ 0 h 205"/>
                  <a:gd name="T34" fmla="*/ 1 w 176"/>
                  <a:gd name="T35" fmla="*/ 0 h 205"/>
                  <a:gd name="T36" fmla="*/ 1 w 176"/>
                  <a:gd name="T37" fmla="*/ 0 h 205"/>
                  <a:gd name="T38" fmla="*/ 0 w 176"/>
                  <a:gd name="T39" fmla="*/ 0 h 205"/>
                  <a:gd name="T40" fmla="*/ 1 w 176"/>
                  <a:gd name="T41" fmla="*/ 0 h 205"/>
                  <a:gd name="T42" fmla="*/ 1 w 176"/>
                  <a:gd name="T43" fmla="*/ 0 h 205"/>
                  <a:gd name="T44" fmla="*/ 1 w 176"/>
                  <a:gd name="T45" fmla="*/ 0 h 205"/>
                  <a:gd name="T46" fmla="*/ 1 w 176"/>
                  <a:gd name="T47" fmla="*/ 0 h 205"/>
                  <a:gd name="T48" fmla="*/ 1 w 176"/>
                  <a:gd name="T49" fmla="*/ 0 h 205"/>
                  <a:gd name="T50" fmla="*/ 1 w 176"/>
                  <a:gd name="T51" fmla="*/ 0 h 205"/>
                  <a:gd name="T52" fmla="*/ 1 w 176"/>
                  <a:gd name="T53" fmla="*/ 0 h 205"/>
                  <a:gd name="T54" fmla="*/ 1 w 176"/>
                  <a:gd name="T55" fmla="*/ 0 h 205"/>
                  <a:gd name="T56" fmla="*/ 1 w 176"/>
                  <a:gd name="T57" fmla="*/ 0 h 205"/>
                  <a:gd name="T58" fmla="*/ 1 w 176"/>
                  <a:gd name="T59" fmla="*/ 0 h 205"/>
                  <a:gd name="T60" fmla="*/ 1 w 176"/>
                  <a:gd name="T61" fmla="*/ 0 h 205"/>
                  <a:gd name="T62" fmla="*/ 1 w 176"/>
                  <a:gd name="T63" fmla="*/ 0 h 205"/>
                  <a:gd name="T64" fmla="*/ 1 w 176"/>
                  <a:gd name="T65" fmla="*/ 0 h 205"/>
                  <a:gd name="T66" fmla="*/ 1 w 176"/>
                  <a:gd name="T67" fmla="*/ 0 h 205"/>
                  <a:gd name="T68" fmla="*/ 1 w 176"/>
                  <a:gd name="T69" fmla="*/ 0 h 205"/>
                  <a:gd name="T70" fmla="*/ 1 w 176"/>
                  <a:gd name="T71" fmla="*/ 0 h 2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
                  <a:gd name="T109" fmla="*/ 0 h 205"/>
                  <a:gd name="T110" fmla="*/ 176 w 176"/>
                  <a:gd name="T111" fmla="*/ 205 h 2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 h="205">
                    <a:moveTo>
                      <a:pt x="176" y="91"/>
                    </a:moveTo>
                    <a:lnTo>
                      <a:pt x="169" y="105"/>
                    </a:lnTo>
                    <a:lnTo>
                      <a:pt x="160" y="123"/>
                    </a:lnTo>
                    <a:lnTo>
                      <a:pt x="156" y="147"/>
                    </a:lnTo>
                    <a:lnTo>
                      <a:pt x="158" y="175"/>
                    </a:lnTo>
                    <a:lnTo>
                      <a:pt x="156" y="184"/>
                    </a:lnTo>
                    <a:lnTo>
                      <a:pt x="155" y="194"/>
                    </a:lnTo>
                    <a:lnTo>
                      <a:pt x="152" y="201"/>
                    </a:lnTo>
                    <a:lnTo>
                      <a:pt x="148" y="205"/>
                    </a:lnTo>
                    <a:lnTo>
                      <a:pt x="140" y="198"/>
                    </a:lnTo>
                    <a:lnTo>
                      <a:pt x="138" y="180"/>
                    </a:lnTo>
                    <a:lnTo>
                      <a:pt x="135" y="163"/>
                    </a:lnTo>
                    <a:lnTo>
                      <a:pt x="129" y="154"/>
                    </a:lnTo>
                    <a:lnTo>
                      <a:pt x="125" y="154"/>
                    </a:lnTo>
                    <a:lnTo>
                      <a:pt x="119" y="156"/>
                    </a:lnTo>
                    <a:lnTo>
                      <a:pt x="113" y="156"/>
                    </a:lnTo>
                    <a:lnTo>
                      <a:pt x="106" y="158"/>
                    </a:lnTo>
                    <a:lnTo>
                      <a:pt x="100" y="158"/>
                    </a:lnTo>
                    <a:lnTo>
                      <a:pt x="95" y="159"/>
                    </a:lnTo>
                    <a:lnTo>
                      <a:pt x="89" y="159"/>
                    </a:lnTo>
                    <a:lnTo>
                      <a:pt x="85" y="159"/>
                    </a:lnTo>
                    <a:lnTo>
                      <a:pt x="80" y="147"/>
                    </a:lnTo>
                    <a:lnTo>
                      <a:pt x="82" y="130"/>
                    </a:lnTo>
                    <a:lnTo>
                      <a:pt x="89" y="116"/>
                    </a:lnTo>
                    <a:lnTo>
                      <a:pt x="99" y="105"/>
                    </a:lnTo>
                    <a:lnTo>
                      <a:pt x="103" y="98"/>
                    </a:lnTo>
                    <a:lnTo>
                      <a:pt x="102" y="86"/>
                    </a:lnTo>
                    <a:lnTo>
                      <a:pt x="96" y="76"/>
                    </a:lnTo>
                    <a:lnTo>
                      <a:pt x="88" y="70"/>
                    </a:lnTo>
                    <a:lnTo>
                      <a:pt x="82" y="70"/>
                    </a:lnTo>
                    <a:lnTo>
                      <a:pt x="73" y="72"/>
                    </a:lnTo>
                    <a:lnTo>
                      <a:pt x="63" y="74"/>
                    </a:lnTo>
                    <a:lnTo>
                      <a:pt x="52" y="76"/>
                    </a:lnTo>
                    <a:lnTo>
                      <a:pt x="40" y="79"/>
                    </a:lnTo>
                    <a:lnTo>
                      <a:pt x="29" y="84"/>
                    </a:lnTo>
                    <a:lnTo>
                      <a:pt x="18" y="90"/>
                    </a:lnTo>
                    <a:lnTo>
                      <a:pt x="9" y="97"/>
                    </a:lnTo>
                    <a:lnTo>
                      <a:pt x="5" y="95"/>
                    </a:lnTo>
                    <a:lnTo>
                      <a:pt x="2" y="90"/>
                    </a:lnTo>
                    <a:lnTo>
                      <a:pt x="0" y="84"/>
                    </a:lnTo>
                    <a:lnTo>
                      <a:pt x="0" y="79"/>
                    </a:lnTo>
                    <a:lnTo>
                      <a:pt x="8" y="72"/>
                    </a:lnTo>
                    <a:lnTo>
                      <a:pt x="16" y="65"/>
                    </a:lnTo>
                    <a:lnTo>
                      <a:pt x="23" y="58"/>
                    </a:lnTo>
                    <a:lnTo>
                      <a:pt x="32" y="49"/>
                    </a:lnTo>
                    <a:lnTo>
                      <a:pt x="39" y="42"/>
                    </a:lnTo>
                    <a:lnTo>
                      <a:pt x="46" y="35"/>
                    </a:lnTo>
                    <a:lnTo>
                      <a:pt x="50" y="30"/>
                    </a:lnTo>
                    <a:lnTo>
                      <a:pt x="52" y="27"/>
                    </a:lnTo>
                    <a:lnTo>
                      <a:pt x="52" y="21"/>
                    </a:lnTo>
                    <a:lnTo>
                      <a:pt x="52" y="14"/>
                    </a:lnTo>
                    <a:lnTo>
                      <a:pt x="49" y="7"/>
                    </a:lnTo>
                    <a:lnTo>
                      <a:pt x="46" y="0"/>
                    </a:lnTo>
                    <a:lnTo>
                      <a:pt x="55" y="6"/>
                    </a:lnTo>
                    <a:lnTo>
                      <a:pt x="65" y="13"/>
                    </a:lnTo>
                    <a:lnTo>
                      <a:pt x="78" y="21"/>
                    </a:lnTo>
                    <a:lnTo>
                      <a:pt x="90" y="32"/>
                    </a:lnTo>
                    <a:lnTo>
                      <a:pt x="102" y="41"/>
                    </a:lnTo>
                    <a:lnTo>
                      <a:pt x="112" y="51"/>
                    </a:lnTo>
                    <a:lnTo>
                      <a:pt x="120" y="58"/>
                    </a:lnTo>
                    <a:lnTo>
                      <a:pt x="125" y="65"/>
                    </a:lnTo>
                    <a:lnTo>
                      <a:pt x="129" y="76"/>
                    </a:lnTo>
                    <a:lnTo>
                      <a:pt x="135" y="86"/>
                    </a:lnTo>
                    <a:lnTo>
                      <a:pt x="140" y="97"/>
                    </a:lnTo>
                    <a:lnTo>
                      <a:pt x="145" y="104"/>
                    </a:lnTo>
                    <a:lnTo>
                      <a:pt x="150" y="98"/>
                    </a:lnTo>
                    <a:lnTo>
                      <a:pt x="156" y="91"/>
                    </a:lnTo>
                    <a:lnTo>
                      <a:pt x="162" y="84"/>
                    </a:lnTo>
                    <a:lnTo>
                      <a:pt x="166" y="81"/>
                    </a:lnTo>
                    <a:lnTo>
                      <a:pt x="169" y="83"/>
                    </a:lnTo>
                    <a:lnTo>
                      <a:pt x="172" y="86"/>
                    </a:lnTo>
                    <a:lnTo>
                      <a:pt x="173" y="88"/>
                    </a:lnTo>
                    <a:lnTo>
                      <a:pt x="176" y="9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63" name="Freeform 70"/>
              <p:cNvSpPr>
                <a:spLocks/>
              </p:cNvSpPr>
              <p:nvPr/>
            </p:nvSpPr>
            <p:spPr bwMode="auto">
              <a:xfrm>
                <a:off x="5755" y="5237"/>
                <a:ext cx="46" cy="172"/>
              </a:xfrm>
              <a:custGeom>
                <a:avLst/>
                <a:gdLst>
                  <a:gd name="T0" fmla="*/ 1 w 91"/>
                  <a:gd name="T1" fmla="*/ 1 h 344"/>
                  <a:gd name="T2" fmla="*/ 1 w 91"/>
                  <a:gd name="T3" fmla="*/ 1 h 344"/>
                  <a:gd name="T4" fmla="*/ 1 w 91"/>
                  <a:gd name="T5" fmla="*/ 1 h 344"/>
                  <a:gd name="T6" fmla="*/ 1 w 91"/>
                  <a:gd name="T7" fmla="*/ 1 h 344"/>
                  <a:gd name="T8" fmla="*/ 1 w 91"/>
                  <a:gd name="T9" fmla="*/ 0 h 344"/>
                  <a:gd name="T10" fmla="*/ 1 w 91"/>
                  <a:gd name="T11" fmla="*/ 1 h 344"/>
                  <a:gd name="T12" fmla="*/ 1 w 91"/>
                  <a:gd name="T13" fmla="*/ 1 h 344"/>
                  <a:gd name="T14" fmla="*/ 1 w 91"/>
                  <a:gd name="T15" fmla="*/ 1 h 344"/>
                  <a:gd name="T16" fmla="*/ 1 w 91"/>
                  <a:gd name="T17" fmla="*/ 1 h 344"/>
                  <a:gd name="T18" fmla="*/ 1 w 91"/>
                  <a:gd name="T19" fmla="*/ 1 h 344"/>
                  <a:gd name="T20" fmla="*/ 1 w 91"/>
                  <a:gd name="T21" fmla="*/ 1 h 344"/>
                  <a:gd name="T22" fmla="*/ 1 w 91"/>
                  <a:gd name="T23" fmla="*/ 1 h 344"/>
                  <a:gd name="T24" fmla="*/ 1 w 91"/>
                  <a:gd name="T25" fmla="*/ 1 h 344"/>
                  <a:gd name="T26" fmla="*/ 1 w 91"/>
                  <a:gd name="T27" fmla="*/ 1 h 344"/>
                  <a:gd name="T28" fmla="*/ 1 w 91"/>
                  <a:gd name="T29" fmla="*/ 1 h 344"/>
                  <a:gd name="T30" fmla="*/ 1 w 91"/>
                  <a:gd name="T31" fmla="*/ 1 h 344"/>
                  <a:gd name="T32" fmla="*/ 1 w 91"/>
                  <a:gd name="T33" fmla="*/ 1 h 344"/>
                  <a:gd name="T34" fmla="*/ 1 w 91"/>
                  <a:gd name="T35" fmla="*/ 1 h 344"/>
                  <a:gd name="T36" fmla="*/ 1 w 91"/>
                  <a:gd name="T37" fmla="*/ 1 h 344"/>
                  <a:gd name="T38" fmla="*/ 1 w 91"/>
                  <a:gd name="T39" fmla="*/ 1 h 344"/>
                  <a:gd name="T40" fmla="*/ 1 w 91"/>
                  <a:gd name="T41" fmla="*/ 1 h 344"/>
                  <a:gd name="T42" fmla="*/ 1 w 91"/>
                  <a:gd name="T43" fmla="*/ 1 h 344"/>
                  <a:gd name="T44" fmla="*/ 1 w 91"/>
                  <a:gd name="T45" fmla="*/ 1 h 344"/>
                  <a:gd name="T46" fmla="*/ 1 w 91"/>
                  <a:gd name="T47" fmla="*/ 1 h 344"/>
                  <a:gd name="T48" fmla="*/ 1 w 91"/>
                  <a:gd name="T49" fmla="*/ 1 h 344"/>
                  <a:gd name="T50" fmla="*/ 1 w 91"/>
                  <a:gd name="T51" fmla="*/ 1 h 344"/>
                  <a:gd name="T52" fmla="*/ 1 w 91"/>
                  <a:gd name="T53" fmla="*/ 1 h 344"/>
                  <a:gd name="T54" fmla="*/ 1 w 91"/>
                  <a:gd name="T55" fmla="*/ 1 h 344"/>
                  <a:gd name="T56" fmla="*/ 1 w 91"/>
                  <a:gd name="T57" fmla="*/ 1 h 344"/>
                  <a:gd name="T58" fmla="*/ 1 w 91"/>
                  <a:gd name="T59" fmla="*/ 1 h 344"/>
                  <a:gd name="T60" fmla="*/ 1 w 91"/>
                  <a:gd name="T61" fmla="*/ 1 h 344"/>
                  <a:gd name="T62" fmla="*/ 1 w 91"/>
                  <a:gd name="T63" fmla="*/ 1 h 344"/>
                  <a:gd name="T64" fmla="*/ 1 w 91"/>
                  <a:gd name="T65" fmla="*/ 1 h 344"/>
                  <a:gd name="T66" fmla="*/ 1 w 91"/>
                  <a:gd name="T67" fmla="*/ 1 h 344"/>
                  <a:gd name="T68" fmla="*/ 1 w 91"/>
                  <a:gd name="T69" fmla="*/ 1 h 344"/>
                  <a:gd name="T70" fmla="*/ 1 w 91"/>
                  <a:gd name="T71" fmla="*/ 1 h 344"/>
                  <a:gd name="T72" fmla="*/ 1 w 91"/>
                  <a:gd name="T73" fmla="*/ 1 h 344"/>
                  <a:gd name="T74" fmla="*/ 1 w 91"/>
                  <a:gd name="T75" fmla="*/ 1 h 344"/>
                  <a:gd name="T76" fmla="*/ 1 w 91"/>
                  <a:gd name="T77" fmla="*/ 1 h 344"/>
                  <a:gd name="T78" fmla="*/ 1 w 91"/>
                  <a:gd name="T79" fmla="*/ 1 h 344"/>
                  <a:gd name="T80" fmla="*/ 0 w 91"/>
                  <a:gd name="T81" fmla="*/ 1 h 344"/>
                  <a:gd name="T82" fmla="*/ 0 w 91"/>
                  <a:gd name="T83" fmla="*/ 1 h 344"/>
                  <a:gd name="T84" fmla="*/ 1 w 91"/>
                  <a:gd name="T85" fmla="*/ 1 h 344"/>
                  <a:gd name="T86" fmla="*/ 1 w 91"/>
                  <a:gd name="T87" fmla="*/ 1 h 344"/>
                  <a:gd name="T88" fmla="*/ 1 w 91"/>
                  <a:gd name="T89" fmla="*/ 1 h 344"/>
                  <a:gd name="T90" fmla="*/ 1 w 91"/>
                  <a:gd name="T91" fmla="*/ 1 h 344"/>
                  <a:gd name="T92" fmla="*/ 1 w 91"/>
                  <a:gd name="T93" fmla="*/ 1 h 344"/>
                  <a:gd name="T94" fmla="*/ 1 w 91"/>
                  <a:gd name="T95" fmla="*/ 1 h 344"/>
                  <a:gd name="T96" fmla="*/ 1 w 91"/>
                  <a:gd name="T97" fmla="*/ 1 h 344"/>
                  <a:gd name="T98" fmla="*/ 1 w 91"/>
                  <a:gd name="T99" fmla="*/ 1 h 344"/>
                  <a:gd name="T100" fmla="*/ 1 w 91"/>
                  <a:gd name="T101" fmla="*/ 1 h 344"/>
                  <a:gd name="T102" fmla="*/ 1 w 91"/>
                  <a:gd name="T103" fmla="*/ 1 h 344"/>
                  <a:gd name="T104" fmla="*/ 1 w 91"/>
                  <a:gd name="T105" fmla="*/ 1 h 344"/>
                  <a:gd name="T106" fmla="*/ 1 w 91"/>
                  <a:gd name="T107" fmla="*/ 1 h 344"/>
                  <a:gd name="T108" fmla="*/ 1 w 91"/>
                  <a:gd name="T109" fmla="*/ 1 h 344"/>
                  <a:gd name="T110" fmla="*/ 1 w 91"/>
                  <a:gd name="T111" fmla="*/ 1 h 344"/>
                  <a:gd name="T112" fmla="*/ 1 w 91"/>
                  <a:gd name="T113" fmla="*/ 1 h 3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
                  <a:gd name="T172" fmla="*/ 0 h 344"/>
                  <a:gd name="T173" fmla="*/ 91 w 91"/>
                  <a:gd name="T174" fmla="*/ 344 h 3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 h="344">
                    <a:moveTo>
                      <a:pt x="68" y="40"/>
                    </a:moveTo>
                    <a:lnTo>
                      <a:pt x="73" y="33"/>
                    </a:lnTo>
                    <a:lnTo>
                      <a:pt x="77" y="24"/>
                    </a:lnTo>
                    <a:lnTo>
                      <a:pt x="81" y="14"/>
                    </a:lnTo>
                    <a:lnTo>
                      <a:pt x="87" y="0"/>
                    </a:lnTo>
                    <a:lnTo>
                      <a:pt x="88" y="17"/>
                    </a:lnTo>
                    <a:lnTo>
                      <a:pt x="90" y="40"/>
                    </a:lnTo>
                    <a:lnTo>
                      <a:pt x="91" y="61"/>
                    </a:lnTo>
                    <a:lnTo>
                      <a:pt x="90" y="73"/>
                    </a:lnTo>
                    <a:lnTo>
                      <a:pt x="84" y="80"/>
                    </a:lnTo>
                    <a:lnTo>
                      <a:pt x="78" y="89"/>
                    </a:lnTo>
                    <a:lnTo>
                      <a:pt x="74" y="99"/>
                    </a:lnTo>
                    <a:lnTo>
                      <a:pt x="73" y="113"/>
                    </a:lnTo>
                    <a:lnTo>
                      <a:pt x="73" y="127"/>
                    </a:lnTo>
                    <a:lnTo>
                      <a:pt x="74" y="141"/>
                    </a:lnTo>
                    <a:lnTo>
                      <a:pt x="75" y="154"/>
                    </a:lnTo>
                    <a:lnTo>
                      <a:pt x="77" y="166"/>
                    </a:lnTo>
                    <a:lnTo>
                      <a:pt x="78" y="176"/>
                    </a:lnTo>
                    <a:lnTo>
                      <a:pt x="80" y="189"/>
                    </a:lnTo>
                    <a:lnTo>
                      <a:pt x="78" y="203"/>
                    </a:lnTo>
                    <a:lnTo>
                      <a:pt x="75" y="213"/>
                    </a:lnTo>
                    <a:lnTo>
                      <a:pt x="70" y="230"/>
                    </a:lnTo>
                    <a:lnTo>
                      <a:pt x="64" y="258"/>
                    </a:lnTo>
                    <a:lnTo>
                      <a:pt x="58" y="286"/>
                    </a:lnTo>
                    <a:lnTo>
                      <a:pt x="54" y="306"/>
                    </a:lnTo>
                    <a:lnTo>
                      <a:pt x="50" y="316"/>
                    </a:lnTo>
                    <a:lnTo>
                      <a:pt x="44" y="328"/>
                    </a:lnTo>
                    <a:lnTo>
                      <a:pt x="35" y="337"/>
                    </a:lnTo>
                    <a:lnTo>
                      <a:pt x="28" y="344"/>
                    </a:lnTo>
                    <a:lnTo>
                      <a:pt x="25" y="332"/>
                    </a:lnTo>
                    <a:lnTo>
                      <a:pt x="25" y="321"/>
                    </a:lnTo>
                    <a:lnTo>
                      <a:pt x="28" y="309"/>
                    </a:lnTo>
                    <a:lnTo>
                      <a:pt x="31" y="299"/>
                    </a:lnTo>
                    <a:lnTo>
                      <a:pt x="34" y="285"/>
                    </a:lnTo>
                    <a:lnTo>
                      <a:pt x="35" y="265"/>
                    </a:lnTo>
                    <a:lnTo>
                      <a:pt x="35" y="251"/>
                    </a:lnTo>
                    <a:lnTo>
                      <a:pt x="30" y="244"/>
                    </a:lnTo>
                    <a:lnTo>
                      <a:pt x="21" y="255"/>
                    </a:lnTo>
                    <a:lnTo>
                      <a:pt x="13" y="279"/>
                    </a:lnTo>
                    <a:lnTo>
                      <a:pt x="4" y="309"/>
                    </a:lnTo>
                    <a:lnTo>
                      <a:pt x="0" y="335"/>
                    </a:lnTo>
                    <a:lnTo>
                      <a:pt x="0" y="313"/>
                    </a:lnTo>
                    <a:lnTo>
                      <a:pt x="3" y="286"/>
                    </a:lnTo>
                    <a:lnTo>
                      <a:pt x="7" y="262"/>
                    </a:lnTo>
                    <a:lnTo>
                      <a:pt x="10" y="244"/>
                    </a:lnTo>
                    <a:lnTo>
                      <a:pt x="14" y="230"/>
                    </a:lnTo>
                    <a:lnTo>
                      <a:pt x="21" y="211"/>
                    </a:lnTo>
                    <a:lnTo>
                      <a:pt x="30" y="194"/>
                    </a:lnTo>
                    <a:lnTo>
                      <a:pt x="35" y="183"/>
                    </a:lnTo>
                    <a:lnTo>
                      <a:pt x="43" y="173"/>
                    </a:lnTo>
                    <a:lnTo>
                      <a:pt x="50" y="155"/>
                    </a:lnTo>
                    <a:lnTo>
                      <a:pt x="57" y="134"/>
                    </a:lnTo>
                    <a:lnTo>
                      <a:pt x="60" y="115"/>
                    </a:lnTo>
                    <a:lnTo>
                      <a:pt x="60" y="96"/>
                    </a:lnTo>
                    <a:lnTo>
                      <a:pt x="60" y="77"/>
                    </a:lnTo>
                    <a:lnTo>
                      <a:pt x="63" y="58"/>
                    </a:lnTo>
                    <a:lnTo>
                      <a:pt x="68" y="4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64" name="Freeform 71"/>
              <p:cNvSpPr>
                <a:spLocks/>
              </p:cNvSpPr>
              <p:nvPr/>
            </p:nvSpPr>
            <p:spPr bwMode="auto">
              <a:xfrm>
                <a:off x="5997" y="4902"/>
                <a:ext cx="51" cy="24"/>
              </a:xfrm>
              <a:custGeom>
                <a:avLst/>
                <a:gdLst>
                  <a:gd name="T0" fmla="*/ 1 w 101"/>
                  <a:gd name="T1" fmla="*/ 0 h 49"/>
                  <a:gd name="T2" fmla="*/ 1 w 101"/>
                  <a:gd name="T3" fmla="*/ 0 h 49"/>
                  <a:gd name="T4" fmla="*/ 1 w 101"/>
                  <a:gd name="T5" fmla="*/ 0 h 49"/>
                  <a:gd name="T6" fmla="*/ 1 w 101"/>
                  <a:gd name="T7" fmla="*/ 0 h 49"/>
                  <a:gd name="T8" fmla="*/ 1 w 101"/>
                  <a:gd name="T9" fmla="*/ 0 h 49"/>
                  <a:gd name="T10" fmla="*/ 1 w 101"/>
                  <a:gd name="T11" fmla="*/ 0 h 49"/>
                  <a:gd name="T12" fmla="*/ 1 w 101"/>
                  <a:gd name="T13" fmla="*/ 0 h 49"/>
                  <a:gd name="T14" fmla="*/ 1 w 101"/>
                  <a:gd name="T15" fmla="*/ 0 h 49"/>
                  <a:gd name="T16" fmla="*/ 1 w 101"/>
                  <a:gd name="T17" fmla="*/ 0 h 49"/>
                  <a:gd name="T18" fmla="*/ 1 w 101"/>
                  <a:gd name="T19" fmla="*/ 0 h 49"/>
                  <a:gd name="T20" fmla="*/ 1 w 101"/>
                  <a:gd name="T21" fmla="*/ 0 h 49"/>
                  <a:gd name="T22" fmla="*/ 1 w 101"/>
                  <a:gd name="T23" fmla="*/ 0 h 49"/>
                  <a:gd name="T24" fmla="*/ 1 w 101"/>
                  <a:gd name="T25" fmla="*/ 0 h 49"/>
                  <a:gd name="T26" fmla="*/ 1 w 101"/>
                  <a:gd name="T27" fmla="*/ 0 h 49"/>
                  <a:gd name="T28" fmla="*/ 1 w 101"/>
                  <a:gd name="T29" fmla="*/ 0 h 49"/>
                  <a:gd name="T30" fmla="*/ 1 w 101"/>
                  <a:gd name="T31" fmla="*/ 0 h 49"/>
                  <a:gd name="T32" fmla="*/ 1 w 101"/>
                  <a:gd name="T33" fmla="*/ 0 h 49"/>
                  <a:gd name="T34" fmla="*/ 1 w 101"/>
                  <a:gd name="T35" fmla="*/ 0 h 49"/>
                  <a:gd name="T36" fmla="*/ 1 w 101"/>
                  <a:gd name="T37" fmla="*/ 0 h 49"/>
                  <a:gd name="T38" fmla="*/ 1 w 101"/>
                  <a:gd name="T39" fmla="*/ 0 h 49"/>
                  <a:gd name="T40" fmla="*/ 1 w 101"/>
                  <a:gd name="T41" fmla="*/ 0 h 49"/>
                  <a:gd name="T42" fmla="*/ 1 w 101"/>
                  <a:gd name="T43" fmla="*/ 0 h 49"/>
                  <a:gd name="T44" fmla="*/ 1 w 101"/>
                  <a:gd name="T45" fmla="*/ 0 h 49"/>
                  <a:gd name="T46" fmla="*/ 1 w 101"/>
                  <a:gd name="T47" fmla="*/ 0 h 49"/>
                  <a:gd name="T48" fmla="*/ 1 w 101"/>
                  <a:gd name="T49" fmla="*/ 0 h 49"/>
                  <a:gd name="T50" fmla="*/ 1 w 101"/>
                  <a:gd name="T51" fmla="*/ 0 h 49"/>
                  <a:gd name="T52" fmla="*/ 1 w 101"/>
                  <a:gd name="T53" fmla="*/ 0 h 49"/>
                  <a:gd name="T54" fmla="*/ 1 w 101"/>
                  <a:gd name="T55" fmla="*/ 0 h 49"/>
                  <a:gd name="T56" fmla="*/ 1 w 101"/>
                  <a:gd name="T57" fmla="*/ 0 h 49"/>
                  <a:gd name="T58" fmla="*/ 1 w 101"/>
                  <a:gd name="T59" fmla="*/ 0 h 49"/>
                  <a:gd name="T60" fmla="*/ 1 w 101"/>
                  <a:gd name="T61" fmla="*/ 0 h 49"/>
                  <a:gd name="T62" fmla="*/ 1 w 101"/>
                  <a:gd name="T63" fmla="*/ 0 h 49"/>
                  <a:gd name="T64" fmla="*/ 1 w 101"/>
                  <a:gd name="T65" fmla="*/ 0 h 49"/>
                  <a:gd name="T66" fmla="*/ 1 w 101"/>
                  <a:gd name="T67" fmla="*/ 0 h 49"/>
                  <a:gd name="T68" fmla="*/ 1 w 101"/>
                  <a:gd name="T69" fmla="*/ 0 h 49"/>
                  <a:gd name="T70" fmla="*/ 0 w 101"/>
                  <a:gd name="T71" fmla="*/ 0 h 49"/>
                  <a:gd name="T72" fmla="*/ 1 w 101"/>
                  <a:gd name="T73" fmla="*/ 0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
                  <a:gd name="T112" fmla="*/ 0 h 49"/>
                  <a:gd name="T113" fmla="*/ 101 w 101"/>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 h="49">
                    <a:moveTo>
                      <a:pt x="1" y="4"/>
                    </a:moveTo>
                    <a:lnTo>
                      <a:pt x="7" y="2"/>
                    </a:lnTo>
                    <a:lnTo>
                      <a:pt x="13" y="0"/>
                    </a:lnTo>
                    <a:lnTo>
                      <a:pt x="20" y="0"/>
                    </a:lnTo>
                    <a:lnTo>
                      <a:pt x="27" y="0"/>
                    </a:lnTo>
                    <a:lnTo>
                      <a:pt x="34" y="0"/>
                    </a:lnTo>
                    <a:lnTo>
                      <a:pt x="41" y="0"/>
                    </a:lnTo>
                    <a:lnTo>
                      <a:pt x="46" y="0"/>
                    </a:lnTo>
                    <a:lnTo>
                      <a:pt x="50" y="0"/>
                    </a:lnTo>
                    <a:lnTo>
                      <a:pt x="54" y="0"/>
                    </a:lnTo>
                    <a:lnTo>
                      <a:pt x="60" y="2"/>
                    </a:lnTo>
                    <a:lnTo>
                      <a:pt x="66" y="4"/>
                    </a:lnTo>
                    <a:lnTo>
                      <a:pt x="70" y="7"/>
                    </a:lnTo>
                    <a:lnTo>
                      <a:pt x="74" y="11"/>
                    </a:lnTo>
                    <a:lnTo>
                      <a:pt x="80" y="14"/>
                    </a:lnTo>
                    <a:lnTo>
                      <a:pt x="85" y="19"/>
                    </a:lnTo>
                    <a:lnTo>
                      <a:pt x="91" y="23"/>
                    </a:lnTo>
                    <a:lnTo>
                      <a:pt x="95" y="26"/>
                    </a:lnTo>
                    <a:lnTo>
                      <a:pt x="101" y="33"/>
                    </a:lnTo>
                    <a:lnTo>
                      <a:pt x="101" y="40"/>
                    </a:lnTo>
                    <a:lnTo>
                      <a:pt x="97" y="49"/>
                    </a:lnTo>
                    <a:lnTo>
                      <a:pt x="88" y="46"/>
                    </a:lnTo>
                    <a:lnTo>
                      <a:pt x="77" y="42"/>
                    </a:lnTo>
                    <a:lnTo>
                      <a:pt x="66" y="44"/>
                    </a:lnTo>
                    <a:lnTo>
                      <a:pt x="58" y="47"/>
                    </a:lnTo>
                    <a:lnTo>
                      <a:pt x="56" y="35"/>
                    </a:lnTo>
                    <a:lnTo>
                      <a:pt x="51" y="28"/>
                    </a:lnTo>
                    <a:lnTo>
                      <a:pt x="46" y="25"/>
                    </a:lnTo>
                    <a:lnTo>
                      <a:pt x="41" y="23"/>
                    </a:lnTo>
                    <a:lnTo>
                      <a:pt x="33" y="25"/>
                    </a:lnTo>
                    <a:lnTo>
                      <a:pt x="21" y="25"/>
                    </a:lnTo>
                    <a:lnTo>
                      <a:pt x="11" y="25"/>
                    </a:lnTo>
                    <a:lnTo>
                      <a:pt x="4" y="23"/>
                    </a:lnTo>
                    <a:lnTo>
                      <a:pt x="3" y="19"/>
                    </a:lnTo>
                    <a:lnTo>
                      <a:pt x="1" y="14"/>
                    </a:lnTo>
                    <a:lnTo>
                      <a:pt x="0" y="9"/>
                    </a:lnTo>
                    <a:lnTo>
                      <a:pt x="1"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65" name="Freeform 72"/>
              <p:cNvSpPr>
                <a:spLocks/>
              </p:cNvSpPr>
              <p:nvPr/>
            </p:nvSpPr>
            <p:spPr bwMode="auto">
              <a:xfrm>
                <a:off x="5918" y="5185"/>
                <a:ext cx="25" cy="36"/>
              </a:xfrm>
              <a:custGeom>
                <a:avLst/>
                <a:gdLst>
                  <a:gd name="T0" fmla="*/ 1 w 50"/>
                  <a:gd name="T1" fmla="*/ 0 h 73"/>
                  <a:gd name="T2" fmla="*/ 1 w 50"/>
                  <a:gd name="T3" fmla="*/ 0 h 73"/>
                  <a:gd name="T4" fmla="*/ 1 w 50"/>
                  <a:gd name="T5" fmla="*/ 0 h 73"/>
                  <a:gd name="T6" fmla="*/ 1 w 50"/>
                  <a:gd name="T7" fmla="*/ 0 h 73"/>
                  <a:gd name="T8" fmla="*/ 1 w 50"/>
                  <a:gd name="T9" fmla="*/ 0 h 73"/>
                  <a:gd name="T10" fmla="*/ 1 w 50"/>
                  <a:gd name="T11" fmla="*/ 0 h 73"/>
                  <a:gd name="T12" fmla="*/ 1 w 50"/>
                  <a:gd name="T13" fmla="*/ 0 h 73"/>
                  <a:gd name="T14" fmla="*/ 0 w 50"/>
                  <a:gd name="T15" fmla="*/ 0 h 73"/>
                  <a:gd name="T16" fmla="*/ 0 w 50"/>
                  <a:gd name="T17" fmla="*/ 0 h 73"/>
                  <a:gd name="T18" fmla="*/ 1 w 50"/>
                  <a:gd name="T19" fmla="*/ 0 h 73"/>
                  <a:gd name="T20" fmla="*/ 1 w 50"/>
                  <a:gd name="T21" fmla="*/ 0 h 73"/>
                  <a:gd name="T22" fmla="*/ 1 w 50"/>
                  <a:gd name="T23" fmla="*/ 0 h 73"/>
                  <a:gd name="T24" fmla="*/ 1 w 50"/>
                  <a:gd name="T25" fmla="*/ 0 h 73"/>
                  <a:gd name="T26" fmla="*/ 1 w 50"/>
                  <a:gd name="T27" fmla="*/ 0 h 73"/>
                  <a:gd name="T28" fmla="*/ 1 w 50"/>
                  <a:gd name="T29" fmla="*/ 0 h 73"/>
                  <a:gd name="T30" fmla="*/ 1 w 50"/>
                  <a:gd name="T31" fmla="*/ 0 h 73"/>
                  <a:gd name="T32" fmla="*/ 1 w 50"/>
                  <a:gd name="T33" fmla="*/ 0 h 73"/>
                  <a:gd name="T34" fmla="*/ 1 w 50"/>
                  <a:gd name="T35" fmla="*/ 0 h 73"/>
                  <a:gd name="T36" fmla="*/ 1 w 50"/>
                  <a:gd name="T37" fmla="*/ 0 h 73"/>
                  <a:gd name="T38" fmla="*/ 1 w 50"/>
                  <a:gd name="T39" fmla="*/ 0 h 73"/>
                  <a:gd name="T40" fmla="*/ 1 w 50"/>
                  <a:gd name="T41" fmla="*/ 0 h 73"/>
                  <a:gd name="T42" fmla="*/ 1 w 50"/>
                  <a:gd name="T43" fmla="*/ 0 h 73"/>
                  <a:gd name="T44" fmla="*/ 1 w 50"/>
                  <a:gd name="T45" fmla="*/ 0 h 73"/>
                  <a:gd name="T46" fmla="*/ 1 w 50"/>
                  <a:gd name="T47" fmla="*/ 0 h 73"/>
                  <a:gd name="T48" fmla="*/ 1 w 50"/>
                  <a:gd name="T49" fmla="*/ 0 h 73"/>
                  <a:gd name="T50" fmla="*/ 1 w 50"/>
                  <a:gd name="T51" fmla="*/ 0 h 73"/>
                  <a:gd name="T52" fmla="*/ 1 w 50"/>
                  <a:gd name="T53" fmla="*/ 0 h 73"/>
                  <a:gd name="T54" fmla="*/ 1 w 50"/>
                  <a:gd name="T55" fmla="*/ 0 h 73"/>
                  <a:gd name="T56" fmla="*/ 1 w 50"/>
                  <a:gd name="T57" fmla="*/ 0 h 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73"/>
                  <a:gd name="T89" fmla="*/ 50 w 50"/>
                  <a:gd name="T90" fmla="*/ 73 h 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73">
                    <a:moveTo>
                      <a:pt x="7" y="14"/>
                    </a:moveTo>
                    <a:lnTo>
                      <a:pt x="8" y="18"/>
                    </a:lnTo>
                    <a:lnTo>
                      <a:pt x="10" y="21"/>
                    </a:lnTo>
                    <a:lnTo>
                      <a:pt x="11" y="25"/>
                    </a:lnTo>
                    <a:lnTo>
                      <a:pt x="13" y="28"/>
                    </a:lnTo>
                    <a:lnTo>
                      <a:pt x="8" y="35"/>
                    </a:lnTo>
                    <a:lnTo>
                      <a:pt x="3" y="45"/>
                    </a:lnTo>
                    <a:lnTo>
                      <a:pt x="0" y="54"/>
                    </a:lnTo>
                    <a:lnTo>
                      <a:pt x="0" y="63"/>
                    </a:lnTo>
                    <a:lnTo>
                      <a:pt x="7" y="70"/>
                    </a:lnTo>
                    <a:lnTo>
                      <a:pt x="17" y="73"/>
                    </a:lnTo>
                    <a:lnTo>
                      <a:pt x="30" y="73"/>
                    </a:lnTo>
                    <a:lnTo>
                      <a:pt x="40" y="68"/>
                    </a:lnTo>
                    <a:lnTo>
                      <a:pt x="45" y="58"/>
                    </a:lnTo>
                    <a:lnTo>
                      <a:pt x="50" y="44"/>
                    </a:lnTo>
                    <a:lnTo>
                      <a:pt x="50" y="32"/>
                    </a:lnTo>
                    <a:lnTo>
                      <a:pt x="48" y="23"/>
                    </a:lnTo>
                    <a:lnTo>
                      <a:pt x="45" y="23"/>
                    </a:lnTo>
                    <a:lnTo>
                      <a:pt x="44" y="23"/>
                    </a:lnTo>
                    <a:lnTo>
                      <a:pt x="41" y="23"/>
                    </a:lnTo>
                    <a:lnTo>
                      <a:pt x="38" y="25"/>
                    </a:lnTo>
                    <a:lnTo>
                      <a:pt x="34" y="16"/>
                    </a:lnTo>
                    <a:lnTo>
                      <a:pt x="30" y="9"/>
                    </a:lnTo>
                    <a:lnTo>
                      <a:pt x="24" y="4"/>
                    </a:lnTo>
                    <a:lnTo>
                      <a:pt x="20" y="0"/>
                    </a:lnTo>
                    <a:lnTo>
                      <a:pt x="15" y="2"/>
                    </a:lnTo>
                    <a:lnTo>
                      <a:pt x="13" y="4"/>
                    </a:lnTo>
                    <a:lnTo>
                      <a:pt x="8" y="9"/>
                    </a:lnTo>
                    <a:lnTo>
                      <a:pt x="7" y="1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66" name="Freeform 73"/>
              <p:cNvSpPr>
                <a:spLocks/>
              </p:cNvSpPr>
              <p:nvPr/>
            </p:nvSpPr>
            <p:spPr bwMode="auto">
              <a:xfrm>
                <a:off x="5988" y="4939"/>
                <a:ext cx="101" cy="214"/>
              </a:xfrm>
              <a:custGeom>
                <a:avLst/>
                <a:gdLst>
                  <a:gd name="T0" fmla="*/ 1 w 201"/>
                  <a:gd name="T1" fmla="*/ 1 h 428"/>
                  <a:gd name="T2" fmla="*/ 1 w 201"/>
                  <a:gd name="T3" fmla="*/ 1 h 428"/>
                  <a:gd name="T4" fmla="*/ 1 w 201"/>
                  <a:gd name="T5" fmla="*/ 1 h 428"/>
                  <a:gd name="T6" fmla="*/ 1 w 201"/>
                  <a:gd name="T7" fmla="*/ 1 h 428"/>
                  <a:gd name="T8" fmla="*/ 1 w 201"/>
                  <a:gd name="T9" fmla="*/ 1 h 428"/>
                  <a:gd name="T10" fmla="*/ 1 w 201"/>
                  <a:gd name="T11" fmla="*/ 1 h 428"/>
                  <a:gd name="T12" fmla="*/ 1 w 201"/>
                  <a:gd name="T13" fmla="*/ 1 h 428"/>
                  <a:gd name="T14" fmla="*/ 1 w 201"/>
                  <a:gd name="T15" fmla="*/ 1 h 428"/>
                  <a:gd name="T16" fmla="*/ 1 w 201"/>
                  <a:gd name="T17" fmla="*/ 1 h 428"/>
                  <a:gd name="T18" fmla="*/ 1 w 201"/>
                  <a:gd name="T19" fmla="*/ 1 h 428"/>
                  <a:gd name="T20" fmla="*/ 1 w 201"/>
                  <a:gd name="T21" fmla="*/ 1 h 428"/>
                  <a:gd name="T22" fmla="*/ 1 w 201"/>
                  <a:gd name="T23" fmla="*/ 1 h 428"/>
                  <a:gd name="T24" fmla="*/ 1 w 201"/>
                  <a:gd name="T25" fmla="*/ 1 h 428"/>
                  <a:gd name="T26" fmla="*/ 1 w 201"/>
                  <a:gd name="T27" fmla="*/ 1 h 428"/>
                  <a:gd name="T28" fmla="*/ 1 w 201"/>
                  <a:gd name="T29" fmla="*/ 1 h 428"/>
                  <a:gd name="T30" fmla="*/ 1 w 201"/>
                  <a:gd name="T31" fmla="*/ 1 h 428"/>
                  <a:gd name="T32" fmla="*/ 1 w 201"/>
                  <a:gd name="T33" fmla="*/ 1 h 428"/>
                  <a:gd name="T34" fmla="*/ 1 w 201"/>
                  <a:gd name="T35" fmla="*/ 1 h 428"/>
                  <a:gd name="T36" fmla="*/ 1 w 201"/>
                  <a:gd name="T37" fmla="*/ 1 h 428"/>
                  <a:gd name="T38" fmla="*/ 1 w 201"/>
                  <a:gd name="T39" fmla="*/ 1 h 428"/>
                  <a:gd name="T40" fmla="*/ 1 w 201"/>
                  <a:gd name="T41" fmla="*/ 1 h 428"/>
                  <a:gd name="T42" fmla="*/ 1 w 201"/>
                  <a:gd name="T43" fmla="*/ 1 h 428"/>
                  <a:gd name="T44" fmla="*/ 1 w 201"/>
                  <a:gd name="T45" fmla="*/ 1 h 428"/>
                  <a:gd name="T46" fmla="*/ 1 w 201"/>
                  <a:gd name="T47" fmla="*/ 1 h 428"/>
                  <a:gd name="T48" fmla="*/ 1 w 201"/>
                  <a:gd name="T49" fmla="*/ 1 h 428"/>
                  <a:gd name="T50" fmla="*/ 1 w 201"/>
                  <a:gd name="T51" fmla="*/ 1 h 428"/>
                  <a:gd name="T52" fmla="*/ 1 w 201"/>
                  <a:gd name="T53" fmla="*/ 1 h 428"/>
                  <a:gd name="T54" fmla="*/ 1 w 201"/>
                  <a:gd name="T55" fmla="*/ 1 h 428"/>
                  <a:gd name="T56" fmla="*/ 1 w 201"/>
                  <a:gd name="T57" fmla="*/ 1 h 428"/>
                  <a:gd name="T58" fmla="*/ 1 w 201"/>
                  <a:gd name="T59" fmla="*/ 1 h 428"/>
                  <a:gd name="T60" fmla="*/ 1 w 201"/>
                  <a:gd name="T61" fmla="*/ 1 h 428"/>
                  <a:gd name="T62" fmla="*/ 1 w 201"/>
                  <a:gd name="T63" fmla="*/ 1 h 428"/>
                  <a:gd name="T64" fmla="*/ 1 w 201"/>
                  <a:gd name="T65" fmla="*/ 1 h 428"/>
                  <a:gd name="T66" fmla="*/ 1 w 201"/>
                  <a:gd name="T67" fmla="*/ 1 h 428"/>
                  <a:gd name="T68" fmla="*/ 1 w 201"/>
                  <a:gd name="T69" fmla="*/ 1 h 428"/>
                  <a:gd name="T70" fmla="*/ 1 w 201"/>
                  <a:gd name="T71" fmla="*/ 1 h 428"/>
                  <a:gd name="T72" fmla="*/ 1 w 201"/>
                  <a:gd name="T73" fmla="*/ 1 h 428"/>
                  <a:gd name="T74" fmla="*/ 1 w 201"/>
                  <a:gd name="T75" fmla="*/ 1 h 428"/>
                  <a:gd name="T76" fmla="*/ 1 w 201"/>
                  <a:gd name="T77" fmla="*/ 1 h 428"/>
                  <a:gd name="T78" fmla="*/ 1 w 201"/>
                  <a:gd name="T79" fmla="*/ 1 h 428"/>
                  <a:gd name="T80" fmla="*/ 1 w 201"/>
                  <a:gd name="T81" fmla="*/ 1 h 428"/>
                  <a:gd name="T82" fmla="*/ 1 w 201"/>
                  <a:gd name="T83" fmla="*/ 1 h 428"/>
                  <a:gd name="T84" fmla="*/ 1 w 201"/>
                  <a:gd name="T85" fmla="*/ 1 h 428"/>
                  <a:gd name="T86" fmla="*/ 1 w 201"/>
                  <a:gd name="T87" fmla="*/ 1 h 428"/>
                  <a:gd name="T88" fmla="*/ 1 w 201"/>
                  <a:gd name="T89" fmla="*/ 1 h 428"/>
                  <a:gd name="T90" fmla="*/ 1 w 201"/>
                  <a:gd name="T91" fmla="*/ 1 h 428"/>
                  <a:gd name="T92" fmla="*/ 1 w 201"/>
                  <a:gd name="T93" fmla="*/ 1 h 428"/>
                  <a:gd name="T94" fmla="*/ 1 w 201"/>
                  <a:gd name="T95" fmla="*/ 1 h 428"/>
                  <a:gd name="T96" fmla="*/ 1 w 201"/>
                  <a:gd name="T97" fmla="*/ 0 h 428"/>
                  <a:gd name="T98" fmla="*/ 1 w 201"/>
                  <a:gd name="T99" fmla="*/ 1 h 428"/>
                  <a:gd name="T100" fmla="*/ 1 w 201"/>
                  <a:gd name="T101" fmla="*/ 1 h 428"/>
                  <a:gd name="T102" fmla="*/ 1 w 201"/>
                  <a:gd name="T103" fmla="*/ 1 h 428"/>
                  <a:gd name="T104" fmla="*/ 1 w 201"/>
                  <a:gd name="T105" fmla="*/ 1 h 428"/>
                  <a:gd name="T106" fmla="*/ 1 w 201"/>
                  <a:gd name="T107" fmla="*/ 1 h 428"/>
                  <a:gd name="T108" fmla="*/ 1 w 201"/>
                  <a:gd name="T109" fmla="*/ 1 h 428"/>
                  <a:gd name="T110" fmla="*/ 1 w 201"/>
                  <a:gd name="T111" fmla="*/ 1 h 428"/>
                  <a:gd name="T112" fmla="*/ 1 w 201"/>
                  <a:gd name="T113" fmla="*/ 1 h 4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1"/>
                  <a:gd name="T172" fmla="*/ 0 h 428"/>
                  <a:gd name="T173" fmla="*/ 201 w 201"/>
                  <a:gd name="T174" fmla="*/ 428 h 4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1" h="428">
                    <a:moveTo>
                      <a:pt x="201" y="60"/>
                    </a:moveTo>
                    <a:lnTo>
                      <a:pt x="190" y="67"/>
                    </a:lnTo>
                    <a:lnTo>
                      <a:pt x="178" y="70"/>
                    </a:lnTo>
                    <a:lnTo>
                      <a:pt x="167" y="72"/>
                    </a:lnTo>
                    <a:lnTo>
                      <a:pt x="157" y="72"/>
                    </a:lnTo>
                    <a:lnTo>
                      <a:pt x="148" y="72"/>
                    </a:lnTo>
                    <a:lnTo>
                      <a:pt x="140" y="68"/>
                    </a:lnTo>
                    <a:lnTo>
                      <a:pt x="135" y="67"/>
                    </a:lnTo>
                    <a:lnTo>
                      <a:pt x="132" y="63"/>
                    </a:lnTo>
                    <a:lnTo>
                      <a:pt x="131" y="60"/>
                    </a:lnTo>
                    <a:lnTo>
                      <a:pt x="128" y="60"/>
                    </a:lnTo>
                    <a:lnTo>
                      <a:pt x="124" y="63"/>
                    </a:lnTo>
                    <a:lnTo>
                      <a:pt x="121" y="68"/>
                    </a:lnTo>
                    <a:lnTo>
                      <a:pt x="117" y="77"/>
                    </a:lnTo>
                    <a:lnTo>
                      <a:pt x="111" y="91"/>
                    </a:lnTo>
                    <a:lnTo>
                      <a:pt x="107" y="103"/>
                    </a:lnTo>
                    <a:lnTo>
                      <a:pt x="105" y="114"/>
                    </a:lnTo>
                    <a:lnTo>
                      <a:pt x="104" y="119"/>
                    </a:lnTo>
                    <a:lnTo>
                      <a:pt x="104" y="121"/>
                    </a:lnTo>
                    <a:lnTo>
                      <a:pt x="104" y="123"/>
                    </a:lnTo>
                    <a:lnTo>
                      <a:pt x="107" y="126"/>
                    </a:lnTo>
                    <a:lnTo>
                      <a:pt x="107" y="130"/>
                    </a:lnTo>
                    <a:lnTo>
                      <a:pt x="105" y="131"/>
                    </a:lnTo>
                    <a:lnTo>
                      <a:pt x="105" y="136"/>
                    </a:lnTo>
                    <a:lnTo>
                      <a:pt x="104" y="142"/>
                    </a:lnTo>
                    <a:lnTo>
                      <a:pt x="104" y="147"/>
                    </a:lnTo>
                    <a:lnTo>
                      <a:pt x="104" y="152"/>
                    </a:lnTo>
                    <a:lnTo>
                      <a:pt x="105" y="157"/>
                    </a:lnTo>
                    <a:lnTo>
                      <a:pt x="107" y="163"/>
                    </a:lnTo>
                    <a:lnTo>
                      <a:pt x="101" y="171"/>
                    </a:lnTo>
                    <a:lnTo>
                      <a:pt x="94" y="182"/>
                    </a:lnTo>
                    <a:lnTo>
                      <a:pt x="87" y="196"/>
                    </a:lnTo>
                    <a:lnTo>
                      <a:pt x="78" y="210"/>
                    </a:lnTo>
                    <a:lnTo>
                      <a:pt x="70" y="226"/>
                    </a:lnTo>
                    <a:lnTo>
                      <a:pt x="64" y="238"/>
                    </a:lnTo>
                    <a:lnTo>
                      <a:pt x="61" y="247"/>
                    </a:lnTo>
                    <a:lnTo>
                      <a:pt x="60" y="254"/>
                    </a:lnTo>
                    <a:lnTo>
                      <a:pt x="65" y="269"/>
                    </a:lnTo>
                    <a:lnTo>
                      <a:pt x="74" y="297"/>
                    </a:lnTo>
                    <a:lnTo>
                      <a:pt x="78" y="334"/>
                    </a:lnTo>
                    <a:lnTo>
                      <a:pt x="73" y="372"/>
                    </a:lnTo>
                    <a:lnTo>
                      <a:pt x="74" y="378"/>
                    </a:lnTo>
                    <a:lnTo>
                      <a:pt x="65" y="385"/>
                    </a:lnTo>
                    <a:lnTo>
                      <a:pt x="55" y="393"/>
                    </a:lnTo>
                    <a:lnTo>
                      <a:pt x="47" y="400"/>
                    </a:lnTo>
                    <a:lnTo>
                      <a:pt x="41" y="409"/>
                    </a:lnTo>
                    <a:lnTo>
                      <a:pt x="45" y="409"/>
                    </a:lnTo>
                    <a:lnTo>
                      <a:pt x="53" y="409"/>
                    </a:lnTo>
                    <a:lnTo>
                      <a:pt x="58" y="412"/>
                    </a:lnTo>
                    <a:lnTo>
                      <a:pt x="63" y="414"/>
                    </a:lnTo>
                    <a:lnTo>
                      <a:pt x="57" y="412"/>
                    </a:lnTo>
                    <a:lnTo>
                      <a:pt x="53" y="412"/>
                    </a:lnTo>
                    <a:lnTo>
                      <a:pt x="47" y="414"/>
                    </a:lnTo>
                    <a:lnTo>
                      <a:pt x="41" y="416"/>
                    </a:lnTo>
                    <a:lnTo>
                      <a:pt x="37" y="418"/>
                    </a:lnTo>
                    <a:lnTo>
                      <a:pt x="34" y="421"/>
                    </a:lnTo>
                    <a:lnTo>
                      <a:pt x="31" y="425"/>
                    </a:lnTo>
                    <a:lnTo>
                      <a:pt x="30" y="428"/>
                    </a:lnTo>
                    <a:lnTo>
                      <a:pt x="25" y="388"/>
                    </a:lnTo>
                    <a:lnTo>
                      <a:pt x="30" y="362"/>
                    </a:lnTo>
                    <a:lnTo>
                      <a:pt x="38" y="344"/>
                    </a:lnTo>
                    <a:lnTo>
                      <a:pt x="48" y="334"/>
                    </a:lnTo>
                    <a:lnTo>
                      <a:pt x="47" y="322"/>
                    </a:lnTo>
                    <a:lnTo>
                      <a:pt x="43" y="311"/>
                    </a:lnTo>
                    <a:lnTo>
                      <a:pt x="37" y="302"/>
                    </a:lnTo>
                    <a:lnTo>
                      <a:pt x="30" y="295"/>
                    </a:lnTo>
                    <a:lnTo>
                      <a:pt x="23" y="288"/>
                    </a:lnTo>
                    <a:lnTo>
                      <a:pt x="15" y="285"/>
                    </a:lnTo>
                    <a:lnTo>
                      <a:pt x="8" y="283"/>
                    </a:lnTo>
                    <a:lnTo>
                      <a:pt x="5" y="281"/>
                    </a:lnTo>
                    <a:lnTo>
                      <a:pt x="3" y="281"/>
                    </a:lnTo>
                    <a:lnTo>
                      <a:pt x="1" y="276"/>
                    </a:lnTo>
                    <a:lnTo>
                      <a:pt x="0" y="271"/>
                    </a:lnTo>
                    <a:lnTo>
                      <a:pt x="1" y="266"/>
                    </a:lnTo>
                    <a:lnTo>
                      <a:pt x="5" y="261"/>
                    </a:lnTo>
                    <a:lnTo>
                      <a:pt x="14" y="252"/>
                    </a:lnTo>
                    <a:lnTo>
                      <a:pt x="27" y="243"/>
                    </a:lnTo>
                    <a:lnTo>
                      <a:pt x="41" y="233"/>
                    </a:lnTo>
                    <a:lnTo>
                      <a:pt x="50" y="217"/>
                    </a:lnTo>
                    <a:lnTo>
                      <a:pt x="53" y="198"/>
                    </a:lnTo>
                    <a:lnTo>
                      <a:pt x="51" y="178"/>
                    </a:lnTo>
                    <a:lnTo>
                      <a:pt x="47" y="164"/>
                    </a:lnTo>
                    <a:lnTo>
                      <a:pt x="44" y="154"/>
                    </a:lnTo>
                    <a:lnTo>
                      <a:pt x="43" y="142"/>
                    </a:lnTo>
                    <a:lnTo>
                      <a:pt x="43" y="128"/>
                    </a:lnTo>
                    <a:lnTo>
                      <a:pt x="44" y="117"/>
                    </a:lnTo>
                    <a:lnTo>
                      <a:pt x="60" y="112"/>
                    </a:lnTo>
                    <a:lnTo>
                      <a:pt x="71" y="103"/>
                    </a:lnTo>
                    <a:lnTo>
                      <a:pt x="81" y="91"/>
                    </a:lnTo>
                    <a:lnTo>
                      <a:pt x="88" y="75"/>
                    </a:lnTo>
                    <a:lnTo>
                      <a:pt x="94" y="60"/>
                    </a:lnTo>
                    <a:lnTo>
                      <a:pt x="97" y="46"/>
                    </a:lnTo>
                    <a:lnTo>
                      <a:pt x="100" y="33"/>
                    </a:lnTo>
                    <a:lnTo>
                      <a:pt x="101" y="26"/>
                    </a:lnTo>
                    <a:lnTo>
                      <a:pt x="102" y="19"/>
                    </a:lnTo>
                    <a:lnTo>
                      <a:pt x="104" y="11"/>
                    </a:lnTo>
                    <a:lnTo>
                      <a:pt x="108" y="4"/>
                    </a:lnTo>
                    <a:lnTo>
                      <a:pt x="114" y="0"/>
                    </a:lnTo>
                    <a:lnTo>
                      <a:pt x="122" y="0"/>
                    </a:lnTo>
                    <a:lnTo>
                      <a:pt x="127" y="2"/>
                    </a:lnTo>
                    <a:lnTo>
                      <a:pt x="131" y="7"/>
                    </a:lnTo>
                    <a:lnTo>
                      <a:pt x="134" y="16"/>
                    </a:lnTo>
                    <a:lnTo>
                      <a:pt x="138" y="25"/>
                    </a:lnTo>
                    <a:lnTo>
                      <a:pt x="144" y="33"/>
                    </a:lnTo>
                    <a:lnTo>
                      <a:pt x="151" y="42"/>
                    </a:lnTo>
                    <a:lnTo>
                      <a:pt x="155" y="49"/>
                    </a:lnTo>
                    <a:lnTo>
                      <a:pt x="162" y="51"/>
                    </a:lnTo>
                    <a:lnTo>
                      <a:pt x="172" y="42"/>
                    </a:lnTo>
                    <a:lnTo>
                      <a:pt x="184" y="28"/>
                    </a:lnTo>
                    <a:lnTo>
                      <a:pt x="194" y="14"/>
                    </a:lnTo>
                    <a:lnTo>
                      <a:pt x="197" y="28"/>
                    </a:lnTo>
                    <a:lnTo>
                      <a:pt x="198" y="40"/>
                    </a:lnTo>
                    <a:lnTo>
                      <a:pt x="200" y="51"/>
                    </a:lnTo>
                    <a:lnTo>
                      <a:pt x="201" y="6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67" name="Freeform 74"/>
              <p:cNvSpPr>
                <a:spLocks/>
              </p:cNvSpPr>
              <p:nvPr/>
            </p:nvSpPr>
            <p:spPr bwMode="auto">
              <a:xfrm>
                <a:off x="6009" y="4969"/>
                <a:ext cx="80" cy="182"/>
              </a:xfrm>
              <a:custGeom>
                <a:avLst/>
                <a:gdLst>
                  <a:gd name="T0" fmla="*/ 1 w 160"/>
                  <a:gd name="T1" fmla="*/ 0 h 365"/>
                  <a:gd name="T2" fmla="*/ 1 w 160"/>
                  <a:gd name="T3" fmla="*/ 0 h 365"/>
                  <a:gd name="T4" fmla="*/ 1 w 160"/>
                  <a:gd name="T5" fmla="*/ 0 h 365"/>
                  <a:gd name="T6" fmla="*/ 1 w 160"/>
                  <a:gd name="T7" fmla="*/ 0 h 365"/>
                  <a:gd name="T8" fmla="*/ 1 w 160"/>
                  <a:gd name="T9" fmla="*/ 0 h 365"/>
                  <a:gd name="T10" fmla="*/ 1 w 160"/>
                  <a:gd name="T11" fmla="*/ 0 h 365"/>
                  <a:gd name="T12" fmla="*/ 1 w 160"/>
                  <a:gd name="T13" fmla="*/ 0 h 365"/>
                  <a:gd name="T14" fmla="*/ 1 w 160"/>
                  <a:gd name="T15" fmla="*/ 0 h 365"/>
                  <a:gd name="T16" fmla="*/ 1 w 160"/>
                  <a:gd name="T17" fmla="*/ 0 h 365"/>
                  <a:gd name="T18" fmla="*/ 1 w 160"/>
                  <a:gd name="T19" fmla="*/ 0 h 365"/>
                  <a:gd name="T20" fmla="*/ 1 w 160"/>
                  <a:gd name="T21" fmla="*/ 0 h 365"/>
                  <a:gd name="T22" fmla="*/ 1 w 160"/>
                  <a:gd name="T23" fmla="*/ 0 h 365"/>
                  <a:gd name="T24" fmla="*/ 1 w 160"/>
                  <a:gd name="T25" fmla="*/ 0 h 365"/>
                  <a:gd name="T26" fmla="*/ 1 w 160"/>
                  <a:gd name="T27" fmla="*/ 0 h 365"/>
                  <a:gd name="T28" fmla="*/ 1 w 160"/>
                  <a:gd name="T29" fmla="*/ 0 h 365"/>
                  <a:gd name="T30" fmla="*/ 1 w 160"/>
                  <a:gd name="T31" fmla="*/ 0 h 365"/>
                  <a:gd name="T32" fmla="*/ 1 w 160"/>
                  <a:gd name="T33" fmla="*/ 0 h 365"/>
                  <a:gd name="T34" fmla="*/ 1 w 160"/>
                  <a:gd name="T35" fmla="*/ 0 h 365"/>
                  <a:gd name="T36" fmla="*/ 1 w 160"/>
                  <a:gd name="T37" fmla="*/ 0 h 365"/>
                  <a:gd name="T38" fmla="*/ 1 w 160"/>
                  <a:gd name="T39" fmla="*/ 0 h 365"/>
                  <a:gd name="T40" fmla="*/ 1 w 160"/>
                  <a:gd name="T41" fmla="*/ 0 h 365"/>
                  <a:gd name="T42" fmla="*/ 1 w 160"/>
                  <a:gd name="T43" fmla="*/ 0 h 365"/>
                  <a:gd name="T44" fmla="*/ 0 w 160"/>
                  <a:gd name="T45" fmla="*/ 0 h 365"/>
                  <a:gd name="T46" fmla="*/ 1 w 160"/>
                  <a:gd name="T47" fmla="*/ 0 h 365"/>
                  <a:gd name="T48" fmla="*/ 1 w 160"/>
                  <a:gd name="T49" fmla="*/ 0 h 365"/>
                  <a:gd name="T50" fmla="*/ 1 w 160"/>
                  <a:gd name="T51" fmla="*/ 0 h 365"/>
                  <a:gd name="T52" fmla="*/ 1 w 160"/>
                  <a:gd name="T53" fmla="*/ 0 h 365"/>
                  <a:gd name="T54" fmla="*/ 1 w 160"/>
                  <a:gd name="T55" fmla="*/ 0 h 365"/>
                  <a:gd name="T56" fmla="*/ 1 w 160"/>
                  <a:gd name="T57" fmla="*/ 0 h 365"/>
                  <a:gd name="T58" fmla="*/ 1 w 160"/>
                  <a:gd name="T59" fmla="*/ 0 h 365"/>
                  <a:gd name="T60" fmla="*/ 1 w 160"/>
                  <a:gd name="T61" fmla="*/ 0 h 365"/>
                  <a:gd name="T62" fmla="*/ 1 w 160"/>
                  <a:gd name="T63" fmla="*/ 0 h 365"/>
                  <a:gd name="T64" fmla="*/ 1 w 160"/>
                  <a:gd name="T65" fmla="*/ 0 h 365"/>
                  <a:gd name="T66" fmla="*/ 1 w 160"/>
                  <a:gd name="T67" fmla="*/ 0 h 365"/>
                  <a:gd name="T68" fmla="*/ 1 w 160"/>
                  <a:gd name="T69" fmla="*/ 0 h 365"/>
                  <a:gd name="T70" fmla="*/ 1 w 160"/>
                  <a:gd name="T71" fmla="*/ 0 h 365"/>
                  <a:gd name="T72" fmla="*/ 1 w 160"/>
                  <a:gd name="T73" fmla="*/ 0 h 365"/>
                  <a:gd name="T74" fmla="*/ 1 w 160"/>
                  <a:gd name="T75" fmla="*/ 0 h 365"/>
                  <a:gd name="T76" fmla="*/ 1 w 160"/>
                  <a:gd name="T77" fmla="*/ 0 h 365"/>
                  <a:gd name="T78" fmla="*/ 1 w 160"/>
                  <a:gd name="T79" fmla="*/ 0 h 365"/>
                  <a:gd name="T80" fmla="*/ 1 w 160"/>
                  <a:gd name="T81" fmla="*/ 0 h 365"/>
                  <a:gd name="T82" fmla="*/ 1 w 160"/>
                  <a:gd name="T83" fmla="*/ 0 h 365"/>
                  <a:gd name="T84" fmla="*/ 1 w 160"/>
                  <a:gd name="T85" fmla="*/ 0 h 365"/>
                  <a:gd name="T86" fmla="*/ 1 w 160"/>
                  <a:gd name="T87" fmla="*/ 0 h 365"/>
                  <a:gd name="T88" fmla="*/ 1 w 160"/>
                  <a:gd name="T89" fmla="*/ 0 h 365"/>
                  <a:gd name="T90" fmla="*/ 1 w 160"/>
                  <a:gd name="T91" fmla="*/ 0 h 365"/>
                  <a:gd name="T92" fmla="*/ 1 w 160"/>
                  <a:gd name="T93" fmla="*/ 0 h 365"/>
                  <a:gd name="T94" fmla="*/ 1 w 160"/>
                  <a:gd name="T95" fmla="*/ 0 h 365"/>
                  <a:gd name="T96" fmla="*/ 1 w 160"/>
                  <a:gd name="T97" fmla="*/ 0 h 365"/>
                  <a:gd name="T98" fmla="*/ 1 w 160"/>
                  <a:gd name="T99" fmla="*/ 0 h 365"/>
                  <a:gd name="T100" fmla="*/ 1 w 160"/>
                  <a:gd name="T101" fmla="*/ 0 h 365"/>
                  <a:gd name="T102" fmla="*/ 1 w 160"/>
                  <a:gd name="T103" fmla="*/ 0 h 365"/>
                  <a:gd name="T104" fmla="*/ 1 w 160"/>
                  <a:gd name="T105" fmla="*/ 0 h 365"/>
                  <a:gd name="T106" fmla="*/ 1 w 160"/>
                  <a:gd name="T107" fmla="*/ 0 h 365"/>
                  <a:gd name="T108" fmla="*/ 1 w 160"/>
                  <a:gd name="T109" fmla="*/ 0 h 3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0"/>
                  <a:gd name="T166" fmla="*/ 0 h 365"/>
                  <a:gd name="T167" fmla="*/ 160 w 160"/>
                  <a:gd name="T168" fmla="*/ 365 h 3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0" h="365">
                    <a:moveTo>
                      <a:pt x="160" y="0"/>
                    </a:moveTo>
                    <a:lnTo>
                      <a:pt x="149" y="7"/>
                    </a:lnTo>
                    <a:lnTo>
                      <a:pt x="137" y="10"/>
                    </a:lnTo>
                    <a:lnTo>
                      <a:pt x="126" y="12"/>
                    </a:lnTo>
                    <a:lnTo>
                      <a:pt x="116" y="12"/>
                    </a:lnTo>
                    <a:lnTo>
                      <a:pt x="107" y="12"/>
                    </a:lnTo>
                    <a:lnTo>
                      <a:pt x="99" y="8"/>
                    </a:lnTo>
                    <a:lnTo>
                      <a:pt x="94" y="7"/>
                    </a:lnTo>
                    <a:lnTo>
                      <a:pt x="91" y="3"/>
                    </a:lnTo>
                    <a:lnTo>
                      <a:pt x="90" y="0"/>
                    </a:lnTo>
                    <a:lnTo>
                      <a:pt x="87" y="0"/>
                    </a:lnTo>
                    <a:lnTo>
                      <a:pt x="83" y="3"/>
                    </a:lnTo>
                    <a:lnTo>
                      <a:pt x="80" y="8"/>
                    </a:lnTo>
                    <a:lnTo>
                      <a:pt x="76" y="17"/>
                    </a:lnTo>
                    <a:lnTo>
                      <a:pt x="70" y="31"/>
                    </a:lnTo>
                    <a:lnTo>
                      <a:pt x="66" y="43"/>
                    </a:lnTo>
                    <a:lnTo>
                      <a:pt x="64" y="54"/>
                    </a:lnTo>
                    <a:lnTo>
                      <a:pt x="63" y="59"/>
                    </a:lnTo>
                    <a:lnTo>
                      <a:pt x="63" y="61"/>
                    </a:lnTo>
                    <a:lnTo>
                      <a:pt x="63" y="63"/>
                    </a:lnTo>
                    <a:lnTo>
                      <a:pt x="66" y="66"/>
                    </a:lnTo>
                    <a:lnTo>
                      <a:pt x="66" y="70"/>
                    </a:lnTo>
                    <a:lnTo>
                      <a:pt x="64" y="71"/>
                    </a:lnTo>
                    <a:lnTo>
                      <a:pt x="64" y="76"/>
                    </a:lnTo>
                    <a:lnTo>
                      <a:pt x="63" y="82"/>
                    </a:lnTo>
                    <a:lnTo>
                      <a:pt x="63" y="87"/>
                    </a:lnTo>
                    <a:lnTo>
                      <a:pt x="63" y="92"/>
                    </a:lnTo>
                    <a:lnTo>
                      <a:pt x="64" y="97"/>
                    </a:lnTo>
                    <a:lnTo>
                      <a:pt x="66" y="103"/>
                    </a:lnTo>
                    <a:lnTo>
                      <a:pt x="60" y="111"/>
                    </a:lnTo>
                    <a:lnTo>
                      <a:pt x="53" y="122"/>
                    </a:lnTo>
                    <a:lnTo>
                      <a:pt x="46" y="136"/>
                    </a:lnTo>
                    <a:lnTo>
                      <a:pt x="37" y="150"/>
                    </a:lnTo>
                    <a:lnTo>
                      <a:pt x="29" y="166"/>
                    </a:lnTo>
                    <a:lnTo>
                      <a:pt x="23" y="178"/>
                    </a:lnTo>
                    <a:lnTo>
                      <a:pt x="20" y="187"/>
                    </a:lnTo>
                    <a:lnTo>
                      <a:pt x="19" y="194"/>
                    </a:lnTo>
                    <a:lnTo>
                      <a:pt x="24" y="209"/>
                    </a:lnTo>
                    <a:lnTo>
                      <a:pt x="33" y="237"/>
                    </a:lnTo>
                    <a:lnTo>
                      <a:pt x="37" y="274"/>
                    </a:lnTo>
                    <a:lnTo>
                      <a:pt x="32" y="312"/>
                    </a:lnTo>
                    <a:lnTo>
                      <a:pt x="33" y="318"/>
                    </a:lnTo>
                    <a:lnTo>
                      <a:pt x="24" y="325"/>
                    </a:lnTo>
                    <a:lnTo>
                      <a:pt x="14" y="333"/>
                    </a:lnTo>
                    <a:lnTo>
                      <a:pt x="6" y="340"/>
                    </a:lnTo>
                    <a:lnTo>
                      <a:pt x="0" y="349"/>
                    </a:lnTo>
                    <a:lnTo>
                      <a:pt x="4" y="349"/>
                    </a:lnTo>
                    <a:lnTo>
                      <a:pt x="12" y="349"/>
                    </a:lnTo>
                    <a:lnTo>
                      <a:pt x="17" y="352"/>
                    </a:lnTo>
                    <a:lnTo>
                      <a:pt x="22" y="354"/>
                    </a:lnTo>
                    <a:lnTo>
                      <a:pt x="29" y="358"/>
                    </a:lnTo>
                    <a:lnTo>
                      <a:pt x="37" y="361"/>
                    </a:lnTo>
                    <a:lnTo>
                      <a:pt x="47" y="363"/>
                    </a:lnTo>
                    <a:lnTo>
                      <a:pt x="59" y="365"/>
                    </a:lnTo>
                    <a:lnTo>
                      <a:pt x="71" y="361"/>
                    </a:lnTo>
                    <a:lnTo>
                      <a:pt x="80" y="356"/>
                    </a:lnTo>
                    <a:lnTo>
                      <a:pt x="84" y="345"/>
                    </a:lnTo>
                    <a:lnTo>
                      <a:pt x="86" y="337"/>
                    </a:lnTo>
                    <a:lnTo>
                      <a:pt x="86" y="321"/>
                    </a:lnTo>
                    <a:lnTo>
                      <a:pt x="89" y="305"/>
                    </a:lnTo>
                    <a:lnTo>
                      <a:pt x="93" y="293"/>
                    </a:lnTo>
                    <a:lnTo>
                      <a:pt x="96" y="286"/>
                    </a:lnTo>
                    <a:lnTo>
                      <a:pt x="100" y="284"/>
                    </a:lnTo>
                    <a:lnTo>
                      <a:pt x="101" y="279"/>
                    </a:lnTo>
                    <a:lnTo>
                      <a:pt x="101" y="274"/>
                    </a:lnTo>
                    <a:lnTo>
                      <a:pt x="99" y="267"/>
                    </a:lnTo>
                    <a:lnTo>
                      <a:pt x="100" y="263"/>
                    </a:lnTo>
                    <a:lnTo>
                      <a:pt x="104" y="262"/>
                    </a:lnTo>
                    <a:lnTo>
                      <a:pt x="106" y="260"/>
                    </a:lnTo>
                    <a:lnTo>
                      <a:pt x="104" y="253"/>
                    </a:lnTo>
                    <a:lnTo>
                      <a:pt x="103" y="248"/>
                    </a:lnTo>
                    <a:lnTo>
                      <a:pt x="104" y="239"/>
                    </a:lnTo>
                    <a:lnTo>
                      <a:pt x="106" y="228"/>
                    </a:lnTo>
                    <a:lnTo>
                      <a:pt x="109" y="216"/>
                    </a:lnTo>
                    <a:lnTo>
                      <a:pt x="114" y="214"/>
                    </a:lnTo>
                    <a:lnTo>
                      <a:pt x="119" y="213"/>
                    </a:lnTo>
                    <a:lnTo>
                      <a:pt x="123" y="214"/>
                    </a:lnTo>
                    <a:lnTo>
                      <a:pt x="127" y="214"/>
                    </a:lnTo>
                    <a:lnTo>
                      <a:pt x="134" y="211"/>
                    </a:lnTo>
                    <a:lnTo>
                      <a:pt x="136" y="202"/>
                    </a:lnTo>
                    <a:lnTo>
                      <a:pt x="131" y="190"/>
                    </a:lnTo>
                    <a:lnTo>
                      <a:pt x="127" y="180"/>
                    </a:lnTo>
                    <a:lnTo>
                      <a:pt x="123" y="169"/>
                    </a:lnTo>
                    <a:lnTo>
                      <a:pt x="117" y="153"/>
                    </a:lnTo>
                    <a:lnTo>
                      <a:pt x="111" y="138"/>
                    </a:lnTo>
                    <a:lnTo>
                      <a:pt x="106" y="124"/>
                    </a:lnTo>
                    <a:lnTo>
                      <a:pt x="104" y="120"/>
                    </a:lnTo>
                    <a:lnTo>
                      <a:pt x="103" y="117"/>
                    </a:lnTo>
                    <a:lnTo>
                      <a:pt x="103" y="115"/>
                    </a:lnTo>
                    <a:lnTo>
                      <a:pt x="101" y="111"/>
                    </a:lnTo>
                    <a:lnTo>
                      <a:pt x="103" y="104"/>
                    </a:lnTo>
                    <a:lnTo>
                      <a:pt x="104" y="96"/>
                    </a:lnTo>
                    <a:lnTo>
                      <a:pt x="107" y="89"/>
                    </a:lnTo>
                    <a:lnTo>
                      <a:pt x="111" y="82"/>
                    </a:lnTo>
                    <a:lnTo>
                      <a:pt x="113" y="80"/>
                    </a:lnTo>
                    <a:lnTo>
                      <a:pt x="114" y="76"/>
                    </a:lnTo>
                    <a:lnTo>
                      <a:pt x="114" y="75"/>
                    </a:lnTo>
                    <a:lnTo>
                      <a:pt x="116" y="73"/>
                    </a:lnTo>
                    <a:lnTo>
                      <a:pt x="119" y="64"/>
                    </a:lnTo>
                    <a:lnTo>
                      <a:pt x="119" y="56"/>
                    </a:lnTo>
                    <a:lnTo>
                      <a:pt x="119" y="50"/>
                    </a:lnTo>
                    <a:lnTo>
                      <a:pt x="117" y="45"/>
                    </a:lnTo>
                    <a:lnTo>
                      <a:pt x="126" y="42"/>
                    </a:lnTo>
                    <a:lnTo>
                      <a:pt x="134" y="35"/>
                    </a:lnTo>
                    <a:lnTo>
                      <a:pt x="140" y="26"/>
                    </a:lnTo>
                    <a:lnTo>
                      <a:pt x="143" y="15"/>
                    </a:lnTo>
                    <a:lnTo>
                      <a:pt x="147" y="14"/>
                    </a:lnTo>
                    <a:lnTo>
                      <a:pt x="151" y="10"/>
                    </a:lnTo>
                    <a:lnTo>
                      <a:pt x="156" y="7"/>
                    </a:lnTo>
                    <a:lnTo>
                      <a:pt x="16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68" name="Freeform 75"/>
              <p:cNvSpPr>
                <a:spLocks/>
              </p:cNvSpPr>
              <p:nvPr/>
            </p:nvSpPr>
            <p:spPr bwMode="auto">
              <a:xfrm>
                <a:off x="6040" y="4969"/>
                <a:ext cx="49" cy="41"/>
              </a:xfrm>
              <a:custGeom>
                <a:avLst/>
                <a:gdLst>
                  <a:gd name="T0" fmla="*/ 1 w 97"/>
                  <a:gd name="T1" fmla="*/ 0 h 82"/>
                  <a:gd name="T2" fmla="*/ 1 w 97"/>
                  <a:gd name="T3" fmla="*/ 1 h 82"/>
                  <a:gd name="T4" fmla="*/ 1 w 97"/>
                  <a:gd name="T5" fmla="*/ 1 h 82"/>
                  <a:gd name="T6" fmla="*/ 1 w 97"/>
                  <a:gd name="T7" fmla="*/ 1 h 82"/>
                  <a:gd name="T8" fmla="*/ 1 w 97"/>
                  <a:gd name="T9" fmla="*/ 1 h 82"/>
                  <a:gd name="T10" fmla="*/ 1 w 97"/>
                  <a:gd name="T11" fmla="*/ 1 h 82"/>
                  <a:gd name="T12" fmla="*/ 1 w 97"/>
                  <a:gd name="T13" fmla="*/ 1 h 82"/>
                  <a:gd name="T14" fmla="*/ 1 w 97"/>
                  <a:gd name="T15" fmla="*/ 1 h 82"/>
                  <a:gd name="T16" fmla="*/ 1 w 97"/>
                  <a:gd name="T17" fmla="*/ 1 h 82"/>
                  <a:gd name="T18" fmla="*/ 1 w 97"/>
                  <a:gd name="T19" fmla="*/ 1 h 82"/>
                  <a:gd name="T20" fmla="*/ 1 w 97"/>
                  <a:gd name="T21" fmla="*/ 1 h 82"/>
                  <a:gd name="T22" fmla="*/ 1 w 97"/>
                  <a:gd name="T23" fmla="*/ 1 h 82"/>
                  <a:gd name="T24" fmla="*/ 1 w 97"/>
                  <a:gd name="T25" fmla="*/ 1 h 82"/>
                  <a:gd name="T26" fmla="*/ 1 w 97"/>
                  <a:gd name="T27" fmla="*/ 1 h 82"/>
                  <a:gd name="T28" fmla="*/ 1 w 97"/>
                  <a:gd name="T29" fmla="*/ 1 h 82"/>
                  <a:gd name="T30" fmla="*/ 1 w 97"/>
                  <a:gd name="T31" fmla="*/ 1 h 82"/>
                  <a:gd name="T32" fmla="*/ 0 w 97"/>
                  <a:gd name="T33" fmla="*/ 1 h 82"/>
                  <a:gd name="T34" fmla="*/ 1 w 97"/>
                  <a:gd name="T35" fmla="*/ 1 h 82"/>
                  <a:gd name="T36" fmla="*/ 1 w 97"/>
                  <a:gd name="T37" fmla="*/ 1 h 82"/>
                  <a:gd name="T38" fmla="*/ 1 w 97"/>
                  <a:gd name="T39" fmla="*/ 1 h 82"/>
                  <a:gd name="T40" fmla="*/ 1 w 97"/>
                  <a:gd name="T41" fmla="*/ 1 h 82"/>
                  <a:gd name="T42" fmla="*/ 0 w 97"/>
                  <a:gd name="T43" fmla="*/ 1 h 82"/>
                  <a:gd name="T44" fmla="*/ 0 w 97"/>
                  <a:gd name="T45" fmla="*/ 1 h 82"/>
                  <a:gd name="T46" fmla="*/ 0 w 97"/>
                  <a:gd name="T47" fmla="*/ 1 h 82"/>
                  <a:gd name="T48" fmla="*/ 1 w 97"/>
                  <a:gd name="T49" fmla="*/ 1 h 82"/>
                  <a:gd name="T50" fmla="*/ 1 w 97"/>
                  <a:gd name="T51" fmla="*/ 1 h 82"/>
                  <a:gd name="T52" fmla="*/ 1 w 97"/>
                  <a:gd name="T53" fmla="*/ 1 h 82"/>
                  <a:gd name="T54" fmla="*/ 1 w 97"/>
                  <a:gd name="T55" fmla="*/ 1 h 82"/>
                  <a:gd name="T56" fmla="*/ 1 w 97"/>
                  <a:gd name="T57" fmla="*/ 1 h 82"/>
                  <a:gd name="T58" fmla="*/ 1 w 97"/>
                  <a:gd name="T59" fmla="*/ 1 h 82"/>
                  <a:gd name="T60" fmla="*/ 1 w 97"/>
                  <a:gd name="T61" fmla="*/ 0 h 82"/>
                  <a:gd name="T62" fmla="*/ 1 w 97"/>
                  <a:gd name="T63" fmla="*/ 0 h 82"/>
                  <a:gd name="T64" fmla="*/ 1 w 97"/>
                  <a:gd name="T65" fmla="*/ 1 h 82"/>
                  <a:gd name="T66" fmla="*/ 1 w 97"/>
                  <a:gd name="T67" fmla="*/ 1 h 82"/>
                  <a:gd name="T68" fmla="*/ 1 w 97"/>
                  <a:gd name="T69" fmla="*/ 1 h 82"/>
                  <a:gd name="T70" fmla="*/ 1 w 97"/>
                  <a:gd name="T71" fmla="*/ 1 h 82"/>
                  <a:gd name="T72" fmla="*/ 1 w 97"/>
                  <a:gd name="T73" fmla="*/ 1 h 82"/>
                  <a:gd name="T74" fmla="*/ 1 w 97"/>
                  <a:gd name="T75" fmla="*/ 1 h 82"/>
                  <a:gd name="T76" fmla="*/ 1 w 97"/>
                  <a:gd name="T77" fmla="*/ 1 h 82"/>
                  <a:gd name="T78" fmla="*/ 1 w 97"/>
                  <a:gd name="T79" fmla="*/ 1 h 82"/>
                  <a:gd name="T80" fmla="*/ 1 w 97"/>
                  <a:gd name="T81" fmla="*/ 0 h 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82"/>
                  <a:gd name="T125" fmla="*/ 97 w 97"/>
                  <a:gd name="T126" fmla="*/ 82 h 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82">
                    <a:moveTo>
                      <a:pt x="97" y="0"/>
                    </a:moveTo>
                    <a:lnTo>
                      <a:pt x="93" y="7"/>
                    </a:lnTo>
                    <a:lnTo>
                      <a:pt x="88" y="10"/>
                    </a:lnTo>
                    <a:lnTo>
                      <a:pt x="84" y="14"/>
                    </a:lnTo>
                    <a:lnTo>
                      <a:pt x="80" y="15"/>
                    </a:lnTo>
                    <a:lnTo>
                      <a:pt x="77" y="26"/>
                    </a:lnTo>
                    <a:lnTo>
                      <a:pt x="71" y="35"/>
                    </a:lnTo>
                    <a:lnTo>
                      <a:pt x="63" y="42"/>
                    </a:lnTo>
                    <a:lnTo>
                      <a:pt x="54" y="45"/>
                    </a:lnTo>
                    <a:lnTo>
                      <a:pt x="48" y="42"/>
                    </a:lnTo>
                    <a:lnTo>
                      <a:pt x="40" y="38"/>
                    </a:lnTo>
                    <a:lnTo>
                      <a:pt x="33" y="35"/>
                    </a:lnTo>
                    <a:lnTo>
                      <a:pt x="28" y="36"/>
                    </a:lnTo>
                    <a:lnTo>
                      <a:pt x="23" y="43"/>
                    </a:lnTo>
                    <a:lnTo>
                      <a:pt x="14" y="56"/>
                    </a:lnTo>
                    <a:lnTo>
                      <a:pt x="6" y="71"/>
                    </a:lnTo>
                    <a:lnTo>
                      <a:pt x="0" y="82"/>
                    </a:lnTo>
                    <a:lnTo>
                      <a:pt x="1" y="76"/>
                    </a:lnTo>
                    <a:lnTo>
                      <a:pt x="1" y="71"/>
                    </a:lnTo>
                    <a:lnTo>
                      <a:pt x="3" y="70"/>
                    </a:lnTo>
                    <a:lnTo>
                      <a:pt x="3" y="66"/>
                    </a:lnTo>
                    <a:lnTo>
                      <a:pt x="0" y="63"/>
                    </a:lnTo>
                    <a:lnTo>
                      <a:pt x="0" y="61"/>
                    </a:lnTo>
                    <a:lnTo>
                      <a:pt x="0" y="59"/>
                    </a:lnTo>
                    <a:lnTo>
                      <a:pt x="1" y="54"/>
                    </a:lnTo>
                    <a:lnTo>
                      <a:pt x="3" y="43"/>
                    </a:lnTo>
                    <a:lnTo>
                      <a:pt x="7" y="31"/>
                    </a:lnTo>
                    <a:lnTo>
                      <a:pt x="13" y="17"/>
                    </a:lnTo>
                    <a:lnTo>
                      <a:pt x="17" y="8"/>
                    </a:lnTo>
                    <a:lnTo>
                      <a:pt x="20" y="3"/>
                    </a:lnTo>
                    <a:lnTo>
                      <a:pt x="24" y="0"/>
                    </a:lnTo>
                    <a:lnTo>
                      <a:pt x="27" y="0"/>
                    </a:lnTo>
                    <a:lnTo>
                      <a:pt x="28" y="3"/>
                    </a:lnTo>
                    <a:lnTo>
                      <a:pt x="31" y="7"/>
                    </a:lnTo>
                    <a:lnTo>
                      <a:pt x="36" y="8"/>
                    </a:lnTo>
                    <a:lnTo>
                      <a:pt x="44" y="12"/>
                    </a:lnTo>
                    <a:lnTo>
                      <a:pt x="53" y="12"/>
                    </a:lnTo>
                    <a:lnTo>
                      <a:pt x="63" y="12"/>
                    </a:lnTo>
                    <a:lnTo>
                      <a:pt x="74" y="10"/>
                    </a:lnTo>
                    <a:lnTo>
                      <a:pt x="86" y="7"/>
                    </a:lnTo>
                    <a:lnTo>
                      <a:pt x="9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69" name="Freeform 76"/>
              <p:cNvSpPr>
                <a:spLocks/>
              </p:cNvSpPr>
              <p:nvPr/>
            </p:nvSpPr>
            <p:spPr bwMode="auto">
              <a:xfrm>
                <a:off x="6050" y="5095"/>
                <a:ext cx="12" cy="17"/>
              </a:xfrm>
              <a:custGeom>
                <a:avLst/>
                <a:gdLst>
                  <a:gd name="T0" fmla="*/ 0 w 25"/>
                  <a:gd name="T1" fmla="*/ 0 h 33"/>
                  <a:gd name="T2" fmla="*/ 0 w 25"/>
                  <a:gd name="T3" fmla="*/ 1 h 33"/>
                  <a:gd name="T4" fmla="*/ 0 w 25"/>
                  <a:gd name="T5" fmla="*/ 1 h 33"/>
                  <a:gd name="T6" fmla="*/ 0 w 25"/>
                  <a:gd name="T7" fmla="*/ 1 h 33"/>
                  <a:gd name="T8" fmla="*/ 0 w 25"/>
                  <a:gd name="T9" fmla="*/ 1 h 33"/>
                  <a:gd name="T10" fmla="*/ 0 w 25"/>
                  <a:gd name="T11" fmla="*/ 1 h 33"/>
                  <a:gd name="T12" fmla="*/ 0 w 25"/>
                  <a:gd name="T13" fmla="*/ 1 h 33"/>
                  <a:gd name="T14" fmla="*/ 0 w 25"/>
                  <a:gd name="T15" fmla="*/ 1 h 33"/>
                  <a:gd name="T16" fmla="*/ 0 w 25"/>
                  <a:gd name="T17" fmla="*/ 1 h 33"/>
                  <a:gd name="T18" fmla="*/ 0 w 25"/>
                  <a:gd name="T19" fmla="*/ 1 h 33"/>
                  <a:gd name="T20" fmla="*/ 0 w 25"/>
                  <a:gd name="T21" fmla="*/ 1 h 33"/>
                  <a:gd name="T22" fmla="*/ 0 w 25"/>
                  <a:gd name="T23" fmla="*/ 1 h 33"/>
                  <a:gd name="T24" fmla="*/ 0 w 25"/>
                  <a:gd name="T25" fmla="*/ 1 h 33"/>
                  <a:gd name="T26" fmla="*/ 0 w 25"/>
                  <a:gd name="T27" fmla="*/ 1 h 33"/>
                  <a:gd name="T28" fmla="*/ 0 w 25"/>
                  <a:gd name="T29" fmla="*/ 0 h 33"/>
                  <a:gd name="T30" fmla="*/ 0 w 25"/>
                  <a:gd name="T31" fmla="*/ 0 h 33"/>
                  <a:gd name="T32" fmla="*/ 0 w 25"/>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23" y="0"/>
                    </a:moveTo>
                    <a:lnTo>
                      <a:pt x="25" y="7"/>
                    </a:lnTo>
                    <a:lnTo>
                      <a:pt x="23" y="9"/>
                    </a:lnTo>
                    <a:lnTo>
                      <a:pt x="19" y="10"/>
                    </a:lnTo>
                    <a:lnTo>
                      <a:pt x="18" y="14"/>
                    </a:lnTo>
                    <a:lnTo>
                      <a:pt x="20" y="21"/>
                    </a:lnTo>
                    <a:lnTo>
                      <a:pt x="20" y="26"/>
                    </a:lnTo>
                    <a:lnTo>
                      <a:pt x="19" y="31"/>
                    </a:lnTo>
                    <a:lnTo>
                      <a:pt x="15" y="33"/>
                    </a:lnTo>
                    <a:lnTo>
                      <a:pt x="10" y="26"/>
                    </a:lnTo>
                    <a:lnTo>
                      <a:pt x="6" y="19"/>
                    </a:lnTo>
                    <a:lnTo>
                      <a:pt x="3" y="10"/>
                    </a:lnTo>
                    <a:lnTo>
                      <a:pt x="0" y="3"/>
                    </a:lnTo>
                    <a:lnTo>
                      <a:pt x="6" y="2"/>
                    </a:lnTo>
                    <a:lnTo>
                      <a:pt x="12" y="0"/>
                    </a:lnTo>
                    <a:lnTo>
                      <a:pt x="18" y="0"/>
                    </a:lnTo>
                    <a:lnTo>
                      <a:pt x="2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70" name="Freeform 77"/>
              <p:cNvSpPr>
                <a:spLocks/>
              </p:cNvSpPr>
              <p:nvPr/>
            </p:nvSpPr>
            <p:spPr bwMode="auto">
              <a:xfrm>
                <a:off x="6009" y="5128"/>
                <a:ext cx="43" cy="23"/>
              </a:xfrm>
              <a:custGeom>
                <a:avLst/>
                <a:gdLst>
                  <a:gd name="T0" fmla="*/ 1 w 86"/>
                  <a:gd name="T1" fmla="*/ 0 h 47"/>
                  <a:gd name="T2" fmla="*/ 1 w 86"/>
                  <a:gd name="T3" fmla="*/ 0 h 47"/>
                  <a:gd name="T4" fmla="*/ 1 w 86"/>
                  <a:gd name="T5" fmla="*/ 0 h 47"/>
                  <a:gd name="T6" fmla="*/ 1 w 86"/>
                  <a:gd name="T7" fmla="*/ 0 h 47"/>
                  <a:gd name="T8" fmla="*/ 1 w 86"/>
                  <a:gd name="T9" fmla="*/ 0 h 47"/>
                  <a:gd name="T10" fmla="*/ 1 w 86"/>
                  <a:gd name="T11" fmla="*/ 0 h 47"/>
                  <a:gd name="T12" fmla="*/ 1 w 86"/>
                  <a:gd name="T13" fmla="*/ 0 h 47"/>
                  <a:gd name="T14" fmla="*/ 1 w 86"/>
                  <a:gd name="T15" fmla="*/ 0 h 47"/>
                  <a:gd name="T16" fmla="*/ 1 w 86"/>
                  <a:gd name="T17" fmla="*/ 0 h 47"/>
                  <a:gd name="T18" fmla="*/ 1 w 86"/>
                  <a:gd name="T19" fmla="*/ 0 h 47"/>
                  <a:gd name="T20" fmla="*/ 1 w 86"/>
                  <a:gd name="T21" fmla="*/ 0 h 47"/>
                  <a:gd name="T22" fmla="*/ 1 w 86"/>
                  <a:gd name="T23" fmla="*/ 0 h 47"/>
                  <a:gd name="T24" fmla="*/ 1 w 86"/>
                  <a:gd name="T25" fmla="*/ 0 h 47"/>
                  <a:gd name="T26" fmla="*/ 1 w 86"/>
                  <a:gd name="T27" fmla="*/ 0 h 47"/>
                  <a:gd name="T28" fmla="*/ 1 w 86"/>
                  <a:gd name="T29" fmla="*/ 0 h 47"/>
                  <a:gd name="T30" fmla="*/ 1 w 86"/>
                  <a:gd name="T31" fmla="*/ 0 h 47"/>
                  <a:gd name="T32" fmla="*/ 1 w 86"/>
                  <a:gd name="T33" fmla="*/ 0 h 47"/>
                  <a:gd name="T34" fmla="*/ 1 w 86"/>
                  <a:gd name="T35" fmla="*/ 0 h 47"/>
                  <a:gd name="T36" fmla="*/ 1 w 86"/>
                  <a:gd name="T37" fmla="*/ 0 h 47"/>
                  <a:gd name="T38" fmla="*/ 1 w 86"/>
                  <a:gd name="T39" fmla="*/ 0 h 47"/>
                  <a:gd name="T40" fmla="*/ 0 w 86"/>
                  <a:gd name="T41" fmla="*/ 0 h 47"/>
                  <a:gd name="T42" fmla="*/ 1 w 86"/>
                  <a:gd name="T43" fmla="*/ 0 h 47"/>
                  <a:gd name="T44" fmla="*/ 1 w 86"/>
                  <a:gd name="T45" fmla="*/ 0 h 47"/>
                  <a:gd name="T46" fmla="*/ 1 w 86"/>
                  <a:gd name="T47" fmla="*/ 0 h 47"/>
                  <a:gd name="T48" fmla="*/ 1 w 86"/>
                  <a:gd name="T49" fmla="*/ 0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47"/>
                  <a:gd name="T77" fmla="*/ 86 w 86"/>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47">
                    <a:moveTo>
                      <a:pt x="22" y="36"/>
                    </a:moveTo>
                    <a:lnTo>
                      <a:pt x="29" y="40"/>
                    </a:lnTo>
                    <a:lnTo>
                      <a:pt x="37" y="43"/>
                    </a:lnTo>
                    <a:lnTo>
                      <a:pt x="47" y="45"/>
                    </a:lnTo>
                    <a:lnTo>
                      <a:pt x="59" y="47"/>
                    </a:lnTo>
                    <a:lnTo>
                      <a:pt x="71" y="43"/>
                    </a:lnTo>
                    <a:lnTo>
                      <a:pt x="80" y="38"/>
                    </a:lnTo>
                    <a:lnTo>
                      <a:pt x="84" y="27"/>
                    </a:lnTo>
                    <a:lnTo>
                      <a:pt x="86" y="19"/>
                    </a:lnTo>
                    <a:lnTo>
                      <a:pt x="79" y="19"/>
                    </a:lnTo>
                    <a:lnTo>
                      <a:pt x="71" y="19"/>
                    </a:lnTo>
                    <a:lnTo>
                      <a:pt x="64" y="17"/>
                    </a:lnTo>
                    <a:lnTo>
                      <a:pt x="57" y="14"/>
                    </a:lnTo>
                    <a:lnTo>
                      <a:pt x="49" y="12"/>
                    </a:lnTo>
                    <a:lnTo>
                      <a:pt x="43" y="8"/>
                    </a:lnTo>
                    <a:lnTo>
                      <a:pt x="37" y="3"/>
                    </a:lnTo>
                    <a:lnTo>
                      <a:pt x="33" y="0"/>
                    </a:lnTo>
                    <a:lnTo>
                      <a:pt x="24" y="7"/>
                    </a:lnTo>
                    <a:lnTo>
                      <a:pt x="14" y="15"/>
                    </a:lnTo>
                    <a:lnTo>
                      <a:pt x="6" y="22"/>
                    </a:lnTo>
                    <a:lnTo>
                      <a:pt x="0" y="31"/>
                    </a:lnTo>
                    <a:lnTo>
                      <a:pt x="4" y="31"/>
                    </a:lnTo>
                    <a:lnTo>
                      <a:pt x="12" y="31"/>
                    </a:lnTo>
                    <a:lnTo>
                      <a:pt x="17" y="34"/>
                    </a:lnTo>
                    <a:lnTo>
                      <a:pt x="22" y="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71" name="Freeform 78"/>
              <p:cNvSpPr>
                <a:spLocks/>
              </p:cNvSpPr>
              <p:nvPr/>
            </p:nvSpPr>
            <p:spPr bwMode="auto">
              <a:xfrm>
                <a:off x="6062" y="5073"/>
                <a:ext cx="11" cy="4"/>
              </a:xfrm>
              <a:custGeom>
                <a:avLst/>
                <a:gdLst>
                  <a:gd name="T0" fmla="*/ 0 w 23"/>
                  <a:gd name="T1" fmla="*/ 1 h 8"/>
                  <a:gd name="T2" fmla="*/ 0 w 23"/>
                  <a:gd name="T3" fmla="*/ 1 h 8"/>
                  <a:gd name="T4" fmla="*/ 0 w 23"/>
                  <a:gd name="T5" fmla="*/ 1 h 8"/>
                  <a:gd name="T6" fmla="*/ 0 w 23"/>
                  <a:gd name="T7" fmla="*/ 1 h 8"/>
                  <a:gd name="T8" fmla="*/ 0 w 23"/>
                  <a:gd name="T9" fmla="*/ 1 h 8"/>
                  <a:gd name="T10" fmla="*/ 0 w 23"/>
                  <a:gd name="T11" fmla="*/ 1 h 8"/>
                  <a:gd name="T12" fmla="*/ 0 w 23"/>
                  <a:gd name="T13" fmla="*/ 1 h 8"/>
                  <a:gd name="T14" fmla="*/ 0 w 23"/>
                  <a:gd name="T15" fmla="*/ 1 h 8"/>
                  <a:gd name="T16" fmla="*/ 0 w 23"/>
                  <a:gd name="T17" fmla="*/ 0 h 8"/>
                  <a:gd name="T18" fmla="*/ 0 w 23"/>
                  <a:gd name="T19" fmla="*/ 0 h 8"/>
                  <a:gd name="T20" fmla="*/ 0 w 23"/>
                  <a:gd name="T21" fmla="*/ 1 h 8"/>
                  <a:gd name="T22" fmla="*/ 0 w 23"/>
                  <a:gd name="T23" fmla="*/ 1 h 8"/>
                  <a:gd name="T24" fmla="*/ 0 w 23"/>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8"/>
                  <a:gd name="T41" fmla="*/ 23 w 2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8">
                    <a:moveTo>
                      <a:pt x="21" y="6"/>
                    </a:moveTo>
                    <a:lnTo>
                      <a:pt x="17" y="6"/>
                    </a:lnTo>
                    <a:lnTo>
                      <a:pt x="13" y="5"/>
                    </a:lnTo>
                    <a:lnTo>
                      <a:pt x="8" y="6"/>
                    </a:lnTo>
                    <a:lnTo>
                      <a:pt x="3" y="8"/>
                    </a:lnTo>
                    <a:lnTo>
                      <a:pt x="0" y="6"/>
                    </a:lnTo>
                    <a:lnTo>
                      <a:pt x="0" y="5"/>
                    </a:lnTo>
                    <a:lnTo>
                      <a:pt x="1" y="1"/>
                    </a:lnTo>
                    <a:lnTo>
                      <a:pt x="3" y="0"/>
                    </a:lnTo>
                    <a:lnTo>
                      <a:pt x="10" y="0"/>
                    </a:lnTo>
                    <a:lnTo>
                      <a:pt x="17" y="1"/>
                    </a:lnTo>
                    <a:lnTo>
                      <a:pt x="23" y="3"/>
                    </a:lnTo>
                    <a:lnTo>
                      <a:pt x="21"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72" name="Freeform 79"/>
              <p:cNvSpPr>
                <a:spLocks/>
              </p:cNvSpPr>
              <p:nvPr/>
            </p:nvSpPr>
            <p:spPr bwMode="auto">
              <a:xfrm>
                <a:off x="6048" y="5010"/>
                <a:ext cx="17" cy="15"/>
              </a:xfrm>
              <a:custGeom>
                <a:avLst/>
                <a:gdLst>
                  <a:gd name="T0" fmla="*/ 1 w 32"/>
                  <a:gd name="T1" fmla="*/ 1 h 29"/>
                  <a:gd name="T2" fmla="*/ 1 w 32"/>
                  <a:gd name="T3" fmla="*/ 1 h 29"/>
                  <a:gd name="T4" fmla="*/ 1 w 32"/>
                  <a:gd name="T5" fmla="*/ 1 h 29"/>
                  <a:gd name="T6" fmla="*/ 1 w 32"/>
                  <a:gd name="T7" fmla="*/ 1 h 29"/>
                  <a:gd name="T8" fmla="*/ 1 w 32"/>
                  <a:gd name="T9" fmla="*/ 0 h 29"/>
                  <a:gd name="T10" fmla="*/ 1 w 32"/>
                  <a:gd name="T11" fmla="*/ 1 h 29"/>
                  <a:gd name="T12" fmla="*/ 1 w 32"/>
                  <a:gd name="T13" fmla="*/ 1 h 29"/>
                  <a:gd name="T14" fmla="*/ 1 w 32"/>
                  <a:gd name="T15" fmla="*/ 1 h 29"/>
                  <a:gd name="T16" fmla="*/ 0 w 32"/>
                  <a:gd name="T17" fmla="*/ 1 h 29"/>
                  <a:gd name="T18" fmla="*/ 1 w 32"/>
                  <a:gd name="T19" fmla="*/ 1 h 29"/>
                  <a:gd name="T20" fmla="*/ 1 w 32"/>
                  <a:gd name="T21" fmla="*/ 1 h 29"/>
                  <a:gd name="T22" fmla="*/ 1 w 32"/>
                  <a:gd name="T23" fmla="*/ 1 h 29"/>
                  <a:gd name="T24" fmla="*/ 1 w 32"/>
                  <a:gd name="T25" fmla="*/ 1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9"/>
                  <a:gd name="T41" fmla="*/ 32 w 32"/>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9">
                    <a:moveTo>
                      <a:pt x="22" y="29"/>
                    </a:moveTo>
                    <a:lnTo>
                      <a:pt x="24" y="22"/>
                    </a:lnTo>
                    <a:lnTo>
                      <a:pt x="25" y="14"/>
                    </a:lnTo>
                    <a:lnTo>
                      <a:pt x="28" y="7"/>
                    </a:lnTo>
                    <a:lnTo>
                      <a:pt x="32" y="0"/>
                    </a:lnTo>
                    <a:lnTo>
                      <a:pt x="24" y="7"/>
                    </a:lnTo>
                    <a:lnTo>
                      <a:pt x="15" y="15"/>
                    </a:lnTo>
                    <a:lnTo>
                      <a:pt x="7" y="22"/>
                    </a:lnTo>
                    <a:lnTo>
                      <a:pt x="0" y="26"/>
                    </a:lnTo>
                    <a:lnTo>
                      <a:pt x="5" y="26"/>
                    </a:lnTo>
                    <a:lnTo>
                      <a:pt x="12" y="28"/>
                    </a:lnTo>
                    <a:lnTo>
                      <a:pt x="18" y="28"/>
                    </a:lnTo>
                    <a:lnTo>
                      <a:pt x="22" y="2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73" name="Freeform 80"/>
              <p:cNvSpPr>
                <a:spLocks/>
              </p:cNvSpPr>
              <p:nvPr/>
            </p:nvSpPr>
            <p:spPr bwMode="auto">
              <a:xfrm>
                <a:off x="6042" y="4992"/>
                <a:ext cx="26" cy="28"/>
              </a:xfrm>
              <a:custGeom>
                <a:avLst/>
                <a:gdLst>
                  <a:gd name="T0" fmla="*/ 0 w 53"/>
                  <a:gd name="T1" fmla="*/ 0 h 58"/>
                  <a:gd name="T2" fmla="*/ 0 w 53"/>
                  <a:gd name="T3" fmla="*/ 0 h 58"/>
                  <a:gd name="T4" fmla="*/ 0 w 53"/>
                  <a:gd name="T5" fmla="*/ 0 h 58"/>
                  <a:gd name="T6" fmla="*/ 0 w 53"/>
                  <a:gd name="T7" fmla="*/ 0 h 58"/>
                  <a:gd name="T8" fmla="*/ 0 w 53"/>
                  <a:gd name="T9" fmla="*/ 0 h 58"/>
                  <a:gd name="T10" fmla="*/ 0 w 53"/>
                  <a:gd name="T11" fmla="*/ 0 h 58"/>
                  <a:gd name="T12" fmla="*/ 0 w 53"/>
                  <a:gd name="T13" fmla="*/ 0 h 58"/>
                  <a:gd name="T14" fmla="*/ 0 w 53"/>
                  <a:gd name="T15" fmla="*/ 0 h 58"/>
                  <a:gd name="T16" fmla="*/ 0 w 53"/>
                  <a:gd name="T17" fmla="*/ 0 h 58"/>
                  <a:gd name="T18" fmla="*/ 0 w 53"/>
                  <a:gd name="T19" fmla="*/ 0 h 58"/>
                  <a:gd name="T20" fmla="*/ 0 w 53"/>
                  <a:gd name="T21" fmla="*/ 0 h 58"/>
                  <a:gd name="T22" fmla="*/ 0 w 53"/>
                  <a:gd name="T23" fmla="*/ 0 h 58"/>
                  <a:gd name="T24" fmla="*/ 0 w 53"/>
                  <a:gd name="T25" fmla="*/ 0 h 58"/>
                  <a:gd name="T26" fmla="*/ 0 w 53"/>
                  <a:gd name="T27" fmla="*/ 0 h 58"/>
                  <a:gd name="T28" fmla="*/ 0 w 53"/>
                  <a:gd name="T29" fmla="*/ 0 h 58"/>
                  <a:gd name="T30" fmla="*/ 0 w 53"/>
                  <a:gd name="T31" fmla="*/ 0 h 58"/>
                  <a:gd name="T32" fmla="*/ 0 w 53"/>
                  <a:gd name="T33" fmla="*/ 0 h 58"/>
                  <a:gd name="T34" fmla="*/ 0 w 53"/>
                  <a:gd name="T35" fmla="*/ 0 h 58"/>
                  <a:gd name="T36" fmla="*/ 0 w 53"/>
                  <a:gd name="T37" fmla="*/ 0 h 58"/>
                  <a:gd name="T38" fmla="*/ 0 w 53"/>
                  <a:gd name="T39" fmla="*/ 0 h 58"/>
                  <a:gd name="T40" fmla="*/ 0 w 53"/>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58"/>
                  <a:gd name="T65" fmla="*/ 53 w 53"/>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58">
                    <a:moveTo>
                      <a:pt x="51" y="0"/>
                    </a:moveTo>
                    <a:lnTo>
                      <a:pt x="53" y="5"/>
                    </a:lnTo>
                    <a:lnTo>
                      <a:pt x="53" y="11"/>
                    </a:lnTo>
                    <a:lnTo>
                      <a:pt x="53" y="19"/>
                    </a:lnTo>
                    <a:lnTo>
                      <a:pt x="50" y="28"/>
                    </a:lnTo>
                    <a:lnTo>
                      <a:pt x="45" y="26"/>
                    </a:lnTo>
                    <a:lnTo>
                      <a:pt x="40" y="26"/>
                    </a:lnTo>
                    <a:lnTo>
                      <a:pt x="34" y="28"/>
                    </a:lnTo>
                    <a:lnTo>
                      <a:pt x="27" y="31"/>
                    </a:lnTo>
                    <a:lnTo>
                      <a:pt x="18" y="37"/>
                    </a:lnTo>
                    <a:lnTo>
                      <a:pt x="11" y="44"/>
                    </a:lnTo>
                    <a:lnTo>
                      <a:pt x="5" y="51"/>
                    </a:lnTo>
                    <a:lnTo>
                      <a:pt x="0" y="58"/>
                    </a:lnTo>
                    <a:lnTo>
                      <a:pt x="3" y="51"/>
                    </a:lnTo>
                    <a:lnTo>
                      <a:pt x="7" y="44"/>
                    </a:lnTo>
                    <a:lnTo>
                      <a:pt x="13" y="35"/>
                    </a:lnTo>
                    <a:lnTo>
                      <a:pt x="20" y="26"/>
                    </a:lnTo>
                    <a:lnTo>
                      <a:pt x="27" y="18"/>
                    </a:lnTo>
                    <a:lnTo>
                      <a:pt x="35" y="11"/>
                    </a:lnTo>
                    <a:lnTo>
                      <a:pt x="43" y="4"/>
                    </a:lnTo>
                    <a:lnTo>
                      <a:pt x="5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74" name="Freeform 81"/>
              <p:cNvSpPr>
                <a:spLocks/>
              </p:cNvSpPr>
              <p:nvPr/>
            </p:nvSpPr>
            <p:spPr bwMode="auto">
              <a:xfrm>
                <a:off x="6060" y="5031"/>
                <a:ext cx="13" cy="31"/>
              </a:xfrm>
              <a:custGeom>
                <a:avLst/>
                <a:gdLst>
                  <a:gd name="T0" fmla="*/ 1 w 24"/>
                  <a:gd name="T1" fmla="*/ 0 h 63"/>
                  <a:gd name="T2" fmla="*/ 1 w 24"/>
                  <a:gd name="T3" fmla="*/ 0 h 63"/>
                  <a:gd name="T4" fmla="*/ 1 w 24"/>
                  <a:gd name="T5" fmla="*/ 0 h 63"/>
                  <a:gd name="T6" fmla="*/ 1 w 24"/>
                  <a:gd name="T7" fmla="*/ 0 h 63"/>
                  <a:gd name="T8" fmla="*/ 1 w 24"/>
                  <a:gd name="T9" fmla="*/ 0 h 63"/>
                  <a:gd name="T10" fmla="*/ 0 w 24"/>
                  <a:gd name="T11" fmla="*/ 0 h 63"/>
                  <a:gd name="T12" fmla="*/ 1 w 24"/>
                  <a:gd name="T13" fmla="*/ 0 h 63"/>
                  <a:gd name="T14" fmla="*/ 1 w 24"/>
                  <a:gd name="T15" fmla="*/ 0 h 63"/>
                  <a:gd name="T16" fmla="*/ 1 w 24"/>
                  <a:gd name="T17" fmla="*/ 0 h 63"/>
                  <a:gd name="T18" fmla="*/ 1 w 24"/>
                  <a:gd name="T19" fmla="*/ 0 h 63"/>
                  <a:gd name="T20" fmla="*/ 1 w 24"/>
                  <a:gd name="T21" fmla="*/ 0 h 63"/>
                  <a:gd name="T22" fmla="*/ 1 w 24"/>
                  <a:gd name="T23" fmla="*/ 0 h 63"/>
                  <a:gd name="T24" fmla="*/ 1 w 24"/>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63"/>
                  <a:gd name="T41" fmla="*/ 24 w 24"/>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63">
                    <a:moveTo>
                      <a:pt x="24" y="56"/>
                    </a:moveTo>
                    <a:lnTo>
                      <a:pt x="20" y="45"/>
                    </a:lnTo>
                    <a:lnTo>
                      <a:pt x="14" y="29"/>
                    </a:lnTo>
                    <a:lnTo>
                      <a:pt x="8" y="14"/>
                    </a:lnTo>
                    <a:lnTo>
                      <a:pt x="3" y="0"/>
                    </a:lnTo>
                    <a:lnTo>
                      <a:pt x="0" y="8"/>
                    </a:lnTo>
                    <a:lnTo>
                      <a:pt x="3" y="26"/>
                    </a:lnTo>
                    <a:lnTo>
                      <a:pt x="6" y="47"/>
                    </a:lnTo>
                    <a:lnTo>
                      <a:pt x="6" y="63"/>
                    </a:lnTo>
                    <a:lnTo>
                      <a:pt x="11" y="59"/>
                    </a:lnTo>
                    <a:lnTo>
                      <a:pt x="17" y="57"/>
                    </a:lnTo>
                    <a:lnTo>
                      <a:pt x="21" y="57"/>
                    </a:lnTo>
                    <a:lnTo>
                      <a:pt x="24" y="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75" name="Freeform 82"/>
              <p:cNvSpPr>
                <a:spLocks/>
              </p:cNvSpPr>
              <p:nvPr/>
            </p:nvSpPr>
            <p:spPr bwMode="auto">
              <a:xfrm>
                <a:off x="6018" y="5020"/>
                <a:ext cx="27" cy="105"/>
              </a:xfrm>
              <a:custGeom>
                <a:avLst/>
                <a:gdLst>
                  <a:gd name="T0" fmla="*/ 1 w 52"/>
                  <a:gd name="T1" fmla="*/ 0 h 209"/>
                  <a:gd name="T2" fmla="*/ 1 w 52"/>
                  <a:gd name="T3" fmla="*/ 1 h 209"/>
                  <a:gd name="T4" fmla="*/ 1 w 52"/>
                  <a:gd name="T5" fmla="*/ 1 h 209"/>
                  <a:gd name="T6" fmla="*/ 1 w 52"/>
                  <a:gd name="T7" fmla="*/ 1 h 209"/>
                  <a:gd name="T8" fmla="*/ 1 w 52"/>
                  <a:gd name="T9" fmla="*/ 1 h 209"/>
                  <a:gd name="T10" fmla="*/ 1 w 52"/>
                  <a:gd name="T11" fmla="*/ 1 h 209"/>
                  <a:gd name="T12" fmla="*/ 1 w 52"/>
                  <a:gd name="T13" fmla="*/ 1 h 209"/>
                  <a:gd name="T14" fmla="*/ 1 w 52"/>
                  <a:gd name="T15" fmla="*/ 1 h 209"/>
                  <a:gd name="T16" fmla="*/ 0 w 52"/>
                  <a:gd name="T17" fmla="*/ 1 h 209"/>
                  <a:gd name="T18" fmla="*/ 1 w 52"/>
                  <a:gd name="T19" fmla="*/ 1 h 209"/>
                  <a:gd name="T20" fmla="*/ 1 w 52"/>
                  <a:gd name="T21" fmla="*/ 1 h 209"/>
                  <a:gd name="T22" fmla="*/ 1 w 52"/>
                  <a:gd name="T23" fmla="*/ 1 h 209"/>
                  <a:gd name="T24" fmla="*/ 1 w 52"/>
                  <a:gd name="T25" fmla="*/ 1 h 209"/>
                  <a:gd name="T26" fmla="*/ 1 w 52"/>
                  <a:gd name="T27" fmla="*/ 1 h 209"/>
                  <a:gd name="T28" fmla="*/ 1 w 52"/>
                  <a:gd name="T29" fmla="*/ 1 h 209"/>
                  <a:gd name="T30" fmla="*/ 1 w 52"/>
                  <a:gd name="T31" fmla="*/ 1 h 209"/>
                  <a:gd name="T32" fmla="*/ 1 w 52"/>
                  <a:gd name="T33" fmla="*/ 1 h 209"/>
                  <a:gd name="T34" fmla="*/ 1 w 52"/>
                  <a:gd name="T35" fmla="*/ 1 h 209"/>
                  <a:gd name="T36" fmla="*/ 1 w 52"/>
                  <a:gd name="T37" fmla="*/ 1 h 209"/>
                  <a:gd name="T38" fmla="*/ 1 w 52"/>
                  <a:gd name="T39" fmla="*/ 1 h 209"/>
                  <a:gd name="T40" fmla="*/ 1 w 52"/>
                  <a:gd name="T41" fmla="*/ 1 h 209"/>
                  <a:gd name="T42" fmla="*/ 1 w 52"/>
                  <a:gd name="T43" fmla="*/ 1 h 209"/>
                  <a:gd name="T44" fmla="*/ 1 w 52"/>
                  <a:gd name="T45" fmla="*/ 1 h 209"/>
                  <a:gd name="T46" fmla="*/ 1 w 52"/>
                  <a:gd name="T47" fmla="*/ 1 h 209"/>
                  <a:gd name="T48" fmla="*/ 1 w 52"/>
                  <a:gd name="T49" fmla="*/ 0 h 2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209"/>
                  <a:gd name="T77" fmla="*/ 52 w 52"/>
                  <a:gd name="T78" fmla="*/ 209 h 2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209">
                    <a:moveTo>
                      <a:pt x="47" y="0"/>
                    </a:moveTo>
                    <a:lnTo>
                      <a:pt x="41" y="8"/>
                    </a:lnTo>
                    <a:lnTo>
                      <a:pt x="34" y="19"/>
                    </a:lnTo>
                    <a:lnTo>
                      <a:pt x="27" y="33"/>
                    </a:lnTo>
                    <a:lnTo>
                      <a:pt x="18" y="47"/>
                    </a:lnTo>
                    <a:lnTo>
                      <a:pt x="10" y="63"/>
                    </a:lnTo>
                    <a:lnTo>
                      <a:pt x="4" y="75"/>
                    </a:lnTo>
                    <a:lnTo>
                      <a:pt x="1" y="84"/>
                    </a:lnTo>
                    <a:lnTo>
                      <a:pt x="0" y="91"/>
                    </a:lnTo>
                    <a:lnTo>
                      <a:pt x="5" y="106"/>
                    </a:lnTo>
                    <a:lnTo>
                      <a:pt x="14" y="134"/>
                    </a:lnTo>
                    <a:lnTo>
                      <a:pt x="18" y="171"/>
                    </a:lnTo>
                    <a:lnTo>
                      <a:pt x="13" y="209"/>
                    </a:lnTo>
                    <a:lnTo>
                      <a:pt x="20" y="183"/>
                    </a:lnTo>
                    <a:lnTo>
                      <a:pt x="30" y="153"/>
                    </a:lnTo>
                    <a:lnTo>
                      <a:pt x="40" y="127"/>
                    </a:lnTo>
                    <a:lnTo>
                      <a:pt x="51" y="110"/>
                    </a:lnTo>
                    <a:lnTo>
                      <a:pt x="52" y="101"/>
                    </a:lnTo>
                    <a:lnTo>
                      <a:pt x="52" y="89"/>
                    </a:lnTo>
                    <a:lnTo>
                      <a:pt x="48" y="78"/>
                    </a:lnTo>
                    <a:lnTo>
                      <a:pt x="44" y="70"/>
                    </a:lnTo>
                    <a:lnTo>
                      <a:pt x="38" y="57"/>
                    </a:lnTo>
                    <a:lnTo>
                      <a:pt x="35" y="40"/>
                    </a:lnTo>
                    <a:lnTo>
                      <a:pt x="38" y="19"/>
                    </a:lnTo>
                    <a:lnTo>
                      <a:pt x="4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76" name="Freeform 83"/>
              <p:cNvSpPr>
                <a:spLocks/>
              </p:cNvSpPr>
              <p:nvPr/>
            </p:nvSpPr>
            <p:spPr bwMode="auto">
              <a:xfrm>
                <a:off x="5546" y="4913"/>
                <a:ext cx="277" cy="380"/>
              </a:xfrm>
              <a:custGeom>
                <a:avLst/>
                <a:gdLst>
                  <a:gd name="T0" fmla="*/ 1 w 552"/>
                  <a:gd name="T1" fmla="*/ 1 h 760"/>
                  <a:gd name="T2" fmla="*/ 1 w 552"/>
                  <a:gd name="T3" fmla="*/ 1 h 760"/>
                  <a:gd name="T4" fmla="*/ 1 w 552"/>
                  <a:gd name="T5" fmla="*/ 1 h 760"/>
                  <a:gd name="T6" fmla="*/ 1 w 552"/>
                  <a:gd name="T7" fmla="*/ 1 h 760"/>
                  <a:gd name="T8" fmla="*/ 1 w 552"/>
                  <a:gd name="T9" fmla="*/ 1 h 760"/>
                  <a:gd name="T10" fmla="*/ 1 w 552"/>
                  <a:gd name="T11" fmla="*/ 1 h 760"/>
                  <a:gd name="T12" fmla="*/ 1 w 552"/>
                  <a:gd name="T13" fmla="*/ 1 h 760"/>
                  <a:gd name="T14" fmla="*/ 1 w 552"/>
                  <a:gd name="T15" fmla="*/ 1 h 760"/>
                  <a:gd name="T16" fmla="*/ 1 w 552"/>
                  <a:gd name="T17" fmla="*/ 1 h 760"/>
                  <a:gd name="T18" fmla="*/ 1 w 552"/>
                  <a:gd name="T19" fmla="*/ 1 h 760"/>
                  <a:gd name="T20" fmla="*/ 1 w 552"/>
                  <a:gd name="T21" fmla="*/ 1 h 760"/>
                  <a:gd name="T22" fmla="*/ 1 w 552"/>
                  <a:gd name="T23" fmla="*/ 1 h 760"/>
                  <a:gd name="T24" fmla="*/ 1 w 552"/>
                  <a:gd name="T25" fmla="*/ 1 h 760"/>
                  <a:gd name="T26" fmla="*/ 1 w 552"/>
                  <a:gd name="T27" fmla="*/ 1 h 760"/>
                  <a:gd name="T28" fmla="*/ 1 w 552"/>
                  <a:gd name="T29" fmla="*/ 1 h 760"/>
                  <a:gd name="T30" fmla="*/ 1 w 552"/>
                  <a:gd name="T31" fmla="*/ 1 h 760"/>
                  <a:gd name="T32" fmla="*/ 1 w 552"/>
                  <a:gd name="T33" fmla="*/ 1 h 760"/>
                  <a:gd name="T34" fmla="*/ 1 w 552"/>
                  <a:gd name="T35" fmla="*/ 1 h 760"/>
                  <a:gd name="T36" fmla="*/ 1 w 552"/>
                  <a:gd name="T37" fmla="*/ 1 h 760"/>
                  <a:gd name="T38" fmla="*/ 1 w 552"/>
                  <a:gd name="T39" fmla="*/ 1 h 760"/>
                  <a:gd name="T40" fmla="*/ 1 w 552"/>
                  <a:gd name="T41" fmla="*/ 1 h 760"/>
                  <a:gd name="T42" fmla="*/ 1 w 552"/>
                  <a:gd name="T43" fmla="*/ 1 h 760"/>
                  <a:gd name="T44" fmla="*/ 1 w 552"/>
                  <a:gd name="T45" fmla="*/ 1 h 760"/>
                  <a:gd name="T46" fmla="*/ 1 w 552"/>
                  <a:gd name="T47" fmla="*/ 0 h 760"/>
                  <a:gd name="T48" fmla="*/ 1 w 552"/>
                  <a:gd name="T49" fmla="*/ 1 h 760"/>
                  <a:gd name="T50" fmla="*/ 1 w 552"/>
                  <a:gd name="T51" fmla="*/ 1 h 760"/>
                  <a:gd name="T52" fmla="*/ 1 w 552"/>
                  <a:gd name="T53" fmla="*/ 1 h 760"/>
                  <a:gd name="T54" fmla="*/ 1 w 552"/>
                  <a:gd name="T55" fmla="*/ 1 h 760"/>
                  <a:gd name="T56" fmla="*/ 1 w 552"/>
                  <a:gd name="T57" fmla="*/ 1 h 760"/>
                  <a:gd name="T58" fmla="*/ 1 w 552"/>
                  <a:gd name="T59" fmla="*/ 1 h 760"/>
                  <a:gd name="T60" fmla="*/ 1 w 552"/>
                  <a:gd name="T61" fmla="*/ 1 h 760"/>
                  <a:gd name="T62" fmla="*/ 1 w 552"/>
                  <a:gd name="T63" fmla="*/ 1 h 760"/>
                  <a:gd name="T64" fmla="*/ 1 w 552"/>
                  <a:gd name="T65" fmla="*/ 1 h 760"/>
                  <a:gd name="T66" fmla="*/ 1 w 552"/>
                  <a:gd name="T67" fmla="*/ 1 h 760"/>
                  <a:gd name="T68" fmla="*/ 0 w 552"/>
                  <a:gd name="T69" fmla="*/ 1 h 760"/>
                  <a:gd name="T70" fmla="*/ 1 w 552"/>
                  <a:gd name="T71" fmla="*/ 1 h 760"/>
                  <a:gd name="T72" fmla="*/ 1 w 552"/>
                  <a:gd name="T73" fmla="*/ 1 h 760"/>
                  <a:gd name="T74" fmla="*/ 1 w 552"/>
                  <a:gd name="T75" fmla="*/ 1 h 760"/>
                  <a:gd name="T76" fmla="*/ 1 w 552"/>
                  <a:gd name="T77" fmla="*/ 1 h 760"/>
                  <a:gd name="T78" fmla="*/ 1 w 552"/>
                  <a:gd name="T79" fmla="*/ 1 h 760"/>
                  <a:gd name="T80" fmla="*/ 1 w 552"/>
                  <a:gd name="T81" fmla="*/ 1 h 760"/>
                  <a:gd name="T82" fmla="*/ 1 w 552"/>
                  <a:gd name="T83" fmla="*/ 1 h 760"/>
                  <a:gd name="T84" fmla="*/ 1 w 552"/>
                  <a:gd name="T85" fmla="*/ 1 h 760"/>
                  <a:gd name="T86" fmla="*/ 1 w 552"/>
                  <a:gd name="T87" fmla="*/ 1 h 760"/>
                  <a:gd name="T88" fmla="*/ 1 w 552"/>
                  <a:gd name="T89" fmla="*/ 1 h 760"/>
                  <a:gd name="T90" fmla="*/ 1 w 552"/>
                  <a:gd name="T91" fmla="*/ 1 h 760"/>
                  <a:gd name="T92" fmla="*/ 1 w 552"/>
                  <a:gd name="T93" fmla="*/ 1 h 760"/>
                  <a:gd name="T94" fmla="*/ 1 w 552"/>
                  <a:gd name="T95" fmla="*/ 1 h 760"/>
                  <a:gd name="T96" fmla="*/ 1 w 552"/>
                  <a:gd name="T97" fmla="*/ 1 h 760"/>
                  <a:gd name="T98" fmla="*/ 1 w 552"/>
                  <a:gd name="T99" fmla="*/ 1 h 760"/>
                  <a:gd name="T100" fmla="*/ 1 w 552"/>
                  <a:gd name="T101" fmla="*/ 1 h 760"/>
                  <a:gd name="T102" fmla="*/ 1 w 552"/>
                  <a:gd name="T103" fmla="*/ 1 h 760"/>
                  <a:gd name="T104" fmla="*/ 1 w 552"/>
                  <a:gd name="T105" fmla="*/ 1 h 760"/>
                  <a:gd name="T106" fmla="*/ 1 w 552"/>
                  <a:gd name="T107" fmla="*/ 1 h 760"/>
                  <a:gd name="T108" fmla="*/ 1 w 552"/>
                  <a:gd name="T109" fmla="*/ 1 h 760"/>
                  <a:gd name="T110" fmla="*/ 1 w 552"/>
                  <a:gd name="T111" fmla="*/ 1 h 760"/>
                  <a:gd name="T112" fmla="*/ 1 w 552"/>
                  <a:gd name="T113" fmla="*/ 1 h 760"/>
                  <a:gd name="T114" fmla="*/ 1 w 552"/>
                  <a:gd name="T115" fmla="*/ 1 h 760"/>
                  <a:gd name="T116" fmla="*/ 1 w 552"/>
                  <a:gd name="T117" fmla="*/ 1 h 760"/>
                  <a:gd name="T118" fmla="*/ 1 w 552"/>
                  <a:gd name="T119" fmla="*/ 1 h 7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52"/>
                  <a:gd name="T181" fmla="*/ 0 h 760"/>
                  <a:gd name="T182" fmla="*/ 552 w 552"/>
                  <a:gd name="T183" fmla="*/ 760 h 7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52" h="760">
                    <a:moveTo>
                      <a:pt x="534" y="590"/>
                    </a:moveTo>
                    <a:lnTo>
                      <a:pt x="538" y="578"/>
                    </a:lnTo>
                    <a:lnTo>
                      <a:pt x="537" y="561"/>
                    </a:lnTo>
                    <a:lnTo>
                      <a:pt x="532" y="543"/>
                    </a:lnTo>
                    <a:lnTo>
                      <a:pt x="524" y="533"/>
                    </a:lnTo>
                    <a:lnTo>
                      <a:pt x="525" y="527"/>
                    </a:lnTo>
                    <a:lnTo>
                      <a:pt x="528" y="520"/>
                    </a:lnTo>
                    <a:lnTo>
                      <a:pt x="531" y="513"/>
                    </a:lnTo>
                    <a:lnTo>
                      <a:pt x="535" y="510"/>
                    </a:lnTo>
                    <a:lnTo>
                      <a:pt x="537" y="501"/>
                    </a:lnTo>
                    <a:lnTo>
                      <a:pt x="537" y="491"/>
                    </a:lnTo>
                    <a:lnTo>
                      <a:pt x="530" y="482"/>
                    </a:lnTo>
                    <a:lnTo>
                      <a:pt x="515" y="478"/>
                    </a:lnTo>
                    <a:lnTo>
                      <a:pt x="518" y="468"/>
                    </a:lnTo>
                    <a:lnTo>
                      <a:pt x="524" y="457"/>
                    </a:lnTo>
                    <a:lnTo>
                      <a:pt x="530" y="449"/>
                    </a:lnTo>
                    <a:lnTo>
                      <a:pt x="534" y="442"/>
                    </a:lnTo>
                    <a:lnTo>
                      <a:pt x="535" y="435"/>
                    </a:lnTo>
                    <a:lnTo>
                      <a:pt x="537" y="424"/>
                    </a:lnTo>
                    <a:lnTo>
                      <a:pt x="534" y="414"/>
                    </a:lnTo>
                    <a:lnTo>
                      <a:pt x="527" y="405"/>
                    </a:lnTo>
                    <a:lnTo>
                      <a:pt x="530" y="400"/>
                    </a:lnTo>
                    <a:lnTo>
                      <a:pt x="534" y="395"/>
                    </a:lnTo>
                    <a:lnTo>
                      <a:pt x="537" y="389"/>
                    </a:lnTo>
                    <a:lnTo>
                      <a:pt x="541" y="388"/>
                    </a:lnTo>
                    <a:lnTo>
                      <a:pt x="548" y="384"/>
                    </a:lnTo>
                    <a:lnTo>
                      <a:pt x="551" y="377"/>
                    </a:lnTo>
                    <a:lnTo>
                      <a:pt x="552" y="368"/>
                    </a:lnTo>
                    <a:lnTo>
                      <a:pt x="548" y="361"/>
                    </a:lnTo>
                    <a:lnTo>
                      <a:pt x="542" y="356"/>
                    </a:lnTo>
                    <a:lnTo>
                      <a:pt x="534" y="347"/>
                    </a:lnTo>
                    <a:lnTo>
                      <a:pt x="524" y="337"/>
                    </a:lnTo>
                    <a:lnTo>
                      <a:pt x="512" y="325"/>
                    </a:lnTo>
                    <a:lnTo>
                      <a:pt x="501" y="313"/>
                    </a:lnTo>
                    <a:lnTo>
                      <a:pt x="492" y="299"/>
                    </a:lnTo>
                    <a:lnTo>
                      <a:pt x="487" y="286"/>
                    </a:lnTo>
                    <a:lnTo>
                      <a:pt x="484" y="276"/>
                    </a:lnTo>
                    <a:lnTo>
                      <a:pt x="482" y="258"/>
                    </a:lnTo>
                    <a:lnTo>
                      <a:pt x="482" y="246"/>
                    </a:lnTo>
                    <a:lnTo>
                      <a:pt x="482" y="236"/>
                    </a:lnTo>
                    <a:lnTo>
                      <a:pt x="484" y="227"/>
                    </a:lnTo>
                    <a:lnTo>
                      <a:pt x="485" y="220"/>
                    </a:lnTo>
                    <a:lnTo>
                      <a:pt x="485" y="213"/>
                    </a:lnTo>
                    <a:lnTo>
                      <a:pt x="484" y="208"/>
                    </a:lnTo>
                    <a:lnTo>
                      <a:pt x="481" y="204"/>
                    </a:lnTo>
                    <a:lnTo>
                      <a:pt x="477" y="199"/>
                    </a:lnTo>
                    <a:lnTo>
                      <a:pt x="470" y="190"/>
                    </a:lnTo>
                    <a:lnTo>
                      <a:pt x="461" y="176"/>
                    </a:lnTo>
                    <a:lnTo>
                      <a:pt x="450" y="161"/>
                    </a:lnTo>
                    <a:lnTo>
                      <a:pt x="438" y="145"/>
                    </a:lnTo>
                    <a:lnTo>
                      <a:pt x="427" y="131"/>
                    </a:lnTo>
                    <a:lnTo>
                      <a:pt x="418" y="119"/>
                    </a:lnTo>
                    <a:lnTo>
                      <a:pt x="411" y="112"/>
                    </a:lnTo>
                    <a:lnTo>
                      <a:pt x="412" y="101"/>
                    </a:lnTo>
                    <a:lnTo>
                      <a:pt x="412" y="89"/>
                    </a:lnTo>
                    <a:lnTo>
                      <a:pt x="412" y="75"/>
                    </a:lnTo>
                    <a:lnTo>
                      <a:pt x="410" y="61"/>
                    </a:lnTo>
                    <a:lnTo>
                      <a:pt x="405" y="52"/>
                    </a:lnTo>
                    <a:lnTo>
                      <a:pt x="397" y="47"/>
                    </a:lnTo>
                    <a:lnTo>
                      <a:pt x="388" y="47"/>
                    </a:lnTo>
                    <a:lnTo>
                      <a:pt x="380" y="49"/>
                    </a:lnTo>
                    <a:lnTo>
                      <a:pt x="375" y="47"/>
                    </a:lnTo>
                    <a:lnTo>
                      <a:pt x="370" y="44"/>
                    </a:lnTo>
                    <a:lnTo>
                      <a:pt x="364" y="37"/>
                    </a:lnTo>
                    <a:lnTo>
                      <a:pt x="358" y="30"/>
                    </a:lnTo>
                    <a:lnTo>
                      <a:pt x="351" y="23"/>
                    </a:lnTo>
                    <a:lnTo>
                      <a:pt x="345" y="16"/>
                    </a:lnTo>
                    <a:lnTo>
                      <a:pt x="340" y="10"/>
                    </a:lnTo>
                    <a:lnTo>
                      <a:pt x="335" y="5"/>
                    </a:lnTo>
                    <a:lnTo>
                      <a:pt x="331" y="2"/>
                    </a:lnTo>
                    <a:lnTo>
                      <a:pt x="325" y="2"/>
                    </a:lnTo>
                    <a:lnTo>
                      <a:pt x="318" y="0"/>
                    </a:lnTo>
                    <a:lnTo>
                      <a:pt x="312" y="2"/>
                    </a:lnTo>
                    <a:lnTo>
                      <a:pt x="305" y="3"/>
                    </a:lnTo>
                    <a:lnTo>
                      <a:pt x="298" y="5"/>
                    </a:lnTo>
                    <a:lnTo>
                      <a:pt x="292" y="7"/>
                    </a:lnTo>
                    <a:lnTo>
                      <a:pt x="288" y="10"/>
                    </a:lnTo>
                    <a:lnTo>
                      <a:pt x="280" y="9"/>
                    </a:lnTo>
                    <a:lnTo>
                      <a:pt x="272" y="9"/>
                    </a:lnTo>
                    <a:lnTo>
                      <a:pt x="264" y="10"/>
                    </a:lnTo>
                    <a:lnTo>
                      <a:pt x="257" y="12"/>
                    </a:lnTo>
                    <a:lnTo>
                      <a:pt x="248" y="17"/>
                    </a:lnTo>
                    <a:lnTo>
                      <a:pt x="243" y="21"/>
                    </a:lnTo>
                    <a:lnTo>
                      <a:pt x="237" y="24"/>
                    </a:lnTo>
                    <a:lnTo>
                      <a:pt x="233" y="26"/>
                    </a:lnTo>
                    <a:lnTo>
                      <a:pt x="228" y="28"/>
                    </a:lnTo>
                    <a:lnTo>
                      <a:pt x="221" y="30"/>
                    </a:lnTo>
                    <a:lnTo>
                      <a:pt x="214" y="33"/>
                    </a:lnTo>
                    <a:lnTo>
                      <a:pt x="204" y="35"/>
                    </a:lnTo>
                    <a:lnTo>
                      <a:pt x="194" y="38"/>
                    </a:lnTo>
                    <a:lnTo>
                      <a:pt x="183" y="40"/>
                    </a:lnTo>
                    <a:lnTo>
                      <a:pt x="173" y="44"/>
                    </a:lnTo>
                    <a:lnTo>
                      <a:pt x="161" y="45"/>
                    </a:lnTo>
                    <a:lnTo>
                      <a:pt x="148" y="51"/>
                    </a:lnTo>
                    <a:lnTo>
                      <a:pt x="133" y="63"/>
                    </a:lnTo>
                    <a:lnTo>
                      <a:pt x="114" y="78"/>
                    </a:lnTo>
                    <a:lnTo>
                      <a:pt x="95" y="96"/>
                    </a:lnTo>
                    <a:lnTo>
                      <a:pt x="77" y="115"/>
                    </a:lnTo>
                    <a:lnTo>
                      <a:pt x="61" y="134"/>
                    </a:lnTo>
                    <a:lnTo>
                      <a:pt x="47" y="152"/>
                    </a:lnTo>
                    <a:lnTo>
                      <a:pt x="37" y="166"/>
                    </a:lnTo>
                    <a:lnTo>
                      <a:pt x="23" y="197"/>
                    </a:lnTo>
                    <a:lnTo>
                      <a:pt x="13" y="236"/>
                    </a:lnTo>
                    <a:lnTo>
                      <a:pt x="4" y="274"/>
                    </a:lnTo>
                    <a:lnTo>
                      <a:pt x="0" y="300"/>
                    </a:lnTo>
                    <a:lnTo>
                      <a:pt x="0" y="323"/>
                    </a:lnTo>
                    <a:lnTo>
                      <a:pt x="4" y="349"/>
                    </a:lnTo>
                    <a:lnTo>
                      <a:pt x="10" y="375"/>
                    </a:lnTo>
                    <a:lnTo>
                      <a:pt x="14" y="395"/>
                    </a:lnTo>
                    <a:lnTo>
                      <a:pt x="17" y="409"/>
                    </a:lnTo>
                    <a:lnTo>
                      <a:pt x="20" y="423"/>
                    </a:lnTo>
                    <a:lnTo>
                      <a:pt x="20" y="437"/>
                    </a:lnTo>
                    <a:lnTo>
                      <a:pt x="20" y="451"/>
                    </a:lnTo>
                    <a:lnTo>
                      <a:pt x="21" y="457"/>
                    </a:lnTo>
                    <a:lnTo>
                      <a:pt x="25" y="466"/>
                    </a:lnTo>
                    <a:lnTo>
                      <a:pt x="31" y="477"/>
                    </a:lnTo>
                    <a:lnTo>
                      <a:pt x="38" y="487"/>
                    </a:lnTo>
                    <a:lnTo>
                      <a:pt x="45" y="498"/>
                    </a:lnTo>
                    <a:lnTo>
                      <a:pt x="54" y="506"/>
                    </a:lnTo>
                    <a:lnTo>
                      <a:pt x="60" y="515"/>
                    </a:lnTo>
                    <a:lnTo>
                      <a:pt x="65" y="522"/>
                    </a:lnTo>
                    <a:lnTo>
                      <a:pt x="67" y="536"/>
                    </a:lnTo>
                    <a:lnTo>
                      <a:pt x="68" y="548"/>
                    </a:lnTo>
                    <a:lnTo>
                      <a:pt x="71" y="559"/>
                    </a:lnTo>
                    <a:lnTo>
                      <a:pt x="75" y="569"/>
                    </a:lnTo>
                    <a:lnTo>
                      <a:pt x="81" y="580"/>
                    </a:lnTo>
                    <a:lnTo>
                      <a:pt x="91" y="590"/>
                    </a:lnTo>
                    <a:lnTo>
                      <a:pt x="100" y="597"/>
                    </a:lnTo>
                    <a:lnTo>
                      <a:pt x="105" y="602"/>
                    </a:lnTo>
                    <a:lnTo>
                      <a:pt x="107" y="606"/>
                    </a:lnTo>
                    <a:lnTo>
                      <a:pt x="107" y="608"/>
                    </a:lnTo>
                    <a:lnTo>
                      <a:pt x="107" y="611"/>
                    </a:lnTo>
                    <a:lnTo>
                      <a:pt x="105" y="615"/>
                    </a:lnTo>
                    <a:lnTo>
                      <a:pt x="104" y="618"/>
                    </a:lnTo>
                    <a:lnTo>
                      <a:pt x="104" y="622"/>
                    </a:lnTo>
                    <a:lnTo>
                      <a:pt x="105" y="627"/>
                    </a:lnTo>
                    <a:lnTo>
                      <a:pt x="107" y="632"/>
                    </a:lnTo>
                    <a:lnTo>
                      <a:pt x="120" y="643"/>
                    </a:lnTo>
                    <a:lnTo>
                      <a:pt x="137" y="653"/>
                    </a:lnTo>
                    <a:lnTo>
                      <a:pt x="155" y="667"/>
                    </a:lnTo>
                    <a:lnTo>
                      <a:pt x="175" y="679"/>
                    </a:lnTo>
                    <a:lnTo>
                      <a:pt x="195" y="692"/>
                    </a:lnTo>
                    <a:lnTo>
                      <a:pt x="213" y="702"/>
                    </a:lnTo>
                    <a:lnTo>
                      <a:pt x="228" y="709"/>
                    </a:lnTo>
                    <a:lnTo>
                      <a:pt x="238" y="713"/>
                    </a:lnTo>
                    <a:lnTo>
                      <a:pt x="248" y="714"/>
                    </a:lnTo>
                    <a:lnTo>
                      <a:pt x="265" y="720"/>
                    </a:lnTo>
                    <a:lnTo>
                      <a:pt x="285" y="725"/>
                    </a:lnTo>
                    <a:lnTo>
                      <a:pt x="307" y="733"/>
                    </a:lnTo>
                    <a:lnTo>
                      <a:pt x="328" y="740"/>
                    </a:lnTo>
                    <a:lnTo>
                      <a:pt x="350" y="747"/>
                    </a:lnTo>
                    <a:lnTo>
                      <a:pt x="368" y="754"/>
                    </a:lnTo>
                    <a:lnTo>
                      <a:pt x="381" y="760"/>
                    </a:lnTo>
                    <a:lnTo>
                      <a:pt x="384" y="747"/>
                    </a:lnTo>
                    <a:lnTo>
                      <a:pt x="387" y="733"/>
                    </a:lnTo>
                    <a:lnTo>
                      <a:pt x="388" y="720"/>
                    </a:lnTo>
                    <a:lnTo>
                      <a:pt x="388" y="709"/>
                    </a:lnTo>
                    <a:lnTo>
                      <a:pt x="388" y="702"/>
                    </a:lnTo>
                    <a:lnTo>
                      <a:pt x="391" y="693"/>
                    </a:lnTo>
                    <a:lnTo>
                      <a:pt x="392" y="685"/>
                    </a:lnTo>
                    <a:lnTo>
                      <a:pt x="397" y="674"/>
                    </a:lnTo>
                    <a:lnTo>
                      <a:pt x="400" y="671"/>
                    </a:lnTo>
                    <a:lnTo>
                      <a:pt x="401" y="667"/>
                    </a:lnTo>
                    <a:lnTo>
                      <a:pt x="404" y="664"/>
                    </a:lnTo>
                    <a:lnTo>
                      <a:pt x="407" y="662"/>
                    </a:lnTo>
                    <a:lnTo>
                      <a:pt x="411" y="658"/>
                    </a:lnTo>
                    <a:lnTo>
                      <a:pt x="418" y="657"/>
                    </a:lnTo>
                    <a:lnTo>
                      <a:pt x="424" y="653"/>
                    </a:lnTo>
                    <a:lnTo>
                      <a:pt x="432" y="650"/>
                    </a:lnTo>
                    <a:lnTo>
                      <a:pt x="440" y="648"/>
                    </a:lnTo>
                    <a:lnTo>
                      <a:pt x="445" y="644"/>
                    </a:lnTo>
                    <a:lnTo>
                      <a:pt x="452" y="641"/>
                    </a:lnTo>
                    <a:lnTo>
                      <a:pt x="457" y="637"/>
                    </a:lnTo>
                    <a:lnTo>
                      <a:pt x="467" y="630"/>
                    </a:lnTo>
                    <a:lnTo>
                      <a:pt x="478" y="625"/>
                    </a:lnTo>
                    <a:lnTo>
                      <a:pt x="490" y="620"/>
                    </a:lnTo>
                    <a:lnTo>
                      <a:pt x="497" y="618"/>
                    </a:lnTo>
                    <a:lnTo>
                      <a:pt x="504" y="615"/>
                    </a:lnTo>
                    <a:lnTo>
                      <a:pt x="515" y="608"/>
                    </a:lnTo>
                    <a:lnTo>
                      <a:pt x="525" y="599"/>
                    </a:lnTo>
                    <a:lnTo>
                      <a:pt x="534" y="5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77" name="Freeform 84"/>
              <p:cNvSpPr>
                <a:spLocks/>
              </p:cNvSpPr>
              <p:nvPr/>
            </p:nvSpPr>
            <p:spPr bwMode="auto">
              <a:xfrm>
                <a:off x="5741" y="4969"/>
                <a:ext cx="82" cy="178"/>
              </a:xfrm>
              <a:custGeom>
                <a:avLst/>
                <a:gdLst>
                  <a:gd name="T0" fmla="*/ 1 w 164"/>
                  <a:gd name="T1" fmla="*/ 1 h 356"/>
                  <a:gd name="T2" fmla="*/ 1 w 164"/>
                  <a:gd name="T3" fmla="*/ 1 h 356"/>
                  <a:gd name="T4" fmla="*/ 1 w 164"/>
                  <a:gd name="T5" fmla="*/ 1 h 356"/>
                  <a:gd name="T6" fmla="*/ 1 w 164"/>
                  <a:gd name="T7" fmla="*/ 1 h 356"/>
                  <a:gd name="T8" fmla="*/ 1 w 164"/>
                  <a:gd name="T9" fmla="*/ 1 h 356"/>
                  <a:gd name="T10" fmla="*/ 1 w 164"/>
                  <a:gd name="T11" fmla="*/ 1 h 356"/>
                  <a:gd name="T12" fmla="*/ 1 w 164"/>
                  <a:gd name="T13" fmla="*/ 1 h 356"/>
                  <a:gd name="T14" fmla="*/ 1 w 164"/>
                  <a:gd name="T15" fmla="*/ 1 h 356"/>
                  <a:gd name="T16" fmla="*/ 1 w 164"/>
                  <a:gd name="T17" fmla="*/ 1 h 356"/>
                  <a:gd name="T18" fmla="*/ 1 w 164"/>
                  <a:gd name="T19" fmla="*/ 1 h 356"/>
                  <a:gd name="T20" fmla="*/ 1 w 164"/>
                  <a:gd name="T21" fmla="*/ 1 h 356"/>
                  <a:gd name="T22" fmla="*/ 1 w 164"/>
                  <a:gd name="T23" fmla="*/ 1 h 356"/>
                  <a:gd name="T24" fmla="*/ 1 w 164"/>
                  <a:gd name="T25" fmla="*/ 1 h 356"/>
                  <a:gd name="T26" fmla="*/ 1 w 164"/>
                  <a:gd name="T27" fmla="*/ 1 h 356"/>
                  <a:gd name="T28" fmla="*/ 1 w 164"/>
                  <a:gd name="T29" fmla="*/ 1 h 356"/>
                  <a:gd name="T30" fmla="*/ 1 w 164"/>
                  <a:gd name="T31" fmla="*/ 1 h 356"/>
                  <a:gd name="T32" fmla="*/ 1 w 164"/>
                  <a:gd name="T33" fmla="*/ 1 h 356"/>
                  <a:gd name="T34" fmla="*/ 0 w 164"/>
                  <a:gd name="T35" fmla="*/ 1 h 356"/>
                  <a:gd name="T36" fmla="*/ 1 w 164"/>
                  <a:gd name="T37" fmla="*/ 1 h 356"/>
                  <a:gd name="T38" fmla="*/ 1 w 164"/>
                  <a:gd name="T39" fmla="*/ 1 h 356"/>
                  <a:gd name="T40" fmla="*/ 1 w 164"/>
                  <a:gd name="T41" fmla="*/ 1 h 356"/>
                  <a:gd name="T42" fmla="*/ 1 w 164"/>
                  <a:gd name="T43" fmla="*/ 1 h 356"/>
                  <a:gd name="T44" fmla="*/ 1 w 164"/>
                  <a:gd name="T45" fmla="*/ 1 h 356"/>
                  <a:gd name="T46" fmla="*/ 1 w 164"/>
                  <a:gd name="T47" fmla="*/ 1 h 356"/>
                  <a:gd name="T48" fmla="*/ 1 w 164"/>
                  <a:gd name="T49" fmla="*/ 1 h 356"/>
                  <a:gd name="T50" fmla="*/ 1 w 164"/>
                  <a:gd name="T51" fmla="*/ 1 h 356"/>
                  <a:gd name="T52" fmla="*/ 1 w 164"/>
                  <a:gd name="T53" fmla="*/ 1 h 356"/>
                  <a:gd name="T54" fmla="*/ 1 w 164"/>
                  <a:gd name="T55" fmla="*/ 1 h 356"/>
                  <a:gd name="T56" fmla="*/ 1 w 164"/>
                  <a:gd name="T57" fmla="*/ 1 h 356"/>
                  <a:gd name="T58" fmla="*/ 1 w 164"/>
                  <a:gd name="T59" fmla="*/ 1 h 356"/>
                  <a:gd name="T60" fmla="*/ 1 w 164"/>
                  <a:gd name="T61" fmla="*/ 1 h 356"/>
                  <a:gd name="T62" fmla="*/ 1 w 164"/>
                  <a:gd name="T63" fmla="*/ 1 h 356"/>
                  <a:gd name="T64" fmla="*/ 1 w 164"/>
                  <a:gd name="T65" fmla="*/ 1 h 356"/>
                  <a:gd name="T66" fmla="*/ 1 w 164"/>
                  <a:gd name="T67" fmla="*/ 1 h 356"/>
                  <a:gd name="T68" fmla="*/ 1 w 164"/>
                  <a:gd name="T69" fmla="*/ 1 h 356"/>
                  <a:gd name="T70" fmla="*/ 1 w 164"/>
                  <a:gd name="T71" fmla="*/ 1 h 3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4"/>
                  <a:gd name="T109" fmla="*/ 0 h 356"/>
                  <a:gd name="T110" fmla="*/ 164 w 164"/>
                  <a:gd name="T111" fmla="*/ 356 h 3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4" h="356">
                    <a:moveTo>
                      <a:pt x="139" y="293"/>
                    </a:moveTo>
                    <a:lnTo>
                      <a:pt x="142" y="288"/>
                    </a:lnTo>
                    <a:lnTo>
                      <a:pt x="146" y="283"/>
                    </a:lnTo>
                    <a:lnTo>
                      <a:pt x="149" y="277"/>
                    </a:lnTo>
                    <a:lnTo>
                      <a:pt x="153" y="276"/>
                    </a:lnTo>
                    <a:lnTo>
                      <a:pt x="160" y="272"/>
                    </a:lnTo>
                    <a:lnTo>
                      <a:pt x="163" y="265"/>
                    </a:lnTo>
                    <a:lnTo>
                      <a:pt x="164" y="256"/>
                    </a:lnTo>
                    <a:lnTo>
                      <a:pt x="160" y="249"/>
                    </a:lnTo>
                    <a:lnTo>
                      <a:pt x="154" y="244"/>
                    </a:lnTo>
                    <a:lnTo>
                      <a:pt x="146" y="235"/>
                    </a:lnTo>
                    <a:lnTo>
                      <a:pt x="136" y="225"/>
                    </a:lnTo>
                    <a:lnTo>
                      <a:pt x="124" y="213"/>
                    </a:lnTo>
                    <a:lnTo>
                      <a:pt x="113" y="201"/>
                    </a:lnTo>
                    <a:lnTo>
                      <a:pt x="104" y="187"/>
                    </a:lnTo>
                    <a:lnTo>
                      <a:pt x="99" y="174"/>
                    </a:lnTo>
                    <a:lnTo>
                      <a:pt x="96" y="164"/>
                    </a:lnTo>
                    <a:lnTo>
                      <a:pt x="94" y="146"/>
                    </a:lnTo>
                    <a:lnTo>
                      <a:pt x="94" y="134"/>
                    </a:lnTo>
                    <a:lnTo>
                      <a:pt x="94" y="124"/>
                    </a:lnTo>
                    <a:lnTo>
                      <a:pt x="96" y="115"/>
                    </a:lnTo>
                    <a:lnTo>
                      <a:pt x="97" y="108"/>
                    </a:lnTo>
                    <a:lnTo>
                      <a:pt x="97" y="103"/>
                    </a:lnTo>
                    <a:lnTo>
                      <a:pt x="96" y="97"/>
                    </a:lnTo>
                    <a:lnTo>
                      <a:pt x="93" y="92"/>
                    </a:lnTo>
                    <a:lnTo>
                      <a:pt x="89" y="87"/>
                    </a:lnTo>
                    <a:lnTo>
                      <a:pt x="82" y="78"/>
                    </a:lnTo>
                    <a:lnTo>
                      <a:pt x="73" y="64"/>
                    </a:lnTo>
                    <a:lnTo>
                      <a:pt x="62" y="49"/>
                    </a:lnTo>
                    <a:lnTo>
                      <a:pt x="50" y="33"/>
                    </a:lnTo>
                    <a:lnTo>
                      <a:pt x="39" y="19"/>
                    </a:lnTo>
                    <a:lnTo>
                      <a:pt x="30" y="7"/>
                    </a:lnTo>
                    <a:lnTo>
                      <a:pt x="23" y="0"/>
                    </a:lnTo>
                    <a:lnTo>
                      <a:pt x="14" y="12"/>
                    </a:lnTo>
                    <a:lnTo>
                      <a:pt x="6" y="28"/>
                    </a:lnTo>
                    <a:lnTo>
                      <a:pt x="0" y="42"/>
                    </a:lnTo>
                    <a:lnTo>
                      <a:pt x="2" y="50"/>
                    </a:lnTo>
                    <a:lnTo>
                      <a:pt x="9" y="57"/>
                    </a:lnTo>
                    <a:lnTo>
                      <a:pt x="16" y="64"/>
                    </a:lnTo>
                    <a:lnTo>
                      <a:pt x="23" y="73"/>
                    </a:lnTo>
                    <a:lnTo>
                      <a:pt x="26" y="80"/>
                    </a:lnTo>
                    <a:lnTo>
                      <a:pt x="27" y="85"/>
                    </a:lnTo>
                    <a:lnTo>
                      <a:pt x="27" y="90"/>
                    </a:lnTo>
                    <a:lnTo>
                      <a:pt x="27" y="94"/>
                    </a:lnTo>
                    <a:lnTo>
                      <a:pt x="32" y="97"/>
                    </a:lnTo>
                    <a:lnTo>
                      <a:pt x="42" y="104"/>
                    </a:lnTo>
                    <a:lnTo>
                      <a:pt x="54" y="117"/>
                    </a:lnTo>
                    <a:lnTo>
                      <a:pt x="66" y="134"/>
                    </a:lnTo>
                    <a:lnTo>
                      <a:pt x="67" y="152"/>
                    </a:lnTo>
                    <a:lnTo>
                      <a:pt x="62" y="166"/>
                    </a:lnTo>
                    <a:lnTo>
                      <a:pt x="57" y="174"/>
                    </a:lnTo>
                    <a:lnTo>
                      <a:pt x="53" y="183"/>
                    </a:lnTo>
                    <a:lnTo>
                      <a:pt x="50" y="192"/>
                    </a:lnTo>
                    <a:lnTo>
                      <a:pt x="46" y="209"/>
                    </a:lnTo>
                    <a:lnTo>
                      <a:pt x="43" y="234"/>
                    </a:lnTo>
                    <a:lnTo>
                      <a:pt x="42" y="258"/>
                    </a:lnTo>
                    <a:lnTo>
                      <a:pt x="49" y="276"/>
                    </a:lnTo>
                    <a:lnTo>
                      <a:pt x="56" y="283"/>
                    </a:lnTo>
                    <a:lnTo>
                      <a:pt x="63" y="291"/>
                    </a:lnTo>
                    <a:lnTo>
                      <a:pt x="70" y="302"/>
                    </a:lnTo>
                    <a:lnTo>
                      <a:pt x="79" y="312"/>
                    </a:lnTo>
                    <a:lnTo>
                      <a:pt x="86" y="323"/>
                    </a:lnTo>
                    <a:lnTo>
                      <a:pt x="90" y="335"/>
                    </a:lnTo>
                    <a:lnTo>
                      <a:pt x="94" y="345"/>
                    </a:lnTo>
                    <a:lnTo>
                      <a:pt x="94" y="356"/>
                    </a:lnTo>
                    <a:lnTo>
                      <a:pt x="100" y="344"/>
                    </a:lnTo>
                    <a:lnTo>
                      <a:pt x="106" y="332"/>
                    </a:lnTo>
                    <a:lnTo>
                      <a:pt x="112" y="319"/>
                    </a:lnTo>
                    <a:lnTo>
                      <a:pt x="114" y="311"/>
                    </a:lnTo>
                    <a:lnTo>
                      <a:pt x="117" y="305"/>
                    </a:lnTo>
                    <a:lnTo>
                      <a:pt x="123" y="298"/>
                    </a:lnTo>
                    <a:lnTo>
                      <a:pt x="130" y="295"/>
                    </a:lnTo>
                    <a:lnTo>
                      <a:pt x="139" y="29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78" name="Freeform 85"/>
              <p:cNvSpPr>
                <a:spLocks/>
              </p:cNvSpPr>
              <p:nvPr/>
            </p:nvSpPr>
            <p:spPr bwMode="auto">
              <a:xfrm>
                <a:off x="5791" y="5131"/>
                <a:ext cx="25" cy="77"/>
              </a:xfrm>
              <a:custGeom>
                <a:avLst/>
                <a:gdLst>
                  <a:gd name="T0" fmla="*/ 1 w 50"/>
                  <a:gd name="T1" fmla="*/ 1 h 153"/>
                  <a:gd name="T2" fmla="*/ 1 w 50"/>
                  <a:gd name="T3" fmla="*/ 1 h 153"/>
                  <a:gd name="T4" fmla="*/ 1 w 50"/>
                  <a:gd name="T5" fmla="*/ 1 h 153"/>
                  <a:gd name="T6" fmla="*/ 1 w 50"/>
                  <a:gd name="T7" fmla="*/ 1 h 153"/>
                  <a:gd name="T8" fmla="*/ 1 w 50"/>
                  <a:gd name="T9" fmla="*/ 1 h 153"/>
                  <a:gd name="T10" fmla="*/ 1 w 50"/>
                  <a:gd name="T11" fmla="*/ 1 h 153"/>
                  <a:gd name="T12" fmla="*/ 1 w 50"/>
                  <a:gd name="T13" fmla="*/ 1 h 153"/>
                  <a:gd name="T14" fmla="*/ 1 w 50"/>
                  <a:gd name="T15" fmla="*/ 1 h 153"/>
                  <a:gd name="T16" fmla="*/ 1 w 50"/>
                  <a:gd name="T17" fmla="*/ 1 h 153"/>
                  <a:gd name="T18" fmla="*/ 1 w 50"/>
                  <a:gd name="T19" fmla="*/ 1 h 153"/>
                  <a:gd name="T20" fmla="*/ 1 w 50"/>
                  <a:gd name="T21" fmla="*/ 1 h 153"/>
                  <a:gd name="T22" fmla="*/ 1 w 50"/>
                  <a:gd name="T23" fmla="*/ 1 h 153"/>
                  <a:gd name="T24" fmla="*/ 1 w 50"/>
                  <a:gd name="T25" fmla="*/ 1 h 153"/>
                  <a:gd name="T26" fmla="*/ 1 w 50"/>
                  <a:gd name="T27" fmla="*/ 1 h 153"/>
                  <a:gd name="T28" fmla="*/ 1 w 50"/>
                  <a:gd name="T29" fmla="*/ 1 h 153"/>
                  <a:gd name="T30" fmla="*/ 1 w 50"/>
                  <a:gd name="T31" fmla="*/ 1 h 153"/>
                  <a:gd name="T32" fmla="*/ 1 w 50"/>
                  <a:gd name="T33" fmla="*/ 1 h 153"/>
                  <a:gd name="T34" fmla="*/ 1 w 50"/>
                  <a:gd name="T35" fmla="*/ 1 h 153"/>
                  <a:gd name="T36" fmla="*/ 1 w 50"/>
                  <a:gd name="T37" fmla="*/ 1 h 153"/>
                  <a:gd name="T38" fmla="*/ 1 w 50"/>
                  <a:gd name="T39" fmla="*/ 1 h 153"/>
                  <a:gd name="T40" fmla="*/ 1 w 50"/>
                  <a:gd name="T41" fmla="*/ 1 h 153"/>
                  <a:gd name="T42" fmla="*/ 1 w 50"/>
                  <a:gd name="T43" fmla="*/ 1 h 153"/>
                  <a:gd name="T44" fmla="*/ 1 w 50"/>
                  <a:gd name="T45" fmla="*/ 1 h 153"/>
                  <a:gd name="T46" fmla="*/ 1 w 50"/>
                  <a:gd name="T47" fmla="*/ 1 h 153"/>
                  <a:gd name="T48" fmla="*/ 1 w 50"/>
                  <a:gd name="T49" fmla="*/ 1 h 153"/>
                  <a:gd name="T50" fmla="*/ 1 w 50"/>
                  <a:gd name="T51" fmla="*/ 0 h 153"/>
                  <a:gd name="T52" fmla="*/ 1 w 50"/>
                  <a:gd name="T53" fmla="*/ 1 h 153"/>
                  <a:gd name="T54" fmla="*/ 1 w 50"/>
                  <a:gd name="T55" fmla="*/ 1 h 153"/>
                  <a:gd name="T56" fmla="*/ 1 w 50"/>
                  <a:gd name="T57" fmla="*/ 1 h 153"/>
                  <a:gd name="T58" fmla="*/ 1 w 50"/>
                  <a:gd name="T59" fmla="*/ 1 h 153"/>
                  <a:gd name="T60" fmla="*/ 1 w 50"/>
                  <a:gd name="T61" fmla="*/ 1 h 153"/>
                  <a:gd name="T62" fmla="*/ 1 w 50"/>
                  <a:gd name="T63" fmla="*/ 1 h 153"/>
                  <a:gd name="T64" fmla="*/ 1 w 50"/>
                  <a:gd name="T65" fmla="*/ 1 h 153"/>
                  <a:gd name="T66" fmla="*/ 0 w 50"/>
                  <a:gd name="T67" fmla="*/ 1 h 153"/>
                  <a:gd name="T68" fmla="*/ 1 w 50"/>
                  <a:gd name="T69" fmla="*/ 1 h 153"/>
                  <a:gd name="T70" fmla="*/ 1 w 50"/>
                  <a:gd name="T71" fmla="*/ 1 h 153"/>
                  <a:gd name="T72" fmla="*/ 1 w 50"/>
                  <a:gd name="T73" fmla="*/ 1 h 153"/>
                  <a:gd name="T74" fmla="*/ 1 w 50"/>
                  <a:gd name="T75" fmla="*/ 1 h 153"/>
                  <a:gd name="T76" fmla="*/ 1 w 50"/>
                  <a:gd name="T77" fmla="*/ 1 h 153"/>
                  <a:gd name="T78" fmla="*/ 1 w 50"/>
                  <a:gd name="T79" fmla="*/ 1 h 153"/>
                  <a:gd name="T80" fmla="*/ 1 w 50"/>
                  <a:gd name="T81" fmla="*/ 1 h 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
                  <a:gd name="T124" fmla="*/ 0 h 153"/>
                  <a:gd name="T125" fmla="*/ 50 w 50"/>
                  <a:gd name="T126" fmla="*/ 153 h 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 h="153">
                    <a:moveTo>
                      <a:pt x="46" y="153"/>
                    </a:moveTo>
                    <a:lnTo>
                      <a:pt x="50" y="141"/>
                    </a:lnTo>
                    <a:lnTo>
                      <a:pt x="49" y="124"/>
                    </a:lnTo>
                    <a:lnTo>
                      <a:pt x="44" y="106"/>
                    </a:lnTo>
                    <a:lnTo>
                      <a:pt x="36" y="96"/>
                    </a:lnTo>
                    <a:lnTo>
                      <a:pt x="37" y="90"/>
                    </a:lnTo>
                    <a:lnTo>
                      <a:pt x="40" y="83"/>
                    </a:lnTo>
                    <a:lnTo>
                      <a:pt x="43" y="76"/>
                    </a:lnTo>
                    <a:lnTo>
                      <a:pt x="47" y="73"/>
                    </a:lnTo>
                    <a:lnTo>
                      <a:pt x="50" y="66"/>
                    </a:lnTo>
                    <a:lnTo>
                      <a:pt x="49" y="55"/>
                    </a:lnTo>
                    <a:lnTo>
                      <a:pt x="43" y="47"/>
                    </a:lnTo>
                    <a:lnTo>
                      <a:pt x="32" y="41"/>
                    </a:lnTo>
                    <a:lnTo>
                      <a:pt x="30" y="41"/>
                    </a:lnTo>
                    <a:lnTo>
                      <a:pt x="29" y="41"/>
                    </a:lnTo>
                    <a:lnTo>
                      <a:pt x="27" y="41"/>
                    </a:lnTo>
                    <a:lnTo>
                      <a:pt x="27" y="40"/>
                    </a:lnTo>
                    <a:lnTo>
                      <a:pt x="29" y="38"/>
                    </a:lnTo>
                    <a:lnTo>
                      <a:pt x="29" y="36"/>
                    </a:lnTo>
                    <a:lnTo>
                      <a:pt x="29" y="34"/>
                    </a:lnTo>
                    <a:lnTo>
                      <a:pt x="33" y="26"/>
                    </a:lnTo>
                    <a:lnTo>
                      <a:pt x="39" y="17"/>
                    </a:lnTo>
                    <a:lnTo>
                      <a:pt x="43" y="10"/>
                    </a:lnTo>
                    <a:lnTo>
                      <a:pt x="46" y="5"/>
                    </a:lnTo>
                    <a:lnTo>
                      <a:pt x="40" y="0"/>
                    </a:lnTo>
                    <a:lnTo>
                      <a:pt x="32" y="1"/>
                    </a:lnTo>
                    <a:lnTo>
                      <a:pt x="26" y="7"/>
                    </a:lnTo>
                    <a:lnTo>
                      <a:pt x="22" y="12"/>
                    </a:lnTo>
                    <a:lnTo>
                      <a:pt x="17" y="17"/>
                    </a:lnTo>
                    <a:lnTo>
                      <a:pt x="13" y="24"/>
                    </a:lnTo>
                    <a:lnTo>
                      <a:pt x="7" y="31"/>
                    </a:lnTo>
                    <a:lnTo>
                      <a:pt x="2" y="38"/>
                    </a:lnTo>
                    <a:lnTo>
                      <a:pt x="0" y="54"/>
                    </a:lnTo>
                    <a:lnTo>
                      <a:pt x="3" y="82"/>
                    </a:lnTo>
                    <a:lnTo>
                      <a:pt x="7" y="111"/>
                    </a:lnTo>
                    <a:lnTo>
                      <a:pt x="13" y="131"/>
                    </a:lnTo>
                    <a:lnTo>
                      <a:pt x="19" y="139"/>
                    </a:lnTo>
                    <a:lnTo>
                      <a:pt x="26" y="145"/>
                    </a:lnTo>
                    <a:lnTo>
                      <a:pt x="34" y="148"/>
                    </a:lnTo>
                    <a:lnTo>
                      <a:pt x="46" y="15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79" name="Freeform 86"/>
              <p:cNvSpPr>
                <a:spLocks/>
              </p:cNvSpPr>
              <p:nvPr/>
            </p:nvSpPr>
            <p:spPr bwMode="auto">
              <a:xfrm>
                <a:off x="5647" y="5130"/>
                <a:ext cx="12" cy="30"/>
              </a:xfrm>
              <a:custGeom>
                <a:avLst/>
                <a:gdLst>
                  <a:gd name="T0" fmla="*/ 1 w 24"/>
                  <a:gd name="T1" fmla="*/ 0 h 59"/>
                  <a:gd name="T2" fmla="*/ 1 w 24"/>
                  <a:gd name="T3" fmla="*/ 1 h 59"/>
                  <a:gd name="T4" fmla="*/ 1 w 24"/>
                  <a:gd name="T5" fmla="*/ 1 h 59"/>
                  <a:gd name="T6" fmla="*/ 0 w 24"/>
                  <a:gd name="T7" fmla="*/ 1 h 59"/>
                  <a:gd name="T8" fmla="*/ 0 w 24"/>
                  <a:gd name="T9" fmla="*/ 1 h 59"/>
                  <a:gd name="T10" fmla="*/ 1 w 24"/>
                  <a:gd name="T11" fmla="*/ 1 h 59"/>
                  <a:gd name="T12" fmla="*/ 1 w 24"/>
                  <a:gd name="T13" fmla="*/ 1 h 59"/>
                  <a:gd name="T14" fmla="*/ 1 w 24"/>
                  <a:gd name="T15" fmla="*/ 1 h 59"/>
                  <a:gd name="T16" fmla="*/ 1 w 24"/>
                  <a:gd name="T17" fmla="*/ 1 h 59"/>
                  <a:gd name="T18" fmla="*/ 1 w 24"/>
                  <a:gd name="T19" fmla="*/ 1 h 59"/>
                  <a:gd name="T20" fmla="*/ 1 w 24"/>
                  <a:gd name="T21" fmla="*/ 1 h 59"/>
                  <a:gd name="T22" fmla="*/ 1 w 24"/>
                  <a:gd name="T23" fmla="*/ 1 h 59"/>
                  <a:gd name="T24" fmla="*/ 1 w 24"/>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59"/>
                  <a:gd name="T41" fmla="*/ 24 w 24"/>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59">
                    <a:moveTo>
                      <a:pt x="12" y="0"/>
                    </a:moveTo>
                    <a:lnTo>
                      <a:pt x="7" y="9"/>
                    </a:lnTo>
                    <a:lnTo>
                      <a:pt x="3" y="19"/>
                    </a:lnTo>
                    <a:lnTo>
                      <a:pt x="0" y="29"/>
                    </a:lnTo>
                    <a:lnTo>
                      <a:pt x="0" y="40"/>
                    </a:lnTo>
                    <a:lnTo>
                      <a:pt x="6" y="45"/>
                    </a:lnTo>
                    <a:lnTo>
                      <a:pt x="13" y="50"/>
                    </a:lnTo>
                    <a:lnTo>
                      <a:pt x="20" y="56"/>
                    </a:lnTo>
                    <a:lnTo>
                      <a:pt x="24" y="59"/>
                    </a:lnTo>
                    <a:lnTo>
                      <a:pt x="19" y="49"/>
                    </a:lnTo>
                    <a:lnTo>
                      <a:pt x="13" y="33"/>
                    </a:lnTo>
                    <a:lnTo>
                      <a:pt x="10" y="17"/>
                    </a:lnTo>
                    <a:lnTo>
                      <a:pt x="1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80" name="Freeform 87"/>
              <p:cNvSpPr>
                <a:spLocks/>
              </p:cNvSpPr>
              <p:nvPr/>
            </p:nvSpPr>
            <p:spPr bwMode="auto">
              <a:xfrm>
                <a:off x="5650" y="5116"/>
                <a:ext cx="21" cy="17"/>
              </a:xfrm>
              <a:custGeom>
                <a:avLst/>
                <a:gdLst>
                  <a:gd name="T0" fmla="*/ 0 w 41"/>
                  <a:gd name="T1" fmla="*/ 1 h 33"/>
                  <a:gd name="T2" fmla="*/ 1 w 41"/>
                  <a:gd name="T3" fmla="*/ 1 h 33"/>
                  <a:gd name="T4" fmla="*/ 1 w 41"/>
                  <a:gd name="T5" fmla="*/ 1 h 33"/>
                  <a:gd name="T6" fmla="*/ 1 w 41"/>
                  <a:gd name="T7" fmla="*/ 0 h 33"/>
                  <a:gd name="T8" fmla="*/ 1 w 41"/>
                  <a:gd name="T9" fmla="*/ 1 h 33"/>
                  <a:gd name="T10" fmla="*/ 1 w 41"/>
                  <a:gd name="T11" fmla="*/ 1 h 33"/>
                  <a:gd name="T12" fmla="*/ 1 w 41"/>
                  <a:gd name="T13" fmla="*/ 1 h 33"/>
                  <a:gd name="T14" fmla="*/ 1 w 41"/>
                  <a:gd name="T15" fmla="*/ 1 h 33"/>
                  <a:gd name="T16" fmla="*/ 1 w 41"/>
                  <a:gd name="T17" fmla="*/ 1 h 33"/>
                  <a:gd name="T18" fmla="*/ 1 w 41"/>
                  <a:gd name="T19" fmla="*/ 1 h 33"/>
                  <a:gd name="T20" fmla="*/ 1 w 41"/>
                  <a:gd name="T21" fmla="*/ 1 h 33"/>
                  <a:gd name="T22" fmla="*/ 1 w 41"/>
                  <a:gd name="T23" fmla="*/ 1 h 33"/>
                  <a:gd name="T24" fmla="*/ 1 w 41"/>
                  <a:gd name="T25" fmla="*/ 1 h 33"/>
                  <a:gd name="T26" fmla="*/ 1 w 41"/>
                  <a:gd name="T27" fmla="*/ 1 h 33"/>
                  <a:gd name="T28" fmla="*/ 1 w 41"/>
                  <a:gd name="T29" fmla="*/ 1 h 33"/>
                  <a:gd name="T30" fmla="*/ 1 w 41"/>
                  <a:gd name="T31" fmla="*/ 1 h 33"/>
                  <a:gd name="T32" fmla="*/ 0 w 41"/>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3"/>
                  <a:gd name="T53" fmla="*/ 41 w 4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3">
                    <a:moveTo>
                      <a:pt x="0" y="12"/>
                    </a:moveTo>
                    <a:lnTo>
                      <a:pt x="8" y="5"/>
                    </a:lnTo>
                    <a:lnTo>
                      <a:pt x="17" y="2"/>
                    </a:lnTo>
                    <a:lnTo>
                      <a:pt x="24" y="0"/>
                    </a:lnTo>
                    <a:lnTo>
                      <a:pt x="28" y="2"/>
                    </a:lnTo>
                    <a:lnTo>
                      <a:pt x="33" y="7"/>
                    </a:lnTo>
                    <a:lnTo>
                      <a:pt x="38" y="14"/>
                    </a:lnTo>
                    <a:lnTo>
                      <a:pt x="41" y="21"/>
                    </a:lnTo>
                    <a:lnTo>
                      <a:pt x="41" y="26"/>
                    </a:lnTo>
                    <a:lnTo>
                      <a:pt x="38" y="30"/>
                    </a:lnTo>
                    <a:lnTo>
                      <a:pt x="36" y="31"/>
                    </a:lnTo>
                    <a:lnTo>
                      <a:pt x="33" y="33"/>
                    </a:lnTo>
                    <a:lnTo>
                      <a:pt x="31" y="31"/>
                    </a:lnTo>
                    <a:lnTo>
                      <a:pt x="28" y="23"/>
                    </a:lnTo>
                    <a:lnTo>
                      <a:pt x="21" y="14"/>
                    </a:lnTo>
                    <a:lnTo>
                      <a:pt x="13" y="10"/>
                    </a:lnTo>
                    <a:lnTo>
                      <a:pt x="0"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81" name="Freeform 88"/>
              <p:cNvSpPr>
                <a:spLocks/>
              </p:cNvSpPr>
              <p:nvPr/>
            </p:nvSpPr>
            <p:spPr bwMode="auto">
              <a:xfrm>
                <a:off x="5796" y="5163"/>
                <a:ext cx="18" cy="16"/>
              </a:xfrm>
              <a:custGeom>
                <a:avLst/>
                <a:gdLst>
                  <a:gd name="T0" fmla="*/ 1 w 35"/>
                  <a:gd name="T1" fmla="*/ 0 h 34"/>
                  <a:gd name="T2" fmla="*/ 1 w 35"/>
                  <a:gd name="T3" fmla="*/ 0 h 34"/>
                  <a:gd name="T4" fmla="*/ 1 w 35"/>
                  <a:gd name="T5" fmla="*/ 0 h 34"/>
                  <a:gd name="T6" fmla="*/ 1 w 35"/>
                  <a:gd name="T7" fmla="*/ 0 h 34"/>
                  <a:gd name="T8" fmla="*/ 1 w 35"/>
                  <a:gd name="T9" fmla="*/ 0 h 34"/>
                  <a:gd name="T10" fmla="*/ 1 w 35"/>
                  <a:gd name="T11" fmla="*/ 0 h 34"/>
                  <a:gd name="T12" fmla="*/ 1 w 35"/>
                  <a:gd name="T13" fmla="*/ 0 h 34"/>
                  <a:gd name="T14" fmla="*/ 1 w 35"/>
                  <a:gd name="T15" fmla="*/ 0 h 34"/>
                  <a:gd name="T16" fmla="*/ 0 w 35"/>
                  <a:gd name="T17" fmla="*/ 0 h 34"/>
                  <a:gd name="T18" fmla="*/ 1 w 35"/>
                  <a:gd name="T19" fmla="*/ 0 h 34"/>
                  <a:gd name="T20" fmla="*/ 1 w 35"/>
                  <a:gd name="T21" fmla="*/ 0 h 34"/>
                  <a:gd name="T22" fmla="*/ 1 w 35"/>
                  <a:gd name="T23" fmla="*/ 0 h 34"/>
                  <a:gd name="T24" fmla="*/ 1 w 35"/>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34"/>
                  <a:gd name="T41" fmla="*/ 35 w 35"/>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34">
                    <a:moveTo>
                      <a:pt x="35" y="11"/>
                    </a:moveTo>
                    <a:lnTo>
                      <a:pt x="31" y="14"/>
                    </a:lnTo>
                    <a:lnTo>
                      <a:pt x="28" y="21"/>
                    </a:lnTo>
                    <a:lnTo>
                      <a:pt x="25" y="28"/>
                    </a:lnTo>
                    <a:lnTo>
                      <a:pt x="24" y="34"/>
                    </a:lnTo>
                    <a:lnTo>
                      <a:pt x="18" y="25"/>
                    </a:lnTo>
                    <a:lnTo>
                      <a:pt x="12" y="16"/>
                    </a:lnTo>
                    <a:lnTo>
                      <a:pt x="5" y="7"/>
                    </a:lnTo>
                    <a:lnTo>
                      <a:pt x="0" y="0"/>
                    </a:lnTo>
                    <a:lnTo>
                      <a:pt x="10" y="4"/>
                    </a:lnTo>
                    <a:lnTo>
                      <a:pt x="20" y="7"/>
                    </a:lnTo>
                    <a:lnTo>
                      <a:pt x="28" y="9"/>
                    </a:lnTo>
                    <a:lnTo>
                      <a:pt x="35"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82" name="Freeform 89"/>
              <p:cNvSpPr>
                <a:spLocks/>
              </p:cNvSpPr>
              <p:nvPr/>
            </p:nvSpPr>
            <p:spPr bwMode="auto">
              <a:xfrm>
                <a:off x="5766" y="5014"/>
                <a:ext cx="23" cy="51"/>
              </a:xfrm>
              <a:custGeom>
                <a:avLst/>
                <a:gdLst>
                  <a:gd name="T0" fmla="*/ 0 w 47"/>
                  <a:gd name="T1" fmla="*/ 1 h 102"/>
                  <a:gd name="T2" fmla="*/ 0 w 47"/>
                  <a:gd name="T3" fmla="*/ 1 h 102"/>
                  <a:gd name="T4" fmla="*/ 0 w 47"/>
                  <a:gd name="T5" fmla="*/ 1 h 102"/>
                  <a:gd name="T6" fmla="*/ 0 w 47"/>
                  <a:gd name="T7" fmla="*/ 1 h 102"/>
                  <a:gd name="T8" fmla="*/ 0 w 47"/>
                  <a:gd name="T9" fmla="*/ 1 h 102"/>
                  <a:gd name="T10" fmla="*/ 0 w 47"/>
                  <a:gd name="T11" fmla="*/ 1 h 102"/>
                  <a:gd name="T12" fmla="*/ 0 w 47"/>
                  <a:gd name="T13" fmla="*/ 1 h 102"/>
                  <a:gd name="T14" fmla="*/ 0 w 47"/>
                  <a:gd name="T15" fmla="*/ 1 h 102"/>
                  <a:gd name="T16" fmla="*/ 0 w 47"/>
                  <a:gd name="T17" fmla="*/ 1 h 102"/>
                  <a:gd name="T18" fmla="*/ 0 w 47"/>
                  <a:gd name="T19" fmla="*/ 1 h 102"/>
                  <a:gd name="T20" fmla="*/ 0 w 47"/>
                  <a:gd name="T21" fmla="*/ 1 h 102"/>
                  <a:gd name="T22" fmla="*/ 0 w 47"/>
                  <a:gd name="T23" fmla="*/ 0 h 102"/>
                  <a:gd name="T24" fmla="*/ 0 w 47"/>
                  <a:gd name="T25" fmla="*/ 1 h 102"/>
                  <a:gd name="T26" fmla="*/ 0 w 47"/>
                  <a:gd name="T27" fmla="*/ 1 h 102"/>
                  <a:gd name="T28" fmla="*/ 0 w 47"/>
                  <a:gd name="T29" fmla="*/ 1 h 102"/>
                  <a:gd name="T30" fmla="*/ 0 w 47"/>
                  <a:gd name="T31" fmla="*/ 1 h 102"/>
                  <a:gd name="T32" fmla="*/ 0 w 47"/>
                  <a:gd name="T33" fmla="*/ 1 h 102"/>
                  <a:gd name="T34" fmla="*/ 0 w 47"/>
                  <a:gd name="T35" fmla="*/ 1 h 102"/>
                  <a:gd name="T36" fmla="*/ 0 w 47"/>
                  <a:gd name="T37" fmla="*/ 1 h 102"/>
                  <a:gd name="T38" fmla="*/ 0 w 47"/>
                  <a:gd name="T39" fmla="*/ 1 h 102"/>
                  <a:gd name="T40" fmla="*/ 0 w 47"/>
                  <a:gd name="T41" fmla="*/ 1 h 102"/>
                  <a:gd name="T42" fmla="*/ 0 w 47"/>
                  <a:gd name="T43" fmla="*/ 1 h 102"/>
                  <a:gd name="T44" fmla="*/ 0 w 47"/>
                  <a:gd name="T45" fmla="*/ 1 h 102"/>
                  <a:gd name="T46" fmla="*/ 0 w 47"/>
                  <a:gd name="T47" fmla="*/ 1 h 102"/>
                  <a:gd name="T48" fmla="*/ 0 w 47"/>
                  <a:gd name="T49" fmla="*/ 1 h 1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102"/>
                  <a:gd name="T77" fmla="*/ 47 w 47"/>
                  <a:gd name="T78" fmla="*/ 102 h 1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102">
                    <a:moveTo>
                      <a:pt x="0" y="102"/>
                    </a:moveTo>
                    <a:lnTo>
                      <a:pt x="3" y="93"/>
                    </a:lnTo>
                    <a:lnTo>
                      <a:pt x="7" y="84"/>
                    </a:lnTo>
                    <a:lnTo>
                      <a:pt x="12" y="76"/>
                    </a:lnTo>
                    <a:lnTo>
                      <a:pt x="17" y="62"/>
                    </a:lnTo>
                    <a:lnTo>
                      <a:pt x="22" y="51"/>
                    </a:lnTo>
                    <a:lnTo>
                      <a:pt x="26" y="39"/>
                    </a:lnTo>
                    <a:lnTo>
                      <a:pt x="29" y="25"/>
                    </a:lnTo>
                    <a:lnTo>
                      <a:pt x="32" y="16"/>
                    </a:lnTo>
                    <a:lnTo>
                      <a:pt x="33" y="11"/>
                    </a:lnTo>
                    <a:lnTo>
                      <a:pt x="36" y="4"/>
                    </a:lnTo>
                    <a:lnTo>
                      <a:pt x="39" y="0"/>
                    </a:lnTo>
                    <a:lnTo>
                      <a:pt x="43" y="2"/>
                    </a:lnTo>
                    <a:lnTo>
                      <a:pt x="46" y="7"/>
                    </a:lnTo>
                    <a:lnTo>
                      <a:pt x="47" y="13"/>
                    </a:lnTo>
                    <a:lnTo>
                      <a:pt x="47" y="18"/>
                    </a:lnTo>
                    <a:lnTo>
                      <a:pt x="46" y="25"/>
                    </a:lnTo>
                    <a:lnTo>
                      <a:pt x="42" y="37"/>
                    </a:lnTo>
                    <a:lnTo>
                      <a:pt x="36" y="49"/>
                    </a:lnTo>
                    <a:lnTo>
                      <a:pt x="27" y="63"/>
                    </a:lnTo>
                    <a:lnTo>
                      <a:pt x="20" y="74"/>
                    </a:lnTo>
                    <a:lnTo>
                      <a:pt x="14" y="83"/>
                    </a:lnTo>
                    <a:lnTo>
                      <a:pt x="9" y="88"/>
                    </a:lnTo>
                    <a:lnTo>
                      <a:pt x="4" y="95"/>
                    </a:lnTo>
                    <a:lnTo>
                      <a:pt x="0" y="1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83" name="Freeform 90"/>
              <p:cNvSpPr>
                <a:spLocks/>
              </p:cNvSpPr>
              <p:nvPr/>
            </p:nvSpPr>
            <p:spPr bwMode="auto">
              <a:xfrm>
                <a:off x="5773" y="5051"/>
                <a:ext cx="44" cy="65"/>
              </a:xfrm>
              <a:custGeom>
                <a:avLst/>
                <a:gdLst>
                  <a:gd name="T0" fmla="*/ 1 w 87"/>
                  <a:gd name="T1" fmla="*/ 1 h 129"/>
                  <a:gd name="T2" fmla="*/ 1 w 87"/>
                  <a:gd name="T3" fmla="*/ 1 h 129"/>
                  <a:gd name="T4" fmla="*/ 1 w 87"/>
                  <a:gd name="T5" fmla="*/ 1 h 129"/>
                  <a:gd name="T6" fmla="*/ 1 w 87"/>
                  <a:gd name="T7" fmla="*/ 1 h 129"/>
                  <a:gd name="T8" fmla="*/ 1 w 87"/>
                  <a:gd name="T9" fmla="*/ 1 h 129"/>
                  <a:gd name="T10" fmla="*/ 1 w 87"/>
                  <a:gd name="T11" fmla="*/ 1 h 129"/>
                  <a:gd name="T12" fmla="*/ 1 w 87"/>
                  <a:gd name="T13" fmla="*/ 1 h 129"/>
                  <a:gd name="T14" fmla="*/ 1 w 87"/>
                  <a:gd name="T15" fmla="*/ 1 h 129"/>
                  <a:gd name="T16" fmla="*/ 1 w 87"/>
                  <a:gd name="T17" fmla="*/ 1 h 129"/>
                  <a:gd name="T18" fmla="*/ 1 w 87"/>
                  <a:gd name="T19" fmla="*/ 1 h 129"/>
                  <a:gd name="T20" fmla="*/ 1 w 87"/>
                  <a:gd name="T21" fmla="*/ 1 h 129"/>
                  <a:gd name="T22" fmla="*/ 1 w 87"/>
                  <a:gd name="T23" fmla="*/ 1 h 129"/>
                  <a:gd name="T24" fmla="*/ 1 w 87"/>
                  <a:gd name="T25" fmla="*/ 1 h 129"/>
                  <a:gd name="T26" fmla="*/ 1 w 87"/>
                  <a:gd name="T27" fmla="*/ 1 h 129"/>
                  <a:gd name="T28" fmla="*/ 1 w 87"/>
                  <a:gd name="T29" fmla="*/ 1 h 129"/>
                  <a:gd name="T30" fmla="*/ 1 w 87"/>
                  <a:gd name="T31" fmla="*/ 1 h 129"/>
                  <a:gd name="T32" fmla="*/ 1 w 87"/>
                  <a:gd name="T33" fmla="*/ 1 h 129"/>
                  <a:gd name="T34" fmla="*/ 1 w 87"/>
                  <a:gd name="T35" fmla="*/ 1 h 129"/>
                  <a:gd name="T36" fmla="*/ 1 w 87"/>
                  <a:gd name="T37" fmla="*/ 1 h 129"/>
                  <a:gd name="T38" fmla="*/ 1 w 87"/>
                  <a:gd name="T39" fmla="*/ 1 h 129"/>
                  <a:gd name="T40" fmla="*/ 1 w 87"/>
                  <a:gd name="T41" fmla="*/ 1 h 129"/>
                  <a:gd name="T42" fmla="*/ 1 w 87"/>
                  <a:gd name="T43" fmla="*/ 1 h 129"/>
                  <a:gd name="T44" fmla="*/ 1 w 87"/>
                  <a:gd name="T45" fmla="*/ 1 h 129"/>
                  <a:gd name="T46" fmla="*/ 1 w 87"/>
                  <a:gd name="T47" fmla="*/ 1 h 129"/>
                  <a:gd name="T48" fmla="*/ 1 w 87"/>
                  <a:gd name="T49" fmla="*/ 0 h 129"/>
                  <a:gd name="T50" fmla="*/ 1 w 87"/>
                  <a:gd name="T51" fmla="*/ 1 h 129"/>
                  <a:gd name="T52" fmla="*/ 1 w 87"/>
                  <a:gd name="T53" fmla="*/ 1 h 129"/>
                  <a:gd name="T54" fmla="*/ 1 w 87"/>
                  <a:gd name="T55" fmla="*/ 1 h 129"/>
                  <a:gd name="T56" fmla="*/ 0 w 87"/>
                  <a:gd name="T57" fmla="*/ 1 h 129"/>
                  <a:gd name="T58" fmla="*/ 1 w 87"/>
                  <a:gd name="T59" fmla="*/ 1 h 129"/>
                  <a:gd name="T60" fmla="*/ 1 w 87"/>
                  <a:gd name="T61" fmla="*/ 1 h 129"/>
                  <a:gd name="T62" fmla="*/ 1 w 87"/>
                  <a:gd name="T63" fmla="*/ 1 h 129"/>
                  <a:gd name="T64" fmla="*/ 1 w 87"/>
                  <a:gd name="T65" fmla="*/ 1 h 129"/>
                  <a:gd name="T66" fmla="*/ 1 w 87"/>
                  <a:gd name="T67" fmla="*/ 1 h 129"/>
                  <a:gd name="T68" fmla="*/ 1 w 87"/>
                  <a:gd name="T69" fmla="*/ 1 h 129"/>
                  <a:gd name="T70" fmla="*/ 1 w 87"/>
                  <a:gd name="T71" fmla="*/ 1 h 129"/>
                  <a:gd name="T72" fmla="*/ 1 w 87"/>
                  <a:gd name="T73" fmla="*/ 1 h 129"/>
                  <a:gd name="T74" fmla="*/ 1 w 87"/>
                  <a:gd name="T75" fmla="*/ 1 h 129"/>
                  <a:gd name="T76" fmla="*/ 1 w 87"/>
                  <a:gd name="T77" fmla="*/ 1 h 129"/>
                  <a:gd name="T78" fmla="*/ 1 w 87"/>
                  <a:gd name="T79" fmla="*/ 1 h 129"/>
                  <a:gd name="T80" fmla="*/ 1 w 87"/>
                  <a:gd name="T81" fmla="*/ 1 h 129"/>
                  <a:gd name="T82" fmla="*/ 1 w 87"/>
                  <a:gd name="T83" fmla="*/ 1 h 129"/>
                  <a:gd name="T84" fmla="*/ 1 w 87"/>
                  <a:gd name="T85" fmla="*/ 1 h 129"/>
                  <a:gd name="T86" fmla="*/ 1 w 87"/>
                  <a:gd name="T87" fmla="*/ 1 h 129"/>
                  <a:gd name="T88" fmla="*/ 1 w 87"/>
                  <a:gd name="T89" fmla="*/ 1 h 129"/>
                  <a:gd name="T90" fmla="*/ 1 w 87"/>
                  <a:gd name="T91" fmla="*/ 1 h 129"/>
                  <a:gd name="T92" fmla="*/ 1 w 87"/>
                  <a:gd name="T93" fmla="*/ 1 h 129"/>
                  <a:gd name="T94" fmla="*/ 1 w 87"/>
                  <a:gd name="T95" fmla="*/ 1 h 129"/>
                  <a:gd name="T96" fmla="*/ 1 w 87"/>
                  <a:gd name="T97" fmla="*/ 1 h 1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7"/>
                  <a:gd name="T148" fmla="*/ 0 h 129"/>
                  <a:gd name="T149" fmla="*/ 87 w 87"/>
                  <a:gd name="T150" fmla="*/ 129 h 1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7" h="129">
                    <a:moveTo>
                      <a:pt x="73" y="129"/>
                    </a:moveTo>
                    <a:lnTo>
                      <a:pt x="76" y="124"/>
                    </a:lnTo>
                    <a:lnTo>
                      <a:pt x="80" y="119"/>
                    </a:lnTo>
                    <a:lnTo>
                      <a:pt x="83" y="113"/>
                    </a:lnTo>
                    <a:lnTo>
                      <a:pt x="87" y="112"/>
                    </a:lnTo>
                    <a:lnTo>
                      <a:pt x="83" y="112"/>
                    </a:lnTo>
                    <a:lnTo>
                      <a:pt x="76" y="113"/>
                    </a:lnTo>
                    <a:lnTo>
                      <a:pt x="67" y="115"/>
                    </a:lnTo>
                    <a:lnTo>
                      <a:pt x="58" y="119"/>
                    </a:lnTo>
                    <a:lnTo>
                      <a:pt x="61" y="106"/>
                    </a:lnTo>
                    <a:lnTo>
                      <a:pt x="66" y="98"/>
                    </a:lnTo>
                    <a:lnTo>
                      <a:pt x="71" y="92"/>
                    </a:lnTo>
                    <a:lnTo>
                      <a:pt x="73" y="87"/>
                    </a:lnTo>
                    <a:lnTo>
                      <a:pt x="70" y="85"/>
                    </a:lnTo>
                    <a:lnTo>
                      <a:pt x="66" y="82"/>
                    </a:lnTo>
                    <a:lnTo>
                      <a:pt x="61" y="80"/>
                    </a:lnTo>
                    <a:lnTo>
                      <a:pt x="57" y="80"/>
                    </a:lnTo>
                    <a:lnTo>
                      <a:pt x="53" y="73"/>
                    </a:lnTo>
                    <a:lnTo>
                      <a:pt x="44" y="57"/>
                    </a:lnTo>
                    <a:lnTo>
                      <a:pt x="37" y="40"/>
                    </a:lnTo>
                    <a:lnTo>
                      <a:pt x="31" y="30"/>
                    </a:lnTo>
                    <a:lnTo>
                      <a:pt x="28" y="23"/>
                    </a:lnTo>
                    <a:lnTo>
                      <a:pt x="28" y="16"/>
                    </a:lnTo>
                    <a:lnTo>
                      <a:pt x="28" y="9"/>
                    </a:lnTo>
                    <a:lnTo>
                      <a:pt x="30" y="0"/>
                    </a:lnTo>
                    <a:lnTo>
                      <a:pt x="23" y="9"/>
                    </a:lnTo>
                    <a:lnTo>
                      <a:pt x="13" y="23"/>
                    </a:lnTo>
                    <a:lnTo>
                      <a:pt x="4" y="40"/>
                    </a:lnTo>
                    <a:lnTo>
                      <a:pt x="0" y="57"/>
                    </a:lnTo>
                    <a:lnTo>
                      <a:pt x="6" y="52"/>
                    </a:lnTo>
                    <a:lnTo>
                      <a:pt x="11" y="49"/>
                    </a:lnTo>
                    <a:lnTo>
                      <a:pt x="16" y="45"/>
                    </a:lnTo>
                    <a:lnTo>
                      <a:pt x="18" y="45"/>
                    </a:lnTo>
                    <a:lnTo>
                      <a:pt x="23" y="49"/>
                    </a:lnTo>
                    <a:lnTo>
                      <a:pt x="27" y="56"/>
                    </a:lnTo>
                    <a:lnTo>
                      <a:pt x="30" y="63"/>
                    </a:lnTo>
                    <a:lnTo>
                      <a:pt x="31" y="71"/>
                    </a:lnTo>
                    <a:lnTo>
                      <a:pt x="33" y="78"/>
                    </a:lnTo>
                    <a:lnTo>
                      <a:pt x="33" y="85"/>
                    </a:lnTo>
                    <a:lnTo>
                      <a:pt x="34" y="92"/>
                    </a:lnTo>
                    <a:lnTo>
                      <a:pt x="37" y="98"/>
                    </a:lnTo>
                    <a:lnTo>
                      <a:pt x="36" y="110"/>
                    </a:lnTo>
                    <a:lnTo>
                      <a:pt x="36" y="120"/>
                    </a:lnTo>
                    <a:lnTo>
                      <a:pt x="37" y="127"/>
                    </a:lnTo>
                    <a:lnTo>
                      <a:pt x="41" y="129"/>
                    </a:lnTo>
                    <a:lnTo>
                      <a:pt x="47" y="127"/>
                    </a:lnTo>
                    <a:lnTo>
                      <a:pt x="54" y="127"/>
                    </a:lnTo>
                    <a:lnTo>
                      <a:pt x="63" y="127"/>
                    </a:lnTo>
                    <a:lnTo>
                      <a:pt x="73" y="12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84" name="Freeform 91"/>
              <p:cNvSpPr>
                <a:spLocks/>
              </p:cNvSpPr>
              <p:nvPr/>
            </p:nvSpPr>
            <p:spPr bwMode="auto">
              <a:xfrm>
                <a:off x="5611" y="5238"/>
                <a:ext cx="135" cy="151"/>
              </a:xfrm>
              <a:custGeom>
                <a:avLst/>
                <a:gdLst>
                  <a:gd name="T0" fmla="*/ 1 w 270"/>
                  <a:gd name="T1" fmla="*/ 1 h 302"/>
                  <a:gd name="T2" fmla="*/ 1 w 270"/>
                  <a:gd name="T3" fmla="*/ 1 h 302"/>
                  <a:gd name="T4" fmla="*/ 1 w 270"/>
                  <a:gd name="T5" fmla="*/ 1 h 302"/>
                  <a:gd name="T6" fmla="*/ 1 w 270"/>
                  <a:gd name="T7" fmla="*/ 1 h 302"/>
                  <a:gd name="T8" fmla="*/ 1 w 270"/>
                  <a:gd name="T9" fmla="*/ 1 h 302"/>
                  <a:gd name="T10" fmla="*/ 1 w 270"/>
                  <a:gd name="T11" fmla="*/ 1 h 302"/>
                  <a:gd name="T12" fmla="*/ 1 w 270"/>
                  <a:gd name="T13" fmla="*/ 1 h 302"/>
                  <a:gd name="T14" fmla="*/ 1 w 270"/>
                  <a:gd name="T15" fmla="*/ 1 h 302"/>
                  <a:gd name="T16" fmla="*/ 1 w 270"/>
                  <a:gd name="T17" fmla="*/ 1 h 302"/>
                  <a:gd name="T18" fmla="*/ 1 w 270"/>
                  <a:gd name="T19" fmla="*/ 1 h 302"/>
                  <a:gd name="T20" fmla="*/ 1 w 270"/>
                  <a:gd name="T21" fmla="*/ 1 h 302"/>
                  <a:gd name="T22" fmla="*/ 1 w 270"/>
                  <a:gd name="T23" fmla="*/ 1 h 302"/>
                  <a:gd name="T24" fmla="*/ 1 w 270"/>
                  <a:gd name="T25" fmla="*/ 1 h 302"/>
                  <a:gd name="T26" fmla="*/ 1 w 270"/>
                  <a:gd name="T27" fmla="*/ 1 h 302"/>
                  <a:gd name="T28" fmla="*/ 1 w 270"/>
                  <a:gd name="T29" fmla="*/ 1 h 302"/>
                  <a:gd name="T30" fmla="*/ 1 w 270"/>
                  <a:gd name="T31" fmla="*/ 1 h 302"/>
                  <a:gd name="T32" fmla="*/ 1 w 270"/>
                  <a:gd name="T33" fmla="*/ 1 h 302"/>
                  <a:gd name="T34" fmla="*/ 1 w 270"/>
                  <a:gd name="T35" fmla="*/ 1 h 302"/>
                  <a:gd name="T36" fmla="*/ 1 w 270"/>
                  <a:gd name="T37" fmla="*/ 1 h 302"/>
                  <a:gd name="T38" fmla="*/ 1 w 270"/>
                  <a:gd name="T39" fmla="*/ 1 h 302"/>
                  <a:gd name="T40" fmla="*/ 1 w 270"/>
                  <a:gd name="T41" fmla="*/ 1 h 302"/>
                  <a:gd name="T42" fmla="*/ 1 w 270"/>
                  <a:gd name="T43" fmla="*/ 1 h 302"/>
                  <a:gd name="T44" fmla="*/ 1 w 270"/>
                  <a:gd name="T45" fmla="*/ 1 h 302"/>
                  <a:gd name="T46" fmla="*/ 1 w 270"/>
                  <a:gd name="T47" fmla="*/ 1 h 302"/>
                  <a:gd name="T48" fmla="*/ 1 w 270"/>
                  <a:gd name="T49" fmla="*/ 1 h 302"/>
                  <a:gd name="T50" fmla="*/ 1 w 270"/>
                  <a:gd name="T51" fmla="*/ 1 h 302"/>
                  <a:gd name="T52" fmla="*/ 1 w 270"/>
                  <a:gd name="T53" fmla="*/ 1 h 302"/>
                  <a:gd name="T54" fmla="*/ 1 w 270"/>
                  <a:gd name="T55" fmla="*/ 1 h 302"/>
                  <a:gd name="T56" fmla="*/ 1 w 270"/>
                  <a:gd name="T57" fmla="*/ 1 h 302"/>
                  <a:gd name="T58" fmla="*/ 1 w 270"/>
                  <a:gd name="T59" fmla="*/ 1 h 302"/>
                  <a:gd name="T60" fmla="*/ 1 w 270"/>
                  <a:gd name="T61" fmla="*/ 1 h 302"/>
                  <a:gd name="T62" fmla="*/ 1 w 270"/>
                  <a:gd name="T63" fmla="*/ 1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0"/>
                  <a:gd name="T97" fmla="*/ 0 h 302"/>
                  <a:gd name="T98" fmla="*/ 270 w 270"/>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0" h="302">
                    <a:moveTo>
                      <a:pt x="251" y="110"/>
                    </a:moveTo>
                    <a:lnTo>
                      <a:pt x="238" y="104"/>
                    </a:lnTo>
                    <a:lnTo>
                      <a:pt x="220" y="97"/>
                    </a:lnTo>
                    <a:lnTo>
                      <a:pt x="198" y="90"/>
                    </a:lnTo>
                    <a:lnTo>
                      <a:pt x="177" y="83"/>
                    </a:lnTo>
                    <a:lnTo>
                      <a:pt x="155" y="75"/>
                    </a:lnTo>
                    <a:lnTo>
                      <a:pt x="135" y="70"/>
                    </a:lnTo>
                    <a:lnTo>
                      <a:pt x="118" y="64"/>
                    </a:lnTo>
                    <a:lnTo>
                      <a:pt x="108" y="63"/>
                    </a:lnTo>
                    <a:lnTo>
                      <a:pt x="100" y="59"/>
                    </a:lnTo>
                    <a:lnTo>
                      <a:pt x="90" y="56"/>
                    </a:lnTo>
                    <a:lnTo>
                      <a:pt x="77" y="49"/>
                    </a:lnTo>
                    <a:lnTo>
                      <a:pt x="61" y="40"/>
                    </a:lnTo>
                    <a:lnTo>
                      <a:pt x="45" y="29"/>
                    </a:lnTo>
                    <a:lnTo>
                      <a:pt x="30" y="21"/>
                    </a:lnTo>
                    <a:lnTo>
                      <a:pt x="14" y="10"/>
                    </a:lnTo>
                    <a:lnTo>
                      <a:pt x="0" y="0"/>
                    </a:lnTo>
                    <a:lnTo>
                      <a:pt x="8" y="14"/>
                    </a:lnTo>
                    <a:lnTo>
                      <a:pt x="17" y="28"/>
                    </a:lnTo>
                    <a:lnTo>
                      <a:pt x="24" y="40"/>
                    </a:lnTo>
                    <a:lnTo>
                      <a:pt x="31" y="52"/>
                    </a:lnTo>
                    <a:lnTo>
                      <a:pt x="38" y="64"/>
                    </a:lnTo>
                    <a:lnTo>
                      <a:pt x="44" y="75"/>
                    </a:lnTo>
                    <a:lnTo>
                      <a:pt x="51" y="82"/>
                    </a:lnTo>
                    <a:lnTo>
                      <a:pt x="57" y="89"/>
                    </a:lnTo>
                    <a:lnTo>
                      <a:pt x="67" y="97"/>
                    </a:lnTo>
                    <a:lnTo>
                      <a:pt x="80" y="110"/>
                    </a:lnTo>
                    <a:lnTo>
                      <a:pt x="97" y="124"/>
                    </a:lnTo>
                    <a:lnTo>
                      <a:pt x="113" y="139"/>
                    </a:lnTo>
                    <a:lnTo>
                      <a:pt x="128" y="153"/>
                    </a:lnTo>
                    <a:lnTo>
                      <a:pt x="140" y="167"/>
                    </a:lnTo>
                    <a:lnTo>
                      <a:pt x="148" y="178"/>
                    </a:lnTo>
                    <a:lnTo>
                      <a:pt x="148" y="185"/>
                    </a:lnTo>
                    <a:lnTo>
                      <a:pt x="158" y="187"/>
                    </a:lnTo>
                    <a:lnTo>
                      <a:pt x="167" y="190"/>
                    </a:lnTo>
                    <a:lnTo>
                      <a:pt x="175" y="195"/>
                    </a:lnTo>
                    <a:lnTo>
                      <a:pt x="184" y="201"/>
                    </a:lnTo>
                    <a:lnTo>
                      <a:pt x="191" y="206"/>
                    </a:lnTo>
                    <a:lnTo>
                      <a:pt x="197" y="213"/>
                    </a:lnTo>
                    <a:lnTo>
                      <a:pt x="201" y="220"/>
                    </a:lnTo>
                    <a:lnTo>
                      <a:pt x="204" y="227"/>
                    </a:lnTo>
                    <a:lnTo>
                      <a:pt x="208" y="239"/>
                    </a:lnTo>
                    <a:lnTo>
                      <a:pt x="211" y="251"/>
                    </a:lnTo>
                    <a:lnTo>
                      <a:pt x="217" y="260"/>
                    </a:lnTo>
                    <a:lnTo>
                      <a:pt x="224" y="265"/>
                    </a:lnTo>
                    <a:lnTo>
                      <a:pt x="230" y="267"/>
                    </a:lnTo>
                    <a:lnTo>
                      <a:pt x="235" y="270"/>
                    </a:lnTo>
                    <a:lnTo>
                      <a:pt x="242" y="274"/>
                    </a:lnTo>
                    <a:lnTo>
                      <a:pt x="250" y="279"/>
                    </a:lnTo>
                    <a:lnTo>
                      <a:pt x="255" y="284"/>
                    </a:lnTo>
                    <a:lnTo>
                      <a:pt x="261" y="290"/>
                    </a:lnTo>
                    <a:lnTo>
                      <a:pt x="267" y="295"/>
                    </a:lnTo>
                    <a:lnTo>
                      <a:pt x="270" y="302"/>
                    </a:lnTo>
                    <a:lnTo>
                      <a:pt x="267" y="279"/>
                    </a:lnTo>
                    <a:lnTo>
                      <a:pt x="260" y="253"/>
                    </a:lnTo>
                    <a:lnTo>
                      <a:pt x="251" y="227"/>
                    </a:lnTo>
                    <a:lnTo>
                      <a:pt x="242" y="207"/>
                    </a:lnTo>
                    <a:lnTo>
                      <a:pt x="244" y="201"/>
                    </a:lnTo>
                    <a:lnTo>
                      <a:pt x="245" y="194"/>
                    </a:lnTo>
                    <a:lnTo>
                      <a:pt x="247" y="190"/>
                    </a:lnTo>
                    <a:lnTo>
                      <a:pt x="250" y="187"/>
                    </a:lnTo>
                    <a:lnTo>
                      <a:pt x="254" y="174"/>
                    </a:lnTo>
                    <a:lnTo>
                      <a:pt x="257" y="155"/>
                    </a:lnTo>
                    <a:lnTo>
                      <a:pt x="257" y="131"/>
                    </a:lnTo>
                    <a:lnTo>
                      <a:pt x="251" y="11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85" name="Freeform 92"/>
              <p:cNvSpPr>
                <a:spLocks/>
              </p:cNvSpPr>
              <p:nvPr/>
            </p:nvSpPr>
            <p:spPr bwMode="auto">
              <a:xfrm>
                <a:off x="5687" y="5737"/>
                <a:ext cx="136" cy="143"/>
              </a:xfrm>
              <a:custGeom>
                <a:avLst/>
                <a:gdLst>
                  <a:gd name="T0" fmla="*/ 0 w 273"/>
                  <a:gd name="T1" fmla="*/ 1 h 284"/>
                  <a:gd name="T2" fmla="*/ 0 w 273"/>
                  <a:gd name="T3" fmla="*/ 1 h 284"/>
                  <a:gd name="T4" fmla="*/ 0 w 273"/>
                  <a:gd name="T5" fmla="*/ 1 h 284"/>
                  <a:gd name="T6" fmla="*/ 0 w 273"/>
                  <a:gd name="T7" fmla="*/ 1 h 284"/>
                  <a:gd name="T8" fmla="*/ 0 w 273"/>
                  <a:gd name="T9" fmla="*/ 1 h 284"/>
                  <a:gd name="T10" fmla="*/ 0 w 273"/>
                  <a:gd name="T11" fmla="*/ 1 h 284"/>
                  <a:gd name="T12" fmla="*/ 0 w 273"/>
                  <a:gd name="T13" fmla="*/ 1 h 284"/>
                  <a:gd name="T14" fmla="*/ 0 w 273"/>
                  <a:gd name="T15" fmla="*/ 1 h 284"/>
                  <a:gd name="T16" fmla="*/ 0 w 273"/>
                  <a:gd name="T17" fmla="*/ 1 h 284"/>
                  <a:gd name="T18" fmla="*/ 0 w 273"/>
                  <a:gd name="T19" fmla="*/ 1 h 284"/>
                  <a:gd name="T20" fmla="*/ 0 w 273"/>
                  <a:gd name="T21" fmla="*/ 1 h 284"/>
                  <a:gd name="T22" fmla="*/ 0 w 273"/>
                  <a:gd name="T23" fmla="*/ 1 h 284"/>
                  <a:gd name="T24" fmla="*/ 0 w 273"/>
                  <a:gd name="T25" fmla="*/ 1 h 284"/>
                  <a:gd name="T26" fmla="*/ 0 w 273"/>
                  <a:gd name="T27" fmla="*/ 1 h 284"/>
                  <a:gd name="T28" fmla="*/ 0 w 273"/>
                  <a:gd name="T29" fmla="*/ 1 h 284"/>
                  <a:gd name="T30" fmla="*/ 0 w 273"/>
                  <a:gd name="T31" fmla="*/ 1 h 284"/>
                  <a:gd name="T32" fmla="*/ 0 w 273"/>
                  <a:gd name="T33" fmla="*/ 1 h 284"/>
                  <a:gd name="T34" fmla="*/ 0 w 273"/>
                  <a:gd name="T35" fmla="*/ 1 h 284"/>
                  <a:gd name="T36" fmla="*/ 0 w 273"/>
                  <a:gd name="T37" fmla="*/ 1 h 284"/>
                  <a:gd name="T38" fmla="*/ 0 w 273"/>
                  <a:gd name="T39" fmla="*/ 1 h 284"/>
                  <a:gd name="T40" fmla="*/ 0 w 273"/>
                  <a:gd name="T41" fmla="*/ 1 h 284"/>
                  <a:gd name="T42" fmla="*/ 0 w 273"/>
                  <a:gd name="T43" fmla="*/ 1 h 284"/>
                  <a:gd name="T44" fmla="*/ 0 w 273"/>
                  <a:gd name="T45" fmla="*/ 1 h 284"/>
                  <a:gd name="T46" fmla="*/ 0 w 273"/>
                  <a:gd name="T47" fmla="*/ 1 h 284"/>
                  <a:gd name="T48" fmla="*/ 0 w 273"/>
                  <a:gd name="T49" fmla="*/ 1 h 284"/>
                  <a:gd name="T50" fmla="*/ 0 w 273"/>
                  <a:gd name="T51" fmla="*/ 1 h 284"/>
                  <a:gd name="T52" fmla="*/ 0 w 273"/>
                  <a:gd name="T53" fmla="*/ 1 h 284"/>
                  <a:gd name="T54" fmla="*/ 0 w 273"/>
                  <a:gd name="T55" fmla="*/ 1 h 284"/>
                  <a:gd name="T56" fmla="*/ 0 w 273"/>
                  <a:gd name="T57" fmla="*/ 1 h 284"/>
                  <a:gd name="T58" fmla="*/ 0 w 273"/>
                  <a:gd name="T59" fmla="*/ 1 h 284"/>
                  <a:gd name="T60" fmla="*/ 0 w 273"/>
                  <a:gd name="T61" fmla="*/ 1 h 284"/>
                  <a:gd name="T62" fmla="*/ 0 w 273"/>
                  <a:gd name="T63" fmla="*/ 1 h 284"/>
                  <a:gd name="T64" fmla="*/ 0 w 273"/>
                  <a:gd name="T65" fmla="*/ 1 h 284"/>
                  <a:gd name="T66" fmla="*/ 0 w 273"/>
                  <a:gd name="T67" fmla="*/ 1 h 284"/>
                  <a:gd name="T68" fmla="*/ 0 w 273"/>
                  <a:gd name="T69" fmla="*/ 1 h 284"/>
                  <a:gd name="T70" fmla="*/ 0 w 273"/>
                  <a:gd name="T71" fmla="*/ 1 h 284"/>
                  <a:gd name="T72" fmla="*/ 0 w 273"/>
                  <a:gd name="T73" fmla="*/ 1 h 284"/>
                  <a:gd name="T74" fmla="*/ 0 w 273"/>
                  <a:gd name="T75" fmla="*/ 1 h 284"/>
                  <a:gd name="T76" fmla="*/ 0 w 273"/>
                  <a:gd name="T77" fmla="*/ 0 h 284"/>
                  <a:gd name="T78" fmla="*/ 0 w 273"/>
                  <a:gd name="T79" fmla="*/ 1 h 284"/>
                  <a:gd name="T80" fmla="*/ 0 w 273"/>
                  <a:gd name="T81" fmla="*/ 1 h 284"/>
                  <a:gd name="T82" fmla="*/ 0 w 273"/>
                  <a:gd name="T83" fmla="*/ 1 h 284"/>
                  <a:gd name="T84" fmla="*/ 0 w 273"/>
                  <a:gd name="T85" fmla="*/ 1 h 284"/>
                  <a:gd name="T86" fmla="*/ 0 w 273"/>
                  <a:gd name="T87" fmla="*/ 1 h 284"/>
                  <a:gd name="T88" fmla="*/ 0 w 273"/>
                  <a:gd name="T89" fmla="*/ 1 h 284"/>
                  <a:gd name="T90" fmla="*/ 0 w 273"/>
                  <a:gd name="T91" fmla="*/ 1 h 2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3"/>
                  <a:gd name="T139" fmla="*/ 0 h 284"/>
                  <a:gd name="T140" fmla="*/ 273 w 273"/>
                  <a:gd name="T141" fmla="*/ 284 h 2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3" h="284">
                    <a:moveTo>
                      <a:pt x="270" y="5"/>
                    </a:moveTo>
                    <a:lnTo>
                      <a:pt x="273" y="52"/>
                    </a:lnTo>
                    <a:lnTo>
                      <a:pt x="271" y="103"/>
                    </a:lnTo>
                    <a:lnTo>
                      <a:pt x="264" y="152"/>
                    </a:lnTo>
                    <a:lnTo>
                      <a:pt x="251" y="188"/>
                    </a:lnTo>
                    <a:lnTo>
                      <a:pt x="247" y="204"/>
                    </a:lnTo>
                    <a:lnTo>
                      <a:pt x="241" y="234"/>
                    </a:lnTo>
                    <a:lnTo>
                      <a:pt x="237" y="265"/>
                    </a:lnTo>
                    <a:lnTo>
                      <a:pt x="236" y="284"/>
                    </a:lnTo>
                    <a:lnTo>
                      <a:pt x="231" y="271"/>
                    </a:lnTo>
                    <a:lnTo>
                      <a:pt x="231" y="257"/>
                    </a:lnTo>
                    <a:lnTo>
                      <a:pt x="234" y="243"/>
                    </a:lnTo>
                    <a:lnTo>
                      <a:pt x="237" y="230"/>
                    </a:lnTo>
                    <a:lnTo>
                      <a:pt x="239" y="218"/>
                    </a:lnTo>
                    <a:lnTo>
                      <a:pt x="234" y="208"/>
                    </a:lnTo>
                    <a:lnTo>
                      <a:pt x="230" y="199"/>
                    </a:lnTo>
                    <a:lnTo>
                      <a:pt x="223" y="190"/>
                    </a:lnTo>
                    <a:lnTo>
                      <a:pt x="214" y="190"/>
                    </a:lnTo>
                    <a:lnTo>
                      <a:pt x="203" y="190"/>
                    </a:lnTo>
                    <a:lnTo>
                      <a:pt x="191" y="187"/>
                    </a:lnTo>
                    <a:lnTo>
                      <a:pt x="181" y="183"/>
                    </a:lnTo>
                    <a:lnTo>
                      <a:pt x="176" y="180"/>
                    </a:lnTo>
                    <a:lnTo>
                      <a:pt x="170" y="176"/>
                    </a:lnTo>
                    <a:lnTo>
                      <a:pt x="163" y="171"/>
                    </a:lnTo>
                    <a:lnTo>
                      <a:pt x="156" y="164"/>
                    </a:lnTo>
                    <a:lnTo>
                      <a:pt x="147" y="159"/>
                    </a:lnTo>
                    <a:lnTo>
                      <a:pt x="140" y="153"/>
                    </a:lnTo>
                    <a:lnTo>
                      <a:pt x="134" y="150"/>
                    </a:lnTo>
                    <a:lnTo>
                      <a:pt x="130" y="148"/>
                    </a:lnTo>
                    <a:lnTo>
                      <a:pt x="124" y="148"/>
                    </a:lnTo>
                    <a:lnTo>
                      <a:pt x="116" y="152"/>
                    </a:lnTo>
                    <a:lnTo>
                      <a:pt x="103" y="157"/>
                    </a:lnTo>
                    <a:lnTo>
                      <a:pt x="89" y="162"/>
                    </a:lnTo>
                    <a:lnTo>
                      <a:pt x="74" y="169"/>
                    </a:lnTo>
                    <a:lnTo>
                      <a:pt x="60" y="176"/>
                    </a:lnTo>
                    <a:lnTo>
                      <a:pt x="47" y="183"/>
                    </a:lnTo>
                    <a:lnTo>
                      <a:pt x="39" y="188"/>
                    </a:lnTo>
                    <a:lnTo>
                      <a:pt x="26" y="194"/>
                    </a:lnTo>
                    <a:lnTo>
                      <a:pt x="14" y="195"/>
                    </a:lnTo>
                    <a:lnTo>
                      <a:pt x="4" y="192"/>
                    </a:lnTo>
                    <a:lnTo>
                      <a:pt x="0" y="187"/>
                    </a:lnTo>
                    <a:lnTo>
                      <a:pt x="3" y="178"/>
                    </a:lnTo>
                    <a:lnTo>
                      <a:pt x="7" y="167"/>
                    </a:lnTo>
                    <a:lnTo>
                      <a:pt x="14" y="157"/>
                    </a:lnTo>
                    <a:lnTo>
                      <a:pt x="21" y="146"/>
                    </a:lnTo>
                    <a:lnTo>
                      <a:pt x="30" y="138"/>
                    </a:lnTo>
                    <a:lnTo>
                      <a:pt x="39" y="131"/>
                    </a:lnTo>
                    <a:lnTo>
                      <a:pt x="46" y="124"/>
                    </a:lnTo>
                    <a:lnTo>
                      <a:pt x="53" y="119"/>
                    </a:lnTo>
                    <a:lnTo>
                      <a:pt x="60" y="113"/>
                    </a:lnTo>
                    <a:lnTo>
                      <a:pt x="69" y="106"/>
                    </a:lnTo>
                    <a:lnTo>
                      <a:pt x="79" y="99"/>
                    </a:lnTo>
                    <a:lnTo>
                      <a:pt x="89" y="92"/>
                    </a:lnTo>
                    <a:lnTo>
                      <a:pt x="97" y="85"/>
                    </a:lnTo>
                    <a:lnTo>
                      <a:pt x="106" y="80"/>
                    </a:lnTo>
                    <a:lnTo>
                      <a:pt x="111" y="75"/>
                    </a:lnTo>
                    <a:lnTo>
                      <a:pt x="116" y="73"/>
                    </a:lnTo>
                    <a:lnTo>
                      <a:pt x="119" y="70"/>
                    </a:lnTo>
                    <a:lnTo>
                      <a:pt x="120" y="64"/>
                    </a:lnTo>
                    <a:lnTo>
                      <a:pt x="121" y="59"/>
                    </a:lnTo>
                    <a:lnTo>
                      <a:pt x="120" y="56"/>
                    </a:lnTo>
                    <a:lnTo>
                      <a:pt x="117" y="54"/>
                    </a:lnTo>
                    <a:lnTo>
                      <a:pt x="111" y="50"/>
                    </a:lnTo>
                    <a:lnTo>
                      <a:pt x="104" y="47"/>
                    </a:lnTo>
                    <a:lnTo>
                      <a:pt x="96" y="42"/>
                    </a:lnTo>
                    <a:lnTo>
                      <a:pt x="87" y="38"/>
                    </a:lnTo>
                    <a:lnTo>
                      <a:pt x="79" y="35"/>
                    </a:lnTo>
                    <a:lnTo>
                      <a:pt x="73" y="33"/>
                    </a:lnTo>
                    <a:lnTo>
                      <a:pt x="70" y="31"/>
                    </a:lnTo>
                    <a:lnTo>
                      <a:pt x="67" y="29"/>
                    </a:lnTo>
                    <a:lnTo>
                      <a:pt x="63" y="26"/>
                    </a:lnTo>
                    <a:lnTo>
                      <a:pt x="60" y="22"/>
                    </a:lnTo>
                    <a:lnTo>
                      <a:pt x="59" y="17"/>
                    </a:lnTo>
                    <a:lnTo>
                      <a:pt x="57" y="12"/>
                    </a:lnTo>
                    <a:lnTo>
                      <a:pt x="57" y="7"/>
                    </a:lnTo>
                    <a:lnTo>
                      <a:pt x="53" y="3"/>
                    </a:lnTo>
                    <a:lnTo>
                      <a:pt x="47" y="0"/>
                    </a:lnTo>
                    <a:lnTo>
                      <a:pt x="56" y="0"/>
                    </a:lnTo>
                    <a:lnTo>
                      <a:pt x="69" y="3"/>
                    </a:lnTo>
                    <a:lnTo>
                      <a:pt x="84" y="8"/>
                    </a:lnTo>
                    <a:lnTo>
                      <a:pt x="103" y="15"/>
                    </a:lnTo>
                    <a:lnTo>
                      <a:pt x="123" y="22"/>
                    </a:lnTo>
                    <a:lnTo>
                      <a:pt x="141" y="29"/>
                    </a:lnTo>
                    <a:lnTo>
                      <a:pt x="159" y="35"/>
                    </a:lnTo>
                    <a:lnTo>
                      <a:pt x="173" y="38"/>
                    </a:lnTo>
                    <a:lnTo>
                      <a:pt x="186" y="40"/>
                    </a:lnTo>
                    <a:lnTo>
                      <a:pt x="199" y="38"/>
                    </a:lnTo>
                    <a:lnTo>
                      <a:pt x="211" y="35"/>
                    </a:lnTo>
                    <a:lnTo>
                      <a:pt x="224" y="29"/>
                    </a:lnTo>
                    <a:lnTo>
                      <a:pt x="236" y="22"/>
                    </a:lnTo>
                    <a:lnTo>
                      <a:pt x="249" y="17"/>
                    </a:lnTo>
                    <a:lnTo>
                      <a:pt x="260" y="10"/>
                    </a:lnTo>
                    <a:lnTo>
                      <a:pt x="270"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86" name="Freeform 93"/>
              <p:cNvSpPr>
                <a:spLocks/>
              </p:cNvSpPr>
              <p:nvPr/>
            </p:nvSpPr>
            <p:spPr bwMode="auto">
              <a:xfrm>
                <a:off x="5588" y="5288"/>
                <a:ext cx="159" cy="249"/>
              </a:xfrm>
              <a:custGeom>
                <a:avLst/>
                <a:gdLst>
                  <a:gd name="T0" fmla="*/ 1 w 317"/>
                  <a:gd name="T1" fmla="*/ 1 h 496"/>
                  <a:gd name="T2" fmla="*/ 1 w 317"/>
                  <a:gd name="T3" fmla="*/ 1 h 496"/>
                  <a:gd name="T4" fmla="*/ 1 w 317"/>
                  <a:gd name="T5" fmla="*/ 1 h 496"/>
                  <a:gd name="T6" fmla="*/ 1 w 317"/>
                  <a:gd name="T7" fmla="*/ 1 h 496"/>
                  <a:gd name="T8" fmla="*/ 1 w 317"/>
                  <a:gd name="T9" fmla="*/ 1 h 496"/>
                  <a:gd name="T10" fmla="*/ 1 w 317"/>
                  <a:gd name="T11" fmla="*/ 1 h 496"/>
                  <a:gd name="T12" fmla="*/ 1 w 317"/>
                  <a:gd name="T13" fmla="*/ 1 h 496"/>
                  <a:gd name="T14" fmla="*/ 1 w 317"/>
                  <a:gd name="T15" fmla="*/ 1 h 496"/>
                  <a:gd name="T16" fmla="*/ 1 w 317"/>
                  <a:gd name="T17" fmla="*/ 1 h 496"/>
                  <a:gd name="T18" fmla="*/ 1 w 317"/>
                  <a:gd name="T19" fmla="*/ 1 h 496"/>
                  <a:gd name="T20" fmla="*/ 1 w 317"/>
                  <a:gd name="T21" fmla="*/ 1 h 496"/>
                  <a:gd name="T22" fmla="*/ 1 w 317"/>
                  <a:gd name="T23" fmla="*/ 1 h 496"/>
                  <a:gd name="T24" fmla="*/ 1 w 317"/>
                  <a:gd name="T25" fmla="*/ 1 h 496"/>
                  <a:gd name="T26" fmla="*/ 1 w 317"/>
                  <a:gd name="T27" fmla="*/ 1 h 496"/>
                  <a:gd name="T28" fmla="*/ 1 w 317"/>
                  <a:gd name="T29" fmla="*/ 1 h 496"/>
                  <a:gd name="T30" fmla="*/ 1 w 317"/>
                  <a:gd name="T31" fmla="*/ 1 h 496"/>
                  <a:gd name="T32" fmla="*/ 1 w 317"/>
                  <a:gd name="T33" fmla="*/ 1 h 496"/>
                  <a:gd name="T34" fmla="*/ 1 w 317"/>
                  <a:gd name="T35" fmla="*/ 1 h 496"/>
                  <a:gd name="T36" fmla="*/ 1 w 317"/>
                  <a:gd name="T37" fmla="*/ 1 h 496"/>
                  <a:gd name="T38" fmla="*/ 1 w 317"/>
                  <a:gd name="T39" fmla="*/ 1 h 496"/>
                  <a:gd name="T40" fmla="*/ 1 w 317"/>
                  <a:gd name="T41" fmla="*/ 1 h 496"/>
                  <a:gd name="T42" fmla="*/ 1 w 317"/>
                  <a:gd name="T43" fmla="*/ 1 h 496"/>
                  <a:gd name="T44" fmla="*/ 1 w 317"/>
                  <a:gd name="T45" fmla="*/ 1 h 496"/>
                  <a:gd name="T46" fmla="*/ 1 w 317"/>
                  <a:gd name="T47" fmla="*/ 0 h 496"/>
                  <a:gd name="T48" fmla="*/ 1 w 317"/>
                  <a:gd name="T49" fmla="*/ 1 h 496"/>
                  <a:gd name="T50" fmla="*/ 1 w 317"/>
                  <a:gd name="T51" fmla="*/ 1 h 496"/>
                  <a:gd name="T52" fmla="*/ 0 w 317"/>
                  <a:gd name="T53" fmla="*/ 1 h 496"/>
                  <a:gd name="T54" fmla="*/ 1 w 317"/>
                  <a:gd name="T55" fmla="*/ 1 h 496"/>
                  <a:gd name="T56" fmla="*/ 1 w 317"/>
                  <a:gd name="T57" fmla="*/ 1 h 496"/>
                  <a:gd name="T58" fmla="*/ 1 w 317"/>
                  <a:gd name="T59" fmla="*/ 1 h 496"/>
                  <a:gd name="T60" fmla="*/ 1 w 317"/>
                  <a:gd name="T61" fmla="*/ 1 h 496"/>
                  <a:gd name="T62" fmla="*/ 1 w 317"/>
                  <a:gd name="T63" fmla="*/ 1 h 496"/>
                  <a:gd name="T64" fmla="*/ 1 w 317"/>
                  <a:gd name="T65" fmla="*/ 1 h 496"/>
                  <a:gd name="T66" fmla="*/ 1 w 317"/>
                  <a:gd name="T67" fmla="*/ 1 h 496"/>
                  <a:gd name="T68" fmla="*/ 1 w 317"/>
                  <a:gd name="T69" fmla="*/ 1 h 496"/>
                  <a:gd name="T70" fmla="*/ 1 w 317"/>
                  <a:gd name="T71" fmla="*/ 1 h 496"/>
                  <a:gd name="T72" fmla="*/ 1 w 317"/>
                  <a:gd name="T73" fmla="*/ 1 h 496"/>
                  <a:gd name="T74" fmla="*/ 1 w 317"/>
                  <a:gd name="T75" fmla="*/ 1 h 496"/>
                  <a:gd name="T76" fmla="*/ 1 w 317"/>
                  <a:gd name="T77" fmla="*/ 1 h 496"/>
                  <a:gd name="T78" fmla="*/ 1 w 317"/>
                  <a:gd name="T79" fmla="*/ 1 h 496"/>
                  <a:gd name="T80" fmla="*/ 1 w 317"/>
                  <a:gd name="T81" fmla="*/ 1 h 496"/>
                  <a:gd name="T82" fmla="*/ 1 w 317"/>
                  <a:gd name="T83" fmla="*/ 1 h 496"/>
                  <a:gd name="T84" fmla="*/ 1 w 317"/>
                  <a:gd name="T85" fmla="*/ 1 h 496"/>
                  <a:gd name="T86" fmla="*/ 1 w 317"/>
                  <a:gd name="T87" fmla="*/ 1 h 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7"/>
                  <a:gd name="T133" fmla="*/ 0 h 496"/>
                  <a:gd name="T134" fmla="*/ 317 w 317"/>
                  <a:gd name="T135" fmla="*/ 496 h 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7" h="496">
                    <a:moveTo>
                      <a:pt x="271" y="496"/>
                    </a:moveTo>
                    <a:lnTo>
                      <a:pt x="278" y="493"/>
                    </a:lnTo>
                    <a:lnTo>
                      <a:pt x="286" y="487"/>
                    </a:lnTo>
                    <a:lnTo>
                      <a:pt x="293" y="484"/>
                    </a:lnTo>
                    <a:lnTo>
                      <a:pt x="300" y="479"/>
                    </a:lnTo>
                    <a:lnTo>
                      <a:pt x="296" y="456"/>
                    </a:lnTo>
                    <a:lnTo>
                      <a:pt x="298" y="423"/>
                    </a:lnTo>
                    <a:lnTo>
                      <a:pt x="306" y="388"/>
                    </a:lnTo>
                    <a:lnTo>
                      <a:pt x="314" y="358"/>
                    </a:lnTo>
                    <a:lnTo>
                      <a:pt x="317" y="337"/>
                    </a:lnTo>
                    <a:lnTo>
                      <a:pt x="311" y="318"/>
                    </a:lnTo>
                    <a:lnTo>
                      <a:pt x="300" y="302"/>
                    </a:lnTo>
                    <a:lnTo>
                      <a:pt x="286" y="290"/>
                    </a:lnTo>
                    <a:lnTo>
                      <a:pt x="277" y="283"/>
                    </a:lnTo>
                    <a:lnTo>
                      <a:pt x="268" y="274"/>
                    </a:lnTo>
                    <a:lnTo>
                      <a:pt x="258" y="265"/>
                    </a:lnTo>
                    <a:lnTo>
                      <a:pt x="250" y="255"/>
                    </a:lnTo>
                    <a:lnTo>
                      <a:pt x="240" y="244"/>
                    </a:lnTo>
                    <a:lnTo>
                      <a:pt x="233" y="234"/>
                    </a:lnTo>
                    <a:lnTo>
                      <a:pt x="226" y="225"/>
                    </a:lnTo>
                    <a:lnTo>
                      <a:pt x="221" y="218"/>
                    </a:lnTo>
                    <a:lnTo>
                      <a:pt x="218" y="208"/>
                    </a:lnTo>
                    <a:lnTo>
                      <a:pt x="223" y="197"/>
                    </a:lnTo>
                    <a:lnTo>
                      <a:pt x="233" y="190"/>
                    </a:lnTo>
                    <a:lnTo>
                      <a:pt x="244" y="189"/>
                    </a:lnTo>
                    <a:lnTo>
                      <a:pt x="246" y="185"/>
                    </a:lnTo>
                    <a:lnTo>
                      <a:pt x="247" y="183"/>
                    </a:lnTo>
                    <a:lnTo>
                      <a:pt x="248" y="180"/>
                    </a:lnTo>
                    <a:lnTo>
                      <a:pt x="248" y="178"/>
                    </a:lnTo>
                    <a:lnTo>
                      <a:pt x="236" y="168"/>
                    </a:lnTo>
                    <a:lnTo>
                      <a:pt x="227" y="159"/>
                    </a:lnTo>
                    <a:lnTo>
                      <a:pt x="220" y="150"/>
                    </a:lnTo>
                    <a:lnTo>
                      <a:pt x="214" y="141"/>
                    </a:lnTo>
                    <a:lnTo>
                      <a:pt x="208" y="131"/>
                    </a:lnTo>
                    <a:lnTo>
                      <a:pt x="206" y="122"/>
                    </a:lnTo>
                    <a:lnTo>
                      <a:pt x="201" y="112"/>
                    </a:lnTo>
                    <a:lnTo>
                      <a:pt x="197" y="100"/>
                    </a:lnTo>
                    <a:lnTo>
                      <a:pt x="188" y="87"/>
                    </a:lnTo>
                    <a:lnTo>
                      <a:pt x="174" y="73"/>
                    </a:lnTo>
                    <a:lnTo>
                      <a:pt x="157" y="59"/>
                    </a:lnTo>
                    <a:lnTo>
                      <a:pt x="139" y="45"/>
                    </a:lnTo>
                    <a:lnTo>
                      <a:pt x="119" y="33"/>
                    </a:lnTo>
                    <a:lnTo>
                      <a:pt x="100" y="23"/>
                    </a:lnTo>
                    <a:lnTo>
                      <a:pt x="83" y="14"/>
                    </a:lnTo>
                    <a:lnTo>
                      <a:pt x="71" y="7"/>
                    </a:lnTo>
                    <a:lnTo>
                      <a:pt x="61" y="3"/>
                    </a:lnTo>
                    <a:lnTo>
                      <a:pt x="51" y="0"/>
                    </a:lnTo>
                    <a:lnTo>
                      <a:pt x="41" y="0"/>
                    </a:lnTo>
                    <a:lnTo>
                      <a:pt x="33" y="0"/>
                    </a:lnTo>
                    <a:lnTo>
                      <a:pt x="24" y="2"/>
                    </a:lnTo>
                    <a:lnTo>
                      <a:pt x="17" y="7"/>
                    </a:lnTo>
                    <a:lnTo>
                      <a:pt x="10" y="14"/>
                    </a:lnTo>
                    <a:lnTo>
                      <a:pt x="6" y="23"/>
                    </a:lnTo>
                    <a:lnTo>
                      <a:pt x="0" y="44"/>
                    </a:lnTo>
                    <a:lnTo>
                      <a:pt x="4" y="63"/>
                    </a:lnTo>
                    <a:lnTo>
                      <a:pt x="13" y="80"/>
                    </a:lnTo>
                    <a:lnTo>
                      <a:pt x="27" y="93"/>
                    </a:lnTo>
                    <a:lnTo>
                      <a:pt x="36" y="98"/>
                    </a:lnTo>
                    <a:lnTo>
                      <a:pt x="46" y="105"/>
                    </a:lnTo>
                    <a:lnTo>
                      <a:pt x="56" y="112"/>
                    </a:lnTo>
                    <a:lnTo>
                      <a:pt x="64" y="119"/>
                    </a:lnTo>
                    <a:lnTo>
                      <a:pt x="73" y="126"/>
                    </a:lnTo>
                    <a:lnTo>
                      <a:pt x="81" y="133"/>
                    </a:lnTo>
                    <a:lnTo>
                      <a:pt x="86" y="140"/>
                    </a:lnTo>
                    <a:lnTo>
                      <a:pt x="89" y="147"/>
                    </a:lnTo>
                    <a:lnTo>
                      <a:pt x="91" y="161"/>
                    </a:lnTo>
                    <a:lnTo>
                      <a:pt x="97" y="176"/>
                    </a:lnTo>
                    <a:lnTo>
                      <a:pt x="106" y="194"/>
                    </a:lnTo>
                    <a:lnTo>
                      <a:pt x="117" y="206"/>
                    </a:lnTo>
                    <a:lnTo>
                      <a:pt x="124" y="211"/>
                    </a:lnTo>
                    <a:lnTo>
                      <a:pt x="131" y="220"/>
                    </a:lnTo>
                    <a:lnTo>
                      <a:pt x="139" y="227"/>
                    </a:lnTo>
                    <a:lnTo>
                      <a:pt x="146" y="236"/>
                    </a:lnTo>
                    <a:lnTo>
                      <a:pt x="150" y="246"/>
                    </a:lnTo>
                    <a:lnTo>
                      <a:pt x="154" y="255"/>
                    </a:lnTo>
                    <a:lnTo>
                      <a:pt x="157" y="264"/>
                    </a:lnTo>
                    <a:lnTo>
                      <a:pt x="157" y="272"/>
                    </a:lnTo>
                    <a:lnTo>
                      <a:pt x="154" y="288"/>
                    </a:lnTo>
                    <a:lnTo>
                      <a:pt x="150" y="307"/>
                    </a:lnTo>
                    <a:lnTo>
                      <a:pt x="149" y="327"/>
                    </a:lnTo>
                    <a:lnTo>
                      <a:pt x="151" y="344"/>
                    </a:lnTo>
                    <a:lnTo>
                      <a:pt x="161" y="363"/>
                    </a:lnTo>
                    <a:lnTo>
                      <a:pt x="177" y="382"/>
                    </a:lnTo>
                    <a:lnTo>
                      <a:pt x="197" y="402"/>
                    </a:lnTo>
                    <a:lnTo>
                      <a:pt x="218" y="423"/>
                    </a:lnTo>
                    <a:lnTo>
                      <a:pt x="238" y="442"/>
                    </a:lnTo>
                    <a:lnTo>
                      <a:pt x="256" y="461"/>
                    </a:lnTo>
                    <a:lnTo>
                      <a:pt x="267" y="479"/>
                    </a:lnTo>
                    <a:lnTo>
                      <a:pt x="271" y="49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87" name="Freeform 94"/>
              <p:cNvSpPr>
                <a:spLocks/>
              </p:cNvSpPr>
              <p:nvPr/>
            </p:nvSpPr>
            <p:spPr bwMode="auto">
              <a:xfrm>
                <a:off x="5628" y="5314"/>
                <a:ext cx="40" cy="34"/>
              </a:xfrm>
              <a:custGeom>
                <a:avLst/>
                <a:gdLst>
                  <a:gd name="T0" fmla="*/ 0 w 81"/>
                  <a:gd name="T1" fmla="*/ 1 h 68"/>
                  <a:gd name="T2" fmla="*/ 0 w 81"/>
                  <a:gd name="T3" fmla="*/ 1 h 68"/>
                  <a:gd name="T4" fmla="*/ 0 w 81"/>
                  <a:gd name="T5" fmla="*/ 1 h 68"/>
                  <a:gd name="T6" fmla="*/ 0 w 81"/>
                  <a:gd name="T7" fmla="*/ 1 h 68"/>
                  <a:gd name="T8" fmla="*/ 0 w 81"/>
                  <a:gd name="T9" fmla="*/ 1 h 68"/>
                  <a:gd name="T10" fmla="*/ 0 w 81"/>
                  <a:gd name="T11" fmla="*/ 1 h 68"/>
                  <a:gd name="T12" fmla="*/ 0 w 81"/>
                  <a:gd name="T13" fmla="*/ 1 h 68"/>
                  <a:gd name="T14" fmla="*/ 0 w 81"/>
                  <a:gd name="T15" fmla="*/ 0 h 68"/>
                  <a:gd name="T16" fmla="*/ 0 w 81"/>
                  <a:gd name="T17" fmla="*/ 1 h 68"/>
                  <a:gd name="T18" fmla="*/ 0 w 81"/>
                  <a:gd name="T19" fmla="*/ 1 h 68"/>
                  <a:gd name="T20" fmla="*/ 0 w 81"/>
                  <a:gd name="T21" fmla="*/ 1 h 68"/>
                  <a:gd name="T22" fmla="*/ 0 w 81"/>
                  <a:gd name="T23" fmla="*/ 1 h 68"/>
                  <a:gd name="T24" fmla="*/ 0 w 81"/>
                  <a:gd name="T25" fmla="*/ 1 h 68"/>
                  <a:gd name="T26" fmla="*/ 0 w 81"/>
                  <a:gd name="T27" fmla="*/ 1 h 68"/>
                  <a:gd name="T28" fmla="*/ 0 w 81"/>
                  <a:gd name="T29" fmla="*/ 1 h 68"/>
                  <a:gd name="T30" fmla="*/ 0 w 81"/>
                  <a:gd name="T31" fmla="*/ 1 h 68"/>
                  <a:gd name="T32" fmla="*/ 0 w 81"/>
                  <a:gd name="T33" fmla="*/ 1 h 68"/>
                  <a:gd name="T34" fmla="*/ 0 w 81"/>
                  <a:gd name="T35" fmla="*/ 1 h 68"/>
                  <a:gd name="T36" fmla="*/ 0 w 81"/>
                  <a:gd name="T37" fmla="*/ 1 h 68"/>
                  <a:gd name="T38" fmla="*/ 0 w 81"/>
                  <a:gd name="T39" fmla="*/ 1 h 68"/>
                  <a:gd name="T40" fmla="*/ 0 w 81"/>
                  <a:gd name="T41" fmla="*/ 1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68"/>
                  <a:gd name="T65" fmla="*/ 81 w 81"/>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68">
                    <a:moveTo>
                      <a:pt x="81" y="68"/>
                    </a:moveTo>
                    <a:lnTo>
                      <a:pt x="74" y="55"/>
                    </a:lnTo>
                    <a:lnTo>
                      <a:pt x="64" y="43"/>
                    </a:lnTo>
                    <a:lnTo>
                      <a:pt x="52" y="31"/>
                    </a:lnTo>
                    <a:lnTo>
                      <a:pt x="40" y="21"/>
                    </a:lnTo>
                    <a:lnTo>
                      <a:pt x="28" y="10"/>
                    </a:lnTo>
                    <a:lnTo>
                      <a:pt x="20" y="3"/>
                    </a:lnTo>
                    <a:lnTo>
                      <a:pt x="11" y="0"/>
                    </a:lnTo>
                    <a:lnTo>
                      <a:pt x="7" y="1"/>
                    </a:lnTo>
                    <a:lnTo>
                      <a:pt x="2" y="12"/>
                    </a:lnTo>
                    <a:lnTo>
                      <a:pt x="0" y="24"/>
                    </a:lnTo>
                    <a:lnTo>
                      <a:pt x="0" y="38"/>
                    </a:lnTo>
                    <a:lnTo>
                      <a:pt x="8" y="43"/>
                    </a:lnTo>
                    <a:lnTo>
                      <a:pt x="15" y="43"/>
                    </a:lnTo>
                    <a:lnTo>
                      <a:pt x="22" y="43"/>
                    </a:lnTo>
                    <a:lnTo>
                      <a:pt x="31" y="43"/>
                    </a:lnTo>
                    <a:lnTo>
                      <a:pt x="41" y="43"/>
                    </a:lnTo>
                    <a:lnTo>
                      <a:pt x="51" y="45"/>
                    </a:lnTo>
                    <a:lnTo>
                      <a:pt x="61" y="50"/>
                    </a:lnTo>
                    <a:lnTo>
                      <a:pt x="71" y="57"/>
                    </a:lnTo>
                    <a:lnTo>
                      <a:pt x="81" y="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88" name="Freeform 95"/>
              <p:cNvSpPr>
                <a:spLocks/>
              </p:cNvSpPr>
              <p:nvPr/>
            </p:nvSpPr>
            <p:spPr bwMode="auto">
              <a:xfrm>
                <a:off x="5675" y="5388"/>
                <a:ext cx="48" cy="100"/>
              </a:xfrm>
              <a:custGeom>
                <a:avLst/>
                <a:gdLst>
                  <a:gd name="T0" fmla="*/ 0 w 95"/>
                  <a:gd name="T1" fmla="*/ 0 h 199"/>
                  <a:gd name="T2" fmla="*/ 1 w 95"/>
                  <a:gd name="T3" fmla="*/ 1 h 199"/>
                  <a:gd name="T4" fmla="*/ 1 w 95"/>
                  <a:gd name="T5" fmla="*/ 1 h 199"/>
                  <a:gd name="T6" fmla="*/ 1 w 95"/>
                  <a:gd name="T7" fmla="*/ 1 h 199"/>
                  <a:gd name="T8" fmla="*/ 1 w 95"/>
                  <a:gd name="T9" fmla="*/ 1 h 199"/>
                  <a:gd name="T10" fmla="*/ 1 w 95"/>
                  <a:gd name="T11" fmla="*/ 1 h 199"/>
                  <a:gd name="T12" fmla="*/ 1 w 95"/>
                  <a:gd name="T13" fmla="*/ 1 h 199"/>
                  <a:gd name="T14" fmla="*/ 1 w 95"/>
                  <a:gd name="T15" fmla="*/ 1 h 199"/>
                  <a:gd name="T16" fmla="*/ 1 w 95"/>
                  <a:gd name="T17" fmla="*/ 1 h 199"/>
                  <a:gd name="T18" fmla="*/ 1 w 95"/>
                  <a:gd name="T19" fmla="*/ 1 h 199"/>
                  <a:gd name="T20" fmla="*/ 1 w 95"/>
                  <a:gd name="T21" fmla="*/ 1 h 199"/>
                  <a:gd name="T22" fmla="*/ 1 w 95"/>
                  <a:gd name="T23" fmla="*/ 1 h 199"/>
                  <a:gd name="T24" fmla="*/ 1 w 95"/>
                  <a:gd name="T25" fmla="*/ 1 h 199"/>
                  <a:gd name="T26" fmla="*/ 1 w 95"/>
                  <a:gd name="T27" fmla="*/ 1 h 199"/>
                  <a:gd name="T28" fmla="*/ 1 w 95"/>
                  <a:gd name="T29" fmla="*/ 1 h 199"/>
                  <a:gd name="T30" fmla="*/ 1 w 95"/>
                  <a:gd name="T31" fmla="*/ 1 h 199"/>
                  <a:gd name="T32" fmla="*/ 1 w 95"/>
                  <a:gd name="T33" fmla="*/ 1 h 199"/>
                  <a:gd name="T34" fmla="*/ 1 w 95"/>
                  <a:gd name="T35" fmla="*/ 1 h 199"/>
                  <a:gd name="T36" fmla="*/ 1 w 95"/>
                  <a:gd name="T37" fmla="*/ 1 h 199"/>
                  <a:gd name="T38" fmla="*/ 1 w 95"/>
                  <a:gd name="T39" fmla="*/ 1 h 199"/>
                  <a:gd name="T40" fmla="*/ 1 w 95"/>
                  <a:gd name="T41" fmla="*/ 1 h 199"/>
                  <a:gd name="T42" fmla="*/ 1 w 95"/>
                  <a:gd name="T43" fmla="*/ 1 h 199"/>
                  <a:gd name="T44" fmla="*/ 1 w 95"/>
                  <a:gd name="T45" fmla="*/ 1 h 199"/>
                  <a:gd name="T46" fmla="*/ 1 w 95"/>
                  <a:gd name="T47" fmla="*/ 1 h 199"/>
                  <a:gd name="T48" fmla="*/ 1 w 95"/>
                  <a:gd name="T49" fmla="*/ 1 h 199"/>
                  <a:gd name="T50" fmla="*/ 1 w 95"/>
                  <a:gd name="T51" fmla="*/ 1 h 199"/>
                  <a:gd name="T52" fmla="*/ 1 w 95"/>
                  <a:gd name="T53" fmla="*/ 1 h 199"/>
                  <a:gd name="T54" fmla="*/ 1 w 95"/>
                  <a:gd name="T55" fmla="*/ 1 h 199"/>
                  <a:gd name="T56" fmla="*/ 1 w 95"/>
                  <a:gd name="T57" fmla="*/ 1 h 199"/>
                  <a:gd name="T58" fmla="*/ 1 w 95"/>
                  <a:gd name="T59" fmla="*/ 1 h 199"/>
                  <a:gd name="T60" fmla="*/ 1 w 95"/>
                  <a:gd name="T61" fmla="*/ 1 h 199"/>
                  <a:gd name="T62" fmla="*/ 1 w 95"/>
                  <a:gd name="T63" fmla="*/ 1 h 199"/>
                  <a:gd name="T64" fmla="*/ 0 w 95"/>
                  <a:gd name="T65" fmla="*/ 0 h 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199"/>
                  <a:gd name="T101" fmla="*/ 95 w 95"/>
                  <a:gd name="T102" fmla="*/ 199 h 1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199">
                    <a:moveTo>
                      <a:pt x="0" y="0"/>
                    </a:moveTo>
                    <a:lnTo>
                      <a:pt x="14" y="12"/>
                    </a:lnTo>
                    <a:lnTo>
                      <a:pt x="24" y="28"/>
                    </a:lnTo>
                    <a:lnTo>
                      <a:pt x="30" y="45"/>
                    </a:lnTo>
                    <a:lnTo>
                      <a:pt x="38" y="63"/>
                    </a:lnTo>
                    <a:lnTo>
                      <a:pt x="43" y="70"/>
                    </a:lnTo>
                    <a:lnTo>
                      <a:pt x="50" y="79"/>
                    </a:lnTo>
                    <a:lnTo>
                      <a:pt x="60" y="91"/>
                    </a:lnTo>
                    <a:lnTo>
                      <a:pt x="70" y="105"/>
                    </a:lnTo>
                    <a:lnTo>
                      <a:pt x="80" y="119"/>
                    </a:lnTo>
                    <a:lnTo>
                      <a:pt x="87" y="133"/>
                    </a:lnTo>
                    <a:lnTo>
                      <a:pt x="93" y="145"/>
                    </a:lnTo>
                    <a:lnTo>
                      <a:pt x="95" y="154"/>
                    </a:lnTo>
                    <a:lnTo>
                      <a:pt x="95" y="170"/>
                    </a:lnTo>
                    <a:lnTo>
                      <a:pt x="95" y="182"/>
                    </a:lnTo>
                    <a:lnTo>
                      <a:pt x="91" y="192"/>
                    </a:lnTo>
                    <a:lnTo>
                      <a:pt x="84" y="199"/>
                    </a:lnTo>
                    <a:lnTo>
                      <a:pt x="80" y="199"/>
                    </a:lnTo>
                    <a:lnTo>
                      <a:pt x="73" y="196"/>
                    </a:lnTo>
                    <a:lnTo>
                      <a:pt x="65" y="190"/>
                    </a:lnTo>
                    <a:lnTo>
                      <a:pt x="57" y="183"/>
                    </a:lnTo>
                    <a:lnTo>
                      <a:pt x="50" y="176"/>
                    </a:lnTo>
                    <a:lnTo>
                      <a:pt x="41" y="166"/>
                    </a:lnTo>
                    <a:lnTo>
                      <a:pt x="35" y="157"/>
                    </a:lnTo>
                    <a:lnTo>
                      <a:pt x="30" y="147"/>
                    </a:lnTo>
                    <a:lnTo>
                      <a:pt x="21" y="122"/>
                    </a:lnTo>
                    <a:lnTo>
                      <a:pt x="15" y="91"/>
                    </a:lnTo>
                    <a:lnTo>
                      <a:pt x="10" y="63"/>
                    </a:lnTo>
                    <a:lnTo>
                      <a:pt x="8" y="42"/>
                    </a:lnTo>
                    <a:lnTo>
                      <a:pt x="7" y="32"/>
                    </a:lnTo>
                    <a:lnTo>
                      <a:pt x="7" y="23"/>
                    </a:lnTo>
                    <a:lnTo>
                      <a:pt x="4" y="12"/>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89" name="Freeform 96"/>
              <p:cNvSpPr>
                <a:spLocks/>
              </p:cNvSpPr>
              <p:nvPr/>
            </p:nvSpPr>
            <p:spPr bwMode="auto">
              <a:xfrm>
                <a:off x="6827" y="5227"/>
                <a:ext cx="332" cy="691"/>
              </a:xfrm>
              <a:custGeom>
                <a:avLst/>
                <a:gdLst>
                  <a:gd name="T0" fmla="*/ 1 w 664"/>
                  <a:gd name="T1" fmla="*/ 1 h 1381"/>
                  <a:gd name="T2" fmla="*/ 1 w 664"/>
                  <a:gd name="T3" fmla="*/ 1 h 1381"/>
                  <a:gd name="T4" fmla="*/ 1 w 664"/>
                  <a:gd name="T5" fmla="*/ 1 h 1381"/>
                  <a:gd name="T6" fmla="*/ 1 w 664"/>
                  <a:gd name="T7" fmla="*/ 1 h 1381"/>
                  <a:gd name="T8" fmla="*/ 1 w 664"/>
                  <a:gd name="T9" fmla="*/ 1 h 1381"/>
                  <a:gd name="T10" fmla="*/ 1 w 664"/>
                  <a:gd name="T11" fmla="*/ 1 h 1381"/>
                  <a:gd name="T12" fmla="*/ 1 w 664"/>
                  <a:gd name="T13" fmla="*/ 1 h 1381"/>
                  <a:gd name="T14" fmla="*/ 1 w 664"/>
                  <a:gd name="T15" fmla="*/ 1 h 1381"/>
                  <a:gd name="T16" fmla="*/ 1 w 664"/>
                  <a:gd name="T17" fmla="*/ 1 h 1381"/>
                  <a:gd name="T18" fmla="*/ 1 w 664"/>
                  <a:gd name="T19" fmla="*/ 1 h 1381"/>
                  <a:gd name="T20" fmla="*/ 1 w 664"/>
                  <a:gd name="T21" fmla="*/ 1 h 1381"/>
                  <a:gd name="T22" fmla="*/ 1 w 664"/>
                  <a:gd name="T23" fmla="*/ 1 h 1381"/>
                  <a:gd name="T24" fmla="*/ 1 w 664"/>
                  <a:gd name="T25" fmla="*/ 1 h 1381"/>
                  <a:gd name="T26" fmla="*/ 1 w 664"/>
                  <a:gd name="T27" fmla="*/ 1 h 1381"/>
                  <a:gd name="T28" fmla="*/ 1 w 664"/>
                  <a:gd name="T29" fmla="*/ 1 h 1381"/>
                  <a:gd name="T30" fmla="*/ 1 w 664"/>
                  <a:gd name="T31" fmla="*/ 1 h 1381"/>
                  <a:gd name="T32" fmla="*/ 1 w 664"/>
                  <a:gd name="T33" fmla="*/ 1 h 1381"/>
                  <a:gd name="T34" fmla="*/ 1 w 664"/>
                  <a:gd name="T35" fmla="*/ 1 h 1381"/>
                  <a:gd name="T36" fmla="*/ 1 w 664"/>
                  <a:gd name="T37" fmla="*/ 1 h 1381"/>
                  <a:gd name="T38" fmla="*/ 1 w 664"/>
                  <a:gd name="T39" fmla="*/ 1 h 1381"/>
                  <a:gd name="T40" fmla="*/ 1 w 664"/>
                  <a:gd name="T41" fmla="*/ 1 h 1381"/>
                  <a:gd name="T42" fmla="*/ 1 w 664"/>
                  <a:gd name="T43" fmla="*/ 1 h 1381"/>
                  <a:gd name="T44" fmla="*/ 1 w 664"/>
                  <a:gd name="T45" fmla="*/ 1 h 1381"/>
                  <a:gd name="T46" fmla="*/ 1 w 664"/>
                  <a:gd name="T47" fmla="*/ 1 h 1381"/>
                  <a:gd name="T48" fmla="*/ 1 w 664"/>
                  <a:gd name="T49" fmla="*/ 1 h 1381"/>
                  <a:gd name="T50" fmla="*/ 1 w 664"/>
                  <a:gd name="T51" fmla="*/ 1 h 1381"/>
                  <a:gd name="T52" fmla="*/ 1 w 664"/>
                  <a:gd name="T53" fmla="*/ 1 h 1381"/>
                  <a:gd name="T54" fmla="*/ 1 w 664"/>
                  <a:gd name="T55" fmla="*/ 1 h 1381"/>
                  <a:gd name="T56" fmla="*/ 1 w 664"/>
                  <a:gd name="T57" fmla="*/ 1 h 1381"/>
                  <a:gd name="T58" fmla="*/ 1 w 664"/>
                  <a:gd name="T59" fmla="*/ 1 h 1381"/>
                  <a:gd name="T60" fmla="*/ 1 w 664"/>
                  <a:gd name="T61" fmla="*/ 0 h 1381"/>
                  <a:gd name="T62" fmla="*/ 1 w 664"/>
                  <a:gd name="T63" fmla="*/ 1 h 1381"/>
                  <a:gd name="T64" fmla="*/ 1 w 664"/>
                  <a:gd name="T65" fmla="*/ 1 h 1381"/>
                  <a:gd name="T66" fmla="*/ 1 w 664"/>
                  <a:gd name="T67" fmla="*/ 1 h 1381"/>
                  <a:gd name="T68" fmla="*/ 1 w 664"/>
                  <a:gd name="T69" fmla="*/ 1 h 1381"/>
                  <a:gd name="T70" fmla="*/ 1 w 664"/>
                  <a:gd name="T71" fmla="*/ 1 h 1381"/>
                  <a:gd name="T72" fmla="*/ 1 w 664"/>
                  <a:gd name="T73" fmla="*/ 1 h 1381"/>
                  <a:gd name="T74" fmla="*/ 1 w 664"/>
                  <a:gd name="T75" fmla="*/ 1 h 1381"/>
                  <a:gd name="T76" fmla="*/ 1 w 664"/>
                  <a:gd name="T77" fmla="*/ 1 h 1381"/>
                  <a:gd name="T78" fmla="*/ 1 w 664"/>
                  <a:gd name="T79" fmla="*/ 1 h 1381"/>
                  <a:gd name="T80" fmla="*/ 1 w 664"/>
                  <a:gd name="T81" fmla="*/ 1 h 1381"/>
                  <a:gd name="T82" fmla="*/ 1 w 664"/>
                  <a:gd name="T83" fmla="*/ 1 h 1381"/>
                  <a:gd name="T84" fmla="*/ 1 w 664"/>
                  <a:gd name="T85" fmla="*/ 1 h 1381"/>
                  <a:gd name="T86" fmla="*/ 1 w 664"/>
                  <a:gd name="T87" fmla="*/ 1 h 1381"/>
                  <a:gd name="T88" fmla="*/ 1 w 664"/>
                  <a:gd name="T89" fmla="*/ 1 h 1381"/>
                  <a:gd name="T90" fmla="*/ 1 w 664"/>
                  <a:gd name="T91" fmla="*/ 1 h 1381"/>
                  <a:gd name="T92" fmla="*/ 1 w 664"/>
                  <a:gd name="T93" fmla="*/ 1 h 1381"/>
                  <a:gd name="T94" fmla="*/ 1 w 664"/>
                  <a:gd name="T95" fmla="*/ 1 h 1381"/>
                  <a:gd name="T96" fmla="*/ 1 w 664"/>
                  <a:gd name="T97" fmla="*/ 1 h 1381"/>
                  <a:gd name="T98" fmla="*/ 1 w 664"/>
                  <a:gd name="T99" fmla="*/ 1 h 1381"/>
                  <a:gd name="T100" fmla="*/ 1 w 664"/>
                  <a:gd name="T101" fmla="*/ 1 h 1381"/>
                  <a:gd name="T102" fmla="*/ 1 w 664"/>
                  <a:gd name="T103" fmla="*/ 1 h 1381"/>
                  <a:gd name="T104" fmla="*/ 1 w 664"/>
                  <a:gd name="T105" fmla="*/ 1 h 1381"/>
                  <a:gd name="T106" fmla="*/ 1 w 664"/>
                  <a:gd name="T107" fmla="*/ 1 h 1381"/>
                  <a:gd name="T108" fmla="*/ 1 w 664"/>
                  <a:gd name="T109" fmla="*/ 1 h 138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4"/>
                  <a:gd name="T166" fmla="*/ 0 h 1381"/>
                  <a:gd name="T167" fmla="*/ 664 w 664"/>
                  <a:gd name="T168" fmla="*/ 1381 h 138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4" h="1381">
                    <a:moveTo>
                      <a:pt x="35" y="922"/>
                    </a:moveTo>
                    <a:lnTo>
                      <a:pt x="51" y="922"/>
                    </a:lnTo>
                    <a:lnTo>
                      <a:pt x="67" y="922"/>
                    </a:lnTo>
                    <a:lnTo>
                      <a:pt x="81" y="922"/>
                    </a:lnTo>
                    <a:lnTo>
                      <a:pt x="95" y="922"/>
                    </a:lnTo>
                    <a:lnTo>
                      <a:pt x="107" y="922"/>
                    </a:lnTo>
                    <a:lnTo>
                      <a:pt x="117" y="922"/>
                    </a:lnTo>
                    <a:lnTo>
                      <a:pt x="124" y="920"/>
                    </a:lnTo>
                    <a:lnTo>
                      <a:pt x="128" y="920"/>
                    </a:lnTo>
                    <a:lnTo>
                      <a:pt x="134" y="918"/>
                    </a:lnTo>
                    <a:lnTo>
                      <a:pt x="141" y="917"/>
                    </a:lnTo>
                    <a:lnTo>
                      <a:pt x="150" y="913"/>
                    </a:lnTo>
                    <a:lnTo>
                      <a:pt x="158" y="910"/>
                    </a:lnTo>
                    <a:lnTo>
                      <a:pt x="167" y="906"/>
                    </a:lnTo>
                    <a:lnTo>
                      <a:pt x="175" y="903"/>
                    </a:lnTo>
                    <a:lnTo>
                      <a:pt x="182" y="899"/>
                    </a:lnTo>
                    <a:lnTo>
                      <a:pt x="188" y="896"/>
                    </a:lnTo>
                    <a:lnTo>
                      <a:pt x="194" y="892"/>
                    </a:lnTo>
                    <a:lnTo>
                      <a:pt x="200" y="887"/>
                    </a:lnTo>
                    <a:lnTo>
                      <a:pt x="207" y="882"/>
                    </a:lnTo>
                    <a:lnTo>
                      <a:pt x="214" y="877"/>
                    </a:lnTo>
                    <a:lnTo>
                      <a:pt x="221" y="871"/>
                    </a:lnTo>
                    <a:lnTo>
                      <a:pt x="227" y="864"/>
                    </a:lnTo>
                    <a:lnTo>
                      <a:pt x="232" y="857"/>
                    </a:lnTo>
                    <a:lnTo>
                      <a:pt x="235" y="852"/>
                    </a:lnTo>
                    <a:lnTo>
                      <a:pt x="239" y="845"/>
                    </a:lnTo>
                    <a:lnTo>
                      <a:pt x="245" y="835"/>
                    </a:lnTo>
                    <a:lnTo>
                      <a:pt x="251" y="824"/>
                    </a:lnTo>
                    <a:lnTo>
                      <a:pt x="255" y="815"/>
                    </a:lnTo>
                    <a:lnTo>
                      <a:pt x="259" y="807"/>
                    </a:lnTo>
                    <a:lnTo>
                      <a:pt x="265" y="794"/>
                    </a:lnTo>
                    <a:lnTo>
                      <a:pt x="271" y="779"/>
                    </a:lnTo>
                    <a:lnTo>
                      <a:pt x="277" y="765"/>
                    </a:lnTo>
                    <a:lnTo>
                      <a:pt x="281" y="753"/>
                    </a:lnTo>
                    <a:lnTo>
                      <a:pt x="288" y="730"/>
                    </a:lnTo>
                    <a:lnTo>
                      <a:pt x="298" y="698"/>
                    </a:lnTo>
                    <a:lnTo>
                      <a:pt x="308" y="665"/>
                    </a:lnTo>
                    <a:lnTo>
                      <a:pt x="318" y="628"/>
                    </a:lnTo>
                    <a:lnTo>
                      <a:pt x="328" y="595"/>
                    </a:lnTo>
                    <a:lnTo>
                      <a:pt x="335" y="567"/>
                    </a:lnTo>
                    <a:lnTo>
                      <a:pt x="339" y="546"/>
                    </a:lnTo>
                    <a:lnTo>
                      <a:pt x="347" y="494"/>
                    </a:lnTo>
                    <a:lnTo>
                      <a:pt x="357" y="414"/>
                    </a:lnTo>
                    <a:lnTo>
                      <a:pt x="365" y="339"/>
                    </a:lnTo>
                    <a:lnTo>
                      <a:pt x="368" y="293"/>
                    </a:lnTo>
                    <a:lnTo>
                      <a:pt x="367" y="279"/>
                    </a:lnTo>
                    <a:lnTo>
                      <a:pt x="364" y="279"/>
                    </a:lnTo>
                    <a:lnTo>
                      <a:pt x="359" y="283"/>
                    </a:lnTo>
                    <a:lnTo>
                      <a:pt x="357" y="288"/>
                    </a:lnTo>
                    <a:lnTo>
                      <a:pt x="354" y="291"/>
                    </a:lnTo>
                    <a:lnTo>
                      <a:pt x="348" y="300"/>
                    </a:lnTo>
                    <a:lnTo>
                      <a:pt x="339" y="309"/>
                    </a:lnTo>
                    <a:lnTo>
                      <a:pt x="328" y="321"/>
                    </a:lnTo>
                    <a:lnTo>
                      <a:pt x="314" y="332"/>
                    </a:lnTo>
                    <a:lnTo>
                      <a:pt x="298" y="340"/>
                    </a:lnTo>
                    <a:lnTo>
                      <a:pt x="279" y="347"/>
                    </a:lnTo>
                    <a:lnTo>
                      <a:pt x="259" y="349"/>
                    </a:lnTo>
                    <a:lnTo>
                      <a:pt x="257" y="339"/>
                    </a:lnTo>
                    <a:lnTo>
                      <a:pt x="252" y="328"/>
                    </a:lnTo>
                    <a:lnTo>
                      <a:pt x="247" y="319"/>
                    </a:lnTo>
                    <a:lnTo>
                      <a:pt x="241" y="311"/>
                    </a:lnTo>
                    <a:lnTo>
                      <a:pt x="232" y="305"/>
                    </a:lnTo>
                    <a:lnTo>
                      <a:pt x="225" y="300"/>
                    </a:lnTo>
                    <a:lnTo>
                      <a:pt x="217" y="298"/>
                    </a:lnTo>
                    <a:lnTo>
                      <a:pt x="208" y="298"/>
                    </a:lnTo>
                    <a:lnTo>
                      <a:pt x="200" y="300"/>
                    </a:lnTo>
                    <a:lnTo>
                      <a:pt x="190" y="300"/>
                    </a:lnTo>
                    <a:lnTo>
                      <a:pt x="180" y="302"/>
                    </a:lnTo>
                    <a:lnTo>
                      <a:pt x="171" y="300"/>
                    </a:lnTo>
                    <a:lnTo>
                      <a:pt x="164" y="300"/>
                    </a:lnTo>
                    <a:lnTo>
                      <a:pt x="158" y="297"/>
                    </a:lnTo>
                    <a:lnTo>
                      <a:pt x="155" y="293"/>
                    </a:lnTo>
                    <a:lnTo>
                      <a:pt x="155" y="286"/>
                    </a:lnTo>
                    <a:lnTo>
                      <a:pt x="162" y="269"/>
                    </a:lnTo>
                    <a:lnTo>
                      <a:pt x="174" y="248"/>
                    </a:lnTo>
                    <a:lnTo>
                      <a:pt x="185" y="228"/>
                    </a:lnTo>
                    <a:lnTo>
                      <a:pt x="195" y="220"/>
                    </a:lnTo>
                    <a:lnTo>
                      <a:pt x="205" y="215"/>
                    </a:lnTo>
                    <a:lnTo>
                      <a:pt x="227" y="204"/>
                    </a:lnTo>
                    <a:lnTo>
                      <a:pt x="254" y="190"/>
                    </a:lnTo>
                    <a:lnTo>
                      <a:pt x="285" y="173"/>
                    </a:lnTo>
                    <a:lnTo>
                      <a:pt x="317" y="157"/>
                    </a:lnTo>
                    <a:lnTo>
                      <a:pt x="347" y="143"/>
                    </a:lnTo>
                    <a:lnTo>
                      <a:pt x="368" y="131"/>
                    </a:lnTo>
                    <a:lnTo>
                      <a:pt x="381" y="125"/>
                    </a:lnTo>
                    <a:lnTo>
                      <a:pt x="375" y="120"/>
                    </a:lnTo>
                    <a:lnTo>
                      <a:pt x="368" y="111"/>
                    </a:lnTo>
                    <a:lnTo>
                      <a:pt x="358" y="104"/>
                    </a:lnTo>
                    <a:lnTo>
                      <a:pt x="348" y="96"/>
                    </a:lnTo>
                    <a:lnTo>
                      <a:pt x="337" y="87"/>
                    </a:lnTo>
                    <a:lnTo>
                      <a:pt x="327" y="80"/>
                    </a:lnTo>
                    <a:lnTo>
                      <a:pt x="318" y="75"/>
                    </a:lnTo>
                    <a:lnTo>
                      <a:pt x="311" y="71"/>
                    </a:lnTo>
                    <a:lnTo>
                      <a:pt x="302" y="68"/>
                    </a:lnTo>
                    <a:lnTo>
                      <a:pt x="298" y="63"/>
                    </a:lnTo>
                    <a:lnTo>
                      <a:pt x="299" y="59"/>
                    </a:lnTo>
                    <a:lnTo>
                      <a:pt x="307" y="56"/>
                    </a:lnTo>
                    <a:lnTo>
                      <a:pt x="311" y="54"/>
                    </a:lnTo>
                    <a:lnTo>
                      <a:pt x="318" y="54"/>
                    </a:lnTo>
                    <a:lnTo>
                      <a:pt x="324" y="54"/>
                    </a:lnTo>
                    <a:lnTo>
                      <a:pt x="331" y="52"/>
                    </a:lnTo>
                    <a:lnTo>
                      <a:pt x="337" y="52"/>
                    </a:lnTo>
                    <a:lnTo>
                      <a:pt x="344" y="52"/>
                    </a:lnTo>
                    <a:lnTo>
                      <a:pt x="348" y="54"/>
                    </a:lnTo>
                    <a:lnTo>
                      <a:pt x="352" y="54"/>
                    </a:lnTo>
                    <a:lnTo>
                      <a:pt x="351" y="45"/>
                    </a:lnTo>
                    <a:lnTo>
                      <a:pt x="347" y="38"/>
                    </a:lnTo>
                    <a:lnTo>
                      <a:pt x="341" y="33"/>
                    </a:lnTo>
                    <a:lnTo>
                      <a:pt x="332" y="29"/>
                    </a:lnTo>
                    <a:lnTo>
                      <a:pt x="327" y="29"/>
                    </a:lnTo>
                    <a:lnTo>
                      <a:pt x="321" y="29"/>
                    </a:lnTo>
                    <a:lnTo>
                      <a:pt x="312" y="31"/>
                    </a:lnTo>
                    <a:lnTo>
                      <a:pt x="304" y="31"/>
                    </a:lnTo>
                    <a:lnTo>
                      <a:pt x="295" y="35"/>
                    </a:lnTo>
                    <a:lnTo>
                      <a:pt x="285" y="38"/>
                    </a:lnTo>
                    <a:lnTo>
                      <a:pt x="277" y="42"/>
                    </a:lnTo>
                    <a:lnTo>
                      <a:pt x="269" y="49"/>
                    </a:lnTo>
                    <a:lnTo>
                      <a:pt x="264" y="56"/>
                    </a:lnTo>
                    <a:lnTo>
                      <a:pt x="257" y="64"/>
                    </a:lnTo>
                    <a:lnTo>
                      <a:pt x="251" y="73"/>
                    </a:lnTo>
                    <a:lnTo>
                      <a:pt x="245" y="82"/>
                    </a:lnTo>
                    <a:lnTo>
                      <a:pt x="238" y="91"/>
                    </a:lnTo>
                    <a:lnTo>
                      <a:pt x="234" y="97"/>
                    </a:lnTo>
                    <a:lnTo>
                      <a:pt x="228" y="104"/>
                    </a:lnTo>
                    <a:lnTo>
                      <a:pt x="224" y="110"/>
                    </a:lnTo>
                    <a:lnTo>
                      <a:pt x="218" y="115"/>
                    </a:lnTo>
                    <a:lnTo>
                      <a:pt x="212" y="120"/>
                    </a:lnTo>
                    <a:lnTo>
                      <a:pt x="205" y="127"/>
                    </a:lnTo>
                    <a:lnTo>
                      <a:pt x="198" y="132"/>
                    </a:lnTo>
                    <a:lnTo>
                      <a:pt x="192" y="139"/>
                    </a:lnTo>
                    <a:lnTo>
                      <a:pt x="185" y="143"/>
                    </a:lnTo>
                    <a:lnTo>
                      <a:pt x="181" y="146"/>
                    </a:lnTo>
                    <a:lnTo>
                      <a:pt x="178" y="146"/>
                    </a:lnTo>
                    <a:lnTo>
                      <a:pt x="180" y="141"/>
                    </a:lnTo>
                    <a:lnTo>
                      <a:pt x="188" y="129"/>
                    </a:lnTo>
                    <a:lnTo>
                      <a:pt x="200" y="115"/>
                    </a:lnTo>
                    <a:lnTo>
                      <a:pt x="211" y="103"/>
                    </a:lnTo>
                    <a:lnTo>
                      <a:pt x="217" y="94"/>
                    </a:lnTo>
                    <a:lnTo>
                      <a:pt x="225" y="84"/>
                    </a:lnTo>
                    <a:lnTo>
                      <a:pt x="234" y="70"/>
                    </a:lnTo>
                    <a:lnTo>
                      <a:pt x="242" y="56"/>
                    </a:lnTo>
                    <a:lnTo>
                      <a:pt x="248" y="43"/>
                    </a:lnTo>
                    <a:lnTo>
                      <a:pt x="251" y="33"/>
                    </a:lnTo>
                    <a:lnTo>
                      <a:pt x="248" y="28"/>
                    </a:lnTo>
                    <a:lnTo>
                      <a:pt x="241" y="29"/>
                    </a:lnTo>
                    <a:lnTo>
                      <a:pt x="248" y="26"/>
                    </a:lnTo>
                    <a:lnTo>
                      <a:pt x="258" y="22"/>
                    </a:lnTo>
                    <a:lnTo>
                      <a:pt x="269" y="19"/>
                    </a:lnTo>
                    <a:lnTo>
                      <a:pt x="284" y="14"/>
                    </a:lnTo>
                    <a:lnTo>
                      <a:pt x="297" y="8"/>
                    </a:lnTo>
                    <a:lnTo>
                      <a:pt x="311" y="5"/>
                    </a:lnTo>
                    <a:lnTo>
                      <a:pt x="325" y="1"/>
                    </a:lnTo>
                    <a:lnTo>
                      <a:pt x="337" y="0"/>
                    </a:lnTo>
                    <a:lnTo>
                      <a:pt x="344" y="0"/>
                    </a:lnTo>
                    <a:lnTo>
                      <a:pt x="351" y="0"/>
                    </a:lnTo>
                    <a:lnTo>
                      <a:pt x="358" y="0"/>
                    </a:lnTo>
                    <a:lnTo>
                      <a:pt x="362" y="0"/>
                    </a:lnTo>
                    <a:lnTo>
                      <a:pt x="372" y="15"/>
                    </a:lnTo>
                    <a:lnTo>
                      <a:pt x="385" y="33"/>
                    </a:lnTo>
                    <a:lnTo>
                      <a:pt x="398" y="52"/>
                    </a:lnTo>
                    <a:lnTo>
                      <a:pt x="412" y="71"/>
                    </a:lnTo>
                    <a:lnTo>
                      <a:pt x="425" y="91"/>
                    </a:lnTo>
                    <a:lnTo>
                      <a:pt x="438" y="106"/>
                    </a:lnTo>
                    <a:lnTo>
                      <a:pt x="449" y="120"/>
                    </a:lnTo>
                    <a:lnTo>
                      <a:pt x="458" y="131"/>
                    </a:lnTo>
                    <a:lnTo>
                      <a:pt x="465" y="139"/>
                    </a:lnTo>
                    <a:lnTo>
                      <a:pt x="472" y="150"/>
                    </a:lnTo>
                    <a:lnTo>
                      <a:pt x="479" y="160"/>
                    </a:lnTo>
                    <a:lnTo>
                      <a:pt x="487" y="171"/>
                    </a:lnTo>
                    <a:lnTo>
                      <a:pt x="492" y="181"/>
                    </a:lnTo>
                    <a:lnTo>
                      <a:pt x="497" y="190"/>
                    </a:lnTo>
                    <a:lnTo>
                      <a:pt x="501" y="199"/>
                    </a:lnTo>
                    <a:lnTo>
                      <a:pt x="502" y="206"/>
                    </a:lnTo>
                    <a:lnTo>
                      <a:pt x="505" y="216"/>
                    </a:lnTo>
                    <a:lnTo>
                      <a:pt x="509" y="235"/>
                    </a:lnTo>
                    <a:lnTo>
                      <a:pt x="518" y="260"/>
                    </a:lnTo>
                    <a:lnTo>
                      <a:pt x="527" y="288"/>
                    </a:lnTo>
                    <a:lnTo>
                      <a:pt x="535" y="316"/>
                    </a:lnTo>
                    <a:lnTo>
                      <a:pt x="545" y="340"/>
                    </a:lnTo>
                    <a:lnTo>
                      <a:pt x="554" y="361"/>
                    </a:lnTo>
                    <a:lnTo>
                      <a:pt x="561" y="375"/>
                    </a:lnTo>
                    <a:lnTo>
                      <a:pt x="568" y="389"/>
                    </a:lnTo>
                    <a:lnTo>
                      <a:pt x="578" y="412"/>
                    </a:lnTo>
                    <a:lnTo>
                      <a:pt x="589" y="440"/>
                    </a:lnTo>
                    <a:lnTo>
                      <a:pt x="601" y="470"/>
                    </a:lnTo>
                    <a:lnTo>
                      <a:pt x="612" y="501"/>
                    </a:lnTo>
                    <a:lnTo>
                      <a:pt x="621" y="531"/>
                    </a:lnTo>
                    <a:lnTo>
                      <a:pt x="626" y="555"/>
                    </a:lnTo>
                    <a:lnTo>
                      <a:pt x="629" y="571"/>
                    </a:lnTo>
                    <a:lnTo>
                      <a:pt x="632" y="609"/>
                    </a:lnTo>
                    <a:lnTo>
                      <a:pt x="636" y="665"/>
                    </a:lnTo>
                    <a:lnTo>
                      <a:pt x="642" y="719"/>
                    </a:lnTo>
                    <a:lnTo>
                      <a:pt x="646" y="753"/>
                    </a:lnTo>
                    <a:lnTo>
                      <a:pt x="649" y="786"/>
                    </a:lnTo>
                    <a:lnTo>
                      <a:pt x="652" y="842"/>
                    </a:lnTo>
                    <a:lnTo>
                      <a:pt x="655" y="897"/>
                    </a:lnTo>
                    <a:lnTo>
                      <a:pt x="655" y="932"/>
                    </a:lnTo>
                    <a:lnTo>
                      <a:pt x="654" y="953"/>
                    </a:lnTo>
                    <a:lnTo>
                      <a:pt x="654" y="974"/>
                    </a:lnTo>
                    <a:lnTo>
                      <a:pt x="654" y="994"/>
                    </a:lnTo>
                    <a:lnTo>
                      <a:pt x="654" y="1006"/>
                    </a:lnTo>
                    <a:lnTo>
                      <a:pt x="655" y="1016"/>
                    </a:lnTo>
                    <a:lnTo>
                      <a:pt x="654" y="1032"/>
                    </a:lnTo>
                    <a:lnTo>
                      <a:pt x="652" y="1046"/>
                    </a:lnTo>
                    <a:lnTo>
                      <a:pt x="649" y="1055"/>
                    </a:lnTo>
                    <a:lnTo>
                      <a:pt x="645" y="1058"/>
                    </a:lnTo>
                    <a:lnTo>
                      <a:pt x="642" y="1062"/>
                    </a:lnTo>
                    <a:lnTo>
                      <a:pt x="639" y="1067"/>
                    </a:lnTo>
                    <a:lnTo>
                      <a:pt x="635" y="1070"/>
                    </a:lnTo>
                    <a:lnTo>
                      <a:pt x="645" y="1088"/>
                    </a:lnTo>
                    <a:lnTo>
                      <a:pt x="654" y="1111"/>
                    </a:lnTo>
                    <a:lnTo>
                      <a:pt x="661" y="1132"/>
                    </a:lnTo>
                    <a:lnTo>
                      <a:pt x="664" y="1144"/>
                    </a:lnTo>
                    <a:lnTo>
                      <a:pt x="661" y="1154"/>
                    </a:lnTo>
                    <a:lnTo>
                      <a:pt x="655" y="1172"/>
                    </a:lnTo>
                    <a:lnTo>
                      <a:pt x="649" y="1191"/>
                    </a:lnTo>
                    <a:lnTo>
                      <a:pt x="646" y="1205"/>
                    </a:lnTo>
                    <a:lnTo>
                      <a:pt x="648" y="1224"/>
                    </a:lnTo>
                    <a:lnTo>
                      <a:pt x="654" y="1257"/>
                    </a:lnTo>
                    <a:lnTo>
                      <a:pt x="659" y="1289"/>
                    </a:lnTo>
                    <a:lnTo>
                      <a:pt x="662" y="1308"/>
                    </a:lnTo>
                    <a:lnTo>
                      <a:pt x="659" y="1322"/>
                    </a:lnTo>
                    <a:lnTo>
                      <a:pt x="655" y="1343"/>
                    </a:lnTo>
                    <a:lnTo>
                      <a:pt x="649" y="1366"/>
                    </a:lnTo>
                    <a:lnTo>
                      <a:pt x="644" y="1381"/>
                    </a:lnTo>
                    <a:lnTo>
                      <a:pt x="632" y="1381"/>
                    </a:lnTo>
                    <a:lnTo>
                      <a:pt x="611" y="1381"/>
                    </a:lnTo>
                    <a:lnTo>
                      <a:pt x="578" y="1381"/>
                    </a:lnTo>
                    <a:lnTo>
                      <a:pt x="538" y="1381"/>
                    </a:lnTo>
                    <a:lnTo>
                      <a:pt x="492" y="1381"/>
                    </a:lnTo>
                    <a:lnTo>
                      <a:pt x="439" y="1381"/>
                    </a:lnTo>
                    <a:lnTo>
                      <a:pt x="385" y="1381"/>
                    </a:lnTo>
                    <a:lnTo>
                      <a:pt x="328" y="1381"/>
                    </a:lnTo>
                    <a:lnTo>
                      <a:pt x="271" y="1381"/>
                    </a:lnTo>
                    <a:lnTo>
                      <a:pt x="215" y="1381"/>
                    </a:lnTo>
                    <a:lnTo>
                      <a:pt x="162" y="1381"/>
                    </a:lnTo>
                    <a:lnTo>
                      <a:pt x="114" y="1381"/>
                    </a:lnTo>
                    <a:lnTo>
                      <a:pt x="72" y="1381"/>
                    </a:lnTo>
                    <a:lnTo>
                      <a:pt x="38" y="1381"/>
                    </a:lnTo>
                    <a:lnTo>
                      <a:pt x="12" y="1381"/>
                    </a:lnTo>
                    <a:lnTo>
                      <a:pt x="0" y="1381"/>
                    </a:lnTo>
                    <a:lnTo>
                      <a:pt x="1" y="1366"/>
                    </a:lnTo>
                    <a:lnTo>
                      <a:pt x="7" y="1343"/>
                    </a:lnTo>
                    <a:lnTo>
                      <a:pt x="14" y="1315"/>
                    </a:lnTo>
                    <a:lnTo>
                      <a:pt x="21" y="1287"/>
                    </a:lnTo>
                    <a:lnTo>
                      <a:pt x="30" y="1257"/>
                    </a:lnTo>
                    <a:lnTo>
                      <a:pt x="38" y="1233"/>
                    </a:lnTo>
                    <a:lnTo>
                      <a:pt x="44" y="1214"/>
                    </a:lnTo>
                    <a:lnTo>
                      <a:pt x="47" y="1203"/>
                    </a:lnTo>
                    <a:lnTo>
                      <a:pt x="52" y="1189"/>
                    </a:lnTo>
                    <a:lnTo>
                      <a:pt x="60" y="1173"/>
                    </a:lnTo>
                    <a:lnTo>
                      <a:pt x="68" y="1159"/>
                    </a:lnTo>
                    <a:lnTo>
                      <a:pt x="72" y="1147"/>
                    </a:lnTo>
                    <a:lnTo>
                      <a:pt x="75" y="1139"/>
                    </a:lnTo>
                    <a:lnTo>
                      <a:pt x="80" y="1132"/>
                    </a:lnTo>
                    <a:lnTo>
                      <a:pt x="84" y="1125"/>
                    </a:lnTo>
                    <a:lnTo>
                      <a:pt x="91" y="1121"/>
                    </a:lnTo>
                    <a:lnTo>
                      <a:pt x="94" y="1114"/>
                    </a:lnTo>
                    <a:lnTo>
                      <a:pt x="95" y="1105"/>
                    </a:lnTo>
                    <a:lnTo>
                      <a:pt x="97" y="1095"/>
                    </a:lnTo>
                    <a:lnTo>
                      <a:pt x="95" y="1086"/>
                    </a:lnTo>
                    <a:lnTo>
                      <a:pt x="92" y="1074"/>
                    </a:lnTo>
                    <a:lnTo>
                      <a:pt x="91" y="1058"/>
                    </a:lnTo>
                    <a:lnTo>
                      <a:pt x="91" y="1042"/>
                    </a:lnTo>
                    <a:lnTo>
                      <a:pt x="94" y="1032"/>
                    </a:lnTo>
                    <a:lnTo>
                      <a:pt x="90" y="1025"/>
                    </a:lnTo>
                    <a:lnTo>
                      <a:pt x="82" y="1016"/>
                    </a:lnTo>
                    <a:lnTo>
                      <a:pt x="75" y="1004"/>
                    </a:lnTo>
                    <a:lnTo>
                      <a:pt x="67" y="992"/>
                    </a:lnTo>
                    <a:lnTo>
                      <a:pt x="61" y="980"/>
                    </a:lnTo>
                    <a:lnTo>
                      <a:pt x="55" y="967"/>
                    </a:lnTo>
                    <a:lnTo>
                      <a:pt x="52" y="955"/>
                    </a:lnTo>
                    <a:lnTo>
                      <a:pt x="52" y="945"/>
                    </a:lnTo>
                    <a:lnTo>
                      <a:pt x="48" y="939"/>
                    </a:lnTo>
                    <a:lnTo>
                      <a:pt x="44" y="932"/>
                    </a:lnTo>
                    <a:lnTo>
                      <a:pt x="40" y="925"/>
                    </a:lnTo>
                    <a:lnTo>
                      <a:pt x="35" y="922"/>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90" name="Freeform 97"/>
              <p:cNvSpPr>
                <a:spLocks/>
              </p:cNvSpPr>
              <p:nvPr/>
            </p:nvSpPr>
            <p:spPr bwMode="auto">
              <a:xfrm>
                <a:off x="6814" y="5242"/>
                <a:ext cx="134" cy="315"/>
              </a:xfrm>
              <a:custGeom>
                <a:avLst/>
                <a:gdLst>
                  <a:gd name="T0" fmla="*/ 0 w 269"/>
                  <a:gd name="T1" fmla="*/ 0 h 631"/>
                  <a:gd name="T2" fmla="*/ 0 w 269"/>
                  <a:gd name="T3" fmla="*/ 0 h 631"/>
                  <a:gd name="T4" fmla="*/ 0 w 269"/>
                  <a:gd name="T5" fmla="*/ 0 h 631"/>
                  <a:gd name="T6" fmla="*/ 0 w 269"/>
                  <a:gd name="T7" fmla="*/ 0 h 631"/>
                  <a:gd name="T8" fmla="*/ 0 w 269"/>
                  <a:gd name="T9" fmla="*/ 0 h 631"/>
                  <a:gd name="T10" fmla="*/ 0 w 269"/>
                  <a:gd name="T11" fmla="*/ 0 h 631"/>
                  <a:gd name="T12" fmla="*/ 0 w 269"/>
                  <a:gd name="T13" fmla="*/ 0 h 631"/>
                  <a:gd name="T14" fmla="*/ 0 w 269"/>
                  <a:gd name="T15" fmla="*/ 0 h 631"/>
                  <a:gd name="T16" fmla="*/ 0 w 269"/>
                  <a:gd name="T17" fmla="*/ 0 h 631"/>
                  <a:gd name="T18" fmla="*/ 0 w 269"/>
                  <a:gd name="T19" fmla="*/ 0 h 631"/>
                  <a:gd name="T20" fmla="*/ 0 w 269"/>
                  <a:gd name="T21" fmla="*/ 0 h 631"/>
                  <a:gd name="T22" fmla="*/ 0 w 269"/>
                  <a:gd name="T23" fmla="*/ 0 h 631"/>
                  <a:gd name="T24" fmla="*/ 0 w 269"/>
                  <a:gd name="T25" fmla="*/ 0 h 631"/>
                  <a:gd name="T26" fmla="*/ 0 w 269"/>
                  <a:gd name="T27" fmla="*/ 0 h 631"/>
                  <a:gd name="T28" fmla="*/ 0 w 269"/>
                  <a:gd name="T29" fmla="*/ 0 h 631"/>
                  <a:gd name="T30" fmla="*/ 0 w 269"/>
                  <a:gd name="T31" fmla="*/ 0 h 631"/>
                  <a:gd name="T32" fmla="*/ 0 w 269"/>
                  <a:gd name="T33" fmla="*/ 0 h 631"/>
                  <a:gd name="T34" fmla="*/ 0 w 269"/>
                  <a:gd name="T35" fmla="*/ 0 h 631"/>
                  <a:gd name="T36" fmla="*/ 0 w 269"/>
                  <a:gd name="T37" fmla="*/ 0 h 631"/>
                  <a:gd name="T38" fmla="*/ 0 w 269"/>
                  <a:gd name="T39" fmla="*/ 0 h 631"/>
                  <a:gd name="T40" fmla="*/ 0 w 269"/>
                  <a:gd name="T41" fmla="*/ 0 h 631"/>
                  <a:gd name="T42" fmla="*/ 0 w 269"/>
                  <a:gd name="T43" fmla="*/ 0 h 631"/>
                  <a:gd name="T44" fmla="*/ 0 w 269"/>
                  <a:gd name="T45" fmla="*/ 0 h 631"/>
                  <a:gd name="T46" fmla="*/ 0 w 269"/>
                  <a:gd name="T47" fmla="*/ 0 h 631"/>
                  <a:gd name="T48" fmla="*/ 0 w 269"/>
                  <a:gd name="T49" fmla="*/ 0 h 631"/>
                  <a:gd name="T50" fmla="*/ 0 w 269"/>
                  <a:gd name="T51" fmla="*/ 0 h 631"/>
                  <a:gd name="T52" fmla="*/ 0 w 269"/>
                  <a:gd name="T53" fmla="*/ 0 h 631"/>
                  <a:gd name="T54" fmla="*/ 0 w 269"/>
                  <a:gd name="T55" fmla="*/ 0 h 631"/>
                  <a:gd name="T56" fmla="*/ 0 w 269"/>
                  <a:gd name="T57" fmla="*/ 0 h 631"/>
                  <a:gd name="T58" fmla="*/ 0 w 269"/>
                  <a:gd name="T59" fmla="*/ 0 h 631"/>
                  <a:gd name="T60" fmla="*/ 0 w 269"/>
                  <a:gd name="T61" fmla="*/ 0 h 631"/>
                  <a:gd name="T62" fmla="*/ 0 w 269"/>
                  <a:gd name="T63" fmla="*/ 0 h 631"/>
                  <a:gd name="T64" fmla="*/ 0 w 269"/>
                  <a:gd name="T65" fmla="*/ 0 h 631"/>
                  <a:gd name="T66" fmla="*/ 0 w 269"/>
                  <a:gd name="T67" fmla="*/ 0 h 631"/>
                  <a:gd name="T68" fmla="*/ 0 w 269"/>
                  <a:gd name="T69" fmla="*/ 0 h 631"/>
                  <a:gd name="T70" fmla="*/ 0 w 269"/>
                  <a:gd name="T71" fmla="*/ 0 h 631"/>
                  <a:gd name="T72" fmla="*/ 0 w 269"/>
                  <a:gd name="T73" fmla="*/ 0 h 631"/>
                  <a:gd name="T74" fmla="*/ 0 w 269"/>
                  <a:gd name="T75" fmla="*/ 0 h 631"/>
                  <a:gd name="T76" fmla="*/ 0 w 269"/>
                  <a:gd name="T77" fmla="*/ 0 h 631"/>
                  <a:gd name="T78" fmla="*/ 0 w 269"/>
                  <a:gd name="T79" fmla="*/ 0 h 631"/>
                  <a:gd name="T80" fmla="*/ 0 w 269"/>
                  <a:gd name="T81" fmla="*/ 0 h 631"/>
                  <a:gd name="T82" fmla="*/ 0 w 269"/>
                  <a:gd name="T83" fmla="*/ 0 h 631"/>
                  <a:gd name="T84" fmla="*/ 0 w 269"/>
                  <a:gd name="T85" fmla="*/ 0 h 631"/>
                  <a:gd name="T86" fmla="*/ 0 w 269"/>
                  <a:gd name="T87" fmla="*/ 0 h 631"/>
                  <a:gd name="T88" fmla="*/ 0 w 269"/>
                  <a:gd name="T89" fmla="*/ 0 h 631"/>
                  <a:gd name="T90" fmla="*/ 0 w 269"/>
                  <a:gd name="T91" fmla="*/ 0 h 6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9"/>
                  <a:gd name="T139" fmla="*/ 0 h 631"/>
                  <a:gd name="T140" fmla="*/ 269 w 269"/>
                  <a:gd name="T141" fmla="*/ 631 h 63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9" h="631">
                    <a:moveTo>
                      <a:pt x="269" y="0"/>
                    </a:moveTo>
                    <a:lnTo>
                      <a:pt x="249" y="21"/>
                    </a:lnTo>
                    <a:lnTo>
                      <a:pt x="229" y="48"/>
                    </a:lnTo>
                    <a:lnTo>
                      <a:pt x="209" y="79"/>
                    </a:lnTo>
                    <a:lnTo>
                      <a:pt x="189" y="110"/>
                    </a:lnTo>
                    <a:lnTo>
                      <a:pt x="172" y="144"/>
                    </a:lnTo>
                    <a:lnTo>
                      <a:pt x="156" y="175"/>
                    </a:lnTo>
                    <a:lnTo>
                      <a:pt x="145" y="201"/>
                    </a:lnTo>
                    <a:lnTo>
                      <a:pt x="135" y="222"/>
                    </a:lnTo>
                    <a:lnTo>
                      <a:pt x="120" y="269"/>
                    </a:lnTo>
                    <a:lnTo>
                      <a:pt x="109" y="330"/>
                    </a:lnTo>
                    <a:lnTo>
                      <a:pt x="102" y="388"/>
                    </a:lnTo>
                    <a:lnTo>
                      <a:pt x="99" y="428"/>
                    </a:lnTo>
                    <a:lnTo>
                      <a:pt x="96" y="460"/>
                    </a:lnTo>
                    <a:lnTo>
                      <a:pt x="89" y="502"/>
                    </a:lnTo>
                    <a:lnTo>
                      <a:pt x="82" y="537"/>
                    </a:lnTo>
                    <a:lnTo>
                      <a:pt x="78" y="554"/>
                    </a:lnTo>
                    <a:lnTo>
                      <a:pt x="75" y="558"/>
                    </a:lnTo>
                    <a:lnTo>
                      <a:pt x="73" y="561"/>
                    </a:lnTo>
                    <a:lnTo>
                      <a:pt x="70" y="565"/>
                    </a:lnTo>
                    <a:lnTo>
                      <a:pt x="68" y="566"/>
                    </a:lnTo>
                    <a:lnTo>
                      <a:pt x="70" y="568"/>
                    </a:lnTo>
                    <a:lnTo>
                      <a:pt x="73" y="573"/>
                    </a:lnTo>
                    <a:lnTo>
                      <a:pt x="76" y="577"/>
                    </a:lnTo>
                    <a:lnTo>
                      <a:pt x="79" y="580"/>
                    </a:lnTo>
                    <a:lnTo>
                      <a:pt x="66" y="589"/>
                    </a:lnTo>
                    <a:lnTo>
                      <a:pt x="56" y="601"/>
                    </a:lnTo>
                    <a:lnTo>
                      <a:pt x="46" y="617"/>
                    </a:lnTo>
                    <a:lnTo>
                      <a:pt x="38" y="631"/>
                    </a:lnTo>
                    <a:lnTo>
                      <a:pt x="30" y="629"/>
                    </a:lnTo>
                    <a:lnTo>
                      <a:pt x="20" y="627"/>
                    </a:lnTo>
                    <a:lnTo>
                      <a:pt x="10" y="626"/>
                    </a:lnTo>
                    <a:lnTo>
                      <a:pt x="2" y="624"/>
                    </a:lnTo>
                    <a:lnTo>
                      <a:pt x="2" y="601"/>
                    </a:lnTo>
                    <a:lnTo>
                      <a:pt x="0" y="568"/>
                    </a:lnTo>
                    <a:lnTo>
                      <a:pt x="0" y="538"/>
                    </a:lnTo>
                    <a:lnTo>
                      <a:pt x="2" y="519"/>
                    </a:lnTo>
                    <a:lnTo>
                      <a:pt x="5" y="495"/>
                    </a:lnTo>
                    <a:lnTo>
                      <a:pt x="8" y="467"/>
                    </a:lnTo>
                    <a:lnTo>
                      <a:pt x="10" y="442"/>
                    </a:lnTo>
                    <a:lnTo>
                      <a:pt x="13" y="427"/>
                    </a:lnTo>
                    <a:lnTo>
                      <a:pt x="18" y="414"/>
                    </a:lnTo>
                    <a:lnTo>
                      <a:pt x="23" y="399"/>
                    </a:lnTo>
                    <a:lnTo>
                      <a:pt x="28" y="379"/>
                    </a:lnTo>
                    <a:lnTo>
                      <a:pt x="30" y="365"/>
                    </a:lnTo>
                    <a:lnTo>
                      <a:pt x="33" y="341"/>
                    </a:lnTo>
                    <a:lnTo>
                      <a:pt x="38" y="301"/>
                    </a:lnTo>
                    <a:lnTo>
                      <a:pt x="46" y="259"/>
                    </a:lnTo>
                    <a:lnTo>
                      <a:pt x="58" y="227"/>
                    </a:lnTo>
                    <a:lnTo>
                      <a:pt x="58" y="210"/>
                    </a:lnTo>
                    <a:lnTo>
                      <a:pt x="59" y="186"/>
                    </a:lnTo>
                    <a:lnTo>
                      <a:pt x="60" y="161"/>
                    </a:lnTo>
                    <a:lnTo>
                      <a:pt x="65" y="145"/>
                    </a:lnTo>
                    <a:lnTo>
                      <a:pt x="70" y="133"/>
                    </a:lnTo>
                    <a:lnTo>
                      <a:pt x="75" y="119"/>
                    </a:lnTo>
                    <a:lnTo>
                      <a:pt x="78" y="105"/>
                    </a:lnTo>
                    <a:lnTo>
                      <a:pt x="79" y="96"/>
                    </a:lnTo>
                    <a:lnTo>
                      <a:pt x="80" y="82"/>
                    </a:lnTo>
                    <a:lnTo>
                      <a:pt x="86" y="62"/>
                    </a:lnTo>
                    <a:lnTo>
                      <a:pt x="92" y="41"/>
                    </a:lnTo>
                    <a:lnTo>
                      <a:pt x="98" y="30"/>
                    </a:lnTo>
                    <a:lnTo>
                      <a:pt x="105" y="35"/>
                    </a:lnTo>
                    <a:lnTo>
                      <a:pt x="112" y="42"/>
                    </a:lnTo>
                    <a:lnTo>
                      <a:pt x="119" y="51"/>
                    </a:lnTo>
                    <a:lnTo>
                      <a:pt x="128" y="60"/>
                    </a:lnTo>
                    <a:lnTo>
                      <a:pt x="135" y="68"/>
                    </a:lnTo>
                    <a:lnTo>
                      <a:pt x="140" y="77"/>
                    </a:lnTo>
                    <a:lnTo>
                      <a:pt x="146" y="84"/>
                    </a:lnTo>
                    <a:lnTo>
                      <a:pt x="149" y="89"/>
                    </a:lnTo>
                    <a:lnTo>
                      <a:pt x="140" y="88"/>
                    </a:lnTo>
                    <a:lnTo>
                      <a:pt x="132" y="86"/>
                    </a:lnTo>
                    <a:lnTo>
                      <a:pt x="126" y="86"/>
                    </a:lnTo>
                    <a:lnTo>
                      <a:pt x="123" y="88"/>
                    </a:lnTo>
                    <a:lnTo>
                      <a:pt x="123" y="93"/>
                    </a:lnTo>
                    <a:lnTo>
                      <a:pt x="123" y="98"/>
                    </a:lnTo>
                    <a:lnTo>
                      <a:pt x="126" y="105"/>
                    </a:lnTo>
                    <a:lnTo>
                      <a:pt x="130" y="109"/>
                    </a:lnTo>
                    <a:lnTo>
                      <a:pt x="138" y="112"/>
                    </a:lnTo>
                    <a:lnTo>
                      <a:pt x="148" y="116"/>
                    </a:lnTo>
                    <a:lnTo>
                      <a:pt x="156" y="119"/>
                    </a:lnTo>
                    <a:lnTo>
                      <a:pt x="162" y="117"/>
                    </a:lnTo>
                    <a:lnTo>
                      <a:pt x="168" y="109"/>
                    </a:lnTo>
                    <a:lnTo>
                      <a:pt x="176" y="96"/>
                    </a:lnTo>
                    <a:lnTo>
                      <a:pt x="182" y="82"/>
                    </a:lnTo>
                    <a:lnTo>
                      <a:pt x="185" y="70"/>
                    </a:lnTo>
                    <a:lnTo>
                      <a:pt x="193" y="63"/>
                    </a:lnTo>
                    <a:lnTo>
                      <a:pt x="203" y="55"/>
                    </a:lnTo>
                    <a:lnTo>
                      <a:pt x="216" y="44"/>
                    </a:lnTo>
                    <a:lnTo>
                      <a:pt x="229" y="32"/>
                    </a:lnTo>
                    <a:lnTo>
                      <a:pt x="240" y="21"/>
                    </a:lnTo>
                    <a:lnTo>
                      <a:pt x="252" y="11"/>
                    </a:lnTo>
                    <a:lnTo>
                      <a:pt x="262" y="4"/>
                    </a:lnTo>
                    <a:lnTo>
                      <a:pt x="26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91" name="Freeform 98"/>
              <p:cNvSpPr>
                <a:spLocks/>
              </p:cNvSpPr>
              <p:nvPr/>
            </p:nvSpPr>
            <p:spPr bwMode="auto">
              <a:xfrm>
                <a:off x="6845" y="5654"/>
                <a:ext cx="156" cy="69"/>
              </a:xfrm>
              <a:custGeom>
                <a:avLst/>
                <a:gdLst>
                  <a:gd name="T0" fmla="*/ 1 w 312"/>
                  <a:gd name="T1" fmla="*/ 1 h 138"/>
                  <a:gd name="T2" fmla="*/ 1 w 312"/>
                  <a:gd name="T3" fmla="*/ 1 h 138"/>
                  <a:gd name="T4" fmla="*/ 1 w 312"/>
                  <a:gd name="T5" fmla="*/ 1 h 138"/>
                  <a:gd name="T6" fmla="*/ 1 w 312"/>
                  <a:gd name="T7" fmla="*/ 1 h 138"/>
                  <a:gd name="T8" fmla="*/ 1 w 312"/>
                  <a:gd name="T9" fmla="*/ 1 h 138"/>
                  <a:gd name="T10" fmla="*/ 1 w 312"/>
                  <a:gd name="T11" fmla="*/ 1 h 138"/>
                  <a:gd name="T12" fmla="*/ 1 w 312"/>
                  <a:gd name="T13" fmla="*/ 1 h 138"/>
                  <a:gd name="T14" fmla="*/ 1 w 312"/>
                  <a:gd name="T15" fmla="*/ 1 h 138"/>
                  <a:gd name="T16" fmla="*/ 1 w 312"/>
                  <a:gd name="T17" fmla="*/ 1 h 138"/>
                  <a:gd name="T18" fmla="*/ 1 w 312"/>
                  <a:gd name="T19" fmla="*/ 1 h 138"/>
                  <a:gd name="T20" fmla="*/ 1 w 312"/>
                  <a:gd name="T21" fmla="*/ 1 h 138"/>
                  <a:gd name="T22" fmla="*/ 1 w 312"/>
                  <a:gd name="T23" fmla="*/ 1 h 138"/>
                  <a:gd name="T24" fmla="*/ 1 w 312"/>
                  <a:gd name="T25" fmla="*/ 1 h 138"/>
                  <a:gd name="T26" fmla="*/ 1 w 312"/>
                  <a:gd name="T27" fmla="*/ 1 h 138"/>
                  <a:gd name="T28" fmla="*/ 1 w 312"/>
                  <a:gd name="T29" fmla="*/ 1 h 138"/>
                  <a:gd name="T30" fmla="*/ 1 w 312"/>
                  <a:gd name="T31" fmla="*/ 1 h 138"/>
                  <a:gd name="T32" fmla="*/ 1 w 312"/>
                  <a:gd name="T33" fmla="*/ 1 h 138"/>
                  <a:gd name="T34" fmla="*/ 1 w 312"/>
                  <a:gd name="T35" fmla="*/ 1 h 138"/>
                  <a:gd name="T36" fmla="*/ 1 w 312"/>
                  <a:gd name="T37" fmla="*/ 1 h 138"/>
                  <a:gd name="T38" fmla="*/ 1 w 312"/>
                  <a:gd name="T39" fmla="*/ 1 h 138"/>
                  <a:gd name="T40" fmla="*/ 1 w 312"/>
                  <a:gd name="T41" fmla="*/ 1 h 138"/>
                  <a:gd name="T42" fmla="*/ 1 w 312"/>
                  <a:gd name="T43" fmla="*/ 1 h 138"/>
                  <a:gd name="T44" fmla="*/ 1 w 312"/>
                  <a:gd name="T45" fmla="*/ 1 h 138"/>
                  <a:gd name="T46" fmla="*/ 1 w 312"/>
                  <a:gd name="T47" fmla="*/ 1 h 138"/>
                  <a:gd name="T48" fmla="*/ 1 w 312"/>
                  <a:gd name="T49" fmla="*/ 1 h 138"/>
                  <a:gd name="T50" fmla="*/ 1 w 312"/>
                  <a:gd name="T51" fmla="*/ 1 h 138"/>
                  <a:gd name="T52" fmla="*/ 1 w 312"/>
                  <a:gd name="T53" fmla="*/ 1 h 138"/>
                  <a:gd name="T54" fmla="*/ 1 w 312"/>
                  <a:gd name="T55" fmla="*/ 1 h 138"/>
                  <a:gd name="T56" fmla="*/ 1 w 312"/>
                  <a:gd name="T57" fmla="*/ 1 h 138"/>
                  <a:gd name="T58" fmla="*/ 1 w 312"/>
                  <a:gd name="T59" fmla="*/ 1 h 138"/>
                  <a:gd name="T60" fmla="*/ 1 w 312"/>
                  <a:gd name="T61" fmla="*/ 1 h 138"/>
                  <a:gd name="T62" fmla="*/ 1 w 312"/>
                  <a:gd name="T63" fmla="*/ 1 h 138"/>
                  <a:gd name="T64" fmla="*/ 1 w 312"/>
                  <a:gd name="T65" fmla="*/ 1 h 138"/>
                  <a:gd name="T66" fmla="*/ 1 w 312"/>
                  <a:gd name="T67" fmla="*/ 1 h 138"/>
                  <a:gd name="T68" fmla="*/ 1 w 312"/>
                  <a:gd name="T69" fmla="*/ 1 h 138"/>
                  <a:gd name="T70" fmla="*/ 1 w 312"/>
                  <a:gd name="T71" fmla="*/ 1 h 138"/>
                  <a:gd name="T72" fmla="*/ 1 w 312"/>
                  <a:gd name="T73" fmla="*/ 1 h 138"/>
                  <a:gd name="T74" fmla="*/ 1 w 312"/>
                  <a:gd name="T75" fmla="*/ 1 h 138"/>
                  <a:gd name="T76" fmla="*/ 1 w 312"/>
                  <a:gd name="T77" fmla="*/ 1 h 138"/>
                  <a:gd name="T78" fmla="*/ 1 w 312"/>
                  <a:gd name="T79" fmla="*/ 1 h 138"/>
                  <a:gd name="T80" fmla="*/ 1 w 312"/>
                  <a:gd name="T81" fmla="*/ 1 h 138"/>
                  <a:gd name="T82" fmla="*/ 1 w 312"/>
                  <a:gd name="T83" fmla="*/ 1 h 138"/>
                  <a:gd name="T84" fmla="*/ 1 w 312"/>
                  <a:gd name="T85" fmla="*/ 1 h 138"/>
                  <a:gd name="T86" fmla="*/ 1 w 312"/>
                  <a:gd name="T87" fmla="*/ 1 h 138"/>
                  <a:gd name="T88" fmla="*/ 1 w 312"/>
                  <a:gd name="T89" fmla="*/ 1 h 138"/>
                  <a:gd name="T90" fmla="*/ 1 w 312"/>
                  <a:gd name="T91" fmla="*/ 1 h 138"/>
                  <a:gd name="T92" fmla="*/ 1 w 312"/>
                  <a:gd name="T93" fmla="*/ 1 h 138"/>
                  <a:gd name="T94" fmla="*/ 1 w 312"/>
                  <a:gd name="T95" fmla="*/ 1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2"/>
                  <a:gd name="T145" fmla="*/ 0 h 138"/>
                  <a:gd name="T146" fmla="*/ 312 w 312"/>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2" h="138">
                    <a:moveTo>
                      <a:pt x="17" y="93"/>
                    </a:moveTo>
                    <a:lnTo>
                      <a:pt x="13" y="87"/>
                    </a:lnTo>
                    <a:lnTo>
                      <a:pt x="9" y="80"/>
                    </a:lnTo>
                    <a:lnTo>
                      <a:pt x="5" y="73"/>
                    </a:lnTo>
                    <a:lnTo>
                      <a:pt x="0" y="70"/>
                    </a:lnTo>
                    <a:lnTo>
                      <a:pt x="16" y="70"/>
                    </a:lnTo>
                    <a:lnTo>
                      <a:pt x="32" y="70"/>
                    </a:lnTo>
                    <a:lnTo>
                      <a:pt x="46" y="70"/>
                    </a:lnTo>
                    <a:lnTo>
                      <a:pt x="60" y="70"/>
                    </a:lnTo>
                    <a:lnTo>
                      <a:pt x="72" y="70"/>
                    </a:lnTo>
                    <a:lnTo>
                      <a:pt x="82" y="70"/>
                    </a:lnTo>
                    <a:lnTo>
                      <a:pt x="89" y="68"/>
                    </a:lnTo>
                    <a:lnTo>
                      <a:pt x="93" y="68"/>
                    </a:lnTo>
                    <a:lnTo>
                      <a:pt x="99" y="66"/>
                    </a:lnTo>
                    <a:lnTo>
                      <a:pt x="106" y="65"/>
                    </a:lnTo>
                    <a:lnTo>
                      <a:pt x="115" y="61"/>
                    </a:lnTo>
                    <a:lnTo>
                      <a:pt x="123" y="58"/>
                    </a:lnTo>
                    <a:lnTo>
                      <a:pt x="132" y="54"/>
                    </a:lnTo>
                    <a:lnTo>
                      <a:pt x="140" y="51"/>
                    </a:lnTo>
                    <a:lnTo>
                      <a:pt x="147" y="47"/>
                    </a:lnTo>
                    <a:lnTo>
                      <a:pt x="153" y="44"/>
                    </a:lnTo>
                    <a:lnTo>
                      <a:pt x="159" y="40"/>
                    </a:lnTo>
                    <a:lnTo>
                      <a:pt x="165" y="35"/>
                    </a:lnTo>
                    <a:lnTo>
                      <a:pt x="172" y="30"/>
                    </a:lnTo>
                    <a:lnTo>
                      <a:pt x="179" y="25"/>
                    </a:lnTo>
                    <a:lnTo>
                      <a:pt x="186" y="19"/>
                    </a:lnTo>
                    <a:lnTo>
                      <a:pt x="192" y="12"/>
                    </a:lnTo>
                    <a:lnTo>
                      <a:pt x="197" y="5"/>
                    </a:lnTo>
                    <a:lnTo>
                      <a:pt x="200" y="0"/>
                    </a:lnTo>
                    <a:lnTo>
                      <a:pt x="209" y="7"/>
                    </a:lnTo>
                    <a:lnTo>
                      <a:pt x="222" y="12"/>
                    </a:lnTo>
                    <a:lnTo>
                      <a:pt x="236" y="19"/>
                    </a:lnTo>
                    <a:lnTo>
                      <a:pt x="252" y="26"/>
                    </a:lnTo>
                    <a:lnTo>
                      <a:pt x="269" y="32"/>
                    </a:lnTo>
                    <a:lnTo>
                      <a:pt x="284" y="37"/>
                    </a:lnTo>
                    <a:lnTo>
                      <a:pt x="300" y="39"/>
                    </a:lnTo>
                    <a:lnTo>
                      <a:pt x="312" y="40"/>
                    </a:lnTo>
                    <a:lnTo>
                      <a:pt x="307" y="49"/>
                    </a:lnTo>
                    <a:lnTo>
                      <a:pt x="303" y="56"/>
                    </a:lnTo>
                    <a:lnTo>
                      <a:pt x="297" y="61"/>
                    </a:lnTo>
                    <a:lnTo>
                      <a:pt x="292" y="63"/>
                    </a:lnTo>
                    <a:lnTo>
                      <a:pt x="286" y="63"/>
                    </a:lnTo>
                    <a:lnTo>
                      <a:pt x="274" y="61"/>
                    </a:lnTo>
                    <a:lnTo>
                      <a:pt x="260" y="58"/>
                    </a:lnTo>
                    <a:lnTo>
                      <a:pt x="243" y="56"/>
                    </a:lnTo>
                    <a:lnTo>
                      <a:pt x="226" y="52"/>
                    </a:lnTo>
                    <a:lnTo>
                      <a:pt x="209" y="49"/>
                    </a:lnTo>
                    <a:lnTo>
                      <a:pt x="197" y="47"/>
                    </a:lnTo>
                    <a:lnTo>
                      <a:pt x="189" y="45"/>
                    </a:lnTo>
                    <a:lnTo>
                      <a:pt x="182" y="47"/>
                    </a:lnTo>
                    <a:lnTo>
                      <a:pt x="179" y="56"/>
                    </a:lnTo>
                    <a:lnTo>
                      <a:pt x="180" y="68"/>
                    </a:lnTo>
                    <a:lnTo>
                      <a:pt x="186" y="77"/>
                    </a:lnTo>
                    <a:lnTo>
                      <a:pt x="192" y="80"/>
                    </a:lnTo>
                    <a:lnTo>
                      <a:pt x="200" y="86"/>
                    </a:lnTo>
                    <a:lnTo>
                      <a:pt x="209" y="91"/>
                    </a:lnTo>
                    <a:lnTo>
                      <a:pt x="217" y="96"/>
                    </a:lnTo>
                    <a:lnTo>
                      <a:pt x="227" y="101"/>
                    </a:lnTo>
                    <a:lnTo>
                      <a:pt x="234" y="107"/>
                    </a:lnTo>
                    <a:lnTo>
                      <a:pt x="240" y="112"/>
                    </a:lnTo>
                    <a:lnTo>
                      <a:pt x="244" y="115"/>
                    </a:lnTo>
                    <a:lnTo>
                      <a:pt x="244" y="117"/>
                    </a:lnTo>
                    <a:lnTo>
                      <a:pt x="243" y="119"/>
                    </a:lnTo>
                    <a:lnTo>
                      <a:pt x="240" y="122"/>
                    </a:lnTo>
                    <a:lnTo>
                      <a:pt x="239" y="124"/>
                    </a:lnTo>
                    <a:lnTo>
                      <a:pt x="232" y="124"/>
                    </a:lnTo>
                    <a:lnTo>
                      <a:pt x="226" y="124"/>
                    </a:lnTo>
                    <a:lnTo>
                      <a:pt x="217" y="126"/>
                    </a:lnTo>
                    <a:lnTo>
                      <a:pt x="210" y="126"/>
                    </a:lnTo>
                    <a:lnTo>
                      <a:pt x="203" y="126"/>
                    </a:lnTo>
                    <a:lnTo>
                      <a:pt x="196" y="126"/>
                    </a:lnTo>
                    <a:lnTo>
                      <a:pt x="187" y="126"/>
                    </a:lnTo>
                    <a:lnTo>
                      <a:pt x="180" y="126"/>
                    </a:lnTo>
                    <a:lnTo>
                      <a:pt x="173" y="124"/>
                    </a:lnTo>
                    <a:lnTo>
                      <a:pt x="165" y="121"/>
                    </a:lnTo>
                    <a:lnTo>
                      <a:pt x="155" y="117"/>
                    </a:lnTo>
                    <a:lnTo>
                      <a:pt x="146" y="114"/>
                    </a:lnTo>
                    <a:lnTo>
                      <a:pt x="137" y="108"/>
                    </a:lnTo>
                    <a:lnTo>
                      <a:pt x="130" y="105"/>
                    </a:lnTo>
                    <a:lnTo>
                      <a:pt x="125" y="103"/>
                    </a:lnTo>
                    <a:lnTo>
                      <a:pt x="122" y="101"/>
                    </a:lnTo>
                    <a:lnTo>
                      <a:pt x="115" y="101"/>
                    </a:lnTo>
                    <a:lnTo>
                      <a:pt x="106" y="101"/>
                    </a:lnTo>
                    <a:lnTo>
                      <a:pt x="96" y="103"/>
                    </a:lnTo>
                    <a:lnTo>
                      <a:pt x="89" y="103"/>
                    </a:lnTo>
                    <a:lnTo>
                      <a:pt x="82" y="110"/>
                    </a:lnTo>
                    <a:lnTo>
                      <a:pt x="75" y="121"/>
                    </a:lnTo>
                    <a:lnTo>
                      <a:pt x="67" y="131"/>
                    </a:lnTo>
                    <a:lnTo>
                      <a:pt x="63" y="138"/>
                    </a:lnTo>
                    <a:lnTo>
                      <a:pt x="57" y="133"/>
                    </a:lnTo>
                    <a:lnTo>
                      <a:pt x="52" y="126"/>
                    </a:lnTo>
                    <a:lnTo>
                      <a:pt x="45" y="119"/>
                    </a:lnTo>
                    <a:lnTo>
                      <a:pt x="39" y="112"/>
                    </a:lnTo>
                    <a:lnTo>
                      <a:pt x="32" y="107"/>
                    </a:lnTo>
                    <a:lnTo>
                      <a:pt x="26" y="101"/>
                    </a:lnTo>
                    <a:lnTo>
                      <a:pt x="20" y="96"/>
                    </a:lnTo>
                    <a:lnTo>
                      <a:pt x="17" y="9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92" name="Freeform 99"/>
              <p:cNvSpPr>
                <a:spLocks/>
              </p:cNvSpPr>
              <p:nvPr/>
            </p:nvSpPr>
            <p:spPr bwMode="auto">
              <a:xfrm>
                <a:off x="6873" y="5743"/>
                <a:ext cx="46" cy="45"/>
              </a:xfrm>
              <a:custGeom>
                <a:avLst/>
                <a:gdLst>
                  <a:gd name="T0" fmla="*/ 1 w 91"/>
                  <a:gd name="T1" fmla="*/ 1 h 89"/>
                  <a:gd name="T2" fmla="*/ 1 w 91"/>
                  <a:gd name="T3" fmla="*/ 1 h 89"/>
                  <a:gd name="T4" fmla="*/ 0 w 91"/>
                  <a:gd name="T5" fmla="*/ 1 h 89"/>
                  <a:gd name="T6" fmla="*/ 0 w 91"/>
                  <a:gd name="T7" fmla="*/ 1 h 89"/>
                  <a:gd name="T8" fmla="*/ 1 w 91"/>
                  <a:gd name="T9" fmla="*/ 0 h 89"/>
                  <a:gd name="T10" fmla="*/ 1 w 91"/>
                  <a:gd name="T11" fmla="*/ 1 h 89"/>
                  <a:gd name="T12" fmla="*/ 1 w 91"/>
                  <a:gd name="T13" fmla="*/ 1 h 89"/>
                  <a:gd name="T14" fmla="*/ 1 w 91"/>
                  <a:gd name="T15" fmla="*/ 1 h 89"/>
                  <a:gd name="T16" fmla="*/ 1 w 91"/>
                  <a:gd name="T17" fmla="*/ 1 h 89"/>
                  <a:gd name="T18" fmla="*/ 1 w 91"/>
                  <a:gd name="T19" fmla="*/ 1 h 89"/>
                  <a:gd name="T20" fmla="*/ 1 w 91"/>
                  <a:gd name="T21" fmla="*/ 1 h 89"/>
                  <a:gd name="T22" fmla="*/ 1 w 91"/>
                  <a:gd name="T23" fmla="*/ 1 h 89"/>
                  <a:gd name="T24" fmla="*/ 1 w 91"/>
                  <a:gd name="T25" fmla="*/ 1 h 89"/>
                  <a:gd name="T26" fmla="*/ 1 w 91"/>
                  <a:gd name="T27" fmla="*/ 1 h 89"/>
                  <a:gd name="T28" fmla="*/ 1 w 91"/>
                  <a:gd name="T29" fmla="*/ 1 h 89"/>
                  <a:gd name="T30" fmla="*/ 1 w 91"/>
                  <a:gd name="T31" fmla="*/ 1 h 89"/>
                  <a:gd name="T32" fmla="*/ 1 w 91"/>
                  <a:gd name="T33" fmla="*/ 1 h 89"/>
                  <a:gd name="T34" fmla="*/ 1 w 91"/>
                  <a:gd name="T35" fmla="*/ 1 h 89"/>
                  <a:gd name="T36" fmla="*/ 1 w 91"/>
                  <a:gd name="T37" fmla="*/ 1 h 89"/>
                  <a:gd name="T38" fmla="*/ 1 w 91"/>
                  <a:gd name="T39" fmla="*/ 1 h 89"/>
                  <a:gd name="T40" fmla="*/ 1 w 91"/>
                  <a:gd name="T41" fmla="*/ 1 h 89"/>
                  <a:gd name="T42" fmla="*/ 1 w 91"/>
                  <a:gd name="T43" fmla="*/ 1 h 89"/>
                  <a:gd name="T44" fmla="*/ 1 w 91"/>
                  <a:gd name="T45" fmla="*/ 1 h 89"/>
                  <a:gd name="T46" fmla="*/ 1 w 91"/>
                  <a:gd name="T47" fmla="*/ 1 h 89"/>
                  <a:gd name="T48" fmla="*/ 1 w 91"/>
                  <a:gd name="T49" fmla="*/ 1 h 89"/>
                  <a:gd name="T50" fmla="*/ 1 w 91"/>
                  <a:gd name="T51" fmla="*/ 1 h 89"/>
                  <a:gd name="T52" fmla="*/ 1 w 91"/>
                  <a:gd name="T53" fmla="*/ 1 h 89"/>
                  <a:gd name="T54" fmla="*/ 1 w 91"/>
                  <a:gd name="T55" fmla="*/ 1 h 89"/>
                  <a:gd name="T56" fmla="*/ 1 w 91"/>
                  <a:gd name="T57" fmla="*/ 1 h 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1"/>
                  <a:gd name="T88" fmla="*/ 0 h 89"/>
                  <a:gd name="T89" fmla="*/ 91 w 91"/>
                  <a:gd name="T90" fmla="*/ 89 h 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1" h="89">
                    <a:moveTo>
                      <a:pt x="4" y="54"/>
                    </a:moveTo>
                    <a:lnTo>
                      <a:pt x="1" y="42"/>
                    </a:lnTo>
                    <a:lnTo>
                      <a:pt x="0" y="26"/>
                    </a:lnTo>
                    <a:lnTo>
                      <a:pt x="0" y="10"/>
                    </a:lnTo>
                    <a:lnTo>
                      <a:pt x="3" y="0"/>
                    </a:lnTo>
                    <a:lnTo>
                      <a:pt x="9" y="3"/>
                    </a:lnTo>
                    <a:lnTo>
                      <a:pt x="17" y="10"/>
                    </a:lnTo>
                    <a:lnTo>
                      <a:pt x="26" y="17"/>
                    </a:lnTo>
                    <a:lnTo>
                      <a:pt x="34" y="24"/>
                    </a:lnTo>
                    <a:lnTo>
                      <a:pt x="43" y="31"/>
                    </a:lnTo>
                    <a:lnTo>
                      <a:pt x="50" y="38"/>
                    </a:lnTo>
                    <a:lnTo>
                      <a:pt x="57" y="44"/>
                    </a:lnTo>
                    <a:lnTo>
                      <a:pt x="61" y="47"/>
                    </a:lnTo>
                    <a:lnTo>
                      <a:pt x="70" y="54"/>
                    </a:lnTo>
                    <a:lnTo>
                      <a:pt x="79" y="66"/>
                    </a:lnTo>
                    <a:lnTo>
                      <a:pt x="87" y="77"/>
                    </a:lnTo>
                    <a:lnTo>
                      <a:pt x="91" y="86"/>
                    </a:lnTo>
                    <a:lnTo>
                      <a:pt x="86" y="87"/>
                    </a:lnTo>
                    <a:lnTo>
                      <a:pt x="81" y="87"/>
                    </a:lnTo>
                    <a:lnTo>
                      <a:pt x="77" y="89"/>
                    </a:lnTo>
                    <a:lnTo>
                      <a:pt x="74" y="89"/>
                    </a:lnTo>
                    <a:lnTo>
                      <a:pt x="69" y="86"/>
                    </a:lnTo>
                    <a:lnTo>
                      <a:pt x="61" y="80"/>
                    </a:lnTo>
                    <a:lnTo>
                      <a:pt x="51" y="73"/>
                    </a:lnTo>
                    <a:lnTo>
                      <a:pt x="44" y="70"/>
                    </a:lnTo>
                    <a:lnTo>
                      <a:pt x="34" y="66"/>
                    </a:lnTo>
                    <a:lnTo>
                      <a:pt x="23" y="61"/>
                    </a:lnTo>
                    <a:lnTo>
                      <a:pt x="13" y="58"/>
                    </a:lnTo>
                    <a:lnTo>
                      <a:pt x="4" y="5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93" name="Freeform 100"/>
              <p:cNvSpPr>
                <a:spLocks/>
              </p:cNvSpPr>
              <p:nvPr/>
            </p:nvSpPr>
            <p:spPr bwMode="auto">
              <a:xfrm>
                <a:off x="7108" y="5415"/>
                <a:ext cx="47" cy="279"/>
              </a:xfrm>
              <a:custGeom>
                <a:avLst/>
                <a:gdLst>
                  <a:gd name="T0" fmla="*/ 1 w 94"/>
                  <a:gd name="T1" fmla="*/ 1 h 557"/>
                  <a:gd name="T2" fmla="*/ 1 w 94"/>
                  <a:gd name="T3" fmla="*/ 1 h 557"/>
                  <a:gd name="T4" fmla="*/ 1 w 94"/>
                  <a:gd name="T5" fmla="*/ 1 h 557"/>
                  <a:gd name="T6" fmla="*/ 1 w 94"/>
                  <a:gd name="T7" fmla="*/ 1 h 557"/>
                  <a:gd name="T8" fmla="*/ 1 w 94"/>
                  <a:gd name="T9" fmla="*/ 1 h 557"/>
                  <a:gd name="T10" fmla="*/ 1 w 94"/>
                  <a:gd name="T11" fmla="*/ 1 h 557"/>
                  <a:gd name="T12" fmla="*/ 1 w 94"/>
                  <a:gd name="T13" fmla="*/ 1 h 557"/>
                  <a:gd name="T14" fmla="*/ 1 w 94"/>
                  <a:gd name="T15" fmla="*/ 1 h 557"/>
                  <a:gd name="T16" fmla="*/ 1 w 94"/>
                  <a:gd name="T17" fmla="*/ 1 h 557"/>
                  <a:gd name="T18" fmla="*/ 1 w 94"/>
                  <a:gd name="T19" fmla="*/ 1 h 557"/>
                  <a:gd name="T20" fmla="*/ 1 w 94"/>
                  <a:gd name="T21" fmla="*/ 1 h 557"/>
                  <a:gd name="T22" fmla="*/ 1 w 94"/>
                  <a:gd name="T23" fmla="*/ 1 h 557"/>
                  <a:gd name="T24" fmla="*/ 1 w 94"/>
                  <a:gd name="T25" fmla="*/ 1 h 557"/>
                  <a:gd name="T26" fmla="*/ 1 w 94"/>
                  <a:gd name="T27" fmla="*/ 1 h 557"/>
                  <a:gd name="T28" fmla="*/ 1 w 94"/>
                  <a:gd name="T29" fmla="*/ 1 h 557"/>
                  <a:gd name="T30" fmla="*/ 1 w 94"/>
                  <a:gd name="T31" fmla="*/ 1 h 557"/>
                  <a:gd name="T32" fmla="*/ 0 w 94"/>
                  <a:gd name="T33" fmla="*/ 0 h 557"/>
                  <a:gd name="T34" fmla="*/ 1 w 94"/>
                  <a:gd name="T35" fmla="*/ 1 h 557"/>
                  <a:gd name="T36" fmla="*/ 1 w 94"/>
                  <a:gd name="T37" fmla="*/ 1 h 557"/>
                  <a:gd name="T38" fmla="*/ 1 w 94"/>
                  <a:gd name="T39" fmla="*/ 1 h 557"/>
                  <a:gd name="T40" fmla="*/ 1 w 94"/>
                  <a:gd name="T41" fmla="*/ 1 h 557"/>
                  <a:gd name="T42" fmla="*/ 1 w 94"/>
                  <a:gd name="T43" fmla="*/ 1 h 557"/>
                  <a:gd name="T44" fmla="*/ 1 w 94"/>
                  <a:gd name="T45" fmla="*/ 1 h 557"/>
                  <a:gd name="T46" fmla="*/ 1 w 94"/>
                  <a:gd name="T47" fmla="*/ 1 h 557"/>
                  <a:gd name="T48" fmla="*/ 1 w 94"/>
                  <a:gd name="T49" fmla="*/ 1 h 557"/>
                  <a:gd name="T50" fmla="*/ 1 w 94"/>
                  <a:gd name="T51" fmla="*/ 1 h 557"/>
                  <a:gd name="T52" fmla="*/ 1 w 94"/>
                  <a:gd name="T53" fmla="*/ 1 h 557"/>
                  <a:gd name="T54" fmla="*/ 1 w 94"/>
                  <a:gd name="T55" fmla="*/ 1 h 557"/>
                  <a:gd name="T56" fmla="*/ 1 w 94"/>
                  <a:gd name="T57" fmla="*/ 1 h 557"/>
                  <a:gd name="T58" fmla="*/ 1 w 94"/>
                  <a:gd name="T59" fmla="*/ 1 h 557"/>
                  <a:gd name="T60" fmla="*/ 1 w 94"/>
                  <a:gd name="T61" fmla="*/ 1 h 557"/>
                  <a:gd name="T62" fmla="*/ 1 w 94"/>
                  <a:gd name="T63" fmla="*/ 1 h 557"/>
                  <a:gd name="T64" fmla="*/ 1 w 94"/>
                  <a:gd name="T65" fmla="*/ 1 h 557"/>
                  <a:gd name="T66" fmla="*/ 1 w 94"/>
                  <a:gd name="T67" fmla="*/ 1 h 557"/>
                  <a:gd name="T68" fmla="*/ 1 w 94"/>
                  <a:gd name="T69" fmla="*/ 1 h 557"/>
                  <a:gd name="T70" fmla="*/ 1 w 94"/>
                  <a:gd name="T71" fmla="*/ 1 h 557"/>
                  <a:gd name="T72" fmla="*/ 1 w 94"/>
                  <a:gd name="T73" fmla="*/ 1 h 557"/>
                  <a:gd name="T74" fmla="*/ 1 w 94"/>
                  <a:gd name="T75" fmla="*/ 1 h 557"/>
                  <a:gd name="T76" fmla="*/ 1 w 94"/>
                  <a:gd name="T77" fmla="*/ 1 h 557"/>
                  <a:gd name="T78" fmla="*/ 1 w 94"/>
                  <a:gd name="T79" fmla="*/ 1 h 557"/>
                  <a:gd name="T80" fmla="*/ 1 w 94"/>
                  <a:gd name="T81" fmla="*/ 1 h 5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4"/>
                  <a:gd name="T124" fmla="*/ 0 h 557"/>
                  <a:gd name="T125" fmla="*/ 94 w 94"/>
                  <a:gd name="T126" fmla="*/ 557 h 5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4" h="557">
                    <a:moveTo>
                      <a:pt x="94" y="557"/>
                    </a:moveTo>
                    <a:lnTo>
                      <a:pt x="94" y="522"/>
                    </a:lnTo>
                    <a:lnTo>
                      <a:pt x="91" y="467"/>
                    </a:lnTo>
                    <a:lnTo>
                      <a:pt x="88" y="411"/>
                    </a:lnTo>
                    <a:lnTo>
                      <a:pt x="85" y="378"/>
                    </a:lnTo>
                    <a:lnTo>
                      <a:pt x="81" y="344"/>
                    </a:lnTo>
                    <a:lnTo>
                      <a:pt x="75" y="290"/>
                    </a:lnTo>
                    <a:lnTo>
                      <a:pt x="71" y="234"/>
                    </a:lnTo>
                    <a:lnTo>
                      <a:pt x="68" y="196"/>
                    </a:lnTo>
                    <a:lnTo>
                      <a:pt x="65" y="180"/>
                    </a:lnTo>
                    <a:lnTo>
                      <a:pt x="60" y="156"/>
                    </a:lnTo>
                    <a:lnTo>
                      <a:pt x="51" y="126"/>
                    </a:lnTo>
                    <a:lnTo>
                      <a:pt x="40" y="95"/>
                    </a:lnTo>
                    <a:lnTo>
                      <a:pt x="28" y="65"/>
                    </a:lnTo>
                    <a:lnTo>
                      <a:pt x="17" y="37"/>
                    </a:lnTo>
                    <a:lnTo>
                      <a:pt x="7" y="14"/>
                    </a:lnTo>
                    <a:lnTo>
                      <a:pt x="0" y="0"/>
                    </a:lnTo>
                    <a:lnTo>
                      <a:pt x="5" y="18"/>
                    </a:lnTo>
                    <a:lnTo>
                      <a:pt x="11" y="39"/>
                    </a:lnTo>
                    <a:lnTo>
                      <a:pt x="18" y="63"/>
                    </a:lnTo>
                    <a:lnTo>
                      <a:pt x="25" y="88"/>
                    </a:lnTo>
                    <a:lnTo>
                      <a:pt x="31" y="110"/>
                    </a:lnTo>
                    <a:lnTo>
                      <a:pt x="35" y="133"/>
                    </a:lnTo>
                    <a:lnTo>
                      <a:pt x="37" y="154"/>
                    </a:lnTo>
                    <a:lnTo>
                      <a:pt x="37" y="170"/>
                    </a:lnTo>
                    <a:lnTo>
                      <a:pt x="28" y="163"/>
                    </a:lnTo>
                    <a:lnTo>
                      <a:pt x="20" y="154"/>
                    </a:lnTo>
                    <a:lnTo>
                      <a:pt x="10" y="147"/>
                    </a:lnTo>
                    <a:lnTo>
                      <a:pt x="1" y="140"/>
                    </a:lnTo>
                    <a:lnTo>
                      <a:pt x="13" y="159"/>
                    </a:lnTo>
                    <a:lnTo>
                      <a:pt x="24" y="177"/>
                    </a:lnTo>
                    <a:lnTo>
                      <a:pt x="33" y="192"/>
                    </a:lnTo>
                    <a:lnTo>
                      <a:pt x="41" y="206"/>
                    </a:lnTo>
                    <a:lnTo>
                      <a:pt x="47" y="222"/>
                    </a:lnTo>
                    <a:lnTo>
                      <a:pt x="53" y="236"/>
                    </a:lnTo>
                    <a:lnTo>
                      <a:pt x="57" y="252"/>
                    </a:lnTo>
                    <a:lnTo>
                      <a:pt x="61" y="269"/>
                    </a:lnTo>
                    <a:lnTo>
                      <a:pt x="70" y="325"/>
                    </a:lnTo>
                    <a:lnTo>
                      <a:pt x="80" y="405"/>
                    </a:lnTo>
                    <a:lnTo>
                      <a:pt x="88" y="491"/>
                    </a:lnTo>
                    <a:lnTo>
                      <a:pt x="94" y="55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94" name="Freeform 101"/>
              <p:cNvSpPr>
                <a:spLocks/>
              </p:cNvSpPr>
              <p:nvPr/>
            </p:nvSpPr>
            <p:spPr bwMode="auto">
              <a:xfrm>
                <a:off x="6955" y="5610"/>
                <a:ext cx="55" cy="50"/>
              </a:xfrm>
              <a:custGeom>
                <a:avLst/>
                <a:gdLst>
                  <a:gd name="T0" fmla="*/ 1 w 110"/>
                  <a:gd name="T1" fmla="*/ 0 h 99"/>
                  <a:gd name="T2" fmla="*/ 1 w 110"/>
                  <a:gd name="T3" fmla="*/ 1 h 99"/>
                  <a:gd name="T4" fmla="*/ 1 w 110"/>
                  <a:gd name="T5" fmla="*/ 1 h 99"/>
                  <a:gd name="T6" fmla="*/ 1 w 110"/>
                  <a:gd name="T7" fmla="*/ 1 h 99"/>
                  <a:gd name="T8" fmla="*/ 0 w 110"/>
                  <a:gd name="T9" fmla="*/ 1 h 99"/>
                  <a:gd name="T10" fmla="*/ 1 w 110"/>
                  <a:gd name="T11" fmla="*/ 1 h 99"/>
                  <a:gd name="T12" fmla="*/ 1 w 110"/>
                  <a:gd name="T13" fmla="*/ 1 h 99"/>
                  <a:gd name="T14" fmla="*/ 1 w 110"/>
                  <a:gd name="T15" fmla="*/ 1 h 99"/>
                  <a:gd name="T16" fmla="*/ 1 w 110"/>
                  <a:gd name="T17" fmla="*/ 1 h 99"/>
                  <a:gd name="T18" fmla="*/ 1 w 110"/>
                  <a:gd name="T19" fmla="*/ 1 h 99"/>
                  <a:gd name="T20" fmla="*/ 1 w 110"/>
                  <a:gd name="T21" fmla="*/ 1 h 99"/>
                  <a:gd name="T22" fmla="*/ 1 w 110"/>
                  <a:gd name="T23" fmla="*/ 1 h 99"/>
                  <a:gd name="T24" fmla="*/ 1 w 110"/>
                  <a:gd name="T25" fmla="*/ 1 h 99"/>
                  <a:gd name="T26" fmla="*/ 1 w 110"/>
                  <a:gd name="T27" fmla="*/ 1 h 99"/>
                  <a:gd name="T28" fmla="*/ 1 w 110"/>
                  <a:gd name="T29" fmla="*/ 1 h 99"/>
                  <a:gd name="T30" fmla="*/ 1 w 110"/>
                  <a:gd name="T31" fmla="*/ 1 h 99"/>
                  <a:gd name="T32" fmla="*/ 1 w 110"/>
                  <a:gd name="T33" fmla="*/ 1 h 99"/>
                  <a:gd name="T34" fmla="*/ 1 w 110"/>
                  <a:gd name="T35" fmla="*/ 1 h 99"/>
                  <a:gd name="T36" fmla="*/ 1 w 110"/>
                  <a:gd name="T37" fmla="*/ 1 h 99"/>
                  <a:gd name="T38" fmla="*/ 1 w 110"/>
                  <a:gd name="T39" fmla="*/ 1 h 99"/>
                  <a:gd name="T40" fmla="*/ 1 w 110"/>
                  <a:gd name="T41" fmla="*/ 1 h 99"/>
                  <a:gd name="T42" fmla="*/ 1 w 110"/>
                  <a:gd name="T43" fmla="*/ 1 h 99"/>
                  <a:gd name="T44" fmla="*/ 1 w 110"/>
                  <a:gd name="T45" fmla="*/ 1 h 99"/>
                  <a:gd name="T46" fmla="*/ 1 w 110"/>
                  <a:gd name="T47" fmla="*/ 1 h 99"/>
                  <a:gd name="T48" fmla="*/ 1 w 110"/>
                  <a:gd name="T49" fmla="*/ 1 h 99"/>
                  <a:gd name="T50" fmla="*/ 1 w 110"/>
                  <a:gd name="T51" fmla="*/ 1 h 99"/>
                  <a:gd name="T52" fmla="*/ 1 w 110"/>
                  <a:gd name="T53" fmla="*/ 1 h 99"/>
                  <a:gd name="T54" fmla="*/ 1 w 110"/>
                  <a:gd name="T55" fmla="*/ 1 h 99"/>
                  <a:gd name="T56" fmla="*/ 1 w 110"/>
                  <a:gd name="T57" fmla="*/ 0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0"/>
                  <a:gd name="T88" fmla="*/ 0 h 99"/>
                  <a:gd name="T89" fmla="*/ 110 w 110"/>
                  <a:gd name="T90" fmla="*/ 99 h 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0" h="99">
                    <a:moveTo>
                      <a:pt x="22" y="0"/>
                    </a:moveTo>
                    <a:lnTo>
                      <a:pt x="16" y="14"/>
                    </a:lnTo>
                    <a:lnTo>
                      <a:pt x="10" y="29"/>
                    </a:lnTo>
                    <a:lnTo>
                      <a:pt x="4" y="42"/>
                    </a:lnTo>
                    <a:lnTo>
                      <a:pt x="0" y="50"/>
                    </a:lnTo>
                    <a:lnTo>
                      <a:pt x="9" y="56"/>
                    </a:lnTo>
                    <a:lnTo>
                      <a:pt x="23" y="61"/>
                    </a:lnTo>
                    <a:lnTo>
                      <a:pt x="37" y="70"/>
                    </a:lnTo>
                    <a:lnTo>
                      <a:pt x="54" y="77"/>
                    </a:lnTo>
                    <a:lnTo>
                      <a:pt x="70" y="84"/>
                    </a:lnTo>
                    <a:lnTo>
                      <a:pt x="84" y="91"/>
                    </a:lnTo>
                    <a:lnTo>
                      <a:pt x="96" y="96"/>
                    </a:lnTo>
                    <a:lnTo>
                      <a:pt x="103" y="99"/>
                    </a:lnTo>
                    <a:lnTo>
                      <a:pt x="107" y="96"/>
                    </a:lnTo>
                    <a:lnTo>
                      <a:pt x="110" y="92"/>
                    </a:lnTo>
                    <a:lnTo>
                      <a:pt x="110" y="91"/>
                    </a:lnTo>
                    <a:lnTo>
                      <a:pt x="110" y="87"/>
                    </a:lnTo>
                    <a:lnTo>
                      <a:pt x="106" y="80"/>
                    </a:lnTo>
                    <a:lnTo>
                      <a:pt x="99" y="75"/>
                    </a:lnTo>
                    <a:lnTo>
                      <a:pt x="93" y="68"/>
                    </a:lnTo>
                    <a:lnTo>
                      <a:pt x="86" y="61"/>
                    </a:lnTo>
                    <a:lnTo>
                      <a:pt x="77" y="56"/>
                    </a:lnTo>
                    <a:lnTo>
                      <a:pt x="72" y="49"/>
                    </a:lnTo>
                    <a:lnTo>
                      <a:pt x="64" y="45"/>
                    </a:lnTo>
                    <a:lnTo>
                      <a:pt x="60" y="42"/>
                    </a:lnTo>
                    <a:lnTo>
                      <a:pt x="49" y="35"/>
                    </a:lnTo>
                    <a:lnTo>
                      <a:pt x="37" y="22"/>
                    </a:lnTo>
                    <a:lnTo>
                      <a:pt x="27" y="10"/>
                    </a:lnTo>
                    <a:lnTo>
                      <a:pt x="2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95" name="Freeform 102"/>
              <p:cNvSpPr>
                <a:spLocks/>
              </p:cNvSpPr>
              <p:nvPr/>
            </p:nvSpPr>
            <p:spPr bwMode="auto">
              <a:xfrm>
                <a:off x="6817" y="5270"/>
                <a:ext cx="55" cy="287"/>
              </a:xfrm>
              <a:custGeom>
                <a:avLst/>
                <a:gdLst>
                  <a:gd name="T0" fmla="*/ 1 w 110"/>
                  <a:gd name="T1" fmla="*/ 0 h 575"/>
                  <a:gd name="T2" fmla="*/ 1 w 110"/>
                  <a:gd name="T3" fmla="*/ 0 h 575"/>
                  <a:gd name="T4" fmla="*/ 1 w 110"/>
                  <a:gd name="T5" fmla="*/ 0 h 575"/>
                  <a:gd name="T6" fmla="*/ 1 w 110"/>
                  <a:gd name="T7" fmla="*/ 0 h 575"/>
                  <a:gd name="T8" fmla="*/ 1 w 110"/>
                  <a:gd name="T9" fmla="*/ 0 h 575"/>
                  <a:gd name="T10" fmla="*/ 1 w 110"/>
                  <a:gd name="T11" fmla="*/ 0 h 575"/>
                  <a:gd name="T12" fmla="*/ 1 w 110"/>
                  <a:gd name="T13" fmla="*/ 0 h 575"/>
                  <a:gd name="T14" fmla="*/ 1 w 110"/>
                  <a:gd name="T15" fmla="*/ 0 h 575"/>
                  <a:gd name="T16" fmla="*/ 1 w 110"/>
                  <a:gd name="T17" fmla="*/ 0 h 575"/>
                  <a:gd name="T18" fmla="*/ 1 w 110"/>
                  <a:gd name="T19" fmla="*/ 0 h 575"/>
                  <a:gd name="T20" fmla="*/ 1 w 110"/>
                  <a:gd name="T21" fmla="*/ 0 h 575"/>
                  <a:gd name="T22" fmla="*/ 1 w 110"/>
                  <a:gd name="T23" fmla="*/ 0 h 575"/>
                  <a:gd name="T24" fmla="*/ 1 w 110"/>
                  <a:gd name="T25" fmla="*/ 0 h 575"/>
                  <a:gd name="T26" fmla="*/ 1 w 110"/>
                  <a:gd name="T27" fmla="*/ 0 h 575"/>
                  <a:gd name="T28" fmla="*/ 1 w 110"/>
                  <a:gd name="T29" fmla="*/ 0 h 575"/>
                  <a:gd name="T30" fmla="*/ 1 w 110"/>
                  <a:gd name="T31" fmla="*/ 0 h 575"/>
                  <a:gd name="T32" fmla="*/ 1 w 110"/>
                  <a:gd name="T33" fmla="*/ 0 h 575"/>
                  <a:gd name="T34" fmla="*/ 1 w 110"/>
                  <a:gd name="T35" fmla="*/ 0 h 575"/>
                  <a:gd name="T36" fmla="*/ 1 w 110"/>
                  <a:gd name="T37" fmla="*/ 0 h 575"/>
                  <a:gd name="T38" fmla="*/ 1 w 110"/>
                  <a:gd name="T39" fmla="*/ 0 h 575"/>
                  <a:gd name="T40" fmla="*/ 1 w 110"/>
                  <a:gd name="T41" fmla="*/ 0 h 575"/>
                  <a:gd name="T42" fmla="*/ 1 w 110"/>
                  <a:gd name="T43" fmla="*/ 0 h 575"/>
                  <a:gd name="T44" fmla="*/ 1 w 110"/>
                  <a:gd name="T45" fmla="*/ 0 h 575"/>
                  <a:gd name="T46" fmla="*/ 1 w 110"/>
                  <a:gd name="T47" fmla="*/ 0 h 575"/>
                  <a:gd name="T48" fmla="*/ 1 w 110"/>
                  <a:gd name="T49" fmla="*/ 0 h 575"/>
                  <a:gd name="T50" fmla="*/ 1 w 110"/>
                  <a:gd name="T51" fmla="*/ 0 h 575"/>
                  <a:gd name="T52" fmla="*/ 1 w 110"/>
                  <a:gd name="T53" fmla="*/ 0 h 575"/>
                  <a:gd name="T54" fmla="*/ 1 w 110"/>
                  <a:gd name="T55" fmla="*/ 0 h 575"/>
                  <a:gd name="T56" fmla="*/ 1 w 110"/>
                  <a:gd name="T57" fmla="*/ 0 h 575"/>
                  <a:gd name="T58" fmla="*/ 1 w 110"/>
                  <a:gd name="T59" fmla="*/ 0 h 575"/>
                  <a:gd name="T60" fmla="*/ 1 w 110"/>
                  <a:gd name="T61" fmla="*/ 0 h 575"/>
                  <a:gd name="T62" fmla="*/ 1 w 110"/>
                  <a:gd name="T63" fmla="*/ 0 h 575"/>
                  <a:gd name="T64" fmla="*/ 1 w 110"/>
                  <a:gd name="T65" fmla="*/ 0 h 575"/>
                  <a:gd name="T66" fmla="*/ 1 w 110"/>
                  <a:gd name="T67" fmla="*/ 0 h 575"/>
                  <a:gd name="T68" fmla="*/ 1 w 110"/>
                  <a:gd name="T69" fmla="*/ 0 h 575"/>
                  <a:gd name="T70" fmla="*/ 1 w 110"/>
                  <a:gd name="T71" fmla="*/ 0 h 575"/>
                  <a:gd name="T72" fmla="*/ 1 w 110"/>
                  <a:gd name="T73" fmla="*/ 0 h 575"/>
                  <a:gd name="T74" fmla="*/ 1 w 110"/>
                  <a:gd name="T75" fmla="*/ 0 h 575"/>
                  <a:gd name="T76" fmla="*/ 1 w 110"/>
                  <a:gd name="T77" fmla="*/ 0 h 575"/>
                  <a:gd name="T78" fmla="*/ 1 w 110"/>
                  <a:gd name="T79" fmla="*/ 0 h 575"/>
                  <a:gd name="T80" fmla="*/ 1 w 110"/>
                  <a:gd name="T81" fmla="*/ 0 h 575"/>
                  <a:gd name="T82" fmla="*/ 1 w 110"/>
                  <a:gd name="T83" fmla="*/ 0 h 575"/>
                  <a:gd name="T84" fmla="*/ 1 w 110"/>
                  <a:gd name="T85" fmla="*/ 0 h 575"/>
                  <a:gd name="T86" fmla="*/ 1 w 110"/>
                  <a:gd name="T87" fmla="*/ 0 h 575"/>
                  <a:gd name="T88" fmla="*/ 0 w 110"/>
                  <a:gd name="T89" fmla="*/ 0 h 575"/>
                  <a:gd name="T90" fmla="*/ 0 w 110"/>
                  <a:gd name="T91" fmla="*/ 0 h 575"/>
                  <a:gd name="T92" fmla="*/ 0 w 110"/>
                  <a:gd name="T93" fmla="*/ 0 h 575"/>
                  <a:gd name="T94" fmla="*/ 0 w 110"/>
                  <a:gd name="T95" fmla="*/ 0 h 575"/>
                  <a:gd name="T96" fmla="*/ 1 w 110"/>
                  <a:gd name="T97" fmla="*/ 0 h 575"/>
                  <a:gd name="T98" fmla="*/ 1 w 110"/>
                  <a:gd name="T99" fmla="*/ 0 h 575"/>
                  <a:gd name="T100" fmla="*/ 1 w 110"/>
                  <a:gd name="T101" fmla="*/ 0 h 575"/>
                  <a:gd name="T102" fmla="*/ 1 w 110"/>
                  <a:gd name="T103" fmla="*/ 0 h 575"/>
                  <a:gd name="T104" fmla="*/ 1 w 110"/>
                  <a:gd name="T105" fmla="*/ 0 h 575"/>
                  <a:gd name="T106" fmla="*/ 1 w 110"/>
                  <a:gd name="T107" fmla="*/ 0 h 575"/>
                  <a:gd name="T108" fmla="*/ 1 w 110"/>
                  <a:gd name="T109" fmla="*/ 0 h 575"/>
                  <a:gd name="T110" fmla="*/ 1 w 110"/>
                  <a:gd name="T111" fmla="*/ 0 h 575"/>
                  <a:gd name="T112" fmla="*/ 1 w 110"/>
                  <a:gd name="T113" fmla="*/ 0 h 575"/>
                  <a:gd name="T114" fmla="*/ 1 w 110"/>
                  <a:gd name="T115" fmla="*/ 0 h 575"/>
                  <a:gd name="T116" fmla="*/ 1 w 110"/>
                  <a:gd name="T117" fmla="*/ 0 h 575"/>
                  <a:gd name="T118" fmla="*/ 1 w 110"/>
                  <a:gd name="T119" fmla="*/ 0 h 575"/>
                  <a:gd name="T120" fmla="*/ 1 w 110"/>
                  <a:gd name="T121" fmla="*/ 0 h 5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0"/>
                  <a:gd name="T184" fmla="*/ 0 h 575"/>
                  <a:gd name="T185" fmla="*/ 110 w 110"/>
                  <a:gd name="T186" fmla="*/ 575 h 5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0" h="575">
                    <a:moveTo>
                      <a:pt x="50" y="171"/>
                    </a:moveTo>
                    <a:lnTo>
                      <a:pt x="50" y="154"/>
                    </a:lnTo>
                    <a:lnTo>
                      <a:pt x="51" y="130"/>
                    </a:lnTo>
                    <a:lnTo>
                      <a:pt x="52" y="105"/>
                    </a:lnTo>
                    <a:lnTo>
                      <a:pt x="57" y="89"/>
                    </a:lnTo>
                    <a:lnTo>
                      <a:pt x="67" y="81"/>
                    </a:lnTo>
                    <a:lnTo>
                      <a:pt x="75" y="70"/>
                    </a:lnTo>
                    <a:lnTo>
                      <a:pt x="81" y="60"/>
                    </a:lnTo>
                    <a:lnTo>
                      <a:pt x="84" y="49"/>
                    </a:lnTo>
                    <a:lnTo>
                      <a:pt x="85" y="39"/>
                    </a:lnTo>
                    <a:lnTo>
                      <a:pt x="88" y="23"/>
                    </a:lnTo>
                    <a:lnTo>
                      <a:pt x="91" y="9"/>
                    </a:lnTo>
                    <a:lnTo>
                      <a:pt x="92" y="0"/>
                    </a:lnTo>
                    <a:lnTo>
                      <a:pt x="98" y="2"/>
                    </a:lnTo>
                    <a:lnTo>
                      <a:pt x="102" y="6"/>
                    </a:lnTo>
                    <a:lnTo>
                      <a:pt x="107" y="9"/>
                    </a:lnTo>
                    <a:lnTo>
                      <a:pt x="108" y="14"/>
                    </a:lnTo>
                    <a:lnTo>
                      <a:pt x="108" y="19"/>
                    </a:lnTo>
                    <a:lnTo>
                      <a:pt x="110" y="32"/>
                    </a:lnTo>
                    <a:lnTo>
                      <a:pt x="108" y="46"/>
                    </a:lnTo>
                    <a:lnTo>
                      <a:pt x="107" y="60"/>
                    </a:lnTo>
                    <a:lnTo>
                      <a:pt x="102" y="77"/>
                    </a:lnTo>
                    <a:lnTo>
                      <a:pt x="97" y="100"/>
                    </a:lnTo>
                    <a:lnTo>
                      <a:pt x="90" y="123"/>
                    </a:lnTo>
                    <a:lnTo>
                      <a:pt x="85" y="138"/>
                    </a:lnTo>
                    <a:lnTo>
                      <a:pt x="81" y="152"/>
                    </a:lnTo>
                    <a:lnTo>
                      <a:pt x="75" y="175"/>
                    </a:lnTo>
                    <a:lnTo>
                      <a:pt x="72" y="199"/>
                    </a:lnTo>
                    <a:lnTo>
                      <a:pt x="71" y="220"/>
                    </a:lnTo>
                    <a:lnTo>
                      <a:pt x="71" y="238"/>
                    </a:lnTo>
                    <a:lnTo>
                      <a:pt x="71" y="255"/>
                    </a:lnTo>
                    <a:lnTo>
                      <a:pt x="70" y="274"/>
                    </a:lnTo>
                    <a:lnTo>
                      <a:pt x="65" y="290"/>
                    </a:lnTo>
                    <a:lnTo>
                      <a:pt x="58" y="316"/>
                    </a:lnTo>
                    <a:lnTo>
                      <a:pt x="50" y="357"/>
                    </a:lnTo>
                    <a:lnTo>
                      <a:pt x="42" y="395"/>
                    </a:lnTo>
                    <a:lnTo>
                      <a:pt x="38" y="425"/>
                    </a:lnTo>
                    <a:lnTo>
                      <a:pt x="35" y="453"/>
                    </a:lnTo>
                    <a:lnTo>
                      <a:pt x="31" y="495"/>
                    </a:lnTo>
                    <a:lnTo>
                      <a:pt x="28" y="538"/>
                    </a:lnTo>
                    <a:lnTo>
                      <a:pt x="30" y="575"/>
                    </a:lnTo>
                    <a:lnTo>
                      <a:pt x="24" y="573"/>
                    </a:lnTo>
                    <a:lnTo>
                      <a:pt x="17" y="571"/>
                    </a:lnTo>
                    <a:lnTo>
                      <a:pt x="8" y="570"/>
                    </a:lnTo>
                    <a:lnTo>
                      <a:pt x="0" y="568"/>
                    </a:lnTo>
                    <a:lnTo>
                      <a:pt x="0" y="547"/>
                    </a:lnTo>
                    <a:lnTo>
                      <a:pt x="0" y="519"/>
                    </a:lnTo>
                    <a:lnTo>
                      <a:pt x="0" y="491"/>
                    </a:lnTo>
                    <a:lnTo>
                      <a:pt x="1" y="472"/>
                    </a:lnTo>
                    <a:lnTo>
                      <a:pt x="4" y="454"/>
                    </a:lnTo>
                    <a:lnTo>
                      <a:pt x="10" y="433"/>
                    </a:lnTo>
                    <a:lnTo>
                      <a:pt x="14" y="412"/>
                    </a:lnTo>
                    <a:lnTo>
                      <a:pt x="17" y="399"/>
                    </a:lnTo>
                    <a:lnTo>
                      <a:pt x="18" y="378"/>
                    </a:lnTo>
                    <a:lnTo>
                      <a:pt x="21" y="344"/>
                    </a:lnTo>
                    <a:lnTo>
                      <a:pt x="24" y="309"/>
                    </a:lnTo>
                    <a:lnTo>
                      <a:pt x="28" y="287"/>
                    </a:lnTo>
                    <a:lnTo>
                      <a:pt x="35" y="269"/>
                    </a:lnTo>
                    <a:lnTo>
                      <a:pt x="44" y="243"/>
                    </a:lnTo>
                    <a:lnTo>
                      <a:pt x="50" y="210"/>
                    </a:lnTo>
                    <a:lnTo>
                      <a:pt x="50" y="17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96" name="Freeform 103"/>
              <p:cNvSpPr>
                <a:spLocks/>
              </p:cNvSpPr>
              <p:nvPr/>
            </p:nvSpPr>
            <p:spPr bwMode="auto">
              <a:xfrm>
                <a:off x="6764" y="4903"/>
                <a:ext cx="275" cy="399"/>
              </a:xfrm>
              <a:custGeom>
                <a:avLst/>
                <a:gdLst>
                  <a:gd name="T0" fmla="*/ 1 w 550"/>
                  <a:gd name="T1" fmla="*/ 1 h 796"/>
                  <a:gd name="T2" fmla="*/ 1 w 550"/>
                  <a:gd name="T3" fmla="*/ 1 h 796"/>
                  <a:gd name="T4" fmla="*/ 1 w 550"/>
                  <a:gd name="T5" fmla="*/ 1 h 796"/>
                  <a:gd name="T6" fmla="*/ 1 w 550"/>
                  <a:gd name="T7" fmla="*/ 1 h 796"/>
                  <a:gd name="T8" fmla="*/ 1 w 550"/>
                  <a:gd name="T9" fmla="*/ 1 h 796"/>
                  <a:gd name="T10" fmla="*/ 1 w 550"/>
                  <a:gd name="T11" fmla="*/ 1 h 796"/>
                  <a:gd name="T12" fmla="*/ 1 w 550"/>
                  <a:gd name="T13" fmla="*/ 1 h 796"/>
                  <a:gd name="T14" fmla="*/ 1 w 550"/>
                  <a:gd name="T15" fmla="*/ 1 h 796"/>
                  <a:gd name="T16" fmla="*/ 1 w 550"/>
                  <a:gd name="T17" fmla="*/ 1 h 796"/>
                  <a:gd name="T18" fmla="*/ 1 w 550"/>
                  <a:gd name="T19" fmla="*/ 1 h 796"/>
                  <a:gd name="T20" fmla="*/ 1 w 550"/>
                  <a:gd name="T21" fmla="*/ 1 h 796"/>
                  <a:gd name="T22" fmla="*/ 1 w 550"/>
                  <a:gd name="T23" fmla="*/ 1 h 796"/>
                  <a:gd name="T24" fmla="*/ 1 w 550"/>
                  <a:gd name="T25" fmla="*/ 1 h 796"/>
                  <a:gd name="T26" fmla="*/ 1 w 550"/>
                  <a:gd name="T27" fmla="*/ 1 h 796"/>
                  <a:gd name="T28" fmla="*/ 1 w 550"/>
                  <a:gd name="T29" fmla="*/ 1 h 796"/>
                  <a:gd name="T30" fmla="*/ 1 w 550"/>
                  <a:gd name="T31" fmla="*/ 1 h 796"/>
                  <a:gd name="T32" fmla="*/ 1 w 550"/>
                  <a:gd name="T33" fmla="*/ 1 h 796"/>
                  <a:gd name="T34" fmla="*/ 1 w 550"/>
                  <a:gd name="T35" fmla="*/ 1 h 796"/>
                  <a:gd name="T36" fmla="*/ 1 w 550"/>
                  <a:gd name="T37" fmla="*/ 1 h 796"/>
                  <a:gd name="T38" fmla="*/ 1 w 550"/>
                  <a:gd name="T39" fmla="*/ 1 h 796"/>
                  <a:gd name="T40" fmla="*/ 1 w 550"/>
                  <a:gd name="T41" fmla="*/ 1 h 796"/>
                  <a:gd name="T42" fmla="*/ 1 w 550"/>
                  <a:gd name="T43" fmla="*/ 1 h 796"/>
                  <a:gd name="T44" fmla="*/ 1 w 550"/>
                  <a:gd name="T45" fmla="*/ 1 h 796"/>
                  <a:gd name="T46" fmla="*/ 1 w 550"/>
                  <a:gd name="T47" fmla="*/ 1 h 796"/>
                  <a:gd name="T48" fmla="*/ 1 w 550"/>
                  <a:gd name="T49" fmla="*/ 1 h 796"/>
                  <a:gd name="T50" fmla="*/ 1 w 550"/>
                  <a:gd name="T51" fmla="*/ 1 h 796"/>
                  <a:gd name="T52" fmla="*/ 1 w 550"/>
                  <a:gd name="T53" fmla="*/ 1 h 796"/>
                  <a:gd name="T54" fmla="*/ 1 w 550"/>
                  <a:gd name="T55" fmla="*/ 1 h 796"/>
                  <a:gd name="T56" fmla="*/ 1 w 550"/>
                  <a:gd name="T57" fmla="*/ 1 h 796"/>
                  <a:gd name="T58" fmla="*/ 1 w 550"/>
                  <a:gd name="T59" fmla="*/ 1 h 796"/>
                  <a:gd name="T60" fmla="*/ 1 w 550"/>
                  <a:gd name="T61" fmla="*/ 1 h 796"/>
                  <a:gd name="T62" fmla="*/ 1 w 550"/>
                  <a:gd name="T63" fmla="*/ 1 h 796"/>
                  <a:gd name="T64" fmla="*/ 1 w 550"/>
                  <a:gd name="T65" fmla="*/ 1 h 796"/>
                  <a:gd name="T66" fmla="*/ 1 w 550"/>
                  <a:gd name="T67" fmla="*/ 1 h 796"/>
                  <a:gd name="T68" fmla="*/ 1 w 550"/>
                  <a:gd name="T69" fmla="*/ 1 h 796"/>
                  <a:gd name="T70" fmla="*/ 1 w 550"/>
                  <a:gd name="T71" fmla="*/ 1 h 796"/>
                  <a:gd name="T72" fmla="*/ 1 w 550"/>
                  <a:gd name="T73" fmla="*/ 1 h 796"/>
                  <a:gd name="T74" fmla="*/ 1 w 550"/>
                  <a:gd name="T75" fmla="*/ 1 h 796"/>
                  <a:gd name="T76" fmla="*/ 1 w 550"/>
                  <a:gd name="T77" fmla="*/ 1 h 796"/>
                  <a:gd name="T78" fmla="*/ 1 w 550"/>
                  <a:gd name="T79" fmla="*/ 1 h 796"/>
                  <a:gd name="T80" fmla="*/ 1 w 550"/>
                  <a:gd name="T81" fmla="*/ 1 h 796"/>
                  <a:gd name="T82" fmla="*/ 0 w 550"/>
                  <a:gd name="T83" fmla="*/ 1 h 796"/>
                  <a:gd name="T84" fmla="*/ 1 w 550"/>
                  <a:gd name="T85" fmla="*/ 1 h 796"/>
                  <a:gd name="T86" fmla="*/ 1 w 550"/>
                  <a:gd name="T87" fmla="*/ 1 h 796"/>
                  <a:gd name="T88" fmla="*/ 1 w 550"/>
                  <a:gd name="T89" fmla="*/ 1 h 796"/>
                  <a:gd name="T90" fmla="*/ 1 w 550"/>
                  <a:gd name="T91" fmla="*/ 1 h 796"/>
                  <a:gd name="T92" fmla="*/ 1 w 550"/>
                  <a:gd name="T93" fmla="*/ 1 h 796"/>
                  <a:gd name="T94" fmla="*/ 1 w 550"/>
                  <a:gd name="T95" fmla="*/ 1 h 796"/>
                  <a:gd name="T96" fmla="*/ 1 w 550"/>
                  <a:gd name="T97" fmla="*/ 1 h 796"/>
                  <a:gd name="T98" fmla="*/ 1 w 550"/>
                  <a:gd name="T99" fmla="*/ 1 h 796"/>
                  <a:gd name="T100" fmla="*/ 1 w 550"/>
                  <a:gd name="T101" fmla="*/ 1 h 796"/>
                  <a:gd name="T102" fmla="*/ 1 w 550"/>
                  <a:gd name="T103" fmla="*/ 1 h 796"/>
                  <a:gd name="T104" fmla="*/ 1 w 550"/>
                  <a:gd name="T105" fmla="*/ 1 h 796"/>
                  <a:gd name="T106" fmla="*/ 1 w 550"/>
                  <a:gd name="T107" fmla="*/ 1 h 796"/>
                  <a:gd name="T108" fmla="*/ 1 w 550"/>
                  <a:gd name="T109" fmla="*/ 1 h 796"/>
                  <a:gd name="T110" fmla="*/ 1 w 550"/>
                  <a:gd name="T111" fmla="*/ 1 h 796"/>
                  <a:gd name="T112" fmla="*/ 1 w 550"/>
                  <a:gd name="T113" fmla="*/ 1 h 796"/>
                  <a:gd name="T114" fmla="*/ 1 w 550"/>
                  <a:gd name="T115" fmla="*/ 1 h 7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0"/>
                  <a:gd name="T175" fmla="*/ 0 h 796"/>
                  <a:gd name="T176" fmla="*/ 550 w 550"/>
                  <a:gd name="T177" fmla="*/ 796 h 7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0" h="796">
                    <a:moveTo>
                      <a:pt x="198" y="707"/>
                    </a:moveTo>
                    <a:lnTo>
                      <a:pt x="205" y="712"/>
                    </a:lnTo>
                    <a:lnTo>
                      <a:pt x="212" y="719"/>
                    </a:lnTo>
                    <a:lnTo>
                      <a:pt x="219" y="728"/>
                    </a:lnTo>
                    <a:lnTo>
                      <a:pt x="228" y="737"/>
                    </a:lnTo>
                    <a:lnTo>
                      <a:pt x="235" y="745"/>
                    </a:lnTo>
                    <a:lnTo>
                      <a:pt x="240" y="754"/>
                    </a:lnTo>
                    <a:lnTo>
                      <a:pt x="246" y="761"/>
                    </a:lnTo>
                    <a:lnTo>
                      <a:pt x="249" y="766"/>
                    </a:lnTo>
                    <a:lnTo>
                      <a:pt x="240" y="765"/>
                    </a:lnTo>
                    <a:lnTo>
                      <a:pt x="232" y="763"/>
                    </a:lnTo>
                    <a:lnTo>
                      <a:pt x="226" y="763"/>
                    </a:lnTo>
                    <a:lnTo>
                      <a:pt x="223" y="765"/>
                    </a:lnTo>
                    <a:lnTo>
                      <a:pt x="223" y="770"/>
                    </a:lnTo>
                    <a:lnTo>
                      <a:pt x="223" y="775"/>
                    </a:lnTo>
                    <a:lnTo>
                      <a:pt x="226" y="782"/>
                    </a:lnTo>
                    <a:lnTo>
                      <a:pt x="230" y="786"/>
                    </a:lnTo>
                    <a:lnTo>
                      <a:pt x="238" y="789"/>
                    </a:lnTo>
                    <a:lnTo>
                      <a:pt x="248" y="793"/>
                    </a:lnTo>
                    <a:lnTo>
                      <a:pt x="256" y="796"/>
                    </a:lnTo>
                    <a:lnTo>
                      <a:pt x="262" y="794"/>
                    </a:lnTo>
                    <a:lnTo>
                      <a:pt x="268" y="786"/>
                    </a:lnTo>
                    <a:lnTo>
                      <a:pt x="276" y="773"/>
                    </a:lnTo>
                    <a:lnTo>
                      <a:pt x="282" y="759"/>
                    </a:lnTo>
                    <a:lnTo>
                      <a:pt x="285" y="747"/>
                    </a:lnTo>
                    <a:lnTo>
                      <a:pt x="293" y="740"/>
                    </a:lnTo>
                    <a:lnTo>
                      <a:pt x="303" y="732"/>
                    </a:lnTo>
                    <a:lnTo>
                      <a:pt x="316" y="721"/>
                    </a:lnTo>
                    <a:lnTo>
                      <a:pt x="329" y="709"/>
                    </a:lnTo>
                    <a:lnTo>
                      <a:pt x="340" y="698"/>
                    </a:lnTo>
                    <a:lnTo>
                      <a:pt x="352" y="688"/>
                    </a:lnTo>
                    <a:lnTo>
                      <a:pt x="362" y="681"/>
                    </a:lnTo>
                    <a:lnTo>
                      <a:pt x="369" y="677"/>
                    </a:lnTo>
                    <a:lnTo>
                      <a:pt x="376" y="674"/>
                    </a:lnTo>
                    <a:lnTo>
                      <a:pt x="386" y="670"/>
                    </a:lnTo>
                    <a:lnTo>
                      <a:pt x="397" y="667"/>
                    </a:lnTo>
                    <a:lnTo>
                      <a:pt x="412" y="662"/>
                    </a:lnTo>
                    <a:lnTo>
                      <a:pt x="425" y="656"/>
                    </a:lnTo>
                    <a:lnTo>
                      <a:pt x="439" y="653"/>
                    </a:lnTo>
                    <a:lnTo>
                      <a:pt x="453" y="649"/>
                    </a:lnTo>
                    <a:lnTo>
                      <a:pt x="465" y="648"/>
                    </a:lnTo>
                    <a:lnTo>
                      <a:pt x="460" y="641"/>
                    </a:lnTo>
                    <a:lnTo>
                      <a:pt x="453" y="630"/>
                    </a:lnTo>
                    <a:lnTo>
                      <a:pt x="446" y="618"/>
                    </a:lnTo>
                    <a:lnTo>
                      <a:pt x="437" y="604"/>
                    </a:lnTo>
                    <a:lnTo>
                      <a:pt x="429" y="592"/>
                    </a:lnTo>
                    <a:lnTo>
                      <a:pt x="422" y="580"/>
                    </a:lnTo>
                    <a:lnTo>
                      <a:pt x="416" y="569"/>
                    </a:lnTo>
                    <a:lnTo>
                      <a:pt x="413" y="560"/>
                    </a:lnTo>
                    <a:lnTo>
                      <a:pt x="423" y="564"/>
                    </a:lnTo>
                    <a:lnTo>
                      <a:pt x="433" y="566"/>
                    </a:lnTo>
                    <a:lnTo>
                      <a:pt x="442" y="566"/>
                    </a:lnTo>
                    <a:lnTo>
                      <a:pt x="450" y="560"/>
                    </a:lnTo>
                    <a:lnTo>
                      <a:pt x="459" y="548"/>
                    </a:lnTo>
                    <a:lnTo>
                      <a:pt x="467" y="534"/>
                    </a:lnTo>
                    <a:lnTo>
                      <a:pt x="473" y="518"/>
                    </a:lnTo>
                    <a:lnTo>
                      <a:pt x="477" y="506"/>
                    </a:lnTo>
                    <a:lnTo>
                      <a:pt x="485" y="508"/>
                    </a:lnTo>
                    <a:lnTo>
                      <a:pt x="493" y="508"/>
                    </a:lnTo>
                    <a:lnTo>
                      <a:pt x="502" y="504"/>
                    </a:lnTo>
                    <a:lnTo>
                      <a:pt x="509" y="499"/>
                    </a:lnTo>
                    <a:lnTo>
                      <a:pt x="505" y="496"/>
                    </a:lnTo>
                    <a:lnTo>
                      <a:pt x="502" y="490"/>
                    </a:lnTo>
                    <a:lnTo>
                      <a:pt x="500" y="485"/>
                    </a:lnTo>
                    <a:lnTo>
                      <a:pt x="502" y="482"/>
                    </a:lnTo>
                    <a:lnTo>
                      <a:pt x="505" y="478"/>
                    </a:lnTo>
                    <a:lnTo>
                      <a:pt x="510" y="473"/>
                    </a:lnTo>
                    <a:lnTo>
                      <a:pt x="519" y="466"/>
                    </a:lnTo>
                    <a:lnTo>
                      <a:pt x="527" y="456"/>
                    </a:lnTo>
                    <a:lnTo>
                      <a:pt x="536" y="447"/>
                    </a:lnTo>
                    <a:lnTo>
                      <a:pt x="543" y="436"/>
                    </a:lnTo>
                    <a:lnTo>
                      <a:pt x="547" y="428"/>
                    </a:lnTo>
                    <a:lnTo>
                      <a:pt x="550" y="419"/>
                    </a:lnTo>
                    <a:lnTo>
                      <a:pt x="550" y="391"/>
                    </a:lnTo>
                    <a:lnTo>
                      <a:pt x="550" y="347"/>
                    </a:lnTo>
                    <a:lnTo>
                      <a:pt x="549" y="304"/>
                    </a:lnTo>
                    <a:lnTo>
                      <a:pt x="546" y="274"/>
                    </a:lnTo>
                    <a:lnTo>
                      <a:pt x="540" y="256"/>
                    </a:lnTo>
                    <a:lnTo>
                      <a:pt x="532" y="239"/>
                    </a:lnTo>
                    <a:lnTo>
                      <a:pt x="523" y="223"/>
                    </a:lnTo>
                    <a:lnTo>
                      <a:pt x="513" y="214"/>
                    </a:lnTo>
                    <a:lnTo>
                      <a:pt x="505" y="211"/>
                    </a:lnTo>
                    <a:lnTo>
                      <a:pt x="496" y="209"/>
                    </a:lnTo>
                    <a:lnTo>
                      <a:pt x="490" y="209"/>
                    </a:lnTo>
                    <a:lnTo>
                      <a:pt x="483" y="209"/>
                    </a:lnTo>
                    <a:lnTo>
                      <a:pt x="485" y="197"/>
                    </a:lnTo>
                    <a:lnTo>
                      <a:pt x="486" y="181"/>
                    </a:lnTo>
                    <a:lnTo>
                      <a:pt x="486" y="167"/>
                    </a:lnTo>
                    <a:lnTo>
                      <a:pt x="485" y="153"/>
                    </a:lnTo>
                    <a:lnTo>
                      <a:pt x="480" y="143"/>
                    </a:lnTo>
                    <a:lnTo>
                      <a:pt x="475" y="134"/>
                    </a:lnTo>
                    <a:lnTo>
                      <a:pt x="466" y="127"/>
                    </a:lnTo>
                    <a:lnTo>
                      <a:pt x="457" y="125"/>
                    </a:lnTo>
                    <a:lnTo>
                      <a:pt x="449" y="124"/>
                    </a:lnTo>
                    <a:lnTo>
                      <a:pt x="443" y="117"/>
                    </a:lnTo>
                    <a:lnTo>
                      <a:pt x="440" y="110"/>
                    </a:lnTo>
                    <a:lnTo>
                      <a:pt x="439" y="101"/>
                    </a:lnTo>
                    <a:lnTo>
                      <a:pt x="439" y="96"/>
                    </a:lnTo>
                    <a:lnTo>
                      <a:pt x="436" y="87"/>
                    </a:lnTo>
                    <a:lnTo>
                      <a:pt x="433" y="76"/>
                    </a:lnTo>
                    <a:lnTo>
                      <a:pt x="427" y="64"/>
                    </a:lnTo>
                    <a:lnTo>
                      <a:pt x="420" y="54"/>
                    </a:lnTo>
                    <a:lnTo>
                      <a:pt x="409" y="45"/>
                    </a:lnTo>
                    <a:lnTo>
                      <a:pt x="396" y="40"/>
                    </a:lnTo>
                    <a:lnTo>
                      <a:pt x="379" y="40"/>
                    </a:lnTo>
                    <a:lnTo>
                      <a:pt x="367" y="40"/>
                    </a:lnTo>
                    <a:lnTo>
                      <a:pt x="359" y="36"/>
                    </a:lnTo>
                    <a:lnTo>
                      <a:pt x="352" y="33"/>
                    </a:lnTo>
                    <a:lnTo>
                      <a:pt x="345" y="29"/>
                    </a:lnTo>
                    <a:lnTo>
                      <a:pt x="337" y="28"/>
                    </a:lnTo>
                    <a:lnTo>
                      <a:pt x="330" y="28"/>
                    </a:lnTo>
                    <a:lnTo>
                      <a:pt x="322" y="28"/>
                    </a:lnTo>
                    <a:lnTo>
                      <a:pt x="315" y="31"/>
                    </a:lnTo>
                    <a:lnTo>
                      <a:pt x="309" y="33"/>
                    </a:lnTo>
                    <a:lnTo>
                      <a:pt x="305" y="35"/>
                    </a:lnTo>
                    <a:lnTo>
                      <a:pt x="299" y="36"/>
                    </a:lnTo>
                    <a:lnTo>
                      <a:pt x="293" y="35"/>
                    </a:lnTo>
                    <a:lnTo>
                      <a:pt x="286" y="31"/>
                    </a:lnTo>
                    <a:lnTo>
                      <a:pt x="280" y="28"/>
                    </a:lnTo>
                    <a:lnTo>
                      <a:pt x="272" y="26"/>
                    </a:lnTo>
                    <a:lnTo>
                      <a:pt x="263" y="26"/>
                    </a:lnTo>
                    <a:lnTo>
                      <a:pt x="265" y="21"/>
                    </a:lnTo>
                    <a:lnTo>
                      <a:pt x="268" y="15"/>
                    </a:lnTo>
                    <a:lnTo>
                      <a:pt x="270" y="12"/>
                    </a:lnTo>
                    <a:lnTo>
                      <a:pt x="273" y="12"/>
                    </a:lnTo>
                    <a:lnTo>
                      <a:pt x="265" y="8"/>
                    </a:lnTo>
                    <a:lnTo>
                      <a:pt x="253" y="5"/>
                    </a:lnTo>
                    <a:lnTo>
                      <a:pt x="238" y="1"/>
                    </a:lnTo>
                    <a:lnTo>
                      <a:pt x="223" y="0"/>
                    </a:lnTo>
                    <a:lnTo>
                      <a:pt x="208" y="0"/>
                    </a:lnTo>
                    <a:lnTo>
                      <a:pt x="193" y="1"/>
                    </a:lnTo>
                    <a:lnTo>
                      <a:pt x="182" y="5"/>
                    </a:lnTo>
                    <a:lnTo>
                      <a:pt x="173" y="12"/>
                    </a:lnTo>
                    <a:lnTo>
                      <a:pt x="168" y="21"/>
                    </a:lnTo>
                    <a:lnTo>
                      <a:pt x="163" y="29"/>
                    </a:lnTo>
                    <a:lnTo>
                      <a:pt x="159" y="36"/>
                    </a:lnTo>
                    <a:lnTo>
                      <a:pt x="155" y="43"/>
                    </a:lnTo>
                    <a:lnTo>
                      <a:pt x="150" y="49"/>
                    </a:lnTo>
                    <a:lnTo>
                      <a:pt x="145" y="52"/>
                    </a:lnTo>
                    <a:lnTo>
                      <a:pt x="138" y="54"/>
                    </a:lnTo>
                    <a:lnTo>
                      <a:pt x="130" y="54"/>
                    </a:lnTo>
                    <a:lnTo>
                      <a:pt x="122" y="52"/>
                    </a:lnTo>
                    <a:lnTo>
                      <a:pt x="112" y="52"/>
                    </a:lnTo>
                    <a:lnTo>
                      <a:pt x="102" y="52"/>
                    </a:lnTo>
                    <a:lnTo>
                      <a:pt x="92" y="54"/>
                    </a:lnTo>
                    <a:lnTo>
                      <a:pt x="83" y="56"/>
                    </a:lnTo>
                    <a:lnTo>
                      <a:pt x="75" y="59"/>
                    </a:lnTo>
                    <a:lnTo>
                      <a:pt x="68" y="64"/>
                    </a:lnTo>
                    <a:lnTo>
                      <a:pt x="62" y="71"/>
                    </a:lnTo>
                    <a:lnTo>
                      <a:pt x="56" y="83"/>
                    </a:lnTo>
                    <a:lnTo>
                      <a:pt x="53" y="97"/>
                    </a:lnTo>
                    <a:lnTo>
                      <a:pt x="52" y="111"/>
                    </a:lnTo>
                    <a:lnTo>
                      <a:pt x="52" y="125"/>
                    </a:lnTo>
                    <a:lnTo>
                      <a:pt x="45" y="132"/>
                    </a:lnTo>
                    <a:lnTo>
                      <a:pt x="35" y="139"/>
                    </a:lnTo>
                    <a:lnTo>
                      <a:pt x="26" y="150"/>
                    </a:lnTo>
                    <a:lnTo>
                      <a:pt x="18" y="162"/>
                    </a:lnTo>
                    <a:lnTo>
                      <a:pt x="9" y="174"/>
                    </a:lnTo>
                    <a:lnTo>
                      <a:pt x="5" y="190"/>
                    </a:lnTo>
                    <a:lnTo>
                      <a:pt x="3" y="204"/>
                    </a:lnTo>
                    <a:lnTo>
                      <a:pt x="5" y="220"/>
                    </a:lnTo>
                    <a:lnTo>
                      <a:pt x="10" y="241"/>
                    </a:lnTo>
                    <a:lnTo>
                      <a:pt x="10" y="255"/>
                    </a:lnTo>
                    <a:lnTo>
                      <a:pt x="9" y="267"/>
                    </a:lnTo>
                    <a:lnTo>
                      <a:pt x="5" y="276"/>
                    </a:lnTo>
                    <a:lnTo>
                      <a:pt x="2" y="283"/>
                    </a:lnTo>
                    <a:lnTo>
                      <a:pt x="0" y="290"/>
                    </a:lnTo>
                    <a:lnTo>
                      <a:pt x="0" y="298"/>
                    </a:lnTo>
                    <a:lnTo>
                      <a:pt x="2" y="307"/>
                    </a:lnTo>
                    <a:lnTo>
                      <a:pt x="5" y="318"/>
                    </a:lnTo>
                    <a:lnTo>
                      <a:pt x="12" y="326"/>
                    </a:lnTo>
                    <a:lnTo>
                      <a:pt x="23" y="333"/>
                    </a:lnTo>
                    <a:lnTo>
                      <a:pt x="38" y="339"/>
                    </a:lnTo>
                    <a:lnTo>
                      <a:pt x="36" y="347"/>
                    </a:lnTo>
                    <a:lnTo>
                      <a:pt x="35" y="358"/>
                    </a:lnTo>
                    <a:lnTo>
                      <a:pt x="35" y="370"/>
                    </a:lnTo>
                    <a:lnTo>
                      <a:pt x="36" y="379"/>
                    </a:lnTo>
                    <a:lnTo>
                      <a:pt x="35" y="384"/>
                    </a:lnTo>
                    <a:lnTo>
                      <a:pt x="35" y="391"/>
                    </a:lnTo>
                    <a:lnTo>
                      <a:pt x="38" y="398"/>
                    </a:lnTo>
                    <a:lnTo>
                      <a:pt x="42" y="403"/>
                    </a:lnTo>
                    <a:lnTo>
                      <a:pt x="38" y="421"/>
                    </a:lnTo>
                    <a:lnTo>
                      <a:pt x="30" y="449"/>
                    </a:lnTo>
                    <a:lnTo>
                      <a:pt x="25" y="478"/>
                    </a:lnTo>
                    <a:lnTo>
                      <a:pt x="26" y="496"/>
                    </a:lnTo>
                    <a:lnTo>
                      <a:pt x="30" y="499"/>
                    </a:lnTo>
                    <a:lnTo>
                      <a:pt x="35" y="501"/>
                    </a:lnTo>
                    <a:lnTo>
                      <a:pt x="39" y="501"/>
                    </a:lnTo>
                    <a:lnTo>
                      <a:pt x="42" y="503"/>
                    </a:lnTo>
                    <a:lnTo>
                      <a:pt x="45" y="503"/>
                    </a:lnTo>
                    <a:lnTo>
                      <a:pt x="50" y="506"/>
                    </a:lnTo>
                    <a:lnTo>
                      <a:pt x="55" y="508"/>
                    </a:lnTo>
                    <a:lnTo>
                      <a:pt x="58" y="511"/>
                    </a:lnTo>
                    <a:lnTo>
                      <a:pt x="56" y="518"/>
                    </a:lnTo>
                    <a:lnTo>
                      <a:pt x="55" y="527"/>
                    </a:lnTo>
                    <a:lnTo>
                      <a:pt x="52" y="538"/>
                    </a:lnTo>
                    <a:lnTo>
                      <a:pt x="52" y="545"/>
                    </a:lnTo>
                    <a:lnTo>
                      <a:pt x="55" y="550"/>
                    </a:lnTo>
                    <a:lnTo>
                      <a:pt x="59" y="553"/>
                    </a:lnTo>
                    <a:lnTo>
                      <a:pt x="63" y="557"/>
                    </a:lnTo>
                    <a:lnTo>
                      <a:pt x="69" y="559"/>
                    </a:lnTo>
                    <a:lnTo>
                      <a:pt x="65" y="562"/>
                    </a:lnTo>
                    <a:lnTo>
                      <a:pt x="60" y="567"/>
                    </a:lnTo>
                    <a:lnTo>
                      <a:pt x="58" y="574"/>
                    </a:lnTo>
                    <a:lnTo>
                      <a:pt x="56" y="580"/>
                    </a:lnTo>
                    <a:lnTo>
                      <a:pt x="59" y="585"/>
                    </a:lnTo>
                    <a:lnTo>
                      <a:pt x="63" y="590"/>
                    </a:lnTo>
                    <a:lnTo>
                      <a:pt x="68" y="595"/>
                    </a:lnTo>
                    <a:lnTo>
                      <a:pt x="69" y="601"/>
                    </a:lnTo>
                    <a:lnTo>
                      <a:pt x="68" y="611"/>
                    </a:lnTo>
                    <a:lnTo>
                      <a:pt x="66" y="628"/>
                    </a:lnTo>
                    <a:lnTo>
                      <a:pt x="69" y="646"/>
                    </a:lnTo>
                    <a:lnTo>
                      <a:pt x="76" y="658"/>
                    </a:lnTo>
                    <a:lnTo>
                      <a:pt x="80" y="662"/>
                    </a:lnTo>
                    <a:lnTo>
                      <a:pt x="86" y="663"/>
                    </a:lnTo>
                    <a:lnTo>
                      <a:pt x="90" y="663"/>
                    </a:lnTo>
                    <a:lnTo>
                      <a:pt x="96" y="663"/>
                    </a:lnTo>
                    <a:lnTo>
                      <a:pt x="105" y="663"/>
                    </a:lnTo>
                    <a:lnTo>
                      <a:pt x="113" y="662"/>
                    </a:lnTo>
                    <a:lnTo>
                      <a:pt x="120" y="660"/>
                    </a:lnTo>
                    <a:lnTo>
                      <a:pt x="128" y="658"/>
                    </a:lnTo>
                    <a:lnTo>
                      <a:pt x="138" y="656"/>
                    </a:lnTo>
                    <a:lnTo>
                      <a:pt x="149" y="653"/>
                    </a:lnTo>
                    <a:lnTo>
                      <a:pt x="158" y="651"/>
                    </a:lnTo>
                    <a:lnTo>
                      <a:pt x="165" y="649"/>
                    </a:lnTo>
                    <a:lnTo>
                      <a:pt x="169" y="656"/>
                    </a:lnTo>
                    <a:lnTo>
                      <a:pt x="175" y="663"/>
                    </a:lnTo>
                    <a:lnTo>
                      <a:pt x="180" y="672"/>
                    </a:lnTo>
                    <a:lnTo>
                      <a:pt x="183" y="677"/>
                    </a:lnTo>
                    <a:lnTo>
                      <a:pt x="186" y="686"/>
                    </a:lnTo>
                    <a:lnTo>
                      <a:pt x="190" y="695"/>
                    </a:lnTo>
                    <a:lnTo>
                      <a:pt x="195" y="702"/>
                    </a:lnTo>
                    <a:lnTo>
                      <a:pt x="198" y="70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97" name="Freeform 104"/>
              <p:cNvSpPr>
                <a:spLocks/>
              </p:cNvSpPr>
              <p:nvPr/>
            </p:nvSpPr>
            <p:spPr bwMode="auto">
              <a:xfrm>
                <a:off x="6855" y="5187"/>
                <a:ext cx="52" cy="115"/>
              </a:xfrm>
              <a:custGeom>
                <a:avLst/>
                <a:gdLst>
                  <a:gd name="T0" fmla="*/ 1 w 103"/>
                  <a:gd name="T1" fmla="*/ 1 h 229"/>
                  <a:gd name="T2" fmla="*/ 1 w 103"/>
                  <a:gd name="T3" fmla="*/ 1 h 229"/>
                  <a:gd name="T4" fmla="*/ 1 w 103"/>
                  <a:gd name="T5" fmla="*/ 1 h 229"/>
                  <a:gd name="T6" fmla="*/ 1 w 103"/>
                  <a:gd name="T7" fmla="*/ 1 h 229"/>
                  <a:gd name="T8" fmla="*/ 1 w 103"/>
                  <a:gd name="T9" fmla="*/ 1 h 229"/>
                  <a:gd name="T10" fmla="*/ 1 w 103"/>
                  <a:gd name="T11" fmla="*/ 1 h 229"/>
                  <a:gd name="T12" fmla="*/ 1 w 103"/>
                  <a:gd name="T13" fmla="*/ 1 h 229"/>
                  <a:gd name="T14" fmla="*/ 1 w 103"/>
                  <a:gd name="T15" fmla="*/ 1 h 229"/>
                  <a:gd name="T16" fmla="*/ 1 w 103"/>
                  <a:gd name="T17" fmla="*/ 1 h 229"/>
                  <a:gd name="T18" fmla="*/ 1 w 103"/>
                  <a:gd name="T19" fmla="*/ 1 h 229"/>
                  <a:gd name="T20" fmla="*/ 1 w 103"/>
                  <a:gd name="T21" fmla="*/ 1 h 229"/>
                  <a:gd name="T22" fmla="*/ 1 w 103"/>
                  <a:gd name="T23" fmla="*/ 1 h 229"/>
                  <a:gd name="T24" fmla="*/ 1 w 103"/>
                  <a:gd name="T25" fmla="*/ 1 h 229"/>
                  <a:gd name="T26" fmla="*/ 1 w 103"/>
                  <a:gd name="T27" fmla="*/ 1 h 229"/>
                  <a:gd name="T28" fmla="*/ 1 w 103"/>
                  <a:gd name="T29" fmla="*/ 1 h 229"/>
                  <a:gd name="T30" fmla="*/ 1 w 103"/>
                  <a:gd name="T31" fmla="*/ 1 h 229"/>
                  <a:gd name="T32" fmla="*/ 1 w 103"/>
                  <a:gd name="T33" fmla="*/ 1 h 229"/>
                  <a:gd name="T34" fmla="*/ 1 w 103"/>
                  <a:gd name="T35" fmla="*/ 1 h 229"/>
                  <a:gd name="T36" fmla="*/ 1 w 103"/>
                  <a:gd name="T37" fmla="*/ 1 h 229"/>
                  <a:gd name="T38" fmla="*/ 1 w 103"/>
                  <a:gd name="T39" fmla="*/ 1 h 229"/>
                  <a:gd name="T40" fmla="*/ 1 w 103"/>
                  <a:gd name="T41" fmla="*/ 1 h 229"/>
                  <a:gd name="T42" fmla="*/ 1 w 103"/>
                  <a:gd name="T43" fmla="*/ 1 h 229"/>
                  <a:gd name="T44" fmla="*/ 1 w 103"/>
                  <a:gd name="T45" fmla="*/ 1 h 229"/>
                  <a:gd name="T46" fmla="*/ 1 w 103"/>
                  <a:gd name="T47" fmla="*/ 1 h 229"/>
                  <a:gd name="T48" fmla="*/ 1 w 103"/>
                  <a:gd name="T49" fmla="*/ 1 h 229"/>
                  <a:gd name="T50" fmla="*/ 1 w 103"/>
                  <a:gd name="T51" fmla="*/ 1 h 229"/>
                  <a:gd name="T52" fmla="*/ 1 w 103"/>
                  <a:gd name="T53" fmla="*/ 1 h 229"/>
                  <a:gd name="T54" fmla="*/ 1 w 103"/>
                  <a:gd name="T55" fmla="*/ 1 h 229"/>
                  <a:gd name="T56" fmla="*/ 0 w 103"/>
                  <a:gd name="T57" fmla="*/ 1 h 229"/>
                  <a:gd name="T58" fmla="*/ 1 w 103"/>
                  <a:gd name="T59" fmla="*/ 1 h 229"/>
                  <a:gd name="T60" fmla="*/ 1 w 103"/>
                  <a:gd name="T61" fmla="*/ 1 h 229"/>
                  <a:gd name="T62" fmla="*/ 1 w 103"/>
                  <a:gd name="T63" fmla="*/ 1 h 229"/>
                  <a:gd name="T64" fmla="*/ 1 w 103"/>
                  <a:gd name="T65" fmla="*/ 1 h 229"/>
                  <a:gd name="T66" fmla="*/ 1 w 103"/>
                  <a:gd name="T67" fmla="*/ 1 h 229"/>
                  <a:gd name="T68" fmla="*/ 1 w 103"/>
                  <a:gd name="T69" fmla="*/ 1 h 229"/>
                  <a:gd name="T70" fmla="*/ 1 w 103"/>
                  <a:gd name="T71" fmla="*/ 1 h 229"/>
                  <a:gd name="T72" fmla="*/ 1 w 103"/>
                  <a:gd name="T73" fmla="*/ 1 h 229"/>
                  <a:gd name="T74" fmla="*/ 1 w 103"/>
                  <a:gd name="T75" fmla="*/ 1 h 229"/>
                  <a:gd name="T76" fmla="*/ 1 w 103"/>
                  <a:gd name="T77" fmla="*/ 1 h 229"/>
                  <a:gd name="T78" fmla="*/ 1 w 103"/>
                  <a:gd name="T79" fmla="*/ 1 h 229"/>
                  <a:gd name="T80" fmla="*/ 1 w 103"/>
                  <a:gd name="T81" fmla="*/ 0 h 229"/>
                  <a:gd name="T82" fmla="*/ 1 w 103"/>
                  <a:gd name="T83" fmla="*/ 1 h 229"/>
                  <a:gd name="T84" fmla="*/ 1 w 103"/>
                  <a:gd name="T85" fmla="*/ 1 h 229"/>
                  <a:gd name="T86" fmla="*/ 1 w 103"/>
                  <a:gd name="T87" fmla="*/ 1 h 229"/>
                  <a:gd name="T88" fmla="*/ 1 w 103"/>
                  <a:gd name="T89" fmla="*/ 1 h 229"/>
                  <a:gd name="T90" fmla="*/ 1 w 103"/>
                  <a:gd name="T91" fmla="*/ 1 h 229"/>
                  <a:gd name="T92" fmla="*/ 1 w 103"/>
                  <a:gd name="T93" fmla="*/ 1 h 229"/>
                  <a:gd name="T94" fmla="*/ 1 w 103"/>
                  <a:gd name="T95" fmla="*/ 1 h 229"/>
                  <a:gd name="T96" fmla="*/ 1 w 103"/>
                  <a:gd name="T97" fmla="*/ 1 h 229"/>
                  <a:gd name="T98" fmla="*/ 1 w 103"/>
                  <a:gd name="T99" fmla="*/ 1 h 229"/>
                  <a:gd name="T100" fmla="*/ 1 w 103"/>
                  <a:gd name="T101" fmla="*/ 1 h 229"/>
                  <a:gd name="T102" fmla="*/ 1 w 103"/>
                  <a:gd name="T103" fmla="*/ 1 h 229"/>
                  <a:gd name="T104" fmla="*/ 1 w 103"/>
                  <a:gd name="T105" fmla="*/ 1 h 2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3"/>
                  <a:gd name="T160" fmla="*/ 0 h 229"/>
                  <a:gd name="T161" fmla="*/ 103 w 103"/>
                  <a:gd name="T162" fmla="*/ 229 h 2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3" h="229">
                    <a:moveTo>
                      <a:pt x="102" y="180"/>
                    </a:moveTo>
                    <a:lnTo>
                      <a:pt x="99" y="192"/>
                    </a:lnTo>
                    <a:lnTo>
                      <a:pt x="93" y="206"/>
                    </a:lnTo>
                    <a:lnTo>
                      <a:pt x="85" y="219"/>
                    </a:lnTo>
                    <a:lnTo>
                      <a:pt x="79" y="227"/>
                    </a:lnTo>
                    <a:lnTo>
                      <a:pt x="73" y="229"/>
                    </a:lnTo>
                    <a:lnTo>
                      <a:pt x="65" y="226"/>
                    </a:lnTo>
                    <a:lnTo>
                      <a:pt x="55" y="222"/>
                    </a:lnTo>
                    <a:lnTo>
                      <a:pt x="47" y="219"/>
                    </a:lnTo>
                    <a:lnTo>
                      <a:pt x="43" y="215"/>
                    </a:lnTo>
                    <a:lnTo>
                      <a:pt x="40" y="208"/>
                    </a:lnTo>
                    <a:lnTo>
                      <a:pt x="40" y="203"/>
                    </a:lnTo>
                    <a:lnTo>
                      <a:pt x="40" y="198"/>
                    </a:lnTo>
                    <a:lnTo>
                      <a:pt x="43" y="196"/>
                    </a:lnTo>
                    <a:lnTo>
                      <a:pt x="49" y="196"/>
                    </a:lnTo>
                    <a:lnTo>
                      <a:pt x="57" y="198"/>
                    </a:lnTo>
                    <a:lnTo>
                      <a:pt x="66" y="199"/>
                    </a:lnTo>
                    <a:lnTo>
                      <a:pt x="63" y="194"/>
                    </a:lnTo>
                    <a:lnTo>
                      <a:pt x="57" y="187"/>
                    </a:lnTo>
                    <a:lnTo>
                      <a:pt x="52" y="178"/>
                    </a:lnTo>
                    <a:lnTo>
                      <a:pt x="45" y="170"/>
                    </a:lnTo>
                    <a:lnTo>
                      <a:pt x="36" y="161"/>
                    </a:lnTo>
                    <a:lnTo>
                      <a:pt x="29" y="152"/>
                    </a:lnTo>
                    <a:lnTo>
                      <a:pt x="22" y="145"/>
                    </a:lnTo>
                    <a:lnTo>
                      <a:pt x="15" y="140"/>
                    </a:lnTo>
                    <a:lnTo>
                      <a:pt x="12" y="135"/>
                    </a:lnTo>
                    <a:lnTo>
                      <a:pt x="7" y="128"/>
                    </a:lnTo>
                    <a:lnTo>
                      <a:pt x="3" y="119"/>
                    </a:lnTo>
                    <a:lnTo>
                      <a:pt x="0" y="110"/>
                    </a:lnTo>
                    <a:lnTo>
                      <a:pt x="16" y="100"/>
                    </a:lnTo>
                    <a:lnTo>
                      <a:pt x="29" y="89"/>
                    </a:lnTo>
                    <a:lnTo>
                      <a:pt x="40" y="77"/>
                    </a:lnTo>
                    <a:lnTo>
                      <a:pt x="49" y="65"/>
                    </a:lnTo>
                    <a:lnTo>
                      <a:pt x="56" y="53"/>
                    </a:lnTo>
                    <a:lnTo>
                      <a:pt x="62" y="42"/>
                    </a:lnTo>
                    <a:lnTo>
                      <a:pt x="66" y="32"/>
                    </a:lnTo>
                    <a:lnTo>
                      <a:pt x="69" y="21"/>
                    </a:lnTo>
                    <a:lnTo>
                      <a:pt x="72" y="14"/>
                    </a:lnTo>
                    <a:lnTo>
                      <a:pt x="73" y="7"/>
                    </a:lnTo>
                    <a:lnTo>
                      <a:pt x="76" y="4"/>
                    </a:lnTo>
                    <a:lnTo>
                      <a:pt x="77" y="0"/>
                    </a:lnTo>
                    <a:lnTo>
                      <a:pt x="82" y="7"/>
                    </a:lnTo>
                    <a:lnTo>
                      <a:pt x="85" y="18"/>
                    </a:lnTo>
                    <a:lnTo>
                      <a:pt x="87" y="30"/>
                    </a:lnTo>
                    <a:lnTo>
                      <a:pt x="87" y="44"/>
                    </a:lnTo>
                    <a:lnTo>
                      <a:pt x="87" y="61"/>
                    </a:lnTo>
                    <a:lnTo>
                      <a:pt x="90" y="82"/>
                    </a:lnTo>
                    <a:lnTo>
                      <a:pt x="93" y="102"/>
                    </a:lnTo>
                    <a:lnTo>
                      <a:pt x="96" y="116"/>
                    </a:lnTo>
                    <a:lnTo>
                      <a:pt x="99" y="130"/>
                    </a:lnTo>
                    <a:lnTo>
                      <a:pt x="102" y="147"/>
                    </a:lnTo>
                    <a:lnTo>
                      <a:pt x="103" y="166"/>
                    </a:lnTo>
                    <a:lnTo>
                      <a:pt x="102" y="18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98" name="Freeform 105"/>
              <p:cNvSpPr>
                <a:spLocks/>
              </p:cNvSpPr>
              <p:nvPr/>
            </p:nvSpPr>
            <p:spPr bwMode="auto">
              <a:xfrm>
                <a:off x="6776" y="5040"/>
                <a:ext cx="53" cy="195"/>
              </a:xfrm>
              <a:custGeom>
                <a:avLst/>
                <a:gdLst>
                  <a:gd name="T0" fmla="*/ 0 w 107"/>
                  <a:gd name="T1" fmla="*/ 0 h 391"/>
                  <a:gd name="T2" fmla="*/ 0 w 107"/>
                  <a:gd name="T3" fmla="*/ 0 h 391"/>
                  <a:gd name="T4" fmla="*/ 0 w 107"/>
                  <a:gd name="T5" fmla="*/ 0 h 391"/>
                  <a:gd name="T6" fmla="*/ 0 w 107"/>
                  <a:gd name="T7" fmla="*/ 0 h 391"/>
                  <a:gd name="T8" fmla="*/ 0 w 107"/>
                  <a:gd name="T9" fmla="*/ 0 h 391"/>
                  <a:gd name="T10" fmla="*/ 0 w 107"/>
                  <a:gd name="T11" fmla="*/ 0 h 391"/>
                  <a:gd name="T12" fmla="*/ 0 w 107"/>
                  <a:gd name="T13" fmla="*/ 0 h 391"/>
                  <a:gd name="T14" fmla="*/ 0 w 107"/>
                  <a:gd name="T15" fmla="*/ 0 h 391"/>
                  <a:gd name="T16" fmla="*/ 0 w 107"/>
                  <a:gd name="T17" fmla="*/ 0 h 391"/>
                  <a:gd name="T18" fmla="*/ 0 w 107"/>
                  <a:gd name="T19" fmla="*/ 0 h 391"/>
                  <a:gd name="T20" fmla="*/ 0 w 107"/>
                  <a:gd name="T21" fmla="*/ 0 h 391"/>
                  <a:gd name="T22" fmla="*/ 0 w 107"/>
                  <a:gd name="T23" fmla="*/ 0 h 391"/>
                  <a:gd name="T24" fmla="*/ 0 w 107"/>
                  <a:gd name="T25" fmla="*/ 0 h 391"/>
                  <a:gd name="T26" fmla="*/ 0 w 107"/>
                  <a:gd name="T27" fmla="*/ 0 h 391"/>
                  <a:gd name="T28" fmla="*/ 0 w 107"/>
                  <a:gd name="T29" fmla="*/ 0 h 391"/>
                  <a:gd name="T30" fmla="*/ 0 w 107"/>
                  <a:gd name="T31" fmla="*/ 0 h 391"/>
                  <a:gd name="T32" fmla="*/ 0 w 107"/>
                  <a:gd name="T33" fmla="*/ 0 h 391"/>
                  <a:gd name="T34" fmla="*/ 0 w 107"/>
                  <a:gd name="T35" fmla="*/ 0 h 391"/>
                  <a:gd name="T36" fmla="*/ 0 w 107"/>
                  <a:gd name="T37" fmla="*/ 0 h 391"/>
                  <a:gd name="T38" fmla="*/ 0 w 107"/>
                  <a:gd name="T39" fmla="*/ 0 h 391"/>
                  <a:gd name="T40" fmla="*/ 0 w 107"/>
                  <a:gd name="T41" fmla="*/ 0 h 391"/>
                  <a:gd name="T42" fmla="*/ 0 w 107"/>
                  <a:gd name="T43" fmla="*/ 0 h 391"/>
                  <a:gd name="T44" fmla="*/ 0 w 107"/>
                  <a:gd name="T45" fmla="*/ 0 h 391"/>
                  <a:gd name="T46" fmla="*/ 0 w 107"/>
                  <a:gd name="T47" fmla="*/ 0 h 391"/>
                  <a:gd name="T48" fmla="*/ 0 w 107"/>
                  <a:gd name="T49" fmla="*/ 0 h 391"/>
                  <a:gd name="T50" fmla="*/ 0 w 107"/>
                  <a:gd name="T51" fmla="*/ 0 h 391"/>
                  <a:gd name="T52" fmla="*/ 0 w 107"/>
                  <a:gd name="T53" fmla="*/ 0 h 391"/>
                  <a:gd name="T54" fmla="*/ 0 w 107"/>
                  <a:gd name="T55" fmla="*/ 0 h 391"/>
                  <a:gd name="T56" fmla="*/ 0 w 107"/>
                  <a:gd name="T57" fmla="*/ 0 h 391"/>
                  <a:gd name="T58" fmla="*/ 0 w 107"/>
                  <a:gd name="T59" fmla="*/ 0 h 391"/>
                  <a:gd name="T60" fmla="*/ 0 w 107"/>
                  <a:gd name="T61" fmla="*/ 0 h 391"/>
                  <a:gd name="T62" fmla="*/ 0 w 107"/>
                  <a:gd name="T63" fmla="*/ 0 h 391"/>
                  <a:gd name="T64" fmla="*/ 0 w 107"/>
                  <a:gd name="T65" fmla="*/ 0 h 391"/>
                  <a:gd name="T66" fmla="*/ 0 w 107"/>
                  <a:gd name="T67" fmla="*/ 0 h 391"/>
                  <a:gd name="T68" fmla="*/ 0 w 107"/>
                  <a:gd name="T69" fmla="*/ 0 h 391"/>
                  <a:gd name="T70" fmla="*/ 0 w 107"/>
                  <a:gd name="T71" fmla="*/ 0 h 391"/>
                  <a:gd name="T72" fmla="*/ 0 w 107"/>
                  <a:gd name="T73" fmla="*/ 0 h 391"/>
                  <a:gd name="T74" fmla="*/ 0 w 107"/>
                  <a:gd name="T75" fmla="*/ 0 h 391"/>
                  <a:gd name="T76" fmla="*/ 0 w 107"/>
                  <a:gd name="T77" fmla="*/ 0 h 391"/>
                  <a:gd name="T78" fmla="*/ 0 w 107"/>
                  <a:gd name="T79" fmla="*/ 0 h 391"/>
                  <a:gd name="T80" fmla="*/ 0 w 107"/>
                  <a:gd name="T81" fmla="*/ 0 h 391"/>
                  <a:gd name="T82" fmla="*/ 0 w 107"/>
                  <a:gd name="T83" fmla="*/ 0 h 391"/>
                  <a:gd name="T84" fmla="*/ 0 w 107"/>
                  <a:gd name="T85" fmla="*/ 0 h 391"/>
                  <a:gd name="T86" fmla="*/ 0 w 107"/>
                  <a:gd name="T87" fmla="*/ 0 h 391"/>
                  <a:gd name="T88" fmla="*/ 0 w 107"/>
                  <a:gd name="T89" fmla="*/ 0 h 391"/>
                  <a:gd name="T90" fmla="*/ 0 w 107"/>
                  <a:gd name="T91" fmla="*/ 0 h 3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
                  <a:gd name="T139" fmla="*/ 0 h 391"/>
                  <a:gd name="T140" fmla="*/ 107 w 107"/>
                  <a:gd name="T141" fmla="*/ 391 h 3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 h="391">
                    <a:moveTo>
                      <a:pt x="71" y="391"/>
                    </a:moveTo>
                    <a:lnTo>
                      <a:pt x="65" y="391"/>
                    </a:lnTo>
                    <a:lnTo>
                      <a:pt x="61" y="391"/>
                    </a:lnTo>
                    <a:lnTo>
                      <a:pt x="55" y="390"/>
                    </a:lnTo>
                    <a:lnTo>
                      <a:pt x="51" y="386"/>
                    </a:lnTo>
                    <a:lnTo>
                      <a:pt x="45" y="379"/>
                    </a:lnTo>
                    <a:lnTo>
                      <a:pt x="43" y="367"/>
                    </a:lnTo>
                    <a:lnTo>
                      <a:pt x="43" y="355"/>
                    </a:lnTo>
                    <a:lnTo>
                      <a:pt x="43" y="342"/>
                    </a:lnTo>
                    <a:lnTo>
                      <a:pt x="43" y="337"/>
                    </a:lnTo>
                    <a:lnTo>
                      <a:pt x="44" y="334"/>
                    </a:lnTo>
                    <a:lnTo>
                      <a:pt x="44" y="330"/>
                    </a:lnTo>
                    <a:lnTo>
                      <a:pt x="44" y="329"/>
                    </a:lnTo>
                    <a:lnTo>
                      <a:pt x="43" y="323"/>
                    </a:lnTo>
                    <a:lnTo>
                      <a:pt x="38" y="318"/>
                    </a:lnTo>
                    <a:lnTo>
                      <a:pt x="34" y="313"/>
                    </a:lnTo>
                    <a:lnTo>
                      <a:pt x="31" y="308"/>
                    </a:lnTo>
                    <a:lnTo>
                      <a:pt x="33" y="302"/>
                    </a:lnTo>
                    <a:lnTo>
                      <a:pt x="35" y="295"/>
                    </a:lnTo>
                    <a:lnTo>
                      <a:pt x="40" y="290"/>
                    </a:lnTo>
                    <a:lnTo>
                      <a:pt x="44" y="287"/>
                    </a:lnTo>
                    <a:lnTo>
                      <a:pt x="38" y="285"/>
                    </a:lnTo>
                    <a:lnTo>
                      <a:pt x="34" y="281"/>
                    </a:lnTo>
                    <a:lnTo>
                      <a:pt x="30" y="278"/>
                    </a:lnTo>
                    <a:lnTo>
                      <a:pt x="27" y="273"/>
                    </a:lnTo>
                    <a:lnTo>
                      <a:pt x="27" y="266"/>
                    </a:lnTo>
                    <a:lnTo>
                      <a:pt x="30" y="255"/>
                    </a:lnTo>
                    <a:lnTo>
                      <a:pt x="31" y="246"/>
                    </a:lnTo>
                    <a:lnTo>
                      <a:pt x="33" y="239"/>
                    </a:lnTo>
                    <a:lnTo>
                      <a:pt x="30" y="236"/>
                    </a:lnTo>
                    <a:lnTo>
                      <a:pt x="25" y="234"/>
                    </a:lnTo>
                    <a:lnTo>
                      <a:pt x="20" y="231"/>
                    </a:lnTo>
                    <a:lnTo>
                      <a:pt x="17" y="231"/>
                    </a:lnTo>
                    <a:lnTo>
                      <a:pt x="14" y="229"/>
                    </a:lnTo>
                    <a:lnTo>
                      <a:pt x="10" y="229"/>
                    </a:lnTo>
                    <a:lnTo>
                      <a:pt x="5" y="227"/>
                    </a:lnTo>
                    <a:lnTo>
                      <a:pt x="1" y="224"/>
                    </a:lnTo>
                    <a:lnTo>
                      <a:pt x="0" y="206"/>
                    </a:lnTo>
                    <a:lnTo>
                      <a:pt x="5" y="177"/>
                    </a:lnTo>
                    <a:lnTo>
                      <a:pt x="13" y="149"/>
                    </a:lnTo>
                    <a:lnTo>
                      <a:pt x="17" y="131"/>
                    </a:lnTo>
                    <a:lnTo>
                      <a:pt x="13" y="126"/>
                    </a:lnTo>
                    <a:lnTo>
                      <a:pt x="10" y="119"/>
                    </a:lnTo>
                    <a:lnTo>
                      <a:pt x="10" y="112"/>
                    </a:lnTo>
                    <a:lnTo>
                      <a:pt x="11" y="107"/>
                    </a:lnTo>
                    <a:lnTo>
                      <a:pt x="10" y="98"/>
                    </a:lnTo>
                    <a:lnTo>
                      <a:pt x="10" y="86"/>
                    </a:lnTo>
                    <a:lnTo>
                      <a:pt x="11" y="75"/>
                    </a:lnTo>
                    <a:lnTo>
                      <a:pt x="13" y="67"/>
                    </a:lnTo>
                    <a:lnTo>
                      <a:pt x="14" y="58"/>
                    </a:lnTo>
                    <a:lnTo>
                      <a:pt x="18" y="49"/>
                    </a:lnTo>
                    <a:lnTo>
                      <a:pt x="21" y="42"/>
                    </a:lnTo>
                    <a:lnTo>
                      <a:pt x="27" y="37"/>
                    </a:lnTo>
                    <a:lnTo>
                      <a:pt x="34" y="33"/>
                    </a:lnTo>
                    <a:lnTo>
                      <a:pt x="41" y="30"/>
                    </a:lnTo>
                    <a:lnTo>
                      <a:pt x="48" y="25"/>
                    </a:lnTo>
                    <a:lnTo>
                      <a:pt x="54" y="21"/>
                    </a:lnTo>
                    <a:lnTo>
                      <a:pt x="58" y="16"/>
                    </a:lnTo>
                    <a:lnTo>
                      <a:pt x="65" y="9"/>
                    </a:lnTo>
                    <a:lnTo>
                      <a:pt x="71" y="2"/>
                    </a:lnTo>
                    <a:lnTo>
                      <a:pt x="77" y="0"/>
                    </a:lnTo>
                    <a:lnTo>
                      <a:pt x="75" y="7"/>
                    </a:lnTo>
                    <a:lnTo>
                      <a:pt x="73" y="16"/>
                    </a:lnTo>
                    <a:lnTo>
                      <a:pt x="70" y="26"/>
                    </a:lnTo>
                    <a:lnTo>
                      <a:pt x="67" y="39"/>
                    </a:lnTo>
                    <a:lnTo>
                      <a:pt x="67" y="54"/>
                    </a:lnTo>
                    <a:lnTo>
                      <a:pt x="71" y="72"/>
                    </a:lnTo>
                    <a:lnTo>
                      <a:pt x="77" y="89"/>
                    </a:lnTo>
                    <a:lnTo>
                      <a:pt x="83" y="98"/>
                    </a:lnTo>
                    <a:lnTo>
                      <a:pt x="90" y="107"/>
                    </a:lnTo>
                    <a:lnTo>
                      <a:pt x="98" y="119"/>
                    </a:lnTo>
                    <a:lnTo>
                      <a:pt x="104" y="136"/>
                    </a:lnTo>
                    <a:lnTo>
                      <a:pt x="107" y="152"/>
                    </a:lnTo>
                    <a:lnTo>
                      <a:pt x="103" y="166"/>
                    </a:lnTo>
                    <a:lnTo>
                      <a:pt x="95" y="178"/>
                    </a:lnTo>
                    <a:lnTo>
                      <a:pt x="85" y="191"/>
                    </a:lnTo>
                    <a:lnTo>
                      <a:pt x="77" y="203"/>
                    </a:lnTo>
                    <a:lnTo>
                      <a:pt x="71" y="217"/>
                    </a:lnTo>
                    <a:lnTo>
                      <a:pt x="68" y="232"/>
                    </a:lnTo>
                    <a:lnTo>
                      <a:pt x="68" y="252"/>
                    </a:lnTo>
                    <a:lnTo>
                      <a:pt x="70" y="267"/>
                    </a:lnTo>
                    <a:lnTo>
                      <a:pt x="71" y="273"/>
                    </a:lnTo>
                    <a:lnTo>
                      <a:pt x="73" y="280"/>
                    </a:lnTo>
                    <a:lnTo>
                      <a:pt x="74" y="288"/>
                    </a:lnTo>
                    <a:lnTo>
                      <a:pt x="74" y="299"/>
                    </a:lnTo>
                    <a:lnTo>
                      <a:pt x="74" y="308"/>
                    </a:lnTo>
                    <a:lnTo>
                      <a:pt x="75" y="316"/>
                    </a:lnTo>
                    <a:lnTo>
                      <a:pt x="78" y="323"/>
                    </a:lnTo>
                    <a:lnTo>
                      <a:pt x="80" y="329"/>
                    </a:lnTo>
                    <a:lnTo>
                      <a:pt x="83" y="341"/>
                    </a:lnTo>
                    <a:lnTo>
                      <a:pt x="85" y="360"/>
                    </a:lnTo>
                    <a:lnTo>
                      <a:pt x="83" y="381"/>
                    </a:lnTo>
                    <a:lnTo>
                      <a:pt x="71" y="39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99" name="Freeform 106"/>
              <p:cNvSpPr>
                <a:spLocks/>
              </p:cNvSpPr>
              <p:nvPr/>
            </p:nvSpPr>
            <p:spPr bwMode="auto">
              <a:xfrm>
                <a:off x="6877" y="5130"/>
                <a:ext cx="20" cy="51"/>
              </a:xfrm>
              <a:custGeom>
                <a:avLst/>
                <a:gdLst>
                  <a:gd name="T0" fmla="*/ 0 w 42"/>
                  <a:gd name="T1" fmla="*/ 0 h 103"/>
                  <a:gd name="T2" fmla="*/ 0 w 42"/>
                  <a:gd name="T3" fmla="*/ 0 h 103"/>
                  <a:gd name="T4" fmla="*/ 0 w 42"/>
                  <a:gd name="T5" fmla="*/ 0 h 103"/>
                  <a:gd name="T6" fmla="*/ 0 w 42"/>
                  <a:gd name="T7" fmla="*/ 0 h 103"/>
                  <a:gd name="T8" fmla="*/ 0 w 42"/>
                  <a:gd name="T9" fmla="*/ 0 h 103"/>
                  <a:gd name="T10" fmla="*/ 0 w 42"/>
                  <a:gd name="T11" fmla="*/ 0 h 103"/>
                  <a:gd name="T12" fmla="*/ 0 w 42"/>
                  <a:gd name="T13" fmla="*/ 0 h 103"/>
                  <a:gd name="T14" fmla="*/ 0 w 42"/>
                  <a:gd name="T15" fmla="*/ 0 h 103"/>
                  <a:gd name="T16" fmla="*/ 0 w 42"/>
                  <a:gd name="T17" fmla="*/ 0 h 103"/>
                  <a:gd name="T18" fmla="*/ 0 w 42"/>
                  <a:gd name="T19" fmla="*/ 0 h 103"/>
                  <a:gd name="T20" fmla="*/ 0 w 42"/>
                  <a:gd name="T21" fmla="*/ 0 h 103"/>
                  <a:gd name="T22" fmla="*/ 0 w 42"/>
                  <a:gd name="T23" fmla="*/ 0 h 103"/>
                  <a:gd name="T24" fmla="*/ 0 w 42"/>
                  <a:gd name="T25" fmla="*/ 0 h 103"/>
                  <a:gd name="T26" fmla="*/ 0 w 42"/>
                  <a:gd name="T27" fmla="*/ 0 h 103"/>
                  <a:gd name="T28" fmla="*/ 0 w 42"/>
                  <a:gd name="T29" fmla="*/ 0 h 103"/>
                  <a:gd name="T30" fmla="*/ 0 w 42"/>
                  <a:gd name="T31" fmla="*/ 0 h 103"/>
                  <a:gd name="T32" fmla="*/ 0 w 42"/>
                  <a:gd name="T33" fmla="*/ 0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03"/>
                  <a:gd name="T53" fmla="*/ 42 w 42"/>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03">
                    <a:moveTo>
                      <a:pt x="0" y="14"/>
                    </a:moveTo>
                    <a:lnTo>
                      <a:pt x="9" y="16"/>
                    </a:lnTo>
                    <a:lnTo>
                      <a:pt x="19" y="14"/>
                    </a:lnTo>
                    <a:lnTo>
                      <a:pt x="26" y="9"/>
                    </a:lnTo>
                    <a:lnTo>
                      <a:pt x="30" y="0"/>
                    </a:lnTo>
                    <a:lnTo>
                      <a:pt x="37" y="18"/>
                    </a:lnTo>
                    <a:lnTo>
                      <a:pt x="42" y="38"/>
                    </a:lnTo>
                    <a:lnTo>
                      <a:pt x="42" y="58"/>
                    </a:lnTo>
                    <a:lnTo>
                      <a:pt x="37" y="72"/>
                    </a:lnTo>
                    <a:lnTo>
                      <a:pt x="29" y="80"/>
                    </a:lnTo>
                    <a:lnTo>
                      <a:pt x="19" y="87"/>
                    </a:lnTo>
                    <a:lnTo>
                      <a:pt x="10" y="94"/>
                    </a:lnTo>
                    <a:lnTo>
                      <a:pt x="4" y="103"/>
                    </a:lnTo>
                    <a:lnTo>
                      <a:pt x="7" y="84"/>
                    </a:lnTo>
                    <a:lnTo>
                      <a:pt x="7" y="58"/>
                    </a:lnTo>
                    <a:lnTo>
                      <a:pt x="4" y="33"/>
                    </a:lnTo>
                    <a:lnTo>
                      <a:pt x="0" y="1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00" name="Freeform 107"/>
              <p:cNvSpPr>
                <a:spLocks/>
              </p:cNvSpPr>
              <p:nvPr/>
            </p:nvSpPr>
            <p:spPr bwMode="auto">
              <a:xfrm>
                <a:off x="6953" y="5092"/>
                <a:ext cx="27" cy="25"/>
              </a:xfrm>
              <a:custGeom>
                <a:avLst/>
                <a:gdLst>
                  <a:gd name="T0" fmla="*/ 0 w 54"/>
                  <a:gd name="T1" fmla="*/ 0 h 51"/>
                  <a:gd name="T2" fmla="*/ 1 w 54"/>
                  <a:gd name="T3" fmla="*/ 0 h 51"/>
                  <a:gd name="T4" fmla="*/ 1 w 54"/>
                  <a:gd name="T5" fmla="*/ 0 h 51"/>
                  <a:gd name="T6" fmla="*/ 1 w 54"/>
                  <a:gd name="T7" fmla="*/ 0 h 51"/>
                  <a:gd name="T8" fmla="*/ 1 w 54"/>
                  <a:gd name="T9" fmla="*/ 0 h 51"/>
                  <a:gd name="T10" fmla="*/ 1 w 54"/>
                  <a:gd name="T11" fmla="*/ 0 h 51"/>
                  <a:gd name="T12" fmla="*/ 1 w 54"/>
                  <a:gd name="T13" fmla="*/ 0 h 51"/>
                  <a:gd name="T14" fmla="*/ 1 w 54"/>
                  <a:gd name="T15" fmla="*/ 0 h 51"/>
                  <a:gd name="T16" fmla="*/ 1 w 54"/>
                  <a:gd name="T17" fmla="*/ 0 h 51"/>
                  <a:gd name="T18" fmla="*/ 1 w 54"/>
                  <a:gd name="T19" fmla="*/ 0 h 51"/>
                  <a:gd name="T20" fmla="*/ 1 w 54"/>
                  <a:gd name="T21" fmla="*/ 0 h 51"/>
                  <a:gd name="T22" fmla="*/ 1 w 54"/>
                  <a:gd name="T23" fmla="*/ 0 h 51"/>
                  <a:gd name="T24" fmla="*/ 1 w 54"/>
                  <a:gd name="T25" fmla="*/ 0 h 51"/>
                  <a:gd name="T26" fmla="*/ 1 w 54"/>
                  <a:gd name="T27" fmla="*/ 0 h 51"/>
                  <a:gd name="T28" fmla="*/ 1 w 54"/>
                  <a:gd name="T29" fmla="*/ 0 h 51"/>
                  <a:gd name="T30" fmla="*/ 1 w 54"/>
                  <a:gd name="T31" fmla="*/ 0 h 51"/>
                  <a:gd name="T32" fmla="*/ 1 w 54"/>
                  <a:gd name="T33" fmla="*/ 0 h 51"/>
                  <a:gd name="T34" fmla="*/ 1 w 54"/>
                  <a:gd name="T35" fmla="*/ 0 h 51"/>
                  <a:gd name="T36" fmla="*/ 1 w 54"/>
                  <a:gd name="T37" fmla="*/ 0 h 51"/>
                  <a:gd name="T38" fmla="*/ 1 w 54"/>
                  <a:gd name="T39" fmla="*/ 0 h 51"/>
                  <a:gd name="T40" fmla="*/ 0 w 54"/>
                  <a:gd name="T41" fmla="*/ 0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51"/>
                  <a:gd name="T65" fmla="*/ 54 w 54"/>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51">
                    <a:moveTo>
                      <a:pt x="0" y="24"/>
                    </a:moveTo>
                    <a:lnTo>
                      <a:pt x="8" y="26"/>
                    </a:lnTo>
                    <a:lnTo>
                      <a:pt x="17" y="24"/>
                    </a:lnTo>
                    <a:lnTo>
                      <a:pt x="26" y="23"/>
                    </a:lnTo>
                    <a:lnTo>
                      <a:pt x="33" y="19"/>
                    </a:lnTo>
                    <a:lnTo>
                      <a:pt x="38" y="16"/>
                    </a:lnTo>
                    <a:lnTo>
                      <a:pt x="43" y="10"/>
                    </a:lnTo>
                    <a:lnTo>
                      <a:pt x="46" y="5"/>
                    </a:lnTo>
                    <a:lnTo>
                      <a:pt x="47" y="0"/>
                    </a:lnTo>
                    <a:lnTo>
                      <a:pt x="51" y="10"/>
                    </a:lnTo>
                    <a:lnTo>
                      <a:pt x="54" y="21"/>
                    </a:lnTo>
                    <a:lnTo>
                      <a:pt x="53" y="30"/>
                    </a:lnTo>
                    <a:lnTo>
                      <a:pt x="46" y="38"/>
                    </a:lnTo>
                    <a:lnTo>
                      <a:pt x="34" y="45"/>
                    </a:lnTo>
                    <a:lnTo>
                      <a:pt x="26" y="51"/>
                    </a:lnTo>
                    <a:lnTo>
                      <a:pt x="20" y="51"/>
                    </a:lnTo>
                    <a:lnTo>
                      <a:pt x="14" y="47"/>
                    </a:lnTo>
                    <a:lnTo>
                      <a:pt x="10" y="42"/>
                    </a:lnTo>
                    <a:lnTo>
                      <a:pt x="6" y="37"/>
                    </a:lnTo>
                    <a:lnTo>
                      <a:pt x="3" y="31"/>
                    </a:lnTo>
                    <a:lnTo>
                      <a:pt x="0" y="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01" name="Freeform 108"/>
              <p:cNvSpPr>
                <a:spLocks/>
              </p:cNvSpPr>
              <p:nvPr/>
            </p:nvSpPr>
            <p:spPr bwMode="auto">
              <a:xfrm>
                <a:off x="6955" y="5081"/>
                <a:ext cx="12" cy="14"/>
              </a:xfrm>
              <a:custGeom>
                <a:avLst/>
                <a:gdLst>
                  <a:gd name="T0" fmla="*/ 0 w 24"/>
                  <a:gd name="T1" fmla="*/ 1 h 26"/>
                  <a:gd name="T2" fmla="*/ 1 w 24"/>
                  <a:gd name="T3" fmla="*/ 1 h 26"/>
                  <a:gd name="T4" fmla="*/ 1 w 24"/>
                  <a:gd name="T5" fmla="*/ 1 h 26"/>
                  <a:gd name="T6" fmla="*/ 1 w 24"/>
                  <a:gd name="T7" fmla="*/ 1 h 26"/>
                  <a:gd name="T8" fmla="*/ 1 w 24"/>
                  <a:gd name="T9" fmla="*/ 0 h 26"/>
                  <a:gd name="T10" fmla="*/ 1 w 24"/>
                  <a:gd name="T11" fmla="*/ 1 h 26"/>
                  <a:gd name="T12" fmla="*/ 1 w 24"/>
                  <a:gd name="T13" fmla="*/ 1 h 26"/>
                  <a:gd name="T14" fmla="*/ 1 w 24"/>
                  <a:gd name="T15" fmla="*/ 1 h 26"/>
                  <a:gd name="T16" fmla="*/ 1 w 24"/>
                  <a:gd name="T17" fmla="*/ 1 h 26"/>
                  <a:gd name="T18" fmla="*/ 1 w 24"/>
                  <a:gd name="T19" fmla="*/ 1 h 26"/>
                  <a:gd name="T20" fmla="*/ 1 w 24"/>
                  <a:gd name="T21" fmla="*/ 1 h 26"/>
                  <a:gd name="T22" fmla="*/ 0 w 24"/>
                  <a:gd name="T23" fmla="*/ 1 h 26"/>
                  <a:gd name="T24" fmla="*/ 0 w 24"/>
                  <a:gd name="T25" fmla="*/ 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6"/>
                  <a:gd name="T41" fmla="*/ 24 w 24"/>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6">
                    <a:moveTo>
                      <a:pt x="0" y="5"/>
                    </a:moveTo>
                    <a:lnTo>
                      <a:pt x="6" y="9"/>
                    </a:lnTo>
                    <a:lnTo>
                      <a:pt x="13" y="10"/>
                    </a:lnTo>
                    <a:lnTo>
                      <a:pt x="19" y="7"/>
                    </a:lnTo>
                    <a:lnTo>
                      <a:pt x="22" y="0"/>
                    </a:lnTo>
                    <a:lnTo>
                      <a:pt x="24" y="9"/>
                    </a:lnTo>
                    <a:lnTo>
                      <a:pt x="24" y="16"/>
                    </a:lnTo>
                    <a:lnTo>
                      <a:pt x="22" y="23"/>
                    </a:lnTo>
                    <a:lnTo>
                      <a:pt x="17" y="26"/>
                    </a:lnTo>
                    <a:lnTo>
                      <a:pt x="10" y="26"/>
                    </a:lnTo>
                    <a:lnTo>
                      <a:pt x="3" y="23"/>
                    </a:lnTo>
                    <a:lnTo>
                      <a:pt x="0" y="16"/>
                    </a:lnTo>
                    <a:lnTo>
                      <a:pt x="0"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02" name="Freeform 109"/>
              <p:cNvSpPr>
                <a:spLocks/>
              </p:cNvSpPr>
              <p:nvPr/>
            </p:nvSpPr>
            <p:spPr bwMode="auto">
              <a:xfrm>
                <a:off x="6882" y="4960"/>
                <a:ext cx="45" cy="25"/>
              </a:xfrm>
              <a:custGeom>
                <a:avLst/>
                <a:gdLst>
                  <a:gd name="T0" fmla="*/ 0 w 90"/>
                  <a:gd name="T1" fmla="*/ 0 h 51"/>
                  <a:gd name="T2" fmla="*/ 1 w 90"/>
                  <a:gd name="T3" fmla="*/ 0 h 51"/>
                  <a:gd name="T4" fmla="*/ 1 w 90"/>
                  <a:gd name="T5" fmla="*/ 0 h 51"/>
                  <a:gd name="T6" fmla="*/ 1 w 90"/>
                  <a:gd name="T7" fmla="*/ 0 h 51"/>
                  <a:gd name="T8" fmla="*/ 1 w 90"/>
                  <a:gd name="T9" fmla="*/ 0 h 51"/>
                  <a:gd name="T10" fmla="*/ 1 w 90"/>
                  <a:gd name="T11" fmla="*/ 0 h 51"/>
                  <a:gd name="T12" fmla="*/ 1 w 90"/>
                  <a:gd name="T13" fmla="*/ 0 h 51"/>
                  <a:gd name="T14" fmla="*/ 1 w 90"/>
                  <a:gd name="T15" fmla="*/ 0 h 51"/>
                  <a:gd name="T16" fmla="*/ 1 w 90"/>
                  <a:gd name="T17" fmla="*/ 0 h 51"/>
                  <a:gd name="T18" fmla="*/ 1 w 90"/>
                  <a:gd name="T19" fmla="*/ 0 h 51"/>
                  <a:gd name="T20" fmla="*/ 1 w 90"/>
                  <a:gd name="T21" fmla="*/ 0 h 51"/>
                  <a:gd name="T22" fmla="*/ 1 w 90"/>
                  <a:gd name="T23" fmla="*/ 0 h 51"/>
                  <a:gd name="T24" fmla="*/ 1 w 90"/>
                  <a:gd name="T25" fmla="*/ 0 h 51"/>
                  <a:gd name="T26" fmla="*/ 1 w 90"/>
                  <a:gd name="T27" fmla="*/ 0 h 51"/>
                  <a:gd name="T28" fmla="*/ 1 w 90"/>
                  <a:gd name="T29" fmla="*/ 0 h 51"/>
                  <a:gd name="T30" fmla="*/ 1 w 90"/>
                  <a:gd name="T31" fmla="*/ 0 h 51"/>
                  <a:gd name="T32" fmla="*/ 1 w 90"/>
                  <a:gd name="T33" fmla="*/ 0 h 51"/>
                  <a:gd name="T34" fmla="*/ 1 w 90"/>
                  <a:gd name="T35" fmla="*/ 0 h 51"/>
                  <a:gd name="T36" fmla="*/ 1 w 90"/>
                  <a:gd name="T37" fmla="*/ 0 h 51"/>
                  <a:gd name="T38" fmla="*/ 1 w 90"/>
                  <a:gd name="T39" fmla="*/ 0 h 51"/>
                  <a:gd name="T40" fmla="*/ 1 w 90"/>
                  <a:gd name="T41" fmla="*/ 0 h 51"/>
                  <a:gd name="T42" fmla="*/ 1 w 90"/>
                  <a:gd name="T43" fmla="*/ 0 h 51"/>
                  <a:gd name="T44" fmla="*/ 1 w 90"/>
                  <a:gd name="T45" fmla="*/ 0 h 51"/>
                  <a:gd name="T46" fmla="*/ 1 w 90"/>
                  <a:gd name="T47" fmla="*/ 0 h 51"/>
                  <a:gd name="T48" fmla="*/ 0 w 90"/>
                  <a:gd name="T49" fmla="*/ 0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51"/>
                  <a:gd name="T77" fmla="*/ 90 w 90"/>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51">
                    <a:moveTo>
                      <a:pt x="0" y="35"/>
                    </a:moveTo>
                    <a:lnTo>
                      <a:pt x="14" y="37"/>
                    </a:lnTo>
                    <a:lnTo>
                      <a:pt x="26" y="32"/>
                    </a:lnTo>
                    <a:lnTo>
                      <a:pt x="34" y="23"/>
                    </a:lnTo>
                    <a:lnTo>
                      <a:pt x="42" y="14"/>
                    </a:lnTo>
                    <a:lnTo>
                      <a:pt x="46" y="9"/>
                    </a:lnTo>
                    <a:lnTo>
                      <a:pt x="53" y="5"/>
                    </a:lnTo>
                    <a:lnTo>
                      <a:pt x="60" y="2"/>
                    </a:lnTo>
                    <a:lnTo>
                      <a:pt x="69" y="0"/>
                    </a:lnTo>
                    <a:lnTo>
                      <a:pt x="76" y="2"/>
                    </a:lnTo>
                    <a:lnTo>
                      <a:pt x="83" y="7"/>
                    </a:lnTo>
                    <a:lnTo>
                      <a:pt x="87" y="18"/>
                    </a:lnTo>
                    <a:lnTo>
                      <a:pt x="90" y="33"/>
                    </a:lnTo>
                    <a:lnTo>
                      <a:pt x="82" y="25"/>
                    </a:lnTo>
                    <a:lnTo>
                      <a:pt x="70" y="21"/>
                    </a:lnTo>
                    <a:lnTo>
                      <a:pt x="60" y="23"/>
                    </a:lnTo>
                    <a:lnTo>
                      <a:pt x="49" y="33"/>
                    </a:lnTo>
                    <a:lnTo>
                      <a:pt x="43" y="40"/>
                    </a:lnTo>
                    <a:lnTo>
                      <a:pt x="37" y="46"/>
                    </a:lnTo>
                    <a:lnTo>
                      <a:pt x="32" y="49"/>
                    </a:lnTo>
                    <a:lnTo>
                      <a:pt x="26" y="51"/>
                    </a:lnTo>
                    <a:lnTo>
                      <a:pt x="19" y="51"/>
                    </a:lnTo>
                    <a:lnTo>
                      <a:pt x="13" y="47"/>
                    </a:lnTo>
                    <a:lnTo>
                      <a:pt x="6" y="42"/>
                    </a:lnTo>
                    <a:lnTo>
                      <a:pt x="0" y="3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03" name="Freeform 110"/>
              <p:cNvSpPr>
                <a:spLocks/>
              </p:cNvSpPr>
              <p:nvPr/>
            </p:nvSpPr>
            <p:spPr bwMode="auto">
              <a:xfrm>
                <a:off x="6936" y="4918"/>
                <a:ext cx="100" cy="176"/>
              </a:xfrm>
              <a:custGeom>
                <a:avLst/>
                <a:gdLst>
                  <a:gd name="T0" fmla="*/ 0 w 201"/>
                  <a:gd name="T1" fmla="*/ 1 h 351"/>
                  <a:gd name="T2" fmla="*/ 0 w 201"/>
                  <a:gd name="T3" fmla="*/ 1 h 351"/>
                  <a:gd name="T4" fmla="*/ 0 w 201"/>
                  <a:gd name="T5" fmla="*/ 1 h 351"/>
                  <a:gd name="T6" fmla="*/ 0 w 201"/>
                  <a:gd name="T7" fmla="*/ 1 h 351"/>
                  <a:gd name="T8" fmla="*/ 0 w 201"/>
                  <a:gd name="T9" fmla="*/ 1 h 351"/>
                  <a:gd name="T10" fmla="*/ 0 w 201"/>
                  <a:gd name="T11" fmla="*/ 1 h 351"/>
                  <a:gd name="T12" fmla="*/ 0 w 201"/>
                  <a:gd name="T13" fmla="*/ 1 h 351"/>
                  <a:gd name="T14" fmla="*/ 0 w 201"/>
                  <a:gd name="T15" fmla="*/ 1 h 351"/>
                  <a:gd name="T16" fmla="*/ 0 w 201"/>
                  <a:gd name="T17" fmla="*/ 1 h 351"/>
                  <a:gd name="T18" fmla="*/ 0 w 201"/>
                  <a:gd name="T19" fmla="*/ 1 h 351"/>
                  <a:gd name="T20" fmla="*/ 0 w 201"/>
                  <a:gd name="T21" fmla="*/ 1 h 351"/>
                  <a:gd name="T22" fmla="*/ 0 w 201"/>
                  <a:gd name="T23" fmla="*/ 1 h 351"/>
                  <a:gd name="T24" fmla="*/ 0 w 201"/>
                  <a:gd name="T25" fmla="*/ 1 h 351"/>
                  <a:gd name="T26" fmla="*/ 0 w 201"/>
                  <a:gd name="T27" fmla="*/ 1 h 351"/>
                  <a:gd name="T28" fmla="*/ 0 w 201"/>
                  <a:gd name="T29" fmla="*/ 1 h 351"/>
                  <a:gd name="T30" fmla="*/ 0 w 201"/>
                  <a:gd name="T31" fmla="*/ 1 h 351"/>
                  <a:gd name="T32" fmla="*/ 0 w 201"/>
                  <a:gd name="T33" fmla="*/ 1 h 351"/>
                  <a:gd name="T34" fmla="*/ 0 w 201"/>
                  <a:gd name="T35" fmla="*/ 1 h 351"/>
                  <a:gd name="T36" fmla="*/ 0 w 201"/>
                  <a:gd name="T37" fmla="*/ 1 h 351"/>
                  <a:gd name="T38" fmla="*/ 0 w 201"/>
                  <a:gd name="T39" fmla="*/ 1 h 351"/>
                  <a:gd name="T40" fmla="*/ 0 w 201"/>
                  <a:gd name="T41" fmla="*/ 1 h 351"/>
                  <a:gd name="T42" fmla="*/ 0 w 201"/>
                  <a:gd name="T43" fmla="*/ 1 h 351"/>
                  <a:gd name="T44" fmla="*/ 0 w 201"/>
                  <a:gd name="T45" fmla="*/ 1 h 351"/>
                  <a:gd name="T46" fmla="*/ 0 w 201"/>
                  <a:gd name="T47" fmla="*/ 1 h 351"/>
                  <a:gd name="T48" fmla="*/ 0 w 201"/>
                  <a:gd name="T49" fmla="*/ 1 h 351"/>
                  <a:gd name="T50" fmla="*/ 0 w 201"/>
                  <a:gd name="T51" fmla="*/ 1 h 351"/>
                  <a:gd name="T52" fmla="*/ 0 w 201"/>
                  <a:gd name="T53" fmla="*/ 1 h 351"/>
                  <a:gd name="T54" fmla="*/ 0 w 201"/>
                  <a:gd name="T55" fmla="*/ 1 h 351"/>
                  <a:gd name="T56" fmla="*/ 0 w 201"/>
                  <a:gd name="T57" fmla="*/ 1 h 351"/>
                  <a:gd name="T58" fmla="*/ 0 w 201"/>
                  <a:gd name="T59" fmla="*/ 1 h 351"/>
                  <a:gd name="T60" fmla="*/ 0 w 201"/>
                  <a:gd name="T61" fmla="*/ 1 h 351"/>
                  <a:gd name="T62" fmla="*/ 0 w 201"/>
                  <a:gd name="T63" fmla="*/ 1 h 351"/>
                  <a:gd name="T64" fmla="*/ 0 w 201"/>
                  <a:gd name="T65" fmla="*/ 1 h 351"/>
                  <a:gd name="T66" fmla="*/ 0 w 201"/>
                  <a:gd name="T67" fmla="*/ 1 h 351"/>
                  <a:gd name="T68" fmla="*/ 0 w 201"/>
                  <a:gd name="T69" fmla="*/ 1 h 351"/>
                  <a:gd name="T70" fmla="*/ 0 w 201"/>
                  <a:gd name="T71" fmla="*/ 1 h 351"/>
                  <a:gd name="T72" fmla="*/ 0 w 201"/>
                  <a:gd name="T73" fmla="*/ 1 h 351"/>
                  <a:gd name="T74" fmla="*/ 0 w 201"/>
                  <a:gd name="T75" fmla="*/ 1 h 351"/>
                  <a:gd name="T76" fmla="*/ 0 w 201"/>
                  <a:gd name="T77" fmla="*/ 1 h 351"/>
                  <a:gd name="T78" fmla="*/ 0 w 201"/>
                  <a:gd name="T79" fmla="*/ 1 h 351"/>
                  <a:gd name="T80" fmla="*/ 0 w 201"/>
                  <a:gd name="T81" fmla="*/ 1 h 351"/>
                  <a:gd name="T82" fmla="*/ 0 w 201"/>
                  <a:gd name="T83" fmla="*/ 1 h 351"/>
                  <a:gd name="T84" fmla="*/ 0 w 201"/>
                  <a:gd name="T85" fmla="*/ 1 h 351"/>
                  <a:gd name="T86" fmla="*/ 0 w 201"/>
                  <a:gd name="T87" fmla="*/ 1 h 351"/>
                  <a:gd name="T88" fmla="*/ 0 w 201"/>
                  <a:gd name="T89" fmla="*/ 1 h 351"/>
                  <a:gd name="T90" fmla="*/ 0 w 201"/>
                  <a:gd name="T91" fmla="*/ 1 h 351"/>
                  <a:gd name="T92" fmla="*/ 0 w 201"/>
                  <a:gd name="T93" fmla="*/ 1 h 351"/>
                  <a:gd name="T94" fmla="*/ 0 w 201"/>
                  <a:gd name="T95" fmla="*/ 1 h 351"/>
                  <a:gd name="T96" fmla="*/ 0 w 201"/>
                  <a:gd name="T97" fmla="*/ 1 h 351"/>
                  <a:gd name="T98" fmla="*/ 0 w 201"/>
                  <a:gd name="T99" fmla="*/ 1 h 351"/>
                  <a:gd name="T100" fmla="*/ 0 w 201"/>
                  <a:gd name="T101" fmla="*/ 1 h 351"/>
                  <a:gd name="T102" fmla="*/ 0 w 201"/>
                  <a:gd name="T103" fmla="*/ 1 h 351"/>
                  <a:gd name="T104" fmla="*/ 0 w 201"/>
                  <a:gd name="T105" fmla="*/ 1 h 351"/>
                  <a:gd name="T106" fmla="*/ 0 w 201"/>
                  <a:gd name="T107" fmla="*/ 1 h 351"/>
                  <a:gd name="T108" fmla="*/ 0 w 201"/>
                  <a:gd name="T109" fmla="*/ 1 h 351"/>
                  <a:gd name="T110" fmla="*/ 0 w 201"/>
                  <a:gd name="T111" fmla="*/ 1 h 351"/>
                  <a:gd name="T112" fmla="*/ 0 w 201"/>
                  <a:gd name="T113" fmla="*/ 1 h 351"/>
                  <a:gd name="T114" fmla="*/ 0 w 201"/>
                  <a:gd name="T115" fmla="*/ 1 h 351"/>
                  <a:gd name="T116" fmla="*/ 0 w 201"/>
                  <a:gd name="T117" fmla="*/ 1 h 351"/>
                  <a:gd name="T118" fmla="*/ 0 w 201"/>
                  <a:gd name="T119" fmla="*/ 1 h 3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1"/>
                  <a:gd name="T181" fmla="*/ 0 h 351"/>
                  <a:gd name="T182" fmla="*/ 201 w 201"/>
                  <a:gd name="T183" fmla="*/ 351 h 3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1" h="351">
                    <a:moveTo>
                      <a:pt x="140" y="124"/>
                    </a:moveTo>
                    <a:lnTo>
                      <a:pt x="135" y="114"/>
                    </a:lnTo>
                    <a:lnTo>
                      <a:pt x="130" y="105"/>
                    </a:lnTo>
                    <a:lnTo>
                      <a:pt x="121" y="98"/>
                    </a:lnTo>
                    <a:lnTo>
                      <a:pt x="112" y="96"/>
                    </a:lnTo>
                    <a:lnTo>
                      <a:pt x="104" y="95"/>
                    </a:lnTo>
                    <a:lnTo>
                      <a:pt x="98" y="88"/>
                    </a:lnTo>
                    <a:lnTo>
                      <a:pt x="95" y="81"/>
                    </a:lnTo>
                    <a:lnTo>
                      <a:pt x="94" y="72"/>
                    </a:lnTo>
                    <a:lnTo>
                      <a:pt x="94" y="67"/>
                    </a:lnTo>
                    <a:lnTo>
                      <a:pt x="91" y="58"/>
                    </a:lnTo>
                    <a:lnTo>
                      <a:pt x="88" y="47"/>
                    </a:lnTo>
                    <a:lnTo>
                      <a:pt x="82" y="35"/>
                    </a:lnTo>
                    <a:lnTo>
                      <a:pt x="75" y="25"/>
                    </a:lnTo>
                    <a:lnTo>
                      <a:pt x="64" y="16"/>
                    </a:lnTo>
                    <a:lnTo>
                      <a:pt x="51" y="11"/>
                    </a:lnTo>
                    <a:lnTo>
                      <a:pt x="34" y="11"/>
                    </a:lnTo>
                    <a:lnTo>
                      <a:pt x="22" y="11"/>
                    </a:lnTo>
                    <a:lnTo>
                      <a:pt x="14" y="7"/>
                    </a:lnTo>
                    <a:lnTo>
                      <a:pt x="7" y="4"/>
                    </a:lnTo>
                    <a:lnTo>
                      <a:pt x="0" y="0"/>
                    </a:lnTo>
                    <a:lnTo>
                      <a:pt x="8" y="7"/>
                    </a:lnTo>
                    <a:lnTo>
                      <a:pt x="17" y="16"/>
                    </a:lnTo>
                    <a:lnTo>
                      <a:pt x="22" y="23"/>
                    </a:lnTo>
                    <a:lnTo>
                      <a:pt x="28" y="32"/>
                    </a:lnTo>
                    <a:lnTo>
                      <a:pt x="32" y="39"/>
                    </a:lnTo>
                    <a:lnTo>
                      <a:pt x="37" y="46"/>
                    </a:lnTo>
                    <a:lnTo>
                      <a:pt x="40" y="51"/>
                    </a:lnTo>
                    <a:lnTo>
                      <a:pt x="42" y="58"/>
                    </a:lnTo>
                    <a:lnTo>
                      <a:pt x="48" y="68"/>
                    </a:lnTo>
                    <a:lnTo>
                      <a:pt x="57" y="79"/>
                    </a:lnTo>
                    <a:lnTo>
                      <a:pt x="65" y="89"/>
                    </a:lnTo>
                    <a:lnTo>
                      <a:pt x="74" y="95"/>
                    </a:lnTo>
                    <a:lnTo>
                      <a:pt x="84" y="103"/>
                    </a:lnTo>
                    <a:lnTo>
                      <a:pt x="94" y="114"/>
                    </a:lnTo>
                    <a:lnTo>
                      <a:pt x="102" y="130"/>
                    </a:lnTo>
                    <a:lnTo>
                      <a:pt x="104" y="144"/>
                    </a:lnTo>
                    <a:lnTo>
                      <a:pt x="100" y="161"/>
                    </a:lnTo>
                    <a:lnTo>
                      <a:pt x="97" y="178"/>
                    </a:lnTo>
                    <a:lnTo>
                      <a:pt x="98" y="196"/>
                    </a:lnTo>
                    <a:lnTo>
                      <a:pt x="105" y="206"/>
                    </a:lnTo>
                    <a:lnTo>
                      <a:pt x="117" y="215"/>
                    </a:lnTo>
                    <a:lnTo>
                      <a:pt x="124" y="227"/>
                    </a:lnTo>
                    <a:lnTo>
                      <a:pt x="128" y="241"/>
                    </a:lnTo>
                    <a:lnTo>
                      <a:pt x="127" y="257"/>
                    </a:lnTo>
                    <a:lnTo>
                      <a:pt x="120" y="273"/>
                    </a:lnTo>
                    <a:lnTo>
                      <a:pt x="110" y="283"/>
                    </a:lnTo>
                    <a:lnTo>
                      <a:pt x="98" y="287"/>
                    </a:lnTo>
                    <a:lnTo>
                      <a:pt x="90" y="273"/>
                    </a:lnTo>
                    <a:lnTo>
                      <a:pt x="85" y="261"/>
                    </a:lnTo>
                    <a:lnTo>
                      <a:pt x="81" y="250"/>
                    </a:lnTo>
                    <a:lnTo>
                      <a:pt x="77" y="238"/>
                    </a:lnTo>
                    <a:lnTo>
                      <a:pt x="72" y="229"/>
                    </a:lnTo>
                    <a:lnTo>
                      <a:pt x="67" y="222"/>
                    </a:lnTo>
                    <a:lnTo>
                      <a:pt x="60" y="217"/>
                    </a:lnTo>
                    <a:lnTo>
                      <a:pt x="51" y="217"/>
                    </a:lnTo>
                    <a:lnTo>
                      <a:pt x="42" y="219"/>
                    </a:lnTo>
                    <a:lnTo>
                      <a:pt x="25" y="233"/>
                    </a:lnTo>
                    <a:lnTo>
                      <a:pt x="14" y="255"/>
                    </a:lnTo>
                    <a:lnTo>
                      <a:pt x="10" y="276"/>
                    </a:lnTo>
                    <a:lnTo>
                      <a:pt x="14" y="289"/>
                    </a:lnTo>
                    <a:lnTo>
                      <a:pt x="20" y="290"/>
                    </a:lnTo>
                    <a:lnTo>
                      <a:pt x="27" y="292"/>
                    </a:lnTo>
                    <a:lnTo>
                      <a:pt x="35" y="294"/>
                    </a:lnTo>
                    <a:lnTo>
                      <a:pt x="45" y="294"/>
                    </a:lnTo>
                    <a:lnTo>
                      <a:pt x="54" y="294"/>
                    </a:lnTo>
                    <a:lnTo>
                      <a:pt x="64" y="296"/>
                    </a:lnTo>
                    <a:lnTo>
                      <a:pt x="72" y="297"/>
                    </a:lnTo>
                    <a:lnTo>
                      <a:pt x="80" y="299"/>
                    </a:lnTo>
                    <a:lnTo>
                      <a:pt x="91" y="304"/>
                    </a:lnTo>
                    <a:lnTo>
                      <a:pt x="101" y="311"/>
                    </a:lnTo>
                    <a:lnTo>
                      <a:pt x="108" y="318"/>
                    </a:lnTo>
                    <a:lnTo>
                      <a:pt x="111" y="329"/>
                    </a:lnTo>
                    <a:lnTo>
                      <a:pt x="115" y="339"/>
                    </a:lnTo>
                    <a:lnTo>
                      <a:pt x="122" y="348"/>
                    </a:lnTo>
                    <a:lnTo>
                      <a:pt x="131" y="351"/>
                    </a:lnTo>
                    <a:lnTo>
                      <a:pt x="141" y="350"/>
                    </a:lnTo>
                    <a:lnTo>
                      <a:pt x="151" y="343"/>
                    </a:lnTo>
                    <a:lnTo>
                      <a:pt x="160" y="334"/>
                    </a:lnTo>
                    <a:lnTo>
                      <a:pt x="164" y="325"/>
                    </a:lnTo>
                    <a:lnTo>
                      <a:pt x="164" y="316"/>
                    </a:lnTo>
                    <a:lnTo>
                      <a:pt x="158" y="311"/>
                    </a:lnTo>
                    <a:lnTo>
                      <a:pt x="151" y="311"/>
                    </a:lnTo>
                    <a:lnTo>
                      <a:pt x="144" y="313"/>
                    </a:lnTo>
                    <a:lnTo>
                      <a:pt x="140" y="318"/>
                    </a:lnTo>
                    <a:lnTo>
                      <a:pt x="137" y="303"/>
                    </a:lnTo>
                    <a:lnTo>
                      <a:pt x="138" y="283"/>
                    </a:lnTo>
                    <a:lnTo>
                      <a:pt x="144" y="266"/>
                    </a:lnTo>
                    <a:lnTo>
                      <a:pt x="150" y="254"/>
                    </a:lnTo>
                    <a:lnTo>
                      <a:pt x="155" y="245"/>
                    </a:lnTo>
                    <a:lnTo>
                      <a:pt x="162" y="240"/>
                    </a:lnTo>
                    <a:lnTo>
                      <a:pt x="168" y="236"/>
                    </a:lnTo>
                    <a:lnTo>
                      <a:pt x="174" y="234"/>
                    </a:lnTo>
                    <a:lnTo>
                      <a:pt x="180" y="234"/>
                    </a:lnTo>
                    <a:lnTo>
                      <a:pt x="188" y="236"/>
                    </a:lnTo>
                    <a:lnTo>
                      <a:pt x="197" y="240"/>
                    </a:lnTo>
                    <a:lnTo>
                      <a:pt x="201" y="245"/>
                    </a:lnTo>
                    <a:lnTo>
                      <a:pt x="195" y="227"/>
                    </a:lnTo>
                    <a:lnTo>
                      <a:pt x="187" y="210"/>
                    </a:lnTo>
                    <a:lnTo>
                      <a:pt x="178" y="194"/>
                    </a:lnTo>
                    <a:lnTo>
                      <a:pt x="168" y="185"/>
                    </a:lnTo>
                    <a:lnTo>
                      <a:pt x="161" y="185"/>
                    </a:lnTo>
                    <a:lnTo>
                      <a:pt x="154" y="185"/>
                    </a:lnTo>
                    <a:lnTo>
                      <a:pt x="148" y="189"/>
                    </a:lnTo>
                    <a:lnTo>
                      <a:pt x="147" y="194"/>
                    </a:lnTo>
                    <a:lnTo>
                      <a:pt x="150" y="201"/>
                    </a:lnTo>
                    <a:lnTo>
                      <a:pt x="151" y="208"/>
                    </a:lnTo>
                    <a:lnTo>
                      <a:pt x="151" y="215"/>
                    </a:lnTo>
                    <a:lnTo>
                      <a:pt x="148" y="219"/>
                    </a:lnTo>
                    <a:lnTo>
                      <a:pt x="144" y="219"/>
                    </a:lnTo>
                    <a:lnTo>
                      <a:pt x="138" y="215"/>
                    </a:lnTo>
                    <a:lnTo>
                      <a:pt x="134" y="210"/>
                    </a:lnTo>
                    <a:lnTo>
                      <a:pt x="131" y="203"/>
                    </a:lnTo>
                    <a:lnTo>
                      <a:pt x="128" y="196"/>
                    </a:lnTo>
                    <a:lnTo>
                      <a:pt x="125" y="187"/>
                    </a:lnTo>
                    <a:lnTo>
                      <a:pt x="122" y="177"/>
                    </a:lnTo>
                    <a:lnTo>
                      <a:pt x="125" y="166"/>
                    </a:lnTo>
                    <a:lnTo>
                      <a:pt x="131" y="154"/>
                    </a:lnTo>
                    <a:lnTo>
                      <a:pt x="135" y="144"/>
                    </a:lnTo>
                    <a:lnTo>
                      <a:pt x="138" y="133"/>
                    </a:lnTo>
                    <a:lnTo>
                      <a:pt x="140" y="1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04" name="Freeform 111"/>
              <p:cNvSpPr>
                <a:spLocks/>
              </p:cNvSpPr>
              <p:nvPr/>
            </p:nvSpPr>
            <p:spPr bwMode="auto">
              <a:xfrm>
                <a:off x="6781" y="5086"/>
                <a:ext cx="26" cy="19"/>
              </a:xfrm>
              <a:custGeom>
                <a:avLst/>
                <a:gdLst>
                  <a:gd name="T0" fmla="*/ 1 w 51"/>
                  <a:gd name="T1" fmla="*/ 1 h 38"/>
                  <a:gd name="T2" fmla="*/ 1 w 51"/>
                  <a:gd name="T3" fmla="*/ 1 h 38"/>
                  <a:gd name="T4" fmla="*/ 0 w 51"/>
                  <a:gd name="T5" fmla="*/ 1 h 38"/>
                  <a:gd name="T6" fmla="*/ 0 w 51"/>
                  <a:gd name="T7" fmla="*/ 1 h 38"/>
                  <a:gd name="T8" fmla="*/ 1 w 51"/>
                  <a:gd name="T9" fmla="*/ 1 h 38"/>
                  <a:gd name="T10" fmla="*/ 1 w 51"/>
                  <a:gd name="T11" fmla="*/ 1 h 38"/>
                  <a:gd name="T12" fmla="*/ 1 w 51"/>
                  <a:gd name="T13" fmla="*/ 1 h 38"/>
                  <a:gd name="T14" fmla="*/ 1 w 51"/>
                  <a:gd name="T15" fmla="*/ 1 h 38"/>
                  <a:gd name="T16" fmla="*/ 1 w 51"/>
                  <a:gd name="T17" fmla="*/ 1 h 38"/>
                  <a:gd name="T18" fmla="*/ 1 w 51"/>
                  <a:gd name="T19" fmla="*/ 0 h 38"/>
                  <a:gd name="T20" fmla="*/ 1 w 51"/>
                  <a:gd name="T21" fmla="*/ 1 h 38"/>
                  <a:gd name="T22" fmla="*/ 1 w 51"/>
                  <a:gd name="T23" fmla="*/ 1 h 38"/>
                  <a:gd name="T24" fmla="*/ 1 w 51"/>
                  <a:gd name="T25" fmla="*/ 1 h 38"/>
                  <a:gd name="T26" fmla="*/ 1 w 51"/>
                  <a:gd name="T27" fmla="*/ 1 h 38"/>
                  <a:gd name="T28" fmla="*/ 1 w 51"/>
                  <a:gd name="T29" fmla="*/ 1 h 38"/>
                  <a:gd name="T30" fmla="*/ 1 w 51"/>
                  <a:gd name="T31" fmla="*/ 1 h 38"/>
                  <a:gd name="T32" fmla="*/ 1 w 51"/>
                  <a:gd name="T33" fmla="*/ 1 h 38"/>
                  <a:gd name="T34" fmla="*/ 1 w 51"/>
                  <a:gd name="T35" fmla="*/ 1 h 38"/>
                  <a:gd name="T36" fmla="*/ 1 w 51"/>
                  <a:gd name="T37" fmla="*/ 1 h 38"/>
                  <a:gd name="T38" fmla="*/ 1 w 51"/>
                  <a:gd name="T39" fmla="*/ 1 h 38"/>
                  <a:gd name="T40" fmla="*/ 1 w 51"/>
                  <a:gd name="T41" fmla="*/ 1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38"/>
                  <a:gd name="T65" fmla="*/ 51 w 51"/>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38">
                    <a:moveTo>
                      <a:pt x="7" y="38"/>
                    </a:moveTo>
                    <a:lnTo>
                      <a:pt x="3" y="33"/>
                    </a:lnTo>
                    <a:lnTo>
                      <a:pt x="0" y="26"/>
                    </a:lnTo>
                    <a:lnTo>
                      <a:pt x="0" y="19"/>
                    </a:lnTo>
                    <a:lnTo>
                      <a:pt x="1" y="14"/>
                    </a:lnTo>
                    <a:lnTo>
                      <a:pt x="5" y="8"/>
                    </a:lnTo>
                    <a:lnTo>
                      <a:pt x="10" y="5"/>
                    </a:lnTo>
                    <a:lnTo>
                      <a:pt x="15" y="3"/>
                    </a:lnTo>
                    <a:lnTo>
                      <a:pt x="21" y="1"/>
                    </a:lnTo>
                    <a:lnTo>
                      <a:pt x="28" y="0"/>
                    </a:lnTo>
                    <a:lnTo>
                      <a:pt x="35" y="1"/>
                    </a:lnTo>
                    <a:lnTo>
                      <a:pt x="43" y="1"/>
                    </a:lnTo>
                    <a:lnTo>
                      <a:pt x="51" y="3"/>
                    </a:lnTo>
                    <a:lnTo>
                      <a:pt x="38" y="5"/>
                    </a:lnTo>
                    <a:lnTo>
                      <a:pt x="28" y="8"/>
                    </a:lnTo>
                    <a:lnTo>
                      <a:pt x="20" y="10"/>
                    </a:lnTo>
                    <a:lnTo>
                      <a:pt x="14" y="14"/>
                    </a:lnTo>
                    <a:lnTo>
                      <a:pt x="11" y="19"/>
                    </a:lnTo>
                    <a:lnTo>
                      <a:pt x="13" y="26"/>
                    </a:lnTo>
                    <a:lnTo>
                      <a:pt x="13" y="33"/>
                    </a:lnTo>
                    <a:lnTo>
                      <a:pt x="7" y="3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05" name="Freeform 112"/>
              <p:cNvSpPr>
                <a:spLocks/>
              </p:cNvSpPr>
              <p:nvPr/>
            </p:nvSpPr>
            <p:spPr bwMode="auto">
              <a:xfrm>
                <a:off x="6777" y="5150"/>
                <a:ext cx="19" cy="9"/>
              </a:xfrm>
              <a:custGeom>
                <a:avLst/>
                <a:gdLst>
                  <a:gd name="T0" fmla="*/ 0 w 39"/>
                  <a:gd name="T1" fmla="*/ 1 h 17"/>
                  <a:gd name="T2" fmla="*/ 0 w 39"/>
                  <a:gd name="T3" fmla="*/ 1 h 17"/>
                  <a:gd name="T4" fmla="*/ 0 w 39"/>
                  <a:gd name="T5" fmla="*/ 1 h 17"/>
                  <a:gd name="T6" fmla="*/ 0 w 39"/>
                  <a:gd name="T7" fmla="*/ 1 h 17"/>
                  <a:gd name="T8" fmla="*/ 0 w 39"/>
                  <a:gd name="T9" fmla="*/ 1 h 17"/>
                  <a:gd name="T10" fmla="*/ 0 w 39"/>
                  <a:gd name="T11" fmla="*/ 1 h 17"/>
                  <a:gd name="T12" fmla="*/ 0 w 39"/>
                  <a:gd name="T13" fmla="*/ 1 h 17"/>
                  <a:gd name="T14" fmla="*/ 0 w 39"/>
                  <a:gd name="T15" fmla="*/ 1 h 17"/>
                  <a:gd name="T16" fmla="*/ 0 w 39"/>
                  <a:gd name="T17" fmla="*/ 1 h 17"/>
                  <a:gd name="T18" fmla="*/ 0 w 39"/>
                  <a:gd name="T19" fmla="*/ 0 h 17"/>
                  <a:gd name="T20" fmla="*/ 0 w 39"/>
                  <a:gd name="T21" fmla="*/ 0 h 17"/>
                  <a:gd name="T22" fmla="*/ 0 w 39"/>
                  <a:gd name="T23" fmla="*/ 0 h 17"/>
                  <a:gd name="T24" fmla="*/ 0 w 39"/>
                  <a:gd name="T25" fmla="*/ 1 h 17"/>
                  <a:gd name="T26" fmla="*/ 0 w 39"/>
                  <a:gd name="T27" fmla="*/ 1 h 17"/>
                  <a:gd name="T28" fmla="*/ 0 w 39"/>
                  <a:gd name="T29" fmla="*/ 1 h 17"/>
                  <a:gd name="T30" fmla="*/ 0 w 39"/>
                  <a:gd name="T31" fmla="*/ 1 h 17"/>
                  <a:gd name="T32" fmla="*/ 0 w 39"/>
                  <a:gd name="T33" fmla="*/ 0 h 17"/>
                  <a:gd name="T34" fmla="*/ 0 w 39"/>
                  <a:gd name="T35" fmla="*/ 1 h 17"/>
                  <a:gd name="T36" fmla="*/ 0 w 39"/>
                  <a:gd name="T37" fmla="*/ 1 h 17"/>
                  <a:gd name="T38" fmla="*/ 0 w 39"/>
                  <a:gd name="T39" fmla="*/ 1 h 17"/>
                  <a:gd name="T40" fmla="*/ 0 w 39"/>
                  <a:gd name="T41" fmla="*/ 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17"/>
                  <a:gd name="T65" fmla="*/ 39 w 39"/>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17">
                    <a:moveTo>
                      <a:pt x="32" y="17"/>
                    </a:moveTo>
                    <a:lnTo>
                      <a:pt x="29" y="14"/>
                    </a:lnTo>
                    <a:lnTo>
                      <a:pt x="24" y="12"/>
                    </a:lnTo>
                    <a:lnTo>
                      <a:pt x="19" y="9"/>
                    </a:lnTo>
                    <a:lnTo>
                      <a:pt x="16" y="9"/>
                    </a:lnTo>
                    <a:lnTo>
                      <a:pt x="13" y="7"/>
                    </a:lnTo>
                    <a:lnTo>
                      <a:pt x="9" y="7"/>
                    </a:lnTo>
                    <a:lnTo>
                      <a:pt x="4" y="5"/>
                    </a:lnTo>
                    <a:lnTo>
                      <a:pt x="0" y="2"/>
                    </a:lnTo>
                    <a:lnTo>
                      <a:pt x="6" y="0"/>
                    </a:lnTo>
                    <a:lnTo>
                      <a:pt x="10" y="0"/>
                    </a:lnTo>
                    <a:lnTo>
                      <a:pt x="14" y="0"/>
                    </a:lnTo>
                    <a:lnTo>
                      <a:pt x="17" y="2"/>
                    </a:lnTo>
                    <a:lnTo>
                      <a:pt x="22" y="3"/>
                    </a:lnTo>
                    <a:lnTo>
                      <a:pt x="29" y="3"/>
                    </a:lnTo>
                    <a:lnTo>
                      <a:pt x="34" y="2"/>
                    </a:lnTo>
                    <a:lnTo>
                      <a:pt x="39" y="0"/>
                    </a:lnTo>
                    <a:lnTo>
                      <a:pt x="39" y="5"/>
                    </a:lnTo>
                    <a:lnTo>
                      <a:pt x="39" y="10"/>
                    </a:lnTo>
                    <a:lnTo>
                      <a:pt x="36" y="16"/>
                    </a:lnTo>
                    <a:lnTo>
                      <a:pt x="32" y="1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06" name="Freeform 113"/>
              <p:cNvSpPr>
                <a:spLocks/>
              </p:cNvSpPr>
              <p:nvPr/>
            </p:nvSpPr>
            <p:spPr bwMode="auto">
              <a:xfrm>
                <a:off x="6789" y="5173"/>
                <a:ext cx="20" cy="12"/>
              </a:xfrm>
              <a:custGeom>
                <a:avLst/>
                <a:gdLst>
                  <a:gd name="T0" fmla="*/ 1 w 40"/>
                  <a:gd name="T1" fmla="*/ 0 h 25"/>
                  <a:gd name="T2" fmla="*/ 1 w 40"/>
                  <a:gd name="T3" fmla="*/ 0 h 25"/>
                  <a:gd name="T4" fmla="*/ 1 w 40"/>
                  <a:gd name="T5" fmla="*/ 0 h 25"/>
                  <a:gd name="T6" fmla="*/ 1 w 40"/>
                  <a:gd name="T7" fmla="*/ 0 h 25"/>
                  <a:gd name="T8" fmla="*/ 0 w 40"/>
                  <a:gd name="T9" fmla="*/ 0 h 25"/>
                  <a:gd name="T10" fmla="*/ 1 w 40"/>
                  <a:gd name="T11" fmla="*/ 0 h 25"/>
                  <a:gd name="T12" fmla="*/ 1 w 40"/>
                  <a:gd name="T13" fmla="*/ 0 h 25"/>
                  <a:gd name="T14" fmla="*/ 1 w 40"/>
                  <a:gd name="T15" fmla="*/ 0 h 25"/>
                  <a:gd name="T16" fmla="*/ 1 w 40"/>
                  <a:gd name="T17" fmla="*/ 0 h 25"/>
                  <a:gd name="T18" fmla="*/ 1 w 40"/>
                  <a:gd name="T19" fmla="*/ 0 h 25"/>
                  <a:gd name="T20" fmla="*/ 1 w 40"/>
                  <a:gd name="T21" fmla="*/ 0 h 25"/>
                  <a:gd name="T22" fmla="*/ 1 w 40"/>
                  <a:gd name="T23" fmla="*/ 0 h 25"/>
                  <a:gd name="T24" fmla="*/ 1 w 40"/>
                  <a:gd name="T25" fmla="*/ 0 h 25"/>
                  <a:gd name="T26" fmla="*/ 1 w 40"/>
                  <a:gd name="T27" fmla="*/ 0 h 25"/>
                  <a:gd name="T28" fmla="*/ 1 w 40"/>
                  <a:gd name="T29" fmla="*/ 0 h 25"/>
                  <a:gd name="T30" fmla="*/ 1 w 40"/>
                  <a:gd name="T31" fmla="*/ 0 h 25"/>
                  <a:gd name="T32" fmla="*/ 1 w 40"/>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25"/>
                  <a:gd name="T53" fmla="*/ 40 w 40"/>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25">
                    <a:moveTo>
                      <a:pt x="17" y="20"/>
                    </a:moveTo>
                    <a:lnTo>
                      <a:pt x="11" y="18"/>
                    </a:lnTo>
                    <a:lnTo>
                      <a:pt x="7" y="14"/>
                    </a:lnTo>
                    <a:lnTo>
                      <a:pt x="3" y="11"/>
                    </a:lnTo>
                    <a:lnTo>
                      <a:pt x="0" y="6"/>
                    </a:lnTo>
                    <a:lnTo>
                      <a:pt x="1" y="2"/>
                    </a:lnTo>
                    <a:lnTo>
                      <a:pt x="3" y="0"/>
                    </a:lnTo>
                    <a:lnTo>
                      <a:pt x="6" y="0"/>
                    </a:lnTo>
                    <a:lnTo>
                      <a:pt x="10" y="2"/>
                    </a:lnTo>
                    <a:lnTo>
                      <a:pt x="16" y="6"/>
                    </a:lnTo>
                    <a:lnTo>
                      <a:pt x="26" y="13"/>
                    </a:lnTo>
                    <a:lnTo>
                      <a:pt x="34" y="20"/>
                    </a:lnTo>
                    <a:lnTo>
                      <a:pt x="40" y="25"/>
                    </a:lnTo>
                    <a:lnTo>
                      <a:pt x="34" y="23"/>
                    </a:lnTo>
                    <a:lnTo>
                      <a:pt x="28" y="21"/>
                    </a:lnTo>
                    <a:lnTo>
                      <a:pt x="21" y="21"/>
                    </a:lnTo>
                    <a:lnTo>
                      <a:pt x="17" y="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07" name="Freeform 114"/>
              <p:cNvSpPr>
                <a:spLocks/>
              </p:cNvSpPr>
              <p:nvPr/>
            </p:nvSpPr>
            <p:spPr bwMode="auto">
              <a:xfrm>
                <a:off x="6792" y="5192"/>
                <a:ext cx="13" cy="19"/>
              </a:xfrm>
              <a:custGeom>
                <a:avLst/>
                <a:gdLst>
                  <a:gd name="T0" fmla="*/ 0 w 27"/>
                  <a:gd name="T1" fmla="*/ 1 h 36"/>
                  <a:gd name="T2" fmla="*/ 0 w 27"/>
                  <a:gd name="T3" fmla="*/ 1 h 36"/>
                  <a:gd name="T4" fmla="*/ 0 w 27"/>
                  <a:gd name="T5" fmla="*/ 1 h 36"/>
                  <a:gd name="T6" fmla="*/ 0 w 27"/>
                  <a:gd name="T7" fmla="*/ 1 h 36"/>
                  <a:gd name="T8" fmla="*/ 0 w 27"/>
                  <a:gd name="T9" fmla="*/ 1 h 36"/>
                  <a:gd name="T10" fmla="*/ 0 w 27"/>
                  <a:gd name="T11" fmla="*/ 1 h 36"/>
                  <a:gd name="T12" fmla="*/ 0 w 27"/>
                  <a:gd name="T13" fmla="*/ 1 h 36"/>
                  <a:gd name="T14" fmla="*/ 0 w 27"/>
                  <a:gd name="T15" fmla="*/ 1 h 36"/>
                  <a:gd name="T16" fmla="*/ 0 w 27"/>
                  <a:gd name="T17" fmla="*/ 1 h 36"/>
                  <a:gd name="T18" fmla="*/ 0 w 27"/>
                  <a:gd name="T19" fmla="*/ 0 h 36"/>
                  <a:gd name="T20" fmla="*/ 0 w 27"/>
                  <a:gd name="T21" fmla="*/ 0 h 36"/>
                  <a:gd name="T22" fmla="*/ 0 w 27"/>
                  <a:gd name="T23" fmla="*/ 1 h 36"/>
                  <a:gd name="T24" fmla="*/ 0 w 27"/>
                  <a:gd name="T25" fmla="*/ 1 h 36"/>
                  <a:gd name="T26" fmla="*/ 0 w 27"/>
                  <a:gd name="T27" fmla="*/ 1 h 36"/>
                  <a:gd name="T28" fmla="*/ 0 w 27"/>
                  <a:gd name="T29" fmla="*/ 1 h 36"/>
                  <a:gd name="T30" fmla="*/ 0 w 27"/>
                  <a:gd name="T31" fmla="*/ 1 h 36"/>
                  <a:gd name="T32" fmla="*/ 0 w 27"/>
                  <a:gd name="T33" fmla="*/ 1 h 36"/>
                  <a:gd name="T34" fmla="*/ 0 w 27"/>
                  <a:gd name="T35" fmla="*/ 1 h 36"/>
                  <a:gd name="T36" fmla="*/ 0 w 27"/>
                  <a:gd name="T37" fmla="*/ 1 h 36"/>
                  <a:gd name="T38" fmla="*/ 0 w 27"/>
                  <a:gd name="T39" fmla="*/ 1 h 36"/>
                  <a:gd name="T40" fmla="*/ 0 w 27"/>
                  <a:gd name="T41" fmla="*/ 1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36"/>
                  <a:gd name="T65" fmla="*/ 27 w 27"/>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36">
                    <a:moveTo>
                      <a:pt x="12" y="36"/>
                    </a:moveTo>
                    <a:lnTo>
                      <a:pt x="12" y="31"/>
                    </a:lnTo>
                    <a:lnTo>
                      <a:pt x="13" y="28"/>
                    </a:lnTo>
                    <a:lnTo>
                      <a:pt x="13" y="24"/>
                    </a:lnTo>
                    <a:lnTo>
                      <a:pt x="13" y="23"/>
                    </a:lnTo>
                    <a:lnTo>
                      <a:pt x="12" y="17"/>
                    </a:lnTo>
                    <a:lnTo>
                      <a:pt x="7" y="12"/>
                    </a:lnTo>
                    <a:lnTo>
                      <a:pt x="3" y="7"/>
                    </a:lnTo>
                    <a:lnTo>
                      <a:pt x="0" y="2"/>
                    </a:lnTo>
                    <a:lnTo>
                      <a:pt x="6" y="0"/>
                    </a:lnTo>
                    <a:lnTo>
                      <a:pt x="14" y="0"/>
                    </a:lnTo>
                    <a:lnTo>
                      <a:pt x="20" y="2"/>
                    </a:lnTo>
                    <a:lnTo>
                      <a:pt x="24" y="5"/>
                    </a:lnTo>
                    <a:lnTo>
                      <a:pt x="26" y="10"/>
                    </a:lnTo>
                    <a:lnTo>
                      <a:pt x="27" y="19"/>
                    </a:lnTo>
                    <a:lnTo>
                      <a:pt x="27" y="28"/>
                    </a:lnTo>
                    <a:lnTo>
                      <a:pt x="26" y="35"/>
                    </a:lnTo>
                    <a:lnTo>
                      <a:pt x="22" y="33"/>
                    </a:lnTo>
                    <a:lnTo>
                      <a:pt x="17" y="33"/>
                    </a:lnTo>
                    <a:lnTo>
                      <a:pt x="14" y="35"/>
                    </a:lnTo>
                    <a:lnTo>
                      <a:pt x="12" y="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08" name="Freeform 115"/>
              <p:cNvSpPr>
                <a:spLocks/>
              </p:cNvSpPr>
              <p:nvPr/>
            </p:nvSpPr>
            <p:spPr bwMode="auto">
              <a:xfrm>
                <a:off x="6790" y="5101"/>
                <a:ext cx="18" cy="29"/>
              </a:xfrm>
              <a:custGeom>
                <a:avLst/>
                <a:gdLst>
                  <a:gd name="T0" fmla="*/ 1 w 36"/>
                  <a:gd name="T1" fmla="*/ 0 h 58"/>
                  <a:gd name="T2" fmla="*/ 1 w 36"/>
                  <a:gd name="T3" fmla="*/ 1 h 58"/>
                  <a:gd name="T4" fmla="*/ 1 w 36"/>
                  <a:gd name="T5" fmla="*/ 1 h 58"/>
                  <a:gd name="T6" fmla="*/ 1 w 36"/>
                  <a:gd name="T7" fmla="*/ 1 h 58"/>
                  <a:gd name="T8" fmla="*/ 1 w 36"/>
                  <a:gd name="T9" fmla="*/ 1 h 58"/>
                  <a:gd name="T10" fmla="*/ 1 w 36"/>
                  <a:gd name="T11" fmla="*/ 1 h 58"/>
                  <a:gd name="T12" fmla="*/ 1 w 36"/>
                  <a:gd name="T13" fmla="*/ 1 h 58"/>
                  <a:gd name="T14" fmla="*/ 1 w 36"/>
                  <a:gd name="T15" fmla="*/ 1 h 58"/>
                  <a:gd name="T16" fmla="*/ 0 w 36"/>
                  <a:gd name="T17" fmla="*/ 1 h 58"/>
                  <a:gd name="T18" fmla="*/ 1 w 36"/>
                  <a:gd name="T19" fmla="*/ 1 h 58"/>
                  <a:gd name="T20" fmla="*/ 1 w 36"/>
                  <a:gd name="T21" fmla="*/ 1 h 58"/>
                  <a:gd name="T22" fmla="*/ 1 w 36"/>
                  <a:gd name="T23" fmla="*/ 1 h 58"/>
                  <a:gd name="T24" fmla="*/ 1 w 36"/>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58"/>
                  <a:gd name="T41" fmla="*/ 36 w 36"/>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58">
                    <a:moveTo>
                      <a:pt x="36" y="0"/>
                    </a:moveTo>
                    <a:lnTo>
                      <a:pt x="30" y="14"/>
                    </a:lnTo>
                    <a:lnTo>
                      <a:pt x="23" y="30"/>
                    </a:lnTo>
                    <a:lnTo>
                      <a:pt x="17" y="46"/>
                    </a:lnTo>
                    <a:lnTo>
                      <a:pt x="15" y="58"/>
                    </a:lnTo>
                    <a:lnTo>
                      <a:pt x="13" y="48"/>
                    </a:lnTo>
                    <a:lnTo>
                      <a:pt x="10" y="39"/>
                    </a:lnTo>
                    <a:lnTo>
                      <a:pt x="5" y="32"/>
                    </a:lnTo>
                    <a:lnTo>
                      <a:pt x="0" y="27"/>
                    </a:lnTo>
                    <a:lnTo>
                      <a:pt x="9" y="25"/>
                    </a:lnTo>
                    <a:lnTo>
                      <a:pt x="19" y="18"/>
                    </a:lnTo>
                    <a:lnTo>
                      <a:pt x="29" y="9"/>
                    </a:lnTo>
                    <a:lnTo>
                      <a:pt x="3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09" name="Freeform 116"/>
              <p:cNvSpPr>
                <a:spLocks/>
              </p:cNvSpPr>
              <p:nvPr/>
            </p:nvSpPr>
            <p:spPr bwMode="auto">
              <a:xfrm>
                <a:off x="6774" y="5110"/>
                <a:ext cx="58" cy="40"/>
              </a:xfrm>
              <a:custGeom>
                <a:avLst/>
                <a:gdLst>
                  <a:gd name="T0" fmla="*/ 1 w 116"/>
                  <a:gd name="T1" fmla="*/ 1 h 80"/>
                  <a:gd name="T2" fmla="*/ 1 w 116"/>
                  <a:gd name="T3" fmla="*/ 1 h 80"/>
                  <a:gd name="T4" fmla="*/ 1 w 116"/>
                  <a:gd name="T5" fmla="*/ 1 h 80"/>
                  <a:gd name="T6" fmla="*/ 1 w 116"/>
                  <a:gd name="T7" fmla="*/ 1 h 80"/>
                  <a:gd name="T8" fmla="*/ 1 w 116"/>
                  <a:gd name="T9" fmla="*/ 1 h 80"/>
                  <a:gd name="T10" fmla="*/ 1 w 116"/>
                  <a:gd name="T11" fmla="*/ 1 h 80"/>
                  <a:gd name="T12" fmla="*/ 1 w 116"/>
                  <a:gd name="T13" fmla="*/ 1 h 80"/>
                  <a:gd name="T14" fmla="*/ 1 w 116"/>
                  <a:gd name="T15" fmla="*/ 1 h 80"/>
                  <a:gd name="T16" fmla="*/ 1 w 116"/>
                  <a:gd name="T17" fmla="*/ 1 h 80"/>
                  <a:gd name="T18" fmla="*/ 1 w 116"/>
                  <a:gd name="T19" fmla="*/ 1 h 80"/>
                  <a:gd name="T20" fmla="*/ 1 w 116"/>
                  <a:gd name="T21" fmla="*/ 1 h 80"/>
                  <a:gd name="T22" fmla="*/ 1 w 116"/>
                  <a:gd name="T23" fmla="*/ 1 h 80"/>
                  <a:gd name="T24" fmla="*/ 1 w 116"/>
                  <a:gd name="T25" fmla="*/ 1 h 80"/>
                  <a:gd name="T26" fmla="*/ 1 w 116"/>
                  <a:gd name="T27" fmla="*/ 0 h 80"/>
                  <a:gd name="T28" fmla="*/ 1 w 116"/>
                  <a:gd name="T29" fmla="*/ 1 h 80"/>
                  <a:gd name="T30" fmla="*/ 1 w 116"/>
                  <a:gd name="T31" fmla="*/ 1 h 80"/>
                  <a:gd name="T32" fmla="*/ 1 w 116"/>
                  <a:gd name="T33" fmla="*/ 1 h 80"/>
                  <a:gd name="T34" fmla="*/ 1 w 116"/>
                  <a:gd name="T35" fmla="*/ 1 h 80"/>
                  <a:gd name="T36" fmla="*/ 1 w 116"/>
                  <a:gd name="T37" fmla="*/ 1 h 80"/>
                  <a:gd name="T38" fmla="*/ 1 w 116"/>
                  <a:gd name="T39" fmla="*/ 1 h 80"/>
                  <a:gd name="T40" fmla="*/ 1 w 116"/>
                  <a:gd name="T41" fmla="*/ 1 h 80"/>
                  <a:gd name="T42" fmla="*/ 1 w 116"/>
                  <a:gd name="T43" fmla="*/ 1 h 80"/>
                  <a:gd name="T44" fmla="*/ 1 w 116"/>
                  <a:gd name="T45" fmla="*/ 1 h 80"/>
                  <a:gd name="T46" fmla="*/ 1 w 116"/>
                  <a:gd name="T47" fmla="*/ 1 h 80"/>
                  <a:gd name="T48" fmla="*/ 1 w 116"/>
                  <a:gd name="T49" fmla="*/ 1 h 80"/>
                  <a:gd name="T50" fmla="*/ 1 w 116"/>
                  <a:gd name="T51" fmla="*/ 1 h 80"/>
                  <a:gd name="T52" fmla="*/ 1 w 116"/>
                  <a:gd name="T53" fmla="*/ 1 h 80"/>
                  <a:gd name="T54" fmla="*/ 1 w 116"/>
                  <a:gd name="T55" fmla="*/ 1 h 80"/>
                  <a:gd name="T56" fmla="*/ 1 w 116"/>
                  <a:gd name="T57" fmla="*/ 1 h 80"/>
                  <a:gd name="T58" fmla="*/ 0 w 116"/>
                  <a:gd name="T59" fmla="*/ 1 h 80"/>
                  <a:gd name="T60" fmla="*/ 1 w 116"/>
                  <a:gd name="T61" fmla="*/ 1 h 80"/>
                  <a:gd name="T62" fmla="*/ 1 w 116"/>
                  <a:gd name="T63" fmla="*/ 1 h 80"/>
                  <a:gd name="T64" fmla="*/ 1 w 116"/>
                  <a:gd name="T65" fmla="*/ 1 h 80"/>
                  <a:gd name="T66" fmla="*/ 1 w 116"/>
                  <a:gd name="T67" fmla="*/ 1 h 80"/>
                  <a:gd name="T68" fmla="*/ 1 w 116"/>
                  <a:gd name="T69" fmla="*/ 1 h 80"/>
                  <a:gd name="T70" fmla="*/ 1 w 116"/>
                  <a:gd name="T71" fmla="*/ 1 h 80"/>
                  <a:gd name="T72" fmla="*/ 1 w 116"/>
                  <a:gd name="T73" fmla="*/ 1 h 80"/>
                  <a:gd name="T74" fmla="*/ 1 w 116"/>
                  <a:gd name="T75" fmla="*/ 1 h 80"/>
                  <a:gd name="T76" fmla="*/ 1 w 116"/>
                  <a:gd name="T77" fmla="*/ 1 h 80"/>
                  <a:gd name="T78" fmla="*/ 1 w 116"/>
                  <a:gd name="T79" fmla="*/ 1 h 80"/>
                  <a:gd name="T80" fmla="*/ 1 w 116"/>
                  <a:gd name="T81" fmla="*/ 1 h 80"/>
                  <a:gd name="T82" fmla="*/ 1 w 116"/>
                  <a:gd name="T83" fmla="*/ 1 h 80"/>
                  <a:gd name="T84" fmla="*/ 1 w 116"/>
                  <a:gd name="T85" fmla="*/ 1 h 80"/>
                  <a:gd name="T86" fmla="*/ 1 w 116"/>
                  <a:gd name="T87" fmla="*/ 1 h 80"/>
                  <a:gd name="T88" fmla="*/ 1 w 116"/>
                  <a:gd name="T89" fmla="*/ 1 h 80"/>
                  <a:gd name="T90" fmla="*/ 1 w 116"/>
                  <a:gd name="T91" fmla="*/ 1 h 80"/>
                  <a:gd name="T92" fmla="*/ 1 w 116"/>
                  <a:gd name="T93" fmla="*/ 1 h 80"/>
                  <a:gd name="T94" fmla="*/ 1 w 116"/>
                  <a:gd name="T95" fmla="*/ 1 h 80"/>
                  <a:gd name="T96" fmla="*/ 1 w 116"/>
                  <a:gd name="T97" fmla="*/ 1 h 80"/>
                  <a:gd name="T98" fmla="*/ 1 w 116"/>
                  <a:gd name="T99" fmla="*/ 1 h 80"/>
                  <a:gd name="T100" fmla="*/ 1 w 116"/>
                  <a:gd name="T101" fmla="*/ 1 h 80"/>
                  <a:gd name="T102" fmla="*/ 1 w 116"/>
                  <a:gd name="T103" fmla="*/ 1 h 80"/>
                  <a:gd name="T104" fmla="*/ 1 w 116"/>
                  <a:gd name="T105" fmla="*/ 1 h 80"/>
                  <a:gd name="T106" fmla="*/ 1 w 116"/>
                  <a:gd name="T107" fmla="*/ 1 h 80"/>
                  <a:gd name="T108" fmla="*/ 1 w 116"/>
                  <a:gd name="T109" fmla="*/ 1 h 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
                  <a:gd name="T166" fmla="*/ 0 h 80"/>
                  <a:gd name="T167" fmla="*/ 116 w 116"/>
                  <a:gd name="T168" fmla="*/ 80 h 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 h="80">
                    <a:moveTo>
                      <a:pt x="46" y="68"/>
                    </a:moveTo>
                    <a:lnTo>
                      <a:pt x="47" y="62"/>
                    </a:lnTo>
                    <a:lnTo>
                      <a:pt x="50" y="54"/>
                    </a:lnTo>
                    <a:lnTo>
                      <a:pt x="50" y="45"/>
                    </a:lnTo>
                    <a:lnTo>
                      <a:pt x="50" y="40"/>
                    </a:lnTo>
                    <a:lnTo>
                      <a:pt x="54" y="38"/>
                    </a:lnTo>
                    <a:lnTo>
                      <a:pt x="63" y="35"/>
                    </a:lnTo>
                    <a:lnTo>
                      <a:pt x="73" y="29"/>
                    </a:lnTo>
                    <a:lnTo>
                      <a:pt x="83" y="26"/>
                    </a:lnTo>
                    <a:lnTo>
                      <a:pt x="94" y="21"/>
                    </a:lnTo>
                    <a:lnTo>
                      <a:pt x="104" y="17"/>
                    </a:lnTo>
                    <a:lnTo>
                      <a:pt x="111" y="14"/>
                    </a:lnTo>
                    <a:lnTo>
                      <a:pt x="116" y="12"/>
                    </a:lnTo>
                    <a:lnTo>
                      <a:pt x="113" y="0"/>
                    </a:lnTo>
                    <a:lnTo>
                      <a:pt x="106" y="3"/>
                    </a:lnTo>
                    <a:lnTo>
                      <a:pt x="94" y="7"/>
                    </a:lnTo>
                    <a:lnTo>
                      <a:pt x="80" y="14"/>
                    </a:lnTo>
                    <a:lnTo>
                      <a:pt x="64" y="19"/>
                    </a:lnTo>
                    <a:lnTo>
                      <a:pt x="48" y="26"/>
                    </a:lnTo>
                    <a:lnTo>
                      <a:pt x="36" y="31"/>
                    </a:lnTo>
                    <a:lnTo>
                      <a:pt x="24" y="35"/>
                    </a:lnTo>
                    <a:lnTo>
                      <a:pt x="18" y="36"/>
                    </a:lnTo>
                    <a:lnTo>
                      <a:pt x="16" y="29"/>
                    </a:lnTo>
                    <a:lnTo>
                      <a:pt x="13" y="21"/>
                    </a:lnTo>
                    <a:lnTo>
                      <a:pt x="11" y="12"/>
                    </a:lnTo>
                    <a:lnTo>
                      <a:pt x="10" y="5"/>
                    </a:lnTo>
                    <a:lnTo>
                      <a:pt x="7" y="3"/>
                    </a:lnTo>
                    <a:lnTo>
                      <a:pt x="4" y="5"/>
                    </a:lnTo>
                    <a:lnTo>
                      <a:pt x="1" y="7"/>
                    </a:lnTo>
                    <a:lnTo>
                      <a:pt x="0" y="10"/>
                    </a:lnTo>
                    <a:lnTo>
                      <a:pt x="1" y="17"/>
                    </a:lnTo>
                    <a:lnTo>
                      <a:pt x="3" y="26"/>
                    </a:lnTo>
                    <a:lnTo>
                      <a:pt x="6" y="38"/>
                    </a:lnTo>
                    <a:lnTo>
                      <a:pt x="10" y="49"/>
                    </a:lnTo>
                    <a:lnTo>
                      <a:pt x="16" y="59"/>
                    </a:lnTo>
                    <a:lnTo>
                      <a:pt x="23" y="68"/>
                    </a:lnTo>
                    <a:lnTo>
                      <a:pt x="31" y="76"/>
                    </a:lnTo>
                    <a:lnTo>
                      <a:pt x="43" y="80"/>
                    </a:lnTo>
                    <a:lnTo>
                      <a:pt x="46" y="76"/>
                    </a:lnTo>
                    <a:lnTo>
                      <a:pt x="46" y="75"/>
                    </a:lnTo>
                    <a:lnTo>
                      <a:pt x="46" y="71"/>
                    </a:lnTo>
                    <a:lnTo>
                      <a:pt x="46" y="68"/>
                    </a:lnTo>
                    <a:lnTo>
                      <a:pt x="40" y="66"/>
                    </a:lnTo>
                    <a:lnTo>
                      <a:pt x="33" y="61"/>
                    </a:lnTo>
                    <a:lnTo>
                      <a:pt x="27" y="54"/>
                    </a:lnTo>
                    <a:lnTo>
                      <a:pt x="24" y="49"/>
                    </a:lnTo>
                    <a:lnTo>
                      <a:pt x="30" y="47"/>
                    </a:lnTo>
                    <a:lnTo>
                      <a:pt x="34" y="45"/>
                    </a:lnTo>
                    <a:lnTo>
                      <a:pt x="38" y="43"/>
                    </a:lnTo>
                    <a:lnTo>
                      <a:pt x="41" y="42"/>
                    </a:lnTo>
                    <a:lnTo>
                      <a:pt x="43" y="47"/>
                    </a:lnTo>
                    <a:lnTo>
                      <a:pt x="43" y="54"/>
                    </a:lnTo>
                    <a:lnTo>
                      <a:pt x="41" y="61"/>
                    </a:lnTo>
                    <a:lnTo>
                      <a:pt x="40" y="66"/>
                    </a:lnTo>
                    <a:lnTo>
                      <a:pt x="46" y="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10" name="Freeform 117"/>
              <p:cNvSpPr>
                <a:spLocks/>
              </p:cNvSpPr>
              <p:nvPr/>
            </p:nvSpPr>
            <p:spPr bwMode="auto">
              <a:xfrm>
                <a:off x="5526" y="5437"/>
                <a:ext cx="1674" cy="503"/>
              </a:xfrm>
              <a:custGeom>
                <a:avLst/>
                <a:gdLst>
                  <a:gd name="T0" fmla="*/ 1 w 3347"/>
                  <a:gd name="T1" fmla="*/ 0 h 1006"/>
                  <a:gd name="T2" fmla="*/ 1 w 3347"/>
                  <a:gd name="T3" fmla="*/ 1 h 1006"/>
                  <a:gd name="T4" fmla="*/ 1 w 3347"/>
                  <a:gd name="T5" fmla="*/ 1 h 1006"/>
                  <a:gd name="T6" fmla="*/ 1 w 3347"/>
                  <a:gd name="T7" fmla="*/ 1 h 1006"/>
                  <a:gd name="T8" fmla="*/ 0 w 3347"/>
                  <a:gd name="T9" fmla="*/ 1 h 1006"/>
                  <a:gd name="T10" fmla="*/ 1 w 3347"/>
                  <a:gd name="T11" fmla="*/ 0 h 1006"/>
                  <a:gd name="T12" fmla="*/ 1 w 3347"/>
                  <a:gd name="T13" fmla="*/ 0 h 1006"/>
                  <a:gd name="T14" fmla="*/ 0 60000 65536"/>
                  <a:gd name="T15" fmla="*/ 0 60000 65536"/>
                  <a:gd name="T16" fmla="*/ 0 60000 65536"/>
                  <a:gd name="T17" fmla="*/ 0 60000 65536"/>
                  <a:gd name="T18" fmla="*/ 0 60000 65536"/>
                  <a:gd name="T19" fmla="*/ 0 60000 65536"/>
                  <a:gd name="T20" fmla="*/ 0 60000 65536"/>
                  <a:gd name="T21" fmla="*/ 0 w 3347"/>
                  <a:gd name="T22" fmla="*/ 0 h 1006"/>
                  <a:gd name="T23" fmla="*/ 3347 w 3347"/>
                  <a:gd name="T24" fmla="*/ 1006 h 10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7" h="1006">
                    <a:moveTo>
                      <a:pt x="2432" y="0"/>
                    </a:moveTo>
                    <a:lnTo>
                      <a:pt x="3347" y="1006"/>
                    </a:lnTo>
                    <a:lnTo>
                      <a:pt x="632" y="1006"/>
                    </a:lnTo>
                    <a:lnTo>
                      <a:pt x="183" y="1006"/>
                    </a:lnTo>
                    <a:lnTo>
                      <a:pt x="0" y="1006"/>
                    </a:lnTo>
                    <a:lnTo>
                      <a:pt x="1084" y="0"/>
                    </a:lnTo>
                    <a:lnTo>
                      <a:pt x="243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11" name="Freeform 118"/>
              <p:cNvSpPr>
                <a:spLocks/>
              </p:cNvSpPr>
              <p:nvPr/>
            </p:nvSpPr>
            <p:spPr bwMode="auto">
              <a:xfrm>
                <a:off x="5618" y="5826"/>
                <a:ext cx="225" cy="114"/>
              </a:xfrm>
              <a:custGeom>
                <a:avLst/>
                <a:gdLst>
                  <a:gd name="T0" fmla="*/ 1 w 449"/>
                  <a:gd name="T1" fmla="*/ 1 h 227"/>
                  <a:gd name="T2" fmla="*/ 0 w 449"/>
                  <a:gd name="T3" fmla="*/ 1 h 227"/>
                  <a:gd name="T4" fmla="*/ 1 w 449"/>
                  <a:gd name="T5" fmla="*/ 0 h 227"/>
                  <a:gd name="T6" fmla="*/ 1 w 449"/>
                  <a:gd name="T7" fmla="*/ 1 h 227"/>
                  <a:gd name="T8" fmla="*/ 0 60000 65536"/>
                  <a:gd name="T9" fmla="*/ 0 60000 65536"/>
                  <a:gd name="T10" fmla="*/ 0 60000 65536"/>
                  <a:gd name="T11" fmla="*/ 0 60000 65536"/>
                  <a:gd name="T12" fmla="*/ 0 w 449"/>
                  <a:gd name="T13" fmla="*/ 0 h 227"/>
                  <a:gd name="T14" fmla="*/ 449 w 449"/>
                  <a:gd name="T15" fmla="*/ 227 h 227"/>
                </a:gdLst>
                <a:ahLst/>
                <a:cxnLst>
                  <a:cxn ang="T8">
                    <a:pos x="T0" y="T1"/>
                  </a:cxn>
                  <a:cxn ang="T9">
                    <a:pos x="T2" y="T3"/>
                  </a:cxn>
                  <a:cxn ang="T10">
                    <a:pos x="T4" y="T5"/>
                  </a:cxn>
                  <a:cxn ang="T11">
                    <a:pos x="T6" y="T7"/>
                  </a:cxn>
                </a:cxnLst>
                <a:rect l="T12" t="T13" r="T14" b="T15"/>
                <a:pathLst>
                  <a:path w="449" h="227">
                    <a:moveTo>
                      <a:pt x="449" y="227"/>
                    </a:moveTo>
                    <a:lnTo>
                      <a:pt x="0" y="227"/>
                    </a:lnTo>
                    <a:lnTo>
                      <a:pt x="239" y="0"/>
                    </a:lnTo>
                    <a:lnTo>
                      <a:pt x="449" y="22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12" name="Freeform 119"/>
              <p:cNvSpPr>
                <a:spLocks/>
              </p:cNvSpPr>
              <p:nvPr/>
            </p:nvSpPr>
            <p:spPr bwMode="auto">
              <a:xfrm>
                <a:off x="5927" y="5467"/>
                <a:ext cx="369" cy="217"/>
              </a:xfrm>
              <a:custGeom>
                <a:avLst/>
                <a:gdLst>
                  <a:gd name="T0" fmla="*/ 0 w 738"/>
                  <a:gd name="T1" fmla="*/ 0 h 435"/>
                  <a:gd name="T2" fmla="*/ 1 w 738"/>
                  <a:gd name="T3" fmla="*/ 0 h 435"/>
                  <a:gd name="T4" fmla="*/ 1 w 738"/>
                  <a:gd name="T5" fmla="*/ 0 h 435"/>
                  <a:gd name="T6" fmla="*/ 1 w 738"/>
                  <a:gd name="T7" fmla="*/ 0 h 435"/>
                  <a:gd name="T8" fmla="*/ 1 w 738"/>
                  <a:gd name="T9" fmla="*/ 0 h 435"/>
                  <a:gd name="T10" fmla="*/ 1 w 738"/>
                  <a:gd name="T11" fmla="*/ 0 h 435"/>
                  <a:gd name="T12" fmla="*/ 1 w 738"/>
                  <a:gd name="T13" fmla="*/ 0 h 435"/>
                  <a:gd name="T14" fmla="*/ 1 w 738"/>
                  <a:gd name="T15" fmla="*/ 0 h 435"/>
                  <a:gd name="T16" fmla="*/ 0 w 738"/>
                  <a:gd name="T17" fmla="*/ 0 h 4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
                  <a:gd name="T28" fmla="*/ 0 h 435"/>
                  <a:gd name="T29" fmla="*/ 738 w 738"/>
                  <a:gd name="T30" fmla="*/ 435 h 4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 h="435">
                    <a:moveTo>
                      <a:pt x="0" y="281"/>
                    </a:moveTo>
                    <a:lnTo>
                      <a:pt x="287" y="0"/>
                    </a:lnTo>
                    <a:lnTo>
                      <a:pt x="711" y="112"/>
                    </a:lnTo>
                    <a:lnTo>
                      <a:pt x="722" y="114"/>
                    </a:lnTo>
                    <a:lnTo>
                      <a:pt x="705" y="147"/>
                    </a:lnTo>
                    <a:lnTo>
                      <a:pt x="718" y="149"/>
                    </a:lnTo>
                    <a:lnTo>
                      <a:pt x="738" y="154"/>
                    </a:lnTo>
                    <a:lnTo>
                      <a:pt x="588" y="435"/>
                    </a:lnTo>
                    <a:lnTo>
                      <a:pt x="0" y="28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13" name="Freeform 120"/>
              <p:cNvSpPr>
                <a:spLocks/>
              </p:cNvSpPr>
              <p:nvPr/>
            </p:nvSpPr>
            <p:spPr bwMode="auto">
              <a:xfrm>
                <a:off x="6592" y="5426"/>
                <a:ext cx="215" cy="143"/>
              </a:xfrm>
              <a:custGeom>
                <a:avLst/>
                <a:gdLst>
                  <a:gd name="T0" fmla="*/ 0 w 432"/>
                  <a:gd name="T1" fmla="*/ 1 h 285"/>
                  <a:gd name="T2" fmla="*/ 0 w 432"/>
                  <a:gd name="T3" fmla="*/ 1 h 285"/>
                  <a:gd name="T4" fmla="*/ 0 w 432"/>
                  <a:gd name="T5" fmla="*/ 1 h 285"/>
                  <a:gd name="T6" fmla="*/ 0 w 432"/>
                  <a:gd name="T7" fmla="*/ 0 h 285"/>
                  <a:gd name="T8" fmla="*/ 0 w 432"/>
                  <a:gd name="T9" fmla="*/ 1 h 285"/>
                  <a:gd name="T10" fmla="*/ 0 60000 65536"/>
                  <a:gd name="T11" fmla="*/ 0 60000 65536"/>
                  <a:gd name="T12" fmla="*/ 0 60000 65536"/>
                  <a:gd name="T13" fmla="*/ 0 60000 65536"/>
                  <a:gd name="T14" fmla="*/ 0 60000 65536"/>
                  <a:gd name="T15" fmla="*/ 0 w 432"/>
                  <a:gd name="T16" fmla="*/ 0 h 285"/>
                  <a:gd name="T17" fmla="*/ 432 w 432"/>
                  <a:gd name="T18" fmla="*/ 285 h 285"/>
                </a:gdLst>
                <a:ahLst/>
                <a:cxnLst>
                  <a:cxn ang="T10">
                    <a:pos x="T0" y="T1"/>
                  </a:cxn>
                  <a:cxn ang="T11">
                    <a:pos x="T2" y="T3"/>
                  </a:cxn>
                  <a:cxn ang="T12">
                    <a:pos x="T4" y="T5"/>
                  </a:cxn>
                  <a:cxn ang="T13">
                    <a:pos x="T6" y="T7"/>
                  </a:cxn>
                  <a:cxn ang="T14">
                    <a:pos x="T8" y="T9"/>
                  </a:cxn>
                </a:cxnLst>
                <a:rect l="T15" t="T16" r="T17" b="T18"/>
                <a:pathLst>
                  <a:path w="432" h="285">
                    <a:moveTo>
                      <a:pt x="432" y="138"/>
                    </a:moveTo>
                    <a:lnTo>
                      <a:pt x="262" y="285"/>
                    </a:lnTo>
                    <a:lnTo>
                      <a:pt x="0" y="87"/>
                    </a:lnTo>
                    <a:lnTo>
                      <a:pt x="180" y="0"/>
                    </a:lnTo>
                    <a:lnTo>
                      <a:pt x="432" y="1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14" name="Freeform 121"/>
              <p:cNvSpPr>
                <a:spLocks/>
              </p:cNvSpPr>
              <p:nvPr/>
            </p:nvSpPr>
            <p:spPr bwMode="auto">
              <a:xfrm>
                <a:off x="6629" y="5530"/>
                <a:ext cx="275" cy="225"/>
              </a:xfrm>
              <a:custGeom>
                <a:avLst/>
                <a:gdLst>
                  <a:gd name="T0" fmla="*/ 0 w 551"/>
                  <a:gd name="T1" fmla="*/ 1 h 449"/>
                  <a:gd name="T2" fmla="*/ 0 w 551"/>
                  <a:gd name="T3" fmla="*/ 1 h 449"/>
                  <a:gd name="T4" fmla="*/ 0 w 551"/>
                  <a:gd name="T5" fmla="*/ 0 h 449"/>
                  <a:gd name="T6" fmla="*/ 0 w 551"/>
                  <a:gd name="T7" fmla="*/ 1 h 449"/>
                  <a:gd name="T8" fmla="*/ 0 w 551"/>
                  <a:gd name="T9" fmla="*/ 1 h 449"/>
                  <a:gd name="T10" fmla="*/ 0 60000 65536"/>
                  <a:gd name="T11" fmla="*/ 0 60000 65536"/>
                  <a:gd name="T12" fmla="*/ 0 60000 65536"/>
                  <a:gd name="T13" fmla="*/ 0 60000 65536"/>
                  <a:gd name="T14" fmla="*/ 0 60000 65536"/>
                  <a:gd name="T15" fmla="*/ 0 w 551"/>
                  <a:gd name="T16" fmla="*/ 0 h 449"/>
                  <a:gd name="T17" fmla="*/ 551 w 551"/>
                  <a:gd name="T18" fmla="*/ 449 h 449"/>
                </a:gdLst>
                <a:ahLst/>
                <a:cxnLst>
                  <a:cxn ang="T10">
                    <a:pos x="T0" y="T1"/>
                  </a:cxn>
                  <a:cxn ang="T11">
                    <a:pos x="T2" y="T3"/>
                  </a:cxn>
                  <a:cxn ang="T12">
                    <a:pos x="T4" y="T5"/>
                  </a:cxn>
                  <a:cxn ang="T13">
                    <a:pos x="T6" y="T7"/>
                  </a:cxn>
                  <a:cxn ang="T14">
                    <a:pos x="T8" y="T9"/>
                  </a:cxn>
                </a:cxnLst>
                <a:rect l="T15" t="T16" r="T17" b="T18"/>
                <a:pathLst>
                  <a:path w="551" h="449">
                    <a:moveTo>
                      <a:pt x="441" y="449"/>
                    </a:moveTo>
                    <a:lnTo>
                      <a:pt x="551" y="133"/>
                    </a:lnTo>
                    <a:lnTo>
                      <a:pt x="110" y="0"/>
                    </a:lnTo>
                    <a:lnTo>
                      <a:pt x="0" y="316"/>
                    </a:lnTo>
                    <a:lnTo>
                      <a:pt x="441" y="44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15" name="Freeform 122"/>
              <p:cNvSpPr>
                <a:spLocks/>
              </p:cNvSpPr>
              <p:nvPr/>
            </p:nvSpPr>
            <p:spPr bwMode="auto">
              <a:xfrm>
                <a:off x="6672" y="5719"/>
                <a:ext cx="420" cy="197"/>
              </a:xfrm>
              <a:custGeom>
                <a:avLst/>
                <a:gdLst>
                  <a:gd name="T0" fmla="*/ 0 w 841"/>
                  <a:gd name="T1" fmla="*/ 1 h 393"/>
                  <a:gd name="T2" fmla="*/ 0 w 841"/>
                  <a:gd name="T3" fmla="*/ 0 h 393"/>
                  <a:gd name="T4" fmla="*/ 0 w 841"/>
                  <a:gd name="T5" fmla="*/ 1 h 393"/>
                  <a:gd name="T6" fmla="*/ 0 w 841"/>
                  <a:gd name="T7" fmla="*/ 1 h 393"/>
                  <a:gd name="T8" fmla="*/ 0 w 841"/>
                  <a:gd name="T9" fmla="*/ 1 h 393"/>
                  <a:gd name="T10" fmla="*/ 0 60000 65536"/>
                  <a:gd name="T11" fmla="*/ 0 60000 65536"/>
                  <a:gd name="T12" fmla="*/ 0 60000 65536"/>
                  <a:gd name="T13" fmla="*/ 0 60000 65536"/>
                  <a:gd name="T14" fmla="*/ 0 60000 65536"/>
                  <a:gd name="T15" fmla="*/ 0 w 841"/>
                  <a:gd name="T16" fmla="*/ 0 h 393"/>
                  <a:gd name="T17" fmla="*/ 841 w 841"/>
                  <a:gd name="T18" fmla="*/ 393 h 393"/>
                </a:gdLst>
                <a:ahLst/>
                <a:cxnLst>
                  <a:cxn ang="T10">
                    <a:pos x="T0" y="T1"/>
                  </a:cxn>
                  <a:cxn ang="T11">
                    <a:pos x="T2" y="T3"/>
                  </a:cxn>
                  <a:cxn ang="T12">
                    <a:pos x="T4" y="T5"/>
                  </a:cxn>
                  <a:cxn ang="T13">
                    <a:pos x="T6" y="T7"/>
                  </a:cxn>
                  <a:cxn ang="T14">
                    <a:pos x="T8" y="T9"/>
                  </a:cxn>
                </a:cxnLst>
                <a:rect l="T15" t="T16" r="T17" b="T18"/>
                <a:pathLst>
                  <a:path w="841" h="393">
                    <a:moveTo>
                      <a:pt x="841" y="231"/>
                    </a:moveTo>
                    <a:lnTo>
                      <a:pt x="519" y="0"/>
                    </a:lnTo>
                    <a:lnTo>
                      <a:pt x="0" y="91"/>
                    </a:lnTo>
                    <a:lnTo>
                      <a:pt x="250" y="393"/>
                    </a:lnTo>
                    <a:lnTo>
                      <a:pt x="841" y="2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16" name="Freeform 123"/>
              <p:cNvSpPr>
                <a:spLocks/>
              </p:cNvSpPr>
              <p:nvPr/>
            </p:nvSpPr>
            <p:spPr bwMode="auto">
              <a:xfrm>
                <a:off x="6385" y="5494"/>
                <a:ext cx="337" cy="233"/>
              </a:xfrm>
              <a:custGeom>
                <a:avLst/>
                <a:gdLst>
                  <a:gd name="T0" fmla="*/ 1 w 672"/>
                  <a:gd name="T1" fmla="*/ 0 h 467"/>
                  <a:gd name="T2" fmla="*/ 1 w 672"/>
                  <a:gd name="T3" fmla="*/ 0 h 467"/>
                  <a:gd name="T4" fmla="*/ 1 w 672"/>
                  <a:gd name="T5" fmla="*/ 0 h 467"/>
                  <a:gd name="T6" fmla="*/ 1 w 672"/>
                  <a:gd name="T7" fmla="*/ 0 h 467"/>
                  <a:gd name="T8" fmla="*/ 1 w 672"/>
                  <a:gd name="T9" fmla="*/ 0 h 467"/>
                  <a:gd name="T10" fmla="*/ 0 w 672"/>
                  <a:gd name="T11" fmla="*/ 0 h 467"/>
                  <a:gd name="T12" fmla="*/ 1 w 672"/>
                  <a:gd name="T13" fmla="*/ 0 h 467"/>
                  <a:gd name="T14" fmla="*/ 1 w 672"/>
                  <a:gd name="T15" fmla="*/ 0 h 467"/>
                  <a:gd name="T16" fmla="*/ 1 w 672"/>
                  <a:gd name="T17" fmla="*/ 0 h 4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2"/>
                  <a:gd name="T28" fmla="*/ 0 h 467"/>
                  <a:gd name="T29" fmla="*/ 672 w 672"/>
                  <a:gd name="T30" fmla="*/ 467 h 4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2" h="467">
                    <a:moveTo>
                      <a:pt x="654" y="194"/>
                    </a:moveTo>
                    <a:lnTo>
                      <a:pt x="672" y="161"/>
                    </a:lnTo>
                    <a:lnTo>
                      <a:pt x="651" y="154"/>
                    </a:lnTo>
                    <a:lnTo>
                      <a:pt x="167" y="0"/>
                    </a:lnTo>
                    <a:lnTo>
                      <a:pt x="10" y="287"/>
                    </a:lnTo>
                    <a:lnTo>
                      <a:pt x="0" y="306"/>
                    </a:lnTo>
                    <a:lnTo>
                      <a:pt x="35" y="318"/>
                    </a:lnTo>
                    <a:lnTo>
                      <a:pt x="504" y="467"/>
                    </a:lnTo>
                    <a:lnTo>
                      <a:pt x="654" y="19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17" name="Freeform 124"/>
              <p:cNvSpPr>
                <a:spLocks/>
              </p:cNvSpPr>
              <p:nvPr/>
            </p:nvSpPr>
            <p:spPr bwMode="auto">
              <a:xfrm>
                <a:off x="6395" y="5591"/>
                <a:ext cx="337" cy="159"/>
              </a:xfrm>
              <a:custGeom>
                <a:avLst/>
                <a:gdLst>
                  <a:gd name="T0" fmla="*/ 1 w 672"/>
                  <a:gd name="T1" fmla="*/ 0 h 320"/>
                  <a:gd name="T2" fmla="*/ 1 w 672"/>
                  <a:gd name="T3" fmla="*/ 0 h 320"/>
                  <a:gd name="T4" fmla="*/ 0 w 672"/>
                  <a:gd name="T5" fmla="*/ 0 h 320"/>
                  <a:gd name="T6" fmla="*/ 1 w 672"/>
                  <a:gd name="T7" fmla="*/ 0 h 320"/>
                  <a:gd name="T8" fmla="*/ 1 w 672"/>
                  <a:gd name="T9" fmla="*/ 0 h 320"/>
                  <a:gd name="T10" fmla="*/ 1 w 672"/>
                  <a:gd name="T11" fmla="*/ 0 h 320"/>
                  <a:gd name="T12" fmla="*/ 1 w 672"/>
                  <a:gd name="T13" fmla="*/ 0 h 320"/>
                  <a:gd name="T14" fmla="*/ 0 60000 65536"/>
                  <a:gd name="T15" fmla="*/ 0 60000 65536"/>
                  <a:gd name="T16" fmla="*/ 0 60000 65536"/>
                  <a:gd name="T17" fmla="*/ 0 60000 65536"/>
                  <a:gd name="T18" fmla="*/ 0 60000 65536"/>
                  <a:gd name="T19" fmla="*/ 0 60000 65536"/>
                  <a:gd name="T20" fmla="*/ 0 60000 65536"/>
                  <a:gd name="T21" fmla="*/ 0 w 672"/>
                  <a:gd name="T22" fmla="*/ 0 h 320"/>
                  <a:gd name="T23" fmla="*/ 672 w 672"/>
                  <a:gd name="T24" fmla="*/ 320 h 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320">
                    <a:moveTo>
                      <a:pt x="672" y="14"/>
                    </a:moveTo>
                    <a:lnTo>
                      <a:pt x="504" y="320"/>
                    </a:lnTo>
                    <a:lnTo>
                      <a:pt x="0" y="159"/>
                    </a:lnTo>
                    <a:lnTo>
                      <a:pt x="15" y="124"/>
                    </a:lnTo>
                    <a:lnTo>
                      <a:pt x="484" y="273"/>
                    </a:lnTo>
                    <a:lnTo>
                      <a:pt x="634" y="0"/>
                    </a:lnTo>
                    <a:lnTo>
                      <a:pt x="672" y="1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18" name="Freeform 125"/>
              <p:cNvSpPr>
                <a:spLocks/>
              </p:cNvSpPr>
              <p:nvPr/>
            </p:nvSpPr>
            <p:spPr bwMode="auto">
              <a:xfrm>
                <a:off x="5803" y="5581"/>
                <a:ext cx="268" cy="307"/>
              </a:xfrm>
              <a:custGeom>
                <a:avLst/>
                <a:gdLst>
                  <a:gd name="T0" fmla="*/ 1 w 535"/>
                  <a:gd name="T1" fmla="*/ 0 h 615"/>
                  <a:gd name="T2" fmla="*/ 0 w 535"/>
                  <a:gd name="T3" fmla="*/ 0 h 615"/>
                  <a:gd name="T4" fmla="*/ 1 w 535"/>
                  <a:gd name="T5" fmla="*/ 0 h 615"/>
                  <a:gd name="T6" fmla="*/ 1 w 535"/>
                  <a:gd name="T7" fmla="*/ 0 h 615"/>
                  <a:gd name="T8" fmla="*/ 1 w 535"/>
                  <a:gd name="T9" fmla="*/ 0 h 615"/>
                  <a:gd name="T10" fmla="*/ 0 60000 65536"/>
                  <a:gd name="T11" fmla="*/ 0 60000 65536"/>
                  <a:gd name="T12" fmla="*/ 0 60000 65536"/>
                  <a:gd name="T13" fmla="*/ 0 60000 65536"/>
                  <a:gd name="T14" fmla="*/ 0 60000 65536"/>
                  <a:gd name="T15" fmla="*/ 0 w 535"/>
                  <a:gd name="T16" fmla="*/ 0 h 615"/>
                  <a:gd name="T17" fmla="*/ 535 w 535"/>
                  <a:gd name="T18" fmla="*/ 615 h 615"/>
                </a:gdLst>
                <a:ahLst/>
                <a:cxnLst>
                  <a:cxn ang="T10">
                    <a:pos x="T0" y="T1"/>
                  </a:cxn>
                  <a:cxn ang="T11">
                    <a:pos x="T2" y="T3"/>
                  </a:cxn>
                  <a:cxn ang="T12">
                    <a:pos x="T4" y="T5"/>
                  </a:cxn>
                  <a:cxn ang="T13">
                    <a:pos x="T6" y="T7"/>
                  </a:cxn>
                  <a:cxn ang="T14">
                    <a:pos x="T8" y="T9"/>
                  </a:cxn>
                </a:cxnLst>
                <a:rect l="T15" t="T16" r="T17" b="T18"/>
                <a:pathLst>
                  <a:path w="535" h="615">
                    <a:moveTo>
                      <a:pt x="281" y="0"/>
                    </a:moveTo>
                    <a:lnTo>
                      <a:pt x="0" y="189"/>
                    </a:lnTo>
                    <a:lnTo>
                      <a:pt x="223" y="615"/>
                    </a:lnTo>
                    <a:lnTo>
                      <a:pt x="535" y="370"/>
                    </a:lnTo>
                    <a:lnTo>
                      <a:pt x="281"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19" name="Freeform 126"/>
              <p:cNvSpPr>
                <a:spLocks/>
              </p:cNvSpPr>
              <p:nvPr/>
            </p:nvSpPr>
            <p:spPr bwMode="auto">
              <a:xfrm>
                <a:off x="5936" y="5523"/>
                <a:ext cx="352" cy="147"/>
              </a:xfrm>
              <a:custGeom>
                <a:avLst/>
                <a:gdLst>
                  <a:gd name="T0" fmla="*/ 0 w 705"/>
                  <a:gd name="T1" fmla="*/ 0 h 295"/>
                  <a:gd name="T2" fmla="*/ 0 w 705"/>
                  <a:gd name="T3" fmla="*/ 0 h 295"/>
                  <a:gd name="T4" fmla="*/ 0 w 705"/>
                  <a:gd name="T5" fmla="*/ 0 h 295"/>
                  <a:gd name="T6" fmla="*/ 0 w 705"/>
                  <a:gd name="T7" fmla="*/ 0 h 295"/>
                  <a:gd name="T8" fmla="*/ 0 w 705"/>
                  <a:gd name="T9" fmla="*/ 0 h 295"/>
                  <a:gd name="T10" fmla="*/ 0 w 705"/>
                  <a:gd name="T11" fmla="*/ 0 h 295"/>
                  <a:gd name="T12" fmla="*/ 0 w 705"/>
                  <a:gd name="T13" fmla="*/ 0 h 295"/>
                  <a:gd name="T14" fmla="*/ 0 w 705"/>
                  <a:gd name="T15" fmla="*/ 0 h 295"/>
                  <a:gd name="T16" fmla="*/ 0 w 705"/>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5"/>
                  <a:gd name="T28" fmla="*/ 0 h 295"/>
                  <a:gd name="T29" fmla="*/ 705 w 705"/>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5" h="295">
                    <a:moveTo>
                      <a:pt x="694" y="0"/>
                    </a:moveTo>
                    <a:lnTo>
                      <a:pt x="705" y="2"/>
                    </a:lnTo>
                    <a:lnTo>
                      <a:pt x="688" y="35"/>
                    </a:lnTo>
                    <a:lnTo>
                      <a:pt x="701" y="37"/>
                    </a:lnTo>
                    <a:lnTo>
                      <a:pt x="563" y="295"/>
                    </a:lnTo>
                    <a:lnTo>
                      <a:pt x="0" y="152"/>
                    </a:lnTo>
                    <a:lnTo>
                      <a:pt x="23" y="131"/>
                    </a:lnTo>
                    <a:lnTo>
                      <a:pt x="553" y="264"/>
                    </a:lnTo>
                    <a:lnTo>
                      <a:pt x="69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20" name="Freeform 127"/>
              <p:cNvSpPr>
                <a:spLocks/>
              </p:cNvSpPr>
              <p:nvPr/>
            </p:nvSpPr>
            <p:spPr bwMode="auto">
              <a:xfrm>
                <a:off x="6385" y="5571"/>
                <a:ext cx="337" cy="156"/>
              </a:xfrm>
              <a:custGeom>
                <a:avLst/>
                <a:gdLst>
                  <a:gd name="T0" fmla="*/ 0 w 672"/>
                  <a:gd name="T1" fmla="*/ 0 h 313"/>
                  <a:gd name="T2" fmla="*/ 1 w 672"/>
                  <a:gd name="T3" fmla="*/ 0 h 313"/>
                  <a:gd name="T4" fmla="*/ 1 w 672"/>
                  <a:gd name="T5" fmla="*/ 0 h 313"/>
                  <a:gd name="T6" fmla="*/ 1 w 672"/>
                  <a:gd name="T7" fmla="*/ 0 h 313"/>
                  <a:gd name="T8" fmla="*/ 1 w 672"/>
                  <a:gd name="T9" fmla="*/ 0 h 313"/>
                  <a:gd name="T10" fmla="*/ 1 w 672"/>
                  <a:gd name="T11" fmla="*/ 0 h 313"/>
                  <a:gd name="T12" fmla="*/ 0 w 672"/>
                  <a:gd name="T13" fmla="*/ 0 h 313"/>
                  <a:gd name="T14" fmla="*/ 0 60000 65536"/>
                  <a:gd name="T15" fmla="*/ 0 60000 65536"/>
                  <a:gd name="T16" fmla="*/ 0 60000 65536"/>
                  <a:gd name="T17" fmla="*/ 0 60000 65536"/>
                  <a:gd name="T18" fmla="*/ 0 60000 65536"/>
                  <a:gd name="T19" fmla="*/ 0 60000 65536"/>
                  <a:gd name="T20" fmla="*/ 0 60000 65536"/>
                  <a:gd name="T21" fmla="*/ 0 w 672"/>
                  <a:gd name="T22" fmla="*/ 0 h 313"/>
                  <a:gd name="T23" fmla="*/ 672 w 672"/>
                  <a:gd name="T24" fmla="*/ 313 h 3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313">
                    <a:moveTo>
                      <a:pt x="0" y="152"/>
                    </a:moveTo>
                    <a:lnTo>
                      <a:pt x="504" y="313"/>
                    </a:lnTo>
                    <a:lnTo>
                      <a:pt x="672" y="7"/>
                    </a:lnTo>
                    <a:lnTo>
                      <a:pt x="651" y="0"/>
                    </a:lnTo>
                    <a:lnTo>
                      <a:pt x="494" y="287"/>
                    </a:lnTo>
                    <a:lnTo>
                      <a:pt x="10" y="133"/>
                    </a:lnTo>
                    <a:lnTo>
                      <a:pt x="0" y="15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21" name="Freeform 128"/>
              <p:cNvSpPr>
                <a:spLocks/>
              </p:cNvSpPr>
              <p:nvPr/>
            </p:nvSpPr>
            <p:spPr bwMode="auto">
              <a:xfrm>
                <a:off x="6130" y="5716"/>
                <a:ext cx="90" cy="37"/>
              </a:xfrm>
              <a:custGeom>
                <a:avLst/>
                <a:gdLst>
                  <a:gd name="T0" fmla="*/ 0 w 182"/>
                  <a:gd name="T1" fmla="*/ 0 h 75"/>
                  <a:gd name="T2" fmla="*/ 0 w 182"/>
                  <a:gd name="T3" fmla="*/ 0 h 75"/>
                  <a:gd name="T4" fmla="*/ 0 w 182"/>
                  <a:gd name="T5" fmla="*/ 0 h 75"/>
                  <a:gd name="T6" fmla="*/ 0 w 182"/>
                  <a:gd name="T7" fmla="*/ 0 h 75"/>
                  <a:gd name="T8" fmla="*/ 0 w 182"/>
                  <a:gd name="T9" fmla="*/ 0 h 75"/>
                  <a:gd name="T10" fmla="*/ 0 w 182"/>
                  <a:gd name="T11" fmla="*/ 0 h 75"/>
                  <a:gd name="T12" fmla="*/ 0 w 182"/>
                  <a:gd name="T13" fmla="*/ 0 h 75"/>
                  <a:gd name="T14" fmla="*/ 0 w 182"/>
                  <a:gd name="T15" fmla="*/ 0 h 75"/>
                  <a:gd name="T16" fmla="*/ 0 w 182"/>
                  <a:gd name="T17" fmla="*/ 0 h 75"/>
                  <a:gd name="T18" fmla="*/ 0 w 182"/>
                  <a:gd name="T19" fmla="*/ 0 h 75"/>
                  <a:gd name="T20" fmla="*/ 0 w 182"/>
                  <a:gd name="T21" fmla="*/ 0 h 75"/>
                  <a:gd name="T22" fmla="*/ 0 w 182"/>
                  <a:gd name="T23" fmla="*/ 0 h 75"/>
                  <a:gd name="T24" fmla="*/ 0 w 182"/>
                  <a:gd name="T25" fmla="*/ 0 h 75"/>
                  <a:gd name="T26" fmla="*/ 0 w 182"/>
                  <a:gd name="T27" fmla="*/ 0 h 75"/>
                  <a:gd name="T28" fmla="*/ 0 w 182"/>
                  <a:gd name="T29" fmla="*/ 0 h 75"/>
                  <a:gd name="T30" fmla="*/ 0 w 182"/>
                  <a:gd name="T31" fmla="*/ 0 h 75"/>
                  <a:gd name="T32" fmla="*/ 0 w 182"/>
                  <a:gd name="T33" fmla="*/ 0 h 75"/>
                  <a:gd name="T34" fmla="*/ 0 w 182"/>
                  <a:gd name="T35" fmla="*/ 0 h 75"/>
                  <a:gd name="T36" fmla="*/ 0 w 182"/>
                  <a:gd name="T37" fmla="*/ 0 h 75"/>
                  <a:gd name="T38" fmla="*/ 0 w 182"/>
                  <a:gd name="T39" fmla="*/ 0 h 75"/>
                  <a:gd name="T40" fmla="*/ 0 w 182"/>
                  <a:gd name="T41" fmla="*/ 0 h 75"/>
                  <a:gd name="T42" fmla="*/ 0 w 182"/>
                  <a:gd name="T43" fmla="*/ 0 h 75"/>
                  <a:gd name="T44" fmla="*/ 0 w 182"/>
                  <a:gd name="T45" fmla="*/ 0 h 75"/>
                  <a:gd name="T46" fmla="*/ 0 w 182"/>
                  <a:gd name="T47" fmla="*/ 0 h 75"/>
                  <a:gd name="T48" fmla="*/ 0 w 182"/>
                  <a:gd name="T49" fmla="*/ 0 h 75"/>
                  <a:gd name="T50" fmla="*/ 0 w 182"/>
                  <a:gd name="T51" fmla="*/ 0 h 75"/>
                  <a:gd name="T52" fmla="*/ 0 w 182"/>
                  <a:gd name="T53" fmla="*/ 0 h 75"/>
                  <a:gd name="T54" fmla="*/ 0 w 182"/>
                  <a:gd name="T55" fmla="*/ 0 h 75"/>
                  <a:gd name="T56" fmla="*/ 0 w 182"/>
                  <a:gd name="T57" fmla="*/ 0 h 75"/>
                  <a:gd name="T58" fmla="*/ 0 w 182"/>
                  <a:gd name="T59" fmla="*/ 0 h 75"/>
                  <a:gd name="T60" fmla="*/ 0 w 182"/>
                  <a:gd name="T61" fmla="*/ 0 h 75"/>
                  <a:gd name="T62" fmla="*/ 0 w 182"/>
                  <a:gd name="T63" fmla="*/ 0 h 75"/>
                  <a:gd name="T64" fmla="*/ 0 w 182"/>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
                  <a:gd name="T100" fmla="*/ 0 h 75"/>
                  <a:gd name="T101" fmla="*/ 182 w 182"/>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 h="75">
                    <a:moveTo>
                      <a:pt x="92" y="75"/>
                    </a:moveTo>
                    <a:lnTo>
                      <a:pt x="110" y="75"/>
                    </a:lnTo>
                    <a:lnTo>
                      <a:pt x="128" y="72"/>
                    </a:lnTo>
                    <a:lnTo>
                      <a:pt x="142" y="68"/>
                    </a:lnTo>
                    <a:lnTo>
                      <a:pt x="156" y="63"/>
                    </a:lnTo>
                    <a:lnTo>
                      <a:pt x="166" y="58"/>
                    </a:lnTo>
                    <a:lnTo>
                      <a:pt x="175" y="51"/>
                    </a:lnTo>
                    <a:lnTo>
                      <a:pt x="180" y="44"/>
                    </a:lnTo>
                    <a:lnTo>
                      <a:pt x="182" y="37"/>
                    </a:lnTo>
                    <a:lnTo>
                      <a:pt x="180" y="30"/>
                    </a:lnTo>
                    <a:lnTo>
                      <a:pt x="175" y="23"/>
                    </a:lnTo>
                    <a:lnTo>
                      <a:pt x="166" y="16"/>
                    </a:lnTo>
                    <a:lnTo>
                      <a:pt x="156" y="11"/>
                    </a:lnTo>
                    <a:lnTo>
                      <a:pt x="142" y="5"/>
                    </a:lnTo>
                    <a:lnTo>
                      <a:pt x="128" y="4"/>
                    </a:lnTo>
                    <a:lnTo>
                      <a:pt x="110" y="0"/>
                    </a:lnTo>
                    <a:lnTo>
                      <a:pt x="92" y="0"/>
                    </a:lnTo>
                    <a:lnTo>
                      <a:pt x="73" y="0"/>
                    </a:lnTo>
                    <a:lnTo>
                      <a:pt x="56" y="4"/>
                    </a:lnTo>
                    <a:lnTo>
                      <a:pt x="40" y="5"/>
                    </a:lnTo>
                    <a:lnTo>
                      <a:pt x="28" y="11"/>
                    </a:lnTo>
                    <a:lnTo>
                      <a:pt x="16" y="16"/>
                    </a:lnTo>
                    <a:lnTo>
                      <a:pt x="8" y="23"/>
                    </a:lnTo>
                    <a:lnTo>
                      <a:pt x="2" y="30"/>
                    </a:lnTo>
                    <a:lnTo>
                      <a:pt x="0" y="37"/>
                    </a:lnTo>
                    <a:lnTo>
                      <a:pt x="2" y="44"/>
                    </a:lnTo>
                    <a:lnTo>
                      <a:pt x="8" y="51"/>
                    </a:lnTo>
                    <a:lnTo>
                      <a:pt x="16" y="58"/>
                    </a:lnTo>
                    <a:lnTo>
                      <a:pt x="28" y="63"/>
                    </a:lnTo>
                    <a:lnTo>
                      <a:pt x="40" y="68"/>
                    </a:lnTo>
                    <a:lnTo>
                      <a:pt x="56" y="72"/>
                    </a:lnTo>
                    <a:lnTo>
                      <a:pt x="73" y="75"/>
                    </a:lnTo>
                    <a:lnTo>
                      <a:pt x="92" y="7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22" name="Freeform 129"/>
              <p:cNvSpPr>
                <a:spLocks/>
              </p:cNvSpPr>
              <p:nvPr/>
            </p:nvSpPr>
            <p:spPr bwMode="auto">
              <a:xfrm>
                <a:off x="6130" y="5734"/>
                <a:ext cx="90" cy="161"/>
              </a:xfrm>
              <a:custGeom>
                <a:avLst/>
                <a:gdLst>
                  <a:gd name="T0" fmla="*/ 0 w 182"/>
                  <a:gd name="T1" fmla="*/ 1 h 321"/>
                  <a:gd name="T2" fmla="*/ 0 w 182"/>
                  <a:gd name="T3" fmla="*/ 1 h 321"/>
                  <a:gd name="T4" fmla="*/ 0 w 182"/>
                  <a:gd name="T5" fmla="*/ 1 h 321"/>
                  <a:gd name="T6" fmla="*/ 0 w 182"/>
                  <a:gd name="T7" fmla="*/ 1 h 321"/>
                  <a:gd name="T8" fmla="*/ 0 w 182"/>
                  <a:gd name="T9" fmla="*/ 0 h 321"/>
                  <a:gd name="T10" fmla="*/ 0 w 182"/>
                  <a:gd name="T11" fmla="*/ 1 h 321"/>
                  <a:gd name="T12" fmla="*/ 0 w 182"/>
                  <a:gd name="T13" fmla="*/ 1 h 321"/>
                  <a:gd name="T14" fmla="*/ 0 w 182"/>
                  <a:gd name="T15" fmla="*/ 1 h 321"/>
                  <a:gd name="T16" fmla="*/ 0 w 182"/>
                  <a:gd name="T17" fmla="*/ 1 h 321"/>
                  <a:gd name="T18" fmla="*/ 0 w 182"/>
                  <a:gd name="T19" fmla="*/ 1 h 321"/>
                  <a:gd name="T20" fmla="*/ 0 w 182"/>
                  <a:gd name="T21" fmla="*/ 1 h 321"/>
                  <a:gd name="T22" fmla="*/ 0 w 182"/>
                  <a:gd name="T23" fmla="*/ 1 h 321"/>
                  <a:gd name="T24" fmla="*/ 0 w 182"/>
                  <a:gd name="T25" fmla="*/ 1 h 321"/>
                  <a:gd name="T26" fmla="*/ 0 w 182"/>
                  <a:gd name="T27" fmla="*/ 1 h 321"/>
                  <a:gd name="T28" fmla="*/ 0 w 182"/>
                  <a:gd name="T29" fmla="*/ 1 h 321"/>
                  <a:gd name="T30" fmla="*/ 0 w 182"/>
                  <a:gd name="T31" fmla="*/ 1 h 321"/>
                  <a:gd name="T32" fmla="*/ 0 w 182"/>
                  <a:gd name="T33" fmla="*/ 1 h 321"/>
                  <a:gd name="T34" fmla="*/ 0 w 182"/>
                  <a:gd name="T35" fmla="*/ 1 h 321"/>
                  <a:gd name="T36" fmla="*/ 0 w 182"/>
                  <a:gd name="T37" fmla="*/ 1 h 321"/>
                  <a:gd name="T38" fmla="*/ 0 w 182"/>
                  <a:gd name="T39" fmla="*/ 1 h 321"/>
                  <a:gd name="T40" fmla="*/ 0 w 182"/>
                  <a:gd name="T41" fmla="*/ 0 h 321"/>
                  <a:gd name="T42" fmla="*/ 0 w 182"/>
                  <a:gd name="T43" fmla="*/ 1 h 321"/>
                  <a:gd name="T44" fmla="*/ 0 w 182"/>
                  <a:gd name="T45" fmla="*/ 1 h 321"/>
                  <a:gd name="T46" fmla="*/ 0 w 182"/>
                  <a:gd name="T47" fmla="*/ 1 h 321"/>
                  <a:gd name="T48" fmla="*/ 0 w 182"/>
                  <a:gd name="T49" fmla="*/ 1 h 321"/>
                  <a:gd name="T50" fmla="*/ 0 w 182"/>
                  <a:gd name="T51" fmla="*/ 1 h 321"/>
                  <a:gd name="T52" fmla="*/ 0 w 182"/>
                  <a:gd name="T53" fmla="*/ 1 h 321"/>
                  <a:gd name="T54" fmla="*/ 0 w 182"/>
                  <a:gd name="T55" fmla="*/ 1 h 321"/>
                  <a:gd name="T56" fmla="*/ 0 w 182"/>
                  <a:gd name="T57" fmla="*/ 1 h 321"/>
                  <a:gd name="T58" fmla="*/ 0 w 182"/>
                  <a:gd name="T59" fmla="*/ 1 h 321"/>
                  <a:gd name="T60" fmla="*/ 0 w 182"/>
                  <a:gd name="T61" fmla="*/ 1 h 321"/>
                  <a:gd name="T62" fmla="*/ 0 w 182"/>
                  <a:gd name="T63" fmla="*/ 1 h 321"/>
                  <a:gd name="T64" fmla="*/ 0 w 182"/>
                  <a:gd name="T65" fmla="*/ 1 h 321"/>
                  <a:gd name="T66" fmla="*/ 0 w 182"/>
                  <a:gd name="T67" fmla="*/ 1 h 321"/>
                  <a:gd name="T68" fmla="*/ 0 w 182"/>
                  <a:gd name="T69" fmla="*/ 1 h 321"/>
                  <a:gd name="T70" fmla="*/ 0 w 182"/>
                  <a:gd name="T71" fmla="*/ 1 h 321"/>
                  <a:gd name="T72" fmla="*/ 0 w 182"/>
                  <a:gd name="T73" fmla="*/ 1 h 321"/>
                  <a:gd name="T74" fmla="*/ 0 w 182"/>
                  <a:gd name="T75" fmla="*/ 1 h 321"/>
                  <a:gd name="T76" fmla="*/ 0 w 182"/>
                  <a:gd name="T77" fmla="*/ 1 h 3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2"/>
                  <a:gd name="T118" fmla="*/ 0 h 321"/>
                  <a:gd name="T119" fmla="*/ 182 w 182"/>
                  <a:gd name="T120" fmla="*/ 321 h 32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2" h="321">
                    <a:moveTo>
                      <a:pt x="182" y="229"/>
                    </a:moveTo>
                    <a:lnTo>
                      <a:pt x="182" y="195"/>
                    </a:lnTo>
                    <a:lnTo>
                      <a:pt x="182" y="75"/>
                    </a:lnTo>
                    <a:lnTo>
                      <a:pt x="182" y="35"/>
                    </a:lnTo>
                    <a:lnTo>
                      <a:pt x="182" y="0"/>
                    </a:lnTo>
                    <a:lnTo>
                      <a:pt x="180" y="7"/>
                    </a:lnTo>
                    <a:lnTo>
                      <a:pt x="175" y="14"/>
                    </a:lnTo>
                    <a:lnTo>
                      <a:pt x="166" y="21"/>
                    </a:lnTo>
                    <a:lnTo>
                      <a:pt x="156" y="26"/>
                    </a:lnTo>
                    <a:lnTo>
                      <a:pt x="142" y="31"/>
                    </a:lnTo>
                    <a:lnTo>
                      <a:pt x="128" y="35"/>
                    </a:lnTo>
                    <a:lnTo>
                      <a:pt x="110" y="38"/>
                    </a:lnTo>
                    <a:lnTo>
                      <a:pt x="92" y="38"/>
                    </a:lnTo>
                    <a:lnTo>
                      <a:pt x="73" y="38"/>
                    </a:lnTo>
                    <a:lnTo>
                      <a:pt x="56" y="35"/>
                    </a:lnTo>
                    <a:lnTo>
                      <a:pt x="40" y="31"/>
                    </a:lnTo>
                    <a:lnTo>
                      <a:pt x="28" y="26"/>
                    </a:lnTo>
                    <a:lnTo>
                      <a:pt x="16" y="21"/>
                    </a:lnTo>
                    <a:lnTo>
                      <a:pt x="8" y="14"/>
                    </a:lnTo>
                    <a:lnTo>
                      <a:pt x="2" y="7"/>
                    </a:lnTo>
                    <a:lnTo>
                      <a:pt x="0" y="0"/>
                    </a:lnTo>
                    <a:lnTo>
                      <a:pt x="0" y="283"/>
                    </a:lnTo>
                    <a:lnTo>
                      <a:pt x="2" y="290"/>
                    </a:lnTo>
                    <a:lnTo>
                      <a:pt x="8" y="297"/>
                    </a:lnTo>
                    <a:lnTo>
                      <a:pt x="16" y="304"/>
                    </a:lnTo>
                    <a:lnTo>
                      <a:pt x="28" y="309"/>
                    </a:lnTo>
                    <a:lnTo>
                      <a:pt x="40" y="314"/>
                    </a:lnTo>
                    <a:lnTo>
                      <a:pt x="56" y="318"/>
                    </a:lnTo>
                    <a:lnTo>
                      <a:pt x="73" y="321"/>
                    </a:lnTo>
                    <a:lnTo>
                      <a:pt x="92" y="321"/>
                    </a:lnTo>
                    <a:lnTo>
                      <a:pt x="110" y="321"/>
                    </a:lnTo>
                    <a:lnTo>
                      <a:pt x="128" y="318"/>
                    </a:lnTo>
                    <a:lnTo>
                      <a:pt x="142" y="314"/>
                    </a:lnTo>
                    <a:lnTo>
                      <a:pt x="156" y="309"/>
                    </a:lnTo>
                    <a:lnTo>
                      <a:pt x="166" y="304"/>
                    </a:lnTo>
                    <a:lnTo>
                      <a:pt x="175" y="297"/>
                    </a:lnTo>
                    <a:lnTo>
                      <a:pt x="180" y="290"/>
                    </a:lnTo>
                    <a:lnTo>
                      <a:pt x="182" y="283"/>
                    </a:lnTo>
                    <a:lnTo>
                      <a:pt x="182" y="2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23" name="Freeform 130"/>
              <p:cNvSpPr>
                <a:spLocks/>
              </p:cNvSpPr>
              <p:nvPr/>
            </p:nvSpPr>
            <p:spPr bwMode="auto">
              <a:xfrm>
                <a:off x="6220" y="5743"/>
                <a:ext cx="33" cy="106"/>
              </a:xfrm>
              <a:custGeom>
                <a:avLst/>
                <a:gdLst>
                  <a:gd name="T0" fmla="*/ 0 w 64"/>
                  <a:gd name="T1" fmla="*/ 0 h 213"/>
                  <a:gd name="T2" fmla="*/ 0 w 64"/>
                  <a:gd name="T3" fmla="*/ 0 h 213"/>
                  <a:gd name="T4" fmla="*/ 1 w 64"/>
                  <a:gd name="T5" fmla="*/ 0 h 213"/>
                  <a:gd name="T6" fmla="*/ 1 w 64"/>
                  <a:gd name="T7" fmla="*/ 0 h 213"/>
                  <a:gd name="T8" fmla="*/ 1 w 64"/>
                  <a:gd name="T9" fmla="*/ 0 h 213"/>
                  <a:gd name="T10" fmla="*/ 1 w 64"/>
                  <a:gd name="T11" fmla="*/ 0 h 213"/>
                  <a:gd name="T12" fmla="*/ 1 w 64"/>
                  <a:gd name="T13" fmla="*/ 0 h 213"/>
                  <a:gd name="T14" fmla="*/ 1 w 64"/>
                  <a:gd name="T15" fmla="*/ 0 h 213"/>
                  <a:gd name="T16" fmla="*/ 1 w 64"/>
                  <a:gd name="T17" fmla="*/ 0 h 213"/>
                  <a:gd name="T18" fmla="*/ 1 w 64"/>
                  <a:gd name="T19" fmla="*/ 0 h 213"/>
                  <a:gd name="T20" fmla="*/ 1 w 64"/>
                  <a:gd name="T21" fmla="*/ 0 h 213"/>
                  <a:gd name="T22" fmla="*/ 1 w 64"/>
                  <a:gd name="T23" fmla="*/ 0 h 213"/>
                  <a:gd name="T24" fmla="*/ 1 w 64"/>
                  <a:gd name="T25" fmla="*/ 0 h 213"/>
                  <a:gd name="T26" fmla="*/ 1 w 64"/>
                  <a:gd name="T27" fmla="*/ 0 h 213"/>
                  <a:gd name="T28" fmla="*/ 1 w 64"/>
                  <a:gd name="T29" fmla="*/ 0 h 213"/>
                  <a:gd name="T30" fmla="*/ 1 w 64"/>
                  <a:gd name="T31" fmla="*/ 0 h 213"/>
                  <a:gd name="T32" fmla="*/ 1 w 64"/>
                  <a:gd name="T33" fmla="*/ 0 h 213"/>
                  <a:gd name="T34" fmla="*/ 1 w 64"/>
                  <a:gd name="T35" fmla="*/ 0 h 213"/>
                  <a:gd name="T36" fmla="*/ 1 w 64"/>
                  <a:gd name="T37" fmla="*/ 0 h 213"/>
                  <a:gd name="T38" fmla="*/ 1 w 64"/>
                  <a:gd name="T39" fmla="*/ 0 h 213"/>
                  <a:gd name="T40" fmla="*/ 1 w 64"/>
                  <a:gd name="T41" fmla="*/ 0 h 213"/>
                  <a:gd name="T42" fmla="*/ 0 w 64"/>
                  <a:gd name="T43" fmla="*/ 0 h 213"/>
                  <a:gd name="T44" fmla="*/ 0 w 64"/>
                  <a:gd name="T45" fmla="*/ 0 h 213"/>
                  <a:gd name="T46" fmla="*/ 1 w 64"/>
                  <a:gd name="T47" fmla="*/ 0 h 213"/>
                  <a:gd name="T48" fmla="*/ 1 w 64"/>
                  <a:gd name="T49" fmla="*/ 0 h 213"/>
                  <a:gd name="T50" fmla="*/ 1 w 64"/>
                  <a:gd name="T51" fmla="*/ 0 h 213"/>
                  <a:gd name="T52" fmla="*/ 1 w 64"/>
                  <a:gd name="T53" fmla="*/ 0 h 213"/>
                  <a:gd name="T54" fmla="*/ 1 w 64"/>
                  <a:gd name="T55" fmla="*/ 0 h 213"/>
                  <a:gd name="T56" fmla="*/ 1 w 64"/>
                  <a:gd name="T57" fmla="*/ 0 h 213"/>
                  <a:gd name="T58" fmla="*/ 1 w 64"/>
                  <a:gd name="T59" fmla="*/ 0 h 213"/>
                  <a:gd name="T60" fmla="*/ 1 w 64"/>
                  <a:gd name="T61" fmla="*/ 0 h 213"/>
                  <a:gd name="T62" fmla="*/ 1 w 64"/>
                  <a:gd name="T63" fmla="*/ 0 h 213"/>
                  <a:gd name="T64" fmla="*/ 1 w 64"/>
                  <a:gd name="T65" fmla="*/ 0 h 213"/>
                  <a:gd name="T66" fmla="*/ 1 w 64"/>
                  <a:gd name="T67" fmla="*/ 0 h 213"/>
                  <a:gd name="T68" fmla="*/ 0 w 64"/>
                  <a:gd name="T69" fmla="*/ 0 h 2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213"/>
                  <a:gd name="T107" fmla="*/ 64 w 64"/>
                  <a:gd name="T108" fmla="*/ 213 h 2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213">
                    <a:moveTo>
                      <a:pt x="0" y="58"/>
                    </a:moveTo>
                    <a:lnTo>
                      <a:pt x="0" y="14"/>
                    </a:lnTo>
                    <a:lnTo>
                      <a:pt x="8" y="5"/>
                    </a:lnTo>
                    <a:lnTo>
                      <a:pt x="17" y="2"/>
                    </a:lnTo>
                    <a:lnTo>
                      <a:pt x="24" y="0"/>
                    </a:lnTo>
                    <a:lnTo>
                      <a:pt x="31" y="0"/>
                    </a:lnTo>
                    <a:lnTo>
                      <a:pt x="41" y="2"/>
                    </a:lnTo>
                    <a:lnTo>
                      <a:pt x="51" y="9"/>
                    </a:lnTo>
                    <a:lnTo>
                      <a:pt x="60" y="23"/>
                    </a:lnTo>
                    <a:lnTo>
                      <a:pt x="64" y="47"/>
                    </a:lnTo>
                    <a:lnTo>
                      <a:pt x="64" y="70"/>
                    </a:lnTo>
                    <a:lnTo>
                      <a:pt x="64" y="96"/>
                    </a:lnTo>
                    <a:lnTo>
                      <a:pt x="64" y="124"/>
                    </a:lnTo>
                    <a:lnTo>
                      <a:pt x="64" y="149"/>
                    </a:lnTo>
                    <a:lnTo>
                      <a:pt x="63" y="170"/>
                    </a:lnTo>
                    <a:lnTo>
                      <a:pt x="57" y="187"/>
                    </a:lnTo>
                    <a:lnTo>
                      <a:pt x="48" y="199"/>
                    </a:lnTo>
                    <a:lnTo>
                      <a:pt x="40" y="208"/>
                    </a:lnTo>
                    <a:lnTo>
                      <a:pt x="31" y="212"/>
                    </a:lnTo>
                    <a:lnTo>
                      <a:pt x="20" y="213"/>
                    </a:lnTo>
                    <a:lnTo>
                      <a:pt x="10" y="213"/>
                    </a:lnTo>
                    <a:lnTo>
                      <a:pt x="0" y="212"/>
                    </a:lnTo>
                    <a:lnTo>
                      <a:pt x="0" y="170"/>
                    </a:lnTo>
                    <a:lnTo>
                      <a:pt x="15" y="175"/>
                    </a:lnTo>
                    <a:lnTo>
                      <a:pt x="25" y="170"/>
                    </a:lnTo>
                    <a:lnTo>
                      <a:pt x="33" y="159"/>
                    </a:lnTo>
                    <a:lnTo>
                      <a:pt x="34" y="140"/>
                    </a:lnTo>
                    <a:lnTo>
                      <a:pt x="34" y="124"/>
                    </a:lnTo>
                    <a:lnTo>
                      <a:pt x="34" y="100"/>
                    </a:lnTo>
                    <a:lnTo>
                      <a:pt x="34" y="75"/>
                    </a:lnTo>
                    <a:lnTo>
                      <a:pt x="34" y="56"/>
                    </a:lnTo>
                    <a:lnTo>
                      <a:pt x="30" y="44"/>
                    </a:lnTo>
                    <a:lnTo>
                      <a:pt x="21" y="40"/>
                    </a:lnTo>
                    <a:lnTo>
                      <a:pt x="10" y="44"/>
                    </a:lnTo>
                    <a:lnTo>
                      <a:pt x="0" y="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24" name="Freeform 131"/>
              <p:cNvSpPr>
                <a:spLocks/>
              </p:cNvSpPr>
              <p:nvPr/>
            </p:nvSpPr>
            <p:spPr bwMode="auto">
              <a:xfrm>
                <a:off x="6135" y="5723"/>
                <a:ext cx="79" cy="30"/>
              </a:xfrm>
              <a:custGeom>
                <a:avLst/>
                <a:gdLst>
                  <a:gd name="T0" fmla="*/ 1 w 157"/>
                  <a:gd name="T1" fmla="*/ 0 h 61"/>
                  <a:gd name="T2" fmla="*/ 1 w 157"/>
                  <a:gd name="T3" fmla="*/ 0 h 61"/>
                  <a:gd name="T4" fmla="*/ 1 w 157"/>
                  <a:gd name="T5" fmla="*/ 0 h 61"/>
                  <a:gd name="T6" fmla="*/ 1 w 157"/>
                  <a:gd name="T7" fmla="*/ 0 h 61"/>
                  <a:gd name="T8" fmla="*/ 1 w 157"/>
                  <a:gd name="T9" fmla="*/ 0 h 61"/>
                  <a:gd name="T10" fmla="*/ 1 w 157"/>
                  <a:gd name="T11" fmla="*/ 0 h 61"/>
                  <a:gd name="T12" fmla="*/ 1 w 157"/>
                  <a:gd name="T13" fmla="*/ 0 h 61"/>
                  <a:gd name="T14" fmla="*/ 1 w 157"/>
                  <a:gd name="T15" fmla="*/ 0 h 61"/>
                  <a:gd name="T16" fmla="*/ 1 w 157"/>
                  <a:gd name="T17" fmla="*/ 0 h 61"/>
                  <a:gd name="T18" fmla="*/ 1 w 157"/>
                  <a:gd name="T19" fmla="*/ 0 h 61"/>
                  <a:gd name="T20" fmla="*/ 1 w 157"/>
                  <a:gd name="T21" fmla="*/ 0 h 61"/>
                  <a:gd name="T22" fmla="*/ 1 w 157"/>
                  <a:gd name="T23" fmla="*/ 0 h 61"/>
                  <a:gd name="T24" fmla="*/ 1 w 157"/>
                  <a:gd name="T25" fmla="*/ 0 h 61"/>
                  <a:gd name="T26" fmla="*/ 1 w 157"/>
                  <a:gd name="T27" fmla="*/ 0 h 61"/>
                  <a:gd name="T28" fmla="*/ 1 w 157"/>
                  <a:gd name="T29" fmla="*/ 0 h 61"/>
                  <a:gd name="T30" fmla="*/ 1 w 157"/>
                  <a:gd name="T31" fmla="*/ 0 h 61"/>
                  <a:gd name="T32" fmla="*/ 0 w 157"/>
                  <a:gd name="T33" fmla="*/ 0 h 61"/>
                  <a:gd name="T34" fmla="*/ 1 w 157"/>
                  <a:gd name="T35" fmla="*/ 0 h 61"/>
                  <a:gd name="T36" fmla="*/ 1 w 157"/>
                  <a:gd name="T37" fmla="*/ 0 h 61"/>
                  <a:gd name="T38" fmla="*/ 1 w 157"/>
                  <a:gd name="T39" fmla="*/ 0 h 61"/>
                  <a:gd name="T40" fmla="*/ 1 w 157"/>
                  <a:gd name="T41" fmla="*/ 0 h 61"/>
                  <a:gd name="T42" fmla="*/ 1 w 157"/>
                  <a:gd name="T43" fmla="*/ 0 h 61"/>
                  <a:gd name="T44" fmla="*/ 1 w 157"/>
                  <a:gd name="T45" fmla="*/ 0 h 61"/>
                  <a:gd name="T46" fmla="*/ 1 w 157"/>
                  <a:gd name="T47" fmla="*/ 0 h 61"/>
                  <a:gd name="T48" fmla="*/ 1 w 157"/>
                  <a:gd name="T49" fmla="*/ 0 h 61"/>
                  <a:gd name="T50" fmla="*/ 1 w 157"/>
                  <a:gd name="T51" fmla="*/ 0 h 61"/>
                  <a:gd name="T52" fmla="*/ 1 w 157"/>
                  <a:gd name="T53" fmla="*/ 0 h 61"/>
                  <a:gd name="T54" fmla="*/ 1 w 157"/>
                  <a:gd name="T55" fmla="*/ 0 h 61"/>
                  <a:gd name="T56" fmla="*/ 1 w 157"/>
                  <a:gd name="T57" fmla="*/ 0 h 61"/>
                  <a:gd name="T58" fmla="*/ 1 w 157"/>
                  <a:gd name="T59" fmla="*/ 0 h 61"/>
                  <a:gd name="T60" fmla="*/ 1 w 157"/>
                  <a:gd name="T61" fmla="*/ 0 h 61"/>
                  <a:gd name="T62" fmla="*/ 1 w 157"/>
                  <a:gd name="T63" fmla="*/ 0 h 61"/>
                  <a:gd name="T64" fmla="*/ 1 w 157"/>
                  <a:gd name="T65" fmla="*/ 0 h 61"/>
                  <a:gd name="T66" fmla="*/ 1 w 157"/>
                  <a:gd name="T67" fmla="*/ 0 h 61"/>
                  <a:gd name="T68" fmla="*/ 1 w 157"/>
                  <a:gd name="T69" fmla="*/ 0 h 61"/>
                  <a:gd name="T70" fmla="*/ 1 w 157"/>
                  <a:gd name="T71" fmla="*/ 0 h 61"/>
                  <a:gd name="T72" fmla="*/ 1 w 157"/>
                  <a:gd name="T73" fmla="*/ 0 h 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7"/>
                  <a:gd name="T112" fmla="*/ 0 h 61"/>
                  <a:gd name="T113" fmla="*/ 157 w 157"/>
                  <a:gd name="T114" fmla="*/ 61 h 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7" h="61">
                    <a:moveTo>
                      <a:pt x="157" y="23"/>
                    </a:moveTo>
                    <a:lnTo>
                      <a:pt x="157" y="30"/>
                    </a:lnTo>
                    <a:lnTo>
                      <a:pt x="154" y="37"/>
                    </a:lnTo>
                    <a:lnTo>
                      <a:pt x="148" y="42"/>
                    </a:lnTo>
                    <a:lnTo>
                      <a:pt x="140" y="49"/>
                    </a:lnTo>
                    <a:lnTo>
                      <a:pt x="128" y="54"/>
                    </a:lnTo>
                    <a:lnTo>
                      <a:pt x="114" y="58"/>
                    </a:lnTo>
                    <a:lnTo>
                      <a:pt x="98" y="59"/>
                    </a:lnTo>
                    <a:lnTo>
                      <a:pt x="80" y="61"/>
                    </a:lnTo>
                    <a:lnTo>
                      <a:pt x="63" y="61"/>
                    </a:lnTo>
                    <a:lnTo>
                      <a:pt x="47" y="59"/>
                    </a:lnTo>
                    <a:lnTo>
                      <a:pt x="34" y="56"/>
                    </a:lnTo>
                    <a:lnTo>
                      <a:pt x="24" y="52"/>
                    </a:lnTo>
                    <a:lnTo>
                      <a:pt x="16" y="47"/>
                    </a:lnTo>
                    <a:lnTo>
                      <a:pt x="8" y="42"/>
                    </a:lnTo>
                    <a:lnTo>
                      <a:pt x="3" y="35"/>
                    </a:lnTo>
                    <a:lnTo>
                      <a:pt x="0" y="28"/>
                    </a:lnTo>
                    <a:lnTo>
                      <a:pt x="1" y="25"/>
                    </a:lnTo>
                    <a:lnTo>
                      <a:pt x="4" y="23"/>
                    </a:lnTo>
                    <a:lnTo>
                      <a:pt x="10" y="21"/>
                    </a:lnTo>
                    <a:lnTo>
                      <a:pt x="17" y="21"/>
                    </a:lnTo>
                    <a:lnTo>
                      <a:pt x="24" y="21"/>
                    </a:lnTo>
                    <a:lnTo>
                      <a:pt x="31" y="23"/>
                    </a:lnTo>
                    <a:lnTo>
                      <a:pt x="38" y="23"/>
                    </a:lnTo>
                    <a:lnTo>
                      <a:pt x="43" y="23"/>
                    </a:lnTo>
                    <a:lnTo>
                      <a:pt x="46" y="18"/>
                    </a:lnTo>
                    <a:lnTo>
                      <a:pt x="53" y="12"/>
                    </a:lnTo>
                    <a:lnTo>
                      <a:pt x="60" y="7"/>
                    </a:lnTo>
                    <a:lnTo>
                      <a:pt x="67" y="4"/>
                    </a:lnTo>
                    <a:lnTo>
                      <a:pt x="73" y="2"/>
                    </a:lnTo>
                    <a:lnTo>
                      <a:pt x="81" y="0"/>
                    </a:lnTo>
                    <a:lnTo>
                      <a:pt x="93" y="0"/>
                    </a:lnTo>
                    <a:lnTo>
                      <a:pt x="106" y="0"/>
                    </a:lnTo>
                    <a:lnTo>
                      <a:pt x="118" y="2"/>
                    </a:lnTo>
                    <a:lnTo>
                      <a:pt x="131" y="7"/>
                    </a:lnTo>
                    <a:lnTo>
                      <a:pt x="146" y="14"/>
                    </a:lnTo>
                    <a:lnTo>
                      <a:pt x="157" y="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25" name="Freeform 132"/>
              <p:cNvSpPr>
                <a:spLocks/>
              </p:cNvSpPr>
              <p:nvPr/>
            </p:nvSpPr>
            <p:spPr bwMode="auto">
              <a:xfrm>
                <a:off x="6525" y="5674"/>
                <a:ext cx="90" cy="38"/>
              </a:xfrm>
              <a:custGeom>
                <a:avLst/>
                <a:gdLst>
                  <a:gd name="T0" fmla="*/ 0 w 181"/>
                  <a:gd name="T1" fmla="*/ 1 h 75"/>
                  <a:gd name="T2" fmla="*/ 0 w 181"/>
                  <a:gd name="T3" fmla="*/ 1 h 75"/>
                  <a:gd name="T4" fmla="*/ 0 w 181"/>
                  <a:gd name="T5" fmla="*/ 1 h 75"/>
                  <a:gd name="T6" fmla="*/ 0 w 181"/>
                  <a:gd name="T7" fmla="*/ 1 h 75"/>
                  <a:gd name="T8" fmla="*/ 0 w 181"/>
                  <a:gd name="T9" fmla="*/ 1 h 75"/>
                  <a:gd name="T10" fmla="*/ 0 w 181"/>
                  <a:gd name="T11" fmla="*/ 1 h 75"/>
                  <a:gd name="T12" fmla="*/ 0 w 181"/>
                  <a:gd name="T13" fmla="*/ 1 h 75"/>
                  <a:gd name="T14" fmla="*/ 0 w 181"/>
                  <a:gd name="T15" fmla="*/ 1 h 75"/>
                  <a:gd name="T16" fmla="*/ 0 w 181"/>
                  <a:gd name="T17" fmla="*/ 1 h 75"/>
                  <a:gd name="T18" fmla="*/ 0 w 181"/>
                  <a:gd name="T19" fmla="*/ 1 h 75"/>
                  <a:gd name="T20" fmla="*/ 0 w 181"/>
                  <a:gd name="T21" fmla="*/ 1 h 75"/>
                  <a:gd name="T22" fmla="*/ 0 w 181"/>
                  <a:gd name="T23" fmla="*/ 1 h 75"/>
                  <a:gd name="T24" fmla="*/ 0 w 181"/>
                  <a:gd name="T25" fmla="*/ 1 h 75"/>
                  <a:gd name="T26" fmla="*/ 0 w 181"/>
                  <a:gd name="T27" fmla="*/ 1 h 75"/>
                  <a:gd name="T28" fmla="*/ 0 w 181"/>
                  <a:gd name="T29" fmla="*/ 1 h 75"/>
                  <a:gd name="T30" fmla="*/ 0 w 181"/>
                  <a:gd name="T31" fmla="*/ 0 h 75"/>
                  <a:gd name="T32" fmla="*/ 0 w 181"/>
                  <a:gd name="T33" fmla="*/ 0 h 75"/>
                  <a:gd name="T34" fmla="*/ 0 w 181"/>
                  <a:gd name="T35" fmla="*/ 0 h 75"/>
                  <a:gd name="T36" fmla="*/ 0 w 181"/>
                  <a:gd name="T37" fmla="*/ 1 h 75"/>
                  <a:gd name="T38" fmla="*/ 0 w 181"/>
                  <a:gd name="T39" fmla="*/ 1 h 75"/>
                  <a:gd name="T40" fmla="*/ 0 w 181"/>
                  <a:gd name="T41" fmla="*/ 1 h 75"/>
                  <a:gd name="T42" fmla="*/ 0 w 181"/>
                  <a:gd name="T43" fmla="*/ 1 h 75"/>
                  <a:gd name="T44" fmla="*/ 0 w 181"/>
                  <a:gd name="T45" fmla="*/ 1 h 75"/>
                  <a:gd name="T46" fmla="*/ 0 w 181"/>
                  <a:gd name="T47" fmla="*/ 1 h 75"/>
                  <a:gd name="T48" fmla="*/ 0 w 181"/>
                  <a:gd name="T49" fmla="*/ 1 h 75"/>
                  <a:gd name="T50" fmla="*/ 0 w 181"/>
                  <a:gd name="T51" fmla="*/ 1 h 75"/>
                  <a:gd name="T52" fmla="*/ 0 w 181"/>
                  <a:gd name="T53" fmla="*/ 1 h 75"/>
                  <a:gd name="T54" fmla="*/ 0 w 181"/>
                  <a:gd name="T55" fmla="*/ 1 h 75"/>
                  <a:gd name="T56" fmla="*/ 0 w 181"/>
                  <a:gd name="T57" fmla="*/ 1 h 75"/>
                  <a:gd name="T58" fmla="*/ 0 w 181"/>
                  <a:gd name="T59" fmla="*/ 1 h 75"/>
                  <a:gd name="T60" fmla="*/ 0 w 181"/>
                  <a:gd name="T61" fmla="*/ 1 h 75"/>
                  <a:gd name="T62" fmla="*/ 0 w 181"/>
                  <a:gd name="T63" fmla="*/ 1 h 75"/>
                  <a:gd name="T64" fmla="*/ 0 w 181"/>
                  <a:gd name="T65" fmla="*/ 1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
                  <a:gd name="T100" fmla="*/ 0 h 75"/>
                  <a:gd name="T101" fmla="*/ 181 w 181"/>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 h="75">
                    <a:moveTo>
                      <a:pt x="91" y="75"/>
                    </a:moveTo>
                    <a:lnTo>
                      <a:pt x="73" y="75"/>
                    </a:lnTo>
                    <a:lnTo>
                      <a:pt x="56" y="72"/>
                    </a:lnTo>
                    <a:lnTo>
                      <a:pt x="40" y="68"/>
                    </a:lnTo>
                    <a:lnTo>
                      <a:pt x="27" y="65"/>
                    </a:lnTo>
                    <a:lnTo>
                      <a:pt x="16" y="58"/>
                    </a:lnTo>
                    <a:lnTo>
                      <a:pt x="7" y="52"/>
                    </a:lnTo>
                    <a:lnTo>
                      <a:pt x="2" y="45"/>
                    </a:lnTo>
                    <a:lnTo>
                      <a:pt x="0" y="38"/>
                    </a:lnTo>
                    <a:lnTo>
                      <a:pt x="2" y="31"/>
                    </a:lnTo>
                    <a:lnTo>
                      <a:pt x="7" y="23"/>
                    </a:lnTo>
                    <a:lnTo>
                      <a:pt x="16" y="17"/>
                    </a:lnTo>
                    <a:lnTo>
                      <a:pt x="27" y="10"/>
                    </a:lnTo>
                    <a:lnTo>
                      <a:pt x="40" y="7"/>
                    </a:lnTo>
                    <a:lnTo>
                      <a:pt x="56" y="3"/>
                    </a:lnTo>
                    <a:lnTo>
                      <a:pt x="73" y="0"/>
                    </a:lnTo>
                    <a:lnTo>
                      <a:pt x="91" y="0"/>
                    </a:lnTo>
                    <a:lnTo>
                      <a:pt x="110" y="0"/>
                    </a:lnTo>
                    <a:lnTo>
                      <a:pt x="127" y="3"/>
                    </a:lnTo>
                    <a:lnTo>
                      <a:pt x="141" y="7"/>
                    </a:lnTo>
                    <a:lnTo>
                      <a:pt x="156" y="10"/>
                    </a:lnTo>
                    <a:lnTo>
                      <a:pt x="166" y="17"/>
                    </a:lnTo>
                    <a:lnTo>
                      <a:pt x="174" y="23"/>
                    </a:lnTo>
                    <a:lnTo>
                      <a:pt x="180" y="31"/>
                    </a:lnTo>
                    <a:lnTo>
                      <a:pt x="181" y="38"/>
                    </a:lnTo>
                    <a:lnTo>
                      <a:pt x="180" y="45"/>
                    </a:lnTo>
                    <a:lnTo>
                      <a:pt x="174" y="52"/>
                    </a:lnTo>
                    <a:lnTo>
                      <a:pt x="166" y="58"/>
                    </a:lnTo>
                    <a:lnTo>
                      <a:pt x="156" y="65"/>
                    </a:lnTo>
                    <a:lnTo>
                      <a:pt x="141" y="68"/>
                    </a:lnTo>
                    <a:lnTo>
                      <a:pt x="127" y="72"/>
                    </a:lnTo>
                    <a:lnTo>
                      <a:pt x="110" y="75"/>
                    </a:lnTo>
                    <a:lnTo>
                      <a:pt x="91" y="7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26" name="Freeform 133"/>
              <p:cNvSpPr>
                <a:spLocks/>
              </p:cNvSpPr>
              <p:nvPr/>
            </p:nvSpPr>
            <p:spPr bwMode="auto">
              <a:xfrm>
                <a:off x="6525" y="5694"/>
                <a:ext cx="90" cy="160"/>
              </a:xfrm>
              <a:custGeom>
                <a:avLst/>
                <a:gdLst>
                  <a:gd name="T0" fmla="*/ 0 w 181"/>
                  <a:gd name="T1" fmla="*/ 1 h 320"/>
                  <a:gd name="T2" fmla="*/ 0 w 181"/>
                  <a:gd name="T3" fmla="*/ 1 h 320"/>
                  <a:gd name="T4" fmla="*/ 0 w 181"/>
                  <a:gd name="T5" fmla="*/ 1 h 320"/>
                  <a:gd name="T6" fmla="*/ 0 w 181"/>
                  <a:gd name="T7" fmla="*/ 1 h 320"/>
                  <a:gd name="T8" fmla="*/ 0 w 181"/>
                  <a:gd name="T9" fmla="*/ 0 h 320"/>
                  <a:gd name="T10" fmla="*/ 0 w 181"/>
                  <a:gd name="T11" fmla="*/ 1 h 320"/>
                  <a:gd name="T12" fmla="*/ 0 w 181"/>
                  <a:gd name="T13" fmla="*/ 1 h 320"/>
                  <a:gd name="T14" fmla="*/ 0 w 181"/>
                  <a:gd name="T15" fmla="*/ 1 h 320"/>
                  <a:gd name="T16" fmla="*/ 0 w 181"/>
                  <a:gd name="T17" fmla="*/ 1 h 320"/>
                  <a:gd name="T18" fmla="*/ 0 w 181"/>
                  <a:gd name="T19" fmla="*/ 1 h 320"/>
                  <a:gd name="T20" fmla="*/ 0 w 181"/>
                  <a:gd name="T21" fmla="*/ 1 h 320"/>
                  <a:gd name="T22" fmla="*/ 0 w 181"/>
                  <a:gd name="T23" fmla="*/ 1 h 320"/>
                  <a:gd name="T24" fmla="*/ 0 w 181"/>
                  <a:gd name="T25" fmla="*/ 1 h 320"/>
                  <a:gd name="T26" fmla="*/ 0 w 181"/>
                  <a:gd name="T27" fmla="*/ 1 h 320"/>
                  <a:gd name="T28" fmla="*/ 0 w 181"/>
                  <a:gd name="T29" fmla="*/ 1 h 320"/>
                  <a:gd name="T30" fmla="*/ 0 w 181"/>
                  <a:gd name="T31" fmla="*/ 1 h 320"/>
                  <a:gd name="T32" fmla="*/ 0 w 181"/>
                  <a:gd name="T33" fmla="*/ 1 h 320"/>
                  <a:gd name="T34" fmla="*/ 0 w 181"/>
                  <a:gd name="T35" fmla="*/ 1 h 320"/>
                  <a:gd name="T36" fmla="*/ 0 w 181"/>
                  <a:gd name="T37" fmla="*/ 1 h 320"/>
                  <a:gd name="T38" fmla="*/ 0 w 181"/>
                  <a:gd name="T39" fmla="*/ 1 h 320"/>
                  <a:gd name="T40" fmla="*/ 0 w 181"/>
                  <a:gd name="T41" fmla="*/ 0 h 320"/>
                  <a:gd name="T42" fmla="*/ 0 w 181"/>
                  <a:gd name="T43" fmla="*/ 1 h 320"/>
                  <a:gd name="T44" fmla="*/ 0 w 181"/>
                  <a:gd name="T45" fmla="*/ 1 h 320"/>
                  <a:gd name="T46" fmla="*/ 0 w 181"/>
                  <a:gd name="T47" fmla="*/ 1 h 320"/>
                  <a:gd name="T48" fmla="*/ 0 w 181"/>
                  <a:gd name="T49" fmla="*/ 1 h 320"/>
                  <a:gd name="T50" fmla="*/ 0 w 181"/>
                  <a:gd name="T51" fmla="*/ 1 h 320"/>
                  <a:gd name="T52" fmla="*/ 0 w 181"/>
                  <a:gd name="T53" fmla="*/ 1 h 320"/>
                  <a:gd name="T54" fmla="*/ 0 w 181"/>
                  <a:gd name="T55" fmla="*/ 1 h 320"/>
                  <a:gd name="T56" fmla="*/ 0 w 181"/>
                  <a:gd name="T57" fmla="*/ 1 h 320"/>
                  <a:gd name="T58" fmla="*/ 0 w 181"/>
                  <a:gd name="T59" fmla="*/ 1 h 320"/>
                  <a:gd name="T60" fmla="*/ 0 w 181"/>
                  <a:gd name="T61" fmla="*/ 1 h 320"/>
                  <a:gd name="T62" fmla="*/ 0 w 181"/>
                  <a:gd name="T63" fmla="*/ 1 h 320"/>
                  <a:gd name="T64" fmla="*/ 0 w 181"/>
                  <a:gd name="T65" fmla="*/ 1 h 320"/>
                  <a:gd name="T66" fmla="*/ 0 w 181"/>
                  <a:gd name="T67" fmla="*/ 1 h 320"/>
                  <a:gd name="T68" fmla="*/ 0 w 181"/>
                  <a:gd name="T69" fmla="*/ 1 h 320"/>
                  <a:gd name="T70" fmla="*/ 0 w 181"/>
                  <a:gd name="T71" fmla="*/ 1 h 320"/>
                  <a:gd name="T72" fmla="*/ 0 w 181"/>
                  <a:gd name="T73" fmla="*/ 1 h 320"/>
                  <a:gd name="T74" fmla="*/ 0 w 181"/>
                  <a:gd name="T75" fmla="*/ 1 h 320"/>
                  <a:gd name="T76" fmla="*/ 0 w 181"/>
                  <a:gd name="T77" fmla="*/ 1 h 3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1"/>
                  <a:gd name="T118" fmla="*/ 0 h 320"/>
                  <a:gd name="T119" fmla="*/ 181 w 181"/>
                  <a:gd name="T120" fmla="*/ 320 h 3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1" h="320">
                    <a:moveTo>
                      <a:pt x="0" y="227"/>
                    </a:moveTo>
                    <a:lnTo>
                      <a:pt x="0" y="194"/>
                    </a:lnTo>
                    <a:lnTo>
                      <a:pt x="0" y="74"/>
                    </a:lnTo>
                    <a:lnTo>
                      <a:pt x="0" y="34"/>
                    </a:lnTo>
                    <a:lnTo>
                      <a:pt x="0" y="0"/>
                    </a:lnTo>
                    <a:lnTo>
                      <a:pt x="2" y="7"/>
                    </a:lnTo>
                    <a:lnTo>
                      <a:pt x="7" y="14"/>
                    </a:lnTo>
                    <a:lnTo>
                      <a:pt x="16" y="20"/>
                    </a:lnTo>
                    <a:lnTo>
                      <a:pt x="27" y="27"/>
                    </a:lnTo>
                    <a:lnTo>
                      <a:pt x="40" y="30"/>
                    </a:lnTo>
                    <a:lnTo>
                      <a:pt x="56" y="34"/>
                    </a:lnTo>
                    <a:lnTo>
                      <a:pt x="73" y="37"/>
                    </a:lnTo>
                    <a:lnTo>
                      <a:pt x="91" y="37"/>
                    </a:lnTo>
                    <a:lnTo>
                      <a:pt x="110" y="37"/>
                    </a:lnTo>
                    <a:lnTo>
                      <a:pt x="127" y="34"/>
                    </a:lnTo>
                    <a:lnTo>
                      <a:pt x="141" y="30"/>
                    </a:lnTo>
                    <a:lnTo>
                      <a:pt x="156" y="27"/>
                    </a:lnTo>
                    <a:lnTo>
                      <a:pt x="166" y="20"/>
                    </a:lnTo>
                    <a:lnTo>
                      <a:pt x="174" y="14"/>
                    </a:lnTo>
                    <a:lnTo>
                      <a:pt x="180" y="7"/>
                    </a:lnTo>
                    <a:lnTo>
                      <a:pt x="181" y="0"/>
                    </a:lnTo>
                    <a:lnTo>
                      <a:pt x="181" y="283"/>
                    </a:lnTo>
                    <a:lnTo>
                      <a:pt x="180" y="290"/>
                    </a:lnTo>
                    <a:lnTo>
                      <a:pt x="174" y="297"/>
                    </a:lnTo>
                    <a:lnTo>
                      <a:pt x="166" y="304"/>
                    </a:lnTo>
                    <a:lnTo>
                      <a:pt x="156" y="310"/>
                    </a:lnTo>
                    <a:lnTo>
                      <a:pt x="141" y="315"/>
                    </a:lnTo>
                    <a:lnTo>
                      <a:pt x="127" y="317"/>
                    </a:lnTo>
                    <a:lnTo>
                      <a:pt x="110" y="320"/>
                    </a:lnTo>
                    <a:lnTo>
                      <a:pt x="91" y="320"/>
                    </a:lnTo>
                    <a:lnTo>
                      <a:pt x="73" y="320"/>
                    </a:lnTo>
                    <a:lnTo>
                      <a:pt x="56" y="317"/>
                    </a:lnTo>
                    <a:lnTo>
                      <a:pt x="40" y="315"/>
                    </a:lnTo>
                    <a:lnTo>
                      <a:pt x="27" y="310"/>
                    </a:lnTo>
                    <a:lnTo>
                      <a:pt x="16" y="304"/>
                    </a:lnTo>
                    <a:lnTo>
                      <a:pt x="7" y="297"/>
                    </a:lnTo>
                    <a:lnTo>
                      <a:pt x="2" y="290"/>
                    </a:lnTo>
                    <a:lnTo>
                      <a:pt x="0" y="283"/>
                    </a:lnTo>
                    <a:lnTo>
                      <a:pt x="0" y="22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27" name="Freeform 134"/>
              <p:cNvSpPr>
                <a:spLocks/>
              </p:cNvSpPr>
              <p:nvPr/>
            </p:nvSpPr>
            <p:spPr bwMode="auto">
              <a:xfrm>
                <a:off x="6492" y="5702"/>
                <a:ext cx="33" cy="107"/>
              </a:xfrm>
              <a:custGeom>
                <a:avLst/>
                <a:gdLst>
                  <a:gd name="T0" fmla="*/ 1 w 64"/>
                  <a:gd name="T1" fmla="*/ 1 h 213"/>
                  <a:gd name="T2" fmla="*/ 1 w 64"/>
                  <a:gd name="T3" fmla="*/ 1 h 213"/>
                  <a:gd name="T4" fmla="*/ 1 w 64"/>
                  <a:gd name="T5" fmla="*/ 1 h 213"/>
                  <a:gd name="T6" fmla="*/ 1 w 64"/>
                  <a:gd name="T7" fmla="*/ 0 h 213"/>
                  <a:gd name="T8" fmla="*/ 1 w 64"/>
                  <a:gd name="T9" fmla="*/ 0 h 213"/>
                  <a:gd name="T10" fmla="*/ 1 w 64"/>
                  <a:gd name="T11" fmla="*/ 0 h 213"/>
                  <a:gd name="T12" fmla="*/ 1 w 64"/>
                  <a:gd name="T13" fmla="*/ 1 h 213"/>
                  <a:gd name="T14" fmla="*/ 1 w 64"/>
                  <a:gd name="T15" fmla="*/ 1 h 213"/>
                  <a:gd name="T16" fmla="*/ 1 w 64"/>
                  <a:gd name="T17" fmla="*/ 1 h 213"/>
                  <a:gd name="T18" fmla="*/ 0 w 64"/>
                  <a:gd name="T19" fmla="*/ 1 h 213"/>
                  <a:gd name="T20" fmla="*/ 0 w 64"/>
                  <a:gd name="T21" fmla="*/ 1 h 213"/>
                  <a:gd name="T22" fmla="*/ 0 w 64"/>
                  <a:gd name="T23" fmla="*/ 1 h 213"/>
                  <a:gd name="T24" fmla="*/ 0 w 64"/>
                  <a:gd name="T25" fmla="*/ 1 h 213"/>
                  <a:gd name="T26" fmla="*/ 0 w 64"/>
                  <a:gd name="T27" fmla="*/ 1 h 213"/>
                  <a:gd name="T28" fmla="*/ 1 w 64"/>
                  <a:gd name="T29" fmla="*/ 1 h 213"/>
                  <a:gd name="T30" fmla="*/ 1 w 64"/>
                  <a:gd name="T31" fmla="*/ 1 h 213"/>
                  <a:gd name="T32" fmla="*/ 1 w 64"/>
                  <a:gd name="T33" fmla="*/ 1 h 213"/>
                  <a:gd name="T34" fmla="*/ 1 w 64"/>
                  <a:gd name="T35" fmla="*/ 1 h 213"/>
                  <a:gd name="T36" fmla="*/ 1 w 64"/>
                  <a:gd name="T37" fmla="*/ 1 h 213"/>
                  <a:gd name="T38" fmla="*/ 1 w 64"/>
                  <a:gd name="T39" fmla="*/ 1 h 213"/>
                  <a:gd name="T40" fmla="*/ 1 w 64"/>
                  <a:gd name="T41" fmla="*/ 1 h 213"/>
                  <a:gd name="T42" fmla="*/ 1 w 64"/>
                  <a:gd name="T43" fmla="*/ 1 h 213"/>
                  <a:gd name="T44" fmla="*/ 1 w 64"/>
                  <a:gd name="T45" fmla="*/ 1 h 213"/>
                  <a:gd name="T46" fmla="*/ 1 w 64"/>
                  <a:gd name="T47" fmla="*/ 1 h 213"/>
                  <a:gd name="T48" fmla="*/ 1 w 64"/>
                  <a:gd name="T49" fmla="*/ 1 h 213"/>
                  <a:gd name="T50" fmla="*/ 1 w 64"/>
                  <a:gd name="T51" fmla="*/ 1 h 213"/>
                  <a:gd name="T52" fmla="*/ 1 w 64"/>
                  <a:gd name="T53" fmla="*/ 1 h 213"/>
                  <a:gd name="T54" fmla="*/ 1 w 64"/>
                  <a:gd name="T55" fmla="*/ 1 h 213"/>
                  <a:gd name="T56" fmla="*/ 1 w 64"/>
                  <a:gd name="T57" fmla="*/ 1 h 213"/>
                  <a:gd name="T58" fmla="*/ 1 w 64"/>
                  <a:gd name="T59" fmla="*/ 1 h 213"/>
                  <a:gd name="T60" fmla="*/ 1 w 64"/>
                  <a:gd name="T61" fmla="*/ 1 h 213"/>
                  <a:gd name="T62" fmla="*/ 1 w 64"/>
                  <a:gd name="T63" fmla="*/ 1 h 213"/>
                  <a:gd name="T64" fmla="*/ 1 w 64"/>
                  <a:gd name="T65" fmla="*/ 1 h 213"/>
                  <a:gd name="T66" fmla="*/ 1 w 64"/>
                  <a:gd name="T67" fmla="*/ 1 h 213"/>
                  <a:gd name="T68" fmla="*/ 1 w 64"/>
                  <a:gd name="T69" fmla="*/ 1 h 2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213"/>
                  <a:gd name="T107" fmla="*/ 64 w 64"/>
                  <a:gd name="T108" fmla="*/ 213 h 2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213">
                    <a:moveTo>
                      <a:pt x="64" y="56"/>
                    </a:moveTo>
                    <a:lnTo>
                      <a:pt x="64" y="12"/>
                    </a:lnTo>
                    <a:lnTo>
                      <a:pt x="56" y="3"/>
                    </a:lnTo>
                    <a:lnTo>
                      <a:pt x="47" y="0"/>
                    </a:lnTo>
                    <a:lnTo>
                      <a:pt x="40" y="0"/>
                    </a:lnTo>
                    <a:lnTo>
                      <a:pt x="33" y="0"/>
                    </a:lnTo>
                    <a:lnTo>
                      <a:pt x="23" y="2"/>
                    </a:lnTo>
                    <a:lnTo>
                      <a:pt x="13" y="9"/>
                    </a:lnTo>
                    <a:lnTo>
                      <a:pt x="4" y="23"/>
                    </a:lnTo>
                    <a:lnTo>
                      <a:pt x="0" y="45"/>
                    </a:lnTo>
                    <a:lnTo>
                      <a:pt x="0" y="70"/>
                    </a:lnTo>
                    <a:lnTo>
                      <a:pt x="0" y="96"/>
                    </a:lnTo>
                    <a:lnTo>
                      <a:pt x="0" y="124"/>
                    </a:lnTo>
                    <a:lnTo>
                      <a:pt x="0" y="148"/>
                    </a:lnTo>
                    <a:lnTo>
                      <a:pt x="1" y="169"/>
                    </a:lnTo>
                    <a:lnTo>
                      <a:pt x="7" y="187"/>
                    </a:lnTo>
                    <a:lnTo>
                      <a:pt x="16" y="199"/>
                    </a:lnTo>
                    <a:lnTo>
                      <a:pt x="24" y="206"/>
                    </a:lnTo>
                    <a:lnTo>
                      <a:pt x="33" y="209"/>
                    </a:lnTo>
                    <a:lnTo>
                      <a:pt x="44" y="213"/>
                    </a:lnTo>
                    <a:lnTo>
                      <a:pt x="54" y="213"/>
                    </a:lnTo>
                    <a:lnTo>
                      <a:pt x="64" y="209"/>
                    </a:lnTo>
                    <a:lnTo>
                      <a:pt x="64" y="168"/>
                    </a:lnTo>
                    <a:lnTo>
                      <a:pt x="50" y="173"/>
                    </a:lnTo>
                    <a:lnTo>
                      <a:pt x="38" y="168"/>
                    </a:lnTo>
                    <a:lnTo>
                      <a:pt x="33" y="157"/>
                    </a:lnTo>
                    <a:lnTo>
                      <a:pt x="30" y="138"/>
                    </a:lnTo>
                    <a:lnTo>
                      <a:pt x="30" y="122"/>
                    </a:lnTo>
                    <a:lnTo>
                      <a:pt x="30" y="98"/>
                    </a:lnTo>
                    <a:lnTo>
                      <a:pt x="30" y="73"/>
                    </a:lnTo>
                    <a:lnTo>
                      <a:pt x="30" y="54"/>
                    </a:lnTo>
                    <a:lnTo>
                      <a:pt x="34" y="44"/>
                    </a:lnTo>
                    <a:lnTo>
                      <a:pt x="43" y="38"/>
                    </a:lnTo>
                    <a:lnTo>
                      <a:pt x="54" y="44"/>
                    </a:lnTo>
                    <a:lnTo>
                      <a:pt x="64" y="5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28" name="Freeform 135"/>
              <p:cNvSpPr>
                <a:spLocks/>
              </p:cNvSpPr>
              <p:nvPr/>
            </p:nvSpPr>
            <p:spPr bwMode="auto">
              <a:xfrm>
                <a:off x="6532" y="5680"/>
                <a:ext cx="76" cy="28"/>
              </a:xfrm>
              <a:custGeom>
                <a:avLst/>
                <a:gdLst>
                  <a:gd name="T0" fmla="*/ 0 w 153"/>
                  <a:gd name="T1" fmla="*/ 1 h 56"/>
                  <a:gd name="T2" fmla="*/ 0 w 153"/>
                  <a:gd name="T3" fmla="*/ 1 h 56"/>
                  <a:gd name="T4" fmla="*/ 0 w 153"/>
                  <a:gd name="T5" fmla="*/ 1 h 56"/>
                  <a:gd name="T6" fmla="*/ 0 w 153"/>
                  <a:gd name="T7" fmla="*/ 1 h 56"/>
                  <a:gd name="T8" fmla="*/ 0 w 153"/>
                  <a:gd name="T9" fmla="*/ 1 h 56"/>
                  <a:gd name="T10" fmla="*/ 0 w 153"/>
                  <a:gd name="T11" fmla="*/ 1 h 56"/>
                  <a:gd name="T12" fmla="*/ 0 w 153"/>
                  <a:gd name="T13" fmla="*/ 1 h 56"/>
                  <a:gd name="T14" fmla="*/ 0 w 153"/>
                  <a:gd name="T15" fmla="*/ 1 h 56"/>
                  <a:gd name="T16" fmla="*/ 0 w 153"/>
                  <a:gd name="T17" fmla="*/ 1 h 56"/>
                  <a:gd name="T18" fmla="*/ 0 w 153"/>
                  <a:gd name="T19" fmla="*/ 1 h 56"/>
                  <a:gd name="T20" fmla="*/ 0 w 153"/>
                  <a:gd name="T21" fmla="*/ 1 h 56"/>
                  <a:gd name="T22" fmla="*/ 0 w 153"/>
                  <a:gd name="T23" fmla="*/ 1 h 56"/>
                  <a:gd name="T24" fmla="*/ 0 w 153"/>
                  <a:gd name="T25" fmla="*/ 1 h 56"/>
                  <a:gd name="T26" fmla="*/ 0 w 153"/>
                  <a:gd name="T27" fmla="*/ 1 h 56"/>
                  <a:gd name="T28" fmla="*/ 0 w 153"/>
                  <a:gd name="T29" fmla="*/ 1 h 56"/>
                  <a:gd name="T30" fmla="*/ 0 w 153"/>
                  <a:gd name="T31" fmla="*/ 0 h 56"/>
                  <a:gd name="T32" fmla="*/ 0 w 153"/>
                  <a:gd name="T33" fmla="*/ 0 h 56"/>
                  <a:gd name="T34" fmla="*/ 0 w 153"/>
                  <a:gd name="T35" fmla="*/ 0 h 56"/>
                  <a:gd name="T36" fmla="*/ 0 w 153"/>
                  <a:gd name="T37" fmla="*/ 1 h 56"/>
                  <a:gd name="T38" fmla="*/ 0 w 153"/>
                  <a:gd name="T39" fmla="*/ 1 h 56"/>
                  <a:gd name="T40" fmla="*/ 0 w 153"/>
                  <a:gd name="T41" fmla="*/ 1 h 56"/>
                  <a:gd name="T42" fmla="*/ 0 w 153"/>
                  <a:gd name="T43" fmla="*/ 1 h 56"/>
                  <a:gd name="T44" fmla="*/ 0 w 153"/>
                  <a:gd name="T45" fmla="*/ 1 h 56"/>
                  <a:gd name="T46" fmla="*/ 0 w 153"/>
                  <a:gd name="T47" fmla="*/ 1 h 56"/>
                  <a:gd name="T48" fmla="*/ 0 w 153"/>
                  <a:gd name="T49" fmla="*/ 1 h 56"/>
                  <a:gd name="T50" fmla="*/ 0 w 153"/>
                  <a:gd name="T51" fmla="*/ 1 h 56"/>
                  <a:gd name="T52" fmla="*/ 0 w 153"/>
                  <a:gd name="T53" fmla="*/ 1 h 56"/>
                  <a:gd name="T54" fmla="*/ 0 w 153"/>
                  <a:gd name="T55" fmla="*/ 1 h 56"/>
                  <a:gd name="T56" fmla="*/ 0 w 153"/>
                  <a:gd name="T57" fmla="*/ 1 h 56"/>
                  <a:gd name="T58" fmla="*/ 0 w 153"/>
                  <a:gd name="T59" fmla="*/ 1 h 56"/>
                  <a:gd name="T60" fmla="*/ 0 w 153"/>
                  <a:gd name="T61" fmla="*/ 1 h 56"/>
                  <a:gd name="T62" fmla="*/ 0 w 153"/>
                  <a:gd name="T63" fmla="*/ 1 h 56"/>
                  <a:gd name="T64" fmla="*/ 0 w 153"/>
                  <a:gd name="T65" fmla="*/ 1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56"/>
                  <a:gd name="T101" fmla="*/ 153 w 153"/>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56">
                    <a:moveTo>
                      <a:pt x="77" y="56"/>
                    </a:moveTo>
                    <a:lnTo>
                      <a:pt x="62" y="56"/>
                    </a:lnTo>
                    <a:lnTo>
                      <a:pt x="48" y="55"/>
                    </a:lnTo>
                    <a:lnTo>
                      <a:pt x="35" y="51"/>
                    </a:lnTo>
                    <a:lnTo>
                      <a:pt x="23" y="48"/>
                    </a:lnTo>
                    <a:lnTo>
                      <a:pt x="13" y="44"/>
                    </a:lnTo>
                    <a:lnTo>
                      <a:pt x="6" y="39"/>
                    </a:lnTo>
                    <a:lnTo>
                      <a:pt x="2" y="34"/>
                    </a:lnTo>
                    <a:lnTo>
                      <a:pt x="0" y="28"/>
                    </a:lnTo>
                    <a:lnTo>
                      <a:pt x="2" y="23"/>
                    </a:lnTo>
                    <a:lnTo>
                      <a:pt x="6" y="18"/>
                    </a:lnTo>
                    <a:lnTo>
                      <a:pt x="13" y="13"/>
                    </a:lnTo>
                    <a:lnTo>
                      <a:pt x="23" y="9"/>
                    </a:lnTo>
                    <a:lnTo>
                      <a:pt x="35" y="6"/>
                    </a:lnTo>
                    <a:lnTo>
                      <a:pt x="48" y="2"/>
                    </a:lnTo>
                    <a:lnTo>
                      <a:pt x="62" y="0"/>
                    </a:lnTo>
                    <a:lnTo>
                      <a:pt x="77" y="0"/>
                    </a:lnTo>
                    <a:lnTo>
                      <a:pt x="93" y="0"/>
                    </a:lnTo>
                    <a:lnTo>
                      <a:pt x="107" y="2"/>
                    </a:lnTo>
                    <a:lnTo>
                      <a:pt x="120" y="6"/>
                    </a:lnTo>
                    <a:lnTo>
                      <a:pt x="130" y="9"/>
                    </a:lnTo>
                    <a:lnTo>
                      <a:pt x="140" y="13"/>
                    </a:lnTo>
                    <a:lnTo>
                      <a:pt x="147" y="18"/>
                    </a:lnTo>
                    <a:lnTo>
                      <a:pt x="152" y="23"/>
                    </a:lnTo>
                    <a:lnTo>
                      <a:pt x="153" y="28"/>
                    </a:lnTo>
                    <a:lnTo>
                      <a:pt x="152" y="34"/>
                    </a:lnTo>
                    <a:lnTo>
                      <a:pt x="147" y="39"/>
                    </a:lnTo>
                    <a:lnTo>
                      <a:pt x="140" y="44"/>
                    </a:lnTo>
                    <a:lnTo>
                      <a:pt x="130" y="48"/>
                    </a:lnTo>
                    <a:lnTo>
                      <a:pt x="120" y="51"/>
                    </a:lnTo>
                    <a:lnTo>
                      <a:pt x="107" y="55"/>
                    </a:lnTo>
                    <a:lnTo>
                      <a:pt x="93" y="56"/>
                    </a:lnTo>
                    <a:lnTo>
                      <a:pt x="77" y="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29" name="Freeform 136"/>
              <p:cNvSpPr>
                <a:spLocks/>
              </p:cNvSpPr>
              <p:nvPr/>
            </p:nvSpPr>
            <p:spPr bwMode="auto">
              <a:xfrm>
                <a:off x="6666" y="5449"/>
                <a:ext cx="148" cy="105"/>
              </a:xfrm>
              <a:custGeom>
                <a:avLst/>
                <a:gdLst>
                  <a:gd name="T0" fmla="*/ 0 w 297"/>
                  <a:gd name="T1" fmla="*/ 1 h 210"/>
                  <a:gd name="T2" fmla="*/ 0 w 297"/>
                  <a:gd name="T3" fmla="*/ 1 h 210"/>
                  <a:gd name="T4" fmla="*/ 0 w 297"/>
                  <a:gd name="T5" fmla="*/ 1 h 210"/>
                  <a:gd name="T6" fmla="*/ 0 w 297"/>
                  <a:gd name="T7" fmla="*/ 1 h 210"/>
                  <a:gd name="T8" fmla="*/ 0 w 297"/>
                  <a:gd name="T9" fmla="*/ 1 h 210"/>
                  <a:gd name="T10" fmla="*/ 0 w 297"/>
                  <a:gd name="T11" fmla="*/ 1 h 210"/>
                  <a:gd name="T12" fmla="*/ 0 w 297"/>
                  <a:gd name="T13" fmla="*/ 1 h 210"/>
                  <a:gd name="T14" fmla="*/ 0 w 297"/>
                  <a:gd name="T15" fmla="*/ 1 h 210"/>
                  <a:gd name="T16" fmla="*/ 0 w 297"/>
                  <a:gd name="T17" fmla="*/ 1 h 210"/>
                  <a:gd name="T18" fmla="*/ 0 w 297"/>
                  <a:gd name="T19" fmla="*/ 1 h 210"/>
                  <a:gd name="T20" fmla="*/ 0 w 297"/>
                  <a:gd name="T21" fmla="*/ 1 h 210"/>
                  <a:gd name="T22" fmla="*/ 0 w 297"/>
                  <a:gd name="T23" fmla="*/ 1 h 210"/>
                  <a:gd name="T24" fmla="*/ 0 w 297"/>
                  <a:gd name="T25" fmla="*/ 1 h 210"/>
                  <a:gd name="T26" fmla="*/ 0 w 297"/>
                  <a:gd name="T27" fmla="*/ 0 h 210"/>
                  <a:gd name="T28" fmla="*/ 0 w 297"/>
                  <a:gd name="T29" fmla="*/ 1 h 210"/>
                  <a:gd name="T30" fmla="*/ 0 w 297"/>
                  <a:gd name="T31" fmla="*/ 1 h 210"/>
                  <a:gd name="T32" fmla="*/ 0 w 297"/>
                  <a:gd name="T33" fmla="*/ 1 h 210"/>
                  <a:gd name="T34" fmla="*/ 0 w 297"/>
                  <a:gd name="T35" fmla="*/ 1 h 210"/>
                  <a:gd name="T36" fmla="*/ 0 w 297"/>
                  <a:gd name="T37" fmla="*/ 1 h 210"/>
                  <a:gd name="T38" fmla="*/ 0 w 297"/>
                  <a:gd name="T39" fmla="*/ 1 h 210"/>
                  <a:gd name="T40" fmla="*/ 0 w 297"/>
                  <a:gd name="T41" fmla="*/ 1 h 210"/>
                  <a:gd name="T42" fmla="*/ 0 w 297"/>
                  <a:gd name="T43" fmla="*/ 1 h 210"/>
                  <a:gd name="T44" fmla="*/ 0 w 297"/>
                  <a:gd name="T45" fmla="*/ 1 h 210"/>
                  <a:gd name="T46" fmla="*/ 0 w 297"/>
                  <a:gd name="T47" fmla="*/ 1 h 210"/>
                  <a:gd name="T48" fmla="*/ 0 w 297"/>
                  <a:gd name="T49" fmla="*/ 1 h 210"/>
                  <a:gd name="T50" fmla="*/ 0 w 297"/>
                  <a:gd name="T51" fmla="*/ 1 h 210"/>
                  <a:gd name="T52" fmla="*/ 0 w 297"/>
                  <a:gd name="T53" fmla="*/ 1 h 210"/>
                  <a:gd name="T54" fmla="*/ 0 w 297"/>
                  <a:gd name="T55" fmla="*/ 1 h 210"/>
                  <a:gd name="T56" fmla="*/ 0 w 297"/>
                  <a:gd name="T57" fmla="*/ 1 h 210"/>
                  <a:gd name="T58" fmla="*/ 0 w 297"/>
                  <a:gd name="T59" fmla="*/ 1 h 210"/>
                  <a:gd name="T60" fmla="*/ 0 w 297"/>
                  <a:gd name="T61" fmla="*/ 1 h 210"/>
                  <a:gd name="T62" fmla="*/ 0 w 297"/>
                  <a:gd name="T63" fmla="*/ 1 h 210"/>
                  <a:gd name="T64" fmla="*/ 0 w 297"/>
                  <a:gd name="T65" fmla="*/ 1 h 210"/>
                  <a:gd name="T66" fmla="*/ 0 w 297"/>
                  <a:gd name="T67" fmla="*/ 1 h 210"/>
                  <a:gd name="T68" fmla="*/ 0 w 297"/>
                  <a:gd name="T69" fmla="*/ 1 h 210"/>
                  <a:gd name="T70" fmla="*/ 0 w 297"/>
                  <a:gd name="T71" fmla="*/ 1 h 210"/>
                  <a:gd name="T72" fmla="*/ 0 w 297"/>
                  <a:gd name="T73" fmla="*/ 1 h 210"/>
                  <a:gd name="T74" fmla="*/ 0 w 297"/>
                  <a:gd name="T75" fmla="*/ 1 h 210"/>
                  <a:gd name="T76" fmla="*/ 0 w 297"/>
                  <a:gd name="T77" fmla="*/ 1 h 210"/>
                  <a:gd name="T78" fmla="*/ 0 w 297"/>
                  <a:gd name="T79" fmla="*/ 1 h 210"/>
                  <a:gd name="T80" fmla="*/ 0 w 297"/>
                  <a:gd name="T81" fmla="*/ 1 h 210"/>
                  <a:gd name="T82" fmla="*/ 0 w 297"/>
                  <a:gd name="T83" fmla="*/ 1 h 210"/>
                  <a:gd name="T84" fmla="*/ 0 w 297"/>
                  <a:gd name="T85" fmla="*/ 1 h 210"/>
                  <a:gd name="T86" fmla="*/ 0 w 297"/>
                  <a:gd name="T87" fmla="*/ 1 h 210"/>
                  <a:gd name="T88" fmla="*/ 0 w 297"/>
                  <a:gd name="T89" fmla="*/ 1 h 210"/>
                  <a:gd name="T90" fmla="*/ 0 w 297"/>
                  <a:gd name="T91" fmla="*/ 1 h 210"/>
                  <a:gd name="T92" fmla="*/ 0 w 297"/>
                  <a:gd name="T93" fmla="*/ 1 h 210"/>
                  <a:gd name="T94" fmla="*/ 0 w 297"/>
                  <a:gd name="T95" fmla="*/ 1 h 210"/>
                  <a:gd name="T96" fmla="*/ 0 w 297"/>
                  <a:gd name="T97" fmla="*/ 1 h 210"/>
                  <a:gd name="T98" fmla="*/ 0 w 297"/>
                  <a:gd name="T99" fmla="*/ 1 h 210"/>
                  <a:gd name="T100" fmla="*/ 0 w 297"/>
                  <a:gd name="T101" fmla="*/ 1 h 210"/>
                  <a:gd name="T102" fmla="*/ 0 w 297"/>
                  <a:gd name="T103" fmla="*/ 1 h 2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7"/>
                  <a:gd name="T157" fmla="*/ 0 h 210"/>
                  <a:gd name="T158" fmla="*/ 297 w 297"/>
                  <a:gd name="T159" fmla="*/ 210 h 2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7" h="210">
                    <a:moveTo>
                      <a:pt x="297" y="210"/>
                    </a:moveTo>
                    <a:lnTo>
                      <a:pt x="297" y="196"/>
                    </a:lnTo>
                    <a:lnTo>
                      <a:pt x="297" y="179"/>
                    </a:lnTo>
                    <a:lnTo>
                      <a:pt x="295" y="159"/>
                    </a:lnTo>
                    <a:lnTo>
                      <a:pt x="295" y="138"/>
                    </a:lnTo>
                    <a:lnTo>
                      <a:pt x="295" y="128"/>
                    </a:lnTo>
                    <a:lnTo>
                      <a:pt x="295" y="117"/>
                    </a:lnTo>
                    <a:lnTo>
                      <a:pt x="295" y="110"/>
                    </a:lnTo>
                    <a:lnTo>
                      <a:pt x="297" y="105"/>
                    </a:lnTo>
                    <a:lnTo>
                      <a:pt x="293" y="103"/>
                    </a:lnTo>
                    <a:lnTo>
                      <a:pt x="290" y="102"/>
                    </a:lnTo>
                    <a:lnTo>
                      <a:pt x="285" y="100"/>
                    </a:lnTo>
                    <a:lnTo>
                      <a:pt x="283" y="98"/>
                    </a:lnTo>
                    <a:lnTo>
                      <a:pt x="280" y="96"/>
                    </a:lnTo>
                    <a:lnTo>
                      <a:pt x="275" y="95"/>
                    </a:lnTo>
                    <a:lnTo>
                      <a:pt x="273" y="93"/>
                    </a:lnTo>
                    <a:lnTo>
                      <a:pt x="268" y="91"/>
                    </a:lnTo>
                    <a:lnTo>
                      <a:pt x="260" y="82"/>
                    </a:lnTo>
                    <a:lnTo>
                      <a:pt x="248" y="70"/>
                    </a:lnTo>
                    <a:lnTo>
                      <a:pt x="234" y="58"/>
                    </a:lnTo>
                    <a:lnTo>
                      <a:pt x="220" y="48"/>
                    </a:lnTo>
                    <a:lnTo>
                      <a:pt x="207" y="35"/>
                    </a:lnTo>
                    <a:lnTo>
                      <a:pt x="194" y="27"/>
                    </a:lnTo>
                    <a:lnTo>
                      <a:pt x="185" y="20"/>
                    </a:lnTo>
                    <a:lnTo>
                      <a:pt x="181" y="14"/>
                    </a:lnTo>
                    <a:lnTo>
                      <a:pt x="175" y="9"/>
                    </a:lnTo>
                    <a:lnTo>
                      <a:pt x="167" y="4"/>
                    </a:lnTo>
                    <a:lnTo>
                      <a:pt x="157" y="0"/>
                    </a:lnTo>
                    <a:lnTo>
                      <a:pt x="146" y="0"/>
                    </a:lnTo>
                    <a:lnTo>
                      <a:pt x="137" y="2"/>
                    </a:lnTo>
                    <a:lnTo>
                      <a:pt x="128" y="4"/>
                    </a:lnTo>
                    <a:lnTo>
                      <a:pt x="118" y="6"/>
                    </a:lnTo>
                    <a:lnTo>
                      <a:pt x="108" y="7"/>
                    </a:lnTo>
                    <a:lnTo>
                      <a:pt x="98" y="11"/>
                    </a:lnTo>
                    <a:lnTo>
                      <a:pt x="90" y="13"/>
                    </a:lnTo>
                    <a:lnTo>
                      <a:pt x="83" y="13"/>
                    </a:lnTo>
                    <a:lnTo>
                      <a:pt x="77" y="14"/>
                    </a:lnTo>
                    <a:lnTo>
                      <a:pt x="67" y="16"/>
                    </a:lnTo>
                    <a:lnTo>
                      <a:pt x="56" y="18"/>
                    </a:lnTo>
                    <a:lnTo>
                      <a:pt x="44" y="21"/>
                    </a:lnTo>
                    <a:lnTo>
                      <a:pt x="38" y="25"/>
                    </a:lnTo>
                    <a:lnTo>
                      <a:pt x="34" y="35"/>
                    </a:lnTo>
                    <a:lnTo>
                      <a:pt x="28" y="53"/>
                    </a:lnTo>
                    <a:lnTo>
                      <a:pt x="21" y="70"/>
                    </a:lnTo>
                    <a:lnTo>
                      <a:pt x="16" y="82"/>
                    </a:lnTo>
                    <a:lnTo>
                      <a:pt x="10" y="95"/>
                    </a:lnTo>
                    <a:lnTo>
                      <a:pt x="3" y="112"/>
                    </a:lnTo>
                    <a:lnTo>
                      <a:pt x="0" y="130"/>
                    </a:lnTo>
                    <a:lnTo>
                      <a:pt x="3" y="138"/>
                    </a:lnTo>
                    <a:lnTo>
                      <a:pt x="8" y="138"/>
                    </a:lnTo>
                    <a:lnTo>
                      <a:pt x="14" y="138"/>
                    </a:lnTo>
                    <a:lnTo>
                      <a:pt x="18" y="138"/>
                    </a:lnTo>
                    <a:lnTo>
                      <a:pt x="23" y="137"/>
                    </a:lnTo>
                    <a:lnTo>
                      <a:pt x="28" y="145"/>
                    </a:lnTo>
                    <a:lnTo>
                      <a:pt x="36" y="156"/>
                    </a:lnTo>
                    <a:lnTo>
                      <a:pt x="43" y="166"/>
                    </a:lnTo>
                    <a:lnTo>
                      <a:pt x="47" y="170"/>
                    </a:lnTo>
                    <a:lnTo>
                      <a:pt x="50" y="170"/>
                    </a:lnTo>
                    <a:lnTo>
                      <a:pt x="54" y="166"/>
                    </a:lnTo>
                    <a:lnTo>
                      <a:pt x="56" y="159"/>
                    </a:lnTo>
                    <a:lnTo>
                      <a:pt x="56" y="151"/>
                    </a:lnTo>
                    <a:lnTo>
                      <a:pt x="54" y="145"/>
                    </a:lnTo>
                    <a:lnTo>
                      <a:pt x="54" y="142"/>
                    </a:lnTo>
                    <a:lnTo>
                      <a:pt x="54" y="140"/>
                    </a:lnTo>
                    <a:lnTo>
                      <a:pt x="53" y="137"/>
                    </a:lnTo>
                    <a:lnTo>
                      <a:pt x="58" y="140"/>
                    </a:lnTo>
                    <a:lnTo>
                      <a:pt x="66" y="145"/>
                    </a:lnTo>
                    <a:lnTo>
                      <a:pt x="73" y="149"/>
                    </a:lnTo>
                    <a:lnTo>
                      <a:pt x="80" y="145"/>
                    </a:lnTo>
                    <a:lnTo>
                      <a:pt x="83" y="147"/>
                    </a:lnTo>
                    <a:lnTo>
                      <a:pt x="86" y="151"/>
                    </a:lnTo>
                    <a:lnTo>
                      <a:pt x="87" y="152"/>
                    </a:lnTo>
                    <a:lnTo>
                      <a:pt x="90" y="152"/>
                    </a:lnTo>
                    <a:lnTo>
                      <a:pt x="93" y="151"/>
                    </a:lnTo>
                    <a:lnTo>
                      <a:pt x="96" y="147"/>
                    </a:lnTo>
                    <a:lnTo>
                      <a:pt x="97" y="144"/>
                    </a:lnTo>
                    <a:lnTo>
                      <a:pt x="97" y="138"/>
                    </a:lnTo>
                    <a:lnTo>
                      <a:pt x="103" y="140"/>
                    </a:lnTo>
                    <a:lnTo>
                      <a:pt x="108" y="140"/>
                    </a:lnTo>
                    <a:lnTo>
                      <a:pt x="116" y="142"/>
                    </a:lnTo>
                    <a:lnTo>
                      <a:pt x="123" y="142"/>
                    </a:lnTo>
                    <a:lnTo>
                      <a:pt x="130" y="144"/>
                    </a:lnTo>
                    <a:lnTo>
                      <a:pt x="137" y="144"/>
                    </a:lnTo>
                    <a:lnTo>
                      <a:pt x="143" y="144"/>
                    </a:lnTo>
                    <a:lnTo>
                      <a:pt x="147" y="144"/>
                    </a:lnTo>
                    <a:lnTo>
                      <a:pt x="154" y="142"/>
                    </a:lnTo>
                    <a:lnTo>
                      <a:pt x="160" y="142"/>
                    </a:lnTo>
                    <a:lnTo>
                      <a:pt x="164" y="144"/>
                    </a:lnTo>
                    <a:lnTo>
                      <a:pt x="167" y="145"/>
                    </a:lnTo>
                    <a:lnTo>
                      <a:pt x="170" y="147"/>
                    </a:lnTo>
                    <a:lnTo>
                      <a:pt x="175" y="152"/>
                    </a:lnTo>
                    <a:lnTo>
                      <a:pt x="183" y="159"/>
                    </a:lnTo>
                    <a:lnTo>
                      <a:pt x="191" y="168"/>
                    </a:lnTo>
                    <a:lnTo>
                      <a:pt x="200" y="175"/>
                    </a:lnTo>
                    <a:lnTo>
                      <a:pt x="208" y="182"/>
                    </a:lnTo>
                    <a:lnTo>
                      <a:pt x="215" y="187"/>
                    </a:lnTo>
                    <a:lnTo>
                      <a:pt x="220" y="191"/>
                    </a:lnTo>
                    <a:lnTo>
                      <a:pt x="224" y="192"/>
                    </a:lnTo>
                    <a:lnTo>
                      <a:pt x="233" y="192"/>
                    </a:lnTo>
                    <a:lnTo>
                      <a:pt x="243" y="196"/>
                    </a:lnTo>
                    <a:lnTo>
                      <a:pt x="255" y="198"/>
                    </a:lnTo>
                    <a:lnTo>
                      <a:pt x="268" y="201"/>
                    </a:lnTo>
                    <a:lnTo>
                      <a:pt x="280" y="203"/>
                    </a:lnTo>
                    <a:lnTo>
                      <a:pt x="290" y="206"/>
                    </a:lnTo>
                    <a:lnTo>
                      <a:pt x="297" y="2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30" name="Freeform 137"/>
              <p:cNvSpPr>
                <a:spLocks/>
              </p:cNvSpPr>
              <p:nvPr/>
            </p:nvSpPr>
            <p:spPr bwMode="auto">
              <a:xfrm>
                <a:off x="6508" y="5538"/>
                <a:ext cx="286" cy="123"/>
              </a:xfrm>
              <a:custGeom>
                <a:avLst/>
                <a:gdLst>
                  <a:gd name="T0" fmla="*/ 0 w 573"/>
                  <a:gd name="T1" fmla="*/ 1 h 246"/>
                  <a:gd name="T2" fmla="*/ 0 w 573"/>
                  <a:gd name="T3" fmla="*/ 1 h 246"/>
                  <a:gd name="T4" fmla="*/ 0 w 573"/>
                  <a:gd name="T5" fmla="*/ 1 h 246"/>
                  <a:gd name="T6" fmla="*/ 0 w 573"/>
                  <a:gd name="T7" fmla="*/ 1 h 246"/>
                  <a:gd name="T8" fmla="*/ 0 w 573"/>
                  <a:gd name="T9" fmla="*/ 1 h 246"/>
                  <a:gd name="T10" fmla="*/ 0 w 573"/>
                  <a:gd name="T11" fmla="*/ 1 h 246"/>
                  <a:gd name="T12" fmla="*/ 0 w 573"/>
                  <a:gd name="T13" fmla="*/ 1 h 246"/>
                  <a:gd name="T14" fmla="*/ 0 w 573"/>
                  <a:gd name="T15" fmla="*/ 1 h 246"/>
                  <a:gd name="T16" fmla="*/ 0 w 573"/>
                  <a:gd name="T17" fmla="*/ 1 h 246"/>
                  <a:gd name="T18" fmla="*/ 0 w 573"/>
                  <a:gd name="T19" fmla="*/ 1 h 246"/>
                  <a:gd name="T20" fmla="*/ 0 w 573"/>
                  <a:gd name="T21" fmla="*/ 1 h 246"/>
                  <a:gd name="T22" fmla="*/ 0 w 573"/>
                  <a:gd name="T23" fmla="*/ 1 h 246"/>
                  <a:gd name="T24" fmla="*/ 0 w 573"/>
                  <a:gd name="T25" fmla="*/ 1 h 246"/>
                  <a:gd name="T26" fmla="*/ 0 w 573"/>
                  <a:gd name="T27" fmla="*/ 1 h 246"/>
                  <a:gd name="T28" fmla="*/ 0 w 573"/>
                  <a:gd name="T29" fmla="*/ 1 h 246"/>
                  <a:gd name="T30" fmla="*/ 0 w 573"/>
                  <a:gd name="T31" fmla="*/ 1 h 246"/>
                  <a:gd name="T32" fmla="*/ 0 w 573"/>
                  <a:gd name="T33" fmla="*/ 1 h 246"/>
                  <a:gd name="T34" fmla="*/ 0 w 573"/>
                  <a:gd name="T35" fmla="*/ 1 h 246"/>
                  <a:gd name="T36" fmla="*/ 0 w 573"/>
                  <a:gd name="T37" fmla="*/ 1 h 246"/>
                  <a:gd name="T38" fmla="*/ 0 w 573"/>
                  <a:gd name="T39" fmla="*/ 1 h 246"/>
                  <a:gd name="T40" fmla="*/ 0 w 573"/>
                  <a:gd name="T41" fmla="*/ 1 h 246"/>
                  <a:gd name="T42" fmla="*/ 0 w 573"/>
                  <a:gd name="T43" fmla="*/ 1 h 246"/>
                  <a:gd name="T44" fmla="*/ 0 w 573"/>
                  <a:gd name="T45" fmla="*/ 1 h 246"/>
                  <a:gd name="T46" fmla="*/ 0 w 573"/>
                  <a:gd name="T47" fmla="*/ 1 h 246"/>
                  <a:gd name="T48" fmla="*/ 0 w 573"/>
                  <a:gd name="T49" fmla="*/ 1 h 246"/>
                  <a:gd name="T50" fmla="*/ 0 w 573"/>
                  <a:gd name="T51" fmla="*/ 1 h 246"/>
                  <a:gd name="T52" fmla="*/ 0 w 573"/>
                  <a:gd name="T53" fmla="*/ 1 h 246"/>
                  <a:gd name="T54" fmla="*/ 0 w 573"/>
                  <a:gd name="T55" fmla="*/ 1 h 246"/>
                  <a:gd name="T56" fmla="*/ 0 w 573"/>
                  <a:gd name="T57" fmla="*/ 1 h 246"/>
                  <a:gd name="T58" fmla="*/ 0 w 573"/>
                  <a:gd name="T59" fmla="*/ 1 h 246"/>
                  <a:gd name="T60" fmla="*/ 0 w 573"/>
                  <a:gd name="T61" fmla="*/ 1 h 246"/>
                  <a:gd name="T62" fmla="*/ 0 w 573"/>
                  <a:gd name="T63" fmla="*/ 1 h 246"/>
                  <a:gd name="T64" fmla="*/ 0 w 573"/>
                  <a:gd name="T65" fmla="*/ 1 h 246"/>
                  <a:gd name="T66" fmla="*/ 0 w 573"/>
                  <a:gd name="T67" fmla="*/ 1 h 246"/>
                  <a:gd name="T68" fmla="*/ 0 w 573"/>
                  <a:gd name="T69" fmla="*/ 1 h 246"/>
                  <a:gd name="T70" fmla="*/ 0 w 573"/>
                  <a:gd name="T71" fmla="*/ 1 h 246"/>
                  <a:gd name="T72" fmla="*/ 0 w 573"/>
                  <a:gd name="T73" fmla="*/ 1 h 246"/>
                  <a:gd name="T74" fmla="*/ 0 w 573"/>
                  <a:gd name="T75" fmla="*/ 1 h 246"/>
                  <a:gd name="T76" fmla="*/ 0 w 573"/>
                  <a:gd name="T77" fmla="*/ 1 h 246"/>
                  <a:gd name="T78" fmla="*/ 0 w 573"/>
                  <a:gd name="T79" fmla="*/ 1 h 246"/>
                  <a:gd name="T80" fmla="*/ 0 w 573"/>
                  <a:gd name="T81" fmla="*/ 1 h 246"/>
                  <a:gd name="T82" fmla="*/ 0 w 573"/>
                  <a:gd name="T83" fmla="*/ 1 h 246"/>
                  <a:gd name="T84" fmla="*/ 0 w 573"/>
                  <a:gd name="T85" fmla="*/ 1 h 246"/>
                  <a:gd name="T86" fmla="*/ 0 w 573"/>
                  <a:gd name="T87" fmla="*/ 1 h 246"/>
                  <a:gd name="T88" fmla="*/ 0 w 573"/>
                  <a:gd name="T89" fmla="*/ 1 h 246"/>
                  <a:gd name="T90" fmla="*/ 0 w 573"/>
                  <a:gd name="T91" fmla="*/ 1 h 246"/>
                  <a:gd name="T92" fmla="*/ 0 w 573"/>
                  <a:gd name="T93" fmla="*/ 1 h 246"/>
                  <a:gd name="T94" fmla="*/ 0 w 573"/>
                  <a:gd name="T95" fmla="*/ 1 h 246"/>
                  <a:gd name="T96" fmla="*/ 0 w 573"/>
                  <a:gd name="T97" fmla="*/ 1 h 246"/>
                  <a:gd name="T98" fmla="*/ 0 w 573"/>
                  <a:gd name="T99" fmla="*/ 1 h 246"/>
                  <a:gd name="T100" fmla="*/ 0 w 573"/>
                  <a:gd name="T101" fmla="*/ 1 h 246"/>
                  <a:gd name="T102" fmla="*/ 0 w 573"/>
                  <a:gd name="T103" fmla="*/ 1 h 246"/>
                  <a:gd name="T104" fmla="*/ 0 w 573"/>
                  <a:gd name="T105" fmla="*/ 1 h 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246"/>
                  <a:gd name="T161" fmla="*/ 573 w 573"/>
                  <a:gd name="T162" fmla="*/ 246 h 2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246">
                    <a:moveTo>
                      <a:pt x="561" y="40"/>
                    </a:moveTo>
                    <a:lnTo>
                      <a:pt x="563" y="43"/>
                    </a:lnTo>
                    <a:lnTo>
                      <a:pt x="566" y="47"/>
                    </a:lnTo>
                    <a:lnTo>
                      <a:pt x="567" y="52"/>
                    </a:lnTo>
                    <a:lnTo>
                      <a:pt x="569" y="55"/>
                    </a:lnTo>
                    <a:lnTo>
                      <a:pt x="573" y="82"/>
                    </a:lnTo>
                    <a:lnTo>
                      <a:pt x="573" y="110"/>
                    </a:lnTo>
                    <a:lnTo>
                      <a:pt x="571" y="136"/>
                    </a:lnTo>
                    <a:lnTo>
                      <a:pt x="571" y="160"/>
                    </a:lnTo>
                    <a:lnTo>
                      <a:pt x="571" y="178"/>
                    </a:lnTo>
                    <a:lnTo>
                      <a:pt x="569" y="202"/>
                    </a:lnTo>
                    <a:lnTo>
                      <a:pt x="566" y="227"/>
                    </a:lnTo>
                    <a:lnTo>
                      <a:pt x="563" y="246"/>
                    </a:lnTo>
                    <a:lnTo>
                      <a:pt x="550" y="244"/>
                    </a:lnTo>
                    <a:lnTo>
                      <a:pt x="537" y="242"/>
                    </a:lnTo>
                    <a:lnTo>
                      <a:pt x="524" y="241"/>
                    </a:lnTo>
                    <a:lnTo>
                      <a:pt x="511" y="237"/>
                    </a:lnTo>
                    <a:lnTo>
                      <a:pt x="500" y="235"/>
                    </a:lnTo>
                    <a:lnTo>
                      <a:pt x="490" y="234"/>
                    </a:lnTo>
                    <a:lnTo>
                      <a:pt x="483" y="232"/>
                    </a:lnTo>
                    <a:lnTo>
                      <a:pt x="477" y="230"/>
                    </a:lnTo>
                    <a:lnTo>
                      <a:pt x="472" y="228"/>
                    </a:lnTo>
                    <a:lnTo>
                      <a:pt x="464" y="227"/>
                    </a:lnTo>
                    <a:lnTo>
                      <a:pt x="456" y="225"/>
                    </a:lnTo>
                    <a:lnTo>
                      <a:pt x="447" y="223"/>
                    </a:lnTo>
                    <a:lnTo>
                      <a:pt x="437" y="221"/>
                    </a:lnTo>
                    <a:lnTo>
                      <a:pt x="429" y="220"/>
                    </a:lnTo>
                    <a:lnTo>
                      <a:pt x="420" y="218"/>
                    </a:lnTo>
                    <a:lnTo>
                      <a:pt x="413" y="218"/>
                    </a:lnTo>
                    <a:lnTo>
                      <a:pt x="403" y="218"/>
                    </a:lnTo>
                    <a:lnTo>
                      <a:pt x="393" y="216"/>
                    </a:lnTo>
                    <a:lnTo>
                      <a:pt x="382" y="214"/>
                    </a:lnTo>
                    <a:lnTo>
                      <a:pt x="370" y="211"/>
                    </a:lnTo>
                    <a:lnTo>
                      <a:pt x="360" y="209"/>
                    </a:lnTo>
                    <a:lnTo>
                      <a:pt x="350" y="207"/>
                    </a:lnTo>
                    <a:lnTo>
                      <a:pt x="343" y="206"/>
                    </a:lnTo>
                    <a:lnTo>
                      <a:pt x="337" y="204"/>
                    </a:lnTo>
                    <a:lnTo>
                      <a:pt x="334" y="204"/>
                    </a:lnTo>
                    <a:lnTo>
                      <a:pt x="332" y="202"/>
                    </a:lnTo>
                    <a:lnTo>
                      <a:pt x="326" y="202"/>
                    </a:lnTo>
                    <a:lnTo>
                      <a:pt x="322" y="200"/>
                    </a:lnTo>
                    <a:lnTo>
                      <a:pt x="316" y="199"/>
                    </a:lnTo>
                    <a:lnTo>
                      <a:pt x="309" y="199"/>
                    </a:lnTo>
                    <a:lnTo>
                      <a:pt x="302" y="197"/>
                    </a:lnTo>
                    <a:lnTo>
                      <a:pt x="294" y="197"/>
                    </a:lnTo>
                    <a:lnTo>
                      <a:pt x="287" y="195"/>
                    </a:lnTo>
                    <a:lnTo>
                      <a:pt x="282" y="195"/>
                    </a:lnTo>
                    <a:lnTo>
                      <a:pt x="274" y="193"/>
                    </a:lnTo>
                    <a:lnTo>
                      <a:pt x="267" y="193"/>
                    </a:lnTo>
                    <a:lnTo>
                      <a:pt x="262" y="192"/>
                    </a:lnTo>
                    <a:lnTo>
                      <a:pt x="257" y="192"/>
                    </a:lnTo>
                    <a:lnTo>
                      <a:pt x="252" y="192"/>
                    </a:lnTo>
                    <a:lnTo>
                      <a:pt x="246" y="190"/>
                    </a:lnTo>
                    <a:lnTo>
                      <a:pt x="234" y="190"/>
                    </a:lnTo>
                    <a:lnTo>
                      <a:pt x="222" y="190"/>
                    </a:lnTo>
                    <a:lnTo>
                      <a:pt x="209" y="190"/>
                    </a:lnTo>
                    <a:lnTo>
                      <a:pt x="196" y="190"/>
                    </a:lnTo>
                    <a:lnTo>
                      <a:pt x="183" y="192"/>
                    </a:lnTo>
                    <a:lnTo>
                      <a:pt x="172" y="193"/>
                    </a:lnTo>
                    <a:lnTo>
                      <a:pt x="162" y="193"/>
                    </a:lnTo>
                    <a:lnTo>
                      <a:pt x="154" y="195"/>
                    </a:lnTo>
                    <a:lnTo>
                      <a:pt x="146" y="197"/>
                    </a:lnTo>
                    <a:lnTo>
                      <a:pt x="136" y="199"/>
                    </a:lnTo>
                    <a:lnTo>
                      <a:pt x="123" y="202"/>
                    </a:lnTo>
                    <a:lnTo>
                      <a:pt x="109" y="204"/>
                    </a:lnTo>
                    <a:lnTo>
                      <a:pt x="96" y="206"/>
                    </a:lnTo>
                    <a:lnTo>
                      <a:pt x="83" y="207"/>
                    </a:lnTo>
                    <a:lnTo>
                      <a:pt x="73" y="207"/>
                    </a:lnTo>
                    <a:lnTo>
                      <a:pt x="66" y="207"/>
                    </a:lnTo>
                    <a:lnTo>
                      <a:pt x="60" y="202"/>
                    </a:lnTo>
                    <a:lnTo>
                      <a:pt x="57" y="193"/>
                    </a:lnTo>
                    <a:lnTo>
                      <a:pt x="57" y="183"/>
                    </a:lnTo>
                    <a:lnTo>
                      <a:pt x="57" y="176"/>
                    </a:lnTo>
                    <a:lnTo>
                      <a:pt x="57" y="171"/>
                    </a:lnTo>
                    <a:lnTo>
                      <a:pt x="53" y="167"/>
                    </a:lnTo>
                    <a:lnTo>
                      <a:pt x="49" y="164"/>
                    </a:lnTo>
                    <a:lnTo>
                      <a:pt x="43" y="160"/>
                    </a:lnTo>
                    <a:lnTo>
                      <a:pt x="37" y="157"/>
                    </a:lnTo>
                    <a:lnTo>
                      <a:pt x="30" y="151"/>
                    </a:lnTo>
                    <a:lnTo>
                      <a:pt x="23" y="144"/>
                    </a:lnTo>
                    <a:lnTo>
                      <a:pt x="20" y="137"/>
                    </a:lnTo>
                    <a:lnTo>
                      <a:pt x="20" y="132"/>
                    </a:lnTo>
                    <a:lnTo>
                      <a:pt x="20" y="125"/>
                    </a:lnTo>
                    <a:lnTo>
                      <a:pt x="22" y="120"/>
                    </a:lnTo>
                    <a:lnTo>
                      <a:pt x="25" y="117"/>
                    </a:lnTo>
                    <a:lnTo>
                      <a:pt x="26" y="113"/>
                    </a:lnTo>
                    <a:lnTo>
                      <a:pt x="27" y="108"/>
                    </a:lnTo>
                    <a:lnTo>
                      <a:pt x="27" y="104"/>
                    </a:lnTo>
                    <a:lnTo>
                      <a:pt x="23" y="99"/>
                    </a:lnTo>
                    <a:lnTo>
                      <a:pt x="17" y="96"/>
                    </a:lnTo>
                    <a:lnTo>
                      <a:pt x="12" y="90"/>
                    </a:lnTo>
                    <a:lnTo>
                      <a:pt x="7" y="85"/>
                    </a:lnTo>
                    <a:lnTo>
                      <a:pt x="5" y="80"/>
                    </a:lnTo>
                    <a:lnTo>
                      <a:pt x="2" y="71"/>
                    </a:lnTo>
                    <a:lnTo>
                      <a:pt x="0" y="62"/>
                    </a:lnTo>
                    <a:lnTo>
                      <a:pt x="0" y="55"/>
                    </a:lnTo>
                    <a:lnTo>
                      <a:pt x="3" y="48"/>
                    </a:lnTo>
                    <a:lnTo>
                      <a:pt x="10" y="43"/>
                    </a:lnTo>
                    <a:lnTo>
                      <a:pt x="19" y="40"/>
                    </a:lnTo>
                    <a:lnTo>
                      <a:pt x="30" y="34"/>
                    </a:lnTo>
                    <a:lnTo>
                      <a:pt x="43" y="31"/>
                    </a:lnTo>
                    <a:lnTo>
                      <a:pt x="56" y="27"/>
                    </a:lnTo>
                    <a:lnTo>
                      <a:pt x="67" y="24"/>
                    </a:lnTo>
                    <a:lnTo>
                      <a:pt x="79" y="22"/>
                    </a:lnTo>
                    <a:lnTo>
                      <a:pt x="87" y="22"/>
                    </a:lnTo>
                    <a:lnTo>
                      <a:pt x="93" y="22"/>
                    </a:lnTo>
                    <a:lnTo>
                      <a:pt x="99" y="22"/>
                    </a:lnTo>
                    <a:lnTo>
                      <a:pt x="105" y="22"/>
                    </a:lnTo>
                    <a:lnTo>
                      <a:pt x="109" y="22"/>
                    </a:lnTo>
                    <a:lnTo>
                      <a:pt x="112" y="17"/>
                    </a:lnTo>
                    <a:lnTo>
                      <a:pt x="115" y="12"/>
                    </a:lnTo>
                    <a:lnTo>
                      <a:pt x="116" y="6"/>
                    </a:lnTo>
                    <a:lnTo>
                      <a:pt x="119" y="0"/>
                    </a:lnTo>
                    <a:lnTo>
                      <a:pt x="124" y="1"/>
                    </a:lnTo>
                    <a:lnTo>
                      <a:pt x="130" y="5"/>
                    </a:lnTo>
                    <a:lnTo>
                      <a:pt x="136" y="8"/>
                    </a:lnTo>
                    <a:lnTo>
                      <a:pt x="143" y="12"/>
                    </a:lnTo>
                    <a:lnTo>
                      <a:pt x="150" y="15"/>
                    </a:lnTo>
                    <a:lnTo>
                      <a:pt x="156" y="20"/>
                    </a:lnTo>
                    <a:lnTo>
                      <a:pt x="160" y="24"/>
                    </a:lnTo>
                    <a:lnTo>
                      <a:pt x="164" y="26"/>
                    </a:lnTo>
                    <a:lnTo>
                      <a:pt x="169" y="29"/>
                    </a:lnTo>
                    <a:lnTo>
                      <a:pt x="173" y="33"/>
                    </a:lnTo>
                    <a:lnTo>
                      <a:pt x="177" y="38"/>
                    </a:lnTo>
                    <a:lnTo>
                      <a:pt x="183" y="43"/>
                    </a:lnTo>
                    <a:lnTo>
                      <a:pt x="187" y="48"/>
                    </a:lnTo>
                    <a:lnTo>
                      <a:pt x="194" y="52"/>
                    </a:lnTo>
                    <a:lnTo>
                      <a:pt x="202" y="55"/>
                    </a:lnTo>
                    <a:lnTo>
                      <a:pt x="209" y="59"/>
                    </a:lnTo>
                    <a:lnTo>
                      <a:pt x="214" y="61"/>
                    </a:lnTo>
                    <a:lnTo>
                      <a:pt x="220" y="61"/>
                    </a:lnTo>
                    <a:lnTo>
                      <a:pt x="227" y="62"/>
                    </a:lnTo>
                    <a:lnTo>
                      <a:pt x="236" y="62"/>
                    </a:lnTo>
                    <a:lnTo>
                      <a:pt x="243" y="64"/>
                    </a:lnTo>
                    <a:lnTo>
                      <a:pt x="252" y="64"/>
                    </a:lnTo>
                    <a:lnTo>
                      <a:pt x="260" y="64"/>
                    </a:lnTo>
                    <a:lnTo>
                      <a:pt x="269" y="64"/>
                    </a:lnTo>
                    <a:lnTo>
                      <a:pt x="279" y="66"/>
                    </a:lnTo>
                    <a:lnTo>
                      <a:pt x="287" y="66"/>
                    </a:lnTo>
                    <a:lnTo>
                      <a:pt x="294" y="66"/>
                    </a:lnTo>
                    <a:lnTo>
                      <a:pt x="302" y="66"/>
                    </a:lnTo>
                    <a:lnTo>
                      <a:pt x="304" y="66"/>
                    </a:lnTo>
                    <a:lnTo>
                      <a:pt x="309" y="66"/>
                    </a:lnTo>
                    <a:lnTo>
                      <a:pt x="312" y="66"/>
                    </a:lnTo>
                    <a:lnTo>
                      <a:pt x="314" y="66"/>
                    </a:lnTo>
                    <a:lnTo>
                      <a:pt x="324" y="66"/>
                    </a:lnTo>
                    <a:lnTo>
                      <a:pt x="337" y="64"/>
                    </a:lnTo>
                    <a:lnTo>
                      <a:pt x="353" y="64"/>
                    </a:lnTo>
                    <a:lnTo>
                      <a:pt x="369" y="62"/>
                    </a:lnTo>
                    <a:lnTo>
                      <a:pt x="387" y="61"/>
                    </a:lnTo>
                    <a:lnTo>
                      <a:pt x="406" y="57"/>
                    </a:lnTo>
                    <a:lnTo>
                      <a:pt x="426" y="55"/>
                    </a:lnTo>
                    <a:lnTo>
                      <a:pt x="444" y="52"/>
                    </a:lnTo>
                    <a:lnTo>
                      <a:pt x="464" y="50"/>
                    </a:lnTo>
                    <a:lnTo>
                      <a:pt x="483" y="48"/>
                    </a:lnTo>
                    <a:lnTo>
                      <a:pt x="501" y="45"/>
                    </a:lnTo>
                    <a:lnTo>
                      <a:pt x="517" y="43"/>
                    </a:lnTo>
                    <a:lnTo>
                      <a:pt x="531" y="41"/>
                    </a:lnTo>
                    <a:lnTo>
                      <a:pt x="544" y="41"/>
                    </a:lnTo>
                    <a:lnTo>
                      <a:pt x="554" y="40"/>
                    </a:lnTo>
                    <a:lnTo>
                      <a:pt x="561" y="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31" name="Freeform 138"/>
              <p:cNvSpPr>
                <a:spLocks/>
              </p:cNvSpPr>
              <p:nvPr/>
            </p:nvSpPr>
            <p:spPr bwMode="auto">
              <a:xfrm>
                <a:off x="6552" y="5486"/>
                <a:ext cx="41" cy="64"/>
              </a:xfrm>
              <a:custGeom>
                <a:avLst/>
                <a:gdLst>
                  <a:gd name="T0" fmla="*/ 0 w 83"/>
                  <a:gd name="T1" fmla="*/ 1 h 127"/>
                  <a:gd name="T2" fmla="*/ 0 w 83"/>
                  <a:gd name="T3" fmla="*/ 1 h 127"/>
                  <a:gd name="T4" fmla="*/ 0 w 83"/>
                  <a:gd name="T5" fmla="*/ 1 h 127"/>
                  <a:gd name="T6" fmla="*/ 0 w 83"/>
                  <a:gd name="T7" fmla="*/ 1 h 127"/>
                  <a:gd name="T8" fmla="*/ 0 w 83"/>
                  <a:gd name="T9" fmla="*/ 1 h 127"/>
                  <a:gd name="T10" fmla="*/ 0 w 83"/>
                  <a:gd name="T11" fmla="*/ 1 h 127"/>
                  <a:gd name="T12" fmla="*/ 0 w 83"/>
                  <a:gd name="T13" fmla="*/ 1 h 127"/>
                  <a:gd name="T14" fmla="*/ 0 w 83"/>
                  <a:gd name="T15" fmla="*/ 1 h 127"/>
                  <a:gd name="T16" fmla="*/ 0 w 83"/>
                  <a:gd name="T17" fmla="*/ 1 h 127"/>
                  <a:gd name="T18" fmla="*/ 0 w 83"/>
                  <a:gd name="T19" fmla="*/ 1 h 127"/>
                  <a:gd name="T20" fmla="*/ 0 w 83"/>
                  <a:gd name="T21" fmla="*/ 1 h 127"/>
                  <a:gd name="T22" fmla="*/ 0 w 83"/>
                  <a:gd name="T23" fmla="*/ 1 h 127"/>
                  <a:gd name="T24" fmla="*/ 0 w 83"/>
                  <a:gd name="T25" fmla="*/ 1 h 127"/>
                  <a:gd name="T26" fmla="*/ 0 w 83"/>
                  <a:gd name="T27" fmla="*/ 1 h 127"/>
                  <a:gd name="T28" fmla="*/ 0 w 83"/>
                  <a:gd name="T29" fmla="*/ 1 h 127"/>
                  <a:gd name="T30" fmla="*/ 0 w 83"/>
                  <a:gd name="T31" fmla="*/ 1 h 127"/>
                  <a:gd name="T32" fmla="*/ 0 w 83"/>
                  <a:gd name="T33" fmla="*/ 0 h 127"/>
                  <a:gd name="T34" fmla="*/ 0 w 83"/>
                  <a:gd name="T35" fmla="*/ 0 h 127"/>
                  <a:gd name="T36" fmla="*/ 0 w 83"/>
                  <a:gd name="T37" fmla="*/ 0 h 127"/>
                  <a:gd name="T38" fmla="*/ 0 w 83"/>
                  <a:gd name="T39" fmla="*/ 0 h 127"/>
                  <a:gd name="T40" fmla="*/ 0 w 83"/>
                  <a:gd name="T41" fmla="*/ 0 h 127"/>
                  <a:gd name="T42" fmla="*/ 0 w 83"/>
                  <a:gd name="T43" fmla="*/ 1 h 127"/>
                  <a:gd name="T44" fmla="*/ 0 w 83"/>
                  <a:gd name="T45" fmla="*/ 1 h 127"/>
                  <a:gd name="T46" fmla="*/ 0 w 83"/>
                  <a:gd name="T47" fmla="*/ 1 h 127"/>
                  <a:gd name="T48" fmla="*/ 0 w 83"/>
                  <a:gd name="T49" fmla="*/ 1 h 127"/>
                  <a:gd name="T50" fmla="*/ 0 w 83"/>
                  <a:gd name="T51" fmla="*/ 1 h 127"/>
                  <a:gd name="T52" fmla="*/ 0 w 83"/>
                  <a:gd name="T53" fmla="*/ 1 h 127"/>
                  <a:gd name="T54" fmla="*/ 0 w 83"/>
                  <a:gd name="T55" fmla="*/ 1 h 127"/>
                  <a:gd name="T56" fmla="*/ 0 w 83"/>
                  <a:gd name="T57" fmla="*/ 1 h 1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127"/>
                  <a:gd name="T89" fmla="*/ 83 w 83"/>
                  <a:gd name="T90" fmla="*/ 127 h 1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127">
                    <a:moveTo>
                      <a:pt x="32" y="105"/>
                    </a:moveTo>
                    <a:lnTo>
                      <a:pt x="29" y="111"/>
                    </a:lnTo>
                    <a:lnTo>
                      <a:pt x="28" y="117"/>
                    </a:lnTo>
                    <a:lnTo>
                      <a:pt x="25" y="122"/>
                    </a:lnTo>
                    <a:lnTo>
                      <a:pt x="22" y="127"/>
                    </a:lnTo>
                    <a:lnTo>
                      <a:pt x="18" y="127"/>
                    </a:lnTo>
                    <a:lnTo>
                      <a:pt x="12" y="127"/>
                    </a:lnTo>
                    <a:lnTo>
                      <a:pt x="6" y="127"/>
                    </a:lnTo>
                    <a:lnTo>
                      <a:pt x="0" y="127"/>
                    </a:lnTo>
                    <a:lnTo>
                      <a:pt x="5" y="117"/>
                    </a:lnTo>
                    <a:lnTo>
                      <a:pt x="13" y="101"/>
                    </a:lnTo>
                    <a:lnTo>
                      <a:pt x="23" y="82"/>
                    </a:lnTo>
                    <a:lnTo>
                      <a:pt x="33" y="61"/>
                    </a:lnTo>
                    <a:lnTo>
                      <a:pt x="45" y="40"/>
                    </a:lnTo>
                    <a:lnTo>
                      <a:pt x="55" y="22"/>
                    </a:lnTo>
                    <a:lnTo>
                      <a:pt x="62" y="8"/>
                    </a:lnTo>
                    <a:lnTo>
                      <a:pt x="66" y="0"/>
                    </a:lnTo>
                    <a:lnTo>
                      <a:pt x="70" y="0"/>
                    </a:lnTo>
                    <a:lnTo>
                      <a:pt x="75" y="0"/>
                    </a:lnTo>
                    <a:lnTo>
                      <a:pt x="79" y="0"/>
                    </a:lnTo>
                    <a:lnTo>
                      <a:pt x="83" y="0"/>
                    </a:lnTo>
                    <a:lnTo>
                      <a:pt x="79" y="8"/>
                    </a:lnTo>
                    <a:lnTo>
                      <a:pt x="73" y="22"/>
                    </a:lnTo>
                    <a:lnTo>
                      <a:pt x="65" y="38"/>
                    </a:lnTo>
                    <a:lnTo>
                      <a:pt x="56" y="56"/>
                    </a:lnTo>
                    <a:lnTo>
                      <a:pt x="47" y="73"/>
                    </a:lnTo>
                    <a:lnTo>
                      <a:pt x="40" y="89"/>
                    </a:lnTo>
                    <a:lnTo>
                      <a:pt x="35" y="99"/>
                    </a:lnTo>
                    <a:lnTo>
                      <a:pt x="32" y="10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32" name="Freeform 139"/>
              <p:cNvSpPr>
                <a:spLocks/>
              </p:cNvSpPr>
              <p:nvPr/>
            </p:nvSpPr>
            <p:spPr bwMode="auto">
              <a:xfrm>
                <a:off x="6673" y="5449"/>
                <a:ext cx="141" cy="76"/>
              </a:xfrm>
              <a:custGeom>
                <a:avLst/>
                <a:gdLst>
                  <a:gd name="T0" fmla="*/ 0 w 283"/>
                  <a:gd name="T1" fmla="*/ 1 h 152"/>
                  <a:gd name="T2" fmla="*/ 0 w 283"/>
                  <a:gd name="T3" fmla="*/ 1 h 152"/>
                  <a:gd name="T4" fmla="*/ 0 w 283"/>
                  <a:gd name="T5" fmla="*/ 1 h 152"/>
                  <a:gd name="T6" fmla="*/ 0 w 283"/>
                  <a:gd name="T7" fmla="*/ 1 h 152"/>
                  <a:gd name="T8" fmla="*/ 0 w 283"/>
                  <a:gd name="T9" fmla="*/ 1 h 152"/>
                  <a:gd name="T10" fmla="*/ 0 w 283"/>
                  <a:gd name="T11" fmla="*/ 1 h 152"/>
                  <a:gd name="T12" fmla="*/ 0 w 283"/>
                  <a:gd name="T13" fmla="*/ 1 h 152"/>
                  <a:gd name="T14" fmla="*/ 0 w 283"/>
                  <a:gd name="T15" fmla="*/ 1 h 152"/>
                  <a:gd name="T16" fmla="*/ 0 w 283"/>
                  <a:gd name="T17" fmla="*/ 1 h 152"/>
                  <a:gd name="T18" fmla="*/ 0 w 283"/>
                  <a:gd name="T19" fmla="*/ 1 h 152"/>
                  <a:gd name="T20" fmla="*/ 0 w 283"/>
                  <a:gd name="T21" fmla="*/ 1 h 152"/>
                  <a:gd name="T22" fmla="*/ 0 w 283"/>
                  <a:gd name="T23" fmla="*/ 1 h 152"/>
                  <a:gd name="T24" fmla="*/ 0 w 283"/>
                  <a:gd name="T25" fmla="*/ 1 h 152"/>
                  <a:gd name="T26" fmla="*/ 0 w 283"/>
                  <a:gd name="T27" fmla="*/ 1 h 152"/>
                  <a:gd name="T28" fmla="*/ 0 w 283"/>
                  <a:gd name="T29" fmla="*/ 1 h 152"/>
                  <a:gd name="T30" fmla="*/ 0 w 283"/>
                  <a:gd name="T31" fmla="*/ 1 h 152"/>
                  <a:gd name="T32" fmla="*/ 0 w 283"/>
                  <a:gd name="T33" fmla="*/ 1 h 152"/>
                  <a:gd name="T34" fmla="*/ 0 w 283"/>
                  <a:gd name="T35" fmla="*/ 1 h 152"/>
                  <a:gd name="T36" fmla="*/ 0 w 283"/>
                  <a:gd name="T37" fmla="*/ 1 h 152"/>
                  <a:gd name="T38" fmla="*/ 0 w 283"/>
                  <a:gd name="T39" fmla="*/ 1 h 152"/>
                  <a:gd name="T40" fmla="*/ 0 w 283"/>
                  <a:gd name="T41" fmla="*/ 1 h 152"/>
                  <a:gd name="T42" fmla="*/ 0 w 283"/>
                  <a:gd name="T43" fmla="*/ 1 h 152"/>
                  <a:gd name="T44" fmla="*/ 0 w 283"/>
                  <a:gd name="T45" fmla="*/ 1 h 152"/>
                  <a:gd name="T46" fmla="*/ 0 w 283"/>
                  <a:gd name="T47" fmla="*/ 1 h 152"/>
                  <a:gd name="T48" fmla="*/ 0 w 283"/>
                  <a:gd name="T49" fmla="*/ 1 h 152"/>
                  <a:gd name="T50" fmla="*/ 0 w 283"/>
                  <a:gd name="T51" fmla="*/ 1 h 152"/>
                  <a:gd name="T52" fmla="*/ 0 w 283"/>
                  <a:gd name="T53" fmla="*/ 1 h 152"/>
                  <a:gd name="T54" fmla="*/ 0 w 283"/>
                  <a:gd name="T55" fmla="*/ 1 h 152"/>
                  <a:gd name="T56" fmla="*/ 0 w 283"/>
                  <a:gd name="T57" fmla="*/ 1 h 152"/>
                  <a:gd name="T58" fmla="*/ 0 w 283"/>
                  <a:gd name="T59" fmla="*/ 1 h 152"/>
                  <a:gd name="T60" fmla="*/ 0 w 283"/>
                  <a:gd name="T61" fmla="*/ 1 h 152"/>
                  <a:gd name="T62" fmla="*/ 0 w 283"/>
                  <a:gd name="T63" fmla="*/ 1 h 152"/>
                  <a:gd name="T64" fmla="*/ 0 w 283"/>
                  <a:gd name="T65" fmla="*/ 1 h 152"/>
                  <a:gd name="T66" fmla="*/ 0 w 283"/>
                  <a:gd name="T67" fmla="*/ 1 h 152"/>
                  <a:gd name="T68" fmla="*/ 0 w 283"/>
                  <a:gd name="T69" fmla="*/ 1 h 152"/>
                  <a:gd name="T70" fmla="*/ 0 w 283"/>
                  <a:gd name="T71" fmla="*/ 1 h 152"/>
                  <a:gd name="T72" fmla="*/ 0 w 283"/>
                  <a:gd name="T73" fmla="*/ 1 h 152"/>
                  <a:gd name="T74" fmla="*/ 0 w 283"/>
                  <a:gd name="T75" fmla="*/ 1 h 152"/>
                  <a:gd name="T76" fmla="*/ 0 w 283"/>
                  <a:gd name="T77" fmla="*/ 0 h 152"/>
                  <a:gd name="T78" fmla="*/ 0 w 283"/>
                  <a:gd name="T79" fmla="*/ 1 h 152"/>
                  <a:gd name="T80" fmla="*/ 0 w 283"/>
                  <a:gd name="T81" fmla="*/ 1 h 152"/>
                  <a:gd name="T82" fmla="*/ 0 w 283"/>
                  <a:gd name="T83" fmla="*/ 1 h 152"/>
                  <a:gd name="T84" fmla="*/ 0 w 283"/>
                  <a:gd name="T85" fmla="*/ 1 h 152"/>
                  <a:gd name="T86" fmla="*/ 0 w 283"/>
                  <a:gd name="T87" fmla="*/ 1 h 152"/>
                  <a:gd name="T88" fmla="*/ 0 w 283"/>
                  <a:gd name="T89" fmla="*/ 1 h 152"/>
                  <a:gd name="T90" fmla="*/ 0 w 283"/>
                  <a:gd name="T91" fmla="*/ 1 h 152"/>
                  <a:gd name="T92" fmla="*/ 0 w 283"/>
                  <a:gd name="T93" fmla="*/ 1 h 1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3"/>
                  <a:gd name="T142" fmla="*/ 0 h 152"/>
                  <a:gd name="T143" fmla="*/ 283 w 283"/>
                  <a:gd name="T144" fmla="*/ 152 h 1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3" h="152">
                    <a:moveTo>
                      <a:pt x="281" y="138"/>
                    </a:moveTo>
                    <a:lnTo>
                      <a:pt x="274" y="135"/>
                    </a:lnTo>
                    <a:lnTo>
                      <a:pt x="266" y="130"/>
                    </a:lnTo>
                    <a:lnTo>
                      <a:pt x="256" y="126"/>
                    </a:lnTo>
                    <a:lnTo>
                      <a:pt x="249" y="123"/>
                    </a:lnTo>
                    <a:lnTo>
                      <a:pt x="241" y="123"/>
                    </a:lnTo>
                    <a:lnTo>
                      <a:pt x="234" y="124"/>
                    </a:lnTo>
                    <a:lnTo>
                      <a:pt x="226" y="130"/>
                    </a:lnTo>
                    <a:lnTo>
                      <a:pt x="220" y="133"/>
                    </a:lnTo>
                    <a:lnTo>
                      <a:pt x="214" y="135"/>
                    </a:lnTo>
                    <a:lnTo>
                      <a:pt x="207" y="135"/>
                    </a:lnTo>
                    <a:lnTo>
                      <a:pt x="200" y="133"/>
                    </a:lnTo>
                    <a:lnTo>
                      <a:pt x="196" y="131"/>
                    </a:lnTo>
                    <a:lnTo>
                      <a:pt x="193" y="130"/>
                    </a:lnTo>
                    <a:lnTo>
                      <a:pt x="190" y="128"/>
                    </a:lnTo>
                    <a:lnTo>
                      <a:pt x="186" y="126"/>
                    </a:lnTo>
                    <a:lnTo>
                      <a:pt x="180" y="126"/>
                    </a:lnTo>
                    <a:lnTo>
                      <a:pt x="174" y="123"/>
                    </a:lnTo>
                    <a:lnTo>
                      <a:pt x="167" y="117"/>
                    </a:lnTo>
                    <a:lnTo>
                      <a:pt x="161" y="112"/>
                    </a:lnTo>
                    <a:lnTo>
                      <a:pt x="157" y="105"/>
                    </a:lnTo>
                    <a:lnTo>
                      <a:pt x="149" y="103"/>
                    </a:lnTo>
                    <a:lnTo>
                      <a:pt x="137" y="98"/>
                    </a:lnTo>
                    <a:lnTo>
                      <a:pt x="126" y="95"/>
                    </a:lnTo>
                    <a:lnTo>
                      <a:pt x="119" y="93"/>
                    </a:lnTo>
                    <a:lnTo>
                      <a:pt x="114" y="93"/>
                    </a:lnTo>
                    <a:lnTo>
                      <a:pt x="112" y="95"/>
                    </a:lnTo>
                    <a:lnTo>
                      <a:pt x="109" y="98"/>
                    </a:lnTo>
                    <a:lnTo>
                      <a:pt x="107" y="102"/>
                    </a:lnTo>
                    <a:lnTo>
                      <a:pt x="107" y="103"/>
                    </a:lnTo>
                    <a:lnTo>
                      <a:pt x="109" y="107"/>
                    </a:lnTo>
                    <a:lnTo>
                      <a:pt x="110" y="112"/>
                    </a:lnTo>
                    <a:lnTo>
                      <a:pt x="110" y="117"/>
                    </a:lnTo>
                    <a:lnTo>
                      <a:pt x="106" y="114"/>
                    </a:lnTo>
                    <a:lnTo>
                      <a:pt x="99" y="107"/>
                    </a:lnTo>
                    <a:lnTo>
                      <a:pt x="92" y="100"/>
                    </a:lnTo>
                    <a:lnTo>
                      <a:pt x="86" y="93"/>
                    </a:lnTo>
                    <a:lnTo>
                      <a:pt x="92" y="88"/>
                    </a:lnTo>
                    <a:lnTo>
                      <a:pt x="100" y="82"/>
                    </a:lnTo>
                    <a:lnTo>
                      <a:pt x="110" y="77"/>
                    </a:lnTo>
                    <a:lnTo>
                      <a:pt x="117" y="74"/>
                    </a:lnTo>
                    <a:lnTo>
                      <a:pt x="120" y="74"/>
                    </a:lnTo>
                    <a:lnTo>
                      <a:pt x="126" y="74"/>
                    </a:lnTo>
                    <a:lnTo>
                      <a:pt x="133" y="74"/>
                    </a:lnTo>
                    <a:lnTo>
                      <a:pt x="142" y="74"/>
                    </a:lnTo>
                    <a:lnTo>
                      <a:pt x="149" y="74"/>
                    </a:lnTo>
                    <a:lnTo>
                      <a:pt x="157" y="74"/>
                    </a:lnTo>
                    <a:lnTo>
                      <a:pt x="164" y="74"/>
                    </a:lnTo>
                    <a:lnTo>
                      <a:pt x="170" y="74"/>
                    </a:lnTo>
                    <a:lnTo>
                      <a:pt x="166" y="70"/>
                    </a:lnTo>
                    <a:lnTo>
                      <a:pt x="159" y="65"/>
                    </a:lnTo>
                    <a:lnTo>
                      <a:pt x="150" y="61"/>
                    </a:lnTo>
                    <a:lnTo>
                      <a:pt x="143" y="60"/>
                    </a:lnTo>
                    <a:lnTo>
                      <a:pt x="137" y="58"/>
                    </a:lnTo>
                    <a:lnTo>
                      <a:pt x="130" y="56"/>
                    </a:lnTo>
                    <a:lnTo>
                      <a:pt x="126" y="53"/>
                    </a:lnTo>
                    <a:lnTo>
                      <a:pt x="122" y="48"/>
                    </a:lnTo>
                    <a:lnTo>
                      <a:pt x="116" y="49"/>
                    </a:lnTo>
                    <a:lnTo>
                      <a:pt x="106" y="53"/>
                    </a:lnTo>
                    <a:lnTo>
                      <a:pt x="94" y="54"/>
                    </a:lnTo>
                    <a:lnTo>
                      <a:pt x="83" y="56"/>
                    </a:lnTo>
                    <a:lnTo>
                      <a:pt x="82" y="63"/>
                    </a:lnTo>
                    <a:lnTo>
                      <a:pt x="80" y="70"/>
                    </a:lnTo>
                    <a:lnTo>
                      <a:pt x="76" y="79"/>
                    </a:lnTo>
                    <a:lnTo>
                      <a:pt x="72" y="86"/>
                    </a:lnTo>
                    <a:lnTo>
                      <a:pt x="76" y="98"/>
                    </a:lnTo>
                    <a:lnTo>
                      <a:pt x="80" y="112"/>
                    </a:lnTo>
                    <a:lnTo>
                      <a:pt x="82" y="128"/>
                    </a:lnTo>
                    <a:lnTo>
                      <a:pt x="83" y="138"/>
                    </a:lnTo>
                    <a:lnTo>
                      <a:pt x="83" y="144"/>
                    </a:lnTo>
                    <a:lnTo>
                      <a:pt x="82" y="147"/>
                    </a:lnTo>
                    <a:lnTo>
                      <a:pt x="79" y="151"/>
                    </a:lnTo>
                    <a:lnTo>
                      <a:pt x="76" y="152"/>
                    </a:lnTo>
                    <a:lnTo>
                      <a:pt x="73" y="152"/>
                    </a:lnTo>
                    <a:lnTo>
                      <a:pt x="72" y="151"/>
                    </a:lnTo>
                    <a:lnTo>
                      <a:pt x="69" y="147"/>
                    </a:lnTo>
                    <a:lnTo>
                      <a:pt x="66" y="145"/>
                    </a:lnTo>
                    <a:lnTo>
                      <a:pt x="62" y="133"/>
                    </a:lnTo>
                    <a:lnTo>
                      <a:pt x="56" y="117"/>
                    </a:lnTo>
                    <a:lnTo>
                      <a:pt x="49" y="102"/>
                    </a:lnTo>
                    <a:lnTo>
                      <a:pt x="42" y="89"/>
                    </a:lnTo>
                    <a:lnTo>
                      <a:pt x="43" y="81"/>
                    </a:lnTo>
                    <a:lnTo>
                      <a:pt x="49" y="63"/>
                    </a:lnTo>
                    <a:lnTo>
                      <a:pt x="54" y="42"/>
                    </a:lnTo>
                    <a:lnTo>
                      <a:pt x="59" y="28"/>
                    </a:lnTo>
                    <a:lnTo>
                      <a:pt x="53" y="37"/>
                    </a:lnTo>
                    <a:lnTo>
                      <a:pt x="46" y="53"/>
                    </a:lnTo>
                    <a:lnTo>
                      <a:pt x="37" y="70"/>
                    </a:lnTo>
                    <a:lnTo>
                      <a:pt x="32" y="82"/>
                    </a:lnTo>
                    <a:lnTo>
                      <a:pt x="32" y="89"/>
                    </a:lnTo>
                    <a:lnTo>
                      <a:pt x="32" y="98"/>
                    </a:lnTo>
                    <a:lnTo>
                      <a:pt x="29" y="109"/>
                    </a:lnTo>
                    <a:lnTo>
                      <a:pt x="26" y="116"/>
                    </a:lnTo>
                    <a:lnTo>
                      <a:pt x="20" y="119"/>
                    </a:lnTo>
                    <a:lnTo>
                      <a:pt x="13" y="123"/>
                    </a:lnTo>
                    <a:lnTo>
                      <a:pt x="6" y="124"/>
                    </a:lnTo>
                    <a:lnTo>
                      <a:pt x="2" y="126"/>
                    </a:lnTo>
                    <a:lnTo>
                      <a:pt x="0" y="121"/>
                    </a:lnTo>
                    <a:lnTo>
                      <a:pt x="0" y="107"/>
                    </a:lnTo>
                    <a:lnTo>
                      <a:pt x="0" y="93"/>
                    </a:lnTo>
                    <a:lnTo>
                      <a:pt x="2" y="82"/>
                    </a:lnTo>
                    <a:lnTo>
                      <a:pt x="7" y="70"/>
                    </a:lnTo>
                    <a:lnTo>
                      <a:pt x="14" y="53"/>
                    </a:lnTo>
                    <a:lnTo>
                      <a:pt x="20" y="35"/>
                    </a:lnTo>
                    <a:lnTo>
                      <a:pt x="24" y="25"/>
                    </a:lnTo>
                    <a:lnTo>
                      <a:pt x="30" y="21"/>
                    </a:lnTo>
                    <a:lnTo>
                      <a:pt x="42" y="18"/>
                    </a:lnTo>
                    <a:lnTo>
                      <a:pt x="53" y="16"/>
                    </a:lnTo>
                    <a:lnTo>
                      <a:pt x="63" y="14"/>
                    </a:lnTo>
                    <a:lnTo>
                      <a:pt x="69" y="13"/>
                    </a:lnTo>
                    <a:lnTo>
                      <a:pt x="76" y="13"/>
                    </a:lnTo>
                    <a:lnTo>
                      <a:pt x="84" y="11"/>
                    </a:lnTo>
                    <a:lnTo>
                      <a:pt x="94" y="7"/>
                    </a:lnTo>
                    <a:lnTo>
                      <a:pt x="104" y="6"/>
                    </a:lnTo>
                    <a:lnTo>
                      <a:pt x="114" y="4"/>
                    </a:lnTo>
                    <a:lnTo>
                      <a:pt x="123" y="2"/>
                    </a:lnTo>
                    <a:lnTo>
                      <a:pt x="132" y="0"/>
                    </a:lnTo>
                    <a:lnTo>
                      <a:pt x="143" y="0"/>
                    </a:lnTo>
                    <a:lnTo>
                      <a:pt x="153" y="4"/>
                    </a:lnTo>
                    <a:lnTo>
                      <a:pt x="161" y="9"/>
                    </a:lnTo>
                    <a:lnTo>
                      <a:pt x="167" y="14"/>
                    </a:lnTo>
                    <a:lnTo>
                      <a:pt x="173" y="21"/>
                    </a:lnTo>
                    <a:lnTo>
                      <a:pt x="183" y="32"/>
                    </a:lnTo>
                    <a:lnTo>
                      <a:pt x="194" y="46"/>
                    </a:lnTo>
                    <a:lnTo>
                      <a:pt x="209" y="60"/>
                    </a:lnTo>
                    <a:lnTo>
                      <a:pt x="223" y="75"/>
                    </a:lnTo>
                    <a:lnTo>
                      <a:pt x="236" y="88"/>
                    </a:lnTo>
                    <a:lnTo>
                      <a:pt x="246" y="98"/>
                    </a:lnTo>
                    <a:lnTo>
                      <a:pt x="250" y="102"/>
                    </a:lnTo>
                    <a:lnTo>
                      <a:pt x="254" y="103"/>
                    </a:lnTo>
                    <a:lnTo>
                      <a:pt x="260" y="102"/>
                    </a:lnTo>
                    <a:lnTo>
                      <a:pt x="264" y="100"/>
                    </a:lnTo>
                    <a:lnTo>
                      <a:pt x="269" y="98"/>
                    </a:lnTo>
                    <a:lnTo>
                      <a:pt x="271" y="100"/>
                    </a:lnTo>
                    <a:lnTo>
                      <a:pt x="276" y="102"/>
                    </a:lnTo>
                    <a:lnTo>
                      <a:pt x="279" y="103"/>
                    </a:lnTo>
                    <a:lnTo>
                      <a:pt x="283" y="105"/>
                    </a:lnTo>
                    <a:lnTo>
                      <a:pt x="281" y="110"/>
                    </a:lnTo>
                    <a:lnTo>
                      <a:pt x="281" y="117"/>
                    </a:lnTo>
                    <a:lnTo>
                      <a:pt x="281" y="128"/>
                    </a:lnTo>
                    <a:lnTo>
                      <a:pt x="281" y="1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33" name="Freeform 140"/>
              <p:cNvSpPr>
                <a:spLocks/>
              </p:cNvSpPr>
              <p:nvPr/>
            </p:nvSpPr>
            <p:spPr bwMode="auto">
              <a:xfrm>
                <a:off x="6562" y="5544"/>
                <a:ext cx="230" cy="51"/>
              </a:xfrm>
              <a:custGeom>
                <a:avLst/>
                <a:gdLst>
                  <a:gd name="T0" fmla="*/ 1 w 460"/>
                  <a:gd name="T1" fmla="*/ 1 h 101"/>
                  <a:gd name="T2" fmla="*/ 1 w 460"/>
                  <a:gd name="T3" fmla="*/ 1 h 101"/>
                  <a:gd name="T4" fmla="*/ 1 w 460"/>
                  <a:gd name="T5" fmla="*/ 1 h 101"/>
                  <a:gd name="T6" fmla="*/ 1 w 460"/>
                  <a:gd name="T7" fmla="*/ 1 h 101"/>
                  <a:gd name="T8" fmla="*/ 1 w 460"/>
                  <a:gd name="T9" fmla="*/ 1 h 101"/>
                  <a:gd name="T10" fmla="*/ 1 w 460"/>
                  <a:gd name="T11" fmla="*/ 1 h 101"/>
                  <a:gd name="T12" fmla="*/ 1 w 460"/>
                  <a:gd name="T13" fmla="*/ 1 h 101"/>
                  <a:gd name="T14" fmla="*/ 1 w 460"/>
                  <a:gd name="T15" fmla="*/ 1 h 101"/>
                  <a:gd name="T16" fmla="*/ 1 w 460"/>
                  <a:gd name="T17" fmla="*/ 1 h 101"/>
                  <a:gd name="T18" fmla="*/ 1 w 460"/>
                  <a:gd name="T19" fmla="*/ 1 h 101"/>
                  <a:gd name="T20" fmla="*/ 1 w 460"/>
                  <a:gd name="T21" fmla="*/ 1 h 101"/>
                  <a:gd name="T22" fmla="*/ 1 w 460"/>
                  <a:gd name="T23" fmla="*/ 1 h 101"/>
                  <a:gd name="T24" fmla="*/ 1 w 460"/>
                  <a:gd name="T25" fmla="*/ 1 h 101"/>
                  <a:gd name="T26" fmla="*/ 1 w 460"/>
                  <a:gd name="T27" fmla="*/ 1 h 101"/>
                  <a:gd name="T28" fmla="*/ 1 w 460"/>
                  <a:gd name="T29" fmla="*/ 1 h 101"/>
                  <a:gd name="T30" fmla="*/ 1 w 460"/>
                  <a:gd name="T31" fmla="*/ 1 h 101"/>
                  <a:gd name="T32" fmla="*/ 1 w 460"/>
                  <a:gd name="T33" fmla="*/ 1 h 101"/>
                  <a:gd name="T34" fmla="*/ 1 w 460"/>
                  <a:gd name="T35" fmla="*/ 1 h 101"/>
                  <a:gd name="T36" fmla="*/ 1 w 460"/>
                  <a:gd name="T37" fmla="*/ 1 h 101"/>
                  <a:gd name="T38" fmla="*/ 1 w 460"/>
                  <a:gd name="T39" fmla="*/ 1 h 101"/>
                  <a:gd name="T40" fmla="*/ 1 w 460"/>
                  <a:gd name="T41" fmla="*/ 1 h 101"/>
                  <a:gd name="T42" fmla="*/ 1 w 460"/>
                  <a:gd name="T43" fmla="*/ 1 h 101"/>
                  <a:gd name="T44" fmla="*/ 1 w 460"/>
                  <a:gd name="T45" fmla="*/ 0 h 101"/>
                  <a:gd name="T46" fmla="*/ 1 w 460"/>
                  <a:gd name="T47" fmla="*/ 1 h 101"/>
                  <a:gd name="T48" fmla="*/ 1 w 460"/>
                  <a:gd name="T49" fmla="*/ 1 h 101"/>
                  <a:gd name="T50" fmla="*/ 1 w 460"/>
                  <a:gd name="T51" fmla="*/ 1 h 101"/>
                  <a:gd name="T52" fmla="*/ 1 w 460"/>
                  <a:gd name="T53" fmla="*/ 1 h 101"/>
                  <a:gd name="T54" fmla="*/ 1 w 460"/>
                  <a:gd name="T55" fmla="*/ 1 h 101"/>
                  <a:gd name="T56" fmla="*/ 1 w 460"/>
                  <a:gd name="T57" fmla="*/ 1 h 101"/>
                  <a:gd name="T58" fmla="*/ 1 w 460"/>
                  <a:gd name="T59" fmla="*/ 1 h 101"/>
                  <a:gd name="T60" fmla="*/ 1 w 460"/>
                  <a:gd name="T61" fmla="*/ 1 h 101"/>
                  <a:gd name="T62" fmla="*/ 1 w 460"/>
                  <a:gd name="T63" fmla="*/ 1 h 101"/>
                  <a:gd name="T64" fmla="*/ 1 w 460"/>
                  <a:gd name="T65" fmla="*/ 1 h 101"/>
                  <a:gd name="T66" fmla="*/ 1 w 460"/>
                  <a:gd name="T67" fmla="*/ 1 h 101"/>
                  <a:gd name="T68" fmla="*/ 1 w 460"/>
                  <a:gd name="T69" fmla="*/ 1 h 101"/>
                  <a:gd name="T70" fmla="*/ 1 w 460"/>
                  <a:gd name="T71" fmla="*/ 1 h 101"/>
                  <a:gd name="T72" fmla="*/ 1 w 460"/>
                  <a:gd name="T73" fmla="*/ 1 h 101"/>
                  <a:gd name="T74" fmla="*/ 1 w 460"/>
                  <a:gd name="T75" fmla="*/ 1 h 101"/>
                  <a:gd name="T76" fmla="*/ 1 w 460"/>
                  <a:gd name="T77" fmla="*/ 1 h 101"/>
                  <a:gd name="T78" fmla="*/ 1 w 460"/>
                  <a:gd name="T79" fmla="*/ 1 h 101"/>
                  <a:gd name="T80" fmla="*/ 1 w 460"/>
                  <a:gd name="T81" fmla="*/ 1 h 101"/>
                  <a:gd name="T82" fmla="*/ 1 w 460"/>
                  <a:gd name="T83" fmla="*/ 1 h 101"/>
                  <a:gd name="T84" fmla="*/ 1 w 460"/>
                  <a:gd name="T85" fmla="*/ 1 h 101"/>
                  <a:gd name="T86" fmla="*/ 1 w 460"/>
                  <a:gd name="T87" fmla="*/ 1 h 101"/>
                  <a:gd name="T88" fmla="*/ 1 w 460"/>
                  <a:gd name="T89" fmla="*/ 1 h 101"/>
                  <a:gd name="T90" fmla="*/ 1 w 460"/>
                  <a:gd name="T91" fmla="*/ 1 h 101"/>
                  <a:gd name="T92" fmla="*/ 1 w 460"/>
                  <a:gd name="T93" fmla="*/ 1 h 101"/>
                  <a:gd name="T94" fmla="*/ 1 w 460"/>
                  <a:gd name="T95" fmla="*/ 1 h 101"/>
                  <a:gd name="T96" fmla="*/ 1 w 460"/>
                  <a:gd name="T97" fmla="*/ 1 h 101"/>
                  <a:gd name="T98" fmla="*/ 1 w 460"/>
                  <a:gd name="T99" fmla="*/ 1 h 101"/>
                  <a:gd name="T100" fmla="*/ 1 w 460"/>
                  <a:gd name="T101" fmla="*/ 1 h 101"/>
                  <a:gd name="T102" fmla="*/ 1 w 460"/>
                  <a:gd name="T103" fmla="*/ 1 h 1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0"/>
                  <a:gd name="T157" fmla="*/ 0 h 101"/>
                  <a:gd name="T158" fmla="*/ 460 w 460"/>
                  <a:gd name="T159" fmla="*/ 101 h 1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0" h="101">
                    <a:moveTo>
                      <a:pt x="460" y="43"/>
                    </a:moveTo>
                    <a:lnTo>
                      <a:pt x="457" y="54"/>
                    </a:lnTo>
                    <a:lnTo>
                      <a:pt x="451" y="66"/>
                    </a:lnTo>
                    <a:lnTo>
                      <a:pt x="445" y="80"/>
                    </a:lnTo>
                    <a:lnTo>
                      <a:pt x="440" y="89"/>
                    </a:lnTo>
                    <a:lnTo>
                      <a:pt x="420" y="94"/>
                    </a:lnTo>
                    <a:lnTo>
                      <a:pt x="400" y="98"/>
                    </a:lnTo>
                    <a:lnTo>
                      <a:pt x="380" y="99"/>
                    </a:lnTo>
                    <a:lnTo>
                      <a:pt x="360" y="101"/>
                    </a:lnTo>
                    <a:lnTo>
                      <a:pt x="340" y="101"/>
                    </a:lnTo>
                    <a:lnTo>
                      <a:pt x="321" y="101"/>
                    </a:lnTo>
                    <a:lnTo>
                      <a:pt x="301" y="99"/>
                    </a:lnTo>
                    <a:lnTo>
                      <a:pt x="284" y="99"/>
                    </a:lnTo>
                    <a:lnTo>
                      <a:pt x="267" y="98"/>
                    </a:lnTo>
                    <a:lnTo>
                      <a:pt x="251" y="94"/>
                    </a:lnTo>
                    <a:lnTo>
                      <a:pt x="235" y="92"/>
                    </a:lnTo>
                    <a:lnTo>
                      <a:pt x="223" y="91"/>
                    </a:lnTo>
                    <a:lnTo>
                      <a:pt x="211" y="89"/>
                    </a:lnTo>
                    <a:lnTo>
                      <a:pt x="203" y="87"/>
                    </a:lnTo>
                    <a:lnTo>
                      <a:pt x="194" y="85"/>
                    </a:lnTo>
                    <a:lnTo>
                      <a:pt x="190" y="84"/>
                    </a:lnTo>
                    <a:lnTo>
                      <a:pt x="180" y="82"/>
                    </a:lnTo>
                    <a:lnTo>
                      <a:pt x="163" y="78"/>
                    </a:lnTo>
                    <a:lnTo>
                      <a:pt x="140" y="77"/>
                    </a:lnTo>
                    <a:lnTo>
                      <a:pt x="115" y="73"/>
                    </a:lnTo>
                    <a:lnTo>
                      <a:pt x="91" y="70"/>
                    </a:lnTo>
                    <a:lnTo>
                      <a:pt x="70" y="66"/>
                    </a:lnTo>
                    <a:lnTo>
                      <a:pt x="54" y="64"/>
                    </a:lnTo>
                    <a:lnTo>
                      <a:pt x="47" y="64"/>
                    </a:lnTo>
                    <a:lnTo>
                      <a:pt x="44" y="61"/>
                    </a:lnTo>
                    <a:lnTo>
                      <a:pt x="44" y="54"/>
                    </a:lnTo>
                    <a:lnTo>
                      <a:pt x="45" y="47"/>
                    </a:lnTo>
                    <a:lnTo>
                      <a:pt x="47" y="40"/>
                    </a:lnTo>
                    <a:lnTo>
                      <a:pt x="45" y="38"/>
                    </a:lnTo>
                    <a:lnTo>
                      <a:pt x="43" y="35"/>
                    </a:lnTo>
                    <a:lnTo>
                      <a:pt x="37" y="31"/>
                    </a:lnTo>
                    <a:lnTo>
                      <a:pt x="30" y="28"/>
                    </a:lnTo>
                    <a:lnTo>
                      <a:pt x="23" y="24"/>
                    </a:lnTo>
                    <a:lnTo>
                      <a:pt x="14" y="19"/>
                    </a:lnTo>
                    <a:lnTo>
                      <a:pt x="7" y="15"/>
                    </a:lnTo>
                    <a:lnTo>
                      <a:pt x="0" y="10"/>
                    </a:lnTo>
                    <a:lnTo>
                      <a:pt x="1" y="7"/>
                    </a:lnTo>
                    <a:lnTo>
                      <a:pt x="3" y="5"/>
                    </a:lnTo>
                    <a:lnTo>
                      <a:pt x="3" y="1"/>
                    </a:lnTo>
                    <a:lnTo>
                      <a:pt x="4" y="0"/>
                    </a:lnTo>
                    <a:lnTo>
                      <a:pt x="10" y="0"/>
                    </a:lnTo>
                    <a:lnTo>
                      <a:pt x="15" y="1"/>
                    </a:lnTo>
                    <a:lnTo>
                      <a:pt x="23" y="1"/>
                    </a:lnTo>
                    <a:lnTo>
                      <a:pt x="30" y="3"/>
                    </a:lnTo>
                    <a:lnTo>
                      <a:pt x="37" y="5"/>
                    </a:lnTo>
                    <a:lnTo>
                      <a:pt x="44" y="8"/>
                    </a:lnTo>
                    <a:lnTo>
                      <a:pt x="50" y="10"/>
                    </a:lnTo>
                    <a:lnTo>
                      <a:pt x="55" y="14"/>
                    </a:lnTo>
                    <a:lnTo>
                      <a:pt x="60" y="17"/>
                    </a:lnTo>
                    <a:lnTo>
                      <a:pt x="64" y="21"/>
                    </a:lnTo>
                    <a:lnTo>
                      <a:pt x="68" y="26"/>
                    </a:lnTo>
                    <a:lnTo>
                      <a:pt x="74" y="31"/>
                    </a:lnTo>
                    <a:lnTo>
                      <a:pt x="78" y="36"/>
                    </a:lnTo>
                    <a:lnTo>
                      <a:pt x="85" y="40"/>
                    </a:lnTo>
                    <a:lnTo>
                      <a:pt x="93" y="43"/>
                    </a:lnTo>
                    <a:lnTo>
                      <a:pt x="100" y="47"/>
                    </a:lnTo>
                    <a:lnTo>
                      <a:pt x="105" y="49"/>
                    </a:lnTo>
                    <a:lnTo>
                      <a:pt x="114" y="52"/>
                    </a:lnTo>
                    <a:lnTo>
                      <a:pt x="123" y="54"/>
                    </a:lnTo>
                    <a:lnTo>
                      <a:pt x="131" y="57"/>
                    </a:lnTo>
                    <a:lnTo>
                      <a:pt x="140" y="63"/>
                    </a:lnTo>
                    <a:lnTo>
                      <a:pt x="147" y="64"/>
                    </a:lnTo>
                    <a:lnTo>
                      <a:pt x="154" y="68"/>
                    </a:lnTo>
                    <a:lnTo>
                      <a:pt x="158" y="70"/>
                    </a:lnTo>
                    <a:lnTo>
                      <a:pt x="158" y="66"/>
                    </a:lnTo>
                    <a:lnTo>
                      <a:pt x="158" y="61"/>
                    </a:lnTo>
                    <a:lnTo>
                      <a:pt x="158" y="56"/>
                    </a:lnTo>
                    <a:lnTo>
                      <a:pt x="160" y="52"/>
                    </a:lnTo>
                    <a:lnTo>
                      <a:pt x="170" y="54"/>
                    </a:lnTo>
                    <a:lnTo>
                      <a:pt x="178" y="54"/>
                    </a:lnTo>
                    <a:lnTo>
                      <a:pt x="185" y="54"/>
                    </a:lnTo>
                    <a:lnTo>
                      <a:pt x="193" y="54"/>
                    </a:lnTo>
                    <a:lnTo>
                      <a:pt x="193" y="57"/>
                    </a:lnTo>
                    <a:lnTo>
                      <a:pt x="193" y="61"/>
                    </a:lnTo>
                    <a:lnTo>
                      <a:pt x="193" y="66"/>
                    </a:lnTo>
                    <a:lnTo>
                      <a:pt x="193" y="70"/>
                    </a:lnTo>
                    <a:lnTo>
                      <a:pt x="198" y="68"/>
                    </a:lnTo>
                    <a:lnTo>
                      <a:pt x="210" y="66"/>
                    </a:lnTo>
                    <a:lnTo>
                      <a:pt x="223" y="63"/>
                    </a:lnTo>
                    <a:lnTo>
                      <a:pt x="238" y="59"/>
                    </a:lnTo>
                    <a:lnTo>
                      <a:pt x="255" y="56"/>
                    </a:lnTo>
                    <a:lnTo>
                      <a:pt x="270" y="52"/>
                    </a:lnTo>
                    <a:lnTo>
                      <a:pt x="284" y="49"/>
                    </a:lnTo>
                    <a:lnTo>
                      <a:pt x="293" y="47"/>
                    </a:lnTo>
                    <a:lnTo>
                      <a:pt x="307" y="45"/>
                    </a:lnTo>
                    <a:lnTo>
                      <a:pt x="323" y="43"/>
                    </a:lnTo>
                    <a:lnTo>
                      <a:pt x="337" y="42"/>
                    </a:lnTo>
                    <a:lnTo>
                      <a:pt x="351" y="40"/>
                    </a:lnTo>
                    <a:lnTo>
                      <a:pt x="365" y="38"/>
                    </a:lnTo>
                    <a:lnTo>
                      <a:pt x="380" y="36"/>
                    </a:lnTo>
                    <a:lnTo>
                      <a:pt x="392" y="35"/>
                    </a:lnTo>
                    <a:lnTo>
                      <a:pt x="405" y="33"/>
                    </a:lnTo>
                    <a:lnTo>
                      <a:pt x="411" y="33"/>
                    </a:lnTo>
                    <a:lnTo>
                      <a:pt x="417" y="35"/>
                    </a:lnTo>
                    <a:lnTo>
                      <a:pt x="425" y="35"/>
                    </a:lnTo>
                    <a:lnTo>
                      <a:pt x="434" y="36"/>
                    </a:lnTo>
                    <a:lnTo>
                      <a:pt x="441" y="38"/>
                    </a:lnTo>
                    <a:lnTo>
                      <a:pt x="450" y="40"/>
                    </a:lnTo>
                    <a:lnTo>
                      <a:pt x="455" y="42"/>
                    </a:lnTo>
                    <a:lnTo>
                      <a:pt x="460" y="4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34" name="Freeform 141"/>
              <p:cNvSpPr>
                <a:spLocks/>
              </p:cNvSpPr>
              <p:nvPr/>
            </p:nvSpPr>
            <p:spPr bwMode="auto">
              <a:xfrm>
                <a:off x="6632" y="5571"/>
                <a:ext cx="34" cy="66"/>
              </a:xfrm>
              <a:custGeom>
                <a:avLst/>
                <a:gdLst>
                  <a:gd name="T0" fmla="*/ 1 w 67"/>
                  <a:gd name="T1" fmla="*/ 0 h 133"/>
                  <a:gd name="T2" fmla="*/ 1 w 67"/>
                  <a:gd name="T3" fmla="*/ 0 h 133"/>
                  <a:gd name="T4" fmla="*/ 1 w 67"/>
                  <a:gd name="T5" fmla="*/ 0 h 133"/>
                  <a:gd name="T6" fmla="*/ 1 w 67"/>
                  <a:gd name="T7" fmla="*/ 0 h 133"/>
                  <a:gd name="T8" fmla="*/ 1 w 67"/>
                  <a:gd name="T9" fmla="*/ 0 h 133"/>
                  <a:gd name="T10" fmla="*/ 1 w 67"/>
                  <a:gd name="T11" fmla="*/ 0 h 133"/>
                  <a:gd name="T12" fmla="*/ 1 w 67"/>
                  <a:gd name="T13" fmla="*/ 0 h 133"/>
                  <a:gd name="T14" fmla="*/ 1 w 67"/>
                  <a:gd name="T15" fmla="*/ 0 h 133"/>
                  <a:gd name="T16" fmla="*/ 1 w 67"/>
                  <a:gd name="T17" fmla="*/ 0 h 133"/>
                  <a:gd name="T18" fmla="*/ 1 w 67"/>
                  <a:gd name="T19" fmla="*/ 0 h 133"/>
                  <a:gd name="T20" fmla="*/ 1 w 67"/>
                  <a:gd name="T21" fmla="*/ 0 h 133"/>
                  <a:gd name="T22" fmla="*/ 1 w 67"/>
                  <a:gd name="T23" fmla="*/ 0 h 133"/>
                  <a:gd name="T24" fmla="*/ 1 w 67"/>
                  <a:gd name="T25" fmla="*/ 0 h 133"/>
                  <a:gd name="T26" fmla="*/ 1 w 67"/>
                  <a:gd name="T27" fmla="*/ 0 h 133"/>
                  <a:gd name="T28" fmla="*/ 1 w 67"/>
                  <a:gd name="T29" fmla="*/ 0 h 133"/>
                  <a:gd name="T30" fmla="*/ 1 w 67"/>
                  <a:gd name="T31" fmla="*/ 0 h 133"/>
                  <a:gd name="T32" fmla="*/ 1 w 67"/>
                  <a:gd name="T33" fmla="*/ 0 h 133"/>
                  <a:gd name="T34" fmla="*/ 1 w 67"/>
                  <a:gd name="T35" fmla="*/ 0 h 133"/>
                  <a:gd name="T36" fmla="*/ 1 w 67"/>
                  <a:gd name="T37" fmla="*/ 0 h 133"/>
                  <a:gd name="T38" fmla="*/ 1 w 67"/>
                  <a:gd name="T39" fmla="*/ 0 h 133"/>
                  <a:gd name="T40" fmla="*/ 1 w 67"/>
                  <a:gd name="T41" fmla="*/ 0 h 133"/>
                  <a:gd name="T42" fmla="*/ 1 w 67"/>
                  <a:gd name="T43" fmla="*/ 0 h 133"/>
                  <a:gd name="T44" fmla="*/ 1 w 67"/>
                  <a:gd name="T45" fmla="*/ 0 h 133"/>
                  <a:gd name="T46" fmla="*/ 1 w 67"/>
                  <a:gd name="T47" fmla="*/ 0 h 133"/>
                  <a:gd name="T48" fmla="*/ 0 w 67"/>
                  <a:gd name="T49" fmla="*/ 0 h 133"/>
                  <a:gd name="T50" fmla="*/ 1 w 67"/>
                  <a:gd name="T51" fmla="*/ 0 h 133"/>
                  <a:gd name="T52" fmla="*/ 1 w 67"/>
                  <a:gd name="T53" fmla="*/ 0 h 133"/>
                  <a:gd name="T54" fmla="*/ 1 w 67"/>
                  <a:gd name="T55" fmla="*/ 0 h 133"/>
                  <a:gd name="T56" fmla="*/ 1 w 67"/>
                  <a:gd name="T57" fmla="*/ 0 h 133"/>
                  <a:gd name="T58" fmla="*/ 1 w 67"/>
                  <a:gd name="T59" fmla="*/ 0 h 133"/>
                  <a:gd name="T60" fmla="*/ 1 w 67"/>
                  <a:gd name="T61" fmla="*/ 0 h 133"/>
                  <a:gd name="T62" fmla="*/ 1 w 67"/>
                  <a:gd name="T63" fmla="*/ 0 h 133"/>
                  <a:gd name="T64" fmla="*/ 1 w 67"/>
                  <a:gd name="T65" fmla="*/ 0 h 133"/>
                  <a:gd name="T66" fmla="*/ 1 w 67"/>
                  <a:gd name="T67" fmla="*/ 0 h 133"/>
                  <a:gd name="T68" fmla="*/ 1 w 67"/>
                  <a:gd name="T69" fmla="*/ 0 h 133"/>
                  <a:gd name="T70" fmla="*/ 1 w 67"/>
                  <a:gd name="T71" fmla="*/ 0 h 133"/>
                  <a:gd name="T72" fmla="*/ 1 w 67"/>
                  <a:gd name="T73" fmla="*/ 0 h 133"/>
                  <a:gd name="T74" fmla="*/ 1 w 67"/>
                  <a:gd name="T75" fmla="*/ 0 h 133"/>
                  <a:gd name="T76" fmla="*/ 1 w 67"/>
                  <a:gd name="T77" fmla="*/ 0 h 133"/>
                  <a:gd name="T78" fmla="*/ 1 w 67"/>
                  <a:gd name="T79" fmla="*/ 0 h 133"/>
                  <a:gd name="T80" fmla="*/ 1 w 67"/>
                  <a:gd name="T81" fmla="*/ 0 h 133"/>
                  <a:gd name="T82" fmla="*/ 1 w 67"/>
                  <a:gd name="T83" fmla="*/ 0 h 133"/>
                  <a:gd name="T84" fmla="*/ 1 w 67"/>
                  <a:gd name="T85" fmla="*/ 0 h 133"/>
                  <a:gd name="T86" fmla="*/ 1 w 67"/>
                  <a:gd name="T87" fmla="*/ 0 h 133"/>
                  <a:gd name="T88" fmla="*/ 1 w 67"/>
                  <a:gd name="T89" fmla="*/ 0 h 133"/>
                  <a:gd name="T90" fmla="*/ 1 w 67"/>
                  <a:gd name="T91" fmla="*/ 0 h 133"/>
                  <a:gd name="T92" fmla="*/ 1 w 67"/>
                  <a:gd name="T93" fmla="*/ 0 h 133"/>
                  <a:gd name="T94" fmla="*/ 1 w 67"/>
                  <a:gd name="T95" fmla="*/ 0 h 133"/>
                  <a:gd name="T96" fmla="*/ 1 w 67"/>
                  <a:gd name="T97" fmla="*/ 0 h 133"/>
                  <a:gd name="T98" fmla="*/ 1 w 67"/>
                  <a:gd name="T99" fmla="*/ 0 h 133"/>
                  <a:gd name="T100" fmla="*/ 1 w 67"/>
                  <a:gd name="T101" fmla="*/ 0 h 133"/>
                  <a:gd name="T102" fmla="*/ 1 w 67"/>
                  <a:gd name="T103" fmla="*/ 0 h 133"/>
                  <a:gd name="T104" fmla="*/ 1 w 67"/>
                  <a:gd name="T105" fmla="*/ 0 h 1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
                  <a:gd name="T160" fmla="*/ 0 h 133"/>
                  <a:gd name="T161" fmla="*/ 67 w 67"/>
                  <a:gd name="T162" fmla="*/ 133 h 1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 h="133">
                    <a:moveTo>
                      <a:pt x="53" y="18"/>
                    </a:moveTo>
                    <a:lnTo>
                      <a:pt x="53" y="14"/>
                    </a:lnTo>
                    <a:lnTo>
                      <a:pt x="53" y="9"/>
                    </a:lnTo>
                    <a:lnTo>
                      <a:pt x="53" y="5"/>
                    </a:lnTo>
                    <a:lnTo>
                      <a:pt x="53" y="2"/>
                    </a:lnTo>
                    <a:lnTo>
                      <a:pt x="50" y="2"/>
                    </a:lnTo>
                    <a:lnTo>
                      <a:pt x="48" y="2"/>
                    </a:lnTo>
                    <a:lnTo>
                      <a:pt x="45" y="2"/>
                    </a:lnTo>
                    <a:lnTo>
                      <a:pt x="43" y="2"/>
                    </a:lnTo>
                    <a:lnTo>
                      <a:pt x="37" y="2"/>
                    </a:lnTo>
                    <a:lnTo>
                      <a:pt x="31" y="2"/>
                    </a:lnTo>
                    <a:lnTo>
                      <a:pt x="25" y="2"/>
                    </a:lnTo>
                    <a:lnTo>
                      <a:pt x="20" y="0"/>
                    </a:lnTo>
                    <a:lnTo>
                      <a:pt x="18" y="4"/>
                    </a:lnTo>
                    <a:lnTo>
                      <a:pt x="18" y="9"/>
                    </a:lnTo>
                    <a:lnTo>
                      <a:pt x="18" y="14"/>
                    </a:lnTo>
                    <a:lnTo>
                      <a:pt x="18" y="18"/>
                    </a:lnTo>
                    <a:lnTo>
                      <a:pt x="18" y="23"/>
                    </a:lnTo>
                    <a:lnTo>
                      <a:pt x="18" y="30"/>
                    </a:lnTo>
                    <a:lnTo>
                      <a:pt x="18" y="37"/>
                    </a:lnTo>
                    <a:lnTo>
                      <a:pt x="20" y="42"/>
                    </a:lnTo>
                    <a:lnTo>
                      <a:pt x="11" y="49"/>
                    </a:lnTo>
                    <a:lnTo>
                      <a:pt x="4" y="60"/>
                    </a:lnTo>
                    <a:lnTo>
                      <a:pt x="1" y="72"/>
                    </a:lnTo>
                    <a:lnTo>
                      <a:pt x="0" y="79"/>
                    </a:lnTo>
                    <a:lnTo>
                      <a:pt x="1" y="86"/>
                    </a:lnTo>
                    <a:lnTo>
                      <a:pt x="3" y="96"/>
                    </a:lnTo>
                    <a:lnTo>
                      <a:pt x="8" y="105"/>
                    </a:lnTo>
                    <a:lnTo>
                      <a:pt x="17" y="114"/>
                    </a:lnTo>
                    <a:lnTo>
                      <a:pt x="17" y="117"/>
                    </a:lnTo>
                    <a:lnTo>
                      <a:pt x="18" y="121"/>
                    </a:lnTo>
                    <a:lnTo>
                      <a:pt x="18" y="126"/>
                    </a:lnTo>
                    <a:lnTo>
                      <a:pt x="18" y="129"/>
                    </a:lnTo>
                    <a:lnTo>
                      <a:pt x="25" y="129"/>
                    </a:lnTo>
                    <a:lnTo>
                      <a:pt x="33" y="131"/>
                    </a:lnTo>
                    <a:lnTo>
                      <a:pt x="38" y="131"/>
                    </a:lnTo>
                    <a:lnTo>
                      <a:pt x="45" y="133"/>
                    </a:lnTo>
                    <a:lnTo>
                      <a:pt x="45" y="126"/>
                    </a:lnTo>
                    <a:lnTo>
                      <a:pt x="47" y="121"/>
                    </a:lnTo>
                    <a:lnTo>
                      <a:pt x="47" y="117"/>
                    </a:lnTo>
                    <a:lnTo>
                      <a:pt x="47" y="114"/>
                    </a:lnTo>
                    <a:lnTo>
                      <a:pt x="57" y="108"/>
                    </a:lnTo>
                    <a:lnTo>
                      <a:pt x="63" y="100"/>
                    </a:lnTo>
                    <a:lnTo>
                      <a:pt x="65" y="89"/>
                    </a:lnTo>
                    <a:lnTo>
                      <a:pt x="67" y="77"/>
                    </a:lnTo>
                    <a:lnTo>
                      <a:pt x="67" y="67"/>
                    </a:lnTo>
                    <a:lnTo>
                      <a:pt x="64" y="56"/>
                    </a:lnTo>
                    <a:lnTo>
                      <a:pt x="60" y="49"/>
                    </a:lnTo>
                    <a:lnTo>
                      <a:pt x="54" y="44"/>
                    </a:lnTo>
                    <a:lnTo>
                      <a:pt x="54" y="37"/>
                    </a:lnTo>
                    <a:lnTo>
                      <a:pt x="54" y="30"/>
                    </a:lnTo>
                    <a:lnTo>
                      <a:pt x="53" y="23"/>
                    </a:lnTo>
                    <a:lnTo>
                      <a:pt x="53" y="1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35" name="Freeform 142"/>
              <p:cNvSpPr>
                <a:spLocks/>
              </p:cNvSpPr>
              <p:nvPr/>
            </p:nvSpPr>
            <p:spPr bwMode="auto">
              <a:xfrm>
                <a:off x="6654" y="5571"/>
                <a:ext cx="6" cy="21"/>
              </a:xfrm>
              <a:custGeom>
                <a:avLst/>
                <a:gdLst>
                  <a:gd name="T0" fmla="*/ 1 w 11"/>
                  <a:gd name="T1" fmla="*/ 1 h 42"/>
                  <a:gd name="T2" fmla="*/ 1 w 11"/>
                  <a:gd name="T3" fmla="*/ 1 h 42"/>
                  <a:gd name="T4" fmla="*/ 1 w 11"/>
                  <a:gd name="T5" fmla="*/ 1 h 42"/>
                  <a:gd name="T6" fmla="*/ 1 w 11"/>
                  <a:gd name="T7" fmla="*/ 1 h 42"/>
                  <a:gd name="T8" fmla="*/ 1 w 11"/>
                  <a:gd name="T9" fmla="*/ 1 h 42"/>
                  <a:gd name="T10" fmla="*/ 1 w 11"/>
                  <a:gd name="T11" fmla="*/ 1 h 42"/>
                  <a:gd name="T12" fmla="*/ 1 w 11"/>
                  <a:gd name="T13" fmla="*/ 1 h 42"/>
                  <a:gd name="T14" fmla="*/ 1 w 11"/>
                  <a:gd name="T15" fmla="*/ 1 h 42"/>
                  <a:gd name="T16" fmla="*/ 1 w 11"/>
                  <a:gd name="T17" fmla="*/ 0 h 42"/>
                  <a:gd name="T18" fmla="*/ 1 w 11"/>
                  <a:gd name="T19" fmla="*/ 0 h 42"/>
                  <a:gd name="T20" fmla="*/ 1 w 11"/>
                  <a:gd name="T21" fmla="*/ 0 h 42"/>
                  <a:gd name="T22" fmla="*/ 1 w 11"/>
                  <a:gd name="T23" fmla="*/ 0 h 42"/>
                  <a:gd name="T24" fmla="*/ 0 w 11"/>
                  <a:gd name="T25" fmla="*/ 0 h 42"/>
                  <a:gd name="T26" fmla="*/ 0 w 11"/>
                  <a:gd name="T27" fmla="*/ 1 h 42"/>
                  <a:gd name="T28" fmla="*/ 1 w 11"/>
                  <a:gd name="T29" fmla="*/ 1 h 42"/>
                  <a:gd name="T30" fmla="*/ 1 w 11"/>
                  <a:gd name="T31" fmla="*/ 1 h 42"/>
                  <a:gd name="T32" fmla="*/ 1 w 11"/>
                  <a:gd name="T33" fmla="*/ 1 h 42"/>
                  <a:gd name="T34" fmla="*/ 1 w 11"/>
                  <a:gd name="T35" fmla="*/ 1 h 42"/>
                  <a:gd name="T36" fmla="*/ 1 w 11"/>
                  <a:gd name="T37" fmla="*/ 1 h 42"/>
                  <a:gd name="T38" fmla="*/ 1 w 11"/>
                  <a:gd name="T39" fmla="*/ 1 h 42"/>
                  <a:gd name="T40" fmla="*/ 1 w 11"/>
                  <a:gd name="T41" fmla="*/ 1 h 42"/>
                  <a:gd name="T42" fmla="*/ 1 w 11"/>
                  <a:gd name="T43" fmla="*/ 1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
                  <a:gd name="T67" fmla="*/ 0 h 42"/>
                  <a:gd name="T68" fmla="*/ 11 w 11"/>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 h="42">
                    <a:moveTo>
                      <a:pt x="11" y="42"/>
                    </a:moveTo>
                    <a:lnTo>
                      <a:pt x="11" y="35"/>
                    </a:lnTo>
                    <a:lnTo>
                      <a:pt x="11" y="28"/>
                    </a:lnTo>
                    <a:lnTo>
                      <a:pt x="10" y="21"/>
                    </a:lnTo>
                    <a:lnTo>
                      <a:pt x="10" y="16"/>
                    </a:lnTo>
                    <a:lnTo>
                      <a:pt x="10" y="12"/>
                    </a:lnTo>
                    <a:lnTo>
                      <a:pt x="10" y="7"/>
                    </a:lnTo>
                    <a:lnTo>
                      <a:pt x="10" y="3"/>
                    </a:lnTo>
                    <a:lnTo>
                      <a:pt x="10" y="0"/>
                    </a:lnTo>
                    <a:lnTo>
                      <a:pt x="7" y="0"/>
                    </a:lnTo>
                    <a:lnTo>
                      <a:pt x="5" y="0"/>
                    </a:lnTo>
                    <a:lnTo>
                      <a:pt x="2" y="0"/>
                    </a:lnTo>
                    <a:lnTo>
                      <a:pt x="0" y="0"/>
                    </a:lnTo>
                    <a:lnTo>
                      <a:pt x="0" y="9"/>
                    </a:lnTo>
                    <a:lnTo>
                      <a:pt x="1" y="23"/>
                    </a:lnTo>
                    <a:lnTo>
                      <a:pt x="1" y="33"/>
                    </a:lnTo>
                    <a:lnTo>
                      <a:pt x="1" y="40"/>
                    </a:lnTo>
                    <a:lnTo>
                      <a:pt x="4" y="40"/>
                    </a:lnTo>
                    <a:lnTo>
                      <a:pt x="5" y="40"/>
                    </a:lnTo>
                    <a:lnTo>
                      <a:pt x="8" y="42"/>
                    </a:lnTo>
                    <a:lnTo>
                      <a:pt x="10" y="42"/>
                    </a:lnTo>
                    <a:lnTo>
                      <a:pt x="11" y="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36" name="Freeform 143"/>
              <p:cNvSpPr>
                <a:spLocks/>
              </p:cNvSpPr>
              <p:nvPr/>
            </p:nvSpPr>
            <p:spPr bwMode="auto">
              <a:xfrm>
                <a:off x="6789" y="5241"/>
                <a:ext cx="229" cy="448"/>
              </a:xfrm>
              <a:custGeom>
                <a:avLst/>
                <a:gdLst>
                  <a:gd name="T0" fmla="*/ 0 w 459"/>
                  <a:gd name="T1" fmla="*/ 1 h 896"/>
                  <a:gd name="T2" fmla="*/ 0 w 459"/>
                  <a:gd name="T3" fmla="*/ 1 h 896"/>
                  <a:gd name="T4" fmla="*/ 0 w 459"/>
                  <a:gd name="T5" fmla="*/ 1 h 896"/>
                  <a:gd name="T6" fmla="*/ 0 w 459"/>
                  <a:gd name="T7" fmla="*/ 1 h 896"/>
                  <a:gd name="T8" fmla="*/ 0 w 459"/>
                  <a:gd name="T9" fmla="*/ 1 h 896"/>
                  <a:gd name="T10" fmla="*/ 0 w 459"/>
                  <a:gd name="T11" fmla="*/ 1 h 896"/>
                  <a:gd name="T12" fmla="*/ 0 w 459"/>
                  <a:gd name="T13" fmla="*/ 1 h 896"/>
                  <a:gd name="T14" fmla="*/ 0 w 459"/>
                  <a:gd name="T15" fmla="*/ 1 h 896"/>
                  <a:gd name="T16" fmla="*/ 0 w 459"/>
                  <a:gd name="T17" fmla="*/ 1 h 896"/>
                  <a:gd name="T18" fmla="*/ 0 w 459"/>
                  <a:gd name="T19" fmla="*/ 1 h 896"/>
                  <a:gd name="T20" fmla="*/ 0 w 459"/>
                  <a:gd name="T21" fmla="*/ 1 h 896"/>
                  <a:gd name="T22" fmla="*/ 0 w 459"/>
                  <a:gd name="T23" fmla="*/ 1 h 896"/>
                  <a:gd name="T24" fmla="*/ 0 w 459"/>
                  <a:gd name="T25" fmla="*/ 1 h 896"/>
                  <a:gd name="T26" fmla="*/ 0 w 459"/>
                  <a:gd name="T27" fmla="*/ 1 h 896"/>
                  <a:gd name="T28" fmla="*/ 0 w 459"/>
                  <a:gd name="T29" fmla="*/ 1 h 896"/>
                  <a:gd name="T30" fmla="*/ 0 w 459"/>
                  <a:gd name="T31" fmla="*/ 1 h 896"/>
                  <a:gd name="T32" fmla="*/ 0 w 459"/>
                  <a:gd name="T33" fmla="*/ 1 h 896"/>
                  <a:gd name="T34" fmla="*/ 0 w 459"/>
                  <a:gd name="T35" fmla="*/ 1 h 896"/>
                  <a:gd name="T36" fmla="*/ 0 w 459"/>
                  <a:gd name="T37" fmla="*/ 1 h 896"/>
                  <a:gd name="T38" fmla="*/ 0 w 459"/>
                  <a:gd name="T39" fmla="*/ 1 h 896"/>
                  <a:gd name="T40" fmla="*/ 0 w 459"/>
                  <a:gd name="T41" fmla="*/ 1 h 896"/>
                  <a:gd name="T42" fmla="*/ 0 w 459"/>
                  <a:gd name="T43" fmla="*/ 1 h 896"/>
                  <a:gd name="T44" fmla="*/ 0 w 459"/>
                  <a:gd name="T45" fmla="*/ 1 h 896"/>
                  <a:gd name="T46" fmla="*/ 0 w 459"/>
                  <a:gd name="T47" fmla="*/ 1 h 896"/>
                  <a:gd name="T48" fmla="*/ 0 w 459"/>
                  <a:gd name="T49" fmla="*/ 1 h 896"/>
                  <a:gd name="T50" fmla="*/ 0 w 459"/>
                  <a:gd name="T51" fmla="*/ 1 h 896"/>
                  <a:gd name="T52" fmla="*/ 0 w 459"/>
                  <a:gd name="T53" fmla="*/ 1 h 896"/>
                  <a:gd name="T54" fmla="*/ 0 w 459"/>
                  <a:gd name="T55" fmla="*/ 1 h 896"/>
                  <a:gd name="T56" fmla="*/ 0 w 459"/>
                  <a:gd name="T57" fmla="*/ 1 h 896"/>
                  <a:gd name="T58" fmla="*/ 0 w 459"/>
                  <a:gd name="T59" fmla="*/ 1 h 896"/>
                  <a:gd name="T60" fmla="*/ 0 w 459"/>
                  <a:gd name="T61" fmla="*/ 1 h 896"/>
                  <a:gd name="T62" fmla="*/ 0 w 459"/>
                  <a:gd name="T63" fmla="*/ 1 h 896"/>
                  <a:gd name="T64" fmla="*/ 0 w 459"/>
                  <a:gd name="T65" fmla="*/ 1 h 896"/>
                  <a:gd name="T66" fmla="*/ 0 w 459"/>
                  <a:gd name="T67" fmla="*/ 1 h 896"/>
                  <a:gd name="T68" fmla="*/ 0 w 459"/>
                  <a:gd name="T69" fmla="*/ 1 h 896"/>
                  <a:gd name="T70" fmla="*/ 0 w 459"/>
                  <a:gd name="T71" fmla="*/ 1 h 896"/>
                  <a:gd name="T72" fmla="*/ 0 w 459"/>
                  <a:gd name="T73" fmla="*/ 1 h 896"/>
                  <a:gd name="T74" fmla="*/ 0 w 459"/>
                  <a:gd name="T75" fmla="*/ 1 h 896"/>
                  <a:gd name="T76" fmla="*/ 0 w 459"/>
                  <a:gd name="T77" fmla="*/ 1 h 896"/>
                  <a:gd name="T78" fmla="*/ 0 w 459"/>
                  <a:gd name="T79" fmla="*/ 1 h 896"/>
                  <a:gd name="T80" fmla="*/ 0 w 459"/>
                  <a:gd name="T81" fmla="*/ 1 h 896"/>
                  <a:gd name="T82" fmla="*/ 0 w 459"/>
                  <a:gd name="T83" fmla="*/ 1 h 896"/>
                  <a:gd name="T84" fmla="*/ 0 w 459"/>
                  <a:gd name="T85" fmla="*/ 1 h 896"/>
                  <a:gd name="T86" fmla="*/ 0 w 459"/>
                  <a:gd name="T87" fmla="*/ 1 h 896"/>
                  <a:gd name="T88" fmla="*/ 0 w 459"/>
                  <a:gd name="T89" fmla="*/ 1 h 896"/>
                  <a:gd name="T90" fmla="*/ 0 w 459"/>
                  <a:gd name="T91" fmla="*/ 1 h 896"/>
                  <a:gd name="T92" fmla="*/ 0 w 459"/>
                  <a:gd name="T93" fmla="*/ 1 h 896"/>
                  <a:gd name="T94" fmla="*/ 0 w 459"/>
                  <a:gd name="T95" fmla="*/ 1 h 896"/>
                  <a:gd name="T96" fmla="*/ 0 w 459"/>
                  <a:gd name="T97" fmla="*/ 1 h 896"/>
                  <a:gd name="T98" fmla="*/ 0 w 459"/>
                  <a:gd name="T99" fmla="*/ 1 h 896"/>
                  <a:gd name="T100" fmla="*/ 0 w 459"/>
                  <a:gd name="T101" fmla="*/ 0 h 8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9"/>
                  <a:gd name="T154" fmla="*/ 0 h 896"/>
                  <a:gd name="T155" fmla="*/ 459 w 459"/>
                  <a:gd name="T156" fmla="*/ 896 h 8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9" h="896">
                    <a:moveTo>
                      <a:pt x="319" y="1"/>
                    </a:moveTo>
                    <a:lnTo>
                      <a:pt x="299" y="22"/>
                    </a:lnTo>
                    <a:lnTo>
                      <a:pt x="279" y="49"/>
                    </a:lnTo>
                    <a:lnTo>
                      <a:pt x="259" y="80"/>
                    </a:lnTo>
                    <a:lnTo>
                      <a:pt x="239" y="111"/>
                    </a:lnTo>
                    <a:lnTo>
                      <a:pt x="222" y="145"/>
                    </a:lnTo>
                    <a:lnTo>
                      <a:pt x="206" y="176"/>
                    </a:lnTo>
                    <a:lnTo>
                      <a:pt x="195" y="202"/>
                    </a:lnTo>
                    <a:lnTo>
                      <a:pt x="185" y="223"/>
                    </a:lnTo>
                    <a:lnTo>
                      <a:pt x="170" y="270"/>
                    </a:lnTo>
                    <a:lnTo>
                      <a:pt x="159" y="331"/>
                    </a:lnTo>
                    <a:lnTo>
                      <a:pt x="152" y="389"/>
                    </a:lnTo>
                    <a:lnTo>
                      <a:pt x="149" y="429"/>
                    </a:lnTo>
                    <a:lnTo>
                      <a:pt x="146" y="461"/>
                    </a:lnTo>
                    <a:lnTo>
                      <a:pt x="139" y="503"/>
                    </a:lnTo>
                    <a:lnTo>
                      <a:pt x="132" y="538"/>
                    </a:lnTo>
                    <a:lnTo>
                      <a:pt x="128" y="555"/>
                    </a:lnTo>
                    <a:lnTo>
                      <a:pt x="125" y="559"/>
                    </a:lnTo>
                    <a:lnTo>
                      <a:pt x="123" y="562"/>
                    </a:lnTo>
                    <a:lnTo>
                      <a:pt x="120" y="566"/>
                    </a:lnTo>
                    <a:lnTo>
                      <a:pt x="118" y="567"/>
                    </a:lnTo>
                    <a:lnTo>
                      <a:pt x="120" y="569"/>
                    </a:lnTo>
                    <a:lnTo>
                      <a:pt x="123" y="574"/>
                    </a:lnTo>
                    <a:lnTo>
                      <a:pt x="126" y="578"/>
                    </a:lnTo>
                    <a:lnTo>
                      <a:pt x="129" y="581"/>
                    </a:lnTo>
                    <a:lnTo>
                      <a:pt x="116" y="590"/>
                    </a:lnTo>
                    <a:lnTo>
                      <a:pt x="106" y="602"/>
                    </a:lnTo>
                    <a:lnTo>
                      <a:pt x="96" y="618"/>
                    </a:lnTo>
                    <a:lnTo>
                      <a:pt x="88" y="632"/>
                    </a:lnTo>
                    <a:lnTo>
                      <a:pt x="80" y="630"/>
                    </a:lnTo>
                    <a:lnTo>
                      <a:pt x="70" y="628"/>
                    </a:lnTo>
                    <a:lnTo>
                      <a:pt x="60" y="627"/>
                    </a:lnTo>
                    <a:lnTo>
                      <a:pt x="52" y="625"/>
                    </a:lnTo>
                    <a:lnTo>
                      <a:pt x="46" y="625"/>
                    </a:lnTo>
                    <a:lnTo>
                      <a:pt x="39" y="625"/>
                    </a:lnTo>
                    <a:lnTo>
                      <a:pt x="32" y="627"/>
                    </a:lnTo>
                    <a:lnTo>
                      <a:pt x="25" y="627"/>
                    </a:lnTo>
                    <a:lnTo>
                      <a:pt x="18" y="628"/>
                    </a:lnTo>
                    <a:lnTo>
                      <a:pt x="12" y="630"/>
                    </a:lnTo>
                    <a:lnTo>
                      <a:pt x="5" y="632"/>
                    </a:lnTo>
                    <a:lnTo>
                      <a:pt x="0" y="634"/>
                    </a:lnTo>
                    <a:lnTo>
                      <a:pt x="10" y="662"/>
                    </a:lnTo>
                    <a:lnTo>
                      <a:pt x="12" y="693"/>
                    </a:lnTo>
                    <a:lnTo>
                      <a:pt x="10" y="726"/>
                    </a:lnTo>
                    <a:lnTo>
                      <a:pt x="10" y="754"/>
                    </a:lnTo>
                    <a:lnTo>
                      <a:pt x="10" y="772"/>
                    </a:lnTo>
                    <a:lnTo>
                      <a:pt x="8" y="796"/>
                    </a:lnTo>
                    <a:lnTo>
                      <a:pt x="5" y="821"/>
                    </a:lnTo>
                    <a:lnTo>
                      <a:pt x="2" y="840"/>
                    </a:lnTo>
                    <a:lnTo>
                      <a:pt x="8" y="850"/>
                    </a:lnTo>
                    <a:lnTo>
                      <a:pt x="15" y="864"/>
                    </a:lnTo>
                    <a:lnTo>
                      <a:pt x="19" y="880"/>
                    </a:lnTo>
                    <a:lnTo>
                      <a:pt x="22" y="896"/>
                    </a:lnTo>
                    <a:lnTo>
                      <a:pt x="35" y="892"/>
                    </a:lnTo>
                    <a:lnTo>
                      <a:pt x="50" y="890"/>
                    </a:lnTo>
                    <a:lnTo>
                      <a:pt x="65" y="889"/>
                    </a:lnTo>
                    <a:lnTo>
                      <a:pt x="79" y="889"/>
                    </a:lnTo>
                    <a:lnTo>
                      <a:pt x="90" y="890"/>
                    </a:lnTo>
                    <a:lnTo>
                      <a:pt x="102" y="892"/>
                    </a:lnTo>
                    <a:lnTo>
                      <a:pt x="109" y="892"/>
                    </a:lnTo>
                    <a:lnTo>
                      <a:pt x="113" y="894"/>
                    </a:lnTo>
                    <a:lnTo>
                      <a:pt x="129" y="894"/>
                    </a:lnTo>
                    <a:lnTo>
                      <a:pt x="145" y="894"/>
                    </a:lnTo>
                    <a:lnTo>
                      <a:pt x="159" y="894"/>
                    </a:lnTo>
                    <a:lnTo>
                      <a:pt x="173" y="894"/>
                    </a:lnTo>
                    <a:lnTo>
                      <a:pt x="185" y="894"/>
                    </a:lnTo>
                    <a:lnTo>
                      <a:pt x="195" y="894"/>
                    </a:lnTo>
                    <a:lnTo>
                      <a:pt x="202" y="892"/>
                    </a:lnTo>
                    <a:lnTo>
                      <a:pt x="206" y="892"/>
                    </a:lnTo>
                    <a:lnTo>
                      <a:pt x="212" y="890"/>
                    </a:lnTo>
                    <a:lnTo>
                      <a:pt x="219" y="889"/>
                    </a:lnTo>
                    <a:lnTo>
                      <a:pt x="228" y="885"/>
                    </a:lnTo>
                    <a:lnTo>
                      <a:pt x="236" y="882"/>
                    </a:lnTo>
                    <a:lnTo>
                      <a:pt x="245" y="878"/>
                    </a:lnTo>
                    <a:lnTo>
                      <a:pt x="253" y="875"/>
                    </a:lnTo>
                    <a:lnTo>
                      <a:pt x="260" y="871"/>
                    </a:lnTo>
                    <a:lnTo>
                      <a:pt x="266" y="868"/>
                    </a:lnTo>
                    <a:lnTo>
                      <a:pt x="272" y="864"/>
                    </a:lnTo>
                    <a:lnTo>
                      <a:pt x="278" y="859"/>
                    </a:lnTo>
                    <a:lnTo>
                      <a:pt x="285" y="854"/>
                    </a:lnTo>
                    <a:lnTo>
                      <a:pt x="292" y="849"/>
                    </a:lnTo>
                    <a:lnTo>
                      <a:pt x="299" y="843"/>
                    </a:lnTo>
                    <a:lnTo>
                      <a:pt x="305" y="836"/>
                    </a:lnTo>
                    <a:lnTo>
                      <a:pt x="310" y="829"/>
                    </a:lnTo>
                    <a:lnTo>
                      <a:pt x="313" y="824"/>
                    </a:lnTo>
                    <a:lnTo>
                      <a:pt x="317" y="817"/>
                    </a:lnTo>
                    <a:lnTo>
                      <a:pt x="323" y="807"/>
                    </a:lnTo>
                    <a:lnTo>
                      <a:pt x="329" y="796"/>
                    </a:lnTo>
                    <a:lnTo>
                      <a:pt x="333" y="787"/>
                    </a:lnTo>
                    <a:lnTo>
                      <a:pt x="337" y="779"/>
                    </a:lnTo>
                    <a:lnTo>
                      <a:pt x="343" y="766"/>
                    </a:lnTo>
                    <a:lnTo>
                      <a:pt x="349" y="751"/>
                    </a:lnTo>
                    <a:lnTo>
                      <a:pt x="355" y="737"/>
                    </a:lnTo>
                    <a:lnTo>
                      <a:pt x="359" y="725"/>
                    </a:lnTo>
                    <a:lnTo>
                      <a:pt x="366" y="702"/>
                    </a:lnTo>
                    <a:lnTo>
                      <a:pt x="376" y="670"/>
                    </a:lnTo>
                    <a:lnTo>
                      <a:pt x="386" y="637"/>
                    </a:lnTo>
                    <a:lnTo>
                      <a:pt x="396" y="600"/>
                    </a:lnTo>
                    <a:lnTo>
                      <a:pt x="406" y="567"/>
                    </a:lnTo>
                    <a:lnTo>
                      <a:pt x="413" y="539"/>
                    </a:lnTo>
                    <a:lnTo>
                      <a:pt x="417" y="518"/>
                    </a:lnTo>
                    <a:lnTo>
                      <a:pt x="425" y="466"/>
                    </a:lnTo>
                    <a:lnTo>
                      <a:pt x="435" y="386"/>
                    </a:lnTo>
                    <a:lnTo>
                      <a:pt x="443" y="311"/>
                    </a:lnTo>
                    <a:lnTo>
                      <a:pt x="446" y="265"/>
                    </a:lnTo>
                    <a:lnTo>
                      <a:pt x="445" y="251"/>
                    </a:lnTo>
                    <a:lnTo>
                      <a:pt x="442" y="251"/>
                    </a:lnTo>
                    <a:lnTo>
                      <a:pt x="437" y="255"/>
                    </a:lnTo>
                    <a:lnTo>
                      <a:pt x="435" y="260"/>
                    </a:lnTo>
                    <a:lnTo>
                      <a:pt x="432" y="263"/>
                    </a:lnTo>
                    <a:lnTo>
                      <a:pt x="426" y="272"/>
                    </a:lnTo>
                    <a:lnTo>
                      <a:pt x="417" y="281"/>
                    </a:lnTo>
                    <a:lnTo>
                      <a:pt x="406" y="293"/>
                    </a:lnTo>
                    <a:lnTo>
                      <a:pt x="392" y="304"/>
                    </a:lnTo>
                    <a:lnTo>
                      <a:pt x="376" y="312"/>
                    </a:lnTo>
                    <a:lnTo>
                      <a:pt x="357" y="319"/>
                    </a:lnTo>
                    <a:lnTo>
                      <a:pt x="337" y="321"/>
                    </a:lnTo>
                    <a:lnTo>
                      <a:pt x="335" y="311"/>
                    </a:lnTo>
                    <a:lnTo>
                      <a:pt x="330" y="300"/>
                    </a:lnTo>
                    <a:lnTo>
                      <a:pt x="325" y="291"/>
                    </a:lnTo>
                    <a:lnTo>
                      <a:pt x="319" y="283"/>
                    </a:lnTo>
                    <a:lnTo>
                      <a:pt x="310" y="277"/>
                    </a:lnTo>
                    <a:lnTo>
                      <a:pt x="303" y="272"/>
                    </a:lnTo>
                    <a:lnTo>
                      <a:pt x="295" y="270"/>
                    </a:lnTo>
                    <a:lnTo>
                      <a:pt x="286" y="270"/>
                    </a:lnTo>
                    <a:lnTo>
                      <a:pt x="278" y="272"/>
                    </a:lnTo>
                    <a:lnTo>
                      <a:pt x="268" y="272"/>
                    </a:lnTo>
                    <a:lnTo>
                      <a:pt x="258" y="274"/>
                    </a:lnTo>
                    <a:lnTo>
                      <a:pt x="249" y="272"/>
                    </a:lnTo>
                    <a:lnTo>
                      <a:pt x="242" y="272"/>
                    </a:lnTo>
                    <a:lnTo>
                      <a:pt x="236" y="269"/>
                    </a:lnTo>
                    <a:lnTo>
                      <a:pt x="233" y="265"/>
                    </a:lnTo>
                    <a:lnTo>
                      <a:pt x="233" y="258"/>
                    </a:lnTo>
                    <a:lnTo>
                      <a:pt x="240" y="241"/>
                    </a:lnTo>
                    <a:lnTo>
                      <a:pt x="252" y="220"/>
                    </a:lnTo>
                    <a:lnTo>
                      <a:pt x="263" y="200"/>
                    </a:lnTo>
                    <a:lnTo>
                      <a:pt x="273" y="192"/>
                    </a:lnTo>
                    <a:lnTo>
                      <a:pt x="283" y="187"/>
                    </a:lnTo>
                    <a:lnTo>
                      <a:pt x="305" y="176"/>
                    </a:lnTo>
                    <a:lnTo>
                      <a:pt x="332" y="162"/>
                    </a:lnTo>
                    <a:lnTo>
                      <a:pt x="363" y="145"/>
                    </a:lnTo>
                    <a:lnTo>
                      <a:pt x="395" y="129"/>
                    </a:lnTo>
                    <a:lnTo>
                      <a:pt x="425" y="115"/>
                    </a:lnTo>
                    <a:lnTo>
                      <a:pt x="446" y="103"/>
                    </a:lnTo>
                    <a:lnTo>
                      <a:pt x="459" y="97"/>
                    </a:lnTo>
                    <a:lnTo>
                      <a:pt x="453" y="92"/>
                    </a:lnTo>
                    <a:lnTo>
                      <a:pt x="446" y="83"/>
                    </a:lnTo>
                    <a:lnTo>
                      <a:pt x="436" y="76"/>
                    </a:lnTo>
                    <a:lnTo>
                      <a:pt x="426" y="68"/>
                    </a:lnTo>
                    <a:lnTo>
                      <a:pt x="415" y="59"/>
                    </a:lnTo>
                    <a:lnTo>
                      <a:pt x="405" y="52"/>
                    </a:lnTo>
                    <a:lnTo>
                      <a:pt x="396" y="47"/>
                    </a:lnTo>
                    <a:lnTo>
                      <a:pt x="389" y="43"/>
                    </a:lnTo>
                    <a:lnTo>
                      <a:pt x="380" y="40"/>
                    </a:lnTo>
                    <a:lnTo>
                      <a:pt x="376" y="35"/>
                    </a:lnTo>
                    <a:lnTo>
                      <a:pt x="377" y="31"/>
                    </a:lnTo>
                    <a:lnTo>
                      <a:pt x="385" y="28"/>
                    </a:lnTo>
                    <a:lnTo>
                      <a:pt x="389" y="26"/>
                    </a:lnTo>
                    <a:lnTo>
                      <a:pt x="396" y="26"/>
                    </a:lnTo>
                    <a:lnTo>
                      <a:pt x="402" y="26"/>
                    </a:lnTo>
                    <a:lnTo>
                      <a:pt x="409" y="24"/>
                    </a:lnTo>
                    <a:lnTo>
                      <a:pt x="415" y="24"/>
                    </a:lnTo>
                    <a:lnTo>
                      <a:pt x="422" y="24"/>
                    </a:lnTo>
                    <a:lnTo>
                      <a:pt x="426" y="26"/>
                    </a:lnTo>
                    <a:lnTo>
                      <a:pt x="430" y="26"/>
                    </a:lnTo>
                    <a:lnTo>
                      <a:pt x="429" y="17"/>
                    </a:lnTo>
                    <a:lnTo>
                      <a:pt x="425" y="10"/>
                    </a:lnTo>
                    <a:lnTo>
                      <a:pt x="419" y="5"/>
                    </a:lnTo>
                    <a:lnTo>
                      <a:pt x="410" y="1"/>
                    </a:lnTo>
                    <a:lnTo>
                      <a:pt x="405" y="1"/>
                    </a:lnTo>
                    <a:lnTo>
                      <a:pt x="399" y="1"/>
                    </a:lnTo>
                    <a:lnTo>
                      <a:pt x="390" y="3"/>
                    </a:lnTo>
                    <a:lnTo>
                      <a:pt x="382" y="3"/>
                    </a:lnTo>
                    <a:lnTo>
                      <a:pt x="373" y="7"/>
                    </a:lnTo>
                    <a:lnTo>
                      <a:pt x="363" y="10"/>
                    </a:lnTo>
                    <a:lnTo>
                      <a:pt x="355" y="14"/>
                    </a:lnTo>
                    <a:lnTo>
                      <a:pt x="347" y="21"/>
                    </a:lnTo>
                    <a:lnTo>
                      <a:pt x="342" y="28"/>
                    </a:lnTo>
                    <a:lnTo>
                      <a:pt x="335" y="36"/>
                    </a:lnTo>
                    <a:lnTo>
                      <a:pt x="329" y="45"/>
                    </a:lnTo>
                    <a:lnTo>
                      <a:pt x="323" y="54"/>
                    </a:lnTo>
                    <a:lnTo>
                      <a:pt x="316" y="63"/>
                    </a:lnTo>
                    <a:lnTo>
                      <a:pt x="312" y="69"/>
                    </a:lnTo>
                    <a:lnTo>
                      <a:pt x="306" y="76"/>
                    </a:lnTo>
                    <a:lnTo>
                      <a:pt x="302" y="82"/>
                    </a:lnTo>
                    <a:lnTo>
                      <a:pt x="296" y="87"/>
                    </a:lnTo>
                    <a:lnTo>
                      <a:pt x="290" y="92"/>
                    </a:lnTo>
                    <a:lnTo>
                      <a:pt x="283" y="99"/>
                    </a:lnTo>
                    <a:lnTo>
                      <a:pt x="276" y="104"/>
                    </a:lnTo>
                    <a:lnTo>
                      <a:pt x="270" y="111"/>
                    </a:lnTo>
                    <a:lnTo>
                      <a:pt x="263" y="115"/>
                    </a:lnTo>
                    <a:lnTo>
                      <a:pt x="259" y="118"/>
                    </a:lnTo>
                    <a:lnTo>
                      <a:pt x="256" y="118"/>
                    </a:lnTo>
                    <a:lnTo>
                      <a:pt x="258" y="113"/>
                    </a:lnTo>
                    <a:lnTo>
                      <a:pt x="266" y="101"/>
                    </a:lnTo>
                    <a:lnTo>
                      <a:pt x="278" y="87"/>
                    </a:lnTo>
                    <a:lnTo>
                      <a:pt x="289" y="75"/>
                    </a:lnTo>
                    <a:lnTo>
                      <a:pt x="295" y="66"/>
                    </a:lnTo>
                    <a:lnTo>
                      <a:pt x="303" y="56"/>
                    </a:lnTo>
                    <a:lnTo>
                      <a:pt x="312" y="42"/>
                    </a:lnTo>
                    <a:lnTo>
                      <a:pt x="320" y="28"/>
                    </a:lnTo>
                    <a:lnTo>
                      <a:pt x="326" y="15"/>
                    </a:lnTo>
                    <a:lnTo>
                      <a:pt x="329" y="5"/>
                    </a:lnTo>
                    <a:lnTo>
                      <a:pt x="326" y="0"/>
                    </a:lnTo>
                    <a:lnTo>
                      <a:pt x="319"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37" name="Freeform 144"/>
              <p:cNvSpPr>
                <a:spLocks/>
              </p:cNvSpPr>
              <p:nvPr/>
            </p:nvSpPr>
            <p:spPr bwMode="auto">
              <a:xfrm>
                <a:off x="6789" y="5241"/>
                <a:ext cx="229" cy="378"/>
              </a:xfrm>
              <a:custGeom>
                <a:avLst/>
                <a:gdLst>
                  <a:gd name="T0" fmla="*/ 0 w 459"/>
                  <a:gd name="T1" fmla="*/ 1 h 754"/>
                  <a:gd name="T2" fmla="*/ 0 w 459"/>
                  <a:gd name="T3" fmla="*/ 1 h 754"/>
                  <a:gd name="T4" fmla="*/ 0 w 459"/>
                  <a:gd name="T5" fmla="*/ 1 h 754"/>
                  <a:gd name="T6" fmla="*/ 0 w 459"/>
                  <a:gd name="T7" fmla="*/ 1 h 754"/>
                  <a:gd name="T8" fmla="*/ 0 w 459"/>
                  <a:gd name="T9" fmla="*/ 1 h 754"/>
                  <a:gd name="T10" fmla="*/ 0 w 459"/>
                  <a:gd name="T11" fmla="*/ 1 h 754"/>
                  <a:gd name="T12" fmla="*/ 0 w 459"/>
                  <a:gd name="T13" fmla="*/ 1 h 754"/>
                  <a:gd name="T14" fmla="*/ 0 w 459"/>
                  <a:gd name="T15" fmla="*/ 1 h 754"/>
                  <a:gd name="T16" fmla="*/ 0 w 459"/>
                  <a:gd name="T17" fmla="*/ 1 h 754"/>
                  <a:gd name="T18" fmla="*/ 0 w 459"/>
                  <a:gd name="T19" fmla="*/ 1 h 754"/>
                  <a:gd name="T20" fmla="*/ 0 w 459"/>
                  <a:gd name="T21" fmla="*/ 1 h 754"/>
                  <a:gd name="T22" fmla="*/ 0 w 459"/>
                  <a:gd name="T23" fmla="*/ 1 h 754"/>
                  <a:gd name="T24" fmla="*/ 0 w 459"/>
                  <a:gd name="T25" fmla="*/ 1 h 754"/>
                  <a:gd name="T26" fmla="*/ 0 w 459"/>
                  <a:gd name="T27" fmla="*/ 1 h 754"/>
                  <a:gd name="T28" fmla="*/ 0 w 459"/>
                  <a:gd name="T29" fmla="*/ 1 h 754"/>
                  <a:gd name="T30" fmla="*/ 0 w 459"/>
                  <a:gd name="T31" fmla="*/ 1 h 754"/>
                  <a:gd name="T32" fmla="*/ 0 w 459"/>
                  <a:gd name="T33" fmla="*/ 1 h 754"/>
                  <a:gd name="T34" fmla="*/ 0 w 459"/>
                  <a:gd name="T35" fmla="*/ 1 h 754"/>
                  <a:gd name="T36" fmla="*/ 0 w 459"/>
                  <a:gd name="T37" fmla="*/ 1 h 754"/>
                  <a:gd name="T38" fmla="*/ 0 w 459"/>
                  <a:gd name="T39" fmla="*/ 1 h 754"/>
                  <a:gd name="T40" fmla="*/ 0 w 459"/>
                  <a:gd name="T41" fmla="*/ 1 h 754"/>
                  <a:gd name="T42" fmla="*/ 0 w 459"/>
                  <a:gd name="T43" fmla="*/ 1 h 754"/>
                  <a:gd name="T44" fmla="*/ 0 w 459"/>
                  <a:gd name="T45" fmla="*/ 1 h 754"/>
                  <a:gd name="T46" fmla="*/ 0 w 459"/>
                  <a:gd name="T47" fmla="*/ 1 h 754"/>
                  <a:gd name="T48" fmla="*/ 0 w 459"/>
                  <a:gd name="T49" fmla="*/ 1 h 754"/>
                  <a:gd name="T50" fmla="*/ 0 w 459"/>
                  <a:gd name="T51" fmla="*/ 1 h 754"/>
                  <a:gd name="T52" fmla="*/ 0 w 459"/>
                  <a:gd name="T53" fmla="*/ 1 h 754"/>
                  <a:gd name="T54" fmla="*/ 0 w 459"/>
                  <a:gd name="T55" fmla="*/ 1 h 754"/>
                  <a:gd name="T56" fmla="*/ 0 w 459"/>
                  <a:gd name="T57" fmla="*/ 1 h 754"/>
                  <a:gd name="T58" fmla="*/ 0 w 459"/>
                  <a:gd name="T59" fmla="*/ 1 h 754"/>
                  <a:gd name="T60" fmla="*/ 0 w 459"/>
                  <a:gd name="T61" fmla="*/ 1 h 754"/>
                  <a:gd name="T62" fmla="*/ 0 w 459"/>
                  <a:gd name="T63" fmla="*/ 1 h 754"/>
                  <a:gd name="T64" fmla="*/ 0 w 459"/>
                  <a:gd name="T65" fmla="*/ 1 h 754"/>
                  <a:gd name="T66" fmla="*/ 0 w 459"/>
                  <a:gd name="T67" fmla="*/ 1 h 754"/>
                  <a:gd name="T68" fmla="*/ 0 w 459"/>
                  <a:gd name="T69" fmla="*/ 1 h 754"/>
                  <a:gd name="T70" fmla="*/ 0 w 459"/>
                  <a:gd name="T71" fmla="*/ 1 h 754"/>
                  <a:gd name="T72" fmla="*/ 0 w 459"/>
                  <a:gd name="T73" fmla="*/ 1 h 754"/>
                  <a:gd name="T74" fmla="*/ 0 w 459"/>
                  <a:gd name="T75" fmla="*/ 1 h 754"/>
                  <a:gd name="T76" fmla="*/ 0 w 459"/>
                  <a:gd name="T77" fmla="*/ 1 h 754"/>
                  <a:gd name="T78" fmla="*/ 0 w 459"/>
                  <a:gd name="T79" fmla="*/ 1 h 754"/>
                  <a:gd name="T80" fmla="*/ 0 w 459"/>
                  <a:gd name="T81" fmla="*/ 1 h 754"/>
                  <a:gd name="T82" fmla="*/ 0 w 459"/>
                  <a:gd name="T83" fmla="*/ 1 h 754"/>
                  <a:gd name="T84" fmla="*/ 0 w 459"/>
                  <a:gd name="T85" fmla="*/ 1 h 754"/>
                  <a:gd name="T86" fmla="*/ 0 w 459"/>
                  <a:gd name="T87" fmla="*/ 1 h 754"/>
                  <a:gd name="T88" fmla="*/ 0 w 459"/>
                  <a:gd name="T89" fmla="*/ 1 h 754"/>
                  <a:gd name="T90" fmla="*/ 0 w 459"/>
                  <a:gd name="T91" fmla="*/ 1 h 754"/>
                  <a:gd name="T92" fmla="*/ 0 w 459"/>
                  <a:gd name="T93" fmla="*/ 1 h 754"/>
                  <a:gd name="T94" fmla="*/ 0 w 459"/>
                  <a:gd name="T95" fmla="*/ 1 h 754"/>
                  <a:gd name="T96" fmla="*/ 0 w 459"/>
                  <a:gd name="T97" fmla="*/ 1 h 754"/>
                  <a:gd name="T98" fmla="*/ 0 w 459"/>
                  <a:gd name="T99" fmla="*/ 1 h 754"/>
                  <a:gd name="T100" fmla="*/ 0 w 459"/>
                  <a:gd name="T101" fmla="*/ 1 h 754"/>
                  <a:gd name="T102" fmla="*/ 0 w 459"/>
                  <a:gd name="T103" fmla="*/ 1 h 754"/>
                  <a:gd name="T104" fmla="*/ 0 w 459"/>
                  <a:gd name="T105" fmla="*/ 1 h 754"/>
                  <a:gd name="T106" fmla="*/ 0 w 459"/>
                  <a:gd name="T107" fmla="*/ 1 h 754"/>
                  <a:gd name="T108" fmla="*/ 0 w 459"/>
                  <a:gd name="T109" fmla="*/ 1 h 754"/>
                  <a:gd name="T110" fmla="*/ 0 w 459"/>
                  <a:gd name="T111" fmla="*/ 1 h 754"/>
                  <a:gd name="T112" fmla="*/ 0 w 459"/>
                  <a:gd name="T113" fmla="*/ 1 h 754"/>
                  <a:gd name="T114" fmla="*/ 0 w 459"/>
                  <a:gd name="T115" fmla="*/ 1 h 754"/>
                  <a:gd name="T116" fmla="*/ 0 w 459"/>
                  <a:gd name="T117" fmla="*/ 1 h 7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754"/>
                  <a:gd name="T179" fmla="*/ 459 w 459"/>
                  <a:gd name="T180" fmla="*/ 754 h 7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754">
                    <a:moveTo>
                      <a:pt x="233" y="258"/>
                    </a:moveTo>
                    <a:lnTo>
                      <a:pt x="240" y="241"/>
                    </a:lnTo>
                    <a:lnTo>
                      <a:pt x="252" y="220"/>
                    </a:lnTo>
                    <a:lnTo>
                      <a:pt x="263" y="200"/>
                    </a:lnTo>
                    <a:lnTo>
                      <a:pt x="273" y="192"/>
                    </a:lnTo>
                    <a:lnTo>
                      <a:pt x="283" y="187"/>
                    </a:lnTo>
                    <a:lnTo>
                      <a:pt x="305" y="176"/>
                    </a:lnTo>
                    <a:lnTo>
                      <a:pt x="332" y="162"/>
                    </a:lnTo>
                    <a:lnTo>
                      <a:pt x="363" y="145"/>
                    </a:lnTo>
                    <a:lnTo>
                      <a:pt x="395" y="129"/>
                    </a:lnTo>
                    <a:lnTo>
                      <a:pt x="425" y="115"/>
                    </a:lnTo>
                    <a:lnTo>
                      <a:pt x="446" y="103"/>
                    </a:lnTo>
                    <a:lnTo>
                      <a:pt x="459" y="97"/>
                    </a:lnTo>
                    <a:lnTo>
                      <a:pt x="453" y="92"/>
                    </a:lnTo>
                    <a:lnTo>
                      <a:pt x="446" y="83"/>
                    </a:lnTo>
                    <a:lnTo>
                      <a:pt x="436" y="76"/>
                    </a:lnTo>
                    <a:lnTo>
                      <a:pt x="426" y="68"/>
                    </a:lnTo>
                    <a:lnTo>
                      <a:pt x="415" y="59"/>
                    </a:lnTo>
                    <a:lnTo>
                      <a:pt x="405" y="52"/>
                    </a:lnTo>
                    <a:lnTo>
                      <a:pt x="396" y="47"/>
                    </a:lnTo>
                    <a:lnTo>
                      <a:pt x="389" y="43"/>
                    </a:lnTo>
                    <a:lnTo>
                      <a:pt x="380" y="40"/>
                    </a:lnTo>
                    <a:lnTo>
                      <a:pt x="376" y="35"/>
                    </a:lnTo>
                    <a:lnTo>
                      <a:pt x="377" y="31"/>
                    </a:lnTo>
                    <a:lnTo>
                      <a:pt x="385" y="28"/>
                    </a:lnTo>
                    <a:lnTo>
                      <a:pt x="389" y="26"/>
                    </a:lnTo>
                    <a:lnTo>
                      <a:pt x="396" y="26"/>
                    </a:lnTo>
                    <a:lnTo>
                      <a:pt x="402" y="26"/>
                    </a:lnTo>
                    <a:lnTo>
                      <a:pt x="409" y="24"/>
                    </a:lnTo>
                    <a:lnTo>
                      <a:pt x="415" y="24"/>
                    </a:lnTo>
                    <a:lnTo>
                      <a:pt x="422" y="24"/>
                    </a:lnTo>
                    <a:lnTo>
                      <a:pt x="426" y="26"/>
                    </a:lnTo>
                    <a:lnTo>
                      <a:pt x="430" y="26"/>
                    </a:lnTo>
                    <a:lnTo>
                      <a:pt x="429" y="17"/>
                    </a:lnTo>
                    <a:lnTo>
                      <a:pt x="425" y="10"/>
                    </a:lnTo>
                    <a:lnTo>
                      <a:pt x="419" y="5"/>
                    </a:lnTo>
                    <a:lnTo>
                      <a:pt x="410" y="1"/>
                    </a:lnTo>
                    <a:lnTo>
                      <a:pt x="405" y="1"/>
                    </a:lnTo>
                    <a:lnTo>
                      <a:pt x="399" y="1"/>
                    </a:lnTo>
                    <a:lnTo>
                      <a:pt x="390" y="3"/>
                    </a:lnTo>
                    <a:lnTo>
                      <a:pt x="382" y="3"/>
                    </a:lnTo>
                    <a:lnTo>
                      <a:pt x="373" y="7"/>
                    </a:lnTo>
                    <a:lnTo>
                      <a:pt x="363" y="10"/>
                    </a:lnTo>
                    <a:lnTo>
                      <a:pt x="355" y="14"/>
                    </a:lnTo>
                    <a:lnTo>
                      <a:pt x="347" y="21"/>
                    </a:lnTo>
                    <a:lnTo>
                      <a:pt x="342" y="28"/>
                    </a:lnTo>
                    <a:lnTo>
                      <a:pt x="335" y="36"/>
                    </a:lnTo>
                    <a:lnTo>
                      <a:pt x="329" y="45"/>
                    </a:lnTo>
                    <a:lnTo>
                      <a:pt x="323" y="54"/>
                    </a:lnTo>
                    <a:lnTo>
                      <a:pt x="316" y="63"/>
                    </a:lnTo>
                    <a:lnTo>
                      <a:pt x="312" y="69"/>
                    </a:lnTo>
                    <a:lnTo>
                      <a:pt x="306" y="76"/>
                    </a:lnTo>
                    <a:lnTo>
                      <a:pt x="302" y="82"/>
                    </a:lnTo>
                    <a:lnTo>
                      <a:pt x="296" y="87"/>
                    </a:lnTo>
                    <a:lnTo>
                      <a:pt x="290" y="92"/>
                    </a:lnTo>
                    <a:lnTo>
                      <a:pt x="283" y="99"/>
                    </a:lnTo>
                    <a:lnTo>
                      <a:pt x="276" y="104"/>
                    </a:lnTo>
                    <a:lnTo>
                      <a:pt x="270" y="111"/>
                    </a:lnTo>
                    <a:lnTo>
                      <a:pt x="263" y="115"/>
                    </a:lnTo>
                    <a:lnTo>
                      <a:pt x="259" y="118"/>
                    </a:lnTo>
                    <a:lnTo>
                      <a:pt x="256" y="118"/>
                    </a:lnTo>
                    <a:lnTo>
                      <a:pt x="258" y="113"/>
                    </a:lnTo>
                    <a:lnTo>
                      <a:pt x="266" y="101"/>
                    </a:lnTo>
                    <a:lnTo>
                      <a:pt x="278" y="87"/>
                    </a:lnTo>
                    <a:lnTo>
                      <a:pt x="289" y="75"/>
                    </a:lnTo>
                    <a:lnTo>
                      <a:pt x="295" y="66"/>
                    </a:lnTo>
                    <a:lnTo>
                      <a:pt x="303" y="56"/>
                    </a:lnTo>
                    <a:lnTo>
                      <a:pt x="312" y="42"/>
                    </a:lnTo>
                    <a:lnTo>
                      <a:pt x="320" y="28"/>
                    </a:lnTo>
                    <a:lnTo>
                      <a:pt x="326" y="15"/>
                    </a:lnTo>
                    <a:lnTo>
                      <a:pt x="329" y="5"/>
                    </a:lnTo>
                    <a:lnTo>
                      <a:pt x="326" y="0"/>
                    </a:lnTo>
                    <a:lnTo>
                      <a:pt x="319" y="1"/>
                    </a:lnTo>
                    <a:lnTo>
                      <a:pt x="299" y="22"/>
                    </a:lnTo>
                    <a:lnTo>
                      <a:pt x="279" y="49"/>
                    </a:lnTo>
                    <a:lnTo>
                      <a:pt x="259" y="80"/>
                    </a:lnTo>
                    <a:lnTo>
                      <a:pt x="239" y="111"/>
                    </a:lnTo>
                    <a:lnTo>
                      <a:pt x="222" y="145"/>
                    </a:lnTo>
                    <a:lnTo>
                      <a:pt x="206" y="176"/>
                    </a:lnTo>
                    <a:lnTo>
                      <a:pt x="195" y="202"/>
                    </a:lnTo>
                    <a:lnTo>
                      <a:pt x="185" y="223"/>
                    </a:lnTo>
                    <a:lnTo>
                      <a:pt x="170" y="270"/>
                    </a:lnTo>
                    <a:lnTo>
                      <a:pt x="159" y="331"/>
                    </a:lnTo>
                    <a:lnTo>
                      <a:pt x="152" y="389"/>
                    </a:lnTo>
                    <a:lnTo>
                      <a:pt x="149" y="429"/>
                    </a:lnTo>
                    <a:lnTo>
                      <a:pt x="146" y="461"/>
                    </a:lnTo>
                    <a:lnTo>
                      <a:pt x="139" y="503"/>
                    </a:lnTo>
                    <a:lnTo>
                      <a:pt x="132" y="538"/>
                    </a:lnTo>
                    <a:lnTo>
                      <a:pt x="128" y="555"/>
                    </a:lnTo>
                    <a:lnTo>
                      <a:pt x="125" y="559"/>
                    </a:lnTo>
                    <a:lnTo>
                      <a:pt x="123" y="562"/>
                    </a:lnTo>
                    <a:lnTo>
                      <a:pt x="120" y="566"/>
                    </a:lnTo>
                    <a:lnTo>
                      <a:pt x="118" y="567"/>
                    </a:lnTo>
                    <a:lnTo>
                      <a:pt x="120" y="569"/>
                    </a:lnTo>
                    <a:lnTo>
                      <a:pt x="123" y="574"/>
                    </a:lnTo>
                    <a:lnTo>
                      <a:pt x="126" y="578"/>
                    </a:lnTo>
                    <a:lnTo>
                      <a:pt x="129" y="581"/>
                    </a:lnTo>
                    <a:lnTo>
                      <a:pt x="116" y="590"/>
                    </a:lnTo>
                    <a:lnTo>
                      <a:pt x="106" y="602"/>
                    </a:lnTo>
                    <a:lnTo>
                      <a:pt x="96" y="618"/>
                    </a:lnTo>
                    <a:lnTo>
                      <a:pt x="88" y="632"/>
                    </a:lnTo>
                    <a:lnTo>
                      <a:pt x="80" y="630"/>
                    </a:lnTo>
                    <a:lnTo>
                      <a:pt x="70" y="628"/>
                    </a:lnTo>
                    <a:lnTo>
                      <a:pt x="60" y="627"/>
                    </a:lnTo>
                    <a:lnTo>
                      <a:pt x="52" y="625"/>
                    </a:lnTo>
                    <a:lnTo>
                      <a:pt x="46" y="625"/>
                    </a:lnTo>
                    <a:lnTo>
                      <a:pt x="39" y="625"/>
                    </a:lnTo>
                    <a:lnTo>
                      <a:pt x="32" y="627"/>
                    </a:lnTo>
                    <a:lnTo>
                      <a:pt x="25" y="627"/>
                    </a:lnTo>
                    <a:lnTo>
                      <a:pt x="18" y="628"/>
                    </a:lnTo>
                    <a:lnTo>
                      <a:pt x="12" y="630"/>
                    </a:lnTo>
                    <a:lnTo>
                      <a:pt x="5" y="632"/>
                    </a:lnTo>
                    <a:lnTo>
                      <a:pt x="0" y="634"/>
                    </a:lnTo>
                    <a:lnTo>
                      <a:pt x="10" y="662"/>
                    </a:lnTo>
                    <a:lnTo>
                      <a:pt x="12" y="693"/>
                    </a:lnTo>
                    <a:lnTo>
                      <a:pt x="10" y="726"/>
                    </a:lnTo>
                    <a:lnTo>
                      <a:pt x="10" y="754"/>
                    </a:lnTo>
                    <a:lnTo>
                      <a:pt x="19" y="754"/>
                    </a:lnTo>
                    <a:lnTo>
                      <a:pt x="29" y="752"/>
                    </a:lnTo>
                    <a:lnTo>
                      <a:pt x="39" y="751"/>
                    </a:lnTo>
                    <a:lnTo>
                      <a:pt x="50" y="749"/>
                    </a:lnTo>
                    <a:lnTo>
                      <a:pt x="60" y="749"/>
                    </a:lnTo>
                    <a:lnTo>
                      <a:pt x="70" y="749"/>
                    </a:lnTo>
                    <a:lnTo>
                      <a:pt x="78" y="749"/>
                    </a:lnTo>
                    <a:lnTo>
                      <a:pt x="85" y="751"/>
                    </a:lnTo>
                    <a:lnTo>
                      <a:pt x="90" y="740"/>
                    </a:lnTo>
                    <a:lnTo>
                      <a:pt x="95" y="731"/>
                    </a:lnTo>
                    <a:lnTo>
                      <a:pt x="98" y="725"/>
                    </a:lnTo>
                    <a:lnTo>
                      <a:pt x="98" y="719"/>
                    </a:lnTo>
                    <a:lnTo>
                      <a:pt x="96" y="712"/>
                    </a:lnTo>
                    <a:lnTo>
                      <a:pt x="95" y="702"/>
                    </a:lnTo>
                    <a:lnTo>
                      <a:pt x="93" y="691"/>
                    </a:lnTo>
                    <a:lnTo>
                      <a:pt x="92" y="684"/>
                    </a:lnTo>
                    <a:lnTo>
                      <a:pt x="96" y="684"/>
                    </a:lnTo>
                    <a:lnTo>
                      <a:pt x="102" y="681"/>
                    </a:lnTo>
                    <a:lnTo>
                      <a:pt x="106" y="677"/>
                    </a:lnTo>
                    <a:lnTo>
                      <a:pt x="109" y="676"/>
                    </a:lnTo>
                    <a:lnTo>
                      <a:pt x="112" y="672"/>
                    </a:lnTo>
                    <a:lnTo>
                      <a:pt x="113" y="665"/>
                    </a:lnTo>
                    <a:lnTo>
                      <a:pt x="113" y="658"/>
                    </a:lnTo>
                    <a:lnTo>
                      <a:pt x="112" y="653"/>
                    </a:lnTo>
                    <a:lnTo>
                      <a:pt x="116" y="649"/>
                    </a:lnTo>
                    <a:lnTo>
                      <a:pt x="120" y="648"/>
                    </a:lnTo>
                    <a:lnTo>
                      <a:pt x="125" y="644"/>
                    </a:lnTo>
                    <a:lnTo>
                      <a:pt x="128" y="644"/>
                    </a:lnTo>
                    <a:lnTo>
                      <a:pt x="136" y="648"/>
                    </a:lnTo>
                    <a:lnTo>
                      <a:pt x="148" y="655"/>
                    </a:lnTo>
                    <a:lnTo>
                      <a:pt x="160" y="662"/>
                    </a:lnTo>
                    <a:lnTo>
                      <a:pt x="173" y="669"/>
                    </a:lnTo>
                    <a:lnTo>
                      <a:pt x="186" y="676"/>
                    </a:lnTo>
                    <a:lnTo>
                      <a:pt x="199" y="683"/>
                    </a:lnTo>
                    <a:lnTo>
                      <a:pt x="209" y="690"/>
                    </a:lnTo>
                    <a:lnTo>
                      <a:pt x="216" y="695"/>
                    </a:lnTo>
                    <a:lnTo>
                      <a:pt x="226" y="702"/>
                    </a:lnTo>
                    <a:lnTo>
                      <a:pt x="233" y="705"/>
                    </a:lnTo>
                    <a:lnTo>
                      <a:pt x="240" y="707"/>
                    </a:lnTo>
                    <a:lnTo>
                      <a:pt x="248" y="705"/>
                    </a:lnTo>
                    <a:lnTo>
                      <a:pt x="258" y="700"/>
                    </a:lnTo>
                    <a:lnTo>
                      <a:pt x="269" y="695"/>
                    </a:lnTo>
                    <a:lnTo>
                      <a:pt x="276" y="690"/>
                    </a:lnTo>
                    <a:lnTo>
                      <a:pt x="278" y="683"/>
                    </a:lnTo>
                    <a:lnTo>
                      <a:pt x="273" y="677"/>
                    </a:lnTo>
                    <a:lnTo>
                      <a:pt x="266" y="667"/>
                    </a:lnTo>
                    <a:lnTo>
                      <a:pt x="256" y="653"/>
                    </a:lnTo>
                    <a:lnTo>
                      <a:pt x="246" y="639"/>
                    </a:lnTo>
                    <a:lnTo>
                      <a:pt x="236" y="623"/>
                    </a:lnTo>
                    <a:lnTo>
                      <a:pt x="226" y="609"/>
                    </a:lnTo>
                    <a:lnTo>
                      <a:pt x="219" y="597"/>
                    </a:lnTo>
                    <a:lnTo>
                      <a:pt x="215" y="590"/>
                    </a:lnTo>
                    <a:lnTo>
                      <a:pt x="212" y="578"/>
                    </a:lnTo>
                    <a:lnTo>
                      <a:pt x="210" y="566"/>
                    </a:lnTo>
                    <a:lnTo>
                      <a:pt x="215" y="555"/>
                    </a:lnTo>
                    <a:lnTo>
                      <a:pt x="223" y="550"/>
                    </a:lnTo>
                    <a:lnTo>
                      <a:pt x="232" y="548"/>
                    </a:lnTo>
                    <a:lnTo>
                      <a:pt x="243" y="546"/>
                    </a:lnTo>
                    <a:lnTo>
                      <a:pt x="256" y="543"/>
                    </a:lnTo>
                    <a:lnTo>
                      <a:pt x="272" y="541"/>
                    </a:lnTo>
                    <a:lnTo>
                      <a:pt x="287" y="539"/>
                    </a:lnTo>
                    <a:lnTo>
                      <a:pt x="300" y="538"/>
                    </a:lnTo>
                    <a:lnTo>
                      <a:pt x="312" y="536"/>
                    </a:lnTo>
                    <a:lnTo>
                      <a:pt x="320" y="536"/>
                    </a:lnTo>
                    <a:lnTo>
                      <a:pt x="333" y="536"/>
                    </a:lnTo>
                    <a:lnTo>
                      <a:pt x="345" y="531"/>
                    </a:lnTo>
                    <a:lnTo>
                      <a:pt x="353" y="520"/>
                    </a:lnTo>
                    <a:lnTo>
                      <a:pt x="357" y="510"/>
                    </a:lnTo>
                    <a:lnTo>
                      <a:pt x="353" y="494"/>
                    </a:lnTo>
                    <a:lnTo>
                      <a:pt x="343" y="473"/>
                    </a:lnTo>
                    <a:lnTo>
                      <a:pt x="330" y="457"/>
                    </a:lnTo>
                    <a:lnTo>
                      <a:pt x="317" y="449"/>
                    </a:lnTo>
                    <a:lnTo>
                      <a:pt x="310" y="447"/>
                    </a:lnTo>
                    <a:lnTo>
                      <a:pt x="302" y="447"/>
                    </a:lnTo>
                    <a:lnTo>
                      <a:pt x="292" y="445"/>
                    </a:lnTo>
                    <a:lnTo>
                      <a:pt x="282" y="443"/>
                    </a:lnTo>
                    <a:lnTo>
                      <a:pt x="272" y="442"/>
                    </a:lnTo>
                    <a:lnTo>
                      <a:pt x="263" y="440"/>
                    </a:lnTo>
                    <a:lnTo>
                      <a:pt x="256" y="438"/>
                    </a:lnTo>
                    <a:lnTo>
                      <a:pt x="252" y="438"/>
                    </a:lnTo>
                    <a:lnTo>
                      <a:pt x="246" y="436"/>
                    </a:lnTo>
                    <a:lnTo>
                      <a:pt x="240" y="435"/>
                    </a:lnTo>
                    <a:lnTo>
                      <a:pt x="239" y="429"/>
                    </a:lnTo>
                    <a:lnTo>
                      <a:pt x="242" y="422"/>
                    </a:lnTo>
                    <a:lnTo>
                      <a:pt x="249" y="415"/>
                    </a:lnTo>
                    <a:lnTo>
                      <a:pt x="258" y="408"/>
                    </a:lnTo>
                    <a:lnTo>
                      <a:pt x="265" y="403"/>
                    </a:lnTo>
                    <a:lnTo>
                      <a:pt x="273" y="401"/>
                    </a:lnTo>
                    <a:lnTo>
                      <a:pt x="283" y="400"/>
                    </a:lnTo>
                    <a:lnTo>
                      <a:pt x="302" y="394"/>
                    </a:lnTo>
                    <a:lnTo>
                      <a:pt x="327" y="386"/>
                    </a:lnTo>
                    <a:lnTo>
                      <a:pt x="357" y="372"/>
                    </a:lnTo>
                    <a:lnTo>
                      <a:pt x="387" y="354"/>
                    </a:lnTo>
                    <a:lnTo>
                      <a:pt x="413" y="330"/>
                    </a:lnTo>
                    <a:lnTo>
                      <a:pt x="435" y="302"/>
                    </a:lnTo>
                    <a:lnTo>
                      <a:pt x="446" y="265"/>
                    </a:lnTo>
                    <a:lnTo>
                      <a:pt x="445" y="251"/>
                    </a:lnTo>
                    <a:lnTo>
                      <a:pt x="442" y="251"/>
                    </a:lnTo>
                    <a:lnTo>
                      <a:pt x="437" y="255"/>
                    </a:lnTo>
                    <a:lnTo>
                      <a:pt x="435" y="260"/>
                    </a:lnTo>
                    <a:lnTo>
                      <a:pt x="432" y="263"/>
                    </a:lnTo>
                    <a:lnTo>
                      <a:pt x="426" y="272"/>
                    </a:lnTo>
                    <a:lnTo>
                      <a:pt x="417" y="281"/>
                    </a:lnTo>
                    <a:lnTo>
                      <a:pt x="406" y="293"/>
                    </a:lnTo>
                    <a:lnTo>
                      <a:pt x="392" y="304"/>
                    </a:lnTo>
                    <a:lnTo>
                      <a:pt x="376" y="312"/>
                    </a:lnTo>
                    <a:lnTo>
                      <a:pt x="357" y="319"/>
                    </a:lnTo>
                    <a:lnTo>
                      <a:pt x="337" y="321"/>
                    </a:lnTo>
                    <a:lnTo>
                      <a:pt x="335" y="311"/>
                    </a:lnTo>
                    <a:lnTo>
                      <a:pt x="330" y="300"/>
                    </a:lnTo>
                    <a:lnTo>
                      <a:pt x="325" y="291"/>
                    </a:lnTo>
                    <a:lnTo>
                      <a:pt x="319" y="283"/>
                    </a:lnTo>
                    <a:lnTo>
                      <a:pt x="310" y="277"/>
                    </a:lnTo>
                    <a:lnTo>
                      <a:pt x="303" y="272"/>
                    </a:lnTo>
                    <a:lnTo>
                      <a:pt x="295" y="270"/>
                    </a:lnTo>
                    <a:lnTo>
                      <a:pt x="286" y="270"/>
                    </a:lnTo>
                    <a:lnTo>
                      <a:pt x="278" y="272"/>
                    </a:lnTo>
                    <a:lnTo>
                      <a:pt x="268" y="272"/>
                    </a:lnTo>
                    <a:lnTo>
                      <a:pt x="258" y="274"/>
                    </a:lnTo>
                    <a:lnTo>
                      <a:pt x="249" y="272"/>
                    </a:lnTo>
                    <a:lnTo>
                      <a:pt x="242" y="272"/>
                    </a:lnTo>
                    <a:lnTo>
                      <a:pt x="236" y="269"/>
                    </a:lnTo>
                    <a:lnTo>
                      <a:pt x="233" y="265"/>
                    </a:lnTo>
                    <a:lnTo>
                      <a:pt x="233" y="258"/>
                    </a:lnTo>
                    <a:lnTo>
                      <a:pt x="225" y="279"/>
                    </a:lnTo>
                    <a:lnTo>
                      <a:pt x="222" y="291"/>
                    </a:lnTo>
                    <a:lnTo>
                      <a:pt x="218" y="309"/>
                    </a:lnTo>
                    <a:lnTo>
                      <a:pt x="216" y="325"/>
                    </a:lnTo>
                    <a:lnTo>
                      <a:pt x="220" y="328"/>
                    </a:lnTo>
                    <a:lnTo>
                      <a:pt x="228" y="325"/>
                    </a:lnTo>
                    <a:lnTo>
                      <a:pt x="239" y="318"/>
                    </a:lnTo>
                    <a:lnTo>
                      <a:pt x="253" y="312"/>
                    </a:lnTo>
                    <a:lnTo>
                      <a:pt x="268" y="305"/>
                    </a:lnTo>
                    <a:lnTo>
                      <a:pt x="283" y="304"/>
                    </a:lnTo>
                    <a:lnTo>
                      <a:pt x="296" y="304"/>
                    </a:lnTo>
                    <a:lnTo>
                      <a:pt x="307" y="312"/>
                    </a:lnTo>
                    <a:lnTo>
                      <a:pt x="313" y="326"/>
                    </a:lnTo>
                    <a:lnTo>
                      <a:pt x="307" y="325"/>
                    </a:lnTo>
                    <a:lnTo>
                      <a:pt x="300" y="323"/>
                    </a:lnTo>
                    <a:lnTo>
                      <a:pt x="295" y="321"/>
                    </a:lnTo>
                    <a:lnTo>
                      <a:pt x="287" y="321"/>
                    </a:lnTo>
                    <a:lnTo>
                      <a:pt x="282" y="321"/>
                    </a:lnTo>
                    <a:lnTo>
                      <a:pt x="276" y="321"/>
                    </a:lnTo>
                    <a:lnTo>
                      <a:pt x="272" y="321"/>
                    </a:lnTo>
                    <a:lnTo>
                      <a:pt x="266" y="323"/>
                    </a:lnTo>
                    <a:lnTo>
                      <a:pt x="262" y="330"/>
                    </a:lnTo>
                    <a:lnTo>
                      <a:pt x="256" y="337"/>
                    </a:lnTo>
                    <a:lnTo>
                      <a:pt x="249" y="345"/>
                    </a:lnTo>
                    <a:lnTo>
                      <a:pt x="242" y="354"/>
                    </a:lnTo>
                    <a:lnTo>
                      <a:pt x="233" y="361"/>
                    </a:lnTo>
                    <a:lnTo>
                      <a:pt x="226" y="368"/>
                    </a:lnTo>
                    <a:lnTo>
                      <a:pt x="220" y="372"/>
                    </a:lnTo>
                    <a:lnTo>
                      <a:pt x="216" y="373"/>
                    </a:lnTo>
                    <a:lnTo>
                      <a:pt x="208" y="396"/>
                    </a:lnTo>
                    <a:lnTo>
                      <a:pt x="200" y="417"/>
                    </a:lnTo>
                    <a:lnTo>
                      <a:pt x="195" y="436"/>
                    </a:lnTo>
                    <a:lnTo>
                      <a:pt x="192" y="450"/>
                    </a:lnTo>
                    <a:lnTo>
                      <a:pt x="188" y="475"/>
                    </a:lnTo>
                    <a:lnTo>
                      <a:pt x="182" y="511"/>
                    </a:lnTo>
                    <a:lnTo>
                      <a:pt x="175" y="545"/>
                    </a:lnTo>
                    <a:lnTo>
                      <a:pt x="172" y="562"/>
                    </a:lnTo>
                    <a:lnTo>
                      <a:pt x="169" y="566"/>
                    </a:lnTo>
                    <a:lnTo>
                      <a:pt x="166" y="567"/>
                    </a:lnTo>
                    <a:lnTo>
                      <a:pt x="162" y="571"/>
                    </a:lnTo>
                    <a:lnTo>
                      <a:pt x="159" y="573"/>
                    </a:lnTo>
                    <a:lnTo>
                      <a:pt x="168" y="536"/>
                    </a:lnTo>
                    <a:lnTo>
                      <a:pt x="178" y="487"/>
                    </a:lnTo>
                    <a:lnTo>
                      <a:pt x="185" y="443"/>
                    </a:lnTo>
                    <a:lnTo>
                      <a:pt x="188" y="415"/>
                    </a:lnTo>
                    <a:lnTo>
                      <a:pt x="188" y="398"/>
                    </a:lnTo>
                    <a:lnTo>
                      <a:pt x="189" y="379"/>
                    </a:lnTo>
                    <a:lnTo>
                      <a:pt x="190" y="359"/>
                    </a:lnTo>
                    <a:lnTo>
                      <a:pt x="195" y="345"/>
                    </a:lnTo>
                    <a:lnTo>
                      <a:pt x="200" y="331"/>
                    </a:lnTo>
                    <a:lnTo>
                      <a:pt x="206" y="314"/>
                    </a:lnTo>
                    <a:lnTo>
                      <a:pt x="212" y="298"/>
                    </a:lnTo>
                    <a:lnTo>
                      <a:pt x="213" y="286"/>
                    </a:lnTo>
                    <a:lnTo>
                      <a:pt x="216" y="277"/>
                    </a:lnTo>
                    <a:lnTo>
                      <a:pt x="219" y="274"/>
                    </a:lnTo>
                    <a:lnTo>
                      <a:pt x="222" y="274"/>
                    </a:lnTo>
                    <a:lnTo>
                      <a:pt x="225" y="279"/>
                    </a:lnTo>
                    <a:lnTo>
                      <a:pt x="233" y="2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38" name="Freeform 145"/>
              <p:cNvSpPr>
                <a:spLocks/>
              </p:cNvSpPr>
              <p:nvPr/>
            </p:nvSpPr>
            <p:spPr bwMode="auto">
              <a:xfrm>
                <a:off x="6084" y="5200"/>
                <a:ext cx="108" cy="151"/>
              </a:xfrm>
              <a:custGeom>
                <a:avLst/>
                <a:gdLst>
                  <a:gd name="T0" fmla="*/ 1 w 216"/>
                  <a:gd name="T1" fmla="*/ 1 h 302"/>
                  <a:gd name="T2" fmla="*/ 1 w 216"/>
                  <a:gd name="T3" fmla="*/ 1 h 302"/>
                  <a:gd name="T4" fmla="*/ 1 w 216"/>
                  <a:gd name="T5" fmla="*/ 1 h 302"/>
                  <a:gd name="T6" fmla="*/ 1 w 216"/>
                  <a:gd name="T7" fmla="*/ 1 h 302"/>
                  <a:gd name="T8" fmla="*/ 1 w 216"/>
                  <a:gd name="T9" fmla="*/ 1 h 302"/>
                  <a:gd name="T10" fmla="*/ 1 w 216"/>
                  <a:gd name="T11" fmla="*/ 1 h 302"/>
                  <a:gd name="T12" fmla="*/ 1 w 216"/>
                  <a:gd name="T13" fmla="*/ 1 h 302"/>
                  <a:gd name="T14" fmla="*/ 1 w 216"/>
                  <a:gd name="T15" fmla="*/ 1 h 302"/>
                  <a:gd name="T16" fmla="*/ 1 w 216"/>
                  <a:gd name="T17" fmla="*/ 1 h 302"/>
                  <a:gd name="T18" fmla="*/ 1 w 216"/>
                  <a:gd name="T19" fmla="*/ 1 h 302"/>
                  <a:gd name="T20" fmla="*/ 1 w 216"/>
                  <a:gd name="T21" fmla="*/ 1 h 302"/>
                  <a:gd name="T22" fmla="*/ 1 w 216"/>
                  <a:gd name="T23" fmla="*/ 1 h 302"/>
                  <a:gd name="T24" fmla="*/ 1 w 216"/>
                  <a:gd name="T25" fmla="*/ 1 h 302"/>
                  <a:gd name="T26" fmla="*/ 1 w 216"/>
                  <a:gd name="T27" fmla="*/ 1 h 302"/>
                  <a:gd name="T28" fmla="*/ 1 w 216"/>
                  <a:gd name="T29" fmla="*/ 1 h 302"/>
                  <a:gd name="T30" fmla="*/ 1 w 216"/>
                  <a:gd name="T31" fmla="*/ 1 h 302"/>
                  <a:gd name="T32" fmla="*/ 1 w 216"/>
                  <a:gd name="T33" fmla="*/ 1 h 302"/>
                  <a:gd name="T34" fmla="*/ 1 w 216"/>
                  <a:gd name="T35" fmla="*/ 1 h 302"/>
                  <a:gd name="T36" fmla="*/ 1 w 216"/>
                  <a:gd name="T37" fmla="*/ 0 h 302"/>
                  <a:gd name="T38" fmla="*/ 1 w 216"/>
                  <a:gd name="T39" fmla="*/ 1 h 302"/>
                  <a:gd name="T40" fmla="*/ 1 w 216"/>
                  <a:gd name="T41" fmla="*/ 1 h 302"/>
                  <a:gd name="T42" fmla="*/ 1 w 216"/>
                  <a:gd name="T43" fmla="*/ 1 h 302"/>
                  <a:gd name="T44" fmla="*/ 1 w 216"/>
                  <a:gd name="T45" fmla="*/ 1 h 302"/>
                  <a:gd name="T46" fmla="*/ 1 w 216"/>
                  <a:gd name="T47" fmla="*/ 1 h 302"/>
                  <a:gd name="T48" fmla="*/ 1 w 216"/>
                  <a:gd name="T49" fmla="*/ 1 h 302"/>
                  <a:gd name="T50" fmla="*/ 1 w 216"/>
                  <a:gd name="T51" fmla="*/ 1 h 302"/>
                  <a:gd name="T52" fmla="*/ 1 w 216"/>
                  <a:gd name="T53" fmla="*/ 1 h 302"/>
                  <a:gd name="T54" fmla="*/ 1 w 216"/>
                  <a:gd name="T55" fmla="*/ 1 h 302"/>
                  <a:gd name="T56" fmla="*/ 1 w 216"/>
                  <a:gd name="T57" fmla="*/ 1 h 302"/>
                  <a:gd name="T58" fmla="*/ 1 w 216"/>
                  <a:gd name="T59" fmla="*/ 1 h 302"/>
                  <a:gd name="T60" fmla="*/ 1 w 216"/>
                  <a:gd name="T61" fmla="*/ 1 h 302"/>
                  <a:gd name="T62" fmla="*/ 1 w 216"/>
                  <a:gd name="T63" fmla="*/ 1 h 302"/>
                  <a:gd name="T64" fmla="*/ 1 w 216"/>
                  <a:gd name="T65" fmla="*/ 1 h 302"/>
                  <a:gd name="T66" fmla="*/ 1 w 216"/>
                  <a:gd name="T67" fmla="*/ 1 h 302"/>
                  <a:gd name="T68" fmla="*/ 1 w 216"/>
                  <a:gd name="T69" fmla="*/ 1 h 302"/>
                  <a:gd name="T70" fmla="*/ 1 w 216"/>
                  <a:gd name="T71" fmla="*/ 1 h 302"/>
                  <a:gd name="T72" fmla="*/ 1 w 216"/>
                  <a:gd name="T73" fmla="*/ 1 h 302"/>
                  <a:gd name="T74" fmla="*/ 1 w 216"/>
                  <a:gd name="T75" fmla="*/ 1 h 302"/>
                  <a:gd name="T76" fmla="*/ 1 w 216"/>
                  <a:gd name="T77" fmla="*/ 1 h 302"/>
                  <a:gd name="T78" fmla="*/ 1 w 216"/>
                  <a:gd name="T79" fmla="*/ 1 h 302"/>
                  <a:gd name="T80" fmla="*/ 1 w 216"/>
                  <a:gd name="T81" fmla="*/ 1 h 3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6"/>
                  <a:gd name="T124" fmla="*/ 0 h 302"/>
                  <a:gd name="T125" fmla="*/ 216 w 216"/>
                  <a:gd name="T126" fmla="*/ 302 h 3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6" h="302">
                    <a:moveTo>
                      <a:pt x="91" y="298"/>
                    </a:moveTo>
                    <a:lnTo>
                      <a:pt x="81" y="296"/>
                    </a:lnTo>
                    <a:lnTo>
                      <a:pt x="70" y="293"/>
                    </a:lnTo>
                    <a:lnTo>
                      <a:pt x="57" y="289"/>
                    </a:lnTo>
                    <a:lnTo>
                      <a:pt x="46" y="286"/>
                    </a:lnTo>
                    <a:lnTo>
                      <a:pt x="33" y="281"/>
                    </a:lnTo>
                    <a:lnTo>
                      <a:pt x="21" y="276"/>
                    </a:lnTo>
                    <a:lnTo>
                      <a:pt x="10" y="270"/>
                    </a:lnTo>
                    <a:lnTo>
                      <a:pt x="0" y="263"/>
                    </a:lnTo>
                    <a:lnTo>
                      <a:pt x="3" y="248"/>
                    </a:lnTo>
                    <a:lnTo>
                      <a:pt x="9" y="230"/>
                    </a:lnTo>
                    <a:lnTo>
                      <a:pt x="14" y="214"/>
                    </a:lnTo>
                    <a:lnTo>
                      <a:pt x="19" y="206"/>
                    </a:lnTo>
                    <a:lnTo>
                      <a:pt x="23" y="200"/>
                    </a:lnTo>
                    <a:lnTo>
                      <a:pt x="27" y="193"/>
                    </a:lnTo>
                    <a:lnTo>
                      <a:pt x="30" y="186"/>
                    </a:lnTo>
                    <a:lnTo>
                      <a:pt x="31" y="178"/>
                    </a:lnTo>
                    <a:lnTo>
                      <a:pt x="31" y="164"/>
                    </a:lnTo>
                    <a:lnTo>
                      <a:pt x="34" y="143"/>
                    </a:lnTo>
                    <a:lnTo>
                      <a:pt x="39" y="120"/>
                    </a:lnTo>
                    <a:lnTo>
                      <a:pt x="43" y="103"/>
                    </a:lnTo>
                    <a:lnTo>
                      <a:pt x="47" y="92"/>
                    </a:lnTo>
                    <a:lnTo>
                      <a:pt x="56" y="76"/>
                    </a:lnTo>
                    <a:lnTo>
                      <a:pt x="66" y="59"/>
                    </a:lnTo>
                    <a:lnTo>
                      <a:pt x="77" y="41"/>
                    </a:lnTo>
                    <a:lnTo>
                      <a:pt x="80" y="38"/>
                    </a:lnTo>
                    <a:lnTo>
                      <a:pt x="84" y="34"/>
                    </a:lnTo>
                    <a:lnTo>
                      <a:pt x="87" y="31"/>
                    </a:lnTo>
                    <a:lnTo>
                      <a:pt x="90" y="27"/>
                    </a:lnTo>
                    <a:lnTo>
                      <a:pt x="96" y="22"/>
                    </a:lnTo>
                    <a:lnTo>
                      <a:pt x="101" y="17"/>
                    </a:lnTo>
                    <a:lnTo>
                      <a:pt x="107" y="13"/>
                    </a:lnTo>
                    <a:lnTo>
                      <a:pt x="113" y="12"/>
                    </a:lnTo>
                    <a:lnTo>
                      <a:pt x="119" y="10"/>
                    </a:lnTo>
                    <a:lnTo>
                      <a:pt x="124" y="7"/>
                    </a:lnTo>
                    <a:lnTo>
                      <a:pt x="129" y="5"/>
                    </a:lnTo>
                    <a:lnTo>
                      <a:pt x="133" y="3"/>
                    </a:lnTo>
                    <a:lnTo>
                      <a:pt x="141" y="0"/>
                    </a:lnTo>
                    <a:lnTo>
                      <a:pt x="147" y="0"/>
                    </a:lnTo>
                    <a:lnTo>
                      <a:pt x="151" y="1"/>
                    </a:lnTo>
                    <a:lnTo>
                      <a:pt x="157" y="5"/>
                    </a:lnTo>
                    <a:lnTo>
                      <a:pt x="160" y="7"/>
                    </a:lnTo>
                    <a:lnTo>
                      <a:pt x="161" y="10"/>
                    </a:lnTo>
                    <a:lnTo>
                      <a:pt x="163" y="12"/>
                    </a:lnTo>
                    <a:lnTo>
                      <a:pt x="164" y="15"/>
                    </a:lnTo>
                    <a:lnTo>
                      <a:pt x="166" y="19"/>
                    </a:lnTo>
                    <a:lnTo>
                      <a:pt x="166" y="24"/>
                    </a:lnTo>
                    <a:lnTo>
                      <a:pt x="166" y="27"/>
                    </a:lnTo>
                    <a:lnTo>
                      <a:pt x="166" y="29"/>
                    </a:lnTo>
                    <a:lnTo>
                      <a:pt x="170" y="31"/>
                    </a:lnTo>
                    <a:lnTo>
                      <a:pt x="173" y="36"/>
                    </a:lnTo>
                    <a:lnTo>
                      <a:pt x="174" y="41"/>
                    </a:lnTo>
                    <a:lnTo>
                      <a:pt x="176" y="47"/>
                    </a:lnTo>
                    <a:lnTo>
                      <a:pt x="180" y="47"/>
                    </a:lnTo>
                    <a:lnTo>
                      <a:pt x="184" y="48"/>
                    </a:lnTo>
                    <a:lnTo>
                      <a:pt x="190" y="52"/>
                    </a:lnTo>
                    <a:lnTo>
                      <a:pt x="193" y="55"/>
                    </a:lnTo>
                    <a:lnTo>
                      <a:pt x="194" y="62"/>
                    </a:lnTo>
                    <a:lnTo>
                      <a:pt x="196" y="69"/>
                    </a:lnTo>
                    <a:lnTo>
                      <a:pt x="196" y="78"/>
                    </a:lnTo>
                    <a:lnTo>
                      <a:pt x="194" y="85"/>
                    </a:lnTo>
                    <a:lnTo>
                      <a:pt x="203" y="89"/>
                    </a:lnTo>
                    <a:lnTo>
                      <a:pt x="210" y="94"/>
                    </a:lnTo>
                    <a:lnTo>
                      <a:pt x="214" y="104"/>
                    </a:lnTo>
                    <a:lnTo>
                      <a:pt x="216" y="113"/>
                    </a:lnTo>
                    <a:lnTo>
                      <a:pt x="214" y="122"/>
                    </a:lnTo>
                    <a:lnTo>
                      <a:pt x="210" y="134"/>
                    </a:lnTo>
                    <a:lnTo>
                      <a:pt x="203" y="146"/>
                    </a:lnTo>
                    <a:lnTo>
                      <a:pt x="193" y="160"/>
                    </a:lnTo>
                    <a:lnTo>
                      <a:pt x="183" y="172"/>
                    </a:lnTo>
                    <a:lnTo>
                      <a:pt x="173" y="190"/>
                    </a:lnTo>
                    <a:lnTo>
                      <a:pt x="164" y="207"/>
                    </a:lnTo>
                    <a:lnTo>
                      <a:pt x="159" y="218"/>
                    </a:lnTo>
                    <a:lnTo>
                      <a:pt x="153" y="227"/>
                    </a:lnTo>
                    <a:lnTo>
                      <a:pt x="147" y="235"/>
                    </a:lnTo>
                    <a:lnTo>
                      <a:pt x="139" y="246"/>
                    </a:lnTo>
                    <a:lnTo>
                      <a:pt x="127" y="255"/>
                    </a:lnTo>
                    <a:lnTo>
                      <a:pt x="121" y="262"/>
                    </a:lnTo>
                    <a:lnTo>
                      <a:pt x="114" y="274"/>
                    </a:lnTo>
                    <a:lnTo>
                      <a:pt x="107" y="288"/>
                    </a:lnTo>
                    <a:lnTo>
                      <a:pt x="101" y="302"/>
                    </a:lnTo>
                    <a:lnTo>
                      <a:pt x="91" y="29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39" name="Freeform 146"/>
              <p:cNvSpPr>
                <a:spLocks/>
              </p:cNvSpPr>
              <p:nvPr/>
            </p:nvSpPr>
            <p:spPr bwMode="auto">
              <a:xfrm>
                <a:off x="6117" y="5136"/>
                <a:ext cx="35" cy="77"/>
              </a:xfrm>
              <a:custGeom>
                <a:avLst/>
                <a:gdLst>
                  <a:gd name="T0" fmla="*/ 1 w 70"/>
                  <a:gd name="T1" fmla="*/ 0 h 156"/>
                  <a:gd name="T2" fmla="*/ 1 w 70"/>
                  <a:gd name="T3" fmla="*/ 0 h 156"/>
                  <a:gd name="T4" fmla="*/ 1 w 70"/>
                  <a:gd name="T5" fmla="*/ 0 h 156"/>
                  <a:gd name="T6" fmla="*/ 1 w 70"/>
                  <a:gd name="T7" fmla="*/ 0 h 156"/>
                  <a:gd name="T8" fmla="*/ 1 w 70"/>
                  <a:gd name="T9" fmla="*/ 0 h 156"/>
                  <a:gd name="T10" fmla="*/ 1 w 70"/>
                  <a:gd name="T11" fmla="*/ 0 h 156"/>
                  <a:gd name="T12" fmla="*/ 1 w 70"/>
                  <a:gd name="T13" fmla="*/ 0 h 156"/>
                  <a:gd name="T14" fmla="*/ 1 w 70"/>
                  <a:gd name="T15" fmla="*/ 0 h 156"/>
                  <a:gd name="T16" fmla="*/ 1 w 70"/>
                  <a:gd name="T17" fmla="*/ 0 h 156"/>
                  <a:gd name="T18" fmla="*/ 1 w 70"/>
                  <a:gd name="T19" fmla="*/ 0 h 156"/>
                  <a:gd name="T20" fmla="*/ 1 w 70"/>
                  <a:gd name="T21" fmla="*/ 0 h 156"/>
                  <a:gd name="T22" fmla="*/ 1 w 70"/>
                  <a:gd name="T23" fmla="*/ 0 h 156"/>
                  <a:gd name="T24" fmla="*/ 1 w 70"/>
                  <a:gd name="T25" fmla="*/ 0 h 156"/>
                  <a:gd name="T26" fmla="*/ 1 w 70"/>
                  <a:gd name="T27" fmla="*/ 0 h 156"/>
                  <a:gd name="T28" fmla="*/ 1 w 70"/>
                  <a:gd name="T29" fmla="*/ 0 h 156"/>
                  <a:gd name="T30" fmla="*/ 1 w 70"/>
                  <a:gd name="T31" fmla="*/ 0 h 156"/>
                  <a:gd name="T32" fmla="*/ 1 w 70"/>
                  <a:gd name="T33" fmla="*/ 0 h 156"/>
                  <a:gd name="T34" fmla="*/ 1 w 70"/>
                  <a:gd name="T35" fmla="*/ 0 h 156"/>
                  <a:gd name="T36" fmla="*/ 1 w 70"/>
                  <a:gd name="T37" fmla="*/ 0 h 156"/>
                  <a:gd name="T38" fmla="*/ 0 w 70"/>
                  <a:gd name="T39" fmla="*/ 0 h 156"/>
                  <a:gd name="T40" fmla="*/ 1 w 70"/>
                  <a:gd name="T41" fmla="*/ 0 h 156"/>
                  <a:gd name="T42" fmla="*/ 1 w 70"/>
                  <a:gd name="T43" fmla="*/ 0 h 156"/>
                  <a:gd name="T44" fmla="*/ 1 w 70"/>
                  <a:gd name="T45" fmla="*/ 0 h 156"/>
                  <a:gd name="T46" fmla="*/ 1 w 70"/>
                  <a:gd name="T47" fmla="*/ 0 h 156"/>
                  <a:gd name="T48" fmla="*/ 1 w 70"/>
                  <a:gd name="T49" fmla="*/ 0 h 156"/>
                  <a:gd name="T50" fmla="*/ 1 w 70"/>
                  <a:gd name="T51" fmla="*/ 0 h 156"/>
                  <a:gd name="T52" fmla="*/ 1 w 70"/>
                  <a:gd name="T53" fmla="*/ 0 h 156"/>
                  <a:gd name="T54" fmla="*/ 1 w 70"/>
                  <a:gd name="T55" fmla="*/ 0 h 156"/>
                  <a:gd name="T56" fmla="*/ 1 w 70"/>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156"/>
                  <a:gd name="T89" fmla="*/ 70 w 70"/>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156">
                    <a:moveTo>
                      <a:pt x="47" y="142"/>
                    </a:moveTo>
                    <a:lnTo>
                      <a:pt x="48" y="145"/>
                    </a:lnTo>
                    <a:lnTo>
                      <a:pt x="50" y="149"/>
                    </a:lnTo>
                    <a:lnTo>
                      <a:pt x="51" y="154"/>
                    </a:lnTo>
                    <a:lnTo>
                      <a:pt x="53" y="156"/>
                    </a:lnTo>
                    <a:lnTo>
                      <a:pt x="57" y="152"/>
                    </a:lnTo>
                    <a:lnTo>
                      <a:pt x="61" y="149"/>
                    </a:lnTo>
                    <a:lnTo>
                      <a:pt x="65" y="147"/>
                    </a:lnTo>
                    <a:lnTo>
                      <a:pt x="70" y="143"/>
                    </a:lnTo>
                    <a:lnTo>
                      <a:pt x="67" y="135"/>
                    </a:lnTo>
                    <a:lnTo>
                      <a:pt x="60" y="119"/>
                    </a:lnTo>
                    <a:lnTo>
                      <a:pt x="51" y="98"/>
                    </a:lnTo>
                    <a:lnTo>
                      <a:pt x="41" y="75"/>
                    </a:lnTo>
                    <a:lnTo>
                      <a:pt x="31" y="51"/>
                    </a:lnTo>
                    <a:lnTo>
                      <a:pt x="23" y="30"/>
                    </a:lnTo>
                    <a:lnTo>
                      <a:pt x="15" y="14"/>
                    </a:lnTo>
                    <a:lnTo>
                      <a:pt x="13" y="6"/>
                    </a:lnTo>
                    <a:lnTo>
                      <a:pt x="8" y="0"/>
                    </a:lnTo>
                    <a:lnTo>
                      <a:pt x="3" y="0"/>
                    </a:lnTo>
                    <a:lnTo>
                      <a:pt x="0" y="4"/>
                    </a:lnTo>
                    <a:lnTo>
                      <a:pt x="1" y="12"/>
                    </a:lnTo>
                    <a:lnTo>
                      <a:pt x="4" y="21"/>
                    </a:lnTo>
                    <a:lnTo>
                      <a:pt x="10" y="39"/>
                    </a:lnTo>
                    <a:lnTo>
                      <a:pt x="17" y="58"/>
                    </a:lnTo>
                    <a:lnTo>
                      <a:pt x="24" y="81"/>
                    </a:lnTo>
                    <a:lnTo>
                      <a:pt x="33" y="102"/>
                    </a:lnTo>
                    <a:lnTo>
                      <a:pt x="38" y="121"/>
                    </a:lnTo>
                    <a:lnTo>
                      <a:pt x="44" y="135"/>
                    </a:lnTo>
                    <a:lnTo>
                      <a:pt x="47" y="1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40" name="Freeform 147"/>
              <p:cNvSpPr>
                <a:spLocks/>
              </p:cNvSpPr>
              <p:nvPr/>
            </p:nvSpPr>
            <p:spPr bwMode="auto">
              <a:xfrm>
                <a:off x="6130" y="5302"/>
                <a:ext cx="23" cy="49"/>
              </a:xfrm>
              <a:custGeom>
                <a:avLst/>
                <a:gdLst>
                  <a:gd name="T0" fmla="*/ 1 w 46"/>
                  <a:gd name="T1" fmla="*/ 1 h 98"/>
                  <a:gd name="T2" fmla="*/ 1 w 46"/>
                  <a:gd name="T3" fmla="*/ 1 h 98"/>
                  <a:gd name="T4" fmla="*/ 1 w 46"/>
                  <a:gd name="T5" fmla="*/ 1 h 98"/>
                  <a:gd name="T6" fmla="*/ 1 w 46"/>
                  <a:gd name="T7" fmla="*/ 1 h 98"/>
                  <a:gd name="T8" fmla="*/ 1 w 46"/>
                  <a:gd name="T9" fmla="*/ 1 h 98"/>
                  <a:gd name="T10" fmla="*/ 1 w 46"/>
                  <a:gd name="T11" fmla="*/ 1 h 98"/>
                  <a:gd name="T12" fmla="*/ 1 w 46"/>
                  <a:gd name="T13" fmla="*/ 1 h 98"/>
                  <a:gd name="T14" fmla="*/ 1 w 46"/>
                  <a:gd name="T15" fmla="*/ 1 h 98"/>
                  <a:gd name="T16" fmla="*/ 0 w 46"/>
                  <a:gd name="T17" fmla="*/ 1 h 98"/>
                  <a:gd name="T18" fmla="*/ 0 w 46"/>
                  <a:gd name="T19" fmla="*/ 1 h 98"/>
                  <a:gd name="T20" fmla="*/ 1 w 46"/>
                  <a:gd name="T21" fmla="*/ 1 h 98"/>
                  <a:gd name="T22" fmla="*/ 1 w 46"/>
                  <a:gd name="T23" fmla="*/ 1 h 98"/>
                  <a:gd name="T24" fmla="*/ 1 w 46"/>
                  <a:gd name="T25" fmla="*/ 1 h 98"/>
                  <a:gd name="T26" fmla="*/ 1 w 46"/>
                  <a:gd name="T27" fmla="*/ 1 h 98"/>
                  <a:gd name="T28" fmla="*/ 1 w 46"/>
                  <a:gd name="T29" fmla="*/ 1 h 98"/>
                  <a:gd name="T30" fmla="*/ 1 w 46"/>
                  <a:gd name="T31" fmla="*/ 1 h 98"/>
                  <a:gd name="T32" fmla="*/ 1 w 46"/>
                  <a:gd name="T33" fmla="*/ 0 h 98"/>
                  <a:gd name="T34" fmla="*/ 1 w 46"/>
                  <a:gd name="T35" fmla="*/ 1 h 98"/>
                  <a:gd name="T36" fmla="*/ 1 w 46"/>
                  <a:gd name="T37" fmla="*/ 1 h 98"/>
                  <a:gd name="T38" fmla="*/ 1 w 46"/>
                  <a:gd name="T39" fmla="*/ 1 h 98"/>
                  <a:gd name="T40" fmla="*/ 1 w 46"/>
                  <a:gd name="T41" fmla="*/ 1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98"/>
                  <a:gd name="T65" fmla="*/ 46 w 46"/>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98">
                    <a:moveTo>
                      <a:pt x="36" y="51"/>
                    </a:moveTo>
                    <a:lnTo>
                      <a:pt x="30" y="58"/>
                    </a:lnTo>
                    <a:lnTo>
                      <a:pt x="23" y="70"/>
                    </a:lnTo>
                    <a:lnTo>
                      <a:pt x="16" y="84"/>
                    </a:lnTo>
                    <a:lnTo>
                      <a:pt x="10" y="98"/>
                    </a:lnTo>
                    <a:lnTo>
                      <a:pt x="8" y="98"/>
                    </a:lnTo>
                    <a:lnTo>
                      <a:pt x="6" y="96"/>
                    </a:lnTo>
                    <a:lnTo>
                      <a:pt x="3" y="96"/>
                    </a:lnTo>
                    <a:lnTo>
                      <a:pt x="0" y="94"/>
                    </a:lnTo>
                    <a:lnTo>
                      <a:pt x="0" y="84"/>
                    </a:lnTo>
                    <a:lnTo>
                      <a:pt x="2" y="70"/>
                    </a:lnTo>
                    <a:lnTo>
                      <a:pt x="5" y="58"/>
                    </a:lnTo>
                    <a:lnTo>
                      <a:pt x="8" y="49"/>
                    </a:lnTo>
                    <a:lnTo>
                      <a:pt x="13" y="37"/>
                    </a:lnTo>
                    <a:lnTo>
                      <a:pt x="22" y="19"/>
                    </a:lnTo>
                    <a:lnTo>
                      <a:pt x="32" y="3"/>
                    </a:lnTo>
                    <a:lnTo>
                      <a:pt x="42" y="0"/>
                    </a:lnTo>
                    <a:lnTo>
                      <a:pt x="46" y="7"/>
                    </a:lnTo>
                    <a:lnTo>
                      <a:pt x="46" y="17"/>
                    </a:lnTo>
                    <a:lnTo>
                      <a:pt x="42" y="33"/>
                    </a:lnTo>
                    <a:lnTo>
                      <a:pt x="36" y="5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41" name="Freeform 148"/>
              <p:cNvSpPr>
                <a:spLocks/>
              </p:cNvSpPr>
              <p:nvPr/>
            </p:nvSpPr>
            <p:spPr bwMode="auto">
              <a:xfrm>
                <a:off x="6123" y="5200"/>
                <a:ext cx="69" cy="78"/>
              </a:xfrm>
              <a:custGeom>
                <a:avLst/>
                <a:gdLst>
                  <a:gd name="T0" fmla="*/ 0 w 139"/>
                  <a:gd name="T1" fmla="*/ 1 h 155"/>
                  <a:gd name="T2" fmla="*/ 0 w 139"/>
                  <a:gd name="T3" fmla="*/ 1 h 155"/>
                  <a:gd name="T4" fmla="*/ 0 w 139"/>
                  <a:gd name="T5" fmla="*/ 1 h 155"/>
                  <a:gd name="T6" fmla="*/ 0 w 139"/>
                  <a:gd name="T7" fmla="*/ 1 h 155"/>
                  <a:gd name="T8" fmla="*/ 0 w 139"/>
                  <a:gd name="T9" fmla="*/ 1 h 155"/>
                  <a:gd name="T10" fmla="*/ 0 w 139"/>
                  <a:gd name="T11" fmla="*/ 1 h 155"/>
                  <a:gd name="T12" fmla="*/ 0 w 139"/>
                  <a:gd name="T13" fmla="*/ 1 h 155"/>
                  <a:gd name="T14" fmla="*/ 0 w 139"/>
                  <a:gd name="T15" fmla="*/ 1 h 155"/>
                  <a:gd name="T16" fmla="*/ 0 w 139"/>
                  <a:gd name="T17" fmla="*/ 1 h 155"/>
                  <a:gd name="T18" fmla="*/ 0 w 139"/>
                  <a:gd name="T19" fmla="*/ 1 h 155"/>
                  <a:gd name="T20" fmla="*/ 0 w 139"/>
                  <a:gd name="T21" fmla="*/ 1 h 155"/>
                  <a:gd name="T22" fmla="*/ 0 w 139"/>
                  <a:gd name="T23" fmla="*/ 1 h 155"/>
                  <a:gd name="T24" fmla="*/ 0 w 139"/>
                  <a:gd name="T25" fmla="*/ 1 h 155"/>
                  <a:gd name="T26" fmla="*/ 0 w 139"/>
                  <a:gd name="T27" fmla="*/ 1 h 155"/>
                  <a:gd name="T28" fmla="*/ 0 w 139"/>
                  <a:gd name="T29" fmla="*/ 1 h 155"/>
                  <a:gd name="T30" fmla="*/ 0 w 139"/>
                  <a:gd name="T31" fmla="*/ 1 h 155"/>
                  <a:gd name="T32" fmla="*/ 0 w 139"/>
                  <a:gd name="T33" fmla="*/ 1 h 155"/>
                  <a:gd name="T34" fmla="*/ 0 w 139"/>
                  <a:gd name="T35" fmla="*/ 1 h 155"/>
                  <a:gd name="T36" fmla="*/ 0 w 139"/>
                  <a:gd name="T37" fmla="*/ 1 h 155"/>
                  <a:gd name="T38" fmla="*/ 0 w 139"/>
                  <a:gd name="T39" fmla="*/ 1 h 155"/>
                  <a:gd name="T40" fmla="*/ 0 w 139"/>
                  <a:gd name="T41" fmla="*/ 1 h 155"/>
                  <a:gd name="T42" fmla="*/ 0 w 139"/>
                  <a:gd name="T43" fmla="*/ 1 h 155"/>
                  <a:gd name="T44" fmla="*/ 0 w 139"/>
                  <a:gd name="T45" fmla="*/ 1 h 155"/>
                  <a:gd name="T46" fmla="*/ 0 w 139"/>
                  <a:gd name="T47" fmla="*/ 1 h 155"/>
                  <a:gd name="T48" fmla="*/ 0 w 139"/>
                  <a:gd name="T49" fmla="*/ 1 h 155"/>
                  <a:gd name="T50" fmla="*/ 0 w 139"/>
                  <a:gd name="T51" fmla="*/ 1 h 155"/>
                  <a:gd name="T52" fmla="*/ 0 w 139"/>
                  <a:gd name="T53" fmla="*/ 1 h 155"/>
                  <a:gd name="T54" fmla="*/ 0 w 139"/>
                  <a:gd name="T55" fmla="*/ 1 h 155"/>
                  <a:gd name="T56" fmla="*/ 0 w 139"/>
                  <a:gd name="T57" fmla="*/ 1 h 155"/>
                  <a:gd name="T58" fmla="*/ 0 w 139"/>
                  <a:gd name="T59" fmla="*/ 1 h 155"/>
                  <a:gd name="T60" fmla="*/ 0 w 139"/>
                  <a:gd name="T61" fmla="*/ 1 h 155"/>
                  <a:gd name="T62" fmla="*/ 0 w 139"/>
                  <a:gd name="T63" fmla="*/ 1 h 155"/>
                  <a:gd name="T64" fmla="*/ 0 w 139"/>
                  <a:gd name="T65" fmla="*/ 1 h 155"/>
                  <a:gd name="T66" fmla="*/ 0 w 139"/>
                  <a:gd name="T67" fmla="*/ 1 h 155"/>
                  <a:gd name="T68" fmla="*/ 0 w 139"/>
                  <a:gd name="T69" fmla="*/ 1 h 155"/>
                  <a:gd name="T70" fmla="*/ 0 w 139"/>
                  <a:gd name="T71" fmla="*/ 1 h 155"/>
                  <a:gd name="T72" fmla="*/ 0 w 139"/>
                  <a:gd name="T73" fmla="*/ 1 h 155"/>
                  <a:gd name="T74" fmla="*/ 0 w 139"/>
                  <a:gd name="T75" fmla="*/ 0 h 155"/>
                  <a:gd name="T76" fmla="*/ 0 w 139"/>
                  <a:gd name="T77" fmla="*/ 1 h 155"/>
                  <a:gd name="T78" fmla="*/ 0 w 139"/>
                  <a:gd name="T79" fmla="*/ 1 h 155"/>
                  <a:gd name="T80" fmla="*/ 0 w 139"/>
                  <a:gd name="T81" fmla="*/ 1 h 155"/>
                  <a:gd name="T82" fmla="*/ 0 w 139"/>
                  <a:gd name="T83" fmla="*/ 1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9"/>
                  <a:gd name="T127" fmla="*/ 0 h 155"/>
                  <a:gd name="T128" fmla="*/ 139 w 139"/>
                  <a:gd name="T129" fmla="*/ 155 h 1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9" h="155">
                    <a:moveTo>
                      <a:pt x="42" y="26"/>
                    </a:moveTo>
                    <a:lnTo>
                      <a:pt x="39" y="29"/>
                    </a:lnTo>
                    <a:lnTo>
                      <a:pt x="36" y="33"/>
                    </a:lnTo>
                    <a:lnTo>
                      <a:pt x="32" y="36"/>
                    </a:lnTo>
                    <a:lnTo>
                      <a:pt x="26" y="40"/>
                    </a:lnTo>
                    <a:lnTo>
                      <a:pt x="24" y="38"/>
                    </a:lnTo>
                    <a:lnTo>
                      <a:pt x="20" y="34"/>
                    </a:lnTo>
                    <a:lnTo>
                      <a:pt x="17" y="31"/>
                    </a:lnTo>
                    <a:lnTo>
                      <a:pt x="13" y="27"/>
                    </a:lnTo>
                    <a:lnTo>
                      <a:pt x="10" y="31"/>
                    </a:lnTo>
                    <a:lnTo>
                      <a:pt x="7" y="34"/>
                    </a:lnTo>
                    <a:lnTo>
                      <a:pt x="3" y="38"/>
                    </a:lnTo>
                    <a:lnTo>
                      <a:pt x="0" y="41"/>
                    </a:lnTo>
                    <a:lnTo>
                      <a:pt x="6" y="47"/>
                    </a:lnTo>
                    <a:lnTo>
                      <a:pt x="13" y="54"/>
                    </a:lnTo>
                    <a:lnTo>
                      <a:pt x="19" y="59"/>
                    </a:lnTo>
                    <a:lnTo>
                      <a:pt x="24" y="61"/>
                    </a:lnTo>
                    <a:lnTo>
                      <a:pt x="32" y="55"/>
                    </a:lnTo>
                    <a:lnTo>
                      <a:pt x="40" y="48"/>
                    </a:lnTo>
                    <a:lnTo>
                      <a:pt x="49" y="45"/>
                    </a:lnTo>
                    <a:lnTo>
                      <a:pt x="56" y="47"/>
                    </a:lnTo>
                    <a:lnTo>
                      <a:pt x="57" y="55"/>
                    </a:lnTo>
                    <a:lnTo>
                      <a:pt x="56" y="69"/>
                    </a:lnTo>
                    <a:lnTo>
                      <a:pt x="56" y="82"/>
                    </a:lnTo>
                    <a:lnTo>
                      <a:pt x="60" y="89"/>
                    </a:lnTo>
                    <a:lnTo>
                      <a:pt x="66" y="94"/>
                    </a:lnTo>
                    <a:lnTo>
                      <a:pt x="72" y="101"/>
                    </a:lnTo>
                    <a:lnTo>
                      <a:pt x="76" y="108"/>
                    </a:lnTo>
                    <a:lnTo>
                      <a:pt x="77" y="115"/>
                    </a:lnTo>
                    <a:lnTo>
                      <a:pt x="77" y="120"/>
                    </a:lnTo>
                    <a:lnTo>
                      <a:pt x="77" y="125"/>
                    </a:lnTo>
                    <a:lnTo>
                      <a:pt x="80" y="131"/>
                    </a:lnTo>
                    <a:lnTo>
                      <a:pt x="83" y="134"/>
                    </a:lnTo>
                    <a:lnTo>
                      <a:pt x="89" y="138"/>
                    </a:lnTo>
                    <a:lnTo>
                      <a:pt x="94" y="141"/>
                    </a:lnTo>
                    <a:lnTo>
                      <a:pt x="100" y="146"/>
                    </a:lnTo>
                    <a:lnTo>
                      <a:pt x="102" y="155"/>
                    </a:lnTo>
                    <a:lnTo>
                      <a:pt x="110" y="146"/>
                    </a:lnTo>
                    <a:lnTo>
                      <a:pt x="122" y="136"/>
                    </a:lnTo>
                    <a:lnTo>
                      <a:pt x="132" y="124"/>
                    </a:lnTo>
                    <a:lnTo>
                      <a:pt x="139" y="113"/>
                    </a:lnTo>
                    <a:lnTo>
                      <a:pt x="137" y="104"/>
                    </a:lnTo>
                    <a:lnTo>
                      <a:pt x="133" y="94"/>
                    </a:lnTo>
                    <a:lnTo>
                      <a:pt x="126" y="89"/>
                    </a:lnTo>
                    <a:lnTo>
                      <a:pt x="117" y="85"/>
                    </a:lnTo>
                    <a:lnTo>
                      <a:pt x="113" y="90"/>
                    </a:lnTo>
                    <a:lnTo>
                      <a:pt x="107" y="96"/>
                    </a:lnTo>
                    <a:lnTo>
                      <a:pt x="100" y="101"/>
                    </a:lnTo>
                    <a:lnTo>
                      <a:pt x="94" y="103"/>
                    </a:lnTo>
                    <a:lnTo>
                      <a:pt x="99" y="94"/>
                    </a:lnTo>
                    <a:lnTo>
                      <a:pt x="106" y="80"/>
                    </a:lnTo>
                    <a:lnTo>
                      <a:pt x="113" y="66"/>
                    </a:lnTo>
                    <a:lnTo>
                      <a:pt x="116" y="55"/>
                    </a:lnTo>
                    <a:lnTo>
                      <a:pt x="113" y="52"/>
                    </a:lnTo>
                    <a:lnTo>
                      <a:pt x="107" y="48"/>
                    </a:lnTo>
                    <a:lnTo>
                      <a:pt x="103" y="47"/>
                    </a:lnTo>
                    <a:lnTo>
                      <a:pt x="99" y="47"/>
                    </a:lnTo>
                    <a:lnTo>
                      <a:pt x="97" y="41"/>
                    </a:lnTo>
                    <a:lnTo>
                      <a:pt x="96" y="36"/>
                    </a:lnTo>
                    <a:lnTo>
                      <a:pt x="93" y="31"/>
                    </a:lnTo>
                    <a:lnTo>
                      <a:pt x="89" y="29"/>
                    </a:lnTo>
                    <a:lnTo>
                      <a:pt x="86" y="36"/>
                    </a:lnTo>
                    <a:lnTo>
                      <a:pt x="82" y="45"/>
                    </a:lnTo>
                    <a:lnTo>
                      <a:pt x="77" y="52"/>
                    </a:lnTo>
                    <a:lnTo>
                      <a:pt x="73" y="54"/>
                    </a:lnTo>
                    <a:lnTo>
                      <a:pt x="73" y="48"/>
                    </a:lnTo>
                    <a:lnTo>
                      <a:pt x="77" y="36"/>
                    </a:lnTo>
                    <a:lnTo>
                      <a:pt x="83" y="24"/>
                    </a:lnTo>
                    <a:lnTo>
                      <a:pt x="87" y="15"/>
                    </a:lnTo>
                    <a:lnTo>
                      <a:pt x="86" y="12"/>
                    </a:lnTo>
                    <a:lnTo>
                      <a:pt x="84" y="10"/>
                    </a:lnTo>
                    <a:lnTo>
                      <a:pt x="83" y="7"/>
                    </a:lnTo>
                    <a:lnTo>
                      <a:pt x="80" y="5"/>
                    </a:lnTo>
                    <a:lnTo>
                      <a:pt x="74" y="1"/>
                    </a:lnTo>
                    <a:lnTo>
                      <a:pt x="70" y="0"/>
                    </a:lnTo>
                    <a:lnTo>
                      <a:pt x="64" y="0"/>
                    </a:lnTo>
                    <a:lnTo>
                      <a:pt x="56" y="3"/>
                    </a:lnTo>
                    <a:lnTo>
                      <a:pt x="52" y="5"/>
                    </a:lnTo>
                    <a:lnTo>
                      <a:pt x="47" y="7"/>
                    </a:lnTo>
                    <a:lnTo>
                      <a:pt x="42" y="10"/>
                    </a:lnTo>
                    <a:lnTo>
                      <a:pt x="36" y="12"/>
                    </a:lnTo>
                    <a:lnTo>
                      <a:pt x="37" y="15"/>
                    </a:lnTo>
                    <a:lnTo>
                      <a:pt x="39" y="19"/>
                    </a:lnTo>
                    <a:lnTo>
                      <a:pt x="40" y="24"/>
                    </a:lnTo>
                    <a:lnTo>
                      <a:pt x="42" y="2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42" name="Freeform 149"/>
              <p:cNvSpPr>
                <a:spLocks/>
              </p:cNvSpPr>
              <p:nvPr/>
            </p:nvSpPr>
            <p:spPr bwMode="auto">
              <a:xfrm>
                <a:off x="5938" y="5173"/>
                <a:ext cx="202" cy="428"/>
              </a:xfrm>
              <a:custGeom>
                <a:avLst/>
                <a:gdLst>
                  <a:gd name="T0" fmla="*/ 1 w 402"/>
                  <a:gd name="T1" fmla="*/ 1 h 856"/>
                  <a:gd name="T2" fmla="*/ 1 w 402"/>
                  <a:gd name="T3" fmla="*/ 1 h 856"/>
                  <a:gd name="T4" fmla="*/ 1 w 402"/>
                  <a:gd name="T5" fmla="*/ 1 h 856"/>
                  <a:gd name="T6" fmla="*/ 1 w 402"/>
                  <a:gd name="T7" fmla="*/ 1 h 856"/>
                  <a:gd name="T8" fmla="*/ 1 w 402"/>
                  <a:gd name="T9" fmla="*/ 1 h 856"/>
                  <a:gd name="T10" fmla="*/ 1 w 402"/>
                  <a:gd name="T11" fmla="*/ 1 h 856"/>
                  <a:gd name="T12" fmla="*/ 1 w 402"/>
                  <a:gd name="T13" fmla="*/ 1 h 856"/>
                  <a:gd name="T14" fmla="*/ 1 w 402"/>
                  <a:gd name="T15" fmla="*/ 1 h 856"/>
                  <a:gd name="T16" fmla="*/ 1 w 402"/>
                  <a:gd name="T17" fmla="*/ 1 h 856"/>
                  <a:gd name="T18" fmla="*/ 1 w 402"/>
                  <a:gd name="T19" fmla="*/ 1 h 856"/>
                  <a:gd name="T20" fmla="*/ 1 w 402"/>
                  <a:gd name="T21" fmla="*/ 1 h 856"/>
                  <a:gd name="T22" fmla="*/ 1 w 402"/>
                  <a:gd name="T23" fmla="*/ 1 h 856"/>
                  <a:gd name="T24" fmla="*/ 1 w 402"/>
                  <a:gd name="T25" fmla="*/ 1 h 856"/>
                  <a:gd name="T26" fmla="*/ 1 w 402"/>
                  <a:gd name="T27" fmla="*/ 1 h 856"/>
                  <a:gd name="T28" fmla="*/ 1 w 402"/>
                  <a:gd name="T29" fmla="*/ 1 h 856"/>
                  <a:gd name="T30" fmla="*/ 1 w 402"/>
                  <a:gd name="T31" fmla="*/ 1 h 856"/>
                  <a:gd name="T32" fmla="*/ 1 w 402"/>
                  <a:gd name="T33" fmla="*/ 1 h 856"/>
                  <a:gd name="T34" fmla="*/ 1 w 402"/>
                  <a:gd name="T35" fmla="*/ 1 h 856"/>
                  <a:gd name="T36" fmla="*/ 1 w 402"/>
                  <a:gd name="T37" fmla="*/ 1 h 856"/>
                  <a:gd name="T38" fmla="*/ 1 w 402"/>
                  <a:gd name="T39" fmla="*/ 1 h 856"/>
                  <a:gd name="T40" fmla="*/ 1 w 402"/>
                  <a:gd name="T41" fmla="*/ 1 h 856"/>
                  <a:gd name="T42" fmla="*/ 1 w 402"/>
                  <a:gd name="T43" fmla="*/ 1 h 856"/>
                  <a:gd name="T44" fmla="*/ 1 w 402"/>
                  <a:gd name="T45" fmla="*/ 1 h 856"/>
                  <a:gd name="T46" fmla="*/ 1 w 402"/>
                  <a:gd name="T47" fmla="*/ 1 h 856"/>
                  <a:gd name="T48" fmla="*/ 1 w 402"/>
                  <a:gd name="T49" fmla="*/ 1 h 856"/>
                  <a:gd name="T50" fmla="*/ 1 w 402"/>
                  <a:gd name="T51" fmla="*/ 1 h 856"/>
                  <a:gd name="T52" fmla="*/ 1 w 402"/>
                  <a:gd name="T53" fmla="*/ 1 h 856"/>
                  <a:gd name="T54" fmla="*/ 1 w 402"/>
                  <a:gd name="T55" fmla="*/ 1 h 856"/>
                  <a:gd name="T56" fmla="*/ 1 w 402"/>
                  <a:gd name="T57" fmla="*/ 1 h 856"/>
                  <a:gd name="T58" fmla="*/ 1 w 402"/>
                  <a:gd name="T59" fmla="*/ 1 h 856"/>
                  <a:gd name="T60" fmla="*/ 1 w 402"/>
                  <a:gd name="T61" fmla="*/ 1 h 856"/>
                  <a:gd name="T62" fmla="*/ 1 w 402"/>
                  <a:gd name="T63" fmla="*/ 1 h 856"/>
                  <a:gd name="T64" fmla="*/ 1 w 402"/>
                  <a:gd name="T65" fmla="*/ 1 h 856"/>
                  <a:gd name="T66" fmla="*/ 1 w 402"/>
                  <a:gd name="T67" fmla="*/ 1 h 856"/>
                  <a:gd name="T68" fmla="*/ 1 w 402"/>
                  <a:gd name="T69" fmla="*/ 1 h 856"/>
                  <a:gd name="T70" fmla="*/ 1 w 402"/>
                  <a:gd name="T71" fmla="*/ 1 h 856"/>
                  <a:gd name="T72" fmla="*/ 1 w 402"/>
                  <a:gd name="T73" fmla="*/ 1 h 856"/>
                  <a:gd name="T74" fmla="*/ 1 w 402"/>
                  <a:gd name="T75" fmla="*/ 1 h 856"/>
                  <a:gd name="T76" fmla="*/ 1 w 402"/>
                  <a:gd name="T77" fmla="*/ 1 h 856"/>
                  <a:gd name="T78" fmla="*/ 1 w 402"/>
                  <a:gd name="T79" fmla="*/ 1 h 856"/>
                  <a:gd name="T80" fmla="*/ 1 w 402"/>
                  <a:gd name="T81" fmla="*/ 1 h 856"/>
                  <a:gd name="T82" fmla="*/ 1 w 402"/>
                  <a:gd name="T83" fmla="*/ 1 h 856"/>
                  <a:gd name="T84" fmla="*/ 1 w 402"/>
                  <a:gd name="T85" fmla="*/ 1 h 856"/>
                  <a:gd name="T86" fmla="*/ 1 w 402"/>
                  <a:gd name="T87" fmla="*/ 1 h 856"/>
                  <a:gd name="T88" fmla="*/ 1 w 402"/>
                  <a:gd name="T89" fmla="*/ 1 h 856"/>
                  <a:gd name="T90" fmla="*/ 1 w 402"/>
                  <a:gd name="T91" fmla="*/ 1 h 856"/>
                  <a:gd name="T92" fmla="*/ 1 w 402"/>
                  <a:gd name="T93" fmla="*/ 1 h 856"/>
                  <a:gd name="T94" fmla="*/ 1 w 402"/>
                  <a:gd name="T95" fmla="*/ 1 h 8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2"/>
                  <a:gd name="T145" fmla="*/ 0 h 856"/>
                  <a:gd name="T146" fmla="*/ 402 w 402"/>
                  <a:gd name="T147" fmla="*/ 856 h 8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2" h="856">
                    <a:moveTo>
                      <a:pt x="71" y="751"/>
                    </a:moveTo>
                    <a:lnTo>
                      <a:pt x="80" y="757"/>
                    </a:lnTo>
                    <a:lnTo>
                      <a:pt x="90" y="764"/>
                    </a:lnTo>
                    <a:lnTo>
                      <a:pt x="103" y="772"/>
                    </a:lnTo>
                    <a:lnTo>
                      <a:pt x="115" y="783"/>
                    </a:lnTo>
                    <a:lnTo>
                      <a:pt x="127" y="792"/>
                    </a:lnTo>
                    <a:lnTo>
                      <a:pt x="137" y="802"/>
                    </a:lnTo>
                    <a:lnTo>
                      <a:pt x="145" y="809"/>
                    </a:lnTo>
                    <a:lnTo>
                      <a:pt x="150" y="816"/>
                    </a:lnTo>
                    <a:lnTo>
                      <a:pt x="154" y="827"/>
                    </a:lnTo>
                    <a:lnTo>
                      <a:pt x="160" y="837"/>
                    </a:lnTo>
                    <a:lnTo>
                      <a:pt x="165" y="848"/>
                    </a:lnTo>
                    <a:lnTo>
                      <a:pt x="170" y="855"/>
                    </a:lnTo>
                    <a:lnTo>
                      <a:pt x="175" y="849"/>
                    </a:lnTo>
                    <a:lnTo>
                      <a:pt x="181" y="842"/>
                    </a:lnTo>
                    <a:lnTo>
                      <a:pt x="187" y="835"/>
                    </a:lnTo>
                    <a:lnTo>
                      <a:pt x="191" y="832"/>
                    </a:lnTo>
                    <a:lnTo>
                      <a:pt x="194" y="834"/>
                    </a:lnTo>
                    <a:lnTo>
                      <a:pt x="197" y="837"/>
                    </a:lnTo>
                    <a:lnTo>
                      <a:pt x="198" y="839"/>
                    </a:lnTo>
                    <a:lnTo>
                      <a:pt x="201" y="842"/>
                    </a:lnTo>
                    <a:lnTo>
                      <a:pt x="215" y="846"/>
                    </a:lnTo>
                    <a:lnTo>
                      <a:pt x="231" y="849"/>
                    </a:lnTo>
                    <a:lnTo>
                      <a:pt x="248" y="853"/>
                    </a:lnTo>
                    <a:lnTo>
                      <a:pt x="265" y="855"/>
                    </a:lnTo>
                    <a:lnTo>
                      <a:pt x="281" y="855"/>
                    </a:lnTo>
                    <a:lnTo>
                      <a:pt x="297" y="856"/>
                    </a:lnTo>
                    <a:lnTo>
                      <a:pt x="308" y="855"/>
                    </a:lnTo>
                    <a:lnTo>
                      <a:pt x="315" y="853"/>
                    </a:lnTo>
                    <a:lnTo>
                      <a:pt x="321" y="848"/>
                    </a:lnTo>
                    <a:lnTo>
                      <a:pt x="328" y="839"/>
                    </a:lnTo>
                    <a:lnTo>
                      <a:pt x="337" y="830"/>
                    </a:lnTo>
                    <a:lnTo>
                      <a:pt x="345" y="818"/>
                    </a:lnTo>
                    <a:lnTo>
                      <a:pt x="352" y="806"/>
                    </a:lnTo>
                    <a:lnTo>
                      <a:pt x="360" y="795"/>
                    </a:lnTo>
                    <a:lnTo>
                      <a:pt x="364" y="786"/>
                    </a:lnTo>
                    <a:lnTo>
                      <a:pt x="365" y="779"/>
                    </a:lnTo>
                    <a:lnTo>
                      <a:pt x="365" y="757"/>
                    </a:lnTo>
                    <a:lnTo>
                      <a:pt x="365" y="718"/>
                    </a:lnTo>
                    <a:lnTo>
                      <a:pt x="367" y="676"/>
                    </a:lnTo>
                    <a:lnTo>
                      <a:pt x="370" y="641"/>
                    </a:lnTo>
                    <a:lnTo>
                      <a:pt x="378" y="610"/>
                    </a:lnTo>
                    <a:lnTo>
                      <a:pt x="387" y="573"/>
                    </a:lnTo>
                    <a:lnTo>
                      <a:pt x="392" y="540"/>
                    </a:lnTo>
                    <a:lnTo>
                      <a:pt x="390" y="516"/>
                    </a:lnTo>
                    <a:lnTo>
                      <a:pt x="395" y="488"/>
                    </a:lnTo>
                    <a:lnTo>
                      <a:pt x="400" y="446"/>
                    </a:lnTo>
                    <a:lnTo>
                      <a:pt x="402" y="399"/>
                    </a:lnTo>
                    <a:lnTo>
                      <a:pt x="401" y="360"/>
                    </a:lnTo>
                    <a:lnTo>
                      <a:pt x="400" y="360"/>
                    </a:lnTo>
                    <a:lnTo>
                      <a:pt x="398" y="358"/>
                    </a:lnTo>
                    <a:lnTo>
                      <a:pt x="395" y="358"/>
                    </a:lnTo>
                    <a:lnTo>
                      <a:pt x="392" y="357"/>
                    </a:lnTo>
                    <a:lnTo>
                      <a:pt x="390" y="357"/>
                    </a:lnTo>
                    <a:lnTo>
                      <a:pt x="388" y="355"/>
                    </a:lnTo>
                    <a:lnTo>
                      <a:pt x="385" y="355"/>
                    </a:lnTo>
                    <a:lnTo>
                      <a:pt x="382" y="353"/>
                    </a:lnTo>
                    <a:lnTo>
                      <a:pt x="372" y="351"/>
                    </a:lnTo>
                    <a:lnTo>
                      <a:pt x="361" y="348"/>
                    </a:lnTo>
                    <a:lnTo>
                      <a:pt x="348" y="344"/>
                    </a:lnTo>
                    <a:lnTo>
                      <a:pt x="337" y="341"/>
                    </a:lnTo>
                    <a:lnTo>
                      <a:pt x="324" y="336"/>
                    </a:lnTo>
                    <a:lnTo>
                      <a:pt x="312" y="331"/>
                    </a:lnTo>
                    <a:lnTo>
                      <a:pt x="301" y="325"/>
                    </a:lnTo>
                    <a:lnTo>
                      <a:pt x="291" y="318"/>
                    </a:lnTo>
                    <a:lnTo>
                      <a:pt x="287" y="315"/>
                    </a:lnTo>
                    <a:lnTo>
                      <a:pt x="282" y="311"/>
                    </a:lnTo>
                    <a:lnTo>
                      <a:pt x="278" y="308"/>
                    </a:lnTo>
                    <a:lnTo>
                      <a:pt x="275" y="304"/>
                    </a:lnTo>
                    <a:lnTo>
                      <a:pt x="271" y="329"/>
                    </a:lnTo>
                    <a:lnTo>
                      <a:pt x="268" y="353"/>
                    </a:lnTo>
                    <a:lnTo>
                      <a:pt x="267" y="376"/>
                    </a:lnTo>
                    <a:lnTo>
                      <a:pt x="265" y="395"/>
                    </a:lnTo>
                    <a:lnTo>
                      <a:pt x="262" y="416"/>
                    </a:lnTo>
                    <a:lnTo>
                      <a:pt x="258" y="437"/>
                    </a:lnTo>
                    <a:lnTo>
                      <a:pt x="250" y="455"/>
                    </a:lnTo>
                    <a:lnTo>
                      <a:pt x="242" y="463"/>
                    </a:lnTo>
                    <a:lnTo>
                      <a:pt x="235" y="470"/>
                    </a:lnTo>
                    <a:lnTo>
                      <a:pt x="228" y="481"/>
                    </a:lnTo>
                    <a:lnTo>
                      <a:pt x="224" y="491"/>
                    </a:lnTo>
                    <a:lnTo>
                      <a:pt x="221" y="500"/>
                    </a:lnTo>
                    <a:lnTo>
                      <a:pt x="214" y="474"/>
                    </a:lnTo>
                    <a:lnTo>
                      <a:pt x="205" y="442"/>
                    </a:lnTo>
                    <a:lnTo>
                      <a:pt x="198" y="413"/>
                    </a:lnTo>
                    <a:lnTo>
                      <a:pt x="194" y="397"/>
                    </a:lnTo>
                    <a:lnTo>
                      <a:pt x="190" y="385"/>
                    </a:lnTo>
                    <a:lnTo>
                      <a:pt x="183" y="371"/>
                    </a:lnTo>
                    <a:lnTo>
                      <a:pt x="174" y="357"/>
                    </a:lnTo>
                    <a:lnTo>
                      <a:pt x="167" y="348"/>
                    </a:lnTo>
                    <a:lnTo>
                      <a:pt x="163" y="336"/>
                    </a:lnTo>
                    <a:lnTo>
                      <a:pt x="161" y="317"/>
                    </a:lnTo>
                    <a:lnTo>
                      <a:pt x="161" y="296"/>
                    </a:lnTo>
                    <a:lnTo>
                      <a:pt x="160" y="275"/>
                    </a:lnTo>
                    <a:lnTo>
                      <a:pt x="155" y="252"/>
                    </a:lnTo>
                    <a:lnTo>
                      <a:pt x="150" y="226"/>
                    </a:lnTo>
                    <a:lnTo>
                      <a:pt x="144" y="201"/>
                    </a:lnTo>
                    <a:lnTo>
                      <a:pt x="143" y="184"/>
                    </a:lnTo>
                    <a:lnTo>
                      <a:pt x="145" y="161"/>
                    </a:lnTo>
                    <a:lnTo>
                      <a:pt x="148" y="128"/>
                    </a:lnTo>
                    <a:lnTo>
                      <a:pt x="148" y="93"/>
                    </a:lnTo>
                    <a:lnTo>
                      <a:pt x="144" y="70"/>
                    </a:lnTo>
                    <a:lnTo>
                      <a:pt x="138" y="58"/>
                    </a:lnTo>
                    <a:lnTo>
                      <a:pt x="131" y="44"/>
                    </a:lnTo>
                    <a:lnTo>
                      <a:pt x="125" y="28"/>
                    </a:lnTo>
                    <a:lnTo>
                      <a:pt x="118" y="14"/>
                    </a:lnTo>
                    <a:lnTo>
                      <a:pt x="117" y="11"/>
                    </a:lnTo>
                    <a:lnTo>
                      <a:pt x="114" y="7"/>
                    </a:lnTo>
                    <a:lnTo>
                      <a:pt x="113" y="4"/>
                    </a:lnTo>
                    <a:lnTo>
                      <a:pt x="110" y="0"/>
                    </a:lnTo>
                    <a:lnTo>
                      <a:pt x="105" y="9"/>
                    </a:lnTo>
                    <a:lnTo>
                      <a:pt x="98" y="16"/>
                    </a:lnTo>
                    <a:lnTo>
                      <a:pt x="88" y="21"/>
                    </a:lnTo>
                    <a:lnTo>
                      <a:pt x="78" y="21"/>
                    </a:lnTo>
                    <a:lnTo>
                      <a:pt x="77" y="35"/>
                    </a:lnTo>
                    <a:lnTo>
                      <a:pt x="73" y="48"/>
                    </a:lnTo>
                    <a:lnTo>
                      <a:pt x="67" y="62"/>
                    </a:lnTo>
                    <a:lnTo>
                      <a:pt x="61" y="75"/>
                    </a:lnTo>
                    <a:lnTo>
                      <a:pt x="51" y="91"/>
                    </a:lnTo>
                    <a:lnTo>
                      <a:pt x="41" y="103"/>
                    </a:lnTo>
                    <a:lnTo>
                      <a:pt x="30" y="112"/>
                    </a:lnTo>
                    <a:lnTo>
                      <a:pt x="20" y="117"/>
                    </a:lnTo>
                    <a:lnTo>
                      <a:pt x="14" y="138"/>
                    </a:lnTo>
                    <a:lnTo>
                      <a:pt x="8" y="168"/>
                    </a:lnTo>
                    <a:lnTo>
                      <a:pt x="3" y="201"/>
                    </a:lnTo>
                    <a:lnTo>
                      <a:pt x="0" y="234"/>
                    </a:lnTo>
                    <a:lnTo>
                      <a:pt x="3" y="255"/>
                    </a:lnTo>
                    <a:lnTo>
                      <a:pt x="10" y="275"/>
                    </a:lnTo>
                    <a:lnTo>
                      <a:pt x="15" y="290"/>
                    </a:lnTo>
                    <a:lnTo>
                      <a:pt x="18" y="304"/>
                    </a:lnTo>
                    <a:lnTo>
                      <a:pt x="17" y="320"/>
                    </a:lnTo>
                    <a:lnTo>
                      <a:pt x="20" y="332"/>
                    </a:lnTo>
                    <a:lnTo>
                      <a:pt x="24" y="339"/>
                    </a:lnTo>
                    <a:lnTo>
                      <a:pt x="31" y="344"/>
                    </a:lnTo>
                    <a:lnTo>
                      <a:pt x="31" y="369"/>
                    </a:lnTo>
                    <a:lnTo>
                      <a:pt x="30" y="404"/>
                    </a:lnTo>
                    <a:lnTo>
                      <a:pt x="27" y="448"/>
                    </a:lnTo>
                    <a:lnTo>
                      <a:pt x="28" y="495"/>
                    </a:lnTo>
                    <a:lnTo>
                      <a:pt x="31" y="521"/>
                    </a:lnTo>
                    <a:lnTo>
                      <a:pt x="35" y="554"/>
                    </a:lnTo>
                    <a:lnTo>
                      <a:pt x="40" y="593"/>
                    </a:lnTo>
                    <a:lnTo>
                      <a:pt x="45" y="631"/>
                    </a:lnTo>
                    <a:lnTo>
                      <a:pt x="53" y="669"/>
                    </a:lnTo>
                    <a:lnTo>
                      <a:pt x="58" y="703"/>
                    </a:lnTo>
                    <a:lnTo>
                      <a:pt x="65" y="732"/>
                    </a:lnTo>
                    <a:lnTo>
                      <a:pt x="71" y="751"/>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43" name="Freeform 150"/>
              <p:cNvSpPr>
                <a:spLocks/>
              </p:cNvSpPr>
              <p:nvPr/>
            </p:nvSpPr>
            <p:spPr bwMode="auto">
              <a:xfrm>
                <a:off x="5947" y="5323"/>
                <a:ext cx="38" cy="55"/>
              </a:xfrm>
              <a:custGeom>
                <a:avLst/>
                <a:gdLst>
                  <a:gd name="T0" fmla="*/ 1 w 76"/>
                  <a:gd name="T1" fmla="*/ 0 h 112"/>
                  <a:gd name="T2" fmla="*/ 0 w 76"/>
                  <a:gd name="T3" fmla="*/ 0 h 112"/>
                  <a:gd name="T4" fmla="*/ 1 w 76"/>
                  <a:gd name="T5" fmla="*/ 0 h 112"/>
                  <a:gd name="T6" fmla="*/ 1 w 76"/>
                  <a:gd name="T7" fmla="*/ 0 h 112"/>
                  <a:gd name="T8" fmla="*/ 1 w 76"/>
                  <a:gd name="T9" fmla="*/ 0 h 112"/>
                  <a:gd name="T10" fmla="*/ 1 w 76"/>
                  <a:gd name="T11" fmla="*/ 0 h 112"/>
                  <a:gd name="T12" fmla="*/ 1 w 76"/>
                  <a:gd name="T13" fmla="*/ 0 h 112"/>
                  <a:gd name="T14" fmla="*/ 1 w 76"/>
                  <a:gd name="T15" fmla="*/ 0 h 112"/>
                  <a:gd name="T16" fmla="*/ 1 w 76"/>
                  <a:gd name="T17" fmla="*/ 0 h 112"/>
                  <a:gd name="T18" fmla="*/ 1 w 76"/>
                  <a:gd name="T19" fmla="*/ 0 h 112"/>
                  <a:gd name="T20" fmla="*/ 1 w 76"/>
                  <a:gd name="T21" fmla="*/ 0 h 112"/>
                  <a:gd name="T22" fmla="*/ 1 w 76"/>
                  <a:gd name="T23" fmla="*/ 0 h 112"/>
                  <a:gd name="T24" fmla="*/ 1 w 76"/>
                  <a:gd name="T25" fmla="*/ 0 h 112"/>
                  <a:gd name="T26" fmla="*/ 1 w 76"/>
                  <a:gd name="T27" fmla="*/ 0 h 112"/>
                  <a:gd name="T28" fmla="*/ 1 w 76"/>
                  <a:gd name="T29" fmla="*/ 0 h 112"/>
                  <a:gd name="T30" fmla="*/ 1 w 76"/>
                  <a:gd name="T31" fmla="*/ 0 h 112"/>
                  <a:gd name="T32" fmla="*/ 1 w 76"/>
                  <a:gd name="T33" fmla="*/ 0 h 112"/>
                  <a:gd name="T34" fmla="*/ 1 w 76"/>
                  <a:gd name="T35" fmla="*/ 0 h 112"/>
                  <a:gd name="T36" fmla="*/ 1 w 76"/>
                  <a:gd name="T37" fmla="*/ 0 h 112"/>
                  <a:gd name="T38" fmla="*/ 1 w 76"/>
                  <a:gd name="T39" fmla="*/ 0 h 112"/>
                  <a:gd name="T40" fmla="*/ 1 w 76"/>
                  <a:gd name="T41" fmla="*/ 0 h 112"/>
                  <a:gd name="T42" fmla="*/ 1 w 76"/>
                  <a:gd name="T43" fmla="*/ 0 h 112"/>
                  <a:gd name="T44" fmla="*/ 1 w 76"/>
                  <a:gd name="T45" fmla="*/ 0 h 112"/>
                  <a:gd name="T46" fmla="*/ 1 w 76"/>
                  <a:gd name="T47" fmla="*/ 0 h 112"/>
                  <a:gd name="T48" fmla="*/ 1 w 76"/>
                  <a:gd name="T49" fmla="*/ 0 h 112"/>
                  <a:gd name="T50" fmla="*/ 1 w 76"/>
                  <a:gd name="T51" fmla="*/ 0 h 112"/>
                  <a:gd name="T52" fmla="*/ 1 w 76"/>
                  <a:gd name="T53" fmla="*/ 0 h 112"/>
                  <a:gd name="T54" fmla="*/ 1 w 76"/>
                  <a:gd name="T55" fmla="*/ 0 h 112"/>
                  <a:gd name="T56" fmla="*/ 1 w 76"/>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
                  <a:gd name="T88" fmla="*/ 0 h 112"/>
                  <a:gd name="T89" fmla="*/ 76 w 76"/>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 h="112">
                    <a:moveTo>
                      <a:pt x="1" y="5"/>
                    </a:moveTo>
                    <a:lnTo>
                      <a:pt x="0" y="21"/>
                    </a:lnTo>
                    <a:lnTo>
                      <a:pt x="3" y="33"/>
                    </a:lnTo>
                    <a:lnTo>
                      <a:pt x="7" y="40"/>
                    </a:lnTo>
                    <a:lnTo>
                      <a:pt x="14" y="45"/>
                    </a:lnTo>
                    <a:lnTo>
                      <a:pt x="21" y="51"/>
                    </a:lnTo>
                    <a:lnTo>
                      <a:pt x="28" y="58"/>
                    </a:lnTo>
                    <a:lnTo>
                      <a:pt x="33" y="66"/>
                    </a:lnTo>
                    <a:lnTo>
                      <a:pt x="34" y="77"/>
                    </a:lnTo>
                    <a:lnTo>
                      <a:pt x="37" y="91"/>
                    </a:lnTo>
                    <a:lnTo>
                      <a:pt x="43" y="103"/>
                    </a:lnTo>
                    <a:lnTo>
                      <a:pt x="56" y="112"/>
                    </a:lnTo>
                    <a:lnTo>
                      <a:pt x="76" y="110"/>
                    </a:lnTo>
                    <a:lnTo>
                      <a:pt x="66" y="101"/>
                    </a:lnTo>
                    <a:lnTo>
                      <a:pt x="56" y="89"/>
                    </a:lnTo>
                    <a:lnTo>
                      <a:pt x="48" y="75"/>
                    </a:lnTo>
                    <a:lnTo>
                      <a:pt x="48" y="63"/>
                    </a:lnTo>
                    <a:lnTo>
                      <a:pt x="53" y="51"/>
                    </a:lnTo>
                    <a:lnTo>
                      <a:pt x="53" y="40"/>
                    </a:lnTo>
                    <a:lnTo>
                      <a:pt x="48" y="32"/>
                    </a:lnTo>
                    <a:lnTo>
                      <a:pt x="41" y="26"/>
                    </a:lnTo>
                    <a:lnTo>
                      <a:pt x="31" y="25"/>
                    </a:lnTo>
                    <a:lnTo>
                      <a:pt x="23" y="21"/>
                    </a:lnTo>
                    <a:lnTo>
                      <a:pt x="14" y="18"/>
                    </a:lnTo>
                    <a:lnTo>
                      <a:pt x="11" y="11"/>
                    </a:lnTo>
                    <a:lnTo>
                      <a:pt x="10" y="4"/>
                    </a:lnTo>
                    <a:lnTo>
                      <a:pt x="7" y="0"/>
                    </a:lnTo>
                    <a:lnTo>
                      <a:pt x="3" y="2"/>
                    </a:lnTo>
                    <a:lnTo>
                      <a:pt x="1"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44" name="Freeform 151"/>
              <p:cNvSpPr>
                <a:spLocks/>
              </p:cNvSpPr>
              <p:nvPr/>
            </p:nvSpPr>
            <p:spPr bwMode="auto">
              <a:xfrm>
                <a:off x="5938" y="5282"/>
                <a:ext cx="60" cy="68"/>
              </a:xfrm>
              <a:custGeom>
                <a:avLst/>
                <a:gdLst>
                  <a:gd name="T0" fmla="*/ 0 w 118"/>
                  <a:gd name="T1" fmla="*/ 1 h 134"/>
                  <a:gd name="T2" fmla="*/ 1 w 118"/>
                  <a:gd name="T3" fmla="*/ 1 h 134"/>
                  <a:gd name="T4" fmla="*/ 1 w 118"/>
                  <a:gd name="T5" fmla="*/ 1 h 134"/>
                  <a:gd name="T6" fmla="*/ 1 w 118"/>
                  <a:gd name="T7" fmla="*/ 0 h 134"/>
                  <a:gd name="T8" fmla="*/ 1 w 118"/>
                  <a:gd name="T9" fmla="*/ 1 h 134"/>
                  <a:gd name="T10" fmla="*/ 1 w 118"/>
                  <a:gd name="T11" fmla="*/ 1 h 134"/>
                  <a:gd name="T12" fmla="*/ 1 w 118"/>
                  <a:gd name="T13" fmla="*/ 1 h 134"/>
                  <a:gd name="T14" fmla="*/ 1 w 118"/>
                  <a:gd name="T15" fmla="*/ 1 h 134"/>
                  <a:gd name="T16" fmla="*/ 1 w 118"/>
                  <a:gd name="T17" fmla="*/ 1 h 134"/>
                  <a:gd name="T18" fmla="*/ 1 w 118"/>
                  <a:gd name="T19" fmla="*/ 1 h 134"/>
                  <a:gd name="T20" fmla="*/ 1 w 118"/>
                  <a:gd name="T21" fmla="*/ 1 h 134"/>
                  <a:gd name="T22" fmla="*/ 1 w 118"/>
                  <a:gd name="T23" fmla="*/ 1 h 134"/>
                  <a:gd name="T24" fmla="*/ 1 w 118"/>
                  <a:gd name="T25" fmla="*/ 1 h 134"/>
                  <a:gd name="T26" fmla="*/ 1 w 118"/>
                  <a:gd name="T27" fmla="*/ 1 h 134"/>
                  <a:gd name="T28" fmla="*/ 1 w 118"/>
                  <a:gd name="T29" fmla="*/ 1 h 134"/>
                  <a:gd name="T30" fmla="*/ 1 w 118"/>
                  <a:gd name="T31" fmla="*/ 1 h 134"/>
                  <a:gd name="T32" fmla="*/ 1 w 118"/>
                  <a:gd name="T33" fmla="*/ 1 h 134"/>
                  <a:gd name="T34" fmla="*/ 1 w 118"/>
                  <a:gd name="T35" fmla="*/ 1 h 134"/>
                  <a:gd name="T36" fmla="*/ 1 w 118"/>
                  <a:gd name="T37" fmla="*/ 1 h 134"/>
                  <a:gd name="T38" fmla="*/ 1 w 118"/>
                  <a:gd name="T39" fmla="*/ 1 h 134"/>
                  <a:gd name="T40" fmla="*/ 1 w 118"/>
                  <a:gd name="T41" fmla="*/ 1 h 134"/>
                  <a:gd name="T42" fmla="*/ 1 w 118"/>
                  <a:gd name="T43" fmla="*/ 1 h 134"/>
                  <a:gd name="T44" fmla="*/ 1 w 118"/>
                  <a:gd name="T45" fmla="*/ 1 h 134"/>
                  <a:gd name="T46" fmla="*/ 1 w 118"/>
                  <a:gd name="T47" fmla="*/ 1 h 134"/>
                  <a:gd name="T48" fmla="*/ 1 w 118"/>
                  <a:gd name="T49" fmla="*/ 1 h 134"/>
                  <a:gd name="T50" fmla="*/ 1 w 118"/>
                  <a:gd name="T51" fmla="*/ 1 h 134"/>
                  <a:gd name="T52" fmla="*/ 1 w 118"/>
                  <a:gd name="T53" fmla="*/ 1 h 134"/>
                  <a:gd name="T54" fmla="*/ 1 w 118"/>
                  <a:gd name="T55" fmla="*/ 1 h 134"/>
                  <a:gd name="T56" fmla="*/ 1 w 118"/>
                  <a:gd name="T57" fmla="*/ 1 h 134"/>
                  <a:gd name="T58" fmla="*/ 1 w 118"/>
                  <a:gd name="T59" fmla="*/ 1 h 134"/>
                  <a:gd name="T60" fmla="*/ 1 w 118"/>
                  <a:gd name="T61" fmla="*/ 1 h 134"/>
                  <a:gd name="T62" fmla="*/ 1 w 118"/>
                  <a:gd name="T63" fmla="*/ 1 h 134"/>
                  <a:gd name="T64" fmla="*/ 0 w 118"/>
                  <a:gd name="T65" fmla="*/ 1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134"/>
                  <a:gd name="T101" fmla="*/ 118 w 118"/>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134">
                    <a:moveTo>
                      <a:pt x="0" y="15"/>
                    </a:moveTo>
                    <a:lnTo>
                      <a:pt x="8" y="8"/>
                    </a:lnTo>
                    <a:lnTo>
                      <a:pt x="20" y="3"/>
                    </a:lnTo>
                    <a:lnTo>
                      <a:pt x="30" y="0"/>
                    </a:lnTo>
                    <a:lnTo>
                      <a:pt x="38" y="1"/>
                    </a:lnTo>
                    <a:lnTo>
                      <a:pt x="43" y="5"/>
                    </a:lnTo>
                    <a:lnTo>
                      <a:pt x="48" y="10"/>
                    </a:lnTo>
                    <a:lnTo>
                      <a:pt x="54" y="17"/>
                    </a:lnTo>
                    <a:lnTo>
                      <a:pt x="61" y="24"/>
                    </a:lnTo>
                    <a:lnTo>
                      <a:pt x="67" y="31"/>
                    </a:lnTo>
                    <a:lnTo>
                      <a:pt x="74" y="36"/>
                    </a:lnTo>
                    <a:lnTo>
                      <a:pt x="80" y="43"/>
                    </a:lnTo>
                    <a:lnTo>
                      <a:pt x="84" y="47"/>
                    </a:lnTo>
                    <a:lnTo>
                      <a:pt x="93" y="54"/>
                    </a:lnTo>
                    <a:lnTo>
                      <a:pt x="100" y="64"/>
                    </a:lnTo>
                    <a:lnTo>
                      <a:pt x="105" y="77"/>
                    </a:lnTo>
                    <a:lnTo>
                      <a:pt x="110" y="87"/>
                    </a:lnTo>
                    <a:lnTo>
                      <a:pt x="113" y="101"/>
                    </a:lnTo>
                    <a:lnTo>
                      <a:pt x="115" y="115"/>
                    </a:lnTo>
                    <a:lnTo>
                      <a:pt x="118" y="129"/>
                    </a:lnTo>
                    <a:lnTo>
                      <a:pt x="117" y="134"/>
                    </a:lnTo>
                    <a:lnTo>
                      <a:pt x="108" y="124"/>
                    </a:lnTo>
                    <a:lnTo>
                      <a:pt x="94" y="99"/>
                    </a:lnTo>
                    <a:lnTo>
                      <a:pt x="83" y="71"/>
                    </a:lnTo>
                    <a:lnTo>
                      <a:pt x="75" y="56"/>
                    </a:lnTo>
                    <a:lnTo>
                      <a:pt x="68" y="50"/>
                    </a:lnTo>
                    <a:lnTo>
                      <a:pt x="60" y="43"/>
                    </a:lnTo>
                    <a:lnTo>
                      <a:pt x="51" y="36"/>
                    </a:lnTo>
                    <a:lnTo>
                      <a:pt x="40" y="29"/>
                    </a:lnTo>
                    <a:lnTo>
                      <a:pt x="28" y="24"/>
                    </a:lnTo>
                    <a:lnTo>
                      <a:pt x="18" y="19"/>
                    </a:lnTo>
                    <a:lnTo>
                      <a:pt x="8" y="15"/>
                    </a:lnTo>
                    <a:lnTo>
                      <a:pt x="0" y="1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45" name="Freeform 152"/>
              <p:cNvSpPr>
                <a:spLocks/>
              </p:cNvSpPr>
              <p:nvPr/>
            </p:nvSpPr>
            <p:spPr bwMode="auto">
              <a:xfrm>
                <a:off x="6087" y="5346"/>
                <a:ext cx="12" cy="16"/>
              </a:xfrm>
              <a:custGeom>
                <a:avLst/>
                <a:gdLst>
                  <a:gd name="T0" fmla="*/ 1 w 24"/>
                  <a:gd name="T1" fmla="*/ 1 h 32"/>
                  <a:gd name="T2" fmla="*/ 1 w 24"/>
                  <a:gd name="T3" fmla="*/ 1 h 32"/>
                  <a:gd name="T4" fmla="*/ 1 w 24"/>
                  <a:gd name="T5" fmla="*/ 1 h 32"/>
                  <a:gd name="T6" fmla="*/ 1 w 24"/>
                  <a:gd name="T7" fmla="*/ 1 h 32"/>
                  <a:gd name="T8" fmla="*/ 1 w 24"/>
                  <a:gd name="T9" fmla="*/ 1 h 32"/>
                  <a:gd name="T10" fmla="*/ 1 w 24"/>
                  <a:gd name="T11" fmla="*/ 1 h 32"/>
                  <a:gd name="T12" fmla="*/ 1 w 24"/>
                  <a:gd name="T13" fmla="*/ 1 h 32"/>
                  <a:gd name="T14" fmla="*/ 1 w 24"/>
                  <a:gd name="T15" fmla="*/ 1 h 32"/>
                  <a:gd name="T16" fmla="*/ 1 w 24"/>
                  <a:gd name="T17" fmla="*/ 0 h 32"/>
                  <a:gd name="T18" fmla="*/ 1 w 24"/>
                  <a:gd name="T19" fmla="*/ 1 h 32"/>
                  <a:gd name="T20" fmla="*/ 1 w 24"/>
                  <a:gd name="T21" fmla="*/ 1 h 32"/>
                  <a:gd name="T22" fmla="*/ 0 w 24"/>
                  <a:gd name="T23" fmla="*/ 1 h 32"/>
                  <a:gd name="T24" fmla="*/ 0 w 24"/>
                  <a:gd name="T25" fmla="*/ 1 h 32"/>
                  <a:gd name="T26" fmla="*/ 1 w 24"/>
                  <a:gd name="T27" fmla="*/ 1 h 32"/>
                  <a:gd name="T28" fmla="*/ 1 w 24"/>
                  <a:gd name="T29" fmla="*/ 1 h 32"/>
                  <a:gd name="T30" fmla="*/ 1 w 24"/>
                  <a:gd name="T31" fmla="*/ 1 h 32"/>
                  <a:gd name="T32" fmla="*/ 1 w 2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2"/>
                  <a:gd name="T53" fmla="*/ 24 w 2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2">
                    <a:moveTo>
                      <a:pt x="13" y="32"/>
                    </a:moveTo>
                    <a:lnTo>
                      <a:pt x="18" y="30"/>
                    </a:lnTo>
                    <a:lnTo>
                      <a:pt x="21" y="26"/>
                    </a:lnTo>
                    <a:lnTo>
                      <a:pt x="24" y="21"/>
                    </a:lnTo>
                    <a:lnTo>
                      <a:pt x="24" y="16"/>
                    </a:lnTo>
                    <a:lnTo>
                      <a:pt x="23" y="9"/>
                    </a:lnTo>
                    <a:lnTo>
                      <a:pt x="20" y="5"/>
                    </a:lnTo>
                    <a:lnTo>
                      <a:pt x="17" y="2"/>
                    </a:lnTo>
                    <a:lnTo>
                      <a:pt x="11" y="0"/>
                    </a:lnTo>
                    <a:lnTo>
                      <a:pt x="7" y="2"/>
                    </a:lnTo>
                    <a:lnTo>
                      <a:pt x="3" y="5"/>
                    </a:lnTo>
                    <a:lnTo>
                      <a:pt x="0" y="9"/>
                    </a:lnTo>
                    <a:lnTo>
                      <a:pt x="0" y="16"/>
                    </a:lnTo>
                    <a:lnTo>
                      <a:pt x="1" y="23"/>
                    </a:lnTo>
                    <a:lnTo>
                      <a:pt x="4" y="26"/>
                    </a:lnTo>
                    <a:lnTo>
                      <a:pt x="7" y="30"/>
                    </a:lnTo>
                    <a:lnTo>
                      <a:pt x="13"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46" name="Freeform 153"/>
              <p:cNvSpPr>
                <a:spLocks/>
              </p:cNvSpPr>
              <p:nvPr/>
            </p:nvSpPr>
            <p:spPr bwMode="auto">
              <a:xfrm>
                <a:off x="6084" y="5371"/>
                <a:ext cx="13" cy="16"/>
              </a:xfrm>
              <a:custGeom>
                <a:avLst/>
                <a:gdLst>
                  <a:gd name="T0" fmla="*/ 1 w 26"/>
                  <a:gd name="T1" fmla="*/ 1 h 31"/>
                  <a:gd name="T2" fmla="*/ 1 w 26"/>
                  <a:gd name="T3" fmla="*/ 1 h 31"/>
                  <a:gd name="T4" fmla="*/ 1 w 26"/>
                  <a:gd name="T5" fmla="*/ 1 h 31"/>
                  <a:gd name="T6" fmla="*/ 1 w 26"/>
                  <a:gd name="T7" fmla="*/ 1 h 31"/>
                  <a:gd name="T8" fmla="*/ 1 w 26"/>
                  <a:gd name="T9" fmla="*/ 1 h 31"/>
                  <a:gd name="T10" fmla="*/ 1 w 26"/>
                  <a:gd name="T11" fmla="*/ 1 h 31"/>
                  <a:gd name="T12" fmla="*/ 1 w 26"/>
                  <a:gd name="T13" fmla="*/ 1 h 31"/>
                  <a:gd name="T14" fmla="*/ 1 w 26"/>
                  <a:gd name="T15" fmla="*/ 1 h 31"/>
                  <a:gd name="T16" fmla="*/ 1 w 26"/>
                  <a:gd name="T17" fmla="*/ 0 h 31"/>
                  <a:gd name="T18" fmla="*/ 1 w 26"/>
                  <a:gd name="T19" fmla="*/ 1 h 31"/>
                  <a:gd name="T20" fmla="*/ 1 w 26"/>
                  <a:gd name="T21" fmla="*/ 1 h 31"/>
                  <a:gd name="T22" fmla="*/ 1 w 26"/>
                  <a:gd name="T23" fmla="*/ 1 h 31"/>
                  <a:gd name="T24" fmla="*/ 0 w 26"/>
                  <a:gd name="T25" fmla="*/ 1 h 31"/>
                  <a:gd name="T26" fmla="*/ 1 w 26"/>
                  <a:gd name="T27" fmla="*/ 1 h 31"/>
                  <a:gd name="T28" fmla="*/ 1 w 26"/>
                  <a:gd name="T29" fmla="*/ 1 h 31"/>
                  <a:gd name="T30" fmla="*/ 1 w 26"/>
                  <a:gd name="T31" fmla="*/ 1 h 31"/>
                  <a:gd name="T32" fmla="*/ 1 w 26"/>
                  <a:gd name="T33" fmla="*/ 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1"/>
                  <a:gd name="T53" fmla="*/ 26 w 26"/>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1">
                    <a:moveTo>
                      <a:pt x="14" y="31"/>
                    </a:moveTo>
                    <a:lnTo>
                      <a:pt x="19" y="30"/>
                    </a:lnTo>
                    <a:lnTo>
                      <a:pt x="23" y="26"/>
                    </a:lnTo>
                    <a:lnTo>
                      <a:pt x="24" y="21"/>
                    </a:lnTo>
                    <a:lnTo>
                      <a:pt x="26" y="14"/>
                    </a:lnTo>
                    <a:lnTo>
                      <a:pt x="24" y="9"/>
                    </a:lnTo>
                    <a:lnTo>
                      <a:pt x="21" y="3"/>
                    </a:lnTo>
                    <a:lnTo>
                      <a:pt x="19" y="2"/>
                    </a:lnTo>
                    <a:lnTo>
                      <a:pt x="13" y="0"/>
                    </a:lnTo>
                    <a:lnTo>
                      <a:pt x="7" y="2"/>
                    </a:lnTo>
                    <a:lnTo>
                      <a:pt x="4" y="5"/>
                    </a:lnTo>
                    <a:lnTo>
                      <a:pt x="1" y="9"/>
                    </a:lnTo>
                    <a:lnTo>
                      <a:pt x="0" y="16"/>
                    </a:lnTo>
                    <a:lnTo>
                      <a:pt x="1" y="23"/>
                    </a:lnTo>
                    <a:lnTo>
                      <a:pt x="6" y="26"/>
                    </a:lnTo>
                    <a:lnTo>
                      <a:pt x="9" y="30"/>
                    </a:lnTo>
                    <a:lnTo>
                      <a:pt x="14" y="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47" name="Freeform 154"/>
              <p:cNvSpPr>
                <a:spLocks/>
              </p:cNvSpPr>
              <p:nvPr/>
            </p:nvSpPr>
            <p:spPr bwMode="auto">
              <a:xfrm>
                <a:off x="6082" y="5401"/>
                <a:ext cx="13" cy="16"/>
              </a:xfrm>
              <a:custGeom>
                <a:avLst/>
                <a:gdLst>
                  <a:gd name="T0" fmla="*/ 1 w 25"/>
                  <a:gd name="T1" fmla="*/ 1 h 32"/>
                  <a:gd name="T2" fmla="*/ 1 w 25"/>
                  <a:gd name="T3" fmla="*/ 1 h 32"/>
                  <a:gd name="T4" fmla="*/ 1 w 25"/>
                  <a:gd name="T5" fmla="*/ 1 h 32"/>
                  <a:gd name="T6" fmla="*/ 1 w 25"/>
                  <a:gd name="T7" fmla="*/ 1 h 32"/>
                  <a:gd name="T8" fmla="*/ 1 w 25"/>
                  <a:gd name="T9" fmla="*/ 1 h 32"/>
                  <a:gd name="T10" fmla="*/ 1 w 25"/>
                  <a:gd name="T11" fmla="*/ 1 h 32"/>
                  <a:gd name="T12" fmla="*/ 1 w 25"/>
                  <a:gd name="T13" fmla="*/ 1 h 32"/>
                  <a:gd name="T14" fmla="*/ 1 w 25"/>
                  <a:gd name="T15" fmla="*/ 1 h 32"/>
                  <a:gd name="T16" fmla="*/ 1 w 25"/>
                  <a:gd name="T17" fmla="*/ 0 h 32"/>
                  <a:gd name="T18" fmla="*/ 1 w 25"/>
                  <a:gd name="T19" fmla="*/ 1 h 32"/>
                  <a:gd name="T20" fmla="*/ 1 w 25"/>
                  <a:gd name="T21" fmla="*/ 1 h 32"/>
                  <a:gd name="T22" fmla="*/ 1 w 25"/>
                  <a:gd name="T23" fmla="*/ 1 h 32"/>
                  <a:gd name="T24" fmla="*/ 0 w 25"/>
                  <a:gd name="T25" fmla="*/ 1 h 32"/>
                  <a:gd name="T26" fmla="*/ 1 w 25"/>
                  <a:gd name="T27" fmla="*/ 1 h 32"/>
                  <a:gd name="T28" fmla="*/ 1 w 25"/>
                  <a:gd name="T29" fmla="*/ 1 h 32"/>
                  <a:gd name="T30" fmla="*/ 1 w 25"/>
                  <a:gd name="T31" fmla="*/ 1 h 32"/>
                  <a:gd name="T32" fmla="*/ 1 w 25"/>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2"/>
                  <a:gd name="T53" fmla="*/ 25 w 25"/>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2">
                    <a:moveTo>
                      <a:pt x="13" y="32"/>
                    </a:moveTo>
                    <a:lnTo>
                      <a:pt x="18" y="30"/>
                    </a:lnTo>
                    <a:lnTo>
                      <a:pt x="21" y="26"/>
                    </a:lnTo>
                    <a:lnTo>
                      <a:pt x="24" y="21"/>
                    </a:lnTo>
                    <a:lnTo>
                      <a:pt x="25" y="14"/>
                    </a:lnTo>
                    <a:lnTo>
                      <a:pt x="24" y="9"/>
                    </a:lnTo>
                    <a:lnTo>
                      <a:pt x="21" y="4"/>
                    </a:lnTo>
                    <a:lnTo>
                      <a:pt x="18" y="2"/>
                    </a:lnTo>
                    <a:lnTo>
                      <a:pt x="13" y="0"/>
                    </a:lnTo>
                    <a:lnTo>
                      <a:pt x="7" y="2"/>
                    </a:lnTo>
                    <a:lnTo>
                      <a:pt x="4" y="6"/>
                    </a:lnTo>
                    <a:lnTo>
                      <a:pt x="1" y="9"/>
                    </a:lnTo>
                    <a:lnTo>
                      <a:pt x="0" y="16"/>
                    </a:lnTo>
                    <a:lnTo>
                      <a:pt x="1" y="23"/>
                    </a:lnTo>
                    <a:lnTo>
                      <a:pt x="4" y="26"/>
                    </a:lnTo>
                    <a:lnTo>
                      <a:pt x="7" y="30"/>
                    </a:lnTo>
                    <a:lnTo>
                      <a:pt x="13"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48" name="Freeform 155"/>
              <p:cNvSpPr>
                <a:spLocks/>
              </p:cNvSpPr>
              <p:nvPr/>
            </p:nvSpPr>
            <p:spPr bwMode="auto">
              <a:xfrm>
                <a:off x="5948" y="5173"/>
                <a:ext cx="74" cy="174"/>
              </a:xfrm>
              <a:custGeom>
                <a:avLst/>
                <a:gdLst>
                  <a:gd name="T0" fmla="*/ 1 w 147"/>
                  <a:gd name="T1" fmla="*/ 1 h 348"/>
                  <a:gd name="T2" fmla="*/ 1 w 147"/>
                  <a:gd name="T3" fmla="*/ 1 h 348"/>
                  <a:gd name="T4" fmla="*/ 1 w 147"/>
                  <a:gd name="T5" fmla="*/ 1 h 348"/>
                  <a:gd name="T6" fmla="*/ 1 w 147"/>
                  <a:gd name="T7" fmla="*/ 1 h 348"/>
                  <a:gd name="T8" fmla="*/ 1 w 147"/>
                  <a:gd name="T9" fmla="*/ 1 h 348"/>
                  <a:gd name="T10" fmla="*/ 1 w 147"/>
                  <a:gd name="T11" fmla="*/ 1 h 348"/>
                  <a:gd name="T12" fmla="*/ 1 w 147"/>
                  <a:gd name="T13" fmla="*/ 1 h 348"/>
                  <a:gd name="T14" fmla="*/ 1 w 147"/>
                  <a:gd name="T15" fmla="*/ 1 h 348"/>
                  <a:gd name="T16" fmla="*/ 1 w 147"/>
                  <a:gd name="T17" fmla="*/ 1 h 348"/>
                  <a:gd name="T18" fmla="*/ 1 w 147"/>
                  <a:gd name="T19" fmla="*/ 1 h 348"/>
                  <a:gd name="T20" fmla="*/ 1 w 147"/>
                  <a:gd name="T21" fmla="*/ 1 h 348"/>
                  <a:gd name="T22" fmla="*/ 1 w 147"/>
                  <a:gd name="T23" fmla="*/ 1 h 348"/>
                  <a:gd name="T24" fmla="*/ 1 w 147"/>
                  <a:gd name="T25" fmla="*/ 1 h 348"/>
                  <a:gd name="T26" fmla="*/ 1 w 147"/>
                  <a:gd name="T27" fmla="*/ 1 h 348"/>
                  <a:gd name="T28" fmla="*/ 1 w 147"/>
                  <a:gd name="T29" fmla="*/ 1 h 348"/>
                  <a:gd name="T30" fmla="*/ 1 w 147"/>
                  <a:gd name="T31" fmla="*/ 1 h 348"/>
                  <a:gd name="T32" fmla="*/ 1 w 147"/>
                  <a:gd name="T33" fmla="*/ 1 h 348"/>
                  <a:gd name="T34" fmla="*/ 1 w 147"/>
                  <a:gd name="T35" fmla="*/ 1 h 348"/>
                  <a:gd name="T36" fmla="*/ 1 w 147"/>
                  <a:gd name="T37" fmla="*/ 1 h 348"/>
                  <a:gd name="T38" fmla="*/ 1 w 147"/>
                  <a:gd name="T39" fmla="*/ 1 h 348"/>
                  <a:gd name="T40" fmla="*/ 1 w 147"/>
                  <a:gd name="T41" fmla="*/ 1 h 348"/>
                  <a:gd name="T42" fmla="*/ 1 w 147"/>
                  <a:gd name="T43" fmla="*/ 1 h 348"/>
                  <a:gd name="T44" fmla="*/ 1 w 147"/>
                  <a:gd name="T45" fmla="*/ 1 h 348"/>
                  <a:gd name="T46" fmla="*/ 1 w 147"/>
                  <a:gd name="T47" fmla="*/ 1 h 348"/>
                  <a:gd name="T48" fmla="*/ 1 w 147"/>
                  <a:gd name="T49" fmla="*/ 1 h 348"/>
                  <a:gd name="T50" fmla="*/ 1 w 147"/>
                  <a:gd name="T51" fmla="*/ 1 h 348"/>
                  <a:gd name="T52" fmla="*/ 1 w 147"/>
                  <a:gd name="T53" fmla="*/ 1 h 348"/>
                  <a:gd name="T54" fmla="*/ 1 w 147"/>
                  <a:gd name="T55" fmla="*/ 1 h 348"/>
                  <a:gd name="T56" fmla="*/ 1 w 147"/>
                  <a:gd name="T57" fmla="*/ 1 h 348"/>
                  <a:gd name="T58" fmla="*/ 1 w 147"/>
                  <a:gd name="T59" fmla="*/ 1 h 348"/>
                  <a:gd name="T60" fmla="*/ 1 w 147"/>
                  <a:gd name="T61" fmla="*/ 1 h 348"/>
                  <a:gd name="T62" fmla="*/ 1 w 147"/>
                  <a:gd name="T63" fmla="*/ 1 h 348"/>
                  <a:gd name="T64" fmla="*/ 1 w 147"/>
                  <a:gd name="T65" fmla="*/ 1 h 348"/>
                  <a:gd name="T66" fmla="*/ 1 w 147"/>
                  <a:gd name="T67" fmla="*/ 1 h 3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7"/>
                  <a:gd name="T103" fmla="*/ 0 h 348"/>
                  <a:gd name="T104" fmla="*/ 147 w 147"/>
                  <a:gd name="T105" fmla="*/ 348 h 3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7" h="348">
                    <a:moveTo>
                      <a:pt x="94" y="200"/>
                    </a:moveTo>
                    <a:lnTo>
                      <a:pt x="95" y="220"/>
                    </a:lnTo>
                    <a:lnTo>
                      <a:pt x="98" y="243"/>
                    </a:lnTo>
                    <a:lnTo>
                      <a:pt x="101" y="261"/>
                    </a:lnTo>
                    <a:lnTo>
                      <a:pt x="104" y="271"/>
                    </a:lnTo>
                    <a:lnTo>
                      <a:pt x="107" y="278"/>
                    </a:lnTo>
                    <a:lnTo>
                      <a:pt x="111" y="287"/>
                    </a:lnTo>
                    <a:lnTo>
                      <a:pt x="117" y="297"/>
                    </a:lnTo>
                    <a:lnTo>
                      <a:pt x="123" y="310"/>
                    </a:lnTo>
                    <a:lnTo>
                      <a:pt x="128" y="322"/>
                    </a:lnTo>
                    <a:lnTo>
                      <a:pt x="135" y="332"/>
                    </a:lnTo>
                    <a:lnTo>
                      <a:pt x="141" y="341"/>
                    </a:lnTo>
                    <a:lnTo>
                      <a:pt x="147" y="348"/>
                    </a:lnTo>
                    <a:lnTo>
                      <a:pt x="143" y="336"/>
                    </a:lnTo>
                    <a:lnTo>
                      <a:pt x="141" y="317"/>
                    </a:lnTo>
                    <a:lnTo>
                      <a:pt x="141" y="296"/>
                    </a:lnTo>
                    <a:lnTo>
                      <a:pt x="140" y="275"/>
                    </a:lnTo>
                    <a:lnTo>
                      <a:pt x="135" y="252"/>
                    </a:lnTo>
                    <a:lnTo>
                      <a:pt x="130" y="226"/>
                    </a:lnTo>
                    <a:lnTo>
                      <a:pt x="124" y="201"/>
                    </a:lnTo>
                    <a:lnTo>
                      <a:pt x="123" y="184"/>
                    </a:lnTo>
                    <a:lnTo>
                      <a:pt x="120" y="161"/>
                    </a:lnTo>
                    <a:lnTo>
                      <a:pt x="117" y="138"/>
                    </a:lnTo>
                    <a:lnTo>
                      <a:pt x="114" y="119"/>
                    </a:lnTo>
                    <a:lnTo>
                      <a:pt x="113" y="105"/>
                    </a:lnTo>
                    <a:lnTo>
                      <a:pt x="110" y="88"/>
                    </a:lnTo>
                    <a:lnTo>
                      <a:pt x="105" y="63"/>
                    </a:lnTo>
                    <a:lnTo>
                      <a:pt x="101" y="37"/>
                    </a:lnTo>
                    <a:lnTo>
                      <a:pt x="98" y="14"/>
                    </a:lnTo>
                    <a:lnTo>
                      <a:pt x="97" y="11"/>
                    </a:lnTo>
                    <a:lnTo>
                      <a:pt x="94" y="7"/>
                    </a:lnTo>
                    <a:lnTo>
                      <a:pt x="93" y="4"/>
                    </a:lnTo>
                    <a:lnTo>
                      <a:pt x="90" y="0"/>
                    </a:lnTo>
                    <a:lnTo>
                      <a:pt x="85" y="9"/>
                    </a:lnTo>
                    <a:lnTo>
                      <a:pt x="78" y="16"/>
                    </a:lnTo>
                    <a:lnTo>
                      <a:pt x="68" y="21"/>
                    </a:lnTo>
                    <a:lnTo>
                      <a:pt x="58" y="21"/>
                    </a:lnTo>
                    <a:lnTo>
                      <a:pt x="65" y="42"/>
                    </a:lnTo>
                    <a:lnTo>
                      <a:pt x="71" y="62"/>
                    </a:lnTo>
                    <a:lnTo>
                      <a:pt x="75" y="79"/>
                    </a:lnTo>
                    <a:lnTo>
                      <a:pt x="77" y="95"/>
                    </a:lnTo>
                    <a:lnTo>
                      <a:pt x="80" y="110"/>
                    </a:lnTo>
                    <a:lnTo>
                      <a:pt x="84" y="130"/>
                    </a:lnTo>
                    <a:lnTo>
                      <a:pt x="90" y="149"/>
                    </a:lnTo>
                    <a:lnTo>
                      <a:pt x="91" y="165"/>
                    </a:lnTo>
                    <a:lnTo>
                      <a:pt x="88" y="158"/>
                    </a:lnTo>
                    <a:lnTo>
                      <a:pt x="83" y="147"/>
                    </a:lnTo>
                    <a:lnTo>
                      <a:pt x="77" y="135"/>
                    </a:lnTo>
                    <a:lnTo>
                      <a:pt x="68" y="121"/>
                    </a:lnTo>
                    <a:lnTo>
                      <a:pt x="61" y="107"/>
                    </a:lnTo>
                    <a:lnTo>
                      <a:pt x="54" y="95"/>
                    </a:lnTo>
                    <a:lnTo>
                      <a:pt x="47" y="84"/>
                    </a:lnTo>
                    <a:lnTo>
                      <a:pt x="41" y="75"/>
                    </a:lnTo>
                    <a:lnTo>
                      <a:pt x="31" y="91"/>
                    </a:lnTo>
                    <a:lnTo>
                      <a:pt x="21" y="103"/>
                    </a:lnTo>
                    <a:lnTo>
                      <a:pt x="10" y="112"/>
                    </a:lnTo>
                    <a:lnTo>
                      <a:pt x="0" y="117"/>
                    </a:lnTo>
                    <a:lnTo>
                      <a:pt x="7" y="123"/>
                    </a:lnTo>
                    <a:lnTo>
                      <a:pt x="14" y="128"/>
                    </a:lnTo>
                    <a:lnTo>
                      <a:pt x="23" y="133"/>
                    </a:lnTo>
                    <a:lnTo>
                      <a:pt x="31" y="137"/>
                    </a:lnTo>
                    <a:lnTo>
                      <a:pt x="41" y="142"/>
                    </a:lnTo>
                    <a:lnTo>
                      <a:pt x="53" y="151"/>
                    </a:lnTo>
                    <a:lnTo>
                      <a:pt x="63" y="161"/>
                    </a:lnTo>
                    <a:lnTo>
                      <a:pt x="68" y="170"/>
                    </a:lnTo>
                    <a:lnTo>
                      <a:pt x="70" y="179"/>
                    </a:lnTo>
                    <a:lnTo>
                      <a:pt x="75" y="191"/>
                    </a:lnTo>
                    <a:lnTo>
                      <a:pt x="83" y="200"/>
                    </a:lnTo>
                    <a:lnTo>
                      <a:pt x="94" y="2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49" name="Freeform 156"/>
              <p:cNvSpPr>
                <a:spLocks/>
              </p:cNvSpPr>
              <p:nvPr/>
            </p:nvSpPr>
            <p:spPr bwMode="auto">
              <a:xfrm>
                <a:off x="5953" y="5538"/>
                <a:ext cx="122" cy="129"/>
              </a:xfrm>
              <a:custGeom>
                <a:avLst/>
                <a:gdLst>
                  <a:gd name="T0" fmla="*/ 1 w 244"/>
                  <a:gd name="T1" fmla="*/ 1 h 256"/>
                  <a:gd name="T2" fmla="*/ 1 w 244"/>
                  <a:gd name="T3" fmla="*/ 1 h 256"/>
                  <a:gd name="T4" fmla="*/ 1 w 244"/>
                  <a:gd name="T5" fmla="*/ 0 h 256"/>
                  <a:gd name="T6" fmla="*/ 1 w 244"/>
                  <a:gd name="T7" fmla="*/ 1 h 256"/>
                  <a:gd name="T8" fmla="*/ 1 w 244"/>
                  <a:gd name="T9" fmla="*/ 1 h 256"/>
                  <a:gd name="T10" fmla="*/ 1 w 244"/>
                  <a:gd name="T11" fmla="*/ 1 h 256"/>
                  <a:gd name="T12" fmla="*/ 1 w 244"/>
                  <a:gd name="T13" fmla="*/ 1 h 256"/>
                  <a:gd name="T14" fmla="*/ 1 w 244"/>
                  <a:gd name="T15" fmla="*/ 1 h 256"/>
                  <a:gd name="T16" fmla="*/ 1 w 244"/>
                  <a:gd name="T17" fmla="*/ 1 h 256"/>
                  <a:gd name="T18" fmla="*/ 1 w 244"/>
                  <a:gd name="T19" fmla="*/ 1 h 256"/>
                  <a:gd name="T20" fmla="*/ 1 w 244"/>
                  <a:gd name="T21" fmla="*/ 1 h 256"/>
                  <a:gd name="T22" fmla="*/ 1 w 244"/>
                  <a:gd name="T23" fmla="*/ 1 h 256"/>
                  <a:gd name="T24" fmla="*/ 1 w 244"/>
                  <a:gd name="T25" fmla="*/ 1 h 256"/>
                  <a:gd name="T26" fmla="*/ 1 w 244"/>
                  <a:gd name="T27" fmla="*/ 1 h 256"/>
                  <a:gd name="T28" fmla="*/ 1 w 244"/>
                  <a:gd name="T29" fmla="*/ 1 h 256"/>
                  <a:gd name="T30" fmla="*/ 1 w 244"/>
                  <a:gd name="T31" fmla="*/ 1 h 256"/>
                  <a:gd name="T32" fmla="*/ 1 w 244"/>
                  <a:gd name="T33" fmla="*/ 1 h 256"/>
                  <a:gd name="T34" fmla="*/ 1 w 244"/>
                  <a:gd name="T35" fmla="*/ 1 h 256"/>
                  <a:gd name="T36" fmla="*/ 1 w 244"/>
                  <a:gd name="T37" fmla="*/ 1 h 256"/>
                  <a:gd name="T38" fmla="*/ 1 w 244"/>
                  <a:gd name="T39" fmla="*/ 1 h 256"/>
                  <a:gd name="T40" fmla="*/ 1 w 244"/>
                  <a:gd name="T41" fmla="*/ 1 h 256"/>
                  <a:gd name="T42" fmla="*/ 1 w 244"/>
                  <a:gd name="T43" fmla="*/ 1 h 256"/>
                  <a:gd name="T44" fmla="*/ 1 w 244"/>
                  <a:gd name="T45" fmla="*/ 1 h 256"/>
                  <a:gd name="T46" fmla="*/ 1 w 244"/>
                  <a:gd name="T47" fmla="*/ 1 h 256"/>
                  <a:gd name="T48" fmla="*/ 1 w 244"/>
                  <a:gd name="T49" fmla="*/ 1 h 256"/>
                  <a:gd name="T50" fmla="*/ 1 w 244"/>
                  <a:gd name="T51" fmla="*/ 1 h 256"/>
                  <a:gd name="T52" fmla="*/ 1 w 244"/>
                  <a:gd name="T53" fmla="*/ 1 h 256"/>
                  <a:gd name="T54" fmla="*/ 1 w 244"/>
                  <a:gd name="T55" fmla="*/ 1 h 256"/>
                  <a:gd name="T56" fmla="*/ 1 w 244"/>
                  <a:gd name="T57" fmla="*/ 1 h 256"/>
                  <a:gd name="T58" fmla="*/ 1 w 244"/>
                  <a:gd name="T59" fmla="*/ 1 h 256"/>
                  <a:gd name="T60" fmla="*/ 1 w 244"/>
                  <a:gd name="T61" fmla="*/ 1 h 256"/>
                  <a:gd name="T62" fmla="*/ 1 w 244"/>
                  <a:gd name="T63" fmla="*/ 1 h 256"/>
                  <a:gd name="T64" fmla="*/ 1 w 244"/>
                  <a:gd name="T65" fmla="*/ 1 h 256"/>
                  <a:gd name="T66" fmla="*/ 1 w 244"/>
                  <a:gd name="T67" fmla="*/ 1 h 256"/>
                  <a:gd name="T68" fmla="*/ 1 w 244"/>
                  <a:gd name="T69" fmla="*/ 1 h 256"/>
                  <a:gd name="T70" fmla="*/ 1 w 244"/>
                  <a:gd name="T71" fmla="*/ 1 h 256"/>
                  <a:gd name="T72" fmla="*/ 1 w 244"/>
                  <a:gd name="T73" fmla="*/ 1 h 256"/>
                  <a:gd name="T74" fmla="*/ 1 w 244"/>
                  <a:gd name="T75" fmla="*/ 1 h 256"/>
                  <a:gd name="T76" fmla="*/ 1 w 244"/>
                  <a:gd name="T77" fmla="*/ 1 h 256"/>
                  <a:gd name="T78" fmla="*/ 1 w 244"/>
                  <a:gd name="T79" fmla="*/ 1 h 2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4"/>
                  <a:gd name="T121" fmla="*/ 0 h 256"/>
                  <a:gd name="T122" fmla="*/ 244 w 244"/>
                  <a:gd name="T123" fmla="*/ 256 h 2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4" h="256">
                    <a:moveTo>
                      <a:pt x="155" y="19"/>
                    </a:moveTo>
                    <a:lnTo>
                      <a:pt x="151" y="13"/>
                    </a:lnTo>
                    <a:lnTo>
                      <a:pt x="145" y="10"/>
                    </a:lnTo>
                    <a:lnTo>
                      <a:pt x="138" y="5"/>
                    </a:lnTo>
                    <a:lnTo>
                      <a:pt x="131" y="1"/>
                    </a:lnTo>
                    <a:lnTo>
                      <a:pt x="127" y="0"/>
                    </a:lnTo>
                    <a:lnTo>
                      <a:pt x="121" y="1"/>
                    </a:lnTo>
                    <a:lnTo>
                      <a:pt x="115" y="3"/>
                    </a:lnTo>
                    <a:lnTo>
                      <a:pt x="110" y="5"/>
                    </a:lnTo>
                    <a:lnTo>
                      <a:pt x="103" y="8"/>
                    </a:lnTo>
                    <a:lnTo>
                      <a:pt x="97" y="13"/>
                    </a:lnTo>
                    <a:lnTo>
                      <a:pt x="91" y="17"/>
                    </a:lnTo>
                    <a:lnTo>
                      <a:pt x="85" y="22"/>
                    </a:lnTo>
                    <a:lnTo>
                      <a:pt x="77" y="27"/>
                    </a:lnTo>
                    <a:lnTo>
                      <a:pt x="68" y="34"/>
                    </a:lnTo>
                    <a:lnTo>
                      <a:pt x="57" y="41"/>
                    </a:lnTo>
                    <a:lnTo>
                      <a:pt x="45" y="48"/>
                    </a:lnTo>
                    <a:lnTo>
                      <a:pt x="34" y="55"/>
                    </a:lnTo>
                    <a:lnTo>
                      <a:pt x="23" y="61"/>
                    </a:lnTo>
                    <a:lnTo>
                      <a:pt x="13" y="64"/>
                    </a:lnTo>
                    <a:lnTo>
                      <a:pt x="4" y="68"/>
                    </a:lnTo>
                    <a:lnTo>
                      <a:pt x="5" y="75"/>
                    </a:lnTo>
                    <a:lnTo>
                      <a:pt x="7" y="80"/>
                    </a:lnTo>
                    <a:lnTo>
                      <a:pt x="8" y="85"/>
                    </a:lnTo>
                    <a:lnTo>
                      <a:pt x="10" y="92"/>
                    </a:lnTo>
                    <a:lnTo>
                      <a:pt x="20" y="141"/>
                    </a:lnTo>
                    <a:lnTo>
                      <a:pt x="24" y="179"/>
                    </a:lnTo>
                    <a:lnTo>
                      <a:pt x="17" y="216"/>
                    </a:lnTo>
                    <a:lnTo>
                      <a:pt x="0" y="256"/>
                    </a:lnTo>
                    <a:lnTo>
                      <a:pt x="5" y="251"/>
                    </a:lnTo>
                    <a:lnTo>
                      <a:pt x="11" y="246"/>
                    </a:lnTo>
                    <a:lnTo>
                      <a:pt x="17" y="241"/>
                    </a:lnTo>
                    <a:lnTo>
                      <a:pt x="23" y="235"/>
                    </a:lnTo>
                    <a:lnTo>
                      <a:pt x="30" y="234"/>
                    </a:lnTo>
                    <a:lnTo>
                      <a:pt x="35" y="232"/>
                    </a:lnTo>
                    <a:lnTo>
                      <a:pt x="40" y="230"/>
                    </a:lnTo>
                    <a:lnTo>
                      <a:pt x="45" y="232"/>
                    </a:lnTo>
                    <a:lnTo>
                      <a:pt x="51" y="235"/>
                    </a:lnTo>
                    <a:lnTo>
                      <a:pt x="57" y="237"/>
                    </a:lnTo>
                    <a:lnTo>
                      <a:pt x="64" y="239"/>
                    </a:lnTo>
                    <a:lnTo>
                      <a:pt x="71" y="241"/>
                    </a:lnTo>
                    <a:lnTo>
                      <a:pt x="78" y="241"/>
                    </a:lnTo>
                    <a:lnTo>
                      <a:pt x="85" y="239"/>
                    </a:lnTo>
                    <a:lnTo>
                      <a:pt x="94" y="237"/>
                    </a:lnTo>
                    <a:lnTo>
                      <a:pt x="101" y="232"/>
                    </a:lnTo>
                    <a:lnTo>
                      <a:pt x="110" y="225"/>
                    </a:lnTo>
                    <a:lnTo>
                      <a:pt x="121" y="216"/>
                    </a:lnTo>
                    <a:lnTo>
                      <a:pt x="133" y="207"/>
                    </a:lnTo>
                    <a:lnTo>
                      <a:pt x="145" y="199"/>
                    </a:lnTo>
                    <a:lnTo>
                      <a:pt x="157" y="190"/>
                    </a:lnTo>
                    <a:lnTo>
                      <a:pt x="167" y="185"/>
                    </a:lnTo>
                    <a:lnTo>
                      <a:pt x="175" y="179"/>
                    </a:lnTo>
                    <a:lnTo>
                      <a:pt x="181" y="178"/>
                    </a:lnTo>
                    <a:lnTo>
                      <a:pt x="185" y="178"/>
                    </a:lnTo>
                    <a:lnTo>
                      <a:pt x="192" y="178"/>
                    </a:lnTo>
                    <a:lnTo>
                      <a:pt x="198" y="176"/>
                    </a:lnTo>
                    <a:lnTo>
                      <a:pt x="205" y="176"/>
                    </a:lnTo>
                    <a:lnTo>
                      <a:pt x="212" y="176"/>
                    </a:lnTo>
                    <a:lnTo>
                      <a:pt x="218" y="176"/>
                    </a:lnTo>
                    <a:lnTo>
                      <a:pt x="224" y="176"/>
                    </a:lnTo>
                    <a:lnTo>
                      <a:pt x="228" y="178"/>
                    </a:lnTo>
                    <a:lnTo>
                      <a:pt x="235" y="160"/>
                    </a:lnTo>
                    <a:lnTo>
                      <a:pt x="240" y="141"/>
                    </a:lnTo>
                    <a:lnTo>
                      <a:pt x="242" y="120"/>
                    </a:lnTo>
                    <a:lnTo>
                      <a:pt x="244" y="106"/>
                    </a:lnTo>
                    <a:lnTo>
                      <a:pt x="244" y="94"/>
                    </a:lnTo>
                    <a:lnTo>
                      <a:pt x="241" y="83"/>
                    </a:lnTo>
                    <a:lnTo>
                      <a:pt x="235" y="76"/>
                    </a:lnTo>
                    <a:lnTo>
                      <a:pt x="225" y="78"/>
                    </a:lnTo>
                    <a:lnTo>
                      <a:pt x="225" y="59"/>
                    </a:lnTo>
                    <a:lnTo>
                      <a:pt x="225" y="43"/>
                    </a:lnTo>
                    <a:lnTo>
                      <a:pt x="222" y="31"/>
                    </a:lnTo>
                    <a:lnTo>
                      <a:pt x="218" y="22"/>
                    </a:lnTo>
                    <a:lnTo>
                      <a:pt x="212" y="19"/>
                    </a:lnTo>
                    <a:lnTo>
                      <a:pt x="205" y="19"/>
                    </a:lnTo>
                    <a:lnTo>
                      <a:pt x="198" y="19"/>
                    </a:lnTo>
                    <a:lnTo>
                      <a:pt x="192" y="20"/>
                    </a:lnTo>
                    <a:lnTo>
                      <a:pt x="184" y="17"/>
                    </a:lnTo>
                    <a:lnTo>
                      <a:pt x="175" y="15"/>
                    </a:lnTo>
                    <a:lnTo>
                      <a:pt x="167" y="15"/>
                    </a:lnTo>
                    <a:lnTo>
                      <a:pt x="155" y="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50" name="Freeform 157"/>
              <p:cNvSpPr>
                <a:spLocks/>
              </p:cNvSpPr>
              <p:nvPr/>
            </p:nvSpPr>
            <p:spPr bwMode="auto">
              <a:xfrm>
                <a:off x="5955" y="5538"/>
                <a:ext cx="120" cy="89"/>
              </a:xfrm>
              <a:custGeom>
                <a:avLst/>
                <a:gdLst>
                  <a:gd name="T0" fmla="*/ 1 w 240"/>
                  <a:gd name="T1" fmla="*/ 1 h 178"/>
                  <a:gd name="T2" fmla="*/ 1 w 240"/>
                  <a:gd name="T3" fmla="*/ 1 h 178"/>
                  <a:gd name="T4" fmla="*/ 1 w 240"/>
                  <a:gd name="T5" fmla="*/ 1 h 178"/>
                  <a:gd name="T6" fmla="*/ 1 w 240"/>
                  <a:gd name="T7" fmla="*/ 1 h 178"/>
                  <a:gd name="T8" fmla="*/ 1 w 240"/>
                  <a:gd name="T9" fmla="*/ 1 h 178"/>
                  <a:gd name="T10" fmla="*/ 1 w 240"/>
                  <a:gd name="T11" fmla="*/ 1 h 178"/>
                  <a:gd name="T12" fmla="*/ 1 w 240"/>
                  <a:gd name="T13" fmla="*/ 1 h 178"/>
                  <a:gd name="T14" fmla="*/ 1 w 240"/>
                  <a:gd name="T15" fmla="*/ 1 h 178"/>
                  <a:gd name="T16" fmla="*/ 1 w 240"/>
                  <a:gd name="T17" fmla="*/ 1 h 178"/>
                  <a:gd name="T18" fmla="*/ 1 w 240"/>
                  <a:gd name="T19" fmla="*/ 1 h 178"/>
                  <a:gd name="T20" fmla="*/ 1 w 240"/>
                  <a:gd name="T21" fmla="*/ 1 h 178"/>
                  <a:gd name="T22" fmla="*/ 1 w 240"/>
                  <a:gd name="T23" fmla="*/ 1 h 178"/>
                  <a:gd name="T24" fmla="*/ 1 w 240"/>
                  <a:gd name="T25" fmla="*/ 1 h 178"/>
                  <a:gd name="T26" fmla="*/ 1 w 240"/>
                  <a:gd name="T27" fmla="*/ 1 h 178"/>
                  <a:gd name="T28" fmla="*/ 1 w 240"/>
                  <a:gd name="T29" fmla="*/ 1 h 178"/>
                  <a:gd name="T30" fmla="*/ 1 w 240"/>
                  <a:gd name="T31" fmla="*/ 1 h 178"/>
                  <a:gd name="T32" fmla="*/ 1 w 240"/>
                  <a:gd name="T33" fmla="*/ 1 h 178"/>
                  <a:gd name="T34" fmla="*/ 1 w 240"/>
                  <a:gd name="T35" fmla="*/ 1 h 178"/>
                  <a:gd name="T36" fmla="*/ 1 w 240"/>
                  <a:gd name="T37" fmla="*/ 0 h 178"/>
                  <a:gd name="T38" fmla="*/ 1 w 240"/>
                  <a:gd name="T39" fmla="*/ 1 h 178"/>
                  <a:gd name="T40" fmla="*/ 1 w 240"/>
                  <a:gd name="T41" fmla="*/ 1 h 178"/>
                  <a:gd name="T42" fmla="*/ 1 w 240"/>
                  <a:gd name="T43" fmla="*/ 1 h 178"/>
                  <a:gd name="T44" fmla="*/ 1 w 240"/>
                  <a:gd name="T45" fmla="*/ 1 h 178"/>
                  <a:gd name="T46" fmla="*/ 1 w 240"/>
                  <a:gd name="T47" fmla="*/ 1 h 178"/>
                  <a:gd name="T48" fmla="*/ 1 w 240"/>
                  <a:gd name="T49" fmla="*/ 1 h 178"/>
                  <a:gd name="T50" fmla="*/ 1 w 240"/>
                  <a:gd name="T51" fmla="*/ 1 h 178"/>
                  <a:gd name="T52" fmla="*/ 1 w 240"/>
                  <a:gd name="T53" fmla="*/ 1 h 178"/>
                  <a:gd name="T54" fmla="*/ 1 w 240"/>
                  <a:gd name="T55" fmla="*/ 1 h 178"/>
                  <a:gd name="T56" fmla="*/ 1 w 240"/>
                  <a:gd name="T57" fmla="*/ 1 h 178"/>
                  <a:gd name="T58" fmla="*/ 1 w 240"/>
                  <a:gd name="T59" fmla="*/ 1 h 178"/>
                  <a:gd name="T60" fmla="*/ 1 w 240"/>
                  <a:gd name="T61" fmla="*/ 1 h 178"/>
                  <a:gd name="T62" fmla="*/ 1 w 240"/>
                  <a:gd name="T63" fmla="*/ 1 h 178"/>
                  <a:gd name="T64" fmla="*/ 1 w 240"/>
                  <a:gd name="T65" fmla="*/ 1 h 178"/>
                  <a:gd name="T66" fmla="*/ 1 w 240"/>
                  <a:gd name="T67" fmla="*/ 1 h 178"/>
                  <a:gd name="T68" fmla="*/ 1 w 240"/>
                  <a:gd name="T69" fmla="*/ 1 h 178"/>
                  <a:gd name="T70" fmla="*/ 1 w 240"/>
                  <a:gd name="T71" fmla="*/ 1 h 178"/>
                  <a:gd name="T72" fmla="*/ 1 w 240"/>
                  <a:gd name="T73" fmla="*/ 1 h 178"/>
                  <a:gd name="T74" fmla="*/ 1 w 240"/>
                  <a:gd name="T75" fmla="*/ 1 h 178"/>
                  <a:gd name="T76" fmla="*/ 1 w 240"/>
                  <a:gd name="T77" fmla="*/ 1 h 178"/>
                  <a:gd name="T78" fmla="*/ 1 w 240"/>
                  <a:gd name="T79" fmla="*/ 1 h 178"/>
                  <a:gd name="T80" fmla="*/ 1 w 240"/>
                  <a:gd name="T81" fmla="*/ 1 h 178"/>
                  <a:gd name="T82" fmla="*/ 1 w 240"/>
                  <a:gd name="T83" fmla="*/ 1 h 178"/>
                  <a:gd name="T84" fmla="*/ 1 w 240"/>
                  <a:gd name="T85" fmla="*/ 1 h 178"/>
                  <a:gd name="T86" fmla="*/ 1 w 240"/>
                  <a:gd name="T87" fmla="*/ 1 h 178"/>
                  <a:gd name="T88" fmla="*/ 1 w 240"/>
                  <a:gd name="T89" fmla="*/ 1 h 178"/>
                  <a:gd name="T90" fmla="*/ 1 w 240"/>
                  <a:gd name="T91" fmla="*/ 1 h 178"/>
                  <a:gd name="T92" fmla="*/ 1 w 240"/>
                  <a:gd name="T93" fmla="*/ 1 h 178"/>
                  <a:gd name="T94" fmla="*/ 1 w 240"/>
                  <a:gd name="T95" fmla="*/ 1 h 1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0"/>
                  <a:gd name="T145" fmla="*/ 0 h 178"/>
                  <a:gd name="T146" fmla="*/ 240 w 240"/>
                  <a:gd name="T147" fmla="*/ 178 h 1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0" h="178">
                    <a:moveTo>
                      <a:pt x="177" y="178"/>
                    </a:moveTo>
                    <a:lnTo>
                      <a:pt x="181" y="178"/>
                    </a:lnTo>
                    <a:lnTo>
                      <a:pt x="188" y="178"/>
                    </a:lnTo>
                    <a:lnTo>
                      <a:pt x="194" y="176"/>
                    </a:lnTo>
                    <a:lnTo>
                      <a:pt x="201" y="176"/>
                    </a:lnTo>
                    <a:lnTo>
                      <a:pt x="208" y="176"/>
                    </a:lnTo>
                    <a:lnTo>
                      <a:pt x="214" y="176"/>
                    </a:lnTo>
                    <a:lnTo>
                      <a:pt x="220" y="176"/>
                    </a:lnTo>
                    <a:lnTo>
                      <a:pt x="224" y="178"/>
                    </a:lnTo>
                    <a:lnTo>
                      <a:pt x="228" y="169"/>
                    </a:lnTo>
                    <a:lnTo>
                      <a:pt x="231" y="158"/>
                    </a:lnTo>
                    <a:lnTo>
                      <a:pt x="234" y="148"/>
                    </a:lnTo>
                    <a:lnTo>
                      <a:pt x="237" y="136"/>
                    </a:lnTo>
                    <a:lnTo>
                      <a:pt x="238" y="127"/>
                    </a:lnTo>
                    <a:lnTo>
                      <a:pt x="238" y="118"/>
                    </a:lnTo>
                    <a:lnTo>
                      <a:pt x="240" y="111"/>
                    </a:lnTo>
                    <a:lnTo>
                      <a:pt x="240" y="106"/>
                    </a:lnTo>
                    <a:lnTo>
                      <a:pt x="240" y="94"/>
                    </a:lnTo>
                    <a:lnTo>
                      <a:pt x="237" y="83"/>
                    </a:lnTo>
                    <a:lnTo>
                      <a:pt x="231" y="76"/>
                    </a:lnTo>
                    <a:lnTo>
                      <a:pt x="221" y="78"/>
                    </a:lnTo>
                    <a:lnTo>
                      <a:pt x="221" y="59"/>
                    </a:lnTo>
                    <a:lnTo>
                      <a:pt x="221" y="43"/>
                    </a:lnTo>
                    <a:lnTo>
                      <a:pt x="218" y="31"/>
                    </a:lnTo>
                    <a:lnTo>
                      <a:pt x="214" y="22"/>
                    </a:lnTo>
                    <a:lnTo>
                      <a:pt x="208" y="19"/>
                    </a:lnTo>
                    <a:lnTo>
                      <a:pt x="201" y="19"/>
                    </a:lnTo>
                    <a:lnTo>
                      <a:pt x="194" y="19"/>
                    </a:lnTo>
                    <a:lnTo>
                      <a:pt x="188" y="20"/>
                    </a:lnTo>
                    <a:lnTo>
                      <a:pt x="180" y="17"/>
                    </a:lnTo>
                    <a:lnTo>
                      <a:pt x="171" y="15"/>
                    </a:lnTo>
                    <a:lnTo>
                      <a:pt x="163" y="15"/>
                    </a:lnTo>
                    <a:lnTo>
                      <a:pt x="151" y="19"/>
                    </a:lnTo>
                    <a:lnTo>
                      <a:pt x="147" y="13"/>
                    </a:lnTo>
                    <a:lnTo>
                      <a:pt x="141" y="10"/>
                    </a:lnTo>
                    <a:lnTo>
                      <a:pt x="134" y="5"/>
                    </a:lnTo>
                    <a:lnTo>
                      <a:pt x="127" y="1"/>
                    </a:lnTo>
                    <a:lnTo>
                      <a:pt x="123" y="0"/>
                    </a:lnTo>
                    <a:lnTo>
                      <a:pt x="117" y="1"/>
                    </a:lnTo>
                    <a:lnTo>
                      <a:pt x="111" y="3"/>
                    </a:lnTo>
                    <a:lnTo>
                      <a:pt x="106" y="5"/>
                    </a:lnTo>
                    <a:lnTo>
                      <a:pt x="99" y="8"/>
                    </a:lnTo>
                    <a:lnTo>
                      <a:pt x="93" y="13"/>
                    </a:lnTo>
                    <a:lnTo>
                      <a:pt x="87" y="17"/>
                    </a:lnTo>
                    <a:lnTo>
                      <a:pt x="81" y="22"/>
                    </a:lnTo>
                    <a:lnTo>
                      <a:pt x="73" y="27"/>
                    </a:lnTo>
                    <a:lnTo>
                      <a:pt x="64" y="34"/>
                    </a:lnTo>
                    <a:lnTo>
                      <a:pt x="53" y="41"/>
                    </a:lnTo>
                    <a:lnTo>
                      <a:pt x="41" y="48"/>
                    </a:lnTo>
                    <a:lnTo>
                      <a:pt x="30" y="55"/>
                    </a:lnTo>
                    <a:lnTo>
                      <a:pt x="19" y="61"/>
                    </a:lnTo>
                    <a:lnTo>
                      <a:pt x="9" y="64"/>
                    </a:lnTo>
                    <a:lnTo>
                      <a:pt x="0" y="68"/>
                    </a:lnTo>
                    <a:lnTo>
                      <a:pt x="1" y="75"/>
                    </a:lnTo>
                    <a:lnTo>
                      <a:pt x="3" y="80"/>
                    </a:lnTo>
                    <a:lnTo>
                      <a:pt x="4" y="85"/>
                    </a:lnTo>
                    <a:lnTo>
                      <a:pt x="6" y="92"/>
                    </a:lnTo>
                    <a:lnTo>
                      <a:pt x="20" y="82"/>
                    </a:lnTo>
                    <a:lnTo>
                      <a:pt x="37" y="68"/>
                    </a:lnTo>
                    <a:lnTo>
                      <a:pt x="56" y="55"/>
                    </a:lnTo>
                    <a:lnTo>
                      <a:pt x="74" y="41"/>
                    </a:lnTo>
                    <a:lnTo>
                      <a:pt x="91" y="31"/>
                    </a:lnTo>
                    <a:lnTo>
                      <a:pt x="107" y="22"/>
                    </a:lnTo>
                    <a:lnTo>
                      <a:pt x="119" y="19"/>
                    </a:lnTo>
                    <a:lnTo>
                      <a:pt x="127" y="22"/>
                    </a:lnTo>
                    <a:lnTo>
                      <a:pt x="137" y="34"/>
                    </a:lnTo>
                    <a:lnTo>
                      <a:pt x="147" y="45"/>
                    </a:lnTo>
                    <a:lnTo>
                      <a:pt x="156" y="52"/>
                    </a:lnTo>
                    <a:lnTo>
                      <a:pt x="164" y="54"/>
                    </a:lnTo>
                    <a:lnTo>
                      <a:pt x="173" y="50"/>
                    </a:lnTo>
                    <a:lnTo>
                      <a:pt x="180" y="48"/>
                    </a:lnTo>
                    <a:lnTo>
                      <a:pt x="188" y="48"/>
                    </a:lnTo>
                    <a:lnTo>
                      <a:pt x="194" y="52"/>
                    </a:lnTo>
                    <a:lnTo>
                      <a:pt x="196" y="57"/>
                    </a:lnTo>
                    <a:lnTo>
                      <a:pt x="196" y="64"/>
                    </a:lnTo>
                    <a:lnTo>
                      <a:pt x="194" y="71"/>
                    </a:lnTo>
                    <a:lnTo>
                      <a:pt x="193" y="76"/>
                    </a:lnTo>
                    <a:lnTo>
                      <a:pt x="191" y="82"/>
                    </a:lnTo>
                    <a:lnTo>
                      <a:pt x="193" y="87"/>
                    </a:lnTo>
                    <a:lnTo>
                      <a:pt x="197" y="92"/>
                    </a:lnTo>
                    <a:lnTo>
                      <a:pt x="201" y="94"/>
                    </a:lnTo>
                    <a:lnTo>
                      <a:pt x="206" y="97"/>
                    </a:lnTo>
                    <a:lnTo>
                      <a:pt x="208" y="101"/>
                    </a:lnTo>
                    <a:lnTo>
                      <a:pt x="211" y="108"/>
                    </a:lnTo>
                    <a:lnTo>
                      <a:pt x="213" y="113"/>
                    </a:lnTo>
                    <a:lnTo>
                      <a:pt x="214" y="117"/>
                    </a:lnTo>
                    <a:lnTo>
                      <a:pt x="216" y="122"/>
                    </a:lnTo>
                    <a:lnTo>
                      <a:pt x="217" y="125"/>
                    </a:lnTo>
                    <a:lnTo>
                      <a:pt x="220" y="129"/>
                    </a:lnTo>
                    <a:lnTo>
                      <a:pt x="221" y="132"/>
                    </a:lnTo>
                    <a:lnTo>
                      <a:pt x="223" y="137"/>
                    </a:lnTo>
                    <a:lnTo>
                      <a:pt x="221" y="144"/>
                    </a:lnTo>
                    <a:lnTo>
                      <a:pt x="220" y="153"/>
                    </a:lnTo>
                    <a:lnTo>
                      <a:pt x="216" y="162"/>
                    </a:lnTo>
                    <a:lnTo>
                      <a:pt x="207" y="169"/>
                    </a:lnTo>
                    <a:lnTo>
                      <a:pt x="194" y="174"/>
                    </a:lnTo>
                    <a:lnTo>
                      <a:pt x="177" y="17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51" name="Freeform 158"/>
              <p:cNvSpPr>
                <a:spLocks/>
              </p:cNvSpPr>
              <p:nvPr/>
            </p:nvSpPr>
            <p:spPr bwMode="auto">
              <a:xfrm>
                <a:off x="5610" y="5492"/>
                <a:ext cx="355" cy="265"/>
              </a:xfrm>
              <a:custGeom>
                <a:avLst/>
                <a:gdLst>
                  <a:gd name="T0" fmla="*/ 0 w 711"/>
                  <a:gd name="T1" fmla="*/ 0 h 531"/>
                  <a:gd name="T2" fmla="*/ 0 w 711"/>
                  <a:gd name="T3" fmla="*/ 0 h 531"/>
                  <a:gd name="T4" fmla="*/ 0 w 711"/>
                  <a:gd name="T5" fmla="*/ 0 h 531"/>
                  <a:gd name="T6" fmla="*/ 0 w 711"/>
                  <a:gd name="T7" fmla="*/ 0 h 531"/>
                  <a:gd name="T8" fmla="*/ 0 w 711"/>
                  <a:gd name="T9" fmla="*/ 0 h 531"/>
                  <a:gd name="T10" fmla="*/ 0 w 711"/>
                  <a:gd name="T11" fmla="*/ 0 h 531"/>
                  <a:gd name="T12" fmla="*/ 0 w 711"/>
                  <a:gd name="T13" fmla="*/ 0 h 531"/>
                  <a:gd name="T14" fmla="*/ 0 w 711"/>
                  <a:gd name="T15" fmla="*/ 0 h 531"/>
                  <a:gd name="T16" fmla="*/ 0 w 711"/>
                  <a:gd name="T17" fmla="*/ 0 h 531"/>
                  <a:gd name="T18" fmla="*/ 0 w 711"/>
                  <a:gd name="T19" fmla="*/ 0 h 531"/>
                  <a:gd name="T20" fmla="*/ 0 w 711"/>
                  <a:gd name="T21" fmla="*/ 0 h 531"/>
                  <a:gd name="T22" fmla="*/ 0 w 711"/>
                  <a:gd name="T23" fmla="*/ 0 h 531"/>
                  <a:gd name="T24" fmla="*/ 0 w 711"/>
                  <a:gd name="T25" fmla="*/ 0 h 531"/>
                  <a:gd name="T26" fmla="*/ 0 w 711"/>
                  <a:gd name="T27" fmla="*/ 0 h 531"/>
                  <a:gd name="T28" fmla="*/ 0 w 711"/>
                  <a:gd name="T29" fmla="*/ 0 h 531"/>
                  <a:gd name="T30" fmla="*/ 0 w 711"/>
                  <a:gd name="T31" fmla="*/ 0 h 531"/>
                  <a:gd name="T32" fmla="*/ 0 w 711"/>
                  <a:gd name="T33" fmla="*/ 0 h 531"/>
                  <a:gd name="T34" fmla="*/ 0 w 711"/>
                  <a:gd name="T35" fmla="*/ 0 h 531"/>
                  <a:gd name="T36" fmla="*/ 0 w 711"/>
                  <a:gd name="T37" fmla="*/ 0 h 531"/>
                  <a:gd name="T38" fmla="*/ 0 w 711"/>
                  <a:gd name="T39" fmla="*/ 0 h 531"/>
                  <a:gd name="T40" fmla="*/ 0 w 711"/>
                  <a:gd name="T41" fmla="*/ 0 h 531"/>
                  <a:gd name="T42" fmla="*/ 0 w 711"/>
                  <a:gd name="T43" fmla="*/ 0 h 531"/>
                  <a:gd name="T44" fmla="*/ 0 w 711"/>
                  <a:gd name="T45" fmla="*/ 0 h 531"/>
                  <a:gd name="T46" fmla="*/ 0 w 711"/>
                  <a:gd name="T47" fmla="*/ 0 h 531"/>
                  <a:gd name="T48" fmla="*/ 0 w 711"/>
                  <a:gd name="T49" fmla="*/ 0 h 531"/>
                  <a:gd name="T50" fmla="*/ 0 w 711"/>
                  <a:gd name="T51" fmla="*/ 0 h 531"/>
                  <a:gd name="T52" fmla="*/ 0 w 711"/>
                  <a:gd name="T53" fmla="*/ 0 h 531"/>
                  <a:gd name="T54" fmla="*/ 0 w 711"/>
                  <a:gd name="T55" fmla="*/ 0 h 531"/>
                  <a:gd name="T56" fmla="*/ 0 w 711"/>
                  <a:gd name="T57" fmla="*/ 0 h 531"/>
                  <a:gd name="T58" fmla="*/ 0 w 711"/>
                  <a:gd name="T59" fmla="*/ 0 h 531"/>
                  <a:gd name="T60" fmla="*/ 0 w 711"/>
                  <a:gd name="T61" fmla="*/ 0 h 531"/>
                  <a:gd name="T62" fmla="*/ 0 w 711"/>
                  <a:gd name="T63" fmla="*/ 0 h 531"/>
                  <a:gd name="T64" fmla="*/ 0 w 711"/>
                  <a:gd name="T65" fmla="*/ 0 h 531"/>
                  <a:gd name="T66" fmla="*/ 0 w 711"/>
                  <a:gd name="T67" fmla="*/ 0 h 531"/>
                  <a:gd name="T68" fmla="*/ 0 w 711"/>
                  <a:gd name="T69" fmla="*/ 0 h 531"/>
                  <a:gd name="T70" fmla="*/ 0 w 711"/>
                  <a:gd name="T71" fmla="*/ 0 h 531"/>
                  <a:gd name="T72" fmla="*/ 0 w 711"/>
                  <a:gd name="T73" fmla="*/ 0 h 531"/>
                  <a:gd name="T74" fmla="*/ 0 w 711"/>
                  <a:gd name="T75" fmla="*/ 0 h 531"/>
                  <a:gd name="T76" fmla="*/ 0 w 711"/>
                  <a:gd name="T77" fmla="*/ 0 h 531"/>
                  <a:gd name="T78" fmla="*/ 0 w 711"/>
                  <a:gd name="T79" fmla="*/ 0 h 531"/>
                  <a:gd name="T80" fmla="*/ 0 w 711"/>
                  <a:gd name="T81" fmla="*/ 0 h 531"/>
                  <a:gd name="T82" fmla="*/ 0 w 711"/>
                  <a:gd name="T83" fmla="*/ 0 h 531"/>
                  <a:gd name="T84" fmla="*/ 0 w 711"/>
                  <a:gd name="T85" fmla="*/ 0 h 531"/>
                  <a:gd name="T86" fmla="*/ 0 w 711"/>
                  <a:gd name="T87" fmla="*/ 0 h 5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1"/>
                  <a:gd name="T133" fmla="*/ 0 h 531"/>
                  <a:gd name="T134" fmla="*/ 711 w 711"/>
                  <a:gd name="T135" fmla="*/ 531 h 5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1" h="531">
                    <a:moveTo>
                      <a:pt x="257" y="72"/>
                    </a:moveTo>
                    <a:lnTo>
                      <a:pt x="265" y="84"/>
                    </a:lnTo>
                    <a:lnTo>
                      <a:pt x="277" y="99"/>
                    </a:lnTo>
                    <a:lnTo>
                      <a:pt x="290" y="115"/>
                    </a:lnTo>
                    <a:lnTo>
                      <a:pt x="305" y="131"/>
                    </a:lnTo>
                    <a:lnTo>
                      <a:pt x="323" y="145"/>
                    </a:lnTo>
                    <a:lnTo>
                      <a:pt x="338" y="155"/>
                    </a:lnTo>
                    <a:lnTo>
                      <a:pt x="354" y="161"/>
                    </a:lnTo>
                    <a:lnTo>
                      <a:pt x="367" y="159"/>
                    </a:lnTo>
                    <a:lnTo>
                      <a:pt x="374" y="155"/>
                    </a:lnTo>
                    <a:lnTo>
                      <a:pt x="383" y="150"/>
                    </a:lnTo>
                    <a:lnTo>
                      <a:pt x="391" y="147"/>
                    </a:lnTo>
                    <a:lnTo>
                      <a:pt x="400" y="147"/>
                    </a:lnTo>
                    <a:lnTo>
                      <a:pt x="408" y="150"/>
                    </a:lnTo>
                    <a:lnTo>
                      <a:pt x="415" y="155"/>
                    </a:lnTo>
                    <a:lnTo>
                      <a:pt x="423" y="162"/>
                    </a:lnTo>
                    <a:lnTo>
                      <a:pt x="430" y="173"/>
                    </a:lnTo>
                    <a:lnTo>
                      <a:pt x="434" y="178"/>
                    </a:lnTo>
                    <a:lnTo>
                      <a:pt x="441" y="182"/>
                    </a:lnTo>
                    <a:lnTo>
                      <a:pt x="448" y="183"/>
                    </a:lnTo>
                    <a:lnTo>
                      <a:pt x="457" y="185"/>
                    </a:lnTo>
                    <a:lnTo>
                      <a:pt x="465" y="187"/>
                    </a:lnTo>
                    <a:lnTo>
                      <a:pt x="473" y="187"/>
                    </a:lnTo>
                    <a:lnTo>
                      <a:pt x="480" y="187"/>
                    </a:lnTo>
                    <a:lnTo>
                      <a:pt x="484" y="187"/>
                    </a:lnTo>
                    <a:lnTo>
                      <a:pt x="491" y="185"/>
                    </a:lnTo>
                    <a:lnTo>
                      <a:pt x="502" y="180"/>
                    </a:lnTo>
                    <a:lnTo>
                      <a:pt x="514" y="173"/>
                    </a:lnTo>
                    <a:lnTo>
                      <a:pt x="522" y="169"/>
                    </a:lnTo>
                    <a:lnTo>
                      <a:pt x="527" y="169"/>
                    </a:lnTo>
                    <a:lnTo>
                      <a:pt x="532" y="171"/>
                    </a:lnTo>
                    <a:lnTo>
                      <a:pt x="538" y="173"/>
                    </a:lnTo>
                    <a:lnTo>
                      <a:pt x="547" y="176"/>
                    </a:lnTo>
                    <a:lnTo>
                      <a:pt x="554" y="180"/>
                    </a:lnTo>
                    <a:lnTo>
                      <a:pt x="561" y="183"/>
                    </a:lnTo>
                    <a:lnTo>
                      <a:pt x="568" y="185"/>
                    </a:lnTo>
                    <a:lnTo>
                      <a:pt x="575" y="187"/>
                    </a:lnTo>
                    <a:lnTo>
                      <a:pt x="582" y="187"/>
                    </a:lnTo>
                    <a:lnTo>
                      <a:pt x="590" y="189"/>
                    </a:lnTo>
                    <a:lnTo>
                      <a:pt x="598" y="189"/>
                    </a:lnTo>
                    <a:lnTo>
                      <a:pt x="607" y="189"/>
                    </a:lnTo>
                    <a:lnTo>
                      <a:pt x="617" y="189"/>
                    </a:lnTo>
                    <a:lnTo>
                      <a:pt x="624" y="189"/>
                    </a:lnTo>
                    <a:lnTo>
                      <a:pt x="632" y="189"/>
                    </a:lnTo>
                    <a:lnTo>
                      <a:pt x="638" y="187"/>
                    </a:lnTo>
                    <a:lnTo>
                      <a:pt x="644" y="185"/>
                    </a:lnTo>
                    <a:lnTo>
                      <a:pt x="650" y="182"/>
                    </a:lnTo>
                    <a:lnTo>
                      <a:pt x="657" y="178"/>
                    </a:lnTo>
                    <a:lnTo>
                      <a:pt x="665" y="175"/>
                    </a:lnTo>
                    <a:lnTo>
                      <a:pt x="672" y="171"/>
                    </a:lnTo>
                    <a:lnTo>
                      <a:pt x="680" y="168"/>
                    </a:lnTo>
                    <a:lnTo>
                      <a:pt x="687" y="164"/>
                    </a:lnTo>
                    <a:lnTo>
                      <a:pt x="691" y="161"/>
                    </a:lnTo>
                    <a:lnTo>
                      <a:pt x="704" y="220"/>
                    </a:lnTo>
                    <a:lnTo>
                      <a:pt x="711" y="265"/>
                    </a:lnTo>
                    <a:lnTo>
                      <a:pt x="705" y="306"/>
                    </a:lnTo>
                    <a:lnTo>
                      <a:pt x="687" y="349"/>
                    </a:lnTo>
                    <a:lnTo>
                      <a:pt x="680" y="358"/>
                    </a:lnTo>
                    <a:lnTo>
                      <a:pt x="670" y="370"/>
                    </a:lnTo>
                    <a:lnTo>
                      <a:pt x="657" y="382"/>
                    </a:lnTo>
                    <a:lnTo>
                      <a:pt x="644" y="395"/>
                    </a:lnTo>
                    <a:lnTo>
                      <a:pt x="630" y="407"/>
                    </a:lnTo>
                    <a:lnTo>
                      <a:pt x="617" y="417"/>
                    </a:lnTo>
                    <a:lnTo>
                      <a:pt x="607" y="426"/>
                    </a:lnTo>
                    <a:lnTo>
                      <a:pt x="601" y="431"/>
                    </a:lnTo>
                    <a:lnTo>
                      <a:pt x="595" y="435"/>
                    </a:lnTo>
                    <a:lnTo>
                      <a:pt x="588" y="440"/>
                    </a:lnTo>
                    <a:lnTo>
                      <a:pt x="578" y="444"/>
                    </a:lnTo>
                    <a:lnTo>
                      <a:pt x="567" y="447"/>
                    </a:lnTo>
                    <a:lnTo>
                      <a:pt x="554" y="451"/>
                    </a:lnTo>
                    <a:lnTo>
                      <a:pt x="541" y="454"/>
                    </a:lnTo>
                    <a:lnTo>
                      <a:pt x="530" y="456"/>
                    </a:lnTo>
                    <a:lnTo>
                      <a:pt x="518" y="458"/>
                    </a:lnTo>
                    <a:lnTo>
                      <a:pt x="507" y="459"/>
                    </a:lnTo>
                    <a:lnTo>
                      <a:pt x="495" y="461"/>
                    </a:lnTo>
                    <a:lnTo>
                      <a:pt x="484" y="466"/>
                    </a:lnTo>
                    <a:lnTo>
                      <a:pt x="471" y="472"/>
                    </a:lnTo>
                    <a:lnTo>
                      <a:pt x="458" y="479"/>
                    </a:lnTo>
                    <a:lnTo>
                      <a:pt x="447" y="484"/>
                    </a:lnTo>
                    <a:lnTo>
                      <a:pt x="435" y="491"/>
                    </a:lnTo>
                    <a:lnTo>
                      <a:pt x="424" y="496"/>
                    </a:lnTo>
                    <a:lnTo>
                      <a:pt x="414" y="501"/>
                    </a:lnTo>
                    <a:lnTo>
                      <a:pt x="403" y="508"/>
                    </a:lnTo>
                    <a:lnTo>
                      <a:pt x="390" y="513"/>
                    </a:lnTo>
                    <a:lnTo>
                      <a:pt x="378" y="520"/>
                    </a:lnTo>
                    <a:lnTo>
                      <a:pt x="365" y="526"/>
                    </a:lnTo>
                    <a:lnTo>
                      <a:pt x="353" y="529"/>
                    </a:lnTo>
                    <a:lnTo>
                      <a:pt x="340" y="531"/>
                    </a:lnTo>
                    <a:lnTo>
                      <a:pt x="327" y="529"/>
                    </a:lnTo>
                    <a:lnTo>
                      <a:pt x="313" y="526"/>
                    </a:lnTo>
                    <a:lnTo>
                      <a:pt x="295" y="520"/>
                    </a:lnTo>
                    <a:lnTo>
                      <a:pt x="277" y="513"/>
                    </a:lnTo>
                    <a:lnTo>
                      <a:pt x="257" y="506"/>
                    </a:lnTo>
                    <a:lnTo>
                      <a:pt x="238" y="499"/>
                    </a:lnTo>
                    <a:lnTo>
                      <a:pt x="223" y="494"/>
                    </a:lnTo>
                    <a:lnTo>
                      <a:pt x="210" y="491"/>
                    </a:lnTo>
                    <a:lnTo>
                      <a:pt x="201" y="491"/>
                    </a:lnTo>
                    <a:lnTo>
                      <a:pt x="193" y="479"/>
                    </a:lnTo>
                    <a:lnTo>
                      <a:pt x="180" y="458"/>
                    </a:lnTo>
                    <a:lnTo>
                      <a:pt x="164" y="431"/>
                    </a:lnTo>
                    <a:lnTo>
                      <a:pt x="148" y="400"/>
                    </a:lnTo>
                    <a:lnTo>
                      <a:pt x="130" y="365"/>
                    </a:lnTo>
                    <a:lnTo>
                      <a:pt x="111" y="328"/>
                    </a:lnTo>
                    <a:lnTo>
                      <a:pt x="91" y="288"/>
                    </a:lnTo>
                    <a:lnTo>
                      <a:pt x="73" y="246"/>
                    </a:lnTo>
                    <a:lnTo>
                      <a:pt x="56" y="206"/>
                    </a:lnTo>
                    <a:lnTo>
                      <a:pt x="38" y="166"/>
                    </a:lnTo>
                    <a:lnTo>
                      <a:pt x="24" y="129"/>
                    </a:lnTo>
                    <a:lnTo>
                      <a:pt x="13" y="94"/>
                    </a:lnTo>
                    <a:lnTo>
                      <a:pt x="4" y="65"/>
                    </a:lnTo>
                    <a:lnTo>
                      <a:pt x="0" y="40"/>
                    </a:lnTo>
                    <a:lnTo>
                      <a:pt x="0" y="21"/>
                    </a:lnTo>
                    <a:lnTo>
                      <a:pt x="6" y="9"/>
                    </a:lnTo>
                    <a:lnTo>
                      <a:pt x="18" y="0"/>
                    </a:lnTo>
                    <a:lnTo>
                      <a:pt x="34" y="2"/>
                    </a:lnTo>
                    <a:lnTo>
                      <a:pt x="51" y="9"/>
                    </a:lnTo>
                    <a:lnTo>
                      <a:pt x="71" y="21"/>
                    </a:lnTo>
                    <a:lnTo>
                      <a:pt x="90" y="35"/>
                    </a:lnTo>
                    <a:lnTo>
                      <a:pt x="107" y="49"/>
                    </a:lnTo>
                    <a:lnTo>
                      <a:pt x="120" y="61"/>
                    </a:lnTo>
                    <a:lnTo>
                      <a:pt x="130" y="70"/>
                    </a:lnTo>
                    <a:lnTo>
                      <a:pt x="138" y="75"/>
                    </a:lnTo>
                    <a:lnTo>
                      <a:pt x="148" y="80"/>
                    </a:lnTo>
                    <a:lnTo>
                      <a:pt x="160" y="82"/>
                    </a:lnTo>
                    <a:lnTo>
                      <a:pt x="173" y="86"/>
                    </a:lnTo>
                    <a:lnTo>
                      <a:pt x="185" y="87"/>
                    </a:lnTo>
                    <a:lnTo>
                      <a:pt x="200" y="89"/>
                    </a:lnTo>
                    <a:lnTo>
                      <a:pt x="214" y="89"/>
                    </a:lnTo>
                    <a:lnTo>
                      <a:pt x="228" y="89"/>
                    </a:lnTo>
                    <a:lnTo>
                      <a:pt x="235" y="86"/>
                    </a:lnTo>
                    <a:lnTo>
                      <a:pt x="243" y="80"/>
                    </a:lnTo>
                    <a:lnTo>
                      <a:pt x="250" y="77"/>
                    </a:lnTo>
                    <a:lnTo>
                      <a:pt x="257" y="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52" name="Freeform 159"/>
              <p:cNvSpPr>
                <a:spLocks/>
              </p:cNvSpPr>
              <p:nvPr/>
            </p:nvSpPr>
            <p:spPr bwMode="auto">
              <a:xfrm>
                <a:off x="5739" y="5250"/>
                <a:ext cx="338" cy="322"/>
              </a:xfrm>
              <a:custGeom>
                <a:avLst/>
                <a:gdLst>
                  <a:gd name="T0" fmla="*/ 1 w 676"/>
                  <a:gd name="T1" fmla="*/ 0 h 645"/>
                  <a:gd name="T2" fmla="*/ 1 w 676"/>
                  <a:gd name="T3" fmla="*/ 0 h 645"/>
                  <a:gd name="T4" fmla="*/ 1 w 676"/>
                  <a:gd name="T5" fmla="*/ 0 h 645"/>
                  <a:gd name="T6" fmla="*/ 1 w 676"/>
                  <a:gd name="T7" fmla="*/ 0 h 645"/>
                  <a:gd name="T8" fmla="*/ 1 w 676"/>
                  <a:gd name="T9" fmla="*/ 0 h 645"/>
                  <a:gd name="T10" fmla="*/ 1 w 676"/>
                  <a:gd name="T11" fmla="*/ 0 h 645"/>
                  <a:gd name="T12" fmla="*/ 1 w 676"/>
                  <a:gd name="T13" fmla="*/ 0 h 645"/>
                  <a:gd name="T14" fmla="*/ 1 w 676"/>
                  <a:gd name="T15" fmla="*/ 0 h 645"/>
                  <a:gd name="T16" fmla="*/ 1 w 676"/>
                  <a:gd name="T17" fmla="*/ 0 h 645"/>
                  <a:gd name="T18" fmla="*/ 1 w 676"/>
                  <a:gd name="T19" fmla="*/ 0 h 645"/>
                  <a:gd name="T20" fmla="*/ 1 w 676"/>
                  <a:gd name="T21" fmla="*/ 0 h 645"/>
                  <a:gd name="T22" fmla="*/ 1 w 676"/>
                  <a:gd name="T23" fmla="*/ 0 h 645"/>
                  <a:gd name="T24" fmla="*/ 1 w 676"/>
                  <a:gd name="T25" fmla="*/ 0 h 645"/>
                  <a:gd name="T26" fmla="*/ 1 w 676"/>
                  <a:gd name="T27" fmla="*/ 0 h 645"/>
                  <a:gd name="T28" fmla="*/ 1 w 676"/>
                  <a:gd name="T29" fmla="*/ 0 h 645"/>
                  <a:gd name="T30" fmla="*/ 1 w 676"/>
                  <a:gd name="T31" fmla="*/ 0 h 645"/>
                  <a:gd name="T32" fmla="*/ 1 w 676"/>
                  <a:gd name="T33" fmla="*/ 0 h 645"/>
                  <a:gd name="T34" fmla="*/ 1 w 676"/>
                  <a:gd name="T35" fmla="*/ 0 h 645"/>
                  <a:gd name="T36" fmla="*/ 1 w 676"/>
                  <a:gd name="T37" fmla="*/ 0 h 645"/>
                  <a:gd name="T38" fmla="*/ 1 w 676"/>
                  <a:gd name="T39" fmla="*/ 0 h 645"/>
                  <a:gd name="T40" fmla="*/ 1 w 676"/>
                  <a:gd name="T41" fmla="*/ 0 h 645"/>
                  <a:gd name="T42" fmla="*/ 1 w 676"/>
                  <a:gd name="T43" fmla="*/ 0 h 645"/>
                  <a:gd name="T44" fmla="*/ 1 w 676"/>
                  <a:gd name="T45" fmla="*/ 0 h 645"/>
                  <a:gd name="T46" fmla="*/ 1 w 676"/>
                  <a:gd name="T47" fmla="*/ 0 h 645"/>
                  <a:gd name="T48" fmla="*/ 1 w 676"/>
                  <a:gd name="T49" fmla="*/ 0 h 645"/>
                  <a:gd name="T50" fmla="*/ 1 w 676"/>
                  <a:gd name="T51" fmla="*/ 0 h 645"/>
                  <a:gd name="T52" fmla="*/ 1 w 676"/>
                  <a:gd name="T53" fmla="*/ 0 h 645"/>
                  <a:gd name="T54" fmla="*/ 1 w 676"/>
                  <a:gd name="T55" fmla="*/ 0 h 645"/>
                  <a:gd name="T56" fmla="*/ 1 w 676"/>
                  <a:gd name="T57" fmla="*/ 0 h 645"/>
                  <a:gd name="T58" fmla="*/ 1 w 676"/>
                  <a:gd name="T59" fmla="*/ 0 h 645"/>
                  <a:gd name="T60" fmla="*/ 1 w 676"/>
                  <a:gd name="T61" fmla="*/ 0 h 645"/>
                  <a:gd name="T62" fmla="*/ 1 w 676"/>
                  <a:gd name="T63" fmla="*/ 0 h 645"/>
                  <a:gd name="T64" fmla="*/ 1 w 676"/>
                  <a:gd name="T65" fmla="*/ 0 h 645"/>
                  <a:gd name="T66" fmla="*/ 1 w 676"/>
                  <a:gd name="T67" fmla="*/ 0 h 645"/>
                  <a:gd name="T68" fmla="*/ 1 w 676"/>
                  <a:gd name="T69" fmla="*/ 0 h 645"/>
                  <a:gd name="T70" fmla="*/ 1 w 676"/>
                  <a:gd name="T71" fmla="*/ 0 h 645"/>
                  <a:gd name="T72" fmla="*/ 1 w 676"/>
                  <a:gd name="T73" fmla="*/ 0 h 645"/>
                  <a:gd name="T74" fmla="*/ 1 w 676"/>
                  <a:gd name="T75" fmla="*/ 0 h 645"/>
                  <a:gd name="T76" fmla="*/ 1 w 676"/>
                  <a:gd name="T77" fmla="*/ 0 h 645"/>
                  <a:gd name="T78" fmla="*/ 1 w 676"/>
                  <a:gd name="T79" fmla="*/ 0 h 645"/>
                  <a:gd name="T80" fmla="*/ 1 w 676"/>
                  <a:gd name="T81" fmla="*/ 0 h 645"/>
                  <a:gd name="T82" fmla="*/ 1 w 676"/>
                  <a:gd name="T83" fmla="*/ 0 h 645"/>
                  <a:gd name="T84" fmla="*/ 1 w 676"/>
                  <a:gd name="T85" fmla="*/ 0 h 645"/>
                  <a:gd name="T86" fmla="*/ 1 w 676"/>
                  <a:gd name="T87" fmla="*/ 0 h 645"/>
                  <a:gd name="T88" fmla="*/ 1 w 676"/>
                  <a:gd name="T89" fmla="*/ 0 h 645"/>
                  <a:gd name="T90" fmla="*/ 1 w 676"/>
                  <a:gd name="T91" fmla="*/ 0 h 645"/>
                  <a:gd name="T92" fmla="*/ 1 w 676"/>
                  <a:gd name="T93" fmla="*/ 0 h 645"/>
                  <a:gd name="T94" fmla="*/ 1 w 676"/>
                  <a:gd name="T95" fmla="*/ 0 h 645"/>
                  <a:gd name="T96" fmla="*/ 1 w 676"/>
                  <a:gd name="T97" fmla="*/ 0 h 645"/>
                  <a:gd name="T98" fmla="*/ 1 w 676"/>
                  <a:gd name="T99" fmla="*/ 0 h 645"/>
                  <a:gd name="T100" fmla="*/ 1 w 676"/>
                  <a:gd name="T101" fmla="*/ 0 h 645"/>
                  <a:gd name="T102" fmla="*/ 1 w 676"/>
                  <a:gd name="T103" fmla="*/ 0 h 645"/>
                  <a:gd name="T104" fmla="*/ 1 w 676"/>
                  <a:gd name="T105" fmla="*/ 0 h 645"/>
                  <a:gd name="T106" fmla="*/ 1 w 676"/>
                  <a:gd name="T107" fmla="*/ 0 h 645"/>
                  <a:gd name="T108" fmla="*/ 1 w 676"/>
                  <a:gd name="T109" fmla="*/ 0 h 6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6"/>
                  <a:gd name="T166" fmla="*/ 0 h 645"/>
                  <a:gd name="T167" fmla="*/ 676 w 676"/>
                  <a:gd name="T168" fmla="*/ 645 h 6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6" h="645">
                    <a:moveTo>
                      <a:pt x="137" y="582"/>
                    </a:moveTo>
                    <a:lnTo>
                      <a:pt x="133" y="568"/>
                    </a:lnTo>
                    <a:lnTo>
                      <a:pt x="127" y="554"/>
                    </a:lnTo>
                    <a:lnTo>
                      <a:pt x="120" y="540"/>
                    </a:lnTo>
                    <a:lnTo>
                      <a:pt x="112" y="528"/>
                    </a:lnTo>
                    <a:lnTo>
                      <a:pt x="103" y="515"/>
                    </a:lnTo>
                    <a:lnTo>
                      <a:pt x="95" y="503"/>
                    </a:lnTo>
                    <a:lnTo>
                      <a:pt x="86" y="494"/>
                    </a:lnTo>
                    <a:lnTo>
                      <a:pt x="79" y="489"/>
                    </a:lnTo>
                    <a:lnTo>
                      <a:pt x="79" y="440"/>
                    </a:lnTo>
                    <a:lnTo>
                      <a:pt x="72" y="397"/>
                    </a:lnTo>
                    <a:lnTo>
                      <a:pt x="60" y="365"/>
                    </a:lnTo>
                    <a:lnTo>
                      <a:pt x="50" y="348"/>
                    </a:lnTo>
                    <a:lnTo>
                      <a:pt x="40" y="335"/>
                    </a:lnTo>
                    <a:lnTo>
                      <a:pt x="33" y="321"/>
                    </a:lnTo>
                    <a:lnTo>
                      <a:pt x="29" y="308"/>
                    </a:lnTo>
                    <a:lnTo>
                      <a:pt x="33" y="294"/>
                    </a:lnTo>
                    <a:lnTo>
                      <a:pt x="37" y="290"/>
                    </a:lnTo>
                    <a:lnTo>
                      <a:pt x="43" y="290"/>
                    </a:lnTo>
                    <a:lnTo>
                      <a:pt x="49" y="294"/>
                    </a:lnTo>
                    <a:lnTo>
                      <a:pt x="55" y="301"/>
                    </a:lnTo>
                    <a:lnTo>
                      <a:pt x="62" y="309"/>
                    </a:lnTo>
                    <a:lnTo>
                      <a:pt x="67" y="318"/>
                    </a:lnTo>
                    <a:lnTo>
                      <a:pt x="75" y="328"/>
                    </a:lnTo>
                    <a:lnTo>
                      <a:pt x="80" y="339"/>
                    </a:lnTo>
                    <a:lnTo>
                      <a:pt x="80" y="308"/>
                    </a:lnTo>
                    <a:lnTo>
                      <a:pt x="73" y="269"/>
                    </a:lnTo>
                    <a:lnTo>
                      <a:pt x="63" y="236"/>
                    </a:lnTo>
                    <a:lnTo>
                      <a:pt x="55" y="217"/>
                    </a:lnTo>
                    <a:lnTo>
                      <a:pt x="49" y="206"/>
                    </a:lnTo>
                    <a:lnTo>
                      <a:pt x="47" y="194"/>
                    </a:lnTo>
                    <a:lnTo>
                      <a:pt x="47" y="183"/>
                    </a:lnTo>
                    <a:lnTo>
                      <a:pt x="50" y="173"/>
                    </a:lnTo>
                    <a:lnTo>
                      <a:pt x="52" y="166"/>
                    </a:lnTo>
                    <a:lnTo>
                      <a:pt x="49" y="156"/>
                    </a:lnTo>
                    <a:lnTo>
                      <a:pt x="45" y="142"/>
                    </a:lnTo>
                    <a:lnTo>
                      <a:pt x="39" y="128"/>
                    </a:lnTo>
                    <a:lnTo>
                      <a:pt x="30" y="112"/>
                    </a:lnTo>
                    <a:lnTo>
                      <a:pt x="22" y="96"/>
                    </a:lnTo>
                    <a:lnTo>
                      <a:pt x="12" y="80"/>
                    </a:lnTo>
                    <a:lnTo>
                      <a:pt x="0" y="65"/>
                    </a:lnTo>
                    <a:lnTo>
                      <a:pt x="2" y="56"/>
                    </a:lnTo>
                    <a:lnTo>
                      <a:pt x="3" y="47"/>
                    </a:lnTo>
                    <a:lnTo>
                      <a:pt x="3" y="40"/>
                    </a:lnTo>
                    <a:lnTo>
                      <a:pt x="3" y="35"/>
                    </a:lnTo>
                    <a:lnTo>
                      <a:pt x="3" y="28"/>
                    </a:lnTo>
                    <a:lnTo>
                      <a:pt x="6" y="19"/>
                    </a:lnTo>
                    <a:lnTo>
                      <a:pt x="7" y="11"/>
                    </a:lnTo>
                    <a:lnTo>
                      <a:pt x="12" y="0"/>
                    </a:lnTo>
                    <a:lnTo>
                      <a:pt x="23" y="5"/>
                    </a:lnTo>
                    <a:lnTo>
                      <a:pt x="32" y="12"/>
                    </a:lnTo>
                    <a:lnTo>
                      <a:pt x="37" y="21"/>
                    </a:lnTo>
                    <a:lnTo>
                      <a:pt x="43" y="32"/>
                    </a:lnTo>
                    <a:lnTo>
                      <a:pt x="47" y="40"/>
                    </a:lnTo>
                    <a:lnTo>
                      <a:pt x="55" y="49"/>
                    </a:lnTo>
                    <a:lnTo>
                      <a:pt x="63" y="56"/>
                    </a:lnTo>
                    <a:lnTo>
                      <a:pt x="77" y="63"/>
                    </a:lnTo>
                    <a:lnTo>
                      <a:pt x="90" y="68"/>
                    </a:lnTo>
                    <a:lnTo>
                      <a:pt x="105" y="79"/>
                    </a:lnTo>
                    <a:lnTo>
                      <a:pt x="120" y="91"/>
                    </a:lnTo>
                    <a:lnTo>
                      <a:pt x="137" y="105"/>
                    </a:lnTo>
                    <a:lnTo>
                      <a:pt x="153" y="121"/>
                    </a:lnTo>
                    <a:lnTo>
                      <a:pt x="169" y="133"/>
                    </a:lnTo>
                    <a:lnTo>
                      <a:pt x="180" y="143"/>
                    </a:lnTo>
                    <a:lnTo>
                      <a:pt x="190" y="149"/>
                    </a:lnTo>
                    <a:lnTo>
                      <a:pt x="203" y="156"/>
                    </a:lnTo>
                    <a:lnTo>
                      <a:pt x="215" y="166"/>
                    </a:lnTo>
                    <a:lnTo>
                      <a:pt x="223" y="177"/>
                    </a:lnTo>
                    <a:lnTo>
                      <a:pt x="232" y="187"/>
                    </a:lnTo>
                    <a:lnTo>
                      <a:pt x="239" y="197"/>
                    </a:lnTo>
                    <a:lnTo>
                      <a:pt x="246" y="206"/>
                    </a:lnTo>
                    <a:lnTo>
                      <a:pt x="252" y="215"/>
                    </a:lnTo>
                    <a:lnTo>
                      <a:pt x="259" y="222"/>
                    </a:lnTo>
                    <a:lnTo>
                      <a:pt x="269" y="231"/>
                    </a:lnTo>
                    <a:lnTo>
                      <a:pt x="287" y="245"/>
                    </a:lnTo>
                    <a:lnTo>
                      <a:pt x="309" y="264"/>
                    </a:lnTo>
                    <a:lnTo>
                      <a:pt x="333" y="283"/>
                    </a:lnTo>
                    <a:lnTo>
                      <a:pt x="357" y="304"/>
                    </a:lnTo>
                    <a:lnTo>
                      <a:pt x="380" y="323"/>
                    </a:lnTo>
                    <a:lnTo>
                      <a:pt x="397" y="337"/>
                    </a:lnTo>
                    <a:lnTo>
                      <a:pt x="407" y="346"/>
                    </a:lnTo>
                    <a:lnTo>
                      <a:pt x="413" y="351"/>
                    </a:lnTo>
                    <a:lnTo>
                      <a:pt x="419" y="356"/>
                    </a:lnTo>
                    <a:lnTo>
                      <a:pt x="424" y="360"/>
                    </a:lnTo>
                    <a:lnTo>
                      <a:pt x="430" y="362"/>
                    </a:lnTo>
                    <a:lnTo>
                      <a:pt x="442" y="363"/>
                    </a:lnTo>
                    <a:lnTo>
                      <a:pt x="450" y="363"/>
                    </a:lnTo>
                    <a:lnTo>
                      <a:pt x="457" y="365"/>
                    </a:lnTo>
                    <a:lnTo>
                      <a:pt x="463" y="369"/>
                    </a:lnTo>
                    <a:lnTo>
                      <a:pt x="473" y="374"/>
                    </a:lnTo>
                    <a:lnTo>
                      <a:pt x="490" y="383"/>
                    </a:lnTo>
                    <a:lnTo>
                      <a:pt x="512" y="393"/>
                    </a:lnTo>
                    <a:lnTo>
                      <a:pt x="536" y="404"/>
                    </a:lnTo>
                    <a:lnTo>
                      <a:pt x="559" y="416"/>
                    </a:lnTo>
                    <a:lnTo>
                      <a:pt x="579" y="428"/>
                    </a:lnTo>
                    <a:lnTo>
                      <a:pt x="594" y="439"/>
                    </a:lnTo>
                    <a:lnTo>
                      <a:pt x="603" y="449"/>
                    </a:lnTo>
                    <a:lnTo>
                      <a:pt x="611" y="465"/>
                    </a:lnTo>
                    <a:lnTo>
                      <a:pt x="620" y="479"/>
                    </a:lnTo>
                    <a:lnTo>
                      <a:pt x="627" y="489"/>
                    </a:lnTo>
                    <a:lnTo>
                      <a:pt x="633" y="500"/>
                    </a:lnTo>
                    <a:lnTo>
                      <a:pt x="640" y="503"/>
                    </a:lnTo>
                    <a:lnTo>
                      <a:pt x="647" y="507"/>
                    </a:lnTo>
                    <a:lnTo>
                      <a:pt x="653" y="512"/>
                    </a:lnTo>
                    <a:lnTo>
                      <a:pt x="659" y="515"/>
                    </a:lnTo>
                    <a:lnTo>
                      <a:pt x="664" y="519"/>
                    </a:lnTo>
                    <a:lnTo>
                      <a:pt x="669" y="524"/>
                    </a:lnTo>
                    <a:lnTo>
                      <a:pt x="673" y="528"/>
                    </a:lnTo>
                    <a:lnTo>
                      <a:pt x="676" y="531"/>
                    </a:lnTo>
                    <a:lnTo>
                      <a:pt x="664" y="531"/>
                    </a:lnTo>
                    <a:lnTo>
                      <a:pt x="651" y="535"/>
                    </a:lnTo>
                    <a:lnTo>
                      <a:pt x="639" y="540"/>
                    </a:lnTo>
                    <a:lnTo>
                      <a:pt x="626" y="549"/>
                    </a:lnTo>
                    <a:lnTo>
                      <a:pt x="614" y="559"/>
                    </a:lnTo>
                    <a:lnTo>
                      <a:pt x="603" y="571"/>
                    </a:lnTo>
                    <a:lnTo>
                      <a:pt x="593" y="583"/>
                    </a:lnTo>
                    <a:lnTo>
                      <a:pt x="584" y="596"/>
                    </a:lnTo>
                    <a:lnTo>
                      <a:pt x="580" y="590"/>
                    </a:lnTo>
                    <a:lnTo>
                      <a:pt x="574" y="587"/>
                    </a:lnTo>
                    <a:lnTo>
                      <a:pt x="567" y="582"/>
                    </a:lnTo>
                    <a:lnTo>
                      <a:pt x="560" y="578"/>
                    </a:lnTo>
                    <a:lnTo>
                      <a:pt x="556" y="577"/>
                    </a:lnTo>
                    <a:lnTo>
                      <a:pt x="550" y="578"/>
                    </a:lnTo>
                    <a:lnTo>
                      <a:pt x="544" y="580"/>
                    </a:lnTo>
                    <a:lnTo>
                      <a:pt x="539" y="582"/>
                    </a:lnTo>
                    <a:lnTo>
                      <a:pt x="532" y="585"/>
                    </a:lnTo>
                    <a:lnTo>
                      <a:pt x="526" y="590"/>
                    </a:lnTo>
                    <a:lnTo>
                      <a:pt x="520" y="594"/>
                    </a:lnTo>
                    <a:lnTo>
                      <a:pt x="514" y="599"/>
                    </a:lnTo>
                    <a:lnTo>
                      <a:pt x="506" y="604"/>
                    </a:lnTo>
                    <a:lnTo>
                      <a:pt x="497" y="611"/>
                    </a:lnTo>
                    <a:lnTo>
                      <a:pt x="486" y="618"/>
                    </a:lnTo>
                    <a:lnTo>
                      <a:pt x="474" y="625"/>
                    </a:lnTo>
                    <a:lnTo>
                      <a:pt x="463" y="632"/>
                    </a:lnTo>
                    <a:lnTo>
                      <a:pt x="452" y="638"/>
                    </a:lnTo>
                    <a:lnTo>
                      <a:pt x="442" y="641"/>
                    </a:lnTo>
                    <a:lnTo>
                      <a:pt x="433" y="645"/>
                    </a:lnTo>
                    <a:lnTo>
                      <a:pt x="420" y="636"/>
                    </a:lnTo>
                    <a:lnTo>
                      <a:pt x="402" y="631"/>
                    </a:lnTo>
                    <a:lnTo>
                      <a:pt x="379" y="625"/>
                    </a:lnTo>
                    <a:lnTo>
                      <a:pt x="356" y="624"/>
                    </a:lnTo>
                    <a:lnTo>
                      <a:pt x="333" y="622"/>
                    </a:lnTo>
                    <a:lnTo>
                      <a:pt x="313" y="622"/>
                    </a:lnTo>
                    <a:lnTo>
                      <a:pt x="299" y="622"/>
                    </a:lnTo>
                    <a:lnTo>
                      <a:pt x="292" y="622"/>
                    </a:lnTo>
                    <a:lnTo>
                      <a:pt x="284" y="617"/>
                    </a:lnTo>
                    <a:lnTo>
                      <a:pt x="276" y="606"/>
                    </a:lnTo>
                    <a:lnTo>
                      <a:pt x="269" y="594"/>
                    </a:lnTo>
                    <a:lnTo>
                      <a:pt x="260" y="582"/>
                    </a:lnTo>
                    <a:lnTo>
                      <a:pt x="254" y="578"/>
                    </a:lnTo>
                    <a:lnTo>
                      <a:pt x="247" y="575"/>
                    </a:lnTo>
                    <a:lnTo>
                      <a:pt x="237" y="571"/>
                    </a:lnTo>
                    <a:lnTo>
                      <a:pt x="227" y="571"/>
                    </a:lnTo>
                    <a:lnTo>
                      <a:pt x="217" y="570"/>
                    </a:lnTo>
                    <a:lnTo>
                      <a:pt x="207" y="570"/>
                    </a:lnTo>
                    <a:lnTo>
                      <a:pt x="199" y="570"/>
                    </a:lnTo>
                    <a:lnTo>
                      <a:pt x="193" y="571"/>
                    </a:lnTo>
                    <a:lnTo>
                      <a:pt x="189" y="573"/>
                    </a:lnTo>
                    <a:lnTo>
                      <a:pt x="183" y="573"/>
                    </a:lnTo>
                    <a:lnTo>
                      <a:pt x="177" y="575"/>
                    </a:lnTo>
                    <a:lnTo>
                      <a:pt x="170" y="577"/>
                    </a:lnTo>
                    <a:lnTo>
                      <a:pt x="163" y="578"/>
                    </a:lnTo>
                    <a:lnTo>
                      <a:pt x="156" y="580"/>
                    </a:lnTo>
                    <a:lnTo>
                      <a:pt x="147" y="582"/>
                    </a:lnTo>
                    <a:lnTo>
                      <a:pt x="137" y="5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53" name="Freeform 160"/>
              <p:cNvSpPr>
                <a:spLocks/>
              </p:cNvSpPr>
              <p:nvPr/>
            </p:nvSpPr>
            <p:spPr bwMode="auto">
              <a:xfrm>
                <a:off x="5610" y="5492"/>
                <a:ext cx="355" cy="212"/>
              </a:xfrm>
              <a:custGeom>
                <a:avLst/>
                <a:gdLst>
                  <a:gd name="T0" fmla="*/ 0 w 711"/>
                  <a:gd name="T1" fmla="*/ 1 h 424"/>
                  <a:gd name="T2" fmla="*/ 0 w 711"/>
                  <a:gd name="T3" fmla="*/ 1 h 424"/>
                  <a:gd name="T4" fmla="*/ 0 w 711"/>
                  <a:gd name="T5" fmla="*/ 1 h 424"/>
                  <a:gd name="T6" fmla="*/ 0 w 711"/>
                  <a:gd name="T7" fmla="*/ 1 h 424"/>
                  <a:gd name="T8" fmla="*/ 0 w 711"/>
                  <a:gd name="T9" fmla="*/ 1 h 424"/>
                  <a:gd name="T10" fmla="*/ 0 w 711"/>
                  <a:gd name="T11" fmla="*/ 1 h 424"/>
                  <a:gd name="T12" fmla="*/ 0 w 711"/>
                  <a:gd name="T13" fmla="*/ 1 h 424"/>
                  <a:gd name="T14" fmla="*/ 0 w 711"/>
                  <a:gd name="T15" fmla="*/ 1 h 424"/>
                  <a:gd name="T16" fmla="*/ 0 w 711"/>
                  <a:gd name="T17" fmla="*/ 1 h 424"/>
                  <a:gd name="T18" fmla="*/ 0 w 711"/>
                  <a:gd name="T19" fmla="*/ 1 h 424"/>
                  <a:gd name="T20" fmla="*/ 0 w 711"/>
                  <a:gd name="T21" fmla="*/ 1 h 424"/>
                  <a:gd name="T22" fmla="*/ 0 w 711"/>
                  <a:gd name="T23" fmla="*/ 1 h 424"/>
                  <a:gd name="T24" fmla="*/ 0 w 711"/>
                  <a:gd name="T25" fmla="*/ 1 h 424"/>
                  <a:gd name="T26" fmla="*/ 0 w 711"/>
                  <a:gd name="T27" fmla="*/ 1 h 424"/>
                  <a:gd name="T28" fmla="*/ 0 w 711"/>
                  <a:gd name="T29" fmla="*/ 1 h 424"/>
                  <a:gd name="T30" fmla="*/ 0 w 711"/>
                  <a:gd name="T31" fmla="*/ 1 h 424"/>
                  <a:gd name="T32" fmla="*/ 0 w 711"/>
                  <a:gd name="T33" fmla="*/ 1 h 424"/>
                  <a:gd name="T34" fmla="*/ 0 w 711"/>
                  <a:gd name="T35" fmla="*/ 1 h 424"/>
                  <a:gd name="T36" fmla="*/ 0 w 711"/>
                  <a:gd name="T37" fmla="*/ 1 h 424"/>
                  <a:gd name="T38" fmla="*/ 0 w 711"/>
                  <a:gd name="T39" fmla="*/ 1 h 424"/>
                  <a:gd name="T40" fmla="*/ 0 w 711"/>
                  <a:gd name="T41" fmla="*/ 1 h 424"/>
                  <a:gd name="T42" fmla="*/ 0 w 711"/>
                  <a:gd name="T43" fmla="*/ 1 h 424"/>
                  <a:gd name="T44" fmla="*/ 0 w 711"/>
                  <a:gd name="T45" fmla="*/ 1 h 424"/>
                  <a:gd name="T46" fmla="*/ 0 w 711"/>
                  <a:gd name="T47" fmla="*/ 1 h 424"/>
                  <a:gd name="T48" fmla="*/ 0 w 711"/>
                  <a:gd name="T49" fmla="*/ 1 h 424"/>
                  <a:gd name="T50" fmla="*/ 0 w 711"/>
                  <a:gd name="T51" fmla="*/ 1 h 424"/>
                  <a:gd name="T52" fmla="*/ 0 w 711"/>
                  <a:gd name="T53" fmla="*/ 1 h 424"/>
                  <a:gd name="T54" fmla="*/ 0 w 711"/>
                  <a:gd name="T55" fmla="*/ 1 h 424"/>
                  <a:gd name="T56" fmla="*/ 0 w 711"/>
                  <a:gd name="T57" fmla="*/ 1 h 424"/>
                  <a:gd name="T58" fmla="*/ 0 w 711"/>
                  <a:gd name="T59" fmla="*/ 1 h 424"/>
                  <a:gd name="T60" fmla="*/ 0 w 711"/>
                  <a:gd name="T61" fmla="*/ 1 h 424"/>
                  <a:gd name="T62" fmla="*/ 0 w 711"/>
                  <a:gd name="T63" fmla="*/ 1 h 424"/>
                  <a:gd name="T64" fmla="*/ 0 w 711"/>
                  <a:gd name="T65" fmla="*/ 1 h 424"/>
                  <a:gd name="T66" fmla="*/ 0 w 711"/>
                  <a:gd name="T67" fmla="*/ 1 h 424"/>
                  <a:gd name="T68" fmla="*/ 0 w 711"/>
                  <a:gd name="T69" fmla="*/ 1 h 424"/>
                  <a:gd name="T70" fmla="*/ 0 w 711"/>
                  <a:gd name="T71" fmla="*/ 1 h 424"/>
                  <a:gd name="T72" fmla="*/ 0 w 711"/>
                  <a:gd name="T73" fmla="*/ 1 h 424"/>
                  <a:gd name="T74" fmla="*/ 0 w 711"/>
                  <a:gd name="T75" fmla="*/ 1 h 424"/>
                  <a:gd name="T76" fmla="*/ 0 w 711"/>
                  <a:gd name="T77" fmla="*/ 1 h 424"/>
                  <a:gd name="T78" fmla="*/ 0 w 711"/>
                  <a:gd name="T79" fmla="*/ 1 h 424"/>
                  <a:gd name="T80" fmla="*/ 0 w 711"/>
                  <a:gd name="T81" fmla="*/ 1 h 424"/>
                  <a:gd name="T82" fmla="*/ 0 w 711"/>
                  <a:gd name="T83" fmla="*/ 1 h 424"/>
                  <a:gd name="T84" fmla="*/ 0 w 711"/>
                  <a:gd name="T85" fmla="*/ 1 h 424"/>
                  <a:gd name="T86" fmla="*/ 0 w 711"/>
                  <a:gd name="T87" fmla="*/ 1 h 424"/>
                  <a:gd name="T88" fmla="*/ 0 w 711"/>
                  <a:gd name="T89" fmla="*/ 1 h 424"/>
                  <a:gd name="T90" fmla="*/ 0 w 711"/>
                  <a:gd name="T91" fmla="*/ 1 h 424"/>
                  <a:gd name="T92" fmla="*/ 0 w 711"/>
                  <a:gd name="T93" fmla="*/ 1 h 424"/>
                  <a:gd name="T94" fmla="*/ 0 w 711"/>
                  <a:gd name="T95" fmla="*/ 1 h 424"/>
                  <a:gd name="T96" fmla="*/ 0 w 711"/>
                  <a:gd name="T97" fmla="*/ 1 h 424"/>
                  <a:gd name="T98" fmla="*/ 0 w 711"/>
                  <a:gd name="T99" fmla="*/ 1 h 424"/>
                  <a:gd name="T100" fmla="*/ 0 w 711"/>
                  <a:gd name="T101" fmla="*/ 1 h 424"/>
                  <a:gd name="T102" fmla="*/ 0 w 711"/>
                  <a:gd name="T103" fmla="*/ 1 h 424"/>
                  <a:gd name="T104" fmla="*/ 0 w 711"/>
                  <a:gd name="T105" fmla="*/ 1 h 424"/>
                  <a:gd name="T106" fmla="*/ 0 w 711"/>
                  <a:gd name="T107" fmla="*/ 1 h 424"/>
                  <a:gd name="T108" fmla="*/ 0 w 711"/>
                  <a:gd name="T109" fmla="*/ 1 h 424"/>
                  <a:gd name="T110" fmla="*/ 0 w 711"/>
                  <a:gd name="T111" fmla="*/ 1 h 4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1"/>
                  <a:gd name="T169" fmla="*/ 0 h 424"/>
                  <a:gd name="T170" fmla="*/ 711 w 711"/>
                  <a:gd name="T171" fmla="*/ 424 h 4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1" h="424">
                    <a:moveTo>
                      <a:pt x="257" y="72"/>
                    </a:moveTo>
                    <a:lnTo>
                      <a:pt x="250" y="77"/>
                    </a:lnTo>
                    <a:lnTo>
                      <a:pt x="243" y="80"/>
                    </a:lnTo>
                    <a:lnTo>
                      <a:pt x="235" y="86"/>
                    </a:lnTo>
                    <a:lnTo>
                      <a:pt x="228" y="89"/>
                    </a:lnTo>
                    <a:lnTo>
                      <a:pt x="214" y="89"/>
                    </a:lnTo>
                    <a:lnTo>
                      <a:pt x="200" y="89"/>
                    </a:lnTo>
                    <a:lnTo>
                      <a:pt x="185" y="87"/>
                    </a:lnTo>
                    <a:lnTo>
                      <a:pt x="173" y="86"/>
                    </a:lnTo>
                    <a:lnTo>
                      <a:pt x="160" y="82"/>
                    </a:lnTo>
                    <a:lnTo>
                      <a:pt x="148" y="80"/>
                    </a:lnTo>
                    <a:lnTo>
                      <a:pt x="138" y="75"/>
                    </a:lnTo>
                    <a:lnTo>
                      <a:pt x="130" y="70"/>
                    </a:lnTo>
                    <a:lnTo>
                      <a:pt x="120" y="61"/>
                    </a:lnTo>
                    <a:lnTo>
                      <a:pt x="107" y="49"/>
                    </a:lnTo>
                    <a:lnTo>
                      <a:pt x="90" y="35"/>
                    </a:lnTo>
                    <a:lnTo>
                      <a:pt x="71" y="21"/>
                    </a:lnTo>
                    <a:lnTo>
                      <a:pt x="51" y="9"/>
                    </a:lnTo>
                    <a:lnTo>
                      <a:pt x="34" y="2"/>
                    </a:lnTo>
                    <a:lnTo>
                      <a:pt x="18" y="0"/>
                    </a:lnTo>
                    <a:lnTo>
                      <a:pt x="6" y="9"/>
                    </a:lnTo>
                    <a:lnTo>
                      <a:pt x="0" y="28"/>
                    </a:lnTo>
                    <a:lnTo>
                      <a:pt x="4" y="51"/>
                    </a:lnTo>
                    <a:lnTo>
                      <a:pt x="18" y="77"/>
                    </a:lnTo>
                    <a:lnTo>
                      <a:pt x="38" y="103"/>
                    </a:lnTo>
                    <a:lnTo>
                      <a:pt x="61" y="129"/>
                    </a:lnTo>
                    <a:lnTo>
                      <a:pt x="87" y="148"/>
                    </a:lnTo>
                    <a:lnTo>
                      <a:pt x="113" y="162"/>
                    </a:lnTo>
                    <a:lnTo>
                      <a:pt x="135" y="168"/>
                    </a:lnTo>
                    <a:lnTo>
                      <a:pt x="151" y="166"/>
                    </a:lnTo>
                    <a:lnTo>
                      <a:pt x="165" y="166"/>
                    </a:lnTo>
                    <a:lnTo>
                      <a:pt x="178" y="164"/>
                    </a:lnTo>
                    <a:lnTo>
                      <a:pt x="188" y="161"/>
                    </a:lnTo>
                    <a:lnTo>
                      <a:pt x="198" y="159"/>
                    </a:lnTo>
                    <a:lnTo>
                      <a:pt x="205" y="157"/>
                    </a:lnTo>
                    <a:lnTo>
                      <a:pt x="213" y="155"/>
                    </a:lnTo>
                    <a:lnTo>
                      <a:pt x="217" y="154"/>
                    </a:lnTo>
                    <a:lnTo>
                      <a:pt x="223" y="159"/>
                    </a:lnTo>
                    <a:lnTo>
                      <a:pt x="227" y="166"/>
                    </a:lnTo>
                    <a:lnTo>
                      <a:pt x="228" y="175"/>
                    </a:lnTo>
                    <a:lnTo>
                      <a:pt x="231" y="180"/>
                    </a:lnTo>
                    <a:lnTo>
                      <a:pt x="225" y="199"/>
                    </a:lnTo>
                    <a:lnTo>
                      <a:pt x="221" y="215"/>
                    </a:lnTo>
                    <a:lnTo>
                      <a:pt x="220" y="230"/>
                    </a:lnTo>
                    <a:lnTo>
                      <a:pt x="223" y="239"/>
                    </a:lnTo>
                    <a:lnTo>
                      <a:pt x="228" y="248"/>
                    </a:lnTo>
                    <a:lnTo>
                      <a:pt x="235" y="258"/>
                    </a:lnTo>
                    <a:lnTo>
                      <a:pt x="243" y="267"/>
                    </a:lnTo>
                    <a:lnTo>
                      <a:pt x="248" y="271"/>
                    </a:lnTo>
                    <a:lnTo>
                      <a:pt x="255" y="262"/>
                    </a:lnTo>
                    <a:lnTo>
                      <a:pt x="261" y="253"/>
                    </a:lnTo>
                    <a:lnTo>
                      <a:pt x="267" y="248"/>
                    </a:lnTo>
                    <a:lnTo>
                      <a:pt x="270" y="241"/>
                    </a:lnTo>
                    <a:lnTo>
                      <a:pt x="275" y="244"/>
                    </a:lnTo>
                    <a:lnTo>
                      <a:pt x="278" y="251"/>
                    </a:lnTo>
                    <a:lnTo>
                      <a:pt x="281" y="258"/>
                    </a:lnTo>
                    <a:lnTo>
                      <a:pt x="281" y="265"/>
                    </a:lnTo>
                    <a:lnTo>
                      <a:pt x="281" y="286"/>
                    </a:lnTo>
                    <a:lnTo>
                      <a:pt x="284" y="325"/>
                    </a:lnTo>
                    <a:lnTo>
                      <a:pt x="294" y="362"/>
                    </a:lnTo>
                    <a:lnTo>
                      <a:pt x="314" y="379"/>
                    </a:lnTo>
                    <a:lnTo>
                      <a:pt x="330" y="370"/>
                    </a:lnTo>
                    <a:lnTo>
                      <a:pt x="335" y="351"/>
                    </a:lnTo>
                    <a:lnTo>
                      <a:pt x="337" y="325"/>
                    </a:lnTo>
                    <a:lnTo>
                      <a:pt x="341" y="297"/>
                    </a:lnTo>
                    <a:lnTo>
                      <a:pt x="345" y="283"/>
                    </a:lnTo>
                    <a:lnTo>
                      <a:pt x="351" y="267"/>
                    </a:lnTo>
                    <a:lnTo>
                      <a:pt x="358" y="250"/>
                    </a:lnTo>
                    <a:lnTo>
                      <a:pt x="365" y="234"/>
                    </a:lnTo>
                    <a:lnTo>
                      <a:pt x="375" y="222"/>
                    </a:lnTo>
                    <a:lnTo>
                      <a:pt x="387" y="211"/>
                    </a:lnTo>
                    <a:lnTo>
                      <a:pt x="398" y="208"/>
                    </a:lnTo>
                    <a:lnTo>
                      <a:pt x="411" y="211"/>
                    </a:lnTo>
                    <a:lnTo>
                      <a:pt x="428" y="230"/>
                    </a:lnTo>
                    <a:lnTo>
                      <a:pt x="430" y="255"/>
                    </a:lnTo>
                    <a:lnTo>
                      <a:pt x="420" y="283"/>
                    </a:lnTo>
                    <a:lnTo>
                      <a:pt x="408" y="309"/>
                    </a:lnTo>
                    <a:lnTo>
                      <a:pt x="395" y="341"/>
                    </a:lnTo>
                    <a:lnTo>
                      <a:pt x="385" y="375"/>
                    </a:lnTo>
                    <a:lnTo>
                      <a:pt x="380" y="407"/>
                    </a:lnTo>
                    <a:lnTo>
                      <a:pt x="385" y="424"/>
                    </a:lnTo>
                    <a:lnTo>
                      <a:pt x="394" y="424"/>
                    </a:lnTo>
                    <a:lnTo>
                      <a:pt x="404" y="417"/>
                    </a:lnTo>
                    <a:lnTo>
                      <a:pt x="417" y="405"/>
                    </a:lnTo>
                    <a:lnTo>
                      <a:pt x="431" y="389"/>
                    </a:lnTo>
                    <a:lnTo>
                      <a:pt x="444" y="372"/>
                    </a:lnTo>
                    <a:lnTo>
                      <a:pt x="457" y="355"/>
                    </a:lnTo>
                    <a:lnTo>
                      <a:pt x="467" y="339"/>
                    </a:lnTo>
                    <a:lnTo>
                      <a:pt x="474" y="325"/>
                    </a:lnTo>
                    <a:lnTo>
                      <a:pt x="487" y="330"/>
                    </a:lnTo>
                    <a:lnTo>
                      <a:pt x="504" y="337"/>
                    </a:lnTo>
                    <a:lnTo>
                      <a:pt x="522" y="342"/>
                    </a:lnTo>
                    <a:lnTo>
                      <a:pt x="542" y="349"/>
                    </a:lnTo>
                    <a:lnTo>
                      <a:pt x="562" y="355"/>
                    </a:lnTo>
                    <a:lnTo>
                      <a:pt x="580" y="356"/>
                    </a:lnTo>
                    <a:lnTo>
                      <a:pt x="594" y="355"/>
                    </a:lnTo>
                    <a:lnTo>
                      <a:pt x="602" y="348"/>
                    </a:lnTo>
                    <a:lnTo>
                      <a:pt x="614" y="328"/>
                    </a:lnTo>
                    <a:lnTo>
                      <a:pt x="624" y="313"/>
                    </a:lnTo>
                    <a:lnTo>
                      <a:pt x="634" y="304"/>
                    </a:lnTo>
                    <a:lnTo>
                      <a:pt x="644" y="304"/>
                    </a:lnTo>
                    <a:lnTo>
                      <a:pt x="648" y="320"/>
                    </a:lnTo>
                    <a:lnTo>
                      <a:pt x="644" y="341"/>
                    </a:lnTo>
                    <a:lnTo>
                      <a:pt x="637" y="362"/>
                    </a:lnTo>
                    <a:lnTo>
                      <a:pt x="638" y="374"/>
                    </a:lnTo>
                    <a:lnTo>
                      <a:pt x="642" y="374"/>
                    </a:lnTo>
                    <a:lnTo>
                      <a:pt x="648" y="370"/>
                    </a:lnTo>
                    <a:lnTo>
                      <a:pt x="655" y="367"/>
                    </a:lnTo>
                    <a:lnTo>
                      <a:pt x="662" y="362"/>
                    </a:lnTo>
                    <a:lnTo>
                      <a:pt x="670" y="356"/>
                    </a:lnTo>
                    <a:lnTo>
                      <a:pt x="677" y="351"/>
                    </a:lnTo>
                    <a:lnTo>
                      <a:pt x="682" y="349"/>
                    </a:lnTo>
                    <a:lnTo>
                      <a:pt x="687" y="349"/>
                    </a:lnTo>
                    <a:lnTo>
                      <a:pt x="705" y="306"/>
                    </a:lnTo>
                    <a:lnTo>
                      <a:pt x="711" y="265"/>
                    </a:lnTo>
                    <a:lnTo>
                      <a:pt x="704" y="220"/>
                    </a:lnTo>
                    <a:lnTo>
                      <a:pt x="691" y="161"/>
                    </a:lnTo>
                    <a:lnTo>
                      <a:pt x="687" y="164"/>
                    </a:lnTo>
                    <a:lnTo>
                      <a:pt x="680" y="168"/>
                    </a:lnTo>
                    <a:lnTo>
                      <a:pt x="672" y="171"/>
                    </a:lnTo>
                    <a:lnTo>
                      <a:pt x="665" y="175"/>
                    </a:lnTo>
                    <a:lnTo>
                      <a:pt x="657" y="178"/>
                    </a:lnTo>
                    <a:lnTo>
                      <a:pt x="650" y="182"/>
                    </a:lnTo>
                    <a:lnTo>
                      <a:pt x="644" y="185"/>
                    </a:lnTo>
                    <a:lnTo>
                      <a:pt x="638" y="187"/>
                    </a:lnTo>
                    <a:lnTo>
                      <a:pt x="632" y="189"/>
                    </a:lnTo>
                    <a:lnTo>
                      <a:pt x="624" y="189"/>
                    </a:lnTo>
                    <a:lnTo>
                      <a:pt x="617" y="189"/>
                    </a:lnTo>
                    <a:lnTo>
                      <a:pt x="607" y="189"/>
                    </a:lnTo>
                    <a:lnTo>
                      <a:pt x="598" y="189"/>
                    </a:lnTo>
                    <a:lnTo>
                      <a:pt x="590" y="189"/>
                    </a:lnTo>
                    <a:lnTo>
                      <a:pt x="582" y="187"/>
                    </a:lnTo>
                    <a:lnTo>
                      <a:pt x="575" y="187"/>
                    </a:lnTo>
                    <a:lnTo>
                      <a:pt x="568" y="185"/>
                    </a:lnTo>
                    <a:lnTo>
                      <a:pt x="561" y="183"/>
                    </a:lnTo>
                    <a:lnTo>
                      <a:pt x="554" y="180"/>
                    </a:lnTo>
                    <a:lnTo>
                      <a:pt x="547" y="176"/>
                    </a:lnTo>
                    <a:lnTo>
                      <a:pt x="538" y="173"/>
                    </a:lnTo>
                    <a:lnTo>
                      <a:pt x="532" y="171"/>
                    </a:lnTo>
                    <a:lnTo>
                      <a:pt x="527" y="169"/>
                    </a:lnTo>
                    <a:lnTo>
                      <a:pt x="522" y="169"/>
                    </a:lnTo>
                    <a:lnTo>
                      <a:pt x="514" y="173"/>
                    </a:lnTo>
                    <a:lnTo>
                      <a:pt x="502" y="180"/>
                    </a:lnTo>
                    <a:lnTo>
                      <a:pt x="491" y="185"/>
                    </a:lnTo>
                    <a:lnTo>
                      <a:pt x="484" y="187"/>
                    </a:lnTo>
                    <a:lnTo>
                      <a:pt x="480" y="187"/>
                    </a:lnTo>
                    <a:lnTo>
                      <a:pt x="473" y="187"/>
                    </a:lnTo>
                    <a:lnTo>
                      <a:pt x="465" y="187"/>
                    </a:lnTo>
                    <a:lnTo>
                      <a:pt x="457" y="185"/>
                    </a:lnTo>
                    <a:lnTo>
                      <a:pt x="448" y="183"/>
                    </a:lnTo>
                    <a:lnTo>
                      <a:pt x="441" y="182"/>
                    </a:lnTo>
                    <a:lnTo>
                      <a:pt x="434" y="178"/>
                    </a:lnTo>
                    <a:lnTo>
                      <a:pt x="430" y="173"/>
                    </a:lnTo>
                    <a:lnTo>
                      <a:pt x="423" y="162"/>
                    </a:lnTo>
                    <a:lnTo>
                      <a:pt x="415" y="155"/>
                    </a:lnTo>
                    <a:lnTo>
                      <a:pt x="408" y="150"/>
                    </a:lnTo>
                    <a:lnTo>
                      <a:pt x="400" y="147"/>
                    </a:lnTo>
                    <a:lnTo>
                      <a:pt x="391" y="147"/>
                    </a:lnTo>
                    <a:lnTo>
                      <a:pt x="383" y="150"/>
                    </a:lnTo>
                    <a:lnTo>
                      <a:pt x="374" y="155"/>
                    </a:lnTo>
                    <a:lnTo>
                      <a:pt x="367" y="159"/>
                    </a:lnTo>
                    <a:lnTo>
                      <a:pt x="354" y="161"/>
                    </a:lnTo>
                    <a:lnTo>
                      <a:pt x="338" y="155"/>
                    </a:lnTo>
                    <a:lnTo>
                      <a:pt x="323" y="145"/>
                    </a:lnTo>
                    <a:lnTo>
                      <a:pt x="305" y="131"/>
                    </a:lnTo>
                    <a:lnTo>
                      <a:pt x="290" y="115"/>
                    </a:lnTo>
                    <a:lnTo>
                      <a:pt x="277" y="99"/>
                    </a:lnTo>
                    <a:lnTo>
                      <a:pt x="265" y="84"/>
                    </a:lnTo>
                    <a:lnTo>
                      <a:pt x="257" y="72"/>
                    </a:lnTo>
                    <a:close/>
                  </a:path>
                </a:pathLst>
              </a:custGeom>
              <a:solidFill>
                <a:srgbClr val="99336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54" name="Freeform 161"/>
              <p:cNvSpPr>
                <a:spLocks/>
              </p:cNvSpPr>
              <p:nvPr/>
            </p:nvSpPr>
            <p:spPr bwMode="auto">
              <a:xfrm>
                <a:off x="5739" y="5250"/>
                <a:ext cx="338" cy="300"/>
              </a:xfrm>
              <a:custGeom>
                <a:avLst/>
                <a:gdLst>
                  <a:gd name="T0" fmla="*/ 1 w 676"/>
                  <a:gd name="T1" fmla="*/ 1 h 599"/>
                  <a:gd name="T2" fmla="*/ 1 w 676"/>
                  <a:gd name="T3" fmla="*/ 1 h 599"/>
                  <a:gd name="T4" fmla="*/ 1 w 676"/>
                  <a:gd name="T5" fmla="*/ 1 h 599"/>
                  <a:gd name="T6" fmla="*/ 1 w 676"/>
                  <a:gd name="T7" fmla="*/ 1 h 599"/>
                  <a:gd name="T8" fmla="*/ 1 w 676"/>
                  <a:gd name="T9" fmla="*/ 1 h 599"/>
                  <a:gd name="T10" fmla="*/ 1 w 676"/>
                  <a:gd name="T11" fmla="*/ 1 h 599"/>
                  <a:gd name="T12" fmla="*/ 1 w 676"/>
                  <a:gd name="T13" fmla="*/ 1 h 599"/>
                  <a:gd name="T14" fmla="*/ 1 w 676"/>
                  <a:gd name="T15" fmla="*/ 1 h 599"/>
                  <a:gd name="T16" fmla="*/ 1 w 676"/>
                  <a:gd name="T17" fmla="*/ 1 h 599"/>
                  <a:gd name="T18" fmla="*/ 1 w 676"/>
                  <a:gd name="T19" fmla="*/ 1 h 599"/>
                  <a:gd name="T20" fmla="*/ 1 w 676"/>
                  <a:gd name="T21" fmla="*/ 1 h 599"/>
                  <a:gd name="T22" fmla="*/ 1 w 676"/>
                  <a:gd name="T23" fmla="*/ 1 h 599"/>
                  <a:gd name="T24" fmla="*/ 1 w 676"/>
                  <a:gd name="T25" fmla="*/ 1 h 599"/>
                  <a:gd name="T26" fmla="*/ 1 w 676"/>
                  <a:gd name="T27" fmla="*/ 1 h 599"/>
                  <a:gd name="T28" fmla="*/ 1 w 676"/>
                  <a:gd name="T29" fmla="*/ 1 h 599"/>
                  <a:gd name="T30" fmla="*/ 1 w 676"/>
                  <a:gd name="T31" fmla="*/ 1 h 599"/>
                  <a:gd name="T32" fmla="*/ 1 w 676"/>
                  <a:gd name="T33" fmla="*/ 1 h 599"/>
                  <a:gd name="T34" fmla="*/ 1 w 676"/>
                  <a:gd name="T35" fmla="*/ 1 h 599"/>
                  <a:gd name="T36" fmla="*/ 1 w 676"/>
                  <a:gd name="T37" fmla="*/ 1 h 599"/>
                  <a:gd name="T38" fmla="*/ 1 w 676"/>
                  <a:gd name="T39" fmla="*/ 1 h 599"/>
                  <a:gd name="T40" fmla="*/ 1 w 676"/>
                  <a:gd name="T41" fmla="*/ 1 h 599"/>
                  <a:gd name="T42" fmla="*/ 1 w 676"/>
                  <a:gd name="T43" fmla="*/ 1 h 599"/>
                  <a:gd name="T44" fmla="*/ 1 w 676"/>
                  <a:gd name="T45" fmla="*/ 1 h 599"/>
                  <a:gd name="T46" fmla="*/ 1 w 676"/>
                  <a:gd name="T47" fmla="*/ 1 h 599"/>
                  <a:gd name="T48" fmla="*/ 1 w 676"/>
                  <a:gd name="T49" fmla="*/ 1 h 599"/>
                  <a:gd name="T50" fmla="*/ 1 w 676"/>
                  <a:gd name="T51" fmla="*/ 1 h 599"/>
                  <a:gd name="T52" fmla="*/ 1 w 676"/>
                  <a:gd name="T53" fmla="*/ 1 h 599"/>
                  <a:gd name="T54" fmla="*/ 1 w 676"/>
                  <a:gd name="T55" fmla="*/ 1 h 599"/>
                  <a:gd name="T56" fmla="*/ 1 w 676"/>
                  <a:gd name="T57" fmla="*/ 1 h 599"/>
                  <a:gd name="T58" fmla="*/ 1 w 676"/>
                  <a:gd name="T59" fmla="*/ 1 h 599"/>
                  <a:gd name="T60" fmla="*/ 1 w 676"/>
                  <a:gd name="T61" fmla="*/ 1 h 599"/>
                  <a:gd name="T62" fmla="*/ 1 w 676"/>
                  <a:gd name="T63" fmla="*/ 1 h 599"/>
                  <a:gd name="T64" fmla="*/ 1 w 676"/>
                  <a:gd name="T65" fmla="*/ 1 h 599"/>
                  <a:gd name="T66" fmla="*/ 1 w 676"/>
                  <a:gd name="T67" fmla="*/ 1 h 599"/>
                  <a:gd name="T68" fmla="*/ 1 w 676"/>
                  <a:gd name="T69" fmla="*/ 1 h 599"/>
                  <a:gd name="T70" fmla="*/ 1 w 676"/>
                  <a:gd name="T71" fmla="*/ 1 h 599"/>
                  <a:gd name="T72" fmla="*/ 1 w 676"/>
                  <a:gd name="T73" fmla="*/ 1 h 599"/>
                  <a:gd name="T74" fmla="*/ 1 w 676"/>
                  <a:gd name="T75" fmla="*/ 1 h 599"/>
                  <a:gd name="T76" fmla="*/ 1 w 676"/>
                  <a:gd name="T77" fmla="*/ 1 h 599"/>
                  <a:gd name="T78" fmla="*/ 1 w 676"/>
                  <a:gd name="T79" fmla="*/ 1 h 599"/>
                  <a:gd name="T80" fmla="*/ 1 w 676"/>
                  <a:gd name="T81" fmla="*/ 1 h 599"/>
                  <a:gd name="T82" fmla="*/ 1 w 676"/>
                  <a:gd name="T83" fmla="*/ 1 h 599"/>
                  <a:gd name="T84" fmla="*/ 1 w 676"/>
                  <a:gd name="T85" fmla="*/ 1 h 599"/>
                  <a:gd name="T86" fmla="*/ 1 w 676"/>
                  <a:gd name="T87" fmla="*/ 1 h 599"/>
                  <a:gd name="T88" fmla="*/ 1 w 676"/>
                  <a:gd name="T89" fmla="*/ 1 h 599"/>
                  <a:gd name="T90" fmla="*/ 1 w 676"/>
                  <a:gd name="T91" fmla="*/ 1 h 599"/>
                  <a:gd name="T92" fmla="*/ 1 w 676"/>
                  <a:gd name="T93" fmla="*/ 1 h 599"/>
                  <a:gd name="T94" fmla="*/ 1 w 676"/>
                  <a:gd name="T95" fmla="*/ 1 h 599"/>
                  <a:gd name="T96" fmla="*/ 1 w 676"/>
                  <a:gd name="T97" fmla="*/ 1 h 599"/>
                  <a:gd name="T98" fmla="*/ 1 w 676"/>
                  <a:gd name="T99" fmla="*/ 1 h 599"/>
                  <a:gd name="T100" fmla="*/ 1 w 676"/>
                  <a:gd name="T101" fmla="*/ 1 h 599"/>
                  <a:gd name="T102" fmla="*/ 1 w 676"/>
                  <a:gd name="T103" fmla="*/ 1 h 599"/>
                  <a:gd name="T104" fmla="*/ 1 w 676"/>
                  <a:gd name="T105" fmla="*/ 1 h 599"/>
                  <a:gd name="T106" fmla="*/ 1 w 676"/>
                  <a:gd name="T107" fmla="*/ 1 h 599"/>
                  <a:gd name="T108" fmla="*/ 1 w 676"/>
                  <a:gd name="T109" fmla="*/ 1 h 599"/>
                  <a:gd name="T110" fmla="*/ 1 w 676"/>
                  <a:gd name="T111" fmla="*/ 1 h 599"/>
                  <a:gd name="T112" fmla="*/ 1 w 676"/>
                  <a:gd name="T113" fmla="*/ 1 h 599"/>
                  <a:gd name="T114" fmla="*/ 1 w 676"/>
                  <a:gd name="T115" fmla="*/ 1 h 599"/>
                  <a:gd name="T116" fmla="*/ 1 w 676"/>
                  <a:gd name="T117" fmla="*/ 1 h 5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6"/>
                  <a:gd name="T178" fmla="*/ 0 h 599"/>
                  <a:gd name="T179" fmla="*/ 676 w 676"/>
                  <a:gd name="T180" fmla="*/ 599 h 5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6" h="599">
                    <a:moveTo>
                      <a:pt x="407" y="346"/>
                    </a:moveTo>
                    <a:lnTo>
                      <a:pt x="384" y="346"/>
                    </a:lnTo>
                    <a:lnTo>
                      <a:pt x="364" y="351"/>
                    </a:lnTo>
                    <a:lnTo>
                      <a:pt x="346" y="363"/>
                    </a:lnTo>
                    <a:lnTo>
                      <a:pt x="330" y="377"/>
                    </a:lnTo>
                    <a:lnTo>
                      <a:pt x="316" y="397"/>
                    </a:lnTo>
                    <a:lnTo>
                      <a:pt x="306" y="416"/>
                    </a:lnTo>
                    <a:lnTo>
                      <a:pt x="297" y="437"/>
                    </a:lnTo>
                    <a:lnTo>
                      <a:pt x="292" y="458"/>
                    </a:lnTo>
                    <a:lnTo>
                      <a:pt x="286" y="414"/>
                    </a:lnTo>
                    <a:lnTo>
                      <a:pt x="279" y="360"/>
                    </a:lnTo>
                    <a:lnTo>
                      <a:pt x="269" y="314"/>
                    </a:lnTo>
                    <a:lnTo>
                      <a:pt x="252" y="294"/>
                    </a:lnTo>
                    <a:lnTo>
                      <a:pt x="242" y="299"/>
                    </a:lnTo>
                    <a:lnTo>
                      <a:pt x="233" y="313"/>
                    </a:lnTo>
                    <a:lnTo>
                      <a:pt x="227" y="334"/>
                    </a:lnTo>
                    <a:lnTo>
                      <a:pt x="223" y="355"/>
                    </a:lnTo>
                    <a:lnTo>
                      <a:pt x="220" y="367"/>
                    </a:lnTo>
                    <a:lnTo>
                      <a:pt x="216" y="381"/>
                    </a:lnTo>
                    <a:lnTo>
                      <a:pt x="209" y="397"/>
                    </a:lnTo>
                    <a:lnTo>
                      <a:pt x="202" y="411"/>
                    </a:lnTo>
                    <a:lnTo>
                      <a:pt x="192" y="423"/>
                    </a:lnTo>
                    <a:lnTo>
                      <a:pt x="180" y="430"/>
                    </a:lnTo>
                    <a:lnTo>
                      <a:pt x="167" y="430"/>
                    </a:lnTo>
                    <a:lnTo>
                      <a:pt x="152" y="421"/>
                    </a:lnTo>
                    <a:lnTo>
                      <a:pt x="136" y="404"/>
                    </a:lnTo>
                    <a:lnTo>
                      <a:pt x="127" y="386"/>
                    </a:lnTo>
                    <a:lnTo>
                      <a:pt x="122" y="367"/>
                    </a:lnTo>
                    <a:lnTo>
                      <a:pt x="122" y="346"/>
                    </a:lnTo>
                    <a:lnTo>
                      <a:pt x="125" y="325"/>
                    </a:lnTo>
                    <a:lnTo>
                      <a:pt x="129" y="306"/>
                    </a:lnTo>
                    <a:lnTo>
                      <a:pt x="133" y="288"/>
                    </a:lnTo>
                    <a:lnTo>
                      <a:pt x="139" y="271"/>
                    </a:lnTo>
                    <a:lnTo>
                      <a:pt x="142" y="255"/>
                    </a:lnTo>
                    <a:lnTo>
                      <a:pt x="142" y="238"/>
                    </a:lnTo>
                    <a:lnTo>
                      <a:pt x="140" y="220"/>
                    </a:lnTo>
                    <a:lnTo>
                      <a:pt x="136" y="204"/>
                    </a:lnTo>
                    <a:lnTo>
                      <a:pt x="130" y="189"/>
                    </a:lnTo>
                    <a:lnTo>
                      <a:pt x="123" y="173"/>
                    </a:lnTo>
                    <a:lnTo>
                      <a:pt x="115" y="159"/>
                    </a:lnTo>
                    <a:lnTo>
                      <a:pt x="105" y="145"/>
                    </a:lnTo>
                    <a:lnTo>
                      <a:pt x="110" y="177"/>
                    </a:lnTo>
                    <a:lnTo>
                      <a:pt x="110" y="211"/>
                    </a:lnTo>
                    <a:lnTo>
                      <a:pt x="106" y="241"/>
                    </a:lnTo>
                    <a:lnTo>
                      <a:pt x="102" y="262"/>
                    </a:lnTo>
                    <a:lnTo>
                      <a:pt x="99" y="276"/>
                    </a:lnTo>
                    <a:lnTo>
                      <a:pt x="97" y="294"/>
                    </a:lnTo>
                    <a:lnTo>
                      <a:pt x="97" y="311"/>
                    </a:lnTo>
                    <a:lnTo>
                      <a:pt x="99" y="330"/>
                    </a:lnTo>
                    <a:lnTo>
                      <a:pt x="102" y="376"/>
                    </a:lnTo>
                    <a:lnTo>
                      <a:pt x="100" y="414"/>
                    </a:lnTo>
                    <a:lnTo>
                      <a:pt x="93" y="451"/>
                    </a:lnTo>
                    <a:lnTo>
                      <a:pt x="79" y="489"/>
                    </a:lnTo>
                    <a:lnTo>
                      <a:pt x="79" y="440"/>
                    </a:lnTo>
                    <a:lnTo>
                      <a:pt x="72" y="397"/>
                    </a:lnTo>
                    <a:lnTo>
                      <a:pt x="60" y="365"/>
                    </a:lnTo>
                    <a:lnTo>
                      <a:pt x="50" y="348"/>
                    </a:lnTo>
                    <a:lnTo>
                      <a:pt x="40" y="335"/>
                    </a:lnTo>
                    <a:lnTo>
                      <a:pt x="33" y="321"/>
                    </a:lnTo>
                    <a:lnTo>
                      <a:pt x="29" y="308"/>
                    </a:lnTo>
                    <a:lnTo>
                      <a:pt x="33" y="294"/>
                    </a:lnTo>
                    <a:lnTo>
                      <a:pt x="37" y="290"/>
                    </a:lnTo>
                    <a:lnTo>
                      <a:pt x="43" y="290"/>
                    </a:lnTo>
                    <a:lnTo>
                      <a:pt x="49" y="294"/>
                    </a:lnTo>
                    <a:lnTo>
                      <a:pt x="55" y="301"/>
                    </a:lnTo>
                    <a:lnTo>
                      <a:pt x="62" y="309"/>
                    </a:lnTo>
                    <a:lnTo>
                      <a:pt x="67" y="318"/>
                    </a:lnTo>
                    <a:lnTo>
                      <a:pt x="75" y="328"/>
                    </a:lnTo>
                    <a:lnTo>
                      <a:pt x="80" y="339"/>
                    </a:lnTo>
                    <a:lnTo>
                      <a:pt x="80" y="308"/>
                    </a:lnTo>
                    <a:lnTo>
                      <a:pt x="73" y="269"/>
                    </a:lnTo>
                    <a:lnTo>
                      <a:pt x="63" y="236"/>
                    </a:lnTo>
                    <a:lnTo>
                      <a:pt x="55" y="217"/>
                    </a:lnTo>
                    <a:lnTo>
                      <a:pt x="49" y="206"/>
                    </a:lnTo>
                    <a:lnTo>
                      <a:pt x="47" y="194"/>
                    </a:lnTo>
                    <a:lnTo>
                      <a:pt x="47" y="183"/>
                    </a:lnTo>
                    <a:lnTo>
                      <a:pt x="50" y="173"/>
                    </a:lnTo>
                    <a:lnTo>
                      <a:pt x="52" y="166"/>
                    </a:lnTo>
                    <a:lnTo>
                      <a:pt x="49" y="156"/>
                    </a:lnTo>
                    <a:lnTo>
                      <a:pt x="45" y="142"/>
                    </a:lnTo>
                    <a:lnTo>
                      <a:pt x="39" y="128"/>
                    </a:lnTo>
                    <a:lnTo>
                      <a:pt x="30" y="112"/>
                    </a:lnTo>
                    <a:lnTo>
                      <a:pt x="22" y="96"/>
                    </a:lnTo>
                    <a:lnTo>
                      <a:pt x="12" y="80"/>
                    </a:lnTo>
                    <a:lnTo>
                      <a:pt x="0" y="65"/>
                    </a:lnTo>
                    <a:lnTo>
                      <a:pt x="2" y="56"/>
                    </a:lnTo>
                    <a:lnTo>
                      <a:pt x="3" y="47"/>
                    </a:lnTo>
                    <a:lnTo>
                      <a:pt x="3" y="40"/>
                    </a:lnTo>
                    <a:lnTo>
                      <a:pt x="3" y="35"/>
                    </a:lnTo>
                    <a:lnTo>
                      <a:pt x="3" y="28"/>
                    </a:lnTo>
                    <a:lnTo>
                      <a:pt x="6" y="19"/>
                    </a:lnTo>
                    <a:lnTo>
                      <a:pt x="7" y="11"/>
                    </a:lnTo>
                    <a:lnTo>
                      <a:pt x="12" y="0"/>
                    </a:lnTo>
                    <a:lnTo>
                      <a:pt x="23" y="5"/>
                    </a:lnTo>
                    <a:lnTo>
                      <a:pt x="32" y="12"/>
                    </a:lnTo>
                    <a:lnTo>
                      <a:pt x="37" y="21"/>
                    </a:lnTo>
                    <a:lnTo>
                      <a:pt x="43" y="32"/>
                    </a:lnTo>
                    <a:lnTo>
                      <a:pt x="47" y="40"/>
                    </a:lnTo>
                    <a:lnTo>
                      <a:pt x="55" y="49"/>
                    </a:lnTo>
                    <a:lnTo>
                      <a:pt x="63" y="56"/>
                    </a:lnTo>
                    <a:lnTo>
                      <a:pt x="77" y="63"/>
                    </a:lnTo>
                    <a:lnTo>
                      <a:pt x="90" y="68"/>
                    </a:lnTo>
                    <a:lnTo>
                      <a:pt x="105" y="79"/>
                    </a:lnTo>
                    <a:lnTo>
                      <a:pt x="120" y="91"/>
                    </a:lnTo>
                    <a:lnTo>
                      <a:pt x="137" y="105"/>
                    </a:lnTo>
                    <a:lnTo>
                      <a:pt x="153" y="121"/>
                    </a:lnTo>
                    <a:lnTo>
                      <a:pt x="169" y="133"/>
                    </a:lnTo>
                    <a:lnTo>
                      <a:pt x="180" y="143"/>
                    </a:lnTo>
                    <a:lnTo>
                      <a:pt x="190" y="149"/>
                    </a:lnTo>
                    <a:lnTo>
                      <a:pt x="203" y="156"/>
                    </a:lnTo>
                    <a:lnTo>
                      <a:pt x="215" y="166"/>
                    </a:lnTo>
                    <a:lnTo>
                      <a:pt x="223" y="177"/>
                    </a:lnTo>
                    <a:lnTo>
                      <a:pt x="232" y="187"/>
                    </a:lnTo>
                    <a:lnTo>
                      <a:pt x="239" y="197"/>
                    </a:lnTo>
                    <a:lnTo>
                      <a:pt x="246" y="206"/>
                    </a:lnTo>
                    <a:lnTo>
                      <a:pt x="252" y="215"/>
                    </a:lnTo>
                    <a:lnTo>
                      <a:pt x="259" y="222"/>
                    </a:lnTo>
                    <a:lnTo>
                      <a:pt x="269" y="231"/>
                    </a:lnTo>
                    <a:lnTo>
                      <a:pt x="287" y="245"/>
                    </a:lnTo>
                    <a:lnTo>
                      <a:pt x="309" y="264"/>
                    </a:lnTo>
                    <a:lnTo>
                      <a:pt x="333" y="283"/>
                    </a:lnTo>
                    <a:lnTo>
                      <a:pt x="357" y="304"/>
                    </a:lnTo>
                    <a:lnTo>
                      <a:pt x="380" y="323"/>
                    </a:lnTo>
                    <a:lnTo>
                      <a:pt x="397" y="337"/>
                    </a:lnTo>
                    <a:lnTo>
                      <a:pt x="407" y="346"/>
                    </a:lnTo>
                    <a:lnTo>
                      <a:pt x="413" y="351"/>
                    </a:lnTo>
                    <a:lnTo>
                      <a:pt x="419" y="356"/>
                    </a:lnTo>
                    <a:lnTo>
                      <a:pt x="424" y="360"/>
                    </a:lnTo>
                    <a:lnTo>
                      <a:pt x="430" y="362"/>
                    </a:lnTo>
                    <a:lnTo>
                      <a:pt x="442" y="363"/>
                    </a:lnTo>
                    <a:lnTo>
                      <a:pt x="450" y="363"/>
                    </a:lnTo>
                    <a:lnTo>
                      <a:pt x="457" y="365"/>
                    </a:lnTo>
                    <a:lnTo>
                      <a:pt x="463" y="369"/>
                    </a:lnTo>
                    <a:lnTo>
                      <a:pt x="473" y="374"/>
                    </a:lnTo>
                    <a:lnTo>
                      <a:pt x="490" y="383"/>
                    </a:lnTo>
                    <a:lnTo>
                      <a:pt x="512" y="393"/>
                    </a:lnTo>
                    <a:lnTo>
                      <a:pt x="536" y="404"/>
                    </a:lnTo>
                    <a:lnTo>
                      <a:pt x="559" y="416"/>
                    </a:lnTo>
                    <a:lnTo>
                      <a:pt x="579" y="428"/>
                    </a:lnTo>
                    <a:lnTo>
                      <a:pt x="594" y="439"/>
                    </a:lnTo>
                    <a:lnTo>
                      <a:pt x="603" y="449"/>
                    </a:lnTo>
                    <a:lnTo>
                      <a:pt x="611" y="465"/>
                    </a:lnTo>
                    <a:lnTo>
                      <a:pt x="620" y="479"/>
                    </a:lnTo>
                    <a:lnTo>
                      <a:pt x="627" y="489"/>
                    </a:lnTo>
                    <a:lnTo>
                      <a:pt x="633" y="500"/>
                    </a:lnTo>
                    <a:lnTo>
                      <a:pt x="641" y="503"/>
                    </a:lnTo>
                    <a:lnTo>
                      <a:pt x="649" y="508"/>
                    </a:lnTo>
                    <a:lnTo>
                      <a:pt x="656" y="514"/>
                    </a:lnTo>
                    <a:lnTo>
                      <a:pt x="663" y="519"/>
                    </a:lnTo>
                    <a:lnTo>
                      <a:pt x="667" y="522"/>
                    </a:lnTo>
                    <a:lnTo>
                      <a:pt x="670" y="526"/>
                    </a:lnTo>
                    <a:lnTo>
                      <a:pt x="673" y="528"/>
                    </a:lnTo>
                    <a:lnTo>
                      <a:pt x="676" y="531"/>
                    </a:lnTo>
                    <a:lnTo>
                      <a:pt x="664" y="531"/>
                    </a:lnTo>
                    <a:lnTo>
                      <a:pt x="651" y="535"/>
                    </a:lnTo>
                    <a:lnTo>
                      <a:pt x="639" y="540"/>
                    </a:lnTo>
                    <a:lnTo>
                      <a:pt x="626" y="549"/>
                    </a:lnTo>
                    <a:lnTo>
                      <a:pt x="614" y="559"/>
                    </a:lnTo>
                    <a:lnTo>
                      <a:pt x="603" y="571"/>
                    </a:lnTo>
                    <a:lnTo>
                      <a:pt x="593" y="583"/>
                    </a:lnTo>
                    <a:lnTo>
                      <a:pt x="584" y="596"/>
                    </a:lnTo>
                    <a:lnTo>
                      <a:pt x="580" y="590"/>
                    </a:lnTo>
                    <a:lnTo>
                      <a:pt x="574" y="587"/>
                    </a:lnTo>
                    <a:lnTo>
                      <a:pt x="567" y="582"/>
                    </a:lnTo>
                    <a:lnTo>
                      <a:pt x="560" y="578"/>
                    </a:lnTo>
                    <a:lnTo>
                      <a:pt x="556" y="577"/>
                    </a:lnTo>
                    <a:lnTo>
                      <a:pt x="550" y="578"/>
                    </a:lnTo>
                    <a:lnTo>
                      <a:pt x="544" y="580"/>
                    </a:lnTo>
                    <a:lnTo>
                      <a:pt x="539" y="582"/>
                    </a:lnTo>
                    <a:lnTo>
                      <a:pt x="532" y="585"/>
                    </a:lnTo>
                    <a:lnTo>
                      <a:pt x="526" y="590"/>
                    </a:lnTo>
                    <a:lnTo>
                      <a:pt x="520" y="594"/>
                    </a:lnTo>
                    <a:lnTo>
                      <a:pt x="514" y="599"/>
                    </a:lnTo>
                    <a:lnTo>
                      <a:pt x="513" y="582"/>
                    </a:lnTo>
                    <a:lnTo>
                      <a:pt x="514" y="564"/>
                    </a:lnTo>
                    <a:lnTo>
                      <a:pt x="516" y="549"/>
                    </a:lnTo>
                    <a:lnTo>
                      <a:pt x="519" y="533"/>
                    </a:lnTo>
                    <a:lnTo>
                      <a:pt x="526" y="517"/>
                    </a:lnTo>
                    <a:lnTo>
                      <a:pt x="534" y="503"/>
                    </a:lnTo>
                    <a:lnTo>
                      <a:pt x="547" y="489"/>
                    </a:lnTo>
                    <a:lnTo>
                      <a:pt x="564" y="479"/>
                    </a:lnTo>
                    <a:lnTo>
                      <a:pt x="559" y="477"/>
                    </a:lnTo>
                    <a:lnTo>
                      <a:pt x="553" y="475"/>
                    </a:lnTo>
                    <a:lnTo>
                      <a:pt x="544" y="477"/>
                    </a:lnTo>
                    <a:lnTo>
                      <a:pt x="536" y="479"/>
                    </a:lnTo>
                    <a:lnTo>
                      <a:pt x="527" y="487"/>
                    </a:lnTo>
                    <a:lnTo>
                      <a:pt x="517" y="500"/>
                    </a:lnTo>
                    <a:lnTo>
                      <a:pt x="506" y="519"/>
                    </a:lnTo>
                    <a:lnTo>
                      <a:pt x="496" y="547"/>
                    </a:lnTo>
                    <a:lnTo>
                      <a:pt x="483" y="536"/>
                    </a:lnTo>
                    <a:lnTo>
                      <a:pt x="473" y="521"/>
                    </a:lnTo>
                    <a:lnTo>
                      <a:pt x="463" y="501"/>
                    </a:lnTo>
                    <a:lnTo>
                      <a:pt x="454" y="482"/>
                    </a:lnTo>
                    <a:lnTo>
                      <a:pt x="450" y="472"/>
                    </a:lnTo>
                    <a:lnTo>
                      <a:pt x="444" y="465"/>
                    </a:lnTo>
                    <a:lnTo>
                      <a:pt x="439" y="458"/>
                    </a:lnTo>
                    <a:lnTo>
                      <a:pt x="434" y="454"/>
                    </a:lnTo>
                    <a:lnTo>
                      <a:pt x="429" y="452"/>
                    </a:lnTo>
                    <a:lnTo>
                      <a:pt x="423" y="452"/>
                    </a:lnTo>
                    <a:lnTo>
                      <a:pt x="417" y="454"/>
                    </a:lnTo>
                    <a:lnTo>
                      <a:pt x="412" y="459"/>
                    </a:lnTo>
                    <a:lnTo>
                      <a:pt x="406" y="466"/>
                    </a:lnTo>
                    <a:lnTo>
                      <a:pt x="400" y="473"/>
                    </a:lnTo>
                    <a:lnTo>
                      <a:pt x="393" y="480"/>
                    </a:lnTo>
                    <a:lnTo>
                      <a:pt x="387" y="487"/>
                    </a:lnTo>
                    <a:lnTo>
                      <a:pt x="382" y="493"/>
                    </a:lnTo>
                    <a:lnTo>
                      <a:pt x="376" y="496"/>
                    </a:lnTo>
                    <a:lnTo>
                      <a:pt x="372" y="496"/>
                    </a:lnTo>
                    <a:lnTo>
                      <a:pt x="366" y="494"/>
                    </a:lnTo>
                    <a:lnTo>
                      <a:pt x="362" y="482"/>
                    </a:lnTo>
                    <a:lnTo>
                      <a:pt x="364" y="468"/>
                    </a:lnTo>
                    <a:lnTo>
                      <a:pt x="370" y="454"/>
                    </a:lnTo>
                    <a:lnTo>
                      <a:pt x="379" y="444"/>
                    </a:lnTo>
                    <a:lnTo>
                      <a:pt x="387" y="433"/>
                    </a:lnTo>
                    <a:lnTo>
                      <a:pt x="396" y="423"/>
                    </a:lnTo>
                    <a:lnTo>
                      <a:pt x="399" y="411"/>
                    </a:lnTo>
                    <a:lnTo>
                      <a:pt x="394" y="400"/>
                    </a:lnTo>
                    <a:lnTo>
                      <a:pt x="389" y="397"/>
                    </a:lnTo>
                    <a:lnTo>
                      <a:pt x="382" y="398"/>
                    </a:lnTo>
                    <a:lnTo>
                      <a:pt x="374" y="404"/>
                    </a:lnTo>
                    <a:lnTo>
                      <a:pt x="367" y="411"/>
                    </a:lnTo>
                    <a:lnTo>
                      <a:pt x="359" y="421"/>
                    </a:lnTo>
                    <a:lnTo>
                      <a:pt x="352" y="432"/>
                    </a:lnTo>
                    <a:lnTo>
                      <a:pt x="344" y="442"/>
                    </a:lnTo>
                    <a:lnTo>
                      <a:pt x="339" y="452"/>
                    </a:lnTo>
                    <a:lnTo>
                      <a:pt x="330" y="468"/>
                    </a:lnTo>
                    <a:lnTo>
                      <a:pt x="324" y="475"/>
                    </a:lnTo>
                    <a:lnTo>
                      <a:pt x="319" y="477"/>
                    </a:lnTo>
                    <a:lnTo>
                      <a:pt x="313" y="477"/>
                    </a:lnTo>
                    <a:lnTo>
                      <a:pt x="312" y="461"/>
                    </a:lnTo>
                    <a:lnTo>
                      <a:pt x="313" y="444"/>
                    </a:lnTo>
                    <a:lnTo>
                      <a:pt x="317" y="425"/>
                    </a:lnTo>
                    <a:lnTo>
                      <a:pt x="326" y="407"/>
                    </a:lnTo>
                    <a:lnTo>
                      <a:pt x="339" y="390"/>
                    </a:lnTo>
                    <a:lnTo>
                      <a:pt x="356" y="372"/>
                    </a:lnTo>
                    <a:lnTo>
                      <a:pt x="379" y="358"/>
                    </a:lnTo>
                    <a:lnTo>
                      <a:pt x="407" y="34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55" name="Freeform 162"/>
              <p:cNvSpPr>
                <a:spLocks/>
              </p:cNvSpPr>
              <p:nvPr/>
            </p:nvSpPr>
            <p:spPr bwMode="auto">
              <a:xfrm>
                <a:off x="5825" y="5578"/>
                <a:ext cx="27" cy="19"/>
              </a:xfrm>
              <a:custGeom>
                <a:avLst/>
                <a:gdLst>
                  <a:gd name="T0" fmla="*/ 1 w 54"/>
                  <a:gd name="T1" fmla="*/ 1 h 37"/>
                  <a:gd name="T2" fmla="*/ 1 w 54"/>
                  <a:gd name="T3" fmla="*/ 1 h 37"/>
                  <a:gd name="T4" fmla="*/ 1 w 54"/>
                  <a:gd name="T5" fmla="*/ 1 h 37"/>
                  <a:gd name="T6" fmla="*/ 1 w 54"/>
                  <a:gd name="T7" fmla="*/ 1 h 37"/>
                  <a:gd name="T8" fmla="*/ 1 w 54"/>
                  <a:gd name="T9" fmla="*/ 1 h 37"/>
                  <a:gd name="T10" fmla="*/ 1 w 54"/>
                  <a:gd name="T11" fmla="*/ 1 h 37"/>
                  <a:gd name="T12" fmla="*/ 1 w 54"/>
                  <a:gd name="T13" fmla="*/ 1 h 37"/>
                  <a:gd name="T14" fmla="*/ 1 w 54"/>
                  <a:gd name="T15" fmla="*/ 1 h 37"/>
                  <a:gd name="T16" fmla="*/ 0 w 54"/>
                  <a:gd name="T17" fmla="*/ 0 h 37"/>
                  <a:gd name="T18" fmla="*/ 1 w 54"/>
                  <a:gd name="T19" fmla="*/ 1 h 37"/>
                  <a:gd name="T20" fmla="*/ 1 w 54"/>
                  <a:gd name="T21" fmla="*/ 1 h 37"/>
                  <a:gd name="T22" fmla="*/ 1 w 54"/>
                  <a:gd name="T23" fmla="*/ 1 h 37"/>
                  <a:gd name="T24" fmla="*/ 1 w 54"/>
                  <a:gd name="T25" fmla="*/ 1 h 37"/>
                  <a:gd name="T26" fmla="*/ 1 w 54"/>
                  <a:gd name="T27" fmla="*/ 1 h 37"/>
                  <a:gd name="T28" fmla="*/ 1 w 54"/>
                  <a:gd name="T29" fmla="*/ 1 h 37"/>
                  <a:gd name="T30" fmla="*/ 1 w 54"/>
                  <a:gd name="T31" fmla="*/ 1 h 37"/>
                  <a:gd name="T32" fmla="*/ 1 w 54"/>
                  <a:gd name="T33" fmla="*/ 1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7"/>
                  <a:gd name="T53" fmla="*/ 54 w 54"/>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7">
                    <a:moveTo>
                      <a:pt x="54" y="14"/>
                    </a:moveTo>
                    <a:lnTo>
                      <a:pt x="50" y="14"/>
                    </a:lnTo>
                    <a:lnTo>
                      <a:pt x="43" y="14"/>
                    </a:lnTo>
                    <a:lnTo>
                      <a:pt x="35" y="14"/>
                    </a:lnTo>
                    <a:lnTo>
                      <a:pt x="27" y="12"/>
                    </a:lnTo>
                    <a:lnTo>
                      <a:pt x="18" y="10"/>
                    </a:lnTo>
                    <a:lnTo>
                      <a:pt x="11" y="9"/>
                    </a:lnTo>
                    <a:lnTo>
                      <a:pt x="4" y="5"/>
                    </a:lnTo>
                    <a:lnTo>
                      <a:pt x="0" y="0"/>
                    </a:lnTo>
                    <a:lnTo>
                      <a:pt x="10" y="12"/>
                    </a:lnTo>
                    <a:lnTo>
                      <a:pt x="20" y="23"/>
                    </a:lnTo>
                    <a:lnTo>
                      <a:pt x="28" y="31"/>
                    </a:lnTo>
                    <a:lnTo>
                      <a:pt x="33" y="37"/>
                    </a:lnTo>
                    <a:lnTo>
                      <a:pt x="38" y="30"/>
                    </a:lnTo>
                    <a:lnTo>
                      <a:pt x="44" y="23"/>
                    </a:lnTo>
                    <a:lnTo>
                      <a:pt x="50" y="17"/>
                    </a:lnTo>
                    <a:lnTo>
                      <a:pt x="54"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56" name="Freeform 163"/>
              <p:cNvSpPr>
                <a:spLocks/>
              </p:cNvSpPr>
              <p:nvPr/>
            </p:nvSpPr>
            <p:spPr bwMode="auto">
              <a:xfrm>
                <a:off x="5876" y="5585"/>
                <a:ext cx="53" cy="20"/>
              </a:xfrm>
              <a:custGeom>
                <a:avLst/>
                <a:gdLst>
                  <a:gd name="T0" fmla="*/ 0 w 107"/>
                  <a:gd name="T1" fmla="*/ 0 h 38"/>
                  <a:gd name="T2" fmla="*/ 0 w 107"/>
                  <a:gd name="T3" fmla="*/ 1 h 38"/>
                  <a:gd name="T4" fmla="*/ 0 w 107"/>
                  <a:gd name="T5" fmla="*/ 1 h 38"/>
                  <a:gd name="T6" fmla="*/ 0 w 107"/>
                  <a:gd name="T7" fmla="*/ 1 h 38"/>
                  <a:gd name="T8" fmla="*/ 0 w 107"/>
                  <a:gd name="T9" fmla="*/ 1 h 38"/>
                  <a:gd name="T10" fmla="*/ 0 w 107"/>
                  <a:gd name="T11" fmla="*/ 1 h 38"/>
                  <a:gd name="T12" fmla="*/ 0 w 107"/>
                  <a:gd name="T13" fmla="*/ 1 h 38"/>
                  <a:gd name="T14" fmla="*/ 0 w 107"/>
                  <a:gd name="T15" fmla="*/ 0 h 38"/>
                  <a:gd name="T16" fmla="*/ 0 w 107"/>
                  <a:gd name="T17" fmla="*/ 0 h 38"/>
                  <a:gd name="T18" fmla="*/ 0 w 107"/>
                  <a:gd name="T19" fmla="*/ 1 h 38"/>
                  <a:gd name="T20" fmla="*/ 0 w 107"/>
                  <a:gd name="T21" fmla="*/ 1 h 38"/>
                  <a:gd name="T22" fmla="*/ 0 w 107"/>
                  <a:gd name="T23" fmla="*/ 1 h 38"/>
                  <a:gd name="T24" fmla="*/ 0 w 107"/>
                  <a:gd name="T25" fmla="*/ 1 h 38"/>
                  <a:gd name="T26" fmla="*/ 0 w 107"/>
                  <a:gd name="T27" fmla="*/ 1 h 38"/>
                  <a:gd name="T28" fmla="*/ 0 w 107"/>
                  <a:gd name="T29" fmla="*/ 1 h 38"/>
                  <a:gd name="T30" fmla="*/ 0 w 107"/>
                  <a:gd name="T31" fmla="*/ 1 h 38"/>
                  <a:gd name="T32" fmla="*/ 0 w 107"/>
                  <a:gd name="T33" fmla="*/ 1 h 38"/>
                  <a:gd name="T34" fmla="*/ 0 w 107"/>
                  <a:gd name="T35" fmla="*/ 1 h 38"/>
                  <a:gd name="T36" fmla="*/ 0 w 107"/>
                  <a:gd name="T37" fmla="*/ 1 h 38"/>
                  <a:gd name="T38" fmla="*/ 0 w 107"/>
                  <a:gd name="T39" fmla="*/ 1 h 38"/>
                  <a:gd name="T40" fmla="*/ 0 w 107"/>
                  <a:gd name="T41" fmla="*/ 1 h 38"/>
                  <a:gd name="T42" fmla="*/ 0 w 107"/>
                  <a:gd name="T43" fmla="*/ 1 h 38"/>
                  <a:gd name="T44" fmla="*/ 0 w 107"/>
                  <a:gd name="T45" fmla="*/ 1 h 38"/>
                  <a:gd name="T46" fmla="*/ 0 w 107"/>
                  <a:gd name="T47" fmla="*/ 1 h 38"/>
                  <a:gd name="T48" fmla="*/ 0 w 107"/>
                  <a:gd name="T49" fmla="*/ 1 h 38"/>
                  <a:gd name="T50" fmla="*/ 0 w 107"/>
                  <a:gd name="T51" fmla="*/ 1 h 38"/>
                  <a:gd name="T52" fmla="*/ 0 w 107"/>
                  <a:gd name="T53" fmla="*/ 1 h 38"/>
                  <a:gd name="T54" fmla="*/ 0 w 107"/>
                  <a:gd name="T55" fmla="*/ 1 h 38"/>
                  <a:gd name="T56" fmla="*/ 0 w 107"/>
                  <a:gd name="T57" fmla="*/ 0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
                  <a:gd name="T88" fmla="*/ 0 h 38"/>
                  <a:gd name="T89" fmla="*/ 107 w 107"/>
                  <a:gd name="T90" fmla="*/ 38 h 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 h="38">
                    <a:moveTo>
                      <a:pt x="107" y="0"/>
                    </a:moveTo>
                    <a:lnTo>
                      <a:pt x="101" y="2"/>
                    </a:lnTo>
                    <a:lnTo>
                      <a:pt x="93" y="2"/>
                    </a:lnTo>
                    <a:lnTo>
                      <a:pt x="86" y="2"/>
                    </a:lnTo>
                    <a:lnTo>
                      <a:pt x="76" y="2"/>
                    </a:lnTo>
                    <a:lnTo>
                      <a:pt x="67" y="2"/>
                    </a:lnTo>
                    <a:lnTo>
                      <a:pt x="59" y="2"/>
                    </a:lnTo>
                    <a:lnTo>
                      <a:pt x="51" y="0"/>
                    </a:lnTo>
                    <a:lnTo>
                      <a:pt x="44" y="0"/>
                    </a:lnTo>
                    <a:lnTo>
                      <a:pt x="41" y="3"/>
                    </a:lnTo>
                    <a:lnTo>
                      <a:pt x="36" y="7"/>
                    </a:lnTo>
                    <a:lnTo>
                      <a:pt x="30" y="10"/>
                    </a:lnTo>
                    <a:lnTo>
                      <a:pt x="23" y="14"/>
                    </a:lnTo>
                    <a:lnTo>
                      <a:pt x="16" y="16"/>
                    </a:lnTo>
                    <a:lnTo>
                      <a:pt x="9" y="19"/>
                    </a:lnTo>
                    <a:lnTo>
                      <a:pt x="4" y="21"/>
                    </a:lnTo>
                    <a:lnTo>
                      <a:pt x="0" y="23"/>
                    </a:lnTo>
                    <a:lnTo>
                      <a:pt x="0" y="28"/>
                    </a:lnTo>
                    <a:lnTo>
                      <a:pt x="1" y="31"/>
                    </a:lnTo>
                    <a:lnTo>
                      <a:pt x="3" y="37"/>
                    </a:lnTo>
                    <a:lnTo>
                      <a:pt x="6" y="38"/>
                    </a:lnTo>
                    <a:lnTo>
                      <a:pt x="14" y="35"/>
                    </a:lnTo>
                    <a:lnTo>
                      <a:pt x="27" y="30"/>
                    </a:lnTo>
                    <a:lnTo>
                      <a:pt x="41" y="24"/>
                    </a:lnTo>
                    <a:lnTo>
                      <a:pt x="57" y="19"/>
                    </a:lnTo>
                    <a:lnTo>
                      <a:pt x="71" y="12"/>
                    </a:lnTo>
                    <a:lnTo>
                      <a:pt x="86" y="7"/>
                    </a:lnTo>
                    <a:lnTo>
                      <a:pt x="99" y="3"/>
                    </a:lnTo>
                    <a:lnTo>
                      <a:pt x="10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57" name="Freeform 164"/>
              <p:cNvSpPr>
                <a:spLocks/>
              </p:cNvSpPr>
              <p:nvPr/>
            </p:nvSpPr>
            <p:spPr bwMode="auto">
              <a:xfrm>
                <a:off x="6031" y="5509"/>
                <a:ext cx="46" cy="39"/>
              </a:xfrm>
              <a:custGeom>
                <a:avLst/>
                <a:gdLst>
                  <a:gd name="T0" fmla="*/ 1 w 92"/>
                  <a:gd name="T1" fmla="*/ 0 h 77"/>
                  <a:gd name="T2" fmla="*/ 1 w 92"/>
                  <a:gd name="T3" fmla="*/ 1 h 77"/>
                  <a:gd name="T4" fmla="*/ 1 w 92"/>
                  <a:gd name="T5" fmla="*/ 1 h 77"/>
                  <a:gd name="T6" fmla="*/ 1 w 92"/>
                  <a:gd name="T7" fmla="*/ 1 h 77"/>
                  <a:gd name="T8" fmla="*/ 1 w 92"/>
                  <a:gd name="T9" fmla="*/ 1 h 77"/>
                  <a:gd name="T10" fmla="*/ 1 w 92"/>
                  <a:gd name="T11" fmla="*/ 1 h 77"/>
                  <a:gd name="T12" fmla="*/ 1 w 92"/>
                  <a:gd name="T13" fmla="*/ 1 h 77"/>
                  <a:gd name="T14" fmla="*/ 1 w 92"/>
                  <a:gd name="T15" fmla="*/ 1 h 77"/>
                  <a:gd name="T16" fmla="*/ 1 w 92"/>
                  <a:gd name="T17" fmla="*/ 1 h 77"/>
                  <a:gd name="T18" fmla="*/ 1 w 92"/>
                  <a:gd name="T19" fmla="*/ 1 h 77"/>
                  <a:gd name="T20" fmla="*/ 1 w 92"/>
                  <a:gd name="T21" fmla="*/ 1 h 77"/>
                  <a:gd name="T22" fmla="*/ 1 w 92"/>
                  <a:gd name="T23" fmla="*/ 1 h 77"/>
                  <a:gd name="T24" fmla="*/ 0 w 92"/>
                  <a:gd name="T25" fmla="*/ 1 h 77"/>
                  <a:gd name="T26" fmla="*/ 1 w 92"/>
                  <a:gd name="T27" fmla="*/ 1 h 77"/>
                  <a:gd name="T28" fmla="*/ 1 w 92"/>
                  <a:gd name="T29" fmla="*/ 1 h 77"/>
                  <a:gd name="T30" fmla="*/ 1 w 92"/>
                  <a:gd name="T31" fmla="*/ 1 h 77"/>
                  <a:gd name="T32" fmla="*/ 1 w 92"/>
                  <a:gd name="T33" fmla="*/ 1 h 77"/>
                  <a:gd name="T34" fmla="*/ 1 w 92"/>
                  <a:gd name="T35" fmla="*/ 1 h 77"/>
                  <a:gd name="T36" fmla="*/ 1 w 92"/>
                  <a:gd name="T37" fmla="*/ 1 h 77"/>
                  <a:gd name="T38" fmla="*/ 1 w 92"/>
                  <a:gd name="T39" fmla="*/ 1 h 77"/>
                  <a:gd name="T40" fmla="*/ 1 w 92"/>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77"/>
                  <a:gd name="T65" fmla="*/ 92 w 92"/>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77">
                    <a:moveTo>
                      <a:pt x="79" y="0"/>
                    </a:moveTo>
                    <a:lnTo>
                      <a:pt x="83" y="3"/>
                    </a:lnTo>
                    <a:lnTo>
                      <a:pt x="86" y="7"/>
                    </a:lnTo>
                    <a:lnTo>
                      <a:pt x="89" y="9"/>
                    </a:lnTo>
                    <a:lnTo>
                      <a:pt x="92" y="12"/>
                    </a:lnTo>
                    <a:lnTo>
                      <a:pt x="80" y="12"/>
                    </a:lnTo>
                    <a:lnTo>
                      <a:pt x="67" y="16"/>
                    </a:lnTo>
                    <a:lnTo>
                      <a:pt x="55" y="21"/>
                    </a:lnTo>
                    <a:lnTo>
                      <a:pt x="42" y="30"/>
                    </a:lnTo>
                    <a:lnTo>
                      <a:pt x="30" y="40"/>
                    </a:lnTo>
                    <a:lnTo>
                      <a:pt x="19" y="52"/>
                    </a:lnTo>
                    <a:lnTo>
                      <a:pt x="9" y="64"/>
                    </a:lnTo>
                    <a:lnTo>
                      <a:pt x="0" y="77"/>
                    </a:lnTo>
                    <a:lnTo>
                      <a:pt x="2" y="64"/>
                    </a:lnTo>
                    <a:lnTo>
                      <a:pt x="7" y="52"/>
                    </a:lnTo>
                    <a:lnTo>
                      <a:pt x="15" y="38"/>
                    </a:lnTo>
                    <a:lnTo>
                      <a:pt x="25" y="28"/>
                    </a:lnTo>
                    <a:lnTo>
                      <a:pt x="36" y="17"/>
                    </a:lnTo>
                    <a:lnTo>
                      <a:pt x="49" y="9"/>
                    </a:lnTo>
                    <a:lnTo>
                      <a:pt x="63" y="2"/>
                    </a:lnTo>
                    <a:lnTo>
                      <a:pt x="7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58" name="Freeform 165"/>
              <p:cNvSpPr>
                <a:spLocks/>
              </p:cNvSpPr>
              <p:nvPr/>
            </p:nvSpPr>
            <p:spPr bwMode="auto">
              <a:xfrm>
                <a:off x="5954" y="5431"/>
                <a:ext cx="36" cy="34"/>
              </a:xfrm>
              <a:custGeom>
                <a:avLst/>
                <a:gdLst>
                  <a:gd name="T0" fmla="*/ 0 w 73"/>
                  <a:gd name="T1" fmla="*/ 1 h 68"/>
                  <a:gd name="T2" fmla="*/ 0 w 73"/>
                  <a:gd name="T3" fmla="*/ 1 h 68"/>
                  <a:gd name="T4" fmla="*/ 0 w 73"/>
                  <a:gd name="T5" fmla="*/ 1 h 68"/>
                  <a:gd name="T6" fmla="*/ 0 w 73"/>
                  <a:gd name="T7" fmla="*/ 1 h 68"/>
                  <a:gd name="T8" fmla="*/ 0 w 73"/>
                  <a:gd name="T9" fmla="*/ 0 h 68"/>
                  <a:gd name="T10" fmla="*/ 0 w 73"/>
                  <a:gd name="T11" fmla="*/ 1 h 68"/>
                  <a:gd name="T12" fmla="*/ 0 w 73"/>
                  <a:gd name="T13" fmla="*/ 1 h 68"/>
                  <a:gd name="T14" fmla="*/ 0 w 73"/>
                  <a:gd name="T15" fmla="*/ 1 h 68"/>
                  <a:gd name="T16" fmla="*/ 0 w 73"/>
                  <a:gd name="T17" fmla="*/ 1 h 68"/>
                  <a:gd name="T18" fmla="*/ 0 w 73"/>
                  <a:gd name="T19" fmla="*/ 1 h 68"/>
                  <a:gd name="T20" fmla="*/ 0 w 73"/>
                  <a:gd name="T21" fmla="*/ 1 h 68"/>
                  <a:gd name="T22" fmla="*/ 0 w 73"/>
                  <a:gd name="T23" fmla="*/ 1 h 68"/>
                  <a:gd name="T24" fmla="*/ 0 w 73"/>
                  <a:gd name="T25" fmla="*/ 1 h 68"/>
                  <a:gd name="T26" fmla="*/ 0 w 73"/>
                  <a:gd name="T27" fmla="*/ 1 h 68"/>
                  <a:gd name="T28" fmla="*/ 0 w 73"/>
                  <a:gd name="T29" fmla="*/ 1 h 68"/>
                  <a:gd name="T30" fmla="*/ 0 w 73"/>
                  <a:gd name="T31" fmla="*/ 1 h 68"/>
                  <a:gd name="T32" fmla="*/ 0 w 73"/>
                  <a:gd name="T33" fmla="*/ 1 h 68"/>
                  <a:gd name="T34" fmla="*/ 0 w 73"/>
                  <a:gd name="T35" fmla="*/ 1 h 68"/>
                  <a:gd name="T36" fmla="*/ 0 w 73"/>
                  <a:gd name="T37" fmla="*/ 1 h 68"/>
                  <a:gd name="T38" fmla="*/ 0 w 73"/>
                  <a:gd name="T39" fmla="*/ 1 h 68"/>
                  <a:gd name="T40" fmla="*/ 0 w 73"/>
                  <a:gd name="T41" fmla="*/ 1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68"/>
                  <a:gd name="T65" fmla="*/ 73 w 73"/>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68">
                    <a:moveTo>
                      <a:pt x="33" y="7"/>
                    </a:moveTo>
                    <a:lnTo>
                      <a:pt x="27" y="3"/>
                    </a:lnTo>
                    <a:lnTo>
                      <a:pt x="20" y="1"/>
                    </a:lnTo>
                    <a:lnTo>
                      <a:pt x="12" y="1"/>
                    </a:lnTo>
                    <a:lnTo>
                      <a:pt x="0" y="0"/>
                    </a:lnTo>
                    <a:lnTo>
                      <a:pt x="9" y="7"/>
                    </a:lnTo>
                    <a:lnTo>
                      <a:pt x="17" y="14"/>
                    </a:lnTo>
                    <a:lnTo>
                      <a:pt x="27" y="24"/>
                    </a:lnTo>
                    <a:lnTo>
                      <a:pt x="37" y="33"/>
                    </a:lnTo>
                    <a:lnTo>
                      <a:pt x="46" y="43"/>
                    </a:lnTo>
                    <a:lnTo>
                      <a:pt x="53" y="54"/>
                    </a:lnTo>
                    <a:lnTo>
                      <a:pt x="59" y="61"/>
                    </a:lnTo>
                    <a:lnTo>
                      <a:pt x="62" y="68"/>
                    </a:lnTo>
                    <a:lnTo>
                      <a:pt x="67" y="64"/>
                    </a:lnTo>
                    <a:lnTo>
                      <a:pt x="72" y="59"/>
                    </a:lnTo>
                    <a:lnTo>
                      <a:pt x="73" y="52"/>
                    </a:lnTo>
                    <a:lnTo>
                      <a:pt x="69" y="45"/>
                    </a:lnTo>
                    <a:lnTo>
                      <a:pt x="59" y="36"/>
                    </a:lnTo>
                    <a:lnTo>
                      <a:pt x="49" y="26"/>
                    </a:lnTo>
                    <a:lnTo>
                      <a:pt x="39" y="15"/>
                    </a:lnTo>
                    <a:lnTo>
                      <a:pt x="33"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59" name="Freeform 166"/>
              <p:cNvSpPr>
                <a:spLocks/>
              </p:cNvSpPr>
              <p:nvPr/>
            </p:nvSpPr>
            <p:spPr bwMode="auto">
              <a:xfrm>
                <a:off x="5834" y="5324"/>
                <a:ext cx="47" cy="60"/>
              </a:xfrm>
              <a:custGeom>
                <a:avLst/>
                <a:gdLst>
                  <a:gd name="T0" fmla="*/ 1 w 93"/>
                  <a:gd name="T1" fmla="*/ 1 h 118"/>
                  <a:gd name="T2" fmla="*/ 1 w 93"/>
                  <a:gd name="T3" fmla="*/ 1 h 118"/>
                  <a:gd name="T4" fmla="*/ 1 w 93"/>
                  <a:gd name="T5" fmla="*/ 1 h 118"/>
                  <a:gd name="T6" fmla="*/ 1 w 93"/>
                  <a:gd name="T7" fmla="*/ 1 h 118"/>
                  <a:gd name="T8" fmla="*/ 1 w 93"/>
                  <a:gd name="T9" fmla="*/ 1 h 118"/>
                  <a:gd name="T10" fmla="*/ 1 w 93"/>
                  <a:gd name="T11" fmla="*/ 1 h 118"/>
                  <a:gd name="T12" fmla="*/ 1 w 93"/>
                  <a:gd name="T13" fmla="*/ 1 h 118"/>
                  <a:gd name="T14" fmla="*/ 1 w 93"/>
                  <a:gd name="T15" fmla="*/ 1 h 118"/>
                  <a:gd name="T16" fmla="*/ 0 w 93"/>
                  <a:gd name="T17" fmla="*/ 0 h 118"/>
                  <a:gd name="T18" fmla="*/ 1 w 93"/>
                  <a:gd name="T19" fmla="*/ 1 h 118"/>
                  <a:gd name="T20" fmla="*/ 1 w 93"/>
                  <a:gd name="T21" fmla="*/ 1 h 118"/>
                  <a:gd name="T22" fmla="*/ 1 w 93"/>
                  <a:gd name="T23" fmla="*/ 1 h 118"/>
                  <a:gd name="T24" fmla="*/ 1 w 93"/>
                  <a:gd name="T25" fmla="*/ 1 h 118"/>
                  <a:gd name="T26" fmla="*/ 1 w 93"/>
                  <a:gd name="T27" fmla="*/ 1 h 118"/>
                  <a:gd name="T28" fmla="*/ 1 w 93"/>
                  <a:gd name="T29" fmla="*/ 1 h 118"/>
                  <a:gd name="T30" fmla="*/ 1 w 93"/>
                  <a:gd name="T31" fmla="*/ 1 h 118"/>
                  <a:gd name="T32" fmla="*/ 1 w 93"/>
                  <a:gd name="T33" fmla="*/ 1 h 118"/>
                  <a:gd name="T34" fmla="*/ 1 w 93"/>
                  <a:gd name="T35" fmla="*/ 1 h 118"/>
                  <a:gd name="T36" fmla="*/ 1 w 93"/>
                  <a:gd name="T37" fmla="*/ 1 h 118"/>
                  <a:gd name="T38" fmla="*/ 1 w 93"/>
                  <a:gd name="T39" fmla="*/ 1 h 118"/>
                  <a:gd name="T40" fmla="*/ 1 w 93"/>
                  <a:gd name="T41" fmla="*/ 1 h 118"/>
                  <a:gd name="T42" fmla="*/ 1 w 93"/>
                  <a:gd name="T43" fmla="*/ 1 h 118"/>
                  <a:gd name="T44" fmla="*/ 1 w 93"/>
                  <a:gd name="T45" fmla="*/ 1 h 118"/>
                  <a:gd name="T46" fmla="*/ 1 w 93"/>
                  <a:gd name="T47" fmla="*/ 1 h 118"/>
                  <a:gd name="T48" fmla="*/ 1 w 93"/>
                  <a:gd name="T49" fmla="*/ 1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118"/>
                  <a:gd name="T77" fmla="*/ 93 w 93"/>
                  <a:gd name="T78" fmla="*/ 118 h 1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118">
                    <a:moveTo>
                      <a:pt x="69" y="73"/>
                    </a:moveTo>
                    <a:lnTo>
                      <a:pt x="62" y="66"/>
                    </a:lnTo>
                    <a:lnTo>
                      <a:pt x="56" y="57"/>
                    </a:lnTo>
                    <a:lnTo>
                      <a:pt x="49" y="48"/>
                    </a:lnTo>
                    <a:lnTo>
                      <a:pt x="42" y="38"/>
                    </a:lnTo>
                    <a:lnTo>
                      <a:pt x="33" y="28"/>
                    </a:lnTo>
                    <a:lnTo>
                      <a:pt x="25" y="17"/>
                    </a:lnTo>
                    <a:lnTo>
                      <a:pt x="13" y="7"/>
                    </a:lnTo>
                    <a:lnTo>
                      <a:pt x="0" y="0"/>
                    </a:lnTo>
                    <a:lnTo>
                      <a:pt x="9" y="12"/>
                    </a:lnTo>
                    <a:lnTo>
                      <a:pt x="19" y="26"/>
                    </a:lnTo>
                    <a:lnTo>
                      <a:pt x="29" y="40"/>
                    </a:lnTo>
                    <a:lnTo>
                      <a:pt x="39" y="55"/>
                    </a:lnTo>
                    <a:lnTo>
                      <a:pt x="47" y="71"/>
                    </a:lnTo>
                    <a:lnTo>
                      <a:pt x="56" y="83"/>
                    </a:lnTo>
                    <a:lnTo>
                      <a:pt x="62" y="96"/>
                    </a:lnTo>
                    <a:lnTo>
                      <a:pt x="66" y="103"/>
                    </a:lnTo>
                    <a:lnTo>
                      <a:pt x="73" y="106"/>
                    </a:lnTo>
                    <a:lnTo>
                      <a:pt x="80" y="110"/>
                    </a:lnTo>
                    <a:lnTo>
                      <a:pt x="87" y="115"/>
                    </a:lnTo>
                    <a:lnTo>
                      <a:pt x="93" y="118"/>
                    </a:lnTo>
                    <a:lnTo>
                      <a:pt x="86" y="108"/>
                    </a:lnTo>
                    <a:lnTo>
                      <a:pt x="80" y="96"/>
                    </a:lnTo>
                    <a:lnTo>
                      <a:pt x="74" y="83"/>
                    </a:lnTo>
                    <a:lnTo>
                      <a:pt x="69" y="7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60" name="Freeform 167"/>
              <p:cNvSpPr>
                <a:spLocks/>
              </p:cNvSpPr>
              <p:nvPr/>
            </p:nvSpPr>
            <p:spPr bwMode="auto">
              <a:xfrm>
                <a:off x="5817" y="5338"/>
                <a:ext cx="26" cy="106"/>
              </a:xfrm>
              <a:custGeom>
                <a:avLst/>
                <a:gdLst>
                  <a:gd name="T0" fmla="*/ 0 w 53"/>
                  <a:gd name="T1" fmla="*/ 0 h 211"/>
                  <a:gd name="T2" fmla="*/ 0 w 53"/>
                  <a:gd name="T3" fmla="*/ 1 h 211"/>
                  <a:gd name="T4" fmla="*/ 0 w 53"/>
                  <a:gd name="T5" fmla="*/ 1 h 211"/>
                  <a:gd name="T6" fmla="*/ 0 w 53"/>
                  <a:gd name="T7" fmla="*/ 1 h 211"/>
                  <a:gd name="T8" fmla="*/ 0 w 53"/>
                  <a:gd name="T9" fmla="*/ 1 h 211"/>
                  <a:gd name="T10" fmla="*/ 0 w 53"/>
                  <a:gd name="T11" fmla="*/ 1 h 211"/>
                  <a:gd name="T12" fmla="*/ 0 w 53"/>
                  <a:gd name="T13" fmla="*/ 1 h 211"/>
                  <a:gd name="T14" fmla="*/ 0 w 53"/>
                  <a:gd name="T15" fmla="*/ 1 h 211"/>
                  <a:gd name="T16" fmla="*/ 0 w 53"/>
                  <a:gd name="T17" fmla="*/ 1 h 211"/>
                  <a:gd name="T18" fmla="*/ 0 w 53"/>
                  <a:gd name="T19" fmla="*/ 1 h 211"/>
                  <a:gd name="T20" fmla="*/ 0 w 53"/>
                  <a:gd name="T21" fmla="*/ 1 h 211"/>
                  <a:gd name="T22" fmla="*/ 0 w 53"/>
                  <a:gd name="T23" fmla="*/ 1 h 211"/>
                  <a:gd name="T24" fmla="*/ 0 w 53"/>
                  <a:gd name="T25" fmla="*/ 1 h 211"/>
                  <a:gd name="T26" fmla="*/ 0 w 53"/>
                  <a:gd name="T27" fmla="*/ 1 h 211"/>
                  <a:gd name="T28" fmla="*/ 0 w 53"/>
                  <a:gd name="T29" fmla="*/ 1 h 211"/>
                  <a:gd name="T30" fmla="*/ 0 w 53"/>
                  <a:gd name="T31" fmla="*/ 1 h 211"/>
                  <a:gd name="T32" fmla="*/ 0 w 53"/>
                  <a:gd name="T33" fmla="*/ 1 h 211"/>
                  <a:gd name="T34" fmla="*/ 0 w 53"/>
                  <a:gd name="T35" fmla="*/ 1 h 211"/>
                  <a:gd name="T36" fmla="*/ 0 w 53"/>
                  <a:gd name="T37" fmla="*/ 1 h 211"/>
                  <a:gd name="T38" fmla="*/ 0 w 53"/>
                  <a:gd name="T39" fmla="*/ 1 h 211"/>
                  <a:gd name="T40" fmla="*/ 0 w 53"/>
                  <a:gd name="T41" fmla="*/ 0 h 2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211"/>
                  <a:gd name="T65" fmla="*/ 53 w 53"/>
                  <a:gd name="T66" fmla="*/ 211 h 2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211">
                    <a:moveTo>
                      <a:pt x="0" y="0"/>
                    </a:moveTo>
                    <a:lnTo>
                      <a:pt x="7" y="36"/>
                    </a:lnTo>
                    <a:lnTo>
                      <a:pt x="11" y="75"/>
                    </a:lnTo>
                    <a:lnTo>
                      <a:pt x="10" y="113"/>
                    </a:lnTo>
                    <a:lnTo>
                      <a:pt x="9" y="139"/>
                    </a:lnTo>
                    <a:lnTo>
                      <a:pt x="7" y="160"/>
                    </a:lnTo>
                    <a:lnTo>
                      <a:pt x="9" y="185"/>
                    </a:lnTo>
                    <a:lnTo>
                      <a:pt x="14" y="204"/>
                    </a:lnTo>
                    <a:lnTo>
                      <a:pt x="29" y="211"/>
                    </a:lnTo>
                    <a:lnTo>
                      <a:pt x="43" y="200"/>
                    </a:lnTo>
                    <a:lnTo>
                      <a:pt x="50" y="174"/>
                    </a:lnTo>
                    <a:lnTo>
                      <a:pt x="53" y="144"/>
                    </a:lnTo>
                    <a:lnTo>
                      <a:pt x="49" y="122"/>
                    </a:lnTo>
                    <a:lnTo>
                      <a:pt x="44" y="111"/>
                    </a:lnTo>
                    <a:lnTo>
                      <a:pt x="39" y="97"/>
                    </a:lnTo>
                    <a:lnTo>
                      <a:pt x="33" y="80"/>
                    </a:lnTo>
                    <a:lnTo>
                      <a:pt x="24" y="62"/>
                    </a:lnTo>
                    <a:lnTo>
                      <a:pt x="17" y="43"/>
                    </a:lnTo>
                    <a:lnTo>
                      <a:pt x="10" y="26"/>
                    </a:lnTo>
                    <a:lnTo>
                      <a:pt x="4" y="12"/>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61" name="Freeform 168"/>
              <p:cNvSpPr>
                <a:spLocks/>
              </p:cNvSpPr>
              <p:nvPr/>
            </p:nvSpPr>
            <p:spPr bwMode="auto">
              <a:xfrm>
                <a:off x="6031" y="5516"/>
                <a:ext cx="144" cy="132"/>
              </a:xfrm>
              <a:custGeom>
                <a:avLst/>
                <a:gdLst>
                  <a:gd name="T0" fmla="*/ 1 w 287"/>
                  <a:gd name="T1" fmla="*/ 0 h 266"/>
                  <a:gd name="T2" fmla="*/ 1 w 287"/>
                  <a:gd name="T3" fmla="*/ 0 h 266"/>
                  <a:gd name="T4" fmla="*/ 1 w 287"/>
                  <a:gd name="T5" fmla="*/ 0 h 266"/>
                  <a:gd name="T6" fmla="*/ 1 w 287"/>
                  <a:gd name="T7" fmla="*/ 0 h 266"/>
                  <a:gd name="T8" fmla="*/ 1 w 287"/>
                  <a:gd name="T9" fmla="*/ 0 h 266"/>
                  <a:gd name="T10" fmla="*/ 1 w 287"/>
                  <a:gd name="T11" fmla="*/ 0 h 266"/>
                  <a:gd name="T12" fmla="*/ 1 w 287"/>
                  <a:gd name="T13" fmla="*/ 0 h 266"/>
                  <a:gd name="T14" fmla="*/ 1 w 287"/>
                  <a:gd name="T15" fmla="*/ 0 h 266"/>
                  <a:gd name="T16" fmla="*/ 1 w 287"/>
                  <a:gd name="T17" fmla="*/ 0 h 266"/>
                  <a:gd name="T18" fmla="*/ 1 w 287"/>
                  <a:gd name="T19" fmla="*/ 0 h 266"/>
                  <a:gd name="T20" fmla="*/ 1 w 287"/>
                  <a:gd name="T21" fmla="*/ 0 h 266"/>
                  <a:gd name="T22" fmla="*/ 1 w 287"/>
                  <a:gd name="T23" fmla="*/ 0 h 266"/>
                  <a:gd name="T24" fmla="*/ 1 w 287"/>
                  <a:gd name="T25" fmla="*/ 0 h 266"/>
                  <a:gd name="T26" fmla="*/ 1 w 287"/>
                  <a:gd name="T27" fmla="*/ 0 h 266"/>
                  <a:gd name="T28" fmla="*/ 1 w 287"/>
                  <a:gd name="T29" fmla="*/ 0 h 266"/>
                  <a:gd name="T30" fmla="*/ 1 w 287"/>
                  <a:gd name="T31" fmla="*/ 0 h 266"/>
                  <a:gd name="T32" fmla="*/ 1 w 287"/>
                  <a:gd name="T33" fmla="*/ 0 h 266"/>
                  <a:gd name="T34" fmla="*/ 1 w 287"/>
                  <a:gd name="T35" fmla="*/ 0 h 266"/>
                  <a:gd name="T36" fmla="*/ 1 w 287"/>
                  <a:gd name="T37" fmla="*/ 0 h 266"/>
                  <a:gd name="T38" fmla="*/ 1 w 287"/>
                  <a:gd name="T39" fmla="*/ 0 h 266"/>
                  <a:gd name="T40" fmla="*/ 1 w 287"/>
                  <a:gd name="T41" fmla="*/ 0 h 266"/>
                  <a:gd name="T42" fmla="*/ 1 w 287"/>
                  <a:gd name="T43" fmla="*/ 0 h 266"/>
                  <a:gd name="T44" fmla="*/ 1 w 287"/>
                  <a:gd name="T45" fmla="*/ 0 h 266"/>
                  <a:gd name="T46" fmla="*/ 1 w 287"/>
                  <a:gd name="T47" fmla="*/ 0 h 266"/>
                  <a:gd name="T48" fmla="*/ 1 w 287"/>
                  <a:gd name="T49" fmla="*/ 0 h 266"/>
                  <a:gd name="T50" fmla="*/ 1 w 287"/>
                  <a:gd name="T51" fmla="*/ 0 h 266"/>
                  <a:gd name="T52" fmla="*/ 1 w 287"/>
                  <a:gd name="T53" fmla="*/ 0 h 266"/>
                  <a:gd name="T54" fmla="*/ 1 w 287"/>
                  <a:gd name="T55" fmla="*/ 0 h 266"/>
                  <a:gd name="T56" fmla="*/ 1 w 287"/>
                  <a:gd name="T57" fmla="*/ 0 h 266"/>
                  <a:gd name="T58" fmla="*/ 1 w 287"/>
                  <a:gd name="T59" fmla="*/ 0 h 266"/>
                  <a:gd name="T60" fmla="*/ 1 w 287"/>
                  <a:gd name="T61" fmla="*/ 0 h 266"/>
                  <a:gd name="T62" fmla="*/ 1 w 287"/>
                  <a:gd name="T63" fmla="*/ 0 h 266"/>
                  <a:gd name="T64" fmla="*/ 1 w 287"/>
                  <a:gd name="T65" fmla="*/ 0 h 266"/>
                  <a:gd name="T66" fmla="*/ 1 w 287"/>
                  <a:gd name="T67" fmla="*/ 0 h 266"/>
                  <a:gd name="T68" fmla="*/ 1 w 287"/>
                  <a:gd name="T69" fmla="*/ 0 h 266"/>
                  <a:gd name="T70" fmla="*/ 1 w 287"/>
                  <a:gd name="T71" fmla="*/ 0 h 266"/>
                  <a:gd name="T72" fmla="*/ 1 w 287"/>
                  <a:gd name="T73" fmla="*/ 0 h 266"/>
                  <a:gd name="T74" fmla="*/ 1 w 287"/>
                  <a:gd name="T75" fmla="*/ 0 h 266"/>
                  <a:gd name="T76" fmla="*/ 1 w 287"/>
                  <a:gd name="T77" fmla="*/ 0 h 266"/>
                  <a:gd name="T78" fmla="*/ 1 w 287"/>
                  <a:gd name="T79" fmla="*/ 0 h 266"/>
                  <a:gd name="T80" fmla="*/ 1 w 287"/>
                  <a:gd name="T81" fmla="*/ 0 h 266"/>
                  <a:gd name="T82" fmla="*/ 1 w 287"/>
                  <a:gd name="T83" fmla="*/ 0 h 266"/>
                  <a:gd name="T84" fmla="*/ 1 w 287"/>
                  <a:gd name="T85" fmla="*/ 0 h 266"/>
                  <a:gd name="T86" fmla="*/ 1 w 287"/>
                  <a:gd name="T87" fmla="*/ 0 h 266"/>
                  <a:gd name="T88" fmla="*/ 1 w 287"/>
                  <a:gd name="T89" fmla="*/ 0 h 266"/>
                  <a:gd name="T90" fmla="*/ 1 w 287"/>
                  <a:gd name="T91" fmla="*/ 0 h 266"/>
                  <a:gd name="T92" fmla="*/ 1 w 287"/>
                  <a:gd name="T93" fmla="*/ 0 h 266"/>
                  <a:gd name="T94" fmla="*/ 1 w 287"/>
                  <a:gd name="T95" fmla="*/ 0 h 2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7"/>
                  <a:gd name="T145" fmla="*/ 0 h 266"/>
                  <a:gd name="T146" fmla="*/ 287 w 287"/>
                  <a:gd name="T147" fmla="*/ 266 h 2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7" h="266">
                    <a:moveTo>
                      <a:pt x="92" y="0"/>
                    </a:moveTo>
                    <a:lnTo>
                      <a:pt x="80" y="0"/>
                    </a:lnTo>
                    <a:lnTo>
                      <a:pt x="67" y="4"/>
                    </a:lnTo>
                    <a:lnTo>
                      <a:pt x="55" y="9"/>
                    </a:lnTo>
                    <a:lnTo>
                      <a:pt x="42" y="18"/>
                    </a:lnTo>
                    <a:lnTo>
                      <a:pt x="30" y="28"/>
                    </a:lnTo>
                    <a:lnTo>
                      <a:pt x="19" y="40"/>
                    </a:lnTo>
                    <a:lnTo>
                      <a:pt x="9" y="52"/>
                    </a:lnTo>
                    <a:lnTo>
                      <a:pt x="0" y="65"/>
                    </a:lnTo>
                    <a:lnTo>
                      <a:pt x="12" y="61"/>
                    </a:lnTo>
                    <a:lnTo>
                      <a:pt x="20" y="61"/>
                    </a:lnTo>
                    <a:lnTo>
                      <a:pt x="29" y="63"/>
                    </a:lnTo>
                    <a:lnTo>
                      <a:pt x="37" y="66"/>
                    </a:lnTo>
                    <a:lnTo>
                      <a:pt x="43" y="65"/>
                    </a:lnTo>
                    <a:lnTo>
                      <a:pt x="50" y="65"/>
                    </a:lnTo>
                    <a:lnTo>
                      <a:pt x="57" y="65"/>
                    </a:lnTo>
                    <a:lnTo>
                      <a:pt x="63" y="68"/>
                    </a:lnTo>
                    <a:lnTo>
                      <a:pt x="67" y="77"/>
                    </a:lnTo>
                    <a:lnTo>
                      <a:pt x="70" y="89"/>
                    </a:lnTo>
                    <a:lnTo>
                      <a:pt x="70" y="105"/>
                    </a:lnTo>
                    <a:lnTo>
                      <a:pt x="70" y="124"/>
                    </a:lnTo>
                    <a:lnTo>
                      <a:pt x="80" y="122"/>
                    </a:lnTo>
                    <a:lnTo>
                      <a:pt x="86" y="129"/>
                    </a:lnTo>
                    <a:lnTo>
                      <a:pt x="89" y="140"/>
                    </a:lnTo>
                    <a:lnTo>
                      <a:pt x="89" y="152"/>
                    </a:lnTo>
                    <a:lnTo>
                      <a:pt x="89" y="157"/>
                    </a:lnTo>
                    <a:lnTo>
                      <a:pt x="87" y="164"/>
                    </a:lnTo>
                    <a:lnTo>
                      <a:pt x="87" y="173"/>
                    </a:lnTo>
                    <a:lnTo>
                      <a:pt x="86" y="182"/>
                    </a:lnTo>
                    <a:lnTo>
                      <a:pt x="95" y="185"/>
                    </a:lnTo>
                    <a:lnTo>
                      <a:pt x="103" y="192"/>
                    </a:lnTo>
                    <a:lnTo>
                      <a:pt x="113" y="199"/>
                    </a:lnTo>
                    <a:lnTo>
                      <a:pt x="122" y="208"/>
                    </a:lnTo>
                    <a:lnTo>
                      <a:pt x="130" y="218"/>
                    </a:lnTo>
                    <a:lnTo>
                      <a:pt x="137" y="227"/>
                    </a:lnTo>
                    <a:lnTo>
                      <a:pt x="143" y="234"/>
                    </a:lnTo>
                    <a:lnTo>
                      <a:pt x="146" y="241"/>
                    </a:lnTo>
                    <a:lnTo>
                      <a:pt x="156" y="234"/>
                    </a:lnTo>
                    <a:lnTo>
                      <a:pt x="162" y="222"/>
                    </a:lnTo>
                    <a:lnTo>
                      <a:pt x="165" y="210"/>
                    </a:lnTo>
                    <a:lnTo>
                      <a:pt x="163" y="199"/>
                    </a:lnTo>
                    <a:lnTo>
                      <a:pt x="160" y="194"/>
                    </a:lnTo>
                    <a:lnTo>
                      <a:pt x="155" y="187"/>
                    </a:lnTo>
                    <a:lnTo>
                      <a:pt x="147" y="177"/>
                    </a:lnTo>
                    <a:lnTo>
                      <a:pt x="140" y="166"/>
                    </a:lnTo>
                    <a:lnTo>
                      <a:pt x="135" y="156"/>
                    </a:lnTo>
                    <a:lnTo>
                      <a:pt x="132" y="145"/>
                    </a:lnTo>
                    <a:lnTo>
                      <a:pt x="132" y="135"/>
                    </a:lnTo>
                    <a:lnTo>
                      <a:pt x="137" y="126"/>
                    </a:lnTo>
                    <a:lnTo>
                      <a:pt x="149" y="121"/>
                    </a:lnTo>
                    <a:lnTo>
                      <a:pt x="163" y="128"/>
                    </a:lnTo>
                    <a:lnTo>
                      <a:pt x="176" y="143"/>
                    </a:lnTo>
                    <a:lnTo>
                      <a:pt x="189" y="164"/>
                    </a:lnTo>
                    <a:lnTo>
                      <a:pt x="202" y="189"/>
                    </a:lnTo>
                    <a:lnTo>
                      <a:pt x="210" y="213"/>
                    </a:lnTo>
                    <a:lnTo>
                      <a:pt x="217" y="234"/>
                    </a:lnTo>
                    <a:lnTo>
                      <a:pt x="222" y="250"/>
                    </a:lnTo>
                    <a:lnTo>
                      <a:pt x="225" y="260"/>
                    </a:lnTo>
                    <a:lnTo>
                      <a:pt x="233" y="264"/>
                    </a:lnTo>
                    <a:lnTo>
                      <a:pt x="242" y="266"/>
                    </a:lnTo>
                    <a:lnTo>
                      <a:pt x="252" y="264"/>
                    </a:lnTo>
                    <a:lnTo>
                      <a:pt x="255" y="259"/>
                    </a:lnTo>
                    <a:lnTo>
                      <a:pt x="255" y="250"/>
                    </a:lnTo>
                    <a:lnTo>
                      <a:pt x="253" y="243"/>
                    </a:lnTo>
                    <a:lnTo>
                      <a:pt x="252" y="238"/>
                    </a:lnTo>
                    <a:lnTo>
                      <a:pt x="259" y="234"/>
                    </a:lnTo>
                    <a:lnTo>
                      <a:pt x="266" y="227"/>
                    </a:lnTo>
                    <a:lnTo>
                      <a:pt x="270" y="220"/>
                    </a:lnTo>
                    <a:lnTo>
                      <a:pt x="276" y="211"/>
                    </a:lnTo>
                    <a:lnTo>
                      <a:pt x="282" y="194"/>
                    </a:lnTo>
                    <a:lnTo>
                      <a:pt x="286" y="173"/>
                    </a:lnTo>
                    <a:lnTo>
                      <a:pt x="287" y="152"/>
                    </a:lnTo>
                    <a:lnTo>
                      <a:pt x="287" y="133"/>
                    </a:lnTo>
                    <a:lnTo>
                      <a:pt x="287" y="121"/>
                    </a:lnTo>
                    <a:lnTo>
                      <a:pt x="287" y="105"/>
                    </a:lnTo>
                    <a:lnTo>
                      <a:pt x="285" y="91"/>
                    </a:lnTo>
                    <a:lnTo>
                      <a:pt x="282" y="80"/>
                    </a:lnTo>
                    <a:lnTo>
                      <a:pt x="276" y="73"/>
                    </a:lnTo>
                    <a:lnTo>
                      <a:pt x="269" y="65"/>
                    </a:lnTo>
                    <a:lnTo>
                      <a:pt x="259" y="56"/>
                    </a:lnTo>
                    <a:lnTo>
                      <a:pt x="249" y="49"/>
                    </a:lnTo>
                    <a:lnTo>
                      <a:pt x="242" y="46"/>
                    </a:lnTo>
                    <a:lnTo>
                      <a:pt x="233" y="42"/>
                    </a:lnTo>
                    <a:lnTo>
                      <a:pt x="223" y="39"/>
                    </a:lnTo>
                    <a:lnTo>
                      <a:pt x="212" y="33"/>
                    </a:lnTo>
                    <a:lnTo>
                      <a:pt x="200" y="30"/>
                    </a:lnTo>
                    <a:lnTo>
                      <a:pt x="189" y="25"/>
                    </a:lnTo>
                    <a:lnTo>
                      <a:pt x="177" y="21"/>
                    </a:lnTo>
                    <a:lnTo>
                      <a:pt x="169" y="19"/>
                    </a:lnTo>
                    <a:lnTo>
                      <a:pt x="160" y="18"/>
                    </a:lnTo>
                    <a:lnTo>
                      <a:pt x="150" y="14"/>
                    </a:lnTo>
                    <a:lnTo>
                      <a:pt x="139" y="11"/>
                    </a:lnTo>
                    <a:lnTo>
                      <a:pt x="129" y="7"/>
                    </a:lnTo>
                    <a:lnTo>
                      <a:pt x="117" y="5"/>
                    </a:lnTo>
                    <a:lnTo>
                      <a:pt x="107" y="2"/>
                    </a:lnTo>
                    <a:lnTo>
                      <a:pt x="99" y="0"/>
                    </a:lnTo>
                    <a:lnTo>
                      <a:pt x="9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62" name="Freeform 169"/>
              <p:cNvSpPr>
                <a:spLocks/>
              </p:cNvSpPr>
              <p:nvPr/>
            </p:nvSpPr>
            <p:spPr bwMode="auto">
              <a:xfrm>
                <a:off x="6050" y="5525"/>
                <a:ext cx="108" cy="123"/>
              </a:xfrm>
              <a:custGeom>
                <a:avLst/>
                <a:gdLst>
                  <a:gd name="T0" fmla="*/ 0 w 218"/>
                  <a:gd name="T1" fmla="*/ 0 h 247"/>
                  <a:gd name="T2" fmla="*/ 0 w 218"/>
                  <a:gd name="T3" fmla="*/ 0 h 247"/>
                  <a:gd name="T4" fmla="*/ 0 w 218"/>
                  <a:gd name="T5" fmla="*/ 0 h 247"/>
                  <a:gd name="T6" fmla="*/ 0 w 218"/>
                  <a:gd name="T7" fmla="*/ 0 h 247"/>
                  <a:gd name="T8" fmla="*/ 0 w 218"/>
                  <a:gd name="T9" fmla="*/ 0 h 247"/>
                  <a:gd name="T10" fmla="*/ 0 w 218"/>
                  <a:gd name="T11" fmla="*/ 0 h 247"/>
                  <a:gd name="T12" fmla="*/ 0 w 218"/>
                  <a:gd name="T13" fmla="*/ 0 h 247"/>
                  <a:gd name="T14" fmla="*/ 0 w 218"/>
                  <a:gd name="T15" fmla="*/ 0 h 247"/>
                  <a:gd name="T16" fmla="*/ 0 w 218"/>
                  <a:gd name="T17" fmla="*/ 0 h 247"/>
                  <a:gd name="T18" fmla="*/ 0 w 218"/>
                  <a:gd name="T19" fmla="*/ 0 h 247"/>
                  <a:gd name="T20" fmla="*/ 0 w 218"/>
                  <a:gd name="T21" fmla="*/ 0 h 247"/>
                  <a:gd name="T22" fmla="*/ 0 w 218"/>
                  <a:gd name="T23" fmla="*/ 0 h 247"/>
                  <a:gd name="T24" fmla="*/ 0 w 218"/>
                  <a:gd name="T25" fmla="*/ 0 h 247"/>
                  <a:gd name="T26" fmla="*/ 0 w 218"/>
                  <a:gd name="T27" fmla="*/ 0 h 247"/>
                  <a:gd name="T28" fmla="*/ 0 w 218"/>
                  <a:gd name="T29" fmla="*/ 0 h 247"/>
                  <a:gd name="T30" fmla="*/ 0 w 218"/>
                  <a:gd name="T31" fmla="*/ 0 h 247"/>
                  <a:gd name="T32" fmla="*/ 0 w 218"/>
                  <a:gd name="T33" fmla="*/ 0 h 247"/>
                  <a:gd name="T34" fmla="*/ 0 w 218"/>
                  <a:gd name="T35" fmla="*/ 0 h 247"/>
                  <a:gd name="T36" fmla="*/ 0 w 218"/>
                  <a:gd name="T37" fmla="*/ 0 h 247"/>
                  <a:gd name="T38" fmla="*/ 0 w 218"/>
                  <a:gd name="T39" fmla="*/ 0 h 247"/>
                  <a:gd name="T40" fmla="*/ 0 w 218"/>
                  <a:gd name="T41" fmla="*/ 0 h 247"/>
                  <a:gd name="T42" fmla="*/ 0 w 218"/>
                  <a:gd name="T43" fmla="*/ 0 h 247"/>
                  <a:gd name="T44" fmla="*/ 0 w 218"/>
                  <a:gd name="T45" fmla="*/ 0 h 247"/>
                  <a:gd name="T46" fmla="*/ 0 w 218"/>
                  <a:gd name="T47" fmla="*/ 0 h 247"/>
                  <a:gd name="T48" fmla="*/ 0 w 218"/>
                  <a:gd name="T49" fmla="*/ 0 h 247"/>
                  <a:gd name="T50" fmla="*/ 0 w 218"/>
                  <a:gd name="T51" fmla="*/ 0 h 247"/>
                  <a:gd name="T52" fmla="*/ 0 w 218"/>
                  <a:gd name="T53" fmla="*/ 0 h 247"/>
                  <a:gd name="T54" fmla="*/ 0 w 218"/>
                  <a:gd name="T55" fmla="*/ 0 h 247"/>
                  <a:gd name="T56" fmla="*/ 0 w 218"/>
                  <a:gd name="T57" fmla="*/ 0 h 247"/>
                  <a:gd name="T58" fmla="*/ 0 w 218"/>
                  <a:gd name="T59" fmla="*/ 0 h 247"/>
                  <a:gd name="T60" fmla="*/ 0 w 218"/>
                  <a:gd name="T61" fmla="*/ 0 h 247"/>
                  <a:gd name="T62" fmla="*/ 0 w 218"/>
                  <a:gd name="T63" fmla="*/ 0 h 247"/>
                  <a:gd name="T64" fmla="*/ 0 w 218"/>
                  <a:gd name="T65" fmla="*/ 0 h 247"/>
                  <a:gd name="T66" fmla="*/ 0 w 218"/>
                  <a:gd name="T67" fmla="*/ 0 h 247"/>
                  <a:gd name="T68" fmla="*/ 0 w 218"/>
                  <a:gd name="T69" fmla="*/ 0 h 247"/>
                  <a:gd name="T70" fmla="*/ 0 w 218"/>
                  <a:gd name="T71" fmla="*/ 0 h 247"/>
                  <a:gd name="T72" fmla="*/ 0 w 218"/>
                  <a:gd name="T73" fmla="*/ 0 h 247"/>
                  <a:gd name="T74" fmla="*/ 0 w 218"/>
                  <a:gd name="T75" fmla="*/ 0 h 247"/>
                  <a:gd name="T76" fmla="*/ 0 w 218"/>
                  <a:gd name="T77" fmla="*/ 0 h 247"/>
                  <a:gd name="T78" fmla="*/ 0 w 218"/>
                  <a:gd name="T79" fmla="*/ 0 h 2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8"/>
                  <a:gd name="T121" fmla="*/ 0 h 247"/>
                  <a:gd name="T122" fmla="*/ 218 w 218"/>
                  <a:gd name="T123" fmla="*/ 247 h 2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8" h="247">
                    <a:moveTo>
                      <a:pt x="215" y="219"/>
                    </a:moveTo>
                    <a:lnTo>
                      <a:pt x="216" y="224"/>
                    </a:lnTo>
                    <a:lnTo>
                      <a:pt x="218" y="231"/>
                    </a:lnTo>
                    <a:lnTo>
                      <a:pt x="218" y="240"/>
                    </a:lnTo>
                    <a:lnTo>
                      <a:pt x="215" y="245"/>
                    </a:lnTo>
                    <a:lnTo>
                      <a:pt x="205" y="247"/>
                    </a:lnTo>
                    <a:lnTo>
                      <a:pt x="196" y="245"/>
                    </a:lnTo>
                    <a:lnTo>
                      <a:pt x="188" y="241"/>
                    </a:lnTo>
                    <a:lnTo>
                      <a:pt x="185" y="231"/>
                    </a:lnTo>
                    <a:lnTo>
                      <a:pt x="180" y="215"/>
                    </a:lnTo>
                    <a:lnTo>
                      <a:pt x="173" y="194"/>
                    </a:lnTo>
                    <a:lnTo>
                      <a:pt x="165" y="170"/>
                    </a:lnTo>
                    <a:lnTo>
                      <a:pt x="152" y="145"/>
                    </a:lnTo>
                    <a:lnTo>
                      <a:pt x="139" y="124"/>
                    </a:lnTo>
                    <a:lnTo>
                      <a:pt x="126" y="109"/>
                    </a:lnTo>
                    <a:lnTo>
                      <a:pt x="112" y="102"/>
                    </a:lnTo>
                    <a:lnTo>
                      <a:pt x="100" y="107"/>
                    </a:lnTo>
                    <a:lnTo>
                      <a:pt x="95" y="116"/>
                    </a:lnTo>
                    <a:lnTo>
                      <a:pt x="95" y="126"/>
                    </a:lnTo>
                    <a:lnTo>
                      <a:pt x="98" y="137"/>
                    </a:lnTo>
                    <a:lnTo>
                      <a:pt x="103" y="147"/>
                    </a:lnTo>
                    <a:lnTo>
                      <a:pt x="110" y="158"/>
                    </a:lnTo>
                    <a:lnTo>
                      <a:pt x="118" y="168"/>
                    </a:lnTo>
                    <a:lnTo>
                      <a:pt x="123" y="175"/>
                    </a:lnTo>
                    <a:lnTo>
                      <a:pt x="126" y="180"/>
                    </a:lnTo>
                    <a:lnTo>
                      <a:pt x="128" y="191"/>
                    </a:lnTo>
                    <a:lnTo>
                      <a:pt x="125" y="203"/>
                    </a:lnTo>
                    <a:lnTo>
                      <a:pt x="119" y="215"/>
                    </a:lnTo>
                    <a:lnTo>
                      <a:pt x="109" y="222"/>
                    </a:lnTo>
                    <a:lnTo>
                      <a:pt x="106" y="215"/>
                    </a:lnTo>
                    <a:lnTo>
                      <a:pt x="100" y="208"/>
                    </a:lnTo>
                    <a:lnTo>
                      <a:pt x="93" y="199"/>
                    </a:lnTo>
                    <a:lnTo>
                      <a:pt x="85" y="189"/>
                    </a:lnTo>
                    <a:lnTo>
                      <a:pt x="76" y="180"/>
                    </a:lnTo>
                    <a:lnTo>
                      <a:pt x="66" y="173"/>
                    </a:lnTo>
                    <a:lnTo>
                      <a:pt x="58" y="166"/>
                    </a:lnTo>
                    <a:lnTo>
                      <a:pt x="49" y="163"/>
                    </a:lnTo>
                    <a:lnTo>
                      <a:pt x="50" y="154"/>
                    </a:lnTo>
                    <a:lnTo>
                      <a:pt x="50" y="145"/>
                    </a:lnTo>
                    <a:lnTo>
                      <a:pt x="52" y="138"/>
                    </a:lnTo>
                    <a:lnTo>
                      <a:pt x="52" y="133"/>
                    </a:lnTo>
                    <a:lnTo>
                      <a:pt x="52" y="121"/>
                    </a:lnTo>
                    <a:lnTo>
                      <a:pt x="49" y="110"/>
                    </a:lnTo>
                    <a:lnTo>
                      <a:pt x="43" y="103"/>
                    </a:lnTo>
                    <a:lnTo>
                      <a:pt x="33" y="105"/>
                    </a:lnTo>
                    <a:lnTo>
                      <a:pt x="33" y="86"/>
                    </a:lnTo>
                    <a:lnTo>
                      <a:pt x="33" y="70"/>
                    </a:lnTo>
                    <a:lnTo>
                      <a:pt x="30" y="58"/>
                    </a:lnTo>
                    <a:lnTo>
                      <a:pt x="26" y="49"/>
                    </a:lnTo>
                    <a:lnTo>
                      <a:pt x="20" y="46"/>
                    </a:lnTo>
                    <a:lnTo>
                      <a:pt x="13" y="46"/>
                    </a:lnTo>
                    <a:lnTo>
                      <a:pt x="6" y="46"/>
                    </a:lnTo>
                    <a:lnTo>
                      <a:pt x="0" y="47"/>
                    </a:lnTo>
                    <a:lnTo>
                      <a:pt x="5" y="37"/>
                    </a:lnTo>
                    <a:lnTo>
                      <a:pt x="10" y="28"/>
                    </a:lnTo>
                    <a:lnTo>
                      <a:pt x="19" y="20"/>
                    </a:lnTo>
                    <a:lnTo>
                      <a:pt x="28" y="11"/>
                    </a:lnTo>
                    <a:lnTo>
                      <a:pt x="38" y="6"/>
                    </a:lnTo>
                    <a:lnTo>
                      <a:pt x="48" y="2"/>
                    </a:lnTo>
                    <a:lnTo>
                      <a:pt x="58" y="0"/>
                    </a:lnTo>
                    <a:lnTo>
                      <a:pt x="69" y="4"/>
                    </a:lnTo>
                    <a:lnTo>
                      <a:pt x="80" y="9"/>
                    </a:lnTo>
                    <a:lnTo>
                      <a:pt x="90" y="14"/>
                    </a:lnTo>
                    <a:lnTo>
                      <a:pt x="102" y="21"/>
                    </a:lnTo>
                    <a:lnTo>
                      <a:pt x="112" y="28"/>
                    </a:lnTo>
                    <a:lnTo>
                      <a:pt x="120" y="37"/>
                    </a:lnTo>
                    <a:lnTo>
                      <a:pt x="129" y="46"/>
                    </a:lnTo>
                    <a:lnTo>
                      <a:pt x="136" y="56"/>
                    </a:lnTo>
                    <a:lnTo>
                      <a:pt x="142" y="67"/>
                    </a:lnTo>
                    <a:lnTo>
                      <a:pt x="152" y="86"/>
                    </a:lnTo>
                    <a:lnTo>
                      <a:pt x="162" y="102"/>
                    </a:lnTo>
                    <a:lnTo>
                      <a:pt x="169" y="112"/>
                    </a:lnTo>
                    <a:lnTo>
                      <a:pt x="176" y="119"/>
                    </a:lnTo>
                    <a:lnTo>
                      <a:pt x="183" y="128"/>
                    </a:lnTo>
                    <a:lnTo>
                      <a:pt x="190" y="142"/>
                    </a:lnTo>
                    <a:lnTo>
                      <a:pt x="196" y="158"/>
                    </a:lnTo>
                    <a:lnTo>
                      <a:pt x="199" y="170"/>
                    </a:lnTo>
                    <a:lnTo>
                      <a:pt x="200" y="180"/>
                    </a:lnTo>
                    <a:lnTo>
                      <a:pt x="205" y="194"/>
                    </a:lnTo>
                    <a:lnTo>
                      <a:pt x="209" y="208"/>
                    </a:lnTo>
                    <a:lnTo>
                      <a:pt x="215" y="2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63" name="Freeform 170"/>
              <p:cNvSpPr>
                <a:spLocks/>
              </p:cNvSpPr>
              <p:nvPr/>
            </p:nvSpPr>
            <p:spPr bwMode="auto">
              <a:xfrm>
                <a:off x="6155" y="5540"/>
                <a:ext cx="20" cy="42"/>
              </a:xfrm>
              <a:custGeom>
                <a:avLst/>
                <a:gdLst>
                  <a:gd name="T0" fmla="*/ 1 w 38"/>
                  <a:gd name="T1" fmla="*/ 1 h 84"/>
                  <a:gd name="T2" fmla="*/ 1 w 38"/>
                  <a:gd name="T3" fmla="*/ 1 h 84"/>
                  <a:gd name="T4" fmla="*/ 1 w 38"/>
                  <a:gd name="T5" fmla="*/ 1 h 84"/>
                  <a:gd name="T6" fmla="*/ 1 w 38"/>
                  <a:gd name="T7" fmla="*/ 1 h 84"/>
                  <a:gd name="T8" fmla="*/ 1 w 38"/>
                  <a:gd name="T9" fmla="*/ 1 h 84"/>
                  <a:gd name="T10" fmla="*/ 1 w 38"/>
                  <a:gd name="T11" fmla="*/ 1 h 84"/>
                  <a:gd name="T12" fmla="*/ 1 w 38"/>
                  <a:gd name="T13" fmla="*/ 1 h 84"/>
                  <a:gd name="T14" fmla="*/ 1 w 38"/>
                  <a:gd name="T15" fmla="*/ 1 h 84"/>
                  <a:gd name="T16" fmla="*/ 0 w 38"/>
                  <a:gd name="T17" fmla="*/ 0 h 84"/>
                  <a:gd name="T18" fmla="*/ 1 w 38"/>
                  <a:gd name="T19" fmla="*/ 1 h 84"/>
                  <a:gd name="T20" fmla="*/ 1 w 38"/>
                  <a:gd name="T21" fmla="*/ 1 h 84"/>
                  <a:gd name="T22" fmla="*/ 1 w 38"/>
                  <a:gd name="T23" fmla="*/ 1 h 84"/>
                  <a:gd name="T24" fmla="*/ 1 w 38"/>
                  <a:gd name="T25" fmla="*/ 1 h 84"/>
                  <a:gd name="T26" fmla="*/ 1 w 38"/>
                  <a:gd name="T27" fmla="*/ 1 h 84"/>
                  <a:gd name="T28" fmla="*/ 1 w 38"/>
                  <a:gd name="T29" fmla="*/ 1 h 84"/>
                  <a:gd name="T30" fmla="*/ 1 w 38"/>
                  <a:gd name="T31" fmla="*/ 1 h 84"/>
                  <a:gd name="T32" fmla="*/ 1 w 38"/>
                  <a:gd name="T33" fmla="*/ 1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84"/>
                  <a:gd name="T53" fmla="*/ 38 w 38"/>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84">
                    <a:moveTo>
                      <a:pt x="38" y="84"/>
                    </a:moveTo>
                    <a:lnTo>
                      <a:pt x="38" y="72"/>
                    </a:lnTo>
                    <a:lnTo>
                      <a:pt x="38" y="56"/>
                    </a:lnTo>
                    <a:lnTo>
                      <a:pt x="36" y="42"/>
                    </a:lnTo>
                    <a:lnTo>
                      <a:pt x="33" y="31"/>
                    </a:lnTo>
                    <a:lnTo>
                      <a:pt x="27" y="24"/>
                    </a:lnTo>
                    <a:lnTo>
                      <a:pt x="20" y="16"/>
                    </a:lnTo>
                    <a:lnTo>
                      <a:pt x="10" y="7"/>
                    </a:lnTo>
                    <a:lnTo>
                      <a:pt x="0" y="0"/>
                    </a:lnTo>
                    <a:lnTo>
                      <a:pt x="6" y="14"/>
                    </a:lnTo>
                    <a:lnTo>
                      <a:pt x="13" y="30"/>
                    </a:lnTo>
                    <a:lnTo>
                      <a:pt x="20" y="45"/>
                    </a:lnTo>
                    <a:lnTo>
                      <a:pt x="24" y="56"/>
                    </a:lnTo>
                    <a:lnTo>
                      <a:pt x="28" y="65"/>
                    </a:lnTo>
                    <a:lnTo>
                      <a:pt x="33" y="72"/>
                    </a:lnTo>
                    <a:lnTo>
                      <a:pt x="36" y="79"/>
                    </a:lnTo>
                    <a:lnTo>
                      <a:pt x="38" y="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64" name="Freeform 171"/>
              <p:cNvSpPr>
                <a:spLocks/>
              </p:cNvSpPr>
              <p:nvPr/>
            </p:nvSpPr>
            <p:spPr bwMode="auto">
              <a:xfrm>
                <a:off x="6129" y="5549"/>
                <a:ext cx="31" cy="72"/>
              </a:xfrm>
              <a:custGeom>
                <a:avLst/>
                <a:gdLst>
                  <a:gd name="T0" fmla="*/ 0 w 61"/>
                  <a:gd name="T1" fmla="*/ 0 h 145"/>
                  <a:gd name="T2" fmla="*/ 1 w 61"/>
                  <a:gd name="T3" fmla="*/ 0 h 145"/>
                  <a:gd name="T4" fmla="*/ 1 w 61"/>
                  <a:gd name="T5" fmla="*/ 0 h 145"/>
                  <a:gd name="T6" fmla="*/ 1 w 61"/>
                  <a:gd name="T7" fmla="*/ 0 h 145"/>
                  <a:gd name="T8" fmla="*/ 1 w 61"/>
                  <a:gd name="T9" fmla="*/ 0 h 145"/>
                  <a:gd name="T10" fmla="*/ 1 w 61"/>
                  <a:gd name="T11" fmla="*/ 0 h 145"/>
                  <a:gd name="T12" fmla="*/ 1 w 61"/>
                  <a:gd name="T13" fmla="*/ 0 h 145"/>
                  <a:gd name="T14" fmla="*/ 1 w 61"/>
                  <a:gd name="T15" fmla="*/ 0 h 145"/>
                  <a:gd name="T16" fmla="*/ 1 w 61"/>
                  <a:gd name="T17" fmla="*/ 0 h 145"/>
                  <a:gd name="T18" fmla="*/ 1 w 61"/>
                  <a:gd name="T19" fmla="*/ 0 h 145"/>
                  <a:gd name="T20" fmla="*/ 1 w 61"/>
                  <a:gd name="T21" fmla="*/ 0 h 145"/>
                  <a:gd name="T22" fmla="*/ 1 w 61"/>
                  <a:gd name="T23" fmla="*/ 0 h 145"/>
                  <a:gd name="T24" fmla="*/ 1 w 61"/>
                  <a:gd name="T25" fmla="*/ 0 h 145"/>
                  <a:gd name="T26" fmla="*/ 1 w 61"/>
                  <a:gd name="T27" fmla="*/ 0 h 145"/>
                  <a:gd name="T28" fmla="*/ 1 w 61"/>
                  <a:gd name="T29" fmla="*/ 0 h 145"/>
                  <a:gd name="T30" fmla="*/ 1 w 61"/>
                  <a:gd name="T31" fmla="*/ 0 h 145"/>
                  <a:gd name="T32" fmla="*/ 1 w 61"/>
                  <a:gd name="T33" fmla="*/ 0 h 145"/>
                  <a:gd name="T34" fmla="*/ 1 w 61"/>
                  <a:gd name="T35" fmla="*/ 0 h 145"/>
                  <a:gd name="T36" fmla="*/ 1 w 61"/>
                  <a:gd name="T37" fmla="*/ 0 h 145"/>
                  <a:gd name="T38" fmla="*/ 1 w 61"/>
                  <a:gd name="T39" fmla="*/ 0 h 145"/>
                  <a:gd name="T40" fmla="*/ 1 w 61"/>
                  <a:gd name="T41" fmla="*/ 0 h 145"/>
                  <a:gd name="T42" fmla="*/ 1 w 61"/>
                  <a:gd name="T43" fmla="*/ 0 h 145"/>
                  <a:gd name="T44" fmla="*/ 1 w 61"/>
                  <a:gd name="T45" fmla="*/ 0 h 145"/>
                  <a:gd name="T46" fmla="*/ 1 w 61"/>
                  <a:gd name="T47" fmla="*/ 0 h 145"/>
                  <a:gd name="T48" fmla="*/ 0 w 61"/>
                  <a:gd name="T49" fmla="*/ 0 h 1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145"/>
                  <a:gd name="T77" fmla="*/ 61 w 61"/>
                  <a:gd name="T78" fmla="*/ 145 h 1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145">
                    <a:moveTo>
                      <a:pt x="0" y="0"/>
                    </a:moveTo>
                    <a:lnTo>
                      <a:pt x="9" y="6"/>
                    </a:lnTo>
                    <a:lnTo>
                      <a:pt x="17" y="14"/>
                    </a:lnTo>
                    <a:lnTo>
                      <a:pt x="27" y="27"/>
                    </a:lnTo>
                    <a:lnTo>
                      <a:pt x="37" y="39"/>
                    </a:lnTo>
                    <a:lnTo>
                      <a:pt x="46" y="53"/>
                    </a:lnTo>
                    <a:lnTo>
                      <a:pt x="54" y="63"/>
                    </a:lnTo>
                    <a:lnTo>
                      <a:pt x="59" y="72"/>
                    </a:lnTo>
                    <a:lnTo>
                      <a:pt x="61" y="77"/>
                    </a:lnTo>
                    <a:lnTo>
                      <a:pt x="61" y="90"/>
                    </a:lnTo>
                    <a:lnTo>
                      <a:pt x="61" y="109"/>
                    </a:lnTo>
                    <a:lnTo>
                      <a:pt x="60" y="131"/>
                    </a:lnTo>
                    <a:lnTo>
                      <a:pt x="57" y="145"/>
                    </a:lnTo>
                    <a:lnTo>
                      <a:pt x="53" y="123"/>
                    </a:lnTo>
                    <a:lnTo>
                      <a:pt x="47" y="100"/>
                    </a:lnTo>
                    <a:lnTo>
                      <a:pt x="40" y="81"/>
                    </a:lnTo>
                    <a:lnTo>
                      <a:pt x="36" y="70"/>
                    </a:lnTo>
                    <a:lnTo>
                      <a:pt x="30" y="62"/>
                    </a:lnTo>
                    <a:lnTo>
                      <a:pt x="21" y="48"/>
                    </a:lnTo>
                    <a:lnTo>
                      <a:pt x="13" y="35"/>
                    </a:lnTo>
                    <a:lnTo>
                      <a:pt x="7" y="27"/>
                    </a:lnTo>
                    <a:lnTo>
                      <a:pt x="6" y="21"/>
                    </a:lnTo>
                    <a:lnTo>
                      <a:pt x="4" y="16"/>
                    </a:lnTo>
                    <a:lnTo>
                      <a:pt x="3" y="9"/>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8207" name="Text Box 172"/>
            <p:cNvSpPr txBox="1">
              <a:spLocks noChangeArrowheads="1"/>
            </p:cNvSpPr>
            <p:nvPr/>
          </p:nvSpPr>
          <p:spPr bwMode="auto">
            <a:xfrm>
              <a:off x="4224" y="384"/>
              <a:ext cx="1248"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2000">
                  <a:latin typeface="Garamond" pitchFamily="18" charset="0"/>
                </a:rPr>
                <a:t>Objectives</a:t>
              </a:r>
            </a:p>
          </p:txBody>
        </p:sp>
      </p:grpSp>
      <p:sp>
        <p:nvSpPr>
          <p:cNvPr id="163" name="Text Box 12"/>
          <p:cNvSpPr txBox="1">
            <a:spLocks noChangeArrowheads="1"/>
          </p:cNvSpPr>
          <p:nvPr/>
        </p:nvSpPr>
        <p:spPr bwMode="auto">
          <a:xfrm>
            <a:off x="381000" y="228600"/>
            <a:ext cx="6477000" cy="173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0"/>
              </a:spcBef>
              <a:buClrTx/>
              <a:buSzTx/>
              <a:buFontTx/>
              <a:buNone/>
            </a:pPr>
            <a:r>
              <a:rPr lang="en-US" altLang="en-US" sz="3600" dirty="0"/>
              <a:t>Chapter One</a:t>
            </a:r>
          </a:p>
          <a:p>
            <a:pPr algn="ctr" eaLnBrk="1" hangingPunct="1">
              <a:spcBef>
                <a:spcPct val="0"/>
              </a:spcBef>
              <a:buClrTx/>
              <a:buSzTx/>
              <a:buFontTx/>
              <a:buNone/>
            </a:pPr>
            <a:r>
              <a:rPr lang="en-US" altLang="en-US" sz="3600" dirty="0"/>
              <a:t>Human Resource Management (HRM): An Overview</a:t>
            </a:r>
            <a:endParaRPr lang="en-US" altLang="en-US" sz="4000" b="1" dirty="0">
              <a:latin typeface="Times New Roman" pitchFamily="18" charset="0"/>
              <a:cs typeface="Times New Roman" pitchFamily="18" charset="0"/>
            </a:endParaRPr>
          </a:p>
        </p:txBody>
      </p:sp>
      <p:pic>
        <p:nvPicPr>
          <p:cNvPr id="167" name="Picture 3" descr="Save This as your Homepage"/>
          <p:cNvPicPr>
            <a:picLocks noChangeAspect="1" noChangeArrowheads="1"/>
          </p:cNvPicPr>
          <p:nvPr/>
        </p:nvPicPr>
        <p:blipFill>
          <a:blip r:embed="rId3" r:link="rId4"/>
          <a:srcRect/>
          <a:stretch>
            <a:fillRect/>
          </a:stretch>
        </p:blipFill>
        <p:spPr bwMode="auto">
          <a:xfrm>
            <a:off x="609600" y="3733800"/>
            <a:ext cx="571500" cy="381000"/>
          </a:xfrm>
          <a:prstGeom prst="rect">
            <a:avLst/>
          </a:prstGeom>
          <a:solidFill>
            <a:schemeClr val="tx2">
              <a:lumMod val="75000"/>
            </a:schemeClr>
          </a:solidFill>
          <a:ln w="9525">
            <a:noFill/>
            <a:miter lim="800000"/>
            <a:headEnd/>
            <a:tailEnd/>
          </a:ln>
        </p:spPr>
      </p:pic>
      <p:pic>
        <p:nvPicPr>
          <p:cNvPr id="169" name="Picture 3" descr="Save This as your Homepage"/>
          <p:cNvPicPr>
            <a:picLocks noChangeAspect="1" noChangeArrowheads="1"/>
          </p:cNvPicPr>
          <p:nvPr/>
        </p:nvPicPr>
        <p:blipFill>
          <a:blip r:embed="rId3" r:link="rId4"/>
          <a:srcRect/>
          <a:stretch>
            <a:fillRect/>
          </a:stretch>
        </p:blipFill>
        <p:spPr bwMode="auto">
          <a:xfrm>
            <a:off x="609600" y="4114800"/>
            <a:ext cx="571500" cy="381000"/>
          </a:xfrm>
          <a:prstGeom prst="rect">
            <a:avLst/>
          </a:prstGeom>
          <a:solidFill>
            <a:schemeClr val="tx2">
              <a:lumMod val="75000"/>
            </a:schemeClr>
          </a:solidFill>
          <a:ln w="9525">
            <a:noFill/>
            <a:miter lim="800000"/>
            <a:headEnd/>
            <a:tailEnd/>
          </a:ln>
        </p:spPr>
      </p:pic>
      <p:pic>
        <p:nvPicPr>
          <p:cNvPr id="170" name="Picture 3" descr="Save This as your Homepage"/>
          <p:cNvPicPr>
            <a:picLocks noChangeAspect="1" noChangeArrowheads="1"/>
          </p:cNvPicPr>
          <p:nvPr/>
        </p:nvPicPr>
        <p:blipFill>
          <a:blip r:embed="rId3" r:link="rId4"/>
          <a:srcRect/>
          <a:stretch>
            <a:fillRect/>
          </a:stretch>
        </p:blipFill>
        <p:spPr bwMode="auto">
          <a:xfrm>
            <a:off x="609600" y="4876800"/>
            <a:ext cx="571500" cy="381000"/>
          </a:xfrm>
          <a:prstGeom prst="rect">
            <a:avLst/>
          </a:prstGeom>
          <a:solidFill>
            <a:schemeClr val="tx2">
              <a:lumMod val="75000"/>
            </a:schemeClr>
          </a:solidFill>
          <a:ln w="9525">
            <a:noFill/>
            <a:miter lim="800000"/>
            <a:headEnd/>
            <a:tailEnd/>
          </a:ln>
        </p:spPr>
      </p:pic>
      <p:pic>
        <p:nvPicPr>
          <p:cNvPr id="171" name="Picture 3" descr="Save This as your Homepage"/>
          <p:cNvPicPr>
            <a:picLocks noChangeAspect="1" noChangeArrowheads="1"/>
          </p:cNvPicPr>
          <p:nvPr/>
        </p:nvPicPr>
        <p:blipFill>
          <a:blip r:embed="rId3" r:link="rId4"/>
          <a:srcRect/>
          <a:stretch>
            <a:fillRect/>
          </a:stretch>
        </p:blipFill>
        <p:spPr bwMode="auto">
          <a:xfrm>
            <a:off x="609600" y="5715000"/>
            <a:ext cx="571500" cy="381000"/>
          </a:xfrm>
          <a:prstGeom prst="rect">
            <a:avLst/>
          </a:prstGeom>
          <a:solidFill>
            <a:schemeClr val="tx2">
              <a:lumMod val="75000"/>
            </a:schemeClr>
          </a:solidFill>
          <a:ln w="9525">
            <a:noFill/>
            <a:miter lim="800000"/>
            <a:headEnd/>
            <a:tailEnd/>
          </a:ln>
        </p:spPr>
      </p:pic>
      <p:pic>
        <p:nvPicPr>
          <p:cNvPr id="172" name="Picture 3" descr="Save This as your Homepage"/>
          <p:cNvPicPr>
            <a:picLocks noChangeAspect="1" noChangeArrowheads="1"/>
          </p:cNvPicPr>
          <p:nvPr/>
        </p:nvPicPr>
        <p:blipFill>
          <a:blip r:embed="rId3" r:link="rId4"/>
          <a:srcRect/>
          <a:stretch>
            <a:fillRect/>
          </a:stretch>
        </p:blipFill>
        <p:spPr bwMode="auto">
          <a:xfrm>
            <a:off x="609600" y="4495800"/>
            <a:ext cx="571500" cy="381000"/>
          </a:xfrm>
          <a:prstGeom prst="rect">
            <a:avLst/>
          </a:prstGeom>
          <a:solidFill>
            <a:schemeClr val="tx2">
              <a:lumMod val="75000"/>
            </a:schemeClr>
          </a:solidFill>
          <a:ln w="9525">
            <a:noFill/>
            <a:miter lim="800000"/>
            <a:headEnd/>
            <a:tailEnd/>
          </a:ln>
        </p:spPr>
      </p:pic>
      <p:pic>
        <p:nvPicPr>
          <p:cNvPr id="173" name="Picture 3" descr="Save This as your Homepage"/>
          <p:cNvPicPr>
            <a:picLocks noChangeAspect="1" noChangeArrowheads="1"/>
          </p:cNvPicPr>
          <p:nvPr/>
        </p:nvPicPr>
        <p:blipFill>
          <a:blip r:embed="rId3" r:link="rId4"/>
          <a:srcRect/>
          <a:stretch>
            <a:fillRect/>
          </a:stretch>
        </p:blipFill>
        <p:spPr bwMode="auto">
          <a:xfrm>
            <a:off x="609600" y="5334000"/>
            <a:ext cx="571500" cy="381000"/>
          </a:xfrm>
          <a:prstGeom prst="rect">
            <a:avLst/>
          </a:prstGeom>
          <a:solidFill>
            <a:schemeClr val="tx2">
              <a:lumMod val="75000"/>
            </a:schemeClr>
          </a:solidFill>
          <a:ln w="9525">
            <a:noFill/>
            <a:miter lim="800000"/>
            <a:headEnd/>
            <a:tailEnd/>
          </a:ln>
        </p:spPr>
      </p:pic>
      <p:pic>
        <p:nvPicPr>
          <p:cNvPr id="174" name="Picture 3" descr="Save This as your Homepage"/>
          <p:cNvPicPr>
            <a:picLocks noChangeAspect="1" noChangeArrowheads="1"/>
          </p:cNvPicPr>
          <p:nvPr/>
        </p:nvPicPr>
        <p:blipFill>
          <a:blip r:embed="rId3" r:link="rId4"/>
          <a:srcRect/>
          <a:stretch>
            <a:fillRect/>
          </a:stretch>
        </p:blipFill>
        <p:spPr bwMode="auto">
          <a:xfrm>
            <a:off x="609600" y="4953000"/>
            <a:ext cx="571500" cy="381000"/>
          </a:xfrm>
          <a:prstGeom prst="rect">
            <a:avLst/>
          </a:prstGeom>
          <a:solidFill>
            <a:schemeClr val="tx2">
              <a:lumMod val="75000"/>
            </a:schemeClr>
          </a:solidFill>
          <a:ln w="9525">
            <a:noFill/>
            <a:miter lim="800000"/>
            <a:headEnd/>
            <a:tailEnd/>
          </a:ln>
        </p:spPr>
      </p:pic>
      <p:pic>
        <p:nvPicPr>
          <p:cNvPr id="175" name="Picture 3" descr="Save This as your Homepage"/>
          <p:cNvPicPr>
            <a:picLocks noChangeAspect="1" noChangeArrowheads="1"/>
          </p:cNvPicPr>
          <p:nvPr/>
        </p:nvPicPr>
        <p:blipFill>
          <a:blip r:embed="rId3" r:link="rId4"/>
          <a:srcRect/>
          <a:stretch>
            <a:fillRect/>
          </a:stretch>
        </p:blipFill>
        <p:spPr bwMode="auto">
          <a:xfrm>
            <a:off x="609600" y="6019800"/>
            <a:ext cx="571500" cy="3810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2388913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animEffect transition="in" filter="wipe(left)">
                                      <p:cBhvr>
                                        <p:cTn id="7" dur="500"/>
                                        <p:tgtEl>
                                          <p:spTgt spid="16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3">
                                            <p:txEl>
                                              <p:pRg st="1" end="1"/>
                                            </p:txEl>
                                          </p:spTgt>
                                        </p:tgtEl>
                                        <p:attrNameLst>
                                          <p:attrName>style.visibility</p:attrName>
                                        </p:attrNameLst>
                                      </p:cBhvr>
                                      <p:to>
                                        <p:strVal val="visible"/>
                                      </p:to>
                                    </p:set>
                                    <p:animEffect transition="in" filter="wipe(left)">
                                      <p:cBhvr>
                                        <p:cTn id="11" dur="500"/>
                                        <p:tgtEl>
                                          <p:spTgt spid="163">
                                            <p:txEl>
                                              <p:pRg st="1" end="1"/>
                                            </p:txEl>
                                          </p:spTgt>
                                        </p:tgtEl>
                                      </p:cBhvr>
                                    </p:animEffect>
                                  </p:childTnLst>
                                </p:cTn>
                              </p:par>
                            </p:childTnLst>
                          </p:cTn>
                        </p:par>
                        <p:par>
                          <p:cTn id="12" fill="hold" nodeType="afterGroup">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500"/>
                            </p:stCondLst>
                            <p:childTnLst>
                              <p:par>
                                <p:cTn id="18" presetID="26" presetClass="emph" presetSubtype="0" fill="hold" nodeType="afterEffect">
                                  <p:stCondLst>
                                    <p:cond delay="0"/>
                                  </p:stCondLst>
                                  <p:childTnLst>
                                    <p:animEffect transition="out" filter="fade">
                                      <p:cBhvr>
                                        <p:cTn id="19" dur="5000" tmFilter="0, 0; .2, .5; .8, .5; 1, 0"/>
                                        <p:tgtEl>
                                          <p:spTgt spid="2"/>
                                        </p:tgtEl>
                                      </p:cBhvr>
                                    </p:animEffect>
                                    <p:animScale>
                                      <p:cBhvr>
                                        <p:cTn id="20" dur="2500" autoRev="1" fill="hold"/>
                                        <p:tgtEl>
                                          <p:spTgt spid="2"/>
                                        </p:tgtEl>
                                      </p:cBhvr>
                                      <p:by x="105000" y="105000"/>
                                    </p:animScale>
                                  </p:childTnLst>
                                </p:cTn>
                              </p:par>
                            </p:childTnLst>
                          </p:cTn>
                        </p:par>
                        <p:par>
                          <p:cTn id="21" fill="hold" nodeType="afterGroup">
                            <p:stCondLst>
                              <p:cond delay="6500"/>
                            </p:stCondLst>
                            <p:childTnLst>
                              <p:par>
                                <p:cTn id="22" presetID="22" presetClass="entr" presetSubtype="8" fill="hold" grpId="0" nodeType="afterEffect">
                                  <p:stCondLst>
                                    <p:cond delay="0"/>
                                  </p:stCondLst>
                                  <p:childTnLst>
                                    <p:set>
                                      <p:cBhvr>
                                        <p:cTn id="23" dur="1" fill="hold">
                                          <p:stCondLst>
                                            <p:cond delay="0"/>
                                          </p:stCondLst>
                                        </p:cTn>
                                        <p:tgtEl>
                                          <p:spTgt spid="139276">
                                            <p:txEl>
                                              <p:pRg st="0" end="0"/>
                                            </p:txEl>
                                          </p:spTgt>
                                        </p:tgtEl>
                                        <p:attrNameLst>
                                          <p:attrName>style.visibility</p:attrName>
                                        </p:attrNameLst>
                                      </p:cBhvr>
                                      <p:to>
                                        <p:strVal val="visible"/>
                                      </p:to>
                                    </p:set>
                                    <p:animEffect transition="in" filter="wipe(left)">
                                      <p:cBhvr>
                                        <p:cTn id="24" dur="500"/>
                                        <p:tgtEl>
                                          <p:spTgt spid="139276">
                                            <p:txEl>
                                              <p:pRg st="0" end="0"/>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9276">
                                            <p:txEl>
                                              <p:pRg st="1" end="1"/>
                                            </p:txEl>
                                          </p:spTgt>
                                        </p:tgtEl>
                                        <p:attrNameLst>
                                          <p:attrName>style.visibility</p:attrName>
                                        </p:attrNameLst>
                                      </p:cBhvr>
                                      <p:to>
                                        <p:strVal val="visible"/>
                                      </p:to>
                                    </p:set>
                                    <p:animEffect transition="in" filter="wipe(left)">
                                      <p:cBhvr>
                                        <p:cTn id="27" dur="500"/>
                                        <p:tgtEl>
                                          <p:spTgt spid="139276">
                                            <p:txEl>
                                              <p:pRg st="1" end="1"/>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39276">
                                            <p:txEl>
                                              <p:pRg st="2" end="2"/>
                                            </p:txEl>
                                          </p:spTgt>
                                        </p:tgtEl>
                                        <p:attrNameLst>
                                          <p:attrName>style.visibility</p:attrName>
                                        </p:attrNameLst>
                                      </p:cBhvr>
                                      <p:to>
                                        <p:strVal val="visible"/>
                                      </p:to>
                                    </p:set>
                                    <p:animEffect transition="in" filter="wipe(left)">
                                      <p:cBhvr>
                                        <p:cTn id="30" dur="500"/>
                                        <p:tgtEl>
                                          <p:spTgt spid="139276">
                                            <p:txEl>
                                              <p:pRg st="2" end="2"/>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9276">
                                            <p:txEl>
                                              <p:pRg st="3" end="3"/>
                                            </p:txEl>
                                          </p:spTgt>
                                        </p:tgtEl>
                                        <p:attrNameLst>
                                          <p:attrName>style.visibility</p:attrName>
                                        </p:attrNameLst>
                                      </p:cBhvr>
                                      <p:to>
                                        <p:strVal val="visible"/>
                                      </p:to>
                                    </p:set>
                                    <p:animEffect transition="in" filter="wipe(left)">
                                      <p:cBhvr>
                                        <p:cTn id="33" dur="500"/>
                                        <p:tgtEl>
                                          <p:spTgt spid="139276">
                                            <p:txEl>
                                              <p:pRg st="3" end="3"/>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39276">
                                            <p:txEl>
                                              <p:pRg st="4" end="4"/>
                                            </p:txEl>
                                          </p:spTgt>
                                        </p:tgtEl>
                                        <p:attrNameLst>
                                          <p:attrName>style.visibility</p:attrName>
                                        </p:attrNameLst>
                                      </p:cBhvr>
                                      <p:to>
                                        <p:strVal val="visible"/>
                                      </p:to>
                                    </p:set>
                                    <p:animEffect transition="in" filter="wipe(left)">
                                      <p:cBhvr>
                                        <p:cTn id="36" dur="500"/>
                                        <p:tgtEl>
                                          <p:spTgt spid="139276">
                                            <p:txEl>
                                              <p:pRg st="4" end="4"/>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39276">
                                            <p:txEl>
                                              <p:pRg st="5" end="5"/>
                                            </p:txEl>
                                          </p:spTgt>
                                        </p:tgtEl>
                                        <p:attrNameLst>
                                          <p:attrName>style.visibility</p:attrName>
                                        </p:attrNameLst>
                                      </p:cBhvr>
                                      <p:to>
                                        <p:strVal val="visible"/>
                                      </p:to>
                                    </p:set>
                                    <p:animEffect transition="in" filter="wipe(left)">
                                      <p:cBhvr>
                                        <p:cTn id="39" dur="500"/>
                                        <p:tgtEl>
                                          <p:spTgt spid="139276">
                                            <p:txEl>
                                              <p:pRg st="5" end="5"/>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39276">
                                            <p:txEl>
                                              <p:pRg st="6" end="6"/>
                                            </p:txEl>
                                          </p:spTgt>
                                        </p:tgtEl>
                                        <p:attrNameLst>
                                          <p:attrName>style.visibility</p:attrName>
                                        </p:attrNameLst>
                                      </p:cBhvr>
                                      <p:to>
                                        <p:strVal val="visible"/>
                                      </p:to>
                                    </p:set>
                                    <p:animEffect transition="in" filter="wipe(left)">
                                      <p:cBhvr>
                                        <p:cTn id="42" dur="500"/>
                                        <p:tgtEl>
                                          <p:spTgt spid="139276">
                                            <p:txEl>
                                              <p:pRg st="6" end="6"/>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39276">
                                            <p:txEl>
                                              <p:pRg st="7" end="7"/>
                                            </p:txEl>
                                          </p:spTgt>
                                        </p:tgtEl>
                                        <p:attrNameLst>
                                          <p:attrName>style.visibility</p:attrName>
                                        </p:attrNameLst>
                                      </p:cBhvr>
                                      <p:to>
                                        <p:strVal val="visible"/>
                                      </p:to>
                                    </p:set>
                                    <p:animEffect transition="in" filter="wipe(left)">
                                      <p:cBhvr>
                                        <p:cTn id="45" dur="500"/>
                                        <p:tgtEl>
                                          <p:spTgt spid="139276">
                                            <p:txEl>
                                              <p:pRg st="7" end="7"/>
                                            </p:txEl>
                                          </p:spTgt>
                                        </p:tgtEl>
                                      </p:cBhvr>
                                    </p:animEffect>
                                  </p:childTnLst>
                                </p:cTn>
                              </p:par>
                              <p:par>
                                <p:cTn id="46" presetID="23" presetClass="entr" presetSubtype="16" fill="hold" nodeType="withEffect">
                                  <p:stCondLst>
                                    <p:cond delay="0"/>
                                  </p:stCondLst>
                                  <p:childTnLst>
                                    <p:set>
                                      <p:cBhvr>
                                        <p:cTn id="47" dur="1" fill="hold">
                                          <p:stCondLst>
                                            <p:cond delay="0"/>
                                          </p:stCondLst>
                                        </p:cTn>
                                        <p:tgtEl>
                                          <p:spTgt spid="167"/>
                                        </p:tgtEl>
                                        <p:attrNameLst>
                                          <p:attrName>style.visibility</p:attrName>
                                        </p:attrNameLst>
                                      </p:cBhvr>
                                      <p:to>
                                        <p:strVal val="visible"/>
                                      </p:to>
                                    </p:set>
                                    <p:anim calcmode="lin" valueType="num">
                                      <p:cBhvr>
                                        <p:cTn id="48" dur="500" fill="hold"/>
                                        <p:tgtEl>
                                          <p:spTgt spid="167"/>
                                        </p:tgtEl>
                                        <p:attrNameLst>
                                          <p:attrName>ppt_w</p:attrName>
                                        </p:attrNameLst>
                                      </p:cBhvr>
                                      <p:tavLst>
                                        <p:tav tm="0">
                                          <p:val>
                                            <p:fltVal val="0"/>
                                          </p:val>
                                        </p:tav>
                                        <p:tav tm="100000">
                                          <p:val>
                                            <p:strVal val="#ppt_w"/>
                                          </p:val>
                                        </p:tav>
                                      </p:tavLst>
                                    </p:anim>
                                    <p:anim calcmode="lin" valueType="num">
                                      <p:cBhvr>
                                        <p:cTn id="49" dur="500" fill="hold"/>
                                        <p:tgtEl>
                                          <p:spTgt spid="167"/>
                                        </p:tgtEl>
                                        <p:attrNameLst>
                                          <p:attrName>ppt_h</p:attrName>
                                        </p:attrNameLst>
                                      </p:cBhvr>
                                      <p:tavLst>
                                        <p:tav tm="0">
                                          <p:val>
                                            <p:flt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169"/>
                                        </p:tgtEl>
                                        <p:attrNameLst>
                                          <p:attrName>style.visibility</p:attrName>
                                        </p:attrNameLst>
                                      </p:cBhvr>
                                      <p:to>
                                        <p:strVal val="visible"/>
                                      </p:to>
                                    </p:set>
                                    <p:anim calcmode="lin" valueType="num">
                                      <p:cBhvr>
                                        <p:cTn id="52" dur="500" fill="hold"/>
                                        <p:tgtEl>
                                          <p:spTgt spid="169"/>
                                        </p:tgtEl>
                                        <p:attrNameLst>
                                          <p:attrName>ppt_w</p:attrName>
                                        </p:attrNameLst>
                                      </p:cBhvr>
                                      <p:tavLst>
                                        <p:tav tm="0">
                                          <p:val>
                                            <p:fltVal val="0"/>
                                          </p:val>
                                        </p:tav>
                                        <p:tav tm="100000">
                                          <p:val>
                                            <p:strVal val="#ppt_w"/>
                                          </p:val>
                                        </p:tav>
                                      </p:tavLst>
                                    </p:anim>
                                    <p:anim calcmode="lin" valueType="num">
                                      <p:cBhvr>
                                        <p:cTn id="53" dur="500" fill="hold"/>
                                        <p:tgtEl>
                                          <p:spTgt spid="169"/>
                                        </p:tgtEl>
                                        <p:attrNameLst>
                                          <p:attrName>ppt_h</p:attrName>
                                        </p:attrNameLst>
                                      </p:cBhvr>
                                      <p:tavLst>
                                        <p:tav tm="0">
                                          <p:val>
                                            <p:fltVal val="0"/>
                                          </p:val>
                                        </p:tav>
                                        <p:tav tm="100000">
                                          <p:val>
                                            <p:strVal val="#ppt_h"/>
                                          </p:val>
                                        </p:tav>
                                      </p:tavLst>
                                    </p:anim>
                                  </p:childTnLst>
                                </p:cTn>
                              </p:par>
                              <p:par>
                                <p:cTn id="54" presetID="23" presetClass="entr" presetSubtype="16" fill="hold" nodeType="withEffect">
                                  <p:stCondLst>
                                    <p:cond delay="0"/>
                                  </p:stCondLst>
                                  <p:childTnLst>
                                    <p:set>
                                      <p:cBhvr>
                                        <p:cTn id="55" dur="1" fill="hold">
                                          <p:stCondLst>
                                            <p:cond delay="0"/>
                                          </p:stCondLst>
                                        </p:cTn>
                                        <p:tgtEl>
                                          <p:spTgt spid="170"/>
                                        </p:tgtEl>
                                        <p:attrNameLst>
                                          <p:attrName>style.visibility</p:attrName>
                                        </p:attrNameLst>
                                      </p:cBhvr>
                                      <p:to>
                                        <p:strVal val="visible"/>
                                      </p:to>
                                    </p:set>
                                    <p:anim calcmode="lin" valueType="num">
                                      <p:cBhvr>
                                        <p:cTn id="56" dur="500" fill="hold"/>
                                        <p:tgtEl>
                                          <p:spTgt spid="170"/>
                                        </p:tgtEl>
                                        <p:attrNameLst>
                                          <p:attrName>ppt_w</p:attrName>
                                        </p:attrNameLst>
                                      </p:cBhvr>
                                      <p:tavLst>
                                        <p:tav tm="0">
                                          <p:val>
                                            <p:fltVal val="0"/>
                                          </p:val>
                                        </p:tav>
                                        <p:tav tm="100000">
                                          <p:val>
                                            <p:strVal val="#ppt_w"/>
                                          </p:val>
                                        </p:tav>
                                      </p:tavLst>
                                    </p:anim>
                                    <p:anim calcmode="lin" valueType="num">
                                      <p:cBhvr>
                                        <p:cTn id="57" dur="500" fill="hold"/>
                                        <p:tgtEl>
                                          <p:spTgt spid="170"/>
                                        </p:tgtEl>
                                        <p:attrNameLst>
                                          <p:attrName>ppt_h</p:attrName>
                                        </p:attrNameLst>
                                      </p:cBhvr>
                                      <p:tavLst>
                                        <p:tav tm="0">
                                          <p:val>
                                            <p:fltVal val="0"/>
                                          </p:val>
                                        </p:tav>
                                        <p:tav tm="100000">
                                          <p:val>
                                            <p:strVal val="#ppt_h"/>
                                          </p:val>
                                        </p:tav>
                                      </p:tavLst>
                                    </p:anim>
                                  </p:childTnLst>
                                </p:cTn>
                              </p:par>
                              <p:par>
                                <p:cTn id="58" presetID="23" presetClass="entr" presetSubtype="16" fill="hold" nodeType="withEffect">
                                  <p:stCondLst>
                                    <p:cond delay="0"/>
                                  </p:stCondLst>
                                  <p:childTnLst>
                                    <p:set>
                                      <p:cBhvr>
                                        <p:cTn id="59" dur="1" fill="hold">
                                          <p:stCondLst>
                                            <p:cond delay="0"/>
                                          </p:stCondLst>
                                        </p:cTn>
                                        <p:tgtEl>
                                          <p:spTgt spid="171"/>
                                        </p:tgtEl>
                                        <p:attrNameLst>
                                          <p:attrName>style.visibility</p:attrName>
                                        </p:attrNameLst>
                                      </p:cBhvr>
                                      <p:to>
                                        <p:strVal val="visible"/>
                                      </p:to>
                                    </p:set>
                                    <p:anim calcmode="lin" valueType="num">
                                      <p:cBhvr>
                                        <p:cTn id="60" dur="500" fill="hold"/>
                                        <p:tgtEl>
                                          <p:spTgt spid="171"/>
                                        </p:tgtEl>
                                        <p:attrNameLst>
                                          <p:attrName>ppt_w</p:attrName>
                                        </p:attrNameLst>
                                      </p:cBhvr>
                                      <p:tavLst>
                                        <p:tav tm="0">
                                          <p:val>
                                            <p:fltVal val="0"/>
                                          </p:val>
                                        </p:tav>
                                        <p:tav tm="100000">
                                          <p:val>
                                            <p:strVal val="#ppt_w"/>
                                          </p:val>
                                        </p:tav>
                                      </p:tavLst>
                                    </p:anim>
                                    <p:anim calcmode="lin" valueType="num">
                                      <p:cBhvr>
                                        <p:cTn id="61" dur="500" fill="hold"/>
                                        <p:tgtEl>
                                          <p:spTgt spid="171"/>
                                        </p:tgtEl>
                                        <p:attrNameLst>
                                          <p:attrName>ppt_h</p:attrName>
                                        </p:attrNameLst>
                                      </p:cBhvr>
                                      <p:tavLst>
                                        <p:tav tm="0">
                                          <p:val>
                                            <p:fltVal val="0"/>
                                          </p:val>
                                        </p:tav>
                                        <p:tav tm="100000">
                                          <p:val>
                                            <p:strVal val="#ppt_h"/>
                                          </p:val>
                                        </p:tav>
                                      </p:tavLst>
                                    </p:anim>
                                  </p:childTnLst>
                                </p:cTn>
                              </p:par>
                              <p:par>
                                <p:cTn id="62" presetID="23" presetClass="entr" presetSubtype="16" fill="hold" nodeType="withEffect">
                                  <p:stCondLst>
                                    <p:cond delay="0"/>
                                  </p:stCondLst>
                                  <p:childTnLst>
                                    <p:set>
                                      <p:cBhvr>
                                        <p:cTn id="63" dur="1" fill="hold">
                                          <p:stCondLst>
                                            <p:cond delay="0"/>
                                          </p:stCondLst>
                                        </p:cTn>
                                        <p:tgtEl>
                                          <p:spTgt spid="172"/>
                                        </p:tgtEl>
                                        <p:attrNameLst>
                                          <p:attrName>style.visibility</p:attrName>
                                        </p:attrNameLst>
                                      </p:cBhvr>
                                      <p:to>
                                        <p:strVal val="visible"/>
                                      </p:to>
                                    </p:set>
                                    <p:anim calcmode="lin" valueType="num">
                                      <p:cBhvr>
                                        <p:cTn id="64" dur="500" fill="hold"/>
                                        <p:tgtEl>
                                          <p:spTgt spid="172"/>
                                        </p:tgtEl>
                                        <p:attrNameLst>
                                          <p:attrName>ppt_w</p:attrName>
                                        </p:attrNameLst>
                                      </p:cBhvr>
                                      <p:tavLst>
                                        <p:tav tm="0">
                                          <p:val>
                                            <p:fltVal val="0"/>
                                          </p:val>
                                        </p:tav>
                                        <p:tav tm="100000">
                                          <p:val>
                                            <p:strVal val="#ppt_w"/>
                                          </p:val>
                                        </p:tav>
                                      </p:tavLst>
                                    </p:anim>
                                    <p:anim calcmode="lin" valueType="num">
                                      <p:cBhvr>
                                        <p:cTn id="65" dur="500" fill="hold"/>
                                        <p:tgtEl>
                                          <p:spTgt spid="172"/>
                                        </p:tgtEl>
                                        <p:attrNameLst>
                                          <p:attrName>ppt_h</p:attrName>
                                        </p:attrNameLst>
                                      </p:cBhvr>
                                      <p:tavLst>
                                        <p:tav tm="0">
                                          <p:val>
                                            <p:fltVal val="0"/>
                                          </p:val>
                                        </p:tav>
                                        <p:tav tm="100000">
                                          <p:val>
                                            <p:strVal val="#ppt_h"/>
                                          </p:val>
                                        </p:tav>
                                      </p:tavLst>
                                    </p:anim>
                                  </p:childTnLst>
                                </p:cTn>
                              </p:par>
                              <p:par>
                                <p:cTn id="66" presetID="23" presetClass="entr" presetSubtype="16" fill="hold" nodeType="withEffect">
                                  <p:stCondLst>
                                    <p:cond delay="0"/>
                                  </p:stCondLst>
                                  <p:childTnLst>
                                    <p:set>
                                      <p:cBhvr>
                                        <p:cTn id="67" dur="1" fill="hold">
                                          <p:stCondLst>
                                            <p:cond delay="0"/>
                                          </p:stCondLst>
                                        </p:cTn>
                                        <p:tgtEl>
                                          <p:spTgt spid="173"/>
                                        </p:tgtEl>
                                        <p:attrNameLst>
                                          <p:attrName>style.visibility</p:attrName>
                                        </p:attrNameLst>
                                      </p:cBhvr>
                                      <p:to>
                                        <p:strVal val="visible"/>
                                      </p:to>
                                    </p:set>
                                    <p:anim calcmode="lin" valueType="num">
                                      <p:cBhvr>
                                        <p:cTn id="68" dur="500" fill="hold"/>
                                        <p:tgtEl>
                                          <p:spTgt spid="173"/>
                                        </p:tgtEl>
                                        <p:attrNameLst>
                                          <p:attrName>ppt_w</p:attrName>
                                        </p:attrNameLst>
                                      </p:cBhvr>
                                      <p:tavLst>
                                        <p:tav tm="0">
                                          <p:val>
                                            <p:fltVal val="0"/>
                                          </p:val>
                                        </p:tav>
                                        <p:tav tm="100000">
                                          <p:val>
                                            <p:strVal val="#ppt_w"/>
                                          </p:val>
                                        </p:tav>
                                      </p:tavLst>
                                    </p:anim>
                                    <p:anim calcmode="lin" valueType="num">
                                      <p:cBhvr>
                                        <p:cTn id="69" dur="500" fill="hold"/>
                                        <p:tgtEl>
                                          <p:spTgt spid="173"/>
                                        </p:tgtEl>
                                        <p:attrNameLst>
                                          <p:attrName>ppt_h</p:attrName>
                                        </p:attrNameLst>
                                      </p:cBhvr>
                                      <p:tavLst>
                                        <p:tav tm="0">
                                          <p:val>
                                            <p:fltVal val="0"/>
                                          </p:val>
                                        </p:tav>
                                        <p:tav tm="100000">
                                          <p:val>
                                            <p:strVal val="#ppt_h"/>
                                          </p:val>
                                        </p:tav>
                                      </p:tavLst>
                                    </p:anim>
                                  </p:childTnLst>
                                </p:cTn>
                              </p:par>
                              <p:par>
                                <p:cTn id="70" presetID="23" presetClass="entr" presetSubtype="16" fill="hold" nodeType="withEffect">
                                  <p:stCondLst>
                                    <p:cond delay="0"/>
                                  </p:stCondLst>
                                  <p:childTnLst>
                                    <p:set>
                                      <p:cBhvr>
                                        <p:cTn id="71" dur="1" fill="hold">
                                          <p:stCondLst>
                                            <p:cond delay="0"/>
                                          </p:stCondLst>
                                        </p:cTn>
                                        <p:tgtEl>
                                          <p:spTgt spid="174"/>
                                        </p:tgtEl>
                                        <p:attrNameLst>
                                          <p:attrName>style.visibility</p:attrName>
                                        </p:attrNameLst>
                                      </p:cBhvr>
                                      <p:to>
                                        <p:strVal val="visible"/>
                                      </p:to>
                                    </p:set>
                                    <p:anim calcmode="lin" valueType="num">
                                      <p:cBhvr>
                                        <p:cTn id="72" dur="500" fill="hold"/>
                                        <p:tgtEl>
                                          <p:spTgt spid="174"/>
                                        </p:tgtEl>
                                        <p:attrNameLst>
                                          <p:attrName>ppt_w</p:attrName>
                                        </p:attrNameLst>
                                      </p:cBhvr>
                                      <p:tavLst>
                                        <p:tav tm="0">
                                          <p:val>
                                            <p:fltVal val="0"/>
                                          </p:val>
                                        </p:tav>
                                        <p:tav tm="100000">
                                          <p:val>
                                            <p:strVal val="#ppt_w"/>
                                          </p:val>
                                        </p:tav>
                                      </p:tavLst>
                                    </p:anim>
                                    <p:anim calcmode="lin" valueType="num">
                                      <p:cBhvr>
                                        <p:cTn id="73" dur="500" fill="hold"/>
                                        <p:tgtEl>
                                          <p:spTgt spid="174"/>
                                        </p:tgtEl>
                                        <p:attrNameLst>
                                          <p:attrName>ppt_h</p:attrName>
                                        </p:attrNameLst>
                                      </p:cBhvr>
                                      <p:tavLst>
                                        <p:tav tm="0">
                                          <p:val>
                                            <p:fltVal val="0"/>
                                          </p:val>
                                        </p:tav>
                                        <p:tav tm="100000">
                                          <p:val>
                                            <p:strVal val="#ppt_h"/>
                                          </p:val>
                                        </p:tav>
                                      </p:tavLst>
                                    </p:anim>
                                  </p:childTnLst>
                                </p:cTn>
                              </p:par>
                              <p:par>
                                <p:cTn id="74" presetID="23" presetClass="entr" presetSubtype="16" fill="hold" nodeType="withEffect">
                                  <p:stCondLst>
                                    <p:cond delay="0"/>
                                  </p:stCondLst>
                                  <p:childTnLst>
                                    <p:set>
                                      <p:cBhvr>
                                        <p:cTn id="75" dur="1" fill="hold">
                                          <p:stCondLst>
                                            <p:cond delay="0"/>
                                          </p:stCondLst>
                                        </p:cTn>
                                        <p:tgtEl>
                                          <p:spTgt spid="175"/>
                                        </p:tgtEl>
                                        <p:attrNameLst>
                                          <p:attrName>style.visibility</p:attrName>
                                        </p:attrNameLst>
                                      </p:cBhvr>
                                      <p:to>
                                        <p:strVal val="visible"/>
                                      </p:to>
                                    </p:set>
                                    <p:anim calcmode="lin" valueType="num">
                                      <p:cBhvr>
                                        <p:cTn id="76" dur="500" fill="hold"/>
                                        <p:tgtEl>
                                          <p:spTgt spid="175"/>
                                        </p:tgtEl>
                                        <p:attrNameLst>
                                          <p:attrName>ppt_w</p:attrName>
                                        </p:attrNameLst>
                                      </p:cBhvr>
                                      <p:tavLst>
                                        <p:tav tm="0">
                                          <p:val>
                                            <p:fltVal val="0"/>
                                          </p:val>
                                        </p:tav>
                                        <p:tav tm="100000">
                                          <p:val>
                                            <p:strVal val="#ppt_w"/>
                                          </p:val>
                                        </p:tav>
                                      </p:tavLst>
                                    </p:anim>
                                    <p:anim calcmode="lin" valueType="num">
                                      <p:cBhvr>
                                        <p:cTn id="77" dur="500" fill="hold"/>
                                        <p:tgtEl>
                                          <p:spTgt spid="1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6" grpId="0" build="p" bldLvl="3"/>
      <p:bldP spid="163" grpId="0" build="p" bldLvl="3"/>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DA09CC-A54E-4B64-92B3-72273652F584}" type="slidenum">
              <a:rPr lang="en-US" smtClean="0"/>
              <a:pPr>
                <a:defRPr/>
              </a:pPr>
              <a:t>40</a:t>
            </a:fld>
            <a:endParaRPr lang="en-US"/>
          </a:p>
        </p:txBody>
      </p:sp>
      <p:sp>
        <p:nvSpPr>
          <p:cNvPr id="3" name="Text Box 7"/>
          <p:cNvSpPr txBox="1">
            <a:spLocks noChangeArrowheads="1"/>
          </p:cNvSpPr>
          <p:nvPr/>
        </p:nvSpPr>
        <p:spPr bwMode="auto">
          <a:xfrm>
            <a:off x="448456" y="1066800"/>
            <a:ext cx="8686800" cy="579438"/>
          </a:xfrm>
          <a:prstGeom prst="rect">
            <a:avLst/>
          </a:prstGeom>
          <a:noFill/>
          <a:ln>
            <a:noFill/>
          </a:ln>
          <a:effectLst>
            <a:outerShdw dist="28398" dir="14606097" algn="ctr" rotWithShape="0">
              <a:schemeClr val="hlink">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a:spcBef>
                <a:spcPct val="50000"/>
              </a:spcBef>
              <a:buClrTx/>
              <a:buSzTx/>
              <a:buFontTx/>
              <a:buNone/>
            </a:pPr>
            <a:r>
              <a:rPr lang="en-US" altLang="en-US" dirty="0">
                <a:latin typeface="Arial Black" pitchFamily="34" charset="0"/>
              </a:rPr>
              <a:t>6. HRM &amp; Personnel Management</a:t>
            </a:r>
          </a:p>
        </p:txBody>
      </p:sp>
      <p:sp>
        <p:nvSpPr>
          <p:cNvPr id="4" name="Text Box 7"/>
          <p:cNvSpPr txBox="1">
            <a:spLocks noChangeArrowheads="1"/>
          </p:cNvSpPr>
          <p:nvPr/>
        </p:nvSpPr>
        <p:spPr bwMode="auto">
          <a:xfrm>
            <a:off x="228600" y="2057400"/>
            <a:ext cx="8686800" cy="4246563"/>
          </a:xfrm>
          <a:prstGeom prst="rect">
            <a:avLst/>
          </a:prstGeom>
          <a:noFill/>
          <a:ln>
            <a:noFill/>
          </a:ln>
          <a:effectLst>
            <a:outerShdw dist="28398" dir="14606097" algn="ctr" rotWithShape="0">
              <a:schemeClr val="hlink">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spcBef>
                <a:spcPct val="50000"/>
              </a:spcBef>
              <a:buClrTx/>
              <a:buSzTx/>
              <a:buFontTx/>
              <a:buNone/>
            </a:pPr>
            <a:r>
              <a:rPr lang="en-US" altLang="en-US" sz="3600" dirty="0">
                <a:latin typeface="Arial Black" pitchFamily="34" charset="0"/>
              </a:rPr>
              <a:t>The two concept are </a:t>
            </a:r>
            <a:r>
              <a:rPr lang="en-US" altLang="en-US" sz="3600" dirty="0">
                <a:solidFill>
                  <a:srgbClr val="FF0000"/>
                </a:solidFill>
                <a:latin typeface="Arial Black" pitchFamily="34" charset="0"/>
              </a:rPr>
              <a:t>different in their views of managing people </a:t>
            </a:r>
            <a:r>
              <a:rPr lang="en-US" altLang="en-US" sz="3600" dirty="0">
                <a:latin typeface="Arial Black" pitchFamily="34" charset="0"/>
              </a:rPr>
              <a:t>in organizations.</a:t>
            </a:r>
          </a:p>
          <a:p>
            <a:pPr>
              <a:spcBef>
                <a:spcPct val="50000"/>
              </a:spcBef>
              <a:buClrTx/>
              <a:buSzTx/>
              <a:buFontTx/>
              <a:buNone/>
            </a:pPr>
            <a:r>
              <a:rPr lang="en-US" altLang="en-US" sz="3600" dirty="0">
                <a:latin typeface="Arial Black" pitchFamily="34" charset="0"/>
              </a:rPr>
              <a:t>Human Resource Management HRM is the </a:t>
            </a:r>
            <a:r>
              <a:rPr lang="en-US" altLang="en-US" sz="3600" dirty="0">
                <a:solidFill>
                  <a:srgbClr val="FF0000"/>
                </a:solidFill>
                <a:latin typeface="Arial Black" pitchFamily="34" charset="0"/>
              </a:rPr>
              <a:t>modern name given </a:t>
            </a:r>
            <a:r>
              <a:rPr lang="en-US" altLang="en-US" sz="3600" dirty="0">
                <a:latin typeface="Arial Black" pitchFamily="34" charset="0"/>
              </a:rPr>
              <a:t>to the activities called personnel management.</a:t>
            </a:r>
          </a:p>
        </p:txBody>
      </p:sp>
      <p:pic>
        <p:nvPicPr>
          <p:cNvPr id="5" name="Picture 3" descr="Save This as your Homepage"/>
          <p:cNvPicPr>
            <a:picLocks noChangeAspect="1" noChangeArrowheads="1"/>
          </p:cNvPicPr>
          <p:nvPr/>
        </p:nvPicPr>
        <p:blipFill>
          <a:blip r:embed="rId2" r:link="rId3"/>
          <a:srcRect/>
          <a:stretch>
            <a:fillRect/>
          </a:stretch>
        </p:blipFill>
        <p:spPr bwMode="auto">
          <a:xfrm>
            <a:off x="448456" y="1131133"/>
            <a:ext cx="571500" cy="3810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530124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500"/>
                                        <p:tgtEl>
                                          <p:spTgt spid="4"/>
                                        </p:tgtEl>
                                      </p:cBhvr>
                                    </p:animEffect>
                                  </p:childTnLst>
                                </p:cTn>
                              </p:par>
                              <p:par>
                                <p:cTn id="13" presetID="2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FC523E0-F778-4A12-8455-AC7802C792EC}" type="slidenum">
              <a:rPr lang="en-US" smtClean="0"/>
              <a:pPr>
                <a:defRPr/>
              </a:pPr>
              <a:t>41</a:t>
            </a:fld>
            <a:endParaRPr lang="en-US"/>
          </a:p>
        </p:txBody>
      </p:sp>
      <p:sp>
        <p:nvSpPr>
          <p:cNvPr id="3" name="Slide Number Placeholder 1"/>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8BF73D4F-CB68-4E57-8D8B-10041349C1EB}" type="slidenum">
              <a:rPr lang="en-US" sz="1200">
                <a:effectLst>
                  <a:outerShdw blurRad="38100" dist="38100" dir="2700000" algn="tl">
                    <a:srgbClr val="000000"/>
                  </a:outerShdw>
                </a:effectLst>
                <a:cs typeface="Arial" pitchFamily="34" charset="0"/>
              </a:rPr>
              <a:pPr algn="r">
                <a:defRPr/>
              </a:pPr>
              <a:t>41</a:t>
            </a:fld>
            <a:endParaRPr lang="en-US" sz="1200">
              <a:effectLst>
                <a:outerShdw blurRad="38100" dist="38100" dir="2700000" algn="tl">
                  <a:srgbClr val="000000"/>
                </a:outerShdw>
              </a:effectLst>
              <a:cs typeface="Arial" pitchFamily="34" charset="0"/>
            </a:endParaRPr>
          </a:p>
        </p:txBody>
      </p:sp>
      <p:sp>
        <p:nvSpPr>
          <p:cNvPr id="4" name="Slide Number Placeholder 1"/>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8873BD84-8E41-4B8F-BC02-3FC5BF7A87E9}" type="slidenum">
              <a:rPr lang="en-US" sz="1200">
                <a:effectLst>
                  <a:outerShdw blurRad="38100" dist="38100" dir="2700000" algn="tl">
                    <a:srgbClr val="000000"/>
                  </a:outerShdw>
                </a:effectLst>
                <a:cs typeface="Arial" pitchFamily="34" charset="0"/>
              </a:rPr>
              <a:pPr algn="r">
                <a:defRPr/>
              </a:pPr>
              <a:t>41</a:t>
            </a:fld>
            <a:endParaRPr lang="en-US" sz="1200">
              <a:effectLst>
                <a:outerShdw blurRad="38100" dist="38100" dir="2700000" algn="tl">
                  <a:srgbClr val="000000"/>
                </a:outerShdw>
              </a:effectLst>
              <a:cs typeface="Arial" pitchFamily="34" charset="0"/>
            </a:endParaRPr>
          </a:p>
        </p:txBody>
      </p:sp>
      <p:sp>
        <p:nvSpPr>
          <p:cNvPr id="40965" name="Text Box 4"/>
          <p:cNvSpPr txBox="1">
            <a:spLocks noChangeArrowheads="1"/>
          </p:cNvSpPr>
          <p:nvPr/>
        </p:nvSpPr>
        <p:spPr bwMode="auto">
          <a:xfrm>
            <a:off x="304800" y="228600"/>
            <a:ext cx="83820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2400" b="1"/>
              <a:t>Personnel Management and Human Resource Management Some Differences</a:t>
            </a:r>
          </a:p>
        </p:txBody>
      </p:sp>
      <p:graphicFrame>
        <p:nvGraphicFramePr>
          <p:cNvPr id="6" name="Group 88"/>
          <p:cNvGraphicFramePr>
            <a:graphicFrameLocks noGrp="1"/>
          </p:cNvGraphicFramePr>
          <p:nvPr>
            <p:extLst>
              <p:ext uri="{D42A27DB-BD31-4B8C-83A1-F6EECF244321}">
                <p14:modId xmlns="" xmlns:p14="http://schemas.microsoft.com/office/powerpoint/2010/main" val="1992747236"/>
              </p:ext>
            </p:extLst>
          </p:nvPr>
        </p:nvGraphicFramePr>
        <p:xfrm>
          <a:off x="457200" y="6043613"/>
          <a:ext cx="8077200" cy="396875"/>
        </p:xfrm>
        <a:graphic>
          <a:graphicData uri="http://schemas.openxmlformats.org/drawingml/2006/table">
            <a:tbl>
              <a:tblPr>
                <a:tableStyleId>{5940675A-B579-460E-94D1-54222C63F5DA}</a:tableStyleId>
              </a:tblPr>
              <a:tblGrid>
                <a:gridCol w="4038600"/>
                <a:gridCol w="4038600"/>
              </a:tblGrid>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Bureaucratic control</a:t>
                      </a:r>
                      <a:endParaRPr kumimoji="0" lang="en-US" sz="2000" b="0" i="0" u="none" strike="noStrike" cap="none" normalizeH="0" baseline="0" dirty="0" smtClean="0">
                        <a:ln>
                          <a:noFill/>
                        </a:ln>
                        <a:solidFill>
                          <a:schemeClr val="tx1"/>
                        </a:solidFill>
                        <a:effectLst/>
                        <a:latin typeface="Arial" charset="0"/>
                      </a:endParaRPr>
                    </a:p>
                  </a:txBody>
                  <a:tcPr marT="45793" marB="4579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Self control</a:t>
                      </a:r>
                      <a:endParaRPr kumimoji="0" lang="en-US" sz="2000" b="0" i="0" u="none" strike="noStrike" cap="none" normalizeH="0" baseline="0" dirty="0" smtClean="0">
                        <a:ln>
                          <a:noFill/>
                        </a:ln>
                        <a:solidFill>
                          <a:schemeClr val="tx1"/>
                        </a:solidFill>
                        <a:effectLst/>
                        <a:latin typeface="Arial" charset="0"/>
                      </a:endParaRPr>
                    </a:p>
                  </a:txBody>
                  <a:tcPr marT="45793" marB="45793" horzOverflow="overflow"/>
                </a:tc>
              </a:tr>
            </a:tbl>
          </a:graphicData>
        </a:graphic>
      </p:graphicFrame>
      <p:graphicFrame>
        <p:nvGraphicFramePr>
          <p:cNvPr id="7" name="Table 6"/>
          <p:cNvGraphicFramePr>
            <a:graphicFrameLocks noGrp="1"/>
          </p:cNvGraphicFramePr>
          <p:nvPr>
            <p:extLst>
              <p:ext uri="{D42A27DB-BD31-4B8C-83A1-F6EECF244321}">
                <p14:modId xmlns="" xmlns:p14="http://schemas.microsoft.com/office/powerpoint/2010/main" val="1754226840"/>
              </p:ext>
            </p:extLst>
          </p:nvPr>
        </p:nvGraphicFramePr>
        <p:xfrm>
          <a:off x="381000" y="1219200"/>
          <a:ext cx="8077200" cy="517530"/>
        </p:xfrm>
        <a:graphic>
          <a:graphicData uri="http://schemas.openxmlformats.org/drawingml/2006/table">
            <a:tbl>
              <a:tblPr>
                <a:tableStyleId>{D113A9D2-9D6B-4929-AA2D-F23B5EE8CBE7}</a:tableStyleId>
              </a:tblPr>
              <a:tblGrid>
                <a:gridCol w="4038600"/>
                <a:gridCol w="4038600"/>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Personnel</a:t>
                      </a:r>
                      <a:endParaRPr kumimoji="0" lang="en-US" sz="2800" b="0" i="0" u="none" strike="noStrike" cap="none" normalizeH="0" baseline="0" dirty="0" smtClean="0">
                        <a:ln>
                          <a:noFill/>
                        </a:ln>
                        <a:solidFill>
                          <a:schemeClr val="tx2">
                            <a:lumMod val="75000"/>
                          </a:schemeClr>
                        </a:solidFill>
                        <a:effectLst/>
                        <a:latin typeface="Arial" charset="0"/>
                      </a:endParaRPr>
                    </a:p>
                  </a:txBody>
                  <a:tcPr marT="45405" marB="4540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HRM</a:t>
                      </a:r>
                      <a:endParaRPr kumimoji="0" lang="en-US" sz="2800" b="0" i="0" u="none" strike="noStrike" cap="none" normalizeH="0" baseline="0" dirty="0" smtClean="0">
                        <a:ln>
                          <a:noFill/>
                        </a:ln>
                        <a:solidFill>
                          <a:schemeClr val="tx2">
                            <a:lumMod val="75000"/>
                          </a:schemeClr>
                        </a:solidFill>
                        <a:effectLst/>
                        <a:latin typeface="Arial" charset="0"/>
                      </a:endParaRPr>
                    </a:p>
                  </a:txBody>
                  <a:tcPr marT="45405" marB="45405" horzOverflow="overflow"/>
                </a:tc>
              </a:tr>
            </a:tbl>
          </a:graphicData>
        </a:graphic>
      </p:graphicFrame>
      <p:graphicFrame>
        <p:nvGraphicFramePr>
          <p:cNvPr id="8" name="Table 7"/>
          <p:cNvGraphicFramePr>
            <a:graphicFrameLocks noGrp="1"/>
          </p:cNvGraphicFramePr>
          <p:nvPr>
            <p:extLst>
              <p:ext uri="{D42A27DB-BD31-4B8C-83A1-F6EECF244321}">
                <p14:modId xmlns="" xmlns:p14="http://schemas.microsoft.com/office/powerpoint/2010/main" val="820195339"/>
              </p:ext>
            </p:extLst>
          </p:nvPr>
        </p:nvGraphicFramePr>
        <p:xfrm>
          <a:off x="381000" y="1905000"/>
          <a:ext cx="8077200" cy="1006475"/>
        </p:xfrm>
        <a:graphic>
          <a:graphicData uri="http://schemas.openxmlformats.org/drawingml/2006/table">
            <a:tbl>
              <a:tblPr>
                <a:tableStyleId>{5940675A-B579-460E-94D1-54222C63F5DA}</a:tableStyleId>
              </a:tblPr>
              <a:tblGrid>
                <a:gridCol w="4038600"/>
                <a:gridCol w="4038600"/>
              </a:tblGrid>
              <a:tr h="1006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Considers employees as  </a:t>
                      </a:r>
                      <a:r>
                        <a:rPr kumimoji="0" lang="en-US" sz="2000" u="none" strike="noStrike" cap="none" normalizeH="0" baseline="0" dirty="0" smtClean="0">
                          <a:ln>
                            <a:noFill/>
                          </a:ln>
                          <a:solidFill>
                            <a:srgbClr val="FF0000"/>
                          </a:solidFill>
                          <a:effectLst/>
                        </a:rPr>
                        <a:t>economic</a:t>
                      </a:r>
                      <a:r>
                        <a:rPr kumimoji="0" lang="en-US" sz="2000" u="none" strike="noStrike" cap="none" normalizeH="0" baseline="0" dirty="0" smtClean="0">
                          <a:ln>
                            <a:noFill/>
                          </a:ln>
                          <a:effectLst/>
                        </a:rPr>
                        <a:t> beings, costs</a:t>
                      </a:r>
                      <a:endParaRPr kumimoji="0" lang="en-US" sz="2000" b="0" i="0" u="none" strike="noStrike" cap="none" normalizeH="0" baseline="0" dirty="0" smtClean="0">
                        <a:ln>
                          <a:noFill/>
                        </a:ln>
                        <a:solidFill>
                          <a:schemeClr val="tx1"/>
                        </a:solidFill>
                        <a:effectLst/>
                        <a:latin typeface="Arial" charset="0"/>
                      </a:endParaRPr>
                    </a:p>
                  </a:txBody>
                  <a:tcPr marT="45749" marB="4574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Considers employees as </a:t>
                      </a:r>
                      <a:r>
                        <a:rPr kumimoji="0" lang="en-US" sz="2000" u="none" strike="noStrike" cap="none" normalizeH="0" baseline="0" dirty="0" smtClean="0">
                          <a:ln>
                            <a:noFill/>
                          </a:ln>
                          <a:solidFill>
                            <a:srgbClr val="FF0000"/>
                          </a:solidFill>
                          <a:effectLst/>
                        </a:rPr>
                        <a:t>social</a:t>
                      </a:r>
                      <a:r>
                        <a:rPr kumimoji="0" lang="en-US" sz="2000" u="none" strike="noStrike" cap="none" normalizeH="0" baseline="0" dirty="0" smtClean="0">
                          <a:ln>
                            <a:noFill/>
                          </a:ln>
                          <a:effectLst/>
                        </a:rPr>
                        <a:t>, psychological beings, investment, </a:t>
                      </a:r>
                      <a:r>
                        <a:rPr kumimoji="0" lang="en-US" sz="2000" u="none" strike="noStrike" cap="none" normalizeH="0" baseline="0" dirty="0" smtClean="0">
                          <a:ln>
                            <a:noFill/>
                          </a:ln>
                          <a:solidFill>
                            <a:srgbClr val="FF0000"/>
                          </a:solidFill>
                          <a:effectLst/>
                        </a:rPr>
                        <a:t>capital</a:t>
                      </a:r>
                      <a:endParaRPr kumimoji="0" lang="en-US" sz="2000" b="0" i="0" u="none" strike="noStrike" cap="none" normalizeH="0" baseline="0" dirty="0" smtClean="0">
                        <a:ln>
                          <a:noFill/>
                        </a:ln>
                        <a:solidFill>
                          <a:srgbClr val="FF0000"/>
                        </a:solidFill>
                        <a:effectLst/>
                        <a:latin typeface="Arial" charset="0"/>
                      </a:endParaRPr>
                    </a:p>
                  </a:txBody>
                  <a:tcPr marT="45749" marB="45749" horzOverflow="overflow"/>
                </a:tc>
              </a:tr>
            </a:tbl>
          </a:graphicData>
        </a:graphic>
      </p:graphicFrame>
      <p:graphicFrame>
        <p:nvGraphicFramePr>
          <p:cNvPr id="9" name="Table 8"/>
          <p:cNvGraphicFramePr>
            <a:graphicFrameLocks noGrp="1"/>
          </p:cNvGraphicFramePr>
          <p:nvPr>
            <p:extLst>
              <p:ext uri="{D42A27DB-BD31-4B8C-83A1-F6EECF244321}">
                <p14:modId xmlns="" xmlns:p14="http://schemas.microsoft.com/office/powerpoint/2010/main" val="1894148021"/>
              </p:ext>
            </p:extLst>
          </p:nvPr>
        </p:nvGraphicFramePr>
        <p:xfrm>
          <a:off x="381000" y="3048000"/>
          <a:ext cx="8077200" cy="701675"/>
        </p:xfrm>
        <a:graphic>
          <a:graphicData uri="http://schemas.openxmlformats.org/drawingml/2006/table">
            <a:tbl>
              <a:tblPr>
                <a:tableStyleId>{5940675A-B579-460E-94D1-54222C63F5DA}</a:tableStyleId>
              </a:tblPr>
              <a:tblGrid>
                <a:gridCol w="4038600"/>
                <a:gridCol w="4038600"/>
              </a:tblGrid>
              <a:tr h="701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Considers employees as </a:t>
                      </a:r>
                      <a:r>
                        <a:rPr kumimoji="0" lang="en-US" sz="2000" u="none" strike="noStrike" cap="none" normalizeH="0" baseline="0" dirty="0" smtClean="0">
                          <a:ln>
                            <a:noFill/>
                          </a:ln>
                          <a:solidFill>
                            <a:srgbClr val="FF0000"/>
                          </a:solidFill>
                          <a:effectLst/>
                        </a:rPr>
                        <a:t>costs</a:t>
                      </a:r>
                      <a:r>
                        <a:rPr kumimoji="0" lang="en-US" sz="2000" u="none" strike="noStrike" cap="none" normalizeH="0" baseline="0" dirty="0" smtClean="0">
                          <a:ln>
                            <a:noFill/>
                          </a:ln>
                          <a:effectLst/>
                        </a:rPr>
                        <a:t>, </a:t>
                      </a:r>
                      <a:r>
                        <a:rPr kumimoji="0" lang="en-US" sz="2000" u="none" strike="noStrike" cap="none" normalizeH="0" baseline="0" dirty="0" smtClean="0">
                          <a:ln>
                            <a:noFill/>
                          </a:ln>
                          <a:solidFill>
                            <a:srgbClr val="FF0000"/>
                          </a:solidFill>
                          <a:effectLst/>
                        </a:rPr>
                        <a:t>expenditure</a:t>
                      </a:r>
                      <a:endParaRPr kumimoji="0" lang="en-US" sz="2000" b="0" i="0" u="none" strike="noStrike" cap="none" normalizeH="0" baseline="0" dirty="0" smtClean="0">
                        <a:ln>
                          <a:noFill/>
                        </a:ln>
                        <a:solidFill>
                          <a:srgbClr val="FF0000"/>
                        </a:solidFill>
                        <a:effectLst/>
                        <a:latin typeface="Arial" charset="0"/>
                      </a:endParaRPr>
                    </a:p>
                  </a:txBody>
                  <a:tcPr marT="45761" marB="4576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Consider employees as </a:t>
                      </a:r>
                      <a:r>
                        <a:rPr kumimoji="0" lang="en-US" sz="2000" u="none" strike="noStrike" cap="none" normalizeH="0" baseline="0" dirty="0" smtClean="0">
                          <a:ln>
                            <a:noFill/>
                          </a:ln>
                          <a:solidFill>
                            <a:srgbClr val="FF0000"/>
                          </a:solidFill>
                          <a:effectLst/>
                        </a:rPr>
                        <a:t>capital</a:t>
                      </a:r>
                      <a:r>
                        <a:rPr kumimoji="0" lang="en-US" sz="2000" u="none" strike="noStrike" cap="none" normalizeH="0" baseline="0" dirty="0" smtClean="0">
                          <a:ln>
                            <a:noFill/>
                          </a:ln>
                          <a:effectLst/>
                        </a:rPr>
                        <a:t>, investment, </a:t>
                      </a:r>
                      <a:r>
                        <a:rPr kumimoji="0" lang="en-US" sz="2000" u="none" strike="noStrike" cap="none" normalizeH="0" baseline="0" dirty="0" smtClean="0">
                          <a:ln>
                            <a:noFill/>
                          </a:ln>
                          <a:solidFill>
                            <a:srgbClr val="FF0000"/>
                          </a:solidFill>
                          <a:effectLst/>
                        </a:rPr>
                        <a:t>profit</a:t>
                      </a:r>
                      <a:r>
                        <a:rPr kumimoji="0" lang="en-US" sz="2000" u="none" strike="noStrike" cap="none" normalizeH="0" baseline="0" dirty="0" smtClean="0">
                          <a:ln>
                            <a:noFill/>
                          </a:ln>
                          <a:effectLst/>
                        </a:rPr>
                        <a:t> center</a:t>
                      </a:r>
                      <a:endParaRPr kumimoji="0" lang="en-US" sz="2000" b="0" i="0" u="none" strike="noStrike" cap="none" normalizeH="0" baseline="0" dirty="0" smtClean="0">
                        <a:ln>
                          <a:noFill/>
                        </a:ln>
                        <a:solidFill>
                          <a:schemeClr val="tx1"/>
                        </a:solidFill>
                        <a:effectLst/>
                        <a:latin typeface="Arial" charset="0"/>
                      </a:endParaRPr>
                    </a:p>
                  </a:txBody>
                  <a:tcPr marT="45761" marB="45761" horzOverflow="overflow"/>
                </a:tc>
              </a:tr>
            </a:tbl>
          </a:graphicData>
        </a:graphic>
      </p:graphicFrame>
      <p:graphicFrame>
        <p:nvGraphicFramePr>
          <p:cNvPr id="10" name="Table 9"/>
          <p:cNvGraphicFramePr>
            <a:graphicFrameLocks noGrp="1"/>
          </p:cNvGraphicFramePr>
          <p:nvPr>
            <p:extLst>
              <p:ext uri="{D42A27DB-BD31-4B8C-83A1-F6EECF244321}">
                <p14:modId xmlns="" xmlns:p14="http://schemas.microsoft.com/office/powerpoint/2010/main" val="3825562644"/>
              </p:ext>
            </p:extLst>
          </p:nvPr>
        </p:nvGraphicFramePr>
        <p:xfrm>
          <a:off x="381000" y="3886200"/>
          <a:ext cx="8077200" cy="701675"/>
        </p:xfrm>
        <a:graphic>
          <a:graphicData uri="http://schemas.openxmlformats.org/drawingml/2006/table">
            <a:tbl>
              <a:tblPr>
                <a:tableStyleId>{5940675A-B579-460E-94D1-54222C63F5DA}</a:tableStyleId>
              </a:tblPr>
              <a:tblGrid>
                <a:gridCol w="4038600"/>
                <a:gridCol w="4038600"/>
              </a:tblGrid>
              <a:tr h="701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solidFill>
                            <a:srgbClr val="FF0000"/>
                          </a:solidFill>
                          <a:effectLst/>
                        </a:rPr>
                        <a:t>Concentrates</a:t>
                      </a:r>
                      <a:r>
                        <a:rPr kumimoji="0" lang="en-US" sz="2000" u="none" strike="noStrike" cap="none" normalizeH="0" baseline="0" dirty="0" smtClean="0">
                          <a:ln>
                            <a:noFill/>
                          </a:ln>
                          <a:effectLst/>
                        </a:rPr>
                        <a:t> on the task or the </a:t>
                      </a:r>
                      <a:r>
                        <a:rPr kumimoji="0" lang="en-US" sz="2000" u="none" strike="noStrike" cap="none" normalizeH="0" baseline="0" dirty="0" smtClean="0">
                          <a:ln>
                            <a:noFill/>
                          </a:ln>
                          <a:solidFill>
                            <a:srgbClr val="FF0000"/>
                          </a:solidFill>
                          <a:effectLst/>
                        </a:rPr>
                        <a:t>job</a:t>
                      </a:r>
                      <a:endParaRPr kumimoji="0" lang="en-US" sz="2000" b="0" i="0" u="none" strike="noStrike" cap="none" normalizeH="0" baseline="0" dirty="0" smtClean="0">
                        <a:ln>
                          <a:noFill/>
                        </a:ln>
                        <a:solidFill>
                          <a:srgbClr val="FF0000"/>
                        </a:solidFill>
                        <a:effectLst/>
                        <a:latin typeface="Arial" charset="0"/>
                      </a:endParaRPr>
                    </a:p>
                  </a:txBody>
                  <a:tcPr marT="45761" marB="4576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Concentrates on people aspect, their </a:t>
                      </a:r>
                      <a:r>
                        <a:rPr kumimoji="0" lang="en-US" sz="2000" u="none" strike="noStrike" cap="none" normalizeH="0" baseline="0" dirty="0" smtClean="0">
                          <a:ln>
                            <a:noFill/>
                          </a:ln>
                          <a:solidFill>
                            <a:srgbClr val="FF0000"/>
                          </a:solidFill>
                          <a:effectLst/>
                        </a:rPr>
                        <a:t>skills</a:t>
                      </a:r>
                      <a:r>
                        <a:rPr kumimoji="0" lang="en-US" sz="2000" u="none" strike="noStrike" cap="none" normalizeH="0" baseline="0" dirty="0" smtClean="0">
                          <a:ln>
                            <a:noFill/>
                          </a:ln>
                          <a:effectLst/>
                        </a:rPr>
                        <a:t>, </a:t>
                      </a:r>
                      <a:r>
                        <a:rPr kumimoji="0" lang="en-US" sz="2000" u="none" strike="noStrike" cap="none" normalizeH="0" baseline="0" dirty="0" smtClean="0">
                          <a:ln>
                            <a:noFill/>
                          </a:ln>
                          <a:solidFill>
                            <a:srgbClr val="FF0000"/>
                          </a:solidFill>
                          <a:effectLst/>
                        </a:rPr>
                        <a:t>abilities</a:t>
                      </a:r>
                      <a:r>
                        <a:rPr kumimoji="0" lang="en-US" sz="2000" u="none" strike="noStrike" cap="none" normalizeH="0" baseline="0" dirty="0" smtClean="0">
                          <a:ln>
                            <a:noFill/>
                          </a:ln>
                          <a:effectLst/>
                        </a:rPr>
                        <a:t> talents</a:t>
                      </a:r>
                      <a:endParaRPr kumimoji="0" lang="en-US" sz="2000" b="0" i="0" u="none" strike="noStrike" cap="none" normalizeH="0" baseline="0" dirty="0" smtClean="0">
                        <a:ln>
                          <a:noFill/>
                        </a:ln>
                        <a:solidFill>
                          <a:schemeClr val="tx1"/>
                        </a:solidFill>
                        <a:effectLst/>
                        <a:latin typeface="Arial" charset="0"/>
                      </a:endParaRPr>
                    </a:p>
                  </a:txBody>
                  <a:tcPr marT="45761" marB="45761" horzOverflow="overflow"/>
                </a:tc>
              </a:tr>
            </a:tbl>
          </a:graphicData>
        </a:graphic>
      </p:graphicFrame>
      <p:graphicFrame>
        <p:nvGraphicFramePr>
          <p:cNvPr id="11" name="Table 10"/>
          <p:cNvGraphicFramePr>
            <a:graphicFrameLocks noGrp="1"/>
          </p:cNvGraphicFramePr>
          <p:nvPr>
            <p:extLst>
              <p:ext uri="{D42A27DB-BD31-4B8C-83A1-F6EECF244321}">
                <p14:modId xmlns="" xmlns:p14="http://schemas.microsoft.com/office/powerpoint/2010/main" val="1765679258"/>
              </p:ext>
            </p:extLst>
          </p:nvPr>
        </p:nvGraphicFramePr>
        <p:xfrm>
          <a:off x="381000" y="4724400"/>
          <a:ext cx="8077200" cy="581025"/>
        </p:xfrm>
        <a:graphic>
          <a:graphicData uri="http://schemas.openxmlformats.org/drawingml/2006/table">
            <a:tbl>
              <a:tblPr>
                <a:tableStyleId>{5940675A-B579-460E-94D1-54222C63F5DA}</a:tableStyleId>
              </a:tblPr>
              <a:tblGrid>
                <a:gridCol w="4038600"/>
                <a:gridCol w="4038600"/>
              </a:tblGrid>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Mechanistic</a:t>
                      </a:r>
                      <a:endParaRPr kumimoji="0" lang="en-US" sz="20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Organic</a:t>
                      </a:r>
                      <a:endParaRPr kumimoji="0" lang="en-US" sz="2000" b="0" i="0" u="none" strike="noStrike" cap="none" normalizeH="0" baseline="0" dirty="0" smtClean="0">
                        <a:ln>
                          <a:noFill/>
                        </a:ln>
                        <a:solidFill>
                          <a:schemeClr val="tx1"/>
                        </a:solidFill>
                        <a:effectLst/>
                        <a:latin typeface="Arial" charset="0"/>
                      </a:endParaRPr>
                    </a:p>
                  </a:txBody>
                  <a:tcPr horzOverflow="overflow"/>
                </a:tc>
              </a:tr>
            </a:tbl>
          </a:graphicData>
        </a:graphic>
      </p:graphicFrame>
      <p:graphicFrame>
        <p:nvGraphicFramePr>
          <p:cNvPr id="12" name="Table 11"/>
          <p:cNvGraphicFramePr>
            <a:graphicFrameLocks noGrp="1"/>
          </p:cNvGraphicFramePr>
          <p:nvPr>
            <p:extLst>
              <p:ext uri="{D42A27DB-BD31-4B8C-83A1-F6EECF244321}">
                <p14:modId xmlns="" xmlns:p14="http://schemas.microsoft.com/office/powerpoint/2010/main" val="48584017"/>
              </p:ext>
            </p:extLst>
          </p:nvPr>
        </p:nvGraphicFramePr>
        <p:xfrm>
          <a:off x="381000" y="5410200"/>
          <a:ext cx="8077200" cy="579438"/>
        </p:xfrm>
        <a:graphic>
          <a:graphicData uri="http://schemas.openxmlformats.org/drawingml/2006/table">
            <a:tbl>
              <a:tblPr>
                <a:tableStyleId>{5940675A-B579-460E-94D1-54222C63F5DA}</a:tableStyleId>
              </a:tblPr>
              <a:tblGrid>
                <a:gridCol w="4038600"/>
                <a:gridCol w="4038600"/>
              </a:tblGrid>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Greater employee involvement</a:t>
                      </a:r>
                      <a:endParaRPr kumimoji="0" lang="en-US" sz="20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Lesser employee involvement</a:t>
                      </a:r>
                      <a:endParaRPr kumimoji="0" lang="en-US" sz="2000" b="0" i="0" u="none" strike="noStrike" cap="none" normalizeH="0" baseline="0" dirty="0" smtClean="0">
                        <a:ln>
                          <a:noFill/>
                        </a:ln>
                        <a:solidFill>
                          <a:schemeClr val="tx1"/>
                        </a:solidFill>
                        <a:effectLst/>
                        <a:latin typeface="Arial" charset="0"/>
                      </a:endParaRPr>
                    </a:p>
                  </a:txBody>
                  <a:tcPr horzOverflow="overflow"/>
                </a:tc>
              </a:tr>
            </a:tbl>
          </a:graphicData>
        </a:graphic>
      </p:graphicFrame>
    </p:spTree>
    <p:extLst>
      <p:ext uri="{BB962C8B-B14F-4D97-AF65-F5344CB8AC3E}">
        <p14:creationId xmlns="" xmlns:p14="http://schemas.microsoft.com/office/powerpoint/2010/main" val="3372372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58A69F6-27B1-440A-A4C0-90B1C3B1374D}" type="slidenum">
              <a:rPr lang="en-US" smtClean="0"/>
              <a:pPr>
                <a:defRPr/>
              </a:pPr>
              <a:t>42</a:t>
            </a:fld>
            <a:endParaRPr lang="en-US"/>
          </a:p>
        </p:txBody>
      </p:sp>
      <p:sp>
        <p:nvSpPr>
          <p:cNvPr id="3" name="Slide Number Placeholder 1"/>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BE9B0F3D-8B0F-4199-9BC1-F4A0C04E27CC}" type="slidenum">
              <a:rPr lang="en-US" sz="1200">
                <a:effectLst>
                  <a:outerShdw blurRad="38100" dist="38100" dir="2700000" algn="tl">
                    <a:srgbClr val="000000"/>
                  </a:outerShdw>
                </a:effectLst>
                <a:cs typeface="Arial" pitchFamily="34" charset="0"/>
              </a:rPr>
              <a:pPr algn="r">
                <a:defRPr/>
              </a:pPr>
              <a:t>42</a:t>
            </a:fld>
            <a:endParaRPr lang="en-US" sz="1200">
              <a:effectLst>
                <a:outerShdw blurRad="38100" dist="38100" dir="2700000" algn="tl">
                  <a:srgbClr val="000000"/>
                </a:outerShdw>
              </a:effectLst>
              <a:cs typeface="Arial" pitchFamily="34" charset="0"/>
            </a:endParaRPr>
          </a:p>
        </p:txBody>
      </p:sp>
      <p:sp>
        <p:nvSpPr>
          <p:cNvPr id="41988" name="Slide Number Placeholder 3"/>
          <p:cNvSpPr txBox="1">
            <a:spLocks noGrp="1"/>
          </p:cNvSpPr>
          <p:nvPr/>
        </p:nvSpPr>
        <p:spPr bwMode="auto">
          <a:xfrm>
            <a:off x="6718300" y="62484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r" eaLnBrk="1" hangingPunct="1">
              <a:spcBef>
                <a:spcPct val="0"/>
              </a:spcBef>
              <a:buClrTx/>
              <a:buSzTx/>
              <a:buFontTx/>
              <a:buNone/>
            </a:pPr>
            <a:fld id="{DAD2665C-828A-4188-ACD8-3CF7C9AE8E0E}" type="slidenum">
              <a:rPr lang="en-US" altLang="en-US" sz="1400">
                <a:latin typeface="Comic Sans MS" pitchFamily="66" charset="0"/>
              </a:rPr>
              <a:pPr algn="r" eaLnBrk="1" hangingPunct="1">
                <a:spcBef>
                  <a:spcPct val="0"/>
                </a:spcBef>
                <a:buClrTx/>
                <a:buSzTx/>
                <a:buFontTx/>
                <a:buNone/>
              </a:pPr>
              <a:t>42</a:t>
            </a:fld>
            <a:endParaRPr lang="en-US" altLang="en-US" sz="1400">
              <a:latin typeface="Comic Sans MS" pitchFamily="66" charset="0"/>
            </a:endParaRPr>
          </a:p>
        </p:txBody>
      </p:sp>
      <p:graphicFrame>
        <p:nvGraphicFramePr>
          <p:cNvPr id="5" name="Group 15"/>
          <p:cNvGraphicFramePr>
            <a:graphicFrameLocks noGrp="1"/>
          </p:cNvGraphicFramePr>
          <p:nvPr/>
        </p:nvGraphicFramePr>
        <p:xfrm>
          <a:off x="228600" y="1371600"/>
          <a:ext cx="8763000" cy="5089914"/>
        </p:xfrm>
        <a:graphic>
          <a:graphicData uri="http://schemas.openxmlformats.org/drawingml/2006/table">
            <a:tbl>
              <a:tblPr/>
              <a:tblGrid>
                <a:gridCol w="4419600"/>
                <a:gridCol w="4343400"/>
              </a:tblGrid>
              <a:tr h="5089525">
                <a:tc>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800" b="0" i="0" u="none" strike="noStrike" cap="none" normalizeH="0" baseline="0" dirty="0" smtClean="0">
                          <a:ln>
                            <a:noFill/>
                          </a:ln>
                          <a:solidFill>
                            <a:schemeClr val="tx1"/>
                          </a:solidFill>
                          <a:effectLst/>
                          <a:latin typeface="Arial" charset="0"/>
                        </a:rPr>
                        <a:t>Job Analysis </a:t>
                      </a:r>
                      <a:r>
                        <a:rPr kumimoji="0" lang="en-US" sz="2000" b="0" i="0" u="none" strike="noStrike" cap="none" normalizeH="0" baseline="0" dirty="0" smtClean="0">
                          <a:ln>
                            <a:noFill/>
                          </a:ln>
                          <a:solidFill>
                            <a:schemeClr val="tx1"/>
                          </a:solidFill>
                          <a:effectLst/>
                          <a:latin typeface="Arial" charset="0"/>
                        </a:rPr>
                        <a:t>(Job Description, Specification)</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800" b="0" i="0" u="none" strike="noStrike" cap="none" normalizeH="0" baseline="0" dirty="0" smtClean="0">
                          <a:ln>
                            <a:noFill/>
                          </a:ln>
                          <a:solidFill>
                            <a:schemeClr val="tx1"/>
                          </a:solidFill>
                          <a:effectLst/>
                          <a:latin typeface="Arial" charset="0"/>
                        </a:rPr>
                        <a:t>Human Resource Planning</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800" b="0" i="0" u="none" strike="noStrike" cap="none" normalizeH="0" baseline="0" dirty="0" smtClean="0">
                          <a:ln>
                            <a:noFill/>
                          </a:ln>
                          <a:solidFill>
                            <a:schemeClr val="tx1"/>
                          </a:solidFill>
                          <a:effectLst/>
                          <a:latin typeface="Arial" charset="0"/>
                        </a:rPr>
                        <a:t>Recruitment and Selection</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800" b="0" i="0" u="none" strike="noStrike" cap="none" normalizeH="0" baseline="0" dirty="0" smtClean="0">
                          <a:ln>
                            <a:noFill/>
                          </a:ln>
                          <a:solidFill>
                            <a:schemeClr val="tx1"/>
                          </a:solidFill>
                          <a:effectLst/>
                          <a:latin typeface="Arial" charset="0"/>
                        </a:rPr>
                        <a:t>Orientation</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800" b="0" i="0" u="none" strike="noStrike" cap="none" normalizeH="0" baseline="0" dirty="0" smtClean="0">
                          <a:ln>
                            <a:noFill/>
                          </a:ln>
                          <a:solidFill>
                            <a:schemeClr val="tx1"/>
                          </a:solidFill>
                          <a:effectLst/>
                          <a:latin typeface="Arial" charset="0"/>
                        </a:rPr>
                        <a:t>Training and Development </a:t>
                      </a:r>
                      <a:r>
                        <a:rPr kumimoji="0" lang="en-US" sz="2000" b="0" i="0" u="none" strike="noStrike" cap="none" normalizeH="0" baseline="0" dirty="0" smtClean="0">
                          <a:ln>
                            <a:noFill/>
                          </a:ln>
                          <a:solidFill>
                            <a:schemeClr val="tx1"/>
                          </a:solidFill>
                          <a:effectLst/>
                          <a:latin typeface="Arial" charset="0"/>
                        </a:rPr>
                        <a:t>(Coaching)</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800" b="0" i="0" u="none" strike="noStrike" cap="none" normalizeH="0" baseline="0" dirty="0" smtClean="0">
                          <a:ln>
                            <a:noFill/>
                          </a:ln>
                          <a:solidFill>
                            <a:schemeClr val="tx1"/>
                          </a:solidFill>
                          <a:effectLst/>
                          <a:latin typeface="Arial" charset="0"/>
                        </a:rPr>
                        <a:t>Performance Appraisal (Feedback)</a:t>
                      </a:r>
                      <a:endParaRPr kumimoji="0" lang="en-US" sz="2000" b="0" i="0" u="none" strike="noStrike" cap="none" normalizeH="0" baseline="0" dirty="0" smtClean="0">
                        <a:ln>
                          <a:noFill/>
                        </a:ln>
                        <a:solidFill>
                          <a:schemeClr val="tx1"/>
                        </a:solidFill>
                        <a:effectLst/>
                        <a:latin typeface="Arial" charset="0"/>
                      </a:endParaRPr>
                    </a:p>
                  </a:txBody>
                  <a:tcPr marT="45597" marB="455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eriod" startAt="7"/>
                        <a:tabLst/>
                      </a:pPr>
                      <a:r>
                        <a:rPr kumimoji="0" lang="en-US" sz="2800" b="0" i="0" u="none" strike="noStrike" cap="none" normalizeH="0" baseline="0" dirty="0" smtClean="0">
                          <a:ln>
                            <a:noFill/>
                          </a:ln>
                          <a:solidFill>
                            <a:schemeClr val="tx1"/>
                          </a:solidFill>
                          <a:effectLst/>
                          <a:latin typeface="Arial" charset="0"/>
                        </a:rPr>
                        <a:t>Encouraging teamwork </a:t>
                      </a:r>
                    </a:p>
                    <a:p>
                      <a:pPr marL="533400" marR="0" lvl="0" indent="-533400" algn="l" defTabSz="914400" rtl="0" eaLnBrk="1" fontAlgn="base" latinLnBrk="0" hangingPunct="1">
                        <a:lnSpc>
                          <a:spcPct val="100000"/>
                        </a:lnSpc>
                        <a:spcBef>
                          <a:spcPct val="20000"/>
                        </a:spcBef>
                        <a:spcAft>
                          <a:spcPct val="0"/>
                        </a:spcAft>
                        <a:buClrTx/>
                        <a:buSzTx/>
                        <a:buFontTx/>
                        <a:buAutoNum type="arabicPeriod" startAt="7"/>
                        <a:tabLst/>
                      </a:pPr>
                      <a:r>
                        <a:rPr kumimoji="0" lang="en-US" sz="2800" b="0" i="0" u="none" strike="noStrike" cap="none" normalizeH="0" baseline="0" dirty="0" smtClean="0">
                          <a:ln>
                            <a:noFill/>
                          </a:ln>
                          <a:solidFill>
                            <a:schemeClr val="tx1"/>
                          </a:solidFill>
                          <a:effectLst/>
                          <a:latin typeface="Arial" charset="0"/>
                        </a:rPr>
                        <a:t>Rewarding employees (Compensation)</a:t>
                      </a:r>
                    </a:p>
                    <a:p>
                      <a:pPr marL="533400" marR="0" lvl="0" indent="-533400" algn="l" defTabSz="914400" rtl="0" eaLnBrk="1" fontAlgn="base" latinLnBrk="0" hangingPunct="1">
                        <a:lnSpc>
                          <a:spcPct val="100000"/>
                        </a:lnSpc>
                        <a:spcBef>
                          <a:spcPct val="20000"/>
                        </a:spcBef>
                        <a:spcAft>
                          <a:spcPct val="0"/>
                        </a:spcAft>
                        <a:buClrTx/>
                        <a:buSzTx/>
                        <a:buFontTx/>
                        <a:buAutoNum type="arabicPeriod" startAt="7"/>
                        <a:tabLst/>
                      </a:pPr>
                      <a:r>
                        <a:rPr kumimoji="0" lang="en-US" sz="2800" b="0" i="0" u="none" strike="noStrike" cap="none" normalizeH="0" baseline="0" dirty="0" smtClean="0">
                          <a:ln>
                            <a:noFill/>
                          </a:ln>
                          <a:solidFill>
                            <a:schemeClr val="tx1"/>
                          </a:solidFill>
                          <a:effectLst/>
                          <a:latin typeface="Arial" charset="0"/>
                        </a:rPr>
                        <a:t>Benefits and Services</a:t>
                      </a:r>
                    </a:p>
                    <a:p>
                      <a:pPr marL="533400" marR="0" lvl="0" indent="-533400" algn="l" defTabSz="914400" rtl="0" eaLnBrk="1" fontAlgn="base" latinLnBrk="0" hangingPunct="1">
                        <a:lnSpc>
                          <a:spcPct val="100000"/>
                        </a:lnSpc>
                        <a:spcBef>
                          <a:spcPct val="20000"/>
                        </a:spcBef>
                        <a:spcAft>
                          <a:spcPct val="0"/>
                        </a:spcAft>
                        <a:buClrTx/>
                        <a:buSzTx/>
                        <a:buFontTx/>
                        <a:buAutoNum type="arabicPeriod" startAt="7"/>
                        <a:tabLst/>
                      </a:pPr>
                      <a:r>
                        <a:rPr kumimoji="0" lang="en-US" sz="2800" b="0" i="0" u="none" strike="noStrike" cap="none" normalizeH="0" baseline="0" dirty="0" smtClean="0">
                          <a:ln>
                            <a:noFill/>
                          </a:ln>
                          <a:solidFill>
                            <a:schemeClr val="tx1"/>
                          </a:solidFill>
                          <a:effectLst/>
                          <a:latin typeface="Arial" charset="0"/>
                        </a:rPr>
                        <a:t>Counseling employees</a:t>
                      </a:r>
                    </a:p>
                    <a:p>
                      <a:pPr marL="533400" marR="0" lvl="0" indent="-533400" algn="l" defTabSz="914400" rtl="0" eaLnBrk="1" fontAlgn="base" latinLnBrk="0" hangingPunct="1">
                        <a:lnSpc>
                          <a:spcPct val="100000"/>
                        </a:lnSpc>
                        <a:spcBef>
                          <a:spcPct val="20000"/>
                        </a:spcBef>
                        <a:spcAft>
                          <a:spcPct val="0"/>
                        </a:spcAft>
                        <a:buClrTx/>
                        <a:buSzTx/>
                        <a:buFontTx/>
                        <a:buAutoNum type="arabicPeriod" startAt="7"/>
                        <a:tabLst/>
                      </a:pPr>
                      <a:r>
                        <a:rPr kumimoji="0" lang="en-US" sz="2800" b="0" i="0" u="none" strike="noStrike" cap="none" normalizeH="0" baseline="0" dirty="0" smtClean="0">
                          <a:ln>
                            <a:noFill/>
                          </a:ln>
                          <a:solidFill>
                            <a:schemeClr val="tx1"/>
                          </a:solidFill>
                          <a:effectLst/>
                          <a:latin typeface="Arial" charset="0"/>
                        </a:rPr>
                        <a:t>Labor Relations</a:t>
                      </a:r>
                    </a:p>
                    <a:p>
                      <a:pPr marL="533400" marR="0" lvl="0" indent="-533400" algn="l" defTabSz="914400" rtl="0" eaLnBrk="1" fontAlgn="base" latinLnBrk="0" hangingPunct="1">
                        <a:lnSpc>
                          <a:spcPct val="100000"/>
                        </a:lnSpc>
                        <a:spcBef>
                          <a:spcPct val="20000"/>
                        </a:spcBef>
                        <a:spcAft>
                          <a:spcPct val="0"/>
                        </a:spcAft>
                        <a:buClrTx/>
                        <a:buSzTx/>
                        <a:buFontTx/>
                        <a:buAutoNum type="arabicPeriod" startAt="7"/>
                        <a:tabLst/>
                      </a:pPr>
                      <a:r>
                        <a:rPr kumimoji="0" lang="en-US" sz="2800" b="0" i="0" u="none" strike="noStrike" cap="none" normalizeH="0" baseline="0" dirty="0" smtClean="0">
                          <a:ln>
                            <a:noFill/>
                          </a:ln>
                          <a:solidFill>
                            <a:schemeClr val="tx1"/>
                          </a:solidFill>
                          <a:effectLst/>
                          <a:latin typeface="Arial" charset="0"/>
                        </a:rPr>
                        <a:t>Discipline and Termination</a:t>
                      </a:r>
                    </a:p>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597" marB="455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997" name="WordArt 32"/>
          <p:cNvSpPr>
            <a:spLocks noChangeArrowheads="1" noChangeShapeType="1" noTextEdit="1"/>
          </p:cNvSpPr>
          <p:nvPr/>
        </p:nvSpPr>
        <p:spPr bwMode="auto">
          <a:xfrm>
            <a:off x="838200" y="533400"/>
            <a:ext cx="7334250" cy="6477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2F2F2"/>
                </a:solidFill>
                <a:effectLst>
                  <a:outerShdw dist="35921" dir="2700000" algn="ctr" rotWithShape="0">
                    <a:srgbClr val="808080">
                      <a:alpha val="79999"/>
                    </a:srgbClr>
                  </a:outerShdw>
                </a:effectLst>
                <a:latin typeface="Arial Black"/>
              </a:rPr>
              <a:t>Human Resource Management Activities</a:t>
            </a:r>
          </a:p>
        </p:txBody>
      </p:sp>
    </p:spTree>
    <p:extLst>
      <p:ext uri="{BB962C8B-B14F-4D97-AF65-F5344CB8AC3E}">
        <p14:creationId xmlns="" xmlns:p14="http://schemas.microsoft.com/office/powerpoint/2010/main" val="2902112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C2BAD2A-F32E-499E-BAC4-DAEB03154280}" type="slidenum">
              <a:rPr lang="en-US" smtClean="0"/>
              <a:pPr>
                <a:defRPr/>
              </a:pPr>
              <a:t>43</a:t>
            </a:fld>
            <a:endParaRPr lang="en-US"/>
          </a:p>
        </p:txBody>
      </p:sp>
      <p:sp>
        <p:nvSpPr>
          <p:cNvPr id="3" name="Text Box 12"/>
          <p:cNvSpPr txBox="1">
            <a:spLocks noChangeArrowheads="1"/>
          </p:cNvSpPr>
          <p:nvPr/>
        </p:nvSpPr>
        <p:spPr bwMode="auto">
          <a:xfrm>
            <a:off x="457200" y="1981200"/>
            <a:ext cx="5867400" cy="4216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1371600" indent="-631825"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1828800" indent="-631825"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286000" indent="-631825"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2743200" indent="-631825"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200400" indent="-631825"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3600" dirty="0"/>
              <a:t>After completing this part, participants will be able to understand:</a:t>
            </a:r>
            <a:endParaRPr lang="en-US" altLang="en-US" sz="4800" b="1" dirty="0">
              <a:latin typeface="Times New Roman" pitchFamily="18" charset="0"/>
              <a:cs typeface="Times New Roman" pitchFamily="18" charset="0"/>
            </a:endParaRPr>
          </a:p>
          <a:p>
            <a:pPr lvl="4">
              <a:spcBef>
                <a:spcPct val="0"/>
              </a:spcBef>
              <a:buClrTx/>
              <a:buFontTx/>
              <a:buNone/>
            </a:pPr>
            <a:r>
              <a:rPr lang="en-US" altLang="en-US" sz="2800" b="1" dirty="0">
                <a:latin typeface="Times New Roman" pitchFamily="18" charset="0"/>
                <a:cs typeface="Times New Roman" pitchFamily="18" charset="0"/>
              </a:rPr>
              <a:t>1</a:t>
            </a:r>
            <a:r>
              <a:rPr lang="en-US" altLang="en-US" sz="2400" b="1" dirty="0">
                <a:latin typeface="Times New Roman" pitchFamily="18" charset="0"/>
                <a:cs typeface="Times New Roman" pitchFamily="18" charset="0"/>
              </a:rPr>
              <a:t>.HRM Environment</a:t>
            </a:r>
          </a:p>
          <a:p>
            <a:pPr lvl="4">
              <a:spcBef>
                <a:spcPct val="0"/>
              </a:spcBef>
              <a:buClrTx/>
              <a:buFontTx/>
              <a:buNone/>
            </a:pPr>
            <a:r>
              <a:rPr lang="en-US" altLang="en-US" sz="2400" b="1" dirty="0">
                <a:latin typeface="Times New Roman" pitchFamily="18" charset="0"/>
                <a:cs typeface="Times New Roman" pitchFamily="18" charset="0"/>
              </a:rPr>
              <a:t>2.The External Environment</a:t>
            </a:r>
          </a:p>
          <a:p>
            <a:pPr lvl="4">
              <a:spcBef>
                <a:spcPct val="0"/>
              </a:spcBef>
              <a:buClrTx/>
              <a:buFontTx/>
              <a:buNone/>
            </a:pPr>
            <a:r>
              <a:rPr lang="en-US" altLang="en-US" sz="2400" b="1" dirty="0">
                <a:latin typeface="Times New Roman" pitchFamily="18" charset="0"/>
                <a:cs typeface="Times New Roman" pitchFamily="18" charset="0"/>
              </a:rPr>
              <a:t>3. The Internal </a:t>
            </a:r>
            <a:r>
              <a:rPr lang="en-US" altLang="en-US" sz="2400" b="1" dirty="0" smtClean="0">
                <a:latin typeface="Times New Roman" pitchFamily="18" charset="0"/>
                <a:cs typeface="Times New Roman" pitchFamily="18" charset="0"/>
              </a:rPr>
              <a:t>Environment</a:t>
            </a:r>
          </a:p>
          <a:p>
            <a:pPr lvl="4">
              <a:spcBef>
                <a:spcPct val="0"/>
              </a:spcBef>
              <a:buClrTx/>
              <a:buFontTx/>
              <a:buNone/>
            </a:pPr>
            <a:r>
              <a:rPr lang="en-US" altLang="en-US" sz="2400" b="1" dirty="0" smtClean="0">
                <a:latin typeface="+mj-lt"/>
              </a:rPr>
              <a:t>4. The Steps in Dealing Environmental Challenges</a:t>
            </a:r>
            <a:r>
              <a:rPr lang="en-US" altLang="en-US" sz="2800" dirty="0" smtClean="0"/>
              <a:t/>
            </a:r>
            <a:br>
              <a:rPr lang="en-US" altLang="en-US" sz="2800" dirty="0" smtClean="0"/>
            </a:br>
            <a:endParaRPr lang="en-US" altLang="en-US" sz="2800" b="1" dirty="0">
              <a:latin typeface="Times New Roman" pitchFamily="18" charset="0"/>
              <a:cs typeface="Times New Roman" pitchFamily="18" charset="0"/>
            </a:endParaRPr>
          </a:p>
        </p:txBody>
      </p:sp>
      <p:grpSp>
        <p:nvGrpSpPr>
          <p:cNvPr id="4" name="Group 13"/>
          <p:cNvGrpSpPr>
            <a:grpSpLocks/>
          </p:cNvGrpSpPr>
          <p:nvPr/>
        </p:nvGrpSpPr>
        <p:grpSpPr bwMode="auto">
          <a:xfrm>
            <a:off x="6858000" y="0"/>
            <a:ext cx="2286000" cy="6629400"/>
            <a:chOff x="4032" y="384"/>
            <a:chExt cx="1440" cy="2544"/>
          </a:xfrm>
        </p:grpSpPr>
        <p:grpSp>
          <p:nvGrpSpPr>
            <p:cNvPr id="43018" name="Group 14"/>
            <p:cNvGrpSpPr>
              <a:grpSpLocks/>
            </p:cNvGrpSpPr>
            <p:nvPr/>
          </p:nvGrpSpPr>
          <p:grpSpPr bwMode="auto">
            <a:xfrm>
              <a:off x="4038" y="617"/>
              <a:ext cx="1201" cy="2301"/>
              <a:chOff x="5526" y="4262"/>
              <a:chExt cx="1674" cy="1678"/>
            </a:xfrm>
          </p:grpSpPr>
          <p:sp>
            <p:nvSpPr>
              <p:cNvPr id="43020" name="Freeform 15"/>
              <p:cNvSpPr>
                <a:spLocks/>
              </p:cNvSpPr>
              <p:nvPr/>
            </p:nvSpPr>
            <p:spPr bwMode="auto">
              <a:xfrm>
                <a:off x="6426" y="4893"/>
                <a:ext cx="324" cy="883"/>
              </a:xfrm>
              <a:custGeom>
                <a:avLst/>
                <a:gdLst>
                  <a:gd name="T0" fmla="*/ 1 w 648"/>
                  <a:gd name="T1" fmla="*/ 1 h 1766"/>
                  <a:gd name="T2" fmla="*/ 1 w 648"/>
                  <a:gd name="T3" fmla="*/ 1 h 1766"/>
                  <a:gd name="T4" fmla="*/ 1 w 648"/>
                  <a:gd name="T5" fmla="*/ 1 h 1766"/>
                  <a:gd name="T6" fmla="*/ 1 w 648"/>
                  <a:gd name="T7" fmla="*/ 1 h 1766"/>
                  <a:gd name="T8" fmla="*/ 1 w 648"/>
                  <a:gd name="T9" fmla="*/ 1 h 1766"/>
                  <a:gd name="T10" fmla="*/ 1 w 648"/>
                  <a:gd name="T11" fmla="*/ 1 h 1766"/>
                  <a:gd name="T12" fmla="*/ 1 w 648"/>
                  <a:gd name="T13" fmla="*/ 1 h 1766"/>
                  <a:gd name="T14" fmla="*/ 1 w 648"/>
                  <a:gd name="T15" fmla="*/ 1 h 1766"/>
                  <a:gd name="T16" fmla="*/ 1 w 648"/>
                  <a:gd name="T17" fmla="*/ 1 h 1766"/>
                  <a:gd name="T18" fmla="*/ 1 w 648"/>
                  <a:gd name="T19" fmla="*/ 1 h 1766"/>
                  <a:gd name="T20" fmla="*/ 1 w 648"/>
                  <a:gd name="T21" fmla="*/ 1 h 1766"/>
                  <a:gd name="T22" fmla="*/ 1 w 648"/>
                  <a:gd name="T23" fmla="*/ 1 h 1766"/>
                  <a:gd name="T24" fmla="*/ 1 w 648"/>
                  <a:gd name="T25" fmla="*/ 1 h 1766"/>
                  <a:gd name="T26" fmla="*/ 1 w 648"/>
                  <a:gd name="T27" fmla="*/ 1 h 1766"/>
                  <a:gd name="T28" fmla="*/ 1 w 648"/>
                  <a:gd name="T29" fmla="*/ 1 h 1766"/>
                  <a:gd name="T30" fmla="*/ 1 w 648"/>
                  <a:gd name="T31" fmla="*/ 1 h 1766"/>
                  <a:gd name="T32" fmla="*/ 1 w 648"/>
                  <a:gd name="T33" fmla="*/ 1 h 1766"/>
                  <a:gd name="T34" fmla="*/ 1 w 648"/>
                  <a:gd name="T35" fmla="*/ 1 h 1766"/>
                  <a:gd name="T36" fmla="*/ 1 w 648"/>
                  <a:gd name="T37" fmla="*/ 1 h 1766"/>
                  <a:gd name="T38" fmla="*/ 1 w 648"/>
                  <a:gd name="T39" fmla="*/ 1 h 1766"/>
                  <a:gd name="T40" fmla="*/ 1 w 648"/>
                  <a:gd name="T41" fmla="*/ 1 h 1766"/>
                  <a:gd name="T42" fmla="*/ 1 w 648"/>
                  <a:gd name="T43" fmla="*/ 1 h 1766"/>
                  <a:gd name="T44" fmla="*/ 1 w 648"/>
                  <a:gd name="T45" fmla="*/ 1 h 1766"/>
                  <a:gd name="T46" fmla="*/ 1 w 648"/>
                  <a:gd name="T47" fmla="*/ 1 h 1766"/>
                  <a:gd name="T48" fmla="*/ 1 w 648"/>
                  <a:gd name="T49" fmla="*/ 1 h 1766"/>
                  <a:gd name="T50" fmla="*/ 1 w 648"/>
                  <a:gd name="T51" fmla="*/ 1 h 1766"/>
                  <a:gd name="T52" fmla="*/ 1 w 648"/>
                  <a:gd name="T53" fmla="*/ 1 h 1766"/>
                  <a:gd name="T54" fmla="*/ 1 w 648"/>
                  <a:gd name="T55" fmla="*/ 1 h 1766"/>
                  <a:gd name="T56" fmla="*/ 1 w 648"/>
                  <a:gd name="T57" fmla="*/ 1 h 1766"/>
                  <a:gd name="T58" fmla="*/ 1 w 648"/>
                  <a:gd name="T59" fmla="*/ 1 h 1766"/>
                  <a:gd name="T60" fmla="*/ 1 w 648"/>
                  <a:gd name="T61" fmla="*/ 1 h 1766"/>
                  <a:gd name="T62" fmla="*/ 1 w 648"/>
                  <a:gd name="T63" fmla="*/ 1 h 1766"/>
                  <a:gd name="T64" fmla="*/ 1 w 648"/>
                  <a:gd name="T65" fmla="*/ 1 h 1766"/>
                  <a:gd name="T66" fmla="*/ 1 w 648"/>
                  <a:gd name="T67" fmla="*/ 1 h 1766"/>
                  <a:gd name="T68" fmla="*/ 1 w 648"/>
                  <a:gd name="T69" fmla="*/ 1 h 1766"/>
                  <a:gd name="T70" fmla="*/ 1 w 648"/>
                  <a:gd name="T71" fmla="*/ 1 h 1766"/>
                  <a:gd name="T72" fmla="*/ 1 w 648"/>
                  <a:gd name="T73" fmla="*/ 1 h 1766"/>
                  <a:gd name="T74" fmla="*/ 1 w 648"/>
                  <a:gd name="T75" fmla="*/ 1 h 1766"/>
                  <a:gd name="T76" fmla="*/ 1 w 648"/>
                  <a:gd name="T77" fmla="*/ 1 h 1766"/>
                  <a:gd name="T78" fmla="*/ 1 w 648"/>
                  <a:gd name="T79" fmla="*/ 1 h 1766"/>
                  <a:gd name="T80" fmla="*/ 1 w 648"/>
                  <a:gd name="T81" fmla="*/ 1 h 1766"/>
                  <a:gd name="T82" fmla="*/ 1 w 648"/>
                  <a:gd name="T83" fmla="*/ 1 h 1766"/>
                  <a:gd name="T84" fmla="*/ 1 w 648"/>
                  <a:gd name="T85" fmla="*/ 1 h 1766"/>
                  <a:gd name="T86" fmla="*/ 1 w 648"/>
                  <a:gd name="T87" fmla="*/ 1 h 1766"/>
                  <a:gd name="T88" fmla="*/ 1 w 648"/>
                  <a:gd name="T89" fmla="*/ 1 h 1766"/>
                  <a:gd name="T90" fmla="*/ 1 w 648"/>
                  <a:gd name="T91" fmla="*/ 1 h 1766"/>
                  <a:gd name="T92" fmla="*/ 1 w 648"/>
                  <a:gd name="T93" fmla="*/ 1 h 1766"/>
                  <a:gd name="T94" fmla="*/ 1 w 648"/>
                  <a:gd name="T95" fmla="*/ 1 h 1766"/>
                  <a:gd name="T96" fmla="*/ 1 w 648"/>
                  <a:gd name="T97" fmla="*/ 1 h 1766"/>
                  <a:gd name="T98" fmla="*/ 1 w 648"/>
                  <a:gd name="T99" fmla="*/ 1 h 1766"/>
                  <a:gd name="T100" fmla="*/ 1 w 648"/>
                  <a:gd name="T101" fmla="*/ 1 h 1766"/>
                  <a:gd name="T102" fmla="*/ 1 w 648"/>
                  <a:gd name="T103" fmla="*/ 1 h 17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8"/>
                  <a:gd name="T157" fmla="*/ 0 h 1766"/>
                  <a:gd name="T158" fmla="*/ 648 w 648"/>
                  <a:gd name="T159" fmla="*/ 1766 h 17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8" h="1766">
                    <a:moveTo>
                      <a:pt x="346" y="1766"/>
                    </a:moveTo>
                    <a:lnTo>
                      <a:pt x="348" y="1766"/>
                    </a:lnTo>
                    <a:lnTo>
                      <a:pt x="351" y="1766"/>
                    </a:lnTo>
                    <a:lnTo>
                      <a:pt x="354" y="1766"/>
                    </a:lnTo>
                    <a:lnTo>
                      <a:pt x="357" y="1766"/>
                    </a:lnTo>
                    <a:lnTo>
                      <a:pt x="357" y="1755"/>
                    </a:lnTo>
                    <a:lnTo>
                      <a:pt x="358" y="1746"/>
                    </a:lnTo>
                    <a:lnTo>
                      <a:pt x="358" y="1736"/>
                    </a:lnTo>
                    <a:lnTo>
                      <a:pt x="357" y="1727"/>
                    </a:lnTo>
                    <a:lnTo>
                      <a:pt x="356" y="1718"/>
                    </a:lnTo>
                    <a:lnTo>
                      <a:pt x="354" y="1710"/>
                    </a:lnTo>
                    <a:lnTo>
                      <a:pt x="354" y="1703"/>
                    </a:lnTo>
                    <a:lnTo>
                      <a:pt x="356" y="1696"/>
                    </a:lnTo>
                    <a:lnTo>
                      <a:pt x="357" y="1689"/>
                    </a:lnTo>
                    <a:lnTo>
                      <a:pt x="356" y="1678"/>
                    </a:lnTo>
                    <a:lnTo>
                      <a:pt x="354" y="1670"/>
                    </a:lnTo>
                    <a:lnTo>
                      <a:pt x="354" y="1659"/>
                    </a:lnTo>
                    <a:lnTo>
                      <a:pt x="354" y="1640"/>
                    </a:lnTo>
                    <a:lnTo>
                      <a:pt x="356" y="1607"/>
                    </a:lnTo>
                    <a:lnTo>
                      <a:pt x="357" y="1572"/>
                    </a:lnTo>
                    <a:lnTo>
                      <a:pt x="357" y="1546"/>
                    </a:lnTo>
                    <a:lnTo>
                      <a:pt x="356" y="1518"/>
                    </a:lnTo>
                    <a:lnTo>
                      <a:pt x="356" y="1479"/>
                    </a:lnTo>
                    <a:lnTo>
                      <a:pt x="356" y="1441"/>
                    </a:lnTo>
                    <a:lnTo>
                      <a:pt x="356" y="1409"/>
                    </a:lnTo>
                    <a:lnTo>
                      <a:pt x="356" y="1380"/>
                    </a:lnTo>
                    <a:lnTo>
                      <a:pt x="353" y="1345"/>
                    </a:lnTo>
                    <a:lnTo>
                      <a:pt x="350" y="1306"/>
                    </a:lnTo>
                    <a:lnTo>
                      <a:pt x="346" y="1273"/>
                    </a:lnTo>
                    <a:lnTo>
                      <a:pt x="343" y="1242"/>
                    </a:lnTo>
                    <a:lnTo>
                      <a:pt x="341" y="1207"/>
                    </a:lnTo>
                    <a:lnTo>
                      <a:pt x="341" y="1173"/>
                    </a:lnTo>
                    <a:lnTo>
                      <a:pt x="341" y="1140"/>
                    </a:lnTo>
                    <a:lnTo>
                      <a:pt x="340" y="1105"/>
                    </a:lnTo>
                    <a:lnTo>
                      <a:pt x="338" y="1067"/>
                    </a:lnTo>
                    <a:lnTo>
                      <a:pt x="336" y="1032"/>
                    </a:lnTo>
                    <a:lnTo>
                      <a:pt x="334" y="1013"/>
                    </a:lnTo>
                    <a:lnTo>
                      <a:pt x="331" y="995"/>
                    </a:lnTo>
                    <a:lnTo>
                      <a:pt x="328" y="967"/>
                    </a:lnTo>
                    <a:lnTo>
                      <a:pt x="326" y="938"/>
                    </a:lnTo>
                    <a:lnTo>
                      <a:pt x="324" y="911"/>
                    </a:lnTo>
                    <a:lnTo>
                      <a:pt x="324" y="871"/>
                    </a:lnTo>
                    <a:lnTo>
                      <a:pt x="323" y="808"/>
                    </a:lnTo>
                    <a:lnTo>
                      <a:pt x="320" y="747"/>
                    </a:lnTo>
                    <a:lnTo>
                      <a:pt x="320" y="716"/>
                    </a:lnTo>
                    <a:lnTo>
                      <a:pt x="323" y="756"/>
                    </a:lnTo>
                    <a:lnTo>
                      <a:pt x="331" y="810"/>
                    </a:lnTo>
                    <a:lnTo>
                      <a:pt x="344" y="873"/>
                    </a:lnTo>
                    <a:lnTo>
                      <a:pt x="357" y="941"/>
                    </a:lnTo>
                    <a:lnTo>
                      <a:pt x="371" y="1008"/>
                    </a:lnTo>
                    <a:lnTo>
                      <a:pt x="383" y="1065"/>
                    </a:lnTo>
                    <a:lnTo>
                      <a:pt x="391" y="1109"/>
                    </a:lnTo>
                    <a:lnTo>
                      <a:pt x="394" y="1135"/>
                    </a:lnTo>
                    <a:lnTo>
                      <a:pt x="396" y="1184"/>
                    </a:lnTo>
                    <a:lnTo>
                      <a:pt x="400" y="1222"/>
                    </a:lnTo>
                    <a:lnTo>
                      <a:pt x="406" y="1254"/>
                    </a:lnTo>
                    <a:lnTo>
                      <a:pt x="410" y="1278"/>
                    </a:lnTo>
                    <a:lnTo>
                      <a:pt x="408" y="1338"/>
                    </a:lnTo>
                    <a:lnTo>
                      <a:pt x="404" y="1446"/>
                    </a:lnTo>
                    <a:lnTo>
                      <a:pt x="398" y="1553"/>
                    </a:lnTo>
                    <a:lnTo>
                      <a:pt x="396" y="1612"/>
                    </a:lnTo>
                    <a:lnTo>
                      <a:pt x="393" y="1638"/>
                    </a:lnTo>
                    <a:lnTo>
                      <a:pt x="386" y="1675"/>
                    </a:lnTo>
                    <a:lnTo>
                      <a:pt x="380" y="1717"/>
                    </a:lnTo>
                    <a:lnTo>
                      <a:pt x="376" y="1757"/>
                    </a:lnTo>
                    <a:lnTo>
                      <a:pt x="378" y="1759"/>
                    </a:lnTo>
                    <a:lnTo>
                      <a:pt x="383" y="1759"/>
                    </a:lnTo>
                    <a:lnTo>
                      <a:pt x="387" y="1760"/>
                    </a:lnTo>
                    <a:lnTo>
                      <a:pt x="393" y="1760"/>
                    </a:lnTo>
                    <a:lnTo>
                      <a:pt x="404" y="1762"/>
                    </a:lnTo>
                    <a:lnTo>
                      <a:pt x="418" y="1764"/>
                    </a:lnTo>
                    <a:lnTo>
                      <a:pt x="433" y="1766"/>
                    </a:lnTo>
                    <a:lnTo>
                      <a:pt x="448" y="1766"/>
                    </a:lnTo>
                    <a:lnTo>
                      <a:pt x="464" y="1766"/>
                    </a:lnTo>
                    <a:lnTo>
                      <a:pt x="481" y="1766"/>
                    </a:lnTo>
                    <a:lnTo>
                      <a:pt x="497" y="1766"/>
                    </a:lnTo>
                    <a:lnTo>
                      <a:pt x="514" y="1764"/>
                    </a:lnTo>
                    <a:lnTo>
                      <a:pt x="531" y="1762"/>
                    </a:lnTo>
                    <a:lnTo>
                      <a:pt x="547" y="1760"/>
                    </a:lnTo>
                    <a:lnTo>
                      <a:pt x="563" y="1757"/>
                    </a:lnTo>
                    <a:lnTo>
                      <a:pt x="578" y="1753"/>
                    </a:lnTo>
                    <a:lnTo>
                      <a:pt x="591" y="1750"/>
                    </a:lnTo>
                    <a:lnTo>
                      <a:pt x="604" y="1745"/>
                    </a:lnTo>
                    <a:lnTo>
                      <a:pt x="616" y="1739"/>
                    </a:lnTo>
                    <a:lnTo>
                      <a:pt x="624" y="1732"/>
                    </a:lnTo>
                    <a:lnTo>
                      <a:pt x="623" y="1725"/>
                    </a:lnTo>
                    <a:lnTo>
                      <a:pt x="621" y="1718"/>
                    </a:lnTo>
                    <a:lnTo>
                      <a:pt x="617" y="1713"/>
                    </a:lnTo>
                    <a:lnTo>
                      <a:pt x="613" y="1708"/>
                    </a:lnTo>
                    <a:lnTo>
                      <a:pt x="618" y="1684"/>
                    </a:lnTo>
                    <a:lnTo>
                      <a:pt x="623" y="1652"/>
                    </a:lnTo>
                    <a:lnTo>
                      <a:pt x="624" y="1621"/>
                    </a:lnTo>
                    <a:lnTo>
                      <a:pt x="624" y="1593"/>
                    </a:lnTo>
                    <a:lnTo>
                      <a:pt x="627" y="1547"/>
                    </a:lnTo>
                    <a:lnTo>
                      <a:pt x="633" y="1477"/>
                    </a:lnTo>
                    <a:lnTo>
                      <a:pt x="638" y="1408"/>
                    </a:lnTo>
                    <a:lnTo>
                      <a:pt x="643" y="1360"/>
                    </a:lnTo>
                    <a:lnTo>
                      <a:pt x="646" y="1315"/>
                    </a:lnTo>
                    <a:lnTo>
                      <a:pt x="648" y="1250"/>
                    </a:lnTo>
                    <a:lnTo>
                      <a:pt x="648" y="1186"/>
                    </a:lnTo>
                    <a:lnTo>
                      <a:pt x="644" y="1140"/>
                    </a:lnTo>
                    <a:lnTo>
                      <a:pt x="638" y="1114"/>
                    </a:lnTo>
                    <a:lnTo>
                      <a:pt x="633" y="1091"/>
                    </a:lnTo>
                    <a:lnTo>
                      <a:pt x="630" y="1070"/>
                    </a:lnTo>
                    <a:lnTo>
                      <a:pt x="626" y="1053"/>
                    </a:lnTo>
                    <a:lnTo>
                      <a:pt x="621" y="1032"/>
                    </a:lnTo>
                    <a:lnTo>
                      <a:pt x="617" y="1008"/>
                    </a:lnTo>
                    <a:lnTo>
                      <a:pt x="613" y="987"/>
                    </a:lnTo>
                    <a:lnTo>
                      <a:pt x="611" y="973"/>
                    </a:lnTo>
                    <a:lnTo>
                      <a:pt x="610" y="960"/>
                    </a:lnTo>
                    <a:lnTo>
                      <a:pt x="607" y="941"/>
                    </a:lnTo>
                    <a:lnTo>
                      <a:pt x="603" y="922"/>
                    </a:lnTo>
                    <a:lnTo>
                      <a:pt x="601" y="906"/>
                    </a:lnTo>
                    <a:lnTo>
                      <a:pt x="600" y="891"/>
                    </a:lnTo>
                    <a:lnTo>
                      <a:pt x="597" y="871"/>
                    </a:lnTo>
                    <a:lnTo>
                      <a:pt x="594" y="850"/>
                    </a:lnTo>
                    <a:lnTo>
                      <a:pt x="593" y="833"/>
                    </a:lnTo>
                    <a:lnTo>
                      <a:pt x="593" y="780"/>
                    </a:lnTo>
                    <a:lnTo>
                      <a:pt x="594" y="683"/>
                    </a:lnTo>
                    <a:lnTo>
                      <a:pt x="593" y="583"/>
                    </a:lnTo>
                    <a:lnTo>
                      <a:pt x="591" y="525"/>
                    </a:lnTo>
                    <a:lnTo>
                      <a:pt x="584" y="525"/>
                    </a:lnTo>
                    <a:lnTo>
                      <a:pt x="576" y="527"/>
                    </a:lnTo>
                    <a:lnTo>
                      <a:pt x="564" y="527"/>
                    </a:lnTo>
                    <a:lnTo>
                      <a:pt x="551" y="529"/>
                    </a:lnTo>
                    <a:lnTo>
                      <a:pt x="538" y="529"/>
                    </a:lnTo>
                    <a:lnTo>
                      <a:pt x="523" y="531"/>
                    </a:lnTo>
                    <a:lnTo>
                      <a:pt x="507" y="532"/>
                    </a:lnTo>
                    <a:lnTo>
                      <a:pt x="490" y="534"/>
                    </a:lnTo>
                    <a:lnTo>
                      <a:pt x="473" y="538"/>
                    </a:lnTo>
                    <a:lnTo>
                      <a:pt x="456" y="541"/>
                    </a:lnTo>
                    <a:lnTo>
                      <a:pt x="437" y="543"/>
                    </a:lnTo>
                    <a:lnTo>
                      <a:pt x="421" y="546"/>
                    </a:lnTo>
                    <a:lnTo>
                      <a:pt x="404" y="552"/>
                    </a:lnTo>
                    <a:lnTo>
                      <a:pt x="388" y="555"/>
                    </a:lnTo>
                    <a:lnTo>
                      <a:pt x="374" y="560"/>
                    </a:lnTo>
                    <a:lnTo>
                      <a:pt x="361" y="566"/>
                    </a:lnTo>
                    <a:lnTo>
                      <a:pt x="354" y="524"/>
                    </a:lnTo>
                    <a:lnTo>
                      <a:pt x="346" y="464"/>
                    </a:lnTo>
                    <a:lnTo>
                      <a:pt x="336" y="394"/>
                    </a:lnTo>
                    <a:lnTo>
                      <a:pt x="326" y="319"/>
                    </a:lnTo>
                    <a:lnTo>
                      <a:pt x="317" y="242"/>
                    </a:lnTo>
                    <a:lnTo>
                      <a:pt x="311" y="169"/>
                    </a:lnTo>
                    <a:lnTo>
                      <a:pt x="307" y="106"/>
                    </a:lnTo>
                    <a:lnTo>
                      <a:pt x="307" y="57"/>
                    </a:lnTo>
                    <a:lnTo>
                      <a:pt x="283" y="66"/>
                    </a:lnTo>
                    <a:lnTo>
                      <a:pt x="259" y="70"/>
                    </a:lnTo>
                    <a:lnTo>
                      <a:pt x="236" y="70"/>
                    </a:lnTo>
                    <a:lnTo>
                      <a:pt x="216" y="66"/>
                    </a:lnTo>
                    <a:lnTo>
                      <a:pt x="196" y="61"/>
                    </a:lnTo>
                    <a:lnTo>
                      <a:pt x="179" y="56"/>
                    </a:lnTo>
                    <a:lnTo>
                      <a:pt x="164" y="49"/>
                    </a:lnTo>
                    <a:lnTo>
                      <a:pt x="151" y="43"/>
                    </a:lnTo>
                    <a:lnTo>
                      <a:pt x="141" y="40"/>
                    </a:lnTo>
                    <a:lnTo>
                      <a:pt x="131" y="35"/>
                    </a:lnTo>
                    <a:lnTo>
                      <a:pt x="121" y="31"/>
                    </a:lnTo>
                    <a:lnTo>
                      <a:pt x="113" y="28"/>
                    </a:lnTo>
                    <a:lnTo>
                      <a:pt x="104" y="24"/>
                    </a:lnTo>
                    <a:lnTo>
                      <a:pt x="94" y="19"/>
                    </a:lnTo>
                    <a:lnTo>
                      <a:pt x="84" y="12"/>
                    </a:lnTo>
                    <a:lnTo>
                      <a:pt x="74" y="3"/>
                    </a:lnTo>
                    <a:lnTo>
                      <a:pt x="70" y="1"/>
                    </a:lnTo>
                    <a:lnTo>
                      <a:pt x="66" y="0"/>
                    </a:lnTo>
                    <a:lnTo>
                      <a:pt x="61" y="0"/>
                    </a:lnTo>
                    <a:lnTo>
                      <a:pt x="56" y="1"/>
                    </a:lnTo>
                    <a:lnTo>
                      <a:pt x="54" y="64"/>
                    </a:lnTo>
                    <a:lnTo>
                      <a:pt x="51" y="167"/>
                    </a:lnTo>
                    <a:lnTo>
                      <a:pt x="50" y="270"/>
                    </a:lnTo>
                    <a:lnTo>
                      <a:pt x="50" y="335"/>
                    </a:lnTo>
                    <a:lnTo>
                      <a:pt x="44" y="339"/>
                    </a:lnTo>
                    <a:lnTo>
                      <a:pt x="37" y="342"/>
                    </a:lnTo>
                    <a:lnTo>
                      <a:pt x="31" y="346"/>
                    </a:lnTo>
                    <a:lnTo>
                      <a:pt x="26" y="349"/>
                    </a:lnTo>
                    <a:lnTo>
                      <a:pt x="19" y="353"/>
                    </a:lnTo>
                    <a:lnTo>
                      <a:pt x="13" y="354"/>
                    </a:lnTo>
                    <a:lnTo>
                      <a:pt x="6" y="358"/>
                    </a:lnTo>
                    <a:lnTo>
                      <a:pt x="0" y="361"/>
                    </a:lnTo>
                    <a:lnTo>
                      <a:pt x="10" y="398"/>
                    </a:lnTo>
                    <a:lnTo>
                      <a:pt x="20" y="433"/>
                    </a:lnTo>
                    <a:lnTo>
                      <a:pt x="29" y="463"/>
                    </a:lnTo>
                    <a:lnTo>
                      <a:pt x="33" y="485"/>
                    </a:lnTo>
                    <a:lnTo>
                      <a:pt x="36" y="508"/>
                    </a:lnTo>
                    <a:lnTo>
                      <a:pt x="40" y="536"/>
                    </a:lnTo>
                    <a:lnTo>
                      <a:pt x="46" y="562"/>
                    </a:lnTo>
                    <a:lnTo>
                      <a:pt x="51" y="580"/>
                    </a:lnTo>
                    <a:lnTo>
                      <a:pt x="59" y="602"/>
                    </a:lnTo>
                    <a:lnTo>
                      <a:pt x="67" y="642"/>
                    </a:lnTo>
                    <a:lnTo>
                      <a:pt x="76" y="684"/>
                    </a:lnTo>
                    <a:lnTo>
                      <a:pt x="80" y="707"/>
                    </a:lnTo>
                    <a:lnTo>
                      <a:pt x="81" y="728"/>
                    </a:lnTo>
                    <a:lnTo>
                      <a:pt x="86" y="761"/>
                    </a:lnTo>
                    <a:lnTo>
                      <a:pt x="90" y="800"/>
                    </a:lnTo>
                    <a:lnTo>
                      <a:pt x="94" y="829"/>
                    </a:lnTo>
                    <a:lnTo>
                      <a:pt x="99" y="854"/>
                    </a:lnTo>
                    <a:lnTo>
                      <a:pt x="103" y="880"/>
                    </a:lnTo>
                    <a:lnTo>
                      <a:pt x="104" y="904"/>
                    </a:lnTo>
                    <a:lnTo>
                      <a:pt x="103" y="925"/>
                    </a:lnTo>
                    <a:lnTo>
                      <a:pt x="101" y="943"/>
                    </a:lnTo>
                    <a:lnTo>
                      <a:pt x="101" y="959"/>
                    </a:lnTo>
                    <a:lnTo>
                      <a:pt x="101" y="973"/>
                    </a:lnTo>
                    <a:lnTo>
                      <a:pt x="104" y="983"/>
                    </a:lnTo>
                    <a:lnTo>
                      <a:pt x="107" y="994"/>
                    </a:lnTo>
                    <a:lnTo>
                      <a:pt x="111" y="1006"/>
                    </a:lnTo>
                    <a:lnTo>
                      <a:pt x="113" y="1016"/>
                    </a:lnTo>
                    <a:lnTo>
                      <a:pt x="113" y="1025"/>
                    </a:lnTo>
                    <a:lnTo>
                      <a:pt x="111" y="1034"/>
                    </a:lnTo>
                    <a:lnTo>
                      <a:pt x="111" y="1048"/>
                    </a:lnTo>
                    <a:lnTo>
                      <a:pt x="111" y="1058"/>
                    </a:lnTo>
                    <a:lnTo>
                      <a:pt x="113" y="1065"/>
                    </a:lnTo>
                    <a:lnTo>
                      <a:pt x="119" y="1081"/>
                    </a:lnTo>
                    <a:lnTo>
                      <a:pt x="126" y="1111"/>
                    </a:lnTo>
                    <a:lnTo>
                      <a:pt x="134" y="1146"/>
                    </a:lnTo>
                    <a:lnTo>
                      <a:pt x="139" y="1172"/>
                    </a:lnTo>
                    <a:lnTo>
                      <a:pt x="140" y="1200"/>
                    </a:lnTo>
                    <a:lnTo>
                      <a:pt x="141" y="1238"/>
                    </a:lnTo>
                    <a:lnTo>
                      <a:pt x="141" y="1280"/>
                    </a:lnTo>
                    <a:lnTo>
                      <a:pt x="144" y="1311"/>
                    </a:lnTo>
                    <a:lnTo>
                      <a:pt x="147" y="1339"/>
                    </a:lnTo>
                    <a:lnTo>
                      <a:pt x="149" y="1369"/>
                    </a:lnTo>
                    <a:lnTo>
                      <a:pt x="150" y="1399"/>
                    </a:lnTo>
                    <a:lnTo>
                      <a:pt x="149" y="1418"/>
                    </a:lnTo>
                    <a:lnTo>
                      <a:pt x="147" y="1439"/>
                    </a:lnTo>
                    <a:lnTo>
                      <a:pt x="149" y="1467"/>
                    </a:lnTo>
                    <a:lnTo>
                      <a:pt x="149" y="1495"/>
                    </a:lnTo>
                    <a:lnTo>
                      <a:pt x="151" y="1514"/>
                    </a:lnTo>
                    <a:lnTo>
                      <a:pt x="153" y="1535"/>
                    </a:lnTo>
                    <a:lnTo>
                      <a:pt x="150" y="1566"/>
                    </a:lnTo>
                    <a:lnTo>
                      <a:pt x="146" y="1598"/>
                    </a:lnTo>
                    <a:lnTo>
                      <a:pt x="141" y="1617"/>
                    </a:lnTo>
                    <a:lnTo>
                      <a:pt x="139" y="1626"/>
                    </a:lnTo>
                    <a:lnTo>
                      <a:pt x="137" y="1635"/>
                    </a:lnTo>
                    <a:lnTo>
                      <a:pt x="136" y="1642"/>
                    </a:lnTo>
                    <a:lnTo>
                      <a:pt x="136" y="1649"/>
                    </a:lnTo>
                    <a:lnTo>
                      <a:pt x="130" y="1652"/>
                    </a:lnTo>
                    <a:lnTo>
                      <a:pt x="126" y="1656"/>
                    </a:lnTo>
                    <a:lnTo>
                      <a:pt x="121" y="1661"/>
                    </a:lnTo>
                    <a:lnTo>
                      <a:pt x="119" y="1664"/>
                    </a:lnTo>
                    <a:lnTo>
                      <a:pt x="116" y="1673"/>
                    </a:lnTo>
                    <a:lnTo>
                      <a:pt x="109" y="1691"/>
                    </a:lnTo>
                    <a:lnTo>
                      <a:pt x="101" y="1708"/>
                    </a:lnTo>
                    <a:lnTo>
                      <a:pt x="97" y="1722"/>
                    </a:lnTo>
                    <a:lnTo>
                      <a:pt x="101" y="1724"/>
                    </a:lnTo>
                    <a:lnTo>
                      <a:pt x="106" y="1725"/>
                    </a:lnTo>
                    <a:lnTo>
                      <a:pt x="110" y="1727"/>
                    </a:lnTo>
                    <a:lnTo>
                      <a:pt x="114" y="1729"/>
                    </a:lnTo>
                    <a:lnTo>
                      <a:pt x="126" y="1732"/>
                    </a:lnTo>
                    <a:lnTo>
                      <a:pt x="139" y="1734"/>
                    </a:lnTo>
                    <a:lnTo>
                      <a:pt x="151" y="1738"/>
                    </a:lnTo>
                    <a:lnTo>
                      <a:pt x="167" y="1741"/>
                    </a:lnTo>
                    <a:lnTo>
                      <a:pt x="183" y="1743"/>
                    </a:lnTo>
                    <a:lnTo>
                      <a:pt x="199" y="1746"/>
                    </a:lnTo>
                    <a:lnTo>
                      <a:pt x="216" y="1750"/>
                    </a:lnTo>
                    <a:lnTo>
                      <a:pt x="233" y="1752"/>
                    </a:lnTo>
                    <a:lnTo>
                      <a:pt x="249" y="1755"/>
                    </a:lnTo>
                    <a:lnTo>
                      <a:pt x="266" y="1757"/>
                    </a:lnTo>
                    <a:lnTo>
                      <a:pt x="281" y="1759"/>
                    </a:lnTo>
                    <a:lnTo>
                      <a:pt x="296" y="1760"/>
                    </a:lnTo>
                    <a:lnTo>
                      <a:pt x="310" y="1762"/>
                    </a:lnTo>
                    <a:lnTo>
                      <a:pt x="324" y="1764"/>
                    </a:lnTo>
                    <a:lnTo>
                      <a:pt x="336" y="1766"/>
                    </a:lnTo>
                    <a:lnTo>
                      <a:pt x="346" y="17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21" name="Freeform 16"/>
              <p:cNvSpPr>
                <a:spLocks/>
              </p:cNvSpPr>
              <p:nvPr/>
            </p:nvSpPr>
            <p:spPr bwMode="auto">
              <a:xfrm>
                <a:off x="6580" y="4477"/>
                <a:ext cx="237" cy="699"/>
              </a:xfrm>
              <a:custGeom>
                <a:avLst/>
                <a:gdLst>
                  <a:gd name="T0" fmla="*/ 0 w 476"/>
                  <a:gd name="T1" fmla="*/ 1 h 1398"/>
                  <a:gd name="T2" fmla="*/ 0 w 476"/>
                  <a:gd name="T3" fmla="*/ 1 h 1398"/>
                  <a:gd name="T4" fmla="*/ 0 w 476"/>
                  <a:gd name="T5" fmla="*/ 1 h 1398"/>
                  <a:gd name="T6" fmla="*/ 0 w 476"/>
                  <a:gd name="T7" fmla="*/ 1 h 1398"/>
                  <a:gd name="T8" fmla="*/ 0 w 476"/>
                  <a:gd name="T9" fmla="*/ 1 h 1398"/>
                  <a:gd name="T10" fmla="*/ 0 w 476"/>
                  <a:gd name="T11" fmla="*/ 1 h 1398"/>
                  <a:gd name="T12" fmla="*/ 0 w 476"/>
                  <a:gd name="T13" fmla="*/ 1 h 1398"/>
                  <a:gd name="T14" fmla="*/ 0 w 476"/>
                  <a:gd name="T15" fmla="*/ 1 h 1398"/>
                  <a:gd name="T16" fmla="*/ 0 w 476"/>
                  <a:gd name="T17" fmla="*/ 1 h 1398"/>
                  <a:gd name="T18" fmla="*/ 0 w 476"/>
                  <a:gd name="T19" fmla="*/ 1 h 1398"/>
                  <a:gd name="T20" fmla="*/ 0 w 476"/>
                  <a:gd name="T21" fmla="*/ 1 h 1398"/>
                  <a:gd name="T22" fmla="*/ 0 w 476"/>
                  <a:gd name="T23" fmla="*/ 1 h 1398"/>
                  <a:gd name="T24" fmla="*/ 0 w 476"/>
                  <a:gd name="T25" fmla="*/ 1 h 1398"/>
                  <a:gd name="T26" fmla="*/ 0 w 476"/>
                  <a:gd name="T27" fmla="*/ 1 h 1398"/>
                  <a:gd name="T28" fmla="*/ 0 w 476"/>
                  <a:gd name="T29" fmla="*/ 0 h 1398"/>
                  <a:gd name="T30" fmla="*/ 0 w 476"/>
                  <a:gd name="T31" fmla="*/ 1 h 1398"/>
                  <a:gd name="T32" fmla="*/ 0 w 476"/>
                  <a:gd name="T33" fmla="*/ 1 h 1398"/>
                  <a:gd name="T34" fmla="*/ 0 w 476"/>
                  <a:gd name="T35" fmla="*/ 1 h 1398"/>
                  <a:gd name="T36" fmla="*/ 0 w 476"/>
                  <a:gd name="T37" fmla="*/ 1 h 1398"/>
                  <a:gd name="T38" fmla="*/ 0 w 476"/>
                  <a:gd name="T39" fmla="*/ 1 h 1398"/>
                  <a:gd name="T40" fmla="*/ 0 w 476"/>
                  <a:gd name="T41" fmla="*/ 1 h 1398"/>
                  <a:gd name="T42" fmla="*/ 0 w 476"/>
                  <a:gd name="T43" fmla="*/ 1 h 1398"/>
                  <a:gd name="T44" fmla="*/ 0 w 476"/>
                  <a:gd name="T45" fmla="*/ 1 h 1398"/>
                  <a:gd name="T46" fmla="*/ 0 w 476"/>
                  <a:gd name="T47" fmla="*/ 1 h 1398"/>
                  <a:gd name="T48" fmla="*/ 0 w 476"/>
                  <a:gd name="T49" fmla="*/ 1 h 1398"/>
                  <a:gd name="T50" fmla="*/ 0 w 476"/>
                  <a:gd name="T51" fmla="*/ 1 h 1398"/>
                  <a:gd name="T52" fmla="*/ 0 w 476"/>
                  <a:gd name="T53" fmla="*/ 1 h 1398"/>
                  <a:gd name="T54" fmla="*/ 0 w 476"/>
                  <a:gd name="T55" fmla="*/ 1 h 1398"/>
                  <a:gd name="T56" fmla="*/ 0 w 476"/>
                  <a:gd name="T57" fmla="*/ 1 h 1398"/>
                  <a:gd name="T58" fmla="*/ 0 w 476"/>
                  <a:gd name="T59" fmla="*/ 1 h 1398"/>
                  <a:gd name="T60" fmla="*/ 0 w 476"/>
                  <a:gd name="T61" fmla="*/ 1 h 1398"/>
                  <a:gd name="T62" fmla="*/ 0 w 476"/>
                  <a:gd name="T63" fmla="*/ 1 h 1398"/>
                  <a:gd name="T64" fmla="*/ 0 w 476"/>
                  <a:gd name="T65" fmla="*/ 1 h 1398"/>
                  <a:gd name="T66" fmla="*/ 0 w 476"/>
                  <a:gd name="T67" fmla="*/ 1 h 1398"/>
                  <a:gd name="T68" fmla="*/ 0 w 476"/>
                  <a:gd name="T69" fmla="*/ 1 h 1398"/>
                  <a:gd name="T70" fmla="*/ 0 w 476"/>
                  <a:gd name="T71" fmla="*/ 1 h 1398"/>
                  <a:gd name="T72" fmla="*/ 0 w 476"/>
                  <a:gd name="T73" fmla="*/ 1 h 1398"/>
                  <a:gd name="T74" fmla="*/ 0 w 476"/>
                  <a:gd name="T75" fmla="*/ 1 h 1398"/>
                  <a:gd name="T76" fmla="*/ 0 w 476"/>
                  <a:gd name="T77" fmla="*/ 1 h 1398"/>
                  <a:gd name="T78" fmla="*/ 0 w 476"/>
                  <a:gd name="T79" fmla="*/ 1 h 1398"/>
                  <a:gd name="T80" fmla="*/ 0 w 476"/>
                  <a:gd name="T81" fmla="*/ 1 h 1398"/>
                  <a:gd name="T82" fmla="*/ 0 w 476"/>
                  <a:gd name="T83" fmla="*/ 1 h 1398"/>
                  <a:gd name="T84" fmla="*/ 0 w 476"/>
                  <a:gd name="T85" fmla="*/ 1 h 1398"/>
                  <a:gd name="T86" fmla="*/ 0 w 476"/>
                  <a:gd name="T87" fmla="*/ 1 h 1398"/>
                  <a:gd name="T88" fmla="*/ 0 w 476"/>
                  <a:gd name="T89" fmla="*/ 1 h 1398"/>
                  <a:gd name="T90" fmla="*/ 0 w 476"/>
                  <a:gd name="T91" fmla="*/ 1 h 1398"/>
                  <a:gd name="T92" fmla="*/ 0 w 476"/>
                  <a:gd name="T93" fmla="*/ 1 h 1398"/>
                  <a:gd name="T94" fmla="*/ 0 w 476"/>
                  <a:gd name="T95" fmla="*/ 1 h 1398"/>
                  <a:gd name="T96" fmla="*/ 0 w 476"/>
                  <a:gd name="T97" fmla="*/ 1 h 1398"/>
                  <a:gd name="T98" fmla="*/ 0 w 476"/>
                  <a:gd name="T99" fmla="*/ 1 h 1398"/>
                  <a:gd name="T100" fmla="*/ 0 w 476"/>
                  <a:gd name="T101" fmla="*/ 1 h 1398"/>
                  <a:gd name="T102" fmla="*/ 0 w 476"/>
                  <a:gd name="T103" fmla="*/ 1 h 1398"/>
                  <a:gd name="T104" fmla="*/ 0 w 476"/>
                  <a:gd name="T105" fmla="*/ 1 h 1398"/>
                  <a:gd name="T106" fmla="*/ 0 w 476"/>
                  <a:gd name="T107" fmla="*/ 1 h 1398"/>
                  <a:gd name="T108" fmla="*/ 0 w 476"/>
                  <a:gd name="T109" fmla="*/ 1 h 13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6"/>
                  <a:gd name="T166" fmla="*/ 0 h 1398"/>
                  <a:gd name="T167" fmla="*/ 476 w 476"/>
                  <a:gd name="T168" fmla="*/ 1398 h 13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6" h="1398">
                    <a:moveTo>
                      <a:pt x="284" y="1357"/>
                    </a:moveTo>
                    <a:lnTo>
                      <a:pt x="277" y="1357"/>
                    </a:lnTo>
                    <a:lnTo>
                      <a:pt x="269" y="1359"/>
                    </a:lnTo>
                    <a:lnTo>
                      <a:pt x="257" y="1359"/>
                    </a:lnTo>
                    <a:lnTo>
                      <a:pt x="244" y="1361"/>
                    </a:lnTo>
                    <a:lnTo>
                      <a:pt x="231" y="1361"/>
                    </a:lnTo>
                    <a:lnTo>
                      <a:pt x="216" y="1363"/>
                    </a:lnTo>
                    <a:lnTo>
                      <a:pt x="200" y="1364"/>
                    </a:lnTo>
                    <a:lnTo>
                      <a:pt x="183" y="1366"/>
                    </a:lnTo>
                    <a:lnTo>
                      <a:pt x="166" y="1370"/>
                    </a:lnTo>
                    <a:lnTo>
                      <a:pt x="149" y="1373"/>
                    </a:lnTo>
                    <a:lnTo>
                      <a:pt x="130" y="1375"/>
                    </a:lnTo>
                    <a:lnTo>
                      <a:pt x="114" y="1378"/>
                    </a:lnTo>
                    <a:lnTo>
                      <a:pt x="97" y="1384"/>
                    </a:lnTo>
                    <a:lnTo>
                      <a:pt x="81" y="1387"/>
                    </a:lnTo>
                    <a:lnTo>
                      <a:pt x="67" y="1392"/>
                    </a:lnTo>
                    <a:lnTo>
                      <a:pt x="54" y="1398"/>
                    </a:lnTo>
                    <a:lnTo>
                      <a:pt x="47" y="1356"/>
                    </a:lnTo>
                    <a:lnTo>
                      <a:pt x="39" y="1296"/>
                    </a:lnTo>
                    <a:lnTo>
                      <a:pt x="29" y="1226"/>
                    </a:lnTo>
                    <a:lnTo>
                      <a:pt x="19" y="1151"/>
                    </a:lnTo>
                    <a:lnTo>
                      <a:pt x="10" y="1074"/>
                    </a:lnTo>
                    <a:lnTo>
                      <a:pt x="4" y="1001"/>
                    </a:lnTo>
                    <a:lnTo>
                      <a:pt x="0" y="938"/>
                    </a:lnTo>
                    <a:lnTo>
                      <a:pt x="0" y="889"/>
                    </a:lnTo>
                    <a:lnTo>
                      <a:pt x="9" y="807"/>
                    </a:lnTo>
                    <a:lnTo>
                      <a:pt x="19" y="725"/>
                    </a:lnTo>
                    <a:lnTo>
                      <a:pt x="29" y="654"/>
                    </a:lnTo>
                    <a:lnTo>
                      <a:pt x="33" y="606"/>
                    </a:lnTo>
                    <a:lnTo>
                      <a:pt x="39" y="561"/>
                    </a:lnTo>
                    <a:lnTo>
                      <a:pt x="50" y="503"/>
                    </a:lnTo>
                    <a:lnTo>
                      <a:pt x="66" y="437"/>
                    </a:lnTo>
                    <a:lnTo>
                      <a:pt x="84" y="369"/>
                    </a:lnTo>
                    <a:lnTo>
                      <a:pt x="104" y="302"/>
                    </a:lnTo>
                    <a:lnTo>
                      <a:pt x="121" y="243"/>
                    </a:lnTo>
                    <a:lnTo>
                      <a:pt x="137" y="196"/>
                    </a:lnTo>
                    <a:lnTo>
                      <a:pt x="147" y="164"/>
                    </a:lnTo>
                    <a:lnTo>
                      <a:pt x="151" y="150"/>
                    </a:lnTo>
                    <a:lnTo>
                      <a:pt x="157" y="133"/>
                    </a:lnTo>
                    <a:lnTo>
                      <a:pt x="163" y="117"/>
                    </a:lnTo>
                    <a:lnTo>
                      <a:pt x="166" y="105"/>
                    </a:lnTo>
                    <a:lnTo>
                      <a:pt x="179" y="88"/>
                    </a:lnTo>
                    <a:lnTo>
                      <a:pt x="189" y="63"/>
                    </a:lnTo>
                    <a:lnTo>
                      <a:pt x="194" y="33"/>
                    </a:lnTo>
                    <a:lnTo>
                      <a:pt x="194" y="0"/>
                    </a:lnTo>
                    <a:lnTo>
                      <a:pt x="203" y="5"/>
                    </a:lnTo>
                    <a:lnTo>
                      <a:pt x="209" y="11"/>
                    </a:lnTo>
                    <a:lnTo>
                      <a:pt x="211" y="18"/>
                    </a:lnTo>
                    <a:lnTo>
                      <a:pt x="214" y="23"/>
                    </a:lnTo>
                    <a:lnTo>
                      <a:pt x="219" y="32"/>
                    </a:lnTo>
                    <a:lnTo>
                      <a:pt x="226" y="46"/>
                    </a:lnTo>
                    <a:lnTo>
                      <a:pt x="233" y="65"/>
                    </a:lnTo>
                    <a:lnTo>
                      <a:pt x="237" y="84"/>
                    </a:lnTo>
                    <a:lnTo>
                      <a:pt x="244" y="88"/>
                    </a:lnTo>
                    <a:lnTo>
                      <a:pt x="251" y="91"/>
                    </a:lnTo>
                    <a:lnTo>
                      <a:pt x="260" y="95"/>
                    </a:lnTo>
                    <a:lnTo>
                      <a:pt x="267" y="98"/>
                    </a:lnTo>
                    <a:lnTo>
                      <a:pt x="273" y="102"/>
                    </a:lnTo>
                    <a:lnTo>
                      <a:pt x="280" y="105"/>
                    </a:lnTo>
                    <a:lnTo>
                      <a:pt x="284" y="109"/>
                    </a:lnTo>
                    <a:lnTo>
                      <a:pt x="289" y="110"/>
                    </a:lnTo>
                    <a:lnTo>
                      <a:pt x="290" y="126"/>
                    </a:lnTo>
                    <a:lnTo>
                      <a:pt x="293" y="142"/>
                    </a:lnTo>
                    <a:lnTo>
                      <a:pt x="297" y="156"/>
                    </a:lnTo>
                    <a:lnTo>
                      <a:pt x="303" y="161"/>
                    </a:lnTo>
                    <a:lnTo>
                      <a:pt x="310" y="161"/>
                    </a:lnTo>
                    <a:lnTo>
                      <a:pt x="319" y="163"/>
                    </a:lnTo>
                    <a:lnTo>
                      <a:pt x="326" y="166"/>
                    </a:lnTo>
                    <a:lnTo>
                      <a:pt x="331" y="170"/>
                    </a:lnTo>
                    <a:lnTo>
                      <a:pt x="334" y="171"/>
                    </a:lnTo>
                    <a:lnTo>
                      <a:pt x="340" y="177"/>
                    </a:lnTo>
                    <a:lnTo>
                      <a:pt x="346" y="182"/>
                    </a:lnTo>
                    <a:lnTo>
                      <a:pt x="353" y="187"/>
                    </a:lnTo>
                    <a:lnTo>
                      <a:pt x="358" y="194"/>
                    </a:lnTo>
                    <a:lnTo>
                      <a:pt x="366" y="199"/>
                    </a:lnTo>
                    <a:lnTo>
                      <a:pt x="371" y="205"/>
                    </a:lnTo>
                    <a:lnTo>
                      <a:pt x="377" y="210"/>
                    </a:lnTo>
                    <a:lnTo>
                      <a:pt x="383" y="215"/>
                    </a:lnTo>
                    <a:lnTo>
                      <a:pt x="393" y="224"/>
                    </a:lnTo>
                    <a:lnTo>
                      <a:pt x="406" y="234"/>
                    </a:lnTo>
                    <a:lnTo>
                      <a:pt x="420" y="245"/>
                    </a:lnTo>
                    <a:lnTo>
                      <a:pt x="433" y="259"/>
                    </a:lnTo>
                    <a:lnTo>
                      <a:pt x="444" y="271"/>
                    </a:lnTo>
                    <a:lnTo>
                      <a:pt x="453" y="281"/>
                    </a:lnTo>
                    <a:lnTo>
                      <a:pt x="457" y="292"/>
                    </a:lnTo>
                    <a:lnTo>
                      <a:pt x="458" y="311"/>
                    </a:lnTo>
                    <a:lnTo>
                      <a:pt x="457" y="330"/>
                    </a:lnTo>
                    <a:lnTo>
                      <a:pt x="456" y="348"/>
                    </a:lnTo>
                    <a:lnTo>
                      <a:pt x="454" y="360"/>
                    </a:lnTo>
                    <a:lnTo>
                      <a:pt x="454" y="376"/>
                    </a:lnTo>
                    <a:lnTo>
                      <a:pt x="454" y="398"/>
                    </a:lnTo>
                    <a:lnTo>
                      <a:pt x="454" y="423"/>
                    </a:lnTo>
                    <a:lnTo>
                      <a:pt x="454" y="442"/>
                    </a:lnTo>
                    <a:lnTo>
                      <a:pt x="453" y="454"/>
                    </a:lnTo>
                    <a:lnTo>
                      <a:pt x="450" y="468"/>
                    </a:lnTo>
                    <a:lnTo>
                      <a:pt x="446" y="484"/>
                    </a:lnTo>
                    <a:lnTo>
                      <a:pt x="441" y="498"/>
                    </a:lnTo>
                    <a:lnTo>
                      <a:pt x="440" y="502"/>
                    </a:lnTo>
                    <a:lnTo>
                      <a:pt x="440" y="503"/>
                    </a:lnTo>
                    <a:lnTo>
                      <a:pt x="440" y="507"/>
                    </a:lnTo>
                    <a:lnTo>
                      <a:pt x="440" y="509"/>
                    </a:lnTo>
                    <a:lnTo>
                      <a:pt x="441" y="523"/>
                    </a:lnTo>
                    <a:lnTo>
                      <a:pt x="447" y="536"/>
                    </a:lnTo>
                    <a:lnTo>
                      <a:pt x="451" y="550"/>
                    </a:lnTo>
                    <a:lnTo>
                      <a:pt x="456" y="561"/>
                    </a:lnTo>
                    <a:lnTo>
                      <a:pt x="456" y="577"/>
                    </a:lnTo>
                    <a:lnTo>
                      <a:pt x="453" y="608"/>
                    </a:lnTo>
                    <a:lnTo>
                      <a:pt x="450" y="640"/>
                    </a:lnTo>
                    <a:lnTo>
                      <a:pt x="451" y="659"/>
                    </a:lnTo>
                    <a:lnTo>
                      <a:pt x="458" y="680"/>
                    </a:lnTo>
                    <a:lnTo>
                      <a:pt x="468" y="716"/>
                    </a:lnTo>
                    <a:lnTo>
                      <a:pt x="476" y="755"/>
                    </a:lnTo>
                    <a:lnTo>
                      <a:pt x="474" y="786"/>
                    </a:lnTo>
                    <a:lnTo>
                      <a:pt x="470" y="800"/>
                    </a:lnTo>
                    <a:lnTo>
                      <a:pt x="461" y="819"/>
                    </a:lnTo>
                    <a:lnTo>
                      <a:pt x="453" y="839"/>
                    </a:lnTo>
                    <a:lnTo>
                      <a:pt x="443" y="860"/>
                    </a:lnTo>
                    <a:lnTo>
                      <a:pt x="433" y="881"/>
                    </a:lnTo>
                    <a:lnTo>
                      <a:pt x="424" y="896"/>
                    </a:lnTo>
                    <a:lnTo>
                      <a:pt x="417" y="907"/>
                    </a:lnTo>
                    <a:lnTo>
                      <a:pt x="413" y="912"/>
                    </a:lnTo>
                    <a:lnTo>
                      <a:pt x="406" y="914"/>
                    </a:lnTo>
                    <a:lnTo>
                      <a:pt x="393" y="914"/>
                    </a:lnTo>
                    <a:lnTo>
                      <a:pt x="381" y="914"/>
                    </a:lnTo>
                    <a:lnTo>
                      <a:pt x="376" y="910"/>
                    </a:lnTo>
                    <a:lnTo>
                      <a:pt x="371" y="905"/>
                    </a:lnTo>
                    <a:lnTo>
                      <a:pt x="361" y="895"/>
                    </a:lnTo>
                    <a:lnTo>
                      <a:pt x="347" y="879"/>
                    </a:lnTo>
                    <a:lnTo>
                      <a:pt x="330" y="861"/>
                    </a:lnTo>
                    <a:lnTo>
                      <a:pt x="313" y="844"/>
                    </a:lnTo>
                    <a:lnTo>
                      <a:pt x="294" y="825"/>
                    </a:lnTo>
                    <a:lnTo>
                      <a:pt x="279" y="811"/>
                    </a:lnTo>
                    <a:lnTo>
                      <a:pt x="266" y="798"/>
                    </a:lnTo>
                    <a:lnTo>
                      <a:pt x="267" y="809"/>
                    </a:lnTo>
                    <a:lnTo>
                      <a:pt x="269" y="819"/>
                    </a:lnTo>
                    <a:lnTo>
                      <a:pt x="273" y="828"/>
                    </a:lnTo>
                    <a:lnTo>
                      <a:pt x="276" y="833"/>
                    </a:lnTo>
                    <a:lnTo>
                      <a:pt x="274" y="847"/>
                    </a:lnTo>
                    <a:lnTo>
                      <a:pt x="274" y="867"/>
                    </a:lnTo>
                    <a:lnTo>
                      <a:pt x="273" y="888"/>
                    </a:lnTo>
                    <a:lnTo>
                      <a:pt x="276" y="907"/>
                    </a:lnTo>
                    <a:lnTo>
                      <a:pt x="280" y="928"/>
                    </a:lnTo>
                    <a:lnTo>
                      <a:pt x="283" y="949"/>
                    </a:lnTo>
                    <a:lnTo>
                      <a:pt x="286" y="968"/>
                    </a:lnTo>
                    <a:lnTo>
                      <a:pt x="287" y="984"/>
                    </a:lnTo>
                    <a:lnTo>
                      <a:pt x="289" y="1005"/>
                    </a:lnTo>
                    <a:lnTo>
                      <a:pt x="290" y="1038"/>
                    </a:lnTo>
                    <a:lnTo>
                      <a:pt x="293" y="1074"/>
                    </a:lnTo>
                    <a:lnTo>
                      <a:pt x="297" y="1104"/>
                    </a:lnTo>
                    <a:lnTo>
                      <a:pt x="301" y="1132"/>
                    </a:lnTo>
                    <a:lnTo>
                      <a:pt x="304" y="1165"/>
                    </a:lnTo>
                    <a:lnTo>
                      <a:pt x="306" y="1197"/>
                    </a:lnTo>
                    <a:lnTo>
                      <a:pt x="306" y="1221"/>
                    </a:lnTo>
                    <a:lnTo>
                      <a:pt x="306" y="1249"/>
                    </a:lnTo>
                    <a:lnTo>
                      <a:pt x="307" y="1281"/>
                    </a:lnTo>
                    <a:lnTo>
                      <a:pt x="310" y="1309"/>
                    </a:lnTo>
                    <a:lnTo>
                      <a:pt x="314" y="1326"/>
                    </a:lnTo>
                    <a:lnTo>
                      <a:pt x="320" y="1340"/>
                    </a:lnTo>
                    <a:lnTo>
                      <a:pt x="320" y="1349"/>
                    </a:lnTo>
                    <a:lnTo>
                      <a:pt x="316" y="1354"/>
                    </a:lnTo>
                    <a:lnTo>
                      <a:pt x="307" y="1356"/>
                    </a:lnTo>
                    <a:lnTo>
                      <a:pt x="300" y="1356"/>
                    </a:lnTo>
                    <a:lnTo>
                      <a:pt x="294" y="1356"/>
                    </a:lnTo>
                    <a:lnTo>
                      <a:pt x="290" y="1357"/>
                    </a:lnTo>
                    <a:lnTo>
                      <a:pt x="284" y="1357"/>
                    </a:lnTo>
                    <a:close/>
                  </a:path>
                </a:pathLst>
              </a:custGeom>
              <a:solidFill>
                <a:srgbClr val="FF9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22" name="Freeform 17"/>
              <p:cNvSpPr>
                <a:spLocks/>
              </p:cNvSpPr>
              <p:nvPr/>
            </p:nvSpPr>
            <p:spPr bwMode="auto">
              <a:xfrm>
                <a:off x="6211" y="4474"/>
                <a:ext cx="366" cy="614"/>
              </a:xfrm>
              <a:custGeom>
                <a:avLst/>
                <a:gdLst>
                  <a:gd name="T0" fmla="*/ 0 w 733"/>
                  <a:gd name="T1" fmla="*/ 0 h 1230"/>
                  <a:gd name="T2" fmla="*/ 0 w 733"/>
                  <a:gd name="T3" fmla="*/ 0 h 1230"/>
                  <a:gd name="T4" fmla="*/ 0 w 733"/>
                  <a:gd name="T5" fmla="*/ 0 h 1230"/>
                  <a:gd name="T6" fmla="*/ 0 w 733"/>
                  <a:gd name="T7" fmla="*/ 0 h 1230"/>
                  <a:gd name="T8" fmla="*/ 0 w 733"/>
                  <a:gd name="T9" fmla="*/ 0 h 1230"/>
                  <a:gd name="T10" fmla="*/ 0 w 733"/>
                  <a:gd name="T11" fmla="*/ 0 h 1230"/>
                  <a:gd name="T12" fmla="*/ 0 w 733"/>
                  <a:gd name="T13" fmla="*/ 0 h 1230"/>
                  <a:gd name="T14" fmla="*/ 0 w 733"/>
                  <a:gd name="T15" fmla="*/ 0 h 1230"/>
                  <a:gd name="T16" fmla="*/ 0 w 733"/>
                  <a:gd name="T17" fmla="*/ 0 h 1230"/>
                  <a:gd name="T18" fmla="*/ 0 w 733"/>
                  <a:gd name="T19" fmla="*/ 0 h 1230"/>
                  <a:gd name="T20" fmla="*/ 0 w 733"/>
                  <a:gd name="T21" fmla="*/ 0 h 1230"/>
                  <a:gd name="T22" fmla="*/ 0 w 733"/>
                  <a:gd name="T23" fmla="*/ 0 h 1230"/>
                  <a:gd name="T24" fmla="*/ 0 w 733"/>
                  <a:gd name="T25" fmla="*/ 0 h 1230"/>
                  <a:gd name="T26" fmla="*/ 0 w 733"/>
                  <a:gd name="T27" fmla="*/ 0 h 1230"/>
                  <a:gd name="T28" fmla="*/ 0 w 733"/>
                  <a:gd name="T29" fmla="*/ 0 h 1230"/>
                  <a:gd name="T30" fmla="*/ 0 w 733"/>
                  <a:gd name="T31" fmla="*/ 0 h 1230"/>
                  <a:gd name="T32" fmla="*/ 0 w 733"/>
                  <a:gd name="T33" fmla="*/ 0 h 1230"/>
                  <a:gd name="T34" fmla="*/ 0 w 733"/>
                  <a:gd name="T35" fmla="*/ 0 h 1230"/>
                  <a:gd name="T36" fmla="*/ 0 w 733"/>
                  <a:gd name="T37" fmla="*/ 0 h 1230"/>
                  <a:gd name="T38" fmla="*/ 0 w 733"/>
                  <a:gd name="T39" fmla="*/ 0 h 1230"/>
                  <a:gd name="T40" fmla="*/ 0 w 733"/>
                  <a:gd name="T41" fmla="*/ 0 h 1230"/>
                  <a:gd name="T42" fmla="*/ 0 w 733"/>
                  <a:gd name="T43" fmla="*/ 0 h 1230"/>
                  <a:gd name="T44" fmla="*/ 0 w 733"/>
                  <a:gd name="T45" fmla="*/ 0 h 1230"/>
                  <a:gd name="T46" fmla="*/ 0 w 733"/>
                  <a:gd name="T47" fmla="*/ 0 h 1230"/>
                  <a:gd name="T48" fmla="*/ 0 w 733"/>
                  <a:gd name="T49" fmla="*/ 0 h 1230"/>
                  <a:gd name="T50" fmla="*/ 0 w 733"/>
                  <a:gd name="T51" fmla="*/ 0 h 1230"/>
                  <a:gd name="T52" fmla="*/ 0 w 733"/>
                  <a:gd name="T53" fmla="*/ 0 h 1230"/>
                  <a:gd name="T54" fmla="*/ 0 w 733"/>
                  <a:gd name="T55" fmla="*/ 0 h 1230"/>
                  <a:gd name="T56" fmla="*/ 0 w 733"/>
                  <a:gd name="T57" fmla="*/ 0 h 1230"/>
                  <a:gd name="T58" fmla="*/ 0 w 733"/>
                  <a:gd name="T59" fmla="*/ 0 h 1230"/>
                  <a:gd name="T60" fmla="*/ 0 w 733"/>
                  <a:gd name="T61" fmla="*/ 0 h 1230"/>
                  <a:gd name="T62" fmla="*/ 0 w 733"/>
                  <a:gd name="T63" fmla="*/ 0 h 1230"/>
                  <a:gd name="T64" fmla="*/ 0 w 733"/>
                  <a:gd name="T65" fmla="*/ 0 h 1230"/>
                  <a:gd name="T66" fmla="*/ 0 w 733"/>
                  <a:gd name="T67" fmla="*/ 0 h 1230"/>
                  <a:gd name="T68" fmla="*/ 0 w 733"/>
                  <a:gd name="T69" fmla="*/ 0 h 1230"/>
                  <a:gd name="T70" fmla="*/ 0 w 733"/>
                  <a:gd name="T71" fmla="*/ 0 h 1230"/>
                  <a:gd name="T72" fmla="*/ 0 w 733"/>
                  <a:gd name="T73" fmla="*/ 0 h 1230"/>
                  <a:gd name="T74" fmla="*/ 0 w 733"/>
                  <a:gd name="T75" fmla="*/ 0 h 1230"/>
                  <a:gd name="T76" fmla="*/ 0 w 733"/>
                  <a:gd name="T77" fmla="*/ 0 h 1230"/>
                  <a:gd name="T78" fmla="*/ 0 w 733"/>
                  <a:gd name="T79" fmla="*/ 0 h 1230"/>
                  <a:gd name="T80" fmla="*/ 0 w 733"/>
                  <a:gd name="T81" fmla="*/ 0 h 1230"/>
                  <a:gd name="T82" fmla="*/ 0 w 733"/>
                  <a:gd name="T83" fmla="*/ 0 h 1230"/>
                  <a:gd name="T84" fmla="*/ 0 w 733"/>
                  <a:gd name="T85" fmla="*/ 0 h 1230"/>
                  <a:gd name="T86" fmla="*/ 0 w 733"/>
                  <a:gd name="T87" fmla="*/ 0 h 1230"/>
                  <a:gd name="T88" fmla="*/ 0 w 733"/>
                  <a:gd name="T89" fmla="*/ 0 h 1230"/>
                  <a:gd name="T90" fmla="*/ 0 w 733"/>
                  <a:gd name="T91" fmla="*/ 0 h 1230"/>
                  <a:gd name="T92" fmla="*/ 0 w 733"/>
                  <a:gd name="T93" fmla="*/ 0 h 1230"/>
                  <a:gd name="T94" fmla="*/ 0 w 733"/>
                  <a:gd name="T95" fmla="*/ 0 h 1230"/>
                  <a:gd name="T96" fmla="*/ 0 w 733"/>
                  <a:gd name="T97" fmla="*/ 0 h 1230"/>
                  <a:gd name="T98" fmla="*/ 0 w 733"/>
                  <a:gd name="T99" fmla="*/ 0 h 1230"/>
                  <a:gd name="T100" fmla="*/ 0 w 733"/>
                  <a:gd name="T101" fmla="*/ 0 h 12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33"/>
                  <a:gd name="T154" fmla="*/ 0 h 1230"/>
                  <a:gd name="T155" fmla="*/ 733 w 733"/>
                  <a:gd name="T156" fmla="*/ 1230 h 12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33" h="1230">
                    <a:moveTo>
                      <a:pt x="430" y="1200"/>
                    </a:moveTo>
                    <a:lnTo>
                      <a:pt x="423" y="1204"/>
                    </a:lnTo>
                    <a:lnTo>
                      <a:pt x="411" y="1209"/>
                    </a:lnTo>
                    <a:lnTo>
                      <a:pt x="397" y="1214"/>
                    </a:lnTo>
                    <a:lnTo>
                      <a:pt x="381" y="1219"/>
                    </a:lnTo>
                    <a:lnTo>
                      <a:pt x="364" y="1225"/>
                    </a:lnTo>
                    <a:lnTo>
                      <a:pt x="347" y="1228"/>
                    </a:lnTo>
                    <a:lnTo>
                      <a:pt x="330" y="1230"/>
                    </a:lnTo>
                    <a:lnTo>
                      <a:pt x="314" y="1230"/>
                    </a:lnTo>
                    <a:lnTo>
                      <a:pt x="304" y="1178"/>
                    </a:lnTo>
                    <a:lnTo>
                      <a:pt x="297" y="1118"/>
                    </a:lnTo>
                    <a:lnTo>
                      <a:pt x="296" y="1059"/>
                    </a:lnTo>
                    <a:lnTo>
                      <a:pt x="300" y="1012"/>
                    </a:lnTo>
                    <a:lnTo>
                      <a:pt x="307" y="985"/>
                    </a:lnTo>
                    <a:lnTo>
                      <a:pt x="319" y="947"/>
                    </a:lnTo>
                    <a:lnTo>
                      <a:pt x="333" y="903"/>
                    </a:lnTo>
                    <a:lnTo>
                      <a:pt x="347" y="856"/>
                    </a:lnTo>
                    <a:lnTo>
                      <a:pt x="361" y="809"/>
                    </a:lnTo>
                    <a:lnTo>
                      <a:pt x="373" y="769"/>
                    </a:lnTo>
                    <a:lnTo>
                      <a:pt x="381" y="736"/>
                    </a:lnTo>
                    <a:lnTo>
                      <a:pt x="384" y="716"/>
                    </a:lnTo>
                    <a:lnTo>
                      <a:pt x="394" y="699"/>
                    </a:lnTo>
                    <a:lnTo>
                      <a:pt x="401" y="671"/>
                    </a:lnTo>
                    <a:lnTo>
                      <a:pt x="407" y="640"/>
                    </a:lnTo>
                    <a:lnTo>
                      <a:pt x="410" y="608"/>
                    </a:lnTo>
                    <a:lnTo>
                      <a:pt x="413" y="564"/>
                    </a:lnTo>
                    <a:lnTo>
                      <a:pt x="419" y="500"/>
                    </a:lnTo>
                    <a:lnTo>
                      <a:pt x="426" y="439"/>
                    </a:lnTo>
                    <a:lnTo>
                      <a:pt x="430" y="397"/>
                    </a:lnTo>
                    <a:lnTo>
                      <a:pt x="423" y="400"/>
                    </a:lnTo>
                    <a:lnTo>
                      <a:pt x="414" y="402"/>
                    </a:lnTo>
                    <a:lnTo>
                      <a:pt x="406" y="405"/>
                    </a:lnTo>
                    <a:lnTo>
                      <a:pt x="397" y="407"/>
                    </a:lnTo>
                    <a:lnTo>
                      <a:pt x="390" y="411"/>
                    </a:lnTo>
                    <a:lnTo>
                      <a:pt x="381" y="412"/>
                    </a:lnTo>
                    <a:lnTo>
                      <a:pt x="374" y="414"/>
                    </a:lnTo>
                    <a:lnTo>
                      <a:pt x="369" y="414"/>
                    </a:lnTo>
                    <a:lnTo>
                      <a:pt x="363" y="414"/>
                    </a:lnTo>
                    <a:lnTo>
                      <a:pt x="357" y="414"/>
                    </a:lnTo>
                    <a:lnTo>
                      <a:pt x="352" y="416"/>
                    </a:lnTo>
                    <a:lnTo>
                      <a:pt x="346" y="416"/>
                    </a:lnTo>
                    <a:lnTo>
                      <a:pt x="340" y="418"/>
                    </a:lnTo>
                    <a:lnTo>
                      <a:pt x="334" y="419"/>
                    </a:lnTo>
                    <a:lnTo>
                      <a:pt x="330" y="421"/>
                    </a:lnTo>
                    <a:lnTo>
                      <a:pt x="326" y="423"/>
                    </a:lnTo>
                    <a:lnTo>
                      <a:pt x="322" y="423"/>
                    </a:lnTo>
                    <a:lnTo>
                      <a:pt x="317" y="423"/>
                    </a:lnTo>
                    <a:lnTo>
                      <a:pt x="312" y="423"/>
                    </a:lnTo>
                    <a:lnTo>
                      <a:pt x="304" y="421"/>
                    </a:lnTo>
                    <a:lnTo>
                      <a:pt x="299" y="419"/>
                    </a:lnTo>
                    <a:lnTo>
                      <a:pt x="293" y="418"/>
                    </a:lnTo>
                    <a:lnTo>
                      <a:pt x="287" y="416"/>
                    </a:lnTo>
                    <a:lnTo>
                      <a:pt x="283" y="414"/>
                    </a:lnTo>
                    <a:lnTo>
                      <a:pt x="279" y="412"/>
                    </a:lnTo>
                    <a:lnTo>
                      <a:pt x="272" y="411"/>
                    </a:lnTo>
                    <a:lnTo>
                      <a:pt x="264" y="409"/>
                    </a:lnTo>
                    <a:lnTo>
                      <a:pt x="254" y="407"/>
                    </a:lnTo>
                    <a:lnTo>
                      <a:pt x="244" y="407"/>
                    </a:lnTo>
                    <a:lnTo>
                      <a:pt x="236" y="407"/>
                    </a:lnTo>
                    <a:lnTo>
                      <a:pt x="226" y="407"/>
                    </a:lnTo>
                    <a:lnTo>
                      <a:pt x="219" y="407"/>
                    </a:lnTo>
                    <a:lnTo>
                      <a:pt x="212" y="409"/>
                    </a:lnTo>
                    <a:lnTo>
                      <a:pt x="203" y="411"/>
                    </a:lnTo>
                    <a:lnTo>
                      <a:pt x="196" y="411"/>
                    </a:lnTo>
                    <a:lnTo>
                      <a:pt x="187" y="412"/>
                    </a:lnTo>
                    <a:lnTo>
                      <a:pt x="179" y="412"/>
                    </a:lnTo>
                    <a:lnTo>
                      <a:pt x="172" y="411"/>
                    </a:lnTo>
                    <a:lnTo>
                      <a:pt x="163" y="411"/>
                    </a:lnTo>
                    <a:lnTo>
                      <a:pt x="156" y="407"/>
                    </a:lnTo>
                    <a:lnTo>
                      <a:pt x="144" y="402"/>
                    </a:lnTo>
                    <a:lnTo>
                      <a:pt x="127" y="395"/>
                    </a:lnTo>
                    <a:lnTo>
                      <a:pt x="107" y="383"/>
                    </a:lnTo>
                    <a:lnTo>
                      <a:pt x="83" y="372"/>
                    </a:lnTo>
                    <a:lnTo>
                      <a:pt x="59" y="360"/>
                    </a:lnTo>
                    <a:lnTo>
                      <a:pt x="36" y="351"/>
                    </a:lnTo>
                    <a:lnTo>
                      <a:pt x="16" y="344"/>
                    </a:lnTo>
                    <a:lnTo>
                      <a:pt x="0" y="341"/>
                    </a:lnTo>
                    <a:lnTo>
                      <a:pt x="0" y="332"/>
                    </a:lnTo>
                    <a:lnTo>
                      <a:pt x="0" y="322"/>
                    </a:lnTo>
                    <a:lnTo>
                      <a:pt x="2" y="311"/>
                    </a:lnTo>
                    <a:lnTo>
                      <a:pt x="3" y="301"/>
                    </a:lnTo>
                    <a:lnTo>
                      <a:pt x="7" y="278"/>
                    </a:lnTo>
                    <a:lnTo>
                      <a:pt x="14" y="254"/>
                    </a:lnTo>
                    <a:lnTo>
                      <a:pt x="22" y="229"/>
                    </a:lnTo>
                    <a:lnTo>
                      <a:pt x="30" y="206"/>
                    </a:lnTo>
                    <a:lnTo>
                      <a:pt x="39" y="185"/>
                    </a:lnTo>
                    <a:lnTo>
                      <a:pt x="47" y="168"/>
                    </a:lnTo>
                    <a:lnTo>
                      <a:pt x="56" y="154"/>
                    </a:lnTo>
                    <a:lnTo>
                      <a:pt x="62" y="143"/>
                    </a:lnTo>
                    <a:lnTo>
                      <a:pt x="80" y="149"/>
                    </a:lnTo>
                    <a:lnTo>
                      <a:pt x="100" y="154"/>
                    </a:lnTo>
                    <a:lnTo>
                      <a:pt x="123" y="161"/>
                    </a:lnTo>
                    <a:lnTo>
                      <a:pt x="144" y="166"/>
                    </a:lnTo>
                    <a:lnTo>
                      <a:pt x="166" y="173"/>
                    </a:lnTo>
                    <a:lnTo>
                      <a:pt x="183" y="177"/>
                    </a:lnTo>
                    <a:lnTo>
                      <a:pt x="196" y="180"/>
                    </a:lnTo>
                    <a:lnTo>
                      <a:pt x="204" y="180"/>
                    </a:lnTo>
                    <a:lnTo>
                      <a:pt x="210" y="178"/>
                    </a:lnTo>
                    <a:lnTo>
                      <a:pt x="216" y="178"/>
                    </a:lnTo>
                    <a:lnTo>
                      <a:pt x="222" y="178"/>
                    </a:lnTo>
                    <a:lnTo>
                      <a:pt x="229" y="178"/>
                    </a:lnTo>
                    <a:lnTo>
                      <a:pt x="236" y="178"/>
                    </a:lnTo>
                    <a:lnTo>
                      <a:pt x="242" y="180"/>
                    </a:lnTo>
                    <a:lnTo>
                      <a:pt x="246" y="180"/>
                    </a:lnTo>
                    <a:lnTo>
                      <a:pt x="250" y="182"/>
                    </a:lnTo>
                    <a:lnTo>
                      <a:pt x="254" y="184"/>
                    </a:lnTo>
                    <a:lnTo>
                      <a:pt x="262" y="187"/>
                    </a:lnTo>
                    <a:lnTo>
                      <a:pt x="270" y="192"/>
                    </a:lnTo>
                    <a:lnTo>
                      <a:pt x="280" y="196"/>
                    </a:lnTo>
                    <a:lnTo>
                      <a:pt x="289" y="201"/>
                    </a:lnTo>
                    <a:lnTo>
                      <a:pt x="297" y="203"/>
                    </a:lnTo>
                    <a:lnTo>
                      <a:pt x="304" y="205"/>
                    </a:lnTo>
                    <a:lnTo>
                      <a:pt x="309" y="203"/>
                    </a:lnTo>
                    <a:lnTo>
                      <a:pt x="314" y="198"/>
                    </a:lnTo>
                    <a:lnTo>
                      <a:pt x="319" y="192"/>
                    </a:lnTo>
                    <a:lnTo>
                      <a:pt x="324" y="189"/>
                    </a:lnTo>
                    <a:lnTo>
                      <a:pt x="329" y="184"/>
                    </a:lnTo>
                    <a:lnTo>
                      <a:pt x="334" y="184"/>
                    </a:lnTo>
                    <a:lnTo>
                      <a:pt x="342" y="184"/>
                    </a:lnTo>
                    <a:lnTo>
                      <a:pt x="347" y="182"/>
                    </a:lnTo>
                    <a:lnTo>
                      <a:pt x="353" y="178"/>
                    </a:lnTo>
                    <a:lnTo>
                      <a:pt x="359" y="175"/>
                    </a:lnTo>
                    <a:lnTo>
                      <a:pt x="364" y="173"/>
                    </a:lnTo>
                    <a:lnTo>
                      <a:pt x="370" y="170"/>
                    </a:lnTo>
                    <a:lnTo>
                      <a:pt x="374" y="168"/>
                    </a:lnTo>
                    <a:lnTo>
                      <a:pt x="381" y="166"/>
                    </a:lnTo>
                    <a:lnTo>
                      <a:pt x="393" y="161"/>
                    </a:lnTo>
                    <a:lnTo>
                      <a:pt x="407" y="154"/>
                    </a:lnTo>
                    <a:lnTo>
                      <a:pt x="424" y="145"/>
                    </a:lnTo>
                    <a:lnTo>
                      <a:pt x="441" y="136"/>
                    </a:lnTo>
                    <a:lnTo>
                      <a:pt x="459" y="124"/>
                    </a:lnTo>
                    <a:lnTo>
                      <a:pt x="473" y="114"/>
                    </a:lnTo>
                    <a:lnTo>
                      <a:pt x="486" y="102"/>
                    </a:lnTo>
                    <a:lnTo>
                      <a:pt x="493" y="105"/>
                    </a:lnTo>
                    <a:lnTo>
                      <a:pt x="501" y="109"/>
                    </a:lnTo>
                    <a:lnTo>
                      <a:pt x="509" y="110"/>
                    </a:lnTo>
                    <a:lnTo>
                      <a:pt x="511" y="109"/>
                    </a:lnTo>
                    <a:lnTo>
                      <a:pt x="513" y="102"/>
                    </a:lnTo>
                    <a:lnTo>
                      <a:pt x="516" y="95"/>
                    </a:lnTo>
                    <a:lnTo>
                      <a:pt x="519" y="88"/>
                    </a:lnTo>
                    <a:lnTo>
                      <a:pt x="521" y="81"/>
                    </a:lnTo>
                    <a:lnTo>
                      <a:pt x="526" y="75"/>
                    </a:lnTo>
                    <a:lnTo>
                      <a:pt x="533" y="67"/>
                    </a:lnTo>
                    <a:lnTo>
                      <a:pt x="543" y="54"/>
                    </a:lnTo>
                    <a:lnTo>
                      <a:pt x="554" y="40"/>
                    </a:lnTo>
                    <a:lnTo>
                      <a:pt x="566" y="28"/>
                    </a:lnTo>
                    <a:lnTo>
                      <a:pt x="577" y="16"/>
                    </a:lnTo>
                    <a:lnTo>
                      <a:pt x="586" y="7"/>
                    </a:lnTo>
                    <a:lnTo>
                      <a:pt x="591" y="4"/>
                    </a:lnTo>
                    <a:lnTo>
                      <a:pt x="596" y="4"/>
                    </a:lnTo>
                    <a:lnTo>
                      <a:pt x="603" y="2"/>
                    </a:lnTo>
                    <a:lnTo>
                      <a:pt x="611" y="0"/>
                    </a:lnTo>
                    <a:lnTo>
                      <a:pt x="621" y="0"/>
                    </a:lnTo>
                    <a:lnTo>
                      <a:pt x="630" y="0"/>
                    </a:lnTo>
                    <a:lnTo>
                      <a:pt x="639" y="0"/>
                    </a:lnTo>
                    <a:lnTo>
                      <a:pt x="647" y="0"/>
                    </a:lnTo>
                    <a:lnTo>
                      <a:pt x="653" y="2"/>
                    </a:lnTo>
                    <a:lnTo>
                      <a:pt x="659" y="5"/>
                    </a:lnTo>
                    <a:lnTo>
                      <a:pt x="669" y="11"/>
                    </a:lnTo>
                    <a:lnTo>
                      <a:pt x="681" y="18"/>
                    </a:lnTo>
                    <a:lnTo>
                      <a:pt x="694" y="26"/>
                    </a:lnTo>
                    <a:lnTo>
                      <a:pt x="707" y="37"/>
                    </a:lnTo>
                    <a:lnTo>
                      <a:pt x="718" y="46"/>
                    </a:lnTo>
                    <a:lnTo>
                      <a:pt x="727" y="53"/>
                    </a:lnTo>
                    <a:lnTo>
                      <a:pt x="733" y="60"/>
                    </a:lnTo>
                    <a:lnTo>
                      <a:pt x="727" y="70"/>
                    </a:lnTo>
                    <a:lnTo>
                      <a:pt x="721" y="82"/>
                    </a:lnTo>
                    <a:lnTo>
                      <a:pt x="717" y="95"/>
                    </a:lnTo>
                    <a:lnTo>
                      <a:pt x="716" y="107"/>
                    </a:lnTo>
                    <a:lnTo>
                      <a:pt x="713" y="117"/>
                    </a:lnTo>
                    <a:lnTo>
                      <a:pt x="711" y="126"/>
                    </a:lnTo>
                    <a:lnTo>
                      <a:pt x="707" y="135"/>
                    </a:lnTo>
                    <a:lnTo>
                      <a:pt x="701" y="140"/>
                    </a:lnTo>
                    <a:lnTo>
                      <a:pt x="696" y="145"/>
                    </a:lnTo>
                    <a:lnTo>
                      <a:pt x="687" y="156"/>
                    </a:lnTo>
                    <a:lnTo>
                      <a:pt x="676" y="168"/>
                    </a:lnTo>
                    <a:lnTo>
                      <a:pt x="663" y="184"/>
                    </a:lnTo>
                    <a:lnTo>
                      <a:pt x="649" y="199"/>
                    </a:lnTo>
                    <a:lnTo>
                      <a:pt x="636" y="217"/>
                    </a:lnTo>
                    <a:lnTo>
                      <a:pt x="624" y="233"/>
                    </a:lnTo>
                    <a:lnTo>
                      <a:pt x="614" y="248"/>
                    </a:lnTo>
                    <a:lnTo>
                      <a:pt x="604" y="269"/>
                    </a:lnTo>
                    <a:lnTo>
                      <a:pt x="590" y="299"/>
                    </a:lnTo>
                    <a:lnTo>
                      <a:pt x="574" y="337"/>
                    </a:lnTo>
                    <a:lnTo>
                      <a:pt x="559" y="381"/>
                    </a:lnTo>
                    <a:lnTo>
                      <a:pt x="543" y="426"/>
                    </a:lnTo>
                    <a:lnTo>
                      <a:pt x="530" y="468"/>
                    </a:lnTo>
                    <a:lnTo>
                      <a:pt x="520" y="507"/>
                    </a:lnTo>
                    <a:lnTo>
                      <a:pt x="514" y="536"/>
                    </a:lnTo>
                    <a:lnTo>
                      <a:pt x="506" y="605"/>
                    </a:lnTo>
                    <a:lnTo>
                      <a:pt x="496" y="697"/>
                    </a:lnTo>
                    <a:lnTo>
                      <a:pt x="487" y="785"/>
                    </a:lnTo>
                    <a:lnTo>
                      <a:pt x="486" y="840"/>
                    </a:lnTo>
                    <a:lnTo>
                      <a:pt x="484" y="903"/>
                    </a:lnTo>
                    <a:lnTo>
                      <a:pt x="481" y="1006"/>
                    </a:lnTo>
                    <a:lnTo>
                      <a:pt x="480" y="1109"/>
                    </a:lnTo>
                    <a:lnTo>
                      <a:pt x="480" y="1174"/>
                    </a:lnTo>
                    <a:lnTo>
                      <a:pt x="474" y="1178"/>
                    </a:lnTo>
                    <a:lnTo>
                      <a:pt x="467" y="1181"/>
                    </a:lnTo>
                    <a:lnTo>
                      <a:pt x="461" y="1185"/>
                    </a:lnTo>
                    <a:lnTo>
                      <a:pt x="456" y="1188"/>
                    </a:lnTo>
                    <a:lnTo>
                      <a:pt x="449" y="1192"/>
                    </a:lnTo>
                    <a:lnTo>
                      <a:pt x="443" y="1193"/>
                    </a:lnTo>
                    <a:lnTo>
                      <a:pt x="436" y="1197"/>
                    </a:lnTo>
                    <a:lnTo>
                      <a:pt x="430" y="1200"/>
                    </a:lnTo>
                    <a:close/>
                  </a:path>
                </a:pathLst>
              </a:custGeom>
              <a:solidFill>
                <a:srgbClr val="FF9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23" name="Freeform 18"/>
              <p:cNvSpPr>
                <a:spLocks/>
              </p:cNvSpPr>
              <p:nvPr/>
            </p:nvSpPr>
            <p:spPr bwMode="auto">
              <a:xfrm>
                <a:off x="6199" y="4538"/>
                <a:ext cx="43" cy="86"/>
              </a:xfrm>
              <a:custGeom>
                <a:avLst/>
                <a:gdLst>
                  <a:gd name="T0" fmla="*/ 1 w 86"/>
                  <a:gd name="T1" fmla="*/ 1 h 171"/>
                  <a:gd name="T2" fmla="*/ 1 w 86"/>
                  <a:gd name="T3" fmla="*/ 1 h 171"/>
                  <a:gd name="T4" fmla="*/ 1 w 86"/>
                  <a:gd name="T5" fmla="*/ 1 h 171"/>
                  <a:gd name="T6" fmla="*/ 1 w 86"/>
                  <a:gd name="T7" fmla="*/ 1 h 171"/>
                  <a:gd name="T8" fmla="*/ 1 w 86"/>
                  <a:gd name="T9" fmla="*/ 1 h 171"/>
                  <a:gd name="T10" fmla="*/ 1 w 86"/>
                  <a:gd name="T11" fmla="*/ 1 h 171"/>
                  <a:gd name="T12" fmla="*/ 1 w 86"/>
                  <a:gd name="T13" fmla="*/ 1 h 171"/>
                  <a:gd name="T14" fmla="*/ 1 w 86"/>
                  <a:gd name="T15" fmla="*/ 1 h 171"/>
                  <a:gd name="T16" fmla="*/ 1 w 86"/>
                  <a:gd name="T17" fmla="*/ 1 h 171"/>
                  <a:gd name="T18" fmla="*/ 1 w 86"/>
                  <a:gd name="T19" fmla="*/ 1 h 171"/>
                  <a:gd name="T20" fmla="*/ 1 w 86"/>
                  <a:gd name="T21" fmla="*/ 1 h 171"/>
                  <a:gd name="T22" fmla="*/ 1 w 86"/>
                  <a:gd name="T23" fmla="*/ 1 h 171"/>
                  <a:gd name="T24" fmla="*/ 0 w 86"/>
                  <a:gd name="T25" fmla="*/ 1 h 171"/>
                  <a:gd name="T26" fmla="*/ 1 w 86"/>
                  <a:gd name="T27" fmla="*/ 1 h 171"/>
                  <a:gd name="T28" fmla="*/ 1 w 86"/>
                  <a:gd name="T29" fmla="*/ 1 h 171"/>
                  <a:gd name="T30" fmla="*/ 1 w 86"/>
                  <a:gd name="T31" fmla="*/ 1 h 171"/>
                  <a:gd name="T32" fmla="*/ 1 w 86"/>
                  <a:gd name="T33" fmla="*/ 1 h 171"/>
                  <a:gd name="T34" fmla="*/ 1 w 86"/>
                  <a:gd name="T35" fmla="*/ 1 h 171"/>
                  <a:gd name="T36" fmla="*/ 1 w 86"/>
                  <a:gd name="T37" fmla="*/ 1 h 171"/>
                  <a:gd name="T38" fmla="*/ 1 w 86"/>
                  <a:gd name="T39" fmla="*/ 1 h 171"/>
                  <a:gd name="T40" fmla="*/ 1 w 86"/>
                  <a:gd name="T41" fmla="*/ 0 h 171"/>
                  <a:gd name="T42" fmla="*/ 1 w 86"/>
                  <a:gd name="T43" fmla="*/ 1 h 171"/>
                  <a:gd name="T44" fmla="*/ 1 w 86"/>
                  <a:gd name="T45" fmla="*/ 1 h 171"/>
                  <a:gd name="T46" fmla="*/ 1 w 86"/>
                  <a:gd name="T47" fmla="*/ 1 h 171"/>
                  <a:gd name="T48" fmla="*/ 1 w 86"/>
                  <a:gd name="T49" fmla="*/ 1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171"/>
                  <a:gd name="T77" fmla="*/ 86 w 86"/>
                  <a:gd name="T78" fmla="*/ 171 h 1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171">
                    <a:moveTo>
                      <a:pt x="86" y="13"/>
                    </a:moveTo>
                    <a:lnTo>
                      <a:pt x="80" y="24"/>
                    </a:lnTo>
                    <a:lnTo>
                      <a:pt x="71" y="38"/>
                    </a:lnTo>
                    <a:lnTo>
                      <a:pt x="63" y="55"/>
                    </a:lnTo>
                    <a:lnTo>
                      <a:pt x="54" y="76"/>
                    </a:lnTo>
                    <a:lnTo>
                      <a:pt x="46" y="99"/>
                    </a:lnTo>
                    <a:lnTo>
                      <a:pt x="38" y="124"/>
                    </a:lnTo>
                    <a:lnTo>
                      <a:pt x="31" y="148"/>
                    </a:lnTo>
                    <a:lnTo>
                      <a:pt x="27" y="171"/>
                    </a:lnTo>
                    <a:lnTo>
                      <a:pt x="19" y="169"/>
                    </a:lnTo>
                    <a:lnTo>
                      <a:pt x="11" y="169"/>
                    </a:lnTo>
                    <a:lnTo>
                      <a:pt x="6" y="167"/>
                    </a:lnTo>
                    <a:lnTo>
                      <a:pt x="0" y="167"/>
                    </a:lnTo>
                    <a:lnTo>
                      <a:pt x="4" y="148"/>
                    </a:lnTo>
                    <a:lnTo>
                      <a:pt x="9" y="132"/>
                    </a:lnTo>
                    <a:lnTo>
                      <a:pt x="10" y="120"/>
                    </a:lnTo>
                    <a:lnTo>
                      <a:pt x="13" y="108"/>
                    </a:lnTo>
                    <a:lnTo>
                      <a:pt x="17" y="80"/>
                    </a:lnTo>
                    <a:lnTo>
                      <a:pt x="24" y="48"/>
                    </a:lnTo>
                    <a:lnTo>
                      <a:pt x="36" y="20"/>
                    </a:lnTo>
                    <a:lnTo>
                      <a:pt x="50" y="0"/>
                    </a:lnTo>
                    <a:lnTo>
                      <a:pt x="58" y="3"/>
                    </a:lnTo>
                    <a:lnTo>
                      <a:pt x="68" y="6"/>
                    </a:lnTo>
                    <a:lnTo>
                      <a:pt x="77" y="10"/>
                    </a:lnTo>
                    <a:lnTo>
                      <a:pt x="86" y="1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24" name="Freeform 19"/>
              <p:cNvSpPr>
                <a:spLocks/>
              </p:cNvSpPr>
              <p:nvPr/>
            </p:nvSpPr>
            <p:spPr bwMode="auto">
              <a:xfrm>
                <a:off x="6454" y="4503"/>
                <a:ext cx="208" cy="425"/>
              </a:xfrm>
              <a:custGeom>
                <a:avLst/>
                <a:gdLst>
                  <a:gd name="T0" fmla="*/ 0 w 417"/>
                  <a:gd name="T1" fmla="*/ 1 h 849"/>
                  <a:gd name="T2" fmla="*/ 0 w 417"/>
                  <a:gd name="T3" fmla="*/ 1 h 849"/>
                  <a:gd name="T4" fmla="*/ 0 w 417"/>
                  <a:gd name="T5" fmla="*/ 1 h 849"/>
                  <a:gd name="T6" fmla="*/ 0 w 417"/>
                  <a:gd name="T7" fmla="*/ 1 h 849"/>
                  <a:gd name="T8" fmla="*/ 0 w 417"/>
                  <a:gd name="T9" fmla="*/ 1 h 849"/>
                  <a:gd name="T10" fmla="*/ 0 w 417"/>
                  <a:gd name="T11" fmla="*/ 1 h 849"/>
                  <a:gd name="T12" fmla="*/ 0 w 417"/>
                  <a:gd name="T13" fmla="*/ 1 h 849"/>
                  <a:gd name="T14" fmla="*/ 0 w 417"/>
                  <a:gd name="T15" fmla="*/ 1 h 849"/>
                  <a:gd name="T16" fmla="*/ 0 w 417"/>
                  <a:gd name="T17" fmla="*/ 1 h 849"/>
                  <a:gd name="T18" fmla="*/ 0 w 417"/>
                  <a:gd name="T19" fmla="*/ 1 h 849"/>
                  <a:gd name="T20" fmla="*/ 0 w 417"/>
                  <a:gd name="T21" fmla="*/ 1 h 849"/>
                  <a:gd name="T22" fmla="*/ 0 w 417"/>
                  <a:gd name="T23" fmla="*/ 1 h 849"/>
                  <a:gd name="T24" fmla="*/ 0 w 417"/>
                  <a:gd name="T25" fmla="*/ 1 h 849"/>
                  <a:gd name="T26" fmla="*/ 0 w 417"/>
                  <a:gd name="T27" fmla="*/ 1 h 849"/>
                  <a:gd name="T28" fmla="*/ 0 w 417"/>
                  <a:gd name="T29" fmla="*/ 1 h 849"/>
                  <a:gd name="T30" fmla="*/ 0 w 417"/>
                  <a:gd name="T31" fmla="*/ 1 h 849"/>
                  <a:gd name="T32" fmla="*/ 0 w 417"/>
                  <a:gd name="T33" fmla="*/ 1 h 849"/>
                  <a:gd name="T34" fmla="*/ 0 w 417"/>
                  <a:gd name="T35" fmla="*/ 1 h 849"/>
                  <a:gd name="T36" fmla="*/ 0 w 417"/>
                  <a:gd name="T37" fmla="*/ 1 h 849"/>
                  <a:gd name="T38" fmla="*/ 0 w 417"/>
                  <a:gd name="T39" fmla="*/ 1 h 849"/>
                  <a:gd name="T40" fmla="*/ 0 w 417"/>
                  <a:gd name="T41" fmla="*/ 1 h 849"/>
                  <a:gd name="T42" fmla="*/ 0 w 417"/>
                  <a:gd name="T43" fmla="*/ 1 h 849"/>
                  <a:gd name="T44" fmla="*/ 0 w 417"/>
                  <a:gd name="T45" fmla="*/ 1 h 849"/>
                  <a:gd name="T46" fmla="*/ 0 w 417"/>
                  <a:gd name="T47" fmla="*/ 1 h 849"/>
                  <a:gd name="T48" fmla="*/ 0 w 417"/>
                  <a:gd name="T49" fmla="*/ 1 h 849"/>
                  <a:gd name="T50" fmla="*/ 0 w 417"/>
                  <a:gd name="T51" fmla="*/ 1 h 849"/>
                  <a:gd name="T52" fmla="*/ 0 w 417"/>
                  <a:gd name="T53" fmla="*/ 1 h 849"/>
                  <a:gd name="T54" fmla="*/ 0 w 417"/>
                  <a:gd name="T55" fmla="*/ 1 h 849"/>
                  <a:gd name="T56" fmla="*/ 0 w 417"/>
                  <a:gd name="T57" fmla="*/ 1 h 849"/>
                  <a:gd name="T58" fmla="*/ 0 w 417"/>
                  <a:gd name="T59" fmla="*/ 1 h 849"/>
                  <a:gd name="T60" fmla="*/ 0 w 417"/>
                  <a:gd name="T61" fmla="*/ 1 h 849"/>
                  <a:gd name="T62" fmla="*/ 0 w 417"/>
                  <a:gd name="T63" fmla="*/ 1 h 849"/>
                  <a:gd name="T64" fmla="*/ 0 w 417"/>
                  <a:gd name="T65" fmla="*/ 1 h 849"/>
                  <a:gd name="T66" fmla="*/ 0 w 417"/>
                  <a:gd name="T67" fmla="*/ 1 h 849"/>
                  <a:gd name="T68" fmla="*/ 0 w 417"/>
                  <a:gd name="T69" fmla="*/ 1 h 849"/>
                  <a:gd name="T70" fmla="*/ 0 w 417"/>
                  <a:gd name="T71" fmla="*/ 1 h 849"/>
                  <a:gd name="T72" fmla="*/ 0 w 417"/>
                  <a:gd name="T73" fmla="*/ 1 h 849"/>
                  <a:gd name="T74" fmla="*/ 0 w 417"/>
                  <a:gd name="T75" fmla="*/ 1 h 849"/>
                  <a:gd name="T76" fmla="*/ 0 w 417"/>
                  <a:gd name="T77" fmla="*/ 1 h 849"/>
                  <a:gd name="T78" fmla="*/ 0 w 417"/>
                  <a:gd name="T79" fmla="*/ 1 h 849"/>
                  <a:gd name="T80" fmla="*/ 0 w 417"/>
                  <a:gd name="T81" fmla="*/ 1 h 849"/>
                  <a:gd name="T82" fmla="*/ 0 w 417"/>
                  <a:gd name="T83" fmla="*/ 1 h 849"/>
                  <a:gd name="T84" fmla="*/ 0 w 417"/>
                  <a:gd name="T85" fmla="*/ 1 h 849"/>
                  <a:gd name="T86" fmla="*/ 0 w 417"/>
                  <a:gd name="T87" fmla="*/ 1 h 849"/>
                  <a:gd name="T88" fmla="*/ 0 w 417"/>
                  <a:gd name="T89" fmla="*/ 1 h 849"/>
                  <a:gd name="T90" fmla="*/ 0 w 417"/>
                  <a:gd name="T91" fmla="*/ 1 h 8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7"/>
                  <a:gd name="T139" fmla="*/ 0 h 849"/>
                  <a:gd name="T140" fmla="*/ 417 w 417"/>
                  <a:gd name="T141" fmla="*/ 849 h 8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7" h="849">
                    <a:moveTo>
                      <a:pt x="417" y="52"/>
                    </a:moveTo>
                    <a:lnTo>
                      <a:pt x="414" y="64"/>
                    </a:lnTo>
                    <a:lnTo>
                      <a:pt x="408" y="80"/>
                    </a:lnTo>
                    <a:lnTo>
                      <a:pt x="402" y="97"/>
                    </a:lnTo>
                    <a:lnTo>
                      <a:pt x="398" y="111"/>
                    </a:lnTo>
                    <a:lnTo>
                      <a:pt x="388" y="143"/>
                    </a:lnTo>
                    <a:lnTo>
                      <a:pt x="372" y="190"/>
                    </a:lnTo>
                    <a:lnTo>
                      <a:pt x="355" y="249"/>
                    </a:lnTo>
                    <a:lnTo>
                      <a:pt x="335" y="316"/>
                    </a:lnTo>
                    <a:lnTo>
                      <a:pt x="317" y="384"/>
                    </a:lnTo>
                    <a:lnTo>
                      <a:pt x="301" y="450"/>
                    </a:lnTo>
                    <a:lnTo>
                      <a:pt x="290" y="508"/>
                    </a:lnTo>
                    <a:lnTo>
                      <a:pt x="284" y="553"/>
                    </a:lnTo>
                    <a:lnTo>
                      <a:pt x="280" y="601"/>
                    </a:lnTo>
                    <a:lnTo>
                      <a:pt x="270" y="672"/>
                    </a:lnTo>
                    <a:lnTo>
                      <a:pt x="260" y="754"/>
                    </a:lnTo>
                    <a:lnTo>
                      <a:pt x="251" y="836"/>
                    </a:lnTo>
                    <a:lnTo>
                      <a:pt x="227" y="845"/>
                    </a:lnTo>
                    <a:lnTo>
                      <a:pt x="203" y="849"/>
                    </a:lnTo>
                    <a:lnTo>
                      <a:pt x="180" y="849"/>
                    </a:lnTo>
                    <a:lnTo>
                      <a:pt x="160" y="845"/>
                    </a:lnTo>
                    <a:lnTo>
                      <a:pt x="140" y="840"/>
                    </a:lnTo>
                    <a:lnTo>
                      <a:pt x="123" y="835"/>
                    </a:lnTo>
                    <a:lnTo>
                      <a:pt x="108" y="828"/>
                    </a:lnTo>
                    <a:lnTo>
                      <a:pt x="95" y="822"/>
                    </a:lnTo>
                    <a:lnTo>
                      <a:pt x="85" y="819"/>
                    </a:lnTo>
                    <a:lnTo>
                      <a:pt x="75" y="814"/>
                    </a:lnTo>
                    <a:lnTo>
                      <a:pt x="65" y="810"/>
                    </a:lnTo>
                    <a:lnTo>
                      <a:pt x="57" y="807"/>
                    </a:lnTo>
                    <a:lnTo>
                      <a:pt x="48" y="803"/>
                    </a:lnTo>
                    <a:lnTo>
                      <a:pt x="38" y="798"/>
                    </a:lnTo>
                    <a:lnTo>
                      <a:pt x="28" y="791"/>
                    </a:lnTo>
                    <a:lnTo>
                      <a:pt x="18" y="782"/>
                    </a:lnTo>
                    <a:lnTo>
                      <a:pt x="14" y="780"/>
                    </a:lnTo>
                    <a:lnTo>
                      <a:pt x="10" y="779"/>
                    </a:lnTo>
                    <a:lnTo>
                      <a:pt x="5" y="779"/>
                    </a:lnTo>
                    <a:lnTo>
                      <a:pt x="0" y="780"/>
                    </a:lnTo>
                    <a:lnTo>
                      <a:pt x="1" y="725"/>
                    </a:lnTo>
                    <a:lnTo>
                      <a:pt x="10" y="637"/>
                    </a:lnTo>
                    <a:lnTo>
                      <a:pt x="20" y="545"/>
                    </a:lnTo>
                    <a:lnTo>
                      <a:pt x="28" y="476"/>
                    </a:lnTo>
                    <a:lnTo>
                      <a:pt x="34" y="447"/>
                    </a:lnTo>
                    <a:lnTo>
                      <a:pt x="44" y="408"/>
                    </a:lnTo>
                    <a:lnTo>
                      <a:pt x="57" y="366"/>
                    </a:lnTo>
                    <a:lnTo>
                      <a:pt x="73" y="321"/>
                    </a:lnTo>
                    <a:lnTo>
                      <a:pt x="88" y="277"/>
                    </a:lnTo>
                    <a:lnTo>
                      <a:pt x="104" y="239"/>
                    </a:lnTo>
                    <a:lnTo>
                      <a:pt x="118" y="209"/>
                    </a:lnTo>
                    <a:lnTo>
                      <a:pt x="128" y="188"/>
                    </a:lnTo>
                    <a:lnTo>
                      <a:pt x="138" y="173"/>
                    </a:lnTo>
                    <a:lnTo>
                      <a:pt x="150" y="157"/>
                    </a:lnTo>
                    <a:lnTo>
                      <a:pt x="163" y="139"/>
                    </a:lnTo>
                    <a:lnTo>
                      <a:pt x="177" y="124"/>
                    </a:lnTo>
                    <a:lnTo>
                      <a:pt x="190" y="108"/>
                    </a:lnTo>
                    <a:lnTo>
                      <a:pt x="201" y="96"/>
                    </a:lnTo>
                    <a:lnTo>
                      <a:pt x="210" y="85"/>
                    </a:lnTo>
                    <a:lnTo>
                      <a:pt x="215" y="80"/>
                    </a:lnTo>
                    <a:lnTo>
                      <a:pt x="221" y="75"/>
                    </a:lnTo>
                    <a:lnTo>
                      <a:pt x="225" y="66"/>
                    </a:lnTo>
                    <a:lnTo>
                      <a:pt x="227" y="57"/>
                    </a:lnTo>
                    <a:lnTo>
                      <a:pt x="230" y="47"/>
                    </a:lnTo>
                    <a:lnTo>
                      <a:pt x="231" y="35"/>
                    </a:lnTo>
                    <a:lnTo>
                      <a:pt x="235" y="22"/>
                    </a:lnTo>
                    <a:lnTo>
                      <a:pt x="241" y="10"/>
                    </a:lnTo>
                    <a:lnTo>
                      <a:pt x="247" y="0"/>
                    </a:lnTo>
                    <a:lnTo>
                      <a:pt x="250" y="12"/>
                    </a:lnTo>
                    <a:lnTo>
                      <a:pt x="252" y="24"/>
                    </a:lnTo>
                    <a:lnTo>
                      <a:pt x="257" y="36"/>
                    </a:lnTo>
                    <a:lnTo>
                      <a:pt x="261" y="49"/>
                    </a:lnTo>
                    <a:lnTo>
                      <a:pt x="265" y="57"/>
                    </a:lnTo>
                    <a:lnTo>
                      <a:pt x="272" y="68"/>
                    </a:lnTo>
                    <a:lnTo>
                      <a:pt x="281" y="76"/>
                    </a:lnTo>
                    <a:lnTo>
                      <a:pt x="290" y="83"/>
                    </a:lnTo>
                    <a:lnTo>
                      <a:pt x="295" y="85"/>
                    </a:lnTo>
                    <a:lnTo>
                      <a:pt x="302" y="89"/>
                    </a:lnTo>
                    <a:lnTo>
                      <a:pt x="308" y="90"/>
                    </a:lnTo>
                    <a:lnTo>
                      <a:pt x="315" y="90"/>
                    </a:lnTo>
                    <a:lnTo>
                      <a:pt x="321" y="92"/>
                    </a:lnTo>
                    <a:lnTo>
                      <a:pt x="328" y="94"/>
                    </a:lnTo>
                    <a:lnTo>
                      <a:pt x="334" y="94"/>
                    </a:lnTo>
                    <a:lnTo>
                      <a:pt x="340" y="94"/>
                    </a:lnTo>
                    <a:lnTo>
                      <a:pt x="345" y="94"/>
                    </a:lnTo>
                    <a:lnTo>
                      <a:pt x="351" y="94"/>
                    </a:lnTo>
                    <a:lnTo>
                      <a:pt x="357" y="92"/>
                    </a:lnTo>
                    <a:lnTo>
                      <a:pt x="362" y="90"/>
                    </a:lnTo>
                    <a:lnTo>
                      <a:pt x="368" y="89"/>
                    </a:lnTo>
                    <a:lnTo>
                      <a:pt x="372" y="87"/>
                    </a:lnTo>
                    <a:lnTo>
                      <a:pt x="378" y="85"/>
                    </a:lnTo>
                    <a:lnTo>
                      <a:pt x="384" y="82"/>
                    </a:lnTo>
                    <a:lnTo>
                      <a:pt x="394" y="75"/>
                    </a:lnTo>
                    <a:lnTo>
                      <a:pt x="402" y="66"/>
                    </a:lnTo>
                    <a:lnTo>
                      <a:pt x="410" y="59"/>
                    </a:lnTo>
                    <a:lnTo>
                      <a:pt x="417" y="5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25" name="Freeform 20"/>
              <p:cNvSpPr>
                <a:spLocks/>
              </p:cNvSpPr>
              <p:nvPr/>
            </p:nvSpPr>
            <p:spPr bwMode="auto">
              <a:xfrm>
                <a:off x="6503" y="4545"/>
                <a:ext cx="121" cy="388"/>
              </a:xfrm>
              <a:custGeom>
                <a:avLst/>
                <a:gdLst>
                  <a:gd name="T0" fmla="*/ 1 w 242"/>
                  <a:gd name="T1" fmla="*/ 1 h 776"/>
                  <a:gd name="T2" fmla="*/ 1 w 242"/>
                  <a:gd name="T3" fmla="*/ 1 h 776"/>
                  <a:gd name="T4" fmla="*/ 1 w 242"/>
                  <a:gd name="T5" fmla="*/ 1 h 776"/>
                  <a:gd name="T6" fmla="*/ 1 w 242"/>
                  <a:gd name="T7" fmla="*/ 1 h 776"/>
                  <a:gd name="T8" fmla="*/ 1 w 242"/>
                  <a:gd name="T9" fmla="*/ 1 h 776"/>
                  <a:gd name="T10" fmla="*/ 1 w 242"/>
                  <a:gd name="T11" fmla="*/ 1 h 776"/>
                  <a:gd name="T12" fmla="*/ 1 w 242"/>
                  <a:gd name="T13" fmla="*/ 1 h 776"/>
                  <a:gd name="T14" fmla="*/ 1 w 242"/>
                  <a:gd name="T15" fmla="*/ 1 h 776"/>
                  <a:gd name="T16" fmla="*/ 1 w 242"/>
                  <a:gd name="T17" fmla="*/ 1 h 776"/>
                  <a:gd name="T18" fmla="*/ 1 w 242"/>
                  <a:gd name="T19" fmla="*/ 1 h 776"/>
                  <a:gd name="T20" fmla="*/ 1 w 242"/>
                  <a:gd name="T21" fmla="*/ 1 h 776"/>
                  <a:gd name="T22" fmla="*/ 1 w 242"/>
                  <a:gd name="T23" fmla="*/ 1 h 776"/>
                  <a:gd name="T24" fmla="*/ 1 w 242"/>
                  <a:gd name="T25" fmla="*/ 1 h 776"/>
                  <a:gd name="T26" fmla="*/ 1 w 242"/>
                  <a:gd name="T27" fmla="*/ 1 h 776"/>
                  <a:gd name="T28" fmla="*/ 1 w 242"/>
                  <a:gd name="T29" fmla="*/ 1 h 776"/>
                  <a:gd name="T30" fmla="*/ 1 w 242"/>
                  <a:gd name="T31" fmla="*/ 1 h 776"/>
                  <a:gd name="T32" fmla="*/ 1 w 242"/>
                  <a:gd name="T33" fmla="*/ 1 h 776"/>
                  <a:gd name="T34" fmla="*/ 1 w 242"/>
                  <a:gd name="T35" fmla="*/ 1 h 776"/>
                  <a:gd name="T36" fmla="*/ 1 w 242"/>
                  <a:gd name="T37" fmla="*/ 1 h 776"/>
                  <a:gd name="T38" fmla="*/ 1 w 242"/>
                  <a:gd name="T39" fmla="*/ 1 h 776"/>
                  <a:gd name="T40" fmla="*/ 1 w 242"/>
                  <a:gd name="T41" fmla="*/ 1 h 776"/>
                  <a:gd name="T42" fmla="*/ 1 w 242"/>
                  <a:gd name="T43" fmla="*/ 1 h 776"/>
                  <a:gd name="T44" fmla="*/ 1 w 242"/>
                  <a:gd name="T45" fmla="*/ 1 h 776"/>
                  <a:gd name="T46" fmla="*/ 1 w 242"/>
                  <a:gd name="T47" fmla="*/ 1 h 776"/>
                  <a:gd name="T48" fmla="*/ 1 w 242"/>
                  <a:gd name="T49" fmla="*/ 1 h 776"/>
                  <a:gd name="T50" fmla="*/ 1 w 242"/>
                  <a:gd name="T51" fmla="*/ 1 h 776"/>
                  <a:gd name="T52" fmla="*/ 1 w 242"/>
                  <a:gd name="T53" fmla="*/ 1 h 776"/>
                  <a:gd name="T54" fmla="*/ 1 w 242"/>
                  <a:gd name="T55" fmla="*/ 1 h 776"/>
                  <a:gd name="T56" fmla="*/ 1 w 242"/>
                  <a:gd name="T57" fmla="*/ 1 h 776"/>
                  <a:gd name="T58" fmla="*/ 1 w 242"/>
                  <a:gd name="T59" fmla="*/ 1 h 776"/>
                  <a:gd name="T60" fmla="*/ 0 w 242"/>
                  <a:gd name="T61" fmla="*/ 1 h 776"/>
                  <a:gd name="T62" fmla="*/ 0 w 242"/>
                  <a:gd name="T63" fmla="*/ 1 h 776"/>
                  <a:gd name="T64" fmla="*/ 1 w 242"/>
                  <a:gd name="T65" fmla="*/ 1 h 776"/>
                  <a:gd name="T66" fmla="*/ 1 w 242"/>
                  <a:gd name="T67" fmla="*/ 1 h 776"/>
                  <a:gd name="T68" fmla="*/ 1 w 242"/>
                  <a:gd name="T69" fmla="*/ 1 h 776"/>
                  <a:gd name="T70" fmla="*/ 1 w 242"/>
                  <a:gd name="T71" fmla="*/ 1 h 776"/>
                  <a:gd name="T72" fmla="*/ 1 w 242"/>
                  <a:gd name="T73" fmla="*/ 1 h 776"/>
                  <a:gd name="T74" fmla="*/ 1 w 242"/>
                  <a:gd name="T75" fmla="*/ 1 h 776"/>
                  <a:gd name="T76" fmla="*/ 1 w 242"/>
                  <a:gd name="T77" fmla="*/ 1 h 776"/>
                  <a:gd name="T78" fmla="*/ 1 w 242"/>
                  <a:gd name="T79" fmla="*/ 1 h 776"/>
                  <a:gd name="T80" fmla="*/ 1 w 242"/>
                  <a:gd name="T81" fmla="*/ 1 h 776"/>
                  <a:gd name="T82" fmla="*/ 1 w 242"/>
                  <a:gd name="T83" fmla="*/ 1 h 776"/>
                  <a:gd name="T84" fmla="*/ 1 w 242"/>
                  <a:gd name="T85" fmla="*/ 1 h 776"/>
                  <a:gd name="T86" fmla="*/ 1 w 242"/>
                  <a:gd name="T87" fmla="*/ 1 h 776"/>
                  <a:gd name="T88" fmla="*/ 1 w 242"/>
                  <a:gd name="T89" fmla="*/ 1 h 776"/>
                  <a:gd name="T90" fmla="*/ 1 w 242"/>
                  <a:gd name="T91" fmla="*/ 1 h 776"/>
                  <a:gd name="T92" fmla="*/ 1 w 242"/>
                  <a:gd name="T93" fmla="*/ 1 h 776"/>
                  <a:gd name="T94" fmla="*/ 1 w 242"/>
                  <a:gd name="T95" fmla="*/ 1 h 776"/>
                  <a:gd name="T96" fmla="*/ 1 w 242"/>
                  <a:gd name="T97" fmla="*/ 1 h 776"/>
                  <a:gd name="T98" fmla="*/ 1 w 242"/>
                  <a:gd name="T99" fmla="*/ 1 h 776"/>
                  <a:gd name="T100" fmla="*/ 1 w 242"/>
                  <a:gd name="T101" fmla="*/ 1 h 776"/>
                  <a:gd name="T102" fmla="*/ 1 w 242"/>
                  <a:gd name="T103" fmla="*/ 1 h 776"/>
                  <a:gd name="T104" fmla="*/ 1 w 242"/>
                  <a:gd name="T105" fmla="*/ 1 h 776"/>
                  <a:gd name="T106" fmla="*/ 1 w 242"/>
                  <a:gd name="T107" fmla="*/ 1 h 7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2"/>
                  <a:gd name="T163" fmla="*/ 0 h 776"/>
                  <a:gd name="T164" fmla="*/ 242 w 242"/>
                  <a:gd name="T165" fmla="*/ 776 h 7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2" h="776">
                    <a:moveTo>
                      <a:pt x="242" y="11"/>
                    </a:moveTo>
                    <a:lnTo>
                      <a:pt x="236" y="11"/>
                    </a:lnTo>
                    <a:lnTo>
                      <a:pt x="230" y="11"/>
                    </a:lnTo>
                    <a:lnTo>
                      <a:pt x="223" y="9"/>
                    </a:lnTo>
                    <a:lnTo>
                      <a:pt x="217" y="7"/>
                    </a:lnTo>
                    <a:lnTo>
                      <a:pt x="210" y="7"/>
                    </a:lnTo>
                    <a:lnTo>
                      <a:pt x="204" y="6"/>
                    </a:lnTo>
                    <a:lnTo>
                      <a:pt x="197" y="2"/>
                    </a:lnTo>
                    <a:lnTo>
                      <a:pt x="192" y="0"/>
                    </a:lnTo>
                    <a:lnTo>
                      <a:pt x="186" y="6"/>
                    </a:lnTo>
                    <a:lnTo>
                      <a:pt x="180" y="14"/>
                    </a:lnTo>
                    <a:lnTo>
                      <a:pt x="176" y="25"/>
                    </a:lnTo>
                    <a:lnTo>
                      <a:pt x="174" y="35"/>
                    </a:lnTo>
                    <a:lnTo>
                      <a:pt x="167" y="37"/>
                    </a:lnTo>
                    <a:lnTo>
                      <a:pt x="160" y="41"/>
                    </a:lnTo>
                    <a:lnTo>
                      <a:pt x="153" y="44"/>
                    </a:lnTo>
                    <a:lnTo>
                      <a:pt x="146" y="48"/>
                    </a:lnTo>
                    <a:lnTo>
                      <a:pt x="139" y="53"/>
                    </a:lnTo>
                    <a:lnTo>
                      <a:pt x="133" y="56"/>
                    </a:lnTo>
                    <a:lnTo>
                      <a:pt x="127" y="60"/>
                    </a:lnTo>
                    <a:lnTo>
                      <a:pt x="123" y="63"/>
                    </a:lnTo>
                    <a:lnTo>
                      <a:pt x="119" y="67"/>
                    </a:lnTo>
                    <a:lnTo>
                      <a:pt x="115" y="74"/>
                    </a:lnTo>
                    <a:lnTo>
                      <a:pt x="109" y="84"/>
                    </a:lnTo>
                    <a:lnTo>
                      <a:pt x="102" y="97"/>
                    </a:lnTo>
                    <a:lnTo>
                      <a:pt x="97" y="105"/>
                    </a:lnTo>
                    <a:lnTo>
                      <a:pt x="93" y="116"/>
                    </a:lnTo>
                    <a:lnTo>
                      <a:pt x="89" y="128"/>
                    </a:lnTo>
                    <a:lnTo>
                      <a:pt x="85" y="140"/>
                    </a:lnTo>
                    <a:lnTo>
                      <a:pt x="80" y="152"/>
                    </a:lnTo>
                    <a:lnTo>
                      <a:pt x="76" y="165"/>
                    </a:lnTo>
                    <a:lnTo>
                      <a:pt x="72" y="179"/>
                    </a:lnTo>
                    <a:lnTo>
                      <a:pt x="67" y="193"/>
                    </a:lnTo>
                    <a:lnTo>
                      <a:pt x="63" y="208"/>
                    </a:lnTo>
                    <a:lnTo>
                      <a:pt x="59" y="226"/>
                    </a:lnTo>
                    <a:lnTo>
                      <a:pt x="53" y="245"/>
                    </a:lnTo>
                    <a:lnTo>
                      <a:pt x="49" y="264"/>
                    </a:lnTo>
                    <a:lnTo>
                      <a:pt x="46" y="273"/>
                    </a:lnTo>
                    <a:lnTo>
                      <a:pt x="45" y="283"/>
                    </a:lnTo>
                    <a:lnTo>
                      <a:pt x="42" y="294"/>
                    </a:lnTo>
                    <a:lnTo>
                      <a:pt x="39" y="304"/>
                    </a:lnTo>
                    <a:lnTo>
                      <a:pt x="36" y="320"/>
                    </a:lnTo>
                    <a:lnTo>
                      <a:pt x="33" y="338"/>
                    </a:lnTo>
                    <a:lnTo>
                      <a:pt x="29" y="355"/>
                    </a:lnTo>
                    <a:lnTo>
                      <a:pt x="26" y="373"/>
                    </a:lnTo>
                    <a:lnTo>
                      <a:pt x="25" y="383"/>
                    </a:lnTo>
                    <a:lnTo>
                      <a:pt x="23" y="395"/>
                    </a:lnTo>
                    <a:lnTo>
                      <a:pt x="20" y="406"/>
                    </a:lnTo>
                    <a:lnTo>
                      <a:pt x="19" y="418"/>
                    </a:lnTo>
                    <a:lnTo>
                      <a:pt x="17" y="435"/>
                    </a:lnTo>
                    <a:lnTo>
                      <a:pt x="15" y="453"/>
                    </a:lnTo>
                    <a:lnTo>
                      <a:pt x="13" y="470"/>
                    </a:lnTo>
                    <a:lnTo>
                      <a:pt x="10" y="488"/>
                    </a:lnTo>
                    <a:lnTo>
                      <a:pt x="9" y="502"/>
                    </a:lnTo>
                    <a:lnTo>
                      <a:pt x="9" y="514"/>
                    </a:lnTo>
                    <a:lnTo>
                      <a:pt x="7" y="528"/>
                    </a:lnTo>
                    <a:lnTo>
                      <a:pt x="6" y="542"/>
                    </a:lnTo>
                    <a:lnTo>
                      <a:pt x="5" y="565"/>
                    </a:lnTo>
                    <a:lnTo>
                      <a:pt x="3" y="587"/>
                    </a:lnTo>
                    <a:lnTo>
                      <a:pt x="2" y="612"/>
                    </a:lnTo>
                    <a:lnTo>
                      <a:pt x="0" y="636"/>
                    </a:lnTo>
                    <a:lnTo>
                      <a:pt x="0" y="649"/>
                    </a:lnTo>
                    <a:lnTo>
                      <a:pt x="0" y="659"/>
                    </a:lnTo>
                    <a:lnTo>
                      <a:pt x="0" y="671"/>
                    </a:lnTo>
                    <a:lnTo>
                      <a:pt x="0" y="683"/>
                    </a:lnTo>
                    <a:lnTo>
                      <a:pt x="7" y="690"/>
                    </a:lnTo>
                    <a:lnTo>
                      <a:pt x="17" y="703"/>
                    </a:lnTo>
                    <a:lnTo>
                      <a:pt x="29" y="717"/>
                    </a:lnTo>
                    <a:lnTo>
                      <a:pt x="43" y="731"/>
                    </a:lnTo>
                    <a:lnTo>
                      <a:pt x="56" y="746"/>
                    </a:lnTo>
                    <a:lnTo>
                      <a:pt x="67" y="760"/>
                    </a:lnTo>
                    <a:lnTo>
                      <a:pt x="76" y="771"/>
                    </a:lnTo>
                    <a:lnTo>
                      <a:pt x="82" y="776"/>
                    </a:lnTo>
                    <a:lnTo>
                      <a:pt x="87" y="769"/>
                    </a:lnTo>
                    <a:lnTo>
                      <a:pt x="95" y="760"/>
                    </a:lnTo>
                    <a:lnTo>
                      <a:pt x="102" y="750"/>
                    </a:lnTo>
                    <a:lnTo>
                      <a:pt x="112" y="738"/>
                    </a:lnTo>
                    <a:lnTo>
                      <a:pt x="119" y="725"/>
                    </a:lnTo>
                    <a:lnTo>
                      <a:pt x="127" y="715"/>
                    </a:lnTo>
                    <a:lnTo>
                      <a:pt x="133" y="706"/>
                    </a:lnTo>
                    <a:lnTo>
                      <a:pt x="136" y="699"/>
                    </a:lnTo>
                    <a:lnTo>
                      <a:pt x="132" y="626"/>
                    </a:lnTo>
                    <a:lnTo>
                      <a:pt x="132" y="563"/>
                    </a:lnTo>
                    <a:lnTo>
                      <a:pt x="133" y="514"/>
                    </a:lnTo>
                    <a:lnTo>
                      <a:pt x="136" y="481"/>
                    </a:lnTo>
                    <a:lnTo>
                      <a:pt x="139" y="451"/>
                    </a:lnTo>
                    <a:lnTo>
                      <a:pt x="144" y="413"/>
                    </a:lnTo>
                    <a:lnTo>
                      <a:pt x="149" y="376"/>
                    </a:lnTo>
                    <a:lnTo>
                      <a:pt x="150" y="352"/>
                    </a:lnTo>
                    <a:lnTo>
                      <a:pt x="152" y="339"/>
                    </a:lnTo>
                    <a:lnTo>
                      <a:pt x="154" y="320"/>
                    </a:lnTo>
                    <a:lnTo>
                      <a:pt x="159" y="297"/>
                    </a:lnTo>
                    <a:lnTo>
                      <a:pt x="163" y="269"/>
                    </a:lnTo>
                    <a:lnTo>
                      <a:pt x="166" y="259"/>
                    </a:lnTo>
                    <a:lnTo>
                      <a:pt x="167" y="247"/>
                    </a:lnTo>
                    <a:lnTo>
                      <a:pt x="170" y="236"/>
                    </a:lnTo>
                    <a:lnTo>
                      <a:pt x="172" y="224"/>
                    </a:lnTo>
                    <a:lnTo>
                      <a:pt x="173" y="215"/>
                    </a:lnTo>
                    <a:lnTo>
                      <a:pt x="174" y="205"/>
                    </a:lnTo>
                    <a:lnTo>
                      <a:pt x="177" y="196"/>
                    </a:lnTo>
                    <a:lnTo>
                      <a:pt x="179" y="187"/>
                    </a:lnTo>
                    <a:lnTo>
                      <a:pt x="186" y="142"/>
                    </a:lnTo>
                    <a:lnTo>
                      <a:pt x="192" y="109"/>
                    </a:lnTo>
                    <a:lnTo>
                      <a:pt x="196" y="84"/>
                    </a:lnTo>
                    <a:lnTo>
                      <a:pt x="203" y="67"/>
                    </a:lnTo>
                    <a:lnTo>
                      <a:pt x="216" y="63"/>
                    </a:lnTo>
                    <a:lnTo>
                      <a:pt x="229" y="49"/>
                    </a:lnTo>
                    <a:lnTo>
                      <a:pt x="237" y="30"/>
                    </a:lnTo>
                    <a:lnTo>
                      <a:pt x="242" y="1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26" name="Freeform 21"/>
              <p:cNvSpPr>
                <a:spLocks/>
              </p:cNvSpPr>
              <p:nvPr/>
            </p:nvSpPr>
            <p:spPr bwMode="auto">
              <a:xfrm>
                <a:off x="6590" y="4530"/>
                <a:ext cx="72" cy="75"/>
              </a:xfrm>
              <a:custGeom>
                <a:avLst/>
                <a:gdLst>
                  <a:gd name="T0" fmla="*/ 0 w 145"/>
                  <a:gd name="T1" fmla="*/ 1 h 150"/>
                  <a:gd name="T2" fmla="*/ 0 w 145"/>
                  <a:gd name="T3" fmla="*/ 1 h 150"/>
                  <a:gd name="T4" fmla="*/ 0 w 145"/>
                  <a:gd name="T5" fmla="*/ 1 h 150"/>
                  <a:gd name="T6" fmla="*/ 0 w 145"/>
                  <a:gd name="T7" fmla="*/ 1 h 150"/>
                  <a:gd name="T8" fmla="*/ 0 w 145"/>
                  <a:gd name="T9" fmla="*/ 0 h 150"/>
                  <a:gd name="T10" fmla="*/ 0 w 145"/>
                  <a:gd name="T11" fmla="*/ 1 h 150"/>
                  <a:gd name="T12" fmla="*/ 0 w 145"/>
                  <a:gd name="T13" fmla="*/ 1 h 150"/>
                  <a:gd name="T14" fmla="*/ 0 w 145"/>
                  <a:gd name="T15" fmla="*/ 1 h 150"/>
                  <a:gd name="T16" fmla="*/ 0 w 145"/>
                  <a:gd name="T17" fmla="*/ 1 h 150"/>
                  <a:gd name="T18" fmla="*/ 0 w 145"/>
                  <a:gd name="T19" fmla="*/ 1 h 150"/>
                  <a:gd name="T20" fmla="*/ 0 w 145"/>
                  <a:gd name="T21" fmla="*/ 1 h 150"/>
                  <a:gd name="T22" fmla="*/ 0 w 145"/>
                  <a:gd name="T23" fmla="*/ 1 h 150"/>
                  <a:gd name="T24" fmla="*/ 0 w 145"/>
                  <a:gd name="T25" fmla="*/ 1 h 150"/>
                  <a:gd name="T26" fmla="*/ 0 w 145"/>
                  <a:gd name="T27" fmla="*/ 1 h 150"/>
                  <a:gd name="T28" fmla="*/ 0 w 145"/>
                  <a:gd name="T29" fmla="*/ 1 h 150"/>
                  <a:gd name="T30" fmla="*/ 0 w 145"/>
                  <a:gd name="T31" fmla="*/ 1 h 150"/>
                  <a:gd name="T32" fmla="*/ 0 w 145"/>
                  <a:gd name="T33" fmla="*/ 1 h 150"/>
                  <a:gd name="T34" fmla="*/ 0 w 145"/>
                  <a:gd name="T35" fmla="*/ 1 h 150"/>
                  <a:gd name="T36" fmla="*/ 0 w 145"/>
                  <a:gd name="T37" fmla="*/ 1 h 150"/>
                  <a:gd name="T38" fmla="*/ 0 w 145"/>
                  <a:gd name="T39" fmla="*/ 1 h 150"/>
                  <a:gd name="T40" fmla="*/ 0 w 145"/>
                  <a:gd name="T41" fmla="*/ 1 h 150"/>
                  <a:gd name="T42" fmla="*/ 0 w 145"/>
                  <a:gd name="T43" fmla="*/ 1 h 150"/>
                  <a:gd name="T44" fmla="*/ 0 w 145"/>
                  <a:gd name="T45" fmla="*/ 1 h 150"/>
                  <a:gd name="T46" fmla="*/ 0 w 145"/>
                  <a:gd name="T47" fmla="*/ 1 h 150"/>
                  <a:gd name="T48" fmla="*/ 0 w 145"/>
                  <a:gd name="T49" fmla="*/ 1 h 150"/>
                  <a:gd name="T50" fmla="*/ 0 w 145"/>
                  <a:gd name="T51" fmla="*/ 1 h 150"/>
                  <a:gd name="T52" fmla="*/ 0 w 145"/>
                  <a:gd name="T53" fmla="*/ 1 h 150"/>
                  <a:gd name="T54" fmla="*/ 0 w 145"/>
                  <a:gd name="T55" fmla="*/ 1 h 150"/>
                  <a:gd name="T56" fmla="*/ 0 w 145"/>
                  <a:gd name="T57" fmla="*/ 1 h 150"/>
                  <a:gd name="T58" fmla="*/ 0 w 145"/>
                  <a:gd name="T59" fmla="*/ 1 h 150"/>
                  <a:gd name="T60" fmla="*/ 0 w 145"/>
                  <a:gd name="T61" fmla="*/ 1 h 150"/>
                  <a:gd name="T62" fmla="*/ 0 w 145"/>
                  <a:gd name="T63" fmla="*/ 1 h 150"/>
                  <a:gd name="T64" fmla="*/ 0 w 145"/>
                  <a:gd name="T65" fmla="*/ 1 h 150"/>
                  <a:gd name="T66" fmla="*/ 0 w 145"/>
                  <a:gd name="T67" fmla="*/ 1 h 150"/>
                  <a:gd name="T68" fmla="*/ 0 w 145"/>
                  <a:gd name="T69" fmla="*/ 1 h 150"/>
                  <a:gd name="T70" fmla="*/ 0 w 145"/>
                  <a:gd name="T71" fmla="*/ 1 h 150"/>
                  <a:gd name="T72" fmla="*/ 0 w 145"/>
                  <a:gd name="T73" fmla="*/ 1 h 150"/>
                  <a:gd name="T74" fmla="*/ 0 w 145"/>
                  <a:gd name="T75" fmla="*/ 1 h 150"/>
                  <a:gd name="T76" fmla="*/ 0 w 145"/>
                  <a:gd name="T77" fmla="*/ 1 h 150"/>
                  <a:gd name="T78" fmla="*/ 0 w 145"/>
                  <a:gd name="T79" fmla="*/ 1 h 150"/>
                  <a:gd name="T80" fmla="*/ 0 w 145"/>
                  <a:gd name="T81" fmla="*/ 1 h 150"/>
                  <a:gd name="T82" fmla="*/ 0 w 145"/>
                  <a:gd name="T83" fmla="*/ 1 h 150"/>
                  <a:gd name="T84" fmla="*/ 0 w 145"/>
                  <a:gd name="T85" fmla="*/ 1 h 150"/>
                  <a:gd name="T86" fmla="*/ 0 w 145"/>
                  <a:gd name="T87" fmla="*/ 1 h 150"/>
                  <a:gd name="T88" fmla="*/ 0 w 145"/>
                  <a:gd name="T89" fmla="*/ 1 h 150"/>
                  <a:gd name="T90" fmla="*/ 0 w 145"/>
                  <a:gd name="T91" fmla="*/ 1 h 150"/>
                  <a:gd name="T92" fmla="*/ 0 w 145"/>
                  <a:gd name="T93" fmla="*/ 1 h 150"/>
                  <a:gd name="T94" fmla="*/ 0 w 145"/>
                  <a:gd name="T95" fmla="*/ 1 h 150"/>
                  <a:gd name="T96" fmla="*/ 0 w 145"/>
                  <a:gd name="T97" fmla="*/ 1 h 150"/>
                  <a:gd name="T98" fmla="*/ 0 w 145"/>
                  <a:gd name="T99" fmla="*/ 1 h 150"/>
                  <a:gd name="T100" fmla="*/ 0 w 145"/>
                  <a:gd name="T101" fmla="*/ 1 h 150"/>
                  <a:gd name="T102" fmla="*/ 0 w 145"/>
                  <a:gd name="T103" fmla="*/ 1 h 150"/>
                  <a:gd name="T104" fmla="*/ 0 w 145"/>
                  <a:gd name="T105" fmla="*/ 1 h 150"/>
                  <a:gd name="T106" fmla="*/ 0 w 145"/>
                  <a:gd name="T107" fmla="*/ 1 h 150"/>
                  <a:gd name="T108" fmla="*/ 0 w 145"/>
                  <a:gd name="T109" fmla="*/ 1 h 150"/>
                  <a:gd name="T110" fmla="*/ 0 w 145"/>
                  <a:gd name="T111" fmla="*/ 1 h 150"/>
                  <a:gd name="T112" fmla="*/ 0 w 145"/>
                  <a:gd name="T113" fmla="*/ 1 h 1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5"/>
                  <a:gd name="T172" fmla="*/ 0 h 150"/>
                  <a:gd name="T173" fmla="*/ 145 w 145"/>
                  <a:gd name="T174" fmla="*/ 150 h 1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5" h="150">
                    <a:moveTo>
                      <a:pt x="126" y="59"/>
                    </a:moveTo>
                    <a:lnTo>
                      <a:pt x="130" y="45"/>
                    </a:lnTo>
                    <a:lnTo>
                      <a:pt x="136" y="28"/>
                    </a:lnTo>
                    <a:lnTo>
                      <a:pt x="142" y="12"/>
                    </a:lnTo>
                    <a:lnTo>
                      <a:pt x="145" y="0"/>
                    </a:lnTo>
                    <a:lnTo>
                      <a:pt x="138" y="7"/>
                    </a:lnTo>
                    <a:lnTo>
                      <a:pt x="130" y="14"/>
                    </a:lnTo>
                    <a:lnTo>
                      <a:pt x="122" y="23"/>
                    </a:lnTo>
                    <a:lnTo>
                      <a:pt x="112" y="30"/>
                    </a:lnTo>
                    <a:lnTo>
                      <a:pt x="106" y="33"/>
                    </a:lnTo>
                    <a:lnTo>
                      <a:pt x="100" y="35"/>
                    </a:lnTo>
                    <a:lnTo>
                      <a:pt x="96" y="37"/>
                    </a:lnTo>
                    <a:lnTo>
                      <a:pt x="90" y="38"/>
                    </a:lnTo>
                    <a:lnTo>
                      <a:pt x="85" y="40"/>
                    </a:lnTo>
                    <a:lnTo>
                      <a:pt x="79" y="42"/>
                    </a:lnTo>
                    <a:lnTo>
                      <a:pt x="73" y="42"/>
                    </a:lnTo>
                    <a:lnTo>
                      <a:pt x="68" y="42"/>
                    </a:lnTo>
                    <a:lnTo>
                      <a:pt x="62" y="42"/>
                    </a:lnTo>
                    <a:lnTo>
                      <a:pt x="56" y="42"/>
                    </a:lnTo>
                    <a:lnTo>
                      <a:pt x="49" y="40"/>
                    </a:lnTo>
                    <a:lnTo>
                      <a:pt x="43" y="38"/>
                    </a:lnTo>
                    <a:lnTo>
                      <a:pt x="36" y="38"/>
                    </a:lnTo>
                    <a:lnTo>
                      <a:pt x="30" y="37"/>
                    </a:lnTo>
                    <a:lnTo>
                      <a:pt x="23" y="33"/>
                    </a:lnTo>
                    <a:lnTo>
                      <a:pt x="18" y="31"/>
                    </a:lnTo>
                    <a:lnTo>
                      <a:pt x="12" y="37"/>
                    </a:lnTo>
                    <a:lnTo>
                      <a:pt x="6" y="45"/>
                    </a:lnTo>
                    <a:lnTo>
                      <a:pt x="2" y="56"/>
                    </a:lnTo>
                    <a:lnTo>
                      <a:pt x="0" y="66"/>
                    </a:lnTo>
                    <a:lnTo>
                      <a:pt x="0" y="72"/>
                    </a:lnTo>
                    <a:lnTo>
                      <a:pt x="3" y="75"/>
                    </a:lnTo>
                    <a:lnTo>
                      <a:pt x="6" y="82"/>
                    </a:lnTo>
                    <a:lnTo>
                      <a:pt x="10" y="87"/>
                    </a:lnTo>
                    <a:lnTo>
                      <a:pt x="16" y="93"/>
                    </a:lnTo>
                    <a:lnTo>
                      <a:pt x="23" y="96"/>
                    </a:lnTo>
                    <a:lnTo>
                      <a:pt x="33" y="98"/>
                    </a:lnTo>
                    <a:lnTo>
                      <a:pt x="45" y="100"/>
                    </a:lnTo>
                    <a:lnTo>
                      <a:pt x="49" y="110"/>
                    </a:lnTo>
                    <a:lnTo>
                      <a:pt x="55" y="124"/>
                    </a:lnTo>
                    <a:lnTo>
                      <a:pt x="58" y="140"/>
                    </a:lnTo>
                    <a:lnTo>
                      <a:pt x="60" y="150"/>
                    </a:lnTo>
                    <a:lnTo>
                      <a:pt x="68" y="142"/>
                    </a:lnTo>
                    <a:lnTo>
                      <a:pt x="73" y="133"/>
                    </a:lnTo>
                    <a:lnTo>
                      <a:pt x="76" y="128"/>
                    </a:lnTo>
                    <a:lnTo>
                      <a:pt x="80" y="126"/>
                    </a:lnTo>
                    <a:lnTo>
                      <a:pt x="86" y="124"/>
                    </a:lnTo>
                    <a:lnTo>
                      <a:pt x="90" y="119"/>
                    </a:lnTo>
                    <a:lnTo>
                      <a:pt x="93" y="114"/>
                    </a:lnTo>
                    <a:lnTo>
                      <a:pt x="95" y="108"/>
                    </a:lnTo>
                    <a:lnTo>
                      <a:pt x="96" y="100"/>
                    </a:lnTo>
                    <a:lnTo>
                      <a:pt x="99" y="86"/>
                    </a:lnTo>
                    <a:lnTo>
                      <a:pt x="102" y="75"/>
                    </a:lnTo>
                    <a:lnTo>
                      <a:pt x="105" y="70"/>
                    </a:lnTo>
                    <a:lnTo>
                      <a:pt x="109" y="68"/>
                    </a:lnTo>
                    <a:lnTo>
                      <a:pt x="113" y="66"/>
                    </a:lnTo>
                    <a:lnTo>
                      <a:pt x="120" y="63"/>
                    </a:lnTo>
                    <a:lnTo>
                      <a:pt x="126" y="5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27" name="Freeform 22"/>
              <p:cNvSpPr>
                <a:spLocks/>
              </p:cNvSpPr>
              <p:nvPr/>
            </p:nvSpPr>
            <p:spPr bwMode="auto">
              <a:xfrm>
                <a:off x="6503" y="4615"/>
                <a:ext cx="82" cy="318"/>
              </a:xfrm>
              <a:custGeom>
                <a:avLst/>
                <a:gdLst>
                  <a:gd name="T0" fmla="*/ 1 w 163"/>
                  <a:gd name="T1" fmla="*/ 1 h 636"/>
                  <a:gd name="T2" fmla="*/ 1 w 163"/>
                  <a:gd name="T3" fmla="*/ 1 h 636"/>
                  <a:gd name="T4" fmla="*/ 1 w 163"/>
                  <a:gd name="T5" fmla="*/ 1 h 636"/>
                  <a:gd name="T6" fmla="*/ 1 w 163"/>
                  <a:gd name="T7" fmla="*/ 1 h 636"/>
                  <a:gd name="T8" fmla="*/ 1 w 163"/>
                  <a:gd name="T9" fmla="*/ 1 h 636"/>
                  <a:gd name="T10" fmla="*/ 1 w 163"/>
                  <a:gd name="T11" fmla="*/ 1 h 636"/>
                  <a:gd name="T12" fmla="*/ 1 w 163"/>
                  <a:gd name="T13" fmla="*/ 1 h 636"/>
                  <a:gd name="T14" fmla="*/ 1 w 163"/>
                  <a:gd name="T15" fmla="*/ 1 h 636"/>
                  <a:gd name="T16" fmla="*/ 1 w 163"/>
                  <a:gd name="T17" fmla="*/ 1 h 636"/>
                  <a:gd name="T18" fmla="*/ 0 w 163"/>
                  <a:gd name="T19" fmla="*/ 1 h 636"/>
                  <a:gd name="T20" fmla="*/ 0 w 163"/>
                  <a:gd name="T21" fmla="*/ 1 h 636"/>
                  <a:gd name="T22" fmla="*/ 1 w 163"/>
                  <a:gd name="T23" fmla="*/ 1 h 636"/>
                  <a:gd name="T24" fmla="*/ 1 w 163"/>
                  <a:gd name="T25" fmla="*/ 1 h 636"/>
                  <a:gd name="T26" fmla="*/ 1 w 163"/>
                  <a:gd name="T27" fmla="*/ 1 h 636"/>
                  <a:gd name="T28" fmla="*/ 1 w 163"/>
                  <a:gd name="T29" fmla="*/ 1 h 636"/>
                  <a:gd name="T30" fmla="*/ 1 w 163"/>
                  <a:gd name="T31" fmla="*/ 1 h 636"/>
                  <a:gd name="T32" fmla="*/ 1 w 163"/>
                  <a:gd name="T33" fmla="*/ 1 h 636"/>
                  <a:gd name="T34" fmla="*/ 1 w 163"/>
                  <a:gd name="T35" fmla="*/ 1 h 636"/>
                  <a:gd name="T36" fmla="*/ 1 w 163"/>
                  <a:gd name="T37" fmla="*/ 1 h 636"/>
                  <a:gd name="T38" fmla="*/ 1 w 163"/>
                  <a:gd name="T39" fmla="*/ 1 h 636"/>
                  <a:gd name="T40" fmla="*/ 1 w 163"/>
                  <a:gd name="T41" fmla="*/ 1 h 636"/>
                  <a:gd name="T42" fmla="*/ 1 w 163"/>
                  <a:gd name="T43" fmla="*/ 1 h 636"/>
                  <a:gd name="T44" fmla="*/ 1 w 163"/>
                  <a:gd name="T45" fmla="*/ 1 h 636"/>
                  <a:gd name="T46" fmla="*/ 1 w 163"/>
                  <a:gd name="T47" fmla="*/ 1 h 636"/>
                  <a:gd name="T48" fmla="*/ 1 w 163"/>
                  <a:gd name="T49" fmla="*/ 1 h 636"/>
                  <a:gd name="T50" fmla="*/ 1 w 163"/>
                  <a:gd name="T51" fmla="*/ 1 h 636"/>
                  <a:gd name="T52" fmla="*/ 1 w 163"/>
                  <a:gd name="T53" fmla="*/ 1 h 636"/>
                  <a:gd name="T54" fmla="*/ 1 w 163"/>
                  <a:gd name="T55" fmla="*/ 1 h 636"/>
                  <a:gd name="T56" fmla="*/ 1 w 163"/>
                  <a:gd name="T57" fmla="*/ 1 h 636"/>
                  <a:gd name="T58" fmla="*/ 1 w 163"/>
                  <a:gd name="T59" fmla="*/ 1 h 636"/>
                  <a:gd name="T60" fmla="*/ 1 w 163"/>
                  <a:gd name="T61" fmla="*/ 1 h 636"/>
                  <a:gd name="T62" fmla="*/ 1 w 163"/>
                  <a:gd name="T63" fmla="*/ 1 h 636"/>
                  <a:gd name="T64" fmla="*/ 1 w 163"/>
                  <a:gd name="T65" fmla="*/ 1 h 636"/>
                  <a:gd name="T66" fmla="*/ 1 w 163"/>
                  <a:gd name="T67" fmla="*/ 1 h 636"/>
                  <a:gd name="T68" fmla="*/ 1 w 163"/>
                  <a:gd name="T69" fmla="*/ 1 h 636"/>
                  <a:gd name="T70" fmla="*/ 1 w 163"/>
                  <a:gd name="T71" fmla="*/ 1 h 636"/>
                  <a:gd name="T72" fmla="*/ 1 w 163"/>
                  <a:gd name="T73" fmla="*/ 1 h 636"/>
                  <a:gd name="T74" fmla="*/ 1 w 163"/>
                  <a:gd name="T75" fmla="*/ 1 h 636"/>
                  <a:gd name="T76" fmla="*/ 1 w 163"/>
                  <a:gd name="T77" fmla="*/ 1 h 636"/>
                  <a:gd name="T78" fmla="*/ 1 w 163"/>
                  <a:gd name="T79" fmla="*/ 1 h 636"/>
                  <a:gd name="T80" fmla="*/ 1 w 163"/>
                  <a:gd name="T81" fmla="*/ 1 h 636"/>
                  <a:gd name="T82" fmla="*/ 1 w 163"/>
                  <a:gd name="T83" fmla="*/ 1 h 636"/>
                  <a:gd name="T84" fmla="*/ 1 w 163"/>
                  <a:gd name="T85" fmla="*/ 0 h 636"/>
                  <a:gd name="T86" fmla="*/ 1 w 163"/>
                  <a:gd name="T87" fmla="*/ 1 h 636"/>
                  <a:gd name="T88" fmla="*/ 1 w 163"/>
                  <a:gd name="T89" fmla="*/ 1 h 636"/>
                  <a:gd name="T90" fmla="*/ 1 w 163"/>
                  <a:gd name="T91" fmla="*/ 1 h 636"/>
                  <a:gd name="T92" fmla="*/ 1 w 163"/>
                  <a:gd name="T93" fmla="*/ 1 h 636"/>
                  <a:gd name="T94" fmla="*/ 1 w 163"/>
                  <a:gd name="T95" fmla="*/ 1 h 6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3"/>
                  <a:gd name="T145" fmla="*/ 0 h 636"/>
                  <a:gd name="T146" fmla="*/ 163 w 163"/>
                  <a:gd name="T147" fmla="*/ 636 h 6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3" h="636">
                    <a:moveTo>
                      <a:pt x="163" y="129"/>
                    </a:moveTo>
                    <a:lnTo>
                      <a:pt x="159" y="157"/>
                    </a:lnTo>
                    <a:lnTo>
                      <a:pt x="154" y="180"/>
                    </a:lnTo>
                    <a:lnTo>
                      <a:pt x="152" y="199"/>
                    </a:lnTo>
                    <a:lnTo>
                      <a:pt x="150" y="212"/>
                    </a:lnTo>
                    <a:lnTo>
                      <a:pt x="149" y="236"/>
                    </a:lnTo>
                    <a:lnTo>
                      <a:pt x="144" y="273"/>
                    </a:lnTo>
                    <a:lnTo>
                      <a:pt x="139" y="311"/>
                    </a:lnTo>
                    <a:lnTo>
                      <a:pt x="136" y="341"/>
                    </a:lnTo>
                    <a:lnTo>
                      <a:pt x="133" y="374"/>
                    </a:lnTo>
                    <a:lnTo>
                      <a:pt x="132" y="423"/>
                    </a:lnTo>
                    <a:lnTo>
                      <a:pt x="132" y="486"/>
                    </a:lnTo>
                    <a:lnTo>
                      <a:pt x="136" y="559"/>
                    </a:lnTo>
                    <a:lnTo>
                      <a:pt x="133" y="566"/>
                    </a:lnTo>
                    <a:lnTo>
                      <a:pt x="127" y="575"/>
                    </a:lnTo>
                    <a:lnTo>
                      <a:pt x="119" y="585"/>
                    </a:lnTo>
                    <a:lnTo>
                      <a:pt x="112" y="598"/>
                    </a:lnTo>
                    <a:lnTo>
                      <a:pt x="102" y="610"/>
                    </a:lnTo>
                    <a:lnTo>
                      <a:pt x="95" y="620"/>
                    </a:lnTo>
                    <a:lnTo>
                      <a:pt x="87" y="629"/>
                    </a:lnTo>
                    <a:lnTo>
                      <a:pt x="82" y="636"/>
                    </a:lnTo>
                    <a:lnTo>
                      <a:pt x="76" y="631"/>
                    </a:lnTo>
                    <a:lnTo>
                      <a:pt x="67" y="620"/>
                    </a:lnTo>
                    <a:lnTo>
                      <a:pt x="56" y="606"/>
                    </a:lnTo>
                    <a:lnTo>
                      <a:pt x="43" y="591"/>
                    </a:lnTo>
                    <a:lnTo>
                      <a:pt x="29" y="577"/>
                    </a:lnTo>
                    <a:lnTo>
                      <a:pt x="17" y="563"/>
                    </a:lnTo>
                    <a:lnTo>
                      <a:pt x="7" y="550"/>
                    </a:lnTo>
                    <a:lnTo>
                      <a:pt x="0" y="543"/>
                    </a:lnTo>
                    <a:lnTo>
                      <a:pt x="0" y="531"/>
                    </a:lnTo>
                    <a:lnTo>
                      <a:pt x="0" y="519"/>
                    </a:lnTo>
                    <a:lnTo>
                      <a:pt x="0" y="509"/>
                    </a:lnTo>
                    <a:lnTo>
                      <a:pt x="0" y="496"/>
                    </a:lnTo>
                    <a:lnTo>
                      <a:pt x="6" y="505"/>
                    </a:lnTo>
                    <a:lnTo>
                      <a:pt x="16" y="517"/>
                    </a:lnTo>
                    <a:lnTo>
                      <a:pt x="27" y="531"/>
                    </a:lnTo>
                    <a:lnTo>
                      <a:pt x="39" y="545"/>
                    </a:lnTo>
                    <a:lnTo>
                      <a:pt x="52" y="559"/>
                    </a:lnTo>
                    <a:lnTo>
                      <a:pt x="65" y="573"/>
                    </a:lnTo>
                    <a:lnTo>
                      <a:pt x="75" y="584"/>
                    </a:lnTo>
                    <a:lnTo>
                      <a:pt x="82" y="592"/>
                    </a:lnTo>
                    <a:lnTo>
                      <a:pt x="89" y="582"/>
                    </a:lnTo>
                    <a:lnTo>
                      <a:pt x="99" y="566"/>
                    </a:lnTo>
                    <a:lnTo>
                      <a:pt x="107" y="550"/>
                    </a:lnTo>
                    <a:lnTo>
                      <a:pt x="113" y="536"/>
                    </a:lnTo>
                    <a:lnTo>
                      <a:pt x="95" y="524"/>
                    </a:lnTo>
                    <a:lnTo>
                      <a:pt x="77" y="509"/>
                    </a:lnTo>
                    <a:lnTo>
                      <a:pt x="62" y="489"/>
                    </a:lnTo>
                    <a:lnTo>
                      <a:pt x="46" y="468"/>
                    </a:lnTo>
                    <a:lnTo>
                      <a:pt x="33" y="449"/>
                    </a:lnTo>
                    <a:lnTo>
                      <a:pt x="22" y="430"/>
                    </a:lnTo>
                    <a:lnTo>
                      <a:pt x="12" y="414"/>
                    </a:lnTo>
                    <a:lnTo>
                      <a:pt x="6" y="402"/>
                    </a:lnTo>
                    <a:lnTo>
                      <a:pt x="7" y="388"/>
                    </a:lnTo>
                    <a:lnTo>
                      <a:pt x="9" y="374"/>
                    </a:lnTo>
                    <a:lnTo>
                      <a:pt x="9" y="362"/>
                    </a:lnTo>
                    <a:lnTo>
                      <a:pt x="10" y="348"/>
                    </a:lnTo>
                    <a:lnTo>
                      <a:pt x="19" y="372"/>
                    </a:lnTo>
                    <a:lnTo>
                      <a:pt x="32" y="397"/>
                    </a:lnTo>
                    <a:lnTo>
                      <a:pt x="47" y="419"/>
                    </a:lnTo>
                    <a:lnTo>
                      <a:pt x="63" y="442"/>
                    </a:lnTo>
                    <a:lnTo>
                      <a:pt x="80" y="461"/>
                    </a:lnTo>
                    <a:lnTo>
                      <a:pt x="96" y="479"/>
                    </a:lnTo>
                    <a:lnTo>
                      <a:pt x="110" y="493"/>
                    </a:lnTo>
                    <a:lnTo>
                      <a:pt x="120" y="502"/>
                    </a:lnTo>
                    <a:lnTo>
                      <a:pt x="119" y="484"/>
                    </a:lnTo>
                    <a:lnTo>
                      <a:pt x="117" y="456"/>
                    </a:lnTo>
                    <a:lnTo>
                      <a:pt x="115" y="428"/>
                    </a:lnTo>
                    <a:lnTo>
                      <a:pt x="113" y="411"/>
                    </a:lnTo>
                    <a:lnTo>
                      <a:pt x="102" y="400"/>
                    </a:lnTo>
                    <a:lnTo>
                      <a:pt x="89" y="386"/>
                    </a:lnTo>
                    <a:lnTo>
                      <a:pt x="75" y="369"/>
                    </a:lnTo>
                    <a:lnTo>
                      <a:pt x="60" y="350"/>
                    </a:lnTo>
                    <a:lnTo>
                      <a:pt x="47" y="329"/>
                    </a:lnTo>
                    <a:lnTo>
                      <a:pt x="35" y="309"/>
                    </a:lnTo>
                    <a:lnTo>
                      <a:pt x="26" y="292"/>
                    </a:lnTo>
                    <a:lnTo>
                      <a:pt x="19" y="278"/>
                    </a:lnTo>
                    <a:lnTo>
                      <a:pt x="20" y="266"/>
                    </a:lnTo>
                    <a:lnTo>
                      <a:pt x="23" y="255"/>
                    </a:lnTo>
                    <a:lnTo>
                      <a:pt x="25" y="243"/>
                    </a:lnTo>
                    <a:lnTo>
                      <a:pt x="26" y="233"/>
                    </a:lnTo>
                    <a:lnTo>
                      <a:pt x="33" y="250"/>
                    </a:lnTo>
                    <a:lnTo>
                      <a:pt x="43" y="269"/>
                    </a:lnTo>
                    <a:lnTo>
                      <a:pt x="56" y="290"/>
                    </a:lnTo>
                    <a:lnTo>
                      <a:pt x="70" y="309"/>
                    </a:lnTo>
                    <a:lnTo>
                      <a:pt x="85" y="330"/>
                    </a:lnTo>
                    <a:lnTo>
                      <a:pt x="99" y="348"/>
                    </a:lnTo>
                    <a:lnTo>
                      <a:pt x="113" y="362"/>
                    </a:lnTo>
                    <a:lnTo>
                      <a:pt x="123" y="372"/>
                    </a:lnTo>
                    <a:lnTo>
                      <a:pt x="123" y="357"/>
                    </a:lnTo>
                    <a:lnTo>
                      <a:pt x="125" y="334"/>
                    </a:lnTo>
                    <a:lnTo>
                      <a:pt x="126" y="309"/>
                    </a:lnTo>
                    <a:lnTo>
                      <a:pt x="127" y="292"/>
                    </a:lnTo>
                    <a:lnTo>
                      <a:pt x="119" y="285"/>
                    </a:lnTo>
                    <a:lnTo>
                      <a:pt x="109" y="271"/>
                    </a:lnTo>
                    <a:lnTo>
                      <a:pt x="96" y="255"/>
                    </a:lnTo>
                    <a:lnTo>
                      <a:pt x="83" y="236"/>
                    </a:lnTo>
                    <a:lnTo>
                      <a:pt x="69" y="215"/>
                    </a:lnTo>
                    <a:lnTo>
                      <a:pt x="57" y="196"/>
                    </a:lnTo>
                    <a:lnTo>
                      <a:pt x="46" y="178"/>
                    </a:lnTo>
                    <a:lnTo>
                      <a:pt x="39" y="164"/>
                    </a:lnTo>
                    <a:lnTo>
                      <a:pt x="42" y="154"/>
                    </a:lnTo>
                    <a:lnTo>
                      <a:pt x="45" y="143"/>
                    </a:lnTo>
                    <a:lnTo>
                      <a:pt x="46" y="133"/>
                    </a:lnTo>
                    <a:lnTo>
                      <a:pt x="49" y="124"/>
                    </a:lnTo>
                    <a:lnTo>
                      <a:pt x="55" y="138"/>
                    </a:lnTo>
                    <a:lnTo>
                      <a:pt x="63" y="154"/>
                    </a:lnTo>
                    <a:lnTo>
                      <a:pt x="75" y="173"/>
                    </a:lnTo>
                    <a:lnTo>
                      <a:pt x="87" y="194"/>
                    </a:lnTo>
                    <a:lnTo>
                      <a:pt x="100" y="215"/>
                    </a:lnTo>
                    <a:lnTo>
                      <a:pt x="113" y="233"/>
                    </a:lnTo>
                    <a:lnTo>
                      <a:pt x="123" y="248"/>
                    </a:lnTo>
                    <a:lnTo>
                      <a:pt x="132" y="260"/>
                    </a:lnTo>
                    <a:lnTo>
                      <a:pt x="133" y="248"/>
                    </a:lnTo>
                    <a:lnTo>
                      <a:pt x="136" y="231"/>
                    </a:lnTo>
                    <a:lnTo>
                      <a:pt x="139" y="212"/>
                    </a:lnTo>
                    <a:lnTo>
                      <a:pt x="140" y="198"/>
                    </a:lnTo>
                    <a:lnTo>
                      <a:pt x="134" y="187"/>
                    </a:lnTo>
                    <a:lnTo>
                      <a:pt x="126" y="170"/>
                    </a:lnTo>
                    <a:lnTo>
                      <a:pt x="115" y="150"/>
                    </a:lnTo>
                    <a:lnTo>
                      <a:pt x="103" y="126"/>
                    </a:lnTo>
                    <a:lnTo>
                      <a:pt x="92" y="103"/>
                    </a:lnTo>
                    <a:lnTo>
                      <a:pt x="82" y="82"/>
                    </a:lnTo>
                    <a:lnTo>
                      <a:pt x="73" y="65"/>
                    </a:lnTo>
                    <a:lnTo>
                      <a:pt x="67" y="53"/>
                    </a:lnTo>
                    <a:lnTo>
                      <a:pt x="72" y="39"/>
                    </a:lnTo>
                    <a:lnTo>
                      <a:pt x="76" y="25"/>
                    </a:lnTo>
                    <a:lnTo>
                      <a:pt x="80" y="12"/>
                    </a:lnTo>
                    <a:lnTo>
                      <a:pt x="85" y="0"/>
                    </a:lnTo>
                    <a:lnTo>
                      <a:pt x="90" y="14"/>
                    </a:lnTo>
                    <a:lnTo>
                      <a:pt x="99" y="33"/>
                    </a:lnTo>
                    <a:lnTo>
                      <a:pt x="107" y="56"/>
                    </a:lnTo>
                    <a:lnTo>
                      <a:pt x="119" y="81"/>
                    </a:lnTo>
                    <a:lnTo>
                      <a:pt x="129" y="105"/>
                    </a:lnTo>
                    <a:lnTo>
                      <a:pt x="137" y="128"/>
                    </a:lnTo>
                    <a:lnTo>
                      <a:pt x="144" y="143"/>
                    </a:lnTo>
                    <a:lnTo>
                      <a:pt x="149" y="152"/>
                    </a:lnTo>
                    <a:lnTo>
                      <a:pt x="152" y="145"/>
                    </a:lnTo>
                    <a:lnTo>
                      <a:pt x="156" y="136"/>
                    </a:lnTo>
                    <a:lnTo>
                      <a:pt x="159" y="128"/>
                    </a:lnTo>
                    <a:lnTo>
                      <a:pt x="160" y="121"/>
                    </a:lnTo>
                    <a:lnTo>
                      <a:pt x="162" y="117"/>
                    </a:lnTo>
                    <a:lnTo>
                      <a:pt x="163" y="117"/>
                    </a:lnTo>
                    <a:lnTo>
                      <a:pt x="163" y="121"/>
                    </a:lnTo>
                    <a:lnTo>
                      <a:pt x="163" y="12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28" name="Freeform 23"/>
              <p:cNvSpPr>
                <a:spLocks/>
              </p:cNvSpPr>
              <p:nvPr/>
            </p:nvSpPr>
            <p:spPr bwMode="auto">
              <a:xfrm>
                <a:off x="6554" y="4577"/>
                <a:ext cx="38" cy="80"/>
              </a:xfrm>
              <a:custGeom>
                <a:avLst/>
                <a:gdLst>
                  <a:gd name="T0" fmla="*/ 0 w 77"/>
                  <a:gd name="T1" fmla="*/ 0 h 161"/>
                  <a:gd name="T2" fmla="*/ 0 w 77"/>
                  <a:gd name="T3" fmla="*/ 0 h 161"/>
                  <a:gd name="T4" fmla="*/ 0 w 77"/>
                  <a:gd name="T5" fmla="*/ 0 h 161"/>
                  <a:gd name="T6" fmla="*/ 0 w 77"/>
                  <a:gd name="T7" fmla="*/ 0 h 161"/>
                  <a:gd name="T8" fmla="*/ 0 w 77"/>
                  <a:gd name="T9" fmla="*/ 0 h 161"/>
                  <a:gd name="T10" fmla="*/ 0 w 77"/>
                  <a:gd name="T11" fmla="*/ 0 h 161"/>
                  <a:gd name="T12" fmla="*/ 0 w 77"/>
                  <a:gd name="T13" fmla="*/ 0 h 161"/>
                  <a:gd name="T14" fmla="*/ 0 w 77"/>
                  <a:gd name="T15" fmla="*/ 0 h 161"/>
                  <a:gd name="T16" fmla="*/ 0 w 77"/>
                  <a:gd name="T17" fmla="*/ 0 h 161"/>
                  <a:gd name="T18" fmla="*/ 0 w 77"/>
                  <a:gd name="T19" fmla="*/ 0 h 161"/>
                  <a:gd name="T20" fmla="*/ 0 w 77"/>
                  <a:gd name="T21" fmla="*/ 0 h 161"/>
                  <a:gd name="T22" fmla="*/ 0 w 77"/>
                  <a:gd name="T23" fmla="*/ 0 h 161"/>
                  <a:gd name="T24" fmla="*/ 0 w 77"/>
                  <a:gd name="T25" fmla="*/ 0 h 161"/>
                  <a:gd name="T26" fmla="*/ 0 w 77"/>
                  <a:gd name="T27" fmla="*/ 0 h 161"/>
                  <a:gd name="T28" fmla="*/ 0 w 77"/>
                  <a:gd name="T29" fmla="*/ 0 h 161"/>
                  <a:gd name="T30" fmla="*/ 0 w 77"/>
                  <a:gd name="T31" fmla="*/ 0 h 161"/>
                  <a:gd name="T32" fmla="*/ 0 w 77"/>
                  <a:gd name="T33" fmla="*/ 0 h 161"/>
                  <a:gd name="T34" fmla="*/ 0 w 77"/>
                  <a:gd name="T35" fmla="*/ 0 h 161"/>
                  <a:gd name="T36" fmla="*/ 0 w 77"/>
                  <a:gd name="T37" fmla="*/ 0 h 161"/>
                  <a:gd name="T38" fmla="*/ 0 w 77"/>
                  <a:gd name="T39" fmla="*/ 0 h 161"/>
                  <a:gd name="T40" fmla="*/ 0 w 77"/>
                  <a:gd name="T41" fmla="*/ 0 h 161"/>
                  <a:gd name="T42" fmla="*/ 0 w 77"/>
                  <a:gd name="T43" fmla="*/ 0 h 161"/>
                  <a:gd name="T44" fmla="*/ 0 w 77"/>
                  <a:gd name="T45" fmla="*/ 0 h 161"/>
                  <a:gd name="T46" fmla="*/ 0 w 77"/>
                  <a:gd name="T47" fmla="*/ 0 h 161"/>
                  <a:gd name="T48" fmla="*/ 0 w 77"/>
                  <a:gd name="T49" fmla="*/ 0 h 1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
                  <a:gd name="T76" fmla="*/ 0 h 161"/>
                  <a:gd name="T77" fmla="*/ 77 w 77"/>
                  <a:gd name="T78" fmla="*/ 161 h 1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 h="161">
                    <a:moveTo>
                      <a:pt x="21" y="0"/>
                    </a:moveTo>
                    <a:lnTo>
                      <a:pt x="17" y="4"/>
                    </a:lnTo>
                    <a:lnTo>
                      <a:pt x="13" y="11"/>
                    </a:lnTo>
                    <a:lnTo>
                      <a:pt x="7" y="21"/>
                    </a:lnTo>
                    <a:lnTo>
                      <a:pt x="0" y="34"/>
                    </a:lnTo>
                    <a:lnTo>
                      <a:pt x="7" y="44"/>
                    </a:lnTo>
                    <a:lnTo>
                      <a:pt x="15" y="60"/>
                    </a:lnTo>
                    <a:lnTo>
                      <a:pt x="27" y="79"/>
                    </a:lnTo>
                    <a:lnTo>
                      <a:pt x="38" y="100"/>
                    </a:lnTo>
                    <a:lnTo>
                      <a:pt x="48" y="121"/>
                    </a:lnTo>
                    <a:lnTo>
                      <a:pt x="58" y="138"/>
                    </a:lnTo>
                    <a:lnTo>
                      <a:pt x="65" y="152"/>
                    </a:lnTo>
                    <a:lnTo>
                      <a:pt x="70" y="161"/>
                    </a:lnTo>
                    <a:lnTo>
                      <a:pt x="71" y="152"/>
                    </a:lnTo>
                    <a:lnTo>
                      <a:pt x="72" y="142"/>
                    </a:lnTo>
                    <a:lnTo>
                      <a:pt x="75" y="133"/>
                    </a:lnTo>
                    <a:lnTo>
                      <a:pt x="77" y="124"/>
                    </a:lnTo>
                    <a:lnTo>
                      <a:pt x="72" y="114"/>
                    </a:lnTo>
                    <a:lnTo>
                      <a:pt x="65" y="98"/>
                    </a:lnTo>
                    <a:lnTo>
                      <a:pt x="57" y="81"/>
                    </a:lnTo>
                    <a:lnTo>
                      <a:pt x="48" y="60"/>
                    </a:lnTo>
                    <a:lnTo>
                      <a:pt x="40" y="41"/>
                    </a:lnTo>
                    <a:lnTo>
                      <a:pt x="31" y="23"/>
                    </a:lnTo>
                    <a:lnTo>
                      <a:pt x="25" y="9"/>
                    </a:lnTo>
                    <a:lnTo>
                      <a:pt x="2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29" name="Freeform 24"/>
              <p:cNvSpPr>
                <a:spLocks/>
              </p:cNvSpPr>
              <p:nvPr/>
            </p:nvSpPr>
            <p:spPr bwMode="auto">
              <a:xfrm>
                <a:off x="6590" y="4545"/>
                <a:ext cx="34" cy="33"/>
              </a:xfrm>
              <a:custGeom>
                <a:avLst/>
                <a:gdLst>
                  <a:gd name="T0" fmla="*/ 1 w 68"/>
                  <a:gd name="T1" fmla="*/ 0 h 67"/>
                  <a:gd name="T2" fmla="*/ 1 w 68"/>
                  <a:gd name="T3" fmla="*/ 0 h 67"/>
                  <a:gd name="T4" fmla="*/ 1 w 68"/>
                  <a:gd name="T5" fmla="*/ 0 h 67"/>
                  <a:gd name="T6" fmla="*/ 1 w 68"/>
                  <a:gd name="T7" fmla="*/ 0 h 67"/>
                  <a:gd name="T8" fmla="*/ 0 w 68"/>
                  <a:gd name="T9" fmla="*/ 0 h 67"/>
                  <a:gd name="T10" fmla="*/ 1 w 68"/>
                  <a:gd name="T11" fmla="*/ 0 h 67"/>
                  <a:gd name="T12" fmla="*/ 1 w 68"/>
                  <a:gd name="T13" fmla="*/ 0 h 67"/>
                  <a:gd name="T14" fmla="*/ 1 w 68"/>
                  <a:gd name="T15" fmla="*/ 0 h 67"/>
                  <a:gd name="T16" fmla="*/ 1 w 68"/>
                  <a:gd name="T17" fmla="*/ 0 h 67"/>
                  <a:gd name="T18" fmla="*/ 1 w 68"/>
                  <a:gd name="T19" fmla="*/ 0 h 67"/>
                  <a:gd name="T20" fmla="*/ 1 w 68"/>
                  <a:gd name="T21" fmla="*/ 0 h 67"/>
                  <a:gd name="T22" fmla="*/ 1 w 68"/>
                  <a:gd name="T23" fmla="*/ 0 h 67"/>
                  <a:gd name="T24" fmla="*/ 1 w 68"/>
                  <a:gd name="T25" fmla="*/ 0 h 67"/>
                  <a:gd name="T26" fmla="*/ 1 w 68"/>
                  <a:gd name="T27" fmla="*/ 0 h 67"/>
                  <a:gd name="T28" fmla="*/ 1 w 68"/>
                  <a:gd name="T29" fmla="*/ 0 h 67"/>
                  <a:gd name="T30" fmla="*/ 1 w 68"/>
                  <a:gd name="T31" fmla="*/ 0 h 67"/>
                  <a:gd name="T32" fmla="*/ 1 w 68"/>
                  <a:gd name="T33" fmla="*/ 0 h 67"/>
                  <a:gd name="T34" fmla="*/ 1 w 68"/>
                  <a:gd name="T35" fmla="*/ 0 h 67"/>
                  <a:gd name="T36" fmla="*/ 1 w 68"/>
                  <a:gd name="T37" fmla="*/ 0 h 67"/>
                  <a:gd name="T38" fmla="*/ 1 w 68"/>
                  <a:gd name="T39" fmla="*/ 0 h 67"/>
                  <a:gd name="T40" fmla="*/ 1 w 68"/>
                  <a:gd name="T41" fmla="*/ 0 h 67"/>
                  <a:gd name="T42" fmla="*/ 1 w 68"/>
                  <a:gd name="T43" fmla="*/ 0 h 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
                  <a:gd name="T67" fmla="*/ 0 h 67"/>
                  <a:gd name="T68" fmla="*/ 68 w 68"/>
                  <a:gd name="T69" fmla="*/ 67 h 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 h="67">
                    <a:moveTo>
                      <a:pt x="29" y="67"/>
                    </a:moveTo>
                    <a:lnTo>
                      <a:pt x="16" y="62"/>
                    </a:lnTo>
                    <a:lnTo>
                      <a:pt x="8" y="53"/>
                    </a:lnTo>
                    <a:lnTo>
                      <a:pt x="2" y="42"/>
                    </a:lnTo>
                    <a:lnTo>
                      <a:pt x="0" y="35"/>
                    </a:lnTo>
                    <a:lnTo>
                      <a:pt x="2" y="25"/>
                    </a:lnTo>
                    <a:lnTo>
                      <a:pt x="6" y="14"/>
                    </a:lnTo>
                    <a:lnTo>
                      <a:pt x="12" y="6"/>
                    </a:lnTo>
                    <a:lnTo>
                      <a:pt x="18" y="0"/>
                    </a:lnTo>
                    <a:lnTo>
                      <a:pt x="23" y="2"/>
                    </a:lnTo>
                    <a:lnTo>
                      <a:pt x="30" y="6"/>
                    </a:lnTo>
                    <a:lnTo>
                      <a:pt x="36" y="7"/>
                    </a:lnTo>
                    <a:lnTo>
                      <a:pt x="43" y="7"/>
                    </a:lnTo>
                    <a:lnTo>
                      <a:pt x="49" y="9"/>
                    </a:lnTo>
                    <a:lnTo>
                      <a:pt x="56" y="11"/>
                    </a:lnTo>
                    <a:lnTo>
                      <a:pt x="62" y="11"/>
                    </a:lnTo>
                    <a:lnTo>
                      <a:pt x="68" y="11"/>
                    </a:lnTo>
                    <a:lnTo>
                      <a:pt x="63" y="30"/>
                    </a:lnTo>
                    <a:lnTo>
                      <a:pt x="55" y="49"/>
                    </a:lnTo>
                    <a:lnTo>
                      <a:pt x="42" y="63"/>
                    </a:lnTo>
                    <a:lnTo>
                      <a:pt x="29" y="6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30" name="Freeform 25"/>
              <p:cNvSpPr>
                <a:spLocks/>
              </p:cNvSpPr>
              <p:nvPr/>
            </p:nvSpPr>
            <p:spPr bwMode="auto">
              <a:xfrm>
                <a:off x="6640" y="4694"/>
                <a:ext cx="84" cy="132"/>
              </a:xfrm>
              <a:custGeom>
                <a:avLst/>
                <a:gdLst>
                  <a:gd name="T0" fmla="*/ 0 w 170"/>
                  <a:gd name="T1" fmla="*/ 1 h 264"/>
                  <a:gd name="T2" fmla="*/ 0 w 170"/>
                  <a:gd name="T3" fmla="*/ 1 h 264"/>
                  <a:gd name="T4" fmla="*/ 0 w 170"/>
                  <a:gd name="T5" fmla="*/ 1 h 264"/>
                  <a:gd name="T6" fmla="*/ 0 w 170"/>
                  <a:gd name="T7" fmla="*/ 1 h 264"/>
                  <a:gd name="T8" fmla="*/ 0 w 170"/>
                  <a:gd name="T9" fmla="*/ 1 h 264"/>
                  <a:gd name="T10" fmla="*/ 0 w 170"/>
                  <a:gd name="T11" fmla="*/ 1 h 264"/>
                  <a:gd name="T12" fmla="*/ 0 w 170"/>
                  <a:gd name="T13" fmla="*/ 1 h 264"/>
                  <a:gd name="T14" fmla="*/ 0 w 170"/>
                  <a:gd name="T15" fmla="*/ 1 h 264"/>
                  <a:gd name="T16" fmla="*/ 0 w 170"/>
                  <a:gd name="T17" fmla="*/ 1 h 264"/>
                  <a:gd name="T18" fmla="*/ 0 w 170"/>
                  <a:gd name="T19" fmla="*/ 1 h 264"/>
                  <a:gd name="T20" fmla="*/ 0 w 170"/>
                  <a:gd name="T21" fmla="*/ 1 h 264"/>
                  <a:gd name="T22" fmla="*/ 0 w 170"/>
                  <a:gd name="T23" fmla="*/ 1 h 264"/>
                  <a:gd name="T24" fmla="*/ 0 w 170"/>
                  <a:gd name="T25" fmla="*/ 1 h 264"/>
                  <a:gd name="T26" fmla="*/ 0 w 170"/>
                  <a:gd name="T27" fmla="*/ 1 h 264"/>
                  <a:gd name="T28" fmla="*/ 0 w 170"/>
                  <a:gd name="T29" fmla="*/ 1 h 264"/>
                  <a:gd name="T30" fmla="*/ 0 w 170"/>
                  <a:gd name="T31" fmla="*/ 1 h 264"/>
                  <a:gd name="T32" fmla="*/ 0 w 170"/>
                  <a:gd name="T33" fmla="*/ 1 h 264"/>
                  <a:gd name="T34" fmla="*/ 0 w 170"/>
                  <a:gd name="T35" fmla="*/ 1 h 264"/>
                  <a:gd name="T36" fmla="*/ 0 w 170"/>
                  <a:gd name="T37" fmla="*/ 1 h 264"/>
                  <a:gd name="T38" fmla="*/ 0 w 170"/>
                  <a:gd name="T39" fmla="*/ 1 h 264"/>
                  <a:gd name="T40" fmla="*/ 0 w 170"/>
                  <a:gd name="T41" fmla="*/ 1 h 264"/>
                  <a:gd name="T42" fmla="*/ 0 w 170"/>
                  <a:gd name="T43" fmla="*/ 1 h 264"/>
                  <a:gd name="T44" fmla="*/ 0 w 170"/>
                  <a:gd name="T45" fmla="*/ 1 h 264"/>
                  <a:gd name="T46" fmla="*/ 0 w 170"/>
                  <a:gd name="T47" fmla="*/ 1 h 264"/>
                  <a:gd name="T48" fmla="*/ 0 w 170"/>
                  <a:gd name="T49" fmla="*/ 1 h 264"/>
                  <a:gd name="T50" fmla="*/ 0 w 170"/>
                  <a:gd name="T51" fmla="*/ 1 h 264"/>
                  <a:gd name="T52" fmla="*/ 0 w 170"/>
                  <a:gd name="T53" fmla="*/ 1 h 264"/>
                  <a:gd name="T54" fmla="*/ 0 w 170"/>
                  <a:gd name="T55" fmla="*/ 1 h 264"/>
                  <a:gd name="T56" fmla="*/ 0 w 170"/>
                  <a:gd name="T57" fmla="*/ 1 h 264"/>
                  <a:gd name="T58" fmla="*/ 0 w 170"/>
                  <a:gd name="T59" fmla="*/ 1 h 264"/>
                  <a:gd name="T60" fmla="*/ 0 w 170"/>
                  <a:gd name="T61" fmla="*/ 1 h 264"/>
                  <a:gd name="T62" fmla="*/ 0 w 170"/>
                  <a:gd name="T63" fmla="*/ 1 h 264"/>
                  <a:gd name="T64" fmla="*/ 0 w 170"/>
                  <a:gd name="T65" fmla="*/ 1 h 264"/>
                  <a:gd name="T66" fmla="*/ 0 w 170"/>
                  <a:gd name="T67" fmla="*/ 1 h 264"/>
                  <a:gd name="T68" fmla="*/ 0 w 170"/>
                  <a:gd name="T69" fmla="*/ 1 h 264"/>
                  <a:gd name="T70" fmla="*/ 0 w 170"/>
                  <a:gd name="T71" fmla="*/ 1 h 264"/>
                  <a:gd name="T72" fmla="*/ 0 w 170"/>
                  <a:gd name="T73" fmla="*/ 1 h 264"/>
                  <a:gd name="T74" fmla="*/ 0 w 170"/>
                  <a:gd name="T75" fmla="*/ 1 h 264"/>
                  <a:gd name="T76" fmla="*/ 0 w 170"/>
                  <a:gd name="T77" fmla="*/ 1 h 264"/>
                  <a:gd name="T78" fmla="*/ 0 w 170"/>
                  <a:gd name="T79" fmla="*/ 1 h 264"/>
                  <a:gd name="T80" fmla="*/ 0 w 170"/>
                  <a:gd name="T81" fmla="*/ 1 h 264"/>
                  <a:gd name="T82" fmla="*/ 0 w 170"/>
                  <a:gd name="T83" fmla="*/ 1 h 264"/>
                  <a:gd name="T84" fmla="*/ 0 w 170"/>
                  <a:gd name="T85" fmla="*/ 1 h 264"/>
                  <a:gd name="T86" fmla="*/ 0 w 170"/>
                  <a:gd name="T87" fmla="*/ 1 h 264"/>
                  <a:gd name="T88" fmla="*/ 0 w 170"/>
                  <a:gd name="T89" fmla="*/ 1 h 264"/>
                  <a:gd name="T90" fmla="*/ 0 w 170"/>
                  <a:gd name="T91" fmla="*/ 1 h 264"/>
                  <a:gd name="T92" fmla="*/ 0 w 170"/>
                  <a:gd name="T93" fmla="*/ 1 h 264"/>
                  <a:gd name="T94" fmla="*/ 0 w 170"/>
                  <a:gd name="T95" fmla="*/ 1 h 264"/>
                  <a:gd name="T96" fmla="*/ 0 w 170"/>
                  <a:gd name="T97" fmla="*/ 1 h 264"/>
                  <a:gd name="T98" fmla="*/ 0 w 170"/>
                  <a:gd name="T99" fmla="*/ 1 h 2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0"/>
                  <a:gd name="T151" fmla="*/ 0 h 264"/>
                  <a:gd name="T152" fmla="*/ 170 w 170"/>
                  <a:gd name="T153" fmla="*/ 264 h 2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0" h="264">
                    <a:moveTo>
                      <a:pt x="57" y="224"/>
                    </a:moveTo>
                    <a:lnTo>
                      <a:pt x="54" y="226"/>
                    </a:lnTo>
                    <a:lnTo>
                      <a:pt x="53" y="227"/>
                    </a:lnTo>
                    <a:lnTo>
                      <a:pt x="51" y="231"/>
                    </a:lnTo>
                    <a:lnTo>
                      <a:pt x="51" y="233"/>
                    </a:lnTo>
                    <a:lnTo>
                      <a:pt x="57" y="238"/>
                    </a:lnTo>
                    <a:lnTo>
                      <a:pt x="63" y="243"/>
                    </a:lnTo>
                    <a:lnTo>
                      <a:pt x="69" y="248"/>
                    </a:lnTo>
                    <a:lnTo>
                      <a:pt x="76" y="254"/>
                    </a:lnTo>
                    <a:lnTo>
                      <a:pt x="81" y="257"/>
                    </a:lnTo>
                    <a:lnTo>
                      <a:pt x="87" y="261"/>
                    </a:lnTo>
                    <a:lnTo>
                      <a:pt x="93" y="262"/>
                    </a:lnTo>
                    <a:lnTo>
                      <a:pt x="97" y="264"/>
                    </a:lnTo>
                    <a:lnTo>
                      <a:pt x="103" y="264"/>
                    </a:lnTo>
                    <a:lnTo>
                      <a:pt x="109" y="264"/>
                    </a:lnTo>
                    <a:lnTo>
                      <a:pt x="116" y="264"/>
                    </a:lnTo>
                    <a:lnTo>
                      <a:pt x="123" y="262"/>
                    </a:lnTo>
                    <a:lnTo>
                      <a:pt x="131" y="261"/>
                    </a:lnTo>
                    <a:lnTo>
                      <a:pt x="140" y="257"/>
                    </a:lnTo>
                    <a:lnTo>
                      <a:pt x="147" y="252"/>
                    </a:lnTo>
                    <a:lnTo>
                      <a:pt x="156" y="245"/>
                    </a:lnTo>
                    <a:lnTo>
                      <a:pt x="160" y="233"/>
                    </a:lnTo>
                    <a:lnTo>
                      <a:pt x="163" y="217"/>
                    </a:lnTo>
                    <a:lnTo>
                      <a:pt x="164" y="201"/>
                    </a:lnTo>
                    <a:lnTo>
                      <a:pt x="164" y="186"/>
                    </a:lnTo>
                    <a:lnTo>
                      <a:pt x="166" y="168"/>
                    </a:lnTo>
                    <a:lnTo>
                      <a:pt x="167" y="137"/>
                    </a:lnTo>
                    <a:lnTo>
                      <a:pt x="169" y="105"/>
                    </a:lnTo>
                    <a:lnTo>
                      <a:pt x="169" y="88"/>
                    </a:lnTo>
                    <a:lnTo>
                      <a:pt x="169" y="81"/>
                    </a:lnTo>
                    <a:lnTo>
                      <a:pt x="167" y="74"/>
                    </a:lnTo>
                    <a:lnTo>
                      <a:pt x="167" y="63"/>
                    </a:lnTo>
                    <a:lnTo>
                      <a:pt x="169" y="55"/>
                    </a:lnTo>
                    <a:lnTo>
                      <a:pt x="170" y="44"/>
                    </a:lnTo>
                    <a:lnTo>
                      <a:pt x="170" y="32"/>
                    </a:lnTo>
                    <a:lnTo>
                      <a:pt x="170" y="23"/>
                    </a:lnTo>
                    <a:lnTo>
                      <a:pt x="167" y="14"/>
                    </a:lnTo>
                    <a:lnTo>
                      <a:pt x="163" y="9"/>
                    </a:lnTo>
                    <a:lnTo>
                      <a:pt x="159" y="4"/>
                    </a:lnTo>
                    <a:lnTo>
                      <a:pt x="153" y="2"/>
                    </a:lnTo>
                    <a:lnTo>
                      <a:pt x="147" y="0"/>
                    </a:lnTo>
                    <a:lnTo>
                      <a:pt x="140" y="2"/>
                    </a:lnTo>
                    <a:lnTo>
                      <a:pt x="134" y="9"/>
                    </a:lnTo>
                    <a:lnTo>
                      <a:pt x="129" y="23"/>
                    </a:lnTo>
                    <a:lnTo>
                      <a:pt x="124" y="44"/>
                    </a:lnTo>
                    <a:lnTo>
                      <a:pt x="120" y="42"/>
                    </a:lnTo>
                    <a:lnTo>
                      <a:pt x="114" y="39"/>
                    </a:lnTo>
                    <a:lnTo>
                      <a:pt x="106" y="37"/>
                    </a:lnTo>
                    <a:lnTo>
                      <a:pt x="100" y="39"/>
                    </a:lnTo>
                    <a:lnTo>
                      <a:pt x="94" y="41"/>
                    </a:lnTo>
                    <a:lnTo>
                      <a:pt x="89" y="39"/>
                    </a:lnTo>
                    <a:lnTo>
                      <a:pt x="83" y="37"/>
                    </a:lnTo>
                    <a:lnTo>
                      <a:pt x="80" y="35"/>
                    </a:lnTo>
                    <a:lnTo>
                      <a:pt x="77" y="32"/>
                    </a:lnTo>
                    <a:lnTo>
                      <a:pt x="71" y="27"/>
                    </a:lnTo>
                    <a:lnTo>
                      <a:pt x="64" y="25"/>
                    </a:lnTo>
                    <a:lnTo>
                      <a:pt x="59" y="23"/>
                    </a:lnTo>
                    <a:lnTo>
                      <a:pt x="51" y="25"/>
                    </a:lnTo>
                    <a:lnTo>
                      <a:pt x="46" y="27"/>
                    </a:lnTo>
                    <a:lnTo>
                      <a:pt x="39" y="28"/>
                    </a:lnTo>
                    <a:lnTo>
                      <a:pt x="33" y="28"/>
                    </a:lnTo>
                    <a:lnTo>
                      <a:pt x="27" y="28"/>
                    </a:lnTo>
                    <a:lnTo>
                      <a:pt x="20" y="27"/>
                    </a:lnTo>
                    <a:lnTo>
                      <a:pt x="11" y="27"/>
                    </a:lnTo>
                    <a:lnTo>
                      <a:pt x="6" y="28"/>
                    </a:lnTo>
                    <a:lnTo>
                      <a:pt x="3" y="35"/>
                    </a:lnTo>
                    <a:lnTo>
                      <a:pt x="0" y="46"/>
                    </a:lnTo>
                    <a:lnTo>
                      <a:pt x="0" y="58"/>
                    </a:lnTo>
                    <a:lnTo>
                      <a:pt x="3" y="65"/>
                    </a:lnTo>
                    <a:lnTo>
                      <a:pt x="9" y="69"/>
                    </a:lnTo>
                    <a:lnTo>
                      <a:pt x="14" y="72"/>
                    </a:lnTo>
                    <a:lnTo>
                      <a:pt x="20" y="74"/>
                    </a:lnTo>
                    <a:lnTo>
                      <a:pt x="26" y="76"/>
                    </a:lnTo>
                    <a:lnTo>
                      <a:pt x="24" y="81"/>
                    </a:lnTo>
                    <a:lnTo>
                      <a:pt x="24" y="88"/>
                    </a:lnTo>
                    <a:lnTo>
                      <a:pt x="26" y="95"/>
                    </a:lnTo>
                    <a:lnTo>
                      <a:pt x="30" y="100"/>
                    </a:lnTo>
                    <a:lnTo>
                      <a:pt x="30" y="102"/>
                    </a:lnTo>
                    <a:lnTo>
                      <a:pt x="30" y="103"/>
                    </a:lnTo>
                    <a:lnTo>
                      <a:pt x="29" y="105"/>
                    </a:lnTo>
                    <a:lnTo>
                      <a:pt x="29" y="107"/>
                    </a:lnTo>
                    <a:lnTo>
                      <a:pt x="29" y="112"/>
                    </a:lnTo>
                    <a:lnTo>
                      <a:pt x="29" y="121"/>
                    </a:lnTo>
                    <a:lnTo>
                      <a:pt x="30" y="128"/>
                    </a:lnTo>
                    <a:lnTo>
                      <a:pt x="31" y="135"/>
                    </a:lnTo>
                    <a:lnTo>
                      <a:pt x="33" y="137"/>
                    </a:lnTo>
                    <a:lnTo>
                      <a:pt x="33" y="138"/>
                    </a:lnTo>
                    <a:lnTo>
                      <a:pt x="34" y="140"/>
                    </a:lnTo>
                    <a:lnTo>
                      <a:pt x="31" y="149"/>
                    </a:lnTo>
                    <a:lnTo>
                      <a:pt x="30" y="161"/>
                    </a:lnTo>
                    <a:lnTo>
                      <a:pt x="31" y="173"/>
                    </a:lnTo>
                    <a:lnTo>
                      <a:pt x="34" y="180"/>
                    </a:lnTo>
                    <a:lnTo>
                      <a:pt x="39" y="182"/>
                    </a:lnTo>
                    <a:lnTo>
                      <a:pt x="41" y="186"/>
                    </a:lnTo>
                    <a:lnTo>
                      <a:pt x="46" y="187"/>
                    </a:lnTo>
                    <a:lnTo>
                      <a:pt x="51" y="189"/>
                    </a:lnTo>
                    <a:lnTo>
                      <a:pt x="50" y="198"/>
                    </a:lnTo>
                    <a:lnTo>
                      <a:pt x="51" y="208"/>
                    </a:lnTo>
                    <a:lnTo>
                      <a:pt x="54" y="219"/>
                    </a:lnTo>
                    <a:lnTo>
                      <a:pt x="57" y="2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31" name="Freeform 26"/>
              <p:cNvSpPr>
                <a:spLocks/>
              </p:cNvSpPr>
              <p:nvPr/>
            </p:nvSpPr>
            <p:spPr bwMode="auto">
              <a:xfrm>
                <a:off x="6103" y="4504"/>
                <a:ext cx="121" cy="102"/>
              </a:xfrm>
              <a:custGeom>
                <a:avLst/>
                <a:gdLst>
                  <a:gd name="T0" fmla="*/ 1 w 241"/>
                  <a:gd name="T1" fmla="*/ 0 h 205"/>
                  <a:gd name="T2" fmla="*/ 1 w 241"/>
                  <a:gd name="T3" fmla="*/ 0 h 205"/>
                  <a:gd name="T4" fmla="*/ 1 w 241"/>
                  <a:gd name="T5" fmla="*/ 0 h 205"/>
                  <a:gd name="T6" fmla="*/ 1 w 241"/>
                  <a:gd name="T7" fmla="*/ 0 h 205"/>
                  <a:gd name="T8" fmla="*/ 1 w 241"/>
                  <a:gd name="T9" fmla="*/ 0 h 205"/>
                  <a:gd name="T10" fmla="*/ 1 w 241"/>
                  <a:gd name="T11" fmla="*/ 0 h 205"/>
                  <a:gd name="T12" fmla="*/ 1 w 241"/>
                  <a:gd name="T13" fmla="*/ 0 h 205"/>
                  <a:gd name="T14" fmla="*/ 1 w 241"/>
                  <a:gd name="T15" fmla="*/ 0 h 205"/>
                  <a:gd name="T16" fmla="*/ 1 w 241"/>
                  <a:gd name="T17" fmla="*/ 0 h 205"/>
                  <a:gd name="T18" fmla="*/ 1 w 241"/>
                  <a:gd name="T19" fmla="*/ 0 h 205"/>
                  <a:gd name="T20" fmla="*/ 1 w 241"/>
                  <a:gd name="T21" fmla="*/ 0 h 205"/>
                  <a:gd name="T22" fmla="*/ 1 w 241"/>
                  <a:gd name="T23" fmla="*/ 0 h 205"/>
                  <a:gd name="T24" fmla="*/ 1 w 241"/>
                  <a:gd name="T25" fmla="*/ 0 h 205"/>
                  <a:gd name="T26" fmla="*/ 1 w 241"/>
                  <a:gd name="T27" fmla="*/ 0 h 205"/>
                  <a:gd name="T28" fmla="*/ 1 w 241"/>
                  <a:gd name="T29" fmla="*/ 0 h 205"/>
                  <a:gd name="T30" fmla="*/ 1 w 241"/>
                  <a:gd name="T31" fmla="*/ 0 h 205"/>
                  <a:gd name="T32" fmla="*/ 1 w 241"/>
                  <a:gd name="T33" fmla="*/ 0 h 205"/>
                  <a:gd name="T34" fmla="*/ 1 w 241"/>
                  <a:gd name="T35" fmla="*/ 0 h 205"/>
                  <a:gd name="T36" fmla="*/ 1 w 241"/>
                  <a:gd name="T37" fmla="*/ 0 h 205"/>
                  <a:gd name="T38" fmla="*/ 1 w 241"/>
                  <a:gd name="T39" fmla="*/ 0 h 205"/>
                  <a:gd name="T40" fmla="*/ 1 w 241"/>
                  <a:gd name="T41" fmla="*/ 0 h 205"/>
                  <a:gd name="T42" fmla="*/ 1 w 241"/>
                  <a:gd name="T43" fmla="*/ 0 h 205"/>
                  <a:gd name="T44" fmla="*/ 1 w 241"/>
                  <a:gd name="T45" fmla="*/ 0 h 205"/>
                  <a:gd name="T46" fmla="*/ 1 w 241"/>
                  <a:gd name="T47" fmla="*/ 0 h 205"/>
                  <a:gd name="T48" fmla="*/ 0 w 241"/>
                  <a:gd name="T49" fmla="*/ 0 h 205"/>
                  <a:gd name="T50" fmla="*/ 1 w 241"/>
                  <a:gd name="T51" fmla="*/ 0 h 205"/>
                  <a:gd name="T52" fmla="*/ 1 w 241"/>
                  <a:gd name="T53" fmla="*/ 0 h 205"/>
                  <a:gd name="T54" fmla="*/ 1 w 241"/>
                  <a:gd name="T55" fmla="*/ 0 h 205"/>
                  <a:gd name="T56" fmla="*/ 1 w 241"/>
                  <a:gd name="T57" fmla="*/ 0 h 205"/>
                  <a:gd name="T58" fmla="*/ 1 w 241"/>
                  <a:gd name="T59" fmla="*/ 0 h 205"/>
                  <a:gd name="T60" fmla="*/ 1 w 241"/>
                  <a:gd name="T61" fmla="*/ 0 h 205"/>
                  <a:gd name="T62" fmla="*/ 1 w 241"/>
                  <a:gd name="T63" fmla="*/ 0 h 205"/>
                  <a:gd name="T64" fmla="*/ 1 w 241"/>
                  <a:gd name="T65" fmla="*/ 0 h 205"/>
                  <a:gd name="T66" fmla="*/ 1 w 241"/>
                  <a:gd name="T67" fmla="*/ 0 h 205"/>
                  <a:gd name="T68" fmla="*/ 1 w 241"/>
                  <a:gd name="T69" fmla="*/ 0 h 205"/>
                  <a:gd name="T70" fmla="*/ 1 w 241"/>
                  <a:gd name="T71" fmla="*/ 0 h 205"/>
                  <a:gd name="T72" fmla="*/ 1 w 241"/>
                  <a:gd name="T73" fmla="*/ 0 h 205"/>
                  <a:gd name="T74" fmla="*/ 1 w 241"/>
                  <a:gd name="T75" fmla="*/ 0 h 205"/>
                  <a:gd name="T76" fmla="*/ 1 w 241"/>
                  <a:gd name="T77" fmla="*/ 0 h 205"/>
                  <a:gd name="T78" fmla="*/ 1 w 241"/>
                  <a:gd name="T79" fmla="*/ 0 h 205"/>
                  <a:gd name="T80" fmla="*/ 1 w 241"/>
                  <a:gd name="T81" fmla="*/ 0 h 205"/>
                  <a:gd name="T82" fmla="*/ 1 w 241"/>
                  <a:gd name="T83" fmla="*/ 0 h 2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1"/>
                  <a:gd name="T127" fmla="*/ 0 h 205"/>
                  <a:gd name="T128" fmla="*/ 241 w 241"/>
                  <a:gd name="T129" fmla="*/ 205 h 2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1" h="205">
                    <a:moveTo>
                      <a:pt x="204" y="177"/>
                    </a:moveTo>
                    <a:lnTo>
                      <a:pt x="205" y="161"/>
                    </a:lnTo>
                    <a:lnTo>
                      <a:pt x="208" y="145"/>
                    </a:lnTo>
                    <a:lnTo>
                      <a:pt x="212" y="130"/>
                    </a:lnTo>
                    <a:lnTo>
                      <a:pt x="217" y="114"/>
                    </a:lnTo>
                    <a:lnTo>
                      <a:pt x="221" y="100"/>
                    </a:lnTo>
                    <a:lnTo>
                      <a:pt x="227" y="88"/>
                    </a:lnTo>
                    <a:lnTo>
                      <a:pt x="234" y="77"/>
                    </a:lnTo>
                    <a:lnTo>
                      <a:pt x="241" y="69"/>
                    </a:lnTo>
                    <a:lnTo>
                      <a:pt x="229" y="63"/>
                    </a:lnTo>
                    <a:lnTo>
                      <a:pt x="219" y="58"/>
                    </a:lnTo>
                    <a:lnTo>
                      <a:pt x="211" y="53"/>
                    </a:lnTo>
                    <a:lnTo>
                      <a:pt x="204" y="49"/>
                    </a:lnTo>
                    <a:lnTo>
                      <a:pt x="198" y="46"/>
                    </a:lnTo>
                    <a:lnTo>
                      <a:pt x="191" y="42"/>
                    </a:lnTo>
                    <a:lnTo>
                      <a:pt x="182" y="41"/>
                    </a:lnTo>
                    <a:lnTo>
                      <a:pt x="175" y="39"/>
                    </a:lnTo>
                    <a:lnTo>
                      <a:pt x="168" y="39"/>
                    </a:lnTo>
                    <a:lnTo>
                      <a:pt x="160" y="37"/>
                    </a:lnTo>
                    <a:lnTo>
                      <a:pt x="152" y="34"/>
                    </a:lnTo>
                    <a:lnTo>
                      <a:pt x="145" y="30"/>
                    </a:lnTo>
                    <a:lnTo>
                      <a:pt x="138" y="27"/>
                    </a:lnTo>
                    <a:lnTo>
                      <a:pt x="130" y="23"/>
                    </a:lnTo>
                    <a:lnTo>
                      <a:pt x="122" y="20"/>
                    </a:lnTo>
                    <a:lnTo>
                      <a:pt x="117" y="18"/>
                    </a:lnTo>
                    <a:lnTo>
                      <a:pt x="112" y="16"/>
                    </a:lnTo>
                    <a:lnTo>
                      <a:pt x="107" y="14"/>
                    </a:lnTo>
                    <a:lnTo>
                      <a:pt x="101" y="14"/>
                    </a:lnTo>
                    <a:lnTo>
                      <a:pt x="97" y="16"/>
                    </a:lnTo>
                    <a:lnTo>
                      <a:pt x="92" y="18"/>
                    </a:lnTo>
                    <a:lnTo>
                      <a:pt x="87" y="18"/>
                    </a:lnTo>
                    <a:lnTo>
                      <a:pt x="81" y="18"/>
                    </a:lnTo>
                    <a:lnTo>
                      <a:pt x="74" y="18"/>
                    </a:lnTo>
                    <a:lnTo>
                      <a:pt x="65" y="18"/>
                    </a:lnTo>
                    <a:lnTo>
                      <a:pt x="57" y="16"/>
                    </a:lnTo>
                    <a:lnTo>
                      <a:pt x="48" y="14"/>
                    </a:lnTo>
                    <a:lnTo>
                      <a:pt x="40" y="11"/>
                    </a:lnTo>
                    <a:lnTo>
                      <a:pt x="34" y="9"/>
                    </a:lnTo>
                    <a:lnTo>
                      <a:pt x="30" y="6"/>
                    </a:lnTo>
                    <a:lnTo>
                      <a:pt x="24" y="4"/>
                    </a:lnTo>
                    <a:lnTo>
                      <a:pt x="20" y="0"/>
                    </a:lnTo>
                    <a:lnTo>
                      <a:pt x="14" y="7"/>
                    </a:lnTo>
                    <a:lnTo>
                      <a:pt x="12" y="25"/>
                    </a:lnTo>
                    <a:lnTo>
                      <a:pt x="14" y="42"/>
                    </a:lnTo>
                    <a:lnTo>
                      <a:pt x="21" y="53"/>
                    </a:lnTo>
                    <a:lnTo>
                      <a:pt x="12" y="53"/>
                    </a:lnTo>
                    <a:lnTo>
                      <a:pt x="5" y="60"/>
                    </a:lnTo>
                    <a:lnTo>
                      <a:pt x="1" y="74"/>
                    </a:lnTo>
                    <a:lnTo>
                      <a:pt x="0" y="98"/>
                    </a:lnTo>
                    <a:lnTo>
                      <a:pt x="0" y="102"/>
                    </a:lnTo>
                    <a:lnTo>
                      <a:pt x="1" y="105"/>
                    </a:lnTo>
                    <a:lnTo>
                      <a:pt x="4" y="110"/>
                    </a:lnTo>
                    <a:lnTo>
                      <a:pt x="7" y="116"/>
                    </a:lnTo>
                    <a:lnTo>
                      <a:pt x="11" y="119"/>
                    </a:lnTo>
                    <a:lnTo>
                      <a:pt x="15" y="123"/>
                    </a:lnTo>
                    <a:lnTo>
                      <a:pt x="21" y="124"/>
                    </a:lnTo>
                    <a:lnTo>
                      <a:pt x="27" y="126"/>
                    </a:lnTo>
                    <a:lnTo>
                      <a:pt x="27" y="128"/>
                    </a:lnTo>
                    <a:lnTo>
                      <a:pt x="27" y="131"/>
                    </a:lnTo>
                    <a:lnTo>
                      <a:pt x="27" y="133"/>
                    </a:lnTo>
                    <a:lnTo>
                      <a:pt x="28" y="137"/>
                    </a:lnTo>
                    <a:lnTo>
                      <a:pt x="34" y="149"/>
                    </a:lnTo>
                    <a:lnTo>
                      <a:pt x="41" y="158"/>
                    </a:lnTo>
                    <a:lnTo>
                      <a:pt x="52" y="165"/>
                    </a:lnTo>
                    <a:lnTo>
                      <a:pt x="67" y="166"/>
                    </a:lnTo>
                    <a:lnTo>
                      <a:pt x="68" y="172"/>
                    </a:lnTo>
                    <a:lnTo>
                      <a:pt x="70" y="177"/>
                    </a:lnTo>
                    <a:lnTo>
                      <a:pt x="72" y="182"/>
                    </a:lnTo>
                    <a:lnTo>
                      <a:pt x="77" y="186"/>
                    </a:lnTo>
                    <a:lnTo>
                      <a:pt x="84" y="189"/>
                    </a:lnTo>
                    <a:lnTo>
                      <a:pt x="91" y="193"/>
                    </a:lnTo>
                    <a:lnTo>
                      <a:pt x="100" y="193"/>
                    </a:lnTo>
                    <a:lnTo>
                      <a:pt x="105" y="193"/>
                    </a:lnTo>
                    <a:lnTo>
                      <a:pt x="110" y="201"/>
                    </a:lnTo>
                    <a:lnTo>
                      <a:pt x="118" y="205"/>
                    </a:lnTo>
                    <a:lnTo>
                      <a:pt x="130" y="203"/>
                    </a:lnTo>
                    <a:lnTo>
                      <a:pt x="145" y="194"/>
                    </a:lnTo>
                    <a:lnTo>
                      <a:pt x="152" y="194"/>
                    </a:lnTo>
                    <a:lnTo>
                      <a:pt x="161" y="193"/>
                    </a:lnTo>
                    <a:lnTo>
                      <a:pt x="170" y="193"/>
                    </a:lnTo>
                    <a:lnTo>
                      <a:pt x="178" y="191"/>
                    </a:lnTo>
                    <a:lnTo>
                      <a:pt x="185" y="189"/>
                    </a:lnTo>
                    <a:lnTo>
                      <a:pt x="192" y="186"/>
                    </a:lnTo>
                    <a:lnTo>
                      <a:pt x="200" y="182"/>
                    </a:lnTo>
                    <a:lnTo>
                      <a:pt x="204" y="17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32" name="Freeform 27"/>
              <p:cNvSpPr>
                <a:spLocks/>
              </p:cNvSpPr>
              <p:nvPr/>
            </p:nvSpPr>
            <p:spPr bwMode="auto">
              <a:xfrm>
                <a:off x="5950" y="4487"/>
                <a:ext cx="238" cy="85"/>
              </a:xfrm>
              <a:custGeom>
                <a:avLst/>
                <a:gdLst>
                  <a:gd name="T0" fmla="*/ 1 w 475"/>
                  <a:gd name="T1" fmla="*/ 0 h 172"/>
                  <a:gd name="T2" fmla="*/ 1 w 475"/>
                  <a:gd name="T3" fmla="*/ 0 h 172"/>
                  <a:gd name="T4" fmla="*/ 1 w 475"/>
                  <a:gd name="T5" fmla="*/ 0 h 172"/>
                  <a:gd name="T6" fmla="*/ 1 w 475"/>
                  <a:gd name="T7" fmla="*/ 0 h 172"/>
                  <a:gd name="T8" fmla="*/ 1 w 475"/>
                  <a:gd name="T9" fmla="*/ 0 h 172"/>
                  <a:gd name="T10" fmla="*/ 1 w 475"/>
                  <a:gd name="T11" fmla="*/ 0 h 172"/>
                  <a:gd name="T12" fmla="*/ 1 w 475"/>
                  <a:gd name="T13" fmla="*/ 0 h 172"/>
                  <a:gd name="T14" fmla="*/ 1 w 475"/>
                  <a:gd name="T15" fmla="*/ 0 h 172"/>
                  <a:gd name="T16" fmla="*/ 1 w 475"/>
                  <a:gd name="T17" fmla="*/ 0 h 172"/>
                  <a:gd name="T18" fmla="*/ 1 w 475"/>
                  <a:gd name="T19" fmla="*/ 0 h 172"/>
                  <a:gd name="T20" fmla="*/ 1 w 475"/>
                  <a:gd name="T21" fmla="*/ 0 h 172"/>
                  <a:gd name="T22" fmla="*/ 1 w 475"/>
                  <a:gd name="T23" fmla="*/ 0 h 172"/>
                  <a:gd name="T24" fmla="*/ 1 w 475"/>
                  <a:gd name="T25" fmla="*/ 0 h 172"/>
                  <a:gd name="T26" fmla="*/ 1 w 475"/>
                  <a:gd name="T27" fmla="*/ 0 h 172"/>
                  <a:gd name="T28" fmla="*/ 1 w 475"/>
                  <a:gd name="T29" fmla="*/ 0 h 172"/>
                  <a:gd name="T30" fmla="*/ 1 w 475"/>
                  <a:gd name="T31" fmla="*/ 0 h 172"/>
                  <a:gd name="T32" fmla="*/ 1 w 475"/>
                  <a:gd name="T33" fmla="*/ 0 h 172"/>
                  <a:gd name="T34" fmla="*/ 1 w 475"/>
                  <a:gd name="T35" fmla="*/ 0 h 172"/>
                  <a:gd name="T36" fmla="*/ 1 w 475"/>
                  <a:gd name="T37" fmla="*/ 0 h 172"/>
                  <a:gd name="T38" fmla="*/ 1 w 475"/>
                  <a:gd name="T39" fmla="*/ 0 h 172"/>
                  <a:gd name="T40" fmla="*/ 1 w 475"/>
                  <a:gd name="T41" fmla="*/ 0 h 172"/>
                  <a:gd name="T42" fmla="*/ 1 w 475"/>
                  <a:gd name="T43" fmla="*/ 0 h 172"/>
                  <a:gd name="T44" fmla="*/ 1 w 475"/>
                  <a:gd name="T45" fmla="*/ 0 h 172"/>
                  <a:gd name="T46" fmla="*/ 1 w 475"/>
                  <a:gd name="T47" fmla="*/ 0 h 172"/>
                  <a:gd name="T48" fmla="*/ 1 w 475"/>
                  <a:gd name="T49" fmla="*/ 0 h 172"/>
                  <a:gd name="T50" fmla="*/ 1 w 475"/>
                  <a:gd name="T51" fmla="*/ 0 h 172"/>
                  <a:gd name="T52" fmla="*/ 1 w 475"/>
                  <a:gd name="T53" fmla="*/ 0 h 172"/>
                  <a:gd name="T54" fmla="*/ 1 w 475"/>
                  <a:gd name="T55" fmla="*/ 0 h 172"/>
                  <a:gd name="T56" fmla="*/ 1 w 475"/>
                  <a:gd name="T57" fmla="*/ 0 h 172"/>
                  <a:gd name="T58" fmla="*/ 1 w 475"/>
                  <a:gd name="T59" fmla="*/ 0 h 172"/>
                  <a:gd name="T60" fmla="*/ 1 w 475"/>
                  <a:gd name="T61" fmla="*/ 0 h 172"/>
                  <a:gd name="T62" fmla="*/ 1 w 475"/>
                  <a:gd name="T63" fmla="*/ 0 h 172"/>
                  <a:gd name="T64" fmla="*/ 1 w 475"/>
                  <a:gd name="T65" fmla="*/ 0 h 172"/>
                  <a:gd name="T66" fmla="*/ 1 w 475"/>
                  <a:gd name="T67" fmla="*/ 0 h 172"/>
                  <a:gd name="T68" fmla="*/ 1 w 475"/>
                  <a:gd name="T69" fmla="*/ 0 h 172"/>
                  <a:gd name="T70" fmla="*/ 1 w 475"/>
                  <a:gd name="T71" fmla="*/ 0 h 172"/>
                  <a:gd name="T72" fmla="*/ 1 w 475"/>
                  <a:gd name="T73" fmla="*/ 0 h 172"/>
                  <a:gd name="T74" fmla="*/ 1 w 475"/>
                  <a:gd name="T75" fmla="*/ 0 h 172"/>
                  <a:gd name="T76" fmla="*/ 1 w 475"/>
                  <a:gd name="T77" fmla="*/ 0 h 172"/>
                  <a:gd name="T78" fmla="*/ 1 w 475"/>
                  <a:gd name="T79" fmla="*/ 0 h 172"/>
                  <a:gd name="T80" fmla="*/ 1 w 475"/>
                  <a:gd name="T81" fmla="*/ 0 h 172"/>
                  <a:gd name="T82" fmla="*/ 1 w 475"/>
                  <a:gd name="T83" fmla="*/ 0 h 172"/>
                  <a:gd name="T84" fmla="*/ 1 w 475"/>
                  <a:gd name="T85" fmla="*/ 0 h 172"/>
                  <a:gd name="T86" fmla="*/ 1 w 475"/>
                  <a:gd name="T87" fmla="*/ 0 h 172"/>
                  <a:gd name="T88" fmla="*/ 1 w 475"/>
                  <a:gd name="T89" fmla="*/ 0 h 172"/>
                  <a:gd name="T90" fmla="*/ 1 w 475"/>
                  <a:gd name="T91" fmla="*/ 0 h 172"/>
                  <a:gd name="T92" fmla="*/ 1 w 475"/>
                  <a:gd name="T93" fmla="*/ 0 h 172"/>
                  <a:gd name="T94" fmla="*/ 1 w 475"/>
                  <a:gd name="T95" fmla="*/ 0 h 172"/>
                  <a:gd name="T96" fmla="*/ 1 w 475"/>
                  <a:gd name="T97" fmla="*/ 0 h 172"/>
                  <a:gd name="T98" fmla="*/ 1 w 475"/>
                  <a:gd name="T99" fmla="*/ 0 h 172"/>
                  <a:gd name="T100" fmla="*/ 1 w 475"/>
                  <a:gd name="T101" fmla="*/ 0 h 172"/>
                  <a:gd name="T102" fmla="*/ 1 w 475"/>
                  <a:gd name="T103" fmla="*/ 0 h 172"/>
                  <a:gd name="T104" fmla="*/ 1 w 475"/>
                  <a:gd name="T105" fmla="*/ 0 h 172"/>
                  <a:gd name="T106" fmla="*/ 1 w 475"/>
                  <a:gd name="T107" fmla="*/ 0 h 172"/>
                  <a:gd name="T108" fmla="*/ 0 w 475"/>
                  <a:gd name="T109" fmla="*/ 0 h 172"/>
                  <a:gd name="T110" fmla="*/ 1 w 475"/>
                  <a:gd name="T111" fmla="*/ 0 h 172"/>
                  <a:gd name="T112" fmla="*/ 1 w 475"/>
                  <a:gd name="T113" fmla="*/ 0 h 1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5"/>
                  <a:gd name="T172" fmla="*/ 0 h 172"/>
                  <a:gd name="T173" fmla="*/ 475 w 475"/>
                  <a:gd name="T174" fmla="*/ 172 h 1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5" h="172">
                    <a:moveTo>
                      <a:pt x="15" y="0"/>
                    </a:moveTo>
                    <a:lnTo>
                      <a:pt x="22" y="2"/>
                    </a:lnTo>
                    <a:lnTo>
                      <a:pt x="35" y="6"/>
                    </a:lnTo>
                    <a:lnTo>
                      <a:pt x="54" y="11"/>
                    </a:lnTo>
                    <a:lnTo>
                      <a:pt x="77" y="18"/>
                    </a:lnTo>
                    <a:lnTo>
                      <a:pt x="102" y="27"/>
                    </a:lnTo>
                    <a:lnTo>
                      <a:pt x="132" y="35"/>
                    </a:lnTo>
                    <a:lnTo>
                      <a:pt x="162" y="44"/>
                    </a:lnTo>
                    <a:lnTo>
                      <a:pt x="195" y="53"/>
                    </a:lnTo>
                    <a:lnTo>
                      <a:pt x="227" y="63"/>
                    </a:lnTo>
                    <a:lnTo>
                      <a:pt x="257" y="72"/>
                    </a:lnTo>
                    <a:lnTo>
                      <a:pt x="285" y="81"/>
                    </a:lnTo>
                    <a:lnTo>
                      <a:pt x="312" y="88"/>
                    </a:lnTo>
                    <a:lnTo>
                      <a:pt x="334" y="95"/>
                    </a:lnTo>
                    <a:lnTo>
                      <a:pt x="352" y="100"/>
                    </a:lnTo>
                    <a:lnTo>
                      <a:pt x="365" y="104"/>
                    </a:lnTo>
                    <a:lnTo>
                      <a:pt x="371" y="105"/>
                    </a:lnTo>
                    <a:lnTo>
                      <a:pt x="379" y="105"/>
                    </a:lnTo>
                    <a:lnTo>
                      <a:pt x="389" y="105"/>
                    </a:lnTo>
                    <a:lnTo>
                      <a:pt x="397" y="105"/>
                    </a:lnTo>
                    <a:lnTo>
                      <a:pt x="402" y="105"/>
                    </a:lnTo>
                    <a:lnTo>
                      <a:pt x="409" y="112"/>
                    </a:lnTo>
                    <a:lnTo>
                      <a:pt x="418" y="123"/>
                    </a:lnTo>
                    <a:lnTo>
                      <a:pt x="427" y="131"/>
                    </a:lnTo>
                    <a:lnTo>
                      <a:pt x="435" y="137"/>
                    </a:lnTo>
                    <a:lnTo>
                      <a:pt x="439" y="137"/>
                    </a:lnTo>
                    <a:lnTo>
                      <a:pt x="447" y="138"/>
                    </a:lnTo>
                    <a:lnTo>
                      <a:pt x="452" y="138"/>
                    </a:lnTo>
                    <a:lnTo>
                      <a:pt x="459" y="138"/>
                    </a:lnTo>
                    <a:lnTo>
                      <a:pt x="467" y="140"/>
                    </a:lnTo>
                    <a:lnTo>
                      <a:pt x="471" y="144"/>
                    </a:lnTo>
                    <a:lnTo>
                      <a:pt x="475" y="149"/>
                    </a:lnTo>
                    <a:lnTo>
                      <a:pt x="475" y="156"/>
                    </a:lnTo>
                    <a:lnTo>
                      <a:pt x="469" y="170"/>
                    </a:lnTo>
                    <a:lnTo>
                      <a:pt x="459" y="172"/>
                    </a:lnTo>
                    <a:lnTo>
                      <a:pt x="448" y="166"/>
                    </a:lnTo>
                    <a:lnTo>
                      <a:pt x="434" y="161"/>
                    </a:lnTo>
                    <a:lnTo>
                      <a:pt x="427" y="159"/>
                    </a:lnTo>
                    <a:lnTo>
                      <a:pt x="411" y="154"/>
                    </a:lnTo>
                    <a:lnTo>
                      <a:pt x="389" y="147"/>
                    </a:lnTo>
                    <a:lnTo>
                      <a:pt x="362" y="138"/>
                    </a:lnTo>
                    <a:lnTo>
                      <a:pt x="331" y="128"/>
                    </a:lnTo>
                    <a:lnTo>
                      <a:pt x="295" y="116"/>
                    </a:lnTo>
                    <a:lnTo>
                      <a:pt x="259" y="104"/>
                    </a:lnTo>
                    <a:lnTo>
                      <a:pt x="221" y="91"/>
                    </a:lnTo>
                    <a:lnTo>
                      <a:pt x="184" y="79"/>
                    </a:lnTo>
                    <a:lnTo>
                      <a:pt x="147" y="67"/>
                    </a:lnTo>
                    <a:lnTo>
                      <a:pt x="112" y="55"/>
                    </a:lnTo>
                    <a:lnTo>
                      <a:pt x="82" y="44"/>
                    </a:lnTo>
                    <a:lnTo>
                      <a:pt x="55" y="35"/>
                    </a:lnTo>
                    <a:lnTo>
                      <a:pt x="34" y="28"/>
                    </a:lnTo>
                    <a:lnTo>
                      <a:pt x="20" y="23"/>
                    </a:lnTo>
                    <a:lnTo>
                      <a:pt x="12" y="21"/>
                    </a:lnTo>
                    <a:lnTo>
                      <a:pt x="2" y="16"/>
                    </a:lnTo>
                    <a:lnTo>
                      <a:pt x="0" y="7"/>
                    </a:lnTo>
                    <a:lnTo>
                      <a:pt x="2" y="2"/>
                    </a:lnTo>
                    <a:lnTo>
                      <a:pt x="1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33" name="Freeform 28"/>
              <p:cNvSpPr>
                <a:spLocks/>
              </p:cNvSpPr>
              <p:nvPr/>
            </p:nvSpPr>
            <p:spPr bwMode="auto">
              <a:xfrm>
                <a:off x="5953" y="4488"/>
                <a:ext cx="231" cy="79"/>
              </a:xfrm>
              <a:custGeom>
                <a:avLst/>
                <a:gdLst>
                  <a:gd name="T0" fmla="*/ 1 w 461"/>
                  <a:gd name="T1" fmla="*/ 1 h 157"/>
                  <a:gd name="T2" fmla="*/ 1 w 461"/>
                  <a:gd name="T3" fmla="*/ 1 h 157"/>
                  <a:gd name="T4" fmla="*/ 0 w 461"/>
                  <a:gd name="T5" fmla="*/ 1 h 157"/>
                  <a:gd name="T6" fmla="*/ 1 w 461"/>
                  <a:gd name="T7" fmla="*/ 0 h 157"/>
                  <a:gd name="T8" fmla="*/ 1 w 461"/>
                  <a:gd name="T9" fmla="*/ 1 h 157"/>
                  <a:gd name="T10" fmla="*/ 1 w 461"/>
                  <a:gd name="T11" fmla="*/ 1 h 157"/>
                  <a:gd name="T12" fmla="*/ 1 w 461"/>
                  <a:gd name="T13" fmla="*/ 1 h 157"/>
                  <a:gd name="T14" fmla="*/ 1 w 461"/>
                  <a:gd name="T15" fmla="*/ 1 h 157"/>
                  <a:gd name="T16" fmla="*/ 1 w 461"/>
                  <a:gd name="T17" fmla="*/ 1 h 157"/>
                  <a:gd name="T18" fmla="*/ 1 w 461"/>
                  <a:gd name="T19" fmla="*/ 1 h 157"/>
                  <a:gd name="T20" fmla="*/ 1 w 461"/>
                  <a:gd name="T21" fmla="*/ 1 h 157"/>
                  <a:gd name="T22" fmla="*/ 1 w 461"/>
                  <a:gd name="T23" fmla="*/ 1 h 157"/>
                  <a:gd name="T24" fmla="*/ 1 w 461"/>
                  <a:gd name="T25" fmla="*/ 1 h 157"/>
                  <a:gd name="T26" fmla="*/ 1 w 461"/>
                  <a:gd name="T27" fmla="*/ 1 h 157"/>
                  <a:gd name="T28" fmla="*/ 1 w 461"/>
                  <a:gd name="T29" fmla="*/ 1 h 157"/>
                  <a:gd name="T30" fmla="*/ 1 w 461"/>
                  <a:gd name="T31" fmla="*/ 1 h 157"/>
                  <a:gd name="T32" fmla="*/ 1 w 461"/>
                  <a:gd name="T33" fmla="*/ 1 h 157"/>
                  <a:gd name="T34" fmla="*/ 1 w 461"/>
                  <a:gd name="T35" fmla="*/ 1 h 157"/>
                  <a:gd name="T36" fmla="*/ 1 w 461"/>
                  <a:gd name="T37" fmla="*/ 1 h 157"/>
                  <a:gd name="T38" fmla="*/ 1 w 461"/>
                  <a:gd name="T39" fmla="*/ 1 h 157"/>
                  <a:gd name="T40" fmla="*/ 1 w 461"/>
                  <a:gd name="T41" fmla="*/ 1 h 157"/>
                  <a:gd name="T42" fmla="*/ 1 w 461"/>
                  <a:gd name="T43" fmla="*/ 1 h 157"/>
                  <a:gd name="T44" fmla="*/ 1 w 461"/>
                  <a:gd name="T45" fmla="*/ 1 h 157"/>
                  <a:gd name="T46" fmla="*/ 1 w 461"/>
                  <a:gd name="T47" fmla="*/ 1 h 157"/>
                  <a:gd name="T48" fmla="*/ 1 w 461"/>
                  <a:gd name="T49" fmla="*/ 1 h 157"/>
                  <a:gd name="T50" fmla="*/ 1 w 461"/>
                  <a:gd name="T51" fmla="*/ 1 h 157"/>
                  <a:gd name="T52" fmla="*/ 1 w 461"/>
                  <a:gd name="T53" fmla="*/ 1 h 157"/>
                  <a:gd name="T54" fmla="*/ 1 w 461"/>
                  <a:gd name="T55" fmla="*/ 1 h 157"/>
                  <a:gd name="T56" fmla="*/ 1 w 461"/>
                  <a:gd name="T57" fmla="*/ 1 h 157"/>
                  <a:gd name="T58" fmla="*/ 1 w 461"/>
                  <a:gd name="T59" fmla="*/ 1 h 157"/>
                  <a:gd name="T60" fmla="*/ 1 w 461"/>
                  <a:gd name="T61" fmla="*/ 1 h 157"/>
                  <a:gd name="T62" fmla="*/ 1 w 461"/>
                  <a:gd name="T63" fmla="*/ 1 h 157"/>
                  <a:gd name="T64" fmla="*/ 1 w 461"/>
                  <a:gd name="T65" fmla="*/ 1 h 157"/>
                  <a:gd name="T66" fmla="*/ 1 w 461"/>
                  <a:gd name="T67" fmla="*/ 1 h 157"/>
                  <a:gd name="T68" fmla="*/ 1 w 461"/>
                  <a:gd name="T69" fmla="*/ 1 h 157"/>
                  <a:gd name="T70" fmla="*/ 1 w 461"/>
                  <a:gd name="T71" fmla="*/ 1 h 157"/>
                  <a:gd name="T72" fmla="*/ 1 w 461"/>
                  <a:gd name="T73" fmla="*/ 1 h 157"/>
                  <a:gd name="T74" fmla="*/ 1 w 461"/>
                  <a:gd name="T75" fmla="*/ 1 h 157"/>
                  <a:gd name="T76" fmla="*/ 1 w 461"/>
                  <a:gd name="T77" fmla="*/ 1 h 157"/>
                  <a:gd name="T78" fmla="*/ 1 w 461"/>
                  <a:gd name="T79" fmla="*/ 1 h 157"/>
                  <a:gd name="T80" fmla="*/ 1 w 461"/>
                  <a:gd name="T81" fmla="*/ 1 h 157"/>
                  <a:gd name="T82" fmla="*/ 1 w 461"/>
                  <a:gd name="T83" fmla="*/ 1 h 157"/>
                  <a:gd name="T84" fmla="*/ 1 w 461"/>
                  <a:gd name="T85" fmla="*/ 1 h 157"/>
                  <a:gd name="T86" fmla="*/ 1 w 461"/>
                  <a:gd name="T87" fmla="*/ 1 h 157"/>
                  <a:gd name="T88" fmla="*/ 1 w 461"/>
                  <a:gd name="T89" fmla="*/ 1 h 157"/>
                  <a:gd name="T90" fmla="*/ 1 w 461"/>
                  <a:gd name="T91" fmla="*/ 1 h 157"/>
                  <a:gd name="T92" fmla="*/ 1 w 461"/>
                  <a:gd name="T93" fmla="*/ 1 h 157"/>
                  <a:gd name="T94" fmla="*/ 1 w 461"/>
                  <a:gd name="T95" fmla="*/ 1 h 157"/>
                  <a:gd name="T96" fmla="*/ 1 w 461"/>
                  <a:gd name="T97" fmla="*/ 1 h 157"/>
                  <a:gd name="T98" fmla="*/ 1 w 461"/>
                  <a:gd name="T99" fmla="*/ 1 h 157"/>
                  <a:gd name="T100" fmla="*/ 1 w 461"/>
                  <a:gd name="T101" fmla="*/ 1 h 157"/>
                  <a:gd name="T102" fmla="*/ 1 w 461"/>
                  <a:gd name="T103" fmla="*/ 1 h 157"/>
                  <a:gd name="T104" fmla="*/ 1 w 461"/>
                  <a:gd name="T105" fmla="*/ 1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1"/>
                  <a:gd name="T160" fmla="*/ 0 h 157"/>
                  <a:gd name="T161" fmla="*/ 461 w 461"/>
                  <a:gd name="T162" fmla="*/ 157 h 1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1" h="157">
                    <a:moveTo>
                      <a:pt x="14" y="17"/>
                    </a:moveTo>
                    <a:lnTo>
                      <a:pt x="4" y="12"/>
                    </a:lnTo>
                    <a:lnTo>
                      <a:pt x="0" y="5"/>
                    </a:lnTo>
                    <a:lnTo>
                      <a:pt x="3" y="0"/>
                    </a:lnTo>
                    <a:lnTo>
                      <a:pt x="14" y="2"/>
                    </a:lnTo>
                    <a:lnTo>
                      <a:pt x="25" y="5"/>
                    </a:lnTo>
                    <a:lnTo>
                      <a:pt x="41" y="10"/>
                    </a:lnTo>
                    <a:lnTo>
                      <a:pt x="61" y="17"/>
                    </a:lnTo>
                    <a:lnTo>
                      <a:pt x="85" y="24"/>
                    </a:lnTo>
                    <a:lnTo>
                      <a:pt x="111" y="33"/>
                    </a:lnTo>
                    <a:lnTo>
                      <a:pt x="140" y="42"/>
                    </a:lnTo>
                    <a:lnTo>
                      <a:pt x="170" y="51"/>
                    </a:lnTo>
                    <a:lnTo>
                      <a:pt x="201" y="59"/>
                    </a:lnTo>
                    <a:lnTo>
                      <a:pt x="230" y="68"/>
                    </a:lnTo>
                    <a:lnTo>
                      <a:pt x="260" y="77"/>
                    </a:lnTo>
                    <a:lnTo>
                      <a:pt x="287" y="86"/>
                    </a:lnTo>
                    <a:lnTo>
                      <a:pt x="311" y="93"/>
                    </a:lnTo>
                    <a:lnTo>
                      <a:pt x="331" y="98"/>
                    </a:lnTo>
                    <a:lnTo>
                      <a:pt x="348" y="103"/>
                    </a:lnTo>
                    <a:lnTo>
                      <a:pt x="360" y="106"/>
                    </a:lnTo>
                    <a:lnTo>
                      <a:pt x="365" y="108"/>
                    </a:lnTo>
                    <a:lnTo>
                      <a:pt x="374" y="110"/>
                    </a:lnTo>
                    <a:lnTo>
                      <a:pt x="382" y="110"/>
                    </a:lnTo>
                    <a:lnTo>
                      <a:pt x="388" y="110"/>
                    </a:lnTo>
                    <a:lnTo>
                      <a:pt x="392" y="110"/>
                    </a:lnTo>
                    <a:lnTo>
                      <a:pt x="398" y="115"/>
                    </a:lnTo>
                    <a:lnTo>
                      <a:pt x="407" y="122"/>
                    </a:lnTo>
                    <a:lnTo>
                      <a:pt x="415" y="131"/>
                    </a:lnTo>
                    <a:lnTo>
                      <a:pt x="421" y="136"/>
                    </a:lnTo>
                    <a:lnTo>
                      <a:pt x="431" y="138"/>
                    </a:lnTo>
                    <a:lnTo>
                      <a:pt x="440" y="140"/>
                    </a:lnTo>
                    <a:lnTo>
                      <a:pt x="448" y="140"/>
                    </a:lnTo>
                    <a:lnTo>
                      <a:pt x="454" y="141"/>
                    </a:lnTo>
                    <a:lnTo>
                      <a:pt x="458" y="145"/>
                    </a:lnTo>
                    <a:lnTo>
                      <a:pt x="461" y="152"/>
                    </a:lnTo>
                    <a:lnTo>
                      <a:pt x="458" y="157"/>
                    </a:lnTo>
                    <a:lnTo>
                      <a:pt x="451" y="157"/>
                    </a:lnTo>
                    <a:lnTo>
                      <a:pt x="444" y="155"/>
                    </a:lnTo>
                    <a:lnTo>
                      <a:pt x="428" y="150"/>
                    </a:lnTo>
                    <a:lnTo>
                      <a:pt x="407" y="143"/>
                    </a:lnTo>
                    <a:lnTo>
                      <a:pt x="380" y="134"/>
                    </a:lnTo>
                    <a:lnTo>
                      <a:pt x="347" y="124"/>
                    </a:lnTo>
                    <a:lnTo>
                      <a:pt x="311" y="113"/>
                    </a:lnTo>
                    <a:lnTo>
                      <a:pt x="272" y="101"/>
                    </a:lnTo>
                    <a:lnTo>
                      <a:pt x="234" y="87"/>
                    </a:lnTo>
                    <a:lnTo>
                      <a:pt x="194" y="75"/>
                    </a:lnTo>
                    <a:lnTo>
                      <a:pt x="155" y="63"/>
                    </a:lnTo>
                    <a:lnTo>
                      <a:pt x="120" y="51"/>
                    </a:lnTo>
                    <a:lnTo>
                      <a:pt x="87" y="40"/>
                    </a:lnTo>
                    <a:lnTo>
                      <a:pt x="60" y="31"/>
                    </a:lnTo>
                    <a:lnTo>
                      <a:pt x="37" y="24"/>
                    </a:lnTo>
                    <a:lnTo>
                      <a:pt x="21" y="19"/>
                    </a:lnTo>
                    <a:lnTo>
                      <a:pt x="14" y="1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34" name="Freeform 29"/>
              <p:cNvSpPr>
                <a:spLocks/>
              </p:cNvSpPr>
              <p:nvPr/>
            </p:nvSpPr>
            <p:spPr bwMode="auto">
              <a:xfrm>
                <a:off x="6395" y="5757"/>
                <a:ext cx="207" cy="74"/>
              </a:xfrm>
              <a:custGeom>
                <a:avLst/>
                <a:gdLst>
                  <a:gd name="T0" fmla="*/ 0 w 416"/>
                  <a:gd name="T1" fmla="*/ 1 h 147"/>
                  <a:gd name="T2" fmla="*/ 0 w 416"/>
                  <a:gd name="T3" fmla="*/ 1 h 147"/>
                  <a:gd name="T4" fmla="*/ 0 w 416"/>
                  <a:gd name="T5" fmla="*/ 1 h 147"/>
                  <a:gd name="T6" fmla="*/ 0 w 416"/>
                  <a:gd name="T7" fmla="*/ 1 h 147"/>
                  <a:gd name="T8" fmla="*/ 0 w 416"/>
                  <a:gd name="T9" fmla="*/ 1 h 147"/>
                  <a:gd name="T10" fmla="*/ 0 w 416"/>
                  <a:gd name="T11" fmla="*/ 1 h 147"/>
                  <a:gd name="T12" fmla="*/ 0 w 416"/>
                  <a:gd name="T13" fmla="*/ 1 h 147"/>
                  <a:gd name="T14" fmla="*/ 0 w 416"/>
                  <a:gd name="T15" fmla="*/ 1 h 147"/>
                  <a:gd name="T16" fmla="*/ 0 w 416"/>
                  <a:gd name="T17" fmla="*/ 1 h 147"/>
                  <a:gd name="T18" fmla="*/ 0 w 416"/>
                  <a:gd name="T19" fmla="*/ 1 h 147"/>
                  <a:gd name="T20" fmla="*/ 0 w 416"/>
                  <a:gd name="T21" fmla="*/ 1 h 147"/>
                  <a:gd name="T22" fmla="*/ 0 w 416"/>
                  <a:gd name="T23" fmla="*/ 1 h 147"/>
                  <a:gd name="T24" fmla="*/ 0 w 416"/>
                  <a:gd name="T25" fmla="*/ 1 h 147"/>
                  <a:gd name="T26" fmla="*/ 0 w 416"/>
                  <a:gd name="T27" fmla="*/ 1 h 147"/>
                  <a:gd name="T28" fmla="*/ 0 w 416"/>
                  <a:gd name="T29" fmla="*/ 1 h 147"/>
                  <a:gd name="T30" fmla="*/ 0 w 416"/>
                  <a:gd name="T31" fmla="*/ 1 h 147"/>
                  <a:gd name="T32" fmla="*/ 0 w 416"/>
                  <a:gd name="T33" fmla="*/ 1 h 147"/>
                  <a:gd name="T34" fmla="*/ 0 w 416"/>
                  <a:gd name="T35" fmla="*/ 1 h 147"/>
                  <a:gd name="T36" fmla="*/ 0 w 416"/>
                  <a:gd name="T37" fmla="*/ 1 h 147"/>
                  <a:gd name="T38" fmla="*/ 0 w 416"/>
                  <a:gd name="T39" fmla="*/ 1 h 147"/>
                  <a:gd name="T40" fmla="*/ 0 w 416"/>
                  <a:gd name="T41" fmla="*/ 1 h 147"/>
                  <a:gd name="T42" fmla="*/ 0 w 416"/>
                  <a:gd name="T43" fmla="*/ 1 h 147"/>
                  <a:gd name="T44" fmla="*/ 0 w 416"/>
                  <a:gd name="T45" fmla="*/ 1 h 147"/>
                  <a:gd name="T46" fmla="*/ 0 w 416"/>
                  <a:gd name="T47" fmla="*/ 1 h 147"/>
                  <a:gd name="T48" fmla="*/ 0 w 416"/>
                  <a:gd name="T49" fmla="*/ 1 h 147"/>
                  <a:gd name="T50" fmla="*/ 0 w 416"/>
                  <a:gd name="T51" fmla="*/ 1 h 147"/>
                  <a:gd name="T52" fmla="*/ 0 w 416"/>
                  <a:gd name="T53" fmla="*/ 1 h 147"/>
                  <a:gd name="T54" fmla="*/ 0 w 416"/>
                  <a:gd name="T55" fmla="*/ 1 h 147"/>
                  <a:gd name="T56" fmla="*/ 0 w 416"/>
                  <a:gd name="T57" fmla="*/ 1 h 147"/>
                  <a:gd name="T58" fmla="*/ 0 w 416"/>
                  <a:gd name="T59" fmla="*/ 1 h 147"/>
                  <a:gd name="T60" fmla="*/ 0 w 416"/>
                  <a:gd name="T61" fmla="*/ 1 h 147"/>
                  <a:gd name="T62" fmla="*/ 0 w 416"/>
                  <a:gd name="T63" fmla="*/ 1 h 147"/>
                  <a:gd name="T64" fmla="*/ 0 w 416"/>
                  <a:gd name="T65" fmla="*/ 1 h 147"/>
                  <a:gd name="T66" fmla="*/ 0 w 416"/>
                  <a:gd name="T67" fmla="*/ 1 h 147"/>
                  <a:gd name="T68" fmla="*/ 0 w 416"/>
                  <a:gd name="T69" fmla="*/ 1 h 147"/>
                  <a:gd name="T70" fmla="*/ 0 w 416"/>
                  <a:gd name="T71" fmla="*/ 1 h 147"/>
                  <a:gd name="T72" fmla="*/ 0 w 416"/>
                  <a:gd name="T73" fmla="*/ 1 h 147"/>
                  <a:gd name="T74" fmla="*/ 0 w 416"/>
                  <a:gd name="T75" fmla="*/ 1 h 147"/>
                  <a:gd name="T76" fmla="*/ 0 w 416"/>
                  <a:gd name="T77" fmla="*/ 1 h 147"/>
                  <a:gd name="T78" fmla="*/ 0 w 416"/>
                  <a:gd name="T79" fmla="*/ 1 h 1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6"/>
                  <a:gd name="T121" fmla="*/ 0 h 147"/>
                  <a:gd name="T122" fmla="*/ 416 w 416"/>
                  <a:gd name="T123" fmla="*/ 147 h 1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6" h="147">
                    <a:moveTo>
                      <a:pt x="411" y="72"/>
                    </a:moveTo>
                    <a:lnTo>
                      <a:pt x="411" y="61"/>
                    </a:lnTo>
                    <a:lnTo>
                      <a:pt x="410" y="52"/>
                    </a:lnTo>
                    <a:lnTo>
                      <a:pt x="410" y="44"/>
                    </a:lnTo>
                    <a:lnTo>
                      <a:pt x="409" y="37"/>
                    </a:lnTo>
                    <a:lnTo>
                      <a:pt x="399" y="37"/>
                    </a:lnTo>
                    <a:lnTo>
                      <a:pt x="387" y="35"/>
                    </a:lnTo>
                    <a:lnTo>
                      <a:pt x="373" y="33"/>
                    </a:lnTo>
                    <a:lnTo>
                      <a:pt x="359" y="31"/>
                    </a:lnTo>
                    <a:lnTo>
                      <a:pt x="344" y="30"/>
                    </a:lnTo>
                    <a:lnTo>
                      <a:pt x="329" y="28"/>
                    </a:lnTo>
                    <a:lnTo>
                      <a:pt x="312" y="26"/>
                    </a:lnTo>
                    <a:lnTo>
                      <a:pt x="296" y="23"/>
                    </a:lnTo>
                    <a:lnTo>
                      <a:pt x="279" y="21"/>
                    </a:lnTo>
                    <a:lnTo>
                      <a:pt x="262" y="17"/>
                    </a:lnTo>
                    <a:lnTo>
                      <a:pt x="246" y="14"/>
                    </a:lnTo>
                    <a:lnTo>
                      <a:pt x="230" y="12"/>
                    </a:lnTo>
                    <a:lnTo>
                      <a:pt x="214" y="9"/>
                    </a:lnTo>
                    <a:lnTo>
                      <a:pt x="202" y="5"/>
                    </a:lnTo>
                    <a:lnTo>
                      <a:pt x="189" y="3"/>
                    </a:lnTo>
                    <a:lnTo>
                      <a:pt x="177" y="0"/>
                    </a:lnTo>
                    <a:lnTo>
                      <a:pt x="172" y="5"/>
                    </a:lnTo>
                    <a:lnTo>
                      <a:pt x="164" y="12"/>
                    </a:lnTo>
                    <a:lnTo>
                      <a:pt x="156" y="21"/>
                    </a:lnTo>
                    <a:lnTo>
                      <a:pt x="147" y="30"/>
                    </a:lnTo>
                    <a:lnTo>
                      <a:pt x="140" y="38"/>
                    </a:lnTo>
                    <a:lnTo>
                      <a:pt x="132" y="45"/>
                    </a:lnTo>
                    <a:lnTo>
                      <a:pt x="126" y="51"/>
                    </a:lnTo>
                    <a:lnTo>
                      <a:pt x="122" y="54"/>
                    </a:lnTo>
                    <a:lnTo>
                      <a:pt x="116" y="56"/>
                    </a:lnTo>
                    <a:lnTo>
                      <a:pt x="109" y="58"/>
                    </a:lnTo>
                    <a:lnTo>
                      <a:pt x="99" y="59"/>
                    </a:lnTo>
                    <a:lnTo>
                      <a:pt x="87" y="63"/>
                    </a:lnTo>
                    <a:lnTo>
                      <a:pt x="76" y="65"/>
                    </a:lnTo>
                    <a:lnTo>
                      <a:pt x="64" y="66"/>
                    </a:lnTo>
                    <a:lnTo>
                      <a:pt x="56" y="70"/>
                    </a:lnTo>
                    <a:lnTo>
                      <a:pt x="50" y="72"/>
                    </a:lnTo>
                    <a:lnTo>
                      <a:pt x="44" y="77"/>
                    </a:lnTo>
                    <a:lnTo>
                      <a:pt x="37" y="84"/>
                    </a:lnTo>
                    <a:lnTo>
                      <a:pt x="29" y="93"/>
                    </a:lnTo>
                    <a:lnTo>
                      <a:pt x="22" y="103"/>
                    </a:lnTo>
                    <a:lnTo>
                      <a:pt x="13" y="115"/>
                    </a:lnTo>
                    <a:lnTo>
                      <a:pt x="6" y="126"/>
                    </a:lnTo>
                    <a:lnTo>
                      <a:pt x="2" y="134"/>
                    </a:lnTo>
                    <a:lnTo>
                      <a:pt x="0" y="141"/>
                    </a:lnTo>
                    <a:lnTo>
                      <a:pt x="19" y="143"/>
                    </a:lnTo>
                    <a:lnTo>
                      <a:pt x="46" y="145"/>
                    </a:lnTo>
                    <a:lnTo>
                      <a:pt x="80" y="147"/>
                    </a:lnTo>
                    <a:lnTo>
                      <a:pt x="116" y="147"/>
                    </a:lnTo>
                    <a:lnTo>
                      <a:pt x="152" y="147"/>
                    </a:lnTo>
                    <a:lnTo>
                      <a:pt x="184" y="145"/>
                    </a:lnTo>
                    <a:lnTo>
                      <a:pt x="210" y="143"/>
                    </a:lnTo>
                    <a:lnTo>
                      <a:pt x="227" y="140"/>
                    </a:lnTo>
                    <a:lnTo>
                      <a:pt x="239" y="136"/>
                    </a:lnTo>
                    <a:lnTo>
                      <a:pt x="252" y="131"/>
                    </a:lnTo>
                    <a:lnTo>
                      <a:pt x="266" y="127"/>
                    </a:lnTo>
                    <a:lnTo>
                      <a:pt x="280" y="122"/>
                    </a:lnTo>
                    <a:lnTo>
                      <a:pt x="293" y="119"/>
                    </a:lnTo>
                    <a:lnTo>
                      <a:pt x="304" y="115"/>
                    </a:lnTo>
                    <a:lnTo>
                      <a:pt x="313" y="113"/>
                    </a:lnTo>
                    <a:lnTo>
                      <a:pt x="320" y="113"/>
                    </a:lnTo>
                    <a:lnTo>
                      <a:pt x="320" y="119"/>
                    </a:lnTo>
                    <a:lnTo>
                      <a:pt x="322" y="124"/>
                    </a:lnTo>
                    <a:lnTo>
                      <a:pt x="322" y="129"/>
                    </a:lnTo>
                    <a:lnTo>
                      <a:pt x="322" y="134"/>
                    </a:lnTo>
                    <a:lnTo>
                      <a:pt x="329" y="134"/>
                    </a:lnTo>
                    <a:lnTo>
                      <a:pt x="339" y="134"/>
                    </a:lnTo>
                    <a:lnTo>
                      <a:pt x="350" y="133"/>
                    </a:lnTo>
                    <a:lnTo>
                      <a:pt x="363" y="133"/>
                    </a:lnTo>
                    <a:lnTo>
                      <a:pt x="376" y="131"/>
                    </a:lnTo>
                    <a:lnTo>
                      <a:pt x="387" y="129"/>
                    </a:lnTo>
                    <a:lnTo>
                      <a:pt x="399" y="127"/>
                    </a:lnTo>
                    <a:lnTo>
                      <a:pt x="409" y="126"/>
                    </a:lnTo>
                    <a:lnTo>
                      <a:pt x="410" y="126"/>
                    </a:lnTo>
                    <a:lnTo>
                      <a:pt x="413" y="126"/>
                    </a:lnTo>
                    <a:lnTo>
                      <a:pt x="414" y="126"/>
                    </a:lnTo>
                    <a:lnTo>
                      <a:pt x="416" y="126"/>
                    </a:lnTo>
                    <a:lnTo>
                      <a:pt x="414" y="117"/>
                    </a:lnTo>
                    <a:lnTo>
                      <a:pt x="414" y="103"/>
                    </a:lnTo>
                    <a:lnTo>
                      <a:pt x="413" y="89"/>
                    </a:lnTo>
                    <a:lnTo>
                      <a:pt x="411" y="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35" name="Freeform 30"/>
              <p:cNvSpPr>
                <a:spLocks/>
              </p:cNvSpPr>
              <p:nvPr/>
            </p:nvSpPr>
            <p:spPr bwMode="auto">
              <a:xfrm>
                <a:off x="6599" y="5759"/>
                <a:ext cx="139" cy="76"/>
              </a:xfrm>
              <a:custGeom>
                <a:avLst/>
                <a:gdLst>
                  <a:gd name="T0" fmla="*/ 1 w 278"/>
                  <a:gd name="T1" fmla="*/ 1 h 152"/>
                  <a:gd name="T2" fmla="*/ 1 w 278"/>
                  <a:gd name="T3" fmla="*/ 1 h 152"/>
                  <a:gd name="T4" fmla="*/ 1 w 278"/>
                  <a:gd name="T5" fmla="*/ 1 h 152"/>
                  <a:gd name="T6" fmla="*/ 1 w 278"/>
                  <a:gd name="T7" fmla="*/ 1 h 152"/>
                  <a:gd name="T8" fmla="*/ 1 w 278"/>
                  <a:gd name="T9" fmla="*/ 1 h 152"/>
                  <a:gd name="T10" fmla="*/ 1 w 278"/>
                  <a:gd name="T11" fmla="*/ 1 h 152"/>
                  <a:gd name="T12" fmla="*/ 1 w 278"/>
                  <a:gd name="T13" fmla="*/ 1 h 152"/>
                  <a:gd name="T14" fmla="*/ 1 w 278"/>
                  <a:gd name="T15" fmla="*/ 1 h 152"/>
                  <a:gd name="T16" fmla="*/ 1 w 278"/>
                  <a:gd name="T17" fmla="*/ 1 h 152"/>
                  <a:gd name="T18" fmla="*/ 1 w 278"/>
                  <a:gd name="T19" fmla="*/ 1 h 152"/>
                  <a:gd name="T20" fmla="*/ 1 w 278"/>
                  <a:gd name="T21" fmla="*/ 1 h 152"/>
                  <a:gd name="T22" fmla="*/ 1 w 278"/>
                  <a:gd name="T23" fmla="*/ 1 h 152"/>
                  <a:gd name="T24" fmla="*/ 1 w 278"/>
                  <a:gd name="T25" fmla="*/ 1 h 152"/>
                  <a:gd name="T26" fmla="*/ 1 w 278"/>
                  <a:gd name="T27" fmla="*/ 1 h 152"/>
                  <a:gd name="T28" fmla="*/ 1 w 278"/>
                  <a:gd name="T29" fmla="*/ 1 h 152"/>
                  <a:gd name="T30" fmla="*/ 1 w 278"/>
                  <a:gd name="T31" fmla="*/ 1 h 152"/>
                  <a:gd name="T32" fmla="*/ 1 w 278"/>
                  <a:gd name="T33" fmla="*/ 1 h 152"/>
                  <a:gd name="T34" fmla="*/ 1 w 278"/>
                  <a:gd name="T35" fmla="*/ 1 h 152"/>
                  <a:gd name="T36" fmla="*/ 1 w 278"/>
                  <a:gd name="T37" fmla="*/ 1 h 152"/>
                  <a:gd name="T38" fmla="*/ 1 w 278"/>
                  <a:gd name="T39" fmla="*/ 1 h 152"/>
                  <a:gd name="T40" fmla="*/ 1 w 278"/>
                  <a:gd name="T41" fmla="*/ 1 h 152"/>
                  <a:gd name="T42" fmla="*/ 1 w 278"/>
                  <a:gd name="T43" fmla="*/ 1 h 152"/>
                  <a:gd name="T44" fmla="*/ 1 w 278"/>
                  <a:gd name="T45" fmla="*/ 1 h 152"/>
                  <a:gd name="T46" fmla="*/ 1 w 278"/>
                  <a:gd name="T47" fmla="*/ 1 h 152"/>
                  <a:gd name="T48" fmla="*/ 1 w 278"/>
                  <a:gd name="T49" fmla="*/ 1 h 152"/>
                  <a:gd name="T50" fmla="*/ 1 w 278"/>
                  <a:gd name="T51" fmla="*/ 1 h 152"/>
                  <a:gd name="T52" fmla="*/ 1 w 278"/>
                  <a:gd name="T53" fmla="*/ 1 h 152"/>
                  <a:gd name="T54" fmla="*/ 1 w 278"/>
                  <a:gd name="T55" fmla="*/ 1 h 152"/>
                  <a:gd name="T56" fmla="*/ 1 w 278"/>
                  <a:gd name="T57" fmla="*/ 1 h 152"/>
                  <a:gd name="T58" fmla="*/ 1 w 278"/>
                  <a:gd name="T59" fmla="*/ 1 h 152"/>
                  <a:gd name="T60" fmla="*/ 1 w 278"/>
                  <a:gd name="T61" fmla="*/ 1 h 152"/>
                  <a:gd name="T62" fmla="*/ 1 w 278"/>
                  <a:gd name="T63" fmla="*/ 1 h 1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8"/>
                  <a:gd name="T97" fmla="*/ 0 h 152"/>
                  <a:gd name="T98" fmla="*/ 278 w 278"/>
                  <a:gd name="T99" fmla="*/ 152 h 1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8" h="152">
                    <a:moveTo>
                      <a:pt x="47" y="28"/>
                    </a:moveTo>
                    <a:lnTo>
                      <a:pt x="58" y="30"/>
                    </a:lnTo>
                    <a:lnTo>
                      <a:pt x="72" y="32"/>
                    </a:lnTo>
                    <a:lnTo>
                      <a:pt x="87" y="34"/>
                    </a:lnTo>
                    <a:lnTo>
                      <a:pt x="102" y="34"/>
                    </a:lnTo>
                    <a:lnTo>
                      <a:pt x="118" y="34"/>
                    </a:lnTo>
                    <a:lnTo>
                      <a:pt x="135" y="34"/>
                    </a:lnTo>
                    <a:lnTo>
                      <a:pt x="151" y="34"/>
                    </a:lnTo>
                    <a:lnTo>
                      <a:pt x="168" y="32"/>
                    </a:lnTo>
                    <a:lnTo>
                      <a:pt x="185" y="30"/>
                    </a:lnTo>
                    <a:lnTo>
                      <a:pt x="201" y="28"/>
                    </a:lnTo>
                    <a:lnTo>
                      <a:pt x="217" y="25"/>
                    </a:lnTo>
                    <a:lnTo>
                      <a:pt x="232" y="21"/>
                    </a:lnTo>
                    <a:lnTo>
                      <a:pt x="245" y="18"/>
                    </a:lnTo>
                    <a:lnTo>
                      <a:pt x="258" y="13"/>
                    </a:lnTo>
                    <a:lnTo>
                      <a:pt x="270" y="7"/>
                    </a:lnTo>
                    <a:lnTo>
                      <a:pt x="278" y="0"/>
                    </a:lnTo>
                    <a:lnTo>
                      <a:pt x="275" y="25"/>
                    </a:lnTo>
                    <a:lnTo>
                      <a:pt x="272" y="56"/>
                    </a:lnTo>
                    <a:lnTo>
                      <a:pt x="268" y="84"/>
                    </a:lnTo>
                    <a:lnTo>
                      <a:pt x="264" y="102"/>
                    </a:lnTo>
                    <a:lnTo>
                      <a:pt x="254" y="103"/>
                    </a:lnTo>
                    <a:lnTo>
                      <a:pt x="242" y="105"/>
                    </a:lnTo>
                    <a:lnTo>
                      <a:pt x="232" y="105"/>
                    </a:lnTo>
                    <a:lnTo>
                      <a:pt x="224" y="105"/>
                    </a:lnTo>
                    <a:lnTo>
                      <a:pt x="217" y="117"/>
                    </a:lnTo>
                    <a:lnTo>
                      <a:pt x="212" y="126"/>
                    </a:lnTo>
                    <a:lnTo>
                      <a:pt x="210" y="131"/>
                    </a:lnTo>
                    <a:lnTo>
                      <a:pt x="205" y="135"/>
                    </a:lnTo>
                    <a:lnTo>
                      <a:pt x="202" y="137"/>
                    </a:lnTo>
                    <a:lnTo>
                      <a:pt x="197" y="138"/>
                    </a:lnTo>
                    <a:lnTo>
                      <a:pt x="191" y="142"/>
                    </a:lnTo>
                    <a:lnTo>
                      <a:pt x="185" y="145"/>
                    </a:lnTo>
                    <a:lnTo>
                      <a:pt x="178" y="147"/>
                    </a:lnTo>
                    <a:lnTo>
                      <a:pt x="171" y="151"/>
                    </a:lnTo>
                    <a:lnTo>
                      <a:pt x="164" y="152"/>
                    </a:lnTo>
                    <a:lnTo>
                      <a:pt x="157" y="152"/>
                    </a:lnTo>
                    <a:lnTo>
                      <a:pt x="147" y="152"/>
                    </a:lnTo>
                    <a:lnTo>
                      <a:pt x="132" y="151"/>
                    </a:lnTo>
                    <a:lnTo>
                      <a:pt x="115" y="151"/>
                    </a:lnTo>
                    <a:lnTo>
                      <a:pt x="95" y="149"/>
                    </a:lnTo>
                    <a:lnTo>
                      <a:pt x="75" y="147"/>
                    </a:lnTo>
                    <a:lnTo>
                      <a:pt x="57" y="145"/>
                    </a:lnTo>
                    <a:lnTo>
                      <a:pt x="41" y="142"/>
                    </a:lnTo>
                    <a:lnTo>
                      <a:pt x="28" y="140"/>
                    </a:lnTo>
                    <a:lnTo>
                      <a:pt x="21" y="137"/>
                    </a:lnTo>
                    <a:lnTo>
                      <a:pt x="12" y="133"/>
                    </a:lnTo>
                    <a:lnTo>
                      <a:pt x="5" y="128"/>
                    </a:lnTo>
                    <a:lnTo>
                      <a:pt x="0" y="123"/>
                    </a:lnTo>
                    <a:lnTo>
                      <a:pt x="1" y="123"/>
                    </a:lnTo>
                    <a:lnTo>
                      <a:pt x="4" y="123"/>
                    </a:lnTo>
                    <a:lnTo>
                      <a:pt x="5" y="123"/>
                    </a:lnTo>
                    <a:lnTo>
                      <a:pt x="7" y="123"/>
                    </a:lnTo>
                    <a:lnTo>
                      <a:pt x="5" y="114"/>
                    </a:lnTo>
                    <a:lnTo>
                      <a:pt x="5" y="100"/>
                    </a:lnTo>
                    <a:lnTo>
                      <a:pt x="4" y="86"/>
                    </a:lnTo>
                    <a:lnTo>
                      <a:pt x="2" y="69"/>
                    </a:lnTo>
                    <a:lnTo>
                      <a:pt x="12" y="65"/>
                    </a:lnTo>
                    <a:lnTo>
                      <a:pt x="25" y="60"/>
                    </a:lnTo>
                    <a:lnTo>
                      <a:pt x="37" y="55"/>
                    </a:lnTo>
                    <a:lnTo>
                      <a:pt x="44" y="51"/>
                    </a:lnTo>
                    <a:lnTo>
                      <a:pt x="44" y="46"/>
                    </a:lnTo>
                    <a:lnTo>
                      <a:pt x="45" y="39"/>
                    </a:lnTo>
                    <a:lnTo>
                      <a:pt x="47" y="34"/>
                    </a:lnTo>
                    <a:lnTo>
                      <a:pt x="47" y="2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36" name="Freeform 31"/>
              <p:cNvSpPr>
                <a:spLocks/>
              </p:cNvSpPr>
              <p:nvPr/>
            </p:nvSpPr>
            <p:spPr bwMode="auto">
              <a:xfrm>
                <a:off x="6560" y="5266"/>
                <a:ext cx="33" cy="133"/>
              </a:xfrm>
              <a:custGeom>
                <a:avLst/>
                <a:gdLst>
                  <a:gd name="T0" fmla="*/ 1 w 65"/>
                  <a:gd name="T1" fmla="*/ 0 h 267"/>
                  <a:gd name="T2" fmla="*/ 1 w 65"/>
                  <a:gd name="T3" fmla="*/ 0 h 267"/>
                  <a:gd name="T4" fmla="*/ 1 w 65"/>
                  <a:gd name="T5" fmla="*/ 0 h 267"/>
                  <a:gd name="T6" fmla="*/ 1 w 65"/>
                  <a:gd name="T7" fmla="*/ 0 h 267"/>
                  <a:gd name="T8" fmla="*/ 1 w 65"/>
                  <a:gd name="T9" fmla="*/ 0 h 267"/>
                  <a:gd name="T10" fmla="*/ 1 w 65"/>
                  <a:gd name="T11" fmla="*/ 0 h 267"/>
                  <a:gd name="T12" fmla="*/ 1 w 65"/>
                  <a:gd name="T13" fmla="*/ 0 h 267"/>
                  <a:gd name="T14" fmla="*/ 1 w 65"/>
                  <a:gd name="T15" fmla="*/ 0 h 267"/>
                  <a:gd name="T16" fmla="*/ 1 w 65"/>
                  <a:gd name="T17" fmla="*/ 0 h 267"/>
                  <a:gd name="T18" fmla="*/ 1 w 65"/>
                  <a:gd name="T19" fmla="*/ 0 h 267"/>
                  <a:gd name="T20" fmla="*/ 1 w 65"/>
                  <a:gd name="T21" fmla="*/ 0 h 267"/>
                  <a:gd name="T22" fmla="*/ 1 w 65"/>
                  <a:gd name="T23" fmla="*/ 0 h 267"/>
                  <a:gd name="T24" fmla="*/ 1 w 65"/>
                  <a:gd name="T25" fmla="*/ 0 h 267"/>
                  <a:gd name="T26" fmla="*/ 1 w 65"/>
                  <a:gd name="T27" fmla="*/ 0 h 267"/>
                  <a:gd name="T28" fmla="*/ 1 w 65"/>
                  <a:gd name="T29" fmla="*/ 0 h 267"/>
                  <a:gd name="T30" fmla="*/ 1 w 65"/>
                  <a:gd name="T31" fmla="*/ 0 h 267"/>
                  <a:gd name="T32" fmla="*/ 0 w 65"/>
                  <a:gd name="T33" fmla="*/ 0 h 267"/>
                  <a:gd name="T34" fmla="*/ 1 w 65"/>
                  <a:gd name="T35" fmla="*/ 0 h 267"/>
                  <a:gd name="T36" fmla="*/ 1 w 65"/>
                  <a:gd name="T37" fmla="*/ 0 h 267"/>
                  <a:gd name="T38" fmla="*/ 1 w 65"/>
                  <a:gd name="T39" fmla="*/ 0 h 267"/>
                  <a:gd name="T40" fmla="*/ 1 w 65"/>
                  <a:gd name="T41" fmla="*/ 0 h 267"/>
                  <a:gd name="T42" fmla="*/ 1 w 65"/>
                  <a:gd name="T43" fmla="*/ 0 h 267"/>
                  <a:gd name="T44" fmla="*/ 1 w 65"/>
                  <a:gd name="T45" fmla="*/ 0 h 267"/>
                  <a:gd name="T46" fmla="*/ 1 w 65"/>
                  <a:gd name="T47" fmla="*/ 0 h 267"/>
                  <a:gd name="T48" fmla="*/ 1 w 65"/>
                  <a:gd name="T49" fmla="*/ 0 h 2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267"/>
                  <a:gd name="T77" fmla="*/ 65 w 65"/>
                  <a:gd name="T78" fmla="*/ 267 h 2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267">
                    <a:moveTo>
                      <a:pt x="55" y="165"/>
                    </a:moveTo>
                    <a:lnTo>
                      <a:pt x="57" y="192"/>
                    </a:lnTo>
                    <a:lnTo>
                      <a:pt x="59" y="221"/>
                    </a:lnTo>
                    <a:lnTo>
                      <a:pt x="62" y="249"/>
                    </a:lnTo>
                    <a:lnTo>
                      <a:pt x="65" y="267"/>
                    </a:lnTo>
                    <a:lnTo>
                      <a:pt x="57" y="234"/>
                    </a:lnTo>
                    <a:lnTo>
                      <a:pt x="48" y="204"/>
                    </a:lnTo>
                    <a:lnTo>
                      <a:pt x="41" y="181"/>
                    </a:lnTo>
                    <a:lnTo>
                      <a:pt x="34" y="165"/>
                    </a:lnTo>
                    <a:lnTo>
                      <a:pt x="28" y="150"/>
                    </a:lnTo>
                    <a:lnTo>
                      <a:pt x="25" y="131"/>
                    </a:lnTo>
                    <a:lnTo>
                      <a:pt x="22" y="111"/>
                    </a:lnTo>
                    <a:lnTo>
                      <a:pt x="21" y="97"/>
                    </a:lnTo>
                    <a:lnTo>
                      <a:pt x="19" y="80"/>
                    </a:lnTo>
                    <a:lnTo>
                      <a:pt x="15" y="52"/>
                    </a:lnTo>
                    <a:lnTo>
                      <a:pt x="8" y="24"/>
                    </a:lnTo>
                    <a:lnTo>
                      <a:pt x="0" y="0"/>
                    </a:lnTo>
                    <a:lnTo>
                      <a:pt x="11" y="17"/>
                    </a:lnTo>
                    <a:lnTo>
                      <a:pt x="19" y="33"/>
                    </a:lnTo>
                    <a:lnTo>
                      <a:pt x="25" y="52"/>
                    </a:lnTo>
                    <a:lnTo>
                      <a:pt x="28" y="76"/>
                    </a:lnTo>
                    <a:lnTo>
                      <a:pt x="32" y="104"/>
                    </a:lnTo>
                    <a:lnTo>
                      <a:pt x="39" y="132"/>
                    </a:lnTo>
                    <a:lnTo>
                      <a:pt x="48" y="153"/>
                    </a:lnTo>
                    <a:lnTo>
                      <a:pt x="55" y="16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37" name="Freeform 32"/>
              <p:cNvSpPr>
                <a:spLocks/>
              </p:cNvSpPr>
              <p:nvPr/>
            </p:nvSpPr>
            <p:spPr bwMode="auto">
              <a:xfrm>
                <a:off x="6694" y="5199"/>
                <a:ext cx="33" cy="147"/>
              </a:xfrm>
              <a:custGeom>
                <a:avLst/>
                <a:gdLst>
                  <a:gd name="T0" fmla="*/ 1 w 64"/>
                  <a:gd name="T1" fmla="*/ 1 h 293"/>
                  <a:gd name="T2" fmla="*/ 1 w 64"/>
                  <a:gd name="T3" fmla="*/ 1 h 293"/>
                  <a:gd name="T4" fmla="*/ 1 w 64"/>
                  <a:gd name="T5" fmla="*/ 1 h 293"/>
                  <a:gd name="T6" fmla="*/ 1 w 64"/>
                  <a:gd name="T7" fmla="*/ 1 h 293"/>
                  <a:gd name="T8" fmla="*/ 1 w 64"/>
                  <a:gd name="T9" fmla="*/ 1 h 293"/>
                  <a:gd name="T10" fmla="*/ 1 w 64"/>
                  <a:gd name="T11" fmla="*/ 1 h 293"/>
                  <a:gd name="T12" fmla="*/ 1 w 64"/>
                  <a:gd name="T13" fmla="*/ 1 h 293"/>
                  <a:gd name="T14" fmla="*/ 1 w 64"/>
                  <a:gd name="T15" fmla="*/ 1 h 293"/>
                  <a:gd name="T16" fmla="*/ 1 w 64"/>
                  <a:gd name="T17" fmla="*/ 1 h 293"/>
                  <a:gd name="T18" fmla="*/ 1 w 64"/>
                  <a:gd name="T19" fmla="*/ 1 h 293"/>
                  <a:gd name="T20" fmla="*/ 1 w 64"/>
                  <a:gd name="T21" fmla="*/ 1 h 293"/>
                  <a:gd name="T22" fmla="*/ 0 w 64"/>
                  <a:gd name="T23" fmla="*/ 1 h 293"/>
                  <a:gd name="T24" fmla="*/ 1 w 64"/>
                  <a:gd name="T25" fmla="*/ 0 h 293"/>
                  <a:gd name="T26" fmla="*/ 1 w 64"/>
                  <a:gd name="T27" fmla="*/ 1 h 293"/>
                  <a:gd name="T28" fmla="*/ 1 w 64"/>
                  <a:gd name="T29" fmla="*/ 1 h 293"/>
                  <a:gd name="T30" fmla="*/ 1 w 64"/>
                  <a:gd name="T31" fmla="*/ 1 h 293"/>
                  <a:gd name="T32" fmla="*/ 1 w 64"/>
                  <a:gd name="T33" fmla="*/ 1 h 293"/>
                  <a:gd name="T34" fmla="*/ 1 w 64"/>
                  <a:gd name="T35" fmla="*/ 1 h 293"/>
                  <a:gd name="T36" fmla="*/ 1 w 64"/>
                  <a:gd name="T37" fmla="*/ 1 h 293"/>
                  <a:gd name="T38" fmla="*/ 1 w 64"/>
                  <a:gd name="T39" fmla="*/ 1 h 293"/>
                  <a:gd name="T40" fmla="*/ 1 w 64"/>
                  <a:gd name="T41" fmla="*/ 1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293"/>
                  <a:gd name="T65" fmla="*/ 64 w 64"/>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293">
                    <a:moveTo>
                      <a:pt x="56" y="220"/>
                    </a:moveTo>
                    <a:lnTo>
                      <a:pt x="57" y="237"/>
                    </a:lnTo>
                    <a:lnTo>
                      <a:pt x="60" y="258"/>
                    </a:lnTo>
                    <a:lnTo>
                      <a:pt x="63" y="278"/>
                    </a:lnTo>
                    <a:lnTo>
                      <a:pt x="64" y="293"/>
                    </a:lnTo>
                    <a:lnTo>
                      <a:pt x="54" y="265"/>
                    </a:lnTo>
                    <a:lnTo>
                      <a:pt x="43" y="232"/>
                    </a:lnTo>
                    <a:lnTo>
                      <a:pt x="30" y="195"/>
                    </a:lnTo>
                    <a:lnTo>
                      <a:pt x="19" y="157"/>
                    </a:lnTo>
                    <a:lnTo>
                      <a:pt x="9" y="117"/>
                    </a:lnTo>
                    <a:lnTo>
                      <a:pt x="3" y="77"/>
                    </a:lnTo>
                    <a:lnTo>
                      <a:pt x="0" y="38"/>
                    </a:lnTo>
                    <a:lnTo>
                      <a:pt x="3" y="0"/>
                    </a:lnTo>
                    <a:lnTo>
                      <a:pt x="6" y="28"/>
                    </a:lnTo>
                    <a:lnTo>
                      <a:pt x="10" y="59"/>
                    </a:lnTo>
                    <a:lnTo>
                      <a:pt x="17" y="92"/>
                    </a:lnTo>
                    <a:lnTo>
                      <a:pt x="24" y="126"/>
                    </a:lnTo>
                    <a:lnTo>
                      <a:pt x="33" y="157"/>
                    </a:lnTo>
                    <a:lnTo>
                      <a:pt x="41" y="185"/>
                    </a:lnTo>
                    <a:lnTo>
                      <a:pt x="49" y="206"/>
                    </a:lnTo>
                    <a:lnTo>
                      <a:pt x="56" y="22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38" name="Freeform 33"/>
              <p:cNvSpPr>
                <a:spLocks/>
              </p:cNvSpPr>
              <p:nvPr/>
            </p:nvSpPr>
            <p:spPr bwMode="auto">
              <a:xfrm>
                <a:off x="6697" y="4883"/>
                <a:ext cx="26" cy="86"/>
              </a:xfrm>
              <a:custGeom>
                <a:avLst/>
                <a:gdLst>
                  <a:gd name="T0" fmla="*/ 1 w 51"/>
                  <a:gd name="T1" fmla="*/ 1 h 172"/>
                  <a:gd name="T2" fmla="*/ 1 w 51"/>
                  <a:gd name="T3" fmla="*/ 1 h 172"/>
                  <a:gd name="T4" fmla="*/ 1 w 51"/>
                  <a:gd name="T5" fmla="*/ 1 h 172"/>
                  <a:gd name="T6" fmla="*/ 1 w 51"/>
                  <a:gd name="T7" fmla="*/ 1 h 172"/>
                  <a:gd name="T8" fmla="*/ 1 w 51"/>
                  <a:gd name="T9" fmla="*/ 1 h 172"/>
                  <a:gd name="T10" fmla="*/ 1 w 51"/>
                  <a:gd name="T11" fmla="*/ 1 h 172"/>
                  <a:gd name="T12" fmla="*/ 1 w 51"/>
                  <a:gd name="T13" fmla="*/ 1 h 172"/>
                  <a:gd name="T14" fmla="*/ 1 w 51"/>
                  <a:gd name="T15" fmla="*/ 1 h 172"/>
                  <a:gd name="T16" fmla="*/ 1 w 51"/>
                  <a:gd name="T17" fmla="*/ 1 h 172"/>
                  <a:gd name="T18" fmla="*/ 1 w 51"/>
                  <a:gd name="T19" fmla="*/ 1 h 172"/>
                  <a:gd name="T20" fmla="*/ 1 w 51"/>
                  <a:gd name="T21" fmla="*/ 1 h 172"/>
                  <a:gd name="T22" fmla="*/ 1 w 51"/>
                  <a:gd name="T23" fmla="*/ 1 h 172"/>
                  <a:gd name="T24" fmla="*/ 0 w 51"/>
                  <a:gd name="T25" fmla="*/ 1 h 172"/>
                  <a:gd name="T26" fmla="*/ 0 w 51"/>
                  <a:gd name="T27" fmla="*/ 1 h 172"/>
                  <a:gd name="T28" fmla="*/ 1 w 51"/>
                  <a:gd name="T29" fmla="*/ 1 h 172"/>
                  <a:gd name="T30" fmla="*/ 1 w 51"/>
                  <a:gd name="T31" fmla="*/ 1 h 172"/>
                  <a:gd name="T32" fmla="*/ 1 w 51"/>
                  <a:gd name="T33" fmla="*/ 0 h 172"/>
                  <a:gd name="T34" fmla="*/ 1 w 51"/>
                  <a:gd name="T35" fmla="*/ 1 h 172"/>
                  <a:gd name="T36" fmla="*/ 1 w 51"/>
                  <a:gd name="T37" fmla="*/ 1 h 172"/>
                  <a:gd name="T38" fmla="*/ 1 w 51"/>
                  <a:gd name="T39" fmla="*/ 1 h 172"/>
                  <a:gd name="T40" fmla="*/ 1 w 51"/>
                  <a:gd name="T41" fmla="*/ 1 h 1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172"/>
                  <a:gd name="T65" fmla="*/ 51 w 51"/>
                  <a:gd name="T66" fmla="*/ 172 h 1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172">
                    <a:moveTo>
                      <a:pt x="40" y="95"/>
                    </a:moveTo>
                    <a:lnTo>
                      <a:pt x="44" y="116"/>
                    </a:lnTo>
                    <a:lnTo>
                      <a:pt x="47" y="137"/>
                    </a:lnTo>
                    <a:lnTo>
                      <a:pt x="50" y="156"/>
                    </a:lnTo>
                    <a:lnTo>
                      <a:pt x="51" y="172"/>
                    </a:lnTo>
                    <a:lnTo>
                      <a:pt x="45" y="147"/>
                    </a:lnTo>
                    <a:lnTo>
                      <a:pt x="35" y="121"/>
                    </a:lnTo>
                    <a:lnTo>
                      <a:pt x="27" y="98"/>
                    </a:lnTo>
                    <a:lnTo>
                      <a:pt x="18" y="83"/>
                    </a:lnTo>
                    <a:lnTo>
                      <a:pt x="11" y="69"/>
                    </a:lnTo>
                    <a:lnTo>
                      <a:pt x="5" y="51"/>
                    </a:lnTo>
                    <a:lnTo>
                      <a:pt x="1" y="35"/>
                    </a:lnTo>
                    <a:lnTo>
                      <a:pt x="0" y="27"/>
                    </a:lnTo>
                    <a:lnTo>
                      <a:pt x="0" y="21"/>
                    </a:lnTo>
                    <a:lnTo>
                      <a:pt x="1" y="14"/>
                    </a:lnTo>
                    <a:lnTo>
                      <a:pt x="1" y="7"/>
                    </a:lnTo>
                    <a:lnTo>
                      <a:pt x="3" y="0"/>
                    </a:lnTo>
                    <a:lnTo>
                      <a:pt x="11" y="23"/>
                    </a:lnTo>
                    <a:lnTo>
                      <a:pt x="21" y="51"/>
                    </a:lnTo>
                    <a:lnTo>
                      <a:pt x="31" y="77"/>
                    </a:lnTo>
                    <a:lnTo>
                      <a:pt x="40" y="9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39" name="Freeform 34"/>
              <p:cNvSpPr>
                <a:spLocks/>
              </p:cNvSpPr>
              <p:nvPr/>
            </p:nvSpPr>
            <p:spPr bwMode="auto">
              <a:xfrm>
                <a:off x="6782" y="4640"/>
                <a:ext cx="18" cy="91"/>
              </a:xfrm>
              <a:custGeom>
                <a:avLst/>
                <a:gdLst>
                  <a:gd name="T0" fmla="*/ 1 w 35"/>
                  <a:gd name="T1" fmla="*/ 1 h 182"/>
                  <a:gd name="T2" fmla="*/ 1 w 35"/>
                  <a:gd name="T3" fmla="*/ 1 h 182"/>
                  <a:gd name="T4" fmla="*/ 1 w 35"/>
                  <a:gd name="T5" fmla="*/ 1 h 182"/>
                  <a:gd name="T6" fmla="*/ 1 w 35"/>
                  <a:gd name="T7" fmla="*/ 1 h 182"/>
                  <a:gd name="T8" fmla="*/ 1 w 35"/>
                  <a:gd name="T9" fmla="*/ 1 h 182"/>
                  <a:gd name="T10" fmla="*/ 1 w 35"/>
                  <a:gd name="T11" fmla="*/ 1 h 182"/>
                  <a:gd name="T12" fmla="*/ 1 w 35"/>
                  <a:gd name="T13" fmla="*/ 1 h 182"/>
                  <a:gd name="T14" fmla="*/ 1 w 35"/>
                  <a:gd name="T15" fmla="*/ 1 h 182"/>
                  <a:gd name="T16" fmla="*/ 1 w 35"/>
                  <a:gd name="T17" fmla="*/ 1 h 182"/>
                  <a:gd name="T18" fmla="*/ 1 w 35"/>
                  <a:gd name="T19" fmla="*/ 1 h 182"/>
                  <a:gd name="T20" fmla="*/ 0 w 35"/>
                  <a:gd name="T21" fmla="*/ 1 h 182"/>
                  <a:gd name="T22" fmla="*/ 0 w 35"/>
                  <a:gd name="T23" fmla="*/ 1 h 182"/>
                  <a:gd name="T24" fmla="*/ 1 w 35"/>
                  <a:gd name="T25" fmla="*/ 0 h 182"/>
                  <a:gd name="T26" fmla="*/ 1 w 35"/>
                  <a:gd name="T27" fmla="*/ 1 h 182"/>
                  <a:gd name="T28" fmla="*/ 1 w 35"/>
                  <a:gd name="T29" fmla="*/ 1 h 182"/>
                  <a:gd name="T30" fmla="*/ 1 w 35"/>
                  <a:gd name="T31" fmla="*/ 1 h 182"/>
                  <a:gd name="T32" fmla="*/ 1 w 35"/>
                  <a:gd name="T33" fmla="*/ 1 h 182"/>
                  <a:gd name="T34" fmla="*/ 1 w 35"/>
                  <a:gd name="T35" fmla="*/ 1 h 182"/>
                  <a:gd name="T36" fmla="*/ 1 w 35"/>
                  <a:gd name="T37" fmla="*/ 1 h 182"/>
                  <a:gd name="T38" fmla="*/ 1 w 35"/>
                  <a:gd name="T39" fmla="*/ 1 h 182"/>
                  <a:gd name="T40" fmla="*/ 1 w 35"/>
                  <a:gd name="T41" fmla="*/ 1 h 1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82"/>
                  <a:gd name="T65" fmla="*/ 35 w 35"/>
                  <a:gd name="T66" fmla="*/ 182 h 1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82">
                    <a:moveTo>
                      <a:pt x="35" y="171"/>
                    </a:moveTo>
                    <a:lnTo>
                      <a:pt x="34" y="175"/>
                    </a:lnTo>
                    <a:lnTo>
                      <a:pt x="34" y="176"/>
                    </a:lnTo>
                    <a:lnTo>
                      <a:pt x="34" y="180"/>
                    </a:lnTo>
                    <a:lnTo>
                      <a:pt x="34" y="182"/>
                    </a:lnTo>
                    <a:lnTo>
                      <a:pt x="25" y="161"/>
                    </a:lnTo>
                    <a:lnTo>
                      <a:pt x="17" y="134"/>
                    </a:lnTo>
                    <a:lnTo>
                      <a:pt x="10" y="105"/>
                    </a:lnTo>
                    <a:lnTo>
                      <a:pt x="4" y="75"/>
                    </a:lnTo>
                    <a:lnTo>
                      <a:pt x="1" y="45"/>
                    </a:lnTo>
                    <a:lnTo>
                      <a:pt x="0" y="23"/>
                    </a:lnTo>
                    <a:lnTo>
                      <a:pt x="0" y="7"/>
                    </a:lnTo>
                    <a:lnTo>
                      <a:pt x="4" y="0"/>
                    </a:lnTo>
                    <a:lnTo>
                      <a:pt x="12" y="10"/>
                    </a:lnTo>
                    <a:lnTo>
                      <a:pt x="18" y="38"/>
                    </a:lnTo>
                    <a:lnTo>
                      <a:pt x="21" y="70"/>
                    </a:lnTo>
                    <a:lnTo>
                      <a:pt x="21" y="92"/>
                    </a:lnTo>
                    <a:lnTo>
                      <a:pt x="20" y="112"/>
                    </a:lnTo>
                    <a:lnTo>
                      <a:pt x="21" y="134"/>
                    </a:lnTo>
                    <a:lnTo>
                      <a:pt x="27" y="155"/>
                    </a:lnTo>
                    <a:lnTo>
                      <a:pt x="35" y="17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40" name="Freeform 35"/>
              <p:cNvSpPr>
                <a:spLocks/>
              </p:cNvSpPr>
              <p:nvPr/>
            </p:nvSpPr>
            <p:spPr bwMode="auto">
              <a:xfrm>
                <a:off x="6724" y="4858"/>
                <a:ext cx="10" cy="12"/>
              </a:xfrm>
              <a:custGeom>
                <a:avLst/>
                <a:gdLst>
                  <a:gd name="T0" fmla="*/ 1 w 20"/>
                  <a:gd name="T1" fmla="*/ 1 h 24"/>
                  <a:gd name="T2" fmla="*/ 1 w 20"/>
                  <a:gd name="T3" fmla="*/ 1 h 24"/>
                  <a:gd name="T4" fmla="*/ 1 w 20"/>
                  <a:gd name="T5" fmla="*/ 1 h 24"/>
                  <a:gd name="T6" fmla="*/ 1 w 20"/>
                  <a:gd name="T7" fmla="*/ 1 h 24"/>
                  <a:gd name="T8" fmla="*/ 1 w 20"/>
                  <a:gd name="T9" fmla="*/ 1 h 24"/>
                  <a:gd name="T10" fmla="*/ 1 w 20"/>
                  <a:gd name="T11" fmla="*/ 1 h 24"/>
                  <a:gd name="T12" fmla="*/ 1 w 20"/>
                  <a:gd name="T13" fmla="*/ 1 h 24"/>
                  <a:gd name="T14" fmla="*/ 1 w 20"/>
                  <a:gd name="T15" fmla="*/ 1 h 24"/>
                  <a:gd name="T16" fmla="*/ 1 w 20"/>
                  <a:gd name="T17" fmla="*/ 0 h 24"/>
                  <a:gd name="T18" fmla="*/ 1 w 20"/>
                  <a:gd name="T19" fmla="*/ 1 h 24"/>
                  <a:gd name="T20" fmla="*/ 1 w 20"/>
                  <a:gd name="T21" fmla="*/ 1 h 24"/>
                  <a:gd name="T22" fmla="*/ 1 w 20"/>
                  <a:gd name="T23" fmla="*/ 1 h 24"/>
                  <a:gd name="T24" fmla="*/ 0 w 20"/>
                  <a:gd name="T25" fmla="*/ 1 h 24"/>
                  <a:gd name="T26" fmla="*/ 1 w 20"/>
                  <a:gd name="T27" fmla="*/ 1 h 24"/>
                  <a:gd name="T28" fmla="*/ 1 w 20"/>
                  <a:gd name="T29" fmla="*/ 1 h 24"/>
                  <a:gd name="T30" fmla="*/ 1 w 20"/>
                  <a:gd name="T31" fmla="*/ 1 h 24"/>
                  <a:gd name="T32" fmla="*/ 1 w 20"/>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4"/>
                  <a:gd name="T53" fmla="*/ 20 w 2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4">
                    <a:moveTo>
                      <a:pt x="10" y="24"/>
                    </a:moveTo>
                    <a:lnTo>
                      <a:pt x="14" y="23"/>
                    </a:lnTo>
                    <a:lnTo>
                      <a:pt x="17" y="21"/>
                    </a:lnTo>
                    <a:lnTo>
                      <a:pt x="19" y="17"/>
                    </a:lnTo>
                    <a:lnTo>
                      <a:pt x="20" y="12"/>
                    </a:lnTo>
                    <a:lnTo>
                      <a:pt x="19" y="7"/>
                    </a:lnTo>
                    <a:lnTo>
                      <a:pt x="17" y="3"/>
                    </a:lnTo>
                    <a:lnTo>
                      <a:pt x="14" y="2"/>
                    </a:lnTo>
                    <a:lnTo>
                      <a:pt x="10" y="0"/>
                    </a:lnTo>
                    <a:lnTo>
                      <a:pt x="6" y="2"/>
                    </a:lnTo>
                    <a:lnTo>
                      <a:pt x="3" y="3"/>
                    </a:lnTo>
                    <a:lnTo>
                      <a:pt x="1" y="7"/>
                    </a:lnTo>
                    <a:lnTo>
                      <a:pt x="0" y="12"/>
                    </a:lnTo>
                    <a:lnTo>
                      <a:pt x="1" y="17"/>
                    </a:lnTo>
                    <a:lnTo>
                      <a:pt x="3" y="21"/>
                    </a:lnTo>
                    <a:lnTo>
                      <a:pt x="6" y="23"/>
                    </a:lnTo>
                    <a:lnTo>
                      <a:pt x="10" y="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41" name="Freeform 36"/>
              <p:cNvSpPr>
                <a:spLocks/>
              </p:cNvSpPr>
              <p:nvPr/>
            </p:nvSpPr>
            <p:spPr bwMode="auto">
              <a:xfrm>
                <a:off x="6737" y="4868"/>
                <a:ext cx="9" cy="12"/>
              </a:xfrm>
              <a:custGeom>
                <a:avLst/>
                <a:gdLst>
                  <a:gd name="T0" fmla="*/ 0 w 19"/>
                  <a:gd name="T1" fmla="*/ 1 h 24"/>
                  <a:gd name="T2" fmla="*/ 0 w 19"/>
                  <a:gd name="T3" fmla="*/ 1 h 24"/>
                  <a:gd name="T4" fmla="*/ 0 w 19"/>
                  <a:gd name="T5" fmla="*/ 1 h 24"/>
                  <a:gd name="T6" fmla="*/ 0 w 19"/>
                  <a:gd name="T7" fmla="*/ 1 h 24"/>
                  <a:gd name="T8" fmla="*/ 0 w 19"/>
                  <a:gd name="T9" fmla="*/ 1 h 24"/>
                  <a:gd name="T10" fmla="*/ 0 w 19"/>
                  <a:gd name="T11" fmla="*/ 1 h 24"/>
                  <a:gd name="T12" fmla="*/ 0 w 19"/>
                  <a:gd name="T13" fmla="*/ 1 h 24"/>
                  <a:gd name="T14" fmla="*/ 0 w 19"/>
                  <a:gd name="T15" fmla="*/ 1 h 24"/>
                  <a:gd name="T16" fmla="*/ 0 w 19"/>
                  <a:gd name="T17" fmla="*/ 0 h 24"/>
                  <a:gd name="T18" fmla="*/ 0 w 19"/>
                  <a:gd name="T19" fmla="*/ 1 h 24"/>
                  <a:gd name="T20" fmla="*/ 0 w 19"/>
                  <a:gd name="T21" fmla="*/ 1 h 24"/>
                  <a:gd name="T22" fmla="*/ 0 w 19"/>
                  <a:gd name="T23" fmla="*/ 1 h 24"/>
                  <a:gd name="T24" fmla="*/ 0 w 19"/>
                  <a:gd name="T25" fmla="*/ 1 h 24"/>
                  <a:gd name="T26" fmla="*/ 0 w 19"/>
                  <a:gd name="T27" fmla="*/ 1 h 24"/>
                  <a:gd name="T28" fmla="*/ 0 w 19"/>
                  <a:gd name="T29" fmla="*/ 1 h 24"/>
                  <a:gd name="T30" fmla="*/ 0 w 19"/>
                  <a:gd name="T31" fmla="*/ 1 h 24"/>
                  <a:gd name="T32" fmla="*/ 0 w 19"/>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4"/>
                  <a:gd name="T53" fmla="*/ 19 w 19"/>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4">
                    <a:moveTo>
                      <a:pt x="10" y="24"/>
                    </a:moveTo>
                    <a:lnTo>
                      <a:pt x="13" y="23"/>
                    </a:lnTo>
                    <a:lnTo>
                      <a:pt x="16" y="21"/>
                    </a:lnTo>
                    <a:lnTo>
                      <a:pt x="17" y="17"/>
                    </a:lnTo>
                    <a:lnTo>
                      <a:pt x="19" y="12"/>
                    </a:lnTo>
                    <a:lnTo>
                      <a:pt x="17" y="7"/>
                    </a:lnTo>
                    <a:lnTo>
                      <a:pt x="16" y="4"/>
                    </a:lnTo>
                    <a:lnTo>
                      <a:pt x="13" y="2"/>
                    </a:lnTo>
                    <a:lnTo>
                      <a:pt x="10" y="0"/>
                    </a:lnTo>
                    <a:lnTo>
                      <a:pt x="6" y="2"/>
                    </a:lnTo>
                    <a:lnTo>
                      <a:pt x="3" y="4"/>
                    </a:lnTo>
                    <a:lnTo>
                      <a:pt x="2" y="7"/>
                    </a:lnTo>
                    <a:lnTo>
                      <a:pt x="0" y="12"/>
                    </a:lnTo>
                    <a:lnTo>
                      <a:pt x="2" y="17"/>
                    </a:lnTo>
                    <a:lnTo>
                      <a:pt x="3" y="21"/>
                    </a:lnTo>
                    <a:lnTo>
                      <a:pt x="6" y="23"/>
                    </a:lnTo>
                    <a:lnTo>
                      <a:pt x="10" y="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42" name="Freeform 37"/>
              <p:cNvSpPr>
                <a:spLocks/>
              </p:cNvSpPr>
              <p:nvPr/>
            </p:nvSpPr>
            <p:spPr bwMode="auto">
              <a:xfrm>
                <a:off x="6749" y="4877"/>
                <a:ext cx="10" cy="12"/>
              </a:xfrm>
              <a:custGeom>
                <a:avLst/>
                <a:gdLst>
                  <a:gd name="T0" fmla="*/ 1 w 19"/>
                  <a:gd name="T1" fmla="*/ 0 h 25"/>
                  <a:gd name="T2" fmla="*/ 1 w 19"/>
                  <a:gd name="T3" fmla="*/ 0 h 25"/>
                  <a:gd name="T4" fmla="*/ 1 w 19"/>
                  <a:gd name="T5" fmla="*/ 0 h 25"/>
                  <a:gd name="T6" fmla="*/ 1 w 19"/>
                  <a:gd name="T7" fmla="*/ 0 h 25"/>
                  <a:gd name="T8" fmla="*/ 1 w 19"/>
                  <a:gd name="T9" fmla="*/ 0 h 25"/>
                  <a:gd name="T10" fmla="*/ 1 w 19"/>
                  <a:gd name="T11" fmla="*/ 0 h 25"/>
                  <a:gd name="T12" fmla="*/ 1 w 19"/>
                  <a:gd name="T13" fmla="*/ 0 h 25"/>
                  <a:gd name="T14" fmla="*/ 1 w 19"/>
                  <a:gd name="T15" fmla="*/ 0 h 25"/>
                  <a:gd name="T16" fmla="*/ 1 w 19"/>
                  <a:gd name="T17" fmla="*/ 0 h 25"/>
                  <a:gd name="T18" fmla="*/ 1 w 19"/>
                  <a:gd name="T19" fmla="*/ 0 h 25"/>
                  <a:gd name="T20" fmla="*/ 1 w 19"/>
                  <a:gd name="T21" fmla="*/ 0 h 25"/>
                  <a:gd name="T22" fmla="*/ 1 w 19"/>
                  <a:gd name="T23" fmla="*/ 0 h 25"/>
                  <a:gd name="T24" fmla="*/ 0 w 19"/>
                  <a:gd name="T25" fmla="*/ 0 h 25"/>
                  <a:gd name="T26" fmla="*/ 1 w 19"/>
                  <a:gd name="T27" fmla="*/ 0 h 25"/>
                  <a:gd name="T28" fmla="*/ 1 w 19"/>
                  <a:gd name="T29" fmla="*/ 0 h 25"/>
                  <a:gd name="T30" fmla="*/ 1 w 19"/>
                  <a:gd name="T31" fmla="*/ 0 h 25"/>
                  <a:gd name="T32" fmla="*/ 1 w 1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5"/>
                  <a:gd name="T53" fmla="*/ 19 w 1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5">
                    <a:moveTo>
                      <a:pt x="9" y="25"/>
                    </a:moveTo>
                    <a:lnTo>
                      <a:pt x="14" y="23"/>
                    </a:lnTo>
                    <a:lnTo>
                      <a:pt x="17" y="21"/>
                    </a:lnTo>
                    <a:lnTo>
                      <a:pt x="18" y="18"/>
                    </a:lnTo>
                    <a:lnTo>
                      <a:pt x="19" y="12"/>
                    </a:lnTo>
                    <a:lnTo>
                      <a:pt x="18" y="9"/>
                    </a:lnTo>
                    <a:lnTo>
                      <a:pt x="17" y="4"/>
                    </a:lnTo>
                    <a:lnTo>
                      <a:pt x="14" y="2"/>
                    </a:lnTo>
                    <a:lnTo>
                      <a:pt x="9" y="0"/>
                    </a:lnTo>
                    <a:lnTo>
                      <a:pt x="5" y="2"/>
                    </a:lnTo>
                    <a:lnTo>
                      <a:pt x="2" y="4"/>
                    </a:lnTo>
                    <a:lnTo>
                      <a:pt x="1" y="9"/>
                    </a:lnTo>
                    <a:lnTo>
                      <a:pt x="0" y="12"/>
                    </a:lnTo>
                    <a:lnTo>
                      <a:pt x="1" y="18"/>
                    </a:lnTo>
                    <a:lnTo>
                      <a:pt x="2" y="21"/>
                    </a:lnTo>
                    <a:lnTo>
                      <a:pt x="5" y="23"/>
                    </a:lnTo>
                    <a:lnTo>
                      <a:pt x="9" y="2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43" name="Freeform 38"/>
              <p:cNvSpPr>
                <a:spLocks/>
              </p:cNvSpPr>
              <p:nvPr/>
            </p:nvSpPr>
            <p:spPr bwMode="auto">
              <a:xfrm>
                <a:off x="6717" y="4755"/>
                <a:ext cx="79" cy="104"/>
              </a:xfrm>
              <a:custGeom>
                <a:avLst/>
                <a:gdLst>
                  <a:gd name="T0" fmla="*/ 0 w 159"/>
                  <a:gd name="T1" fmla="*/ 1 h 208"/>
                  <a:gd name="T2" fmla="*/ 0 w 159"/>
                  <a:gd name="T3" fmla="*/ 1 h 208"/>
                  <a:gd name="T4" fmla="*/ 0 w 159"/>
                  <a:gd name="T5" fmla="*/ 1 h 208"/>
                  <a:gd name="T6" fmla="*/ 0 w 159"/>
                  <a:gd name="T7" fmla="*/ 1 h 208"/>
                  <a:gd name="T8" fmla="*/ 0 w 159"/>
                  <a:gd name="T9" fmla="*/ 1 h 208"/>
                  <a:gd name="T10" fmla="*/ 0 w 159"/>
                  <a:gd name="T11" fmla="*/ 1 h 208"/>
                  <a:gd name="T12" fmla="*/ 0 w 159"/>
                  <a:gd name="T13" fmla="*/ 1 h 208"/>
                  <a:gd name="T14" fmla="*/ 0 w 159"/>
                  <a:gd name="T15" fmla="*/ 1 h 208"/>
                  <a:gd name="T16" fmla="*/ 0 w 159"/>
                  <a:gd name="T17" fmla="*/ 1 h 208"/>
                  <a:gd name="T18" fmla="*/ 0 w 159"/>
                  <a:gd name="T19" fmla="*/ 1 h 208"/>
                  <a:gd name="T20" fmla="*/ 0 w 159"/>
                  <a:gd name="T21" fmla="*/ 1 h 208"/>
                  <a:gd name="T22" fmla="*/ 0 w 159"/>
                  <a:gd name="T23" fmla="*/ 1 h 208"/>
                  <a:gd name="T24" fmla="*/ 0 w 159"/>
                  <a:gd name="T25" fmla="*/ 1 h 208"/>
                  <a:gd name="T26" fmla="*/ 0 w 159"/>
                  <a:gd name="T27" fmla="*/ 1 h 208"/>
                  <a:gd name="T28" fmla="*/ 0 w 159"/>
                  <a:gd name="T29" fmla="*/ 1 h 208"/>
                  <a:gd name="T30" fmla="*/ 0 w 159"/>
                  <a:gd name="T31" fmla="*/ 1 h 208"/>
                  <a:gd name="T32" fmla="*/ 0 w 159"/>
                  <a:gd name="T33" fmla="*/ 1 h 208"/>
                  <a:gd name="T34" fmla="*/ 0 w 159"/>
                  <a:gd name="T35" fmla="*/ 1 h 208"/>
                  <a:gd name="T36" fmla="*/ 0 w 159"/>
                  <a:gd name="T37" fmla="*/ 1 h 208"/>
                  <a:gd name="T38" fmla="*/ 0 w 159"/>
                  <a:gd name="T39" fmla="*/ 1 h 208"/>
                  <a:gd name="T40" fmla="*/ 0 w 159"/>
                  <a:gd name="T41" fmla="*/ 1 h 208"/>
                  <a:gd name="T42" fmla="*/ 0 w 159"/>
                  <a:gd name="T43" fmla="*/ 1 h 208"/>
                  <a:gd name="T44" fmla="*/ 0 w 159"/>
                  <a:gd name="T45" fmla="*/ 1 h 208"/>
                  <a:gd name="T46" fmla="*/ 0 w 159"/>
                  <a:gd name="T47" fmla="*/ 1 h 208"/>
                  <a:gd name="T48" fmla="*/ 0 w 159"/>
                  <a:gd name="T49" fmla="*/ 1 h 208"/>
                  <a:gd name="T50" fmla="*/ 0 w 159"/>
                  <a:gd name="T51" fmla="*/ 1 h 208"/>
                  <a:gd name="T52" fmla="*/ 0 w 159"/>
                  <a:gd name="T53" fmla="*/ 1 h 208"/>
                  <a:gd name="T54" fmla="*/ 0 w 159"/>
                  <a:gd name="T55" fmla="*/ 1 h 208"/>
                  <a:gd name="T56" fmla="*/ 0 w 159"/>
                  <a:gd name="T57" fmla="*/ 1 h 208"/>
                  <a:gd name="T58" fmla="*/ 0 w 159"/>
                  <a:gd name="T59" fmla="*/ 1 h 208"/>
                  <a:gd name="T60" fmla="*/ 0 w 159"/>
                  <a:gd name="T61" fmla="*/ 1 h 208"/>
                  <a:gd name="T62" fmla="*/ 0 w 159"/>
                  <a:gd name="T63" fmla="*/ 1 h 208"/>
                  <a:gd name="T64" fmla="*/ 0 w 159"/>
                  <a:gd name="T65" fmla="*/ 1 h 208"/>
                  <a:gd name="T66" fmla="*/ 0 w 159"/>
                  <a:gd name="T67" fmla="*/ 1 h 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9"/>
                  <a:gd name="T103" fmla="*/ 0 h 208"/>
                  <a:gd name="T104" fmla="*/ 159 w 159"/>
                  <a:gd name="T105" fmla="*/ 208 h 2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9" h="208">
                    <a:moveTo>
                      <a:pt x="23" y="0"/>
                    </a:moveTo>
                    <a:lnTo>
                      <a:pt x="23" y="38"/>
                    </a:lnTo>
                    <a:lnTo>
                      <a:pt x="20" y="96"/>
                    </a:lnTo>
                    <a:lnTo>
                      <a:pt x="13" y="153"/>
                    </a:lnTo>
                    <a:lnTo>
                      <a:pt x="0" y="195"/>
                    </a:lnTo>
                    <a:lnTo>
                      <a:pt x="9" y="195"/>
                    </a:lnTo>
                    <a:lnTo>
                      <a:pt x="19" y="195"/>
                    </a:lnTo>
                    <a:lnTo>
                      <a:pt x="29" y="197"/>
                    </a:lnTo>
                    <a:lnTo>
                      <a:pt x="36" y="197"/>
                    </a:lnTo>
                    <a:lnTo>
                      <a:pt x="36" y="194"/>
                    </a:lnTo>
                    <a:lnTo>
                      <a:pt x="32" y="190"/>
                    </a:lnTo>
                    <a:lnTo>
                      <a:pt x="26" y="187"/>
                    </a:lnTo>
                    <a:lnTo>
                      <a:pt x="19" y="183"/>
                    </a:lnTo>
                    <a:lnTo>
                      <a:pt x="29" y="173"/>
                    </a:lnTo>
                    <a:lnTo>
                      <a:pt x="37" y="162"/>
                    </a:lnTo>
                    <a:lnTo>
                      <a:pt x="43" y="153"/>
                    </a:lnTo>
                    <a:lnTo>
                      <a:pt x="46" y="146"/>
                    </a:lnTo>
                    <a:lnTo>
                      <a:pt x="49" y="138"/>
                    </a:lnTo>
                    <a:lnTo>
                      <a:pt x="52" y="122"/>
                    </a:lnTo>
                    <a:lnTo>
                      <a:pt x="55" y="106"/>
                    </a:lnTo>
                    <a:lnTo>
                      <a:pt x="55" y="96"/>
                    </a:lnTo>
                    <a:lnTo>
                      <a:pt x="59" y="91"/>
                    </a:lnTo>
                    <a:lnTo>
                      <a:pt x="63" y="87"/>
                    </a:lnTo>
                    <a:lnTo>
                      <a:pt x="69" y="85"/>
                    </a:lnTo>
                    <a:lnTo>
                      <a:pt x="72" y="87"/>
                    </a:lnTo>
                    <a:lnTo>
                      <a:pt x="77" y="103"/>
                    </a:lnTo>
                    <a:lnTo>
                      <a:pt x="86" y="134"/>
                    </a:lnTo>
                    <a:lnTo>
                      <a:pt x="94" y="167"/>
                    </a:lnTo>
                    <a:lnTo>
                      <a:pt x="99" y="187"/>
                    </a:lnTo>
                    <a:lnTo>
                      <a:pt x="99" y="192"/>
                    </a:lnTo>
                    <a:lnTo>
                      <a:pt x="99" y="197"/>
                    </a:lnTo>
                    <a:lnTo>
                      <a:pt x="97" y="202"/>
                    </a:lnTo>
                    <a:lnTo>
                      <a:pt x="96" y="208"/>
                    </a:lnTo>
                    <a:lnTo>
                      <a:pt x="102" y="208"/>
                    </a:lnTo>
                    <a:lnTo>
                      <a:pt x="107" y="208"/>
                    </a:lnTo>
                    <a:lnTo>
                      <a:pt x="113" y="206"/>
                    </a:lnTo>
                    <a:lnTo>
                      <a:pt x="116" y="208"/>
                    </a:lnTo>
                    <a:lnTo>
                      <a:pt x="117" y="183"/>
                    </a:lnTo>
                    <a:lnTo>
                      <a:pt x="117" y="145"/>
                    </a:lnTo>
                    <a:lnTo>
                      <a:pt x="116" y="108"/>
                    </a:lnTo>
                    <a:lnTo>
                      <a:pt x="113" y="87"/>
                    </a:lnTo>
                    <a:lnTo>
                      <a:pt x="119" y="85"/>
                    </a:lnTo>
                    <a:lnTo>
                      <a:pt x="124" y="85"/>
                    </a:lnTo>
                    <a:lnTo>
                      <a:pt x="132" y="87"/>
                    </a:lnTo>
                    <a:lnTo>
                      <a:pt x="139" y="89"/>
                    </a:lnTo>
                    <a:lnTo>
                      <a:pt x="144" y="92"/>
                    </a:lnTo>
                    <a:lnTo>
                      <a:pt x="150" y="98"/>
                    </a:lnTo>
                    <a:lnTo>
                      <a:pt x="156" y="104"/>
                    </a:lnTo>
                    <a:lnTo>
                      <a:pt x="159" y="113"/>
                    </a:lnTo>
                    <a:lnTo>
                      <a:pt x="159" y="106"/>
                    </a:lnTo>
                    <a:lnTo>
                      <a:pt x="156" y="96"/>
                    </a:lnTo>
                    <a:lnTo>
                      <a:pt x="152" y="85"/>
                    </a:lnTo>
                    <a:lnTo>
                      <a:pt x="144" y="78"/>
                    </a:lnTo>
                    <a:lnTo>
                      <a:pt x="140" y="77"/>
                    </a:lnTo>
                    <a:lnTo>
                      <a:pt x="134" y="75"/>
                    </a:lnTo>
                    <a:lnTo>
                      <a:pt x="129" y="75"/>
                    </a:lnTo>
                    <a:lnTo>
                      <a:pt x="122" y="73"/>
                    </a:lnTo>
                    <a:lnTo>
                      <a:pt x="116" y="71"/>
                    </a:lnTo>
                    <a:lnTo>
                      <a:pt x="109" y="71"/>
                    </a:lnTo>
                    <a:lnTo>
                      <a:pt x="104" y="70"/>
                    </a:lnTo>
                    <a:lnTo>
                      <a:pt x="100" y="68"/>
                    </a:lnTo>
                    <a:lnTo>
                      <a:pt x="96" y="64"/>
                    </a:lnTo>
                    <a:lnTo>
                      <a:pt x="87" y="56"/>
                    </a:lnTo>
                    <a:lnTo>
                      <a:pt x="79" y="45"/>
                    </a:lnTo>
                    <a:lnTo>
                      <a:pt x="67" y="33"/>
                    </a:lnTo>
                    <a:lnTo>
                      <a:pt x="56" y="21"/>
                    </a:lnTo>
                    <a:lnTo>
                      <a:pt x="45" y="10"/>
                    </a:lnTo>
                    <a:lnTo>
                      <a:pt x="33" y="3"/>
                    </a:lnTo>
                    <a:lnTo>
                      <a:pt x="2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44" name="Freeform 39"/>
              <p:cNvSpPr>
                <a:spLocks/>
              </p:cNvSpPr>
              <p:nvPr/>
            </p:nvSpPr>
            <p:spPr bwMode="auto">
              <a:xfrm>
                <a:off x="6662" y="4809"/>
                <a:ext cx="55" cy="40"/>
              </a:xfrm>
              <a:custGeom>
                <a:avLst/>
                <a:gdLst>
                  <a:gd name="T0" fmla="*/ 0 w 112"/>
                  <a:gd name="T1" fmla="*/ 1 h 80"/>
                  <a:gd name="T2" fmla="*/ 0 w 112"/>
                  <a:gd name="T3" fmla="*/ 1 h 80"/>
                  <a:gd name="T4" fmla="*/ 0 w 112"/>
                  <a:gd name="T5" fmla="*/ 1 h 80"/>
                  <a:gd name="T6" fmla="*/ 0 w 112"/>
                  <a:gd name="T7" fmla="*/ 1 h 80"/>
                  <a:gd name="T8" fmla="*/ 0 w 112"/>
                  <a:gd name="T9" fmla="*/ 1 h 80"/>
                  <a:gd name="T10" fmla="*/ 0 w 112"/>
                  <a:gd name="T11" fmla="*/ 1 h 80"/>
                  <a:gd name="T12" fmla="*/ 0 w 112"/>
                  <a:gd name="T13" fmla="*/ 1 h 80"/>
                  <a:gd name="T14" fmla="*/ 0 w 112"/>
                  <a:gd name="T15" fmla="*/ 1 h 80"/>
                  <a:gd name="T16" fmla="*/ 0 w 112"/>
                  <a:gd name="T17" fmla="*/ 1 h 80"/>
                  <a:gd name="T18" fmla="*/ 0 w 112"/>
                  <a:gd name="T19" fmla="*/ 1 h 80"/>
                  <a:gd name="T20" fmla="*/ 0 w 112"/>
                  <a:gd name="T21" fmla="*/ 1 h 80"/>
                  <a:gd name="T22" fmla="*/ 0 w 112"/>
                  <a:gd name="T23" fmla="*/ 1 h 80"/>
                  <a:gd name="T24" fmla="*/ 0 w 112"/>
                  <a:gd name="T25" fmla="*/ 1 h 80"/>
                  <a:gd name="T26" fmla="*/ 0 w 112"/>
                  <a:gd name="T27" fmla="*/ 1 h 80"/>
                  <a:gd name="T28" fmla="*/ 0 w 112"/>
                  <a:gd name="T29" fmla="*/ 1 h 80"/>
                  <a:gd name="T30" fmla="*/ 0 w 112"/>
                  <a:gd name="T31" fmla="*/ 1 h 80"/>
                  <a:gd name="T32" fmla="*/ 0 w 112"/>
                  <a:gd name="T33" fmla="*/ 1 h 80"/>
                  <a:gd name="T34" fmla="*/ 0 w 112"/>
                  <a:gd name="T35" fmla="*/ 1 h 80"/>
                  <a:gd name="T36" fmla="*/ 0 w 112"/>
                  <a:gd name="T37" fmla="*/ 1 h 80"/>
                  <a:gd name="T38" fmla="*/ 0 w 112"/>
                  <a:gd name="T39" fmla="*/ 1 h 80"/>
                  <a:gd name="T40" fmla="*/ 0 w 112"/>
                  <a:gd name="T41" fmla="*/ 1 h 80"/>
                  <a:gd name="T42" fmla="*/ 0 w 112"/>
                  <a:gd name="T43" fmla="*/ 1 h 80"/>
                  <a:gd name="T44" fmla="*/ 0 w 112"/>
                  <a:gd name="T45" fmla="*/ 1 h 80"/>
                  <a:gd name="T46" fmla="*/ 0 w 112"/>
                  <a:gd name="T47" fmla="*/ 1 h 80"/>
                  <a:gd name="T48" fmla="*/ 0 w 112"/>
                  <a:gd name="T49" fmla="*/ 1 h 80"/>
                  <a:gd name="T50" fmla="*/ 0 w 112"/>
                  <a:gd name="T51" fmla="*/ 1 h 80"/>
                  <a:gd name="T52" fmla="*/ 0 w 112"/>
                  <a:gd name="T53" fmla="*/ 1 h 80"/>
                  <a:gd name="T54" fmla="*/ 0 w 112"/>
                  <a:gd name="T55" fmla="*/ 1 h 80"/>
                  <a:gd name="T56" fmla="*/ 0 w 112"/>
                  <a:gd name="T57" fmla="*/ 1 h 80"/>
                  <a:gd name="T58" fmla="*/ 0 w 112"/>
                  <a:gd name="T59" fmla="*/ 1 h 80"/>
                  <a:gd name="T60" fmla="*/ 0 w 112"/>
                  <a:gd name="T61" fmla="*/ 1 h 80"/>
                  <a:gd name="T62" fmla="*/ 0 w 112"/>
                  <a:gd name="T63" fmla="*/ 1 h 80"/>
                  <a:gd name="T64" fmla="*/ 0 w 112"/>
                  <a:gd name="T65" fmla="*/ 1 h 80"/>
                  <a:gd name="T66" fmla="*/ 0 w 112"/>
                  <a:gd name="T67" fmla="*/ 1 h 80"/>
                  <a:gd name="T68" fmla="*/ 0 w 112"/>
                  <a:gd name="T69" fmla="*/ 1 h 80"/>
                  <a:gd name="T70" fmla="*/ 0 w 112"/>
                  <a:gd name="T71" fmla="*/ 1 h 80"/>
                  <a:gd name="T72" fmla="*/ 0 w 112"/>
                  <a:gd name="T73" fmla="*/ 1 h 80"/>
                  <a:gd name="T74" fmla="*/ 0 w 112"/>
                  <a:gd name="T75" fmla="*/ 1 h 80"/>
                  <a:gd name="T76" fmla="*/ 0 w 112"/>
                  <a:gd name="T77" fmla="*/ 1 h 80"/>
                  <a:gd name="T78" fmla="*/ 0 w 112"/>
                  <a:gd name="T79" fmla="*/ 0 h 80"/>
                  <a:gd name="T80" fmla="*/ 0 w 112"/>
                  <a:gd name="T81" fmla="*/ 1 h 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80"/>
                  <a:gd name="T125" fmla="*/ 112 w 112"/>
                  <a:gd name="T126" fmla="*/ 80 h 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80">
                    <a:moveTo>
                      <a:pt x="7" y="2"/>
                    </a:moveTo>
                    <a:lnTo>
                      <a:pt x="13" y="7"/>
                    </a:lnTo>
                    <a:lnTo>
                      <a:pt x="19" y="12"/>
                    </a:lnTo>
                    <a:lnTo>
                      <a:pt x="25" y="17"/>
                    </a:lnTo>
                    <a:lnTo>
                      <a:pt x="32" y="23"/>
                    </a:lnTo>
                    <a:lnTo>
                      <a:pt x="37" y="26"/>
                    </a:lnTo>
                    <a:lnTo>
                      <a:pt x="43" y="30"/>
                    </a:lnTo>
                    <a:lnTo>
                      <a:pt x="49" y="31"/>
                    </a:lnTo>
                    <a:lnTo>
                      <a:pt x="53" y="33"/>
                    </a:lnTo>
                    <a:lnTo>
                      <a:pt x="59" y="33"/>
                    </a:lnTo>
                    <a:lnTo>
                      <a:pt x="65" y="33"/>
                    </a:lnTo>
                    <a:lnTo>
                      <a:pt x="72" y="33"/>
                    </a:lnTo>
                    <a:lnTo>
                      <a:pt x="79" y="31"/>
                    </a:lnTo>
                    <a:lnTo>
                      <a:pt x="87" y="30"/>
                    </a:lnTo>
                    <a:lnTo>
                      <a:pt x="96" y="26"/>
                    </a:lnTo>
                    <a:lnTo>
                      <a:pt x="103" y="21"/>
                    </a:lnTo>
                    <a:lnTo>
                      <a:pt x="112" y="14"/>
                    </a:lnTo>
                    <a:lnTo>
                      <a:pt x="106" y="30"/>
                    </a:lnTo>
                    <a:lnTo>
                      <a:pt x="99" y="49"/>
                    </a:lnTo>
                    <a:lnTo>
                      <a:pt x="92" y="68"/>
                    </a:lnTo>
                    <a:lnTo>
                      <a:pt x="89" y="80"/>
                    </a:lnTo>
                    <a:lnTo>
                      <a:pt x="83" y="77"/>
                    </a:lnTo>
                    <a:lnTo>
                      <a:pt x="83" y="68"/>
                    </a:lnTo>
                    <a:lnTo>
                      <a:pt x="86" y="56"/>
                    </a:lnTo>
                    <a:lnTo>
                      <a:pt x="90" y="42"/>
                    </a:lnTo>
                    <a:lnTo>
                      <a:pt x="85" y="45"/>
                    </a:lnTo>
                    <a:lnTo>
                      <a:pt x="79" y="49"/>
                    </a:lnTo>
                    <a:lnTo>
                      <a:pt x="72" y="52"/>
                    </a:lnTo>
                    <a:lnTo>
                      <a:pt x="63" y="54"/>
                    </a:lnTo>
                    <a:lnTo>
                      <a:pt x="56" y="56"/>
                    </a:lnTo>
                    <a:lnTo>
                      <a:pt x="49" y="58"/>
                    </a:lnTo>
                    <a:lnTo>
                      <a:pt x="42" y="58"/>
                    </a:lnTo>
                    <a:lnTo>
                      <a:pt x="36" y="56"/>
                    </a:lnTo>
                    <a:lnTo>
                      <a:pt x="26" y="49"/>
                    </a:lnTo>
                    <a:lnTo>
                      <a:pt x="16" y="37"/>
                    </a:lnTo>
                    <a:lnTo>
                      <a:pt x="7" y="24"/>
                    </a:lnTo>
                    <a:lnTo>
                      <a:pt x="2" y="14"/>
                    </a:lnTo>
                    <a:lnTo>
                      <a:pt x="0" y="7"/>
                    </a:lnTo>
                    <a:lnTo>
                      <a:pt x="0" y="2"/>
                    </a:lnTo>
                    <a:lnTo>
                      <a:pt x="2" y="0"/>
                    </a:lnTo>
                    <a:lnTo>
                      <a:pt x="7" y="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45" name="Freeform 40"/>
              <p:cNvSpPr>
                <a:spLocks/>
              </p:cNvSpPr>
              <p:nvPr/>
            </p:nvSpPr>
            <p:spPr bwMode="auto">
              <a:xfrm>
                <a:off x="6661" y="5803"/>
                <a:ext cx="42" cy="21"/>
              </a:xfrm>
              <a:custGeom>
                <a:avLst/>
                <a:gdLst>
                  <a:gd name="T0" fmla="*/ 1 w 84"/>
                  <a:gd name="T1" fmla="*/ 0 h 42"/>
                  <a:gd name="T2" fmla="*/ 1 w 84"/>
                  <a:gd name="T3" fmla="*/ 1 h 42"/>
                  <a:gd name="T4" fmla="*/ 1 w 84"/>
                  <a:gd name="T5" fmla="*/ 1 h 42"/>
                  <a:gd name="T6" fmla="*/ 1 w 84"/>
                  <a:gd name="T7" fmla="*/ 1 h 42"/>
                  <a:gd name="T8" fmla="*/ 1 w 84"/>
                  <a:gd name="T9" fmla="*/ 1 h 42"/>
                  <a:gd name="T10" fmla="*/ 1 w 84"/>
                  <a:gd name="T11" fmla="*/ 1 h 42"/>
                  <a:gd name="T12" fmla="*/ 1 w 84"/>
                  <a:gd name="T13" fmla="*/ 1 h 42"/>
                  <a:gd name="T14" fmla="*/ 1 w 84"/>
                  <a:gd name="T15" fmla="*/ 1 h 42"/>
                  <a:gd name="T16" fmla="*/ 1 w 84"/>
                  <a:gd name="T17" fmla="*/ 1 h 42"/>
                  <a:gd name="T18" fmla="*/ 1 w 84"/>
                  <a:gd name="T19" fmla="*/ 1 h 42"/>
                  <a:gd name="T20" fmla="*/ 1 w 84"/>
                  <a:gd name="T21" fmla="*/ 1 h 42"/>
                  <a:gd name="T22" fmla="*/ 1 w 84"/>
                  <a:gd name="T23" fmla="*/ 1 h 42"/>
                  <a:gd name="T24" fmla="*/ 1 w 84"/>
                  <a:gd name="T25" fmla="*/ 1 h 42"/>
                  <a:gd name="T26" fmla="*/ 1 w 84"/>
                  <a:gd name="T27" fmla="*/ 1 h 42"/>
                  <a:gd name="T28" fmla="*/ 1 w 84"/>
                  <a:gd name="T29" fmla="*/ 1 h 42"/>
                  <a:gd name="T30" fmla="*/ 1 w 84"/>
                  <a:gd name="T31" fmla="*/ 1 h 42"/>
                  <a:gd name="T32" fmla="*/ 1 w 84"/>
                  <a:gd name="T33" fmla="*/ 1 h 42"/>
                  <a:gd name="T34" fmla="*/ 1 w 84"/>
                  <a:gd name="T35" fmla="*/ 1 h 42"/>
                  <a:gd name="T36" fmla="*/ 1 w 84"/>
                  <a:gd name="T37" fmla="*/ 1 h 42"/>
                  <a:gd name="T38" fmla="*/ 1 w 84"/>
                  <a:gd name="T39" fmla="*/ 1 h 42"/>
                  <a:gd name="T40" fmla="*/ 0 w 84"/>
                  <a:gd name="T41" fmla="*/ 1 h 42"/>
                  <a:gd name="T42" fmla="*/ 1 w 84"/>
                  <a:gd name="T43" fmla="*/ 1 h 42"/>
                  <a:gd name="T44" fmla="*/ 1 w 84"/>
                  <a:gd name="T45" fmla="*/ 1 h 42"/>
                  <a:gd name="T46" fmla="*/ 1 w 84"/>
                  <a:gd name="T47" fmla="*/ 1 h 42"/>
                  <a:gd name="T48" fmla="*/ 1 w 84"/>
                  <a:gd name="T49" fmla="*/ 1 h 42"/>
                  <a:gd name="T50" fmla="*/ 1 w 84"/>
                  <a:gd name="T51" fmla="*/ 1 h 42"/>
                  <a:gd name="T52" fmla="*/ 1 w 84"/>
                  <a:gd name="T53" fmla="*/ 1 h 42"/>
                  <a:gd name="T54" fmla="*/ 1 w 84"/>
                  <a:gd name="T55" fmla="*/ 1 h 42"/>
                  <a:gd name="T56" fmla="*/ 1 w 84"/>
                  <a:gd name="T57" fmla="*/ 1 h 42"/>
                  <a:gd name="T58" fmla="*/ 1 w 84"/>
                  <a:gd name="T59" fmla="*/ 1 h 42"/>
                  <a:gd name="T60" fmla="*/ 1 w 84"/>
                  <a:gd name="T61" fmla="*/ 1 h 42"/>
                  <a:gd name="T62" fmla="*/ 1 w 84"/>
                  <a:gd name="T63" fmla="*/ 1 h 42"/>
                  <a:gd name="T64" fmla="*/ 1 w 84"/>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42"/>
                  <a:gd name="T101" fmla="*/ 84 w 84"/>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42">
                    <a:moveTo>
                      <a:pt x="36" y="0"/>
                    </a:moveTo>
                    <a:lnTo>
                      <a:pt x="43" y="2"/>
                    </a:lnTo>
                    <a:lnTo>
                      <a:pt x="50" y="5"/>
                    </a:lnTo>
                    <a:lnTo>
                      <a:pt x="56" y="7"/>
                    </a:lnTo>
                    <a:lnTo>
                      <a:pt x="63" y="7"/>
                    </a:lnTo>
                    <a:lnTo>
                      <a:pt x="68" y="8"/>
                    </a:lnTo>
                    <a:lnTo>
                      <a:pt x="74" y="8"/>
                    </a:lnTo>
                    <a:lnTo>
                      <a:pt x="80" y="8"/>
                    </a:lnTo>
                    <a:lnTo>
                      <a:pt x="84" y="7"/>
                    </a:lnTo>
                    <a:lnTo>
                      <a:pt x="83" y="10"/>
                    </a:lnTo>
                    <a:lnTo>
                      <a:pt x="81" y="14"/>
                    </a:lnTo>
                    <a:lnTo>
                      <a:pt x="81" y="19"/>
                    </a:lnTo>
                    <a:lnTo>
                      <a:pt x="83" y="22"/>
                    </a:lnTo>
                    <a:lnTo>
                      <a:pt x="77" y="28"/>
                    </a:lnTo>
                    <a:lnTo>
                      <a:pt x="70" y="31"/>
                    </a:lnTo>
                    <a:lnTo>
                      <a:pt x="60" y="36"/>
                    </a:lnTo>
                    <a:lnTo>
                      <a:pt x="50" y="40"/>
                    </a:lnTo>
                    <a:lnTo>
                      <a:pt x="38" y="42"/>
                    </a:lnTo>
                    <a:lnTo>
                      <a:pt x="26" y="42"/>
                    </a:lnTo>
                    <a:lnTo>
                      <a:pt x="13" y="38"/>
                    </a:lnTo>
                    <a:lnTo>
                      <a:pt x="0" y="33"/>
                    </a:lnTo>
                    <a:lnTo>
                      <a:pt x="11" y="33"/>
                    </a:lnTo>
                    <a:lnTo>
                      <a:pt x="21" y="33"/>
                    </a:lnTo>
                    <a:lnTo>
                      <a:pt x="31" y="31"/>
                    </a:lnTo>
                    <a:lnTo>
                      <a:pt x="41" y="28"/>
                    </a:lnTo>
                    <a:lnTo>
                      <a:pt x="48" y="26"/>
                    </a:lnTo>
                    <a:lnTo>
                      <a:pt x="54" y="24"/>
                    </a:lnTo>
                    <a:lnTo>
                      <a:pt x="58" y="21"/>
                    </a:lnTo>
                    <a:lnTo>
                      <a:pt x="60" y="19"/>
                    </a:lnTo>
                    <a:lnTo>
                      <a:pt x="58" y="15"/>
                    </a:lnTo>
                    <a:lnTo>
                      <a:pt x="53" y="8"/>
                    </a:lnTo>
                    <a:lnTo>
                      <a:pt x="44" y="3"/>
                    </a:lnTo>
                    <a:lnTo>
                      <a:pt x="36"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46" name="Freeform 41"/>
              <p:cNvSpPr>
                <a:spLocks/>
              </p:cNvSpPr>
              <p:nvPr/>
            </p:nvSpPr>
            <p:spPr bwMode="auto">
              <a:xfrm>
                <a:off x="6412" y="5777"/>
                <a:ext cx="74" cy="34"/>
              </a:xfrm>
              <a:custGeom>
                <a:avLst/>
                <a:gdLst>
                  <a:gd name="T0" fmla="*/ 0 w 147"/>
                  <a:gd name="T1" fmla="*/ 1 h 68"/>
                  <a:gd name="T2" fmla="*/ 1 w 147"/>
                  <a:gd name="T3" fmla="*/ 1 h 68"/>
                  <a:gd name="T4" fmla="*/ 1 w 147"/>
                  <a:gd name="T5" fmla="*/ 1 h 68"/>
                  <a:gd name="T6" fmla="*/ 1 w 147"/>
                  <a:gd name="T7" fmla="*/ 1 h 68"/>
                  <a:gd name="T8" fmla="*/ 1 w 147"/>
                  <a:gd name="T9" fmla="*/ 1 h 68"/>
                  <a:gd name="T10" fmla="*/ 1 w 147"/>
                  <a:gd name="T11" fmla="*/ 1 h 68"/>
                  <a:gd name="T12" fmla="*/ 1 w 147"/>
                  <a:gd name="T13" fmla="*/ 1 h 68"/>
                  <a:gd name="T14" fmla="*/ 1 w 147"/>
                  <a:gd name="T15" fmla="*/ 1 h 68"/>
                  <a:gd name="T16" fmla="*/ 1 w 147"/>
                  <a:gd name="T17" fmla="*/ 1 h 68"/>
                  <a:gd name="T18" fmla="*/ 1 w 147"/>
                  <a:gd name="T19" fmla="*/ 1 h 68"/>
                  <a:gd name="T20" fmla="*/ 1 w 147"/>
                  <a:gd name="T21" fmla="*/ 1 h 68"/>
                  <a:gd name="T22" fmla="*/ 1 w 147"/>
                  <a:gd name="T23" fmla="*/ 1 h 68"/>
                  <a:gd name="T24" fmla="*/ 1 w 147"/>
                  <a:gd name="T25" fmla="*/ 1 h 68"/>
                  <a:gd name="T26" fmla="*/ 1 w 147"/>
                  <a:gd name="T27" fmla="*/ 1 h 68"/>
                  <a:gd name="T28" fmla="*/ 1 w 147"/>
                  <a:gd name="T29" fmla="*/ 1 h 68"/>
                  <a:gd name="T30" fmla="*/ 1 w 147"/>
                  <a:gd name="T31" fmla="*/ 1 h 68"/>
                  <a:gd name="T32" fmla="*/ 1 w 147"/>
                  <a:gd name="T33" fmla="*/ 0 h 68"/>
                  <a:gd name="T34" fmla="*/ 1 w 147"/>
                  <a:gd name="T35" fmla="*/ 0 h 68"/>
                  <a:gd name="T36" fmla="*/ 1 w 147"/>
                  <a:gd name="T37" fmla="*/ 1 h 68"/>
                  <a:gd name="T38" fmla="*/ 1 w 147"/>
                  <a:gd name="T39" fmla="*/ 1 h 68"/>
                  <a:gd name="T40" fmla="*/ 1 w 147"/>
                  <a:gd name="T41" fmla="*/ 1 h 68"/>
                  <a:gd name="T42" fmla="*/ 1 w 147"/>
                  <a:gd name="T43" fmla="*/ 1 h 68"/>
                  <a:gd name="T44" fmla="*/ 1 w 147"/>
                  <a:gd name="T45" fmla="*/ 1 h 68"/>
                  <a:gd name="T46" fmla="*/ 1 w 147"/>
                  <a:gd name="T47" fmla="*/ 1 h 68"/>
                  <a:gd name="T48" fmla="*/ 1 w 147"/>
                  <a:gd name="T49" fmla="*/ 1 h 68"/>
                  <a:gd name="T50" fmla="*/ 1 w 147"/>
                  <a:gd name="T51" fmla="*/ 1 h 68"/>
                  <a:gd name="T52" fmla="*/ 1 w 147"/>
                  <a:gd name="T53" fmla="*/ 1 h 68"/>
                  <a:gd name="T54" fmla="*/ 1 w 147"/>
                  <a:gd name="T55" fmla="*/ 1 h 68"/>
                  <a:gd name="T56" fmla="*/ 1 w 147"/>
                  <a:gd name="T57" fmla="*/ 1 h 68"/>
                  <a:gd name="T58" fmla="*/ 1 w 147"/>
                  <a:gd name="T59" fmla="*/ 1 h 68"/>
                  <a:gd name="T60" fmla="*/ 1 w 147"/>
                  <a:gd name="T61" fmla="*/ 1 h 68"/>
                  <a:gd name="T62" fmla="*/ 1 w 147"/>
                  <a:gd name="T63" fmla="*/ 1 h 68"/>
                  <a:gd name="T64" fmla="*/ 1 w 147"/>
                  <a:gd name="T65" fmla="*/ 1 h 68"/>
                  <a:gd name="T66" fmla="*/ 1 w 147"/>
                  <a:gd name="T67" fmla="*/ 1 h 68"/>
                  <a:gd name="T68" fmla="*/ 1 w 147"/>
                  <a:gd name="T69" fmla="*/ 1 h 68"/>
                  <a:gd name="T70" fmla="*/ 1 w 147"/>
                  <a:gd name="T71" fmla="*/ 1 h 68"/>
                  <a:gd name="T72" fmla="*/ 1 w 147"/>
                  <a:gd name="T73" fmla="*/ 1 h 68"/>
                  <a:gd name="T74" fmla="*/ 1 w 147"/>
                  <a:gd name="T75" fmla="*/ 1 h 68"/>
                  <a:gd name="T76" fmla="*/ 1 w 147"/>
                  <a:gd name="T77" fmla="*/ 1 h 68"/>
                  <a:gd name="T78" fmla="*/ 1 w 147"/>
                  <a:gd name="T79" fmla="*/ 1 h 68"/>
                  <a:gd name="T80" fmla="*/ 1 w 147"/>
                  <a:gd name="T81" fmla="*/ 1 h 68"/>
                  <a:gd name="T82" fmla="*/ 1 w 147"/>
                  <a:gd name="T83" fmla="*/ 1 h 68"/>
                  <a:gd name="T84" fmla="*/ 1 w 147"/>
                  <a:gd name="T85" fmla="*/ 1 h 68"/>
                  <a:gd name="T86" fmla="*/ 1 w 147"/>
                  <a:gd name="T87" fmla="*/ 1 h 68"/>
                  <a:gd name="T88" fmla="*/ 1 w 147"/>
                  <a:gd name="T89" fmla="*/ 1 h 68"/>
                  <a:gd name="T90" fmla="*/ 1 w 147"/>
                  <a:gd name="T91" fmla="*/ 1 h 68"/>
                  <a:gd name="T92" fmla="*/ 1 w 147"/>
                  <a:gd name="T93" fmla="*/ 1 h 68"/>
                  <a:gd name="T94" fmla="*/ 1 w 147"/>
                  <a:gd name="T95" fmla="*/ 1 h 68"/>
                  <a:gd name="T96" fmla="*/ 0 w 147"/>
                  <a:gd name="T97" fmla="*/ 1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
                  <a:gd name="T148" fmla="*/ 0 h 68"/>
                  <a:gd name="T149" fmla="*/ 147 w 147"/>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 h="68">
                    <a:moveTo>
                      <a:pt x="0" y="68"/>
                    </a:moveTo>
                    <a:lnTo>
                      <a:pt x="7" y="61"/>
                    </a:lnTo>
                    <a:lnTo>
                      <a:pt x="14" y="53"/>
                    </a:lnTo>
                    <a:lnTo>
                      <a:pt x="23" y="46"/>
                    </a:lnTo>
                    <a:lnTo>
                      <a:pt x="30" y="42"/>
                    </a:lnTo>
                    <a:lnTo>
                      <a:pt x="36" y="41"/>
                    </a:lnTo>
                    <a:lnTo>
                      <a:pt x="43" y="41"/>
                    </a:lnTo>
                    <a:lnTo>
                      <a:pt x="53" y="39"/>
                    </a:lnTo>
                    <a:lnTo>
                      <a:pt x="64" y="37"/>
                    </a:lnTo>
                    <a:lnTo>
                      <a:pt x="74" y="35"/>
                    </a:lnTo>
                    <a:lnTo>
                      <a:pt x="84" y="34"/>
                    </a:lnTo>
                    <a:lnTo>
                      <a:pt x="93" y="34"/>
                    </a:lnTo>
                    <a:lnTo>
                      <a:pt x="98" y="34"/>
                    </a:lnTo>
                    <a:lnTo>
                      <a:pt x="104" y="23"/>
                    </a:lnTo>
                    <a:lnTo>
                      <a:pt x="111" y="14"/>
                    </a:lnTo>
                    <a:lnTo>
                      <a:pt x="120" y="6"/>
                    </a:lnTo>
                    <a:lnTo>
                      <a:pt x="128" y="0"/>
                    </a:lnTo>
                    <a:lnTo>
                      <a:pt x="134" y="0"/>
                    </a:lnTo>
                    <a:lnTo>
                      <a:pt x="140" y="4"/>
                    </a:lnTo>
                    <a:lnTo>
                      <a:pt x="144" y="6"/>
                    </a:lnTo>
                    <a:lnTo>
                      <a:pt x="147" y="9"/>
                    </a:lnTo>
                    <a:lnTo>
                      <a:pt x="137" y="13"/>
                    </a:lnTo>
                    <a:lnTo>
                      <a:pt x="127" y="16"/>
                    </a:lnTo>
                    <a:lnTo>
                      <a:pt x="117" y="23"/>
                    </a:lnTo>
                    <a:lnTo>
                      <a:pt x="111" y="30"/>
                    </a:lnTo>
                    <a:lnTo>
                      <a:pt x="114" y="39"/>
                    </a:lnTo>
                    <a:lnTo>
                      <a:pt x="118" y="48"/>
                    </a:lnTo>
                    <a:lnTo>
                      <a:pt x="123" y="56"/>
                    </a:lnTo>
                    <a:lnTo>
                      <a:pt x="130" y="65"/>
                    </a:lnTo>
                    <a:lnTo>
                      <a:pt x="120" y="60"/>
                    </a:lnTo>
                    <a:lnTo>
                      <a:pt x="108" y="53"/>
                    </a:lnTo>
                    <a:lnTo>
                      <a:pt x="98" y="46"/>
                    </a:lnTo>
                    <a:lnTo>
                      <a:pt x="93" y="42"/>
                    </a:lnTo>
                    <a:lnTo>
                      <a:pt x="90" y="44"/>
                    </a:lnTo>
                    <a:lnTo>
                      <a:pt x="88" y="49"/>
                    </a:lnTo>
                    <a:lnTo>
                      <a:pt x="90" y="53"/>
                    </a:lnTo>
                    <a:lnTo>
                      <a:pt x="93" y="58"/>
                    </a:lnTo>
                    <a:lnTo>
                      <a:pt x="90" y="60"/>
                    </a:lnTo>
                    <a:lnTo>
                      <a:pt x="88" y="61"/>
                    </a:lnTo>
                    <a:lnTo>
                      <a:pt x="86" y="63"/>
                    </a:lnTo>
                    <a:lnTo>
                      <a:pt x="83" y="65"/>
                    </a:lnTo>
                    <a:lnTo>
                      <a:pt x="77" y="61"/>
                    </a:lnTo>
                    <a:lnTo>
                      <a:pt x="68" y="58"/>
                    </a:lnTo>
                    <a:lnTo>
                      <a:pt x="58" y="56"/>
                    </a:lnTo>
                    <a:lnTo>
                      <a:pt x="48" y="55"/>
                    </a:lnTo>
                    <a:lnTo>
                      <a:pt x="36" y="56"/>
                    </a:lnTo>
                    <a:lnTo>
                      <a:pt x="24" y="58"/>
                    </a:lnTo>
                    <a:lnTo>
                      <a:pt x="11" y="61"/>
                    </a:lnTo>
                    <a:lnTo>
                      <a:pt x="0" y="6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47" name="Freeform 42"/>
              <p:cNvSpPr>
                <a:spLocks/>
              </p:cNvSpPr>
              <p:nvPr/>
            </p:nvSpPr>
            <p:spPr bwMode="auto">
              <a:xfrm>
                <a:off x="6542" y="4262"/>
                <a:ext cx="162" cy="288"/>
              </a:xfrm>
              <a:custGeom>
                <a:avLst/>
                <a:gdLst>
                  <a:gd name="T0" fmla="*/ 1 w 323"/>
                  <a:gd name="T1" fmla="*/ 1 h 576"/>
                  <a:gd name="T2" fmla="*/ 1 w 323"/>
                  <a:gd name="T3" fmla="*/ 1 h 576"/>
                  <a:gd name="T4" fmla="*/ 1 w 323"/>
                  <a:gd name="T5" fmla="*/ 1 h 576"/>
                  <a:gd name="T6" fmla="*/ 1 w 323"/>
                  <a:gd name="T7" fmla="*/ 1 h 576"/>
                  <a:gd name="T8" fmla="*/ 1 w 323"/>
                  <a:gd name="T9" fmla="*/ 1 h 576"/>
                  <a:gd name="T10" fmla="*/ 1 w 323"/>
                  <a:gd name="T11" fmla="*/ 1 h 576"/>
                  <a:gd name="T12" fmla="*/ 1 w 323"/>
                  <a:gd name="T13" fmla="*/ 1 h 576"/>
                  <a:gd name="T14" fmla="*/ 1 w 323"/>
                  <a:gd name="T15" fmla="*/ 1 h 576"/>
                  <a:gd name="T16" fmla="*/ 1 w 323"/>
                  <a:gd name="T17" fmla="*/ 1 h 576"/>
                  <a:gd name="T18" fmla="*/ 1 w 323"/>
                  <a:gd name="T19" fmla="*/ 1 h 576"/>
                  <a:gd name="T20" fmla="*/ 1 w 323"/>
                  <a:gd name="T21" fmla="*/ 1 h 576"/>
                  <a:gd name="T22" fmla="*/ 1 w 323"/>
                  <a:gd name="T23" fmla="*/ 1 h 576"/>
                  <a:gd name="T24" fmla="*/ 1 w 323"/>
                  <a:gd name="T25" fmla="*/ 1 h 576"/>
                  <a:gd name="T26" fmla="*/ 1 w 323"/>
                  <a:gd name="T27" fmla="*/ 1 h 576"/>
                  <a:gd name="T28" fmla="*/ 1 w 323"/>
                  <a:gd name="T29" fmla="*/ 1 h 576"/>
                  <a:gd name="T30" fmla="*/ 1 w 323"/>
                  <a:gd name="T31" fmla="*/ 0 h 576"/>
                  <a:gd name="T32" fmla="*/ 1 w 323"/>
                  <a:gd name="T33" fmla="*/ 1 h 576"/>
                  <a:gd name="T34" fmla="*/ 1 w 323"/>
                  <a:gd name="T35" fmla="*/ 1 h 576"/>
                  <a:gd name="T36" fmla="*/ 1 w 323"/>
                  <a:gd name="T37" fmla="*/ 1 h 576"/>
                  <a:gd name="T38" fmla="*/ 1 w 323"/>
                  <a:gd name="T39" fmla="*/ 1 h 576"/>
                  <a:gd name="T40" fmla="*/ 1 w 323"/>
                  <a:gd name="T41" fmla="*/ 1 h 576"/>
                  <a:gd name="T42" fmla="*/ 1 w 323"/>
                  <a:gd name="T43" fmla="*/ 1 h 576"/>
                  <a:gd name="T44" fmla="*/ 1 w 323"/>
                  <a:gd name="T45" fmla="*/ 1 h 576"/>
                  <a:gd name="T46" fmla="*/ 1 w 323"/>
                  <a:gd name="T47" fmla="*/ 1 h 576"/>
                  <a:gd name="T48" fmla="*/ 1 w 323"/>
                  <a:gd name="T49" fmla="*/ 1 h 576"/>
                  <a:gd name="T50" fmla="*/ 1 w 323"/>
                  <a:gd name="T51" fmla="*/ 1 h 576"/>
                  <a:gd name="T52" fmla="*/ 1 w 323"/>
                  <a:gd name="T53" fmla="*/ 1 h 576"/>
                  <a:gd name="T54" fmla="*/ 1 w 323"/>
                  <a:gd name="T55" fmla="*/ 1 h 576"/>
                  <a:gd name="T56" fmla="*/ 1 w 323"/>
                  <a:gd name="T57" fmla="*/ 1 h 576"/>
                  <a:gd name="T58" fmla="*/ 1 w 323"/>
                  <a:gd name="T59" fmla="*/ 1 h 576"/>
                  <a:gd name="T60" fmla="*/ 1 w 323"/>
                  <a:gd name="T61" fmla="*/ 1 h 576"/>
                  <a:gd name="T62" fmla="*/ 1 w 323"/>
                  <a:gd name="T63" fmla="*/ 1 h 576"/>
                  <a:gd name="T64" fmla="*/ 1 w 323"/>
                  <a:gd name="T65" fmla="*/ 1 h 576"/>
                  <a:gd name="T66" fmla="*/ 1 w 323"/>
                  <a:gd name="T67" fmla="*/ 1 h 576"/>
                  <a:gd name="T68" fmla="*/ 1 w 323"/>
                  <a:gd name="T69" fmla="*/ 1 h 576"/>
                  <a:gd name="T70" fmla="*/ 1 w 323"/>
                  <a:gd name="T71" fmla="*/ 1 h 576"/>
                  <a:gd name="T72" fmla="*/ 1 w 323"/>
                  <a:gd name="T73" fmla="*/ 1 h 576"/>
                  <a:gd name="T74" fmla="*/ 1 w 323"/>
                  <a:gd name="T75" fmla="*/ 1 h 576"/>
                  <a:gd name="T76" fmla="*/ 1 w 323"/>
                  <a:gd name="T77" fmla="*/ 1 h 576"/>
                  <a:gd name="T78" fmla="*/ 1 w 323"/>
                  <a:gd name="T79" fmla="*/ 1 h 576"/>
                  <a:gd name="T80" fmla="*/ 1 w 323"/>
                  <a:gd name="T81" fmla="*/ 1 h 576"/>
                  <a:gd name="T82" fmla="*/ 1 w 323"/>
                  <a:gd name="T83" fmla="*/ 1 h 576"/>
                  <a:gd name="T84" fmla="*/ 1 w 323"/>
                  <a:gd name="T85" fmla="*/ 1 h 576"/>
                  <a:gd name="T86" fmla="*/ 1 w 323"/>
                  <a:gd name="T87" fmla="*/ 1 h 576"/>
                  <a:gd name="T88" fmla="*/ 1 w 323"/>
                  <a:gd name="T89" fmla="*/ 1 h 576"/>
                  <a:gd name="T90" fmla="*/ 1 w 323"/>
                  <a:gd name="T91" fmla="*/ 1 h 576"/>
                  <a:gd name="T92" fmla="*/ 1 w 323"/>
                  <a:gd name="T93" fmla="*/ 1 h 576"/>
                  <a:gd name="T94" fmla="*/ 1 w 323"/>
                  <a:gd name="T95" fmla="*/ 1 h 576"/>
                  <a:gd name="T96" fmla="*/ 1 w 323"/>
                  <a:gd name="T97" fmla="*/ 1 h 576"/>
                  <a:gd name="T98" fmla="*/ 1 w 323"/>
                  <a:gd name="T99" fmla="*/ 1 h 576"/>
                  <a:gd name="T100" fmla="*/ 1 w 323"/>
                  <a:gd name="T101" fmla="*/ 1 h 576"/>
                  <a:gd name="T102" fmla="*/ 1 w 323"/>
                  <a:gd name="T103" fmla="*/ 1 h 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3"/>
                  <a:gd name="T157" fmla="*/ 0 h 576"/>
                  <a:gd name="T158" fmla="*/ 323 w 323"/>
                  <a:gd name="T159" fmla="*/ 576 h 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3" h="576">
                    <a:moveTo>
                      <a:pt x="314" y="256"/>
                    </a:moveTo>
                    <a:lnTo>
                      <a:pt x="313" y="248"/>
                    </a:lnTo>
                    <a:lnTo>
                      <a:pt x="310" y="239"/>
                    </a:lnTo>
                    <a:lnTo>
                      <a:pt x="307" y="230"/>
                    </a:lnTo>
                    <a:lnTo>
                      <a:pt x="305" y="223"/>
                    </a:lnTo>
                    <a:lnTo>
                      <a:pt x="305" y="216"/>
                    </a:lnTo>
                    <a:lnTo>
                      <a:pt x="305" y="206"/>
                    </a:lnTo>
                    <a:lnTo>
                      <a:pt x="305" y="197"/>
                    </a:lnTo>
                    <a:lnTo>
                      <a:pt x="305" y="190"/>
                    </a:lnTo>
                    <a:lnTo>
                      <a:pt x="305" y="183"/>
                    </a:lnTo>
                    <a:lnTo>
                      <a:pt x="303" y="176"/>
                    </a:lnTo>
                    <a:lnTo>
                      <a:pt x="301" y="171"/>
                    </a:lnTo>
                    <a:lnTo>
                      <a:pt x="300" y="165"/>
                    </a:lnTo>
                    <a:lnTo>
                      <a:pt x="298" y="160"/>
                    </a:lnTo>
                    <a:lnTo>
                      <a:pt x="297" y="155"/>
                    </a:lnTo>
                    <a:lnTo>
                      <a:pt x="297" y="150"/>
                    </a:lnTo>
                    <a:lnTo>
                      <a:pt x="297" y="145"/>
                    </a:lnTo>
                    <a:lnTo>
                      <a:pt x="297" y="141"/>
                    </a:lnTo>
                    <a:lnTo>
                      <a:pt x="295" y="136"/>
                    </a:lnTo>
                    <a:lnTo>
                      <a:pt x="294" y="132"/>
                    </a:lnTo>
                    <a:lnTo>
                      <a:pt x="293" y="127"/>
                    </a:lnTo>
                    <a:lnTo>
                      <a:pt x="295" y="125"/>
                    </a:lnTo>
                    <a:lnTo>
                      <a:pt x="297" y="124"/>
                    </a:lnTo>
                    <a:lnTo>
                      <a:pt x="300" y="122"/>
                    </a:lnTo>
                    <a:lnTo>
                      <a:pt x="300" y="118"/>
                    </a:lnTo>
                    <a:lnTo>
                      <a:pt x="297" y="111"/>
                    </a:lnTo>
                    <a:lnTo>
                      <a:pt x="293" y="101"/>
                    </a:lnTo>
                    <a:lnTo>
                      <a:pt x="285" y="87"/>
                    </a:lnTo>
                    <a:lnTo>
                      <a:pt x="277" y="75"/>
                    </a:lnTo>
                    <a:lnTo>
                      <a:pt x="273" y="69"/>
                    </a:lnTo>
                    <a:lnTo>
                      <a:pt x="270" y="64"/>
                    </a:lnTo>
                    <a:lnTo>
                      <a:pt x="267" y="61"/>
                    </a:lnTo>
                    <a:lnTo>
                      <a:pt x="264" y="59"/>
                    </a:lnTo>
                    <a:lnTo>
                      <a:pt x="260" y="54"/>
                    </a:lnTo>
                    <a:lnTo>
                      <a:pt x="254" y="48"/>
                    </a:lnTo>
                    <a:lnTo>
                      <a:pt x="248" y="43"/>
                    </a:lnTo>
                    <a:lnTo>
                      <a:pt x="243" y="36"/>
                    </a:lnTo>
                    <a:lnTo>
                      <a:pt x="235" y="31"/>
                    </a:lnTo>
                    <a:lnTo>
                      <a:pt x="230" y="24"/>
                    </a:lnTo>
                    <a:lnTo>
                      <a:pt x="224" y="19"/>
                    </a:lnTo>
                    <a:lnTo>
                      <a:pt x="220" y="15"/>
                    </a:lnTo>
                    <a:lnTo>
                      <a:pt x="214" y="12"/>
                    </a:lnTo>
                    <a:lnTo>
                      <a:pt x="208" y="10"/>
                    </a:lnTo>
                    <a:lnTo>
                      <a:pt x="201" y="7"/>
                    </a:lnTo>
                    <a:lnTo>
                      <a:pt x="194" y="5"/>
                    </a:lnTo>
                    <a:lnTo>
                      <a:pt x="187" y="3"/>
                    </a:lnTo>
                    <a:lnTo>
                      <a:pt x="178" y="1"/>
                    </a:lnTo>
                    <a:lnTo>
                      <a:pt x="173" y="0"/>
                    </a:lnTo>
                    <a:lnTo>
                      <a:pt x="167" y="0"/>
                    </a:lnTo>
                    <a:lnTo>
                      <a:pt x="163" y="0"/>
                    </a:lnTo>
                    <a:lnTo>
                      <a:pt x="154" y="1"/>
                    </a:lnTo>
                    <a:lnTo>
                      <a:pt x="144" y="3"/>
                    </a:lnTo>
                    <a:lnTo>
                      <a:pt x="131" y="7"/>
                    </a:lnTo>
                    <a:lnTo>
                      <a:pt x="118" y="10"/>
                    </a:lnTo>
                    <a:lnTo>
                      <a:pt x="105" y="15"/>
                    </a:lnTo>
                    <a:lnTo>
                      <a:pt x="94" y="22"/>
                    </a:lnTo>
                    <a:lnTo>
                      <a:pt x="83" y="29"/>
                    </a:lnTo>
                    <a:lnTo>
                      <a:pt x="75" y="36"/>
                    </a:lnTo>
                    <a:lnTo>
                      <a:pt x="67" y="45"/>
                    </a:lnTo>
                    <a:lnTo>
                      <a:pt x="58" y="55"/>
                    </a:lnTo>
                    <a:lnTo>
                      <a:pt x="50" y="66"/>
                    </a:lnTo>
                    <a:lnTo>
                      <a:pt x="43" y="80"/>
                    </a:lnTo>
                    <a:lnTo>
                      <a:pt x="37" y="92"/>
                    </a:lnTo>
                    <a:lnTo>
                      <a:pt x="33" y="106"/>
                    </a:lnTo>
                    <a:lnTo>
                      <a:pt x="31" y="120"/>
                    </a:lnTo>
                    <a:lnTo>
                      <a:pt x="27" y="127"/>
                    </a:lnTo>
                    <a:lnTo>
                      <a:pt x="21" y="138"/>
                    </a:lnTo>
                    <a:lnTo>
                      <a:pt x="14" y="150"/>
                    </a:lnTo>
                    <a:lnTo>
                      <a:pt x="7" y="162"/>
                    </a:lnTo>
                    <a:lnTo>
                      <a:pt x="6" y="178"/>
                    </a:lnTo>
                    <a:lnTo>
                      <a:pt x="10" y="200"/>
                    </a:lnTo>
                    <a:lnTo>
                      <a:pt x="16" y="223"/>
                    </a:lnTo>
                    <a:lnTo>
                      <a:pt x="21" y="241"/>
                    </a:lnTo>
                    <a:lnTo>
                      <a:pt x="16" y="237"/>
                    </a:lnTo>
                    <a:lnTo>
                      <a:pt x="8" y="237"/>
                    </a:lnTo>
                    <a:lnTo>
                      <a:pt x="3" y="241"/>
                    </a:lnTo>
                    <a:lnTo>
                      <a:pt x="0" y="246"/>
                    </a:lnTo>
                    <a:lnTo>
                      <a:pt x="1" y="258"/>
                    </a:lnTo>
                    <a:lnTo>
                      <a:pt x="7" y="279"/>
                    </a:lnTo>
                    <a:lnTo>
                      <a:pt x="11" y="298"/>
                    </a:lnTo>
                    <a:lnTo>
                      <a:pt x="14" y="310"/>
                    </a:lnTo>
                    <a:lnTo>
                      <a:pt x="14" y="317"/>
                    </a:lnTo>
                    <a:lnTo>
                      <a:pt x="16" y="324"/>
                    </a:lnTo>
                    <a:lnTo>
                      <a:pt x="17" y="333"/>
                    </a:lnTo>
                    <a:lnTo>
                      <a:pt x="18" y="340"/>
                    </a:lnTo>
                    <a:lnTo>
                      <a:pt x="21" y="347"/>
                    </a:lnTo>
                    <a:lnTo>
                      <a:pt x="24" y="356"/>
                    </a:lnTo>
                    <a:lnTo>
                      <a:pt x="28" y="365"/>
                    </a:lnTo>
                    <a:lnTo>
                      <a:pt x="30" y="372"/>
                    </a:lnTo>
                    <a:lnTo>
                      <a:pt x="33" y="375"/>
                    </a:lnTo>
                    <a:lnTo>
                      <a:pt x="37" y="379"/>
                    </a:lnTo>
                    <a:lnTo>
                      <a:pt x="43" y="379"/>
                    </a:lnTo>
                    <a:lnTo>
                      <a:pt x="48" y="380"/>
                    </a:lnTo>
                    <a:lnTo>
                      <a:pt x="51" y="405"/>
                    </a:lnTo>
                    <a:lnTo>
                      <a:pt x="58" y="433"/>
                    </a:lnTo>
                    <a:lnTo>
                      <a:pt x="65" y="462"/>
                    </a:lnTo>
                    <a:lnTo>
                      <a:pt x="70" y="482"/>
                    </a:lnTo>
                    <a:lnTo>
                      <a:pt x="73" y="494"/>
                    </a:lnTo>
                    <a:lnTo>
                      <a:pt x="75" y="506"/>
                    </a:lnTo>
                    <a:lnTo>
                      <a:pt x="80" y="518"/>
                    </a:lnTo>
                    <a:lnTo>
                      <a:pt x="84" y="531"/>
                    </a:lnTo>
                    <a:lnTo>
                      <a:pt x="88" y="539"/>
                    </a:lnTo>
                    <a:lnTo>
                      <a:pt x="95" y="550"/>
                    </a:lnTo>
                    <a:lnTo>
                      <a:pt x="104" y="558"/>
                    </a:lnTo>
                    <a:lnTo>
                      <a:pt x="113" y="565"/>
                    </a:lnTo>
                    <a:lnTo>
                      <a:pt x="118" y="567"/>
                    </a:lnTo>
                    <a:lnTo>
                      <a:pt x="125" y="571"/>
                    </a:lnTo>
                    <a:lnTo>
                      <a:pt x="131" y="572"/>
                    </a:lnTo>
                    <a:lnTo>
                      <a:pt x="138" y="572"/>
                    </a:lnTo>
                    <a:lnTo>
                      <a:pt x="144" y="574"/>
                    </a:lnTo>
                    <a:lnTo>
                      <a:pt x="151" y="576"/>
                    </a:lnTo>
                    <a:lnTo>
                      <a:pt x="157" y="576"/>
                    </a:lnTo>
                    <a:lnTo>
                      <a:pt x="163" y="576"/>
                    </a:lnTo>
                    <a:lnTo>
                      <a:pt x="168" y="576"/>
                    </a:lnTo>
                    <a:lnTo>
                      <a:pt x="174" y="576"/>
                    </a:lnTo>
                    <a:lnTo>
                      <a:pt x="180" y="574"/>
                    </a:lnTo>
                    <a:lnTo>
                      <a:pt x="185" y="572"/>
                    </a:lnTo>
                    <a:lnTo>
                      <a:pt x="191" y="571"/>
                    </a:lnTo>
                    <a:lnTo>
                      <a:pt x="195" y="569"/>
                    </a:lnTo>
                    <a:lnTo>
                      <a:pt x="201" y="567"/>
                    </a:lnTo>
                    <a:lnTo>
                      <a:pt x="207" y="564"/>
                    </a:lnTo>
                    <a:lnTo>
                      <a:pt x="217" y="557"/>
                    </a:lnTo>
                    <a:lnTo>
                      <a:pt x="225" y="548"/>
                    </a:lnTo>
                    <a:lnTo>
                      <a:pt x="233" y="541"/>
                    </a:lnTo>
                    <a:lnTo>
                      <a:pt x="240" y="534"/>
                    </a:lnTo>
                    <a:lnTo>
                      <a:pt x="253" y="517"/>
                    </a:lnTo>
                    <a:lnTo>
                      <a:pt x="263" y="492"/>
                    </a:lnTo>
                    <a:lnTo>
                      <a:pt x="268" y="462"/>
                    </a:lnTo>
                    <a:lnTo>
                      <a:pt x="268" y="429"/>
                    </a:lnTo>
                    <a:lnTo>
                      <a:pt x="270" y="421"/>
                    </a:lnTo>
                    <a:lnTo>
                      <a:pt x="273" y="408"/>
                    </a:lnTo>
                    <a:lnTo>
                      <a:pt x="274" y="394"/>
                    </a:lnTo>
                    <a:lnTo>
                      <a:pt x="275" y="382"/>
                    </a:lnTo>
                    <a:lnTo>
                      <a:pt x="283" y="380"/>
                    </a:lnTo>
                    <a:lnTo>
                      <a:pt x="290" y="377"/>
                    </a:lnTo>
                    <a:lnTo>
                      <a:pt x="297" y="373"/>
                    </a:lnTo>
                    <a:lnTo>
                      <a:pt x="301" y="370"/>
                    </a:lnTo>
                    <a:lnTo>
                      <a:pt x="303" y="365"/>
                    </a:lnTo>
                    <a:lnTo>
                      <a:pt x="305" y="358"/>
                    </a:lnTo>
                    <a:lnTo>
                      <a:pt x="307" y="351"/>
                    </a:lnTo>
                    <a:lnTo>
                      <a:pt x="307" y="347"/>
                    </a:lnTo>
                    <a:lnTo>
                      <a:pt x="308" y="340"/>
                    </a:lnTo>
                    <a:lnTo>
                      <a:pt x="311" y="331"/>
                    </a:lnTo>
                    <a:lnTo>
                      <a:pt x="314" y="323"/>
                    </a:lnTo>
                    <a:lnTo>
                      <a:pt x="315" y="316"/>
                    </a:lnTo>
                    <a:lnTo>
                      <a:pt x="318" y="309"/>
                    </a:lnTo>
                    <a:lnTo>
                      <a:pt x="321" y="300"/>
                    </a:lnTo>
                    <a:lnTo>
                      <a:pt x="323" y="291"/>
                    </a:lnTo>
                    <a:lnTo>
                      <a:pt x="323" y="284"/>
                    </a:lnTo>
                    <a:lnTo>
                      <a:pt x="323" y="281"/>
                    </a:lnTo>
                    <a:lnTo>
                      <a:pt x="321" y="276"/>
                    </a:lnTo>
                    <a:lnTo>
                      <a:pt x="318" y="272"/>
                    </a:lnTo>
                    <a:lnTo>
                      <a:pt x="314" y="269"/>
                    </a:lnTo>
                    <a:lnTo>
                      <a:pt x="314" y="265"/>
                    </a:lnTo>
                    <a:lnTo>
                      <a:pt x="314" y="262"/>
                    </a:lnTo>
                    <a:lnTo>
                      <a:pt x="314" y="260"/>
                    </a:lnTo>
                    <a:lnTo>
                      <a:pt x="314" y="2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48" name="Freeform 43"/>
              <p:cNvSpPr>
                <a:spLocks/>
              </p:cNvSpPr>
              <p:nvPr/>
            </p:nvSpPr>
            <p:spPr bwMode="auto">
              <a:xfrm>
                <a:off x="6558" y="4277"/>
                <a:ext cx="39" cy="50"/>
              </a:xfrm>
              <a:custGeom>
                <a:avLst/>
                <a:gdLst>
                  <a:gd name="T0" fmla="*/ 0 w 79"/>
                  <a:gd name="T1" fmla="*/ 1 h 100"/>
                  <a:gd name="T2" fmla="*/ 0 w 79"/>
                  <a:gd name="T3" fmla="*/ 1 h 100"/>
                  <a:gd name="T4" fmla="*/ 0 w 79"/>
                  <a:gd name="T5" fmla="*/ 1 h 100"/>
                  <a:gd name="T6" fmla="*/ 0 w 79"/>
                  <a:gd name="T7" fmla="*/ 1 h 100"/>
                  <a:gd name="T8" fmla="*/ 0 w 79"/>
                  <a:gd name="T9" fmla="*/ 1 h 100"/>
                  <a:gd name="T10" fmla="*/ 0 w 79"/>
                  <a:gd name="T11" fmla="*/ 1 h 100"/>
                  <a:gd name="T12" fmla="*/ 0 w 79"/>
                  <a:gd name="T13" fmla="*/ 1 h 100"/>
                  <a:gd name="T14" fmla="*/ 0 w 79"/>
                  <a:gd name="T15" fmla="*/ 1 h 100"/>
                  <a:gd name="T16" fmla="*/ 0 w 79"/>
                  <a:gd name="T17" fmla="*/ 1 h 100"/>
                  <a:gd name="T18" fmla="*/ 0 w 79"/>
                  <a:gd name="T19" fmla="*/ 1 h 100"/>
                  <a:gd name="T20" fmla="*/ 0 w 79"/>
                  <a:gd name="T21" fmla="*/ 1 h 100"/>
                  <a:gd name="T22" fmla="*/ 0 w 79"/>
                  <a:gd name="T23" fmla="*/ 1 h 100"/>
                  <a:gd name="T24" fmla="*/ 0 w 79"/>
                  <a:gd name="T25" fmla="*/ 1 h 100"/>
                  <a:gd name="T26" fmla="*/ 0 w 79"/>
                  <a:gd name="T27" fmla="*/ 1 h 100"/>
                  <a:gd name="T28" fmla="*/ 0 w 79"/>
                  <a:gd name="T29" fmla="*/ 1 h 100"/>
                  <a:gd name="T30" fmla="*/ 0 w 79"/>
                  <a:gd name="T31" fmla="*/ 1 h 100"/>
                  <a:gd name="T32" fmla="*/ 0 w 79"/>
                  <a:gd name="T33" fmla="*/ 1 h 100"/>
                  <a:gd name="T34" fmla="*/ 0 w 79"/>
                  <a:gd name="T35" fmla="*/ 1 h 100"/>
                  <a:gd name="T36" fmla="*/ 0 w 79"/>
                  <a:gd name="T37" fmla="*/ 1 h 100"/>
                  <a:gd name="T38" fmla="*/ 0 w 79"/>
                  <a:gd name="T39" fmla="*/ 1 h 100"/>
                  <a:gd name="T40" fmla="*/ 0 w 79"/>
                  <a:gd name="T41" fmla="*/ 1 h 100"/>
                  <a:gd name="T42" fmla="*/ 0 w 79"/>
                  <a:gd name="T43" fmla="*/ 1 h 100"/>
                  <a:gd name="T44" fmla="*/ 0 w 79"/>
                  <a:gd name="T45" fmla="*/ 1 h 100"/>
                  <a:gd name="T46" fmla="*/ 0 w 79"/>
                  <a:gd name="T47" fmla="*/ 1 h 100"/>
                  <a:gd name="T48" fmla="*/ 0 w 79"/>
                  <a:gd name="T49" fmla="*/ 1 h 100"/>
                  <a:gd name="T50" fmla="*/ 0 w 79"/>
                  <a:gd name="T51" fmla="*/ 1 h 100"/>
                  <a:gd name="T52" fmla="*/ 0 w 79"/>
                  <a:gd name="T53" fmla="*/ 1 h 100"/>
                  <a:gd name="T54" fmla="*/ 0 w 79"/>
                  <a:gd name="T55" fmla="*/ 1 h 100"/>
                  <a:gd name="T56" fmla="*/ 0 w 79"/>
                  <a:gd name="T57" fmla="*/ 1 h 100"/>
                  <a:gd name="T58" fmla="*/ 0 w 79"/>
                  <a:gd name="T59" fmla="*/ 1 h 100"/>
                  <a:gd name="T60" fmla="*/ 0 w 79"/>
                  <a:gd name="T61" fmla="*/ 1 h 100"/>
                  <a:gd name="T62" fmla="*/ 0 w 79"/>
                  <a:gd name="T63" fmla="*/ 1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9"/>
                  <a:gd name="T97" fmla="*/ 0 h 100"/>
                  <a:gd name="T98" fmla="*/ 79 w 79"/>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9" h="100">
                    <a:moveTo>
                      <a:pt x="0" y="91"/>
                    </a:moveTo>
                    <a:lnTo>
                      <a:pt x="0" y="86"/>
                    </a:lnTo>
                    <a:lnTo>
                      <a:pt x="2" y="81"/>
                    </a:lnTo>
                    <a:lnTo>
                      <a:pt x="3" y="75"/>
                    </a:lnTo>
                    <a:lnTo>
                      <a:pt x="5" y="70"/>
                    </a:lnTo>
                    <a:lnTo>
                      <a:pt x="5" y="67"/>
                    </a:lnTo>
                    <a:lnTo>
                      <a:pt x="6" y="65"/>
                    </a:lnTo>
                    <a:lnTo>
                      <a:pt x="6" y="61"/>
                    </a:lnTo>
                    <a:lnTo>
                      <a:pt x="7" y="60"/>
                    </a:lnTo>
                    <a:lnTo>
                      <a:pt x="12" y="51"/>
                    </a:lnTo>
                    <a:lnTo>
                      <a:pt x="17" y="42"/>
                    </a:lnTo>
                    <a:lnTo>
                      <a:pt x="23" y="33"/>
                    </a:lnTo>
                    <a:lnTo>
                      <a:pt x="29" y="25"/>
                    </a:lnTo>
                    <a:lnTo>
                      <a:pt x="34" y="18"/>
                    </a:lnTo>
                    <a:lnTo>
                      <a:pt x="40" y="11"/>
                    </a:lnTo>
                    <a:lnTo>
                      <a:pt x="46" y="5"/>
                    </a:lnTo>
                    <a:lnTo>
                      <a:pt x="52" y="0"/>
                    </a:lnTo>
                    <a:lnTo>
                      <a:pt x="59" y="2"/>
                    </a:lnTo>
                    <a:lnTo>
                      <a:pt x="67" y="5"/>
                    </a:lnTo>
                    <a:lnTo>
                      <a:pt x="74" y="7"/>
                    </a:lnTo>
                    <a:lnTo>
                      <a:pt x="79" y="11"/>
                    </a:lnTo>
                    <a:lnTo>
                      <a:pt x="74" y="18"/>
                    </a:lnTo>
                    <a:lnTo>
                      <a:pt x="70" y="28"/>
                    </a:lnTo>
                    <a:lnTo>
                      <a:pt x="67" y="40"/>
                    </a:lnTo>
                    <a:lnTo>
                      <a:pt x="66" y="53"/>
                    </a:lnTo>
                    <a:lnTo>
                      <a:pt x="59" y="46"/>
                    </a:lnTo>
                    <a:lnTo>
                      <a:pt x="50" y="40"/>
                    </a:lnTo>
                    <a:lnTo>
                      <a:pt x="40" y="35"/>
                    </a:lnTo>
                    <a:lnTo>
                      <a:pt x="33" y="33"/>
                    </a:lnTo>
                    <a:lnTo>
                      <a:pt x="30" y="37"/>
                    </a:lnTo>
                    <a:lnTo>
                      <a:pt x="26" y="39"/>
                    </a:lnTo>
                    <a:lnTo>
                      <a:pt x="24" y="42"/>
                    </a:lnTo>
                    <a:lnTo>
                      <a:pt x="24" y="47"/>
                    </a:lnTo>
                    <a:lnTo>
                      <a:pt x="34" y="47"/>
                    </a:lnTo>
                    <a:lnTo>
                      <a:pt x="46" y="53"/>
                    </a:lnTo>
                    <a:lnTo>
                      <a:pt x="57" y="58"/>
                    </a:lnTo>
                    <a:lnTo>
                      <a:pt x="64" y="63"/>
                    </a:lnTo>
                    <a:lnTo>
                      <a:pt x="64" y="70"/>
                    </a:lnTo>
                    <a:lnTo>
                      <a:pt x="63" y="77"/>
                    </a:lnTo>
                    <a:lnTo>
                      <a:pt x="60" y="84"/>
                    </a:lnTo>
                    <a:lnTo>
                      <a:pt x="56" y="91"/>
                    </a:lnTo>
                    <a:lnTo>
                      <a:pt x="52" y="88"/>
                    </a:lnTo>
                    <a:lnTo>
                      <a:pt x="46" y="84"/>
                    </a:lnTo>
                    <a:lnTo>
                      <a:pt x="39" y="81"/>
                    </a:lnTo>
                    <a:lnTo>
                      <a:pt x="32" y="75"/>
                    </a:lnTo>
                    <a:lnTo>
                      <a:pt x="23" y="70"/>
                    </a:lnTo>
                    <a:lnTo>
                      <a:pt x="17" y="67"/>
                    </a:lnTo>
                    <a:lnTo>
                      <a:pt x="12" y="63"/>
                    </a:lnTo>
                    <a:lnTo>
                      <a:pt x="7" y="60"/>
                    </a:lnTo>
                    <a:lnTo>
                      <a:pt x="6" y="61"/>
                    </a:lnTo>
                    <a:lnTo>
                      <a:pt x="6" y="65"/>
                    </a:lnTo>
                    <a:lnTo>
                      <a:pt x="5" y="67"/>
                    </a:lnTo>
                    <a:lnTo>
                      <a:pt x="5" y="70"/>
                    </a:lnTo>
                    <a:lnTo>
                      <a:pt x="13" y="75"/>
                    </a:lnTo>
                    <a:lnTo>
                      <a:pt x="24" y="82"/>
                    </a:lnTo>
                    <a:lnTo>
                      <a:pt x="34" y="89"/>
                    </a:lnTo>
                    <a:lnTo>
                      <a:pt x="43" y="95"/>
                    </a:lnTo>
                    <a:lnTo>
                      <a:pt x="36" y="96"/>
                    </a:lnTo>
                    <a:lnTo>
                      <a:pt x="30" y="98"/>
                    </a:lnTo>
                    <a:lnTo>
                      <a:pt x="26" y="100"/>
                    </a:lnTo>
                    <a:lnTo>
                      <a:pt x="22" y="98"/>
                    </a:lnTo>
                    <a:lnTo>
                      <a:pt x="17" y="96"/>
                    </a:lnTo>
                    <a:lnTo>
                      <a:pt x="12" y="95"/>
                    </a:lnTo>
                    <a:lnTo>
                      <a:pt x="6" y="93"/>
                    </a:lnTo>
                    <a:lnTo>
                      <a:pt x="0" y="9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49" name="Freeform 44"/>
              <p:cNvSpPr>
                <a:spLocks/>
              </p:cNvSpPr>
              <p:nvPr/>
            </p:nvSpPr>
            <p:spPr bwMode="auto">
              <a:xfrm>
                <a:off x="6706" y="4753"/>
                <a:ext cx="22" cy="100"/>
              </a:xfrm>
              <a:custGeom>
                <a:avLst/>
                <a:gdLst>
                  <a:gd name="T0" fmla="*/ 1 w 44"/>
                  <a:gd name="T1" fmla="*/ 1 h 199"/>
                  <a:gd name="T2" fmla="*/ 1 w 44"/>
                  <a:gd name="T3" fmla="*/ 1 h 199"/>
                  <a:gd name="T4" fmla="*/ 1 w 44"/>
                  <a:gd name="T5" fmla="*/ 1 h 199"/>
                  <a:gd name="T6" fmla="*/ 1 w 44"/>
                  <a:gd name="T7" fmla="*/ 1 h 199"/>
                  <a:gd name="T8" fmla="*/ 1 w 44"/>
                  <a:gd name="T9" fmla="*/ 1 h 199"/>
                  <a:gd name="T10" fmla="*/ 1 w 44"/>
                  <a:gd name="T11" fmla="*/ 1 h 199"/>
                  <a:gd name="T12" fmla="*/ 1 w 44"/>
                  <a:gd name="T13" fmla="*/ 1 h 199"/>
                  <a:gd name="T14" fmla="*/ 1 w 44"/>
                  <a:gd name="T15" fmla="*/ 1 h 199"/>
                  <a:gd name="T16" fmla="*/ 0 w 44"/>
                  <a:gd name="T17" fmla="*/ 1 h 199"/>
                  <a:gd name="T18" fmla="*/ 1 w 44"/>
                  <a:gd name="T19" fmla="*/ 1 h 199"/>
                  <a:gd name="T20" fmla="*/ 1 w 44"/>
                  <a:gd name="T21" fmla="*/ 1 h 199"/>
                  <a:gd name="T22" fmla="*/ 1 w 44"/>
                  <a:gd name="T23" fmla="*/ 1 h 199"/>
                  <a:gd name="T24" fmla="*/ 1 w 44"/>
                  <a:gd name="T25" fmla="*/ 1 h 199"/>
                  <a:gd name="T26" fmla="*/ 1 w 44"/>
                  <a:gd name="T27" fmla="*/ 1 h 199"/>
                  <a:gd name="T28" fmla="*/ 1 w 44"/>
                  <a:gd name="T29" fmla="*/ 1 h 199"/>
                  <a:gd name="T30" fmla="*/ 1 w 44"/>
                  <a:gd name="T31" fmla="*/ 1 h 199"/>
                  <a:gd name="T32" fmla="*/ 1 w 44"/>
                  <a:gd name="T33" fmla="*/ 1 h 199"/>
                  <a:gd name="T34" fmla="*/ 1 w 44"/>
                  <a:gd name="T35" fmla="*/ 1 h 199"/>
                  <a:gd name="T36" fmla="*/ 1 w 44"/>
                  <a:gd name="T37" fmla="*/ 1 h 199"/>
                  <a:gd name="T38" fmla="*/ 1 w 44"/>
                  <a:gd name="T39" fmla="*/ 1 h 199"/>
                  <a:gd name="T40" fmla="*/ 1 w 44"/>
                  <a:gd name="T41" fmla="*/ 0 h 199"/>
                  <a:gd name="T42" fmla="*/ 1 w 44"/>
                  <a:gd name="T43" fmla="*/ 1 h 199"/>
                  <a:gd name="T44" fmla="*/ 1 w 44"/>
                  <a:gd name="T45" fmla="*/ 1 h 199"/>
                  <a:gd name="T46" fmla="*/ 1 w 44"/>
                  <a:gd name="T47" fmla="*/ 1 h 199"/>
                  <a:gd name="T48" fmla="*/ 1 w 44"/>
                  <a:gd name="T49" fmla="*/ 1 h 1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
                  <a:gd name="T76" fmla="*/ 0 h 199"/>
                  <a:gd name="T77" fmla="*/ 44 w 44"/>
                  <a:gd name="T78" fmla="*/ 199 h 1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 h="199">
                    <a:moveTo>
                      <a:pt x="44" y="4"/>
                    </a:moveTo>
                    <a:lnTo>
                      <a:pt x="44" y="42"/>
                    </a:lnTo>
                    <a:lnTo>
                      <a:pt x="41" y="100"/>
                    </a:lnTo>
                    <a:lnTo>
                      <a:pt x="34" y="157"/>
                    </a:lnTo>
                    <a:lnTo>
                      <a:pt x="21" y="199"/>
                    </a:lnTo>
                    <a:lnTo>
                      <a:pt x="17" y="199"/>
                    </a:lnTo>
                    <a:lnTo>
                      <a:pt x="11" y="196"/>
                    </a:lnTo>
                    <a:lnTo>
                      <a:pt x="6" y="194"/>
                    </a:lnTo>
                    <a:lnTo>
                      <a:pt x="0" y="192"/>
                    </a:lnTo>
                    <a:lnTo>
                      <a:pt x="3" y="180"/>
                    </a:lnTo>
                    <a:lnTo>
                      <a:pt x="10" y="161"/>
                    </a:lnTo>
                    <a:lnTo>
                      <a:pt x="17" y="142"/>
                    </a:lnTo>
                    <a:lnTo>
                      <a:pt x="23" y="126"/>
                    </a:lnTo>
                    <a:lnTo>
                      <a:pt x="27" y="114"/>
                    </a:lnTo>
                    <a:lnTo>
                      <a:pt x="30" y="98"/>
                    </a:lnTo>
                    <a:lnTo>
                      <a:pt x="31" y="82"/>
                    </a:lnTo>
                    <a:lnTo>
                      <a:pt x="31" y="67"/>
                    </a:lnTo>
                    <a:lnTo>
                      <a:pt x="33" y="56"/>
                    </a:lnTo>
                    <a:lnTo>
                      <a:pt x="34" y="40"/>
                    </a:lnTo>
                    <a:lnTo>
                      <a:pt x="34" y="21"/>
                    </a:lnTo>
                    <a:lnTo>
                      <a:pt x="36" y="0"/>
                    </a:lnTo>
                    <a:lnTo>
                      <a:pt x="38" y="2"/>
                    </a:lnTo>
                    <a:lnTo>
                      <a:pt x="40" y="2"/>
                    </a:lnTo>
                    <a:lnTo>
                      <a:pt x="43" y="4"/>
                    </a:lnTo>
                    <a:lnTo>
                      <a:pt x="4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50" name="Freeform 45"/>
              <p:cNvSpPr>
                <a:spLocks/>
              </p:cNvSpPr>
              <p:nvPr/>
            </p:nvSpPr>
            <p:spPr bwMode="auto">
              <a:xfrm>
                <a:off x="6565" y="4329"/>
                <a:ext cx="22" cy="94"/>
              </a:xfrm>
              <a:custGeom>
                <a:avLst/>
                <a:gdLst>
                  <a:gd name="T0" fmla="*/ 1 w 42"/>
                  <a:gd name="T1" fmla="*/ 0 h 189"/>
                  <a:gd name="T2" fmla="*/ 1 w 42"/>
                  <a:gd name="T3" fmla="*/ 0 h 189"/>
                  <a:gd name="T4" fmla="*/ 1 w 42"/>
                  <a:gd name="T5" fmla="*/ 0 h 189"/>
                  <a:gd name="T6" fmla="*/ 1 w 42"/>
                  <a:gd name="T7" fmla="*/ 0 h 189"/>
                  <a:gd name="T8" fmla="*/ 1 w 42"/>
                  <a:gd name="T9" fmla="*/ 0 h 189"/>
                  <a:gd name="T10" fmla="*/ 1 w 42"/>
                  <a:gd name="T11" fmla="*/ 0 h 189"/>
                  <a:gd name="T12" fmla="*/ 1 w 42"/>
                  <a:gd name="T13" fmla="*/ 0 h 189"/>
                  <a:gd name="T14" fmla="*/ 1 w 42"/>
                  <a:gd name="T15" fmla="*/ 0 h 189"/>
                  <a:gd name="T16" fmla="*/ 1 w 42"/>
                  <a:gd name="T17" fmla="*/ 0 h 189"/>
                  <a:gd name="T18" fmla="*/ 1 w 42"/>
                  <a:gd name="T19" fmla="*/ 0 h 189"/>
                  <a:gd name="T20" fmla="*/ 1 w 42"/>
                  <a:gd name="T21" fmla="*/ 0 h 189"/>
                  <a:gd name="T22" fmla="*/ 0 w 42"/>
                  <a:gd name="T23" fmla="*/ 0 h 189"/>
                  <a:gd name="T24" fmla="*/ 1 w 42"/>
                  <a:gd name="T25" fmla="*/ 0 h 189"/>
                  <a:gd name="T26" fmla="*/ 1 w 42"/>
                  <a:gd name="T27" fmla="*/ 0 h 189"/>
                  <a:gd name="T28" fmla="*/ 1 w 42"/>
                  <a:gd name="T29" fmla="*/ 0 h 189"/>
                  <a:gd name="T30" fmla="*/ 1 w 42"/>
                  <a:gd name="T31" fmla="*/ 0 h 189"/>
                  <a:gd name="T32" fmla="*/ 1 w 42"/>
                  <a:gd name="T33" fmla="*/ 0 h 189"/>
                  <a:gd name="T34" fmla="*/ 1 w 42"/>
                  <a:gd name="T35" fmla="*/ 0 h 189"/>
                  <a:gd name="T36" fmla="*/ 1 w 42"/>
                  <a:gd name="T37" fmla="*/ 0 h 189"/>
                  <a:gd name="T38" fmla="*/ 1 w 42"/>
                  <a:gd name="T39" fmla="*/ 0 h 189"/>
                  <a:gd name="T40" fmla="*/ 1 w 42"/>
                  <a:gd name="T41" fmla="*/ 0 h 189"/>
                  <a:gd name="T42" fmla="*/ 1 w 42"/>
                  <a:gd name="T43" fmla="*/ 0 h 189"/>
                  <a:gd name="T44" fmla="*/ 1 w 42"/>
                  <a:gd name="T45" fmla="*/ 0 h 189"/>
                  <a:gd name="T46" fmla="*/ 1 w 42"/>
                  <a:gd name="T47" fmla="*/ 0 h 189"/>
                  <a:gd name="T48" fmla="*/ 1 w 42"/>
                  <a:gd name="T49" fmla="*/ 0 h 189"/>
                  <a:gd name="T50" fmla="*/ 1 w 42"/>
                  <a:gd name="T51" fmla="*/ 0 h 189"/>
                  <a:gd name="T52" fmla="*/ 1 w 42"/>
                  <a:gd name="T53" fmla="*/ 0 h 189"/>
                  <a:gd name="T54" fmla="*/ 1 w 42"/>
                  <a:gd name="T55" fmla="*/ 0 h 189"/>
                  <a:gd name="T56" fmla="*/ 1 w 42"/>
                  <a:gd name="T57" fmla="*/ 0 h 189"/>
                  <a:gd name="T58" fmla="*/ 1 w 42"/>
                  <a:gd name="T59" fmla="*/ 0 h 189"/>
                  <a:gd name="T60" fmla="*/ 1 w 42"/>
                  <a:gd name="T61" fmla="*/ 0 h 189"/>
                  <a:gd name="T62" fmla="*/ 1 w 42"/>
                  <a:gd name="T63" fmla="*/ 0 h 189"/>
                  <a:gd name="T64" fmla="*/ 1 w 42"/>
                  <a:gd name="T65" fmla="*/ 0 h 189"/>
                  <a:gd name="T66" fmla="*/ 1 w 42"/>
                  <a:gd name="T67" fmla="*/ 0 h 189"/>
                  <a:gd name="T68" fmla="*/ 1 w 42"/>
                  <a:gd name="T69" fmla="*/ 0 h 189"/>
                  <a:gd name="T70" fmla="*/ 1 w 42"/>
                  <a:gd name="T71" fmla="*/ 0 h 189"/>
                  <a:gd name="T72" fmla="*/ 1 w 42"/>
                  <a:gd name="T73" fmla="*/ 0 h 189"/>
                  <a:gd name="T74" fmla="*/ 1 w 42"/>
                  <a:gd name="T75" fmla="*/ 0 h 189"/>
                  <a:gd name="T76" fmla="*/ 1 w 42"/>
                  <a:gd name="T77" fmla="*/ 0 h 189"/>
                  <a:gd name="T78" fmla="*/ 1 w 42"/>
                  <a:gd name="T79" fmla="*/ 0 h 189"/>
                  <a:gd name="T80" fmla="*/ 1 w 42"/>
                  <a:gd name="T81" fmla="*/ 0 h 1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
                  <a:gd name="T124" fmla="*/ 0 h 189"/>
                  <a:gd name="T125" fmla="*/ 42 w 42"/>
                  <a:gd name="T126" fmla="*/ 189 h 1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 h="189">
                    <a:moveTo>
                      <a:pt x="2" y="154"/>
                    </a:moveTo>
                    <a:lnTo>
                      <a:pt x="4" y="145"/>
                    </a:lnTo>
                    <a:lnTo>
                      <a:pt x="5" y="140"/>
                    </a:lnTo>
                    <a:lnTo>
                      <a:pt x="7" y="135"/>
                    </a:lnTo>
                    <a:lnTo>
                      <a:pt x="9" y="130"/>
                    </a:lnTo>
                    <a:lnTo>
                      <a:pt x="14" y="123"/>
                    </a:lnTo>
                    <a:lnTo>
                      <a:pt x="18" y="112"/>
                    </a:lnTo>
                    <a:lnTo>
                      <a:pt x="19" y="102"/>
                    </a:lnTo>
                    <a:lnTo>
                      <a:pt x="17" y="93"/>
                    </a:lnTo>
                    <a:lnTo>
                      <a:pt x="8" y="84"/>
                    </a:lnTo>
                    <a:lnTo>
                      <a:pt x="2" y="74"/>
                    </a:lnTo>
                    <a:lnTo>
                      <a:pt x="0" y="61"/>
                    </a:lnTo>
                    <a:lnTo>
                      <a:pt x="1" y="49"/>
                    </a:lnTo>
                    <a:lnTo>
                      <a:pt x="7" y="35"/>
                    </a:lnTo>
                    <a:lnTo>
                      <a:pt x="14" y="21"/>
                    </a:lnTo>
                    <a:lnTo>
                      <a:pt x="25" y="9"/>
                    </a:lnTo>
                    <a:lnTo>
                      <a:pt x="38" y="0"/>
                    </a:lnTo>
                    <a:lnTo>
                      <a:pt x="39" y="11"/>
                    </a:lnTo>
                    <a:lnTo>
                      <a:pt x="37" y="26"/>
                    </a:lnTo>
                    <a:lnTo>
                      <a:pt x="35" y="46"/>
                    </a:lnTo>
                    <a:lnTo>
                      <a:pt x="35" y="60"/>
                    </a:lnTo>
                    <a:lnTo>
                      <a:pt x="39" y="75"/>
                    </a:lnTo>
                    <a:lnTo>
                      <a:pt x="42" y="93"/>
                    </a:lnTo>
                    <a:lnTo>
                      <a:pt x="41" y="109"/>
                    </a:lnTo>
                    <a:lnTo>
                      <a:pt x="37" y="121"/>
                    </a:lnTo>
                    <a:lnTo>
                      <a:pt x="31" y="130"/>
                    </a:lnTo>
                    <a:lnTo>
                      <a:pt x="24" y="137"/>
                    </a:lnTo>
                    <a:lnTo>
                      <a:pt x="18" y="144"/>
                    </a:lnTo>
                    <a:lnTo>
                      <a:pt x="11" y="147"/>
                    </a:lnTo>
                    <a:lnTo>
                      <a:pt x="11" y="157"/>
                    </a:lnTo>
                    <a:lnTo>
                      <a:pt x="11" y="168"/>
                    </a:lnTo>
                    <a:lnTo>
                      <a:pt x="12" y="180"/>
                    </a:lnTo>
                    <a:lnTo>
                      <a:pt x="15" y="189"/>
                    </a:lnTo>
                    <a:lnTo>
                      <a:pt x="12" y="185"/>
                    </a:lnTo>
                    <a:lnTo>
                      <a:pt x="8" y="184"/>
                    </a:lnTo>
                    <a:lnTo>
                      <a:pt x="5" y="180"/>
                    </a:lnTo>
                    <a:lnTo>
                      <a:pt x="2" y="178"/>
                    </a:lnTo>
                    <a:lnTo>
                      <a:pt x="2" y="173"/>
                    </a:lnTo>
                    <a:lnTo>
                      <a:pt x="2" y="168"/>
                    </a:lnTo>
                    <a:lnTo>
                      <a:pt x="2" y="161"/>
                    </a:lnTo>
                    <a:lnTo>
                      <a:pt x="2" y="15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51" name="Freeform 46"/>
              <p:cNvSpPr>
                <a:spLocks/>
              </p:cNvSpPr>
              <p:nvPr/>
            </p:nvSpPr>
            <p:spPr bwMode="auto">
              <a:xfrm>
                <a:off x="6654" y="4746"/>
                <a:ext cx="34" cy="23"/>
              </a:xfrm>
              <a:custGeom>
                <a:avLst/>
                <a:gdLst>
                  <a:gd name="T0" fmla="*/ 1 w 68"/>
                  <a:gd name="T1" fmla="*/ 1 h 46"/>
                  <a:gd name="T2" fmla="*/ 1 w 68"/>
                  <a:gd name="T3" fmla="*/ 1 h 46"/>
                  <a:gd name="T4" fmla="*/ 0 w 68"/>
                  <a:gd name="T5" fmla="*/ 1 h 46"/>
                  <a:gd name="T6" fmla="*/ 0 w 68"/>
                  <a:gd name="T7" fmla="*/ 1 h 46"/>
                  <a:gd name="T8" fmla="*/ 0 w 68"/>
                  <a:gd name="T9" fmla="*/ 1 h 46"/>
                  <a:gd name="T10" fmla="*/ 1 w 68"/>
                  <a:gd name="T11" fmla="*/ 1 h 46"/>
                  <a:gd name="T12" fmla="*/ 1 w 68"/>
                  <a:gd name="T13" fmla="*/ 0 h 46"/>
                  <a:gd name="T14" fmla="*/ 1 w 68"/>
                  <a:gd name="T15" fmla="*/ 0 h 46"/>
                  <a:gd name="T16" fmla="*/ 1 w 68"/>
                  <a:gd name="T17" fmla="*/ 0 h 46"/>
                  <a:gd name="T18" fmla="*/ 1 w 68"/>
                  <a:gd name="T19" fmla="*/ 0 h 46"/>
                  <a:gd name="T20" fmla="*/ 1 w 68"/>
                  <a:gd name="T21" fmla="*/ 0 h 46"/>
                  <a:gd name="T22" fmla="*/ 1 w 68"/>
                  <a:gd name="T23" fmla="*/ 0 h 46"/>
                  <a:gd name="T24" fmla="*/ 1 w 68"/>
                  <a:gd name="T25" fmla="*/ 0 h 46"/>
                  <a:gd name="T26" fmla="*/ 1 w 68"/>
                  <a:gd name="T27" fmla="*/ 1 h 46"/>
                  <a:gd name="T28" fmla="*/ 1 w 68"/>
                  <a:gd name="T29" fmla="*/ 1 h 46"/>
                  <a:gd name="T30" fmla="*/ 1 w 68"/>
                  <a:gd name="T31" fmla="*/ 1 h 46"/>
                  <a:gd name="T32" fmla="*/ 1 w 68"/>
                  <a:gd name="T33" fmla="*/ 1 h 46"/>
                  <a:gd name="T34" fmla="*/ 1 w 68"/>
                  <a:gd name="T35" fmla="*/ 1 h 46"/>
                  <a:gd name="T36" fmla="*/ 1 w 68"/>
                  <a:gd name="T37" fmla="*/ 1 h 46"/>
                  <a:gd name="T38" fmla="*/ 1 w 68"/>
                  <a:gd name="T39" fmla="*/ 1 h 46"/>
                  <a:gd name="T40" fmla="*/ 1 w 68"/>
                  <a:gd name="T41" fmla="*/ 1 h 46"/>
                  <a:gd name="T42" fmla="*/ 1 w 68"/>
                  <a:gd name="T43" fmla="*/ 1 h 46"/>
                  <a:gd name="T44" fmla="*/ 1 w 68"/>
                  <a:gd name="T45" fmla="*/ 1 h 46"/>
                  <a:gd name="T46" fmla="*/ 1 w 68"/>
                  <a:gd name="T47" fmla="*/ 1 h 46"/>
                  <a:gd name="T48" fmla="*/ 1 w 68"/>
                  <a:gd name="T49" fmla="*/ 1 h 46"/>
                  <a:gd name="T50" fmla="*/ 1 w 68"/>
                  <a:gd name="T51" fmla="*/ 1 h 46"/>
                  <a:gd name="T52" fmla="*/ 1 w 68"/>
                  <a:gd name="T53" fmla="*/ 1 h 46"/>
                  <a:gd name="T54" fmla="*/ 1 w 68"/>
                  <a:gd name="T55" fmla="*/ 1 h 46"/>
                  <a:gd name="T56" fmla="*/ 1 w 68"/>
                  <a:gd name="T57" fmla="*/ 1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8"/>
                  <a:gd name="T88" fmla="*/ 0 h 46"/>
                  <a:gd name="T89" fmla="*/ 68 w 68"/>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8" h="46">
                    <a:moveTo>
                      <a:pt x="2" y="30"/>
                    </a:moveTo>
                    <a:lnTo>
                      <a:pt x="1" y="23"/>
                    </a:lnTo>
                    <a:lnTo>
                      <a:pt x="0" y="16"/>
                    </a:lnTo>
                    <a:lnTo>
                      <a:pt x="0" y="7"/>
                    </a:lnTo>
                    <a:lnTo>
                      <a:pt x="0" y="2"/>
                    </a:lnTo>
                    <a:lnTo>
                      <a:pt x="4" y="2"/>
                    </a:lnTo>
                    <a:lnTo>
                      <a:pt x="8" y="0"/>
                    </a:lnTo>
                    <a:lnTo>
                      <a:pt x="15" y="0"/>
                    </a:lnTo>
                    <a:lnTo>
                      <a:pt x="21" y="0"/>
                    </a:lnTo>
                    <a:lnTo>
                      <a:pt x="27" y="0"/>
                    </a:lnTo>
                    <a:lnTo>
                      <a:pt x="34" y="0"/>
                    </a:lnTo>
                    <a:lnTo>
                      <a:pt x="38" y="0"/>
                    </a:lnTo>
                    <a:lnTo>
                      <a:pt x="42" y="0"/>
                    </a:lnTo>
                    <a:lnTo>
                      <a:pt x="37" y="7"/>
                    </a:lnTo>
                    <a:lnTo>
                      <a:pt x="34" y="11"/>
                    </a:lnTo>
                    <a:lnTo>
                      <a:pt x="34" y="16"/>
                    </a:lnTo>
                    <a:lnTo>
                      <a:pt x="34" y="18"/>
                    </a:lnTo>
                    <a:lnTo>
                      <a:pt x="37" y="23"/>
                    </a:lnTo>
                    <a:lnTo>
                      <a:pt x="44" y="32"/>
                    </a:lnTo>
                    <a:lnTo>
                      <a:pt x="54" y="40"/>
                    </a:lnTo>
                    <a:lnTo>
                      <a:pt x="68" y="42"/>
                    </a:lnTo>
                    <a:lnTo>
                      <a:pt x="64" y="44"/>
                    </a:lnTo>
                    <a:lnTo>
                      <a:pt x="58" y="44"/>
                    </a:lnTo>
                    <a:lnTo>
                      <a:pt x="51" y="46"/>
                    </a:lnTo>
                    <a:lnTo>
                      <a:pt x="44" y="46"/>
                    </a:lnTo>
                    <a:lnTo>
                      <a:pt x="35" y="44"/>
                    </a:lnTo>
                    <a:lnTo>
                      <a:pt x="25" y="40"/>
                    </a:lnTo>
                    <a:lnTo>
                      <a:pt x="14" y="37"/>
                    </a:lnTo>
                    <a:lnTo>
                      <a:pt x="2" y="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52" name="Freeform 47"/>
              <p:cNvSpPr>
                <a:spLocks/>
              </p:cNvSpPr>
              <p:nvPr/>
            </p:nvSpPr>
            <p:spPr bwMode="auto">
              <a:xfrm>
                <a:off x="6655" y="4764"/>
                <a:ext cx="32" cy="26"/>
              </a:xfrm>
              <a:custGeom>
                <a:avLst/>
                <a:gdLst>
                  <a:gd name="T0" fmla="*/ 1 w 64"/>
                  <a:gd name="T1" fmla="*/ 0 h 53"/>
                  <a:gd name="T2" fmla="*/ 1 w 64"/>
                  <a:gd name="T3" fmla="*/ 0 h 53"/>
                  <a:gd name="T4" fmla="*/ 0 w 64"/>
                  <a:gd name="T5" fmla="*/ 0 h 53"/>
                  <a:gd name="T6" fmla="*/ 1 w 64"/>
                  <a:gd name="T7" fmla="*/ 0 h 53"/>
                  <a:gd name="T8" fmla="*/ 1 w 64"/>
                  <a:gd name="T9" fmla="*/ 0 h 53"/>
                  <a:gd name="T10" fmla="*/ 1 w 64"/>
                  <a:gd name="T11" fmla="*/ 0 h 53"/>
                  <a:gd name="T12" fmla="*/ 1 w 64"/>
                  <a:gd name="T13" fmla="*/ 0 h 53"/>
                  <a:gd name="T14" fmla="*/ 1 w 64"/>
                  <a:gd name="T15" fmla="*/ 0 h 53"/>
                  <a:gd name="T16" fmla="*/ 1 w 64"/>
                  <a:gd name="T17" fmla="*/ 0 h 53"/>
                  <a:gd name="T18" fmla="*/ 1 w 64"/>
                  <a:gd name="T19" fmla="*/ 0 h 53"/>
                  <a:gd name="T20" fmla="*/ 1 w 64"/>
                  <a:gd name="T21" fmla="*/ 0 h 53"/>
                  <a:gd name="T22" fmla="*/ 1 w 64"/>
                  <a:gd name="T23" fmla="*/ 0 h 53"/>
                  <a:gd name="T24" fmla="*/ 1 w 64"/>
                  <a:gd name="T25" fmla="*/ 0 h 53"/>
                  <a:gd name="T26" fmla="*/ 1 w 64"/>
                  <a:gd name="T27" fmla="*/ 0 h 53"/>
                  <a:gd name="T28" fmla="*/ 1 w 64"/>
                  <a:gd name="T29" fmla="*/ 0 h 53"/>
                  <a:gd name="T30" fmla="*/ 1 w 64"/>
                  <a:gd name="T31" fmla="*/ 0 h 53"/>
                  <a:gd name="T32" fmla="*/ 1 w 64"/>
                  <a:gd name="T33" fmla="*/ 0 h 53"/>
                  <a:gd name="T34" fmla="*/ 1 w 64"/>
                  <a:gd name="T35" fmla="*/ 0 h 53"/>
                  <a:gd name="T36" fmla="*/ 1 w 64"/>
                  <a:gd name="T37" fmla="*/ 0 h 53"/>
                  <a:gd name="T38" fmla="*/ 1 w 64"/>
                  <a:gd name="T39" fmla="*/ 0 h 53"/>
                  <a:gd name="T40" fmla="*/ 1 w 64"/>
                  <a:gd name="T41" fmla="*/ 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53"/>
                  <a:gd name="T65" fmla="*/ 64 w 64"/>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53">
                    <a:moveTo>
                      <a:pt x="4" y="40"/>
                    </a:moveTo>
                    <a:lnTo>
                      <a:pt x="1" y="33"/>
                    </a:lnTo>
                    <a:lnTo>
                      <a:pt x="0" y="21"/>
                    </a:lnTo>
                    <a:lnTo>
                      <a:pt x="1" y="9"/>
                    </a:lnTo>
                    <a:lnTo>
                      <a:pt x="4" y="0"/>
                    </a:lnTo>
                    <a:lnTo>
                      <a:pt x="11" y="5"/>
                    </a:lnTo>
                    <a:lnTo>
                      <a:pt x="20" y="11"/>
                    </a:lnTo>
                    <a:lnTo>
                      <a:pt x="30" y="16"/>
                    </a:lnTo>
                    <a:lnTo>
                      <a:pt x="40" y="16"/>
                    </a:lnTo>
                    <a:lnTo>
                      <a:pt x="43" y="25"/>
                    </a:lnTo>
                    <a:lnTo>
                      <a:pt x="47" y="35"/>
                    </a:lnTo>
                    <a:lnTo>
                      <a:pt x="54" y="44"/>
                    </a:lnTo>
                    <a:lnTo>
                      <a:pt x="64" y="53"/>
                    </a:lnTo>
                    <a:lnTo>
                      <a:pt x="59" y="51"/>
                    </a:lnTo>
                    <a:lnTo>
                      <a:pt x="50" y="49"/>
                    </a:lnTo>
                    <a:lnTo>
                      <a:pt x="41" y="47"/>
                    </a:lnTo>
                    <a:lnTo>
                      <a:pt x="33" y="46"/>
                    </a:lnTo>
                    <a:lnTo>
                      <a:pt x="24" y="44"/>
                    </a:lnTo>
                    <a:lnTo>
                      <a:pt x="16" y="42"/>
                    </a:lnTo>
                    <a:lnTo>
                      <a:pt x="9" y="42"/>
                    </a:lnTo>
                    <a:lnTo>
                      <a:pt x="4" y="4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53" name="Freeform 48"/>
              <p:cNvSpPr>
                <a:spLocks/>
              </p:cNvSpPr>
              <p:nvPr/>
            </p:nvSpPr>
            <p:spPr bwMode="auto">
              <a:xfrm>
                <a:off x="6664" y="4788"/>
                <a:ext cx="18" cy="18"/>
              </a:xfrm>
              <a:custGeom>
                <a:avLst/>
                <a:gdLst>
                  <a:gd name="T0" fmla="*/ 1 w 36"/>
                  <a:gd name="T1" fmla="*/ 0 h 35"/>
                  <a:gd name="T2" fmla="*/ 0 w 36"/>
                  <a:gd name="T3" fmla="*/ 1 h 35"/>
                  <a:gd name="T4" fmla="*/ 1 w 36"/>
                  <a:gd name="T5" fmla="*/ 1 h 35"/>
                  <a:gd name="T6" fmla="*/ 1 w 36"/>
                  <a:gd name="T7" fmla="*/ 1 h 35"/>
                  <a:gd name="T8" fmla="*/ 1 w 36"/>
                  <a:gd name="T9" fmla="*/ 1 h 35"/>
                  <a:gd name="T10" fmla="*/ 1 w 36"/>
                  <a:gd name="T11" fmla="*/ 1 h 35"/>
                  <a:gd name="T12" fmla="*/ 1 w 36"/>
                  <a:gd name="T13" fmla="*/ 1 h 35"/>
                  <a:gd name="T14" fmla="*/ 1 w 36"/>
                  <a:gd name="T15" fmla="*/ 1 h 35"/>
                  <a:gd name="T16" fmla="*/ 1 w 36"/>
                  <a:gd name="T17" fmla="*/ 1 h 35"/>
                  <a:gd name="T18" fmla="*/ 1 w 36"/>
                  <a:gd name="T19" fmla="*/ 1 h 35"/>
                  <a:gd name="T20" fmla="*/ 1 w 36"/>
                  <a:gd name="T21" fmla="*/ 1 h 35"/>
                  <a:gd name="T22" fmla="*/ 1 w 36"/>
                  <a:gd name="T23" fmla="*/ 1 h 35"/>
                  <a:gd name="T24" fmla="*/ 1 w 36"/>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5"/>
                  <a:gd name="T41" fmla="*/ 36 w 36"/>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5">
                    <a:moveTo>
                      <a:pt x="1" y="0"/>
                    </a:moveTo>
                    <a:lnTo>
                      <a:pt x="0" y="9"/>
                    </a:lnTo>
                    <a:lnTo>
                      <a:pt x="1" y="19"/>
                    </a:lnTo>
                    <a:lnTo>
                      <a:pt x="4" y="30"/>
                    </a:lnTo>
                    <a:lnTo>
                      <a:pt x="7" y="35"/>
                    </a:lnTo>
                    <a:lnTo>
                      <a:pt x="14" y="35"/>
                    </a:lnTo>
                    <a:lnTo>
                      <a:pt x="24" y="32"/>
                    </a:lnTo>
                    <a:lnTo>
                      <a:pt x="33" y="23"/>
                    </a:lnTo>
                    <a:lnTo>
                      <a:pt x="36" y="7"/>
                    </a:lnTo>
                    <a:lnTo>
                      <a:pt x="27" y="7"/>
                    </a:lnTo>
                    <a:lnTo>
                      <a:pt x="19" y="5"/>
                    </a:lnTo>
                    <a:lnTo>
                      <a:pt x="9" y="4"/>
                    </a:lnTo>
                    <a:lnTo>
                      <a:pt x="1"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54" name="Freeform 49"/>
              <p:cNvSpPr>
                <a:spLocks/>
              </p:cNvSpPr>
              <p:nvPr/>
            </p:nvSpPr>
            <p:spPr bwMode="auto">
              <a:xfrm>
                <a:off x="6679" y="4721"/>
                <a:ext cx="45" cy="92"/>
              </a:xfrm>
              <a:custGeom>
                <a:avLst/>
                <a:gdLst>
                  <a:gd name="T0" fmla="*/ 1 w 89"/>
                  <a:gd name="T1" fmla="*/ 0 h 185"/>
                  <a:gd name="T2" fmla="*/ 1 w 89"/>
                  <a:gd name="T3" fmla="*/ 0 h 185"/>
                  <a:gd name="T4" fmla="*/ 1 w 89"/>
                  <a:gd name="T5" fmla="*/ 0 h 185"/>
                  <a:gd name="T6" fmla="*/ 1 w 89"/>
                  <a:gd name="T7" fmla="*/ 0 h 185"/>
                  <a:gd name="T8" fmla="*/ 1 w 89"/>
                  <a:gd name="T9" fmla="*/ 0 h 185"/>
                  <a:gd name="T10" fmla="*/ 1 w 89"/>
                  <a:gd name="T11" fmla="*/ 0 h 185"/>
                  <a:gd name="T12" fmla="*/ 1 w 89"/>
                  <a:gd name="T13" fmla="*/ 0 h 185"/>
                  <a:gd name="T14" fmla="*/ 1 w 89"/>
                  <a:gd name="T15" fmla="*/ 0 h 185"/>
                  <a:gd name="T16" fmla="*/ 1 w 89"/>
                  <a:gd name="T17" fmla="*/ 0 h 185"/>
                  <a:gd name="T18" fmla="*/ 1 w 89"/>
                  <a:gd name="T19" fmla="*/ 0 h 185"/>
                  <a:gd name="T20" fmla="*/ 1 w 89"/>
                  <a:gd name="T21" fmla="*/ 0 h 185"/>
                  <a:gd name="T22" fmla="*/ 1 w 89"/>
                  <a:gd name="T23" fmla="*/ 0 h 185"/>
                  <a:gd name="T24" fmla="*/ 1 w 89"/>
                  <a:gd name="T25" fmla="*/ 0 h 185"/>
                  <a:gd name="T26" fmla="*/ 1 w 89"/>
                  <a:gd name="T27" fmla="*/ 0 h 185"/>
                  <a:gd name="T28" fmla="*/ 1 w 89"/>
                  <a:gd name="T29" fmla="*/ 0 h 185"/>
                  <a:gd name="T30" fmla="*/ 1 w 89"/>
                  <a:gd name="T31" fmla="*/ 0 h 185"/>
                  <a:gd name="T32" fmla="*/ 1 w 89"/>
                  <a:gd name="T33" fmla="*/ 0 h 185"/>
                  <a:gd name="T34" fmla="*/ 1 w 89"/>
                  <a:gd name="T35" fmla="*/ 0 h 185"/>
                  <a:gd name="T36" fmla="*/ 1 w 89"/>
                  <a:gd name="T37" fmla="*/ 0 h 185"/>
                  <a:gd name="T38" fmla="*/ 1 w 89"/>
                  <a:gd name="T39" fmla="*/ 0 h 185"/>
                  <a:gd name="T40" fmla="*/ 1 w 89"/>
                  <a:gd name="T41" fmla="*/ 0 h 185"/>
                  <a:gd name="T42" fmla="*/ 1 w 89"/>
                  <a:gd name="T43" fmla="*/ 0 h 185"/>
                  <a:gd name="T44" fmla="*/ 1 w 89"/>
                  <a:gd name="T45" fmla="*/ 0 h 185"/>
                  <a:gd name="T46" fmla="*/ 1 w 89"/>
                  <a:gd name="T47" fmla="*/ 0 h 185"/>
                  <a:gd name="T48" fmla="*/ 0 w 89"/>
                  <a:gd name="T49" fmla="*/ 0 h 185"/>
                  <a:gd name="T50" fmla="*/ 1 w 89"/>
                  <a:gd name="T51" fmla="*/ 0 h 185"/>
                  <a:gd name="T52" fmla="*/ 1 w 89"/>
                  <a:gd name="T53" fmla="*/ 0 h 185"/>
                  <a:gd name="T54" fmla="*/ 1 w 89"/>
                  <a:gd name="T55" fmla="*/ 0 h 185"/>
                  <a:gd name="T56" fmla="*/ 1 w 89"/>
                  <a:gd name="T57" fmla="*/ 0 h 185"/>
                  <a:gd name="T58" fmla="*/ 1 w 89"/>
                  <a:gd name="T59" fmla="*/ 0 h 185"/>
                  <a:gd name="T60" fmla="*/ 1 w 89"/>
                  <a:gd name="T61" fmla="*/ 0 h 185"/>
                  <a:gd name="T62" fmla="*/ 1 w 89"/>
                  <a:gd name="T63" fmla="*/ 0 h 185"/>
                  <a:gd name="T64" fmla="*/ 1 w 89"/>
                  <a:gd name="T65" fmla="*/ 0 h 185"/>
                  <a:gd name="T66" fmla="*/ 1 w 89"/>
                  <a:gd name="T67" fmla="*/ 0 h 185"/>
                  <a:gd name="T68" fmla="*/ 1 w 89"/>
                  <a:gd name="T69" fmla="*/ 0 h 185"/>
                  <a:gd name="T70" fmla="*/ 1 w 89"/>
                  <a:gd name="T71" fmla="*/ 0 h 185"/>
                  <a:gd name="T72" fmla="*/ 1 w 89"/>
                  <a:gd name="T73" fmla="*/ 0 h 185"/>
                  <a:gd name="T74" fmla="*/ 1 w 89"/>
                  <a:gd name="T75" fmla="*/ 0 h 185"/>
                  <a:gd name="T76" fmla="*/ 1 w 89"/>
                  <a:gd name="T77" fmla="*/ 0 h 185"/>
                  <a:gd name="T78" fmla="*/ 1 w 89"/>
                  <a:gd name="T79" fmla="*/ 0 h 185"/>
                  <a:gd name="T80" fmla="*/ 1 w 89"/>
                  <a:gd name="T81" fmla="*/ 0 h 185"/>
                  <a:gd name="T82" fmla="*/ 1 w 89"/>
                  <a:gd name="T83" fmla="*/ 0 h 185"/>
                  <a:gd name="T84" fmla="*/ 1 w 89"/>
                  <a:gd name="T85" fmla="*/ 0 h 185"/>
                  <a:gd name="T86" fmla="*/ 1 w 89"/>
                  <a:gd name="T87" fmla="*/ 0 h 185"/>
                  <a:gd name="T88" fmla="*/ 1 w 89"/>
                  <a:gd name="T89" fmla="*/ 0 h 185"/>
                  <a:gd name="T90" fmla="*/ 1 w 89"/>
                  <a:gd name="T91" fmla="*/ 0 h 185"/>
                  <a:gd name="T92" fmla="*/ 1 w 89"/>
                  <a:gd name="T93" fmla="*/ 0 h 185"/>
                  <a:gd name="T94" fmla="*/ 1 w 89"/>
                  <a:gd name="T95" fmla="*/ 0 h 185"/>
                  <a:gd name="T96" fmla="*/ 1 w 89"/>
                  <a:gd name="T97" fmla="*/ 0 h 1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
                  <a:gd name="T148" fmla="*/ 0 h 185"/>
                  <a:gd name="T149" fmla="*/ 89 w 89"/>
                  <a:gd name="T150" fmla="*/ 185 h 1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 h="185">
                    <a:moveTo>
                      <a:pt x="89" y="0"/>
                    </a:moveTo>
                    <a:lnTo>
                      <a:pt x="87" y="8"/>
                    </a:lnTo>
                    <a:lnTo>
                      <a:pt x="87" y="19"/>
                    </a:lnTo>
                    <a:lnTo>
                      <a:pt x="89" y="26"/>
                    </a:lnTo>
                    <a:lnTo>
                      <a:pt x="89" y="33"/>
                    </a:lnTo>
                    <a:lnTo>
                      <a:pt x="89" y="50"/>
                    </a:lnTo>
                    <a:lnTo>
                      <a:pt x="87" y="82"/>
                    </a:lnTo>
                    <a:lnTo>
                      <a:pt x="86" y="113"/>
                    </a:lnTo>
                    <a:lnTo>
                      <a:pt x="84" y="131"/>
                    </a:lnTo>
                    <a:lnTo>
                      <a:pt x="83" y="136"/>
                    </a:lnTo>
                    <a:lnTo>
                      <a:pt x="77" y="141"/>
                    </a:lnTo>
                    <a:lnTo>
                      <a:pt x="71" y="148"/>
                    </a:lnTo>
                    <a:lnTo>
                      <a:pt x="64" y="157"/>
                    </a:lnTo>
                    <a:lnTo>
                      <a:pt x="57" y="164"/>
                    </a:lnTo>
                    <a:lnTo>
                      <a:pt x="50" y="171"/>
                    </a:lnTo>
                    <a:lnTo>
                      <a:pt x="44" y="176"/>
                    </a:lnTo>
                    <a:lnTo>
                      <a:pt x="41" y="179"/>
                    </a:lnTo>
                    <a:lnTo>
                      <a:pt x="37" y="183"/>
                    </a:lnTo>
                    <a:lnTo>
                      <a:pt x="34" y="185"/>
                    </a:lnTo>
                    <a:lnTo>
                      <a:pt x="30" y="185"/>
                    </a:lnTo>
                    <a:lnTo>
                      <a:pt x="26" y="185"/>
                    </a:lnTo>
                    <a:lnTo>
                      <a:pt x="21" y="185"/>
                    </a:lnTo>
                    <a:lnTo>
                      <a:pt x="16" y="185"/>
                    </a:lnTo>
                    <a:lnTo>
                      <a:pt x="7" y="185"/>
                    </a:lnTo>
                    <a:lnTo>
                      <a:pt x="0" y="185"/>
                    </a:lnTo>
                    <a:lnTo>
                      <a:pt x="9" y="183"/>
                    </a:lnTo>
                    <a:lnTo>
                      <a:pt x="17" y="181"/>
                    </a:lnTo>
                    <a:lnTo>
                      <a:pt x="24" y="179"/>
                    </a:lnTo>
                    <a:lnTo>
                      <a:pt x="30" y="174"/>
                    </a:lnTo>
                    <a:lnTo>
                      <a:pt x="37" y="164"/>
                    </a:lnTo>
                    <a:lnTo>
                      <a:pt x="50" y="148"/>
                    </a:lnTo>
                    <a:lnTo>
                      <a:pt x="63" y="136"/>
                    </a:lnTo>
                    <a:lnTo>
                      <a:pt x="71" y="129"/>
                    </a:lnTo>
                    <a:lnTo>
                      <a:pt x="69" y="113"/>
                    </a:lnTo>
                    <a:lnTo>
                      <a:pt x="70" y="96"/>
                    </a:lnTo>
                    <a:lnTo>
                      <a:pt x="71" y="82"/>
                    </a:lnTo>
                    <a:lnTo>
                      <a:pt x="76" y="73"/>
                    </a:lnTo>
                    <a:lnTo>
                      <a:pt x="80" y="64"/>
                    </a:lnTo>
                    <a:lnTo>
                      <a:pt x="81" y="55"/>
                    </a:lnTo>
                    <a:lnTo>
                      <a:pt x="81" y="47"/>
                    </a:lnTo>
                    <a:lnTo>
                      <a:pt x="77" y="40"/>
                    </a:lnTo>
                    <a:lnTo>
                      <a:pt x="73" y="35"/>
                    </a:lnTo>
                    <a:lnTo>
                      <a:pt x="70" y="31"/>
                    </a:lnTo>
                    <a:lnTo>
                      <a:pt x="69" y="28"/>
                    </a:lnTo>
                    <a:lnTo>
                      <a:pt x="70" y="22"/>
                    </a:lnTo>
                    <a:lnTo>
                      <a:pt x="74" y="17"/>
                    </a:lnTo>
                    <a:lnTo>
                      <a:pt x="79" y="12"/>
                    </a:lnTo>
                    <a:lnTo>
                      <a:pt x="84" y="5"/>
                    </a:lnTo>
                    <a:lnTo>
                      <a:pt x="89"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55" name="Freeform 50"/>
              <p:cNvSpPr>
                <a:spLocks/>
              </p:cNvSpPr>
              <p:nvPr/>
            </p:nvSpPr>
            <p:spPr bwMode="auto">
              <a:xfrm>
                <a:off x="6652" y="4728"/>
                <a:ext cx="35" cy="15"/>
              </a:xfrm>
              <a:custGeom>
                <a:avLst/>
                <a:gdLst>
                  <a:gd name="T0" fmla="*/ 1 w 70"/>
                  <a:gd name="T1" fmla="*/ 0 h 31"/>
                  <a:gd name="T2" fmla="*/ 1 w 70"/>
                  <a:gd name="T3" fmla="*/ 0 h 31"/>
                  <a:gd name="T4" fmla="*/ 0 w 70"/>
                  <a:gd name="T5" fmla="*/ 0 h 31"/>
                  <a:gd name="T6" fmla="*/ 0 w 70"/>
                  <a:gd name="T7" fmla="*/ 0 h 31"/>
                  <a:gd name="T8" fmla="*/ 1 w 70"/>
                  <a:gd name="T9" fmla="*/ 0 h 31"/>
                  <a:gd name="T10" fmla="*/ 1 w 70"/>
                  <a:gd name="T11" fmla="*/ 0 h 31"/>
                  <a:gd name="T12" fmla="*/ 1 w 70"/>
                  <a:gd name="T13" fmla="*/ 0 h 31"/>
                  <a:gd name="T14" fmla="*/ 1 w 70"/>
                  <a:gd name="T15" fmla="*/ 0 h 31"/>
                  <a:gd name="T16" fmla="*/ 1 w 70"/>
                  <a:gd name="T17" fmla="*/ 0 h 31"/>
                  <a:gd name="T18" fmla="*/ 1 w 70"/>
                  <a:gd name="T19" fmla="*/ 0 h 31"/>
                  <a:gd name="T20" fmla="*/ 1 w 70"/>
                  <a:gd name="T21" fmla="*/ 0 h 31"/>
                  <a:gd name="T22" fmla="*/ 1 w 70"/>
                  <a:gd name="T23" fmla="*/ 0 h 31"/>
                  <a:gd name="T24" fmla="*/ 1 w 70"/>
                  <a:gd name="T25" fmla="*/ 0 h 31"/>
                  <a:gd name="T26" fmla="*/ 1 w 70"/>
                  <a:gd name="T27" fmla="*/ 0 h 31"/>
                  <a:gd name="T28" fmla="*/ 1 w 70"/>
                  <a:gd name="T29" fmla="*/ 0 h 31"/>
                  <a:gd name="T30" fmla="*/ 1 w 70"/>
                  <a:gd name="T31" fmla="*/ 0 h 31"/>
                  <a:gd name="T32" fmla="*/ 1 w 70"/>
                  <a:gd name="T33" fmla="*/ 0 h 31"/>
                  <a:gd name="T34" fmla="*/ 1 w 70"/>
                  <a:gd name="T35" fmla="*/ 0 h 31"/>
                  <a:gd name="T36" fmla="*/ 1 w 70"/>
                  <a:gd name="T37" fmla="*/ 0 h 31"/>
                  <a:gd name="T38" fmla="*/ 1 w 70"/>
                  <a:gd name="T39" fmla="*/ 0 h 31"/>
                  <a:gd name="T40" fmla="*/ 1 w 70"/>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31"/>
                  <a:gd name="T65" fmla="*/ 70 w 70"/>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31">
                    <a:moveTo>
                      <a:pt x="6" y="31"/>
                    </a:moveTo>
                    <a:lnTo>
                      <a:pt x="2" y="26"/>
                    </a:lnTo>
                    <a:lnTo>
                      <a:pt x="0" y="19"/>
                    </a:lnTo>
                    <a:lnTo>
                      <a:pt x="0" y="12"/>
                    </a:lnTo>
                    <a:lnTo>
                      <a:pt x="2" y="7"/>
                    </a:lnTo>
                    <a:lnTo>
                      <a:pt x="12" y="5"/>
                    </a:lnTo>
                    <a:lnTo>
                      <a:pt x="23" y="3"/>
                    </a:lnTo>
                    <a:lnTo>
                      <a:pt x="35" y="1"/>
                    </a:lnTo>
                    <a:lnTo>
                      <a:pt x="43" y="0"/>
                    </a:lnTo>
                    <a:lnTo>
                      <a:pt x="42" y="8"/>
                    </a:lnTo>
                    <a:lnTo>
                      <a:pt x="45" y="17"/>
                    </a:lnTo>
                    <a:lnTo>
                      <a:pt x="53" y="24"/>
                    </a:lnTo>
                    <a:lnTo>
                      <a:pt x="70" y="31"/>
                    </a:lnTo>
                    <a:lnTo>
                      <a:pt x="62" y="31"/>
                    </a:lnTo>
                    <a:lnTo>
                      <a:pt x="52" y="31"/>
                    </a:lnTo>
                    <a:lnTo>
                      <a:pt x="42" y="29"/>
                    </a:lnTo>
                    <a:lnTo>
                      <a:pt x="32" y="29"/>
                    </a:lnTo>
                    <a:lnTo>
                      <a:pt x="23" y="29"/>
                    </a:lnTo>
                    <a:lnTo>
                      <a:pt x="16" y="29"/>
                    </a:lnTo>
                    <a:lnTo>
                      <a:pt x="10" y="29"/>
                    </a:lnTo>
                    <a:lnTo>
                      <a:pt x="6" y="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56" name="Freeform 51"/>
              <p:cNvSpPr>
                <a:spLocks/>
              </p:cNvSpPr>
              <p:nvPr/>
            </p:nvSpPr>
            <p:spPr bwMode="auto">
              <a:xfrm>
                <a:off x="6640" y="4705"/>
                <a:ext cx="62" cy="26"/>
              </a:xfrm>
              <a:custGeom>
                <a:avLst/>
                <a:gdLst>
                  <a:gd name="T0" fmla="*/ 1 w 124"/>
                  <a:gd name="T1" fmla="*/ 0 h 53"/>
                  <a:gd name="T2" fmla="*/ 1 w 124"/>
                  <a:gd name="T3" fmla="*/ 0 h 53"/>
                  <a:gd name="T4" fmla="*/ 1 w 124"/>
                  <a:gd name="T5" fmla="*/ 0 h 53"/>
                  <a:gd name="T6" fmla="*/ 1 w 124"/>
                  <a:gd name="T7" fmla="*/ 0 h 53"/>
                  <a:gd name="T8" fmla="*/ 1 w 124"/>
                  <a:gd name="T9" fmla="*/ 0 h 53"/>
                  <a:gd name="T10" fmla="*/ 1 w 124"/>
                  <a:gd name="T11" fmla="*/ 0 h 53"/>
                  <a:gd name="T12" fmla="*/ 1 w 124"/>
                  <a:gd name="T13" fmla="*/ 0 h 53"/>
                  <a:gd name="T14" fmla="*/ 1 w 124"/>
                  <a:gd name="T15" fmla="*/ 0 h 53"/>
                  <a:gd name="T16" fmla="*/ 1 w 124"/>
                  <a:gd name="T17" fmla="*/ 0 h 53"/>
                  <a:gd name="T18" fmla="*/ 1 w 124"/>
                  <a:gd name="T19" fmla="*/ 0 h 53"/>
                  <a:gd name="T20" fmla="*/ 1 w 124"/>
                  <a:gd name="T21" fmla="*/ 0 h 53"/>
                  <a:gd name="T22" fmla="*/ 1 w 124"/>
                  <a:gd name="T23" fmla="*/ 0 h 53"/>
                  <a:gd name="T24" fmla="*/ 1 w 124"/>
                  <a:gd name="T25" fmla="*/ 0 h 53"/>
                  <a:gd name="T26" fmla="*/ 1 w 124"/>
                  <a:gd name="T27" fmla="*/ 0 h 53"/>
                  <a:gd name="T28" fmla="*/ 1 w 124"/>
                  <a:gd name="T29" fmla="*/ 0 h 53"/>
                  <a:gd name="T30" fmla="*/ 1 w 124"/>
                  <a:gd name="T31" fmla="*/ 0 h 53"/>
                  <a:gd name="T32" fmla="*/ 1 w 124"/>
                  <a:gd name="T33" fmla="*/ 0 h 53"/>
                  <a:gd name="T34" fmla="*/ 1 w 124"/>
                  <a:gd name="T35" fmla="*/ 0 h 53"/>
                  <a:gd name="T36" fmla="*/ 1 w 124"/>
                  <a:gd name="T37" fmla="*/ 0 h 53"/>
                  <a:gd name="T38" fmla="*/ 1 w 124"/>
                  <a:gd name="T39" fmla="*/ 0 h 53"/>
                  <a:gd name="T40" fmla="*/ 1 w 124"/>
                  <a:gd name="T41" fmla="*/ 0 h 53"/>
                  <a:gd name="T42" fmla="*/ 1 w 124"/>
                  <a:gd name="T43" fmla="*/ 0 h 53"/>
                  <a:gd name="T44" fmla="*/ 0 w 124"/>
                  <a:gd name="T45" fmla="*/ 0 h 53"/>
                  <a:gd name="T46" fmla="*/ 0 w 124"/>
                  <a:gd name="T47" fmla="*/ 0 h 53"/>
                  <a:gd name="T48" fmla="*/ 1 w 124"/>
                  <a:gd name="T49" fmla="*/ 0 h 53"/>
                  <a:gd name="T50" fmla="*/ 1 w 124"/>
                  <a:gd name="T51" fmla="*/ 0 h 53"/>
                  <a:gd name="T52" fmla="*/ 1 w 124"/>
                  <a:gd name="T53" fmla="*/ 0 h 53"/>
                  <a:gd name="T54" fmla="*/ 1 w 124"/>
                  <a:gd name="T55" fmla="*/ 0 h 53"/>
                  <a:gd name="T56" fmla="*/ 1 w 124"/>
                  <a:gd name="T57" fmla="*/ 0 h 53"/>
                  <a:gd name="T58" fmla="*/ 1 w 124"/>
                  <a:gd name="T59" fmla="*/ 0 h 53"/>
                  <a:gd name="T60" fmla="*/ 1 w 124"/>
                  <a:gd name="T61" fmla="*/ 0 h 53"/>
                  <a:gd name="T62" fmla="*/ 1 w 124"/>
                  <a:gd name="T63" fmla="*/ 0 h 53"/>
                  <a:gd name="T64" fmla="*/ 1 w 124"/>
                  <a:gd name="T65" fmla="*/ 0 h 53"/>
                  <a:gd name="T66" fmla="*/ 1 w 124"/>
                  <a:gd name="T67" fmla="*/ 0 h 53"/>
                  <a:gd name="T68" fmla="*/ 1 w 124"/>
                  <a:gd name="T69" fmla="*/ 0 h 53"/>
                  <a:gd name="T70" fmla="*/ 1 w 124"/>
                  <a:gd name="T71" fmla="*/ 0 h 53"/>
                  <a:gd name="T72" fmla="*/ 1 w 124"/>
                  <a:gd name="T73" fmla="*/ 0 h 53"/>
                  <a:gd name="T74" fmla="*/ 1 w 124"/>
                  <a:gd name="T75" fmla="*/ 0 h 53"/>
                  <a:gd name="T76" fmla="*/ 1 w 124"/>
                  <a:gd name="T77" fmla="*/ 0 h 53"/>
                  <a:gd name="T78" fmla="*/ 1 w 124"/>
                  <a:gd name="T79" fmla="*/ 0 h 53"/>
                  <a:gd name="T80" fmla="*/ 1 w 124"/>
                  <a:gd name="T81" fmla="*/ 0 h 53"/>
                  <a:gd name="T82" fmla="*/ 1 w 124"/>
                  <a:gd name="T83" fmla="*/ 0 h 53"/>
                  <a:gd name="T84" fmla="*/ 1 w 124"/>
                  <a:gd name="T85" fmla="*/ 0 h 53"/>
                  <a:gd name="T86" fmla="*/ 1 w 124"/>
                  <a:gd name="T87" fmla="*/ 0 h 53"/>
                  <a:gd name="T88" fmla="*/ 1 w 124"/>
                  <a:gd name="T89" fmla="*/ 0 h 53"/>
                  <a:gd name="T90" fmla="*/ 1 w 124"/>
                  <a:gd name="T91" fmla="*/ 0 h 53"/>
                  <a:gd name="T92" fmla="*/ 1 w 124"/>
                  <a:gd name="T93" fmla="*/ 0 h 53"/>
                  <a:gd name="T94" fmla="*/ 1 w 124"/>
                  <a:gd name="T95" fmla="*/ 0 h 53"/>
                  <a:gd name="T96" fmla="*/ 1 w 124"/>
                  <a:gd name="T97" fmla="*/ 0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4"/>
                  <a:gd name="T148" fmla="*/ 0 h 53"/>
                  <a:gd name="T149" fmla="*/ 124 w 124"/>
                  <a:gd name="T150" fmla="*/ 53 h 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4" h="53">
                    <a:moveTo>
                      <a:pt x="124" y="21"/>
                    </a:moveTo>
                    <a:lnTo>
                      <a:pt x="120" y="19"/>
                    </a:lnTo>
                    <a:lnTo>
                      <a:pt x="114" y="16"/>
                    </a:lnTo>
                    <a:lnTo>
                      <a:pt x="106" y="14"/>
                    </a:lnTo>
                    <a:lnTo>
                      <a:pt x="100" y="16"/>
                    </a:lnTo>
                    <a:lnTo>
                      <a:pt x="94" y="18"/>
                    </a:lnTo>
                    <a:lnTo>
                      <a:pt x="89" y="16"/>
                    </a:lnTo>
                    <a:lnTo>
                      <a:pt x="83" y="14"/>
                    </a:lnTo>
                    <a:lnTo>
                      <a:pt x="80" y="12"/>
                    </a:lnTo>
                    <a:lnTo>
                      <a:pt x="77" y="9"/>
                    </a:lnTo>
                    <a:lnTo>
                      <a:pt x="71" y="4"/>
                    </a:lnTo>
                    <a:lnTo>
                      <a:pt x="64" y="2"/>
                    </a:lnTo>
                    <a:lnTo>
                      <a:pt x="59" y="0"/>
                    </a:lnTo>
                    <a:lnTo>
                      <a:pt x="51" y="2"/>
                    </a:lnTo>
                    <a:lnTo>
                      <a:pt x="46" y="4"/>
                    </a:lnTo>
                    <a:lnTo>
                      <a:pt x="39" y="5"/>
                    </a:lnTo>
                    <a:lnTo>
                      <a:pt x="33" y="5"/>
                    </a:lnTo>
                    <a:lnTo>
                      <a:pt x="27" y="5"/>
                    </a:lnTo>
                    <a:lnTo>
                      <a:pt x="20" y="4"/>
                    </a:lnTo>
                    <a:lnTo>
                      <a:pt x="11" y="4"/>
                    </a:lnTo>
                    <a:lnTo>
                      <a:pt x="6" y="5"/>
                    </a:lnTo>
                    <a:lnTo>
                      <a:pt x="3" y="12"/>
                    </a:lnTo>
                    <a:lnTo>
                      <a:pt x="0" y="23"/>
                    </a:lnTo>
                    <a:lnTo>
                      <a:pt x="0" y="35"/>
                    </a:lnTo>
                    <a:lnTo>
                      <a:pt x="3" y="42"/>
                    </a:lnTo>
                    <a:lnTo>
                      <a:pt x="9" y="46"/>
                    </a:lnTo>
                    <a:lnTo>
                      <a:pt x="14" y="49"/>
                    </a:lnTo>
                    <a:lnTo>
                      <a:pt x="20" y="51"/>
                    </a:lnTo>
                    <a:lnTo>
                      <a:pt x="26" y="53"/>
                    </a:lnTo>
                    <a:lnTo>
                      <a:pt x="17" y="44"/>
                    </a:lnTo>
                    <a:lnTo>
                      <a:pt x="16" y="30"/>
                    </a:lnTo>
                    <a:lnTo>
                      <a:pt x="17" y="16"/>
                    </a:lnTo>
                    <a:lnTo>
                      <a:pt x="23" y="9"/>
                    </a:lnTo>
                    <a:lnTo>
                      <a:pt x="31" y="9"/>
                    </a:lnTo>
                    <a:lnTo>
                      <a:pt x="39" y="11"/>
                    </a:lnTo>
                    <a:lnTo>
                      <a:pt x="47" y="14"/>
                    </a:lnTo>
                    <a:lnTo>
                      <a:pt x="54" y="18"/>
                    </a:lnTo>
                    <a:lnTo>
                      <a:pt x="60" y="21"/>
                    </a:lnTo>
                    <a:lnTo>
                      <a:pt x="67" y="25"/>
                    </a:lnTo>
                    <a:lnTo>
                      <a:pt x="74" y="26"/>
                    </a:lnTo>
                    <a:lnTo>
                      <a:pt x="80" y="26"/>
                    </a:lnTo>
                    <a:lnTo>
                      <a:pt x="86" y="25"/>
                    </a:lnTo>
                    <a:lnTo>
                      <a:pt x="93" y="23"/>
                    </a:lnTo>
                    <a:lnTo>
                      <a:pt x="99" y="25"/>
                    </a:lnTo>
                    <a:lnTo>
                      <a:pt x="104" y="26"/>
                    </a:lnTo>
                    <a:lnTo>
                      <a:pt x="109" y="26"/>
                    </a:lnTo>
                    <a:lnTo>
                      <a:pt x="114" y="26"/>
                    </a:lnTo>
                    <a:lnTo>
                      <a:pt x="120" y="23"/>
                    </a:lnTo>
                    <a:lnTo>
                      <a:pt x="124" y="2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57" name="Freeform 52"/>
              <p:cNvSpPr>
                <a:spLocks/>
              </p:cNvSpPr>
              <p:nvPr/>
            </p:nvSpPr>
            <p:spPr bwMode="auto">
              <a:xfrm>
                <a:off x="6702" y="4694"/>
                <a:ext cx="22" cy="30"/>
              </a:xfrm>
              <a:custGeom>
                <a:avLst/>
                <a:gdLst>
                  <a:gd name="T0" fmla="*/ 0 w 46"/>
                  <a:gd name="T1" fmla="*/ 0 h 62"/>
                  <a:gd name="T2" fmla="*/ 0 w 46"/>
                  <a:gd name="T3" fmla="*/ 0 h 62"/>
                  <a:gd name="T4" fmla="*/ 0 w 46"/>
                  <a:gd name="T5" fmla="*/ 0 h 62"/>
                  <a:gd name="T6" fmla="*/ 0 w 46"/>
                  <a:gd name="T7" fmla="*/ 0 h 62"/>
                  <a:gd name="T8" fmla="*/ 0 w 46"/>
                  <a:gd name="T9" fmla="*/ 0 h 62"/>
                  <a:gd name="T10" fmla="*/ 0 w 46"/>
                  <a:gd name="T11" fmla="*/ 0 h 62"/>
                  <a:gd name="T12" fmla="*/ 0 w 46"/>
                  <a:gd name="T13" fmla="*/ 0 h 62"/>
                  <a:gd name="T14" fmla="*/ 0 w 46"/>
                  <a:gd name="T15" fmla="*/ 0 h 62"/>
                  <a:gd name="T16" fmla="*/ 0 w 46"/>
                  <a:gd name="T17" fmla="*/ 0 h 62"/>
                  <a:gd name="T18" fmla="*/ 0 w 46"/>
                  <a:gd name="T19" fmla="*/ 0 h 62"/>
                  <a:gd name="T20" fmla="*/ 0 w 46"/>
                  <a:gd name="T21" fmla="*/ 0 h 62"/>
                  <a:gd name="T22" fmla="*/ 0 w 46"/>
                  <a:gd name="T23" fmla="*/ 0 h 62"/>
                  <a:gd name="T24" fmla="*/ 0 w 46"/>
                  <a:gd name="T25" fmla="*/ 0 h 62"/>
                  <a:gd name="T26" fmla="*/ 0 w 46"/>
                  <a:gd name="T27" fmla="*/ 0 h 62"/>
                  <a:gd name="T28" fmla="*/ 0 w 46"/>
                  <a:gd name="T29" fmla="*/ 0 h 62"/>
                  <a:gd name="T30" fmla="*/ 0 w 46"/>
                  <a:gd name="T31" fmla="*/ 0 h 62"/>
                  <a:gd name="T32" fmla="*/ 0 w 46"/>
                  <a:gd name="T33" fmla="*/ 0 h 62"/>
                  <a:gd name="T34" fmla="*/ 0 w 46"/>
                  <a:gd name="T35" fmla="*/ 0 h 62"/>
                  <a:gd name="T36" fmla="*/ 0 w 46"/>
                  <a:gd name="T37" fmla="*/ 0 h 62"/>
                  <a:gd name="T38" fmla="*/ 0 w 46"/>
                  <a:gd name="T39" fmla="*/ 0 h 62"/>
                  <a:gd name="T40" fmla="*/ 0 w 46"/>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62"/>
                  <a:gd name="T65" fmla="*/ 46 w 46"/>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62">
                    <a:moveTo>
                      <a:pt x="45" y="55"/>
                    </a:moveTo>
                    <a:lnTo>
                      <a:pt x="46" y="44"/>
                    </a:lnTo>
                    <a:lnTo>
                      <a:pt x="46" y="32"/>
                    </a:lnTo>
                    <a:lnTo>
                      <a:pt x="46" y="23"/>
                    </a:lnTo>
                    <a:lnTo>
                      <a:pt x="43" y="14"/>
                    </a:lnTo>
                    <a:lnTo>
                      <a:pt x="39" y="9"/>
                    </a:lnTo>
                    <a:lnTo>
                      <a:pt x="35" y="4"/>
                    </a:lnTo>
                    <a:lnTo>
                      <a:pt x="29" y="2"/>
                    </a:lnTo>
                    <a:lnTo>
                      <a:pt x="23" y="0"/>
                    </a:lnTo>
                    <a:lnTo>
                      <a:pt x="16" y="2"/>
                    </a:lnTo>
                    <a:lnTo>
                      <a:pt x="10" y="9"/>
                    </a:lnTo>
                    <a:lnTo>
                      <a:pt x="5" y="23"/>
                    </a:lnTo>
                    <a:lnTo>
                      <a:pt x="0" y="44"/>
                    </a:lnTo>
                    <a:lnTo>
                      <a:pt x="6" y="49"/>
                    </a:lnTo>
                    <a:lnTo>
                      <a:pt x="15" y="56"/>
                    </a:lnTo>
                    <a:lnTo>
                      <a:pt x="22" y="60"/>
                    </a:lnTo>
                    <a:lnTo>
                      <a:pt x="27" y="62"/>
                    </a:lnTo>
                    <a:lnTo>
                      <a:pt x="32" y="60"/>
                    </a:lnTo>
                    <a:lnTo>
                      <a:pt x="36" y="58"/>
                    </a:lnTo>
                    <a:lnTo>
                      <a:pt x="40" y="55"/>
                    </a:lnTo>
                    <a:lnTo>
                      <a:pt x="45" y="5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58" name="Freeform 53"/>
              <p:cNvSpPr>
                <a:spLocks/>
              </p:cNvSpPr>
              <p:nvPr/>
            </p:nvSpPr>
            <p:spPr bwMode="auto">
              <a:xfrm>
                <a:off x="6103" y="4548"/>
                <a:ext cx="22" cy="14"/>
              </a:xfrm>
              <a:custGeom>
                <a:avLst/>
                <a:gdLst>
                  <a:gd name="T0" fmla="*/ 1 w 44"/>
                  <a:gd name="T1" fmla="*/ 1 h 28"/>
                  <a:gd name="T2" fmla="*/ 1 w 44"/>
                  <a:gd name="T3" fmla="*/ 1 h 28"/>
                  <a:gd name="T4" fmla="*/ 1 w 44"/>
                  <a:gd name="T5" fmla="*/ 1 h 28"/>
                  <a:gd name="T6" fmla="*/ 0 w 44"/>
                  <a:gd name="T7" fmla="*/ 1 h 28"/>
                  <a:gd name="T8" fmla="*/ 0 w 44"/>
                  <a:gd name="T9" fmla="*/ 1 h 28"/>
                  <a:gd name="T10" fmla="*/ 1 w 44"/>
                  <a:gd name="T11" fmla="*/ 1 h 28"/>
                  <a:gd name="T12" fmla="*/ 1 w 44"/>
                  <a:gd name="T13" fmla="*/ 1 h 28"/>
                  <a:gd name="T14" fmla="*/ 1 w 44"/>
                  <a:gd name="T15" fmla="*/ 0 h 28"/>
                  <a:gd name="T16" fmla="*/ 1 w 44"/>
                  <a:gd name="T17" fmla="*/ 0 h 28"/>
                  <a:gd name="T18" fmla="*/ 1 w 44"/>
                  <a:gd name="T19" fmla="*/ 1 h 28"/>
                  <a:gd name="T20" fmla="*/ 1 w 44"/>
                  <a:gd name="T21" fmla="*/ 1 h 28"/>
                  <a:gd name="T22" fmla="*/ 1 w 44"/>
                  <a:gd name="T23" fmla="*/ 1 h 28"/>
                  <a:gd name="T24" fmla="*/ 1 w 44"/>
                  <a:gd name="T25" fmla="*/ 1 h 28"/>
                  <a:gd name="T26" fmla="*/ 1 w 44"/>
                  <a:gd name="T27" fmla="*/ 1 h 28"/>
                  <a:gd name="T28" fmla="*/ 1 w 44"/>
                  <a:gd name="T29" fmla="*/ 1 h 28"/>
                  <a:gd name="T30" fmla="*/ 1 w 44"/>
                  <a:gd name="T31" fmla="*/ 1 h 28"/>
                  <a:gd name="T32" fmla="*/ 1 w 44"/>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28"/>
                  <a:gd name="T53" fmla="*/ 44 w 44"/>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28">
                    <a:moveTo>
                      <a:pt x="7" y="28"/>
                    </a:moveTo>
                    <a:lnTo>
                      <a:pt x="4" y="22"/>
                    </a:lnTo>
                    <a:lnTo>
                      <a:pt x="1" y="17"/>
                    </a:lnTo>
                    <a:lnTo>
                      <a:pt x="0" y="14"/>
                    </a:lnTo>
                    <a:lnTo>
                      <a:pt x="0" y="10"/>
                    </a:lnTo>
                    <a:lnTo>
                      <a:pt x="5" y="5"/>
                    </a:lnTo>
                    <a:lnTo>
                      <a:pt x="14" y="1"/>
                    </a:lnTo>
                    <a:lnTo>
                      <a:pt x="21" y="0"/>
                    </a:lnTo>
                    <a:lnTo>
                      <a:pt x="28" y="0"/>
                    </a:lnTo>
                    <a:lnTo>
                      <a:pt x="34" y="3"/>
                    </a:lnTo>
                    <a:lnTo>
                      <a:pt x="40" y="8"/>
                    </a:lnTo>
                    <a:lnTo>
                      <a:pt x="44" y="14"/>
                    </a:lnTo>
                    <a:lnTo>
                      <a:pt x="44" y="19"/>
                    </a:lnTo>
                    <a:lnTo>
                      <a:pt x="38" y="22"/>
                    </a:lnTo>
                    <a:lnTo>
                      <a:pt x="28" y="26"/>
                    </a:lnTo>
                    <a:lnTo>
                      <a:pt x="17" y="28"/>
                    </a:lnTo>
                    <a:lnTo>
                      <a:pt x="7"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59" name="Freeform 54"/>
              <p:cNvSpPr>
                <a:spLocks/>
              </p:cNvSpPr>
              <p:nvPr/>
            </p:nvSpPr>
            <p:spPr bwMode="auto">
              <a:xfrm>
                <a:off x="6156" y="4588"/>
                <a:ext cx="17" cy="16"/>
              </a:xfrm>
              <a:custGeom>
                <a:avLst/>
                <a:gdLst>
                  <a:gd name="T0" fmla="*/ 0 w 35"/>
                  <a:gd name="T1" fmla="*/ 1 h 32"/>
                  <a:gd name="T2" fmla="*/ 0 w 35"/>
                  <a:gd name="T3" fmla="*/ 1 h 32"/>
                  <a:gd name="T4" fmla="*/ 0 w 35"/>
                  <a:gd name="T5" fmla="*/ 1 h 32"/>
                  <a:gd name="T6" fmla="*/ 0 w 35"/>
                  <a:gd name="T7" fmla="*/ 1 h 32"/>
                  <a:gd name="T8" fmla="*/ 0 w 35"/>
                  <a:gd name="T9" fmla="*/ 1 h 32"/>
                  <a:gd name="T10" fmla="*/ 0 w 35"/>
                  <a:gd name="T11" fmla="*/ 1 h 32"/>
                  <a:gd name="T12" fmla="*/ 0 w 35"/>
                  <a:gd name="T13" fmla="*/ 1 h 32"/>
                  <a:gd name="T14" fmla="*/ 0 w 35"/>
                  <a:gd name="T15" fmla="*/ 1 h 32"/>
                  <a:gd name="T16" fmla="*/ 0 w 35"/>
                  <a:gd name="T17" fmla="*/ 1 h 32"/>
                  <a:gd name="T18" fmla="*/ 0 w 35"/>
                  <a:gd name="T19" fmla="*/ 0 h 32"/>
                  <a:gd name="T20" fmla="*/ 0 w 35"/>
                  <a:gd name="T21" fmla="*/ 1 h 32"/>
                  <a:gd name="T22" fmla="*/ 0 w 35"/>
                  <a:gd name="T23" fmla="*/ 1 h 32"/>
                  <a:gd name="T24" fmla="*/ 0 w 35"/>
                  <a:gd name="T25" fmla="*/ 1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32"/>
                  <a:gd name="T41" fmla="*/ 35 w 35"/>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32">
                    <a:moveTo>
                      <a:pt x="35" y="25"/>
                    </a:moveTo>
                    <a:lnTo>
                      <a:pt x="25" y="30"/>
                    </a:lnTo>
                    <a:lnTo>
                      <a:pt x="16" y="32"/>
                    </a:lnTo>
                    <a:lnTo>
                      <a:pt x="9" y="30"/>
                    </a:lnTo>
                    <a:lnTo>
                      <a:pt x="0" y="25"/>
                    </a:lnTo>
                    <a:lnTo>
                      <a:pt x="6" y="19"/>
                    </a:lnTo>
                    <a:lnTo>
                      <a:pt x="13" y="14"/>
                    </a:lnTo>
                    <a:lnTo>
                      <a:pt x="19" y="9"/>
                    </a:lnTo>
                    <a:lnTo>
                      <a:pt x="23" y="4"/>
                    </a:lnTo>
                    <a:lnTo>
                      <a:pt x="27" y="0"/>
                    </a:lnTo>
                    <a:lnTo>
                      <a:pt x="32" y="2"/>
                    </a:lnTo>
                    <a:lnTo>
                      <a:pt x="35" y="9"/>
                    </a:lnTo>
                    <a:lnTo>
                      <a:pt x="35" y="2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60" name="Freeform 55"/>
              <p:cNvSpPr>
                <a:spLocks/>
              </p:cNvSpPr>
              <p:nvPr/>
            </p:nvSpPr>
            <p:spPr bwMode="auto">
              <a:xfrm>
                <a:off x="6137" y="4572"/>
                <a:ext cx="32" cy="25"/>
              </a:xfrm>
              <a:custGeom>
                <a:avLst/>
                <a:gdLst>
                  <a:gd name="T0" fmla="*/ 1 w 64"/>
                  <a:gd name="T1" fmla="*/ 1 h 49"/>
                  <a:gd name="T2" fmla="*/ 1 w 64"/>
                  <a:gd name="T3" fmla="*/ 1 h 49"/>
                  <a:gd name="T4" fmla="*/ 1 w 64"/>
                  <a:gd name="T5" fmla="*/ 1 h 49"/>
                  <a:gd name="T6" fmla="*/ 1 w 64"/>
                  <a:gd name="T7" fmla="*/ 1 h 49"/>
                  <a:gd name="T8" fmla="*/ 0 w 64"/>
                  <a:gd name="T9" fmla="*/ 1 h 49"/>
                  <a:gd name="T10" fmla="*/ 1 w 64"/>
                  <a:gd name="T11" fmla="*/ 1 h 49"/>
                  <a:gd name="T12" fmla="*/ 1 w 64"/>
                  <a:gd name="T13" fmla="*/ 1 h 49"/>
                  <a:gd name="T14" fmla="*/ 1 w 64"/>
                  <a:gd name="T15" fmla="*/ 1 h 49"/>
                  <a:gd name="T16" fmla="*/ 1 w 64"/>
                  <a:gd name="T17" fmla="*/ 1 h 49"/>
                  <a:gd name="T18" fmla="*/ 1 w 64"/>
                  <a:gd name="T19" fmla="*/ 1 h 49"/>
                  <a:gd name="T20" fmla="*/ 1 w 64"/>
                  <a:gd name="T21" fmla="*/ 0 h 49"/>
                  <a:gd name="T22" fmla="*/ 1 w 64"/>
                  <a:gd name="T23" fmla="*/ 0 h 49"/>
                  <a:gd name="T24" fmla="*/ 1 w 64"/>
                  <a:gd name="T25" fmla="*/ 1 h 49"/>
                  <a:gd name="T26" fmla="*/ 1 w 64"/>
                  <a:gd name="T27" fmla="*/ 1 h 49"/>
                  <a:gd name="T28" fmla="*/ 1 w 64"/>
                  <a:gd name="T29" fmla="*/ 1 h 49"/>
                  <a:gd name="T30" fmla="*/ 1 w 64"/>
                  <a:gd name="T31" fmla="*/ 1 h 49"/>
                  <a:gd name="T32" fmla="*/ 1 w 64"/>
                  <a:gd name="T33" fmla="*/ 1 h 49"/>
                  <a:gd name="T34" fmla="*/ 1 w 64"/>
                  <a:gd name="T35" fmla="*/ 1 h 49"/>
                  <a:gd name="T36" fmla="*/ 1 w 64"/>
                  <a:gd name="T37" fmla="*/ 1 h 49"/>
                  <a:gd name="T38" fmla="*/ 1 w 64"/>
                  <a:gd name="T39" fmla="*/ 1 h 49"/>
                  <a:gd name="T40" fmla="*/ 1 w 64"/>
                  <a:gd name="T41" fmla="*/ 1 h 49"/>
                  <a:gd name="T42" fmla="*/ 1 w 64"/>
                  <a:gd name="T43" fmla="*/ 1 h 49"/>
                  <a:gd name="T44" fmla="*/ 1 w 64"/>
                  <a:gd name="T45" fmla="*/ 1 h 49"/>
                  <a:gd name="T46" fmla="*/ 1 w 64"/>
                  <a:gd name="T47" fmla="*/ 1 h 49"/>
                  <a:gd name="T48" fmla="*/ 1 w 64"/>
                  <a:gd name="T49" fmla="*/ 1 h 49"/>
                  <a:gd name="T50" fmla="*/ 1 w 64"/>
                  <a:gd name="T51" fmla="*/ 1 h 49"/>
                  <a:gd name="T52" fmla="*/ 1 w 64"/>
                  <a:gd name="T53" fmla="*/ 1 h 49"/>
                  <a:gd name="T54" fmla="*/ 1 w 64"/>
                  <a:gd name="T55" fmla="*/ 1 h 49"/>
                  <a:gd name="T56" fmla="*/ 1 w 64"/>
                  <a:gd name="T57" fmla="*/ 1 h 49"/>
                  <a:gd name="T58" fmla="*/ 1 w 64"/>
                  <a:gd name="T59" fmla="*/ 1 h 49"/>
                  <a:gd name="T60" fmla="*/ 1 w 64"/>
                  <a:gd name="T61" fmla="*/ 1 h 49"/>
                  <a:gd name="T62" fmla="*/ 1 w 64"/>
                  <a:gd name="T63" fmla="*/ 1 h 49"/>
                  <a:gd name="T64" fmla="*/ 1 w 64"/>
                  <a:gd name="T65" fmla="*/ 1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49"/>
                  <a:gd name="T101" fmla="*/ 64 w 64"/>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49">
                    <a:moveTo>
                      <a:pt x="10" y="49"/>
                    </a:moveTo>
                    <a:lnTo>
                      <a:pt x="5" y="45"/>
                    </a:lnTo>
                    <a:lnTo>
                      <a:pt x="3" y="40"/>
                    </a:lnTo>
                    <a:lnTo>
                      <a:pt x="1" y="35"/>
                    </a:lnTo>
                    <a:lnTo>
                      <a:pt x="0" y="29"/>
                    </a:lnTo>
                    <a:lnTo>
                      <a:pt x="10" y="24"/>
                    </a:lnTo>
                    <a:lnTo>
                      <a:pt x="18" y="19"/>
                    </a:lnTo>
                    <a:lnTo>
                      <a:pt x="27" y="12"/>
                    </a:lnTo>
                    <a:lnTo>
                      <a:pt x="33" y="7"/>
                    </a:lnTo>
                    <a:lnTo>
                      <a:pt x="38" y="1"/>
                    </a:lnTo>
                    <a:lnTo>
                      <a:pt x="47" y="0"/>
                    </a:lnTo>
                    <a:lnTo>
                      <a:pt x="55" y="0"/>
                    </a:lnTo>
                    <a:lnTo>
                      <a:pt x="61" y="5"/>
                    </a:lnTo>
                    <a:lnTo>
                      <a:pt x="63" y="7"/>
                    </a:lnTo>
                    <a:lnTo>
                      <a:pt x="64" y="8"/>
                    </a:lnTo>
                    <a:lnTo>
                      <a:pt x="64" y="12"/>
                    </a:lnTo>
                    <a:lnTo>
                      <a:pt x="64" y="14"/>
                    </a:lnTo>
                    <a:lnTo>
                      <a:pt x="61" y="17"/>
                    </a:lnTo>
                    <a:lnTo>
                      <a:pt x="58" y="21"/>
                    </a:lnTo>
                    <a:lnTo>
                      <a:pt x="54" y="24"/>
                    </a:lnTo>
                    <a:lnTo>
                      <a:pt x="51" y="26"/>
                    </a:lnTo>
                    <a:lnTo>
                      <a:pt x="47" y="29"/>
                    </a:lnTo>
                    <a:lnTo>
                      <a:pt x="41" y="36"/>
                    </a:lnTo>
                    <a:lnTo>
                      <a:pt x="35" y="42"/>
                    </a:lnTo>
                    <a:lnTo>
                      <a:pt x="27" y="43"/>
                    </a:lnTo>
                    <a:lnTo>
                      <a:pt x="24" y="43"/>
                    </a:lnTo>
                    <a:lnTo>
                      <a:pt x="23" y="43"/>
                    </a:lnTo>
                    <a:lnTo>
                      <a:pt x="20" y="43"/>
                    </a:lnTo>
                    <a:lnTo>
                      <a:pt x="17" y="43"/>
                    </a:lnTo>
                    <a:lnTo>
                      <a:pt x="14" y="43"/>
                    </a:lnTo>
                    <a:lnTo>
                      <a:pt x="13" y="45"/>
                    </a:lnTo>
                    <a:lnTo>
                      <a:pt x="11" y="47"/>
                    </a:lnTo>
                    <a:lnTo>
                      <a:pt x="10" y="4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61" name="Freeform 56"/>
              <p:cNvSpPr>
                <a:spLocks/>
              </p:cNvSpPr>
              <p:nvPr/>
            </p:nvSpPr>
            <p:spPr bwMode="auto">
              <a:xfrm>
                <a:off x="6122" y="4509"/>
                <a:ext cx="102" cy="52"/>
              </a:xfrm>
              <a:custGeom>
                <a:avLst/>
                <a:gdLst>
                  <a:gd name="T0" fmla="*/ 1 w 204"/>
                  <a:gd name="T1" fmla="*/ 1 h 103"/>
                  <a:gd name="T2" fmla="*/ 1 w 204"/>
                  <a:gd name="T3" fmla="*/ 1 h 103"/>
                  <a:gd name="T4" fmla="*/ 1 w 204"/>
                  <a:gd name="T5" fmla="*/ 1 h 103"/>
                  <a:gd name="T6" fmla="*/ 1 w 204"/>
                  <a:gd name="T7" fmla="*/ 1 h 103"/>
                  <a:gd name="T8" fmla="*/ 1 w 204"/>
                  <a:gd name="T9" fmla="*/ 1 h 103"/>
                  <a:gd name="T10" fmla="*/ 1 w 204"/>
                  <a:gd name="T11" fmla="*/ 1 h 103"/>
                  <a:gd name="T12" fmla="*/ 1 w 204"/>
                  <a:gd name="T13" fmla="*/ 1 h 103"/>
                  <a:gd name="T14" fmla="*/ 1 w 204"/>
                  <a:gd name="T15" fmla="*/ 1 h 103"/>
                  <a:gd name="T16" fmla="*/ 1 w 204"/>
                  <a:gd name="T17" fmla="*/ 1 h 103"/>
                  <a:gd name="T18" fmla="*/ 1 w 204"/>
                  <a:gd name="T19" fmla="*/ 1 h 103"/>
                  <a:gd name="T20" fmla="*/ 1 w 204"/>
                  <a:gd name="T21" fmla="*/ 1 h 103"/>
                  <a:gd name="T22" fmla="*/ 1 w 204"/>
                  <a:gd name="T23" fmla="*/ 1 h 103"/>
                  <a:gd name="T24" fmla="*/ 1 w 204"/>
                  <a:gd name="T25" fmla="*/ 1 h 103"/>
                  <a:gd name="T26" fmla="*/ 1 w 204"/>
                  <a:gd name="T27" fmla="*/ 1 h 103"/>
                  <a:gd name="T28" fmla="*/ 1 w 204"/>
                  <a:gd name="T29" fmla="*/ 1 h 103"/>
                  <a:gd name="T30" fmla="*/ 1 w 204"/>
                  <a:gd name="T31" fmla="*/ 1 h 103"/>
                  <a:gd name="T32" fmla="*/ 1 w 204"/>
                  <a:gd name="T33" fmla="*/ 1 h 103"/>
                  <a:gd name="T34" fmla="*/ 1 w 204"/>
                  <a:gd name="T35" fmla="*/ 1 h 103"/>
                  <a:gd name="T36" fmla="*/ 1 w 204"/>
                  <a:gd name="T37" fmla="*/ 1 h 103"/>
                  <a:gd name="T38" fmla="*/ 1 w 204"/>
                  <a:gd name="T39" fmla="*/ 1 h 103"/>
                  <a:gd name="T40" fmla="*/ 1 w 204"/>
                  <a:gd name="T41" fmla="*/ 1 h 103"/>
                  <a:gd name="T42" fmla="*/ 1 w 204"/>
                  <a:gd name="T43" fmla="*/ 1 h 103"/>
                  <a:gd name="T44" fmla="*/ 1 w 204"/>
                  <a:gd name="T45" fmla="*/ 1 h 103"/>
                  <a:gd name="T46" fmla="*/ 1 w 204"/>
                  <a:gd name="T47" fmla="*/ 1 h 103"/>
                  <a:gd name="T48" fmla="*/ 1 w 204"/>
                  <a:gd name="T49" fmla="*/ 1 h 103"/>
                  <a:gd name="T50" fmla="*/ 1 w 204"/>
                  <a:gd name="T51" fmla="*/ 1 h 103"/>
                  <a:gd name="T52" fmla="*/ 1 w 204"/>
                  <a:gd name="T53" fmla="*/ 1 h 103"/>
                  <a:gd name="T54" fmla="*/ 1 w 204"/>
                  <a:gd name="T55" fmla="*/ 1 h 103"/>
                  <a:gd name="T56" fmla="*/ 1 w 204"/>
                  <a:gd name="T57" fmla="*/ 1 h 103"/>
                  <a:gd name="T58" fmla="*/ 0 w 204"/>
                  <a:gd name="T59" fmla="*/ 1 h 103"/>
                  <a:gd name="T60" fmla="*/ 1 w 204"/>
                  <a:gd name="T61" fmla="*/ 1 h 103"/>
                  <a:gd name="T62" fmla="*/ 1 w 204"/>
                  <a:gd name="T63" fmla="*/ 1 h 103"/>
                  <a:gd name="T64" fmla="*/ 1 w 204"/>
                  <a:gd name="T65" fmla="*/ 1 h 103"/>
                  <a:gd name="T66" fmla="*/ 1 w 204"/>
                  <a:gd name="T67" fmla="*/ 1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4"/>
                  <a:gd name="T103" fmla="*/ 0 h 103"/>
                  <a:gd name="T104" fmla="*/ 204 w 204"/>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4" h="103">
                    <a:moveTo>
                      <a:pt x="60" y="5"/>
                    </a:moveTo>
                    <a:lnTo>
                      <a:pt x="64" y="3"/>
                    </a:lnTo>
                    <a:lnTo>
                      <a:pt x="70" y="3"/>
                    </a:lnTo>
                    <a:lnTo>
                      <a:pt x="75" y="5"/>
                    </a:lnTo>
                    <a:lnTo>
                      <a:pt x="80" y="7"/>
                    </a:lnTo>
                    <a:lnTo>
                      <a:pt x="84" y="12"/>
                    </a:lnTo>
                    <a:lnTo>
                      <a:pt x="90" y="17"/>
                    </a:lnTo>
                    <a:lnTo>
                      <a:pt x="95" y="24"/>
                    </a:lnTo>
                    <a:lnTo>
                      <a:pt x="101" y="28"/>
                    </a:lnTo>
                    <a:lnTo>
                      <a:pt x="107" y="33"/>
                    </a:lnTo>
                    <a:lnTo>
                      <a:pt x="113" y="37"/>
                    </a:lnTo>
                    <a:lnTo>
                      <a:pt x="118" y="40"/>
                    </a:lnTo>
                    <a:lnTo>
                      <a:pt x="124" y="40"/>
                    </a:lnTo>
                    <a:lnTo>
                      <a:pt x="134" y="40"/>
                    </a:lnTo>
                    <a:lnTo>
                      <a:pt x="143" y="40"/>
                    </a:lnTo>
                    <a:lnTo>
                      <a:pt x="150" y="44"/>
                    </a:lnTo>
                    <a:lnTo>
                      <a:pt x="155" y="47"/>
                    </a:lnTo>
                    <a:lnTo>
                      <a:pt x="160" y="49"/>
                    </a:lnTo>
                    <a:lnTo>
                      <a:pt x="164" y="51"/>
                    </a:lnTo>
                    <a:lnTo>
                      <a:pt x="171" y="52"/>
                    </a:lnTo>
                    <a:lnTo>
                      <a:pt x="178" y="54"/>
                    </a:lnTo>
                    <a:lnTo>
                      <a:pt x="185" y="56"/>
                    </a:lnTo>
                    <a:lnTo>
                      <a:pt x="192" y="56"/>
                    </a:lnTo>
                    <a:lnTo>
                      <a:pt x="198" y="58"/>
                    </a:lnTo>
                    <a:lnTo>
                      <a:pt x="204" y="58"/>
                    </a:lnTo>
                    <a:lnTo>
                      <a:pt x="197" y="66"/>
                    </a:lnTo>
                    <a:lnTo>
                      <a:pt x="190" y="77"/>
                    </a:lnTo>
                    <a:lnTo>
                      <a:pt x="184" y="89"/>
                    </a:lnTo>
                    <a:lnTo>
                      <a:pt x="180" y="103"/>
                    </a:lnTo>
                    <a:lnTo>
                      <a:pt x="175" y="98"/>
                    </a:lnTo>
                    <a:lnTo>
                      <a:pt x="170" y="91"/>
                    </a:lnTo>
                    <a:lnTo>
                      <a:pt x="164" y="84"/>
                    </a:lnTo>
                    <a:lnTo>
                      <a:pt x="158" y="80"/>
                    </a:lnTo>
                    <a:lnTo>
                      <a:pt x="154" y="78"/>
                    </a:lnTo>
                    <a:lnTo>
                      <a:pt x="148" y="78"/>
                    </a:lnTo>
                    <a:lnTo>
                      <a:pt x="140" y="80"/>
                    </a:lnTo>
                    <a:lnTo>
                      <a:pt x="131" y="82"/>
                    </a:lnTo>
                    <a:lnTo>
                      <a:pt x="123" y="84"/>
                    </a:lnTo>
                    <a:lnTo>
                      <a:pt x="114" y="85"/>
                    </a:lnTo>
                    <a:lnTo>
                      <a:pt x="107" y="87"/>
                    </a:lnTo>
                    <a:lnTo>
                      <a:pt x="101" y="87"/>
                    </a:lnTo>
                    <a:lnTo>
                      <a:pt x="90" y="82"/>
                    </a:lnTo>
                    <a:lnTo>
                      <a:pt x="81" y="68"/>
                    </a:lnTo>
                    <a:lnTo>
                      <a:pt x="74" y="54"/>
                    </a:lnTo>
                    <a:lnTo>
                      <a:pt x="71" y="45"/>
                    </a:lnTo>
                    <a:lnTo>
                      <a:pt x="68" y="42"/>
                    </a:lnTo>
                    <a:lnTo>
                      <a:pt x="65" y="42"/>
                    </a:lnTo>
                    <a:lnTo>
                      <a:pt x="60" y="44"/>
                    </a:lnTo>
                    <a:lnTo>
                      <a:pt x="54" y="45"/>
                    </a:lnTo>
                    <a:lnTo>
                      <a:pt x="50" y="47"/>
                    </a:lnTo>
                    <a:lnTo>
                      <a:pt x="44" y="45"/>
                    </a:lnTo>
                    <a:lnTo>
                      <a:pt x="37" y="44"/>
                    </a:lnTo>
                    <a:lnTo>
                      <a:pt x="30" y="40"/>
                    </a:lnTo>
                    <a:lnTo>
                      <a:pt x="23" y="37"/>
                    </a:lnTo>
                    <a:lnTo>
                      <a:pt x="15" y="33"/>
                    </a:lnTo>
                    <a:lnTo>
                      <a:pt x="10" y="28"/>
                    </a:lnTo>
                    <a:lnTo>
                      <a:pt x="5" y="24"/>
                    </a:lnTo>
                    <a:lnTo>
                      <a:pt x="1" y="19"/>
                    </a:lnTo>
                    <a:lnTo>
                      <a:pt x="0" y="12"/>
                    </a:lnTo>
                    <a:lnTo>
                      <a:pt x="0" y="7"/>
                    </a:lnTo>
                    <a:lnTo>
                      <a:pt x="3" y="0"/>
                    </a:lnTo>
                    <a:lnTo>
                      <a:pt x="7" y="3"/>
                    </a:lnTo>
                    <a:lnTo>
                      <a:pt x="13" y="9"/>
                    </a:lnTo>
                    <a:lnTo>
                      <a:pt x="21" y="14"/>
                    </a:lnTo>
                    <a:lnTo>
                      <a:pt x="34" y="19"/>
                    </a:lnTo>
                    <a:lnTo>
                      <a:pt x="41" y="19"/>
                    </a:lnTo>
                    <a:lnTo>
                      <a:pt x="48" y="17"/>
                    </a:lnTo>
                    <a:lnTo>
                      <a:pt x="54" y="12"/>
                    </a:lnTo>
                    <a:lnTo>
                      <a:pt x="60"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62" name="Freeform 57"/>
              <p:cNvSpPr>
                <a:spLocks/>
              </p:cNvSpPr>
              <p:nvPr/>
            </p:nvSpPr>
            <p:spPr bwMode="auto">
              <a:xfrm>
                <a:off x="6117" y="4559"/>
                <a:ext cx="35" cy="24"/>
              </a:xfrm>
              <a:custGeom>
                <a:avLst/>
                <a:gdLst>
                  <a:gd name="T0" fmla="*/ 0 w 70"/>
                  <a:gd name="T1" fmla="*/ 1 h 48"/>
                  <a:gd name="T2" fmla="*/ 1 w 70"/>
                  <a:gd name="T3" fmla="*/ 1 h 48"/>
                  <a:gd name="T4" fmla="*/ 1 w 70"/>
                  <a:gd name="T5" fmla="*/ 1 h 48"/>
                  <a:gd name="T6" fmla="*/ 1 w 70"/>
                  <a:gd name="T7" fmla="*/ 1 h 48"/>
                  <a:gd name="T8" fmla="*/ 1 w 70"/>
                  <a:gd name="T9" fmla="*/ 1 h 48"/>
                  <a:gd name="T10" fmla="*/ 1 w 70"/>
                  <a:gd name="T11" fmla="*/ 1 h 48"/>
                  <a:gd name="T12" fmla="*/ 1 w 70"/>
                  <a:gd name="T13" fmla="*/ 1 h 48"/>
                  <a:gd name="T14" fmla="*/ 1 w 70"/>
                  <a:gd name="T15" fmla="*/ 1 h 48"/>
                  <a:gd name="T16" fmla="*/ 1 w 70"/>
                  <a:gd name="T17" fmla="*/ 0 h 48"/>
                  <a:gd name="T18" fmla="*/ 1 w 70"/>
                  <a:gd name="T19" fmla="*/ 1 h 48"/>
                  <a:gd name="T20" fmla="*/ 1 w 70"/>
                  <a:gd name="T21" fmla="*/ 1 h 48"/>
                  <a:gd name="T22" fmla="*/ 1 w 70"/>
                  <a:gd name="T23" fmla="*/ 1 h 48"/>
                  <a:gd name="T24" fmla="*/ 1 w 70"/>
                  <a:gd name="T25" fmla="*/ 1 h 48"/>
                  <a:gd name="T26" fmla="*/ 1 w 70"/>
                  <a:gd name="T27" fmla="*/ 1 h 48"/>
                  <a:gd name="T28" fmla="*/ 1 w 70"/>
                  <a:gd name="T29" fmla="*/ 1 h 48"/>
                  <a:gd name="T30" fmla="*/ 1 w 70"/>
                  <a:gd name="T31" fmla="*/ 1 h 48"/>
                  <a:gd name="T32" fmla="*/ 1 w 70"/>
                  <a:gd name="T33" fmla="*/ 1 h 48"/>
                  <a:gd name="T34" fmla="*/ 1 w 70"/>
                  <a:gd name="T35" fmla="*/ 1 h 48"/>
                  <a:gd name="T36" fmla="*/ 1 w 70"/>
                  <a:gd name="T37" fmla="*/ 1 h 48"/>
                  <a:gd name="T38" fmla="*/ 1 w 70"/>
                  <a:gd name="T39" fmla="*/ 1 h 48"/>
                  <a:gd name="T40" fmla="*/ 1 w 70"/>
                  <a:gd name="T41" fmla="*/ 1 h 48"/>
                  <a:gd name="T42" fmla="*/ 0 w 70"/>
                  <a:gd name="T43" fmla="*/ 1 h 48"/>
                  <a:gd name="T44" fmla="*/ 0 w 70"/>
                  <a:gd name="T45" fmla="*/ 1 h 48"/>
                  <a:gd name="T46" fmla="*/ 0 w 70"/>
                  <a:gd name="T47" fmla="*/ 1 h 48"/>
                  <a:gd name="T48" fmla="*/ 0 w 70"/>
                  <a:gd name="T49" fmla="*/ 1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48"/>
                  <a:gd name="T77" fmla="*/ 70 w 70"/>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48">
                    <a:moveTo>
                      <a:pt x="0" y="16"/>
                    </a:moveTo>
                    <a:lnTo>
                      <a:pt x="4" y="14"/>
                    </a:lnTo>
                    <a:lnTo>
                      <a:pt x="10" y="13"/>
                    </a:lnTo>
                    <a:lnTo>
                      <a:pt x="17" y="11"/>
                    </a:lnTo>
                    <a:lnTo>
                      <a:pt x="24" y="7"/>
                    </a:lnTo>
                    <a:lnTo>
                      <a:pt x="31" y="6"/>
                    </a:lnTo>
                    <a:lnTo>
                      <a:pt x="38" y="4"/>
                    </a:lnTo>
                    <a:lnTo>
                      <a:pt x="43" y="2"/>
                    </a:lnTo>
                    <a:lnTo>
                      <a:pt x="47" y="0"/>
                    </a:lnTo>
                    <a:lnTo>
                      <a:pt x="55" y="2"/>
                    </a:lnTo>
                    <a:lnTo>
                      <a:pt x="65" y="11"/>
                    </a:lnTo>
                    <a:lnTo>
                      <a:pt x="70" y="20"/>
                    </a:lnTo>
                    <a:lnTo>
                      <a:pt x="67" y="25"/>
                    </a:lnTo>
                    <a:lnTo>
                      <a:pt x="54" y="30"/>
                    </a:lnTo>
                    <a:lnTo>
                      <a:pt x="45" y="39"/>
                    </a:lnTo>
                    <a:lnTo>
                      <a:pt x="38" y="46"/>
                    </a:lnTo>
                    <a:lnTo>
                      <a:pt x="33" y="48"/>
                    </a:lnTo>
                    <a:lnTo>
                      <a:pt x="24" y="44"/>
                    </a:lnTo>
                    <a:lnTo>
                      <a:pt x="15" y="39"/>
                    </a:lnTo>
                    <a:lnTo>
                      <a:pt x="7" y="34"/>
                    </a:lnTo>
                    <a:lnTo>
                      <a:pt x="1" y="27"/>
                    </a:lnTo>
                    <a:lnTo>
                      <a:pt x="0" y="23"/>
                    </a:lnTo>
                    <a:lnTo>
                      <a:pt x="0" y="21"/>
                    </a:lnTo>
                    <a:lnTo>
                      <a:pt x="0" y="18"/>
                    </a:lnTo>
                    <a:lnTo>
                      <a:pt x="0" y="1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63" name="Freeform 58"/>
              <p:cNvSpPr>
                <a:spLocks/>
              </p:cNvSpPr>
              <p:nvPr/>
            </p:nvSpPr>
            <p:spPr bwMode="auto">
              <a:xfrm>
                <a:off x="6628" y="4482"/>
                <a:ext cx="18" cy="14"/>
              </a:xfrm>
              <a:custGeom>
                <a:avLst/>
                <a:gdLst>
                  <a:gd name="T0" fmla="*/ 0 w 36"/>
                  <a:gd name="T1" fmla="*/ 1 h 28"/>
                  <a:gd name="T2" fmla="*/ 1 w 36"/>
                  <a:gd name="T3" fmla="*/ 1 h 28"/>
                  <a:gd name="T4" fmla="*/ 1 w 36"/>
                  <a:gd name="T5" fmla="*/ 1 h 28"/>
                  <a:gd name="T6" fmla="*/ 1 w 36"/>
                  <a:gd name="T7" fmla="*/ 1 h 28"/>
                  <a:gd name="T8" fmla="*/ 1 w 36"/>
                  <a:gd name="T9" fmla="*/ 1 h 28"/>
                  <a:gd name="T10" fmla="*/ 1 w 36"/>
                  <a:gd name="T11" fmla="*/ 1 h 28"/>
                  <a:gd name="T12" fmla="*/ 1 w 36"/>
                  <a:gd name="T13" fmla="*/ 1 h 28"/>
                  <a:gd name="T14" fmla="*/ 1 w 36"/>
                  <a:gd name="T15" fmla="*/ 1 h 28"/>
                  <a:gd name="T16" fmla="*/ 1 w 36"/>
                  <a:gd name="T17" fmla="*/ 1 h 28"/>
                  <a:gd name="T18" fmla="*/ 1 w 36"/>
                  <a:gd name="T19" fmla="*/ 1 h 28"/>
                  <a:gd name="T20" fmla="*/ 1 w 36"/>
                  <a:gd name="T21" fmla="*/ 1 h 28"/>
                  <a:gd name="T22" fmla="*/ 1 w 36"/>
                  <a:gd name="T23" fmla="*/ 0 h 28"/>
                  <a:gd name="T24" fmla="*/ 0 w 36"/>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28"/>
                  <a:gd name="T41" fmla="*/ 36 w 36"/>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28">
                    <a:moveTo>
                      <a:pt x="0" y="1"/>
                    </a:moveTo>
                    <a:lnTo>
                      <a:pt x="4" y="7"/>
                    </a:lnTo>
                    <a:lnTo>
                      <a:pt x="9" y="14"/>
                    </a:lnTo>
                    <a:lnTo>
                      <a:pt x="12" y="22"/>
                    </a:lnTo>
                    <a:lnTo>
                      <a:pt x="13" y="28"/>
                    </a:lnTo>
                    <a:lnTo>
                      <a:pt x="20" y="26"/>
                    </a:lnTo>
                    <a:lnTo>
                      <a:pt x="27" y="22"/>
                    </a:lnTo>
                    <a:lnTo>
                      <a:pt x="33" y="19"/>
                    </a:lnTo>
                    <a:lnTo>
                      <a:pt x="36" y="15"/>
                    </a:lnTo>
                    <a:lnTo>
                      <a:pt x="33" y="10"/>
                    </a:lnTo>
                    <a:lnTo>
                      <a:pt x="24" y="5"/>
                    </a:lnTo>
                    <a:lnTo>
                      <a:pt x="13" y="0"/>
                    </a:lnTo>
                    <a:lnTo>
                      <a:pt x="0"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64" name="Freeform 59"/>
              <p:cNvSpPr>
                <a:spLocks/>
              </p:cNvSpPr>
              <p:nvPr/>
            </p:nvSpPr>
            <p:spPr bwMode="auto">
              <a:xfrm>
                <a:off x="6582" y="4422"/>
                <a:ext cx="13" cy="11"/>
              </a:xfrm>
              <a:custGeom>
                <a:avLst/>
                <a:gdLst>
                  <a:gd name="T0" fmla="*/ 0 w 27"/>
                  <a:gd name="T1" fmla="*/ 1 h 21"/>
                  <a:gd name="T2" fmla="*/ 0 w 27"/>
                  <a:gd name="T3" fmla="*/ 1 h 21"/>
                  <a:gd name="T4" fmla="*/ 0 w 27"/>
                  <a:gd name="T5" fmla="*/ 1 h 21"/>
                  <a:gd name="T6" fmla="*/ 0 w 27"/>
                  <a:gd name="T7" fmla="*/ 1 h 21"/>
                  <a:gd name="T8" fmla="*/ 0 w 27"/>
                  <a:gd name="T9" fmla="*/ 1 h 21"/>
                  <a:gd name="T10" fmla="*/ 0 w 27"/>
                  <a:gd name="T11" fmla="*/ 1 h 21"/>
                  <a:gd name="T12" fmla="*/ 0 w 27"/>
                  <a:gd name="T13" fmla="*/ 1 h 21"/>
                  <a:gd name="T14" fmla="*/ 0 w 27"/>
                  <a:gd name="T15" fmla="*/ 1 h 21"/>
                  <a:gd name="T16" fmla="*/ 0 w 27"/>
                  <a:gd name="T17" fmla="*/ 0 h 21"/>
                  <a:gd name="T18" fmla="*/ 0 w 27"/>
                  <a:gd name="T19" fmla="*/ 0 h 21"/>
                  <a:gd name="T20" fmla="*/ 0 w 27"/>
                  <a:gd name="T21" fmla="*/ 1 h 21"/>
                  <a:gd name="T22" fmla="*/ 0 w 27"/>
                  <a:gd name="T23" fmla="*/ 1 h 21"/>
                  <a:gd name="T24" fmla="*/ 0 w 27"/>
                  <a:gd name="T25" fmla="*/ 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1"/>
                  <a:gd name="T41" fmla="*/ 27 w 2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1">
                    <a:moveTo>
                      <a:pt x="27" y="21"/>
                    </a:moveTo>
                    <a:lnTo>
                      <a:pt x="20" y="19"/>
                    </a:lnTo>
                    <a:lnTo>
                      <a:pt x="13" y="16"/>
                    </a:lnTo>
                    <a:lnTo>
                      <a:pt x="7" y="12"/>
                    </a:lnTo>
                    <a:lnTo>
                      <a:pt x="0" y="11"/>
                    </a:lnTo>
                    <a:lnTo>
                      <a:pt x="3" y="7"/>
                    </a:lnTo>
                    <a:lnTo>
                      <a:pt x="5" y="4"/>
                    </a:lnTo>
                    <a:lnTo>
                      <a:pt x="7" y="2"/>
                    </a:lnTo>
                    <a:lnTo>
                      <a:pt x="9" y="0"/>
                    </a:lnTo>
                    <a:lnTo>
                      <a:pt x="15" y="0"/>
                    </a:lnTo>
                    <a:lnTo>
                      <a:pt x="20" y="5"/>
                    </a:lnTo>
                    <a:lnTo>
                      <a:pt x="26" y="12"/>
                    </a:lnTo>
                    <a:lnTo>
                      <a:pt x="27" y="21"/>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65" name="Freeform 60"/>
              <p:cNvSpPr>
                <a:spLocks/>
              </p:cNvSpPr>
              <p:nvPr/>
            </p:nvSpPr>
            <p:spPr bwMode="auto">
              <a:xfrm>
                <a:off x="6602" y="4461"/>
                <a:ext cx="12" cy="12"/>
              </a:xfrm>
              <a:custGeom>
                <a:avLst/>
                <a:gdLst>
                  <a:gd name="T0" fmla="*/ 0 w 23"/>
                  <a:gd name="T1" fmla="*/ 1 h 23"/>
                  <a:gd name="T2" fmla="*/ 1 w 23"/>
                  <a:gd name="T3" fmla="*/ 1 h 23"/>
                  <a:gd name="T4" fmla="*/ 1 w 23"/>
                  <a:gd name="T5" fmla="*/ 1 h 23"/>
                  <a:gd name="T6" fmla="*/ 1 w 23"/>
                  <a:gd name="T7" fmla="*/ 1 h 23"/>
                  <a:gd name="T8" fmla="*/ 1 w 23"/>
                  <a:gd name="T9" fmla="*/ 1 h 23"/>
                  <a:gd name="T10" fmla="*/ 1 w 23"/>
                  <a:gd name="T11" fmla="*/ 1 h 23"/>
                  <a:gd name="T12" fmla="*/ 1 w 23"/>
                  <a:gd name="T13" fmla="*/ 1 h 23"/>
                  <a:gd name="T14" fmla="*/ 1 w 23"/>
                  <a:gd name="T15" fmla="*/ 1 h 23"/>
                  <a:gd name="T16" fmla="*/ 1 w 23"/>
                  <a:gd name="T17" fmla="*/ 1 h 23"/>
                  <a:gd name="T18" fmla="*/ 1 w 23"/>
                  <a:gd name="T19" fmla="*/ 0 h 23"/>
                  <a:gd name="T20" fmla="*/ 1 w 23"/>
                  <a:gd name="T21" fmla="*/ 0 h 23"/>
                  <a:gd name="T22" fmla="*/ 0 w 23"/>
                  <a:gd name="T23" fmla="*/ 1 h 23"/>
                  <a:gd name="T24" fmla="*/ 0 w 23"/>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3"/>
                  <a:gd name="T41" fmla="*/ 23 w 2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3">
                    <a:moveTo>
                      <a:pt x="0" y="7"/>
                    </a:moveTo>
                    <a:lnTo>
                      <a:pt x="5" y="10"/>
                    </a:lnTo>
                    <a:lnTo>
                      <a:pt x="11" y="14"/>
                    </a:lnTo>
                    <a:lnTo>
                      <a:pt x="17" y="19"/>
                    </a:lnTo>
                    <a:lnTo>
                      <a:pt x="21" y="23"/>
                    </a:lnTo>
                    <a:lnTo>
                      <a:pt x="23" y="19"/>
                    </a:lnTo>
                    <a:lnTo>
                      <a:pt x="23" y="12"/>
                    </a:lnTo>
                    <a:lnTo>
                      <a:pt x="21" y="7"/>
                    </a:lnTo>
                    <a:lnTo>
                      <a:pt x="17" y="3"/>
                    </a:lnTo>
                    <a:lnTo>
                      <a:pt x="11" y="0"/>
                    </a:lnTo>
                    <a:lnTo>
                      <a:pt x="4" y="0"/>
                    </a:lnTo>
                    <a:lnTo>
                      <a:pt x="0" y="3"/>
                    </a:lnTo>
                    <a:lnTo>
                      <a:pt x="0" y="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66" name="Freeform 61"/>
              <p:cNvSpPr>
                <a:spLocks/>
              </p:cNvSpPr>
              <p:nvPr/>
            </p:nvSpPr>
            <p:spPr bwMode="auto">
              <a:xfrm>
                <a:off x="6622" y="4435"/>
                <a:ext cx="20" cy="37"/>
              </a:xfrm>
              <a:custGeom>
                <a:avLst/>
                <a:gdLst>
                  <a:gd name="T0" fmla="*/ 0 w 40"/>
                  <a:gd name="T1" fmla="*/ 0 h 74"/>
                  <a:gd name="T2" fmla="*/ 1 w 40"/>
                  <a:gd name="T3" fmla="*/ 1 h 74"/>
                  <a:gd name="T4" fmla="*/ 1 w 40"/>
                  <a:gd name="T5" fmla="*/ 1 h 74"/>
                  <a:gd name="T6" fmla="*/ 1 w 40"/>
                  <a:gd name="T7" fmla="*/ 1 h 74"/>
                  <a:gd name="T8" fmla="*/ 0 w 40"/>
                  <a:gd name="T9" fmla="*/ 1 h 74"/>
                  <a:gd name="T10" fmla="*/ 1 w 40"/>
                  <a:gd name="T11" fmla="*/ 1 h 74"/>
                  <a:gd name="T12" fmla="*/ 1 w 40"/>
                  <a:gd name="T13" fmla="*/ 1 h 74"/>
                  <a:gd name="T14" fmla="*/ 1 w 40"/>
                  <a:gd name="T15" fmla="*/ 1 h 74"/>
                  <a:gd name="T16" fmla="*/ 1 w 40"/>
                  <a:gd name="T17" fmla="*/ 1 h 74"/>
                  <a:gd name="T18" fmla="*/ 1 w 40"/>
                  <a:gd name="T19" fmla="*/ 1 h 74"/>
                  <a:gd name="T20" fmla="*/ 1 w 40"/>
                  <a:gd name="T21" fmla="*/ 1 h 74"/>
                  <a:gd name="T22" fmla="*/ 1 w 40"/>
                  <a:gd name="T23" fmla="*/ 1 h 74"/>
                  <a:gd name="T24" fmla="*/ 1 w 40"/>
                  <a:gd name="T25" fmla="*/ 1 h 74"/>
                  <a:gd name="T26" fmla="*/ 1 w 40"/>
                  <a:gd name="T27" fmla="*/ 1 h 74"/>
                  <a:gd name="T28" fmla="*/ 1 w 40"/>
                  <a:gd name="T29" fmla="*/ 1 h 74"/>
                  <a:gd name="T30" fmla="*/ 1 w 40"/>
                  <a:gd name="T31" fmla="*/ 1 h 74"/>
                  <a:gd name="T32" fmla="*/ 1 w 40"/>
                  <a:gd name="T33" fmla="*/ 1 h 74"/>
                  <a:gd name="T34" fmla="*/ 1 w 40"/>
                  <a:gd name="T35" fmla="*/ 1 h 74"/>
                  <a:gd name="T36" fmla="*/ 1 w 40"/>
                  <a:gd name="T37" fmla="*/ 1 h 74"/>
                  <a:gd name="T38" fmla="*/ 1 w 40"/>
                  <a:gd name="T39" fmla="*/ 1 h 74"/>
                  <a:gd name="T40" fmla="*/ 1 w 40"/>
                  <a:gd name="T41" fmla="*/ 1 h 74"/>
                  <a:gd name="T42" fmla="*/ 1 w 40"/>
                  <a:gd name="T43" fmla="*/ 1 h 74"/>
                  <a:gd name="T44" fmla="*/ 1 w 40"/>
                  <a:gd name="T45" fmla="*/ 1 h 74"/>
                  <a:gd name="T46" fmla="*/ 1 w 40"/>
                  <a:gd name="T47" fmla="*/ 1 h 74"/>
                  <a:gd name="T48" fmla="*/ 0 w 4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74"/>
                  <a:gd name="T77" fmla="*/ 40 w 40"/>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74">
                    <a:moveTo>
                      <a:pt x="0" y="0"/>
                    </a:moveTo>
                    <a:lnTo>
                      <a:pt x="1" y="18"/>
                    </a:lnTo>
                    <a:lnTo>
                      <a:pt x="3" y="39"/>
                    </a:lnTo>
                    <a:lnTo>
                      <a:pt x="1" y="60"/>
                    </a:lnTo>
                    <a:lnTo>
                      <a:pt x="0" y="74"/>
                    </a:lnTo>
                    <a:lnTo>
                      <a:pt x="5" y="72"/>
                    </a:lnTo>
                    <a:lnTo>
                      <a:pt x="10" y="70"/>
                    </a:lnTo>
                    <a:lnTo>
                      <a:pt x="14" y="69"/>
                    </a:lnTo>
                    <a:lnTo>
                      <a:pt x="17" y="67"/>
                    </a:lnTo>
                    <a:lnTo>
                      <a:pt x="23" y="65"/>
                    </a:lnTo>
                    <a:lnTo>
                      <a:pt x="28" y="62"/>
                    </a:lnTo>
                    <a:lnTo>
                      <a:pt x="34" y="62"/>
                    </a:lnTo>
                    <a:lnTo>
                      <a:pt x="38" y="62"/>
                    </a:lnTo>
                    <a:lnTo>
                      <a:pt x="40" y="58"/>
                    </a:lnTo>
                    <a:lnTo>
                      <a:pt x="37" y="51"/>
                    </a:lnTo>
                    <a:lnTo>
                      <a:pt x="30" y="48"/>
                    </a:lnTo>
                    <a:lnTo>
                      <a:pt x="15" y="51"/>
                    </a:lnTo>
                    <a:lnTo>
                      <a:pt x="18" y="42"/>
                    </a:lnTo>
                    <a:lnTo>
                      <a:pt x="20" y="34"/>
                    </a:lnTo>
                    <a:lnTo>
                      <a:pt x="20" y="27"/>
                    </a:lnTo>
                    <a:lnTo>
                      <a:pt x="17" y="21"/>
                    </a:lnTo>
                    <a:lnTo>
                      <a:pt x="14" y="16"/>
                    </a:lnTo>
                    <a:lnTo>
                      <a:pt x="8" y="11"/>
                    </a:lnTo>
                    <a:lnTo>
                      <a:pt x="4" y="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67" name="Freeform 62"/>
              <p:cNvSpPr>
                <a:spLocks/>
              </p:cNvSpPr>
              <p:nvPr/>
            </p:nvSpPr>
            <p:spPr bwMode="auto">
              <a:xfrm>
                <a:off x="6577" y="4440"/>
                <a:ext cx="8" cy="20"/>
              </a:xfrm>
              <a:custGeom>
                <a:avLst/>
                <a:gdLst>
                  <a:gd name="T0" fmla="*/ 0 w 17"/>
                  <a:gd name="T1" fmla="*/ 1 h 40"/>
                  <a:gd name="T2" fmla="*/ 0 w 17"/>
                  <a:gd name="T3" fmla="*/ 1 h 40"/>
                  <a:gd name="T4" fmla="*/ 0 w 17"/>
                  <a:gd name="T5" fmla="*/ 1 h 40"/>
                  <a:gd name="T6" fmla="*/ 0 w 17"/>
                  <a:gd name="T7" fmla="*/ 1 h 40"/>
                  <a:gd name="T8" fmla="*/ 0 w 17"/>
                  <a:gd name="T9" fmla="*/ 0 h 40"/>
                  <a:gd name="T10" fmla="*/ 0 w 17"/>
                  <a:gd name="T11" fmla="*/ 1 h 40"/>
                  <a:gd name="T12" fmla="*/ 0 w 17"/>
                  <a:gd name="T13" fmla="*/ 1 h 40"/>
                  <a:gd name="T14" fmla="*/ 0 w 17"/>
                  <a:gd name="T15" fmla="*/ 1 h 40"/>
                  <a:gd name="T16" fmla="*/ 0 w 17"/>
                  <a:gd name="T17" fmla="*/ 1 h 40"/>
                  <a:gd name="T18" fmla="*/ 0 w 17"/>
                  <a:gd name="T19" fmla="*/ 1 h 40"/>
                  <a:gd name="T20" fmla="*/ 0 w 17"/>
                  <a:gd name="T21" fmla="*/ 1 h 40"/>
                  <a:gd name="T22" fmla="*/ 0 w 17"/>
                  <a:gd name="T23" fmla="*/ 1 h 40"/>
                  <a:gd name="T24" fmla="*/ 0 w 17"/>
                  <a:gd name="T25" fmla="*/ 1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40"/>
                  <a:gd name="T41" fmla="*/ 17 w 17"/>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40">
                    <a:moveTo>
                      <a:pt x="3" y="28"/>
                    </a:moveTo>
                    <a:lnTo>
                      <a:pt x="2" y="18"/>
                    </a:lnTo>
                    <a:lnTo>
                      <a:pt x="0" y="9"/>
                    </a:lnTo>
                    <a:lnTo>
                      <a:pt x="0" y="4"/>
                    </a:lnTo>
                    <a:lnTo>
                      <a:pt x="2" y="0"/>
                    </a:lnTo>
                    <a:lnTo>
                      <a:pt x="6" y="2"/>
                    </a:lnTo>
                    <a:lnTo>
                      <a:pt x="13" y="11"/>
                    </a:lnTo>
                    <a:lnTo>
                      <a:pt x="17" y="25"/>
                    </a:lnTo>
                    <a:lnTo>
                      <a:pt x="16" y="40"/>
                    </a:lnTo>
                    <a:lnTo>
                      <a:pt x="12" y="39"/>
                    </a:lnTo>
                    <a:lnTo>
                      <a:pt x="7" y="35"/>
                    </a:lnTo>
                    <a:lnTo>
                      <a:pt x="5" y="32"/>
                    </a:lnTo>
                    <a:lnTo>
                      <a:pt x="3"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68" name="Freeform 63"/>
              <p:cNvSpPr>
                <a:spLocks/>
              </p:cNvSpPr>
              <p:nvPr/>
            </p:nvSpPr>
            <p:spPr bwMode="auto">
              <a:xfrm>
                <a:off x="6660" y="4429"/>
                <a:ext cx="13" cy="23"/>
              </a:xfrm>
              <a:custGeom>
                <a:avLst/>
                <a:gdLst>
                  <a:gd name="T0" fmla="*/ 0 w 26"/>
                  <a:gd name="T1" fmla="*/ 0 h 46"/>
                  <a:gd name="T2" fmla="*/ 1 w 26"/>
                  <a:gd name="T3" fmla="*/ 0 h 46"/>
                  <a:gd name="T4" fmla="*/ 1 w 26"/>
                  <a:gd name="T5" fmla="*/ 0 h 46"/>
                  <a:gd name="T6" fmla="*/ 1 w 26"/>
                  <a:gd name="T7" fmla="*/ 1 h 46"/>
                  <a:gd name="T8" fmla="*/ 1 w 26"/>
                  <a:gd name="T9" fmla="*/ 1 h 46"/>
                  <a:gd name="T10" fmla="*/ 1 w 26"/>
                  <a:gd name="T11" fmla="*/ 1 h 46"/>
                  <a:gd name="T12" fmla="*/ 1 w 26"/>
                  <a:gd name="T13" fmla="*/ 1 h 46"/>
                  <a:gd name="T14" fmla="*/ 1 w 26"/>
                  <a:gd name="T15" fmla="*/ 1 h 46"/>
                  <a:gd name="T16" fmla="*/ 1 w 26"/>
                  <a:gd name="T17" fmla="*/ 1 h 46"/>
                  <a:gd name="T18" fmla="*/ 1 w 26"/>
                  <a:gd name="T19" fmla="*/ 1 h 46"/>
                  <a:gd name="T20" fmla="*/ 0 w 26"/>
                  <a:gd name="T21" fmla="*/ 1 h 46"/>
                  <a:gd name="T22" fmla="*/ 0 w 26"/>
                  <a:gd name="T23" fmla="*/ 1 h 46"/>
                  <a:gd name="T24" fmla="*/ 0 w 26"/>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46"/>
                  <a:gd name="T41" fmla="*/ 26 w 26"/>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46">
                    <a:moveTo>
                      <a:pt x="0" y="0"/>
                    </a:moveTo>
                    <a:lnTo>
                      <a:pt x="6" y="0"/>
                    </a:lnTo>
                    <a:lnTo>
                      <a:pt x="13" y="0"/>
                    </a:lnTo>
                    <a:lnTo>
                      <a:pt x="20" y="4"/>
                    </a:lnTo>
                    <a:lnTo>
                      <a:pt x="26" y="7"/>
                    </a:lnTo>
                    <a:lnTo>
                      <a:pt x="25" y="16"/>
                    </a:lnTo>
                    <a:lnTo>
                      <a:pt x="20" y="28"/>
                    </a:lnTo>
                    <a:lnTo>
                      <a:pt x="15" y="39"/>
                    </a:lnTo>
                    <a:lnTo>
                      <a:pt x="5" y="46"/>
                    </a:lnTo>
                    <a:lnTo>
                      <a:pt x="3" y="35"/>
                    </a:lnTo>
                    <a:lnTo>
                      <a:pt x="0" y="23"/>
                    </a:lnTo>
                    <a:lnTo>
                      <a:pt x="0" y="11"/>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69" name="Freeform 64"/>
              <p:cNvSpPr>
                <a:spLocks/>
              </p:cNvSpPr>
              <p:nvPr/>
            </p:nvSpPr>
            <p:spPr bwMode="auto">
              <a:xfrm>
                <a:off x="6638" y="4292"/>
                <a:ext cx="61" cy="135"/>
              </a:xfrm>
              <a:custGeom>
                <a:avLst/>
                <a:gdLst>
                  <a:gd name="T0" fmla="*/ 0 w 123"/>
                  <a:gd name="T1" fmla="*/ 0 h 271"/>
                  <a:gd name="T2" fmla="*/ 0 w 123"/>
                  <a:gd name="T3" fmla="*/ 0 h 271"/>
                  <a:gd name="T4" fmla="*/ 0 w 123"/>
                  <a:gd name="T5" fmla="*/ 0 h 271"/>
                  <a:gd name="T6" fmla="*/ 0 w 123"/>
                  <a:gd name="T7" fmla="*/ 0 h 271"/>
                  <a:gd name="T8" fmla="*/ 0 w 123"/>
                  <a:gd name="T9" fmla="*/ 0 h 271"/>
                  <a:gd name="T10" fmla="*/ 0 w 123"/>
                  <a:gd name="T11" fmla="*/ 0 h 271"/>
                  <a:gd name="T12" fmla="*/ 0 w 123"/>
                  <a:gd name="T13" fmla="*/ 0 h 271"/>
                  <a:gd name="T14" fmla="*/ 0 w 123"/>
                  <a:gd name="T15" fmla="*/ 0 h 271"/>
                  <a:gd name="T16" fmla="*/ 0 w 123"/>
                  <a:gd name="T17" fmla="*/ 0 h 271"/>
                  <a:gd name="T18" fmla="*/ 0 w 123"/>
                  <a:gd name="T19" fmla="*/ 0 h 271"/>
                  <a:gd name="T20" fmla="*/ 0 w 123"/>
                  <a:gd name="T21" fmla="*/ 0 h 271"/>
                  <a:gd name="T22" fmla="*/ 0 w 123"/>
                  <a:gd name="T23" fmla="*/ 0 h 271"/>
                  <a:gd name="T24" fmla="*/ 0 w 123"/>
                  <a:gd name="T25" fmla="*/ 0 h 271"/>
                  <a:gd name="T26" fmla="*/ 0 w 123"/>
                  <a:gd name="T27" fmla="*/ 0 h 271"/>
                  <a:gd name="T28" fmla="*/ 0 w 123"/>
                  <a:gd name="T29" fmla="*/ 0 h 271"/>
                  <a:gd name="T30" fmla="*/ 0 w 123"/>
                  <a:gd name="T31" fmla="*/ 0 h 271"/>
                  <a:gd name="T32" fmla="*/ 0 w 123"/>
                  <a:gd name="T33" fmla="*/ 0 h 271"/>
                  <a:gd name="T34" fmla="*/ 0 w 123"/>
                  <a:gd name="T35" fmla="*/ 0 h 271"/>
                  <a:gd name="T36" fmla="*/ 0 w 123"/>
                  <a:gd name="T37" fmla="*/ 0 h 271"/>
                  <a:gd name="T38" fmla="*/ 0 w 123"/>
                  <a:gd name="T39" fmla="*/ 0 h 271"/>
                  <a:gd name="T40" fmla="*/ 0 w 123"/>
                  <a:gd name="T41" fmla="*/ 0 h 271"/>
                  <a:gd name="T42" fmla="*/ 0 w 123"/>
                  <a:gd name="T43" fmla="*/ 0 h 271"/>
                  <a:gd name="T44" fmla="*/ 0 w 123"/>
                  <a:gd name="T45" fmla="*/ 0 h 271"/>
                  <a:gd name="T46" fmla="*/ 0 w 123"/>
                  <a:gd name="T47" fmla="*/ 0 h 271"/>
                  <a:gd name="T48" fmla="*/ 0 w 123"/>
                  <a:gd name="T49" fmla="*/ 0 h 271"/>
                  <a:gd name="T50" fmla="*/ 0 w 123"/>
                  <a:gd name="T51" fmla="*/ 0 h 271"/>
                  <a:gd name="T52" fmla="*/ 0 w 123"/>
                  <a:gd name="T53" fmla="*/ 0 h 271"/>
                  <a:gd name="T54" fmla="*/ 0 w 123"/>
                  <a:gd name="T55" fmla="*/ 0 h 271"/>
                  <a:gd name="T56" fmla="*/ 0 w 123"/>
                  <a:gd name="T57" fmla="*/ 0 h 271"/>
                  <a:gd name="T58" fmla="*/ 0 w 123"/>
                  <a:gd name="T59" fmla="*/ 0 h 271"/>
                  <a:gd name="T60" fmla="*/ 0 w 123"/>
                  <a:gd name="T61" fmla="*/ 0 h 271"/>
                  <a:gd name="T62" fmla="*/ 0 w 123"/>
                  <a:gd name="T63" fmla="*/ 0 h 271"/>
                  <a:gd name="T64" fmla="*/ 0 w 123"/>
                  <a:gd name="T65" fmla="*/ 0 h 271"/>
                  <a:gd name="T66" fmla="*/ 0 w 123"/>
                  <a:gd name="T67" fmla="*/ 0 h 271"/>
                  <a:gd name="T68" fmla="*/ 0 w 123"/>
                  <a:gd name="T69" fmla="*/ 0 h 271"/>
                  <a:gd name="T70" fmla="*/ 0 w 123"/>
                  <a:gd name="T71" fmla="*/ 0 h 271"/>
                  <a:gd name="T72" fmla="*/ 0 w 123"/>
                  <a:gd name="T73" fmla="*/ 0 h 271"/>
                  <a:gd name="T74" fmla="*/ 0 w 123"/>
                  <a:gd name="T75" fmla="*/ 0 h 271"/>
                  <a:gd name="T76" fmla="*/ 0 w 123"/>
                  <a:gd name="T77" fmla="*/ 0 h 271"/>
                  <a:gd name="T78" fmla="*/ 0 w 123"/>
                  <a:gd name="T79" fmla="*/ 0 h 271"/>
                  <a:gd name="T80" fmla="*/ 0 w 123"/>
                  <a:gd name="T81" fmla="*/ 0 h 271"/>
                  <a:gd name="T82" fmla="*/ 0 w 123"/>
                  <a:gd name="T83" fmla="*/ 0 h 271"/>
                  <a:gd name="T84" fmla="*/ 0 w 123"/>
                  <a:gd name="T85" fmla="*/ 0 h 271"/>
                  <a:gd name="T86" fmla="*/ 0 w 123"/>
                  <a:gd name="T87" fmla="*/ 0 h 271"/>
                  <a:gd name="T88" fmla="*/ 0 w 123"/>
                  <a:gd name="T89" fmla="*/ 0 h 271"/>
                  <a:gd name="T90" fmla="*/ 0 w 123"/>
                  <a:gd name="T91" fmla="*/ 0 h 271"/>
                  <a:gd name="T92" fmla="*/ 0 w 123"/>
                  <a:gd name="T93" fmla="*/ 0 h 271"/>
                  <a:gd name="T94" fmla="*/ 0 w 123"/>
                  <a:gd name="T95" fmla="*/ 0 h 271"/>
                  <a:gd name="T96" fmla="*/ 0 w 123"/>
                  <a:gd name="T97" fmla="*/ 0 h 271"/>
                  <a:gd name="T98" fmla="*/ 0 w 123"/>
                  <a:gd name="T99" fmla="*/ 0 h 271"/>
                  <a:gd name="T100" fmla="*/ 0 w 123"/>
                  <a:gd name="T101" fmla="*/ 0 h 271"/>
                  <a:gd name="T102" fmla="*/ 0 w 123"/>
                  <a:gd name="T103" fmla="*/ 0 h 271"/>
                  <a:gd name="T104" fmla="*/ 0 w 123"/>
                  <a:gd name="T105" fmla="*/ 0 h 271"/>
                  <a:gd name="T106" fmla="*/ 0 w 123"/>
                  <a:gd name="T107" fmla="*/ 0 h 271"/>
                  <a:gd name="T108" fmla="*/ 0 w 123"/>
                  <a:gd name="T109" fmla="*/ 0 h 271"/>
                  <a:gd name="T110" fmla="*/ 0 w 123"/>
                  <a:gd name="T111" fmla="*/ 0 h 271"/>
                  <a:gd name="T112" fmla="*/ 0 w 123"/>
                  <a:gd name="T113" fmla="*/ 0 h 271"/>
                  <a:gd name="T114" fmla="*/ 0 w 123"/>
                  <a:gd name="T115" fmla="*/ 0 h 2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3"/>
                  <a:gd name="T175" fmla="*/ 0 h 271"/>
                  <a:gd name="T176" fmla="*/ 123 w 123"/>
                  <a:gd name="T177" fmla="*/ 271 h 2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3" h="271">
                    <a:moveTo>
                      <a:pt x="99" y="236"/>
                    </a:moveTo>
                    <a:lnTo>
                      <a:pt x="94" y="243"/>
                    </a:lnTo>
                    <a:lnTo>
                      <a:pt x="89" y="251"/>
                    </a:lnTo>
                    <a:lnTo>
                      <a:pt x="83" y="262"/>
                    </a:lnTo>
                    <a:lnTo>
                      <a:pt x="77" y="271"/>
                    </a:lnTo>
                    <a:lnTo>
                      <a:pt x="72" y="267"/>
                    </a:lnTo>
                    <a:lnTo>
                      <a:pt x="63" y="262"/>
                    </a:lnTo>
                    <a:lnTo>
                      <a:pt x="53" y="260"/>
                    </a:lnTo>
                    <a:lnTo>
                      <a:pt x="40" y="260"/>
                    </a:lnTo>
                    <a:lnTo>
                      <a:pt x="43" y="258"/>
                    </a:lnTo>
                    <a:lnTo>
                      <a:pt x="44" y="257"/>
                    </a:lnTo>
                    <a:lnTo>
                      <a:pt x="47" y="255"/>
                    </a:lnTo>
                    <a:lnTo>
                      <a:pt x="49" y="253"/>
                    </a:lnTo>
                    <a:lnTo>
                      <a:pt x="44" y="248"/>
                    </a:lnTo>
                    <a:lnTo>
                      <a:pt x="37" y="246"/>
                    </a:lnTo>
                    <a:lnTo>
                      <a:pt x="30" y="244"/>
                    </a:lnTo>
                    <a:lnTo>
                      <a:pt x="24" y="244"/>
                    </a:lnTo>
                    <a:lnTo>
                      <a:pt x="33" y="236"/>
                    </a:lnTo>
                    <a:lnTo>
                      <a:pt x="40" y="234"/>
                    </a:lnTo>
                    <a:lnTo>
                      <a:pt x="47" y="237"/>
                    </a:lnTo>
                    <a:lnTo>
                      <a:pt x="54" y="246"/>
                    </a:lnTo>
                    <a:lnTo>
                      <a:pt x="53" y="236"/>
                    </a:lnTo>
                    <a:lnTo>
                      <a:pt x="53" y="222"/>
                    </a:lnTo>
                    <a:lnTo>
                      <a:pt x="54" y="206"/>
                    </a:lnTo>
                    <a:lnTo>
                      <a:pt x="54" y="196"/>
                    </a:lnTo>
                    <a:lnTo>
                      <a:pt x="53" y="189"/>
                    </a:lnTo>
                    <a:lnTo>
                      <a:pt x="49" y="180"/>
                    </a:lnTo>
                    <a:lnTo>
                      <a:pt x="44" y="175"/>
                    </a:lnTo>
                    <a:lnTo>
                      <a:pt x="40" y="171"/>
                    </a:lnTo>
                    <a:lnTo>
                      <a:pt x="39" y="168"/>
                    </a:lnTo>
                    <a:lnTo>
                      <a:pt x="39" y="161"/>
                    </a:lnTo>
                    <a:lnTo>
                      <a:pt x="40" y="154"/>
                    </a:lnTo>
                    <a:lnTo>
                      <a:pt x="42" y="147"/>
                    </a:lnTo>
                    <a:lnTo>
                      <a:pt x="43" y="134"/>
                    </a:lnTo>
                    <a:lnTo>
                      <a:pt x="43" y="117"/>
                    </a:lnTo>
                    <a:lnTo>
                      <a:pt x="42" y="101"/>
                    </a:lnTo>
                    <a:lnTo>
                      <a:pt x="42" y="93"/>
                    </a:lnTo>
                    <a:lnTo>
                      <a:pt x="43" y="89"/>
                    </a:lnTo>
                    <a:lnTo>
                      <a:pt x="47" y="86"/>
                    </a:lnTo>
                    <a:lnTo>
                      <a:pt x="50" y="84"/>
                    </a:lnTo>
                    <a:lnTo>
                      <a:pt x="54" y="82"/>
                    </a:lnTo>
                    <a:lnTo>
                      <a:pt x="57" y="79"/>
                    </a:lnTo>
                    <a:lnTo>
                      <a:pt x="57" y="73"/>
                    </a:lnTo>
                    <a:lnTo>
                      <a:pt x="54" y="68"/>
                    </a:lnTo>
                    <a:lnTo>
                      <a:pt x="52" y="65"/>
                    </a:lnTo>
                    <a:lnTo>
                      <a:pt x="47" y="61"/>
                    </a:lnTo>
                    <a:lnTo>
                      <a:pt x="42" y="56"/>
                    </a:lnTo>
                    <a:lnTo>
                      <a:pt x="34" y="51"/>
                    </a:lnTo>
                    <a:lnTo>
                      <a:pt x="27" y="45"/>
                    </a:lnTo>
                    <a:lnTo>
                      <a:pt x="20" y="40"/>
                    </a:lnTo>
                    <a:lnTo>
                      <a:pt x="13" y="35"/>
                    </a:lnTo>
                    <a:lnTo>
                      <a:pt x="6" y="30"/>
                    </a:lnTo>
                    <a:lnTo>
                      <a:pt x="0" y="26"/>
                    </a:lnTo>
                    <a:lnTo>
                      <a:pt x="6" y="26"/>
                    </a:lnTo>
                    <a:lnTo>
                      <a:pt x="10" y="24"/>
                    </a:lnTo>
                    <a:lnTo>
                      <a:pt x="14" y="24"/>
                    </a:lnTo>
                    <a:lnTo>
                      <a:pt x="17" y="23"/>
                    </a:lnTo>
                    <a:lnTo>
                      <a:pt x="22" y="23"/>
                    </a:lnTo>
                    <a:lnTo>
                      <a:pt x="26" y="23"/>
                    </a:lnTo>
                    <a:lnTo>
                      <a:pt x="32" y="23"/>
                    </a:lnTo>
                    <a:lnTo>
                      <a:pt x="36" y="26"/>
                    </a:lnTo>
                    <a:lnTo>
                      <a:pt x="43" y="35"/>
                    </a:lnTo>
                    <a:lnTo>
                      <a:pt x="53" y="49"/>
                    </a:lnTo>
                    <a:lnTo>
                      <a:pt x="63" y="63"/>
                    </a:lnTo>
                    <a:lnTo>
                      <a:pt x="69" y="73"/>
                    </a:lnTo>
                    <a:lnTo>
                      <a:pt x="67" y="66"/>
                    </a:lnTo>
                    <a:lnTo>
                      <a:pt x="67" y="59"/>
                    </a:lnTo>
                    <a:lnTo>
                      <a:pt x="69" y="54"/>
                    </a:lnTo>
                    <a:lnTo>
                      <a:pt x="73" y="51"/>
                    </a:lnTo>
                    <a:lnTo>
                      <a:pt x="74" y="37"/>
                    </a:lnTo>
                    <a:lnTo>
                      <a:pt x="76" y="23"/>
                    </a:lnTo>
                    <a:lnTo>
                      <a:pt x="76" y="9"/>
                    </a:lnTo>
                    <a:lnTo>
                      <a:pt x="73" y="0"/>
                    </a:lnTo>
                    <a:lnTo>
                      <a:pt x="76" y="2"/>
                    </a:lnTo>
                    <a:lnTo>
                      <a:pt x="79" y="5"/>
                    </a:lnTo>
                    <a:lnTo>
                      <a:pt x="82" y="10"/>
                    </a:lnTo>
                    <a:lnTo>
                      <a:pt x="86" y="16"/>
                    </a:lnTo>
                    <a:lnTo>
                      <a:pt x="89" y="24"/>
                    </a:lnTo>
                    <a:lnTo>
                      <a:pt x="92" y="35"/>
                    </a:lnTo>
                    <a:lnTo>
                      <a:pt x="92" y="44"/>
                    </a:lnTo>
                    <a:lnTo>
                      <a:pt x="92" y="49"/>
                    </a:lnTo>
                    <a:lnTo>
                      <a:pt x="90" y="54"/>
                    </a:lnTo>
                    <a:lnTo>
                      <a:pt x="86" y="59"/>
                    </a:lnTo>
                    <a:lnTo>
                      <a:pt x="84" y="66"/>
                    </a:lnTo>
                    <a:lnTo>
                      <a:pt x="84" y="72"/>
                    </a:lnTo>
                    <a:lnTo>
                      <a:pt x="87" y="77"/>
                    </a:lnTo>
                    <a:lnTo>
                      <a:pt x="89" y="84"/>
                    </a:lnTo>
                    <a:lnTo>
                      <a:pt x="90" y="93"/>
                    </a:lnTo>
                    <a:lnTo>
                      <a:pt x="89" y="103"/>
                    </a:lnTo>
                    <a:lnTo>
                      <a:pt x="87" y="106"/>
                    </a:lnTo>
                    <a:lnTo>
                      <a:pt x="83" y="108"/>
                    </a:lnTo>
                    <a:lnTo>
                      <a:pt x="79" y="105"/>
                    </a:lnTo>
                    <a:lnTo>
                      <a:pt x="74" y="99"/>
                    </a:lnTo>
                    <a:lnTo>
                      <a:pt x="74" y="110"/>
                    </a:lnTo>
                    <a:lnTo>
                      <a:pt x="74" y="126"/>
                    </a:lnTo>
                    <a:lnTo>
                      <a:pt x="74" y="143"/>
                    </a:lnTo>
                    <a:lnTo>
                      <a:pt x="76" y="157"/>
                    </a:lnTo>
                    <a:lnTo>
                      <a:pt x="77" y="169"/>
                    </a:lnTo>
                    <a:lnTo>
                      <a:pt x="77" y="187"/>
                    </a:lnTo>
                    <a:lnTo>
                      <a:pt x="79" y="204"/>
                    </a:lnTo>
                    <a:lnTo>
                      <a:pt x="79" y="220"/>
                    </a:lnTo>
                    <a:lnTo>
                      <a:pt x="83" y="222"/>
                    </a:lnTo>
                    <a:lnTo>
                      <a:pt x="89" y="224"/>
                    </a:lnTo>
                    <a:lnTo>
                      <a:pt x="92" y="227"/>
                    </a:lnTo>
                    <a:lnTo>
                      <a:pt x="93" y="230"/>
                    </a:lnTo>
                    <a:lnTo>
                      <a:pt x="97" y="220"/>
                    </a:lnTo>
                    <a:lnTo>
                      <a:pt x="106" y="210"/>
                    </a:lnTo>
                    <a:lnTo>
                      <a:pt x="114" y="201"/>
                    </a:lnTo>
                    <a:lnTo>
                      <a:pt x="123" y="197"/>
                    </a:lnTo>
                    <a:lnTo>
                      <a:pt x="123" y="201"/>
                    </a:lnTo>
                    <a:lnTo>
                      <a:pt x="123" y="203"/>
                    </a:lnTo>
                    <a:lnTo>
                      <a:pt x="123" y="206"/>
                    </a:lnTo>
                    <a:lnTo>
                      <a:pt x="123" y="210"/>
                    </a:lnTo>
                    <a:lnTo>
                      <a:pt x="113" y="211"/>
                    </a:lnTo>
                    <a:lnTo>
                      <a:pt x="107" y="220"/>
                    </a:lnTo>
                    <a:lnTo>
                      <a:pt x="102" y="229"/>
                    </a:lnTo>
                    <a:lnTo>
                      <a:pt x="99" y="23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70" name="Freeform 65"/>
              <p:cNvSpPr>
                <a:spLocks/>
              </p:cNvSpPr>
              <p:nvPr/>
            </p:nvSpPr>
            <p:spPr bwMode="auto">
              <a:xfrm>
                <a:off x="6565" y="4425"/>
                <a:ext cx="30" cy="107"/>
              </a:xfrm>
              <a:custGeom>
                <a:avLst/>
                <a:gdLst>
                  <a:gd name="T0" fmla="*/ 1 w 59"/>
                  <a:gd name="T1" fmla="*/ 0 h 215"/>
                  <a:gd name="T2" fmla="*/ 1 w 59"/>
                  <a:gd name="T3" fmla="*/ 0 h 215"/>
                  <a:gd name="T4" fmla="*/ 1 w 59"/>
                  <a:gd name="T5" fmla="*/ 0 h 215"/>
                  <a:gd name="T6" fmla="*/ 1 w 59"/>
                  <a:gd name="T7" fmla="*/ 0 h 215"/>
                  <a:gd name="T8" fmla="*/ 1 w 59"/>
                  <a:gd name="T9" fmla="*/ 0 h 215"/>
                  <a:gd name="T10" fmla="*/ 1 w 59"/>
                  <a:gd name="T11" fmla="*/ 0 h 215"/>
                  <a:gd name="T12" fmla="*/ 1 w 59"/>
                  <a:gd name="T13" fmla="*/ 0 h 215"/>
                  <a:gd name="T14" fmla="*/ 1 w 59"/>
                  <a:gd name="T15" fmla="*/ 0 h 215"/>
                  <a:gd name="T16" fmla="*/ 1 w 59"/>
                  <a:gd name="T17" fmla="*/ 0 h 215"/>
                  <a:gd name="T18" fmla="*/ 1 w 59"/>
                  <a:gd name="T19" fmla="*/ 0 h 215"/>
                  <a:gd name="T20" fmla="*/ 1 w 59"/>
                  <a:gd name="T21" fmla="*/ 0 h 215"/>
                  <a:gd name="T22" fmla="*/ 1 w 59"/>
                  <a:gd name="T23" fmla="*/ 0 h 215"/>
                  <a:gd name="T24" fmla="*/ 1 w 59"/>
                  <a:gd name="T25" fmla="*/ 0 h 215"/>
                  <a:gd name="T26" fmla="*/ 1 w 59"/>
                  <a:gd name="T27" fmla="*/ 0 h 215"/>
                  <a:gd name="T28" fmla="*/ 1 w 59"/>
                  <a:gd name="T29" fmla="*/ 0 h 215"/>
                  <a:gd name="T30" fmla="*/ 1 w 59"/>
                  <a:gd name="T31" fmla="*/ 0 h 215"/>
                  <a:gd name="T32" fmla="*/ 1 w 59"/>
                  <a:gd name="T33" fmla="*/ 0 h 215"/>
                  <a:gd name="T34" fmla="*/ 1 w 59"/>
                  <a:gd name="T35" fmla="*/ 0 h 215"/>
                  <a:gd name="T36" fmla="*/ 1 w 59"/>
                  <a:gd name="T37" fmla="*/ 0 h 215"/>
                  <a:gd name="T38" fmla="*/ 1 w 59"/>
                  <a:gd name="T39" fmla="*/ 0 h 215"/>
                  <a:gd name="T40" fmla="*/ 1 w 59"/>
                  <a:gd name="T41" fmla="*/ 0 h 215"/>
                  <a:gd name="T42" fmla="*/ 1 w 59"/>
                  <a:gd name="T43" fmla="*/ 0 h 215"/>
                  <a:gd name="T44" fmla="*/ 1 w 59"/>
                  <a:gd name="T45" fmla="*/ 0 h 215"/>
                  <a:gd name="T46" fmla="*/ 1 w 59"/>
                  <a:gd name="T47" fmla="*/ 0 h 215"/>
                  <a:gd name="T48" fmla="*/ 1 w 59"/>
                  <a:gd name="T49" fmla="*/ 0 h 215"/>
                  <a:gd name="T50" fmla="*/ 1 w 59"/>
                  <a:gd name="T51" fmla="*/ 0 h 215"/>
                  <a:gd name="T52" fmla="*/ 1 w 59"/>
                  <a:gd name="T53" fmla="*/ 0 h 215"/>
                  <a:gd name="T54" fmla="*/ 1 w 59"/>
                  <a:gd name="T55" fmla="*/ 0 h 215"/>
                  <a:gd name="T56" fmla="*/ 1 w 59"/>
                  <a:gd name="T57" fmla="*/ 0 h 215"/>
                  <a:gd name="T58" fmla="*/ 1 w 59"/>
                  <a:gd name="T59" fmla="*/ 0 h 215"/>
                  <a:gd name="T60" fmla="*/ 1 w 59"/>
                  <a:gd name="T61" fmla="*/ 0 h 215"/>
                  <a:gd name="T62" fmla="*/ 1 w 59"/>
                  <a:gd name="T63" fmla="*/ 0 h 215"/>
                  <a:gd name="T64" fmla="*/ 1 w 59"/>
                  <a:gd name="T65" fmla="*/ 0 h 215"/>
                  <a:gd name="T66" fmla="*/ 1 w 59"/>
                  <a:gd name="T67" fmla="*/ 0 h 215"/>
                  <a:gd name="T68" fmla="*/ 1 w 59"/>
                  <a:gd name="T69" fmla="*/ 0 h 215"/>
                  <a:gd name="T70" fmla="*/ 1 w 59"/>
                  <a:gd name="T71" fmla="*/ 0 h 215"/>
                  <a:gd name="T72" fmla="*/ 1 w 59"/>
                  <a:gd name="T73" fmla="*/ 0 h 215"/>
                  <a:gd name="T74" fmla="*/ 0 w 59"/>
                  <a:gd name="T75" fmla="*/ 0 h 215"/>
                  <a:gd name="T76" fmla="*/ 0 w 59"/>
                  <a:gd name="T77" fmla="*/ 0 h 215"/>
                  <a:gd name="T78" fmla="*/ 1 w 59"/>
                  <a:gd name="T79" fmla="*/ 0 h 215"/>
                  <a:gd name="T80" fmla="*/ 1 w 59"/>
                  <a:gd name="T81" fmla="*/ 0 h 215"/>
                  <a:gd name="T82" fmla="*/ 1 w 59"/>
                  <a:gd name="T83" fmla="*/ 0 h 215"/>
                  <a:gd name="T84" fmla="*/ 1 w 59"/>
                  <a:gd name="T85" fmla="*/ 0 h 215"/>
                  <a:gd name="T86" fmla="*/ 1 w 59"/>
                  <a:gd name="T87" fmla="*/ 0 h 215"/>
                  <a:gd name="T88" fmla="*/ 1 w 59"/>
                  <a:gd name="T89" fmla="*/ 0 h 2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215"/>
                  <a:gd name="T137" fmla="*/ 59 w 59"/>
                  <a:gd name="T138" fmla="*/ 215 h 2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215">
                    <a:moveTo>
                      <a:pt x="24" y="158"/>
                    </a:moveTo>
                    <a:lnTo>
                      <a:pt x="27" y="170"/>
                    </a:lnTo>
                    <a:lnTo>
                      <a:pt x="29" y="182"/>
                    </a:lnTo>
                    <a:lnTo>
                      <a:pt x="34" y="194"/>
                    </a:lnTo>
                    <a:lnTo>
                      <a:pt x="38" y="207"/>
                    </a:lnTo>
                    <a:lnTo>
                      <a:pt x="42" y="208"/>
                    </a:lnTo>
                    <a:lnTo>
                      <a:pt x="47" y="212"/>
                    </a:lnTo>
                    <a:lnTo>
                      <a:pt x="54" y="214"/>
                    </a:lnTo>
                    <a:lnTo>
                      <a:pt x="59" y="215"/>
                    </a:lnTo>
                    <a:lnTo>
                      <a:pt x="54" y="210"/>
                    </a:lnTo>
                    <a:lnTo>
                      <a:pt x="49" y="201"/>
                    </a:lnTo>
                    <a:lnTo>
                      <a:pt x="47" y="194"/>
                    </a:lnTo>
                    <a:lnTo>
                      <a:pt x="44" y="189"/>
                    </a:lnTo>
                    <a:lnTo>
                      <a:pt x="42" y="182"/>
                    </a:lnTo>
                    <a:lnTo>
                      <a:pt x="44" y="173"/>
                    </a:lnTo>
                    <a:lnTo>
                      <a:pt x="45" y="165"/>
                    </a:lnTo>
                    <a:lnTo>
                      <a:pt x="47" y="158"/>
                    </a:lnTo>
                    <a:lnTo>
                      <a:pt x="47" y="147"/>
                    </a:lnTo>
                    <a:lnTo>
                      <a:pt x="44" y="137"/>
                    </a:lnTo>
                    <a:lnTo>
                      <a:pt x="38" y="126"/>
                    </a:lnTo>
                    <a:lnTo>
                      <a:pt x="35" y="119"/>
                    </a:lnTo>
                    <a:lnTo>
                      <a:pt x="34" y="112"/>
                    </a:lnTo>
                    <a:lnTo>
                      <a:pt x="34" y="102"/>
                    </a:lnTo>
                    <a:lnTo>
                      <a:pt x="34" y="91"/>
                    </a:lnTo>
                    <a:lnTo>
                      <a:pt x="35" y="83"/>
                    </a:lnTo>
                    <a:lnTo>
                      <a:pt x="28" y="79"/>
                    </a:lnTo>
                    <a:lnTo>
                      <a:pt x="22" y="74"/>
                    </a:lnTo>
                    <a:lnTo>
                      <a:pt x="18" y="67"/>
                    </a:lnTo>
                    <a:lnTo>
                      <a:pt x="15" y="62"/>
                    </a:lnTo>
                    <a:lnTo>
                      <a:pt x="14" y="53"/>
                    </a:lnTo>
                    <a:lnTo>
                      <a:pt x="12" y="39"/>
                    </a:lnTo>
                    <a:lnTo>
                      <a:pt x="12" y="23"/>
                    </a:lnTo>
                    <a:lnTo>
                      <a:pt x="12" y="11"/>
                    </a:lnTo>
                    <a:lnTo>
                      <a:pt x="11" y="7"/>
                    </a:lnTo>
                    <a:lnTo>
                      <a:pt x="7" y="6"/>
                    </a:lnTo>
                    <a:lnTo>
                      <a:pt x="4" y="2"/>
                    </a:lnTo>
                    <a:lnTo>
                      <a:pt x="1" y="0"/>
                    </a:lnTo>
                    <a:lnTo>
                      <a:pt x="0" y="13"/>
                    </a:lnTo>
                    <a:lnTo>
                      <a:pt x="0" y="27"/>
                    </a:lnTo>
                    <a:lnTo>
                      <a:pt x="1" y="42"/>
                    </a:lnTo>
                    <a:lnTo>
                      <a:pt x="2" y="56"/>
                    </a:lnTo>
                    <a:lnTo>
                      <a:pt x="5" y="81"/>
                    </a:lnTo>
                    <a:lnTo>
                      <a:pt x="12" y="109"/>
                    </a:lnTo>
                    <a:lnTo>
                      <a:pt x="19" y="138"/>
                    </a:lnTo>
                    <a:lnTo>
                      <a:pt x="24" y="1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71" name="Freeform 66"/>
              <p:cNvSpPr>
                <a:spLocks/>
              </p:cNvSpPr>
              <p:nvPr/>
            </p:nvSpPr>
            <p:spPr bwMode="auto">
              <a:xfrm>
                <a:off x="6650" y="4429"/>
                <a:ext cx="33" cy="101"/>
              </a:xfrm>
              <a:custGeom>
                <a:avLst/>
                <a:gdLst>
                  <a:gd name="T0" fmla="*/ 0 w 67"/>
                  <a:gd name="T1" fmla="*/ 1 h 201"/>
                  <a:gd name="T2" fmla="*/ 0 w 67"/>
                  <a:gd name="T3" fmla="*/ 1 h 201"/>
                  <a:gd name="T4" fmla="*/ 0 w 67"/>
                  <a:gd name="T5" fmla="*/ 1 h 201"/>
                  <a:gd name="T6" fmla="*/ 0 w 67"/>
                  <a:gd name="T7" fmla="*/ 1 h 201"/>
                  <a:gd name="T8" fmla="*/ 0 w 67"/>
                  <a:gd name="T9" fmla="*/ 1 h 201"/>
                  <a:gd name="T10" fmla="*/ 0 w 67"/>
                  <a:gd name="T11" fmla="*/ 1 h 201"/>
                  <a:gd name="T12" fmla="*/ 0 w 67"/>
                  <a:gd name="T13" fmla="*/ 1 h 201"/>
                  <a:gd name="T14" fmla="*/ 0 w 67"/>
                  <a:gd name="T15" fmla="*/ 1 h 201"/>
                  <a:gd name="T16" fmla="*/ 0 w 67"/>
                  <a:gd name="T17" fmla="*/ 1 h 201"/>
                  <a:gd name="T18" fmla="*/ 0 w 67"/>
                  <a:gd name="T19" fmla="*/ 1 h 201"/>
                  <a:gd name="T20" fmla="*/ 0 w 67"/>
                  <a:gd name="T21" fmla="*/ 1 h 201"/>
                  <a:gd name="T22" fmla="*/ 0 w 67"/>
                  <a:gd name="T23" fmla="*/ 1 h 201"/>
                  <a:gd name="T24" fmla="*/ 0 w 67"/>
                  <a:gd name="T25" fmla="*/ 1 h 201"/>
                  <a:gd name="T26" fmla="*/ 0 w 67"/>
                  <a:gd name="T27" fmla="*/ 1 h 201"/>
                  <a:gd name="T28" fmla="*/ 0 w 67"/>
                  <a:gd name="T29" fmla="*/ 1 h 201"/>
                  <a:gd name="T30" fmla="*/ 0 w 67"/>
                  <a:gd name="T31" fmla="*/ 1 h 201"/>
                  <a:gd name="T32" fmla="*/ 0 w 67"/>
                  <a:gd name="T33" fmla="*/ 1 h 201"/>
                  <a:gd name="T34" fmla="*/ 0 w 67"/>
                  <a:gd name="T35" fmla="*/ 1 h 201"/>
                  <a:gd name="T36" fmla="*/ 0 w 67"/>
                  <a:gd name="T37" fmla="*/ 1 h 201"/>
                  <a:gd name="T38" fmla="*/ 0 w 67"/>
                  <a:gd name="T39" fmla="*/ 1 h 201"/>
                  <a:gd name="T40" fmla="*/ 0 w 67"/>
                  <a:gd name="T41" fmla="*/ 1 h 201"/>
                  <a:gd name="T42" fmla="*/ 0 w 67"/>
                  <a:gd name="T43" fmla="*/ 1 h 201"/>
                  <a:gd name="T44" fmla="*/ 0 w 67"/>
                  <a:gd name="T45" fmla="*/ 1 h 201"/>
                  <a:gd name="T46" fmla="*/ 0 w 67"/>
                  <a:gd name="T47" fmla="*/ 1 h 201"/>
                  <a:gd name="T48" fmla="*/ 0 w 67"/>
                  <a:gd name="T49" fmla="*/ 1 h 201"/>
                  <a:gd name="T50" fmla="*/ 0 w 67"/>
                  <a:gd name="T51" fmla="*/ 1 h 201"/>
                  <a:gd name="T52" fmla="*/ 0 w 67"/>
                  <a:gd name="T53" fmla="*/ 1 h 201"/>
                  <a:gd name="T54" fmla="*/ 0 w 67"/>
                  <a:gd name="T55" fmla="*/ 1 h 201"/>
                  <a:gd name="T56" fmla="*/ 0 w 67"/>
                  <a:gd name="T57" fmla="*/ 1 h 201"/>
                  <a:gd name="T58" fmla="*/ 0 w 67"/>
                  <a:gd name="T59" fmla="*/ 1 h 201"/>
                  <a:gd name="T60" fmla="*/ 0 w 67"/>
                  <a:gd name="T61" fmla="*/ 1 h 201"/>
                  <a:gd name="T62" fmla="*/ 0 w 67"/>
                  <a:gd name="T63" fmla="*/ 1 h 201"/>
                  <a:gd name="T64" fmla="*/ 0 w 67"/>
                  <a:gd name="T65" fmla="*/ 1 h 201"/>
                  <a:gd name="T66" fmla="*/ 0 w 67"/>
                  <a:gd name="T67" fmla="*/ 1 h 201"/>
                  <a:gd name="T68" fmla="*/ 0 w 67"/>
                  <a:gd name="T69" fmla="*/ 1 h 201"/>
                  <a:gd name="T70" fmla="*/ 0 w 67"/>
                  <a:gd name="T71" fmla="*/ 1 h 201"/>
                  <a:gd name="T72" fmla="*/ 0 w 67"/>
                  <a:gd name="T73" fmla="*/ 0 h 201"/>
                  <a:gd name="T74" fmla="*/ 0 w 67"/>
                  <a:gd name="T75" fmla="*/ 1 h 201"/>
                  <a:gd name="T76" fmla="*/ 0 w 67"/>
                  <a:gd name="T77" fmla="*/ 1 h 201"/>
                  <a:gd name="T78" fmla="*/ 0 w 67"/>
                  <a:gd name="T79" fmla="*/ 1 h 201"/>
                  <a:gd name="T80" fmla="*/ 0 w 67"/>
                  <a:gd name="T81" fmla="*/ 1 h 2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
                  <a:gd name="T124" fmla="*/ 0 h 201"/>
                  <a:gd name="T125" fmla="*/ 67 w 67"/>
                  <a:gd name="T126" fmla="*/ 201 h 20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 h="201">
                    <a:moveTo>
                      <a:pt x="61" y="49"/>
                    </a:moveTo>
                    <a:lnTo>
                      <a:pt x="60" y="61"/>
                    </a:lnTo>
                    <a:lnTo>
                      <a:pt x="59" y="75"/>
                    </a:lnTo>
                    <a:lnTo>
                      <a:pt x="56" y="88"/>
                    </a:lnTo>
                    <a:lnTo>
                      <a:pt x="54" y="96"/>
                    </a:lnTo>
                    <a:lnTo>
                      <a:pt x="54" y="129"/>
                    </a:lnTo>
                    <a:lnTo>
                      <a:pt x="49" y="159"/>
                    </a:lnTo>
                    <a:lnTo>
                      <a:pt x="39" y="184"/>
                    </a:lnTo>
                    <a:lnTo>
                      <a:pt x="26" y="201"/>
                    </a:lnTo>
                    <a:lnTo>
                      <a:pt x="19" y="199"/>
                    </a:lnTo>
                    <a:lnTo>
                      <a:pt x="11" y="196"/>
                    </a:lnTo>
                    <a:lnTo>
                      <a:pt x="6" y="191"/>
                    </a:lnTo>
                    <a:lnTo>
                      <a:pt x="0" y="184"/>
                    </a:lnTo>
                    <a:lnTo>
                      <a:pt x="4" y="178"/>
                    </a:lnTo>
                    <a:lnTo>
                      <a:pt x="10" y="173"/>
                    </a:lnTo>
                    <a:lnTo>
                      <a:pt x="17" y="164"/>
                    </a:lnTo>
                    <a:lnTo>
                      <a:pt x="24" y="156"/>
                    </a:lnTo>
                    <a:lnTo>
                      <a:pt x="31" y="145"/>
                    </a:lnTo>
                    <a:lnTo>
                      <a:pt x="37" y="136"/>
                    </a:lnTo>
                    <a:lnTo>
                      <a:pt x="41" y="128"/>
                    </a:lnTo>
                    <a:lnTo>
                      <a:pt x="43" y="121"/>
                    </a:lnTo>
                    <a:lnTo>
                      <a:pt x="39" y="126"/>
                    </a:lnTo>
                    <a:lnTo>
                      <a:pt x="36" y="131"/>
                    </a:lnTo>
                    <a:lnTo>
                      <a:pt x="31" y="136"/>
                    </a:lnTo>
                    <a:lnTo>
                      <a:pt x="27" y="140"/>
                    </a:lnTo>
                    <a:lnTo>
                      <a:pt x="30" y="119"/>
                    </a:lnTo>
                    <a:lnTo>
                      <a:pt x="31" y="93"/>
                    </a:lnTo>
                    <a:lnTo>
                      <a:pt x="31" y="72"/>
                    </a:lnTo>
                    <a:lnTo>
                      <a:pt x="30" y="58"/>
                    </a:lnTo>
                    <a:lnTo>
                      <a:pt x="41" y="51"/>
                    </a:lnTo>
                    <a:lnTo>
                      <a:pt x="50" y="39"/>
                    </a:lnTo>
                    <a:lnTo>
                      <a:pt x="54" y="25"/>
                    </a:lnTo>
                    <a:lnTo>
                      <a:pt x="57" y="12"/>
                    </a:lnTo>
                    <a:lnTo>
                      <a:pt x="60" y="11"/>
                    </a:lnTo>
                    <a:lnTo>
                      <a:pt x="63" y="7"/>
                    </a:lnTo>
                    <a:lnTo>
                      <a:pt x="64" y="4"/>
                    </a:lnTo>
                    <a:lnTo>
                      <a:pt x="67" y="0"/>
                    </a:lnTo>
                    <a:lnTo>
                      <a:pt x="67" y="12"/>
                    </a:lnTo>
                    <a:lnTo>
                      <a:pt x="66" y="26"/>
                    </a:lnTo>
                    <a:lnTo>
                      <a:pt x="63" y="40"/>
                    </a:lnTo>
                    <a:lnTo>
                      <a:pt x="61" y="4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72" name="Freeform 67"/>
              <p:cNvSpPr>
                <a:spLocks/>
              </p:cNvSpPr>
              <p:nvPr/>
            </p:nvSpPr>
            <p:spPr bwMode="auto">
              <a:xfrm>
                <a:off x="5793" y="4860"/>
                <a:ext cx="296" cy="380"/>
              </a:xfrm>
              <a:custGeom>
                <a:avLst/>
                <a:gdLst>
                  <a:gd name="T0" fmla="*/ 0 w 593"/>
                  <a:gd name="T1" fmla="*/ 0 h 762"/>
                  <a:gd name="T2" fmla="*/ 0 w 593"/>
                  <a:gd name="T3" fmla="*/ 0 h 762"/>
                  <a:gd name="T4" fmla="*/ 0 w 593"/>
                  <a:gd name="T5" fmla="*/ 0 h 762"/>
                  <a:gd name="T6" fmla="*/ 0 w 593"/>
                  <a:gd name="T7" fmla="*/ 0 h 762"/>
                  <a:gd name="T8" fmla="*/ 0 w 593"/>
                  <a:gd name="T9" fmla="*/ 0 h 762"/>
                  <a:gd name="T10" fmla="*/ 0 w 593"/>
                  <a:gd name="T11" fmla="*/ 0 h 762"/>
                  <a:gd name="T12" fmla="*/ 0 w 593"/>
                  <a:gd name="T13" fmla="*/ 0 h 762"/>
                  <a:gd name="T14" fmla="*/ 0 w 593"/>
                  <a:gd name="T15" fmla="*/ 0 h 762"/>
                  <a:gd name="T16" fmla="*/ 0 w 593"/>
                  <a:gd name="T17" fmla="*/ 0 h 762"/>
                  <a:gd name="T18" fmla="*/ 0 w 593"/>
                  <a:gd name="T19" fmla="*/ 0 h 762"/>
                  <a:gd name="T20" fmla="*/ 0 w 593"/>
                  <a:gd name="T21" fmla="*/ 0 h 762"/>
                  <a:gd name="T22" fmla="*/ 0 w 593"/>
                  <a:gd name="T23" fmla="*/ 0 h 762"/>
                  <a:gd name="T24" fmla="*/ 0 w 593"/>
                  <a:gd name="T25" fmla="*/ 0 h 762"/>
                  <a:gd name="T26" fmla="*/ 0 w 593"/>
                  <a:gd name="T27" fmla="*/ 0 h 762"/>
                  <a:gd name="T28" fmla="*/ 0 w 593"/>
                  <a:gd name="T29" fmla="*/ 0 h 762"/>
                  <a:gd name="T30" fmla="*/ 0 w 593"/>
                  <a:gd name="T31" fmla="*/ 0 h 762"/>
                  <a:gd name="T32" fmla="*/ 0 w 593"/>
                  <a:gd name="T33" fmla="*/ 0 h 762"/>
                  <a:gd name="T34" fmla="*/ 0 w 593"/>
                  <a:gd name="T35" fmla="*/ 0 h 762"/>
                  <a:gd name="T36" fmla="*/ 0 w 593"/>
                  <a:gd name="T37" fmla="*/ 0 h 762"/>
                  <a:gd name="T38" fmla="*/ 0 w 593"/>
                  <a:gd name="T39" fmla="*/ 0 h 762"/>
                  <a:gd name="T40" fmla="*/ 0 w 593"/>
                  <a:gd name="T41" fmla="*/ 0 h 762"/>
                  <a:gd name="T42" fmla="*/ 0 w 593"/>
                  <a:gd name="T43" fmla="*/ 0 h 762"/>
                  <a:gd name="T44" fmla="*/ 0 w 593"/>
                  <a:gd name="T45" fmla="*/ 0 h 762"/>
                  <a:gd name="T46" fmla="*/ 0 w 593"/>
                  <a:gd name="T47" fmla="*/ 0 h 762"/>
                  <a:gd name="T48" fmla="*/ 0 w 593"/>
                  <a:gd name="T49" fmla="*/ 0 h 762"/>
                  <a:gd name="T50" fmla="*/ 0 w 593"/>
                  <a:gd name="T51" fmla="*/ 0 h 762"/>
                  <a:gd name="T52" fmla="*/ 0 w 593"/>
                  <a:gd name="T53" fmla="*/ 0 h 762"/>
                  <a:gd name="T54" fmla="*/ 0 w 593"/>
                  <a:gd name="T55" fmla="*/ 0 h 762"/>
                  <a:gd name="T56" fmla="*/ 0 w 593"/>
                  <a:gd name="T57" fmla="*/ 0 h 762"/>
                  <a:gd name="T58" fmla="*/ 0 w 593"/>
                  <a:gd name="T59" fmla="*/ 0 h 762"/>
                  <a:gd name="T60" fmla="*/ 0 w 593"/>
                  <a:gd name="T61" fmla="*/ 0 h 762"/>
                  <a:gd name="T62" fmla="*/ 0 w 593"/>
                  <a:gd name="T63" fmla="*/ 0 h 762"/>
                  <a:gd name="T64" fmla="*/ 0 w 593"/>
                  <a:gd name="T65" fmla="*/ 0 h 762"/>
                  <a:gd name="T66" fmla="*/ 0 w 593"/>
                  <a:gd name="T67" fmla="*/ 0 h 762"/>
                  <a:gd name="T68" fmla="*/ 0 w 593"/>
                  <a:gd name="T69" fmla="*/ 0 h 762"/>
                  <a:gd name="T70" fmla="*/ 0 w 593"/>
                  <a:gd name="T71" fmla="*/ 0 h 762"/>
                  <a:gd name="T72" fmla="*/ 0 w 593"/>
                  <a:gd name="T73" fmla="*/ 0 h 762"/>
                  <a:gd name="T74" fmla="*/ 0 w 593"/>
                  <a:gd name="T75" fmla="*/ 0 h 762"/>
                  <a:gd name="T76" fmla="*/ 0 w 593"/>
                  <a:gd name="T77" fmla="*/ 0 h 762"/>
                  <a:gd name="T78" fmla="*/ 0 w 593"/>
                  <a:gd name="T79" fmla="*/ 0 h 762"/>
                  <a:gd name="T80" fmla="*/ 0 w 593"/>
                  <a:gd name="T81" fmla="*/ 0 h 762"/>
                  <a:gd name="T82" fmla="*/ 0 w 593"/>
                  <a:gd name="T83" fmla="*/ 0 h 762"/>
                  <a:gd name="T84" fmla="*/ 0 w 593"/>
                  <a:gd name="T85" fmla="*/ 0 h 762"/>
                  <a:gd name="T86" fmla="*/ 0 w 593"/>
                  <a:gd name="T87" fmla="*/ 0 h 762"/>
                  <a:gd name="T88" fmla="*/ 0 w 593"/>
                  <a:gd name="T89" fmla="*/ 0 h 762"/>
                  <a:gd name="T90" fmla="*/ 0 w 593"/>
                  <a:gd name="T91" fmla="*/ 0 h 762"/>
                  <a:gd name="T92" fmla="*/ 0 w 593"/>
                  <a:gd name="T93" fmla="*/ 0 h 762"/>
                  <a:gd name="T94" fmla="*/ 0 w 593"/>
                  <a:gd name="T95" fmla="*/ 0 h 762"/>
                  <a:gd name="T96" fmla="*/ 0 w 593"/>
                  <a:gd name="T97" fmla="*/ 0 h 762"/>
                  <a:gd name="T98" fmla="*/ 0 w 593"/>
                  <a:gd name="T99" fmla="*/ 0 h 762"/>
                  <a:gd name="T100" fmla="*/ 0 w 593"/>
                  <a:gd name="T101" fmla="*/ 0 h 762"/>
                  <a:gd name="T102" fmla="*/ 0 w 593"/>
                  <a:gd name="T103" fmla="*/ 0 h 7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3"/>
                  <a:gd name="T157" fmla="*/ 0 h 762"/>
                  <a:gd name="T158" fmla="*/ 593 w 593"/>
                  <a:gd name="T159" fmla="*/ 762 h 7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3" h="762">
                    <a:moveTo>
                      <a:pt x="593" y="219"/>
                    </a:moveTo>
                    <a:lnTo>
                      <a:pt x="592" y="210"/>
                    </a:lnTo>
                    <a:lnTo>
                      <a:pt x="590" y="199"/>
                    </a:lnTo>
                    <a:lnTo>
                      <a:pt x="589" y="187"/>
                    </a:lnTo>
                    <a:lnTo>
                      <a:pt x="586" y="173"/>
                    </a:lnTo>
                    <a:lnTo>
                      <a:pt x="579" y="154"/>
                    </a:lnTo>
                    <a:lnTo>
                      <a:pt x="570" y="138"/>
                    </a:lnTo>
                    <a:lnTo>
                      <a:pt x="559" y="128"/>
                    </a:lnTo>
                    <a:lnTo>
                      <a:pt x="549" y="121"/>
                    </a:lnTo>
                    <a:lnTo>
                      <a:pt x="542" y="116"/>
                    </a:lnTo>
                    <a:lnTo>
                      <a:pt x="534" y="109"/>
                    </a:lnTo>
                    <a:lnTo>
                      <a:pt x="527" y="98"/>
                    </a:lnTo>
                    <a:lnTo>
                      <a:pt x="523" y="91"/>
                    </a:lnTo>
                    <a:lnTo>
                      <a:pt x="519" y="84"/>
                    </a:lnTo>
                    <a:lnTo>
                      <a:pt x="513" y="77"/>
                    </a:lnTo>
                    <a:lnTo>
                      <a:pt x="506" y="74"/>
                    </a:lnTo>
                    <a:lnTo>
                      <a:pt x="499" y="70"/>
                    </a:lnTo>
                    <a:lnTo>
                      <a:pt x="490" y="67"/>
                    </a:lnTo>
                    <a:lnTo>
                      <a:pt x="480" y="60"/>
                    </a:lnTo>
                    <a:lnTo>
                      <a:pt x="469" y="51"/>
                    </a:lnTo>
                    <a:lnTo>
                      <a:pt x="459" y="42"/>
                    </a:lnTo>
                    <a:lnTo>
                      <a:pt x="453" y="39"/>
                    </a:lnTo>
                    <a:lnTo>
                      <a:pt x="443" y="35"/>
                    </a:lnTo>
                    <a:lnTo>
                      <a:pt x="433" y="33"/>
                    </a:lnTo>
                    <a:lnTo>
                      <a:pt x="422" y="33"/>
                    </a:lnTo>
                    <a:lnTo>
                      <a:pt x="409" y="33"/>
                    </a:lnTo>
                    <a:lnTo>
                      <a:pt x="397" y="33"/>
                    </a:lnTo>
                    <a:lnTo>
                      <a:pt x="387" y="33"/>
                    </a:lnTo>
                    <a:lnTo>
                      <a:pt x="380" y="33"/>
                    </a:lnTo>
                    <a:lnTo>
                      <a:pt x="376" y="21"/>
                    </a:lnTo>
                    <a:lnTo>
                      <a:pt x="369" y="13"/>
                    </a:lnTo>
                    <a:lnTo>
                      <a:pt x="359" y="6"/>
                    </a:lnTo>
                    <a:lnTo>
                      <a:pt x="350" y="2"/>
                    </a:lnTo>
                    <a:lnTo>
                      <a:pt x="350" y="6"/>
                    </a:lnTo>
                    <a:lnTo>
                      <a:pt x="349" y="13"/>
                    </a:lnTo>
                    <a:lnTo>
                      <a:pt x="347" y="18"/>
                    </a:lnTo>
                    <a:lnTo>
                      <a:pt x="345" y="23"/>
                    </a:lnTo>
                    <a:lnTo>
                      <a:pt x="342" y="20"/>
                    </a:lnTo>
                    <a:lnTo>
                      <a:pt x="336" y="16"/>
                    </a:lnTo>
                    <a:lnTo>
                      <a:pt x="330" y="13"/>
                    </a:lnTo>
                    <a:lnTo>
                      <a:pt x="323" y="9"/>
                    </a:lnTo>
                    <a:lnTo>
                      <a:pt x="315" y="6"/>
                    </a:lnTo>
                    <a:lnTo>
                      <a:pt x="306" y="2"/>
                    </a:lnTo>
                    <a:lnTo>
                      <a:pt x="296" y="0"/>
                    </a:lnTo>
                    <a:lnTo>
                      <a:pt x="287" y="0"/>
                    </a:lnTo>
                    <a:lnTo>
                      <a:pt x="283" y="2"/>
                    </a:lnTo>
                    <a:lnTo>
                      <a:pt x="275" y="6"/>
                    </a:lnTo>
                    <a:lnTo>
                      <a:pt x="265" y="9"/>
                    </a:lnTo>
                    <a:lnTo>
                      <a:pt x="255" y="14"/>
                    </a:lnTo>
                    <a:lnTo>
                      <a:pt x="245" y="21"/>
                    </a:lnTo>
                    <a:lnTo>
                      <a:pt x="236" y="27"/>
                    </a:lnTo>
                    <a:lnTo>
                      <a:pt x="229" y="32"/>
                    </a:lnTo>
                    <a:lnTo>
                      <a:pt x="225" y="35"/>
                    </a:lnTo>
                    <a:lnTo>
                      <a:pt x="217" y="42"/>
                    </a:lnTo>
                    <a:lnTo>
                      <a:pt x="206" y="51"/>
                    </a:lnTo>
                    <a:lnTo>
                      <a:pt x="195" y="60"/>
                    </a:lnTo>
                    <a:lnTo>
                      <a:pt x="183" y="67"/>
                    </a:lnTo>
                    <a:lnTo>
                      <a:pt x="173" y="79"/>
                    </a:lnTo>
                    <a:lnTo>
                      <a:pt x="166" y="100"/>
                    </a:lnTo>
                    <a:lnTo>
                      <a:pt x="159" y="124"/>
                    </a:lnTo>
                    <a:lnTo>
                      <a:pt x="153" y="140"/>
                    </a:lnTo>
                    <a:lnTo>
                      <a:pt x="157" y="137"/>
                    </a:lnTo>
                    <a:lnTo>
                      <a:pt x="163" y="130"/>
                    </a:lnTo>
                    <a:lnTo>
                      <a:pt x="170" y="123"/>
                    </a:lnTo>
                    <a:lnTo>
                      <a:pt x="177" y="114"/>
                    </a:lnTo>
                    <a:lnTo>
                      <a:pt x="185" y="107"/>
                    </a:lnTo>
                    <a:lnTo>
                      <a:pt x="192" y="102"/>
                    </a:lnTo>
                    <a:lnTo>
                      <a:pt x="196" y="100"/>
                    </a:lnTo>
                    <a:lnTo>
                      <a:pt x="200" y="102"/>
                    </a:lnTo>
                    <a:lnTo>
                      <a:pt x="200" y="107"/>
                    </a:lnTo>
                    <a:lnTo>
                      <a:pt x="196" y="112"/>
                    </a:lnTo>
                    <a:lnTo>
                      <a:pt x="189" y="117"/>
                    </a:lnTo>
                    <a:lnTo>
                      <a:pt x="182" y="124"/>
                    </a:lnTo>
                    <a:lnTo>
                      <a:pt x="172" y="130"/>
                    </a:lnTo>
                    <a:lnTo>
                      <a:pt x="163" y="135"/>
                    </a:lnTo>
                    <a:lnTo>
                      <a:pt x="157" y="138"/>
                    </a:lnTo>
                    <a:lnTo>
                      <a:pt x="153" y="140"/>
                    </a:lnTo>
                    <a:lnTo>
                      <a:pt x="147" y="144"/>
                    </a:lnTo>
                    <a:lnTo>
                      <a:pt x="137" y="152"/>
                    </a:lnTo>
                    <a:lnTo>
                      <a:pt x="129" y="163"/>
                    </a:lnTo>
                    <a:lnTo>
                      <a:pt x="122" y="171"/>
                    </a:lnTo>
                    <a:lnTo>
                      <a:pt x="117" y="178"/>
                    </a:lnTo>
                    <a:lnTo>
                      <a:pt x="112" y="187"/>
                    </a:lnTo>
                    <a:lnTo>
                      <a:pt x="105" y="199"/>
                    </a:lnTo>
                    <a:lnTo>
                      <a:pt x="98" y="213"/>
                    </a:lnTo>
                    <a:lnTo>
                      <a:pt x="89" y="227"/>
                    </a:lnTo>
                    <a:lnTo>
                      <a:pt x="83" y="238"/>
                    </a:lnTo>
                    <a:lnTo>
                      <a:pt x="78" y="247"/>
                    </a:lnTo>
                    <a:lnTo>
                      <a:pt x="75" y="252"/>
                    </a:lnTo>
                    <a:lnTo>
                      <a:pt x="70" y="261"/>
                    </a:lnTo>
                    <a:lnTo>
                      <a:pt x="68" y="273"/>
                    </a:lnTo>
                    <a:lnTo>
                      <a:pt x="66" y="289"/>
                    </a:lnTo>
                    <a:lnTo>
                      <a:pt x="65" y="302"/>
                    </a:lnTo>
                    <a:lnTo>
                      <a:pt x="79" y="302"/>
                    </a:lnTo>
                    <a:lnTo>
                      <a:pt x="80" y="313"/>
                    </a:lnTo>
                    <a:lnTo>
                      <a:pt x="73" y="325"/>
                    </a:lnTo>
                    <a:lnTo>
                      <a:pt x="58" y="332"/>
                    </a:lnTo>
                    <a:lnTo>
                      <a:pt x="50" y="344"/>
                    </a:lnTo>
                    <a:lnTo>
                      <a:pt x="42" y="358"/>
                    </a:lnTo>
                    <a:lnTo>
                      <a:pt x="33" y="374"/>
                    </a:lnTo>
                    <a:lnTo>
                      <a:pt x="28" y="392"/>
                    </a:lnTo>
                    <a:lnTo>
                      <a:pt x="23" y="411"/>
                    </a:lnTo>
                    <a:lnTo>
                      <a:pt x="18" y="432"/>
                    </a:lnTo>
                    <a:lnTo>
                      <a:pt x="12" y="449"/>
                    </a:lnTo>
                    <a:lnTo>
                      <a:pt x="8" y="461"/>
                    </a:lnTo>
                    <a:lnTo>
                      <a:pt x="8" y="470"/>
                    </a:lnTo>
                    <a:lnTo>
                      <a:pt x="9" y="484"/>
                    </a:lnTo>
                    <a:lnTo>
                      <a:pt x="12" y="498"/>
                    </a:lnTo>
                    <a:lnTo>
                      <a:pt x="13" y="512"/>
                    </a:lnTo>
                    <a:lnTo>
                      <a:pt x="3" y="537"/>
                    </a:lnTo>
                    <a:lnTo>
                      <a:pt x="0" y="561"/>
                    </a:lnTo>
                    <a:lnTo>
                      <a:pt x="0" y="584"/>
                    </a:lnTo>
                    <a:lnTo>
                      <a:pt x="3" y="598"/>
                    </a:lnTo>
                    <a:lnTo>
                      <a:pt x="6" y="608"/>
                    </a:lnTo>
                    <a:lnTo>
                      <a:pt x="8" y="619"/>
                    </a:lnTo>
                    <a:lnTo>
                      <a:pt x="9" y="627"/>
                    </a:lnTo>
                    <a:lnTo>
                      <a:pt x="8" y="636"/>
                    </a:lnTo>
                    <a:lnTo>
                      <a:pt x="10" y="647"/>
                    </a:lnTo>
                    <a:lnTo>
                      <a:pt x="19" y="666"/>
                    </a:lnTo>
                    <a:lnTo>
                      <a:pt x="29" y="683"/>
                    </a:lnTo>
                    <a:lnTo>
                      <a:pt x="38" y="695"/>
                    </a:lnTo>
                    <a:lnTo>
                      <a:pt x="48" y="711"/>
                    </a:lnTo>
                    <a:lnTo>
                      <a:pt x="60" y="725"/>
                    </a:lnTo>
                    <a:lnTo>
                      <a:pt x="75" y="736"/>
                    </a:lnTo>
                    <a:lnTo>
                      <a:pt x="90" y="744"/>
                    </a:lnTo>
                    <a:lnTo>
                      <a:pt x="109" y="750"/>
                    </a:lnTo>
                    <a:lnTo>
                      <a:pt x="129" y="753"/>
                    </a:lnTo>
                    <a:lnTo>
                      <a:pt x="150" y="751"/>
                    </a:lnTo>
                    <a:lnTo>
                      <a:pt x="173" y="748"/>
                    </a:lnTo>
                    <a:lnTo>
                      <a:pt x="187" y="757"/>
                    </a:lnTo>
                    <a:lnTo>
                      <a:pt x="205" y="760"/>
                    </a:lnTo>
                    <a:lnTo>
                      <a:pt x="220" y="762"/>
                    </a:lnTo>
                    <a:lnTo>
                      <a:pt x="239" y="762"/>
                    </a:lnTo>
                    <a:lnTo>
                      <a:pt x="256" y="760"/>
                    </a:lnTo>
                    <a:lnTo>
                      <a:pt x="275" y="755"/>
                    </a:lnTo>
                    <a:lnTo>
                      <a:pt x="293" y="750"/>
                    </a:lnTo>
                    <a:lnTo>
                      <a:pt x="312" y="744"/>
                    </a:lnTo>
                    <a:lnTo>
                      <a:pt x="322" y="739"/>
                    </a:lnTo>
                    <a:lnTo>
                      <a:pt x="333" y="730"/>
                    </a:lnTo>
                    <a:lnTo>
                      <a:pt x="343" y="718"/>
                    </a:lnTo>
                    <a:lnTo>
                      <a:pt x="353" y="702"/>
                    </a:lnTo>
                    <a:lnTo>
                      <a:pt x="359" y="689"/>
                    </a:lnTo>
                    <a:lnTo>
                      <a:pt x="365" y="675"/>
                    </a:lnTo>
                    <a:lnTo>
                      <a:pt x="369" y="662"/>
                    </a:lnTo>
                    <a:lnTo>
                      <a:pt x="370" y="648"/>
                    </a:lnTo>
                    <a:lnTo>
                      <a:pt x="380" y="648"/>
                    </a:lnTo>
                    <a:lnTo>
                      <a:pt x="390" y="643"/>
                    </a:lnTo>
                    <a:lnTo>
                      <a:pt x="397" y="636"/>
                    </a:lnTo>
                    <a:lnTo>
                      <a:pt x="402" y="627"/>
                    </a:lnTo>
                    <a:lnTo>
                      <a:pt x="415" y="622"/>
                    </a:lnTo>
                    <a:lnTo>
                      <a:pt x="420" y="610"/>
                    </a:lnTo>
                    <a:lnTo>
                      <a:pt x="422" y="598"/>
                    </a:lnTo>
                    <a:lnTo>
                      <a:pt x="422" y="587"/>
                    </a:lnTo>
                    <a:lnTo>
                      <a:pt x="423" y="584"/>
                    </a:lnTo>
                    <a:lnTo>
                      <a:pt x="426" y="580"/>
                    </a:lnTo>
                    <a:lnTo>
                      <a:pt x="429" y="577"/>
                    </a:lnTo>
                    <a:lnTo>
                      <a:pt x="433" y="575"/>
                    </a:lnTo>
                    <a:lnTo>
                      <a:pt x="439" y="573"/>
                    </a:lnTo>
                    <a:lnTo>
                      <a:pt x="445" y="571"/>
                    </a:lnTo>
                    <a:lnTo>
                      <a:pt x="449" y="571"/>
                    </a:lnTo>
                    <a:lnTo>
                      <a:pt x="455" y="573"/>
                    </a:lnTo>
                    <a:lnTo>
                      <a:pt x="450" y="571"/>
                    </a:lnTo>
                    <a:lnTo>
                      <a:pt x="445" y="568"/>
                    </a:lnTo>
                    <a:lnTo>
                      <a:pt x="437" y="568"/>
                    </a:lnTo>
                    <a:lnTo>
                      <a:pt x="433" y="568"/>
                    </a:lnTo>
                    <a:lnTo>
                      <a:pt x="439" y="559"/>
                    </a:lnTo>
                    <a:lnTo>
                      <a:pt x="447" y="552"/>
                    </a:lnTo>
                    <a:lnTo>
                      <a:pt x="457" y="544"/>
                    </a:lnTo>
                    <a:lnTo>
                      <a:pt x="466" y="537"/>
                    </a:lnTo>
                    <a:lnTo>
                      <a:pt x="465" y="531"/>
                    </a:lnTo>
                    <a:lnTo>
                      <a:pt x="470" y="493"/>
                    </a:lnTo>
                    <a:lnTo>
                      <a:pt x="466" y="456"/>
                    </a:lnTo>
                    <a:lnTo>
                      <a:pt x="457" y="428"/>
                    </a:lnTo>
                    <a:lnTo>
                      <a:pt x="452" y="413"/>
                    </a:lnTo>
                    <a:lnTo>
                      <a:pt x="453" y="406"/>
                    </a:lnTo>
                    <a:lnTo>
                      <a:pt x="456" y="397"/>
                    </a:lnTo>
                    <a:lnTo>
                      <a:pt x="462" y="385"/>
                    </a:lnTo>
                    <a:lnTo>
                      <a:pt x="470" y="369"/>
                    </a:lnTo>
                    <a:lnTo>
                      <a:pt x="479" y="355"/>
                    </a:lnTo>
                    <a:lnTo>
                      <a:pt x="486" y="341"/>
                    </a:lnTo>
                    <a:lnTo>
                      <a:pt x="493" y="330"/>
                    </a:lnTo>
                    <a:lnTo>
                      <a:pt x="499" y="322"/>
                    </a:lnTo>
                    <a:lnTo>
                      <a:pt x="497" y="316"/>
                    </a:lnTo>
                    <a:lnTo>
                      <a:pt x="496" y="311"/>
                    </a:lnTo>
                    <a:lnTo>
                      <a:pt x="496" y="306"/>
                    </a:lnTo>
                    <a:lnTo>
                      <a:pt x="496" y="301"/>
                    </a:lnTo>
                    <a:lnTo>
                      <a:pt x="497" y="295"/>
                    </a:lnTo>
                    <a:lnTo>
                      <a:pt x="497" y="290"/>
                    </a:lnTo>
                    <a:lnTo>
                      <a:pt x="499" y="289"/>
                    </a:lnTo>
                    <a:lnTo>
                      <a:pt x="499" y="285"/>
                    </a:lnTo>
                    <a:lnTo>
                      <a:pt x="496" y="282"/>
                    </a:lnTo>
                    <a:lnTo>
                      <a:pt x="496" y="280"/>
                    </a:lnTo>
                    <a:lnTo>
                      <a:pt x="496" y="278"/>
                    </a:lnTo>
                    <a:lnTo>
                      <a:pt x="497" y="273"/>
                    </a:lnTo>
                    <a:lnTo>
                      <a:pt x="499" y="262"/>
                    </a:lnTo>
                    <a:lnTo>
                      <a:pt x="503" y="250"/>
                    </a:lnTo>
                    <a:lnTo>
                      <a:pt x="509" y="236"/>
                    </a:lnTo>
                    <a:lnTo>
                      <a:pt x="513" y="227"/>
                    </a:lnTo>
                    <a:lnTo>
                      <a:pt x="516" y="222"/>
                    </a:lnTo>
                    <a:lnTo>
                      <a:pt x="520" y="219"/>
                    </a:lnTo>
                    <a:lnTo>
                      <a:pt x="523" y="219"/>
                    </a:lnTo>
                    <a:lnTo>
                      <a:pt x="524" y="222"/>
                    </a:lnTo>
                    <a:lnTo>
                      <a:pt x="527" y="226"/>
                    </a:lnTo>
                    <a:lnTo>
                      <a:pt x="532" y="227"/>
                    </a:lnTo>
                    <a:lnTo>
                      <a:pt x="540" y="231"/>
                    </a:lnTo>
                    <a:lnTo>
                      <a:pt x="549" y="231"/>
                    </a:lnTo>
                    <a:lnTo>
                      <a:pt x="559" y="231"/>
                    </a:lnTo>
                    <a:lnTo>
                      <a:pt x="570" y="229"/>
                    </a:lnTo>
                    <a:lnTo>
                      <a:pt x="582" y="226"/>
                    </a:lnTo>
                    <a:lnTo>
                      <a:pt x="593" y="2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73" name="Freeform 68"/>
              <p:cNvSpPr>
                <a:spLocks/>
              </p:cNvSpPr>
              <p:nvPr/>
            </p:nvSpPr>
            <p:spPr bwMode="auto">
              <a:xfrm>
                <a:off x="5752" y="5207"/>
                <a:ext cx="342" cy="569"/>
              </a:xfrm>
              <a:custGeom>
                <a:avLst/>
                <a:gdLst>
                  <a:gd name="T0" fmla="*/ 1 w 684"/>
                  <a:gd name="T1" fmla="*/ 1 h 1138"/>
                  <a:gd name="T2" fmla="*/ 1 w 684"/>
                  <a:gd name="T3" fmla="*/ 1 h 1138"/>
                  <a:gd name="T4" fmla="*/ 1 w 684"/>
                  <a:gd name="T5" fmla="*/ 1 h 1138"/>
                  <a:gd name="T6" fmla="*/ 1 w 684"/>
                  <a:gd name="T7" fmla="*/ 1 h 1138"/>
                  <a:gd name="T8" fmla="*/ 1 w 684"/>
                  <a:gd name="T9" fmla="*/ 1 h 1138"/>
                  <a:gd name="T10" fmla="*/ 1 w 684"/>
                  <a:gd name="T11" fmla="*/ 1 h 1138"/>
                  <a:gd name="T12" fmla="*/ 1 w 684"/>
                  <a:gd name="T13" fmla="*/ 1 h 1138"/>
                  <a:gd name="T14" fmla="*/ 1 w 684"/>
                  <a:gd name="T15" fmla="*/ 1 h 1138"/>
                  <a:gd name="T16" fmla="*/ 1 w 684"/>
                  <a:gd name="T17" fmla="*/ 1 h 1138"/>
                  <a:gd name="T18" fmla="*/ 1 w 684"/>
                  <a:gd name="T19" fmla="*/ 1 h 1138"/>
                  <a:gd name="T20" fmla="*/ 1 w 684"/>
                  <a:gd name="T21" fmla="*/ 1 h 1138"/>
                  <a:gd name="T22" fmla="*/ 1 w 684"/>
                  <a:gd name="T23" fmla="*/ 1 h 1138"/>
                  <a:gd name="T24" fmla="*/ 1 w 684"/>
                  <a:gd name="T25" fmla="*/ 1 h 1138"/>
                  <a:gd name="T26" fmla="*/ 1 w 684"/>
                  <a:gd name="T27" fmla="*/ 1 h 1138"/>
                  <a:gd name="T28" fmla="*/ 1 w 684"/>
                  <a:gd name="T29" fmla="*/ 1 h 1138"/>
                  <a:gd name="T30" fmla="*/ 1 w 684"/>
                  <a:gd name="T31" fmla="*/ 1 h 1138"/>
                  <a:gd name="T32" fmla="*/ 1 w 684"/>
                  <a:gd name="T33" fmla="*/ 1 h 1138"/>
                  <a:gd name="T34" fmla="*/ 1 w 684"/>
                  <a:gd name="T35" fmla="*/ 1 h 1138"/>
                  <a:gd name="T36" fmla="*/ 1 w 684"/>
                  <a:gd name="T37" fmla="*/ 1 h 1138"/>
                  <a:gd name="T38" fmla="*/ 1 w 684"/>
                  <a:gd name="T39" fmla="*/ 1 h 1138"/>
                  <a:gd name="T40" fmla="*/ 1 w 684"/>
                  <a:gd name="T41" fmla="*/ 1 h 1138"/>
                  <a:gd name="T42" fmla="*/ 1 w 684"/>
                  <a:gd name="T43" fmla="*/ 1 h 1138"/>
                  <a:gd name="T44" fmla="*/ 1 w 684"/>
                  <a:gd name="T45" fmla="*/ 1 h 1138"/>
                  <a:gd name="T46" fmla="*/ 1 w 684"/>
                  <a:gd name="T47" fmla="*/ 1 h 1138"/>
                  <a:gd name="T48" fmla="*/ 1 w 684"/>
                  <a:gd name="T49" fmla="*/ 1 h 1138"/>
                  <a:gd name="T50" fmla="*/ 1 w 684"/>
                  <a:gd name="T51" fmla="*/ 1 h 1138"/>
                  <a:gd name="T52" fmla="*/ 1 w 684"/>
                  <a:gd name="T53" fmla="*/ 1 h 1138"/>
                  <a:gd name="T54" fmla="*/ 1 w 684"/>
                  <a:gd name="T55" fmla="*/ 1 h 1138"/>
                  <a:gd name="T56" fmla="*/ 1 w 684"/>
                  <a:gd name="T57" fmla="*/ 1 h 1138"/>
                  <a:gd name="T58" fmla="*/ 0 w 684"/>
                  <a:gd name="T59" fmla="*/ 1 h 1138"/>
                  <a:gd name="T60" fmla="*/ 1 w 684"/>
                  <a:gd name="T61" fmla="*/ 1 h 1138"/>
                  <a:gd name="T62" fmla="*/ 1 w 684"/>
                  <a:gd name="T63" fmla="*/ 1 h 1138"/>
                  <a:gd name="T64" fmla="*/ 1 w 684"/>
                  <a:gd name="T65" fmla="*/ 1 h 1138"/>
                  <a:gd name="T66" fmla="*/ 1 w 684"/>
                  <a:gd name="T67" fmla="*/ 1 h 1138"/>
                  <a:gd name="T68" fmla="*/ 1 w 684"/>
                  <a:gd name="T69" fmla="*/ 1 h 1138"/>
                  <a:gd name="T70" fmla="*/ 1 w 684"/>
                  <a:gd name="T71" fmla="*/ 1 h 1138"/>
                  <a:gd name="T72" fmla="*/ 1 w 684"/>
                  <a:gd name="T73" fmla="*/ 1 h 1138"/>
                  <a:gd name="T74" fmla="*/ 1 w 684"/>
                  <a:gd name="T75" fmla="*/ 1 h 1138"/>
                  <a:gd name="T76" fmla="*/ 1 w 684"/>
                  <a:gd name="T77" fmla="*/ 1 h 1138"/>
                  <a:gd name="T78" fmla="*/ 1 w 684"/>
                  <a:gd name="T79" fmla="*/ 1 h 1138"/>
                  <a:gd name="T80" fmla="*/ 1 w 684"/>
                  <a:gd name="T81" fmla="*/ 1 h 1138"/>
                  <a:gd name="T82" fmla="*/ 1 w 684"/>
                  <a:gd name="T83" fmla="*/ 1 h 1138"/>
                  <a:gd name="T84" fmla="*/ 1 w 684"/>
                  <a:gd name="T85" fmla="*/ 1 h 1138"/>
                  <a:gd name="T86" fmla="*/ 1 w 684"/>
                  <a:gd name="T87" fmla="*/ 1 h 1138"/>
                  <a:gd name="T88" fmla="*/ 1 w 684"/>
                  <a:gd name="T89" fmla="*/ 1 h 1138"/>
                  <a:gd name="T90" fmla="*/ 1 w 684"/>
                  <a:gd name="T91" fmla="*/ 1 h 1138"/>
                  <a:gd name="T92" fmla="*/ 1 w 684"/>
                  <a:gd name="T93" fmla="*/ 1 h 1138"/>
                  <a:gd name="T94" fmla="*/ 1 w 684"/>
                  <a:gd name="T95" fmla="*/ 1 h 1138"/>
                  <a:gd name="T96" fmla="*/ 1 w 684"/>
                  <a:gd name="T97" fmla="*/ 1 h 1138"/>
                  <a:gd name="T98" fmla="*/ 1 w 684"/>
                  <a:gd name="T99" fmla="*/ 1 h 1138"/>
                  <a:gd name="T100" fmla="*/ 1 w 684"/>
                  <a:gd name="T101" fmla="*/ 1 h 11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84"/>
                  <a:gd name="T154" fmla="*/ 0 h 1138"/>
                  <a:gd name="T155" fmla="*/ 684 w 684"/>
                  <a:gd name="T156" fmla="*/ 1138 h 11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84" h="1138">
                    <a:moveTo>
                      <a:pt x="574" y="774"/>
                    </a:moveTo>
                    <a:lnTo>
                      <a:pt x="571" y="771"/>
                    </a:lnTo>
                    <a:lnTo>
                      <a:pt x="570" y="769"/>
                    </a:lnTo>
                    <a:lnTo>
                      <a:pt x="567" y="766"/>
                    </a:lnTo>
                    <a:lnTo>
                      <a:pt x="564" y="764"/>
                    </a:lnTo>
                    <a:lnTo>
                      <a:pt x="560" y="767"/>
                    </a:lnTo>
                    <a:lnTo>
                      <a:pt x="554" y="774"/>
                    </a:lnTo>
                    <a:lnTo>
                      <a:pt x="548" y="781"/>
                    </a:lnTo>
                    <a:lnTo>
                      <a:pt x="543" y="787"/>
                    </a:lnTo>
                    <a:lnTo>
                      <a:pt x="538" y="780"/>
                    </a:lnTo>
                    <a:lnTo>
                      <a:pt x="533" y="769"/>
                    </a:lnTo>
                    <a:lnTo>
                      <a:pt x="527" y="759"/>
                    </a:lnTo>
                    <a:lnTo>
                      <a:pt x="523" y="748"/>
                    </a:lnTo>
                    <a:lnTo>
                      <a:pt x="518" y="741"/>
                    </a:lnTo>
                    <a:lnTo>
                      <a:pt x="510" y="734"/>
                    </a:lnTo>
                    <a:lnTo>
                      <a:pt x="500" y="724"/>
                    </a:lnTo>
                    <a:lnTo>
                      <a:pt x="488" y="715"/>
                    </a:lnTo>
                    <a:lnTo>
                      <a:pt x="476" y="704"/>
                    </a:lnTo>
                    <a:lnTo>
                      <a:pt x="463" y="696"/>
                    </a:lnTo>
                    <a:lnTo>
                      <a:pt x="453" y="689"/>
                    </a:lnTo>
                    <a:lnTo>
                      <a:pt x="444" y="683"/>
                    </a:lnTo>
                    <a:lnTo>
                      <a:pt x="438" y="664"/>
                    </a:lnTo>
                    <a:lnTo>
                      <a:pt x="431" y="635"/>
                    </a:lnTo>
                    <a:lnTo>
                      <a:pt x="426" y="601"/>
                    </a:lnTo>
                    <a:lnTo>
                      <a:pt x="418" y="563"/>
                    </a:lnTo>
                    <a:lnTo>
                      <a:pt x="413" y="525"/>
                    </a:lnTo>
                    <a:lnTo>
                      <a:pt x="408" y="486"/>
                    </a:lnTo>
                    <a:lnTo>
                      <a:pt x="404" y="453"/>
                    </a:lnTo>
                    <a:lnTo>
                      <a:pt x="401" y="427"/>
                    </a:lnTo>
                    <a:lnTo>
                      <a:pt x="400" y="380"/>
                    </a:lnTo>
                    <a:lnTo>
                      <a:pt x="403" y="336"/>
                    </a:lnTo>
                    <a:lnTo>
                      <a:pt x="404" y="301"/>
                    </a:lnTo>
                    <a:lnTo>
                      <a:pt x="404" y="276"/>
                    </a:lnTo>
                    <a:lnTo>
                      <a:pt x="397" y="271"/>
                    </a:lnTo>
                    <a:lnTo>
                      <a:pt x="393" y="264"/>
                    </a:lnTo>
                    <a:lnTo>
                      <a:pt x="390" y="252"/>
                    </a:lnTo>
                    <a:lnTo>
                      <a:pt x="391" y="236"/>
                    </a:lnTo>
                    <a:lnTo>
                      <a:pt x="388" y="222"/>
                    </a:lnTo>
                    <a:lnTo>
                      <a:pt x="383" y="207"/>
                    </a:lnTo>
                    <a:lnTo>
                      <a:pt x="376" y="187"/>
                    </a:lnTo>
                    <a:lnTo>
                      <a:pt x="373" y="166"/>
                    </a:lnTo>
                    <a:lnTo>
                      <a:pt x="376" y="133"/>
                    </a:lnTo>
                    <a:lnTo>
                      <a:pt x="381" y="100"/>
                    </a:lnTo>
                    <a:lnTo>
                      <a:pt x="388" y="70"/>
                    </a:lnTo>
                    <a:lnTo>
                      <a:pt x="393" y="49"/>
                    </a:lnTo>
                    <a:lnTo>
                      <a:pt x="374" y="55"/>
                    </a:lnTo>
                    <a:lnTo>
                      <a:pt x="356" y="60"/>
                    </a:lnTo>
                    <a:lnTo>
                      <a:pt x="337" y="65"/>
                    </a:lnTo>
                    <a:lnTo>
                      <a:pt x="320" y="67"/>
                    </a:lnTo>
                    <a:lnTo>
                      <a:pt x="301" y="67"/>
                    </a:lnTo>
                    <a:lnTo>
                      <a:pt x="286" y="65"/>
                    </a:lnTo>
                    <a:lnTo>
                      <a:pt x="268" y="62"/>
                    </a:lnTo>
                    <a:lnTo>
                      <a:pt x="254" y="53"/>
                    </a:lnTo>
                    <a:lnTo>
                      <a:pt x="231" y="56"/>
                    </a:lnTo>
                    <a:lnTo>
                      <a:pt x="210" y="58"/>
                    </a:lnTo>
                    <a:lnTo>
                      <a:pt x="190" y="55"/>
                    </a:lnTo>
                    <a:lnTo>
                      <a:pt x="171" y="49"/>
                    </a:lnTo>
                    <a:lnTo>
                      <a:pt x="156" y="41"/>
                    </a:lnTo>
                    <a:lnTo>
                      <a:pt x="141" y="30"/>
                    </a:lnTo>
                    <a:lnTo>
                      <a:pt x="129" y="16"/>
                    </a:lnTo>
                    <a:lnTo>
                      <a:pt x="119" y="0"/>
                    </a:lnTo>
                    <a:lnTo>
                      <a:pt x="110" y="18"/>
                    </a:lnTo>
                    <a:lnTo>
                      <a:pt x="104" y="34"/>
                    </a:lnTo>
                    <a:lnTo>
                      <a:pt x="97" y="48"/>
                    </a:lnTo>
                    <a:lnTo>
                      <a:pt x="93" y="60"/>
                    </a:lnTo>
                    <a:lnTo>
                      <a:pt x="87" y="74"/>
                    </a:lnTo>
                    <a:lnTo>
                      <a:pt x="83" y="84"/>
                    </a:lnTo>
                    <a:lnTo>
                      <a:pt x="79" y="93"/>
                    </a:lnTo>
                    <a:lnTo>
                      <a:pt x="74" y="100"/>
                    </a:lnTo>
                    <a:lnTo>
                      <a:pt x="66" y="116"/>
                    </a:lnTo>
                    <a:lnTo>
                      <a:pt x="59" y="135"/>
                    </a:lnTo>
                    <a:lnTo>
                      <a:pt x="53" y="154"/>
                    </a:lnTo>
                    <a:lnTo>
                      <a:pt x="49" y="172"/>
                    </a:lnTo>
                    <a:lnTo>
                      <a:pt x="46" y="187"/>
                    </a:lnTo>
                    <a:lnTo>
                      <a:pt x="41" y="205"/>
                    </a:lnTo>
                    <a:lnTo>
                      <a:pt x="36" y="222"/>
                    </a:lnTo>
                    <a:lnTo>
                      <a:pt x="29" y="240"/>
                    </a:lnTo>
                    <a:lnTo>
                      <a:pt x="23" y="256"/>
                    </a:lnTo>
                    <a:lnTo>
                      <a:pt x="20" y="273"/>
                    </a:lnTo>
                    <a:lnTo>
                      <a:pt x="17" y="290"/>
                    </a:lnTo>
                    <a:lnTo>
                      <a:pt x="16" y="304"/>
                    </a:lnTo>
                    <a:lnTo>
                      <a:pt x="13" y="322"/>
                    </a:lnTo>
                    <a:lnTo>
                      <a:pt x="9" y="346"/>
                    </a:lnTo>
                    <a:lnTo>
                      <a:pt x="6" y="373"/>
                    </a:lnTo>
                    <a:lnTo>
                      <a:pt x="6" y="395"/>
                    </a:lnTo>
                    <a:lnTo>
                      <a:pt x="6" y="421"/>
                    </a:lnTo>
                    <a:lnTo>
                      <a:pt x="6" y="456"/>
                    </a:lnTo>
                    <a:lnTo>
                      <a:pt x="6" y="495"/>
                    </a:lnTo>
                    <a:lnTo>
                      <a:pt x="3" y="525"/>
                    </a:lnTo>
                    <a:lnTo>
                      <a:pt x="0" y="563"/>
                    </a:lnTo>
                    <a:lnTo>
                      <a:pt x="0" y="621"/>
                    </a:lnTo>
                    <a:lnTo>
                      <a:pt x="3" y="685"/>
                    </a:lnTo>
                    <a:lnTo>
                      <a:pt x="6" y="745"/>
                    </a:lnTo>
                    <a:lnTo>
                      <a:pt x="13" y="804"/>
                    </a:lnTo>
                    <a:lnTo>
                      <a:pt x="21" y="869"/>
                    </a:lnTo>
                    <a:lnTo>
                      <a:pt x="29" y="928"/>
                    </a:lnTo>
                    <a:lnTo>
                      <a:pt x="33" y="966"/>
                    </a:lnTo>
                    <a:lnTo>
                      <a:pt x="34" y="989"/>
                    </a:lnTo>
                    <a:lnTo>
                      <a:pt x="36" y="1010"/>
                    </a:lnTo>
                    <a:lnTo>
                      <a:pt x="39" y="1026"/>
                    </a:lnTo>
                    <a:lnTo>
                      <a:pt x="41" y="1038"/>
                    </a:lnTo>
                    <a:lnTo>
                      <a:pt x="46" y="1049"/>
                    </a:lnTo>
                    <a:lnTo>
                      <a:pt x="53" y="1061"/>
                    </a:lnTo>
                    <a:lnTo>
                      <a:pt x="59" y="1073"/>
                    </a:lnTo>
                    <a:lnTo>
                      <a:pt x="61" y="1082"/>
                    </a:lnTo>
                    <a:lnTo>
                      <a:pt x="61" y="1090"/>
                    </a:lnTo>
                    <a:lnTo>
                      <a:pt x="63" y="1103"/>
                    </a:lnTo>
                    <a:lnTo>
                      <a:pt x="64" y="1117"/>
                    </a:lnTo>
                    <a:lnTo>
                      <a:pt x="67" y="1136"/>
                    </a:lnTo>
                    <a:lnTo>
                      <a:pt x="90" y="1136"/>
                    </a:lnTo>
                    <a:lnTo>
                      <a:pt x="120" y="1136"/>
                    </a:lnTo>
                    <a:lnTo>
                      <a:pt x="156" y="1136"/>
                    </a:lnTo>
                    <a:lnTo>
                      <a:pt x="196" y="1138"/>
                    </a:lnTo>
                    <a:lnTo>
                      <a:pt x="240" y="1138"/>
                    </a:lnTo>
                    <a:lnTo>
                      <a:pt x="287" y="1138"/>
                    </a:lnTo>
                    <a:lnTo>
                      <a:pt x="336" y="1138"/>
                    </a:lnTo>
                    <a:lnTo>
                      <a:pt x="384" y="1138"/>
                    </a:lnTo>
                    <a:lnTo>
                      <a:pt x="434" y="1138"/>
                    </a:lnTo>
                    <a:lnTo>
                      <a:pt x="481" y="1138"/>
                    </a:lnTo>
                    <a:lnTo>
                      <a:pt x="527" y="1138"/>
                    </a:lnTo>
                    <a:lnTo>
                      <a:pt x="570" y="1138"/>
                    </a:lnTo>
                    <a:lnTo>
                      <a:pt x="607" y="1136"/>
                    </a:lnTo>
                    <a:lnTo>
                      <a:pt x="640" y="1136"/>
                    </a:lnTo>
                    <a:lnTo>
                      <a:pt x="665" y="1136"/>
                    </a:lnTo>
                    <a:lnTo>
                      <a:pt x="684" y="1136"/>
                    </a:lnTo>
                    <a:lnTo>
                      <a:pt x="684" y="1129"/>
                    </a:lnTo>
                    <a:lnTo>
                      <a:pt x="681" y="1118"/>
                    </a:lnTo>
                    <a:lnTo>
                      <a:pt x="677" y="1110"/>
                    </a:lnTo>
                    <a:lnTo>
                      <a:pt x="670" y="1104"/>
                    </a:lnTo>
                    <a:lnTo>
                      <a:pt x="670" y="1096"/>
                    </a:lnTo>
                    <a:lnTo>
                      <a:pt x="668" y="1087"/>
                    </a:lnTo>
                    <a:lnTo>
                      <a:pt x="667" y="1076"/>
                    </a:lnTo>
                    <a:lnTo>
                      <a:pt x="663" y="1066"/>
                    </a:lnTo>
                    <a:lnTo>
                      <a:pt x="658" y="1057"/>
                    </a:lnTo>
                    <a:lnTo>
                      <a:pt x="653" y="1043"/>
                    </a:lnTo>
                    <a:lnTo>
                      <a:pt x="647" y="1028"/>
                    </a:lnTo>
                    <a:lnTo>
                      <a:pt x="638" y="1008"/>
                    </a:lnTo>
                    <a:lnTo>
                      <a:pt x="631" y="991"/>
                    </a:lnTo>
                    <a:lnTo>
                      <a:pt x="624" y="973"/>
                    </a:lnTo>
                    <a:lnTo>
                      <a:pt x="617" y="959"/>
                    </a:lnTo>
                    <a:lnTo>
                      <a:pt x="613" y="952"/>
                    </a:lnTo>
                    <a:lnTo>
                      <a:pt x="608" y="947"/>
                    </a:lnTo>
                    <a:lnTo>
                      <a:pt x="601" y="938"/>
                    </a:lnTo>
                    <a:lnTo>
                      <a:pt x="593" y="928"/>
                    </a:lnTo>
                    <a:lnTo>
                      <a:pt x="584" y="916"/>
                    </a:lnTo>
                    <a:lnTo>
                      <a:pt x="574" y="902"/>
                    </a:lnTo>
                    <a:lnTo>
                      <a:pt x="567" y="888"/>
                    </a:lnTo>
                    <a:lnTo>
                      <a:pt x="560" y="874"/>
                    </a:lnTo>
                    <a:lnTo>
                      <a:pt x="556" y="858"/>
                    </a:lnTo>
                    <a:lnTo>
                      <a:pt x="554" y="830"/>
                    </a:lnTo>
                    <a:lnTo>
                      <a:pt x="558" y="806"/>
                    </a:lnTo>
                    <a:lnTo>
                      <a:pt x="567" y="788"/>
                    </a:lnTo>
                    <a:lnTo>
                      <a:pt x="574" y="7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74" name="Freeform 69"/>
              <p:cNvSpPr>
                <a:spLocks/>
              </p:cNvSpPr>
              <p:nvPr/>
            </p:nvSpPr>
            <p:spPr bwMode="auto">
              <a:xfrm>
                <a:off x="5951" y="5549"/>
                <a:ext cx="88" cy="102"/>
              </a:xfrm>
              <a:custGeom>
                <a:avLst/>
                <a:gdLst>
                  <a:gd name="T0" fmla="*/ 1 w 176"/>
                  <a:gd name="T1" fmla="*/ 0 h 205"/>
                  <a:gd name="T2" fmla="*/ 1 w 176"/>
                  <a:gd name="T3" fmla="*/ 0 h 205"/>
                  <a:gd name="T4" fmla="*/ 1 w 176"/>
                  <a:gd name="T5" fmla="*/ 0 h 205"/>
                  <a:gd name="T6" fmla="*/ 1 w 176"/>
                  <a:gd name="T7" fmla="*/ 0 h 205"/>
                  <a:gd name="T8" fmla="*/ 1 w 176"/>
                  <a:gd name="T9" fmla="*/ 0 h 205"/>
                  <a:gd name="T10" fmla="*/ 1 w 176"/>
                  <a:gd name="T11" fmla="*/ 0 h 205"/>
                  <a:gd name="T12" fmla="*/ 1 w 176"/>
                  <a:gd name="T13" fmla="*/ 0 h 205"/>
                  <a:gd name="T14" fmla="*/ 1 w 176"/>
                  <a:gd name="T15" fmla="*/ 0 h 205"/>
                  <a:gd name="T16" fmla="*/ 1 w 176"/>
                  <a:gd name="T17" fmla="*/ 0 h 205"/>
                  <a:gd name="T18" fmla="*/ 1 w 176"/>
                  <a:gd name="T19" fmla="*/ 0 h 205"/>
                  <a:gd name="T20" fmla="*/ 1 w 176"/>
                  <a:gd name="T21" fmla="*/ 0 h 205"/>
                  <a:gd name="T22" fmla="*/ 1 w 176"/>
                  <a:gd name="T23" fmla="*/ 0 h 205"/>
                  <a:gd name="T24" fmla="*/ 1 w 176"/>
                  <a:gd name="T25" fmla="*/ 0 h 205"/>
                  <a:gd name="T26" fmla="*/ 1 w 176"/>
                  <a:gd name="T27" fmla="*/ 0 h 205"/>
                  <a:gd name="T28" fmla="*/ 1 w 176"/>
                  <a:gd name="T29" fmla="*/ 0 h 205"/>
                  <a:gd name="T30" fmla="*/ 1 w 176"/>
                  <a:gd name="T31" fmla="*/ 0 h 205"/>
                  <a:gd name="T32" fmla="*/ 1 w 176"/>
                  <a:gd name="T33" fmla="*/ 0 h 205"/>
                  <a:gd name="T34" fmla="*/ 1 w 176"/>
                  <a:gd name="T35" fmla="*/ 0 h 205"/>
                  <a:gd name="T36" fmla="*/ 1 w 176"/>
                  <a:gd name="T37" fmla="*/ 0 h 205"/>
                  <a:gd name="T38" fmla="*/ 0 w 176"/>
                  <a:gd name="T39" fmla="*/ 0 h 205"/>
                  <a:gd name="T40" fmla="*/ 1 w 176"/>
                  <a:gd name="T41" fmla="*/ 0 h 205"/>
                  <a:gd name="T42" fmla="*/ 1 w 176"/>
                  <a:gd name="T43" fmla="*/ 0 h 205"/>
                  <a:gd name="T44" fmla="*/ 1 w 176"/>
                  <a:gd name="T45" fmla="*/ 0 h 205"/>
                  <a:gd name="T46" fmla="*/ 1 w 176"/>
                  <a:gd name="T47" fmla="*/ 0 h 205"/>
                  <a:gd name="T48" fmla="*/ 1 w 176"/>
                  <a:gd name="T49" fmla="*/ 0 h 205"/>
                  <a:gd name="T50" fmla="*/ 1 w 176"/>
                  <a:gd name="T51" fmla="*/ 0 h 205"/>
                  <a:gd name="T52" fmla="*/ 1 w 176"/>
                  <a:gd name="T53" fmla="*/ 0 h 205"/>
                  <a:gd name="T54" fmla="*/ 1 w 176"/>
                  <a:gd name="T55" fmla="*/ 0 h 205"/>
                  <a:gd name="T56" fmla="*/ 1 w 176"/>
                  <a:gd name="T57" fmla="*/ 0 h 205"/>
                  <a:gd name="T58" fmla="*/ 1 w 176"/>
                  <a:gd name="T59" fmla="*/ 0 h 205"/>
                  <a:gd name="T60" fmla="*/ 1 w 176"/>
                  <a:gd name="T61" fmla="*/ 0 h 205"/>
                  <a:gd name="T62" fmla="*/ 1 w 176"/>
                  <a:gd name="T63" fmla="*/ 0 h 205"/>
                  <a:gd name="T64" fmla="*/ 1 w 176"/>
                  <a:gd name="T65" fmla="*/ 0 h 205"/>
                  <a:gd name="T66" fmla="*/ 1 w 176"/>
                  <a:gd name="T67" fmla="*/ 0 h 205"/>
                  <a:gd name="T68" fmla="*/ 1 w 176"/>
                  <a:gd name="T69" fmla="*/ 0 h 205"/>
                  <a:gd name="T70" fmla="*/ 1 w 176"/>
                  <a:gd name="T71" fmla="*/ 0 h 2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
                  <a:gd name="T109" fmla="*/ 0 h 205"/>
                  <a:gd name="T110" fmla="*/ 176 w 176"/>
                  <a:gd name="T111" fmla="*/ 205 h 2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 h="205">
                    <a:moveTo>
                      <a:pt x="176" y="91"/>
                    </a:moveTo>
                    <a:lnTo>
                      <a:pt x="169" y="105"/>
                    </a:lnTo>
                    <a:lnTo>
                      <a:pt x="160" y="123"/>
                    </a:lnTo>
                    <a:lnTo>
                      <a:pt x="156" y="147"/>
                    </a:lnTo>
                    <a:lnTo>
                      <a:pt x="158" y="175"/>
                    </a:lnTo>
                    <a:lnTo>
                      <a:pt x="156" y="184"/>
                    </a:lnTo>
                    <a:lnTo>
                      <a:pt x="155" y="194"/>
                    </a:lnTo>
                    <a:lnTo>
                      <a:pt x="152" y="201"/>
                    </a:lnTo>
                    <a:lnTo>
                      <a:pt x="148" y="205"/>
                    </a:lnTo>
                    <a:lnTo>
                      <a:pt x="140" y="198"/>
                    </a:lnTo>
                    <a:lnTo>
                      <a:pt x="138" y="180"/>
                    </a:lnTo>
                    <a:lnTo>
                      <a:pt x="135" y="163"/>
                    </a:lnTo>
                    <a:lnTo>
                      <a:pt x="129" y="154"/>
                    </a:lnTo>
                    <a:lnTo>
                      <a:pt x="125" y="154"/>
                    </a:lnTo>
                    <a:lnTo>
                      <a:pt x="119" y="156"/>
                    </a:lnTo>
                    <a:lnTo>
                      <a:pt x="113" y="156"/>
                    </a:lnTo>
                    <a:lnTo>
                      <a:pt x="106" y="158"/>
                    </a:lnTo>
                    <a:lnTo>
                      <a:pt x="100" y="158"/>
                    </a:lnTo>
                    <a:lnTo>
                      <a:pt x="95" y="159"/>
                    </a:lnTo>
                    <a:lnTo>
                      <a:pt x="89" y="159"/>
                    </a:lnTo>
                    <a:lnTo>
                      <a:pt x="85" y="159"/>
                    </a:lnTo>
                    <a:lnTo>
                      <a:pt x="80" y="147"/>
                    </a:lnTo>
                    <a:lnTo>
                      <a:pt x="82" y="130"/>
                    </a:lnTo>
                    <a:lnTo>
                      <a:pt x="89" y="116"/>
                    </a:lnTo>
                    <a:lnTo>
                      <a:pt x="99" y="105"/>
                    </a:lnTo>
                    <a:lnTo>
                      <a:pt x="103" y="98"/>
                    </a:lnTo>
                    <a:lnTo>
                      <a:pt x="102" y="86"/>
                    </a:lnTo>
                    <a:lnTo>
                      <a:pt x="96" y="76"/>
                    </a:lnTo>
                    <a:lnTo>
                      <a:pt x="88" y="70"/>
                    </a:lnTo>
                    <a:lnTo>
                      <a:pt x="82" y="70"/>
                    </a:lnTo>
                    <a:lnTo>
                      <a:pt x="73" y="72"/>
                    </a:lnTo>
                    <a:lnTo>
                      <a:pt x="63" y="74"/>
                    </a:lnTo>
                    <a:lnTo>
                      <a:pt x="52" y="76"/>
                    </a:lnTo>
                    <a:lnTo>
                      <a:pt x="40" y="79"/>
                    </a:lnTo>
                    <a:lnTo>
                      <a:pt x="29" y="84"/>
                    </a:lnTo>
                    <a:lnTo>
                      <a:pt x="18" y="90"/>
                    </a:lnTo>
                    <a:lnTo>
                      <a:pt x="9" y="97"/>
                    </a:lnTo>
                    <a:lnTo>
                      <a:pt x="5" y="95"/>
                    </a:lnTo>
                    <a:lnTo>
                      <a:pt x="2" y="90"/>
                    </a:lnTo>
                    <a:lnTo>
                      <a:pt x="0" y="84"/>
                    </a:lnTo>
                    <a:lnTo>
                      <a:pt x="0" y="79"/>
                    </a:lnTo>
                    <a:lnTo>
                      <a:pt x="8" y="72"/>
                    </a:lnTo>
                    <a:lnTo>
                      <a:pt x="16" y="65"/>
                    </a:lnTo>
                    <a:lnTo>
                      <a:pt x="23" y="58"/>
                    </a:lnTo>
                    <a:lnTo>
                      <a:pt x="32" y="49"/>
                    </a:lnTo>
                    <a:lnTo>
                      <a:pt x="39" y="42"/>
                    </a:lnTo>
                    <a:lnTo>
                      <a:pt x="46" y="35"/>
                    </a:lnTo>
                    <a:lnTo>
                      <a:pt x="50" y="30"/>
                    </a:lnTo>
                    <a:lnTo>
                      <a:pt x="52" y="27"/>
                    </a:lnTo>
                    <a:lnTo>
                      <a:pt x="52" y="21"/>
                    </a:lnTo>
                    <a:lnTo>
                      <a:pt x="52" y="14"/>
                    </a:lnTo>
                    <a:lnTo>
                      <a:pt x="49" y="7"/>
                    </a:lnTo>
                    <a:lnTo>
                      <a:pt x="46" y="0"/>
                    </a:lnTo>
                    <a:lnTo>
                      <a:pt x="55" y="6"/>
                    </a:lnTo>
                    <a:lnTo>
                      <a:pt x="65" y="13"/>
                    </a:lnTo>
                    <a:lnTo>
                      <a:pt x="78" y="21"/>
                    </a:lnTo>
                    <a:lnTo>
                      <a:pt x="90" y="32"/>
                    </a:lnTo>
                    <a:lnTo>
                      <a:pt x="102" y="41"/>
                    </a:lnTo>
                    <a:lnTo>
                      <a:pt x="112" y="51"/>
                    </a:lnTo>
                    <a:lnTo>
                      <a:pt x="120" y="58"/>
                    </a:lnTo>
                    <a:lnTo>
                      <a:pt x="125" y="65"/>
                    </a:lnTo>
                    <a:lnTo>
                      <a:pt x="129" y="76"/>
                    </a:lnTo>
                    <a:lnTo>
                      <a:pt x="135" y="86"/>
                    </a:lnTo>
                    <a:lnTo>
                      <a:pt x="140" y="97"/>
                    </a:lnTo>
                    <a:lnTo>
                      <a:pt x="145" y="104"/>
                    </a:lnTo>
                    <a:lnTo>
                      <a:pt x="150" y="98"/>
                    </a:lnTo>
                    <a:lnTo>
                      <a:pt x="156" y="91"/>
                    </a:lnTo>
                    <a:lnTo>
                      <a:pt x="162" y="84"/>
                    </a:lnTo>
                    <a:lnTo>
                      <a:pt x="166" y="81"/>
                    </a:lnTo>
                    <a:lnTo>
                      <a:pt x="169" y="83"/>
                    </a:lnTo>
                    <a:lnTo>
                      <a:pt x="172" y="86"/>
                    </a:lnTo>
                    <a:lnTo>
                      <a:pt x="173" y="88"/>
                    </a:lnTo>
                    <a:lnTo>
                      <a:pt x="176" y="9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75" name="Freeform 70"/>
              <p:cNvSpPr>
                <a:spLocks/>
              </p:cNvSpPr>
              <p:nvPr/>
            </p:nvSpPr>
            <p:spPr bwMode="auto">
              <a:xfrm>
                <a:off x="5755" y="5237"/>
                <a:ext cx="46" cy="172"/>
              </a:xfrm>
              <a:custGeom>
                <a:avLst/>
                <a:gdLst>
                  <a:gd name="T0" fmla="*/ 1 w 91"/>
                  <a:gd name="T1" fmla="*/ 1 h 344"/>
                  <a:gd name="T2" fmla="*/ 1 w 91"/>
                  <a:gd name="T3" fmla="*/ 1 h 344"/>
                  <a:gd name="T4" fmla="*/ 1 w 91"/>
                  <a:gd name="T5" fmla="*/ 1 h 344"/>
                  <a:gd name="T6" fmla="*/ 1 w 91"/>
                  <a:gd name="T7" fmla="*/ 1 h 344"/>
                  <a:gd name="T8" fmla="*/ 1 w 91"/>
                  <a:gd name="T9" fmla="*/ 0 h 344"/>
                  <a:gd name="T10" fmla="*/ 1 w 91"/>
                  <a:gd name="T11" fmla="*/ 1 h 344"/>
                  <a:gd name="T12" fmla="*/ 1 w 91"/>
                  <a:gd name="T13" fmla="*/ 1 h 344"/>
                  <a:gd name="T14" fmla="*/ 1 w 91"/>
                  <a:gd name="T15" fmla="*/ 1 h 344"/>
                  <a:gd name="T16" fmla="*/ 1 w 91"/>
                  <a:gd name="T17" fmla="*/ 1 h 344"/>
                  <a:gd name="T18" fmla="*/ 1 w 91"/>
                  <a:gd name="T19" fmla="*/ 1 h 344"/>
                  <a:gd name="T20" fmla="*/ 1 w 91"/>
                  <a:gd name="T21" fmla="*/ 1 h 344"/>
                  <a:gd name="T22" fmla="*/ 1 w 91"/>
                  <a:gd name="T23" fmla="*/ 1 h 344"/>
                  <a:gd name="T24" fmla="*/ 1 w 91"/>
                  <a:gd name="T25" fmla="*/ 1 h 344"/>
                  <a:gd name="T26" fmla="*/ 1 w 91"/>
                  <a:gd name="T27" fmla="*/ 1 h 344"/>
                  <a:gd name="T28" fmla="*/ 1 w 91"/>
                  <a:gd name="T29" fmla="*/ 1 h 344"/>
                  <a:gd name="T30" fmla="*/ 1 w 91"/>
                  <a:gd name="T31" fmla="*/ 1 h 344"/>
                  <a:gd name="T32" fmla="*/ 1 w 91"/>
                  <a:gd name="T33" fmla="*/ 1 h 344"/>
                  <a:gd name="T34" fmla="*/ 1 w 91"/>
                  <a:gd name="T35" fmla="*/ 1 h 344"/>
                  <a:gd name="T36" fmla="*/ 1 w 91"/>
                  <a:gd name="T37" fmla="*/ 1 h 344"/>
                  <a:gd name="T38" fmla="*/ 1 w 91"/>
                  <a:gd name="T39" fmla="*/ 1 h 344"/>
                  <a:gd name="T40" fmla="*/ 1 w 91"/>
                  <a:gd name="T41" fmla="*/ 1 h 344"/>
                  <a:gd name="T42" fmla="*/ 1 w 91"/>
                  <a:gd name="T43" fmla="*/ 1 h 344"/>
                  <a:gd name="T44" fmla="*/ 1 w 91"/>
                  <a:gd name="T45" fmla="*/ 1 h 344"/>
                  <a:gd name="T46" fmla="*/ 1 w 91"/>
                  <a:gd name="T47" fmla="*/ 1 h 344"/>
                  <a:gd name="T48" fmla="*/ 1 w 91"/>
                  <a:gd name="T49" fmla="*/ 1 h 344"/>
                  <a:gd name="T50" fmla="*/ 1 w 91"/>
                  <a:gd name="T51" fmla="*/ 1 h 344"/>
                  <a:gd name="T52" fmla="*/ 1 w 91"/>
                  <a:gd name="T53" fmla="*/ 1 h 344"/>
                  <a:gd name="T54" fmla="*/ 1 w 91"/>
                  <a:gd name="T55" fmla="*/ 1 h 344"/>
                  <a:gd name="T56" fmla="*/ 1 w 91"/>
                  <a:gd name="T57" fmla="*/ 1 h 344"/>
                  <a:gd name="T58" fmla="*/ 1 w 91"/>
                  <a:gd name="T59" fmla="*/ 1 h 344"/>
                  <a:gd name="T60" fmla="*/ 1 w 91"/>
                  <a:gd name="T61" fmla="*/ 1 h 344"/>
                  <a:gd name="T62" fmla="*/ 1 w 91"/>
                  <a:gd name="T63" fmla="*/ 1 h 344"/>
                  <a:gd name="T64" fmla="*/ 1 w 91"/>
                  <a:gd name="T65" fmla="*/ 1 h 344"/>
                  <a:gd name="T66" fmla="*/ 1 w 91"/>
                  <a:gd name="T67" fmla="*/ 1 h 344"/>
                  <a:gd name="T68" fmla="*/ 1 w 91"/>
                  <a:gd name="T69" fmla="*/ 1 h 344"/>
                  <a:gd name="T70" fmla="*/ 1 w 91"/>
                  <a:gd name="T71" fmla="*/ 1 h 344"/>
                  <a:gd name="T72" fmla="*/ 1 w 91"/>
                  <a:gd name="T73" fmla="*/ 1 h 344"/>
                  <a:gd name="T74" fmla="*/ 1 w 91"/>
                  <a:gd name="T75" fmla="*/ 1 h 344"/>
                  <a:gd name="T76" fmla="*/ 1 w 91"/>
                  <a:gd name="T77" fmla="*/ 1 h 344"/>
                  <a:gd name="T78" fmla="*/ 1 w 91"/>
                  <a:gd name="T79" fmla="*/ 1 h 344"/>
                  <a:gd name="T80" fmla="*/ 0 w 91"/>
                  <a:gd name="T81" fmla="*/ 1 h 344"/>
                  <a:gd name="T82" fmla="*/ 0 w 91"/>
                  <a:gd name="T83" fmla="*/ 1 h 344"/>
                  <a:gd name="T84" fmla="*/ 1 w 91"/>
                  <a:gd name="T85" fmla="*/ 1 h 344"/>
                  <a:gd name="T86" fmla="*/ 1 w 91"/>
                  <a:gd name="T87" fmla="*/ 1 h 344"/>
                  <a:gd name="T88" fmla="*/ 1 w 91"/>
                  <a:gd name="T89" fmla="*/ 1 h 344"/>
                  <a:gd name="T90" fmla="*/ 1 w 91"/>
                  <a:gd name="T91" fmla="*/ 1 h 344"/>
                  <a:gd name="T92" fmla="*/ 1 w 91"/>
                  <a:gd name="T93" fmla="*/ 1 h 344"/>
                  <a:gd name="T94" fmla="*/ 1 w 91"/>
                  <a:gd name="T95" fmla="*/ 1 h 344"/>
                  <a:gd name="T96" fmla="*/ 1 w 91"/>
                  <a:gd name="T97" fmla="*/ 1 h 344"/>
                  <a:gd name="T98" fmla="*/ 1 w 91"/>
                  <a:gd name="T99" fmla="*/ 1 h 344"/>
                  <a:gd name="T100" fmla="*/ 1 w 91"/>
                  <a:gd name="T101" fmla="*/ 1 h 344"/>
                  <a:gd name="T102" fmla="*/ 1 w 91"/>
                  <a:gd name="T103" fmla="*/ 1 h 344"/>
                  <a:gd name="T104" fmla="*/ 1 w 91"/>
                  <a:gd name="T105" fmla="*/ 1 h 344"/>
                  <a:gd name="T106" fmla="*/ 1 w 91"/>
                  <a:gd name="T107" fmla="*/ 1 h 344"/>
                  <a:gd name="T108" fmla="*/ 1 w 91"/>
                  <a:gd name="T109" fmla="*/ 1 h 344"/>
                  <a:gd name="T110" fmla="*/ 1 w 91"/>
                  <a:gd name="T111" fmla="*/ 1 h 344"/>
                  <a:gd name="T112" fmla="*/ 1 w 91"/>
                  <a:gd name="T113" fmla="*/ 1 h 3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
                  <a:gd name="T172" fmla="*/ 0 h 344"/>
                  <a:gd name="T173" fmla="*/ 91 w 91"/>
                  <a:gd name="T174" fmla="*/ 344 h 3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 h="344">
                    <a:moveTo>
                      <a:pt x="68" y="40"/>
                    </a:moveTo>
                    <a:lnTo>
                      <a:pt x="73" y="33"/>
                    </a:lnTo>
                    <a:lnTo>
                      <a:pt x="77" y="24"/>
                    </a:lnTo>
                    <a:lnTo>
                      <a:pt x="81" y="14"/>
                    </a:lnTo>
                    <a:lnTo>
                      <a:pt x="87" y="0"/>
                    </a:lnTo>
                    <a:lnTo>
                      <a:pt x="88" y="17"/>
                    </a:lnTo>
                    <a:lnTo>
                      <a:pt x="90" y="40"/>
                    </a:lnTo>
                    <a:lnTo>
                      <a:pt x="91" y="61"/>
                    </a:lnTo>
                    <a:lnTo>
                      <a:pt x="90" y="73"/>
                    </a:lnTo>
                    <a:lnTo>
                      <a:pt x="84" y="80"/>
                    </a:lnTo>
                    <a:lnTo>
                      <a:pt x="78" y="89"/>
                    </a:lnTo>
                    <a:lnTo>
                      <a:pt x="74" y="99"/>
                    </a:lnTo>
                    <a:lnTo>
                      <a:pt x="73" y="113"/>
                    </a:lnTo>
                    <a:lnTo>
                      <a:pt x="73" y="127"/>
                    </a:lnTo>
                    <a:lnTo>
                      <a:pt x="74" y="141"/>
                    </a:lnTo>
                    <a:lnTo>
                      <a:pt x="75" y="154"/>
                    </a:lnTo>
                    <a:lnTo>
                      <a:pt x="77" y="166"/>
                    </a:lnTo>
                    <a:lnTo>
                      <a:pt x="78" y="176"/>
                    </a:lnTo>
                    <a:lnTo>
                      <a:pt x="80" y="189"/>
                    </a:lnTo>
                    <a:lnTo>
                      <a:pt x="78" y="203"/>
                    </a:lnTo>
                    <a:lnTo>
                      <a:pt x="75" y="213"/>
                    </a:lnTo>
                    <a:lnTo>
                      <a:pt x="70" y="230"/>
                    </a:lnTo>
                    <a:lnTo>
                      <a:pt x="64" y="258"/>
                    </a:lnTo>
                    <a:lnTo>
                      <a:pt x="58" y="286"/>
                    </a:lnTo>
                    <a:lnTo>
                      <a:pt x="54" y="306"/>
                    </a:lnTo>
                    <a:lnTo>
                      <a:pt x="50" y="316"/>
                    </a:lnTo>
                    <a:lnTo>
                      <a:pt x="44" y="328"/>
                    </a:lnTo>
                    <a:lnTo>
                      <a:pt x="35" y="337"/>
                    </a:lnTo>
                    <a:lnTo>
                      <a:pt x="28" y="344"/>
                    </a:lnTo>
                    <a:lnTo>
                      <a:pt x="25" y="332"/>
                    </a:lnTo>
                    <a:lnTo>
                      <a:pt x="25" y="321"/>
                    </a:lnTo>
                    <a:lnTo>
                      <a:pt x="28" y="309"/>
                    </a:lnTo>
                    <a:lnTo>
                      <a:pt x="31" y="299"/>
                    </a:lnTo>
                    <a:lnTo>
                      <a:pt x="34" y="285"/>
                    </a:lnTo>
                    <a:lnTo>
                      <a:pt x="35" y="265"/>
                    </a:lnTo>
                    <a:lnTo>
                      <a:pt x="35" y="251"/>
                    </a:lnTo>
                    <a:lnTo>
                      <a:pt x="30" y="244"/>
                    </a:lnTo>
                    <a:lnTo>
                      <a:pt x="21" y="255"/>
                    </a:lnTo>
                    <a:lnTo>
                      <a:pt x="13" y="279"/>
                    </a:lnTo>
                    <a:lnTo>
                      <a:pt x="4" y="309"/>
                    </a:lnTo>
                    <a:lnTo>
                      <a:pt x="0" y="335"/>
                    </a:lnTo>
                    <a:lnTo>
                      <a:pt x="0" y="313"/>
                    </a:lnTo>
                    <a:lnTo>
                      <a:pt x="3" y="286"/>
                    </a:lnTo>
                    <a:lnTo>
                      <a:pt x="7" y="262"/>
                    </a:lnTo>
                    <a:lnTo>
                      <a:pt x="10" y="244"/>
                    </a:lnTo>
                    <a:lnTo>
                      <a:pt x="14" y="230"/>
                    </a:lnTo>
                    <a:lnTo>
                      <a:pt x="21" y="211"/>
                    </a:lnTo>
                    <a:lnTo>
                      <a:pt x="30" y="194"/>
                    </a:lnTo>
                    <a:lnTo>
                      <a:pt x="35" y="183"/>
                    </a:lnTo>
                    <a:lnTo>
                      <a:pt x="43" y="173"/>
                    </a:lnTo>
                    <a:lnTo>
                      <a:pt x="50" y="155"/>
                    </a:lnTo>
                    <a:lnTo>
                      <a:pt x="57" y="134"/>
                    </a:lnTo>
                    <a:lnTo>
                      <a:pt x="60" y="115"/>
                    </a:lnTo>
                    <a:lnTo>
                      <a:pt x="60" y="96"/>
                    </a:lnTo>
                    <a:lnTo>
                      <a:pt x="60" y="77"/>
                    </a:lnTo>
                    <a:lnTo>
                      <a:pt x="63" y="58"/>
                    </a:lnTo>
                    <a:lnTo>
                      <a:pt x="68" y="4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76" name="Freeform 71"/>
              <p:cNvSpPr>
                <a:spLocks/>
              </p:cNvSpPr>
              <p:nvPr/>
            </p:nvSpPr>
            <p:spPr bwMode="auto">
              <a:xfrm>
                <a:off x="5997" y="4902"/>
                <a:ext cx="51" cy="24"/>
              </a:xfrm>
              <a:custGeom>
                <a:avLst/>
                <a:gdLst>
                  <a:gd name="T0" fmla="*/ 1 w 101"/>
                  <a:gd name="T1" fmla="*/ 0 h 49"/>
                  <a:gd name="T2" fmla="*/ 1 w 101"/>
                  <a:gd name="T3" fmla="*/ 0 h 49"/>
                  <a:gd name="T4" fmla="*/ 1 w 101"/>
                  <a:gd name="T5" fmla="*/ 0 h 49"/>
                  <a:gd name="T6" fmla="*/ 1 w 101"/>
                  <a:gd name="T7" fmla="*/ 0 h 49"/>
                  <a:gd name="T8" fmla="*/ 1 w 101"/>
                  <a:gd name="T9" fmla="*/ 0 h 49"/>
                  <a:gd name="T10" fmla="*/ 1 w 101"/>
                  <a:gd name="T11" fmla="*/ 0 h 49"/>
                  <a:gd name="T12" fmla="*/ 1 w 101"/>
                  <a:gd name="T13" fmla="*/ 0 h 49"/>
                  <a:gd name="T14" fmla="*/ 1 w 101"/>
                  <a:gd name="T15" fmla="*/ 0 h 49"/>
                  <a:gd name="T16" fmla="*/ 1 w 101"/>
                  <a:gd name="T17" fmla="*/ 0 h 49"/>
                  <a:gd name="T18" fmla="*/ 1 w 101"/>
                  <a:gd name="T19" fmla="*/ 0 h 49"/>
                  <a:gd name="T20" fmla="*/ 1 w 101"/>
                  <a:gd name="T21" fmla="*/ 0 h 49"/>
                  <a:gd name="T22" fmla="*/ 1 w 101"/>
                  <a:gd name="T23" fmla="*/ 0 h 49"/>
                  <a:gd name="T24" fmla="*/ 1 w 101"/>
                  <a:gd name="T25" fmla="*/ 0 h 49"/>
                  <a:gd name="T26" fmla="*/ 1 w 101"/>
                  <a:gd name="T27" fmla="*/ 0 h 49"/>
                  <a:gd name="T28" fmla="*/ 1 w 101"/>
                  <a:gd name="T29" fmla="*/ 0 h 49"/>
                  <a:gd name="T30" fmla="*/ 1 w 101"/>
                  <a:gd name="T31" fmla="*/ 0 h 49"/>
                  <a:gd name="T32" fmla="*/ 1 w 101"/>
                  <a:gd name="T33" fmla="*/ 0 h 49"/>
                  <a:gd name="T34" fmla="*/ 1 w 101"/>
                  <a:gd name="T35" fmla="*/ 0 h 49"/>
                  <a:gd name="T36" fmla="*/ 1 w 101"/>
                  <a:gd name="T37" fmla="*/ 0 h 49"/>
                  <a:gd name="T38" fmla="*/ 1 w 101"/>
                  <a:gd name="T39" fmla="*/ 0 h 49"/>
                  <a:gd name="T40" fmla="*/ 1 w 101"/>
                  <a:gd name="T41" fmla="*/ 0 h 49"/>
                  <a:gd name="T42" fmla="*/ 1 w 101"/>
                  <a:gd name="T43" fmla="*/ 0 h 49"/>
                  <a:gd name="T44" fmla="*/ 1 w 101"/>
                  <a:gd name="T45" fmla="*/ 0 h 49"/>
                  <a:gd name="T46" fmla="*/ 1 w 101"/>
                  <a:gd name="T47" fmla="*/ 0 h 49"/>
                  <a:gd name="T48" fmla="*/ 1 w 101"/>
                  <a:gd name="T49" fmla="*/ 0 h 49"/>
                  <a:gd name="T50" fmla="*/ 1 w 101"/>
                  <a:gd name="T51" fmla="*/ 0 h 49"/>
                  <a:gd name="T52" fmla="*/ 1 w 101"/>
                  <a:gd name="T53" fmla="*/ 0 h 49"/>
                  <a:gd name="T54" fmla="*/ 1 w 101"/>
                  <a:gd name="T55" fmla="*/ 0 h 49"/>
                  <a:gd name="T56" fmla="*/ 1 w 101"/>
                  <a:gd name="T57" fmla="*/ 0 h 49"/>
                  <a:gd name="T58" fmla="*/ 1 w 101"/>
                  <a:gd name="T59" fmla="*/ 0 h 49"/>
                  <a:gd name="T60" fmla="*/ 1 w 101"/>
                  <a:gd name="T61" fmla="*/ 0 h 49"/>
                  <a:gd name="T62" fmla="*/ 1 w 101"/>
                  <a:gd name="T63" fmla="*/ 0 h 49"/>
                  <a:gd name="T64" fmla="*/ 1 w 101"/>
                  <a:gd name="T65" fmla="*/ 0 h 49"/>
                  <a:gd name="T66" fmla="*/ 1 w 101"/>
                  <a:gd name="T67" fmla="*/ 0 h 49"/>
                  <a:gd name="T68" fmla="*/ 1 w 101"/>
                  <a:gd name="T69" fmla="*/ 0 h 49"/>
                  <a:gd name="T70" fmla="*/ 0 w 101"/>
                  <a:gd name="T71" fmla="*/ 0 h 49"/>
                  <a:gd name="T72" fmla="*/ 1 w 101"/>
                  <a:gd name="T73" fmla="*/ 0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
                  <a:gd name="T112" fmla="*/ 0 h 49"/>
                  <a:gd name="T113" fmla="*/ 101 w 101"/>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 h="49">
                    <a:moveTo>
                      <a:pt x="1" y="4"/>
                    </a:moveTo>
                    <a:lnTo>
                      <a:pt x="7" y="2"/>
                    </a:lnTo>
                    <a:lnTo>
                      <a:pt x="13" y="0"/>
                    </a:lnTo>
                    <a:lnTo>
                      <a:pt x="20" y="0"/>
                    </a:lnTo>
                    <a:lnTo>
                      <a:pt x="27" y="0"/>
                    </a:lnTo>
                    <a:lnTo>
                      <a:pt x="34" y="0"/>
                    </a:lnTo>
                    <a:lnTo>
                      <a:pt x="41" y="0"/>
                    </a:lnTo>
                    <a:lnTo>
                      <a:pt x="46" y="0"/>
                    </a:lnTo>
                    <a:lnTo>
                      <a:pt x="50" y="0"/>
                    </a:lnTo>
                    <a:lnTo>
                      <a:pt x="54" y="0"/>
                    </a:lnTo>
                    <a:lnTo>
                      <a:pt x="60" y="2"/>
                    </a:lnTo>
                    <a:lnTo>
                      <a:pt x="66" y="4"/>
                    </a:lnTo>
                    <a:lnTo>
                      <a:pt x="70" y="7"/>
                    </a:lnTo>
                    <a:lnTo>
                      <a:pt x="74" y="11"/>
                    </a:lnTo>
                    <a:lnTo>
                      <a:pt x="80" y="14"/>
                    </a:lnTo>
                    <a:lnTo>
                      <a:pt x="85" y="19"/>
                    </a:lnTo>
                    <a:lnTo>
                      <a:pt x="91" y="23"/>
                    </a:lnTo>
                    <a:lnTo>
                      <a:pt x="95" y="26"/>
                    </a:lnTo>
                    <a:lnTo>
                      <a:pt x="101" y="33"/>
                    </a:lnTo>
                    <a:lnTo>
                      <a:pt x="101" y="40"/>
                    </a:lnTo>
                    <a:lnTo>
                      <a:pt x="97" y="49"/>
                    </a:lnTo>
                    <a:lnTo>
                      <a:pt x="88" y="46"/>
                    </a:lnTo>
                    <a:lnTo>
                      <a:pt x="77" y="42"/>
                    </a:lnTo>
                    <a:lnTo>
                      <a:pt x="66" y="44"/>
                    </a:lnTo>
                    <a:lnTo>
                      <a:pt x="58" y="47"/>
                    </a:lnTo>
                    <a:lnTo>
                      <a:pt x="56" y="35"/>
                    </a:lnTo>
                    <a:lnTo>
                      <a:pt x="51" y="28"/>
                    </a:lnTo>
                    <a:lnTo>
                      <a:pt x="46" y="25"/>
                    </a:lnTo>
                    <a:lnTo>
                      <a:pt x="41" y="23"/>
                    </a:lnTo>
                    <a:lnTo>
                      <a:pt x="33" y="25"/>
                    </a:lnTo>
                    <a:lnTo>
                      <a:pt x="21" y="25"/>
                    </a:lnTo>
                    <a:lnTo>
                      <a:pt x="11" y="25"/>
                    </a:lnTo>
                    <a:lnTo>
                      <a:pt x="4" y="23"/>
                    </a:lnTo>
                    <a:lnTo>
                      <a:pt x="3" y="19"/>
                    </a:lnTo>
                    <a:lnTo>
                      <a:pt x="1" y="14"/>
                    </a:lnTo>
                    <a:lnTo>
                      <a:pt x="0" y="9"/>
                    </a:lnTo>
                    <a:lnTo>
                      <a:pt x="1"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77" name="Freeform 72"/>
              <p:cNvSpPr>
                <a:spLocks/>
              </p:cNvSpPr>
              <p:nvPr/>
            </p:nvSpPr>
            <p:spPr bwMode="auto">
              <a:xfrm>
                <a:off x="5918" y="5185"/>
                <a:ext cx="25" cy="36"/>
              </a:xfrm>
              <a:custGeom>
                <a:avLst/>
                <a:gdLst>
                  <a:gd name="T0" fmla="*/ 1 w 50"/>
                  <a:gd name="T1" fmla="*/ 0 h 73"/>
                  <a:gd name="T2" fmla="*/ 1 w 50"/>
                  <a:gd name="T3" fmla="*/ 0 h 73"/>
                  <a:gd name="T4" fmla="*/ 1 w 50"/>
                  <a:gd name="T5" fmla="*/ 0 h 73"/>
                  <a:gd name="T6" fmla="*/ 1 w 50"/>
                  <a:gd name="T7" fmla="*/ 0 h 73"/>
                  <a:gd name="T8" fmla="*/ 1 w 50"/>
                  <a:gd name="T9" fmla="*/ 0 h 73"/>
                  <a:gd name="T10" fmla="*/ 1 w 50"/>
                  <a:gd name="T11" fmla="*/ 0 h 73"/>
                  <a:gd name="T12" fmla="*/ 1 w 50"/>
                  <a:gd name="T13" fmla="*/ 0 h 73"/>
                  <a:gd name="T14" fmla="*/ 0 w 50"/>
                  <a:gd name="T15" fmla="*/ 0 h 73"/>
                  <a:gd name="T16" fmla="*/ 0 w 50"/>
                  <a:gd name="T17" fmla="*/ 0 h 73"/>
                  <a:gd name="T18" fmla="*/ 1 w 50"/>
                  <a:gd name="T19" fmla="*/ 0 h 73"/>
                  <a:gd name="T20" fmla="*/ 1 w 50"/>
                  <a:gd name="T21" fmla="*/ 0 h 73"/>
                  <a:gd name="T22" fmla="*/ 1 w 50"/>
                  <a:gd name="T23" fmla="*/ 0 h 73"/>
                  <a:gd name="T24" fmla="*/ 1 w 50"/>
                  <a:gd name="T25" fmla="*/ 0 h 73"/>
                  <a:gd name="T26" fmla="*/ 1 w 50"/>
                  <a:gd name="T27" fmla="*/ 0 h 73"/>
                  <a:gd name="T28" fmla="*/ 1 w 50"/>
                  <a:gd name="T29" fmla="*/ 0 h 73"/>
                  <a:gd name="T30" fmla="*/ 1 w 50"/>
                  <a:gd name="T31" fmla="*/ 0 h 73"/>
                  <a:gd name="T32" fmla="*/ 1 w 50"/>
                  <a:gd name="T33" fmla="*/ 0 h 73"/>
                  <a:gd name="T34" fmla="*/ 1 w 50"/>
                  <a:gd name="T35" fmla="*/ 0 h 73"/>
                  <a:gd name="T36" fmla="*/ 1 w 50"/>
                  <a:gd name="T37" fmla="*/ 0 h 73"/>
                  <a:gd name="T38" fmla="*/ 1 w 50"/>
                  <a:gd name="T39" fmla="*/ 0 h 73"/>
                  <a:gd name="T40" fmla="*/ 1 w 50"/>
                  <a:gd name="T41" fmla="*/ 0 h 73"/>
                  <a:gd name="T42" fmla="*/ 1 w 50"/>
                  <a:gd name="T43" fmla="*/ 0 h 73"/>
                  <a:gd name="T44" fmla="*/ 1 w 50"/>
                  <a:gd name="T45" fmla="*/ 0 h 73"/>
                  <a:gd name="T46" fmla="*/ 1 w 50"/>
                  <a:gd name="T47" fmla="*/ 0 h 73"/>
                  <a:gd name="T48" fmla="*/ 1 w 50"/>
                  <a:gd name="T49" fmla="*/ 0 h 73"/>
                  <a:gd name="T50" fmla="*/ 1 w 50"/>
                  <a:gd name="T51" fmla="*/ 0 h 73"/>
                  <a:gd name="T52" fmla="*/ 1 w 50"/>
                  <a:gd name="T53" fmla="*/ 0 h 73"/>
                  <a:gd name="T54" fmla="*/ 1 w 50"/>
                  <a:gd name="T55" fmla="*/ 0 h 73"/>
                  <a:gd name="T56" fmla="*/ 1 w 50"/>
                  <a:gd name="T57" fmla="*/ 0 h 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73"/>
                  <a:gd name="T89" fmla="*/ 50 w 50"/>
                  <a:gd name="T90" fmla="*/ 73 h 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73">
                    <a:moveTo>
                      <a:pt x="7" y="14"/>
                    </a:moveTo>
                    <a:lnTo>
                      <a:pt x="8" y="18"/>
                    </a:lnTo>
                    <a:lnTo>
                      <a:pt x="10" y="21"/>
                    </a:lnTo>
                    <a:lnTo>
                      <a:pt x="11" y="25"/>
                    </a:lnTo>
                    <a:lnTo>
                      <a:pt x="13" y="28"/>
                    </a:lnTo>
                    <a:lnTo>
                      <a:pt x="8" y="35"/>
                    </a:lnTo>
                    <a:lnTo>
                      <a:pt x="3" y="45"/>
                    </a:lnTo>
                    <a:lnTo>
                      <a:pt x="0" y="54"/>
                    </a:lnTo>
                    <a:lnTo>
                      <a:pt x="0" y="63"/>
                    </a:lnTo>
                    <a:lnTo>
                      <a:pt x="7" y="70"/>
                    </a:lnTo>
                    <a:lnTo>
                      <a:pt x="17" y="73"/>
                    </a:lnTo>
                    <a:lnTo>
                      <a:pt x="30" y="73"/>
                    </a:lnTo>
                    <a:lnTo>
                      <a:pt x="40" y="68"/>
                    </a:lnTo>
                    <a:lnTo>
                      <a:pt x="45" y="58"/>
                    </a:lnTo>
                    <a:lnTo>
                      <a:pt x="50" y="44"/>
                    </a:lnTo>
                    <a:lnTo>
                      <a:pt x="50" y="32"/>
                    </a:lnTo>
                    <a:lnTo>
                      <a:pt x="48" y="23"/>
                    </a:lnTo>
                    <a:lnTo>
                      <a:pt x="45" y="23"/>
                    </a:lnTo>
                    <a:lnTo>
                      <a:pt x="44" y="23"/>
                    </a:lnTo>
                    <a:lnTo>
                      <a:pt x="41" y="23"/>
                    </a:lnTo>
                    <a:lnTo>
                      <a:pt x="38" y="25"/>
                    </a:lnTo>
                    <a:lnTo>
                      <a:pt x="34" y="16"/>
                    </a:lnTo>
                    <a:lnTo>
                      <a:pt x="30" y="9"/>
                    </a:lnTo>
                    <a:lnTo>
                      <a:pt x="24" y="4"/>
                    </a:lnTo>
                    <a:lnTo>
                      <a:pt x="20" y="0"/>
                    </a:lnTo>
                    <a:lnTo>
                      <a:pt x="15" y="2"/>
                    </a:lnTo>
                    <a:lnTo>
                      <a:pt x="13" y="4"/>
                    </a:lnTo>
                    <a:lnTo>
                      <a:pt x="8" y="9"/>
                    </a:lnTo>
                    <a:lnTo>
                      <a:pt x="7" y="1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78" name="Freeform 73"/>
              <p:cNvSpPr>
                <a:spLocks/>
              </p:cNvSpPr>
              <p:nvPr/>
            </p:nvSpPr>
            <p:spPr bwMode="auto">
              <a:xfrm>
                <a:off x="5988" y="4939"/>
                <a:ext cx="101" cy="214"/>
              </a:xfrm>
              <a:custGeom>
                <a:avLst/>
                <a:gdLst>
                  <a:gd name="T0" fmla="*/ 1 w 201"/>
                  <a:gd name="T1" fmla="*/ 1 h 428"/>
                  <a:gd name="T2" fmla="*/ 1 w 201"/>
                  <a:gd name="T3" fmla="*/ 1 h 428"/>
                  <a:gd name="T4" fmla="*/ 1 w 201"/>
                  <a:gd name="T5" fmla="*/ 1 h 428"/>
                  <a:gd name="T6" fmla="*/ 1 w 201"/>
                  <a:gd name="T7" fmla="*/ 1 h 428"/>
                  <a:gd name="T8" fmla="*/ 1 w 201"/>
                  <a:gd name="T9" fmla="*/ 1 h 428"/>
                  <a:gd name="T10" fmla="*/ 1 w 201"/>
                  <a:gd name="T11" fmla="*/ 1 h 428"/>
                  <a:gd name="T12" fmla="*/ 1 w 201"/>
                  <a:gd name="T13" fmla="*/ 1 h 428"/>
                  <a:gd name="T14" fmla="*/ 1 w 201"/>
                  <a:gd name="T15" fmla="*/ 1 h 428"/>
                  <a:gd name="T16" fmla="*/ 1 w 201"/>
                  <a:gd name="T17" fmla="*/ 1 h 428"/>
                  <a:gd name="T18" fmla="*/ 1 w 201"/>
                  <a:gd name="T19" fmla="*/ 1 h 428"/>
                  <a:gd name="T20" fmla="*/ 1 w 201"/>
                  <a:gd name="T21" fmla="*/ 1 h 428"/>
                  <a:gd name="T22" fmla="*/ 1 w 201"/>
                  <a:gd name="T23" fmla="*/ 1 h 428"/>
                  <a:gd name="T24" fmla="*/ 1 w 201"/>
                  <a:gd name="T25" fmla="*/ 1 h 428"/>
                  <a:gd name="T26" fmla="*/ 1 w 201"/>
                  <a:gd name="T27" fmla="*/ 1 h 428"/>
                  <a:gd name="T28" fmla="*/ 1 w 201"/>
                  <a:gd name="T29" fmla="*/ 1 h 428"/>
                  <a:gd name="T30" fmla="*/ 1 w 201"/>
                  <a:gd name="T31" fmla="*/ 1 h 428"/>
                  <a:gd name="T32" fmla="*/ 1 w 201"/>
                  <a:gd name="T33" fmla="*/ 1 h 428"/>
                  <a:gd name="T34" fmla="*/ 1 w 201"/>
                  <a:gd name="T35" fmla="*/ 1 h 428"/>
                  <a:gd name="T36" fmla="*/ 1 w 201"/>
                  <a:gd name="T37" fmla="*/ 1 h 428"/>
                  <a:gd name="T38" fmla="*/ 1 w 201"/>
                  <a:gd name="T39" fmla="*/ 1 h 428"/>
                  <a:gd name="T40" fmla="*/ 1 w 201"/>
                  <a:gd name="T41" fmla="*/ 1 h 428"/>
                  <a:gd name="T42" fmla="*/ 1 w 201"/>
                  <a:gd name="T43" fmla="*/ 1 h 428"/>
                  <a:gd name="T44" fmla="*/ 1 w 201"/>
                  <a:gd name="T45" fmla="*/ 1 h 428"/>
                  <a:gd name="T46" fmla="*/ 1 w 201"/>
                  <a:gd name="T47" fmla="*/ 1 h 428"/>
                  <a:gd name="T48" fmla="*/ 1 w 201"/>
                  <a:gd name="T49" fmla="*/ 1 h 428"/>
                  <a:gd name="T50" fmla="*/ 1 w 201"/>
                  <a:gd name="T51" fmla="*/ 1 h 428"/>
                  <a:gd name="T52" fmla="*/ 1 w 201"/>
                  <a:gd name="T53" fmla="*/ 1 h 428"/>
                  <a:gd name="T54" fmla="*/ 1 w 201"/>
                  <a:gd name="T55" fmla="*/ 1 h 428"/>
                  <a:gd name="T56" fmla="*/ 1 w 201"/>
                  <a:gd name="T57" fmla="*/ 1 h 428"/>
                  <a:gd name="T58" fmla="*/ 1 w 201"/>
                  <a:gd name="T59" fmla="*/ 1 h 428"/>
                  <a:gd name="T60" fmla="*/ 1 w 201"/>
                  <a:gd name="T61" fmla="*/ 1 h 428"/>
                  <a:gd name="T62" fmla="*/ 1 w 201"/>
                  <a:gd name="T63" fmla="*/ 1 h 428"/>
                  <a:gd name="T64" fmla="*/ 1 w 201"/>
                  <a:gd name="T65" fmla="*/ 1 h 428"/>
                  <a:gd name="T66" fmla="*/ 1 w 201"/>
                  <a:gd name="T67" fmla="*/ 1 h 428"/>
                  <a:gd name="T68" fmla="*/ 1 w 201"/>
                  <a:gd name="T69" fmla="*/ 1 h 428"/>
                  <a:gd name="T70" fmla="*/ 1 w 201"/>
                  <a:gd name="T71" fmla="*/ 1 h 428"/>
                  <a:gd name="T72" fmla="*/ 1 w 201"/>
                  <a:gd name="T73" fmla="*/ 1 h 428"/>
                  <a:gd name="T74" fmla="*/ 1 w 201"/>
                  <a:gd name="T75" fmla="*/ 1 h 428"/>
                  <a:gd name="T76" fmla="*/ 1 w 201"/>
                  <a:gd name="T77" fmla="*/ 1 h 428"/>
                  <a:gd name="T78" fmla="*/ 1 w 201"/>
                  <a:gd name="T79" fmla="*/ 1 h 428"/>
                  <a:gd name="T80" fmla="*/ 1 w 201"/>
                  <a:gd name="T81" fmla="*/ 1 h 428"/>
                  <a:gd name="T82" fmla="*/ 1 w 201"/>
                  <a:gd name="T83" fmla="*/ 1 h 428"/>
                  <a:gd name="T84" fmla="*/ 1 w 201"/>
                  <a:gd name="T85" fmla="*/ 1 h 428"/>
                  <a:gd name="T86" fmla="*/ 1 w 201"/>
                  <a:gd name="T87" fmla="*/ 1 h 428"/>
                  <a:gd name="T88" fmla="*/ 1 w 201"/>
                  <a:gd name="T89" fmla="*/ 1 h 428"/>
                  <a:gd name="T90" fmla="*/ 1 w 201"/>
                  <a:gd name="T91" fmla="*/ 1 h 428"/>
                  <a:gd name="T92" fmla="*/ 1 w 201"/>
                  <a:gd name="T93" fmla="*/ 1 h 428"/>
                  <a:gd name="T94" fmla="*/ 1 w 201"/>
                  <a:gd name="T95" fmla="*/ 1 h 428"/>
                  <a:gd name="T96" fmla="*/ 1 w 201"/>
                  <a:gd name="T97" fmla="*/ 0 h 428"/>
                  <a:gd name="T98" fmla="*/ 1 w 201"/>
                  <a:gd name="T99" fmla="*/ 1 h 428"/>
                  <a:gd name="T100" fmla="*/ 1 w 201"/>
                  <a:gd name="T101" fmla="*/ 1 h 428"/>
                  <a:gd name="T102" fmla="*/ 1 w 201"/>
                  <a:gd name="T103" fmla="*/ 1 h 428"/>
                  <a:gd name="T104" fmla="*/ 1 w 201"/>
                  <a:gd name="T105" fmla="*/ 1 h 428"/>
                  <a:gd name="T106" fmla="*/ 1 w 201"/>
                  <a:gd name="T107" fmla="*/ 1 h 428"/>
                  <a:gd name="T108" fmla="*/ 1 w 201"/>
                  <a:gd name="T109" fmla="*/ 1 h 428"/>
                  <a:gd name="T110" fmla="*/ 1 w 201"/>
                  <a:gd name="T111" fmla="*/ 1 h 428"/>
                  <a:gd name="T112" fmla="*/ 1 w 201"/>
                  <a:gd name="T113" fmla="*/ 1 h 4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1"/>
                  <a:gd name="T172" fmla="*/ 0 h 428"/>
                  <a:gd name="T173" fmla="*/ 201 w 201"/>
                  <a:gd name="T174" fmla="*/ 428 h 4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1" h="428">
                    <a:moveTo>
                      <a:pt x="201" y="60"/>
                    </a:moveTo>
                    <a:lnTo>
                      <a:pt x="190" y="67"/>
                    </a:lnTo>
                    <a:lnTo>
                      <a:pt x="178" y="70"/>
                    </a:lnTo>
                    <a:lnTo>
                      <a:pt x="167" y="72"/>
                    </a:lnTo>
                    <a:lnTo>
                      <a:pt x="157" y="72"/>
                    </a:lnTo>
                    <a:lnTo>
                      <a:pt x="148" y="72"/>
                    </a:lnTo>
                    <a:lnTo>
                      <a:pt x="140" y="68"/>
                    </a:lnTo>
                    <a:lnTo>
                      <a:pt x="135" y="67"/>
                    </a:lnTo>
                    <a:lnTo>
                      <a:pt x="132" y="63"/>
                    </a:lnTo>
                    <a:lnTo>
                      <a:pt x="131" y="60"/>
                    </a:lnTo>
                    <a:lnTo>
                      <a:pt x="128" y="60"/>
                    </a:lnTo>
                    <a:lnTo>
                      <a:pt x="124" y="63"/>
                    </a:lnTo>
                    <a:lnTo>
                      <a:pt x="121" y="68"/>
                    </a:lnTo>
                    <a:lnTo>
                      <a:pt x="117" y="77"/>
                    </a:lnTo>
                    <a:lnTo>
                      <a:pt x="111" y="91"/>
                    </a:lnTo>
                    <a:lnTo>
                      <a:pt x="107" y="103"/>
                    </a:lnTo>
                    <a:lnTo>
                      <a:pt x="105" y="114"/>
                    </a:lnTo>
                    <a:lnTo>
                      <a:pt x="104" y="119"/>
                    </a:lnTo>
                    <a:lnTo>
                      <a:pt x="104" y="121"/>
                    </a:lnTo>
                    <a:lnTo>
                      <a:pt x="104" y="123"/>
                    </a:lnTo>
                    <a:lnTo>
                      <a:pt x="107" y="126"/>
                    </a:lnTo>
                    <a:lnTo>
                      <a:pt x="107" y="130"/>
                    </a:lnTo>
                    <a:lnTo>
                      <a:pt x="105" y="131"/>
                    </a:lnTo>
                    <a:lnTo>
                      <a:pt x="105" y="136"/>
                    </a:lnTo>
                    <a:lnTo>
                      <a:pt x="104" y="142"/>
                    </a:lnTo>
                    <a:lnTo>
                      <a:pt x="104" y="147"/>
                    </a:lnTo>
                    <a:lnTo>
                      <a:pt x="104" y="152"/>
                    </a:lnTo>
                    <a:lnTo>
                      <a:pt x="105" y="157"/>
                    </a:lnTo>
                    <a:lnTo>
                      <a:pt x="107" y="163"/>
                    </a:lnTo>
                    <a:lnTo>
                      <a:pt x="101" y="171"/>
                    </a:lnTo>
                    <a:lnTo>
                      <a:pt x="94" y="182"/>
                    </a:lnTo>
                    <a:lnTo>
                      <a:pt x="87" y="196"/>
                    </a:lnTo>
                    <a:lnTo>
                      <a:pt x="78" y="210"/>
                    </a:lnTo>
                    <a:lnTo>
                      <a:pt x="70" y="226"/>
                    </a:lnTo>
                    <a:lnTo>
                      <a:pt x="64" y="238"/>
                    </a:lnTo>
                    <a:lnTo>
                      <a:pt x="61" y="247"/>
                    </a:lnTo>
                    <a:lnTo>
                      <a:pt x="60" y="254"/>
                    </a:lnTo>
                    <a:lnTo>
                      <a:pt x="65" y="269"/>
                    </a:lnTo>
                    <a:lnTo>
                      <a:pt x="74" y="297"/>
                    </a:lnTo>
                    <a:lnTo>
                      <a:pt x="78" y="334"/>
                    </a:lnTo>
                    <a:lnTo>
                      <a:pt x="73" y="372"/>
                    </a:lnTo>
                    <a:lnTo>
                      <a:pt x="74" y="378"/>
                    </a:lnTo>
                    <a:lnTo>
                      <a:pt x="65" y="385"/>
                    </a:lnTo>
                    <a:lnTo>
                      <a:pt x="55" y="393"/>
                    </a:lnTo>
                    <a:lnTo>
                      <a:pt x="47" y="400"/>
                    </a:lnTo>
                    <a:lnTo>
                      <a:pt x="41" y="409"/>
                    </a:lnTo>
                    <a:lnTo>
                      <a:pt x="45" y="409"/>
                    </a:lnTo>
                    <a:lnTo>
                      <a:pt x="53" y="409"/>
                    </a:lnTo>
                    <a:lnTo>
                      <a:pt x="58" y="412"/>
                    </a:lnTo>
                    <a:lnTo>
                      <a:pt x="63" y="414"/>
                    </a:lnTo>
                    <a:lnTo>
                      <a:pt x="57" y="412"/>
                    </a:lnTo>
                    <a:lnTo>
                      <a:pt x="53" y="412"/>
                    </a:lnTo>
                    <a:lnTo>
                      <a:pt x="47" y="414"/>
                    </a:lnTo>
                    <a:lnTo>
                      <a:pt x="41" y="416"/>
                    </a:lnTo>
                    <a:lnTo>
                      <a:pt x="37" y="418"/>
                    </a:lnTo>
                    <a:lnTo>
                      <a:pt x="34" y="421"/>
                    </a:lnTo>
                    <a:lnTo>
                      <a:pt x="31" y="425"/>
                    </a:lnTo>
                    <a:lnTo>
                      <a:pt x="30" y="428"/>
                    </a:lnTo>
                    <a:lnTo>
                      <a:pt x="25" y="388"/>
                    </a:lnTo>
                    <a:lnTo>
                      <a:pt x="30" y="362"/>
                    </a:lnTo>
                    <a:lnTo>
                      <a:pt x="38" y="344"/>
                    </a:lnTo>
                    <a:lnTo>
                      <a:pt x="48" y="334"/>
                    </a:lnTo>
                    <a:lnTo>
                      <a:pt x="47" y="322"/>
                    </a:lnTo>
                    <a:lnTo>
                      <a:pt x="43" y="311"/>
                    </a:lnTo>
                    <a:lnTo>
                      <a:pt x="37" y="302"/>
                    </a:lnTo>
                    <a:lnTo>
                      <a:pt x="30" y="295"/>
                    </a:lnTo>
                    <a:lnTo>
                      <a:pt x="23" y="288"/>
                    </a:lnTo>
                    <a:lnTo>
                      <a:pt x="15" y="285"/>
                    </a:lnTo>
                    <a:lnTo>
                      <a:pt x="8" y="283"/>
                    </a:lnTo>
                    <a:lnTo>
                      <a:pt x="5" y="281"/>
                    </a:lnTo>
                    <a:lnTo>
                      <a:pt x="3" y="281"/>
                    </a:lnTo>
                    <a:lnTo>
                      <a:pt x="1" y="276"/>
                    </a:lnTo>
                    <a:lnTo>
                      <a:pt x="0" y="271"/>
                    </a:lnTo>
                    <a:lnTo>
                      <a:pt x="1" y="266"/>
                    </a:lnTo>
                    <a:lnTo>
                      <a:pt x="5" y="261"/>
                    </a:lnTo>
                    <a:lnTo>
                      <a:pt x="14" y="252"/>
                    </a:lnTo>
                    <a:lnTo>
                      <a:pt x="27" y="243"/>
                    </a:lnTo>
                    <a:lnTo>
                      <a:pt x="41" y="233"/>
                    </a:lnTo>
                    <a:lnTo>
                      <a:pt x="50" y="217"/>
                    </a:lnTo>
                    <a:lnTo>
                      <a:pt x="53" y="198"/>
                    </a:lnTo>
                    <a:lnTo>
                      <a:pt x="51" y="178"/>
                    </a:lnTo>
                    <a:lnTo>
                      <a:pt x="47" y="164"/>
                    </a:lnTo>
                    <a:lnTo>
                      <a:pt x="44" y="154"/>
                    </a:lnTo>
                    <a:lnTo>
                      <a:pt x="43" y="142"/>
                    </a:lnTo>
                    <a:lnTo>
                      <a:pt x="43" y="128"/>
                    </a:lnTo>
                    <a:lnTo>
                      <a:pt x="44" y="117"/>
                    </a:lnTo>
                    <a:lnTo>
                      <a:pt x="60" y="112"/>
                    </a:lnTo>
                    <a:lnTo>
                      <a:pt x="71" y="103"/>
                    </a:lnTo>
                    <a:lnTo>
                      <a:pt x="81" y="91"/>
                    </a:lnTo>
                    <a:lnTo>
                      <a:pt x="88" y="75"/>
                    </a:lnTo>
                    <a:lnTo>
                      <a:pt x="94" y="60"/>
                    </a:lnTo>
                    <a:lnTo>
                      <a:pt x="97" y="46"/>
                    </a:lnTo>
                    <a:lnTo>
                      <a:pt x="100" y="33"/>
                    </a:lnTo>
                    <a:lnTo>
                      <a:pt x="101" y="26"/>
                    </a:lnTo>
                    <a:lnTo>
                      <a:pt x="102" y="19"/>
                    </a:lnTo>
                    <a:lnTo>
                      <a:pt x="104" y="11"/>
                    </a:lnTo>
                    <a:lnTo>
                      <a:pt x="108" y="4"/>
                    </a:lnTo>
                    <a:lnTo>
                      <a:pt x="114" y="0"/>
                    </a:lnTo>
                    <a:lnTo>
                      <a:pt x="122" y="0"/>
                    </a:lnTo>
                    <a:lnTo>
                      <a:pt x="127" y="2"/>
                    </a:lnTo>
                    <a:lnTo>
                      <a:pt x="131" y="7"/>
                    </a:lnTo>
                    <a:lnTo>
                      <a:pt x="134" y="16"/>
                    </a:lnTo>
                    <a:lnTo>
                      <a:pt x="138" y="25"/>
                    </a:lnTo>
                    <a:lnTo>
                      <a:pt x="144" y="33"/>
                    </a:lnTo>
                    <a:lnTo>
                      <a:pt x="151" y="42"/>
                    </a:lnTo>
                    <a:lnTo>
                      <a:pt x="155" y="49"/>
                    </a:lnTo>
                    <a:lnTo>
                      <a:pt x="162" y="51"/>
                    </a:lnTo>
                    <a:lnTo>
                      <a:pt x="172" y="42"/>
                    </a:lnTo>
                    <a:lnTo>
                      <a:pt x="184" y="28"/>
                    </a:lnTo>
                    <a:lnTo>
                      <a:pt x="194" y="14"/>
                    </a:lnTo>
                    <a:lnTo>
                      <a:pt x="197" y="28"/>
                    </a:lnTo>
                    <a:lnTo>
                      <a:pt x="198" y="40"/>
                    </a:lnTo>
                    <a:lnTo>
                      <a:pt x="200" y="51"/>
                    </a:lnTo>
                    <a:lnTo>
                      <a:pt x="201" y="6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79" name="Freeform 74"/>
              <p:cNvSpPr>
                <a:spLocks/>
              </p:cNvSpPr>
              <p:nvPr/>
            </p:nvSpPr>
            <p:spPr bwMode="auto">
              <a:xfrm>
                <a:off x="6009" y="4969"/>
                <a:ext cx="80" cy="182"/>
              </a:xfrm>
              <a:custGeom>
                <a:avLst/>
                <a:gdLst>
                  <a:gd name="T0" fmla="*/ 1 w 160"/>
                  <a:gd name="T1" fmla="*/ 0 h 365"/>
                  <a:gd name="T2" fmla="*/ 1 w 160"/>
                  <a:gd name="T3" fmla="*/ 0 h 365"/>
                  <a:gd name="T4" fmla="*/ 1 w 160"/>
                  <a:gd name="T5" fmla="*/ 0 h 365"/>
                  <a:gd name="T6" fmla="*/ 1 w 160"/>
                  <a:gd name="T7" fmla="*/ 0 h 365"/>
                  <a:gd name="T8" fmla="*/ 1 w 160"/>
                  <a:gd name="T9" fmla="*/ 0 h 365"/>
                  <a:gd name="T10" fmla="*/ 1 w 160"/>
                  <a:gd name="T11" fmla="*/ 0 h 365"/>
                  <a:gd name="T12" fmla="*/ 1 w 160"/>
                  <a:gd name="T13" fmla="*/ 0 h 365"/>
                  <a:gd name="T14" fmla="*/ 1 w 160"/>
                  <a:gd name="T15" fmla="*/ 0 h 365"/>
                  <a:gd name="T16" fmla="*/ 1 w 160"/>
                  <a:gd name="T17" fmla="*/ 0 h 365"/>
                  <a:gd name="T18" fmla="*/ 1 w 160"/>
                  <a:gd name="T19" fmla="*/ 0 h 365"/>
                  <a:gd name="T20" fmla="*/ 1 w 160"/>
                  <a:gd name="T21" fmla="*/ 0 h 365"/>
                  <a:gd name="T22" fmla="*/ 1 w 160"/>
                  <a:gd name="T23" fmla="*/ 0 h 365"/>
                  <a:gd name="T24" fmla="*/ 1 w 160"/>
                  <a:gd name="T25" fmla="*/ 0 h 365"/>
                  <a:gd name="T26" fmla="*/ 1 w 160"/>
                  <a:gd name="T27" fmla="*/ 0 h 365"/>
                  <a:gd name="T28" fmla="*/ 1 w 160"/>
                  <a:gd name="T29" fmla="*/ 0 h 365"/>
                  <a:gd name="T30" fmla="*/ 1 w 160"/>
                  <a:gd name="T31" fmla="*/ 0 h 365"/>
                  <a:gd name="T32" fmla="*/ 1 w 160"/>
                  <a:gd name="T33" fmla="*/ 0 h 365"/>
                  <a:gd name="T34" fmla="*/ 1 w 160"/>
                  <a:gd name="T35" fmla="*/ 0 h 365"/>
                  <a:gd name="T36" fmla="*/ 1 w 160"/>
                  <a:gd name="T37" fmla="*/ 0 h 365"/>
                  <a:gd name="T38" fmla="*/ 1 w 160"/>
                  <a:gd name="T39" fmla="*/ 0 h 365"/>
                  <a:gd name="T40" fmla="*/ 1 w 160"/>
                  <a:gd name="T41" fmla="*/ 0 h 365"/>
                  <a:gd name="T42" fmla="*/ 1 w 160"/>
                  <a:gd name="T43" fmla="*/ 0 h 365"/>
                  <a:gd name="T44" fmla="*/ 0 w 160"/>
                  <a:gd name="T45" fmla="*/ 0 h 365"/>
                  <a:gd name="T46" fmla="*/ 1 w 160"/>
                  <a:gd name="T47" fmla="*/ 0 h 365"/>
                  <a:gd name="T48" fmla="*/ 1 w 160"/>
                  <a:gd name="T49" fmla="*/ 0 h 365"/>
                  <a:gd name="T50" fmla="*/ 1 w 160"/>
                  <a:gd name="T51" fmla="*/ 0 h 365"/>
                  <a:gd name="T52" fmla="*/ 1 w 160"/>
                  <a:gd name="T53" fmla="*/ 0 h 365"/>
                  <a:gd name="T54" fmla="*/ 1 w 160"/>
                  <a:gd name="T55" fmla="*/ 0 h 365"/>
                  <a:gd name="T56" fmla="*/ 1 w 160"/>
                  <a:gd name="T57" fmla="*/ 0 h 365"/>
                  <a:gd name="T58" fmla="*/ 1 w 160"/>
                  <a:gd name="T59" fmla="*/ 0 h 365"/>
                  <a:gd name="T60" fmla="*/ 1 w 160"/>
                  <a:gd name="T61" fmla="*/ 0 h 365"/>
                  <a:gd name="T62" fmla="*/ 1 w 160"/>
                  <a:gd name="T63" fmla="*/ 0 h 365"/>
                  <a:gd name="T64" fmla="*/ 1 w 160"/>
                  <a:gd name="T65" fmla="*/ 0 h 365"/>
                  <a:gd name="T66" fmla="*/ 1 w 160"/>
                  <a:gd name="T67" fmla="*/ 0 h 365"/>
                  <a:gd name="T68" fmla="*/ 1 w 160"/>
                  <a:gd name="T69" fmla="*/ 0 h 365"/>
                  <a:gd name="T70" fmla="*/ 1 w 160"/>
                  <a:gd name="T71" fmla="*/ 0 h 365"/>
                  <a:gd name="T72" fmla="*/ 1 w 160"/>
                  <a:gd name="T73" fmla="*/ 0 h 365"/>
                  <a:gd name="T74" fmla="*/ 1 w 160"/>
                  <a:gd name="T75" fmla="*/ 0 h 365"/>
                  <a:gd name="T76" fmla="*/ 1 w 160"/>
                  <a:gd name="T77" fmla="*/ 0 h 365"/>
                  <a:gd name="T78" fmla="*/ 1 w 160"/>
                  <a:gd name="T79" fmla="*/ 0 h 365"/>
                  <a:gd name="T80" fmla="*/ 1 w 160"/>
                  <a:gd name="T81" fmla="*/ 0 h 365"/>
                  <a:gd name="T82" fmla="*/ 1 w 160"/>
                  <a:gd name="T83" fmla="*/ 0 h 365"/>
                  <a:gd name="T84" fmla="*/ 1 w 160"/>
                  <a:gd name="T85" fmla="*/ 0 h 365"/>
                  <a:gd name="T86" fmla="*/ 1 w 160"/>
                  <a:gd name="T87" fmla="*/ 0 h 365"/>
                  <a:gd name="T88" fmla="*/ 1 w 160"/>
                  <a:gd name="T89" fmla="*/ 0 h 365"/>
                  <a:gd name="T90" fmla="*/ 1 w 160"/>
                  <a:gd name="T91" fmla="*/ 0 h 365"/>
                  <a:gd name="T92" fmla="*/ 1 w 160"/>
                  <a:gd name="T93" fmla="*/ 0 h 365"/>
                  <a:gd name="T94" fmla="*/ 1 w 160"/>
                  <a:gd name="T95" fmla="*/ 0 h 365"/>
                  <a:gd name="T96" fmla="*/ 1 w 160"/>
                  <a:gd name="T97" fmla="*/ 0 h 365"/>
                  <a:gd name="T98" fmla="*/ 1 w 160"/>
                  <a:gd name="T99" fmla="*/ 0 h 365"/>
                  <a:gd name="T100" fmla="*/ 1 w 160"/>
                  <a:gd name="T101" fmla="*/ 0 h 365"/>
                  <a:gd name="T102" fmla="*/ 1 w 160"/>
                  <a:gd name="T103" fmla="*/ 0 h 365"/>
                  <a:gd name="T104" fmla="*/ 1 w 160"/>
                  <a:gd name="T105" fmla="*/ 0 h 365"/>
                  <a:gd name="T106" fmla="*/ 1 w 160"/>
                  <a:gd name="T107" fmla="*/ 0 h 365"/>
                  <a:gd name="T108" fmla="*/ 1 w 160"/>
                  <a:gd name="T109" fmla="*/ 0 h 3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0"/>
                  <a:gd name="T166" fmla="*/ 0 h 365"/>
                  <a:gd name="T167" fmla="*/ 160 w 160"/>
                  <a:gd name="T168" fmla="*/ 365 h 3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0" h="365">
                    <a:moveTo>
                      <a:pt x="160" y="0"/>
                    </a:moveTo>
                    <a:lnTo>
                      <a:pt x="149" y="7"/>
                    </a:lnTo>
                    <a:lnTo>
                      <a:pt x="137" y="10"/>
                    </a:lnTo>
                    <a:lnTo>
                      <a:pt x="126" y="12"/>
                    </a:lnTo>
                    <a:lnTo>
                      <a:pt x="116" y="12"/>
                    </a:lnTo>
                    <a:lnTo>
                      <a:pt x="107" y="12"/>
                    </a:lnTo>
                    <a:lnTo>
                      <a:pt x="99" y="8"/>
                    </a:lnTo>
                    <a:lnTo>
                      <a:pt x="94" y="7"/>
                    </a:lnTo>
                    <a:lnTo>
                      <a:pt x="91" y="3"/>
                    </a:lnTo>
                    <a:lnTo>
                      <a:pt x="90" y="0"/>
                    </a:lnTo>
                    <a:lnTo>
                      <a:pt x="87" y="0"/>
                    </a:lnTo>
                    <a:lnTo>
                      <a:pt x="83" y="3"/>
                    </a:lnTo>
                    <a:lnTo>
                      <a:pt x="80" y="8"/>
                    </a:lnTo>
                    <a:lnTo>
                      <a:pt x="76" y="17"/>
                    </a:lnTo>
                    <a:lnTo>
                      <a:pt x="70" y="31"/>
                    </a:lnTo>
                    <a:lnTo>
                      <a:pt x="66" y="43"/>
                    </a:lnTo>
                    <a:lnTo>
                      <a:pt x="64" y="54"/>
                    </a:lnTo>
                    <a:lnTo>
                      <a:pt x="63" y="59"/>
                    </a:lnTo>
                    <a:lnTo>
                      <a:pt x="63" y="61"/>
                    </a:lnTo>
                    <a:lnTo>
                      <a:pt x="63" y="63"/>
                    </a:lnTo>
                    <a:lnTo>
                      <a:pt x="66" y="66"/>
                    </a:lnTo>
                    <a:lnTo>
                      <a:pt x="66" y="70"/>
                    </a:lnTo>
                    <a:lnTo>
                      <a:pt x="64" y="71"/>
                    </a:lnTo>
                    <a:lnTo>
                      <a:pt x="64" y="76"/>
                    </a:lnTo>
                    <a:lnTo>
                      <a:pt x="63" y="82"/>
                    </a:lnTo>
                    <a:lnTo>
                      <a:pt x="63" y="87"/>
                    </a:lnTo>
                    <a:lnTo>
                      <a:pt x="63" y="92"/>
                    </a:lnTo>
                    <a:lnTo>
                      <a:pt x="64" y="97"/>
                    </a:lnTo>
                    <a:lnTo>
                      <a:pt x="66" y="103"/>
                    </a:lnTo>
                    <a:lnTo>
                      <a:pt x="60" y="111"/>
                    </a:lnTo>
                    <a:lnTo>
                      <a:pt x="53" y="122"/>
                    </a:lnTo>
                    <a:lnTo>
                      <a:pt x="46" y="136"/>
                    </a:lnTo>
                    <a:lnTo>
                      <a:pt x="37" y="150"/>
                    </a:lnTo>
                    <a:lnTo>
                      <a:pt x="29" y="166"/>
                    </a:lnTo>
                    <a:lnTo>
                      <a:pt x="23" y="178"/>
                    </a:lnTo>
                    <a:lnTo>
                      <a:pt x="20" y="187"/>
                    </a:lnTo>
                    <a:lnTo>
                      <a:pt x="19" y="194"/>
                    </a:lnTo>
                    <a:lnTo>
                      <a:pt x="24" y="209"/>
                    </a:lnTo>
                    <a:lnTo>
                      <a:pt x="33" y="237"/>
                    </a:lnTo>
                    <a:lnTo>
                      <a:pt x="37" y="274"/>
                    </a:lnTo>
                    <a:lnTo>
                      <a:pt x="32" y="312"/>
                    </a:lnTo>
                    <a:lnTo>
                      <a:pt x="33" y="318"/>
                    </a:lnTo>
                    <a:lnTo>
                      <a:pt x="24" y="325"/>
                    </a:lnTo>
                    <a:lnTo>
                      <a:pt x="14" y="333"/>
                    </a:lnTo>
                    <a:lnTo>
                      <a:pt x="6" y="340"/>
                    </a:lnTo>
                    <a:lnTo>
                      <a:pt x="0" y="349"/>
                    </a:lnTo>
                    <a:lnTo>
                      <a:pt x="4" y="349"/>
                    </a:lnTo>
                    <a:lnTo>
                      <a:pt x="12" y="349"/>
                    </a:lnTo>
                    <a:lnTo>
                      <a:pt x="17" y="352"/>
                    </a:lnTo>
                    <a:lnTo>
                      <a:pt x="22" y="354"/>
                    </a:lnTo>
                    <a:lnTo>
                      <a:pt x="29" y="358"/>
                    </a:lnTo>
                    <a:lnTo>
                      <a:pt x="37" y="361"/>
                    </a:lnTo>
                    <a:lnTo>
                      <a:pt x="47" y="363"/>
                    </a:lnTo>
                    <a:lnTo>
                      <a:pt x="59" y="365"/>
                    </a:lnTo>
                    <a:lnTo>
                      <a:pt x="71" y="361"/>
                    </a:lnTo>
                    <a:lnTo>
                      <a:pt x="80" y="356"/>
                    </a:lnTo>
                    <a:lnTo>
                      <a:pt x="84" y="345"/>
                    </a:lnTo>
                    <a:lnTo>
                      <a:pt x="86" y="337"/>
                    </a:lnTo>
                    <a:lnTo>
                      <a:pt x="86" y="321"/>
                    </a:lnTo>
                    <a:lnTo>
                      <a:pt x="89" y="305"/>
                    </a:lnTo>
                    <a:lnTo>
                      <a:pt x="93" y="293"/>
                    </a:lnTo>
                    <a:lnTo>
                      <a:pt x="96" y="286"/>
                    </a:lnTo>
                    <a:lnTo>
                      <a:pt x="100" y="284"/>
                    </a:lnTo>
                    <a:lnTo>
                      <a:pt x="101" y="279"/>
                    </a:lnTo>
                    <a:lnTo>
                      <a:pt x="101" y="274"/>
                    </a:lnTo>
                    <a:lnTo>
                      <a:pt x="99" y="267"/>
                    </a:lnTo>
                    <a:lnTo>
                      <a:pt x="100" y="263"/>
                    </a:lnTo>
                    <a:lnTo>
                      <a:pt x="104" y="262"/>
                    </a:lnTo>
                    <a:lnTo>
                      <a:pt x="106" y="260"/>
                    </a:lnTo>
                    <a:lnTo>
                      <a:pt x="104" y="253"/>
                    </a:lnTo>
                    <a:lnTo>
                      <a:pt x="103" y="248"/>
                    </a:lnTo>
                    <a:lnTo>
                      <a:pt x="104" y="239"/>
                    </a:lnTo>
                    <a:lnTo>
                      <a:pt x="106" y="228"/>
                    </a:lnTo>
                    <a:lnTo>
                      <a:pt x="109" y="216"/>
                    </a:lnTo>
                    <a:lnTo>
                      <a:pt x="114" y="214"/>
                    </a:lnTo>
                    <a:lnTo>
                      <a:pt x="119" y="213"/>
                    </a:lnTo>
                    <a:lnTo>
                      <a:pt x="123" y="214"/>
                    </a:lnTo>
                    <a:lnTo>
                      <a:pt x="127" y="214"/>
                    </a:lnTo>
                    <a:lnTo>
                      <a:pt x="134" y="211"/>
                    </a:lnTo>
                    <a:lnTo>
                      <a:pt x="136" y="202"/>
                    </a:lnTo>
                    <a:lnTo>
                      <a:pt x="131" y="190"/>
                    </a:lnTo>
                    <a:lnTo>
                      <a:pt x="127" y="180"/>
                    </a:lnTo>
                    <a:lnTo>
                      <a:pt x="123" y="169"/>
                    </a:lnTo>
                    <a:lnTo>
                      <a:pt x="117" y="153"/>
                    </a:lnTo>
                    <a:lnTo>
                      <a:pt x="111" y="138"/>
                    </a:lnTo>
                    <a:lnTo>
                      <a:pt x="106" y="124"/>
                    </a:lnTo>
                    <a:lnTo>
                      <a:pt x="104" y="120"/>
                    </a:lnTo>
                    <a:lnTo>
                      <a:pt x="103" y="117"/>
                    </a:lnTo>
                    <a:lnTo>
                      <a:pt x="103" y="115"/>
                    </a:lnTo>
                    <a:lnTo>
                      <a:pt x="101" y="111"/>
                    </a:lnTo>
                    <a:lnTo>
                      <a:pt x="103" y="104"/>
                    </a:lnTo>
                    <a:lnTo>
                      <a:pt x="104" y="96"/>
                    </a:lnTo>
                    <a:lnTo>
                      <a:pt x="107" y="89"/>
                    </a:lnTo>
                    <a:lnTo>
                      <a:pt x="111" y="82"/>
                    </a:lnTo>
                    <a:lnTo>
                      <a:pt x="113" y="80"/>
                    </a:lnTo>
                    <a:lnTo>
                      <a:pt x="114" y="76"/>
                    </a:lnTo>
                    <a:lnTo>
                      <a:pt x="114" y="75"/>
                    </a:lnTo>
                    <a:lnTo>
                      <a:pt x="116" y="73"/>
                    </a:lnTo>
                    <a:lnTo>
                      <a:pt x="119" y="64"/>
                    </a:lnTo>
                    <a:lnTo>
                      <a:pt x="119" y="56"/>
                    </a:lnTo>
                    <a:lnTo>
                      <a:pt x="119" y="50"/>
                    </a:lnTo>
                    <a:lnTo>
                      <a:pt x="117" y="45"/>
                    </a:lnTo>
                    <a:lnTo>
                      <a:pt x="126" y="42"/>
                    </a:lnTo>
                    <a:lnTo>
                      <a:pt x="134" y="35"/>
                    </a:lnTo>
                    <a:lnTo>
                      <a:pt x="140" y="26"/>
                    </a:lnTo>
                    <a:lnTo>
                      <a:pt x="143" y="15"/>
                    </a:lnTo>
                    <a:lnTo>
                      <a:pt x="147" y="14"/>
                    </a:lnTo>
                    <a:lnTo>
                      <a:pt x="151" y="10"/>
                    </a:lnTo>
                    <a:lnTo>
                      <a:pt x="156" y="7"/>
                    </a:lnTo>
                    <a:lnTo>
                      <a:pt x="16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80" name="Freeform 75"/>
              <p:cNvSpPr>
                <a:spLocks/>
              </p:cNvSpPr>
              <p:nvPr/>
            </p:nvSpPr>
            <p:spPr bwMode="auto">
              <a:xfrm>
                <a:off x="6040" y="4969"/>
                <a:ext cx="49" cy="41"/>
              </a:xfrm>
              <a:custGeom>
                <a:avLst/>
                <a:gdLst>
                  <a:gd name="T0" fmla="*/ 1 w 97"/>
                  <a:gd name="T1" fmla="*/ 0 h 82"/>
                  <a:gd name="T2" fmla="*/ 1 w 97"/>
                  <a:gd name="T3" fmla="*/ 1 h 82"/>
                  <a:gd name="T4" fmla="*/ 1 w 97"/>
                  <a:gd name="T5" fmla="*/ 1 h 82"/>
                  <a:gd name="T6" fmla="*/ 1 w 97"/>
                  <a:gd name="T7" fmla="*/ 1 h 82"/>
                  <a:gd name="T8" fmla="*/ 1 w 97"/>
                  <a:gd name="T9" fmla="*/ 1 h 82"/>
                  <a:gd name="T10" fmla="*/ 1 w 97"/>
                  <a:gd name="T11" fmla="*/ 1 h 82"/>
                  <a:gd name="T12" fmla="*/ 1 w 97"/>
                  <a:gd name="T13" fmla="*/ 1 h 82"/>
                  <a:gd name="T14" fmla="*/ 1 w 97"/>
                  <a:gd name="T15" fmla="*/ 1 h 82"/>
                  <a:gd name="T16" fmla="*/ 1 w 97"/>
                  <a:gd name="T17" fmla="*/ 1 h 82"/>
                  <a:gd name="T18" fmla="*/ 1 w 97"/>
                  <a:gd name="T19" fmla="*/ 1 h 82"/>
                  <a:gd name="T20" fmla="*/ 1 w 97"/>
                  <a:gd name="T21" fmla="*/ 1 h 82"/>
                  <a:gd name="T22" fmla="*/ 1 w 97"/>
                  <a:gd name="T23" fmla="*/ 1 h 82"/>
                  <a:gd name="T24" fmla="*/ 1 w 97"/>
                  <a:gd name="T25" fmla="*/ 1 h 82"/>
                  <a:gd name="T26" fmla="*/ 1 w 97"/>
                  <a:gd name="T27" fmla="*/ 1 h 82"/>
                  <a:gd name="T28" fmla="*/ 1 w 97"/>
                  <a:gd name="T29" fmla="*/ 1 h 82"/>
                  <a:gd name="T30" fmla="*/ 1 w 97"/>
                  <a:gd name="T31" fmla="*/ 1 h 82"/>
                  <a:gd name="T32" fmla="*/ 0 w 97"/>
                  <a:gd name="T33" fmla="*/ 1 h 82"/>
                  <a:gd name="T34" fmla="*/ 1 w 97"/>
                  <a:gd name="T35" fmla="*/ 1 h 82"/>
                  <a:gd name="T36" fmla="*/ 1 w 97"/>
                  <a:gd name="T37" fmla="*/ 1 h 82"/>
                  <a:gd name="T38" fmla="*/ 1 w 97"/>
                  <a:gd name="T39" fmla="*/ 1 h 82"/>
                  <a:gd name="T40" fmla="*/ 1 w 97"/>
                  <a:gd name="T41" fmla="*/ 1 h 82"/>
                  <a:gd name="T42" fmla="*/ 0 w 97"/>
                  <a:gd name="T43" fmla="*/ 1 h 82"/>
                  <a:gd name="T44" fmla="*/ 0 w 97"/>
                  <a:gd name="T45" fmla="*/ 1 h 82"/>
                  <a:gd name="T46" fmla="*/ 0 w 97"/>
                  <a:gd name="T47" fmla="*/ 1 h 82"/>
                  <a:gd name="T48" fmla="*/ 1 w 97"/>
                  <a:gd name="T49" fmla="*/ 1 h 82"/>
                  <a:gd name="T50" fmla="*/ 1 w 97"/>
                  <a:gd name="T51" fmla="*/ 1 h 82"/>
                  <a:gd name="T52" fmla="*/ 1 w 97"/>
                  <a:gd name="T53" fmla="*/ 1 h 82"/>
                  <a:gd name="T54" fmla="*/ 1 w 97"/>
                  <a:gd name="T55" fmla="*/ 1 h 82"/>
                  <a:gd name="T56" fmla="*/ 1 w 97"/>
                  <a:gd name="T57" fmla="*/ 1 h 82"/>
                  <a:gd name="T58" fmla="*/ 1 w 97"/>
                  <a:gd name="T59" fmla="*/ 1 h 82"/>
                  <a:gd name="T60" fmla="*/ 1 w 97"/>
                  <a:gd name="T61" fmla="*/ 0 h 82"/>
                  <a:gd name="T62" fmla="*/ 1 w 97"/>
                  <a:gd name="T63" fmla="*/ 0 h 82"/>
                  <a:gd name="T64" fmla="*/ 1 w 97"/>
                  <a:gd name="T65" fmla="*/ 1 h 82"/>
                  <a:gd name="T66" fmla="*/ 1 w 97"/>
                  <a:gd name="T67" fmla="*/ 1 h 82"/>
                  <a:gd name="T68" fmla="*/ 1 w 97"/>
                  <a:gd name="T69" fmla="*/ 1 h 82"/>
                  <a:gd name="T70" fmla="*/ 1 w 97"/>
                  <a:gd name="T71" fmla="*/ 1 h 82"/>
                  <a:gd name="T72" fmla="*/ 1 w 97"/>
                  <a:gd name="T73" fmla="*/ 1 h 82"/>
                  <a:gd name="T74" fmla="*/ 1 w 97"/>
                  <a:gd name="T75" fmla="*/ 1 h 82"/>
                  <a:gd name="T76" fmla="*/ 1 w 97"/>
                  <a:gd name="T77" fmla="*/ 1 h 82"/>
                  <a:gd name="T78" fmla="*/ 1 w 97"/>
                  <a:gd name="T79" fmla="*/ 1 h 82"/>
                  <a:gd name="T80" fmla="*/ 1 w 97"/>
                  <a:gd name="T81" fmla="*/ 0 h 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82"/>
                  <a:gd name="T125" fmla="*/ 97 w 97"/>
                  <a:gd name="T126" fmla="*/ 82 h 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82">
                    <a:moveTo>
                      <a:pt x="97" y="0"/>
                    </a:moveTo>
                    <a:lnTo>
                      <a:pt x="93" y="7"/>
                    </a:lnTo>
                    <a:lnTo>
                      <a:pt x="88" y="10"/>
                    </a:lnTo>
                    <a:lnTo>
                      <a:pt x="84" y="14"/>
                    </a:lnTo>
                    <a:lnTo>
                      <a:pt x="80" y="15"/>
                    </a:lnTo>
                    <a:lnTo>
                      <a:pt x="77" y="26"/>
                    </a:lnTo>
                    <a:lnTo>
                      <a:pt x="71" y="35"/>
                    </a:lnTo>
                    <a:lnTo>
                      <a:pt x="63" y="42"/>
                    </a:lnTo>
                    <a:lnTo>
                      <a:pt x="54" y="45"/>
                    </a:lnTo>
                    <a:lnTo>
                      <a:pt x="48" y="42"/>
                    </a:lnTo>
                    <a:lnTo>
                      <a:pt x="40" y="38"/>
                    </a:lnTo>
                    <a:lnTo>
                      <a:pt x="33" y="35"/>
                    </a:lnTo>
                    <a:lnTo>
                      <a:pt x="28" y="36"/>
                    </a:lnTo>
                    <a:lnTo>
                      <a:pt x="23" y="43"/>
                    </a:lnTo>
                    <a:lnTo>
                      <a:pt x="14" y="56"/>
                    </a:lnTo>
                    <a:lnTo>
                      <a:pt x="6" y="71"/>
                    </a:lnTo>
                    <a:lnTo>
                      <a:pt x="0" y="82"/>
                    </a:lnTo>
                    <a:lnTo>
                      <a:pt x="1" y="76"/>
                    </a:lnTo>
                    <a:lnTo>
                      <a:pt x="1" y="71"/>
                    </a:lnTo>
                    <a:lnTo>
                      <a:pt x="3" y="70"/>
                    </a:lnTo>
                    <a:lnTo>
                      <a:pt x="3" y="66"/>
                    </a:lnTo>
                    <a:lnTo>
                      <a:pt x="0" y="63"/>
                    </a:lnTo>
                    <a:lnTo>
                      <a:pt x="0" y="61"/>
                    </a:lnTo>
                    <a:lnTo>
                      <a:pt x="0" y="59"/>
                    </a:lnTo>
                    <a:lnTo>
                      <a:pt x="1" y="54"/>
                    </a:lnTo>
                    <a:lnTo>
                      <a:pt x="3" y="43"/>
                    </a:lnTo>
                    <a:lnTo>
                      <a:pt x="7" y="31"/>
                    </a:lnTo>
                    <a:lnTo>
                      <a:pt x="13" y="17"/>
                    </a:lnTo>
                    <a:lnTo>
                      <a:pt x="17" y="8"/>
                    </a:lnTo>
                    <a:lnTo>
                      <a:pt x="20" y="3"/>
                    </a:lnTo>
                    <a:lnTo>
                      <a:pt x="24" y="0"/>
                    </a:lnTo>
                    <a:lnTo>
                      <a:pt x="27" y="0"/>
                    </a:lnTo>
                    <a:lnTo>
                      <a:pt x="28" y="3"/>
                    </a:lnTo>
                    <a:lnTo>
                      <a:pt x="31" y="7"/>
                    </a:lnTo>
                    <a:lnTo>
                      <a:pt x="36" y="8"/>
                    </a:lnTo>
                    <a:lnTo>
                      <a:pt x="44" y="12"/>
                    </a:lnTo>
                    <a:lnTo>
                      <a:pt x="53" y="12"/>
                    </a:lnTo>
                    <a:lnTo>
                      <a:pt x="63" y="12"/>
                    </a:lnTo>
                    <a:lnTo>
                      <a:pt x="74" y="10"/>
                    </a:lnTo>
                    <a:lnTo>
                      <a:pt x="86" y="7"/>
                    </a:lnTo>
                    <a:lnTo>
                      <a:pt x="9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81" name="Freeform 76"/>
              <p:cNvSpPr>
                <a:spLocks/>
              </p:cNvSpPr>
              <p:nvPr/>
            </p:nvSpPr>
            <p:spPr bwMode="auto">
              <a:xfrm>
                <a:off x="6050" y="5095"/>
                <a:ext cx="12" cy="17"/>
              </a:xfrm>
              <a:custGeom>
                <a:avLst/>
                <a:gdLst>
                  <a:gd name="T0" fmla="*/ 0 w 25"/>
                  <a:gd name="T1" fmla="*/ 0 h 33"/>
                  <a:gd name="T2" fmla="*/ 0 w 25"/>
                  <a:gd name="T3" fmla="*/ 1 h 33"/>
                  <a:gd name="T4" fmla="*/ 0 w 25"/>
                  <a:gd name="T5" fmla="*/ 1 h 33"/>
                  <a:gd name="T6" fmla="*/ 0 w 25"/>
                  <a:gd name="T7" fmla="*/ 1 h 33"/>
                  <a:gd name="T8" fmla="*/ 0 w 25"/>
                  <a:gd name="T9" fmla="*/ 1 h 33"/>
                  <a:gd name="T10" fmla="*/ 0 w 25"/>
                  <a:gd name="T11" fmla="*/ 1 h 33"/>
                  <a:gd name="T12" fmla="*/ 0 w 25"/>
                  <a:gd name="T13" fmla="*/ 1 h 33"/>
                  <a:gd name="T14" fmla="*/ 0 w 25"/>
                  <a:gd name="T15" fmla="*/ 1 h 33"/>
                  <a:gd name="T16" fmla="*/ 0 w 25"/>
                  <a:gd name="T17" fmla="*/ 1 h 33"/>
                  <a:gd name="T18" fmla="*/ 0 w 25"/>
                  <a:gd name="T19" fmla="*/ 1 h 33"/>
                  <a:gd name="T20" fmla="*/ 0 w 25"/>
                  <a:gd name="T21" fmla="*/ 1 h 33"/>
                  <a:gd name="T22" fmla="*/ 0 w 25"/>
                  <a:gd name="T23" fmla="*/ 1 h 33"/>
                  <a:gd name="T24" fmla="*/ 0 w 25"/>
                  <a:gd name="T25" fmla="*/ 1 h 33"/>
                  <a:gd name="T26" fmla="*/ 0 w 25"/>
                  <a:gd name="T27" fmla="*/ 1 h 33"/>
                  <a:gd name="T28" fmla="*/ 0 w 25"/>
                  <a:gd name="T29" fmla="*/ 0 h 33"/>
                  <a:gd name="T30" fmla="*/ 0 w 25"/>
                  <a:gd name="T31" fmla="*/ 0 h 33"/>
                  <a:gd name="T32" fmla="*/ 0 w 25"/>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23" y="0"/>
                    </a:moveTo>
                    <a:lnTo>
                      <a:pt x="25" y="7"/>
                    </a:lnTo>
                    <a:lnTo>
                      <a:pt x="23" y="9"/>
                    </a:lnTo>
                    <a:lnTo>
                      <a:pt x="19" y="10"/>
                    </a:lnTo>
                    <a:lnTo>
                      <a:pt x="18" y="14"/>
                    </a:lnTo>
                    <a:lnTo>
                      <a:pt x="20" y="21"/>
                    </a:lnTo>
                    <a:lnTo>
                      <a:pt x="20" y="26"/>
                    </a:lnTo>
                    <a:lnTo>
                      <a:pt x="19" y="31"/>
                    </a:lnTo>
                    <a:lnTo>
                      <a:pt x="15" y="33"/>
                    </a:lnTo>
                    <a:lnTo>
                      <a:pt x="10" y="26"/>
                    </a:lnTo>
                    <a:lnTo>
                      <a:pt x="6" y="19"/>
                    </a:lnTo>
                    <a:lnTo>
                      <a:pt x="3" y="10"/>
                    </a:lnTo>
                    <a:lnTo>
                      <a:pt x="0" y="3"/>
                    </a:lnTo>
                    <a:lnTo>
                      <a:pt x="6" y="2"/>
                    </a:lnTo>
                    <a:lnTo>
                      <a:pt x="12" y="0"/>
                    </a:lnTo>
                    <a:lnTo>
                      <a:pt x="18" y="0"/>
                    </a:lnTo>
                    <a:lnTo>
                      <a:pt x="2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82" name="Freeform 77"/>
              <p:cNvSpPr>
                <a:spLocks/>
              </p:cNvSpPr>
              <p:nvPr/>
            </p:nvSpPr>
            <p:spPr bwMode="auto">
              <a:xfrm>
                <a:off x="6009" y="5128"/>
                <a:ext cx="43" cy="23"/>
              </a:xfrm>
              <a:custGeom>
                <a:avLst/>
                <a:gdLst>
                  <a:gd name="T0" fmla="*/ 1 w 86"/>
                  <a:gd name="T1" fmla="*/ 0 h 47"/>
                  <a:gd name="T2" fmla="*/ 1 w 86"/>
                  <a:gd name="T3" fmla="*/ 0 h 47"/>
                  <a:gd name="T4" fmla="*/ 1 w 86"/>
                  <a:gd name="T5" fmla="*/ 0 h 47"/>
                  <a:gd name="T6" fmla="*/ 1 w 86"/>
                  <a:gd name="T7" fmla="*/ 0 h 47"/>
                  <a:gd name="T8" fmla="*/ 1 w 86"/>
                  <a:gd name="T9" fmla="*/ 0 h 47"/>
                  <a:gd name="T10" fmla="*/ 1 w 86"/>
                  <a:gd name="T11" fmla="*/ 0 h 47"/>
                  <a:gd name="T12" fmla="*/ 1 w 86"/>
                  <a:gd name="T13" fmla="*/ 0 h 47"/>
                  <a:gd name="T14" fmla="*/ 1 w 86"/>
                  <a:gd name="T15" fmla="*/ 0 h 47"/>
                  <a:gd name="T16" fmla="*/ 1 w 86"/>
                  <a:gd name="T17" fmla="*/ 0 h 47"/>
                  <a:gd name="T18" fmla="*/ 1 w 86"/>
                  <a:gd name="T19" fmla="*/ 0 h 47"/>
                  <a:gd name="T20" fmla="*/ 1 w 86"/>
                  <a:gd name="T21" fmla="*/ 0 h 47"/>
                  <a:gd name="T22" fmla="*/ 1 w 86"/>
                  <a:gd name="T23" fmla="*/ 0 h 47"/>
                  <a:gd name="T24" fmla="*/ 1 w 86"/>
                  <a:gd name="T25" fmla="*/ 0 h 47"/>
                  <a:gd name="T26" fmla="*/ 1 w 86"/>
                  <a:gd name="T27" fmla="*/ 0 h 47"/>
                  <a:gd name="T28" fmla="*/ 1 w 86"/>
                  <a:gd name="T29" fmla="*/ 0 h 47"/>
                  <a:gd name="T30" fmla="*/ 1 w 86"/>
                  <a:gd name="T31" fmla="*/ 0 h 47"/>
                  <a:gd name="T32" fmla="*/ 1 w 86"/>
                  <a:gd name="T33" fmla="*/ 0 h 47"/>
                  <a:gd name="T34" fmla="*/ 1 w 86"/>
                  <a:gd name="T35" fmla="*/ 0 h 47"/>
                  <a:gd name="T36" fmla="*/ 1 w 86"/>
                  <a:gd name="T37" fmla="*/ 0 h 47"/>
                  <a:gd name="T38" fmla="*/ 1 w 86"/>
                  <a:gd name="T39" fmla="*/ 0 h 47"/>
                  <a:gd name="T40" fmla="*/ 0 w 86"/>
                  <a:gd name="T41" fmla="*/ 0 h 47"/>
                  <a:gd name="T42" fmla="*/ 1 w 86"/>
                  <a:gd name="T43" fmla="*/ 0 h 47"/>
                  <a:gd name="T44" fmla="*/ 1 w 86"/>
                  <a:gd name="T45" fmla="*/ 0 h 47"/>
                  <a:gd name="T46" fmla="*/ 1 w 86"/>
                  <a:gd name="T47" fmla="*/ 0 h 47"/>
                  <a:gd name="T48" fmla="*/ 1 w 86"/>
                  <a:gd name="T49" fmla="*/ 0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47"/>
                  <a:gd name="T77" fmla="*/ 86 w 86"/>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47">
                    <a:moveTo>
                      <a:pt x="22" y="36"/>
                    </a:moveTo>
                    <a:lnTo>
                      <a:pt x="29" y="40"/>
                    </a:lnTo>
                    <a:lnTo>
                      <a:pt x="37" y="43"/>
                    </a:lnTo>
                    <a:lnTo>
                      <a:pt x="47" y="45"/>
                    </a:lnTo>
                    <a:lnTo>
                      <a:pt x="59" y="47"/>
                    </a:lnTo>
                    <a:lnTo>
                      <a:pt x="71" y="43"/>
                    </a:lnTo>
                    <a:lnTo>
                      <a:pt x="80" y="38"/>
                    </a:lnTo>
                    <a:lnTo>
                      <a:pt x="84" y="27"/>
                    </a:lnTo>
                    <a:lnTo>
                      <a:pt x="86" y="19"/>
                    </a:lnTo>
                    <a:lnTo>
                      <a:pt x="79" y="19"/>
                    </a:lnTo>
                    <a:lnTo>
                      <a:pt x="71" y="19"/>
                    </a:lnTo>
                    <a:lnTo>
                      <a:pt x="64" y="17"/>
                    </a:lnTo>
                    <a:lnTo>
                      <a:pt x="57" y="14"/>
                    </a:lnTo>
                    <a:lnTo>
                      <a:pt x="49" y="12"/>
                    </a:lnTo>
                    <a:lnTo>
                      <a:pt x="43" y="8"/>
                    </a:lnTo>
                    <a:lnTo>
                      <a:pt x="37" y="3"/>
                    </a:lnTo>
                    <a:lnTo>
                      <a:pt x="33" y="0"/>
                    </a:lnTo>
                    <a:lnTo>
                      <a:pt x="24" y="7"/>
                    </a:lnTo>
                    <a:lnTo>
                      <a:pt x="14" y="15"/>
                    </a:lnTo>
                    <a:lnTo>
                      <a:pt x="6" y="22"/>
                    </a:lnTo>
                    <a:lnTo>
                      <a:pt x="0" y="31"/>
                    </a:lnTo>
                    <a:lnTo>
                      <a:pt x="4" y="31"/>
                    </a:lnTo>
                    <a:lnTo>
                      <a:pt x="12" y="31"/>
                    </a:lnTo>
                    <a:lnTo>
                      <a:pt x="17" y="34"/>
                    </a:lnTo>
                    <a:lnTo>
                      <a:pt x="22" y="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83" name="Freeform 78"/>
              <p:cNvSpPr>
                <a:spLocks/>
              </p:cNvSpPr>
              <p:nvPr/>
            </p:nvSpPr>
            <p:spPr bwMode="auto">
              <a:xfrm>
                <a:off x="6062" y="5073"/>
                <a:ext cx="11" cy="4"/>
              </a:xfrm>
              <a:custGeom>
                <a:avLst/>
                <a:gdLst>
                  <a:gd name="T0" fmla="*/ 0 w 23"/>
                  <a:gd name="T1" fmla="*/ 1 h 8"/>
                  <a:gd name="T2" fmla="*/ 0 w 23"/>
                  <a:gd name="T3" fmla="*/ 1 h 8"/>
                  <a:gd name="T4" fmla="*/ 0 w 23"/>
                  <a:gd name="T5" fmla="*/ 1 h 8"/>
                  <a:gd name="T6" fmla="*/ 0 w 23"/>
                  <a:gd name="T7" fmla="*/ 1 h 8"/>
                  <a:gd name="T8" fmla="*/ 0 w 23"/>
                  <a:gd name="T9" fmla="*/ 1 h 8"/>
                  <a:gd name="T10" fmla="*/ 0 w 23"/>
                  <a:gd name="T11" fmla="*/ 1 h 8"/>
                  <a:gd name="T12" fmla="*/ 0 w 23"/>
                  <a:gd name="T13" fmla="*/ 1 h 8"/>
                  <a:gd name="T14" fmla="*/ 0 w 23"/>
                  <a:gd name="T15" fmla="*/ 1 h 8"/>
                  <a:gd name="T16" fmla="*/ 0 w 23"/>
                  <a:gd name="T17" fmla="*/ 0 h 8"/>
                  <a:gd name="T18" fmla="*/ 0 w 23"/>
                  <a:gd name="T19" fmla="*/ 0 h 8"/>
                  <a:gd name="T20" fmla="*/ 0 w 23"/>
                  <a:gd name="T21" fmla="*/ 1 h 8"/>
                  <a:gd name="T22" fmla="*/ 0 w 23"/>
                  <a:gd name="T23" fmla="*/ 1 h 8"/>
                  <a:gd name="T24" fmla="*/ 0 w 23"/>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8"/>
                  <a:gd name="T41" fmla="*/ 23 w 2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8">
                    <a:moveTo>
                      <a:pt x="21" y="6"/>
                    </a:moveTo>
                    <a:lnTo>
                      <a:pt x="17" y="6"/>
                    </a:lnTo>
                    <a:lnTo>
                      <a:pt x="13" y="5"/>
                    </a:lnTo>
                    <a:lnTo>
                      <a:pt x="8" y="6"/>
                    </a:lnTo>
                    <a:lnTo>
                      <a:pt x="3" y="8"/>
                    </a:lnTo>
                    <a:lnTo>
                      <a:pt x="0" y="6"/>
                    </a:lnTo>
                    <a:lnTo>
                      <a:pt x="0" y="5"/>
                    </a:lnTo>
                    <a:lnTo>
                      <a:pt x="1" y="1"/>
                    </a:lnTo>
                    <a:lnTo>
                      <a:pt x="3" y="0"/>
                    </a:lnTo>
                    <a:lnTo>
                      <a:pt x="10" y="0"/>
                    </a:lnTo>
                    <a:lnTo>
                      <a:pt x="17" y="1"/>
                    </a:lnTo>
                    <a:lnTo>
                      <a:pt x="23" y="3"/>
                    </a:lnTo>
                    <a:lnTo>
                      <a:pt x="21"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84" name="Freeform 79"/>
              <p:cNvSpPr>
                <a:spLocks/>
              </p:cNvSpPr>
              <p:nvPr/>
            </p:nvSpPr>
            <p:spPr bwMode="auto">
              <a:xfrm>
                <a:off x="6048" y="5010"/>
                <a:ext cx="17" cy="15"/>
              </a:xfrm>
              <a:custGeom>
                <a:avLst/>
                <a:gdLst>
                  <a:gd name="T0" fmla="*/ 1 w 32"/>
                  <a:gd name="T1" fmla="*/ 1 h 29"/>
                  <a:gd name="T2" fmla="*/ 1 w 32"/>
                  <a:gd name="T3" fmla="*/ 1 h 29"/>
                  <a:gd name="T4" fmla="*/ 1 w 32"/>
                  <a:gd name="T5" fmla="*/ 1 h 29"/>
                  <a:gd name="T6" fmla="*/ 1 w 32"/>
                  <a:gd name="T7" fmla="*/ 1 h 29"/>
                  <a:gd name="T8" fmla="*/ 1 w 32"/>
                  <a:gd name="T9" fmla="*/ 0 h 29"/>
                  <a:gd name="T10" fmla="*/ 1 w 32"/>
                  <a:gd name="T11" fmla="*/ 1 h 29"/>
                  <a:gd name="T12" fmla="*/ 1 w 32"/>
                  <a:gd name="T13" fmla="*/ 1 h 29"/>
                  <a:gd name="T14" fmla="*/ 1 w 32"/>
                  <a:gd name="T15" fmla="*/ 1 h 29"/>
                  <a:gd name="T16" fmla="*/ 0 w 32"/>
                  <a:gd name="T17" fmla="*/ 1 h 29"/>
                  <a:gd name="T18" fmla="*/ 1 w 32"/>
                  <a:gd name="T19" fmla="*/ 1 h 29"/>
                  <a:gd name="T20" fmla="*/ 1 w 32"/>
                  <a:gd name="T21" fmla="*/ 1 h 29"/>
                  <a:gd name="T22" fmla="*/ 1 w 32"/>
                  <a:gd name="T23" fmla="*/ 1 h 29"/>
                  <a:gd name="T24" fmla="*/ 1 w 32"/>
                  <a:gd name="T25" fmla="*/ 1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9"/>
                  <a:gd name="T41" fmla="*/ 32 w 32"/>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9">
                    <a:moveTo>
                      <a:pt x="22" y="29"/>
                    </a:moveTo>
                    <a:lnTo>
                      <a:pt x="24" y="22"/>
                    </a:lnTo>
                    <a:lnTo>
                      <a:pt x="25" y="14"/>
                    </a:lnTo>
                    <a:lnTo>
                      <a:pt x="28" y="7"/>
                    </a:lnTo>
                    <a:lnTo>
                      <a:pt x="32" y="0"/>
                    </a:lnTo>
                    <a:lnTo>
                      <a:pt x="24" y="7"/>
                    </a:lnTo>
                    <a:lnTo>
                      <a:pt x="15" y="15"/>
                    </a:lnTo>
                    <a:lnTo>
                      <a:pt x="7" y="22"/>
                    </a:lnTo>
                    <a:lnTo>
                      <a:pt x="0" y="26"/>
                    </a:lnTo>
                    <a:lnTo>
                      <a:pt x="5" y="26"/>
                    </a:lnTo>
                    <a:lnTo>
                      <a:pt x="12" y="28"/>
                    </a:lnTo>
                    <a:lnTo>
                      <a:pt x="18" y="28"/>
                    </a:lnTo>
                    <a:lnTo>
                      <a:pt x="22" y="2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85" name="Freeform 80"/>
              <p:cNvSpPr>
                <a:spLocks/>
              </p:cNvSpPr>
              <p:nvPr/>
            </p:nvSpPr>
            <p:spPr bwMode="auto">
              <a:xfrm>
                <a:off x="6042" y="4992"/>
                <a:ext cx="26" cy="28"/>
              </a:xfrm>
              <a:custGeom>
                <a:avLst/>
                <a:gdLst>
                  <a:gd name="T0" fmla="*/ 0 w 53"/>
                  <a:gd name="T1" fmla="*/ 0 h 58"/>
                  <a:gd name="T2" fmla="*/ 0 w 53"/>
                  <a:gd name="T3" fmla="*/ 0 h 58"/>
                  <a:gd name="T4" fmla="*/ 0 w 53"/>
                  <a:gd name="T5" fmla="*/ 0 h 58"/>
                  <a:gd name="T6" fmla="*/ 0 w 53"/>
                  <a:gd name="T7" fmla="*/ 0 h 58"/>
                  <a:gd name="T8" fmla="*/ 0 w 53"/>
                  <a:gd name="T9" fmla="*/ 0 h 58"/>
                  <a:gd name="T10" fmla="*/ 0 w 53"/>
                  <a:gd name="T11" fmla="*/ 0 h 58"/>
                  <a:gd name="T12" fmla="*/ 0 w 53"/>
                  <a:gd name="T13" fmla="*/ 0 h 58"/>
                  <a:gd name="T14" fmla="*/ 0 w 53"/>
                  <a:gd name="T15" fmla="*/ 0 h 58"/>
                  <a:gd name="T16" fmla="*/ 0 w 53"/>
                  <a:gd name="T17" fmla="*/ 0 h 58"/>
                  <a:gd name="T18" fmla="*/ 0 w 53"/>
                  <a:gd name="T19" fmla="*/ 0 h 58"/>
                  <a:gd name="T20" fmla="*/ 0 w 53"/>
                  <a:gd name="T21" fmla="*/ 0 h 58"/>
                  <a:gd name="T22" fmla="*/ 0 w 53"/>
                  <a:gd name="T23" fmla="*/ 0 h 58"/>
                  <a:gd name="T24" fmla="*/ 0 w 53"/>
                  <a:gd name="T25" fmla="*/ 0 h 58"/>
                  <a:gd name="T26" fmla="*/ 0 w 53"/>
                  <a:gd name="T27" fmla="*/ 0 h 58"/>
                  <a:gd name="T28" fmla="*/ 0 w 53"/>
                  <a:gd name="T29" fmla="*/ 0 h 58"/>
                  <a:gd name="T30" fmla="*/ 0 w 53"/>
                  <a:gd name="T31" fmla="*/ 0 h 58"/>
                  <a:gd name="T32" fmla="*/ 0 w 53"/>
                  <a:gd name="T33" fmla="*/ 0 h 58"/>
                  <a:gd name="T34" fmla="*/ 0 w 53"/>
                  <a:gd name="T35" fmla="*/ 0 h 58"/>
                  <a:gd name="T36" fmla="*/ 0 w 53"/>
                  <a:gd name="T37" fmla="*/ 0 h 58"/>
                  <a:gd name="T38" fmla="*/ 0 w 53"/>
                  <a:gd name="T39" fmla="*/ 0 h 58"/>
                  <a:gd name="T40" fmla="*/ 0 w 53"/>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58"/>
                  <a:gd name="T65" fmla="*/ 53 w 53"/>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58">
                    <a:moveTo>
                      <a:pt x="51" y="0"/>
                    </a:moveTo>
                    <a:lnTo>
                      <a:pt x="53" y="5"/>
                    </a:lnTo>
                    <a:lnTo>
                      <a:pt x="53" y="11"/>
                    </a:lnTo>
                    <a:lnTo>
                      <a:pt x="53" y="19"/>
                    </a:lnTo>
                    <a:lnTo>
                      <a:pt x="50" y="28"/>
                    </a:lnTo>
                    <a:lnTo>
                      <a:pt x="45" y="26"/>
                    </a:lnTo>
                    <a:lnTo>
                      <a:pt x="40" y="26"/>
                    </a:lnTo>
                    <a:lnTo>
                      <a:pt x="34" y="28"/>
                    </a:lnTo>
                    <a:lnTo>
                      <a:pt x="27" y="31"/>
                    </a:lnTo>
                    <a:lnTo>
                      <a:pt x="18" y="37"/>
                    </a:lnTo>
                    <a:lnTo>
                      <a:pt x="11" y="44"/>
                    </a:lnTo>
                    <a:lnTo>
                      <a:pt x="5" y="51"/>
                    </a:lnTo>
                    <a:lnTo>
                      <a:pt x="0" y="58"/>
                    </a:lnTo>
                    <a:lnTo>
                      <a:pt x="3" y="51"/>
                    </a:lnTo>
                    <a:lnTo>
                      <a:pt x="7" y="44"/>
                    </a:lnTo>
                    <a:lnTo>
                      <a:pt x="13" y="35"/>
                    </a:lnTo>
                    <a:lnTo>
                      <a:pt x="20" y="26"/>
                    </a:lnTo>
                    <a:lnTo>
                      <a:pt x="27" y="18"/>
                    </a:lnTo>
                    <a:lnTo>
                      <a:pt x="35" y="11"/>
                    </a:lnTo>
                    <a:lnTo>
                      <a:pt x="43" y="4"/>
                    </a:lnTo>
                    <a:lnTo>
                      <a:pt x="5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86" name="Freeform 81"/>
              <p:cNvSpPr>
                <a:spLocks/>
              </p:cNvSpPr>
              <p:nvPr/>
            </p:nvSpPr>
            <p:spPr bwMode="auto">
              <a:xfrm>
                <a:off x="6060" y="5031"/>
                <a:ext cx="13" cy="31"/>
              </a:xfrm>
              <a:custGeom>
                <a:avLst/>
                <a:gdLst>
                  <a:gd name="T0" fmla="*/ 1 w 24"/>
                  <a:gd name="T1" fmla="*/ 0 h 63"/>
                  <a:gd name="T2" fmla="*/ 1 w 24"/>
                  <a:gd name="T3" fmla="*/ 0 h 63"/>
                  <a:gd name="T4" fmla="*/ 1 w 24"/>
                  <a:gd name="T5" fmla="*/ 0 h 63"/>
                  <a:gd name="T6" fmla="*/ 1 w 24"/>
                  <a:gd name="T7" fmla="*/ 0 h 63"/>
                  <a:gd name="T8" fmla="*/ 1 w 24"/>
                  <a:gd name="T9" fmla="*/ 0 h 63"/>
                  <a:gd name="T10" fmla="*/ 0 w 24"/>
                  <a:gd name="T11" fmla="*/ 0 h 63"/>
                  <a:gd name="T12" fmla="*/ 1 w 24"/>
                  <a:gd name="T13" fmla="*/ 0 h 63"/>
                  <a:gd name="T14" fmla="*/ 1 w 24"/>
                  <a:gd name="T15" fmla="*/ 0 h 63"/>
                  <a:gd name="T16" fmla="*/ 1 w 24"/>
                  <a:gd name="T17" fmla="*/ 0 h 63"/>
                  <a:gd name="T18" fmla="*/ 1 w 24"/>
                  <a:gd name="T19" fmla="*/ 0 h 63"/>
                  <a:gd name="T20" fmla="*/ 1 w 24"/>
                  <a:gd name="T21" fmla="*/ 0 h 63"/>
                  <a:gd name="T22" fmla="*/ 1 w 24"/>
                  <a:gd name="T23" fmla="*/ 0 h 63"/>
                  <a:gd name="T24" fmla="*/ 1 w 24"/>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63"/>
                  <a:gd name="T41" fmla="*/ 24 w 24"/>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63">
                    <a:moveTo>
                      <a:pt x="24" y="56"/>
                    </a:moveTo>
                    <a:lnTo>
                      <a:pt x="20" y="45"/>
                    </a:lnTo>
                    <a:lnTo>
                      <a:pt x="14" y="29"/>
                    </a:lnTo>
                    <a:lnTo>
                      <a:pt x="8" y="14"/>
                    </a:lnTo>
                    <a:lnTo>
                      <a:pt x="3" y="0"/>
                    </a:lnTo>
                    <a:lnTo>
                      <a:pt x="0" y="8"/>
                    </a:lnTo>
                    <a:lnTo>
                      <a:pt x="3" y="26"/>
                    </a:lnTo>
                    <a:lnTo>
                      <a:pt x="6" y="47"/>
                    </a:lnTo>
                    <a:lnTo>
                      <a:pt x="6" y="63"/>
                    </a:lnTo>
                    <a:lnTo>
                      <a:pt x="11" y="59"/>
                    </a:lnTo>
                    <a:lnTo>
                      <a:pt x="17" y="57"/>
                    </a:lnTo>
                    <a:lnTo>
                      <a:pt x="21" y="57"/>
                    </a:lnTo>
                    <a:lnTo>
                      <a:pt x="24" y="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87" name="Freeform 82"/>
              <p:cNvSpPr>
                <a:spLocks/>
              </p:cNvSpPr>
              <p:nvPr/>
            </p:nvSpPr>
            <p:spPr bwMode="auto">
              <a:xfrm>
                <a:off x="6018" y="5020"/>
                <a:ext cx="27" cy="105"/>
              </a:xfrm>
              <a:custGeom>
                <a:avLst/>
                <a:gdLst>
                  <a:gd name="T0" fmla="*/ 1 w 52"/>
                  <a:gd name="T1" fmla="*/ 0 h 209"/>
                  <a:gd name="T2" fmla="*/ 1 w 52"/>
                  <a:gd name="T3" fmla="*/ 1 h 209"/>
                  <a:gd name="T4" fmla="*/ 1 w 52"/>
                  <a:gd name="T5" fmla="*/ 1 h 209"/>
                  <a:gd name="T6" fmla="*/ 1 w 52"/>
                  <a:gd name="T7" fmla="*/ 1 h 209"/>
                  <a:gd name="T8" fmla="*/ 1 w 52"/>
                  <a:gd name="T9" fmla="*/ 1 h 209"/>
                  <a:gd name="T10" fmla="*/ 1 w 52"/>
                  <a:gd name="T11" fmla="*/ 1 h 209"/>
                  <a:gd name="T12" fmla="*/ 1 w 52"/>
                  <a:gd name="T13" fmla="*/ 1 h 209"/>
                  <a:gd name="T14" fmla="*/ 1 w 52"/>
                  <a:gd name="T15" fmla="*/ 1 h 209"/>
                  <a:gd name="T16" fmla="*/ 0 w 52"/>
                  <a:gd name="T17" fmla="*/ 1 h 209"/>
                  <a:gd name="T18" fmla="*/ 1 w 52"/>
                  <a:gd name="T19" fmla="*/ 1 h 209"/>
                  <a:gd name="T20" fmla="*/ 1 w 52"/>
                  <a:gd name="T21" fmla="*/ 1 h 209"/>
                  <a:gd name="T22" fmla="*/ 1 w 52"/>
                  <a:gd name="T23" fmla="*/ 1 h 209"/>
                  <a:gd name="T24" fmla="*/ 1 w 52"/>
                  <a:gd name="T25" fmla="*/ 1 h 209"/>
                  <a:gd name="T26" fmla="*/ 1 w 52"/>
                  <a:gd name="T27" fmla="*/ 1 h 209"/>
                  <a:gd name="T28" fmla="*/ 1 w 52"/>
                  <a:gd name="T29" fmla="*/ 1 h 209"/>
                  <a:gd name="T30" fmla="*/ 1 w 52"/>
                  <a:gd name="T31" fmla="*/ 1 h 209"/>
                  <a:gd name="T32" fmla="*/ 1 w 52"/>
                  <a:gd name="T33" fmla="*/ 1 h 209"/>
                  <a:gd name="T34" fmla="*/ 1 w 52"/>
                  <a:gd name="T35" fmla="*/ 1 h 209"/>
                  <a:gd name="T36" fmla="*/ 1 w 52"/>
                  <a:gd name="T37" fmla="*/ 1 h 209"/>
                  <a:gd name="T38" fmla="*/ 1 w 52"/>
                  <a:gd name="T39" fmla="*/ 1 h 209"/>
                  <a:gd name="T40" fmla="*/ 1 w 52"/>
                  <a:gd name="T41" fmla="*/ 1 h 209"/>
                  <a:gd name="T42" fmla="*/ 1 w 52"/>
                  <a:gd name="T43" fmla="*/ 1 h 209"/>
                  <a:gd name="T44" fmla="*/ 1 w 52"/>
                  <a:gd name="T45" fmla="*/ 1 h 209"/>
                  <a:gd name="T46" fmla="*/ 1 w 52"/>
                  <a:gd name="T47" fmla="*/ 1 h 209"/>
                  <a:gd name="T48" fmla="*/ 1 w 52"/>
                  <a:gd name="T49" fmla="*/ 0 h 2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209"/>
                  <a:gd name="T77" fmla="*/ 52 w 52"/>
                  <a:gd name="T78" fmla="*/ 209 h 2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209">
                    <a:moveTo>
                      <a:pt x="47" y="0"/>
                    </a:moveTo>
                    <a:lnTo>
                      <a:pt x="41" y="8"/>
                    </a:lnTo>
                    <a:lnTo>
                      <a:pt x="34" y="19"/>
                    </a:lnTo>
                    <a:lnTo>
                      <a:pt x="27" y="33"/>
                    </a:lnTo>
                    <a:lnTo>
                      <a:pt x="18" y="47"/>
                    </a:lnTo>
                    <a:lnTo>
                      <a:pt x="10" y="63"/>
                    </a:lnTo>
                    <a:lnTo>
                      <a:pt x="4" y="75"/>
                    </a:lnTo>
                    <a:lnTo>
                      <a:pt x="1" y="84"/>
                    </a:lnTo>
                    <a:lnTo>
                      <a:pt x="0" y="91"/>
                    </a:lnTo>
                    <a:lnTo>
                      <a:pt x="5" y="106"/>
                    </a:lnTo>
                    <a:lnTo>
                      <a:pt x="14" y="134"/>
                    </a:lnTo>
                    <a:lnTo>
                      <a:pt x="18" y="171"/>
                    </a:lnTo>
                    <a:lnTo>
                      <a:pt x="13" y="209"/>
                    </a:lnTo>
                    <a:lnTo>
                      <a:pt x="20" y="183"/>
                    </a:lnTo>
                    <a:lnTo>
                      <a:pt x="30" y="153"/>
                    </a:lnTo>
                    <a:lnTo>
                      <a:pt x="40" y="127"/>
                    </a:lnTo>
                    <a:lnTo>
                      <a:pt x="51" y="110"/>
                    </a:lnTo>
                    <a:lnTo>
                      <a:pt x="52" y="101"/>
                    </a:lnTo>
                    <a:lnTo>
                      <a:pt x="52" y="89"/>
                    </a:lnTo>
                    <a:lnTo>
                      <a:pt x="48" y="78"/>
                    </a:lnTo>
                    <a:lnTo>
                      <a:pt x="44" y="70"/>
                    </a:lnTo>
                    <a:lnTo>
                      <a:pt x="38" y="57"/>
                    </a:lnTo>
                    <a:lnTo>
                      <a:pt x="35" y="40"/>
                    </a:lnTo>
                    <a:lnTo>
                      <a:pt x="38" y="19"/>
                    </a:lnTo>
                    <a:lnTo>
                      <a:pt x="4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88" name="Freeform 83"/>
              <p:cNvSpPr>
                <a:spLocks/>
              </p:cNvSpPr>
              <p:nvPr/>
            </p:nvSpPr>
            <p:spPr bwMode="auto">
              <a:xfrm>
                <a:off x="5546" y="4913"/>
                <a:ext cx="277" cy="380"/>
              </a:xfrm>
              <a:custGeom>
                <a:avLst/>
                <a:gdLst>
                  <a:gd name="T0" fmla="*/ 1 w 552"/>
                  <a:gd name="T1" fmla="*/ 1 h 760"/>
                  <a:gd name="T2" fmla="*/ 1 w 552"/>
                  <a:gd name="T3" fmla="*/ 1 h 760"/>
                  <a:gd name="T4" fmla="*/ 1 w 552"/>
                  <a:gd name="T5" fmla="*/ 1 h 760"/>
                  <a:gd name="T6" fmla="*/ 1 w 552"/>
                  <a:gd name="T7" fmla="*/ 1 h 760"/>
                  <a:gd name="T8" fmla="*/ 1 w 552"/>
                  <a:gd name="T9" fmla="*/ 1 h 760"/>
                  <a:gd name="T10" fmla="*/ 1 w 552"/>
                  <a:gd name="T11" fmla="*/ 1 h 760"/>
                  <a:gd name="T12" fmla="*/ 1 w 552"/>
                  <a:gd name="T13" fmla="*/ 1 h 760"/>
                  <a:gd name="T14" fmla="*/ 1 w 552"/>
                  <a:gd name="T15" fmla="*/ 1 h 760"/>
                  <a:gd name="T16" fmla="*/ 1 w 552"/>
                  <a:gd name="T17" fmla="*/ 1 h 760"/>
                  <a:gd name="T18" fmla="*/ 1 w 552"/>
                  <a:gd name="T19" fmla="*/ 1 h 760"/>
                  <a:gd name="T20" fmla="*/ 1 w 552"/>
                  <a:gd name="T21" fmla="*/ 1 h 760"/>
                  <a:gd name="T22" fmla="*/ 1 w 552"/>
                  <a:gd name="T23" fmla="*/ 1 h 760"/>
                  <a:gd name="T24" fmla="*/ 1 w 552"/>
                  <a:gd name="T25" fmla="*/ 1 h 760"/>
                  <a:gd name="T26" fmla="*/ 1 w 552"/>
                  <a:gd name="T27" fmla="*/ 1 h 760"/>
                  <a:gd name="T28" fmla="*/ 1 w 552"/>
                  <a:gd name="T29" fmla="*/ 1 h 760"/>
                  <a:gd name="T30" fmla="*/ 1 w 552"/>
                  <a:gd name="T31" fmla="*/ 1 h 760"/>
                  <a:gd name="T32" fmla="*/ 1 w 552"/>
                  <a:gd name="T33" fmla="*/ 1 h 760"/>
                  <a:gd name="T34" fmla="*/ 1 w 552"/>
                  <a:gd name="T35" fmla="*/ 1 h 760"/>
                  <a:gd name="T36" fmla="*/ 1 w 552"/>
                  <a:gd name="T37" fmla="*/ 1 h 760"/>
                  <a:gd name="T38" fmla="*/ 1 w 552"/>
                  <a:gd name="T39" fmla="*/ 1 h 760"/>
                  <a:gd name="T40" fmla="*/ 1 w 552"/>
                  <a:gd name="T41" fmla="*/ 1 h 760"/>
                  <a:gd name="T42" fmla="*/ 1 w 552"/>
                  <a:gd name="T43" fmla="*/ 1 h 760"/>
                  <a:gd name="T44" fmla="*/ 1 w 552"/>
                  <a:gd name="T45" fmla="*/ 1 h 760"/>
                  <a:gd name="T46" fmla="*/ 1 w 552"/>
                  <a:gd name="T47" fmla="*/ 0 h 760"/>
                  <a:gd name="T48" fmla="*/ 1 w 552"/>
                  <a:gd name="T49" fmla="*/ 1 h 760"/>
                  <a:gd name="T50" fmla="*/ 1 w 552"/>
                  <a:gd name="T51" fmla="*/ 1 h 760"/>
                  <a:gd name="T52" fmla="*/ 1 w 552"/>
                  <a:gd name="T53" fmla="*/ 1 h 760"/>
                  <a:gd name="T54" fmla="*/ 1 w 552"/>
                  <a:gd name="T55" fmla="*/ 1 h 760"/>
                  <a:gd name="T56" fmla="*/ 1 w 552"/>
                  <a:gd name="T57" fmla="*/ 1 h 760"/>
                  <a:gd name="T58" fmla="*/ 1 w 552"/>
                  <a:gd name="T59" fmla="*/ 1 h 760"/>
                  <a:gd name="T60" fmla="*/ 1 w 552"/>
                  <a:gd name="T61" fmla="*/ 1 h 760"/>
                  <a:gd name="T62" fmla="*/ 1 w 552"/>
                  <a:gd name="T63" fmla="*/ 1 h 760"/>
                  <a:gd name="T64" fmla="*/ 1 w 552"/>
                  <a:gd name="T65" fmla="*/ 1 h 760"/>
                  <a:gd name="T66" fmla="*/ 1 w 552"/>
                  <a:gd name="T67" fmla="*/ 1 h 760"/>
                  <a:gd name="T68" fmla="*/ 0 w 552"/>
                  <a:gd name="T69" fmla="*/ 1 h 760"/>
                  <a:gd name="T70" fmla="*/ 1 w 552"/>
                  <a:gd name="T71" fmla="*/ 1 h 760"/>
                  <a:gd name="T72" fmla="*/ 1 w 552"/>
                  <a:gd name="T73" fmla="*/ 1 h 760"/>
                  <a:gd name="T74" fmla="*/ 1 w 552"/>
                  <a:gd name="T75" fmla="*/ 1 h 760"/>
                  <a:gd name="T76" fmla="*/ 1 w 552"/>
                  <a:gd name="T77" fmla="*/ 1 h 760"/>
                  <a:gd name="T78" fmla="*/ 1 w 552"/>
                  <a:gd name="T79" fmla="*/ 1 h 760"/>
                  <a:gd name="T80" fmla="*/ 1 w 552"/>
                  <a:gd name="T81" fmla="*/ 1 h 760"/>
                  <a:gd name="T82" fmla="*/ 1 w 552"/>
                  <a:gd name="T83" fmla="*/ 1 h 760"/>
                  <a:gd name="T84" fmla="*/ 1 w 552"/>
                  <a:gd name="T85" fmla="*/ 1 h 760"/>
                  <a:gd name="T86" fmla="*/ 1 w 552"/>
                  <a:gd name="T87" fmla="*/ 1 h 760"/>
                  <a:gd name="T88" fmla="*/ 1 w 552"/>
                  <a:gd name="T89" fmla="*/ 1 h 760"/>
                  <a:gd name="T90" fmla="*/ 1 w 552"/>
                  <a:gd name="T91" fmla="*/ 1 h 760"/>
                  <a:gd name="T92" fmla="*/ 1 w 552"/>
                  <a:gd name="T93" fmla="*/ 1 h 760"/>
                  <a:gd name="T94" fmla="*/ 1 w 552"/>
                  <a:gd name="T95" fmla="*/ 1 h 760"/>
                  <a:gd name="T96" fmla="*/ 1 w 552"/>
                  <a:gd name="T97" fmla="*/ 1 h 760"/>
                  <a:gd name="T98" fmla="*/ 1 w 552"/>
                  <a:gd name="T99" fmla="*/ 1 h 760"/>
                  <a:gd name="T100" fmla="*/ 1 w 552"/>
                  <a:gd name="T101" fmla="*/ 1 h 760"/>
                  <a:gd name="T102" fmla="*/ 1 w 552"/>
                  <a:gd name="T103" fmla="*/ 1 h 760"/>
                  <a:gd name="T104" fmla="*/ 1 w 552"/>
                  <a:gd name="T105" fmla="*/ 1 h 760"/>
                  <a:gd name="T106" fmla="*/ 1 w 552"/>
                  <a:gd name="T107" fmla="*/ 1 h 760"/>
                  <a:gd name="T108" fmla="*/ 1 w 552"/>
                  <a:gd name="T109" fmla="*/ 1 h 760"/>
                  <a:gd name="T110" fmla="*/ 1 w 552"/>
                  <a:gd name="T111" fmla="*/ 1 h 760"/>
                  <a:gd name="T112" fmla="*/ 1 w 552"/>
                  <a:gd name="T113" fmla="*/ 1 h 760"/>
                  <a:gd name="T114" fmla="*/ 1 w 552"/>
                  <a:gd name="T115" fmla="*/ 1 h 760"/>
                  <a:gd name="T116" fmla="*/ 1 w 552"/>
                  <a:gd name="T117" fmla="*/ 1 h 760"/>
                  <a:gd name="T118" fmla="*/ 1 w 552"/>
                  <a:gd name="T119" fmla="*/ 1 h 7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52"/>
                  <a:gd name="T181" fmla="*/ 0 h 760"/>
                  <a:gd name="T182" fmla="*/ 552 w 552"/>
                  <a:gd name="T183" fmla="*/ 760 h 7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52" h="760">
                    <a:moveTo>
                      <a:pt x="534" y="590"/>
                    </a:moveTo>
                    <a:lnTo>
                      <a:pt x="538" y="578"/>
                    </a:lnTo>
                    <a:lnTo>
                      <a:pt x="537" y="561"/>
                    </a:lnTo>
                    <a:lnTo>
                      <a:pt x="532" y="543"/>
                    </a:lnTo>
                    <a:lnTo>
                      <a:pt x="524" y="533"/>
                    </a:lnTo>
                    <a:lnTo>
                      <a:pt x="525" y="527"/>
                    </a:lnTo>
                    <a:lnTo>
                      <a:pt x="528" y="520"/>
                    </a:lnTo>
                    <a:lnTo>
                      <a:pt x="531" y="513"/>
                    </a:lnTo>
                    <a:lnTo>
                      <a:pt x="535" y="510"/>
                    </a:lnTo>
                    <a:lnTo>
                      <a:pt x="537" y="501"/>
                    </a:lnTo>
                    <a:lnTo>
                      <a:pt x="537" y="491"/>
                    </a:lnTo>
                    <a:lnTo>
                      <a:pt x="530" y="482"/>
                    </a:lnTo>
                    <a:lnTo>
                      <a:pt x="515" y="478"/>
                    </a:lnTo>
                    <a:lnTo>
                      <a:pt x="518" y="468"/>
                    </a:lnTo>
                    <a:lnTo>
                      <a:pt x="524" y="457"/>
                    </a:lnTo>
                    <a:lnTo>
                      <a:pt x="530" y="449"/>
                    </a:lnTo>
                    <a:lnTo>
                      <a:pt x="534" y="442"/>
                    </a:lnTo>
                    <a:lnTo>
                      <a:pt x="535" y="435"/>
                    </a:lnTo>
                    <a:lnTo>
                      <a:pt x="537" y="424"/>
                    </a:lnTo>
                    <a:lnTo>
                      <a:pt x="534" y="414"/>
                    </a:lnTo>
                    <a:lnTo>
                      <a:pt x="527" y="405"/>
                    </a:lnTo>
                    <a:lnTo>
                      <a:pt x="530" y="400"/>
                    </a:lnTo>
                    <a:lnTo>
                      <a:pt x="534" y="395"/>
                    </a:lnTo>
                    <a:lnTo>
                      <a:pt x="537" y="389"/>
                    </a:lnTo>
                    <a:lnTo>
                      <a:pt x="541" y="388"/>
                    </a:lnTo>
                    <a:lnTo>
                      <a:pt x="548" y="384"/>
                    </a:lnTo>
                    <a:lnTo>
                      <a:pt x="551" y="377"/>
                    </a:lnTo>
                    <a:lnTo>
                      <a:pt x="552" y="368"/>
                    </a:lnTo>
                    <a:lnTo>
                      <a:pt x="548" y="361"/>
                    </a:lnTo>
                    <a:lnTo>
                      <a:pt x="542" y="356"/>
                    </a:lnTo>
                    <a:lnTo>
                      <a:pt x="534" y="347"/>
                    </a:lnTo>
                    <a:lnTo>
                      <a:pt x="524" y="337"/>
                    </a:lnTo>
                    <a:lnTo>
                      <a:pt x="512" y="325"/>
                    </a:lnTo>
                    <a:lnTo>
                      <a:pt x="501" y="313"/>
                    </a:lnTo>
                    <a:lnTo>
                      <a:pt x="492" y="299"/>
                    </a:lnTo>
                    <a:lnTo>
                      <a:pt x="487" y="286"/>
                    </a:lnTo>
                    <a:lnTo>
                      <a:pt x="484" y="276"/>
                    </a:lnTo>
                    <a:lnTo>
                      <a:pt x="482" y="258"/>
                    </a:lnTo>
                    <a:lnTo>
                      <a:pt x="482" y="246"/>
                    </a:lnTo>
                    <a:lnTo>
                      <a:pt x="482" y="236"/>
                    </a:lnTo>
                    <a:lnTo>
                      <a:pt x="484" y="227"/>
                    </a:lnTo>
                    <a:lnTo>
                      <a:pt x="485" y="220"/>
                    </a:lnTo>
                    <a:lnTo>
                      <a:pt x="485" y="213"/>
                    </a:lnTo>
                    <a:lnTo>
                      <a:pt x="484" y="208"/>
                    </a:lnTo>
                    <a:lnTo>
                      <a:pt x="481" y="204"/>
                    </a:lnTo>
                    <a:lnTo>
                      <a:pt x="477" y="199"/>
                    </a:lnTo>
                    <a:lnTo>
                      <a:pt x="470" y="190"/>
                    </a:lnTo>
                    <a:lnTo>
                      <a:pt x="461" y="176"/>
                    </a:lnTo>
                    <a:lnTo>
                      <a:pt x="450" y="161"/>
                    </a:lnTo>
                    <a:lnTo>
                      <a:pt x="438" y="145"/>
                    </a:lnTo>
                    <a:lnTo>
                      <a:pt x="427" y="131"/>
                    </a:lnTo>
                    <a:lnTo>
                      <a:pt x="418" y="119"/>
                    </a:lnTo>
                    <a:lnTo>
                      <a:pt x="411" y="112"/>
                    </a:lnTo>
                    <a:lnTo>
                      <a:pt x="412" y="101"/>
                    </a:lnTo>
                    <a:lnTo>
                      <a:pt x="412" y="89"/>
                    </a:lnTo>
                    <a:lnTo>
                      <a:pt x="412" y="75"/>
                    </a:lnTo>
                    <a:lnTo>
                      <a:pt x="410" y="61"/>
                    </a:lnTo>
                    <a:lnTo>
                      <a:pt x="405" y="52"/>
                    </a:lnTo>
                    <a:lnTo>
                      <a:pt x="397" y="47"/>
                    </a:lnTo>
                    <a:lnTo>
                      <a:pt x="388" y="47"/>
                    </a:lnTo>
                    <a:lnTo>
                      <a:pt x="380" y="49"/>
                    </a:lnTo>
                    <a:lnTo>
                      <a:pt x="375" y="47"/>
                    </a:lnTo>
                    <a:lnTo>
                      <a:pt x="370" y="44"/>
                    </a:lnTo>
                    <a:lnTo>
                      <a:pt x="364" y="37"/>
                    </a:lnTo>
                    <a:lnTo>
                      <a:pt x="358" y="30"/>
                    </a:lnTo>
                    <a:lnTo>
                      <a:pt x="351" y="23"/>
                    </a:lnTo>
                    <a:lnTo>
                      <a:pt x="345" y="16"/>
                    </a:lnTo>
                    <a:lnTo>
                      <a:pt x="340" y="10"/>
                    </a:lnTo>
                    <a:lnTo>
                      <a:pt x="335" y="5"/>
                    </a:lnTo>
                    <a:lnTo>
                      <a:pt x="331" y="2"/>
                    </a:lnTo>
                    <a:lnTo>
                      <a:pt x="325" y="2"/>
                    </a:lnTo>
                    <a:lnTo>
                      <a:pt x="318" y="0"/>
                    </a:lnTo>
                    <a:lnTo>
                      <a:pt x="312" y="2"/>
                    </a:lnTo>
                    <a:lnTo>
                      <a:pt x="305" y="3"/>
                    </a:lnTo>
                    <a:lnTo>
                      <a:pt x="298" y="5"/>
                    </a:lnTo>
                    <a:lnTo>
                      <a:pt x="292" y="7"/>
                    </a:lnTo>
                    <a:lnTo>
                      <a:pt x="288" y="10"/>
                    </a:lnTo>
                    <a:lnTo>
                      <a:pt x="280" y="9"/>
                    </a:lnTo>
                    <a:lnTo>
                      <a:pt x="272" y="9"/>
                    </a:lnTo>
                    <a:lnTo>
                      <a:pt x="264" y="10"/>
                    </a:lnTo>
                    <a:lnTo>
                      <a:pt x="257" y="12"/>
                    </a:lnTo>
                    <a:lnTo>
                      <a:pt x="248" y="17"/>
                    </a:lnTo>
                    <a:lnTo>
                      <a:pt x="243" y="21"/>
                    </a:lnTo>
                    <a:lnTo>
                      <a:pt x="237" y="24"/>
                    </a:lnTo>
                    <a:lnTo>
                      <a:pt x="233" y="26"/>
                    </a:lnTo>
                    <a:lnTo>
                      <a:pt x="228" y="28"/>
                    </a:lnTo>
                    <a:lnTo>
                      <a:pt x="221" y="30"/>
                    </a:lnTo>
                    <a:lnTo>
                      <a:pt x="214" y="33"/>
                    </a:lnTo>
                    <a:lnTo>
                      <a:pt x="204" y="35"/>
                    </a:lnTo>
                    <a:lnTo>
                      <a:pt x="194" y="38"/>
                    </a:lnTo>
                    <a:lnTo>
                      <a:pt x="183" y="40"/>
                    </a:lnTo>
                    <a:lnTo>
                      <a:pt x="173" y="44"/>
                    </a:lnTo>
                    <a:lnTo>
                      <a:pt x="161" y="45"/>
                    </a:lnTo>
                    <a:lnTo>
                      <a:pt x="148" y="51"/>
                    </a:lnTo>
                    <a:lnTo>
                      <a:pt x="133" y="63"/>
                    </a:lnTo>
                    <a:lnTo>
                      <a:pt x="114" y="78"/>
                    </a:lnTo>
                    <a:lnTo>
                      <a:pt x="95" y="96"/>
                    </a:lnTo>
                    <a:lnTo>
                      <a:pt x="77" y="115"/>
                    </a:lnTo>
                    <a:lnTo>
                      <a:pt x="61" y="134"/>
                    </a:lnTo>
                    <a:lnTo>
                      <a:pt x="47" y="152"/>
                    </a:lnTo>
                    <a:lnTo>
                      <a:pt x="37" y="166"/>
                    </a:lnTo>
                    <a:lnTo>
                      <a:pt x="23" y="197"/>
                    </a:lnTo>
                    <a:lnTo>
                      <a:pt x="13" y="236"/>
                    </a:lnTo>
                    <a:lnTo>
                      <a:pt x="4" y="274"/>
                    </a:lnTo>
                    <a:lnTo>
                      <a:pt x="0" y="300"/>
                    </a:lnTo>
                    <a:lnTo>
                      <a:pt x="0" y="323"/>
                    </a:lnTo>
                    <a:lnTo>
                      <a:pt x="4" y="349"/>
                    </a:lnTo>
                    <a:lnTo>
                      <a:pt x="10" y="375"/>
                    </a:lnTo>
                    <a:lnTo>
                      <a:pt x="14" y="395"/>
                    </a:lnTo>
                    <a:lnTo>
                      <a:pt x="17" y="409"/>
                    </a:lnTo>
                    <a:lnTo>
                      <a:pt x="20" y="423"/>
                    </a:lnTo>
                    <a:lnTo>
                      <a:pt x="20" y="437"/>
                    </a:lnTo>
                    <a:lnTo>
                      <a:pt x="20" y="451"/>
                    </a:lnTo>
                    <a:lnTo>
                      <a:pt x="21" y="457"/>
                    </a:lnTo>
                    <a:lnTo>
                      <a:pt x="25" y="466"/>
                    </a:lnTo>
                    <a:lnTo>
                      <a:pt x="31" y="477"/>
                    </a:lnTo>
                    <a:lnTo>
                      <a:pt x="38" y="487"/>
                    </a:lnTo>
                    <a:lnTo>
                      <a:pt x="45" y="498"/>
                    </a:lnTo>
                    <a:lnTo>
                      <a:pt x="54" y="506"/>
                    </a:lnTo>
                    <a:lnTo>
                      <a:pt x="60" y="515"/>
                    </a:lnTo>
                    <a:lnTo>
                      <a:pt x="65" y="522"/>
                    </a:lnTo>
                    <a:lnTo>
                      <a:pt x="67" y="536"/>
                    </a:lnTo>
                    <a:lnTo>
                      <a:pt x="68" y="548"/>
                    </a:lnTo>
                    <a:lnTo>
                      <a:pt x="71" y="559"/>
                    </a:lnTo>
                    <a:lnTo>
                      <a:pt x="75" y="569"/>
                    </a:lnTo>
                    <a:lnTo>
                      <a:pt x="81" y="580"/>
                    </a:lnTo>
                    <a:lnTo>
                      <a:pt x="91" y="590"/>
                    </a:lnTo>
                    <a:lnTo>
                      <a:pt x="100" y="597"/>
                    </a:lnTo>
                    <a:lnTo>
                      <a:pt x="105" y="602"/>
                    </a:lnTo>
                    <a:lnTo>
                      <a:pt x="107" y="606"/>
                    </a:lnTo>
                    <a:lnTo>
                      <a:pt x="107" y="608"/>
                    </a:lnTo>
                    <a:lnTo>
                      <a:pt x="107" y="611"/>
                    </a:lnTo>
                    <a:lnTo>
                      <a:pt x="105" y="615"/>
                    </a:lnTo>
                    <a:lnTo>
                      <a:pt x="104" y="618"/>
                    </a:lnTo>
                    <a:lnTo>
                      <a:pt x="104" y="622"/>
                    </a:lnTo>
                    <a:lnTo>
                      <a:pt x="105" y="627"/>
                    </a:lnTo>
                    <a:lnTo>
                      <a:pt x="107" y="632"/>
                    </a:lnTo>
                    <a:lnTo>
                      <a:pt x="120" y="643"/>
                    </a:lnTo>
                    <a:lnTo>
                      <a:pt x="137" y="653"/>
                    </a:lnTo>
                    <a:lnTo>
                      <a:pt x="155" y="667"/>
                    </a:lnTo>
                    <a:lnTo>
                      <a:pt x="175" y="679"/>
                    </a:lnTo>
                    <a:lnTo>
                      <a:pt x="195" y="692"/>
                    </a:lnTo>
                    <a:lnTo>
                      <a:pt x="213" y="702"/>
                    </a:lnTo>
                    <a:lnTo>
                      <a:pt x="228" y="709"/>
                    </a:lnTo>
                    <a:lnTo>
                      <a:pt x="238" y="713"/>
                    </a:lnTo>
                    <a:lnTo>
                      <a:pt x="248" y="714"/>
                    </a:lnTo>
                    <a:lnTo>
                      <a:pt x="265" y="720"/>
                    </a:lnTo>
                    <a:lnTo>
                      <a:pt x="285" y="725"/>
                    </a:lnTo>
                    <a:lnTo>
                      <a:pt x="307" y="733"/>
                    </a:lnTo>
                    <a:lnTo>
                      <a:pt x="328" y="740"/>
                    </a:lnTo>
                    <a:lnTo>
                      <a:pt x="350" y="747"/>
                    </a:lnTo>
                    <a:lnTo>
                      <a:pt x="368" y="754"/>
                    </a:lnTo>
                    <a:lnTo>
                      <a:pt x="381" y="760"/>
                    </a:lnTo>
                    <a:lnTo>
                      <a:pt x="384" y="747"/>
                    </a:lnTo>
                    <a:lnTo>
                      <a:pt x="387" y="733"/>
                    </a:lnTo>
                    <a:lnTo>
                      <a:pt x="388" y="720"/>
                    </a:lnTo>
                    <a:lnTo>
                      <a:pt x="388" y="709"/>
                    </a:lnTo>
                    <a:lnTo>
                      <a:pt x="388" y="702"/>
                    </a:lnTo>
                    <a:lnTo>
                      <a:pt x="391" y="693"/>
                    </a:lnTo>
                    <a:lnTo>
                      <a:pt x="392" y="685"/>
                    </a:lnTo>
                    <a:lnTo>
                      <a:pt x="397" y="674"/>
                    </a:lnTo>
                    <a:lnTo>
                      <a:pt x="400" y="671"/>
                    </a:lnTo>
                    <a:lnTo>
                      <a:pt x="401" y="667"/>
                    </a:lnTo>
                    <a:lnTo>
                      <a:pt x="404" y="664"/>
                    </a:lnTo>
                    <a:lnTo>
                      <a:pt x="407" y="662"/>
                    </a:lnTo>
                    <a:lnTo>
                      <a:pt x="411" y="658"/>
                    </a:lnTo>
                    <a:lnTo>
                      <a:pt x="418" y="657"/>
                    </a:lnTo>
                    <a:lnTo>
                      <a:pt x="424" y="653"/>
                    </a:lnTo>
                    <a:lnTo>
                      <a:pt x="432" y="650"/>
                    </a:lnTo>
                    <a:lnTo>
                      <a:pt x="440" y="648"/>
                    </a:lnTo>
                    <a:lnTo>
                      <a:pt x="445" y="644"/>
                    </a:lnTo>
                    <a:lnTo>
                      <a:pt x="452" y="641"/>
                    </a:lnTo>
                    <a:lnTo>
                      <a:pt x="457" y="637"/>
                    </a:lnTo>
                    <a:lnTo>
                      <a:pt x="467" y="630"/>
                    </a:lnTo>
                    <a:lnTo>
                      <a:pt x="478" y="625"/>
                    </a:lnTo>
                    <a:lnTo>
                      <a:pt x="490" y="620"/>
                    </a:lnTo>
                    <a:lnTo>
                      <a:pt x="497" y="618"/>
                    </a:lnTo>
                    <a:lnTo>
                      <a:pt x="504" y="615"/>
                    </a:lnTo>
                    <a:lnTo>
                      <a:pt x="515" y="608"/>
                    </a:lnTo>
                    <a:lnTo>
                      <a:pt x="525" y="599"/>
                    </a:lnTo>
                    <a:lnTo>
                      <a:pt x="534" y="5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89" name="Freeform 84"/>
              <p:cNvSpPr>
                <a:spLocks/>
              </p:cNvSpPr>
              <p:nvPr/>
            </p:nvSpPr>
            <p:spPr bwMode="auto">
              <a:xfrm>
                <a:off x="5741" y="4969"/>
                <a:ext cx="82" cy="178"/>
              </a:xfrm>
              <a:custGeom>
                <a:avLst/>
                <a:gdLst>
                  <a:gd name="T0" fmla="*/ 1 w 164"/>
                  <a:gd name="T1" fmla="*/ 1 h 356"/>
                  <a:gd name="T2" fmla="*/ 1 w 164"/>
                  <a:gd name="T3" fmla="*/ 1 h 356"/>
                  <a:gd name="T4" fmla="*/ 1 w 164"/>
                  <a:gd name="T5" fmla="*/ 1 h 356"/>
                  <a:gd name="T6" fmla="*/ 1 w 164"/>
                  <a:gd name="T7" fmla="*/ 1 h 356"/>
                  <a:gd name="T8" fmla="*/ 1 w 164"/>
                  <a:gd name="T9" fmla="*/ 1 h 356"/>
                  <a:gd name="T10" fmla="*/ 1 w 164"/>
                  <a:gd name="T11" fmla="*/ 1 h 356"/>
                  <a:gd name="T12" fmla="*/ 1 w 164"/>
                  <a:gd name="T13" fmla="*/ 1 h 356"/>
                  <a:gd name="T14" fmla="*/ 1 w 164"/>
                  <a:gd name="T15" fmla="*/ 1 h 356"/>
                  <a:gd name="T16" fmla="*/ 1 w 164"/>
                  <a:gd name="T17" fmla="*/ 1 h 356"/>
                  <a:gd name="T18" fmla="*/ 1 w 164"/>
                  <a:gd name="T19" fmla="*/ 1 h 356"/>
                  <a:gd name="T20" fmla="*/ 1 w 164"/>
                  <a:gd name="T21" fmla="*/ 1 h 356"/>
                  <a:gd name="T22" fmla="*/ 1 w 164"/>
                  <a:gd name="T23" fmla="*/ 1 h 356"/>
                  <a:gd name="T24" fmla="*/ 1 w 164"/>
                  <a:gd name="T25" fmla="*/ 1 h 356"/>
                  <a:gd name="T26" fmla="*/ 1 w 164"/>
                  <a:gd name="T27" fmla="*/ 1 h 356"/>
                  <a:gd name="T28" fmla="*/ 1 w 164"/>
                  <a:gd name="T29" fmla="*/ 1 h 356"/>
                  <a:gd name="T30" fmla="*/ 1 w 164"/>
                  <a:gd name="T31" fmla="*/ 1 h 356"/>
                  <a:gd name="T32" fmla="*/ 1 w 164"/>
                  <a:gd name="T33" fmla="*/ 1 h 356"/>
                  <a:gd name="T34" fmla="*/ 0 w 164"/>
                  <a:gd name="T35" fmla="*/ 1 h 356"/>
                  <a:gd name="T36" fmla="*/ 1 w 164"/>
                  <a:gd name="T37" fmla="*/ 1 h 356"/>
                  <a:gd name="T38" fmla="*/ 1 w 164"/>
                  <a:gd name="T39" fmla="*/ 1 h 356"/>
                  <a:gd name="T40" fmla="*/ 1 w 164"/>
                  <a:gd name="T41" fmla="*/ 1 h 356"/>
                  <a:gd name="T42" fmla="*/ 1 w 164"/>
                  <a:gd name="T43" fmla="*/ 1 h 356"/>
                  <a:gd name="T44" fmla="*/ 1 w 164"/>
                  <a:gd name="T45" fmla="*/ 1 h 356"/>
                  <a:gd name="T46" fmla="*/ 1 w 164"/>
                  <a:gd name="T47" fmla="*/ 1 h 356"/>
                  <a:gd name="T48" fmla="*/ 1 w 164"/>
                  <a:gd name="T49" fmla="*/ 1 h 356"/>
                  <a:gd name="T50" fmla="*/ 1 w 164"/>
                  <a:gd name="T51" fmla="*/ 1 h 356"/>
                  <a:gd name="T52" fmla="*/ 1 w 164"/>
                  <a:gd name="T53" fmla="*/ 1 h 356"/>
                  <a:gd name="T54" fmla="*/ 1 w 164"/>
                  <a:gd name="T55" fmla="*/ 1 h 356"/>
                  <a:gd name="T56" fmla="*/ 1 w 164"/>
                  <a:gd name="T57" fmla="*/ 1 h 356"/>
                  <a:gd name="T58" fmla="*/ 1 w 164"/>
                  <a:gd name="T59" fmla="*/ 1 h 356"/>
                  <a:gd name="T60" fmla="*/ 1 w 164"/>
                  <a:gd name="T61" fmla="*/ 1 h 356"/>
                  <a:gd name="T62" fmla="*/ 1 w 164"/>
                  <a:gd name="T63" fmla="*/ 1 h 356"/>
                  <a:gd name="T64" fmla="*/ 1 w 164"/>
                  <a:gd name="T65" fmla="*/ 1 h 356"/>
                  <a:gd name="T66" fmla="*/ 1 w 164"/>
                  <a:gd name="T67" fmla="*/ 1 h 356"/>
                  <a:gd name="T68" fmla="*/ 1 w 164"/>
                  <a:gd name="T69" fmla="*/ 1 h 356"/>
                  <a:gd name="T70" fmla="*/ 1 w 164"/>
                  <a:gd name="T71" fmla="*/ 1 h 3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4"/>
                  <a:gd name="T109" fmla="*/ 0 h 356"/>
                  <a:gd name="T110" fmla="*/ 164 w 164"/>
                  <a:gd name="T111" fmla="*/ 356 h 3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4" h="356">
                    <a:moveTo>
                      <a:pt x="139" y="293"/>
                    </a:moveTo>
                    <a:lnTo>
                      <a:pt x="142" y="288"/>
                    </a:lnTo>
                    <a:lnTo>
                      <a:pt x="146" y="283"/>
                    </a:lnTo>
                    <a:lnTo>
                      <a:pt x="149" y="277"/>
                    </a:lnTo>
                    <a:lnTo>
                      <a:pt x="153" y="276"/>
                    </a:lnTo>
                    <a:lnTo>
                      <a:pt x="160" y="272"/>
                    </a:lnTo>
                    <a:lnTo>
                      <a:pt x="163" y="265"/>
                    </a:lnTo>
                    <a:lnTo>
                      <a:pt x="164" y="256"/>
                    </a:lnTo>
                    <a:lnTo>
                      <a:pt x="160" y="249"/>
                    </a:lnTo>
                    <a:lnTo>
                      <a:pt x="154" y="244"/>
                    </a:lnTo>
                    <a:lnTo>
                      <a:pt x="146" y="235"/>
                    </a:lnTo>
                    <a:lnTo>
                      <a:pt x="136" y="225"/>
                    </a:lnTo>
                    <a:lnTo>
                      <a:pt x="124" y="213"/>
                    </a:lnTo>
                    <a:lnTo>
                      <a:pt x="113" y="201"/>
                    </a:lnTo>
                    <a:lnTo>
                      <a:pt x="104" y="187"/>
                    </a:lnTo>
                    <a:lnTo>
                      <a:pt x="99" y="174"/>
                    </a:lnTo>
                    <a:lnTo>
                      <a:pt x="96" y="164"/>
                    </a:lnTo>
                    <a:lnTo>
                      <a:pt x="94" y="146"/>
                    </a:lnTo>
                    <a:lnTo>
                      <a:pt x="94" y="134"/>
                    </a:lnTo>
                    <a:lnTo>
                      <a:pt x="94" y="124"/>
                    </a:lnTo>
                    <a:lnTo>
                      <a:pt x="96" y="115"/>
                    </a:lnTo>
                    <a:lnTo>
                      <a:pt x="97" y="108"/>
                    </a:lnTo>
                    <a:lnTo>
                      <a:pt x="97" y="103"/>
                    </a:lnTo>
                    <a:lnTo>
                      <a:pt x="96" y="97"/>
                    </a:lnTo>
                    <a:lnTo>
                      <a:pt x="93" y="92"/>
                    </a:lnTo>
                    <a:lnTo>
                      <a:pt x="89" y="87"/>
                    </a:lnTo>
                    <a:lnTo>
                      <a:pt x="82" y="78"/>
                    </a:lnTo>
                    <a:lnTo>
                      <a:pt x="73" y="64"/>
                    </a:lnTo>
                    <a:lnTo>
                      <a:pt x="62" y="49"/>
                    </a:lnTo>
                    <a:lnTo>
                      <a:pt x="50" y="33"/>
                    </a:lnTo>
                    <a:lnTo>
                      <a:pt x="39" y="19"/>
                    </a:lnTo>
                    <a:lnTo>
                      <a:pt x="30" y="7"/>
                    </a:lnTo>
                    <a:lnTo>
                      <a:pt x="23" y="0"/>
                    </a:lnTo>
                    <a:lnTo>
                      <a:pt x="14" y="12"/>
                    </a:lnTo>
                    <a:lnTo>
                      <a:pt x="6" y="28"/>
                    </a:lnTo>
                    <a:lnTo>
                      <a:pt x="0" y="42"/>
                    </a:lnTo>
                    <a:lnTo>
                      <a:pt x="2" y="50"/>
                    </a:lnTo>
                    <a:lnTo>
                      <a:pt x="9" y="57"/>
                    </a:lnTo>
                    <a:lnTo>
                      <a:pt x="16" y="64"/>
                    </a:lnTo>
                    <a:lnTo>
                      <a:pt x="23" y="73"/>
                    </a:lnTo>
                    <a:lnTo>
                      <a:pt x="26" y="80"/>
                    </a:lnTo>
                    <a:lnTo>
                      <a:pt x="27" y="85"/>
                    </a:lnTo>
                    <a:lnTo>
                      <a:pt x="27" y="90"/>
                    </a:lnTo>
                    <a:lnTo>
                      <a:pt x="27" y="94"/>
                    </a:lnTo>
                    <a:lnTo>
                      <a:pt x="32" y="97"/>
                    </a:lnTo>
                    <a:lnTo>
                      <a:pt x="42" y="104"/>
                    </a:lnTo>
                    <a:lnTo>
                      <a:pt x="54" y="117"/>
                    </a:lnTo>
                    <a:lnTo>
                      <a:pt x="66" y="134"/>
                    </a:lnTo>
                    <a:lnTo>
                      <a:pt x="67" y="152"/>
                    </a:lnTo>
                    <a:lnTo>
                      <a:pt x="62" y="166"/>
                    </a:lnTo>
                    <a:lnTo>
                      <a:pt x="57" y="174"/>
                    </a:lnTo>
                    <a:lnTo>
                      <a:pt x="53" y="183"/>
                    </a:lnTo>
                    <a:lnTo>
                      <a:pt x="50" y="192"/>
                    </a:lnTo>
                    <a:lnTo>
                      <a:pt x="46" y="209"/>
                    </a:lnTo>
                    <a:lnTo>
                      <a:pt x="43" y="234"/>
                    </a:lnTo>
                    <a:lnTo>
                      <a:pt x="42" y="258"/>
                    </a:lnTo>
                    <a:lnTo>
                      <a:pt x="49" y="276"/>
                    </a:lnTo>
                    <a:lnTo>
                      <a:pt x="56" y="283"/>
                    </a:lnTo>
                    <a:lnTo>
                      <a:pt x="63" y="291"/>
                    </a:lnTo>
                    <a:lnTo>
                      <a:pt x="70" y="302"/>
                    </a:lnTo>
                    <a:lnTo>
                      <a:pt x="79" y="312"/>
                    </a:lnTo>
                    <a:lnTo>
                      <a:pt x="86" y="323"/>
                    </a:lnTo>
                    <a:lnTo>
                      <a:pt x="90" y="335"/>
                    </a:lnTo>
                    <a:lnTo>
                      <a:pt x="94" y="345"/>
                    </a:lnTo>
                    <a:lnTo>
                      <a:pt x="94" y="356"/>
                    </a:lnTo>
                    <a:lnTo>
                      <a:pt x="100" y="344"/>
                    </a:lnTo>
                    <a:lnTo>
                      <a:pt x="106" y="332"/>
                    </a:lnTo>
                    <a:lnTo>
                      <a:pt x="112" y="319"/>
                    </a:lnTo>
                    <a:lnTo>
                      <a:pt x="114" y="311"/>
                    </a:lnTo>
                    <a:lnTo>
                      <a:pt x="117" y="305"/>
                    </a:lnTo>
                    <a:lnTo>
                      <a:pt x="123" y="298"/>
                    </a:lnTo>
                    <a:lnTo>
                      <a:pt x="130" y="295"/>
                    </a:lnTo>
                    <a:lnTo>
                      <a:pt x="139" y="29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90" name="Freeform 85"/>
              <p:cNvSpPr>
                <a:spLocks/>
              </p:cNvSpPr>
              <p:nvPr/>
            </p:nvSpPr>
            <p:spPr bwMode="auto">
              <a:xfrm>
                <a:off x="5791" y="5131"/>
                <a:ext cx="25" cy="77"/>
              </a:xfrm>
              <a:custGeom>
                <a:avLst/>
                <a:gdLst>
                  <a:gd name="T0" fmla="*/ 1 w 50"/>
                  <a:gd name="T1" fmla="*/ 1 h 153"/>
                  <a:gd name="T2" fmla="*/ 1 w 50"/>
                  <a:gd name="T3" fmla="*/ 1 h 153"/>
                  <a:gd name="T4" fmla="*/ 1 w 50"/>
                  <a:gd name="T5" fmla="*/ 1 h 153"/>
                  <a:gd name="T6" fmla="*/ 1 w 50"/>
                  <a:gd name="T7" fmla="*/ 1 h 153"/>
                  <a:gd name="T8" fmla="*/ 1 w 50"/>
                  <a:gd name="T9" fmla="*/ 1 h 153"/>
                  <a:gd name="T10" fmla="*/ 1 w 50"/>
                  <a:gd name="T11" fmla="*/ 1 h 153"/>
                  <a:gd name="T12" fmla="*/ 1 w 50"/>
                  <a:gd name="T13" fmla="*/ 1 h 153"/>
                  <a:gd name="T14" fmla="*/ 1 w 50"/>
                  <a:gd name="T15" fmla="*/ 1 h 153"/>
                  <a:gd name="T16" fmla="*/ 1 w 50"/>
                  <a:gd name="T17" fmla="*/ 1 h 153"/>
                  <a:gd name="T18" fmla="*/ 1 w 50"/>
                  <a:gd name="T19" fmla="*/ 1 h 153"/>
                  <a:gd name="T20" fmla="*/ 1 w 50"/>
                  <a:gd name="T21" fmla="*/ 1 h 153"/>
                  <a:gd name="T22" fmla="*/ 1 w 50"/>
                  <a:gd name="T23" fmla="*/ 1 h 153"/>
                  <a:gd name="T24" fmla="*/ 1 w 50"/>
                  <a:gd name="T25" fmla="*/ 1 h 153"/>
                  <a:gd name="T26" fmla="*/ 1 w 50"/>
                  <a:gd name="T27" fmla="*/ 1 h 153"/>
                  <a:gd name="T28" fmla="*/ 1 w 50"/>
                  <a:gd name="T29" fmla="*/ 1 h 153"/>
                  <a:gd name="T30" fmla="*/ 1 w 50"/>
                  <a:gd name="T31" fmla="*/ 1 h 153"/>
                  <a:gd name="T32" fmla="*/ 1 w 50"/>
                  <a:gd name="T33" fmla="*/ 1 h 153"/>
                  <a:gd name="T34" fmla="*/ 1 w 50"/>
                  <a:gd name="T35" fmla="*/ 1 h 153"/>
                  <a:gd name="T36" fmla="*/ 1 w 50"/>
                  <a:gd name="T37" fmla="*/ 1 h 153"/>
                  <a:gd name="T38" fmla="*/ 1 w 50"/>
                  <a:gd name="T39" fmla="*/ 1 h 153"/>
                  <a:gd name="T40" fmla="*/ 1 w 50"/>
                  <a:gd name="T41" fmla="*/ 1 h 153"/>
                  <a:gd name="T42" fmla="*/ 1 w 50"/>
                  <a:gd name="T43" fmla="*/ 1 h 153"/>
                  <a:gd name="T44" fmla="*/ 1 w 50"/>
                  <a:gd name="T45" fmla="*/ 1 h 153"/>
                  <a:gd name="T46" fmla="*/ 1 w 50"/>
                  <a:gd name="T47" fmla="*/ 1 h 153"/>
                  <a:gd name="T48" fmla="*/ 1 w 50"/>
                  <a:gd name="T49" fmla="*/ 1 h 153"/>
                  <a:gd name="T50" fmla="*/ 1 w 50"/>
                  <a:gd name="T51" fmla="*/ 0 h 153"/>
                  <a:gd name="T52" fmla="*/ 1 w 50"/>
                  <a:gd name="T53" fmla="*/ 1 h 153"/>
                  <a:gd name="T54" fmla="*/ 1 w 50"/>
                  <a:gd name="T55" fmla="*/ 1 h 153"/>
                  <a:gd name="T56" fmla="*/ 1 w 50"/>
                  <a:gd name="T57" fmla="*/ 1 h 153"/>
                  <a:gd name="T58" fmla="*/ 1 w 50"/>
                  <a:gd name="T59" fmla="*/ 1 h 153"/>
                  <a:gd name="T60" fmla="*/ 1 w 50"/>
                  <a:gd name="T61" fmla="*/ 1 h 153"/>
                  <a:gd name="T62" fmla="*/ 1 w 50"/>
                  <a:gd name="T63" fmla="*/ 1 h 153"/>
                  <a:gd name="T64" fmla="*/ 1 w 50"/>
                  <a:gd name="T65" fmla="*/ 1 h 153"/>
                  <a:gd name="T66" fmla="*/ 0 w 50"/>
                  <a:gd name="T67" fmla="*/ 1 h 153"/>
                  <a:gd name="T68" fmla="*/ 1 w 50"/>
                  <a:gd name="T69" fmla="*/ 1 h 153"/>
                  <a:gd name="T70" fmla="*/ 1 w 50"/>
                  <a:gd name="T71" fmla="*/ 1 h 153"/>
                  <a:gd name="T72" fmla="*/ 1 w 50"/>
                  <a:gd name="T73" fmla="*/ 1 h 153"/>
                  <a:gd name="T74" fmla="*/ 1 w 50"/>
                  <a:gd name="T75" fmla="*/ 1 h 153"/>
                  <a:gd name="T76" fmla="*/ 1 w 50"/>
                  <a:gd name="T77" fmla="*/ 1 h 153"/>
                  <a:gd name="T78" fmla="*/ 1 w 50"/>
                  <a:gd name="T79" fmla="*/ 1 h 153"/>
                  <a:gd name="T80" fmla="*/ 1 w 50"/>
                  <a:gd name="T81" fmla="*/ 1 h 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
                  <a:gd name="T124" fmla="*/ 0 h 153"/>
                  <a:gd name="T125" fmla="*/ 50 w 50"/>
                  <a:gd name="T126" fmla="*/ 153 h 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 h="153">
                    <a:moveTo>
                      <a:pt x="46" y="153"/>
                    </a:moveTo>
                    <a:lnTo>
                      <a:pt x="50" y="141"/>
                    </a:lnTo>
                    <a:lnTo>
                      <a:pt x="49" y="124"/>
                    </a:lnTo>
                    <a:lnTo>
                      <a:pt x="44" y="106"/>
                    </a:lnTo>
                    <a:lnTo>
                      <a:pt x="36" y="96"/>
                    </a:lnTo>
                    <a:lnTo>
                      <a:pt x="37" y="90"/>
                    </a:lnTo>
                    <a:lnTo>
                      <a:pt x="40" y="83"/>
                    </a:lnTo>
                    <a:lnTo>
                      <a:pt x="43" y="76"/>
                    </a:lnTo>
                    <a:lnTo>
                      <a:pt x="47" y="73"/>
                    </a:lnTo>
                    <a:lnTo>
                      <a:pt x="50" y="66"/>
                    </a:lnTo>
                    <a:lnTo>
                      <a:pt x="49" y="55"/>
                    </a:lnTo>
                    <a:lnTo>
                      <a:pt x="43" y="47"/>
                    </a:lnTo>
                    <a:lnTo>
                      <a:pt x="32" y="41"/>
                    </a:lnTo>
                    <a:lnTo>
                      <a:pt x="30" y="41"/>
                    </a:lnTo>
                    <a:lnTo>
                      <a:pt x="29" y="41"/>
                    </a:lnTo>
                    <a:lnTo>
                      <a:pt x="27" y="41"/>
                    </a:lnTo>
                    <a:lnTo>
                      <a:pt x="27" y="40"/>
                    </a:lnTo>
                    <a:lnTo>
                      <a:pt x="29" y="38"/>
                    </a:lnTo>
                    <a:lnTo>
                      <a:pt x="29" y="36"/>
                    </a:lnTo>
                    <a:lnTo>
                      <a:pt x="29" y="34"/>
                    </a:lnTo>
                    <a:lnTo>
                      <a:pt x="33" y="26"/>
                    </a:lnTo>
                    <a:lnTo>
                      <a:pt x="39" y="17"/>
                    </a:lnTo>
                    <a:lnTo>
                      <a:pt x="43" y="10"/>
                    </a:lnTo>
                    <a:lnTo>
                      <a:pt x="46" y="5"/>
                    </a:lnTo>
                    <a:lnTo>
                      <a:pt x="40" y="0"/>
                    </a:lnTo>
                    <a:lnTo>
                      <a:pt x="32" y="1"/>
                    </a:lnTo>
                    <a:lnTo>
                      <a:pt x="26" y="7"/>
                    </a:lnTo>
                    <a:lnTo>
                      <a:pt x="22" y="12"/>
                    </a:lnTo>
                    <a:lnTo>
                      <a:pt x="17" y="17"/>
                    </a:lnTo>
                    <a:lnTo>
                      <a:pt x="13" y="24"/>
                    </a:lnTo>
                    <a:lnTo>
                      <a:pt x="7" y="31"/>
                    </a:lnTo>
                    <a:lnTo>
                      <a:pt x="2" y="38"/>
                    </a:lnTo>
                    <a:lnTo>
                      <a:pt x="0" y="54"/>
                    </a:lnTo>
                    <a:lnTo>
                      <a:pt x="3" y="82"/>
                    </a:lnTo>
                    <a:lnTo>
                      <a:pt x="7" y="111"/>
                    </a:lnTo>
                    <a:lnTo>
                      <a:pt x="13" y="131"/>
                    </a:lnTo>
                    <a:lnTo>
                      <a:pt x="19" y="139"/>
                    </a:lnTo>
                    <a:lnTo>
                      <a:pt x="26" y="145"/>
                    </a:lnTo>
                    <a:lnTo>
                      <a:pt x="34" y="148"/>
                    </a:lnTo>
                    <a:lnTo>
                      <a:pt x="46" y="15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91" name="Freeform 86"/>
              <p:cNvSpPr>
                <a:spLocks/>
              </p:cNvSpPr>
              <p:nvPr/>
            </p:nvSpPr>
            <p:spPr bwMode="auto">
              <a:xfrm>
                <a:off x="5647" y="5130"/>
                <a:ext cx="12" cy="30"/>
              </a:xfrm>
              <a:custGeom>
                <a:avLst/>
                <a:gdLst>
                  <a:gd name="T0" fmla="*/ 1 w 24"/>
                  <a:gd name="T1" fmla="*/ 0 h 59"/>
                  <a:gd name="T2" fmla="*/ 1 w 24"/>
                  <a:gd name="T3" fmla="*/ 1 h 59"/>
                  <a:gd name="T4" fmla="*/ 1 w 24"/>
                  <a:gd name="T5" fmla="*/ 1 h 59"/>
                  <a:gd name="T6" fmla="*/ 0 w 24"/>
                  <a:gd name="T7" fmla="*/ 1 h 59"/>
                  <a:gd name="T8" fmla="*/ 0 w 24"/>
                  <a:gd name="T9" fmla="*/ 1 h 59"/>
                  <a:gd name="T10" fmla="*/ 1 w 24"/>
                  <a:gd name="T11" fmla="*/ 1 h 59"/>
                  <a:gd name="T12" fmla="*/ 1 w 24"/>
                  <a:gd name="T13" fmla="*/ 1 h 59"/>
                  <a:gd name="T14" fmla="*/ 1 w 24"/>
                  <a:gd name="T15" fmla="*/ 1 h 59"/>
                  <a:gd name="T16" fmla="*/ 1 w 24"/>
                  <a:gd name="T17" fmla="*/ 1 h 59"/>
                  <a:gd name="T18" fmla="*/ 1 w 24"/>
                  <a:gd name="T19" fmla="*/ 1 h 59"/>
                  <a:gd name="T20" fmla="*/ 1 w 24"/>
                  <a:gd name="T21" fmla="*/ 1 h 59"/>
                  <a:gd name="T22" fmla="*/ 1 w 24"/>
                  <a:gd name="T23" fmla="*/ 1 h 59"/>
                  <a:gd name="T24" fmla="*/ 1 w 24"/>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59"/>
                  <a:gd name="T41" fmla="*/ 24 w 24"/>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59">
                    <a:moveTo>
                      <a:pt x="12" y="0"/>
                    </a:moveTo>
                    <a:lnTo>
                      <a:pt x="7" y="9"/>
                    </a:lnTo>
                    <a:lnTo>
                      <a:pt x="3" y="19"/>
                    </a:lnTo>
                    <a:lnTo>
                      <a:pt x="0" y="29"/>
                    </a:lnTo>
                    <a:lnTo>
                      <a:pt x="0" y="40"/>
                    </a:lnTo>
                    <a:lnTo>
                      <a:pt x="6" y="45"/>
                    </a:lnTo>
                    <a:lnTo>
                      <a:pt x="13" y="50"/>
                    </a:lnTo>
                    <a:lnTo>
                      <a:pt x="20" y="56"/>
                    </a:lnTo>
                    <a:lnTo>
                      <a:pt x="24" y="59"/>
                    </a:lnTo>
                    <a:lnTo>
                      <a:pt x="19" y="49"/>
                    </a:lnTo>
                    <a:lnTo>
                      <a:pt x="13" y="33"/>
                    </a:lnTo>
                    <a:lnTo>
                      <a:pt x="10" y="17"/>
                    </a:lnTo>
                    <a:lnTo>
                      <a:pt x="1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92" name="Freeform 87"/>
              <p:cNvSpPr>
                <a:spLocks/>
              </p:cNvSpPr>
              <p:nvPr/>
            </p:nvSpPr>
            <p:spPr bwMode="auto">
              <a:xfrm>
                <a:off x="5650" y="5116"/>
                <a:ext cx="21" cy="17"/>
              </a:xfrm>
              <a:custGeom>
                <a:avLst/>
                <a:gdLst>
                  <a:gd name="T0" fmla="*/ 0 w 41"/>
                  <a:gd name="T1" fmla="*/ 1 h 33"/>
                  <a:gd name="T2" fmla="*/ 1 w 41"/>
                  <a:gd name="T3" fmla="*/ 1 h 33"/>
                  <a:gd name="T4" fmla="*/ 1 w 41"/>
                  <a:gd name="T5" fmla="*/ 1 h 33"/>
                  <a:gd name="T6" fmla="*/ 1 w 41"/>
                  <a:gd name="T7" fmla="*/ 0 h 33"/>
                  <a:gd name="T8" fmla="*/ 1 w 41"/>
                  <a:gd name="T9" fmla="*/ 1 h 33"/>
                  <a:gd name="T10" fmla="*/ 1 w 41"/>
                  <a:gd name="T11" fmla="*/ 1 h 33"/>
                  <a:gd name="T12" fmla="*/ 1 w 41"/>
                  <a:gd name="T13" fmla="*/ 1 h 33"/>
                  <a:gd name="T14" fmla="*/ 1 w 41"/>
                  <a:gd name="T15" fmla="*/ 1 h 33"/>
                  <a:gd name="T16" fmla="*/ 1 w 41"/>
                  <a:gd name="T17" fmla="*/ 1 h 33"/>
                  <a:gd name="T18" fmla="*/ 1 w 41"/>
                  <a:gd name="T19" fmla="*/ 1 h 33"/>
                  <a:gd name="T20" fmla="*/ 1 w 41"/>
                  <a:gd name="T21" fmla="*/ 1 h 33"/>
                  <a:gd name="T22" fmla="*/ 1 w 41"/>
                  <a:gd name="T23" fmla="*/ 1 h 33"/>
                  <a:gd name="T24" fmla="*/ 1 w 41"/>
                  <a:gd name="T25" fmla="*/ 1 h 33"/>
                  <a:gd name="T26" fmla="*/ 1 w 41"/>
                  <a:gd name="T27" fmla="*/ 1 h 33"/>
                  <a:gd name="T28" fmla="*/ 1 w 41"/>
                  <a:gd name="T29" fmla="*/ 1 h 33"/>
                  <a:gd name="T30" fmla="*/ 1 w 41"/>
                  <a:gd name="T31" fmla="*/ 1 h 33"/>
                  <a:gd name="T32" fmla="*/ 0 w 41"/>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3"/>
                  <a:gd name="T53" fmla="*/ 41 w 4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3">
                    <a:moveTo>
                      <a:pt x="0" y="12"/>
                    </a:moveTo>
                    <a:lnTo>
                      <a:pt x="8" y="5"/>
                    </a:lnTo>
                    <a:lnTo>
                      <a:pt x="17" y="2"/>
                    </a:lnTo>
                    <a:lnTo>
                      <a:pt x="24" y="0"/>
                    </a:lnTo>
                    <a:lnTo>
                      <a:pt x="28" y="2"/>
                    </a:lnTo>
                    <a:lnTo>
                      <a:pt x="33" y="7"/>
                    </a:lnTo>
                    <a:lnTo>
                      <a:pt x="38" y="14"/>
                    </a:lnTo>
                    <a:lnTo>
                      <a:pt x="41" y="21"/>
                    </a:lnTo>
                    <a:lnTo>
                      <a:pt x="41" y="26"/>
                    </a:lnTo>
                    <a:lnTo>
                      <a:pt x="38" y="30"/>
                    </a:lnTo>
                    <a:lnTo>
                      <a:pt x="36" y="31"/>
                    </a:lnTo>
                    <a:lnTo>
                      <a:pt x="33" y="33"/>
                    </a:lnTo>
                    <a:lnTo>
                      <a:pt x="31" y="31"/>
                    </a:lnTo>
                    <a:lnTo>
                      <a:pt x="28" y="23"/>
                    </a:lnTo>
                    <a:lnTo>
                      <a:pt x="21" y="14"/>
                    </a:lnTo>
                    <a:lnTo>
                      <a:pt x="13" y="10"/>
                    </a:lnTo>
                    <a:lnTo>
                      <a:pt x="0"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93" name="Freeform 88"/>
              <p:cNvSpPr>
                <a:spLocks/>
              </p:cNvSpPr>
              <p:nvPr/>
            </p:nvSpPr>
            <p:spPr bwMode="auto">
              <a:xfrm>
                <a:off x="5796" y="5163"/>
                <a:ext cx="18" cy="16"/>
              </a:xfrm>
              <a:custGeom>
                <a:avLst/>
                <a:gdLst>
                  <a:gd name="T0" fmla="*/ 1 w 35"/>
                  <a:gd name="T1" fmla="*/ 0 h 34"/>
                  <a:gd name="T2" fmla="*/ 1 w 35"/>
                  <a:gd name="T3" fmla="*/ 0 h 34"/>
                  <a:gd name="T4" fmla="*/ 1 w 35"/>
                  <a:gd name="T5" fmla="*/ 0 h 34"/>
                  <a:gd name="T6" fmla="*/ 1 w 35"/>
                  <a:gd name="T7" fmla="*/ 0 h 34"/>
                  <a:gd name="T8" fmla="*/ 1 w 35"/>
                  <a:gd name="T9" fmla="*/ 0 h 34"/>
                  <a:gd name="T10" fmla="*/ 1 w 35"/>
                  <a:gd name="T11" fmla="*/ 0 h 34"/>
                  <a:gd name="T12" fmla="*/ 1 w 35"/>
                  <a:gd name="T13" fmla="*/ 0 h 34"/>
                  <a:gd name="T14" fmla="*/ 1 w 35"/>
                  <a:gd name="T15" fmla="*/ 0 h 34"/>
                  <a:gd name="T16" fmla="*/ 0 w 35"/>
                  <a:gd name="T17" fmla="*/ 0 h 34"/>
                  <a:gd name="T18" fmla="*/ 1 w 35"/>
                  <a:gd name="T19" fmla="*/ 0 h 34"/>
                  <a:gd name="T20" fmla="*/ 1 w 35"/>
                  <a:gd name="T21" fmla="*/ 0 h 34"/>
                  <a:gd name="T22" fmla="*/ 1 w 35"/>
                  <a:gd name="T23" fmla="*/ 0 h 34"/>
                  <a:gd name="T24" fmla="*/ 1 w 35"/>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34"/>
                  <a:gd name="T41" fmla="*/ 35 w 35"/>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34">
                    <a:moveTo>
                      <a:pt x="35" y="11"/>
                    </a:moveTo>
                    <a:lnTo>
                      <a:pt x="31" y="14"/>
                    </a:lnTo>
                    <a:lnTo>
                      <a:pt x="28" y="21"/>
                    </a:lnTo>
                    <a:lnTo>
                      <a:pt x="25" y="28"/>
                    </a:lnTo>
                    <a:lnTo>
                      <a:pt x="24" y="34"/>
                    </a:lnTo>
                    <a:lnTo>
                      <a:pt x="18" y="25"/>
                    </a:lnTo>
                    <a:lnTo>
                      <a:pt x="12" y="16"/>
                    </a:lnTo>
                    <a:lnTo>
                      <a:pt x="5" y="7"/>
                    </a:lnTo>
                    <a:lnTo>
                      <a:pt x="0" y="0"/>
                    </a:lnTo>
                    <a:lnTo>
                      <a:pt x="10" y="4"/>
                    </a:lnTo>
                    <a:lnTo>
                      <a:pt x="20" y="7"/>
                    </a:lnTo>
                    <a:lnTo>
                      <a:pt x="28" y="9"/>
                    </a:lnTo>
                    <a:lnTo>
                      <a:pt x="35"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94" name="Freeform 89"/>
              <p:cNvSpPr>
                <a:spLocks/>
              </p:cNvSpPr>
              <p:nvPr/>
            </p:nvSpPr>
            <p:spPr bwMode="auto">
              <a:xfrm>
                <a:off x="5766" y="5014"/>
                <a:ext cx="23" cy="51"/>
              </a:xfrm>
              <a:custGeom>
                <a:avLst/>
                <a:gdLst>
                  <a:gd name="T0" fmla="*/ 0 w 47"/>
                  <a:gd name="T1" fmla="*/ 1 h 102"/>
                  <a:gd name="T2" fmla="*/ 0 w 47"/>
                  <a:gd name="T3" fmla="*/ 1 h 102"/>
                  <a:gd name="T4" fmla="*/ 0 w 47"/>
                  <a:gd name="T5" fmla="*/ 1 h 102"/>
                  <a:gd name="T6" fmla="*/ 0 w 47"/>
                  <a:gd name="T7" fmla="*/ 1 h 102"/>
                  <a:gd name="T8" fmla="*/ 0 w 47"/>
                  <a:gd name="T9" fmla="*/ 1 h 102"/>
                  <a:gd name="T10" fmla="*/ 0 w 47"/>
                  <a:gd name="T11" fmla="*/ 1 h 102"/>
                  <a:gd name="T12" fmla="*/ 0 w 47"/>
                  <a:gd name="T13" fmla="*/ 1 h 102"/>
                  <a:gd name="T14" fmla="*/ 0 w 47"/>
                  <a:gd name="T15" fmla="*/ 1 h 102"/>
                  <a:gd name="T16" fmla="*/ 0 w 47"/>
                  <a:gd name="T17" fmla="*/ 1 h 102"/>
                  <a:gd name="T18" fmla="*/ 0 w 47"/>
                  <a:gd name="T19" fmla="*/ 1 h 102"/>
                  <a:gd name="T20" fmla="*/ 0 w 47"/>
                  <a:gd name="T21" fmla="*/ 1 h 102"/>
                  <a:gd name="T22" fmla="*/ 0 w 47"/>
                  <a:gd name="T23" fmla="*/ 0 h 102"/>
                  <a:gd name="T24" fmla="*/ 0 w 47"/>
                  <a:gd name="T25" fmla="*/ 1 h 102"/>
                  <a:gd name="T26" fmla="*/ 0 w 47"/>
                  <a:gd name="T27" fmla="*/ 1 h 102"/>
                  <a:gd name="T28" fmla="*/ 0 w 47"/>
                  <a:gd name="T29" fmla="*/ 1 h 102"/>
                  <a:gd name="T30" fmla="*/ 0 w 47"/>
                  <a:gd name="T31" fmla="*/ 1 h 102"/>
                  <a:gd name="T32" fmla="*/ 0 w 47"/>
                  <a:gd name="T33" fmla="*/ 1 h 102"/>
                  <a:gd name="T34" fmla="*/ 0 w 47"/>
                  <a:gd name="T35" fmla="*/ 1 h 102"/>
                  <a:gd name="T36" fmla="*/ 0 w 47"/>
                  <a:gd name="T37" fmla="*/ 1 h 102"/>
                  <a:gd name="T38" fmla="*/ 0 w 47"/>
                  <a:gd name="T39" fmla="*/ 1 h 102"/>
                  <a:gd name="T40" fmla="*/ 0 w 47"/>
                  <a:gd name="T41" fmla="*/ 1 h 102"/>
                  <a:gd name="T42" fmla="*/ 0 w 47"/>
                  <a:gd name="T43" fmla="*/ 1 h 102"/>
                  <a:gd name="T44" fmla="*/ 0 w 47"/>
                  <a:gd name="T45" fmla="*/ 1 h 102"/>
                  <a:gd name="T46" fmla="*/ 0 w 47"/>
                  <a:gd name="T47" fmla="*/ 1 h 102"/>
                  <a:gd name="T48" fmla="*/ 0 w 47"/>
                  <a:gd name="T49" fmla="*/ 1 h 1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102"/>
                  <a:gd name="T77" fmla="*/ 47 w 47"/>
                  <a:gd name="T78" fmla="*/ 102 h 1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102">
                    <a:moveTo>
                      <a:pt x="0" y="102"/>
                    </a:moveTo>
                    <a:lnTo>
                      <a:pt x="3" y="93"/>
                    </a:lnTo>
                    <a:lnTo>
                      <a:pt x="7" y="84"/>
                    </a:lnTo>
                    <a:lnTo>
                      <a:pt x="12" y="76"/>
                    </a:lnTo>
                    <a:lnTo>
                      <a:pt x="17" y="62"/>
                    </a:lnTo>
                    <a:lnTo>
                      <a:pt x="22" y="51"/>
                    </a:lnTo>
                    <a:lnTo>
                      <a:pt x="26" y="39"/>
                    </a:lnTo>
                    <a:lnTo>
                      <a:pt x="29" y="25"/>
                    </a:lnTo>
                    <a:lnTo>
                      <a:pt x="32" y="16"/>
                    </a:lnTo>
                    <a:lnTo>
                      <a:pt x="33" y="11"/>
                    </a:lnTo>
                    <a:lnTo>
                      <a:pt x="36" y="4"/>
                    </a:lnTo>
                    <a:lnTo>
                      <a:pt x="39" y="0"/>
                    </a:lnTo>
                    <a:lnTo>
                      <a:pt x="43" y="2"/>
                    </a:lnTo>
                    <a:lnTo>
                      <a:pt x="46" y="7"/>
                    </a:lnTo>
                    <a:lnTo>
                      <a:pt x="47" y="13"/>
                    </a:lnTo>
                    <a:lnTo>
                      <a:pt x="47" y="18"/>
                    </a:lnTo>
                    <a:lnTo>
                      <a:pt x="46" y="25"/>
                    </a:lnTo>
                    <a:lnTo>
                      <a:pt x="42" y="37"/>
                    </a:lnTo>
                    <a:lnTo>
                      <a:pt x="36" y="49"/>
                    </a:lnTo>
                    <a:lnTo>
                      <a:pt x="27" y="63"/>
                    </a:lnTo>
                    <a:lnTo>
                      <a:pt x="20" y="74"/>
                    </a:lnTo>
                    <a:lnTo>
                      <a:pt x="14" y="83"/>
                    </a:lnTo>
                    <a:lnTo>
                      <a:pt x="9" y="88"/>
                    </a:lnTo>
                    <a:lnTo>
                      <a:pt x="4" y="95"/>
                    </a:lnTo>
                    <a:lnTo>
                      <a:pt x="0" y="1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95" name="Freeform 90"/>
              <p:cNvSpPr>
                <a:spLocks/>
              </p:cNvSpPr>
              <p:nvPr/>
            </p:nvSpPr>
            <p:spPr bwMode="auto">
              <a:xfrm>
                <a:off x="5773" y="5051"/>
                <a:ext cx="44" cy="65"/>
              </a:xfrm>
              <a:custGeom>
                <a:avLst/>
                <a:gdLst>
                  <a:gd name="T0" fmla="*/ 1 w 87"/>
                  <a:gd name="T1" fmla="*/ 1 h 129"/>
                  <a:gd name="T2" fmla="*/ 1 w 87"/>
                  <a:gd name="T3" fmla="*/ 1 h 129"/>
                  <a:gd name="T4" fmla="*/ 1 w 87"/>
                  <a:gd name="T5" fmla="*/ 1 h 129"/>
                  <a:gd name="T6" fmla="*/ 1 w 87"/>
                  <a:gd name="T7" fmla="*/ 1 h 129"/>
                  <a:gd name="T8" fmla="*/ 1 w 87"/>
                  <a:gd name="T9" fmla="*/ 1 h 129"/>
                  <a:gd name="T10" fmla="*/ 1 w 87"/>
                  <a:gd name="T11" fmla="*/ 1 h 129"/>
                  <a:gd name="T12" fmla="*/ 1 w 87"/>
                  <a:gd name="T13" fmla="*/ 1 h 129"/>
                  <a:gd name="T14" fmla="*/ 1 w 87"/>
                  <a:gd name="T15" fmla="*/ 1 h 129"/>
                  <a:gd name="T16" fmla="*/ 1 w 87"/>
                  <a:gd name="T17" fmla="*/ 1 h 129"/>
                  <a:gd name="T18" fmla="*/ 1 w 87"/>
                  <a:gd name="T19" fmla="*/ 1 h 129"/>
                  <a:gd name="T20" fmla="*/ 1 w 87"/>
                  <a:gd name="T21" fmla="*/ 1 h 129"/>
                  <a:gd name="T22" fmla="*/ 1 w 87"/>
                  <a:gd name="T23" fmla="*/ 1 h 129"/>
                  <a:gd name="T24" fmla="*/ 1 w 87"/>
                  <a:gd name="T25" fmla="*/ 1 h 129"/>
                  <a:gd name="T26" fmla="*/ 1 w 87"/>
                  <a:gd name="T27" fmla="*/ 1 h 129"/>
                  <a:gd name="T28" fmla="*/ 1 w 87"/>
                  <a:gd name="T29" fmla="*/ 1 h 129"/>
                  <a:gd name="T30" fmla="*/ 1 w 87"/>
                  <a:gd name="T31" fmla="*/ 1 h 129"/>
                  <a:gd name="T32" fmla="*/ 1 w 87"/>
                  <a:gd name="T33" fmla="*/ 1 h 129"/>
                  <a:gd name="T34" fmla="*/ 1 w 87"/>
                  <a:gd name="T35" fmla="*/ 1 h 129"/>
                  <a:gd name="T36" fmla="*/ 1 w 87"/>
                  <a:gd name="T37" fmla="*/ 1 h 129"/>
                  <a:gd name="T38" fmla="*/ 1 w 87"/>
                  <a:gd name="T39" fmla="*/ 1 h 129"/>
                  <a:gd name="T40" fmla="*/ 1 w 87"/>
                  <a:gd name="T41" fmla="*/ 1 h 129"/>
                  <a:gd name="T42" fmla="*/ 1 w 87"/>
                  <a:gd name="T43" fmla="*/ 1 h 129"/>
                  <a:gd name="T44" fmla="*/ 1 w 87"/>
                  <a:gd name="T45" fmla="*/ 1 h 129"/>
                  <a:gd name="T46" fmla="*/ 1 w 87"/>
                  <a:gd name="T47" fmla="*/ 1 h 129"/>
                  <a:gd name="T48" fmla="*/ 1 w 87"/>
                  <a:gd name="T49" fmla="*/ 0 h 129"/>
                  <a:gd name="T50" fmla="*/ 1 w 87"/>
                  <a:gd name="T51" fmla="*/ 1 h 129"/>
                  <a:gd name="T52" fmla="*/ 1 w 87"/>
                  <a:gd name="T53" fmla="*/ 1 h 129"/>
                  <a:gd name="T54" fmla="*/ 1 w 87"/>
                  <a:gd name="T55" fmla="*/ 1 h 129"/>
                  <a:gd name="T56" fmla="*/ 0 w 87"/>
                  <a:gd name="T57" fmla="*/ 1 h 129"/>
                  <a:gd name="T58" fmla="*/ 1 w 87"/>
                  <a:gd name="T59" fmla="*/ 1 h 129"/>
                  <a:gd name="T60" fmla="*/ 1 w 87"/>
                  <a:gd name="T61" fmla="*/ 1 h 129"/>
                  <a:gd name="T62" fmla="*/ 1 w 87"/>
                  <a:gd name="T63" fmla="*/ 1 h 129"/>
                  <a:gd name="T64" fmla="*/ 1 w 87"/>
                  <a:gd name="T65" fmla="*/ 1 h 129"/>
                  <a:gd name="T66" fmla="*/ 1 w 87"/>
                  <a:gd name="T67" fmla="*/ 1 h 129"/>
                  <a:gd name="T68" fmla="*/ 1 w 87"/>
                  <a:gd name="T69" fmla="*/ 1 h 129"/>
                  <a:gd name="T70" fmla="*/ 1 w 87"/>
                  <a:gd name="T71" fmla="*/ 1 h 129"/>
                  <a:gd name="T72" fmla="*/ 1 w 87"/>
                  <a:gd name="T73" fmla="*/ 1 h 129"/>
                  <a:gd name="T74" fmla="*/ 1 w 87"/>
                  <a:gd name="T75" fmla="*/ 1 h 129"/>
                  <a:gd name="T76" fmla="*/ 1 w 87"/>
                  <a:gd name="T77" fmla="*/ 1 h 129"/>
                  <a:gd name="T78" fmla="*/ 1 w 87"/>
                  <a:gd name="T79" fmla="*/ 1 h 129"/>
                  <a:gd name="T80" fmla="*/ 1 w 87"/>
                  <a:gd name="T81" fmla="*/ 1 h 129"/>
                  <a:gd name="T82" fmla="*/ 1 w 87"/>
                  <a:gd name="T83" fmla="*/ 1 h 129"/>
                  <a:gd name="T84" fmla="*/ 1 w 87"/>
                  <a:gd name="T85" fmla="*/ 1 h 129"/>
                  <a:gd name="T86" fmla="*/ 1 w 87"/>
                  <a:gd name="T87" fmla="*/ 1 h 129"/>
                  <a:gd name="T88" fmla="*/ 1 w 87"/>
                  <a:gd name="T89" fmla="*/ 1 h 129"/>
                  <a:gd name="T90" fmla="*/ 1 w 87"/>
                  <a:gd name="T91" fmla="*/ 1 h 129"/>
                  <a:gd name="T92" fmla="*/ 1 w 87"/>
                  <a:gd name="T93" fmla="*/ 1 h 129"/>
                  <a:gd name="T94" fmla="*/ 1 w 87"/>
                  <a:gd name="T95" fmla="*/ 1 h 129"/>
                  <a:gd name="T96" fmla="*/ 1 w 87"/>
                  <a:gd name="T97" fmla="*/ 1 h 1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7"/>
                  <a:gd name="T148" fmla="*/ 0 h 129"/>
                  <a:gd name="T149" fmla="*/ 87 w 87"/>
                  <a:gd name="T150" fmla="*/ 129 h 1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7" h="129">
                    <a:moveTo>
                      <a:pt x="73" y="129"/>
                    </a:moveTo>
                    <a:lnTo>
                      <a:pt x="76" y="124"/>
                    </a:lnTo>
                    <a:lnTo>
                      <a:pt x="80" y="119"/>
                    </a:lnTo>
                    <a:lnTo>
                      <a:pt x="83" y="113"/>
                    </a:lnTo>
                    <a:lnTo>
                      <a:pt x="87" y="112"/>
                    </a:lnTo>
                    <a:lnTo>
                      <a:pt x="83" y="112"/>
                    </a:lnTo>
                    <a:lnTo>
                      <a:pt x="76" y="113"/>
                    </a:lnTo>
                    <a:lnTo>
                      <a:pt x="67" y="115"/>
                    </a:lnTo>
                    <a:lnTo>
                      <a:pt x="58" y="119"/>
                    </a:lnTo>
                    <a:lnTo>
                      <a:pt x="61" y="106"/>
                    </a:lnTo>
                    <a:lnTo>
                      <a:pt x="66" y="98"/>
                    </a:lnTo>
                    <a:lnTo>
                      <a:pt x="71" y="92"/>
                    </a:lnTo>
                    <a:lnTo>
                      <a:pt x="73" y="87"/>
                    </a:lnTo>
                    <a:lnTo>
                      <a:pt x="70" y="85"/>
                    </a:lnTo>
                    <a:lnTo>
                      <a:pt x="66" y="82"/>
                    </a:lnTo>
                    <a:lnTo>
                      <a:pt x="61" y="80"/>
                    </a:lnTo>
                    <a:lnTo>
                      <a:pt x="57" y="80"/>
                    </a:lnTo>
                    <a:lnTo>
                      <a:pt x="53" y="73"/>
                    </a:lnTo>
                    <a:lnTo>
                      <a:pt x="44" y="57"/>
                    </a:lnTo>
                    <a:lnTo>
                      <a:pt x="37" y="40"/>
                    </a:lnTo>
                    <a:lnTo>
                      <a:pt x="31" y="30"/>
                    </a:lnTo>
                    <a:lnTo>
                      <a:pt x="28" y="23"/>
                    </a:lnTo>
                    <a:lnTo>
                      <a:pt x="28" y="16"/>
                    </a:lnTo>
                    <a:lnTo>
                      <a:pt x="28" y="9"/>
                    </a:lnTo>
                    <a:lnTo>
                      <a:pt x="30" y="0"/>
                    </a:lnTo>
                    <a:lnTo>
                      <a:pt x="23" y="9"/>
                    </a:lnTo>
                    <a:lnTo>
                      <a:pt x="13" y="23"/>
                    </a:lnTo>
                    <a:lnTo>
                      <a:pt x="4" y="40"/>
                    </a:lnTo>
                    <a:lnTo>
                      <a:pt x="0" y="57"/>
                    </a:lnTo>
                    <a:lnTo>
                      <a:pt x="6" y="52"/>
                    </a:lnTo>
                    <a:lnTo>
                      <a:pt x="11" y="49"/>
                    </a:lnTo>
                    <a:lnTo>
                      <a:pt x="16" y="45"/>
                    </a:lnTo>
                    <a:lnTo>
                      <a:pt x="18" y="45"/>
                    </a:lnTo>
                    <a:lnTo>
                      <a:pt x="23" y="49"/>
                    </a:lnTo>
                    <a:lnTo>
                      <a:pt x="27" y="56"/>
                    </a:lnTo>
                    <a:lnTo>
                      <a:pt x="30" y="63"/>
                    </a:lnTo>
                    <a:lnTo>
                      <a:pt x="31" y="71"/>
                    </a:lnTo>
                    <a:lnTo>
                      <a:pt x="33" y="78"/>
                    </a:lnTo>
                    <a:lnTo>
                      <a:pt x="33" y="85"/>
                    </a:lnTo>
                    <a:lnTo>
                      <a:pt x="34" y="92"/>
                    </a:lnTo>
                    <a:lnTo>
                      <a:pt x="37" y="98"/>
                    </a:lnTo>
                    <a:lnTo>
                      <a:pt x="36" y="110"/>
                    </a:lnTo>
                    <a:lnTo>
                      <a:pt x="36" y="120"/>
                    </a:lnTo>
                    <a:lnTo>
                      <a:pt x="37" y="127"/>
                    </a:lnTo>
                    <a:lnTo>
                      <a:pt x="41" y="129"/>
                    </a:lnTo>
                    <a:lnTo>
                      <a:pt x="47" y="127"/>
                    </a:lnTo>
                    <a:lnTo>
                      <a:pt x="54" y="127"/>
                    </a:lnTo>
                    <a:lnTo>
                      <a:pt x="63" y="127"/>
                    </a:lnTo>
                    <a:lnTo>
                      <a:pt x="73" y="12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96" name="Freeform 91"/>
              <p:cNvSpPr>
                <a:spLocks/>
              </p:cNvSpPr>
              <p:nvPr/>
            </p:nvSpPr>
            <p:spPr bwMode="auto">
              <a:xfrm>
                <a:off x="5611" y="5238"/>
                <a:ext cx="135" cy="151"/>
              </a:xfrm>
              <a:custGeom>
                <a:avLst/>
                <a:gdLst>
                  <a:gd name="T0" fmla="*/ 1 w 270"/>
                  <a:gd name="T1" fmla="*/ 1 h 302"/>
                  <a:gd name="T2" fmla="*/ 1 w 270"/>
                  <a:gd name="T3" fmla="*/ 1 h 302"/>
                  <a:gd name="T4" fmla="*/ 1 w 270"/>
                  <a:gd name="T5" fmla="*/ 1 h 302"/>
                  <a:gd name="T6" fmla="*/ 1 w 270"/>
                  <a:gd name="T7" fmla="*/ 1 h 302"/>
                  <a:gd name="T8" fmla="*/ 1 w 270"/>
                  <a:gd name="T9" fmla="*/ 1 h 302"/>
                  <a:gd name="T10" fmla="*/ 1 w 270"/>
                  <a:gd name="T11" fmla="*/ 1 h 302"/>
                  <a:gd name="T12" fmla="*/ 1 w 270"/>
                  <a:gd name="T13" fmla="*/ 1 h 302"/>
                  <a:gd name="T14" fmla="*/ 1 w 270"/>
                  <a:gd name="T15" fmla="*/ 1 h 302"/>
                  <a:gd name="T16" fmla="*/ 1 w 270"/>
                  <a:gd name="T17" fmla="*/ 1 h 302"/>
                  <a:gd name="T18" fmla="*/ 1 w 270"/>
                  <a:gd name="T19" fmla="*/ 1 h 302"/>
                  <a:gd name="T20" fmla="*/ 1 w 270"/>
                  <a:gd name="T21" fmla="*/ 1 h 302"/>
                  <a:gd name="T22" fmla="*/ 1 w 270"/>
                  <a:gd name="T23" fmla="*/ 1 h 302"/>
                  <a:gd name="T24" fmla="*/ 1 w 270"/>
                  <a:gd name="T25" fmla="*/ 1 h 302"/>
                  <a:gd name="T26" fmla="*/ 1 w 270"/>
                  <a:gd name="T27" fmla="*/ 1 h 302"/>
                  <a:gd name="T28" fmla="*/ 1 w 270"/>
                  <a:gd name="T29" fmla="*/ 1 h 302"/>
                  <a:gd name="T30" fmla="*/ 1 w 270"/>
                  <a:gd name="T31" fmla="*/ 1 h 302"/>
                  <a:gd name="T32" fmla="*/ 1 w 270"/>
                  <a:gd name="T33" fmla="*/ 1 h 302"/>
                  <a:gd name="T34" fmla="*/ 1 w 270"/>
                  <a:gd name="T35" fmla="*/ 1 h 302"/>
                  <a:gd name="T36" fmla="*/ 1 w 270"/>
                  <a:gd name="T37" fmla="*/ 1 h 302"/>
                  <a:gd name="T38" fmla="*/ 1 w 270"/>
                  <a:gd name="T39" fmla="*/ 1 h 302"/>
                  <a:gd name="T40" fmla="*/ 1 w 270"/>
                  <a:gd name="T41" fmla="*/ 1 h 302"/>
                  <a:gd name="T42" fmla="*/ 1 w 270"/>
                  <a:gd name="T43" fmla="*/ 1 h 302"/>
                  <a:gd name="T44" fmla="*/ 1 w 270"/>
                  <a:gd name="T45" fmla="*/ 1 h 302"/>
                  <a:gd name="T46" fmla="*/ 1 w 270"/>
                  <a:gd name="T47" fmla="*/ 1 h 302"/>
                  <a:gd name="T48" fmla="*/ 1 w 270"/>
                  <a:gd name="T49" fmla="*/ 1 h 302"/>
                  <a:gd name="T50" fmla="*/ 1 w 270"/>
                  <a:gd name="T51" fmla="*/ 1 h 302"/>
                  <a:gd name="T52" fmla="*/ 1 w 270"/>
                  <a:gd name="T53" fmla="*/ 1 h 302"/>
                  <a:gd name="T54" fmla="*/ 1 w 270"/>
                  <a:gd name="T55" fmla="*/ 1 h 302"/>
                  <a:gd name="T56" fmla="*/ 1 w 270"/>
                  <a:gd name="T57" fmla="*/ 1 h 302"/>
                  <a:gd name="T58" fmla="*/ 1 w 270"/>
                  <a:gd name="T59" fmla="*/ 1 h 302"/>
                  <a:gd name="T60" fmla="*/ 1 w 270"/>
                  <a:gd name="T61" fmla="*/ 1 h 302"/>
                  <a:gd name="T62" fmla="*/ 1 w 270"/>
                  <a:gd name="T63" fmla="*/ 1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0"/>
                  <a:gd name="T97" fmla="*/ 0 h 302"/>
                  <a:gd name="T98" fmla="*/ 270 w 270"/>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0" h="302">
                    <a:moveTo>
                      <a:pt x="251" y="110"/>
                    </a:moveTo>
                    <a:lnTo>
                      <a:pt x="238" y="104"/>
                    </a:lnTo>
                    <a:lnTo>
                      <a:pt x="220" y="97"/>
                    </a:lnTo>
                    <a:lnTo>
                      <a:pt x="198" y="90"/>
                    </a:lnTo>
                    <a:lnTo>
                      <a:pt x="177" y="83"/>
                    </a:lnTo>
                    <a:lnTo>
                      <a:pt x="155" y="75"/>
                    </a:lnTo>
                    <a:lnTo>
                      <a:pt x="135" y="70"/>
                    </a:lnTo>
                    <a:lnTo>
                      <a:pt x="118" y="64"/>
                    </a:lnTo>
                    <a:lnTo>
                      <a:pt x="108" y="63"/>
                    </a:lnTo>
                    <a:lnTo>
                      <a:pt x="100" y="59"/>
                    </a:lnTo>
                    <a:lnTo>
                      <a:pt x="90" y="56"/>
                    </a:lnTo>
                    <a:lnTo>
                      <a:pt x="77" y="49"/>
                    </a:lnTo>
                    <a:lnTo>
                      <a:pt x="61" y="40"/>
                    </a:lnTo>
                    <a:lnTo>
                      <a:pt x="45" y="29"/>
                    </a:lnTo>
                    <a:lnTo>
                      <a:pt x="30" y="21"/>
                    </a:lnTo>
                    <a:lnTo>
                      <a:pt x="14" y="10"/>
                    </a:lnTo>
                    <a:lnTo>
                      <a:pt x="0" y="0"/>
                    </a:lnTo>
                    <a:lnTo>
                      <a:pt x="8" y="14"/>
                    </a:lnTo>
                    <a:lnTo>
                      <a:pt x="17" y="28"/>
                    </a:lnTo>
                    <a:lnTo>
                      <a:pt x="24" y="40"/>
                    </a:lnTo>
                    <a:lnTo>
                      <a:pt x="31" y="52"/>
                    </a:lnTo>
                    <a:lnTo>
                      <a:pt x="38" y="64"/>
                    </a:lnTo>
                    <a:lnTo>
                      <a:pt x="44" y="75"/>
                    </a:lnTo>
                    <a:lnTo>
                      <a:pt x="51" y="82"/>
                    </a:lnTo>
                    <a:lnTo>
                      <a:pt x="57" y="89"/>
                    </a:lnTo>
                    <a:lnTo>
                      <a:pt x="67" y="97"/>
                    </a:lnTo>
                    <a:lnTo>
                      <a:pt x="80" y="110"/>
                    </a:lnTo>
                    <a:lnTo>
                      <a:pt x="97" y="124"/>
                    </a:lnTo>
                    <a:lnTo>
                      <a:pt x="113" y="139"/>
                    </a:lnTo>
                    <a:lnTo>
                      <a:pt x="128" y="153"/>
                    </a:lnTo>
                    <a:lnTo>
                      <a:pt x="140" y="167"/>
                    </a:lnTo>
                    <a:lnTo>
                      <a:pt x="148" y="178"/>
                    </a:lnTo>
                    <a:lnTo>
                      <a:pt x="148" y="185"/>
                    </a:lnTo>
                    <a:lnTo>
                      <a:pt x="158" y="187"/>
                    </a:lnTo>
                    <a:lnTo>
                      <a:pt x="167" y="190"/>
                    </a:lnTo>
                    <a:lnTo>
                      <a:pt x="175" y="195"/>
                    </a:lnTo>
                    <a:lnTo>
                      <a:pt x="184" y="201"/>
                    </a:lnTo>
                    <a:lnTo>
                      <a:pt x="191" y="206"/>
                    </a:lnTo>
                    <a:lnTo>
                      <a:pt x="197" y="213"/>
                    </a:lnTo>
                    <a:lnTo>
                      <a:pt x="201" y="220"/>
                    </a:lnTo>
                    <a:lnTo>
                      <a:pt x="204" y="227"/>
                    </a:lnTo>
                    <a:lnTo>
                      <a:pt x="208" y="239"/>
                    </a:lnTo>
                    <a:lnTo>
                      <a:pt x="211" y="251"/>
                    </a:lnTo>
                    <a:lnTo>
                      <a:pt x="217" y="260"/>
                    </a:lnTo>
                    <a:lnTo>
                      <a:pt x="224" y="265"/>
                    </a:lnTo>
                    <a:lnTo>
                      <a:pt x="230" y="267"/>
                    </a:lnTo>
                    <a:lnTo>
                      <a:pt x="235" y="270"/>
                    </a:lnTo>
                    <a:lnTo>
                      <a:pt x="242" y="274"/>
                    </a:lnTo>
                    <a:lnTo>
                      <a:pt x="250" y="279"/>
                    </a:lnTo>
                    <a:lnTo>
                      <a:pt x="255" y="284"/>
                    </a:lnTo>
                    <a:lnTo>
                      <a:pt x="261" y="290"/>
                    </a:lnTo>
                    <a:lnTo>
                      <a:pt x="267" y="295"/>
                    </a:lnTo>
                    <a:lnTo>
                      <a:pt x="270" y="302"/>
                    </a:lnTo>
                    <a:lnTo>
                      <a:pt x="267" y="279"/>
                    </a:lnTo>
                    <a:lnTo>
                      <a:pt x="260" y="253"/>
                    </a:lnTo>
                    <a:lnTo>
                      <a:pt x="251" y="227"/>
                    </a:lnTo>
                    <a:lnTo>
                      <a:pt x="242" y="207"/>
                    </a:lnTo>
                    <a:lnTo>
                      <a:pt x="244" y="201"/>
                    </a:lnTo>
                    <a:lnTo>
                      <a:pt x="245" y="194"/>
                    </a:lnTo>
                    <a:lnTo>
                      <a:pt x="247" y="190"/>
                    </a:lnTo>
                    <a:lnTo>
                      <a:pt x="250" y="187"/>
                    </a:lnTo>
                    <a:lnTo>
                      <a:pt x="254" y="174"/>
                    </a:lnTo>
                    <a:lnTo>
                      <a:pt x="257" y="155"/>
                    </a:lnTo>
                    <a:lnTo>
                      <a:pt x="257" y="131"/>
                    </a:lnTo>
                    <a:lnTo>
                      <a:pt x="251" y="11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97" name="Freeform 92"/>
              <p:cNvSpPr>
                <a:spLocks/>
              </p:cNvSpPr>
              <p:nvPr/>
            </p:nvSpPr>
            <p:spPr bwMode="auto">
              <a:xfrm>
                <a:off x="5687" y="5737"/>
                <a:ext cx="136" cy="143"/>
              </a:xfrm>
              <a:custGeom>
                <a:avLst/>
                <a:gdLst>
                  <a:gd name="T0" fmla="*/ 0 w 273"/>
                  <a:gd name="T1" fmla="*/ 1 h 284"/>
                  <a:gd name="T2" fmla="*/ 0 w 273"/>
                  <a:gd name="T3" fmla="*/ 1 h 284"/>
                  <a:gd name="T4" fmla="*/ 0 w 273"/>
                  <a:gd name="T5" fmla="*/ 1 h 284"/>
                  <a:gd name="T6" fmla="*/ 0 w 273"/>
                  <a:gd name="T7" fmla="*/ 1 h 284"/>
                  <a:gd name="T8" fmla="*/ 0 w 273"/>
                  <a:gd name="T9" fmla="*/ 1 h 284"/>
                  <a:gd name="T10" fmla="*/ 0 w 273"/>
                  <a:gd name="T11" fmla="*/ 1 h 284"/>
                  <a:gd name="T12" fmla="*/ 0 w 273"/>
                  <a:gd name="T13" fmla="*/ 1 h 284"/>
                  <a:gd name="T14" fmla="*/ 0 w 273"/>
                  <a:gd name="T15" fmla="*/ 1 h 284"/>
                  <a:gd name="T16" fmla="*/ 0 w 273"/>
                  <a:gd name="T17" fmla="*/ 1 h 284"/>
                  <a:gd name="T18" fmla="*/ 0 w 273"/>
                  <a:gd name="T19" fmla="*/ 1 h 284"/>
                  <a:gd name="T20" fmla="*/ 0 w 273"/>
                  <a:gd name="T21" fmla="*/ 1 h 284"/>
                  <a:gd name="T22" fmla="*/ 0 w 273"/>
                  <a:gd name="T23" fmla="*/ 1 h 284"/>
                  <a:gd name="T24" fmla="*/ 0 w 273"/>
                  <a:gd name="T25" fmla="*/ 1 h 284"/>
                  <a:gd name="T26" fmla="*/ 0 w 273"/>
                  <a:gd name="T27" fmla="*/ 1 h 284"/>
                  <a:gd name="T28" fmla="*/ 0 w 273"/>
                  <a:gd name="T29" fmla="*/ 1 h 284"/>
                  <a:gd name="T30" fmla="*/ 0 w 273"/>
                  <a:gd name="T31" fmla="*/ 1 h 284"/>
                  <a:gd name="T32" fmla="*/ 0 w 273"/>
                  <a:gd name="T33" fmla="*/ 1 h 284"/>
                  <a:gd name="T34" fmla="*/ 0 w 273"/>
                  <a:gd name="T35" fmla="*/ 1 h 284"/>
                  <a:gd name="T36" fmla="*/ 0 w 273"/>
                  <a:gd name="T37" fmla="*/ 1 h 284"/>
                  <a:gd name="T38" fmla="*/ 0 w 273"/>
                  <a:gd name="T39" fmla="*/ 1 h 284"/>
                  <a:gd name="T40" fmla="*/ 0 w 273"/>
                  <a:gd name="T41" fmla="*/ 1 h 284"/>
                  <a:gd name="T42" fmla="*/ 0 w 273"/>
                  <a:gd name="T43" fmla="*/ 1 h 284"/>
                  <a:gd name="T44" fmla="*/ 0 w 273"/>
                  <a:gd name="T45" fmla="*/ 1 h 284"/>
                  <a:gd name="T46" fmla="*/ 0 w 273"/>
                  <a:gd name="T47" fmla="*/ 1 h 284"/>
                  <a:gd name="T48" fmla="*/ 0 w 273"/>
                  <a:gd name="T49" fmla="*/ 1 h 284"/>
                  <a:gd name="T50" fmla="*/ 0 w 273"/>
                  <a:gd name="T51" fmla="*/ 1 h 284"/>
                  <a:gd name="T52" fmla="*/ 0 w 273"/>
                  <a:gd name="T53" fmla="*/ 1 h 284"/>
                  <a:gd name="T54" fmla="*/ 0 w 273"/>
                  <a:gd name="T55" fmla="*/ 1 h 284"/>
                  <a:gd name="T56" fmla="*/ 0 w 273"/>
                  <a:gd name="T57" fmla="*/ 1 h 284"/>
                  <a:gd name="T58" fmla="*/ 0 w 273"/>
                  <a:gd name="T59" fmla="*/ 1 h 284"/>
                  <a:gd name="T60" fmla="*/ 0 w 273"/>
                  <a:gd name="T61" fmla="*/ 1 h 284"/>
                  <a:gd name="T62" fmla="*/ 0 w 273"/>
                  <a:gd name="T63" fmla="*/ 1 h 284"/>
                  <a:gd name="T64" fmla="*/ 0 w 273"/>
                  <a:gd name="T65" fmla="*/ 1 h 284"/>
                  <a:gd name="T66" fmla="*/ 0 w 273"/>
                  <a:gd name="T67" fmla="*/ 1 h 284"/>
                  <a:gd name="T68" fmla="*/ 0 w 273"/>
                  <a:gd name="T69" fmla="*/ 1 h 284"/>
                  <a:gd name="T70" fmla="*/ 0 w 273"/>
                  <a:gd name="T71" fmla="*/ 1 h 284"/>
                  <a:gd name="T72" fmla="*/ 0 w 273"/>
                  <a:gd name="T73" fmla="*/ 1 h 284"/>
                  <a:gd name="T74" fmla="*/ 0 w 273"/>
                  <a:gd name="T75" fmla="*/ 1 h 284"/>
                  <a:gd name="T76" fmla="*/ 0 w 273"/>
                  <a:gd name="T77" fmla="*/ 0 h 284"/>
                  <a:gd name="T78" fmla="*/ 0 w 273"/>
                  <a:gd name="T79" fmla="*/ 1 h 284"/>
                  <a:gd name="T80" fmla="*/ 0 w 273"/>
                  <a:gd name="T81" fmla="*/ 1 h 284"/>
                  <a:gd name="T82" fmla="*/ 0 w 273"/>
                  <a:gd name="T83" fmla="*/ 1 h 284"/>
                  <a:gd name="T84" fmla="*/ 0 w 273"/>
                  <a:gd name="T85" fmla="*/ 1 h 284"/>
                  <a:gd name="T86" fmla="*/ 0 w 273"/>
                  <a:gd name="T87" fmla="*/ 1 h 284"/>
                  <a:gd name="T88" fmla="*/ 0 w 273"/>
                  <a:gd name="T89" fmla="*/ 1 h 284"/>
                  <a:gd name="T90" fmla="*/ 0 w 273"/>
                  <a:gd name="T91" fmla="*/ 1 h 2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3"/>
                  <a:gd name="T139" fmla="*/ 0 h 284"/>
                  <a:gd name="T140" fmla="*/ 273 w 273"/>
                  <a:gd name="T141" fmla="*/ 284 h 2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3" h="284">
                    <a:moveTo>
                      <a:pt x="270" y="5"/>
                    </a:moveTo>
                    <a:lnTo>
                      <a:pt x="273" y="52"/>
                    </a:lnTo>
                    <a:lnTo>
                      <a:pt x="271" y="103"/>
                    </a:lnTo>
                    <a:lnTo>
                      <a:pt x="264" y="152"/>
                    </a:lnTo>
                    <a:lnTo>
                      <a:pt x="251" y="188"/>
                    </a:lnTo>
                    <a:lnTo>
                      <a:pt x="247" y="204"/>
                    </a:lnTo>
                    <a:lnTo>
                      <a:pt x="241" y="234"/>
                    </a:lnTo>
                    <a:lnTo>
                      <a:pt x="237" y="265"/>
                    </a:lnTo>
                    <a:lnTo>
                      <a:pt x="236" y="284"/>
                    </a:lnTo>
                    <a:lnTo>
                      <a:pt x="231" y="271"/>
                    </a:lnTo>
                    <a:lnTo>
                      <a:pt x="231" y="257"/>
                    </a:lnTo>
                    <a:lnTo>
                      <a:pt x="234" y="243"/>
                    </a:lnTo>
                    <a:lnTo>
                      <a:pt x="237" y="230"/>
                    </a:lnTo>
                    <a:lnTo>
                      <a:pt x="239" y="218"/>
                    </a:lnTo>
                    <a:lnTo>
                      <a:pt x="234" y="208"/>
                    </a:lnTo>
                    <a:lnTo>
                      <a:pt x="230" y="199"/>
                    </a:lnTo>
                    <a:lnTo>
                      <a:pt x="223" y="190"/>
                    </a:lnTo>
                    <a:lnTo>
                      <a:pt x="214" y="190"/>
                    </a:lnTo>
                    <a:lnTo>
                      <a:pt x="203" y="190"/>
                    </a:lnTo>
                    <a:lnTo>
                      <a:pt x="191" y="187"/>
                    </a:lnTo>
                    <a:lnTo>
                      <a:pt x="181" y="183"/>
                    </a:lnTo>
                    <a:lnTo>
                      <a:pt x="176" y="180"/>
                    </a:lnTo>
                    <a:lnTo>
                      <a:pt x="170" y="176"/>
                    </a:lnTo>
                    <a:lnTo>
                      <a:pt x="163" y="171"/>
                    </a:lnTo>
                    <a:lnTo>
                      <a:pt x="156" y="164"/>
                    </a:lnTo>
                    <a:lnTo>
                      <a:pt x="147" y="159"/>
                    </a:lnTo>
                    <a:lnTo>
                      <a:pt x="140" y="153"/>
                    </a:lnTo>
                    <a:lnTo>
                      <a:pt x="134" y="150"/>
                    </a:lnTo>
                    <a:lnTo>
                      <a:pt x="130" y="148"/>
                    </a:lnTo>
                    <a:lnTo>
                      <a:pt x="124" y="148"/>
                    </a:lnTo>
                    <a:lnTo>
                      <a:pt x="116" y="152"/>
                    </a:lnTo>
                    <a:lnTo>
                      <a:pt x="103" y="157"/>
                    </a:lnTo>
                    <a:lnTo>
                      <a:pt x="89" y="162"/>
                    </a:lnTo>
                    <a:lnTo>
                      <a:pt x="74" y="169"/>
                    </a:lnTo>
                    <a:lnTo>
                      <a:pt x="60" y="176"/>
                    </a:lnTo>
                    <a:lnTo>
                      <a:pt x="47" y="183"/>
                    </a:lnTo>
                    <a:lnTo>
                      <a:pt x="39" y="188"/>
                    </a:lnTo>
                    <a:lnTo>
                      <a:pt x="26" y="194"/>
                    </a:lnTo>
                    <a:lnTo>
                      <a:pt x="14" y="195"/>
                    </a:lnTo>
                    <a:lnTo>
                      <a:pt x="4" y="192"/>
                    </a:lnTo>
                    <a:lnTo>
                      <a:pt x="0" y="187"/>
                    </a:lnTo>
                    <a:lnTo>
                      <a:pt x="3" y="178"/>
                    </a:lnTo>
                    <a:lnTo>
                      <a:pt x="7" y="167"/>
                    </a:lnTo>
                    <a:lnTo>
                      <a:pt x="14" y="157"/>
                    </a:lnTo>
                    <a:lnTo>
                      <a:pt x="21" y="146"/>
                    </a:lnTo>
                    <a:lnTo>
                      <a:pt x="30" y="138"/>
                    </a:lnTo>
                    <a:lnTo>
                      <a:pt x="39" y="131"/>
                    </a:lnTo>
                    <a:lnTo>
                      <a:pt x="46" y="124"/>
                    </a:lnTo>
                    <a:lnTo>
                      <a:pt x="53" y="119"/>
                    </a:lnTo>
                    <a:lnTo>
                      <a:pt x="60" y="113"/>
                    </a:lnTo>
                    <a:lnTo>
                      <a:pt x="69" y="106"/>
                    </a:lnTo>
                    <a:lnTo>
                      <a:pt x="79" y="99"/>
                    </a:lnTo>
                    <a:lnTo>
                      <a:pt x="89" y="92"/>
                    </a:lnTo>
                    <a:lnTo>
                      <a:pt x="97" y="85"/>
                    </a:lnTo>
                    <a:lnTo>
                      <a:pt x="106" y="80"/>
                    </a:lnTo>
                    <a:lnTo>
                      <a:pt x="111" y="75"/>
                    </a:lnTo>
                    <a:lnTo>
                      <a:pt x="116" y="73"/>
                    </a:lnTo>
                    <a:lnTo>
                      <a:pt x="119" y="70"/>
                    </a:lnTo>
                    <a:lnTo>
                      <a:pt x="120" y="64"/>
                    </a:lnTo>
                    <a:lnTo>
                      <a:pt x="121" y="59"/>
                    </a:lnTo>
                    <a:lnTo>
                      <a:pt x="120" y="56"/>
                    </a:lnTo>
                    <a:lnTo>
                      <a:pt x="117" y="54"/>
                    </a:lnTo>
                    <a:lnTo>
                      <a:pt x="111" y="50"/>
                    </a:lnTo>
                    <a:lnTo>
                      <a:pt x="104" y="47"/>
                    </a:lnTo>
                    <a:lnTo>
                      <a:pt x="96" y="42"/>
                    </a:lnTo>
                    <a:lnTo>
                      <a:pt x="87" y="38"/>
                    </a:lnTo>
                    <a:lnTo>
                      <a:pt x="79" y="35"/>
                    </a:lnTo>
                    <a:lnTo>
                      <a:pt x="73" y="33"/>
                    </a:lnTo>
                    <a:lnTo>
                      <a:pt x="70" y="31"/>
                    </a:lnTo>
                    <a:lnTo>
                      <a:pt x="67" y="29"/>
                    </a:lnTo>
                    <a:lnTo>
                      <a:pt x="63" y="26"/>
                    </a:lnTo>
                    <a:lnTo>
                      <a:pt x="60" y="22"/>
                    </a:lnTo>
                    <a:lnTo>
                      <a:pt x="59" y="17"/>
                    </a:lnTo>
                    <a:lnTo>
                      <a:pt x="57" y="12"/>
                    </a:lnTo>
                    <a:lnTo>
                      <a:pt x="57" y="7"/>
                    </a:lnTo>
                    <a:lnTo>
                      <a:pt x="53" y="3"/>
                    </a:lnTo>
                    <a:lnTo>
                      <a:pt x="47" y="0"/>
                    </a:lnTo>
                    <a:lnTo>
                      <a:pt x="56" y="0"/>
                    </a:lnTo>
                    <a:lnTo>
                      <a:pt x="69" y="3"/>
                    </a:lnTo>
                    <a:lnTo>
                      <a:pt x="84" y="8"/>
                    </a:lnTo>
                    <a:lnTo>
                      <a:pt x="103" y="15"/>
                    </a:lnTo>
                    <a:lnTo>
                      <a:pt x="123" y="22"/>
                    </a:lnTo>
                    <a:lnTo>
                      <a:pt x="141" y="29"/>
                    </a:lnTo>
                    <a:lnTo>
                      <a:pt x="159" y="35"/>
                    </a:lnTo>
                    <a:lnTo>
                      <a:pt x="173" y="38"/>
                    </a:lnTo>
                    <a:lnTo>
                      <a:pt x="186" y="40"/>
                    </a:lnTo>
                    <a:lnTo>
                      <a:pt x="199" y="38"/>
                    </a:lnTo>
                    <a:lnTo>
                      <a:pt x="211" y="35"/>
                    </a:lnTo>
                    <a:lnTo>
                      <a:pt x="224" y="29"/>
                    </a:lnTo>
                    <a:lnTo>
                      <a:pt x="236" y="22"/>
                    </a:lnTo>
                    <a:lnTo>
                      <a:pt x="249" y="17"/>
                    </a:lnTo>
                    <a:lnTo>
                      <a:pt x="260" y="10"/>
                    </a:lnTo>
                    <a:lnTo>
                      <a:pt x="270"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98" name="Freeform 93"/>
              <p:cNvSpPr>
                <a:spLocks/>
              </p:cNvSpPr>
              <p:nvPr/>
            </p:nvSpPr>
            <p:spPr bwMode="auto">
              <a:xfrm>
                <a:off x="5588" y="5288"/>
                <a:ext cx="159" cy="249"/>
              </a:xfrm>
              <a:custGeom>
                <a:avLst/>
                <a:gdLst>
                  <a:gd name="T0" fmla="*/ 1 w 317"/>
                  <a:gd name="T1" fmla="*/ 1 h 496"/>
                  <a:gd name="T2" fmla="*/ 1 w 317"/>
                  <a:gd name="T3" fmla="*/ 1 h 496"/>
                  <a:gd name="T4" fmla="*/ 1 w 317"/>
                  <a:gd name="T5" fmla="*/ 1 h 496"/>
                  <a:gd name="T6" fmla="*/ 1 w 317"/>
                  <a:gd name="T7" fmla="*/ 1 h 496"/>
                  <a:gd name="T8" fmla="*/ 1 w 317"/>
                  <a:gd name="T9" fmla="*/ 1 h 496"/>
                  <a:gd name="T10" fmla="*/ 1 w 317"/>
                  <a:gd name="T11" fmla="*/ 1 h 496"/>
                  <a:gd name="T12" fmla="*/ 1 w 317"/>
                  <a:gd name="T13" fmla="*/ 1 h 496"/>
                  <a:gd name="T14" fmla="*/ 1 w 317"/>
                  <a:gd name="T15" fmla="*/ 1 h 496"/>
                  <a:gd name="T16" fmla="*/ 1 w 317"/>
                  <a:gd name="T17" fmla="*/ 1 h 496"/>
                  <a:gd name="T18" fmla="*/ 1 w 317"/>
                  <a:gd name="T19" fmla="*/ 1 h 496"/>
                  <a:gd name="T20" fmla="*/ 1 w 317"/>
                  <a:gd name="T21" fmla="*/ 1 h 496"/>
                  <a:gd name="T22" fmla="*/ 1 w 317"/>
                  <a:gd name="T23" fmla="*/ 1 h 496"/>
                  <a:gd name="T24" fmla="*/ 1 w 317"/>
                  <a:gd name="T25" fmla="*/ 1 h 496"/>
                  <a:gd name="T26" fmla="*/ 1 w 317"/>
                  <a:gd name="T27" fmla="*/ 1 h 496"/>
                  <a:gd name="T28" fmla="*/ 1 w 317"/>
                  <a:gd name="T29" fmla="*/ 1 h 496"/>
                  <a:gd name="T30" fmla="*/ 1 w 317"/>
                  <a:gd name="T31" fmla="*/ 1 h 496"/>
                  <a:gd name="T32" fmla="*/ 1 w 317"/>
                  <a:gd name="T33" fmla="*/ 1 h 496"/>
                  <a:gd name="T34" fmla="*/ 1 w 317"/>
                  <a:gd name="T35" fmla="*/ 1 h 496"/>
                  <a:gd name="T36" fmla="*/ 1 w 317"/>
                  <a:gd name="T37" fmla="*/ 1 h 496"/>
                  <a:gd name="T38" fmla="*/ 1 w 317"/>
                  <a:gd name="T39" fmla="*/ 1 h 496"/>
                  <a:gd name="T40" fmla="*/ 1 w 317"/>
                  <a:gd name="T41" fmla="*/ 1 h 496"/>
                  <a:gd name="T42" fmla="*/ 1 w 317"/>
                  <a:gd name="T43" fmla="*/ 1 h 496"/>
                  <a:gd name="T44" fmla="*/ 1 w 317"/>
                  <a:gd name="T45" fmla="*/ 1 h 496"/>
                  <a:gd name="T46" fmla="*/ 1 w 317"/>
                  <a:gd name="T47" fmla="*/ 0 h 496"/>
                  <a:gd name="T48" fmla="*/ 1 w 317"/>
                  <a:gd name="T49" fmla="*/ 1 h 496"/>
                  <a:gd name="T50" fmla="*/ 1 w 317"/>
                  <a:gd name="T51" fmla="*/ 1 h 496"/>
                  <a:gd name="T52" fmla="*/ 0 w 317"/>
                  <a:gd name="T53" fmla="*/ 1 h 496"/>
                  <a:gd name="T54" fmla="*/ 1 w 317"/>
                  <a:gd name="T55" fmla="*/ 1 h 496"/>
                  <a:gd name="T56" fmla="*/ 1 w 317"/>
                  <a:gd name="T57" fmla="*/ 1 h 496"/>
                  <a:gd name="T58" fmla="*/ 1 w 317"/>
                  <a:gd name="T59" fmla="*/ 1 h 496"/>
                  <a:gd name="T60" fmla="*/ 1 w 317"/>
                  <a:gd name="T61" fmla="*/ 1 h 496"/>
                  <a:gd name="T62" fmla="*/ 1 w 317"/>
                  <a:gd name="T63" fmla="*/ 1 h 496"/>
                  <a:gd name="T64" fmla="*/ 1 w 317"/>
                  <a:gd name="T65" fmla="*/ 1 h 496"/>
                  <a:gd name="T66" fmla="*/ 1 w 317"/>
                  <a:gd name="T67" fmla="*/ 1 h 496"/>
                  <a:gd name="T68" fmla="*/ 1 w 317"/>
                  <a:gd name="T69" fmla="*/ 1 h 496"/>
                  <a:gd name="T70" fmla="*/ 1 w 317"/>
                  <a:gd name="T71" fmla="*/ 1 h 496"/>
                  <a:gd name="T72" fmla="*/ 1 w 317"/>
                  <a:gd name="T73" fmla="*/ 1 h 496"/>
                  <a:gd name="T74" fmla="*/ 1 w 317"/>
                  <a:gd name="T75" fmla="*/ 1 h 496"/>
                  <a:gd name="T76" fmla="*/ 1 w 317"/>
                  <a:gd name="T77" fmla="*/ 1 h 496"/>
                  <a:gd name="T78" fmla="*/ 1 w 317"/>
                  <a:gd name="T79" fmla="*/ 1 h 496"/>
                  <a:gd name="T80" fmla="*/ 1 w 317"/>
                  <a:gd name="T81" fmla="*/ 1 h 496"/>
                  <a:gd name="T82" fmla="*/ 1 w 317"/>
                  <a:gd name="T83" fmla="*/ 1 h 496"/>
                  <a:gd name="T84" fmla="*/ 1 w 317"/>
                  <a:gd name="T85" fmla="*/ 1 h 496"/>
                  <a:gd name="T86" fmla="*/ 1 w 317"/>
                  <a:gd name="T87" fmla="*/ 1 h 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7"/>
                  <a:gd name="T133" fmla="*/ 0 h 496"/>
                  <a:gd name="T134" fmla="*/ 317 w 317"/>
                  <a:gd name="T135" fmla="*/ 496 h 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7" h="496">
                    <a:moveTo>
                      <a:pt x="271" y="496"/>
                    </a:moveTo>
                    <a:lnTo>
                      <a:pt x="278" y="493"/>
                    </a:lnTo>
                    <a:lnTo>
                      <a:pt x="286" y="487"/>
                    </a:lnTo>
                    <a:lnTo>
                      <a:pt x="293" y="484"/>
                    </a:lnTo>
                    <a:lnTo>
                      <a:pt x="300" y="479"/>
                    </a:lnTo>
                    <a:lnTo>
                      <a:pt x="296" y="456"/>
                    </a:lnTo>
                    <a:lnTo>
                      <a:pt x="298" y="423"/>
                    </a:lnTo>
                    <a:lnTo>
                      <a:pt x="306" y="388"/>
                    </a:lnTo>
                    <a:lnTo>
                      <a:pt x="314" y="358"/>
                    </a:lnTo>
                    <a:lnTo>
                      <a:pt x="317" y="337"/>
                    </a:lnTo>
                    <a:lnTo>
                      <a:pt x="311" y="318"/>
                    </a:lnTo>
                    <a:lnTo>
                      <a:pt x="300" y="302"/>
                    </a:lnTo>
                    <a:lnTo>
                      <a:pt x="286" y="290"/>
                    </a:lnTo>
                    <a:lnTo>
                      <a:pt x="277" y="283"/>
                    </a:lnTo>
                    <a:lnTo>
                      <a:pt x="268" y="274"/>
                    </a:lnTo>
                    <a:lnTo>
                      <a:pt x="258" y="265"/>
                    </a:lnTo>
                    <a:lnTo>
                      <a:pt x="250" y="255"/>
                    </a:lnTo>
                    <a:lnTo>
                      <a:pt x="240" y="244"/>
                    </a:lnTo>
                    <a:lnTo>
                      <a:pt x="233" y="234"/>
                    </a:lnTo>
                    <a:lnTo>
                      <a:pt x="226" y="225"/>
                    </a:lnTo>
                    <a:lnTo>
                      <a:pt x="221" y="218"/>
                    </a:lnTo>
                    <a:lnTo>
                      <a:pt x="218" y="208"/>
                    </a:lnTo>
                    <a:lnTo>
                      <a:pt x="223" y="197"/>
                    </a:lnTo>
                    <a:lnTo>
                      <a:pt x="233" y="190"/>
                    </a:lnTo>
                    <a:lnTo>
                      <a:pt x="244" y="189"/>
                    </a:lnTo>
                    <a:lnTo>
                      <a:pt x="246" y="185"/>
                    </a:lnTo>
                    <a:lnTo>
                      <a:pt x="247" y="183"/>
                    </a:lnTo>
                    <a:lnTo>
                      <a:pt x="248" y="180"/>
                    </a:lnTo>
                    <a:lnTo>
                      <a:pt x="248" y="178"/>
                    </a:lnTo>
                    <a:lnTo>
                      <a:pt x="236" y="168"/>
                    </a:lnTo>
                    <a:lnTo>
                      <a:pt x="227" y="159"/>
                    </a:lnTo>
                    <a:lnTo>
                      <a:pt x="220" y="150"/>
                    </a:lnTo>
                    <a:lnTo>
                      <a:pt x="214" y="141"/>
                    </a:lnTo>
                    <a:lnTo>
                      <a:pt x="208" y="131"/>
                    </a:lnTo>
                    <a:lnTo>
                      <a:pt x="206" y="122"/>
                    </a:lnTo>
                    <a:lnTo>
                      <a:pt x="201" y="112"/>
                    </a:lnTo>
                    <a:lnTo>
                      <a:pt x="197" y="100"/>
                    </a:lnTo>
                    <a:lnTo>
                      <a:pt x="188" y="87"/>
                    </a:lnTo>
                    <a:lnTo>
                      <a:pt x="174" y="73"/>
                    </a:lnTo>
                    <a:lnTo>
                      <a:pt x="157" y="59"/>
                    </a:lnTo>
                    <a:lnTo>
                      <a:pt x="139" y="45"/>
                    </a:lnTo>
                    <a:lnTo>
                      <a:pt x="119" y="33"/>
                    </a:lnTo>
                    <a:lnTo>
                      <a:pt x="100" y="23"/>
                    </a:lnTo>
                    <a:lnTo>
                      <a:pt x="83" y="14"/>
                    </a:lnTo>
                    <a:lnTo>
                      <a:pt x="71" y="7"/>
                    </a:lnTo>
                    <a:lnTo>
                      <a:pt x="61" y="3"/>
                    </a:lnTo>
                    <a:lnTo>
                      <a:pt x="51" y="0"/>
                    </a:lnTo>
                    <a:lnTo>
                      <a:pt x="41" y="0"/>
                    </a:lnTo>
                    <a:lnTo>
                      <a:pt x="33" y="0"/>
                    </a:lnTo>
                    <a:lnTo>
                      <a:pt x="24" y="2"/>
                    </a:lnTo>
                    <a:lnTo>
                      <a:pt x="17" y="7"/>
                    </a:lnTo>
                    <a:lnTo>
                      <a:pt x="10" y="14"/>
                    </a:lnTo>
                    <a:lnTo>
                      <a:pt x="6" y="23"/>
                    </a:lnTo>
                    <a:lnTo>
                      <a:pt x="0" y="44"/>
                    </a:lnTo>
                    <a:lnTo>
                      <a:pt x="4" y="63"/>
                    </a:lnTo>
                    <a:lnTo>
                      <a:pt x="13" y="80"/>
                    </a:lnTo>
                    <a:lnTo>
                      <a:pt x="27" y="93"/>
                    </a:lnTo>
                    <a:lnTo>
                      <a:pt x="36" y="98"/>
                    </a:lnTo>
                    <a:lnTo>
                      <a:pt x="46" y="105"/>
                    </a:lnTo>
                    <a:lnTo>
                      <a:pt x="56" y="112"/>
                    </a:lnTo>
                    <a:lnTo>
                      <a:pt x="64" y="119"/>
                    </a:lnTo>
                    <a:lnTo>
                      <a:pt x="73" y="126"/>
                    </a:lnTo>
                    <a:lnTo>
                      <a:pt x="81" y="133"/>
                    </a:lnTo>
                    <a:lnTo>
                      <a:pt x="86" y="140"/>
                    </a:lnTo>
                    <a:lnTo>
                      <a:pt x="89" y="147"/>
                    </a:lnTo>
                    <a:lnTo>
                      <a:pt x="91" y="161"/>
                    </a:lnTo>
                    <a:lnTo>
                      <a:pt x="97" y="176"/>
                    </a:lnTo>
                    <a:lnTo>
                      <a:pt x="106" y="194"/>
                    </a:lnTo>
                    <a:lnTo>
                      <a:pt x="117" y="206"/>
                    </a:lnTo>
                    <a:lnTo>
                      <a:pt x="124" y="211"/>
                    </a:lnTo>
                    <a:lnTo>
                      <a:pt x="131" y="220"/>
                    </a:lnTo>
                    <a:lnTo>
                      <a:pt x="139" y="227"/>
                    </a:lnTo>
                    <a:lnTo>
                      <a:pt x="146" y="236"/>
                    </a:lnTo>
                    <a:lnTo>
                      <a:pt x="150" y="246"/>
                    </a:lnTo>
                    <a:lnTo>
                      <a:pt x="154" y="255"/>
                    </a:lnTo>
                    <a:lnTo>
                      <a:pt x="157" y="264"/>
                    </a:lnTo>
                    <a:lnTo>
                      <a:pt x="157" y="272"/>
                    </a:lnTo>
                    <a:lnTo>
                      <a:pt x="154" y="288"/>
                    </a:lnTo>
                    <a:lnTo>
                      <a:pt x="150" y="307"/>
                    </a:lnTo>
                    <a:lnTo>
                      <a:pt x="149" y="327"/>
                    </a:lnTo>
                    <a:lnTo>
                      <a:pt x="151" y="344"/>
                    </a:lnTo>
                    <a:lnTo>
                      <a:pt x="161" y="363"/>
                    </a:lnTo>
                    <a:lnTo>
                      <a:pt x="177" y="382"/>
                    </a:lnTo>
                    <a:lnTo>
                      <a:pt x="197" y="402"/>
                    </a:lnTo>
                    <a:lnTo>
                      <a:pt x="218" y="423"/>
                    </a:lnTo>
                    <a:lnTo>
                      <a:pt x="238" y="442"/>
                    </a:lnTo>
                    <a:lnTo>
                      <a:pt x="256" y="461"/>
                    </a:lnTo>
                    <a:lnTo>
                      <a:pt x="267" y="479"/>
                    </a:lnTo>
                    <a:lnTo>
                      <a:pt x="271" y="49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99" name="Freeform 94"/>
              <p:cNvSpPr>
                <a:spLocks/>
              </p:cNvSpPr>
              <p:nvPr/>
            </p:nvSpPr>
            <p:spPr bwMode="auto">
              <a:xfrm>
                <a:off x="5628" y="5314"/>
                <a:ext cx="40" cy="34"/>
              </a:xfrm>
              <a:custGeom>
                <a:avLst/>
                <a:gdLst>
                  <a:gd name="T0" fmla="*/ 0 w 81"/>
                  <a:gd name="T1" fmla="*/ 1 h 68"/>
                  <a:gd name="T2" fmla="*/ 0 w 81"/>
                  <a:gd name="T3" fmla="*/ 1 h 68"/>
                  <a:gd name="T4" fmla="*/ 0 w 81"/>
                  <a:gd name="T5" fmla="*/ 1 h 68"/>
                  <a:gd name="T6" fmla="*/ 0 w 81"/>
                  <a:gd name="T7" fmla="*/ 1 h 68"/>
                  <a:gd name="T8" fmla="*/ 0 w 81"/>
                  <a:gd name="T9" fmla="*/ 1 h 68"/>
                  <a:gd name="T10" fmla="*/ 0 w 81"/>
                  <a:gd name="T11" fmla="*/ 1 h 68"/>
                  <a:gd name="T12" fmla="*/ 0 w 81"/>
                  <a:gd name="T13" fmla="*/ 1 h 68"/>
                  <a:gd name="T14" fmla="*/ 0 w 81"/>
                  <a:gd name="T15" fmla="*/ 0 h 68"/>
                  <a:gd name="T16" fmla="*/ 0 w 81"/>
                  <a:gd name="T17" fmla="*/ 1 h 68"/>
                  <a:gd name="T18" fmla="*/ 0 w 81"/>
                  <a:gd name="T19" fmla="*/ 1 h 68"/>
                  <a:gd name="T20" fmla="*/ 0 w 81"/>
                  <a:gd name="T21" fmla="*/ 1 h 68"/>
                  <a:gd name="T22" fmla="*/ 0 w 81"/>
                  <a:gd name="T23" fmla="*/ 1 h 68"/>
                  <a:gd name="T24" fmla="*/ 0 w 81"/>
                  <a:gd name="T25" fmla="*/ 1 h 68"/>
                  <a:gd name="T26" fmla="*/ 0 w 81"/>
                  <a:gd name="T27" fmla="*/ 1 h 68"/>
                  <a:gd name="T28" fmla="*/ 0 w 81"/>
                  <a:gd name="T29" fmla="*/ 1 h 68"/>
                  <a:gd name="T30" fmla="*/ 0 w 81"/>
                  <a:gd name="T31" fmla="*/ 1 h 68"/>
                  <a:gd name="T32" fmla="*/ 0 w 81"/>
                  <a:gd name="T33" fmla="*/ 1 h 68"/>
                  <a:gd name="T34" fmla="*/ 0 w 81"/>
                  <a:gd name="T35" fmla="*/ 1 h 68"/>
                  <a:gd name="T36" fmla="*/ 0 w 81"/>
                  <a:gd name="T37" fmla="*/ 1 h 68"/>
                  <a:gd name="T38" fmla="*/ 0 w 81"/>
                  <a:gd name="T39" fmla="*/ 1 h 68"/>
                  <a:gd name="T40" fmla="*/ 0 w 81"/>
                  <a:gd name="T41" fmla="*/ 1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68"/>
                  <a:gd name="T65" fmla="*/ 81 w 81"/>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68">
                    <a:moveTo>
                      <a:pt x="81" y="68"/>
                    </a:moveTo>
                    <a:lnTo>
                      <a:pt x="74" y="55"/>
                    </a:lnTo>
                    <a:lnTo>
                      <a:pt x="64" y="43"/>
                    </a:lnTo>
                    <a:lnTo>
                      <a:pt x="52" y="31"/>
                    </a:lnTo>
                    <a:lnTo>
                      <a:pt x="40" y="21"/>
                    </a:lnTo>
                    <a:lnTo>
                      <a:pt x="28" y="10"/>
                    </a:lnTo>
                    <a:lnTo>
                      <a:pt x="20" y="3"/>
                    </a:lnTo>
                    <a:lnTo>
                      <a:pt x="11" y="0"/>
                    </a:lnTo>
                    <a:lnTo>
                      <a:pt x="7" y="1"/>
                    </a:lnTo>
                    <a:lnTo>
                      <a:pt x="2" y="12"/>
                    </a:lnTo>
                    <a:lnTo>
                      <a:pt x="0" y="24"/>
                    </a:lnTo>
                    <a:lnTo>
                      <a:pt x="0" y="38"/>
                    </a:lnTo>
                    <a:lnTo>
                      <a:pt x="8" y="43"/>
                    </a:lnTo>
                    <a:lnTo>
                      <a:pt x="15" y="43"/>
                    </a:lnTo>
                    <a:lnTo>
                      <a:pt x="22" y="43"/>
                    </a:lnTo>
                    <a:lnTo>
                      <a:pt x="31" y="43"/>
                    </a:lnTo>
                    <a:lnTo>
                      <a:pt x="41" y="43"/>
                    </a:lnTo>
                    <a:lnTo>
                      <a:pt x="51" y="45"/>
                    </a:lnTo>
                    <a:lnTo>
                      <a:pt x="61" y="50"/>
                    </a:lnTo>
                    <a:lnTo>
                      <a:pt x="71" y="57"/>
                    </a:lnTo>
                    <a:lnTo>
                      <a:pt x="81" y="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00" name="Freeform 95"/>
              <p:cNvSpPr>
                <a:spLocks/>
              </p:cNvSpPr>
              <p:nvPr/>
            </p:nvSpPr>
            <p:spPr bwMode="auto">
              <a:xfrm>
                <a:off x="5675" y="5388"/>
                <a:ext cx="48" cy="100"/>
              </a:xfrm>
              <a:custGeom>
                <a:avLst/>
                <a:gdLst>
                  <a:gd name="T0" fmla="*/ 0 w 95"/>
                  <a:gd name="T1" fmla="*/ 0 h 199"/>
                  <a:gd name="T2" fmla="*/ 1 w 95"/>
                  <a:gd name="T3" fmla="*/ 1 h 199"/>
                  <a:gd name="T4" fmla="*/ 1 w 95"/>
                  <a:gd name="T5" fmla="*/ 1 h 199"/>
                  <a:gd name="T6" fmla="*/ 1 w 95"/>
                  <a:gd name="T7" fmla="*/ 1 h 199"/>
                  <a:gd name="T8" fmla="*/ 1 w 95"/>
                  <a:gd name="T9" fmla="*/ 1 h 199"/>
                  <a:gd name="T10" fmla="*/ 1 w 95"/>
                  <a:gd name="T11" fmla="*/ 1 h 199"/>
                  <a:gd name="T12" fmla="*/ 1 w 95"/>
                  <a:gd name="T13" fmla="*/ 1 h 199"/>
                  <a:gd name="T14" fmla="*/ 1 w 95"/>
                  <a:gd name="T15" fmla="*/ 1 h 199"/>
                  <a:gd name="T16" fmla="*/ 1 w 95"/>
                  <a:gd name="T17" fmla="*/ 1 h 199"/>
                  <a:gd name="T18" fmla="*/ 1 w 95"/>
                  <a:gd name="T19" fmla="*/ 1 h 199"/>
                  <a:gd name="T20" fmla="*/ 1 w 95"/>
                  <a:gd name="T21" fmla="*/ 1 h 199"/>
                  <a:gd name="T22" fmla="*/ 1 w 95"/>
                  <a:gd name="T23" fmla="*/ 1 h 199"/>
                  <a:gd name="T24" fmla="*/ 1 w 95"/>
                  <a:gd name="T25" fmla="*/ 1 h 199"/>
                  <a:gd name="T26" fmla="*/ 1 w 95"/>
                  <a:gd name="T27" fmla="*/ 1 h 199"/>
                  <a:gd name="T28" fmla="*/ 1 w 95"/>
                  <a:gd name="T29" fmla="*/ 1 h 199"/>
                  <a:gd name="T30" fmla="*/ 1 w 95"/>
                  <a:gd name="T31" fmla="*/ 1 h 199"/>
                  <a:gd name="T32" fmla="*/ 1 w 95"/>
                  <a:gd name="T33" fmla="*/ 1 h 199"/>
                  <a:gd name="T34" fmla="*/ 1 w 95"/>
                  <a:gd name="T35" fmla="*/ 1 h 199"/>
                  <a:gd name="T36" fmla="*/ 1 w 95"/>
                  <a:gd name="T37" fmla="*/ 1 h 199"/>
                  <a:gd name="T38" fmla="*/ 1 w 95"/>
                  <a:gd name="T39" fmla="*/ 1 h 199"/>
                  <a:gd name="T40" fmla="*/ 1 w 95"/>
                  <a:gd name="T41" fmla="*/ 1 h 199"/>
                  <a:gd name="T42" fmla="*/ 1 w 95"/>
                  <a:gd name="T43" fmla="*/ 1 h 199"/>
                  <a:gd name="T44" fmla="*/ 1 w 95"/>
                  <a:gd name="T45" fmla="*/ 1 h 199"/>
                  <a:gd name="T46" fmla="*/ 1 w 95"/>
                  <a:gd name="T47" fmla="*/ 1 h 199"/>
                  <a:gd name="T48" fmla="*/ 1 w 95"/>
                  <a:gd name="T49" fmla="*/ 1 h 199"/>
                  <a:gd name="T50" fmla="*/ 1 w 95"/>
                  <a:gd name="T51" fmla="*/ 1 h 199"/>
                  <a:gd name="T52" fmla="*/ 1 w 95"/>
                  <a:gd name="T53" fmla="*/ 1 h 199"/>
                  <a:gd name="T54" fmla="*/ 1 w 95"/>
                  <a:gd name="T55" fmla="*/ 1 h 199"/>
                  <a:gd name="T56" fmla="*/ 1 w 95"/>
                  <a:gd name="T57" fmla="*/ 1 h 199"/>
                  <a:gd name="T58" fmla="*/ 1 w 95"/>
                  <a:gd name="T59" fmla="*/ 1 h 199"/>
                  <a:gd name="T60" fmla="*/ 1 w 95"/>
                  <a:gd name="T61" fmla="*/ 1 h 199"/>
                  <a:gd name="T62" fmla="*/ 1 w 95"/>
                  <a:gd name="T63" fmla="*/ 1 h 199"/>
                  <a:gd name="T64" fmla="*/ 0 w 95"/>
                  <a:gd name="T65" fmla="*/ 0 h 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199"/>
                  <a:gd name="T101" fmla="*/ 95 w 95"/>
                  <a:gd name="T102" fmla="*/ 199 h 1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199">
                    <a:moveTo>
                      <a:pt x="0" y="0"/>
                    </a:moveTo>
                    <a:lnTo>
                      <a:pt x="14" y="12"/>
                    </a:lnTo>
                    <a:lnTo>
                      <a:pt x="24" y="28"/>
                    </a:lnTo>
                    <a:lnTo>
                      <a:pt x="30" y="45"/>
                    </a:lnTo>
                    <a:lnTo>
                      <a:pt x="38" y="63"/>
                    </a:lnTo>
                    <a:lnTo>
                      <a:pt x="43" y="70"/>
                    </a:lnTo>
                    <a:lnTo>
                      <a:pt x="50" y="79"/>
                    </a:lnTo>
                    <a:lnTo>
                      <a:pt x="60" y="91"/>
                    </a:lnTo>
                    <a:lnTo>
                      <a:pt x="70" y="105"/>
                    </a:lnTo>
                    <a:lnTo>
                      <a:pt x="80" y="119"/>
                    </a:lnTo>
                    <a:lnTo>
                      <a:pt x="87" y="133"/>
                    </a:lnTo>
                    <a:lnTo>
                      <a:pt x="93" y="145"/>
                    </a:lnTo>
                    <a:lnTo>
                      <a:pt x="95" y="154"/>
                    </a:lnTo>
                    <a:lnTo>
                      <a:pt x="95" y="170"/>
                    </a:lnTo>
                    <a:lnTo>
                      <a:pt x="95" y="182"/>
                    </a:lnTo>
                    <a:lnTo>
                      <a:pt x="91" y="192"/>
                    </a:lnTo>
                    <a:lnTo>
                      <a:pt x="84" y="199"/>
                    </a:lnTo>
                    <a:lnTo>
                      <a:pt x="80" y="199"/>
                    </a:lnTo>
                    <a:lnTo>
                      <a:pt x="73" y="196"/>
                    </a:lnTo>
                    <a:lnTo>
                      <a:pt x="65" y="190"/>
                    </a:lnTo>
                    <a:lnTo>
                      <a:pt x="57" y="183"/>
                    </a:lnTo>
                    <a:lnTo>
                      <a:pt x="50" y="176"/>
                    </a:lnTo>
                    <a:lnTo>
                      <a:pt x="41" y="166"/>
                    </a:lnTo>
                    <a:lnTo>
                      <a:pt x="35" y="157"/>
                    </a:lnTo>
                    <a:lnTo>
                      <a:pt x="30" y="147"/>
                    </a:lnTo>
                    <a:lnTo>
                      <a:pt x="21" y="122"/>
                    </a:lnTo>
                    <a:lnTo>
                      <a:pt x="15" y="91"/>
                    </a:lnTo>
                    <a:lnTo>
                      <a:pt x="10" y="63"/>
                    </a:lnTo>
                    <a:lnTo>
                      <a:pt x="8" y="42"/>
                    </a:lnTo>
                    <a:lnTo>
                      <a:pt x="7" y="32"/>
                    </a:lnTo>
                    <a:lnTo>
                      <a:pt x="7" y="23"/>
                    </a:lnTo>
                    <a:lnTo>
                      <a:pt x="4" y="12"/>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01" name="Freeform 96"/>
              <p:cNvSpPr>
                <a:spLocks/>
              </p:cNvSpPr>
              <p:nvPr/>
            </p:nvSpPr>
            <p:spPr bwMode="auto">
              <a:xfrm>
                <a:off x="6827" y="5227"/>
                <a:ext cx="332" cy="691"/>
              </a:xfrm>
              <a:custGeom>
                <a:avLst/>
                <a:gdLst>
                  <a:gd name="T0" fmla="*/ 1 w 664"/>
                  <a:gd name="T1" fmla="*/ 1 h 1381"/>
                  <a:gd name="T2" fmla="*/ 1 w 664"/>
                  <a:gd name="T3" fmla="*/ 1 h 1381"/>
                  <a:gd name="T4" fmla="*/ 1 w 664"/>
                  <a:gd name="T5" fmla="*/ 1 h 1381"/>
                  <a:gd name="T6" fmla="*/ 1 w 664"/>
                  <a:gd name="T7" fmla="*/ 1 h 1381"/>
                  <a:gd name="T8" fmla="*/ 1 w 664"/>
                  <a:gd name="T9" fmla="*/ 1 h 1381"/>
                  <a:gd name="T10" fmla="*/ 1 w 664"/>
                  <a:gd name="T11" fmla="*/ 1 h 1381"/>
                  <a:gd name="T12" fmla="*/ 1 w 664"/>
                  <a:gd name="T13" fmla="*/ 1 h 1381"/>
                  <a:gd name="T14" fmla="*/ 1 w 664"/>
                  <a:gd name="T15" fmla="*/ 1 h 1381"/>
                  <a:gd name="T16" fmla="*/ 1 w 664"/>
                  <a:gd name="T17" fmla="*/ 1 h 1381"/>
                  <a:gd name="T18" fmla="*/ 1 w 664"/>
                  <a:gd name="T19" fmla="*/ 1 h 1381"/>
                  <a:gd name="T20" fmla="*/ 1 w 664"/>
                  <a:gd name="T21" fmla="*/ 1 h 1381"/>
                  <a:gd name="T22" fmla="*/ 1 w 664"/>
                  <a:gd name="T23" fmla="*/ 1 h 1381"/>
                  <a:gd name="T24" fmla="*/ 1 w 664"/>
                  <a:gd name="T25" fmla="*/ 1 h 1381"/>
                  <a:gd name="T26" fmla="*/ 1 w 664"/>
                  <a:gd name="T27" fmla="*/ 1 h 1381"/>
                  <a:gd name="T28" fmla="*/ 1 w 664"/>
                  <a:gd name="T29" fmla="*/ 1 h 1381"/>
                  <a:gd name="T30" fmla="*/ 1 w 664"/>
                  <a:gd name="T31" fmla="*/ 1 h 1381"/>
                  <a:gd name="T32" fmla="*/ 1 w 664"/>
                  <a:gd name="T33" fmla="*/ 1 h 1381"/>
                  <a:gd name="T34" fmla="*/ 1 w 664"/>
                  <a:gd name="T35" fmla="*/ 1 h 1381"/>
                  <a:gd name="T36" fmla="*/ 1 w 664"/>
                  <a:gd name="T37" fmla="*/ 1 h 1381"/>
                  <a:gd name="T38" fmla="*/ 1 w 664"/>
                  <a:gd name="T39" fmla="*/ 1 h 1381"/>
                  <a:gd name="T40" fmla="*/ 1 w 664"/>
                  <a:gd name="T41" fmla="*/ 1 h 1381"/>
                  <a:gd name="T42" fmla="*/ 1 w 664"/>
                  <a:gd name="T43" fmla="*/ 1 h 1381"/>
                  <a:gd name="T44" fmla="*/ 1 w 664"/>
                  <a:gd name="T45" fmla="*/ 1 h 1381"/>
                  <a:gd name="T46" fmla="*/ 1 w 664"/>
                  <a:gd name="T47" fmla="*/ 1 h 1381"/>
                  <a:gd name="T48" fmla="*/ 1 w 664"/>
                  <a:gd name="T49" fmla="*/ 1 h 1381"/>
                  <a:gd name="T50" fmla="*/ 1 w 664"/>
                  <a:gd name="T51" fmla="*/ 1 h 1381"/>
                  <a:gd name="T52" fmla="*/ 1 w 664"/>
                  <a:gd name="T53" fmla="*/ 1 h 1381"/>
                  <a:gd name="T54" fmla="*/ 1 w 664"/>
                  <a:gd name="T55" fmla="*/ 1 h 1381"/>
                  <a:gd name="T56" fmla="*/ 1 w 664"/>
                  <a:gd name="T57" fmla="*/ 1 h 1381"/>
                  <a:gd name="T58" fmla="*/ 1 w 664"/>
                  <a:gd name="T59" fmla="*/ 1 h 1381"/>
                  <a:gd name="T60" fmla="*/ 1 w 664"/>
                  <a:gd name="T61" fmla="*/ 0 h 1381"/>
                  <a:gd name="T62" fmla="*/ 1 w 664"/>
                  <a:gd name="T63" fmla="*/ 1 h 1381"/>
                  <a:gd name="T64" fmla="*/ 1 w 664"/>
                  <a:gd name="T65" fmla="*/ 1 h 1381"/>
                  <a:gd name="T66" fmla="*/ 1 w 664"/>
                  <a:gd name="T67" fmla="*/ 1 h 1381"/>
                  <a:gd name="T68" fmla="*/ 1 w 664"/>
                  <a:gd name="T69" fmla="*/ 1 h 1381"/>
                  <a:gd name="T70" fmla="*/ 1 w 664"/>
                  <a:gd name="T71" fmla="*/ 1 h 1381"/>
                  <a:gd name="T72" fmla="*/ 1 w 664"/>
                  <a:gd name="T73" fmla="*/ 1 h 1381"/>
                  <a:gd name="T74" fmla="*/ 1 w 664"/>
                  <a:gd name="T75" fmla="*/ 1 h 1381"/>
                  <a:gd name="T76" fmla="*/ 1 w 664"/>
                  <a:gd name="T77" fmla="*/ 1 h 1381"/>
                  <a:gd name="T78" fmla="*/ 1 w 664"/>
                  <a:gd name="T79" fmla="*/ 1 h 1381"/>
                  <a:gd name="T80" fmla="*/ 1 w 664"/>
                  <a:gd name="T81" fmla="*/ 1 h 1381"/>
                  <a:gd name="T82" fmla="*/ 1 w 664"/>
                  <a:gd name="T83" fmla="*/ 1 h 1381"/>
                  <a:gd name="T84" fmla="*/ 1 w 664"/>
                  <a:gd name="T85" fmla="*/ 1 h 1381"/>
                  <a:gd name="T86" fmla="*/ 1 w 664"/>
                  <a:gd name="T87" fmla="*/ 1 h 1381"/>
                  <a:gd name="T88" fmla="*/ 1 w 664"/>
                  <a:gd name="T89" fmla="*/ 1 h 1381"/>
                  <a:gd name="T90" fmla="*/ 1 w 664"/>
                  <a:gd name="T91" fmla="*/ 1 h 1381"/>
                  <a:gd name="T92" fmla="*/ 1 w 664"/>
                  <a:gd name="T93" fmla="*/ 1 h 1381"/>
                  <a:gd name="T94" fmla="*/ 1 w 664"/>
                  <a:gd name="T95" fmla="*/ 1 h 1381"/>
                  <a:gd name="T96" fmla="*/ 1 w 664"/>
                  <a:gd name="T97" fmla="*/ 1 h 1381"/>
                  <a:gd name="T98" fmla="*/ 1 w 664"/>
                  <a:gd name="T99" fmla="*/ 1 h 1381"/>
                  <a:gd name="T100" fmla="*/ 1 w 664"/>
                  <a:gd name="T101" fmla="*/ 1 h 1381"/>
                  <a:gd name="T102" fmla="*/ 1 w 664"/>
                  <a:gd name="T103" fmla="*/ 1 h 1381"/>
                  <a:gd name="T104" fmla="*/ 1 w 664"/>
                  <a:gd name="T105" fmla="*/ 1 h 1381"/>
                  <a:gd name="T106" fmla="*/ 1 w 664"/>
                  <a:gd name="T107" fmla="*/ 1 h 1381"/>
                  <a:gd name="T108" fmla="*/ 1 w 664"/>
                  <a:gd name="T109" fmla="*/ 1 h 138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4"/>
                  <a:gd name="T166" fmla="*/ 0 h 1381"/>
                  <a:gd name="T167" fmla="*/ 664 w 664"/>
                  <a:gd name="T168" fmla="*/ 1381 h 138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4" h="1381">
                    <a:moveTo>
                      <a:pt x="35" y="922"/>
                    </a:moveTo>
                    <a:lnTo>
                      <a:pt x="51" y="922"/>
                    </a:lnTo>
                    <a:lnTo>
                      <a:pt x="67" y="922"/>
                    </a:lnTo>
                    <a:lnTo>
                      <a:pt x="81" y="922"/>
                    </a:lnTo>
                    <a:lnTo>
                      <a:pt x="95" y="922"/>
                    </a:lnTo>
                    <a:lnTo>
                      <a:pt x="107" y="922"/>
                    </a:lnTo>
                    <a:lnTo>
                      <a:pt x="117" y="922"/>
                    </a:lnTo>
                    <a:lnTo>
                      <a:pt x="124" y="920"/>
                    </a:lnTo>
                    <a:lnTo>
                      <a:pt x="128" y="920"/>
                    </a:lnTo>
                    <a:lnTo>
                      <a:pt x="134" y="918"/>
                    </a:lnTo>
                    <a:lnTo>
                      <a:pt x="141" y="917"/>
                    </a:lnTo>
                    <a:lnTo>
                      <a:pt x="150" y="913"/>
                    </a:lnTo>
                    <a:lnTo>
                      <a:pt x="158" y="910"/>
                    </a:lnTo>
                    <a:lnTo>
                      <a:pt x="167" y="906"/>
                    </a:lnTo>
                    <a:lnTo>
                      <a:pt x="175" y="903"/>
                    </a:lnTo>
                    <a:lnTo>
                      <a:pt x="182" y="899"/>
                    </a:lnTo>
                    <a:lnTo>
                      <a:pt x="188" y="896"/>
                    </a:lnTo>
                    <a:lnTo>
                      <a:pt x="194" y="892"/>
                    </a:lnTo>
                    <a:lnTo>
                      <a:pt x="200" y="887"/>
                    </a:lnTo>
                    <a:lnTo>
                      <a:pt x="207" y="882"/>
                    </a:lnTo>
                    <a:lnTo>
                      <a:pt x="214" y="877"/>
                    </a:lnTo>
                    <a:lnTo>
                      <a:pt x="221" y="871"/>
                    </a:lnTo>
                    <a:lnTo>
                      <a:pt x="227" y="864"/>
                    </a:lnTo>
                    <a:lnTo>
                      <a:pt x="232" y="857"/>
                    </a:lnTo>
                    <a:lnTo>
                      <a:pt x="235" y="852"/>
                    </a:lnTo>
                    <a:lnTo>
                      <a:pt x="239" y="845"/>
                    </a:lnTo>
                    <a:lnTo>
                      <a:pt x="245" y="835"/>
                    </a:lnTo>
                    <a:lnTo>
                      <a:pt x="251" y="824"/>
                    </a:lnTo>
                    <a:lnTo>
                      <a:pt x="255" y="815"/>
                    </a:lnTo>
                    <a:lnTo>
                      <a:pt x="259" y="807"/>
                    </a:lnTo>
                    <a:lnTo>
                      <a:pt x="265" y="794"/>
                    </a:lnTo>
                    <a:lnTo>
                      <a:pt x="271" y="779"/>
                    </a:lnTo>
                    <a:lnTo>
                      <a:pt x="277" y="765"/>
                    </a:lnTo>
                    <a:lnTo>
                      <a:pt x="281" y="753"/>
                    </a:lnTo>
                    <a:lnTo>
                      <a:pt x="288" y="730"/>
                    </a:lnTo>
                    <a:lnTo>
                      <a:pt x="298" y="698"/>
                    </a:lnTo>
                    <a:lnTo>
                      <a:pt x="308" y="665"/>
                    </a:lnTo>
                    <a:lnTo>
                      <a:pt x="318" y="628"/>
                    </a:lnTo>
                    <a:lnTo>
                      <a:pt x="328" y="595"/>
                    </a:lnTo>
                    <a:lnTo>
                      <a:pt x="335" y="567"/>
                    </a:lnTo>
                    <a:lnTo>
                      <a:pt x="339" y="546"/>
                    </a:lnTo>
                    <a:lnTo>
                      <a:pt x="347" y="494"/>
                    </a:lnTo>
                    <a:lnTo>
                      <a:pt x="357" y="414"/>
                    </a:lnTo>
                    <a:lnTo>
                      <a:pt x="365" y="339"/>
                    </a:lnTo>
                    <a:lnTo>
                      <a:pt x="368" y="293"/>
                    </a:lnTo>
                    <a:lnTo>
                      <a:pt x="367" y="279"/>
                    </a:lnTo>
                    <a:lnTo>
                      <a:pt x="364" y="279"/>
                    </a:lnTo>
                    <a:lnTo>
                      <a:pt x="359" y="283"/>
                    </a:lnTo>
                    <a:lnTo>
                      <a:pt x="357" y="288"/>
                    </a:lnTo>
                    <a:lnTo>
                      <a:pt x="354" y="291"/>
                    </a:lnTo>
                    <a:lnTo>
                      <a:pt x="348" y="300"/>
                    </a:lnTo>
                    <a:lnTo>
                      <a:pt x="339" y="309"/>
                    </a:lnTo>
                    <a:lnTo>
                      <a:pt x="328" y="321"/>
                    </a:lnTo>
                    <a:lnTo>
                      <a:pt x="314" y="332"/>
                    </a:lnTo>
                    <a:lnTo>
                      <a:pt x="298" y="340"/>
                    </a:lnTo>
                    <a:lnTo>
                      <a:pt x="279" y="347"/>
                    </a:lnTo>
                    <a:lnTo>
                      <a:pt x="259" y="349"/>
                    </a:lnTo>
                    <a:lnTo>
                      <a:pt x="257" y="339"/>
                    </a:lnTo>
                    <a:lnTo>
                      <a:pt x="252" y="328"/>
                    </a:lnTo>
                    <a:lnTo>
                      <a:pt x="247" y="319"/>
                    </a:lnTo>
                    <a:lnTo>
                      <a:pt x="241" y="311"/>
                    </a:lnTo>
                    <a:lnTo>
                      <a:pt x="232" y="305"/>
                    </a:lnTo>
                    <a:lnTo>
                      <a:pt x="225" y="300"/>
                    </a:lnTo>
                    <a:lnTo>
                      <a:pt x="217" y="298"/>
                    </a:lnTo>
                    <a:lnTo>
                      <a:pt x="208" y="298"/>
                    </a:lnTo>
                    <a:lnTo>
                      <a:pt x="200" y="300"/>
                    </a:lnTo>
                    <a:lnTo>
                      <a:pt x="190" y="300"/>
                    </a:lnTo>
                    <a:lnTo>
                      <a:pt x="180" y="302"/>
                    </a:lnTo>
                    <a:lnTo>
                      <a:pt x="171" y="300"/>
                    </a:lnTo>
                    <a:lnTo>
                      <a:pt x="164" y="300"/>
                    </a:lnTo>
                    <a:lnTo>
                      <a:pt x="158" y="297"/>
                    </a:lnTo>
                    <a:lnTo>
                      <a:pt x="155" y="293"/>
                    </a:lnTo>
                    <a:lnTo>
                      <a:pt x="155" y="286"/>
                    </a:lnTo>
                    <a:lnTo>
                      <a:pt x="162" y="269"/>
                    </a:lnTo>
                    <a:lnTo>
                      <a:pt x="174" y="248"/>
                    </a:lnTo>
                    <a:lnTo>
                      <a:pt x="185" y="228"/>
                    </a:lnTo>
                    <a:lnTo>
                      <a:pt x="195" y="220"/>
                    </a:lnTo>
                    <a:lnTo>
                      <a:pt x="205" y="215"/>
                    </a:lnTo>
                    <a:lnTo>
                      <a:pt x="227" y="204"/>
                    </a:lnTo>
                    <a:lnTo>
                      <a:pt x="254" y="190"/>
                    </a:lnTo>
                    <a:lnTo>
                      <a:pt x="285" y="173"/>
                    </a:lnTo>
                    <a:lnTo>
                      <a:pt x="317" y="157"/>
                    </a:lnTo>
                    <a:lnTo>
                      <a:pt x="347" y="143"/>
                    </a:lnTo>
                    <a:lnTo>
                      <a:pt x="368" y="131"/>
                    </a:lnTo>
                    <a:lnTo>
                      <a:pt x="381" y="125"/>
                    </a:lnTo>
                    <a:lnTo>
                      <a:pt x="375" y="120"/>
                    </a:lnTo>
                    <a:lnTo>
                      <a:pt x="368" y="111"/>
                    </a:lnTo>
                    <a:lnTo>
                      <a:pt x="358" y="104"/>
                    </a:lnTo>
                    <a:lnTo>
                      <a:pt x="348" y="96"/>
                    </a:lnTo>
                    <a:lnTo>
                      <a:pt x="337" y="87"/>
                    </a:lnTo>
                    <a:lnTo>
                      <a:pt x="327" y="80"/>
                    </a:lnTo>
                    <a:lnTo>
                      <a:pt x="318" y="75"/>
                    </a:lnTo>
                    <a:lnTo>
                      <a:pt x="311" y="71"/>
                    </a:lnTo>
                    <a:lnTo>
                      <a:pt x="302" y="68"/>
                    </a:lnTo>
                    <a:lnTo>
                      <a:pt x="298" y="63"/>
                    </a:lnTo>
                    <a:lnTo>
                      <a:pt x="299" y="59"/>
                    </a:lnTo>
                    <a:lnTo>
                      <a:pt x="307" y="56"/>
                    </a:lnTo>
                    <a:lnTo>
                      <a:pt x="311" y="54"/>
                    </a:lnTo>
                    <a:lnTo>
                      <a:pt x="318" y="54"/>
                    </a:lnTo>
                    <a:lnTo>
                      <a:pt x="324" y="54"/>
                    </a:lnTo>
                    <a:lnTo>
                      <a:pt x="331" y="52"/>
                    </a:lnTo>
                    <a:lnTo>
                      <a:pt x="337" y="52"/>
                    </a:lnTo>
                    <a:lnTo>
                      <a:pt x="344" y="52"/>
                    </a:lnTo>
                    <a:lnTo>
                      <a:pt x="348" y="54"/>
                    </a:lnTo>
                    <a:lnTo>
                      <a:pt x="352" y="54"/>
                    </a:lnTo>
                    <a:lnTo>
                      <a:pt x="351" y="45"/>
                    </a:lnTo>
                    <a:lnTo>
                      <a:pt x="347" y="38"/>
                    </a:lnTo>
                    <a:lnTo>
                      <a:pt x="341" y="33"/>
                    </a:lnTo>
                    <a:lnTo>
                      <a:pt x="332" y="29"/>
                    </a:lnTo>
                    <a:lnTo>
                      <a:pt x="327" y="29"/>
                    </a:lnTo>
                    <a:lnTo>
                      <a:pt x="321" y="29"/>
                    </a:lnTo>
                    <a:lnTo>
                      <a:pt x="312" y="31"/>
                    </a:lnTo>
                    <a:lnTo>
                      <a:pt x="304" y="31"/>
                    </a:lnTo>
                    <a:lnTo>
                      <a:pt x="295" y="35"/>
                    </a:lnTo>
                    <a:lnTo>
                      <a:pt x="285" y="38"/>
                    </a:lnTo>
                    <a:lnTo>
                      <a:pt x="277" y="42"/>
                    </a:lnTo>
                    <a:lnTo>
                      <a:pt x="269" y="49"/>
                    </a:lnTo>
                    <a:lnTo>
                      <a:pt x="264" y="56"/>
                    </a:lnTo>
                    <a:lnTo>
                      <a:pt x="257" y="64"/>
                    </a:lnTo>
                    <a:lnTo>
                      <a:pt x="251" y="73"/>
                    </a:lnTo>
                    <a:lnTo>
                      <a:pt x="245" y="82"/>
                    </a:lnTo>
                    <a:lnTo>
                      <a:pt x="238" y="91"/>
                    </a:lnTo>
                    <a:lnTo>
                      <a:pt x="234" y="97"/>
                    </a:lnTo>
                    <a:lnTo>
                      <a:pt x="228" y="104"/>
                    </a:lnTo>
                    <a:lnTo>
                      <a:pt x="224" y="110"/>
                    </a:lnTo>
                    <a:lnTo>
                      <a:pt x="218" y="115"/>
                    </a:lnTo>
                    <a:lnTo>
                      <a:pt x="212" y="120"/>
                    </a:lnTo>
                    <a:lnTo>
                      <a:pt x="205" y="127"/>
                    </a:lnTo>
                    <a:lnTo>
                      <a:pt x="198" y="132"/>
                    </a:lnTo>
                    <a:lnTo>
                      <a:pt x="192" y="139"/>
                    </a:lnTo>
                    <a:lnTo>
                      <a:pt x="185" y="143"/>
                    </a:lnTo>
                    <a:lnTo>
                      <a:pt x="181" y="146"/>
                    </a:lnTo>
                    <a:lnTo>
                      <a:pt x="178" y="146"/>
                    </a:lnTo>
                    <a:lnTo>
                      <a:pt x="180" y="141"/>
                    </a:lnTo>
                    <a:lnTo>
                      <a:pt x="188" y="129"/>
                    </a:lnTo>
                    <a:lnTo>
                      <a:pt x="200" y="115"/>
                    </a:lnTo>
                    <a:lnTo>
                      <a:pt x="211" y="103"/>
                    </a:lnTo>
                    <a:lnTo>
                      <a:pt x="217" y="94"/>
                    </a:lnTo>
                    <a:lnTo>
                      <a:pt x="225" y="84"/>
                    </a:lnTo>
                    <a:lnTo>
                      <a:pt x="234" y="70"/>
                    </a:lnTo>
                    <a:lnTo>
                      <a:pt x="242" y="56"/>
                    </a:lnTo>
                    <a:lnTo>
                      <a:pt x="248" y="43"/>
                    </a:lnTo>
                    <a:lnTo>
                      <a:pt x="251" y="33"/>
                    </a:lnTo>
                    <a:lnTo>
                      <a:pt x="248" y="28"/>
                    </a:lnTo>
                    <a:lnTo>
                      <a:pt x="241" y="29"/>
                    </a:lnTo>
                    <a:lnTo>
                      <a:pt x="248" y="26"/>
                    </a:lnTo>
                    <a:lnTo>
                      <a:pt x="258" y="22"/>
                    </a:lnTo>
                    <a:lnTo>
                      <a:pt x="269" y="19"/>
                    </a:lnTo>
                    <a:lnTo>
                      <a:pt x="284" y="14"/>
                    </a:lnTo>
                    <a:lnTo>
                      <a:pt x="297" y="8"/>
                    </a:lnTo>
                    <a:lnTo>
                      <a:pt x="311" y="5"/>
                    </a:lnTo>
                    <a:lnTo>
                      <a:pt x="325" y="1"/>
                    </a:lnTo>
                    <a:lnTo>
                      <a:pt x="337" y="0"/>
                    </a:lnTo>
                    <a:lnTo>
                      <a:pt x="344" y="0"/>
                    </a:lnTo>
                    <a:lnTo>
                      <a:pt x="351" y="0"/>
                    </a:lnTo>
                    <a:lnTo>
                      <a:pt x="358" y="0"/>
                    </a:lnTo>
                    <a:lnTo>
                      <a:pt x="362" y="0"/>
                    </a:lnTo>
                    <a:lnTo>
                      <a:pt x="372" y="15"/>
                    </a:lnTo>
                    <a:lnTo>
                      <a:pt x="385" y="33"/>
                    </a:lnTo>
                    <a:lnTo>
                      <a:pt x="398" y="52"/>
                    </a:lnTo>
                    <a:lnTo>
                      <a:pt x="412" y="71"/>
                    </a:lnTo>
                    <a:lnTo>
                      <a:pt x="425" y="91"/>
                    </a:lnTo>
                    <a:lnTo>
                      <a:pt x="438" y="106"/>
                    </a:lnTo>
                    <a:lnTo>
                      <a:pt x="449" y="120"/>
                    </a:lnTo>
                    <a:lnTo>
                      <a:pt x="458" y="131"/>
                    </a:lnTo>
                    <a:lnTo>
                      <a:pt x="465" y="139"/>
                    </a:lnTo>
                    <a:lnTo>
                      <a:pt x="472" y="150"/>
                    </a:lnTo>
                    <a:lnTo>
                      <a:pt x="479" y="160"/>
                    </a:lnTo>
                    <a:lnTo>
                      <a:pt x="487" y="171"/>
                    </a:lnTo>
                    <a:lnTo>
                      <a:pt x="492" y="181"/>
                    </a:lnTo>
                    <a:lnTo>
                      <a:pt x="497" y="190"/>
                    </a:lnTo>
                    <a:lnTo>
                      <a:pt x="501" y="199"/>
                    </a:lnTo>
                    <a:lnTo>
                      <a:pt x="502" y="206"/>
                    </a:lnTo>
                    <a:lnTo>
                      <a:pt x="505" y="216"/>
                    </a:lnTo>
                    <a:lnTo>
                      <a:pt x="509" y="235"/>
                    </a:lnTo>
                    <a:lnTo>
                      <a:pt x="518" y="260"/>
                    </a:lnTo>
                    <a:lnTo>
                      <a:pt x="527" y="288"/>
                    </a:lnTo>
                    <a:lnTo>
                      <a:pt x="535" y="316"/>
                    </a:lnTo>
                    <a:lnTo>
                      <a:pt x="545" y="340"/>
                    </a:lnTo>
                    <a:lnTo>
                      <a:pt x="554" y="361"/>
                    </a:lnTo>
                    <a:lnTo>
                      <a:pt x="561" y="375"/>
                    </a:lnTo>
                    <a:lnTo>
                      <a:pt x="568" y="389"/>
                    </a:lnTo>
                    <a:lnTo>
                      <a:pt x="578" y="412"/>
                    </a:lnTo>
                    <a:lnTo>
                      <a:pt x="589" y="440"/>
                    </a:lnTo>
                    <a:lnTo>
                      <a:pt x="601" y="470"/>
                    </a:lnTo>
                    <a:lnTo>
                      <a:pt x="612" y="501"/>
                    </a:lnTo>
                    <a:lnTo>
                      <a:pt x="621" y="531"/>
                    </a:lnTo>
                    <a:lnTo>
                      <a:pt x="626" y="555"/>
                    </a:lnTo>
                    <a:lnTo>
                      <a:pt x="629" y="571"/>
                    </a:lnTo>
                    <a:lnTo>
                      <a:pt x="632" y="609"/>
                    </a:lnTo>
                    <a:lnTo>
                      <a:pt x="636" y="665"/>
                    </a:lnTo>
                    <a:lnTo>
                      <a:pt x="642" y="719"/>
                    </a:lnTo>
                    <a:lnTo>
                      <a:pt x="646" y="753"/>
                    </a:lnTo>
                    <a:lnTo>
                      <a:pt x="649" y="786"/>
                    </a:lnTo>
                    <a:lnTo>
                      <a:pt x="652" y="842"/>
                    </a:lnTo>
                    <a:lnTo>
                      <a:pt x="655" y="897"/>
                    </a:lnTo>
                    <a:lnTo>
                      <a:pt x="655" y="932"/>
                    </a:lnTo>
                    <a:lnTo>
                      <a:pt x="654" y="953"/>
                    </a:lnTo>
                    <a:lnTo>
                      <a:pt x="654" y="974"/>
                    </a:lnTo>
                    <a:lnTo>
                      <a:pt x="654" y="994"/>
                    </a:lnTo>
                    <a:lnTo>
                      <a:pt x="654" y="1006"/>
                    </a:lnTo>
                    <a:lnTo>
                      <a:pt x="655" y="1016"/>
                    </a:lnTo>
                    <a:lnTo>
                      <a:pt x="654" y="1032"/>
                    </a:lnTo>
                    <a:lnTo>
                      <a:pt x="652" y="1046"/>
                    </a:lnTo>
                    <a:lnTo>
                      <a:pt x="649" y="1055"/>
                    </a:lnTo>
                    <a:lnTo>
                      <a:pt x="645" y="1058"/>
                    </a:lnTo>
                    <a:lnTo>
                      <a:pt x="642" y="1062"/>
                    </a:lnTo>
                    <a:lnTo>
                      <a:pt x="639" y="1067"/>
                    </a:lnTo>
                    <a:lnTo>
                      <a:pt x="635" y="1070"/>
                    </a:lnTo>
                    <a:lnTo>
                      <a:pt x="645" y="1088"/>
                    </a:lnTo>
                    <a:lnTo>
                      <a:pt x="654" y="1111"/>
                    </a:lnTo>
                    <a:lnTo>
                      <a:pt x="661" y="1132"/>
                    </a:lnTo>
                    <a:lnTo>
                      <a:pt x="664" y="1144"/>
                    </a:lnTo>
                    <a:lnTo>
                      <a:pt x="661" y="1154"/>
                    </a:lnTo>
                    <a:lnTo>
                      <a:pt x="655" y="1172"/>
                    </a:lnTo>
                    <a:lnTo>
                      <a:pt x="649" y="1191"/>
                    </a:lnTo>
                    <a:lnTo>
                      <a:pt x="646" y="1205"/>
                    </a:lnTo>
                    <a:lnTo>
                      <a:pt x="648" y="1224"/>
                    </a:lnTo>
                    <a:lnTo>
                      <a:pt x="654" y="1257"/>
                    </a:lnTo>
                    <a:lnTo>
                      <a:pt x="659" y="1289"/>
                    </a:lnTo>
                    <a:lnTo>
                      <a:pt x="662" y="1308"/>
                    </a:lnTo>
                    <a:lnTo>
                      <a:pt x="659" y="1322"/>
                    </a:lnTo>
                    <a:lnTo>
                      <a:pt x="655" y="1343"/>
                    </a:lnTo>
                    <a:lnTo>
                      <a:pt x="649" y="1366"/>
                    </a:lnTo>
                    <a:lnTo>
                      <a:pt x="644" y="1381"/>
                    </a:lnTo>
                    <a:lnTo>
                      <a:pt x="632" y="1381"/>
                    </a:lnTo>
                    <a:lnTo>
                      <a:pt x="611" y="1381"/>
                    </a:lnTo>
                    <a:lnTo>
                      <a:pt x="578" y="1381"/>
                    </a:lnTo>
                    <a:lnTo>
                      <a:pt x="538" y="1381"/>
                    </a:lnTo>
                    <a:lnTo>
                      <a:pt x="492" y="1381"/>
                    </a:lnTo>
                    <a:lnTo>
                      <a:pt x="439" y="1381"/>
                    </a:lnTo>
                    <a:lnTo>
                      <a:pt x="385" y="1381"/>
                    </a:lnTo>
                    <a:lnTo>
                      <a:pt x="328" y="1381"/>
                    </a:lnTo>
                    <a:lnTo>
                      <a:pt x="271" y="1381"/>
                    </a:lnTo>
                    <a:lnTo>
                      <a:pt x="215" y="1381"/>
                    </a:lnTo>
                    <a:lnTo>
                      <a:pt x="162" y="1381"/>
                    </a:lnTo>
                    <a:lnTo>
                      <a:pt x="114" y="1381"/>
                    </a:lnTo>
                    <a:lnTo>
                      <a:pt x="72" y="1381"/>
                    </a:lnTo>
                    <a:lnTo>
                      <a:pt x="38" y="1381"/>
                    </a:lnTo>
                    <a:lnTo>
                      <a:pt x="12" y="1381"/>
                    </a:lnTo>
                    <a:lnTo>
                      <a:pt x="0" y="1381"/>
                    </a:lnTo>
                    <a:lnTo>
                      <a:pt x="1" y="1366"/>
                    </a:lnTo>
                    <a:lnTo>
                      <a:pt x="7" y="1343"/>
                    </a:lnTo>
                    <a:lnTo>
                      <a:pt x="14" y="1315"/>
                    </a:lnTo>
                    <a:lnTo>
                      <a:pt x="21" y="1287"/>
                    </a:lnTo>
                    <a:lnTo>
                      <a:pt x="30" y="1257"/>
                    </a:lnTo>
                    <a:lnTo>
                      <a:pt x="38" y="1233"/>
                    </a:lnTo>
                    <a:lnTo>
                      <a:pt x="44" y="1214"/>
                    </a:lnTo>
                    <a:lnTo>
                      <a:pt x="47" y="1203"/>
                    </a:lnTo>
                    <a:lnTo>
                      <a:pt x="52" y="1189"/>
                    </a:lnTo>
                    <a:lnTo>
                      <a:pt x="60" y="1173"/>
                    </a:lnTo>
                    <a:lnTo>
                      <a:pt x="68" y="1159"/>
                    </a:lnTo>
                    <a:lnTo>
                      <a:pt x="72" y="1147"/>
                    </a:lnTo>
                    <a:lnTo>
                      <a:pt x="75" y="1139"/>
                    </a:lnTo>
                    <a:lnTo>
                      <a:pt x="80" y="1132"/>
                    </a:lnTo>
                    <a:lnTo>
                      <a:pt x="84" y="1125"/>
                    </a:lnTo>
                    <a:lnTo>
                      <a:pt x="91" y="1121"/>
                    </a:lnTo>
                    <a:lnTo>
                      <a:pt x="94" y="1114"/>
                    </a:lnTo>
                    <a:lnTo>
                      <a:pt x="95" y="1105"/>
                    </a:lnTo>
                    <a:lnTo>
                      <a:pt x="97" y="1095"/>
                    </a:lnTo>
                    <a:lnTo>
                      <a:pt x="95" y="1086"/>
                    </a:lnTo>
                    <a:lnTo>
                      <a:pt x="92" y="1074"/>
                    </a:lnTo>
                    <a:lnTo>
                      <a:pt x="91" y="1058"/>
                    </a:lnTo>
                    <a:lnTo>
                      <a:pt x="91" y="1042"/>
                    </a:lnTo>
                    <a:lnTo>
                      <a:pt x="94" y="1032"/>
                    </a:lnTo>
                    <a:lnTo>
                      <a:pt x="90" y="1025"/>
                    </a:lnTo>
                    <a:lnTo>
                      <a:pt x="82" y="1016"/>
                    </a:lnTo>
                    <a:lnTo>
                      <a:pt x="75" y="1004"/>
                    </a:lnTo>
                    <a:lnTo>
                      <a:pt x="67" y="992"/>
                    </a:lnTo>
                    <a:lnTo>
                      <a:pt x="61" y="980"/>
                    </a:lnTo>
                    <a:lnTo>
                      <a:pt x="55" y="967"/>
                    </a:lnTo>
                    <a:lnTo>
                      <a:pt x="52" y="955"/>
                    </a:lnTo>
                    <a:lnTo>
                      <a:pt x="52" y="945"/>
                    </a:lnTo>
                    <a:lnTo>
                      <a:pt x="48" y="939"/>
                    </a:lnTo>
                    <a:lnTo>
                      <a:pt x="44" y="932"/>
                    </a:lnTo>
                    <a:lnTo>
                      <a:pt x="40" y="925"/>
                    </a:lnTo>
                    <a:lnTo>
                      <a:pt x="35" y="922"/>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02" name="Freeform 97"/>
              <p:cNvSpPr>
                <a:spLocks/>
              </p:cNvSpPr>
              <p:nvPr/>
            </p:nvSpPr>
            <p:spPr bwMode="auto">
              <a:xfrm>
                <a:off x="6814" y="5242"/>
                <a:ext cx="134" cy="315"/>
              </a:xfrm>
              <a:custGeom>
                <a:avLst/>
                <a:gdLst>
                  <a:gd name="T0" fmla="*/ 0 w 269"/>
                  <a:gd name="T1" fmla="*/ 0 h 631"/>
                  <a:gd name="T2" fmla="*/ 0 w 269"/>
                  <a:gd name="T3" fmla="*/ 0 h 631"/>
                  <a:gd name="T4" fmla="*/ 0 w 269"/>
                  <a:gd name="T5" fmla="*/ 0 h 631"/>
                  <a:gd name="T6" fmla="*/ 0 w 269"/>
                  <a:gd name="T7" fmla="*/ 0 h 631"/>
                  <a:gd name="T8" fmla="*/ 0 w 269"/>
                  <a:gd name="T9" fmla="*/ 0 h 631"/>
                  <a:gd name="T10" fmla="*/ 0 w 269"/>
                  <a:gd name="T11" fmla="*/ 0 h 631"/>
                  <a:gd name="T12" fmla="*/ 0 w 269"/>
                  <a:gd name="T13" fmla="*/ 0 h 631"/>
                  <a:gd name="T14" fmla="*/ 0 w 269"/>
                  <a:gd name="T15" fmla="*/ 0 h 631"/>
                  <a:gd name="T16" fmla="*/ 0 w 269"/>
                  <a:gd name="T17" fmla="*/ 0 h 631"/>
                  <a:gd name="T18" fmla="*/ 0 w 269"/>
                  <a:gd name="T19" fmla="*/ 0 h 631"/>
                  <a:gd name="T20" fmla="*/ 0 w 269"/>
                  <a:gd name="T21" fmla="*/ 0 h 631"/>
                  <a:gd name="T22" fmla="*/ 0 w 269"/>
                  <a:gd name="T23" fmla="*/ 0 h 631"/>
                  <a:gd name="T24" fmla="*/ 0 w 269"/>
                  <a:gd name="T25" fmla="*/ 0 h 631"/>
                  <a:gd name="T26" fmla="*/ 0 w 269"/>
                  <a:gd name="T27" fmla="*/ 0 h 631"/>
                  <a:gd name="T28" fmla="*/ 0 w 269"/>
                  <a:gd name="T29" fmla="*/ 0 h 631"/>
                  <a:gd name="T30" fmla="*/ 0 w 269"/>
                  <a:gd name="T31" fmla="*/ 0 h 631"/>
                  <a:gd name="T32" fmla="*/ 0 w 269"/>
                  <a:gd name="T33" fmla="*/ 0 h 631"/>
                  <a:gd name="T34" fmla="*/ 0 w 269"/>
                  <a:gd name="T35" fmla="*/ 0 h 631"/>
                  <a:gd name="T36" fmla="*/ 0 w 269"/>
                  <a:gd name="T37" fmla="*/ 0 h 631"/>
                  <a:gd name="T38" fmla="*/ 0 w 269"/>
                  <a:gd name="T39" fmla="*/ 0 h 631"/>
                  <a:gd name="T40" fmla="*/ 0 w 269"/>
                  <a:gd name="T41" fmla="*/ 0 h 631"/>
                  <a:gd name="T42" fmla="*/ 0 w 269"/>
                  <a:gd name="T43" fmla="*/ 0 h 631"/>
                  <a:gd name="T44" fmla="*/ 0 w 269"/>
                  <a:gd name="T45" fmla="*/ 0 h 631"/>
                  <a:gd name="T46" fmla="*/ 0 w 269"/>
                  <a:gd name="T47" fmla="*/ 0 h 631"/>
                  <a:gd name="T48" fmla="*/ 0 w 269"/>
                  <a:gd name="T49" fmla="*/ 0 h 631"/>
                  <a:gd name="T50" fmla="*/ 0 w 269"/>
                  <a:gd name="T51" fmla="*/ 0 h 631"/>
                  <a:gd name="T52" fmla="*/ 0 w 269"/>
                  <a:gd name="T53" fmla="*/ 0 h 631"/>
                  <a:gd name="T54" fmla="*/ 0 w 269"/>
                  <a:gd name="T55" fmla="*/ 0 h 631"/>
                  <a:gd name="T56" fmla="*/ 0 w 269"/>
                  <a:gd name="T57" fmla="*/ 0 h 631"/>
                  <a:gd name="T58" fmla="*/ 0 w 269"/>
                  <a:gd name="T59" fmla="*/ 0 h 631"/>
                  <a:gd name="T60" fmla="*/ 0 w 269"/>
                  <a:gd name="T61" fmla="*/ 0 h 631"/>
                  <a:gd name="T62" fmla="*/ 0 w 269"/>
                  <a:gd name="T63" fmla="*/ 0 h 631"/>
                  <a:gd name="T64" fmla="*/ 0 w 269"/>
                  <a:gd name="T65" fmla="*/ 0 h 631"/>
                  <a:gd name="T66" fmla="*/ 0 w 269"/>
                  <a:gd name="T67" fmla="*/ 0 h 631"/>
                  <a:gd name="T68" fmla="*/ 0 w 269"/>
                  <a:gd name="T69" fmla="*/ 0 h 631"/>
                  <a:gd name="T70" fmla="*/ 0 w 269"/>
                  <a:gd name="T71" fmla="*/ 0 h 631"/>
                  <a:gd name="T72" fmla="*/ 0 w 269"/>
                  <a:gd name="T73" fmla="*/ 0 h 631"/>
                  <a:gd name="T74" fmla="*/ 0 w 269"/>
                  <a:gd name="T75" fmla="*/ 0 h 631"/>
                  <a:gd name="T76" fmla="*/ 0 w 269"/>
                  <a:gd name="T77" fmla="*/ 0 h 631"/>
                  <a:gd name="T78" fmla="*/ 0 w 269"/>
                  <a:gd name="T79" fmla="*/ 0 h 631"/>
                  <a:gd name="T80" fmla="*/ 0 w 269"/>
                  <a:gd name="T81" fmla="*/ 0 h 631"/>
                  <a:gd name="T82" fmla="*/ 0 w 269"/>
                  <a:gd name="T83" fmla="*/ 0 h 631"/>
                  <a:gd name="T84" fmla="*/ 0 w 269"/>
                  <a:gd name="T85" fmla="*/ 0 h 631"/>
                  <a:gd name="T86" fmla="*/ 0 w 269"/>
                  <a:gd name="T87" fmla="*/ 0 h 631"/>
                  <a:gd name="T88" fmla="*/ 0 w 269"/>
                  <a:gd name="T89" fmla="*/ 0 h 631"/>
                  <a:gd name="T90" fmla="*/ 0 w 269"/>
                  <a:gd name="T91" fmla="*/ 0 h 6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9"/>
                  <a:gd name="T139" fmla="*/ 0 h 631"/>
                  <a:gd name="T140" fmla="*/ 269 w 269"/>
                  <a:gd name="T141" fmla="*/ 631 h 63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9" h="631">
                    <a:moveTo>
                      <a:pt x="269" y="0"/>
                    </a:moveTo>
                    <a:lnTo>
                      <a:pt x="249" y="21"/>
                    </a:lnTo>
                    <a:lnTo>
                      <a:pt x="229" y="48"/>
                    </a:lnTo>
                    <a:lnTo>
                      <a:pt x="209" y="79"/>
                    </a:lnTo>
                    <a:lnTo>
                      <a:pt x="189" y="110"/>
                    </a:lnTo>
                    <a:lnTo>
                      <a:pt x="172" y="144"/>
                    </a:lnTo>
                    <a:lnTo>
                      <a:pt x="156" y="175"/>
                    </a:lnTo>
                    <a:lnTo>
                      <a:pt x="145" y="201"/>
                    </a:lnTo>
                    <a:lnTo>
                      <a:pt x="135" y="222"/>
                    </a:lnTo>
                    <a:lnTo>
                      <a:pt x="120" y="269"/>
                    </a:lnTo>
                    <a:lnTo>
                      <a:pt x="109" y="330"/>
                    </a:lnTo>
                    <a:lnTo>
                      <a:pt x="102" y="388"/>
                    </a:lnTo>
                    <a:lnTo>
                      <a:pt x="99" y="428"/>
                    </a:lnTo>
                    <a:lnTo>
                      <a:pt x="96" y="460"/>
                    </a:lnTo>
                    <a:lnTo>
                      <a:pt x="89" y="502"/>
                    </a:lnTo>
                    <a:lnTo>
                      <a:pt x="82" y="537"/>
                    </a:lnTo>
                    <a:lnTo>
                      <a:pt x="78" y="554"/>
                    </a:lnTo>
                    <a:lnTo>
                      <a:pt x="75" y="558"/>
                    </a:lnTo>
                    <a:lnTo>
                      <a:pt x="73" y="561"/>
                    </a:lnTo>
                    <a:lnTo>
                      <a:pt x="70" y="565"/>
                    </a:lnTo>
                    <a:lnTo>
                      <a:pt x="68" y="566"/>
                    </a:lnTo>
                    <a:lnTo>
                      <a:pt x="70" y="568"/>
                    </a:lnTo>
                    <a:lnTo>
                      <a:pt x="73" y="573"/>
                    </a:lnTo>
                    <a:lnTo>
                      <a:pt x="76" y="577"/>
                    </a:lnTo>
                    <a:lnTo>
                      <a:pt x="79" y="580"/>
                    </a:lnTo>
                    <a:lnTo>
                      <a:pt x="66" y="589"/>
                    </a:lnTo>
                    <a:lnTo>
                      <a:pt x="56" y="601"/>
                    </a:lnTo>
                    <a:lnTo>
                      <a:pt x="46" y="617"/>
                    </a:lnTo>
                    <a:lnTo>
                      <a:pt x="38" y="631"/>
                    </a:lnTo>
                    <a:lnTo>
                      <a:pt x="30" y="629"/>
                    </a:lnTo>
                    <a:lnTo>
                      <a:pt x="20" y="627"/>
                    </a:lnTo>
                    <a:lnTo>
                      <a:pt x="10" y="626"/>
                    </a:lnTo>
                    <a:lnTo>
                      <a:pt x="2" y="624"/>
                    </a:lnTo>
                    <a:lnTo>
                      <a:pt x="2" y="601"/>
                    </a:lnTo>
                    <a:lnTo>
                      <a:pt x="0" y="568"/>
                    </a:lnTo>
                    <a:lnTo>
                      <a:pt x="0" y="538"/>
                    </a:lnTo>
                    <a:lnTo>
                      <a:pt x="2" y="519"/>
                    </a:lnTo>
                    <a:lnTo>
                      <a:pt x="5" y="495"/>
                    </a:lnTo>
                    <a:lnTo>
                      <a:pt x="8" y="467"/>
                    </a:lnTo>
                    <a:lnTo>
                      <a:pt x="10" y="442"/>
                    </a:lnTo>
                    <a:lnTo>
                      <a:pt x="13" y="427"/>
                    </a:lnTo>
                    <a:lnTo>
                      <a:pt x="18" y="414"/>
                    </a:lnTo>
                    <a:lnTo>
                      <a:pt x="23" y="399"/>
                    </a:lnTo>
                    <a:lnTo>
                      <a:pt x="28" y="379"/>
                    </a:lnTo>
                    <a:lnTo>
                      <a:pt x="30" y="365"/>
                    </a:lnTo>
                    <a:lnTo>
                      <a:pt x="33" y="341"/>
                    </a:lnTo>
                    <a:lnTo>
                      <a:pt x="38" y="301"/>
                    </a:lnTo>
                    <a:lnTo>
                      <a:pt x="46" y="259"/>
                    </a:lnTo>
                    <a:lnTo>
                      <a:pt x="58" y="227"/>
                    </a:lnTo>
                    <a:lnTo>
                      <a:pt x="58" y="210"/>
                    </a:lnTo>
                    <a:lnTo>
                      <a:pt x="59" y="186"/>
                    </a:lnTo>
                    <a:lnTo>
                      <a:pt x="60" y="161"/>
                    </a:lnTo>
                    <a:lnTo>
                      <a:pt x="65" y="145"/>
                    </a:lnTo>
                    <a:lnTo>
                      <a:pt x="70" y="133"/>
                    </a:lnTo>
                    <a:lnTo>
                      <a:pt x="75" y="119"/>
                    </a:lnTo>
                    <a:lnTo>
                      <a:pt x="78" y="105"/>
                    </a:lnTo>
                    <a:lnTo>
                      <a:pt x="79" y="96"/>
                    </a:lnTo>
                    <a:lnTo>
                      <a:pt x="80" y="82"/>
                    </a:lnTo>
                    <a:lnTo>
                      <a:pt x="86" y="62"/>
                    </a:lnTo>
                    <a:lnTo>
                      <a:pt x="92" y="41"/>
                    </a:lnTo>
                    <a:lnTo>
                      <a:pt x="98" y="30"/>
                    </a:lnTo>
                    <a:lnTo>
                      <a:pt x="105" y="35"/>
                    </a:lnTo>
                    <a:lnTo>
                      <a:pt x="112" y="42"/>
                    </a:lnTo>
                    <a:lnTo>
                      <a:pt x="119" y="51"/>
                    </a:lnTo>
                    <a:lnTo>
                      <a:pt x="128" y="60"/>
                    </a:lnTo>
                    <a:lnTo>
                      <a:pt x="135" y="68"/>
                    </a:lnTo>
                    <a:lnTo>
                      <a:pt x="140" y="77"/>
                    </a:lnTo>
                    <a:lnTo>
                      <a:pt x="146" y="84"/>
                    </a:lnTo>
                    <a:lnTo>
                      <a:pt x="149" y="89"/>
                    </a:lnTo>
                    <a:lnTo>
                      <a:pt x="140" y="88"/>
                    </a:lnTo>
                    <a:lnTo>
                      <a:pt x="132" y="86"/>
                    </a:lnTo>
                    <a:lnTo>
                      <a:pt x="126" y="86"/>
                    </a:lnTo>
                    <a:lnTo>
                      <a:pt x="123" y="88"/>
                    </a:lnTo>
                    <a:lnTo>
                      <a:pt x="123" y="93"/>
                    </a:lnTo>
                    <a:lnTo>
                      <a:pt x="123" y="98"/>
                    </a:lnTo>
                    <a:lnTo>
                      <a:pt x="126" y="105"/>
                    </a:lnTo>
                    <a:lnTo>
                      <a:pt x="130" y="109"/>
                    </a:lnTo>
                    <a:lnTo>
                      <a:pt x="138" y="112"/>
                    </a:lnTo>
                    <a:lnTo>
                      <a:pt x="148" y="116"/>
                    </a:lnTo>
                    <a:lnTo>
                      <a:pt x="156" y="119"/>
                    </a:lnTo>
                    <a:lnTo>
                      <a:pt x="162" y="117"/>
                    </a:lnTo>
                    <a:lnTo>
                      <a:pt x="168" y="109"/>
                    </a:lnTo>
                    <a:lnTo>
                      <a:pt x="176" y="96"/>
                    </a:lnTo>
                    <a:lnTo>
                      <a:pt x="182" y="82"/>
                    </a:lnTo>
                    <a:lnTo>
                      <a:pt x="185" y="70"/>
                    </a:lnTo>
                    <a:lnTo>
                      <a:pt x="193" y="63"/>
                    </a:lnTo>
                    <a:lnTo>
                      <a:pt x="203" y="55"/>
                    </a:lnTo>
                    <a:lnTo>
                      <a:pt x="216" y="44"/>
                    </a:lnTo>
                    <a:lnTo>
                      <a:pt x="229" y="32"/>
                    </a:lnTo>
                    <a:lnTo>
                      <a:pt x="240" y="21"/>
                    </a:lnTo>
                    <a:lnTo>
                      <a:pt x="252" y="11"/>
                    </a:lnTo>
                    <a:lnTo>
                      <a:pt x="262" y="4"/>
                    </a:lnTo>
                    <a:lnTo>
                      <a:pt x="26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03" name="Freeform 98"/>
              <p:cNvSpPr>
                <a:spLocks/>
              </p:cNvSpPr>
              <p:nvPr/>
            </p:nvSpPr>
            <p:spPr bwMode="auto">
              <a:xfrm>
                <a:off x="6845" y="5654"/>
                <a:ext cx="156" cy="69"/>
              </a:xfrm>
              <a:custGeom>
                <a:avLst/>
                <a:gdLst>
                  <a:gd name="T0" fmla="*/ 1 w 312"/>
                  <a:gd name="T1" fmla="*/ 1 h 138"/>
                  <a:gd name="T2" fmla="*/ 1 w 312"/>
                  <a:gd name="T3" fmla="*/ 1 h 138"/>
                  <a:gd name="T4" fmla="*/ 1 w 312"/>
                  <a:gd name="T5" fmla="*/ 1 h 138"/>
                  <a:gd name="T6" fmla="*/ 1 w 312"/>
                  <a:gd name="T7" fmla="*/ 1 h 138"/>
                  <a:gd name="T8" fmla="*/ 1 w 312"/>
                  <a:gd name="T9" fmla="*/ 1 h 138"/>
                  <a:gd name="T10" fmla="*/ 1 w 312"/>
                  <a:gd name="T11" fmla="*/ 1 h 138"/>
                  <a:gd name="T12" fmla="*/ 1 w 312"/>
                  <a:gd name="T13" fmla="*/ 1 h 138"/>
                  <a:gd name="T14" fmla="*/ 1 w 312"/>
                  <a:gd name="T15" fmla="*/ 1 h 138"/>
                  <a:gd name="T16" fmla="*/ 1 w 312"/>
                  <a:gd name="T17" fmla="*/ 1 h 138"/>
                  <a:gd name="T18" fmla="*/ 1 w 312"/>
                  <a:gd name="T19" fmla="*/ 1 h 138"/>
                  <a:gd name="T20" fmla="*/ 1 w 312"/>
                  <a:gd name="T21" fmla="*/ 1 h 138"/>
                  <a:gd name="T22" fmla="*/ 1 w 312"/>
                  <a:gd name="T23" fmla="*/ 1 h 138"/>
                  <a:gd name="T24" fmla="*/ 1 w 312"/>
                  <a:gd name="T25" fmla="*/ 1 h 138"/>
                  <a:gd name="T26" fmla="*/ 1 w 312"/>
                  <a:gd name="T27" fmla="*/ 1 h 138"/>
                  <a:gd name="T28" fmla="*/ 1 w 312"/>
                  <a:gd name="T29" fmla="*/ 1 h 138"/>
                  <a:gd name="T30" fmla="*/ 1 w 312"/>
                  <a:gd name="T31" fmla="*/ 1 h 138"/>
                  <a:gd name="T32" fmla="*/ 1 w 312"/>
                  <a:gd name="T33" fmla="*/ 1 h 138"/>
                  <a:gd name="T34" fmla="*/ 1 w 312"/>
                  <a:gd name="T35" fmla="*/ 1 h 138"/>
                  <a:gd name="T36" fmla="*/ 1 w 312"/>
                  <a:gd name="T37" fmla="*/ 1 h 138"/>
                  <a:gd name="T38" fmla="*/ 1 w 312"/>
                  <a:gd name="T39" fmla="*/ 1 h 138"/>
                  <a:gd name="T40" fmla="*/ 1 w 312"/>
                  <a:gd name="T41" fmla="*/ 1 h 138"/>
                  <a:gd name="T42" fmla="*/ 1 w 312"/>
                  <a:gd name="T43" fmla="*/ 1 h 138"/>
                  <a:gd name="T44" fmla="*/ 1 w 312"/>
                  <a:gd name="T45" fmla="*/ 1 h 138"/>
                  <a:gd name="T46" fmla="*/ 1 w 312"/>
                  <a:gd name="T47" fmla="*/ 1 h 138"/>
                  <a:gd name="T48" fmla="*/ 1 w 312"/>
                  <a:gd name="T49" fmla="*/ 1 h 138"/>
                  <a:gd name="T50" fmla="*/ 1 w 312"/>
                  <a:gd name="T51" fmla="*/ 1 h 138"/>
                  <a:gd name="T52" fmla="*/ 1 w 312"/>
                  <a:gd name="T53" fmla="*/ 1 h 138"/>
                  <a:gd name="T54" fmla="*/ 1 w 312"/>
                  <a:gd name="T55" fmla="*/ 1 h 138"/>
                  <a:gd name="T56" fmla="*/ 1 w 312"/>
                  <a:gd name="T57" fmla="*/ 1 h 138"/>
                  <a:gd name="T58" fmla="*/ 1 w 312"/>
                  <a:gd name="T59" fmla="*/ 1 h 138"/>
                  <a:gd name="T60" fmla="*/ 1 w 312"/>
                  <a:gd name="T61" fmla="*/ 1 h 138"/>
                  <a:gd name="T62" fmla="*/ 1 w 312"/>
                  <a:gd name="T63" fmla="*/ 1 h 138"/>
                  <a:gd name="T64" fmla="*/ 1 w 312"/>
                  <a:gd name="T65" fmla="*/ 1 h 138"/>
                  <a:gd name="T66" fmla="*/ 1 w 312"/>
                  <a:gd name="T67" fmla="*/ 1 h 138"/>
                  <a:gd name="T68" fmla="*/ 1 w 312"/>
                  <a:gd name="T69" fmla="*/ 1 h 138"/>
                  <a:gd name="T70" fmla="*/ 1 w 312"/>
                  <a:gd name="T71" fmla="*/ 1 h 138"/>
                  <a:gd name="T72" fmla="*/ 1 w 312"/>
                  <a:gd name="T73" fmla="*/ 1 h 138"/>
                  <a:gd name="T74" fmla="*/ 1 w 312"/>
                  <a:gd name="T75" fmla="*/ 1 h 138"/>
                  <a:gd name="T76" fmla="*/ 1 w 312"/>
                  <a:gd name="T77" fmla="*/ 1 h 138"/>
                  <a:gd name="T78" fmla="*/ 1 w 312"/>
                  <a:gd name="T79" fmla="*/ 1 h 138"/>
                  <a:gd name="T80" fmla="*/ 1 w 312"/>
                  <a:gd name="T81" fmla="*/ 1 h 138"/>
                  <a:gd name="T82" fmla="*/ 1 w 312"/>
                  <a:gd name="T83" fmla="*/ 1 h 138"/>
                  <a:gd name="T84" fmla="*/ 1 w 312"/>
                  <a:gd name="T85" fmla="*/ 1 h 138"/>
                  <a:gd name="T86" fmla="*/ 1 w 312"/>
                  <a:gd name="T87" fmla="*/ 1 h 138"/>
                  <a:gd name="T88" fmla="*/ 1 w 312"/>
                  <a:gd name="T89" fmla="*/ 1 h 138"/>
                  <a:gd name="T90" fmla="*/ 1 w 312"/>
                  <a:gd name="T91" fmla="*/ 1 h 138"/>
                  <a:gd name="T92" fmla="*/ 1 w 312"/>
                  <a:gd name="T93" fmla="*/ 1 h 138"/>
                  <a:gd name="T94" fmla="*/ 1 w 312"/>
                  <a:gd name="T95" fmla="*/ 1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2"/>
                  <a:gd name="T145" fmla="*/ 0 h 138"/>
                  <a:gd name="T146" fmla="*/ 312 w 312"/>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2" h="138">
                    <a:moveTo>
                      <a:pt x="17" y="93"/>
                    </a:moveTo>
                    <a:lnTo>
                      <a:pt x="13" y="87"/>
                    </a:lnTo>
                    <a:lnTo>
                      <a:pt x="9" y="80"/>
                    </a:lnTo>
                    <a:lnTo>
                      <a:pt x="5" y="73"/>
                    </a:lnTo>
                    <a:lnTo>
                      <a:pt x="0" y="70"/>
                    </a:lnTo>
                    <a:lnTo>
                      <a:pt x="16" y="70"/>
                    </a:lnTo>
                    <a:lnTo>
                      <a:pt x="32" y="70"/>
                    </a:lnTo>
                    <a:lnTo>
                      <a:pt x="46" y="70"/>
                    </a:lnTo>
                    <a:lnTo>
                      <a:pt x="60" y="70"/>
                    </a:lnTo>
                    <a:lnTo>
                      <a:pt x="72" y="70"/>
                    </a:lnTo>
                    <a:lnTo>
                      <a:pt x="82" y="70"/>
                    </a:lnTo>
                    <a:lnTo>
                      <a:pt x="89" y="68"/>
                    </a:lnTo>
                    <a:lnTo>
                      <a:pt x="93" y="68"/>
                    </a:lnTo>
                    <a:lnTo>
                      <a:pt x="99" y="66"/>
                    </a:lnTo>
                    <a:lnTo>
                      <a:pt x="106" y="65"/>
                    </a:lnTo>
                    <a:lnTo>
                      <a:pt x="115" y="61"/>
                    </a:lnTo>
                    <a:lnTo>
                      <a:pt x="123" y="58"/>
                    </a:lnTo>
                    <a:lnTo>
                      <a:pt x="132" y="54"/>
                    </a:lnTo>
                    <a:lnTo>
                      <a:pt x="140" y="51"/>
                    </a:lnTo>
                    <a:lnTo>
                      <a:pt x="147" y="47"/>
                    </a:lnTo>
                    <a:lnTo>
                      <a:pt x="153" y="44"/>
                    </a:lnTo>
                    <a:lnTo>
                      <a:pt x="159" y="40"/>
                    </a:lnTo>
                    <a:lnTo>
                      <a:pt x="165" y="35"/>
                    </a:lnTo>
                    <a:lnTo>
                      <a:pt x="172" y="30"/>
                    </a:lnTo>
                    <a:lnTo>
                      <a:pt x="179" y="25"/>
                    </a:lnTo>
                    <a:lnTo>
                      <a:pt x="186" y="19"/>
                    </a:lnTo>
                    <a:lnTo>
                      <a:pt x="192" y="12"/>
                    </a:lnTo>
                    <a:lnTo>
                      <a:pt x="197" y="5"/>
                    </a:lnTo>
                    <a:lnTo>
                      <a:pt x="200" y="0"/>
                    </a:lnTo>
                    <a:lnTo>
                      <a:pt x="209" y="7"/>
                    </a:lnTo>
                    <a:lnTo>
                      <a:pt x="222" y="12"/>
                    </a:lnTo>
                    <a:lnTo>
                      <a:pt x="236" y="19"/>
                    </a:lnTo>
                    <a:lnTo>
                      <a:pt x="252" y="26"/>
                    </a:lnTo>
                    <a:lnTo>
                      <a:pt x="269" y="32"/>
                    </a:lnTo>
                    <a:lnTo>
                      <a:pt x="284" y="37"/>
                    </a:lnTo>
                    <a:lnTo>
                      <a:pt x="300" y="39"/>
                    </a:lnTo>
                    <a:lnTo>
                      <a:pt x="312" y="40"/>
                    </a:lnTo>
                    <a:lnTo>
                      <a:pt x="307" y="49"/>
                    </a:lnTo>
                    <a:lnTo>
                      <a:pt x="303" y="56"/>
                    </a:lnTo>
                    <a:lnTo>
                      <a:pt x="297" y="61"/>
                    </a:lnTo>
                    <a:lnTo>
                      <a:pt x="292" y="63"/>
                    </a:lnTo>
                    <a:lnTo>
                      <a:pt x="286" y="63"/>
                    </a:lnTo>
                    <a:lnTo>
                      <a:pt x="274" y="61"/>
                    </a:lnTo>
                    <a:lnTo>
                      <a:pt x="260" y="58"/>
                    </a:lnTo>
                    <a:lnTo>
                      <a:pt x="243" y="56"/>
                    </a:lnTo>
                    <a:lnTo>
                      <a:pt x="226" y="52"/>
                    </a:lnTo>
                    <a:lnTo>
                      <a:pt x="209" y="49"/>
                    </a:lnTo>
                    <a:lnTo>
                      <a:pt x="197" y="47"/>
                    </a:lnTo>
                    <a:lnTo>
                      <a:pt x="189" y="45"/>
                    </a:lnTo>
                    <a:lnTo>
                      <a:pt x="182" y="47"/>
                    </a:lnTo>
                    <a:lnTo>
                      <a:pt x="179" y="56"/>
                    </a:lnTo>
                    <a:lnTo>
                      <a:pt x="180" y="68"/>
                    </a:lnTo>
                    <a:lnTo>
                      <a:pt x="186" y="77"/>
                    </a:lnTo>
                    <a:lnTo>
                      <a:pt x="192" y="80"/>
                    </a:lnTo>
                    <a:lnTo>
                      <a:pt x="200" y="86"/>
                    </a:lnTo>
                    <a:lnTo>
                      <a:pt x="209" y="91"/>
                    </a:lnTo>
                    <a:lnTo>
                      <a:pt x="217" y="96"/>
                    </a:lnTo>
                    <a:lnTo>
                      <a:pt x="227" y="101"/>
                    </a:lnTo>
                    <a:lnTo>
                      <a:pt x="234" y="107"/>
                    </a:lnTo>
                    <a:lnTo>
                      <a:pt x="240" y="112"/>
                    </a:lnTo>
                    <a:lnTo>
                      <a:pt x="244" y="115"/>
                    </a:lnTo>
                    <a:lnTo>
                      <a:pt x="244" y="117"/>
                    </a:lnTo>
                    <a:lnTo>
                      <a:pt x="243" y="119"/>
                    </a:lnTo>
                    <a:lnTo>
                      <a:pt x="240" y="122"/>
                    </a:lnTo>
                    <a:lnTo>
                      <a:pt x="239" y="124"/>
                    </a:lnTo>
                    <a:lnTo>
                      <a:pt x="232" y="124"/>
                    </a:lnTo>
                    <a:lnTo>
                      <a:pt x="226" y="124"/>
                    </a:lnTo>
                    <a:lnTo>
                      <a:pt x="217" y="126"/>
                    </a:lnTo>
                    <a:lnTo>
                      <a:pt x="210" y="126"/>
                    </a:lnTo>
                    <a:lnTo>
                      <a:pt x="203" y="126"/>
                    </a:lnTo>
                    <a:lnTo>
                      <a:pt x="196" y="126"/>
                    </a:lnTo>
                    <a:lnTo>
                      <a:pt x="187" y="126"/>
                    </a:lnTo>
                    <a:lnTo>
                      <a:pt x="180" y="126"/>
                    </a:lnTo>
                    <a:lnTo>
                      <a:pt x="173" y="124"/>
                    </a:lnTo>
                    <a:lnTo>
                      <a:pt x="165" y="121"/>
                    </a:lnTo>
                    <a:lnTo>
                      <a:pt x="155" y="117"/>
                    </a:lnTo>
                    <a:lnTo>
                      <a:pt x="146" y="114"/>
                    </a:lnTo>
                    <a:lnTo>
                      <a:pt x="137" y="108"/>
                    </a:lnTo>
                    <a:lnTo>
                      <a:pt x="130" y="105"/>
                    </a:lnTo>
                    <a:lnTo>
                      <a:pt x="125" y="103"/>
                    </a:lnTo>
                    <a:lnTo>
                      <a:pt x="122" y="101"/>
                    </a:lnTo>
                    <a:lnTo>
                      <a:pt x="115" y="101"/>
                    </a:lnTo>
                    <a:lnTo>
                      <a:pt x="106" y="101"/>
                    </a:lnTo>
                    <a:lnTo>
                      <a:pt x="96" y="103"/>
                    </a:lnTo>
                    <a:lnTo>
                      <a:pt x="89" y="103"/>
                    </a:lnTo>
                    <a:lnTo>
                      <a:pt x="82" y="110"/>
                    </a:lnTo>
                    <a:lnTo>
                      <a:pt x="75" y="121"/>
                    </a:lnTo>
                    <a:lnTo>
                      <a:pt x="67" y="131"/>
                    </a:lnTo>
                    <a:lnTo>
                      <a:pt x="63" y="138"/>
                    </a:lnTo>
                    <a:lnTo>
                      <a:pt x="57" y="133"/>
                    </a:lnTo>
                    <a:lnTo>
                      <a:pt x="52" y="126"/>
                    </a:lnTo>
                    <a:lnTo>
                      <a:pt x="45" y="119"/>
                    </a:lnTo>
                    <a:lnTo>
                      <a:pt x="39" y="112"/>
                    </a:lnTo>
                    <a:lnTo>
                      <a:pt x="32" y="107"/>
                    </a:lnTo>
                    <a:lnTo>
                      <a:pt x="26" y="101"/>
                    </a:lnTo>
                    <a:lnTo>
                      <a:pt x="20" y="96"/>
                    </a:lnTo>
                    <a:lnTo>
                      <a:pt x="17" y="9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04" name="Freeform 99"/>
              <p:cNvSpPr>
                <a:spLocks/>
              </p:cNvSpPr>
              <p:nvPr/>
            </p:nvSpPr>
            <p:spPr bwMode="auto">
              <a:xfrm>
                <a:off x="6873" y="5743"/>
                <a:ext cx="46" cy="45"/>
              </a:xfrm>
              <a:custGeom>
                <a:avLst/>
                <a:gdLst>
                  <a:gd name="T0" fmla="*/ 1 w 91"/>
                  <a:gd name="T1" fmla="*/ 1 h 89"/>
                  <a:gd name="T2" fmla="*/ 1 w 91"/>
                  <a:gd name="T3" fmla="*/ 1 h 89"/>
                  <a:gd name="T4" fmla="*/ 0 w 91"/>
                  <a:gd name="T5" fmla="*/ 1 h 89"/>
                  <a:gd name="T6" fmla="*/ 0 w 91"/>
                  <a:gd name="T7" fmla="*/ 1 h 89"/>
                  <a:gd name="T8" fmla="*/ 1 w 91"/>
                  <a:gd name="T9" fmla="*/ 0 h 89"/>
                  <a:gd name="T10" fmla="*/ 1 w 91"/>
                  <a:gd name="T11" fmla="*/ 1 h 89"/>
                  <a:gd name="T12" fmla="*/ 1 w 91"/>
                  <a:gd name="T13" fmla="*/ 1 h 89"/>
                  <a:gd name="T14" fmla="*/ 1 w 91"/>
                  <a:gd name="T15" fmla="*/ 1 h 89"/>
                  <a:gd name="T16" fmla="*/ 1 w 91"/>
                  <a:gd name="T17" fmla="*/ 1 h 89"/>
                  <a:gd name="T18" fmla="*/ 1 w 91"/>
                  <a:gd name="T19" fmla="*/ 1 h 89"/>
                  <a:gd name="T20" fmla="*/ 1 w 91"/>
                  <a:gd name="T21" fmla="*/ 1 h 89"/>
                  <a:gd name="T22" fmla="*/ 1 w 91"/>
                  <a:gd name="T23" fmla="*/ 1 h 89"/>
                  <a:gd name="T24" fmla="*/ 1 w 91"/>
                  <a:gd name="T25" fmla="*/ 1 h 89"/>
                  <a:gd name="T26" fmla="*/ 1 w 91"/>
                  <a:gd name="T27" fmla="*/ 1 h 89"/>
                  <a:gd name="T28" fmla="*/ 1 w 91"/>
                  <a:gd name="T29" fmla="*/ 1 h 89"/>
                  <a:gd name="T30" fmla="*/ 1 w 91"/>
                  <a:gd name="T31" fmla="*/ 1 h 89"/>
                  <a:gd name="T32" fmla="*/ 1 w 91"/>
                  <a:gd name="T33" fmla="*/ 1 h 89"/>
                  <a:gd name="T34" fmla="*/ 1 w 91"/>
                  <a:gd name="T35" fmla="*/ 1 h 89"/>
                  <a:gd name="T36" fmla="*/ 1 w 91"/>
                  <a:gd name="T37" fmla="*/ 1 h 89"/>
                  <a:gd name="T38" fmla="*/ 1 w 91"/>
                  <a:gd name="T39" fmla="*/ 1 h 89"/>
                  <a:gd name="T40" fmla="*/ 1 w 91"/>
                  <a:gd name="T41" fmla="*/ 1 h 89"/>
                  <a:gd name="T42" fmla="*/ 1 w 91"/>
                  <a:gd name="T43" fmla="*/ 1 h 89"/>
                  <a:gd name="T44" fmla="*/ 1 w 91"/>
                  <a:gd name="T45" fmla="*/ 1 h 89"/>
                  <a:gd name="T46" fmla="*/ 1 w 91"/>
                  <a:gd name="T47" fmla="*/ 1 h 89"/>
                  <a:gd name="T48" fmla="*/ 1 w 91"/>
                  <a:gd name="T49" fmla="*/ 1 h 89"/>
                  <a:gd name="T50" fmla="*/ 1 w 91"/>
                  <a:gd name="T51" fmla="*/ 1 h 89"/>
                  <a:gd name="T52" fmla="*/ 1 w 91"/>
                  <a:gd name="T53" fmla="*/ 1 h 89"/>
                  <a:gd name="T54" fmla="*/ 1 w 91"/>
                  <a:gd name="T55" fmla="*/ 1 h 89"/>
                  <a:gd name="T56" fmla="*/ 1 w 91"/>
                  <a:gd name="T57" fmla="*/ 1 h 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1"/>
                  <a:gd name="T88" fmla="*/ 0 h 89"/>
                  <a:gd name="T89" fmla="*/ 91 w 91"/>
                  <a:gd name="T90" fmla="*/ 89 h 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1" h="89">
                    <a:moveTo>
                      <a:pt x="4" y="54"/>
                    </a:moveTo>
                    <a:lnTo>
                      <a:pt x="1" y="42"/>
                    </a:lnTo>
                    <a:lnTo>
                      <a:pt x="0" y="26"/>
                    </a:lnTo>
                    <a:lnTo>
                      <a:pt x="0" y="10"/>
                    </a:lnTo>
                    <a:lnTo>
                      <a:pt x="3" y="0"/>
                    </a:lnTo>
                    <a:lnTo>
                      <a:pt x="9" y="3"/>
                    </a:lnTo>
                    <a:lnTo>
                      <a:pt x="17" y="10"/>
                    </a:lnTo>
                    <a:lnTo>
                      <a:pt x="26" y="17"/>
                    </a:lnTo>
                    <a:lnTo>
                      <a:pt x="34" y="24"/>
                    </a:lnTo>
                    <a:lnTo>
                      <a:pt x="43" y="31"/>
                    </a:lnTo>
                    <a:lnTo>
                      <a:pt x="50" y="38"/>
                    </a:lnTo>
                    <a:lnTo>
                      <a:pt x="57" y="44"/>
                    </a:lnTo>
                    <a:lnTo>
                      <a:pt x="61" y="47"/>
                    </a:lnTo>
                    <a:lnTo>
                      <a:pt x="70" y="54"/>
                    </a:lnTo>
                    <a:lnTo>
                      <a:pt x="79" y="66"/>
                    </a:lnTo>
                    <a:lnTo>
                      <a:pt x="87" y="77"/>
                    </a:lnTo>
                    <a:lnTo>
                      <a:pt x="91" y="86"/>
                    </a:lnTo>
                    <a:lnTo>
                      <a:pt x="86" y="87"/>
                    </a:lnTo>
                    <a:lnTo>
                      <a:pt x="81" y="87"/>
                    </a:lnTo>
                    <a:lnTo>
                      <a:pt x="77" y="89"/>
                    </a:lnTo>
                    <a:lnTo>
                      <a:pt x="74" y="89"/>
                    </a:lnTo>
                    <a:lnTo>
                      <a:pt x="69" y="86"/>
                    </a:lnTo>
                    <a:lnTo>
                      <a:pt x="61" y="80"/>
                    </a:lnTo>
                    <a:lnTo>
                      <a:pt x="51" y="73"/>
                    </a:lnTo>
                    <a:lnTo>
                      <a:pt x="44" y="70"/>
                    </a:lnTo>
                    <a:lnTo>
                      <a:pt x="34" y="66"/>
                    </a:lnTo>
                    <a:lnTo>
                      <a:pt x="23" y="61"/>
                    </a:lnTo>
                    <a:lnTo>
                      <a:pt x="13" y="58"/>
                    </a:lnTo>
                    <a:lnTo>
                      <a:pt x="4" y="5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05" name="Freeform 100"/>
              <p:cNvSpPr>
                <a:spLocks/>
              </p:cNvSpPr>
              <p:nvPr/>
            </p:nvSpPr>
            <p:spPr bwMode="auto">
              <a:xfrm>
                <a:off x="7108" y="5415"/>
                <a:ext cx="47" cy="279"/>
              </a:xfrm>
              <a:custGeom>
                <a:avLst/>
                <a:gdLst>
                  <a:gd name="T0" fmla="*/ 1 w 94"/>
                  <a:gd name="T1" fmla="*/ 1 h 557"/>
                  <a:gd name="T2" fmla="*/ 1 w 94"/>
                  <a:gd name="T3" fmla="*/ 1 h 557"/>
                  <a:gd name="T4" fmla="*/ 1 w 94"/>
                  <a:gd name="T5" fmla="*/ 1 h 557"/>
                  <a:gd name="T6" fmla="*/ 1 w 94"/>
                  <a:gd name="T7" fmla="*/ 1 h 557"/>
                  <a:gd name="T8" fmla="*/ 1 w 94"/>
                  <a:gd name="T9" fmla="*/ 1 h 557"/>
                  <a:gd name="T10" fmla="*/ 1 w 94"/>
                  <a:gd name="T11" fmla="*/ 1 h 557"/>
                  <a:gd name="T12" fmla="*/ 1 w 94"/>
                  <a:gd name="T13" fmla="*/ 1 h 557"/>
                  <a:gd name="T14" fmla="*/ 1 w 94"/>
                  <a:gd name="T15" fmla="*/ 1 h 557"/>
                  <a:gd name="T16" fmla="*/ 1 w 94"/>
                  <a:gd name="T17" fmla="*/ 1 h 557"/>
                  <a:gd name="T18" fmla="*/ 1 w 94"/>
                  <a:gd name="T19" fmla="*/ 1 h 557"/>
                  <a:gd name="T20" fmla="*/ 1 w 94"/>
                  <a:gd name="T21" fmla="*/ 1 h 557"/>
                  <a:gd name="T22" fmla="*/ 1 w 94"/>
                  <a:gd name="T23" fmla="*/ 1 h 557"/>
                  <a:gd name="T24" fmla="*/ 1 w 94"/>
                  <a:gd name="T25" fmla="*/ 1 h 557"/>
                  <a:gd name="T26" fmla="*/ 1 w 94"/>
                  <a:gd name="T27" fmla="*/ 1 h 557"/>
                  <a:gd name="T28" fmla="*/ 1 w 94"/>
                  <a:gd name="T29" fmla="*/ 1 h 557"/>
                  <a:gd name="T30" fmla="*/ 1 w 94"/>
                  <a:gd name="T31" fmla="*/ 1 h 557"/>
                  <a:gd name="T32" fmla="*/ 0 w 94"/>
                  <a:gd name="T33" fmla="*/ 0 h 557"/>
                  <a:gd name="T34" fmla="*/ 1 w 94"/>
                  <a:gd name="T35" fmla="*/ 1 h 557"/>
                  <a:gd name="T36" fmla="*/ 1 w 94"/>
                  <a:gd name="T37" fmla="*/ 1 h 557"/>
                  <a:gd name="T38" fmla="*/ 1 w 94"/>
                  <a:gd name="T39" fmla="*/ 1 h 557"/>
                  <a:gd name="T40" fmla="*/ 1 w 94"/>
                  <a:gd name="T41" fmla="*/ 1 h 557"/>
                  <a:gd name="T42" fmla="*/ 1 w 94"/>
                  <a:gd name="T43" fmla="*/ 1 h 557"/>
                  <a:gd name="T44" fmla="*/ 1 w 94"/>
                  <a:gd name="T45" fmla="*/ 1 h 557"/>
                  <a:gd name="T46" fmla="*/ 1 w 94"/>
                  <a:gd name="T47" fmla="*/ 1 h 557"/>
                  <a:gd name="T48" fmla="*/ 1 w 94"/>
                  <a:gd name="T49" fmla="*/ 1 h 557"/>
                  <a:gd name="T50" fmla="*/ 1 w 94"/>
                  <a:gd name="T51" fmla="*/ 1 h 557"/>
                  <a:gd name="T52" fmla="*/ 1 w 94"/>
                  <a:gd name="T53" fmla="*/ 1 h 557"/>
                  <a:gd name="T54" fmla="*/ 1 w 94"/>
                  <a:gd name="T55" fmla="*/ 1 h 557"/>
                  <a:gd name="T56" fmla="*/ 1 w 94"/>
                  <a:gd name="T57" fmla="*/ 1 h 557"/>
                  <a:gd name="T58" fmla="*/ 1 w 94"/>
                  <a:gd name="T59" fmla="*/ 1 h 557"/>
                  <a:gd name="T60" fmla="*/ 1 w 94"/>
                  <a:gd name="T61" fmla="*/ 1 h 557"/>
                  <a:gd name="T62" fmla="*/ 1 w 94"/>
                  <a:gd name="T63" fmla="*/ 1 h 557"/>
                  <a:gd name="T64" fmla="*/ 1 w 94"/>
                  <a:gd name="T65" fmla="*/ 1 h 557"/>
                  <a:gd name="T66" fmla="*/ 1 w 94"/>
                  <a:gd name="T67" fmla="*/ 1 h 557"/>
                  <a:gd name="T68" fmla="*/ 1 w 94"/>
                  <a:gd name="T69" fmla="*/ 1 h 557"/>
                  <a:gd name="T70" fmla="*/ 1 w 94"/>
                  <a:gd name="T71" fmla="*/ 1 h 557"/>
                  <a:gd name="T72" fmla="*/ 1 w 94"/>
                  <a:gd name="T73" fmla="*/ 1 h 557"/>
                  <a:gd name="T74" fmla="*/ 1 w 94"/>
                  <a:gd name="T75" fmla="*/ 1 h 557"/>
                  <a:gd name="T76" fmla="*/ 1 w 94"/>
                  <a:gd name="T77" fmla="*/ 1 h 557"/>
                  <a:gd name="T78" fmla="*/ 1 w 94"/>
                  <a:gd name="T79" fmla="*/ 1 h 557"/>
                  <a:gd name="T80" fmla="*/ 1 w 94"/>
                  <a:gd name="T81" fmla="*/ 1 h 5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4"/>
                  <a:gd name="T124" fmla="*/ 0 h 557"/>
                  <a:gd name="T125" fmla="*/ 94 w 94"/>
                  <a:gd name="T126" fmla="*/ 557 h 5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4" h="557">
                    <a:moveTo>
                      <a:pt x="94" y="557"/>
                    </a:moveTo>
                    <a:lnTo>
                      <a:pt x="94" y="522"/>
                    </a:lnTo>
                    <a:lnTo>
                      <a:pt x="91" y="467"/>
                    </a:lnTo>
                    <a:lnTo>
                      <a:pt x="88" y="411"/>
                    </a:lnTo>
                    <a:lnTo>
                      <a:pt x="85" y="378"/>
                    </a:lnTo>
                    <a:lnTo>
                      <a:pt x="81" y="344"/>
                    </a:lnTo>
                    <a:lnTo>
                      <a:pt x="75" y="290"/>
                    </a:lnTo>
                    <a:lnTo>
                      <a:pt x="71" y="234"/>
                    </a:lnTo>
                    <a:lnTo>
                      <a:pt x="68" y="196"/>
                    </a:lnTo>
                    <a:lnTo>
                      <a:pt x="65" y="180"/>
                    </a:lnTo>
                    <a:lnTo>
                      <a:pt x="60" y="156"/>
                    </a:lnTo>
                    <a:lnTo>
                      <a:pt x="51" y="126"/>
                    </a:lnTo>
                    <a:lnTo>
                      <a:pt x="40" y="95"/>
                    </a:lnTo>
                    <a:lnTo>
                      <a:pt x="28" y="65"/>
                    </a:lnTo>
                    <a:lnTo>
                      <a:pt x="17" y="37"/>
                    </a:lnTo>
                    <a:lnTo>
                      <a:pt x="7" y="14"/>
                    </a:lnTo>
                    <a:lnTo>
                      <a:pt x="0" y="0"/>
                    </a:lnTo>
                    <a:lnTo>
                      <a:pt x="5" y="18"/>
                    </a:lnTo>
                    <a:lnTo>
                      <a:pt x="11" y="39"/>
                    </a:lnTo>
                    <a:lnTo>
                      <a:pt x="18" y="63"/>
                    </a:lnTo>
                    <a:lnTo>
                      <a:pt x="25" y="88"/>
                    </a:lnTo>
                    <a:lnTo>
                      <a:pt x="31" y="110"/>
                    </a:lnTo>
                    <a:lnTo>
                      <a:pt x="35" y="133"/>
                    </a:lnTo>
                    <a:lnTo>
                      <a:pt x="37" y="154"/>
                    </a:lnTo>
                    <a:lnTo>
                      <a:pt x="37" y="170"/>
                    </a:lnTo>
                    <a:lnTo>
                      <a:pt x="28" y="163"/>
                    </a:lnTo>
                    <a:lnTo>
                      <a:pt x="20" y="154"/>
                    </a:lnTo>
                    <a:lnTo>
                      <a:pt x="10" y="147"/>
                    </a:lnTo>
                    <a:lnTo>
                      <a:pt x="1" y="140"/>
                    </a:lnTo>
                    <a:lnTo>
                      <a:pt x="13" y="159"/>
                    </a:lnTo>
                    <a:lnTo>
                      <a:pt x="24" y="177"/>
                    </a:lnTo>
                    <a:lnTo>
                      <a:pt x="33" y="192"/>
                    </a:lnTo>
                    <a:lnTo>
                      <a:pt x="41" y="206"/>
                    </a:lnTo>
                    <a:lnTo>
                      <a:pt x="47" y="222"/>
                    </a:lnTo>
                    <a:lnTo>
                      <a:pt x="53" y="236"/>
                    </a:lnTo>
                    <a:lnTo>
                      <a:pt x="57" y="252"/>
                    </a:lnTo>
                    <a:lnTo>
                      <a:pt x="61" y="269"/>
                    </a:lnTo>
                    <a:lnTo>
                      <a:pt x="70" y="325"/>
                    </a:lnTo>
                    <a:lnTo>
                      <a:pt x="80" y="405"/>
                    </a:lnTo>
                    <a:lnTo>
                      <a:pt x="88" y="491"/>
                    </a:lnTo>
                    <a:lnTo>
                      <a:pt x="94" y="55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06" name="Freeform 101"/>
              <p:cNvSpPr>
                <a:spLocks/>
              </p:cNvSpPr>
              <p:nvPr/>
            </p:nvSpPr>
            <p:spPr bwMode="auto">
              <a:xfrm>
                <a:off x="6955" y="5610"/>
                <a:ext cx="55" cy="50"/>
              </a:xfrm>
              <a:custGeom>
                <a:avLst/>
                <a:gdLst>
                  <a:gd name="T0" fmla="*/ 1 w 110"/>
                  <a:gd name="T1" fmla="*/ 0 h 99"/>
                  <a:gd name="T2" fmla="*/ 1 w 110"/>
                  <a:gd name="T3" fmla="*/ 1 h 99"/>
                  <a:gd name="T4" fmla="*/ 1 w 110"/>
                  <a:gd name="T5" fmla="*/ 1 h 99"/>
                  <a:gd name="T6" fmla="*/ 1 w 110"/>
                  <a:gd name="T7" fmla="*/ 1 h 99"/>
                  <a:gd name="T8" fmla="*/ 0 w 110"/>
                  <a:gd name="T9" fmla="*/ 1 h 99"/>
                  <a:gd name="T10" fmla="*/ 1 w 110"/>
                  <a:gd name="T11" fmla="*/ 1 h 99"/>
                  <a:gd name="T12" fmla="*/ 1 w 110"/>
                  <a:gd name="T13" fmla="*/ 1 h 99"/>
                  <a:gd name="T14" fmla="*/ 1 w 110"/>
                  <a:gd name="T15" fmla="*/ 1 h 99"/>
                  <a:gd name="T16" fmla="*/ 1 w 110"/>
                  <a:gd name="T17" fmla="*/ 1 h 99"/>
                  <a:gd name="T18" fmla="*/ 1 w 110"/>
                  <a:gd name="T19" fmla="*/ 1 h 99"/>
                  <a:gd name="T20" fmla="*/ 1 w 110"/>
                  <a:gd name="T21" fmla="*/ 1 h 99"/>
                  <a:gd name="T22" fmla="*/ 1 w 110"/>
                  <a:gd name="T23" fmla="*/ 1 h 99"/>
                  <a:gd name="T24" fmla="*/ 1 w 110"/>
                  <a:gd name="T25" fmla="*/ 1 h 99"/>
                  <a:gd name="T26" fmla="*/ 1 w 110"/>
                  <a:gd name="T27" fmla="*/ 1 h 99"/>
                  <a:gd name="T28" fmla="*/ 1 w 110"/>
                  <a:gd name="T29" fmla="*/ 1 h 99"/>
                  <a:gd name="T30" fmla="*/ 1 w 110"/>
                  <a:gd name="T31" fmla="*/ 1 h 99"/>
                  <a:gd name="T32" fmla="*/ 1 w 110"/>
                  <a:gd name="T33" fmla="*/ 1 h 99"/>
                  <a:gd name="T34" fmla="*/ 1 w 110"/>
                  <a:gd name="T35" fmla="*/ 1 h 99"/>
                  <a:gd name="T36" fmla="*/ 1 w 110"/>
                  <a:gd name="T37" fmla="*/ 1 h 99"/>
                  <a:gd name="T38" fmla="*/ 1 w 110"/>
                  <a:gd name="T39" fmla="*/ 1 h 99"/>
                  <a:gd name="T40" fmla="*/ 1 w 110"/>
                  <a:gd name="T41" fmla="*/ 1 h 99"/>
                  <a:gd name="T42" fmla="*/ 1 w 110"/>
                  <a:gd name="T43" fmla="*/ 1 h 99"/>
                  <a:gd name="T44" fmla="*/ 1 w 110"/>
                  <a:gd name="T45" fmla="*/ 1 h 99"/>
                  <a:gd name="T46" fmla="*/ 1 w 110"/>
                  <a:gd name="T47" fmla="*/ 1 h 99"/>
                  <a:gd name="T48" fmla="*/ 1 w 110"/>
                  <a:gd name="T49" fmla="*/ 1 h 99"/>
                  <a:gd name="T50" fmla="*/ 1 w 110"/>
                  <a:gd name="T51" fmla="*/ 1 h 99"/>
                  <a:gd name="T52" fmla="*/ 1 w 110"/>
                  <a:gd name="T53" fmla="*/ 1 h 99"/>
                  <a:gd name="T54" fmla="*/ 1 w 110"/>
                  <a:gd name="T55" fmla="*/ 1 h 99"/>
                  <a:gd name="T56" fmla="*/ 1 w 110"/>
                  <a:gd name="T57" fmla="*/ 0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0"/>
                  <a:gd name="T88" fmla="*/ 0 h 99"/>
                  <a:gd name="T89" fmla="*/ 110 w 110"/>
                  <a:gd name="T90" fmla="*/ 99 h 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0" h="99">
                    <a:moveTo>
                      <a:pt x="22" y="0"/>
                    </a:moveTo>
                    <a:lnTo>
                      <a:pt x="16" y="14"/>
                    </a:lnTo>
                    <a:lnTo>
                      <a:pt x="10" y="29"/>
                    </a:lnTo>
                    <a:lnTo>
                      <a:pt x="4" y="42"/>
                    </a:lnTo>
                    <a:lnTo>
                      <a:pt x="0" y="50"/>
                    </a:lnTo>
                    <a:lnTo>
                      <a:pt x="9" y="56"/>
                    </a:lnTo>
                    <a:lnTo>
                      <a:pt x="23" y="61"/>
                    </a:lnTo>
                    <a:lnTo>
                      <a:pt x="37" y="70"/>
                    </a:lnTo>
                    <a:lnTo>
                      <a:pt x="54" y="77"/>
                    </a:lnTo>
                    <a:lnTo>
                      <a:pt x="70" y="84"/>
                    </a:lnTo>
                    <a:lnTo>
                      <a:pt x="84" y="91"/>
                    </a:lnTo>
                    <a:lnTo>
                      <a:pt x="96" y="96"/>
                    </a:lnTo>
                    <a:lnTo>
                      <a:pt x="103" y="99"/>
                    </a:lnTo>
                    <a:lnTo>
                      <a:pt x="107" y="96"/>
                    </a:lnTo>
                    <a:lnTo>
                      <a:pt x="110" y="92"/>
                    </a:lnTo>
                    <a:lnTo>
                      <a:pt x="110" y="91"/>
                    </a:lnTo>
                    <a:lnTo>
                      <a:pt x="110" y="87"/>
                    </a:lnTo>
                    <a:lnTo>
                      <a:pt x="106" y="80"/>
                    </a:lnTo>
                    <a:lnTo>
                      <a:pt x="99" y="75"/>
                    </a:lnTo>
                    <a:lnTo>
                      <a:pt x="93" y="68"/>
                    </a:lnTo>
                    <a:lnTo>
                      <a:pt x="86" y="61"/>
                    </a:lnTo>
                    <a:lnTo>
                      <a:pt x="77" y="56"/>
                    </a:lnTo>
                    <a:lnTo>
                      <a:pt x="72" y="49"/>
                    </a:lnTo>
                    <a:lnTo>
                      <a:pt x="64" y="45"/>
                    </a:lnTo>
                    <a:lnTo>
                      <a:pt x="60" y="42"/>
                    </a:lnTo>
                    <a:lnTo>
                      <a:pt x="49" y="35"/>
                    </a:lnTo>
                    <a:lnTo>
                      <a:pt x="37" y="22"/>
                    </a:lnTo>
                    <a:lnTo>
                      <a:pt x="27" y="10"/>
                    </a:lnTo>
                    <a:lnTo>
                      <a:pt x="2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07" name="Freeform 102"/>
              <p:cNvSpPr>
                <a:spLocks/>
              </p:cNvSpPr>
              <p:nvPr/>
            </p:nvSpPr>
            <p:spPr bwMode="auto">
              <a:xfrm>
                <a:off x="6817" y="5270"/>
                <a:ext cx="55" cy="287"/>
              </a:xfrm>
              <a:custGeom>
                <a:avLst/>
                <a:gdLst>
                  <a:gd name="T0" fmla="*/ 1 w 110"/>
                  <a:gd name="T1" fmla="*/ 0 h 575"/>
                  <a:gd name="T2" fmla="*/ 1 w 110"/>
                  <a:gd name="T3" fmla="*/ 0 h 575"/>
                  <a:gd name="T4" fmla="*/ 1 w 110"/>
                  <a:gd name="T5" fmla="*/ 0 h 575"/>
                  <a:gd name="T6" fmla="*/ 1 w 110"/>
                  <a:gd name="T7" fmla="*/ 0 h 575"/>
                  <a:gd name="T8" fmla="*/ 1 w 110"/>
                  <a:gd name="T9" fmla="*/ 0 h 575"/>
                  <a:gd name="T10" fmla="*/ 1 w 110"/>
                  <a:gd name="T11" fmla="*/ 0 h 575"/>
                  <a:gd name="T12" fmla="*/ 1 w 110"/>
                  <a:gd name="T13" fmla="*/ 0 h 575"/>
                  <a:gd name="T14" fmla="*/ 1 w 110"/>
                  <a:gd name="T15" fmla="*/ 0 h 575"/>
                  <a:gd name="T16" fmla="*/ 1 w 110"/>
                  <a:gd name="T17" fmla="*/ 0 h 575"/>
                  <a:gd name="T18" fmla="*/ 1 w 110"/>
                  <a:gd name="T19" fmla="*/ 0 h 575"/>
                  <a:gd name="T20" fmla="*/ 1 w 110"/>
                  <a:gd name="T21" fmla="*/ 0 h 575"/>
                  <a:gd name="T22" fmla="*/ 1 w 110"/>
                  <a:gd name="T23" fmla="*/ 0 h 575"/>
                  <a:gd name="T24" fmla="*/ 1 w 110"/>
                  <a:gd name="T25" fmla="*/ 0 h 575"/>
                  <a:gd name="T26" fmla="*/ 1 w 110"/>
                  <a:gd name="T27" fmla="*/ 0 h 575"/>
                  <a:gd name="T28" fmla="*/ 1 w 110"/>
                  <a:gd name="T29" fmla="*/ 0 h 575"/>
                  <a:gd name="T30" fmla="*/ 1 w 110"/>
                  <a:gd name="T31" fmla="*/ 0 h 575"/>
                  <a:gd name="T32" fmla="*/ 1 w 110"/>
                  <a:gd name="T33" fmla="*/ 0 h 575"/>
                  <a:gd name="T34" fmla="*/ 1 w 110"/>
                  <a:gd name="T35" fmla="*/ 0 h 575"/>
                  <a:gd name="T36" fmla="*/ 1 w 110"/>
                  <a:gd name="T37" fmla="*/ 0 h 575"/>
                  <a:gd name="T38" fmla="*/ 1 w 110"/>
                  <a:gd name="T39" fmla="*/ 0 h 575"/>
                  <a:gd name="T40" fmla="*/ 1 w 110"/>
                  <a:gd name="T41" fmla="*/ 0 h 575"/>
                  <a:gd name="T42" fmla="*/ 1 w 110"/>
                  <a:gd name="T43" fmla="*/ 0 h 575"/>
                  <a:gd name="T44" fmla="*/ 1 w 110"/>
                  <a:gd name="T45" fmla="*/ 0 h 575"/>
                  <a:gd name="T46" fmla="*/ 1 w 110"/>
                  <a:gd name="T47" fmla="*/ 0 h 575"/>
                  <a:gd name="T48" fmla="*/ 1 w 110"/>
                  <a:gd name="T49" fmla="*/ 0 h 575"/>
                  <a:gd name="T50" fmla="*/ 1 w 110"/>
                  <a:gd name="T51" fmla="*/ 0 h 575"/>
                  <a:gd name="T52" fmla="*/ 1 w 110"/>
                  <a:gd name="T53" fmla="*/ 0 h 575"/>
                  <a:gd name="T54" fmla="*/ 1 w 110"/>
                  <a:gd name="T55" fmla="*/ 0 h 575"/>
                  <a:gd name="T56" fmla="*/ 1 w 110"/>
                  <a:gd name="T57" fmla="*/ 0 h 575"/>
                  <a:gd name="T58" fmla="*/ 1 w 110"/>
                  <a:gd name="T59" fmla="*/ 0 h 575"/>
                  <a:gd name="T60" fmla="*/ 1 w 110"/>
                  <a:gd name="T61" fmla="*/ 0 h 575"/>
                  <a:gd name="T62" fmla="*/ 1 w 110"/>
                  <a:gd name="T63" fmla="*/ 0 h 575"/>
                  <a:gd name="T64" fmla="*/ 1 w 110"/>
                  <a:gd name="T65" fmla="*/ 0 h 575"/>
                  <a:gd name="T66" fmla="*/ 1 w 110"/>
                  <a:gd name="T67" fmla="*/ 0 h 575"/>
                  <a:gd name="T68" fmla="*/ 1 w 110"/>
                  <a:gd name="T69" fmla="*/ 0 h 575"/>
                  <a:gd name="T70" fmla="*/ 1 w 110"/>
                  <a:gd name="T71" fmla="*/ 0 h 575"/>
                  <a:gd name="T72" fmla="*/ 1 w 110"/>
                  <a:gd name="T73" fmla="*/ 0 h 575"/>
                  <a:gd name="T74" fmla="*/ 1 w 110"/>
                  <a:gd name="T75" fmla="*/ 0 h 575"/>
                  <a:gd name="T76" fmla="*/ 1 w 110"/>
                  <a:gd name="T77" fmla="*/ 0 h 575"/>
                  <a:gd name="T78" fmla="*/ 1 w 110"/>
                  <a:gd name="T79" fmla="*/ 0 h 575"/>
                  <a:gd name="T80" fmla="*/ 1 w 110"/>
                  <a:gd name="T81" fmla="*/ 0 h 575"/>
                  <a:gd name="T82" fmla="*/ 1 w 110"/>
                  <a:gd name="T83" fmla="*/ 0 h 575"/>
                  <a:gd name="T84" fmla="*/ 1 w 110"/>
                  <a:gd name="T85" fmla="*/ 0 h 575"/>
                  <a:gd name="T86" fmla="*/ 1 w 110"/>
                  <a:gd name="T87" fmla="*/ 0 h 575"/>
                  <a:gd name="T88" fmla="*/ 0 w 110"/>
                  <a:gd name="T89" fmla="*/ 0 h 575"/>
                  <a:gd name="T90" fmla="*/ 0 w 110"/>
                  <a:gd name="T91" fmla="*/ 0 h 575"/>
                  <a:gd name="T92" fmla="*/ 0 w 110"/>
                  <a:gd name="T93" fmla="*/ 0 h 575"/>
                  <a:gd name="T94" fmla="*/ 0 w 110"/>
                  <a:gd name="T95" fmla="*/ 0 h 575"/>
                  <a:gd name="T96" fmla="*/ 1 w 110"/>
                  <a:gd name="T97" fmla="*/ 0 h 575"/>
                  <a:gd name="T98" fmla="*/ 1 w 110"/>
                  <a:gd name="T99" fmla="*/ 0 h 575"/>
                  <a:gd name="T100" fmla="*/ 1 w 110"/>
                  <a:gd name="T101" fmla="*/ 0 h 575"/>
                  <a:gd name="T102" fmla="*/ 1 w 110"/>
                  <a:gd name="T103" fmla="*/ 0 h 575"/>
                  <a:gd name="T104" fmla="*/ 1 w 110"/>
                  <a:gd name="T105" fmla="*/ 0 h 575"/>
                  <a:gd name="T106" fmla="*/ 1 w 110"/>
                  <a:gd name="T107" fmla="*/ 0 h 575"/>
                  <a:gd name="T108" fmla="*/ 1 w 110"/>
                  <a:gd name="T109" fmla="*/ 0 h 575"/>
                  <a:gd name="T110" fmla="*/ 1 w 110"/>
                  <a:gd name="T111" fmla="*/ 0 h 575"/>
                  <a:gd name="T112" fmla="*/ 1 w 110"/>
                  <a:gd name="T113" fmla="*/ 0 h 575"/>
                  <a:gd name="T114" fmla="*/ 1 w 110"/>
                  <a:gd name="T115" fmla="*/ 0 h 575"/>
                  <a:gd name="T116" fmla="*/ 1 w 110"/>
                  <a:gd name="T117" fmla="*/ 0 h 575"/>
                  <a:gd name="T118" fmla="*/ 1 w 110"/>
                  <a:gd name="T119" fmla="*/ 0 h 575"/>
                  <a:gd name="T120" fmla="*/ 1 w 110"/>
                  <a:gd name="T121" fmla="*/ 0 h 5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0"/>
                  <a:gd name="T184" fmla="*/ 0 h 575"/>
                  <a:gd name="T185" fmla="*/ 110 w 110"/>
                  <a:gd name="T186" fmla="*/ 575 h 5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0" h="575">
                    <a:moveTo>
                      <a:pt x="50" y="171"/>
                    </a:moveTo>
                    <a:lnTo>
                      <a:pt x="50" y="154"/>
                    </a:lnTo>
                    <a:lnTo>
                      <a:pt x="51" y="130"/>
                    </a:lnTo>
                    <a:lnTo>
                      <a:pt x="52" y="105"/>
                    </a:lnTo>
                    <a:lnTo>
                      <a:pt x="57" y="89"/>
                    </a:lnTo>
                    <a:lnTo>
                      <a:pt x="67" y="81"/>
                    </a:lnTo>
                    <a:lnTo>
                      <a:pt x="75" y="70"/>
                    </a:lnTo>
                    <a:lnTo>
                      <a:pt x="81" y="60"/>
                    </a:lnTo>
                    <a:lnTo>
                      <a:pt x="84" y="49"/>
                    </a:lnTo>
                    <a:lnTo>
                      <a:pt x="85" y="39"/>
                    </a:lnTo>
                    <a:lnTo>
                      <a:pt x="88" y="23"/>
                    </a:lnTo>
                    <a:lnTo>
                      <a:pt x="91" y="9"/>
                    </a:lnTo>
                    <a:lnTo>
                      <a:pt x="92" y="0"/>
                    </a:lnTo>
                    <a:lnTo>
                      <a:pt x="98" y="2"/>
                    </a:lnTo>
                    <a:lnTo>
                      <a:pt x="102" y="6"/>
                    </a:lnTo>
                    <a:lnTo>
                      <a:pt x="107" y="9"/>
                    </a:lnTo>
                    <a:lnTo>
                      <a:pt x="108" y="14"/>
                    </a:lnTo>
                    <a:lnTo>
                      <a:pt x="108" y="19"/>
                    </a:lnTo>
                    <a:lnTo>
                      <a:pt x="110" y="32"/>
                    </a:lnTo>
                    <a:lnTo>
                      <a:pt x="108" y="46"/>
                    </a:lnTo>
                    <a:lnTo>
                      <a:pt x="107" y="60"/>
                    </a:lnTo>
                    <a:lnTo>
                      <a:pt x="102" y="77"/>
                    </a:lnTo>
                    <a:lnTo>
                      <a:pt x="97" y="100"/>
                    </a:lnTo>
                    <a:lnTo>
                      <a:pt x="90" y="123"/>
                    </a:lnTo>
                    <a:lnTo>
                      <a:pt x="85" y="138"/>
                    </a:lnTo>
                    <a:lnTo>
                      <a:pt x="81" y="152"/>
                    </a:lnTo>
                    <a:lnTo>
                      <a:pt x="75" y="175"/>
                    </a:lnTo>
                    <a:lnTo>
                      <a:pt x="72" y="199"/>
                    </a:lnTo>
                    <a:lnTo>
                      <a:pt x="71" y="220"/>
                    </a:lnTo>
                    <a:lnTo>
                      <a:pt x="71" y="238"/>
                    </a:lnTo>
                    <a:lnTo>
                      <a:pt x="71" y="255"/>
                    </a:lnTo>
                    <a:lnTo>
                      <a:pt x="70" y="274"/>
                    </a:lnTo>
                    <a:lnTo>
                      <a:pt x="65" y="290"/>
                    </a:lnTo>
                    <a:lnTo>
                      <a:pt x="58" y="316"/>
                    </a:lnTo>
                    <a:lnTo>
                      <a:pt x="50" y="357"/>
                    </a:lnTo>
                    <a:lnTo>
                      <a:pt x="42" y="395"/>
                    </a:lnTo>
                    <a:lnTo>
                      <a:pt x="38" y="425"/>
                    </a:lnTo>
                    <a:lnTo>
                      <a:pt x="35" y="453"/>
                    </a:lnTo>
                    <a:lnTo>
                      <a:pt x="31" y="495"/>
                    </a:lnTo>
                    <a:lnTo>
                      <a:pt x="28" y="538"/>
                    </a:lnTo>
                    <a:lnTo>
                      <a:pt x="30" y="575"/>
                    </a:lnTo>
                    <a:lnTo>
                      <a:pt x="24" y="573"/>
                    </a:lnTo>
                    <a:lnTo>
                      <a:pt x="17" y="571"/>
                    </a:lnTo>
                    <a:lnTo>
                      <a:pt x="8" y="570"/>
                    </a:lnTo>
                    <a:lnTo>
                      <a:pt x="0" y="568"/>
                    </a:lnTo>
                    <a:lnTo>
                      <a:pt x="0" y="547"/>
                    </a:lnTo>
                    <a:lnTo>
                      <a:pt x="0" y="519"/>
                    </a:lnTo>
                    <a:lnTo>
                      <a:pt x="0" y="491"/>
                    </a:lnTo>
                    <a:lnTo>
                      <a:pt x="1" y="472"/>
                    </a:lnTo>
                    <a:lnTo>
                      <a:pt x="4" y="454"/>
                    </a:lnTo>
                    <a:lnTo>
                      <a:pt x="10" y="433"/>
                    </a:lnTo>
                    <a:lnTo>
                      <a:pt x="14" y="412"/>
                    </a:lnTo>
                    <a:lnTo>
                      <a:pt x="17" y="399"/>
                    </a:lnTo>
                    <a:lnTo>
                      <a:pt x="18" y="378"/>
                    </a:lnTo>
                    <a:lnTo>
                      <a:pt x="21" y="344"/>
                    </a:lnTo>
                    <a:lnTo>
                      <a:pt x="24" y="309"/>
                    </a:lnTo>
                    <a:lnTo>
                      <a:pt x="28" y="287"/>
                    </a:lnTo>
                    <a:lnTo>
                      <a:pt x="35" y="269"/>
                    </a:lnTo>
                    <a:lnTo>
                      <a:pt x="44" y="243"/>
                    </a:lnTo>
                    <a:lnTo>
                      <a:pt x="50" y="210"/>
                    </a:lnTo>
                    <a:lnTo>
                      <a:pt x="50" y="17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08" name="Freeform 103"/>
              <p:cNvSpPr>
                <a:spLocks/>
              </p:cNvSpPr>
              <p:nvPr/>
            </p:nvSpPr>
            <p:spPr bwMode="auto">
              <a:xfrm>
                <a:off x="6764" y="4903"/>
                <a:ext cx="275" cy="399"/>
              </a:xfrm>
              <a:custGeom>
                <a:avLst/>
                <a:gdLst>
                  <a:gd name="T0" fmla="*/ 1 w 550"/>
                  <a:gd name="T1" fmla="*/ 1 h 796"/>
                  <a:gd name="T2" fmla="*/ 1 w 550"/>
                  <a:gd name="T3" fmla="*/ 1 h 796"/>
                  <a:gd name="T4" fmla="*/ 1 w 550"/>
                  <a:gd name="T5" fmla="*/ 1 h 796"/>
                  <a:gd name="T6" fmla="*/ 1 w 550"/>
                  <a:gd name="T7" fmla="*/ 1 h 796"/>
                  <a:gd name="T8" fmla="*/ 1 w 550"/>
                  <a:gd name="T9" fmla="*/ 1 h 796"/>
                  <a:gd name="T10" fmla="*/ 1 w 550"/>
                  <a:gd name="T11" fmla="*/ 1 h 796"/>
                  <a:gd name="T12" fmla="*/ 1 w 550"/>
                  <a:gd name="T13" fmla="*/ 1 h 796"/>
                  <a:gd name="T14" fmla="*/ 1 w 550"/>
                  <a:gd name="T15" fmla="*/ 1 h 796"/>
                  <a:gd name="T16" fmla="*/ 1 w 550"/>
                  <a:gd name="T17" fmla="*/ 1 h 796"/>
                  <a:gd name="T18" fmla="*/ 1 w 550"/>
                  <a:gd name="T19" fmla="*/ 1 h 796"/>
                  <a:gd name="T20" fmla="*/ 1 w 550"/>
                  <a:gd name="T21" fmla="*/ 1 h 796"/>
                  <a:gd name="T22" fmla="*/ 1 w 550"/>
                  <a:gd name="T23" fmla="*/ 1 h 796"/>
                  <a:gd name="T24" fmla="*/ 1 w 550"/>
                  <a:gd name="T25" fmla="*/ 1 h 796"/>
                  <a:gd name="T26" fmla="*/ 1 w 550"/>
                  <a:gd name="T27" fmla="*/ 1 h 796"/>
                  <a:gd name="T28" fmla="*/ 1 w 550"/>
                  <a:gd name="T29" fmla="*/ 1 h 796"/>
                  <a:gd name="T30" fmla="*/ 1 w 550"/>
                  <a:gd name="T31" fmla="*/ 1 h 796"/>
                  <a:gd name="T32" fmla="*/ 1 w 550"/>
                  <a:gd name="T33" fmla="*/ 1 h 796"/>
                  <a:gd name="T34" fmla="*/ 1 w 550"/>
                  <a:gd name="T35" fmla="*/ 1 h 796"/>
                  <a:gd name="T36" fmla="*/ 1 w 550"/>
                  <a:gd name="T37" fmla="*/ 1 h 796"/>
                  <a:gd name="T38" fmla="*/ 1 w 550"/>
                  <a:gd name="T39" fmla="*/ 1 h 796"/>
                  <a:gd name="T40" fmla="*/ 1 w 550"/>
                  <a:gd name="T41" fmla="*/ 1 h 796"/>
                  <a:gd name="T42" fmla="*/ 1 w 550"/>
                  <a:gd name="T43" fmla="*/ 1 h 796"/>
                  <a:gd name="T44" fmla="*/ 1 w 550"/>
                  <a:gd name="T45" fmla="*/ 1 h 796"/>
                  <a:gd name="T46" fmla="*/ 1 w 550"/>
                  <a:gd name="T47" fmla="*/ 1 h 796"/>
                  <a:gd name="T48" fmla="*/ 1 w 550"/>
                  <a:gd name="T49" fmla="*/ 1 h 796"/>
                  <a:gd name="T50" fmla="*/ 1 w 550"/>
                  <a:gd name="T51" fmla="*/ 1 h 796"/>
                  <a:gd name="T52" fmla="*/ 1 w 550"/>
                  <a:gd name="T53" fmla="*/ 1 h 796"/>
                  <a:gd name="T54" fmla="*/ 1 w 550"/>
                  <a:gd name="T55" fmla="*/ 1 h 796"/>
                  <a:gd name="T56" fmla="*/ 1 w 550"/>
                  <a:gd name="T57" fmla="*/ 1 h 796"/>
                  <a:gd name="T58" fmla="*/ 1 w 550"/>
                  <a:gd name="T59" fmla="*/ 1 h 796"/>
                  <a:gd name="T60" fmla="*/ 1 w 550"/>
                  <a:gd name="T61" fmla="*/ 1 h 796"/>
                  <a:gd name="T62" fmla="*/ 1 w 550"/>
                  <a:gd name="T63" fmla="*/ 1 h 796"/>
                  <a:gd name="T64" fmla="*/ 1 w 550"/>
                  <a:gd name="T65" fmla="*/ 1 h 796"/>
                  <a:gd name="T66" fmla="*/ 1 w 550"/>
                  <a:gd name="T67" fmla="*/ 1 h 796"/>
                  <a:gd name="T68" fmla="*/ 1 w 550"/>
                  <a:gd name="T69" fmla="*/ 1 h 796"/>
                  <a:gd name="T70" fmla="*/ 1 w 550"/>
                  <a:gd name="T71" fmla="*/ 1 h 796"/>
                  <a:gd name="T72" fmla="*/ 1 w 550"/>
                  <a:gd name="T73" fmla="*/ 1 h 796"/>
                  <a:gd name="T74" fmla="*/ 1 w 550"/>
                  <a:gd name="T75" fmla="*/ 1 h 796"/>
                  <a:gd name="T76" fmla="*/ 1 w 550"/>
                  <a:gd name="T77" fmla="*/ 1 h 796"/>
                  <a:gd name="T78" fmla="*/ 1 w 550"/>
                  <a:gd name="T79" fmla="*/ 1 h 796"/>
                  <a:gd name="T80" fmla="*/ 1 w 550"/>
                  <a:gd name="T81" fmla="*/ 1 h 796"/>
                  <a:gd name="T82" fmla="*/ 0 w 550"/>
                  <a:gd name="T83" fmla="*/ 1 h 796"/>
                  <a:gd name="T84" fmla="*/ 1 w 550"/>
                  <a:gd name="T85" fmla="*/ 1 h 796"/>
                  <a:gd name="T86" fmla="*/ 1 w 550"/>
                  <a:gd name="T87" fmla="*/ 1 h 796"/>
                  <a:gd name="T88" fmla="*/ 1 w 550"/>
                  <a:gd name="T89" fmla="*/ 1 h 796"/>
                  <a:gd name="T90" fmla="*/ 1 w 550"/>
                  <a:gd name="T91" fmla="*/ 1 h 796"/>
                  <a:gd name="T92" fmla="*/ 1 w 550"/>
                  <a:gd name="T93" fmla="*/ 1 h 796"/>
                  <a:gd name="T94" fmla="*/ 1 w 550"/>
                  <a:gd name="T95" fmla="*/ 1 h 796"/>
                  <a:gd name="T96" fmla="*/ 1 w 550"/>
                  <a:gd name="T97" fmla="*/ 1 h 796"/>
                  <a:gd name="T98" fmla="*/ 1 w 550"/>
                  <a:gd name="T99" fmla="*/ 1 h 796"/>
                  <a:gd name="T100" fmla="*/ 1 w 550"/>
                  <a:gd name="T101" fmla="*/ 1 h 796"/>
                  <a:gd name="T102" fmla="*/ 1 w 550"/>
                  <a:gd name="T103" fmla="*/ 1 h 796"/>
                  <a:gd name="T104" fmla="*/ 1 w 550"/>
                  <a:gd name="T105" fmla="*/ 1 h 796"/>
                  <a:gd name="T106" fmla="*/ 1 w 550"/>
                  <a:gd name="T107" fmla="*/ 1 h 796"/>
                  <a:gd name="T108" fmla="*/ 1 w 550"/>
                  <a:gd name="T109" fmla="*/ 1 h 796"/>
                  <a:gd name="T110" fmla="*/ 1 w 550"/>
                  <a:gd name="T111" fmla="*/ 1 h 796"/>
                  <a:gd name="T112" fmla="*/ 1 w 550"/>
                  <a:gd name="T113" fmla="*/ 1 h 796"/>
                  <a:gd name="T114" fmla="*/ 1 w 550"/>
                  <a:gd name="T115" fmla="*/ 1 h 7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0"/>
                  <a:gd name="T175" fmla="*/ 0 h 796"/>
                  <a:gd name="T176" fmla="*/ 550 w 550"/>
                  <a:gd name="T177" fmla="*/ 796 h 7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0" h="796">
                    <a:moveTo>
                      <a:pt x="198" y="707"/>
                    </a:moveTo>
                    <a:lnTo>
                      <a:pt x="205" y="712"/>
                    </a:lnTo>
                    <a:lnTo>
                      <a:pt x="212" y="719"/>
                    </a:lnTo>
                    <a:lnTo>
                      <a:pt x="219" y="728"/>
                    </a:lnTo>
                    <a:lnTo>
                      <a:pt x="228" y="737"/>
                    </a:lnTo>
                    <a:lnTo>
                      <a:pt x="235" y="745"/>
                    </a:lnTo>
                    <a:lnTo>
                      <a:pt x="240" y="754"/>
                    </a:lnTo>
                    <a:lnTo>
                      <a:pt x="246" y="761"/>
                    </a:lnTo>
                    <a:lnTo>
                      <a:pt x="249" y="766"/>
                    </a:lnTo>
                    <a:lnTo>
                      <a:pt x="240" y="765"/>
                    </a:lnTo>
                    <a:lnTo>
                      <a:pt x="232" y="763"/>
                    </a:lnTo>
                    <a:lnTo>
                      <a:pt x="226" y="763"/>
                    </a:lnTo>
                    <a:lnTo>
                      <a:pt x="223" y="765"/>
                    </a:lnTo>
                    <a:lnTo>
                      <a:pt x="223" y="770"/>
                    </a:lnTo>
                    <a:lnTo>
                      <a:pt x="223" y="775"/>
                    </a:lnTo>
                    <a:lnTo>
                      <a:pt x="226" y="782"/>
                    </a:lnTo>
                    <a:lnTo>
                      <a:pt x="230" y="786"/>
                    </a:lnTo>
                    <a:lnTo>
                      <a:pt x="238" y="789"/>
                    </a:lnTo>
                    <a:lnTo>
                      <a:pt x="248" y="793"/>
                    </a:lnTo>
                    <a:lnTo>
                      <a:pt x="256" y="796"/>
                    </a:lnTo>
                    <a:lnTo>
                      <a:pt x="262" y="794"/>
                    </a:lnTo>
                    <a:lnTo>
                      <a:pt x="268" y="786"/>
                    </a:lnTo>
                    <a:lnTo>
                      <a:pt x="276" y="773"/>
                    </a:lnTo>
                    <a:lnTo>
                      <a:pt x="282" y="759"/>
                    </a:lnTo>
                    <a:lnTo>
                      <a:pt x="285" y="747"/>
                    </a:lnTo>
                    <a:lnTo>
                      <a:pt x="293" y="740"/>
                    </a:lnTo>
                    <a:lnTo>
                      <a:pt x="303" y="732"/>
                    </a:lnTo>
                    <a:lnTo>
                      <a:pt x="316" y="721"/>
                    </a:lnTo>
                    <a:lnTo>
                      <a:pt x="329" y="709"/>
                    </a:lnTo>
                    <a:lnTo>
                      <a:pt x="340" y="698"/>
                    </a:lnTo>
                    <a:lnTo>
                      <a:pt x="352" y="688"/>
                    </a:lnTo>
                    <a:lnTo>
                      <a:pt x="362" y="681"/>
                    </a:lnTo>
                    <a:lnTo>
                      <a:pt x="369" y="677"/>
                    </a:lnTo>
                    <a:lnTo>
                      <a:pt x="376" y="674"/>
                    </a:lnTo>
                    <a:lnTo>
                      <a:pt x="386" y="670"/>
                    </a:lnTo>
                    <a:lnTo>
                      <a:pt x="397" y="667"/>
                    </a:lnTo>
                    <a:lnTo>
                      <a:pt x="412" y="662"/>
                    </a:lnTo>
                    <a:lnTo>
                      <a:pt x="425" y="656"/>
                    </a:lnTo>
                    <a:lnTo>
                      <a:pt x="439" y="653"/>
                    </a:lnTo>
                    <a:lnTo>
                      <a:pt x="453" y="649"/>
                    </a:lnTo>
                    <a:lnTo>
                      <a:pt x="465" y="648"/>
                    </a:lnTo>
                    <a:lnTo>
                      <a:pt x="460" y="641"/>
                    </a:lnTo>
                    <a:lnTo>
                      <a:pt x="453" y="630"/>
                    </a:lnTo>
                    <a:lnTo>
                      <a:pt x="446" y="618"/>
                    </a:lnTo>
                    <a:lnTo>
                      <a:pt x="437" y="604"/>
                    </a:lnTo>
                    <a:lnTo>
                      <a:pt x="429" y="592"/>
                    </a:lnTo>
                    <a:lnTo>
                      <a:pt x="422" y="580"/>
                    </a:lnTo>
                    <a:lnTo>
                      <a:pt x="416" y="569"/>
                    </a:lnTo>
                    <a:lnTo>
                      <a:pt x="413" y="560"/>
                    </a:lnTo>
                    <a:lnTo>
                      <a:pt x="423" y="564"/>
                    </a:lnTo>
                    <a:lnTo>
                      <a:pt x="433" y="566"/>
                    </a:lnTo>
                    <a:lnTo>
                      <a:pt x="442" y="566"/>
                    </a:lnTo>
                    <a:lnTo>
                      <a:pt x="450" y="560"/>
                    </a:lnTo>
                    <a:lnTo>
                      <a:pt x="459" y="548"/>
                    </a:lnTo>
                    <a:lnTo>
                      <a:pt x="467" y="534"/>
                    </a:lnTo>
                    <a:lnTo>
                      <a:pt x="473" y="518"/>
                    </a:lnTo>
                    <a:lnTo>
                      <a:pt x="477" y="506"/>
                    </a:lnTo>
                    <a:lnTo>
                      <a:pt x="485" y="508"/>
                    </a:lnTo>
                    <a:lnTo>
                      <a:pt x="493" y="508"/>
                    </a:lnTo>
                    <a:lnTo>
                      <a:pt x="502" y="504"/>
                    </a:lnTo>
                    <a:lnTo>
                      <a:pt x="509" y="499"/>
                    </a:lnTo>
                    <a:lnTo>
                      <a:pt x="505" y="496"/>
                    </a:lnTo>
                    <a:lnTo>
                      <a:pt x="502" y="490"/>
                    </a:lnTo>
                    <a:lnTo>
                      <a:pt x="500" y="485"/>
                    </a:lnTo>
                    <a:lnTo>
                      <a:pt x="502" y="482"/>
                    </a:lnTo>
                    <a:lnTo>
                      <a:pt x="505" y="478"/>
                    </a:lnTo>
                    <a:lnTo>
                      <a:pt x="510" y="473"/>
                    </a:lnTo>
                    <a:lnTo>
                      <a:pt x="519" y="466"/>
                    </a:lnTo>
                    <a:lnTo>
                      <a:pt x="527" y="456"/>
                    </a:lnTo>
                    <a:lnTo>
                      <a:pt x="536" y="447"/>
                    </a:lnTo>
                    <a:lnTo>
                      <a:pt x="543" y="436"/>
                    </a:lnTo>
                    <a:lnTo>
                      <a:pt x="547" y="428"/>
                    </a:lnTo>
                    <a:lnTo>
                      <a:pt x="550" y="419"/>
                    </a:lnTo>
                    <a:lnTo>
                      <a:pt x="550" y="391"/>
                    </a:lnTo>
                    <a:lnTo>
                      <a:pt x="550" y="347"/>
                    </a:lnTo>
                    <a:lnTo>
                      <a:pt x="549" y="304"/>
                    </a:lnTo>
                    <a:lnTo>
                      <a:pt x="546" y="274"/>
                    </a:lnTo>
                    <a:lnTo>
                      <a:pt x="540" y="256"/>
                    </a:lnTo>
                    <a:lnTo>
                      <a:pt x="532" y="239"/>
                    </a:lnTo>
                    <a:lnTo>
                      <a:pt x="523" y="223"/>
                    </a:lnTo>
                    <a:lnTo>
                      <a:pt x="513" y="214"/>
                    </a:lnTo>
                    <a:lnTo>
                      <a:pt x="505" y="211"/>
                    </a:lnTo>
                    <a:lnTo>
                      <a:pt x="496" y="209"/>
                    </a:lnTo>
                    <a:lnTo>
                      <a:pt x="490" y="209"/>
                    </a:lnTo>
                    <a:lnTo>
                      <a:pt x="483" y="209"/>
                    </a:lnTo>
                    <a:lnTo>
                      <a:pt x="485" y="197"/>
                    </a:lnTo>
                    <a:lnTo>
                      <a:pt x="486" y="181"/>
                    </a:lnTo>
                    <a:lnTo>
                      <a:pt x="486" y="167"/>
                    </a:lnTo>
                    <a:lnTo>
                      <a:pt x="485" y="153"/>
                    </a:lnTo>
                    <a:lnTo>
                      <a:pt x="480" y="143"/>
                    </a:lnTo>
                    <a:lnTo>
                      <a:pt x="475" y="134"/>
                    </a:lnTo>
                    <a:lnTo>
                      <a:pt x="466" y="127"/>
                    </a:lnTo>
                    <a:lnTo>
                      <a:pt x="457" y="125"/>
                    </a:lnTo>
                    <a:lnTo>
                      <a:pt x="449" y="124"/>
                    </a:lnTo>
                    <a:lnTo>
                      <a:pt x="443" y="117"/>
                    </a:lnTo>
                    <a:lnTo>
                      <a:pt x="440" y="110"/>
                    </a:lnTo>
                    <a:lnTo>
                      <a:pt x="439" y="101"/>
                    </a:lnTo>
                    <a:lnTo>
                      <a:pt x="439" y="96"/>
                    </a:lnTo>
                    <a:lnTo>
                      <a:pt x="436" y="87"/>
                    </a:lnTo>
                    <a:lnTo>
                      <a:pt x="433" y="76"/>
                    </a:lnTo>
                    <a:lnTo>
                      <a:pt x="427" y="64"/>
                    </a:lnTo>
                    <a:lnTo>
                      <a:pt x="420" y="54"/>
                    </a:lnTo>
                    <a:lnTo>
                      <a:pt x="409" y="45"/>
                    </a:lnTo>
                    <a:lnTo>
                      <a:pt x="396" y="40"/>
                    </a:lnTo>
                    <a:lnTo>
                      <a:pt x="379" y="40"/>
                    </a:lnTo>
                    <a:lnTo>
                      <a:pt x="367" y="40"/>
                    </a:lnTo>
                    <a:lnTo>
                      <a:pt x="359" y="36"/>
                    </a:lnTo>
                    <a:lnTo>
                      <a:pt x="352" y="33"/>
                    </a:lnTo>
                    <a:lnTo>
                      <a:pt x="345" y="29"/>
                    </a:lnTo>
                    <a:lnTo>
                      <a:pt x="337" y="28"/>
                    </a:lnTo>
                    <a:lnTo>
                      <a:pt x="330" y="28"/>
                    </a:lnTo>
                    <a:lnTo>
                      <a:pt x="322" y="28"/>
                    </a:lnTo>
                    <a:lnTo>
                      <a:pt x="315" y="31"/>
                    </a:lnTo>
                    <a:lnTo>
                      <a:pt x="309" y="33"/>
                    </a:lnTo>
                    <a:lnTo>
                      <a:pt x="305" y="35"/>
                    </a:lnTo>
                    <a:lnTo>
                      <a:pt x="299" y="36"/>
                    </a:lnTo>
                    <a:lnTo>
                      <a:pt x="293" y="35"/>
                    </a:lnTo>
                    <a:lnTo>
                      <a:pt x="286" y="31"/>
                    </a:lnTo>
                    <a:lnTo>
                      <a:pt x="280" y="28"/>
                    </a:lnTo>
                    <a:lnTo>
                      <a:pt x="272" y="26"/>
                    </a:lnTo>
                    <a:lnTo>
                      <a:pt x="263" y="26"/>
                    </a:lnTo>
                    <a:lnTo>
                      <a:pt x="265" y="21"/>
                    </a:lnTo>
                    <a:lnTo>
                      <a:pt x="268" y="15"/>
                    </a:lnTo>
                    <a:lnTo>
                      <a:pt x="270" y="12"/>
                    </a:lnTo>
                    <a:lnTo>
                      <a:pt x="273" y="12"/>
                    </a:lnTo>
                    <a:lnTo>
                      <a:pt x="265" y="8"/>
                    </a:lnTo>
                    <a:lnTo>
                      <a:pt x="253" y="5"/>
                    </a:lnTo>
                    <a:lnTo>
                      <a:pt x="238" y="1"/>
                    </a:lnTo>
                    <a:lnTo>
                      <a:pt x="223" y="0"/>
                    </a:lnTo>
                    <a:lnTo>
                      <a:pt x="208" y="0"/>
                    </a:lnTo>
                    <a:lnTo>
                      <a:pt x="193" y="1"/>
                    </a:lnTo>
                    <a:lnTo>
                      <a:pt x="182" y="5"/>
                    </a:lnTo>
                    <a:lnTo>
                      <a:pt x="173" y="12"/>
                    </a:lnTo>
                    <a:lnTo>
                      <a:pt x="168" y="21"/>
                    </a:lnTo>
                    <a:lnTo>
                      <a:pt x="163" y="29"/>
                    </a:lnTo>
                    <a:lnTo>
                      <a:pt x="159" y="36"/>
                    </a:lnTo>
                    <a:lnTo>
                      <a:pt x="155" y="43"/>
                    </a:lnTo>
                    <a:lnTo>
                      <a:pt x="150" y="49"/>
                    </a:lnTo>
                    <a:lnTo>
                      <a:pt x="145" y="52"/>
                    </a:lnTo>
                    <a:lnTo>
                      <a:pt x="138" y="54"/>
                    </a:lnTo>
                    <a:lnTo>
                      <a:pt x="130" y="54"/>
                    </a:lnTo>
                    <a:lnTo>
                      <a:pt x="122" y="52"/>
                    </a:lnTo>
                    <a:lnTo>
                      <a:pt x="112" y="52"/>
                    </a:lnTo>
                    <a:lnTo>
                      <a:pt x="102" y="52"/>
                    </a:lnTo>
                    <a:lnTo>
                      <a:pt x="92" y="54"/>
                    </a:lnTo>
                    <a:lnTo>
                      <a:pt x="83" y="56"/>
                    </a:lnTo>
                    <a:lnTo>
                      <a:pt x="75" y="59"/>
                    </a:lnTo>
                    <a:lnTo>
                      <a:pt x="68" y="64"/>
                    </a:lnTo>
                    <a:lnTo>
                      <a:pt x="62" y="71"/>
                    </a:lnTo>
                    <a:lnTo>
                      <a:pt x="56" y="83"/>
                    </a:lnTo>
                    <a:lnTo>
                      <a:pt x="53" y="97"/>
                    </a:lnTo>
                    <a:lnTo>
                      <a:pt x="52" y="111"/>
                    </a:lnTo>
                    <a:lnTo>
                      <a:pt x="52" y="125"/>
                    </a:lnTo>
                    <a:lnTo>
                      <a:pt x="45" y="132"/>
                    </a:lnTo>
                    <a:lnTo>
                      <a:pt x="35" y="139"/>
                    </a:lnTo>
                    <a:lnTo>
                      <a:pt x="26" y="150"/>
                    </a:lnTo>
                    <a:lnTo>
                      <a:pt x="18" y="162"/>
                    </a:lnTo>
                    <a:lnTo>
                      <a:pt x="9" y="174"/>
                    </a:lnTo>
                    <a:lnTo>
                      <a:pt x="5" y="190"/>
                    </a:lnTo>
                    <a:lnTo>
                      <a:pt x="3" y="204"/>
                    </a:lnTo>
                    <a:lnTo>
                      <a:pt x="5" y="220"/>
                    </a:lnTo>
                    <a:lnTo>
                      <a:pt x="10" y="241"/>
                    </a:lnTo>
                    <a:lnTo>
                      <a:pt x="10" y="255"/>
                    </a:lnTo>
                    <a:lnTo>
                      <a:pt x="9" y="267"/>
                    </a:lnTo>
                    <a:lnTo>
                      <a:pt x="5" y="276"/>
                    </a:lnTo>
                    <a:lnTo>
                      <a:pt x="2" y="283"/>
                    </a:lnTo>
                    <a:lnTo>
                      <a:pt x="0" y="290"/>
                    </a:lnTo>
                    <a:lnTo>
                      <a:pt x="0" y="298"/>
                    </a:lnTo>
                    <a:lnTo>
                      <a:pt x="2" y="307"/>
                    </a:lnTo>
                    <a:lnTo>
                      <a:pt x="5" y="318"/>
                    </a:lnTo>
                    <a:lnTo>
                      <a:pt x="12" y="326"/>
                    </a:lnTo>
                    <a:lnTo>
                      <a:pt x="23" y="333"/>
                    </a:lnTo>
                    <a:lnTo>
                      <a:pt x="38" y="339"/>
                    </a:lnTo>
                    <a:lnTo>
                      <a:pt x="36" y="347"/>
                    </a:lnTo>
                    <a:lnTo>
                      <a:pt x="35" y="358"/>
                    </a:lnTo>
                    <a:lnTo>
                      <a:pt x="35" y="370"/>
                    </a:lnTo>
                    <a:lnTo>
                      <a:pt x="36" y="379"/>
                    </a:lnTo>
                    <a:lnTo>
                      <a:pt x="35" y="384"/>
                    </a:lnTo>
                    <a:lnTo>
                      <a:pt x="35" y="391"/>
                    </a:lnTo>
                    <a:lnTo>
                      <a:pt x="38" y="398"/>
                    </a:lnTo>
                    <a:lnTo>
                      <a:pt x="42" y="403"/>
                    </a:lnTo>
                    <a:lnTo>
                      <a:pt x="38" y="421"/>
                    </a:lnTo>
                    <a:lnTo>
                      <a:pt x="30" y="449"/>
                    </a:lnTo>
                    <a:lnTo>
                      <a:pt x="25" y="478"/>
                    </a:lnTo>
                    <a:lnTo>
                      <a:pt x="26" y="496"/>
                    </a:lnTo>
                    <a:lnTo>
                      <a:pt x="30" y="499"/>
                    </a:lnTo>
                    <a:lnTo>
                      <a:pt x="35" y="501"/>
                    </a:lnTo>
                    <a:lnTo>
                      <a:pt x="39" y="501"/>
                    </a:lnTo>
                    <a:lnTo>
                      <a:pt x="42" y="503"/>
                    </a:lnTo>
                    <a:lnTo>
                      <a:pt x="45" y="503"/>
                    </a:lnTo>
                    <a:lnTo>
                      <a:pt x="50" y="506"/>
                    </a:lnTo>
                    <a:lnTo>
                      <a:pt x="55" y="508"/>
                    </a:lnTo>
                    <a:lnTo>
                      <a:pt x="58" y="511"/>
                    </a:lnTo>
                    <a:lnTo>
                      <a:pt x="56" y="518"/>
                    </a:lnTo>
                    <a:lnTo>
                      <a:pt x="55" y="527"/>
                    </a:lnTo>
                    <a:lnTo>
                      <a:pt x="52" y="538"/>
                    </a:lnTo>
                    <a:lnTo>
                      <a:pt x="52" y="545"/>
                    </a:lnTo>
                    <a:lnTo>
                      <a:pt x="55" y="550"/>
                    </a:lnTo>
                    <a:lnTo>
                      <a:pt x="59" y="553"/>
                    </a:lnTo>
                    <a:lnTo>
                      <a:pt x="63" y="557"/>
                    </a:lnTo>
                    <a:lnTo>
                      <a:pt x="69" y="559"/>
                    </a:lnTo>
                    <a:lnTo>
                      <a:pt x="65" y="562"/>
                    </a:lnTo>
                    <a:lnTo>
                      <a:pt x="60" y="567"/>
                    </a:lnTo>
                    <a:lnTo>
                      <a:pt x="58" y="574"/>
                    </a:lnTo>
                    <a:lnTo>
                      <a:pt x="56" y="580"/>
                    </a:lnTo>
                    <a:lnTo>
                      <a:pt x="59" y="585"/>
                    </a:lnTo>
                    <a:lnTo>
                      <a:pt x="63" y="590"/>
                    </a:lnTo>
                    <a:lnTo>
                      <a:pt x="68" y="595"/>
                    </a:lnTo>
                    <a:lnTo>
                      <a:pt x="69" y="601"/>
                    </a:lnTo>
                    <a:lnTo>
                      <a:pt x="68" y="611"/>
                    </a:lnTo>
                    <a:lnTo>
                      <a:pt x="66" y="628"/>
                    </a:lnTo>
                    <a:lnTo>
                      <a:pt x="69" y="646"/>
                    </a:lnTo>
                    <a:lnTo>
                      <a:pt x="76" y="658"/>
                    </a:lnTo>
                    <a:lnTo>
                      <a:pt x="80" y="662"/>
                    </a:lnTo>
                    <a:lnTo>
                      <a:pt x="86" y="663"/>
                    </a:lnTo>
                    <a:lnTo>
                      <a:pt x="90" y="663"/>
                    </a:lnTo>
                    <a:lnTo>
                      <a:pt x="96" y="663"/>
                    </a:lnTo>
                    <a:lnTo>
                      <a:pt x="105" y="663"/>
                    </a:lnTo>
                    <a:lnTo>
                      <a:pt x="113" y="662"/>
                    </a:lnTo>
                    <a:lnTo>
                      <a:pt x="120" y="660"/>
                    </a:lnTo>
                    <a:lnTo>
                      <a:pt x="128" y="658"/>
                    </a:lnTo>
                    <a:lnTo>
                      <a:pt x="138" y="656"/>
                    </a:lnTo>
                    <a:lnTo>
                      <a:pt x="149" y="653"/>
                    </a:lnTo>
                    <a:lnTo>
                      <a:pt x="158" y="651"/>
                    </a:lnTo>
                    <a:lnTo>
                      <a:pt x="165" y="649"/>
                    </a:lnTo>
                    <a:lnTo>
                      <a:pt x="169" y="656"/>
                    </a:lnTo>
                    <a:lnTo>
                      <a:pt x="175" y="663"/>
                    </a:lnTo>
                    <a:lnTo>
                      <a:pt x="180" y="672"/>
                    </a:lnTo>
                    <a:lnTo>
                      <a:pt x="183" y="677"/>
                    </a:lnTo>
                    <a:lnTo>
                      <a:pt x="186" y="686"/>
                    </a:lnTo>
                    <a:lnTo>
                      <a:pt x="190" y="695"/>
                    </a:lnTo>
                    <a:lnTo>
                      <a:pt x="195" y="702"/>
                    </a:lnTo>
                    <a:lnTo>
                      <a:pt x="198" y="70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09" name="Freeform 104"/>
              <p:cNvSpPr>
                <a:spLocks/>
              </p:cNvSpPr>
              <p:nvPr/>
            </p:nvSpPr>
            <p:spPr bwMode="auto">
              <a:xfrm>
                <a:off x="6855" y="5187"/>
                <a:ext cx="52" cy="115"/>
              </a:xfrm>
              <a:custGeom>
                <a:avLst/>
                <a:gdLst>
                  <a:gd name="T0" fmla="*/ 1 w 103"/>
                  <a:gd name="T1" fmla="*/ 1 h 229"/>
                  <a:gd name="T2" fmla="*/ 1 w 103"/>
                  <a:gd name="T3" fmla="*/ 1 h 229"/>
                  <a:gd name="T4" fmla="*/ 1 w 103"/>
                  <a:gd name="T5" fmla="*/ 1 h 229"/>
                  <a:gd name="T6" fmla="*/ 1 w 103"/>
                  <a:gd name="T7" fmla="*/ 1 h 229"/>
                  <a:gd name="T8" fmla="*/ 1 w 103"/>
                  <a:gd name="T9" fmla="*/ 1 h 229"/>
                  <a:gd name="T10" fmla="*/ 1 w 103"/>
                  <a:gd name="T11" fmla="*/ 1 h 229"/>
                  <a:gd name="T12" fmla="*/ 1 w 103"/>
                  <a:gd name="T13" fmla="*/ 1 h 229"/>
                  <a:gd name="T14" fmla="*/ 1 w 103"/>
                  <a:gd name="T15" fmla="*/ 1 h 229"/>
                  <a:gd name="T16" fmla="*/ 1 w 103"/>
                  <a:gd name="T17" fmla="*/ 1 h 229"/>
                  <a:gd name="T18" fmla="*/ 1 w 103"/>
                  <a:gd name="T19" fmla="*/ 1 h 229"/>
                  <a:gd name="T20" fmla="*/ 1 w 103"/>
                  <a:gd name="T21" fmla="*/ 1 h 229"/>
                  <a:gd name="T22" fmla="*/ 1 w 103"/>
                  <a:gd name="T23" fmla="*/ 1 h 229"/>
                  <a:gd name="T24" fmla="*/ 1 w 103"/>
                  <a:gd name="T25" fmla="*/ 1 h 229"/>
                  <a:gd name="T26" fmla="*/ 1 w 103"/>
                  <a:gd name="T27" fmla="*/ 1 h 229"/>
                  <a:gd name="T28" fmla="*/ 1 w 103"/>
                  <a:gd name="T29" fmla="*/ 1 h 229"/>
                  <a:gd name="T30" fmla="*/ 1 w 103"/>
                  <a:gd name="T31" fmla="*/ 1 h 229"/>
                  <a:gd name="T32" fmla="*/ 1 w 103"/>
                  <a:gd name="T33" fmla="*/ 1 h 229"/>
                  <a:gd name="T34" fmla="*/ 1 w 103"/>
                  <a:gd name="T35" fmla="*/ 1 h 229"/>
                  <a:gd name="T36" fmla="*/ 1 w 103"/>
                  <a:gd name="T37" fmla="*/ 1 h 229"/>
                  <a:gd name="T38" fmla="*/ 1 w 103"/>
                  <a:gd name="T39" fmla="*/ 1 h 229"/>
                  <a:gd name="T40" fmla="*/ 1 w 103"/>
                  <a:gd name="T41" fmla="*/ 1 h 229"/>
                  <a:gd name="T42" fmla="*/ 1 w 103"/>
                  <a:gd name="T43" fmla="*/ 1 h 229"/>
                  <a:gd name="T44" fmla="*/ 1 w 103"/>
                  <a:gd name="T45" fmla="*/ 1 h 229"/>
                  <a:gd name="T46" fmla="*/ 1 w 103"/>
                  <a:gd name="T47" fmla="*/ 1 h 229"/>
                  <a:gd name="T48" fmla="*/ 1 w 103"/>
                  <a:gd name="T49" fmla="*/ 1 h 229"/>
                  <a:gd name="T50" fmla="*/ 1 w 103"/>
                  <a:gd name="T51" fmla="*/ 1 h 229"/>
                  <a:gd name="T52" fmla="*/ 1 w 103"/>
                  <a:gd name="T53" fmla="*/ 1 h 229"/>
                  <a:gd name="T54" fmla="*/ 1 w 103"/>
                  <a:gd name="T55" fmla="*/ 1 h 229"/>
                  <a:gd name="T56" fmla="*/ 0 w 103"/>
                  <a:gd name="T57" fmla="*/ 1 h 229"/>
                  <a:gd name="T58" fmla="*/ 1 w 103"/>
                  <a:gd name="T59" fmla="*/ 1 h 229"/>
                  <a:gd name="T60" fmla="*/ 1 w 103"/>
                  <a:gd name="T61" fmla="*/ 1 h 229"/>
                  <a:gd name="T62" fmla="*/ 1 w 103"/>
                  <a:gd name="T63" fmla="*/ 1 h 229"/>
                  <a:gd name="T64" fmla="*/ 1 w 103"/>
                  <a:gd name="T65" fmla="*/ 1 h 229"/>
                  <a:gd name="T66" fmla="*/ 1 w 103"/>
                  <a:gd name="T67" fmla="*/ 1 h 229"/>
                  <a:gd name="T68" fmla="*/ 1 w 103"/>
                  <a:gd name="T69" fmla="*/ 1 h 229"/>
                  <a:gd name="T70" fmla="*/ 1 w 103"/>
                  <a:gd name="T71" fmla="*/ 1 h 229"/>
                  <a:gd name="T72" fmla="*/ 1 w 103"/>
                  <a:gd name="T73" fmla="*/ 1 h 229"/>
                  <a:gd name="T74" fmla="*/ 1 w 103"/>
                  <a:gd name="T75" fmla="*/ 1 h 229"/>
                  <a:gd name="T76" fmla="*/ 1 w 103"/>
                  <a:gd name="T77" fmla="*/ 1 h 229"/>
                  <a:gd name="T78" fmla="*/ 1 w 103"/>
                  <a:gd name="T79" fmla="*/ 1 h 229"/>
                  <a:gd name="T80" fmla="*/ 1 w 103"/>
                  <a:gd name="T81" fmla="*/ 0 h 229"/>
                  <a:gd name="T82" fmla="*/ 1 w 103"/>
                  <a:gd name="T83" fmla="*/ 1 h 229"/>
                  <a:gd name="T84" fmla="*/ 1 w 103"/>
                  <a:gd name="T85" fmla="*/ 1 h 229"/>
                  <a:gd name="T86" fmla="*/ 1 w 103"/>
                  <a:gd name="T87" fmla="*/ 1 h 229"/>
                  <a:gd name="T88" fmla="*/ 1 w 103"/>
                  <a:gd name="T89" fmla="*/ 1 h 229"/>
                  <a:gd name="T90" fmla="*/ 1 w 103"/>
                  <a:gd name="T91" fmla="*/ 1 h 229"/>
                  <a:gd name="T92" fmla="*/ 1 w 103"/>
                  <a:gd name="T93" fmla="*/ 1 h 229"/>
                  <a:gd name="T94" fmla="*/ 1 w 103"/>
                  <a:gd name="T95" fmla="*/ 1 h 229"/>
                  <a:gd name="T96" fmla="*/ 1 w 103"/>
                  <a:gd name="T97" fmla="*/ 1 h 229"/>
                  <a:gd name="T98" fmla="*/ 1 w 103"/>
                  <a:gd name="T99" fmla="*/ 1 h 229"/>
                  <a:gd name="T100" fmla="*/ 1 w 103"/>
                  <a:gd name="T101" fmla="*/ 1 h 229"/>
                  <a:gd name="T102" fmla="*/ 1 w 103"/>
                  <a:gd name="T103" fmla="*/ 1 h 229"/>
                  <a:gd name="T104" fmla="*/ 1 w 103"/>
                  <a:gd name="T105" fmla="*/ 1 h 2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3"/>
                  <a:gd name="T160" fmla="*/ 0 h 229"/>
                  <a:gd name="T161" fmla="*/ 103 w 103"/>
                  <a:gd name="T162" fmla="*/ 229 h 2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3" h="229">
                    <a:moveTo>
                      <a:pt x="102" y="180"/>
                    </a:moveTo>
                    <a:lnTo>
                      <a:pt x="99" y="192"/>
                    </a:lnTo>
                    <a:lnTo>
                      <a:pt x="93" y="206"/>
                    </a:lnTo>
                    <a:lnTo>
                      <a:pt x="85" y="219"/>
                    </a:lnTo>
                    <a:lnTo>
                      <a:pt x="79" y="227"/>
                    </a:lnTo>
                    <a:lnTo>
                      <a:pt x="73" y="229"/>
                    </a:lnTo>
                    <a:lnTo>
                      <a:pt x="65" y="226"/>
                    </a:lnTo>
                    <a:lnTo>
                      <a:pt x="55" y="222"/>
                    </a:lnTo>
                    <a:lnTo>
                      <a:pt x="47" y="219"/>
                    </a:lnTo>
                    <a:lnTo>
                      <a:pt x="43" y="215"/>
                    </a:lnTo>
                    <a:lnTo>
                      <a:pt x="40" y="208"/>
                    </a:lnTo>
                    <a:lnTo>
                      <a:pt x="40" y="203"/>
                    </a:lnTo>
                    <a:lnTo>
                      <a:pt x="40" y="198"/>
                    </a:lnTo>
                    <a:lnTo>
                      <a:pt x="43" y="196"/>
                    </a:lnTo>
                    <a:lnTo>
                      <a:pt x="49" y="196"/>
                    </a:lnTo>
                    <a:lnTo>
                      <a:pt x="57" y="198"/>
                    </a:lnTo>
                    <a:lnTo>
                      <a:pt x="66" y="199"/>
                    </a:lnTo>
                    <a:lnTo>
                      <a:pt x="63" y="194"/>
                    </a:lnTo>
                    <a:lnTo>
                      <a:pt x="57" y="187"/>
                    </a:lnTo>
                    <a:lnTo>
                      <a:pt x="52" y="178"/>
                    </a:lnTo>
                    <a:lnTo>
                      <a:pt x="45" y="170"/>
                    </a:lnTo>
                    <a:lnTo>
                      <a:pt x="36" y="161"/>
                    </a:lnTo>
                    <a:lnTo>
                      <a:pt x="29" y="152"/>
                    </a:lnTo>
                    <a:lnTo>
                      <a:pt x="22" y="145"/>
                    </a:lnTo>
                    <a:lnTo>
                      <a:pt x="15" y="140"/>
                    </a:lnTo>
                    <a:lnTo>
                      <a:pt x="12" y="135"/>
                    </a:lnTo>
                    <a:lnTo>
                      <a:pt x="7" y="128"/>
                    </a:lnTo>
                    <a:lnTo>
                      <a:pt x="3" y="119"/>
                    </a:lnTo>
                    <a:lnTo>
                      <a:pt x="0" y="110"/>
                    </a:lnTo>
                    <a:lnTo>
                      <a:pt x="16" y="100"/>
                    </a:lnTo>
                    <a:lnTo>
                      <a:pt x="29" y="89"/>
                    </a:lnTo>
                    <a:lnTo>
                      <a:pt x="40" y="77"/>
                    </a:lnTo>
                    <a:lnTo>
                      <a:pt x="49" y="65"/>
                    </a:lnTo>
                    <a:lnTo>
                      <a:pt x="56" y="53"/>
                    </a:lnTo>
                    <a:lnTo>
                      <a:pt x="62" y="42"/>
                    </a:lnTo>
                    <a:lnTo>
                      <a:pt x="66" y="32"/>
                    </a:lnTo>
                    <a:lnTo>
                      <a:pt x="69" y="21"/>
                    </a:lnTo>
                    <a:lnTo>
                      <a:pt x="72" y="14"/>
                    </a:lnTo>
                    <a:lnTo>
                      <a:pt x="73" y="7"/>
                    </a:lnTo>
                    <a:lnTo>
                      <a:pt x="76" y="4"/>
                    </a:lnTo>
                    <a:lnTo>
                      <a:pt x="77" y="0"/>
                    </a:lnTo>
                    <a:lnTo>
                      <a:pt x="82" y="7"/>
                    </a:lnTo>
                    <a:lnTo>
                      <a:pt x="85" y="18"/>
                    </a:lnTo>
                    <a:lnTo>
                      <a:pt x="87" y="30"/>
                    </a:lnTo>
                    <a:lnTo>
                      <a:pt x="87" y="44"/>
                    </a:lnTo>
                    <a:lnTo>
                      <a:pt x="87" y="61"/>
                    </a:lnTo>
                    <a:lnTo>
                      <a:pt x="90" y="82"/>
                    </a:lnTo>
                    <a:lnTo>
                      <a:pt x="93" y="102"/>
                    </a:lnTo>
                    <a:lnTo>
                      <a:pt x="96" y="116"/>
                    </a:lnTo>
                    <a:lnTo>
                      <a:pt x="99" y="130"/>
                    </a:lnTo>
                    <a:lnTo>
                      <a:pt x="102" y="147"/>
                    </a:lnTo>
                    <a:lnTo>
                      <a:pt x="103" y="166"/>
                    </a:lnTo>
                    <a:lnTo>
                      <a:pt x="102" y="18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10" name="Freeform 105"/>
              <p:cNvSpPr>
                <a:spLocks/>
              </p:cNvSpPr>
              <p:nvPr/>
            </p:nvSpPr>
            <p:spPr bwMode="auto">
              <a:xfrm>
                <a:off x="6776" y="5040"/>
                <a:ext cx="53" cy="195"/>
              </a:xfrm>
              <a:custGeom>
                <a:avLst/>
                <a:gdLst>
                  <a:gd name="T0" fmla="*/ 0 w 107"/>
                  <a:gd name="T1" fmla="*/ 0 h 391"/>
                  <a:gd name="T2" fmla="*/ 0 w 107"/>
                  <a:gd name="T3" fmla="*/ 0 h 391"/>
                  <a:gd name="T4" fmla="*/ 0 w 107"/>
                  <a:gd name="T5" fmla="*/ 0 h 391"/>
                  <a:gd name="T6" fmla="*/ 0 w 107"/>
                  <a:gd name="T7" fmla="*/ 0 h 391"/>
                  <a:gd name="T8" fmla="*/ 0 w 107"/>
                  <a:gd name="T9" fmla="*/ 0 h 391"/>
                  <a:gd name="T10" fmla="*/ 0 w 107"/>
                  <a:gd name="T11" fmla="*/ 0 h 391"/>
                  <a:gd name="T12" fmla="*/ 0 w 107"/>
                  <a:gd name="T13" fmla="*/ 0 h 391"/>
                  <a:gd name="T14" fmla="*/ 0 w 107"/>
                  <a:gd name="T15" fmla="*/ 0 h 391"/>
                  <a:gd name="T16" fmla="*/ 0 w 107"/>
                  <a:gd name="T17" fmla="*/ 0 h 391"/>
                  <a:gd name="T18" fmla="*/ 0 w 107"/>
                  <a:gd name="T19" fmla="*/ 0 h 391"/>
                  <a:gd name="T20" fmla="*/ 0 w 107"/>
                  <a:gd name="T21" fmla="*/ 0 h 391"/>
                  <a:gd name="T22" fmla="*/ 0 w 107"/>
                  <a:gd name="T23" fmla="*/ 0 h 391"/>
                  <a:gd name="T24" fmla="*/ 0 w 107"/>
                  <a:gd name="T25" fmla="*/ 0 h 391"/>
                  <a:gd name="T26" fmla="*/ 0 w 107"/>
                  <a:gd name="T27" fmla="*/ 0 h 391"/>
                  <a:gd name="T28" fmla="*/ 0 w 107"/>
                  <a:gd name="T29" fmla="*/ 0 h 391"/>
                  <a:gd name="T30" fmla="*/ 0 w 107"/>
                  <a:gd name="T31" fmla="*/ 0 h 391"/>
                  <a:gd name="T32" fmla="*/ 0 w 107"/>
                  <a:gd name="T33" fmla="*/ 0 h 391"/>
                  <a:gd name="T34" fmla="*/ 0 w 107"/>
                  <a:gd name="T35" fmla="*/ 0 h 391"/>
                  <a:gd name="T36" fmla="*/ 0 w 107"/>
                  <a:gd name="T37" fmla="*/ 0 h 391"/>
                  <a:gd name="T38" fmla="*/ 0 w 107"/>
                  <a:gd name="T39" fmla="*/ 0 h 391"/>
                  <a:gd name="T40" fmla="*/ 0 w 107"/>
                  <a:gd name="T41" fmla="*/ 0 h 391"/>
                  <a:gd name="T42" fmla="*/ 0 w 107"/>
                  <a:gd name="T43" fmla="*/ 0 h 391"/>
                  <a:gd name="T44" fmla="*/ 0 w 107"/>
                  <a:gd name="T45" fmla="*/ 0 h 391"/>
                  <a:gd name="T46" fmla="*/ 0 w 107"/>
                  <a:gd name="T47" fmla="*/ 0 h 391"/>
                  <a:gd name="T48" fmla="*/ 0 w 107"/>
                  <a:gd name="T49" fmla="*/ 0 h 391"/>
                  <a:gd name="T50" fmla="*/ 0 w 107"/>
                  <a:gd name="T51" fmla="*/ 0 h 391"/>
                  <a:gd name="T52" fmla="*/ 0 w 107"/>
                  <a:gd name="T53" fmla="*/ 0 h 391"/>
                  <a:gd name="T54" fmla="*/ 0 w 107"/>
                  <a:gd name="T55" fmla="*/ 0 h 391"/>
                  <a:gd name="T56" fmla="*/ 0 w 107"/>
                  <a:gd name="T57" fmla="*/ 0 h 391"/>
                  <a:gd name="T58" fmla="*/ 0 w 107"/>
                  <a:gd name="T59" fmla="*/ 0 h 391"/>
                  <a:gd name="T60" fmla="*/ 0 w 107"/>
                  <a:gd name="T61" fmla="*/ 0 h 391"/>
                  <a:gd name="T62" fmla="*/ 0 w 107"/>
                  <a:gd name="T63" fmla="*/ 0 h 391"/>
                  <a:gd name="T64" fmla="*/ 0 w 107"/>
                  <a:gd name="T65" fmla="*/ 0 h 391"/>
                  <a:gd name="T66" fmla="*/ 0 w 107"/>
                  <a:gd name="T67" fmla="*/ 0 h 391"/>
                  <a:gd name="T68" fmla="*/ 0 w 107"/>
                  <a:gd name="T69" fmla="*/ 0 h 391"/>
                  <a:gd name="T70" fmla="*/ 0 w 107"/>
                  <a:gd name="T71" fmla="*/ 0 h 391"/>
                  <a:gd name="T72" fmla="*/ 0 w 107"/>
                  <a:gd name="T73" fmla="*/ 0 h 391"/>
                  <a:gd name="T74" fmla="*/ 0 w 107"/>
                  <a:gd name="T75" fmla="*/ 0 h 391"/>
                  <a:gd name="T76" fmla="*/ 0 w 107"/>
                  <a:gd name="T77" fmla="*/ 0 h 391"/>
                  <a:gd name="T78" fmla="*/ 0 w 107"/>
                  <a:gd name="T79" fmla="*/ 0 h 391"/>
                  <a:gd name="T80" fmla="*/ 0 w 107"/>
                  <a:gd name="T81" fmla="*/ 0 h 391"/>
                  <a:gd name="T82" fmla="*/ 0 w 107"/>
                  <a:gd name="T83" fmla="*/ 0 h 391"/>
                  <a:gd name="T84" fmla="*/ 0 w 107"/>
                  <a:gd name="T85" fmla="*/ 0 h 391"/>
                  <a:gd name="T86" fmla="*/ 0 w 107"/>
                  <a:gd name="T87" fmla="*/ 0 h 391"/>
                  <a:gd name="T88" fmla="*/ 0 w 107"/>
                  <a:gd name="T89" fmla="*/ 0 h 391"/>
                  <a:gd name="T90" fmla="*/ 0 w 107"/>
                  <a:gd name="T91" fmla="*/ 0 h 3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
                  <a:gd name="T139" fmla="*/ 0 h 391"/>
                  <a:gd name="T140" fmla="*/ 107 w 107"/>
                  <a:gd name="T141" fmla="*/ 391 h 3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 h="391">
                    <a:moveTo>
                      <a:pt x="71" y="391"/>
                    </a:moveTo>
                    <a:lnTo>
                      <a:pt x="65" y="391"/>
                    </a:lnTo>
                    <a:lnTo>
                      <a:pt x="61" y="391"/>
                    </a:lnTo>
                    <a:lnTo>
                      <a:pt x="55" y="390"/>
                    </a:lnTo>
                    <a:lnTo>
                      <a:pt x="51" y="386"/>
                    </a:lnTo>
                    <a:lnTo>
                      <a:pt x="45" y="379"/>
                    </a:lnTo>
                    <a:lnTo>
                      <a:pt x="43" y="367"/>
                    </a:lnTo>
                    <a:lnTo>
                      <a:pt x="43" y="355"/>
                    </a:lnTo>
                    <a:lnTo>
                      <a:pt x="43" y="342"/>
                    </a:lnTo>
                    <a:lnTo>
                      <a:pt x="43" y="337"/>
                    </a:lnTo>
                    <a:lnTo>
                      <a:pt x="44" y="334"/>
                    </a:lnTo>
                    <a:lnTo>
                      <a:pt x="44" y="330"/>
                    </a:lnTo>
                    <a:lnTo>
                      <a:pt x="44" y="329"/>
                    </a:lnTo>
                    <a:lnTo>
                      <a:pt x="43" y="323"/>
                    </a:lnTo>
                    <a:lnTo>
                      <a:pt x="38" y="318"/>
                    </a:lnTo>
                    <a:lnTo>
                      <a:pt x="34" y="313"/>
                    </a:lnTo>
                    <a:lnTo>
                      <a:pt x="31" y="308"/>
                    </a:lnTo>
                    <a:lnTo>
                      <a:pt x="33" y="302"/>
                    </a:lnTo>
                    <a:lnTo>
                      <a:pt x="35" y="295"/>
                    </a:lnTo>
                    <a:lnTo>
                      <a:pt x="40" y="290"/>
                    </a:lnTo>
                    <a:lnTo>
                      <a:pt x="44" y="287"/>
                    </a:lnTo>
                    <a:lnTo>
                      <a:pt x="38" y="285"/>
                    </a:lnTo>
                    <a:lnTo>
                      <a:pt x="34" y="281"/>
                    </a:lnTo>
                    <a:lnTo>
                      <a:pt x="30" y="278"/>
                    </a:lnTo>
                    <a:lnTo>
                      <a:pt x="27" y="273"/>
                    </a:lnTo>
                    <a:lnTo>
                      <a:pt x="27" y="266"/>
                    </a:lnTo>
                    <a:lnTo>
                      <a:pt x="30" y="255"/>
                    </a:lnTo>
                    <a:lnTo>
                      <a:pt x="31" y="246"/>
                    </a:lnTo>
                    <a:lnTo>
                      <a:pt x="33" y="239"/>
                    </a:lnTo>
                    <a:lnTo>
                      <a:pt x="30" y="236"/>
                    </a:lnTo>
                    <a:lnTo>
                      <a:pt x="25" y="234"/>
                    </a:lnTo>
                    <a:lnTo>
                      <a:pt x="20" y="231"/>
                    </a:lnTo>
                    <a:lnTo>
                      <a:pt x="17" y="231"/>
                    </a:lnTo>
                    <a:lnTo>
                      <a:pt x="14" y="229"/>
                    </a:lnTo>
                    <a:lnTo>
                      <a:pt x="10" y="229"/>
                    </a:lnTo>
                    <a:lnTo>
                      <a:pt x="5" y="227"/>
                    </a:lnTo>
                    <a:lnTo>
                      <a:pt x="1" y="224"/>
                    </a:lnTo>
                    <a:lnTo>
                      <a:pt x="0" y="206"/>
                    </a:lnTo>
                    <a:lnTo>
                      <a:pt x="5" y="177"/>
                    </a:lnTo>
                    <a:lnTo>
                      <a:pt x="13" y="149"/>
                    </a:lnTo>
                    <a:lnTo>
                      <a:pt x="17" y="131"/>
                    </a:lnTo>
                    <a:lnTo>
                      <a:pt x="13" y="126"/>
                    </a:lnTo>
                    <a:lnTo>
                      <a:pt x="10" y="119"/>
                    </a:lnTo>
                    <a:lnTo>
                      <a:pt x="10" y="112"/>
                    </a:lnTo>
                    <a:lnTo>
                      <a:pt x="11" y="107"/>
                    </a:lnTo>
                    <a:lnTo>
                      <a:pt x="10" y="98"/>
                    </a:lnTo>
                    <a:lnTo>
                      <a:pt x="10" y="86"/>
                    </a:lnTo>
                    <a:lnTo>
                      <a:pt x="11" y="75"/>
                    </a:lnTo>
                    <a:lnTo>
                      <a:pt x="13" y="67"/>
                    </a:lnTo>
                    <a:lnTo>
                      <a:pt x="14" y="58"/>
                    </a:lnTo>
                    <a:lnTo>
                      <a:pt x="18" y="49"/>
                    </a:lnTo>
                    <a:lnTo>
                      <a:pt x="21" y="42"/>
                    </a:lnTo>
                    <a:lnTo>
                      <a:pt x="27" y="37"/>
                    </a:lnTo>
                    <a:lnTo>
                      <a:pt x="34" y="33"/>
                    </a:lnTo>
                    <a:lnTo>
                      <a:pt x="41" y="30"/>
                    </a:lnTo>
                    <a:lnTo>
                      <a:pt x="48" y="25"/>
                    </a:lnTo>
                    <a:lnTo>
                      <a:pt x="54" y="21"/>
                    </a:lnTo>
                    <a:lnTo>
                      <a:pt x="58" y="16"/>
                    </a:lnTo>
                    <a:lnTo>
                      <a:pt x="65" y="9"/>
                    </a:lnTo>
                    <a:lnTo>
                      <a:pt x="71" y="2"/>
                    </a:lnTo>
                    <a:lnTo>
                      <a:pt x="77" y="0"/>
                    </a:lnTo>
                    <a:lnTo>
                      <a:pt x="75" y="7"/>
                    </a:lnTo>
                    <a:lnTo>
                      <a:pt x="73" y="16"/>
                    </a:lnTo>
                    <a:lnTo>
                      <a:pt x="70" y="26"/>
                    </a:lnTo>
                    <a:lnTo>
                      <a:pt x="67" y="39"/>
                    </a:lnTo>
                    <a:lnTo>
                      <a:pt x="67" y="54"/>
                    </a:lnTo>
                    <a:lnTo>
                      <a:pt x="71" y="72"/>
                    </a:lnTo>
                    <a:lnTo>
                      <a:pt x="77" y="89"/>
                    </a:lnTo>
                    <a:lnTo>
                      <a:pt x="83" y="98"/>
                    </a:lnTo>
                    <a:lnTo>
                      <a:pt x="90" y="107"/>
                    </a:lnTo>
                    <a:lnTo>
                      <a:pt x="98" y="119"/>
                    </a:lnTo>
                    <a:lnTo>
                      <a:pt x="104" y="136"/>
                    </a:lnTo>
                    <a:lnTo>
                      <a:pt x="107" y="152"/>
                    </a:lnTo>
                    <a:lnTo>
                      <a:pt x="103" y="166"/>
                    </a:lnTo>
                    <a:lnTo>
                      <a:pt x="95" y="178"/>
                    </a:lnTo>
                    <a:lnTo>
                      <a:pt x="85" y="191"/>
                    </a:lnTo>
                    <a:lnTo>
                      <a:pt x="77" y="203"/>
                    </a:lnTo>
                    <a:lnTo>
                      <a:pt x="71" y="217"/>
                    </a:lnTo>
                    <a:lnTo>
                      <a:pt x="68" y="232"/>
                    </a:lnTo>
                    <a:lnTo>
                      <a:pt x="68" y="252"/>
                    </a:lnTo>
                    <a:lnTo>
                      <a:pt x="70" y="267"/>
                    </a:lnTo>
                    <a:lnTo>
                      <a:pt x="71" y="273"/>
                    </a:lnTo>
                    <a:lnTo>
                      <a:pt x="73" y="280"/>
                    </a:lnTo>
                    <a:lnTo>
                      <a:pt x="74" y="288"/>
                    </a:lnTo>
                    <a:lnTo>
                      <a:pt x="74" y="299"/>
                    </a:lnTo>
                    <a:lnTo>
                      <a:pt x="74" y="308"/>
                    </a:lnTo>
                    <a:lnTo>
                      <a:pt x="75" y="316"/>
                    </a:lnTo>
                    <a:lnTo>
                      <a:pt x="78" y="323"/>
                    </a:lnTo>
                    <a:lnTo>
                      <a:pt x="80" y="329"/>
                    </a:lnTo>
                    <a:lnTo>
                      <a:pt x="83" y="341"/>
                    </a:lnTo>
                    <a:lnTo>
                      <a:pt x="85" y="360"/>
                    </a:lnTo>
                    <a:lnTo>
                      <a:pt x="83" y="381"/>
                    </a:lnTo>
                    <a:lnTo>
                      <a:pt x="71" y="39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11" name="Freeform 106"/>
              <p:cNvSpPr>
                <a:spLocks/>
              </p:cNvSpPr>
              <p:nvPr/>
            </p:nvSpPr>
            <p:spPr bwMode="auto">
              <a:xfrm>
                <a:off x="6877" y="5130"/>
                <a:ext cx="20" cy="51"/>
              </a:xfrm>
              <a:custGeom>
                <a:avLst/>
                <a:gdLst>
                  <a:gd name="T0" fmla="*/ 0 w 42"/>
                  <a:gd name="T1" fmla="*/ 0 h 103"/>
                  <a:gd name="T2" fmla="*/ 0 w 42"/>
                  <a:gd name="T3" fmla="*/ 0 h 103"/>
                  <a:gd name="T4" fmla="*/ 0 w 42"/>
                  <a:gd name="T5" fmla="*/ 0 h 103"/>
                  <a:gd name="T6" fmla="*/ 0 w 42"/>
                  <a:gd name="T7" fmla="*/ 0 h 103"/>
                  <a:gd name="T8" fmla="*/ 0 w 42"/>
                  <a:gd name="T9" fmla="*/ 0 h 103"/>
                  <a:gd name="T10" fmla="*/ 0 w 42"/>
                  <a:gd name="T11" fmla="*/ 0 h 103"/>
                  <a:gd name="T12" fmla="*/ 0 w 42"/>
                  <a:gd name="T13" fmla="*/ 0 h 103"/>
                  <a:gd name="T14" fmla="*/ 0 w 42"/>
                  <a:gd name="T15" fmla="*/ 0 h 103"/>
                  <a:gd name="T16" fmla="*/ 0 w 42"/>
                  <a:gd name="T17" fmla="*/ 0 h 103"/>
                  <a:gd name="T18" fmla="*/ 0 w 42"/>
                  <a:gd name="T19" fmla="*/ 0 h 103"/>
                  <a:gd name="T20" fmla="*/ 0 w 42"/>
                  <a:gd name="T21" fmla="*/ 0 h 103"/>
                  <a:gd name="T22" fmla="*/ 0 w 42"/>
                  <a:gd name="T23" fmla="*/ 0 h 103"/>
                  <a:gd name="T24" fmla="*/ 0 w 42"/>
                  <a:gd name="T25" fmla="*/ 0 h 103"/>
                  <a:gd name="T26" fmla="*/ 0 w 42"/>
                  <a:gd name="T27" fmla="*/ 0 h 103"/>
                  <a:gd name="T28" fmla="*/ 0 w 42"/>
                  <a:gd name="T29" fmla="*/ 0 h 103"/>
                  <a:gd name="T30" fmla="*/ 0 w 42"/>
                  <a:gd name="T31" fmla="*/ 0 h 103"/>
                  <a:gd name="T32" fmla="*/ 0 w 42"/>
                  <a:gd name="T33" fmla="*/ 0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03"/>
                  <a:gd name="T53" fmla="*/ 42 w 42"/>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03">
                    <a:moveTo>
                      <a:pt x="0" y="14"/>
                    </a:moveTo>
                    <a:lnTo>
                      <a:pt x="9" y="16"/>
                    </a:lnTo>
                    <a:lnTo>
                      <a:pt x="19" y="14"/>
                    </a:lnTo>
                    <a:lnTo>
                      <a:pt x="26" y="9"/>
                    </a:lnTo>
                    <a:lnTo>
                      <a:pt x="30" y="0"/>
                    </a:lnTo>
                    <a:lnTo>
                      <a:pt x="37" y="18"/>
                    </a:lnTo>
                    <a:lnTo>
                      <a:pt x="42" y="38"/>
                    </a:lnTo>
                    <a:lnTo>
                      <a:pt x="42" y="58"/>
                    </a:lnTo>
                    <a:lnTo>
                      <a:pt x="37" y="72"/>
                    </a:lnTo>
                    <a:lnTo>
                      <a:pt x="29" y="80"/>
                    </a:lnTo>
                    <a:lnTo>
                      <a:pt x="19" y="87"/>
                    </a:lnTo>
                    <a:lnTo>
                      <a:pt x="10" y="94"/>
                    </a:lnTo>
                    <a:lnTo>
                      <a:pt x="4" y="103"/>
                    </a:lnTo>
                    <a:lnTo>
                      <a:pt x="7" y="84"/>
                    </a:lnTo>
                    <a:lnTo>
                      <a:pt x="7" y="58"/>
                    </a:lnTo>
                    <a:lnTo>
                      <a:pt x="4" y="33"/>
                    </a:lnTo>
                    <a:lnTo>
                      <a:pt x="0" y="1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12" name="Freeform 107"/>
              <p:cNvSpPr>
                <a:spLocks/>
              </p:cNvSpPr>
              <p:nvPr/>
            </p:nvSpPr>
            <p:spPr bwMode="auto">
              <a:xfrm>
                <a:off x="6953" y="5092"/>
                <a:ext cx="27" cy="25"/>
              </a:xfrm>
              <a:custGeom>
                <a:avLst/>
                <a:gdLst>
                  <a:gd name="T0" fmla="*/ 0 w 54"/>
                  <a:gd name="T1" fmla="*/ 0 h 51"/>
                  <a:gd name="T2" fmla="*/ 1 w 54"/>
                  <a:gd name="T3" fmla="*/ 0 h 51"/>
                  <a:gd name="T4" fmla="*/ 1 w 54"/>
                  <a:gd name="T5" fmla="*/ 0 h 51"/>
                  <a:gd name="T6" fmla="*/ 1 w 54"/>
                  <a:gd name="T7" fmla="*/ 0 h 51"/>
                  <a:gd name="T8" fmla="*/ 1 w 54"/>
                  <a:gd name="T9" fmla="*/ 0 h 51"/>
                  <a:gd name="T10" fmla="*/ 1 w 54"/>
                  <a:gd name="T11" fmla="*/ 0 h 51"/>
                  <a:gd name="T12" fmla="*/ 1 w 54"/>
                  <a:gd name="T13" fmla="*/ 0 h 51"/>
                  <a:gd name="T14" fmla="*/ 1 w 54"/>
                  <a:gd name="T15" fmla="*/ 0 h 51"/>
                  <a:gd name="T16" fmla="*/ 1 w 54"/>
                  <a:gd name="T17" fmla="*/ 0 h 51"/>
                  <a:gd name="T18" fmla="*/ 1 w 54"/>
                  <a:gd name="T19" fmla="*/ 0 h 51"/>
                  <a:gd name="T20" fmla="*/ 1 w 54"/>
                  <a:gd name="T21" fmla="*/ 0 h 51"/>
                  <a:gd name="T22" fmla="*/ 1 w 54"/>
                  <a:gd name="T23" fmla="*/ 0 h 51"/>
                  <a:gd name="T24" fmla="*/ 1 w 54"/>
                  <a:gd name="T25" fmla="*/ 0 h 51"/>
                  <a:gd name="T26" fmla="*/ 1 w 54"/>
                  <a:gd name="T27" fmla="*/ 0 h 51"/>
                  <a:gd name="T28" fmla="*/ 1 w 54"/>
                  <a:gd name="T29" fmla="*/ 0 h 51"/>
                  <a:gd name="T30" fmla="*/ 1 w 54"/>
                  <a:gd name="T31" fmla="*/ 0 h 51"/>
                  <a:gd name="T32" fmla="*/ 1 w 54"/>
                  <a:gd name="T33" fmla="*/ 0 h 51"/>
                  <a:gd name="T34" fmla="*/ 1 w 54"/>
                  <a:gd name="T35" fmla="*/ 0 h 51"/>
                  <a:gd name="T36" fmla="*/ 1 w 54"/>
                  <a:gd name="T37" fmla="*/ 0 h 51"/>
                  <a:gd name="T38" fmla="*/ 1 w 54"/>
                  <a:gd name="T39" fmla="*/ 0 h 51"/>
                  <a:gd name="T40" fmla="*/ 0 w 54"/>
                  <a:gd name="T41" fmla="*/ 0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51"/>
                  <a:gd name="T65" fmla="*/ 54 w 54"/>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51">
                    <a:moveTo>
                      <a:pt x="0" y="24"/>
                    </a:moveTo>
                    <a:lnTo>
                      <a:pt x="8" y="26"/>
                    </a:lnTo>
                    <a:lnTo>
                      <a:pt x="17" y="24"/>
                    </a:lnTo>
                    <a:lnTo>
                      <a:pt x="26" y="23"/>
                    </a:lnTo>
                    <a:lnTo>
                      <a:pt x="33" y="19"/>
                    </a:lnTo>
                    <a:lnTo>
                      <a:pt x="38" y="16"/>
                    </a:lnTo>
                    <a:lnTo>
                      <a:pt x="43" y="10"/>
                    </a:lnTo>
                    <a:lnTo>
                      <a:pt x="46" y="5"/>
                    </a:lnTo>
                    <a:lnTo>
                      <a:pt x="47" y="0"/>
                    </a:lnTo>
                    <a:lnTo>
                      <a:pt x="51" y="10"/>
                    </a:lnTo>
                    <a:lnTo>
                      <a:pt x="54" y="21"/>
                    </a:lnTo>
                    <a:lnTo>
                      <a:pt x="53" y="30"/>
                    </a:lnTo>
                    <a:lnTo>
                      <a:pt x="46" y="38"/>
                    </a:lnTo>
                    <a:lnTo>
                      <a:pt x="34" y="45"/>
                    </a:lnTo>
                    <a:lnTo>
                      <a:pt x="26" y="51"/>
                    </a:lnTo>
                    <a:lnTo>
                      <a:pt x="20" y="51"/>
                    </a:lnTo>
                    <a:lnTo>
                      <a:pt x="14" y="47"/>
                    </a:lnTo>
                    <a:lnTo>
                      <a:pt x="10" y="42"/>
                    </a:lnTo>
                    <a:lnTo>
                      <a:pt x="6" y="37"/>
                    </a:lnTo>
                    <a:lnTo>
                      <a:pt x="3" y="31"/>
                    </a:lnTo>
                    <a:lnTo>
                      <a:pt x="0" y="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13" name="Freeform 108"/>
              <p:cNvSpPr>
                <a:spLocks/>
              </p:cNvSpPr>
              <p:nvPr/>
            </p:nvSpPr>
            <p:spPr bwMode="auto">
              <a:xfrm>
                <a:off x="6955" y="5081"/>
                <a:ext cx="12" cy="14"/>
              </a:xfrm>
              <a:custGeom>
                <a:avLst/>
                <a:gdLst>
                  <a:gd name="T0" fmla="*/ 0 w 24"/>
                  <a:gd name="T1" fmla="*/ 1 h 26"/>
                  <a:gd name="T2" fmla="*/ 1 w 24"/>
                  <a:gd name="T3" fmla="*/ 1 h 26"/>
                  <a:gd name="T4" fmla="*/ 1 w 24"/>
                  <a:gd name="T5" fmla="*/ 1 h 26"/>
                  <a:gd name="T6" fmla="*/ 1 w 24"/>
                  <a:gd name="T7" fmla="*/ 1 h 26"/>
                  <a:gd name="T8" fmla="*/ 1 w 24"/>
                  <a:gd name="T9" fmla="*/ 0 h 26"/>
                  <a:gd name="T10" fmla="*/ 1 w 24"/>
                  <a:gd name="T11" fmla="*/ 1 h 26"/>
                  <a:gd name="T12" fmla="*/ 1 w 24"/>
                  <a:gd name="T13" fmla="*/ 1 h 26"/>
                  <a:gd name="T14" fmla="*/ 1 w 24"/>
                  <a:gd name="T15" fmla="*/ 1 h 26"/>
                  <a:gd name="T16" fmla="*/ 1 w 24"/>
                  <a:gd name="T17" fmla="*/ 1 h 26"/>
                  <a:gd name="T18" fmla="*/ 1 w 24"/>
                  <a:gd name="T19" fmla="*/ 1 h 26"/>
                  <a:gd name="T20" fmla="*/ 1 w 24"/>
                  <a:gd name="T21" fmla="*/ 1 h 26"/>
                  <a:gd name="T22" fmla="*/ 0 w 24"/>
                  <a:gd name="T23" fmla="*/ 1 h 26"/>
                  <a:gd name="T24" fmla="*/ 0 w 24"/>
                  <a:gd name="T25" fmla="*/ 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6"/>
                  <a:gd name="T41" fmla="*/ 24 w 24"/>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6">
                    <a:moveTo>
                      <a:pt x="0" y="5"/>
                    </a:moveTo>
                    <a:lnTo>
                      <a:pt x="6" y="9"/>
                    </a:lnTo>
                    <a:lnTo>
                      <a:pt x="13" y="10"/>
                    </a:lnTo>
                    <a:lnTo>
                      <a:pt x="19" y="7"/>
                    </a:lnTo>
                    <a:lnTo>
                      <a:pt x="22" y="0"/>
                    </a:lnTo>
                    <a:lnTo>
                      <a:pt x="24" y="9"/>
                    </a:lnTo>
                    <a:lnTo>
                      <a:pt x="24" y="16"/>
                    </a:lnTo>
                    <a:lnTo>
                      <a:pt x="22" y="23"/>
                    </a:lnTo>
                    <a:lnTo>
                      <a:pt x="17" y="26"/>
                    </a:lnTo>
                    <a:lnTo>
                      <a:pt x="10" y="26"/>
                    </a:lnTo>
                    <a:lnTo>
                      <a:pt x="3" y="23"/>
                    </a:lnTo>
                    <a:lnTo>
                      <a:pt x="0" y="16"/>
                    </a:lnTo>
                    <a:lnTo>
                      <a:pt x="0"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14" name="Freeform 109"/>
              <p:cNvSpPr>
                <a:spLocks/>
              </p:cNvSpPr>
              <p:nvPr/>
            </p:nvSpPr>
            <p:spPr bwMode="auto">
              <a:xfrm>
                <a:off x="6882" y="4960"/>
                <a:ext cx="45" cy="25"/>
              </a:xfrm>
              <a:custGeom>
                <a:avLst/>
                <a:gdLst>
                  <a:gd name="T0" fmla="*/ 0 w 90"/>
                  <a:gd name="T1" fmla="*/ 0 h 51"/>
                  <a:gd name="T2" fmla="*/ 1 w 90"/>
                  <a:gd name="T3" fmla="*/ 0 h 51"/>
                  <a:gd name="T4" fmla="*/ 1 w 90"/>
                  <a:gd name="T5" fmla="*/ 0 h 51"/>
                  <a:gd name="T6" fmla="*/ 1 w 90"/>
                  <a:gd name="T7" fmla="*/ 0 h 51"/>
                  <a:gd name="T8" fmla="*/ 1 w 90"/>
                  <a:gd name="T9" fmla="*/ 0 h 51"/>
                  <a:gd name="T10" fmla="*/ 1 w 90"/>
                  <a:gd name="T11" fmla="*/ 0 h 51"/>
                  <a:gd name="T12" fmla="*/ 1 w 90"/>
                  <a:gd name="T13" fmla="*/ 0 h 51"/>
                  <a:gd name="T14" fmla="*/ 1 w 90"/>
                  <a:gd name="T15" fmla="*/ 0 h 51"/>
                  <a:gd name="T16" fmla="*/ 1 w 90"/>
                  <a:gd name="T17" fmla="*/ 0 h 51"/>
                  <a:gd name="T18" fmla="*/ 1 w 90"/>
                  <a:gd name="T19" fmla="*/ 0 h 51"/>
                  <a:gd name="T20" fmla="*/ 1 w 90"/>
                  <a:gd name="T21" fmla="*/ 0 h 51"/>
                  <a:gd name="T22" fmla="*/ 1 w 90"/>
                  <a:gd name="T23" fmla="*/ 0 h 51"/>
                  <a:gd name="T24" fmla="*/ 1 w 90"/>
                  <a:gd name="T25" fmla="*/ 0 h 51"/>
                  <a:gd name="T26" fmla="*/ 1 w 90"/>
                  <a:gd name="T27" fmla="*/ 0 h 51"/>
                  <a:gd name="T28" fmla="*/ 1 w 90"/>
                  <a:gd name="T29" fmla="*/ 0 h 51"/>
                  <a:gd name="T30" fmla="*/ 1 w 90"/>
                  <a:gd name="T31" fmla="*/ 0 h 51"/>
                  <a:gd name="T32" fmla="*/ 1 w 90"/>
                  <a:gd name="T33" fmla="*/ 0 h 51"/>
                  <a:gd name="T34" fmla="*/ 1 w 90"/>
                  <a:gd name="T35" fmla="*/ 0 h 51"/>
                  <a:gd name="T36" fmla="*/ 1 w 90"/>
                  <a:gd name="T37" fmla="*/ 0 h 51"/>
                  <a:gd name="T38" fmla="*/ 1 w 90"/>
                  <a:gd name="T39" fmla="*/ 0 h 51"/>
                  <a:gd name="T40" fmla="*/ 1 w 90"/>
                  <a:gd name="T41" fmla="*/ 0 h 51"/>
                  <a:gd name="T42" fmla="*/ 1 w 90"/>
                  <a:gd name="T43" fmla="*/ 0 h 51"/>
                  <a:gd name="T44" fmla="*/ 1 w 90"/>
                  <a:gd name="T45" fmla="*/ 0 h 51"/>
                  <a:gd name="T46" fmla="*/ 1 w 90"/>
                  <a:gd name="T47" fmla="*/ 0 h 51"/>
                  <a:gd name="T48" fmla="*/ 0 w 90"/>
                  <a:gd name="T49" fmla="*/ 0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51"/>
                  <a:gd name="T77" fmla="*/ 90 w 90"/>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51">
                    <a:moveTo>
                      <a:pt x="0" y="35"/>
                    </a:moveTo>
                    <a:lnTo>
                      <a:pt x="14" y="37"/>
                    </a:lnTo>
                    <a:lnTo>
                      <a:pt x="26" y="32"/>
                    </a:lnTo>
                    <a:lnTo>
                      <a:pt x="34" y="23"/>
                    </a:lnTo>
                    <a:lnTo>
                      <a:pt x="42" y="14"/>
                    </a:lnTo>
                    <a:lnTo>
                      <a:pt x="46" y="9"/>
                    </a:lnTo>
                    <a:lnTo>
                      <a:pt x="53" y="5"/>
                    </a:lnTo>
                    <a:lnTo>
                      <a:pt x="60" y="2"/>
                    </a:lnTo>
                    <a:lnTo>
                      <a:pt x="69" y="0"/>
                    </a:lnTo>
                    <a:lnTo>
                      <a:pt x="76" y="2"/>
                    </a:lnTo>
                    <a:lnTo>
                      <a:pt x="83" y="7"/>
                    </a:lnTo>
                    <a:lnTo>
                      <a:pt x="87" y="18"/>
                    </a:lnTo>
                    <a:lnTo>
                      <a:pt x="90" y="33"/>
                    </a:lnTo>
                    <a:lnTo>
                      <a:pt x="82" y="25"/>
                    </a:lnTo>
                    <a:lnTo>
                      <a:pt x="70" y="21"/>
                    </a:lnTo>
                    <a:lnTo>
                      <a:pt x="60" y="23"/>
                    </a:lnTo>
                    <a:lnTo>
                      <a:pt x="49" y="33"/>
                    </a:lnTo>
                    <a:lnTo>
                      <a:pt x="43" y="40"/>
                    </a:lnTo>
                    <a:lnTo>
                      <a:pt x="37" y="46"/>
                    </a:lnTo>
                    <a:lnTo>
                      <a:pt x="32" y="49"/>
                    </a:lnTo>
                    <a:lnTo>
                      <a:pt x="26" y="51"/>
                    </a:lnTo>
                    <a:lnTo>
                      <a:pt x="19" y="51"/>
                    </a:lnTo>
                    <a:lnTo>
                      <a:pt x="13" y="47"/>
                    </a:lnTo>
                    <a:lnTo>
                      <a:pt x="6" y="42"/>
                    </a:lnTo>
                    <a:lnTo>
                      <a:pt x="0" y="3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15" name="Freeform 110"/>
              <p:cNvSpPr>
                <a:spLocks/>
              </p:cNvSpPr>
              <p:nvPr/>
            </p:nvSpPr>
            <p:spPr bwMode="auto">
              <a:xfrm>
                <a:off x="6936" y="4918"/>
                <a:ext cx="100" cy="176"/>
              </a:xfrm>
              <a:custGeom>
                <a:avLst/>
                <a:gdLst>
                  <a:gd name="T0" fmla="*/ 0 w 201"/>
                  <a:gd name="T1" fmla="*/ 1 h 351"/>
                  <a:gd name="T2" fmla="*/ 0 w 201"/>
                  <a:gd name="T3" fmla="*/ 1 h 351"/>
                  <a:gd name="T4" fmla="*/ 0 w 201"/>
                  <a:gd name="T5" fmla="*/ 1 h 351"/>
                  <a:gd name="T6" fmla="*/ 0 w 201"/>
                  <a:gd name="T7" fmla="*/ 1 h 351"/>
                  <a:gd name="T8" fmla="*/ 0 w 201"/>
                  <a:gd name="T9" fmla="*/ 1 h 351"/>
                  <a:gd name="T10" fmla="*/ 0 w 201"/>
                  <a:gd name="T11" fmla="*/ 1 h 351"/>
                  <a:gd name="T12" fmla="*/ 0 w 201"/>
                  <a:gd name="T13" fmla="*/ 1 h 351"/>
                  <a:gd name="T14" fmla="*/ 0 w 201"/>
                  <a:gd name="T15" fmla="*/ 1 h 351"/>
                  <a:gd name="T16" fmla="*/ 0 w 201"/>
                  <a:gd name="T17" fmla="*/ 1 h 351"/>
                  <a:gd name="T18" fmla="*/ 0 w 201"/>
                  <a:gd name="T19" fmla="*/ 1 h 351"/>
                  <a:gd name="T20" fmla="*/ 0 w 201"/>
                  <a:gd name="T21" fmla="*/ 1 h 351"/>
                  <a:gd name="T22" fmla="*/ 0 w 201"/>
                  <a:gd name="T23" fmla="*/ 1 h 351"/>
                  <a:gd name="T24" fmla="*/ 0 w 201"/>
                  <a:gd name="T25" fmla="*/ 1 h 351"/>
                  <a:gd name="T26" fmla="*/ 0 w 201"/>
                  <a:gd name="T27" fmla="*/ 1 h 351"/>
                  <a:gd name="T28" fmla="*/ 0 w 201"/>
                  <a:gd name="T29" fmla="*/ 1 h 351"/>
                  <a:gd name="T30" fmla="*/ 0 w 201"/>
                  <a:gd name="T31" fmla="*/ 1 h 351"/>
                  <a:gd name="T32" fmla="*/ 0 w 201"/>
                  <a:gd name="T33" fmla="*/ 1 h 351"/>
                  <a:gd name="T34" fmla="*/ 0 w 201"/>
                  <a:gd name="T35" fmla="*/ 1 h 351"/>
                  <a:gd name="T36" fmla="*/ 0 w 201"/>
                  <a:gd name="T37" fmla="*/ 1 h 351"/>
                  <a:gd name="T38" fmla="*/ 0 w 201"/>
                  <a:gd name="T39" fmla="*/ 1 h 351"/>
                  <a:gd name="T40" fmla="*/ 0 w 201"/>
                  <a:gd name="T41" fmla="*/ 1 h 351"/>
                  <a:gd name="T42" fmla="*/ 0 w 201"/>
                  <a:gd name="T43" fmla="*/ 1 h 351"/>
                  <a:gd name="T44" fmla="*/ 0 w 201"/>
                  <a:gd name="T45" fmla="*/ 1 h 351"/>
                  <a:gd name="T46" fmla="*/ 0 w 201"/>
                  <a:gd name="T47" fmla="*/ 1 h 351"/>
                  <a:gd name="T48" fmla="*/ 0 w 201"/>
                  <a:gd name="T49" fmla="*/ 1 h 351"/>
                  <a:gd name="T50" fmla="*/ 0 w 201"/>
                  <a:gd name="T51" fmla="*/ 1 h 351"/>
                  <a:gd name="T52" fmla="*/ 0 w 201"/>
                  <a:gd name="T53" fmla="*/ 1 h 351"/>
                  <a:gd name="T54" fmla="*/ 0 w 201"/>
                  <a:gd name="T55" fmla="*/ 1 h 351"/>
                  <a:gd name="T56" fmla="*/ 0 w 201"/>
                  <a:gd name="T57" fmla="*/ 1 h 351"/>
                  <a:gd name="T58" fmla="*/ 0 w 201"/>
                  <a:gd name="T59" fmla="*/ 1 h 351"/>
                  <a:gd name="T60" fmla="*/ 0 w 201"/>
                  <a:gd name="T61" fmla="*/ 1 h 351"/>
                  <a:gd name="T62" fmla="*/ 0 w 201"/>
                  <a:gd name="T63" fmla="*/ 1 h 351"/>
                  <a:gd name="T64" fmla="*/ 0 w 201"/>
                  <a:gd name="T65" fmla="*/ 1 h 351"/>
                  <a:gd name="T66" fmla="*/ 0 w 201"/>
                  <a:gd name="T67" fmla="*/ 1 h 351"/>
                  <a:gd name="T68" fmla="*/ 0 w 201"/>
                  <a:gd name="T69" fmla="*/ 1 h 351"/>
                  <a:gd name="T70" fmla="*/ 0 w 201"/>
                  <a:gd name="T71" fmla="*/ 1 h 351"/>
                  <a:gd name="T72" fmla="*/ 0 w 201"/>
                  <a:gd name="T73" fmla="*/ 1 h 351"/>
                  <a:gd name="T74" fmla="*/ 0 w 201"/>
                  <a:gd name="T75" fmla="*/ 1 h 351"/>
                  <a:gd name="T76" fmla="*/ 0 w 201"/>
                  <a:gd name="T77" fmla="*/ 1 h 351"/>
                  <a:gd name="T78" fmla="*/ 0 w 201"/>
                  <a:gd name="T79" fmla="*/ 1 h 351"/>
                  <a:gd name="T80" fmla="*/ 0 w 201"/>
                  <a:gd name="T81" fmla="*/ 1 h 351"/>
                  <a:gd name="T82" fmla="*/ 0 w 201"/>
                  <a:gd name="T83" fmla="*/ 1 h 351"/>
                  <a:gd name="T84" fmla="*/ 0 w 201"/>
                  <a:gd name="T85" fmla="*/ 1 h 351"/>
                  <a:gd name="T86" fmla="*/ 0 w 201"/>
                  <a:gd name="T87" fmla="*/ 1 h 351"/>
                  <a:gd name="T88" fmla="*/ 0 w 201"/>
                  <a:gd name="T89" fmla="*/ 1 h 351"/>
                  <a:gd name="T90" fmla="*/ 0 w 201"/>
                  <a:gd name="T91" fmla="*/ 1 h 351"/>
                  <a:gd name="T92" fmla="*/ 0 w 201"/>
                  <a:gd name="T93" fmla="*/ 1 h 351"/>
                  <a:gd name="T94" fmla="*/ 0 w 201"/>
                  <a:gd name="T95" fmla="*/ 1 h 351"/>
                  <a:gd name="T96" fmla="*/ 0 w 201"/>
                  <a:gd name="T97" fmla="*/ 1 h 351"/>
                  <a:gd name="T98" fmla="*/ 0 w 201"/>
                  <a:gd name="T99" fmla="*/ 1 h 351"/>
                  <a:gd name="T100" fmla="*/ 0 w 201"/>
                  <a:gd name="T101" fmla="*/ 1 h 351"/>
                  <a:gd name="T102" fmla="*/ 0 w 201"/>
                  <a:gd name="T103" fmla="*/ 1 h 351"/>
                  <a:gd name="T104" fmla="*/ 0 w 201"/>
                  <a:gd name="T105" fmla="*/ 1 h 351"/>
                  <a:gd name="T106" fmla="*/ 0 w 201"/>
                  <a:gd name="T107" fmla="*/ 1 h 351"/>
                  <a:gd name="T108" fmla="*/ 0 w 201"/>
                  <a:gd name="T109" fmla="*/ 1 h 351"/>
                  <a:gd name="T110" fmla="*/ 0 w 201"/>
                  <a:gd name="T111" fmla="*/ 1 h 351"/>
                  <a:gd name="T112" fmla="*/ 0 w 201"/>
                  <a:gd name="T113" fmla="*/ 1 h 351"/>
                  <a:gd name="T114" fmla="*/ 0 w 201"/>
                  <a:gd name="T115" fmla="*/ 1 h 351"/>
                  <a:gd name="T116" fmla="*/ 0 w 201"/>
                  <a:gd name="T117" fmla="*/ 1 h 351"/>
                  <a:gd name="T118" fmla="*/ 0 w 201"/>
                  <a:gd name="T119" fmla="*/ 1 h 3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1"/>
                  <a:gd name="T181" fmla="*/ 0 h 351"/>
                  <a:gd name="T182" fmla="*/ 201 w 201"/>
                  <a:gd name="T183" fmla="*/ 351 h 3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1" h="351">
                    <a:moveTo>
                      <a:pt x="140" y="124"/>
                    </a:moveTo>
                    <a:lnTo>
                      <a:pt x="135" y="114"/>
                    </a:lnTo>
                    <a:lnTo>
                      <a:pt x="130" y="105"/>
                    </a:lnTo>
                    <a:lnTo>
                      <a:pt x="121" y="98"/>
                    </a:lnTo>
                    <a:lnTo>
                      <a:pt x="112" y="96"/>
                    </a:lnTo>
                    <a:lnTo>
                      <a:pt x="104" y="95"/>
                    </a:lnTo>
                    <a:lnTo>
                      <a:pt x="98" y="88"/>
                    </a:lnTo>
                    <a:lnTo>
                      <a:pt x="95" y="81"/>
                    </a:lnTo>
                    <a:lnTo>
                      <a:pt x="94" y="72"/>
                    </a:lnTo>
                    <a:lnTo>
                      <a:pt x="94" y="67"/>
                    </a:lnTo>
                    <a:lnTo>
                      <a:pt x="91" y="58"/>
                    </a:lnTo>
                    <a:lnTo>
                      <a:pt x="88" y="47"/>
                    </a:lnTo>
                    <a:lnTo>
                      <a:pt x="82" y="35"/>
                    </a:lnTo>
                    <a:lnTo>
                      <a:pt x="75" y="25"/>
                    </a:lnTo>
                    <a:lnTo>
                      <a:pt x="64" y="16"/>
                    </a:lnTo>
                    <a:lnTo>
                      <a:pt x="51" y="11"/>
                    </a:lnTo>
                    <a:lnTo>
                      <a:pt x="34" y="11"/>
                    </a:lnTo>
                    <a:lnTo>
                      <a:pt x="22" y="11"/>
                    </a:lnTo>
                    <a:lnTo>
                      <a:pt x="14" y="7"/>
                    </a:lnTo>
                    <a:lnTo>
                      <a:pt x="7" y="4"/>
                    </a:lnTo>
                    <a:lnTo>
                      <a:pt x="0" y="0"/>
                    </a:lnTo>
                    <a:lnTo>
                      <a:pt x="8" y="7"/>
                    </a:lnTo>
                    <a:lnTo>
                      <a:pt x="17" y="16"/>
                    </a:lnTo>
                    <a:lnTo>
                      <a:pt x="22" y="23"/>
                    </a:lnTo>
                    <a:lnTo>
                      <a:pt x="28" y="32"/>
                    </a:lnTo>
                    <a:lnTo>
                      <a:pt x="32" y="39"/>
                    </a:lnTo>
                    <a:lnTo>
                      <a:pt x="37" y="46"/>
                    </a:lnTo>
                    <a:lnTo>
                      <a:pt x="40" y="51"/>
                    </a:lnTo>
                    <a:lnTo>
                      <a:pt x="42" y="58"/>
                    </a:lnTo>
                    <a:lnTo>
                      <a:pt x="48" y="68"/>
                    </a:lnTo>
                    <a:lnTo>
                      <a:pt x="57" y="79"/>
                    </a:lnTo>
                    <a:lnTo>
                      <a:pt x="65" y="89"/>
                    </a:lnTo>
                    <a:lnTo>
                      <a:pt x="74" y="95"/>
                    </a:lnTo>
                    <a:lnTo>
                      <a:pt x="84" y="103"/>
                    </a:lnTo>
                    <a:lnTo>
                      <a:pt x="94" y="114"/>
                    </a:lnTo>
                    <a:lnTo>
                      <a:pt x="102" y="130"/>
                    </a:lnTo>
                    <a:lnTo>
                      <a:pt x="104" y="144"/>
                    </a:lnTo>
                    <a:lnTo>
                      <a:pt x="100" y="161"/>
                    </a:lnTo>
                    <a:lnTo>
                      <a:pt x="97" y="178"/>
                    </a:lnTo>
                    <a:lnTo>
                      <a:pt x="98" y="196"/>
                    </a:lnTo>
                    <a:lnTo>
                      <a:pt x="105" y="206"/>
                    </a:lnTo>
                    <a:lnTo>
                      <a:pt x="117" y="215"/>
                    </a:lnTo>
                    <a:lnTo>
                      <a:pt x="124" y="227"/>
                    </a:lnTo>
                    <a:lnTo>
                      <a:pt x="128" y="241"/>
                    </a:lnTo>
                    <a:lnTo>
                      <a:pt x="127" y="257"/>
                    </a:lnTo>
                    <a:lnTo>
                      <a:pt x="120" y="273"/>
                    </a:lnTo>
                    <a:lnTo>
                      <a:pt x="110" y="283"/>
                    </a:lnTo>
                    <a:lnTo>
                      <a:pt x="98" y="287"/>
                    </a:lnTo>
                    <a:lnTo>
                      <a:pt x="90" y="273"/>
                    </a:lnTo>
                    <a:lnTo>
                      <a:pt x="85" y="261"/>
                    </a:lnTo>
                    <a:lnTo>
                      <a:pt x="81" y="250"/>
                    </a:lnTo>
                    <a:lnTo>
                      <a:pt x="77" y="238"/>
                    </a:lnTo>
                    <a:lnTo>
                      <a:pt x="72" y="229"/>
                    </a:lnTo>
                    <a:lnTo>
                      <a:pt x="67" y="222"/>
                    </a:lnTo>
                    <a:lnTo>
                      <a:pt x="60" y="217"/>
                    </a:lnTo>
                    <a:lnTo>
                      <a:pt x="51" y="217"/>
                    </a:lnTo>
                    <a:lnTo>
                      <a:pt x="42" y="219"/>
                    </a:lnTo>
                    <a:lnTo>
                      <a:pt x="25" y="233"/>
                    </a:lnTo>
                    <a:lnTo>
                      <a:pt x="14" y="255"/>
                    </a:lnTo>
                    <a:lnTo>
                      <a:pt x="10" y="276"/>
                    </a:lnTo>
                    <a:lnTo>
                      <a:pt x="14" y="289"/>
                    </a:lnTo>
                    <a:lnTo>
                      <a:pt x="20" y="290"/>
                    </a:lnTo>
                    <a:lnTo>
                      <a:pt x="27" y="292"/>
                    </a:lnTo>
                    <a:lnTo>
                      <a:pt x="35" y="294"/>
                    </a:lnTo>
                    <a:lnTo>
                      <a:pt x="45" y="294"/>
                    </a:lnTo>
                    <a:lnTo>
                      <a:pt x="54" y="294"/>
                    </a:lnTo>
                    <a:lnTo>
                      <a:pt x="64" y="296"/>
                    </a:lnTo>
                    <a:lnTo>
                      <a:pt x="72" y="297"/>
                    </a:lnTo>
                    <a:lnTo>
                      <a:pt x="80" y="299"/>
                    </a:lnTo>
                    <a:lnTo>
                      <a:pt x="91" y="304"/>
                    </a:lnTo>
                    <a:lnTo>
                      <a:pt x="101" y="311"/>
                    </a:lnTo>
                    <a:lnTo>
                      <a:pt x="108" y="318"/>
                    </a:lnTo>
                    <a:lnTo>
                      <a:pt x="111" y="329"/>
                    </a:lnTo>
                    <a:lnTo>
                      <a:pt x="115" y="339"/>
                    </a:lnTo>
                    <a:lnTo>
                      <a:pt x="122" y="348"/>
                    </a:lnTo>
                    <a:lnTo>
                      <a:pt x="131" y="351"/>
                    </a:lnTo>
                    <a:lnTo>
                      <a:pt x="141" y="350"/>
                    </a:lnTo>
                    <a:lnTo>
                      <a:pt x="151" y="343"/>
                    </a:lnTo>
                    <a:lnTo>
                      <a:pt x="160" y="334"/>
                    </a:lnTo>
                    <a:lnTo>
                      <a:pt x="164" y="325"/>
                    </a:lnTo>
                    <a:lnTo>
                      <a:pt x="164" y="316"/>
                    </a:lnTo>
                    <a:lnTo>
                      <a:pt x="158" y="311"/>
                    </a:lnTo>
                    <a:lnTo>
                      <a:pt x="151" y="311"/>
                    </a:lnTo>
                    <a:lnTo>
                      <a:pt x="144" y="313"/>
                    </a:lnTo>
                    <a:lnTo>
                      <a:pt x="140" y="318"/>
                    </a:lnTo>
                    <a:lnTo>
                      <a:pt x="137" y="303"/>
                    </a:lnTo>
                    <a:lnTo>
                      <a:pt x="138" y="283"/>
                    </a:lnTo>
                    <a:lnTo>
                      <a:pt x="144" y="266"/>
                    </a:lnTo>
                    <a:lnTo>
                      <a:pt x="150" y="254"/>
                    </a:lnTo>
                    <a:lnTo>
                      <a:pt x="155" y="245"/>
                    </a:lnTo>
                    <a:lnTo>
                      <a:pt x="162" y="240"/>
                    </a:lnTo>
                    <a:lnTo>
                      <a:pt x="168" y="236"/>
                    </a:lnTo>
                    <a:lnTo>
                      <a:pt x="174" y="234"/>
                    </a:lnTo>
                    <a:lnTo>
                      <a:pt x="180" y="234"/>
                    </a:lnTo>
                    <a:lnTo>
                      <a:pt x="188" y="236"/>
                    </a:lnTo>
                    <a:lnTo>
                      <a:pt x="197" y="240"/>
                    </a:lnTo>
                    <a:lnTo>
                      <a:pt x="201" y="245"/>
                    </a:lnTo>
                    <a:lnTo>
                      <a:pt x="195" y="227"/>
                    </a:lnTo>
                    <a:lnTo>
                      <a:pt x="187" y="210"/>
                    </a:lnTo>
                    <a:lnTo>
                      <a:pt x="178" y="194"/>
                    </a:lnTo>
                    <a:lnTo>
                      <a:pt x="168" y="185"/>
                    </a:lnTo>
                    <a:lnTo>
                      <a:pt x="161" y="185"/>
                    </a:lnTo>
                    <a:lnTo>
                      <a:pt x="154" y="185"/>
                    </a:lnTo>
                    <a:lnTo>
                      <a:pt x="148" y="189"/>
                    </a:lnTo>
                    <a:lnTo>
                      <a:pt x="147" y="194"/>
                    </a:lnTo>
                    <a:lnTo>
                      <a:pt x="150" y="201"/>
                    </a:lnTo>
                    <a:lnTo>
                      <a:pt x="151" y="208"/>
                    </a:lnTo>
                    <a:lnTo>
                      <a:pt x="151" y="215"/>
                    </a:lnTo>
                    <a:lnTo>
                      <a:pt x="148" y="219"/>
                    </a:lnTo>
                    <a:lnTo>
                      <a:pt x="144" y="219"/>
                    </a:lnTo>
                    <a:lnTo>
                      <a:pt x="138" y="215"/>
                    </a:lnTo>
                    <a:lnTo>
                      <a:pt x="134" y="210"/>
                    </a:lnTo>
                    <a:lnTo>
                      <a:pt x="131" y="203"/>
                    </a:lnTo>
                    <a:lnTo>
                      <a:pt x="128" y="196"/>
                    </a:lnTo>
                    <a:lnTo>
                      <a:pt x="125" y="187"/>
                    </a:lnTo>
                    <a:lnTo>
                      <a:pt x="122" y="177"/>
                    </a:lnTo>
                    <a:lnTo>
                      <a:pt x="125" y="166"/>
                    </a:lnTo>
                    <a:lnTo>
                      <a:pt x="131" y="154"/>
                    </a:lnTo>
                    <a:lnTo>
                      <a:pt x="135" y="144"/>
                    </a:lnTo>
                    <a:lnTo>
                      <a:pt x="138" y="133"/>
                    </a:lnTo>
                    <a:lnTo>
                      <a:pt x="140" y="1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16" name="Freeform 111"/>
              <p:cNvSpPr>
                <a:spLocks/>
              </p:cNvSpPr>
              <p:nvPr/>
            </p:nvSpPr>
            <p:spPr bwMode="auto">
              <a:xfrm>
                <a:off x="6781" y="5086"/>
                <a:ext cx="26" cy="19"/>
              </a:xfrm>
              <a:custGeom>
                <a:avLst/>
                <a:gdLst>
                  <a:gd name="T0" fmla="*/ 1 w 51"/>
                  <a:gd name="T1" fmla="*/ 1 h 38"/>
                  <a:gd name="T2" fmla="*/ 1 w 51"/>
                  <a:gd name="T3" fmla="*/ 1 h 38"/>
                  <a:gd name="T4" fmla="*/ 0 w 51"/>
                  <a:gd name="T5" fmla="*/ 1 h 38"/>
                  <a:gd name="T6" fmla="*/ 0 w 51"/>
                  <a:gd name="T7" fmla="*/ 1 h 38"/>
                  <a:gd name="T8" fmla="*/ 1 w 51"/>
                  <a:gd name="T9" fmla="*/ 1 h 38"/>
                  <a:gd name="T10" fmla="*/ 1 w 51"/>
                  <a:gd name="T11" fmla="*/ 1 h 38"/>
                  <a:gd name="T12" fmla="*/ 1 w 51"/>
                  <a:gd name="T13" fmla="*/ 1 h 38"/>
                  <a:gd name="T14" fmla="*/ 1 w 51"/>
                  <a:gd name="T15" fmla="*/ 1 h 38"/>
                  <a:gd name="T16" fmla="*/ 1 w 51"/>
                  <a:gd name="T17" fmla="*/ 1 h 38"/>
                  <a:gd name="T18" fmla="*/ 1 w 51"/>
                  <a:gd name="T19" fmla="*/ 0 h 38"/>
                  <a:gd name="T20" fmla="*/ 1 w 51"/>
                  <a:gd name="T21" fmla="*/ 1 h 38"/>
                  <a:gd name="T22" fmla="*/ 1 w 51"/>
                  <a:gd name="T23" fmla="*/ 1 h 38"/>
                  <a:gd name="T24" fmla="*/ 1 w 51"/>
                  <a:gd name="T25" fmla="*/ 1 h 38"/>
                  <a:gd name="T26" fmla="*/ 1 w 51"/>
                  <a:gd name="T27" fmla="*/ 1 h 38"/>
                  <a:gd name="T28" fmla="*/ 1 w 51"/>
                  <a:gd name="T29" fmla="*/ 1 h 38"/>
                  <a:gd name="T30" fmla="*/ 1 w 51"/>
                  <a:gd name="T31" fmla="*/ 1 h 38"/>
                  <a:gd name="T32" fmla="*/ 1 w 51"/>
                  <a:gd name="T33" fmla="*/ 1 h 38"/>
                  <a:gd name="T34" fmla="*/ 1 w 51"/>
                  <a:gd name="T35" fmla="*/ 1 h 38"/>
                  <a:gd name="T36" fmla="*/ 1 w 51"/>
                  <a:gd name="T37" fmla="*/ 1 h 38"/>
                  <a:gd name="T38" fmla="*/ 1 w 51"/>
                  <a:gd name="T39" fmla="*/ 1 h 38"/>
                  <a:gd name="T40" fmla="*/ 1 w 51"/>
                  <a:gd name="T41" fmla="*/ 1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38"/>
                  <a:gd name="T65" fmla="*/ 51 w 51"/>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38">
                    <a:moveTo>
                      <a:pt x="7" y="38"/>
                    </a:moveTo>
                    <a:lnTo>
                      <a:pt x="3" y="33"/>
                    </a:lnTo>
                    <a:lnTo>
                      <a:pt x="0" y="26"/>
                    </a:lnTo>
                    <a:lnTo>
                      <a:pt x="0" y="19"/>
                    </a:lnTo>
                    <a:lnTo>
                      <a:pt x="1" y="14"/>
                    </a:lnTo>
                    <a:lnTo>
                      <a:pt x="5" y="8"/>
                    </a:lnTo>
                    <a:lnTo>
                      <a:pt x="10" y="5"/>
                    </a:lnTo>
                    <a:lnTo>
                      <a:pt x="15" y="3"/>
                    </a:lnTo>
                    <a:lnTo>
                      <a:pt x="21" y="1"/>
                    </a:lnTo>
                    <a:lnTo>
                      <a:pt x="28" y="0"/>
                    </a:lnTo>
                    <a:lnTo>
                      <a:pt x="35" y="1"/>
                    </a:lnTo>
                    <a:lnTo>
                      <a:pt x="43" y="1"/>
                    </a:lnTo>
                    <a:lnTo>
                      <a:pt x="51" y="3"/>
                    </a:lnTo>
                    <a:lnTo>
                      <a:pt x="38" y="5"/>
                    </a:lnTo>
                    <a:lnTo>
                      <a:pt x="28" y="8"/>
                    </a:lnTo>
                    <a:lnTo>
                      <a:pt x="20" y="10"/>
                    </a:lnTo>
                    <a:lnTo>
                      <a:pt x="14" y="14"/>
                    </a:lnTo>
                    <a:lnTo>
                      <a:pt x="11" y="19"/>
                    </a:lnTo>
                    <a:lnTo>
                      <a:pt x="13" y="26"/>
                    </a:lnTo>
                    <a:lnTo>
                      <a:pt x="13" y="33"/>
                    </a:lnTo>
                    <a:lnTo>
                      <a:pt x="7" y="3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17" name="Freeform 112"/>
              <p:cNvSpPr>
                <a:spLocks/>
              </p:cNvSpPr>
              <p:nvPr/>
            </p:nvSpPr>
            <p:spPr bwMode="auto">
              <a:xfrm>
                <a:off x="6777" y="5150"/>
                <a:ext cx="19" cy="9"/>
              </a:xfrm>
              <a:custGeom>
                <a:avLst/>
                <a:gdLst>
                  <a:gd name="T0" fmla="*/ 0 w 39"/>
                  <a:gd name="T1" fmla="*/ 1 h 17"/>
                  <a:gd name="T2" fmla="*/ 0 w 39"/>
                  <a:gd name="T3" fmla="*/ 1 h 17"/>
                  <a:gd name="T4" fmla="*/ 0 w 39"/>
                  <a:gd name="T5" fmla="*/ 1 h 17"/>
                  <a:gd name="T6" fmla="*/ 0 w 39"/>
                  <a:gd name="T7" fmla="*/ 1 h 17"/>
                  <a:gd name="T8" fmla="*/ 0 w 39"/>
                  <a:gd name="T9" fmla="*/ 1 h 17"/>
                  <a:gd name="T10" fmla="*/ 0 w 39"/>
                  <a:gd name="T11" fmla="*/ 1 h 17"/>
                  <a:gd name="T12" fmla="*/ 0 w 39"/>
                  <a:gd name="T13" fmla="*/ 1 h 17"/>
                  <a:gd name="T14" fmla="*/ 0 w 39"/>
                  <a:gd name="T15" fmla="*/ 1 h 17"/>
                  <a:gd name="T16" fmla="*/ 0 w 39"/>
                  <a:gd name="T17" fmla="*/ 1 h 17"/>
                  <a:gd name="T18" fmla="*/ 0 w 39"/>
                  <a:gd name="T19" fmla="*/ 0 h 17"/>
                  <a:gd name="T20" fmla="*/ 0 w 39"/>
                  <a:gd name="T21" fmla="*/ 0 h 17"/>
                  <a:gd name="T22" fmla="*/ 0 w 39"/>
                  <a:gd name="T23" fmla="*/ 0 h 17"/>
                  <a:gd name="T24" fmla="*/ 0 w 39"/>
                  <a:gd name="T25" fmla="*/ 1 h 17"/>
                  <a:gd name="T26" fmla="*/ 0 w 39"/>
                  <a:gd name="T27" fmla="*/ 1 h 17"/>
                  <a:gd name="T28" fmla="*/ 0 w 39"/>
                  <a:gd name="T29" fmla="*/ 1 h 17"/>
                  <a:gd name="T30" fmla="*/ 0 w 39"/>
                  <a:gd name="T31" fmla="*/ 1 h 17"/>
                  <a:gd name="T32" fmla="*/ 0 w 39"/>
                  <a:gd name="T33" fmla="*/ 0 h 17"/>
                  <a:gd name="T34" fmla="*/ 0 w 39"/>
                  <a:gd name="T35" fmla="*/ 1 h 17"/>
                  <a:gd name="T36" fmla="*/ 0 w 39"/>
                  <a:gd name="T37" fmla="*/ 1 h 17"/>
                  <a:gd name="T38" fmla="*/ 0 w 39"/>
                  <a:gd name="T39" fmla="*/ 1 h 17"/>
                  <a:gd name="T40" fmla="*/ 0 w 39"/>
                  <a:gd name="T41" fmla="*/ 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17"/>
                  <a:gd name="T65" fmla="*/ 39 w 39"/>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17">
                    <a:moveTo>
                      <a:pt x="32" y="17"/>
                    </a:moveTo>
                    <a:lnTo>
                      <a:pt x="29" y="14"/>
                    </a:lnTo>
                    <a:lnTo>
                      <a:pt x="24" y="12"/>
                    </a:lnTo>
                    <a:lnTo>
                      <a:pt x="19" y="9"/>
                    </a:lnTo>
                    <a:lnTo>
                      <a:pt x="16" y="9"/>
                    </a:lnTo>
                    <a:lnTo>
                      <a:pt x="13" y="7"/>
                    </a:lnTo>
                    <a:lnTo>
                      <a:pt x="9" y="7"/>
                    </a:lnTo>
                    <a:lnTo>
                      <a:pt x="4" y="5"/>
                    </a:lnTo>
                    <a:lnTo>
                      <a:pt x="0" y="2"/>
                    </a:lnTo>
                    <a:lnTo>
                      <a:pt x="6" y="0"/>
                    </a:lnTo>
                    <a:lnTo>
                      <a:pt x="10" y="0"/>
                    </a:lnTo>
                    <a:lnTo>
                      <a:pt x="14" y="0"/>
                    </a:lnTo>
                    <a:lnTo>
                      <a:pt x="17" y="2"/>
                    </a:lnTo>
                    <a:lnTo>
                      <a:pt x="22" y="3"/>
                    </a:lnTo>
                    <a:lnTo>
                      <a:pt x="29" y="3"/>
                    </a:lnTo>
                    <a:lnTo>
                      <a:pt x="34" y="2"/>
                    </a:lnTo>
                    <a:lnTo>
                      <a:pt x="39" y="0"/>
                    </a:lnTo>
                    <a:lnTo>
                      <a:pt x="39" y="5"/>
                    </a:lnTo>
                    <a:lnTo>
                      <a:pt x="39" y="10"/>
                    </a:lnTo>
                    <a:lnTo>
                      <a:pt x="36" y="16"/>
                    </a:lnTo>
                    <a:lnTo>
                      <a:pt x="32" y="1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18" name="Freeform 113"/>
              <p:cNvSpPr>
                <a:spLocks/>
              </p:cNvSpPr>
              <p:nvPr/>
            </p:nvSpPr>
            <p:spPr bwMode="auto">
              <a:xfrm>
                <a:off x="6789" y="5173"/>
                <a:ext cx="20" cy="12"/>
              </a:xfrm>
              <a:custGeom>
                <a:avLst/>
                <a:gdLst>
                  <a:gd name="T0" fmla="*/ 1 w 40"/>
                  <a:gd name="T1" fmla="*/ 0 h 25"/>
                  <a:gd name="T2" fmla="*/ 1 w 40"/>
                  <a:gd name="T3" fmla="*/ 0 h 25"/>
                  <a:gd name="T4" fmla="*/ 1 w 40"/>
                  <a:gd name="T5" fmla="*/ 0 h 25"/>
                  <a:gd name="T6" fmla="*/ 1 w 40"/>
                  <a:gd name="T7" fmla="*/ 0 h 25"/>
                  <a:gd name="T8" fmla="*/ 0 w 40"/>
                  <a:gd name="T9" fmla="*/ 0 h 25"/>
                  <a:gd name="T10" fmla="*/ 1 w 40"/>
                  <a:gd name="T11" fmla="*/ 0 h 25"/>
                  <a:gd name="T12" fmla="*/ 1 w 40"/>
                  <a:gd name="T13" fmla="*/ 0 h 25"/>
                  <a:gd name="T14" fmla="*/ 1 w 40"/>
                  <a:gd name="T15" fmla="*/ 0 h 25"/>
                  <a:gd name="T16" fmla="*/ 1 w 40"/>
                  <a:gd name="T17" fmla="*/ 0 h 25"/>
                  <a:gd name="T18" fmla="*/ 1 w 40"/>
                  <a:gd name="T19" fmla="*/ 0 h 25"/>
                  <a:gd name="T20" fmla="*/ 1 w 40"/>
                  <a:gd name="T21" fmla="*/ 0 h 25"/>
                  <a:gd name="T22" fmla="*/ 1 w 40"/>
                  <a:gd name="T23" fmla="*/ 0 h 25"/>
                  <a:gd name="T24" fmla="*/ 1 w 40"/>
                  <a:gd name="T25" fmla="*/ 0 h 25"/>
                  <a:gd name="T26" fmla="*/ 1 w 40"/>
                  <a:gd name="T27" fmla="*/ 0 h 25"/>
                  <a:gd name="T28" fmla="*/ 1 w 40"/>
                  <a:gd name="T29" fmla="*/ 0 h 25"/>
                  <a:gd name="T30" fmla="*/ 1 w 40"/>
                  <a:gd name="T31" fmla="*/ 0 h 25"/>
                  <a:gd name="T32" fmla="*/ 1 w 40"/>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25"/>
                  <a:gd name="T53" fmla="*/ 40 w 40"/>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25">
                    <a:moveTo>
                      <a:pt x="17" y="20"/>
                    </a:moveTo>
                    <a:lnTo>
                      <a:pt x="11" y="18"/>
                    </a:lnTo>
                    <a:lnTo>
                      <a:pt x="7" y="14"/>
                    </a:lnTo>
                    <a:lnTo>
                      <a:pt x="3" y="11"/>
                    </a:lnTo>
                    <a:lnTo>
                      <a:pt x="0" y="6"/>
                    </a:lnTo>
                    <a:lnTo>
                      <a:pt x="1" y="2"/>
                    </a:lnTo>
                    <a:lnTo>
                      <a:pt x="3" y="0"/>
                    </a:lnTo>
                    <a:lnTo>
                      <a:pt x="6" y="0"/>
                    </a:lnTo>
                    <a:lnTo>
                      <a:pt x="10" y="2"/>
                    </a:lnTo>
                    <a:lnTo>
                      <a:pt x="16" y="6"/>
                    </a:lnTo>
                    <a:lnTo>
                      <a:pt x="26" y="13"/>
                    </a:lnTo>
                    <a:lnTo>
                      <a:pt x="34" y="20"/>
                    </a:lnTo>
                    <a:lnTo>
                      <a:pt x="40" y="25"/>
                    </a:lnTo>
                    <a:lnTo>
                      <a:pt x="34" y="23"/>
                    </a:lnTo>
                    <a:lnTo>
                      <a:pt x="28" y="21"/>
                    </a:lnTo>
                    <a:lnTo>
                      <a:pt x="21" y="21"/>
                    </a:lnTo>
                    <a:lnTo>
                      <a:pt x="17" y="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19" name="Freeform 114"/>
              <p:cNvSpPr>
                <a:spLocks/>
              </p:cNvSpPr>
              <p:nvPr/>
            </p:nvSpPr>
            <p:spPr bwMode="auto">
              <a:xfrm>
                <a:off x="6792" y="5192"/>
                <a:ext cx="13" cy="19"/>
              </a:xfrm>
              <a:custGeom>
                <a:avLst/>
                <a:gdLst>
                  <a:gd name="T0" fmla="*/ 0 w 27"/>
                  <a:gd name="T1" fmla="*/ 1 h 36"/>
                  <a:gd name="T2" fmla="*/ 0 w 27"/>
                  <a:gd name="T3" fmla="*/ 1 h 36"/>
                  <a:gd name="T4" fmla="*/ 0 w 27"/>
                  <a:gd name="T5" fmla="*/ 1 h 36"/>
                  <a:gd name="T6" fmla="*/ 0 w 27"/>
                  <a:gd name="T7" fmla="*/ 1 h 36"/>
                  <a:gd name="T8" fmla="*/ 0 w 27"/>
                  <a:gd name="T9" fmla="*/ 1 h 36"/>
                  <a:gd name="T10" fmla="*/ 0 w 27"/>
                  <a:gd name="T11" fmla="*/ 1 h 36"/>
                  <a:gd name="T12" fmla="*/ 0 w 27"/>
                  <a:gd name="T13" fmla="*/ 1 h 36"/>
                  <a:gd name="T14" fmla="*/ 0 w 27"/>
                  <a:gd name="T15" fmla="*/ 1 h 36"/>
                  <a:gd name="T16" fmla="*/ 0 w 27"/>
                  <a:gd name="T17" fmla="*/ 1 h 36"/>
                  <a:gd name="T18" fmla="*/ 0 w 27"/>
                  <a:gd name="T19" fmla="*/ 0 h 36"/>
                  <a:gd name="T20" fmla="*/ 0 w 27"/>
                  <a:gd name="T21" fmla="*/ 0 h 36"/>
                  <a:gd name="T22" fmla="*/ 0 w 27"/>
                  <a:gd name="T23" fmla="*/ 1 h 36"/>
                  <a:gd name="T24" fmla="*/ 0 w 27"/>
                  <a:gd name="T25" fmla="*/ 1 h 36"/>
                  <a:gd name="T26" fmla="*/ 0 w 27"/>
                  <a:gd name="T27" fmla="*/ 1 h 36"/>
                  <a:gd name="T28" fmla="*/ 0 w 27"/>
                  <a:gd name="T29" fmla="*/ 1 h 36"/>
                  <a:gd name="T30" fmla="*/ 0 w 27"/>
                  <a:gd name="T31" fmla="*/ 1 h 36"/>
                  <a:gd name="T32" fmla="*/ 0 w 27"/>
                  <a:gd name="T33" fmla="*/ 1 h 36"/>
                  <a:gd name="T34" fmla="*/ 0 w 27"/>
                  <a:gd name="T35" fmla="*/ 1 h 36"/>
                  <a:gd name="T36" fmla="*/ 0 w 27"/>
                  <a:gd name="T37" fmla="*/ 1 h 36"/>
                  <a:gd name="T38" fmla="*/ 0 w 27"/>
                  <a:gd name="T39" fmla="*/ 1 h 36"/>
                  <a:gd name="T40" fmla="*/ 0 w 27"/>
                  <a:gd name="T41" fmla="*/ 1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36"/>
                  <a:gd name="T65" fmla="*/ 27 w 27"/>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36">
                    <a:moveTo>
                      <a:pt x="12" y="36"/>
                    </a:moveTo>
                    <a:lnTo>
                      <a:pt x="12" y="31"/>
                    </a:lnTo>
                    <a:lnTo>
                      <a:pt x="13" y="28"/>
                    </a:lnTo>
                    <a:lnTo>
                      <a:pt x="13" y="24"/>
                    </a:lnTo>
                    <a:lnTo>
                      <a:pt x="13" y="23"/>
                    </a:lnTo>
                    <a:lnTo>
                      <a:pt x="12" y="17"/>
                    </a:lnTo>
                    <a:lnTo>
                      <a:pt x="7" y="12"/>
                    </a:lnTo>
                    <a:lnTo>
                      <a:pt x="3" y="7"/>
                    </a:lnTo>
                    <a:lnTo>
                      <a:pt x="0" y="2"/>
                    </a:lnTo>
                    <a:lnTo>
                      <a:pt x="6" y="0"/>
                    </a:lnTo>
                    <a:lnTo>
                      <a:pt x="14" y="0"/>
                    </a:lnTo>
                    <a:lnTo>
                      <a:pt x="20" y="2"/>
                    </a:lnTo>
                    <a:lnTo>
                      <a:pt x="24" y="5"/>
                    </a:lnTo>
                    <a:lnTo>
                      <a:pt x="26" y="10"/>
                    </a:lnTo>
                    <a:lnTo>
                      <a:pt x="27" y="19"/>
                    </a:lnTo>
                    <a:lnTo>
                      <a:pt x="27" y="28"/>
                    </a:lnTo>
                    <a:lnTo>
                      <a:pt x="26" y="35"/>
                    </a:lnTo>
                    <a:lnTo>
                      <a:pt x="22" y="33"/>
                    </a:lnTo>
                    <a:lnTo>
                      <a:pt x="17" y="33"/>
                    </a:lnTo>
                    <a:lnTo>
                      <a:pt x="14" y="35"/>
                    </a:lnTo>
                    <a:lnTo>
                      <a:pt x="12" y="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20" name="Freeform 115"/>
              <p:cNvSpPr>
                <a:spLocks/>
              </p:cNvSpPr>
              <p:nvPr/>
            </p:nvSpPr>
            <p:spPr bwMode="auto">
              <a:xfrm>
                <a:off x="6790" y="5101"/>
                <a:ext cx="18" cy="29"/>
              </a:xfrm>
              <a:custGeom>
                <a:avLst/>
                <a:gdLst>
                  <a:gd name="T0" fmla="*/ 1 w 36"/>
                  <a:gd name="T1" fmla="*/ 0 h 58"/>
                  <a:gd name="T2" fmla="*/ 1 w 36"/>
                  <a:gd name="T3" fmla="*/ 1 h 58"/>
                  <a:gd name="T4" fmla="*/ 1 w 36"/>
                  <a:gd name="T5" fmla="*/ 1 h 58"/>
                  <a:gd name="T6" fmla="*/ 1 w 36"/>
                  <a:gd name="T7" fmla="*/ 1 h 58"/>
                  <a:gd name="T8" fmla="*/ 1 w 36"/>
                  <a:gd name="T9" fmla="*/ 1 h 58"/>
                  <a:gd name="T10" fmla="*/ 1 w 36"/>
                  <a:gd name="T11" fmla="*/ 1 h 58"/>
                  <a:gd name="T12" fmla="*/ 1 w 36"/>
                  <a:gd name="T13" fmla="*/ 1 h 58"/>
                  <a:gd name="T14" fmla="*/ 1 w 36"/>
                  <a:gd name="T15" fmla="*/ 1 h 58"/>
                  <a:gd name="T16" fmla="*/ 0 w 36"/>
                  <a:gd name="T17" fmla="*/ 1 h 58"/>
                  <a:gd name="T18" fmla="*/ 1 w 36"/>
                  <a:gd name="T19" fmla="*/ 1 h 58"/>
                  <a:gd name="T20" fmla="*/ 1 w 36"/>
                  <a:gd name="T21" fmla="*/ 1 h 58"/>
                  <a:gd name="T22" fmla="*/ 1 w 36"/>
                  <a:gd name="T23" fmla="*/ 1 h 58"/>
                  <a:gd name="T24" fmla="*/ 1 w 36"/>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58"/>
                  <a:gd name="T41" fmla="*/ 36 w 36"/>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58">
                    <a:moveTo>
                      <a:pt x="36" y="0"/>
                    </a:moveTo>
                    <a:lnTo>
                      <a:pt x="30" y="14"/>
                    </a:lnTo>
                    <a:lnTo>
                      <a:pt x="23" y="30"/>
                    </a:lnTo>
                    <a:lnTo>
                      <a:pt x="17" y="46"/>
                    </a:lnTo>
                    <a:lnTo>
                      <a:pt x="15" y="58"/>
                    </a:lnTo>
                    <a:lnTo>
                      <a:pt x="13" y="48"/>
                    </a:lnTo>
                    <a:lnTo>
                      <a:pt x="10" y="39"/>
                    </a:lnTo>
                    <a:lnTo>
                      <a:pt x="5" y="32"/>
                    </a:lnTo>
                    <a:lnTo>
                      <a:pt x="0" y="27"/>
                    </a:lnTo>
                    <a:lnTo>
                      <a:pt x="9" y="25"/>
                    </a:lnTo>
                    <a:lnTo>
                      <a:pt x="19" y="18"/>
                    </a:lnTo>
                    <a:lnTo>
                      <a:pt x="29" y="9"/>
                    </a:lnTo>
                    <a:lnTo>
                      <a:pt x="3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21" name="Freeform 116"/>
              <p:cNvSpPr>
                <a:spLocks/>
              </p:cNvSpPr>
              <p:nvPr/>
            </p:nvSpPr>
            <p:spPr bwMode="auto">
              <a:xfrm>
                <a:off x="6774" y="5110"/>
                <a:ext cx="58" cy="40"/>
              </a:xfrm>
              <a:custGeom>
                <a:avLst/>
                <a:gdLst>
                  <a:gd name="T0" fmla="*/ 1 w 116"/>
                  <a:gd name="T1" fmla="*/ 1 h 80"/>
                  <a:gd name="T2" fmla="*/ 1 w 116"/>
                  <a:gd name="T3" fmla="*/ 1 h 80"/>
                  <a:gd name="T4" fmla="*/ 1 w 116"/>
                  <a:gd name="T5" fmla="*/ 1 h 80"/>
                  <a:gd name="T6" fmla="*/ 1 w 116"/>
                  <a:gd name="T7" fmla="*/ 1 h 80"/>
                  <a:gd name="T8" fmla="*/ 1 w 116"/>
                  <a:gd name="T9" fmla="*/ 1 h 80"/>
                  <a:gd name="T10" fmla="*/ 1 w 116"/>
                  <a:gd name="T11" fmla="*/ 1 h 80"/>
                  <a:gd name="T12" fmla="*/ 1 w 116"/>
                  <a:gd name="T13" fmla="*/ 1 h 80"/>
                  <a:gd name="T14" fmla="*/ 1 w 116"/>
                  <a:gd name="T15" fmla="*/ 1 h 80"/>
                  <a:gd name="T16" fmla="*/ 1 w 116"/>
                  <a:gd name="T17" fmla="*/ 1 h 80"/>
                  <a:gd name="T18" fmla="*/ 1 w 116"/>
                  <a:gd name="T19" fmla="*/ 1 h 80"/>
                  <a:gd name="T20" fmla="*/ 1 w 116"/>
                  <a:gd name="T21" fmla="*/ 1 h 80"/>
                  <a:gd name="T22" fmla="*/ 1 w 116"/>
                  <a:gd name="T23" fmla="*/ 1 h 80"/>
                  <a:gd name="T24" fmla="*/ 1 w 116"/>
                  <a:gd name="T25" fmla="*/ 1 h 80"/>
                  <a:gd name="T26" fmla="*/ 1 w 116"/>
                  <a:gd name="T27" fmla="*/ 0 h 80"/>
                  <a:gd name="T28" fmla="*/ 1 w 116"/>
                  <a:gd name="T29" fmla="*/ 1 h 80"/>
                  <a:gd name="T30" fmla="*/ 1 w 116"/>
                  <a:gd name="T31" fmla="*/ 1 h 80"/>
                  <a:gd name="T32" fmla="*/ 1 w 116"/>
                  <a:gd name="T33" fmla="*/ 1 h 80"/>
                  <a:gd name="T34" fmla="*/ 1 w 116"/>
                  <a:gd name="T35" fmla="*/ 1 h 80"/>
                  <a:gd name="T36" fmla="*/ 1 w 116"/>
                  <a:gd name="T37" fmla="*/ 1 h 80"/>
                  <a:gd name="T38" fmla="*/ 1 w 116"/>
                  <a:gd name="T39" fmla="*/ 1 h 80"/>
                  <a:gd name="T40" fmla="*/ 1 w 116"/>
                  <a:gd name="T41" fmla="*/ 1 h 80"/>
                  <a:gd name="T42" fmla="*/ 1 w 116"/>
                  <a:gd name="T43" fmla="*/ 1 h 80"/>
                  <a:gd name="T44" fmla="*/ 1 w 116"/>
                  <a:gd name="T45" fmla="*/ 1 h 80"/>
                  <a:gd name="T46" fmla="*/ 1 w 116"/>
                  <a:gd name="T47" fmla="*/ 1 h 80"/>
                  <a:gd name="T48" fmla="*/ 1 w 116"/>
                  <a:gd name="T49" fmla="*/ 1 h 80"/>
                  <a:gd name="T50" fmla="*/ 1 w 116"/>
                  <a:gd name="T51" fmla="*/ 1 h 80"/>
                  <a:gd name="T52" fmla="*/ 1 w 116"/>
                  <a:gd name="T53" fmla="*/ 1 h 80"/>
                  <a:gd name="T54" fmla="*/ 1 w 116"/>
                  <a:gd name="T55" fmla="*/ 1 h 80"/>
                  <a:gd name="T56" fmla="*/ 1 w 116"/>
                  <a:gd name="T57" fmla="*/ 1 h 80"/>
                  <a:gd name="T58" fmla="*/ 0 w 116"/>
                  <a:gd name="T59" fmla="*/ 1 h 80"/>
                  <a:gd name="T60" fmla="*/ 1 w 116"/>
                  <a:gd name="T61" fmla="*/ 1 h 80"/>
                  <a:gd name="T62" fmla="*/ 1 w 116"/>
                  <a:gd name="T63" fmla="*/ 1 h 80"/>
                  <a:gd name="T64" fmla="*/ 1 w 116"/>
                  <a:gd name="T65" fmla="*/ 1 h 80"/>
                  <a:gd name="T66" fmla="*/ 1 w 116"/>
                  <a:gd name="T67" fmla="*/ 1 h 80"/>
                  <a:gd name="T68" fmla="*/ 1 w 116"/>
                  <a:gd name="T69" fmla="*/ 1 h 80"/>
                  <a:gd name="T70" fmla="*/ 1 w 116"/>
                  <a:gd name="T71" fmla="*/ 1 h 80"/>
                  <a:gd name="T72" fmla="*/ 1 w 116"/>
                  <a:gd name="T73" fmla="*/ 1 h 80"/>
                  <a:gd name="T74" fmla="*/ 1 w 116"/>
                  <a:gd name="T75" fmla="*/ 1 h 80"/>
                  <a:gd name="T76" fmla="*/ 1 w 116"/>
                  <a:gd name="T77" fmla="*/ 1 h 80"/>
                  <a:gd name="T78" fmla="*/ 1 w 116"/>
                  <a:gd name="T79" fmla="*/ 1 h 80"/>
                  <a:gd name="T80" fmla="*/ 1 w 116"/>
                  <a:gd name="T81" fmla="*/ 1 h 80"/>
                  <a:gd name="T82" fmla="*/ 1 w 116"/>
                  <a:gd name="T83" fmla="*/ 1 h 80"/>
                  <a:gd name="T84" fmla="*/ 1 w 116"/>
                  <a:gd name="T85" fmla="*/ 1 h 80"/>
                  <a:gd name="T86" fmla="*/ 1 w 116"/>
                  <a:gd name="T87" fmla="*/ 1 h 80"/>
                  <a:gd name="T88" fmla="*/ 1 w 116"/>
                  <a:gd name="T89" fmla="*/ 1 h 80"/>
                  <a:gd name="T90" fmla="*/ 1 w 116"/>
                  <a:gd name="T91" fmla="*/ 1 h 80"/>
                  <a:gd name="T92" fmla="*/ 1 w 116"/>
                  <a:gd name="T93" fmla="*/ 1 h 80"/>
                  <a:gd name="T94" fmla="*/ 1 w 116"/>
                  <a:gd name="T95" fmla="*/ 1 h 80"/>
                  <a:gd name="T96" fmla="*/ 1 w 116"/>
                  <a:gd name="T97" fmla="*/ 1 h 80"/>
                  <a:gd name="T98" fmla="*/ 1 w 116"/>
                  <a:gd name="T99" fmla="*/ 1 h 80"/>
                  <a:gd name="T100" fmla="*/ 1 w 116"/>
                  <a:gd name="T101" fmla="*/ 1 h 80"/>
                  <a:gd name="T102" fmla="*/ 1 w 116"/>
                  <a:gd name="T103" fmla="*/ 1 h 80"/>
                  <a:gd name="T104" fmla="*/ 1 w 116"/>
                  <a:gd name="T105" fmla="*/ 1 h 80"/>
                  <a:gd name="T106" fmla="*/ 1 w 116"/>
                  <a:gd name="T107" fmla="*/ 1 h 80"/>
                  <a:gd name="T108" fmla="*/ 1 w 116"/>
                  <a:gd name="T109" fmla="*/ 1 h 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
                  <a:gd name="T166" fmla="*/ 0 h 80"/>
                  <a:gd name="T167" fmla="*/ 116 w 116"/>
                  <a:gd name="T168" fmla="*/ 80 h 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 h="80">
                    <a:moveTo>
                      <a:pt x="46" y="68"/>
                    </a:moveTo>
                    <a:lnTo>
                      <a:pt x="47" y="62"/>
                    </a:lnTo>
                    <a:lnTo>
                      <a:pt x="50" y="54"/>
                    </a:lnTo>
                    <a:lnTo>
                      <a:pt x="50" y="45"/>
                    </a:lnTo>
                    <a:lnTo>
                      <a:pt x="50" y="40"/>
                    </a:lnTo>
                    <a:lnTo>
                      <a:pt x="54" y="38"/>
                    </a:lnTo>
                    <a:lnTo>
                      <a:pt x="63" y="35"/>
                    </a:lnTo>
                    <a:lnTo>
                      <a:pt x="73" y="29"/>
                    </a:lnTo>
                    <a:lnTo>
                      <a:pt x="83" y="26"/>
                    </a:lnTo>
                    <a:lnTo>
                      <a:pt x="94" y="21"/>
                    </a:lnTo>
                    <a:lnTo>
                      <a:pt x="104" y="17"/>
                    </a:lnTo>
                    <a:lnTo>
                      <a:pt x="111" y="14"/>
                    </a:lnTo>
                    <a:lnTo>
                      <a:pt x="116" y="12"/>
                    </a:lnTo>
                    <a:lnTo>
                      <a:pt x="113" y="0"/>
                    </a:lnTo>
                    <a:lnTo>
                      <a:pt x="106" y="3"/>
                    </a:lnTo>
                    <a:lnTo>
                      <a:pt x="94" y="7"/>
                    </a:lnTo>
                    <a:lnTo>
                      <a:pt x="80" y="14"/>
                    </a:lnTo>
                    <a:lnTo>
                      <a:pt x="64" y="19"/>
                    </a:lnTo>
                    <a:lnTo>
                      <a:pt x="48" y="26"/>
                    </a:lnTo>
                    <a:lnTo>
                      <a:pt x="36" y="31"/>
                    </a:lnTo>
                    <a:lnTo>
                      <a:pt x="24" y="35"/>
                    </a:lnTo>
                    <a:lnTo>
                      <a:pt x="18" y="36"/>
                    </a:lnTo>
                    <a:lnTo>
                      <a:pt x="16" y="29"/>
                    </a:lnTo>
                    <a:lnTo>
                      <a:pt x="13" y="21"/>
                    </a:lnTo>
                    <a:lnTo>
                      <a:pt x="11" y="12"/>
                    </a:lnTo>
                    <a:lnTo>
                      <a:pt x="10" y="5"/>
                    </a:lnTo>
                    <a:lnTo>
                      <a:pt x="7" y="3"/>
                    </a:lnTo>
                    <a:lnTo>
                      <a:pt x="4" y="5"/>
                    </a:lnTo>
                    <a:lnTo>
                      <a:pt x="1" y="7"/>
                    </a:lnTo>
                    <a:lnTo>
                      <a:pt x="0" y="10"/>
                    </a:lnTo>
                    <a:lnTo>
                      <a:pt x="1" y="17"/>
                    </a:lnTo>
                    <a:lnTo>
                      <a:pt x="3" y="26"/>
                    </a:lnTo>
                    <a:lnTo>
                      <a:pt x="6" y="38"/>
                    </a:lnTo>
                    <a:lnTo>
                      <a:pt x="10" y="49"/>
                    </a:lnTo>
                    <a:lnTo>
                      <a:pt x="16" y="59"/>
                    </a:lnTo>
                    <a:lnTo>
                      <a:pt x="23" y="68"/>
                    </a:lnTo>
                    <a:lnTo>
                      <a:pt x="31" y="76"/>
                    </a:lnTo>
                    <a:lnTo>
                      <a:pt x="43" y="80"/>
                    </a:lnTo>
                    <a:lnTo>
                      <a:pt x="46" y="76"/>
                    </a:lnTo>
                    <a:lnTo>
                      <a:pt x="46" y="75"/>
                    </a:lnTo>
                    <a:lnTo>
                      <a:pt x="46" y="71"/>
                    </a:lnTo>
                    <a:lnTo>
                      <a:pt x="46" y="68"/>
                    </a:lnTo>
                    <a:lnTo>
                      <a:pt x="40" y="66"/>
                    </a:lnTo>
                    <a:lnTo>
                      <a:pt x="33" y="61"/>
                    </a:lnTo>
                    <a:lnTo>
                      <a:pt x="27" y="54"/>
                    </a:lnTo>
                    <a:lnTo>
                      <a:pt x="24" y="49"/>
                    </a:lnTo>
                    <a:lnTo>
                      <a:pt x="30" y="47"/>
                    </a:lnTo>
                    <a:lnTo>
                      <a:pt x="34" y="45"/>
                    </a:lnTo>
                    <a:lnTo>
                      <a:pt x="38" y="43"/>
                    </a:lnTo>
                    <a:lnTo>
                      <a:pt x="41" y="42"/>
                    </a:lnTo>
                    <a:lnTo>
                      <a:pt x="43" y="47"/>
                    </a:lnTo>
                    <a:lnTo>
                      <a:pt x="43" y="54"/>
                    </a:lnTo>
                    <a:lnTo>
                      <a:pt x="41" y="61"/>
                    </a:lnTo>
                    <a:lnTo>
                      <a:pt x="40" y="66"/>
                    </a:lnTo>
                    <a:lnTo>
                      <a:pt x="46" y="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22" name="Freeform 117"/>
              <p:cNvSpPr>
                <a:spLocks/>
              </p:cNvSpPr>
              <p:nvPr/>
            </p:nvSpPr>
            <p:spPr bwMode="auto">
              <a:xfrm>
                <a:off x="5526" y="5437"/>
                <a:ext cx="1674" cy="503"/>
              </a:xfrm>
              <a:custGeom>
                <a:avLst/>
                <a:gdLst>
                  <a:gd name="T0" fmla="*/ 1 w 3347"/>
                  <a:gd name="T1" fmla="*/ 0 h 1006"/>
                  <a:gd name="T2" fmla="*/ 1 w 3347"/>
                  <a:gd name="T3" fmla="*/ 1 h 1006"/>
                  <a:gd name="T4" fmla="*/ 1 w 3347"/>
                  <a:gd name="T5" fmla="*/ 1 h 1006"/>
                  <a:gd name="T6" fmla="*/ 1 w 3347"/>
                  <a:gd name="T7" fmla="*/ 1 h 1006"/>
                  <a:gd name="T8" fmla="*/ 0 w 3347"/>
                  <a:gd name="T9" fmla="*/ 1 h 1006"/>
                  <a:gd name="T10" fmla="*/ 1 w 3347"/>
                  <a:gd name="T11" fmla="*/ 0 h 1006"/>
                  <a:gd name="T12" fmla="*/ 1 w 3347"/>
                  <a:gd name="T13" fmla="*/ 0 h 1006"/>
                  <a:gd name="T14" fmla="*/ 0 60000 65536"/>
                  <a:gd name="T15" fmla="*/ 0 60000 65536"/>
                  <a:gd name="T16" fmla="*/ 0 60000 65536"/>
                  <a:gd name="T17" fmla="*/ 0 60000 65536"/>
                  <a:gd name="T18" fmla="*/ 0 60000 65536"/>
                  <a:gd name="T19" fmla="*/ 0 60000 65536"/>
                  <a:gd name="T20" fmla="*/ 0 60000 65536"/>
                  <a:gd name="T21" fmla="*/ 0 w 3347"/>
                  <a:gd name="T22" fmla="*/ 0 h 1006"/>
                  <a:gd name="T23" fmla="*/ 3347 w 3347"/>
                  <a:gd name="T24" fmla="*/ 1006 h 10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7" h="1006">
                    <a:moveTo>
                      <a:pt x="2432" y="0"/>
                    </a:moveTo>
                    <a:lnTo>
                      <a:pt x="3347" y="1006"/>
                    </a:lnTo>
                    <a:lnTo>
                      <a:pt x="632" y="1006"/>
                    </a:lnTo>
                    <a:lnTo>
                      <a:pt x="183" y="1006"/>
                    </a:lnTo>
                    <a:lnTo>
                      <a:pt x="0" y="1006"/>
                    </a:lnTo>
                    <a:lnTo>
                      <a:pt x="1084" y="0"/>
                    </a:lnTo>
                    <a:lnTo>
                      <a:pt x="243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23" name="Freeform 118"/>
              <p:cNvSpPr>
                <a:spLocks/>
              </p:cNvSpPr>
              <p:nvPr/>
            </p:nvSpPr>
            <p:spPr bwMode="auto">
              <a:xfrm>
                <a:off x="5618" y="5826"/>
                <a:ext cx="225" cy="114"/>
              </a:xfrm>
              <a:custGeom>
                <a:avLst/>
                <a:gdLst>
                  <a:gd name="T0" fmla="*/ 1 w 449"/>
                  <a:gd name="T1" fmla="*/ 1 h 227"/>
                  <a:gd name="T2" fmla="*/ 0 w 449"/>
                  <a:gd name="T3" fmla="*/ 1 h 227"/>
                  <a:gd name="T4" fmla="*/ 1 w 449"/>
                  <a:gd name="T5" fmla="*/ 0 h 227"/>
                  <a:gd name="T6" fmla="*/ 1 w 449"/>
                  <a:gd name="T7" fmla="*/ 1 h 227"/>
                  <a:gd name="T8" fmla="*/ 0 60000 65536"/>
                  <a:gd name="T9" fmla="*/ 0 60000 65536"/>
                  <a:gd name="T10" fmla="*/ 0 60000 65536"/>
                  <a:gd name="T11" fmla="*/ 0 60000 65536"/>
                  <a:gd name="T12" fmla="*/ 0 w 449"/>
                  <a:gd name="T13" fmla="*/ 0 h 227"/>
                  <a:gd name="T14" fmla="*/ 449 w 449"/>
                  <a:gd name="T15" fmla="*/ 227 h 227"/>
                </a:gdLst>
                <a:ahLst/>
                <a:cxnLst>
                  <a:cxn ang="T8">
                    <a:pos x="T0" y="T1"/>
                  </a:cxn>
                  <a:cxn ang="T9">
                    <a:pos x="T2" y="T3"/>
                  </a:cxn>
                  <a:cxn ang="T10">
                    <a:pos x="T4" y="T5"/>
                  </a:cxn>
                  <a:cxn ang="T11">
                    <a:pos x="T6" y="T7"/>
                  </a:cxn>
                </a:cxnLst>
                <a:rect l="T12" t="T13" r="T14" b="T15"/>
                <a:pathLst>
                  <a:path w="449" h="227">
                    <a:moveTo>
                      <a:pt x="449" y="227"/>
                    </a:moveTo>
                    <a:lnTo>
                      <a:pt x="0" y="227"/>
                    </a:lnTo>
                    <a:lnTo>
                      <a:pt x="239" y="0"/>
                    </a:lnTo>
                    <a:lnTo>
                      <a:pt x="449" y="22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24" name="Freeform 119"/>
              <p:cNvSpPr>
                <a:spLocks/>
              </p:cNvSpPr>
              <p:nvPr/>
            </p:nvSpPr>
            <p:spPr bwMode="auto">
              <a:xfrm>
                <a:off x="5927" y="5467"/>
                <a:ext cx="369" cy="217"/>
              </a:xfrm>
              <a:custGeom>
                <a:avLst/>
                <a:gdLst>
                  <a:gd name="T0" fmla="*/ 0 w 738"/>
                  <a:gd name="T1" fmla="*/ 0 h 435"/>
                  <a:gd name="T2" fmla="*/ 1 w 738"/>
                  <a:gd name="T3" fmla="*/ 0 h 435"/>
                  <a:gd name="T4" fmla="*/ 1 w 738"/>
                  <a:gd name="T5" fmla="*/ 0 h 435"/>
                  <a:gd name="T6" fmla="*/ 1 w 738"/>
                  <a:gd name="T7" fmla="*/ 0 h 435"/>
                  <a:gd name="T8" fmla="*/ 1 w 738"/>
                  <a:gd name="T9" fmla="*/ 0 h 435"/>
                  <a:gd name="T10" fmla="*/ 1 w 738"/>
                  <a:gd name="T11" fmla="*/ 0 h 435"/>
                  <a:gd name="T12" fmla="*/ 1 w 738"/>
                  <a:gd name="T13" fmla="*/ 0 h 435"/>
                  <a:gd name="T14" fmla="*/ 1 w 738"/>
                  <a:gd name="T15" fmla="*/ 0 h 435"/>
                  <a:gd name="T16" fmla="*/ 0 w 738"/>
                  <a:gd name="T17" fmla="*/ 0 h 4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
                  <a:gd name="T28" fmla="*/ 0 h 435"/>
                  <a:gd name="T29" fmla="*/ 738 w 738"/>
                  <a:gd name="T30" fmla="*/ 435 h 4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 h="435">
                    <a:moveTo>
                      <a:pt x="0" y="281"/>
                    </a:moveTo>
                    <a:lnTo>
                      <a:pt x="287" y="0"/>
                    </a:lnTo>
                    <a:lnTo>
                      <a:pt x="711" y="112"/>
                    </a:lnTo>
                    <a:lnTo>
                      <a:pt x="722" y="114"/>
                    </a:lnTo>
                    <a:lnTo>
                      <a:pt x="705" y="147"/>
                    </a:lnTo>
                    <a:lnTo>
                      <a:pt x="718" y="149"/>
                    </a:lnTo>
                    <a:lnTo>
                      <a:pt x="738" y="154"/>
                    </a:lnTo>
                    <a:lnTo>
                      <a:pt x="588" y="435"/>
                    </a:lnTo>
                    <a:lnTo>
                      <a:pt x="0" y="28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25" name="Freeform 120"/>
              <p:cNvSpPr>
                <a:spLocks/>
              </p:cNvSpPr>
              <p:nvPr/>
            </p:nvSpPr>
            <p:spPr bwMode="auto">
              <a:xfrm>
                <a:off x="6592" y="5426"/>
                <a:ext cx="215" cy="143"/>
              </a:xfrm>
              <a:custGeom>
                <a:avLst/>
                <a:gdLst>
                  <a:gd name="T0" fmla="*/ 0 w 432"/>
                  <a:gd name="T1" fmla="*/ 1 h 285"/>
                  <a:gd name="T2" fmla="*/ 0 w 432"/>
                  <a:gd name="T3" fmla="*/ 1 h 285"/>
                  <a:gd name="T4" fmla="*/ 0 w 432"/>
                  <a:gd name="T5" fmla="*/ 1 h 285"/>
                  <a:gd name="T6" fmla="*/ 0 w 432"/>
                  <a:gd name="T7" fmla="*/ 0 h 285"/>
                  <a:gd name="T8" fmla="*/ 0 w 432"/>
                  <a:gd name="T9" fmla="*/ 1 h 285"/>
                  <a:gd name="T10" fmla="*/ 0 60000 65536"/>
                  <a:gd name="T11" fmla="*/ 0 60000 65536"/>
                  <a:gd name="T12" fmla="*/ 0 60000 65536"/>
                  <a:gd name="T13" fmla="*/ 0 60000 65536"/>
                  <a:gd name="T14" fmla="*/ 0 60000 65536"/>
                  <a:gd name="T15" fmla="*/ 0 w 432"/>
                  <a:gd name="T16" fmla="*/ 0 h 285"/>
                  <a:gd name="T17" fmla="*/ 432 w 432"/>
                  <a:gd name="T18" fmla="*/ 285 h 285"/>
                </a:gdLst>
                <a:ahLst/>
                <a:cxnLst>
                  <a:cxn ang="T10">
                    <a:pos x="T0" y="T1"/>
                  </a:cxn>
                  <a:cxn ang="T11">
                    <a:pos x="T2" y="T3"/>
                  </a:cxn>
                  <a:cxn ang="T12">
                    <a:pos x="T4" y="T5"/>
                  </a:cxn>
                  <a:cxn ang="T13">
                    <a:pos x="T6" y="T7"/>
                  </a:cxn>
                  <a:cxn ang="T14">
                    <a:pos x="T8" y="T9"/>
                  </a:cxn>
                </a:cxnLst>
                <a:rect l="T15" t="T16" r="T17" b="T18"/>
                <a:pathLst>
                  <a:path w="432" h="285">
                    <a:moveTo>
                      <a:pt x="432" y="138"/>
                    </a:moveTo>
                    <a:lnTo>
                      <a:pt x="262" y="285"/>
                    </a:lnTo>
                    <a:lnTo>
                      <a:pt x="0" y="87"/>
                    </a:lnTo>
                    <a:lnTo>
                      <a:pt x="180" y="0"/>
                    </a:lnTo>
                    <a:lnTo>
                      <a:pt x="432" y="1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26" name="Freeform 121"/>
              <p:cNvSpPr>
                <a:spLocks/>
              </p:cNvSpPr>
              <p:nvPr/>
            </p:nvSpPr>
            <p:spPr bwMode="auto">
              <a:xfrm>
                <a:off x="6629" y="5530"/>
                <a:ext cx="275" cy="225"/>
              </a:xfrm>
              <a:custGeom>
                <a:avLst/>
                <a:gdLst>
                  <a:gd name="T0" fmla="*/ 0 w 551"/>
                  <a:gd name="T1" fmla="*/ 1 h 449"/>
                  <a:gd name="T2" fmla="*/ 0 w 551"/>
                  <a:gd name="T3" fmla="*/ 1 h 449"/>
                  <a:gd name="T4" fmla="*/ 0 w 551"/>
                  <a:gd name="T5" fmla="*/ 0 h 449"/>
                  <a:gd name="T6" fmla="*/ 0 w 551"/>
                  <a:gd name="T7" fmla="*/ 1 h 449"/>
                  <a:gd name="T8" fmla="*/ 0 w 551"/>
                  <a:gd name="T9" fmla="*/ 1 h 449"/>
                  <a:gd name="T10" fmla="*/ 0 60000 65536"/>
                  <a:gd name="T11" fmla="*/ 0 60000 65536"/>
                  <a:gd name="T12" fmla="*/ 0 60000 65536"/>
                  <a:gd name="T13" fmla="*/ 0 60000 65536"/>
                  <a:gd name="T14" fmla="*/ 0 60000 65536"/>
                  <a:gd name="T15" fmla="*/ 0 w 551"/>
                  <a:gd name="T16" fmla="*/ 0 h 449"/>
                  <a:gd name="T17" fmla="*/ 551 w 551"/>
                  <a:gd name="T18" fmla="*/ 449 h 449"/>
                </a:gdLst>
                <a:ahLst/>
                <a:cxnLst>
                  <a:cxn ang="T10">
                    <a:pos x="T0" y="T1"/>
                  </a:cxn>
                  <a:cxn ang="T11">
                    <a:pos x="T2" y="T3"/>
                  </a:cxn>
                  <a:cxn ang="T12">
                    <a:pos x="T4" y="T5"/>
                  </a:cxn>
                  <a:cxn ang="T13">
                    <a:pos x="T6" y="T7"/>
                  </a:cxn>
                  <a:cxn ang="T14">
                    <a:pos x="T8" y="T9"/>
                  </a:cxn>
                </a:cxnLst>
                <a:rect l="T15" t="T16" r="T17" b="T18"/>
                <a:pathLst>
                  <a:path w="551" h="449">
                    <a:moveTo>
                      <a:pt x="441" y="449"/>
                    </a:moveTo>
                    <a:lnTo>
                      <a:pt x="551" y="133"/>
                    </a:lnTo>
                    <a:lnTo>
                      <a:pt x="110" y="0"/>
                    </a:lnTo>
                    <a:lnTo>
                      <a:pt x="0" y="316"/>
                    </a:lnTo>
                    <a:lnTo>
                      <a:pt x="441" y="44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27" name="Freeform 122"/>
              <p:cNvSpPr>
                <a:spLocks/>
              </p:cNvSpPr>
              <p:nvPr/>
            </p:nvSpPr>
            <p:spPr bwMode="auto">
              <a:xfrm>
                <a:off x="6672" y="5719"/>
                <a:ext cx="420" cy="197"/>
              </a:xfrm>
              <a:custGeom>
                <a:avLst/>
                <a:gdLst>
                  <a:gd name="T0" fmla="*/ 0 w 841"/>
                  <a:gd name="T1" fmla="*/ 1 h 393"/>
                  <a:gd name="T2" fmla="*/ 0 w 841"/>
                  <a:gd name="T3" fmla="*/ 0 h 393"/>
                  <a:gd name="T4" fmla="*/ 0 w 841"/>
                  <a:gd name="T5" fmla="*/ 1 h 393"/>
                  <a:gd name="T6" fmla="*/ 0 w 841"/>
                  <a:gd name="T7" fmla="*/ 1 h 393"/>
                  <a:gd name="T8" fmla="*/ 0 w 841"/>
                  <a:gd name="T9" fmla="*/ 1 h 393"/>
                  <a:gd name="T10" fmla="*/ 0 60000 65536"/>
                  <a:gd name="T11" fmla="*/ 0 60000 65536"/>
                  <a:gd name="T12" fmla="*/ 0 60000 65536"/>
                  <a:gd name="T13" fmla="*/ 0 60000 65536"/>
                  <a:gd name="T14" fmla="*/ 0 60000 65536"/>
                  <a:gd name="T15" fmla="*/ 0 w 841"/>
                  <a:gd name="T16" fmla="*/ 0 h 393"/>
                  <a:gd name="T17" fmla="*/ 841 w 841"/>
                  <a:gd name="T18" fmla="*/ 393 h 393"/>
                </a:gdLst>
                <a:ahLst/>
                <a:cxnLst>
                  <a:cxn ang="T10">
                    <a:pos x="T0" y="T1"/>
                  </a:cxn>
                  <a:cxn ang="T11">
                    <a:pos x="T2" y="T3"/>
                  </a:cxn>
                  <a:cxn ang="T12">
                    <a:pos x="T4" y="T5"/>
                  </a:cxn>
                  <a:cxn ang="T13">
                    <a:pos x="T6" y="T7"/>
                  </a:cxn>
                  <a:cxn ang="T14">
                    <a:pos x="T8" y="T9"/>
                  </a:cxn>
                </a:cxnLst>
                <a:rect l="T15" t="T16" r="T17" b="T18"/>
                <a:pathLst>
                  <a:path w="841" h="393">
                    <a:moveTo>
                      <a:pt x="841" y="231"/>
                    </a:moveTo>
                    <a:lnTo>
                      <a:pt x="519" y="0"/>
                    </a:lnTo>
                    <a:lnTo>
                      <a:pt x="0" y="91"/>
                    </a:lnTo>
                    <a:lnTo>
                      <a:pt x="250" y="393"/>
                    </a:lnTo>
                    <a:lnTo>
                      <a:pt x="841" y="2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28" name="Freeform 123"/>
              <p:cNvSpPr>
                <a:spLocks/>
              </p:cNvSpPr>
              <p:nvPr/>
            </p:nvSpPr>
            <p:spPr bwMode="auto">
              <a:xfrm>
                <a:off x="6385" y="5494"/>
                <a:ext cx="337" cy="233"/>
              </a:xfrm>
              <a:custGeom>
                <a:avLst/>
                <a:gdLst>
                  <a:gd name="T0" fmla="*/ 1 w 672"/>
                  <a:gd name="T1" fmla="*/ 0 h 467"/>
                  <a:gd name="T2" fmla="*/ 1 w 672"/>
                  <a:gd name="T3" fmla="*/ 0 h 467"/>
                  <a:gd name="T4" fmla="*/ 1 w 672"/>
                  <a:gd name="T5" fmla="*/ 0 h 467"/>
                  <a:gd name="T6" fmla="*/ 1 w 672"/>
                  <a:gd name="T7" fmla="*/ 0 h 467"/>
                  <a:gd name="T8" fmla="*/ 1 w 672"/>
                  <a:gd name="T9" fmla="*/ 0 h 467"/>
                  <a:gd name="T10" fmla="*/ 0 w 672"/>
                  <a:gd name="T11" fmla="*/ 0 h 467"/>
                  <a:gd name="T12" fmla="*/ 1 w 672"/>
                  <a:gd name="T13" fmla="*/ 0 h 467"/>
                  <a:gd name="T14" fmla="*/ 1 w 672"/>
                  <a:gd name="T15" fmla="*/ 0 h 467"/>
                  <a:gd name="T16" fmla="*/ 1 w 672"/>
                  <a:gd name="T17" fmla="*/ 0 h 4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2"/>
                  <a:gd name="T28" fmla="*/ 0 h 467"/>
                  <a:gd name="T29" fmla="*/ 672 w 672"/>
                  <a:gd name="T30" fmla="*/ 467 h 4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2" h="467">
                    <a:moveTo>
                      <a:pt x="654" y="194"/>
                    </a:moveTo>
                    <a:lnTo>
                      <a:pt x="672" y="161"/>
                    </a:lnTo>
                    <a:lnTo>
                      <a:pt x="651" y="154"/>
                    </a:lnTo>
                    <a:lnTo>
                      <a:pt x="167" y="0"/>
                    </a:lnTo>
                    <a:lnTo>
                      <a:pt x="10" y="287"/>
                    </a:lnTo>
                    <a:lnTo>
                      <a:pt x="0" y="306"/>
                    </a:lnTo>
                    <a:lnTo>
                      <a:pt x="35" y="318"/>
                    </a:lnTo>
                    <a:lnTo>
                      <a:pt x="504" y="467"/>
                    </a:lnTo>
                    <a:lnTo>
                      <a:pt x="654" y="19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29" name="Freeform 124"/>
              <p:cNvSpPr>
                <a:spLocks/>
              </p:cNvSpPr>
              <p:nvPr/>
            </p:nvSpPr>
            <p:spPr bwMode="auto">
              <a:xfrm>
                <a:off x="6395" y="5591"/>
                <a:ext cx="337" cy="159"/>
              </a:xfrm>
              <a:custGeom>
                <a:avLst/>
                <a:gdLst>
                  <a:gd name="T0" fmla="*/ 1 w 672"/>
                  <a:gd name="T1" fmla="*/ 0 h 320"/>
                  <a:gd name="T2" fmla="*/ 1 w 672"/>
                  <a:gd name="T3" fmla="*/ 0 h 320"/>
                  <a:gd name="T4" fmla="*/ 0 w 672"/>
                  <a:gd name="T5" fmla="*/ 0 h 320"/>
                  <a:gd name="T6" fmla="*/ 1 w 672"/>
                  <a:gd name="T7" fmla="*/ 0 h 320"/>
                  <a:gd name="T8" fmla="*/ 1 w 672"/>
                  <a:gd name="T9" fmla="*/ 0 h 320"/>
                  <a:gd name="T10" fmla="*/ 1 w 672"/>
                  <a:gd name="T11" fmla="*/ 0 h 320"/>
                  <a:gd name="T12" fmla="*/ 1 w 672"/>
                  <a:gd name="T13" fmla="*/ 0 h 320"/>
                  <a:gd name="T14" fmla="*/ 0 60000 65536"/>
                  <a:gd name="T15" fmla="*/ 0 60000 65536"/>
                  <a:gd name="T16" fmla="*/ 0 60000 65536"/>
                  <a:gd name="T17" fmla="*/ 0 60000 65536"/>
                  <a:gd name="T18" fmla="*/ 0 60000 65536"/>
                  <a:gd name="T19" fmla="*/ 0 60000 65536"/>
                  <a:gd name="T20" fmla="*/ 0 60000 65536"/>
                  <a:gd name="T21" fmla="*/ 0 w 672"/>
                  <a:gd name="T22" fmla="*/ 0 h 320"/>
                  <a:gd name="T23" fmla="*/ 672 w 672"/>
                  <a:gd name="T24" fmla="*/ 320 h 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320">
                    <a:moveTo>
                      <a:pt x="672" y="14"/>
                    </a:moveTo>
                    <a:lnTo>
                      <a:pt x="504" y="320"/>
                    </a:lnTo>
                    <a:lnTo>
                      <a:pt x="0" y="159"/>
                    </a:lnTo>
                    <a:lnTo>
                      <a:pt x="15" y="124"/>
                    </a:lnTo>
                    <a:lnTo>
                      <a:pt x="484" y="273"/>
                    </a:lnTo>
                    <a:lnTo>
                      <a:pt x="634" y="0"/>
                    </a:lnTo>
                    <a:lnTo>
                      <a:pt x="672" y="1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30" name="Freeform 125"/>
              <p:cNvSpPr>
                <a:spLocks/>
              </p:cNvSpPr>
              <p:nvPr/>
            </p:nvSpPr>
            <p:spPr bwMode="auto">
              <a:xfrm>
                <a:off x="5803" y="5581"/>
                <a:ext cx="268" cy="307"/>
              </a:xfrm>
              <a:custGeom>
                <a:avLst/>
                <a:gdLst>
                  <a:gd name="T0" fmla="*/ 1 w 535"/>
                  <a:gd name="T1" fmla="*/ 0 h 615"/>
                  <a:gd name="T2" fmla="*/ 0 w 535"/>
                  <a:gd name="T3" fmla="*/ 0 h 615"/>
                  <a:gd name="T4" fmla="*/ 1 w 535"/>
                  <a:gd name="T5" fmla="*/ 0 h 615"/>
                  <a:gd name="T6" fmla="*/ 1 w 535"/>
                  <a:gd name="T7" fmla="*/ 0 h 615"/>
                  <a:gd name="T8" fmla="*/ 1 w 535"/>
                  <a:gd name="T9" fmla="*/ 0 h 615"/>
                  <a:gd name="T10" fmla="*/ 0 60000 65536"/>
                  <a:gd name="T11" fmla="*/ 0 60000 65536"/>
                  <a:gd name="T12" fmla="*/ 0 60000 65536"/>
                  <a:gd name="T13" fmla="*/ 0 60000 65536"/>
                  <a:gd name="T14" fmla="*/ 0 60000 65536"/>
                  <a:gd name="T15" fmla="*/ 0 w 535"/>
                  <a:gd name="T16" fmla="*/ 0 h 615"/>
                  <a:gd name="T17" fmla="*/ 535 w 535"/>
                  <a:gd name="T18" fmla="*/ 615 h 615"/>
                </a:gdLst>
                <a:ahLst/>
                <a:cxnLst>
                  <a:cxn ang="T10">
                    <a:pos x="T0" y="T1"/>
                  </a:cxn>
                  <a:cxn ang="T11">
                    <a:pos x="T2" y="T3"/>
                  </a:cxn>
                  <a:cxn ang="T12">
                    <a:pos x="T4" y="T5"/>
                  </a:cxn>
                  <a:cxn ang="T13">
                    <a:pos x="T6" y="T7"/>
                  </a:cxn>
                  <a:cxn ang="T14">
                    <a:pos x="T8" y="T9"/>
                  </a:cxn>
                </a:cxnLst>
                <a:rect l="T15" t="T16" r="T17" b="T18"/>
                <a:pathLst>
                  <a:path w="535" h="615">
                    <a:moveTo>
                      <a:pt x="281" y="0"/>
                    </a:moveTo>
                    <a:lnTo>
                      <a:pt x="0" y="189"/>
                    </a:lnTo>
                    <a:lnTo>
                      <a:pt x="223" y="615"/>
                    </a:lnTo>
                    <a:lnTo>
                      <a:pt x="535" y="370"/>
                    </a:lnTo>
                    <a:lnTo>
                      <a:pt x="281"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31" name="Freeform 126"/>
              <p:cNvSpPr>
                <a:spLocks/>
              </p:cNvSpPr>
              <p:nvPr/>
            </p:nvSpPr>
            <p:spPr bwMode="auto">
              <a:xfrm>
                <a:off x="5936" y="5523"/>
                <a:ext cx="352" cy="147"/>
              </a:xfrm>
              <a:custGeom>
                <a:avLst/>
                <a:gdLst>
                  <a:gd name="T0" fmla="*/ 0 w 705"/>
                  <a:gd name="T1" fmla="*/ 0 h 295"/>
                  <a:gd name="T2" fmla="*/ 0 w 705"/>
                  <a:gd name="T3" fmla="*/ 0 h 295"/>
                  <a:gd name="T4" fmla="*/ 0 w 705"/>
                  <a:gd name="T5" fmla="*/ 0 h 295"/>
                  <a:gd name="T6" fmla="*/ 0 w 705"/>
                  <a:gd name="T7" fmla="*/ 0 h 295"/>
                  <a:gd name="T8" fmla="*/ 0 w 705"/>
                  <a:gd name="T9" fmla="*/ 0 h 295"/>
                  <a:gd name="T10" fmla="*/ 0 w 705"/>
                  <a:gd name="T11" fmla="*/ 0 h 295"/>
                  <a:gd name="T12" fmla="*/ 0 w 705"/>
                  <a:gd name="T13" fmla="*/ 0 h 295"/>
                  <a:gd name="T14" fmla="*/ 0 w 705"/>
                  <a:gd name="T15" fmla="*/ 0 h 295"/>
                  <a:gd name="T16" fmla="*/ 0 w 705"/>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5"/>
                  <a:gd name="T28" fmla="*/ 0 h 295"/>
                  <a:gd name="T29" fmla="*/ 705 w 705"/>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5" h="295">
                    <a:moveTo>
                      <a:pt x="694" y="0"/>
                    </a:moveTo>
                    <a:lnTo>
                      <a:pt x="705" y="2"/>
                    </a:lnTo>
                    <a:lnTo>
                      <a:pt x="688" y="35"/>
                    </a:lnTo>
                    <a:lnTo>
                      <a:pt x="701" y="37"/>
                    </a:lnTo>
                    <a:lnTo>
                      <a:pt x="563" y="295"/>
                    </a:lnTo>
                    <a:lnTo>
                      <a:pt x="0" y="152"/>
                    </a:lnTo>
                    <a:lnTo>
                      <a:pt x="23" y="131"/>
                    </a:lnTo>
                    <a:lnTo>
                      <a:pt x="553" y="264"/>
                    </a:lnTo>
                    <a:lnTo>
                      <a:pt x="69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32" name="Freeform 127"/>
              <p:cNvSpPr>
                <a:spLocks/>
              </p:cNvSpPr>
              <p:nvPr/>
            </p:nvSpPr>
            <p:spPr bwMode="auto">
              <a:xfrm>
                <a:off x="6385" y="5571"/>
                <a:ext cx="337" cy="156"/>
              </a:xfrm>
              <a:custGeom>
                <a:avLst/>
                <a:gdLst>
                  <a:gd name="T0" fmla="*/ 0 w 672"/>
                  <a:gd name="T1" fmla="*/ 0 h 313"/>
                  <a:gd name="T2" fmla="*/ 1 w 672"/>
                  <a:gd name="T3" fmla="*/ 0 h 313"/>
                  <a:gd name="T4" fmla="*/ 1 w 672"/>
                  <a:gd name="T5" fmla="*/ 0 h 313"/>
                  <a:gd name="T6" fmla="*/ 1 w 672"/>
                  <a:gd name="T7" fmla="*/ 0 h 313"/>
                  <a:gd name="T8" fmla="*/ 1 w 672"/>
                  <a:gd name="T9" fmla="*/ 0 h 313"/>
                  <a:gd name="T10" fmla="*/ 1 w 672"/>
                  <a:gd name="T11" fmla="*/ 0 h 313"/>
                  <a:gd name="T12" fmla="*/ 0 w 672"/>
                  <a:gd name="T13" fmla="*/ 0 h 313"/>
                  <a:gd name="T14" fmla="*/ 0 60000 65536"/>
                  <a:gd name="T15" fmla="*/ 0 60000 65536"/>
                  <a:gd name="T16" fmla="*/ 0 60000 65536"/>
                  <a:gd name="T17" fmla="*/ 0 60000 65536"/>
                  <a:gd name="T18" fmla="*/ 0 60000 65536"/>
                  <a:gd name="T19" fmla="*/ 0 60000 65536"/>
                  <a:gd name="T20" fmla="*/ 0 60000 65536"/>
                  <a:gd name="T21" fmla="*/ 0 w 672"/>
                  <a:gd name="T22" fmla="*/ 0 h 313"/>
                  <a:gd name="T23" fmla="*/ 672 w 672"/>
                  <a:gd name="T24" fmla="*/ 313 h 3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313">
                    <a:moveTo>
                      <a:pt x="0" y="152"/>
                    </a:moveTo>
                    <a:lnTo>
                      <a:pt x="504" y="313"/>
                    </a:lnTo>
                    <a:lnTo>
                      <a:pt x="672" y="7"/>
                    </a:lnTo>
                    <a:lnTo>
                      <a:pt x="651" y="0"/>
                    </a:lnTo>
                    <a:lnTo>
                      <a:pt x="494" y="287"/>
                    </a:lnTo>
                    <a:lnTo>
                      <a:pt x="10" y="133"/>
                    </a:lnTo>
                    <a:lnTo>
                      <a:pt x="0" y="15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33" name="Freeform 128"/>
              <p:cNvSpPr>
                <a:spLocks/>
              </p:cNvSpPr>
              <p:nvPr/>
            </p:nvSpPr>
            <p:spPr bwMode="auto">
              <a:xfrm>
                <a:off x="6130" y="5716"/>
                <a:ext cx="90" cy="37"/>
              </a:xfrm>
              <a:custGeom>
                <a:avLst/>
                <a:gdLst>
                  <a:gd name="T0" fmla="*/ 0 w 182"/>
                  <a:gd name="T1" fmla="*/ 0 h 75"/>
                  <a:gd name="T2" fmla="*/ 0 w 182"/>
                  <a:gd name="T3" fmla="*/ 0 h 75"/>
                  <a:gd name="T4" fmla="*/ 0 w 182"/>
                  <a:gd name="T5" fmla="*/ 0 h 75"/>
                  <a:gd name="T6" fmla="*/ 0 w 182"/>
                  <a:gd name="T7" fmla="*/ 0 h 75"/>
                  <a:gd name="T8" fmla="*/ 0 w 182"/>
                  <a:gd name="T9" fmla="*/ 0 h 75"/>
                  <a:gd name="T10" fmla="*/ 0 w 182"/>
                  <a:gd name="T11" fmla="*/ 0 h 75"/>
                  <a:gd name="T12" fmla="*/ 0 w 182"/>
                  <a:gd name="T13" fmla="*/ 0 h 75"/>
                  <a:gd name="T14" fmla="*/ 0 w 182"/>
                  <a:gd name="T15" fmla="*/ 0 h 75"/>
                  <a:gd name="T16" fmla="*/ 0 w 182"/>
                  <a:gd name="T17" fmla="*/ 0 h 75"/>
                  <a:gd name="T18" fmla="*/ 0 w 182"/>
                  <a:gd name="T19" fmla="*/ 0 h 75"/>
                  <a:gd name="T20" fmla="*/ 0 w 182"/>
                  <a:gd name="T21" fmla="*/ 0 h 75"/>
                  <a:gd name="T22" fmla="*/ 0 w 182"/>
                  <a:gd name="T23" fmla="*/ 0 h 75"/>
                  <a:gd name="T24" fmla="*/ 0 w 182"/>
                  <a:gd name="T25" fmla="*/ 0 h 75"/>
                  <a:gd name="T26" fmla="*/ 0 w 182"/>
                  <a:gd name="T27" fmla="*/ 0 h 75"/>
                  <a:gd name="T28" fmla="*/ 0 w 182"/>
                  <a:gd name="T29" fmla="*/ 0 h 75"/>
                  <a:gd name="T30" fmla="*/ 0 w 182"/>
                  <a:gd name="T31" fmla="*/ 0 h 75"/>
                  <a:gd name="T32" fmla="*/ 0 w 182"/>
                  <a:gd name="T33" fmla="*/ 0 h 75"/>
                  <a:gd name="T34" fmla="*/ 0 w 182"/>
                  <a:gd name="T35" fmla="*/ 0 h 75"/>
                  <a:gd name="T36" fmla="*/ 0 w 182"/>
                  <a:gd name="T37" fmla="*/ 0 h 75"/>
                  <a:gd name="T38" fmla="*/ 0 w 182"/>
                  <a:gd name="T39" fmla="*/ 0 h 75"/>
                  <a:gd name="T40" fmla="*/ 0 w 182"/>
                  <a:gd name="T41" fmla="*/ 0 h 75"/>
                  <a:gd name="T42" fmla="*/ 0 w 182"/>
                  <a:gd name="T43" fmla="*/ 0 h 75"/>
                  <a:gd name="T44" fmla="*/ 0 w 182"/>
                  <a:gd name="T45" fmla="*/ 0 h 75"/>
                  <a:gd name="T46" fmla="*/ 0 w 182"/>
                  <a:gd name="T47" fmla="*/ 0 h 75"/>
                  <a:gd name="T48" fmla="*/ 0 w 182"/>
                  <a:gd name="T49" fmla="*/ 0 h 75"/>
                  <a:gd name="T50" fmla="*/ 0 w 182"/>
                  <a:gd name="T51" fmla="*/ 0 h 75"/>
                  <a:gd name="T52" fmla="*/ 0 w 182"/>
                  <a:gd name="T53" fmla="*/ 0 h 75"/>
                  <a:gd name="T54" fmla="*/ 0 w 182"/>
                  <a:gd name="T55" fmla="*/ 0 h 75"/>
                  <a:gd name="T56" fmla="*/ 0 w 182"/>
                  <a:gd name="T57" fmla="*/ 0 h 75"/>
                  <a:gd name="T58" fmla="*/ 0 w 182"/>
                  <a:gd name="T59" fmla="*/ 0 h 75"/>
                  <a:gd name="T60" fmla="*/ 0 w 182"/>
                  <a:gd name="T61" fmla="*/ 0 h 75"/>
                  <a:gd name="T62" fmla="*/ 0 w 182"/>
                  <a:gd name="T63" fmla="*/ 0 h 75"/>
                  <a:gd name="T64" fmla="*/ 0 w 182"/>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
                  <a:gd name="T100" fmla="*/ 0 h 75"/>
                  <a:gd name="T101" fmla="*/ 182 w 182"/>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 h="75">
                    <a:moveTo>
                      <a:pt x="92" y="75"/>
                    </a:moveTo>
                    <a:lnTo>
                      <a:pt x="110" y="75"/>
                    </a:lnTo>
                    <a:lnTo>
                      <a:pt x="128" y="72"/>
                    </a:lnTo>
                    <a:lnTo>
                      <a:pt x="142" y="68"/>
                    </a:lnTo>
                    <a:lnTo>
                      <a:pt x="156" y="63"/>
                    </a:lnTo>
                    <a:lnTo>
                      <a:pt x="166" y="58"/>
                    </a:lnTo>
                    <a:lnTo>
                      <a:pt x="175" y="51"/>
                    </a:lnTo>
                    <a:lnTo>
                      <a:pt x="180" y="44"/>
                    </a:lnTo>
                    <a:lnTo>
                      <a:pt x="182" y="37"/>
                    </a:lnTo>
                    <a:lnTo>
                      <a:pt x="180" y="30"/>
                    </a:lnTo>
                    <a:lnTo>
                      <a:pt x="175" y="23"/>
                    </a:lnTo>
                    <a:lnTo>
                      <a:pt x="166" y="16"/>
                    </a:lnTo>
                    <a:lnTo>
                      <a:pt x="156" y="11"/>
                    </a:lnTo>
                    <a:lnTo>
                      <a:pt x="142" y="5"/>
                    </a:lnTo>
                    <a:lnTo>
                      <a:pt x="128" y="4"/>
                    </a:lnTo>
                    <a:lnTo>
                      <a:pt x="110" y="0"/>
                    </a:lnTo>
                    <a:lnTo>
                      <a:pt x="92" y="0"/>
                    </a:lnTo>
                    <a:lnTo>
                      <a:pt x="73" y="0"/>
                    </a:lnTo>
                    <a:lnTo>
                      <a:pt x="56" y="4"/>
                    </a:lnTo>
                    <a:lnTo>
                      <a:pt x="40" y="5"/>
                    </a:lnTo>
                    <a:lnTo>
                      <a:pt x="28" y="11"/>
                    </a:lnTo>
                    <a:lnTo>
                      <a:pt x="16" y="16"/>
                    </a:lnTo>
                    <a:lnTo>
                      <a:pt x="8" y="23"/>
                    </a:lnTo>
                    <a:lnTo>
                      <a:pt x="2" y="30"/>
                    </a:lnTo>
                    <a:lnTo>
                      <a:pt x="0" y="37"/>
                    </a:lnTo>
                    <a:lnTo>
                      <a:pt x="2" y="44"/>
                    </a:lnTo>
                    <a:lnTo>
                      <a:pt x="8" y="51"/>
                    </a:lnTo>
                    <a:lnTo>
                      <a:pt x="16" y="58"/>
                    </a:lnTo>
                    <a:lnTo>
                      <a:pt x="28" y="63"/>
                    </a:lnTo>
                    <a:lnTo>
                      <a:pt x="40" y="68"/>
                    </a:lnTo>
                    <a:lnTo>
                      <a:pt x="56" y="72"/>
                    </a:lnTo>
                    <a:lnTo>
                      <a:pt x="73" y="75"/>
                    </a:lnTo>
                    <a:lnTo>
                      <a:pt x="92" y="7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34" name="Freeform 129"/>
              <p:cNvSpPr>
                <a:spLocks/>
              </p:cNvSpPr>
              <p:nvPr/>
            </p:nvSpPr>
            <p:spPr bwMode="auto">
              <a:xfrm>
                <a:off x="6130" y="5734"/>
                <a:ext cx="90" cy="161"/>
              </a:xfrm>
              <a:custGeom>
                <a:avLst/>
                <a:gdLst>
                  <a:gd name="T0" fmla="*/ 0 w 182"/>
                  <a:gd name="T1" fmla="*/ 1 h 321"/>
                  <a:gd name="T2" fmla="*/ 0 w 182"/>
                  <a:gd name="T3" fmla="*/ 1 h 321"/>
                  <a:gd name="T4" fmla="*/ 0 w 182"/>
                  <a:gd name="T5" fmla="*/ 1 h 321"/>
                  <a:gd name="T6" fmla="*/ 0 w 182"/>
                  <a:gd name="T7" fmla="*/ 1 h 321"/>
                  <a:gd name="T8" fmla="*/ 0 w 182"/>
                  <a:gd name="T9" fmla="*/ 0 h 321"/>
                  <a:gd name="T10" fmla="*/ 0 w 182"/>
                  <a:gd name="T11" fmla="*/ 1 h 321"/>
                  <a:gd name="T12" fmla="*/ 0 w 182"/>
                  <a:gd name="T13" fmla="*/ 1 h 321"/>
                  <a:gd name="T14" fmla="*/ 0 w 182"/>
                  <a:gd name="T15" fmla="*/ 1 h 321"/>
                  <a:gd name="T16" fmla="*/ 0 w 182"/>
                  <a:gd name="T17" fmla="*/ 1 h 321"/>
                  <a:gd name="T18" fmla="*/ 0 w 182"/>
                  <a:gd name="T19" fmla="*/ 1 h 321"/>
                  <a:gd name="T20" fmla="*/ 0 w 182"/>
                  <a:gd name="T21" fmla="*/ 1 h 321"/>
                  <a:gd name="T22" fmla="*/ 0 w 182"/>
                  <a:gd name="T23" fmla="*/ 1 h 321"/>
                  <a:gd name="T24" fmla="*/ 0 w 182"/>
                  <a:gd name="T25" fmla="*/ 1 h 321"/>
                  <a:gd name="T26" fmla="*/ 0 w 182"/>
                  <a:gd name="T27" fmla="*/ 1 h 321"/>
                  <a:gd name="T28" fmla="*/ 0 w 182"/>
                  <a:gd name="T29" fmla="*/ 1 h 321"/>
                  <a:gd name="T30" fmla="*/ 0 w 182"/>
                  <a:gd name="T31" fmla="*/ 1 h 321"/>
                  <a:gd name="T32" fmla="*/ 0 w 182"/>
                  <a:gd name="T33" fmla="*/ 1 h 321"/>
                  <a:gd name="T34" fmla="*/ 0 w 182"/>
                  <a:gd name="T35" fmla="*/ 1 h 321"/>
                  <a:gd name="T36" fmla="*/ 0 w 182"/>
                  <a:gd name="T37" fmla="*/ 1 h 321"/>
                  <a:gd name="T38" fmla="*/ 0 w 182"/>
                  <a:gd name="T39" fmla="*/ 1 h 321"/>
                  <a:gd name="T40" fmla="*/ 0 w 182"/>
                  <a:gd name="T41" fmla="*/ 0 h 321"/>
                  <a:gd name="T42" fmla="*/ 0 w 182"/>
                  <a:gd name="T43" fmla="*/ 1 h 321"/>
                  <a:gd name="T44" fmla="*/ 0 w 182"/>
                  <a:gd name="T45" fmla="*/ 1 h 321"/>
                  <a:gd name="T46" fmla="*/ 0 w 182"/>
                  <a:gd name="T47" fmla="*/ 1 h 321"/>
                  <a:gd name="T48" fmla="*/ 0 w 182"/>
                  <a:gd name="T49" fmla="*/ 1 h 321"/>
                  <a:gd name="T50" fmla="*/ 0 w 182"/>
                  <a:gd name="T51" fmla="*/ 1 h 321"/>
                  <a:gd name="T52" fmla="*/ 0 w 182"/>
                  <a:gd name="T53" fmla="*/ 1 h 321"/>
                  <a:gd name="T54" fmla="*/ 0 w 182"/>
                  <a:gd name="T55" fmla="*/ 1 h 321"/>
                  <a:gd name="T56" fmla="*/ 0 w 182"/>
                  <a:gd name="T57" fmla="*/ 1 h 321"/>
                  <a:gd name="T58" fmla="*/ 0 w 182"/>
                  <a:gd name="T59" fmla="*/ 1 h 321"/>
                  <a:gd name="T60" fmla="*/ 0 w 182"/>
                  <a:gd name="T61" fmla="*/ 1 h 321"/>
                  <a:gd name="T62" fmla="*/ 0 w 182"/>
                  <a:gd name="T63" fmla="*/ 1 h 321"/>
                  <a:gd name="T64" fmla="*/ 0 w 182"/>
                  <a:gd name="T65" fmla="*/ 1 h 321"/>
                  <a:gd name="T66" fmla="*/ 0 w 182"/>
                  <a:gd name="T67" fmla="*/ 1 h 321"/>
                  <a:gd name="T68" fmla="*/ 0 w 182"/>
                  <a:gd name="T69" fmla="*/ 1 h 321"/>
                  <a:gd name="T70" fmla="*/ 0 w 182"/>
                  <a:gd name="T71" fmla="*/ 1 h 321"/>
                  <a:gd name="T72" fmla="*/ 0 w 182"/>
                  <a:gd name="T73" fmla="*/ 1 h 321"/>
                  <a:gd name="T74" fmla="*/ 0 w 182"/>
                  <a:gd name="T75" fmla="*/ 1 h 321"/>
                  <a:gd name="T76" fmla="*/ 0 w 182"/>
                  <a:gd name="T77" fmla="*/ 1 h 3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2"/>
                  <a:gd name="T118" fmla="*/ 0 h 321"/>
                  <a:gd name="T119" fmla="*/ 182 w 182"/>
                  <a:gd name="T120" fmla="*/ 321 h 32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2" h="321">
                    <a:moveTo>
                      <a:pt x="182" y="229"/>
                    </a:moveTo>
                    <a:lnTo>
                      <a:pt x="182" y="195"/>
                    </a:lnTo>
                    <a:lnTo>
                      <a:pt x="182" y="75"/>
                    </a:lnTo>
                    <a:lnTo>
                      <a:pt x="182" y="35"/>
                    </a:lnTo>
                    <a:lnTo>
                      <a:pt x="182" y="0"/>
                    </a:lnTo>
                    <a:lnTo>
                      <a:pt x="180" y="7"/>
                    </a:lnTo>
                    <a:lnTo>
                      <a:pt x="175" y="14"/>
                    </a:lnTo>
                    <a:lnTo>
                      <a:pt x="166" y="21"/>
                    </a:lnTo>
                    <a:lnTo>
                      <a:pt x="156" y="26"/>
                    </a:lnTo>
                    <a:lnTo>
                      <a:pt x="142" y="31"/>
                    </a:lnTo>
                    <a:lnTo>
                      <a:pt x="128" y="35"/>
                    </a:lnTo>
                    <a:lnTo>
                      <a:pt x="110" y="38"/>
                    </a:lnTo>
                    <a:lnTo>
                      <a:pt x="92" y="38"/>
                    </a:lnTo>
                    <a:lnTo>
                      <a:pt x="73" y="38"/>
                    </a:lnTo>
                    <a:lnTo>
                      <a:pt x="56" y="35"/>
                    </a:lnTo>
                    <a:lnTo>
                      <a:pt x="40" y="31"/>
                    </a:lnTo>
                    <a:lnTo>
                      <a:pt x="28" y="26"/>
                    </a:lnTo>
                    <a:lnTo>
                      <a:pt x="16" y="21"/>
                    </a:lnTo>
                    <a:lnTo>
                      <a:pt x="8" y="14"/>
                    </a:lnTo>
                    <a:lnTo>
                      <a:pt x="2" y="7"/>
                    </a:lnTo>
                    <a:lnTo>
                      <a:pt x="0" y="0"/>
                    </a:lnTo>
                    <a:lnTo>
                      <a:pt x="0" y="283"/>
                    </a:lnTo>
                    <a:lnTo>
                      <a:pt x="2" y="290"/>
                    </a:lnTo>
                    <a:lnTo>
                      <a:pt x="8" y="297"/>
                    </a:lnTo>
                    <a:lnTo>
                      <a:pt x="16" y="304"/>
                    </a:lnTo>
                    <a:lnTo>
                      <a:pt x="28" y="309"/>
                    </a:lnTo>
                    <a:lnTo>
                      <a:pt x="40" y="314"/>
                    </a:lnTo>
                    <a:lnTo>
                      <a:pt x="56" y="318"/>
                    </a:lnTo>
                    <a:lnTo>
                      <a:pt x="73" y="321"/>
                    </a:lnTo>
                    <a:lnTo>
                      <a:pt x="92" y="321"/>
                    </a:lnTo>
                    <a:lnTo>
                      <a:pt x="110" y="321"/>
                    </a:lnTo>
                    <a:lnTo>
                      <a:pt x="128" y="318"/>
                    </a:lnTo>
                    <a:lnTo>
                      <a:pt x="142" y="314"/>
                    </a:lnTo>
                    <a:lnTo>
                      <a:pt x="156" y="309"/>
                    </a:lnTo>
                    <a:lnTo>
                      <a:pt x="166" y="304"/>
                    </a:lnTo>
                    <a:lnTo>
                      <a:pt x="175" y="297"/>
                    </a:lnTo>
                    <a:lnTo>
                      <a:pt x="180" y="290"/>
                    </a:lnTo>
                    <a:lnTo>
                      <a:pt x="182" y="283"/>
                    </a:lnTo>
                    <a:lnTo>
                      <a:pt x="182" y="2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35" name="Freeform 130"/>
              <p:cNvSpPr>
                <a:spLocks/>
              </p:cNvSpPr>
              <p:nvPr/>
            </p:nvSpPr>
            <p:spPr bwMode="auto">
              <a:xfrm>
                <a:off x="6220" y="5743"/>
                <a:ext cx="33" cy="106"/>
              </a:xfrm>
              <a:custGeom>
                <a:avLst/>
                <a:gdLst>
                  <a:gd name="T0" fmla="*/ 0 w 64"/>
                  <a:gd name="T1" fmla="*/ 0 h 213"/>
                  <a:gd name="T2" fmla="*/ 0 w 64"/>
                  <a:gd name="T3" fmla="*/ 0 h 213"/>
                  <a:gd name="T4" fmla="*/ 1 w 64"/>
                  <a:gd name="T5" fmla="*/ 0 h 213"/>
                  <a:gd name="T6" fmla="*/ 1 w 64"/>
                  <a:gd name="T7" fmla="*/ 0 h 213"/>
                  <a:gd name="T8" fmla="*/ 1 w 64"/>
                  <a:gd name="T9" fmla="*/ 0 h 213"/>
                  <a:gd name="T10" fmla="*/ 1 w 64"/>
                  <a:gd name="T11" fmla="*/ 0 h 213"/>
                  <a:gd name="T12" fmla="*/ 1 w 64"/>
                  <a:gd name="T13" fmla="*/ 0 h 213"/>
                  <a:gd name="T14" fmla="*/ 1 w 64"/>
                  <a:gd name="T15" fmla="*/ 0 h 213"/>
                  <a:gd name="T16" fmla="*/ 1 w 64"/>
                  <a:gd name="T17" fmla="*/ 0 h 213"/>
                  <a:gd name="T18" fmla="*/ 1 w 64"/>
                  <a:gd name="T19" fmla="*/ 0 h 213"/>
                  <a:gd name="T20" fmla="*/ 1 w 64"/>
                  <a:gd name="T21" fmla="*/ 0 h 213"/>
                  <a:gd name="T22" fmla="*/ 1 w 64"/>
                  <a:gd name="T23" fmla="*/ 0 h 213"/>
                  <a:gd name="T24" fmla="*/ 1 w 64"/>
                  <a:gd name="T25" fmla="*/ 0 h 213"/>
                  <a:gd name="T26" fmla="*/ 1 w 64"/>
                  <a:gd name="T27" fmla="*/ 0 h 213"/>
                  <a:gd name="T28" fmla="*/ 1 w 64"/>
                  <a:gd name="T29" fmla="*/ 0 h 213"/>
                  <a:gd name="T30" fmla="*/ 1 w 64"/>
                  <a:gd name="T31" fmla="*/ 0 h 213"/>
                  <a:gd name="T32" fmla="*/ 1 w 64"/>
                  <a:gd name="T33" fmla="*/ 0 h 213"/>
                  <a:gd name="T34" fmla="*/ 1 w 64"/>
                  <a:gd name="T35" fmla="*/ 0 h 213"/>
                  <a:gd name="T36" fmla="*/ 1 w 64"/>
                  <a:gd name="T37" fmla="*/ 0 h 213"/>
                  <a:gd name="T38" fmla="*/ 1 w 64"/>
                  <a:gd name="T39" fmla="*/ 0 h 213"/>
                  <a:gd name="T40" fmla="*/ 1 w 64"/>
                  <a:gd name="T41" fmla="*/ 0 h 213"/>
                  <a:gd name="T42" fmla="*/ 0 w 64"/>
                  <a:gd name="T43" fmla="*/ 0 h 213"/>
                  <a:gd name="T44" fmla="*/ 0 w 64"/>
                  <a:gd name="T45" fmla="*/ 0 h 213"/>
                  <a:gd name="T46" fmla="*/ 1 w 64"/>
                  <a:gd name="T47" fmla="*/ 0 h 213"/>
                  <a:gd name="T48" fmla="*/ 1 w 64"/>
                  <a:gd name="T49" fmla="*/ 0 h 213"/>
                  <a:gd name="T50" fmla="*/ 1 w 64"/>
                  <a:gd name="T51" fmla="*/ 0 h 213"/>
                  <a:gd name="T52" fmla="*/ 1 w 64"/>
                  <a:gd name="T53" fmla="*/ 0 h 213"/>
                  <a:gd name="T54" fmla="*/ 1 w 64"/>
                  <a:gd name="T55" fmla="*/ 0 h 213"/>
                  <a:gd name="T56" fmla="*/ 1 w 64"/>
                  <a:gd name="T57" fmla="*/ 0 h 213"/>
                  <a:gd name="T58" fmla="*/ 1 w 64"/>
                  <a:gd name="T59" fmla="*/ 0 h 213"/>
                  <a:gd name="T60" fmla="*/ 1 w 64"/>
                  <a:gd name="T61" fmla="*/ 0 h 213"/>
                  <a:gd name="T62" fmla="*/ 1 w 64"/>
                  <a:gd name="T63" fmla="*/ 0 h 213"/>
                  <a:gd name="T64" fmla="*/ 1 w 64"/>
                  <a:gd name="T65" fmla="*/ 0 h 213"/>
                  <a:gd name="T66" fmla="*/ 1 w 64"/>
                  <a:gd name="T67" fmla="*/ 0 h 213"/>
                  <a:gd name="T68" fmla="*/ 0 w 64"/>
                  <a:gd name="T69" fmla="*/ 0 h 2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213"/>
                  <a:gd name="T107" fmla="*/ 64 w 64"/>
                  <a:gd name="T108" fmla="*/ 213 h 2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213">
                    <a:moveTo>
                      <a:pt x="0" y="58"/>
                    </a:moveTo>
                    <a:lnTo>
                      <a:pt x="0" y="14"/>
                    </a:lnTo>
                    <a:lnTo>
                      <a:pt x="8" y="5"/>
                    </a:lnTo>
                    <a:lnTo>
                      <a:pt x="17" y="2"/>
                    </a:lnTo>
                    <a:lnTo>
                      <a:pt x="24" y="0"/>
                    </a:lnTo>
                    <a:lnTo>
                      <a:pt x="31" y="0"/>
                    </a:lnTo>
                    <a:lnTo>
                      <a:pt x="41" y="2"/>
                    </a:lnTo>
                    <a:lnTo>
                      <a:pt x="51" y="9"/>
                    </a:lnTo>
                    <a:lnTo>
                      <a:pt x="60" y="23"/>
                    </a:lnTo>
                    <a:lnTo>
                      <a:pt x="64" y="47"/>
                    </a:lnTo>
                    <a:lnTo>
                      <a:pt x="64" y="70"/>
                    </a:lnTo>
                    <a:lnTo>
                      <a:pt x="64" y="96"/>
                    </a:lnTo>
                    <a:lnTo>
                      <a:pt x="64" y="124"/>
                    </a:lnTo>
                    <a:lnTo>
                      <a:pt x="64" y="149"/>
                    </a:lnTo>
                    <a:lnTo>
                      <a:pt x="63" y="170"/>
                    </a:lnTo>
                    <a:lnTo>
                      <a:pt x="57" y="187"/>
                    </a:lnTo>
                    <a:lnTo>
                      <a:pt x="48" y="199"/>
                    </a:lnTo>
                    <a:lnTo>
                      <a:pt x="40" y="208"/>
                    </a:lnTo>
                    <a:lnTo>
                      <a:pt x="31" y="212"/>
                    </a:lnTo>
                    <a:lnTo>
                      <a:pt x="20" y="213"/>
                    </a:lnTo>
                    <a:lnTo>
                      <a:pt x="10" y="213"/>
                    </a:lnTo>
                    <a:lnTo>
                      <a:pt x="0" y="212"/>
                    </a:lnTo>
                    <a:lnTo>
                      <a:pt x="0" y="170"/>
                    </a:lnTo>
                    <a:lnTo>
                      <a:pt x="15" y="175"/>
                    </a:lnTo>
                    <a:lnTo>
                      <a:pt x="25" y="170"/>
                    </a:lnTo>
                    <a:lnTo>
                      <a:pt x="33" y="159"/>
                    </a:lnTo>
                    <a:lnTo>
                      <a:pt x="34" y="140"/>
                    </a:lnTo>
                    <a:lnTo>
                      <a:pt x="34" y="124"/>
                    </a:lnTo>
                    <a:lnTo>
                      <a:pt x="34" y="100"/>
                    </a:lnTo>
                    <a:lnTo>
                      <a:pt x="34" y="75"/>
                    </a:lnTo>
                    <a:lnTo>
                      <a:pt x="34" y="56"/>
                    </a:lnTo>
                    <a:lnTo>
                      <a:pt x="30" y="44"/>
                    </a:lnTo>
                    <a:lnTo>
                      <a:pt x="21" y="40"/>
                    </a:lnTo>
                    <a:lnTo>
                      <a:pt x="10" y="44"/>
                    </a:lnTo>
                    <a:lnTo>
                      <a:pt x="0" y="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36" name="Freeform 131"/>
              <p:cNvSpPr>
                <a:spLocks/>
              </p:cNvSpPr>
              <p:nvPr/>
            </p:nvSpPr>
            <p:spPr bwMode="auto">
              <a:xfrm>
                <a:off x="6135" y="5723"/>
                <a:ext cx="79" cy="30"/>
              </a:xfrm>
              <a:custGeom>
                <a:avLst/>
                <a:gdLst>
                  <a:gd name="T0" fmla="*/ 1 w 157"/>
                  <a:gd name="T1" fmla="*/ 0 h 61"/>
                  <a:gd name="T2" fmla="*/ 1 w 157"/>
                  <a:gd name="T3" fmla="*/ 0 h 61"/>
                  <a:gd name="T4" fmla="*/ 1 w 157"/>
                  <a:gd name="T5" fmla="*/ 0 h 61"/>
                  <a:gd name="T6" fmla="*/ 1 w 157"/>
                  <a:gd name="T7" fmla="*/ 0 h 61"/>
                  <a:gd name="T8" fmla="*/ 1 w 157"/>
                  <a:gd name="T9" fmla="*/ 0 h 61"/>
                  <a:gd name="T10" fmla="*/ 1 w 157"/>
                  <a:gd name="T11" fmla="*/ 0 h 61"/>
                  <a:gd name="T12" fmla="*/ 1 w 157"/>
                  <a:gd name="T13" fmla="*/ 0 h 61"/>
                  <a:gd name="T14" fmla="*/ 1 w 157"/>
                  <a:gd name="T15" fmla="*/ 0 h 61"/>
                  <a:gd name="T16" fmla="*/ 1 w 157"/>
                  <a:gd name="T17" fmla="*/ 0 h 61"/>
                  <a:gd name="T18" fmla="*/ 1 w 157"/>
                  <a:gd name="T19" fmla="*/ 0 h 61"/>
                  <a:gd name="T20" fmla="*/ 1 w 157"/>
                  <a:gd name="T21" fmla="*/ 0 h 61"/>
                  <a:gd name="T22" fmla="*/ 1 w 157"/>
                  <a:gd name="T23" fmla="*/ 0 h 61"/>
                  <a:gd name="T24" fmla="*/ 1 w 157"/>
                  <a:gd name="T25" fmla="*/ 0 h 61"/>
                  <a:gd name="T26" fmla="*/ 1 w 157"/>
                  <a:gd name="T27" fmla="*/ 0 h 61"/>
                  <a:gd name="T28" fmla="*/ 1 w 157"/>
                  <a:gd name="T29" fmla="*/ 0 h 61"/>
                  <a:gd name="T30" fmla="*/ 1 w 157"/>
                  <a:gd name="T31" fmla="*/ 0 h 61"/>
                  <a:gd name="T32" fmla="*/ 0 w 157"/>
                  <a:gd name="T33" fmla="*/ 0 h 61"/>
                  <a:gd name="T34" fmla="*/ 1 w 157"/>
                  <a:gd name="T35" fmla="*/ 0 h 61"/>
                  <a:gd name="T36" fmla="*/ 1 w 157"/>
                  <a:gd name="T37" fmla="*/ 0 h 61"/>
                  <a:gd name="T38" fmla="*/ 1 w 157"/>
                  <a:gd name="T39" fmla="*/ 0 h 61"/>
                  <a:gd name="T40" fmla="*/ 1 w 157"/>
                  <a:gd name="T41" fmla="*/ 0 h 61"/>
                  <a:gd name="T42" fmla="*/ 1 w 157"/>
                  <a:gd name="T43" fmla="*/ 0 h 61"/>
                  <a:gd name="T44" fmla="*/ 1 w 157"/>
                  <a:gd name="T45" fmla="*/ 0 h 61"/>
                  <a:gd name="T46" fmla="*/ 1 w 157"/>
                  <a:gd name="T47" fmla="*/ 0 h 61"/>
                  <a:gd name="T48" fmla="*/ 1 w 157"/>
                  <a:gd name="T49" fmla="*/ 0 h 61"/>
                  <a:gd name="T50" fmla="*/ 1 w 157"/>
                  <a:gd name="T51" fmla="*/ 0 h 61"/>
                  <a:gd name="T52" fmla="*/ 1 w 157"/>
                  <a:gd name="T53" fmla="*/ 0 h 61"/>
                  <a:gd name="T54" fmla="*/ 1 w 157"/>
                  <a:gd name="T55" fmla="*/ 0 h 61"/>
                  <a:gd name="T56" fmla="*/ 1 w 157"/>
                  <a:gd name="T57" fmla="*/ 0 h 61"/>
                  <a:gd name="T58" fmla="*/ 1 w 157"/>
                  <a:gd name="T59" fmla="*/ 0 h 61"/>
                  <a:gd name="T60" fmla="*/ 1 w 157"/>
                  <a:gd name="T61" fmla="*/ 0 h 61"/>
                  <a:gd name="T62" fmla="*/ 1 w 157"/>
                  <a:gd name="T63" fmla="*/ 0 h 61"/>
                  <a:gd name="T64" fmla="*/ 1 w 157"/>
                  <a:gd name="T65" fmla="*/ 0 h 61"/>
                  <a:gd name="T66" fmla="*/ 1 w 157"/>
                  <a:gd name="T67" fmla="*/ 0 h 61"/>
                  <a:gd name="T68" fmla="*/ 1 w 157"/>
                  <a:gd name="T69" fmla="*/ 0 h 61"/>
                  <a:gd name="T70" fmla="*/ 1 w 157"/>
                  <a:gd name="T71" fmla="*/ 0 h 61"/>
                  <a:gd name="T72" fmla="*/ 1 w 157"/>
                  <a:gd name="T73" fmla="*/ 0 h 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7"/>
                  <a:gd name="T112" fmla="*/ 0 h 61"/>
                  <a:gd name="T113" fmla="*/ 157 w 157"/>
                  <a:gd name="T114" fmla="*/ 61 h 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7" h="61">
                    <a:moveTo>
                      <a:pt x="157" y="23"/>
                    </a:moveTo>
                    <a:lnTo>
                      <a:pt x="157" y="30"/>
                    </a:lnTo>
                    <a:lnTo>
                      <a:pt x="154" y="37"/>
                    </a:lnTo>
                    <a:lnTo>
                      <a:pt x="148" y="42"/>
                    </a:lnTo>
                    <a:lnTo>
                      <a:pt x="140" y="49"/>
                    </a:lnTo>
                    <a:lnTo>
                      <a:pt x="128" y="54"/>
                    </a:lnTo>
                    <a:lnTo>
                      <a:pt x="114" y="58"/>
                    </a:lnTo>
                    <a:lnTo>
                      <a:pt x="98" y="59"/>
                    </a:lnTo>
                    <a:lnTo>
                      <a:pt x="80" y="61"/>
                    </a:lnTo>
                    <a:lnTo>
                      <a:pt x="63" y="61"/>
                    </a:lnTo>
                    <a:lnTo>
                      <a:pt x="47" y="59"/>
                    </a:lnTo>
                    <a:lnTo>
                      <a:pt x="34" y="56"/>
                    </a:lnTo>
                    <a:lnTo>
                      <a:pt x="24" y="52"/>
                    </a:lnTo>
                    <a:lnTo>
                      <a:pt x="16" y="47"/>
                    </a:lnTo>
                    <a:lnTo>
                      <a:pt x="8" y="42"/>
                    </a:lnTo>
                    <a:lnTo>
                      <a:pt x="3" y="35"/>
                    </a:lnTo>
                    <a:lnTo>
                      <a:pt x="0" y="28"/>
                    </a:lnTo>
                    <a:lnTo>
                      <a:pt x="1" y="25"/>
                    </a:lnTo>
                    <a:lnTo>
                      <a:pt x="4" y="23"/>
                    </a:lnTo>
                    <a:lnTo>
                      <a:pt x="10" y="21"/>
                    </a:lnTo>
                    <a:lnTo>
                      <a:pt x="17" y="21"/>
                    </a:lnTo>
                    <a:lnTo>
                      <a:pt x="24" y="21"/>
                    </a:lnTo>
                    <a:lnTo>
                      <a:pt x="31" y="23"/>
                    </a:lnTo>
                    <a:lnTo>
                      <a:pt x="38" y="23"/>
                    </a:lnTo>
                    <a:lnTo>
                      <a:pt x="43" y="23"/>
                    </a:lnTo>
                    <a:lnTo>
                      <a:pt x="46" y="18"/>
                    </a:lnTo>
                    <a:lnTo>
                      <a:pt x="53" y="12"/>
                    </a:lnTo>
                    <a:lnTo>
                      <a:pt x="60" y="7"/>
                    </a:lnTo>
                    <a:lnTo>
                      <a:pt x="67" y="4"/>
                    </a:lnTo>
                    <a:lnTo>
                      <a:pt x="73" y="2"/>
                    </a:lnTo>
                    <a:lnTo>
                      <a:pt x="81" y="0"/>
                    </a:lnTo>
                    <a:lnTo>
                      <a:pt x="93" y="0"/>
                    </a:lnTo>
                    <a:lnTo>
                      <a:pt x="106" y="0"/>
                    </a:lnTo>
                    <a:lnTo>
                      <a:pt x="118" y="2"/>
                    </a:lnTo>
                    <a:lnTo>
                      <a:pt x="131" y="7"/>
                    </a:lnTo>
                    <a:lnTo>
                      <a:pt x="146" y="14"/>
                    </a:lnTo>
                    <a:lnTo>
                      <a:pt x="157" y="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37" name="Freeform 132"/>
              <p:cNvSpPr>
                <a:spLocks/>
              </p:cNvSpPr>
              <p:nvPr/>
            </p:nvSpPr>
            <p:spPr bwMode="auto">
              <a:xfrm>
                <a:off x="6525" y="5674"/>
                <a:ext cx="90" cy="38"/>
              </a:xfrm>
              <a:custGeom>
                <a:avLst/>
                <a:gdLst>
                  <a:gd name="T0" fmla="*/ 0 w 181"/>
                  <a:gd name="T1" fmla="*/ 1 h 75"/>
                  <a:gd name="T2" fmla="*/ 0 w 181"/>
                  <a:gd name="T3" fmla="*/ 1 h 75"/>
                  <a:gd name="T4" fmla="*/ 0 w 181"/>
                  <a:gd name="T5" fmla="*/ 1 h 75"/>
                  <a:gd name="T6" fmla="*/ 0 w 181"/>
                  <a:gd name="T7" fmla="*/ 1 h 75"/>
                  <a:gd name="T8" fmla="*/ 0 w 181"/>
                  <a:gd name="T9" fmla="*/ 1 h 75"/>
                  <a:gd name="T10" fmla="*/ 0 w 181"/>
                  <a:gd name="T11" fmla="*/ 1 h 75"/>
                  <a:gd name="T12" fmla="*/ 0 w 181"/>
                  <a:gd name="T13" fmla="*/ 1 h 75"/>
                  <a:gd name="T14" fmla="*/ 0 w 181"/>
                  <a:gd name="T15" fmla="*/ 1 h 75"/>
                  <a:gd name="T16" fmla="*/ 0 w 181"/>
                  <a:gd name="T17" fmla="*/ 1 h 75"/>
                  <a:gd name="T18" fmla="*/ 0 w 181"/>
                  <a:gd name="T19" fmla="*/ 1 h 75"/>
                  <a:gd name="T20" fmla="*/ 0 w 181"/>
                  <a:gd name="T21" fmla="*/ 1 h 75"/>
                  <a:gd name="T22" fmla="*/ 0 w 181"/>
                  <a:gd name="T23" fmla="*/ 1 h 75"/>
                  <a:gd name="T24" fmla="*/ 0 w 181"/>
                  <a:gd name="T25" fmla="*/ 1 h 75"/>
                  <a:gd name="T26" fmla="*/ 0 w 181"/>
                  <a:gd name="T27" fmla="*/ 1 h 75"/>
                  <a:gd name="T28" fmla="*/ 0 w 181"/>
                  <a:gd name="T29" fmla="*/ 1 h 75"/>
                  <a:gd name="T30" fmla="*/ 0 w 181"/>
                  <a:gd name="T31" fmla="*/ 0 h 75"/>
                  <a:gd name="T32" fmla="*/ 0 w 181"/>
                  <a:gd name="T33" fmla="*/ 0 h 75"/>
                  <a:gd name="T34" fmla="*/ 0 w 181"/>
                  <a:gd name="T35" fmla="*/ 0 h 75"/>
                  <a:gd name="T36" fmla="*/ 0 w 181"/>
                  <a:gd name="T37" fmla="*/ 1 h 75"/>
                  <a:gd name="T38" fmla="*/ 0 w 181"/>
                  <a:gd name="T39" fmla="*/ 1 h 75"/>
                  <a:gd name="T40" fmla="*/ 0 w 181"/>
                  <a:gd name="T41" fmla="*/ 1 h 75"/>
                  <a:gd name="T42" fmla="*/ 0 w 181"/>
                  <a:gd name="T43" fmla="*/ 1 h 75"/>
                  <a:gd name="T44" fmla="*/ 0 w 181"/>
                  <a:gd name="T45" fmla="*/ 1 h 75"/>
                  <a:gd name="T46" fmla="*/ 0 w 181"/>
                  <a:gd name="T47" fmla="*/ 1 h 75"/>
                  <a:gd name="T48" fmla="*/ 0 w 181"/>
                  <a:gd name="T49" fmla="*/ 1 h 75"/>
                  <a:gd name="T50" fmla="*/ 0 w 181"/>
                  <a:gd name="T51" fmla="*/ 1 h 75"/>
                  <a:gd name="T52" fmla="*/ 0 w 181"/>
                  <a:gd name="T53" fmla="*/ 1 h 75"/>
                  <a:gd name="T54" fmla="*/ 0 w 181"/>
                  <a:gd name="T55" fmla="*/ 1 h 75"/>
                  <a:gd name="T56" fmla="*/ 0 w 181"/>
                  <a:gd name="T57" fmla="*/ 1 h 75"/>
                  <a:gd name="T58" fmla="*/ 0 w 181"/>
                  <a:gd name="T59" fmla="*/ 1 h 75"/>
                  <a:gd name="T60" fmla="*/ 0 w 181"/>
                  <a:gd name="T61" fmla="*/ 1 h 75"/>
                  <a:gd name="T62" fmla="*/ 0 w 181"/>
                  <a:gd name="T63" fmla="*/ 1 h 75"/>
                  <a:gd name="T64" fmla="*/ 0 w 181"/>
                  <a:gd name="T65" fmla="*/ 1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
                  <a:gd name="T100" fmla="*/ 0 h 75"/>
                  <a:gd name="T101" fmla="*/ 181 w 181"/>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 h="75">
                    <a:moveTo>
                      <a:pt x="91" y="75"/>
                    </a:moveTo>
                    <a:lnTo>
                      <a:pt x="73" y="75"/>
                    </a:lnTo>
                    <a:lnTo>
                      <a:pt x="56" y="72"/>
                    </a:lnTo>
                    <a:lnTo>
                      <a:pt x="40" y="68"/>
                    </a:lnTo>
                    <a:lnTo>
                      <a:pt x="27" y="65"/>
                    </a:lnTo>
                    <a:lnTo>
                      <a:pt x="16" y="58"/>
                    </a:lnTo>
                    <a:lnTo>
                      <a:pt x="7" y="52"/>
                    </a:lnTo>
                    <a:lnTo>
                      <a:pt x="2" y="45"/>
                    </a:lnTo>
                    <a:lnTo>
                      <a:pt x="0" y="38"/>
                    </a:lnTo>
                    <a:lnTo>
                      <a:pt x="2" y="31"/>
                    </a:lnTo>
                    <a:lnTo>
                      <a:pt x="7" y="23"/>
                    </a:lnTo>
                    <a:lnTo>
                      <a:pt x="16" y="17"/>
                    </a:lnTo>
                    <a:lnTo>
                      <a:pt x="27" y="10"/>
                    </a:lnTo>
                    <a:lnTo>
                      <a:pt x="40" y="7"/>
                    </a:lnTo>
                    <a:lnTo>
                      <a:pt x="56" y="3"/>
                    </a:lnTo>
                    <a:lnTo>
                      <a:pt x="73" y="0"/>
                    </a:lnTo>
                    <a:lnTo>
                      <a:pt x="91" y="0"/>
                    </a:lnTo>
                    <a:lnTo>
                      <a:pt x="110" y="0"/>
                    </a:lnTo>
                    <a:lnTo>
                      <a:pt x="127" y="3"/>
                    </a:lnTo>
                    <a:lnTo>
                      <a:pt x="141" y="7"/>
                    </a:lnTo>
                    <a:lnTo>
                      <a:pt x="156" y="10"/>
                    </a:lnTo>
                    <a:lnTo>
                      <a:pt x="166" y="17"/>
                    </a:lnTo>
                    <a:lnTo>
                      <a:pt x="174" y="23"/>
                    </a:lnTo>
                    <a:lnTo>
                      <a:pt x="180" y="31"/>
                    </a:lnTo>
                    <a:lnTo>
                      <a:pt x="181" y="38"/>
                    </a:lnTo>
                    <a:lnTo>
                      <a:pt x="180" y="45"/>
                    </a:lnTo>
                    <a:lnTo>
                      <a:pt x="174" y="52"/>
                    </a:lnTo>
                    <a:lnTo>
                      <a:pt x="166" y="58"/>
                    </a:lnTo>
                    <a:lnTo>
                      <a:pt x="156" y="65"/>
                    </a:lnTo>
                    <a:lnTo>
                      <a:pt x="141" y="68"/>
                    </a:lnTo>
                    <a:lnTo>
                      <a:pt x="127" y="72"/>
                    </a:lnTo>
                    <a:lnTo>
                      <a:pt x="110" y="75"/>
                    </a:lnTo>
                    <a:lnTo>
                      <a:pt x="91" y="7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38" name="Freeform 133"/>
              <p:cNvSpPr>
                <a:spLocks/>
              </p:cNvSpPr>
              <p:nvPr/>
            </p:nvSpPr>
            <p:spPr bwMode="auto">
              <a:xfrm>
                <a:off x="6525" y="5694"/>
                <a:ext cx="90" cy="160"/>
              </a:xfrm>
              <a:custGeom>
                <a:avLst/>
                <a:gdLst>
                  <a:gd name="T0" fmla="*/ 0 w 181"/>
                  <a:gd name="T1" fmla="*/ 1 h 320"/>
                  <a:gd name="T2" fmla="*/ 0 w 181"/>
                  <a:gd name="T3" fmla="*/ 1 h 320"/>
                  <a:gd name="T4" fmla="*/ 0 w 181"/>
                  <a:gd name="T5" fmla="*/ 1 h 320"/>
                  <a:gd name="T6" fmla="*/ 0 w 181"/>
                  <a:gd name="T7" fmla="*/ 1 h 320"/>
                  <a:gd name="T8" fmla="*/ 0 w 181"/>
                  <a:gd name="T9" fmla="*/ 0 h 320"/>
                  <a:gd name="T10" fmla="*/ 0 w 181"/>
                  <a:gd name="T11" fmla="*/ 1 h 320"/>
                  <a:gd name="T12" fmla="*/ 0 w 181"/>
                  <a:gd name="T13" fmla="*/ 1 h 320"/>
                  <a:gd name="T14" fmla="*/ 0 w 181"/>
                  <a:gd name="T15" fmla="*/ 1 h 320"/>
                  <a:gd name="T16" fmla="*/ 0 w 181"/>
                  <a:gd name="T17" fmla="*/ 1 h 320"/>
                  <a:gd name="T18" fmla="*/ 0 w 181"/>
                  <a:gd name="T19" fmla="*/ 1 h 320"/>
                  <a:gd name="T20" fmla="*/ 0 w 181"/>
                  <a:gd name="T21" fmla="*/ 1 h 320"/>
                  <a:gd name="T22" fmla="*/ 0 w 181"/>
                  <a:gd name="T23" fmla="*/ 1 h 320"/>
                  <a:gd name="T24" fmla="*/ 0 w 181"/>
                  <a:gd name="T25" fmla="*/ 1 h 320"/>
                  <a:gd name="T26" fmla="*/ 0 w 181"/>
                  <a:gd name="T27" fmla="*/ 1 h 320"/>
                  <a:gd name="T28" fmla="*/ 0 w 181"/>
                  <a:gd name="T29" fmla="*/ 1 h 320"/>
                  <a:gd name="T30" fmla="*/ 0 w 181"/>
                  <a:gd name="T31" fmla="*/ 1 h 320"/>
                  <a:gd name="T32" fmla="*/ 0 w 181"/>
                  <a:gd name="T33" fmla="*/ 1 h 320"/>
                  <a:gd name="T34" fmla="*/ 0 w 181"/>
                  <a:gd name="T35" fmla="*/ 1 h 320"/>
                  <a:gd name="T36" fmla="*/ 0 w 181"/>
                  <a:gd name="T37" fmla="*/ 1 h 320"/>
                  <a:gd name="T38" fmla="*/ 0 w 181"/>
                  <a:gd name="T39" fmla="*/ 1 h 320"/>
                  <a:gd name="T40" fmla="*/ 0 w 181"/>
                  <a:gd name="T41" fmla="*/ 0 h 320"/>
                  <a:gd name="T42" fmla="*/ 0 w 181"/>
                  <a:gd name="T43" fmla="*/ 1 h 320"/>
                  <a:gd name="T44" fmla="*/ 0 w 181"/>
                  <a:gd name="T45" fmla="*/ 1 h 320"/>
                  <a:gd name="T46" fmla="*/ 0 w 181"/>
                  <a:gd name="T47" fmla="*/ 1 h 320"/>
                  <a:gd name="T48" fmla="*/ 0 w 181"/>
                  <a:gd name="T49" fmla="*/ 1 h 320"/>
                  <a:gd name="T50" fmla="*/ 0 w 181"/>
                  <a:gd name="T51" fmla="*/ 1 h 320"/>
                  <a:gd name="T52" fmla="*/ 0 w 181"/>
                  <a:gd name="T53" fmla="*/ 1 h 320"/>
                  <a:gd name="T54" fmla="*/ 0 w 181"/>
                  <a:gd name="T55" fmla="*/ 1 h 320"/>
                  <a:gd name="T56" fmla="*/ 0 w 181"/>
                  <a:gd name="T57" fmla="*/ 1 h 320"/>
                  <a:gd name="T58" fmla="*/ 0 w 181"/>
                  <a:gd name="T59" fmla="*/ 1 h 320"/>
                  <a:gd name="T60" fmla="*/ 0 w 181"/>
                  <a:gd name="T61" fmla="*/ 1 h 320"/>
                  <a:gd name="T62" fmla="*/ 0 w 181"/>
                  <a:gd name="T63" fmla="*/ 1 h 320"/>
                  <a:gd name="T64" fmla="*/ 0 w 181"/>
                  <a:gd name="T65" fmla="*/ 1 h 320"/>
                  <a:gd name="T66" fmla="*/ 0 w 181"/>
                  <a:gd name="T67" fmla="*/ 1 h 320"/>
                  <a:gd name="T68" fmla="*/ 0 w 181"/>
                  <a:gd name="T69" fmla="*/ 1 h 320"/>
                  <a:gd name="T70" fmla="*/ 0 w 181"/>
                  <a:gd name="T71" fmla="*/ 1 h 320"/>
                  <a:gd name="T72" fmla="*/ 0 w 181"/>
                  <a:gd name="T73" fmla="*/ 1 h 320"/>
                  <a:gd name="T74" fmla="*/ 0 w 181"/>
                  <a:gd name="T75" fmla="*/ 1 h 320"/>
                  <a:gd name="T76" fmla="*/ 0 w 181"/>
                  <a:gd name="T77" fmla="*/ 1 h 3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1"/>
                  <a:gd name="T118" fmla="*/ 0 h 320"/>
                  <a:gd name="T119" fmla="*/ 181 w 181"/>
                  <a:gd name="T120" fmla="*/ 320 h 3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1" h="320">
                    <a:moveTo>
                      <a:pt x="0" y="227"/>
                    </a:moveTo>
                    <a:lnTo>
                      <a:pt x="0" y="194"/>
                    </a:lnTo>
                    <a:lnTo>
                      <a:pt x="0" y="74"/>
                    </a:lnTo>
                    <a:lnTo>
                      <a:pt x="0" y="34"/>
                    </a:lnTo>
                    <a:lnTo>
                      <a:pt x="0" y="0"/>
                    </a:lnTo>
                    <a:lnTo>
                      <a:pt x="2" y="7"/>
                    </a:lnTo>
                    <a:lnTo>
                      <a:pt x="7" y="14"/>
                    </a:lnTo>
                    <a:lnTo>
                      <a:pt x="16" y="20"/>
                    </a:lnTo>
                    <a:lnTo>
                      <a:pt x="27" y="27"/>
                    </a:lnTo>
                    <a:lnTo>
                      <a:pt x="40" y="30"/>
                    </a:lnTo>
                    <a:lnTo>
                      <a:pt x="56" y="34"/>
                    </a:lnTo>
                    <a:lnTo>
                      <a:pt x="73" y="37"/>
                    </a:lnTo>
                    <a:lnTo>
                      <a:pt x="91" y="37"/>
                    </a:lnTo>
                    <a:lnTo>
                      <a:pt x="110" y="37"/>
                    </a:lnTo>
                    <a:lnTo>
                      <a:pt x="127" y="34"/>
                    </a:lnTo>
                    <a:lnTo>
                      <a:pt x="141" y="30"/>
                    </a:lnTo>
                    <a:lnTo>
                      <a:pt x="156" y="27"/>
                    </a:lnTo>
                    <a:lnTo>
                      <a:pt x="166" y="20"/>
                    </a:lnTo>
                    <a:lnTo>
                      <a:pt x="174" y="14"/>
                    </a:lnTo>
                    <a:lnTo>
                      <a:pt x="180" y="7"/>
                    </a:lnTo>
                    <a:lnTo>
                      <a:pt x="181" y="0"/>
                    </a:lnTo>
                    <a:lnTo>
                      <a:pt x="181" y="283"/>
                    </a:lnTo>
                    <a:lnTo>
                      <a:pt x="180" y="290"/>
                    </a:lnTo>
                    <a:lnTo>
                      <a:pt x="174" y="297"/>
                    </a:lnTo>
                    <a:lnTo>
                      <a:pt x="166" y="304"/>
                    </a:lnTo>
                    <a:lnTo>
                      <a:pt x="156" y="310"/>
                    </a:lnTo>
                    <a:lnTo>
                      <a:pt x="141" y="315"/>
                    </a:lnTo>
                    <a:lnTo>
                      <a:pt x="127" y="317"/>
                    </a:lnTo>
                    <a:lnTo>
                      <a:pt x="110" y="320"/>
                    </a:lnTo>
                    <a:lnTo>
                      <a:pt x="91" y="320"/>
                    </a:lnTo>
                    <a:lnTo>
                      <a:pt x="73" y="320"/>
                    </a:lnTo>
                    <a:lnTo>
                      <a:pt x="56" y="317"/>
                    </a:lnTo>
                    <a:lnTo>
                      <a:pt x="40" y="315"/>
                    </a:lnTo>
                    <a:lnTo>
                      <a:pt x="27" y="310"/>
                    </a:lnTo>
                    <a:lnTo>
                      <a:pt x="16" y="304"/>
                    </a:lnTo>
                    <a:lnTo>
                      <a:pt x="7" y="297"/>
                    </a:lnTo>
                    <a:lnTo>
                      <a:pt x="2" y="290"/>
                    </a:lnTo>
                    <a:lnTo>
                      <a:pt x="0" y="283"/>
                    </a:lnTo>
                    <a:lnTo>
                      <a:pt x="0" y="22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39" name="Freeform 134"/>
              <p:cNvSpPr>
                <a:spLocks/>
              </p:cNvSpPr>
              <p:nvPr/>
            </p:nvSpPr>
            <p:spPr bwMode="auto">
              <a:xfrm>
                <a:off x="6492" y="5702"/>
                <a:ext cx="33" cy="107"/>
              </a:xfrm>
              <a:custGeom>
                <a:avLst/>
                <a:gdLst>
                  <a:gd name="T0" fmla="*/ 1 w 64"/>
                  <a:gd name="T1" fmla="*/ 1 h 213"/>
                  <a:gd name="T2" fmla="*/ 1 w 64"/>
                  <a:gd name="T3" fmla="*/ 1 h 213"/>
                  <a:gd name="T4" fmla="*/ 1 w 64"/>
                  <a:gd name="T5" fmla="*/ 1 h 213"/>
                  <a:gd name="T6" fmla="*/ 1 w 64"/>
                  <a:gd name="T7" fmla="*/ 0 h 213"/>
                  <a:gd name="T8" fmla="*/ 1 w 64"/>
                  <a:gd name="T9" fmla="*/ 0 h 213"/>
                  <a:gd name="T10" fmla="*/ 1 w 64"/>
                  <a:gd name="T11" fmla="*/ 0 h 213"/>
                  <a:gd name="T12" fmla="*/ 1 w 64"/>
                  <a:gd name="T13" fmla="*/ 1 h 213"/>
                  <a:gd name="T14" fmla="*/ 1 w 64"/>
                  <a:gd name="T15" fmla="*/ 1 h 213"/>
                  <a:gd name="T16" fmla="*/ 1 w 64"/>
                  <a:gd name="T17" fmla="*/ 1 h 213"/>
                  <a:gd name="T18" fmla="*/ 0 w 64"/>
                  <a:gd name="T19" fmla="*/ 1 h 213"/>
                  <a:gd name="T20" fmla="*/ 0 w 64"/>
                  <a:gd name="T21" fmla="*/ 1 h 213"/>
                  <a:gd name="T22" fmla="*/ 0 w 64"/>
                  <a:gd name="T23" fmla="*/ 1 h 213"/>
                  <a:gd name="T24" fmla="*/ 0 w 64"/>
                  <a:gd name="T25" fmla="*/ 1 h 213"/>
                  <a:gd name="T26" fmla="*/ 0 w 64"/>
                  <a:gd name="T27" fmla="*/ 1 h 213"/>
                  <a:gd name="T28" fmla="*/ 1 w 64"/>
                  <a:gd name="T29" fmla="*/ 1 h 213"/>
                  <a:gd name="T30" fmla="*/ 1 w 64"/>
                  <a:gd name="T31" fmla="*/ 1 h 213"/>
                  <a:gd name="T32" fmla="*/ 1 w 64"/>
                  <a:gd name="T33" fmla="*/ 1 h 213"/>
                  <a:gd name="T34" fmla="*/ 1 w 64"/>
                  <a:gd name="T35" fmla="*/ 1 h 213"/>
                  <a:gd name="T36" fmla="*/ 1 w 64"/>
                  <a:gd name="T37" fmla="*/ 1 h 213"/>
                  <a:gd name="T38" fmla="*/ 1 w 64"/>
                  <a:gd name="T39" fmla="*/ 1 h 213"/>
                  <a:gd name="T40" fmla="*/ 1 w 64"/>
                  <a:gd name="T41" fmla="*/ 1 h 213"/>
                  <a:gd name="T42" fmla="*/ 1 w 64"/>
                  <a:gd name="T43" fmla="*/ 1 h 213"/>
                  <a:gd name="T44" fmla="*/ 1 w 64"/>
                  <a:gd name="T45" fmla="*/ 1 h 213"/>
                  <a:gd name="T46" fmla="*/ 1 w 64"/>
                  <a:gd name="T47" fmla="*/ 1 h 213"/>
                  <a:gd name="T48" fmla="*/ 1 w 64"/>
                  <a:gd name="T49" fmla="*/ 1 h 213"/>
                  <a:gd name="T50" fmla="*/ 1 w 64"/>
                  <a:gd name="T51" fmla="*/ 1 h 213"/>
                  <a:gd name="T52" fmla="*/ 1 w 64"/>
                  <a:gd name="T53" fmla="*/ 1 h 213"/>
                  <a:gd name="T54" fmla="*/ 1 w 64"/>
                  <a:gd name="T55" fmla="*/ 1 h 213"/>
                  <a:gd name="T56" fmla="*/ 1 w 64"/>
                  <a:gd name="T57" fmla="*/ 1 h 213"/>
                  <a:gd name="T58" fmla="*/ 1 w 64"/>
                  <a:gd name="T59" fmla="*/ 1 h 213"/>
                  <a:gd name="T60" fmla="*/ 1 w 64"/>
                  <a:gd name="T61" fmla="*/ 1 h 213"/>
                  <a:gd name="T62" fmla="*/ 1 w 64"/>
                  <a:gd name="T63" fmla="*/ 1 h 213"/>
                  <a:gd name="T64" fmla="*/ 1 w 64"/>
                  <a:gd name="T65" fmla="*/ 1 h 213"/>
                  <a:gd name="T66" fmla="*/ 1 w 64"/>
                  <a:gd name="T67" fmla="*/ 1 h 213"/>
                  <a:gd name="T68" fmla="*/ 1 w 64"/>
                  <a:gd name="T69" fmla="*/ 1 h 2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213"/>
                  <a:gd name="T107" fmla="*/ 64 w 64"/>
                  <a:gd name="T108" fmla="*/ 213 h 2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213">
                    <a:moveTo>
                      <a:pt x="64" y="56"/>
                    </a:moveTo>
                    <a:lnTo>
                      <a:pt x="64" y="12"/>
                    </a:lnTo>
                    <a:lnTo>
                      <a:pt x="56" y="3"/>
                    </a:lnTo>
                    <a:lnTo>
                      <a:pt x="47" y="0"/>
                    </a:lnTo>
                    <a:lnTo>
                      <a:pt x="40" y="0"/>
                    </a:lnTo>
                    <a:lnTo>
                      <a:pt x="33" y="0"/>
                    </a:lnTo>
                    <a:lnTo>
                      <a:pt x="23" y="2"/>
                    </a:lnTo>
                    <a:lnTo>
                      <a:pt x="13" y="9"/>
                    </a:lnTo>
                    <a:lnTo>
                      <a:pt x="4" y="23"/>
                    </a:lnTo>
                    <a:lnTo>
                      <a:pt x="0" y="45"/>
                    </a:lnTo>
                    <a:lnTo>
                      <a:pt x="0" y="70"/>
                    </a:lnTo>
                    <a:lnTo>
                      <a:pt x="0" y="96"/>
                    </a:lnTo>
                    <a:lnTo>
                      <a:pt x="0" y="124"/>
                    </a:lnTo>
                    <a:lnTo>
                      <a:pt x="0" y="148"/>
                    </a:lnTo>
                    <a:lnTo>
                      <a:pt x="1" y="169"/>
                    </a:lnTo>
                    <a:lnTo>
                      <a:pt x="7" y="187"/>
                    </a:lnTo>
                    <a:lnTo>
                      <a:pt x="16" y="199"/>
                    </a:lnTo>
                    <a:lnTo>
                      <a:pt x="24" y="206"/>
                    </a:lnTo>
                    <a:lnTo>
                      <a:pt x="33" y="209"/>
                    </a:lnTo>
                    <a:lnTo>
                      <a:pt x="44" y="213"/>
                    </a:lnTo>
                    <a:lnTo>
                      <a:pt x="54" y="213"/>
                    </a:lnTo>
                    <a:lnTo>
                      <a:pt x="64" y="209"/>
                    </a:lnTo>
                    <a:lnTo>
                      <a:pt x="64" y="168"/>
                    </a:lnTo>
                    <a:lnTo>
                      <a:pt x="50" y="173"/>
                    </a:lnTo>
                    <a:lnTo>
                      <a:pt x="38" y="168"/>
                    </a:lnTo>
                    <a:lnTo>
                      <a:pt x="33" y="157"/>
                    </a:lnTo>
                    <a:lnTo>
                      <a:pt x="30" y="138"/>
                    </a:lnTo>
                    <a:lnTo>
                      <a:pt x="30" y="122"/>
                    </a:lnTo>
                    <a:lnTo>
                      <a:pt x="30" y="98"/>
                    </a:lnTo>
                    <a:lnTo>
                      <a:pt x="30" y="73"/>
                    </a:lnTo>
                    <a:lnTo>
                      <a:pt x="30" y="54"/>
                    </a:lnTo>
                    <a:lnTo>
                      <a:pt x="34" y="44"/>
                    </a:lnTo>
                    <a:lnTo>
                      <a:pt x="43" y="38"/>
                    </a:lnTo>
                    <a:lnTo>
                      <a:pt x="54" y="44"/>
                    </a:lnTo>
                    <a:lnTo>
                      <a:pt x="64" y="5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40" name="Freeform 135"/>
              <p:cNvSpPr>
                <a:spLocks/>
              </p:cNvSpPr>
              <p:nvPr/>
            </p:nvSpPr>
            <p:spPr bwMode="auto">
              <a:xfrm>
                <a:off x="6532" y="5680"/>
                <a:ext cx="76" cy="28"/>
              </a:xfrm>
              <a:custGeom>
                <a:avLst/>
                <a:gdLst>
                  <a:gd name="T0" fmla="*/ 0 w 153"/>
                  <a:gd name="T1" fmla="*/ 1 h 56"/>
                  <a:gd name="T2" fmla="*/ 0 w 153"/>
                  <a:gd name="T3" fmla="*/ 1 h 56"/>
                  <a:gd name="T4" fmla="*/ 0 w 153"/>
                  <a:gd name="T5" fmla="*/ 1 h 56"/>
                  <a:gd name="T6" fmla="*/ 0 w 153"/>
                  <a:gd name="T7" fmla="*/ 1 h 56"/>
                  <a:gd name="T8" fmla="*/ 0 w 153"/>
                  <a:gd name="T9" fmla="*/ 1 h 56"/>
                  <a:gd name="T10" fmla="*/ 0 w 153"/>
                  <a:gd name="T11" fmla="*/ 1 h 56"/>
                  <a:gd name="T12" fmla="*/ 0 w 153"/>
                  <a:gd name="T13" fmla="*/ 1 h 56"/>
                  <a:gd name="T14" fmla="*/ 0 w 153"/>
                  <a:gd name="T15" fmla="*/ 1 h 56"/>
                  <a:gd name="T16" fmla="*/ 0 w 153"/>
                  <a:gd name="T17" fmla="*/ 1 h 56"/>
                  <a:gd name="T18" fmla="*/ 0 w 153"/>
                  <a:gd name="T19" fmla="*/ 1 h 56"/>
                  <a:gd name="T20" fmla="*/ 0 w 153"/>
                  <a:gd name="T21" fmla="*/ 1 h 56"/>
                  <a:gd name="T22" fmla="*/ 0 w 153"/>
                  <a:gd name="T23" fmla="*/ 1 h 56"/>
                  <a:gd name="T24" fmla="*/ 0 w 153"/>
                  <a:gd name="T25" fmla="*/ 1 h 56"/>
                  <a:gd name="T26" fmla="*/ 0 w 153"/>
                  <a:gd name="T27" fmla="*/ 1 h 56"/>
                  <a:gd name="T28" fmla="*/ 0 w 153"/>
                  <a:gd name="T29" fmla="*/ 1 h 56"/>
                  <a:gd name="T30" fmla="*/ 0 w 153"/>
                  <a:gd name="T31" fmla="*/ 0 h 56"/>
                  <a:gd name="T32" fmla="*/ 0 w 153"/>
                  <a:gd name="T33" fmla="*/ 0 h 56"/>
                  <a:gd name="T34" fmla="*/ 0 w 153"/>
                  <a:gd name="T35" fmla="*/ 0 h 56"/>
                  <a:gd name="T36" fmla="*/ 0 w 153"/>
                  <a:gd name="T37" fmla="*/ 1 h 56"/>
                  <a:gd name="T38" fmla="*/ 0 w 153"/>
                  <a:gd name="T39" fmla="*/ 1 h 56"/>
                  <a:gd name="T40" fmla="*/ 0 w 153"/>
                  <a:gd name="T41" fmla="*/ 1 h 56"/>
                  <a:gd name="T42" fmla="*/ 0 w 153"/>
                  <a:gd name="T43" fmla="*/ 1 h 56"/>
                  <a:gd name="T44" fmla="*/ 0 w 153"/>
                  <a:gd name="T45" fmla="*/ 1 h 56"/>
                  <a:gd name="T46" fmla="*/ 0 w 153"/>
                  <a:gd name="T47" fmla="*/ 1 h 56"/>
                  <a:gd name="T48" fmla="*/ 0 w 153"/>
                  <a:gd name="T49" fmla="*/ 1 h 56"/>
                  <a:gd name="T50" fmla="*/ 0 w 153"/>
                  <a:gd name="T51" fmla="*/ 1 h 56"/>
                  <a:gd name="T52" fmla="*/ 0 w 153"/>
                  <a:gd name="T53" fmla="*/ 1 h 56"/>
                  <a:gd name="T54" fmla="*/ 0 w 153"/>
                  <a:gd name="T55" fmla="*/ 1 h 56"/>
                  <a:gd name="T56" fmla="*/ 0 w 153"/>
                  <a:gd name="T57" fmla="*/ 1 h 56"/>
                  <a:gd name="T58" fmla="*/ 0 w 153"/>
                  <a:gd name="T59" fmla="*/ 1 h 56"/>
                  <a:gd name="T60" fmla="*/ 0 w 153"/>
                  <a:gd name="T61" fmla="*/ 1 h 56"/>
                  <a:gd name="T62" fmla="*/ 0 w 153"/>
                  <a:gd name="T63" fmla="*/ 1 h 56"/>
                  <a:gd name="T64" fmla="*/ 0 w 153"/>
                  <a:gd name="T65" fmla="*/ 1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56"/>
                  <a:gd name="T101" fmla="*/ 153 w 153"/>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56">
                    <a:moveTo>
                      <a:pt x="77" y="56"/>
                    </a:moveTo>
                    <a:lnTo>
                      <a:pt x="62" y="56"/>
                    </a:lnTo>
                    <a:lnTo>
                      <a:pt x="48" y="55"/>
                    </a:lnTo>
                    <a:lnTo>
                      <a:pt x="35" y="51"/>
                    </a:lnTo>
                    <a:lnTo>
                      <a:pt x="23" y="48"/>
                    </a:lnTo>
                    <a:lnTo>
                      <a:pt x="13" y="44"/>
                    </a:lnTo>
                    <a:lnTo>
                      <a:pt x="6" y="39"/>
                    </a:lnTo>
                    <a:lnTo>
                      <a:pt x="2" y="34"/>
                    </a:lnTo>
                    <a:lnTo>
                      <a:pt x="0" y="28"/>
                    </a:lnTo>
                    <a:lnTo>
                      <a:pt x="2" y="23"/>
                    </a:lnTo>
                    <a:lnTo>
                      <a:pt x="6" y="18"/>
                    </a:lnTo>
                    <a:lnTo>
                      <a:pt x="13" y="13"/>
                    </a:lnTo>
                    <a:lnTo>
                      <a:pt x="23" y="9"/>
                    </a:lnTo>
                    <a:lnTo>
                      <a:pt x="35" y="6"/>
                    </a:lnTo>
                    <a:lnTo>
                      <a:pt x="48" y="2"/>
                    </a:lnTo>
                    <a:lnTo>
                      <a:pt x="62" y="0"/>
                    </a:lnTo>
                    <a:lnTo>
                      <a:pt x="77" y="0"/>
                    </a:lnTo>
                    <a:lnTo>
                      <a:pt x="93" y="0"/>
                    </a:lnTo>
                    <a:lnTo>
                      <a:pt x="107" y="2"/>
                    </a:lnTo>
                    <a:lnTo>
                      <a:pt x="120" y="6"/>
                    </a:lnTo>
                    <a:lnTo>
                      <a:pt x="130" y="9"/>
                    </a:lnTo>
                    <a:lnTo>
                      <a:pt x="140" y="13"/>
                    </a:lnTo>
                    <a:lnTo>
                      <a:pt x="147" y="18"/>
                    </a:lnTo>
                    <a:lnTo>
                      <a:pt x="152" y="23"/>
                    </a:lnTo>
                    <a:lnTo>
                      <a:pt x="153" y="28"/>
                    </a:lnTo>
                    <a:lnTo>
                      <a:pt x="152" y="34"/>
                    </a:lnTo>
                    <a:lnTo>
                      <a:pt x="147" y="39"/>
                    </a:lnTo>
                    <a:lnTo>
                      <a:pt x="140" y="44"/>
                    </a:lnTo>
                    <a:lnTo>
                      <a:pt x="130" y="48"/>
                    </a:lnTo>
                    <a:lnTo>
                      <a:pt x="120" y="51"/>
                    </a:lnTo>
                    <a:lnTo>
                      <a:pt x="107" y="55"/>
                    </a:lnTo>
                    <a:lnTo>
                      <a:pt x="93" y="56"/>
                    </a:lnTo>
                    <a:lnTo>
                      <a:pt x="77" y="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41" name="Freeform 136"/>
              <p:cNvSpPr>
                <a:spLocks/>
              </p:cNvSpPr>
              <p:nvPr/>
            </p:nvSpPr>
            <p:spPr bwMode="auto">
              <a:xfrm>
                <a:off x="6666" y="5449"/>
                <a:ext cx="148" cy="105"/>
              </a:xfrm>
              <a:custGeom>
                <a:avLst/>
                <a:gdLst>
                  <a:gd name="T0" fmla="*/ 0 w 297"/>
                  <a:gd name="T1" fmla="*/ 1 h 210"/>
                  <a:gd name="T2" fmla="*/ 0 w 297"/>
                  <a:gd name="T3" fmla="*/ 1 h 210"/>
                  <a:gd name="T4" fmla="*/ 0 w 297"/>
                  <a:gd name="T5" fmla="*/ 1 h 210"/>
                  <a:gd name="T6" fmla="*/ 0 w 297"/>
                  <a:gd name="T7" fmla="*/ 1 h 210"/>
                  <a:gd name="T8" fmla="*/ 0 w 297"/>
                  <a:gd name="T9" fmla="*/ 1 h 210"/>
                  <a:gd name="T10" fmla="*/ 0 w 297"/>
                  <a:gd name="T11" fmla="*/ 1 h 210"/>
                  <a:gd name="T12" fmla="*/ 0 w 297"/>
                  <a:gd name="T13" fmla="*/ 1 h 210"/>
                  <a:gd name="T14" fmla="*/ 0 w 297"/>
                  <a:gd name="T15" fmla="*/ 1 h 210"/>
                  <a:gd name="T16" fmla="*/ 0 w 297"/>
                  <a:gd name="T17" fmla="*/ 1 h 210"/>
                  <a:gd name="T18" fmla="*/ 0 w 297"/>
                  <a:gd name="T19" fmla="*/ 1 h 210"/>
                  <a:gd name="T20" fmla="*/ 0 w 297"/>
                  <a:gd name="T21" fmla="*/ 1 h 210"/>
                  <a:gd name="T22" fmla="*/ 0 w 297"/>
                  <a:gd name="T23" fmla="*/ 1 h 210"/>
                  <a:gd name="T24" fmla="*/ 0 w 297"/>
                  <a:gd name="T25" fmla="*/ 1 h 210"/>
                  <a:gd name="T26" fmla="*/ 0 w 297"/>
                  <a:gd name="T27" fmla="*/ 0 h 210"/>
                  <a:gd name="T28" fmla="*/ 0 w 297"/>
                  <a:gd name="T29" fmla="*/ 1 h 210"/>
                  <a:gd name="T30" fmla="*/ 0 w 297"/>
                  <a:gd name="T31" fmla="*/ 1 h 210"/>
                  <a:gd name="T32" fmla="*/ 0 w 297"/>
                  <a:gd name="T33" fmla="*/ 1 h 210"/>
                  <a:gd name="T34" fmla="*/ 0 w 297"/>
                  <a:gd name="T35" fmla="*/ 1 h 210"/>
                  <a:gd name="T36" fmla="*/ 0 w 297"/>
                  <a:gd name="T37" fmla="*/ 1 h 210"/>
                  <a:gd name="T38" fmla="*/ 0 w 297"/>
                  <a:gd name="T39" fmla="*/ 1 h 210"/>
                  <a:gd name="T40" fmla="*/ 0 w 297"/>
                  <a:gd name="T41" fmla="*/ 1 h 210"/>
                  <a:gd name="T42" fmla="*/ 0 w 297"/>
                  <a:gd name="T43" fmla="*/ 1 h 210"/>
                  <a:gd name="T44" fmla="*/ 0 w 297"/>
                  <a:gd name="T45" fmla="*/ 1 h 210"/>
                  <a:gd name="T46" fmla="*/ 0 w 297"/>
                  <a:gd name="T47" fmla="*/ 1 h 210"/>
                  <a:gd name="T48" fmla="*/ 0 w 297"/>
                  <a:gd name="T49" fmla="*/ 1 h 210"/>
                  <a:gd name="T50" fmla="*/ 0 w 297"/>
                  <a:gd name="T51" fmla="*/ 1 h 210"/>
                  <a:gd name="T52" fmla="*/ 0 w 297"/>
                  <a:gd name="T53" fmla="*/ 1 h 210"/>
                  <a:gd name="T54" fmla="*/ 0 w 297"/>
                  <a:gd name="T55" fmla="*/ 1 h 210"/>
                  <a:gd name="T56" fmla="*/ 0 w 297"/>
                  <a:gd name="T57" fmla="*/ 1 h 210"/>
                  <a:gd name="T58" fmla="*/ 0 w 297"/>
                  <a:gd name="T59" fmla="*/ 1 h 210"/>
                  <a:gd name="T60" fmla="*/ 0 w 297"/>
                  <a:gd name="T61" fmla="*/ 1 h 210"/>
                  <a:gd name="T62" fmla="*/ 0 w 297"/>
                  <a:gd name="T63" fmla="*/ 1 h 210"/>
                  <a:gd name="T64" fmla="*/ 0 w 297"/>
                  <a:gd name="T65" fmla="*/ 1 h 210"/>
                  <a:gd name="T66" fmla="*/ 0 w 297"/>
                  <a:gd name="T67" fmla="*/ 1 h 210"/>
                  <a:gd name="T68" fmla="*/ 0 w 297"/>
                  <a:gd name="T69" fmla="*/ 1 h 210"/>
                  <a:gd name="T70" fmla="*/ 0 w 297"/>
                  <a:gd name="T71" fmla="*/ 1 h 210"/>
                  <a:gd name="T72" fmla="*/ 0 w 297"/>
                  <a:gd name="T73" fmla="*/ 1 h 210"/>
                  <a:gd name="T74" fmla="*/ 0 w 297"/>
                  <a:gd name="T75" fmla="*/ 1 h 210"/>
                  <a:gd name="T76" fmla="*/ 0 w 297"/>
                  <a:gd name="T77" fmla="*/ 1 h 210"/>
                  <a:gd name="T78" fmla="*/ 0 w 297"/>
                  <a:gd name="T79" fmla="*/ 1 h 210"/>
                  <a:gd name="T80" fmla="*/ 0 w 297"/>
                  <a:gd name="T81" fmla="*/ 1 h 210"/>
                  <a:gd name="T82" fmla="*/ 0 w 297"/>
                  <a:gd name="T83" fmla="*/ 1 h 210"/>
                  <a:gd name="T84" fmla="*/ 0 w 297"/>
                  <a:gd name="T85" fmla="*/ 1 h 210"/>
                  <a:gd name="T86" fmla="*/ 0 w 297"/>
                  <a:gd name="T87" fmla="*/ 1 h 210"/>
                  <a:gd name="T88" fmla="*/ 0 w 297"/>
                  <a:gd name="T89" fmla="*/ 1 h 210"/>
                  <a:gd name="T90" fmla="*/ 0 w 297"/>
                  <a:gd name="T91" fmla="*/ 1 h 210"/>
                  <a:gd name="T92" fmla="*/ 0 w 297"/>
                  <a:gd name="T93" fmla="*/ 1 h 210"/>
                  <a:gd name="T94" fmla="*/ 0 w 297"/>
                  <a:gd name="T95" fmla="*/ 1 h 210"/>
                  <a:gd name="T96" fmla="*/ 0 w 297"/>
                  <a:gd name="T97" fmla="*/ 1 h 210"/>
                  <a:gd name="T98" fmla="*/ 0 w 297"/>
                  <a:gd name="T99" fmla="*/ 1 h 210"/>
                  <a:gd name="T100" fmla="*/ 0 w 297"/>
                  <a:gd name="T101" fmla="*/ 1 h 210"/>
                  <a:gd name="T102" fmla="*/ 0 w 297"/>
                  <a:gd name="T103" fmla="*/ 1 h 2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7"/>
                  <a:gd name="T157" fmla="*/ 0 h 210"/>
                  <a:gd name="T158" fmla="*/ 297 w 297"/>
                  <a:gd name="T159" fmla="*/ 210 h 2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7" h="210">
                    <a:moveTo>
                      <a:pt x="297" y="210"/>
                    </a:moveTo>
                    <a:lnTo>
                      <a:pt x="297" y="196"/>
                    </a:lnTo>
                    <a:lnTo>
                      <a:pt x="297" y="179"/>
                    </a:lnTo>
                    <a:lnTo>
                      <a:pt x="295" y="159"/>
                    </a:lnTo>
                    <a:lnTo>
                      <a:pt x="295" y="138"/>
                    </a:lnTo>
                    <a:lnTo>
                      <a:pt x="295" y="128"/>
                    </a:lnTo>
                    <a:lnTo>
                      <a:pt x="295" y="117"/>
                    </a:lnTo>
                    <a:lnTo>
                      <a:pt x="295" y="110"/>
                    </a:lnTo>
                    <a:lnTo>
                      <a:pt x="297" y="105"/>
                    </a:lnTo>
                    <a:lnTo>
                      <a:pt x="293" y="103"/>
                    </a:lnTo>
                    <a:lnTo>
                      <a:pt x="290" y="102"/>
                    </a:lnTo>
                    <a:lnTo>
                      <a:pt x="285" y="100"/>
                    </a:lnTo>
                    <a:lnTo>
                      <a:pt x="283" y="98"/>
                    </a:lnTo>
                    <a:lnTo>
                      <a:pt x="280" y="96"/>
                    </a:lnTo>
                    <a:lnTo>
                      <a:pt x="275" y="95"/>
                    </a:lnTo>
                    <a:lnTo>
                      <a:pt x="273" y="93"/>
                    </a:lnTo>
                    <a:lnTo>
                      <a:pt x="268" y="91"/>
                    </a:lnTo>
                    <a:lnTo>
                      <a:pt x="260" y="82"/>
                    </a:lnTo>
                    <a:lnTo>
                      <a:pt x="248" y="70"/>
                    </a:lnTo>
                    <a:lnTo>
                      <a:pt x="234" y="58"/>
                    </a:lnTo>
                    <a:lnTo>
                      <a:pt x="220" y="48"/>
                    </a:lnTo>
                    <a:lnTo>
                      <a:pt x="207" y="35"/>
                    </a:lnTo>
                    <a:lnTo>
                      <a:pt x="194" y="27"/>
                    </a:lnTo>
                    <a:lnTo>
                      <a:pt x="185" y="20"/>
                    </a:lnTo>
                    <a:lnTo>
                      <a:pt x="181" y="14"/>
                    </a:lnTo>
                    <a:lnTo>
                      <a:pt x="175" y="9"/>
                    </a:lnTo>
                    <a:lnTo>
                      <a:pt x="167" y="4"/>
                    </a:lnTo>
                    <a:lnTo>
                      <a:pt x="157" y="0"/>
                    </a:lnTo>
                    <a:lnTo>
                      <a:pt x="146" y="0"/>
                    </a:lnTo>
                    <a:lnTo>
                      <a:pt x="137" y="2"/>
                    </a:lnTo>
                    <a:lnTo>
                      <a:pt x="128" y="4"/>
                    </a:lnTo>
                    <a:lnTo>
                      <a:pt x="118" y="6"/>
                    </a:lnTo>
                    <a:lnTo>
                      <a:pt x="108" y="7"/>
                    </a:lnTo>
                    <a:lnTo>
                      <a:pt x="98" y="11"/>
                    </a:lnTo>
                    <a:lnTo>
                      <a:pt x="90" y="13"/>
                    </a:lnTo>
                    <a:lnTo>
                      <a:pt x="83" y="13"/>
                    </a:lnTo>
                    <a:lnTo>
                      <a:pt x="77" y="14"/>
                    </a:lnTo>
                    <a:lnTo>
                      <a:pt x="67" y="16"/>
                    </a:lnTo>
                    <a:lnTo>
                      <a:pt x="56" y="18"/>
                    </a:lnTo>
                    <a:lnTo>
                      <a:pt x="44" y="21"/>
                    </a:lnTo>
                    <a:lnTo>
                      <a:pt x="38" y="25"/>
                    </a:lnTo>
                    <a:lnTo>
                      <a:pt x="34" y="35"/>
                    </a:lnTo>
                    <a:lnTo>
                      <a:pt x="28" y="53"/>
                    </a:lnTo>
                    <a:lnTo>
                      <a:pt x="21" y="70"/>
                    </a:lnTo>
                    <a:lnTo>
                      <a:pt x="16" y="82"/>
                    </a:lnTo>
                    <a:lnTo>
                      <a:pt x="10" y="95"/>
                    </a:lnTo>
                    <a:lnTo>
                      <a:pt x="3" y="112"/>
                    </a:lnTo>
                    <a:lnTo>
                      <a:pt x="0" y="130"/>
                    </a:lnTo>
                    <a:lnTo>
                      <a:pt x="3" y="138"/>
                    </a:lnTo>
                    <a:lnTo>
                      <a:pt x="8" y="138"/>
                    </a:lnTo>
                    <a:lnTo>
                      <a:pt x="14" y="138"/>
                    </a:lnTo>
                    <a:lnTo>
                      <a:pt x="18" y="138"/>
                    </a:lnTo>
                    <a:lnTo>
                      <a:pt x="23" y="137"/>
                    </a:lnTo>
                    <a:lnTo>
                      <a:pt x="28" y="145"/>
                    </a:lnTo>
                    <a:lnTo>
                      <a:pt x="36" y="156"/>
                    </a:lnTo>
                    <a:lnTo>
                      <a:pt x="43" y="166"/>
                    </a:lnTo>
                    <a:lnTo>
                      <a:pt x="47" y="170"/>
                    </a:lnTo>
                    <a:lnTo>
                      <a:pt x="50" y="170"/>
                    </a:lnTo>
                    <a:lnTo>
                      <a:pt x="54" y="166"/>
                    </a:lnTo>
                    <a:lnTo>
                      <a:pt x="56" y="159"/>
                    </a:lnTo>
                    <a:lnTo>
                      <a:pt x="56" y="151"/>
                    </a:lnTo>
                    <a:lnTo>
                      <a:pt x="54" y="145"/>
                    </a:lnTo>
                    <a:lnTo>
                      <a:pt x="54" y="142"/>
                    </a:lnTo>
                    <a:lnTo>
                      <a:pt x="54" y="140"/>
                    </a:lnTo>
                    <a:lnTo>
                      <a:pt x="53" y="137"/>
                    </a:lnTo>
                    <a:lnTo>
                      <a:pt x="58" y="140"/>
                    </a:lnTo>
                    <a:lnTo>
                      <a:pt x="66" y="145"/>
                    </a:lnTo>
                    <a:lnTo>
                      <a:pt x="73" y="149"/>
                    </a:lnTo>
                    <a:lnTo>
                      <a:pt x="80" y="145"/>
                    </a:lnTo>
                    <a:lnTo>
                      <a:pt x="83" y="147"/>
                    </a:lnTo>
                    <a:lnTo>
                      <a:pt x="86" y="151"/>
                    </a:lnTo>
                    <a:lnTo>
                      <a:pt x="87" y="152"/>
                    </a:lnTo>
                    <a:lnTo>
                      <a:pt x="90" y="152"/>
                    </a:lnTo>
                    <a:lnTo>
                      <a:pt x="93" y="151"/>
                    </a:lnTo>
                    <a:lnTo>
                      <a:pt x="96" y="147"/>
                    </a:lnTo>
                    <a:lnTo>
                      <a:pt x="97" y="144"/>
                    </a:lnTo>
                    <a:lnTo>
                      <a:pt x="97" y="138"/>
                    </a:lnTo>
                    <a:lnTo>
                      <a:pt x="103" y="140"/>
                    </a:lnTo>
                    <a:lnTo>
                      <a:pt x="108" y="140"/>
                    </a:lnTo>
                    <a:lnTo>
                      <a:pt x="116" y="142"/>
                    </a:lnTo>
                    <a:lnTo>
                      <a:pt x="123" y="142"/>
                    </a:lnTo>
                    <a:lnTo>
                      <a:pt x="130" y="144"/>
                    </a:lnTo>
                    <a:lnTo>
                      <a:pt x="137" y="144"/>
                    </a:lnTo>
                    <a:lnTo>
                      <a:pt x="143" y="144"/>
                    </a:lnTo>
                    <a:lnTo>
                      <a:pt x="147" y="144"/>
                    </a:lnTo>
                    <a:lnTo>
                      <a:pt x="154" y="142"/>
                    </a:lnTo>
                    <a:lnTo>
                      <a:pt x="160" y="142"/>
                    </a:lnTo>
                    <a:lnTo>
                      <a:pt x="164" y="144"/>
                    </a:lnTo>
                    <a:lnTo>
                      <a:pt x="167" y="145"/>
                    </a:lnTo>
                    <a:lnTo>
                      <a:pt x="170" y="147"/>
                    </a:lnTo>
                    <a:lnTo>
                      <a:pt x="175" y="152"/>
                    </a:lnTo>
                    <a:lnTo>
                      <a:pt x="183" y="159"/>
                    </a:lnTo>
                    <a:lnTo>
                      <a:pt x="191" y="168"/>
                    </a:lnTo>
                    <a:lnTo>
                      <a:pt x="200" y="175"/>
                    </a:lnTo>
                    <a:lnTo>
                      <a:pt x="208" y="182"/>
                    </a:lnTo>
                    <a:lnTo>
                      <a:pt x="215" y="187"/>
                    </a:lnTo>
                    <a:lnTo>
                      <a:pt x="220" y="191"/>
                    </a:lnTo>
                    <a:lnTo>
                      <a:pt x="224" y="192"/>
                    </a:lnTo>
                    <a:lnTo>
                      <a:pt x="233" y="192"/>
                    </a:lnTo>
                    <a:lnTo>
                      <a:pt x="243" y="196"/>
                    </a:lnTo>
                    <a:lnTo>
                      <a:pt x="255" y="198"/>
                    </a:lnTo>
                    <a:lnTo>
                      <a:pt x="268" y="201"/>
                    </a:lnTo>
                    <a:lnTo>
                      <a:pt x="280" y="203"/>
                    </a:lnTo>
                    <a:lnTo>
                      <a:pt x="290" y="206"/>
                    </a:lnTo>
                    <a:lnTo>
                      <a:pt x="297" y="2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42" name="Freeform 137"/>
              <p:cNvSpPr>
                <a:spLocks/>
              </p:cNvSpPr>
              <p:nvPr/>
            </p:nvSpPr>
            <p:spPr bwMode="auto">
              <a:xfrm>
                <a:off x="6508" y="5538"/>
                <a:ext cx="286" cy="123"/>
              </a:xfrm>
              <a:custGeom>
                <a:avLst/>
                <a:gdLst>
                  <a:gd name="T0" fmla="*/ 0 w 573"/>
                  <a:gd name="T1" fmla="*/ 1 h 246"/>
                  <a:gd name="T2" fmla="*/ 0 w 573"/>
                  <a:gd name="T3" fmla="*/ 1 h 246"/>
                  <a:gd name="T4" fmla="*/ 0 w 573"/>
                  <a:gd name="T5" fmla="*/ 1 h 246"/>
                  <a:gd name="T6" fmla="*/ 0 w 573"/>
                  <a:gd name="T7" fmla="*/ 1 h 246"/>
                  <a:gd name="T8" fmla="*/ 0 w 573"/>
                  <a:gd name="T9" fmla="*/ 1 h 246"/>
                  <a:gd name="T10" fmla="*/ 0 w 573"/>
                  <a:gd name="T11" fmla="*/ 1 h 246"/>
                  <a:gd name="T12" fmla="*/ 0 w 573"/>
                  <a:gd name="T13" fmla="*/ 1 h 246"/>
                  <a:gd name="T14" fmla="*/ 0 w 573"/>
                  <a:gd name="T15" fmla="*/ 1 h 246"/>
                  <a:gd name="T16" fmla="*/ 0 w 573"/>
                  <a:gd name="T17" fmla="*/ 1 h 246"/>
                  <a:gd name="T18" fmla="*/ 0 w 573"/>
                  <a:gd name="T19" fmla="*/ 1 h 246"/>
                  <a:gd name="T20" fmla="*/ 0 w 573"/>
                  <a:gd name="T21" fmla="*/ 1 h 246"/>
                  <a:gd name="T22" fmla="*/ 0 w 573"/>
                  <a:gd name="T23" fmla="*/ 1 h 246"/>
                  <a:gd name="T24" fmla="*/ 0 w 573"/>
                  <a:gd name="T25" fmla="*/ 1 h 246"/>
                  <a:gd name="T26" fmla="*/ 0 w 573"/>
                  <a:gd name="T27" fmla="*/ 1 h 246"/>
                  <a:gd name="T28" fmla="*/ 0 w 573"/>
                  <a:gd name="T29" fmla="*/ 1 h 246"/>
                  <a:gd name="T30" fmla="*/ 0 w 573"/>
                  <a:gd name="T31" fmla="*/ 1 h 246"/>
                  <a:gd name="T32" fmla="*/ 0 w 573"/>
                  <a:gd name="T33" fmla="*/ 1 h 246"/>
                  <a:gd name="T34" fmla="*/ 0 w 573"/>
                  <a:gd name="T35" fmla="*/ 1 h 246"/>
                  <a:gd name="T36" fmla="*/ 0 w 573"/>
                  <a:gd name="T37" fmla="*/ 1 h 246"/>
                  <a:gd name="T38" fmla="*/ 0 w 573"/>
                  <a:gd name="T39" fmla="*/ 1 h 246"/>
                  <a:gd name="T40" fmla="*/ 0 w 573"/>
                  <a:gd name="T41" fmla="*/ 1 h 246"/>
                  <a:gd name="T42" fmla="*/ 0 w 573"/>
                  <a:gd name="T43" fmla="*/ 1 h 246"/>
                  <a:gd name="T44" fmla="*/ 0 w 573"/>
                  <a:gd name="T45" fmla="*/ 1 h 246"/>
                  <a:gd name="T46" fmla="*/ 0 w 573"/>
                  <a:gd name="T47" fmla="*/ 1 h 246"/>
                  <a:gd name="T48" fmla="*/ 0 w 573"/>
                  <a:gd name="T49" fmla="*/ 1 h 246"/>
                  <a:gd name="T50" fmla="*/ 0 w 573"/>
                  <a:gd name="T51" fmla="*/ 1 h 246"/>
                  <a:gd name="T52" fmla="*/ 0 w 573"/>
                  <a:gd name="T53" fmla="*/ 1 h 246"/>
                  <a:gd name="T54" fmla="*/ 0 w 573"/>
                  <a:gd name="T55" fmla="*/ 1 h 246"/>
                  <a:gd name="T56" fmla="*/ 0 w 573"/>
                  <a:gd name="T57" fmla="*/ 1 h 246"/>
                  <a:gd name="T58" fmla="*/ 0 w 573"/>
                  <a:gd name="T59" fmla="*/ 1 h 246"/>
                  <a:gd name="T60" fmla="*/ 0 w 573"/>
                  <a:gd name="T61" fmla="*/ 1 h 246"/>
                  <a:gd name="T62" fmla="*/ 0 w 573"/>
                  <a:gd name="T63" fmla="*/ 1 h 246"/>
                  <a:gd name="T64" fmla="*/ 0 w 573"/>
                  <a:gd name="T65" fmla="*/ 1 h 246"/>
                  <a:gd name="T66" fmla="*/ 0 w 573"/>
                  <a:gd name="T67" fmla="*/ 1 h 246"/>
                  <a:gd name="T68" fmla="*/ 0 w 573"/>
                  <a:gd name="T69" fmla="*/ 1 h 246"/>
                  <a:gd name="T70" fmla="*/ 0 w 573"/>
                  <a:gd name="T71" fmla="*/ 1 h 246"/>
                  <a:gd name="T72" fmla="*/ 0 w 573"/>
                  <a:gd name="T73" fmla="*/ 1 h 246"/>
                  <a:gd name="T74" fmla="*/ 0 w 573"/>
                  <a:gd name="T75" fmla="*/ 1 h 246"/>
                  <a:gd name="T76" fmla="*/ 0 w 573"/>
                  <a:gd name="T77" fmla="*/ 1 h 246"/>
                  <a:gd name="T78" fmla="*/ 0 w 573"/>
                  <a:gd name="T79" fmla="*/ 1 h 246"/>
                  <a:gd name="T80" fmla="*/ 0 w 573"/>
                  <a:gd name="T81" fmla="*/ 1 h 246"/>
                  <a:gd name="T82" fmla="*/ 0 w 573"/>
                  <a:gd name="T83" fmla="*/ 1 h 246"/>
                  <a:gd name="T84" fmla="*/ 0 w 573"/>
                  <a:gd name="T85" fmla="*/ 1 h 246"/>
                  <a:gd name="T86" fmla="*/ 0 w 573"/>
                  <a:gd name="T87" fmla="*/ 1 h 246"/>
                  <a:gd name="T88" fmla="*/ 0 w 573"/>
                  <a:gd name="T89" fmla="*/ 1 h 246"/>
                  <a:gd name="T90" fmla="*/ 0 w 573"/>
                  <a:gd name="T91" fmla="*/ 1 h 246"/>
                  <a:gd name="T92" fmla="*/ 0 w 573"/>
                  <a:gd name="T93" fmla="*/ 1 h 246"/>
                  <a:gd name="T94" fmla="*/ 0 w 573"/>
                  <a:gd name="T95" fmla="*/ 1 h 246"/>
                  <a:gd name="T96" fmla="*/ 0 w 573"/>
                  <a:gd name="T97" fmla="*/ 1 h 246"/>
                  <a:gd name="T98" fmla="*/ 0 w 573"/>
                  <a:gd name="T99" fmla="*/ 1 h 246"/>
                  <a:gd name="T100" fmla="*/ 0 w 573"/>
                  <a:gd name="T101" fmla="*/ 1 h 246"/>
                  <a:gd name="T102" fmla="*/ 0 w 573"/>
                  <a:gd name="T103" fmla="*/ 1 h 246"/>
                  <a:gd name="T104" fmla="*/ 0 w 573"/>
                  <a:gd name="T105" fmla="*/ 1 h 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246"/>
                  <a:gd name="T161" fmla="*/ 573 w 573"/>
                  <a:gd name="T162" fmla="*/ 246 h 2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246">
                    <a:moveTo>
                      <a:pt x="561" y="40"/>
                    </a:moveTo>
                    <a:lnTo>
                      <a:pt x="563" y="43"/>
                    </a:lnTo>
                    <a:lnTo>
                      <a:pt x="566" y="47"/>
                    </a:lnTo>
                    <a:lnTo>
                      <a:pt x="567" y="52"/>
                    </a:lnTo>
                    <a:lnTo>
                      <a:pt x="569" y="55"/>
                    </a:lnTo>
                    <a:lnTo>
                      <a:pt x="573" y="82"/>
                    </a:lnTo>
                    <a:lnTo>
                      <a:pt x="573" y="110"/>
                    </a:lnTo>
                    <a:lnTo>
                      <a:pt x="571" y="136"/>
                    </a:lnTo>
                    <a:lnTo>
                      <a:pt x="571" y="160"/>
                    </a:lnTo>
                    <a:lnTo>
                      <a:pt x="571" y="178"/>
                    </a:lnTo>
                    <a:lnTo>
                      <a:pt x="569" y="202"/>
                    </a:lnTo>
                    <a:lnTo>
                      <a:pt x="566" y="227"/>
                    </a:lnTo>
                    <a:lnTo>
                      <a:pt x="563" y="246"/>
                    </a:lnTo>
                    <a:lnTo>
                      <a:pt x="550" y="244"/>
                    </a:lnTo>
                    <a:lnTo>
                      <a:pt x="537" y="242"/>
                    </a:lnTo>
                    <a:lnTo>
                      <a:pt x="524" y="241"/>
                    </a:lnTo>
                    <a:lnTo>
                      <a:pt x="511" y="237"/>
                    </a:lnTo>
                    <a:lnTo>
                      <a:pt x="500" y="235"/>
                    </a:lnTo>
                    <a:lnTo>
                      <a:pt x="490" y="234"/>
                    </a:lnTo>
                    <a:lnTo>
                      <a:pt x="483" y="232"/>
                    </a:lnTo>
                    <a:lnTo>
                      <a:pt x="477" y="230"/>
                    </a:lnTo>
                    <a:lnTo>
                      <a:pt x="472" y="228"/>
                    </a:lnTo>
                    <a:lnTo>
                      <a:pt x="464" y="227"/>
                    </a:lnTo>
                    <a:lnTo>
                      <a:pt x="456" y="225"/>
                    </a:lnTo>
                    <a:lnTo>
                      <a:pt x="447" y="223"/>
                    </a:lnTo>
                    <a:lnTo>
                      <a:pt x="437" y="221"/>
                    </a:lnTo>
                    <a:lnTo>
                      <a:pt x="429" y="220"/>
                    </a:lnTo>
                    <a:lnTo>
                      <a:pt x="420" y="218"/>
                    </a:lnTo>
                    <a:lnTo>
                      <a:pt x="413" y="218"/>
                    </a:lnTo>
                    <a:lnTo>
                      <a:pt x="403" y="218"/>
                    </a:lnTo>
                    <a:lnTo>
                      <a:pt x="393" y="216"/>
                    </a:lnTo>
                    <a:lnTo>
                      <a:pt x="382" y="214"/>
                    </a:lnTo>
                    <a:lnTo>
                      <a:pt x="370" y="211"/>
                    </a:lnTo>
                    <a:lnTo>
                      <a:pt x="360" y="209"/>
                    </a:lnTo>
                    <a:lnTo>
                      <a:pt x="350" y="207"/>
                    </a:lnTo>
                    <a:lnTo>
                      <a:pt x="343" y="206"/>
                    </a:lnTo>
                    <a:lnTo>
                      <a:pt x="337" y="204"/>
                    </a:lnTo>
                    <a:lnTo>
                      <a:pt x="334" y="204"/>
                    </a:lnTo>
                    <a:lnTo>
                      <a:pt x="332" y="202"/>
                    </a:lnTo>
                    <a:lnTo>
                      <a:pt x="326" y="202"/>
                    </a:lnTo>
                    <a:lnTo>
                      <a:pt x="322" y="200"/>
                    </a:lnTo>
                    <a:lnTo>
                      <a:pt x="316" y="199"/>
                    </a:lnTo>
                    <a:lnTo>
                      <a:pt x="309" y="199"/>
                    </a:lnTo>
                    <a:lnTo>
                      <a:pt x="302" y="197"/>
                    </a:lnTo>
                    <a:lnTo>
                      <a:pt x="294" y="197"/>
                    </a:lnTo>
                    <a:lnTo>
                      <a:pt x="287" y="195"/>
                    </a:lnTo>
                    <a:lnTo>
                      <a:pt x="282" y="195"/>
                    </a:lnTo>
                    <a:lnTo>
                      <a:pt x="274" y="193"/>
                    </a:lnTo>
                    <a:lnTo>
                      <a:pt x="267" y="193"/>
                    </a:lnTo>
                    <a:lnTo>
                      <a:pt x="262" y="192"/>
                    </a:lnTo>
                    <a:lnTo>
                      <a:pt x="257" y="192"/>
                    </a:lnTo>
                    <a:lnTo>
                      <a:pt x="252" y="192"/>
                    </a:lnTo>
                    <a:lnTo>
                      <a:pt x="246" y="190"/>
                    </a:lnTo>
                    <a:lnTo>
                      <a:pt x="234" y="190"/>
                    </a:lnTo>
                    <a:lnTo>
                      <a:pt x="222" y="190"/>
                    </a:lnTo>
                    <a:lnTo>
                      <a:pt x="209" y="190"/>
                    </a:lnTo>
                    <a:lnTo>
                      <a:pt x="196" y="190"/>
                    </a:lnTo>
                    <a:lnTo>
                      <a:pt x="183" y="192"/>
                    </a:lnTo>
                    <a:lnTo>
                      <a:pt x="172" y="193"/>
                    </a:lnTo>
                    <a:lnTo>
                      <a:pt x="162" y="193"/>
                    </a:lnTo>
                    <a:lnTo>
                      <a:pt x="154" y="195"/>
                    </a:lnTo>
                    <a:lnTo>
                      <a:pt x="146" y="197"/>
                    </a:lnTo>
                    <a:lnTo>
                      <a:pt x="136" y="199"/>
                    </a:lnTo>
                    <a:lnTo>
                      <a:pt x="123" y="202"/>
                    </a:lnTo>
                    <a:lnTo>
                      <a:pt x="109" y="204"/>
                    </a:lnTo>
                    <a:lnTo>
                      <a:pt x="96" y="206"/>
                    </a:lnTo>
                    <a:lnTo>
                      <a:pt x="83" y="207"/>
                    </a:lnTo>
                    <a:lnTo>
                      <a:pt x="73" y="207"/>
                    </a:lnTo>
                    <a:lnTo>
                      <a:pt x="66" y="207"/>
                    </a:lnTo>
                    <a:lnTo>
                      <a:pt x="60" y="202"/>
                    </a:lnTo>
                    <a:lnTo>
                      <a:pt x="57" y="193"/>
                    </a:lnTo>
                    <a:lnTo>
                      <a:pt x="57" y="183"/>
                    </a:lnTo>
                    <a:lnTo>
                      <a:pt x="57" y="176"/>
                    </a:lnTo>
                    <a:lnTo>
                      <a:pt x="57" y="171"/>
                    </a:lnTo>
                    <a:lnTo>
                      <a:pt x="53" y="167"/>
                    </a:lnTo>
                    <a:lnTo>
                      <a:pt x="49" y="164"/>
                    </a:lnTo>
                    <a:lnTo>
                      <a:pt x="43" y="160"/>
                    </a:lnTo>
                    <a:lnTo>
                      <a:pt x="37" y="157"/>
                    </a:lnTo>
                    <a:lnTo>
                      <a:pt x="30" y="151"/>
                    </a:lnTo>
                    <a:lnTo>
                      <a:pt x="23" y="144"/>
                    </a:lnTo>
                    <a:lnTo>
                      <a:pt x="20" y="137"/>
                    </a:lnTo>
                    <a:lnTo>
                      <a:pt x="20" y="132"/>
                    </a:lnTo>
                    <a:lnTo>
                      <a:pt x="20" y="125"/>
                    </a:lnTo>
                    <a:lnTo>
                      <a:pt x="22" y="120"/>
                    </a:lnTo>
                    <a:lnTo>
                      <a:pt x="25" y="117"/>
                    </a:lnTo>
                    <a:lnTo>
                      <a:pt x="26" y="113"/>
                    </a:lnTo>
                    <a:lnTo>
                      <a:pt x="27" y="108"/>
                    </a:lnTo>
                    <a:lnTo>
                      <a:pt x="27" y="104"/>
                    </a:lnTo>
                    <a:lnTo>
                      <a:pt x="23" y="99"/>
                    </a:lnTo>
                    <a:lnTo>
                      <a:pt x="17" y="96"/>
                    </a:lnTo>
                    <a:lnTo>
                      <a:pt x="12" y="90"/>
                    </a:lnTo>
                    <a:lnTo>
                      <a:pt x="7" y="85"/>
                    </a:lnTo>
                    <a:lnTo>
                      <a:pt x="5" y="80"/>
                    </a:lnTo>
                    <a:lnTo>
                      <a:pt x="2" y="71"/>
                    </a:lnTo>
                    <a:lnTo>
                      <a:pt x="0" y="62"/>
                    </a:lnTo>
                    <a:lnTo>
                      <a:pt x="0" y="55"/>
                    </a:lnTo>
                    <a:lnTo>
                      <a:pt x="3" y="48"/>
                    </a:lnTo>
                    <a:lnTo>
                      <a:pt x="10" y="43"/>
                    </a:lnTo>
                    <a:lnTo>
                      <a:pt x="19" y="40"/>
                    </a:lnTo>
                    <a:lnTo>
                      <a:pt x="30" y="34"/>
                    </a:lnTo>
                    <a:lnTo>
                      <a:pt x="43" y="31"/>
                    </a:lnTo>
                    <a:lnTo>
                      <a:pt x="56" y="27"/>
                    </a:lnTo>
                    <a:lnTo>
                      <a:pt x="67" y="24"/>
                    </a:lnTo>
                    <a:lnTo>
                      <a:pt x="79" y="22"/>
                    </a:lnTo>
                    <a:lnTo>
                      <a:pt x="87" y="22"/>
                    </a:lnTo>
                    <a:lnTo>
                      <a:pt x="93" y="22"/>
                    </a:lnTo>
                    <a:lnTo>
                      <a:pt x="99" y="22"/>
                    </a:lnTo>
                    <a:lnTo>
                      <a:pt x="105" y="22"/>
                    </a:lnTo>
                    <a:lnTo>
                      <a:pt x="109" y="22"/>
                    </a:lnTo>
                    <a:lnTo>
                      <a:pt x="112" y="17"/>
                    </a:lnTo>
                    <a:lnTo>
                      <a:pt x="115" y="12"/>
                    </a:lnTo>
                    <a:lnTo>
                      <a:pt x="116" y="6"/>
                    </a:lnTo>
                    <a:lnTo>
                      <a:pt x="119" y="0"/>
                    </a:lnTo>
                    <a:lnTo>
                      <a:pt x="124" y="1"/>
                    </a:lnTo>
                    <a:lnTo>
                      <a:pt x="130" y="5"/>
                    </a:lnTo>
                    <a:lnTo>
                      <a:pt x="136" y="8"/>
                    </a:lnTo>
                    <a:lnTo>
                      <a:pt x="143" y="12"/>
                    </a:lnTo>
                    <a:lnTo>
                      <a:pt x="150" y="15"/>
                    </a:lnTo>
                    <a:lnTo>
                      <a:pt x="156" y="20"/>
                    </a:lnTo>
                    <a:lnTo>
                      <a:pt x="160" y="24"/>
                    </a:lnTo>
                    <a:lnTo>
                      <a:pt x="164" y="26"/>
                    </a:lnTo>
                    <a:lnTo>
                      <a:pt x="169" y="29"/>
                    </a:lnTo>
                    <a:lnTo>
                      <a:pt x="173" y="33"/>
                    </a:lnTo>
                    <a:lnTo>
                      <a:pt x="177" y="38"/>
                    </a:lnTo>
                    <a:lnTo>
                      <a:pt x="183" y="43"/>
                    </a:lnTo>
                    <a:lnTo>
                      <a:pt x="187" y="48"/>
                    </a:lnTo>
                    <a:lnTo>
                      <a:pt x="194" y="52"/>
                    </a:lnTo>
                    <a:lnTo>
                      <a:pt x="202" y="55"/>
                    </a:lnTo>
                    <a:lnTo>
                      <a:pt x="209" y="59"/>
                    </a:lnTo>
                    <a:lnTo>
                      <a:pt x="214" y="61"/>
                    </a:lnTo>
                    <a:lnTo>
                      <a:pt x="220" y="61"/>
                    </a:lnTo>
                    <a:lnTo>
                      <a:pt x="227" y="62"/>
                    </a:lnTo>
                    <a:lnTo>
                      <a:pt x="236" y="62"/>
                    </a:lnTo>
                    <a:lnTo>
                      <a:pt x="243" y="64"/>
                    </a:lnTo>
                    <a:lnTo>
                      <a:pt x="252" y="64"/>
                    </a:lnTo>
                    <a:lnTo>
                      <a:pt x="260" y="64"/>
                    </a:lnTo>
                    <a:lnTo>
                      <a:pt x="269" y="64"/>
                    </a:lnTo>
                    <a:lnTo>
                      <a:pt x="279" y="66"/>
                    </a:lnTo>
                    <a:lnTo>
                      <a:pt x="287" y="66"/>
                    </a:lnTo>
                    <a:lnTo>
                      <a:pt x="294" y="66"/>
                    </a:lnTo>
                    <a:lnTo>
                      <a:pt x="302" y="66"/>
                    </a:lnTo>
                    <a:lnTo>
                      <a:pt x="304" y="66"/>
                    </a:lnTo>
                    <a:lnTo>
                      <a:pt x="309" y="66"/>
                    </a:lnTo>
                    <a:lnTo>
                      <a:pt x="312" y="66"/>
                    </a:lnTo>
                    <a:lnTo>
                      <a:pt x="314" y="66"/>
                    </a:lnTo>
                    <a:lnTo>
                      <a:pt x="324" y="66"/>
                    </a:lnTo>
                    <a:lnTo>
                      <a:pt x="337" y="64"/>
                    </a:lnTo>
                    <a:lnTo>
                      <a:pt x="353" y="64"/>
                    </a:lnTo>
                    <a:lnTo>
                      <a:pt x="369" y="62"/>
                    </a:lnTo>
                    <a:lnTo>
                      <a:pt x="387" y="61"/>
                    </a:lnTo>
                    <a:lnTo>
                      <a:pt x="406" y="57"/>
                    </a:lnTo>
                    <a:lnTo>
                      <a:pt x="426" y="55"/>
                    </a:lnTo>
                    <a:lnTo>
                      <a:pt x="444" y="52"/>
                    </a:lnTo>
                    <a:lnTo>
                      <a:pt x="464" y="50"/>
                    </a:lnTo>
                    <a:lnTo>
                      <a:pt x="483" y="48"/>
                    </a:lnTo>
                    <a:lnTo>
                      <a:pt x="501" y="45"/>
                    </a:lnTo>
                    <a:lnTo>
                      <a:pt x="517" y="43"/>
                    </a:lnTo>
                    <a:lnTo>
                      <a:pt x="531" y="41"/>
                    </a:lnTo>
                    <a:lnTo>
                      <a:pt x="544" y="41"/>
                    </a:lnTo>
                    <a:lnTo>
                      <a:pt x="554" y="40"/>
                    </a:lnTo>
                    <a:lnTo>
                      <a:pt x="561" y="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43" name="Freeform 138"/>
              <p:cNvSpPr>
                <a:spLocks/>
              </p:cNvSpPr>
              <p:nvPr/>
            </p:nvSpPr>
            <p:spPr bwMode="auto">
              <a:xfrm>
                <a:off x="6552" y="5486"/>
                <a:ext cx="41" cy="64"/>
              </a:xfrm>
              <a:custGeom>
                <a:avLst/>
                <a:gdLst>
                  <a:gd name="T0" fmla="*/ 0 w 83"/>
                  <a:gd name="T1" fmla="*/ 1 h 127"/>
                  <a:gd name="T2" fmla="*/ 0 w 83"/>
                  <a:gd name="T3" fmla="*/ 1 h 127"/>
                  <a:gd name="T4" fmla="*/ 0 w 83"/>
                  <a:gd name="T5" fmla="*/ 1 h 127"/>
                  <a:gd name="T6" fmla="*/ 0 w 83"/>
                  <a:gd name="T7" fmla="*/ 1 h 127"/>
                  <a:gd name="T8" fmla="*/ 0 w 83"/>
                  <a:gd name="T9" fmla="*/ 1 h 127"/>
                  <a:gd name="T10" fmla="*/ 0 w 83"/>
                  <a:gd name="T11" fmla="*/ 1 h 127"/>
                  <a:gd name="T12" fmla="*/ 0 w 83"/>
                  <a:gd name="T13" fmla="*/ 1 h 127"/>
                  <a:gd name="T14" fmla="*/ 0 w 83"/>
                  <a:gd name="T15" fmla="*/ 1 h 127"/>
                  <a:gd name="T16" fmla="*/ 0 w 83"/>
                  <a:gd name="T17" fmla="*/ 1 h 127"/>
                  <a:gd name="T18" fmla="*/ 0 w 83"/>
                  <a:gd name="T19" fmla="*/ 1 h 127"/>
                  <a:gd name="T20" fmla="*/ 0 w 83"/>
                  <a:gd name="T21" fmla="*/ 1 h 127"/>
                  <a:gd name="T22" fmla="*/ 0 w 83"/>
                  <a:gd name="T23" fmla="*/ 1 h 127"/>
                  <a:gd name="T24" fmla="*/ 0 w 83"/>
                  <a:gd name="T25" fmla="*/ 1 h 127"/>
                  <a:gd name="T26" fmla="*/ 0 w 83"/>
                  <a:gd name="T27" fmla="*/ 1 h 127"/>
                  <a:gd name="T28" fmla="*/ 0 w 83"/>
                  <a:gd name="T29" fmla="*/ 1 h 127"/>
                  <a:gd name="T30" fmla="*/ 0 w 83"/>
                  <a:gd name="T31" fmla="*/ 1 h 127"/>
                  <a:gd name="T32" fmla="*/ 0 w 83"/>
                  <a:gd name="T33" fmla="*/ 0 h 127"/>
                  <a:gd name="T34" fmla="*/ 0 w 83"/>
                  <a:gd name="T35" fmla="*/ 0 h 127"/>
                  <a:gd name="T36" fmla="*/ 0 w 83"/>
                  <a:gd name="T37" fmla="*/ 0 h 127"/>
                  <a:gd name="T38" fmla="*/ 0 w 83"/>
                  <a:gd name="T39" fmla="*/ 0 h 127"/>
                  <a:gd name="T40" fmla="*/ 0 w 83"/>
                  <a:gd name="T41" fmla="*/ 0 h 127"/>
                  <a:gd name="T42" fmla="*/ 0 w 83"/>
                  <a:gd name="T43" fmla="*/ 1 h 127"/>
                  <a:gd name="T44" fmla="*/ 0 w 83"/>
                  <a:gd name="T45" fmla="*/ 1 h 127"/>
                  <a:gd name="T46" fmla="*/ 0 w 83"/>
                  <a:gd name="T47" fmla="*/ 1 h 127"/>
                  <a:gd name="T48" fmla="*/ 0 w 83"/>
                  <a:gd name="T49" fmla="*/ 1 h 127"/>
                  <a:gd name="T50" fmla="*/ 0 w 83"/>
                  <a:gd name="T51" fmla="*/ 1 h 127"/>
                  <a:gd name="T52" fmla="*/ 0 w 83"/>
                  <a:gd name="T53" fmla="*/ 1 h 127"/>
                  <a:gd name="T54" fmla="*/ 0 w 83"/>
                  <a:gd name="T55" fmla="*/ 1 h 127"/>
                  <a:gd name="T56" fmla="*/ 0 w 83"/>
                  <a:gd name="T57" fmla="*/ 1 h 1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127"/>
                  <a:gd name="T89" fmla="*/ 83 w 83"/>
                  <a:gd name="T90" fmla="*/ 127 h 1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127">
                    <a:moveTo>
                      <a:pt x="32" y="105"/>
                    </a:moveTo>
                    <a:lnTo>
                      <a:pt x="29" y="111"/>
                    </a:lnTo>
                    <a:lnTo>
                      <a:pt x="28" y="117"/>
                    </a:lnTo>
                    <a:lnTo>
                      <a:pt x="25" y="122"/>
                    </a:lnTo>
                    <a:lnTo>
                      <a:pt x="22" y="127"/>
                    </a:lnTo>
                    <a:lnTo>
                      <a:pt x="18" y="127"/>
                    </a:lnTo>
                    <a:lnTo>
                      <a:pt x="12" y="127"/>
                    </a:lnTo>
                    <a:lnTo>
                      <a:pt x="6" y="127"/>
                    </a:lnTo>
                    <a:lnTo>
                      <a:pt x="0" y="127"/>
                    </a:lnTo>
                    <a:lnTo>
                      <a:pt x="5" y="117"/>
                    </a:lnTo>
                    <a:lnTo>
                      <a:pt x="13" y="101"/>
                    </a:lnTo>
                    <a:lnTo>
                      <a:pt x="23" y="82"/>
                    </a:lnTo>
                    <a:lnTo>
                      <a:pt x="33" y="61"/>
                    </a:lnTo>
                    <a:lnTo>
                      <a:pt x="45" y="40"/>
                    </a:lnTo>
                    <a:lnTo>
                      <a:pt x="55" y="22"/>
                    </a:lnTo>
                    <a:lnTo>
                      <a:pt x="62" y="8"/>
                    </a:lnTo>
                    <a:lnTo>
                      <a:pt x="66" y="0"/>
                    </a:lnTo>
                    <a:lnTo>
                      <a:pt x="70" y="0"/>
                    </a:lnTo>
                    <a:lnTo>
                      <a:pt x="75" y="0"/>
                    </a:lnTo>
                    <a:lnTo>
                      <a:pt x="79" y="0"/>
                    </a:lnTo>
                    <a:lnTo>
                      <a:pt x="83" y="0"/>
                    </a:lnTo>
                    <a:lnTo>
                      <a:pt x="79" y="8"/>
                    </a:lnTo>
                    <a:lnTo>
                      <a:pt x="73" y="22"/>
                    </a:lnTo>
                    <a:lnTo>
                      <a:pt x="65" y="38"/>
                    </a:lnTo>
                    <a:lnTo>
                      <a:pt x="56" y="56"/>
                    </a:lnTo>
                    <a:lnTo>
                      <a:pt x="47" y="73"/>
                    </a:lnTo>
                    <a:lnTo>
                      <a:pt x="40" y="89"/>
                    </a:lnTo>
                    <a:lnTo>
                      <a:pt x="35" y="99"/>
                    </a:lnTo>
                    <a:lnTo>
                      <a:pt x="32" y="10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44" name="Freeform 139"/>
              <p:cNvSpPr>
                <a:spLocks/>
              </p:cNvSpPr>
              <p:nvPr/>
            </p:nvSpPr>
            <p:spPr bwMode="auto">
              <a:xfrm>
                <a:off x="6673" y="5449"/>
                <a:ext cx="141" cy="76"/>
              </a:xfrm>
              <a:custGeom>
                <a:avLst/>
                <a:gdLst>
                  <a:gd name="T0" fmla="*/ 0 w 283"/>
                  <a:gd name="T1" fmla="*/ 1 h 152"/>
                  <a:gd name="T2" fmla="*/ 0 w 283"/>
                  <a:gd name="T3" fmla="*/ 1 h 152"/>
                  <a:gd name="T4" fmla="*/ 0 w 283"/>
                  <a:gd name="T5" fmla="*/ 1 h 152"/>
                  <a:gd name="T6" fmla="*/ 0 w 283"/>
                  <a:gd name="T7" fmla="*/ 1 h 152"/>
                  <a:gd name="T8" fmla="*/ 0 w 283"/>
                  <a:gd name="T9" fmla="*/ 1 h 152"/>
                  <a:gd name="T10" fmla="*/ 0 w 283"/>
                  <a:gd name="T11" fmla="*/ 1 h 152"/>
                  <a:gd name="T12" fmla="*/ 0 w 283"/>
                  <a:gd name="T13" fmla="*/ 1 h 152"/>
                  <a:gd name="T14" fmla="*/ 0 w 283"/>
                  <a:gd name="T15" fmla="*/ 1 h 152"/>
                  <a:gd name="T16" fmla="*/ 0 w 283"/>
                  <a:gd name="T17" fmla="*/ 1 h 152"/>
                  <a:gd name="T18" fmla="*/ 0 w 283"/>
                  <a:gd name="T19" fmla="*/ 1 h 152"/>
                  <a:gd name="T20" fmla="*/ 0 w 283"/>
                  <a:gd name="T21" fmla="*/ 1 h 152"/>
                  <a:gd name="T22" fmla="*/ 0 w 283"/>
                  <a:gd name="T23" fmla="*/ 1 h 152"/>
                  <a:gd name="T24" fmla="*/ 0 w 283"/>
                  <a:gd name="T25" fmla="*/ 1 h 152"/>
                  <a:gd name="T26" fmla="*/ 0 w 283"/>
                  <a:gd name="T27" fmla="*/ 1 h 152"/>
                  <a:gd name="T28" fmla="*/ 0 w 283"/>
                  <a:gd name="T29" fmla="*/ 1 h 152"/>
                  <a:gd name="T30" fmla="*/ 0 w 283"/>
                  <a:gd name="T31" fmla="*/ 1 h 152"/>
                  <a:gd name="T32" fmla="*/ 0 w 283"/>
                  <a:gd name="T33" fmla="*/ 1 h 152"/>
                  <a:gd name="T34" fmla="*/ 0 w 283"/>
                  <a:gd name="T35" fmla="*/ 1 h 152"/>
                  <a:gd name="T36" fmla="*/ 0 w 283"/>
                  <a:gd name="T37" fmla="*/ 1 h 152"/>
                  <a:gd name="T38" fmla="*/ 0 w 283"/>
                  <a:gd name="T39" fmla="*/ 1 h 152"/>
                  <a:gd name="T40" fmla="*/ 0 w 283"/>
                  <a:gd name="T41" fmla="*/ 1 h 152"/>
                  <a:gd name="T42" fmla="*/ 0 w 283"/>
                  <a:gd name="T43" fmla="*/ 1 h 152"/>
                  <a:gd name="T44" fmla="*/ 0 w 283"/>
                  <a:gd name="T45" fmla="*/ 1 h 152"/>
                  <a:gd name="T46" fmla="*/ 0 w 283"/>
                  <a:gd name="T47" fmla="*/ 1 h 152"/>
                  <a:gd name="T48" fmla="*/ 0 w 283"/>
                  <a:gd name="T49" fmla="*/ 1 h 152"/>
                  <a:gd name="T50" fmla="*/ 0 w 283"/>
                  <a:gd name="T51" fmla="*/ 1 h 152"/>
                  <a:gd name="T52" fmla="*/ 0 w 283"/>
                  <a:gd name="T53" fmla="*/ 1 h 152"/>
                  <a:gd name="T54" fmla="*/ 0 w 283"/>
                  <a:gd name="T55" fmla="*/ 1 h 152"/>
                  <a:gd name="T56" fmla="*/ 0 w 283"/>
                  <a:gd name="T57" fmla="*/ 1 h 152"/>
                  <a:gd name="T58" fmla="*/ 0 w 283"/>
                  <a:gd name="T59" fmla="*/ 1 h 152"/>
                  <a:gd name="T60" fmla="*/ 0 w 283"/>
                  <a:gd name="T61" fmla="*/ 1 h 152"/>
                  <a:gd name="T62" fmla="*/ 0 w 283"/>
                  <a:gd name="T63" fmla="*/ 1 h 152"/>
                  <a:gd name="T64" fmla="*/ 0 w 283"/>
                  <a:gd name="T65" fmla="*/ 1 h 152"/>
                  <a:gd name="T66" fmla="*/ 0 w 283"/>
                  <a:gd name="T67" fmla="*/ 1 h 152"/>
                  <a:gd name="T68" fmla="*/ 0 w 283"/>
                  <a:gd name="T69" fmla="*/ 1 h 152"/>
                  <a:gd name="T70" fmla="*/ 0 w 283"/>
                  <a:gd name="T71" fmla="*/ 1 h 152"/>
                  <a:gd name="T72" fmla="*/ 0 w 283"/>
                  <a:gd name="T73" fmla="*/ 1 h 152"/>
                  <a:gd name="T74" fmla="*/ 0 w 283"/>
                  <a:gd name="T75" fmla="*/ 1 h 152"/>
                  <a:gd name="T76" fmla="*/ 0 w 283"/>
                  <a:gd name="T77" fmla="*/ 0 h 152"/>
                  <a:gd name="T78" fmla="*/ 0 w 283"/>
                  <a:gd name="T79" fmla="*/ 1 h 152"/>
                  <a:gd name="T80" fmla="*/ 0 w 283"/>
                  <a:gd name="T81" fmla="*/ 1 h 152"/>
                  <a:gd name="T82" fmla="*/ 0 w 283"/>
                  <a:gd name="T83" fmla="*/ 1 h 152"/>
                  <a:gd name="T84" fmla="*/ 0 w 283"/>
                  <a:gd name="T85" fmla="*/ 1 h 152"/>
                  <a:gd name="T86" fmla="*/ 0 w 283"/>
                  <a:gd name="T87" fmla="*/ 1 h 152"/>
                  <a:gd name="T88" fmla="*/ 0 w 283"/>
                  <a:gd name="T89" fmla="*/ 1 h 152"/>
                  <a:gd name="T90" fmla="*/ 0 w 283"/>
                  <a:gd name="T91" fmla="*/ 1 h 152"/>
                  <a:gd name="T92" fmla="*/ 0 w 283"/>
                  <a:gd name="T93" fmla="*/ 1 h 1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3"/>
                  <a:gd name="T142" fmla="*/ 0 h 152"/>
                  <a:gd name="T143" fmla="*/ 283 w 283"/>
                  <a:gd name="T144" fmla="*/ 152 h 1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3" h="152">
                    <a:moveTo>
                      <a:pt x="281" y="138"/>
                    </a:moveTo>
                    <a:lnTo>
                      <a:pt x="274" y="135"/>
                    </a:lnTo>
                    <a:lnTo>
                      <a:pt x="266" y="130"/>
                    </a:lnTo>
                    <a:lnTo>
                      <a:pt x="256" y="126"/>
                    </a:lnTo>
                    <a:lnTo>
                      <a:pt x="249" y="123"/>
                    </a:lnTo>
                    <a:lnTo>
                      <a:pt x="241" y="123"/>
                    </a:lnTo>
                    <a:lnTo>
                      <a:pt x="234" y="124"/>
                    </a:lnTo>
                    <a:lnTo>
                      <a:pt x="226" y="130"/>
                    </a:lnTo>
                    <a:lnTo>
                      <a:pt x="220" y="133"/>
                    </a:lnTo>
                    <a:lnTo>
                      <a:pt x="214" y="135"/>
                    </a:lnTo>
                    <a:lnTo>
                      <a:pt x="207" y="135"/>
                    </a:lnTo>
                    <a:lnTo>
                      <a:pt x="200" y="133"/>
                    </a:lnTo>
                    <a:lnTo>
                      <a:pt x="196" y="131"/>
                    </a:lnTo>
                    <a:lnTo>
                      <a:pt x="193" y="130"/>
                    </a:lnTo>
                    <a:lnTo>
                      <a:pt x="190" y="128"/>
                    </a:lnTo>
                    <a:lnTo>
                      <a:pt x="186" y="126"/>
                    </a:lnTo>
                    <a:lnTo>
                      <a:pt x="180" y="126"/>
                    </a:lnTo>
                    <a:lnTo>
                      <a:pt x="174" y="123"/>
                    </a:lnTo>
                    <a:lnTo>
                      <a:pt x="167" y="117"/>
                    </a:lnTo>
                    <a:lnTo>
                      <a:pt x="161" y="112"/>
                    </a:lnTo>
                    <a:lnTo>
                      <a:pt x="157" y="105"/>
                    </a:lnTo>
                    <a:lnTo>
                      <a:pt x="149" y="103"/>
                    </a:lnTo>
                    <a:lnTo>
                      <a:pt x="137" y="98"/>
                    </a:lnTo>
                    <a:lnTo>
                      <a:pt x="126" y="95"/>
                    </a:lnTo>
                    <a:lnTo>
                      <a:pt x="119" y="93"/>
                    </a:lnTo>
                    <a:lnTo>
                      <a:pt x="114" y="93"/>
                    </a:lnTo>
                    <a:lnTo>
                      <a:pt x="112" y="95"/>
                    </a:lnTo>
                    <a:lnTo>
                      <a:pt x="109" y="98"/>
                    </a:lnTo>
                    <a:lnTo>
                      <a:pt x="107" y="102"/>
                    </a:lnTo>
                    <a:lnTo>
                      <a:pt x="107" y="103"/>
                    </a:lnTo>
                    <a:lnTo>
                      <a:pt x="109" y="107"/>
                    </a:lnTo>
                    <a:lnTo>
                      <a:pt x="110" y="112"/>
                    </a:lnTo>
                    <a:lnTo>
                      <a:pt x="110" y="117"/>
                    </a:lnTo>
                    <a:lnTo>
                      <a:pt x="106" y="114"/>
                    </a:lnTo>
                    <a:lnTo>
                      <a:pt x="99" y="107"/>
                    </a:lnTo>
                    <a:lnTo>
                      <a:pt x="92" y="100"/>
                    </a:lnTo>
                    <a:lnTo>
                      <a:pt x="86" y="93"/>
                    </a:lnTo>
                    <a:lnTo>
                      <a:pt x="92" y="88"/>
                    </a:lnTo>
                    <a:lnTo>
                      <a:pt x="100" y="82"/>
                    </a:lnTo>
                    <a:lnTo>
                      <a:pt x="110" y="77"/>
                    </a:lnTo>
                    <a:lnTo>
                      <a:pt x="117" y="74"/>
                    </a:lnTo>
                    <a:lnTo>
                      <a:pt x="120" y="74"/>
                    </a:lnTo>
                    <a:lnTo>
                      <a:pt x="126" y="74"/>
                    </a:lnTo>
                    <a:lnTo>
                      <a:pt x="133" y="74"/>
                    </a:lnTo>
                    <a:lnTo>
                      <a:pt x="142" y="74"/>
                    </a:lnTo>
                    <a:lnTo>
                      <a:pt x="149" y="74"/>
                    </a:lnTo>
                    <a:lnTo>
                      <a:pt x="157" y="74"/>
                    </a:lnTo>
                    <a:lnTo>
                      <a:pt x="164" y="74"/>
                    </a:lnTo>
                    <a:lnTo>
                      <a:pt x="170" y="74"/>
                    </a:lnTo>
                    <a:lnTo>
                      <a:pt x="166" y="70"/>
                    </a:lnTo>
                    <a:lnTo>
                      <a:pt x="159" y="65"/>
                    </a:lnTo>
                    <a:lnTo>
                      <a:pt x="150" y="61"/>
                    </a:lnTo>
                    <a:lnTo>
                      <a:pt x="143" y="60"/>
                    </a:lnTo>
                    <a:lnTo>
                      <a:pt x="137" y="58"/>
                    </a:lnTo>
                    <a:lnTo>
                      <a:pt x="130" y="56"/>
                    </a:lnTo>
                    <a:lnTo>
                      <a:pt x="126" y="53"/>
                    </a:lnTo>
                    <a:lnTo>
                      <a:pt x="122" y="48"/>
                    </a:lnTo>
                    <a:lnTo>
                      <a:pt x="116" y="49"/>
                    </a:lnTo>
                    <a:lnTo>
                      <a:pt x="106" y="53"/>
                    </a:lnTo>
                    <a:lnTo>
                      <a:pt x="94" y="54"/>
                    </a:lnTo>
                    <a:lnTo>
                      <a:pt x="83" y="56"/>
                    </a:lnTo>
                    <a:lnTo>
                      <a:pt x="82" y="63"/>
                    </a:lnTo>
                    <a:lnTo>
                      <a:pt x="80" y="70"/>
                    </a:lnTo>
                    <a:lnTo>
                      <a:pt x="76" y="79"/>
                    </a:lnTo>
                    <a:lnTo>
                      <a:pt x="72" y="86"/>
                    </a:lnTo>
                    <a:lnTo>
                      <a:pt x="76" y="98"/>
                    </a:lnTo>
                    <a:lnTo>
                      <a:pt x="80" y="112"/>
                    </a:lnTo>
                    <a:lnTo>
                      <a:pt x="82" y="128"/>
                    </a:lnTo>
                    <a:lnTo>
                      <a:pt x="83" y="138"/>
                    </a:lnTo>
                    <a:lnTo>
                      <a:pt x="83" y="144"/>
                    </a:lnTo>
                    <a:lnTo>
                      <a:pt x="82" y="147"/>
                    </a:lnTo>
                    <a:lnTo>
                      <a:pt x="79" y="151"/>
                    </a:lnTo>
                    <a:lnTo>
                      <a:pt x="76" y="152"/>
                    </a:lnTo>
                    <a:lnTo>
                      <a:pt x="73" y="152"/>
                    </a:lnTo>
                    <a:lnTo>
                      <a:pt x="72" y="151"/>
                    </a:lnTo>
                    <a:lnTo>
                      <a:pt x="69" y="147"/>
                    </a:lnTo>
                    <a:lnTo>
                      <a:pt x="66" y="145"/>
                    </a:lnTo>
                    <a:lnTo>
                      <a:pt x="62" y="133"/>
                    </a:lnTo>
                    <a:lnTo>
                      <a:pt x="56" y="117"/>
                    </a:lnTo>
                    <a:lnTo>
                      <a:pt x="49" y="102"/>
                    </a:lnTo>
                    <a:lnTo>
                      <a:pt x="42" y="89"/>
                    </a:lnTo>
                    <a:lnTo>
                      <a:pt x="43" y="81"/>
                    </a:lnTo>
                    <a:lnTo>
                      <a:pt x="49" y="63"/>
                    </a:lnTo>
                    <a:lnTo>
                      <a:pt x="54" y="42"/>
                    </a:lnTo>
                    <a:lnTo>
                      <a:pt x="59" y="28"/>
                    </a:lnTo>
                    <a:lnTo>
                      <a:pt x="53" y="37"/>
                    </a:lnTo>
                    <a:lnTo>
                      <a:pt x="46" y="53"/>
                    </a:lnTo>
                    <a:lnTo>
                      <a:pt x="37" y="70"/>
                    </a:lnTo>
                    <a:lnTo>
                      <a:pt x="32" y="82"/>
                    </a:lnTo>
                    <a:lnTo>
                      <a:pt x="32" y="89"/>
                    </a:lnTo>
                    <a:lnTo>
                      <a:pt x="32" y="98"/>
                    </a:lnTo>
                    <a:lnTo>
                      <a:pt x="29" y="109"/>
                    </a:lnTo>
                    <a:lnTo>
                      <a:pt x="26" y="116"/>
                    </a:lnTo>
                    <a:lnTo>
                      <a:pt x="20" y="119"/>
                    </a:lnTo>
                    <a:lnTo>
                      <a:pt x="13" y="123"/>
                    </a:lnTo>
                    <a:lnTo>
                      <a:pt x="6" y="124"/>
                    </a:lnTo>
                    <a:lnTo>
                      <a:pt x="2" y="126"/>
                    </a:lnTo>
                    <a:lnTo>
                      <a:pt x="0" y="121"/>
                    </a:lnTo>
                    <a:lnTo>
                      <a:pt x="0" y="107"/>
                    </a:lnTo>
                    <a:lnTo>
                      <a:pt x="0" y="93"/>
                    </a:lnTo>
                    <a:lnTo>
                      <a:pt x="2" y="82"/>
                    </a:lnTo>
                    <a:lnTo>
                      <a:pt x="7" y="70"/>
                    </a:lnTo>
                    <a:lnTo>
                      <a:pt x="14" y="53"/>
                    </a:lnTo>
                    <a:lnTo>
                      <a:pt x="20" y="35"/>
                    </a:lnTo>
                    <a:lnTo>
                      <a:pt x="24" y="25"/>
                    </a:lnTo>
                    <a:lnTo>
                      <a:pt x="30" y="21"/>
                    </a:lnTo>
                    <a:lnTo>
                      <a:pt x="42" y="18"/>
                    </a:lnTo>
                    <a:lnTo>
                      <a:pt x="53" y="16"/>
                    </a:lnTo>
                    <a:lnTo>
                      <a:pt x="63" y="14"/>
                    </a:lnTo>
                    <a:lnTo>
                      <a:pt x="69" y="13"/>
                    </a:lnTo>
                    <a:lnTo>
                      <a:pt x="76" y="13"/>
                    </a:lnTo>
                    <a:lnTo>
                      <a:pt x="84" y="11"/>
                    </a:lnTo>
                    <a:lnTo>
                      <a:pt x="94" y="7"/>
                    </a:lnTo>
                    <a:lnTo>
                      <a:pt x="104" y="6"/>
                    </a:lnTo>
                    <a:lnTo>
                      <a:pt x="114" y="4"/>
                    </a:lnTo>
                    <a:lnTo>
                      <a:pt x="123" y="2"/>
                    </a:lnTo>
                    <a:lnTo>
                      <a:pt x="132" y="0"/>
                    </a:lnTo>
                    <a:lnTo>
                      <a:pt x="143" y="0"/>
                    </a:lnTo>
                    <a:lnTo>
                      <a:pt x="153" y="4"/>
                    </a:lnTo>
                    <a:lnTo>
                      <a:pt x="161" y="9"/>
                    </a:lnTo>
                    <a:lnTo>
                      <a:pt x="167" y="14"/>
                    </a:lnTo>
                    <a:lnTo>
                      <a:pt x="173" y="21"/>
                    </a:lnTo>
                    <a:lnTo>
                      <a:pt x="183" y="32"/>
                    </a:lnTo>
                    <a:lnTo>
                      <a:pt x="194" y="46"/>
                    </a:lnTo>
                    <a:lnTo>
                      <a:pt x="209" y="60"/>
                    </a:lnTo>
                    <a:lnTo>
                      <a:pt x="223" y="75"/>
                    </a:lnTo>
                    <a:lnTo>
                      <a:pt x="236" y="88"/>
                    </a:lnTo>
                    <a:lnTo>
                      <a:pt x="246" y="98"/>
                    </a:lnTo>
                    <a:lnTo>
                      <a:pt x="250" y="102"/>
                    </a:lnTo>
                    <a:lnTo>
                      <a:pt x="254" y="103"/>
                    </a:lnTo>
                    <a:lnTo>
                      <a:pt x="260" y="102"/>
                    </a:lnTo>
                    <a:lnTo>
                      <a:pt x="264" y="100"/>
                    </a:lnTo>
                    <a:lnTo>
                      <a:pt x="269" y="98"/>
                    </a:lnTo>
                    <a:lnTo>
                      <a:pt x="271" y="100"/>
                    </a:lnTo>
                    <a:lnTo>
                      <a:pt x="276" y="102"/>
                    </a:lnTo>
                    <a:lnTo>
                      <a:pt x="279" y="103"/>
                    </a:lnTo>
                    <a:lnTo>
                      <a:pt x="283" y="105"/>
                    </a:lnTo>
                    <a:lnTo>
                      <a:pt x="281" y="110"/>
                    </a:lnTo>
                    <a:lnTo>
                      <a:pt x="281" y="117"/>
                    </a:lnTo>
                    <a:lnTo>
                      <a:pt x="281" y="128"/>
                    </a:lnTo>
                    <a:lnTo>
                      <a:pt x="281" y="1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45" name="Freeform 140"/>
              <p:cNvSpPr>
                <a:spLocks/>
              </p:cNvSpPr>
              <p:nvPr/>
            </p:nvSpPr>
            <p:spPr bwMode="auto">
              <a:xfrm>
                <a:off x="6562" y="5544"/>
                <a:ext cx="230" cy="51"/>
              </a:xfrm>
              <a:custGeom>
                <a:avLst/>
                <a:gdLst>
                  <a:gd name="T0" fmla="*/ 1 w 460"/>
                  <a:gd name="T1" fmla="*/ 1 h 101"/>
                  <a:gd name="T2" fmla="*/ 1 w 460"/>
                  <a:gd name="T3" fmla="*/ 1 h 101"/>
                  <a:gd name="T4" fmla="*/ 1 w 460"/>
                  <a:gd name="T5" fmla="*/ 1 h 101"/>
                  <a:gd name="T6" fmla="*/ 1 w 460"/>
                  <a:gd name="T7" fmla="*/ 1 h 101"/>
                  <a:gd name="T8" fmla="*/ 1 w 460"/>
                  <a:gd name="T9" fmla="*/ 1 h 101"/>
                  <a:gd name="T10" fmla="*/ 1 w 460"/>
                  <a:gd name="T11" fmla="*/ 1 h 101"/>
                  <a:gd name="T12" fmla="*/ 1 w 460"/>
                  <a:gd name="T13" fmla="*/ 1 h 101"/>
                  <a:gd name="T14" fmla="*/ 1 w 460"/>
                  <a:gd name="T15" fmla="*/ 1 h 101"/>
                  <a:gd name="T16" fmla="*/ 1 w 460"/>
                  <a:gd name="T17" fmla="*/ 1 h 101"/>
                  <a:gd name="T18" fmla="*/ 1 w 460"/>
                  <a:gd name="T19" fmla="*/ 1 h 101"/>
                  <a:gd name="T20" fmla="*/ 1 w 460"/>
                  <a:gd name="T21" fmla="*/ 1 h 101"/>
                  <a:gd name="T22" fmla="*/ 1 w 460"/>
                  <a:gd name="T23" fmla="*/ 1 h 101"/>
                  <a:gd name="T24" fmla="*/ 1 w 460"/>
                  <a:gd name="T25" fmla="*/ 1 h 101"/>
                  <a:gd name="T26" fmla="*/ 1 w 460"/>
                  <a:gd name="T27" fmla="*/ 1 h 101"/>
                  <a:gd name="T28" fmla="*/ 1 w 460"/>
                  <a:gd name="T29" fmla="*/ 1 h 101"/>
                  <a:gd name="T30" fmla="*/ 1 w 460"/>
                  <a:gd name="T31" fmla="*/ 1 h 101"/>
                  <a:gd name="T32" fmla="*/ 1 w 460"/>
                  <a:gd name="T33" fmla="*/ 1 h 101"/>
                  <a:gd name="T34" fmla="*/ 1 w 460"/>
                  <a:gd name="T35" fmla="*/ 1 h 101"/>
                  <a:gd name="T36" fmla="*/ 1 w 460"/>
                  <a:gd name="T37" fmla="*/ 1 h 101"/>
                  <a:gd name="T38" fmla="*/ 1 w 460"/>
                  <a:gd name="T39" fmla="*/ 1 h 101"/>
                  <a:gd name="T40" fmla="*/ 1 w 460"/>
                  <a:gd name="T41" fmla="*/ 1 h 101"/>
                  <a:gd name="T42" fmla="*/ 1 w 460"/>
                  <a:gd name="T43" fmla="*/ 1 h 101"/>
                  <a:gd name="T44" fmla="*/ 1 w 460"/>
                  <a:gd name="T45" fmla="*/ 0 h 101"/>
                  <a:gd name="T46" fmla="*/ 1 w 460"/>
                  <a:gd name="T47" fmla="*/ 1 h 101"/>
                  <a:gd name="T48" fmla="*/ 1 w 460"/>
                  <a:gd name="T49" fmla="*/ 1 h 101"/>
                  <a:gd name="T50" fmla="*/ 1 w 460"/>
                  <a:gd name="T51" fmla="*/ 1 h 101"/>
                  <a:gd name="T52" fmla="*/ 1 w 460"/>
                  <a:gd name="T53" fmla="*/ 1 h 101"/>
                  <a:gd name="T54" fmla="*/ 1 w 460"/>
                  <a:gd name="T55" fmla="*/ 1 h 101"/>
                  <a:gd name="T56" fmla="*/ 1 w 460"/>
                  <a:gd name="T57" fmla="*/ 1 h 101"/>
                  <a:gd name="T58" fmla="*/ 1 w 460"/>
                  <a:gd name="T59" fmla="*/ 1 h 101"/>
                  <a:gd name="T60" fmla="*/ 1 w 460"/>
                  <a:gd name="T61" fmla="*/ 1 h 101"/>
                  <a:gd name="T62" fmla="*/ 1 w 460"/>
                  <a:gd name="T63" fmla="*/ 1 h 101"/>
                  <a:gd name="T64" fmla="*/ 1 w 460"/>
                  <a:gd name="T65" fmla="*/ 1 h 101"/>
                  <a:gd name="T66" fmla="*/ 1 w 460"/>
                  <a:gd name="T67" fmla="*/ 1 h 101"/>
                  <a:gd name="T68" fmla="*/ 1 w 460"/>
                  <a:gd name="T69" fmla="*/ 1 h 101"/>
                  <a:gd name="T70" fmla="*/ 1 w 460"/>
                  <a:gd name="T71" fmla="*/ 1 h 101"/>
                  <a:gd name="T72" fmla="*/ 1 w 460"/>
                  <a:gd name="T73" fmla="*/ 1 h 101"/>
                  <a:gd name="T74" fmla="*/ 1 w 460"/>
                  <a:gd name="T75" fmla="*/ 1 h 101"/>
                  <a:gd name="T76" fmla="*/ 1 w 460"/>
                  <a:gd name="T77" fmla="*/ 1 h 101"/>
                  <a:gd name="T78" fmla="*/ 1 w 460"/>
                  <a:gd name="T79" fmla="*/ 1 h 101"/>
                  <a:gd name="T80" fmla="*/ 1 w 460"/>
                  <a:gd name="T81" fmla="*/ 1 h 101"/>
                  <a:gd name="T82" fmla="*/ 1 w 460"/>
                  <a:gd name="T83" fmla="*/ 1 h 101"/>
                  <a:gd name="T84" fmla="*/ 1 w 460"/>
                  <a:gd name="T85" fmla="*/ 1 h 101"/>
                  <a:gd name="T86" fmla="*/ 1 w 460"/>
                  <a:gd name="T87" fmla="*/ 1 h 101"/>
                  <a:gd name="T88" fmla="*/ 1 w 460"/>
                  <a:gd name="T89" fmla="*/ 1 h 101"/>
                  <a:gd name="T90" fmla="*/ 1 w 460"/>
                  <a:gd name="T91" fmla="*/ 1 h 101"/>
                  <a:gd name="T92" fmla="*/ 1 w 460"/>
                  <a:gd name="T93" fmla="*/ 1 h 101"/>
                  <a:gd name="T94" fmla="*/ 1 w 460"/>
                  <a:gd name="T95" fmla="*/ 1 h 101"/>
                  <a:gd name="T96" fmla="*/ 1 w 460"/>
                  <a:gd name="T97" fmla="*/ 1 h 101"/>
                  <a:gd name="T98" fmla="*/ 1 w 460"/>
                  <a:gd name="T99" fmla="*/ 1 h 101"/>
                  <a:gd name="T100" fmla="*/ 1 w 460"/>
                  <a:gd name="T101" fmla="*/ 1 h 101"/>
                  <a:gd name="T102" fmla="*/ 1 w 460"/>
                  <a:gd name="T103" fmla="*/ 1 h 1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0"/>
                  <a:gd name="T157" fmla="*/ 0 h 101"/>
                  <a:gd name="T158" fmla="*/ 460 w 460"/>
                  <a:gd name="T159" fmla="*/ 101 h 1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0" h="101">
                    <a:moveTo>
                      <a:pt x="460" y="43"/>
                    </a:moveTo>
                    <a:lnTo>
                      <a:pt x="457" y="54"/>
                    </a:lnTo>
                    <a:lnTo>
                      <a:pt x="451" y="66"/>
                    </a:lnTo>
                    <a:lnTo>
                      <a:pt x="445" y="80"/>
                    </a:lnTo>
                    <a:lnTo>
                      <a:pt x="440" y="89"/>
                    </a:lnTo>
                    <a:lnTo>
                      <a:pt x="420" y="94"/>
                    </a:lnTo>
                    <a:lnTo>
                      <a:pt x="400" y="98"/>
                    </a:lnTo>
                    <a:lnTo>
                      <a:pt x="380" y="99"/>
                    </a:lnTo>
                    <a:lnTo>
                      <a:pt x="360" y="101"/>
                    </a:lnTo>
                    <a:lnTo>
                      <a:pt x="340" y="101"/>
                    </a:lnTo>
                    <a:lnTo>
                      <a:pt x="321" y="101"/>
                    </a:lnTo>
                    <a:lnTo>
                      <a:pt x="301" y="99"/>
                    </a:lnTo>
                    <a:lnTo>
                      <a:pt x="284" y="99"/>
                    </a:lnTo>
                    <a:lnTo>
                      <a:pt x="267" y="98"/>
                    </a:lnTo>
                    <a:lnTo>
                      <a:pt x="251" y="94"/>
                    </a:lnTo>
                    <a:lnTo>
                      <a:pt x="235" y="92"/>
                    </a:lnTo>
                    <a:lnTo>
                      <a:pt x="223" y="91"/>
                    </a:lnTo>
                    <a:lnTo>
                      <a:pt x="211" y="89"/>
                    </a:lnTo>
                    <a:lnTo>
                      <a:pt x="203" y="87"/>
                    </a:lnTo>
                    <a:lnTo>
                      <a:pt x="194" y="85"/>
                    </a:lnTo>
                    <a:lnTo>
                      <a:pt x="190" y="84"/>
                    </a:lnTo>
                    <a:lnTo>
                      <a:pt x="180" y="82"/>
                    </a:lnTo>
                    <a:lnTo>
                      <a:pt x="163" y="78"/>
                    </a:lnTo>
                    <a:lnTo>
                      <a:pt x="140" y="77"/>
                    </a:lnTo>
                    <a:lnTo>
                      <a:pt x="115" y="73"/>
                    </a:lnTo>
                    <a:lnTo>
                      <a:pt x="91" y="70"/>
                    </a:lnTo>
                    <a:lnTo>
                      <a:pt x="70" y="66"/>
                    </a:lnTo>
                    <a:lnTo>
                      <a:pt x="54" y="64"/>
                    </a:lnTo>
                    <a:lnTo>
                      <a:pt x="47" y="64"/>
                    </a:lnTo>
                    <a:lnTo>
                      <a:pt x="44" y="61"/>
                    </a:lnTo>
                    <a:lnTo>
                      <a:pt x="44" y="54"/>
                    </a:lnTo>
                    <a:lnTo>
                      <a:pt x="45" y="47"/>
                    </a:lnTo>
                    <a:lnTo>
                      <a:pt x="47" y="40"/>
                    </a:lnTo>
                    <a:lnTo>
                      <a:pt x="45" y="38"/>
                    </a:lnTo>
                    <a:lnTo>
                      <a:pt x="43" y="35"/>
                    </a:lnTo>
                    <a:lnTo>
                      <a:pt x="37" y="31"/>
                    </a:lnTo>
                    <a:lnTo>
                      <a:pt x="30" y="28"/>
                    </a:lnTo>
                    <a:lnTo>
                      <a:pt x="23" y="24"/>
                    </a:lnTo>
                    <a:lnTo>
                      <a:pt x="14" y="19"/>
                    </a:lnTo>
                    <a:lnTo>
                      <a:pt x="7" y="15"/>
                    </a:lnTo>
                    <a:lnTo>
                      <a:pt x="0" y="10"/>
                    </a:lnTo>
                    <a:lnTo>
                      <a:pt x="1" y="7"/>
                    </a:lnTo>
                    <a:lnTo>
                      <a:pt x="3" y="5"/>
                    </a:lnTo>
                    <a:lnTo>
                      <a:pt x="3" y="1"/>
                    </a:lnTo>
                    <a:lnTo>
                      <a:pt x="4" y="0"/>
                    </a:lnTo>
                    <a:lnTo>
                      <a:pt x="10" y="0"/>
                    </a:lnTo>
                    <a:lnTo>
                      <a:pt x="15" y="1"/>
                    </a:lnTo>
                    <a:lnTo>
                      <a:pt x="23" y="1"/>
                    </a:lnTo>
                    <a:lnTo>
                      <a:pt x="30" y="3"/>
                    </a:lnTo>
                    <a:lnTo>
                      <a:pt x="37" y="5"/>
                    </a:lnTo>
                    <a:lnTo>
                      <a:pt x="44" y="8"/>
                    </a:lnTo>
                    <a:lnTo>
                      <a:pt x="50" y="10"/>
                    </a:lnTo>
                    <a:lnTo>
                      <a:pt x="55" y="14"/>
                    </a:lnTo>
                    <a:lnTo>
                      <a:pt x="60" y="17"/>
                    </a:lnTo>
                    <a:lnTo>
                      <a:pt x="64" y="21"/>
                    </a:lnTo>
                    <a:lnTo>
                      <a:pt x="68" y="26"/>
                    </a:lnTo>
                    <a:lnTo>
                      <a:pt x="74" y="31"/>
                    </a:lnTo>
                    <a:lnTo>
                      <a:pt x="78" y="36"/>
                    </a:lnTo>
                    <a:lnTo>
                      <a:pt x="85" y="40"/>
                    </a:lnTo>
                    <a:lnTo>
                      <a:pt x="93" y="43"/>
                    </a:lnTo>
                    <a:lnTo>
                      <a:pt x="100" y="47"/>
                    </a:lnTo>
                    <a:lnTo>
                      <a:pt x="105" y="49"/>
                    </a:lnTo>
                    <a:lnTo>
                      <a:pt x="114" y="52"/>
                    </a:lnTo>
                    <a:lnTo>
                      <a:pt x="123" y="54"/>
                    </a:lnTo>
                    <a:lnTo>
                      <a:pt x="131" y="57"/>
                    </a:lnTo>
                    <a:lnTo>
                      <a:pt x="140" y="63"/>
                    </a:lnTo>
                    <a:lnTo>
                      <a:pt x="147" y="64"/>
                    </a:lnTo>
                    <a:lnTo>
                      <a:pt x="154" y="68"/>
                    </a:lnTo>
                    <a:lnTo>
                      <a:pt x="158" y="70"/>
                    </a:lnTo>
                    <a:lnTo>
                      <a:pt x="158" y="66"/>
                    </a:lnTo>
                    <a:lnTo>
                      <a:pt x="158" y="61"/>
                    </a:lnTo>
                    <a:lnTo>
                      <a:pt x="158" y="56"/>
                    </a:lnTo>
                    <a:lnTo>
                      <a:pt x="160" y="52"/>
                    </a:lnTo>
                    <a:lnTo>
                      <a:pt x="170" y="54"/>
                    </a:lnTo>
                    <a:lnTo>
                      <a:pt x="178" y="54"/>
                    </a:lnTo>
                    <a:lnTo>
                      <a:pt x="185" y="54"/>
                    </a:lnTo>
                    <a:lnTo>
                      <a:pt x="193" y="54"/>
                    </a:lnTo>
                    <a:lnTo>
                      <a:pt x="193" y="57"/>
                    </a:lnTo>
                    <a:lnTo>
                      <a:pt x="193" y="61"/>
                    </a:lnTo>
                    <a:lnTo>
                      <a:pt x="193" y="66"/>
                    </a:lnTo>
                    <a:lnTo>
                      <a:pt x="193" y="70"/>
                    </a:lnTo>
                    <a:lnTo>
                      <a:pt x="198" y="68"/>
                    </a:lnTo>
                    <a:lnTo>
                      <a:pt x="210" y="66"/>
                    </a:lnTo>
                    <a:lnTo>
                      <a:pt x="223" y="63"/>
                    </a:lnTo>
                    <a:lnTo>
                      <a:pt x="238" y="59"/>
                    </a:lnTo>
                    <a:lnTo>
                      <a:pt x="255" y="56"/>
                    </a:lnTo>
                    <a:lnTo>
                      <a:pt x="270" y="52"/>
                    </a:lnTo>
                    <a:lnTo>
                      <a:pt x="284" y="49"/>
                    </a:lnTo>
                    <a:lnTo>
                      <a:pt x="293" y="47"/>
                    </a:lnTo>
                    <a:lnTo>
                      <a:pt x="307" y="45"/>
                    </a:lnTo>
                    <a:lnTo>
                      <a:pt x="323" y="43"/>
                    </a:lnTo>
                    <a:lnTo>
                      <a:pt x="337" y="42"/>
                    </a:lnTo>
                    <a:lnTo>
                      <a:pt x="351" y="40"/>
                    </a:lnTo>
                    <a:lnTo>
                      <a:pt x="365" y="38"/>
                    </a:lnTo>
                    <a:lnTo>
                      <a:pt x="380" y="36"/>
                    </a:lnTo>
                    <a:lnTo>
                      <a:pt x="392" y="35"/>
                    </a:lnTo>
                    <a:lnTo>
                      <a:pt x="405" y="33"/>
                    </a:lnTo>
                    <a:lnTo>
                      <a:pt x="411" y="33"/>
                    </a:lnTo>
                    <a:lnTo>
                      <a:pt x="417" y="35"/>
                    </a:lnTo>
                    <a:lnTo>
                      <a:pt x="425" y="35"/>
                    </a:lnTo>
                    <a:lnTo>
                      <a:pt x="434" y="36"/>
                    </a:lnTo>
                    <a:lnTo>
                      <a:pt x="441" y="38"/>
                    </a:lnTo>
                    <a:lnTo>
                      <a:pt x="450" y="40"/>
                    </a:lnTo>
                    <a:lnTo>
                      <a:pt x="455" y="42"/>
                    </a:lnTo>
                    <a:lnTo>
                      <a:pt x="460" y="4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46" name="Freeform 141"/>
              <p:cNvSpPr>
                <a:spLocks/>
              </p:cNvSpPr>
              <p:nvPr/>
            </p:nvSpPr>
            <p:spPr bwMode="auto">
              <a:xfrm>
                <a:off x="6632" y="5571"/>
                <a:ext cx="34" cy="66"/>
              </a:xfrm>
              <a:custGeom>
                <a:avLst/>
                <a:gdLst>
                  <a:gd name="T0" fmla="*/ 1 w 67"/>
                  <a:gd name="T1" fmla="*/ 0 h 133"/>
                  <a:gd name="T2" fmla="*/ 1 w 67"/>
                  <a:gd name="T3" fmla="*/ 0 h 133"/>
                  <a:gd name="T4" fmla="*/ 1 w 67"/>
                  <a:gd name="T5" fmla="*/ 0 h 133"/>
                  <a:gd name="T6" fmla="*/ 1 w 67"/>
                  <a:gd name="T7" fmla="*/ 0 h 133"/>
                  <a:gd name="T8" fmla="*/ 1 w 67"/>
                  <a:gd name="T9" fmla="*/ 0 h 133"/>
                  <a:gd name="T10" fmla="*/ 1 w 67"/>
                  <a:gd name="T11" fmla="*/ 0 h 133"/>
                  <a:gd name="T12" fmla="*/ 1 w 67"/>
                  <a:gd name="T13" fmla="*/ 0 h 133"/>
                  <a:gd name="T14" fmla="*/ 1 w 67"/>
                  <a:gd name="T15" fmla="*/ 0 h 133"/>
                  <a:gd name="T16" fmla="*/ 1 w 67"/>
                  <a:gd name="T17" fmla="*/ 0 h 133"/>
                  <a:gd name="T18" fmla="*/ 1 w 67"/>
                  <a:gd name="T19" fmla="*/ 0 h 133"/>
                  <a:gd name="T20" fmla="*/ 1 w 67"/>
                  <a:gd name="T21" fmla="*/ 0 h 133"/>
                  <a:gd name="T22" fmla="*/ 1 w 67"/>
                  <a:gd name="T23" fmla="*/ 0 h 133"/>
                  <a:gd name="T24" fmla="*/ 1 w 67"/>
                  <a:gd name="T25" fmla="*/ 0 h 133"/>
                  <a:gd name="T26" fmla="*/ 1 w 67"/>
                  <a:gd name="T27" fmla="*/ 0 h 133"/>
                  <a:gd name="T28" fmla="*/ 1 w 67"/>
                  <a:gd name="T29" fmla="*/ 0 h 133"/>
                  <a:gd name="T30" fmla="*/ 1 w 67"/>
                  <a:gd name="T31" fmla="*/ 0 h 133"/>
                  <a:gd name="T32" fmla="*/ 1 w 67"/>
                  <a:gd name="T33" fmla="*/ 0 h 133"/>
                  <a:gd name="T34" fmla="*/ 1 w 67"/>
                  <a:gd name="T35" fmla="*/ 0 h 133"/>
                  <a:gd name="T36" fmla="*/ 1 w 67"/>
                  <a:gd name="T37" fmla="*/ 0 h 133"/>
                  <a:gd name="T38" fmla="*/ 1 w 67"/>
                  <a:gd name="T39" fmla="*/ 0 h 133"/>
                  <a:gd name="T40" fmla="*/ 1 w 67"/>
                  <a:gd name="T41" fmla="*/ 0 h 133"/>
                  <a:gd name="T42" fmla="*/ 1 w 67"/>
                  <a:gd name="T43" fmla="*/ 0 h 133"/>
                  <a:gd name="T44" fmla="*/ 1 w 67"/>
                  <a:gd name="T45" fmla="*/ 0 h 133"/>
                  <a:gd name="T46" fmla="*/ 1 w 67"/>
                  <a:gd name="T47" fmla="*/ 0 h 133"/>
                  <a:gd name="T48" fmla="*/ 0 w 67"/>
                  <a:gd name="T49" fmla="*/ 0 h 133"/>
                  <a:gd name="T50" fmla="*/ 1 w 67"/>
                  <a:gd name="T51" fmla="*/ 0 h 133"/>
                  <a:gd name="T52" fmla="*/ 1 w 67"/>
                  <a:gd name="T53" fmla="*/ 0 h 133"/>
                  <a:gd name="T54" fmla="*/ 1 w 67"/>
                  <a:gd name="T55" fmla="*/ 0 h 133"/>
                  <a:gd name="T56" fmla="*/ 1 w 67"/>
                  <a:gd name="T57" fmla="*/ 0 h 133"/>
                  <a:gd name="T58" fmla="*/ 1 w 67"/>
                  <a:gd name="T59" fmla="*/ 0 h 133"/>
                  <a:gd name="T60" fmla="*/ 1 w 67"/>
                  <a:gd name="T61" fmla="*/ 0 h 133"/>
                  <a:gd name="T62" fmla="*/ 1 w 67"/>
                  <a:gd name="T63" fmla="*/ 0 h 133"/>
                  <a:gd name="T64" fmla="*/ 1 w 67"/>
                  <a:gd name="T65" fmla="*/ 0 h 133"/>
                  <a:gd name="T66" fmla="*/ 1 w 67"/>
                  <a:gd name="T67" fmla="*/ 0 h 133"/>
                  <a:gd name="T68" fmla="*/ 1 w 67"/>
                  <a:gd name="T69" fmla="*/ 0 h 133"/>
                  <a:gd name="T70" fmla="*/ 1 w 67"/>
                  <a:gd name="T71" fmla="*/ 0 h 133"/>
                  <a:gd name="T72" fmla="*/ 1 w 67"/>
                  <a:gd name="T73" fmla="*/ 0 h 133"/>
                  <a:gd name="T74" fmla="*/ 1 w 67"/>
                  <a:gd name="T75" fmla="*/ 0 h 133"/>
                  <a:gd name="T76" fmla="*/ 1 w 67"/>
                  <a:gd name="T77" fmla="*/ 0 h 133"/>
                  <a:gd name="T78" fmla="*/ 1 w 67"/>
                  <a:gd name="T79" fmla="*/ 0 h 133"/>
                  <a:gd name="T80" fmla="*/ 1 w 67"/>
                  <a:gd name="T81" fmla="*/ 0 h 133"/>
                  <a:gd name="T82" fmla="*/ 1 w 67"/>
                  <a:gd name="T83" fmla="*/ 0 h 133"/>
                  <a:gd name="T84" fmla="*/ 1 w 67"/>
                  <a:gd name="T85" fmla="*/ 0 h 133"/>
                  <a:gd name="T86" fmla="*/ 1 w 67"/>
                  <a:gd name="T87" fmla="*/ 0 h 133"/>
                  <a:gd name="T88" fmla="*/ 1 w 67"/>
                  <a:gd name="T89" fmla="*/ 0 h 133"/>
                  <a:gd name="T90" fmla="*/ 1 w 67"/>
                  <a:gd name="T91" fmla="*/ 0 h 133"/>
                  <a:gd name="T92" fmla="*/ 1 w 67"/>
                  <a:gd name="T93" fmla="*/ 0 h 133"/>
                  <a:gd name="T94" fmla="*/ 1 w 67"/>
                  <a:gd name="T95" fmla="*/ 0 h 133"/>
                  <a:gd name="T96" fmla="*/ 1 w 67"/>
                  <a:gd name="T97" fmla="*/ 0 h 133"/>
                  <a:gd name="T98" fmla="*/ 1 w 67"/>
                  <a:gd name="T99" fmla="*/ 0 h 133"/>
                  <a:gd name="T100" fmla="*/ 1 w 67"/>
                  <a:gd name="T101" fmla="*/ 0 h 133"/>
                  <a:gd name="T102" fmla="*/ 1 w 67"/>
                  <a:gd name="T103" fmla="*/ 0 h 133"/>
                  <a:gd name="T104" fmla="*/ 1 w 67"/>
                  <a:gd name="T105" fmla="*/ 0 h 1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
                  <a:gd name="T160" fmla="*/ 0 h 133"/>
                  <a:gd name="T161" fmla="*/ 67 w 67"/>
                  <a:gd name="T162" fmla="*/ 133 h 1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 h="133">
                    <a:moveTo>
                      <a:pt x="53" y="18"/>
                    </a:moveTo>
                    <a:lnTo>
                      <a:pt x="53" y="14"/>
                    </a:lnTo>
                    <a:lnTo>
                      <a:pt x="53" y="9"/>
                    </a:lnTo>
                    <a:lnTo>
                      <a:pt x="53" y="5"/>
                    </a:lnTo>
                    <a:lnTo>
                      <a:pt x="53" y="2"/>
                    </a:lnTo>
                    <a:lnTo>
                      <a:pt x="50" y="2"/>
                    </a:lnTo>
                    <a:lnTo>
                      <a:pt x="48" y="2"/>
                    </a:lnTo>
                    <a:lnTo>
                      <a:pt x="45" y="2"/>
                    </a:lnTo>
                    <a:lnTo>
                      <a:pt x="43" y="2"/>
                    </a:lnTo>
                    <a:lnTo>
                      <a:pt x="37" y="2"/>
                    </a:lnTo>
                    <a:lnTo>
                      <a:pt x="31" y="2"/>
                    </a:lnTo>
                    <a:lnTo>
                      <a:pt x="25" y="2"/>
                    </a:lnTo>
                    <a:lnTo>
                      <a:pt x="20" y="0"/>
                    </a:lnTo>
                    <a:lnTo>
                      <a:pt x="18" y="4"/>
                    </a:lnTo>
                    <a:lnTo>
                      <a:pt x="18" y="9"/>
                    </a:lnTo>
                    <a:lnTo>
                      <a:pt x="18" y="14"/>
                    </a:lnTo>
                    <a:lnTo>
                      <a:pt x="18" y="18"/>
                    </a:lnTo>
                    <a:lnTo>
                      <a:pt x="18" y="23"/>
                    </a:lnTo>
                    <a:lnTo>
                      <a:pt x="18" y="30"/>
                    </a:lnTo>
                    <a:lnTo>
                      <a:pt x="18" y="37"/>
                    </a:lnTo>
                    <a:lnTo>
                      <a:pt x="20" y="42"/>
                    </a:lnTo>
                    <a:lnTo>
                      <a:pt x="11" y="49"/>
                    </a:lnTo>
                    <a:lnTo>
                      <a:pt x="4" y="60"/>
                    </a:lnTo>
                    <a:lnTo>
                      <a:pt x="1" y="72"/>
                    </a:lnTo>
                    <a:lnTo>
                      <a:pt x="0" y="79"/>
                    </a:lnTo>
                    <a:lnTo>
                      <a:pt x="1" y="86"/>
                    </a:lnTo>
                    <a:lnTo>
                      <a:pt x="3" y="96"/>
                    </a:lnTo>
                    <a:lnTo>
                      <a:pt x="8" y="105"/>
                    </a:lnTo>
                    <a:lnTo>
                      <a:pt x="17" y="114"/>
                    </a:lnTo>
                    <a:lnTo>
                      <a:pt x="17" y="117"/>
                    </a:lnTo>
                    <a:lnTo>
                      <a:pt x="18" y="121"/>
                    </a:lnTo>
                    <a:lnTo>
                      <a:pt x="18" y="126"/>
                    </a:lnTo>
                    <a:lnTo>
                      <a:pt x="18" y="129"/>
                    </a:lnTo>
                    <a:lnTo>
                      <a:pt x="25" y="129"/>
                    </a:lnTo>
                    <a:lnTo>
                      <a:pt x="33" y="131"/>
                    </a:lnTo>
                    <a:lnTo>
                      <a:pt x="38" y="131"/>
                    </a:lnTo>
                    <a:lnTo>
                      <a:pt x="45" y="133"/>
                    </a:lnTo>
                    <a:lnTo>
                      <a:pt x="45" y="126"/>
                    </a:lnTo>
                    <a:lnTo>
                      <a:pt x="47" y="121"/>
                    </a:lnTo>
                    <a:lnTo>
                      <a:pt x="47" y="117"/>
                    </a:lnTo>
                    <a:lnTo>
                      <a:pt x="47" y="114"/>
                    </a:lnTo>
                    <a:lnTo>
                      <a:pt x="57" y="108"/>
                    </a:lnTo>
                    <a:lnTo>
                      <a:pt x="63" y="100"/>
                    </a:lnTo>
                    <a:lnTo>
                      <a:pt x="65" y="89"/>
                    </a:lnTo>
                    <a:lnTo>
                      <a:pt x="67" y="77"/>
                    </a:lnTo>
                    <a:lnTo>
                      <a:pt x="67" y="67"/>
                    </a:lnTo>
                    <a:lnTo>
                      <a:pt x="64" y="56"/>
                    </a:lnTo>
                    <a:lnTo>
                      <a:pt x="60" y="49"/>
                    </a:lnTo>
                    <a:lnTo>
                      <a:pt x="54" y="44"/>
                    </a:lnTo>
                    <a:lnTo>
                      <a:pt x="54" y="37"/>
                    </a:lnTo>
                    <a:lnTo>
                      <a:pt x="54" y="30"/>
                    </a:lnTo>
                    <a:lnTo>
                      <a:pt x="53" y="23"/>
                    </a:lnTo>
                    <a:lnTo>
                      <a:pt x="53" y="1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47" name="Freeform 142"/>
              <p:cNvSpPr>
                <a:spLocks/>
              </p:cNvSpPr>
              <p:nvPr/>
            </p:nvSpPr>
            <p:spPr bwMode="auto">
              <a:xfrm>
                <a:off x="6654" y="5571"/>
                <a:ext cx="6" cy="21"/>
              </a:xfrm>
              <a:custGeom>
                <a:avLst/>
                <a:gdLst>
                  <a:gd name="T0" fmla="*/ 1 w 11"/>
                  <a:gd name="T1" fmla="*/ 1 h 42"/>
                  <a:gd name="T2" fmla="*/ 1 w 11"/>
                  <a:gd name="T3" fmla="*/ 1 h 42"/>
                  <a:gd name="T4" fmla="*/ 1 w 11"/>
                  <a:gd name="T5" fmla="*/ 1 h 42"/>
                  <a:gd name="T6" fmla="*/ 1 w 11"/>
                  <a:gd name="T7" fmla="*/ 1 h 42"/>
                  <a:gd name="T8" fmla="*/ 1 w 11"/>
                  <a:gd name="T9" fmla="*/ 1 h 42"/>
                  <a:gd name="T10" fmla="*/ 1 w 11"/>
                  <a:gd name="T11" fmla="*/ 1 h 42"/>
                  <a:gd name="T12" fmla="*/ 1 w 11"/>
                  <a:gd name="T13" fmla="*/ 1 h 42"/>
                  <a:gd name="T14" fmla="*/ 1 w 11"/>
                  <a:gd name="T15" fmla="*/ 1 h 42"/>
                  <a:gd name="T16" fmla="*/ 1 w 11"/>
                  <a:gd name="T17" fmla="*/ 0 h 42"/>
                  <a:gd name="T18" fmla="*/ 1 w 11"/>
                  <a:gd name="T19" fmla="*/ 0 h 42"/>
                  <a:gd name="T20" fmla="*/ 1 w 11"/>
                  <a:gd name="T21" fmla="*/ 0 h 42"/>
                  <a:gd name="T22" fmla="*/ 1 w 11"/>
                  <a:gd name="T23" fmla="*/ 0 h 42"/>
                  <a:gd name="T24" fmla="*/ 0 w 11"/>
                  <a:gd name="T25" fmla="*/ 0 h 42"/>
                  <a:gd name="T26" fmla="*/ 0 w 11"/>
                  <a:gd name="T27" fmla="*/ 1 h 42"/>
                  <a:gd name="T28" fmla="*/ 1 w 11"/>
                  <a:gd name="T29" fmla="*/ 1 h 42"/>
                  <a:gd name="T30" fmla="*/ 1 w 11"/>
                  <a:gd name="T31" fmla="*/ 1 h 42"/>
                  <a:gd name="T32" fmla="*/ 1 w 11"/>
                  <a:gd name="T33" fmla="*/ 1 h 42"/>
                  <a:gd name="T34" fmla="*/ 1 w 11"/>
                  <a:gd name="T35" fmla="*/ 1 h 42"/>
                  <a:gd name="T36" fmla="*/ 1 w 11"/>
                  <a:gd name="T37" fmla="*/ 1 h 42"/>
                  <a:gd name="T38" fmla="*/ 1 w 11"/>
                  <a:gd name="T39" fmla="*/ 1 h 42"/>
                  <a:gd name="T40" fmla="*/ 1 w 11"/>
                  <a:gd name="T41" fmla="*/ 1 h 42"/>
                  <a:gd name="T42" fmla="*/ 1 w 11"/>
                  <a:gd name="T43" fmla="*/ 1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
                  <a:gd name="T67" fmla="*/ 0 h 42"/>
                  <a:gd name="T68" fmla="*/ 11 w 11"/>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 h="42">
                    <a:moveTo>
                      <a:pt x="11" y="42"/>
                    </a:moveTo>
                    <a:lnTo>
                      <a:pt x="11" y="35"/>
                    </a:lnTo>
                    <a:lnTo>
                      <a:pt x="11" y="28"/>
                    </a:lnTo>
                    <a:lnTo>
                      <a:pt x="10" y="21"/>
                    </a:lnTo>
                    <a:lnTo>
                      <a:pt x="10" y="16"/>
                    </a:lnTo>
                    <a:lnTo>
                      <a:pt x="10" y="12"/>
                    </a:lnTo>
                    <a:lnTo>
                      <a:pt x="10" y="7"/>
                    </a:lnTo>
                    <a:lnTo>
                      <a:pt x="10" y="3"/>
                    </a:lnTo>
                    <a:lnTo>
                      <a:pt x="10" y="0"/>
                    </a:lnTo>
                    <a:lnTo>
                      <a:pt x="7" y="0"/>
                    </a:lnTo>
                    <a:lnTo>
                      <a:pt x="5" y="0"/>
                    </a:lnTo>
                    <a:lnTo>
                      <a:pt x="2" y="0"/>
                    </a:lnTo>
                    <a:lnTo>
                      <a:pt x="0" y="0"/>
                    </a:lnTo>
                    <a:lnTo>
                      <a:pt x="0" y="9"/>
                    </a:lnTo>
                    <a:lnTo>
                      <a:pt x="1" y="23"/>
                    </a:lnTo>
                    <a:lnTo>
                      <a:pt x="1" y="33"/>
                    </a:lnTo>
                    <a:lnTo>
                      <a:pt x="1" y="40"/>
                    </a:lnTo>
                    <a:lnTo>
                      <a:pt x="4" y="40"/>
                    </a:lnTo>
                    <a:lnTo>
                      <a:pt x="5" y="40"/>
                    </a:lnTo>
                    <a:lnTo>
                      <a:pt x="8" y="42"/>
                    </a:lnTo>
                    <a:lnTo>
                      <a:pt x="10" y="42"/>
                    </a:lnTo>
                    <a:lnTo>
                      <a:pt x="11" y="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48" name="Freeform 143"/>
              <p:cNvSpPr>
                <a:spLocks/>
              </p:cNvSpPr>
              <p:nvPr/>
            </p:nvSpPr>
            <p:spPr bwMode="auto">
              <a:xfrm>
                <a:off x="6789" y="5241"/>
                <a:ext cx="229" cy="448"/>
              </a:xfrm>
              <a:custGeom>
                <a:avLst/>
                <a:gdLst>
                  <a:gd name="T0" fmla="*/ 0 w 459"/>
                  <a:gd name="T1" fmla="*/ 1 h 896"/>
                  <a:gd name="T2" fmla="*/ 0 w 459"/>
                  <a:gd name="T3" fmla="*/ 1 h 896"/>
                  <a:gd name="T4" fmla="*/ 0 w 459"/>
                  <a:gd name="T5" fmla="*/ 1 h 896"/>
                  <a:gd name="T6" fmla="*/ 0 w 459"/>
                  <a:gd name="T7" fmla="*/ 1 h 896"/>
                  <a:gd name="T8" fmla="*/ 0 w 459"/>
                  <a:gd name="T9" fmla="*/ 1 h 896"/>
                  <a:gd name="T10" fmla="*/ 0 w 459"/>
                  <a:gd name="T11" fmla="*/ 1 h 896"/>
                  <a:gd name="T12" fmla="*/ 0 w 459"/>
                  <a:gd name="T13" fmla="*/ 1 h 896"/>
                  <a:gd name="T14" fmla="*/ 0 w 459"/>
                  <a:gd name="T15" fmla="*/ 1 h 896"/>
                  <a:gd name="T16" fmla="*/ 0 w 459"/>
                  <a:gd name="T17" fmla="*/ 1 h 896"/>
                  <a:gd name="T18" fmla="*/ 0 w 459"/>
                  <a:gd name="T19" fmla="*/ 1 h 896"/>
                  <a:gd name="T20" fmla="*/ 0 w 459"/>
                  <a:gd name="T21" fmla="*/ 1 h 896"/>
                  <a:gd name="T22" fmla="*/ 0 w 459"/>
                  <a:gd name="T23" fmla="*/ 1 h 896"/>
                  <a:gd name="T24" fmla="*/ 0 w 459"/>
                  <a:gd name="T25" fmla="*/ 1 h 896"/>
                  <a:gd name="T26" fmla="*/ 0 w 459"/>
                  <a:gd name="T27" fmla="*/ 1 h 896"/>
                  <a:gd name="T28" fmla="*/ 0 w 459"/>
                  <a:gd name="T29" fmla="*/ 1 h 896"/>
                  <a:gd name="T30" fmla="*/ 0 w 459"/>
                  <a:gd name="T31" fmla="*/ 1 h 896"/>
                  <a:gd name="T32" fmla="*/ 0 w 459"/>
                  <a:gd name="T33" fmla="*/ 1 h 896"/>
                  <a:gd name="T34" fmla="*/ 0 w 459"/>
                  <a:gd name="T35" fmla="*/ 1 h 896"/>
                  <a:gd name="T36" fmla="*/ 0 w 459"/>
                  <a:gd name="T37" fmla="*/ 1 h 896"/>
                  <a:gd name="T38" fmla="*/ 0 w 459"/>
                  <a:gd name="T39" fmla="*/ 1 h 896"/>
                  <a:gd name="T40" fmla="*/ 0 w 459"/>
                  <a:gd name="T41" fmla="*/ 1 h 896"/>
                  <a:gd name="T42" fmla="*/ 0 w 459"/>
                  <a:gd name="T43" fmla="*/ 1 h 896"/>
                  <a:gd name="T44" fmla="*/ 0 w 459"/>
                  <a:gd name="T45" fmla="*/ 1 h 896"/>
                  <a:gd name="T46" fmla="*/ 0 w 459"/>
                  <a:gd name="T47" fmla="*/ 1 h 896"/>
                  <a:gd name="T48" fmla="*/ 0 w 459"/>
                  <a:gd name="T49" fmla="*/ 1 h 896"/>
                  <a:gd name="T50" fmla="*/ 0 w 459"/>
                  <a:gd name="T51" fmla="*/ 1 h 896"/>
                  <a:gd name="T52" fmla="*/ 0 w 459"/>
                  <a:gd name="T53" fmla="*/ 1 h 896"/>
                  <a:gd name="T54" fmla="*/ 0 w 459"/>
                  <a:gd name="T55" fmla="*/ 1 h 896"/>
                  <a:gd name="T56" fmla="*/ 0 w 459"/>
                  <a:gd name="T57" fmla="*/ 1 h 896"/>
                  <a:gd name="T58" fmla="*/ 0 w 459"/>
                  <a:gd name="T59" fmla="*/ 1 h 896"/>
                  <a:gd name="T60" fmla="*/ 0 w 459"/>
                  <a:gd name="T61" fmla="*/ 1 h 896"/>
                  <a:gd name="T62" fmla="*/ 0 w 459"/>
                  <a:gd name="T63" fmla="*/ 1 h 896"/>
                  <a:gd name="T64" fmla="*/ 0 w 459"/>
                  <a:gd name="T65" fmla="*/ 1 h 896"/>
                  <a:gd name="T66" fmla="*/ 0 w 459"/>
                  <a:gd name="T67" fmla="*/ 1 h 896"/>
                  <a:gd name="T68" fmla="*/ 0 w 459"/>
                  <a:gd name="T69" fmla="*/ 1 h 896"/>
                  <a:gd name="T70" fmla="*/ 0 w 459"/>
                  <a:gd name="T71" fmla="*/ 1 h 896"/>
                  <a:gd name="T72" fmla="*/ 0 w 459"/>
                  <a:gd name="T73" fmla="*/ 1 h 896"/>
                  <a:gd name="T74" fmla="*/ 0 w 459"/>
                  <a:gd name="T75" fmla="*/ 1 h 896"/>
                  <a:gd name="T76" fmla="*/ 0 w 459"/>
                  <a:gd name="T77" fmla="*/ 1 h 896"/>
                  <a:gd name="T78" fmla="*/ 0 w 459"/>
                  <a:gd name="T79" fmla="*/ 1 h 896"/>
                  <a:gd name="T80" fmla="*/ 0 w 459"/>
                  <a:gd name="T81" fmla="*/ 1 h 896"/>
                  <a:gd name="T82" fmla="*/ 0 w 459"/>
                  <a:gd name="T83" fmla="*/ 1 h 896"/>
                  <a:gd name="T84" fmla="*/ 0 w 459"/>
                  <a:gd name="T85" fmla="*/ 1 h 896"/>
                  <a:gd name="T86" fmla="*/ 0 w 459"/>
                  <a:gd name="T87" fmla="*/ 1 h 896"/>
                  <a:gd name="T88" fmla="*/ 0 w 459"/>
                  <a:gd name="T89" fmla="*/ 1 h 896"/>
                  <a:gd name="T90" fmla="*/ 0 w 459"/>
                  <a:gd name="T91" fmla="*/ 1 h 896"/>
                  <a:gd name="T92" fmla="*/ 0 w 459"/>
                  <a:gd name="T93" fmla="*/ 1 h 896"/>
                  <a:gd name="T94" fmla="*/ 0 w 459"/>
                  <a:gd name="T95" fmla="*/ 1 h 896"/>
                  <a:gd name="T96" fmla="*/ 0 w 459"/>
                  <a:gd name="T97" fmla="*/ 1 h 896"/>
                  <a:gd name="T98" fmla="*/ 0 w 459"/>
                  <a:gd name="T99" fmla="*/ 1 h 896"/>
                  <a:gd name="T100" fmla="*/ 0 w 459"/>
                  <a:gd name="T101" fmla="*/ 0 h 8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9"/>
                  <a:gd name="T154" fmla="*/ 0 h 896"/>
                  <a:gd name="T155" fmla="*/ 459 w 459"/>
                  <a:gd name="T156" fmla="*/ 896 h 8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9" h="896">
                    <a:moveTo>
                      <a:pt x="319" y="1"/>
                    </a:moveTo>
                    <a:lnTo>
                      <a:pt x="299" y="22"/>
                    </a:lnTo>
                    <a:lnTo>
                      <a:pt x="279" y="49"/>
                    </a:lnTo>
                    <a:lnTo>
                      <a:pt x="259" y="80"/>
                    </a:lnTo>
                    <a:lnTo>
                      <a:pt x="239" y="111"/>
                    </a:lnTo>
                    <a:lnTo>
                      <a:pt x="222" y="145"/>
                    </a:lnTo>
                    <a:lnTo>
                      <a:pt x="206" y="176"/>
                    </a:lnTo>
                    <a:lnTo>
                      <a:pt x="195" y="202"/>
                    </a:lnTo>
                    <a:lnTo>
                      <a:pt x="185" y="223"/>
                    </a:lnTo>
                    <a:lnTo>
                      <a:pt x="170" y="270"/>
                    </a:lnTo>
                    <a:lnTo>
                      <a:pt x="159" y="331"/>
                    </a:lnTo>
                    <a:lnTo>
                      <a:pt x="152" y="389"/>
                    </a:lnTo>
                    <a:lnTo>
                      <a:pt x="149" y="429"/>
                    </a:lnTo>
                    <a:lnTo>
                      <a:pt x="146" y="461"/>
                    </a:lnTo>
                    <a:lnTo>
                      <a:pt x="139" y="503"/>
                    </a:lnTo>
                    <a:lnTo>
                      <a:pt x="132" y="538"/>
                    </a:lnTo>
                    <a:lnTo>
                      <a:pt x="128" y="555"/>
                    </a:lnTo>
                    <a:lnTo>
                      <a:pt x="125" y="559"/>
                    </a:lnTo>
                    <a:lnTo>
                      <a:pt x="123" y="562"/>
                    </a:lnTo>
                    <a:lnTo>
                      <a:pt x="120" y="566"/>
                    </a:lnTo>
                    <a:lnTo>
                      <a:pt x="118" y="567"/>
                    </a:lnTo>
                    <a:lnTo>
                      <a:pt x="120" y="569"/>
                    </a:lnTo>
                    <a:lnTo>
                      <a:pt x="123" y="574"/>
                    </a:lnTo>
                    <a:lnTo>
                      <a:pt x="126" y="578"/>
                    </a:lnTo>
                    <a:lnTo>
                      <a:pt x="129" y="581"/>
                    </a:lnTo>
                    <a:lnTo>
                      <a:pt x="116" y="590"/>
                    </a:lnTo>
                    <a:lnTo>
                      <a:pt x="106" y="602"/>
                    </a:lnTo>
                    <a:lnTo>
                      <a:pt x="96" y="618"/>
                    </a:lnTo>
                    <a:lnTo>
                      <a:pt x="88" y="632"/>
                    </a:lnTo>
                    <a:lnTo>
                      <a:pt x="80" y="630"/>
                    </a:lnTo>
                    <a:lnTo>
                      <a:pt x="70" y="628"/>
                    </a:lnTo>
                    <a:lnTo>
                      <a:pt x="60" y="627"/>
                    </a:lnTo>
                    <a:lnTo>
                      <a:pt x="52" y="625"/>
                    </a:lnTo>
                    <a:lnTo>
                      <a:pt x="46" y="625"/>
                    </a:lnTo>
                    <a:lnTo>
                      <a:pt x="39" y="625"/>
                    </a:lnTo>
                    <a:lnTo>
                      <a:pt x="32" y="627"/>
                    </a:lnTo>
                    <a:lnTo>
                      <a:pt x="25" y="627"/>
                    </a:lnTo>
                    <a:lnTo>
                      <a:pt x="18" y="628"/>
                    </a:lnTo>
                    <a:lnTo>
                      <a:pt x="12" y="630"/>
                    </a:lnTo>
                    <a:lnTo>
                      <a:pt x="5" y="632"/>
                    </a:lnTo>
                    <a:lnTo>
                      <a:pt x="0" y="634"/>
                    </a:lnTo>
                    <a:lnTo>
                      <a:pt x="10" y="662"/>
                    </a:lnTo>
                    <a:lnTo>
                      <a:pt x="12" y="693"/>
                    </a:lnTo>
                    <a:lnTo>
                      <a:pt x="10" y="726"/>
                    </a:lnTo>
                    <a:lnTo>
                      <a:pt x="10" y="754"/>
                    </a:lnTo>
                    <a:lnTo>
                      <a:pt x="10" y="772"/>
                    </a:lnTo>
                    <a:lnTo>
                      <a:pt x="8" y="796"/>
                    </a:lnTo>
                    <a:lnTo>
                      <a:pt x="5" y="821"/>
                    </a:lnTo>
                    <a:lnTo>
                      <a:pt x="2" y="840"/>
                    </a:lnTo>
                    <a:lnTo>
                      <a:pt x="8" y="850"/>
                    </a:lnTo>
                    <a:lnTo>
                      <a:pt x="15" y="864"/>
                    </a:lnTo>
                    <a:lnTo>
                      <a:pt x="19" y="880"/>
                    </a:lnTo>
                    <a:lnTo>
                      <a:pt x="22" y="896"/>
                    </a:lnTo>
                    <a:lnTo>
                      <a:pt x="35" y="892"/>
                    </a:lnTo>
                    <a:lnTo>
                      <a:pt x="50" y="890"/>
                    </a:lnTo>
                    <a:lnTo>
                      <a:pt x="65" y="889"/>
                    </a:lnTo>
                    <a:lnTo>
                      <a:pt x="79" y="889"/>
                    </a:lnTo>
                    <a:lnTo>
                      <a:pt x="90" y="890"/>
                    </a:lnTo>
                    <a:lnTo>
                      <a:pt x="102" y="892"/>
                    </a:lnTo>
                    <a:lnTo>
                      <a:pt x="109" y="892"/>
                    </a:lnTo>
                    <a:lnTo>
                      <a:pt x="113" y="894"/>
                    </a:lnTo>
                    <a:lnTo>
                      <a:pt x="129" y="894"/>
                    </a:lnTo>
                    <a:lnTo>
                      <a:pt x="145" y="894"/>
                    </a:lnTo>
                    <a:lnTo>
                      <a:pt x="159" y="894"/>
                    </a:lnTo>
                    <a:lnTo>
                      <a:pt x="173" y="894"/>
                    </a:lnTo>
                    <a:lnTo>
                      <a:pt x="185" y="894"/>
                    </a:lnTo>
                    <a:lnTo>
                      <a:pt x="195" y="894"/>
                    </a:lnTo>
                    <a:lnTo>
                      <a:pt x="202" y="892"/>
                    </a:lnTo>
                    <a:lnTo>
                      <a:pt x="206" y="892"/>
                    </a:lnTo>
                    <a:lnTo>
                      <a:pt x="212" y="890"/>
                    </a:lnTo>
                    <a:lnTo>
                      <a:pt x="219" y="889"/>
                    </a:lnTo>
                    <a:lnTo>
                      <a:pt x="228" y="885"/>
                    </a:lnTo>
                    <a:lnTo>
                      <a:pt x="236" y="882"/>
                    </a:lnTo>
                    <a:lnTo>
                      <a:pt x="245" y="878"/>
                    </a:lnTo>
                    <a:lnTo>
                      <a:pt x="253" y="875"/>
                    </a:lnTo>
                    <a:lnTo>
                      <a:pt x="260" y="871"/>
                    </a:lnTo>
                    <a:lnTo>
                      <a:pt x="266" y="868"/>
                    </a:lnTo>
                    <a:lnTo>
                      <a:pt x="272" y="864"/>
                    </a:lnTo>
                    <a:lnTo>
                      <a:pt x="278" y="859"/>
                    </a:lnTo>
                    <a:lnTo>
                      <a:pt x="285" y="854"/>
                    </a:lnTo>
                    <a:lnTo>
                      <a:pt x="292" y="849"/>
                    </a:lnTo>
                    <a:lnTo>
                      <a:pt x="299" y="843"/>
                    </a:lnTo>
                    <a:lnTo>
                      <a:pt x="305" y="836"/>
                    </a:lnTo>
                    <a:lnTo>
                      <a:pt x="310" y="829"/>
                    </a:lnTo>
                    <a:lnTo>
                      <a:pt x="313" y="824"/>
                    </a:lnTo>
                    <a:lnTo>
                      <a:pt x="317" y="817"/>
                    </a:lnTo>
                    <a:lnTo>
                      <a:pt x="323" y="807"/>
                    </a:lnTo>
                    <a:lnTo>
                      <a:pt x="329" y="796"/>
                    </a:lnTo>
                    <a:lnTo>
                      <a:pt x="333" y="787"/>
                    </a:lnTo>
                    <a:lnTo>
                      <a:pt x="337" y="779"/>
                    </a:lnTo>
                    <a:lnTo>
                      <a:pt x="343" y="766"/>
                    </a:lnTo>
                    <a:lnTo>
                      <a:pt x="349" y="751"/>
                    </a:lnTo>
                    <a:lnTo>
                      <a:pt x="355" y="737"/>
                    </a:lnTo>
                    <a:lnTo>
                      <a:pt x="359" y="725"/>
                    </a:lnTo>
                    <a:lnTo>
                      <a:pt x="366" y="702"/>
                    </a:lnTo>
                    <a:lnTo>
                      <a:pt x="376" y="670"/>
                    </a:lnTo>
                    <a:lnTo>
                      <a:pt x="386" y="637"/>
                    </a:lnTo>
                    <a:lnTo>
                      <a:pt x="396" y="600"/>
                    </a:lnTo>
                    <a:lnTo>
                      <a:pt x="406" y="567"/>
                    </a:lnTo>
                    <a:lnTo>
                      <a:pt x="413" y="539"/>
                    </a:lnTo>
                    <a:lnTo>
                      <a:pt x="417" y="518"/>
                    </a:lnTo>
                    <a:lnTo>
                      <a:pt x="425" y="466"/>
                    </a:lnTo>
                    <a:lnTo>
                      <a:pt x="435" y="386"/>
                    </a:lnTo>
                    <a:lnTo>
                      <a:pt x="443" y="311"/>
                    </a:lnTo>
                    <a:lnTo>
                      <a:pt x="446" y="265"/>
                    </a:lnTo>
                    <a:lnTo>
                      <a:pt x="445" y="251"/>
                    </a:lnTo>
                    <a:lnTo>
                      <a:pt x="442" y="251"/>
                    </a:lnTo>
                    <a:lnTo>
                      <a:pt x="437" y="255"/>
                    </a:lnTo>
                    <a:lnTo>
                      <a:pt x="435" y="260"/>
                    </a:lnTo>
                    <a:lnTo>
                      <a:pt x="432" y="263"/>
                    </a:lnTo>
                    <a:lnTo>
                      <a:pt x="426" y="272"/>
                    </a:lnTo>
                    <a:lnTo>
                      <a:pt x="417" y="281"/>
                    </a:lnTo>
                    <a:lnTo>
                      <a:pt x="406" y="293"/>
                    </a:lnTo>
                    <a:lnTo>
                      <a:pt x="392" y="304"/>
                    </a:lnTo>
                    <a:lnTo>
                      <a:pt x="376" y="312"/>
                    </a:lnTo>
                    <a:lnTo>
                      <a:pt x="357" y="319"/>
                    </a:lnTo>
                    <a:lnTo>
                      <a:pt x="337" y="321"/>
                    </a:lnTo>
                    <a:lnTo>
                      <a:pt x="335" y="311"/>
                    </a:lnTo>
                    <a:lnTo>
                      <a:pt x="330" y="300"/>
                    </a:lnTo>
                    <a:lnTo>
                      <a:pt x="325" y="291"/>
                    </a:lnTo>
                    <a:lnTo>
                      <a:pt x="319" y="283"/>
                    </a:lnTo>
                    <a:lnTo>
                      <a:pt x="310" y="277"/>
                    </a:lnTo>
                    <a:lnTo>
                      <a:pt x="303" y="272"/>
                    </a:lnTo>
                    <a:lnTo>
                      <a:pt x="295" y="270"/>
                    </a:lnTo>
                    <a:lnTo>
                      <a:pt x="286" y="270"/>
                    </a:lnTo>
                    <a:lnTo>
                      <a:pt x="278" y="272"/>
                    </a:lnTo>
                    <a:lnTo>
                      <a:pt x="268" y="272"/>
                    </a:lnTo>
                    <a:lnTo>
                      <a:pt x="258" y="274"/>
                    </a:lnTo>
                    <a:lnTo>
                      <a:pt x="249" y="272"/>
                    </a:lnTo>
                    <a:lnTo>
                      <a:pt x="242" y="272"/>
                    </a:lnTo>
                    <a:lnTo>
                      <a:pt x="236" y="269"/>
                    </a:lnTo>
                    <a:lnTo>
                      <a:pt x="233" y="265"/>
                    </a:lnTo>
                    <a:lnTo>
                      <a:pt x="233" y="258"/>
                    </a:lnTo>
                    <a:lnTo>
                      <a:pt x="240" y="241"/>
                    </a:lnTo>
                    <a:lnTo>
                      <a:pt x="252" y="220"/>
                    </a:lnTo>
                    <a:lnTo>
                      <a:pt x="263" y="200"/>
                    </a:lnTo>
                    <a:lnTo>
                      <a:pt x="273" y="192"/>
                    </a:lnTo>
                    <a:lnTo>
                      <a:pt x="283" y="187"/>
                    </a:lnTo>
                    <a:lnTo>
                      <a:pt x="305" y="176"/>
                    </a:lnTo>
                    <a:lnTo>
                      <a:pt x="332" y="162"/>
                    </a:lnTo>
                    <a:lnTo>
                      <a:pt x="363" y="145"/>
                    </a:lnTo>
                    <a:lnTo>
                      <a:pt x="395" y="129"/>
                    </a:lnTo>
                    <a:lnTo>
                      <a:pt x="425" y="115"/>
                    </a:lnTo>
                    <a:lnTo>
                      <a:pt x="446" y="103"/>
                    </a:lnTo>
                    <a:lnTo>
                      <a:pt x="459" y="97"/>
                    </a:lnTo>
                    <a:lnTo>
                      <a:pt x="453" y="92"/>
                    </a:lnTo>
                    <a:lnTo>
                      <a:pt x="446" y="83"/>
                    </a:lnTo>
                    <a:lnTo>
                      <a:pt x="436" y="76"/>
                    </a:lnTo>
                    <a:lnTo>
                      <a:pt x="426" y="68"/>
                    </a:lnTo>
                    <a:lnTo>
                      <a:pt x="415" y="59"/>
                    </a:lnTo>
                    <a:lnTo>
                      <a:pt x="405" y="52"/>
                    </a:lnTo>
                    <a:lnTo>
                      <a:pt x="396" y="47"/>
                    </a:lnTo>
                    <a:lnTo>
                      <a:pt x="389" y="43"/>
                    </a:lnTo>
                    <a:lnTo>
                      <a:pt x="380" y="40"/>
                    </a:lnTo>
                    <a:lnTo>
                      <a:pt x="376" y="35"/>
                    </a:lnTo>
                    <a:lnTo>
                      <a:pt x="377" y="31"/>
                    </a:lnTo>
                    <a:lnTo>
                      <a:pt x="385" y="28"/>
                    </a:lnTo>
                    <a:lnTo>
                      <a:pt x="389" y="26"/>
                    </a:lnTo>
                    <a:lnTo>
                      <a:pt x="396" y="26"/>
                    </a:lnTo>
                    <a:lnTo>
                      <a:pt x="402" y="26"/>
                    </a:lnTo>
                    <a:lnTo>
                      <a:pt x="409" y="24"/>
                    </a:lnTo>
                    <a:lnTo>
                      <a:pt x="415" y="24"/>
                    </a:lnTo>
                    <a:lnTo>
                      <a:pt x="422" y="24"/>
                    </a:lnTo>
                    <a:lnTo>
                      <a:pt x="426" y="26"/>
                    </a:lnTo>
                    <a:lnTo>
                      <a:pt x="430" y="26"/>
                    </a:lnTo>
                    <a:lnTo>
                      <a:pt x="429" y="17"/>
                    </a:lnTo>
                    <a:lnTo>
                      <a:pt x="425" y="10"/>
                    </a:lnTo>
                    <a:lnTo>
                      <a:pt x="419" y="5"/>
                    </a:lnTo>
                    <a:lnTo>
                      <a:pt x="410" y="1"/>
                    </a:lnTo>
                    <a:lnTo>
                      <a:pt x="405" y="1"/>
                    </a:lnTo>
                    <a:lnTo>
                      <a:pt x="399" y="1"/>
                    </a:lnTo>
                    <a:lnTo>
                      <a:pt x="390" y="3"/>
                    </a:lnTo>
                    <a:lnTo>
                      <a:pt x="382" y="3"/>
                    </a:lnTo>
                    <a:lnTo>
                      <a:pt x="373" y="7"/>
                    </a:lnTo>
                    <a:lnTo>
                      <a:pt x="363" y="10"/>
                    </a:lnTo>
                    <a:lnTo>
                      <a:pt x="355" y="14"/>
                    </a:lnTo>
                    <a:lnTo>
                      <a:pt x="347" y="21"/>
                    </a:lnTo>
                    <a:lnTo>
                      <a:pt x="342" y="28"/>
                    </a:lnTo>
                    <a:lnTo>
                      <a:pt x="335" y="36"/>
                    </a:lnTo>
                    <a:lnTo>
                      <a:pt x="329" y="45"/>
                    </a:lnTo>
                    <a:lnTo>
                      <a:pt x="323" y="54"/>
                    </a:lnTo>
                    <a:lnTo>
                      <a:pt x="316" y="63"/>
                    </a:lnTo>
                    <a:lnTo>
                      <a:pt x="312" y="69"/>
                    </a:lnTo>
                    <a:lnTo>
                      <a:pt x="306" y="76"/>
                    </a:lnTo>
                    <a:lnTo>
                      <a:pt x="302" y="82"/>
                    </a:lnTo>
                    <a:lnTo>
                      <a:pt x="296" y="87"/>
                    </a:lnTo>
                    <a:lnTo>
                      <a:pt x="290" y="92"/>
                    </a:lnTo>
                    <a:lnTo>
                      <a:pt x="283" y="99"/>
                    </a:lnTo>
                    <a:lnTo>
                      <a:pt x="276" y="104"/>
                    </a:lnTo>
                    <a:lnTo>
                      <a:pt x="270" y="111"/>
                    </a:lnTo>
                    <a:lnTo>
                      <a:pt x="263" y="115"/>
                    </a:lnTo>
                    <a:lnTo>
                      <a:pt x="259" y="118"/>
                    </a:lnTo>
                    <a:lnTo>
                      <a:pt x="256" y="118"/>
                    </a:lnTo>
                    <a:lnTo>
                      <a:pt x="258" y="113"/>
                    </a:lnTo>
                    <a:lnTo>
                      <a:pt x="266" y="101"/>
                    </a:lnTo>
                    <a:lnTo>
                      <a:pt x="278" y="87"/>
                    </a:lnTo>
                    <a:lnTo>
                      <a:pt x="289" y="75"/>
                    </a:lnTo>
                    <a:lnTo>
                      <a:pt x="295" y="66"/>
                    </a:lnTo>
                    <a:lnTo>
                      <a:pt x="303" y="56"/>
                    </a:lnTo>
                    <a:lnTo>
                      <a:pt x="312" y="42"/>
                    </a:lnTo>
                    <a:lnTo>
                      <a:pt x="320" y="28"/>
                    </a:lnTo>
                    <a:lnTo>
                      <a:pt x="326" y="15"/>
                    </a:lnTo>
                    <a:lnTo>
                      <a:pt x="329" y="5"/>
                    </a:lnTo>
                    <a:lnTo>
                      <a:pt x="326" y="0"/>
                    </a:lnTo>
                    <a:lnTo>
                      <a:pt x="319"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49" name="Freeform 144"/>
              <p:cNvSpPr>
                <a:spLocks/>
              </p:cNvSpPr>
              <p:nvPr/>
            </p:nvSpPr>
            <p:spPr bwMode="auto">
              <a:xfrm>
                <a:off x="6789" y="5241"/>
                <a:ext cx="229" cy="378"/>
              </a:xfrm>
              <a:custGeom>
                <a:avLst/>
                <a:gdLst>
                  <a:gd name="T0" fmla="*/ 0 w 459"/>
                  <a:gd name="T1" fmla="*/ 1 h 754"/>
                  <a:gd name="T2" fmla="*/ 0 w 459"/>
                  <a:gd name="T3" fmla="*/ 1 h 754"/>
                  <a:gd name="T4" fmla="*/ 0 w 459"/>
                  <a:gd name="T5" fmla="*/ 1 h 754"/>
                  <a:gd name="T6" fmla="*/ 0 w 459"/>
                  <a:gd name="T7" fmla="*/ 1 h 754"/>
                  <a:gd name="T8" fmla="*/ 0 w 459"/>
                  <a:gd name="T9" fmla="*/ 1 h 754"/>
                  <a:gd name="T10" fmla="*/ 0 w 459"/>
                  <a:gd name="T11" fmla="*/ 1 h 754"/>
                  <a:gd name="T12" fmla="*/ 0 w 459"/>
                  <a:gd name="T13" fmla="*/ 1 h 754"/>
                  <a:gd name="T14" fmla="*/ 0 w 459"/>
                  <a:gd name="T15" fmla="*/ 1 h 754"/>
                  <a:gd name="T16" fmla="*/ 0 w 459"/>
                  <a:gd name="T17" fmla="*/ 1 h 754"/>
                  <a:gd name="T18" fmla="*/ 0 w 459"/>
                  <a:gd name="T19" fmla="*/ 1 h 754"/>
                  <a:gd name="T20" fmla="*/ 0 w 459"/>
                  <a:gd name="T21" fmla="*/ 1 h 754"/>
                  <a:gd name="T22" fmla="*/ 0 w 459"/>
                  <a:gd name="T23" fmla="*/ 1 h 754"/>
                  <a:gd name="T24" fmla="*/ 0 w 459"/>
                  <a:gd name="T25" fmla="*/ 1 h 754"/>
                  <a:gd name="T26" fmla="*/ 0 w 459"/>
                  <a:gd name="T27" fmla="*/ 1 h 754"/>
                  <a:gd name="T28" fmla="*/ 0 w 459"/>
                  <a:gd name="T29" fmla="*/ 1 h 754"/>
                  <a:gd name="T30" fmla="*/ 0 w 459"/>
                  <a:gd name="T31" fmla="*/ 1 h 754"/>
                  <a:gd name="T32" fmla="*/ 0 w 459"/>
                  <a:gd name="T33" fmla="*/ 1 h 754"/>
                  <a:gd name="T34" fmla="*/ 0 w 459"/>
                  <a:gd name="T35" fmla="*/ 1 h 754"/>
                  <a:gd name="T36" fmla="*/ 0 w 459"/>
                  <a:gd name="T37" fmla="*/ 1 h 754"/>
                  <a:gd name="T38" fmla="*/ 0 w 459"/>
                  <a:gd name="T39" fmla="*/ 1 h 754"/>
                  <a:gd name="T40" fmla="*/ 0 w 459"/>
                  <a:gd name="T41" fmla="*/ 1 h 754"/>
                  <a:gd name="T42" fmla="*/ 0 w 459"/>
                  <a:gd name="T43" fmla="*/ 1 h 754"/>
                  <a:gd name="T44" fmla="*/ 0 w 459"/>
                  <a:gd name="T45" fmla="*/ 1 h 754"/>
                  <a:gd name="T46" fmla="*/ 0 w 459"/>
                  <a:gd name="T47" fmla="*/ 1 h 754"/>
                  <a:gd name="T48" fmla="*/ 0 w 459"/>
                  <a:gd name="T49" fmla="*/ 1 h 754"/>
                  <a:gd name="T50" fmla="*/ 0 w 459"/>
                  <a:gd name="T51" fmla="*/ 1 h 754"/>
                  <a:gd name="T52" fmla="*/ 0 w 459"/>
                  <a:gd name="T53" fmla="*/ 1 h 754"/>
                  <a:gd name="T54" fmla="*/ 0 w 459"/>
                  <a:gd name="T55" fmla="*/ 1 h 754"/>
                  <a:gd name="T56" fmla="*/ 0 w 459"/>
                  <a:gd name="T57" fmla="*/ 1 h 754"/>
                  <a:gd name="T58" fmla="*/ 0 w 459"/>
                  <a:gd name="T59" fmla="*/ 1 h 754"/>
                  <a:gd name="T60" fmla="*/ 0 w 459"/>
                  <a:gd name="T61" fmla="*/ 1 h 754"/>
                  <a:gd name="T62" fmla="*/ 0 w 459"/>
                  <a:gd name="T63" fmla="*/ 1 h 754"/>
                  <a:gd name="T64" fmla="*/ 0 w 459"/>
                  <a:gd name="T65" fmla="*/ 1 h 754"/>
                  <a:gd name="T66" fmla="*/ 0 w 459"/>
                  <a:gd name="T67" fmla="*/ 1 h 754"/>
                  <a:gd name="T68" fmla="*/ 0 w 459"/>
                  <a:gd name="T69" fmla="*/ 1 h 754"/>
                  <a:gd name="T70" fmla="*/ 0 w 459"/>
                  <a:gd name="T71" fmla="*/ 1 h 754"/>
                  <a:gd name="T72" fmla="*/ 0 w 459"/>
                  <a:gd name="T73" fmla="*/ 1 h 754"/>
                  <a:gd name="T74" fmla="*/ 0 w 459"/>
                  <a:gd name="T75" fmla="*/ 1 h 754"/>
                  <a:gd name="T76" fmla="*/ 0 w 459"/>
                  <a:gd name="T77" fmla="*/ 1 h 754"/>
                  <a:gd name="T78" fmla="*/ 0 w 459"/>
                  <a:gd name="T79" fmla="*/ 1 h 754"/>
                  <a:gd name="T80" fmla="*/ 0 w 459"/>
                  <a:gd name="T81" fmla="*/ 1 h 754"/>
                  <a:gd name="T82" fmla="*/ 0 w 459"/>
                  <a:gd name="T83" fmla="*/ 1 h 754"/>
                  <a:gd name="T84" fmla="*/ 0 w 459"/>
                  <a:gd name="T85" fmla="*/ 1 h 754"/>
                  <a:gd name="T86" fmla="*/ 0 w 459"/>
                  <a:gd name="T87" fmla="*/ 1 h 754"/>
                  <a:gd name="T88" fmla="*/ 0 w 459"/>
                  <a:gd name="T89" fmla="*/ 1 h 754"/>
                  <a:gd name="T90" fmla="*/ 0 w 459"/>
                  <a:gd name="T91" fmla="*/ 1 h 754"/>
                  <a:gd name="T92" fmla="*/ 0 w 459"/>
                  <a:gd name="T93" fmla="*/ 1 h 754"/>
                  <a:gd name="T94" fmla="*/ 0 w 459"/>
                  <a:gd name="T95" fmla="*/ 1 h 754"/>
                  <a:gd name="T96" fmla="*/ 0 w 459"/>
                  <a:gd name="T97" fmla="*/ 1 h 754"/>
                  <a:gd name="T98" fmla="*/ 0 w 459"/>
                  <a:gd name="T99" fmla="*/ 1 h 754"/>
                  <a:gd name="T100" fmla="*/ 0 w 459"/>
                  <a:gd name="T101" fmla="*/ 1 h 754"/>
                  <a:gd name="T102" fmla="*/ 0 w 459"/>
                  <a:gd name="T103" fmla="*/ 1 h 754"/>
                  <a:gd name="T104" fmla="*/ 0 w 459"/>
                  <a:gd name="T105" fmla="*/ 1 h 754"/>
                  <a:gd name="T106" fmla="*/ 0 w 459"/>
                  <a:gd name="T107" fmla="*/ 1 h 754"/>
                  <a:gd name="T108" fmla="*/ 0 w 459"/>
                  <a:gd name="T109" fmla="*/ 1 h 754"/>
                  <a:gd name="T110" fmla="*/ 0 w 459"/>
                  <a:gd name="T111" fmla="*/ 1 h 754"/>
                  <a:gd name="T112" fmla="*/ 0 w 459"/>
                  <a:gd name="T113" fmla="*/ 1 h 754"/>
                  <a:gd name="T114" fmla="*/ 0 w 459"/>
                  <a:gd name="T115" fmla="*/ 1 h 754"/>
                  <a:gd name="T116" fmla="*/ 0 w 459"/>
                  <a:gd name="T117" fmla="*/ 1 h 7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754"/>
                  <a:gd name="T179" fmla="*/ 459 w 459"/>
                  <a:gd name="T180" fmla="*/ 754 h 7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754">
                    <a:moveTo>
                      <a:pt x="233" y="258"/>
                    </a:moveTo>
                    <a:lnTo>
                      <a:pt x="240" y="241"/>
                    </a:lnTo>
                    <a:lnTo>
                      <a:pt x="252" y="220"/>
                    </a:lnTo>
                    <a:lnTo>
                      <a:pt x="263" y="200"/>
                    </a:lnTo>
                    <a:lnTo>
                      <a:pt x="273" y="192"/>
                    </a:lnTo>
                    <a:lnTo>
                      <a:pt x="283" y="187"/>
                    </a:lnTo>
                    <a:lnTo>
                      <a:pt x="305" y="176"/>
                    </a:lnTo>
                    <a:lnTo>
                      <a:pt x="332" y="162"/>
                    </a:lnTo>
                    <a:lnTo>
                      <a:pt x="363" y="145"/>
                    </a:lnTo>
                    <a:lnTo>
                      <a:pt x="395" y="129"/>
                    </a:lnTo>
                    <a:lnTo>
                      <a:pt x="425" y="115"/>
                    </a:lnTo>
                    <a:lnTo>
                      <a:pt x="446" y="103"/>
                    </a:lnTo>
                    <a:lnTo>
                      <a:pt x="459" y="97"/>
                    </a:lnTo>
                    <a:lnTo>
                      <a:pt x="453" y="92"/>
                    </a:lnTo>
                    <a:lnTo>
                      <a:pt x="446" y="83"/>
                    </a:lnTo>
                    <a:lnTo>
                      <a:pt x="436" y="76"/>
                    </a:lnTo>
                    <a:lnTo>
                      <a:pt x="426" y="68"/>
                    </a:lnTo>
                    <a:lnTo>
                      <a:pt x="415" y="59"/>
                    </a:lnTo>
                    <a:lnTo>
                      <a:pt x="405" y="52"/>
                    </a:lnTo>
                    <a:lnTo>
                      <a:pt x="396" y="47"/>
                    </a:lnTo>
                    <a:lnTo>
                      <a:pt x="389" y="43"/>
                    </a:lnTo>
                    <a:lnTo>
                      <a:pt x="380" y="40"/>
                    </a:lnTo>
                    <a:lnTo>
                      <a:pt x="376" y="35"/>
                    </a:lnTo>
                    <a:lnTo>
                      <a:pt x="377" y="31"/>
                    </a:lnTo>
                    <a:lnTo>
                      <a:pt x="385" y="28"/>
                    </a:lnTo>
                    <a:lnTo>
                      <a:pt x="389" y="26"/>
                    </a:lnTo>
                    <a:lnTo>
                      <a:pt x="396" y="26"/>
                    </a:lnTo>
                    <a:lnTo>
                      <a:pt x="402" y="26"/>
                    </a:lnTo>
                    <a:lnTo>
                      <a:pt x="409" y="24"/>
                    </a:lnTo>
                    <a:lnTo>
                      <a:pt x="415" y="24"/>
                    </a:lnTo>
                    <a:lnTo>
                      <a:pt x="422" y="24"/>
                    </a:lnTo>
                    <a:lnTo>
                      <a:pt x="426" y="26"/>
                    </a:lnTo>
                    <a:lnTo>
                      <a:pt x="430" y="26"/>
                    </a:lnTo>
                    <a:lnTo>
                      <a:pt x="429" y="17"/>
                    </a:lnTo>
                    <a:lnTo>
                      <a:pt x="425" y="10"/>
                    </a:lnTo>
                    <a:lnTo>
                      <a:pt x="419" y="5"/>
                    </a:lnTo>
                    <a:lnTo>
                      <a:pt x="410" y="1"/>
                    </a:lnTo>
                    <a:lnTo>
                      <a:pt x="405" y="1"/>
                    </a:lnTo>
                    <a:lnTo>
                      <a:pt x="399" y="1"/>
                    </a:lnTo>
                    <a:lnTo>
                      <a:pt x="390" y="3"/>
                    </a:lnTo>
                    <a:lnTo>
                      <a:pt x="382" y="3"/>
                    </a:lnTo>
                    <a:lnTo>
                      <a:pt x="373" y="7"/>
                    </a:lnTo>
                    <a:lnTo>
                      <a:pt x="363" y="10"/>
                    </a:lnTo>
                    <a:lnTo>
                      <a:pt x="355" y="14"/>
                    </a:lnTo>
                    <a:lnTo>
                      <a:pt x="347" y="21"/>
                    </a:lnTo>
                    <a:lnTo>
                      <a:pt x="342" y="28"/>
                    </a:lnTo>
                    <a:lnTo>
                      <a:pt x="335" y="36"/>
                    </a:lnTo>
                    <a:lnTo>
                      <a:pt x="329" y="45"/>
                    </a:lnTo>
                    <a:lnTo>
                      <a:pt x="323" y="54"/>
                    </a:lnTo>
                    <a:lnTo>
                      <a:pt x="316" y="63"/>
                    </a:lnTo>
                    <a:lnTo>
                      <a:pt x="312" y="69"/>
                    </a:lnTo>
                    <a:lnTo>
                      <a:pt x="306" y="76"/>
                    </a:lnTo>
                    <a:lnTo>
                      <a:pt x="302" y="82"/>
                    </a:lnTo>
                    <a:lnTo>
                      <a:pt x="296" y="87"/>
                    </a:lnTo>
                    <a:lnTo>
                      <a:pt x="290" y="92"/>
                    </a:lnTo>
                    <a:lnTo>
                      <a:pt x="283" y="99"/>
                    </a:lnTo>
                    <a:lnTo>
                      <a:pt x="276" y="104"/>
                    </a:lnTo>
                    <a:lnTo>
                      <a:pt x="270" y="111"/>
                    </a:lnTo>
                    <a:lnTo>
                      <a:pt x="263" y="115"/>
                    </a:lnTo>
                    <a:lnTo>
                      <a:pt x="259" y="118"/>
                    </a:lnTo>
                    <a:lnTo>
                      <a:pt x="256" y="118"/>
                    </a:lnTo>
                    <a:lnTo>
                      <a:pt x="258" y="113"/>
                    </a:lnTo>
                    <a:lnTo>
                      <a:pt x="266" y="101"/>
                    </a:lnTo>
                    <a:lnTo>
                      <a:pt x="278" y="87"/>
                    </a:lnTo>
                    <a:lnTo>
                      <a:pt x="289" y="75"/>
                    </a:lnTo>
                    <a:lnTo>
                      <a:pt x="295" y="66"/>
                    </a:lnTo>
                    <a:lnTo>
                      <a:pt x="303" y="56"/>
                    </a:lnTo>
                    <a:lnTo>
                      <a:pt x="312" y="42"/>
                    </a:lnTo>
                    <a:lnTo>
                      <a:pt x="320" y="28"/>
                    </a:lnTo>
                    <a:lnTo>
                      <a:pt x="326" y="15"/>
                    </a:lnTo>
                    <a:lnTo>
                      <a:pt x="329" y="5"/>
                    </a:lnTo>
                    <a:lnTo>
                      <a:pt x="326" y="0"/>
                    </a:lnTo>
                    <a:lnTo>
                      <a:pt x="319" y="1"/>
                    </a:lnTo>
                    <a:lnTo>
                      <a:pt x="299" y="22"/>
                    </a:lnTo>
                    <a:lnTo>
                      <a:pt x="279" y="49"/>
                    </a:lnTo>
                    <a:lnTo>
                      <a:pt x="259" y="80"/>
                    </a:lnTo>
                    <a:lnTo>
                      <a:pt x="239" y="111"/>
                    </a:lnTo>
                    <a:lnTo>
                      <a:pt x="222" y="145"/>
                    </a:lnTo>
                    <a:lnTo>
                      <a:pt x="206" y="176"/>
                    </a:lnTo>
                    <a:lnTo>
                      <a:pt x="195" y="202"/>
                    </a:lnTo>
                    <a:lnTo>
                      <a:pt x="185" y="223"/>
                    </a:lnTo>
                    <a:lnTo>
                      <a:pt x="170" y="270"/>
                    </a:lnTo>
                    <a:lnTo>
                      <a:pt x="159" y="331"/>
                    </a:lnTo>
                    <a:lnTo>
                      <a:pt x="152" y="389"/>
                    </a:lnTo>
                    <a:lnTo>
                      <a:pt x="149" y="429"/>
                    </a:lnTo>
                    <a:lnTo>
                      <a:pt x="146" y="461"/>
                    </a:lnTo>
                    <a:lnTo>
                      <a:pt x="139" y="503"/>
                    </a:lnTo>
                    <a:lnTo>
                      <a:pt x="132" y="538"/>
                    </a:lnTo>
                    <a:lnTo>
                      <a:pt x="128" y="555"/>
                    </a:lnTo>
                    <a:lnTo>
                      <a:pt x="125" y="559"/>
                    </a:lnTo>
                    <a:lnTo>
                      <a:pt x="123" y="562"/>
                    </a:lnTo>
                    <a:lnTo>
                      <a:pt x="120" y="566"/>
                    </a:lnTo>
                    <a:lnTo>
                      <a:pt x="118" y="567"/>
                    </a:lnTo>
                    <a:lnTo>
                      <a:pt x="120" y="569"/>
                    </a:lnTo>
                    <a:lnTo>
                      <a:pt x="123" y="574"/>
                    </a:lnTo>
                    <a:lnTo>
                      <a:pt x="126" y="578"/>
                    </a:lnTo>
                    <a:lnTo>
                      <a:pt x="129" y="581"/>
                    </a:lnTo>
                    <a:lnTo>
                      <a:pt x="116" y="590"/>
                    </a:lnTo>
                    <a:lnTo>
                      <a:pt x="106" y="602"/>
                    </a:lnTo>
                    <a:lnTo>
                      <a:pt x="96" y="618"/>
                    </a:lnTo>
                    <a:lnTo>
                      <a:pt x="88" y="632"/>
                    </a:lnTo>
                    <a:lnTo>
                      <a:pt x="80" y="630"/>
                    </a:lnTo>
                    <a:lnTo>
                      <a:pt x="70" y="628"/>
                    </a:lnTo>
                    <a:lnTo>
                      <a:pt x="60" y="627"/>
                    </a:lnTo>
                    <a:lnTo>
                      <a:pt x="52" y="625"/>
                    </a:lnTo>
                    <a:lnTo>
                      <a:pt x="46" y="625"/>
                    </a:lnTo>
                    <a:lnTo>
                      <a:pt x="39" y="625"/>
                    </a:lnTo>
                    <a:lnTo>
                      <a:pt x="32" y="627"/>
                    </a:lnTo>
                    <a:lnTo>
                      <a:pt x="25" y="627"/>
                    </a:lnTo>
                    <a:lnTo>
                      <a:pt x="18" y="628"/>
                    </a:lnTo>
                    <a:lnTo>
                      <a:pt x="12" y="630"/>
                    </a:lnTo>
                    <a:lnTo>
                      <a:pt x="5" y="632"/>
                    </a:lnTo>
                    <a:lnTo>
                      <a:pt x="0" y="634"/>
                    </a:lnTo>
                    <a:lnTo>
                      <a:pt x="10" y="662"/>
                    </a:lnTo>
                    <a:lnTo>
                      <a:pt x="12" y="693"/>
                    </a:lnTo>
                    <a:lnTo>
                      <a:pt x="10" y="726"/>
                    </a:lnTo>
                    <a:lnTo>
                      <a:pt x="10" y="754"/>
                    </a:lnTo>
                    <a:lnTo>
                      <a:pt x="19" y="754"/>
                    </a:lnTo>
                    <a:lnTo>
                      <a:pt x="29" y="752"/>
                    </a:lnTo>
                    <a:lnTo>
                      <a:pt x="39" y="751"/>
                    </a:lnTo>
                    <a:lnTo>
                      <a:pt x="50" y="749"/>
                    </a:lnTo>
                    <a:lnTo>
                      <a:pt x="60" y="749"/>
                    </a:lnTo>
                    <a:lnTo>
                      <a:pt x="70" y="749"/>
                    </a:lnTo>
                    <a:lnTo>
                      <a:pt x="78" y="749"/>
                    </a:lnTo>
                    <a:lnTo>
                      <a:pt x="85" y="751"/>
                    </a:lnTo>
                    <a:lnTo>
                      <a:pt x="90" y="740"/>
                    </a:lnTo>
                    <a:lnTo>
                      <a:pt x="95" y="731"/>
                    </a:lnTo>
                    <a:lnTo>
                      <a:pt x="98" y="725"/>
                    </a:lnTo>
                    <a:lnTo>
                      <a:pt x="98" y="719"/>
                    </a:lnTo>
                    <a:lnTo>
                      <a:pt x="96" y="712"/>
                    </a:lnTo>
                    <a:lnTo>
                      <a:pt x="95" y="702"/>
                    </a:lnTo>
                    <a:lnTo>
                      <a:pt x="93" y="691"/>
                    </a:lnTo>
                    <a:lnTo>
                      <a:pt x="92" y="684"/>
                    </a:lnTo>
                    <a:lnTo>
                      <a:pt x="96" y="684"/>
                    </a:lnTo>
                    <a:lnTo>
                      <a:pt x="102" y="681"/>
                    </a:lnTo>
                    <a:lnTo>
                      <a:pt x="106" y="677"/>
                    </a:lnTo>
                    <a:lnTo>
                      <a:pt x="109" y="676"/>
                    </a:lnTo>
                    <a:lnTo>
                      <a:pt x="112" y="672"/>
                    </a:lnTo>
                    <a:lnTo>
                      <a:pt x="113" y="665"/>
                    </a:lnTo>
                    <a:lnTo>
                      <a:pt x="113" y="658"/>
                    </a:lnTo>
                    <a:lnTo>
                      <a:pt x="112" y="653"/>
                    </a:lnTo>
                    <a:lnTo>
                      <a:pt x="116" y="649"/>
                    </a:lnTo>
                    <a:lnTo>
                      <a:pt x="120" y="648"/>
                    </a:lnTo>
                    <a:lnTo>
                      <a:pt x="125" y="644"/>
                    </a:lnTo>
                    <a:lnTo>
                      <a:pt x="128" y="644"/>
                    </a:lnTo>
                    <a:lnTo>
                      <a:pt x="136" y="648"/>
                    </a:lnTo>
                    <a:lnTo>
                      <a:pt x="148" y="655"/>
                    </a:lnTo>
                    <a:lnTo>
                      <a:pt x="160" y="662"/>
                    </a:lnTo>
                    <a:lnTo>
                      <a:pt x="173" y="669"/>
                    </a:lnTo>
                    <a:lnTo>
                      <a:pt x="186" y="676"/>
                    </a:lnTo>
                    <a:lnTo>
                      <a:pt x="199" y="683"/>
                    </a:lnTo>
                    <a:lnTo>
                      <a:pt x="209" y="690"/>
                    </a:lnTo>
                    <a:lnTo>
                      <a:pt x="216" y="695"/>
                    </a:lnTo>
                    <a:lnTo>
                      <a:pt x="226" y="702"/>
                    </a:lnTo>
                    <a:lnTo>
                      <a:pt x="233" y="705"/>
                    </a:lnTo>
                    <a:lnTo>
                      <a:pt x="240" y="707"/>
                    </a:lnTo>
                    <a:lnTo>
                      <a:pt x="248" y="705"/>
                    </a:lnTo>
                    <a:lnTo>
                      <a:pt x="258" y="700"/>
                    </a:lnTo>
                    <a:lnTo>
                      <a:pt x="269" y="695"/>
                    </a:lnTo>
                    <a:lnTo>
                      <a:pt x="276" y="690"/>
                    </a:lnTo>
                    <a:lnTo>
                      <a:pt x="278" y="683"/>
                    </a:lnTo>
                    <a:lnTo>
                      <a:pt x="273" y="677"/>
                    </a:lnTo>
                    <a:lnTo>
                      <a:pt x="266" y="667"/>
                    </a:lnTo>
                    <a:lnTo>
                      <a:pt x="256" y="653"/>
                    </a:lnTo>
                    <a:lnTo>
                      <a:pt x="246" y="639"/>
                    </a:lnTo>
                    <a:lnTo>
                      <a:pt x="236" y="623"/>
                    </a:lnTo>
                    <a:lnTo>
                      <a:pt x="226" y="609"/>
                    </a:lnTo>
                    <a:lnTo>
                      <a:pt x="219" y="597"/>
                    </a:lnTo>
                    <a:lnTo>
                      <a:pt x="215" y="590"/>
                    </a:lnTo>
                    <a:lnTo>
                      <a:pt x="212" y="578"/>
                    </a:lnTo>
                    <a:lnTo>
                      <a:pt x="210" y="566"/>
                    </a:lnTo>
                    <a:lnTo>
                      <a:pt x="215" y="555"/>
                    </a:lnTo>
                    <a:lnTo>
                      <a:pt x="223" y="550"/>
                    </a:lnTo>
                    <a:lnTo>
                      <a:pt x="232" y="548"/>
                    </a:lnTo>
                    <a:lnTo>
                      <a:pt x="243" y="546"/>
                    </a:lnTo>
                    <a:lnTo>
                      <a:pt x="256" y="543"/>
                    </a:lnTo>
                    <a:lnTo>
                      <a:pt x="272" y="541"/>
                    </a:lnTo>
                    <a:lnTo>
                      <a:pt x="287" y="539"/>
                    </a:lnTo>
                    <a:lnTo>
                      <a:pt x="300" y="538"/>
                    </a:lnTo>
                    <a:lnTo>
                      <a:pt x="312" y="536"/>
                    </a:lnTo>
                    <a:lnTo>
                      <a:pt x="320" y="536"/>
                    </a:lnTo>
                    <a:lnTo>
                      <a:pt x="333" y="536"/>
                    </a:lnTo>
                    <a:lnTo>
                      <a:pt x="345" y="531"/>
                    </a:lnTo>
                    <a:lnTo>
                      <a:pt x="353" y="520"/>
                    </a:lnTo>
                    <a:lnTo>
                      <a:pt x="357" y="510"/>
                    </a:lnTo>
                    <a:lnTo>
                      <a:pt x="353" y="494"/>
                    </a:lnTo>
                    <a:lnTo>
                      <a:pt x="343" y="473"/>
                    </a:lnTo>
                    <a:lnTo>
                      <a:pt x="330" y="457"/>
                    </a:lnTo>
                    <a:lnTo>
                      <a:pt x="317" y="449"/>
                    </a:lnTo>
                    <a:lnTo>
                      <a:pt x="310" y="447"/>
                    </a:lnTo>
                    <a:lnTo>
                      <a:pt x="302" y="447"/>
                    </a:lnTo>
                    <a:lnTo>
                      <a:pt x="292" y="445"/>
                    </a:lnTo>
                    <a:lnTo>
                      <a:pt x="282" y="443"/>
                    </a:lnTo>
                    <a:lnTo>
                      <a:pt x="272" y="442"/>
                    </a:lnTo>
                    <a:lnTo>
                      <a:pt x="263" y="440"/>
                    </a:lnTo>
                    <a:lnTo>
                      <a:pt x="256" y="438"/>
                    </a:lnTo>
                    <a:lnTo>
                      <a:pt x="252" y="438"/>
                    </a:lnTo>
                    <a:lnTo>
                      <a:pt x="246" y="436"/>
                    </a:lnTo>
                    <a:lnTo>
                      <a:pt x="240" y="435"/>
                    </a:lnTo>
                    <a:lnTo>
                      <a:pt x="239" y="429"/>
                    </a:lnTo>
                    <a:lnTo>
                      <a:pt x="242" y="422"/>
                    </a:lnTo>
                    <a:lnTo>
                      <a:pt x="249" y="415"/>
                    </a:lnTo>
                    <a:lnTo>
                      <a:pt x="258" y="408"/>
                    </a:lnTo>
                    <a:lnTo>
                      <a:pt x="265" y="403"/>
                    </a:lnTo>
                    <a:lnTo>
                      <a:pt x="273" y="401"/>
                    </a:lnTo>
                    <a:lnTo>
                      <a:pt x="283" y="400"/>
                    </a:lnTo>
                    <a:lnTo>
                      <a:pt x="302" y="394"/>
                    </a:lnTo>
                    <a:lnTo>
                      <a:pt x="327" y="386"/>
                    </a:lnTo>
                    <a:lnTo>
                      <a:pt x="357" y="372"/>
                    </a:lnTo>
                    <a:lnTo>
                      <a:pt x="387" y="354"/>
                    </a:lnTo>
                    <a:lnTo>
                      <a:pt x="413" y="330"/>
                    </a:lnTo>
                    <a:lnTo>
                      <a:pt x="435" y="302"/>
                    </a:lnTo>
                    <a:lnTo>
                      <a:pt x="446" y="265"/>
                    </a:lnTo>
                    <a:lnTo>
                      <a:pt x="445" y="251"/>
                    </a:lnTo>
                    <a:lnTo>
                      <a:pt x="442" y="251"/>
                    </a:lnTo>
                    <a:lnTo>
                      <a:pt x="437" y="255"/>
                    </a:lnTo>
                    <a:lnTo>
                      <a:pt x="435" y="260"/>
                    </a:lnTo>
                    <a:lnTo>
                      <a:pt x="432" y="263"/>
                    </a:lnTo>
                    <a:lnTo>
                      <a:pt x="426" y="272"/>
                    </a:lnTo>
                    <a:lnTo>
                      <a:pt x="417" y="281"/>
                    </a:lnTo>
                    <a:lnTo>
                      <a:pt x="406" y="293"/>
                    </a:lnTo>
                    <a:lnTo>
                      <a:pt x="392" y="304"/>
                    </a:lnTo>
                    <a:lnTo>
                      <a:pt x="376" y="312"/>
                    </a:lnTo>
                    <a:lnTo>
                      <a:pt x="357" y="319"/>
                    </a:lnTo>
                    <a:lnTo>
                      <a:pt x="337" y="321"/>
                    </a:lnTo>
                    <a:lnTo>
                      <a:pt x="335" y="311"/>
                    </a:lnTo>
                    <a:lnTo>
                      <a:pt x="330" y="300"/>
                    </a:lnTo>
                    <a:lnTo>
                      <a:pt x="325" y="291"/>
                    </a:lnTo>
                    <a:lnTo>
                      <a:pt x="319" y="283"/>
                    </a:lnTo>
                    <a:lnTo>
                      <a:pt x="310" y="277"/>
                    </a:lnTo>
                    <a:lnTo>
                      <a:pt x="303" y="272"/>
                    </a:lnTo>
                    <a:lnTo>
                      <a:pt x="295" y="270"/>
                    </a:lnTo>
                    <a:lnTo>
                      <a:pt x="286" y="270"/>
                    </a:lnTo>
                    <a:lnTo>
                      <a:pt x="278" y="272"/>
                    </a:lnTo>
                    <a:lnTo>
                      <a:pt x="268" y="272"/>
                    </a:lnTo>
                    <a:lnTo>
                      <a:pt x="258" y="274"/>
                    </a:lnTo>
                    <a:lnTo>
                      <a:pt x="249" y="272"/>
                    </a:lnTo>
                    <a:lnTo>
                      <a:pt x="242" y="272"/>
                    </a:lnTo>
                    <a:lnTo>
                      <a:pt x="236" y="269"/>
                    </a:lnTo>
                    <a:lnTo>
                      <a:pt x="233" y="265"/>
                    </a:lnTo>
                    <a:lnTo>
                      <a:pt x="233" y="258"/>
                    </a:lnTo>
                    <a:lnTo>
                      <a:pt x="225" y="279"/>
                    </a:lnTo>
                    <a:lnTo>
                      <a:pt x="222" y="291"/>
                    </a:lnTo>
                    <a:lnTo>
                      <a:pt x="218" y="309"/>
                    </a:lnTo>
                    <a:lnTo>
                      <a:pt x="216" y="325"/>
                    </a:lnTo>
                    <a:lnTo>
                      <a:pt x="220" y="328"/>
                    </a:lnTo>
                    <a:lnTo>
                      <a:pt x="228" y="325"/>
                    </a:lnTo>
                    <a:lnTo>
                      <a:pt x="239" y="318"/>
                    </a:lnTo>
                    <a:lnTo>
                      <a:pt x="253" y="312"/>
                    </a:lnTo>
                    <a:lnTo>
                      <a:pt x="268" y="305"/>
                    </a:lnTo>
                    <a:lnTo>
                      <a:pt x="283" y="304"/>
                    </a:lnTo>
                    <a:lnTo>
                      <a:pt x="296" y="304"/>
                    </a:lnTo>
                    <a:lnTo>
                      <a:pt x="307" y="312"/>
                    </a:lnTo>
                    <a:lnTo>
                      <a:pt x="313" y="326"/>
                    </a:lnTo>
                    <a:lnTo>
                      <a:pt x="307" y="325"/>
                    </a:lnTo>
                    <a:lnTo>
                      <a:pt x="300" y="323"/>
                    </a:lnTo>
                    <a:lnTo>
                      <a:pt x="295" y="321"/>
                    </a:lnTo>
                    <a:lnTo>
                      <a:pt x="287" y="321"/>
                    </a:lnTo>
                    <a:lnTo>
                      <a:pt x="282" y="321"/>
                    </a:lnTo>
                    <a:lnTo>
                      <a:pt x="276" y="321"/>
                    </a:lnTo>
                    <a:lnTo>
                      <a:pt x="272" y="321"/>
                    </a:lnTo>
                    <a:lnTo>
                      <a:pt x="266" y="323"/>
                    </a:lnTo>
                    <a:lnTo>
                      <a:pt x="262" y="330"/>
                    </a:lnTo>
                    <a:lnTo>
                      <a:pt x="256" y="337"/>
                    </a:lnTo>
                    <a:lnTo>
                      <a:pt x="249" y="345"/>
                    </a:lnTo>
                    <a:lnTo>
                      <a:pt x="242" y="354"/>
                    </a:lnTo>
                    <a:lnTo>
                      <a:pt x="233" y="361"/>
                    </a:lnTo>
                    <a:lnTo>
                      <a:pt x="226" y="368"/>
                    </a:lnTo>
                    <a:lnTo>
                      <a:pt x="220" y="372"/>
                    </a:lnTo>
                    <a:lnTo>
                      <a:pt x="216" y="373"/>
                    </a:lnTo>
                    <a:lnTo>
                      <a:pt x="208" y="396"/>
                    </a:lnTo>
                    <a:lnTo>
                      <a:pt x="200" y="417"/>
                    </a:lnTo>
                    <a:lnTo>
                      <a:pt x="195" y="436"/>
                    </a:lnTo>
                    <a:lnTo>
                      <a:pt x="192" y="450"/>
                    </a:lnTo>
                    <a:lnTo>
                      <a:pt x="188" y="475"/>
                    </a:lnTo>
                    <a:lnTo>
                      <a:pt x="182" y="511"/>
                    </a:lnTo>
                    <a:lnTo>
                      <a:pt x="175" y="545"/>
                    </a:lnTo>
                    <a:lnTo>
                      <a:pt x="172" y="562"/>
                    </a:lnTo>
                    <a:lnTo>
                      <a:pt x="169" y="566"/>
                    </a:lnTo>
                    <a:lnTo>
                      <a:pt x="166" y="567"/>
                    </a:lnTo>
                    <a:lnTo>
                      <a:pt x="162" y="571"/>
                    </a:lnTo>
                    <a:lnTo>
                      <a:pt x="159" y="573"/>
                    </a:lnTo>
                    <a:lnTo>
                      <a:pt x="168" y="536"/>
                    </a:lnTo>
                    <a:lnTo>
                      <a:pt x="178" y="487"/>
                    </a:lnTo>
                    <a:lnTo>
                      <a:pt x="185" y="443"/>
                    </a:lnTo>
                    <a:lnTo>
                      <a:pt x="188" y="415"/>
                    </a:lnTo>
                    <a:lnTo>
                      <a:pt x="188" y="398"/>
                    </a:lnTo>
                    <a:lnTo>
                      <a:pt x="189" y="379"/>
                    </a:lnTo>
                    <a:lnTo>
                      <a:pt x="190" y="359"/>
                    </a:lnTo>
                    <a:lnTo>
                      <a:pt x="195" y="345"/>
                    </a:lnTo>
                    <a:lnTo>
                      <a:pt x="200" y="331"/>
                    </a:lnTo>
                    <a:lnTo>
                      <a:pt x="206" y="314"/>
                    </a:lnTo>
                    <a:lnTo>
                      <a:pt x="212" y="298"/>
                    </a:lnTo>
                    <a:lnTo>
                      <a:pt x="213" y="286"/>
                    </a:lnTo>
                    <a:lnTo>
                      <a:pt x="216" y="277"/>
                    </a:lnTo>
                    <a:lnTo>
                      <a:pt x="219" y="274"/>
                    </a:lnTo>
                    <a:lnTo>
                      <a:pt x="222" y="274"/>
                    </a:lnTo>
                    <a:lnTo>
                      <a:pt x="225" y="279"/>
                    </a:lnTo>
                    <a:lnTo>
                      <a:pt x="233" y="2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50" name="Freeform 145"/>
              <p:cNvSpPr>
                <a:spLocks/>
              </p:cNvSpPr>
              <p:nvPr/>
            </p:nvSpPr>
            <p:spPr bwMode="auto">
              <a:xfrm>
                <a:off x="6084" y="5200"/>
                <a:ext cx="108" cy="151"/>
              </a:xfrm>
              <a:custGeom>
                <a:avLst/>
                <a:gdLst>
                  <a:gd name="T0" fmla="*/ 1 w 216"/>
                  <a:gd name="T1" fmla="*/ 1 h 302"/>
                  <a:gd name="T2" fmla="*/ 1 w 216"/>
                  <a:gd name="T3" fmla="*/ 1 h 302"/>
                  <a:gd name="T4" fmla="*/ 1 w 216"/>
                  <a:gd name="T5" fmla="*/ 1 h 302"/>
                  <a:gd name="T6" fmla="*/ 1 w 216"/>
                  <a:gd name="T7" fmla="*/ 1 h 302"/>
                  <a:gd name="T8" fmla="*/ 1 w 216"/>
                  <a:gd name="T9" fmla="*/ 1 h 302"/>
                  <a:gd name="T10" fmla="*/ 1 w 216"/>
                  <a:gd name="T11" fmla="*/ 1 h 302"/>
                  <a:gd name="T12" fmla="*/ 1 w 216"/>
                  <a:gd name="T13" fmla="*/ 1 h 302"/>
                  <a:gd name="T14" fmla="*/ 1 w 216"/>
                  <a:gd name="T15" fmla="*/ 1 h 302"/>
                  <a:gd name="T16" fmla="*/ 1 w 216"/>
                  <a:gd name="T17" fmla="*/ 1 h 302"/>
                  <a:gd name="T18" fmla="*/ 1 w 216"/>
                  <a:gd name="T19" fmla="*/ 1 h 302"/>
                  <a:gd name="T20" fmla="*/ 1 w 216"/>
                  <a:gd name="T21" fmla="*/ 1 h 302"/>
                  <a:gd name="T22" fmla="*/ 1 w 216"/>
                  <a:gd name="T23" fmla="*/ 1 h 302"/>
                  <a:gd name="T24" fmla="*/ 1 w 216"/>
                  <a:gd name="T25" fmla="*/ 1 h 302"/>
                  <a:gd name="T26" fmla="*/ 1 w 216"/>
                  <a:gd name="T27" fmla="*/ 1 h 302"/>
                  <a:gd name="T28" fmla="*/ 1 w 216"/>
                  <a:gd name="T29" fmla="*/ 1 h 302"/>
                  <a:gd name="T30" fmla="*/ 1 w 216"/>
                  <a:gd name="T31" fmla="*/ 1 h 302"/>
                  <a:gd name="T32" fmla="*/ 1 w 216"/>
                  <a:gd name="T33" fmla="*/ 1 h 302"/>
                  <a:gd name="T34" fmla="*/ 1 w 216"/>
                  <a:gd name="T35" fmla="*/ 1 h 302"/>
                  <a:gd name="T36" fmla="*/ 1 w 216"/>
                  <a:gd name="T37" fmla="*/ 0 h 302"/>
                  <a:gd name="T38" fmla="*/ 1 w 216"/>
                  <a:gd name="T39" fmla="*/ 1 h 302"/>
                  <a:gd name="T40" fmla="*/ 1 w 216"/>
                  <a:gd name="T41" fmla="*/ 1 h 302"/>
                  <a:gd name="T42" fmla="*/ 1 w 216"/>
                  <a:gd name="T43" fmla="*/ 1 h 302"/>
                  <a:gd name="T44" fmla="*/ 1 w 216"/>
                  <a:gd name="T45" fmla="*/ 1 h 302"/>
                  <a:gd name="T46" fmla="*/ 1 w 216"/>
                  <a:gd name="T47" fmla="*/ 1 h 302"/>
                  <a:gd name="T48" fmla="*/ 1 w 216"/>
                  <a:gd name="T49" fmla="*/ 1 h 302"/>
                  <a:gd name="T50" fmla="*/ 1 w 216"/>
                  <a:gd name="T51" fmla="*/ 1 h 302"/>
                  <a:gd name="T52" fmla="*/ 1 w 216"/>
                  <a:gd name="T53" fmla="*/ 1 h 302"/>
                  <a:gd name="T54" fmla="*/ 1 w 216"/>
                  <a:gd name="T55" fmla="*/ 1 h 302"/>
                  <a:gd name="T56" fmla="*/ 1 w 216"/>
                  <a:gd name="T57" fmla="*/ 1 h 302"/>
                  <a:gd name="T58" fmla="*/ 1 w 216"/>
                  <a:gd name="T59" fmla="*/ 1 h 302"/>
                  <a:gd name="T60" fmla="*/ 1 w 216"/>
                  <a:gd name="T61" fmla="*/ 1 h 302"/>
                  <a:gd name="T62" fmla="*/ 1 w 216"/>
                  <a:gd name="T63" fmla="*/ 1 h 302"/>
                  <a:gd name="T64" fmla="*/ 1 w 216"/>
                  <a:gd name="T65" fmla="*/ 1 h 302"/>
                  <a:gd name="T66" fmla="*/ 1 w 216"/>
                  <a:gd name="T67" fmla="*/ 1 h 302"/>
                  <a:gd name="T68" fmla="*/ 1 w 216"/>
                  <a:gd name="T69" fmla="*/ 1 h 302"/>
                  <a:gd name="T70" fmla="*/ 1 w 216"/>
                  <a:gd name="T71" fmla="*/ 1 h 302"/>
                  <a:gd name="T72" fmla="*/ 1 w 216"/>
                  <a:gd name="T73" fmla="*/ 1 h 302"/>
                  <a:gd name="T74" fmla="*/ 1 w 216"/>
                  <a:gd name="T75" fmla="*/ 1 h 302"/>
                  <a:gd name="T76" fmla="*/ 1 w 216"/>
                  <a:gd name="T77" fmla="*/ 1 h 302"/>
                  <a:gd name="T78" fmla="*/ 1 w 216"/>
                  <a:gd name="T79" fmla="*/ 1 h 302"/>
                  <a:gd name="T80" fmla="*/ 1 w 216"/>
                  <a:gd name="T81" fmla="*/ 1 h 3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6"/>
                  <a:gd name="T124" fmla="*/ 0 h 302"/>
                  <a:gd name="T125" fmla="*/ 216 w 216"/>
                  <a:gd name="T126" fmla="*/ 302 h 3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6" h="302">
                    <a:moveTo>
                      <a:pt x="91" y="298"/>
                    </a:moveTo>
                    <a:lnTo>
                      <a:pt x="81" y="296"/>
                    </a:lnTo>
                    <a:lnTo>
                      <a:pt x="70" y="293"/>
                    </a:lnTo>
                    <a:lnTo>
                      <a:pt x="57" y="289"/>
                    </a:lnTo>
                    <a:lnTo>
                      <a:pt x="46" y="286"/>
                    </a:lnTo>
                    <a:lnTo>
                      <a:pt x="33" y="281"/>
                    </a:lnTo>
                    <a:lnTo>
                      <a:pt x="21" y="276"/>
                    </a:lnTo>
                    <a:lnTo>
                      <a:pt x="10" y="270"/>
                    </a:lnTo>
                    <a:lnTo>
                      <a:pt x="0" y="263"/>
                    </a:lnTo>
                    <a:lnTo>
                      <a:pt x="3" y="248"/>
                    </a:lnTo>
                    <a:lnTo>
                      <a:pt x="9" y="230"/>
                    </a:lnTo>
                    <a:lnTo>
                      <a:pt x="14" y="214"/>
                    </a:lnTo>
                    <a:lnTo>
                      <a:pt x="19" y="206"/>
                    </a:lnTo>
                    <a:lnTo>
                      <a:pt x="23" y="200"/>
                    </a:lnTo>
                    <a:lnTo>
                      <a:pt x="27" y="193"/>
                    </a:lnTo>
                    <a:lnTo>
                      <a:pt x="30" y="186"/>
                    </a:lnTo>
                    <a:lnTo>
                      <a:pt x="31" y="178"/>
                    </a:lnTo>
                    <a:lnTo>
                      <a:pt x="31" y="164"/>
                    </a:lnTo>
                    <a:lnTo>
                      <a:pt x="34" y="143"/>
                    </a:lnTo>
                    <a:lnTo>
                      <a:pt x="39" y="120"/>
                    </a:lnTo>
                    <a:lnTo>
                      <a:pt x="43" y="103"/>
                    </a:lnTo>
                    <a:lnTo>
                      <a:pt x="47" y="92"/>
                    </a:lnTo>
                    <a:lnTo>
                      <a:pt x="56" y="76"/>
                    </a:lnTo>
                    <a:lnTo>
                      <a:pt x="66" y="59"/>
                    </a:lnTo>
                    <a:lnTo>
                      <a:pt x="77" y="41"/>
                    </a:lnTo>
                    <a:lnTo>
                      <a:pt x="80" y="38"/>
                    </a:lnTo>
                    <a:lnTo>
                      <a:pt x="84" y="34"/>
                    </a:lnTo>
                    <a:lnTo>
                      <a:pt x="87" y="31"/>
                    </a:lnTo>
                    <a:lnTo>
                      <a:pt x="90" y="27"/>
                    </a:lnTo>
                    <a:lnTo>
                      <a:pt x="96" y="22"/>
                    </a:lnTo>
                    <a:lnTo>
                      <a:pt x="101" y="17"/>
                    </a:lnTo>
                    <a:lnTo>
                      <a:pt x="107" y="13"/>
                    </a:lnTo>
                    <a:lnTo>
                      <a:pt x="113" y="12"/>
                    </a:lnTo>
                    <a:lnTo>
                      <a:pt x="119" y="10"/>
                    </a:lnTo>
                    <a:lnTo>
                      <a:pt x="124" y="7"/>
                    </a:lnTo>
                    <a:lnTo>
                      <a:pt x="129" y="5"/>
                    </a:lnTo>
                    <a:lnTo>
                      <a:pt x="133" y="3"/>
                    </a:lnTo>
                    <a:lnTo>
                      <a:pt x="141" y="0"/>
                    </a:lnTo>
                    <a:lnTo>
                      <a:pt x="147" y="0"/>
                    </a:lnTo>
                    <a:lnTo>
                      <a:pt x="151" y="1"/>
                    </a:lnTo>
                    <a:lnTo>
                      <a:pt x="157" y="5"/>
                    </a:lnTo>
                    <a:lnTo>
                      <a:pt x="160" y="7"/>
                    </a:lnTo>
                    <a:lnTo>
                      <a:pt x="161" y="10"/>
                    </a:lnTo>
                    <a:lnTo>
                      <a:pt x="163" y="12"/>
                    </a:lnTo>
                    <a:lnTo>
                      <a:pt x="164" y="15"/>
                    </a:lnTo>
                    <a:lnTo>
                      <a:pt x="166" y="19"/>
                    </a:lnTo>
                    <a:lnTo>
                      <a:pt x="166" y="24"/>
                    </a:lnTo>
                    <a:lnTo>
                      <a:pt x="166" y="27"/>
                    </a:lnTo>
                    <a:lnTo>
                      <a:pt x="166" y="29"/>
                    </a:lnTo>
                    <a:lnTo>
                      <a:pt x="170" y="31"/>
                    </a:lnTo>
                    <a:lnTo>
                      <a:pt x="173" y="36"/>
                    </a:lnTo>
                    <a:lnTo>
                      <a:pt x="174" y="41"/>
                    </a:lnTo>
                    <a:lnTo>
                      <a:pt x="176" y="47"/>
                    </a:lnTo>
                    <a:lnTo>
                      <a:pt x="180" y="47"/>
                    </a:lnTo>
                    <a:lnTo>
                      <a:pt x="184" y="48"/>
                    </a:lnTo>
                    <a:lnTo>
                      <a:pt x="190" y="52"/>
                    </a:lnTo>
                    <a:lnTo>
                      <a:pt x="193" y="55"/>
                    </a:lnTo>
                    <a:lnTo>
                      <a:pt x="194" y="62"/>
                    </a:lnTo>
                    <a:lnTo>
                      <a:pt x="196" y="69"/>
                    </a:lnTo>
                    <a:lnTo>
                      <a:pt x="196" y="78"/>
                    </a:lnTo>
                    <a:lnTo>
                      <a:pt x="194" y="85"/>
                    </a:lnTo>
                    <a:lnTo>
                      <a:pt x="203" y="89"/>
                    </a:lnTo>
                    <a:lnTo>
                      <a:pt x="210" y="94"/>
                    </a:lnTo>
                    <a:lnTo>
                      <a:pt x="214" y="104"/>
                    </a:lnTo>
                    <a:lnTo>
                      <a:pt x="216" y="113"/>
                    </a:lnTo>
                    <a:lnTo>
                      <a:pt x="214" y="122"/>
                    </a:lnTo>
                    <a:lnTo>
                      <a:pt x="210" y="134"/>
                    </a:lnTo>
                    <a:lnTo>
                      <a:pt x="203" y="146"/>
                    </a:lnTo>
                    <a:lnTo>
                      <a:pt x="193" y="160"/>
                    </a:lnTo>
                    <a:lnTo>
                      <a:pt x="183" y="172"/>
                    </a:lnTo>
                    <a:lnTo>
                      <a:pt x="173" y="190"/>
                    </a:lnTo>
                    <a:lnTo>
                      <a:pt x="164" y="207"/>
                    </a:lnTo>
                    <a:lnTo>
                      <a:pt x="159" y="218"/>
                    </a:lnTo>
                    <a:lnTo>
                      <a:pt x="153" y="227"/>
                    </a:lnTo>
                    <a:lnTo>
                      <a:pt x="147" y="235"/>
                    </a:lnTo>
                    <a:lnTo>
                      <a:pt x="139" y="246"/>
                    </a:lnTo>
                    <a:lnTo>
                      <a:pt x="127" y="255"/>
                    </a:lnTo>
                    <a:lnTo>
                      <a:pt x="121" y="262"/>
                    </a:lnTo>
                    <a:lnTo>
                      <a:pt x="114" y="274"/>
                    </a:lnTo>
                    <a:lnTo>
                      <a:pt x="107" y="288"/>
                    </a:lnTo>
                    <a:lnTo>
                      <a:pt x="101" y="302"/>
                    </a:lnTo>
                    <a:lnTo>
                      <a:pt x="91" y="29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51" name="Freeform 146"/>
              <p:cNvSpPr>
                <a:spLocks/>
              </p:cNvSpPr>
              <p:nvPr/>
            </p:nvSpPr>
            <p:spPr bwMode="auto">
              <a:xfrm>
                <a:off x="6117" y="5136"/>
                <a:ext cx="35" cy="77"/>
              </a:xfrm>
              <a:custGeom>
                <a:avLst/>
                <a:gdLst>
                  <a:gd name="T0" fmla="*/ 1 w 70"/>
                  <a:gd name="T1" fmla="*/ 0 h 156"/>
                  <a:gd name="T2" fmla="*/ 1 w 70"/>
                  <a:gd name="T3" fmla="*/ 0 h 156"/>
                  <a:gd name="T4" fmla="*/ 1 w 70"/>
                  <a:gd name="T5" fmla="*/ 0 h 156"/>
                  <a:gd name="T6" fmla="*/ 1 w 70"/>
                  <a:gd name="T7" fmla="*/ 0 h 156"/>
                  <a:gd name="T8" fmla="*/ 1 w 70"/>
                  <a:gd name="T9" fmla="*/ 0 h 156"/>
                  <a:gd name="T10" fmla="*/ 1 w 70"/>
                  <a:gd name="T11" fmla="*/ 0 h 156"/>
                  <a:gd name="T12" fmla="*/ 1 w 70"/>
                  <a:gd name="T13" fmla="*/ 0 h 156"/>
                  <a:gd name="T14" fmla="*/ 1 w 70"/>
                  <a:gd name="T15" fmla="*/ 0 h 156"/>
                  <a:gd name="T16" fmla="*/ 1 w 70"/>
                  <a:gd name="T17" fmla="*/ 0 h 156"/>
                  <a:gd name="T18" fmla="*/ 1 w 70"/>
                  <a:gd name="T19" fmla="*/ 0 h 156"/>
                  <a:gd name="T20" fmla="*/ 1 w 70"/>
                  <a:gd name="T21" fmla="*/ 0 h 156"/>
                  <a:gd name="T22" fmla="*/ 1 w 70"/>
                  <a:gd name="T23" fmla="*/ 0 h 156"/>
                  <a:gd name="T24" fmla="*/ 1 w 70"/>
                  <a:gd name="T25" fmla="*/ 0 h 156"/>
                  <a:gd name="T26" fmla="*/ 1 w 70"/>
                  <a:gd name="T27" fmla="*/ 0 h 156"/>
                  <a:gd name="T28" fmla="*/ 1 w 70"/>
                  <a:gd name="T29" fmla="*/ 0 h 156"/>
                  <a:gd name="T30" fmla="*/ 1 w 70"/>
                  <a:gd name="T31" fmla="*/ 0 h 156"/>
                  <a:gd name="T32" fmla="*/ 1 w 70"/>
                  <a:gd name="T33" fmla="*/ 0 h 156"/>
                  <a:gd name="T34" fmla="*/ 1 w 70"/>
                  <a:gd name="T35" fmla="*/ 0 h 156"/>
                  <a:gd name="T36" fmla="*/ 1 w 70"/>
                  <a:gd name="T37" fmla="*/ 0 h 156"/>
                  <a:gd name="T38" fmla="*/ 0 w 70"/>
                  <a:gd name="T39" fmla="*/ 0 h 156"/>
                  <a:gd name="T40" fmla="*/ 1 w 70"/>
                  <a:gd name="T41" fmla="*/ 0 h 156"/>
                  <a:gd name="T42" fmla="*/ 1 w 70"/>
                  <a:gd name="T43" fmla="*/ 0 h 156"/>
                  <a:gd name="T44" fmla="*/ 1 w 70"/>
                  <a:gd name="T45" fmla="*/ 0 h 156"/>
                  <a:gd name="T46" fmla="*/ 1 w 70"/>
                  <a:gd name="T47" fmla="*/ 0 h 156"/>
                  <a:gd name="T48" fmla="*/ 1 w 70"/>
                  <a:gd name="T49" fmla="*/ 0 h 156"/>
                  <a:gd name="T50" fmla="*/ 1 w 70"/>
                  <a:gd name="T51" fmla="*/ 0 h 156"/>
                  <a:gd name="T52" fmla="*/ 1 w 70"/>
                  <a:gd name="T53" fmla="*/ 0 h 156"/>
                  <a:gd name="T54" fmla="*/ 1 w 70"/>
                  <a:gd name="T55" fmla="*/ 0 h 156"/>
                  <a:gd name="T56" fmla="*/ 1 w 70"/>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156"/>
                  <a:gd name="T89" fmla="*/ 70 w 70"/>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156">
                    <a:moveTo>
                      <a:pt x="47" y="142"/>
                    </a:moveTo>
                    <a:lnTo>
                      <a:pt x="48" y="145"/>
                    </a:lnTo>
                    <a:lnTo>
                      <a:pt x="50" y="149"/>
                    </a:lnTo>
                    <a:lnTo>
                      <a:pt x="51" y="154"/>
                    </a:lnTo>
                    <a:lnTo>
                      <a:pt x="53" y="156"/>
                    </a:lnTo>
                    <a:lnTo>
                      <a:pt x="57" y="152"/>
                    </a:lnTo>
                    <a:lnTo>
                      <a:pt x="61" y="149"/>
                    </a:lnTo>
                    <a:lnTo>
                      <a:pt x="65" y="147"/>
                    </a:lnTo>
                    <a:lnTo>
                      <a:pt x="70" y="143"/>
                    </a:lnTo>
                    <a:lnTo>
                      <a:pt x="67" y="135"/>
                    </a:lnTo>
                    <a:lnTo>
                      <a:pt x="60" y="119"/>
                    </a:lnTo>
                    <a:lnTo>
                      <a:pt x="51" y="98"/>
                    </a:lnTo>
                    <a:lnTo>
                      <a:pt x="41" y="75"/>
                    </a:lnTo>
                    <a:lnTo>
                      <a:pt x="31" y="51"/>
                    </a:lnTo>
                    <a:lnTo>
                      <a:pt x="23" y="30"/>
                    </a:lnTo>
                    <a:lnTo>
                      <a:pt x="15" y="14"/>
                    </a:lnTo>
                    <a:lnTo>
                      <a:pt x="13" y="6"/>
                    </a:lnTo>
                    <a:lnTo>
                      <a:pt x="8" y="0"/>
                    </a:lnTo>
                    <a:lnTo>
                      <a:pt x="3" y="0"/>
                    </a:lnTo>
                    <a:lnTo>
                      <a:pt x="0" y="4"/>
                    </a:lnTo>
                    <a:lnTo>
                      <a:pt x="1" y="12"/>
                    </a:lnTo>
                    <a:lnTo>
                      <a:pt x="4" y="21"/>
                    </a:lnTo>
                    <a:lnTo>
                      <a:pt x="10" y="39"/>
                    </a:lnTo>
                    <a:lnTo>
                      <a:pt x="17" y="58"/>
                    </a:lnTo>
                    <a:lnTo>
                      <a:pt x="24" y="81"/>
                    </a:lnTo>
                    <a:lnTo>
                      <a:pt x="33" y="102"/>
                    </a:lnTo>
                    <a:lnTo>
                      <a:pt x="38" y="121"/>
                    </a:lnTo>
                    <a:lnTo>
                      <a:pt x="44" y="135"/>
                    </a:lnTo>
                    <a:lnTo>
                      <a:pt x="47" y="1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52" name="Freeform 147"/>
              <p:cNvSpPr>
                <a:spLocks/>
              </p:cNvSpPr>
              <p:nvPr/>
            </p:nvSpPr>
            <p:spPr bwMode="auto">
              <a:xfrm>
                <a:off x="6130" y="5302"/>
                <a:ext cx="23" cy="49"/>
              </a:xfrm>
              <a:custGeom>
                <a:avLst/>
                <a:gdLst>
                  <a:gd name="T0" fmla="*/ 1 w 46"/>
                  <a:gd name="T1" fmla="*/ 1 h 98"/>
                  <a:gd name="T2" fmla="*/ 1 w 46"/>
                  <a:gd name="T3" fmla="*/ 1 h 98"/>
                  <a:gd name="T4" fmla="*/ 1 w 46"/>
                  <a:gd name="T5" fmla="*/ 1 h 98"/>
                  <a:gd name="T6" fmla="*/ 1 w 46"/>
                  <a:gd name="T7" fmla="*/ 1 h 98"/>
                  <a:gd name="T8" fmla="*/ 1 w 46"/>
                  <a:gd name="T9" fmla="*/ 1 h 98"/>
                  <a:gd name="T10" fmla="*/ 1 w 46"/>
                  <a:gd name="T11" fmla="*/ 1 h 98"/>
                  <a:gd name="T12" fmla="*/ 1 w 46"/>
                  <a:gd name="T13" fmla="*/ 1 h 98"/>
                  <a:gd name="T14" fmla="*/ 1 w 46"/>
                  <a:gd name="T15" fmla="*/ 1 h 98"/>
                  <a:gd name="T16" fmla="*/ 0 w 46"/>
                  <a:gd name="T17" fmla="*/ 1 h 98"/>
                  <a:gd name="T18" fmla="*/ 0 w 46"/>
                  <a:gd name="T19" fmla="*/ 1 h 98"/>
                  <a:gd name="T20" fmla="*/ 1 w 46"/>
                  <a:gd name="T21" fmla="*/ 1 h 98"/>
                  <a:gd name="T22" fmla="*/ 1 w 46"/>
                  <a:gd name="T23" fmla="*/ 1 h 98"/>
                  <a:gd name="T24" fmla="*/ 1 w 46"/>
                  <a:gd name="T25" fmla="*/ 1 h 98"/>
                  <a:gd name="T26" fmla="*/ 1 w 46"/>
                  <a:gd name="T27" fmla="*/ 1 h 98"/>
                  <a:gd name="T28" fmla="*/ 1 w 46"/>
                  <a:gd name="T29" fmla="*/ 1 h 98"/>
                  <a:gd name="T30" fmla="*/ 1 w 46"/>
                  <a:gd name="T31" fmla="*/ 1 h 98"/>
                  <a:gd name="T32" fmla="*/ 1 w 46"/>
                  <a:gd name="T33" fmla="*/ 0 h 98"/>
                  <a:gd name="T34" fmla="*/ 1 w 46"/>
                  <a:gd name="T35" fmla="*/ 1 h 98"/>
                  <a:gd name="T36" fmla="*/ 1 w 46"/>
                  <a:gd name="T37" fmla="*/ 1 h 98"/>
                  <a:gd name="T38" fmla="*/ 1 w 46"/>
                  <a:gd name="T39" fmla="*/ 1 h 98"/>
                  <a:gd name="T40" fmla="*/ 1 w 46"/>
                  <a:gd name="T41" fmla="*/ 1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98"/>
                  <a:gd name="T65" fmla="*/ 46 w 46"/>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98">
                    <a:moveTo>
                      <a:pt x="36" y="51"/>
                    </a:moveTo>
                    <a:lnTo>
                      <a:pt x="30" y="58"/>
                    </a:lnTo>
                    <a:lnTo>
                      <a:pt x="23" y="70"/>
                    </a:lnTo>
                    <a:lnTo>
                      <a:pt x="16" y="84"/>
                    </a:lnTo>
                    <a:lnTo>
                      <a:pt x="10" y="98"/>
                    </a:lnTo>
                    <a:lnTo>
                      <a:pt x="8" y="98"/>
                    </a:lnTo>
                    <a:lnTo>
                      <a:pt x="6" y="96"/>
                    </a:lnTo>
                    <a:lnTo>
                      <a:pt x="3" y="96"/>
                    </a:lnTo>
                    <a:lnTo>
                      <a:pt x="0" y="94"/>
                    </a:lnTo>
                    <a:lnTo>
                      <a:pt x="0" y="84"/>
                    </a:lnTo>
                    <a:lnTo>
                      <a:pt x="2" y="70"/>
                    </a:lnTo>
                    <a:lnTo>
                      <a:pt x="5" y="58"/>
                    </a:lnTo>
                    <a:lnTo>
                      <a:pt x="8" y="49"/>
                    </a:lnTo>
                    <a:lnTo>
                      <a:pt x="13" y="37"/>
                    </a:lnTo>
                    <a:lnTo>
                      <a:pt x="22" y="19"/>
                    </a:lnTo>
                    <a:lnTo>
                      <a:pt x="32" y="3"/>
                    </a:lnTo>
                    <a:lnTo>
                      <a:pt x="42" y="0"/>
                    </a:lnTo>
                    <a:lnTo>
                      <a:pt x="46" y="7"/>
                    </a:lnTo>
                    <a:lnTo>
                      <a:pt x="46" y="17"/>
                    </a:lnTo>
                    <a:lnTo>
                      <a:pt x="42" y="33"/>
                    </a:lnTo>
                    <a:lnTo>
                      <a:pt x="36" y="5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53" name="Freeform 148"/>
              <p:cNvSpPr>
                <a:spLocks/>
              </p:cNvSpPr>
              <p:nvPr/>
            </p:nvSpPr>
            <p:spPr bwMode="auto">
              <a:xfrm>
                <a:off x="6123" y="5200"/>
                <a:ext cx="69" cy="78"/>
              </a:xfrm>
              <a:custGeom>
                <a:avLst/>
                <a:gdLst>
                  <a:gd name="T0" fmla="*/ 0 w 139"/>
                  <a:gd name="T1" fmla="*/ 1 h 155"/>
                  <a:gd name="T2" fmla="*/ 0 w 139"/>
                  <a:gd name="T3" fmla="*/ 1 h 155"/>
                  <a:gd name="T4" fmla="*/ 0 w 139"/>
                  <a:gd name="T5" fmla="*/ 1 h 155"/>
                  <a:gd name="T6" fmla="*/ 0 w 139"/>
                  <a:gd name="T7" fmla="*/ 1 h 155"/>
                  <a:gd name="T8" fmla="*/ 0 w 139"/>
                  <a:gd name="T9" fmla="*/ 1 h 155"/>
                  <a:gd name="T10" fmla="*/ 0 w 139"/>
                  <a:gd name="T11" fmla="*/ 1 h 155"/>
                  <a:gd name="T12" fmla="*/ 0 w 139"/>
                  <a:gd name="T13" fmla="*/ 1 h 155"/>
                  <a:gd name="T14" fmla="*/ 0 w 139"/>
                  <a:gd name="T15" fmla="*/ 1 h 155"/>
                  <a:gd name="T16" fmla="*/ 0 w 139"/>
                  <a:gd name="T17" fmla="*/ 1 h 155"/>
                  <a:gd name="T18" fmla="*/ 0 w 139"/>
                  <a:gd name="T19" fmla="*/ 1 h 155"/>
                  <a:gd name="T20" fmla="*/ 0 w 139"/>
                  <a:gd name="T21" fmla="*/ 1 h 155"/>
                  <a:gd name="T22" fmla="*/ 0 w 139"/>
                  <a:gd name="T23" fmla="*/ 1 h 155"/>
                  <a:gd name="T24" fmla="*/ 0 w 139"/>
                  <a:gd name="T25" fmla="*/ 1 h 155"/>
                  <a:gd name="T26" fmla="*/ 0 w 139"/>
                  <a:gd name="T27" fmla="*/ 1 h 155"/>
                  <a:gd name="T28" fmla="*/ 0 w 139"/>
                  <a:gd name="T29" fmla="*/ 1 h 155"/>
                  <a:gd name="T30" fmla="*/ 0 w 139"/>
                  <a:gd name="T31" fmla="*/ 1 h 155"/>
                  <a:gd name="T32" fmla="*/ 0 w 139"/>
                  <a:gd name="T33" fmla="*/ 1 h 155"/>
                  <a:gd name="T34" fmla="*/ 0 w 139"/>
                  <a:gd name="T35" fmla="*/ 1 h 155"/>
                  <a:gd name="T36" fmla="*/ 0 w 139"/>
                  <a:gd name="T37" fmla="*/ 1 h 155"/>
                  <a:gd name="T38" fmla="*/ 0 w 139"/>
                  <a:gd name="T39" fmla="*/ 1 h 155"/>
                  <a:gd name="T40" fmla="*/ 0 w 139"/>
                  <a:gd name="T41" fmla="*/ 1 h 155"/>
                  <a:gd name="T42" fmla="*/ 0 w 139"/>
                  <a:gd name="T43" fmla="*/ 1 h 155"/>
                  <a:gd name="T44" fmla="*/ 0 w 139"/>
                  <a:gd name="T45" fmla="*/ 1 h 155"/>
                  <a:gd name="T46" fmla="*/ 0 w 139"/>
                  <a:gd name="T47" fmla="*/ 1 h 155"/>
                  <a:gd name="T48" fmla="*/ 0 w 139"/>
                  <a:gd name="T49" fmla="*/ 1 h 155"/>
                  <a:gd name="T50" fmla="*/ 0 w 139"/>
                  <a:gd name="T51" fmla="*/ 1 h 155"/>
                  <a:gd name="T52" fmla="*/ 0 w 139"/>
                  <a:gd name="T53" fmla="*/ 1 h 155"/>
                  <a:gd name="T54" fmla="*/ 0 w 139"/>
                  <a:gd name="T55" fmla="*/ 1 h 155"/>
                  <a:gd name="T56" fmla="*/ 0 w 139"/>
                  <a:gd name="T57" fmla="*/ 1 h 155"/>
                  <a:gd name="T58" fmla="*/ 0 w 139"/>
                  <a:gd name="T59" fmla="*/ 1 h 155"/>
                  <a:gd name="T60" fmla="*/ 0 w 139"/>
                  <a:gd name="T61" fmla="*/ 1 h 155"/>
                  <a:gd name="T62" fmla="*/ 0 w 139"/>
                  <a:gd name="T63" fmla="*/ 1 h 155"/>
                  <a:gd name="T64" fmla="*/ 0 w 139"/>
                  <a:gd name="T65" fmla="*/ 1 h 155"/>
                  <a:gd name="T66" fmla="*/ 0 w 139"/>
                  <a:gd name="T67" fmla="*/ 1 h 155"/>
                  <a:gd name="T68" fmla="*/ 0 w 139"/>
                  <a:gd name="T69" fmla="*/ 1 h 155"/>
                  <a:gd name="T70" fmla="*/ 0 w 139"/>
                  <a:gd name="T71" fmla="*/ 1 h 155"/>
                  <a:gd name="T72" fmla="*/ 0 w 139"/>
                  <a:gd name="T73" fmla="*/ 1 h 155"/>
                  <a:gd name="T74" fmla="*/ 0 w 139"/>
                  <a:gd name="T75" fmla="*/ 0 h 155"/>
                  <a:gd name="T76" fmla="*/ 0 w 139"/>
                  <a:gd name="T77" fmla="*/ 1 h 155"/>
                  <a:gd name="T78" fmla="*/ 0 w 139"/>
                  <a:gd name="T79" fmla="*/ 1 h 155"/>
                  <a:gd name="T80" fmla="*/ 0 w 139"/>
                  <a:gd name="T81" fmla="*/ 1 h 155"/>
                  <a:gd name="T82" fmla="*/ 0 w 139"/>
                  <a:gd name="T83" fmla="*/ 1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9"/>
                  <a:gd name="T127" fmla="*/ 0 h 155"/>
                  <a:gd name="T128" fmla="*/ 139 w 139"/>
                  <a:gd name="T129" fmla="*/ 155 h 1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9" h="155">
                    <a:moveTo>
                      <a:pt x="42" y="26"/>
                    </a:moveTo>
                    <a:lnTo>
                      <a:pt x="39" y="29"/>
                    </a:lnTo>
                    <a:lnTo>
                      <a:pt x="36" y="33"/>
                    </a:lnTo>
                    <a:lnTo>
                      <a:pt x="32" y="36"/>
                    </a:lnTo>
                    <a:lnTo>
                      <a:pt x="26" y="40"/>
                    </a:lnTo>
                    <a:lnTo>
                      <a:pt x="24" y="38"/>
                    </a:lnTo>
                    <a:lnTo>
                      <a:pt x="20" y="34"/>
                    </a:lnTo>
                    <a:lnTo>
                      <a:pt x="17" y="31"/>
                    </a:lnTo>
                    <a:lnTo>
                      <a:pt x="13" y="27"/>
                    </a:lnTo>
                    <a:lnTo>
                      <a:pt x="10" y="31"/>
                    </a:lnTo>
                    <a:lnTo>
                      <a:pt x="7" y="34"/>
                    </a:lnTo>
                    <a:lnTo>
                      <a:pt x="3" y="38"/>
                    </a:lnTo>
                    <a:lnTo>
                      <a:pt x="0" y="41"/>
                    </a:lnTo>
                    <a:lnTo>
                      <a:pt x="6" y="47"/>
                    </a:lnTo>
                    <a:lnTo>
                      <a:pt x="13" y="54"/>
                    </a:lnTo>
                    <a:lnTo>
                      <a:pt x="19" y="59"/>
                    </a:lnTo>
                    <a:lnTo>
                      <a:pt x="24" y="61"/>
                    </a:lnTo>
                    <a:lnTo>
                      <a:pt x="32" y="55"/>
                    </a:lnTo>
                    <a:lnTo>
                      <a:pt x="40" y="48"/>
                    </a:lnTo>
                    <a:lnTo>
                      <a:pt x="49" y="45"/>
                    </a:lnTo>
                    <a:lnTo>
                      <a:pt x="56" y="47"/>
                    </a:lnTo>
                    <a:lnTo>
                      <a:pt x="57" y="55"/>
                    </a:lnTo>
                    <a:lnTo>
                      <a:pt x="56" y="69"/>
                    </a:lnTo>
                    <a:lnTo>
                      <a:pt x="56" y="82"/>
                    </a:lnTo>
                    <a:lnTo>
                      <a:pt x="60" y="89"/>
                    </a:lnTo>
                    <a:lnTo>
                      <a:pt x="66" y="94"/>
                    </a:lnTo>
                    <a:lnTo>
                      <a:pt x="72" y="101"/>
                    </a:lnTo>
                    <a:lnTo>
                      <a:pt x="76" y="108"/>
                    </a:lnTo>
                    <a:lnTo>
                      <a:pt x="77" y="115"/>
                    </a:lnTo>
                    <a:lnTo>
                      <a:pt x="77" y="120"/>
                    </a:lnTo>
                    <a:lnTo>
                      <a:pt x="77" y="125"/>
                    </a:lnTo>
                    <a:lnTo>
                      <a:pt x="80" y="131"/>
                    </a:lnTo>
                    <a:lnTo>
                      <a:pt x="83" y="134"/>
                    </a:lnTo>
                    <a:lnTo>
                      <a:pt x="89" y="138"/>
                    </a:lnTo>
                    <a:lnTo>
                      <a:pt x="94" y="141"/>
                    </a:lnTo>
                    <a:lnTo>
                      <a:pt x="100" y="146"/>
                    </a:lnTo>
                    <a:lnTo>
                      <a:pt x="102" y="155"/>
                    </a:lnTo>
                    <a:lnTo>
                      <a:pt x="110" y="146"/>
                    </a:lnTo>
                    <a:lnTo>
                      <a:pt x="122" y="136"/>
                    </a:lnTo>
                    <a:lnTo>
                      <a:pt x="132" y="124"/>
                    </a:lnTo>
                    <a:lnTo>
                      <a:pt x="139" y="113"/>
                    </a:lnTo>
                    <a:lnTo>
                      <a:pt x="137" y="104"/>
                    </a:lnTo>
                    <a:lnTo>
                      <a:pt x="133" y="94"/>
                    </a:lnTo>
                    <a:lnTo>
                      <a:pt x="126" y="89"/>
                    </a:lnTo>
                    <a:lnTo>
                      <a:pt x="117" y="85"/>
                    </a:lnTo>
                    <a:lnTo>
                      <a:pt x="113" y="90"/>
                    </a:lnTo>
                    <a:lnTo>
                      <a:pt x="107" y="96"/>
                    </a:lnTo>
                    <a:lnTo>
                      <a:pt x="100" y="101"/>
                    </a:lnTo>
                    <a:lnTo>
                      <a:pt x="94" y="103"/>
                    </a:lnTo>
                    <a:lnTo>
                      <a:pt x="99" y="94"/>
                    </a:lnTo>
                    <a:lnTo>
                      <a:pt x="106" y="80"/>
                    </a:lnTo>
                    <a:lnTo>
                      <a:pt x="113" y="66"/>
                    </a:lnTo>
                    <a:lnTo>
                      <a:pt x="116" y="55"/>
                    </a:lnTo>
                    <a:lnTo>
                      <a:pt x="113" y="52"/>
                    </a:lnTo>
                    <a:lnTo>
                      <a:pt x="107" y="48"/>
                    </a:lnTo>
                    <a:lnTo>
                      <a:pt x="103" y="47"/>
                    </a:lnTo>
                    <a:lnTo>
                      <a:pt x="99" y="47"/>
                    </a:lnTo>
                    <a:lnTo>
                      <a:pt x="97" y="41"/>
                    </a:lnTo>
                    <a:lnTo>
                      <a:pt x="96" y="36"/>
                    </a:lnTo>
                    <a:lnTo>
                      <a:pt x="93" y="31"/>
                    </a:lnTo>
                    <a:lnTo>
                      <a:pt x="89" y="29"/>
                    </a:lnTo>
                    <a:lnTo>
                      <a:pt x="86" y="36"/>
                    </a:lnTo>
                    <a:lnTo>
                      <a:pt x="82" y="45"/>
                    </a:lnTo>
                    <a:lnTo>
                      <a:pt x="77" y="52"/>
                    </a:lnTo>
                    <a:lnTo>
                      <a:pt x="73" y="54"/>
                    </a:lnTo>
                    <a:lnTo>
                      <a:pt x="73" y="48"/>
                    </a:lnTo>
                    <a:lnTo>
                      <a:pt x="77" y="36"/>
                    </a:lnTo>
                    <a:lnTo>
                      <a:pt x="83" y="24"/>
                    </a:lnTo>
                    <a:lnTo>
                      <a:pt x="87" y="15"/>
                    </a:lnTo>
                    <a:lnTo>
                      <a:pt x="86" y="12"/>
                    </a:lnTo>
                    <a:lnTo>
                      <a:pt x="84" y="10"/>
                    </a:lnTo>
                    <a:lnTo>
                      <a:pt x="83" y="7"/>
                    </a:lnTo>
                    <a:lnTo>
                      <a:pt x="80" y="5"/>
                    </a:lnTo>
                    <a:lnTo>
                      <a:pt x="74" y="1"/>
                    </a:lnTo>
                    <a:lnTo>
                      <a:pt x="70" y="0"/>
                    </a:lnTo>
                    <a:lnTo>
                      <a:pt x="64" y="0"/>
                    </a:lnTo>
                    <a:lnTo>
                      <a:pt x="56" y="3"/>
                    </a:lnTo>
                    <a:lnTo>
                      <a:pt x="52" y="5"/>
                    </a:lnTo>
                    <a:lnTo>
                      <a:pt x="47" y="7"/>
                    </a:lnTo>
                    <a:lnTo>
                      <a:pt x="42" y="10"/>
                    </a:lnTo>
                    <a:lnTo>
                      <a:pt x="36" y="12"/>
                    </a:lnTo>
                    <a:lnTo>
                      <a:pt x="37" y="15"/>
                    </a:lnTo>
                    <a:lnTo>
                      <a:pt x="39" y="19"/>
                    </a:lnTo>
                    <a:lnTo>
                      <a:pt x="40" y="24"/>
                    </a:lnTo>
                    <a:lnTo>
                      <a:pt x="42" y="2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54" name="Freeform 149"/>
              <p:cNvSpPr>
                <a:spLocks/>
              </p:cNvSpPr>
              <p:nvPr/>
            </p:nvSpPr>
            <p:spPr bwMode="auto">
              <a:xfrm>
                <a:off x="5938" y="5173"/>
                <a:ext cx="202" cy="428"/>
              </a:xfrm>
              <a:custGeom>
                <a:avLst/>
                <a:gdLst>
                  <a:gd name="T0" fmla="*/ 1 w 402"/>
                  <a:gd name="T1" fmla="*/ 1 h 856"/>
                  <a:gd name="T2" fmla="*/ 1 w 402"/>
                  <a:gd name="T3" fmla="*/ 1 h 856"/>
                  <a:gd name="T4" fmla="*/ 1 w 402"/>
                  <a:gd name="T5" fmla="*/ 1 h 856"/>
                  <a:gd name="T6" fmla="*/ 1 w 402"/>
                  <a:gd name="T7" fmla="*/ 1 h 856"/>
                  <a:gd name="T8" fmla="*/ 1 w 402"/>
                  <a:gd name="T9" fmla="*/ 1 h 856"/>
                  <a:gd name="T10" fmla="*/ 1 w 402"/>
                  <a:gd name="T11" fmla="*/ 1 h 856"/>
                  <a:gd name="T12" fmla="*/ 1 w 402"/>
                  <a:gd name="T13" fmla="*/ 1 h 856"/>
                  <a:gd name="T14" fmla="*/ 1 w 402"/>
                  <a:gd name="T15" fmla="*/ 1 h 856"/>
                  <a:gd name="T16" fmla="*/ 1 w 402"/>
                  <a:gd name="T17" fmla="*/ 1 h 856"/>
                  <a:gd name="T18" fmla="*/ 1 w 402"/>
                  <a:gd name="T19" fmla="*/ 1 h 856"/>
                  <a:gd name="T20" fmla="*/ 1 w 402"/>
                  <a:gd name="T21" fmla="*/ 1 h 856"/>
                  <a:gd name="T22" fmla="*/ 1 w 402"/>
                  <a:gd name="T23" fmla="*/ 1 h 856"/>
                  <a:gd name="T24" fmla="*/ 1 w 402"/>
                  <a:gd name="T25" fmla="*/ 1 h 856"/>
                  <a:gd name="T26" fmla="*/ 1 w 402"/>
                  <a:gd name="T27" fmla="*/ 1 h 856"/>
                  <a:gd name="T28" fmla="*/ 1 w 402"/>
                  <a:gd name="T29" fmla="*/ 1 h 856"/>
                  <a:gd name="T30" fmla="*/ 1 w 402"/>
                  <a:gd name="T31" fmla="*/ 1 h 856"/>
                  <a:gd name="T32" fmla="*/ 1 w 402"/>
                  <a:gd name="T33" fmla="*/ 1 h 856"/>
                  <a:gd name="T34" fmla="*/ 1 w 402"/>
                  <a:gd name="T35" fmla="*/ 1 h 856"/>
                  <a:gd name="T36" fmla="*/ 1 w 402"/>
                  <a:gd name="T37" fmla="*/ 1 h 856"/>
                  <a:gd name="T38" fmla="*/ 1 w 402"/>
                  <a:gd name="T39" fmla="*/ 1 h 856"/>
                  <a:gd name="T40" fmla="*/ 1 w 402"/>
                  <a:gd name="T41" fmla="*/ 1 h 856"/>
                  <a:gd name="T42" fmla="*/ 1 w 402"/>
                  <a:gd name="T43" fmla="*/ 1 h 856"/>
                  <a:gd name="T44" fmla="*/ 1 w 402"/>
                  <a:gd name="T45" fmla="*/ 1 h 856"/>
                  <a:gd name="T46" fmla="*/ 1 w 402"/>
                  <a:gd name="T47" fmla="*/ 1 h 856"/>
                  <a:gd name="T48" fmla="*/ 1 w 402"/>
                  <a:gd name="T49" fmla="*/ 1 h 856"/>
                  <a:gd name="T50" fmla="*/ 1 w 402"/>
                  <a:gd name="T51" fmla="*/ 1 h 856"/>
                  <a:gd name="T52" fmla="*/ 1 w 402"/>
                  <a:gd name="T53" fmla="*/ 1 h 856"/>
                  <a:gd name="T54" fmla="*/ 1 w 402"/>
                  <a:gd name="T55" fmla="*/ 1 h 856"/>
                  <a:gd name="T56" fmla="*/ 1 w 402"/>
                  <a:gd name="T57" fmla="*/ 1 h 856"/>
                  <a:gd name="T58" fmla="*/ 1 w 402"/>
                  <a:gd name="T59" fmla="*/ 1 h 856"/>
                  <a:gd name="T60" fmla="*/ 1 w 402"/>
                  <a:gd name="T61" fmla="*/ 1 h 856"/>
                  <a:gd name="T62" fmla="*/ 1 w 402"/>
                  <a:gd name="T63" fmla="*/ 1 h 856"/>
                  <a:gd name="T64" fmla="*/ 1 w 402"/>
                  <a:gd name="T65" fmla="*/ 1 h 856"/>
                  <a:gd name="T66" fmla="*/ 1 w 402"/>
                  <a:gd name="T67" fmla="*/ 1 h 856"/>
                  <a:gd name="T68" fmla="*/ 1 w 402"/>
                  <a:gd name="T69" fmla="*/ 1 h 856"/>
                  <a:gd name="T70" fmla="*/ 1 w 402"/>
                  <a:gd name="T71" fmla="*/ 1 h 856"/>
                  <a:gd name="T72" fmla="*/ 1 w 402"/>
                  <a:gd name="T73" fmla="*/ 1 h 856"/>
                  <a:gd name="T74" fmla="*/ 1 w 402"/>
                  <a:gd name="T75" fmla="*/ 1 h 856"/>
                  <a:gd name="T76" fmla="*/ 1 w 402"/>
                  <a:gd name="T77" fmla="*/ 1 h 856"/>
                  <a:gd name="T78" fmla="*/ 1 w 402"/>
                  <a:gd name="T79" fmla="*/ 1 h 856"/>
                  <a:gd name="T80" fmla="*/ 1 w 402"/>
                  <a:gd name="T81" fmla="*/ 1 h 856"/>
                  <a:gd name="T82" fmla="*/ 1 w 402"/>
                  <a:gd name="T83" fmla="*/ 1 h 856"/>
                  <a:gd name="T84" fmla="*/ 1 w 402"/>
                  <a:gd name="T85" fmla="*/ 1 h 856"/>
                  <a:gd name="T86" fmla="*/ 1 w 402"/>
                  <a:gd name="T87" fmla="*/ 1 h 856"/>
                  <a:gd name="T88" fmla="*/ 1 w 402"/>
                  <a:gd name="T89" fmla="*/ 1 h 856"/>
                  <a:gd name="T90" fmla="*/ 1 w 402"/>
                  <a:gd name="T91" fmla="*/ 1 h 856"/>
                  <a:gd name="T92" fmla="*/ 1 w 402"/>
                  <a:gd name="T93" fmla="*/ 1 h 856"/>
                  <a:gd name="T94" fmla="*/ 1 w 402"/>
                  <a:gd name="T95" fmla="*/ 1 h 8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2"/>
                  <a:gd name="T145" fmla="*/ 0 h 856"/>
                  <a:gd name="T146" fmla="*/ 402 w 402"/>
                  <a:gd name="T147" fmla="*/ 856 h 8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2" h="856">
                    <a:moveTo>
                      <a:pt x="71" y="751"/>
                    </a:moveTo>
                    <a:lnTo>
                      <a:pt x="80" y="757"/>
                    </a:lnTo>
                    <a:lnTo>
                      <a:pt x="90" y="764"/>
                    </a:lnTo>
                    <a:lnTo>
                      <a:pt x="103" y="772"/>
                    </a:lnTo>
                    <a:lnTo>
                      <a:pt x="115" y="783"/>
                    </a:lnTo>
                    <a:lnTo>
                      <a:pt x="127" y="792"/>
                    </a:lnTo>
                    <a:lnTo>
                      <a:pt x="137" y="802"/>
                    </a:lnTo>
                    <a:lnTo>
                      <a:pt x="145" y="809"/>
                    </a:lnTo>
                    <a:lnTo>
                      <a:pt x="150" y="816"/>
                    </a:lnTo>
                    <a:lnTo>
                      <a:pt x="154" y="827"/>
                    </a:lnTo>
                    <a:lnTo>
                      <a:pt x="160" y="837"/>
                    </a:lnTo>
                    <a:lnTo>
                      <a:pt x="165" y="848"/>
                    </a:lnTo>
                    <a:lnTo>
                      <a:pt x="170" y="855"/>
                    </a:lnTo>
                    <a:lnTo>
                      <a:pt x="175" y="849"/>
                    </a:lnTo>
                    <a:lnTo>
                      <a:pt x="181" y="842"/>
                    </a:lnTo>
                    <a:lnTo>
                      <a:pt x="187" y="835"/>
                    </a:lnTo>
                    <a:lnTo>
                      <a:pt x="191" y="832"/>
                    </a:lnTo>
                    <a:lnTo>
                      <a:pt x="194" y="834"/>
                    </a:lnTo>
                    <a:lnTo>
                      <a:pt x="197" y="837"/>
                    </a:lnTo>
                    <a:lnTo>
                      <a:pt x="198" y="839"/>
                    </a:lnTo>
                    <a:lnTo>
                      <a:pt x="201" y="842"/>
                    </a:lnTo>
                    <a:lnTo>
                      <a:pt x="215" y="846"/>
                    </a:lnTo>
                    <a:lnTo>
                      <a:pt x="231" y="849"/>
                    </a:lnTo>
                    <a:lnTo>
                      <a:pt x="248" y="853"/>
                    </a:lnTo>
                    <a:lnTo>
                      <a:pt x="265" y="855"/>
                    </a:lnTo>
                    <a:lnTo>
                      <a:pt x="281" y="855"/>
                    </a:lnTo>
                    <a:lnTo>
                      <a:pt x="297" y="856"/>
                    </a:lnTo>
                    <a:lnTo>
                      <a:pt x="308" y="855"/>
                    </a:lnTo>
                    <a:lnTo>
                      <a:pt x="315" y="853"/>
                    </a:lnTo>
                    <a:lnTo>
                      <a:pt x="321" y="848"/>
                    </a:lnTo>
                    <a:lnTo>
                      <a:pt x="328" y="839"/>
                    </a:lnTo>
                    <a:lnTo>
                      <a:pt x="337" y="830"/>
                    </a:lnTo>
                    <a:lnTo>
                      <a:pt x="345" y="818"/>
                    </a:lnTo>
                    <a:lnTo>
                      <a:pt x="352" y="806"/>
                    </a:lnTo>
                    <a:lnTo>
                      <a:pt x="360" y="795"/>
                    </a:lnTo>
                    <a:lnTo>
                      <a:pt x="364" y="786"/>
                    </a:lnTo>
                    <a:lnTo>
                      <a:pt x="365" y="779"/>
                    </a:lnTo>
                    <a:lnTo>
                      <a:pt x="365" y="757"/>
                    </a:lnTo>
                    <a:lnTo>
                      <a:pt x="365" y="718"/>
                    </a:lnTo>
                    <a:lnTo>
                      <a:pt x="367" y="676"/>
                    </a:lnTo>
                    <a:lnTo>
                      <a:pt x="370" y="641"/>
                    </a:lnTo>
                    <a:lnTo>
                      <a:pt x="378" y="610"/>
                    </a:lnTo>
                    <a:lnTo>
                      <a:pt x="387" y="573"/>
                    </a:lnTo>
                    <a:lnTo>
                      <a:pt x="392" y="540"/>
                    </a:lnTo>
                    <a:lnTo>
                      <a:pt x="390" y="516"/>
                    </a:lnTo>
                    <a:lnTo>
                      <a:pt x="395" y="488"/>
                    </a:lnTo>
                    <a:lnTo>
                      <a:pt x="400" y="446"/>
                    </a:lnTo>
                    <a:lnTo>
                      <a:pt x="402" y="399"/>
                    </a:lnTo>
                    <a:lnTo>
                      <a:pt x="401" y="360"/>
                    </a:lnTo>
                    <a:lnTo>
                      <a:pt x="400" y="360"/>
                    </a:lnTo>
                    <a:lnTo>
                      <a:pt x="398" y="358"/>
                    </a:lnTo>
                    <a:lnTo>
                      <a:pt x="395" y="358"/>
                    </a:lnTo>
                    <a:lnTo>
                      <a:pt x="392" y="357"/>
                    </a:lnTo>
                    <a:lnTo>
                      <a:pt x="390" y="357"/>
                    </a:lnTo>
                    <a:lnTo>
                      <a:pt x="388" y="355"/>
                    </a:lnTo>
                    <a:lnTo>
                      <a:pt x="385" y="355"/>
                    </a:lnTo>
                    <a:lnTo>
                      <a:pt x="382" y="353"/>
                    </a:lnTo>
                    <a:lnTo>
                      <a:pt x="372" y="351"/>
                    </a:lnTo>
                    <a:lnTo>
                      <a:pt x="361" y="348"/>
                    </a:lnTo>
                    <a:lnTo>
                      <a:pt x="348" y="344"/>
                    </a:lnTo>
                    <a:lnTo>
                      <a:pt x="337" y="341"/>
                    </a:lnTo>
                    <a:lnTo>
                      <a:pt x="324" y="336"/>
                    </a:lnTo>
                    <a:lnTo>
                      <a:pt x="312" y="331"/>
                    </a:lnTo>
                    <a:lnTo>
                      <a:pt x="301" y="325"/>
                    </a:lnTo>
                    <a:lnTo>
                      <a:pt x="291" y="318"/>
                    </a:lnTo>
                    <a:lnTo>
                      <a:pt x="287" y="315"/>
                    </a:lnTo>
                    <a:lnTo>
                      <a:pt x="282" y="311"/>
                    </a:lnTo>
                    <a:lnTo>
                      <a:pt x="278" y="308"/>
                    </a:lnTo>
                    <a:lnTo>
                      <a:pt x="275" y="304"/>
                    </a:lnTo>
                    <a:lnTo>
                      <a:pt x="271" y="329"/>
                    </a:lnTo>
                    <a:lnTo>
                      <a:pt x="268" y="353"/>
                    </a:lnTo>
                    <a:lnTo>
                      <a:pt x="267" y="376"/>
                    </a:lnTo>
                    <a:lnTo>
                      <a:pt x="265" y="395"/>
                    </a:lnTo>
                    <a:lnTo>
                      <a:pt x="262" y="416"/>
                    </a:lnTo>
                    <a:lnTo>
                      <a:pt x="258" y="437"/>
                    </a:lnTo>
                    <a:lnTo>
                      <a:pt x="250" y="455"/>
                    </a:lnTo>
                    <a:lnTo>
                      <a:pt x="242" y="463"/>
                    </a:lnTo>
                    <a:lnTo>
                      <a:pt x="235" y="470"/>
                    </a:lnTo>
                    <a:lnTo>
                      <a:pt x="228" y="481"/>
                    </a:lnTo>
                    <a:lnTo>
                      <a:pt x="224" y="491"/>
                    </a:lnTo>
                    <a:lnTo>
                      <a:pt x="221" y="500"/>
                    </a:lnTo>
                    <a:lnTo>
                      <a:pt x="214" y="474"/>
                    </a:lnTo>
                    <a:lnTo>
                      <a:pt x="205" y="442"/>
                    </a:lnTo>
                    <a:lnTo>
                      <a:pt x="198" y="413"/>
                    </a:lnTo>
                    <a:lnTo>
                      <a:pt x="194" y="397"/>
                    </a:lnTo>
                    <a:lnTo>
                      <a:pt x="190" y="385"/>
                    </a:lnTo>
                    <a:lnTo>
                      <a:pt x="183" y="371"/>
                    </a:lnTo>
                    <a:lnTo>
                      <a:pt x="174" y="357"/>
                    </a:lnTo>
                    <a:lnTo>
                      <a:pt x="167" y="348"/>
                    </a:lnTo>
                    <a:lnTo>
                      <a:pt x="163" y="336"/>
                    </a:lnTo>
                    <a:lnTo>
                      <a:pt x="161" y="317"/>
                    </a:lnTo>
                    <a:lnTo>
                      <a:pt x="161" y="296"/>
                    </a:lnTo>
                    <a:lnTo>
                      <a:pt x="160" y="275"/>
                    </a:lnTo>
                    <a:lnTo>
                      <a:pt x="155" y="252"/>
                    </a:lnTo>
                    <a:lnTo>
                      <a:pt x="150" y="226"/>
                    </a:lnTo>
                    <a:lnTo>
                      <a:pt x="144" y="201"/>
                    </a:lnTo>
                    <a:lnTo>
                      <a:pt x="143" y="184"/>
                    </a:lnTo>
                    <a:lnTo>
                      <a:pt x="145" y="161"/>
                    </a:lnTo>
                    <a:lnTo>
                      <a:pt x="148" y="128"/>
                    </a:lnTo>
                    <a:lnTo>
                      <a:pt x="148" y="93"/>
                    </a:lnTo>
                    <a:lnTo>
                      <a:pt x="144" y="70"/>
                    </a:lnTo>
                    <a:lnTo>
                      <a:pt x="138" y="58"/>
                    </a:lnTo>
                    <a:lnTo>
                      <a:pt x="131" y="44"/>
                    </a:lnTo>
                    <a:lnTo>
                      <a:pt x="125" y="28"/>
                    </a:lnTo>
                    <a:lnTo>
                      <a:pt x="118" y="14"/>
                    </a:lnTo>
                    <a:lnTo>
                      <a:pt x="117" y="11"/>
                    </a:lnTo>
                    <a:lnTo>
                      <a:pt x="114" y="7"/>
                    </a:lnTo>
                    <a:lnTo>
                      <a:pt x="113" y="4"/>
                    </a:lnTo>
                    <a:lnTo>
                      <a:pt x="110" y="0"/>
                    </a:lnTo>
                    <a:lnTo>
                      <a:pt x="105" y="9"/>
                    </a:lnTo>
                    <a:lnTo>
                      <a:pt x="98" y="16"/>
                    </a:lnTo>
                    <a:lnTo>
                      <a:pt x="88" y="21"/>
                    </a:lnTo>
                    <a:lnTo>
                      <a:pt x="78" y="21"/>
                    </a:lnTo>
                    <a:lnTo>
                      <a:pt x="77" y="35"/>
                    </a:lnTo>
                    <a:lnTo>
                      <a:pt x="73" y="48"/>
                    </a:lnTo>
                    <a:lnTo>
                      <a:pt x="67" y="62"/>
                    </a:lnTo>
                    <a:lnTo>
                      <a:pt x="61" y="75"/>
                    </a:lnTo>
                    <a:lnTo>
                      <a:pt x="51" y="91"/>
                    </a:lnTo>
                    <a:lnTo>
                      <a:pt x="41" y="103"/>
                    </a:lnTo>
                    <a:lnTo>
                      <a:pt x="30" y="112"/>
                    </a:lnTo>
                    <a:lnTo>
                      <a:pt x="20" y="117"/>
                    </a:lnTo>
                    <a:lnTo>
                      <a:pt x="14" y="138"/>
                    </a:lnTo>
                    <a:lnTo>
                      <a:pt x="8" y="168"/>
                    </a:lnTo>
                    <a:lnTo>
                      <a:pt x="3" y="201"/>
                    </a:lnTo>
                    <a:lnTo>
                      <a:pt x="0" y="234"/>
                    </a:lnTo>
                    <a:lnTo>
                      <a:pt x="3" y="255"/>
                    </a:lnTo>
                    <a:lnTo>
                      <a:pt x="10" y="275"/>
                    </a:lnTo>
                    <a:lnTo>
                      <a:pt x="15" y="290"/>
                    </a:lnTo>
                    <a:lnTo>
                      <a:pt x="18" y="304"/>
                    </a:lnTo>
                    <a:lnTo>
                      <a:pt x="17" y="320"/>
                    </a:lnTo>
                    <a:lnTo>
                      <a:pt x="20" y="332"/>
                    </a:lnTo>
                    <a:lnTo>
                      <a:pt x="24" y="339"/>
                    </a:lnTo>
                    <a:lnTo>
                      <a:pt x="31" y="344"/>
                    </a:lnTo>
                    <a:lnTo>
                      <a:pt x="31" y="369"/>
                    </a:lnTo>
                    <a:lnTo>
                      <a:pt x="30" y="404"/>
                    </a:lnTo>
                    <a:lnTo>
                      <a:pt x="27" y="448"/>
                    </a:lnTo>
                    <a:lnTo>
                      <a:pt x="28" y="495"/>
                    </a:lnTo>
                    <a:lnTo>
                      <a:pt x="31" y="521"/>
                    </a:lnTo>
                    <a:lnTo>
                      <a:pt x="35" y="554"/>
                    </a:lnTo>
                    <a:lnTo>
                      <a:pt x="40" y="593"/>
                    </a:lnTo>
                    <a:lnTo>
                      <a:pt x="45" y="631"/>
                    </a:lnTo>
                    <a:lnTo>
                      <a:pt x="53" y="669"/>
                    </a:lnTo>
                    <a:lnTo>
                      <a:pt x="58" y="703"/>
                    </a:lnTo>
                    <a:lnTo>
                      <a:pt x="65" y="732"/>
                    </a:lnTo>
                    <a:lnTo>
                      <a:pt x="71" y="751"/>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55" name="Freeform 150"/>
              <p:cNvSpPr>
                <a:spLocks/>
              </p:cNvSpPr>
              <p:nvPr/>
            </p:nvSpPr>
            <p:spPr bwMode="auto">
              <a:xfrm>
                <a:off x="5947" y="5323"/>
                <a:ext cx="38" cy="55"/>
              </a:xfrm>
              <a:custGeom>
                <a:avLst/>
                <a:gdLst>
                  <a:gd name="T0" fmla="*/ 1 w 76"/>
                  <a:gd name="T1" fmla="*/ 0 h 112"/>
                  <a:gd name="T2" fmla="*/ 0 w 76"/>
                  <a:gd name="T3" fmla="*/ 0 h 112"/>
                  <a:gd name="T4" fmla="*/ 1 w 76"/>
                  <a:gd name="T5" fmla="*/ 0 h 112"/>
                  <a:gd name="T6" fmla="*/ 1 w 76"/>
                  <a:gd name="T7" fmla="*/ 0 h 112"/>
                  <a:gd name="T8" fmla="*/ 1 w 76"/>
                  <a:gd name="T9" fmla="*/ 0 h 112"/>
                  <a:gd name="T10" fmla="*/ 1 w 76"/>
                  <a:gd name="T11" fmla="*/ 0 h 112"/>
                  <a:gd name="T12" fmla="*/ 1 w 76"/>
                  <a:gd name="T13" fmla="*/ 0 h 112"/>
                  <a:gd name="T14" fmla="*/ 1 w 76"/>
                  <a:gd name="T15" fmla="*/ 0 h 112"/>
                  <a:gd name="T16" fmla="*/ 1 w 76"/>
                  <a:gd name="T17" fmla="*/ 0 h 112"/>
                  <a:gd name="T18" fmla="*/ 1 w 76"/>
                  <a:gd name="T19" fmla="*/ 0 h 112"/>
                  <a:gd name="T20" fmla="*/ 1 w 76"/>
                  <a:gd name="T21" fmla="*/ 0 h 112"/>
                  <a:gd name="T22" fmla="*/ 1 w 76"/>
                  <a:gd name="T23" fmla="*/ 0 h 112"/>
                  <a:gd name="T24" fmla="*/ 1 w 76"/>
                  <a:gd name="T25" fmla="*/ 0 h 112"/>
                  <a:gd name="T26" fmla="*/ 1 w 76"/>
                  <a:gd name="T27" fmla="*/ 0 h 112"/>
                  <a:gd name="T28" fmla="*/ 1 w 76"/>
                  <a:gd name="T29" fmla="*/ 0 h 112"/>
                  <a:gd name="T30" fmla="*/ 1 w 76"/>
                  <a:gd name="T31" fmla="*/ 0 h 112"/>
                  <a:gd name="T32" fmla="*/ 1 w 76"/>
                  <a:gd name="T33" fmla="*/ 0 h 112"/>
                  <a:gd name="T34" fmla="*/ 1 w 76"/>
                  <a:gd name="T35" fmla="*/ 0 h 112"/>
                  <a:gd name="T36" fmla="*/ 1 w 76"/>
                  <a:gd name="T37" fmla="*/ 0 h 112"/>
                  <a:gd name="T38" fmla="*/ 1 w 76"/>
                  <a:gd name="T39" fmla="*/ 0 h 112"/>
                  <a:gd name="T40" fmla="*/ 1 w 76"/>
                  <a:gd name="T41" fmla="*/ 0 h 112"/>
                  <a:gd name="T42" fmla="*/ 1 w 76"/>
                  <a:gd name="T43" fmla="*/ 0 h 112"/>
                  <a:gd name="T44" fmla="*/ 1 w 76"/>
                  <a:gd name="T45" fmla="*/ 0 h 112"/>
                  <a:gd name="T46" fmla="*/ 1 w 76"/>
                  <a:gd name="T47" fmla="*/ 0 h 112"/>
                  <a:gd name="T48" fmla="*/ 1 w 76"/>
                  <a:gd name="T49" fmla="*/ 0 h 112"/>
                  <a:gd name="T50" fmla="*/ 1 w 76"/>
                  <a:gd name="T51" fmla="*/ 0 h 112"/>
                  <a:gd name="T52" fmla="*/ 1 w 76"/>
                  <a:gd name="T53" fmla="*/ 0 h 112"/>
                  <a:gd name="T54" fmla="*/ 1 w 76"/>
                  <a:gd name="T55" fmla="*/ 0 h 112"/>
                  <a:gd name="T56" fmla="*/ 1 w 76"/>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
                  <a:gd name="T88" fmla="*/ 0 h 112"/>
                  <a:gd name="T89" fmla="*/ 76 w 76"/>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 h="112">
                    <a:moveTo>
                      <a:pt x="1" y="5"/>
                    </a:moveTo>
                    <a:lnTo>
                      <a:pt x="0" y="21"/>
                    </a:lnTo>
                    <a:lnTo>
                      <a:pt x="3" y="33"/>
                    </a:lnTo>
                    <a:lnTo>
                      <a:pt x="7" y="40"/>
                    </a:lnTo>
                    <a:lnTo>
                      <a:pt x="14" y="45"/>
                    </a:lnTo>
                    <a:lnTo>
                      <a:pt x="21" y="51"/>
                    </a:lnTo>
                    <a:lnTo>
                      <a:pt x="28" y="58"/>
                    </a:lnTo>
                    <a:lnTo>
                      <a:pt x="33" y="66"/>
                    </a:lnTo>
                    <a:lnTo>
                      <a:pt x="34" y="77"/>
                    </a:lnTo>
                    <a:lnTo>
                      <a:pt x="37" y="91"/>
                    </a:lnTo>
                    <a:lnTo>
                      <a:pt x="43" y="103"/>
                    </a:lnTo>
                    <a:lnTo>
                      <a:pt x="56" y="112"/>
                    </a:lnTo>
                    <a:lnTo>
                      <a:pt x="76" y="110"/>
                    </a:lnTo>
                    <a:lnTo>
                      <a:pt x="66" y="101"/>
                    </a:lnTo>
                    <a:lnTo>
                      <a:pt x="56" y="89"/>
                    </a:lnTo>
                    <a:lnTo>
                      <a:pt x="48" y="75"/>
                    </a:lnTo>
                    <a:lnTo>
                      <a:pt x="48" y="63"/>
                    </a:lnTo>
                    <a:lnTo>
                      <a:pt x="53" y="51"/>
                    </a:lnTo>
                    <a:lnTo>
                      <a:pt x="53" y="40"/>
                    </a:lnTo>
                    <a:lnTo>
                      <a:pt x="48" y="32"/>
                    </a:lnTo>
                    <a:lnTo>
                      <a:pt x="41" y="26"/>
                    </a:lnTo>
                    <a:lnTo>
                      <a:pt x="31" y="25"/>
                    </a:lnTo>
                    <a:lnTo>
                      <a:pt x="23" y="21"/>
                    </a:lnTo>
                    <a:lnTo>
                      <a:pt x="14" y="18"/>
                    </a:lnTo>
                    <a:lnTo>
                      <a:pt x="11" y="11"/>
                    </a:lnTo>
                    <a:lnTo>
                      <a:pt x="10" y="4"/>
                    </a:lnTo>
                    <a:lnTo>
                      <a:pt x="7" y="0"/>
                    </a:lnTo>
                    <a:lnTo>
                      <a:pt x="3" y="2"/>
                    </a:lnTo>
                    <a:lnTo>
                      <a:pt x="1"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56" name="Freeform 151"/>
              <p:cNvSpPr>
                <a:spLocks/>
              </p:cNvSpPr>
              <p:nvPr/>
            </p:nvSpPr>
            <p:spPr bwMode="auto">
              <a:xfrm>
                <a:off x="5938" y="5282"/>
                <a:ext cx="60" cy="68"/>
              </a:xfrm>
              <a:custGeom>
                <a:avLst/>
                <a:gdLst>
                  <a:gd name="T0" fmla="*/ 0 w 118"/>
                  <a:gd name="T1" fmla="*/ 1 h 134"/>
                  <a:gd name="T2" fmla="*/ 1 w 118"/>
                  <a:gd name="T3" fmla="*/ 1 h 134"/>
                  <a:gd name="T4" fmla="*/ 1 w 118"/>
                  <a:gd name="T5" fmla="*/ 1 h 134"/>
                  <a:gd name="T6" fmla="*/ 1 w 118"/>
                  <a:gd name="T7" fmla="*/ 0 h 134"/>
                  <a:gd name="T8" fmla="*/ 1 w 118"/>
                  <a:gd name="T9" fmla="*/ 1 h 134"/>
                  <a:gd name="T10" fmla="*/ 1 w 118"/>
                  <a:gd name="T11" fmla="*/ 1 h 134"/>
                  <a:gd name="T12" fmla="*/ 1 w 118"/>
                  <a:gd name="T13" fmla="*/ 1 h 134"/>
                  <a:gd name="T14" fmla="*/ 1 w 118"/>
                  <a:gd name="T15" fmla="*/ 1 h 134"/>
                  <a:gd name="T16" fmla="*/ 1 w 118"/>
                  <a:gd name="T17" fmla="*/ 1 h 134"/>
                  <a:gd name="T18" fmla="*/ 1 w 118"/>
                  <a:gd name="T19" fmla="*/ 1 h 134"/>
                  <a:gd name="T20" fmla="*/ 1 w 118"/>
                  <a:gd name="T21" fmla="*/ 1 h 134"/>
                  <a:gd name="T22" fmla="*/ 1 w 118"/>
                  <a:gd name="T23" fmla="*/ 1 h 134"/>
                  <a:gd name="T24" fmla="*/ 1 w 118"/>
                  <a:gd name="T25" fmla="*/ 1 h 134"/>
                  <a:gd name="T26" fmla="*/ 1 w 118"/>
                  <a:gd name="T27" fmla="*/ 1 h 134"/>
                  <a:gd name="T28" fmla="*/ 1 w 118"/>
                  <a:gd name="T29" fmla="*/ 1 h 134"/>
                  <a:gd name="T30" fmla="*/ 1 w 118"/>
                  <a:gd name="T31" fmla="*/ 1 h 134"/>
                  <a:gd name="T32" fmla="*/ 1 w 118"/>
                  <a:gd name="T33" fmla="*/ 1 h 134"/>
                  <a:gd name="T34" fmla="*/ 1 w 118"/>
                  <a:gd name="T35" fmla="*/ 1 h 134"/>
                  <a:gd name="T36" fmla="*/ 1 w 118"/>
                  <a:gd name="T37" fmla="*/ 1 h 134"/>
                  <a:gd name="T38" fmla="*/ 1 w 118"/>
                  <a:gd name="T39" fmla="*/ 1 h 134"/>
                  <a:gd name="T40" fmla="*/ 1 w 118"/>
                  <a:gd name="T41" fmla="*/ 1 h 134"/>
                  <a:gd name="T42" fmla="*/ 1 w 118"/>
                  <a:gd name="T43" fmla="*/ 1 h 134"/>
                  <a:gd name="T44" fmla="*/ 1 w 118"/>
                  <a:gd name="T45" fmla="*/ 1 h 134"/>
                  <a:gd name="T46" fmla="*/ 1 w 118"/>
                  <a:gd name="T47" fmla="*/ 1 h 134"/>
                  <a:gd name="T48" fmla="*/ 1 w 118"/>
                  <a:gd name="T49" fmla="*/ 1 h 134"/>
                  <a:gd name="T50" fmla="*/ 1 w 118"/>
                  <a:gd name="T51" fmla="*/ 1 h 134"/>
                  <a:gd name="T52" fmla="*/ 1 w 118"/>
                  <a:gd name="T53" fmla="*/ 1 h 134"/>
                  <a:gd name="T54" fmla="*/ 1 w 118"/>
                  <a:gd name="T55" fmla="*/ 1 h 134"/>
                  <a:gd name="T56" fmla="*/ 1 w 118"/>
                  <a:gd name="T57" fmla="*/ 1 h 134"/>
                  <a:gd name="T58" fmla="*/ 1 w 118"/>
                  <a:gd name="T59" fmla="*/ 1 h 134"/>
                  <a:gd name="T60" fmla="*/ 1 w 118"/>
                  <a:gd name="T61" fmla="*/ 1 h 134"/>
                  <a:gd name="T62" fmla="*/ 1 w 118"/>
                  <a:gd name="T63" fmla="*/ 1 h 134"/>
                  <a:gd name="T64" fmla="*/ 0 w 118"/>
                  <a:gd name="T65" fmla="*/ 1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134"/>
                  <a:gd name="T101" fmla="*/ 118 w 118"/>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134">
                    <a:moveTo>
                      <a:pt x="0" y="15"/>
                    </a:moveTo>
                    <a:lnTo>
                      <a:pt x="8" y="8"/>
                    </a:lnTo>
                    <a:lnTo>
                      <a:pt x="20" y="3"/>
                    </a:lnTo>
                    <a:lnTo>
                      <a:pt x="30" y="0"/>
                    </a:lnTo>
                    <a:lnTo>
                      <a:pt x="38" y="1"/>
                    </a:lnTo>
                    <a:lnTo>
                      <a:pt x="43" y="5"/>
                    </a:lnTo>
                    <a:lnTo>
                      <a:pt x="48" y="10"/>
                    </a:lnTo>
                    <a:lnTo>
                      <a:pt x="54" y="17"/>
                    </a:lnTo>
                    <a:lnTo>
                      <a:pt x="61" y="24"/>
                    </a:lnTo>
                    <a:lnTo>
                      <a:pt x="67" y="31"/>
                    </a:lnTo>
                    <a:lnTo>
                      <a:pt x="74" y="36"/>
                    </a:lnTo>
                    <a:lnTo>
                      <a:pt x="80" y="43"/>
                    </a:lnTo>
                    <a:lnTo>
                      <a:pt x="84" y="47"/>
                    </a:lnTo>
                    <a:lnTo>
                      <a:pt x="93" y="54"/>
                    </a:lnTo>
                    <a:lnTo>
                      <a:pt x="100" y="64"/>
                    </a:lnTo>
                    <a:lnTo>
                      <a:pt x="105" y="77"/>
                    </a:lnTo>
                    <a:lnTo>
                      <a:pt x="110" y="87"/>
                    </a:lnTo>
                    <a:lnTo>
                      <a:pt x="113" y="101"/>
                    </a:lnTo>
                    <a:lnTo>
                      <a:pt x="115" y="115"/>
                    </a:lnTo>
                    <a:lnTo>
                      <a:pt x="118" y="129"/>
                    </a:lnTo>
                    <a:lnTo>
                      <a:pt x="117" y="134"/>
                    </a:lnTo>
                    <a:lnTo>
                      <a:pt x="108" y="124"/>
                    </a:lnTo>
                    <a:lnTo>
                      <a:pt x="94" y="99"/>
                    </a:lnTo>
                    <a:lnTo>
                      <a:pt x="83" y="71"/>
                    </a:lnTo>
                    <a:lnTo>
                      <a:pt x="75" y="56"/>
                    </a:lnTo>
                    <a:lnTo>
                      <a:pt x="68" y="50"/>
                    </a:lnTo>
                    <a:lnTo>
                      <a:pt x="60" y="43"/>
                    </a:lnTo>
                    <a:lnTo>
                      <a:pt x="51" y="36"/>
                    </a:lnTo>
                    <a:lnTo>
                      <a:pt x="40" y="29"/>
                    </a:lnTo>
                    <a:lnTo>
                      <a:pt x="28" y="24"/>
                    </a:lnTo>
                    <a:lnTo>
                      <a:pt x="18" y="19"/>
                    </a:lnTo>
                    <a:lnTo>
                      <a:pt x="8" y="15"/>
                    </a:lnTo>
                    <a:lnTo>
                      <a:pt x="0" y="1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57" name="Freeform 152"/>
              <p:cNvSpPr>
                <a:spLocks/>
              </p:cNvSpPr>
              <p:nvPr/>
            </p:nvSpPr>
            <p:spPr bwMode="auto">
              <a:xfrm>
                <a:off x="6087" y="5346"/>
                <a:ext cx="12" cy="16"/>
              </a:xfrm>
              <a:custGeom>
                <a:avLst/>
                <a:gdLst>
                  <a:gd name="T0" fmla="*/ 1 w 24"/>
                  <a:gd name="T1" fmla="*/ 1 h 32"/>
                  <a:gd name="T2" fmla="*/ 1 w 24"/>
                  <a:gd name="T3" fmla="*/ 1 h 32"/>
                  <a:gd name="T4" fmla="*/ 1 w 24"/>
                  <a:gd name="T5" fmla="*/ 1 h 32"/>
                  <a:gd name="T6" fmla="*/ 1 w 24"/>
                  <a:gd name="T7" fmla="*/ 1 h 32"/>
                  <a:gd name="T8" fmla="*/ 1 w 24"/>
                  <a:gd name="T9" fmla="*/ 1 h 32"/>
                  <a:gd name="T10" fmla="*/ 1 w 24"/>
                  <a:gd name="T11" fmla="*/ 1 h 32"/>
                  <a:gd name="T12" fmla="*/ 1 w 24"/>
                  <a:gd name="T13" fmla="*/ 1 h 32"/>
                  <a:gd name="T14" fmla="*/ 1 w 24"/>
                  <a:gd name="T15" fmla="*/ 1 h 32"/>
                  <a:gd name="T16" fmla="*/ 1 w 24"/>
                  <a:gd name="T17" fmla="*/ 0 h 32"/>
                  <a:gd name="T18" fmla="*/ 1 w 24"/>
                  <a:gd name="T19" fmla="*/ 1 h 32"/>
                  <a:gd name="T20" fmla="*/ 1 w 24"/>
                  <a:gd name="T21" fmla="*/ 1 h 32"/>
                  <a:gd name="T22" fmla="*/ 0 w 24"/>
                  <a:gd name="T23" fmla="*/ 1 h 32"/>
                  <a:gd name="T24" fmla="*/ 0 w 24"/>
                  <a:gd name="T25" fmla="*/ 1 h 32"/>
                  <a:gd name="T26" fmla="*/ 1 w 24"/>
                  <a:gd name="T27" fmla="*/ 1 h 32"/>
                  <a:gd name="T28" fmla="*/ 1 w 24"/>
                  <a:gd name="T29" fmla="*/ 1 h 32"/>
                  <a:gd name="T30" fmla="*/ 1 w 24"/>
                  <a:gd name="T31" fmla="*/ 1 h 32"/>
                  <a:gd name="T32" fmla="*/ 1 w 2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2"/>
                  <a:gd name="T53" fmla="*/ 24 w 2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2">
                    <a:moveTo>
                      <a:pt x="13" y="32"/>
                    </a:moveTo>
                    <a:lnTo>
                      <a:pt x="18" y="30"/>
                    </a:lnTo>
                    <a:lnTo>
                      <a:pt x="21" y="26"/>
                    </a:lnTo>
                    <a:lnTo>
                      <a:pt x="24" y="21"/>
                    </a:lnTo>
                    <a:lnTo>
                      <a:pt x="24" y="16"/>
                    </a:lnTo>
                    <a:lnTo>
                      <a:pt x="23" y="9"/>
                    </a:lnTo>
                    <a:lnTo>
                      <a:pt x="20" y="5"/>
                    </a:lnTo>
                    <a:lnTo>
                      <a:pt x="17" y="2"/>
                    </a:lnTo>
                    <a:lnTo>
                      <a:pt x="11" y="0"/>
                    </a:lnTo>
                    <a:lnTo>
                      <a:pt x="7" y="2"/>
                    </a:lnTo>
                    <a:lnTo>
                      <a:pt x="3" y="5"/>
                    </a:lnTo>
                    <a:lnTo>
                      <a:pt x="0" y="9"/>
                    </a:lnTo>
                    <a:lnTo>
                      <a:pt x="0" y="16"/>
                    </a:lnTo>
                    <a:lnTo>
                      <a:pt x="1" y="23"/>
                    </a:lnTo>
                    <a:lnTo>
                      <a:pt x="4" y="26"/>
                    </a:lnTo>
                    <a:lnTo>
                      <a:pt x="7" y="30"/>
                    </a:lnTo>
                    <a:lnTo>
                      <a:pt x="13"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58" name="Freeform 153"/>
              <p:cNvSpPr>
                <a:spLocks/>
              </p:cNvSpPr>
              <p:nvPr/>
            </p:nvSpPr>
            <p:spPr bwMode="auto">
              <a:xfrm>
                <a:off x="6084" y="5371"/>
                <a:ext cx="13" cy="16"/>
              </a:xfrm>
              <a:custGeom>
                <a:avLst/>
                <a:gdLst>
                  <a:gd name="T0" fmla="*/ 1 w 26"/>
                  <a:gd name="T1" fmla="*/ 1 h 31"/>
                  <a:gd name="T2" fmla="*/ 1 w 26"/>
                  <a:gd name="T3" fmla="*/ 1 h 31"/>
                  <a:gd name="T4" fmla="*/ 1 w 26"/>
                  <a:gd name="T5" fmla="*/ 1 h 31"/>
                  <a:gd name="T6" fmla="*/ 1 w 26"/>
                  <a:gd name="T7" fmla="*/ 1 h 31"/>
                  <a:gd name="T8" fmla="*/ 1 w 26"/>
                  <a:gd name="T9" fmla="*/ 1 h 31"/>
                  <a:gd name="T10" fmla="*/ 1 w 26"/>
                  <a:gd name="T11" fmla="*/ 1 h 31"/>
                  <a:gd name="T12" fmla="*/ 1 w 26"/>
                  <a:gd name="T13" fmla="*/ 1 h 31"/>
                  <a:gd name="T14" fmla="*/ 1 w 26"/>
                  <a:gd name="T15" fmla="*/ 1 h 31"/>
                  <a:gd name="T16" fmla="*/ 1 w 26"/>
                  <a:gd name="T17" fmla="*/ 0 h 31"/>
                  <a:gd name="T18" fmla="*/ 1 w 26"/>
                  <a:gd name="T19" fmla="*/ 1 h 31"/>
                  <a:gd name="T20" fmla="*/ 1 w 26"/>
                  <a:gd name="T21" fmla="*/ 1 h 31"/>
                  <a:gd name="T22" fmla="*/ 1 w 26"/>
                  <a:gd name="T23" fmla="*/ 1 h 31"/>
                  <a:gd name="T24" fmla="*/ 0 w 26"/>
                  <a:gd name="T25" fmla="*/ 1 h 31"/>
                  <a:gd name="T26" fmla="*/ 1 w 26"/>
                  <a:gd name="T27" fmla="*/ 1 h 31"/>
                  <a:gd name="T28" fmla="*/ 1 w 26"/>
                  <a:gd name="T29" fmla="*/ 1 h 31"/>
                  <a:gd name="T30" fmla="*/ 1 w 26"/>
                  <a:gd name="T31" fmla="*/ 1 h 31"/>
                  <a:gd name="T32" fmla="*/ 1 w 26"/>
                  <a:gd name="T33" fmla="*/ 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1"/>
                  <a:gd name="T53" fmla="*/ 26 w 26"/>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1">
                    <a:moveTo>
                      <a:pt x="14" y="31"/>
                    </a:moveTo>
                    <a:lnTo>
                      <a:pt x="19" y="30"/>
                    </a:lnTo>
                    <a:lnTo>
                      <a:pt x="23" y="26"/>
                    </a:lnTo>
                    <a:lnTo>
                      <a:pt x="24" y="21"/>
                    </a:lnTo>
                    <a:lnTo>
                      <a:pt x="26" y="14"/>
                    </a:lnTo>
                    <a:lnTo>
                      <a:pt x="24" y="9"/>
                    </a:lnTo>
                    <a:lnTo>
                      <a:pt x="21" y="3"/>
                    </a:lnTo>
                    <a:lnTo>
                      <a:pt x="19" y="2"/>
                    </a:lnTo>
                    <a:lnTo>
                      <a:pt x="13" y="0"/>
                    </a:lnTo>
                    <a:lnTo>
                      <a:pt x="7" y="2"/>
                    </a:lnTo>
                    <a:lnTo>
                      <a:pt x="4" y="5"/>
                    </a:lnTo>
                    <a:lnTo>
                      <a:pt x="1" y="9"/>
                    </a:lnTo>
                    <a:lnTo>
                      <a:pt x="0" y="16"/>
                    </a:lnTo>
                    <a:lnTo>
                      <a:pt x="1" y="23"/>
                    </a:lnTo>
                    <a:lnTo>
                      <a:pt x="6" y="26"/>
                    </a:lnTo>
                    <a:lnTo>
                      <a:pt x="9" y="30"/>
                    </a:lnTo>
                    <a:lnTo>
                      <a:pt x="14" y="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59" name="Freeform 154"/>
              <p:cNvSpPr>
                <a:spLocks/>
              </p:cNvSpPr>
              <p:nvPr/>
            </p:nvSpPr>
            <p:spPr bwMode="auto">
              <a:xfrm>
                <a:off x="6082" y="5401"/>
                <a:ext cx="13" cy="16"/>
              </a:xfrm>
              <a:custGeom>
                <a:avLst/>
                <a:gdLst>
                  <a:gd name="T0" fmla="*/ 1 w 25"/>
                  <a:gd name="T1" fmla="*/ 1 h 32"/>
                  <a:gd name="T2" fmla="*/ 1 w 25"/>
                  <a:gd name="T3" fmla="*/ 1 h 32"/>
                  <a:gd name="T4" fmla="*/ 1 w 25"/>
                  <a:gd name="T5" fmla="*/ 1 h 32"/>
                  <a:gd name="T6" fmla="*/ 1 w 25"/>
                  <a:gd name="T7" fmla="*/ 1 h 32"/>
                  <a:gd name="T8" fmla="*/ 1 w 25"/>
                  <a:gd name="T9" fmla="*/ 1 h 32"/>
                  <a:gd name="T10" fmla="*/ 1 w 25"/>
                  <a:gd name="T11" fmla="*/ 1 h 32"/>
                  <a:gd name="T12" fmla="*/ 1 w 25"/>
                  <a:gd name="T13" fmla="*/ 1 h 32"/>
                  <a:gd name="T14" fmla="*/ 1 w 25"/>
                  <a:gd name="T15" fmla="*/ 1 h 32"/>
                  <a:gd name="T16" fmla="*/ 1 w 25"/>
                  <a:gd name="T17" fmla="*/ 0 h 32"/>
                  <a:gd name="T18" fmla="*/ 1 w 25"/>
                  <a:gd name="T19" fmla="*/ 1 h 32"/>
                  <a:gd name="T20" fmla="*/ 1 w 25"/>
                  <a:gd name="T21" fmla="*/ 1 h 32"/>
                  <a:gd name="T22" fmla="*/ 1 w 25"/>
                  <a:gd name="T23" fmla="*/ 1 h 32"/>
                  <a:gd name="T24" fmla="*/ 0 w 25"/>
                  <a:gd name="T25" fmla="*/ 1 h 32"/>
                  <a:gd name="T26" fmla="*/ 1 w 25"/>
                  <a:gd name="T27" fmla="*/ 1 h 32"/>
                  <a:gd name="T28" fmla="*/ 1 w 25"/>
                  <a:gd name="T29" fmla="*/ 1 h 32"/>
                  <a:gd name="T30" fmla="*/ 1 w 25"/>
                  <a:gd name="T31" fmla="*/ 1 h 32"/>
                  <a:gd name="T32" fmla="*/ 1 w 25"/>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2"/>
                  <a:gd name="T53" fmla="*/ 25 w 25"/>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2">
                    <a:moveTo>
                      <a:pt x="13" y="32"/>
                    </a:moveTo>
                    <a:lnTo>
                      <a:pt x="18" y="30"/>
                    </a:lnTo>
                    <a:lnTo>
                      <a:pt x="21" y="26"/>
                    </a:lnTo>
                    <a:lnTo>
                      <a:pt x="24" y="21"/>
                    </a:lnTo>
                    <a:lnTo>
                      <a:pt x="25" y="14"/>
                    </a:lnTo>
                    <a:lnTo>
                      <a:pt x="24" y="9"/>
                    </a:lnTo>
                    <a:lnTo>
                      <a:pt x="21" y="4"/>
                    </a:lnTo>
                    <a:lnTo>
                      <a:pt x="18" y="2"/>
                    </a:lnTo>
                    <a:lnTo>
                      <a:pt x="13" y="0"/>
                    </a:lnTo>
                    <a:lnTo>
                      <a:pt x="7" y="2"/>
                    </a:lnTo>
                    <a:lnTo>
                      <a:pt x="4" y="6"/>
                    </a:lnTo>
                    <a:lnTo>
                      <a:pt x="1" y="9"/>
                    </a:lnTo>
                    <a:lnTo>
                      <a:pt x="0" y="16"/>
                    </a:lnTo>
                    <a:lnTo>
                      <a:pt x="1" y="23"/>
                    </a:lnTo>
                    <a:lnTo>
                      <a:pt x="4" y="26"/>
                    </a:lnTo>
                    <a:lnTo>
                      <a:pt x="7" y="30"/>
                    </a:lnTo>
                    <a:lnTo>
                      <a:pt x="13"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60" name="Freeform 155"/>
              <p:cNvSpPr>
                <a:spLocks/>
              </p:cNvSpPr>
              <p:nvPr/>
            </p:nvSpPr>
            <p:spPr bwMode="auto">
              <a:xfrm>
                <a:off x="5948" y="5173"/>
                <a:ext cx="74" cy="174"/>
              </a:xfrm>
              <a:custGeom>
                <a:avLst/>
                <a:gdLst>
                  <a:gd name="T0" fmla="*/ 1 w 147"/>
                  <a:gd name="T1" fmla="*/ 1 h 348"/>
                  <a:gd name="T2" fmla="*/ 1 w 147"/>
                  <a:gd name="T3" fmla="*/ 1 h 348"/>
                  <a:gd name="T4" fmla="*/ 1 w 147"/>
                  <a:gd name="T5" fmla="*/ 1 h 348"/>
                  <a:gd name="T6" fmla="*/ 1 w 147"/>
                  <a:gd name="T7" fmla="*/ 1 h 348"/>
                  <a:gd name="T8" fmla="*/ 1 w 147"/>
                  <a:gd name="T9" fmla="*/ 1 h 348"/>
                  <a:gd name="T10" fmla="*/ 1 w 147"/>
                  <a:gd name="T11" fmla="*/ 1 h 348"/>
                  <a:gd name="T12" fmla="*/ 1 w 147"/>
                  <a:gd name="T13" fmla="*/ 1 h 348"/>
                  <a:gd name="T14" fmla="*/ 1 w 147"/>
                  <a:gd name="T15" fmla="*/ 1 h 348"/>
                  <a:gd name="T16" fmla="*/ 1 w 147"/>
                  <a:gd name="T17" fmla="*/ 1 h 348"/>
                  <a:gd name="T18" fmla="*/ 1 w 147"/>
                  <a:gd name="T19" fmla="*/ 1 h 348"/>
                  <a:gd name="T20" fmla="*/ 1 w 147"/>
                  <a:gd name="T21" fmla="*/ 1 h 348"/>
                  <a:gd name="T22" fmla="*/ 1 w 147"/>
                  <a:gd name="T23" fmla="*/ 1 h 348"/>
                  <a:gd name="T24" fmla="*/ 1 w 147"/>
                  <a:gd name="T25" fmla="*/ 1 h 348"/>
                  <a:gd name="T26" fmla="*/ 1 w 147"/>
                  <a:gd name="T27" fmla="*/ 1 h 348"/>
                  <a:gd name="T28" fmla="*/ 1 w 147"/>
                  <a:gd name="T29" fmla="*/ 1 h 348"/>
                  <a:gd name="T30" fmla="*/ 1 w 147"/>
                  <a:gd name="T31" fmla="*/ 1 h 348"/>
                  <a:gd name="T32" fmla="*/ 1 w 147"/>
                  <a:gd name="T33" fmla="*/ 1 h 348"/>
                  <a:gd name="T34" fmla="*/ 1 w 147"/>
                  <a:gd name="T35" fmla="*/ 1 h 348"/>
                  <a:gd name="T36" fmla="*/ 1 w 147"/>
                  <a:gd name="T37" fmla="*/ 1 h 348"/>
                  <a:gd name="T38" fmla="*/ 1 w 147"/>
                  <a:gd name="T39" fmla="*/ 1 h 348"/>
                  <a:gd name="T40" fmla="*/ 1 w 147"/>
                  <a:gd name="T41" fmla="*/ 1 h 348"/>
                  <a:gd name="T42" fmla="*/ 1 w 147"/>
                  <a:gd name="T43" fmla="*/ 1 h 348"/>
                  <a:gd name="T44" fmla="*/ 1 w 147"/>
                  <a:gd name="T45" fmla="*/ 1 h 348"/>
                  <a:gd name="T46" fmla="*/ 1 w 147"/>
                  <a:gd name="T47" fmla="*/ 1 h 348"/>
                  <a:gd name="T48" fmla="*/ 1 w 147"/>
                  <a:gd name="T49" fmla="*/ 1 h 348"/>
                  <a:gd name="T50" fmla="*/ 1 w 147"/>
                  <a:gd name="T51" fmla="*/ 1 h 348"/>
                  <a:gd name="T52" fmla="*/ 1 w 147"/>
                  <a:gd name="T53" fmla="*/ 1 h 348"/>
                  <a:gd name="T54" fmla="*/ 1 w 147"/>
                  <a:gd name="T55" fmla="*/ 1 h 348"/>
                  <a:gd name="T56" fmla="*/ 1 w 147"/>
                  <a:gd name="T57" fmla="*/ 1 h 348"/>
                  <a:gd name="T58" fmla="*/ 1 w 147"/>
                  <a:gd name="T59" fmla="*/ 1 h 348"/>
                  <a:gd name="T60" fmla="*/ 1 w 147"/>
                  <a:gd name="T61" fmla="*/ 1 h 348"/>
                  <a:gd name="T62" fmla="*/ 1 w 147"/>
                  <a:gd name="T63" fmla="*/ 1 h 348"/>
                  <a:gd name="T64" fmla="*/ 1 w 147"/>
                  <a:gd name="T65" fmla="*/ 1 h 348"/>
                  <a:gd name="T66" fmla="*/ 1 w 147"/>
                  <a:gd name="T67" fmla="*/ 1 h 3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7"/>
                  <a:gd name="T103" fmla="*/ 0 h 348"/>
                  <a:gd name="T104" fmla="*/ 147 w 147"/>
                  <a:gd name="T105" fmla="*/ 348 h 3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7" h="348">
                    <a:moveTo>
                      <a:pt x="94" y="200"/>
                    </a:moveTo>
                    <a:lnTo>
                      <a:pt x="95" y="220"/>
                    </a:lnTo>
                    <a:lnTo>
                      <a:pt x="98" y="243"/>
                    </a:lnTo>
                    <a:lnTo>
                      <a:pt x="101" y="261"/>
                    </a:lnTo>
                    <a:lnTo>
                      <a:pt x="104" y="271"/>
                    </a:lnTo>
                    <a:lnTo>
                      <a:pt x="107" y="278"/>
                    </a:lnTo>
                    <a:lnTo>
                      <a:pt x="111" y="287"/>
                    </a:lnTo>
                    <a:lnTo>
                      <a:pt x="117" y="297"/>
                    </a:lnTo>
                    <a:lnTo>
                      <a:pt x="123" y="310"/>
                    </a:lnTo>
                    <a:lnTo>
                      <a:pt x="128" y="322"/>
                    </a:lnTo>
                    <a:lnTo>
                      <a:pt x="135" y="332"/>
                    </a:lnTo>
                    <a:lnTo>
                      <a:pt x="141" y="341"/>
                    </a:lnTo>
                    <a:lnTo>
                      <a:pt x="147" y="348"/>
                    </a:lnTo>
                    <a:lnTo>
                      <a:pt x="143" y="336"/>
                    </a:lnTo>
                    <a:lnTo>
                      <a:pt x="141" y="317"/>
                    </a:lnTo>
                    <a:lnTo>
                      <a:pt x="141" y="296"/>
                    </a:lnTo>
                    <a:lnTo>
                      <a:pt x="140" y="275"/>
                    </a:lnTo>
                    <a:lnTo>
                      <a:pt x="135" y="252"/>
                    </a:lnTo>
                    <a:lnTo>
                      <a:pt x="130" y="226"/>
                    </a:lnTo>
                    <a:lnTo>
                      <a:pt x="124" y="201"/>
                    </a:lnTo>
                    <a:lnTo>
                      <a:pt x="123" y="184"/>
                    </a:lnTo>
                    <a:lnTo>
                      <a:pt x="120" y="161"/>
                    </a:lnTo>
                    <a:lnTo>
                      <a:pt x="117" y="138"/>
                    </a:lnTo>
                    <a:lnTo>
                      <a:pt x="114" y="119"/>
                    </a:lnTo>
                    <a:lnTo>
                      <a:pt x="113" y="105"/>
                    </a:lnTo>
                    <a:lnTo>
                      <a:pt x="110" y="88"/>
                    </a:lnTo>
                    <a:lnTo>
                      <a:pt x="105" y="63"/>
                    </a:lnTo>
                    <a:lnTo>
                      <a:pt x="101" y="37"/>
                    </a:lnTo>
                    <a:lnTo>
                      <a:pt x="98" y="14"/>
                    </a:lnTo>
                    <a:lnTo>
                      <a:pt x="97" y="11"/>
                    </a:lnTo>
                    <a:lnTo>
                      <a:pt x="94" y="7"/>
                    </a:lnTo>
                    <a:lnTo>
                      <a:pt x="93" y="4"/>
                    </a:lnTo>
                    <a:lnTo>
                      <a:pt x="90" y="0"/>
                    </a:lnTo>
                    <a:lnTo>
                      <a:pt x="85" y="9"/>
                    </a:lnTo>
                    <a:lnTo>
                      <a:pt x="78" y="16"/>
                    </a:lnTo>
                    <a:lnTo>
                      <a:pt x="68" y="21"/>
                    </a:lnTo>
                    <a:lnTo>
                      <a:pt x="58" y="21"/>
                    </a:lnTo>
                    <a:lnTo>
                      <a:pt x="65" y="42"/>
                    </a:lnTo>
                    <a:lnTo>
                      <a:pt x="71" y="62"/>
                    </a:lnTo>
                    <a:lnTo>
                      <a:pt x="75" y="79"/>
                    </a:lnTo>
                    <a:lnTo>
                      <a:pt x="77" y="95"/>
                    </a:lnTo>
                    <a:lnTo>
                      <a:pt x="80" y="110"/>
                    </a:lnTo>
                    <a:lnTo>
                      <a:pt x="84" y="130"/>
                    </a:lnTo>
                    <a:lnTo>
                      <a:pt x="90" y="149"/>
                    </a:lnTo>
                    <a:lnTo>
                      <a:pt x="91" y="165"/>
                    </a:lnTo>
                    <a:lnTo>
                      <a:pt x="88" y="158"/>
                    </a:lnTo>
                    <a:lnTo>
                      <a:pt x="83" y="147"/>
                    </a:lnTo>
                    <a:lnTo>
                      <a:pt x="77" y="135"/>
                    </a:lnTo>
                    <a:lnTo>
                      <a:pt x="68" y="121"/>
                    </a:lnTo>
                    <a:lnTo>
                      <a:pt x="61" y="107"/>
                    </a:lnTo>
                    <a:lnTo>
                      <a:pt x="54" y="95"/>
                    </a:lnTo>
                    <a:lnTo>
                      <a:pt x="47" y="84"/>
                    </a:lnTo>
                    <a:lnTo>
                      <a:pt x="41" y="75"/>
                    </a:lnTo>
                    <a:lnTo>
                      <a:pt x="31" y="91"/>
                    </a:lnTo>
                    <a:lnTo>
                      <a:pt x="21" y="103"/>
                    </a:lnTo>
                    <a:lnTo>
                      <a:pt x="10" y="112"/>
                    </a:lnTo>
                    <a:lnTo>
                      <a:pt x="0" y="117"/>
                    </a:lnTo>
                    <a:lnTo>
                      <a:pt x="7" y="123"/>
                    </a:lnTo>
                    <a:lnTo>
                      <a:pt x="14" y="128"/>
                    </a:lnTo>
                    <a:lnTo>
                      <a:pt x="23" y="133"/>
                    </a:lnTo>
                    <a:lnTo>
                      <a:pt x="31" y="137"/>
                    </a:lnTo>
                    <a:lnTo>
                      <a:pt x="41" y="142"/>
                    </a:lnTo>
                    <a:lnTo>
                      <a:pt x="53" y="151"/>
                    </a:lnTo>
                    <a:lnTo>
                      <a:pt x="63" y="161"/>
                    </a:lnTo>
                    <a:lnTo>
                      <a:pt x="68" y="170"/>
                    </a:lnTo>
                    <a:lnTo>
                      <a:pt x="70" y="179"/>
                    </a:lnTo>
                    <a:lnTo>
                      <a:pt x="75" y="191"/>
                    </a:lnTo>
                    <a:lnTo>
                      <a:pt x="83" y="200"/>
                    </a:lnTo>
                    <a:lnTo>
                      <a:pt x="94" y="2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61" name="Freeform 156"/>
              <p:cNvSpPr>
                <a:spLocks/>
              </p:cNvSpPr>
              <p:nvPr/>
            </p:nvSpPr>
            <p:spPr bwMode="auto">
              <a:xfrm>
                <a:off x="5953" y="5538"/>
                <a:ext cx="122" cy="129"/>
              </a:xfrm>
              <a:custGeom>
                <a:avLst/>
                <a:gdLst>
                  <a:gd name="T0" fmla="*/ 1 w 244"/>
                  <a:gd name="T1" fmla="*/ 1 h 256"/>
                  <a:gd name="T2" fmla="*/ 1 w 244"/>
                  <a:gd name="T3" fmla="*/ 1 h 256"/>
                  <a:gd name="T4" fmla="*/ 1 w 244"/>
                  <a:gd name="T5" fmla="*/ 0 h 256"/>
                  <a:gd name="T6" fmla="*/ 1 w 244"/>
                  <a:gd name="T7" fmla="*/ 1 h 256"/>
                  <a:gd name="T8" fmla="*/ 1 w 244"/>
                  <a:gd name="T9" fmla="*/ 1 h 256"/>
                  <a:gd name="T10" fmla="*/ 1 w 244"/>
                  <a:gd name="T11" fmla="*/ 1 h 256"/>
                  <a:gd name="T12" fmla="*/ 1 w 244"/>
                  <a:gd name="T13" fmla="*/ 1 h 256"/>
                  <a:gd name="T14" fmla="*/ 1 w 244"/>
                  <a:gd name="T15" fmla="*/ 1 h 256"/>
                  <a:gd name="T16" fmla="*/ 1 w 244"/>
                  <a:gd name="T17" fmla="*/ 1 h 256"/>
                  <a:gd name="T18" fmla="*/ 1 w 244"/>
                  <a:gd name="T19" fmla="*/ 1 h 256"/>
                  <a:gd name="T20" fmla="*/ 1 w 244"/>
                  <a:gd name="T21" fmla="*/ 1 h 256"/>
                  <a:gd name="T22" fmla="*/ 1 w 244"/>
                  <a:gd name="T23" fmla="*/ 1 h 256"/>
                  <a:gd name="T24" fmla="*/ 1 w 244"/>
                  <a:gd name="T25" fmla="*/ 1 h 256"/>
                  <a:gd name="T26" fmla="*/ 1 w 244"/>
                  <a:gd name="T27" fmla="*/ 1 h 256"/>
                  <a:gd name="T28" fmla="*/ 1 w 244"/>
                  <a:gd name="T29" fmla="*/ 1 h 256"/>
                  <a:gd name="T30" fmla="*/ 1 w 244"/>
                  <a:gd name="T31" fmla="*/ 1 h 256"/>
                  <a:gd name="T32" fmla="*/ 1 w 244"/>
                  <a:gd name="T33" fmla="*/ 1 h 256"/>
                  <a:gd name="T34" fmla="*/ 1 w 244"/>
                  <a:gd name="T35" fmla="*/ 1 h 256"/>
                  <a:gd name="T36" fmla="*/ 1 w 244"/>
                  <a:gd name="T37" fmla="*/ 1 h 256"/>
                  <a:gd name="T38" fmla="*/ 1 w 244"/>
                  <a:gd name="T39" fmla="*/ 1 h 256"/>
                  <a:gd name="T40" fmla="*/ 1 w 244"/>
                  <a:gd name="T41" fmla="*/ 1 h 256"/>
                  <a:gd name="T42" fmla="*/ 1 w 244"/>
                  <a:gd name="T43" fmla="*/ 1 h 256"/>
                  <a:gd name="T44" fmla="*/ 1 w 244"/>
                  <a:gd name="T45" fmla="*/ 1 h 256"/>
                  <a:gd name="T46" fmla="*/ 1 w 244"/>
                  <a:gd name="T47" fmla="*/ 1 h 256"/>
                  <a:gd name="T48" fmla="*/ 1 w 244"/>
                  <a:gd name="T49" fmla="*/ 1 h 256"/>
                  <a:gd name="T50" fmla="*/ 1 w 244"/>
                  <a:gd name="T51" fmla="*/ 1 h 256"/>
                  <a:gd name="T52" fmla="*/ 1 w 244"/>
                  <a:gd name="T53" fmla="*/ 1 h 256"/>
                  <a:gd name="T54" fmla="*/ 1 w 244"/>
                  <a:gd name="T55" fmla="*/ 1 h 256"/>
                  <a:gd name="T56" fmla="*/ 1 w 244"/>
                  <a:gd name="T57" fmla="*/ 1 h 256"/>
                  <a:gd name="T58" fmla="*/ 1 w 244"/>
                  <a:gd name="T59" fmla="*/ 1 h 256"/>
                  <a:gd name="T60" fmla="*/ 1 w 244"/>
                  <a:gd name="T61" fmla="*/ 1 h 256"/>
                  <a:gd name="T62" fmla="*/ 1 w 244"/>
                  <a:gd name="T63" fmla="*/ 1 h 256"/>
                  <a:gd name="T64" fmla="*/ 1 w 244"/>
                  <a:gd name="T65" fmla="*/ 1 h 256"/>
                  <a:gd name="T66" fmla="*/ 1 w 244"/>
                  <a:gd name="T67" fmla="*/ 1 h 256"/>
                  <a:gd name="T68" fmla="*/ 1 w 244"/>
                  <a:gd name="T69" fmla="*/ 1 h 256"/>
                  <a:gd name="T70" fmla="*/ 1 w 244"/>
                  <a:gd name="T71" fmla="*/ 1 h 256"/>
                  <a:gd name="T72" fmla="*/ 1 w 244"/>
                  <a:gd name="T73" fmla="*/ 1 h 256"/>
                  <a:gd name="T74" fmla="*/ 1 w 244"/>
                  <a:gd name="T75" fmla="*/ 1 h 256"/>
                  <a:gd name="T76" fmla="*/ 1 w 244"/>
                  <a:gd name="T77" fmla="*/ 1 h 256"/>
                  <a:gd name="T78" fmla="*/ 1 w 244"/>
                  <a:gd name="T79" fmla="*/ 1 h 2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4"/>
                  <a:gd name="T121" fmla="*/ 0 h 256"/>
                  <a:gd name="T122" fmla="*/ 244 w 244"/>
                  <a:gd name="T123" fmla="*/ 256 h 2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4" h="256">
                    <a:moveTo>
                      <a:pt x="155" y="19"/>
                    </a:moveTo>
                    <a:lnTo>
                      <a:pt x="151" y="13"/>
                    </a:lnTo>
                    <a:lnTo>
                      <a:pt x="145" y="10"/>
                    </a:lnTo>
                    <a:lnTo>
                      <a:pt x="138" y="5"/>
                    </a:lnTo>
                    <a:lnTo>
                      <a:pt x="131" y="1"/>
                    </a:lnTo>
                    <a:lnTo>
                      <a:pt x="127" y="0"/>
                    </a:lnTo>
                    <a:lnTo>
                      <a:pt x="121" y="1"/>
                    </a:lnTo>
                    <a:lnTo>
                      <a:pt x="115" y="3"/>
                    </a:lnTo>
                    <a:lnTo>
                      <a:pt x="110" y="5"/>
                    </a:lnTo>
                    <a:lnTo>
                      <a:pt x="103" y="8"/>
                    </a:lnTo>
                    <a:lnTo>
                      <a:pt x="97" y="13"/>
                    </a:lnTo>
                    <a:lnTo>
                      <a:pt x="91" y="17"/>
                    </a:lnTo>
                    <a:lnTo>
                      <a:pt x="85" y="22"/>
                    </a:lnTo>
                    <a:lnTo>
                      <a:pt x="77" y="27"/>
                    </a:lnTo>
                    <a:lnTo>
                      <a:pt x="68" y="34"/>
                    </a:lnTo>
                    <a:lnTo>
                      <a:pt x="57" y="41"/>
                    </a:lnTo>
                    <a:lnTo>
                      <a:pt x="45" y="48"/>
                    </a:lnTo>
                    <a:lnTo>
                      <a:pt x="34" y="55"/>
                    </a:lnTo>
                    <a:lnTo>
                      <a:pt x="23" y="61"/>
                    </a:lnTo>
                    <a:lnTo>
                      <a:pt x="13" y="64"/>
                    </a:lnTo>
                    <a:lnTo>
                      <a:pt x="4" y="68"/>
                    </a:lnTo>
                    <a:lnTo>
                      <a:pt x="5" y="75"/>
                    </a:lnTo>
                    <a:lnTo>
                      <a:pt x="7" y="80"/>
                    </a:lnTo>
                    <a:lnTo>
                      <a:pt x="8" y="85"/>
                    </a:lnTo>
                    <a:lnTo>
                      <a:pt x="10" y="92"/>
                    </a:lnTo>
                    <a:lnTo>
                      <a:pt x="20" y="141"/>
                    </a:lnTo>
                    <a:lnTo>
                      <a:pt x="24" y="179"/>
                    </a:lnTo>
                    <a:lnTo>
                      <a:pt x="17" y="216"/>
                    </a:lnTo>
                    <a:lnTo>
                      <a:pt x="0" y="256"/>
                    </a:lnTo>
                    <a:lnTo>
                      <a:pt x="5" y="251"/>
                    </a:lnTo>
                    <a:lnTo>
                      <a:pt x="11" y="246"/>
                    </a:lnTo>
                    <a:lnTo>
                      <a:pt x="17" y="241"/>
                    </a:lnTo>
                    <a:lnTo>
                      <a:pt x="23" y="235"/>
                    </a:lnTo>
                    <a:lnTo>
                      <a:pt x="30" y="234"/>
                    </a:lnTo>
                    <a:lnTo>
                      <a:pt x="35" y="232"/>
                    </a:lnTo>
                    <a:lnTo>
                      <a:pt x="40" y="230"/>
                    </a:lnTo>
                    <a:lnTo>
                      <a:pt x="45" y="232"/>
                    </a:lnTo>
                    <a:lnTo>
                      <a:pt x="51" y="235"/>
                    </a:lnTo>
                    <a:lnTo>
                      <a:pt x="57" y="237"/>
                    </a:lnTo>
                    <a:lnTo>
                      <a:pt x="64" y="239"/>
                    </a:lnTo>
                    <a:lnTo>
                      <a:pt x="71" y="241"/>
                    </a:lnTo>
                    <a:lnTo>
                      <a:pt x="78" y="241"/>
                    </a:lnTo>
                    <a:lnTo>
                      <a:pt x="85" y="239"/>
                    </a:lnTo>
                    <a:lnTo>
                      <a:pt x="94" y="237"/>
                    </a:lnTo>
                    <a:lnTo>
                      <a:pt x="101" y="232"/>
                    </a:lnTo>
                    <a:lnTo>
                      <a:pt x="110" y="225"/>
                    </a:lnTo>
                    <a:lnTo>
                      <a:pt x="121" y="216"/>
                    </a:lnTo>
                    <a:lnTo>
                      <a:pt x="133" y="207"/>
                    </a:lnTo>
                    <a:lnTo>
                      <a:pt x="145" y="199"/>
                    </a:lnTo>
                    <a:lnTo>
                      <a:pt x="157" y="190"/>
                    </a:lnTo>
                    <a:lnTo>
                      <a:pt x="167" y="185"/>
                    </a:lnTo>
                    <a:lnTo>
                      <a:pt x="175" y="179"/>
                    </a:lnTo>
                    <a:lnTo>
                      <a:pt x="181" y="178"/>
                    </a:lnTo>
                    <a:lnTo>
                      <a:pt x="185" y="178"/>
                    </a:lnTo>
                    <a:lnTo>
                      <a:pt x="192" y="178"/>
                    </a:lnTo>
                    <a:lnTo>
                      <a:pt x="198" y="176"/>
                    </a:lnTo>
                    <a:lnTo>
                      <a:pt x="205" y="176"/>
                    </a:lnTo>
                    <a:lnTo>
                      <a:pt x="212" y="176"/>
                    </a:lnTo>
                    <a:lnTo>
                      <a:pt x="218" y="176"/>
                    </a:lnTo>
                    <a:lnTo>
                      <a:pt x="224" y="176"/>
                    </a:lnTo>
                    <a:lnTo>
                      <a:pt x="228" y="178"/>
                    </a:lnTo>
                    <a:lnTo>
                      <a:pt x="235" y="160"/>
                    </a:lnTo>
                    <a:lnTo>
                      <a:pt x="240" y="141"/>
                    </a:lnTo>
                    <a:lnTo>
                      <a:pt x="242" y="120"/>
                    </a:lnTo>
                    <a:lnTo>
                      <a:pt x="244" y="106"/>
                    </a:lnTo>
                    <a:lnTo>
                      <a:pt x="244" y="94"/>
                    </a:lnTo>
                    <a:lnTo>
                      <a:pt x="241" y="83"/>
                    </a:lnTo>
                    <a:lnTo>
                      <a:pt x="235" y="76"/>
                    </a:lnTo>
                    <a:lnTo>
                      <a:pt x="225" y="78"/>
                    </a:lnTo>
                    <a:lnTo>
                      <a:pt x="225" y="59"/>
                    </a:lnTo>
                    <a:lnTo>
                      <a:pt x="225" y="43"/>
                    </a:lnTo>
                    <a:lnTo>
                      <a:pt x="222" y="31"/>
                    </a:lnTo>
                    <a:lnTo>
                      <a:pt x="218" y="22"/>
                    </a:lnTo>
                    <a:lnTo>
                      <a:pt x="212" y="19"/>
                    </a:lnTo>
                    <a:lnTo>
                      <a:pt x="205" y="19"/>
                    </a:lnTo>
                    <a:lnTo>
                      <a:pt x="198" y="19"/>
                    </a:lnTo>
                    <a:lnTo>
                      <a:pt x="192" y="20"/>
                    </a:lnTo>
                    <a:lnTo>
                      <a:pt x="184" y="17"/>
                    </a:lnTo>
                    <a:lnTo>
                      <a:pt x="175" y="15"/>
                    </a:lnTo>
                    <a:lnTo>
                      <a:pt x="167" y="15"/>
                    </a:lnTo>
                    <a:lnTo>
                      <a:pt x="155" y="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62" name="Freeform 157"/>
              <p:cNvSpPr>
                <a:spLocks/>
              </p:cNvSpPr>
              <p:nvPr/>
            </p:nvSpPr>
            <p:spPr bwMode="auto">
              <a:xfrm>
                <a:off x="5955" y="5538"/>
                <a:ext cx="120" cy="89"/>
              </a:xfrm>
              <a:custGeom>
                <a:avLst/>
                <a:gdLst>
                  <a:gd name="T0" fmla="*/ 1 w 240"/>
                  <a:gd name="T1" fmla="*/ 1 h 178"/>
                  <a:gd name="T2" fmla="*/ 1 w 240"/>
                  <a:gd name="T3" fmla="*/ 1 h 178"/>
                  <a:gd name="T4" fmla="*/ 1 w 240"/>
                  <a:gd name="T5" fmla="*/ 1 h 178"/>
                  <a:gd name="T6" fmla="*/ 1 w 240"/>
                  <a:gd name="T7" fmla="*/ 1 h 178"/>
                  <a:gd name="T8" fmla="*/ 1 w 240"/>
                  <a:gd name="T9" fmla="*/ 1 h 178"/>
                  <a:gd name="T10" fmla="*/ 1 w 240"/>
                  <a:gd name="T11" fmla="*/ 1 h 178"/>
                  <a:gd name="T12" fmla="*/ 1 w 240"/>
                  <a:gd name="T13" fmla="*/ 1 h 178"/>
                  <a:gd name="T14" fmla="*/ 1 w 240"/>
                  <a:gd name="T15" fmla="*/ 1 h 178"/>
                  <a:gd name="T16" fmla="*/ 1 w 240"/>
                  <a:gd name="T17" fmla="*/ 1 h 178"/>
                  <a:gd name="T18" fmla="*/ 1 w 240"/>
                  <a:gd name="T19" fmla="*/ 1 h 178"/>
                  <a:gd name="T20" fmla="*/ 1 w 240"/>
                  <a:gd name="T21" fmla="*/ 1 h 178"/>
                  <a:gd name="T22" fmla="*/ 1 w 240"/>
                  <a:gd name="T23" fmla="*/ 1 h 178"/>
                  <a:gd name="T24" fmla="*/ 1 w 240"/>
                  <a:gd name="T25" fmla="*/ 1 h 178"/>
                  <a:gd name="T26" fmla="*/ 1 w 240"/>
                  <a:gd name="T27" fmla="*/ 1 h 178"/>
                  <a:gd name="T28" fmla="*/ 1 w 240"/>
                  <a:gd name="T29" fmla="*/ 1 h 178"/>
                  <a:gd name="T30" fmla="*/ 1 w 240"/>
                  <a:gd name="T31" fmla="*/ 1 h 178"/>
                  <a:gd name="T32" fmla="*/ 1 w 240"/>
                  <a:gd name="T33" fmla="*/ 1 h 178"/>
                  <a:gd name="T34" fmla="*/ 1 w 240"/>
                  <a:gd name="T35" fmla="*/ 1 h 178"/>
                  <a:gd name="T36" fmla="*/ 1 w 240"/>
                  <a:gd name="T37" fmla="*/ 0 h 178"/>
                  <a:gd name="T38" fmla="*/ 1 w 240"/>
                  <a:gd name="T39" fmla="*/ 1 h 178"/>
                  <a:gd name="T40" fmla="*/ 1 w 240"/>
                  <a:gd name="T41" fmla="*/ 1 h 178"/>
                  <a:gd name="T42" fmla="*/ 1 w 240"/>
                  <a:gd name="T43" fmla="*/ 1 h 178"/>
                  <a:gd name="T44" fmla="*/ 1 w 240"/>
                  <a:gd name="T45" fmla="*/ 1 h 178"/>
                  <a:gd name="T46" fmla="*/ 1 w 240"/>
                  <a:gd name="T47" fmla="*/ 1 h 178"/>
                  <a:gd name="T48" fmla="*/ 1 w 240"/>
                  <a:gd name="T49" fmla="*/ 1 h 178"/>
                  <a:gd name="T50" fmla="*/ 1 w 240"/>
                  <a:gd name="T51" fmla="*/ 1 h 178"/>
                  <a:gd name="T52" fmla="*/ 1 w 240"/>
                  <a:gd name="T53" fmla="*/ 1 h 178"/>
                  <a:gd name="T54" fmla="*/ 1 w 240"/>
                  <a:gd name="T55" fmla="*/ 1 h 178"/>
                  <a:gd name="T56" fmla="*/ 1 w 240"/>
                  <a:gd name="T57" fmla="*/ 1 h 178"/>
                  <a:gd name="T58" fmla="*/ 1 w 240"/>
                  <a:gd name="T59" fmla="*/ 1 h 178"/>
                  <a:gd name="T60" fmla="*/ 1 w 240"/>
                  <a:gd name="T61" fmla="*/ 1 h 178"/>
                  <a:gd name="T62" fmla="*/ 1 w 240"/>
                  <a:gd name="T63" fmla="*/ 1 h 178"/>
                  <a:gd name="T64" fmla="*/ 1 w 240"/>
                  <a:gd name="T65" fmla="*/ 1 h 178"/>
                  <a:gd name="T66" fmla="*/ 1 w 240"/>
                  <a:gd name="T67" fmla="*/ 1 h 178"/>
                  <a:gd name="T68" fmla="*/ 1 w 240"/>
                  <a:gd name="T69" fmla="*/ 1 h 178"/>
                  <a:gd name="T70" fmla="*/ 1 w 240"/>
                  <a:gd name="T71" fmla="*/ 1 h 178"/>
                  <a:gd name="T72" fmla="*/ 1 w 240"/>
                  <a:gd name="T73" fmla="*/ 1 h 178"/>
                  <a:gd name="T74" fmla="*/ 1 w 240"/>
                  <a:gd name="T75" fmla="*/ 1 h 178"/>
                  <a:gd name="T76" fmla="*/ 1 w 240"/>
                  <a:gd name="T77" fmla="*/ 1 h 178"/>
                  <a:gd name="T78" fmla="*/ 1 w 240"/>
                  <a:gd name="T79" fmla="*/ 1 h 178"/>
                  <a:gd name="T80" fmla="*/ 1 w 240"/>
                  <a:gd name="T81" fmla="*/ 1 h 178"/>
                  <a:gd name="T82" fmla="*/ 1 w 240"/>
                  <a:gd name="T83" fmla="*/ 1 h 178"/>
                  <a:gd name="T84" fmla="*/ 1 w 240"/>
                  <a:gd name="T85" fmla="*/ 1 h 178"/>
                  <a:gd name="T86" fmla="*/ 1 w 240"/>
                  <a:gd name="T87" fmla="*/ 1 h 178"/>
                  <a:gd name="T88" fmla="*/ 1 w 240"/>
                  <a:gd name="T89" fmla="*/ 1 h 178"/>
                  <a:gd name="T90" fmla="*/ 1 w 240"/>
                  <a:gd name="T91" fmla="*/ 1 h 178"/>
                  <a:gd name="T92" fmla="*/ 1 w 240"/>
                  <a:gd name="T93" fmla="*/ 1 h 178"/>
                  <a:gd name="T94" fmla="*/ 1 w 240"/>
                  <a:gd name="T95" fmla="*/ 1 h 1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0"/>
                  <a:gd name="T145" fmla="*/ 0 h 178"/>
                  <a:gd name="T146" fmla="*/ 240 w 240"/>
                  <a:gd name="T147" fmla="*/ 178 h 1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0" h="178">
                    <a:moveTo>
                      <a:pt x="177" y="178"/>
                    </a:moveTo>
                    <a:lnTo>
                      <a:pt x="181" y="178"/>
                    </a:lnTo>
                    <a:lnTo>
                      <a:pt x="188" y="178"/>
                    </a:lnTo>
                    <a:lnTo>
                      <a:pt x="194" y="176"/>
                    </a:lnTo>
                    <a:lnTo>
                      <a:pt x="201" y="176"/>
                    </a:lnTo>
                    <a:lnTo>
                      <a:pt x="208" y="176"/>
                    </a:lnTo>
                    <a:lnTo>
                      <a:pt x="214" y="176"/>
                    </a:lnTo>
                    <a:lnTo>
                      <a:pt x="220" y="176"/>
                    </a:lnTo>
                    <a:lnTo>
                      <a:pt x="224" y="178"/>
                    </a:lnTo>
                    <a:lnTo>
                      <a:pt x="228" y="169"/>
                    </a:lnTo>
                    <a:lnTo>
                      <a:pt x="231" y="158"/>
                    </a:lnTo>
                    <a:lnTo>
                      <a:pt x="234" y="148"/>
                    </a:lnTo>
                    <a:lnTo>
                      <a:pt x="237" y="136"/>
                    </a:lnTo>
                    <a:lnTo>
                      <a:pt x="238" y="127"/>
                    </a:lnTo>
                    <a:lnTo>
                      <a:pt x="238" y="118"/>
                    </a:lnTo>
                    <a:lnTo>
                      <a:pt x="240" y="111"/>
                    </a:lnTo>
                    <a:lnTo>
                      <a:pt x="240" y="106"/>
                    </a:lnTo>
                    <a:lnTo>
                      <a:pt x="240" y="94"/>
                    </a:lnTo>
                    <a:lnTo>
                      <a:pt x="237" y="83"/>
                    </a:lnTo>
                    <a:lnTo>
                      <a:pt x="231" y="76"/>
                    </a:lnTo>
                    <a:lnTo>
                      <a:pt x="221" y="78"/>
                    </a:lnTo>
                    <a:lnTo>
                      <a:pt x="221" y="59"/>
                    </a:lnTo>
                    <a:lnTo>
                      <a:pt x="221" y="43"/>
                    </a:lnTo>
                    <a:lnTo>
                      <a:pt x="218" y="31"/>
                    </a:lnTo>
                    <a:lnTo>
                      <a:pt x="214" y="22"/>
                    </a:lnTo>
                    <a:lnTo>
                      <a:pt x="208" y="19"/>
                    </a:lnTo>
                    <a:lnTo>
                      <a:pt x="201" y="19"/>
                    </a:lnTo>
                    <a:lnTo>
                      <a:pt x="194" y="19"/>
                    </a:lnTo>
                    <a:lnTo>
                      <a:pt x="188" y="20"/>
                    </a:lnTo>
                    <a:lnTo>
                      <a:pt x="180" y="17"/>
                    </a:lnTo>
                    <a:lnTo>
                      <a:pt x="171" y="15"/>
                    </a:lnTo>
                    <a:lnTo>
                      <a:pt x="163" y="15"/>
                    </a:lnTo>
                    <a:lnTo>
                      <a:pt x="151" y="19"/>
                    </a:lnTo>
                    <a:lnTo>
                      <a:pt x="147" y="13"/>
                    </a:lnTo>
                    <a:lnTo>
                      <a:pt x="141" y="10"/>
                    </a:lnTo>
                    <a:lnTo>
                      <a:pt x="134" y="5"/>
                    </a:lnTo>
                    <a:lnTo>
                      <a:pt x="127" y="1"/>
                    </a:lnTo>
                    <a:lnTo>
                      <a:pt x="123" y="0"/>
                    </a:lnTo>
                    <a:lnTo>
                      <a:pt x="117" y="1"/>
                    </a:lnTo>
                    <a:lnTo>
                      <a:pt x="111" y="3"/>
                    </a:lnTo>
                    <a:lnTo>
                      <a:pt x="106" y="5"/>
                    </a:lnTo>
                    <a:lnTo>
                      <a:pt x="99" y="8"/>
                    </a:lnTo>
                    <a:lnTo>
                      <a:pt x="93" y="13"/>
                    </a:lnTo>
                    <a:lnTo>
                      <a:pt x="87" y="17"/>
                    </a:lnTo>
                    <a:lnTo>
                      <a:pt x="81" y="22"/>
                    </a:lnTo>
                    <a:lnTo>
                      <a:pt x="73" y="27"/>
                    </a:lnTo>
                    <a:lnTo>
                      <a:pt x="64" y="34"/>
                    </a:lnTo>
                    <a:lnTo>
                      <a:pt x="53" y="41"/>
                    </a:lnTo>
                    <a:lnTo>
                      <a:pt x="41" y="48"/>
                    </a:lnTo>
                    <a:lnTo>
                      <a:pt x="30" y="55"/>
                    </a:lnTo>
                    <a:lnTo>
                      <a:pt x="19" y="61"/>
                    </a:lnTo>
                    <a:lnTo>
                      <a:pt x="9" y="64"/>
                    </a:lnTo>
                    <a:lnTo>
                      <a:pt x="0" y="68"/>
                    </a:lnTo>
                    <a:lnTo>
                      <a:pt x="1" y="75"/>
                    </a:lnTo>
                    <a:lnTo>
                      <a:pt x="3" y="80"/>
                    </a:lnTo>
                    <a:lnTo>
                      <a:pt x="4" y="85"/>
                    </a:lnTo>
                    <a:lnTo>
                      <a:pt x="6" y="92"/>
                    </a:lnTo>
                    <a:lnTo>
                      <a:pt x="20" y="82"/>
                    </a:lnTo>
                    <a:lnTo>
                      <a:pt x="37" y="68"/>
                    </a:lnTo>
                    <a:lnTo>
                      <a:pt x="56" y="55"/>
                    </a:lnTo>
                    <a:lnTo>
                      <a:pt x="74" y="41"/>
                    </a:lnTo>
                    <a:lnTo>
                      <a:pt x="91" y="31"/>
                    </a:lnTo>
                    <a:lnTo>
                      <a:pt x="107" y="22"/>
                    </a:lnTo>
                    <a:lnTo>
                      <a:pt x="119" y="19"/>
                    </a:lnTo>
                    <a:lnTo>
                      <a:pt x="127" y="22"/>
                    </a:lnTo>
                    <a:lnTo>
                      <a:pt x="137" y="34"/>
                    </a:lnTo>
                    <a:lnTo>
                      <a:pt x="147" y="45"/>
                    </a:lnTo>
                    <a:lnTo>
                      <a:pt x="156" y="52"/>
                    </a:lnTo>
                    <a:lnTo>
                      <a:pt x="164" y="54"/>
                    </a:lnTo>
                    <a:lnTo>
                      <a:pt x="173" y="50"/>
                    </a:lnTo>
                    <a:lnTo>
                      <a:pt x="180" y="48"/>
                    </a:lnTo>
                    <a:lnTo>
                      <a:pt x="188" y="48"/>
                    </a:lnTo>
                    <a:lnTo>
                      <a:pt x="194" y="52"/>
                    </a:lnTo>
                    <a:lnTo>
                      <a:pt x="196" y="57"/>
                    </a:lnTo>
                    <a:lnTo>
                      <a:pt x="196" y="64"/>
                    </a:lnTo>
                    <a:lnTo>
                      <a:pt x="194" y="71"/>
                    </a:lnTo>
                    <a:lnTo>
                      <a:pt x="193" y="76"/>
                    </a:lnTo>
                    <a:lnTo>
                      <a:pt x="191" y="82"/>
                    </a:lnTo>
                    <a:lnTo>
                      <a:pt x="193" y="87"/>
                    </a:lnTo>
                    <a:lnTo>
                      <a:pt x="197" y="92"/>
                    </a:lnTo>
                    <a:lnTo>
                      <a:pt x="201" y="94"/>
                    </a:lnTo>
                    <a:lnTo>
                      <a:pt x="206" y="97"/>
                    </a:lnTo>
                    <a:lnTo>
                      <a:pt x="208" y="101"/>
                    </a:lnTo>
                    <a:lnTo>
                      <a:pt x="211" y="108"/>
                    </a:lnTo>
                    <a:lnTo>
                      <a:pt x="213" y="113"/>
                    </a:lnTo>
                    <a:lnTo>
                      <a:pt x="214" y="117"/>
                    </a:lnTo>
                    <a:lnTo>
                      <a:pt x="216" y="122"/>
                    </a:lnTo>
                    <a:lnTo>
                      <a:pt x="217" y="125"/>
                    </a:lnTo>
                    <a:lnTo>
                      <a:pt x="220" y="129"/>
                    </a:lnTo>
                    <a:lnTo>
                      <a:pt x="221" y="132"/>
                    </a:lnTo>
                    <a:lnTo>
                      <a:pt x="223" y="137"/>
                    </a:lnTo>
                    <a:lnTo>
                      <a:pt x="221" y="144"/>
                    </a:lnTo>
                    <a:lnTo>
                      <a:pt x="220" y="153"/>
                    </a:lnTo>
                    <a:lnTo>
                      <a:pt x="216" y="162"/>
                    </a:lnTo>
                    <a:lnTo>
                      <a:pt x="207" y="169"/>
                    </a:lnTo>
                    <a:lnTo>
                      <a:pt x="194" y="174"/>
                    </a:lnTo>
                    <a:lnTo>
                      <a:pt x="177" y="17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63" name="Freeform 158"/>
              <p:cNvSpPr>
                <a:spLocks/>
              </p:cNvSpPr>
              <p:nvPr/>
            </p:nvSpPr>
            <p:spPr bwMode="auto">
              <a:xfrm>
                <a:off x="5610" y="5492"/>
                <a:ext cx="355" cy="265"/>
              </a:xfrm>
              <a:custGeom>
                <a:avLst/>
                <a:gdLst>
                  <a:gd name="T0" fmla="*/ 0 w 711"/>
                  <a:gd name="T1" fmla="*/ 0 h 531"/>
                  <a:gd name="T2" fmla="*/ 0 w 711"/>
                  <a:gd name="T3" fmla="*/ 0 h 531"/>
                  <a:gd name="T4" fmla="*/ 0 w 711"/>
                  <a:gd name="T5" fmla="*/ 0 h 531"/>
                  <a:gd name="T6" fmla="*/ 0 w 711"/>
                  <a:gd name="T7" fmla="*/ 0 h 531"/>
                  <a:gd name="T8" fmla="*/ 0 w 711"/>
                  <a:gd name="T9" fmla="*/ 0 h 531"/>
                  <a:gd name="T10" fmla="*/ 0 w 711"/>
                  <a:gd name="T11" fmla="*/ 0 h 531"/>
                  <a:gd name="T12" fmla="*/ 0 w 711"/>
                  <a:gd name="T13" fmla="*/ 0 h 531"/>
                  <a:gd name="T14" fmla="*/ 0 w 711"/>
                  <a:gd name="T15" fmla="*/ 0 h 531"/>
                  <a:gd name="T16" fmla="*/ 0 w 711"/>
                  <a:gd name="T17" fmla="*/ 0 h 531"/>
                  <a:gd name="T18" fmla="*/ 0 w 711"/>
                  <a:gd name="T19" fmla="*/ 0 h 531"/>
                  <a:gd name="T20" fmla="*/ 0 w 711"/>
                  <a:gd name="T21" fmla="*/ 0 h 531"/>
                  <a:gd name="T22" fmla="*/ 0 w 711"/>
                  <a:gd name="T23" fmla="*/ 0 h 531"/>
                  <a:gd name="T24" fmla="*/ 0 w 711"/>
                  <a:gd name="T25" fmla="*/ 0 h 531"/>
                  <a:gd name="T26" fmla="*/ 0 w 711"/>
                  <a:gd name="T27" fmla="*/ 0 h 531"/>
                  <a:gd name="T28" fmla="*/ 0 w 711"/>
                  <a:gd name="T29" fmla="*/ 0 h 531"/>
                  <a:gd name="T30" fmla="*/ 0 w 711"/>
                  <a:gd name="T31" fmla="*/ 0 h 531"/>
                  <a:gd name="T32" fmla="*/ 0 w 711"/>
                  <a:gd name="T33" fmla="*/ 0 h 531"/>
                  <a:gd name="T34" fmla="*/ 0 w 711"/>
                  <a:gd name="T35" fmla="*/ 0 h 531"/>
                  <a:gd name="T36" fmla="*/ 0 w 711"/>
                  <a:gd name="T37" fmla="*/ 0 h 531"/>
                  <a:gd name="T38" fmla="*/ 0 w 711"/>
                  <a:gd name="T39" fmla="*/ 0 h 531"/>
                  <a:gd name="T40" fmla="*/ 0 w 711"/>
                  <a:gd name="T41" fmla="*/ 0 h 531"/>
                  <a:gd name="T42" fmla="*/ 0 w 711"/>
                  <a:gd name="T43" fmla="*/ 0 h 531"/>
                  <a:gd name="T44" fmla="*/ 0 w 711"/>
                  <a:gd name="T45" fmla="*/ 0 h 531"/>
                  <a:gd name="T46" fmla="*/ 0 w 711"/>
                  <a:gd name="T47" fmla="*/ 0 h 531"/>
                  <a:gd name="T48" fmla="*/ 0 w 711"/>
                  <a:gd name="T49" fmla="*/ 0 h 531"/>
                  <a:gd name="T50" fmla="*/ 0 w 711"/>
                  <a:gd name="T51" fmla="*/ 0 h 531"/>
                  <a:gd name="T52" fmla="*/ 0 w 711"/>
                  <a:gd name="T53" fmla="*/ 0 h 531"/>
                  <a:gd name="T54" fmla="*/ 0 w 711"/>
                  <a:gd name="T55" fmla="*/ 0 h 531"/>
                  <a:gd name="T56" fmla="*/ 0 w 711"/>
                  <a:gd name="T57" fmla="*/ 0 h 531"/>
                  <a:gd name="T58" fmla="*/ 0 w 711"/>
                  <a:gd name="T59" fmla="*/ 0 h 531"/>
                  <a:gd name="T60" fmla="*/ 0 w 711"/>
                  <a:gd name="T61" fmla="*/ 0 h 531"/>
                  <a:gd name="T62" fmla="*/ 0 w 711"/>
                  <a:gd name="T63" fmla="*/ 0 h 531"/>
                  <a:gd name="T64" fmla="*/ 0 w 711"/>
                  <a:gd name="T65" fmla="*/ 0 h 531"/>
                  <a:gd name="T66" fmla="*/ 0 w 711"/>
                  <a:gd name="T67" fmla="*/ 0 h 531"/>
                  <a:gd name="T68" fmla="*/ 0 w 711"/>
                  <a:gd name="T69" fmla="*/ 0 h 531"/>
                  <a:gd name="T70" fmla="*/ 0 w 711"/>
                  <a:gd name="T71" fmla="*/ 0 h 531"/>
                  <a:gd name="T72" fmla="*/ 0 w 711"/>
                  <a:gd name="T73" fmla="*/ 0 h 531"/>
                  <a:gd name="T74" fmla="*/ 0 w 711"/>
                  <a:gd name="T75" fmla="*/ 0 h 531"/>
                  <a:gd name="T76" fmla="*/ 0 w 711"/>
                  <a:gd name="T77" fmla="*/ 0 h 531"/>
                  <a:gd name="T78" fmla="*/ 0 w 711"/>
                  <a:gd name="T79" fmla="*/ 0 h 531"/>
                  <a:gd name="T80" fmla="*/ 0 w 711"/>
                  <a:gd name="T81" fmla="*/ 0 h 531"/>
                  <a:gd name="T82" fmla="*/ 0 w 711"/>
                  <a:gd name="T83" fmla="*/ 0 h 531"/>
                  <a:gd name="T84" fmla="*/ 0 w 711"/>
                  <a:gd name="T85" fmla="*/ 0 h 531"/>
                  <a:gd name="T86" fmla="*/ 0 w 711"/>
                  <a:gd name="T87" fmla="*/ 0 h 5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1"/>
                  <a:gd name="T133" fmla="*/ 0 h 531"/>
                  <a:gd name="T134" fmla="*/ 711 w 711"/>
                  <a:gd name="T135" fmla="*/ 531 h 5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1" h="531">
                    <a:moveTo>
                      <a:pt x="257" y="72"/>
                    </a:moveTo>
                    <a:lnTo>
                      <a:pt x="265" y="84"/>
                    </a:lnTo>
                    <a:lnTo>
                      <a:pt x="277" y="99"/>
                    </a:lnTo>
                    <a:lnTo>
                      <a:pt x="290" y="115"/>
                    </a:lnTo>
                    <a:lnTo>
                      <a:pt x="305" y="131"/>
                    </a:lnTo>
                    <a:lnTo>
                      <a:pt x="323" y="145"/>
                    </a:lnTo>
                    <a:lnTo>
                      <a:pt x="338" y="155"/>
                    </a:lnTo>
                    <a:lnTo>
                      <a:pt x="354" y="161"/>
                    </a:lnTo>
                    <a:lnTo>
                      <a:pt x="367" y="159"/>
                    </a:lnTo>
                    <a:lnTo>
                      <a:pt x="374" y="155"/>
                    </a:lnTo>
                    <a:lnTo>
                      <a:pt x="383" y="150"/>
                    </a:lnTo>
                    <a:lnTo>
                      <a:pt x="391" y="147"/>
                    </a:lnTo>
                    <a:lnTo>
                      <a:pt x="400" y="147"/>
                    </a:lnTo>
                    <a:lnTo>
                      <a:pt x="408" y="150"/>
                    </a:lnTo>
                    <a:lnTo>
                      <a:pt x="415" y="155"/>
                    </a:lnTo>
                    <a:lnTo>
                      <a:pt x="423" y="162"/>
                    </a:lnTo>
                    <a:lnTo>
                      <a:pt x="430" y="173"/>
                    </a:lnTo>
                    <a:lnTo>
                      <a:pt x="434" y="178"/>
                    </a:lnTo>
                    <a:lnTo>
                      <a:pt x="441" y="182"/>
                    </a:lnTo>
                    <a:lnTo>
                      <a:pt x="448" y="183"/>
                    </a:lnTo>
                    <a:lnTo>
                      <a:pt x="457" y="185"/>
                    </a:lnTo>
                    <a:lnTo>
                      <a:pt x="465" y="187"/>
                    </a:lnTo>
                    <a:lnTo>
                      <a:pt x="473" y="187"/>
                    </a:lnTo>
                    <a:lnTo>
                      <a:pt x="480" y="187"/>
                    </a:lnTo>
                    <a:lnTo>
                      <a:pt x="484" y="187"/>
                    </a:lnTo>
                    <a:lnTo>
                      <a:pt x="491" y="185"/>
                    </a:lnTo>
                    <a:lnTo>
                      <a:pt x="502" y="180"/>
                    </a:lnTo>
                    <a:lnTo>
                      <a:pt x="514" y="173"/>
                    </a:lnTo>
                    <a:lnTo>
                      <a:pt x="522" y="169"/>
                    </a:lnTo>
                    <a:lnTo>
                      <a:pt x="527" y="169"/>
                    </a:lnTo>
                    <a:lnTo>
                      <a:pt x="532" y="171"/>
                    </a:lnTo>
                    <a:lnTo>
                      <a:pt x="538" y="173"/>
                    </a:lnTo>
                    <a:lnTo>
                      <a:pt x="547" y="176"/>
                    </a:lnTo>
                    <a:lnTo>
                      <a:pt x="554" y="180"/>
                    </a:lnTo>
                    <a:lnTo>
                      <a:pt x="561" y="183"/>
                    </a:lnTo>
                    <a:lnTo>
                      <a:pt x="568" y="185"/>
                    </a:lnTo>
                    <a:lnTo>
                      <a:pt x="575" y="187"/>
                    </a:lnTo>
                    <a:lnTo>
                      <a:pt x="582" y="187"/>
                    </a:lnTo>
                    <a:lnTo>
                      <a:pt x="590" y="189"/>
                    </a:lnTo>
                    <a:lnTo>
                      <a:pt x="598" y="189"/>
                    </a:lnTo>
                    <a:lnTo>
                      <a:pt x="607" y="189"/>
                    </a:lnTo>
                    <a:lnTo>
                      <a:pt x="617" y="189"/>
                    </a:lnTo>
                    <a:lnTo>
                      <a:pt x="624" y="189"/>
                    </a:lnTo>
                    <a:lnTo>
                      <a:pt x="632" y="189"/>
                    </a:lnTo>
                    <a:lnTo>
                      <a:pt x="638" y="187"/>
                    </a:lnTo>
                    <a:lnTo>
                      <a:pt x="644" y="185"/>
                    </a:lnTo>
                    <a:lnTo>
                      <a:pt x="650" y="182"/>
                    </a:lnTo>
                    <a:lnTo>
                      <a:pt x="657" y="178"/>
                    </a:lnTo>
                    <a:lnTo>
                      <a:pt x="665" y="175"/>
                    </a:lnTo>
                    <a:lnTo>
                      <a:pt x="672" y="171"/>
                    </a:lnTo>
                    <a:lnTo>
                      <a:pt x="680" y="168"/>
                    </a:lnTo>
                    <a:lnTo>
                      <a:pt x="687" y="164"/>
                    </a:lnTo>
                    <a:lnTo>
                      <a:pt x="691" y="161"/>
                    </a:lnTo>
                    <a:lnTo>
                      <a:pt x="704" y="220"/>
                    </a:lnTo>
                    <a:lnTo>
                      <a:pt x="711" y="265"/>
                    </a:lnTo>
                    <a:lnTo>
                      <a:pt x="705" y="306"/>
                    </a:lnTo>
                    <a:lnTo>
                      <a:pt x="687" y="349"/>
                    </a:lnTo>
                    <a:lnTo>
                      <a:pt x="680" y="358"/>
                    </a:lnTo>
                    <a:lnTo>
                      <a:pt x="670" y="370"/>
                    </a:lnTo>
                    <a:lnTo>
                      <a:pt x="657" y="382"/>
                    </a:lnTo>
                    <a:lnTo>
                      <a:pt x="644" y="395"/>
                    </a:lnTo>
                    <a:lnTo>
                      <a:pt x="630" y="407"/>
                    </a:lnTo>
                    <a:lnTo>
                      <a:pt x="617" y="417"/>
                    </a:lnTo>
                    <a:lnTo>
                      <a:pt x="607" y="426"/>
                    </a:lnTo>
                    <a:lnTo>
                      <a:pt x="601" y="431"/>
                    </a:lnTo>
                    <a:lnTo>
                      <a:pt x="595" y="435"/>
                    </a:lnTo>
                    <a:lnTo>
                      <a:pt x="588" y="440"/>
                    </a:lnTo>
                    <a:lnTo>
                      <a:pt x="578" y="444"/>
                    </a:lnTo>
                    <a:lnTo>
                      <a:pt x="567" y="447"/>
                    </a:lnTo>
                    <a:lnTo>
                      <a:pt x="554" y="451"/>
                    </a:lnTo>
                    <a:lnTo>
                      <a:pt x="541" y="454"/>
                    </a:lnTo>
                    <a:lnTo>
                      <a:pt x="530" y="456"/>
                    </a:lnTo>
                    <a:lnTo>
                      <a:pt x="518" y="458"/>
                    </a:lnTo>
                    <a:lnTo>
                      <a:pt x="507" y="459"/>
                    </a:lnTo>
                    <a:lnTo>
                      <a:pt x="495" y="461"/>
                    </a:lnTo>
                    <a:lnTo>
                      <a:pt x="484" y="466"/>
                    </a:lnTo>
                    <a:lnTo>
                      <a:pt x="471" y="472"/>
                    </a:lnTo>
                    <a:lnTo>
                      <a:pt x="458" y="479"/>
                    </a:lnTo>
                    <a:lnTo>
                      <a:pt x="447" y="484"/>
                    </a:lnTo>
                    <a:lnTo>
                      <a:pt x="435" y="491"/>
                    </a:lnTo>
                    <a:lnTo>
                      <a:pt x="424" y="496"/>
                    </a:lnTo>
                    <a:lnTo>
                      <a:pt x="414" y="501"/>
                    </a:lnTo>
                    <a:lnTo>
                      <a:pt x="403" y="508"/>
                    </a:lnTo>
                    <a:lnTo>
                      <a:pt x="390" y="513"/>
                    </a:lnTo>
                    <a:lnTo>
                      <a:pt x="378" y="520"/>
                    </a:lnTo>
                    <a:lnTo>
                      <a:pt x="365" y="526"/>
                    </a:lnTo>
                    <a:lnTo>
                      <a:pt x="353" y="529"/>
                    </a:lnTo>
                    <a:lnTo>
                      <a:pt x="340" y="531"/>
                    </a:lnTo>
                    <a:lnTo>
                      <a:pt x="327" y="529"/>
                    </a:lnTo>
                    <a:lnTo>
                      <a:pt x="313" y="526"/>
                    </a:lnTo>
                    <a:lnTo>
                      <a:pt x="295" y="520"/>
                    </a:lnTo>
                    <a:lnTo>
                      <a:pt x="277" y="513"/>
                    </a:lnTo>
                    <a:lnTo>
                      <a:pt x="257" y="506"/>
                    </a:lnTo>
                    <a:lnTo>
                      <a:pt x="238" y="499"/>
                    </a:lnTo>
                    <a:lnTo>
                      <a:pt x="223" y="494"/>
                    </a:lnTo>
                    <a:lnTo>
                      <a:pt x="210" y="491"/>
                    </a:lnTo>
                    <a:lnTo>
                      <a:pt x="201" y="491"/>
                    </a:lnTo>
                    <a:lnTo>
                      <a:pt x="193" y="479"/>
                    </a:lnTo>
                    <a:lnTo>
                      <a:pt x="180" y="458"/>
                    </a:lnTo>
                    <a:lnTo>
                      <a:pt x="164" y="431"/>
                    </a:lnTo>
                    <a:lnTo>
                      <a:pt x="148" y="400"/>
                    </a:lnTo>
                    <a:lnTo>
                      <a:pt x="130" y="365"/>
                    </a:lnTo>
                    <a:lnTo>
                      <a:pt x="111" y="328"/>
                    </a:lnTo>
                    <a:lnTo>
                      <a:pt x="91" y="288"/>
                    </a:lnTo>
                    <a:lnTo>
                      <a:pt x="73" y="246"/>
                    </a:lnTo>
                    <a:lnTo>
                      <a:pt x="56" y="206"/>
                    </a:lnTo>
                    <a:lnTo>
                      <a:pt x="38" y="166"/>
                    </a:lnTo>
                    <a:lnTo>
                      <a:pt x="24" y="129"/>
                    </a:lnTo>
                    <a:lnTo>
                      <a:pt x="13" y="94"/>
                    </a:lnTo>
                    <a:lnTo>
                      <a:pt x="4" y="65"/>
                    </a:lnTo>
                    <a:lnTo>
                      <a:pt x="0" y="40"/>
                    </a:lnTo>
                    <a:lnTo>
                      <a:pt x="0" y="21"/>
                    </a:lnTo>
                    <a:lnTo>
                      <a:pt x="6" y="9"/>
                    </a:lnTo>
                    <a:lnTo>
                      <a:pt x="18" y="0"/>
                    </a:lnTo>
                    <a:lnTo>
                      <a:pt x="34" y="2"/>
                    </a:lnTo>
                    <a:lnTo>
                      <a:pt x="51" y="9"/>
                    </a:lnTo>
                    <a:lnTo>
                      <a:pt x="71" y="21"/>
                    </a:lnTo>
                    <a:lnTo>
                      <a:pt x="90" y="35"/>
                    </a:lnTo>
                    <a:lnTo>
                      <a:pt x="107" y="49"/>
                    </a:lnTo>
                    <a:lnTo>
                      <a:pt x="120" y="61"/>
                    </a:lnTo>
                    <a:lnTo>
                      <a:pt x="130" y="70"/>
                    </a:lnTo>
                    <a:lnTo>
                      <a:pt x="138" y="75"/>
                    </a:lnTo>
                    <a:lnTo>
                      <a:pt x="148" y="80"/>
                    </a:lnTo>
                    <a:lnTo>
                      <a:pt x="160" y="82"/>
                    </a:lnTo>
                    <a:lnTo>
                      <a:pt x="173" y="86"/>
                    </a:lnTo>
                    <a:lnTo>
                      <a:pt x="185" y="87"/>
                    </a:lnTo>
                    <a:lnTo>
                      <a:pt x="200" y="89"/>
                    </a:lnTo>
                    <a:lnTo>
                      <a:pt x="214" y="89"/>
                    </a:lnTo>
                    <a:lnTo>
                      <a:pt x="228" y="89"/>
                    </a:lnTo>
                    <a:lnTo>
                      <a:pt x="235" y="86"/>
                    </a:lnTo>
                    <a:lnTo>
                      <a:pt x="243" y="80"/>
                    </a:lnTo>
                    <a:lnTo>
                      <a:pt x="250" y="77"/>
                    </a:lnTo>
                    <a:lnTo>
                      <a:pt x="257" y="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64" name="Freeform 159"/>
              <p:cNvSpPr>
                <a:spLocks/>
              </p:cNvSpPr>
              <p:nvPr/>
            </p:nvSpPr>
            <p:spPr bwMode="auto">
              <a:xfrm>
                <a:off x="5739" y="5250"/>
                <a:ext cx="338" cy="322"/>
              </a:xfrm>
              <a:custGeom>
                <a:avLst/>
                <a:gdLst>
                  <a:gd name="T0" fmla="*/ 1 w 676"/>
                  <a:gd name="T1" fmla="*/ 0 h 645"/>
                  <a:gd name="T2" fmla="*/ 1 w 676"/>
                  <a:gd name="T3" fmla="*/ 0 h 645"/>
                  <a:gd name="T4" fmla="*/ 1 w 676"/>
                  <a:gd name="T5" fmla="*/ 0 h 645"/>
                  <a:gd name="T6" fmla="*/ 1 w 676"/>
                  <a:gd name="T7" fmla="*/ 0 h 645"/>
                  <a:gd name="T8" fmla="*/ 1 w 676"/>
                  <a:gd name="T9" fmla="*/ 0 h 645"/>
                  <a:gd name="T10" fmla="*/ 1 w 676"/>
                  <a:gd name="T11" fmla="*/ 0 h 645"/>
                  <a:gd name="T12" fmla="*/ 1 w 676"/>
                  <a:gd name="T13" fmla="*/ 0 h 645"/>
                  <a:gd name="T14" fmla="*/ 1 w 676"/>
                  <a:gd name="T15" fmla="*/ 0 h 645"/>
                  <a:gd name="T16" fmla="*/ 1 w 676"/>
                  <a:gd name="T17" fmla="*/ 0 h 645"/>
                  <a:gd name="T18" fmla="*/ 1 w 676"/>
                  <a:gd name="T19" fmla="*/ 0 h 645"/>
                  <a:gd name="T20" fmla="*/ 1 w 676"/>
                  <a:gd name="T21" fmla="*/ 0 h 645"/>
                  <a:gd name="T22" fmla="*/ 1 w 676"/>
                  <a:gd name="T23" fmla="*/ 0 h 645"/>
                  <a:gd name="T24" fmla="*/ 1 w 676"/>
                  <a:gd name="T25" fmla="*/ 0 h 645"/>
                  <a:gd name="T26" fmla="*/ 1 w 676"/>
                  <a:gd name="T27" fmla="*/ 0 h 645"/>
                  <a:gd name="T28" fmla="*/ 1 w 676"/>
                  <a:gd name="T29" fmla="*/ 0 h 645"/>
                  <a:gd name="T30" fmla="*/ 1 w 676"/>
                  <a:gd name="T31" fmla="*/ 0 h 645"/>
                  <a:gd name="T32" fmla="*/ 1 w 676"/>
                  <a:gd name="T33" fmla="*/ 0 h 645"/>
                  <a:gd name="T34" fmla="*/ 1 w 676"/>
                  <a:gd name="T35" fmla="*/ 0 h 645"/>
                  <a:gd name="T36" fmla="*/ 1 w 676"/>
                  <a:gd name="T37" fmla="*/ 0 h 645"/>
                  <a:gd name="T38" fmla="*/ 1 w 676"/>
                  <a:gd name="T39" fmla="*/ 0 h 645"/>
                  <a:gd name="T40" fmla="*/ 1 w 676"/>
                  <a:gd name="T41" fmla="*/ 0 h 645"/>
                  <a:gd name="T42" fmla="*/ 1 w 676"/>
                  <a:gd name="T43" fmla="*/ 0 h 645"/>
                  <a:gd name="T44" fmla="*/ 1 w 676"/>
                  <a:gd name="T45" fmla="*/ 0 h 645"/>
                  <a:gd name="T46" fmla="*/ 1 w 676"/>
                  <a:gd name="T47" fmla="*/ 0 h 645"/>
                  <a:gd name="T48" fmla="*/ 1 w 676"/>
                  <a:gd name="T49" fmla="*/ 0 h 645"/>
                  <a:gd name="T50" fmla="*/ 1 w 676"/>
                  <a:gd name="T51" fmla="*/ 0 h 645"/>
                  <a:gd name="T52" fmla="*/ 1 w 676"/>
                  <a:gd name="T53" fmla="*/ 0 h 645"/>
                  <a:gd name="T54" fmla="*/ 1 w 676"/>
                  <a:gd name="T55" fmla="*/ 0 h 645"/>
                  <a:gd name="T56" fmla="*/ 1 w 676"/>
                  <a:gd name="T57" fmla="*/ 0 h 645"/>
                  <a:gd name="T58" fmla="*/ 1 w 676"/>
                  <a:gd name="T59" fmla="*/ 0 h 645"/>
                  <a:gd name="T60" fmla="*/ 1 w 676"/>
                  <a:gd name="T61" fmla="*/ 0 h 645"/>
                  <a:gd name="T62" fmla="*/ 1 w 676"/>
                  <a:gd name="T63" fmla="*/ 0 h 645"/>
                  <a:gd name="T64" fmla="*/ 1 w 676"/>
                  <a:gd name="T65" fmla="*/ 0 h 645"/>
                  <a:gd name="T66" fmla="*/ 1 w 676"/>
                  <a:gd name="T67" fmla="*/ 0 h 645"/>
                  <a:gd name="T68" fmla="*/ 1 w 676"/>
                  <a:gd name="T69" fmla="*/ 0 h 645"/>
                  <a:gd name="T70" fmla="*/ 1 w 676"/>
                  <a:gd name="T71" fmla="*/ 0 h 645"/>
                  <a:gd name="T72" fmla="*/ 1 w 676"/>
                  <a:gd name="T73" fmla="*/ 0 h 645"/>
                  <a:gd name="T74" fmla="*/ 1 w 676"/>
                  <a:gd name="T75" fmla="*/ 0 h 645"/>
                  <a:gd name="T76" fmla="*/ 1 w 676"/>
                  <a:gd name="T77" fmla="*/ 0 h 645"/>
                  <a:gd name="T78" fmla="*/ 1 w 676"/>
                  <a:gd name="T79" fmla="*/ 0 h 645"/>
                  <a:gd name="T80" fmla="*/ 1 w 676"/>
                  <a:gd name="T81" fmla="*/ 0 h 645"/>
                  <a:gd name="T82" fmla="*/ 1 w 676"/>
                  <a:gd name="T83" fmla="*/ 0 h 645"/>
                  <a:gd name="T84" fmla="*/ 1 w 676"/>
                  <a:gd name="T85" fmla="*/ 0 h 645"/>
                  <a:gd name="T86" fmla="*/ 1 w 676"/>
                  <a:gd name="T87" fmla="*/ 0 h 645"/>
                  <a:gd name="T88" fmla="*/ 1 w 676"/>
                  <a:gd name="T89" fmla="*/ 0 h 645"/>
                  <a:gd name="T90" fmla="*/ 1 w 676"/>
                  <a:gd name="T91" fmla="*/ 0 h 645"/>
                  <a:gd name="T92" fmla="*/ 1 w 676"/>
                  <a:gd name="T93" fmla="*/ 0 h 645"/>
                  <a:gd name="T94" fmla="*/ 1 w 676"/>
                  <a:gd name="T95" fmla="*/ 0 h 645"/>
                  <a:gd name="T96" fmla="*/ 1 w 676"/>
                  <a:gd name="T97" fmla="*/ 0 h 645"/>
                  <a:gd name="T98" fmla="*/ 1 w 676"/>
                  <a:gd name="T99" fmla="*/ 0 h 645"/>
                  <a:gd name="T100" fmla="*/ 1 w 676"/>
                  <a:gd name="T101" fmla="*/ 0 h 645"/>
                  <a:gd name="T102" fmla="*/ 1 w 676"/>
                  <a:gd name="T103" fmla="*/ 0 h 645"/>
                  <a:gd name="T104" fmla="*/ 1 w 676"/>
                  <a:gd name="T105" fmla="*/ 0 h 645"/>
                  <a:gd name="T106" fmla="*/ 1 w 676"/>
                  <a:gd name="T107" fmla="*/ 0 h 645"/>
                  <a:gd name="T108" fmla="*/ 1 w 676"/>
                  <a:gd name="T109" fmla="*/ 0 h 6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6"/>
                  <a:gd name="T166" fmla="*/ 0 h 645"/>
                  <a:gd name="T167" fmla="*/ 676 w 676"/>
                  <a:gd name="T168" fmla="*/ 645 h 6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6" h="645">
                    <a:moveTo>
                      <a:pt x="137" y="582"/>
                    </a:moveTo>
                    <a:lnTo>
                      <a:pt x="133" y="568"/>
                    </a:lnTo>
                    <a:lnTo>
                      <a:pt x="127" y="554"/>
                    </a:lnTo>
                    <a:lnTo>
                      <a:pt x="120" y="540"/>
                    </a:lnTo>
                    <a:lnTo>
                      <a:pt x="112" y="528"/>
                    </a:lnTo>
                    <a:lnTo>
                      <a:pt x="103" y="515"/>
                    </a:lnTo>
                    <a:lnTo>
                      <a:pt x="95" y="503"/>
                    </a:lnTo>
                    <a:lnTo>
                      <a:pt x="86" y="494"/>
                    </a:lnTo>
                    <a:lnTo>
                      <a:pt x="79" y="489"/>
                    </a:lnTo>
                    <a:lnTo>
                      <a:pt x="79" y="440"/>
                    </a:lnTo>
                    <a:lnTo>
                      <a:pt x="72" y="397"/>
                    </a:lnTo>
                    <a:lnTo>
                      <a:pt x="60" y="365"/>
                    </a:lnTo>
                    <a:lnTo>
                      <a:pt x="50" y="348"/>
                    </a:lnTo>
                    <a:lnTo>
                      <a:pt x="40" y="335"/>
                    </a:lnTo>
                    <a:lnTo>
                      <a:pt x="33" y="321"/>
                    </a:lnTo>
                    <a:lnTo>
                      <a:pt x="29" y="308"/>
                    </a:lnTo>
                    <a:lnTo>
                      <a:pt x="33" y="294"/>
                    </a:lnTo>
                    <a:lnTo>
                      <a:pt x="37" y="290"/>
                    </a:lnTo>
                    <a:lnTo>
                      <a:pt x="43" y="290"/>
                    </a:lnTo>
                    <a:lnTo>
                      <a:pt x="49" y="294"/>
                    </a:lnTo>
                    <a:lnTo>
                      <a:pt x="55" y="301"/>
                    </a:lnTo>
                    <a:lnTo>
                      <a:pt x="62" y="309"/>
                    </a:lnTo>
                    <a:lnTo>
                      <a:pt x="67" y="318"/>
                    </a:lnTo>
                    <a:lnTo>
                      <a:pt x="75" y="328"/>
                    </a:lnTo>
                    <a:lnTo>
                      <a:pt x="80" y="339"/>
                    </a:lnTo>
                    <a:lnTo>
                      <a:pt x="80" y="308"/>
                    </a:lnTo>
                    <a:lnTo>
                      <a:pt x="73" y="269"/>
                    </a:lnTo>
                    <a:lnTo>
                      <a:pt x="63" y="236"/>
                    </a:lnTo>
                    <a:lnTo>
                      <a:pt x="55" y="217"/>
                    </a:lnTo>
                    <a:lnTo>
                      <a:pt x="49" y="206"/>
                    </a:lnTo>
                    <a:lnTo>
                      <a:pt x="47" y="194"/>
                    </a:lnTo>
                    <a:lnTo>
                      <a:pt x="47" y="183"/>
                    </a:lnTo>
                    <a:lnTo>
                      <a:pt x="50" y="173"/>
                    </a:lnTo>
                    <a:lnTo>
                      <a:pt x="52" y="166"/>
                    </a:lnTo>
                    <a:lnTo>
                      <a:pt x="49" y="156"/>
                    </a:lnTo>
                    <a:lnTo>
                      <a:pt x="45" y="142"/>
                    </a:lnTo>
                    <a:lnTo>
                      <a:pt x="39" y="128"/>
                    </a:lnTo>
                    <a:lnTo>
                      <a:pt x="30" y="112"/>
                    </a:lnTo>
                    <a:lnTo>
                      <a:pt x="22" y="96"/>
                    </a:lnTo>
                    <a:lnTo>
                      <a:pt x="12" y="80"/>
                    </a:lnTo>
                    <a:lnTo>
                      <a:pt x="0" y="65"/>
                    </a:lnTo>
                    <a:lnTo>
                      <a:pt x="2" y="56"/>
                    </a:lnTo>
                    <a:lnTo>
                      <a:pt x="3" y="47"/>
                    </a:lnTo>
                    <a:lnTo>
                      <a:pt x="3" y="40"/>
                    </a:lnTo>
                    <a:lnTo>
                      <a:pt x="3" y="35"/>
                    </a:lnTo>
                    <a:lnTo>
                      <a:pt x="3" y="28"/>
                    </a:lnTo>
                    <a:lnTo>
                      <a:pt x="6" y="19"/>
                    </a:lnTo>
                    <a:lnTo>
                      <a:pt x="7" y="11"/>
                    </a:lnTo>
                    <a:lnTo>
                      <a:pt x="12" y="0"/>
                    </a:lnTo>
                    <a:lnTo>
                      <a:pt x="23" y="5"/>
                    </a:lnTo>
                    <a:lnTo>
                      <a:pt x="32" y="12"/>
                    </a:lnTo>
                    <a:lnTo>
                      <a:pt x="37" y="21"/>
                    </a:lnTo>
                    <a:lnTo>
                      <a:pt x="43" y="32"/>
                    </a:lnTo>
                    <a:lnTo>
                      <a:pt x="47" y="40"/>
                    </a:lnTo>
                    <a:lnTo>
                      <a:pt x="55" y="49"/>
                    </a:lnTo>
                    <a:lnTo>
                      <a:pt x="63" y="56"/>
                    </a:lnTo>
                    <a:lnTo>
                      <a:pt x="77" y="63"/>
                    </a:lnTo>
                    <a:lnTo>
                      <a:pt x="90" y="68"/>
                    </a:lnTo>
                    <a:lnTo>
                      <a:pt x="105" y="79"/>
                    </a:lnTo>
                    <a:lnTo>
                      <a:pt x="120" y="91"/>
                    </a:lnTo>
                    <a:lnTo>
                      <a:pt x="137" y="105"/>
                    </a:lnTo>
                    <a:lnTo>
                      <a:pt x="153" y="121"/>
                    </a:lnTo>
                    <a:lnTo>
                      <a:pt x="169" y="133"/>
                    </a:lnTo>
                    <a:lnTo>
                      <a:pt x="180" y="143"/>
                    </a:lnTo>
                    <a:lnTo>
                      <a:pt x="190" y="149"/>
                    </a:lnTo>
                    <a:lnTo>
                      <a:pt x="203" y="156"/>
                    </a:lnTo>
                    <a:lnTo>
                      <a:pt x="215" y="166"/>
                    </a:lnTo>
                    <a:lnTo>
                      <a:pt x="223" y="177"/>
                    </a:lnTo>
                    <a:lnTo>
                      <a:pt x="232" y="187"/>
                    </a:lnTo>
                    <a:lnTo>
                      <a:pt x="239" y="197"/>
                    </a:lnTo>
                    <a:lnTo>
                      <a:pt x="246" y="206"/>
                    </a:lnTo>
                    <a:lnTo>
                      <a:pt x="252" y="215"/>
                    </a:lnTo>
                    <a:lnTo>
                      <a:pt x="259" y="222"/>
                    </a:lnTo>
                    <a:lnTo>
                      <a:pt x="269" y="231"/>
                    </a:lnTo>
                    <a:lnTo>
                      <a:pt x="287" y="245"/>
                    </a:lnTo>
                    <a:lnTo>
                      <a:pt x="309" y="264"/>
                    </a:lnTo>
                    <a:lnTo>
                      <a:pt x="333" y="283"/>
                    </a:lnTo>
                    <a:lnTo>
                      <a:pt x="357" y="304"/>
                    </a:lnTo>
                    <a:lnTo>
                      <a:pt x="380" y="323"/>
                    </a:lnTo>
                    <a:lnTo>
                      <a:pt x="397" y="337"/>
                    </a:lnTo>
                    <a:lnTo>
                      <a:pt x="407" y="346"/>
                    </a:lnTo>
                    <a:lnTo>
                      <a:pt x="413" y="351"/>
                    </a:lnTo>
                    <a:lnTo>
                      <a:pt x="419" y="356"/>
                    </a:lnTo>
                    <a:lnTo>
                      <a:pt x="424" y="360"/>
                    </a:lnTo>
                    <a:lnTo>
                      <a:pt x="430" y="362"/>
                    </a:lnTo>
                    <a:lnTo>
                      <a:pt x="442" y="363"/>
                    </a:lnTo>
                    <a:lnTo>
                      <a:pt x="450" y="363"/>
                    </a:lnTo>
                    <a:lnTo>
                      <a:pt x="457" y="365"/>
                    </a:lnTo>
                    <a:lnTo>
                      <a:pt x="463" y="369"/>
                    </a:lnTo>
                    <a:lnTo>
                      <a:pt x="473" y="374"/>
                    </a:lnTo>
                    <a:lnTo>
                      <a:pt x="490" y="383"/>
                    </a:lnTo>
                    <a:lnTo>
                      <a:pt x="512" y="393"/>
                    </a:lnTo>
                    <a:lnTo>
                      <a:pt x="536" y="404"/>
                    </a:lnTo>
                    <a:lnTo>
                      <a:pt x="559" y="416"/>
                    </a:lnTo>
                    <a:lnTo>
                      <a:pt x="579" y="428"/>
                    </a:lnTo>
                    <a:lnTo>
                      <a:pt x="594" y="439"/>
                    </a:lnTo>
                    <a:lnTo>
                      <a:pt x="603" y="449"/>
                    </a:lnTo>
                    <a:lnTo>
                      <a:pt x="611" y="465"/>
                    </a:lnTo>
                    <a:lnTo>
                      <a:pt x="620" y="479"/>
                    </a:lnTo>
                    <a:lnTo>
                      <a:pt x="627" y="489"/>
                    </a:lnTo>
                    <a:lnTo>
                      <a:pt x="633" y="500"/>
                    </a:lnTo>
                    <a:lnTo>
                      <a:pt x="640" y="503"/>
                    </a:lnTo>
                    <a:lnTo>
                      <a:pt x="647" y="507"/>
                    </a:lnTo>
                    <a:lnTo>
                      <a:pt x="653" y="512"/>
                    </a:lnTo>
                    <a:lnTo>
                      <a:pt x="659" y="515"/>
                    </a:lnTo>
                    <a:lnTo>
                      <a:pt x="664" y="519"/>
                    </a:lnTo>
                    <a:lnTo>
                      <a:pt x="669" y="524"/>
                    </a:lnTo>
                    <a:lnTo>
                      <a:pt x="673" y="528"/>
                    </a:lnTo>
                    <a:lnTo>
                      <a:pt x="676" y="531"/>
                    </a:lnTo>
                    <a:lnTo>
                      <a:pt x="664" y="531"/>
                    </a:lnTo>
                    <a:lnTo>
                      <a:pt x="651" y="535"/>
                    </a:lnTo>
                    <a:lnTo>
                      <a:pt x="639" y="540"/>
                    </a:lnTo>
                    <a:lnTo>
                      <a:pt x="626" y="549"/>
                    </a:lnTo>
                    <a:lnTo>
                      <a:pt x="614" y="559"/>
                    </a:lnTo>
                    <a:lnTo>
                      <a:pt x="603" y="571"/>
                    </a:lnTo>
                    <a:lnTo>
                      <a:pt x="593" y="583"/>
                    </a:lnTo>
                    <a:lnTo>
                      <a:pt x="584" y="596"/>
                    </a:lnTo>
                    <a:lnTo>
                      <a:pt x="580" y="590"/>
                    </a:lnTo>
                    <a:lnTo>
                      <a:pt x="574" y="587"/>
                    </a:lnTo>
                    <a:lnTo>
                      <a:pt x="567" y="582"/>
                    </a:lnTo>
                    <a:lnTo>
                      <a:pt x="560" y="578"/>
                    </a:lnTo>
                    <a:lnTo>
                      <a:pt x="556" y="577"/>
                    </a:lnTo>
                    <a:lnTo>
                      <a:pt x="550" y="578"/>
                    </a:lnTo>
                    <a:lnTo>
                      <a:pt x="544" y="580"/>
                    </a:lnTo>
                    <a:lnTo>
                      <a:pt x="539" y="582"/>
                    </a:lnTo>
                    <a:lnTo>
                      <a:pt x="532" y="585"/>
                    </a:lnTo>
                    <a:lnTo>
                      <a:pt x="526" y="590"/>
                    </a:lnTo>
                    <a:lnTo>
                      <a:pt x="520" y="594"/>
                    </a:lnTo>
                    <a:lnTo>
                      <a:pt x="514" y="599"/>
                    </a:lnTo>
                    <a:lnTo>
                      <a:pt x="506" y="604"/>
                    </a:lnTo>
                    <a:lnTo>
                      <a:pt x="497" y="611"/>
                    </a:lnTo>
                    <a:lnTo>
                      <a:pt x="486" y="618"/>
                    </a:lnTo>
                    <a:lnTo>
                      <a:pt x="474" y="625"/>
                    </a:lnTo>
                    <a:lnTo>
                      <a:pt x="463" y="632"/>
                    </a:lnTo>
                    <a:lnTo>
                      <a:pt x="452" y="638"/>
                    </a:lnTo>
                    <a:lnTo>
                      <a:pt x="442" y="641"/>
                    </a:lnTo>
                    <a:lnTo>
                      <a:pt x="433" y="645"/>
                    </a:lnTo>
                    <a:lnTo>
                      <a:pt x="420" y="636"/>
                    </a:lnTo>
                    <a:lnTo>
                      <a:pt x="402" y="631"/>
                    </a:lnTo>
                    <a:lnTo>
                      <a:pt x="379" y="625"/>
                    </a:lnTo>
                    <a:lnTo>
                      <a:pt x="356" y="624"/>
                    </a:lnTo>
                    <a:lnTo>
                      <a:pt x="333" y="622"/>
                    </a:lnTo>
                    <a:lnTo>
                      <a:pt x="313" y="622"/>
                    </a:lnTo>
                    <a:lnTo>
                      <a:pt x="299" y="622"/>
                    </a:lnTo>
                    <a:lnTo>
                      <a:pt x="292" y="622"/>
                    </a:lnTo>
                    <a:lnTo>
                      <a:pt x="284" y="617"/>
                    </a:lnTo>
                    <a:lnTo>
                      <a:pt x="276" y="606"/>
                    </a:lnTo>
                    <a:lnTo>
                      <a:pt x="269" y="594"/>
                    </a:lnTo>
                    <a:lnTo>
                      <a:pt x="260" y="582"/>
                    </a:lnTo>
                    <a:lnTo>
                      <a:pt x="254" y="578"/>
                    </a:lnTo>
                    <a:lnTo>
                      <a:pt x="247" y="575"/>
                    </a:lnTo>
                    <a:lnTo>
                      <a:pt x="237" y="571"/>
                    </a:lnTo>
                    <a:lnTo>
                      <a:pt x="227" y="571"/>
                    </a:lnTo>
                    <a:lnTo>
                      <a:pt x="217" y="570"/>
                    </a:lnTo>
                    <a:lnTo>
                      <a:pt x="207" y="570"/>
                    </a:lnTo>
                    <a:lnTo>
                      <a:pt x="199" y="570"/>
                    </a:lnTo>
                    <a:lnTo>
                      <a:pt x="193" y="571"/>
                    </a:lnTo>
                    <a:lnTo>
                      <a:pt x="189" y="573"/>
                    </a:lnTo>
                    <a:lnTo>
                      <a:pt x="183" y="573"/>
                    </a:lnTo>
                    <a:lnTo>
                      <a:pt x="177" y="575"/>
                    </a:lnTo>
                    <a:lnTo>
                      <a:pt x="170" y="577"/>
                    </a:lnTo>
                    <a:lnTo>
                      <a:pt x="163" y="578"/>
                    </a:lnTo>
                    <a:lnTo>
                      <a:pt x="156" y="580"/>
                    </a:lnTo>
                    <a:lnTo>
                      <a:pt x="147" y="582"/>
                    </a:lnTo>
                    <a:lnTo>
                      <a:pt x="137" y="5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65" name="Freeform 160"/>
              <p:cNvSpPr>
                <a:spLocks/>
              </p:cNvSpPr>
              <p:nvPr/>
            </p:nvSpPr>
            <p:spPr bwMode="auto">
              <a:xfrm>
                <a:off x="5610" y="5492"/>
                <a:ext cx="355" cy="212"/>
              </a:xfrm>
              <a:custGeom>
                <a:avLst/>
                <a:gdLst>
                  <a:gd name="T0" fmla="*/ 0 w 711"/>
                  <a:gd name="T1" fmla="*/ 1 h 424"/>
                  <a:gd name="T2" fmla="*/ 0 w 711"/>
                  <a:gd name="T3" fmla="*/ 1 h 424"/>
                  <a:gd name="T4" fmla="*/ 0 w 711"/>
                  <a:gd name="T5" fmla="*/ 1 h 424"/>
                  <a:gd name="T6" fmla="*/ 0 w 711"/>
                  <a:gd name="T7" fmla="*/ 1 h 424"/>
                  <a:gd name="T8" fmla="*/ 0 w 711"/>
                  <a:gd name="T9" fmla="*/ 1 h 424"/>
                  <a:gd name="T10" fmla="*/ 0 w 711"/>
                  <a:gd name="T11" fmla="*/ 1 h 424"/>
                  <a:gd name="T12" fmla="*/ 0 w 711"/>
                  <a:gd name="T13" fmla="*/ 1 h 424"/>
                  <a:gd name="T14" fmla="*/ 0 w 711"/>
                  <a:gd name="T15" fmla="*/ 1 h 424"/>
                  <a:gd name="T16" fmla="*/ 0 w 711"/>
                  <a:gd name="T17" fmla="*/ 1 h 424"/>
                  <a:gd name="T18" fmla="*/ 0 w 711"/>
                  <a:gd name="T19" fmla="*/ 1 h 424"/>
                  <a:gd name="T20" fmla="*/ 0 w 711"/>
                  <a:gd name="T21" fmla="*/ 1 h 424"/>
                  <a:gd name="T22" fmla="*/ 0 w 711"/>
                  <a:gd name="T23" fmla="*/ 1 h 424"/>
                  <a:gd name="T24" fmla="*/ 0 w 711"/>
                  <a:gd name="T25" fmla="*/ 1 h 424"/>
                  <a:gd name="T26" fmla="*/ 0 w 711"/>
                  <a:gd name="T27" fmla="*/ 1 h 424"/>
                  <a:gd name="T28" fmla="*/ 0 w 711"/>
                  <a:gd name="T29" fmla="*/ 1 h 424"/>
                  <a:gd name="T30" fmla="*/ 0 w 711"/>
                  <a:gd name="T31" fmla="*/ 1 h 424"/>
                  <a:gd name="T32" fmla="*/ 0 w 711"/>
                  <a:gd name="T33" fmla="*/ 1 h 424"/>
                  <a:gd name="T34" fmla="*/ 0 w 711"/>
                  <a:gd name="T35" fmla="*/ 1 h 424"/>
                  <a:gd name="T36" fmla="*/ 0 w 711"/>
                  <a:gd name="T37" fmla="*/ 1 h 424"/>
                  <a:gd name="T38" fmla="*/ 0 w 711"/>
                  <a:gd name="T39" fmla="*/ 1 h 424"/>
                  <a:gd name="T40" fmla="*/ 0 w 711"/>
                  <a:gd name="T41" fmla="*/ 1 h 424"/>
                  <a:gd name="T42" fmla="*/ 0 w 711"/>
                  <a:gd name="T43" fmla="*/ 1 h 424"/>
                  <a:gd name="T44" fmla="*/ 0 w 711"/>
                  <a:gd name="T45" fmla="*/ 1 h 424"/>
                  <a:gd name="T46" fmla="*/ 0 w 711"/>
                  <a:gd name="T47" fmla="*/ 1 h 424"/>
                  <a:gd name="T48" fmla="*/ 0 w 711"/>
                  <a:gd name="T49" fmla="*/ 1 h 424"/>
                  <a:gd name="T50" fmla="*/ 0 w 711"/>
                  <a:gd name="T51" fmla="*/ 1 h 424"/>
                  <a:gd name="T52" fmla="*/ 0 w 711"/>
                  <a:gd name="T53" fmla="*/ 1 h 424"/>
                  <a:gd name="T54" fmla="*/ 0 w 711"/>
                  <a:gd name="T55" fmla="*/ 1 h 424"/>
                  <a:gd name="T56" fmla="*/ 0 w 711"/>
                  <a:gd name="T57" fmla="*/ 1 h 424"/>
                  <a:gd name="T58" fmla="*/ 0 w 711"/>
                  <a:gd name="T59" fmla="*/ 1 h 424"/>
                  <a:gd name="T60" fmla="*/ 0 w 711"/>
                  <a:gd name="T61" fmla="*/ 1 h 424"/>
                  <a:gd name="T62" fmla="*/ 0 w 711"/>
                  <a:gd name="T63" fmla="*/ 1 h 424"/>
                  <a:gd name="T64" fmla="*/ 0 w 711"/>
                  <a:gd name="T65" fmla="*/ 1 h 424"/>
                  <a:gd name="T66" fmla="*/ 0 w 711"/>
                  <a:gd name="T67" fmla="*/ 1 h 424"/>
                  <a:gd name="T68" fmla="*/ 0 w 711"/>
                  <a:gd name="T69" fmla="*/ 1 h 424"/>
                  <a:gd name="T70" fmla="*/ 0 w 711"/>
                  <a:gd name="T71" fmla="*/ 1 h 424"/>
                  <a:gd name="T72" fmla="*/ 0 w 711"/>
                  <a:gd name="T73" fmla="*/ 1 h 424"/>
                  <a:gd name="T74" fmla="*/ 0 w 711"/>
                  <a:gd name="T75" fmla="*/ 1 h 424"/>
                  <a:gd name="T76" fmla="*/ 0 w 711"/>
                  <a:gd name="T77" fmla="*/ 1 h 424"/>
                  <a:gd name="T78" fmla="*/ 0 w 711"/>
                  <a:gd name="T79" fmla="*/ 1 h 424"/>
                  <a:gd name="T80" fmla="*/ 0 w 711"/>
                  <a:gd name="T81" fmla="*/ 1 h 424"/>
                  <a:gd name="T82" fmla="*/ 0 w 711"/>
                  <a:gd name="T83" fmla="*/ 1 h 424"/>
                  <a:gd name="T84" fmla="*/ 0 w 711"/>
                  <a:gd name="T85" fmla="*/ 1 h 424"/>
                  <a:gd name="T86" fmla="*/ 0 w 711"/>
                  <a:gd name="T87" fmla="*/ 1 h 424"/>
                  <a:gd name="T88" fmla="*/ 0 w 711"/>
                  <a:gd name="T89" fmla="*/ 1 h 424"/>
                  <a:gd name="T90" fmla="*/ 0 w 711"/>
                  <a:gd name="T91" fmla="*/ 1 h 424"/>
                  <a:gd name="T92" fmla="*/ 0 w 711"/>
                  <a:gd name="T93" fmla="*/ 1 h 424"/>
                  <a:gd name="T94" fmla="*/ 0 w 711"/>
                  <a:gd name="T95" fmla="*/ 1 h 424"/>
                  <a:gd name="T96" fmla="*/ 0 w 711"/>
                  <a:gd name="T97" fmla="*/ 1 h 424"/>
                  <a:gd name="T98" fmla="*/ 0 w 711"/>
                  <a:gd name="T99" fmla="*/ 1 h 424"/>
                  <a:gd name="T100" fmla="*/ 0 w 711"/>
                  <a:gd name="T101" fmla="*/ 1 h 424"/>
                  <a:gd name="T102" fmla="*/ 0 w 711"/>
                  <a:gd name="T103" fmla="*/ 1 h 424"/>
                  <a:gd name="T104" fmla="*/ 0 w 711"/>
                  <a:gd name="T105" fmla="*/ 1 h 424"/>
                  <a:gd name="T106" fmla="*/ 0 w 711"/>
                  <a:gd name="T107" fmla="*/ 1 h 424"/>
                  <a:gd name="T108" fmla="*/ 0 w 711"/>
                  <a:gd name="T109" fmla="*/ 1 h 424"/>
                  <a:gd name="T110" fmla="*/ 0 w 711"/>
                  <a:gd name="T111" fmla="*/ 1 h 4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1"/>
                  <a:gd name="T169" fmla="*/ 0 h 424"/>
                  <a:gd name="T170" fmla="*/ 711 w 711"/>
                  <a:gd name="T171" fmla="*/ 424 h 4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1" h="424">
                    <a:moveTo>
                      <a:pt x="257" y="72"/>
                    </a:moveTo>
                    <a:lnTo>
                      <a:pt x="250" y="77"/>
                    </a:lnTo>
                    <a:lnTo>
                      <a:pt x="243" y="80"/>
                    </a:lnTo>
                    <a:lnTo>
                      <a:pt x="235" y="86"/>
                    </a:lnTo>
                    <a:lnTo>
                      <a:pt x="228" y="89"/>
                    </a:lnTo>
                    <a:lnTo>
                      <a:pt x="214" y="89"/>
                    </a:lnTo>
                    <a:lnTo>
                      <a:pt x="200" y="89"/>
                    </a:lnTo>
                    <a:lnTo>
                      <a:pt x="185" y="87"/>
                    </a:lnTo>
                    <a:lnTo>
                      <a:pt x="173" y="86"/>
                    </a:lnTo>
                    <a:lnTo>
                      <a:pt x="160" y="82"/>
                    </a:lnTo>
                    <a:lnTo>
                      <a:pt x="148" y="80"/>
                    </a:lnTo>
                    <a:lnTo>
                      <a:pt x="138" y="75"/>
                    </a:lnTo>
                    <a:lnTo>
                      <a:pt x="130" y="70"/>
                    </a:lnTo>
                    <a:lnTo>
                      <a:pt x="120" y="61"/>
                    </a:lnTo>
                    <a:lnTo>
                      <a:pt x="107" y="49"/>
                    </a:lnTo>
                    <a:lnTo>
                      <a:pt x="90" y="35"/>
                    </a:lnTo>
                    <a:lnTo>
                      <a:pt x="71" y="21"/>
                    </a:lnTo>
                    <a:lnTo>
                      <a:pt x="51" y="9"/>
                    </a:lnTo>
                    <a:lnTo>
                      <a:pt x="34" y="2"/>
                    </a:lnTo>
                    <a:lnTo>
                      <a:pt x="18" y="0"/>
                    </a:lnTo>
                    <a:lnTo>
                      <a:pt x="6" y="9"/>
                    </a:lnTo>
                    <a:lnTo>
                      <a:pt x="0" y="28"/>
                    </a:lnTo>
                    <a:lnTo>
                      <a:pt x="4" y="51"/>
                    </a:lnTo>
                    <a:lnTo>
                      <a:pt x="18" y="77"/>
                    </a:lnTo>
                    <a:lnTo>
                      <a:pt x="38" y="103"/>
                    </a:lnTo>
                    <a:lnTo>
                      <a:pt x="61" y="129"/>
                    </a:lnTo>
                    <a:lnTo>
                      <a:pt x="87" y="148"/>
                    </a:lnTo>
                    <a:lnTo>
                      <a:pt x="113" y="162"/>
                    </a:lnTo>
                    <a:lnTo>
                      <a:pt x="135" y="168"/>
                    </a:lnTo>
                    <a:lnTo>
                      <a:pt x="151" y="166"/>
                    </a:lnTo>
                    <a:lnTo>
                      <a:pt x="165" y="166"/>
                    </a:lnTo>
                    <a:lnTo>
                      <a:pt x="178" y="164"/>
                    </a:lnTo>
                    <a:lnTo>
                      <a:pt x="188" y="161"/>
                    </a:lnTo>
                    <a:lnTo>
                      <a:pt x="198" y="159"/>
                    </a:lnTo>
                    <a:lnTo>
                      <a:pt x="205" y="157"/>
                    </a:lnTo>
                    <a:lnTo>
                      <a:pt x="213" y="155"/>
                    </a:lnTo>
                    <a:lnTo>
                      <a:pt x="217" y="154"/>
                    </a:lnTo>
                    <a:lnTo>
                      <a:pt x="223" y="159"/>
                    </a:lnTo>
                    <a:lnTo>
                      <a:pt x="227" y="166"/>
                    </a:lnTo>
                    <a:lnTo>
                      <a:pt x="228" y="175"/>
                    </a:lnTo>
                    <a:lnTo>
                      <a:pt x="231" y="180"/>
                    </a:lnTo>
                    <a:lnTo>
                      <a:pt x="225" y="199"/>
                    </a:lnTo>
                    <a:lnTo>
                      <a:pt x="221" y="215"/>
                    </a:lnTo>
                    <a:lnTo>
                      <a:pt x="220" y="230"/>
                    </a:lnTo>
                    <a:lnTo>
                      <a:pt x="223" y="239"/>
                    </a:lnTo>
                    <a:lnTo>
                      <a:pt x="228" y="248"/>
                    </a:lnTo>
                    <a:lnTo>
                      <a:pt x="235" y="258"/>
                    </a:lnTo>
                    <a:lnTo>
                      <a:pt x="243" y="267"/>
                    </a:lnTo>
                    <a:lnTo>
                      <a:pt x="248" y="271"/>
                    </a:lnTo>
                    <a:lnTo>
                      <a:pt x="255" y="262"/>
                    </a:lnTo>
                    <a:lnTo>
                      <a:pt x="261" y="253"/>
                    </a:lnTo>
                    <a:lnTo>
                      <a:pt x="267" y="248"/>
                    </a:lnTo>
                    <a:lnTo>
                      <a:pt x="270" y="241"/>
                    </a:lnTo>
                    <a:lnTo>
                      <a:pt x="275" y="244"/>
                    </a:lnTo>
                    <a:lnTo>
                      <a:pt x="278" y="251"/>
                    </a:lnTo>
                    <a:lnTo>
                      <a:pt x="281" y="258"/>
                    </a:lnTo>
                    <a:lnTo>
                      <a:pt x="281" y="265"/>
                    </a:lnTo>
                    <a:lnTo>
                      <a:pt x="281" y="286"/>
                    </a:lnTo>
                    <a:lnTo>
                      <a:pt x="284" y="325"/>
                    </a:lnTo>
                    <a:lnTo>
                      <a:pt x="294" y="362"/>
                    </a:lnTo>
                    <a:lnTo>
                      <a:pt x="314" y="379"/>
                    </a:lnTo>
                    <a:lnTo>
                      <a:pt x="330" y="370"/>
                    </a:lnTo>
                    <a:lnTo>
                      <a:pt x="335" y="351"/>
                    </a:lnTo>
                    <a:lnTo>
                      <a:pt x="337" y="325"/>
                    </a:lnTo>
                    <a:lnTo>
                      <a:pt x="341" y="297"/>
                    </a:lnTo>
                    <a:lnTo>
                      <a:pt x="345" y="283"/>
                    </a:lnTo>
                    <a:lnTo>
                      <a:pt x="351" y="267"/>
                    </a:lnTo>
                    <a:lnTo>
                      <a:pt x="358" y="250"/>
                    </a:lnTo>
                    <a:lnTo>
                      <a:pt x="365" y="234"/>
                    </a:lnTo>
                    <a:lnTo>
                      <a:pt x="375" y="222"/>
                    </a:lnTo>
                    <a:lnTo>
                      <a:pt x="387" y="211"/>
                    </a:lnTo>
                    <a:lnTo>
                      <a:pt x="398" y="208"/>
                    </a:lnTo>
                    <a:lnTo>
                      <a:pt x="411" y="211"/>
                    </a:lnTo>
                    <a:lnTo>
                      <a:pt x="428" y="230"/>
                    </a:lnTo>
                    <a:lnTo>
                      <a:pt x="430" y="255"/>
                    </a:lnTo>
                    <a:lnTo>
                      <a:pt x="420" y="283"/>
                    </a:lnTo>
                    <a:lnTo>
                      <a:pt x="408" y="309"/>
                    </a:lnTo>
                    <a:lnTo>
                      <a:pt x="395" y="341"/>
                    </a:lnTo>
                    <a:lnTo>
                      <a:pt x="385" y="375"/>
                    </a:lnTo>
                    <a:lnTo>
                      <a:pt x="380" y="407"/>
                    </a:lnTo>
                    <a:lnTo>
                      <a:pt x="385" y="424"/>
                    </a:lnTo>
                    <a:lnTo>
                      <a:pt x="394" y="424"/>
                    </a:lnTo>
                    <a:lnTo>
                      <a:pt x="404" y="417"/>
                    </a:lnTo>
                    <a:lnTo>
                      <a:pt x="417" y="405"/>
                    </a:lnTo>
                    <a:lnTo>
                      <a:pt x="431" y="389"/>
                    </a:lnTo>
                    <a:lnTo>
                      <a:pt x="444" y="372"/>
                    </a:lnTo>
                    <a:lnTo>
                      <a:pt x="457" y="355"/>
                    </a:lnTo>
                    <a:lnTo>
                      <a:pt x="467" y="339"/>
                    </a:lnTo>
                    <a:lnTo>
                      <a:pt x="474" y="325"/>
                    </a:lnTo>
                    <a:lnTo>
                      <a:pt x="487" y="330"/>
                    </a:lnTo>
                    <a:lnTo>
                      <a:pt x="504" y="337"/>
                    </a:lnTo>
                    <a:lnTo>
                      <a:pt x="522" y="342"/>
                    </a:lnTo>
                    <a:lnTo>
                      <a:pt x="542" y="349"/>
                    </a:lnTo>
                    <a:lnTo>
                      <a:pt x="562" y="355"/>
                    </a:lnTo>
                    <a:lnTo>
                      <a:pt x="580" y="356"/>
                    </a:lnTo>
                    <a:lnTo>
                      <a:pt x="594" y="355"/>
                    </a:lnTo>
                    <a:lnTo>
                      <a:pt x="602" y="348"/>
                    </a:lnTo>
                    <a:lnTo>
                      <a:pt x="614" y="328"/>
                    </a:lnTo>
                    <a:lnTo>
                      <a:pt x="624" y="313"/>
                    </a:lnTo>
                    <a:lnTo>
                      <a:pt x="634" y="304"/>
                    </a:lnTo>
                    <a:lnTo>
                      <a:pt x="644" y="304"/>
                    </a:lnTo>
                    <a:lnTo>
                      <a:pt x="648" y="320"/>
                    </a:lnTo>
                    <a:lnTo>
                      <a:pt x="644" y="341"/>
                    </a:lnTo>
                    <a:lnTo>
                      <a:pt x="637" y="362"/>
                    </a:lnTo>
                    <a:lnTo>
                      <a:pt x="638" y="374"/>
                    </a:lnTo>
                    <a:lnTo>
                      <a:pt x="642" y="374"/>
                    </a:lnTo>
                    <a:lnTo>
                      <a:pt x="648" y="370"/>
                    </a:lnTo>
                    <a:lnTo>
                      <a:pt x="655" y="367"/>
                    </a:lnTo>
                    <a:lnTo>
                      <a:pt x="662" y="362"/>
                    </a:lnTo>
                    <a:lnTo>
                      <a:pt x="670" y="356"/>
                    </a:lnTo>
                    <a:lnTo>
                      <a:pt x="677" y="351"/>
                    </a:lnTo>
                    <a:lnTo>
                      <a:pt x="682" y="349"/>
                    </a:lnTo>
                    <a:lnTo>
                      <a:pt x="687" y="349"/>
                    </a:lnTo>
                    <a:lnTo>
                      <a:pt x="705" y="306"/>
                    </a:lnTo>
                    <a:lnTo>
                      <a:pt x="711" y="265"/>
                    </a:lnTo>
                    <a:lnTo>
                      <a:pt x="704" y="220"/>
                    </a:lnTo>
                    <a:lnTo>
                      <a:pt x="691" y="161"/>
                    </a:lnTo>
                    <a:lnTo>
                      <a:pt x="687" y="164"/>
                    </a:lnTo>
                    <a:lnTo>
                      <a:pt x="680" y="168"/>
                    </a:lnTo>
                    <a:lnTo>
                      <a:pt x="672" y="171"/>
                    </a:lnTo>
                    <a:lnTo>
                      <a:pt x="665" y="175"/>
                    </a:lnTo>
                    <a:lnTo>
                      <a:pt x="657" y="178"/>
                    </a:lnTo>
                    <a:lnTo>
                      <a:pt x="650" y="182"/>
                    </a:lnTo>
                    <a:lnTo>
                      <a:pt x="644" y="185"/>
                    </a:lnTo>
                    <a:lnTo>
                      <a:pt x="638" y="187"/>
                    </a:lnTo>
                    <a:lnTo>
                      <a:pt x="632" y="189"/>
                    </a:lnTo>
                    <a:lnTo>
                      <a:pt x="624" y="189"/>
                    </a:lnTo>
                    <a:lnTo>
                      <a:pt x="617" y="189"/>
                    </a:lnTo>
                    <a:lnTo>
                      <a:pt x="607" y="189"/>
                    </a:lnTo>
                    <a:lnTo>
                      <a:pt x="598" y="189"/>
                    </a:lnTo>
                    <a:lnTo>
                      <a:pt x="590" y="189"/>
                    </a:lnTo>
                    <a:lnTo>
                      <a:pt x="582" y="187"/>
                    </a:lnTo>
                    <a:lnTo>
                      <a:pt x="575" y="187"/>
                    </a:lnTo>
                    <a:lnTo>
                      <a:pt x="568" y="185"/>
                    </a:lnTo>
                    <a:lnTo>
                      <a:pt x="561" y="183"/>
                    </a:lnTo>
                    <a:lnTo>
                      <a:pt x="554" y="180"/>
                    </a:lnTo>
                    <a:lnTo>
                      <a:pt x="547" y="176"/>
                    </a:lnTo>
                    <a:lnTo>
                      <a:pt x="538" y="173"/>
                    </a:lnTo>
                    <a:lnTo>
                      <a:pt x="532" y="171"/>
                    </a:lnTo>
                    <a:lnTo>
                      <a:pt x="527" y="169"/>
                    </a:lnTo>
                    <a:lnTo>
                      <a:pt x="522" y="169"/>
                    </a:lnTo>
                    <a:lnTo>
                      <a:pt x="514" y="173"/>
                    </a:lnTo>
                    <a:lnTo>
                      <a:pt x="502" y="180"/>
                    </a:lnTo>
                    <a:lnTo>
                      <a:pt x="491" y="185"/>
                    </a:lnTo>
                    <a:lnTo>
                      <a:pt x="484" y="187"/>
                    </a:lnTo>
                    <a:lnTo>
                      <a:pt x="480" y="187"/>
                    </a:lnTo>
                    <a:lnTo>
                      <a:pt x="473" y="187"/>
                    </a:lnTo>
                    <a:lnTo>
                      <a:pt x="465" y="187"/>
                    </a:lnTo>
                    <a:lnTo>
                      <a:pt x="457" y="185"/>
                    </a:lnTo>
                    <a:lnTo>
                      <a:pt x="448" y="183"/>
                    </a:lnTo>
                    <a:lnTo>
                      <a:pt x="441" y="182"/>
                    </a:lnTo>
                    <a:lnTo>
                      <a:pt x="434" y="178"/>
                    </a:lnTo>
                    <a:lnTo>
                      <a:pt x="430" y="173"/>
                    </a:lnTo>
                    <a:lnTo>
                      <a:pt x="423" y="162"/>
                    </a:lnTo>
                    <a:lnTo>
                      <a:pt x="415" y="155"/>
                    </a:lnTo>
                    <a:lnTo>
                      <a:pt x="408" y="150"/>
                    </a:lnTo>
                    <a:lnTo>
                      <a:pt x="400" y="147"/>
                    </a:lnTo>
                    <a:lnTo>
                      <a:pt x="391" y="147"/>
                    </a:lnTo>
                    <a:lnTo>
                      <a:pt x="383" y="150"/>
                    </a:lnTo>
                    <a:lnTo>
                      <a:pt x="374" y="155"/>
                    </a:lnTo>
                    <a:lnTo>
                      <a:pt x="367" y="159"/>
                    </a:lnTo>
                    <a:lnTo>
                      <a:pt x="354" y="161"/>
                    </a:lnTo>
                    <a:lnTo>
                      <a:pt x="338" y="155"/>
                    </a:lnTo>
                    <a:lnTo>
                      <a:pt x="323" y="145"/>
                    </a:lnTo>
                    <a:lnTo>
                      <a:pt x="305" y="131"/>
                    </a:lnTo>
                    <a:lnTo>
                      <a:pt x="290" y="115"/>
                    </a:lnTo>
                    <a:lnTo>
                      <a:pt x="277" y="99"/>
                    </a:lnTo>
                    <a:lnTo>
                      <a:pt x="265" y="84"/>
                    </a:lnTo>
                    <a:lnTo>
                      <a:pt x="257" y="72"/>
                    </a:lnTo>
                    <a:close/>
                  </a:path>
                </a:pathLst>
              </a:custGeom>
              <a:solidFill>
                <a:srgbClr val="99336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66" name="Freeform 161"/>
              <p:cNvSpPr>
                <a:spLocks/>
              </p:cNvSpPr>
              <p:nvPr/>
            </p:nvSpPr>
            <p:spPr bwMode="auto">
              <a:xfrm>
                <a:off x="5739" y="5250"/>
                <a:ext cx="338" cy="300"/>
              </a:xfrm>
              <a:custGeom>
                <a:avLst/>
                <a:gdLst>
                  <a:gd name="T0" fmla="*/ 1 w 676"/>
                  <a:gd name="T1" fmla="*/ 1 h 599"/>
                  <a:gd name="T2" fmla="*/ 1 w 676"/>
                  <a:gd name="T3" fmla="*/ 1 h 599"/>
                  <a:gd name="T4" fmla="*/ 1 w 676"/>
                  <a:gd name="T5" fmla="*/ 1 h 599"/>
                  <a:gd name="T6" fmla="*/ 1 w 676"/>
                  <a:gd name="T7" fmla="*/ 1 h 599"/>
                  <a:gd name="T8" fmla="*/ 1 w 676"/>
                  <a:gd name="T9" fmla="*/ 1 h 599"/>
                  <a:gd name="T10" fmla="*/ 1 w 676"/>
                  <a:gd name="T11" fmla="*/ 1 h 599"/>
                  <a:gd name="T12" fmla="*/ 1 w 676"/>
                  <a:gd name="T13" fmla="*/ 1 h 599"/>
                  <a:gd name="T14" fmla="*/ 1 w 676"/>
                  <a:gd name="T15" fmla="*/ 1 h 599"/>
                  <a:gd name="T16" fmla="*/ 1 w 676"/>
                  <a:gd name="T17" fmla="*/ 1 h 599"/>
                  <a:gd name="T18" fmla="*/ 1 w 676"/>
                  <a:gd name="T19" fmla="*/ 1 h 599"/>
                  <a:gd name="T20" fmla="*/ 1 w 676"/>
                  <a:gd name="T21" fmla="*/ 1 h 599"/>
                  <a:gd name="T22" fmla="*/ 1 w 676"/>
                  <a:gd name="T23" fmla="*/ 1 h 599"/>
                  <a:gd name="T24" fmla="*/ 1 w 676"/>
                  <a:gd name="T25" fmla="*/ 1 h 599"/>
                  <a:gd name="T26" fmla="*/ 1 w 676"/>
                  <a:gd name="T27" fmla="*/ 1 h 599"/>
                  <a:gd name="T28" fmla="*/ 1 w 676"/>
                  <a:gd name="T29" fmla="*/ 1 h 599"/>
                  <a:gd name="T30" fmla="*/ 1 w 676"/>
                  <a:gd name="T31" fmla="*/ 1 h 599"/>
                  <a:gd name="T32" fmla="*/ 1 w 676"/>
                  <a:gd name="T33" fmla="*/ 1 h 599"/>
                  <a:gd name="T34" fmla="*/ 1 w 676"/>
                  <a:gd name="T35" fmla="*/ 1 h 599"/>
                  <a:gd name="T36" fmla="*/ 1 w 676"/>
                  <a:gd name="T37" fmla="*/ 1 h 599"/>
                  <a:gd name="T38" fmla="*/ 1 w 676"/>
                  <a:gd name="T39" fmla="*/ 1 h 599"/>
                  <a:gd name="T40" fmla="*/ 1 w 676"/>
                  <a:gd name="T41" fmla="*/ 1 h 599"/>
                  <a:gd name="T42" fmla="*/ 1 w 676"/>
                  <a:gd name="T43" fmla="*/ 1 h 599"/>
                  <a:gd name="T44" fmla="*/ 1 w 676"/>
                  <a:gd name="T45" fmla="*/ 1 h 599"/>
                  <a:gd name="T46" fmla="*/ 1 w 676"/>
                  <a:gd name="T47" fmla="*/ 1 h 599"/>
                  <a:gd name="T48" fmla="*/ 1 w 676"/>
                  <a:gd name="T49" fmla="*/ 1 h 599"/>
                  <a:gd name="T50" fmla="*/ 1 w 676"/>
                  <a:gd name="T51" fmla="*/ 1 h 599"/>
                  <a:gd name="T52" fmla="*/ 1 w 676"/>
                  <a:gd name="T53" fmla="*/ 1 h 599"/>
                  <a:gd name="T54" fmla="*/ 1 w 676"/>
                  <a:gd name="T55" fmla="*/ 1 h 599"/>
                  <a:gd name="T56" fmla="*/ 1 w 676"/>
                  <a:gd name="T57" fmla="*/ 1 h 599"/>
                  <a:gd name="T58" fmla="*/ 1 w 676"/>
                  <a:gd name="T59" fmla="*/ 1 h 599"/>
                  <a:gd name="T60" fmla="*/ 1 w 676"/>
                  <a:gd name="T61" fmla="*/ 1 h 599"/>
                  <a:gd name="T62" fmla="*/ 1 w 676"/>
                  <a:gd name="T63" fmla="*/ 1 h 599"/>
                  <a:gd name="T64" fmla="*/ 1 w 676"/>
                  <a:gd name="T65" fmla="*/ 1 h 599"/>
                  <a:gd name="T66" fmla="*/ 1 w 676"/>
                  <a:gd name="T67" fmla="*/ 1 h 599"/>
                  <a:gd name="T68" fmla="*/ 1 w 676"/>
                  <a:gd name="T69" fmla="*/ 1 h 599"/>
                  <a:gd name="T70" fmla="*/ 1 w 676"/>
                  <a:gd name="T71" fmla="*/ 1 h 599"/>
                  <a:gd name="T72" fmla="*/ 1 w 676"/>
                  <a:gd name="T73" fmla="*/ 1 h 599"/>
                  <a:gd name="T74" fmla="*/ 1 w 676"/>
                  <a:gd name="T75" fmla="*/ 1 h 599"/>
                  <a:gd name="T76" fmla="*/ 1 w 676"/>
                  <a:gd name="T77" fmla="*/ 1 h 599"/>
                  <a:gd name="T78" fmla="*/ 1 w 676"/>
                  <a:gd name="T79" fmla="*/ 1 h 599"/>
                  <a:gd name="T80" fmla="*/ 1 w 676"/>
                  <a:gd name="T81" fmla="*/ 1 h 599"/>
                  <a:gd name="T82" fmla="*/ 1 w 676"/>
                  <a:gd name="T83" fmla="*/ 1 h 599"/>
                  <a:gd name="T84" fmla="*/ 1 w 676"/>
                  <a:gd name="T85" fmla="*/ 1 h 599"/>
                  <a:gd name="T86" fmla="*/ 1 w 676"/>
                  <a:gd name="T87" fmla="*/ 1 h 599"/>
                  <a:gd name="T88" fmla="*/ 1 w 676"/>
                  <a:gd name="T89" fmla="*/ 1 h 599"/>
                  <a:gd name="T90" fmla="*/ 1 w 676"/>
                  <a:gd name="T91" fmla="*/ 1 h 599"/>
                  <a:gd name="T92" fmla="*/ 1 w 676"/>
                  <a:gd name="T93" fmla="*/ 1 h 599"/>
                  <a:gd name="T94" fmla="*/ 1 w 676"/>
                  <a:gd name="T95" fmla="*/ 1 h 599"/>
                  <a:gd name="T96" fmla="*/ 1 w 676"/>
                  <a:gd name="T97" fmla="*/ 1 h 599"/>
                  <a:gd name="T98" fmla="*/ 1 w 676"/>
                  <a:gd name="T99" fmla="*/ 1 h 599"/>
                  <a:gd name="T100" fmla="*/ 1 w 676"/>
                  <a:gd name="T101" fmla="*/ 1 h 599"/>
                  <a:gd name="T102" fmla="*/ 1 w 676"/>
                  <a:gd name="T103" fmla="*/ 1 h 599"/>
                  <a:gd name="T104" fmla="*/ 1 w 676"/>
                  <a:gd name="T105" fmla="*/ 1 h 599"/>
                  <a:gd name="T106" fmla="*/ 1 w 676"/>
                  <a:gd name="T107" fmla="*/ 1 h 599"/>
                  <a:gd name="T108" fmla="*/ 1 w 676"/>
                  <a:gd name="T109" fmla="*/ 1 h 599"/>
                  <a:gd name="T110" fmla="*/ 1 w 676"/>
                  <a:gd name="T111" fmla="*/ 1 h 599"/>
                  <a:gd name="T112" fmla="*/ 1 w 676"/>
                  <a:gd name="T113" fmla="*/ 1 h 599"/>
                  <a:gd name="T114" fmla="*/ 1 w 676"/>
                  <a:gd name="T115" fmla="*/ 1 h 599"/>
                  <a:gd name="T116" fmla="*/ 1 w 676"/>
                  <a:gd name="T117" fmla="*/ 1 h 5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6"/>
                  <a:gd name="T178" fmla="*/ 0 h 599"/>
                  <a:gd name="T179" fmla="*/ 676 w 676"/>
                  <a:gd name="T180" fmla="*/ 599 h 5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6" h="599">
                    <a:moveTo>
                      <a:pt x="407" y="346"/>
                    </a:moveTo>
                    <a:lnTo>
                      <a:pt x="384" y="346"/>
                    </a:lnTo>
                    <a:lnTo>
                      <a:pt x="364" y="351"/>
                    </a:lnTo>
                    <a:lnTo>
                      <a:pt x="346" y="363"/>
                    </a:lnTo>
                    <a:lnTo>
                      <a:pt x="330" y="377"/>
                    </a:lnTo>
                    <a:lnTo>
                      <a:pt x="316" y="397"/>
                    </a:lnTo>
                    <a:lnTo>
                      <a:pt x="306" y="416"/>
                    </a:lnTo>
                    <a:lnTo>
                      <a:pt x="297" y="437"/>
                    </a:lnTo>
                    <a:lnTo>
                      <a:pt x="292" y="458"/>
                    </a:lnTo>
                    <a:lnTo>
                      <a:pt x="286" y="414"/>
                    </a:lnTo>
                    <a:lnTo>
                      <a:pt x="279" y="360"/>
                    </a:lnTo>
                    <a:lnTo>
                      <a:pt x="269" y="314"/>
                    </a:lnTo>
                    <a:lnTo>
                      <a:pt x="252" y="294"/>
                    </a:lnTo>
                    <a:lnTo>
                      <a:pt x="242" y="299"/>
                    </a:lnTo>
                    <a:lnTo>
                      <a:pt x="233" y="313"/>
                    </a:lnTo>
                    <a:lnTo>
                      <a:pt x="227" y="334"/>
                    </a:lnTo>
                    <a:lnTo>
                      <a:pt x="223" y="355"/>
                    </a:lnTo>
                    <a:lnTo>
                      <a:pt x="220" y="367"/>
                    </a:lnTo>
                    <a:lnTo>
                      <a:pt x="216" y="381"/>
                    </a:lnTo>
                    <a:lnTo>
                      <a:pt x="209" y="397"/>
                    </a:lnTo>
                    <a:lnTo>
                      <a:pt x="202" y="411"/>
                    </a:lnTo>
                    <a:lnTo>
                      <a:pt x="192" y="423"/>
                    </a:lnTo>
                    <a:lnTo>
                      <a:pt x="180" y="430"/>
                    </a:lnTo>
                    <a:lnTo>
                      <a:pt x="167" y="430"/>
                    </a:lnTo>
                    <a:lnTo>
                      <a:pt x="152" y="421"/>
                    </a:lnTo>
                    <a:lnTo>
                      <a:pt x="136" y="404"/>
                    </a:lnTo>
                    <a:lnTo>
                      <a:pt x="127" y="386"/>
                    </a:lnTo>
                    <a:lnTo>
                      <a:pt x="122" y="367"/>
                    </a:lnTo>
                    <a:lnTo>
                      <a:pt x="122" y="346"/>
                    </a:lnTo>
                    <a:lnTo>
                      <a:pt x="125" y="325"/>
                    </a:lnTo>
                    <a:lnTo>
                      <a:pt x="129" y="306"/>
                    </a:lnTo>
                    <a:lnTo>
                      <a:pt x="133" y="288"/>
                    </a:lnTo>
                    <a:lnTo>
                      <a:pt x="139" y="271"/>
                    </a:lnTo>
                    <a:lnTo>
                      <a:pt x="142" y="255"/>
                    </a:lnTo>
                    <a:lnTo>
                      <a:pt x="142" y="238"/>
                    </a:lnTo>
                    <a:lnTo>
                      <a:pt x="140" y="220"/>
                    </a:lnTo>
                    <a:lnTo>
                      <a:pt x="136" y="204"/>
                    </a:lnTo>
                    <a:lnTo>
                      <a:pt x="130" y="189"/>
                    </a:lnTo>
                    <a:lnTo>
                      <a:pt x="123" y="173"/>
                    </a:lnTo>
                    <a:lnTo>
                      <a:pt x="115" y="159"/>
                    </a:lnTo>
                    <a:lnTo>
                      <a:pt x="105" y="145"/>
                    </a:lnTo>
                    <a:lnTo>
                      <a:pt x="110" y="177"/>
                    </a:lnTo>
                    <a:lnTo>
                      <a:pt x="110" y="211"/>
                    </a:lnTo>
                    <a:lnTo>
                      <a:pt x="106" y="241"/>
                    </a:lnTo>
                    <a:lnTo>
                      <a:pt x="102" y="262"/>
                    </a:lnTo>
                    <a:lnTo>
                      <a:pt x="99" y="276"/>
                    </a:lnTo>
                    <a:lnTo>
                      <a:pt x="97" y="294"/>
                    </a:lnTo>
                    <a:lnTo>
                      <a:pt x="97" y="311"/>
                    </a:lnTo>
                    <a:lnTo>
                      <a:pt x="99" y="330"/>
                    </a:lnTo>
                    <a:lnTo>
                      <a:pt x="102" y="376"/>
                    </a:lnTo>
                    <a:lnTo>
                      <a:pt x="100" y="414"/>
                    </a:lnTo>
                    <a:lnTo>
                      <a:pt x="93" y="451"/>
                    </a:lnTo>
                    <a:lnTo>
                      <a:pt x="79" y="489"/>
                    </a:lnTo>
                    <a:lnTo>
                      <a:pt x="79" y="440"/>
                    </a:lnTo>
                    <a:lnTo>
                      <a:pt x="72" y="397"/>
                    </a:lnTo>
                    <a:lnTo>
                      <a:pt x="60" y="365"/>
                    </a:lnTo>
                    <a:lnTo>
                      <a:pt x="50" y="348"/>
                    </a:lnTo>
                    <a:lnTo>
                      <a:pt x="40" y="335"/>
                    </a:lnTo>
                    <a:lnTo>
                      <a:pt x="33" y="321"/>
                    </a:lnTo>
                    <a:lnTo>
                      <a:pt x="29" y="308"/>
                    </a:lnTo>
                    <a:lnTo>
                      <a:pt x="33" y="294"/>
                    </a:lnTo>
                    <a:lnTo>
                      <a:pt x="37" y="290"/>
                    </a:lnTo>
                    <a:lnTo>
                      <a:pt x="43" y="290"/>
                    </a:lnTo>
                    <a:lnTo>
                      <a:pt x="49" y="294"/>
                    </a:lnTo>
                    <a:lnTo>
                      <a:pt x="55" y="301"/>
                    </a:lnTo>
                    <a:lnTo>
                      <a:pt x="62" y="309"/>
                    </a:lnTo>
                    <a:lnTo>
                      <a:pt x="67" y="318"/>
                    </a:lnTo>
                    <a:lnTo>
                      <a:pt x="75" y="328"/>
                    </a:lnTo>
                    <a:lnTo>
                      <a:pt x="80" y="339"/>
                    </a:lnTo>
                    <a:lnTo>
                      <a:pt x="80" y="308"/>
                    </a:lnTo>
                    <a:lnTo>
                      <a:pt x="73" y="269"/>
                    </a:lnTo>
                    <a:lnTo>
                      <a:pt x="63" y="236"/>
                    </a:lnTo>
                    <a:lnTo>
                      <a:pt x="55" y="217"/>
                    </a:lnTo>
                    <a:lnTo>
                      <a:pt x="49" y="206"/>
                    </a:lnTo>
                    <a:lnTo>
                      <a:pt x="47" y="194"/>
                    </a:lnTo>
                    <a:lnTo>
                      <a:pt x="47" y="183"/>
                    </a:lnTo>
                    <a:lnTo>
                      <a:pt x="50" y="173"/>
                    </a:lnTo>
                    <a:lnTo>
                      <a:pt x="52" y="166"/>
                    </a:lnTo>
                    <a:lnTo>
                      <a:pt x="49" y="156"/>
                    </a:lnTo>
                    <a:lnTo>
                      <a:pt x="45" y="142"/>
                    </a:lnTo>
                    <a:lnTo>
                      <a:pt x="39" y="128"/>
                    </a:lnTo>
                    <a:lnTo>
                      <a:pt x="30" y="112"/>
                    </a:lnTo>
                    <a:lnTo>
                      <a:pt x="22" y="96"/>
                    </a:lnTo>
                    <a:lnTo>
                      <a:pt x="12" y="80"/>
                    </a:lnTo>
                    <a:lnTo>
                      <a:pt x="0" y="65"/>
                    </a:lnTo>
                    <a:lnTo>
                      <a:pt x="2" y="56"/>
                    </a:lnTo>
                    <a:lnTo>
                      <a:pt x="3" y="47"/>
                    </a:lnTo>
                    <a:lnTo>
                      <a:pt x="3" y="40"/>
                    </a:lnTo>
                    <a:lnTo>
                      <a:pt x="3" y="35"/>
                    </a:lnTo>
                    <a:lnTo>
                      <a:pt x="3" y="28"/>
                    </a:lnTo>
                    <a:lnTo>
                      <a:pt x="6" y="19"/>
                    </a:lnTo>
                    <a:lnTo>
                      <a:pt x="7" y="11"/>
                    </a:lnTo>
                    <a:lnTo>
                      <a:pt x="12" y="0"/>
                    </a:lnTo>
                    <a:lnTo>
                      <a:pt x="23" y="5"/>
                    </a:lnTo>
                    <a:lnTo>
                      <a:pt x="32" y="12"/>
                    </a:lnTo>
                    <a:lnTo>
                      <a:pt x="37" y="21"/>
                    </a:lnTo>
                    <a:lnTo>
                      <a:pt x="43" y="32"/>
                    </a:lnTo>
                    <a:lnTo>
                      <a:pt x="47" y="40"/>
                    </a:lnTo>
                    <a:lnTo>
                      <a:pt x="55" y="49"/>
                    </a:lnTo>
                    <a:lnTo>
                      <a:pt x="63" y="56"/>
                    </a:lnTo>
                    <a:lnTo>
                      <a:pt x="77" y="63"/>
                    </a:lnTo>
                    <a:lnTo>
                      <a:pt x="90" y="68"/>
                    </a:lnTo>
                    <a:lnTo>
                      <a:pt x="105" y="79"/>
                    </a:lnTo>
                    <a:lnTo>
                      <a:pt x="120" y="91"/>
                    </a:lnTo>
                    <a:lnTo>
                      <a:pt x="137" y="105"/>
                    </a:lnTo>
                    <a:lnTo>
                      <a:pt x="153" y="121"/>
                    </a:lnTo>
                    <a:lnTo>
                      <a:pt x="169" y="133"/>
                    </a:lnTo>
                    <a:lnTo>
                      <a:pt x="180" y="143"/>
                    </a:lnTo>
                    <a:lnTo>
                      <a:pt x="190" y="149"/>
                    </a:lnTo>
                    <a:lnTo>
                      <a:pt x="203" y="156"/>
                    </a:lnTo>
                    <a:lnTo>
                      <a:pt x="215" y="166"/>
                    </a:lnTo>
                    <a:lnTo>
                      <a:pt x="223" y="177"/>
                    </a:lnTo>
                    <a:lnTo>
                      <a:pt x="232" y="187"/>
                    </a:lnTo>
                    <a:lnTo>
                      <a:pt x="239" y="197"/>
                    </a:lnTo>
                    <a:lnTo>
                      <a:pt x="246" y="206"/>
                    </a:lnTo>
                    <a:lnTo>
                      <a:pt x="252" y="215"/>
                    </a:lnTo>
                    <a:lnTo>
                      <a:pt x="259" y="222"/>
                    </a:lnTo>
                    <a:lnTo>
                      <a:pt x="269" y="231"/>
                    </a:lnTo>
                    <a:lnTo>
                      <a:pt x="287" y="245"/>
                    </a:lnTo>
                    <a:lnTo>
                      <a:pt x="309" y="264"/>
                    </a:lnTo>
                    <a:lnTo>
                      <a:pt x="333" y="283"/>
                    </a:lnTo>
                    <a:lnTo>
                      <a:pt x="357" y="304"/>
                    </a:lnTo>
                    <a:lnTo>
                      <a:pt x="380" y="323"/>
                    </a:lnTo>
                    <a:lnTo>
                      <a:pt x="397" y="337"/>
                    </a:lnTo>
                    <a:lnTo>
                      <a:pt x="407" y="346"/>
                    </a:lnTo>
                    <a:lnTo>
                      <a:pt x="413" y="351"/>
                    </a:lnTo>
                    <a:lnTo>
                      <a:pt x="419" y="356"/>
                    </a:lnTo>
                    <a:lnTo>
                      <a:pt x="424" y="360"/>
                    </a:lnTo>
                    <a:lnTo>
                      <a:pt x="430" y="362"/>
                    </a:lnTo>
                    <a:lnTo>
                      <a:pt x="442" y="363"/>
                    </a:lnTo>
                    <a:lnTo>
                      <a:pt x="450" y="363"/>
                    </a:lnTo>
                    <a:lnTo>
                      <a:pt x="457" y="365"/>
                    </a:lnTo>
                    <a:lnTo>
                      <a:pt x="463" y="369"/>
                    </a:lnTo>
                    <a:lnTo>
                      <a:pt x="473" y="374"/>
                    </a:lnTo>
                    <a:lnTo>
                      <a:pt x="490" y="383"/>
                    </a:lnTo>
                    <a:lnTo>
                      <a:pt x="512" y="393"/>
                    </a:lnTo>
                    <a:lnTo>
                      <a:pt x="536" y="404"/>
                    </a:lnTo>
                    <a:lnTo>
                      <a:pt x="559" y="416"/>
                    </a:lnTo>
                    <a:lnTo>
                      <a:pt x="579" y="428"/>
                    </a:lnTo>
                    <a:lnTo>
                      <a:pt x="594" y="439"/>
                    </a:lnTo>
                    <a:lnTo>
                      <a:pt x="603" y="449"/>
                    </a:lnTo>
                    <a:lnTo>
                      <a:pt x="611" y="465"/>
                    </a:lnTo>
                    <a:lnTo>
                      <a:pt x="620" y="479"/>
                    </a:lnTo>
                    <a:lnTo>
                      <a:pt x="627" y="489"/>
                    </a:lnTo>
                    <a:lnTo>
                      <a:pt x="633" y="500"/>
                    </a:lnTo>
                    <a:lnTo>
                      <a:pt x="641" y="503"/>
                    </a:lnTo>
                    <a:lnTo>
                      <a:pt x="649" y="508"/>
                    </a:lnTo>
                    <a:lnTo>
                      <a:pt x="656" y="514"/>
                    </a:lnTo>
                    <a:lnTo>
                      <a:pt x="663" y="519"/>
                    </a:lnTo>
                    <a:lnTo>
                      <a:pt x="667" y="522"/>
                    </a:lnTo>
                    <a:lnTo>
                      <a:pt x="670" y="526"/>
                    </a:lnTo>
                    <a:lnTo>
                      <a:pt x="673" y="528"/>
                    </a:lnTo>
                    <a:lnTo>
                      <a:pt x="676" y="531"/>
                    </a:lnTo>
                    <a:lnTo>
                      <a:pt x="664" y="531"/>
                    </a:lnTo>
                    <a:lnTo>
                      <a:pt x="651" y="535"/>
                    </a:lnTo>
                    <a:lnTo>
                      <a:pt x="639" y="540"/>
                    </a:lnTo>
                    <a:lnTo>
                      <a:pt x="626" y="549"/>
                    </a:lnTo>
                    <a:lnTo>
                      <a:pt x="614" y="559"/>
                    </a:lnTo>
                    <a:lnTo>
                      <a:pt x="603" y="571"/>
                    </a:lnTo>
                    <a:lnTo>
                      <a:pt x="593" y="583"/>
                    </a:lnTo>
                    <a:lnTo>
                      <a:pt x="584" y="596"/>
                    </a:lnTo>
                    <a:lnTo>
                      <a:pt x="580" y="590"/>
                    </a:lnTo>
                    <a:lnTo>
                      <a:pt x="574" y="587"/>
                    </a:lnTo>
                    <a:lnTo>
                      <a:pt x="567" y="582"/>
                    </a:lnTo>
                    <a:lnTo>
                      <a:pt x="560" y="578"/>
                    </a:lnTo>
                    <a:lnTo>
                      <a:pt x="556" y="577"/>
                    </a:lnTo>
                    <a:lnTo>
                      <a:pt x="550" y="578"/>
                    </a:lnTo>
                    <a:lnTo>
                      <a:pt x="544" y="580"/>
                    </a:lnTo>
                    <a:lnTo>
                      <a:pt x="539" y="582"/>
                    </a:lnTo>
                    <a:lnTo>
                      <a:pt x="532" y="585"/>
                    </a:lnTo>
                    <a:lnTo>
                      <a:pt x="526" y="590"/>
                    </a:lnTo>
                    <a:lnTo>
                      <a:pt x="520" y="594"/>
                    </a:lnTo>
                    <a:lnTo>
                      <a:pt x="514" y="599"/>
                    </a:lnTo>
                    <a:lnTo>
                      <a:pt x="513" y="582"/>
                    </a:lnTo>
                    <a:lnTo>
                      <a:pt x="514" y="564"/>
                    </a:lnTo>
                    <a:lnTo>
                      <a:pt x="516" y="549"/>
                    </a:lnTo>
                    <a:lnTo>
                      <a:pt x="519" y="533"/>
                    </a:lnTo>
                    <a:lnTo>
                      <a:pt x="526" y="517"/>
                    </a:lnTo>
                    <a:lnTo>
                      <a:pt x="534" y="503"/>
                    </a:lnTo>
                    <a:lnTo>
                      <a:pt x="547" y="489"/>
                    </a:lnTo>
                    <a:lnTo>
                      <a:pt x="564" y="479"/>
                    </a:lnTo>
                    <a:lnTo>
                      <a:pt x="559" y="477"/>
                    </a:lnTo>
                    <a:lnTo>
                      <a:pt x="553" y="475"/>
                    </a:lnTo>
                    <a:lnTo>
                      <a:pt x="544" y="477"/>
                    </a:lnTo>
                    <a:lnTo>
                      <a:pt x="536" y="479"/>
                    </a:lnTo>
                    <a:lnTo>
                      <a:pt x="527" y="487"/>
                    </a:lnTo>
                    <a:lnTo>
                      <a:pt x="517" y="500"/>
                    </a:lnTo>
                    <a:lnTo>
                      <a:pt x="506" y="519"/>
                    </a:lnTo>
                    <a:lnTo>
                      <a:pt x="496" y="547"/>
                    </a:lnTo>
                    <a:lnTo>
                      <a:pt x="483" y="536"/>
                    </a:lnTo>
                    <a:lnTo>
                      <a:pt x="473" y="521"/>
                    </a:lnTo>
                    <a:lnTo>
                      <a:pt x="463" y="501"/>
                    </a:lnTo>
                    <a:lnTo>
                      <a:pt x="454" y="482"/>
                    </a:lnTo>
                    <a:lnTo>
                      <a:pt x="450" y="472"/>
                    </a:lnTo>
                    <a:lnTo>
                      <a:pt x="444" y="465"/>
                    </a:lnTo>
                    <a:lnTo>
                      <a:pt x="439" y="458"/>
                    </a:lnTo>
                    <a:lnTo>
                      <a:pt x="434" y="454"/>
                    </a:lnTo>
                    <a:lnTo>
                      <a:pt x="429" y="452"/>
                    </a:lnTo>
                    <a:lnTo>
                      <a:pt x="423" y="452"/>
                    </a:lnTo>
                    <a:lnTo>
                      <a:pt x="417" y="454"/>
                    </a:lnTo>
                    <a:lnTo>
                      <a:pt x="412" y="459"/>
                    </a:lnTo>
                    <a:lnTo>
                      <a:pt x="406" y="466"/>
                    </a:lnTo>
                    <a:lnTo>
                      <a:pt x="400" y="473"/>
                    </a:lnTo>
                    <a:lnTo>
                      <a:pt x="393" y="480"/>
                    </a:lnTo>
                    <a:lnTo>
                      <a:pt x="387" y="487"/>
                    </a:lnTo>
                    <a:lnTo>
                      <a:pt x="382" y="493"/>
                    </a:lnTo>
                    <a:lnTo>
                      <a:pt x="376" y="496"/>
                    </a:lnTo>
                    <a:lnTo>
                      <a:pt x="372" y="496"/>
                    </a:lnTo>
                    <a:lnTo>
                      <a:pt x="366" y="494"/>
                    </a:lnTo>
                    <a:lnTo>
                      <a:pt x="362" y="482"/>
                    </a:lnTo>
                    <a:lnTo>
                      <a:pt x="364" y="468"/>
                    </a:lnTo>
                    <a:lnTo>
                      <a:pt x="370" y="454"/>
                    </a:lnTo>
                    <a:lnTo>
                      <a:pt x="379" y="444"/>
                    </a:lnTo>
                    <a:lnTo>
                      <a:pt x="387" y="433"/>
                    </a:lnTo>
                    <a:lnTo>
                      <a:pt x="396" y="423"/>
                    </a:lnTo>
                    <a:lnTo>
                      <a:pt x="399" y="411"/>
                    </a:lnTo>
                    <a:lnTo>
                      <a:pt x="394" y="400"/>
                    </a:lnTo>
                    <a:lnTo>
                      <a:pt x="389" y="397"/>
                    </a:lnTo>
                    <a:lnTo>
                      <a:pt x="382" y="398"/>
                    </a:lnTo>
                    <a:lnTo>
                      <a:pt x="374" y="404"/>
                    </a:lnTo>
                    <a:lnTo>
                      <a:pt x="367" y="411"/>
                    </a:lnTo>
                    <a:lnTo>
                      <a:pt x="359" y="421"/>
                    </a:lnTo>
                    <a:lnTo>
                      <a:pt x="352" y="432"/>
                    </a:lnTo>
                    <a:lnTo>
                      <a:pt x="344" y="442"/>
                    </a:lnTo>
                    <a:lnTo>
                      <a:pt x="339" y="452"/>
                    </a:lnTo>
                    <a:lnTo>
                      <a:pt x="330" y="468"/>
                    </a:lnTo>
                    <a:lnTo>
                      <a:pt x="324" y="475"/>
                    </a:lnTo>
                    <a:lnTo>
                      <a:pt x="319" y="477"/>
                    </a:lnTo>
                    <a:lnTo>
                      <a:pt x="313" y="477"/>
                    </a:lnTo>
                    <a:lnTo>
                      <a:pt x="312" y="461"/>
                    </a:lnTo>
                    <a:lnTo>
                      <a:pt x="313" y="444"/>
                    </a:lnTo>
                    <a:lnTo>
                      <a:pt x="317" y="425"/>
                    </a:lnTo>
                    <a:lnTo>
                      <a:pt x="326" y="407"/>
                    </a:lnTo>
                    <a:lnTo>
                      <a:pt x="339" y="390"/>
                    </a:lnTo>
                    <a:lnTo>
                      <a:pt x="356" y="372"/>
                    </a:lnTo>
                    <a:lnTo>
                      <a:pt x="379" y="358"/>
                    </a:lnTo>
                    <a:lnTo>
                      <a:pt x="407" y="34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67" name="Freeform 162"/>
              <p:cNvSpPr>
                <a:spLocks/>
              </p:cNvSpPr>
              <p:nvPr/>
            </p:nvSpPr>
            <p:spPr bwMode="auto">
              <a:xfrm>
                <a:off x="5825" y="5578"/>
                <a:ext cx="27" cy="19"/>
              </a:xfrm>
              <a:custGeom>
                <a:avLst/>
                <a:gdLst>
                  <a:gd name="T0" fmla="*/ 1 w 54"/>
                  <a:gd name="T1" fmla="*/ 1 h 37"/>
                  <a:gd name="T2" fmla="*/ 1 w 54"/>
                  <a:gd name="T3" fmla="*/ 1 h 37"/>
                  <a:gd name="T4" fmla="*/ 1 w 54"/>
                  <a:gd name="T5" fmla="*/ 1 h 37"/>
                  <a:gd name="T6" fmla="*/ 1 w 54"/>
                  <a:gd name="T7" fmla="*/ 1 h 37"/>
                  <a:gd name="T8" fmla="*/ 1 w 54"/>
                  <a:gd name="T9" fmla="*/ 1 h 37"/>
                  <a:gd name="T10" fmla="*/ 1 w 54"/>
                  <a:gd name="T11" fmla="*/ 1 h 37"/>
                  <a:gd name="T12" fmla="*/ 1 w 54"/>
                  <a:gd name="T13" fmla="*/ 1 h 37"/>
                  <a:gd name="T14" fmla="*/ 1 w 54"/>
                  <a:gd name="T15" fmla="*/ 1 h 37"/>
                  <a:gd name="T16" fmla="*/ 0 w 54"/>
                  <a:gd name="T17" fmla="*/ 0 h 37"/>
                  <a:gd name="T18" fmla="*/ 1 w 54"/>
                  <a:gd name="T19" fmla="*/ 1 h 37"/>
                  <a:gd name="T20" fmla="*/ 1 w 54"/>
                  <a:gd name="T21" fmla="*/ 1 h 37"/>
                  <a:gd name="T22" fmla="*/ 1 w 54"/>
                  <a:gd name="T23" fmla="*/ 1 h 37"/>
                  <a:gd name="T24" fmla="*/ 1 w 54"/>
                  <a:gd name="T25" fmla="*/ 1 h 37"/>
                  <a:gd name="T26" fmla="*/ 1 w 54"/>
                  <a:gd name="T27" fmla="*/ 1 h 37"/>
                  <a:gd name="T28" fmla="*/ 1 w 54"/>
                  <a:gd name="T29" fmla="*/ 1 h 37"/>
                  <a:gd name="T30" fmla="*/ 1 w 54"/>
                  <a:gd name="T31" fmla="*/ 1 h 37"/>
                  <a:gd name="T32" fmla="*/ 1 w 54"/>
                  <a:gd name="T33" fmla="*/ 1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7"/>
                  <a:gd name="T53" fmla="*/ 54 w 54"/>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7">
                    <a:moveTo>
                      <a:pt x="54" y="14"/>
                    </a:moveTo>
                    <a:lnTo>
                      <a:pt x="50" y="14"/>
                    </a:lnTo>
                    <a:lnTo>
                      <a:pt x="43" y="14"/>
                    </a:lnTo>
                    <a:lnTo>
                      <a:pt x="35" y="14"/>
                    </a:lnTo>
                    <a:lnTo>
                      <a:pt x="27" y="12"/>
                    </a:lnTo>
                    <a:lnTo>
                      <a:pt x="18" y="10"/>
                    </a:lnTo>
                    <a:lnTo>
                      <a:pt x="11" y="9"/>
                    </a:lnTo>
                    <a:lnTo>
                      <a:pt x="4" y="5"/>
                    </a:lnTo>
                    <a:lnTo>
                      <a:pt x="0" y="0"/>
                    </a:lnTo>
                    <a:lnTo>
                      <a:pt x="10" y="12"/>
                    </a:lnTo>
                    <a:lnTo>
                      <a:pt x="20" y="23"/>
                    </a:lnTo>
                    <a:lnTo>
                      <a:pt x="28" y="31"/>
                    </a:lnTo>
                    <a:lnTo>
                      <a:pt x="33" y="37"/>
                    </a:lnTo>
                    <a:lnTo>
                      <a:pt x="38" y="30"/>
                    </a:lnTo>
                    <a:lnTo>
                      <a:pt x="44" y="23"/>
                    </a:lnTo>
                    <a:lnTo>
                      <a:pt x="50" y="17"/>
                    </a:lnTo>
                    <a:lnTo>
                      <a:pt x="54"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68" name="Freeform 163"/>
              <p:cNvSpPr>
                <a:spLocks/>
              </p:cNvSpPr>
              <p:nvPr/>
            </p:nvSpPr>
            <p:spPr bwMode="auto">
              <a:xfrm>
                <a:off x="5876" y="5585"/>
                <a:ext cx="53" cy="20"/>
              </a:xfrm>
              <a:custGeom>
                <a:avLst/>
                <a:gdLst>
                  <a:gd name="T0" fmla="*/ 0 w 107"/>
                  <a:gd name="T1" fmla="*/ 0 h 38"/>
                  <a:gd name="T2" fmla="*/ 0 w 107"/>
                  <a:gd name="T3" fmla="*/ 1 h 38"/>
                  <a:gd name="T4" fmla="*/ 0 w 107"/>
                  <a:gd name="T5" fmla="*/ 1 h 38"/>
                  <a:gd name="T6" fmla="*/ 0 w 107"/>
                  <a:gd name="T7" fmla="*/ 1 h 38"/>
                  <a:gd name="T8" fmla="*/ 0 w 107"/>
                  <a:gd name="T9" fmla="*/ 1 h 38"/>
                  <a:gd name="T10" fmla="*/ 0 w 107"/>
                  <a:gd name="T11" fmla="*/ 1 h 38"/>
                  <a:gd name="T12" fmla="*/ 0 w 107"/>
                  <a:gd name="T13" fmla="*/ 1 h 38"/>
                  <a:gd name="T14" fmla="*/ 0 w 107"/>
                  <a:gd name="T15" fmla="*/ 0 h 38"/>
                  <a:gd name="T16" fmla="*/ 0 w 107"/>
                  <a:gd name="T17" fmla="*/ 0 h 38"/>
                  <a:gd name="T18" fmla="*/ 0 w 107"/>
                  <a:gd name="T19" fmla="*/ 1 h 38"/>
                  <a:gd name="T20" fmla="*/ 0 w 107"/>
                  <a:gd name="T21" fmla="*/ 1 h 38"/>
                  <a:gd name="T22" fmla="*/ 0 w 107"/>
                  <a:gd name="T23" fmla="*/ 1 h 38"/>
                  <a:gd name="T24" fmla="*/ 0 w 107"/>
                  <a:gd name="T25" fmla="*/ 1 h 38"/>
                  <a:gd name="T26" fmla="*/ 0 w 107"/>
                  <a:gd name="T27" fmla="*/ 1 h 38"/>
                  <a:gd name="T28" fmla="*/ 0 w 107"/>
                  <a:gd name="T29" fmla="*/ 1 h 38"/>
                  <a:gd name="T30" fmla="*/ 0 w 107"/>
                  <a:gd name="T31" fmla="*/ 1 h 38"/>
                  <a:gd name="T32" fmla="*/ 0 w 107"/>
                  <a:gd name="T33" fmla="*/ 1 h 38"/>
                  <a:gd name="T34" fmla="*/ 0 w 107"/>
                  <a:gd name="T35" fmla="*/ 1 h 38"/>
                  <a:gd name="T36" fmla="*/ 0 w 107"/>
                  <a:gd name="T37" fmla="*/ 1 h 38"/>
                  <a:gd name="T38" fmla="*/ 0 w 107"/>
                  <a:gd name="T39" fmla="*/ 1 h 38"/>
                  <a:gd name="T40" fmla="*/ 0 w 107"/>
                  <a:gd name="T41" fmla="*/ 1 h 38"/>
                  <a:gd name="T42" fmla="*/ 0 w 107"/>
                  <a:gd name="T43" fmla="*/ 1 h 38"/>
                  <a:gd name="T44" fmla="*/ 0 w 107"/>
                  <a:gd name="T45" fmla="*/ 1 h 38"/>
                  <a:gd name="T46" fmla="*/ 0 w 107"/>
                  <a:gd name="T47" fmla="*/ 1 h 38"/>
                  <a:gd name="T48" fmla="*/ 0 w 107"/>
                  <a:gd name="T49" fmla="*/ 1 h 38"/>
                  <a:gd name="T50" fmla="*/ 0 w 107"/>
                  <a:gd name="T51" fmla="*/ 1 h 38"/>
                  <a:gd name="T52" fmla="*/ 0 w 107"/>
                  <a:gd name="T53" fmla="*/ 1 h 38"/>
                  <a:gd name="T54" fmla="*/ 0 w 107"/>
                  <a:gd name="T55" fmla="*/ 1 h 38"/>
                  <a:gd name="T56" fmla="*/ 0 w 107"/>
                  <a:gd name="T57" fmla="*/ 0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
                  <a:gd name="T88" fmla="*/ 0 h 38"/>
                  <a:gd name="T89" fmla="*/ 107 w 107"/>
                  <a:gd name="T90" fmla="*/ 38 h 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 h="38">
                    <a:moveTo>
                      <a:pt x="107" y="0"/>
                    </a:moveTo>
                    <a:lnTo>
                      <a:pt x="101" y="2"/>
                    </a:lnTo>
                    <a:lnTo>
                      <a:pt x="93" y="2"/>
                    </a:lnTo>
                    <a:lnTo>
                      <a:pt x="86" y="2"/>
                    </a:lnTo>
                    <a:lnTo>
                      <a:pt x="76" y="2"/>
                    </a:lnTo>
                    <a:lnTo>
                      <a:pt x="67" y="2"/>
                    </a:lnTo>
                    <a:lnTo>
                      <a:pt x="59" y="2"/>
                    </a:lnTo>
                    <a:lnTo>
                      <a:pt x="51" y="0"/>
                    </a:lnTo>
                    <a:lnTo>
                      <a:pt x="44" y="0"/>
                    </a:lnTo>
                    <a:lnTo>
                      <a:pt x="41" y="3"/>
                    </a:lnTo>
                    <a:lnTo>
                      <a:pt x="36" y="7"/>
                    </a:lnTo>
                    <a:lnTo>
                      <a:pt x="30" y="10"/>
                    </a:lnTo>
                    <a:lnTo>
                      <a:pt x="23" y="14"/>
                    </a:lnTo>
                    <a:lnTo>
                      <a:pt x="16" y="16"/>
                    </a:lnTo>
                    <a:lnTo>
                      <a:pt x="9" y="19"/>
                    </a:lnTo>
                    <a:lnTo>
                      <a:pt x="4" y="21"/>
                    </a:lnTo>
                    <a:lnTo>
                      <a:pt x="0" y="23"/>
                    </a:lnTo>
                    <a:lnTo>
                      <a:pt x="0" y="28"/>
                    </a:lnTo>
                    <a:lnTo>
                      <a:pt x="1" y="31"/>
                    </a:lnTo>
                    <a:lnTo>
                      <a:pt x="3" y="37"/>
                    </a:lnTo>
                    <a:lnTo>
                      <a:pt x="6" y="38"/>
                    </a:lnTo>
                    <a:lnTo>
                      <a:pt x="14" y="35"/>
                    </a:lnTo>
                    <a:lnTo>
                      <a:pt x="27" y="30"/>
                    </a:lnTo>
                    <a:lnTo>
                      <a:pt x="41" y="24"/>
                    </a:lnTo>
                    <a:lnTo>
                      <a:pt x="57" y="19"/>
                    </a:lnTo>
                    <a:lnTo>
                      <a:pt x="71" y="12"/>
                    </a:lnTo>
                    <a:lnTo>
                      <a:pt x="86" y="7"/>
                    </a:lnTo>
                    <a:lnTo>
                      <a:pt x="99" y="3"/>
                    </a:lnTo>
                    <a:lnTo>
                      <a:pt x="10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69" name="Freeform 164"/>
              <p:cNvSpPr>
                <a:spLocks/>
              </p:cNvSpPr>
              <p:nvPr/>
            </p:nvSpPr>
            <p:spPr bwMode="auto">
              <a:xfrm>
                <a:off x="6031" y="5509"/>
                <a:ext cx="46" cy="39"/>
              </a:xfrm>
              <a:custGeom>
                <a:avLst/>
                <a:gdLst>
                  <a:gd name="T0" fmla="*/ 1 w 92"/>
                  <a:gd name="T1" fmla="*/ 0 h 77"/>
                  <a:gd name="T2" fmla="*/ 1 w 92"/>
                  <a:gd name="T3" fmla="*/ 1 h 77"/>
                  <a:gd name="T4" fmla="*/ 1 w 92"/>
                  <a:gd name="T5" fmla="*/ 1 h 77"/>
                  <a:gd name="T6" fmla="*/ 1 w 92"/>
                  <a:gd name="T7" fmla="*/ 1 h 77"/>
                  <a:gd name="T8" fmla="*/ 1 w 92"/>
                  <a:gd name="T9" fmla="*/ 1 h 77"/>
                  <a:gd name="T10" fmla="*/ 1 w 92"/>
                  <a:gd name="T11" fmla="*/ 1 h 77"/>
                  <a:gd name="T12" fmla="*/ 1 w 92"/>
                  <a:gd name="T13" fmla="*/ 1 h 77"/>
                  <a:gd name="T14" fmla="*/ 1 w 92"/>
                  <a:gd name="T15" fmla="*/ 1 h 77"/>
                  <a:gd name="T16" fmla="*/ 1 w 92"/>
                  <a:gd name="T17" fmla="*/ 1 h 77"/>
                  <a:gd name="T18" fmla="*/ 1 w 92"/>
                  <a:gd name="T19" fmla="*/ 1 h 77"/>
                  <a:gd name="T20" fmla="*/ 1 w 92"/>
                  <a:gd name="T21" fmla="*/ 1 h 77"/>
                  <a:gd name="T22" fmla="*/ 1 w 92"/>
                  <a:gd name="T23" fmla="*/ 1 h 77"/>
                  <a:gd name="T24" fmla="*/ 0 w 92"/>
                  <a:gd name="T25" fmla="*/ 1 h 77"/>
                  <a:gd name="T26" fmla="*/ 1 w 92"/>
                  <a:gd name="T27" fmla="*/ 1 h 77"/>
                  <a:gd name="T28" fmla="*/ 1 w 92"/>
                  <a:gd name="T29" fmla="*/ 1 h 77"/>
                  <a:gd name="T30" fmla="*/ 1 w 92"/>
                  <a:gd name="T31" fmla="*/ 1 h 77"/>
                  <a:gd name="T32" fmla="*/ 1 w 92"/>
                  <a:gd name="T33" fmla="*/ 1 h 77"/>
                  <a:gd name="T34" fmla="*/ 1 w 92"/>
                  <a:gd name="T35" fmla="*/ 1 h 77"/>
                  <a:gd name="T36" fmla="*/ 1 w 92"/>
                  <a:gd name="T37" fmla="*/ 1 h 77"/>
                  <a:gd name="T38" fmla="*/ 1 w 92"/>
                  <a:gd name="T39" fmla="*/ 1 h 77"/>
                  <a:gd name="T40" fmla="*/ 1 w 92"/>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77"/>
                  <a:gd name="T65" fmla="*/ 92 w 92"/>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77">
                    <a:moveTo>
                      <a:pt x="79" y="0"/>
                    </a:moveTo>
                    <a:lnTo>
                      <a:pt x="83" y="3"/>
                    </a:lnTo>
                    <a:lnTo>
                      <a:pt x="86" y="7"/>
                    </a:lnTo>
                    <a:lnTo>
                      <a:pt x="89" y="9"/>
                    </a:lnTo>
                    <a:lnTo>
                      <a:pt x="92" y="12"/>
                    </a:lnTo>
                    <a:lnTo>
                      <a:pt x="80" y="12"/>
                    </a:lnTo>
                    <a:lnTo>
                      <a:pt x="67" y="16"/>
                    </a:lnTo>
                    <a:lnTo>
                      <a:pt x="55" y="21"/>
                    </a:lnTo>
                    <a:lnTo>
                      <a:pt x="42" y="30"/>
                    </a:lnTo>
                    <a:lnTo>
                      <a:pt x="30" y="40"/>
                    </a:lnTo>
                    <a:lnTo>
                      <a:pt x="19" y="52"/>
                    </a:lnTo>
                    <a:lnTo>
                      <a:pt x="9" y="64"/>
                    </a:lnTo>
                    <a:lnTo>
                      <a:pt x="0" y="77"/>
                    </a:lnTo>
                    <a:lnTo>
                      <a:pt x="2" y="64"/>
                    </a:lnTo>
                    <a:lnTo>
                      <a:pt x="7" y="52"/>
                    </a:lnTo>
                    <a:lnTo>
                      <a:pt x="15" y="38"/>
                    </a:lnTo>
                    <a:lnTo>
                      <a:pt x="25" y="28"/>
                    </a:lnTo>
                    <a:lnTo>
                      <a:pt x="36" y="17"/>
                    </a:lnTo>
                    <a:lnTo>
                      <a:pt x="49" y="9"/>
                    </a:lnTo>
                    <a:lnTo>
                      <a:pt x="63" y="2"/>
                    </a:lnTo>
                    <a:lnTo>
                      <a:pt x="7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70" name="Freeform 165"/>
              <p:cNvSpPr>
                <a:spLocks/>
              </p:cNvSpPr>
              <p:nvPr/>
            </p:nvSpPr>
            <p:spPr bwMode="auto">
              <a:xfrm>
                <a:off x="5954" y="5431"/>
                <a:ext cx="36" cy="34"/>
              </a:xfrm>
              <a:custGeom>
                <a:avLst/>
                <a:gdLst>
                  <a:gd name="T0" fmla="*/ 0 w 73"/>
                  <a:gd name="T1" fmla="*/ 1 h 68"/>
                  <a:gd name="T2" fmla="*/ 0 w 73"/>
                  <a:gd name="T3" fmla="*/ 1 h 68"/>
                  <a:gd name="T4" fmla="*/ 0 w 73"/>
                  <a:gd name="T5" fmla="*/ 1 h 68"/>
                  <a:gd name="T6" fmla="*/ 0 w 73"/>
                  <a:gd name="T7" fmla="*/ 1 h 68"/>
                  <a:gd name="T8" fmla="*/ 0 w 73"/>
                  <a:gd name="T9" fmla="*/ 0 h 68"/>
                  <a:gd name="T10" fmla="*/ 0 w 73"/>
                  <a:gd name="T11" fmla="*/ 1 h 68"/>
                  <a:gd name="T12" fmla="*/ 0 w 73"/>
                  <a:gd name="T13" fmla="*/ 1 h 68"/>
                  <a:gd name="T14" fmla="*/ 0 w 73"/>
                  <a:gd name="T15" fmla="*/ 1 h 68"/>
                  <a:gd name="T16" fmla="*/ 0 w 73"/>
                  <a:gd name="T17" fmla="*/ 1 h 68"/>
                  <a:gd name="T18" fmla="*/ 0 w 73"/>
                  <a:gd name="T19" fmla="*/ 1 h 68"/>
                  <a:gd name="T20" fmla="*/ 0 w 73"/>
                  <a:gd name="T21" fmla="*/ 1 h 68"/>
                  <a:gd name="T22" fmla="*/ 0 w 73"/>
                  <a:gd name="T23" fmla="*/ 1 h 68"/>
                  <a:gd name="T24" fmla="*/ 0 w 73"/>
                  <a:gd name="T25" fmla="*/ 1 h 68"/>
                  <a:gd name="T26" fmla="*/ 0 w 73"/>
                  <a:gd name="T27" fmla="*/ 1 h 68"/>
                  <a:gd name="T28" fmla="*/ 0 w 73"/>
                  <a:gd name="T29" fmla="*/ 1 h 68"/>
                  <a:gd name="T30" fmla="*/ 0 w 73"/>
                  <a:gd name="T31" fmla="*/ 1 h 68"/>
                  <a:gd name="T32" fmla="*/ 0 w 73"/>
                  <a:gd name="T33" fmla="*/ 1 h 68"/>
                  <a:gd name="T34" fmla="*/ 0 w 73"/>
                  <a:gd name="T35" fmla="*/ 1 h 68"/>
                  <a:gd name="T36" fmla="*/ 0 w 73"/>
                  <a:gd name="T37" fmla="*/ 1 h 68"/>
                  <a:gd name="T38" fmla="*/ 0 w 73"/>
                  <a:gd name="T39" fmla="*/ 1 h 68"/>
                  <a:gd name="T40" fmla="*/ 0 w 73"/>
                  <a:gd name="T41" fmla="*/ 1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68"/>
                  <a:gd name="T65" fmla="*/ 73 w 73"/>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68">
                    <a:moveTo>
                      <a:pt x="33" y="7"/>
                    </a:moveTo>
                    <a:lnTo>
                      <a:pt x="27" y="3"/>
                    </a:lnTo>
                    <a:lnTo>
                      <a:pt x="20" y="1"/>
                    </a:lnTo>
                    <a:lnTo>
                      <a:pt x="12" y="1"/>
                    </a:lnTo>
                    <a:lnTo>
                      <a:pt x="0" y="0"/>
                    </a:lnTo>
                    <a:lnTo>
                      <a:pt x="9" y="7"/>
                    </a:lnTo>
                    <a:lnTo>
                      <a:pt x="17" y="14"/>
                    </a:lnTo>
                    <a:lnTo>
                      <a:pt x="27" y="24"/>
                    </a:lnTo>
                    <a:lnTo>
                      <a:pt x="37" y="33"/>
                    </a:lnTo>
                    <a:lnTo>
                      <a:pt x="46" y="43"/>
                    </a:lnTo>
                    <a:lnTo>
                      <a:pt x="53" y="54"/>
                    </a:lnTo>
                    <a:lnTo>
                      <a:pt x="59" y="61"/>
                    </a:lnTo>
                    <a:lnTo>
                      <a:pt x="62" y="68"/>
                    </a:lnTo>
                    <a:lnTo>
                      <a:pt x="67" y="64"/>
                    </a:lnTo>
                    <a:lnTo>
                      <a:pt x="72" y="59"/>
                    </a:lnTo>
                    <a:lnTo>
                      <a:pt x="73" y="52"/>
                    </a:lnTo>
                    <a:lnTo>
                      <a:pt x="69" y="45"/>
                    </a:lnTo>
                    <a:lnTo>
                      <a:pt x="59" y="36"/>
                    </a:lnTo>
                    <a:lnTo>
                      <a:pt x="49" y="26"/>
                    </a:lnTo>
                    <a:lnTo>
                      <a:pt x="39" y="15"/>
                    </a:lnTo>
                    <a:lnTo>
                      <a:pt x="33"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71" name="Freeform 166"/>
              <p:cNvSpPr>
                <a:spLocks/>
              </p:cNvSpPr>
              <p:nvPr/>
            </p:nvSpPr>
            <p:spPr bwMode="auto">
              <a:xfrm>
                <a:off x="5834" y="5324"/>
                <a:ext cx="47" cy="60"/>
              </a:xfrm>
              <a:custGeom>
                <a:avLst/>
                <a:gdLst>
                  <a:gd name="T0" fmla="*/ 1 w 93"/>
                  <a:gd name="T1" fmla="*/ 1 h 118"/>
                  <a:gd name="T2" fmla="*/ 1 w 93"/>
                  <a:gd name="T3" fmla="*/ 1 h 118"/>
                  <a:gd name="T4" fmla="*/ 1 w 93"/>
                  <a:gd name="T5" fmla="*/ 1 h 118"/>
                  <a:gd name="T6" fmla="*/ 1 w 93"/>
                  <a:gd name="T7" fmla="*/ 1 h 118"/>
                  <a:gd name="T8" fmla="*/ 1 w 93"/>
                  <a:gd name="T9" fmla="*/ 1 h 118"/>
                  <a:gd name="T10" fmla="*/ 1 w 93"/>
                  <a:gd name="T11" fmla="*/ 1 h 118"/>
                  <a:gd name="T12" fmla="*/ 1 w 93"/>
                  <a:gd name="T13" fmla="*/ 1 h 118"/>
                  <a:gd name="T14" fmla="*/ 1 w 93"/>
                  <a:gd name="T15" fmla="*/ 1 h 118"/>
                  <a:gd name="T16" fmla="*/ 0 w 93"/>
                  <a:gd name="T17" fmla="*/ 0 h 118"/>
                  <a:gd name="T18" fmla="*/ 1 w 93"/>
                  <a:gd name="T19" fmla="*/ 1 h 118"/>
                  <a:gd name="T20" fmla="*/ 1 w 93"/>
                  <a:gd name="T21" fmla="*/ 1 h 118"/>
                  <a:gd name="T22" fmla="*/ 1 w 93"/>
                  <a:gd name="T23" fmla="*/ 1 h 118"/>
                  <a:gd name="T24" fmla="*/ 1 w 93"/>
                  <a:gd name="T25" fmla="*/ 1 h 118"/>
                  <a:gd name="T26" fmla="*/ 1 w 93"/>
                  <a:gd name="T27" fmla="*/ 1 h 118"/>
                  <a:gd name="T28" fmla="*/ 1 w 93"/>
                  <a:gd name="T29" fmla="*/ 1 h 118"/>
                  <a:gd name="T30" fmla="*/ 1 w 93"/>
                  <a:gd name="T31" fmla="*/ 1 h 118"/>
                  <a:gd name="T32" fmla="*/ 1 w 93"/>
                  <a:gd name="T33" fmla="*/ 1 h 118"/>
                  <a:gd name="T34" fmla="*/ 1 w 93"/>
                  <a:gd name="T35" fmla="*/ 1 h 118"/>
                  <a:gd name="T36" fmla="*/ 1 w 93"/>
                  <a:gd name="T37" fmla="*/ 1 h 118"/>
                  <a:gd name="T38" fmla="*/ 1 w 93"/>
                  <a:gd name="T39" fmla="*/ 1 h 118"/>
                  <a:gd name="T40" fmla="*/ 1 w 93"/>
                  <a:gd name="T41" fmla="*/ 1 h 118"/>
                  <a:gd name="T42" fmla="*/ 1 w 93"/>
                  <a:gd name="T43" fmla="*/ 1 h 118"/>
                  <a:gd name="T44" fmla="*/ 1 w 93"/>
                  <a:gd name="T45" fmla="*/ 1 h 118"/>
                  <a:gd name="T46" fmla="*/ 1 w 93"/>
                  <a:gd name="T47" fmla="*/ 1 h 118"/>
                  <a:gd name="T48" fmla="*/ 1 w 93"/>
                  <a:gd name="T49" fmla="*/ 1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118"/>
                  <a:gd name="T77" fmla="*/ 93 w 93"/>
                  <a:gd name="T78" fmla="*/ 118 h 1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118">
                    <a:moveTo>
                      <a:pt x="69" y="73"/>
                    </a:moveTo>
                    <a:lnTo>
                      <a:pt x="62" y="66"/>
                    </a:lnTo>
                    <a:lnTo>
                      <a:pt x="56" y="57"/>
                    </a:lnTo>
                    <a:lnTo>
                      <a:pt x="49" y="48"/>
                    </a:lnTo>
                    <a:lnTo>
                      <a:pt x="42" y="38"/>
                    </a:lnTo>
                    <a:lnTo>
                      <a:pt x="33" y="28"/>
                    </a:lnTo>
                    <a:lnTo>
                      <a:pt x="25" y="17"/>
                    </a:lnTo>
                    <a:lnTo>
                      <a:pt x="13" y="7"/>
                    </a:lnTo>
                    <a:lnTo>
                      <a:pt x="0" y="0"/>
                    </a:lnTo>
                    <a:lnTo>
                      <a:pt x="9" y="12"/>
                    </a:lnTo>
                    <a:lnTo>
                      <a:pt x="19" y="26"/>
                    </a:lnTo>
                    <a:lnTo>
                      <a:pt x="29" y="40"/>
                    </a:lnTo>
                    <a:lnTo>
                      <a:pt x="39" y="55"/>
                    </a:lnTo>
                    <a:lnTo>
                      <a:pt x="47" y="71"/>
                    </a:lnTo>
                    <a:lnTo>
                      <a:pt x="56" y="83"/>
                    </a:lnTo>
                    <a:lnTo>
                      <a:pt x="62" y="96"/>
                    </a:lnTo>
                    <a:lnTo>
                      <a:pt x="66" y="103"/>
                    </a:lnTo>
                    <a:lnTo>
                      <a:pt x="73" y="106"/>
                    </a:lnTo>
                    <a:lnTo>
                      <a:pt x="80" y="110"/>
                    </a:lnTo>
                    <a:lnTo>
                      <a:pt x="87" y="115"/>
                    </a:lnTo>
                    <a:lnTo>
                      <a:pt x="93" y="118"/>
                    </a:lnTo>
                    <a:lnTo>
                      <a:pt x="86" y="108"/>
                    </a:lnTo>
                    <a:lnTo>
                      <a:pt x="80" y="96"/>
                    </a:lnTo>
                    <a:lnTo>
                      <a:pt x="74" y="83"/>
                    </a:lnTo>
                    <a:lnTo>
                      <a:pt x="69" y="7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72" name="Freeform 167"/>
              <p:cNvSpPr>
                <a:spLocks/>
              </p:cNvSpPr>
              <p:nvPr/>
            </p:nvSpPr>
            <p:spPr bwMode="auto">
              <a:xfrm>
                <a:off x="5817" y="5338"/>
                <a:ext cx="26" cy="106"/>
              </a:xfrm>
              <a:custGeom>
                <a:avLst/>
                <a:gdLst>
                  <a:gd name="T0" fmla="*/ 0 w 53"/>
                  <a:gd name="T1" fmla="*/ 0 h 211"/>
                  <a:gd name="T2" fmla="*/ 0 w 53"/>
                  <a:gd name="T3" fmla="*/ 1 h 211"/>
                  <a:gd name="T4" fmla="*/ 0 w 53"/>
                  <a:gd name="T5" fmla="*/ 1 h 211"/>
                  <a:gd name="T6" fmla="*/ 0 w 53"/>
                  <a:gd name="T7" fmla="*/ 1 h 211"/>
                  <a:gd name="T8" fmla="*/ 0 w 53"/>
                  <a:gd name="T9" fmla="*/ 1 h 211"/>
                  <a:gd name="T10" fmla="*/ 0 w 53"/>
                  <a:gd name="T11" fmla="*/ 1 h 211"/>
                  <a:gd name="T12" fmla="*/ 0 w 53"/>
                  <a:gd name="T13" fmla="*/ 1 h 211"/>
                  <a:gd name="T14" fmla="*/ 0 w 53"/>
                  <a:gd name="T15" fmla="*/ 1 h 211"/>
                  <a:gd name="T16" fmla="*/ 0 w 53"/>
                  <a:gd name="T17" fmla="*/ 1 h 211"/>
                  <a:gd name="T18" fmla="*/ 0 w 53"/>
                  <a:gd name="T19" fmla="*/ 1 h 211"/>
                  <a:gd name="T20" fmla="*/ 0 w 53"/>
                  <a:gd name="T21" fmla="*/ 1 h 211"/>
                  <a:gd name="T22" fmla="*/ 0 w 53"/>
                  <a:gd name="T23" fmla="*/ 1 h 211"/>
                  <a:gd name="T24" fmla="*/ 0 w 53"/>
                  <a:gd name="T25" fmla="*/ 1 h 211"/>
                  <a:gd name="T26" fmla="*/ 0 w 53"/>
                  <a:gd name="T27" fmla="*/ 1 h 211"/>
                  <a:gd name="T28" fmla="*/ 0 w 53"/>
                  <a:gd name="T29" fmla="*/ 1 h 211"/>
                  <a:gd name="T30" fmla="*/ 0 w 53"/>
                  <a:gd name="T31" fmla="*/ 1 h 211"/>
                  <a:gd name="T32" fmla="*/ 0 w 53"/>
                  <a:gd name="T33" fmla="*/ 1 h 211"/>
                  <a:gd name="T34" fmla="*/ 0 w 53"/>
                  <a:gd name="T35" fmla="*/ 1 h 211"/>
                  <a:gd name="T36" fmla="*/ 0 w 53"/>
                  <a:gd name="T37" fmla="*/ 1 h 211"/>
                  <a:gd name="T38" fmla="*/ 0 w 53"/>
                  <a:gd name="T39" fmla="*/ 1 h 211"/>
                  <a:gd name="T40" fmla="*/ 0 w 53"/>
                  <a:gd name="T41" fmla="*/ 0 h 2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211"/>
                  <a:gd name="T65" fmla="*/ 53 w 53"/>
                  <a:gd name="T66" fmla="*/ 211 h 2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211">
                    <a:moveTo>
                      <a:pt x="0" y="0"/>
                    </a:moveTo>
                    <a:lnTo>
                      <a:pt x="7" y="36"/>
                    </a:lnTo>
                    <a:lnTo>
                      <a:pt x="11" y="75"/>
                    </a:lnTo>
                    <a:lnTo>
                      <a:pt x="10" y="113"/>
                    </a:lnTo>
                    <a:lnTo>
                      <a:pt x="9" y="139"/>
                    </a:lnTo>
                    <a:lnTo>
                      <a:pt x="7" y="160"/>
                    </a:lnTo>
                    <a:lnTo>
                      <a:pt x="9" y="185"/>
                    </a:lnTo>
                    <a:lnTo>
                      <a:pt x="14" y="204"/>
                    </a:lnTo>
                    <a:lnTo>
                      <a:pt x="29" y="211"/>
                    </a:lnTo>
                    <a:lnTo>
                      <a:pt x="43" y="200"/>
                    </a:lnTo>
                    <a:lnTo>
                      <a:pt x="50" y="174"/>
                    </a:lnTo>
                    <a:lnTo>
                      <a:pt x="53" y="144"/>
                    </a:lnTo>
                    <a:lnTo>
                      <a:pt x="49" y="122"/>
                    </a:lnTo>
                    <a:lnTo>
                      <a:pt x="44" y="111"/>
                    </a:lnTo>
                    <a:lnTo>
                      <a:pt x="39" y="97"/>
                    </a:lnTo>
                    <a:lnTo>
                      <a:pt x="33" y="80"/>
                    </a:lnTo>
                    <a:lnTo>
                      <a:pt x="24" y="62"/>
                    </a:lnTo>
                    <a:lnTo>
                      <a:pt x="17" y="43"/>
                    </a:lnTo>
                    <a:lnTo>
                      <a:pt x="10" y="26"/>
                    </a:lnTo>
                    <a:lnTo>
                      <a:pt x="4" y="12"/>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73" name="Freeform 168"/>
              <p:cNvSpPr>
                <a:spLocks/>
              </p:cNvSpPr>
              <p:nvPr/>
            </p:nvSpPr>
            <p:spPr bwMode="auto">
              <a:xfrm>
                <a:off x="6031" y="5516"/>
                <a:ext cx="144" cy="132"/>
              </a:xfrm>
              <a:custGeom>
                <a:avLst/>
                <a:gdLst>
                  <a:gd name="T0" fmla="*/ 1 w 287"/>
                  <a:gd name="T1" fmla="*/ 0 h 266"/>
                  <a:gd name="T2" fmla="*/ 1 w 287"/>
                  <a:gd name="T3" fmla="*/ 0 h 266"/>
                  <a:gd name="T4" fmla="*/ 1 w 287"/>
                  <a:gd name="T5" fmla="*/ 0 h 266"/>
                  <a:gd name="T6" fmla="*/ 1 w 287"/>
                  <a:gd name="T7" fmla="*/ 0 h 266"/>
                  <a:gd name="T8" fmla="*/ 1 w 287"/>
                  <a:gd name="T9" fmla="*/ 0 h 266"/>
                  <a:gd name="T10" fmla="*/ 1 w 287"/>
                  <a:gd name="T11" fmla="*/ 0 h 266"/>
                  <a:gd name="T12" fmla="*/ 1 w 287"/>
                  <a:gd name="T13" fmla="*/ 0 h 266"/>
                  <a:gd name="T14" fmla="*/ 1 w 287"/>
                  <a:gd name="T15" fmla="*/ 0 h 266"/>
                  <a:gd name="T16" fmla="*/ 1 w 287"/>
                  <a:gd name="T17" fmla="*/ 0 h 266"/>
                  <a:gd name="T18" fmla="*/ 1 w 287"/>
                  <a:gd name="T19" fmla="*/ 0 h 266"/>
                  <a:gd name="T20" fmla="*/ 1 w 287"/>
                  <a:gd name="T21" fmla="*/ 0 h 266"/>
                  <a:gd name="T22" fmla="*/ 1 w 287"/>
                  <a:gd name="T23" fmla="*/ 0 h 266"/>
                  <a:gd name="T24" fmla="*/ 1 w 287"/>
                  <a:gd name="T25" fmla="*/ 0 h 266"/>
                  <a:gd name="T26" fmla="*/ 1 w 287"/>
                  <a:gd name="T27" fmla="*/ 0 h 266"/>
                  <a:gd name="T28" fmla="*/ 1 w 287"/>
                  <a:gd name="T29" fmla="*/ 0 h 266"/>
                  <a:gd name="T30" fmla="*/ 1 w 287"/>
                  <a:gd name="T31" fmla="*/ 0 h 266"/>
                  <a:gd name="T32" fmla="*/ 1 w 287"/>
                  <a:gd name="T33" fmla="*/ 0 h 266"/>
                  <a:gd name="T34" fmla="*/ 1 w 287"/>
                  <a:gd name="T35" fmla="*/ 0 h 266"/>
                  <a:gd name="T36" fmla="*/ 1 w 287"/>
                  <a:gd name="T37" fmla="*/ 0 h 266"/>
                  <a:gd name="T38" fmla="*/ 1 w 287"/>
                  <a:gd name="T39" fmla="*/ 0 h 266"/>
                  <a:gd name="T40" fmla="*/ 1 w 287"/>
                  <a:gd name="T41" fmla="*/ 0 h 266"/>
                  <a:gd name="T42" fmla="*/ 1 w 287"/>
                  <a:gd name="T43" fmla="*/ 0 h 266"/>
                  <a:gd name="T44" fmla="*/ 1 w 287"/>
                  <a:gd name="T45" fmla="*/ 0 h 266"/>
                  <a:gd name="T46" fmla="*/ 1 w 287"/>
                  <a:gd name="T47" fmla="*/ 0 h 266"/>
                  <a:gd name="T48" fmla="*/ 1 w 287"/>
                  <a:gd name="T49" fmla="*/ 0 h 266"/>
                  <a:gd name="T50" fmla="*/ 1 w 287"/>
                  <a:gd name="T51" fmla="*/ 0 h 266"/>
                  <a:gd name="T52" fmla="*/ 1 w 287"/>
                  <a:gd name="T53" fmla="*/ 0 h 266"/>
                  <a:gd name="T54" fmla="*/ 1 w 287"/>
                  <a:gd name="T55" fmla="*/ 0 h 266"/>
                  <a:gd name="T56" fmla="*/ 1 w 287"/>
                  <a:gd name="T57" fmla="*/ 0 h 266"/>
                  <a:gd name="T58" fmla="*/ 1 w 287"/>
                  <a:gd name="T59" fmla="*/ 0 h 266"/>
                  <a:gd name="T60" fmla="*/ 1 w 287"/>
                  <a:gd name="T61" fmla="*/ 0 h 266"/>
                  <a:gd name="T62" fmla="*/ 1 w 287"/>
                  <a:gd name="T63" fmla="*/ 0 h 266"/>
                  <a:gd name="T64" fmla="*/ 1 w 287"/>
                  <a:gd name="T65" fmla="*/ 0 h 266"/>
                  <a:gd name="T66" fmla="*/ 1 w 287"/>
                  <a:gd name="T67" fmla="*/ 0 h 266"/>
                  <a:gd name="T68" fmla="*/ 1 w 287"/>
                  <a:gd name="T69" fmla="*/ 0 h 266"/>
                  <a:gd name="T70" fmla="*/ 1 w 287"/>
                  <a:gd name="T71" fmla="*/ 0 h 266"/>
                  <a:gd name="T72" fmla="*/ 1 w 287"/>
                  <a:gd name="T73" fmla="*/ 0 h 266"/>
                  <a:gd name="T74" fmla="*/ 1 w 287"/>
                  <a:gd name="T75" fmla="*/ 0 h 266"/>
                  <a:gd name="T76" fmla="*/ 1 w 287"/>
                  <a:gd name="T77" fmla="*/ 0 h 266"/>
                  <a:gd name="T78" fmla="*/ 1 w 287"/>
                  <a:gd name="T79" fmla="*/ 0 h 266"/>
                  <a:gd name="T80" fmla="*/ 1 w 287"/>
                  <a:gd name="T81" fmla="*/ 0 h 266"/>
                  <a:gd name="T82" fmla="*/ 1 w 287"/>
                  <a:gd name="T83" fmla="*/ 0 h 266"/>
                  <a:gd name="T84" fmla="*/ 1 w 287"/>
                  <a:gd name="T85" fmla="*/ 0 h 266"/>
                  <a:gd name="T86" fmla="*/ 1 w 287"/>
                  <a:gd name="T87" fmla="*/ 0 h 266"/>
                  <a:gd name="T88" fmla="*/ 1 w 287"/>
                  <a:gd name="T89" fmla="*/ 0 h 266"/>
                  <a:gd name="T90" fmla="*/ 1 w 287"/>
                  <a:gd name="T91" fmla="*/ 0 h 266"/>
                  <a:gd name="T92" fmla="*/ 1 w 287"/>
                  <a:gd name="T93" fmla="*/ 0 h 266"/>
                  <a:gd name="T94" fmla="*/ 1 w 287"/>
                  <a:gd name="T95" fmla="*/ 0 h 2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7"/>
                  <a:gd name="T145" fmla="*/ 0 h 266"/>
                  <a:gd name="T146" fmla="*/ 287 w 287"/>
                  <a:gd name="T147" fmla="*/ 266 h 2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7" h="266">
                    <a:moveTo>
                      <a:pt x="92" y="0"/>
                    </a:moveTo>
                    <a:lnTo>
                      <a:pt x="80" y="0"/>
                    </a:lnTo>
                    <a:lnTo>
                      <a:pt x="67" y="4"/>
                    </a:lnTo>
                    <a:lnTo>
                      <a:pt x="55" y="9"/>
                    </a:lnTo>
                    <a:lnTo>
                      <a:pt x="42" y="18"/>
                    </a:lnTo>
                    <a:lnTo>
                      <a:pt x="30" y="28"/>
                    </a:lnTo>
                    <a:lnTo>
                      <a:pt x="19" y="40"/>
                    </a:lnTo>
                    <a:lnTo>
                      <a:pt x="9" y="52"/>
                    </a:lnTo>
                    <a:lnTo>
                      <a:pt x="0" y="65"/>
                    </a:lnTo>
                    <a:lnTo>
                      <a:pt x="12" y="61"/>
                    </a:lnTo>
                    <a:lnTo>
                      <a:pt x="20" y="61"/>
                    </a:lnTo>
                    <a:lnTo>
                      <a:pt x="29" y="63"/>
                    </a:lnTo>
                    <a:lnTo>
                      <a:pt x="37" y="66"/>
                    </a:lnTo>
                    <a:lnTo>
                      <a:pt x="43" y="65"/>
                    </a:lnTo>
                    <a:lnTo>
                      <a:pt x="50" y="65"/>
                    </a:lnTo>
                    <a:lnTo>
                      <a:pt x="57" y="65"/>
                    </a:lnTo>
                    <a:lnTo>
                      <a:pt x="63" y="68"/>
                    </a:lnTo>
                    <a:lnTo>
                      <a:pt x="67" y="77"/>
                    </a:lnTo>
                    <a:lnTo>
                      <a:pt x="70" y="89"/>
                    </a:lnTo>
                    <a:lnTo>
                      <a:pt x="70" y="105"/>
                    </a:lnTo>
                    <a:lnTo>
                      <a:pt x="70" y="124"/>
                    </a:lnTo>
                    <a:lnTo>
                      <a:pt x="80" y="122"/>
                    </a:lnTo>
                    <a:lnTo>
                      <a:pt x="86" y="129"/>
                    </a:lnTo>
                    <a:lnTo>
                      <a:pt x="89" y="140"/>
                    </a:lnTo>
                    <a:lnTo>
                      <a:pt x="89" y="152"/>
                    </a:lnTo>
                    <a:lnTo>
                      <a:pt x="89" y="157"/>
                    </a:lnTo>
                    <a:lnTo>
                      <a:pt x="87" y="164"/>
                    </a:lnTo>
                    <a:lnTo>
                      <a:pt x="87" y="173"/>
                    </a:lnTo>
                    <a:lnTo>
                      <a:pt x="86" y="182"/>
                    </a:lnTo>
                    <a:lnTo>
                      <a:pt x="95" y="185"/>
                    </a:lnTo>
                    <a:lnTo>
                      <a:pt x="103" y="192"/>
                    </a:lnTo>
                    <a:lnTo>
                      <a:pt x="113" y="199"/>
                    </a:lnTo>
                    <a:lnTo>
                      <a:pt x="122" y="208"/>
                    </a:lnTo>
                    <a:lnTo>
                      <a:pt x="130" y="218"/>
                    </a:lnTo>
                    <a:lnTo>
                      <a:pt x="137" y="227"/>
                    </a:lnTo>
                    <a:lnTo>
                      <a:pt x="143" y="234"/>
                    </a:lnTo>
                    <a:lnTo>
                      <a:pt x="146" y="241"/>
                    </a:lnTo>
                    <a:lnTo>
                      <a:pt x="156" y="234"/>
                    </a:lnTo>
                    <a:lnTo>
                      <a:pt x="162" y="222"/>
                    </a:lnTo>
                    <a:lnTo>
                      <a:pt x="165" y="210"/>
                    </a:lnTo>
                    <a:lnTo>
                      <a:pt x="163" y="199"/>
                    </a:lnTo>
                    <a:lnTo>
                      <a:pt x="160" y="194"/>
                    </a:lnTo>
                    <a:lnTo>
                      <a:pt x="155" y="187"/>
                    </a:lnTo>
                    <a:lnTo>
                      <a:pt x="147" y="177"/>
                    </a:lnTo>
                    <a:lnTo>
                      <a:pt x="140" y="166"/>
                    </a:lnTo>
                    <a:lnTo>
                      <a:pt x="135" y="156"/>
                    </a:lnTo>
                    <a:lnTo>
                      <a:pt x="132" y="145"/>
                    </a:lnTo>
                    <a:lnTo>
                      <a:pt x="132" y="135"/>
                    </a:lnTo>
                    <a:lnTo>
                      <a:pt x="137" y="126"/>
                    </a:lnTo>
                    <a:lnTo>
                      <a:pt x="149" y="121"/>
                    </a:lnTo>
                    <a:lnTo>
                      <a:pt x="163" y="128"/>
                    </a:lnTo>
                    <a:lnTo>
                      <a:pt x="176" y="143"/>
                    </a:lnTo>
                    <a:lnTo>
                      <a:pt x="189" y="164"/>
                    </a:lnTo>
                    <a:lnTo>
                      <a:pt x="202" y="189"/>
                    </a:lnTo>
                    <a:lnTo>
                      <a:pt x="210" y="213"/>
                    </a:lnTo>
                    <a:lnTo>
                      <a:pt x="217" y="234"/>
                    </a:lnTo>
                    <a:lnTo>
                      <a:pt x="222" y="250"/>
                    </a:lnTo>
                    <a:lnTo>
                      <a:pt x="225" y="260"/>
                    </a:lnTo>
                    <a:lnTo>
                      <a:pt x="233" y="264"/>
                    </a:lnTo>
                    <a:lnTo>
                      <a:pt x="242" y="266"/>
                    </a:lnTo>
                    <a:lnTo>
                      <a:pt x="252" y="264"/>
                    </a:lnTo>
                    <a:lnTo>
                      <a:pt x="255" y="259"/>
                    </a:lnTo>
                    <a:lnTo>
                      <a:pt x="255" y="250"/>
                    </a:lnTo>
                    <a:lnTo>
                      <a:pt x="253" y="243"/>
                    </a:lnTo>
                    <a:lnTo>
                      <a:pt x="252" y="238"/>
                    </a:lnTo>
                    <a:lnTo>
                      <a:pt x="259" y="234"/>
                    </a:lnTo>
                    <a:lnTo>
                      <a:pt x="266" y="227"/>
                    </a:lnTo>
                    <a:lnTo>
                      <a:pt x="270" y="220"/>
                    </a:lnTo>
                    <a:lnTo>
                      <a:pt x="276" y="211"/>
                    </a:lnTo>
                    <a:lnTo>
                      <a:pt x="282" y="194"/>
                    </a:lnTo>
                    <a:lnTo>
                      <a:pt x="286" y="173"/>
                    </a:lnTo>
                    <a:lnTo>
                      <a:pt x="287" y="152"/>
                    </a:lnTo>
                    <a:lnTo>
                      <a:pt x="287" y="133"/>
                    </a:lnTo>
                    <a:lnTo>
                      <a:pt x="287" y="121"/>
                    </a:lnTo>
                    <a:lnTo>
                      <a:pt x="287" y="105"/>
                    </a:lnTo>
                    <a:lnTo>
                      <a:pt x="285" y="91"/>
                    </a:lnTo>
                    <a:lnTo>
                      <a:pt x="282" y="80"/>
                    </a:lnTo>
                    <a:lnTo>
                      <a:pt x="276" y="73"/>
                    </a:lnTo>
                    <a:lnTo>
                      <a:pt x="269" y="65"/>
                    </a:lnTo>
                    <a:lnTo>
                      <a:pt x="259" y="56"/>
                    </a:lnTo>
                    <a:lnTo>
                      <a:pt x="249" y="49"/>
                    </a:lnTo>
                    <a:lnTo>
                      <a:pt x="242" y="46"/>
                    </a:lnTo>
                    <a:lnTo>
                      <a:pt x="233" y="42"/>
                    </a:lnTo>
                    <a:lnTo>
                      <a:pt x="223" y="39"/>
                    </a:lnTo>
                    <a:lnTo>
                      <a:pt x="212" y="33"/>
                    </a:lnTo>
                    <a:lnTo>
                      <a:pt x="200" y="30"/>
                    </a:lnTo>
                    <a:lnTo>
                      <a:pt x="189" y="25"/>
                    </a:lnTo>
                    <a:lnTo>
                      <a:pt x="177" y="21"/>
                    </a:lnTo>
                    <a:lnTo>
                      <a:pt x="169" y="19"/>
                    </a:lnTo>
                    <a:lnTo>
                      <a:pt x="160" y="18"/>
                    </a:lnTo>
                    <a:lnTo>
                      <a:pt x="150" y="14"/>
                    </a:lnTo>
                    <a:lnTo>
                      <a:pt x="139" y="11"/>
                    </a:lnTo>
                    <a:lnTo>
                      <a:pt x="129" y="7"/>
                    </a:lnTo>
                    <a:lnTo>
                      <a:pt x="117" y="5"/>
                    </a:lnTo>
                    <a:lnTo>
                      <a:pt x="107" y="2"/>
                    </a:lnTo>
                    <a:lnTo>
                      <a:pt x="99" y="0"/>
                    </a:lnTo>
                    <a:lnTo>
                      <a:pt x="9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74" name="Freeform 169"/>
              <p:cNvSpPr>
                <a:spLocks/>
              </p:cNvSpPr>
              <p:nvPr/>
            </p:nvSpPr>
            <p:spPr bwMode="auto">
              <a:xfrm>
                <a:off x="6050" y="5525"/>
                <a:ext cx="108" cy="123"/>
              </a:xfrm>
              <a:custGeom>
                <a:avLst/>
                <a:gdLst>
                  <a:gd name="T0" fmla="*/ 0 w 218"/>
                  <a:gd name="T1" fmla="*/ 0 h 247"/>
                  <a:gd name="T2" fmla="*/ 0 w 218"/>
                  <a:gd name="T3" fmla="*/ 0 h 247"/>
                  <a:gd name="T4" fmla="*/ 0 w 218"/>
                  <a:gd name="T5" fmla="*/ 0 h 247"/>
                  <a:gd name="T6" fmla="*/ 0 w 218"/>
                  <a:gd name="T7" fmla="*/ 0 h 247"/>
                  <a:gd name="T8" fmla="*/ 0 w 218"/>
                  <a:gd name="T9" fmla="*/ 0 h 247"/>
                  <a:gd name="T10" fmla="*/ 0 w 218"/>
                  <a:gd name="T11" fmla="*/ 0 h 247"/>
                  <a:gd name="T12" fmla="*/ 0 w 218"/>
                  <a:gd name="T13" fmla="*/ 0 h 247"/>
                  <a:gd name="T14" fmla="*/ 0 w 218"/>
                  <a:gd name="T15" fmla="*/ 0 h 247"/>
                  <a:gd name="T16" fmla="*/ 0 w 218"/>
                  <a:gd name="T17" fmla="*/ 0 h 247"/>
                  <a:gd name="T18" fmla="*/ 0 w 218"/>
                  <a:gd name="T19" fmla="*/ 0 h 247"/>
                  <a:gd name="T20" fmla="*/ 0 w 218"/>
                  <a:gd name="T21" fmla="*/ 0 h 247"/>
                  <a:gd name="T22" fmla="*/ 0 w 218"/>
                  <a:gd name="T23" fmla="*/ 0 h 247"/>
                  <a:gd name="T24" fmla="*/ 0 w 218"/>
                  <a:gd name="T25" fmla="*/ 0 h 247"/>
                  <a:gd name="T26" fmla="*/ 0 w 218"/>
                  <a:gd name="T27" fmla="*/ 0 h 247"/>
                  <a:gd name="T28" fmla="*/ 0 w 218"/>
                  <a:gd name="T29" fmla="*/ 0 h 247"/>
                  <a:gd name="T30" fmla="*/ 0 w 218"/>
                  <a:gd name="T31" fmla="*/ 0 h 247"/>
                  <a:gd name="T32" fmla="*/ 0 w 218"/>
                  <a:gd name="T33" fmla="*/ 0 h 247"/>
                  <a:gd name="T34" fmla="*/ 0 w 218"/>
                  <a:gd name="T35" fmla="*/ 0 h 247"/>
                  <a:gd name="T36" fmla="*/ 0 w 218"/>
                  <a:gd name="T37" fmla="*/ 0 h 247"/>
                  <a:gd name="T38" fmla="*/ 0 w 218"/>
                  <a:gd name="T39" fmla="*/ 0 h 247"/>
                  <a:gd name="T40" fmla="*/ 0 w 218"/>
                  <a:gd name="T41" fmla="*/ 0 h 247"/>
                  <a:gd name="T42" fmla="*/ 0 w 218"/>
                  <a:gd name="T43" fmla="*/ 0 h 247"/>
                  <a:gd name="T44" fmla="*/ 0 w 218"/>
                  <a:gd name="T45" fmla="*/ 0 h 247"/>
                  <a:gd name="T46" fmla="*/ 0 w 218"/>
                  <a:gd name="T47" fmla="*/ 0 h 247"/>
                  <a:gd name="T48" fmla="*/ 0 w 218"/>
                  <a:gd name="T49" fmla="*/ 0 h 247"/>
                  <a:gd name="T50" fmla="*/ 0 w 218"/>
                  <a:gd name="T51" fmla="*/ 0 h 247"/>
                  <a:gd name="T52" fmla="*/ 0 w 218"/>
                  <a:gd name="T53" fmla="*/ 0 h 247"/>
                  <a:gd name="T54" fmla="*/ 0 w 218"/>
                  <a:gd name="T55" fmla="*/ 0 h 247"/>
                  <a:gd name="T56" fmla="*/ 0 w 218"/>
                  <a:gd name="T57" fmla="*/ 0 h 247"/>
                  <a:gd name="T58" fmla="*/ 0 w 218"/>
                  <a:gd name="T59" fmla="*/ 0 h 247"/>
                  <a:gd name="T60" fmla="*/ 0 w 218"/>
                  <a:gd name="T61" fmla="*/ 0 h 247"/>
                  <a:gd name="T62" fmla="*/ 0 w 218"/>
                  <a:gd name="T63" fmla="*/ 0 h 247"/>
                  <a:gd name="T64" fmla="*/ 0 w 218"/>
                  <a:gd name="T65" fmla="*/ 0 h 247"/>
                  <a:gd name="T66" fmla="*/ 0 w 218"/>
                  <a:gd name="T67" fmla="*/ 0 h 247"/>
                  <a:gd name="T68" fmla="*/ 0 w 218"/>
                  <a:gd name="T69" fmla="*/ 0 h 247"/>
                  <a:gd name="T70" fmla="*/ 0 w 218"/>
                  <a:gd name="T71" fmla="*/ 0 h 247"/>
                  <a:gd name="T72" fmla="*/ 0 w 218"/>
                  <a:gd name="T73" fmla="*/ 0 h 247"/>
                  <a:gd name="T74" fmla="*/ 0 w 218"/>
                  <a:gd name="T75" fmla="*/ 0 h 247"/>
                  <a:gd name="T76" fmla="*/ 0 w 218"/>
                  <a:gd name="T77" fmla="*/ 0 h 247"/>
                  <a:gd name="T78" fmla="*/ 0 w 218"/>
                  <a:gd name="T79" fmla="*/ 0 h 2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8"/>
                  <a:gd name="T121" fmla="*/ 0 h 247"/>
                  <a:gd name="T122" fmla="*/ 218 w 218"/>
                  <a:gd name="T123" fmla="*/ 247 h 2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8" h="247">
                    <a:moveTo>
                      <a:pt x="215" y="219"/>
                    </a:moveTo>
                    <a:lnTo>
                      <a:pt x="216" y="224"/>
                    </a:lnTo>
                    <a:lnTo>
                      <a:pt x="218" y="231"/>
                    </a:lnTo>
                    <a:lnTo>
                      <a:pt x="218" y="240"/>
                    </a:lnTo>
                    <a:lnTo>
                      <a:pt x="215" y="245"/>
                    </a:lnTo>
                    <a:lnTo>
                      <a:pt x="205" y="247"/>
                    </a:lnTo>
                    <a:lnTo>
                      <a:pt x="196" y="245"/>
                    </a:lnTo>
                    <a:lnTo>
                      <a:pt x="188" y="241"/>
                    </a:lnTo>
                    <a:lnTo>
                      <a:pt x="185" y="231"/>
                    </a:lnTo>
                    <a:lnTo>
                      <a:pt x="180" y="215"/>
                    </a:lnTo>
                    <a:lnTo>
                      <a:pt x="173" y="194"/>
                    </a:lnTo>
                    <a:lnTo>
                      <a:pt x="165" y="170"/>
                    </a:lnTo>
                    <a:lnTo>
                      <a:pt x="152" y="145"/>
                    </a:lnTo>
                    <a:lnTo>
                      <a:pt x="139" y="124"/>
                    </a:lnTo>
                    <a:lnTo>
                      <a:pt x="126" y="109"/>
                    </a:lnTo>
                    <a:lnTo>
                      <a:pt x="112" y="102"/>
                    </a:lnTo>
                    <a:lnTo>
                      <a:pt x="100" y="107"/>
                    </a:lnTo>
                    <a:lnTo>
                      <a:pt x="95" y="116"/>
                    </a:lnTo>
                    <a:lnTo>
                      <a:pt x="95" y="126"/>
                    </a:lnTo>
                    <a:lnTo>
                      <a:pt x="98" y="137"/>
                    </a:lnTo>
                    <a:lnTo>
                      <a:pt x="103" y="147"/>
                    </a:lnTo>
                    <a:lnTo>
                      <a:pt x="110" y="158"/>
                    </a:lnTo>
                    <a:lnTo>
                      <a:pt x="118" y="168"/>
                    </a:lnTo>
                    <a:lnTo>
                      <a:pt x="123" y="175"/>
                    </a:lnTo>
                    <a:lnTo>
                      <a:pt x="126" y="180"/>
                    </a:lnTo>
                    <a:lnTo>
                      <a:pt x="128" y="191"/>
                    </a:lnTo>
                    <a:lnTo>
                      <a:pt x="125" y="203"/>
                    </a:lnTo>
                    <a:lnTo>
                      <a:pt x="119" y="215"/>
                    </a:lnTo>
                    <a:lnTo>
                      <a:pt x="109" y="222"/>
                    </a:lnTo>
                    <a:lnTo>
                      <a:pt x="106" y="215"/>
                    </a:lnTo>
                    <a:lnTo>
                      <a:pt x="100" y="208"/>
                    </a:lnTo>
                    <a:lnTo>
                      <a:pt x="93" y="199"/>
                    </a:lnTo>
                    <a:lnTo>
                      <a:pt x="85" y="189"/>
                    </a:lnTo>
                    <a:lnTo>
                      <a:pt x="76" y="180"/>
                    </a:lnTo>
                    <a:lnTo>
                      <a:pt x="66" y="173"/>
                    </a:lnTo>
                    <a:lnTo>
                      <a:pt x="58" y="166"/>
                    </a:lnTo>
                    <a:lnTo>
                      <a:pt x="49" y="163"/>
                    </a:lnTo>
                    <a:lnTo>
                      <a:pt x="50" y="154"/>
                    </a:lnTo>
                    <a:lnTo>
                      <a:pt x="50" y="145"/>
                    </a:lnTo>
                    <a:lnTo>
                      <a:pt x="52" y="138"/>
                    </a:lnTo>
                    <a:lnTo>
                      <a:pt x="52" y="133"/>
                    </a:lnTo>
                    <a:lnTo>
                      <a:pt x="52" y="121"/>
                    </a:lnTo>
                    <a:lnTo>
                      <a:pt x="49" y="110"/>
                    </a:lnTo>
                    <a:lnTo>
                      <a:pt x="43" y="103"/>
                    </a:lnTo>
                    <a:lnTo>
                      <a:pt x="33" y="105"/>
                    </a:lnTo>
                    <a:lnTo>
                      <a:pt x="33" y="86"/>
                    </a:lnTo>
                    <a:lnTo>
                      <a:pt x="33" y="70"/>
                    </a:lnTo>
                    <a:lnTo>
                      <a:pt x="30" y="58"/>
                    </a:lnTo>
                    <a:lnTo>
                      <a:pt x="26" y="49"/>
                    </a:lnTo>
                    <a:lnTo>
                      <a:pt x="20" y="46"/>
                    </a:lnTo>
                    <a:lnTo>
                      <a:pt x="13" y="46"/>
                    </a:lnTo>
                    <a:lnTo>
                      <a:pt x="6" y="46"/>
                    </a:lnTo>
                    <a:lnTo>
                      <a:pt x="0" y="47"/>
                    </a:lnTo>
                    <a:lnTo>
                      <a:pt x="5" y="37"/>
                    </a:lnTo>
                    <a:lnTo>
                      <a:pt x="10" y="28"/>
                    </a:lnTo>
                    <a:lnTo>
                      <a:pt x="19" y="20"/>
                    </a:lnTo>
                    <a:lnTo>
                      <a:pt x="28" y="11"/>
                    </a:lnTo>
                    <a:lnTo>
                      <a:pt x="38" y="6"/>
                    </a:lnTo>
                    <a:lnTo>
                      <a:pt x="48" y="2"/>
                    </a:lnTo>
                    <a:lnTo>
                      <a:pt x="58" y="0"/>
                    </a:lnTo>
                    <a:lnTo>
                      <a:pt x="69" y="4"/>
                    </a:lnTo>
                    <a:lnTo>
                      <a:pt x="80" y="9"/>
                    </a:lnTo>
                    <a:lnTo>
                      <a:pt x="90" y="14"/>
                    </a:lnTo>
                    <a:lnTo>
                      <a:pt x="102" y="21"/>
                    </a:lnTo>
                    <a:lnTo>
                      <a:pt x="112" y="28"/>
                    </a:lnTo>
                    <a:lnTo>
                      <a:pt x="120" y="37"/>
                    </a:lnTo>
                    <a:lnTo>
                      <a:pt x="129" y="46"/>
                    </a:lnTo>
                    <a:lnTo>
                      <a:pt x="136" y="56"/>
                    </a:lnTo>
                    <a:lnTo>
                      <a:pt x="142" y="67"/>
                    </a:lnTo>
                    <a:lnTo>
                      <a:pt x="152" y="86"/>
                    </a:lnTo>
                    <a:lnTo>
                      <a:pt x="162" y="102"/>
                    </a:lnTo>
                    <a:lnTo>
                      <a:pt x="169" y="112"/>
                    </a:lnTo>
                    <a:lnTo>
                      <a:pt x="176" y="119"/>
                    </a:lnTo>
                    <a:lnTo>
                      <a:pt x="183" y="128"/>
                    </a:lnTo>
                    <a:lnTo>
                      <a:pt x="190" y="142"/>
                    </a:lnTo>
                    <a:lnTo>
                      <a:pt x="196" y="158"/>
                    </a:lnTo>
                    <a:lnTo>
                      <a:pt x="199" y="170"/>
                    </a:lnTo>
                    <a:lnTo>
                      <a:pt x="200" y="180"/>
                    </a:lnTo>
                    <a:lnTo>
                      <a:pt x="205" y="194"/>
                    </a:lnTo>
                    <a:lnTo>
                      <a:pt x="209" y="208"/>
                    </a:lnTo>
                    <a:lnTo>
                      <a:pt x="215" y="2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75" name="Freeform 170"/>
              <p:cNvSpPr>
                <a:spLocks/>
              </p:cNvSpPr>
              <p:nvPr/>
            </p:nvSpPr>
            <p:spPr bwMode="auto">
              <a:xfrm>
                <a:off x="6155" y="5540"/>
                <a:ext cx="20" cy="42"/>
              </a:xfrm>
              <a:custGeom>
                <a:avLst/>
                <a:gdLst>
                  <a:gd name="T0" fmla="*/ 1 w 38"/>
                  <a:gd name="T1" fmla="*/ 1 h 84"/>
                  <a:gd name="T2" fmla="*/ 1 w 38"/>
                  <a:gd name="T3" fmla="*/ 1 h 84"/>
                  <a:gd name="T4" fmla="*/ 1 w 38"/>
                  <a:gd name="T5" fmla="*/ 1 h 84"/>
                  <a:gd name="T6" fmla="*/ 1 w 38"/>
                  <a:gd name="T7" fmla="*/ 1 h 84"/>
                  <a:gd name="T8" fmla="*/ 1 w 38"/>
                  <a:gd name="T9" fmla="*/ 1 h 84"/>
                  <a:gd name="T10" fmla="*/ 1 w 38"/>
                  <a:gd name="T11" fmla="*/ 1 h 84"/>
                  <a:gd name="T12" fmla="*/ 1 w 38"/>
                  <a:gd name="T13" fmla="*/ 1 h 84"/>
                  <a:gd name="T14" fmla="*/ 1 w 38"/>
                  <a:gd name="T15" fmla="*/ 1 h 84"/>
                  <a:gd name="T16" fmla="*/ 0 w 38"/>
                  <a:gd name="T17" fmla="*/ 0 h 84"/>
                  <a:gd name="T18" fmla="*/ 1 w 38"/>
                  <a:gd name="T19" fmla="*/ 1 h 84"/>
                  <a:gd name="T20" fmla="*/ 1 w 38"/>
                  <a:gd name="T21" fmla="*/ 1 h 84"/>
                  <a:gd name="T22" fmla="*/ 1 w 38"/>
                  <a:gd name="T23" fmla="*/ 1 h 84"/>
                  <a:gd name="T24" fmla="*/ 1 w 38"/>
                  <a:gd name="T25" fmla="*/ 1 h 84"/>
                  <a:gd name="T26" fmla="*/ 1 w 38"/>
                  <a:gd name="T27" fmla="*/ 1 h 84"/>
                  <a:gd name="T28" fmla="*/ 1 w 38"/>
                  <a:gd name="T29" fmla="*/ 1 h 84"/>
                  <a:gd name="T30" fmla="*/ 1 w 38"/>
                  <a:gd name="T31" fmla="*/ 1 h 84"/>
                  <a:gd name="T32" fmla="*/ 1 w 38"/>
                  <a:gd name="T33" fmla="*/ 1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84"/>
                  <a:gd name="T53" fmla="*/ 38 w 38"/>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84">
                    <a:moveTo>
                      <a:pt x="38" y="84"/>
                    </a:moveTo>
                    <a:lnTo>
                      <a:pt x="38" y="72"/>
                    </a:lnTo>
                    <a:lnTo>
                      <a:pt x="38" y="56"/>
                    </a:lnTo>
                    <a:lnTo>
                      <a:pt x="36" y="42"/>
                    </a:lnTo>
                    <a:lnTo>
                      <a:pt x="33" y="31"/>
                    </a:lnTo>
                    <a:lnTo>
                      <a:pt x="27" y="24"/>
                    </a:lnTo>
                    <a:lnTo>
                      <a:pt x="20" y="16"/>
                    </a:lnTo>
                    <a:lnTo>
                      <a:pt x="10" y="7"/>
                    </a:lnTo>
                    <a:lnTo>
                      <a:pt x="0" y="0"/>
                    </a:lnTo>
                    <a:lnTo>
                      <a:pt x="6" y="14"/>
                    </a:lnTo>
                    <a:lnTo>
                      <a:pt x="13" y="30"/>
                    </a:lnTo>
                    <a:lnTo>
                      <a:pt x="20" y="45"/>
                    </a:lnTo>
                    <a:lnTo>
                      <a:pt x="24" y="56"/>
                    </a:lnTo>
                    <a:lnTo>
                      <a:pt x="28" y="65"/>
                    </a:lnTo>
                    <a:lnTo>
                      <a:pt x="33" y="72"/>
                    </a:lnTo>
                    <a:lnTo>
                      <a:pt x="36" y="79"/>
                    </a:lnTo>
                    <a:lnTo>
                      <a:pt x="38" y="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176" name="Freeform 171"/>
              <p:cNvSpPr>
                <a:spLocks/>
              </p:cNvSpPr>
              <p:nvPr/>
            </p:nvSpPr>
            <p:spPr bwMode="auto">
              <a:xfrm>
                <a:off x="6129" y="5549"/>
                <a:ext cx="31" cy="72"/>
              </a:xfrm>
              <a:custGeom>
                <a:avLst/>
                <a:gdLst>
                  <a:gd name="T0" fmla="*/ 0 w 61"/>
                  <a:gd name="T1" fmla="*/ 0 h 145"/>
                  <a:gd name="T2" fmla="*/ 1 w 61"/>
                  <a:gd name="T3" fmla="*/ 0 h 145"/>
                  <a:gd name="T4" fmla="*/ 1 w 61"/>
                  <a:gd name="T5" fmla="*/ 0 h 145"/>
                  <a:gd name="T6" fmla="*/ 1 w 61"/>
                  <a:gd name="T7" fmla="*/ 0 h 145"/>
                  <a:gd name="T8" fmla="*/ 1 w 61"/>
                  <a:gd name="T9" fmla="*/ 0 h 145"/>
                  <a:gd name="T10" fmla="*/ 1 w 61"/>
                  <a:gd name="T11" fmla="*/ 0 h 145"/>
                  <a:gd name="T12" fmla="*/ 1 w 61"/>
                  <a:gd name="T13" fmla="*/ 0 h 145"/>
                  <a:gd name="T14" fmla="*/ 1 w 61"/>
                  <a:gd name="T15" fmla="*/ 0 h 145"/>
                  <a:gd name="T16" fmla="*/ 1 w 61"/>
                  <a:gd name="T17" fmla="*/ 0 h 145"/>
                  <a:gd name="T18" fmla="*/ 1 w 61"/>
                  <a:gd name="T19" fmla="*/ 0 h 145"/>
                  <a:gd name="T20" fmla="*/ 1 w 61"/>
                  <a:gd name="T21" fmla="*/ 0 h 145"/>
                  <a:gd name="T22" fmla="*/ 1 w 61"/>
                  <a:gd name="T23" fmla="*/ 0 h 145"/>
                  <a:gd name="T24" fmla="*/ 1 w 61"/>
                  <a:gd name="T25" fmla="*/ 0 h 145"/>
                  <a:gd name="T26" fmla="*/ 1 w 61"/>
                  <a:gd name="T27" fmla="*/ 0 h 145"/>
                  <a:gd name="T28" fmla="*/ 1 w 61"/>
                  <a:gd name="T29" fmla="*/ 0 h 145"/>
                  <a:gd name="T30" fmla="*/ 1 w 61"/>
                  <a:gd name="T31" fmla="*/ 0 h 145"/>
                  <a:gd name="T32" fmla="*/ 1 w 61"/>
                  <a:gd name="T33" fmla="*/ 0 h 145"/>
                  <a:gd name="T34" fmla="*/ 1 w 61"/>
                  <a:gd name="T35" fmla="*/ 0 h 145"/>
                  <a:gd name="T36" fmla="*/ 1 w 61"/>
                  <a:gd name="T37" fmla="*/ 0 h 145"/>
                  <a:gd name="T38" fmla="*/ 1 w 61"/>
                  <a:gd name="T39" fmla="*/ 0 h 145"/>
                  <a:gd name="T40" fmla="*/ 1 w 61"/>
                  <a:gd name="T41" fmla="*/ 0 h 145"/>
                  <a:gd name="T42" fmla="*/ 1 w 61"/>
                  <a:gd name="T43" fmla="*/ 0 h 145"/>
                  <a:gd name="T44" fmla="*/ 1 w 61"/>
                  <a:gd name="T45" fmla="*/ 0 h 145"/>
                  <a:gd name="T46" fmla="*/ 1 w 61"/>
                  <a:gd name="T47" fmla="*/ 0 h 145"/>
                  <a:gd name="T48" fmla="*/ 0 w 61"/>
                  <a:gd name="T49" fmla="*/ 0 h 1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145"/>
                  <a:gd name="T77" fmla="*/ 61 w 61"/>
                  <a:gd name="T78" fmla="*/ 145 h 1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145">
                    <a:moveTo>
                      <a:pt x="0" y="0"/>
                    </a:moveTo>
                    <a:lnTo>
                      <a:pt x="9" y="6"/>
                    </a:lnTo>
                    <a:lnTo>
                      <a:pt x="17" y="14"/>
                    </a:lnTo>
                    <a:lnTo>
                      <a:pt x="27" y="27"/>
                    </a:lnTo>
                    <a:lnTo>
                      <a:pt x="37" y="39"/>
                    </a:lnTo>
                    <a:lnTo>
                      <a:pt x="46" y="53"/>
                    </a:lnTo>
                    <a:lnTo>
                      <a:pt x="54" y="63"/>
                    </a:lnTo>
                    <a:lnTo>
                      <a:pt x="59" y="72"/>
                    </a:lnTo>
                    <a:lnTo>
                      <a:pt x="61" y="77"/>
                    </a:lnTo>
                    <a:lnTo>
                      <a:pt x="61" y="90"/>
                    </a:lnTo>
                    <a:lnTo>
                      <a:pt x="61" y="109"/>
                    </a:lnTo>
                    <a:lnTo>
                      <a:pt x="60" y="131"/>
                    </a:lnTo>
                    <a:lnTo>
                      <a:pt x="57" y="145"/>
                    </a:lnTo>
                    <a:lnTo>
                      <a:pt x="53" y="123"/>
                    </a:lnTo>
                    <a:lnTo>
                      <a:pt x="47" y="100"/>
                    </a:lnTo>
                    <a:lnTo>
                      <a:pt x="40" y="81"/>
                    </a:lnTo>
                    <a:lnTo>
                      <a:pt x="36" y="70"/>
                    </a:lnTo>
                    <a:lnTo>
                      <a:pt x="30" y="62"/>
                    </a:lnTo>
                    <a:lnTo>
                      <a:pt x="21" y="48"/>
                    </a:lnTo>
                    <a:lnTo>
                      <a:pt x="13" y="35"/>
                    </a:lnTo>
                    <a:lnTo>
                      <a:pt x="7" y="27"/>
                    </a:lnTo>
                    <a:lnTo>
                      <a:pt x="6" y="21"/>
                    </a:lnTo>
                    <a:lnTo>
                      <a:pt x="4" y="16"/>
                    </a:lnTo>
                    <a:lnTo>
                      <a:pt x="3" y="9"/>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43019" name="Text Box 172"/>
            <p:cNvSpPr txBox="1">
              <a:spLocks noChangeArrowheads="1"/>
            </p:cNvSpPr>
            <p:nvPr/>
          </p:nvSpPr>
          <p:spPr bwMode="auto">
            <a:xfrm>
              <a:off x="4224" y="384"/>
              <a:ext cx="1248"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2000">
                  <a:latin typeface="Garamond" pitchFamily="18" charset="0"/>
                </a:rPr>
                <a:t>Objectives</a:t>
              </a:r>
            </a:p>
          </p:txBody>
        </p:sp>
      </p:grpSp>
      <p:sp>
        <p:nvSpPr>
          <p:cNvPr id="164" name="Text Box 12"/>
          <p:cNvSpPr txBox="1">
            <a:spLocks noChangeArrowheads="1"/>
          </p:cNvSpPr>
          <p:nvPr/>
        </p:nvSpPr>
        <p:spPr bwMode="auto">
          <a:xfrm>
            <a:off x="381000" y="152400"/>
            <a:ext cx="6172200" cy="173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0"/>
              </a:spcBef>
              <a:buClrTx/>
              <a:buSzTx/>
              <a:buFontTx/>
              <a:buNone/>
            </a:pPr>
            <a:r>
              <a:rPr lang="en-US" altLang="en-US" sz="3600" dirty="0"/>
              <a:t>Chapter Two</a:t>
            </a:r>
          </a:p>
          <a:p>
            <a:pPr algn="ctr" eaLnBrk="1" hangingPunct="1">
              <a:spcBef>
                <a:spcPct val="0"/>
              </a:spcBef>
              <a:buClrTx/>
              <a:buSzTx/>
              <a:buFontTx/>
              <a:buNone/>
            </a:pPr>
            <a:r>
              <a:rPr lang="en-US" altLang="en-US" sz="3600" dirty="0"/>
              <a:t>Human Resource Management Environment</a:t>
            </a:r>
            <a:endParaRPr lang="en-US" altLang="en-US" sz="4000" b="1" dirty="0">
              <a:latin typeface="Times New Roman" pitchFamily="18" charset="0"/>
              <a:cs typeface="Times New Roman" pitchFamily="18" charset="0"/>
            </a:endParaRPr>
          </a:p>
        </p:txBody>
      </p:sp>
      <p:pic>
        <p:nvPicPr>
          <p:cNvPr id="165" name="Picture 3" descr="Save This as your Homepage"/>
          <p:cNvPicPr>
            <a:picLocks noChangeAspect="1" noChangeArrowheads="1"/>
          </p:cNvPicPr>
          <p:nvPr/>
        </p:nvPicPr>
        <p:blipFill>
          <a:blip r:embed="rId2" r:link="rId3"/>
          <a:srcRect/>
          <a:stretch>
            <a:fillRect/>
          </a:stretch>
        </p:blipFill>
        <p:spPr bwMode="auto">
          <a:xfrm>
            <a:off x="609600" y="3657600"/>
            <a:ext cx="571500" cy="381000"/>
          </a:xfrm>
          <a:prstGeom prst="rect">
            <a:avLst/>
          </a:prstGeom>
          <a:solidFill>
            <a:schemeClr val="tx2">
              <a:lumMod val="75000"/>
            </a:schemeClr>
          </a:solidFill>
          <a:ln w="9525">
            <a:noFill/>
            <a:miter lim="800000"/>
            <a:headEnd/>
            <a:tailEnd/>
          </a:ln>
        </p:spPr>
      </p:pic>
      <p:pic>
        <p:nvPicPr>
          <p:cNvPr id="166" name="Picture 3" descr="Save This as your Homepage"/>
          <p:cNvPicPr>
            <a:picLocks noChangeAspect="1" noChangeArrowheads="1"/>
          </p:cNvPicPr>
          <p:nvPr/>
        </p:nvPicPr>
        <p:blipFill>
          <a:blip r:embed="rId2" r:link="rId3"/>
          <a:srcRect/>
          <a:stretch>
            <a:fillRect/>
          </a:stretch>
        </p:blipFill>
        <p:spPr bwMode="auto">
          <a:xfrm>
            <a:off x="609600" y="4038600"/>
            <a:ext cx="571500" cy="381000"/>
          </a:xfrm>
          <a:prstGeom prst="rect">
            <a:avLst/>
          </a:prstGeom>
          <a:solidFill>
            <a:schemeClr val="tx2">
              <a:lumMod val="75000"/>
            </a:schemeClr>
          </a:solidFill>
          <a:ln w="9525">
            <a:noFill/>
            <a:miter lim="800000"/>
            <a:headEnd/>
            <a:tailEnd/>
          </a:ln>
        </p:spPr>
      </p:pic>
      <p:pic>
        <p:nvPicPr>
          <p:cNvPr id="169" name="Picture 3" descr="Save This as your Homepage"/>
          <p:cNvPicPr>
            <a:picLocks noChangeAspect="1" noChangeArrowheads="1"/>
          </p:cNvPicPr>
          <p:nvPr/>
        </p:nvPicPr>
        <p:blipFill>
          <a:blip r:embed="rId2" r:link="rId3"/>
          <a:srcRect/>
          <a:stretch>
            <a:fillRect/>
          </a:stretch>
        </p:blipFill>
        <p:spPr bwMode="auto">
          <a:xfrm>
            <a:off x="609600" y="4419600"/>
            <a:ext cx="571500" cy="3810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1475719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Effect transition="in" filter="wipe(left)">
                                      <p:cBhvr>
                                        <p:cTn id="7" dur="500"/>
                                        <p:tgtEl>
                                          <p:spTgt spid="164">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4">
                                            <p:txEl>
                                              <p:pRg st="1" end="1"/>
                                            </p:txEl>
                                          </p:spTgt>
                                        </p:tgtEl>
                                        <p:attrNameLst>
                                          <p:attrName>style.visibility</p:attrName>
                                        </p:attrNameLst>
                                      </p:cBhvr>
                                      <p:to>
                                        <p:strVal val="visible"/>
                                      </p:to>
                                    </p:set>
                                    <p:animEffect transition="in" filter="wipe(left)">
                                      <p:cBhvr>
                                        <p:cTn id="11" dur="500"/>
                                        <p:tgtEl>
                                          <p:spTgt spid="164">
                                            <p:txEl>
                                              <p:pRg st="1" end="1"/>
                                            </p:txEl>
                                          </p:spTgt>
                                        </p:tgtEl>
                                      </p:cBhvr>
                                    </p:animEffect>
                                  </p:childTnLst>
                                </p:cTn>
                              </p:par>
                            </p:childTnLst>
                          </p:cTn>
                        </p:par>
                        <p:par>
                          <p:cTn id="12" fill="hold" nodeType="afterGroup">
                            <p:stCondLst>
                              <p:cond delay="1000"/>
                            </p:stCondLst>
                            <p:childTnLst>
                              <p:par>
                                <p:cTn id="13" presetID="2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500"/>
                            </p:stCondLst>
                            <p:childTnLst>
                              <p:par>
                                <p:cTn id="18" presetID="26" presetClass="emph" presetSubtype="0" fill="hold" nodeType="afterEffect">
                                  <p:stCondLst>
                                    <p:cond delay="0"/>
                                  </p:stCondLst>
                                  <p:childTnLst>
                                    <p:animEffect transition="out" filter="fade">
                                      <p:cBhvr>
                                        <p:cTn id="19" dur="5000" tmFilter="0, 0; .2, .5; .8, .5; 1, 0"/>
                                        <p:tgtEl>
                                          <p:spTgt spid="4"/>
                                        </p:tgtEl>
                                      </p:cBhvr>
                                    </p:animEffect>
                                    <p:animScale>
                                      <p:cBhvr>
                                        <p:cTn id="20" dur="2500" autoRev="1" fill="hold"/>
                                        <p:tgtEl>
                                          <p:spTgt spid="4"/>
                                        </p:tgtEl>
                                      </p:cBhvr>
                                      <p:by x="105000" y="105000"/>
                                    </p:animScale>
                                  </p:childTnLst>
                                </p:cTn>
                              </p:par>
                            </p:childTnLst>
                          </p:cTn>
                        </p:par>
                        <p:par>
                          <p:cTn id="21" fill="hold" nodeType="afterGroup">
                            <p:stCondLst>
                              <p:cond delay="6500"/>
                            </p:stCondLst>
                            <p:childTnLst>
                              <p:par>
                                <p:cTn id="22" presetID="22" presetClass="entr" presetSubtype="8"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left)">
                                      <p:cBhvr>
                                        <p:cTn id="24" dur="500"/>
                                        <p:tgtEl>
                                          <p:spTgt spid="3">
                                            <p:txEl>
                                              <p:pRg st="0" end="0"/>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left)">
                                      <p:cBhvr>
                                        <p:cTn id="27" dur="500"/>
                                        <p:tgtEl>
                                          <p:spTgt spid="3">
                                            <p:txEl>
                                              <p:pRg st="1" end="1"/>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left)">
                                      <p:cBhvr>
                                        <p:cTn id="30" dur="500"/>
                                        <p:tgtEl>
                                          <p:spTgt spid="3">
                                            <p:txEl>
                                              <p:pRg st="2" end="2"/>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left)">
                                      <p:cBhvr>
                                        <p:cTn id="33" dur="500"/>
                                        <p:tgtEl>
                                          <p:spTgt spid="3">
                                            <p:txEl>
                                              <p:pRg st="3" end="3"/>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left)">
                                      <p:cBhvr>
                                        <p:cTn id="36" dur="500"/>
                                        <p:tgtEl>
                                          <p:spTgt spid="3">
                                            <p:txEl>
                                              <p:pRg st="4" end="4"/>
                                            </p:txEl>
                                          </p:spTgt>
                                        </p:tgtEl>
                                      </p:cBhvr>
                                    </p:animEffect>
                                  </p:childTnLst>
                                </p:cTn>
                              </p:par>
                              <p:par>
                                <p:cTn id="37" presetID="23" presetClass="entr" presetSubtype="16" fill="hold" nodeType="withEffect">
                                  <p:stCondLst>
                                    <p:cond delay="0"/>
                                  </p:stCondLst>
                                  <p:childTnLst>
                                    <p:set>
                                      <p:cBhvr>
                                        <p:cTn id="38" dur="1" fill="hold">
                                          <p:stCondLst>
                                            <p:cond delay="0"/>
                                          </p:stCondLst>
                                        </p:cTn>
                                        <p:tgtEl>
                                          <p:spTgt spid="165"/>
                                        </p:tgtEl>
                                        <p:attrNameLst>
                                          <p:attrName>style.visibility</p:attrName>
                                        </p:attrNameLst>
                                      </p:cBhvr>
                                      <p:to>
                                        <p:strVal val="visible"/>
                                      </p:to>
                                    </p:set>
                                    <p:anim calcmode="lin" valueType="num">
                                      <p:cBhvr>
                                        <p:cTn id="39" dur="500" fill="hold"/>
                                        <p:tgtEl>
                                          <p:spTgt spid="165"/>
                                        </p:tgtEl>
                                        <p:attrNameLst>
                                          <p:attrName>ppt_w</p:attrName>
                                        </p:attrNameLst>
                                      </p:cBhvr>
                                      <p:tavLst>
                                        <p:tav tm="0">
                                          <p:val>
                                            <p:fltVal val="0"/>
                                          </p:val>
                                        </p:tav>
                                        <p:tav tm="100000">
                                          <p:val>
                                            <p:strVal val="#ppt_w"/>
                                          </p:val>
                                        </p:tav>
                                      </p:tavLst>
                                    </p:anim>
                                    <p:anim calcmode="lin" valueType="num">
                                      <p:cBhvr>
                                        <p:cTn id="40" dur="500" fill="hold"/>
                                        <p:tgtEl>
                                          <p:spTgt spid="165"/>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66"/>
                                        </p:tgtEl>
                                        <p:attrNameLst>
                                          <p:attrName>style.visibility</p:attrName>
                                        </p:attrNameLst>
                                      </p:cBhvr>
                                      <p:to>
                                        <p:strVal val="visible"/>
                                      </p:to>
                                    </p:set>
                                    <p:anim calcmode="lin" valueType="num">
                                      <p:cBhvr>
                                        <p:cTn id="43" dur="500" fill="hold"/>
                                        <p:tgtEl>
                                          <p:spTgt spid="166"/>
                                        </p:tgtEl>
                                        <p:attrNameLst>
                                          <p:attrName>ppt_w</p:attrName>
                                        </p:attrNameLst>
                                      </p:cBhvr>
                                      <p:tavLst>
                                        <p:tav tm="0">
                                          <p:val>
                                            <p:fltVal val="0"/>
                                          </p:val>
                                        </p:tav>
                                        <p:tav tm="100000">
                                          <p:val>
                                            <p:strVal val="#ppt_w"/>
                                          </p:val>
                                        </p:tav>
                                      </p:tavLst>
                                    </p:anim>
                                    <p:anim calcmode="lin" valueType="num">
                                      <p:cBhvr>
                                        <p:cTn id="44" dur="500" fill="hold"/>
                                        <p:tgtEl>
                                          <p:spTgt spid="166"/>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169"/>
                                        </p:tgtEl>
                                        <p:attrNameLst>
                                          <p:attrName>style.visibility</p:attrName>
                                        </p:attrNameLst>
                                      </p:cBhvr>
                                      <p:to>
                                        <p:strVal val="visible"/>
                                      </p:to>
                                    </p:set>
                                    <p:anim calcmode="lin" valueType="num">
                                      <p:cBhvr>
                                        <p:cTn id="47" dur="500" fill="hold"/>
                                        <p:tgtEl>
                                          <p:spTgt spid="169"/>
                                        </p:tgtEl>
                                        <p:attrNameLst>
                                          <p:attrName>ppt_w</p:attrName>
                                        </p:attrNameLst>
                                      </p:cBhvr>
                                      <p:tavLst>
                                        <p:tav tm="0">
                                          <p:val>
                                            <p:fltVal val="0"/>
                                          </p:val>
                                        </p:tav>
                                        <p:tav tm="100000">
                                          <p:val>
                                            <p:strVal val="#ppt_w"/>
                                          </p:val>
                                        </p:tav>
                                      </p:tavLst>
                                    </p:anim>
                                    <p:anim calcmode="lin" valueType="num">
                                      <p:cBhvr>
                                        <p:cTn id="48" dur="500" fill="hold"/>
                                        <p:tgtEl>
                                          <p:spTgt spid="1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64" grpId="0" build="p" bldLvl="3"/>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608013" y="1083716"/>
            <a:ext cx="800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2400" b="1" dirty="0"/>
              <a:t>1. Human Resource Management Environment </a:t>
            </a:r>
          </a:p>
        </p:txBody>
      </p:sp>
      <p:sp>
        <p:nvSpPr>
          <p:cNvPr id="44035" name="Text Box 6"/>
          <p:cNvSpPr txBox="1">
            <a:spLocks noChangeArrowheads="1"/>
          </p:cNvSpPr>
          <p:nvPr/>
        </p:nvSpPr>
        <p:spPr bwMode="auto">
          <a:xfrm>
            <a:off x="265113" y="1905000"/>
            <a:ext cx="8686800" cy="433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38188" indent="-34290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marL="342900" indent="-342900" eaLnBrk="1" hangingPunct="1">
              <a:spcBef>
                <a:spcPct val="50000"/>
              </a:spcBef>
              <a:buClrTx/>
              <a:buSzTx/>
            </a:pPr>
            <a:r>
              <a:rPr lang="en-US" altLang="en-US" sz="2400" dirty="0"/>
              <a:t>Human Resource management </a:t>
            </a:r>
            <a:r>
              <a:rPr lang="en-US" altLang="en-US" sz="2400" dirty="0">
                <a:solidFill>
                  <a:srgbClr val="FF0000"/>
                </a:solidFill>
              </a:rPr>
              <a:t>as a system </a:t>
            </a:r>
            <a:r>
              <a:rPr lang="en-US" altLang="en-US" sz="2400" dirty="0"/>
              <a:t>is </a:t>
            </a:r>
            <a:r>
              <a:rPr lang="en-US" altLang="en-US" sz="2400" dirty="0">
                <a:solidFill>
                  <a:srgbClr val="FF0000"/>
                </a:solidFill>
              </a:rPr>
              <a:t>affected</a:t>
            </a:r>
            <a:r>
              <a:rPr lang="en-US" altLang="en-US" sz="2400" dirty="0"/>
              <a:t> by several factors including </a:t>
            </a:r>
            <a:r>
              <a:rPr lang="en-US" altLang="en-US" sz="2400" dirty="0">
                <a:solidFill>
                  <a:srgbClr val="FF0000"/>
                </a:solidFill>
              </a:rPr>
              <a:t>external and internal </a:t>
            </a:r>
            <a:r>
              <a:rPr lang="en-US" altLang="en-US" sz="2400" dirty="0"/>
              <a:t>environment</a:t>
            </a:r>
            <a:r>
              <a:rPr lang="en-US" altLang="en-US" sz="2400" dirty="0" smtClean="0"/>
              <a:t>.</a:t>
            </a:r>
          </a:p>
          <a:p>
            <a:pPr marL="342900" indent="-342900" eaLnBrk="1" hangingPunct="1">
              <a:spcBef>
                <a:spcPct val="50000"/>
              </a:spcBef>
              <a:buClrTx/>
              <a:buSzTx/>
            </a:pPr>
            <a:endParaRPr lang="en-US" altLang="en-US" sz="2400" dirty="0" smtClean="0"/>
          </a:p>
          <a:p>
            <a:pPr marL="342900" indent="-342900" eaLnBrk="1" hangingPunct="1">
              <a:spcBef>
                <a:spcPct val="50000"/>
              </a:spcBef>
              <a:buClrTx/>
              <a:buSzTx/>
            </a:pPr>
            <a:r>
              <a:rPr lang="en-US" altLang="en-US" sz="2400" dirty="0" smtClean="0">
                <a:latin typeface="Book Antiqua" pitchFamily="18" charset="0"/>
              </a:rPr>
              <a:t>HRM </a:t>
            </a:r>
            <a:r>
              <a:rPr lang="en-US" altLang="en-US" sz="2400" dirty="0" smtClean="0">
                <a:solidFill>
                  <a:srgbClr val="FF0000"/>
                </a:solidFill>
                <a:latin typeface="Book Antiqua" pitchFamily="18" charset="0"/>
              </a:rPr>
              <a:t>cannot </a:t>
            </a:r>
            <a:r>
              <a:rPr lang="en-US" altLang="en-US" sz="2400" dirty="0">
                <a:solidFill>
                  <a:srgbClr val="FF0000"/>
                </a:solidFill>
                <a:latin typeface="Book Antiqua" pitchFamily="18" charset="0"/>
              </a:rPr>
              <a:t>take place </a:t>
            </a:r>
            <a:r>
              <a:rPr lang="en-US" altLang="en-US" sz="2400" dirty="0">
                <a:latin typeface="Book Antiqua" pitchFamily="18" charset="0"/>
              </a:rPr>
              <a:t>in </a:t>
            </a:r>
            <a:r>
              <a:rPr lang="en-US" altLang="en-US" sz="2400" dirty="0">
                <a:solidFill>
                  <a:srgbClr val="FF0000"/>
                </a:solidFill>
                <a:latin typeface="Book Antiqua" pitchFamily="18" charset="0"/>
              </a:rPr>
              <a:t>isolation</a:t>
            </a:r>
            <a:r>
              <a:rPr lang="en-US" altLang="en-US" sz="2400" dirty="0">
                <a:latin typeface="Book Antiqua" pitchFamily="18" charset="0"/>
              </a:rPr>
              <a:t> from the external and internal </a:t>
            </a:r>
            <a:r>
              <a:rPr lang="en-US" altLang="en-US" sz="2400" dirty="0" smtClean="0">
                <a:latin typeface="Book Antiqua" pitchFamily="18" charset="0"/>
              </a:rPr>
              <a:t>environment.</a:t>
            </a:r>
          </a:p>
          <a:p>
            <a:pPr marL="342900" indent="-342900" eaLnBrk="1" hangingPunct="1">
              <a:spcBef>
                <a:spcPct val="50000"/>
              </a:spcBef>
              <a:buClrTx/>
              <a:buSzTx/>
            </a:pPr>
            <a:endParaRPr lang="en-US" altLang="en-US" sz="2400" dirty="0" smtClean="0">
              <a:latin typeface="Book Antiqua" pitchFamily="18" charset="0"/>
            </a:endParaRPr>
          </a:p>
          <a:p>
            <a:pPr marL="342900" indent="-342900" eaLnBrk="1" hangingPunct="1">
              <a:spcBef>
                <a:spcPct val="50000"/>
              </a:spcBef>
              <a:buClrTx/>
              <a:buSzTx/>
            </a:pPr>
            <a:r>
              <a:rPr lang="en-US" altLang="en-US" sz="2400" dirty="0">
                <a:latin typeface="Book Antiqua" pitchFamily="18" charset="0"/>
              </a:rPr>
              <a:t>The </a:t>
            </a:r>
            <a:r>
              <a:rPr lang="en-US" altLang="en-US" sz="2400" dirty="0">
                <a:solidFill>
                  <a:srgbClr val="FF0000"/>
                </a:solidFill>
                <a:latin typeface="Book Antiqua" pitchFamily="18" charset="0"/>
              </a:rPr>
              <a:t>functions</a:t>
            </a:r>
            <a:r>
              <a:rPr lang="en-US" altLang="en-US" sz="2400" dirty="0">
                <a:latin typeface="Book Antiqua" pitchFamily="18" charset="0"/>
              </a:rPr>
              <a:t> of Human resources are </a:t>
            </a:r>
            <a:r>
              <a:rPr lang="en-US" altLang="en-US" sz="2400" dirty="0">
                <a:solidFill>
                  <a:srgbClr val="FF0000"/>
                </a:solidFill>
                <a:latin typeface="Book Antiqua" pitchFamily="18" charset="0"/>
              </a:rPr>
              <a:t>executed</a:t>
            </a:r>
            <a:r>
              <a:rPr lang="en-US" altLang="en-US" sz="2400" dirty="0">
                <a:latin typeface="Book Antiqua" pitchFamily="18" charset="0"/>
              </a:rPr>
              <a:t> on </a:t>
            </a:r>
            <a:r>
              <a:rPr lang="en-US" altLang="en-US" sz="2400" dirty="0">
                <a:solidFill>
                  <a:srgbClr val="FF0000"/>
                </a:solidFill>
                <a:latin typeface="Book Antiqua" pitchFamily="18" charset="0"/>
              </a:rPr>
              <a:t>permeable</a:t>
            </a:r>
            <a:r>
              <a:rPr lang="en-US" altLang="en-US" sz="2400" dirty="0">
                <a:latin typeface="Book Antiqua" pitchFamily="18" charset="0"/>
              </a:rPr>
              <a:t> systems. </a:t>
            </a:r>
          </a:p>
          <a:p>
            <a:pPr marL="342900" indent="-342900" eaLnBrk="1" hangingPunct="1">
              <a:spcBef>
                <a:spcPct val="50000"/>
              </a:spcBef>
              <a:buClrTx/>
              <a:buSzTx/>
            </a:pPr>
            <a:endParaRPr lang="en-US" altLang="en-US" sz="2400" dirty="0"/>
          </a:p>
        </p:txBody>
      </p:sp>
      <p:pic>
        <p:nvPicPr>
          <p:cNvPr id="4" name="Picture 3" descr="Save This as your Homepage"/>
          <p:cNvPicPr>
            <a:picLocks noChangeAspect="1" noChangeArrowheads="1"/>
          </p:cNvPicPr>
          <p:nvPr/>
        </p:nvPicPr>
        <p:blipFill>
          <a:blip r:embed="rId2" r:link="rId3"/>
          <a:srcRect/>
          <a:stretch>
            <a:fillRect/>
          </a:stretch>
        </p:blipFill>
        <p:spPr bwMode="auto">
          <a:xfrm>
            <a:off x="36513" y="1009390"/>
            <a:ext cx="571500" cy="5334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1228361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noAutofit/>
          </a:bodyPr>
          <a:lstStyle/>
          <a:p>
            <a:pPr algn="just"/>
            <a:r>
              <a:rPr lang="en-US" altLang="en-US" sz="3200" dirty="0" smtClean="0">
                <a:latin typeface="Book Antiqua" pitchFamily="18" charset="0"/>
              </a:rPr>
              <a:t>These </a:t>
            </a:r>
            <a:r>
              <a:rPr lang="en-US" altLang="en-US" sz="3200" dirty="0">
                <a:solidFill>
                  <a:srgbClr val="FF0000"/>
                </a:solidFill>
                <a:latin typeface="Book Antiqua" pitchFamily="18" charset="0"/>
              </a:rPr>
              <a:t>environments affect </a:t>
            </a:r>
            <a:r>
              <a:rPr lang="en-US" altLang="en-US" sz="3200" dirty="0">
                <a:latin typeface="Book Antiqua" pitchFamily="18" charset="0"/>
              </a:rPr>
              <a:t>the </a:t>
            </a:r>
            <a:r>
              <a:rPr lang="en-US" altLang="en-US" sz="3200" dirty="0">
                <a:solidFill>
                  <a:srgbClr val="0070C0"/>
                </a:solidFill>
                <a:latin typeface="Book Antiqua" pitchFamily="18" charset="0"/>
              </a:rPr>
              <a:t>human resource functions</a:t>
            </a:r>
            <a:r>
              <a:rPr lang="en-US" altLang="en-US" sz="3200" dirty="0">
                <a:latin typeface="Book Antiqua" pitchFamily="18" charset="0"/>
              </a:rPr>
              <a:t>, and </a:t>
            </a:r>
            <a:r>
              <a:rPr lang="en-US" altLang="en-US" sz="3200" dirty="0">
                <a:solidFill>
                  <a:srgbClr val="FF0000"/>
                </a:solidFill>
                <a:latin typeface="Book Antiqua" pitchFamily="18" charset="0"/>
              </a:rPr>
              <a:t>shape the policies</a:t>
            </a:r>
            <a:r>
              <a:rPr lang="en-US" altLang="en-US" sz="3200" dirty="0">
                <a:latin typeface="Book Antiqua" pitchFamily="18" charset="0"/>
              </a:rPr>
              <a:t> and practices of human resource management. </a:t>
            </a:r>
            <a:endParaRPr lang="en-US" altLang="en-US" sz="3200" dirty="0" smtClean="0">
              <a:latin typeface="Book Antiqua" pitchFamily="18" charset="0"/>
            </a:endParaRPr>
          </a:p>
          <a:p>
            <a:pPr algn="just"/>
            <a:endParaRPr lang="en-US" altLang="en-US" sz="3200" dirty="0">
              <a:latin typeface="Book Antiqua" pitchFamily="18" charset="0"/>
            </a:endParaRPr>
          </a:p>
          <a:p>
            <a:pPr algn="just"/>
            <a:r>
              <a:rPr lang="en-US" altLang="en-US" sz="3200" dirty="0">
                <a:latin typeface="Book Antiqua" pitchFamily="18" charset="0"/>
              </a:rPr>
              <a:t>Today HRM is much more </a:t>
            </a:r>
            <a:r>
              <a:rPr lang="en-US" altLang="en-US" sz="3200" dirty="0">
                <a:solidFill>
                  <a:srgbClr val="FF0000"/>
                </a:solidFill>
                <a:latin typeface="Book Antiqua" pitchFamily="18" charset="0"/>
              </a:rPr>
              <a:t>integrated</a:t>
            </a:r>
            <a:r>
              <a:rPr lang="en-US" altLang="en-US" sz="3200" dirty="0">
                <a:latin typeface="Book Antiqua" pitchFamily="18" charset="0"/>
              </a:rPr>
              <a:t> into both the </a:t>
            </a:r>
            <a:r>
              <a:rPr lang="en-US" altLang="en-US" sz="3200" dirty="0">
                <a:solidFill>
                  <a:srgbClr val="FF0000"/>
                </a:solidFill>
                <a:latin typeface="Book Antiqua" pitchFamily="18" charset="0"/>
              </a:rPr>
              <a:t>management</a:t>
            </a:r>
            <a:r>
              <a:rPr lang="en-US" altLang="en-US" sz="3200" dirty="0">
                <a:latin typeface="Book Antiqua" pitchFamily="18" charset="0"/>
              </a:rPr>
              <a:t> and the </a:t>
            </a:r>
            <a:r>
              <a:rPr lang="en-US" altLang="en-US" sz="3200" dirty="0">
                <a:solidFill>
                  <a:srgbClr val="FF0000"/>
                </a:solidFill>
                <a:latin typeface="Book Antiqua" pitchFamily="18" charset="0"/>
              </a:rPr>
              <a:t>strategic planning process</a:t>
            </a:r>
            <a:r>
              <a:rPr lang="en-US" altLang="en-US" sz="3200" dirty="0">
                <a:latin typeface="Book Antiqua" pitchFamily="18" charset="0"/>
              </a:rPr>
              <a:t> of the organization</a:t>
            </a:r>
            <a:r>
              <a:rPr lang="en-US" altLang="en-US" sz="3200" dirty="0"/>
              <a:t>. </a:t>
            </a:r>
          </a:p>
          <a:p>
            <a:endParaRPr lang="en-US" sz="3200" dirty="0"/>
          </a:p>
        </p:txBody>
      </p:sp>
    </p:spTree>
    <p:extLst>
      <p:ext uri="{BB962C8B-B14F-4D97-AF65-F5344CB8AC3E}">
        <p14:creationId xmlns="" xmlns:p14="http://schemas.microsoft.com/office/powerpoint/2010/main" val="30254637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normAutofit/>
          </a:bodyPr>
          <a:lstStyle/>
          <a:p>
            <a:pPr lvl="1">
              <a:spcBef>
                <a:spcPct val="50000"/>
              </a:spcBef>
              <a:buClrTx/>
              <a:buFontTx/>
              <a:buChar char="•"/>
            </a:pPr>
            <a:r>
              <a:rPr lang="en-US" altLang="en-US" sz="2800" dirty="0">
                <a:solidFill>
                  <a:srgbClr val="FF0000"/>
                </a:solidFill>
              </a:rPr>
              <a:t>External</a:t>
            </a:r>
            <a:r>
              <a:rPr lang="en-US" altLang="en-US" sz="2800" dirty="0"/>
              <a:t> Environment are those factors that are </a:t>
            </a:r>
            <a:r>
              <a:rPr lang="en-US" altLang="en-US" sz="2800" dirty="0">
                <a:solidFill>
                  <a:srgbClr val="FF0000"/>
                </a:solidFill>
              </a:rPr>
              <a:t>outside the organization</a:t>
            </a:r>
            <a:r>
              <a:rPr lang="en-US" altLang="en-US" sz="2800" dirty="0"/>
              <a:t>, they are largely uncontrollable and provide </a:t>
            </a:r>
            <a:r>
              <a:rPr lang="en-US" altLang="en-US" sz="2800" b="1" dirty="0">
                <a:solidFill>
                  <a:srgbClr val="00B0F0"/>
                </a:solidFill>
              </a:rPr>
              <a:t>opportunities and threats (OT) </a:t>
            </a:r>
            <a:r>
              <a:rPr lang="en-US" altLang="en-US" sz="2800" dirty="0"/>
              <a:t>to the organization. </a:t>
            </a:r>
            <a:endParaRPr lang="en-US" altLang="en-US" sz="2800" dirty="0" smtClean="0"/>
          </a:p>
          <a:p>
            <a:pPr lvl="1">
              <a:spcBef>
                <a:spcPct val="50000"/>
              </a:spcBef>
              <a:buClrTx/>
              <a:buFontTx/>
              <a:buChar char="•"/>
            </a:pPr>
            <a:endParaRPr lang="en-US" altLang="en-US" sz="2800" dirty="0" smtClean="0"/>
          </a:p>
          <a:p>
            <a:pPr lvl="1">
              <a:spcBef>
                <a:spcPct val="50000"/>
              </a:spcBef>
              <a:buClrTx/>
              <a:buFontTx/>
              <a:buChar char="•"/>
            </a:pPr>
            <a:r>
              <a:rPr lang="en-US" altLang="en-US" sz="2800" dirty="0" smtClean="0"/>
              <a:t>The </a:t>
            </a:r>
            <a:r>
              <a:rPr lang="en-US" altLang="en-US" sz="2800" dirty="0">
                <a:solidFill>
                  <a:srgbClr val="FF0000"/>
                </a:solidFill>
              </a:rPr>
              <a:t>analysis of external </a:t>
            </a:r>
            <a:r>
              <a:rPr lang="en-US" altLang="en-US" sz="2800" dirty="0"/>
              <a:t>environment is some times called </a:t>
            </a:r>
            <a:r>
              <a:rPr lang="en-US" altLang="en-US" sz="2800" b="1" dirty="0">
                <a:solidFill>
                  <a:srgbClr val="00B0F0"/>
                </a:solidFill>
              </a:rPr>
              <a:t>PEST</a:t>
            </a:r>
            <a:r>
              <a:rPr lang="en-US" altLang="en-US" sz="2800" dirty="0"/>
              <a:t> analysis</a:t>
            </a:r>
          </a:p>
          <a:p>
            <a:endParaRPr lang="en-US" sz="2800" dirty="0"/>
          </a:p>
        </p:txBody>
      </p:sp>
    </p:spTree>
    <p:extLst>
      <p:ext uri="{BB962C8B-B14F-4D97-AF65-F5344CB8AC3E}">
        <p14:creationId xmlns="" xmlns:p14="http://schemas.microsoft.com/office/powerpoint/2010/main" val="32977478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pPr marL="274320" lvl="1" indent="-274320">
              <a:buClr>
                <a:schemeClr val="accent3"/>
              </a:buClr>
              <a:buSzPct val="95000"/>
            </a:pPr>
            <a:r>
              <a:rPr lang="en-US" sz="2800" dirty="0"/>
              <a:t>Major economic, technological, political, and cultural forces are </a:t>
            </a:r>
            <a:r>
              <a:rPr lang="en-US" sz="2800" dirty="0">
                <a:solidFill>
                  <a:srgbClr val="FF0000"/>
                </a:solidFill>
              </a:rPr>
              <a:t>affecting human resources </a:t>
            </a:r>
            <a:r>
              <a:rPr lang="en-US" sz="2800" dirty="0"/>
              <a:t>management today.</a:t>
            </a:r>
            <a:endParaRPr lang="en-US" altLang="en-US" sz="2800" dirty="0"/>
          </a:p>
          <a:p>
            <a:endParaRPr lang="en-US" dirty="0" smtClean="0"/>
          </a:p>
          <a:p>
            <a:r>
              <a:rPr lang="en-US" dirty="0" smtClean="0"/>
              <a:t>All </a:t>
            </a:r>
            <a:r>
              <a:rPr lang="en-US" dirty="0"/>
              <a:t>are </a:t>
            </a:r>
            <a:r>
              <a:rPr lang="en-US" dirty="0">
                <a:solidFill>
                  <a:srgbClr val="FF0000"/>
                </a:solidFill>
              </a:rPr>
              <a:t>contributing</a:t>
            </a:r>
            <a:r>
              <a:rPr lang="en-US" dirty="0"/>
              <a:t> to the growing importance of </a:t>
            </a:r>
            <a:r>
              <a:rPr lang="en-US" dirty="0">
                <a:solidFill>
                  <a:srgbClr val="FF0000"/>
                </a:solidFill>
              </a:rPr>
              <a:t>understanding how to manage </a:t>
            </a:r>
            <a:r>
              <a:rPr lang="en-US" dirty="0"/>
              <a:t>human resources effectively and to the growing importance of human resources function in organizations.</a:t>
            </a:r>
          </a:p>
        </p:txBody>
      </p:sp>
    </p:spTree>
    <p:extLst>
      <p:ext uri="{BB962C8B-B14F-4D97-AF65-F5344CB8AC3E}">
        <p14:creationId xmlns="" xmlns:p14="http://schemas.microsoft.com/office/powerpoint/2010/main" val="2190067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90B2DB5-7C50-465D-BF09-5B8196B521D3}" type="slidenum">
              <a:rPr lang="en-US" smtClean="0"/>
              <a:pPr>
                <a:defRPr/>
              </a:pPr>
              <a:t>48</a:t>
            </a:fld>
            <a:endParaRPr lang="en-US"/>
          </a:p>
        </p:txBody>
      </p:sp>
      <p:sp>
        <p:nvSpPr>
          <p:cNvPr id="45059" name="Rectangle 2"/>
          <p:cNvSpPr>
            <a:spLocks noChangeArrowheads="1"/>
          </p:cNvSpPr>
          <p:nvPr/>
        </p:nvSpPr>
        <p:spPr bwMode="auto">
          <a:xfrm>
            <a:off x="258763" y="990600"/>
            <a:ext cx="8686800" cy="443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lvl="1" eaLnBrk="1" hangingPunct="1">
              <a:spcBef>
                <a:spcPct val="50000"/>
              </a:spcBef>
              <a:buClrTx/>
              <a:buFontTx/>
              <a:buChar char="•"/>
            </a:pPr>
            <a:r>
              <a:rPr lang="en-US" altLang="en-US" sz="3600"/>
              <a:t>Internal environment are factors within the organization, they constitute the </a:t>
            </a:r>
            <a:r>
              <a:rPr lang="en-US" altLang="en-US" sz="3600" b="1">
                <a:solidFill>
                  <a:srgbClr val="00B0F0"/>
                </a:solidFill>
              </a:rPr>
              <a:t>strengths</a:t>
            </a:r>
            <a:r>
              <a:rPr lang="en-US" altLang="en-US" sz="3600"/>
              <a:t> and </a:t>
            </a:r>
            <a:r>
              <a:rPr lang="en-US" altLang="en-US" sz="3600" b="1">
                <a:solidFill>
                  <a:srgbClr val="00B0F0"/>
                </a:solidFill>
              </a:rPr>
              <a:t>weaknesses</a:t>
            </a:r>
            <a:r>
              <a:rPr lang="en-US" altLang="en-US" sz="3600"/>
              <a:t> </a:t>
            </a:r>
            <a:r>
              <a:rPr lang="en-US" altLang="en-US" sz="3600" b="1">
                <a:solidFill>
                  <a:srgbClr val="00B0F0"/>
                </a:solidFill>
              </a:rPr>
              <a:t>(SW) </a:t>
            </a:r>
            <a:r>
              <a:rPr lang="en-US" altLang="en-US" sz="3600"/>
              <a:t>of the organization.</a:t>
            </a:r>
          </a:p>
          <a:p>
            <a:pPr lvl="1" eaLnBrk="1" hangingPunct="1">
              <a:spcBef>
                <a:spcPct val="50000"/>
              </a:spcBef>
              <a:buClrTx/>
              <a:buFontTx/>
              <a:buChar char="•"/>
            </a:pPr>
            <a:r>
              <a:rPr lang="en-US" altLang="en-US" sz="3600"/>
              <a:t>The analysis of the internal and external environment together is called </a:t>
            </a:r>
            <a:r>
              <a:rPr lang="en-US" altLang="en-US" sz="4400" b="1">
                <a:solidFill>
                  <a:srgbClr val="00B0F0"/>
                </a:solidFill>
              </a:rPr>
              <a:t>SWOT</a:t>
            </a:r>
            <a:r>
              <a:rPr lang="en-US" altLang="en-US" sz="3600"/>
              <a:t> analysis</a:t>
            </a:r>
          </a:p>
        </p:txBody>
      </p:sp>
    </p:spTree>
    <p:extLst>
      <p:ext uri="{BB962C8B-B14F-4D97-AF65-F5344CB8AC3E}">
        <p14:creationId xmlns="" xmlns:p14="http://schemas.microsoft.com/office/powerpoint/2010/main" val="38708115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a:xfrm>
            <a:off x="152400" y="1935480"/>
            <a:ext cx="8763000" cy="4693920"/>
          </a:xfrm>
        </p:spPr>
        <p:txBody>
          <a:bodyPr>
            <a:normAutofit fontScale="92500"/>
          </a:bodyPr>
          <a:lstStyle/>
          <a:p>
            <a:r>
              <a:rPr lang="en-US" dirty="0" smtClean="0">
                <a:solidFill>
                  <a:srgbClr val="FF0000"/>
                </a:solidFill>
              </a:rPr>
              <a:t>International competition</a:t>
            </a:r>
            <a:r>
              <a:rPr lang="en-US" dirty="0" smtClean="0"/>
              <a:t>, cooperation, and the interdependence of business have its </a:t>
            </a:r>
            <a:r>
              <a:rPr lang="en-US" dirty="0" smtClean="0">
                <a:solidFill>
                  <a:srgbClr val="FF0000"/>
                </a:solidFill>
              </a:rPr>
              <a:t>own impact</a:t>
            </a:r>
            <a:r>
              <a:rPr lang="en-US" dirty="0" smtClean="0"/>
              <a:t>.</a:t>
            </a:r>
          </a:p>
          <a:p>
            <a:endParaRPr lang="en-US" dirty="0" smtClean="0"/>
          </a:p>
          <a:p>
            <a:pPr marL="274320" lvl="1" indent="-274320">
              <a:buClr>
                <a:schemeClr val="accent3"/>
              </a:buClr>
              <a:buSzPct val="95000"/>
            </a:pPr>
            <a:r>
              <a:rPr lang="en-US" dirty="0" smtClean="0"/>
              <a:t>Employment in </a:t>
            </a:r>
            <a:r>
              <a:rPr lang="en-US" dirty="0" smtClean="0">
                <a:solidFill>
                  <a:srgbClr val="FF0000"/>
                </a:solidFill>
              </a:rPr>
              <a:t>manufacturing and mining </a:t>
            </a:r>
            <a:r>
              <a:rPr lang="en-US" dirty="0" smtClean="0"/>
              <a:t>industries (in the US) is </a:t>
            </a:r>
            <a:r>
              <a:rPr lang="en-US" dirty="0" smtClean="0">
                <a:solidFill>
                  <a:srgbClr val="FF0000"/>
                </a:solidFill>
              </a:rPr>
              <a:t>expected to decline slightly</a:t>
            </a:r>
            <a:r>
              <a:rPr lang="en-US" dirty="0" smtClean="0"/>
              <a:t>. On the other hand, employment in </a:t>
            </a:r>
            <a:r>
              <a:rPr lang="en-US" dirty="0" smtClean="0">
                <a:solidFill>
                  <a:srgbClr val="FF0000"/>
                </a:solidFill>
              </a:rPr>
              <a:t>service</a:t>
            </a:r>
            <a:r>
              <a:rPr lang="en-US" dirty="0" smtClean="0"/>
              <a:t> industries – including temporary help, health care, government, banking, computer, and data processing industries – is expected to increase by 40 percent. </a:t>
            </a:r>
            <a:r>
              <a:rPr lang="en-US" b="1" dirty="0" smtClean="0"/>
              <a:t>Differential Industry Growth</a:t>
            </a:r>
            <a:endParaRPr lang="en-US" dirty="0" smtClean="0"/>
          </a:p>
          <a:p>
            <a:endParaRPr lang="en-US" dirty="0" smtClean="0"/>
          </a:p>
          <a:p>
            <a:pPr lvl="1"/>
            <a:r>
              <a:rPr lang="en-US" dirty="0" smtClean="0">
                <a:solidFill>
                  <a:srgbClr val="FF0000"/>
                </a:solidFill>
              </a:rPr>
              <a:t>Such shifts </a:t>
            </a:r>
            <a:r>
              <a:rPr lang="en-US" dirty="0" smtClean="0"/>
              <a:t>in </a:t>
            </a:r>
            <a:r>
              <a:rPr lang="en-US" dirty="0" smtClean="0">
                <a:solidFill>
                  <a:srgbClr val="FF0000"/>
                </a:solidFill>
              </a:rPr>
              <a:t>employment</a:t>
            </a:r>
            <a:r>
              <a:rPr lang="en-US" dirty="0" smtClean="0"/>
              <a:t> have major </a:t>
            </a:r>
            <a:r>
              <a:rPr lang="en-US" dirty="0" smtClean="0">
                <a:solidFill>
                  <a:srgbClr val="FF0000"/>
                </a:solidFill>
              </a:rPr>
              <a:t>implications for human resources management, </a:t>
            </a:r>
            <a:r>
              <a:rPr lang="en-US" dirty="0" smtClean="0"/>
              <a:t>including how much recruiting needs to be done and the kinds of training required.</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F44833A-D988-4858-B07A-AC684C870F2C}" type="slidenum">
              <a:rPr lang="en-US" smtClean="0"/>
              <a:pPr>
                <a:defRPr/>
              </a:pPr>
              <a:t>5</a:t>
            </a:fld>
            <a:endParaRPr lang="en-US"/>
          </a:p>
        </p:txBody>
      </p:sp>
      <p:sp>
        <p:nvSpPr>
          <p:cNvPr id="3" name="Text Box 4"/>
          <p:cNvSpPr txBox="1">
            <a:spLocks noChangeArrowheads="1"/>
          </p:cNvSpPr>
          <p:nvPr/>
        </p:nvSpPr>
        <p:spPr bwMode="auto">
          <a:xfrm>
            <a:off x="304800" y="762000"/>
            <a:ext cx="8534400" cy="6555641"/>
          </a:xfrm>
          <a:prstGeom prst="rect">
            <a:avLst/>
          </a:prstGeom>
          <a:noFill/>
          <a:ln w="9525">
            <a:noFill/>
            <a:miter lim="800000"/>
            <a:headEnd/>
            <a:tailEnd/>
          </a:ln>
          <a:effectLst/>
        </p:spPr>
        <p:txBody>
          <a:bodyPr>
            <a:spAutoFit/>
          </a:bodyPr>
          <a:lstStyle/>
          <a:p>
            <a:pPr>
              <a:defRPr/>
            </a:pPr>
            <a:r>
              <a:rPr lang="en-US" sz="2800" b="1" dirty="0">
                <a:cs typeface="Arial" pitchFamily="34" charset="0"/>
              </a:rPr>
              <a:t>What is human resource management?</a:t>
            </a:r>
            <a:endParaRPr lang="en-US" sz="2800" dirty="0">
              <a:cs typeface="Arial" pitchFamily="34" charset="0"/>
            </a:endParaRPr>
          </a:p>
          <a:p>
            <a:pPr>
              <a:defRPr/>
            </a:pPr>
            <a:r>
              <a:rPr lang="en-US" sz="2800" dirty="0">
                <a:cs typeface="Arial" pitchFamily="34" charset="0"/>
              </a:rPr>
              <a:t> </a:t>
            </a:r>
          </a:p>
          <a:p>
            <a:pPr marL="457200" indent="-457200">
              <a:buFont typeface="Arial" panose="020B0604020202020204" pitchFamily="34" charset="0"/>
              <a:buChar char="•"/>
              <a:defRPr/>
            </a:pPr>
            <a:r>
              <a:rPr lang="en-US" sz="2800" dirty="0">
                <a:cs typeface="Arial" pitchFamily="34" charset="0"/>
              </a:rPr>
              <a:t>Before giving an answer to this question, it would be better to define "</a:t>
            </a:r>
            <a:r>
              <a:rPr lang="en-US" sz="2800" b="1" i="1" dirty="0">
                <a:cs typeface="Arial" pitchFamily="34" charset="0"/>
              </a:rPr>
              <a:t>management</a:t>
            </a:r>
            <a:r>
              <a:rPr lang="en-US" sz="2800" dirty="0">
                <a:cs typeface="Arial" pitchFamily="34" charset="0"/>
              </a:rPr>
              <a:t>" it self</a:t>
            </a:r>
            <a:r>
              <a:rPr lang="en-US" sz="2800" dirty="0" smtClean="0">
                <a:cs typeface="Arial" pitchFamily="34" charset="0"/>
              </a:rPr>
              <a:t>.</a:t>
            </a:r>
          </a:p>
          <a:p>
            <a:pPr marL="457200" indent="-457200">
              <a:buFont typeface="Arial" panose="020B0604020202020204" pitchFamily="34" charset="0"/>
              <a:buChar char="•"/>
              <a:defRPr/>
            </a:pPr>
            <a:endParaRPr lang="en-US" sz="2800" dirty="0">
              <a:cs typeface="Arial" pitchFamily="34" charset="0"/>
            </a:endParaRPr>
          </a:p>
          <a:p>
            <a:pPr marL="457200" indent="-457200">
              <a:buFont typeface="Arial" panose="020B0604020202020204" pitchFamily="34" charset="0"/>
              <a:buChar char="•"/>
              <a:defRPr/>
            </a:pPr>
            <a:r>
              <a:rPr lang="en-US" sz="2800" b="1" dirty="0">
                <a:cs typeface="Arial" pitchFamily="34" charset="0"/>
              </a:rPr>
              <a:t>Management</a:t>
            </a:r>
            <a:r>
              <a:rPr lang="en-US" sz="2800" dirty="0">
                <a:cs typeface="Arial" pitchFamily="34" charset="0"/>
              </a:rPr>
              <a:t> can be defined as the process of </a:t>
            </a:r>
            <a:r>
              <a:rPr lang="en-US" sz="2800" dirty="0">
                <a:solidFill>
                  <a:srgbClr val="FF0000"/>
                </a:solidFill>
                <a:cs typeface="Arial" pitchFamily="34" charset="0"/>
              </a:rPr>
              <a:t>reaching organizational goals </a:t>
            </a:r>
            <a:r>
              <a:rPr lang="en-US" sz="2800" dirty="0">
                <a:cs typeface="Arial" pitchFamily="34" charset="0"/>
              </a:rPr>
              <a:t>by working with and </a:t>
            </a:r>
            <a:r>
              <a:rPr lang="en-US" sz="2800" dirty="0">
                <a:solidFill>
                  <a:schemeClr val="tx2"/>
                </a:solidFill>
                <a:cs typeface="Arial" pitchFamily="34" charset="0"/>
              </a:rPr>
              <a:t>through people </a:t>
            </a:r>
            <a:r>
              <a:rPr lang="en-US" sz="2800" dirty="0">
                <a:cs typeface="Arial" pitchFamily="34" charset="0"/>
              </a:rPr>
              <a:t>and other resources. </a:t>
            </a:r>
            <a:endParaRPr lang="en-US" sz="2800" dirty="0" smtClean="0">
              <a:cs typeface="Arial" pitchFamily="34" charset="0"/>
            </a:endParaRPr>
          </a:p>
          <a:p>
            <a:pPr marL="457200" indent="-457200">
              <a:buFont typeface="Arial" panose="020B0604020202020204" pitchFamily="34" charset="0"/>
              <a:buChar char="•"/>
              <a:defRPr/>
            </a:pPr>
            <a:endParaRPr lang="en-US" sz="2800" dirty="0">
              <a:cs typeface="Arial" pitchFamily="34" charset="0"/>
            </a:endParaRPr>
          </a:p>
          <a:p>
            <a:pPr marL="457200" indent="-457200">
              <a:buFont typeface="Arial" panose="020B0604020202020204" pitchFamily="34" charset="0"/>
              <a:buChar char="•"/>
              <a:defRPr/>
            </a:pPr>
            <a:r>
              <a:rPr lang="en-US" sz="2800" dirty="0">
                <a:cs typeface="Arial" pitchFamily="34" charset="0"/>
              </a:rPr>
              <a:t>According to </a:t>
            </a:r>
            <a:r>
              <a:rPr lang="en-US" sz="2800" dirty="0" err="1">
                <a:cs typeface="Arial" pitchFamily="34" charset="0"/>
              </a:rPr>
              <a:t>Kinard</a:t>
            </a:r>
            <a:r>
              <a:rPr lang="en-US" sz="2800" dirty="0">
                <a:cs typeface="Arial" pitchFamily="34" charset="0"/>
              </a:rPr>
              <a:t>, "Management is the process of </a:t>
            </a:r>
            <a:r>
              <a:rPr lang="en-US" sz="2800" dirty="0">
                <a:solidFill>
                  <a:srgbClr val="FF0000"/>
                </a:solidFill>
                <a:cs typeface="Arial" pitchFamily="34" charset="0"/>
              </a:rPr>
              <a:t>maximizing the potential </a:t>
            </a:r>
            <a:r>
              <a:rPr lang="en-US" sz="2800" dirty="0">
                <a:cs typeface="Arial" pitchFamily="34" charset="0"/>
              </a:rPr>
              <a:t>of an organization's </a:t>
            </a:r>
            <a:r>
              <a:rPr lang="en-US" sz="2800" dirty="0">
                <a:solidFill>
                  <a:srgbClr val="FF0000"/>
                </a:solidFill>
                <a:cs typeface="Arial" pitchFamily="34" charset="0"/>
              </a:rPr>
              <a:t>people</a:t>
            </a:r>
            <a:r>
              <a:rPr lang="en-US" sz="2800" dirty="0">
                <a:cs typeface="Arial" pitchFamily="34" charset="0"/>
              </a:rPr>
              <a:t> and </a:t>
            </a:r>
            <a:r>
              <a:rPr lang="en-US" sz="2800" dirty="0">
                <a:solidFill>
                  <a:srgbClr val="FF0000"/>
                </a:solidFill>
                <a:cs typeface="Arial" pitchFamily="34" charset="0"/>
              </a:rPr>
              <a:t>coordinating</a:t>
            </a:r>
            <a:r>
              <a:rPr lang="en-US" sz="2800" dirty="0">
                <a:cs typeface="Arial" pitchFamily="34" charset="0"/>
              </a:rPr>
              <a:t> their efforts to attain predetermined goals.</a:t>
            </a:r>
          </a:p>
          <a:p>
            <a:pPr>
              <a:defRPr/>
            </a:pPr>
            <a:endParaRPr lang="en-US" sz="2800" dirty="0">
              <a:cs typeface="Arial" pitchFamily="34" charset="0"/>
            </a:endParaRPr>
          </a:p>
          <a:p>
            <a:pPr>
              <a:defRPr/>
            </a:pPr>
            <a:endParaRPr lang="en-US" sz="2800" dirty="0">
              <a:cs typeface="Arial" pitchFamily="34" charset="0"/>
            </a:endParaRPr>
          </a:p>
        </p:txBody>
      </p:sp>
    </p:spTree>
    <p:extLst>
      <p:ext uri="{BB962C8B-B14F-4D97-AF65-F5344CB8AC3E}">
        <p14:creationId xmlns="" xmlns:p14="http://schemas.microsoft.com/office/powerpoint/2010/main" val="2479275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r>
              <a:rPr lang="en-US" b="1" dirty="0" smtClean="0"/>
              <a:t>Downsizing, outsourcing, and mergers</a:t>
            </a:r>
            <a:r>
              <a:rPr lang="en-US" dirty="0" smtClean="0"/>
              <a:t>. Faced with accelerating national and global competition and pressure from shareholders to </a:t>
            </a:r>
            <a:r>
              <a:rPr lang="en-US" dirty="0" smtClean="0">
                <a:solidFill>
                  <a:srgbClr val="FF0000"/>
                </a:solidFill>
              </a:rPr>
              <a:t>maintain profits</a:t>
            </a:r>
            <a:r>
              <a:rPr lang="en-US" dirty="0" smtClean="0"/>
              <a:t>, many </a:t>
            </a:r>
            <a:r>
              <a:rPr lang="en-US" dirty="0" smtClean="0">
                <a:solidFill>
                  <a:srgbClr val="FF0000"/>
                </a:solidFill>
              </a:rPr>
              <a:t>American firms </a:t>
            </a:r>
            <a:r>
              <a:rPr lang="en-US" dirty="0" smtClean="0"/>
              <a:t>have embarked on </a:t>
            </a:r>
            <a:r>
              <a:rPr lang="en-US" b="1" dirty="0" smtClean="0">
                <a:solidFill>
                  <a:srgbClr val="FF0000"/>
                </a:solidFill>
              </a:rPr>
              <a:t>restructuring</a:t>
            </a:r>
          </a:p>
          <a:p>
            <a:endParaRPr lang="en-US" b="1" dirty="0" smtClean="0">
              <a:solidFill>
                <a:srgbClr val="FF0000"/>
              </a:solidFill>
            </a:endParaRPr>
          </a:p>
          <a:p>
            <a:r>
              <a:rPr lang="en-US" dirty="0" smtClean="0"/>
              <a:t>Some of the major downsizings have been </a:t>
            </a:r>
            <a:r>
              <a:rPr lang="en-US" dirty="0" smtClean="0">
                <a:solidFill>
                  <a:srgbClr val="FF0000"/>
                </a:solidFill>
              </a:rPr>
              <a:t>associated</a:t>
            </a:r>
            <a:r>
              <a:rPr lang="en-US" dirty="0" smtClean="0"/>
              <a:t> with </a:t>
            </a:r>
            <a:r>
              <a:rPr lang="en-US" dirty="0" smtClean="0">
                <a:solidFill>
                  <a:srgbClr val="FF0000"/>
                </a:solidFill>
              </a:rPr>
              <a:t>company breakups</a:t>
            </a:r>
            <a:r>
              <a:rPr lang="en-US" dirty="0" smtClean="0"/>
              <a:t>, including the selling off of a subsidiary or division.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pPr lvl="0"/>
            <a:r>
              <a:rPr lang="en-US" sz="2800" b="1" dirty="0" smtClean="0"/>
              <a:t>Downsizing</a:t>
            </a:r>
            <a:r>
              <a:rPr lang="en-US" sz="2800" dirty="0" smtClean="0"/>
              <a:t> and its planning and </a:t>
            </a:r>
            <a:r>
              <a:rPr lang="en-US" sz="2800" dirty="0" smtClean="0">
                <a:solidFill>
                  <a:srgbClr val="FF0000"/>
                </a:solidFill>
              </a:rPr>
              <a:t>aftermath</a:t>
            </a:r>
            <a:r>
              <a:rPr lang="en-US" sz="2800" dirty="0" smtClean="0"/>
              <a:t> create all kinds of issues in human resources management. For example,</a:t>
            </a:r>
          </a:p>
          <a:p>
            <a:pPr lvl="1"/>
            <a:r>
              <a:rPr lang="en-US" dirty="0" smtClean="0"/>
              <a:t>Have layoffs produced the desired results in terms of increased profits, productivity, etc. in other organizations? What has been the track record?</a:t>
            </a:r>
          </a:p>
          <a:p>
            <a:pPr lvl="1"/>
            <a:r>
              <a:rPr lang="en-US" dirty="0" smtClean="0"/>
              <a:t>What cost reduction options should be considered before resorting to a layoff?</a:t>
            </a:r>
          </a:p>
          <a:p>
            <a:pPr lvl="1"/>
            <a:r>
              <a:rPr lang="en-US" dirty="0" smtClean="0"/>
              <a:t>If a layoff is to occur, how are the affected employees to be selected?</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normAutofit fontScale="92500"/>
          </a:bodyPr>
          <a:lstStyle/>
          <a:p>
            <a:pPr lvl="1"/>
            <a:r>
              <a:rPr lang="en-US" dirty="0" smtClean="0"/>
              <a:t>What as the negative effects and hidden costs of a layoff? What happens to loyalty and trust? What is the impact on cooperation and teamwork? What important talent may be lost? What will be the future impact on recruiting?</a:t>
            </a:r>
          </a:p>
          <a:p>
            <a:pPr lvl="1"/>
            <a:r>
              <a:rPr lang="en-US" dirty="0" smtClean="0"/>
              <a:t>Will there be severance pay, and how will it be calculated? Will there be other benefits available to laid-off employees?</a:t>
            </a:r>
          </a:p>
          <a:p>
            <a:pPr lvl="1"/>
            <a:r>
              <a:rPr lang="en-US" dirty="0" smtClean="0"/>
              <a:t>Are there likely to be any suits alleging age, racial, or gender discrimination?</a:t>
            </a:r>
          </a:p>
          <a:p>
            <a:pPr lvl="1"/>
            <a:r>
              <a:rPr lang="en-US" dirty="0" smtClean="0"/>
              <a:t>These and other issues need to be addressed, or circumstances will likely produce unnecessary costs and suffering.</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304800" y="685800"/>
            <a:ext cx="4800600" cy="415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573088" indent="-458788"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3600" b="1"/>
              <a:t>External Environment</a:t>
            </a:r>
          </a:p>
          <a:p>
            <a:pPr lvl="1" eaLnBrk="1" hangingPunct="1">
              <a:spcBef>
                <a:spcPct val="50000"/>
              </a:spcBef>
              <a:buClrTx/>
              <a:buFontTx/>
              <a:buChar char="•"/>
            </a:pPr>
            <a:r>
              <a:rPr lang="en-US" altLang="en-US" sz="3200"/>
              <a:t>Political/legal</a:t>
            </a:r>
          </a:p>
          <a:p>
            <a:pPr lvl="1" eaLnBrk="1" hangingPunct="1">
              <a:spcBef>
                <a:spcPct val="50000"/>
              </a:spcBef>
              <a:buClrTx/>
              <a:buFontTx/>
              <a:buChar char="•"/>
            </a:pPr>
            <a:r>
              <a:rPr lang="en-US" altLang="en-US" sz="3200"/>
              <a:t>Economic</a:t>
            </a:r>
          </a:p>
          <a:p>
            <a:pPr lvl="1" eaLnBrk="1" hangingPunct="1">
              <a:spcBef>
                <a:spcPct val="50000"/>
              </a:spcBef>
              <a:buClrTx/>
              <a:buFontTx/>
              <a:buChar char="•"/>
            </a:pPr>
            <a:r>
              <a:rPr lang="en-US" altLang="en-US" sz="3200"/>
              <a:t>Social</a:t>
            </a:r>
          </a:p>
          <a:p>
            <a:pPr lvl="1" eaLnBrk="1" hangingPunct="1">
              <a:spcBef>
                <a:spcPct val="50000"/>
              </a:spcBef>
              <a:buClrTx/>
              <a:buFontTx/>
              <a:buChar char="•"/>
            </a:pPr>
            <a:r>
              <a:rPr lang="en-US" altLang="en-US" sz="3200"/>
              <a:t>Technological</a:t>
            </a:r>
          </a:p>
        </p:txBody>
      </p:sp>
      <p:sp>
        <p:nvSpPr>
          <p:cNvPr id="46083" name="Text Box 5"/>
          <p:cNvSpPr txBox="1">
            <a:spLocks noChangeArrowheads="1"/>
          </p:cNvSpPr>
          <p:nvPr/>
        </p:nvSpPr>
        <p:spPr bwMode="auto">
          <a:xfrm>
            <a:off x="4876800" y="685800"/>
            <a:ext cx="3886200" cy="529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682625" indent="-4508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3600" b="1"/>
              <a:t>Internal Environment</a:t>
            </a:r>
          </a:p>
          <a:p>
            <a:pPr lvl="1" eaLnBrk="1" hangingPunct="1">
              <a:spcBef>
                <a:spcPct val="50000"/>
              </a:spcBef>
              <a:buClrTx/>
              <a:buFontTx/>
              <a:buChar char="•"/>
            </a:pPr>
            <a:r>
              <a:rPr lang="en-US" altLang="en-US"/>
              <a:t>Vision, mission,</a:t>
            </a:r>
          </a:p>
          <a:p>
            <a:pPr lvl="1" eaLnBrk="1" hangingPunct="1">
              <a:spcBef>
                <a:spcPct val="50000"/>
              </a:spcBef>
              <a:buClrTx/>
              <a:buFontTx/>
              <a:buChar char="•"/>
            </a:pPr>
            <a:r>
              <a:rPr lang="en-US" altLang="en-US"/>
              <a:t>Organizational leadership styles</a:t>
            </a:r>
          </a:p>
          <a:p>
            <a:pPr lvl="1" eaLnBrk="1" hangingPunct="1">
              <a:spcBef>
                <a:spcPct val="50000"/>
              </a:spcBef>
              <a:buClrTx/>
              <a:buFontTx/>
              <a:buChar char="•"/>
            </a:pPr>
            <a:r>
              <a:rPr lang="en-US" altLang="en-US"/>
              <a:t>Organizational Structure</a:t>
            </a:r>
          </a:p>
          <a:p>
            <a:pPr lvl="1" eaLnBrk="1" hangingPunct="1">
              <a:spcBef>
                <a:spcPct val="50000"/>
              </a:spcBef>
              <a:buClrTx/>
              <a:buFontTx/>
              <a:buChar char="•"/>
            </a:pPr>
            <a:r>
              <a:rPr lang="en-US" altLang="en-US"/>
              <a:t>Nature of the task</a:t>
            </a:r>
          </a:p>
          <a:p>
            <a:pPr lvl="1" eaLnBrk="1" hangingPunct="1">
              <a:spcBef>
                <a:spcPct val="50000"/>
              </a:spcBef>
              <a:buClrTx/>
              <a:buFontTx/>
              <a:buChar char="•"/>
            </a:pPr>
            <a:r>
              <a:rPr lang="en-US" altLang="en-US"/>
              <a:t>Work groups</a:t>
            </a:r>
          </a:p>
        </p:txBody>
      </p:sp>
    </p:spTree>
    <p:extLst>
      <p:ext uri="{BB962C8B-B14F-4D97-AF65-F5344CB8AC3E}">
        <p14:creationId xmlns="" xmlns:p14="http://schemas.microsoft.com/office/powerpoint/2010/main" val="19779883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228600" y="1219200"/>
            <a:ext cx="8077200" cy="4832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971550" indent="-5143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2800" b="1" dirty="0"/>
              <a:t>Political/Legal-</a:t>
            </a:r>
            <a:r>
              <a:rPr lang="en-US" altLang="en-US" sz="2800" dirty="0"/>
              <a:t> Governments make </a:t>
            </a:r>
            <a:r>
              <a:rPr lang="en-US" altLang="en-US" sz="2800" dirty="0">
                <a:solidFill>
                  <a:srgbClr val="FF0000"/>
                </a:solidFill>
              </a:rPr>
              <a:t>different laws</a:t>
            </a:r>
            <a:r>
              <a:rPr lang="en-US" altLang="en-US" sz="2800" dirty="0"/>
              <a:t> that require </a:t>
            </a:r>
            <a:r>
              <a:rPr lang="en-US" altLang="en-US" sz="2800" dirty="0" smtClean="0"/>
              <a:t>HRM </a:t>
            </a:r>
            <a:r>
              <a:rPr lang="en-US" altLang="en-US" sz="2800" dirty="0"/>
              <a:t>to </a:t>
            </a:r>
            <a:r>
              <a:rPr lang="en-US" altLang="en-US" sz="2800" dirty="0">
                <a:solidFill>
                  <a:srgbClr val="FF0000"/>
                </a:solidFill>
              </a:rPr>
              <a:t>respect</a:t>
            </a:r>
            <a:r>
              <a:rPr lang="en-US" altLang="en-US" sz="2800" dirty="0"/>
              <a:t>. Laws include:</a:t>
            </a:r>
          </a:p>
          <a:p>
            <a:pPr lvl="1" eaLnBrk="1" hangingPunct="1">
              <a:spcBef>
                <a:spcPct val="50000"/>
              </a:spcBef>
              <a:buClrTx/>
              <a:buFont typeface="Arial" charset="0"/>
              <a:buChar char="•"/>
            </a:pPr>
            <a:r>
              <a:rPr lang="en-US" altLang="en-US" dirty="0"/>
              <a:t>Equal employment opportunities,</a:t>
            </a:r>
          </a:p>
          <a:p>
            <a:pPr lvl="1" eaLnBrk="1" hangingPunct="1">
              <a:spcBef>
                <a:spcPct val="50000"/>
              </a:spcBef>
              <a:buClrTx/>
              <a:buFont typeface="Arial" charset="0"/>
              <a:buChar char="•"/>
            </a:pPr>
            <a:r>
              <a:rPr lang="en-US" altLang="en-US" dirty="0"/>
              <a:t>Affirmative actions </a:t>
            </a:r>
          </a:p>
          <a:p>
            <a:pPr lvl="1" eaLnBrk="1" hangingPunct="1">
              <a:spcBef>
                <a:spcPct val="50000"/>
              </a:spcBef>
              <a:buClrTx/>
              <a:buFont typeface="Arial" charset="0"/>
              <a:buChar char="•"/>
            </a:pPr>
            <a:r>
              <a:rPr lang="en-US" altLang="en-US" dirty="0"/>
              <a:t>Compensation and benefits</a:t>
            </a:r>
          </a:p>
          <a:p>
            <a:pPr lvl="1" eaLnBrk="1" hangingPunct="1">
              <a:spcBef>
                <a:spcPct val="50000"/>
              </a:spcBef>
              <a:buClrTx/>
              <a:buFont typeface="Arial" charset="0"/>
              <a:buChar char="•"/>
            </a:pPr>
            <a:r>
              <a:rPr lang="en-US" altLang="en-US" dirty="0"/>
              <a:t>Safety and health, </a:t>
            </a:r>
          </a:p>
          <a:p>
            <a:pPr lvl="1" eaLnBrk="1" hangingPunct="1">
              <a:spcBef>
                <a:spcPct val="50000"/>
              </a:spcBef>
              <a:buClrTx/>
              <a:buFont typeface="Arial" charset="0"/>
              <a:buChar char="•"/>
            </a:pPr>
            <a:r>
              <a:rPr lang="en-US" altLang="en-US" dirty="0"/>
              <a:t>Hours of work, holidays, </a:t>
            </a:r>
          </a:p>
          <a:p>
            <a:pPr lvl="1" eaLnBrk="1" hangingPunct="1">
              <a:spcBef>
                <a:spcPct val="50000"/>
              </a:spcBef>
              <a:buClrTx/>
              <a:buFont typeface="Arial" charset="0"/>
              <a:buChar char="•"/>
            </a:pPr>
            <a:r>
              <a:rPr lang="en-US" altLang="en-US" dirty="0"/>
              <a:t>Industrial relations etc.</a:t>
            </a:r>
          </a:p>
        </p:txBody>
      </p:sp>
      <p:sp>
        <p:nvSpPr>
          <p:cNvPr id="3" name="TextBox 2"/>
          <p:cNvSpPr txBox="1">
            <a:spLocks noChangeArrowheads="1"/>
          </p:cNvSpPr>
          <p:nvPr/>
        </p:nvSpPr>
        <p:spPr bwMode="auto">
          <a:xfrm>
            <a:off x="381000" y="609600"/>
            <a:ext cx="8229600" cy="579438"/>
          </a:xfrm>
          <a:prstGeom prst="rect">
            <a:avLst/>
          </a:prstGeom>
          <a:noFill/>
          <a:ln>
            <a:noFill/>
          </a:ln>
          <a:effectLst>
            <a:outerShdw dist="28398" dir="14606097" algn="ctr" rotWithShape="0">
              <a:schemeClr val="hlink">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a:spcBef>
                <a:spcPct val="50000"/>
              </a:spcBef>
              <a:buClrTx/>
              <a:buSzTx/>
              <a:buFontTx/>
              <a:buNone/>
            </a:pPr>
            <a:r>
              <a:rPr lang="en-US" altLang="en-US" dirty="0">
                <a:latin typeface="Arial Black" pitchFamily="34" charset="0"/>
              </a:rPr>
              <a:t>2.The External Environment</a:t>
            </a:r>
          </a:p>
        </p:txBody>
      </p:sp>
      <p:pic>
        <p:nvPicPr>
          <p:cNvPr id="4" name="Picture 3" descr="Save This as your Homepage"/>
          <p:cNvPicPr>
            <a:picLocks noChangeAspect="1" noChangeArrowheads="1"/>
          </p:cNvPicPr>
          <p:nvPr/>
        </p:nvPicPr>
        <p:blipFill>
          <a:blip r:embed="rId2" r:link="rId3"/>
          <a:srcRect/>
          <a:stretch>
            <a:fillRect/>
          </a:stretch>
        </p:blipFill>
        <p:spPr bwMode="auto">
          <a:xfrm>
            <a:off x="609600" y="685800"/>
            <a:ext cx="571500" cy="5334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1953352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EB8891E-1C9E-444F-8735-38105744D9AF}" type="slidenum">
              <a:rPr lang="en-US" smtClean="0"/>
              <a:pPr>
                <a:defRPr/>
              </a:pPr>
              <a:t>55</a:t>
            </a:fld>
            <a:endParaRPr lang="en-US"/>
          </a:p>
        </p:txBody>
      </p:sp>
      <p:sp>
        <p:nvSpPr>
          <p:cNvPr id="5" name="Rectangle 7"/>
          <p:cNvSpPr txBox="1">
            <a:spLocks noChangeArrowheads="1"/>
          </p:cNvSpPr>
          <p:nvPr/>
        </p:nvSpPr>
        <p:spPr>
          <a:xfrm>
            <a:off x="533400" y="290513"/>
            <a:ext cx="8077200" cy="769937"/>
          </a:xfrm>
          <a:prstGeom prst="rect">
            <a:avLst/>
          </a:prstGeom>
          <a:ln/>
        </p:spPr>
        <p:txBody>
          <a:bodyPr/>
          <a:lstStyle/>
          <a:p>
            <a:pPr algn="ctr" eaLnBrk="0" hangingPunct="0">
              <a:defRPr/>
            </a:pPr>
            <a:r>
              <a:rPr lang="en-US" altLang="en-US" sz="4400" kern="0">
                <a:solidFill>
                  <a:schemeClr val="tx2"/>
                </a:solidFill>
                <a:effectLst>
                  <a:outerShdw blurRad="38100" dist="38100" dir="2700000" algn="tl">
                    <a:srgbClr val="000000"/>
                  </a:outerShdw>
                </a:effectLst>
                <a:latin typeface="+mj-lt"/>
                <a:ea typeface="+mj-ea"/>
                <a:cs typeface="+mj-cs"/>
              </a:rPr>
              <a:t>The Legal Environment of HRM</a:t>
            </a:r>
          </a:p>
        </p:txBody>
      </p:sp>
      <p:sp>
        <p:nvSpPr>
          <p:cNvPr id="6" name="Rectangle 8"/>
          <p:cNvSpPr txBox="1">
            <a:spLocks noChangeArrowheads="1"/>
          </p:cNvSpPr>
          <p:nvPr/>
        </p:nvSpPr>
        <p:spPr>
          <a:xfrm>
            <a:off x="533400" y="1219200"/>
            <a:ext cx="8077200" cy="3352800"/>
          </a:xfrm>
          <a:prstGeom prst="rect">
            <a:avLst/>
          </a:prstGeom>
        </p:spPr>
        <p:txBody>
          <a:bodyPr/>
          <a:lstStyle/>
          <a:p>
            <a:pPr marL="342900" indent="-342900" eaLnBrk="0" hangingPunct="0">
              <a:spcBef>
                <a:spcPct val="20000"/>
              </a:spcBef>
              <a:buClr>
                <a:schemeClr val="hlink"/>
              </a:buClr>
              <a:buSzPct val="80000"/>
              <a:defRPr/>
            </a:pPr>
            <a:r>
              <a:rPr lang="en-US" altLang="en-US" sz="4000" kern="0" dirty="0">
                <a:solidFill>
                  <a:srgbClr val="00B0F0"/>
                </a:solidFill>
                <a:effectLst>
                  <a:outerShdw blurRad="38100" dist="38100" dir="2700000" algn="tl">
                    <a:srgbClr val="000000"/>
                  </a:outerShdw>
                </a:effectLst>
                <a:latin typeface="+mn-lt"/>
                <a:cs typeface="+mn-cs"/>
              </a:rPr>
              <a:t>Equal Employment Opportunity</a:t>
            </a:r>
          </a:p>
          <a:p>
            <a:pPr marL="342900" indent="-342900" eaLnBrk="0" hangingPunct="0">
              <a:spcBef>
                <a:spcPct val="20000"/>
              </a:spcBef>
              <a:buClr>
                <a:schemeClr val="hlink"/>
              </a:buClr>
              <a:buSzPct val="80000"/>
              <a:defRPr/>
            </a:pPr>
            <a:r>
              <a:rPr lang="en-US" altLang="en-US" sz="4000" kern="0" dirty="0">
                <a:solidFill>
                  <a:srgbClr val="00B0F0"/>
                </a:solidFill>
                <a:effectLst>
                  <a:outerShdw blurRad="38100" dist="38100" dir="2700000" algn="tl">
                    <a:srgbClr val="000000"/>
                  </a:outerShdw>
                </a:effectLst>
                <a:latin typeface="+mn-lt"/>
                <a:cs typeface="+mn-cs"/>
              </a:rPr>
              <a:t>Discrimination</a:t>
            </a:r>
          </a:p>
          <a:p>
            <a:pPr marL="514350" indent="-514350" eaLnBrk="0" hangingPunct="0">
              <a:spcBef>
                <a:spcPct val="20000"/>
              </a:spcBef>
              <a:buClr>
                <a:schemeClr val="hlink"/>
              </a:buClr>
              <a:buFont typeface="Arial" pitchFamily="34" charset="0"/>
              <a:buChar char="•"/>
              <a:defRPr/>
            </a:pPr>
            <a:r>
              <a:rPr lang="en-US" altLang="en-US" sz="3200" kern="0" dirty="0">
                <a:solidFill>
                  <a:srgbClr val="FF0000"/>
                </a:solidFill>
                <a:latin typeface="+mn-lt"/>
                <a:cs typeface="+mn-cs"/>
              </a:rPr>
              <a:t>Forbids discrimination </a:t>
            </a:r>
            <a:r>
              <a:rPr lang="en-US" altLang="en-US" sz="3200" kern="0" dirty="0">
                <a:latin typeface="+mn-lt"/>
                <a:cs typeface="+mn-cs"/>
              </a:rPr>
              <a:t>in all areas of the employment relationship.</a:t>
            </a:r>
          </a:p>
          <a:p>
            <a:pPr marL="514350" indent="-514350" eaLnBrk="0" hangingPunct="0">
              <a:spcBef>
                <a:spcPct val="20000"/>
              </a:spcBef>
              <a:buClr>
                <a:schemeClr val="hlink"/>
              </a:buClr>
              <a:buFont typeface="Arial" pitchFamily="34" charset="0"/>
              <a:buChar char="•"/>
              <a:defRPr/>
            </a:pPr>
            <a:r>
              <a:rPr lang="en-US" altLang="en-US" sz="3200" dirty="0">
                <a:cs typeface="Arial" pitchFamily="34" charset="0"/>
              </a:rPr>
              <a:t>Employment based on age, sex, disabilities, national origins (ethnicity), religion, compensation (payment on similar jobs) etc.</a:t>
            </a:r>
            <a:endParaRPr lang="en-US" altLang="en-US" sz="4000" kern="0" dirty="0">
              <a:effectLst>
                <a:outerShdw blurRad="38100" dist="38100" dir="2700000" algn="tl">
                  <a:srgbClr val="000000"/>
                </a:outerShdw>
              </a:effectLst>
              <a:latin typeface="+mn-lt"/>
              <a:cs typeface="+mn-cs"/>
            </a:endParaRPr>
          </a:p>
        </p:txBody>
      </p:sp>
    </p:spTree>
    <p:extLst>
      <p:ext uri="{BB962C8B-B14F-4D97-AF65-F5344CB8AC3E}">
        <p14:creationId xmlns="" xmlns:p14="http://schemas.microsoft.com/office/powerpoint/2010/main" val="2027019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D055557-EA88-461F-BA6B-D044E78CF5E0}" type="slidenum">
              <a:rPr lang="en-US" smtClean="0"/>
              <a:pPr>
                <a:defRPr/>
              </a:pPr>
              <a:t>56</a:t>
            </a:fld>
            <a:endParaRPr lang="en-US"/>
          </a:p>
        </p:txBody>
      </p:sp>
      <p:sp>
        <p:nvSpPr>
          <p:cNvPr id="3" name="Rectangle 129"/>
          <p:cNvSpPr txBox="1">
            <a:spLocks noChangeArrowheads="1"/>
          </p:cNvSpPr>
          <p:nvPr/>
        </p:nvSpPr>
        <p:spPr>
          <a:xfrm>
            <a:off x="533400" y="290513"/>
            <a:ext cx="8077200" cy="769937"/>
          </a:xfrm>
          <a:prstGeom prst="rect">
            <a:avLst/>
          </a:prstGeom>
          <a:ln/>
        </p:spPr>
        <p:txBody>
          <a:bodyPr/>
          <a:lstStyle/>
          <a:p>
            <a:pPr algn="ctr" eaLnBrk="0" hangingPunct="0">
              <a:defRPr/>
            </a:pPr>
            <a:r>
              <a:rPr lang="en-US" altLang="en-US" sz="3200" kern="0" dirty="0" smtClean="0">
                <a:solidFill>
                  <a:schemeClr val="tx2"/>
                </a:solidFill>
                <a:effectLst>
                  <a:outerShdw blurRad="38100" dist="38100" dir="2700000" algn="tl">
                    <a:srgbClr val="000000"/>
                  </a:outerShdw>
                </a:effectLst>
                <a:latin typeface="+mj-lt"/>
                <a:ea typeface="+mj-ea"/>
                <a:cs typeface="+mj-cs"/>
              </a:rPr>
              <a:t>The Legal Environment of HRM (cont’d</a:t>
            </a:r>
            <a:r>
              <a:rPr lang="en-US" altLang="en-US" sz="3200" kern="0" dirty="0">
                <a:solidFill>
                  <a:schemeClr val="tx2"/>
                </a:solidFill>
                <a:effectLst>
                  <a:outerShdw blurRad="38100" dist="38100" dir="2700000" algn="tl">
                    <a:srgbClr val="000000"/>
                  </a:outerShdw>
                </a:effectLst>
                <a:latin typeface="+mj-lt"/>
                <a:ea typeface="+mj-ea"/>
                <a:cs typeface="+mj-cs"/>
              </a:rPr>
              <a:t>)</a:t>
            </a:r>
          </a:p>
        </p:txBody>
      </p:sp>
      <p:sp>
        <p:nvSpPr>
          <p:cNvPr id="4" name="Rectangle 130"/>
          <p:cNvSpPr txBox="1">
            <a:spLocks noChangeArrowheads="1"/>
          </p:cNvSpPr>
          <p:nvPr/>
        </p:nvSpPr>
        <p:spPr>
          <a:xfrm>
            <a:off x="457200" y="1066800"/>
            <a:ext cx="8305800" cy="2667000"/>
          </a:xfrm>
          <a:prstGeom prst="rect">
            <a:avLst/>
          </a:prstGeom>
        </p:spPr>
        <p:txBody>
          <a:bodyPr/>
          <a:lstStyle/>
          <a:p>
            <a:pPr lvl="1">
              <a:defRPr/>
            </a:pPr>
            <a:r>
              <a:rPr lang="en-US" altLang="en-US" sz="2800" b="1" dirty="0" smtClean="0">
                <a:solidFill>
                  <a:srgbClr val="00B0F0"/>
                </a:solidFill>
                <a:cs typeface="Arial" pitchFamily="34" charset="0"/>
              </a:rPr>
              <a:t>Affirmative </a:t>
            </a:r>
            <a:r>
              <a:rPr lang="en-US" altLang="en-US" sz="2800" b="1" dirty="0">
                <a:solidFill>
                  <a:srgbClr val="00B0F0"/>
                </a:solidFill>
                <a:cs typeface="Arial" pitchFamily="34" charset="0"/>
              </a:rPr>
              <a:t>Action</a:t>
            </a:r>
          </a:p>
          <a:p>
            <a:pPr marL="514350" indent="-514350">
              <a:buFont typeface="Arial" pitchFamily="34" charset="0"/>
              <a:buChar char="•"/>
              <a:defRPr/>
            </a:pPr>
            <a:r>
              <a:rPr lang="en-US" altLang="en-US" sz="3200" dirty="0">
                <a:cs typeface="Arial" pitchFamily="34" charset="0"/>
              </a:rPr>
              <a:t>Governments </a:t>
            </a:r>
            <a:r>
              <a:rPr lang="en-US" altLang="en-US" sz="3200" dirty="0">
                <a:solidFill>
                  <a:srgbClr val="FF0000"/>
                </a:solidFill>
                <a:cs typeface="Arial" pitchFamily="34" charset="0"/>
              </a:rPr>
              <a:t>encourage Affirmative action </a:t>
            </a:r>
            <a:r>
              <a:rPr lang="en-US" altLang="en-US" sz="3200" dirty="0">
                <a:cs typeface="Arial" pitchFamily="34" charset="0"/>
              </a:rPr>
              <a:t>the commitment of employers to proactively seek out, assist in developing, and </a:t>
            </a:r>
            <a:r>
              <a:rPr lang="en-US" altLang="en-US" sz="3200" dirty="0">
                <a:solidFill>
                  <a:srgbClr val="FF0000"/>
                </a:solidFill>
                <a:cs typeface="Arial" pitchFamily="34" charset="0"/>
              </a:rPr>
              <a:t>hire</a:t>
            </a:r>
            <a:r>
              <a:rPr lang="en-US" altLang="en-US" sz="3200" dirty="0">
                <a:cs typeface="Arial" pitchFamily="34" charset="0"/>
              </a:rPr>
              <a:t> employees from </a:t>
            </a:r>
            <a:r>
              <a:rPr lang="en-US" altLang="en-US" sz="3200" dirty="0">
                <a:solidFill>
                  <a:srgbClr val="FF0000"/>
                </a:solidFill>
                <a:cs typeface="Arial" pitchFamily="34" charset="0"/>
              </a:rPr>
              <a:t>groups that are underrepresented</a:t>
            </a:r>
            <a:r>
              <a:rPr lang="en-US" altLang="en-US" sz="3200" dirty="0">
                <a:cs typeface="Arial" pitchFamily="34" charset="0"/>
              </a:rPr>
              <a:t> in the organization</a:t>
            </a:r>
            <a:r>
              <a:rPr lang="en-US" altLang="en-US" sz="3200" dirty="0" smtClean="0">
                <a:cs typeface="Arial" pitchFamily="34" charset="0"/>
              </a:rPr>
              <a:t>.</a:t>
            </a:r>
          </a:p>
          <a:p>
            <a:pPr marL="514350" indent="-514350">
              <a:buFont typeface="Arial" pitchFamily="34" charset="0"/>
              <a:buChar char="•"/>
              <a:defRPr/>
            </a:pPr>
            <a:endParaRPr lang="en-US" altLang="en-US" sz="3200" dirty="0">
              <a:cs typeface="Arial" pitchFamily="34" charset="0"/>
            </a:endParaRPr>
          </a:p>
          <a:p>
            <a:pPr marL="514350" indent="-514350">
              <a:buFont typeface="Arial" pitchFamily="34" charset="0"/>
              <a:buChar char="•"/>
              <a:defRPr/>
            </a:pPr>
            <a:r>
              <a:rPr lang="en-US" altLang="en-US" sz="3200" dirty="0">
                <a:cs typeface="Arial" pitchFamily="34" charset="0"/>
              </a:rPr>
              <a:t>Various executive orders, </a:t>
            </a:r>
            <a:r>
              <a:rPr lang="en-US" altLang="en-US" sz="3200" dirty="0">
                <a:solidFill>
                  <a:srgbClr val="FF0000"/>
                </a:solidFill>
                <a:cs typeface="Arial" pitchFamily="34" charset="0"/>
              </a:rPr>
              <a:t>require employers to develop affirmative action </a:t>
            </a:r>
            <a:r>
              <a:rPr lang="en-US" altLang="en-US" sz="3200" dirty="0">
                <a:cs typeface="Arial" pitchFamily="34" charset="0"/>
              </a:rPr>
              <a:t>plans and engage in affirmative action in hiring veterans and the </a:t>
            </a:r>
            <a:r>
              <a:rPr lang="en-US" altLang="en-US" sz="3200" dirty="0">
                <a:solidFill>
                  <a:srgbClr val="FF0000"/>
                </a:solidFill>
                <a:cs typeface="Arial" pitchFamily="34" charset="0"/>
              </a:rPr>
              <a:t>disabled</a:t>
            </a:r>
            <a:r>
              <a:rPr lang="en-US" altLang="en-US" sz="3200" dirty="0">
                <a:cs typeface="Arial" pitchFamily="34" charset="0"/>
              </a:rPr>
              <a:t>.</a:t>
            </a:r>
          </a:p>
        </p:txBody>
      </p:sp>
    </p:spTree>
    <p:extLst>
      <p:ext uri="{BB962C8B-B14F-4D97-AF65-F5344CB8AC3E}">
        <p14:creationId xmlns="" xmlns:p14="http://schemas.microsoft.com/office/powerpoint/2010/main" val="36860886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normAutofit/>
          </a:bodyPr>
          <a:lstStyle/>
          <a:p>
            <a:r>
              <a:rPr lang="en-US" altLang="en-US" sz="3200" dirty="0">
                <a:latin typeface="Book Antiqua" pitchFamily="18" charset="0"/>
              </a:rPr>
              <a:t>Affirmative Action is taken for the purpose of </a:t>
            </a:r>
            <a:r>
              <a:rPr lang="en-US" altLang="en-US" sz="3200" dirty="0">
                <a:solidFill>
                  <a:srgbClr val="FF0000"/>
                </a:solidFill>
                <a:latin typeface="Book Antiqua" pitchFamily="18" charset="0"/>
              </a:rPr>
              <a:t>eliminating</a:t>
            </a:r>
            <a:r>
              <a:rPr lang="en-US" altLang="en-US" sz="3200" dirty="0">
                <a:latin typeface="Book Antiqua" pitchFamily="18" charset="0"/>
              </a:rPr>
              <a:t> the </a:t>
            </a:r>
            <a:r>
              <a:rPr lang="en-US" altLang="en-US" sz="3200" dirty="0">
                <a:solidFill>
                  <a:srgbClr val="FF0000"/>
                </a:solidFill>
                <a:latin typeface="Book Antiqua" pitchFamily="18" charset="0"/>
              </a:rPr>
              <a:t>present effects </a:t>
            </a:r>
            <a:r>
              <a:rPr lang="en-US" altLang="en-US" sz="3200" dirty="0">
                <a:latin typeface="Book Antiqua" pitchFamily="18" charset="0"/>
              </a:rPr>
              <a:t>of the past discrimination</a:t>
            </a:r>
            <a:r>
              <a:rPr lang="en-US" altLang="en-US" sz="3200" dirty="0" smtClean="0">
                <a:latin typeface="Book Antiqua" pitchFamily="18" charset="0"/>
              </a:rPr>
              <a:t>.</a:t>
            </a:r>
          </a:p>
          <a:p>
            <a:endParaRPr lang="en-US" altLang="en-US" sz="3200" dirty="0" smtClean="0">
              <a:latin typeface="Book Antiqua" pitchFamily="18" charset="0"/>
            </a:endParaRPr>
          </a:p>
          <a:p>
            <a:r>
              <a:rPr lang="en-US" sz="3200" dirty="0" smtClean="0">
                <a:latin typeface="Book Antiqua" pitchFamily="18" charset="0"/>
              </a:rPr>
              <a:t>Such as </a:t>
            </a:r>
            <a:r>
              <a:rPr lang="en-US" sz="3200" dirty="0" smtClean="0">
                <a:solidFill>
                  <a:srgbClr val="FF0000"/>
                </a:solidFill>
                <a:latin typeface="Book Antiqua" pitchFamily="18" charset="0"/>
              </a:rPr>
              <a:t>women</a:t>
            </a:r>
            <a:r>
              <a:rPr lang="en-US" sz="3200" dirty="0" smtClean="0">
                <a:latin typeface="Book Antiqua" pitchFamily="18" charset="0"/>
              </a:rPr>
              <a:t>, </a:t>
            </a:r>
            <a:r>
              <a:rPr lang="en-US" altLang="en-US" sz="3200" dirty="0">
                <a:latin typeface="Book Antiqua" pitchFamily="18" charset="0"/>
              </a:rPr>
              <a:t>and the disadvantaged groups of the society. </a:t>
            </a:r>
          </a:p>
          <a:p>
            <a:endParaRPr lang="en-US" sz="3200" dirty="0"/>
          </a:p>
        </p:txBody>
      </p:sp>
    </p:spTree>
    <p:extLst>
      <p:ext uri="{BB962C8B-B14F-4D97-AF65-F5344CB8AC3E}">
        <p14:creationId xmlns="" xmlns:p14="http://schemas.microsoft.com/office/powerpoint/2010/main" val="5476556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37C2468-A790-4B85-B388-3E57696CF338}" type="slidenum">
              <a:rPr lang="en-US" smtClean="0"/>
              <a:pPr>
                <a:defRPr/>
              </a:pPr>
              <a:t>58</a:t>
            </a:fld>
            <a:endParaRPr lang="en-US"/>
          </a:p>
        </p:txBody>
      </p:sp>
      <p:sp>
        <p:nvSpPr>
          <p:cNvPr id="4" name="Slide Number Placeholder 4"/>
          <p:cNvSpPr txBox="1">
            <a:spLocks/>
          </p:cNvSpPr>
          <p:nvPr/>
        </p:nvSpPr>
        <p:spPr bwMode="auto">
          <a:xfrm>
            <a:off x="7467600" y="6477000"/>
            <a:ext cx="1143000" cy="228600"/>
          </a:xfrm>
          <a:prstGeom prst="rect">
            <a:avLst/>
          </a:prstGeom>
          <a:noFill/>
          <a:ln w="9525">
            <a:noFill/>
            <a:miter lim="800000"/>
            <a:headEnd/>
            <a:tailEnd/>
          </a:ln>
          <a:effectLst/>
        </p:spPr>
        <p:txBody>
          <a:bodyPr anchor="b"/>
          <a:lstStyle/>
          <a:p>
            <a:pPr algn="ctr">
              <a:defRPr/>
            </a:pPr>
            <a:r>
              <a:rPr lang="en-US" altLang="en-US" sz="1200">
                <a:effectLst>
                  <a:outerShdw blurRad="38100" dist="38100" dir="2700000" algn="tl">
                    <a:srgbClr val="000000"/>
                  </a:outerShdw>
                </a:effectLst>
                <a:cs typeface="Arial" pitchFamily="34" charset="0"/>
              </a:rPr>
              <a:t>8</a:t>
            </a:r>
            <a:r>
              <a:rPr lang="en-US" altLang="en-US" sz="1200">
                <a:effectLst>
                  <a:outerShdw blurRad="38100" dist="38100" dir="2700000" algn="tl">
                    <a:srgbClr val="000000"/>
                  </a:outerShdw>
                </a:effectLst>
                <a:cs typeface="Times New Roman" pitchFamily="18" charset="0"/>
              </a:rPr>
              <a:t>–</a:t>
            </a:r>
            <a:fld id="{DF86D73B-3889-47D5-905D-D2868BD39AD9}" type="slidenum">
              <a:rPr lang="en-US" altLang="en-US" sz="1200">
                <a:effectLst>
                  <a:outerShdw blurRad="38100" dist="38100" dir="2700000" algn="tl">
                    <a:srgbClr val="000000"/>
                  </a:outerShdw>
                </a:effectLst>
                <a:cs typeface="Arial" pitchFamily="34" charset="0"/>
              </a:rPr>
              <a:pPr algn="ctr">
                <a:defRPr/>
              </a:pPr>
              <a:t>58</a:t>
            </a:fld>
            <a:endParaRPr lang="en-US" altLang="en-US" sz="1200">
              <a:effectLst>
                <a:outerShdw blurRad="38100" dist="38100" dir="2700000" algn="tl">
                  <a:srgbClr val="000000"/>
                </a:outerShdw>
              </a:effectLst>
              <a:cs typeface="Arial" pitchFamily="34" charset="0"/>
            </a:endParaRPr>
          </a:p>
        </p:txBody>
      </p:sp>
      <p:sp>
        <p:nvSpPr>
          <p:cNvPr id="5" name="Rectangle 9"/>
          <p:cNvSpPr txBox="1">
            <a:spLocks noChangeArrowheads="1"/>
          </p:cNvSpPr>
          <p:nvPr/>
        </p:nvSpPr>
        <p:spPr>
          <a:xfrm>
            <a:off x="518410" y="656639"/>
            <a:ext cx="8077200" cy="769937"/>
          </a:xfrm>
          <a:prstGeom prst="rect">
            <a:avLst/>
          </a:prstGeom>
          <a:ln/>
        </p:spPr>
        <p:txBody>
          <a:bodyPr/>
          <a:lstStyle/>
          <a:p>
            <a:pPr algn="ctr" eaLnBrk="0" hangingPunct="0">
              <a:defRPr/>
            </a:pPr>
            <a:r>
              <a:rPr lang="en-US" altLang="en-US" sz="3200" b="1" kern="0" dirty="0">
                <a:solidFill>
                  <a:schemeClr val="tx2"/>
                </a:solidFill>
                <a:latin typeface="+mj-lt"/>
                <a:ea typeface="+mj-ea"/>
                <a:cs typeface="+mj-cs"/>
              </a:rPr>
              <a:t>The Legal Environment of HRM (cont’d)</a:t>
            </a:r>
          </a:p>
        </p:txBody>
      </p:sp>
      <p:sp>
        <p:nvSpPr>
          <p:cNvPr id="6" name="Rectangle 10"/>
          <p:cNvSpPr txBox="1">
            <a:spLocks noChangeArrowheads="1"/>
          </p:cNvSpPr>
          <p:nvPr/>
        </p:nvSpPr>
        <p:spPr>
          <a:xfrm>
            <a:off x="555885" y="1476543"/>
            <a:ext cx="8077200" cy="4876800"/>
          </a:xfrm>
          <a:prstGeom prst="rect">
            <a:avLst/>
          </a:prstGeom>
        </p:spPr>
        <p:txBody>
          <a:bodyPr/>
          <a:lstStyle/>
          <a:p>
            <a:pPr marL="342900" indent="-342900" eaLnBrk="0" hangingPunct="0">
              <a:spcBef>
                <a:spcPct val="20000"/>
              </a:spcBef>
              <a:buClr>
                <a:schemeClr val="hlink"/>
              </a:buClr>
              <a:buSzPct val="80000"/>
              <a:defRPr/>
            </a:pPr>
            <a:r>
              <a:rPr lang="en-US" altLang="en-US" sz="3600" b="1" kern="0" dirty="0">
                <a:solidFill>
                  <a:srgbClr val="00B0F0"/>
                </a:solidFill>
                <a:latin typeface="+mn-lt"/>
                <a:cs typeface="+mn-cs"/>
              </a:rPr>
              <a:t>Compensation and Benefits</a:t>
            </a:r>
          </a:p>
          <a:p>
            <a:pPr marL="742950" lvl="1" indent="-285750" eaLnBrk="0" hangingPunct="0">
              <a:spcBef>
                <a:spcPct val="20000"/>
              </a:spcBef>
              <a:buClr>
                <a:schemeClr val="tx1"/>
              </a:buClr>
              <a:buFontTx/>
              <a:buChar char="–"/>
              <a:defRPr/>
            </a:pPr>
            <a:r>
              <a:rPr lang="en-US" altLang="en-US" sz="3200" b="1" kern="0" dirty="0">
                <a:solidFill>
                  <a:srgbClr val="00B0F0"/>
                </a:solidFill>
                <a:latin typeface="+mn-lt"/>
                <a:cs typeface="+mn-cs"/>
              </a:rPr>
              <a:t>Fair Labor Standards Acts </a:t>
            </a:r>
          </a:p>
          <a:p>
            <a:pPr marL="1143000" lvl="2" indent="-228600" eaLnBrk="0" hangingPunct="0">
              <a:spcBef>
                <a:spcPct val="20000"/>
              </a:spcBef>
              <a:buClr>
                <a:schemeClr val="hlink"/>
              </a:buClr>
              <a:buFont typeface="Wingdings" pitchFamily="2" charset="2"/>
              <a:buChar char="§"/>
              <a:defRPr/>
            </a:pPr>
            <a:r>
              <a:rPr lang="en-US" altLang="en-US" sz="2800" kern="0" dirty="0">
                <a:solidFill>
                  <a:srgbClr val="FF0000"/>
                </a:solidFill>
                <a:latin typeface="+mn-lt"/>
                <a:cs typeface="+mn-cs"/>
              </a:rPr>
              <a:t>Sets a minimum wage </a:t>
            </a:r>
            <a:r>
              <a:rPr lang="en-US" altLang="en-US" sz="2800" kern="0" dirty="0">
                <a:latin typeface="+mn-lt"/>
                <a:cs typeface="+mn-cs"/>
              </a:rPr>
              <a:t>and requires </a:t>
            </a:r>
            <a:r>
              <a:rPr lang="en-US" altLang="en-US" sz="2800" kern="0" dirty="0">
                <a:solidFill>
                  <a:srgbClr val="FF0000"/>
                </a:solidFill>
                <a:latin typeface="+mn-lt"/>
                <a:cs typeface="+mn-cs"/>
              </a:rPr>
              <a:t>overtime </a:t>
            </a:r>
            <a:r>
              <a:rPr lang="en-US" altLang="en-US" sz="2800" kern="0" dirty="0" smtClean="0">
                <a:solidFill>
                  <a:srgbClr val="FF0000"/>
                </a:solidFill>
                <a:latin typeface="+mn-lt"/>
                <a:cs typeface="+mn-cs"/>
              </a:rPr>
              <a:t>pay.</a:t>
            </a:r>
          </a:p>
          <a:p>
            <a:pPr marL="1143000" lvl="2" indent="-228600" eaLnBrk="0" hangingPunct="0">
              <a:spcBef>
                <a:spcPct val="20000"/>
              </a:spcBef>
              <a:buClr>
                <a:schemeClr val="hlink"/>
              </a:buClr>
              <a:buFont typeface="Wingdings" pitchFamily="2" charset="2"/>
              <a:buChar char="§"/>
              <a:defRPr/>
            </a:pPr>
            <a:r>
              <a:rPr lang="en-US" sz="2800" dirty="0" smtClean="0">
                <a:effectLst>
                  <a:outerShdw blurRad="38100" dist="38100" dir="2700000" algn="tl">
                    <a:srgbClr val="000000">
                      <a:alpha val="43137"/>
                    </a:srgbClr>
                  </a:outerShdw>
                </a:effectLst>
                <a:latin typeface="Book Antiqua" pitchFamily="18" charset="0"/>
              </a:rPr>
              <a:t>equal pay for equal work, hours of work, holiday, leaves, etc</a:t>
            </a:r>
            <a:endParaRPr lang="en-US" altLang="en-US" sz="2800" kern="0" dirty="0">
              <a:latin typeface="+mn-lt"/>
              <a:cs typeface="+mn-cs"/>
            </a:endParaRPr>
          </a:p>
        </p:txBody>
      </p:sp>
    </p:spTree>
    <p:extLst>
      <p:ext uri="{BB962C8B-B14F-4D97-AF65-F5344CB8AC3E}">
        <p14:creationId xmlns="" xmlns:p14="http://schemas.microsoft.com/office/powerpoint/2010/main" val="22091736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7E77B5-2CB5-4C8C-9AD5-F96FBF320446}" type="slidenum">
              <a:rPr lang="en-US" smtClean="0"/>
              <a:pPr>
                <a:defRPr/>
              </a:pPr>
              <a:t>59</a:t>
            </a:fld>
            <a:endParaRPr lang="en-US"/>
          </a:p>
        </p:txBody>
      </p:sp>
      <p:sp>
        <p:nvSpPr>
          <p:cNvPr id="5" name="Rectangle 5"/>
          <p:cNvSpPr txBox="1">
            <a:spLocks noChangeArrowheads="1"/>
          </p:cNvSpPr>
          <p:nvPr/>
        </p:nvSpPr>
        <p:spPr>
          <a:xfrm>
            <a:off x="533400" y="290513"/>
            <a:ext cx="8077200" cy="769937"/>
          </a:xfrm>
          <a:prstGeom prst="rect">
            <a:avLst/>
          </a:prstGeom>
          <a:ln/>
        </p:spPr>
        <p:txBody>
          <a:bodyPr/>
          <a:lstStyle/>
          <a:p>
            <a:pPr algn="ctr" eaLnBrk="0" hangingPunct="0">
              <a:defRPr/>
            </a:pPr>
            <a:r>
              <a:rPr lang="en-US" altLang="en-US" sz="3200" kern="0" dirty="0">
                <a:solidFill>
                  <a:schemeClr val="tx2"/>
                </a:solidFill>
                <a:effectLst>
                  <a:outerShdw blurRad="38100" dist="38100" dir="2700000" algn="tl">
                    <a:srgbClr val="000000"/>
                  </a:outerShdw>
                </a:effectLst>
                <a:latin typeface="+mj-lt"/>
                <a:ea typeface="+mj-ea"/>
                <a:cs typeface="+mj-cs"/>
              </a:rPr>
              <a:t>The Legal Environment of HRM (cont’d)</a:t>
            </a:r>
          </a:p>
        </p:txBody>
      </p:sp>
      <p:sp>
        <p:nvSpPr>
          <p:cNvPr id="6" name="Rectangle 6"/>
          <p:cNvSpPr txBox="1">
            <a:spLocks noChangeArrowheads="1"/>
          </p:cNvSpPr>
          <p:nvPr/>
        </p:nvSpPr>
        <p:spPr>
          <a:xfrm>
            <a:off x="533400" y="1219200"/>
            <a:ext cx="8382000" cy="4876800"/>
          </a:xfrm>
          <a:prstGeom prst="rect">
            <a:avLst/>
          </a:prstGeom>
        </p:spPr>
        <p:txBody>
          <a:bodyPr/>
          <a:lstStyle/>
          <a:p>
            <a:pPr marL="514350" indent="-514350" eaLnBrk="0" hangingPunct="0">
              <a:spcBef>
                <a:spcPct val="20000"/>
              </a:spcBef>
              <a:buClr>
                <a:schemeClr val="hlink"/>
              </a:buClr>
              <a:buSzPct val="80000"/>
              <a:defRPr/>
            </a:pPr>
            <a:r>
              <a:rPr lang="en-US" altLang="en-US" sz="3600" b="1" kern="0" dirty="0">
                <a:solidFill>
                  <a:srgbClr val="00B0F0"/>
                </a:solidFill>
                <a:effectLst>
                  <a:outerShdw blurRad="38100" dist="38100" dir="2700000" algn="tl">
                    <a:srgbClr val="000000"/>
                  </a:outerShdw>
                </a:effectLst>
                <a:latin typeface="+mn-lt"/>
                <a:cs typeface="+mn-cs"/>
              </a:rPr>
              <a:t>Compensation and Benefits </a:t>
            </a:r>
          </a:p>
          <a:p>
            <a:pPr marL="971550" lvl="1" indent="-514350" eaLnBrk="0" hangingPunct="0">
              <a:spcBef>
                <a:spcPct val="20000"/>
              </a:spcBef>
              <a:buClr>
                <a:schemeClr val="tx1"/>
              </a:buClr>
              <a:defRPr/>
            </a:pPr>
            <a:r>
              <a:rPr lang="en-US" altLang="en-US" sz="3200" kern="0" dirty="0">
                <a:solidFill>
                  <a:srgbClr val="00B0F0"/>
                </a:solidFill>
                <a:effectLst>
                  <a:outerShdw blurRad="38100" dist="38100" dir="2700000" algn="tl">
                    <a:srgbClr val="000000"/>
                  </a:outerShdw>
                </a:effectLst>
                <a:latin typeface="+mn-lt"/>
                <a:cs typeface="+mn-cs"/>
              </a:rPr>
              <a:t>Employee Retirement Income Security</a:t>
            </a:r>
          </a:p>
          <a:p>
            <a:pPr marL="914400" lvl="1" indent="-457200" eaLnBrk="0" hangingPunct="0">
              <a:spcBef>
                <a:spcPct val="20000"/>
              </a:spcBef>
              <a:buClr>
                <a:schemeClr val="hlink"/>
              </a:buClr>
              <a:buFont typeface="Arial" pitchFamily="34" charset="0"/>
              <a:buChar char="•"/>
              <a:defRPr/>
            </a:pPr>
            <a:r>
              <a:rPr lang="en-US" altLang="en-US" sz="2800" kern="0" dirty="0">
                <a:effectLst>
                  <a:outerShdw blurRad="38100" dist="38100" dir="2700000" algn="tl">
                    <a:srgbClr val="000000"/>
                  </a:outerShdw>
                </a:effectLst>
                <a:latin typeface="+mn-lt"/>
                <a:cs typeface="+mn-cs"/>
              </a:rPr>
              <a:t>Sets standards </a:t>
            </a:r>
            <a:r>
              <a:rPr lang="en-US" altLang="en-US" sz="2800" kern="0" dirty="0">
                <a:solidFill>
                  <a:srgbClr val="FF0000"/>
                </a:solidFill>
                <a:effectLst>
                  <a:outerShdw blurRad="38100" dist="38100" dir="2700000" algn="tl">
                    <a:srgbClr val="000000"/>
                  </a:outerShdw>
                </a:effectLst>
                <a:latin typeface="+mn-lt"/>
                <a:cs typeface="+mn-cs"/>
              </a:rPr>
              <a:t>for pension plan management </a:t>
            </a:r>
            <a:r>
              <a:rPr lang="en-US" altLang="en-US" sz="2800" kern="0" dirty="0">
                <a:effectLst>
                  <a:outerShdw blurRad="38100" dist="38100" dir="2700000" algn="tl">
                    <a:srgbClr val="000000"/>
                  </a:outerShdw>
                </a:effectLst>
                <a:latin typeface="+mn-lt"/>
                <a:cs typeface="+mn-cs"/>
              </a:rPr>
              <a:t/>
            </a:r>
            <a:br>
              <a:rPr lang="en-US" altLang="en-US" sz="2800" kern="0" dirty="0">
                <a:effectLst>
                  <a:outerShdw blurRad="38100" dist="38100" dir="2700000" algn="tl">
                    <a:srgbClr val="000000"/>
                  </a:outerShdw>
                </a:effectLst>
                <a:latin typeface="+mn-lt"/>
                <a:cs typeface="+mn-cs"/>
              </a:rPr>
            </a:br>
            <a:r>
              <a:rPr lang="en-US" altLang="en-US" sz="2800" kern="0" dirty="0">
                <a:effectLst>
                  <a:outerShdw blurRad="38100" dist="38100" dir="2700000" algn="tl">
                    <a:srgbClr val="000000"/>
                  </a:outerShdw>
                </a:effectLst>
                <a:latin typeface="+mn-lt"/>
                <a:cs typeface="+mn-cs"/>
              </a:rPr>
              <a:t>and </a:t>
            </a:r>
            <a:r>
              <a:rPr lang="en-US" altLang="en-US" sz="2800" kern="0" dirty="0">
                <a:solidFill>
                  <a:srgbClr val="FF0000"/>
                </a:solidFill>
                <a:effectLst>
                  <a:outerShdw blurRad="38100" dist="38100" dir="2700000" algn="tl">
                    <a:srgbClr val="000000"/>
                  </a:outerShdw>
                </a:effectLst>
                <a:latin typeface="+mn-lt"/>
                <a:cs typeface="+mn-cs"/>
              </a:rPr>
              <a:t>provides</a:t>
            </a:r>
            <a:r>
              <a:rPr lang="en-US" altLang="en-US" sz="2800" kern="0" dirty="0">
                <a:effectLst>
                  <a:outerShdw blurRad="38100" dist="38100" dir="2700000" algn="tl">
                    <a:srgbClr val="000000"/>
                  </a:outerShdw>
                </a:effectLst>
                <a:latin typeface="+mn-lt"/>
                <a:cs typeface="+mn-cs"/>
              </a:rPr>
              <a:t> </a:t>
            </a:r>
            <a:r>
              <a:rPr lang="en-US" altLang="en-US" sz="2800" kern="0" dirty="0">
                <a:solidFill>
                  <a:srgbClr val="FF0000"/>
                </a:solidFill>
                <a:effectLst>
                  <a:outerShdw blurRad="38100" dist="38100" dir="2700000" algn="tl">
                    <a:srgbClr val="000000"/>
                  </a:outerShdw>
                </a:effectLst>
                <a:latin typeface="+mn-lt"/>
                <a:cs typeface="+mn-cs"/>
              </a:rPr>
              <a:t>federal insurance </a:t>
            </a:r>
            <a:r>
              <a:rPr lang="en-US" altLang="en-US" sz="2800" kern="0" dirty="0">
                <a:effectLst>
                  <a:outerShdw blurRad="38100" dist="38100" dir="2700000" algn="tl">
                    <a:srgbClr val="000000"/>
                  </a:outerShdw>
                </a:effectLst>
                <a:latin typeface="+mn-lt"/>
                <a:cs typeface="+mn-cs"/>
              </a:rPr>
              <a:t>if pension </a:t>
            </a:r>
            <a:br>
              <a:rPr lang="en-US" altLang="en-US" sz="2800" kern="0" dirty="0">
                <a:effectLst>
                  <a:outerShdw blurRad="38100" dist="38100" dir="2700000" algn="tl">
                    <a:srgbClr val="000000"/>
                  </a:outerShdw>
                </a:effectLst>
                <a:latin typeface="+mn-lt"/>
                <a:cs typeface="+mn-cs"/>
              </a:rPr>
            </a:br>
            <a:r>
              <a:rPr lang="en-US" altLang="en-US" sz="2800" kern="0" dirty="0">
                <a:effectLst>
                  <a:outerShdw blurRad="38100" dist="38100" dir="2700000" algn="tl">
                    <a:srgbClr val="000000"/>
                  </a:outerShdw>
                </a:effectLst>
                <a:latin typeface="+mn-lt"/>
                <a:cs typeface="+mn-cs"/>
              </a:rPr>
              <a:t>plans go bankrupt.</a:t>
            </a:r>
          </a:p>
          <a:p>
            <a:pPr marL="742950" lvl="1" indent="-285750" eaLnBrk="0" hangingPunct="0">
              <a:spcBef>
                <a:spcPct val="20000"/>
              </a:spcBef>
              <a:buClr>
                <a:schemeClr val="tx1"/>
              </a:buClr>
              <a:defRPr/>
            </a:pPr>
            <a:r>
              <a:rPr lang="en-US" altLang="en-US" sz="3200" kern="0" dirty="0">
                <a:solidFill>
                  <a:srgbClr val="00B0F0"/>
                </a:solidFill>
                <a:effectLst>
                  <a:outerShdw blurRad="38100" dist="38100" dir="2700000" algn="tl">
                    <a:srgbClr val="000000"/>
                  </a:outerShdw>
                </a:effectLst>
                <a:latin typeface="+mn-lt"/>
                <a:cs typeface="+mn-cs"/>
              </a:rPr>
              <a:t>Family and Medical Leave Act</a:t>
            </a:r>
          </a:p>
          <a:p>
            <a:pPr marL="914400" lvl="1" indent="-457200" eaLnBrk="0" hangingPunct="0">
              <a:spcBef>
                <a:spcPct val="20000"/>
              </a:spcBef>
              <a:buClr>
                <a:schemeClr val="hlink"/>
              </a:buClr>
              <a:buFont typeface="Arial" pitchFamily="34" charset="0"/>
              <a:buChar char="•"/>
              <a:defRPr/>
            </a:pPr>
            <a:r>
              <a:rPr lang="en-US" altLang="en-US" sz="2800" kern="0" dirty="0">
                <a:effectLst>
                  <a:outerShdw blurRad="38100" dist="38100" dir="2700000" algn="tl">
                    <a:srgbClr val="000000"/>
                  </a:outerShdw>
                </a:effectLst>
                <a:latin typeface="+mn-lt"/>
                <a:cs typeface="+mn-cs"/>
              </a:rPr>
              <a:t>Requires employers to provide up to 12 </a:t>
            </a:r>
            <a:br>
              <a:rPr lang="en-US" altLang="en-US" sz="2800" kern="0" dirty="0">
                <a:effectLst>
                  <a:outerShdw blurRad="38100" dist="38100" dir="2700000" algn="tl">
                    <a:srgbClr val="000000"/>
                  </a:outerShdw>
                </a:effectLst>
                <a:latin typeface="+mn-lt"/>
                <a:cs typeface="+mn-cs"/>
              </a:rPr>
            </a:br>
            <a:r>
              <a:rPr lang="en-US" altLang="en-US" sz="2800" kern="0" dirty="0">
                <a:effectLst>
                  <a:outerShdw blurRad="38100" dist="38100" dir="2700000" algn="tl">
                    <a:srgbClr val="000000"/>
                  </a:outerShdw>
                </a:effectLst>
                <a:latin typeface="+mn-lt"/>
                <a:cs typeface="+mn-cs"/>
              </a:rPr>
              <a:t>weeks of unpaid leave for </a:t>
            </a:r>
            <a:r>
              <a:rPr lang="en-US" altLang="en-US" sz="2800" kern="0" dirty="0">
                <a:solidFill>
                  <a:srgbClr val="FF0000"/>
                </a:solidFill>
                <a:effectLst>
                  <a:outerShdw blurRad="38100" dist="38100" dir="2700000" algn="tl">
                    <a:srgbClr val="000000"/>
                  </a:outerShdw>
                </a:effectLst>
                <a:latin typeface="+mn-lt"/>
                <a:cs typeface="+mn-cs"/>
              </a:rPr>
              <a:t>family</a:t>
            </a:r>
            <a:r>
              <a:rPr lang="en-US" altLang="en-US" sz="2800" kern="0" dirty="0">
                <a:effectLst>
                  <a:outerShdw blurRad="38100" dist="38100" dir="2700000" algn="tl">
                    <a:srgbClr val="000000"/>
                  </a:outerShdw>
                </a:effectLst>
                <a:latin typeface="+mn-lt"/>
                <a:cs typeface="+mn-cs"/>
              </a:rPr>
              <a:t> and </a:t>
            </a:r>
            <a:br>
              <a:rPr lang="en-US" altLang="en-US" sz="2800" kern="0" dirty="0">
                <a:effectLst>
                  <a:outerShdw blurRad="38100" dist="38100" dir="2700000" algn="tl">
                    <a:srgbClr val="000000"/>
                  </a:outerShdw>
                </a:effectLst>
                <a:latin typeface="+mn-lt"/>
                <a:cs typeface="+mn-cs"/>
              </a:rPr>
            </a:br>
            <a:r>
              <a:rPr lang="en-US" altLang="en-US" sz="2800" kern="0" dirty="0">
                <a:solidFill>
                  <a:srgbClr val="FF0000"/>
                </a:solidFill>
                <a:effectLst>
                  <a:outerShdw blurRad="38100" dist="38100" dir="2700000" algn="tl">
                    <a:srgbClr val="000000"/>
                  </a:outerShdw>
                </a:effectLst>
                <a:latin typeface="+mn-lt"/>
                <a:cs typeface="+mn-cs"/>
              </a:rPr>
              <a:t>medical emergencies</a:t>
            </a:r>
            <a:r>
              <a:rPr lang="en-US" altLang="en-US" sz="2800" kern="0" dirty="0">
                <a:effectLst>
                  <a:outerShdw blurRad="38100" dist="38100" dir="2700000" algn="tl">
                    <a:srgbClr val="000000"/>
                  </a:outerShdw>
                </a:effectLst>
                <a:latin typeface="+mn-lt"/>
                <a:cs typeface="+mn-cs"/>
              </a:rPr>
              <a:t>.</a:t>
            </a:r>
          </a:p>
        </p:txBody>
      </p:sp>
    </p:spTree>
    <p:extLst>
      <p:ext uri="{BB962C8B-B14F-4D97-AF65-F5344CB8AC3E}">
        <p14:creationId xmlns="" xmlns:p14="http://schemas.microsoft.com/office/powerpoint/2010/main" val="2809874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ACCF3990-B4CB-47E3-A242-6537E58FDCBC}" type="slidenum">
              <a:rPr lang="en-US"/>
              <a:pPr>
                <a:defRPr/>
              </a:pPr>
              <a:t>6</a:t>
            </a:fld>
            <a:endParaRPr lang="en-US" dirty="0"/>
          </a:p>
        </p:txBody>
      </p:sp>
      <p:sp>
        <p:nvSpPr>
          <p:cNvPr id="10243" name="Text Box 18"/>
          <p:cNvSpPr txBox="1">
            <a:spLocks noChangeArrowheads="1"/>
          </p:cNvSpPr>
          <p:nvPr/>
        </p:nvSpPr>
        <p:spPr bwMode="auto">
          <a:xfrm>
            <a:off x="609600" y="381000"/>
            <a:ext cx="83058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2800" b="1" dirty="0"/>
              <a:t>1.Human Resource Management Definition</a:t>
            </a:r>
          </a:p>
        </p:txBody>
      </p:sp>
      <p:sp>
        <p:nvSpPr>
          <p:cNvPr id="5" name="Rounded Rectangle 4"/>
          <p:cNvSpPr/>
          <p:nvPr/>
        </p:nvSpPr>
        <p:spPr>
          <a:xfrm>
            <a:off x="5105400" y="2971800"/>
            <a:ext cx="3276600" cy="1295400"/>
          </a:xfrm>
          <a:prstGeom prst="roundRect">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Management</a:t>
            </a:r>
          </a:p>
        </p:txBody>
      </p:sp>
      <p:sp>
        <p:nvSpPr>
          <p:cNvPr id="7" name="Rounded Rectangle 6"/>
          <p:cNvSpPr/>
          <p:nvPr/>
        </p:nvSpPr>
        <p:spPr>
          <a:xfrm>
            <a:off x="5029200" y="4267200"/>
            <a:ext cx="3352800" cy="1981200"/>
          </a:xfrm>
          <a:prstGeom prst="roundRect">
            <a:avLst/>
          </a:prstGeom>
          <a:solidFill>
            <a:srgbClr val="FF5B5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n-US" sz="2400" dirty="0"/>
              <a:t>Plan</a:t>
            </a:r>
          </a:p>
          <a:p>
            <a:pPr>
              <a:buFont typeface="Arial" pitchFamily="34" charset="0"/>
              <a:buChar char="•"/>
              <a:defRPr/>
            </a:pPr>
            <a:r>
              <a:rPr lang="en-US" sz="2400" dirty="0"/>
              <a:t>Organize</a:t>
            </a:r>
          </a:p>
          <a:p>
            <a:pPr>
              <a:buFont typeface="Arial" pitchFamily="34" charset="0"/>
              <a:buChar char="•"/>
              <a:defRPr/>
            </a:pPr>
            <a:r>
              <a:rPr lang="en-US" sz="2400" dirty="0"/>
              <a:t>staff</a:t>
            </a:r>
          </a:p>
          <a:p>
            <a:pPr>
              <a:buFont typeface="Arial" pitchFamily="34" charset="0"/>
              <a:buChar char="•"/>
              <a:defRPr/>
            </a:pPr>
            <a:r>
              <a:rPr lang="en-US" sz="2400" dirty="0"/>
              <a:t>Direct</a:t>
            </a:r>
          </a:p>
          <a:p>
            <a:pPr>
              <a:buFont typeface="Arial" pitchFamily="34" charset="0"/>
              <a:buChar char="•"/>
              <a:defRPr/>
            </a:pPr>
            <a:r>
              <a:rPr lang="en-US" sz="2400" dirty="0"/>
              <a:t>Control</a:t>
            </a:r>
          </a:p>
        </p:txBody>
      </p:sp>
      <p:sp>
        <p:nvSpPr>
          <p:cNvPr id="8" name="TextBox 7"/>
          <p:cNvSpPr txBox="1"/>
          <p:nvPr/>
        </p:nvSpPr>
        <p:spPr>
          <a:xfrm>
            <a:off x="4114800" y="3505200"/>
            <a:ext cx="685800" cy="708025"/>
          </a:xfrm>
          <a:prstGeom prst="rect">
            <a:avLst/>
          </a:prstGeom>
          <a:solidFill>
            <a:schemeClr val="tx2">
              <a:lumMod val="50000"/>
            </a:schemeClr>
          </a:solidFill>
        </p:spPr>
        <p:txBody>
          <a:bodyPr>
            <a:spAutoFit/>
          </a:bodyPr>
          <a:lstStyle/>
          <a:p>
            <a:pPr algn="ctr">
              <a:defRPr/>
            </a:pPr>
            <a:r>
              <a:rPr lang="en-US" sz="4000" dirty="0">
                <a:solidFill>
                  <a:schemeClr val="bg1"/>
                </a:solidFill>
                <a:cs typeface="Arial" pitchFamily="34" charset="0"/>
              </a:rPr>
              <a:t>+</a:t>
            </a:r>
          </a:p>
        </p:txBody>
      </p:sp>
      <p:sp>
        <p:nvSpPr>
          <p:cNvPr id="9" name="Rounded Rectangle 8"/>
          <p:cNvSpPr/>
          <p:nvPr/>
        </p:nvSpPr>
        <p:spPr>
          <a:xfrm>
            <a:off x="609600" y="3048000"/>
            <a:ext cx="3276600" cy="1295400"/>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t>Human Resource</a:t>
            </a:r>
          </a:p>
        </p:txBody>
      </p:sp>
      <p:sp>
        <p:nvSpPr>
          <p:cNvPr id="10" name="Rounded Rectangle 9"/>
          <p:cNvSpPr/>
          <p:nvPr/>
        </p:nvSpPr>
        <p:spPr>
          <a:xfrm>
            <a:off x="609600" y="4343400"/>
            <a:ext cx="3276600" cy="1905000"/>
          </a:xfrm>
          <a:prstGeom prst="roundRect">
            <a:avLst/>
          </a:prstGeom>
          <a:solidFill>
            <a:srgbClr val="2121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t>People</a:t>
            </a:r>
          </a:p>
        </p:txBody>
      </p:sp>
      <p:sp>
        <p:nvSpPr>
          <p:cNvPr id="10249" name="TextBox 10"/>
          <p:cNvSpPr txBox="1">
            <a:spLocks noChangeArrowheads="1"/>
          </p:cNvSpPr>
          <p:nvPr/>
        </p:nvSpPr>
        <p:spPr bwMode="auto">
          <a:xfrm>
            <a:off x="457200" y="1219200"/>
            <a:ext cx="8229600"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a:t>The management of one of the most important resources of organizations the-people </a:t>
            </a:r>
          </a:p>
        </p:txBody>
      </p:sp>
      <p:pic>
        <p:nvPicPr>
          <p:cNvPr id="12" name="Picture 3" descr="Save This as your Homepage"/>
          <p:cNvPicPr>
            <a:picLocks noChangeAspect="1" noChangeArrowheads="1"/>
          </p:cNvPicPr>
          <p:nvPr/>
        </p:nvPicPr>
        <p:blipFill>
          <a:blip r:embed="rId2" r:link="rId3"/>
          <a:srcRect/>
          <a:stretch>
            <a:fillRect/>
          </a:stretch>
        </p:blipFill>
        <p:spPr bwMode="auto">
          <a:xfrm>
            <a:off x="0" y="381000"/>
            <a:ext cx="571500" cy="3810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1893477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ppt_h/2"/>
                                          </p:val>
                                        </p:tav>
                                        <p:tav tm="100000">
                                          <p:val>
                                            <p:strVal val="#ppt_y"/>
                                          </p:val>
                                        </p:tav>
                                      </p:tavLst>
                                    </p:anim>
                                    <p:anim calcmode="lin" valueType="num">
                                      <p:cBhvr>
                                        <p:cTn id="27" dur="500" fill="hold"/>
                                        <p:tgtEl>
                                          <p:spTgt spid="10"/>
                                        </p:tgtEl>
                                        <p:attrNameLst>
                                          <p:attrName>ppt_w</p:attrName>
                                        </p:attrNameLst>
                                      </p:cBhvr>
                                      <p:tavLst>
                                        <p:tav tm="0">
                                          <p:val>
                                            <p:strVal val="#ppt_w"/>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ppt_h/2"/>
                                          </p:val>
                                        </p:tav>
                                        <p:tav tm="100000">
                                          <p:val>
                                            <p:strVal val="#ppt_y"/>
                                          </p:val>
                                        </p:tav>
                                      </p:tavLst>
                                    </p:anim>
                                    <p:anim calcmode="lin" valueType="num">
                                      <p:cBhvr>
                                        <p:cTn id="35" dur="500" fill="hold"/>
                                        <p:tgtEl>
                                          <p:spTgt spid="7"/>
                                        </p:tgtEl>
                                        <p:attrNameLst>
                                          <p:attrName>ppt_w</p:attrName>
                                        </p:attrNameLst>
                                      </p:cBhvr>
                                      <p:tavLst>
                                        <p:tav tm="0">
                                          <p:val>
                                            <p:strVal val="#ppt_w"/>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830CC06-A3D1-4A0E-8547-FBAD2730B3A0}" type="slidenum">
              <a:rPr lang="en-US" smtClean="0"/>
              <a:pPr>
                <a:defRPr/>
              </a:pPr>
              <a:t>60</a:t>
            </a:fld>
            <a:endParaRPr lang="en-US"/>
          </a:p>
        </p:txBody>
      </p:sp>
      <p:sp>
        <p:nvSpPr>
          <p:cNvPr id="5" name="Rectangle 5"/>
          <p:cNvSpPr txBox="1">
            <a:spLocks noChangeArrowheads="1"/>
          </p:cNvSpPr>
          <p:nvPr/>
        </p:nvSpPr>
        <p:spPr>
          <a:xfrm>
            <a:off x="533400" y="290513"/>
            <a:ext cx="8077200" cy="769937"/>
          </a:xfrm>
          <a:prstGeom prst="rect">
            <a:avLst/>
          </a:prstGeom>
          <a:ln/>
        </p:spPr>
        <p:txBody>
          <a:bodyPr/>
          <a:lstStyle/>
          <a:p>
            <a:pPr algn="ctr" eaLnBrk="0" hangingPunct="0">
              <a:defRPr/>
            </a:pPr>
            <a:r>
              <a:rPr lang="en-US" altLang="en-US" sz="3200" kern="0" dirty="0">
                <a:solidFill>
                  <a:schemeClr val="tx2"/>
                </a:solidFill>
                <a:effectLst>
                  <a:outerShdw blurRad="38100" dist="38100" dir="2700000" algn="tl">
                    <a:srgbClr val="000000"/>
                  </a:outerShdw>
                </a:effectLst>
                <a:latin typeface="+mj-lt"/>
                <a:ea typeface="+mj-ea"/>
                <a:cs typeface="+mj-cs"/>
              </a:rPr>
              <a:t>The Legal Environment of HRM (cont’d)</a:t>
            </a:r>
          </a:p>
        </p:txBody>
      </p:sp>
      <p:sp>
        <p:nvSpPr>
          <p:cNvPr id="6" name="Rectangle 6"/>
          <p:cNvSpPr txBox="1">
            <a:spLocks noChangeArrowheads="1"/>
          </p:cNvSpPr>
          <p:nvPr/>
        </p:nvSpPr>
        <p:spPr>
          <a:xfrm>
            <a:off x="533400" y="1219200"/>
            <a:ext cx="8077200" cy="4876800"/>
          </a:xfrm>
          <a:prstGeom prst="rect">
            <a:avLst/>
          </a:prstGeom>
        </p:spPr>
        <p:txBody>
          <a:bodyPr/>
          <a:lstStyle/>
          <a:p>
            <a:pPr marL="342900" indent="-342900" eaLnBrk="0" hangingPunct="0">
              <a:spcBef>
                <a:spcPct val="20000"/>
              </a:spcBef>
              <a:buClr>
                <a:schemeClr val="hlink"/>
              </a:buClr>
              <a:buSzPct val="80000"/>
              <a:defRPr/>
            </a:pPr>
            <a:r>
              <a:rPr lang="en-US" altLang="en-US" sz="3600" b="1" kern="0" dirty="0">
                <a:solidFill>
                  <a:srgbClr val="00B0F0"/>
                </a:solidFill>
                <a:effectLst>
                  <a:outerShdw blurRad="38100" dist="38100" dir="2700000" algn="tl">
                    <a:srgbClr val="000000"/>
                  </a:outerShdw>
                </a:effectLst>
                <a:latin typeface="+mn-lt"/>
                <a:cs typeface="+mn-cs"/>
              </a:rPr>
              <a:t>Health and Safety</a:t>
            </a:r>
          </a:p>
          <a:p>
            <a:pPr marL="285750" indent="-285750" eaLnBrk="0" hangingPunct="0">
              <a:spcBef>
                <a:spcPct val="20000"/>
              </a:spcBef>
              <a:buClr>
                <a:schemeClr val="tx1"/>
              </a:buClr>
              <a:defRPr/>
            </a:pPr>
            <a:r>
              <a:rPr lang="en-US" altLang="en-US" sz="3200" b="1" kern="0" dirty="0">
                <a:solidFill>
                  <a:srgbClr val="00B0F0"/>
                </a:solidFill>
                <a:effectLst>
                  <a:outerShdw blurRad="38100" dist="38100" dir="2700000" algn="tl">
                    <a:srgbClr val="000000"/>
                  </a:outerShdw>
                </a:effectLst>
                <a:latin typeface="+mn-lt"/>
                <a:cs typeface="+mn-cs"/>
              </a:rPr>
              <a:t>Occupational Safety and Health Act (OSHA) </a:t>
            </a:r>
            <a:r>
              <a:rPr lang="en-US" altLang="en-US" sz="3200" b="1" kern="0" dirty="0">
                <a:effectLst>
                  <a:outerShdw blurRad="38100" dist="38100" dir="2700000" algn="tl">
                    <a:srgbClr val="000000"/>
                  </a:outerShdw>
                </a:effectLst>
                <a:latin typeface="+mn-lt"/>
                <a:cs typeface="+mn-cs"/>
              </a:rPr>
              <a:t>r</a:t>
            </a:r>
            <a:r>
              <a:rPr lang="en-US" altLang="en-US" sz="3200" kern="0" dirty="0">
                <a:effectLst>
                  <a:outerShdw blurRad="38100" dist="38100" dir="2700000" algn="tl">
                    <a:srgbClr val="000000"/>
                  </a:outerShdw>
                </a:effectLst>
                <a:latin typeface="+mn-lt"/>
                <a:cs typeface="+mn-cs"/>
              </a:rPr>
              <a:t>equires that employers:</a:t>
            </a:r>
          </a:p>
          <a:p>
            <a:pPr marL="914400" lvl="1" indent="-457200" eaLnBrk="0" hangingPunct="0">
              <a:spcBef>
                <a:spcPct val="20000"/>
              </a:spcBef>
              <a:buClr>
                <a:schemeClr val="hlink"/>
              </a:buClr>
              <a:buFont typeface="Arial" pitchFamily="34" charset="0"/>
              <a:buChar char="•"/>
              <a:defRPr/>
            </a:pPr>
            <a:r>
              <a:rPr lang="en-US" altLang="en-US" sz="2800" kern="0" dirty="0">
                <a:effectLst>
                  <a:outerShdw blurRad="38100" dist="38100" dir="2700000" algn="tl">
                    <a:srgbClr val="000000"/>
                  </a:outerShdw>
                </a:effectLst>
                <a:latin typeface="+mn-lt"/>
                <a:cs typeface="+mn-cs"/>
              </a:rPr>
              <a:t>Provide a place of employment that is </a:t>
            </a:r>
            <a:r>
              <a:rPr lang="en-US" altLang="en-US" sz="2800" kern="0" dirty="0">
                <a:solidFill>
                  <a:srgbClr val="FF0000"/>
                </a:solidFill>
                <a:effectLst>
                  <a:outerShdw blurRad="38100" dist="38100" dir="2700000" algn="tl">
                    <a:srgbClr val="000000"/>
                  </a:outerShdw>
                </a:effectLst>
                <a:latin typeface="+mn-lt"/>
                <a:cs typeface="+mn-cs"/>
              </a:rPr>
              <a:t>free from hazards</a:t>
            </a:r>
            <a:r>
              <a:rPr lang="en-US" altLang="en-US" sz="2800" kern="0" dirty="0">
                <a:effectLst>
                  <a:outerShdw blurRad="38100" dist="38100" dir="2700000" algn="tl">
                    <a:srgbClr val="000000"/>
                  </a:outerShdw>
                </a:effectLst>
                <a:latin typeface="+mn-lt"/>
                <a:cs typeface="+mn-cs"/>
              </a:rPr>
              <a:t> that may cause death or serious </a:t>
            </a:r>
            <a:r>
              <a:rPr lang="en-US" altLang="en-US" sz="2800" kern="0" dirty="0">
                <a:solidFill>
                  <a:srgbClr val="FF0000"/>
                </a:solidFill>
                <a:effectLst>
                  <a:outerShdw blurRad="38100" dist="38100" dir="2700000" algn="tl">
                    <a:srgbClr val="000000"/>
                  </a:outerShdw>
                </a:effectLst>
                <a:latin typeface="+mn-lt"/>
                <a:cs typeface="+mn-cs"/>
              </a:rPr>
              <a:t>physical harm</a:t>
            </a:r>
            <a:r>
              <a:rPr lang="en-US" altLang="en-US" sz="2800" kern="0" dirty="0">
                <a:effectLst>
                  <a:outerShdw blurRad="38100" dist="38100" dir="2700000" algn="tl">
                    <a:srgbClr val="000000"/>
                  </a:outerShdw>
                </a:effectLst>
                <a:latin typeface="+mn-lt"/>
                <a:cs typeface="+mn-cs"/>
              </a:rPr>
              <a:t>.</a:t>
            </a:r>
          </a:p>
          <a:p>
            <a:pPr marL="914400" lvl="1" indent="-457200" eaLnBrk="0" hangingPunct="0">
              <a:spcBef>
                <a:spcPct val="20000"/>
              </a:spcBef>
              <a:buClr>
                <a:schemeClr val="hlink"/>
              </a:buClr>
              <a:buFont typeface="Arial" pitchFamily="34" charset="0"/>
              <a:buChar char="•"/>
              <a:defRPr/>
            </a:pPr>
            <a:r>
              <a:rPr lang="en-US" altLang="en-US" sz="2800" kern="0" dirty="0">
                <a:solidFill>
                  <a:srgbClr val="FF0000"/>
                </a:solidFill>
                <a:effectLst>
                  <a:outerShdw blurRad="38100" dist="38100" dir="2700000" algn="tl">
                    <a:srgbClr val="000000"/>
                  </a:outerShdw>
                </a:effectLst>
                <a:latin typeface="+mn-lt"/>
                <a:cs typeface="+mn-cs"/>
              </a:rPr>
              <a:t>Obey</a:t>
            </a:r>
            <a:r>
              <a:rPr lang="en-US" altLang="en-US" sz="2800" kern="0" dirty="0">
                <a:effectLst>
                  <a:outerShdw blurRad="38100" dist="38100" dir="2700000" algn="tl">
                    <a:srgbClr val="000000"/>
                  </a:outerShdw>
                </a:effectLst>
                <a:latin typeface="+mn-lt"/>
                <a:cs typeface="+mn-cs"/>
              </a:rPr>
              <a:t> the </a:t>
            </a:r>
            <a:r>
              <a:rPr lang="en-US" altLang="en-US" sz="2800" kern="0" dirty="0">
                <a:solidFill>
                  <a:srgbClr val="FF0000"/>
                </a:solidFill>
                <a:effectLst>
                  <a:outerShdw blurRad="38100" dist="38100" dir="2700000" algn="tl">
                    <a:srgbClr val="000000"/>
                  </a:outerShdw>
                </a:effectLst>
                <a:latin typeface="+mn-lt"/>
                <a:cs typeface="+mn-cs"/>
              </a:rPr>
              <a:t>safety and health standards </a:t>
            </a:r>
            <a:r>
              <a:rPr lang="en-US" altLang="en-US" sz="2800" kern="0" dirty="0">
                <a:effectLst>
                  <a:outerShdw blurRad="38100" dist="38100" dir="2700000" algn="tl">
                    <a:srgbClr val="000000"/>
                  </a:outerShdw>
                </a:effectLst>
                <a:latin typeface="+mn-lt"/>
                <a:cs typeface="+mn-cs"/>
              </a:rPr>
              <a:t>established by Occupational Safety and Health Administration</a:t>
            </a:r>
            <a:br>
              <a:rPr lang="en-US" altLang="en-US" sz="2800" kern="0" dirty="0">
                <a:effectLst>
                  <a:outerShdw blurRad="38100" dist="38100" dir="2700000" algn="tl">
                    <a:srgbClr val="000000"/>
                  </a:outerShdw>
                </a:effectLst>
                <a:latin typeface="+mn-lt"/>
                <a:cs typeface="+mn-cs"/>
              </a:rPr>
            </a:br>
            <a:r>
              <a:rPr lang="en-US" altLang="en-US" sz="2800" kern="0" dirty="0">
                <a:effectLst>
                  <a:outerShdw blurRad="38100" dist="38100" dir="2700000" algn="tl">
                    <a:srgbClr val="000000"/>
                  </a:outerShdw>
                </a:effectLst>
                <a:latin typeface="+mn-lt"/>
                <a:cs typeface="+mn-cs"/>
              </a:rPr>
              <a:t>(OSHA).</a:t>
            </a:r>
          </a:p>
        </p:txBody>
      </p:sp>
    </p:spTree>
    <p:extLst>
      <p:ext uri="{BB962C8B-B14F-4D97-AF65-F5344CB8AC3E}">
        <p14:creationId xmlns="" xmlns:p14="http://schemas.microsoft.com/office/powerpoint/2010/main" val="35801751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015E11A-84B1-478E-98B1-08A355C8A91D}" type="slidenum">
              <a:rPr lang="en-US" smtClean="0"/>
              <a:pPr>
                <a:defRPr/>
              </a:pPr>
              <a:t>61</a:t>
            </a:fld>
            <a:endParaRPr lang="en-US"/>
          </a:p>
        </p:txBody>
      </p:sp>
      <p:sp>
        <p:nvSpPr>
          <p:cNvPr id="3" name="Slide Number Placeholder 1"/>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79EECB12-9831-46AF-94B6-DFAE50402ED4}" type="slidenum">
              <a:rPr lang="en-US" sz="1200">
                <a:effectLst>
                  <a:outerShdw blurRad="38100" dist="38100" dir="2700000" algn="tl">
                    <a:srgbClr val="000000"/>
                  </a:outerShdw>
                </a:effectLst>
                <a:cs typeface="Arial" pitchFamily="34" charset="0"/>
              </a:rPr>
              <a:pPr algn="r">
                <a:defRPr/>
              </a:pPr>
              <a:t>61</a:t>
            </a:fld>
            <a:endParaRPr lang="en-US" sz="1200">
              <a:effectLst>
                <a:outerShdw blurRad="38100" dist="38100" dir="2700000" algn="tl">
                  <a:srgbClr val="000000"/>
                </a:outerShdw>
              </a:effectLst>
              <a:cs typeface="Arial" pitchFamily="34" charset="0"/>
            </a:endParaRPr>
          </a:p>
        </p:txBody>
      </p:sp>
      <p:sp>
        <p:nvSpPr>
          <p:cNvPr id="4" name="Rectangle 5"/>
          <p:cNvSpPr txBox="1">
            <a:spLocks noChangeArrowheads="1"/>
          </p:cNvSpPr>
          <p:nvPr/>
        </p:nvSpPr>
        <p:spPr>
          <a:xfrm>
            <a:off x="533400" y="290513"/>
            <a:ext cx="8077200" cy="769937"/>
          </a:xfrm>
          <a:prstGeom prst="rect">
            <a:avLst/>
          </a:prstGeom>
          <a:ln/>
        </p:spPr>
        <p:txBody>
          <a:bodyPr/>
          <a:lstStyle/>
          <a:p>
            <a:pPr algn="ctr" eaLnBrk="0" hangingPunct="0">
              <a:defRPr/>
            </a:pPr>
            <a:r>
              <a:rPr lang="en-US" altLang="en-US" sz="3200" kern="0" dirty="0">
                <a:solidFill>
                  <a:schemeClr val="tx2"/>
                </a:solidFill>
                <a:effectLst>
                  <a:outerShdw blurRad="38100" dist="38100" dir="2700000" algn="tl">
                    <a:srgbClr val="000000"/>
                  </a:outerShdw>
                </a:effectLst>
                <a:latin typeface="+mj-lt"/>
                <a:ea typeface="+mj-ea"/>
                <a:cs typeface="+mj-cs"/>
              </a:rPr>
              <a:t>The Legal Environment of HRM (cont’d)</a:t>
            </a:r>
          </a:p>
        </p:txBody>
      </p:sp>
      <p:sp>
        <p:nvSpPr>
          <p:cNvPr id="5" name="Rectangle 6"/>
          <p:cNvSpPr txBox="1">
            <a:spLocks noChangeArrowheads="1"/>
          </p:cNvSpPr>
          <p:nvPr/>
        </p:nvSpPr>
        <p:spPr>
          <a:xfrm>
            <a:off x="533400" y="1219200"/>
            <a:ext cx="8077200" cy="4876800"/>
          </a:xfrm>
          <a:prstGeom prst="rect">
            <a:avLst/>
          </a:prstGeom>
        </p:spPr>
        <p:txBody>
          <a:bodyPr/>
          <a:lstStyle/>
          <a:p>
            <a:pPr marL="342900" indent="-342900" eaLnBrk="0" hangingPunct="0">
              <a:spcBef>
                <a:spcPct val="20000"/>
              </a:spcBef>
              <a:buClr>
                <a:schemeClr val="hlink"/>
              </a:buClr>
              <a:buSzPct val="80000"/>
              <a:defRPr/>
            </a:pPr>
            <a:r>
              <a:rPr lang="en-US" altLang="en-US" sz="4400" b="1" kern="0" dirty="0">
                <a:solidFill>
                  <a:srgbClr val="00B0F0"/>
                </a:solidFill>
                <a:effectLst>
                  <a:outerShdw blurRad="38100" dist="38100" dir="2700000" algn="tl">
                    <a:srgbClr val="000000"/>
                  </a:outerShdw>
                </a:effectLst>
                <a:latin typeface="+mn-lt"/>
                <a:cs typeface="+mn-cs"/>
              </a:rPr>
              <a:t>Labor Relations</a:t>
            </a:r>
          </a:p>
          <a:p>
            <a:pPr marL="285750" indent="-285750" eaLnBrk="0" hangingPunct="0">
              <a:spcBef>
                <a:spcPct val="20000"/>
              </a:spcBef>
              <a:buClr>
                <a:schemeClr val="tx1"/>
              </a:buClr>
              <a:defRPr/>
            </a:pPr>
            <a:r>
              <a:rPr lang="en-US" altLang="en-US" sz="4000" b="1" kern="0" dirty="0" smtClean="0">
                <a:effectLst>
                  <a:outerShdw blurRad="38100" dist="38100" dir="2700000" algn="tl">
                    <a:srgbClr val="000000"/>
                  </a:outerShdw>
                </a:effectLst>
                <a:latin typeface="+mn-lt"/>
                <a:cs typeface="+mn-cs"/>
              </a:rPr>
              <a:t>Sets rules on how</a:t>
            </a:r>
            <a:r>
              <a:rPr lang="en-US" altLang="en-US" sz="4000" kern="0" dirty="0" smtClean="0">
                <a:effectLst>
                  <a:outerShdw blurRad="38100" dist="38100" dir="2700000" algn="tl">
                    <a:srgbClr val="000000"/>
                  </a:outerShdw>
                </a:effectLst>
                <a:latin typeface="+mn-lt"/>
                <a:cs typeface="+mn-cs"/>
              </a:rPr>
              <a:t> </a:t>
            </a:r>
            <a:r>
              <a:rPr lang="en-US" altLang="en-US" sz="4000" kern="0" dirty="0" smtClean="0">
                <a:solidFill>
                  <a:srgbClr val="FF0000"/>
                </a:solidFill>
                <a:effectLst>
                  <a:outerShdw blurRad="38100" dist="38100" dir="2700000" algn="tl">
                    <a:srgbClr val="000000"/>
                  </a:outerShdw>
                </a:effectLst>
                <a:latin typeface="+mn-lt"/>
                <a:cs typeface="+mn-cs"/>
              </a:rPr>
              <a:t>employers</a:t>
            </a:r>
            <a:r>
              <a:rPr lang="en-US" altLang="en-US" sz="4000" kern="0" dirty="0" smtClean="0">
                <a:effectLst>
                  <a:outerShdw blurRad="38100" dist="38100" dir="2700000" algn="tl">
                    <a:srgbClr val="000000"/>
                  </a:outerShdw>
                </a:effectLst>
                <a:latin typeface="+mn-lt"/>
                <a:cs typeface="+mn-cs"/>
              </a:rPr>
              <a:t> and </a:t>
            </a:r>
            <a:r>
              <a:rPr lang="en-US" altLang="en-US" sz="4000" kern="0" dirty="0" smtClean="0">
                <a:solidFill>
                  <a:srgbClr val="FF0000"/>
                </a:solidFill>
                <a:effectLst>
                  <a:outerShdw blurRad="38100" dist="38100" dir="2700000" algn="tl">
                    <a:srgbClr val="000000"/>
                  </a:outerShdw>
                </a:effectLst>
                <a:latin typeface="+mn-lt"/>
                <a:cs typeface="+mn-cs"/>
              </a:rPr>
              <a:t>employees</a:t>
            </a:r>
            <a:r>
              <a:rPr lang="en-US" altLang="en-US" sz="4000" kern="0" dirty="0" smtClean="0">
                <a:effectLst>
                  <a:outerShdw blurRad="38100" dist="38100" dir="2700000" algn="tl">
                    <a:srgbClr val="000000"/>
                  </a:outerShdw>
                </a:effectLst>
                <a:latin typeface="+mn-lt"/>
                <a:cs typeface="+mn-cs"/>
              </a:rPr>
              <a:t> relationship is governed</a:t>
            </a:r>
          </a:p>
          <a:p>
            <a:pPr marL="914400" lvl="1" indent="-457200" eaLnBrk="0" hangingPunct="0">
              <a:spcBef>
                <a:spcPct val="20000"/>
              </a:spcBef>
              <a:buClr>
                <a:schemeClr val="hlink"/>
              </a:buClr>
              <a:buFont typeface="Arial" pitchFamily="34" charset="0"/>
              <a:buChar char="•"/>
              <a:defRPr/>
            </a:pPr>
            <a:r>
              <a:rPr lang="en-US" altLang="en-US" sz="3600" kern="0" dirty="0" smtClean="0">
                <a:effectLst>
                  <a:outerShdw blurRad="38100" dist="38100" dir="2700000" algn="tl">
                    <a:srgbClr val="000000"/>
                  </a:outerShdw>
                </a:effectLst>
                <a:latin typeface="+mn-lt"/>
                <a:cs typeface="+mn-cs"/>
              </a:rPr>
              <a:t>Joining </a:t>
            </a:r>
            <a:r>
              <a:rPr lang="en-US" altLang="en-US" sz="3600" kern="0" dirty="0">
                <a:effectLst>
                  <a:outerShdw blurRad="38100" dist="38100" dir="2700000" algn="tl">
                    <a:srgbClr val="000000"/>
                  </a:outerShdw>
                </a:effectLst>
                <a:latin typeface="+mn-lt"/>
                <a:cs typeface="+mn-cs"/>
              </a:rPr>
              <a:t>union</a:t>
            </a:r>
          </a:p>
          <a:p>
            <a:pPr marL="914400" lvl="1" indent="-457200" eaLnBrk="0" hangingPunct="0">
              <a:spcBef>
                <a:spcPct val="20000"/>
              </a:spcBef>
              <a:buClr>
                <a:schemeClr val="hlink"/>
              </a:buClr>
              <a:buFont typeface="Arial" pitchFamily="34" charset="0"/>
              <a:buChar char="•"/>
              <a:defRPr/>
            </a:pPr>
            <a:r>
              <a:rPr lang="en-US" altLang="en-US" sz="3600" kern="0" dirty="0">
                <a:effectLst>
                  <a:outerShdw blurRad="38100" dist="38100" dir="2700000" algn="tl">
                    <a:srgbClr val="000000"/>
                  </a:outerShdw>
                </a:effectLst>
                <a:latin typeface="+mn-lt"/>
                <a:cs typeface="+mn-cs"/>
              </a:rPr>
              <a:t>Establishing union</a:t>
            </a:r>
          </a:p>
          <a:p>
            <a:pPr marL="914400" lvl="1" indent="-457200" eaLnBrk="0" hangingPunct="0">
              <a:spcBef>
                <a:spcPct val="20000"/>
              </a:spcBef>
              <a:buClr>
                <a:schemeClr val="hlink"/>
              </a:buClr>
              <a:buFont typeface="Arial" pitchFamily="34" charset="0"/>
              <a:buChar char="•"/>
              <a:defRPr/>
            </a:pPr>
            <a:r>
              <a:rPr lang="en-US" altLang="en-US" sz="3600" kern="0" dirty="0">
                <a:effectLst>
                  <a:outerShdw blurRad="38100" dist="38100" dir="2700000" algn="tl">
                    <a:srgbClr val="000000"/>
                  </a:outerShdw>
                </a:effectLst>
                <a:latin typeface="+mn-lt"/>
                <a:cs typeface="+mn-cs"/>
              </a:rPr>
              <a:t>Bargaining in good faith etc.</a:t>
            </a:r>
          </a:p>
        </p:txBody>
      </p:sp>
    </p:spTree>
    <p:extLst>
      <p:ext uri="{BB962C8B-B14F-4D97-AF65-F5344CB8AC3E}">
        <p14:creationId xmlns="" xmlns:p14="http://schemas.microsoft.com/office/powerpoint/2010/main" val="2442885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304800" y="914400"/>
            <a:ext cx="8534400" cy="6321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2800" dirty="0" smtClean="0"/>
          </a:p>
          <a:p>
            <a:pPr eaLnBrk="1" hangingPunct="1">
              <a:spcBef>
                <a:spcPct val="0"/>
              </a:spcBef>
              <a:buClrTx/>
              <a:buSzTx/>
              <a:buFontTx/>
              <a:buNone/>
            </a:pPr>
            <a:r>
              <a:rPr lang="en-US" altLang="en-US" sz="2800" b="1" dirty="0" smtClean="0"/>
              <a:t>Technological environment-</a:t>
            </a:r>
          </a:p>
          <a:p>
            <a:pPr algn="just">
              <a:defRPr/>
            </a:pPr>
            <a:r>
              <a:rPr lang="en-US" sz="2800" dirty="0" smtClean="0">
                <a:latin typeface="Book Antiqua" pitchFamily="18" charset="0"/>
              </a:rPr>
              <a:t>The world has never before seen </a:t>
            </a:r>
            <a:r>
              <a:rPr lang="en-US" sz="2800" dirty="0" smtClean="0">
                <a:solidFill>
                  <a:srgbClr val="FF0000"/>
                </a:solidFill>
                <a:latin typeface="Book Antiqua" pitchFamily="18" charset="0"/>
              </a:rPr>
              <a:t>technological changes</a:t>
            </a:r>
            <a:r>
              <a:rPr lang="en-US" sz="2800" dirty="0" smtClean="0">
                <a:latin typeface="Book Antiqua" pitchFamily="18" charset="0"/>
              </a:rPr>
              <a:t> occur as </a:t>
            </a:r>
            <a:r>
              <a:rPr lang="en-US" sz="2800" dirty="0" smtClean="0">
                <a:solidFill>
                  <a:srgbClr val="FF0000"/>
                </a:solidFill>
                <a:latin typeface="Book Antiqua" pitchFamily="18" charset="0"/>
              </a:rPr>
              <a:t>rapidly</a:t>
            </a:r>
            <a:r>
              <a:rPr lang="en-US" sz="2800" dirty="0" smtClean="0">
                <a:latin typeface="Book Antiqua" pitchFamily="18" charset="0"/>
              </a:rPr>
              <a:t> as they are today.</a:t>
            </a:r>
          </a:p>
          <a:p>
            <a:pPr algn="just">
              <a:defRPr/>
            </a:pPr>
            <a:r>
              <a:rPr lang="en-US" sz="2800" dirty="0" smtClean="0">
                <a:latin typeface="Book Antiqua" pitchFamily="18" charset="0"/>
              </a:rPr>
              <a:t> Technologies have an impact on HRM by </a:t>
            </a:r>
            <a:r>
              <a:rPr lang="en-US" sz="2800" dirty="0" smtClean="0">
                <a:solidFill>
                  <a:srgbClr val="FF0000"/>
                </a:solidFill>
                <a:latin typeface="Book Antiqua" pitchFamily="18" charset="0"/>
              </a:rPr>
              <a:t>changing</a:t>
            </a:r>
            <a:r>
              <a:rPr lang="en-US" sz="2800" dirty="0" smtClean="0">
                <a:latin typeface="Book Antiqua" pitchFamily="18" charset="0"/>
              </a:rPr>
              <a:t> the entire </a:t>
            </a:r>
            <a:r>
              <a:rPr lang="en-US" sz="2800" dirty="0" smtClean="0">
                <a:solidFill>
                  <a:srgbClr val="FF0000"/>
                </a:solidFill>
                <a:latin typeface="Book Antiqua" pitchFamily="18" charset="0"/>
              </a:rPr>
              <a:t>working methods</a:t>
            </a:r>
            <a:r>
              <a:rPr lang="en-US" sz="2800" dirty="0" smtClean="0">
                <a:latin typeface="Book Antiqua" pitchFamily="18" charset="0"/>
              </a:rPr>
              <a:t>.</a:t>
            </a:r>
          </a:p>
          <a:p>
            <a:pPr algn="just">
              <a:defRPr/>
            </a:pPr>
            <a:r>
              <a:rPr lang="en-US" sz="2800" dirty="0" smtClean="0">
                <a:latin typeface="Book Antiqua" pitchFamily="18" charset="0"/>
              </a:rPr>
              <a:t> </a:t>
            </a:r>
            <a:r>
              <a:rPr lang="en-US" sz="2800" b="1" dirty="0" smtClean="0">
                <a:latin typeface="Book Antiqua" pitchFamily="18" charset="0"/>
              </a:rPr>
              <a:t>Technological change will continue to </a:t>
            </a:r>
            <a:r>
              <a:rPr lang="en-US" sz="2800" b="1" dirty="0" smtClean="0">
                <a:solidFill>
                  <a:srgbClr val="FF0000"/>
                </a:solidFill>
                <a:latin typeface="Book Antiqua" pitchFamily="18" charset="0"/>
              </a:rPr>
              <a:t>shift</a:t>
            </a:r>
            <a:r>
              <a:rPr lang="en-US" sz="2800" b="1" dirty="0" smtClean="0">
                <a:latin typeface="Book Antiqua" pitchFamily="18" charset="0"/>
              </a:rPr>
              <a:t> </a:t>
            </a:r>
            <a:r>
              <a:rPr lang="en-US" sz="2800" dirty="0" smtClean="0">
                <a:latin typeface="Book Antiqua" pitchFamily="18" charset="0"/>
              </a:rPr>
              <a:t>employment from some occupations to others, i.e., </a:t>
            </a:r>
            <a:r>
              <a:rPr lang="en-US" sz="2800" dirty="0" smtClean="0">
                <a:solidFill>
                  <a:srgbClr val="FF0000"/>
                </a:solidFill>
                <a:latin typeface="Book Antiqua" pitchFamily="18" charset="0"/>
              </a:rPr>
              <a:t>labor-intensive</a:t>
            </a:r>
            <a:r>
              <a:rPr lang="en-US" sz="2800" dirty="0" smtClean="0">
                <a:latin typeface="Book Antiqua" pitchFamily="18" charset="0"/>
              </a:rPr>
              <a:t> and clerical jobs will decrease while technical, managerial, and </a:t>
            </a:r>
            <a:r>
              <a:rPr lang="en-US" sz="2800" dirty="0" smtClean="0">
                <a:solidFill>
                  <a:srgbClr val="FF0000"/>
                </a:solidFill>
                <a:latin typeface="Book Antiqua" pitchFamily="18" charset="0"/>
              </a:rPr>
              <a:t>professional jobs </a:t>
            </a:r>
            <a:r>
              <a:rPr lang="en-US" sz="2800" dirty="0" smtClean="0">
                <a:latin typeface="Book Antiqua" pitchFamily="18" charset="0"/>
              </a:rPr>
              <a:t>will increase</a:t>
            </a:r>
          </a:p>
          <a:p>
            <a:pPr eaLnBrk="1" hangingPunct="1">
              <a:spcBef>
                <a:spcPct val="0"/>
              </a:spcBef>
              <a:buClrTx/>
              <a:buSzTx/>
              <a:buFontTx/>
              <a:buNone/>
            </a:pPr>
            <a:endParaRPr lang="en-US" altLang="en-US" sz="2800" dirty="0"/>
          </a:p>
          <a:p>
            <a:pPr eaLnBrk="1" hangingPunct="1">
              <a:spcBef>
                <a:spcPct val="50000"/>
              </a:spcBef>
              <a:buClrTx/>
              <a:buSzTx/>
              <a:buFontTx/>
              <a:buNone/>
            </a:pPr>
            <a:endParaRPr lang="en-US" altLang="en-US" sz="2800" dirty="0"/>
          </a:p>
        </p:txBody>
      </p:sp>
    </p:spTree>
    <p:extLst>
      <p:ext uri="{BB962C8B-B14F-4D97-AF65-F5344CB8AC3E}">
        <p14:creationId xmlns="" xmlns:p14="http://schemas.microsoft.com/office/powerpoint/2010/main" val="39714847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400" b="1" dirty="0" smtClean="0"/>
              <a:t>Economic Environment</a:t>
            </a:r>
            <a:endParaRPr lang="en-US" dirty="0"/>
          </a:p>
        </p:txBody>
      </p:sp>
      <p:sp>
        <p:nvSpPr>
          <p:cNvPr id="3" name="Content Placeholder 2"/>
          <p:cNvSpPr>
            <a:spLocks noGrp="1"/>
          </p:cNvSpPr>
          <p:nvPr>
            <p:ph idx="1"/>
          </p:nvPr>
        </p:nvSpPr>
        <p:spPr>
          <a:xfrm>
            <a:off x="228600" y="1935480"/>
            <a:ext cx="8610600" cy="4389120"/>
          </a:xfrm>
        </p:spPr>
        <p:txBody>
          <a:bodyPr>
            <a:normAutofit/>
          </a:bodyPr>
          <a:lstStyle/>
          <a:p>
            <a:pPr algn="just">
              <a:defRPr/>
            </a:pPr>
            <a:r>
              <a:rPr lang="en-US" sz="2800" dirty="0" smtClean="0">
                <a:latin typeface="Book Antiqua" pitchFamily="18" charset="0"/>
              </a:rPr>
              <a:t>Economic parameter like GNP</a:t>
            </a:r>
            <a:r>
              <a:rPr lang="en-US" sz="2800" dirty="0" smtClean="0">
                <a:solidFill>
                  <a:srgbClr val="0000FF"/>
                </a:solidFill>
                <a:latin typeface="Book Antiqua" pitchFamily="18" charset="0"/>
              </a:rPr>
              <a:t>, </a:t>
            </a:r>
            <a:r>
              <a:rPr lang="en-US" sz="2800" dirty="0" smtClean="0">
                <a:latin typeface="Book Antiqua" pitchFamily="18" charset="0"/>
              </a:rPr>
              <a:t>per </a:t>
            </a:r>
            <a:r>
              <a:rPr lang="en-US" sz="2800" dirty="0" smtClean="0">
                <a:solidFill>
                  <a:srgbClr val="FF0000"/>
                </a:solidFill>
                <a:latin typeface="Book Antiqua" pitchFamily="18" charset="0"/>
              </a:rPr>
              <a:t>capital income</a:t>
            </a:r>
            <a:r>
              <a:rPr lang="en-US" sz="2800" dirty="0" smtClean="0">
                <a:latin typeface="Book Antiqua" pitchFamily="18" charset="0"/>
              </a:rPr>
              <a:t>, an employment rate, </a:t>
            </a:r>
            <a:r>
              <a:rPr lang="en-US" sz="2800" dirty="0" smtClean="0">
                <a:solidFill>
                  <a:srgbClr val="FF0000"/>
                </a:solidFill>
                <a:latin typeface="Book Antiqua" pitchFamily="18" charset="0"/>
              </a:rPr>
              <a:t>inflation</a:t>
            </a:r>
            <a:r>
              <a:rPr lang="en-US" sz="2800" dirty="0" smtClean="0">
                <a:latin typeface="Book Antiqua" pitchFamily="18" charset="0"/>
              </a:rPr>
              <a:t> rate, etc affects HRM. </a:t>
            </a:r>
          </a:p>
          <a:p>
            <a:pPr algn="just">
              <a:defRPr/>
            </a:pPr>
            <a:r>
              <a:rPr lang="en-US" sz="2800" dirty="0" smtClean="0">
                <a:latin typeface="Book Antiqua" pitchFamily="18" charset="0"/>
              </a:rPr>
              <a:t>If the economy is </a:t>
            </a:r>
            <a:r>
              <a:rPr lang="en-US" sz="2800" dirty="0" smtClean="0">
                <a:solidFill>
                  <a:srgbClr val="FF0000"/>
                </a:solidFill>
                <a:effectLst>
                  <a:outerShdw blurRad="38100" dist="38100" dir="2700000" algn="tl">
                    <a:srgbClr val="000000">
                      <a:alpha val="43137"/>
                    </a:srgbClr>
                  </a:outerShdw>
                </a:effectLst>
                <a:latin typeface="Book Antiqua" pitchFamily="18" charset="0"/>
              </a:rPr>
              <a:t>booming</a:t>
            </a:r>
            <a:r>
              <a:rPr lang="en-US" sz="2800" dirty="0" smtClean="0">
                <a:latin typeface="Book Antiqua" pitchFamily="18" charset="0"/>
              </a:rPr>
              <a:t> and unemployment rate is low, it may be </a:t>
            </a:r>
            <a:r>
              <a:rPr lang="en-US" sz="2800" dirty="0" smtClean="0">
                <a:effectLst>
                  <a:outerShdw blurRad="38100" dist="38100" dir="2700000" algn="tl">
                    <a:srgbClr val="000000">
                      <a:alpha val="43137"/>
                    </a:srgbClr>
                  </a:outerShdw>
                </a:effectLst>
                <a:latin typeface="Book Antiqua" pitchFamily="18" charset="0"/>
              </a:rPr>
              <a:t>harder to acquire and </a:t>
            </a:r>
            <a:r>
              <a:rPr lang="en-US" sz="2800" dirty="0" smtClean="0">
                <a:solidFill>
                  <a:srgbClr val="FF0000"/>
                </a:solidFill>
                <a:effectLst>
                  <a:outerShdw blurRad="38100" dist="38100" dir="2700000" algn="tl">
                    <a:srgbClr val="000000">
                      <a:alpha val="43137"/>
                    </a:srgbClr>
                  </a:outerShdw>
                </a:effectLst>
                <a:latin typeface="Book Antiqua" pitchFamily="18" charset="0"/>
              </a:rPr>
              <a:t>retain the staff. </a:t>
            </a:r>
          </a:p>
          <a:p>
            <a:pPr algn="just">
              <a:defRPr/>
            </a:pPr>
            <a:r>
              <a:rPr lang="en-US" sz="2800" dirty="0" smtClean="0">
                <a:latin typeface="Book Antiqua" pitchFamily="18" charset="0"/>
              </a:rPr>
              <a:t>In times of </a:t>
            </a:r>
            <a:r>
              <a:rPr lang="en-US" sz="2800" dirty="0" smtClean="0">
                <a:solidFill>
                  <a:srgbClr val="FF0000"/>
                </a:solidFill>
                <a:effectLst>
                  <a:outerShdw blurRad="38100" dist="38100" dir="2700000" algn="tl">
                    <a:srgbClr val="000000">
                      <a:alpha val="43137"/>
                    </a:srgbClr>
                  </a:outerShdw>
                </a:effectLst>
                <a:latin typeface="Book Antiqua" pitchFamily="18" charset="0"/>
              </a:rPr>
              <a:t>economic decline</a:t>
            </a:r>
            <a:r>
              <a:rPr lang="en-US" sz="2800" dirty="0" smtClean="0">
                <a:latin typeface="Book Antiqua" pitchFamily="18" charset="0"/>
              </a:rPr>
              <a:t>, unemployment rate increases and a </a:t>
            </a:r>
            <a:r>
              <a:rPr lang="en-US" sz="2800" dirty="0" smtClean="0">
                <a:solidFill>
                  <a:srgbClr val="FF0000"/>
                </a:solidFill>
                <a:latin typeface="Book Antiqua" pitchFamily="18" charset="0"/>
              </a:rPr>
              <a:t>greater choice of labor </a:t>
            </a:r>
            <a:r>
              <a:rPr lang="en-US" sz="2800" dirty="0" smtClean="0">
                <a:latin typeface="Book Antiqua" pitchFamily="18" charset="0"/>
              </a:rPr>
              <a:t>is available to the employer</a:t>
            </a:r>
          </a:p>
          <a:p>
            <a:endParaRPr lang="en-US" sz="2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sz="5400" b="1" dirty="0" smtClean="0"/>
              <a:t>Socio-Cultural Factors </a:t>
            </a:r>
            <a:endParaRPr lang="en-US" dirty="0"/>
          </a:p>
        </p:txBody>
      </p:sp>
      <p:sp>
        <p:nvSpPr>
          <p:cNvPr id="3" name="Content Placeholder 2"/>
          <p:cNvSpPr>
            <a:spLocks noGrp="1"/>
          </p:cNvSpPr>
          <p:nvPr>
            <p:ph idx="1"/>
          </p:nvPr>
        </p:nvSpPr>
        <p:spPr>
          <a:xfrm>
            <a:off x="228600" y="1524000"/>
            <a:ext cx="8458200" cy="4389120"/>
          </a:xfrm>
        </p:spPr>
        <p:txBody>
          <a:bodyPr>
            <a:noAutofit/>
          </a:bodyPr>
          <a:lstStyle/>
          <a:p>
            <a:pPr algn="just">
              <a:defRPr/>
            </a:pPr>
            <a:r>
              <a:rPr lang="en-US" sz="2800" dirty="0" smtClean="0">
                <a:latin typeface="Book Antiqua" pitchFamily="18" charset="0"/>
              </a:rPr>
              <a:t>These factors are </a:t>
            </a:r>
            <a:r>
              <a:rPr lang="en-US" sz="2800" dirty="0" smtClean="0">
                <a:solidFill>
                  <a:srgbClr val="FF0000"/>
                </a:solidFill>
                <a:latin typeface="Book Antiqua" pitchFamily="18" charset="0"/>
              </a:rPr>
              <a:t>created by the society </a:t>
            </a:r>
            <a:r>
              <a:rPr lang="en-US" sz="2800" dirty="0" smtClean="0">
                <a:latin typeface="Book Antiqua" pitchFamily="18" charset="0"/>
              </a:rPr>
              <a:t>on human resource management, such as </a:t>
            </a:r>
            <a:r>
              <a:rPr lang="en-US" sz="2800" dirty="0" smtClean="0">
                <a:solidFill>
                  <a:srgbClr val="FF0000"/>
                </a:solidFill>
                <a:latin typeface="Book Antiqua" pitchFamily="18" charset="0"/>
              </a:rPr>
              <a:t>demographic factors and culture.</a:t>
            </a:r>
          </a:p>
          <a:p>
            <a:pPr algn="just">
              <a:defRPr/>
            </a:pPr>
            <a:r>
              <a:rPr lang="en-US" sz="2800" dirty="0" smtClean="0">
                <a:latin typeface="Book Antiqua" pitchFamily="18" charset="0"/>
              </a:rPr>
              <a:t> Demographic factors describe the </a:t>
            </a:r>
            <a:r>
              <a:rPr lang="en-US" sz="2800" dirty="0" smtClean="0">
                <a:effectLst>
                  <a:outerShdw blurRad="38100" dist="38100" dir="2700000" algn="tl">
                    <a:srgbClr val="000000">
                      <a:alpha val="43137"/>
                    </a:srgbClr>
                  </a:outerShdw>
                </a:effectLst>
                <a:latin typeface="Book Antiqua" pitchFamily="18" charset="0"/>
              </a:rPr>
              <a:t>composition</a:t>
            </a:r>
            <a:r>
              <a:rPr lang="en-US" sz="2800" dirty="0" smtClean="0">
                <a:latin typeface="Book Antiqua" pitchFamily="18" charset="0"/>
              </a:rPr>
              <a:t> of the workforce, such as </a:t>
            </a:r>
            <a:r>
              <a:rPr lang="en-US" sz="2800" dirty="0" smtClean="0">
                <a:solidFill>
                  <a:srgbClr val="FF0000"/>
                </a:solidFill>
                <a:effectLst>
                  <a:outerShdw blurRad="38100" dist="38100" dir="2700000" algn="tl">
                    <a:srgbClr val="000000">
                      <a:alpha val="43137"/>
                    </a:srgbClr>
                  </a:outerShdw>
                </a:effectLst>
                <a:latin typeface="Book Antiqua" pitchFamily="18" charset="0"/>
              </a:rPr>
              <a:t>age, sex, </a:t>
            </a:r>
            <a:r>
              <a:rPr lang="en-US" sz="2800" dirty="0" smtClean="0">
                <a:effectLst>
                  <a:outerShdw blurRad="38100" dist="38100" dir="2700000" algn="tl">
                    <a:srgbClr val="000000">
                      <a:alpha val="43137"/>
                    </a:srgbClr>
                  </a:outerShdw>
                </a:effectLst>
                <a:latin typeface="Book Antiqua" pitchFamily="18" charset="0"/>
              </a:rPr>
              <a:t>race</a:t>
            </a:r>
            <a:r>
              <a:rPr lang="en-US" sz="2800" dirty="0" smtClean="0">
                <a:latin typeface="Book Antiqua" pitchFamily="18" charset="0"/>
              </a:rPr>
              <a:t>, and </a:t>
            </a:r>
            <a:r>
              <a:rPr lang="en-US" sz="2800" dirty="0" smtClean="0">
                <a:effectLst>
                  <a:outerShdw blurRad="38100" dist="38100" dir="2700000" algn="tl">
                    <a:srgbClr val="000000">
                      <a:alpha val="43137"/>
                    </a:srgbClr>
                  </a:outerShdw>
                </a:effectLst>
                <a:latin typeface="Book Antiqua" pitchFamily="18" charset="0"/>
              </a:rPr>
              <a:t>language.</a:t>
            </a:r>
            <a:r>
              <a:rPr lang="en-US" sz="2800" dirty="0" smtClean="0">
                <a:latin typeface="Book Antiqua" pitchFamily="18" charset="0"/>
              </a:rPr>
              <a:t> </a:t>
            </a:r>
          </a:p>
          <a:p>
            <a:pPr algn="just">
              <a:defRPr/>
            </a:pPr>
            <a:r>
              <a:rPr lang="en-US" sz="2800" dirty="0" smtClean="0">
                <a:latin typeface="Book Antiqua" pitchFamily="18" charset="0"/>
              </a:rPr>
              <a:t>Culture is the </a:t>
            </a:r>
            <a:r>
              <a:rPr lang="en-US" sz="2800" dirty="0" smtClean="0">
                <a:solidFill>
                  <a:srgbClr val="FF0000"/>
                </a:solidFill>
                <a:latin typeface="Book Antiqua" pitchFamily="18" charset="0"/>
              </a:rPr>
              <a:t>belief and custom </a:t>
            </a:r>
            <a:r>
              <a:rPr lang="en-US" sz="2800" dirty="0" smtClean="0">
                <a:latin typeface="Book Antiqua" pitchFamily="18" charset="0"/>
              </a:rPr>
              <a:t>(religion) of the society. It </a:t>
            </a:r>
            <a:r>
              <a:rPr lang="en-US" sz="2800" dirty="0" smtClean="0">
                <a:solidFill>
                  <a:srgbClr val="0070C0"/>
                </a:solidFill>
                <a:latin typeface="Book Antiqua" pitchFamily="18" charset="0"/>
              </a:rPr>
              <a:t>affects the attitude </a:t>
            </a:r>
            <a:r>
              <a:rPr lang="en-US" sz="2800" dirty="0" smtClean="0">
                <a:latin typeface="Book Antiqua" pitchFamily="18" charset="0"/>
              </a:rPr>
              <a:t>and activities of workers. </a:t>
            </a:r>
          </a:p>
          <a:p>
            <a:pPr algn="just">
              <a:defRPr/>
            </a:pPr>
            <a:r>
              <a:rPr lang="en-US" sz="2800" dirty="0" smtClean="0">
                <a:latin typeface="Book Antiqua" pitchFamily="18" charset="0"/>
              </a:rPr>
              <a:t>HR </a:t>
            </a:r>
            <a:r>
              <a:rPr lang="en-US" sz="2800" dirty="0" smtClean="0">
                <a:solidFill>
                  <a:srgbClr val="FF0000"/>
                </a:solidFill>
                <a:latin typeface="Book Antiqua" pitchFamily="18" charset="0"/>
              </a:rPr>
              <a:t>managers</a:t>
            </a:r>
            <a:r>
              <a:rPr lang="en-US" sz="2800" dirty="0" smtClean="0">
                <a:latin typeface="Book Antiqua" pitchFamily="18" charset="0"/>
              </a:rPr>
              <a:t> </a:t>
            </a:r>
            <a:r>
              <a:rPr lang="en-US" sz="2800" dirty="0" smtClean="0">
                <a:effectLst>
                  <a:outerShdw blurRad="38100" dist="38100" dir="2700000" algn="tl">
                    <a:srgbClr val="000000">
                      <a:alpha val="43137"/>
                    </a:srgbClr>
                  </a:outerShdw>
                </a:effectLst>
                <a:latin typeface="Book Antiqua" pitchFamily="18" charset="0"/>
              </a:rPr>
              <a:t>need to </a:t>
            </a:r>
            <a:r>
              <a:rPr lang="en-US" sz="2800" dirty="0" smtClean="0">
                <a:solidFill>
                  <a:srgbClr val="FF0000"/>
                </a:solidFill>
                <a:effectLst>
                  <a:outerShdw blurRad="38100" dist="38100" dir="2700000" algn="tl">
                    <a:srgbClr val="000000">
                      <a:alpha val="43137"/>
                    </a:srgbClr>
                  </a:outerShdw>
                </a:effectLst>
                <a:latin typeface="Book Antiqua" pitchFamily="18" charset="0"/>
              </a:rPr>
              <a:t>understand</a:t>
            </a:r>
            <a:r>
              <a:rPr lang="en-US" sz="2800" dirty="0" smtClean="0">
                <a:effectLst>
                  <a:outerShdw blurRad="38100" dist="38100" dir="2700000" algn="tl">
                    <a:srgbClr val="000000">
                      <a:alpha val="43137"/>
                    </a:srgbClr>
                  </a:outerShdw>
                </a:effectLst>
                <a:latin typeface="Book Antiqua" pitchFamily="18" charset="0"/>
              </a:rPr>
              <a:t> the culture and society </a:t>
            </a:r>
            <a:r>
              <a:rPr lang="en-US" sz="2800" dirty="0" smtClean="0">
                <a:latin typeface="Book Antiqua" pitchFamily="18" charset="0"/>
              </a:rPr>
              <a:t>from which their employees are recruited. </a:t>
            </a:r>
          </a:p>
          <a:p>
            <a:endParaRPr lang="en-US" sz="2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5"/>
          <p:cNvSpPr txBox="1">
            <a:spLocks noChangeArrowheads="1"/>
          </p:cNvSpPr>
          <p:nvPr/>
        </p:nvSpPr>
        <p:spPr bwMode="auto">
          <a:xfrm>
            <a:off x="228600" y="990600"/>
            <a:ext cx="8534400" cy="5763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14350" indent="-51435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just" eaLnBrk="1" hangingPunct="1">
              <a:spcBef>
                <a:spcPct val="50000"/>
              </a:spcBef>
              <a:buClrTx/>
              <a:buSzTx/>
              <a:buFont typeface="Arial" charset="0"/>
              <a:buChar char="•"/>
            </a:pPr>
            <a:r>
              <a:rPr lang="en-US" dirty="0">
                <a:latin typeface="Book Antiqua" pitchFamily="18" charset="0"/>
              </a:rPr>
              <a:t>An internal environment is the environment that </a:t>
            </a:r>
            <a:r>
              <a:rPr lang="en-US" dirty="0">
                <a:solidFill>
                  <a:srgbClr val="FF0000"/>
                </a:solidFill>
                <a:latin typeface="Book Antiqua" pitchFamily="18" charset="0"/>
              </a:rPr>
              <a:t>exists inside </a:t>
            </a:r>
            <a:r>
              <a:rPr lang="en-US" dirty="0">
                <a:latin typeface="Book Antiqua" pitchFamily="18" charset="0"/>
              </a:rPr>
              <a:t>the organization. </a:t>
            </a:r>
            <a:endParaRPr lang="en-US" altLang="en-US" sz="2700" b="1" dirty="0" smtClean="0">
              <a:solidFill>
                <a:srgbClr val="00B0F0"/>
              </a:solidFill>
            </a:endParaRPr>
          </a:p>
          <a:p>
            <a:pPr eaLnBrk="1" hangingPunct="1">
              <a:spcBef>
                <a:spcPct val="50000"/>
              </a:spcBef>
              <a:buClrTx/>
              <a:buSzTx/>
              <a:buFont typeface="Arial" charset="0"/>
              <a:buChar char="•"/>
            </a:pPr>
            <a:r>
              <a:rPr lang="en-US" altLang="en-US" sz="2700" b="1" dirty="0" smtClean="0">
                <a:solidFill>
                  <a:srgbClr val="00B0F0"/>
                </a:solidFill>
              </a:rPr>
              <a:t>Vision</a:t>
            </a:r>
            <a:r>
              <a:rPr lang="en-US" altLang="en-US" sz="2700" b="1" dirty="0">
                <a:solidFill>
                  <a:srgbClr val="00B0F0"/>
                </a:solidFill>
              </a:rPr>
              <a:t>, mission, objectives and strategies- </a:t>
            </a:r>
            <a:r>
              <a:rPr lang="en-US" altLang="en-US" sz="2700" dirty="0"/>
              <a:t>HRM require to </a:t>
            </a:r>
            <a:r>
              <a:rPr lang="en-US" altLang="en-US" sz="2700" dirty="0">
                <a:solidFill>
                  <a:srgbClr val="FF0000"/>
                </a:solidFill>
              </a:rPr>
              <a:t>align its activities </a:t>
            </a:r>
            <a:r>
              <a:rPr lang="en-US" altLang="en-US" sz="2700" dirty="0"/>
              <a:t>to these requirements.</a:t>
            </a:r>
          </a:p>
          <a:p>
            <a:pPr eaLnBrk="1" hangingPunct="1">
              <a:spcBef>
                <a:spcPct val="50000"/>
              </a:spcBef>
              <a:buClrTx/>
              <a:buSzTx/>
              <a:buFont typeface="Arial" charset="0"/>
              <a:buChar char="•"/>
            </a:pPr>
            <a:r>
              <a:rPr lang="en-US" altLang="en-US" sz="2700" b="1" dirty="0">
                <a:solidFill>
                  <a:srgbClr val="00B0F0"/>
                </a:solidFill>
              </a:rPr>
              <a:t>Styles of </a:t>
            </a:r>
            <a:r>
              <a:rPr lang="en-US" altLang="en-US" sz="2700" b="1" dirty="0" smtClean="0">
                <a:solidFill>
                  <a:srgbClr val="00B0F0"/>
                </a:solidFill>
              </a:rPr>
              <a:t>leadership-</a:t>
            </a:r>
            <a:r>
              <a:rPr lang="en-US" altLang="en-US" sz="2700" dirty="0" smtClean="0"/>
              <a:t>the </a:t>
            </a:r>
            <a:r>
              <a:rPr lang="en-US" altLang="en-US" sz="2700" dirty="0"/>
              <a:t>styles of management whether it is autocratic, democratic or laissez </a:t>
            </a:r>
            <a:r>
              <a:rPr lang="en-US" altLang="en-US" sz="2700" dirty="0" smtClean="0"/>
              <a:t>fair</a:t>
            </a:r>
          </a:p>
          <a:p>
            <a:pPr eaLnBrk="1" hangingPunct="1">
              <a:spcBef>
                <a:spcPct val="50000"/>
              </a:spcBef>
              <a:buClrTx/>
              <a:buSzTx/>
              <a:buFont typeface="Arial" charset="0"/>
              <a:buChar char="•"/>
            </a:pPr>
            <a:r>
              <a:rPr lang="en-US" altLang="en-US" sz="2800" b="1" dirty="0">
                <a:solidFill>
                  <a:srgbClr val="00B0F0"/>
                </a:solidFill>
              </a:rPr>
              <a:t>Organizational Structure- </a:t>
            </a:r>
            <a:r>
              <a:rPr lang="en-US" altLang="en-US" sz="2800" dirty="0"/>
              <a:t>Number of positions and relationships</a:t>
            </a:r>
          </a:p>
          <a:p>
            <a:pPr eaLnBrk="1" hangingPunct="1">
              <a:spcBef>
                <a:spcPct val="50000"/>
              </a:spcBef>
              <a:buClrTx/>
              <a:buSzTx/>
              <a:buFont typeface="Arial" charset="0"/>
              <a:buChar char="•"/>
            </a:pPr>
            <a:endParaRPr lang="en-US" altLang="en-US" sz="2700" dirty="0"/>
          </a:p>
        </p:txBody>
      </p:sp>
      <p:sp>
        <p:nvSpPr>
          <p:cNvPr id="3" name="TextBox 2"/>
          <p:cNvSpPr txBox="1">
            <a:spLocks noChangeArrowheads="1"/>
          </p:cNvSpPr>
          <p:nvPr/>
        </p:nvSpPr>
        <p:spPr bwMode="auto">
          <a:xfrm>
            <a:off x="381000" y="381000"/>
            <a:ext cx="8229600" cy="579438"/>
          </a:xfrm>
          <a:prstGeom prst="rect">
            <a:avLst/>
          </a:prstGeom>
          <a:noFill/>
          <a:ln>
            <a:noFill/>
          </a:ln>
          <a:effectLst>
            <a:outerShdw dist="28398" dir="14606097" algn="ctr" rotWithShape="0">
              <a:schemeClr val="hlink">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a:spcBef>
                <a:spcPct val="50000"/>
              </a:spcBef>
              <a:buClrTx/>
              <a:buSzTx/>
              <a:buFontTx/>
              <a:buNone/>
            </a:pPr>
            <a:r>
              <a:rPr lang="en-US" altLang="en-US" dirty="0">
                <a:latin typeface="Arial Black" pitchFamily="34" charset="0"/>
              </a:rPr>
              <a:t>3. The Internal Environment</a:t>
            </a:r>
          </a:p>
        </p:txBody>
      </p:sp>
      <p:pic>
        <p:nvPicPr>
          <p:cNvPr id="4" name="Picture 3" descr="Save This as your Homepage"/>
          <p:cNvPicPr>
            <a:picLocks noChangeAspect="1" noChangeArrowheads="1"/>
          </p:cNvPicPr>
          <p:nvPr/>
        </p:nvPicPr>
        <p:blipFill>
          <a:blip r:embed="rId2" r:link="rId3"/>
          <a:srcRect/>
          <a:stretch>
            <a:fillRect/>
          </a:stretch>
        </p:blipFill>
        <p:spPr bwMode="auto">
          <a:xfrm>
            <a:off x="609600" y="457200"/>
            <a:ext cx="571500" cy="5334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2560584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pPr>
              <a:spcBef>
                <a:spcPct val="50000"/>
              </a:spcBef>
              <a:buClrTx/>
              <a:buSzTx/>
              <a:buFont typeface="Arial" charset="0"/>
              <a:buChar char="•"/>
            </a:pPr>
            <a:r>
              <a:rPr lang="en-US" altLang="en-US" sz="2400" b="1" dirty="0" smtClean="0">
                <a:solidFill>
                  <a:srgbClr val="00B0F0"/>
                </a:solidFill>
              </a:rPr>
              <a:t>The </a:t>
            </a:r>
            <a:r>
              <a:rPr lang="en-US" altLang="en-US" sz="2400" b="1" dirty="0">
                <a:solidFill>
                  <a:srgbClr val="00B0F0"/>
                </a:solidFill>
              </a:rPr>
              <a:t>work group- </a:t>
            </a:r>
            <a:r>
              <a:rPr lang="en-US" altLang="en-US" sz="2400" dirty="0"/>
              <a:t>Whether the work group is </a:t>
            </a:r>
            <a:r>
              <a:rPr lang="en-US" altLang="en-US" sz="2400" dirty="0" smtClean="0"/>
              <a:t>supportive</a:t>
            </a:r>
          </a:p>
          <a:p>
            <a:pPr>
              <a:spcBef>
                <a:spcPct val="50000"/>
              </a:spcBef>
              <a:buClrTx/>
              <a:buSzTx/>
              <a:buFont typeface="Arial" charset="0"/>
              <a:buChar char="•"/>
            </a:pPr>
            <a:r>
              <a:rPr lang="en-US" altLang="en-US" sz="2400" b="1" dirty="0">
                <a:solidFill>
                  <a:srgbClr val="00B0F0"/>
                </a:solidFill>
              </a:rPr>
              <a:t>Nature of the task- </a:t>
            </a:r>
            <a:r>
              <a:rPr lang="en-US" altLang="en-US" sz="2400" dirty="0"/>
              <a:t>whether the job is attractive or </a:t>
            </a:r>
            <a:r>
              <a:rPr lang="en-US" altLang="en-US" sz="2400" dirty="0" smtClean="0"/>
              <a:t>repulsive</a:t>
            </a:r>
          </a:p>
          <a:p>
            <a:pPr>
              <a:spcBef>
                <a:spcPct val="50000"/>
              </a:spcBef>
              <a:buClrTx/>
              <a:buSzTx/>
              <a:buFont typeface="Wingdings" panose="05000000000000000000" pitchFamily="2" charset="2"/>
              <a:buChar char="Ø"/>
            </a:pPr>
            <a:r>
              <a:rPr lang="en-US" altLang="en-US" sz="2400" i="1" dirty="0" smtClean="0">
                <a:latin typeface="Book Antiqua" pitchFamily="18" charset="0"/>
              </a:rPr>
              <a:t> The </a:t>
            </a:r>
            <a:r>
              <a:rPr lang="en-US" altLang="en-US" sz="2400" i="1" dirty="0">
                <a:latin typeface="Book Antiqua" pitchFamily="18" charset="0"/>
              </a:rPr>
              <a:t>elements of the nature of the task include:  </a:t>
            </a:r>
            <a:r>
              <a:rPr lang="en-US" altLang="en-US" sz="2400" b="1" i="1" dirty="0">
                <a:solidFill>
                  <a:srgbClr val="7030A0"/>
                </a:solidFill>
                <a:latin typeface="Book Antiqua" pitchFamily="18" charset="0"/>
              </a:rPr>
              <a:t>Degree of physical exertion, Working environment, Physical location, Degree of human interaction</a:t>
            </a:r>
            <a:endParaRPr lang="en-US" altLang="en-US" sz="2400" i="1" dirty="0">
              <a:solidFill>
                <a:srgbClr val="7030A0"/>
              </a:solidFill>
              <a:latin typeface="Book Antiqua" pitchFamily="18" charset="0"/>
            </a:endParaRPr>
          </a:p>
          <a:p>
            <a:pPr>
              <a:spcBef>
                <a:spcPct val="50000"/>
              </a:spcBef>
              <a:buClrTx/>
              <a:buSzTx/>
              <a:buFont typeface="Arial" charset="0"/>
              <a:buChar char="•"/>
            </a:pPr>
            <a:endParaRPr lang="en-US" altLang="en-US" sz="2400" dirty="0"/>
          </a:p>
          <a:p>
            <a:endParaRPr lang="en-US" dirty="0"/>
          </a:p>
        </p:txBody>
      </p:sp>
    </p:spTree>
    <p:extLst>
      <p:ext uri="{BB962C8B-B14F-4D97-AF65-F5344CB8AC3E}">
        <p14:creationId xmlns="" xmlns:p14="http://schemas.microsoft.com/office/powerpoint/2010/main" val="3824284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 2008 by Prentice Hall </a:t>
            </a:r>
          </a:p>
        </p:txBody>
      </p:sp>
      <p:sp>
        <p:nvSpPr>
          <p:cNvPr id="14339"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1-</a:t>
            </a:r>
            <a:fld id="{EE9D12EC-3F57-4F28-9C7C-FE8AC07D574B}" type="slidenum">
              <a:rPr lang="en-US" altLang="en-US" smtClean="0"/>
              <a:pPr eaLnBrk="1" hangingPunct="1"/>
              <a:t>67</a:t>
            </a:fld>
            <a:endParaRPr lang="en-US" altLang="en-US" smtClean="0"/>
          </a:p>
        </p:txBody>
      </p:sp>
      <p:sp>
        <p:nvSpPr>
          <p:cNvPr id="14340" name="Rectangle 2"/>
          <p:cNvSpPr>
            <a:spLocks noChangeArrowheads="1"/>
          </p:cNvSpPr>
          <p:nvPr/>
        </p:nvSpPr>
        <p:spPr bwMode="auto">
          <a:xfrm>
            <a:off x="0" y="0"/>
            <a:ext cx="86868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699">
                <a:solidFill>
                  <a:srgbClr val="000000"/>
                </a:solidFill>
                <a:miter lim="800000"/>
                <a:headEnd/>
                <a:tailEnd/>
              </a14:hiddenLine>
            </a:ext>
          </a:extLst>
        </p:spPr>
        <p:txBody>
          <a:bodyPr lIns="90488" tIns="44450" rIns="90488" bIns="4445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000" b="1">
                <a:solidFill>
                  <a:schemeClr val="tx2"/>
                </a:solidFill>
              </a:rPr>
              <a:t> Summary of Human Resource Management  Environment</a:t>
            </a:r>
          </a:p>
        </p:txBody>
      </p:sp>
      <p:sp>
        <p:nvSpPr>
          <p:cNvPr id="14341" name="Rectangle 3"/>
          <p:cNvSpPr>
            <a:spLocks noChangeArrowheads="1"/>
          </p:cNvSpPr>
          <p:nvPr/>
        </p:nvSpPr>
        <p:spPr bwMode="auto">
          <a:xfrm>
            <a:off x="152400" y="533400"/>
            <a:ext cx="8890000" cy="6172200"/>
          </a:xfrm>
          <a:prstGeom prst="rect">
            <a:avLst/>
          </a:prstGeom>
          <a:solidFill>
            <a:srgbClr val="B2B2B2"/>
          </a:solidFill>
          <a:ln w="25400">
            <a:solidFill>
              <a:srgbClr val="080808"/>
            </a:solidFill>
            <a:miter lim="800000"/>
            <a:headEnd/>
            <a:tailEnd/>
          </a:ln>
        </p:spPr>
        <p:txBody>
          <a:bodyPr lIns="90488" tIns="44450" rIns="90488" bIns="44450"/>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20000"/>
              </a:spcBef>
            </a:pPr>
            <a:r>
              <a:rPr lang="en-US" altLang="en-US" sz="2400">
                <a:solidFill>
                  <a:srgbClr val="080808"/>
                </a:solidFill>
                <a:latin typeface="Verdana" pitchFamily="34" charset="0"/>
              </a:rPr>
              <a:t>EXTERNAL ENVIRONMENT</a:t>
            </a:r>
          </a:p>
          <a:p>
            <a:pPr algn="ctr" eaLnBrk="1" hangingPunct="1">
              <a:lnSpc>
                <a:spcPct val="90000"/>
              </a:lnSpc>
              <a:spcBef>
                <a:spcPct val="20000"/>
              </a:spcBef>
            </a:pPr>
            <a:r>
              <a:rPr lang="en-US" altLang="en-US" sz="2400">
                <a:solidFill>
                  <a:srgbClr val="080808"/>
                </a:solidFill>
                <a:latin typeface="Verdana" pitchFamily="34" charset="0"/>
              </a:rPr>
              <a:t>INTERNAL ENVIRONMENT</a:t>
            </a:r>
            <a:endParaRPr lang="en-US" altLang="en-US" sz="2400">
              <a:solidFill>
                <a:srgbClr val="080808"/>
              </a:solidFill>
            </a:endParaRPr>
          </a:p>
        </p:txBody>
      </p:sp>
      <p:sp>
        <p:nvSpPr>
          <p:cNvPr id="14342" name="AutoShape 4"/>
          <p:cNvSpPr>
            <a:spLocks noChangeArrowheads="1"/>
          </p:cNvSpPr>
          <p:nvPr/>
        </p:nvSpPr>
        <p:spPr bwMode="auto">
          <a:xfrm>
            <a:off x="1981200" y="1371600"/>
            <a:ext cx="5257800" cy="4724400"/>
          </a:xfrm>
          <a:prstGeom prst="pentagon">
            <a:avLst/>
          </a:prstGeom>
          <a:solidFill>
            <a:srgbClr val="00FF99"/>
          </a:solidFill>
          <a:ln w="28575">
            <a:solidFill>
              <a:srgbClr val="080808"/>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1</a:t>
            </a:r>
          </a:p>
        </p:txBody>
      </p:sp>
      <p:sp>
        <p:nvSpPr>
          <p:cNvPr id="14343" name="AutoShape 5"/>
          <p:cNvSpPr>
            <a:spLocks noChangeArrowheads="1"/>
          </p:cNvSpPr>
          <p:nvPr/>
        </p:nvSpPr>
        <p:spPr bwMode="auto">
          <a:xfrm>
            <a:off x="3429000" y="2667000"/>
            <a:ext cx="2514600" cy="2362200"/>
          </a:xfrm>
          <a:prstGeom prst="pentagon">
            <a:avLst/>
          </a:prstGeom>
          <a:solidFill>
            <a:schemeClr val="accent1"/>
          </a:solidFill>
          <a:ln w="9525">
            <a:solidFill>
              <a:srgbClr val="000000"/>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solidFill>
                  <a:srgbClr val="080808"/>
                </a:solidFill>
              </a:rPr>
              <a:t>Human Resource Management</a:t>
            </a:r>
          </a:p>
        </p:txBody>
      </p:sp>
      <p:sp>
        <p:nvSpPr>
          <p:cNvPr id="14344" name="Line 6"/>
          <p:cNvSpPr>
            <a:spLocks noChangeShapeType="1"/>
          </p:cNvSpPr>
          <p:nvPr/>
        </p:nvSpPr>
        <p:spPr bwMode="auto">
          <a:xfrm>
            <a:off x="6705600" y="990600"/>
            <a:ext cx="1676400" cy="0"/>
          </a:xfrm>
          <a:prstGeom prst="line">
            <a:avLst/>
          </a:prstGeom>
          <a:noFill/>
          <a:ln w="9525">
            <a:solidFill>
              <a:srgbClr val="080808"/>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345" name="Line 7"/>
          <p:cNvSpPr>
            <a:spLocks noChangeShapeType="1"/>
          </p:cNvSpPr>
          <p:nvPr/>
        </p:nvSpPr>
        <p:spPr bwMode="auto">
          <a:xfrm>
            <a:off x="838200" y="990600"/>
            <a:ext cx="1676400" cy="0"/>
          </a:xfrm>
          <a:prstGeom prst="line">
            <a:avLst/>
          </a:prstGeom>
          <a:noFill/>
          <a:ln w="9525">
            <a:solidFill>
              <a:srgbClr val="080808"/>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346" name="Line 8"/>
          <p:cNvSpPr>
            <a:spLocks noChangeShapeType="1"/>
          </p:cNvSpPr>
          <p:nvPr/>
        </p:nvSpPr>
        <p:spPr bwMode="auto">
          <a:xfrm>
            <a:off x="8382000" y="990600"/>
            <a:ext cx="0" cy="5257800"/>
          </a:xfrm>
          <a:prstGeom prst="line">
            <a:avLst/>
          </a:prstGeom>
          <a:noFill/>
          <a:ln w="9525">
            <a:solidFill>
              <a:srgbClr val="080808"/>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347" name="Line 9"/>
          <p:cNvSpPr>
            <a:spLocks noChangeShapeType="1"/>
          </p:cNvSpPr>
          <p:nvPr/>
        </p:nvSpPr>
        <p:spPr bwMode="auto">
          <a:xfrm>
            <a:off x="838200" y="990600"/>
            <a:ext cx="0" cy="5257800"/>
          </a:xfrm>
          <a:prstGeom prst="line">
            <a:avLst/>
          </a:prstGeom>
          <a:noFill/>
          <a:ln w="9525">
            <a:solidFill>
              <a:srgbClr val="080808"/>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348" name="Line 10"/>
          <p:cNvSpPr>
            <a:spLocks noChangeShapeType="1"/>
          </p:cNvSpPr>
          <p:nvPr/>
        </p:nvSpPr>
        <p:spPr bwMode="auto">
          <a:xfrm>
            <a:off x="838200" y="6248400"/>
            <a:ext cx="7543800" cy="0"/>
          </a:xfrm>
          <a:prstGeom prst="line">
            <a:avLst/>
          </a:prstGeom>
          <a:noFill/>
          <a:ln w="9525">
            <a:solidFill>
              <a:srgbClr val="080808"/>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349" name="Line 11"/>
          <p:cNvSpPr>
            <a:spLocks noChangeShapeType="1"/>
          </p:cNvSpPr>
          <p:nvPr/>
        </p:nvSpPr>
        <p:spPr bwMode="auto">
          <a:xfrm>
            <a:off x="5943600" y="3581400"/>
            <a:ext cx="914400" cy="609600"/>
          </a:xfrm>
          <a:prstGeom prst="line">
            <a:avLst/>
          </a:prstGeom>
          <a:noFill/>
          <a:ln w="9525">
            <a:solidFill>
              <a:srgbClr val="080808"/>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350" name="Line 12"/>
          <p:cNvSpPr>
            <a:spLocks noChangeShapeType="1"/>
          </p:cNvSpPr>
          <p:nvPr/>
        </p:nvSpPr>
        <p:spPr bwMode="auto">
          <a:xfrm flipH="1" flipV="1">
            <a:off x="3124200" y="2438400"/>
            <a:ext cx="304800" cy="1143000"/>
          </a:xfrm>
          <a:prstGeom prst="line">
            <a:avLst/>
          </a:prstGeom>
          <a:noFill/>
          <a:ln w="9525">
            <a:solidFill>
              <a:srgbClr val="080808"/>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351" name="Line 13"/>
          <p:cNvSpPr>
            <a:spLocks noChangeShapeType="1"/>
          </p:cNvSpPr>
          <p:nvPr/>
        </p:nvSpPr>
        <p:spPr bwMode="auto">
          <a:xfrm flipV="1">
            <a:off x="2667000" y="5029200"/>
            <a:ext cx="1295400" cy="76200"/>
          </a:xfrm>
          <a:prstGeom prst="line">
            <a:avLst/>
          </a:prstGeom>
          <a:noFill/>
          <a:ln w="9525">
            <a:solidFill>
              <a:srgbClr val="080808"/>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352" name="Line 14"/>
          <p:cNvSpPr>
            <a:spLocks noChangeShapeType="1"/>
          </p:cNvSpPr>
          <p:nvPr/>
        </p:nvSpPr>
        <p:spPr bwMode="auto">
          <a:xfrm flipH="1">
            <a:off x="5029200" y="4953000"/>
            <a:ext cx="457200" cy="1143000"/>
          </a:xfrm>
          <a:prstGeom prst="line">
            <a:avLst/>
          </a:prstGeom>
          <a:noFill/>
          <a:ln w="9525">
            <a:solidFill>
              <a:srgbClr val="080808"/>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353" name="Rectangle 15"/>
          <p:cNvSpPr>
            <a:spLocks noChangeArrowheads="1"/>
          </p:cNvSpPr>
          <p:nvPr/>
        </p:nvSpPr>
        <p:spPr bwMode="auto">
          <a:xfrm>
            <a:off x="6934200" y="4724400"/>
            <a:ext cx="1295400" cy="1143000"/>
          </a:xfrm>
          <a:prstGeom prst="rect">
            <a:avLst/>
          </a:prstGeom>
          <a:solidFill>
            <a:schemeClr val="accent1"/>
          </a:solidFill>
          <a:ln w="9525">
            <a:solidFill>
              <a:srgbClr val="080808"/>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solidFill>
                  <a:srgbClr val="080808"/>
                </a:solidFill>
              </a:rPr>
              <a:t>Other Functional Areas</a:t>
            </a:r>
          </a:p>
        </p:txBody>
      </p:sp>
      <p:sp>
        <p:nvSpPr>
          <p:cNvPr id="14354" name="Rectangle 16"/>
          <p:cNvSpPr>
            <a:spLocks noChangeArrowheads="1"/>
          </p:cNvSpPr>
          <p:nvPr/>
        </p:nvSpPr>
        <p:spPr bwMode="auto">
          <a:xfrm>
            <a:off x="6705600" y="1447800"/>
            <a:ext cx="1371600" cy="1143000"/>
          </a:xfrm>
          <a:prstGeom prst="rect">
            <a:avLst/>
          </a:prstGeom>
          <a:solidFill>
            <a:schemeClr val="accent1"/>
          </a:solidFill>
          <a:ln w="9525">
            <a:solidFill>
              <a:srgbClr val="080808"/>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solidFill>
                  <a:srgbClr val="080808"/>
                </a:solidFill>
              </a:rPr>
              <a:t>Operations</a:t>
            </a:r>
          </a:p>
        </p:txBody>
      </p:sp>
      <p:sp>
        <p:nvSpPr>
          <p:cNvPr id="14355" name="Rectangle 17"/>
          <p:cNvSpPr>
            <a:spLocks noChangeArrowheads="1"/>
          </p:cNvSpPr>
          <p:nvPr/>
        </p:nvSpPr>
        <p:spPr bwMode="auto">
          <a:xfrm>
            <a:off x="1066800" y="1447800"/>
            <a:ext cx="1295400" cy="1143000"/>
          </a:xfrm>
          <a:prstGeom prst="rect">
            <a:avLst/>
          </a:prstGeom>
          <a:solidFill>
            <a:schemeClr val="accent1"/>
          </a:solidFill>
          <a:ln w="9525">
            <a:solidFill>
              <a:srgbClr val="080808"/>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solidFill>
                  <a:srgbClr val="080808"/>
                </a:solidFill>
              </a:rPr>
              <a:t>Marketing</a:t>
            </a:r>
          </a:p>
        </p:txBody>
      </p:sp>
      <p:sp>
        <p:nvSpPr>
          <p:cNvPr id="14356" name="Rectangle 18"/>
          <p:cNvSpPr>
            <a:spLocks noChangeArrowheads="1"/>
          </p:cNvSpPr>
          <p:nvPr/>
        </p:nvSpPr>
        <p:spPr bwMode="auto">
          <a:xfrm>
            <a:off x="990600" y="4724400"/>
            <a:ext cx="1295400" cy="1143000"/>
          </a:xfrm>
          <a:prstGeom prst="rect">
            <a:avLst/>
          </a:prstGeom>
          <a:solidFill>
            <a:schemeClr val="accent1"/>
          </a:solidFill>
          <a:ln w="9525">
            <a:solidFill>
              <a:srgbClr val="080808"/>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solidFill>
                  <a:srgbClr val="080808"/>
                </a:solidFill>
              </a:rPr>
              <a:t>Finance</a:t>
            </a:r>
          </a:p>
        </p:txBody>
      </p:sp>
      <p:sp>
        <p:nvSpPr>
          <p:cNvPr id="14357" name="Line 19"/>
          <p:cNvSpPr>
            <a:spLocks noChangeShapeType="1"/>
          </p:cNvSpPr>
          <p:nvPr/>
        </p:nvSpPr>
        <p:spPr bwMode="auto">
          <a:xfrm flipV="1">
            <a:off x="4648200" y="2057400"/>
            <a:ext cx="914400" cy="609600"/>
          </a:xfrm>
          <a:prstGeom prst="line">
            <a:avLst/>
          </a:prstGeom>
          <a:noFill/>
          <a:ln w="9525">
            <a:solidFill>
              <a:srgbClr val="080808"/>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358" name="Text Box 20"/>
          <p:cNvSpPr txBox="1">
            <a:spLocks noChangeArrowheads="1"/>
          </p:cNvSpPr>
          <p:nvPr/>
        </p:nvSpPr>
        <p:spPr bwMode="auto">
          <a:xfrm rot="-5400000">
            <a:off x="-921543" y="1988343"/>
            <a:ext cx="2819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solidFill>
                  <a:srgbClr val="080808"/>
                </a:solidFill>
              </a:rPr>
              <a:t>Legal Considerations</a:t>
            </a:r>
          </a:p>
        </p:txBody>
      </p:sp>
      <p:sp>
        <p:nvSpPr>
          <p:cNvPr id="14359" name="Text Box 21"/>
          <p:cNvSpPr txBox="1">
            <a:spLocks noChangeArrowheads="1"/>
          </p:cNvSpPr>
          <p:nvPr/>
        </p:nvSpPr>
        <p:spPr bwMode="auto">
          <a:xfrm rot="-5400000">
            <a:off x="-843756" y="4883944"/>
            <a:ext cx="2819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solidFill>
                  <a:srgbClr val="080808"/>
                </a:solidFill>
              </a:rPr>
              <a:t> Economy</a:t>
            </a:r>
          </a:p>
        </p:txBody>
      </p:sp>
      <p:sp>
        <p:nvSpPr>
          <p:cNvPr id="14360" name="Text Box 22"/>
          <p:cNvSpPr txBox="1">
            <a:spLocks noChangeArrowheads="1"/>
          </p:cNvSpPr>
          <p:nvPr/>
        </p:nvSpPr>
        <p:spPr bwMode="auto">
          <a:xfrm rot="5400000">
            <a:off x="7803357" y="1112043"/>
            <a:ext cx="1828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solidFill>
                  <a:srgbClr val="080808"/>
                </a:solidFill>
              </a:rPr>
              <a:t>Technology</a:t>
            </a:r>
          </a:p>
        </p:txBody>
      </p:sp>
      <p:sp>
        <p:nvSpPr>
          <p:cNvPr id="14361" name="Text Box 23"/>
          <p:cNvSpPr txBox="1">
            <a:spLocks noChangeArrowheads="1"/>
          </p:cNvSpPr>
          <p:nvPr/>
        </p:nvSpPr>
        <p:spPr bwMode="auto">
          <a:xfrm>
            <a:off x="7086600" y="609600"/>
            <a:ext cx="1295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solidFill>
                  <a:srgbClr val="080808"/>
                </a:solidFill>
              </a:rPr>
              <a:t>Society</a:t>
            </a:r>
          </a:p>
        </p:txBody>
      </p:sp>
      <p:sp>
        <p:nvSpPr>
          <p:cNvPr id="14362" name="Text Box 24"/>
          <p:cNvSpPr txBox="1">
            <a:spLocks noChangeArrowheads="1"/>
          </p:cNvSpPr>
          <p:nvPr/>
        </p:nvSpPr>
        <p:spPr bwMode="auto">
          <a:xfrm rot="5400000">
            <a:off x="7879557" y="5607843"/>
            <a:ext cx="1676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solidFill>
                  <a:srgbClr val="080808"/>
                </a:solidFill>
              </a:rPr>
              <a:t>Shareholders</a:t>
            </a:r>
          </a:p>
        </p:txBody>
      </p:sp>
      <p:sp>
        <p:nvSpPr>
          <p:cNvPr id="14363" name="Text Box 25"/>
          <p:cNvSpPr txBox="1">
            <a:spLocks noChangeArrowheads="1"/>
          </p:cNvSpPr>
          <p:nvPr/>
        </p:nvSpPr>
        <p:spPr bwMode="auto">
          <a:xfrm>
            <a:off x="457200" y="609600"/>
            <a:ext cx="1676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solidFill>
                  <a:srgbClr val="080808"/>
                </a:solidFill>
              </a:rPr>
              <a:t>Unions</a:t>
            </a:r>
          </a:p>
        </p:txBody>
      </p:sp>
      <p:sp>
        <p:nvSpPr>
          <p:cNvPr id="14364" name="Text Box 26"/>
          <p:cNvSpPr txBox="1">
            <a:spLocks noChangeArrowheads="1"/>
          </p:cNvSpPr>
          <p:nvPr/>
        </p:nvSpPr>
        <p:spPr bwMode="auto">
          <a:xfrm>
            <a:off x="914400" y="6338888"/>
            <a:ext cx="1676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solidFill>
                  <a:srgbClr val="080808"/>
                </a:solidFill>
              </a:rPr>
              <a:t>Customers</a:t>
            </a:r>
          </a:p>
        </p:txBody>
      </p:sp>
      <p:sp>
        <p:nvSpPr>
          <p:cNvPr id="14365" name="Text Box 27"/>
          <p:cNvSpPr txBox="1">
            <a:spLocks noChangeArrowheads="1"/>
          </p:cNvSpPr>
          <p:nvPr/>
        </p:nvSpPr>
        <p:spPr bwMode="auto">
          <a:xfrm>
            <a:off x="3581400" y="6324600"/>
            <a:ext cx="1676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solidFill>
                  <a:srgbClr val="080808"/>
                </a:solidFill>
              </a:rPr>
              <a:t>Competition</a:t>
            </a:r>
          </a:p>
        </p:txBody>
      </p:sp>
      <p:sp>
        <p:nvSpPr>
          <p:cNvPr id="14366" name="Text Box 28"/>
          <p:cNvSpPr txBox="1">
            <a:spLocks noChangeArrowheads="1"/>
          </p:cNvSpPr>
          <p:nvPr/>
        </p:nvSpPr>
        <p:spPr bwMode="auto">
          <a:xfrm>
            <a:off x="6629400" y="6324600"/>
            <a:ext cx="1676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solidFill>
                  <a:srgbClr val="080808"/>
                </a:solidFill>
              </a:rPr>
              <a:t>Labor Market</a:t>
            </a:r>
          </a:p>
        </p:txBody>
      </p:sp>
      <p:sp>
        <p:nvSpPr>
          <p:cNvPr id="14367" name="Text Box 29"/>
          <p:cNvSpPr txBox="1">
            <a:spLocks noChangeArrowheads="1"/>
          </p:cNvSpPr>
          <p:nvPr/>
        </p:nvSpPr>
        <p:spPr bwMode="auto">
          <a:xfrm rot="2229212">
            <a:off x="4876800" y="2803525"/>
            <a:ext cx="24384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solidFill>
                  <a:srgbClr val="080808"/>
                </a:solidFill>
              </a:rPr>
              <a:t>Directing</a:t>
            </a:r>
          </a:p>
        </p:txBody>
      </p:sp>
      <p:sp>
        <p:nvSpPr>
          <p:cNvPr id="14368" name="Text Box 30"/>
          <p:cNvSpPr txBox="1">
            <a:spLocks noChangeArrowheads="1"/>
          </p:cNvSpPr>
          <p:nvPr/>
        </p:nvSpPr>
        <p:spPr bwMode="auto">
          <a:xfrm rot="-4356509">
            <a:off x="5098257" y="4687093"/>
            <a:ext cx="1905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solidFill>
                  <a:srgbClr val="080808"/>
                </a:solidFill>
              </a:rPr>
              <a:t>Conrolling </a:t>
            </a:r>
          </a:p>
        </p:txBody>
      </p:sp>
      <p:sp>
        <p:nvSpPr>
          <p:cNvPr id="14369" name="Text Box 31"/>
          <p:cNvSpPr txBox="1">
            <a:spLocks noChangeArrowheads="1"/>
          </p:cNvSpPr>
          <p:nvPr/>
        </p:nvSpPr>
        <p:spPr bwMode="auto">
          <a:xfrm rot="-2120737">
            <a:off x="3422650" y="2119313"/>
            <a:ext cx="156686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solidFill>
                  <a:srgbClr val="080808"/>
                </a:solidFill>
              </a:rPr>
              <a:t>Staffing</a:t>
            </a:r>
          </a:p>
        </p:txBody>
      </p:sp>
      <p:sp>
        <p:nvSpPr>
          <p:cNvPr id="14370" name="Text Box 32"/>
          <p:cNvSpPr txBox="1">
            <a:spLocks noChangeArrowheads="1"/>
          </p:cNvSpPr>
          <p:nvPr/>
        </p:nvSpPr>
        <p:spPr bwMode="auto">
          <a:xfrm rot="4250616">
            <a:off x="1782762" y="3748088"/>
            <a:ext cx="21939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solidFill>
                  <a:srgbClr val="080808"/>
                </a:solidFill>
              </a:rPr>
              <a:t>Planning</a:t>
            </a:r>
          </a:p>
        </p:txBody>
      </p:sp>
      <p:sp>
        <p:nvSpPr>
          <p:cNvPr id="14371" name="Text Box 33"/>
          <p:cNvSpPr txBox="1">
            <a:spLocks noChangeArrowheads="1"/>
          </p:cNvSpPr>
          <p:nvPr/>
        </p:nvSpPr>
        <p:spPr bwMode="auto">
          <a:xfrm>
            <a:off x="3200400" y="5133975"/>
            <a:ext cx="1752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solidFill>
                  <a:srgbClr val="080808"/>
                </a:solidFill>
              </a:rPr>
              <a:t>Organizing</a:t>
            </a:r>
          </a:p>
        </p:txBody>
      </p:sp>
      <p:sp>
        <p:nvSpPr>
          <p:cNvPr id="14372" name="Line 34"/>
          <p:cNvSpPr>
            <a:spLocks noChangeShapeType="1"/>
          </p:cNvSpPr>
          <p:nvPr/>
        </p:nvSpPr>
        <p:spPr bwMode="auto">
          <a:xfrm>
            <a:off x="2514600" y="914400"/>
            <a:ext cx="0" cy="152400"/>
          </a:xfrm>
          <a:prstGeom prst="line">
            <a:avLst/>
          </a:prstGeom>
          <a:noFill/>
          <a:ln w="9525">
            <a:solidFill>
              <a:srgbClr val="080808"/>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373" name="Line 35"/>
          <p:cNvSpPr>
            <a:spLocks noChangeShapeType="1"/>
          </p:cNvSpPr>
          <p:nvPr/>
        </p:nvSpPr>
        <p:spPr bwMode="auto">
          <a:xfrm>
            <a:off x="6705600" y="914400"/>
            <a:ext cx="0" cy="152400"/>
          </a:xfrm>
          <a:prstGeom prst="line">
            <a:avLst/>
          </a:prstGeom>
          <a:noFill/>
          <a:ln w="9525">
            <a:solidFill>
              <a:srgbClr val="080808"/>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374" name="Line 36"/>
          <p:cNvSpPr>
            <a:spLocks noChangeShapeType="1"/>
          </p:cNvSpPr>
          <p:nvPr/>
        </p:nvSpPr>
        <p:spPr bwMode="auto">
          <a:xfrm flipH="1">
            <a:off x="6248400" y="2133600"/>
            <a:ext cx="381000" cy="152400"/>
          </a:xfrm>
          <a:prstGeom prst="line">
            <a:avLst/>
          </a:prstGeom>
          <a:noFill/>
          <a:ln w="9525">
            <a:solidFill>
              <a:srgbClr val="080808"/>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375" name="Line 37"/>
          <p:cNvSpPr>
            <a:spLocks noChangeShapeType="1"/>
          </p:cNvSpPr>
          <p:nvPr/>
        </p:nvSpPr>
        <p:spPr bwMode="auto">
          <a:xfrm>
            <a:off x="6629400" y="5257800"/>
            <a:ext cx="228600" cy="228600"/>
          </a:xfrm>
          <a:prstGeom prst="line">
            <a:avLst/>
          </a:prstGeom>
          <a:noFill/>
          <a:ln w="9525">
            <a:solidFill>
              <a:srgbClr val="080808"/>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376" name="Line 38"/>
          <p:cNvSpPr>
            <a:spLocks noChangeShapeType="1"/>
          </p:cNvSpPr>
          <p:nvPr/>
        </p:nvSpPr>
        <p:spPr bwMode="auto">
          <a:xfrm>
            <a:off x="2438400" y="2133600"/>
            <a:ext cx="457200" cy="152400"/>
          </a:xfrm>
          <a:prstGeom prst="line">
            <a:avLst/>
          </a:prstGeom>
          <a:noFill/>
          <a:ln w="9525">
            <a:solidFill>
              <a:srgbClr val="080808"/>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377" name="Line 39"/>
          <p:cNvSpPr>
            <a:spLocks noChangeShapeType="1"/>
          </p:cNvSpPr>
          <p:nvPr/>
        </p:nvSpPr>
        <p:spPr bwMode="auto">
          <a:xfrm flipV="1">
            <a:off x="2362200" y="5257800"/>
            <a:ext cx="304800" cy="76200"/>
          </a:xfrm>
          <a:prstGeom prst="line">
            <a:avLst/>
          </a:prstGeom>
          <a:noFill/>
          <a:ln w="9525">
            <a:solidFill>
              <a:srgbClr val="080808"/>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378" name="Text Box 40"/>
          <p:cNvSpPr txBox="1">
            <a:spLocks noChangeArrowheads="1"/>
          </p:cNvSpPr>
          <p:nvPr/>
        </p:nvSpPr>
        <p:spPr bwMode="auto">
          <a:xfrm rot="5400000">
            <a:off x="7460457" y="3359943"/>
            <a:ext cx="25146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solidFill>
                  <a:srgbClr val="080808"/>
                </a:solidFill>
              </a:rPr>
              <a:t>Unanticipated Events</a:t>
            </a:r>
          </a:p>
        </p:txBody>
      </p:sp>
    </p:spTree>
    <p:extLst>
      <p:ext uri="{BB962C8B-B14F-4D97-AF65-F5344CB8AC3E}">
        <p14:creationId xmlns="" xmlns:p14="http://schemas.microsoft.com/office/powerpoint/2010/main" val="6561382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914400"/>
            <a:ext cx="8229600" cy="1143000"/>
          </a:xfrm>
        </p:spPr>
        <p:txBody>
          <a:bodyPr>
            <a:normAutofit fontScale="90000"/>
          </a:bodyPr>
          <a:lstStyle/>
          <a:p>
            <a:r>
              <a:rPr lang="en-US" altLang="en-US" sz="3600" b="1" smtClean="0">
                <a:latin typeface="Agency FB" pitchFamily="34" charset="0"/>
              </a:rPr>
              <a:t>The Steps in Dealing Environmental Challenges</a:t>
            </a:r>
            <a:r>
              <a:rPr lang="en-US" altLang="en-US" smtClean="0"/>
              <a:t/>
            </a:r>
            <a:br>
              <a:rPr lang="en-US" altLang="en-US" smtClean="0"/>
            </a:br>
            <a:endParaRPr lang="en-US" altLang="en-US" smtClean="0"/>
          </a:p>
        </p:txBody>
      </p:sp>
      <p:sp>
        <p:nvSpPr>
          <p:cNvPr id="15365"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1-</a:t>
            </a:r>
            <a:fld id="{4BC3BD05-04C5-4F5D-839C-D78DB7AA7BB5}" type="slidenum">
              <a:rPr lang="en-US" altLang="en-US" smtClean="0"/>
              <a:pPr eaLnBrk="1" hangingPunct="1"/>
              <a:t>68</a:t>
            </a:fld>
            <a:endParaRPr lang="en-US" altLang="en-US" smtClean="0"/>
          </a:p>
        </p:txBody>
      </p:sp>
      <p:graphicFrame>
        <p:nvGraphicFramePr>
          <p:cNvPr id="7" name="Content Placeholder 6"/>
          <p:cNvGraphicFramePr>
            <a:graphicFrameLocks noGrp="1"/>
          </p:cNvGraphicFramePr>
          <p:nvPr>
            <p:ph idx="1"/>
          </p:nvPr>
        </p:nvGraphicFramePr>
        <p:xfrm>
          <a:off x="1371600" y="2057400"/>
          <a:ext cx="64770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6271978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400" b="1" dirty="0">
                <a:latin typeface="Agency FB" pitchFamily="34" charset="0"/>
              </a:rPr>
              <a:t>1. Monitor the environment</a:t>
            </a:r>
            <a:endParaRPr lang="en-US" dirty="0"/>
          </a:p>
        </p:txBody>
      </p:sp>
      <p:sp>
        <p:nvSpPr>
          <p:cNvPr id="3" name="Content Placeholder 2"/>
          <p:cNvSpPr>
            <a:spLocks noGrp="1"/>
          </p:cNvSpPr>
          <p:nvPr>
            <p:ph idx="1"/>
          </p:nvPr>
        </p:nvSpPr>
        <p:spPr>
          <a:xfrm>
            <a:off x="152400" y="1935480"/>
            <a:ext cx="8763000" cy="4389120"/>
          </a:xfrm>
        </p:spPr>
        <p:txBody>
          <a:bodyPr/>
          <a:lstStyle/>
          <a:p>
            <a:pPr algn="just">
              <a:defRPr/>
            </a:pPr>
            <a:r>
              <a:rPr lang="en-US" dirty="0">
                <a:latin typeface="Book Antiqua" pitchFamily="18" charset="0"/>
              </a:rPr>
              <a:t>Human resource </a:t>
            </a:r>
            <a:r>
              <a:rPr lang="en-US" dirty="0">
                <a:solidFill>
                  <a:srgbClr val="FF0000"/>
                </a:solidFill>
                <a:latin typeface="Book Antiqua" pitchFamily="18" charset="0"/>
              </a:rPr>
              <a:t>managers</a:t>
            </a:r>
            <a:r>
              <a:rPr lang="en-US" dirty="0">
                <a:latin typeface="Book Antiqua" pitchFamily="18" charset="0"/>
              </a:rPr>
              <a:t> must be </a:t>
            </a:r>
            <a:r>
              <a:rPr lang="en-US" dirty="0">
                <a:solidFill>
                  <a:srgbClr val="FF0000"/>
                </a:solidFill>
                <a:latin typeface="Book Antiqua" pitchFamily="18" charset="0"/>
              </a:rPr>
              <a:t>always informed about new changes </a:t>
            </a:r>
            <a:r>
              <a:rPr lang="en-US" dirty="0">
                <a:latin typeface="Book Antiqua" pitchFamily="18" charset="0"/>
              </a:rPr>
              <a:t>in the environment. </a:t>
            </a:r>
            <a:endParaRPr lang="en-US" dirty="0" smtClean="0">
              <a:latin typeface="Book Antiqua" pitchFamily="18" charset="0"/>
            </a:endParaRPr>
          </a:p>
          <a:p>
            <a:pPr algn="just">
              <a:defRPr/>
            </a:pPr>
            <a:endParaRPr lang="en-US" dirty="0">
              <a:latin typeface="Book Antiqua" pitchFamily="18" charset="0"/>
            </a:endParaRPr>
          </a:p>
          <a:p>
            <a:pPr algn="just">
              <a:defRPr/>
            </a:pPr>
            <a:r>
              <a:rPr lang="en-US" dirty="0">
                <a:latin typeface="Book Antiqua" pitchFamily="18" charset="0"/>
              </a:rPr>
              <a:t>They can </a:t>
            </a:r>
            <a:r>
              <a:rPr lang="en-US" dirty="0">
                <a:solidFill>
                  <a:srgbClr val="FF0000"/>
                </a:solidFill>
                <a:effectLst>
                  <a:outerShdw blurRad="38100" dist="38100" dir="2700000" algn="tl">
                    <a:srgbClr val="000000">
                      <a:alpha val="43137"/>
                    </a:srgbClr>
                  </a:outerShdw>
                </a:effectLst>
                <a:latin typeface="Book Antiqua" pitchFamily="18" charset="0"/>
              </a:rPr>
              <a:t>scan the environment </a:t>
            </a:r>
            <a:r>
              <a:rPr lang="en-US" dirty="0">
                <a:latin typeface="Book Antiqua" pitchFamily="18" charset="0"/>
              </a:rPr>
              <a:t>through professional associations, attendance of </a:t>
            </a:r>
            <a:r>
              <a:rPr lang="en-US" dirty="0">
                <a:solidFill>
                  <a:srgbClr val="FF0000"/>
                </a:solidFill>
                <a:latin typeface="Book Antiqua" pitchFamily="18" charset="0"/>
              </a:rPr>
              <a:t>seminars</a:t>
            </a:r>
            <a:r>
              <a:rPr lang="en-US" dirty="0">
                <a:latin typeface="Book Antiqua" pitchFamily="18" charset="0"/>
              </a:rPr>
              <a:t>, furthering their </a:t>
            </a:r>
            <a:r>
              <a:rPr lang="en-US" dirty="0">
                <a:solidFill>
                  <a:srgbClr val="0070C0"/>
                </a:solidFill>
                <a:latin typeface="Book Antiqua" pitchFamily="18" charset="0"/>
              </a:rPr>
              <a:t>formal education</a:t>
            </a:r>
            <a:r>
              <a:rPr lang="en-US" dirty="0">
                <a:latin typeface="Book Antiqua" pitchFamily="18" charset="0"/>
              </a:rPr>
              <a:t>, </a:t>
            </a:r>
            <a:r>
              <a:rPr lang="en-US" dirty="0">
                <a:solidFill>
                  <a:srgbClr val="0070C0"/>
                </a:solidFill>
                <a:latin typeface="Book Antiqua" pitchFamily="18" charset="0"/>
              </a:rPr>
              <a:t>reading newspaper </a:t>
            </a:r>
            <a:r>
              <a:rPr lang="en-US" dirty="0">
                <a:latin typeface="Book Antiqua" pitchFamily="18" charset="0"/>
              </a:rPr>
              <a:t>and magazines, and browsing the internet.</a:t>
            </a:r>
          </a:p>
          <a:p>
            <a:pPr>
              <a:defRPr/>
            </a:pPr>
            <a:endParaRPr lang="en-US" dirty="0"/>
          </a:p>
          <a:p>
            <a:endParaRPr lang="en-US" dirty="0"/>
          </a:p>
        </p:txBody>
      </p:sp>
    </p:spTree>
    <p:extLst>
      <p:ext uri="{BB962C8B-B14F-4D97-AF65-F5344CB8AC3E}">
        <p14:creationId xmlns="" xmlns:p14="http://schemas.microsoft.com/office/powerpoint/2010/main" val="4024668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FEEC7AB-B120-4F3B-83B3-A36A7093BAC1}" type="slidenum">
              <a:rPr lang="en-US" smtClean="0"/>
              <a:pPr>
                <a:defRPr/>
              </a:pPr>
              <a:t>7</a:t>
            </a:fld>
            <a:endParaRPr lang="en-US" dirty="0"/>
          </a:p>
        </p:txBody>
      </p:sp>
      <p:sp>
        <p:nvSpPr>
          <p:cNvPr id="3" name="Text Box 4"/>
          <p:cNvSpPr txBox="1">
            <a:spLocks noChangeArrowheads="1"/>
          </p:cNvSpPr>
          <p:nvPr/>
        </p:nvSpPr>
        <p:spPr bwMode="auto">
          <a:xfrm>
            <a:off x="266700" y="1676400"/>
            <a:ext cx="8534400" cy="4401205"/>
          </a:xfrm>
          <a:prstGeom prst="rect">
            <a:avLst/>
          </a:prstGeom>
          <a:noFill/>
          <a:ln w="9525">
            <a:noFill/>
            <a:miter lim="800000"/>
            <a:headEnd/>
            <a:tailEnd/>
          </a:ln>
          <a:effectLst/>
        </p:spPr>
        <p:txBody>
          <a:bodyPr>
            <a:spAutoFit/>
          </a:bodyPr>
          <a:lstStyle/>
          <a:p>
            <a:pPr>
              <a:spcBef>
                <a:spcPct val="50000"/>
              </a:spcBef>
              <a:defRPr/>
            </a:pPr>
            <a:r>
              <a:rPr lang="en-US" sz="2800" dirty="0">
                <a:cs typeface="Arial" pitchFamily="34" charset="0"/>
              </a:rPr>
              <a:t>HRM could be defined in many ways:</a:t>
            </a:r>
          </a:p>
          <a:p>
            <a:pPr marL="508000" indent="-508000">
              <a:buFont typeface="Arial" pitchFamily="34" charset="0"/>
              <a:buChar char="•"/>
              <a:defRPr/>
            </a:pPr>
            <a:r>
              <a:rPr lang="en-US" sz="2800" dirty="0">
                <a:cs typeface="Arial" pitchFamily="34" charset="0"/>
              </a:rPr>
              <a:t>HRM is a series of integrated decisions that </a:t>
            </a:r>
            <a:r>
              <a:rPr lang="en-US" sz="2800" dirty="0">
                <a:solidFill>
                  <a:srgbClr val="FF0000"/>
                </a:solidFill>
                <a:cs typeface="Arial" pitchFamily="34" charset="0"/>
              </a:rPr>
              <a:t>govern</a:t>
            </a:r>
            <a:r>
              <a:rPr lang="en-US" sz="2800" dirty="0">
                <a:cs typeface="Arial" pitchFamily="34" charset="0"/>
              </a:rPr>
              <a:t> </a:t>
            </a:r>
            <a:r>
              <a:rPr lang="en-US" sz="2800" dirty="0">
                <a:solidFill>
                  <a:srgbClr val="FF0000"/>
                </a:solidFill>
                <a:cs typeface="Arial" pitchFamily="34" charset="0"/>
              </a:rPr>
              <a:t>employer-employee relations</a:t>
            </a:r>
            <a:r>
              <a:rPr lang="en-US" sz="2800" dirty="0" smtClean="0">
                <a:cs typeface="Arial" pitchFamily="34" charset="0"/>
              </a:rPr>
              <a:t>.</a:t>
            </a:r>
          </a:p>
          <a:p>
            <a:pPr marL="508000" indent="-508000">
              <a:buFont typeface="Arial" pitchFamily="34" charset="0"/>
              <a:buChar char="•"/>
              <a:defRPr/>
            </a:pPr>
            <a:endParaRPr lang="en-US" sz="2800" dirty="0">
              <a:cs typeface="Arial" pitchFamily="34" charset="0"/>
            </a:endParaRPr>
          </a:p>
          <a:p>
            <a:pPr marL="508000" indent="-508000">
              <a:buFont typeface="Arial" pitchFamily="34" charset="0"/>
              <a:buChar char="•"/>
              <a:defRPr/>
            </a:pPr>
            <a:r>
              <a:rPr lang="en-US" sz="2800" dirty="0">
                <a:cs typeface="Arial" pitchFamily="34" charset="0"/>
              </a:rPr>
              <a:t>HRM </a:t>
            </a:r>
            <a:r>
              <a:rPr lang="en-US" sz="2800" dirty="0">
                <a:solidFill>
                  <a:srgbClr val="FF0000"/>
                </a:solidFill>
                <a:cs typeface="Arial" pitchFamily="34" charset="0"/>
              </a:rPr>
              <a:t>deals with the human element </a:t>
            </a:r>
            <a:r>
              <a:rPr lang="en-US" sz="2800" dirty="0">
                <a:cs typeface="Arial" pitchFamily="34" charset="0"/>
              </a:rPr>
              <a:t>in the organization, people as individual and groups, their recruitment, selection, assignment, motivation, empowerment, compensation, utilization, training and development, promotion, and retirement. </a:t>
            </a:r>
          </a:p>
        </p:txBody>
      </p:sp>
      <p:sp>
        <p:nvSpPr>
          <p:cNvPr id="11268" name="Text Box 18"/>
          <p:cNvSpPr txBox="1">
            <a:spLocks noChangeArrowheads="1"/>
          </p:cNvSpPr>
          <p:nvPr/>
        </p:nvSpPr>
        <p:spPr bwMode="auto">
          <a:xfrm>
            <a:off x="152400" y="655637"/>
            <a:ext cx="87630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3000" b="1" dirty="0"/>
              <a:t>Human Resource Management Definition</a:t>
            </a:r>
          </a:p>
        </p:txBody>
      </p:sp>
    </p:spTree>
    <p:extLst>
      <p:ext uri="{BB962C8B-B14F-4D97-AF65-F5344CB8AC3E}">
        <p14:creationId xmlns="" xmlns:p14="http://schemas.microsoft.com/office/powerpoint/2010/main" val="3009319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400" b="1" dirty="0">
                <a:latin typeface="Agency FB" pitchFamily="34" charset="0"/>
              </a:rPr>
              <a:t>2. Evaluate the impact</a:t>
            </a:r>
            <a:endParaRPr lang="en-US" dirty="0"/>
          </a:p>
        </p:txBody>
      </p:sp>
      <p:sp>
        <p:nvSpPr>
          <p:cNvPr id="3" name="Content Placeholder 2"/>
          <p:cNvSpPr>
            <a:spLocks noGrp="1"/>
          </p:cNvSpPr>
          <p:nvPr>
            <p:ph idx="1"/>
          </p:nvPr>
        </p:nvSpPr>
        <p:spPr/>
        <p:txBody>
          <a:bodyPr/>
          <a:lstStyle/>
          <a:p>
            <a:r>
              <a:rPr lang="en-US" altLang="en-US" dirty="0">
                <a:latin typeface="Book Antiqua" pitchFamily="18" charset="0"/>
              </a:rPr>
              <a:t>After human resource </a:t>
            </a:r>
            <a:r>
              <a:rPr lang="en-US" altLang="en-US" dirty="0">
                <a:solidFill>
                  <a:srgbClr val="FF0000"/>
                </a:solidFill>
                <a:latin typeface="Book Antiqua" pitchFamily="18" charset="0"/>
              </a:rPr>
              <a:t>managers acquire </a:t>
            </a:r>
            <a:r>
              <a:rPr lang="en-US" altLang="en-US" dirty="0">
                <a:latin typeface="Book Antiqua" pitchFamily="18" charset="0"/>
              </a:rPr>
              <a:t>new</a:t>
            </a:r>
            <a:r>
              <a:rPr lang="en-US" altLang="en-US" dirty="0">
                <a:solidFill>
                  <a:srgbClr val="FF0000"/>
                </a:solidFill>
                <a:latin typeface="Book Antiqua" pitchFamily="18" charset="0"/>
              </a:rPr>
              <a:t> information</a:t>
            </a:r>
            <a:r>
              <a:rPr lang="en-US" altLang="en-US" dirty="0">
                <a:latin typeface="Book Antiqua" pitchFamily="18" charset="0"/>
              </a:rPr>
              <a:t> about changes in the environment, they </a:t>
            </a:r>
            <a:r>
              <a:rPr lang="en-US" altLang="en-US" dirty="0" smtClean="0">
                <a:latin typeface="Book Antiqua" pitchFamily="18" charset="0"/>
              </a:rPr>
              <a:t>should:</a:t>
            </a:r>
          </a:p>
          <a:p>
            <a:r>
              <a:rPr lang="en-US" altLang="en-US" dirty="0" smtClean="0">
                <a:latin typeface="Book Antiqua" pitchFamily="18" charset="0"/>
              </a:rPr>
              <a:t> </a:t>
            </a:r>
            <a:r>
              <a:rPr lang="en-US" altLang="en-US" dirty="0">
                <a:solidFill>
                  <a:srgbClr val="FF0000"/>
                </a:solidFill>
                <a:latin typeface="Book Antiqua" pitchFamily="18" charset="0"/>
              </a:rPr>
              <a:t>analyze and evaluate </a:t>
            </a:r>
            <a:r>
              <a:rPr lang="en-US" altLang="en-US" dirty="0">
                <a:latin typeface="Book Antiqua" pitchFamily="18" charset="0"/>
              </a:rPr>
              <a:t>the </a:t>
            </a:r>
            <a:r>
              <a:rPr lang="en-US" altLang="en-US" dirty="0">
                <a:solidFill>
                  <a:srgbClr val="0070C0"/>
                </a:solidFill>
                <a:latin typeface="Book Antiqua" pitchFamily="18" charset="0"/>
              </a:rPr>
              <a:t>impact</a:t>
            </a:r>
            <a:r>
              <a:rPr lang="en-US" altLang="en-US" dirty="0">
                <a:latin typeface="Book Antiqua" pitchFamily="18" charset="0"/>
              </a:rPr>
              <a:t> of the environment on the organization’s human resource management</a:t>
            </a:r>
          </a:p>
          <a:p>
            <a:endParaRPr lang="en-US" dirty="0"/>
          </a:p>
        </p:txBody>
      </p:sp>
    </p:spTree>
    <p:extLst>
      <p:ext uri="{BB962C8B-B14F-4D97-AF65-F5344CB8AC3E}">
        <p14:creationId xmlns="" xmlns:p14="http://schemas.microsoft.com/office/powerpoint/2010/main" val="17793591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400" b="1" dirty="0">
                <a:latin typeface="Agency FB" pitchFamily="34" charset="0"/>
              </a:rPr>
              <a:t>3. Take proactive measures</a:t>
            </a:r>
            <a:endParaRPr lang="en-US" dirty="0"/>
          </a:p>
        </p:txBody>
      </p:sp>
      <p:sp>
        <p:nvSpPr>
          <p:cNvPr id="3" name="Content Placeholder 2"/>
          <p:cNvSpPr>
            <a:spLocks noGrp="1"/>
          </p:cNvSpPr>
          <p:nvPr>
            <p:ph idx="1"/>
          </p:nvPr>
        </p:nvSpPr>
        <p:spPr/>
        <p:txBody>
          <a:bodyPr/>
          <a:lstStyle/>
          <a:p>
            <a:pPr algn="just"/>
            <a:r>
              <a:rPr lang="en-US" altLang="en-US" dirty="0">
                <a:latin typeface="Book Antiqua" pitchFamily="18" charset="0"/>
              </a:rPr>
              <a:t>Once the </a:t>
            </a:r>
            <a:r>
              <a:rPr lang="en-US" altLang="en-US" dirty="0">
                <a:solidFill>
                  <a:srgbClr val="FF0000"/>
                </a:solidFill>
                <a:latin typeface="Book Antiqua" pitchFamily="18" charset="0"/>
              </a:rPr>
              <a:t>impacts</a:t>
            </a:r>
            <a:r>
              <a:rPr lang="en-US" altLang="en-US" dirty="0">
                <a:latin typeface="Book Antiqua" pitchFamily="18" charset="0"/>
              </a:rPr>
              <a:t> of environmental </a:t>
            </a:r>
            <a:r>
              <a:rPr lang="en-US" altLang="en-US" dirty="0">
                <a:solidFill>
                  <a:srgbClr val="FF0000"/>
                </a:solidFill>
                <a:latin typeface="Book Antiqua" pitchFamily="18" charset="0"/>
              </a:rPr>
              <a:t>changes are evaluated</a:t>
            </a:r>
            <a:r>
              <a:rPr lang="en-US" altLang="en-US" dirty="0">
                <a:latin typeface="Book Antiqua" pitchFamily="18" charset="0"/>
              </a:rPr>
              <a:t>, human resource managers </a:t>
            </a:r>
            <a:r>
              <a:rPr lang="en-US" altLang="en-US" dirty="0">
                <a:solidFill>
                  <a:srgbClr val="0070C0"/>
                </a:solidFill>
                <a:latin typeface="Book Antiqua" pitchFamily="18" charset="0"/>
              </a:rPr>
              <a:t>implement approaches</a:t>
            </a:r>
            <a:r>
              <a:rPr lang="en-US" altLang="en-US" dirty="0">
                <a:latin typeface="Book Antiqua" pitchFamily="18" charset="0"/>
              </a:rPr>
              <a:t> that help the organization to reach its goals by the aid of human resources. </a:t>
            </a:r>
            <a:endParaRPr lang="en-US" altLang="en-US" dirty="0" smtClean="0">
              <a:latin typeface="Book Antiqua" pitchFamily="18" charset="0"/>
            </a:endParaRPr>
          </a:p>
          <a:p>
            <a:pPr algn="just"/>
            <a:endParaRPr lang="en-US" altLang="en-US" dirty="0">
              <a:latin typeface="Book Antiqua" pitchFamily="18" charset="0"/>
            </a:endParaRPr>
          </a:p>
          <a:p>
            <a:pPr algn="just"/>
            <a:r>
              <a:rPr lang="en-US" altLang="en-US" dirty="0">
                <a:latin typeface="Book Antiqua" pitchFamily="18" charset="0"/>
              </a:rPr>
              <a:t>Note that, there are two opposite approaches of human resource management, </a:t>
            </a:r>
            <a:r>
              <a:rPr lang="en-US" altLang="en-US" b="1" dirty="0">
                <a:latin typeface="Book Antiqua" pitchFamily="18" charset="0"/>
              </a:rPr>
              <a:t>reactive</a:t>
            </a:r>
            <a:r>
              <a:rPr lang="en-US" altLang="en-US" dirty="0">
                <a:latin typeface="Book Antiqua" pitchFamily="18" charset="0"/>
              </a:rPr>
              <a:t> and </a:t>
            </a:r>
            <a:r>
              <a:rPr lang="en-US" altLang="en-US" b="1" dirty="0">
                <a:latin typeface="Book Antiqua" pitchFamily="18" charset="0"/>
              </a:rPr>
              <a:t>proactive</a:t>
            </a:r>
            <a:r>
              <a:rPr lang="en-US" altLang="en-US" dirty="0">
                <a:latin typeface="Book Antiqua" pitchFamily="18" charset="0"/>
              </a:rPr>
              <a:t>.</a:t>
            </a:r>
          </a:p>
          <a:p>
            <a:endParaRPr lang="en-US" dirty="0"/>
          </a:p>
        </p:txBody>
      </p:sp>
    </p:spTree>
    <p:extLst>
      <p:ext uri="{BB962C8B-B14F-4D97-AF65-F5344CB8AC3E}">
        <p14:creationId xmlns="" xmlns:p14="http://schemas.microsoft.com/office/powerpoint/2010/main" val="5750854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457200" y="1447800"/>
            <a:ext cx="8229600" cy="4389120"/>
          </a:xfrm>
        </p:spPr>
        <p:txBody>
          <a:bodyPr>
            <a:noAutofit/>
          </a:bodyPr>
          <a:lstStyle/>
          <a:p>
            <a:pPr algn="just"/>
            <a:r>
              <a:rPr lang="en-US" altLang="en-US" sz="2800" b="1" dirty="0">
                <a:latin typeface="Book Antiqua" pitchFamily="18" charset="0"/>
              </a:rPr>
              <a:t>Reactive</a:t>
            </a:r>
            <a:r>
              <a:rPr lang="en-US" altLang="en-US" sz="2800" dirty="0">
                <a:latin typeface="Book Antiqua" pitchFamily="18" charset="0"/>
              </a:rPr>
              <a:t> human resource management occurs when decision makers respond to human resource problems, i.e., </a:t>
            </a:r>
            <a:r>
              <a:rPr lang="en-US" altLang="en-US" sz="2800" dirty="0">
                <a:solidFill>
                  <a:srgbClr val="FF0000"/>
                </a:solidFill>
                <a:latin typeface="Book Antiqua" pitchFamily="18" charset="0"/>
              </a:rPr>
              <a:t>after the actual problem </a:t>
            </a:r>
            <a:r>
              <a:rPr lang="en-US" altLang="en-US" sz="2800" dirty="0">
                <a:latin typeface="Book Antiqua" pitchFamily="18" charset="0"/>
              </a:rPr>
              <a:t>happens. </a:t>
            </a:r>
          </a:p>
          <a:p>
            <a:pPr algn="just"/>
            <a:r>
              <a:rPr lang="en-US" altLang="en-US" sz="2800" b="1" dirty="0">
                <a:latin typeface="Book Antiqua" pitchFamily="18" charset="0"/>
              </a:rPr>
              <a:t>Proactive</a:t>
            </a:r>
            <a:r>
              <a:rPr lang="en-US" altLang="en-US" sz="2800" dirty="0">
                <a:latin typeface="Book Antiqua" pitchFamily="18" charset="0"/>
              </a:rPr>
              <a:t> approach of human resource management anticipated human resource problems and correction action begins </a:t>
            </a:r>
            <a:r>
              <a:rPr lang="en-US" altLang="en-US" sz="2800" dirty="0">
                <a:solidFill>
                  <a:srgbClr val="FF0000"/>
                </a:solidFill>
                <a:latin typeface="Book Antiqua" pitchFamily="18" charset="0"/>
              </a:rPr>
              <a:t>before the problem arises. </a:t>
            </a:r>
          </a:p>
          <a:p>
            <a:pPr algn="just"/>
            <a:r>
              <a:rPr lang="en-US" altLang="en-US" sz="2800" dirty="0">
                <a:latin typeface="Book Antiqua" pitchFamily="18" charset="0"/>
              </a:rPr>
              <a:t>To give </a:t>
            </a:r>
            <a:r>
              <a:rPr lang="en-US" altLang="en-US" sz="2800" dirty="0">
                <a:solidFill>
                  <a:srgbClr val="0070C0"/>
                </a:solidFill>
                <a:latin typeface="Book Antiqua" pitchFamily="18" charset="0"/>
              </a:rPr>
              <a:t>effective and efficient solutions </a:t>
            </a:r>
            <a:r>
              <a:rPr lang="en-US" altLang="en-US" sz="2800" dirty="0">
                <a:latin typeface="Book Antiqua" pitchFamily="18" charset="0"/>
              </a:rPr>
              <a:t>to human resource problems, human resource managers should take </a:t>
            </a:r>
            <a:r>
              <a:rPr lang="en-US" altLang="en-US" sz="2800" dirty="0">
                <a:solidFill>
                  <a:srgbClr val="0070C0"/>
                </a:solidFill>
                <a:latin typeface="Book Antiqua" pitchFamily="18" charset="0"/>
              </a:rPr>
              <a:t>proactive measures</a:t>
            </a:r>
          </a:p>
          <a:p>
            <a:endParaRPr lang="en-US" sz="2800" dirty="0"/>
          </a:p>
        </p:txBody>
      </p:sp>
    </p:spTree>
    <p:extLst>
      <p:ext uri="{BB962C8B-B14F-4D97-AF65-F5344CB8AC3E}">
        <p14:creationId xmlns="" xmlns:p14="http://schemas.microsoft.com/office/powerpoint/2010/main" val="41237271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400" b="1" dirty="0">
                <a:latin typeface="Agency FB" pitchFamily="34" charset="0"/>
              </a:rPr>
              <a:t>4. Obtain and analyze feedback</a:t>
            </a:r>
            <a:endParaRPr lang="en-US" dirty="0"/>
          </a:p>
        </p:txBody>
      </p:sp>
      <p:sp>
        <p:nvSpPr>
          <p:cNvPr id="3" name="Content Placeholder 2"/>
          <p:cNvSpPr>
            <a:spLocks noGrp="1"/>
          </p:cNvSpPr>
          <p:nvPr>
            <p:ph idx="1"/>
          </p:nvPr>
        </p:nvSpPr>
        <p:spPr/>
        <p:txBody>
          <a:bodyPr>
            <a:normAutofit/>
          </a:bodyPr>
          <a:lstStyle/>
          <a:p>
            <a:r>
              <a:rPr lang="en-US" altLang="en-US" sz="2800" dirty="0">
                <a:latin typeface="Book Antiqua" pitchFamily="18" charset="0"/>
              </a:rPr>
              <a:t>The </a:t>
            </a:r>
            <a:r>
              <a:rPr lang="en-US" altLang="en-US" sz="2800" dirty="0">
                <a:solidFill>
                  <a:srgbClr val="FF0000"/>
                </a:solidFill>
                <a:latin typeface="Book Antiqua" pitchFamily="18" charset="0"/>
              </a:rPr>
              <a:t>results of proactive measures </a:t>
            </a:r>
            <a:r>
              <a:rPr lang="en-US" altLang="en-US" sz="2800" dirty="0">
                <a:latin typeface="Book Antiqua" pitchFamily="18" charset="0"/>
              </a:rPr>
              <a:t>taken by the HR manager are evaluated </a:t>
            </a:r>
            <a:r>
              <a:rPr lang="en-US" altLang="en-US" sz="2800" dirty="0">
                <a:solidFill>
                  <a:srgbClr val="FF0000"/>
                </a:solidFill>
                <a:latin typeface="Book Antiqua" pitchFamily="18" charset="0"/>
              </a:rPr>
              <a:t>to see if the desired outcomes </a:t>
            </a:r>
            <a:r>
              <a:rPr lang="en-US" altLang="en-US" sz="2800" dirty="0">
                <a:latin typeface="Book Antiqua" pitchFamily="18" charset="0"/>
              </a:rPr>
              <a:t>are achieved. </a:t>
            </a:r>
            <a:endParaRPr lang="en-US" altLang="en-US" sz="2800" dirty="0" smtClean="0">
              <a:latin typeface="Book Antiqua" pitchFamily="18" charset="0"/>
            </a:endParaRPr>
          </a:p>
          <a:p>
            <a:endParaRPr lang="en-US" altLang="en-US" sz="2800" dirty="0" smtClean="0">
              <a:latin typeface="Book Antiqua" pitchFamily="18" charset="0"/>
            </a:endParaRPr>
          </a:p>
          <a:p>
            <a:r>
              <a:rPr lang="en-US" altLang="en-US" sz="2800" dirty="0" smtClean="0">
                <a:latin typeface="Book Antiqua" pitchFamily="18" charset="0"/>
              </a:rPr>
              <a:t>It help the HRM for </a:t>
            </a:r>
            <a:r>
              <a:rPr lang="en-US" altLang="en-US" sz="2800" dirty="0" smtClean="0">
                <a:solidFill>
                  <a:srgbClr val="FF0000"/>
                </a:solidFill>
                <a:latin typeface="Book Antiqua" pitchFamily="18" charset="0"/>
              </a:rPr>
              <a:t>closing rooms </a:t>
            </a:r>
            <a:r>
              <a:rPr lang="en-US" altLang="en-US" sz="2800" dirty="0" smtClean="0">
                <a:latin typeface="Book Antiqua" pitchFamily="18" charset="0"/>
              </a:rPr>
              <a:t>for other </a:t>
            </a:r>
            <a:r>
              <a:rPr lang="en-US" altLang="en-US" sz="2800" dirty="0" smtClean="0">
                <a:solidFill>
                  <a:srgbClr val="FF0000"/>
                </a:solidFill>
                <a:latin typeface="Book Antiqua" pitchFamily="18" charset="0"/>
              </a:rPr>
              <a:t>related problems</a:t>
            </a:r>
            <a:endParaRPr lang="en-US" altLang="en-US" sz="2800" dirty="0">
              <a:solidFill>
                <a:srgbClr val="FF0000"/>
              </a:solidFill>
              <a:latin typeface="Book Antiqua" pitchFamily="18" charset="0"/>
            </a:endParaRPr>
          </a:p>
          <a:p>
            <a:endParaRPr lang="en-US" altLang="en-US" sz="2800" dirty="0"/>
          </a:p>
          <a:p>
            <a:endParaRPr lang="en-US" sz="2800" dirty="0"/>
          </a:p>
        </p:txBody>
      </p:sp>
    </p:spTree>
    <p:extLst>
      <p:ext uri="{BB962C8B-B14F-4D97-AF65-F5344CB8AC3E}">
        <p14:creationId xmlns="" xmlns:p14="http://schemas.microsoft.com/office/powerpoint/2010/main" val="21780232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C1764F3-B60E-45EB-B495-C7FDFCA1718A}" type="slidenum">
              <a:rPr lang="en-US" smtClean="0"/>
              <a:pPr>
                <a:defRPr/>
              </a:pPr>
              <a:t>74</a:t>
            </a:fld>
            <a:endParaRPr lang="en-US"/>
          </a:p>
        </p:txBody>
      </p:sp>
      <p:sp>
        <p:nvSpPr>
          <p:cNvPr id="3" name="Slide Number Placeholder 1"/>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F0048913-0E8C-4DC0-A2B4-2A5A1C93668E}" type="slidenum">
              <a:rPr lang="en-US" sz="1200">
                <a:effectLst>
                  <a:outerShdw blurRad="38100" dist="38100" dir="2700000" algn="tl">
                    <a:srgbClr val="000000"/>
                  </a:outerShdw>
                </a:effectLst>
                <a:cs typeface="Arial" pitchFamily="34" charset="0"/>
              </a:rPr>
              <a:pPr algn="r">
                <a:defRPr/>
              </a:pPr>
              <a:t>74</a:t>
            </a:fld>
            <a:endParaRPr lang="en-US" sz="1200">
              <a:effectLst>
                <a:outerShdw blurRad="38100" dist="38100" dir="2700000" algn="tl">
                  <a:srgbClr val="000000"/>
                </a:outerShdw>
              </a:effectLst>
              <a:cs typeface="Arial" pitchFamily="34" charset="0"/>
            </a:endParaRPr>
          </a:p>
        </p:txBody>
      </p:sp>
      <p:sp>
        <p:nvSpPr>
          <p:cNvPr id="4" name="Text Box 12"/>
          <p:cNvSpPr txBox="1">
            <a:spLocks noChangeArrowheads="1"/>
          </p:cNvSpPr>
          <p:nvPr/>
        </p:nvSpPr>
        <p:spPr bwMode="auto">
          <a:xfrm>
            <a:off x="457200" y="1981200"/>
            <a:ext cx="5867400" cy="3627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1371600" indent="-631825"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1828800" indent="-631825"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286000" indent="-631825"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2743200" indent="-631825"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200400" indent="-631825"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3600" dirty="0"/>
              <a:t>After completing this part, participants will be able to understand:</a:t>
            </a:r>
            <a:endParaRPr lang="en-US" altLang="en-US" sz="4800" b="1" dirty="0">
              <a:latin typeface="Times New Roman" pitchFamily="18" charset="0"/>
              <a:cs typeface="Times New Roman" pitchFamily="18" charset="0"/>
            </a:endParaRPr>
          </a:p>
          <a:p>
            <a:pPr lvl="4">
              <a:spcBef>
                <a:spcPct val="0"/>
              </a:spcBef>
              <a:buClrTx/>
              <a:buFontTx/>
              <a:buNone/>
            </a:pPr>
            <a:r>
              <a:rPr lang="en-US" altLang="en-US" sz="2800" b="1" dirty="0">
                <a:latin typeface="Times New Roman" pitchFamily="18" charset="0"/>
                <a:cs typeface="Times New Roman" pitchFamily="18" charset="0"/>
              </a:rPr>
              <a:t>1</a:t>
            </a:r>
            <a:r>
              <a:rPr lang="en-US" altLang="en-US" sz="2400" b="1" dirty="0">
                <a:latin typeface="Times New Roman" pitchFamily="18" charset="0"/>
                <a:cs typeface="Times New Roman" pitchFamily="18" charset="0"/>
              </a:rPr>
              <a:t>.Job analysis definition</a:t>
            </a:r>
          </a:p>
          <a:p>
            <a:pPr lvl="4">
              <a:spcBef>
                <a:spcPct val="0"/>
              </a:spcBef>
              <a:buClrTx/>
              <a:buFontTx/>
              <a:buNone/>
            </a:pPr>
            <a:r>
              <a:rPr lang="en-US" altLang="en-US" sz="2400" b="1" dirty="0">
                <a:latin typeface="Times New Roman" pitchFamily="18" charset="0"/>
                <a:cs typeface="Times New Roman" pitchFamily="18" charset="0"/>
              </a:rPr>
              <a:t>2.Who is involved in JA</a:t>
            </a:r>
          </a:p>
          <a:p>
            <a:pPr lvl="4">
              <a:spcBef>
                <a:spcPct val="0"/>
              </a:spcBef>
              <a:buClrTx/>
              <a:buFontTx/>
              <a:buNone/>
            </a:pPr>
            <a:r>
              <a:rPr lang="en-US" altLang="en-US" sz="2400" b="1" dirty="0">
                <a:latin typeface="Times New Roman" pitchFamily="18" charset="0"/>
                <a:cs typeface="Times New Roman" pitchFamily="18" charset="0"/>
              </a:rPr>
              <a:t>3. Components of JA</a:t>
            </a:r>
          </a:p>
          <a:p>
            <a:pPr lvl="4">
              <a:spcBef>
                <a:spcPct val="0"/>
              </a:spcBef>
              <a:buClrTx/>
              <a:buFontTx/>
              <a:buNone/>
            </a:pPr>
            <a:r>
              <a:rPr lang="en-US" altLang="en-US" sz="2400" b="1" dirty="0">
                <a:latin typeface="Times New Roman" pitchFamily="18" charset="0"/>
                <a:cs typeface="Times New Roman" pitchFamily="18" charset="0"/>
              </a:rPr>
              <a:t>4. JA Steps</a:t>
            </a:r>
          </a:p>
          <a:p>
            <a:pPr lvl="4">
              <a:spcBef>
                <a:spcPct val="0"/>
              </a:spcBef>
              <a:buClrTx/>
              <a:buFontTx/>
              <a:buNone/>
            </a:pPr>
            <a:r>
              <a:rPr lang="en-US" altLang="en-US" sz="2400" b="1" dirty="0">
                <a:latin typeface="Times New Roman" pitchFamily="18" charset="0"/>
                <a:cs typeface="Times New Roman" pitchFamily="18" charset="0"/>
              </a:rPr>
              <a:t>5. JA Potential Problems</a:t>
            </a:r>
            <a:endParaRPr lang="en-US" altLang="en-US" sz="2800" b="1" dirty="0">
              <a:latin typeface="Times New Roman" pitchFamily="18" charset="0"/>
              <a:cs typeface="Times New Roman" pitchFamily="18" charset="0"/>
            </a:endParaRPr>
          </a:p>
        </p:txBody>
      </p:sp>
      <p:grpSp>
        <p:nvGrpSpPr>
          <p:cNvPr id="5" name="Group 13"/>
          <p:cNvGrpSpPr>
            <a:grpSpLocks/>
          </p:cNvGrpSpPr>
          <p:nvPr/>
        </p:nvGrpSpPr>
        <p:grpSpPr bwMode="auto">
          <a:xfrm>
            <a:off x="6858000" y="0"/>
            <a:ext cx="2286000" cy="6629400"/>
            <a:chOff x="4032" y="384"/>
            <a:chExt cx="1440" cy="2544"/>
          </a:xfrm>
        </p:grpSpPr>
        <p:grpSp>
          <p:nvGrpSpPr>
            <p:cNvPr id="56333" name="Group 14"/>
            <p:cNvGrpSpPr>
              <a:grpSpLocks/>
            </p:cNvGrpSpPr>
            <p:nvPr/>
          </p:nvGrpSpPr>
          <p:grpSpPr bwMode="auto">
            <a:xfrm>
              <a:off x="4034" y="617"/>
              <a:ext cx="1201" cy="2301"/>
              <a:chOff x="5526" y="4262"/>
              <a:chExt cx="1674" cy="1678"/>
            </a:xfrm>
          </p:grpSpPr>
          <p:sp>
            <p:nvSpPr>
              <p:cNvPr id="56335" name="Freeform 15"/>
              <p:cNvSpPr>
                <a:spLocks/>
              </p:cNvSpPr>
              <p:nvPr/>
            </p:nvSpPr>
            <p:spPr bwMode="auto">
              <a:xfrm>
                <a:off x="6426" y="4893"/>
                <a:ext cx="324" cy="883"/>
              </a:xfrm>
              <a:custGeom>
                <a:avLst/>
                <a:gdLst>
                  <a:gd name="T0" fmla="*/ 1 w 648"/>
                  <a:gd name="T1" fmla="*/ 1 h 1766"/>
                  <a:gd name="T2" fmla="*/ 1 w 648"/>
                  <a:gd name="T3" fmla="*/ 1 h 1766"/>
                  <a:gd name="T4" fmla="*/ 1 w 648"/>
                  <a:gd name="T5" fmla="*/ 1 h 1766"/>
                  <a:gd name="T6" fmla="*/ 1 w 648"/>
                  <a:gd name="T7" fmla="*/ 1 h 1766"/>
                  <a:gd name="T8" fmla="*/ 1 w 648"/>
                  <a:gd name="T9" fmla="*/ 1 h 1766"/>
                  <a:gd name="T10" fmla="*/ 1 w 648"/>
                  <a:gd name="T11" fmla="*/ 1 h 1766"/>
                  <a:gd name="T12" fmla="*/ 1 w 648"/>
                  <a:gd name="T13" fmla="*/ 1 h 1766"/>
                  <a:gd name="T14" fmla="*/ 1 w 648"/>
                  <a:gd name="T15" fmla="*/ 1 h 1766"/>
                  <a:gd name="T16" fmla="*/ 1 w 648"/>
                  <a:gd name="T17" fmla="*/ 1 h 1766"/>
                  <a:gd name="T18" fmla="*/ 1 w 648"/>
                  <a:gd name="T19" fmla="*/ 1 h 1766"/>
                  <a:gd name="T20" fmla="*/ 1 w 648"/>
                  <a:gd name="T21" fmla="*/ 1 h 1766"/>
                  <a:gd name="T22" fmla="*/ 1 w 648"/>
                  <a:gd name="T23" fmla="*/ 1 h 1766"/>
                  <a:gd name="T24" fmla="*/ 1 w 648"/>
                  <a:gd name="T25" fmla="*/ 1 h 1766"/>
                  <a:gd name="T26" fmla="*/ 1 w 648"/>
                  <a:gd name="T27" fmla="*/ 1 h 1766"/>
                  <a:gd name="T28" fmla="*/ 1 w 648"/>
                  <a:gd name="T29" fmla="*/ 1 h 1766"/>
                  <a:gd name="T30" fmla="*/ 1 w 648"/>
                  <a:gd name="T31" fmla="*/ 1 h 1766"/>
                  <a:gd name="T32" fmla="*/ 1 w 648"/>
                  <a:gd name="T33" fmla="*/ 1 h 1766"/>
                  <a:gd name="T34" fmla="*/ 1 w 648"/>
                  <a:gd name="T35" fmla="*/ 1 h 1766"/>
                  <a:gd name="T36" fmla="*/ 1 w 648"/>
                  <a:gd name="T37" fmla="*/ 1 h 1766"/>
                  <a:gd name="T38" fmla="*/ 1 w 648"/>
                  <a:gd name="T39" fmla="*/ 1 h 1766"/>
                  <a:gd name="T40" fmla="*/ 1 w 648"/>
                  <a:gd name="T41" fmla="*/ 1 h 1766"/>
                  <a:gd name="T42" fmla="*/ 1 w 648"/>
                  <a:gd name="T43" fmla="*/ 1 h 1766"/>
                  <a:gd name="T44" fmla="*/ 1 w 648"/>
                  <a:gd name="T45" fmla="*/ 1 h 1766"/>
                  <a:gd name="T46" fmla="*/ 1 w 648"/>
                  <a:gd name="T47" fmla="*/ 1 h 1766"/>
                  <a:gd name="T48" fmla="*/ 1 w 648"/>
                  <a:gd name="T49" fmla="*/ 1 h 1766"/>
                  <a:gd name="T50" fmla="*/ 1 w 648"/>
                  <a:gd name="T51" fmla="*/ 1 h 1766"/>
                  <a:gd name="T52" fmla="*/ 1 w 648"/>
                  <a:gd name="T53" fmla="*/ 1 h 1766"/>
                  <a:gd name="T54" fmla="*/ 1 w 648"/>
                  <a:gd name="T55" fmla="*/ 1 h 1766"/>
                  <a:gd name="T56" fmla="*/ 1 w 648"/>
                  <a:gd name="T57" fmla="*/ 1 h 1766"/>
                  <a:gd name="T58" fmla="*/ 1 w 648"/>
                  <a:gd name="T59" fmla="*/ 1 h 1766"/>
                  <a:gd name="T60" fmla="*/ 1 w 648"/>
                  <a:gd name="T61" fmla="*/ 1 h 1766"/>
                  <a:gd name="T62" fmla="*/ 1 w 648"/>
                  <a:gd name="T63" fmla="*/ 1 h 1766"/>
                  <a:gd name="T64" fmla="*/ 1 w 648"/>
                  <a:gd name="T65" fmla="*/ 1 h 1766"/>
                  <a:gd name="T66" fmla="*/ 1 w 648"/>
                  <a:gd name="T67" fmla="*/ 1 h 1766"/>
                  <a:gd name="T68" fmla="*/ 1 w 648"/>
                  <a:gd name="T69" fmla="*/ 1 h 1766"/>
                  <a:gd name="T70" fmla="*/ 1 w 648"/>
                  <a:gd name="T71" fmla="*/ 1 h 1766"/>
                  <a:gd name="T72" fmla="*/ 1 w 648"/>
                  <a:gd name="T73" fmla="*/ 1 h 1766"/>
                  <a:gd name="T74" fmla="*/ 1 w 648"/>
                  <a:gd name="T75" fmla="*/ 1 h 1766"/>
                  <a:gd name="T76" fmla="*/ 1 w 648"/>
                  <a:gd name="T77" fmla="*/ 1 h 1766"/>
                  <a:gd name="T78" fmla="*/ 1 w 648"/>
                  <a:gd name="T79" fmla="*/ 1 h 1766"/>
                  <a:gd name="T80" fmla="*/ 1 w 648"/>
                  <a:gd name="T81" fmla="*/ 1 h 1766"/>
                  <a:gd name="T82" fmla="*/ 1 w 648"/>
                  <a:gd name="T83" fmla="*/ 1 h 1766"/>
                  <a:gd name="T84" fmla="*/ 1 w 648"/>
                  <a:gd name="T85" fmla="*/ 1 h 1766"/>
                  <a:gd name="T86" fmla="*/ 1 w 648"/>
                  <a:gd name="T87" fmla="*/ 1 h 1766"/>
                  <a:gd name="T88" fmla="*/ 1 w 648"/>
                  <a:gd name="T89" fmla="*/ 1 h 1766"/>
                  <a:gd name="T90" fmla="*/ 1 w 648"/>
                  <a:gd name="T91" fmla="*/ 1 h 1766"/>
                  <a:gd name="T92" fmla="*/ 1 w 648"/>
                  <a:gd name="T93" fmla="*/ 1 h 1766"/>
                  <a:gd name="T94" fmla="*/ 1 w 648"/>
                  <a:gd name="T95" fmla="*/ 1 h 1766"/>
                  <a:gd name="T96" fmla="*/ 1 w 648"/>
                  <a:gd name="T97" fmla="*/ 1 h 1766"/>
                  <a:gd name="T98" fmla="*/ 1 w 648"/>
                  <a:gd name="T99" fmla="*/ 1 h 1766"/>
                  <a:gd name="T100" fmla="*/ 1 w 648"/>
                  <a:gd name="T101" fmla="*/ 1 h 1766"/>
                  <a:gd name="T102" fmla="*/ 1 w 648"/>
                  <a:gd name="T103" fmla="*/ 1 h 17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8"/>
                  <a:gd name="T157" fmla="*/ 0 h 1766"/>
                  <a:gd name="T158" fmla="*/ 648 w 648"/>
                  <a:gd name="T159" fmla="*/ 1766 h 17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8" h="1766">
                    <a:moveTo>
                      <a:pt x="346" y="1766"/>
                    </a:moveTo>
                    <a:lnTo>
                      <a:pt x="348" y="1766"/>
                    </a:lnTo>
                    <a:lnTo>
                      <a:pt x="351" y="1766"/>
                    </a:lnTo>
                    <a:lnTo>
                      <a:pt x="354" y="1766"/>
                    </a:lnTo>
                    <a:lnTo>
                      <a:pt x="357" y="1766"/>
                    </a:lnTo>
                    <a:lnTo>
                      <a:pt x="357" y="1755"/>
                    </a:lnTo>
                    <a:lnTo>
                      <a:pt x="358" y="1746"/>
                    </a:lnTo>
                    <a:lnTo>
                      <a:pt x="358" y="1736"/>
                    </a:lnTo>
                    <a:lnTo>
                      <a:pt x="357" y="1727"/>
                    </a:lnTo>
                    <a:lnTo>
                      <a:pt x="356" y="1718"/>
                    </a:lnTo>
                    <a:lnTo>
                      <a:pt x="354" y="1710"/>
                    </a:lnTo>
                    <a:lnTo>
                      <a:pt x="354" y="1703"/>
                    </a:lnTo>
                    <a:lnTo>
                      <a:pt x="356" y="1696"/>
                    </a:lnTo>
                    <a:lnTo>
                      <a:pt x="357" y="1689"/>
                    </a:lnTo>
                    <a:lnTo>
                      <a:pt x="356" y="1678"/>
                    </a:lnTo>
                    <a:lnTo>
                      <a:pt x="354" y="1670"/>
                    </a:lnTo>
                    <a:lnTo>
                      <a:pt x="354" y="1659"/>
                    </a:lnTo>
                    <a:lnTo>
                      <a:pt x="354" y="1640"/>
                    </a:lnTo>
                    <a:lnTo>
                      <a:pt x="356" y="1607"/>
                    </a:lnTo>
                    <a:lnTo>
                      <a:pt x="357" y="1572"/>
                    </a:lnTo>
                    <a:lnTo>
                      <a:pt x="357" y="1546"/>
                    </a:lnTo>
                    <a:lnTo>
                      <a:pt x="356" y="1518"/>
                    </a:lnTo>
                    <a:lnTo>
                      <a:pt x="356" y="1479"/>
                    </a:lnTo>
                    <a:lnTo>
                      <a:pt x="356" y="1441"/>
                    </a:lnTo>
                    <a:lnTo>
                      <a:pt x="356" y="1409"/>
                    </a:lnTo>
                    <a:lnTo>
                      <a:pt x="356" y="1380"/>
                    </a:lnTo>
                    <a:lnTo>
                      <a:pt x="353" y="1345"/>
                    </a:lnTo>
                    <a:lnTo>
                      <a:pt x="350" y="1306"/>
                    </a:lnTo>
                    <a:lnTo>
                      <a:pt x="346" y="1273"/>
                    </a:lnTo>
                    <a:lnTo>
                      <a:pt x="343" y="1242"/>
                    </a:lnTo>
                    <a:lnTo>
                      <a:pt x="341" y="1207"/>
                    </a:lnTo>
                    <a:lnTo>
                      <a:pt x="341" y="1173"/>
                    </a:lnTo>
                    <a:lnTo>
                      <a:pt x="341" y="1140"/>
                    </a:lnTo>
                    <a:lnTo>
                      <a:pt x="340" y="1105"/>
                    </a:lnTo>
                    <a:lnTo>
                      <a:pt x="338" y="1067"/>
                    </a:lnTo>
                    <a:lnTo>
                      <a:pt x="336" y="1032"/>
                    </a:lnTo>
                    <a:lnTo>
                      <a:pt x="334" y="1013"/>
                    </a:lnTo>
                    <a:lnTo>
                      <a:pt x="331" y="995"/>
                    </a:lnTo>
                    <a:lnTo>
                      <a:pt x="328" y="967"/>
                    </a:lnTo>
                    <a:lnTo>
                      <a:pt x="326" y="938"/>
                    </a:lnTo>
                    <a:lnTo>
                      <a:pt x="324" y="911"/>
                    </a:lnTo>
                    <a:lnTo>
                      <a:pt x="324" y="871"/>
                    </a:lnTo>
                    <a:lnTo>
                      <a:pt x="323" y="808"/>
                    </a:lnTo>
                    <a:lnTo>
                      <a:pt x="320" y="747"/>
                    </a:lnTo>
                    <a:lnTo>
                      <a:pt x="320" y="716"/>
                    </a:lnTo>
                    <a:lnTo>
                      <a:pt x="323" y="756"/>
                    </a:lnTo>
                    <a:lnTo>
                      <a:pt x="331" y="810"/>
                    </a:lnTo>
                    <a:lnTo>
                      <a:pt x="344" y="873"/>
                    </a:lnTo>
                    <a:lnTo>
                      <a:pt x="357" y="941"/>
                    </a:lnTo>
                    <a:lnTo>
                      <a:pt x="371" y="1008"/>
                    </a:lnTo>
                    <a:lnTo>
                      <a:pt x="383" y="1065"/>
                    </a:lnTo>
                    <a:lnTo>
                      <a:pt x="391" y="1109"/>
                    </a:lnTo>
                    <a:lnTo>
                      <a:pt x="394" y="1135"/>
                    </a:lnTo>
                    <a:lnTo>
                      <a:pt x="396" y="1184"/>
                    </a:lnTo>
                    <a:lnTo>
                      <a:pt x="400" y="1222"/>
                    </a:lnTo>
                    <a:lnTo>
                      <a:pt x="406" y="1254"/>
                    </a:lnTo>
                    <a:lnTo>
                      <a:pt x="410" y="1278"/>
                    </a:lnTo>
                    <a:lnTo>
                      <a:pt x="408" y="1338"/>
                    </a:lnTo>
                    <a:lnTo>
                      <a:pt x="404" y="1446"/>
                    </a:lnTo>
                    <a:lnTo>
                      <a:pt x="398" y="1553"/>
                    </a:lnTo>
                    <a:lnTo>
                      <a:pt x="396" y="1612"/>
                    </a:lnTo>
                    <a:lnTo>
                      <a:pt x="393" y="1638"/>
                    </a:lnTo>
                    <a:lnTo>
                      <a:pt x="386" y="1675"/>
                    </a:lnTo>
                    <a:lnTo>
                      <a:pt x="380" y="1717"/>
                    </a:lnTo>
                    <a:lnTo>
                      <a:pt x="376" y="1757"/>
                    </a:lnTo>
                    <a:lnTo>
                      <a:pt x="378" y="1759"/>
                    </a:lnTo>
                    <a:lnTo>
                      <a:pt x="383" y="1759"/>
                    </a:lnTo>
                    <a:lnTo>
                      <a:pt x="387" y="1760"/>
                    </a:lnTo>
                    <a:lnTo>
                      <a:pt x="393" y="1760"/>
                    </a:lnTo>
                    <a:lnTo>
                      <a:pt x="404" y="1762"/>
                    </a:lnTo>
                    <a:lnTo>
                      <a:pt x="418" y="1764"/>
                    </a:lnTo>
                    <a:lnTo>
                      <a:pt x="433" y="1766"/>
                    </a:lnTo>
                    <a:lnTo>
                      <a:pt x="448" y="1766"/>
                    </a:lnTo>
                    <a:lnTo>
                      <a:pt x="464" y="1766"/>
                    </a:lnTo>
                    <a:lnTo>
                      <a:pt x="481" y="1766"/>
                    </a:lnTo>
                    <a:lnTo>
                      <a:pt x="497" y="1766"/>
                    </a:lnTo>
                    <a:lnTo>
                      <a:pt x="514" y="1764"/>
                    </a:lnTo>
                    <a:lnTo>
                      <a:pt x="531" y="1762"/>
                    </a:lnTo>
                    <a:lnTo>
                      <a:pt x="547" y="1760"/>
                    </a:lnTo>
                    <a:lnTo>
                      <a:pt x="563" y="1757"/>
                    </a:lnTo>
                    <a:lnTo>
                      <a:pt x="578" y="1753"/>
                    </a:lnTo>
                    <a:lnTo>
                      <a:pt x="591" y="1750"/>
                    </a:lnTo>
                    <a:lnTo>
                      <a:pt x="604" y="1745"/>
                    </a:lnTo>
                    <a:lnTo>
                      <a:pt x="616" y="1739"/>
                    </a:lnTo>
                    <a:lnTo>
                      <a:pt x="624" y="1732"/>
                    </a:lnTo>
                    <a:lnTo>
                      <a:pt x="623" y="1725"/>
                    </a:lnTo>
                    <a:lnTo>
                      <a:pt x="621" y="1718"/>
                    </a:lnTo>
                    <a:lnTo>
                      <a:pt x="617" y="1713"/>
                    </a:lnTo>
                    <a:lnTo>
                      <a:pt x="613" y="1708"/>
                    </a:lnTo>
                    <a:lnTo>
                      <a:pt x="618" y="1684"/>
                    </a:lnTo>
                    <a:lnTo>
                      <a:pt x="623" y="1652"/>
                    </a:lnTo>
                    <a:lnTo>
                      <a:pt x="624" y="1621"/>
                    </a:lnTo>
                    <a:lnTo>
                      <a:pt x="624" y="1593"/>
                    </a:lnTo>
                    <a:lnTo>
                      <a:pt x="627" y="1547"/>
                    </a:lnTo>
                    <a:lnTo>
                      <a:pt x="633" y="1477"/>
                    </a:lnTo>
                    <a:lnTo>
                      <a:pt x="638" y="1408"/>
                    </a:lnTo>
                    <a:lnTo>
                      <a:pt x="643" y="1360"/>
                    </a:lnTo>
                    <a:lnTo>
                      <a:pt x="646" y="1315"/>
                    </a:lnTo>
                    <a:lnTo>
                      <a:pt x="648" y="1250"/>
                    </a:lnTo>
                    <a:lnTo>
                      <a:pt x="648" y="1186"/>
                    </a:lnTo>
                    <a:lnTo>
                      <a:pt x="644" y="1140"/>
                    </a:lnTo>
                    <a:lnTo>
                      <a:pt x="638" y="1114"/>
                    </a:lnTo>
                    <a:lnTo>
                      <a:pt x="633" y="1091"/>
                    </a:lnTo>
                    <a:lnTo>
                      <a:pt x="630" y="1070"/>
                    </a:lnTo>
                    <a:lnTo>
                      <a:pt x="626" y="1053"/>
                    </a:lnTo>
                    <a:lnTo>
                      <a:pt x="621" y="1032"/>
                    </a:lnTo>
                    <a:lnTo>
                      <a:pt x="617" y="1008"/>
                    </a:lnTo>
                    <a:lnTo>
                      <a:pt x="613" y="987"/>
                    </a:lnTo>
                    <a:lnTo>
                      <a:pt x="611" y="973"/>
                    </a:lnTo>
                    <a:lnTo>
                      <a:pt x="610" y="960"/>
                    </a:lnTo>
                    <a:lnTo>
                      <a:pt x="607" y="941"/>
                    </a:lnTo>
                    <a:lnTo>
                      <a:pt x="603" y="922"/>
                    </a:lnTo>
                    <a:lnTo>
                      <a:pt x="601" y="906"/>
                    </a:lnTo>
                    <a:lnTo>
                      <a:pt x="600" y="891"/>
                    </a:lnTo>
                    <a:lnTo>
                      <a:pt x="597" y="871"/>
                    </a:lnTo>
                    <a:lnTo>
                      <a:pt x="594" y="850"/>
                    </a:lnTo>
                    <a:lnTo>
                      <a:pt x="593" y="833"/>
                    </a:lnTo>
                    <a:lnTo>
                      <a:pt x="593" y="780"/>
                    </a:lnTo>
                    <a:lnTo>
                      <a:pt x="594" y="683"/>
                    </a:lnTo>
                    <a:lnTo>
                      <a:pt x="593" y="583"/>
                    </a:lnTo>
                    <a:lnTo>
                      <a:pt x="591" y="525"/>
                    </a:lnTo>
                    <a:lnTo>
                      <a:pt x="584" y="525"/>
                    </a:lnTo>
                    <a:lnTo>
                      <a:pt x="576" y="527"/>
                    </a:lnTo>
                    <a:lnTo>
                      <a:pt x="564" y="527"/>
                    </a:lnTo>
                    <a:lnTo>
                      <a:pt x="551" y="529"/>
                    </a:lnTo>
                    <a:lnTo>
                      <a:pt x="538" y="529"/>
                    </a:lnTo>
                    <a:lnTo>
                      <a:pt x="523" y="531"/>
                    </a:lnTo>
                    <a:lnTo>
                      <a:pt x="507" y="532"/>
                    </a:lnTo>
                    <a:lnTo>
                      <a:pt x="490" y="534"/>
                    </a:lnTo>
                    <a:lnTo>
                      <a:pt x="473" y="538"/>
                    </a:lnTo>
                    <a:lnTo>
                      <a:pt x="456" y="541"/>
                    </a:lnTo>
                    <a:lnTo>
                      <a:pt x="437" y="543"/>
                    </a:lnTo>
                    <a:lnTo>
                      <a:pt x="421" y="546"/>
                    </a:lnTo>
                    <a:lnTo>
                      <a:pt x="404" y="552"/>
                    </a:lnTo>
                    <a:lnTo>
                      <a:pt x="388" y="555"/>
                    </a:lnTo>
                    <a:lnTo>
                      <a:pt x="374" y="560"/>
                    </a:lnTo>
                    <a:lnTo>
                      <a:pt x="361" y="566"/>
                    </a:lnTo>
                    <a:lnTo>
                      <a:pt x="354" y="524"/>
                    </a:lnTo>
                    <a:lnTo>
                      <a:pt x="346" y="464"/>
                    </a:lnTo>
                    <a:lnTo>
                      <a:pt x="336" y="394"/>
                    </a:lnTo>
                    <a:lnTo>
                      <a:pt x="326" y="319"/>
                    </a:lnTo>
                    <a:lnTo>
                      <a:pt x="317" y="242"/>
                    </a:lnTo>
                    <a:lnTo>
                      <a:pt x="311" y="169"/>
                    </a:lnTo>
                    <a:lnTo>
                      <a:pt x="307" y="106"/>
                    </a:lnTo>
                    <a:lnTo>
                      <a:pt x="307" y="57"/>
                    </a:lnTo>
                    <a:lnTo>
                      <a:pt x="283" y="66"/>
                    </a:lnTo>
                    <a:lnTo>
                      <a:pt x="259" y="70"/>
                    </a:lnTo>
                    <a:lnTo>
                      <a:pt x="236" y="70"/>
                    </a:lnTo>
                    <a:lnTo>
                      <a:pt x="216" y="66"/>
                    </a:lnTo>
                    <a:lnTo>
                      <a:pt x="196" y="61"/>
                    </a:lnTo>
                    <a:lnTo>
                      <a:pt x="179" y="56"/>
                    </a:lnTo>
                    <a:lnTo>
                      <a:pt x="164" y="49"/>
                    </a:lnTo>
                    <a:lnTo>
                      <a:pt x="151" y="43"/>
                    </a:lnTo>
                    <a:lnTo>
                      <a:pt x="141" y="40"/>
                    </a:lnTo>
                    <a:lnTo>
                      <a:pt x="131" y="35"/>
                    </a:lnTo>
                    <a:lnTo>
                      <a:pt x="121" y="31"/>
                    </a:lnTo>
                    <a:lnTo>
                      <a:pt x="113" y="28"/>
                    </a:lnTo>
                    <a:lnTo>
                      <a:pt x="104" y="24"/>
                    </a:lnTo>
                    <a:lnTo>
                      <a:pt x="94" y="19"/>
                    </a:lnTo>
                    <a:lnTo>
                      <a:pt x="84" y="12"/>
                    </a:lnTo>
                    <a:lnTo>
                      <a:pt x="74" y="3"/>
                    </a:lnTo>
                    <a:lnTo>
                      <a:pt x="70" y="1"/>
                    </a:lnTo>
                    <a:lnTo>
                      <a:pt x="66" y="0"/>
                    </a:lnTo>
                    <a:lnTo>
                      <a:pt x="61" y="0"/>
                    </a:lnTo>
                    <a:lnTo>
                      <a:pt x="56" y="1"/>
                    </a:lnTo>
                    <a:lnTo>
                      <a:pt x="54" y="64"/>
                    </a:lnTo>
                    <a:lnTo>
                      <a:pt x="51" y="167"/>
                    </a:lnTo>
                    <a:lnTo>
                      <a:pt x="50" y="270"/>
                    </a:lnTo>
                    <a:lnTo>
                      <a:pt x="50" y="335"/>
                    </a:lnTo>
                    <a:lnTo>
                      <a:pt x="44" y="339"/>
                    </a:lnTo>
                    <a:lnTo>
                      <a:pt x="37" y="342"/>
                    </a:lnTo>
                    <a:lnTo>
                      <a:pt x="31" y="346"/>
                    </a:lnTo>
                    <a:lnTo>
                      <a:pt x="26" y="349"/>
                    </a:lnTo>
                    <a:lnTo>
                      <a:pt x="19" y="353"/>
                    </a:lnTo>
                    <a:lnTo>
                      <a:pt x="13" y="354"/>
                    </a:lnTo>
                    <a:lnTo>
                      <a:pt x="6" y="358"/>
                    </a:lnTo>
                    <a:lnTo>
                      <a:pt x="0" y="361"/>
                    </a:lnTo>
                    <a:lnTo>
                      <a:pt x="10" y="398"/>
                    </a:lnTo>
                    <a:lnTo>
                      <a:pt x="20" y="433"/>
                    </a:lnTo>
                    <a:lnTo>
                      <a:pt x="29" y="463"/>
                    </a:lnTo>
                    <a:lnTo>
                      <a:pt x="33" y="485"/>
                    </a:lnTo>
                    <a:lnTo>
                      <a:pt x="36" y="508"/>
                    </a:lnTo>
                    <a:lnTo>
                      <a:pt x="40" y="536"/>
                    </a:lnTo>
                    <a:lnTo>
                      <a:pt x="46" y="562"/>
                    </a:lnTo>
                    <a:lnTo>
                      <a:pt x="51" y="580"/>
                    </a:lnTo>
                    <a:lnTo>
                      <a:pt x="59" y="602"/>
                    </a:lnTo>
                    <a:lnTo>
                      <a:pt x="67" y="642"/>
                    </a:lnTo>
                    <a:lnTo>
                      <a:pt x="76" y="684"/>
                    </a:lnTo>
                    <a:lnTo>
                      <a:pt x="80" y="707"/>
                    </a:lnTo>
                    <a:lnTo>
                      <a:pt x="81" y="728"/>
                    </a:lnTo>
                    <a:lnTo>
                      <a:pt x="86" y="761"/>
                    </a:lnTo>
                    <a:lnTo>
                      <a:pt x="90" y="800"/>
                    </a:lnTo>
                    <a:lnTo>
                      <a:pt x="94" y="829"/>
                    </a:lnTo>
                    <a:lnTo>
                      <a:pt x="99" y="854"/>
                    </a:lnTo>
                    <a:lnTo>
                      <a:pt x="103" y="880"/>
                    </a:lnTo>
                    <a:lnTo>
                      <a:pt x="104" y="904"/>
                    </a:lnTo>
                    <a:lnTo>
                      <a:pt x="103" y="925"/>
                    </a:lnTo>
                    <a:lnTo>
                      <a:pt x="101" y="943"/>
                    </a:lnTo>
                    <a:lnTo>
                      <a:pt x="101" y="959"/>
                    </a:lnTo>
                    <a:lnTo>
                      <a:pt x="101" y="973"/>
                    </a:lnTo>
                    <a:lnTo>
                      <a:pt x="104" y="983"/>
                    </a:lnTo>
                    <a:lnTo>
                      <a:pt x="107" y="994"/>
                    </a:lnTo>
                    <a:lnTo>
                      <a:pt x="111" y="1006"/>
                    </a:lnTo>
                    <a:lnTo>
                      <a:pt x="113" y="1016"/>
                    </a:lnTo>
                    <a:lnTo>
                      <a:pt x="113" y="1025"/>
                    </a:lnTo>
                    <a:lnTo>
                      <a:pt x="111" y="1034"/>
                    </a:lnTo>
                    <a:lnTo>
                      <a:pt x="111" y="1048"/>
                    </a:lnTo>
                    <a:lnTo>
                      <a:pt x="111" y="1058"/>
                    </a:lnTo>
                    <a:lnTo>
                      <a:pt x="113" y="1065"/>
                    </a:lnTo>
                    <a:lnTo>
                      <a:pt x="119" y="1081"/>
                    </a:lnTo>
                    <a:lnTo>
                      <a:pt x="126" y="1111"/>
                    </a:lnTo>
                    <a:lnTo>
                      <a:pt x="134" y="1146"/>
                    </a:lnTo>
                    <a:lnTo>
                      <a:pt x="139" y="1172"/>
                    </a:lnTo>
                    <a:lnTo>
                      <a:pt x="140" y="1200"/>
                    </a:lnTo>
                    <a:lnTo>
                      <a:pt x="141" y="1238"/>
                    </a:lnTo>
                    <a:lnTo>
                      <a:pt x="141" y="1280"/>
                    </a:lnTo>
                    <a:lnTo>
                      <a:pt x="144" y="1311"/>
                    </a:lnTo>
                    <a:lnTo>
                      <a:pt x="147" y="1339"/>
                    </a:lnTo>
                    <a:lnTo>
                      <a:pt x="149" y="1369"/>
                    </a:lnTo>
                    <a:lnTo>
                      <a:pt x="150" y="1399"/>
                    </a:lnTo>
                    <a:lnTo>
                      <a:pt x="149" y="1418"/>
                    </a:lnTo>
                    <a:lnTo>
                      <a:pt x="147" y="1439"/>
                    </a:lnTo>
                    <a:lnTo>
                      <a:pt x="149" y="1467"/>
                    </a:lnTo>
                    <a:lnTo>
                      <a:pt x="149" y="1495"/>
                    </a:lnTo>
                    <a:lnTo>
                      <a:pt x="151" y="1514"/>
                    </a:lnTo>
                    <a:lnTo>
                      <a:pt x="153" y="1535"/>
                    </a:lnTo>
                    <a:lnTo>
                      <a:pt x="150" y="1566"/>
                    </a:lnTo>
                    <a:lnTo>
                      <a:pt x="146" y="1598"/>
                    </a:lnTo>
                    <a:lnTo>
                      <a:pt x="141" y="1617"/>
                    </a:lnTo>
                    <a:lnTo>
                      <a:pt x="139" y="1626"/>
                    </a:lnTo>
                    <a:lnTo>
                      <a:pt x="137" y="1635"/>
                    </a:lnTo>
                    <a:lnTo>
                      <a:pt x="136" y="1642"/>
                    </a:lnTo>
                    <a:lnTo>
                      <a:pt x="136" y="1649"/>
                    </a:lnTo>
                    <a:lnTo>
                      <a:pt x="130" y="1652"/>
                    </a:lnTo>
                    <a:lnTo>
                      <a:pt x="126" y="1656"/>
                    </a:lnTo>
                    <a:lnTo>
                      <a:pt x="121" y="1661"/>
                    </a:lnTo>
                    <a:lnTo>
                      <a:pt x="119" y="1664"/>
                    </a:lnTo>
                    <a:lnTo>
                      <a:pt x="116" y="1673"/>
                    </a:lnTo>
                    <a:lnTo>
                      <a:pt x="109" y="1691"/>
                    </a:lnTo>
                    <a:lnTo>
                      <a:pt x="101" y="1708"/>
                    </a:lnTo>
                    <a:lnTo>
                      <a:pt x="97" y="1722"/>
                    </a:lnTo>
                    <a:lnTo>
                      <a:pt x="101" y="1724"/>
                    </a:lnTo>
                    <a:lnTo>
                      <a:pt x="106" y="1725"/>
                    </a:lnTo>
                    <a:lnTo>
                      <a:pt x="110" y="1727"/>
                    </a:lnTo>
                    <a:lnTo>
                      <a:pt x="114" y="1729"/>
                    </a:lnTo>
                    <a:lnTo>
                      <a:pt x="126" y="1732"/>
                    </a:lnTo>
                    <a:lnTo>
                      <a:pt x="139" y="1734"/>
                    </a:lnTo>
                    <a:lnTo>
                      <a:pt x="151" y="1738"/>
                    </a:lnTo>
                    <a:lnTo>
                      <a:pt x="167" y="1741"/>
                    </a:lnTo>
                    <a:lnTo>
                      <a:pt x="183" y="1743"/>
                    </a:lnTo>
                    <a:lnTo>
                      <a:pt x="199" y="1746"/>
                    </a:lnTo>
                    <a:lnTo>
                      <a:pt x="216" y="1750"/>
                    </a:lnTo>
                    <a:lnTo>
                      <a:pt x="233" y="1752"/>
                    </a:lnTo>
                    <a:lnTo>
                      <a:pt x="249" y="1755"/>
                    </a:lnTo>
                    <a:lnTo>
                      <a:pt x="266" y="1757"/>
                    </a:lnTo>
                    <a:lnTo>
                      <a:pt x="281" y="1759"/>
                    </a:lnTo>
                    <a:lnTo>
                      <a:pt x="296" y="1760"/>
                    </a:lnTo>
                    <a:lnTo>
                      <a:pt x="310" y="1762"/>
                    </a:lnTo>
                    <a:lnTo>
                      <a:pt x="324" y="1764"/>
                    </a:lnTo>
                    <a:lnTo>
                      <a:pt x="336" y="1766"/>
                    </a:lnTo>
                    <a:lnTo>
                      <a:pt x="346" y="17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36" name="Freeform 16"/>
              <p:cNvSpPr>
                <a:spLocks/>
              </p:cNvSpPr>
              <p:nvPr/>
            </p:nvSpPr>
            <p:spPr bwMode="auto">
              <a:xfrm>
                <a:off x="6580" y="4477"/>
                <a:ext cx="237" cy="699"/>
              </a:xfrm>
              <a:custGeom>
                <a:avLst/>
                <a:gdLst>
                  <a:gd name="T0" fmla="*/ 0 w 476"/>
                  <a:gd name="T1" fmla="*/ 1 h 1398"/>
                  <a:gd name="T2" fmla="*/ 0 w 476"/>
                  <a:gd name="T3" fmla="*/ 1 h 1398"/>
                  <a:gd name="T4" fmla="*/ 0 w 476"/>
                  <a:gd name="T5" fmla="*/ 1 h 1398"/>
                  <a:gd name="T6" fmla="*/ 0 w 476"/>
                  <a:gd name="T7" fmla="*/ 1 h 1398"/>
                  <a:gd name="T8" fmla="*/ 0 w 476"/>
                  <a:gd name="T9" fmla="*/ 1 h 1398"/>
                  <a:gd name="T10" fmla="*/ 0 w 476"/>
                  <a:gd name="T11" fmla="*/ 1 h 1398"/>
                  <a:gd name="T12" fmla="*/ 0 w 476"/>
                  <a:gd name="T13" fmla="*/ 1 h 1398"/>
                  <a:gd name="T14" fmla="*/ 0 w 476"/>
                  <a:gd name="T15" fmla="*/ 1 h 1398"/>
                  <a:gd name="T16" fmla="*/ 0 w 476"/>
                  <a:gd name="T17" fmla="*/ 1 h 1398"/>
                  <a:gd name="T18" fmla="*/ 0 w 476"/>
                  <a:gd name="T19" fmla="*/ 1 h 1398"/>
                  <a:gd name="T20" fmla="*/ 0 w 476"/>
                  <a:gd name="T21" fmla="*/ 1 h 1398"/>
                  <a:gd name="T22" fmla="*/ 0 w 476"/>
                  <a:gd name="T23" fmla="*/ 1 h 1398"/>
                  <a:gd name="T24" fmla="*/ 0 w 476"/>
                  <a:gd name="T25" fmla="*/ 1 h 1398"/>
                  <a:gd name="T26" fmla="*/ 0 w 476"/>
                  <a:gd name="T27" fmla="*/ 1 h 1398"/>
                  <a:gd name="T28" fmla="*/ 0 w 476"/>
                  <a:gd name="T29" fmla="*/ 0 h 1398"/>
                  <a:gd name="T30" fmla="*/ 0 w 476"/>
                  <a:gd name="T31" fmla="*/ 1 h 1398"/>
                  <a:gd name="T32" fmla="*/ 0 w 476"/>
                  <a:gd name="T33" fmla="*/ 1 h 1398"/>
                  <a:gd name="T34" fmla="*/ 0 w 476"/>
                  <a:gd name="T35" fmla="*/ 1 h 1398"/>
                  <a:gd name="T36" fmla="*/ 0 w 476"/>
                  <a:gd name="T37" fmla="*/ 1 h 1398"/>
                  <a:gd name="T38" fmla="*/ 0 w 476"/>
                  <a:gd name="T39" fmla="*/ 1 h 1398"/>
                  <a:gd name="T40" fmla="*/ 0 w 476"/>
                  <a:gd name="T41" fmla="*/ 1 h 1398"/>
                  <a:gd name="T42" fmla="*/ 0 w 476"/>
                  <a:gd name="T43" fmla="*/ 1 h 1398"/>
                  <a:gd name="T44" fmla="*/ 0 w 476"/>
                  <a:gd name="T45" fmla="*/ 1 h 1398"/>
                  <a:gd name="T46" fmla="*/ 0 w 476"/>
                  <a:gd name="T47" fmla="*/ 1 h 1398"/>
                  <a:gd name="T48" fmla="*/ 0 w 476"/>
                  <a:gd name="T49" fmla="*/ 1 h 1398"/>
                  <a:gd name="T50" fmla="*/ 0 w 476"/>
                  <a:gd name="T51" fmla="*/ 1 h 1398"/>
                  <a:gd name="T52" fmla="*/ 0 w 476"/>
                  <a:gd name="T53" fmla="*/ 1 h 1398"/>
                  <a:gd name="T54" fmla="*/ 0 w 476"/>
                  <a:gd name="T55" fmla="*/ 1 h 1398"/>
                  <a:gd name="T56" fmla="*/ 0 w 476"/>
                  <a:gd name="T57" fmla="*/ 1 h 1398"/>
                  <a:gd name="T58" fmla="*/ 0 w 476"/>
                  <a:gd name="T59" fmla="*/ 1 h 1398"/>
                  <a:gd name="T60" fmla="*/ 0 w 476"/>
                  <a:gd name="T61" fmla="*/ 1 h 1398"/>
                  <a:gd name="T62" fmla="*/ 0 w 476"/>
                  <a:gd name="T63" fmla="*/ 1 h 1398"/>
                  <a:gd name="T64" fmla="*/ 0 w 476"/>
                  <a:gd name="T65" fmla="*/ 1 h 1398"/>
                  <a:gd name="T66" fmla="*/ 0 w 476"/>
                  <a:gd name="T67" fmla="*/ 1 h 1398"/>
                  <a:gd name="T68" fmla="*/ 0 w 476"/>
                  <a:gd name="T69" fmla="*/ 1 h 1398"/>
                  <a:gd name="T70" fmla="*/ 0 w 476"/>
                  <a:gd name="T71" fmla="*/ 1 h 1398"/>
                  <a:gd name="T72" fmla="*/ 0 w 476"/>
                  <a:gd name="T73" fmla="*/ 1 h 1398"/>
                  <a:gd name="T74" fmla="*/ 0 w 476"/>
                  <a:gd name="T75" fmla="*/ 1 h 1398"/>
                  <a:gd name="T76" fmla="*/ 0 w 476"/>
                  <a:gd name="T77" fmla="*/ 1 h 1398"/>
                  <a:gd name="T78" fmla="*/ 0 w 476"/>
                  <a:gd name="T79" fmla="*/ 1 h 1398"/>
                  <a:gd name="T80" fmla="*/ 0 w 476"/>
                  <a:gd name="T81" fmla="*/ 1 h 1398"/>
                  <a:gd name="T82" fmla="*/ 0 w 476"/>
                  <a:gd name="T83" fmla="*/ 1 h 1398"/>
                  <a:gd name="T84" fmla="*/ 0 w 476"/>
                  <a:gd name="T85" fmla="*/ 1 h 1398"/>
                  <a:gd name="T86" fmla="*/ 0 w 476"/>
                  <a:gd name="T87" fmla="*/ 1 h 1398"/>
                  <a:gd name="T88" fmla="*/ 0 w 476"/>
                  <a:gd name="T89" fmla="*/ 1 h 1398"/>
                  <a:gd name="T90" fmla="*/ 0 w 476"/>
                  <a:gd name="T91" fmla="*/ 1 h 1398"/>
                  <a:gd name="T92" fmla="*/ 0 w 476"/>
                  <a:gd name="T93" fmla="*/ 1 h 1398"/>
                  <a:gd name="T94" fmla="*/ 0 w 476"/>
                  <a:gd name="T95" fmla="*/ 1 h 1398"/>
                  <a:gd name="T96" fmla="*/ 0 w 476"/>
                  <a:gd name="T97" fmla="*/ 1 h 1398"/>
                  <a:gd name="T98" fmla="*/ 0 w 476"/>
                  <a:gd name="T99" fmla="*/ 1 h 1398"/>
                  <a:gd name="T100" fmla="*/ 0 w 476"/>
                  <a:gd name="T101" fmla="*/ 1 h 1398"/>
                  <a:gd name="T102" fmla="*/ 0 w 476"/>
                  <a:gd name="T103" fmla="*/ 1 h 1398"/>
                  <a:gd name="T104" fmla="*/ 0 w 476"/>
                  <a:gd name="T105" fmla="*/ 1 h 1398"/>
                  <a:gd name="T106" fmla="*/ 0 w 476"/>
                  <a:gd name="T107" fmla="*/ 1 h 1398"/>
                  <a:gd name="T108" fmla="*/ 0 w 476"/>
                  <a:gd name="T109" fmla="*/ 1 h 13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6"/>
                  <a:gd name="T166" fmla="*/ 0 h 1398"/>
                  <a:gd name="T167" fmla="*/ 476 w 476"/>
                  <a:gd name="T168" fmla="*/ 1398 h 13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6" h="1398">
                    <a:moveTo>
                      <a:pt x="284" y="1357"/>
                    </a:moveTo>
                    <a:lnTo>
                      <a:pt x="277" y="1357"/>
                    </a:lnTo>
                    <a:lnTo>
                      <a:pt x="269" y="1359"/>
                    </a:lnTo>
                    <a:lnTo>
                      <a:pt x="257" y="1359"/>
                    </a:lnTo>
                    <a:lnTo>
                      <a:pt x="244" y="1361"/>
                    </a:lnTo>
                    <a:lnTo>
                      <a:pt x="231" y="1361"/>
                    </a:lnTo>
                    <a:lnTo>
                      <a:pt x="216" y="1363"/>
                    </a:lnTo>
                    <a:lnTo>
                      <a:pt x="200" y="1364"/>
                    </a:lnTo>
                    <a:lnTo>
                      <a:pt x="183" y="1366"/>
                    </a:lnTo>
                    <a:lnTo>
                      <a:pt x="166" y="1370"/>
                    </a:lnTo>
                    <a:lnTo>
                      <a:pt x="149" y="1373"/>
                    </a:lnTo>
                    <a:lnTo>
                      <a:pt x="130" y="1375"/>
                    </a:lnTo>
                    <a:lnTo>
                      <a:pt x="114" y="1378"/>
                    </a:lnTo>
                    <a:lnTo>
                      <a:pt x="97" y="1384"/>
                    </a:lnTo>
                    <a:lnTo>
                      <a:pt x="81" y="1387"/>
                    </a:lnTo>
                    <a:lnTo>
                      <a:pt x="67" y="1392"/>
                    </a:lnTo>
                    <a:lnTo>
                      <a:pt x="54" y="1398"/>
                    </a:lnTo>
                    <a:lnTo>
                      <a:pt x="47" y="1356"/>
                    </a:lnTo>
                    <a:lnTo>
                      <a:pt x="39" y="1296"/>
                    </a:lnTo>
                    <a:lnTo>
                      <a:pt x="29" y="1226"/>
                    </a:lnTo>
                    <a:lnTo>
                      <a:pt x="19" y="1151"/>
                    </a:lnTo>
                    <a:lnTo>
                      <a:pt x="10" y="1074"/>
                    </a:lnTo>
                    <a:lnTo>
                      <a:pt x="4" y="1001"/>
                    </a:lnTo>
                    <a:lnTo>
                      <a:pt x="0" y="938"/>
                    </a:lnTo>
                    <a:lnTo>
                      <a:pt x="0" y="889"/>
                    </a:lnTo>
                    <a:lnTo>
                      <a:pt x="9" y="807"/>
                    </a:lnTo>
                    <a:lnTo>
                      <a:pt x="19" y="725"/>
                    </a:lnTo>
                    <a:lnTo>
                      <a:pt x="29" y="654"/>
                    </a:lnTo>
                    <a:lnTo>
                      <a:pt x="33" y="606"/>
                    </a:lnTo>
                    <a:lnTo>
                      <a:pt x="39" y="561"/>
                    </a:lnTo>
                    <a:lnTo>
                      <a:pt x="50" y="503"/>
                    </a:lnTo>
                    <a:lnTo>
                      <a:pt x="66" y="437"/>
                    </a:lnTo>
                    <a:lnTo>
                      <a:pt x="84" y="369"/>
                    </a:lnTo>
                    <a:lnTo>
                      <a:pt x="104" y="302"/>
                    </a:lnTo>
                    <a:lnTo>
                      <a:pt x="121" y="243"/>
                    </a:lnTo>
                    <a:lnTo>
                      <a:pt x="137" y="196"/>
                    </a:lnTo>
                    <a:lnTo>
                      <a:pt x="147" y="164"/>
                    </a:lnTo>
                    <a:lnTo>
                      <a:pt x="151" y="150"/>
                    </a:lnTo>
                    <a:lnTo>
                      <a:pt x="157" y="133"/>
                    </a:lnTo>
                    <a:lnTo>
                      <a:pt x="163" y="117"/>
                    </a:lnTo>
                    <a:lnTo>
                      <a:pt x="166" y="105"/>
                    </a:lnTo>
                    <a:lnTo>
                      <a:pt x="179" y="88"/>
                    </a:lnTo>
                    <a:lnTo>
                      <a:pt x="189" y="63"/>
                    </a:lnTo>
                    <a:lnTo>
                      <a:pt x="194" y="33"/>
                    </a:lnTo>
                    <a:lnTo>
                      <a:pt x="194" y="0"/>
                    </a:lnTo>
                    <a:lnTo>
                      <a:pt x="203" y="5"/>
                    </a:lnTo>
                    <a:lnTo>
                      <a:pt x="209" y="11"/>
                    </a:lnTo>
                    <a:lnTo>
                      <a:pt x="211" y="18"/>
                    </a:lnTo>
                    <a:lnTo>
                      <a:pt x="214" y="23"/>
                    </a:lnTo>
                    <a:lnTo>
                      <a:pt x="219" y="32"/>
                    </a:lnTo>
                    <a:lnTo>
                      <a:pt x="226" y="46"/>
                    </a:lnTo>
                    <a:lnTo>
                      <a:pt x="233" y="65"/>
                    </a:lnTo>
                    <a:lnTo>
                      <a:pt x="237" y="84"/>
                    </a:lnTo>
                    <a:lnTo>
                      <a:pt x="244" y="88"/>
                    </a:lnTo>
                    <a:lnTo>
                      <a:pt x="251" y="91"/>
                    </a:lnTo>
                    <a:lnTo>
                      <a:pt x="260" y="95"/>
                    </a:lnTo>
                    <a:lnTo>
                      <a:pt x="267" y="98"/>
                    </a:lnTo>
                    <a:lnTo>
                      <a:pt x="273" y="102"/>
                    </a:lnTo>
                    <a:lnTo>
                      <a:pt x="280" y="105"/>
                    </a:lnTo>
                    <a:lnTo>
                      <a:pt x="284" y="109"/>
                    </a:lnTo>
                    <a:lnTo>
                      <a:pt x="289" y="110"/>
                    </a:lnTo>
                    <a:lnTo>
                      <a:pt x="290" y="126"/>
                    </a:lnTo>
                    <a:lnTo>
                      <a:pt x="293" y="142"/>
                    </a:lnTo>
                    <a:lnTo>
                      <a:pt x="297" y="156"/>
                    </a:lnTo>
                    <a:lnTo>
                      <a:pt x="303" y="161"/>
                    </a:lnTo>
                    <a:lnTo>
                      <a:pt x="310" y="161"/>
                    </a:lnTo>
                    <a:lnTo>
                      <a:pt x="319" y="163"/>
                    </a:lnTo>
                    <a:lnTo>
                      <a:pt x="326" y="166"/>
                    </a:lnTo>
                    <a:lnTo>
                      <a:pt x="331" y="170"/>
                    </a:lnTo>
                    <a:lnTo>
                      <a:pt x="334" y="171"/>
                    </a:lnTo>
                    <a:lnTo>
                      <a:pt x="340" y="177"/>
                    </a:lnTo>
                    <a:lnTo>
                      <a:pt x="346" y="182"/>
                    </a:lnTo>
                    <a:lnTo>
                      <a:pt x="353" y="187"/>
                    </a:lnTo>
                    <a:lnTo>
                      <a:pt x="358" y="194"/>
                    </a:lnTo>
                    <a:lnTo>
                      <a:pt x="366" y="199"/>
                    </a:lnTo>
                    <a:lnTo>
                      <a:pt x="371" y="205"/>
                    </a:lnTo>
                    <a:lnTo>
                      <a:pt x="377" y="210"/>
                    </a:lnTo>
                    <a:lnTo>
                      <a:pt x="383" y="215"/>
                    </a:lnTo>
                    <a:lnTo>
                      <a:pt x="393" y="224"/>
                    </a:lnTo>
                    <a:lnTo>
                      <a:pt x="406" y="234"/>
                    </a:lnTo>
                    <a:lnTo>
                      <a:pt x="420" y="245"/>
                    </a:lnTo>
                    <a:lnTo>
                      <a:pt x="433" y="259"/>
                    </a:lnTo>
                    <a:lnTo>
                      <a:pt x="444" y="271"/>
                    </a:lnTo>
                    <a:lnTo>
                      <a:pt x="453" y="281"/>
                    </a:lnTo>
                    <a:lnTo>
                      <a:pt x="457" y="292"/>
                    </a:lnTo>
                    <a:lnTo>
                      <a:pt x="458" y="311"/>
                    </a:lnTo>
                    <a:lnTo>
                      <a:pt x="457" y="330"/>
                    </a:lnTo>
                    <a:lnTo>
                      <a:pt x="456" y="348"/>
                    </a:lnTo>
                    <a:lnTo>
                      <a:pt x="454" y="360"/>
                    </a:lnTo>
                    <a:lnTo>
                      <a:pt x="454" y="376"/>
                    </a:lnTo>
                    <a:lnTo>
                      <a:pt x="454" y="398"/>
                    </a:lnTo>
                    <a:lnTo>
                      <a:pt x="454" y="423"/>
                    </a:lnTo>
                    <a:lnTo>
                      <a:pt x="454" y="442"/>
                    </a:lnTo>
                    <a:lnTo>
                      <a:pt x="453" y="454"/>
                    </a:lnTo>
                    <a:lnTo>
                      <a:pt x="450" y="468"/>
                    </a:lnTo>
                    <a:lnTo>
                      <a:pt x="446" y="484"/>
                    </a:lnTo>
                    <a:lnTo>
                      <a:pt x="441" y="498"/>
                    </a:lnTo>
                    <a:lnTo>
                      <a:pt x="440" y="502"/>
                    </a:lnTo>
                    <a:lnTo>
                      <a:pt x="440" y="503"/>
                    </a:lnTo>
                    <a:lnTo>
                      <a:pt x="440" y="507"/>
                    </a:lnTo>
                    <a:lnTo>
                      <a:pt x="440" y="509"/>
                    </a:lnTo>
                    <a:lnTo>
                      <a:pt x="441" y="523"/>
                    </a:lnTo>
                    <a:lnTo>
                      <a:pt x="447" y="536"/>
                    </a:lnTo>
                    <a:lnTo>
                      <a:pt x="451" y="550"/>
                    </a:lnTo>
                    <a:lnTo>
                      <a:pt x="456" y="561"/>
                    </a:lnTo>
                    <a:lnTo>
                      <a:pt x="456" y="577"/>
                    </a:lnTo>
                    <a:lnTo>
                      <a:pt x="453" y="608"/>
                    </a:lnTo>
                    <a:lnTo>
                      <a:pt x="450" y="640"/>
                    </a:lnTo>
                    <a:lnTo>
                      <a:pt x="451" y="659"/>
                    </a:lnTo>
                    <a:lnTo>
                      <a:pt x="458" y="680"/>
                    </a:lnTo>
                    <a:lnTo>
                      <a:pt x="468" y="716"/>
                    </a:lnTo>
                    <a:lnTo>
                      <a:pt x="476" y="755"/>
                    </a:lnTo>
                    <a:lnTo>
                      <a:pt x="474" y="786"/>
                    </a:lnTo>
                    <a:lnTo>
                      <a:pt x="470" y="800"/>
                    </a:lnTo>
                    <a:lnTo>
                      <a:pt x="461" y="819"/>
                    </a:lnTo>
                    <a:lnTo>
                      <a:pt x="453" y="839"/>
                    </a:lnTo>
                    <a:lnTo>
                      <a:pt x="443" y="860"/>
                    </a:lnTo>
                    <a:lnTo>
                      <a:pt x="433" y="881"/>
                    </a:lnTo>
                    <a:lnTo>
                      <a:pt x="424" y="896"/>
                    </a:lnTo>
                    <a:lnTo>
                      <a:pt x="417" y="907"/>
                    </a:lnTo>
                    <a:lnTo>
                      <a:pt x="413" y="912"/>
                    </a:lnTo>
                    <a:lnTo>
                      <a:pt x="406" y="914"/>
                    </a:lnTo>
                    <a:lnTo>
                      <a:pt x="393" y="914"/>
                    </a:lnTo>
                    <a:lnTo>
                      <a:pt x="381" y="914"/>
                    </a:lnTo>
                    <a:lnTo>
                      <a:pt x="376" y="910"/>
                    </a:lnTo>
                    <a:lnTo>
                      <a:pt x="371" y="905"/>
                    </a:lnTo>
                    <a:lnTo>
                      <a:pt x="361" y="895"/>
                    </a:lnTo>
                    <a:lnTo>
                      <a:pt x="347" y="879"/>
                    </a:lnTo>
                    <a:lnTo>
                      <a:pt x="330" y="861"/>
                    </a:lnTo>
                    <a:lnTo>
                      <a:pt x="313" y="844"/>
                    </a:lnTo>
                    <a:lnTo>
                      <a:pt x="294" y="825"/>
                    </a:lnTo>
                    <a:lnTo>
                      <a:pt x="279" y="811"/>
                    </a:lnTo>
                    <a:lnTo>
                      <a:pt x="266" y="798"/>
                    </a:lnTo>
                    <a:lnTo>
                      <a:pt x="267" y="809"/>
                    </a:lnTo>
                    <a:lnTo>
                      <a:pt x="269" y="819"/>
                    </a:lnTo>
                    <a:lnTo>
                      <a:pt x="273" y="828"/>
                    </a:lnTo>
                    <a:lnTo>
                      <a:pt x="276" y="833"/>
                    </a:lnTo>
                    <a:lnTo>
                      <a:pt x="274" y="847"/>
                    </a:lnTo>
                    <a:lnTo>
                      <a:pt x="274" y="867"/>
                    </a:lnTo>
                    <a:lnTo>
                      <a:pt x="273" y="888"/>
                    </a:lnTo>
                    <a:lnTo>
                      <a:pt x="276" y="907"/>
                    </a:lnTo>
                    <a:lnTo>
                      <a:pt x="280" y="928"/>
                    </a:lnTo>
                    <a:lnTo>
                      <a:pt x="283" y="949"/>
                    </a:lnTo>
                    <a:lnTo>
                      <a:pt x="286" y="968"/>
                    </a:lnTo>
                    <a:lnTo>
                      <a:pt x="287" y="984"/>
                    </a:lnTo>
                    <a:lnTo>
                      <a:pt x="289" y="1005"/>
                    </a:lnTo>
                    <a:lnTo>
                      <a:pt x="290" y="1038"/>
                    </a:lnTo>
                    <a:lnTo>
                      <a:pt x="293" y="1074"/>
                    </a:lnTo>
                    <a:lnTo>
                      <a:pt x="297" y="1104"/>
                    </a:lnTo>
                    <a:lnTo>
                      <a:pt x="301" y="1132"/>
                    </a:lnTo>
                    <a:lnTo>
                      <a:pt x="304" y="1165"/>
                    </a:lnTo>
                    <a:lnTo>
                      <a:pt x="306" y="1197"/>
                    </a:lnTo>
                    <a:lnTo>
                      <a:pt x="306" y="1221"/>
                    </a:lnTo>
                    <a:lnTo>
                      <a:pt x="306" y="1249"/>
                    </a:lnTo>
                    <a:lnTo>
                      <a:pt x="307" y="1281"/>
                    </a:lnTo>
                    <a:lnTo>
                      <a:pt x="310" y="1309"/>
                    </a:lnTo>
                    <a:lnTo>
                      <a:pt x="314" y="1326"/>
                    </a:lnTo>
                    <a:lnTo>
                      <a:pt x="320" y="1340"/>
                    </a:lnTo>
                    <a:lnTo>
                      <a:pt x="320" y="1349"/>
                    </a:lnTo>
                    <a:lnTo>
                      <a:pt x="316" y="1354"/>
                    </a:lnTo>
                    <a:lnTo>
                      <a:pt x="307" y="1356"/>
                    </a:lnTo>
                    <a:lnTo>
                      <a:pt x="300" y="1356"/>
                    </a:lnTo>
                    <a:lnTo>
                      <a:pt x="294" y="1356"/>
                    </a:lnTo>
                    <a:lnTo>
                      <a:pt x="290" y="1357"/>
                    </a:lnTo>
                    <a:lnTo>
                      <a:pt x="284" y="1357"/>
                    </a:lnTo>
                    <a:close/>
                  </a:path>
                </a:pathLst>
              </a:custGeom>
              <a:solidFill>
                <a:srgbClr val="FF9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37" name="Freeform 17"/>
              <p:cNvSpPr>
                <a:spLocks/>
              </p:cNvSpPr>
              <p:nvPr/>
            </p:nvSpPr>
            <p:spPr bwMode="auto">
              <a:xfrm>
                <a:off x="6211" y="4474"/>
                <a:ext cx="366" cy="614"/>
              </a:xfrm>
              <a:custGeom>
                <a:avLst/>
                <a:gdLst>
                  <a:gd name="T0" fmla="*/ 0 w 733"/>
                  <a:gd name="T1" fmla="*/ 0 h 1230"/>
                  <a:gd name="T2" fmla="*/ 0 w 733"/>
                  <a:gd name="T3" fmla="*/ 0 h 1230"/>
                  <a:gd name="T4" fmla="*/ 0 w 733"/>
                  <a:gd name="T5" fmla="*/ 0 h 1230"/>
                  <a:gd name="T6" fmla="*/ 0 w 733"/>
                  <a:gd name="T7" fmla="*/ 0 h 1230"/>
                  <a:gd name="T8" fmla="*/ 0 w 733"/>
                  <a:gd name="T9" fmla="*/ 0 h 1230"/>
                  <a:gd name="T10" fmla="*/ 0 w 733"/>
                  <a:gd name="T11" fmla="*/ 0 h 1230"/>
                  <a:gd name="T12" fmla="*/ 0 w 733"/>
                  <a:gd name="T13" fmla="*/ 0 h 1230"/>
                  <a:gd name="T14" fmla="*/ 0 w 733"/>
                  <a:gd name="T15" fmla="*/ 0 h 1230"/>
                  <a:gd name="T16" fmla="*/ 0 w 733"/>
                  <a:gd name="T17" fmla="*/ 0 h 1230"/>
                  <a:gd name="T18" fmla="*/ 0 w 733"/>
                  <a:gd name="T19" fmla="*/ 0 h 1230"/>
                  <a:gd name="T20" fmla="*/ 0 w 733"/>
                  <a:gd name="T21" fmla="*/ 0 h 1230"/>
                  <a:gd name="T22" fmla="*/ 0 w 733"/>
                  <a:gd name="T23" fmla="*/ 0 h 1230"/>
                  <a:gd name="T24" fmla="*/ 0 w 733"/>
                  <a:gd name="T25" fmla="*/ 0 h 1230"/>
                  <a:gd name="T26" fmla="*/ 0 w 733"/>
                  <a:gd name="T27" fmla="*/ 0 h 1230"/>
                  <a:gd name="T28" fmla="*/ 0 w 733"/>
                  <a:gd name="T29" fmla="*/ 0 h 1230"/>
                  <a:gd name="T30" fmla="*/ 0 w 733"/>
                  <a:gd name="T31" fmla="*/ 0 h 1230"/>
                  <a:gd name="T32" fmla="*/ 0 w 733"/>
                  <a:gd name="T33" fmla="*/ 0 h 1230"/>
                  <a:gd name="T34" fmla="*/ 0 w 733"/>
                  <a:gd name="T35" fmla="*/ 0 h 1230"/>
                  <a:gd name="T36" fmla="*/ 0 w 733"/>
                  <a:gd name="T37" fmla="*/ 0 h 1230"/>
                  <a:gd name="T38" fmla="*/ 0 w 733"/>
                  <a:gd name="T39" fmla="*/ 0 h 1230"/>
                  <a:gd name="T40" fmla="*/ 0 w 733"/>
                  <a:gd name="T41" fmla="*/ 0 h 1230"/>
                  <a:gd name="T42" fmla="*/ 0 w 733"/>
                  <a:gd name="T43" fmla="*/ 0 h 1230"/>
                  <a:gd name="T44" fmla="*/ 0 w 733"/>
                  <a:gd name="T45" fmla="*/ 0 h 1230"/>
                  <a:gd name="T46" fmla="*/ 0 w 733"/>
                  <a:gd name="T47" fmla="*/ 0 h 1230"/>
                  <a:gd name="T48" fmla="*/ 0 w 733"/>
                  <a:gd name="T49" fmla="*/ 0 h 1230"/>
                  <a:gd name="T50" fmla="*/ 0 w 733"/>
                  <a:gd name="T51" fmla="*/ 0 h 1230"/>
                  <a:gd name="T52" fmla="*/ 0 w 733"/>
                  <a:gd name="T53" fmla="*/ 0 h 1230"/>
                  <a:gd name="T54" fmla="*/ 0 w 733"/>
                  <a:gd name="T55" fmla="*/ 0 h 1230"/>
                  <a:gd name="T56" fmla="*/ 0 w 733"/>
                  <a:gd name="T57" fmla="*/ 0 h 1230"/>
                  <a:gd name="T58" fmla="*/ 0 w 733"/>
                  <a:gd name="T59" fmla="*/ 0 h 1230"/>
                  <a:gd name="T60" fmla="*/ 0 w 733"/>
                  <a:gd name="T61" fmla="*/ 0 h 1230"/>
                  <a:gd name="T62" fmla="*/ 0 w 733"/>
                  <a:gd name="T63" fmla="*/ 0 h 1230"/>
                  <a:gd name="T64" fmla="*/ 0 w 733"/>
                  <a:gd name="T65" fmla="*/ 0 h 1230"/>
                  <a:gd name="T66" fmla="*/ 0 w 733"/>
                  <a:gd name="T67" fmla="*/ 0 h 1230"/>
                  <a:gd name="T68" fmla="*/ 0 w 733"/>
                  <a:gd name="T69" fmla="*/ 0 h 1230"/>
                  <a:gd name="T70" fmla="*/ 0 w 733"/>
                  <a:gd name="T71" fmla="*/ 0 h 1230"/>
                  <a:gd name="T72" fmla="*/ 0 w 733"/>
                  <a:gd name="T73" fmla="*/ 0 h 1230"/>
                  <a:gd name="T74" fmla="*/ 0 w 733"/>
                  <a:gd name="T75" fmla="*/ 0 h 1230"/>
                  <a:gd name="T76" fmla="*/ 0 w 733"/>
                  <a:gd name="T77" fmla="*/ 0 h 1230"/>
                  <a:gd name="T78" fmla="*/ 0 w 733"/>
                  <a:gd name="T79" fmla="*/ 0 h 1230"/>
                  <a:gd name="T80" fmla="*/ 0 w 733"/>
                  <a:gd name="T81" fmla="*/ 0 h 1230"/>
                  <a:gd name="T82" fmla="*/ 0 w 733"/>
                  <a:gd name="T83" fmla="*/ 0 h 1230"/>
                  <a:gd name="T84" fmla="*/ 0 w 733"/>
                  <a:gd name="T85" fmla="*/ 0 h 1230"/>
                  <a:gd name="T86" fmla="*/ 0 w 733"/>
                  <a:gd name="T87" fmla="*/ 0 h 1230"/>
                  <a:gd name="T88" fmla="*/ 0 w 733"/>
                  <a:gd name="T89" fmla="*/ 0 h 1230"/>
                  <a:gd name="T90" fmla="*/ 0 w 733"/>
                  <a:gd name="T91" fmla="*/ 0 h 1230"/>
                  <a:gd name="T92" fmla="*/ 0 w 733"/>
                  <a:gd name="T93" fmla="*/ 0 h 1230"/>
                  <a:gd name="T94" fmla="*/ 0 w 733"/>
                  <a:gd name="T95" fmla="*/ 0 h 1230"/>
                  <a:gd name="T96" fmla="*/ 0 w 733"/>
                  <a:gd name="T97" fmla="*/ 0 h 1230"/>
                  <a:gd name="T98" fmla="*/ 0 w 733"/>
                  <a:gd name="T99" fmla="*/ 0 h 1230"/>
                  <a:gd name="T100" fmla="*/ 0 w 733"/>
                  <a:gd name="T101" fmla="*/ 0 h 12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33"/>
                  <a:gd name="T154" fmla="*/ 0 h 1230"/>
                  <a:gd name="T155" fmla="*/ 733 w 733"/>
                  <a:gd name="T156" fmla="*/ 1230 h 12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33" h="1230">
                    <a:moveTo>
                      <a:pt x="430" y="1200"/>
                    </a:moveTo>
                    <a:lnTo>
                      <a:pt x="423" y="1204"/>
                    </a:lnTo>
                    <a:lnTo>
                      <a:pt x="411" y="1209"/>
                    </a:lnTo>
                    <a:lnTo>
                      <a:pt x="397" y="1214"/>
                    </a:lnTo>
                    <a:lnTo>
                      <a:pt x="381" y="1219"/>
                    </a:lnTo>
                    <a:lnTo>
                      <a:pt x="364" y="1225"/>
                    </a:lnTo>
                    <a:lnTo>
                      <a:pt x="347" y="1228"/>
                    </a:lnTo>
                    <a:lnTo>
                      <a:pt x="330" y="1230"/>
                    </a:lnTo>
                    <a:lnTo>
                      <a:pt x="314" y="1230"/>
                    </a:lnTo>
                    <a:lnTo>
                      <a:pt x="304" y="1178"/>
                    </a:lnTo>
                    <a:lnTo>
                      <a:pt x="297" y="1118"/>
                    </a:lnTo>
                    <a:lnTo>
                      <a:pt x="296" y="1059"/>
                    </a:lnTo>
                    <a:lnTo>
                      <a:pt x="300" y="1012"/>
                    </a:lnTo>
                    <a:lnTo>
                      <a:pt x="307" y="985"/>
                    </a:lnTo>
                    <a:lnTo>
                      <a:pt x="319" y="947"/>
                    </a:lnTo>
                    <a:lnTo>
                      <a:pt x="333" y="903"/>
                    </a:lnTo>
                    <a:lnTo>
                      <a:pt x="347" y="856"/>
                    </a:lnTo>
                    <a:lnTo>
                      <a:pt x="361" y="809"/>
                    </a:lnTo>
                    <a:lnTo>
                      <a:pt x="373" y="769"/>
                    </a:lnTo>
                    <a:lnTo>
                      <a:pt x="381" y="736"/>
                    </a:lnTo>
                    <a:lnTo>
                      <a:pt x="384" y="716"/>
                    </a:lnTo>
                    <a:lnTo>
                      <a:pt x="394" y="699"/>
                    </a:lnTo>
                    <a:lnTo>
                      <a:pt x="401" y="671"/>
                    </a:lnTo>
                    <a:lnTo>
                      <a:pt x="407" y="640"/>
                    </a:lnTo>
                    <a:lnTo>
                      <a:pt x="410" y="608"/>
                    </a:lnTo>
                    <a:lnTo>
                      <a:pt x="413" y="564"/>
                    </a:lnTo>
                    <a:lnTo>
                      <a:pt x="419" y="500"/>
                    </a:lnTo>
                    <a:lnTo>
                      <a:pt x="426" y="439"/>
                    </a:lnTo>
                    <a:lnTo>
                      <a:pt x="430" y="397"/>
                    </a:lnTo>
                    <a:lnTo>
                      <a:pt x="423" y="400"/>
                    </a:lnTo>
                    <a:lnTo>
                      <a:pt x="414" y="402"/>
                    </a:lnTo>
                    <a:lnTo>
                      <a:pt x="406" y="405"/>
                    </a:lnTo>
                    <a:lnTo>
                      <a:pt x="397" y="407"/>
                    </a:lnTo>
                    <a:lnTo>
                      <a:pt x="390" y="411"/>
                    </a:lnTo>
                    <a:lnTo>
                      <a:pt x="381" y="412"/>
                    </a:lnTo>
                    <a:lnTo>
                      <a:pt x="374" y="414"/>
                    </a:lnTo>
                    <a:lnTo>
                      <a:pt x="369" y="414"/>
                    </a:lnTo>
                    <a:lnTo>
                      <a:pt x="363" y="414"/>
                    </a:lnTo>
                    <a:lnTo>
                      <a:pt x="357" y="414"/>
                    </a:lnTo>
                    <a:lnTo>
                      <a:pt x="352" y="416"/>
                    </a:lnTo>
                    <a:lnTo>
                      <a:pt x="346" y="416"/>
                    </a:lnTo>
                    <a:lnTo>
                      <a:pt x="340" y="418"/>
                    </a:lnTo>
                    <a:lnTo>
                      <a:pt x="334" y="419"/>
                    </a:lnTo>
                    <a:lnTo>
                      <a:pt x="330" y="421"/>
                    </a:lnTo>
                    <a:lnTo>
                      <a:pt x="326" y="423"/>
                    </a:lnTo>
                    <a:lnTo>
                      <a:pt x="322" y="423"/>
                    </a:lnTo>
                    <a:lnTo>
                      <a:pt x="317" y="423"/>
                    </a:lnTo>
                    <a:lnTo>
                      <a:pt x="312" y="423"/>
                    </a:lnTo>
                    <a:lnTo>
                      <a:pt x="304" y="421"/>
                    </a:lnTo>
                    <a:lnTo>
                      <a:pt x="299" y="419"/>
                    </a:lnTo>
                    <a:lnTo>
                      <a:pt x="293" y="418"/>
                    </a:lnTo>
                    <a:lnTo>
                      <a:pt x="287" y="416"/>
                    </a:lnTo>
                    <a:lnTo>
                      <a:pt x="283" y="414"/>
                    </a:lnTo>
                    <a:lnTo>
                      <a:pt x="279" y="412"/>
                    </a:lnTo>
                    <a:lnTo>
                      <a:pt x="272" y="411"/>
                    </a:lnTo>
                    <a:lnTo>
                      <a:pt x="264" y="409"/>
                    </a:lnTo>
                    <a:lnTo>
                      <a:pt x="254" y="407"/>
                    </a:lnTo>
                    <a:lnTo>
                      <a:pt x="244" y="407"/>
                    </a:lnTo>
                    <a:lnTo>
                      <a:pt x="236" y="407"/>
                    </a:lnTo>
                    <a:lnTo>
                      <a:pt x="226" y="407"/>
                    </a:lnTo>
                    <a:lnTo>
                      <a:pt x="219" y="407"/>
                    </a:lnTo>
                    <a:lnTo>
                      <a:pt x="212" y="409"/>
                    </a:lnTo>
                    <a:lnTo>
                      <a:pt x="203" y="411"/>
                    </a:lnTo>
                    <a:lnTo>
                      <a:pt x="196" y="411"/>
                    </a:lnTo>
                    <a:lnTo>
                      <a:pt x="187" y="412"/>
                    </a:lnTo>
                    <a:lnTo>
                      <a:pt x="179" y="412"/>
                    </a:lnTo>
                    <a:lnTo>
                      <a:pt x="172" y="411"/>
                    </a:lnTo>
                    <a:lnTo>
                      <a:pt x="163" y="411"/>
                    </a:lnTo>
                    <a:lnTo>
                      <a:pt x="156" y="407"/>
                    </a:lnTo>
                    <a:lnTo>
                      <a:pt x="144" y="402"/>
                    </a:lnTo>
                    <a:lnTo>
                      <a:pt x="127" y="395"/>
                    </a:lnTo>
                    <a:lnTo>
                      <a:pt x="107" y="383"/>
                    </a:lnTo>
                    <a:lnTo>
                      <a:pt x="83" y="372"/>
                    </a:lnTo>
                    <a:lnTo>
                      <a:pt x="59" y="360"/>
                    </a:lnTo>
                    <a:lnTo>
                      <a:pt x="36" y="351"/>
                    </a:lnTo>
                    <a:lnTo>
                      <a:pt x="16" y="344"/>
                    </a:lnTo>
                    <a:lnTo>
                      <a:pt x="0" y="341"/>
                    </a:lnTo>
                    <a:lnTo>
                      <a:pt x="0" y="332"/>
                    </a:lnTo>
                    <a:lnTo>
                      <a:pt x="0" y="322"/>
                    </a:lnTo>
                    <a:lnTo>
                      <a:pt x="2" y="311"/>
                    </a:lnTo>
                    <a:lnTo>
                      <a:pt x="3" y="301"/>
                    </a:lnTo>
                    <a:lnTo>
                      <a:pt x="7" y="278"/>
                    </a:lnTo>
                    <a:lnTo>
                      <a:pt x="14" y="254"/>
                    </a:lnTo>
                    <a:lnTo>
                      <a:pt x="22" y="229"/>
                    </a:lnTo>
                    <a:lnTo>
                      <a:pt x="30" y="206"/>
                    </a:lnTo>
                    <a:lnTo>
                      <a:pt x="39" y="185"/>
                    </a:lnTo>
                    <a:lnTo>
                      <a:pt x="47" y="168"/>
                    </a:lnTo>
                    <a:lnTo>
                      <a:pt x="56" y="154"/>
                    </a:lnTo>
                    <a:lnTo>
                      <a:pt x="62" y="143"/>
                    </a:lnTo>
                    <a:lnTo>
                      <a:pt x="80" y="149"/>
                    </a:lnTo>
                    <a:lnTo>
                      <a:pt x="100" y="154"/>
                    </a:lnTo>
                    <a:lnTo>
                      <a:pt x="123" y="161"/>
                    </a:lnTo>
                    <a:lnTo>
                      <a:pt x="144" y="166"/>
                    </a:lnTo>
                    <a:lnTo>
                      <a:pt x="166" y="173"/>
                    </a:lnTo>
                    <a:lnTo>
                      <a:pt x="183" y="177"/>
                    </a:lnTo>
                    <a:lnTo>
                      <a:pt x="196" y="180"/>
                    </a:lnTo>
                    <a:lnTo>
                      <a:pt x="204" y="180"/>
                    </a:lnTo>
                    <a:lnTo>
                      <a:pt x="210" y="178"/>
                    </a:lnTo>
                    <a:lnTo>
                      <a:pt x="216" y="178"/>
                    </a:lnTo>
                    <a:lnTo>
                      <a:pt x="222" y="178"/>
                    </a:lnTo>
                    <a:lnTo>
                      <a:pt x="229" y="178"/>
                    </a:lnTo>
                    <a:lnTo>
                      <a:pt x="236" y="178"/>
                    </a:lnTo>
                    <a:lnTo>
                      <a:pt x="242" y="180"/>
                    </a:lnTo>
                    <a:lnTo>
                      <a:pt x="246" y="180"/>
                    </a:lnTo>
                    <a:lnTo>
                      <a:pt x="250" y="182"/>
                    </a:lnTo>
                    <a:lnTo>
                      <a:pt x="254" y="184"/>
                    </a:lnTo>
                    <a:lnTo>
                      <a:pt x="262" y="187"/>
                    </a:lnTo>
                    <a:lnTo>
                      <a:pt x="270" y="192"/>
                    </a:lnTo>
                    <a:lnTo>
                      <a:pt x="280" y="196"/>
                    </a:lnTo>
                    <a:lnTo>
                      <a:pt x="289" y="201"/>
                    </a:lnTo>
                    <a:lnTo>
                      <a:pt x="297" y="203"/>
                    </a:lnTo>
                    <a:lnTo>
                      <a:pt x="304" y="205"/>
                    </a:lnTo>
                    <a:lnTo>
                      <a:pt x="309" y="203"/>
                    </a:lnTo>
                    <a:lnTo>
                      <a:pt x="314" y="198"/>
                    </a:lnTo>
                    <a:lnTo>
                      <a:pt x="319" y="192"/>
                    </a:lnTo>
                    <a:lnTo>
                      <a:pt x="324" y="189"/>
                    </a:lnTo>
                    <a:lnTo>
                      <a:pt x="329" y="184"/>
                    </a:lnTo>
                    <a:lnTo>
                      <a:pt x="334" y="184"/>
                    </a:lnTo>
                    <a:lnTo>
                      <a:pt x="342" y="184"/>
                    </a:lnTo>
                    <a:lnTo>
                      <a:pt x="347" y="182"/>
                    </a:lnTo>
                    <a:lnTo>
                      <a:pt x="353" y="178"/>
                    </a:lnTo>
                    <a:lnTo>
                      <a:pt x="359" y="175"/>
                    </a:lnTo>
                    <a:lnTo>
                      <a:pt x="364" y="173"/>
                    </a:lnTo>
                    <a:lnTo>
                      <a:pt x="370" y="170"/>
                    </a:lnTo>
                    <a:lnTo>
                      <a:pt x="374" y="168"/>
                    </a:lnTo>
                    <a:lnTo>
                      <a:pt x="381" y="166"/>
                    </a:lnTo>
                    <a:lnTo>
                      <a:pt x="393" y="161"/>
                    </a:lnTo>
                    <a:lnTo>
                      <a:pt x="407" y="154"/>
                    </a:lnTo>
                    <a:lnTo>
                      <a:pt x="424" y="145"/>
                    </a:lnTo>
                    <a:lnTo>
                      <a:pt x="441" y="136"/>
                    </a:lnTo>
                    <a:lnTo>
                      <a:pt x="459" y="124"/>
                    </a:lnTo>
                    <a:lnTo>
                      <a:pt x="473" y="114"/>
                    </a:lnTo>
                    <a:lnTo>
                      <a:pt x="486" y="102"/>
                    </a:lnTo>
                    <a:lnTo>
                      <a:pt x="493" y="105"/>
                    </a:lnTo>
                    <a:lnTo>
                      <a:pt x="501" y="109"/>
                    </a:lnTo>
                    <a:lnTo>
                      <a:pt x="509" y="110"/>
                    </a:lnTo>
                    <a:lnTo>
                      <a:pt x="511" y="109"/>
                    </a:lnTo>
                    <a:lnTo>
                      <a:pt x="513" y="102"/>
                    </a:lnTo>
                    <a:lnTo>
                      <a:pt x="516" y="95"/>
                    </a:lnTo>
                    <a:lnTo>
                      <a:pt x="519" y="88"/>
                    </a:lnTo>
                    <a:lnTo>
                      <a:pt x="521" y="81"/>
                    </a:lnTo>
                    <a:lnTo>
                      <a:pt x="526" y="75"/>
                    </a:lnTo>
                    <a:lnTo>
                      <a:pt x="533" y="67"/>
                    </a:lnTo>
                    <a:lnTo>
                      <a:pt x="543" y="54"/>
                    </a:lnTo>
                    <a:lnTo>
                      <a:pt x="554" y="40"/>
                    </a:lnTo>
                    <a:lnTo>
                      <a:pt x="566" y="28"/>
                    </a:lnTo>
                    <a:lnTo>
                      <a:pt x="577" y="16"/>
                    </a:lnTo>
                    <a:lnTo>
                      <a:pt x="586" y="7"/>
                    </a:lnTo>
                    <a:lnTo>
                      <a:pt x="591" y="4"/>
                    </a:lnTo>
                    <a:lnTo>
                      <a:pt x="596" y="4"/>
                    </a:lnTo>
                    <a:lnTo>
                      <a:pt x="603" y="2"/>
                    </a:lnTo>
                    <a:lnTo>
                      <a:pt x="611" y="0"/>
                    </a:lnTo>
                    <a:lnTo>
                      <a:pt x="621" y="0"/>
                    </a:lnTo>
                    <a:lnTo>
                      <a:pt x="630" y="0"/>
                    </a:lnTo>
                    <a:lnTo>
                      <a:pt x="639" y="0"/>
                    </a:lnTo>
                    <a:lnTo>
                      <a:pt x="647" y="0"/>
                    </a:lnTo>
                    <a:lnTo>
                      <a:pt x="653" y="2"/>
                    </a:lnTo>
                    <a:lnTo>
                      <a:pt x="659" y="5"/>
                    </a:lnTo>
                    <a:lnTo>
                      <a:pt x="669" y="11"/>
                    </a:lnTo>
                    <a:lnTo>
                      <a:pt x="681" y="18"/>
                    </a:lnTo>
                    <a:lnTo>
                      <a:pt x="694" y="26"/>
                    </a:lnTo>
                    <a:lnTo>
                      <a:pt x="707" y="37"/>
                    </a:lnTo>
                    <a:lnTo>
                      <a:pt x="718" y="46"/>
                    </a:lnTo>
                    <a:lnTo>
                      <a:pt x="727" y="53"/>
                    </a:lnTo>
                    <a:lnTo>
                      <a:pt x="733" y="60"/>
                    </a:lnTo>
                    <a:lnTo>
                      <a:pt x="727" y="70"/>
                    </a:lnTo>
                    <a:lnTo>
                      <a:pt x="721" y="82"/>
                    </a:lnTo>
                    <a:lnTo>
                      <a:pt x="717" y="95"/>
                    </a:lnTo>
                    <a:lnTo>
                      <a:pt x="716" y="107"/>
                    </a:lnTo>
                    <a:lnTo>
                      <a:pt x="713" y="117"/>
                    </a:lnTo>
                    <a:lnTo>
                      <a:pt x="711" y="126"/>
                    </a:lnTo>
                    <a:lnTo>
                      <a:pt x="707" y="135"/>
                    </a:lnTo>
                    <a:lnTo>
                      <a:pt x="701" y="140"/>
                    </a:lnTo>
                    <a:lnTo>
                      <a:pt x="696" y="145"/>
                    </a:lnTo>
                    <a:lnTo>
                      <a:pt x="687" y="156"/>
                    </a:lnTo>
                    <a:lnTo>
                      <a:pt x="676" y="168"/>
                    </a:lnTo>
                    <a:lnTo>
                      <a:pt x="663" y="184"/>
                    </a:lnTo>
                    <a:lnTo>
                      <a:pt x="649" y="199"/>
                    </a:lnTo>
                    <a:lnTo>
                      <a:pt x="636" y="217"/>
                    </a:lnTo>
                    <a:lnTo>
                      <a:pt x="624" y="233"/>
                    </a:lnTo>
                    <a:lnTo>
                      <a:pt x="614" y="248"/>
                    </a:lnTo>
                    <a:lnTo>
                      <a:pt x="604" y="269"/>
                    </a:lnTo>
                    <a:lnTo>
                      <a:pt x="590" y="299"/>
                    </a:lnTo>
                    <a:lnTo>
                      <a:pt x="574" y="337"/>
                    </a:lnTo>
                    <a:lnTo>
                      <a:pt x="559" y="381"/>
                    </a:lnTo>
                    <a:lnTo>
                      <a:pt x="543" y="426"/>
                    </a:lnTo>
                    <a:lnTo>
                      <a:pt x="530" y="468"/>
                    </a:lnTo>
                    <a:lnTo>
                      <a:pt x="520" y="507"/>
                    </a:lnTo>
                    <a:lnTo>
                      <a:pt x="514" y="536"/>
                    </a:lnTo>
                    <a:lnTo>
                      <a:pt x="506" y="605"/>
                    </a:lnTo>
                    <a:lnTo>
                      <a:pt x="496" y="697"/>
                    </a:lnTo>
                    <a:lnTo>
                      <a:pt x="487" y="785"/>
                    </a:lnTo>
                    <a:lnTo>
                      <a:pt x="486" y="840"/>
                    </a:lnTo>
                    <a:lnTo>
                      <a:pt x="484" y="903"/>
                    </a:lnTo>
                    <a:lnTo>
                      <a:pt x="481" y="1006"/>
                    </a:lnTo>
                    <a:lnTo>
                      <a:pt x="480" y="1109"/>
                    </a:lnTo>
                    <a:lnTo>
                      <a:pt x="480" y="1174"/>
                    </a:lnTo>
                    <a:lnTo>
                      <a:pt x="474" y="1178"/>
                    </a:lnTo>
                    <a:lnTo>
                      <a:pt x="467" y="1181"/>
                    </a:lnTo>
                    <a:lnTo>
                      <a:pt x="461" y="1185"/>
                    </a:lnTo>
                    <a:lnTo>
                      <a:pt x="456" y="1188"/>
                    </a:lnTo>
                    <a:lnTo>
                      <a:pt x="449" y="1192"/>
                    </a:lnTo>
                    <a:lnTo>
                      <a:pt x="443" y="1193"/>
                    </a:lnTo>
                    <a:lnTo>
                      <a:pt x="436" y="1197"/>
                    </a:lnTo>
                    <a:lnTo>
                      <a:pt x="430" y="1200"/>
                    </a:lnTo>
                    <a:close/>
                  </a:path>
                </a:pathLst>
              </a:custGeom>
              <a:solidFill>
                <a:srgbClr val="FF9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38" name="Freeform 18"/>
              <p:cNvSpPr>
                <a:spLocks/>
              </p:cNvSpPr>
              <p:nvPr/>
            </p:nvSpPr>
            <p:spPr bwMode="auto">
              <a:xfrm>
                <a:off x="6199" y="4538"/>
                <a:ext cx="43" cy="86"/>
              </a:xfrm>
              <a:custGeom>
                <a:avLst/>
                <a:gdLst>
                  <a:gd name="T0" fmla="*/ 1 w 86"/>
                  <a:gd name="T1" fmla="*/ 1 h 171"/>
                  <a:gd name="T2" fmla="*/ 1 w 86"/>
                  <a:gd name="T3" fmla="*/ 1 h 171"/>
                  <a:gd name="T4" fmla="*/ 1 w 86"/>
                  <a:gd name="T5" fmla="*/ 1 h 171"/>
                  <a:gd name="T6" fmla="*/ 1 w 86"/>
                  <a:gd name="T7" fmla="*/ 1 h 171"/>
                  <a:gd name="T8" fmla="*/ 1 w 86"/>
                  <a:gd name="T9" fmla="*/ 1 h 171"/>
                  <a:gd name="T10" fmla="*/ 1 w 86"/>
                  <a:gd name="T11" fmla="*/ 1 h 171"/>
                  <a:gd name="T12" fmla="*/ 1 w 86"/>
                  <a:gd name="T13" fmla="*/ 1 h 171"/>
                  <a:gd name="T14" fmla="*/ 1 w 86"/>
                  <a:gd name="T15" fmla="*/ 1 h 171"/>
                  <a:gd name="T16" fmla="*/ 1 w 86"/>
                  <a:gd name="T17" fmla="*/ 1 h 171"/>
                  <a:gd name="T18" fmla="*/ 1 w 86"/>
                  <a:gd name="T19" fmla="*/ 1 h 171"/>
                  <a:gd name="T20" fmla="*/ 1 w 86"/>
                  <a:gd name="T21" fmla="*/ 1 h 171"/>
                  <a:gd name="T22" fmla="*/ 1 w 86"/>
                  <a:gd name="T23" fmla="*/ 1 h 171"/>
                  <a:gd name="T24" fmla="*/ 0 w 86"/>
                  <a:gd name="T25" fmla="*/ 1 h 171"/>
                  <a:gd name="T26" fmla="*/ 1 w 86"/>
                  <a:gd name="T27" fmla="*/ 1 h 171"/>
                  <a:gd name="T28" fmla="*/ 1 w 86"/>
                  <a:gd name="T29" fmla="*/ 1 h 171"/>
                  <a:gd name="T30" fmla="*/ 1 w 86"/>
                  <a:gd name="T31" fmla="*/ 1 h 171"/>
                  <a:gd name="T32" fmla="*/ 1 w 86"/>
                  <a:gd name="T33" fmla="*/ 1 h 171"/>
                  <a:gd name="T34" fmla="*/ 1 w 86"/>
                  <a:gd name="T35" fmla="*/ 1 h 171"/>
                  <a:gd name="T36" fmla="*/ 1 w 86"/>
                  <a:gd name="T37" fmla="*/ 1 h 171"/>
                  <a:gd name="T38" fmla="*/ 1 w 86"/>
                  <a:gd name="T39" fmla="*/ 1 h 171"/>
                  <a:gd name="T40" fmla="*/ 1 w 86"/>
                  <a:gd name="T41" fmla="*/ 0 h 171"/>
                  <a:gd name="T42" fmla="*/ 1 w 86"/>
                  <a:gd name="T43" fmla="*/ 1 h 171"/>
                  <a:gd name="T44" fmla="*/ 1 w 86"/>
                  <a:gd name="T45" fmla="*/ 1 h 171"/>
                  <a:gd name="T46" fmla="*/ 1 w 86"/>
                  <a:gd name="T47" fmla="*/ 1 h 171"/>
                  <a:gd name="T48" fmla="*/ 1 w 86"/>
                  <a:gd name="T49" fmla="*/ 1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171"/>
                  <a:gd name="T77" fmla="*/ 86 w 86"/>
                  <a:gd name="T78" fmla="*/ 171 h 1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171">
                    <a:moveTo>
                      <a:pt x="86" y="13"/>
                    </a:moveTo>
                    <a:lnTo>
                      <a:pt x="80" y="24"/>
                    </a:lnTo>
                    <a:lnTo>
                      <a:pt x="71" y="38"/>
                    </a:lnTo>
                    <a:lnTo>
                      <a:pt x="63" y="55"/>
                    </a:lnTo>
                    <a:lnTo>
                      <a:pt x="54" y="76"/>
                    </a:lnTo>
                    <a:lnTo>
                      <a:pt x="46" y="99"/>
                    </a:lnTo>
                    <a:lnTo>
                      <a:pt x="38" y="124"/>
                    </a:lnTo>
                    <a:lnTo>
                      <a:pt x="31" y="148"/>
                    </a:lnTo>
                    <a:lnTo>
                      <a:pt x="27" y="171"/>
                    </a:lnTo>
                    <a:lnTo>
                      <a:pt x="19" y="169"/>
                    </a:lnTo>
                    <a:lnTo>
                      <a:pt x="11" y="169"/>
                    </a:lnTo>
                    <a:lnTo>
                      <a:pt x="6" y="167"/>
                    </a:lnTo>
                    <a:lnTo>
                      <a:pt x="0" y="167"/>
                    </a:lnTo>
                    <a:lnTo>
                      <a:pt x="4" y="148"/>
                    </a:lnTo>
                    <a:lnTo>
                      <a:pt x="9" y="132"/>
                    </a:lnTo>
                    <a:lnTo>
                      <a:pt x="10" y="120"/>
                    </a:lnTo>
                    <a:lnTo>
                      <a:pt x="13" y="108"/>
                    </a:lnTo>
                    <a:lnTo>
                      <a:pt x="17" y="80"/>
                    </a:lnTo>
                    <a:lnTo>
                      <a:pt x="24" y="48"/>
                    </a:lnTo>
                    <a:lnTo>
                      <a:pt x="36" y="20"/>
                    </a:lnTo>
                    <a:lnTo>
                      <a:pt x="50" y="0"/>
                    </a:lnTo>
                    <a:lnTo>
                      <a:pt x="58" y="3"/>
                    </a:lnTo>
                    <a:lnTo>
                      <a:pt x="68" y="6"/>
                    </a:lnTo>
                    <a:lnTo>
                      <a:pt x="77" y="10"/>
                    </a:lnTo>
                    <a:lnTo>
                      <a:pt x="86" y="1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39" name="Freeform 19"/>
              <p:cNvSpPr>
                <a:spLocks/>
              </p:cNvSpPr>
              <p:nvPr/>
            </p:nvSpPr>
            <p:spPr bwMode="auto">
              <a:xfrm>
                <a:off x="6454" y="4503"/>
                <a:ext cx="208" cy="425"/>
              </a:xfrm>
              <a:custGeom>
                <a:avLst/>
                <a:gdLst>
                  <a:gd name="T0" fmla="*/ 0 w 417"/>
                  <a:gd name="T1" fmla="*/ 1 h 849"/>
                  <a:gd name="T2" fmla="*/ 0 w 417"/>
                  <a:gd name="T3" fmla="*/ 1 h 849"/>
                  <a:gd name="T4" fmla="*/ 0 w 417"/>
                  <a:gd name="T5" fmla="*/ 1 h 849"/>
                  <a:gd name="T6" fmla="*/ 0 w 417"/>
                  <a:gd name="T7" fmla="*/ 1 h 849"/>
                  <a:gd name="T8" fmla="*/ 0 w 417"/>
                  <a:gd name="T9" fmla="*/ 1 h 849"/>
                  <a:gd name="T10" fmla="*/ 0 w 417"/>
                  <a:gd name="T11" fmla="*/ 1 h 849"/>
                  <a:gd name="T12" fmla="*/ 0 w 417"/>
                  <a:gd name="T13" fmla="*/ 1 h 849"/>
                  <a:gd name="T14" fmla="*/ 0 w 417"/>
                  <a:gd name="T15" fmla="*/ 1 h 849"/>
                  <a:gd name="T16" fmla="*/ 0 w 417"/>
                  <a:gd name="T17" fmla="*/ 1 h 849"/>
                  <a:gd name="T18" fmla="*/ 0 w 417"/>
                  <a:gd name="T19" fmla="*/ 1 h 849"/>
                  <a:gd name="T20" fmla="*/ 0 w 417"/>
                  <a:gd name="T21" fmla="*/ 1 h 849"/>
                  <a:gd name="T22" fmla="*/ 0 w 417"/>
                  <a:gd name="T23" fmla="*/ 1 h 849"/>
                  <a:gd name="T24" fmla="*/ 0 w 417"/>
                  <a:gd name="T25" fmla="*/ 1 h 849"/>
                  <a:gd name="T26" fmla="*/ 0 w 417"/>
                  <a:gd name="T27" fmla="*/ 1 h 849"/>
                  <a:gd name="T28" fmla="*/ 0 w 417"/>
                  <a:gd name="T29" fmla="*/ 1 h 849"/>
                  <a:gd name="T30" fmla="*/ 0 w 417"/>
                  <a:gd name="T31" fmla="*/ 1 h 849"/>
                  <a:gd name="T32" fmla="*/ 0 w 417"/>
                  <a:gd name="T33" fmla="*/ 1 h 849"/>
                  <a:gd name="T34" fmla="*/ 0 w 417"/>
                  <a:gd name="T35" fmla="*/ 1 h 849"/>
                  <a:gd name="T36" fmla="*/ 0 w 417"/>
                  <a:gd name="T37" fmla="*/ 1 h 849"/>
                  <a:gd name="T38" fmla="*/ 0 w 417"/>
                  <a:gd name="T39" fmla="*/ 1 h 849"/>
                  <a:gd name="T40" fmla="*/ 0 w 417"/>
                  <a:gd name="T41" fmla="*/ 1 h 849"/>
                  <a:gd name="T42" fmla="*/ 0 w 417"/>
                  <a:gd name="T43" fmla="*/ 1 h 849"/>
                  <a:gd name="T44" fmla="*/ 0 w 417"/>
                  <a:gd name="T45" fmla="*/ 1 h 849"/>
                  <a:gd name="T46" fmla="*/ 0 w 417"/>
                  <a:gd name="T47" fmla="*/ 1 h 849"/>
                  <a:gd name="T48" fmla="*/ 0 w 417"/>
                  <a:gd name="T49" fmla="*/ 1 h 849"/>
                  <a:gd name="T50" fmla="*/ 0 w 417"/>
                  <a:gd name="T51" fmla="*/ 1 h 849"/>
                  <a:gd name="T52" fmla="*/ 0 w 417"/>
                  <a:gd name="T53" fmla="*/ 1 h 849"/>
                  <a:gd name="T54" fmla="*/ 0 w 417"/>
                  <a:gd name="T55" fmla="*/ 1 h 849"/>
                  <a:gd name="T56" fmla="*/ 0 w 417"/>
                  <a:gd name="T57" fmla="*/ 1 h 849"/>
                  <a:gd name="T58" fmla="*/ 0 w 417"/>
                  <a:gd name="T59" fmla="*/ 1 h 849"/>
                  <a:gd name="T60" fmla="*/ 0 w 417"/>
                  <a:gd name="T61" fmla="*/ 1 h 849"/>
                  <a:gd name="T62" fmla="*/ 0 w 417"/>
                  <a:gd name="T63" fmla="*/ 1 h 849"/>
                  <a:gd name="T64" fmla="*/ 0 w 417"/>
                  <a:gd name="T65" fmla="*/ 1 h 849"/>
                  <a:gd name="T66" fmla="*/ 0 w 417"/>
                  <a:gd name="T67" fmla="*/ 1 h 849"/>
                  <a:gd name="T68" fmla="*/ 0 w 417"/>
                  <a:gd name="T69" fmla="*/ 1 h 849"/>
                  <a:gd name="T70" fmla="*/ 0 w 417"/>
                  <a:gd name="T71" fmla="*/ 1 h 849"/>
                  <a:gd name="T72" fmla="*/ 0 w 417"/>
                  <a:gd name="T73" fmla="*/ 1 h 849"/>
                  <a:gd name="T74" fmla="*/ 0 w 417"/>
                  <a:gd name="T75" fmla="*/ 1 h 849"/>
                  <a:gd name="T76" fmla="*/ 0 w 417"/>
                  <a:gd name="T77" fmla="*/ 1 h 849"/>
                  <a:gd name="T78" fmla="*/ 0 w 417"/>
                  <a:gd name="T79" fmla="*/ 1 h 849"/>
                  <a:gd name="T80" fmla="*/ 0 w 417"/>
                  <a:gd name="T81" fmla="*/ 1 h 849"/>
                  <a:gd name="T82" fmla="*/ 0 w 417"/>
                  <a:gd name="T83" fmla="*/ 1 h 849"/>
                  <a:gd name="T84" fmla="*/ 0 w 417"/>
                  <a:gd name="T85" fmla="*/ 1 h 849"/>
                  <a:gd name="T86" fmla="*/ 0 w 417"/>
                  <a:gd name="T87" fmla="*/ 1 h 849"/>
                  <a:gd name="T88" fmla="*/ 0 w 417"/>
                  <a:gd name="T89" fmla="*/ 1 h 849"/>
                  <a:gd name="T90" fmla="*/ 0 w 417"/>
                  <a:gd name="T91" fmla="*/ 1 h 8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7"/>
                  <a:gd name="T139" fmla="*/ 0 h 849"/>
                  <a:gd name="T140" fmla="*/ 417 w 417"/>
                  <a:gd name="T141" fmla="*/ 849 h 8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7" h="849">
                    <a:moveTo>
                      <a:pt x="417" y="52"/>
                    </a:moveTo>
                    <a:lnTo>
                      <a:pt x="414" y="64"/>
                    </a:lnTo>
                    <a:lnTo>
                      <a:pt x="408" y="80"/>
                    </a:lnTo>
                    <a:lnTo>
                      <a:pt x="402" y="97"/>
                    </a:lnTo>
                    <a:lnTo>
                      <a:pt x="398" y="111"/>
                    </a:lnTo>
                    <a:lnTo>
                      <a:pt x="388" y="143"/>
                    </a:lnTo>
                    <a:lnTo>
                      <a:pt x="372" y="190"/>
                    </a:lnTo>
                    <a:lnTo>
                      <a:pt x="355" y="249"/>
                    </a:lnTo>
                    <a:lnTo>
                      <a:pt x="335" y="316"/>
                    </a:lnTo>
                    <a:lnTo>
                      <a:pt x="317" y="384"/>
                    </a:lnTo>
                    <a:lnTo>
                      <a:pt x="301" y="450"/>
                    </a:lnTo>
                    <a:lnTo>
                      <a:pt x="290" y="508"/>
                    </a:lnTo>
                    <a:lnTo>
                      <a:pt x="284" y="553"/>
                    </a:lnTo>
                    <a:lnTo>
                      <a:pt x="280" y="601"/>
                    </a:lnTo>
                    <a:lnTo>
                      <a:pt x="270" y="672"/>
                    </a:lnTo>
                    <a:lnTo>
                      <a:pt x="260" y="754"/>
                    </a:lnTo>
                    <a:lnTo>
                      <a:pt x="251" y="836"/>
                    </a:lnTo>
                    <a:lnTo>
                      <a:pt x="227" y="845"/>
                    </a:lnTo>
                    <a:lnTo>
                      <a:pt x="203" y="849"/>
                    </a:lnTo>
                    <a:lnTo>
                      <a:pt x="180" y="849"/>
                    </a:lnTo>
                    <a:lnTo>
                      <a:pt x="160" y="845"/>
                    </a:lnTo>
                    <a:lnTo>
                      <a:pt x="140" y="840"/>
                    </a:lnTo>
                    <a:lnTo>
                      <a:pt x="123" y="835"/>
                    </a:lnTo>
                    <a:lnTo>
                      <a:pt x="108" y="828"/>
                    </a:lnTo>
                    <a:lnTo>
                      <a:pt x="95" y="822"/>
                    </a:lnTo>
                    <a:lnTo>
                      <a:pt x="85" y="819"/>
                    </a:lnTo>
                    <a:lnTo>
                      <a:pt x="75" y="814"/>
                    </a:lnTo>
                    <a:lnTo>
                      <a:pt x="65" y="810"/>
                    </a:lnTo>
                    <a:lnTo>
                      <a:pt x="57" y="807"/>
                    </a:lnTo>
                    <a:lnTo>
                      <a:pt x="48" y="803"/>
                    </a:lnTo>
                    <a:lnTo>
                      <a:pt x="38" y="798"/>
                    </a:lnTo>
                    <a:lnTo>
                      <a:pt x="28" y="791"/>
                    </a:lnTo>
                    <a:lnTo>
                      <a:pt x="18" y="782"/>
                    </a:lnTo>
                    <a:lnTo>
                      <a:pt x="14" y="780"/>
                    </a:lnTo>
                    <a:lnTo>
                      <a:pt x="10" y="779"/>
                    </a:lnTo>
                    <a:lnTo>
                      <a:pt x="5" y="779"/>
                    </a:lnTo>
                    <a:lnTo>
                      <a:pt x="0" y="780"/>
                    </a:lnTo>
                    <a:lnTo>
                      <a:pt x="1" y="725"/>
                    </a:lnTo>
                    <a:lnTo>
                      <a:pt x="10" y="637"/>
                    </a:lnTo>
                    <a:lnTo>
                      <a:pt x="20" y="545"/>
                    </a:lnTo>
                    <a:lnTo>
                      <a:pt x="28" y="476"/>
                    </a:lnTo>
                    <a:lnTo>
                      <a:pt x="34" y="447"/>
                    </a:lnTo>
                    <a:lnTo>
                      <a:pt x="44" y="408"/>
                    </a:lnTo>
                    <a:lnTo>
                      <a:pt x="57" y="366"/>
                    </a:lnTo>
                    <a:lnTo>
                      <a:pt x="73" y="321"/>
                    </a:lnTo>
                    <a:lnTo>
                      <a:pt x="88" y="277"/>
                    </a:lnTo>
                    <a:lnTo>
                      <a:pt x="104" y="239"/>
                    </a:lnTo>
                    <a:lnTo>
                      <a:pt x="118" y="209"/>
                    </a:lnTo>
                    <a:lnTo>
                      <a:pt x="128" y="188"/>
                    </a:lnTo>
                    <a:lnTo>
                      <a:pt x="138" y="173"/>
                    </a:lnTo>
                    <a:lnTo>
                      <a:pt x="150" y="157"/>
                    </a:lnTo>
                    <a:lnTo>
                      <a:pt x="163" y="139"/>
                    </a:lnTo>
                    <a:lnTo>
                      <a:pt x="177" y="124"/>
                    </a:lnTo>
                    <a:lnTo>
                      <a:pt x="190" y="108"/>
                    </a:lnTo>
                    <a:lnTo>
                      <a:pt x="201" y="96"/>
                    </a:lnTo>
                    <a:lnTo>
                      <a:pt x="210" y="85"/>
                    </a:lnTo>
                    <a:lnTo>
                      <a:pt x="215" y="80"/>
                    </a:lnTo>
                    <a:lnTo>
                      <a:pt x="221" y="75"/>
                    </a:lnTo>
                    <a:lnTo>
                      <a:pt x="225" y="66"/>
                    </a:lnTo>
                    <a:lnTo>
                      <a:pt x="227" y="57"/>
                    </a:lnTo>
                    <a:lnTo>
                      <a:pt x="230" y="47"/>
                    </a:lnTo>
                    <a:lnTo>
                      <a:pt x="231" y="35"/>
                    </a:lnTo>
                    <a:lnTo>
                      <a:pt x="235" y="22"/>
                    </a:lnTo>
                    <a:lnTo>
                      <a:pt x="241" y="10"/>
                    </a:lnTo>
                    <a:lnTo>
                      <a:pt x="247" y="0"/>
                    </a:lnTo>
                    <a:lnTo>
                      <a:pt x="250" y="12"/>
                    </a:lnTo>
                    <a:lnTo>
                      <a:pt x="252" y="24"/>
                    </a:lnTo>
                    <a:lnTo>
                      <a:pt x="257" y="36"/>
                    </a:lnTo>
                    <a:lnTo>
                      <a:pt x="261" y="49"/>
                    </a:lnTo>
                    <a:lnTo>
                      <a:pt x="265" y="57"/>
                    </a:lnTo>
                    <a:lnTo>
                      <a:pt x="272" y="68"/>
                    </a:lnTo>
                    <a:lnTo>
                      <a:pt x="281" y="76"/>
                    </a:lnTo>
                    <a:lnTo>
                      <a:pt x="290" y="83"/>
                    </a:lnTo>
                    <a:lnTo>
                      <a:pt x="295" y="85"/>
                    </a:lnTo>
                    <a:lnTo>
                      <a:pt x="302" y="89"/>
                    </a:lnTo>
                    <a:lnTo>
                      <a:pt x="308" y="90"/>
                    </a:lnTo>
                    <a:lnTo>
                      <a:pt x="315" y="90"/>
                    </a:lnTo>
                    <a:lnTo>
                      <a:pt x="321" y="92"/>
                    </a:lnTo>
                    <a:lnTo>
                      <a:pt x="328" y="94"/>
                    </a:lnTo>
                    <a:lnTo>
                      <a:pt x="334" y="94"/>
                    </a:lnTo>
                    <a:lnTo>
                      <a:pt x="340" y="94"/>
                    </a:lnTo>
                    <a:lnTo>
                      <a:pt x="345" y="94"/>
                    </a:lnTo>
                    <a:lnTo>
                      <a:pt x="351" y="94"/>
                    </a:lnTo>
                    <a:lnTo>
                      <a:pt x="357" y="92"/>
                    </a:lnTo>
                    <a:lnTo>
                      <a:pt x="362" y="90"/>
                    </a:lnTo>
                    <a:lnTo>
                      <a:pt x="368" y="89"/>
                    </a:lnTo>
                    <a:lnTo>
                      <a:pt x="372" y="87"/>
                    </a:lnTo>
                    <a:lnTo>
                      <a:pt x="378" y="85"/>
                    </a:lnTo>
                    <a:lnTo>
                      <a:pt x="384" y="82"/>
                    </a:lnTo>
                    <a:lnTo>
                      <a:pt x="394" y="75"/>
                    </a:lnTo>
                    <a:lnTo>
                      <a:pt x="402" y="66"/>
                    </a:lnTo>
                    <a:lnTo>
                      <a:pt x="410" y="59"/>
                    </a:lnTo>
                    <a:lnTo>
                      <a:pt x="417" y="5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40" name="Freeform 20"/>
              <p:cNvSpPr>
                <a:spLocks/>
              </p:cNvSpPr>
              <p:nvPr/>
            </p:nvSpPr>
            <p:spPr bwMode="auto">
              <a:xfrm>
                <a:off x="6503" y="4545"/>
                <a:ext cx="121" cy="388"/>
              </a:xfrm>
              <a:custGeom>
                <a:avLst/>
                <a:gdLst>
                  <a:gd name="T0" fmla="*/ 1 w 242"/>
                  <a:gd name="T1" fmla="*/ 1 h 776"/>
                  <a:gd name="T2" fmla="*/ 1 w 242"/>
                  <a:gd name="T3" fmla="*/ 1 h 776"/>
                  <a:gd name="T4" fmla="*/ 1 w 242"/>
                  <a:gd name="T5" fmla="*/ 1 h 776"/>
                  <a:gd name="T6" fmla="*/ 1 w 242"/>
                  <a:gd name="T7" fmla="*/ 1 h 776"/>
                  <a:gd name="T8" fmla="*/ 1 w 242"/>
                  <a:gd name="T9" fmla="*/ 1 h 776"/>
                  <a:gd name="T10" fmla="*/ 1 w 242"/>
                  <a:gd name="T11" fmla="*/ 1 h 776"/>
                  <a:gd name="T12" fmla="*/ 1 w 242"/>
                  <a:gd name="T13" fmla="*/ 1 h 776"/>
                  <a:gd name="T14" fmla="*/ 1 w 242"/>
                  <a:gd name="T15" fmla="*/ 1 h 776"/>
                  <a:gd name="T16" fmla="*/ 1 w 242"/>
                  <a:gd name="T17" fmla="*/ 1 h 776"/>
                  <a:gd name="T18" fmla="*/ 1 w 242"/>
                  <a:gd name="T19" fmla="*/ 1 h 776"/>
                  <a:gd name="T20" fmla="*/ 1 w 242"/>
                  <a:gd name="T21" fmla="*/ 1 h 776"/>
                  <a:gd name="T22" fmla="*/ 1 w 242"/>
                  <a:gd name="T23" fmla="*/ 1 h 776"/>
                  <a:gd name="T24" fmla="*/ 1 w 242"/>
                  <a:gd name="T25" fmla="*/ 1 h 776"/>
                  <a:gd name="T26" fmla="*/ 1 w 242"/>
                  <a:gd name="T27" fmla="*/ 1 h 776"/>
                  <a:gd name="T28" fmla="*/ 1 w 242"/>
                  <a:gd name="T29" fmla="*/ 1 h 776"/>
                  <a:gd name="T30" fmla="*/ 1 w 242"/>
                  <a:gd name="T31" fmla="*/ 1 h 776"/>
                  <a:gd name="T32" fmla="*/ 1 w 242"/>
                  <a:gd name="T33" fmla="*/ 1 h 776"/>
                  <a:gd name="T34" fmla="*/ 1 w 242"/>
                  <a:gd name="T35" fmla="*/ 1 h 776"/>
                  <a:gd name="T36" fmla="*/ 1 w 242"/>
                  <a:gd name="T37" fmla="*/ 1 h 776"/>
                  <a:gd name="T38" fmla="*/ 1 w 242"/>
                  <a:gd name="T39" fmla="*/ 1 h 776"/>
                  <a:gd name="T40" fmla="*/ 1 w 242"/>
                  <a:gd name="T41" fmla="*/ 1 h 776"/>
                  <a:gd name="T42" fmla="*/ 1 w 242"/>
                  <a:gd name="T43" fmla="*/ 1 h 776"/>
                  <a:gd name="T44" fmla="*/ 1 w 242"/>
                  <a:gd name="T45" fmla="*/ 1 h 776"/>
                  <a:gd name="T46" fmla="*/ 1 w 242"/>
                  <a:gd name="T47" fmla="*/ 1 h 776"/>
                  <a:gd name="T48" fmla="*/ 1 w 242"/>
                  <a:gd name="T49" fmla="*/ 1 h 776"/>
                  <a:gd name="T50" fmla="*/ 1 w 242"/>
                  <a:gd name="T51" fmla="*/ 1 h 776"/>
                  <a:gd name="T52" fmla="*/ 1 w 242"/>
                  <a:gd name="T53" fmla="*/ 1 h 776"/>
                  <a:gd name="T54" fmla="*/ 1 w 242"/>
                  <a:gd name="T55" fmla="*/ 1 h 776"/>
                  <a:gd name="T56" fmla="*/ 1 w 242"/>
                  <a:gd name="T57" fmla="*/ 1 h 776"/>
                  <a:gd name="T58" fmla="*/ 1 w 242"/>
                  <a:gd name="T59" fmla="*/ 1 h 776"/>
                  <a:gd name="T60" fmla="*/ 0 w 242"/>
                  <a:gd name="T61" fmla="*/ 1 h 776"/>
                  <a:gd name="T62" fmla="*/ 0 w 242"/>
                  <a:gd name="T63" fmla="*/ 1 h 776"/>
                  <a:gd name="T64" fmla="*/ 1 w 242"/>
                  <a:gd name="T65" fmla="*/ 1 h 776"/>
                  <a:gd name="T66" fmla="*/ 1 w 242"/>
                  <a:gd name="T67" fmla="*/ 1 h 776"/>
                  <a:gd name="T68" fmla="*/ 1 w 242"/>
                  <a:gd name="T69" fmla="*/ 1 h 776"/>
                  <a:gd name="T70" fmla="*/ 1 w 242"/>
                  <a:gd name="T71" fmla="*/ 1 h 776"/>
                  <a:gd name="T72" fmla="*/ 1 w 242"/>
                  <a:gd name="T73" fmla="*/ 1 h 776"/>
                  <a:gd name="T74" fmla="*/ 1 w 242"/>
                  <a:gd name="T75" fmla="*/ 1 h 776"/>
                  <a:gd name="T76" fmla="*/ 1 w 242"/>
                  <a:gd name="T77" fmla="*/ 1 h 776"/>
                  <a:gd name="T78" fmla="*/ 1 w 242"/>
                  <a:gd name="T79" fmla="*/ 1 h 776"/>
                  <a:gd name="T80" fmla="*/ 1 w 242"/>
                  <a:gd name="T81" fmla="*/ 1 h 776"/>
                  <a:gd name="T82" fmla="*/ 1 w 242"/>
                  <a:gd name="T83" fmla="*/ 1 h 776"/>
                  <a:gd name="T84" fmla="*/ 1 w 242"/>
                  <a:gd name="T85" fmla="*/ 1 h 776"/>
                  <a:gd name="T86" fmla="*/ 1 w 242"/>
                  <a:gd name="T87" fmla="*/ 1 h 776"/>
                  <a:gd name="T88" fmla="*/ 1 w 242"/>
                  <a:gd name="T89" fmla="*/ 1 h 776"/>
                  <a:gd name="T90" fmla="*/ 1 w 242"/>
                  <a:gd name="T91" fmla="*/ 1 h 776"/>
                  <a:gd name="T92" fmla="*/ 1 w 242"/>
                  <a:gd name="T93" fmla="*/ 1 h 776"/>
                  <a:gd name="T94" fmla="*/ 1 w 242"/>
                  <a:gd name="T95" fmla="*/ 1 h 776"/>
                  <a:gd name="T96" fmla="*/ 1 w 242"/>
                  <a:gd name="T97" fmla="*/ 1 h 776"/>
                  <a:gd name="T98" fmla="*/ 1 w 242"/>
                  <a:gd name="T99" fmla="*/ 1 h 776"/>
                  <a:gd name="T100" fmla="*/ 1 w 242"/>
                  <a:gd name="T101" fmla="*/ 1 h 776"/>
                  <a:gd name="T102" fmla="*/ 1 w 242"/>
                  <a:gd name="T103" fmla="*/ 1 h 776"/>
                  <a:gd name="T104" fmla="*/ 1 w 242"/>
                  <a:gd name="T105" fmla="*/ 1 h 776"/>
                  <a:gd name="T106" fmla="*/ 1 w 242"/>
                  <a:gd name="T107" fmla="*/ 1 h 7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2"/>
                  <a:gd name="T163" fmla="*/ 0 h 776"/>
                  <a:gd name="T164" fmla="*/ 242 w 242"/>
                  <a:gd name="T165" fmla="*/ 776 h 7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2" h="776">
                    <a:moveTo>
                      <a:pt x="242" y="11"/>
                    </a:moveTo>
                    <a:lnTo>
                      <a:pt x="236" y="11"/>
                    </a:lnTo>
                    <a:lnTo>
                      <a:pt x="230" y="11"/>
                    </a:lnTo>
                    <a:lnTo>
                      <a:pt x="223" y="9"/>
                    </a:lnTo>
                    <a:lnTo>
                      <a:pt x="217" y="7"/>
                    </a:lnTo>
                    <a:lnTo>
                      <a:pt x="210" y="7"/>
                    </a:lnTo>
                    <a:lnTo>
                      <a:pt x="204" y="6"/>
                    </a:lnTo>
                    <a:lnTo>
                      <a:pt x="197" y="2"/>
                    </a:lnTo>
                    <a:lnTo>
                      <a:pt x="192" y="0"/>
                    </a:lnTo>
                    <a:lnTo>
                      <a:pt x="186" y="6"/>
                    </a:lnTo>
                    <a:lnTo>
                      <a:pt x="180" y="14"/>
                    </a:lnTo>
                    <a:lnTo>
                      <a:pt x="176" y="25"/>
                    </a:lnTo>
                    <a:lnTo>
                      <a:pt x="174" y="35"/>
                    </a:lnTo>
                    <a:lnTo>
                      <a:pt x="167" y="37"/>
                    </a:lnTo>
                    <a:lnTo>
                      <a:pt x="160" y="41"/>
                    </a:lnTo>
                    <a:lnTo>
                      <a:pt x="153" y="44"/>
                    </a:lnTo>
                    <a:lnTo>
                      <a:pt x="146" y="48"/>
                    </a:lnTo>
                    <a:lnTo>
                      <a:pt x="139" y="53"/>
                    </a:lnTo>
                    <a:lnTo>
                      <a:pt x="133" y="56"/>
                    </a:lnTo>
                    <a:lnTo>
                      <a:pt x="127" y="60"/>
                    </a:lnTo>
                    <a:lnTo>
                      <a:pt x="123" y="63"/>
                    </a:lnTo>
                    <a:lnTo>
                      <a:pt x="119" y="67"/>
                    </a:lnTo>
                    <a:lnTo>
                      <a:pt x="115" y="74"/>
                    </a:lnTo>
                    <a:lnTo>
                      <a:pt x="109" y="84"/>
                    </a:lnTo>
                    <a:lnTo>
                      <a:pt x="102" y="97"/>
                    </a:lnTo>
                    <a:lnTo>
                      <a:pt x="97" y="105"/>
                    </a:lnTo>
                    <a:lnTo>
                      <a:pt x="93" y="116"/>
                    </a:lnTo>
                    <a:lnTo>
                      <a:pt x="89" y="128"/>
                    </a:lnTo>
                    <a:lnTo>
                      <a:pt x="85" y="140"/>
                    </a:lnTo>
                    <a:lnTo>
                      <a:pt x="80" y="152"/>
                    </a:lnTo>
                    <a:lnTo>
                      <a:pt x="76" y="165"/>
                    </a:lnTo>
                    <a:lnTo>
                      <a:pt x="72" y="179"/>
                    </a:lnTo>
                    <a:lnTo>
                      <a:pt x="67" y="193"/>
                    </a:lnTo>
                    <a:lnTo>
                      <a:pt x="63" y="208"/>
                    </a:lnTo>
                    <a:lnTo>
                      <a:pt x="59" y="226"/>
                    </a:lnTo>
                    <a:lnTo>
                      <a:pt x="53" y="245"/>
                    </a:lnTo>
                    <a:lnTo>
                      <a:pt x="49" y="264"/>
                    </a:lnTo>
                    <a:lnTo>
                      <a:pt x="46" y="273"/>
                    </a:lnTo>
                    <a:lnTo>
                      <a:pt x="45" y="283"/>
                    </a:lnTo>
                    <a:lnTo>
                      <a:pt x="42" y="294"/>
                    </a:lnTo>
                    <a:lnTo>
                      <a:pt x="39" y="304"/>
                    </a:lnTo>
                    <a:lnTo>
                      <a:pt x="36" y="320"/>
                    </a:lnTo>
                    <a:lnTo>
                      <a:pt x="33" y="338"/>
                    </a:lnTo>
                    <a:lnTo>
                      <a:pt x="29" y="355"/>
                    </a:lnTo>
                    <a:lnTo>
                      <a:pt x="26" y="373"/>
                    </a:lnTo>
                    <a:lnTo>
                      <a:pt x="25" y="383"/>
                    </a:lnTo>
                    <a:lnTo>
                      <a:pt x="23" y="395"/>
                    </a:lnTo>
                    <a:lnTo>
                      <a:pt x="20" y="406"/>
                    </a:lnTo>
                    <a:lnTo>
                      <a:pt x="19" y="418"/>
                    </a:lnTo>
                    <a:lnTo>
                      <a:pt x="17" y="435"/>
                    </a:lnTo>
                    <a:lnTo>
                      <a:pt x="15" y="453"/>
                    </a:lnTo>
                    <a:lnTo>
                      <a:pt x="13" y="470"/>
                    </a:lnTo>
                    <a:lnTo>
                      <a:pt x="10" y="488"/>
                    </a:lnTo>
                    <a:lnTo>
                      <a:pt x="9" y="502"/>
                    </a:lnTo>
                    <a:lnTo>
                      <a:pt x="9" y="514"/>
                    </a:lnTo>
                    <a:lnTo>
                      <a:pt x="7" y="528"/>
                    </a:lnTo>
                    <a:lnTo>
                      <a:pt x="6" y="542"/>
                    </a:lnTo>
                    <a:lnTo>
                      <a:pt x="5" y="565"/>
                    </a:lnTo>
                    <a:lnTo>
                      <a:pt x="3" y="587"/>
                    </a:lnTo>
                    <a:lnTo>
                      <a:pt x="2" y="612"/>
                    </a:lnTo>
                    <a:lnTo>
                      <a:pt x="0" y="636"/>
                    </a:lnTo>
                    <a:lnTo>
                      <a:pt x="0" y="649"/>
                    </a:lnTo>
                    <a:lnTo>
                      <a:pt x="0" y="659"/>
                    </a:lnTo>
                    <a:lnTo>
                      <a:pt x="0" y="671"/>
                    </a:lnTo>
                    <a:lnTo>
                      <a:pt x="0" y="683"/>
                    </a:lnTo>
                    <a:lnTo>
                      <a:pt x="7" y="690"/>
                    </a:lnTo>
                    <a:lnTo>
                      <a:pt x="17" y="703"/>
                    </a:lnTo>
                    <a:lnTo>
                      <a:pt x="29" y="717"/>
                    </a:lnTo>
                    <a:lnTo>
                      <a:pt x="43" y="731"/>
                    </a:lnTo>
                    <a:lnTo>
                      <a:pt x="56" y="746"/>
                    </a:lnTo>
                    <a:lnTo>
                      <a:pt x="67" y="760"/>
                    </a:lnTo>
                    <a:lnTo>
                      <a:pt x="76" y="771"/>
                    </a:lnTo>
                    <a:lnTo>
                      <a:pt x="82" y="776"/>
                    </a:lnTo>
                    <a:lnTo>
                      <a:pt x="87" y="769"/>
                    </a:lnTo>
                    <a:lnTo>
                      <a:pt x="95" y="760"/>
                    </a:lnTo>
                    <a:lnTo>
                      <a:pt x="102" y="750"/>
                    </a:lnTo>
                    <a:lnTo>
                      <a:pt x="112" y="738"/>
                    </a:lnTo>
                    <a:lnTo>
                      <a:pt x="119" y="725"/>
                    </a:lnTo>
                    <a:lnTo>
                      <a:pt x="127" y="715"/>
                    </a:lnTo>
                    <a:lnTo>
                      <a:pt x="133" y="706"/>
                    </a:lnTo>
                    <a:lnTo>
                      <a:pt x="136" y="699"/>
                    </a:lnTo>
                    <a:lnTo>
                      <a:pt x="132" y="626"/>
                    </a:lnTo>
                    <a:lnTo>
                      <a:pt x="132" y="563"/>
                    </a:lnTo>
                    <a:lnTo>
                      <a:pt x="133" y="514"/>
                    </a:lnTo>
                    <a:lnTo>
                      <a:pt x="136" y="481"/>
                    </a:lnTo>
                    <a:lnTo>
                      <a:pt x="139" y="451"/>
                    </a:lnTo>
                    <a:lnTo>
                      <a:pt x="144" y="413"/>
                    </a:lnTo>
                    <a:lnTo>
                      <a:pt x="149" y="376"/>
                    </a:lnTo>
                    <a:lnTo>
                      <a:pt x="150" y="352"/>
                    </a:lnTo>
                    <a:lnTo>
                      <a:pt x="152" y="339"/>
                    </a:lnTo>
                    <a:lnTo>
                      <a:pt x="154" y="320"/>
                    </a:lnTo>
                    <a:lnTo>
                      <a:pt x="159" y="297"/>
                    </a:lnTo>
                    <a:lnTo>
                      <a:pt x="163" y="269"/>
                    </a:lnTo>
                    <a:lnTo>
                      <a:pt x="166" y="259"/>
                    </a:lnTo>
                    <a:lnTo>
                      <a:pt x="167" y="247"/>
                    </a:lnTo>
                    <a:lnTo>
                      <a:pt x="170" y="236"/>
                    </a:lnTo>
                    <a:lnTo>
                      <a:pt x="172" y="224"/>
                    </a:lnTo>
                    <a:lnTo>
                      <a:pt x="173" y="215"/>
                    </a:lnTo>
                    <a:lnTo>
                      <a:pt x="174" y="205"/>
                    </a:lnTo>
                    <a:lnTo>
                      <a:pt x="177" y="196"/>
                    </a:lnTo>
                    <a:lnTo>
                      <a:pt x="179" y="187"/>
                    </a:lnTo>
                    <a:lnTo>
                      <a:pt x="186" y="142"/>
                    </a:lnTo>
                    <a:lnTo>
                      <a:pt x="192" y="109"/>
                    </a:lnTo>
                    <a:lnTo>
                      <a:pt x="196" y="84"/>
                    </a:lnTo>
                    <a:lnTo>
                      <a:pt x="203" y="67"/>
                    </a:lnTo>
                    <a:lnTo>
                      <a:pt x="216" y="63"/>
                    </a:lnTo>
                    <a:lnTo>
                      <a:pt x="229" y="49"/>
                    </a:lnTo>
                    <a:lnTo>
                      <a:pt x="237" y="30"/>
                    </a:lnTo>
                    <a:lnTo>
                      <a:pt x="242" y="1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41" name="Freeform 21"/>
              <p:cNvSpPr>
                <a:spLocks/>
              </p:cNvSpPr>
              <p:nvPr/>
            </p:nvSpPr>
            <p:spPr bwMode="auto">
              <a:xfrm>
                <a:off x="6590" y="4530"/>
                <a:ext cx="72" cy="75"/>
              </a:xfrm>
              <a:custGeom>
                <a:avLst/>
                <a:gdLst>
                  <a:gd name="T0" fmla="*/ 0 w 145"/>
                  <a:gd name="T1" fmla="*/ 1 h 150"/>
                  <a:gd name="T2" fmla="*/ 0 w 145"/>
                  <a:gd name="T3" fmla="*/ 1 h 150"/>
                  <a:gd name="T4" fmla="*/ 0 w 145"/>
                  <a:gd name="T5" fmla="*/ 1 h 150"/>
                  <a:gd name="T6" fmla="*/ 0 w 145"/>
                  <a:gd name="T7" fmla="*/ 1 h 150"/>
                  <a:gd name="T8" fmla="*/ 0 w 145"/>
                  <a:gd name="T9" fmla="*/ 0 h 150"/>
                  <a:gd name="T10" fmla="*/ 0 w 145"/>
                  <a:gd name="T11" fmla="*/ 1 h 150"/>
                  <a:gd name="T12" fmla="*/ 0 w 145"/>
                  <a:gd name="T13" fmla="*/ 1 h 150"/>
                  <a:gd name="T14" fmla="*/ 0 w 145"/>
                  <a:gd name="T15" fmla="*/ 1 h 150"/>
                  <a:gd name="T16" fmla="*/ 0 w 145"/>
                  <a:gd name="T17" fmla="*/ 1 h 150"/>
                  <a:gd name="T18" fmla="*/ 0 w 145"/>
                  <a:gd name="T19" fmla="*/ 1 h 150"/>
                  <a:gd name="T20" fmla="*/ 0 w 145"/>
                  <a:gd name="T21" fmla="*/ 1 h 150"/>
                  <a:gd name="T22" fmla="*/ 0 w 145"/>
                  <a:gd name="T23" fmla="*/ 1 h 150"/>
                  <a:gd name="T24" fmla="*/ 0 w 145"/>
                  <a:gd name="T25" fmla="*/ 1 h 150"/>
                  <a:gd name="T26" fmla="*/ 0 w 145"/>
                  <a:gd name="T27" fmla="*/ 1 h 150"/>
                  <a:gd name="T28" fmla="*/ 0 w 145"/>
                  <a:gd name="T29" fmla="*/ 1 h 150"/>
                  <a:gd name="T30" fmla="*/ 0 w 145"/>
                  <a:gd name="T31" fmla="*/ 1 h 150"/>
                  <a:gd name="T32" fmla="*/ 0 w 145"/>
                  <a:gd name="T33" fmla="*/ 1 h 150"/>
                  <a:gd name="T34" fmla="*/ 0 w 145"/>
                  <a:gd name="T35" fmla="*/ 1 h 150"/>
                  <a:gd name="T36" fmla="*/ 0 w 145"/>
                  <a:gd name="T37" fmla="*/ 1 h 150"/>
                  <a:gd name="T38" fmla="*/ 0 w 145"/>
                  <a:gd name="T39" fmla="*/ 1 h 150"/>
                  <a:gd name="T40" fmla="*/ 0 w 145"/>
                  <a:gd name="T41" fmla="*/ 1 h 150"/>
                  <a:gd name="T42" fmla="*/ 0 w 145"/>
                  <a:gd name="T43" fmla="*/ 1 h 150"/>
                  <a:gd name="T44" fmla="*/ 0 w 145"/>
                  <a:gd name="T45" fmla="*/ 1 h 150"/>
                  <a:gd name="T46" fmla="*/ 0 w 145"/>
                  <a:gd name="T47" fmla="*/ 1 h 150"/>
                  <a:gd name="T48" fmla="*/ 0 w 145"/>
                  <a:gd name="T49" fmla="*/ 1 h 150"/>
                  <a:gd name="T50" fmla="*/ 0 w 145"/>
                  <a:gd name="T51" fmla="*/ 1 h 150"/>
                  <a:gd name="T52" fmla="*/ 0 w 145"/>
                  <a:gd name="T53" fmla="*/ 1 h 150"/>
                  <a:gd name="T54" fmla="*/ 0 w 145"/>
                  <a:gd name="T55" fmla="*/ 1 h 150"/>
                  <a:gd name="T56" fmla="*/ 0 w 145"/>
                  <a:gd name="T57" fmla="*/ 1 h 150"/>
                  <a:gd name="T58" fmla="*/ 0 w 145"/>
                  <a:gd name="T59" fmla="*/ 1 h 150"/>
                  <a:gd name="T60" fmla="*/ 0 w 145"/>
                  <a:gd name="T61" fmla="*/ 1 h 150"/>
                  <a:gd name="T62" fmla="*/ 0 w 145"/>
                  <a:gd name="T63" fmla="*/ 1 h 150"/>
                  <a:gd name="T64" fmla="*/ 0 w 145"/>
                  <a:gd name="T65" fmla="*/ 1 h 150"/>
                  <a:gd name="T66" fmla="*/ 0 w 145"/>
                  <a:gd name="T67" fmla="*/ 1 h 150"/>
                  <a:gd name="T68" fmla="*/ 0 w 145"/>
                  <a:gd name="T69" fmla="*/ 1 h 150"/>
                  <a:gd name="T70" fmla="*/ 0 w 145"/>
                  <a:gd name="T71" fmla="*/ 1 h 150"/>
                  <a:gd name="T72" fmla="*/ 0 w 145"/>
                  <a:gd name="T73" fmla="*/ 1 h 150"/>
                  <a:gd name="T74" fmla="*/ 0 w 145"/>
                  <a:gd name="T75" fmla="*/ 1 h 150"/>
                  <a:gd name="T76" fmla="*/ 0 w 145"/>
                  <a:gd name="T77" fmla="*/ 1 h 150"/>
                  <a:gd name="T78" fmla="*/ 0 w 145"/>
                  <a:gd name="T79" fmla="*/ 1 h 150"/>
                  <a:gd name="T80" fmla="*/ 0 w 145"/>
                  <a:gd name="T81" fmla="*/ 1 h 150"/>
                  <a:gd name="T82" fmla="*/ 0 w 145"/>
                  <a:gd name="T83" fmla="*/ 1 h 150"/>
                  <a:gd name="T84" fmla="*/ 0 w 145"/>
                  <a:gd name="T85" fmla="*/ 1 h 150"/>
                  <a:gd name="T86" fmla="*/ 0 w 145"/>
                  <a:gd name="T87" fmla="*/ 1 h 150"/>
                  <a:gd name="T88" fmla="*/ 0 w 145"/>
                  <a:gd name="T89" fmla="*/ 1 h 150"/>
                  <a:gd name="T90" fmla="*/ 0 w 145"/>
                  <a:gd name="T91" fmla="*/ 1 h 150"/>
                  <a:gd name="T92" fmla="*/ 0 w 145"/>
                  <a:gd name="T93" fmla="*/ 1 h 150"/>
                  <a:gd name="T94" fmla="*/ 0 w 145"/>
                  <a:gd name="T95" fmla="*/ 1 h 150"/>
                  <a:gd name="T96" fmla="*/ 0 w 145"/>
                  <a:gd name="T97" fmla="*/ 1 h 150"/>
                  <a:gd name="T98" fmla="*/ 0 w 145"/>
                  <a:gd name="T99" fmla="*/ 1 h 150"/>
                  <a:gd name="T100" fmla="*/ 0 w 145"/>
                  <a:gd name="T101" fmla="*/ 1 h 150"/>
                  <a:gd name="T102" fmla="*/ 0 w 145"/>
                  <a:gd name="T103" fmla="*/ 1 h 150"/>
                  <a:gd name="T104" fmla="*/ 0 w 145"/>
                  <a:gd name="T105" fmla="*/ 1 h 150"/>
                  <a:gd name="T106" fmla="*/ 0 w 145"/>
                  <a:gd name="T107" fmla="*/ 1 h 150"/>
                  <a:gd name="T108" fmla="*/ 0 w 145"/>
                  <a:gd name="T109" fmla="*/ 1 h 150"/>
                  <a:gd name="T110" fmla="*/ 0 w 145"/>
                  <a:gd name="T111" fmla="*/ 1 h 150"/>
                  <a:gd name="T112" fmla="*/ 0 w 145"/>
                  <a:gd name="T113" fmla="*/ 1 h 1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5"/>
                  <a:gd name="T172" fmla="*/ 0 h 150"/>
                  <a:gd name="T173" fmla="*/ 145 w 145"/>
                  <a:gd name="T174" fmla="*/ 150 h 1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5" h="150">
                    <a:moveTo>
                      <a:pt x="126" y="59"/>
                    </a:moveTo>
                    <a:lnTo>
                      <a:pt x="130" y="45"/>
                    </a:lnTo>
                    <a:lnTo>
                      <a:pt x="136" y="28"/>
                    </a:lnTo>
                    <a:lnTo>
                      <a:pt x="142" y="12"/>
                    </a:lnTo>
                    <a:lnTo>
                      <a:pt x="145" y="0"/>
                    </a:lnTo>
                    <a:lnTo>
                      <a:pt x="138" y="7"/>
                    </a:lnTo>
                    <a:lnTo>
                      <a:pt x="130" y="14"/>
                    </a:lnTo>
                    <a:lnTo>
                      <a:pt x="122" y="23"/>
                    </a:lnTo>
                    <a:lnTo>
                      <a:pt x="112" y="30"/>
                    </a:lnTo>
                    <a:lnTo>
                      <a:pt x="106" y="33"/>
                    </a:lnTo>
                    <a:lnTo>
                      <a:pt x="100" y="35"/>
                    </a:lnTo>
                    <a:lnTo>
                      <a:pt x="96" y="37"/>
                    </a:lnTo>
                    <a:lnTo>
                      <a:pt x="90" y="38"/>
                    </a:lnTo>
                    <a:lnTo>
                      <a:pt x="85" y="40"/>
                    </a:lnTo>
                    <a:lnTo>
                      <a:pt x="79" y="42"/>
                    </a:lnTo>
                    <a:lnTo>
                      <a:pt x="73" y="42"/>
                    </a:lnTo>
                    <a:lnTo>
                      <a:pt x="68" y="42"/>
                    </a:lnTo>
                    <a:lnTo>
                      <a:pt x="62" y="42"/>
                    </a:lnTo>
                    <a:lnTo>
                      <a:pt x="56" y="42"/>
                    </a:lnTo>
                    <a:lnTo>
                      <a:pt x="49" y="40"/>
                    </a:lnTo>
                    <a:lnTo>
                      <a:pt x="43" y="38"/>
                    </a:lnTo>
                    <a:lnTo>
                      <a:pt x="36" y="38"/>
                    </a:lnTo>
                    <a:lnTo>
                      <a:pt x="30" y="37"/>
                    </a:lnTo>
                    <a:lnTo>
                      <a:pt x="23" y="33"/>
                    </a:lnTo>
                    <a:lnTo>
                      <a:pt x="18" y="31"/>
                    </a:lnTo>
                    <a:lnTo>
                      <a:pt x="12" y="37"/>
                    </a:lnTo>
                    <a:lnTo>
                      <a:pt x="6" y="45"/>
                    </a:lnTo>
                    <a:lnTo>
                      <a:pt x="2" y="56"/>
                    </a:lnTo>
                    <a:lnTo>
                      <a:pt x="0" y="66"/>
                    </a:lnTo>
                    <a:lnTo>
                      <a:pt x="0" y="72"/>
                    </a:lnTo>
                    <a:lnTo>
                      <a:pt x="3" y="75"/>
                    </a:lnTo>
                    <a:lnTo>
                      <a:pt x="6" y="82"/>
                    </a:lnTo>
                    <a:lnTo>
                      <a:pt x="10" y="87"/>
                    </a:lnTo>
                    <a:lnTo>
                      <a:pt x="16" y="93"/>
                    </a:lnTo>
                    <a:lnTo>
                      <a:pt x="23" y="96"/>
                    </a:lnTo>
                    <a:lnTo>
                      <a:pt x="33" y="98"/>
                    </a:lnTo>
                    <a:lnTo>
                      <a:pt x="45" y="100"/>
                    </a:lnTo>
                    <a:lnTo>
                      <a:pt x="49" y="110"/>
                    </a:lnTo>
                    <a:lnTo>
                      <a:pt x="55" y="124"/>
                    </a:lnTo>
                    <a:lnTo>
                      <a:pt x="58" y="140"/>
                    </a:lnTo>
                    <a:lnTo>
                      <a:pt x="60" y="150"/>
                    </a:lnTo>
                    <a:lnTo>
                      <a:pt x="68" y="142"/>
                    </a:lnTo>
                    <a:lnTo>
                      <a:pt x="73" y="133"/>
                    </a:lnTo>
                    <a:lnTo>
                      <a:pt x="76" y="128"/>
                    </a:lnTo>
                    <a:lnTo>
                      <a:pt x="80" y="126"/>
                    </a:lnTo>
                    <a:lnTo>
                      <a:pt x="86" y="124"/>
                    </a:lnTo>
                    <a:lnTo>
                      <a:pt x="90" y="119"/>
                    </a:lnTo>
                    <a:lnTo>
                      <a:pt x="93" y="114"/>
                    </a:lnTo>
                    <a:lnTo>
                      <a:pt x="95" y="108"/>
                    </a:lnTo>
                    <a:lnTo>
                      <a:pt x="96" y="100"/>
                    </a:lnTo>
                    <a:lnTo>
                      <a:pt x="99" y="86"/>
                    </a:lnTo>
                    <a:lnTo>
                      <a:pt x="102" y="75"/>
                    </a:lnTo>
                    <a:lnTo>
                      <a:pt x="105" y="70"/>
                    </a:lnTo>
                    <a:lnTo>
                      <a:pt x="109" y="68"/>
                    </a:lnTo>
                    <a:lnTo>
                      <a:pt x="113" y="66"/>
                    </a:lnTo>
                    <a:lnTo>
                      <a:pt x="120" y="63"/>
                    </a:lnTo>
                    <a:lnTo>
                      <a:pt x="126" y="5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42" name="Freeform 22"/>
              <p:cNvSpPr>
                <a:spLocks/>
              </p:cNvSpPr>
              <p:nvPr/>
            </p:nvSpPr>
            <p:spPr bwMode="auto">
              <a:xfrm>
                <a:off x="6503" y="4615"/>
                <a:ext cx="82" cy="318"/>
              </a:xfrm>
              <a:custGeom>
                <a:avLst/>
                <a:gdLst>
                  <a:gd name="T0" fmla="*/ 1 w 163"/>
                  <a:gd name="T1" fmla="*/ 1 h 636"/>
                  <a:gd name="T2" fmla="*/ 1 w 163"/>
                  <a:gd name="T3" fmla="*/ 1 h 636"/>
                  <a:gd name="T4" fmla="*/ 1 w 163"/>
                  <a:gd name="T5" fmla="*/ 1 h 636"/>
                  <a:gd name="T6" fmla="*/ 1 w 163"/>
                  <a:gd name="T7" fmla="*/ 1 h 636"/>
                  <a:gd name="T8" fmla="*/ 1 w 163"/>
                  <a:gd name="T9" fmla="*/ 1 h 636"/>
                  <a:gd name="T10" fmla="*/ 1 w 163"/>
                  <a:gd name="T11" fmla="*/ 1 h 636"/>
                  <a:gd name="T12" fmla="*/ 1 w 163"/>
                  <a:gd name="T13" fmla="*/ 1 h 636"/>
                  <a:gd name="T14" fmla="*/ 1 w 163"/>
                  <a:gd name="T15" fmla="*/ 1 h 636"/>
                  <a:gd name="T16" fmla="*/ 1 w 163"/>
                  <a:gd name="T17" fmla="*/ 1 h 636"/>
                  <a:gd name="T18" fmla="*/ 0 w 163"/>
                  <a:gd name="T19" fmla="*/ 1 h 636"/>
                  <a:gd name="T20" fmla="*/ 0 w 163"/>
                  <a:gd name="T21" fmla="*/ 1 h 636"/>
                  <a:gd name="T22" fmla="*/ 1 w 163"/>
                  <a:gd name="T23" fmla="*/ 1 h 636"/>
                  <a:gd name="T24" fmla="*/ 1 w 163"/>
                  <a:gd name="T25" fmla="*/ 1 h 636"/>
                  <a:gd name="T26" fmla="*/ 1 w 163"/>
                  <a:gd name="T27" fmla="*/ 1 h 636"/>
                  <a:gd name="T28" fmla="*/ 1 w 163"/>
                  <a:gd name="T29" fmla="*/ 1 h 636"/>
                  <a:gd name="T30" fmla="*/ 1 w 163"/>
                  <a:gd name="T31" fmla="*/ 1 h 636"/>
                  <a:gd name="T32" fmla="*/ 1 w 163"/>
                  <a:gd name="T33" fmla="*/ 1 h 636"/>
                  <a:gd name="T34" fmla="*/ 1 w 163"/>
                  <a:gd name="T35" fmla="*/ 1 h 636"/>
                  <a:gd name="T36" fmla="*/ 1 w 163"/>
                  <a:gd name="T37" fmla="*/ 1 h 636"/>
                  <a:gd name="T38" fmla="*/ 1 w 163"/>
                  <a:gd name="T39" fmla="*/ 1 h 636"/>
                  <a:gd name="T40" fmla="*/ 1 w 163"/>
                  <a:gd name="T41" fmla="*/ 1 h 636"/>
                  <a:gd name="T42" fmla="*/ 1 w 163"/>
                  <a:gd name="T43" fmla="*/ 1 h 636"/>
                  <a:gd name="T44" fmla="*/ 1 w 163"/>
                  <a:gd name="T45" fmla="*/ 1 h 636"/>
                  <a:gd name="T46" fmla="*/ 1 w 163"/>
                  <a:gd name="T47" fmla="*/ 1 h 636"/>
                  <a:gd name="T48" fmla="*/ 1 w 163"/>
                  <a:gd name="T49" fmla="*/ 1 h 636"/>
                  <a:gd name="T50" fmla="*/ 1 w 163"/>
                  <a:gd name="T51" fmla="*/ 1 h 636"/>
                  <a:gd name="T52" fmla="*/ 1 w 163"/>
                  <a:gd name="T53" fmla="*/ 1 h 636"/>
                  <a:gd name="T54" fmla="*/ 1 w 163"/>
                  <a:gd name="T55" fmla="*/ 1 h 636"/>
                  <a:gd name="T56" fmla="*/ 1 w 163"/>
                  <a:gd name="T57" fmla="*/ 1 h 636"/>
                  <a:gd name="T58" fmla="*/ 1 w 163"/>
                  <a:gd name="T59" fmla="*/ 1 h 636"/>
                  <a:gd name="T60" fmla="*/ 1 w 163"/>
                  <a:gd name="T61" fmla="*/ 1 h 636"/>
                  <a:gd name="T62" fmla="*/ 1 w 163"/>
                  <a:gd name="T63" fmla="*/ 1 h 636"/>
                  <a:gd name="T64" fmla="*/ 1 w 163"/>
                  <a:gd name="T65" fmla="*/ 1 h 636"/>
                  <a:gd name="T66" fmla="*/ 1 w 163"/>
                  <a:gd name="T67" fmla="*/ 1 h 636"/>
                  <a:gd name="T68" fmla="*/ 1 w 163"/>
                  <a:gd name="T69" fmla="*/ 1 h 636"/>
                  <a:gd name="T70" fmla="*/ 1 w 163"/>
                  <a:gd name="T71" fmla="*/ 1 h 636"/>
                  <a:gd name="T72" fmla="*/ 1 w 163"/>
                  <a:gd name="T73" fmla="*/ 1 h 636"/>
                  <a:gd name="T74" fmla="*/ 1 w 163"/>
                  <a:gd name="T75" fmla="*/ 1 h 636"/>
                  <a:gd name="T76" fmla="*/ 1 w 163"/>
                  <a:gd name="T77" fmla="*/ 1 h 636"/>
                  <a:gd name="T78" fmla="*/ 1 w 163"/>
                  <a:gd name="T79" fmla="*/ 1 h 636"/>
                  <a:gd name="T80" fmla="*/ 1 w 163"/>
                  <a:gd name="T81" fmla="*/ 1 h 636"/>
                  <a:gd name="T82" fmla="*/ 1 w 163"/>
                  <a:gd name="T83" fmla="*/ 1 h 636"/>
                  <a:gd name="T84" fmla="*/ 1 w 163"/>
                  <a:gd name="T85" fmla="*/ 0 h 636"/>
                  <a:gd name="T86" fmla="*/ 1 w 163"/>
                  <a:gd name="T87" fmla="*/ 1 h 636"/>
                  <a:gd name="T88" fmla="*/ 1 w 163"/>
                  <a:gd name="T89" fmla="*/ 1 h 636"/>
                  <a:gd name="T90" fmla="*/ 1 w 163"/>
                  <a:gd name="T91" fmla="*/ 1 h 636"/>
                  <a:gd name="T92" fmla="*/ 1 w 163"/>
                  <a:gd name="T93" fmla="*/ 1 h 636"/>
                  <a:gd name="T94" fmla="*/ 1 w 163"/>
                  <a:gd name="T95" fmla="*/ 1 h 6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3"/>
                  <a:gd name="T145" fmla="*/ 0 h 636"/>
                  <a:gd name="T146" fmla="*/ 163 w 163"/>
                  <a:gd name="T147" fmla="*/ 636 h 6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3" h="636">
                    <a:moveTo>
                      <a:pt x="163" y="129"/>
                    </a:moveTo>
                    <a:lnTo>
                      <a:pt x="159" y="157"/>
                    </a:lnTo>
                    <a:lnTo>
                      <a:pt x="154" y="180"/>
                    </a:lnTo>
                    <a:lnTo>
                      <a:pt x="152" y="199"/>
                    </a:lnTo>
                    <a:lnTo>
                      <a:pt x="150" y="212"/>
                    </a:lnTo>
                    <a:lnTo>
                      <a:pt x="149" y="236"/>
                    </a:lnTo>
                    <a:lnTo>
                      <a:pt x="144" y="273"/>
                    </a:lnTo>
                    <a:lnTo>
                      <a:pt x="139" y="311"/>
                    </a:lnTo>
                    <a:lnTo>
                      <a:pt x="136" y="341"/>
                    </a:lnTo>
                    <a:lnTo>
                      <a:pt x="133" y="374"/>
                    </a:lnTo>
                    <a:lnTo>
                      <a:pt x="132" y="423"/>
                    </a:lnTo>
                    <a:lnTo>
                      <a:pt x="132" y="486"/>
                    </a:lnTo>
                    <a:lnTo>
                      <a:pt x="136" y="559"/>
                    </a:lnTo>
                    <a:lnTo>
                      <a:pt x="133" y="566"/>
                    </a:lnTo>
                    <a:lnTo>
                      <a:pt x="127" y="575"/>
                    </a:lnTo>
                    <a:lnTo>
                      <a:pt x="119" y="585"/>
                    </a:lnTo>
                    <a:lnTo>
                      <a:pt x="112" y="598"/>
                    </a:lnTo>
                    <a:lnTo>
                      <a:pt x="102" y="610"/>
                    </a:lnTo>
                    <a:lnTo>
                      <a:pt x="95" y="620"/>
                    </a:lnTo>
                    <a:lnTo>
                      <a:pt x="87" y="629"/>
                    </a:lnTo>
                    <a:lnTo>
                      <a:pt x="82" y="636"/>
                    </a:lnTo>
                    <a:lnTo>
                      <a:pt x="76" y="631"/>
                    </a:lnTo>
                    <a:lnTo>
                      <a:pt x="67" y="620"/>
                    </a:lnTo>
                    <a:lnTo>
                      <a:pt x="56" y="606"/>
                    </a:lnTo>
                    <a:lnTo>
                      <a:pt x="43" y="591"/>
                    </a:lnTo>
                    <a:lnTo>
                      <a:pt x="29" y="577"/>
                    </a:lnTo>
                    <a:lnTo>
                      <a:pt x="17" y="563"/>
                    </a:lnTo>
                    <a:lnTo>
                      <a:pt x="7" y="550"/>
                    </a:lnTo>
                    <a:lnTo>
                      <a:pt x="0" y="543"/>
                    </a:lnTo>
                    <a:lnTo>
                      <a:pt x="0" y="531"/>
                    </a:lnTo>
                    <a:lnTo>
                      <a:pt x="0" y="519"/>
                    </a:lnTo>
                    <a:lnTo>
                      <a:pt x="0" y="509"/>
                    </a:lnTo>
                    <a:lnTo>
                      <a:pt x="0" y="496"/>
                    </a:lnTo>
                    <a:lnTo>
                      <a:pt x="6" y="505"/>
                    </a:lnTo>
                    <a:lnTo>
                      <a:pt x="16" y="517"/>
                    </a:lnTo>
                    <a:lnTo>
                      <a:pt x="27" y="531"/>
                    </a:lnTo>
                    <a:lnTo>
                      <a:pt x="39" y="545"/>
                    </a:lnTo>
                    <a:lnTo>
                      <a:pt x="52" y="559"/>
                    </a:lnTo>
                    <a:lnTo>
                      <a:pt x="65" y="573"/>
                    </a:lnTo>
                    <a:lnTo>
                      <a:pt x="75" y="584"/>
                    </a:lnTo>
                    <a:lnTo>
                      <a:pt x="82" y="592"/>
                    </a:lnTo>
                    <a:lnTo>
                      <a:pt x="89" y="582"/>
                    </a:lnTo>
                    <a:lnTo>
                      <a:pt x="99" y="566"/>
                    </a:lnTo>
                    <a:lnTo>
                      <a:pt x="107" y="550"/>
                    </a:lnTo>
                    <a:lnTo>
                      <a:pt x="113" y="536"/>
                    </a:lnTo>
                    <a:lnTo>
                      <a:pt x="95" y="524"/>
                    </a:lnTo>
                    <a:lnTo>
                      <a:pt x="77" y="509"/>
                    </a:lnTo>
                    <a:lnTo>
                      <a:pt x="62" y="489"/>
                    </a:lnTo>
                    <a:lnTo>
                      <a:pt x="46" y="468"/>
                    </a:lnTo>
                    <a:lnTo>
                      <a:pt x="33" y="449"/>
                    </a:lnTo>
                    <a:lnTo>
                      <a:pt x="22" y="430"/>
                    </a:lnTo>
                    <a:lnTo>
                      <a:pt x="12" y="414"/>
                    </a:lnTo>
                    <a:lnTo>
                      <a:pt x="6" y="402"/>
                    </a:lnTo>
                    <a:lnTo>
                      <a:pt x="7" y="388"/>
                    </a:lnTo>
                    <a:lnTo>
                      <a:pt x="9" y="374"/>
                    </a:lnTo>
                    <a:lnTo>
                      <a:pt x="9" y="362"/>
                    </a:lnTo>
                    <a:lnTo>
                      <a:pt x="10" y="348"/>
                    </a:lnTo>
                    <a:lnTo>
                      <a:pt x="19" y="372"/>
                    </a:lnTo>
                    <a:lnTo>
                      <a:pt x="32" y="397"/>
                    </a:lnTo>
                    <a:lnTo>
                      <a:pt x="47" y="419"/>
                    </a:lnTo>
                    <a:lnTo>
                      <a:pt x="63" y="442"/>
                    </a:lnTo>
                    <a:lnTo>
                      <a:pt x="80" y="461"/>
                    </a:lnTo>
                    <a:lnTo>
                      <a:pt x="96" y="479"/>
                    </a:lnTo>
                    <a:lnTo>
                      <a:pt x="110" y="493"/>
                    </a:lnTo>
                    <a:lnTo>
                      <a:pt x="120" y="502"/>
                    </a:lnTo>
                    <a:lnTo>
                      <a:pt x="119" y="484"/>
                    </a:lnTo>
                    <a:lnTo>
                      <a:pt x="117" y="456"/>
                    </a:lnTo>
                    <a:lnTo>
                      <a:pt x="115" y="428"/>
                    </a:lnTo>
                    <a:lnTo>
                      <a:pt x="113" y="411"/>
                    </a:lnTo>
                    <a:lnTo>
                      <a:pt x="102" y="400"/>
                    </a:lnTo>
                    <a:lnTo>
                      <a:pt x="89" y="386"/>
                    </a:lnTo>
                    <a:lnTo>
                      <a:pt x="75" y="369"/>
                    </a:lnTo>
                    <a:lnTo>
                      <a:pt x="60" y="350"/>
                    </a:lnTo>
                    <a:lnTo>
                      <a:pt x="47" y="329"/>
                    </a:lnTo>
                    <a:lnTo>
                      <a:pt x="35" y="309"/>
                    </a:lnTo>
                    <a:lnTo>
                      <a:pt x="26" y="292"/>
                    </a:lnTo>
                    <a:lnTo>
                      <a:pt x="19" y="278"/>
                    </a:lnTo>
                    <a:lnTo>
                      <a:pt x="20" y="266"/>
                    </a:lnTo>
                    <a:lnTo>
                      <a:pt x="23" y="255"/>
                    </a:lnTo>
                    <a:lnTo>
                      <a:pt x="25" y="243"/>
                    </a:lnTo>
                    <a:lnTo>
                      <a:pt x="26" y="233"/>
                    </a:lnTo>
                    <a:lnTo>
                      <a:pt x="33" y="250"/>
                    </a:lnTo>
                    <a:lnTo>
                      <a:pt x="43" y="269"/>
                    </a:lnTo>
                    <a:lnTo>
                      <a:pt x="56" y="290"/>
                    </a:lnTo>
                    <a:lnTo>
                      <a:pt x="70" y="309"/>
                    </a:lnTo>
                    <a:lnTo>
                      <a:pt x="85" y="330"/>
                    </a:lnTo>
                    <a:lnTo>
                      <a:pt x="99" y="348"/>
                    </a:lnTo>
                    <a:lnTo>
                      <a:pt x="113" y="362"/>
                    </a:lnTo>
                    <a:lnTo>
                      <a:pt x="123" y="372"/>
                    </a:lnTo>
                    <a:lnTo>
                      <a:pt x="123" y="357"/>
                    </a:lnTo>
                    <a:lnTo>
                      <a:pt x="125" y="334"/>
                    </a:lnTo>
                    <a:lnTo>
                      <a:pt x="126" y="309"/>
                    </a:lnTo>
                    <a:lnTo>
                      <a:pt x="127" y="292"/>
                    </a:lnTo>
                    <a:lnTo>
                      <a:pt x="119" y="285"/>
                    </a:lnTo>
                    <a:lnTo>
                      <a:pt x="109" y="271"/>
                    </a:lnTo>
                    <a:lnTo>
                      <a:pt x="96" y="255"/>
                    </a:lnTo>
                    <a:lnTo>
                      <a:pt x="83" y="236"/>
                    </a:lnTo>
                    <a:lnTo>
                      <a:pt x="69" y="215"/>
                    </a:lnTo>
                    <a:lnTo>
                      <a:pt x="57" y="196"/>
                    </a:lnTo>
                    <a:lnTo>
                      <a:pt x="46" y="178"/>
                    </a:lnTo>
                    <a:lnTo>
                      <a:pt x="39" y="164"/>
                    </a:lnTo>
                    <a:lnTo>
                      <a:pt x="42" y="154"/>
                    </a:lnTo>
                    <a:lnTo>
                      <a:pt x="45" y="143"/>
                    </a:lnTo>
                    <a:lnTo>
                      <a:pt x="46" y="133"/>
                    </a:lnTo>
                    <a:lnTo>
                      <a:pt x="49" y="124"/>
                    </a:lnTo>
                    <a:lnTo>
                      <a:pt x="55" y="138"/>
                    </a:lnTo>
                    <a:lnTo>
                      <a:pt x="63" y="154"/>
                    </a:lnTo>
                    <a:lnTo>
                      <a:pt x="75" y="173"/>
                    </a:lnTo>
                    <a:lnTo>
                      <a:pt x="87" y="194"/>
                    </a:lnTo>
                    <a:lnTo>
                      <a:pt x="100" y="215"/>
                    </a:lnTo>
                    <a:lnTo>
                      <a:pt x="113" y="233"/>
                    </a:lnTo>
                    <a:lnTo>
                      <a:pt x="123" y="248"/>
                    </a:lnTo>
                    <a:lnTo>
                      <a:pt x="132" y="260"/>
                    </a:lnTo>
                    <a:lnTo>
                      <a:pt x="133" y="248"/>
                    </a:lnTo>
                    <a:lnTo>
                      <a:pt x="136" y="231"/>
                    </a:lnTo>
                    <a:lnTo>
                      <a:pt x="139" y="212"/>
                    </a:lnTo>
                    <a:lnTo>
                      <a:pt x="140" y="198"/>
                    </a:lnTo>
                    <a:lnTo>
                      <a:pt x="134" y="187"/>
                    </a:lnTo>
                    <a:lnTo>
                      <a:pt x="126" y="170"/>
                    </a:lnTo>
                    <a:lnTo>
                      <a:pt x="115" y="150"/>
                    </a:lnTo>
                    <a:lnTo>
                      <a:pt x="103" y="126"/>
                    </a:lnTo>
                    <a:lnTo>
                      <a:pt x="92" y="103"/>
                    </a:lnTo>
                    <a:lnTo>
                      <a:pt x="82" y="82"/>
                    </a:lnTo>
                    <a:lnTo>
                      <a:pt x="73" y="65"/>
                    </a:lnTo>
                    <a:lnTo>
                      <a:pt x="67" y="53"/>
                    </a:lnTo>
                    <a:lnTo>
                      <a:pt x="72" y="39"/>
                    </a:lnTo>
                    <a:lnTo>
                      <a:pt x="76" y="25"/>
                    </a:lnTo>
                    <a:lnTo>
                      <a:pt x="80" y="12"/>
                    </a:lnTo>
                    <a:lnTo>
                      <a:pt x="85" y="0"/>
                    </a:lnTo>
                    <a:lnTo>
                      <a:pt x="90" y="14"/>
                    </a:lnTo>
                    <a:lnTo>
                      <a:pt x="99" y="33"/>
                    </a:lnTo>
                    <a:lnTo>
                      <a:pt x="107" y="56"/>
                    </a:lnTo>
                    <a:lnTo>
                      <a:pt x="119" y="81"/>
                    </a:lnTo>
                    <a:lnTo>
                      <a:pt x="129" y="105"/>
                    </a:lnTo>
                    <a:lnTo>
                      <a:pt x="137" y="128"/>
                    </a:lnTo>
                    <a:lnTo>
                      <a:pt x="144" y="143"/>
                    </a:lnTo>
                    <a:lnTo>
                      <a:pt x="149" y="152"/>
                    </a:lnTo>
                    <a:lnTo>
                      <a:pt x="152" y="145"/>
                    </a:lnTo>
                    <a:lnTo>
                      <a:pt x="156" y="136"/>
                    </a:lnTo>
                    <a:lnTo>
                      <a:pt x="159" y="128"/>
                    </a:lnTo>
                    <a:lnTo>
                      <a:pt x="160" y="121"/>
                    </a:lnTo>
                    <a:lnTo>
                      <a:pt x="162" y="117"/>
                    </a:lnTo>
                    <a:lnTo>
                      <a:pt x="163" y="117"/>
                    </a:lnTo>
                    <a:lnTo>
                      <a:pt x="163" y="121"/>
                    </a:lnTo>
                    <a:lnTo>
                      <a:pt x="163" y="12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43" name="Freeform 23"/>
              <p:cNvSpPr>
                <a:spLocks/>
              </p:cNvSpPr>
              <p:nvPr/>
            </p:nvSpPr>
            <p:spPr bwMode="auto">
              <a:xfrm>
                <a:off x="6554" y="4577"/>
                <a:ext cx="38" cy="80"/>
              </a:xfrm>
              <a:custGeom>
                <a:avLst/>
                <a:gdLst>
                  <a:gd name="T0" fmla="*/ 0 w 77"/>
                  <a:gd name="T1" fmla="*/ 0 h 161"/>
                  <a:gd name="T2" fmla="*/ 0 w 77"/>
                  <a:gd name="T3" fmla="*/ 0 h 161"/>
                  <a:gd name="T4" fmla="*/ 0 w 77"/>
                  <a:gd name="T5" fmla="*/ 0 h 161"/>
                  <a:gd name="T6" fmla="*/ 0 w 77"/>
                  <a:gd name="T7" fmla="*/ 0 h 161"/>
                  <a:gd name="T8" fmla="*/ 0 w 77"/>
                  <a:gd name="T9" fmla="*/ 0 h 161"/>
                  <a:gd name="T10" fmla="*/ 0 w 77"/>
                  <a:gd name="T11" fmla="*/ 0 h 161"/>
                  <a:gd name="T12" fmla="*/ 0 w 77"/>
                  <a:gd name="T13" fmla="*/ 0 h 161"/>
                  <a:gd name="T14" fmla="*/ 0 w 77"/>
                  <a:gd name="T15" fmla="*/ 0 h 161"/>
                  <a:gd name="T16" fmla="*/ 0 w 77"/>
                  <a:gd name="T17" fmla="*/ 0 h 161"/>
                  <a:gd name="T18" fmla="*/ 0 w 77"/>
                  <a:gd name="T19" fmla="*/ 0 h 161"/>
                  <a:gd name="T20" fmla="*/ 0 w 77"/>
                  <a:gd name="T21" fmla="*/ 0 h 161"/>
                  <a:gd name="T22" fmla="*/ 0 w 77"/>
                  <a:gd name="T23" fmla="*/ 0 h 161"/>
                  <a:gd name="T24" fmla="*/ 0 w 77"/>
                  <a:gd name="T25" fmla="*/ 0 h 161"/>
                  <a:gd name="T26" fmla="*/ 0 w 77"/>
                  <a:gd name="T27" fmla="*/ 0 h 161"/>
                  <a:gd name="T28" fmla="*/ 0 w 77"/>
                  <a:gd name="T29" fmla="*/ 0 h 161"/>
                  <a:gd name="T30" fmla="*/ 0 w 77"/>
                  <a:gd name="T31" fmla="*/ 0 h 161"/>
                  <a:gd name="T32" fmla="*/ 0 w 77"/>
                  <a:gd name="T33" fmla="*/ 0 h 161"/>
                  <a:gd name="T34" fmla="*/ 0 w 77"/>
                  <a:gd name="T35" fmla="*/ 0 h 161"/>
                  <a:gd name="T36" fmla="*/ 0 w 77"/>
                  <a:gd name="T37" fmla="*/ 0 h 161"/>
                  <a:gd name="T38" fmla="*/ 0 w 77"/>
                  <a:gd name="T39" fmla="*/ 0 h 161"/>
                  <a:gd name="T40" fmla="*/ 0 w 77"/>
                  <a:gd name="T41" fmla="*/ 0 h 161"/>
                  <a:gd name="T42" fmla="*/ 0 w 77"/>
                  <a:gd name="T43" fmla="*/ 0 h 161"/>
                  <a:gd name="T44" fmla="*/ 0 w 77"/>
                  <a:gd name="T45" fmla="*/ 0 h 161"/>
                  <a:gd name="T46" fmla="*/ 0 w 77"/>
                  <a:gd name="T47" fmla="*/ 0 h 161"/>
                  <a:gd name="T48" fmla="*/ 0 w 77"/>
                  <a:gd name="T49" fmla="*/ 0 h 1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
                  <a:gd name="T76" fmla="*/ 0 h 161"/>
                  <a:gd name="T77" fmla="*/ 77 w 77"/>
                  <a:gd name="T78" fmla="*/ 161 h 1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 h="161">
                    <a:moveTo>
                      <a:pt x="21" y="0"/>
                    </a:moveTo>
                    <a:lnTo>
                      <a:pt x="17" y="4"/>
                    </a:lnTo>
                    <a:lnTo>
                      <a:pt x="13" y="11"/>
                    </a:lnTo>
                    <a:lnTo>
                      <a:pt x="7" y="21"/>
                    </a:lnTo>
                    <a:lnTo>
                      <a:pt x="0" y="34"/>
                    </a:lnTo>
                    <a:lnTo>
                      <a:pt x="7" y="44"/>
                    </a:lnTo>
                    <a:lnTo>
                      <a:pt x="15" y="60"/>
                    </a:lnTo>
                    <a:lnTo>
                      <a:pt x="27" y="79"/>
                    </a:lnTo>
                    <a:lnTo>
                      <a:pt x="38" y="100"/>
                    </a:lnTo>
                    <a:lnTo>
                      <a:pt x="48" y="121"/>
                    </a:lnTo>
                    <a:lnTo>
                      <a:pt x="58" y="138"/>
                    </a:lnTo>
                    <a:lnTo>
                      <a:pt x="65" y="152"/>
                    </a:lnTo>
                    <a:lnTo>
                      <a:pt x="70" y="161"/>
                    </a:lnTo>
                    <a:lnTo>
                      <a:pt x="71" y="152"/>
                    </a:lnTo>
                    <a:lnTo>
                      <a:pt x="72" y="142"/>
                    </a:lnTo>
                    <a:lnTo>
                      <a:pt x="75" y="133"/>
                    </a:lnTo>
                    <a:lnTo>
                      <a:pt x="77" y="124"/>
                    </a:lnTo>
                    <a:lnTo>
                      <a:pt x="72" y="114"/>
                    </a:lnTo>
                    <a:lnTo>
                      <a:pt x="65" y="98"/>
                    </a:lnTo>
                    <a:lnTo>
                      <a:pt x="57" y="81"/>
                    </a:lnTo>
                    <a:lnTo>
                      <a:pt x="48" y="60"/>
                    </a:lnTo>
                    <a:lnTo>
                      <a:pt x="40" y="41"/>
                    </a:lnTo>
                    <a:lnTo>
                      <a:pt x="31" y="23"/>
                    </a:lnTo>
                    <a:lnTo>
                      <a:pt x="25" y="9"/>
                    </a:lnTo>
                    <a:lnTo>
                      <a:pt x="2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44" name="Freeform 24"/>
              <p:cNvSpPr>
                <a:spLocks/>
              </p:cNvSpPr>
              <p:nvPr/>
            </p:nvSpPr>
            <p:spPr bwMode="auto">
              <a:xfrm>
                <a:off x="6590" y="4545"/>
                <a:ext cx="34" cy="33"/>
              </a:xfrm>
              <a:custGeom>
                <a:avLst/>
                <a:gdLst>
                  <a:gd name="T0" fmla="*/ 1 w 68"/>
                  <a:gd name="T1" fmla="*/ 0 h 67"/>
                  <a:gd name="T2" fmla="*/ 1 w 68"/>
                  <a:gd name="T3" fmla="*/ 0 h 67"/>
                  <a:gd name="T4" fmla="*/ 1 w 68"/>
                  <a:gd name="T5" fmla="*/ 0 h 67"/>
                  <a:gd name="T6" fmla="*/ 1 w 68"/>
                  <a:gd name="T7" fmla="*/ 0 h 67"/>
                  <a:gd name="T8" fmla="*/ 0 w 68"/>
                  <a:gd name="T9" fmla="*/ 0 h 67"/>
                  <a:gd name="T10" fmla="*/ 1 w 68"/>
                  <a:gd name="T11" fmla="*/ 0 h 67"/>
                  <a:gd name="T12" fmla="*/ 1 w 68"/>
                  <a:gd name="T13" fmla="*/ 0 h 67"/>
                  <a:gd name="T14" fmla="*/ 1 w 68"/>
                  <a:gd name="T15" fmla="*/ 0 h 67"/>
                  <a:gd name="T16" fmla="*/ 1 w 68"/>
                  <a:gd name="T17" fmla="*/ 0 h 67"/>
                  <a:gd name="T18" fmla="*/ 1 w 68"/>
                  <a:gd name="T19" fmla="*/ 0 h 67"/>
                  <a:gd name="T20" fmla="*/ 1 w 68"/>
                  <a:gd name="T21" fmla="*/ 0 h 67"/>
                  <a:gd name="T22" fmla="*/ 1 w 68"/>
                  <a:gd name="T23" fmla="*/ 0 h 67"/>
                  <a:gd name="T24" fmla="*/ 1 w 68"/>
                  <a:gd name="T25" fmla="*/ 0 h 67"/>
                  <a:gd name="T26" fmla="*/ 1 w 68"/>
                  <a:gd name="T27" fmla="*/ 0 h 67"/>
                  <a:gd name="T28" fmla="*/ 1 w 68"/>
                  <a:gd name="T29" fmla="*/ 0 h 67"/>
                  <a:gd name="T30" fmla="*/ 1 w 68"/>
                  <a:gd name="T31" fmla="*/ 0 h 67"/>
                  <a:gd name="T32" fmla="*/ 1 w 68"/>
                  <a:gd name="T33" fmla="*/ 0 h 67"/>
                  <a:gd name="T34" fmla="*/ 1 w 68"/>
                  <a:gd name="T35" fmla="*/ 0 h 67"/>
                  <a:gd name="T36" fmla="*/ 1 w 68"/>
                  <a:gd name="T37" fmla="*/ 0 h 67"/>
                  <a:gd name="T38" fmla="*/ 1 w 68"/>
                  <a:gd name="T39" fmla="*/ 0 h 67"/>
                  <a:gd name="T40" fmla="*/ 1 w 68"/>
                  <a:gd name="T41" fmla="*/ 0 h 67"/>
                  <a:gd name="T42" fmla="*/ 1 w 68"/>
                  <a:gd name="T43" fmla="*/ 0 h 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
                  <a:gd name="T67" fmla="*/ 0 h 67"/>
                  <a:gd name="T68" fmla="*/ 68 w 68"/>
                  <a:gd name="T69" fmla="*/ 67 h 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 h="67">
                    <a:moveTo>
                      <a:pt x="29" y="67"/>
                    </a:moveTo>
                    <a:lnTo>
                      <a:pt x="16" y="62"/>
                    </a:lnTo>
                    <a:lnTo>
                      <a:pt x="8" y="53"/>
                    </a:lnTo>
                    <a:lnTo>
                      <a:pt x="2" y="42"/>
                    </a:lnTo>
                    <a:lnTo>
                      <a:pt x="0" y="35"/>
                    </a:lnTo>
                    <a:lnTo>
                      <a:pt x="2" y="25"/>
                    </a:lnTo>
                    <a:lnTo>
                      <a:pt x="6" y="14"/>
                    </a:lnTo>
                    <a:lnTo>
                      <a:pt x="12" y="6"/>
                    </a:lnTo>
                    <a:lnTo>
                      <a:pt x="18" y="0"/>
                    </a:lnTo>
                    <a:lnTo>
                      <a:pt x="23" y="2"/>
                    </a:lnTo>
                    <a:lnTo>
                      <a:pt x="30" y="6"/>
                    </a:lnTo>
                    <a:lnTo>
                      <a:pt x="36" y="7"/>
                    </a:lnTo>
                    <a:lnTo>
                      <a:pt x="43" y="7"/>
                    </a:lnTo>
                    <a:lnTo>
                      <a:pt x="49" y="9"/>
                    </a:lnTo>
                    <a:lnTo>
                      <a:pt x="56" y="11"/>
                    </a:lnTo>
                    <a:lnTo>
                      <a:pt x="62" y="11"/>
                    </a:lnTo>
                    <a:lnTo>
                      <a:pt x="68" y="11"/>
                    </a:lnTo>
                    <a:lnTo>
                      <a:pt x="63" y="30"/>
                    </a:lnTo>
                    <a:lnTo>
                      <a:pt x="55" y="49"/>
                    </a:lnTo>
                    <a:lnTo>
                      <a:pt x="42" y="63"/>
                    </a:lnTo>
                    <a:lnTo>
                      <a:pt x="29" y="6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45" name="Freeform 25"/>
              <p:cNvSpPr>
                <a:spLocks/>
              </p:cNvSpPr>
              <p:nvPr/>
            </p:nvSpPr>
            <p:spPr bwMode="auto">
              <a:xfrm>
                <a:off x="6640" y="4694"/>
                <a:ext cx="84" cy="132"/>
              </a:xfrm>
              <a:custGeom>
                <a:avLst/>
                <a:gdLst>
                  <a:gd name="T0" fmla="*/ 0 w 170"/>
                  <a:gd name="T1" fmla="*/ 1 h 264"/>
                  <a:gd name="T2" fmla="*/ 0 w 170"/>
                  <a:gd name="T3" fmla="*/ 1 h 264"/>
                  <a:gd name="T4" fmla="*/ 0 w 170"/>
                  <a:gd name="T5" fmla="*/ 1 h 264"/>
                  <a:gd name="T6" fmla="*/ 0 w 170"/>
                  <a:gd name="T7" fmla="*/ 1 h 264"/>
                  <a:gd name="T8" fmla="*/ 0 w 170"/>
                  <a:gd name="T9" fmla="*/ 1 h 264"/>
                  <a:gd name="T10" fmla="*/ 0 w 170"/>
                  <a:gd name="T11" fmla="*/ 1 h 264"/>
                  <a:gd name="T12" fmla="*/ 0 w 170"/>
                  <a:gd name="T13" fmla="*/ 1 h 264"/>
                  <a:gd name="T14" fmla="*/ 0 w 170"/>
                  <a:gd name="T15" fmla="*/ 1 h 264"/>
                  <a:gd name="T16" fmla="*/ 0 w 170"/>
                  <a:gd name="T17" fmla="*/ 1 h 264"/>
                  <a:gd name="T18" fmla="*/ 0 w 170"/>
                  <a:gd name="T19" fmla="*/ 1 h 264"/>
                  <a:gd name="T20" fmla="*/ 0 w 170"/>
                  <a:gd name="T21" fmla="*/ 1 h 264"/>
                  <a:gd name="T22" fmla="*/ 0 w 170"/>
                  <a:gd name="T23" fmla="*/ 1 h 264"/>
                  <a:gd name="T24" fmla="*/ 0 w 170"/>
                  <a:gd name="T25" fmla="*/ 1 h 264"/>
                  <a:gd name="T26" fmla="*/ 0 w 170"/>
                  <a:gd name="T27" fmla="*/ 1 h 264"/>
                  <a:gd name="T28" fmla="*/ 0 w 170"/>
                  <a:gd name="T29" fmla="*/ 1 h 264"/>
                  <a:gd name="T30" fmla="*/ 0 w 170"/>
                  <a:gd name="T31" fmla="*/ 1 h 264"/>
                  <a:gd name="T32" fmla="*/ 0 w 170"/>
                  <a:gd name="T33" fmla="*/ 1 h 264"/>
                  <a:gd name="T34" fmla="*/ 0 w 170"/>
                  <a:gd name="T35" fmla="*/ 1 h 264"/>
                  <a:gd name="T36" fmla="*/ 0 w 170"/>
                  <a:gd name="T37" fmla="*/ 1 h 264"/>
                  <a:gd name="T38" fmla="*/ 0 w 170"/>
                  <a:gd name="T39" fmla="*/ 1 h 264"/>
                  <a:gd name="T40" fmla="*/ 0 w 170"/>
                  <a:gd name="T41" fmla="*/ 1 h 264"/>
                  <a:gd name="T42" fmla="*/ 0 w 170"/>
                  <a:gd name="T43" fmla="*/ 1 h 264"/>
                  <a:gd name="T44" fmla="*/ 0 w 170"/>
                  <a:gd name="T45" fmla="*/ 1 h 264"/>
                  <a:gd name="T46" fmla="*/ 0 w 170"/>
                  <a:gd name="T47" fmla="*/ 1 h 264"/>
                  <a:gd name="T48" fmla="*/ 0 w 170"/>
                  <a:gd name="T49" fmla="*/ 1 h 264"/>
                  <a:gd name="T50" fmla="*/ 0 w 170"/>
                  <a:gd name="T51" fmla="*/ 1 h 264"/>
                  <a:gd name="T52" fmla="*/ 0 w 170"/>
                  <a:gd name="T53" fmla="*/ 1 h 264"/>
                  <a:gd name="T54" fmla="*/ 0 w 170"/>
                  <a:gd name="T55" fmla="*/ 1 h 264"/>
                  <a:gd name="T56" fmla="*/ 0 w 170"/>
                  <a:gd name="T57" fmla="*/ 1 h 264"/>
                  <a:gd name="T58" fmla="*/ 0 w 170"/>
                  <a:gd name="T59" fmla="*/ 1 h 264"/>
                  <a:gd name="T60" fmla="*/ 0 w 170"/>
                  <a:gd name="T61" fmla="*/ 1 h 264"/>
                  <a:gd name="T62" fmla="*/ 0 w 170"/>
                  <a:gd name="T63" fmla="*/ 1 h 264"/>
                  <a:gd name="T64" fmla="*/ 0 w 170"/>
                  <a:gd name="T65" fmla="*/ 1 h 264"/>
                  <a:gd name="T66" fmla="*/ 0 w 170"/>
                  <a:gd name="T67" fmla="*/ 1 h 264"/>
                  <a:gd name="T68" fmla="*/ 0 w 170"/>
                  <a:gd name="T69" fmla="*/ 1 h 264"/>
                  <a:gd name="T70" fmla="*/ 0 w 170"/>
                  <a:gd name="T71" fmla="*/ 1 h 264"/>
                  <a:gd name="T72" fmla="*/ 0 w 170"/>
                  <a:gd name="T73" fmla="*/ 1 h 264"/>
                  <a:gd name="T74" fmla="*/ 0 w 170"/>
                  <a:gd name="T75" fmla="*/ 1 h 264"/>
                  <a:gd name="T76" fmla="*/ 0 w 170"/>
                  <a:gd name="T77" fmla="*/ 1 h 264"/>
                  <a:gd name="T78" fmla="*/ 0 w 170"/>
                  <a:gd name="T79" fmla="*/ 1 h 264"/>
                  <a:gd name="T80" fmla="*/ 0 w 170"/>
                  <a:gd name="T81" fmla="*/ 1 h 264"/>
                  <a:gd name="T82" fmla="*/ 0 w 170"/>
                  <a:gd name="T83" fmla="*/ 1 h 264"/>
                  <a:gd name="T84" fmla="*/ 0 w 170"/>
                  <a:gd name="T85" fmla="*/ 1 h 264"/>
                  <a:gd name="T86" fmla="*/ 0 w 170"/>
                  <a:gd name="T87" fmla="*/ 1 h 264"/>
                  <a:gd name="T88" fmla="*/ 0 w 170"/>
                  <a:gd name="T89" fmla="*/ 1 h 264"/>
                  <a:gd name="T90" fmla="*/ 0 w 170"/>
                  <a:gd name="T91" fmla="*/ 1 h 264"/>
                  <a:gd name="T92" fmla="*/ 0 w 170"/>
                  <a:gd name="T93" fmla="*/ 1 h 264"/>
                  <a:gd name="T94" fmla="*/ 0 w 170"/>
                  <a:gd name="T95" fmla="*/ 1 h 264"/>
                  <a:gd name="T96" fmla="*/ 0 w 170"/>
                  <a:gd name="T97" fmla="*/ 1 h 264"/>
                  <a:gd name="T98" fmla="*/ 0 w 170"/>
                  <a:gd name="T99" fmla="*/ 1 h 2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0"/>
                  <a:gd name="T151" fmla="*/ 0 h 264"/>
                  <a:gd name="T152" fmla="*/ 170 w 170"/>
                  <a:gd name="T153" fmla="*/ 264 h 2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0" h="264">
                    <a:moveTo>
                      <a:pt x="57" y="224"/>
                    </a:moveTo>
                    <a:lnTo>
                      <a:pt x="54" y="226"/>
                    </a:lnTo>
                    <a:lnTo>
                      <a:pt x="53" y="227"/>
                    </a:lnTo>
                    <a:lnTo>
                      <a:pt x="51" y="231"/>
                    </a:lnTo>
                    <a:lnTo>
                      <a:pt x="51" y="233"/>
                    </a:lnTo>
                    <a:lnTo>
                      <a:pt x="57" y="238"/>
                    </a:lnTo>
                    <a:lnTo>
                      <a:pt x="63" y="243"/>
                    </a:lnTo>
                    <a:lnTo>
                      <a:pt x="69" y="248"/>
                    </a:lnTo>
                    <a:lnTo>
                      <a:pt x="76" y="254"/>
                    </a:lnTo>
                    <a:lnTo>
                      <a:pt x="81" y="257"/>
                    </a:lnTo>
                    <a:lnTo>
                      <a:pt x="87" y="261"/>
                    </a:lnTo>
                    <a:lnTo>
                      <a:pt x="93" y="262"/>
                    </a:lnTo>
                    <a:lnTo>
                      <a:pt x="97" y="264"/>
                    </a:lnTo>
                    <a:lnTo>
                      <a:pt x="103" y="264"/>
                    </a:lnTo>
                    <a:lnTo>
                      <a:pt x="109" y="264"/>
                    </a:lnTo>
                    <a:lnTo>
                      <a:pt x="116" y="264"/>
                    </a:lnTo>
                    <a:lnTo>
                      <a:pt x="123" y="262"/>
                    </a:lnTo>
                    <a:lnTo>
                      <a:pt x="131" y="261"/>
                    </a:lnTo>
                    <a:lnTo>
                      <a:pt x="140" y="257"/>
                    </a:lnTo>
                    <a:lnTo>
                      <a:pt x="147" y="252"/>
                    </a:lnTo>
                    <a:lnTo>
                      <a:pt x="156" y="245"/>
                    </a:lnTo>
                    <a:lnTo>
                      <a:pt x="160" y="233"/>
                    </a:lnTo>
                    <a:lnTo>
                      <a:pt x="163" y="217"/>
                    </a:lnTo>
                    <a:lnTo>
                      <a:pt x="164" y="201"/>
                    </a:lnTo>
                    <a:lnTo>
                      <a:pt x="164" y="186"/>
                    </a:lnTo>
                    <a:lnTo>
                      <a:pt x="166" y="168"/>
                    </a:lnTo>
                    <a:lnTo>
                      <a:pt x="167" y="137"/>
                    </a:lnTo>
                    <a:lnTo>
                      <a:pt x="169" y="105"/>
                    </a:lnTo>
                    <a:lnTo>
                      <a:pt x="169" y="88"/>
                    </a:lnTo>
                    <a:lnTo>
                      <a:pt x="169" y="81"/>
                    </a:lnTo>
                    <a:lnTo>
                      <a:pt x="167" y="74"/>
                    </a:lnTo>
                    <a:lnTo>
                      <a:pt x="167" y="63"/>
                    </a:lnTo>
                    <a:lnTo>
                      <a:pt x="169" y="55"/>
                    </a:lnTo>
                    <a:lnTo>
                      <a:pt x="170" y="44"/>
                    </a:lnTo>
                    <a:lnTo>
                      <a:pt x="170" y="32"/>
                    </a:lnTo>
                    <a:lnTo>
                      <a:pt x="170" y="23"/>
                    </a:lnTo>
                    <a:lnTo>
                      <a:pt x="167" y="14"/>
                    </a:lnTo>
                    <a:lnTo>
                      <a:pt x="163" y="9"/>
                    </a:lnTo>
                    <a:lnTo>
                      <a:pt x="159" y="4"/>
                    </a:lnTo>
                    <a:lnTo>
                      <a:pt x="153" y="2"/>
                    </a:lnTo>
                    <a:lnTo>
                      <a:pt x="147" y="0"/>
                    </a:lnTo>
                    <a:lnTo>
                      <a:pt x="140" y="2"/>
                    </a:lnTo>
                    <a:lnTo>
                      <a:pt x="134" y="9"/>
                    </a:lnTo>
                    <a:lnTo>
                      <a:pt x="129" y="23"/>
                    </a:lnTo>
                    <a:lnTo>
                      <a:pt x="124" y="44"/>
                    </a:lnTo>
                    <a:lnTo>
                      <a:pt x="120" y="42"/>
                    </a:lnTo>
                    <a:lnTo>
                      <a:pt x="114" y="39"/>
                    </a:lnTo>
                    <a:lnTo>
                      <a:pt x="106" y="37"/>
                    </a:lnTo>
                    <a:lnTo>
                      <a:pt x="100" y="39"/>
                    </a:lnTo>
                    <a:lnTo>
                      <a:pt x="94" y="41"/>
                    </a:lnTo>
                    <a:lnTo>
                      <a:pt x="89" y="39"/>
                    </a:lnTo>
                    <a:lnTo>
                      <a:pt x="83" y="37"/>
                    </a:lnTo>
                    <a:lnTo>
                      <a:pt x="80" y="35"/>
                    </a:lnTo>
                    <a:lnTo>
                      <a:pt x="77" y="32"/>
                    </a:lnTo>
                    <a:lnTo>
                      <a:pt x="71" y="27"/>
                    </a:lnTo>
                    <a:lnTo>
                      <a:pt x="64" y="25"/>
                    </a:lnTo>
                    <a:lnTo>
                      <a:pt x="59" y="23"/>
                    </a:lnTo>
                    <a:lnTo>
                      <a:pt x="51" y="25"/>
                    </a:lnTo>
                    <a:lnTo>
                      <a:pt x="46" y="27"/>
                    </a:lnTo>
                    <a:lnTo>
                      <a:pt x="39" y="28"/>
                    </a:lnTo>
                    <a:lnTo>
                      <a:pt x="33" y="28"/>
                    </a:lnTo>
                    <a:lnTo>
                      <a:pt x="27" y="28"/>
                    </a:lnTo>
                    <a:lnTo>
                      <a:pt x="20" y="27"/>
                    </a:lnTo>
                    <a:lnTo>
                      <a:pt x="11" y="27"/>
                    </a:lnTo>
                    <a:lnTo>
                      <a:pt x="6" y="28"/>
                    </a:lnTo>
                    <a:lnTo>
                      <a:pt x="3" y="35"/>
                    </a:lnTo>
                    <a:lnTo>
                      <a:pt x="0" y="46"/>
                    </a:lnTo>
                    <a:lnTo>
                      <a:pt x="0" y="58"/>
                    </a:lnTo>
                    <a:lnTo>
                      <a:pt x="3" y="65"/>
                    </a:lnTo>
                    <a:lnTo>
                      <a:pt x="9" y="69"/>
                    </a:lnTo>
                    <a:lnTo>
                      <a:pt x="14" y="72"/>
                    </a:lnTo>
                    <a:lnTo>
                      <a:pt x="20" y="74"/>
                    </a:lnTo>
                    <a:lnTo>
                      <a:pt x="26" y="76"/>
                    </a:lnTo>
                    <a:lnTo>
                      <a:pt x="24" y="81"/>
                    </a:lnTo>
                    <a:lnTo>
                      <a:pt x="24" y="88"/>
                    </a:lnTo>
                    <a:lnTo>
                      <a:pt x="26" y="95"/>
                    </a:lnTo>
                    <a:lnTo>
                      <a:pt x="30" y="100"/>
                    </a:lnTo>
                    <a:lnTo>
                      <a:pt x="30" y="102"/>
                    </a:lnTo>
                    <a:lnTo>
                      <a:pt x="30" y="103"/>
                    </a:lnTo>
                    <a:lnTo>
                      <a:pt x="29" y="105"/>
                    </a:lnTo>
                    <a:lnTo>
                      <a:pt x="29" y="107"/>
                    </a:lnTo>
                    <a:lnTo>
                      <a:pt x="29" y="112"/>
                    </a:lnTo>
                    <a:lnTo>
                      <a:pt x="29" y="121"/>
                    </a:lnTo>
                    <a:lnTo>
                      <a:pt x="30" y="128"/>
                    </a:lnTo>
                    <a:lnTo>
                      <a:pt x="31" y="135"/>
                    </a:lnTo>
                    <a:lnTo>
                      <a:pt x="33" y="137"/>
                    </a:lnTo>
                    <a:lnTo>
                      <a:pt x="33" y="138"/>
                    </a:lnTo>
                    <a:lnTo>
                      <a:pt x="34" y="140"/>
                    </a:lnTo>
                    <a:lnTo>
                      <a:pt x="31" y="149"/>
                    </a:lnTo>
                    <a:lnTo>
                      <a:pt x="30" y="161"/>
                    </a:lnTo>
                    <a:lnTo>
                      <a:pt x="31" y="173"/>
                    </a:lnTo>
                    <a:lnTo>
                      <a:pt x="34" y="180"/>
                    </a:lnTo>
                    <a:lnTo>
                      <a:pt x="39" y="182"/>
                    </a:lnTo>
                    <a:lnTo>
                      <a:pt x="41" y="186"/>
                    </a:lnTo>
                    <a:lnTo>
                      <a:pt x="46" y="187"/>
                    </a:lnTo>
                    <a:lnTo>
                      <a:pt x="51" y="189"/>
                    </a:lnTo>
                    <a:lnTo>
                      <a:pt x="50" y="198"/>
                    </a:lnTo>
                    <a:lnTo>
                      <a:pt x="51" y="208"/>
                    </a:lnTo>
                    <a:lnTo>
                      <a:pt x="54" y="219"/>
                    </a:lnTo>
                    <a:lnTo>
                      <a:pt x="57" y="2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46" name="Freeform 26"/>
              <p:cNvSpPr>
                <a:spLocks/>
              </p:cNvSpPr>
              <p:nvPr/>
            </p:nvSpPr>
            <p:spPr bwMode="auto">
              <a:xfrm>
                <a:off x="6103" y="4504"/>
                <a:ext cx="121" cy="102"/>
              </a:xfrm>
              <a:custGeom>
                <a:avLst/>
                <a:gdLst>
                  <a:gd name="T0" fmla="*/ 1 w 241"/>
                  <a:gd name="T1" fmla="*/ 0 h 205"/>
                  <a:gd name="T2" fmla="*/ 1 w 241"/>
                  <a:gd name="T3" fmla="*/ 0 h 205"/>
                  <a:gd name="T4" fmla="*/ 1 w 241"/>
                  <a:gd name="T5" fmla="*/ 0 h 205"/>
                  <a:gd name="T6" fmla="*/ 1 w 241"/>
                  <a:gd name="T7" fmla="*/ 0 h 205"/>
                  <a:gd name="T8" fmla="*/ 1 w 241"/>
                  <a:gd name="T9" fmla="*/ 0 h 205"/>
                  <a:gd name="T10" fmla="*/ 1 w 241"/>
                  <a:gd name="T11" fmla="*/ 0 h 205"/>
                  <a:gd name="T12" fmla="*/ 1 w 241"/>
                  <a:gd name="T13" fmla="*/ 0 h 205"/>
                  <a:gd name="T14" fmla="*/ 1 w 241"/>
                  <a:gd name="T15" fmla="*/ 0 h 205"/>
                  <a:gd name="T16" fmla="*/ 1 w 241"/>
                  <a:gd name="T17" fmla="*/ 0 h 205"/>
                  <a:gd name="T18" fmla="*/ 1 w 241"/>
                  <a:gd name="T19" fmla="*/ 0 h 205"/>
                  <a:gd name="T20" fmla="*/ 1 w 241"/>
                  <a:gd name="T21" fmla="*/ 0 h 205"/>
                  <a:gd name="T22" fmla="*/ 1 w 241"/>
                  <a:gd name="T23" fmla="*/ 0 h 205"/>
                  <a:gd name="T24" fmla="*/ 1 w 241"/>
                  <a:gd name="T25" fmla="*/ 0 h 205"/>
                  <a:gd name="T26" fmla="*/ 1 w 241"/>
                  <a:gd name="T27" fmla="*/ 0 h 205"/>
                  <a:gd name="T28" fmla="*/ 1 w 241"/>
                  <a:gd name="T29" fmla="*/ 0 h 205"/>
                  <a:gd name="T30" fmla="*/ 1 w 241"/>
                  <a:gd name="T31" fmla="*/ 0 h 205"/>
                  <a:gd name="T32" fmla="*/ 1 w 241"/>
                  <a:gd name="T33" fmla="*/ 0 h 205"/>
                  <a:gd name="T34" fmla="*/ 1 w 241"/>
                  <a:gd name="T35" fmla="*/ 0 h 205"/>
                  <a:gd name="T36" fmla="*/ 1 w 241"/>
                  <a:gd name="T37" fmla="*/ 0 h 205"/>
                  <a:gd name="T38" fmla="*/ 1 w 241"/>
                  <a:gd name="T39" fmla="*/ 0 h 205"/>
                  <a:gd name="T40" fmla="*/ 1 w 241"/>
                  <a:gd name="T41" fmla="*/ 0 h 205"/>
                  <a:gd name="T42" fmla="*/ 1 w 241"/>
                  <a:gd name="T43" fmla="*/ 0 h 205"/>
                  <a:gd name="T44" fmla="*/ 1 w 241"/>
                  <a:gd name="T45" fmla="*/ 0 h 205"/>
                  <a:gd name="T46" fmla="*/ 1 w 241"/>
                  <a:gd name="T47" fmla="*/ 0 h 205"/>
                  <a:gd name="T48" fmla="*/ 0 w 241"/>
                  <a:gd name="T49" fmla="*/ 0 h 205"/>
                  <a:gd name="T50" fmla="*/ 1 w 241"/>
                  <a:gd name="T51" fmla="*/ 0 h 205"/>
                  <a:gd name="T52" fmla="*/ 1 w 241"/>
                  <a:gd name="T53" fmla="*/ 0 h 205"/>
                  <a:gd name="T54" fmla="*/ 1 w 241"/>
                  <a:gd name="T55" fmla="*/ 0 h 205"/>
                  <a:gd name="T56" fmla="*/ 1 w 241"/>
                  <a:gd name="T57" fmla="*/ 0 h 205"/>
                  <a:gd name="T58" fmla="*/ 1 w 241"/>
                  <a:gd name="T59" fmla="*/ 0 h 205"/>
                  <a:gd name="T60" fmla="*/ 1 w 241"/>
                  <a:gd name="T61" fmla="*/ 0 h 205"/>
                  <a:gd name="T62" fmla="*/ 1 w 241"/>
                  <a:gd name="T63" fmla="*/ 0 h 205"/>
                  <a:gd name="T64" fmla="*/ 1 w 241"/>
                  <a:gd name="T65" fmla="*/ 0 h 205"/>
                  <a:gd name="T66" fmla="*/ 1 w 241"/>
                  <a:gd name="T67" fmla="*/ 0 h 205"/>
                  <a:gd name="T68" fmla="*/ 1 w 241"/>
                  <a:gd name="T69" fmla="*/ 0 h 205"/>
                  <a:gd name="T70" fmla="*/ 1 w 241"/>
                  <a:gd name="T71" fmla="*/ 0 h 205"/>
                  <a:gd name="T72" fmla="*/ 1 w 241"/>
                  <a:gd name="T73" fmla="*/ 0 h 205"/>
                  <a:gd name="T74" fmla="*/ 1 w 241"/>
                  <a:gd name="T75" fmla="*/ 0 h 205"/>
                  <a:gd name="T76" fmla="*/ 1 w 241"/>
                  <a:gd name="T77" fmla="*/ 0 h 205"/>
                  <a:gd name="T78" fmla="*/ 1 w 241"/>
                  <a:gd name="T79" fmla="*/ 0 h 205"/>
                  <a:gd name="T80" fmla="*/ 1 w 241"/>
                  <a:gd name="T81" fmla="*/ 0 h 205"/>
                  <a:gd name="T82" fmla="*/ 1 w 241"/>
                  <a:gd name="T83" fmla="*/ 0 h 2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1"/>
                  <a:gd name="T127" fmla="*/ 0 h 205"/>
                  <a:gd name="T128" fmla="*/ 241 w 241"/>
                  <a:gd name="T129" fmla="*/ 205 h 2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1" h="205">
                    <a:moveTo>
                      <a:pt x="204" y="177"/>
                    </a:moveTo>
                    <a:lnTo>
                      <a:pt x="205" y="161"/>
                    </a:lnTo>
                    <a:lnTo>
                      <a:pt x="208" y="145"/>
                    </a:lnTo>
                    <a:lnTo>
                      <a:pt x="212" y="130"/>
                    </a:lnTo>
                    <a:lnTo>
                      <a:pt x="217" y="114"/>
                    </a:lnTo>
                    <a:lnTo>
                      <a:pt x="221" y="100"/>
                    </a:lnTo>
                    <a:lnTo>
                      <a:pt x="227" y="88"/>
                    </a:lnTo>
                    <a:lnTo>
                      <a:pt x="234" y="77"/>
                    </a:lnTo>
                    <a:lnTo>
                      <a:pt x="241" y="69"/>
                    </a:lnTo>
                    <a:lnTo>
                      <a:pt x="229" y="63"/>
                    </a:lnTo>
                    <a:lnTo>
                      <a:pt x="219" y="58"/>
                    </a:lnTo>
                    <a:lnTo>
                      <a:pt x="211" y="53"/>
                    </a:lnTo>
                    <a:lnTo>
                      <a:pt x="204" y="49"/>
                    </a:lnTo>
                    <a:lnTo>
                      <a:pt x="198" y="46"/>
                    </a:lnTo>
                    <a:lnTo>
                      <a:pt x="191" y="42"/>
                    </a:lnTo>
                    <a:lnTo>
                      <a:pt x="182" y="41"/>
                    </a:lnTo>
                    <a:lnTo>
                      <a:pt x="175" y="39"/>
                    </a:lnTo>
                    <a:lnTo>
                      <a:pt x="168" y="39"/>
                    </a:lnTo>
                    <a:lnTo>
                      <a:pt x="160" y="37"/>
                    </a:lnTo>
                    <a:lnTo>
                      <a:pt x="152" y="34"/>
                    </a:lnTo>
                    <a:lnTo>
                      <a:pt x="145" y="30"/>
                    </a:lnTo>
                    <a:lnTo>
                      <a:pt x="138" y="27"/>
                    </a:lnTo>
                    <a:lnTo>
                      <a:pt x="130" y="23"/>
                    </a:lnTo>
                    <a:lnTo>
                      <a:pt x="122" y="20"/>
                    </a:lnTo>
                    <a:lnTo>
                      <a:pt x="117" y="18"/>
                    </a:lnTo>
                    <a:lnTo>
                      <a:pt x="112" y="16"/>
                    </a:lnTo>
                    <a:lnTo>
                      <a:pt x="107" y="14"/>
                    </a:lnTo>
                    <a:lnTo>
                      <a:pt x="101" y="14"/>
                    </a:lnTo>
                    <a:lnTo>
                      <a:pt x="97" y="16"/>
                    </a:lnTo>
                    <a:lnTo>
                      <a:pt x="92" y="18"/>
                    </a:lnTo>
                    <a:lnTo>
                      <a:pt x="87" y="18"/>
                    </a:lnTo>
                    <a:lnTo>
                      <a:pt x="81" y="18"/>
                    </a:lnTo>
                    <a:lnTo>
                      <a:pt x="74" y="18"/>
                    </a:lnTo>
                    <a:lnTo>
                      <a:pt x="65" y="18"/>
                    </a:lnTo>
                    <a:lnTo>
                      <a:pt x="57" y="16"/>
                    </a:lnTo>
                    <a:lnTo>
                      <a:pt x="48" y="14"/>
                    </a:lnTo>
                    <a:lnTo>
                      <a:pt x="40" y="11"/>
                    </a:lnTo>
                    <a:lnTo>
                      <a:pt x="34" y="9"/>
                    </a:lnTo>
                    <a:lnTo>
                      <a:pt x="30" y="6"/>
                    </a:lnTo>
                    <a:lnTo>
                      <a:pt x="24" y="4"/>
                    </a:lnTo>
                    <a:lnTo>
                      <a:pt x="20" y="0"/>
                    </a:lnTo>
                    <a:lnTo>
                      <a:pt x="14" y="7"/>
                    </a:lnTo>
                    <a:lnTo>
                      <a:pt x="12" y="25"/>
                    </a:lnTo>
                    <a:lnTo>
                      <a:pt x="14" y="42"/>
                    </a:lnTo>
                    <a:lnTo>
                      <a:pt x="21" y="53"/>
                    </a:lnTo>
                    <a:lnTo>
                      <a:pt x="12" y="53"/>
                    </a:lnTo>
                    <a:lnTo>
                      <a:pt x="5" y="60"/>
                    </a:lnTo>
                    <a:lnTo>
                      <a:pt x="1" y="74"/>
                    </a:lnTo>
                    <a:lnTo>
                      <a:pt x="0" y="98"/>
                    </a:lnTo>
                    <a:lnTo>
                      <a:pt x="0" y="102"/>
                    </a:lnTo>
                    <a:lnTo>
                      <a:pt x="1" y="105"/>
                    </a:lnTo>
                    <a:lnTo>
                      <a:pt x="4" y="110"/>
                    </a:lnTo>
                    <a:lnTo>
                      <a:pt x="7" y="116"/>
                    </a:lnTo>
                    <a:lnTo>
                      <a:pt x="11" y="119"/>
                    </a:lnTo>
                    <a:lnTo>
                      <a:pt x="15" y="123"/>
                    </a:lnTo>
                    <a:lnTo>
                      <a:pt x="21" y="124"/>
                    </a:lnTo>
                    <a:lnTo>
                      <a:pt x="27" y="126"/>
                    </a:lnTo>
                    <a:lnTo>
                      <a:pt x="27" y="128"/>
                    </a:lnTo>
                    <a:lnTo>
                      <a:pt x="27" y="131"/>
                    </a:lnTo>
                    <a:lnTo>
                      <a:pt x="27" y="133"/>
                    </a:lnTo>
                    <a:lnTo>
                      <a:pt x="28" y="137"/>
                    </a:lnTo>
                    <a:lnTo>
                      <a:pt x="34" y="149"/>
                    </a:lnTo>
                    <a:lnTo>
                      <a:pt x="41" y="158"/>
                    </a:lnTo>
                    <a:lnTo>
                      <a:pt x="52" y="165"/>
                    </a:lnTo>
                    <a:lnTo>
                      <a:pt x="67" y="166"/>
                    </a:lnTo>
                    <a:lnTo>
                      <a:pt x="68" y="172"/>
                    </a:lnTo>
                    <a:lnTo>
                      <a:pt x="70" y="177"/>
                    </a:lnTo>
                    <a:lnTo>
                      <a:pt x="72" y="182"/>
                    </a:lnTo>
                    <a:lnTo>
                      <a:pt x="77" y="186"/>
                    </a:lnTo>
                    <a:lnTo>
                      <a:pt x="84" y="189"/>
                    </a:lnTo>
                    <a:lnTo>
                      <a:pt x="91" y="193"/>
                    </a:lnTo>
                    <a:lnTo>
                      <a:pt x="100" y="193"/>
                    </a:lnTo>
                    <a:lnTo>
                      <a:pt x="105" y="193"/>
                    </a:lnTo>
                    <a:lnTo>
                      <a:pt x="110" y="201"/>
                    </a:lnTo>
                    <a:lnTo>
                      <a:pt x="118" y="205"/>
                    </a:lnTo>
                    <a:lnTo>
                      <a:pt x="130" y="203"/>
                    </a:lnTo>
                    <a:lnTo>
                      <a:pt x="145" y="194"/>
                    </a:lnTo>
                    <a:lnTo>
                      <a:pt x="152" y="194"/>
                    </a:lnTo>
                    <a:lnTo>
                      <a:pt x="161" y="193"/>
                    </a:lnTo>
                    <a:lnTo>
                      <a:pt x="170" y="193"/>
                    </a:lnTo>
                    <a:lnTo>
                      <a:pt x="178" y="191"/>
                    </a:lnTo>
                    <a:lnTo>
                      <a:pt x="185" y="189"/>
                    </a:lnTo>
                    <a:lnTo>
                      <a:pt x="192" y="186"/>
                    </a:lnTo>
                    <a:lnTo>
                      <a:pt x="200" y="182"/>
                    </a:lnTo>
                    <a:lnTo>
                      <a:pt x="204" y="17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47" name="Freeform 27"/>
              <p:cNvSpPr>
                <a:spLocks/>
              </p:cNvSpPr>
              <p:nvPr/>
            </p:nvSpPr>
            <p:spPr bwMode="auto">
              <a:xfrm>
                <a:off x="5950" y="4487"/>
                <a:ext cx="238" cy="85"/>
              </a:xfrm>
              <a:custGeom>
                <a:avLst/>
                <a:gdLst>
                  <a:gd name="T0" fmla="*/ 1 w 475"/>
                  <a:gd name="T1" fmla="*/ 0 h 172"/>
                  <a:gd name="T2" fmla="*/ 1 w 475"/>
                  <a:gd name="T3" fmla="*/ 0 h 172"/>
                  <a:gd name="T4" fmla="*/ 1 w 475"/>
                  <a:gd name="T5" fmla="*/ 0 h 172"/>
                  <a:gd name="T6" fmla="*/ 1 w 475"/>
                  <a:gd name="T7" fmla="*/ 0 h 172"/>
                  <a:gd name="T8" fmla="*/ 1 w 475"/>
                  <a:gd name="T9" fmla="*/ 0 h 172"/>
                  <a:gd name="T10" fmla="*/ 1 w 475"/>
                  <a:gd name="T11" fmla="*/ 0 h 172"/>
                  <a:gd name="T12" fmla="*/ 1 w 475"/>
                  <a:gd name="T13" fmla="*/ 0 h 172"/>
                  <a:gd name="T14" fmla="*/ 1 w 475"/>
                  <a:gd name="T15" fmla="*/ 0 h 172"/>
                  <a:gd name="T16" fmla="*/ 1 w 475"/>
                  <a:gd name="T17" fmla="*/ 0 h 172"/>
                  <a:gd name="T18" fmla="*/ 1 w 475"/>
                  <a:gd name="T19" fmla="*/ 0 h 172"/>
                  <a:gd name="T20" fmla="*/ 1 w 475"/>
                  <a:gd name="T21" fmla="*/ 0 h 172"/>
                  <a:gd name="T22" fmla="*/ 1 w 475"/>
                  <a:gd name="T23" fmla="*/ 0 h 172"/>
                  <a:gd name="T24" fmla="*/ 1 w 475"/>
                  <a:gd name="T25" fmla="*/ 0 h 172"/>
                  <a:gd name="T26" fmla="*/ 1 w 475"/>
                  <a:gd name="T27" fmla="*/ 0 h 172"/>
                  <a:gd name="T28" fmla="*/ 1 w 475"/>
                  <a:gd name="T29" fmla="*/ 0 h 172"/>
                  <a:gd name="T30" fmla="*/ 1 w 475"/>
                  <a:gd name="T31" fmla="*/ 0 h 172"/>
                  <a:gd name="T32" fmla="*/ 1 w 475"/>
                  <a:gd name="T33" fmla="*/ 0 h 172"/>
                  <a:gd name="T34" fmla="*/ 1 w 475"/>
                  <a:gd name="T35" fmla="*/ 0 h 172"/>
                  <a:gd name="T36" fmla="*/ 1 w 475"/>
                  <a:gd name="T37" fmla="*/ 0 h 172"/>
                  <a:gd name="T38" fmla="*/ 1 w 475"/>
                  <a:gd name="T39" fmla="*/ 0 h 172"/>
                  <a:gd name="T40" fmla="*/ 1 w 475"/>
                  <a:gd name="T41" fmla="*/ 0 h 172"/>
                  <a:gd name="T42" fmla="*/ 1 w 475"/>
                  <a:gd name="T43" fmla="*/ 0 h 172"/>
                  <a:gd name="T44" fmla="*/ 1 w 475"/>
                  <a:gd name="T45" fmla="*/ 0 h 172"/>
                  <a:gd name="T46" fmla="*/ 1 w 475"/>
                  <a:gd name="T47" fmla="*/ 0 h 172"/>
                  <a:gd name="T48" fmla="*/ 1 w 475"/>
                  <a:gd name="T49" fmla="*/ 0 h 172"/>
                  <a:gd name="T50" fmla="*/ 1 w 475"/>
                  <a:gd name="T51" fmla="*/ 0 h 172"/>
                  <a:gd name="T52" fmla="*/ 1 w 475"/>
                  <a:gd name="T53" fmla="*/ 0 h 172"/>
                  <a:gd name="T54" fmla="*/ 1 w 475"/>
                  <a:gd name="T55" fmla="*/ 0 h 172"/>
                  <a:gd name="T56" fmla="*/ 1 w 475"/>
                  <a:gd name="T57" fmla="*/ 0 h 172"/>
                  <a:gd name="T58" fmla="*/ 1 w 475"/>
                  <a:gd name="T59" fmla="*/ 0 h 172"/>
                  <a:gd name="T60" fmla="*/ 1 w 475"/>
                  <a:gd name="T61" fmla="*/ 0 h 172"/>
                  <a:gd name="T62" fmla="*/ 1 w 475"/>
                  <a:gd name="T63" fmla="*/ 0 h 172"/>
                  <a:gd name="T64" fmla="*/ 1 w 475"/>
                  <a:gd name="T65" fmla="*/ 0 h 172"/>
                  <a:gd name="T66" fmla="*/ 1 w 475"/>
                  <a:gd name="T67" fmla="*/ 0 h 172"/>
                  <a:gd name="T68" fmla="*/ 1 w 475"/>
                  <a:gd name="T69" fmla="*/ 0 h 172"/>
                  <a:gd name="T70" fmla="*/ 1 w 475"/>
                  <a:gd name="T71" fmla="*/ 0 h 172"/>
                  <a:gd name="T72" fmla="*/ 1 w 475"/>
                  <a:gd name="T73" fmla="*/ 0 h 172"/>
                  <a:gd name="T74" fmla="*/ 1 w 475"/>
                  <a:gd name="T75" fmla="*/ 0 h 172"/>
                  <a:gd name="T76" fmla="*/ 1 w 475"/>
                  <a:gd name="T77" fmla="*/ 0 h 172"/>
                  <a:gd name="T78" fmla="*/ 1 w 475"/>
                  <a:gd name="T79" fmla="*/ 0 h 172"/>
                  <a:gd name="T80" fmla="*/ 1 w 475"/>
                  <a:gd name="T81" fmla="*/ 0 h 172"/>
                  <a:gd name="T82" fmla="*/ 1 w 475"/>
                  <a:gd name="T83" fmla="*/ 0 h 172"/>
                  <a:gd name="T84" fmla="*/ 1 w 475"/>
                  <a:gd name="T85" fmla="*/ 0 h 172"/>
                  <a:gd name="T86" fmla="*/ 1 w 475"/>
                  <a:gd name="T87" fmla="*/ 0 h 172"/>
                  <a:gd name="T88" fmla="*/ 1 w 475"/>
                  <a:gd name="T89" fmla="*/ 0 h 172"/>
                  <a:gd name="T90" fmla="*/ 1 w 475"/>
                  <a:gd name="T91" fmla="*/ 0 h 172"/>
                  <a:gd name="T92" fmla="*/ 1 w 475"/>
                  <a:gd name="T93" fmla="*/ 0 h 172"/>
                  <a:gd name="T94" fmla="*/ 1 w 475"/>
                  <a:gd name="T95" fmla="*/ 0 h 172"/>
                  <a:gd name="T96" fmla="*/ 1 w 475"/>
                  <a:gd name="T97" fmla="*/ 0 h 172"/>
                  <a:gd name="T98" fmla="*/ 1 w 475"/>
                  <a:gd name="T99" fmla="*/ 0 h 172"/>
                  <a:gd name="T100" fmla="*/ 1 w 475"/>
                  <a:gd name="T101" fmla="*/ 0 h 172"/>
                  <a:gd name="T102" fmla="*/ 1 w 475"/>
                  <a:gd name="T103" fmla="*/ 0 h 172"/>
                  <a:gd name="T104" fmla="*/ 1 w 475"/>
                  <a:gd name="T105" fmla="*/ 0 h 172"/>
                  <a:gd name="T106" fmla="*/ 1 w 475"/>
                  <a:gd name="T107" fmla="*/ 0 h 172"/>
                  <a:gd name="T108" fmla="*/ 0 w 475"/>
                  <a:gd name="T109" fmla="*/ 0 h 172"/>
                  <a:gd name="T110" fmla="*/ 1 w 475"/>
                  <a:gd name="T111" fmla="*/ 0 h 172"/>
                  <a:gd name="T112" fmla="*/ 1 w 475"/>
                  <a:gd name="T113" fmla="*/ 0 h 1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5"/>
                  <a:gd name="T172" fmla="*/ 0 h 172"/>
                  <a:gd name="T173" fmla="*/ 475 w 475"/>
                  <a:gd name="T174" fmla="*/ 172 h 1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5" h="172">
                    <a:moveTo>
                      <a:pt x="15" y="0"/>
                    </a:moveTo>
                    <a:lnTo>
                      <a:pt x="22" y="2"/>
                    </a:lnTo>
                    <a:lnTo>
                      <a:pt x="35" y="6"/>
                    </a:lnTo>
                    <a:lnTo>
                      <a:pt x="54" y="11"/>
                    </a:lnTo>
                    <a:lnTo>
                      <a:pt x="77" y="18"/>
                    </a:lnTo>
                    <a:lnTo>
                      <a:pt x="102" y="27"/>
                    </a:lnTo>
                    <a:lnTo>
                      <a:pt x="132" y="35"/>
                    </a:lnTo>
                    <a:lnTo>
                      <a:pt x="162" y="44"/>
                    </a:lnTo>
                    <a:lnTo>
                      <a:pt x="195" y="53"/>
                    </a:lnTo>
                    <a:lnTo>
                      <a:pt x="227" y="63"/>
                    </a:lnTo>
                    <a:lnTo>
                      <a:pt x="257" y="72"/>
                    </a:lnTo>
                    <a:lnTo>
                      <a:pt x="285" y="81"/>
                    </a:lnTo>
                    <a:lnTo>
                      <a:pt x="312" y="88"/>
                    </a:lnTo>
                    <a:lnTo>
                      <a:pt x="334" y="95"/>
                    </a:lnTo>
                    <a:lnTo>
                      <a:pt x="352" y="100"/>
                    </a:lnTo>
                    <a:lnTo>
                      <a:pt x="365" y="104"/>
                    </a:lnTo>
                    <a:lnTo>
                      <a:pt x="371" y="105"/>
                    </a:lnTo>
                    <a:lnTo>
                      <a:pt x="379" y="105"/>
                    </a:lnTo>
                    <a:lnTo>
                      <a:pt x="389" y="105"/>
                    </a:lnTo>
                    <a:lnTo>
                      <a:pt x="397" y="105"/>
                    </a:lnTo>
                    <a:lnTo>
                      <a:pt x="402" y="105"/>
                    </a:lnTo>
                    <a:lnTo>
                      <a:pt x="409" y="112"/>
                    </a:lnTo>
                    <a:lnTo>
                      <a:pt x="418" y="123"/>
                    </a:lnTo>
                    <a:lnTo>
                      <a:pt x="427" y="131"/>
                    </a:lnTo>
                    <a:lnTo>
                      <a:pt x="435" y="137"/>
                    </a:lnTo>
                    <a:lnTo>
                      <a:pt x="439" y="137"/>
                    </a:lnTo>
                    <a:lnTo>
                      <a:pt x="447" y="138"/>
                    </a:lnTo>
                    <a:lnTo>
                      <a:pt x="452" y="138"/>
                    </a:lnTo>
                    <a:lnTo>
                      <a:pt x="459" y="138"/>
                    </a:lnTo>
                    <a:lnTo>
                      <a:pt x="467" y="140"/>
                    </a:lnTo>
                    <a:lnTo>
                      <a:pt x="471" y="144"/>
                    </a:lnTo>
                    <a:lnTo>
                      <a:pt x="475" y="149"/>
                    </a:lnTo>
                    <a:lnTo>
                      <a:pt x="475" y="156"/>
                    </a:lnTo>
                    <a:lnTo>
                      <a:pt x="469" y="170"/>
                    </a:lnTo>
                    <a:lnTo>
                      <a:pt x="459" y="172"/>
                    </a:lnTo>
                    <a:lnTo>
                      <a:pt x="448" y="166"/>
                    </a:lnTo>
                    <a:lnTo>
                      <a:pt x="434" y="161"/>
                    </a:lnTo>
                    <a:lnTo>
                      <a:pt x="427" y="159"/>
                    </a:lnTo>
                    <a:lnTo>
                      <a:pt x="411" y="154"/>
                    </a:lnTo>
                    <a:lnTo>
                      <a:pt x="389" y="147"/>
                    </a:lnTo>
                    <a:lnTo>
                      <a:pt x="362" y="138"/>
                    </a:lnTo>
                    <a:lnTo>
                      <a:pt x="331" y="128"/>
                    </a:lnTo>
                    <a:lnTo>
                      <a:pt x="295" y="116"/>
                    </a:lnTo>
                    <a:lnTo>
                      <a:pt x="259" y="104"/>
                    </a:lnTo>
                    <a:lnTo>
                      <a:pt x="221" y="91"/>
                    </a:lnTo>
                    <a:lnTo>
                      <a:pt x="184" y="79"/>
                    </a:lnTo>
                    <a:lnTo>
                      <a:pt x="147" y="67"/>
                    </a:lnTo>
                    <a:lnTo>
                      <a:pt x="112" y="55"/>
                    </a:lnTo>
                    <a:lnTo>
                      <a:pt x="82" y="44"/>
                    </a:lnTo>
                    <a:lnTo>
                      <a:pt x="55" y="35"/>
                    </a:lnTo>
                    <a:lnTo>
                      <a:pt x="34" y="28"/>
                    </a:lnTo>
                    <a:lnTo>
                      <a:pt x="20" y="23"/>
                    </a:lnTo>
                    <a:lnTo>
                      <a:pt x="12" y="21"/>
                    </a:lnTo>
                    <a:lnTo>
                      <a:pt x="2" y="16"/>
                    </a:lnTo>
                    <a:lnTo>
                      <a:pt x="0" y="7"/>
                    </a:lnTo>
                    <a:lnTo>
                      <a:pt x="2" y="2"/>
                    </a:lnTo>
                    <a:lnTo>
                      <a:pt x="1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48" name="Freeform 28"/>
              <p:cNvSpPr>
                <a:spLocks/>
              </p:cNvSpPr>
              <p:nvPr/>
            </p:nvSpPr>
            <p:spPr bwMode="auto">
              <a:xfrm>
                <a:off x="5953" y="4488"/>
                <a:ext cx="231" cy="79"/>
              </a:xfrm>
              <a:custGeom>
                <a:avLst/>
                <a:gdLst>
                  <a:gd name="T0" fmla="*/ 1 w 461"/>
                  <a:gd name="T1" fmla="*/ 1 h 157"/>
                  <a:gd name="T2" fmla="*/ 1 w 461"/>
                  <a:gd name="T3" fmla="*/ 1 h 157"/>
                  <a:gd name="T4" fmla="*/ 0 w 461"/>
                  <a:gd name="T5" fmla="*/ 1 h 157"/>
                  <a:gd name="T6" fmla="*/ 1 w 461"/>
                  <a:gd name="T7" fmla="*/ 0 h 157"/>
                  <a:gd name="T8" fmla="*/ 1 w 461"/>
                  <a:gd name="T9" fmla="*/ 1 h 157"/>
                  <a:gd name="T10" fmla="*/ 1 w 461"/>
                  <a:gd name="T11" fmla="*/ 1 h 157"/>
                  <a:gd name="T12" fmla="*/ 1 w 461"/>
                  <a:gd name="T13" fmla="*/ 1 h 157"/>
                  <a:gd name="T14" fmla="*/ 1 w 461"/>
                  <a:gd name="T15" fmla="*/ 1 h 157"/>
                  <a:gd name="T16" fmla="*/ 1 w 461"/>
                  <a:gd name="T17" fmla="*/ 1 h 157"/>
                  <a:gd name="T18" fmla="*/ 1 w 461"/>
                  <a:gd name="T19" fmla="*/ 1 h 157"/>
                  <a:gd name="T20" fmla="*/ 1 w 461"/>
                  <a:gd name="T21" fmla="*/ 1 h 157"/>
                  <a:gd name="T22" fmla="*/ 1 w 461"/>
                  <a:gd name="T23" fmla="*/ 1 h 157"/>
                  <a:gd name="T24" fmla="*/ 1 w 461"/>
                  <a:gd name="T25" fmla="*/ 1 h 157"/>
                  <a:gd name="T26" fmla="*/ 1 w 461"/>
                  <a:gd name="T27" fmla="*/ 1 h 157"/>
                  <a:gd name="T28" fmla="*/ 1 w 461"/>
                  <a:gd name="T29" fmla="*/ 1 h 157"/>
                  <a:gd name="T30" fmla="*/ 1 w 461"/>
                  <a:gd name="T31" fmla="*/ 1 h 157"/>
                  <a:gd name="T32" fmla="*/ 1 w 461"/>
                  <a:gd name="T33" fmla="*/ 1 h 157"/>
                  <a:gd name="T34" fmla="*/ 1 w 461"/>
                  <a:gd name="T35" fmla="*/ 1 h 157"/>
                  <a:gd name="T36" fmla="*/ 1 w 461"/>
                  <a:gd name="T37" fmla="*/ 1 h 157"/>
                  <a:gd name="T38" fmla="*/ 1 w 461"/>
                  <a:gd name="T39" fmla="*/ 1 h 157"/>
                  <a:gd name="T40" fmla="*/ 1 w 461"/>
                  <a:gd name="T41" fmla="*/ 1 h 157"/>
                  <a:gd name="T42" fmla="*/ 1 w 461"/>
                  <a:gd name="T43" fmla="*/ 1 h 157"/>
                  <a:gd name="T44" fmla="*/ 1 w 461"/>
                  <a:gd name="T45" fmla="*/ 1 h 157"/>
                  <a:gd name="T46" fmla="*/ 1 w 461"/>
                  <a:gd name="T47" fmla="*/ 1 h 157"/>
                  <a:gd name="T48" fmla="*/ 1 w 461"/>
                  <a:gd name="T49" fmla="*/ 1 h 157"/>
                  <a:gd name="T50" fmla="*/ 1 w 461"/>
                  <a:gd name="T51" fmla="*/ 1 h 157"/>
                  <a:gd name="T52" fmla="*/ 1 w 461"/>
                  <a:gd name="T53" fmla="*/ 1 h 157"/>
                  <a:gd name="T54" fmla="*/ 1 w 461"/>
                  <a:gd name="T55" fmla="*/ 1 h 157"/>
                  <a:gd name="T56" fmla="*/ 1 w 461"/>
                  <a:gd name="T57" fmla="*/ 1 h 157"/>
                  <a:gd name="T58" fmla="*/ 1 w 461"/>
                  <a:gd name="T59" fmla="*/ 1 h 157"/>
                  <a:gd name="T60" fmla="*/ 1 w 461"/>
                  <a:gd name="T61" fmla="*/ 1 h 157"/>
                  <a:gd name="T62" fmla="*/ 1 w 461"/>
                  <a:gd name="T63" fmla="*/ 1 h 157"/>
                  <a:gd name="T64" fmla="*/ 1 w 461"/>
                  <a:gd name="T65" fmla="*/ 1 h 157"/>
                  <a:gd name="T66" fmla="*/ 1 w 461"/>
                  <a:gd name="T67" fmla="*/ 1 h 157"/>
                  <a:gd name="T68" fmla="*/ 1 w 461"/>
                  <a:gd name="T69" fmla="*/ 1 h 157"/>
                  <a:gd name="T70" fmla="*/ 1 w 461"/>
                  <a:gd name="T71" fmla="*/ 1 h 157"/>
                  <a:gd name="T72" fmla="*/ 1 w 461"/>
                  <a:gd name="T73" fmla="*/ 1 h 157"/>
                  <a:gd name="T74" fmla="*/ 1 w 461"/>
                  <a:gd name="T75" fmla="*/ 1 h 157"/>
                  <a:gd name="T76" fmla="*/ 1 w 461"/>
                  <a:gd name="T77" fmla="*/ 1 h 157"/>
                  <a:gd name="T78" fmla="*/ 1 w 461"/>
                  <a:gd name="T79" fmla="*/ 1 h 157"/>
                  <a:gd name="T80" fmla="*/ 1 w 461"/>
                  <a:gd name="T81" fmla="*/ 1 h 157"/>
                  <a:gd name="T82" fmla="*/ 1 w 461"/>
                  <a:gd name="T83" fmla="*/ 1 h 157"/>
                  <a:gd name="T84" fmla="*/ 1 w 461"/>
                  <a:gd name="T85" fmla="*/ 1 h 157"/>
                  <a:gd name="T86" fmla="*/ 1 w 461"/>
                  <a:gd name="T87" fmla="*/ 1 h 157"/>
                  <a:gd name="T88" fmla="*/ 1 w 461"/>
                  <a:gd name="T89" fmla="*/ 1 h 157"/>
                  <a:gd name="T90" fmla="*/ 1 w 461"/>
                  <a:gd name="T91" fmla="*/ 1 h 157"/>
                  <a:gd name="T92" fmla="*/ 1 w 461"/>
                  <a:gd name="T93" fmla="*/ 1 h 157"/>
                  <a:gd name="T94" fmla="*/ 1 w 461"/>
                  <a:gd name="T95" fmla="*/ 1 h 157"/>
                  <a:gd name="T96" fmla="*/ 1 w 461"/>
                  <a:gd name="T97" fmla="*/ 1 h 157"/>
                  <a:gd name="T98" fmla="*/ 1 w 461"/>
                  <a:gd name="T99" fmla="*/ 1 h 157"/>
                  <a:gd name="T100" fmla="*/ 1 w 461"/>
                  <a:gd name="T101" fmla="*/ 1 h 157"/>
                  <a:gd name="T102" fmla="*/ 1 w 461"/>
                  <a:gd name="T103" fmla="*/ 1 h 157"/>
                  <a:gd name="T104" fmla="*/ 1 w 461"/>
                  <a:gd name="T105" fmla="*/ 1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1"/>
                  <a:gd name="T160" fmla="*/ 0 h 157"/>
                  <a:gd name="T161" fmla="*/ 461 w 461"/>
                  <a:gd name="T162" fmla="*/ 157 h 1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1" h="157">
                    <a:moveTo>
                      <a:pt x="14" y="17"/>
                    </a:moveTo>
                    <a:lnTo>
                      <a:pt x="4" y="12"/>
                    </a:lnTo>
                    <a:lnTo>
                      <a:pt x="0" y="5"/>
                    </a:lnTo>
                    <a:lnTo>
                      <a:pt x="3" y="0"/>
                    </a:lnTo>
                    <a:lnTo>
                      <a:pt x="14" y="2"/>
                    </a:lnTo>
                    <a:lnTo>
                      <a:pt x="25" y="5"/>
                    </a:lnTo>
                    <a:lnTo>
                      <a:pt x="41" y="10"/>
                    </a:lnTo>
                    <a:lnTo>
                      <a:pt x="61" y="17"/>
                    </a:lnTo>
                    <a:lnTo>
                      <a:pt x="85" y="24"/>
                    </a:lnTo>
                    <a:lnTo>
                      <a:pt x="111" y="33"/>
                    </a:lnTo>
                    <a:lnTo>
                      <a:pt x="140" y="42"/>
                    </a:lnTo>
                    <a:lnTo>
                      <a:pt x="170" y="51"/>
                    </a:lnTo>
                    <a:lnTo>
                      <a:pt x="201" y="59"/>
                    </a:lnTo>
                    <a:lnTo>
                      <a:pt x="230" y="68"/>
                    </a:lnTo>
                    <a:lnTo>
                      <a:pt x="260" y="77"/>
                    </a:lnTo>
                    <a:lnTo>
                      <a:pt x="287" y="86"/>
                    </a:lnTo>
                    <a:lnTo>
                      <a:pt x="311" y="93"/>
                    </a:lnTo>
                    <a:lnTo>
                      <a:pt x="331" y="98"/>
                    </a:lnTo>
                    <a:lnTo>
                      <a:pt x="348" y="103"/>
                    </a:lnTo>
                    <a:lnTo>
                      <a:pt x="360" y="106"/>
                    </a:lnTo>
                    <a:lnTo>
                      <a:pt x="365" y="108"/>
                    </a:lnTo>
                    <a:lnTo>
                      <a:pt x="374" y="110"/>
                    </a:lnTo>
                    <a:lnTo>
                      <a:pt x="382" y="110"/>
                    </a:lnTo>
                    <a:lnTo>
                      <a:pt x="388" y="110"/>
                    </a:lnTo>
                    <a:lnTo>
                      <a:pt x="392" y="110"/>
                    </a:lnTo>
                    <a:lnTo>
                      <a:pt x="398" y="115"/>
                    </a:lnTo>
                    <a:lnTo>
                      <a:pt x="407" y="122"/>
                    </a:lnTo>
                    <a:lnTo>
                      <a:pt x="415" y="131"/>
                    </a:lnTo>
                    <a:lnTo>
                      <a:pt x="421" y="136"/>
                    </a:lnTo>
                    <a:lnTo>
                      <a:pt x="431" y="138"/>
                    </a:lnTo>
                    <a:lnTo>
                      <a:pt x="440" y="140"/>
                    </a:lnTo>
                    <a:lnTo>
                      <a:pt x="448" y="140"/>
                    </a:lnTo>
                    <a:lnTo>
                      <a:pt x="454" y="141"/>
                    </a:lnTo>
                    <a:lnTo>
                      <a:pt x="458" y="145"/>
                    </a:lnTo>
                    <a:lnTo>
                      <a:pt x="461" y="152"/>
                    </a:lnTo>
                    <a:lnTo>
                      <a:pt x="458" y="157"/>
                    </a:lnTo>
                    <a:lnTo>
                      <a:pt x="451" y="157"/>
                    </a:lnTo>
                    <a:lnTo>
                      <a:pt x="444" y="155"/>
                    </a:lnTo>
                    <a:lnTo>
                      <a:pt x="428" y="150"/>
                    </a:lnTo>
                    <a:lnTo>
                      <a:pt x="407" y="143"/>
                    </a:lnTo>
                    <a:lnTo>
                      <a:pt x="380" y="134"/>
                    </a:lnTo>
                    <a:lnTo>
                      <a:pt x="347" y="124"/>
                    </a:lnTo>
                    <a:lnTo>
                      <a:pt x="311" y="113"/>
                    </a:lnTo>
                    <a:lnTo>
                      <a:pt x="272" y="101"/>
                    </a:lnTo>
                    <a:lnTo>
                      <a:pt x="234" y="87"/>
                    </a:lnTo>
                    <a:lnTo>
                      <a:pt x="194" y="75"/>
                    </a:lnTo>
                    <a:lnTo>
                      <a:pt x="155" y="63"/>
                    </a:lnTo>
                    <a:lnTo>
                      <a:pt x="120" y="51"/>
                    </a:lnTo>
                    <a:lnTo>
                      <a:pt x="87" y="40"/>
                    </a:lnTo>
                    <a:lnTo>
                      <a:pt x="60" y="31"/>
                    </a:lnTo>
                    <a:lnTo>
                      <a:pt x="37" y="24"/>
                    </a:lnTo>
                    <a:lnTo>
                      <a:pt x="21" y="19"/>
                    </a:lnTo>
                    <a:lnTo>
                      <a:pt x="14" y="1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49" name="Freeform 29"/>
              <p:cNvSpPr>
                <a:spLocks/>
              </p:cNvSpPr>
              <p:nvPr/>
            </p:nvSpPr>
            <p:spPr bwMode="auto">
              <a:xfrm>
                <a:off x="6395" y="5757"/>
                <a:ext cx="207" cy="74"/>
              </a:xfrm>
              <a:custGeom>
                <a:avLst/>
                <a:gdLst>
                  <a:gd name="T0" fmla="*/ 0 w 416"/>
                  <a:gd name="T1" fmla="*/ 1 h 147"/>
                  <a:gd name="T2" fmla="*/ 0 w 416"/>
                  <a:gd name="T3" fmla="*/ 1 h 147"/>
                  <a:gd name="T4" fmla="*/ 0 w 416"/>
                  <a:gd name="T5" fmla="*/ 1 h 147"/>
                  <a:gd name="T6" fmla="*/ 0 w 416"/>
                  <a:gd name="T7" fmla="*/ 1 h 147"/>
                  <a:gd name="T8" fmla="*/ 0 w 416"/>
                  <a:gd name="T9" fmla="*/ 1 h 147"/>
                  <a:gd name="T10" fmla="*/ 0 w 416"/>
                  <a:gd name="T11" fmla="*/ 1 h 147"/>
                  <a:gd name="T12" fmla="*/ 0 w 416"/>
                  <a:gd name="T13" fmla="*/ 1 h 147"/>
                  <a:gd name="T14" fmla="*/ 0 w 416"/>
                  <a:gd name="T15" fmla="*/ 1 h 147"/>
                  <a:gd name="T16" fmla="*/ 0 w 416"/>
                  <a:gd name="T17" fmla="*/ 1 h 147"/>
                  <a:gd name="T18" fmla="*/ 0 w 416"/>
                  <a:gd name="T19" fmla="*/ 1 h 147"/>
                  <a:gd name="T20" fmla="*/ 0 w 416"/>
                  <a:gd name="T21" fmla="*/ 1 h 147"/>
                  <a:gd name="T22" fmla="*/ 0 w 416"/>
                  <a:gd name="T23" fmla="*/ 1 h 147"/>
                  <a:gd name="T24" fmla="*/ 0 w 416"/>
                  <a:gd name="T25" fmla="*/ 1 h 147"/>
                  <a:gd name="T26" fmla="*/ 0 w 416"/>
                  <a:gd name="T27" fmla="*/ 1 h 147"/>
                  <a:gd name="T28" fmla="*/ 0 w 416"/>
                  <a:gd name="T29" fmla="*/ 1 h 147"/>
                  <a:gd name="T30" fmla="*/ 0 w 416"/>
                  <a:gd name="T31" fmla="*/ 1 h 147"/>
                  <a:gd name="T32" fmla="*/ 0 w 416"/>
                  <a:gd name="T33" fmla="*/ 1 h 147"/>
                  <a:gd name="T34" fmla="*/ 0 w 416"/>
                  <a:gd name="T35" fmla="*/ 1 h 147"/>
                  <a:gd name="T36" fmla="*/ 0 w 416"/>
                  <a:gd name="T37" fmla="*/ 1 h 147"/>
                  <a:gd name="T38" fmla="*/ 0 w 416"/>
                  <a:gd name="T39" fmla="*/ 1 h 147"/>
                  <a:gd name="T40" fmla="*/ 0 w 416"/>
                  <a:gd name="T41" fmla="*/ 1 h 147"/>
                  <a:gd name="T42" fmla="*/ 0 w 416"/>
                  <a:gd name="T43" fmla="*/ 1 h 147"/>
                  <a:gd name="T44" fmla="*/ 0 w 416"/>
                  <a:gd name="T45" fmla="*/ 1 h 147"/>
                  <a:gd name="T46" fmla="*/ 0 w 416"/>
                  <a:gd name="T47" fmla="*/ 1 h 147"/>
                  <a:gd name="T48" fmla="*/ 0 w 416"/>
                  <a:gd name="T49" fmla="*/ 1 h 147"/>
                  <a:gd name="T50" fmla="*/ 0 w 416"/>
                  <a:gd name="T51" fmla="*/ 1 h 147"/>
                  <a:gd name="T52" fmla="*/ 0 w 416"/>
                  <a:gd name="T53" fmla="*/ 1 h 147"/>
                  <a:gd name="T54" fmla="*/ 0 w 416"/>
                  <a:gd name="T55" fmla="*/ 1 h 147"/>
                  <a:gd name="T56" fmla="*/ 0 w 416"/>
                  <a:gd name="T57" fmla="*/ 1 h 147"/>
                  <a:gd name="T58" fmla="*/ 0 w 416"/>
                  <a:gd name="T59" fmla="*/ 1 h 147"/>
                  <a:gd name="T60" fmla="*/ 0 w 416"/>
                  <a:gd name="T61" fmla="*/ 1 h 147"/>
                  <a:gd name="T62" fmla="*/ 0 w 416"/>
                  <a:gd name="T63" fmla="*/ 1 h 147"/>
                  <a:gd name="T64" fmla="*/ 0 w 416"/>
                  <a:gd name="T65" fmla="*/ 1 h 147"/>
                  <a:gd name="T66" fmla="*/ 0 w 416"/>
                  <a:gd name="T67" fmla="*/ 1 h 147"/>
                  <a:gd name="T68" fmla="*/ 0 w 416"/>
                  <a:gd name="T69" fmla="*/ 1 h 147"/>
                  <a:gd name="T70" fmla="*/ 0 w 416"/>
                  <a:gd name="T71" fmla="*/ 1 h 147"/>
                  <a:gd name="T72" fmla="*/ 0 w 416"/>
                  <a:gd name="T73" fmla="*/ 1 h 147"/>
                  <a:gd name="T74" fmla="*/ 0 w 416"/>
                  <a:gd name="T75" fmla="*/ 1 h 147"/>
                  <a:gd name="T76" fmla="*/ 0 w 416"/>
                  <a:gd name="T77" fmla="*/ 1 h 147"/>
                  <a:gd name="T78" fmla="*/ 0 w 416"/>
                  <a:gd name="T79" fmla="*/ 1 h 1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6"/>
                  <a:gd name="T121" fmla="*/ 0 h 147"/>
                  <a:gd name="T122" fmla="*/ 416 w 416"/>
                  <a:gd name="T123" fmla="*/ 147 h 1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6" h="147">
                    <a:moveTo>
                      <a:pt x="411" y="72"/>
                    </a:moveTo>
                    <a:lnTo>
                      <a:pt x="411" y="61"/>
                    </a:lnTo>
                    <a:lnTo>
                      <a:pt x="410" y="52"/>
                    </a:lnTo>
                    <a:lnTo>
                      <a:pt x="410" y="44"/>
                    </a:lnTo>
                    <a:lnTo>
                      <a:pt x="409" y="37"/>
                    </a:lnTo>
                    <a:lnTo>
                      <a:pt x="399" y="37"/>
                    </a:lnTo>
                    <a:lnTo>
                      <a:pt x="387" y="35"/>
                    </a:lnTo>
                    <a:lnTo>
                      <a:pt x="373" y="33"/>
                    </a:lnTo>
                    <a:lnTo>
                      <a:pt x="359" y="31"/>
                    </a:lnTo>
                    <a:lnTo>
                      <a:pt x="344" y="30"/>
                    </a:lnTo>
                    <a:lnTo>
                      <a:pt x="329" y="28"/>
                    </a:lnTo>
                    <a:lnTo>
                      <a:pt x="312" y="26"/>
                    </a:lnTo>
                    <a:lnTo>
                      <a:pt x="296" y="23"/>
                    </a:lnTo>
                    <a:lnTo>
                      <a:pt x="279" y="21"/>
                    </a:lnTo>
                    <a:lnTo>
                      <a:pt x="262" y="17"/>
                    </a:lnTo>
                    <a:lnTo>
                      <a:pt x="246" y="14"/>
                    </a:lnTo>
                    <a:lnTo>
                      <a:pt x="230" y="12"/>
                    </a:lnTo>
                    <a:lnTo>
                      <a:pt x="214" y="9"/>
                    </a:lnTo>
                    <a:lnTo>
                      <a:pt x="202" y="5"/>
                    </a:lnTo>
                    <a:lnTo>
                      <a:pt x="189" y="3"/>
                    </a:lnTo>
                    <a:lnTo>
                      <a:pt x="177" y="0"/>
                    </a:lnTo>
                    <a:lnTo>
                      <a:pt x="172" y="5"/>
                    </a:lnTo>
                    <a:lnTo>
                      <a:pt x="164" y="12"/>
                    </a:lnTo>
                    <a:lnTo>
                      <a:pt x="156" y="21"/>
                    </a:lnTo>
                    <a:lnTo>
                      <a:pt x="147" y="30"/>
                    </a:lnTo>
                    <a:lnTo>
                      <a:pt x="140" y="38"/>
                    </a:lnTo>
                    <a:lnTo>
                      <a:pt x="132" y="45"/>
                    </a:lnTo>
                    <a:lnTo>
                      <a:pt x="126" y="51"/>
                    </a:lnTo>
                    <a:lnTo>
                      <a:pt x="122" y="54"/>
                    </a:lnTo>
                    <a:lnTo>
                      <a:pt x="116" y="56"/>
                    </a:lnTo>
                    <a:lnTo>
                      <a:pt x="109" y="58"/>
                    </a:lnTo>
                    <a:lnTo>
                      <a:pt x="99" y="59"/>
                    </a:lnTo>
                    <a:lnTo>
                      <a:pt x="87" y="63"/>
                    </a:lnTo>
                    <a:lnTo>
                      <a:pt x="76" y="65"/>
                    </a:lnTo>
                    <a:lnTo>
                      <a:pt x="64" y="66"/>
                    </a:lnTo>
                    <a:lnTo>
                      <a:pt x="56" y="70"/>
                    </a:lnTo>
                    <a:lnTo>
                      <a:pt x="50" y="72"/>
                    </a:lnTo>
                    <a:lnTo>
                      <a:pt x="44" y="77"/>
                    </a:lnTo>
                    <a:lnTo>
                      <a:pt x="37" y="84"/>
                    </a:lnTo>
                    <a:lnTo>
                      <a:pt x="29" y="93"/>
                    </a:lnTo>
                    <a:lnTo>
                      <a:pt x="22" y="103"/>
                    </a:lnTo>
                    <a:lnTo>
                      <a:pt x="13" y="115"/>
                    </a:lnTo>
                    <a:lnTo>
                      <a:pt x="6" y="126"/>
                    </a:lnTo>
                    <a:lnTo>
                      <a:pt x="2" y="134"/>
                    </a:lnTo>
                    <a:lnTo>
                      <a:pt x="0" y="141"/>
                    </a:lnTo>
                    <a:lnTo>
                      <a:pt x="19" y="143"/>
                    </a:lnTo>
                    <a:lnTo>
                      <a:pt x="46" y="145"/>
                    </a:lnTo>
                    <a:lnTo>
                      <a:pt x="80" y="147"/>
                    </a:lnTo>
                    <a:lnTo>
                      <a:pt x="116" y="147"/>
                    </a:lnTo>
                    <a:lnTo>
                      <a:pt x="152" y="147"/>
                    </a:lnTo>
                    <a:lnTo>
                      <a:pt x="184" y="145"/>
                    </a:lnTo>
                    <a:lnTo>
                      <a:pt x="210" y="143"/>
                    </a:lnTo>
                    <a:lnTo>
                      <a:pt x="227" y="140"/>
                    </a:lnTo>
                    <a:lnTo>
                      <a:pt x="239" y="136"/>
                    </a:lnTo>
                    <a:lnTo>
                      <a:pt x="252" y="131"/>
                    </a:lnTo>
                    <a:lnTo>
                      <a:pt x="266" y="127"/>
                    </a:lnTo>
                    <a:lnTo>
                      <a:pt x="280" y="122"/>
                    </a:lnTo>
                    <a:lnTo>
                      <a:pt x="293" y="119"/>
                    </a:lnTo>
                    <a:lnTo>
                      <a:pt x="304" y="115"/>
                    </a:lnTo>
                    <a:lnTo>
                      <a:pt x="313" y="113"/>
                    </a:lnTo>
                    <a:lnTo>
                      <a:pt x="320" y="113"/>
                    </a:lnTo>
                    <a:lnTo>
                      <a:pt x="320" y="119"/>
                    </a:lnTo>
                    <a:lnTo>
                      <a:pt x="322" y="124"/>
                    </a:lnTo>
                    <a:lnTo>
                      <a:pt x="322" y="129"/>
                    </a:lnTo>
                    <a:lnTo>
                      <a:pt x="322" y="134"/>
                    </a:lnTo>
                    <a:lnTo>
                      <a:pt x="329" y="134"/>
                    </a:lnTo>
                    <a:lnTo>
                      <a:pt x="339" y="134"/>
                    </a:lnTo>
                    <a:lnTo>
                      <a:pt x="350" y="133"/>
                    </a:lnTo>
                    <a:lnTo>
                      <a:pt x="363" y="133"/>
                    </a:lnTo>
                    <a:lnTo>
                      <a:pt x="376" y="131"/>
                    </a:lnTo>
                    <a:lnTo>
                      <a:pt x="387" y="129"/>
                    </a:lnTo>
                    <a:lnTo>
                      <a:pt x="399" y="127"/>
                    </a:lnTo>
                    <a:lnTo>
                      <a:pt x="409" y="126"/>
                    </a:lnTo>
                    <a:lnTo>
                      <a:pt x="410" y="126"/>
                    </a:lnTo>
                    <a:lnTo>
                      <a:pt x="413" y="126"/>
                    </a:lnTo>
                    <a:lnTo>
                      <a:pt x="414" y="126"/>
                    </a:lnTo>
                    <a:lnTo>
                      <a:pt x="416" y="126"/>
                    </a:lnTo>
                    <a:lnTo>
                      <a:pt x="414" y="117"/>
                    </a:lnTo>
                    <a:lnTo>
                      <a:pt x="414" y="103"/>
                    </a:lnTo>
                    <a:lnTo>
                      <a:pt x="413" y="89"/>
                    </a:lnTo>
                    <a:lnTo>
                      <a:pt x="411" y="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50" name="Freeform 30"/>
              <p:cNvSpPr>
                <a:spLocks/>
              </p:cNvSpPr>
              <p:nvPr/>
            </p:nvSpPr>
            <p:spPr bwMode="auto">
              <a:xfrm>
                <a:off x="6599" y="5759"/>
                <a:ext cx="139" cy="76"/>
              </a:xfrm>
              <a:custGeom>
                <a:avLst/>
                <a:gdLst>
                  <a:gd name="T0" fmla="*/ 1 w 278"/>
                  <a:gd name="T1" fmla="*/ 1 h 152"/>
                  <a:gd name="T2" fmla="*/ 1 w 278"/>
                  <a:gd name="T3" fmla="*/ 1 h 152"/>
                  <a:gd name="T4" fmla="*/ 1 w 278"/>
                  <a:gd name="T5" fmla="*/ 1 h 152"/>
                  <a:gd name="T6" fmla="*/ 1 w 278"/>
                  <a:gd name="T7" fmla="*/ 1 h 152"/>
                  <a:gd name="T8" fmla="*/ 1 w 278"/>
                  <a:gd name="T9" fmla="*/ 1 h 152"/>
                  <a:gd name="T10" fmla="*/ 1 w 278"/>
                  <a:gd name="T11" fmla="*/ 1 h 152"/>
                  <a:gd name="T12" fmla="*/ 1 w 278"/>
                  <a:gd name="T13" fmla="*/ 1 h 152"/>
                  <a:gd name="T14" fmla="*/ 1 w 278"/>
                  <a:gd name="T15" fmla="*/ 1 h 152"/>
                  <a:gd name="T16" fmla="*/ 1 w 278"/>
                  <a:gd name="T17" fmla="*/ 1 h 152"/>
                  <a:gd name="T18" fmla="*/ 1 w 278"/>
                  <a:gd name="T19" fmla="*/ 1 h 152"/>
                  <a:gd name="T20" fmla="*/ 1 w 278"/>
                  <a:gd name="T21" fmla="*/ 1 h 152"/>
                  <a:gd name="T22" fmla="*/ 1 w 278"/>
                  <a:gd name="T23" fmla="*/ 1 h 152"/>
                  <a:gd name="T24" fmla="*/ 1 w 278"/>
                  <a:gd name="T25" fmla="*/ 1 h 152"/>
                  <a:gd name="T26" fmla="*/ 1 w 278"/>
                  <a:gd name="T27" fmla="*/ 1 h 152"/>
                  <a:gd name="T28" fmla="*/ 1 w 278"/>
                  <a:gd name="T29" fmla="*/ 1 h 152"/>
                  <a:gd name="T30" fmla="*/ 1 w 278"/>
                  <a:gd name="T31" fmla="*/ 1 h 152"/>
                  <a:gd name="T32" fmla="*/ 1 w 278"/>
                  <a:gd name="T33" fmla="*/ 1 h 152"/>
                  <a:gd name="T34" fmla="*/ 1 w 278"/>
                  <a:gd name="T35" fmla="*/ 1 h 152"/>
                  <a:gd name="T36" fmla="*/ 1 w 278"/>
                  <a:gd name="T37" fmla="*/ 1 h 152"/>
                  <a:gd name="T38" fmla="*/ 1 w 278"/>
                  <a:gd name="T39" fmla="*/ 1 h 152"/>
                  <a:gd name="T40" fmla="*/ 1 w 278"/>
                  <a:gd name="T41" fmla="*/ 1 h 152"/>
                  <a:gd name="T42" fmla="*/ 1 w 278"/>
                  <a:gd name="T43" fmla="*/ 1 h 152"/>
                  <a:gd name="T44" fmla="*/ 1 w 278"/>
                  <a:gd name="T45" fmla="*/ 1 h 152"/>
                  <a:gd name="T46" fmla="*/ 1 w 278"/>
                  <a:gd name="T47" fmla="*/ 1 h 152"/>
                  <a:gd name="T48" fmla="*/ 1 w 278"/>
                  <a:gd name="T49" fmla="*/ 1 h 152"/>
                  <a:gd name="T50" fmla="*/ 1 w 278"/>
                  <a:gd name="T51" fmla="*/ 1 h 152"/>
                  <a:gd name="T52" fmla="*/ 1 w 278"/>
                  <a:gd name="T53" fmla="*/ 1 h 152"/>
                  <a:gd name="T54" fmla="*/ 1 w 278"/>
                  <a:gd name="T55" fmla="*/ 1 h 152"/>
                  <a:gd name="T56" fmla="*/ 1 w 278"/>
                  <a:gd name="T57" fmla="*/ 1 h 152"/>
                  <a:gd name="T58" fmla="*/ 1 w 278"/>
                  <a:gd name="T59" fmla="*/ 1 h 152"/>
                  <a:gd name="T60" fmla="*/ 1 w 278"/>
                  <a:gd name="T61" fmla="*/ 1 h 152"/>
                  <a:gd name="T62" fmla="*/ 1 w 278"/>
                  <a:gd name="T63" fmla="*/ 1 h 1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8"/>
                  <a:gd name="T97" fmla="*/ 0 h 152"/>
                  <a:gd name="T98" fmla="*/ 278 w 278"/>
                  <a:gd name="T99" fmla="*/ 152 h 1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8" h="152">
                    <a:moveTo>
                      <a:pt x="47" y="28"/>
                    </a:moveTo>
                    <a:lnTo>
                      <a:pt x="58" y="30"/>
                    </a:lnTo>
                    <a:lnTo>
                      <a:pt x="72" y="32"/>
                    </a:lnTo>
                    <a:lnTo>
                      <a:pt x="87" y="34"/>
                    </a:lnTo>
                    <a:lnTo>
                      <a:pt x="102" y="34"/>
                    </a:lnTo>
                    <a:lnTo>
                      <a:pt x="118" y="34"/>
                    </a:lnTo>
                    <a:lnTo>
                      <a:pt x="135" y="34"/>
                    </a:lnTo>
                    <a:lnTo>
                      <a:pt x="151" y="34"/>
                    </a:lnTo>
                    <a:lnTo>
                      <a:pt x="168" y="32"/>
                    </a:lnTo>
                    <a:lnTo>
                      <a:pt x="185" y="30"/>
                    </a:lnTo>
                    <a:lnTo>
                      <a:pt x="201" y="28"/>
                    </a:lnTo>
                    <a:lnTo>
                      <a:pt x="217" y="25"/>
                    </a:lnTo>
                    <a:lnTo>
                      <a:pt x="232" y="21"/>
                    </a:lnTo>
                    <a:lnTo>
                      <a:pt x="245" y="18"/>
                    </a:lnTo>
                    <a:lnTo>
                      <a:pt x="258" y="13"/>
                    </a:lnTo>
                    <a:lnTo>
                      <a:pt x="270" y="7"/>
                    </a:lnTo>
                    <a:lnTo>
                      <a:pt x="278" y="0"/>
                    </a:lnTo>
                    <a:lnTo>
                      <a:pt x="275" y="25"/>
                    </a:lnTo>
                    <a:lnTo>
                      <a:pt x="272" y="56"/>
                    </a:lnTo>
                    <a:lnTo>
                      <a:pt x="268" y="84"/>
                    </a:lnTo>
                    <a:lnTo>
                      <a:pt x="264" y="102"/>
                    </a:lnTo>
                    <a:lnTo>
                      <a:pt x="254" y="103"/>
                    </a:lnTo>
                    <a:lnTo>
                      <a:pt x="242" y="105"/>
                    </a:lnTo>
                    <a:lnTo>
                      <a:pt x="232" y="105"/>
                    </a:lnTo>
                    <a:lnTo>
                      <a:pt x="224" y="105"/>
                    </a:lnTo>
                    <a:lnTo>
                      <a:pt x="217" y="117"/>
                    </a:lnTo>
                    <a:lnTo>
                      <a:pt x="212" y="126"/>
                    </a:lnTo>
                    <a:lnTo>
                      <a:pt x="210" y="131"/>
                    </a:lnTo>
                    <a:lnTo>
                      <a:pt x="205" y="135"/>
                    </a:lnTo>
                    <a:lnTo>
                      <a:pt x="202" y="137"/>
                    </a:lnTo>
                    <a:lnTo>
                      <a:pt x="197" y="138"/>
                    </a:lnTo>
                    <a:lnTo>
                      <a:pt x="191" y="142"/>
                    </a:lnTo>
                    <a:lnTo>
                      <a:pt x="185" y="145"/>
                    </a:lnTo>
                    <a:lnTo>
                      <a:pt x="178" y="147"/>
                    </a:lnTo>
                    <a:lnTo>
                      <a:pt x="171" y="151"/>
                    </a:lnTo>
                    <a:lnTo>
                      <a:pt x="164" y="152"/>
                    </a:lnTo>
                    <a:lnTo>
                      <a:pt x="157" y="152"/>
                    </a:lnTo>
                    <a:lnTo>
                      <a:pt x="147" y="152"/>
                    </a:lnTo>
                    <a:lnTo>
                      <a:pt x="132" y="151"/>
                    </a:lnTo>
                    <a:lnTo>
                      <a:pt x="115" y="151"/>
                    </a:lnTo>
                    <a:lnTo>
                      <a:pt x="95" y="149"/>
                    </a:lnTo>
                    <a:lnTo>
                      <a:pt x="75" y="147"/>
                    </a:lnTo>
                    <a:lnTo>
                      <a:pt x="57" y="145"/>
                    </a:lnTo>
                    <a:lnTo>
                      <a:pt x="41" y="142"/>
                    </a:lnTo>
                    <a:lnTo>
                      <a:pt x="28" y="140"/>
                    </a:lnTo>
                    <a:lnTo>
                      <a:pt x="21" y="137"/>
                    </a:lnTo>
                    <a:lnTo>
                      <a:pt x="12" y="133"/>
                    </a:lnTo>
                    <a:lnTo>
                      <a:pt x="5" y="128"/>
                    </a:lnTo>
                    <a:lnTo>
                      <a:pt x="0" y="123"/>
                    </a:lnTo>
                    <a:lnTo>
                      <a:pt x="1" y="123"/>
                    </a:lnTo>
                    <a:lnTo>
                      <a:pt x="4" y="123"/>
                    </a:lnTo>
                    <a:lnTo>
                      <a:pt x="5" y="123"/>
                    </a:lnTo>
                    <a:lnTo>
                      <a:pt x="7" y="123"/>
                    </a:lnTo>
                    <a:lnTo>
                      <a:pt x="5" y="114"/>
                    </a:lnTo>
                    <a:lnTo>
                      <a:pt x="5" y="100"/>
                    </a:lnTo>
                    <a:lnTo>
                      <a:pt x="4" y="86"/>
                    </a:lnTo>
                    <a:lnTo>
                      <a:pt x="2" y="69"/>
                    </a:lnTo>
                    <a:lnTo>
                      <a:pt x="12" y="65"/>
                    </a:lnTo>
                    <a:lnTo>
                      <a:pt x="25" y="60"/>
                    </a:lnTo>
                    <a:lnTo>
                      <a:pt x="37" y="55"/>
                    </a:lnTo>
                    <a:lnTo>
                      <a:pt x="44" y="51"/>
                    </a:lnTo>
                    <a:lnTo>
                      <a:pt x="44" y="46"/>
                    </a:lnTo>
                    <a:lnTo>
                      <a:pt x="45" y="39"/>
                    </a:lnTo>
                    <a:lnTo>
                      <a:pt x="47" y="34"/>
                    </a:lnTo>
                    <a:lnTo>
                      <a:pt x="47" y="2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51" name="Freeform 31"/>
              <p:cNvSpPr>
                <a:spLocks/>
              </p:cNvSpPr>
              <p:nvPr/>
            </p:nvSpPr>
            <p:spPr bwMode="auto">
              <a:xfrm>
                <a:off x="6560" y="5266"/>
                <a:ext cx="33" cy="133"/>
              </a:xfrm>
              <a:custGeom>
                <a:avLst/>
                <a:gdLst>
                  <a:gd name="T0" fmla="*/ 1 w 65"/>
                  <a:gd name="T1" fmla="*/ 0 h 267"/>
                  <a:gd name="T2" fmla="*/ 1 w 65"/>
                  <a:gd name="T3" fmla="*/ 0 h 267"/>
                  <a:gd name="T4" fmla="*/ 1 w 65"/>
                  <a:gd name="T5" fmla="*/ 0 h 267"/>
                  <a:gd name="T6" fmla="*/ 1 w 65"/>
                  <a:gd name="T7" fmla="*/ 0 h 267"/>
                  <a:gd name="T8" fmla="*/ 1 w 65"/>
                  <a:gd name="T9" fmla="*/ 0 h 267"/>
                  <a:gd name="T10" fmla="*/ 1 w 65"/>
                  <a:gd name="T11" fmla="*/ 0 h 267"/>
                  <a:gd name="T12" fmla="*/ 1 w 65"/>
                  <a:gd name="T13" fmla="*/ 0 h 267"/>
                  <a:gd name="T14" fmla="*/ 1 w 65"/>
                  <a:gd name="T15" fmla="*/ 0 h 267"/>
                  <a:gd name="T16" fmla="*/ 1 w 65"/>
                  <a:gd name="T17" fmla="*/ 0 h 267"/>
                  <a:gd name="T18" fmla="*/ 1 w 65"/>
                  <a:gd name="T19" fmla="*/ 0 h 267"/>
                  <a:gd name="T20" fmla="*/ 1 w 65"/>
                  <a:gd name="T21" fmla="*/ 0 h 267"/>
                  <a:gd name="T22" fmla="*/ 1 w 65"/>
                  <a:gd name="T23" fmla="*/ 0 h 267"/>
                  <a:gd name="T24" fmla="*/ 1 w 65"/>
                  <a:gd name="T25" fmla="*/ 0 h 267"/>
                  <a:gd name="T26" fmla="*/ 1 w 65"/>
                  <a:gd name="T27" fmla="*/ 0 h 267"/>
                  <a:gd name="T28" fmla="*/ 1 w 65"/>
                  <a:gd name="T29" fmla="*/ 0 h 267"/>
                  <a:gd name="T30" fmla="*/ 1 w 65"/>
                  <a:gd name="T31" fmla="*/ 0 h 267"/>
                  <a:gd name="T32" fmla="*/ 0 w 65"/>
                  <a:gd name="T33" fmla="*/ 0 h 267"/>
                  <a:gd name="T34" fmla="*/ 1 w 65"/>
                  <a:gd name="T35" fmla="*/ 0 h 267"/>
                  <a:gd name="T36" fmla="*/ 1 w 65"/>
                  <a:gd name="T37" fmla="*/ 0 h 267"/>
                  <a:gd name="T38" fmla="*/ 1 w 65"/>
                  <a:gd name="T39" fmla="*/ 0 h 267"/>
                  <a:gd name="T40" fmla="*/ 1 w 65"/>
                  <a:gd name="T41" fmla="*/ 0 h 267"/>
                  <a:gd name="T42" fmla="*/ 1 w 65"/>
                  <a:gd name="T43" fmla="*/ 0 h 267"/>
                  <a:gd name="T44" fmla="*/ 1 w 65"/>
                  <a:gd name="T45" fmla="*/ 0 h 267"/>
                  <a:gd name="T46" fmla="*/ 1 w 65"/>
                  <a:gd name="T47" fmla="*/ 0 h 267"/>
                  <a:gd name="T48" fmla="*/ 1 w 65"/>
                  <a:gd name="T49" fmla="*/ 0 h 2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267"/>
                  <a:gd name="T77" fmla="*/ 65 w 65"/>
                  <a:gd name="T78" fmla="*/ 267 h 2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267">
                    <a:moveTo>
                      <a:pt x="55" y="165"/>
                    </a:moveTo>
                    <a:lnTo>
                      <a:pt x="57" y="192"/>
                    </a:lnTo>
                    <a:lnTo>
                      <a:pt x="59" y="221"/>
                    </a:lnTo>
                    <a:lnTo>
                      <a:pt x="62" y="249"/>
                    </a:lnTo>
                    <a:lnTo>
                      <a:pt x="65" y="267"/>
                    </a:lnTo>
                    <a:lnTo>
                      <a:pt x="57" y="234"/>
                    </a:lnTo>
                    <a:lnTo>
                      <a:pt x="48" y="204"/>
                    </a:lnTo>
                    <a:lnTo>
                      <a:pt x="41" y="181"/>
                    </a:lnTo>
                    <a:lnTo>
                      <a:pt x="34" y="165"/>
                    </a:lnTo>
                    <a:lnTo>
                      <a:pt x="28" y="150"/>
                    </a:lnTo>
                    <a:lnTo>
                      <a:pt x="25" y="131"/>
                    </a:lnTo>
                    <a:lnTo>
                      <a:pt x="22" y="111"/>
                    </a:lnTo>
                    <a:lnTo>
                      <a:pt x="21" y="97"/>
                    </a:lnTo>
                    <a:lnTo>
                      <a:pt x="19" y="80"/>
                    </a:lnTo>
                    <a:lnTo>
                      <a:pt x="15" y="52"/>
                    </a:lnTo>
                    <a:lnTo>
                      <a:pt x="8" y="24"/>
                    </a:lnTo>
                    <a:lnTo>
                      <a:pt x="0" y="0"/>
                    </a:lnTo>
                    <a:lnTo>
                      <a:pt x="11" y="17"/>
                    </a:lnTo>
                    <a:lnTo>
                      <a:pt x="19" y="33"/>
                    </a:lnTo>
                    <a:lnTo>
                      <a:pt x="25" y="52"/>
                    </a:lnTo>
                    <a:lnTo>
                      <a:pt x="28" y="76"/>
                    </a:lnTo>
                    <a:lnTo>
                      <a:pt x="32" y="104"/>
                    </a:lnTo>
                    <a:lnTo>
                      <a:pt x="39" y="132"/>
                    </a:lnTo>
                    <a:lnTo>
                      <a:pt x="48" y="153"/>
                    </a:lnTo>
                    <a:lnTo>
                      <a:pt x="55" y="16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52" name="Freeform 32"/>
              <p:cNvSpPr>
                <a:spLocks/>
              </p:cNvSpPr>
              <p:nvPr/>
            </p:nvSpPr>
            <p:spPr bwMode="auto">
              <a:xfrm>
                <a:off x="6694" y="5199"/>
                <a:ext cx="33" cy="147"/>
              </a:xfrm>
              <a:custGeom>
                <a:avLst/>
                <a:gdLst>
                  <a:gd name="T0" fmla="*/ 1 w 64"/>
                  <a:gd name="T1" fmla="*/ 1 h 293"/>
                  <a:gd name="T2" fmla="*/ 1 w 64"/>
                  <a:gd name="T3" fmla="*/ 1 h 293"/>
                  <a:gd name="T4" fmla="*/ 1 w 64"/>
                  <a:gd name="T5" fmla="*/ 1 h 293"/>
                  <a:gd name="T6" fmla="*/ 1 w 64"/>
                  <a:gd name="T7" fmla="*/ 1 h 293"/>
                  <a:gd name="T8" fmla="*/ 1 w 64"/>
                  <a:gd name="T9" fmla="*/ 1 h 293"/>
                  <a:gd name="T10" fmla="*/ 1 w 64"/>
                  <a:gd name="T11" fmla="*/ 1 h 293"/>
                  <a:gd name="T12" fmla="*/ 1 w 64"/>
                  <a:gd name="T13" fmla="*/ 1 h 293"/>
                  <a:gd name="T14" fmla="*/ 1 w 64"/>
                  <a:gd name="T15" fmla="*/ 1 h 293"/>
                  <a:gd name="T16" fmla="*/ 1 w 64"/>
                  <a:gd name="T17" fmla="*/ 1 h 293"/>
                  <a:gd name="T18" fmla="*/ 1 w 64"/>
                  <a:gd name="T19" fmla="*/ 1 h 293"/>
                  <a:gd name="T20" fmla="*/ 1 w 64"/>
                  <a:gd name="T21" fmla="*/ 1 h 293"/>
                  <a:gd name="T22" fmla="*/ 0 w 64"/>
                  <a:gd name="T23" fmla="*/ 1 h 293"/>
                  <a:gd name="T24" fmla="*/ 1 w 64"/>
                  <a:gd name="T25" fmla="*/ 0 h 293"/>
                  <a:gd name="T26" fmla="*/ 1 w 64"/>
                  <a:gd name="T27" fmla="*/ 1 h 293"/>
                  <a:gd name="T28" fmla="*/ 1 w 64"/>
                  <a:gd name="T29" fmla="*/ 1 h 293"/>
                  <a:gd name="T30" fmla="*/ 1 w 64"/>
                  <a:gd name="T31" fmla="*/ 1 h 293"/>
                  <a:gd name="T32" fmla="*/ 1 w 64"/>
                  <a:gd name="T33" fmla="*/ 1 h 293"/>
                  <a:gd name="T34" fmla="*/ 1 w 64"/>
                  <a:gd name="T35" fmla="*/ 1 h 293"/>
                  <a:gd name="T36" fmla="*/ 1 w 64"/>
                  <a:gd name="T37" fmla="*/ 1 h 293"/>
                  <a:gd name="T38" fmla="*/ 1 w 64"/>
                  <a:gd name="T39" fmla="*/ 1 h 293"/>
                  <a:gd name="T40" fmla="*/ 1 w 64"/>
                  <a:gd name="T41" fmla="*/ 1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293"/>
                  <a:gd name="T65" fmla="*/ 64 w 64"/>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293">
                    <a:moveTo>
                      <a:pt x="56" y="220"/>
                    </a:moveTo>
                    <a:lnTo>
                      <a:pt x="57" y="237"/>
                    </a:lnTo>
                    <a:lnTo>
                      <a:pt x="60" y="258"/>
                    </a:lnTo>
                    <a:lnTo>
                      <a:pt x="63" y="278"/>
                    </a:lnTo>
                    <a:lnTo>
                      <a:pt x="64" y="293"/>
                    </a:lnTo>
                    <a:lnTo>
                      <a:pt x="54" y="265"/>
                    </a:lnTo>
                    <a:lnTo>
                      <a:pt x="43" y="232"/>
                    </a:lnTo>
                    <a:lnTo>
                      <a:pt x="30" y="195"/>
                    </a:lnTo>
                    <a:lnTo>
                      <a:pt x="19" y="157"/>
                    </a:lnTo>
                    <a:lnTo>
                      <a:pt x="9" y="117"/>
                    </a:lnTo>
                    <a:lnTo>
                      <a:pt x="3" y="77"/>
                    </a:lnTo>
                    <a:lnTo>
                      <a:pt x="0" y="38"/>
                    </a:lnTo>
                    <a:lnTo>
                      <a:pt x="3" y="0"/>
                    </a:lnTo>
                    <a:lnTo>
                      <a:pt x="6" y="28"/>
                    </a:lnTo>
                    <a:lnTo>
                      <a:pt x="10" y="59"/>
                    </a:lnTo>
                    <a:lnTo>
                      <a:pt x="17" y="92"/>
                    </a:lnTo>
                    <a:lnTo>
                      <a:pt x="24" y="126"/>
                    </a:lnTo>
                    <a:lnTo>
                      <a:pt x="33" y="157"/>
                    </a:lnTo>
                    <a:lnTo>
                      <a:pt x="41" y="185"/>
                    </a:lnTo>
                    <a:lnTo>
                      <a:pt x="49" y="206"/>
                    </a:lnTo>
                    <a:lnTo>
                      <a:pt x="56" y="22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53" name="Freeform 33"/>
              <p:cNvSpPr>
                <a:spLocks/>
              </p:cNvSpPr>
              <p:nvPr/>
            </p:nvSpPr>
            <p:spPr bwMode="auto">
              <a:xfrm>
                <a:off x="6697" y="4883"/>
                <a:ext cx="26" cy="86"/>
              </a:xfrm>
              <a:custGeom>
                <a:avLst/>
                <a:gdLst>
                  <a:gd name="T0" fmla="*/ 1 w 51"/>
                  <a:gd name="T1" fmla="*/ 1 h 172"/>
                  <a:gd name="T2" fmla="*/ 1 w 51"/>
                  <a:gd name="T3" fmla="*/ 1 h 172"/>
                  <a:gd name="T4" fmla="*/ 1 w 51"/>
                  <a:gd name="T5" fmla="*/ 1 h 172"/>
                  <a:gd name="T6" fmla="*/ 1 w 51"/>
                  <a:gd name="T7" fmla="*/ 1 h 172"/>
                  <a:gd name="T8" fmla="*/ 1 w 51"/>
                  <a:gd name="T9" fmla="*/ 1 h 172"/>
                  <a:gd name="T10" fmla="*/ 1 w 51"/>
                  <a:gd name="T11" fmla="*/ 1 h 172"/>
                  <a:gd name="T12" fmla="*/ 1 w 51"/>
                  <a:gd name="T13" fmla="*/ 1 h 172"/>
                  <a:gd name="T14" fmla="*/ 1 w 51"/>
                  <a:gd name="T15" fmla="*/ 1 h 172"/>
                  <a:gd name="T16" fmla="*/ 1 w 51"/>
                  <a:gd name="T17" fmla="*/ 1 h 172"/>
                  <a:gd name="T18" fmla="*/ 1 w 51"/>
                  <a:gd name="T19" fmla="*/ 1 h 172"/>
                  <a:gd name="T20" fmla="*/ 1 w 51"/>
                  <a:gd name="T21" fmla="*/ 1 h 172"/>
                  <a:gd name="T22" fmla="*/ 1 w 51"/>
                  <a:gd name="T23" fmla="*/ 1 h 172"/>
                  <a:gd name="T24" fmla="*/ 0 w 51"/>
                  <a:gd name="T25" fmla="*/ 1 h 172"/>
                  <a:gd name="T26" fmla="*/ 0 w 51"/>
                  <a:gd name="T27" fmla="*/ 1 h 172"/>
                  <a:gd name="T28" fmla="*/ 1 w 51"/>
                  <a:gd name="T29" fmla="*/ 1 h 172"/>
                  <a:gd name="T30" fmla="*/ 1 w 51"/>
                  <a:gd name="T31" fmla="*/ 1 h 172"/>
                  <a:gd name="T32" fmla="*/ 1 w 51"/>
                  <a:gd name="T33" fmla="*/ 0 h 172"/>
                  <a:gd name="T34" fmla="*/ 1 w 51"/>
                  <a:gd name="T35" fmla="*/ 1 h 172"/>
                  <a:gd name="T36" fmla="*/ 1 w 51"/>
                  <a:gd name="T37" fmla="*/ 1 h 172"/>
                  <a:gd name="T38" fmla="*/ 1 w 51"/>
                  <a:gd name="T39" fmla="*/ 1 h 172"/>
                  <a:gd name="T40" fmla="*/ 1 w 51"/>
                  <a:gd name="T41" fmla="*/ 1 h 1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172"/>
                  <a:gd name="T65" fmla="*/ 51 w 51"/>
                  <a:gd name="T66" fmla="*/ 172 h 1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172">
                    <a:moveTo>
                      <a:pt x="40" y="95"/>
                    </a:moveTo>
                    <a:lnTo>
                      <a:pt x="44" y="116"/>
                    </a:lnTo>
                    <a:lnTo>
                      <a:pt x="47" y="137"/>
                    </a:lnTo>
                    <a:lnTo>
                      <a:pt x="50" y="156"/>
                    </a:lnTo>
                    <a:lnTo>
                      <a:pt x="51" y="172"/>
                    </a:lnTo>
                    <a:lnTo>
                      <a:pt x="45" y="147"/>
                    </a:lnTo>
                    <a:lnTo>
                      <a:pt x="35" y="121"/>
                    </a:lnTo>
                    <a:lnTo>
                      <a:pt x="27" y="98"/>
                    </a:lnTo>
                    <a:lnTo>
                      <a:pt x="18" y="83"/>
                    </a:lnTo>
                    <a:lnTo>
                      <a:pt x="11" y="69"/>
                    </a:lnTo>
                    <a:lnTo>
                      <a:pt x="5" y="51"/>
                    </a:lnTo>
                    <a:lnTo>
                      <a:pt x="1" y="35"/>
                    </a:lnTo>
                    <a:lnTo>
                      <a:pt x="0" y="27"/>
                    </a:lnTo>
                    <a:lnTo>
                      <a:pt x="0" y="21"/>
                    </a:lnTo>
                    <a:lnTo>
                      <a:pt x="1" y="14"/>
                    </a:lnTo>
                    <a:lnTo>
                      <a:pt x="1" y="7"/>
                    </a:lnTo>
                    <a:lnTo>
                      <a:pt x="3" y="0"/>
                    </a:lnTo>
                    <a:lnTo>
                      <a:pt x="11" y="23"/>
                    </a:lnTo>
                    <a:lnTo>
                      <a:pt x="21" y="51"/>
                    </a:lnTo>
                    <a:lnTo>
                      <a:pt x="31" y="77"/>
                    </a:lnTo>
                    <a:lnTo>
                      <a:pt x="40" y="9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54" name="Freeform 34"/>
              <p:cNvSpPr>
                <a:spLocks/>
              </p:cNvSpPr>
              <p:nvPr/>
            </p:nvSpPr>
            <p:spPr bwMode="auto">
              <a:xfrm>
                <a:off x="6782" y="4640"/>
                <a:ext cx="18" cy="91"/>
              </a:xfrm>
              <a:custGeom>
                <a:avLst/>
                <a:gdLst>
                  <a:gd name="T0" fmla="*/ 1 w 35"/>
                  <a:gd name="T1" fmla="*/ 1 h 182"/>
                  <a:gd name="T2" fmla="*/ 1 w 35"/>
                  <a:gd name="T3" fmla="*/ 1 h 182"/>
                  <a:gd name="T4" fmla="*/ 1 w 35"/>
                  <a:gd name="T5" fmla="*/ 1 h 182"/>
                  <a:gd name="T6" fmla="*/ 1 w 35"/>
                  <a:gd name="T7" fmla="*/ 1 h 182"/>
                  <a:gd name="T8" fmla="*/ 1 w 35"/>
                  <a:gd name="T9" fmla="*/ 1 h 182"/>
                  <a:gd name="T10" fmla="*/ 1 w 35"/>
                  <a:gd name="T11" fmla="*/ 1 h 182"/>
                  <a:gd name="T12" fmla="*/ 1 w 35"/>
                  <a:gd name="T13" fmla="*/ 1 h 182"/>
                  <a:gd name="T14" fmla="*/ 1 w 35"/>
                  <a:gd name="T15" fmla="*/ 1 h 182"/>
                  <a:gd name="T16" fmla="*/ 1 w 35"/>
                  <a:gd name="T17" fmla="*/ 1 h 182"/>
                  <a:gd name="T18" fmla="*/ 1 w 35"/>
                  <a:gd name="T19" fmla="*/ 1 h 182"/>
                  <a:gd name="T20" fmla="*/ 0 w 35"/>
                  <a:gd name="T21" fmla="*/ 1 h 182"/>
                  <a:gd name="T22" fmla="*/ 0 w 35"/>
                  <a:gd name="T23" fmla="*/ 1 h 182"/>
                  <a:gd name="T24" fmla="*/ 1 w 35"/>
                  <a:gd name="T25" fmla="*/ 0 h 182"/>
                  <a:gd name="T26" fmla="*/ 1 w 35"/>
                  <a:gd name="T27" fmla="*/ 1 h 182"/>
                  <a:gd name="T28" fmla="*/ 1 w 35"/>
                  <a:gd name="T29" fmla="*/ 1 h 182"/>
                  <a:gd name="T30" fmla="*/ 1 w 35"/>
                  <a:gd name="T31" fmla="*/ 1 h 182"/>
                  <a:gd name="T32" fmla="*/ 1 w 35"/>
                  <a:gd name="T33" fmla="*/ 1 h 182"/>
                  <a:gd name="T34" fmla="*/ 1 w 35"/>
                  <a:gd name="T35" fmla="*/ 1 h 182"/>
                  <a:gd name="T36" fmla="*/ 1 w 35"/>
                  <a:gd name="T37" fmla="*/ 1 h 182"/>
                  <a:gd name="T38" fmla="*/ 1 w 35"/>
                  <a:gd name="T39" fmla="*/ 1 h 182"/>
                  <a:gd name="T40" fmla="*/ 1 w 35"/>
                  <a:gd name="T41" fmla="*/ 1 h 1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82"/>
                  <a:gd name="T65" fmla="*/ 35 w 35"/>
                  <a:gd name="T66" fmla="*/ 182 h 1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82">
                    <a:moveTo>
                      <a:pt x="35" y="171"/>
                    </a:moveTo>
                    <a:lnTo>
                      <a:pt x="34" y="175"/>
                    </a:lnTo>
                    <a:lnTo>
                      <a:pt x="34" y="176"/>
                    </a:lnTo>
                    <a:lnTo>
                      <a:pt x="34" y="180"/>
                    </a:lnTo>
                    <a:lnTo>
                      <a:pt x="34" y="182"/>
                    </a:lnTo>
                    <a:lnTo>
                      <a:pt x="25" y="161"/>
                    </a:lnTo>
                    <a:lnTo>
                      <a:pt x="17" y="134"/>
                    </a:lnTo>
                    <a:lnTo>
                      <a:pt x="10" y="105"/>
                    </a:lnTo>
                    <a:lnTo>
                      <a:pt x="4" y="75"/>
                    </a:lnTo>
                    <a:lnTo>
                      <a:pt x="1" y="45"/>
                    </a:lnTo>
                    <a:lnTo>
                      <a:pt x="0" y="23"/>
                    </a:lnTo>
                    <a:lnTo>
                      <a:pt x="0" y="7"/>
                    </a:lnTo>
                    <a:lnTo>
                      <a:pt x="4" y="0"/>
                    </a:lnTo>
                    <a:lnTo>
                      <a:pt x="12" y="10"/>
                    </a:lnTo>
                    <a:lnTo>
                      <a:pt x="18" y="38"/>
                    </a:lnTo>
                    <a:lnTo>
                      <a:pt x="21" y="70"/>
                    </a:lnTo>
                    <a:lnTo>
                      <a:pt x="21" y="92"/>
                    </a:lnTo>
                    <a:lnTo>
                      <a:pt x="20" y="112"/>
                    </a:lnTo>
                    <a:lnTo>
                      <a:pt x="21" y="134"/>
                    </a:lnTo>
                    <a:lnTo>
                      <a:pt x="27" y="155"/>
                    </a:lnTo>
                    <a:lnTo>
                      <a:pt x="35" y="17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55" name="Freeform 35"/>
              <p:cNvSpPr>
                <a:spLocks/>
              </p:cNvSpPr>
              <p:nvPr/>
            </p:nvSpPr>
            <p:spPr bwMode="auto">
              <a:xfrm>
                <a:off x="6724" y="4858"/>
                <a:ext cx="10" cy="12"/>
              </a:xfrm>
              <a:custGeom>
                <a:avLst/>
                <a:gdLst>
                  <a:gd name="T0" fmla="*/ 1 w 20"/>
                  <a:gd name="T1" fmla="*/ 1 h 24"/>
                  <a:gd name="T2" fmla="*/ 1 w 20"/>
                  <a:gd name="T3" fmla="*/ 1 h 24"/>
                  <a:gd name="T4" fmla="*/ 1 w 20"/>
                  <a:gd name="T5" fmla="*/ 1 h 24"/>
                  <a:gd name="T6" fmla="*/ 1 w 20"/>
                  <a:gd name="T7" fmla="*/ 1 h 24"/>
                  <a:gd name="T8" fmla="*/ 1 w 20"/>
                  <a:gd name="T9" fmla="*/ 1 h 24"/>
                  <a:gd name="T10" fmla="*/ 1 w 20"/>
                  <a:gd name="T11" fmla="*/ 1 h 24"/>
                  <a:gd name="T12" fmla="*/ 1 w 20"/>
                  <a:gd name="T13" fmla="*/ 1 h 24"/>
                  <a:gd name="T14" fmla="*/ 1 w 20"/>
                  <a:gd name="T15" fmla="*/ 1 h 24"/>
                  <a:gd name="T16" fmla="*/ 1 w 20"/>
                  <a:gd name="T17" fmla="*/ 0 h 24"/>
                  <a:gd name="T18" fmla="*/ 1 w 20"/>
                  <a:gd name="T19" fmla="*/ 1 h 24"/>
                  <a:gd name="T20" fmla="*/ 1 w 20"/>
                  <a:gd name="T21" fmla="*/ 1 h 24"/>
                  <a:gd name="T22" fmla="*/ 1 w 20"/>
                  <a:gd name="T23" fmla="*/ 1 h 24"/>
                  <a:gd name="T24" fmla="*/ 0 w 20"/>
                  <a:gd name="T25" fmla="*/ 1 h 24"/>
                  <a:gd name="T26" fmla="*/ 1 w 20"/>
                  <a:gd name="T27" fmla="*/ 1 h 24"/>
                  <a:gd name="T28" fmla="*/ 1 w 20"/>
                  <a:gd name="T29" fmla="*/ 1 h 24"/>
                  <a:gd name="T30" fmla="*/ 1 w 20"/>
                  <a:gd name="T31" fmla="*/ 1 h 24"/>
                  <a:gd name="T32" fmla="*/ 1 w 20"/>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4"/>
                  <a:gd name="T53" fmla="*/ 20 w 2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4">
                    <a:moveTo>
                      <a:pt x="10" y="24"/>
                    </a:moveTo>
                    <a:lnTo>
                      <a:pt x="14" y="23"/>
                    </a:lnTo>
                    <a:lnTo>
                      <a:pt x="17" y="21"/>
                    </a:lnTo>
                    <a:lnTo>
                      <a:pt x="19" y="17"/>
                    </a:lnTo>
                    <a:lnTo>
                      <a:pt x="20" y="12"/>
                    </a:lnTo>
                    <a:lnTo>
                      <a:pt x="19" y="7"/>
                    </a:lnTo>
                    <a:lnTo>
                      <a:pt x="17" y="3"/>
                    </a:lnTo>
                    <a:lnTo>
                      <a:pt x="14" y="2"/>
                    </a:lnTo>
                    <a:lnTo>
                      <a:pt x="10" y="0"/>
                    </a:lnTo>
                    <a:lnTo>
                      <a:pt x="6" y="2"/>
                    </a:lnTo>
                    <a:lnTo>
                      <a:pt x="3" y="3"/>
                    </a:lnTo>
                    <a:lnTo>
                      <a:pt x="1" y="7"/>
                    </a:lnTo>
                    <a:lnTo>
                      <a:pt x="0" y="12"/>
                    </a:lnTo>
                    <a:lnTo>
                      <a:pt x="1" y="17"/>
                    </a:lnTo>
                    <a:lnTo>
                      <a:pt x="3" y="21"/>
                    </a:lnTo>
                    <a:lnTo>
                      <a:pt x="6" y="23"/>
                    </a:lnTo>
                    <a:lnTo>
                      <a:pt x="10" y="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56" name="Freeform 36"/>
              <p:cNvSpPr>
                <a:spLocks/>
              </p:cNvSpPr>
              <p:nvPr/>
            </p:nvSpPr>
            <p:spPr bwMode="auto">
              <a:xfrm>
                <a:off x="6737" y="4868"/>
                <a:ext cx="9" cy="12"/>
              </a:xfrm>
              <a:custGeom>
                <a:avLst/>
                <a:gdLst>
                  <a:gd name="T0" fmla="*/ 0 w 19"/>
                  <a:gd name="T1" fmla="*/ 1 h 24"/>
                  <a:gd name="T2" fmla="*/ 0 w 19"/>
                  <a:gd name="T3" fmla="*/ 1 h 24"/>
                  <a:gd name="T4" fmla="*/ 0 w 19"/>
                  <a:gd name="T5" fmla="*/ 1 h 24"/>
                  <a:gd name="T6" fmla="*/ 0 w 19"/>
                  <a:gd name="T7" fmla="*/ 1 h 24"/>
                  <a:gd name="T8" fmla="*/ 0 w 19"/>
                  <a:gd name="T9" fmla="*/ 1 h 24"/>
                  <a:gd name="T10" fmla="*/ 0 w 19"/>
                  <a:gd name="T11" fmla="*/ 1 h 24"/>
                  <a:gd name="T12" fmla="*/ 0 w 19"/>
                  <a:gd name="T13" fmla="*/ 1 h 24"/>
                  <a:gd name="T14" fmla="*/ 0 w 19"/>
                  <a:gd name="T15" fmla="*/ 1 h 24"/>
                  <a:gd name="T16" fmla="*/ 0 w 19"/>
                  <a:gd name="T17" fmla="*/ 0 h 24"/>
                  <a:gd name="T18" fmla="*/ 0 w 19"/>
                  <a:gd name="T19" fmla="*/ 1 h 24"/>
                  <a:gd name="T20" fmla="*/ 0 w 19"/>
                  <a:gd name="T21" fmla="*/ 1 h 24"/>
                  <a:gd name="T22" fmla="*/ 0 w 19"/>
                  <a:gd name="T23" fmla="*/ 1 h 24"/>
                  <a:gd name="T24" fmla="*/ 0 w 19"/>
                  <a:gd name="T25" fmla="*/ 1 h 24"/>
                  <a:gd name="T26" fmla="*/ 0 w 19"/>
                  <a:gd name="T27" fmla="*/ 1 h 24"/>
                  <a:gd name="T28" fmla="*/ 0 w 19"/>
                  <a:gd name="T29" fmla="*/ 1 h 24"/>
                  <a:gd name="T30" fmla="*/ 0 w 19"/>
                  <a:gd name="T31" fmla="*/ 1 h 24"/>
                  <a:gd name="T32" fmla="*/ 0 w 19"/>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4"/>
                  <a:gd name="T53" fmla="*/ 19 w 19"/>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4">
                    <a:moveTo>
                      <a:pt x="10" y="24"/>
                    </a:moveTo>
                    <a:lnTo>
                      <a:pt x="13" y="23"/>
                    </a:lnTo>
                    <a:lnTo>
                      <a:pt x="16" y="21"/>
                    </a:lnTo>
                    <a:lnTo>
                      <a:pt x="17" y="17"/>
                    </a:lnTo>
                    <a:lnTo>
                      <a:pt x="19" y="12"/>
                    </a:lnTo>
                    <a:lnTo>
                      <a:pt x="17" y="7"/>
                    </a:lnTo>
                    <a:lnTo>
                      <a:pt x="16" y="4"/>
                    </a:lnTo>
                    <a:lnTo>
                      <a:pt x="13" y="2"/>
                    </a:lnTo>
                    <a:lnTo>
                      <a:pt x="10" y="0"/>
                    </a:lnTo>
                    <a:lnTo>
                      <a:pt x="6" y="2"/>
                    </a:lnTo>
                    <a:lnTo>
                      <a:pt x="3" y="4"/>
                    </a:lnTo>
                    <a:lnTo>
                      <a:pt x="2" y="7"/>
                    </a:lnTo>
                    <a:lnTo>
                      <a:pt x="0" y="12"/>
                    </a:lnTo>
                    <a:lnTo>
                      <a:pt x="2" y="17"/>
                    </a:lnTo>
                    <a:lnTo>
                      <a:pt x="3" y="21"/>
                    </a:lnTo>
                    <a:lnTo>
                      <a:pt x="6" y="23"/>
                    </a:lnTo>
                    <a:lnTo>
                      <a:pt x="10" y="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57" name="Freeform 37"/>
              <p:cNvSpPr>
                <a:spLocks/>
              </p:cNvSpPr>
              <p:nvPr/>
            </p:nvSpPr>
            <p:spPr bwMode="auto">
              <a:xfrm>
                <a:off x="6749" y="4877"/>
                <a:ext cx="10" cy="12"/>
              </a:xfrm>
              <a:custGeom>
                <a:avLst/>
                <a:gdLst>
                  <a:gd name="T0" fmla="*/ 1 w 19"/>
                  <a:gd name="T1" fmla="*/ 0 h 25"/>
                  <a:gd name="T2" fmla="*/ 1 w 19"/>
                  <a:gd name="T3" fmla="*/ 0 h 25"/>
                  <a:gd name="T4" fmla="*/ 1 w 19"/>
                  <a:gd name="T5" fmla="*/ 0 h 25"/>
                  <a:gd name="T6" fmla="*/ 1 w 19"/>
                  <a:gd name="T7" fmla="*/ 0 h 25"/>
                  <a:gd name="T8" fmla="*/ 1 w 19"/>
                  <a:gd name="T9" fmla="*/ 0 h 25"/>
                  <a:gd name="T10" fmla="*/ 1 w 19"/>
                  <a:gd name="T11" fmla="*/ 0 h 25"/>
                  <a:gd name="T12" fmla="*/ 1 w 19"/>
                  <a:gd name="T13" fmla="*/ 0 h 25"/>
                  <a:gd name="T14" fmla="*/ 1 w 19"/>
                  <a:gd name="T15" fmla="*/ 0 h 25"/>
                  <a:gd name="T16" fmla="*/ 1 w 19"/>
                  <a:gd name="T17" fmla="*/ 0 h 25"/>
                  <a:gd name="T18" fmla="*/ 1 w 19"/>
                  <a:gd name="T19" fmla="*/ 0 h 25"/>
                  <a:gd name="T20" fmla="*/ 1 w 19"/>
                  <a:gd name="T21" fmla="*/ 0 h 25"/>
                  <a:gd name="T22" fmla="*/ 1 w 19"/>
                  <a:gd name="T23" fmla="*/ 0 h 25"/>
                  <a:gd name="T24" fmla="*/ 0 w 19"/>
                  <a:gd name="T25" fmla="*/ 0 h 25"/>
                  <a:gd name="T26" fmla="*/ 1 w 19"/>
                  <a:gd name="T27" fmla="*/ 0 h 25"/>
                  <a:gd name="T28" fmla="*/ 1 w 19"/>
                  <a:gd name="T29" fmla="*/ 0 h 25"/>
                  <a:gd name="T30" fmla="*/ 1 w 19"/>
                  <a:gd name="T31" fmla="*/ 0 h 25"/>
                  <a:gd name="T32" fmla="*/ 1 w 1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5"/>
                  <a:gd name="T53" fmla="*/ 19 w 1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5">
                    <a:moveTo>
                      <a:pt x="9" y="25"/>
                    </a:moveTo>
                    <a:lnTo>
                      <a:pt x="14" y="23"/>
                    </a:lnTo>
                    <a:lnTo>
                      <a:pt x="17" y="21"/>
                    </a:lnTo>
                    <a:lnTo>
                      <a:pt x="18" y="18"/>
                    </a:lnTo>
                    <a:lnTo>
                      <a:pt x="19" y="12"/>
                    </a:lnTo>
                    <a:lnTo>
                      <a:pt x="18" y="9"/>
                    </a:lnTo>
                    <a:lnTo>
                      <a:pt x="17" y="4"/>
                    </a:lnTo>
                    <a:lnTo>
                      <a:pt x="14" y="2"/>
                    </a:lnTo>
                    <a:lnTo>
                      <a:pt x="9" y="0"/>
                    </a:lnTo>
                    <a:lnTo>
                      <a:pt x="5" y="2"/>
                    </a:lnTo>
                    <a:lnTo>
                      <a:pt x="2" y="4"/>
                    </a:lnTo>
                    <a:lnTo>
                      <a:pt x="1" y="9"/>
                    </a:lnTo>
                    <a:lnTo>
                      <a:pt x="0" y="12"/>
                    </a:lnTo>
                    <a:lnTo>
                      <a:pt x="1" y="18"/>
                    </a:lnTo>
                    <a:lnTo>
                      <a:pt x="2" y="21"/>
                    </a:lnTo>
                    <a:lnTo>
                      <a:pt x="5" y="23"/>
                    </a:lnTo>
                    <a:lnTo>
                      <a:pt x="9" y="2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58" name="Freeform 38"/>
              <p:cNvSpPr>
                <a:spLocks/>
              </p:cNvSpPr>
              <p:nvPr/>
            </p:nvSpPr>
            <p:spPr bwMode="auto">
              <a:xfrm>
                <a:off x="6717" y="4755"/>
                <a:ext cx="79" cy="104"/>
              </a:xfrm>
              <a:custGeom>
                <a:avLst/>
                <a:gdLst>
                  <a:gd name="T0" fmla="*/ 0 w 159"/>
                  <a:gd name="T1" fmla="*/ 1 h 208"/>
                  <a:gd name="T2" fmla="*/ 0 w 159"/>
                  <a:gd name="T3" fmla="*/ 1 h 208"/>
                  <a:gd name="T4" fmla="*/ 0 w 159"/>
                  <a:gd name="T5" fmla="*/ 1 h 208"/>
                  <a:gd name="T6" fmla="*/ 0 w 159"/>
                  <a:gd name="T7" fmla="*/ 1 h 208"/>
                  <a:gd name="T8" fmla="*/ 0 w 159"/>
                  <a:gd name="T9" fmla="*/ 1 h 208"/>
                  <a:gd name="T10" fmla="*/ 0 w 159"/>
                  <a:gd name="T11" fmla="*/ 1 h 208"/>
                  <a:gd name="T12" fmla="*/ 0 w 159"/>
                  <a:gd name="T13" fmla="*/ 1 h 208"/>
                  <a:gd name="T14" fmla="*/ 0 w 159"/>
                  <a:gd name="T15" fmla="*/ 1 h 208"/>
                  <a:gd name="T16" fmla="*/ 0 w 159"/>
                  <a:gd name="T17" fmla="*/ 1 h 208"/>
                  <a:gd name="T18" fmla="*/ 0 w 159"/>
                  <a:gd name="T19" fmla="*/ 1 h 208"/>
                  <a:gd name="T20" fmla="*/ 0 w 159"/>
                  <a:gd name="T21" fmla="*/ 1 h 208"/>
                  <a:gd name="T22" fmla="*/ 0 w 159"/>
                  <a:gd name="T23" fmla="*/ 1 h 208"/>
                  <a:gd name="T24" fmla="*/ 0 w 159"/>
                  <a:gd name="T25" fmla="*/ 1 h 208"/>
                  <a:gd name="T26" fmla="*/ 0 w 159"/>
                  <a:gd name="T27" fmla="*/ 1 h 208"/>
                  <a:gd name="T28" fmla="*/ 0 w 159"/>
                  <a:gd name="T29" fmla="*/ 1 h 208"/>
                  <a:gd name="T30" fmla="*/ 0 w 159"/>
                  <a:gd name="T31" fmla="*/ 1 h 208"/>
                  <a:gd name="T32" fmla="*/ 0 w 159"/>
                  <a:gd name="T33" fmla="*/ 1 h 208"/>
                  <a:gd name="T34" fmla="*/ 0 w 159"/>
                  <a:gd name="T35" fmla="*/ 1 h 208"/>
                  <a:gd name="T36" fmla="*/ 0 w 159"/>
                  <a:gd name="T37" fmla="*/ 1 h 208"/>
                  <a:gd name="T38" fmla="*/ 0 w 159"/>
                  <a:gd name="T39" fmla="*/ 1 h 208"/>
                  <a:gd name="T40" fmla="*/ 0 w 159"/>
                  <a:gd name="T41" fmla="*/ 1 h 208"/>
                  <a:gd name="T42" fmla="*/ 0 w 159"/>
                  <a:gd name="T43" fmla="*/ 1 h 208"/>
                  <a:gd name="T44" fmla="*/ 0 w 159"/>
                  <a:gd name="T45" fmla="*/ 1 h 208"/>
                  <a:gd name="T46" fmla="*/ 0 w 159"/>
                  <a:gd name="T47" fmla="*/ 1 h 208"/>
                  <a:gd name="T48" fmla="*/ 0 w 159"/>
                  <a:gd name="T49" fmla="*/ 1 h 208"/>
                  <a:gd name="T50" fmla="*/ 0 w 159"/>
                  <a:gd name="T51" fmla="*/ 1 h 208"/>
                  <a:gd name="T52" fmla="*/ 0 w 159"/>
                  <a:gd name="T53" fmla="*/ 1 h 208"/>
                  <a:gd name="T54" fmla="*/ 0 w 159"/>
                  <a:gd name="T55" fmla="*/ 1 h 208"/>
                  <a:gd name="T56" fmla="*/ 0 w 159"/>
                  <a:gd name="T57" fmla="*/ 1 h 208"/>
                  <a:gd name="T58" fmla="*/ 0 w 159"/>
                  <a:gd name="T59" fmla="*/ 1 h 208"/>
                  <a:gd name="T60" fmla="*/ 0 w 159"/>
                  <a:gd name="T61" fmla="*/ 1 h 208"/>
                  <a:gd name="T62" fmla="*/ 0 w 159"/>
                  <a:gd name="T63" fmla="*/ 1 h 208"/>
                  <a:gd name="T64" fmla="*/ 0 w 159"/>
                  <a:gd name="T65" fmla="*/ 1 h 208"/>
                  <a:gd name="T66" fmla="*/ 0 w 159"/>
                  <a:gd name="T67" fmla="*/ 1 h 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9"/>
                  <a:gd name="T103" fmla="*/ 0 h 208"/>
                  <a:gd name="T104" fmla="*/ 159 w 159"/>
                  <a:gd name="T105" fmla="*/ 208 h 2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9" h="208">
                    <a:moveTo>
                      <a:pt x="23" y="0"/>
                    </a:moveTo>
                    <a:lnTo>
                      <a:pt x="23" y="38"/>
                    </a:lnTo>
                    <a:lnTo>
                      <a:pt x="20" y="96"/>
                    </a:lnTo>
                    <a:lnTo>
                      <a:pt x="13" y="153"/>
                    </a:lnTo>
                    <a:lnTo>
                      <a:pt x="0" y="195"/>
                    </a:lnTo>
                    <a:lnTo>
                      <a:pt x="9" y="195"/>
                    </a:lnTo>
                    <a:lnTo>
                      <a:pt x="19" y="195"/>
                    </a:lnTo>
                    <a:lnTo>
                      <a:pt x="29" y="197"/>
                    </a:lnTo>
                    <a:lnTo>
                      <a:pt x="36" y="197"/>
                    </a:lnTo>
                    <a:lnTo>
                      <a:pt x="36" y="194"/>
                    </a:lnTo>
                    <a:lnTo>
                      <a:pt x="32" y="190"/>
                    </a:lnTo>
                    <a:lnTo>
                      <a:pt x="26" y="187"/>
                    </a:lnTo>
                    <a:lnTo>
                      <a:pt x="19" y="183"/>
                    </a:lnTo>
                    <a:lnTo>
                      <a:pt x="29" y="173"/>
                    </a:lnTo>
                    <a:lnTo>
                      <a:pt x="37" y="162"/>
                    </a:lnTo>
                    <a:lnTo>
                      <a:pt x="43" y="153"/>
                    </a:lnTo>
                    <a:lnTo>
                      <a:pt x="46" y="146"/>
                    </a:lnTo>
                    <a:lnTo>
                      <a:pt x="49" y="138"/>
                    </a:lnTo>
                    <a:lnTo>
                      <a:pt x="52" y="122"/>
                    </a:lnTo>
                    <a:lnTo>
                      <a:pt x="55" y="106"/>
                    </a:lnTo>
                    <a:lnTo>
                      <a:pt x="55" y="96"/>
                    </a:lnTo>
                    <a:lnTo>
                      <a:pt x="59" y="91"/>
                    </a:lnTo>
                    <a:lnTo>
                      <a:pt x="63" y="87"/>
                    </a:lnTo>
                    <a:lnTo>
                      <a:pt x="69" y="85"/>
                    </a:lnTo>
                    <a:lnTo>
                      <a:pt x="72" y="87"/>
                    </a:lnTo>
                    <a:lnTo>
                      <a:pt x="77" y="103"/>
                    </a:lnTo>
                    <a:lnTo>
                      <a:pt x="86" y="134"/>
                    </a:lnTo>
                    <a:lnTo>
                      <a:pt x="94" y="167"/>
                    </a:lnTo>
                    <a:lnTo>
                      <a:pt x="99" y="187"/>
                    </a:lnTo>
                    <a:lnTo>
                      <a:pt x="99" y="192"/>
                    </a:lnTo>
                    <a:lnTo>
                      <a:pt x="99" y="197"/>
                    </a:lnTo>
                    <a:lnTo>
                      <a:pt x="97" y="202"/>
                    </a:lnTo>
                    <a:lnTo>
                      <a:pt x="96" y="208"/>
                    </a:lnTo>
                    <a:lnTo>
                      <a:pt x="102" y="208"/>
                    </a:lnTo>
                    <a:lnTo>
                      <a:pt x="107" y="208"/>
                    </a:lnTo>
                    <a:lnTo>
                      <a:pt x="113" y="206"/>
                    </a:lnTo>
                    <a:lnTo>
                      <a:pt x="116" y="208"/>
                    </a:lnTo>
                    <a:lnTo>
                      <a:pt x="117" y="183"/>
                    </a:lnTo>
                    <a:lnTo>
                      <a:pt x="117" y="145"/>
                    </a:lnTo>
                    <a:lnTo>
                      <a:pt x="116" y="108"/>
                    </a:lnTo>
                    <a:lnTo>
                      <a:pt x="113" y="87"/>
                    </a:lnTo>
                    <a:lnTo>
                      <a:pt x="119" y="85"/>
                    </a:lnTo>
                    <a:lnTo>
                      <a:pt x="124" y="85"/>
                    </a:lnTo>
                    <a:lnTo>
                      <a:pt x="132" y="87"/>
                    </a:lnTo>
                    <a:lnTo>
                      <a:pt x="139" y="89"/>
                    </a:lnTo>
                    <a:lnTo>
                      <a:pt x="144" y="92"/>
                    </a:lnTo>
                    <a:lnTo>
                      <a:pt x="150" y="98"/>
                    </a:lnTo>
                    <a:lnTo>
                      <a:pt x="156" y="104"/>
                    </a:lnTo>
                    <a:lnTo>
                      <a:pt x="159" y="113"/>
                    </a:lnTo>
                    <a:lnTo>
                      <a:pt x="159" y="106"/>
                    </a:lnTo>
                    <a:lnTo>
                      <a:pt x="156" y="96"/>
                    </a:lnTo>
                    <a:lnTo>
                      <a:pt x="152" y="85"/>
                    </a:lnTo>
                    <a:lnTo>
                      <a:pt x="144" y="78"/>
                    </a:lnTo>
                    <a:lnTo>
                      <a:pt x="140" y="77"/>
                    </a:lnTo>
                    <a:lnTo>
                      <a:pt x="134" y="75"/>
                    </a:lnTo>
                    <a:lnTo>
                      <a:pt x="129" y="75"/>
                    </a:lnTo>
                    <a:lnTo>
                      <a:pt x="122" y="73"/>
                    </a:lnTo>
                    <a:lnTo>
                      <a:pt x="116" y="71"/>
                    </a:lnTo>
                    <a:lnTo>
                      <a:pt x="109" y="71"/>
                    </a:lnTo>
                    <a:lnTo>
                      <a:pt x="104" y="70"/>
                    </a:lnTo>
                    <a:lnTo>
                      <a:pt x="100" y="68"/>
                    </a:lnTo>
                    <a:lnTo>
                      <a:pt x="96" y="64"/>
                    </a:lnTo>
                    <a:lnTo>
                      <a:pt x="87" y="56"/>
                    </a:lnTo>
                    <a:lnTo>
                      <a:pt x="79" y="45"/>
                    </a:lnTo>
                    <a:lnTo>
                      <a:pt x="67" y="33"/>
                    </a:lnTo>
                    <a:lnTo>
                      <a:pt x="56" y="21"/>
                    </a:lnTo>
                    <a:lnTo>
                      <a:pt x="45" y="10"/>
                    </a:lnTo>
                    <a:lnTo>
                      <a:pt x="33" y="3"/>
                    </a:lnTo>
                    <a:lnTo>
                      <a:pt x="2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59" name="Freeform 39"/>
              <p:cNvSpPr>
                <a:spLocks/>
              </p:cNvSpPr>
              <p:nvPr/>
            </p:nvSpPr>
            <p:spPr bwMode="auto">
              <a:xfrm>
                <a:off x="6662" y="4809"/>
                <a:ext cx="55" cy="40"/>
              </a:xfrm>
              <a:custGeom>
                <a:avLst/>
                <a:gdLst>
                  <a:gd name="T0" fmla="*/ 0 w 112"/>
                  <a:gd name="T1" fmla="*/ 1 h 80"/>
                  <a:gd name="T2" fmla="*/ 0 w 112"/>
                  <a:gd name="T3" fmla="*/ 1 h 80"/>
                  <a:gd name="T4" fmla="*/ 0 w 112"/>
                  <a:gd name="T5" fmla="*/ 1 h 80"/>
                  <a:gd name="T6" fmla="*/ 0 w 112"/>
                  <a:gd name="T7" fmla="*/ 1 h 80"/>
                  <a:gd name="T8" fmla="*/ 0 w 112"/>
                  <a:gd name="T9" fmla="*/ 1 h 80"/>
                  <a:gd name="T10" fmla="*/ 0 w 112"/>
                  <a:gd name="T11" fmla="*/ 1 h 80"/>
                  <a:gd name="T12" fmla="*/ 0 w 112"/>
                  <a:gd name="T13" fmla="*/ 1 h 80"/>
                  <a:gd name="T14" fmla="*/ 0 w 112"/>
                  <a:gd name="T15" fmla="*/ 1 h 80"/>
                  <a:gd name="T16" fmla="*/ 0 w 112"/>
                  <a:gd name="T17" fmla="*/ 1 h 80"/>
                  <a:gd name="T18" fmla="*/ 0 w 112"/>
                  <a:gd name="T19" fmla="*/ 1 h 80"/>
                  <a:gd name="T20" fmla="*/ 0 w 112"/>
                  <a:gd name="T21" fmla="*/ 1 h 80"/>
                  <a:gd name="T22" fmla="*/ 0 w 112"/>
                  <a:gd name="T23" fmla="*/ 1 h 80"/>
                  <a:gd name="T24" fmla="*/ 0 w 112"/>
                  <a:gd name="T25" fmla="*/ 1 h 80"/>
                  <a:gd name="T26" fmla="*/ 0 w 112"/>
                  <a:gd name="T27" fmla="*/ 1 h 80"/>
                  <a:gd name="T28" fmla="*/ 0 w 112"/>
                  <a:gd name="T29" fmla="*/ 1 h 80"/>
                  <a:gd name="T30" fmla="*/ 0 w 112"/>
                  <a:gd name="T31" fmla="*/ 1 h 80"/>
                  <a:gd name="T32" fmla="*/ 0 w 112"/>
                  <a:gd name="T33" fmla="*/ 1 h 80"/>
                  <a:gd name="T34" fmla="*/ 0 w 112"/>
                  <a:gd name="T35" fmla="*/ 1 h 80"/>
                  <a:gd name="T36" fmla="*/ 0 w 112"/>
                  <a:gd name="T37" fmla="*/ 1 h 80"/>
                  <a:gd name="T38" fmla="*/ 0 w 112"/>
                  <a:gd name="T39" fmla="*/ 1 h 80"/>
                  <a:gd name="T40" fmla="*/ 0 w 112"/>
                  <a:gd name="T41" fmla="*/ 1 h 80"/>
                  <a:gd name="T42" fmla="*/ 0 w 112"/>
                  <a:gd name="T43" fmla="*/ 1 h 80"/>
                  <a:gd name="T44" fmla="*/ 0 w 112"/>
                  <a:gd name="T45" fmla="*/ 1 h 80"/>
                  <a:gd name="T46" fmla="*/ 0 w 112"/>
                  <a:gd name="T47" fmla="*/ 1 h 80"/>
                  <a:gd name="T48" fmla="*/ 0 w 112"/>
                  <a:gd name="T49" fmla="*/ 1 h 80"/>
                  <a:gd name="T50" fmla="*/ 0 w 112"/>
                  <a:gd name="T51" fmla="*/ 1 h 80"/>
                  <a:gd name="T52" fmla="*/ 0 w 112"/>
                  <a:gd name="T53" fmla="*/ 1 h 80"/>
                  <a:gd name="T54" fmla="*/ 0 w 112"/>
                  <a:gd name="T55" fmla="*/ 1 h 80"/>
                  <a:gd name="T56" fmla="*/ 0 w 112"/>
                  <a:gd name="T57" fmla="*/ 1 h 80"/>
                  <a:gd name="T58" fmla="*/ 0 w 112"/>
                  <a:gd name="T59" fmla="*/ 1 h 80"/>
                  <a:gd name="T60" fmla="*/ 0 w 112"/>
                  <a:gd name="T61" fmla="*/ 1 h 80"/>
                  <a:gd name="T62" fmla="*/ 0 w 112"/>
                  <a:gd name="T63" fmla="*/ 1 h 80"/>
                  <a:gd name="T64" fmla="*/ 0 w 112"/>
                  <a:gd name="T65" fmla="*/ 1 h 80"/>
                  <a:gd name="T66" fmla="*/ 0 w 112"/>
                  <a:gd name="T67" fmla="*/ 1 h 80"/>
                  <a:gd name="T68" fmla="*/ 0 w 112"/>
                  <a:gd name="T69" fmla="*/ 1 h 80"/>
                  <a:gd name="T70" fmla="*/ 0 w 112"/>
                  <a:gd name="T71" fmla="*/ 1 h 80"/>
                  <a:gd name="T72" fmla="*/ 0 w 112"/>
                  <a:gd name="T73" fmla="*/ 1 h 80"/>
                  <a:gd name="T74" fmla="*/ 0 w 112"/>
                  <a:gd name="T75" fmla="*/ 1 h 80"/>
                  <a:gd name="T76" fmla="*/ 0 w 112"/>
                  <a:gd name="T77" fmla="*/ 1 h 80"/>
                  <a:gd name="T78" fmla="*/ 0 w 112"/>
                  <a:gd name="T79" fmla="*/ 0 h 80"/>
                  <a:gd name="T80" fmla="*/ 0 w 112"/>
                  <a:gd name="T81" fmla="*/ 1 h 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80"/>
                  <a:gd name="T125" fmla="*/ 112 w 112"/>
                  <a:gd name="T126" fmla="*/ 80 h 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80">
                    <a:moveTo>
                      <a:pt x="7" y="2"/>
                    </a:moveTo>
                    <a:lnTo>
                      <a:pt x="13" y="7"/>
                    </a:lnTo>
                    <a:lnTo>
                      <a:pt x="19" y="12"/>
                    </a:lnTo>
                    <a:lnTo>
                      <a:pt x="25" y="17"/>
                    </a:lnTo>
                    <a:lnTo>
                      <a:pt x="32" y="23"/>
                    </a:lnTo>
                    <a:lnTo>
                      <a:pt x="37" y="26"/>
                    </a:lnTo>
                    <a:lnTo>
                      <a:pt x="43" y="30"/>
                    </a:lnTo>
                    <a:lnTo>
                      <a:pt x="49" y="31"/>
                    </a:lnTo>
                    <a:lnTo>
                      <a:pt x="53" y="33"/>
                    </a:lnTo>
                    <a:lnTo>
                      <a:pt x="59" y="33"/>
                    </a:lnTo>
                    <a:lnTo>
                      <a:pt x="65" y="33"/>
                    </a:lnTo>
                    <a:lnTo>
                      <a:pt x="72" y="33"/>
                    </a:lnTo>
                    <a:lnTo>
                      <a:pt x="79" y="31"/>
                    </a:lnTo>
                    <a:lnTo>
                      <a:pt x="87" y="30"/>
                    </a:lnTo>
                    <a:lnTo>
                      <a:pt x="96" y="26"/>
                    </a:lnTo>
                    <a:lnTo>
                      <a:pt x="103" y="21"/>
                    </a:lnTo>
                    <a:lnTo>
                      <a:pt x="112" y="14"/>
                    </a:lnTo>
                    <a:lnTo>
                      <a:pt x="106" y="30"/>
                    </a:lnTo>
                    <a:lnTo>
                      <a:pt x="99" y="49"/>
                    </a:lnTo>
                    <a:lnTo>
                      <a:pt x="92" y="68"/>
                    </a:lnTo>
                    <a:lnTo>
                      <a:pt x="89" y="80"/>
                    </a:lnTo>
                    <a:lnTo>
                      <a:pt x="83" y="77"/>
                    </a:lnTo>
                    <a:lnTo>
                      <a:pt x="83" y="68"/>
                    </a:lnTo>
                    <a:lnTo>
                      <a:pt x="86" y="56"/>
                    </a:lnTo>
                    <a:lnTo>
                      <a:pt x="90" y="42"/>
                    </a:lnTo>
                    <a:lnTo>
                      <a:pt x="85" y="45"/>
                    </a:lnTo>
                    <a:lnTo>
                      <a:pt x="79" y="49"/>
                    </a:lnTo>
                    <a:lnTo>
                      <a:pt x="72" y="52"/>
                    </a:lnTo>
                    <a:lnTo>
                      <a:pt x="63" y="54"/>
                    </a:lnTo>
                    <a:lnTo>
                      <a:pt x="56" y="56"/>
                    </a:lnTo>
                    <a:lnTo>
                      <a:pt x="49" y="58"/>
                    </a:lnTo>
                    <a:lnTo>
                      <a:pt x="42" y="58"/>
                    </a:lnTo>
                    <a:lnTo>
                      <a:pt x="36" y="56"/>
                    </a:lnTo>
                    <a:lnTo>
                      <a:pt x="26" y="49"/>
                    </a:lnTo>
                    <a:lnTo>
                      <a:pt x="16" y="37"/>
                    </a:lnTo>
                    <a:lnTo>
                      <a:pt x="7" y="24"/>
                    </a:lnTo>
                    <a:lnTo>
                      <a:pt x="2" y="14"/>
                    </a:lnTo>
                    <a:lnTo>
                      <a:pt x="0" y="7"/>
                    </a:lnTo>
                    <a:lnTo>
                      <a:pt x="0" y="2"/>
                    </a:lnTo>
                    <a:lnTo>
                      <a:pt x="2" y="0"/>
                    </a:lnTo>
                    <a:lnTo>
                      <a:pt x="7" y="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60" name="Freeform 40"/>
              <p:cNvSpPr>
                <a:spLocks/>
              </p:cNvSpPr>
              <p:nvPr/>
            </p:nvSpPr>
            <p:spPr bwMode="auto">
              <a:xfrm>
                <a:off x="6661" y="5803"/>
                <a:ext cx="42" cy="21"/>
              </a:xfrm>
              <a:custGeom>
                <a:avLst/>
                <a:gdLst>
                  <a:gd name="T0" fmla="*/ 1 w 84"/>
                  <a:gd name="T1" fmla="*/ 0 h 42"/>
                  <a:gd name="T2" fmla="*/ 1 w 84"/>
                  <a:gd name="T3" fmla="*/ 1 h 42"/>
                  <a:gd name="T4" fmla="*/ 1 w 84"/>
                  <a:gd name="T5" fmla="*/ 1 h 42"/>
                  <a:gd name="T6" fmla="*/ 1 w 84"/>
                  <a:gd name="T7" fmla="*/ 1 h 42"/>
                  <a:gd name="T8" fmla="*/ 1 w 84"/>
                  <a:gd name="T9" fmla="*/ 1 h 42"/>
                  <a:gd name="T10" fmla="*/ 1 w 84"/>
                  <a:gd name="T11" fmla="*/ 1 h 42"/>
                  <a:gd name="T12" fmla="*/ 1 w 84"/>
                  <a:gd name="T13" fmla="*/ 1 h 42"/>
                  <a:gd name="T14" fmla="*/ 1 w 84"/>
                  <a:gd name="T15" fmla="*/ 1 h 42"/>
                  <a:gd name="T16" fmla="*/ 1 w 84"/>
                  <a:gd name="T17" fmla="*/ 1 h 42"/>
                  <a:gd name="T18" fmla="*/ 1 w 84"/>
                  <a:gd name="T19" fmla="*/ 1 h 42"/>
                  <a:gd name="T20" fmla="*/ 1 w 84"/>
                  <a:gd name="T21" fmla="*/ 1 h 42"/>
                  <a:gd name="T22" fmla="*/ 1 w 84"/>
                  <a:gd name="T23" fmla="*/ 1 h 42"/>
                  <a:gd name="T24" fmla="*/ 1 w 84"/>
                  <a:gd name="T25" fmla="*/ 1 h 42"/>
                  <a:gd name="T26" fmla="*/ 1 w 84"/>
                  <a:gd name="T27" fmla="*/ 1 h 42"/>
                  <a:gd name="T28" fmla="*/ 1 w 84"/>
                  <a:gd name="T29" fmla="*/ 1 h 42"/>
                  <a:gd name="T30" fmla="*/ 1 w 84"/>
                  <a:gd name="T31" fmla="*/ 1 h 42"/>
                  <a:gd name="T32" fmla="*/ 1 w 84"/>
                  <a:gd name="T33" fmla="*/ 1 h 42"/>
                  <a:gd name="T34" fmla="*/ 1 w 84"/>
                  <a:gd name="T35" fmla="*/ 1 h 42"/>
                  <a:gd name="T36" fmla="*/ 1 w 84"/>
                  <a:gd name="T37" fmla="*/ 1 h 42"/>
                  <a:gd name="T38" fmla="*/ 1 w 84"/>
                  <a:gd name="T39" fmla="*/ 1 h 42"/>
                  <a:gd name="T40" fmla="*/ 0 w 84"/>
                  <a:gd name="T41" fmla="*/ 1 h 42"/>
                  <a:gd name="T42" fmla="*/ 1 w 84"/>
                  <a:gd name="T43" fmla="*/ 1 h 42"/>
                  <a:gd name="T44" fmla="*/ 1 w 84"/>
                  <a:gd name="T45" fmla="*/ 1 h 42"/>
                  <a:gd name="T46" fmla="*/ 1 w 84"/>
                  <a:gd name="T47" fmla="*/ 1 h 42"/>
                  <a:gd name="T48" fmla="*/ 1 w 84"/>
                  <a:gd name="T49" fmla="*/ 1 h 42"/>
                  <a:gd name="T50" fmla="*/ 1 w 84"/>
                  <a:gd name="T51" fmla="*/ 1 h 42"/>
                  <a:gd name="T52" fmla="*/ 1 w 84"/>
                  <a:gd name="T53" fmla="*/ 1 h 42"/>
                  <a:gd name="T54" fmla="*/ 1 w 84"/>
                  <a:gd name="T55" fmla="*/ 1 h 42"/>
                  <a:gd name="T56" fmla="*/ 1 w 84"/>
                  <a:gd name="T57" fmla="*/ 1 h 42"/>
                  <a:gd name="T58" fmla="*/ 1 w 84"/>
                  <a:gd name="T59" fmla="*/ 1 h 42"/>
                  <a:gd name="T60" fmla="*/ 1 w 84"/>
                  <a:gd name="T61" fmla="*/ 1 h 42"/>
                  <a:gd name="T62" fmla="*/ 1 w 84"/>
                  <a:gd name="T63" fmla="*/ 1 h 42"/>
                  <a:gd name="T64" fmla="*/ 1 w 84"/>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42"/>
                  <a:gd name="T101" fmla="*/ 84 w 84"/>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42">
                    <a:moveTo>
                      <a:pt x="36" y="0"/>
                    </a:moveTo>
                    <a:lnTo>
                      <a:pt x="43" y="2"/>
                    </a:lnTo>
                    <a:lnTo>
                      <a:pt x="50" y="5"/>
                    </a:lnTo>
                    <a:lnTo>
                      <a:pt x="56" y="7"/>
                    </a:lnTo>
                    <a:lnTo>
                      <a:pt x="63" y="7"/>
                    </a:lnTo>
                    <a:lnTo>
                      <a:pt x="68" y="8"/>
                    </a:lnTo>
                    <a:lnTo>
                      <a:pt x="74" y="8"/>
                    </a:lnTo>
                    <a:lnTo>
                      <a:pt x="80" y="8"/>
                    </a:lnTo>
                    <a:lnTo>
                      <a:pt x="84" y="7"/>
                    </a:lnTo>
                    <a:lnTo>
                      <a:pt x="83" y="10"/>
                    </a:lnTo>
                    <a:lnTo>
                      <a:pt x="81" y="14"/>
                    </a:lnTo>
                    <a:lnTo>
                      <a:pt x="81" y="19"/>
                    </a:lnTo>
                    <a:lnTo>
                      <a:pt x="83" y="22"/>
                    </a:lnTo>
                    <a:lnTo>
                      <a:pt x="77" y="28"/>
                    </a:lnTo>
                    <a:lnTo>
                      <a:pt x="70" y="31"/>
                    </a:lnTo>
                    <a:lnTo>
                      <a:pt x="60" y="36"/>
                    </a:lnTo>
                    <a:lnTo>
                      <a:pt x="50" y="40"/>
                    </a:lnTo>
                    <a:lnTo>
                      <a:pt x="38" y="42"/>
                    </a:lnTo>
                    <a:lnTo>
                      <a:pt x="26" y="42"/>
                    </a:lnTo>
                    <a:lnTo>
                      <a:pt x="13" y="38"/>
                    </a:lnTo>
                    <a:lnTo>
                      <a:pt x="0" y="33"/>
                    </a:lnTo>
                    <a:lnTo>
                      <a:pt x="11" y="33"/>
                    </a:lnTo>
                    <a:lnTo>
                      <a:pt x="21" y="33"/>
                    </a:lnTo>
                    <a:lnTo>
                      <a:pt x="31" y="31"/>
                    </a:lnTo>
                    <a:lnTo>
                      <a:pt x="41" y="28"/>
                    </a:lnTo>
                    <a:lnTo>
                      <a:pt x="48" y="26"/>
                    </a:lnTo>
                    <a:lnTo>
                      <a:pt x="54" y="24"/>
                    </a:lnTo>
                    <a:lnTo>
                      <a:pt x="58" y="21"/>
                    </a:lnTo>
                    <a:lnTo>
                      <a:pt x="60" y="19"/>
                    </a:lnTo>
                    <a:lnTo>
                      <a:pt x="58" y="15"/>
                    </a:lnTo>
                    <a:lnTo>
                      <a:pt x="53" y="8"/>
                    </a:lnTo>
                    <a:lnTo>
                      <a:pt x="44" y="3"/>
                    </a:lnTo>
                    <a:lnTo>
                      <a:pt x="36"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61" name="Freeform 41"/>
              <p:cNvSpPr>
                <a:spLocks/>
              </p:cNvSpPr>
              <p:nvPr/>
            </p:nvSpPr>
            <p:spPr bwMode="auto">
              <a:xfrm>
                <a:off x="6412" y="5777"/>
                <a:ext cx="74" cy="34"/>
              </a:xfrm>
              <a:custGeom>
                <a:avLst/>
                <a:gdLst>
                  <a:gd name="T0" fmla="*/ 0 w 147"/>
                  <a:gd name="T1" fmla="*/ 1 h 68"/>
                  <a:gd name="T2" fmla="*/ 1 w 147"/>
                  <a:gd name="T3" fmla="*/ 1 h 68"/>
                  <a:gd name="T4" fmla="*/ 1 w 147"/>
                  <a:gd name="T5" fmla="*/ 1 h 68"/>
                  <a:gd name="T6" fmla="*/ 1 w 147"/>
                  <a:gd name="T7" fmla="*/ 1 h 68"/>
                  <a:gd name="T8" fmla="*/ 1 w 147"/>
                  <a:gd name="T9" fmla="*/ 1 h 68"/>
                  <a:gd name="T10" fmla="*/ 1 w 147"/>
                  <a:gd name="T11" fmla="*/ 1 h 68"/>
                  <a:gd name="T12" fmla="*/ 1 w 147"/>
                  <a:gd name="T13" fmla="*/ 1 h 68"/>
                  <a:gd name="T14" fmla="*/ 1 w 147"/>
                  <a:gd name="T15" fmla="*/ 1 h 68"/>
                  <a:gd name="T16" fmla="*/ 1 w 147"/>
                  <a:gd name="T17" fmla="*/ 1 h 68"/>
                  <a:gd name="T18" fmla="*/ 1 w 147"/>
                  <a:gd name="T19" fmla="*/ 1 h 68"/>
                  <a:gd name="T20" fmla="*/ 1 w 147"/>
                  <a:gd name="T21" fmla="*/ 1 h 68"/>
                  <a:gd name="T22" fmla="*/ 1 w 147"/>
                  <a:gd name="T23" fmla="*/ 1 h 68"/>
                  <a:gd name="T24" fmla="*/ 1 w 147"/>
                  <a:gd name="T25" fmla="*/ 1 h 68"/>
                  <a:gd name="T26" fmla="*/ 1 w 147"/>
                  <a:gd name="T27" fmla="*/ 1 h 68"/>
                  <a:gd name="T28" fmla="*/ 1 w 147"/>
                  <a:gd name="T29" fmla="*/ 1 h 68"/>
                  <a:gd name="T30" fmla="*/ 1 w 147"/>
                  <a:gd name="T31" fmla="*/ 1 h 68"/>
                  <a:gd name="T32" fmla="*/ 1 w 147"/>
                  <a:gd name="T33" fmla="*/ 0 h 68"/>
                  <a:gd name="T34" fmla="*/ 1 w 147"/>
                  <a:gd name="T35" fmla="*/ 0 h 68"/>
                  <a:gd name="T36" fmla="*/ 1 w 147"/>
                  <a:gd name="T37" fmla="*/ 1 h 68"/>
                  <a:gd name="T38" fmla="*/ 1 w 147"/>
                  <a:gd name="T39" fmla="*/ 1 h 68"/>
                  <a:gd name="T40" fmla="*/ 1 w 147"/>
                  <a:gd name="T41" fmla="*/ 1 h 68"/>
                  <a:gd name="T42" fmla="*/ 1 w 147"/>
                  <a:gd name="T43" fmla="*/ 1 h 68"/>
                  <a:gd name="T44" fmla="*/ 1 w 147"/>
                  <a:gd name="T45" fmla="*/ 1 h 68"/>
                  <a:gd name="T46" fmla="*/ 1 w 147"/>
                  <a:gd name="T47" fmla="*/ 1 h 68"/>
                  <a:gd name="T48" fmla="*/ 1 w 147"/>
                  <a:gd name="T49" fmla="*/ 1 h 68"/>
                  <a:gd name="T50" fmla="*/ 1 w 147"/>
                  <a:gd name="T51" fmla="*/ 1 h 68"/>
                  <a:gd name="T52" fmla="*/ 1 w 147"/>
                  <a:gd name="T53" fmla="*/ 1 h 68"/>
                  <a:gd name="T54" fmla="*/ 1 w 147"/>
                  <a:gd name="T55" fmla="*/ 1 h 68"/>
                  <a:gd name="T56" fmla="*/ 1 w 147"/>
                  <a:gd name="T57" fmla="*/ 1 h 68"/>
                  <a:gd name="T58" fmla="*/ 1 w 147"/>
                  <a:gd name="T59" fmla="*/ 1 h 68"/>
                  <a:gd name="T60" fmla="*/ 1 w 147"/>
                  <a:gd name="T61" fmla="*/ 1 h 68"/>
                  <a:gd name="T62" fmla="*/ 1 w 147"/>
                  <a:gd name="T63" fmla="*/ 1 h 68"/>
                  <a:gd name="T64" fmla="*/ 1 w 147"/>
                  <a:gd name="T65" fmla="*/ 1 h 68"/>
                  <a:gd name="T66" fmla="*/ 1 w 147"/>
                  <a:gd name="T67" fmla="*/ 1 h 68"/>
                  <a:gd name="T68" fmla="*/ 1 w 147"/>
                  <a:gd name="T69" fmla="*/ 1 h 68"/>
                  <a:gd name="T70" fmla="*/ 1 w 147"/>
                  <a:gd name="T71" fmla="*/ 1 h 68"/>
                  <a:gd name="T72" fmla="*/ 1 w 147"/>
                  <a:gd name="T73" fmla="*/ 1 h 68"/>
                  <a:gd name="T74" fmla="*/ 1 w 147"/>
                  <a:gd name="T75" fmla="*/ 1 h 68"/>
                  <a:gd name="T76" fmla="*/ 1 w 147"/>
                  <a:gd name="T77" fmla="*/ 1 h 68"/>
                  <a:gd name="T78" fmla="*/ 1 w 147"/>
                  <a:gd name="T79" fmla="*/ 1 h 68"/>
                  <a:gd name="T80" fmla="*/ 1 w 147"/>
                  <a:gd name="T81" fmla="*/ 1 h 68"/>
                  <a:gd name="T82" fmla="*/ 1 w 147"/>
                  <a:gd name="T83" fmla="*/ 1 h 68"/>
                  <a:gd name="T84" fmla="*/ 1 w 147"/>
                  <a:gd name="T85" fmla="*/ 1 h 68"/>
                  <a:gd name="T86" fmla="*/ 1 w 147"/>
                  <a:gd name="T87" fmla="*/ 1 h 68"/>
                  <a:gd name="T88" fmla="*/ 1 w 147"/>
                  <a:gd name="T89" fmla="*/ 1 h 68"/>
                  <a:gd name="T90" fmla="*/ 1 w 147"/>
                  <a:gd name="T91" fmla="*/ 1 h 68"/>
                  <a:gd name="T92" fmla="*/ 1 w 147"/>
                  <a:gd name="T93" fmla="*/ 1 h 68"/>
                  <a:gd name="T94" fmla="*/ 1 w 147"/>
                  <a:gd name="T95" fmla="*/ 1 h 68"/>
                  <a:gd name="T96" fmla="*/ 0 w 147"/>
                  <a:gd name="T97" fmla="*/ 1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
                  <a:gd name="T148" fmla="*/ 0 h 68"/>
                  <a:gd name="T149" fmla="*/ 147 w 147"/>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 h="68">
                    <a:moveTo>
                      <a:pt x="0" y="68"/>
                    </a:moveTo>
                    <a:lnTo>
                      <a:pt x="7" y="61"/>
                    </a:lnTo>
                    <a:lnTo>
                      <a:pt x="14" y="53"/>
                    </a:lnTo>
                    <a:lnTo>
                      <a:pt x="23" y="46"/>
                    </a:lnTo>
                    <a:lnTo>
                      <a:pt x="30" y="42"/>
                    </a:lnTo>
                    <a:lnTo>
                      <a:pt x="36" y="41"/>
                    </a:lnTo>
                    <a:lnTo>
                      <a:pt x="43" y="41"/>
                    </a:lnTo>
                    <a:lnTo>
                      <a:pt x="53" y="39"/>
                    </a:lnTo>
                    <a:lnTo>
                      <a:pt x="64" y="37"/>
                    </a:lnTo>
                    <a:lnTo>
                      <a:pt x="74" y="35"/>
                    </a:lnTo>
                    <a:lnTo>
                      <a:pt x="84" y="34"/>
                    </a:lnTo>
                    <a:lnTo>
                      <a:pt x="93" y="34"/>
                    </a:lnTo>
                    <a:lnTo>
                      <a:pt x="98" y="34"/>
                    </a:lnTo>
                    <a:lnTo>
                      <a:pt x="104" y="23"/>
                    </a:lnTo>
                    <a:lnTo>
                      <a:pt x="111" y="14"/>
                    </a:lnTo>
                    <a:lnTo>
                      <a:pt x="120" y="6"/>
                    </a:lnTo>
                    <a:lnTo>
                      <a:pt x="128" y="0"/>
                    </a:lnTo>
                    <a:lnTo>
                      <a:pt x="134" y="0"/>
                    </a:lnTo>
                    <a:lnTo>
                      <a:pt x="140" y="4"/>
                    </a:lnTo>
                    <a:lnTo>
                      <a:pt x="144" y="6"/>
                    </a:lnTo>
                    <a:lnTo>
                      <a:pt x="147" y="9"/>
                    </a:lnTo>
                    <a:lnTo>
                      <a:pt x="137" y="13"/>
                    </a:lnTo>
                    <a:lnTo>
                      <a:pt x="127" y="16"/>
                    </a:lnTo>
                    <a:lnTo>
                      <a:pt x="117" y="23"/>
                    </a:lnTo>
                    <a:lnTo>
                      <a:pt x="111" y="30"/>
                    </a:lnTo>
                    <a:lnTo>
                      <a:pt x="114" y="39"/>
                    </a:lnTo>
                    <a:lnTo>
                      <a:pt x="118" y="48"/>
                    </a:lnTo>
                    <a:lnTo>
                      <a:pt x="123" y="56"/>
                    </a:lnTo>
                    <a:lnTo>
                      <a:pt x="130" y="65"/>
                    </a:lnTo>
                    <a:lnTo>
                      <a:pt x="120" y="60"/>
                    </a:lnTo>
                    <a:lnTo>
                      <a:pt x="108" y="53"/>
                    </a:lnTo>
                    <a:lnTo>
                      <a:pt x="98" y="46"/>
                    </a:lnTo>
                    <a:lnTo>
                      <a:pt x="93" y="42"/>
                    </a:lnTo>
                    <a:lnTo>
                      <a:pt x="90" y="44"/>
                    </a:lnTo>
                    <a:lnTo>
                      <a:pt x="88" y="49"/>
                    </a:lnTo>
                    <a:lnTo>
                      <a:pt x="90" y="53"/>
                    </a:lnTo>
                    <a:lnTo>
                      <a:pt x="93" y="58"/>
                    </a:lnTo>
                    <a:lnTo>
                      <a:pt x="90" y="60"/>
                    </a:lnTo>
                    <a:lnTo>
                      <a:pt x="88" y="61"/>
                    </a:lnTo>
                    <a:lnTo>
                      <a:pt x="86" y="63"/>
                    </a:lnTo>
                    <a:lnTo>
                      <a:pt x="83" y="65"/>
                    </a:lnTo>
                    <a:lnTo>
                      <a:pt x="77" y="61"/>
                    </a:lnTo>
                    <a:lnTo>
                      <a:pt x="68" y="58"/>
                    </a:lnTo>
                    <a:lnTo>
                      <a:pt x="58" y="56"/>
                    </a:lnTo>
                    <a:lnTo>
                      <a:pt x="48" y="55"/>
                    </a:lnTo>
                    <a:lnTo>
                      <a:pt x="36" y="56"/>
                    </a:lnTo>
                    <a:lnTo>
                      <a:pt x="24" y="58"/>
                    </a:lnTo>
                    <a:lnTo>
                      <a:pt x="11" y="61"/>
                    </a:lnTo>
                    <a:lnTo>
                      <a:pt x="0" y="6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62" name="Freeform 42"/>
              <p:cNvSpPr>
                <a:spLocks/>
              </p:cNvSpPr>
              <p:nvPr/>
            </p:nvSpPr>
            <p:spPr bwMode="auto">
              <a:xfrm>
                <a:off x="6542" y="4262"/>
                <a:ext cx="162" cy="288"/>
              </a:xfrm>
              <a:custGeom>
                <a:avLst/>
                <a:gdLst>
                  <a:gd name="T0" fmla="*/ 1 w 323"/>
                  <a:gd name="T1" fmla="*/ 1 h 576"/>
                  <a:gd name="T2" fmla="*/ 1 w 323"/>
                  <a:gd name="T3" fmla="*/ 1 h 576"/>
                  <a:gd name="T4" fmla="*/ 1 w 323"/>
                  <a:gd name="T5" fmla="*/ 1 h 576"/>
                  <a:gd name="T6" fmla="*/ 1 w 323"/>
                  <a:gd name="T7" fmla="*/ 1 h 576"/>
                  <a:gd name="T8" fmla="*/ 1 w 323"/>
                  <a:gd name="T9" fmla="*/ 1 h 576"/>
                  <a:gd name="T10" fmla="*/ 1 w 323"/>
                  <a:gd name="T11" fmla="*/ 1 h 576"/>
                  <a:gd name="T12" fmla="*/ 1 w 323"/>
                  <a:gd name="T13" fmla="*/ 1 h 576"/>
                  <a:gd name="T14" fmla="*/ 1 w 323"/>
                  <a:gd name="T15" fmla="*/ 1 h 576"/>
                  <a:gd name="T16" fmla="*/ 1 w 323"/>
                  <a:gd name="T17" fmla="*/ 1 h 576"/>
                  <a:gd name="T18" fmla="*/ 1 w 323"/>
                  <a:gd name="T19" fmla="*/ 1 h 576"/>
                  <a:gd name="T20" fmla="*/ 1 w 323"/>
                  <a:gd name="T21" fmla="*/ 1 h 576"/>
                  <a:gd name="T22" fmla="*/ 1 w 323"/>
                  <a:gd name="T23" fmla="*/ 1 h 576"/>
                  <a:gd name="T24" fmla="*/ 1 w 323"/>
                  <a:gd name="T25" fmla="*/ 1 h 576"/>
                  <a:gd name="T26" fmla="*/ 1 w 323"/>
                  <a:gd name="T27" fmla="*/ 1 h 576"/>
                  <a:gd name="T28" fmla="*/ 1 w 323"/>
                  <a:gd name="T29" fmla="*/ 1 h 576"/>
                  <a:gd name="T30" fmla="*/ 1 w 323"/>
                  <a:gd name="T31" fmla="*/ 0 h 576"/>
                  <a:gd name="T32" fmla="*/ 1 w 323"/>
                  <a:gd name="T33" fmla="*/ 1 h 576"/>
                  <a:gd name="T34" fmla="*/ 1 w 323"/>
                  <a:gd name="T35" fmla="*/ 1 h 576"/>
                  <a:gd name="T36" fmla="*/ 1 w 323"/>
                  <a:gd name="T37" fmla="*/ 1 h 576"/>
                  <a:gd name="T38" fmla="*/ 1 w 323"/>
                  <a:gd name="T39" fmla="*/ 1 h 576"/>
                  <a:gd name="T40" fmla="*/ 1 w 323"/>
                  <a:gd name="T41" fmla="*/ 1 h 576"/>
                  <a:gd name="T42" fmla="*/ 1 w 323"/>
                  <a:gd name="T43" fmla="*/ 1 h 576"/>
                  <a:gd name="T44" fmla="*/ 1 w 323"/>
                  <a:gd name="T45" fmla="*/ 1 h 576"/>
                  <a:gd name="T46" fmla="*/ 1 w 323"/>
                  <a:gd name="T47" fmla="*/ 1 h 576"/>
                  <a:gd name="T48" fmla="*/ 1 w 323"/>
                  <a:gd name="T49" fmla="*/ 1 h 576"/>
                  <a:gd name="T50" fmla="*/ 1 w 323"/>
                  <a:gd name="T51" fmla="*/ 1 h 576"/>
                  <a:gd name="T52" fmla="*/ 1 w 323"/>
                  <a:gd name="T53" fmla="*/ 1 h 576"/>
                  <a:gd name="T54" fmla="*/ 1 w 323"/>
                  <a:gd name="T55" fmla="*/ 1 h 576"/>
                  <a:gd name="T56" fmla="*/ 1 w 323"/>
                  <a:gd name="T57" fmla="*/ 1 h 576"/>
                  <a:gd name="T58" fmla="*/ 1 w 323"/>
                  <a:gd name="T59" fmla="*/ 1 h 576"/>
                  <a:gd name="T60" fmla="*/ 1 w 323"/>
                  <a:gd name="T61" fmla="*/ 1 h 576"/>
                  <a:gd name="T62" fmla="*/ 1 w 323"/>
                  <a:gd name="T63" fmla="*/ 1 h 576"/>
                  <a:gd name="T64" fmla="*/ 1 w 323"/>
                  <a:gd name="T65" fmla="*/ 1 h 576"/>
                  <a:gd name="T66" fmla="*/ 1 w 323"/>
                  <a:gd name="T67" fmla="*/ 1 h 576"/>
                  <a:gd name="T68" fmla="*/ 1 w 323"/>
                  <a:gd name="T69" fmla="*/ 1 h 576"/>
                  <a:gd name="T70" fmla="*/ 1 w 323"/>
                  <a:gd name="T71" fmla="*/ 1 h 576"/>
                  <a:gd name="T72" fmla="*/ 1 w 323"/>
                  <a:gd name="T73" fmla="*/ 1 h 576"/>
                  <a:gd name="T74" fmla="*/ 1 w 323"/>
                  <a:gd name="T75" fmla="*/ 1 h 576"/>
                  <a:gd name="T76" fmla="*/ 1 w 323"/>
                  <a:gd name="T77" fmla="*/ 1 h 576"/>
                  <a:gd name="T78" fmla="*/ 1 w 323"/>
                  <a:gd name="T79" fmla="*/ 1 h 576"/>
                  <a:gd name="T80" fmla="*/ 1 w 323"/>
                  <a:gd name="T81" fmla="*/ 1 h 576"/>
                  <a:gd name="T82" fmla="*/ 1 w 323"/>
                  <a:gd name="T83" fmla="*/ 1 h 576"/>
                  <a:gd name="T84" fmla="*/ 1 w 323"/>
                  <a:gd name="T85" fmla="*/ 1 h 576"/>
                  <a:gd name="T86" fmla="*/ 1 w 323"/>
                  <a:gd name="T87" fmla="*/ 1 h 576"/>
                  <a:gd name="T88" fmla="*/ 1 w 323"/>
                  <a:gd name="T89" fmla="*/ 1 h 576"/>
                  <a:gd name="T90" fmla="*/ 1 w 323"/>
                  <a:gd name="T91" fmla="*/ 1 h 576"/>
                  <a:gd name="T92" fmla="*/ 1 w 323"/>
                  <a:gd name="T93" fmla="*/ 1 h 576"/>
                  <a:gd name="T94" fmla="*/ 1 w 323"/>
                  <a:gd name="T95" fmla="*/ 1 h 576"/>
                  <a:gd name="T96" fmla="*/ 1 w 323"/>
                  <a:gd name="T97" fmla="*/ 1 h 576"/>
                  <a:gd name="T98" fmla="*/ 1 w 323"/>
                  <a:gd name="T99" fmla="*/ 1 h 576"/>
                  <a:gd name="T100" fmla="*/ 1 w 323"/>
                  <a:gd name="T101" fmla="*/ 1 h 576"/>
                  <a:gd name="T102" fmla="*/ 1 w 323"/>
                  <a:gd name="T103" fmla="*/ 1 h 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3"/>
                  <a:gd name="T157" fmla="*/ 0 h 576"/>
                  <a:gd name="T158" fmla="*/ 323 w 323"/>
                  <a:gd name="T159" fmla="*/ 576 h 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3" h="576">
                    <a:moveTo>
                      <a:pt x="314" y="256"/>
                    </a:moveTo>
                    <a:lnTo>
                      <a:pt x="313" y="248"/>
                    </a:lnTo>
                    <a:lnTo>
                      <a:pt x="310" y="239"/>
                    </a:lnTo>
                    <a:lnTo>
                      <a:pt x="307" y="230"/>
                    </a:lnTo>
                    <a:lnTo>
                      <a:pt x="305" y="223"/>
                    </a:lnTo>
                    <a:lnTo>
                      <a:pt x="305" y="216"/>
                    </a:lnTo>
                    <a:lnTo>
                      <a:pt x="305" y="206"/>
                    </a:lnTo>
                    <a:lnTo>
                      <a:pt x="305" y="197"/>
                    </a:lnTo>
                    <a:lnTo>
                      <a:pt x="305" y="190"/>
                    </a:lnTo>
                    <a:lnTo>
                      <a:pt x="305" y="183"/>
                    </a:lnTo>
                    <a:lnTo>
                      <a:pt x="303" y="176"/>
                    </a:lnTo>
                    <a:lnTo>
                      <a:pt x="301" y="171"/>
                    </a:lnTo>
                    <a:lnTo>
                      <a:pt x="300" y="165"/>
                    </a:lnTo>
                    <a:lnTo>
                      <a:pt x="298" y="160"/>
                    </a:lnTo>
                    <a:lnTo>
                      <a:pt x="297" y="155"/>
                    </a:lnTo>
                    <a:lnTo>
                      <a:pt x="297" y="150"/>
                    </a:lnTo>
                    <a:lnTo>
                      <a:pt x="297" y="145"/>
                    </a:lnTo>
                    <a:lnTo>
                      <a:pt x="297" y="141"/>
                    </a:lnTo>
                    <a:lnTo>
                      <a:pt x="295" y="136"/>
                    </a:lnTo>
                    <a:lnTo>
                      <a:pt x="294" y="132"/>
                    </a:lnTo>
                    <a:lnTo>
                      <a:pt x="293" y="127"/>
                    </a:lnTo>
                    <a:lnTo>
                      <a:pt x="295" y="125"/>
                    </a:lnTo>
                    <a:lnTo>
                      <a:pt x="297" y="124"/>
                    </a:lnTo>
                    <a:lnTo>
                      <a:pt x="300" y="122"/>
                    </a:lnTo>
                    <a:lnTo>
                      <a:pt x="300" y="118"/>
                    </a:lnTo>
                    <a:lnTo>
                      <a:pt x="297" y="111"/>
                    </a:lnTo>
                    <a:lnTo>
                      <a:pt x="293" y="101"/>
                    </a:lnTo>
                    <a:lnTo>
                      <a:pt x="285" y="87"/>
                    </a:lnTo>
                    <a:lnTo>
                      <a:pt x="277" y="75"/>
                    </a:lnTo>
                    <a:lnTo>
                      <a:pt x="273" y="69"/>
                    </a:lnTo>
                    <a:lnTo>
                      <a:pt x="270" y="64"/>
                    </a:lnTo>
                    <a:lnTo>
                      <a:pt x="267" y="61"/>
                    </a:lnTo>
                    <a:lnTo>
                      <a:pt x="264" y="59"/>
                    </a:lnTo>
                    <a:lnTo>
                      <a:pt x="260" y="54"/>
                    </a:lnTo>
                    <a:lnTo>
                      <a:pt x="254" y="48"/>
                    </a:lnTo>
                    <a:lnTo>
                      <a:pt x="248" y="43"/>
                    </a:lnTo>
                    <a:lnTo>
                      <a:pt x="243" y="36"/>
                    </a:lnTo>
                    <a:lnTo>
                      <a:pt x="235" y="31"/>
                    </a:lnTo>
                    <a:lnTo>
                      <a:pt x="230" y="24"/>
                    </a:lnTo>
                    <a:lnTo>
                      <a:pt x="224" y="19"/>
                    </a:lnTo>
                    <a:lnTo>
                      <a:pt x="220" y="15"/>
                    </a:lnTo>
                    <a:lnTo>
                      <a:pt x="214" y="12"/>
                    </a:lnTo>
                    <a:lnTo>
                      <a:pt x="208" y="10"/>
                    </a:lnTo>
                    <a:lnTo>
                      <a:pt x="201" y="7"/>
                    </a:lnTo>
                    <a:lnTo>
                      <a:pt x="194" y="5"/>
                    </a:lnTo>
                    <a:lnTo>
                      <a:pt x="187" y="3"/>
                    </a:lnTo>
                    <a:lnTo>
                      <a:pt x="178" y="1"/>
                    </a:lnTo>
                    <a:lnTo>
                      <a:pt x="173" y="0"/>
                    </a:lnTo>
                    <a:lnTo>
                      <a:pt x="167" y="0"/>
                    </a:lnTo>
                    <a:lnTo>
                      <a:pt x="163" y="0"/>
                    </a:lnTo>
                    <a:lnTo>
                      <a:pt x="154" y="1"/>
                    </a:lnTo>
                    <a:lnTo>
                      <a:pt x="144" y="3"/>
                    </a:lnTo>
                    <a:lnTo>
                      <a:pt x="131" y="7"/>
                    </a:lnTo>
                    <a:lnTo>
                      <a:pt x="118" y="10"/>
                    </a:lnTo>
                    <a:lnTo>
                      <a:pt x="105" y="15"/>
                    </a:lnTo>
                    <a:lnTo>
                      <a:pt x="94" y="22"/>
                    </a:lnTo>
                    <a:lnTo>
                      <a:pt x="83" y="29"/>
                    </a:lnTo>
                    <a:lnTo>
                      <a:pt x="75" y="36"/>
                    </a:lnTo>
                    <a:lnTo>
                      <a:pt x="67" y="45"/>
                    </a:lnTo>
                    <a:lnTo>
                      <a:pt x="58" y="55"/>
                    </a:lnTo>
                    <a:lnTo>
                      <a:pt x="50" y="66"/>
                    </a:lnTo>
                    <a:lnTo>
                      <a:pt x="43" y="80"/>
                    </a:lnTo>
                    <a:lnTo>
                      <a:pt x="37" y="92"/>
                    </a:lnTo>
                    <a:lnTo>
                      <a:pt x="33" y="106"/>
                    </a:lnTo>
                    <a:lnTo>
                      <a:pt x="31" y="120"/>
                    </a:lnTo>
                    <a:lnTo>
                      <a:pt x="27" y="127"/>
                    </a:lnTo>
                    <a:lnTo>
                      <a:pt x="21" y="138"/>
                    </a:lnTo>
                    <a:lnTo>
                      <a:pt x="14" y="150"/>
                    </a:lnTo>
                    <a:lnTo>
                      <a:pt x="7" y="162"/>
                    </a:lnTo>
                    <a:lnTo>
                      <a:pt x="6" y="178"/>
                    </a:lnTo>
                    <a:lnTo>
                      <a:pt x="10" y="200"/>
                    </a:lnTo>
                    <a:lnTo>
                      <a:pt x="16" y="223"/>
                    </a:lnTo>
                    <a:lnTo>
                      <a:pt x="21" y="241"/>
                    </a:lnTo>
                    <a:lnTo>
                      <a:pt x="16" y="237"/>
                    </a:lnTo>
                    <a:lnTo>
                      <a:pt x="8" y="237"/>
                    </a:lnTo>
                    <a:lnTo>
                      <a:pt x="3" y="241"/>
                    </a:lnTo>
                    <a:lnTo>
                      <a:pt x="0" y="246"/>
                    </a:lnTo>
                    <a:lnTo>
                      <a:pt x="1" y="258"/>
                    </a:lnTo>
                    <a:lnTo>
                      <a:pt x="7" y="279"/>
                    </a:lnTo>
                    <a:lnTo>
                      <a:pt x="11" y="298"/>
                    </a:lnTo>
                    <a:lnTo>
                      <a:pt x="14" y="310"/>
                    </a:lnTo>
                    <a:lnTo>
                      <a:pt x="14" y="317"/>
                    </a:lnTo>
                    <a:lnTo>
                      <a:pt x="16" y="324"/>
                    </a:lnTo>
                    <a:lnTo>
                      <a:pt x="17" y="333"/>
                    </a:lnTo>
                    <a:lnTo>
                      <a:pt x="18" y="340"/>
                    </a:lnTo>
                    <a:lnTo>
                      <a:pt x="21" y="347"/>
                    </a:lnTo>
                    <a:lnTo>
                      <a:pt x="24" y="356"/>
                    </a:lnTo>
                    <a:lnTo>
                      <a:pt x="28" y="365"/>
                    </a:lnTo>
                    <a:lnTo>
                      <a:pt x="30" y="372"/>
                    </a:lnTo>
                    <a:lnTo>
                      <a:pt x="33" y="375"/>
                    </a:lnTo>
                    <a:lnTo>
                      <a:pt x="37" y="379"/>
                    </a:lnTo>
                    <a:lnTo>
                      <a:pt x="43" y="379"/>
                    </a:lnTo>
                    <a:lnTo>
                      <a:pt x="48" y="380"/>
                    </a:lnTo>
                    <a:lnTo>
                      <a:pt x="51" y="405"/>
                    </a:lnTo>
                    <a:lnTo>
                      <a:pt x="58" y="433"/>
                    </a:lnTo>
                    <a:lnTo>
                      <a:pt x="65" y="462"/>
                    </a:lnTo>
                    <a:lnTo>
                      <a:pt x="70" y="482"/>
                    </a:lnTo>
                    <a:lnTo>
                      <a:pt x="73" y="494"/>
                    </a:lnTo>
                    <a:lnTo>
                      <a:pt x="75" y="506"/>
                    </a:lnTo>
                    <a:lnTo>
                      <a:pt x="80" y="518"/>
                    </a:lnTo>
                    <a:lnTo>
                      <a:pt x="84" y="531"/>
                    </a:lnTo>
                    <a:lnTo>
                      <a:pt x="88" y="539"/>
                    </a:lnTo>
                    <a:lnTo>
                      <a:pt x="95" y="550"/>
                    </a:lnTo>
                    <a:lnTo>
                      <a:pt x="104" y="558"/>
                    </a:lnTo>
                    <a:lnTo>
                      <a:pt x="113" y="565"/>
                    </a:lnTo>
                    <a:lnTo>
                      <a:pt x="118" y="567"/>
                    </a:lnTo>
                    <a:lnTo>
                      <a:pt x="125" y="571"/>
                    </a:lnTo>
                    <a:lnTo>
                      <a:pt x="131" y="572"/>
                    </a:lnTo>
                    <a:lnTo>
                      <a:pt x="138" y="572"/>
                    </a:lnTo>
                    <a:lnTo>
                      <a:pt x="144" y="574"/>
                    </a:lnTo>
                    <a:lnTo>
                      <a:pt x="151" y="576"/>
                    </a:lnTo>
                    <a:lnTo>
                      <a:pt x="157" y="576"/>
                    </a:lnTo>
                    <a:lnTo>
                      <a:pt x="163" y="576"/>
                    </a:lnTo>
                    <a:lnTo>
                      <a:pt x="168" y="576"/>
                    </a:lnTo>
                    <a:lnTo>
                      <a:pt x="174" y="576"/>
                    </a:lnTo>
                    <a:lnTo>
                      <a:pt x="180" y="574"/>
                    </a:lnTo>
                    <a:lnTo>
                      <a:pt x="185" y="572"/>
                    </a:lnTo>
                    <a:lnTo>
                      <a:pt x="191" y="571"/>
                    </a:lnTo>
                    <a:lnTo>
                      <a:pt x="195" y="569"/>
                    </a:lnTo>
                    <a:lnTo>
                      <a:pt x="201" y="567"/>
                    </a:lnTo>
                    <a:lnTo>
                      <a:pt x="207" y="564"/>
                    </a:lnTo>
                    <a:lnTo>
                      <a:pt x="217" y="557"/>
                    </a:lnTo>
                    <a:lnTo>
                      <a:pt x="225" y="548"/>
                    </a:lnTo>
                    <a:lnTo>
                      <a:pt x="233" y="541"/>
                    </a:lnTo>
                    <a:lnTo>
                      <a:pt x="240" y="534"/>
                    </a:lnTo>
                    <a:lnTo>
                      <a:pt x="253" y="517"/>
                    </a:lnTo>
                    <a:lnTo>
                      <a:pt x="263" y="492"/>
                    </a:lnTo>
                    <a:lnTo>
                      <a:pt x="268" y="462"/>
                    </a:lnTo>
                    <a:lnTo>
                      <a:pt x="268" y="429"/>
                    </a:lnTo>
                    <a:lnTo>
                      <a:pt x="270" y="421"/>
                    </a:lnTo>
                    <a:lnTo>
                      <a:pt x="273" y="408"/>
                    </a:lnTo>
                    <a:lnTo>
                      <a:pt x="274" y="394"/>
                    </a:lnTo>
                    <a:lnTo>
                      <a:pt x="275" y="382"/>
                    </a:lnTo>
                    <a:lnTo>
                      <a:pt x="283" y="380"/>
                    </a:lnTo>
                    <a:lnTo>
                      <a:pt x="290" y="377"/>
                    </a:lnTo>
                    <a:lnTo>
                      <a:pt x="297" y="373"/>
                    </a:lnTo>
                    <a:lnTo>
                      <a:pt x="301" y="370"/>
                    </a:lnTo>
                    <a:lnTo>
                      <a:pt x="303" y="365"/>
                    </a:lnTo>
                    <a:lnTo>
                      <a:pt x="305" y="358"/>
                    </a:lnTo>
                    <a:lnTo>
                      <a:pt x="307" y="351"/>
                    </a:lnTo>
                    <a:lnTo>
                      <a:pt x="307" y="347"/>
                    </a:lnTo>
                    <a:lnTo>
                      <a:pt x="308" y="340"/>
                    </a:lnTo>
                    <a:lnTo>
                      <a:pt x="311" y="331"/>
                    </a:lnTo>
                    <a:lnTo>
                      <a:pt x="314" y="323"/>
                    </a:lnTo>
                    <a:lnTo>
                      <a:pt x="315" y="316"/>
                    </a:lnTo>
                    <a:lnTo>
                      <a:pt x="318" y="309"/>
                    </a:lnTo>
                    <a:lnTo>
                      <a:pt x="321" y="300"/>
                    </a:lnTo>
                    <a:lnTo>
                      <a:pt x="323" y="291"/>
                    </a:lnTo>
                    <a:lnTo>
                      <a:pt x="323" y="284"/>
                    </a:lnTo>
                    <a:lnTo>
                      <a:pt x="323" y="281"/>
                    </a:lnTo>
                    <a:lnTo>
                      <a:pt x="321" y="276"/>
                    </a:lnTo>
                    <a:lnTo>
                      <a:pt x="318" y="272"/>
                    </a:lnTo>
                    <a:lnTo>
                      <a:pt x="314" y="269"/>
                    </a:lnTo>
                    <a:lnTo>
                      <a:pt x="314" y="265"/>
                    </a:lnTo>
                    <a:lnTo>
                      <a:pt x="314" y="262"/>
                    </a:lnTo>
                    <a:lnTo>
                      <a:pt x="314" y="260"/>
                    </a:lnTo>
                    <a:lnTo>
                      <a:pt x="314" y="2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63" name="Freeform 43"/>
              <p:cNvSpPr>
                <a:spLocks/>
              </p:cNvSpPr>
              <p:nvPr/>
            </p:nvSpPr>
            <p:spPr bwMode="auto">
              <a:xfrm>
                <a:off x="6558" y="4277"/>
                <a:ext cx="39" cy="50"/>
              </a:xfrm>
              <a:custGeom>
                <a:avLst/>
                <a:gdLst>
                  <a:gd name="T0" fmla="*/ 0 w 79"/>
                  <a:gd name="T1" fmla="*/ 1 h 100"/>
                  <a:gd name="T2" fmla="*/ 0 w 79"/>
                  <a:gd name="T3" fmla="*/ 1 h 100"/>
                  <a:gd name="T4" fmla="*/ 0 w 79"/>
                  <a:gd name="T5" fmla="*/ 1 h 100"/>
                  <a:gd name="T6" fmla="*/ 0 w 79"/>
                  <a:gd name="T7" fmla="*/ 1 h 100"/>
                  <a:gd name="T8" fmla="*/ 0 w 79"/>
                  <a:gd name="T9" fmla="*/ 1 h 100"/>
                  <a:gd name="T10" fmla="*/ 0 w 79"/>
                  <a:gd name="T11" fmla="*/ 1 h 100"/>
                  <a:gd name="T12" fmla="*/ 0 w 79"/>
                  <a:gd name="T13" fmla="*/ 1 h 100"/>
                  <a:gd name="T14" fmla="*/ 0 w 79"/>
                  <a:gd name="T15" fmla="*/ 1 h 100"/>
                  <a:gd name="T16" fmla="*/ 0 w 79"/>
                  <a:gd name="T17" fmla="*/ 1 h 100"/>
                  <a:gd name="T18" fmla="*/ 0 w 79"/>
                  <a:gd name="T19" fmla="*/ 1 h 100"/>
                  <a:gd name="T20" fmla="*/ 0 w 79"/>
                  <a:gd name="T21" fmla="*/ 1 h 100"/>
                  <a:gd name="T22" fmla="*/ 0 w 79"/>
                  <a:gd name="T23" fmla="*/ 1 h 100"/>
                  <a:gd name="T24" fmla="*/ 0 w 79"/>
                  <a:gd name="T25" fmla="*/ 1 h 100"/>
                  <a:gd name="T26" fmla="*/ 0 w 79"/>
                  <a:gd name="T27" fmla="*/ 1 h 100"/>
                  <a:gd name="T28" fmla="*/ 0 w 79"/>
                  <a:gd name="T29" fmla="*/ 1 h 100"/>
                  <a:gd name="T30" fmla="*/ 0 w 79"/>
                  <a:gd name="T31" fmla="*/ 1 h 100"/>
                  <a:gd name="T32" fmla="*/ 0 w 79"/>
                  <a:gd name="T33" fmla="*/ 1 h 100"/>
                  <a:gd name="T34" fmla="*/ 0 w 79"/>
                  <a:gd name="T35" fmla="*/ 1 h 100"/>
                  <a:gd name="T36" fmla="*/ 0 w 79"/>
                  <a:gd name="T37" fmla="*/ 1 h 100"/>
                  <a:gd name="T38" fmla="*/ 0 w 79"/>
                  <a:gd name="T39" fmla="*/ 1 h 100"/>
                  <a:gd name="T40" fmla="*/ 0 w 79"/>
                  <a:gd name="T41" fmla="*/ 1 h 100"/>
                  <a:gd name="T42" fmla="*/ 0 w 79"/>
                  <a:gd name="T43" fmla="*/ 1 h 100"/>
                  <a:gd name="T44" fmla="*/ 0 w 79"/>
                  <a:gd name="T45" fmla="*/ 1 h 100"/>
                  <a:gd name="T46" fmla="*/ 0 w 79"/>
                  <a:gd name="T47" fmla="*/ 1 h 100"/>
                  <a:gd name="T48" fmla="*/ 0 w 79"/>
                  <a:gd name="T49" fmla="*/ 1 h 100"/>
                  <a:gd name="T50" fmla="*/ 0 w 79"/>
                  <a:gd name="T51" fmla="*/ 1 h 100"/>
                  <a:gd name="T52" fmla="*/ 0 w 79"/>
                  <a:gd name="T53" fmla="*/ 1 h 100"/>
                  <a:gd name="T54" fmla="*/ 0 w 79"/>
                  <a:gd name="T55" fmla="*/ 1 h 100"/>
                  <a:gd name="T56" fmla="*/ 0 w 79"/>
                  <a:gd name="T57" fmla="*/ 1 h 100"/>
                  <a:gd name="T58" fmla="*/ 0 w 79"/>
                  <a:gd name="T59" fmla="*/ 1 h 100"/>
                  <a:gd name="T60" fmla="*/ 0 w 79"/>
                  <a:gd name="T61" fmla="*/ 1 h 100"/>
                  <a:gd name="T62" fmla="*/ 0 w 79"/>
                  <a:gd name="T63" fmla="*/ 1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9"/>
                  <a:gd name="T97" fmla="*/ 0 h 100"/>
                  <a:gd name="T98" fmla="*/ 79 w 79"/>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9" h="100">
                    <a:moveTo>
                      <a:pt x="0" y="91"/>
                    </a:moveTo>
                    <a:lnTo>
                      <a:pt x="0" y="86"/>
                    </a:lnTo>
                    <a:lnTo>
                      <a:pt x="2" y="81"/>
                    </a:lnTo>
                    <a:lnTo>
                      <a:pt x="3" y="75"/>
                    </a:lnTo>
                    <a:lnTo>
                      <a:pt x="5" y="70"/>
                    </a:lnTo>
                    <a:lnTo>
                      <a:pt x="5" y="67"/>
                    </a:lnTo>
                    <a:lnTo>
                      <a:pt x="6" y="65"/>
                    </a:lnTo>
                    <a:lnTo>
                      <a:pt x="6" y="61"/>
                    </a:lnTo>
                    <a:lnTo>
                      <a:pt x="7" y="60"/>
                    </a:lnTo>
                    <a:lnTo>
                      <a:pt x="12" y="51"/>
                    </a:lnTo>
                    <a:lnTo>
                      <a:pt x="17" y="42"/>
                    </a:lnTo>
                    <a:lnTo>
                      <a:pt x="23" y="33"/>
                    </a:lnTo>
                    <a:lnTo>
                      <a:pt x="29" y="25"/>
                    </a:lnTo>
                    <a:lnTo>
                      <a:pt x="34" y="18"/>
                    </a:lnTo>
                    <a:lnTo>
                      <a:pt x="40" y="11"/>
                    </a:lnTo>
                    <a:lnTo>
                      <a:pt x="46" y="5"/>
                    </a:lnTo>
                    <a:lnTo>
                      <a:pt x="52" y="0"/>
                    </a:lnTo>
                    <a:lnTo>
                      <a:pt x="59" y="2"/>
                    </a:lnTo>
                    <a:lnTo>
                      <a:pt x="67" y="5"/>
                    </a:lnTo>
                    <a:lnTo>
                      <a:pt x="74" y="7"/>
                    </a:lnTo>
                    <a:lnTo>
                      <a:pt x="79" y="11"/>
                    </a:lnTo>
                    <a:lnTo>
                      <a:pt x="74" y="18"/>
                    </a:lnTo>
                    <a:lnTo>
                      <a:pt x="70" y="28"/>
                    </a:lnTo>
                    <a:lnTo>
                      <a:pt x="67" y="40"/>
                    </a:lnTo>
                    <a:lnTo>
                      <a:pt x="66" y="53"/>
                    </a:lnTo>
                    <a:lnTo>
                      <a:pt x="59" y="46"/>
                    </a:lnTo>
                    <a:lnTo>
                      <a:pt x="50" y="40"/>
                    </a:lnTo>
                    <a:lnTo>
                      <a:pt x="40" y="35"/>
                    </a:lnTo>
                    <a:lnTo>
                      <a:pt x="33" y="33"/>
                    </a:lnTo>
                    <a:lnTo>
                      <a:pt x="30" y="37"/>
                    </a:lnTo>
                    <a:lnTo>
                      <a:pt x="26" y="39"/>
                    </a:lnTo>
                    <a:lnTo>
                      <a:pt x="24" y="42"/>
                    </a:lnTo>
                    <a:lnTo>
                      <a:pt x="24" y="47"/>
                    </a:lnTo>
                    <a:lnTo>
                      <a:pt x="34" y="47"/>
                    </a:lnTo>
                    <a:lnTo>
                      <a:pt x="46" y="53"/>
                    </a:lnTo>
                    <a:lnTo>
                      <a:pt x="57" y="58"/>
                    </a:lnTo>
                    <a:lnTo>
                      <a:pt x="64" y="63"/>
                    </a:lnTo>
                    <a:lnTo>
                      <a:pt x="64" y="70"/>
                    </a:lnTo>
                    <a:lnTo>
                      <a:pt x="63" y="77"/>
                    </a:lnTo>
                    <a:lnTo>
                      <a:pt x="60" y="84"/>
                    </a:lnTo>
                    <a:lnTo>
                      <a:pt x="56" y="91"/>
                    </a:lnTo>
                    <a:lnTo>
                      <a:pt x="52" y="88"/>
                    </a:lnTo>
                    <a:lnTo>
                      <a:pt x="46" y="84"/>
                    </a:lnTo>
                    <a:lnTo>
                      <a:pt x="39" y="81"/>
                    </a:lnTo>
                    <a:lnTo>
                      <a:pt x="32" y="75"/>
                    </a:lnTo>
                    <a:lnTo>
                      <a:pt x="23" y="70"/>
                    </a:lnTo>
                    <a:lnTo>
                      <a:pt x="17" y="67"/>
                    </a:lnTo>
                    <a:lnTo>
                      <a:pt x="12" y="63"/>
                    </a:lnTo>
                    <a:lnTo>
                      <a:pt x="7" y="60"/>
                    </a:lnTo>
                    <a:lnTo>
                      <a:pt x="6" y="61"/>
                    </a:lnTo>
                    <a:lnTo>
                      <a:pt x="6" y="65"/>
                    </a:lnTo>
                    <a:lnTo>
                      <a:pt x="5" y="67"/>
                    </a:lnTo>
                    <a:lnTo>
                      <a:pt x="5" y="70"/>
                    </a:lnTo>
                    <a:lnTo>
                      <a:pt x="13" y="75"/>
                    </a:lnTo>
                    <a:lnTo>
                      <a:pt x="24" y="82"/>
                    </a:lnTo>
                    <a:lnTo>
                      <a:pt x="34" y="89"/>
                    </a:lnTo>
                    <a:lnTo>
                      <a:pt x="43" y="95"/>
                    </a:lnTo>
                    <a:lnTo>
                      <a:pt x="36" y="96"/>
                    </a:lnTo>
                    <a:lnTo>
                      <a:pt x="30" y="98"/>
                    </a:lnTo>
                    <a:lnTo>
                      <a:pt x="26" y="100"/>
                    </a:lnTo>
                    <a:lnTo>
                      <a:pt x="22" y="98"/>
                    </a:lnTo>
                    <a:lnTo>
                      <a:pt x="17" y="96"/>
                    </a:lnTo>
                    <a:lnTo>
                      <a:pt x="12" y="95"/>
                    </a:lnTo>
                    <a:lnTo>
                      <a:pt x="6" y="93"/>
                    </a:lnTo>
                    <a:lnTo>
                      <a:pt x="0" y="9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64" name="Freeform 44"/>
              <p:cNvSpPr>
                <a:spLocks/>
              </p:cNvSpPr>
              <p:nvPr/>
            </p:nvSpPr>
            <p:spPr bwMode="auto">
              <a:xfrm>
                <a:off x="6706" y="4753"/>
                <a:ext cx="22" cy="100"/>
              </a:xfrm>
              <a:custGeom>
                <a:avLst/>
                <a:gdLst>
                  <a:gd name="T0" fmla="*/ 1 w 44"/>
                  <a:gd name="T1" fmla="*/ 1 h 199"/>
                  <a:gd name="T2" fmla="*/ 1 w 44"/>
                  <a:gd name="T3" fmla="*/ 1 h 199"/>
                  <a:gd name="T4" fmla="*/ 1 w 44"/>
                  <a:gd name="T5" fmla="*/ 1 h 199"/>
                  <a:gd name="T6" fmla="*/ 1 w 44"/>
                  <a:gd name="T7" fmla="*/ 1 h 199"/>
                  <a:gd name="T8" fmla="*/ 1 w 44"/>
                  <a:gd name="T9" fmla="*/ 1 h 199"/>
                  <a:gd name="T10" fmla="*/ 1 w 44"/>
                  <a:gd name="T11" fmla="*/ 1 h 199"/>
                  <a:gd name="T12" fmla="*/ 1 w 44"/>
                  <a:gd name="T13" fmla="*/ 1 h 199"/>
                  <a:gd name="T14" fmla="*/ 1 w 44"/>
                  <a:gd name="T15" fmla="*/ 1 h 199"/>
                  <a:gd name="T16" fmla="*/ 0 w 44"/>
                  <a:gd name="T17" fmla="*/ 1 h 199"/>
                  <a:gd name="T18" fmla="*/ 1 w 44"/>
                  <a:gd name="T19" fmla="*/ 1 h 199"/>
                  <a:gd name="T20" fmla="*/ 1 w 44"/>
                  <a:gd name="T21" fmla="*/ 1 h 199"/>
                  <a:gd name="T22" fmla="*/ 1 w 44"/>
                  <a:gd name="T23" fmla="*/ 1 h 199"/>
                  <a:gd name="T24" fmla="*/ 1 w 44"/>
                  <a:gd name="T25" fmla="*/ 1 h 199"/>
                  <a:gd name="T26" fmla="*/ 1 w 44"/>
                  <a:gd name="T27" fmla="*/ 1 h 199"/>
                  <a:gd name="T28" fmla="*/ 1 w 44"/>
                  <a:gd name="T29" fmla="*/ 1 h 199"/>
                  <a:gd name="T30" fmla="*/ 1 w 44"/>
                  <a:gd name="T31" fmla="*/ 1 h 199"/>
                  <a:gd name="T32" fmla="*/ 1 w 44"/>
                  <a:gd name="T33" fmla="*/ 1 h 199"/>
                  <a:gd name="T34" fmla="*/ 1 w 44"/>
                  <a:gd name="T35" fmla="*/ 1 h 199"/>
                  <a:gd name="T36" fmla="*/ 1 w 44"/>
                  <a:gd name="T37" fmla="*/ 1 h 199"/>
                  <a:gd name="T38" fmla="*/ 1 w 44"/>
                  <a:gd name="T39" fmla="*/ 1 h 199"/>
                  <a:gd name="T40" fmla="*/ 1 w 44"/>
                  <a:gd name="T41" fmla="*/ 0 h 199"/>
                  <a:gd name="T42" fmla="*/ 1 w 44"/>
                  <a:gd name="T43" fmla="*/ 1 h 199"/>
                  <a:gd name="T44" fmla="*/ 1 w 44"/>
                  <a:gd name="T45" fmla="*/ 1 h 199"/>
                  <a:gd name="T46" fmla="*/ 1 w 44"/>
                  <a:gd name="T47" fmla="*/ 1 h 199"/>
                  <a:gd name="T48" fmla="*/ 1 w 44"/>
                  <a:gd name="T49" fmla="*/ 1 h 1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
                  <a:gd name="T76" fmla="*/ 0 h 199"/>
                  <a:gd name="T77" fmla="*/ 44 w 44"/>
                  <a:gd name="T78" fmla="*/ 199 h 1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 h="199">
                    <a:moveTo>
                      <a:pt x="44" y="4"/>
                    </a:moveTo>
                    <a:lnTo>
                      <a:pt x="44" y="42"/>
                    </a:lnTo>
                    <a:lnTo>
                      <a:pt x="41" y="100"/>
                    </a:lnTo>
                    <a:lnTo>
                      <a:pt x="34" y="157"/>
                    </a:lnTo>
                    <a:lnTo>
                      <a:pt x="21" y="199"/>
                    </a:lnTo>
                    <a:lnTo>
                      <a:pt x="17" y="199"/>
                    </a:lnTo>
                    <a:lnTo>
                      <a:pt x="11" y="196"/>
                    </a:lnTo>
                    <a:lnTo>
                      <a:pt x="6" y="194"/>
                    </a:lnTo>
                    <a:lnTo>
                      <a:pt x="0" y="192"/>
                    </a:lnTo>
                    <a:lnTo>
                      <a:pt x="3" y="180"/>
                    </a:lnTo>
                    <a:lnTo>
                      <a:pt x="10" y="161"/>
                    </a:lnTo>
                    <a:lnTo>
                      <a:pt x="17" y="142"/>
                    </a:lnTo>
                    <a:lnTo>
                      <a:pt x="23" y="126"/>
                    </a:lnTo>
                    <a:lnTo>
                      <a:pt x="27" y="114"/>
                    </a:lnTo>
                    <a:lnTo>
                      <a:pt x="30" y="98"/>
                    </a:lnTo>
                    <a:lnTo>
                      <a:pt x="31" y="82"/>
                    </a:lnTo>
                    <a:lnTo>
                      <a:pt x="31" y="67"/>
                    </a:lnTo>
                    <a:lnTo>
                      <a:pt x="33" y="56"/>
                    </a:lnTo>
                    <a:lnTo>
                      <a:pt x="34" y="40"/>
                    </a:lnTo>
                    <a:lnTo>
                      <a:pt x="34" y="21"/>
                    </a:lnTo>
                    <a:lnTo>
                      <a:pt x="36" y="0"/>
                    </a:lnTo>
                    <a:lnTo>
                      <a:pt x="38" y="2"/>
                    </a:lnTo>
                    <a:lnTo>
                      <a:pt x="40" y="2"/>
                    </a:lnTo>
                    <a:lnTo>
                      <a:pt x="43" y="4"/>
                    </a:lnTo>
                    <a:lnTo>
                      <a:pt x="4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65" name="Freeform 45"/>
              <p:cNvSpPr>
                <a:spLocks/>
              </p:cNvSpPr>
              <p:nvPr/>
            </p:nvSpPr>
            <p:spPr bwMode="auto">
              <a:xfrm>
                <a:off x="6565" y="4329"/>
                <a:ext cx="22" cy="94"/>
              </a:xfrm>
              <a:custGeom>
                <a:avLst/>
                <a:gdLst>
                  <a:gd name="T0" fmla="*/ 1 w 42"/>
                  <a:gd name="T1" fmla="*/ 0 h 189"/>
                  <a:gd name="T2" fmla="*/ 1 w 42"/>
                  <a:gd name="T3" fmla="*/ 0 h 189"/>
                  <a:gd name="T4" fmla="*/ 1 w 42"/>
                  <a:gd name="T5" fmla="*/ 0 h 189"/>
                  <a:gd name="T6" fmla="*/ 1 w 42"/>
                  <a:gd name="T7" fmla="*/ 0 h 189"/>
                  <a:gd name="T8" fmla="*/ 1 w 42"/>
                  <a:gd name="T9" fmla="*/ 0 h 189"/>
                  <a:gd name="T10" fmla="*/ 1 w 42"/>
                  <a:gd name="T11" fmla="*/ 0 h 189"/>
                  <a:gd name="T12" fmla="*/ 1 w 42"/>
                  <a:gd name="T13" fmla="*/ 0 h 189"/>
                  <a:gd name="T14" fmla="*/ 1 w 42"/>
                  <a:gd name="T15" fmla="*/ 0 h 189"/>
                  <a:gd name="T16" fmla="*/ 1 w 42"/>
                  <a:gd name="T17" fmla="*/ 0 h 189"/>
                  <a:gd name="T18" fmla="*/ 1 w 42"/>
                  <a:gd name="T19" fmla="*/ 0 h 189"/>
                  <a:gd name="T20" fmla="*/ 1 w 42"/>
                  <a:gd name="T21" fmla="*/ 0 h 189"/>
                  <a:gd name="T22" fmla="*/ 0 w 42"/>
                  <a:gd name="T23" fmla="*/ 0 h 189"/>
                  <a:gd name="T24" fmla="*/ 1 w 42"/>
                  <a:gd name="T25" fmla="*/ 0 h 189"/>
                  <a:gd name="T26" fmla="*/ 1 w 42"/>
                  <a:gd name="T27" fmla="*/ 0 h 189"/>
                  <a:gd name="T28" fmla="*/ 1 w 42"/>
                  <a:gd name="T29" fmla="*/ 0 h 189"/>
                  <a:gd name="T30" fmla="*/ 1 w 42"/>
                  <a:gd name="T31" fmla="*/ 0 h 189"/>
                  <a:gd name="T32" fmla="*/ 1 w 42"/>
                  <a:gd name="T33" fmla="*/ 0 h 189"/>
                  <a:gd name="T34" fmla="*/ 1 w 42"/>
                  <a:gd name="T35" fmla="*/ 0 h 189"/>
                  <a:gd name="T36" fmla="*/ 1 w 42"/>
                  <a:gd name="T37" fmla="*/ 0 h 189"/>
                  <a:gd name="T38" fmla="*/ 1 w 42"/>
                  <a:gd name="T39" fmla="*/ 0 h 189"/>
                  <a:gd name="T40" fmla="*/ 1 w 42"/>
                  <a:gd name="T41" fmla="*/ 0 h 189"/>
                  <a:gd name="T42" fmla="*/ 1 w 42"/>
                  <a:gd name="T43" fmla="*/ 0 h 189"/>
                  <a:gd name="T44" fmla="*/ 1 w 42"/>
                  <a:gd name="T45" fmla="*/ 0 h 189"/>
                  <a:gd name="T46" fmla="*/ 1 w 42"/>
                  <a:gd name="T47" fmla="*/ 0 h 189"/>
                  <a:gd name="T48" fmla="*/ 1 w 42"/>
                  <a:gd name="T49" fmla="*/ 0 h 189"/>
                  <a:gd name="T50" fmla="*/ 1 w 42"/>
                  <a:gd name="T51" fmla="*/ 0 h 189"/>
                  <a:gd name="T52" fmla="*/ 1 w 42"/>
                  <a:gd name="T53" fmla="*/ 0 h 189"/>
                  <a:gd name="T54" fmla="*/ 1 w 42"/>
                  <a:gd name="T55" fmla="*/ 0 h 189"/>
                  <a:gd name="T56" fmla="*/ 1 w 42"/>
                  <a:gd name="T57" fmla="*/ 0 h 189"/>
                  <a:gd name="T58" fmla="*/ 1 w 42"/>
                  <a:gd name="T59" fmla="*/ 0 h 189"/>
                  <a:gd name="T60" fmla="*/ 1 w 42"/>
                  <a:gd name="T61" fmla="*/ 0 h 189"/>
                  <a:gd name="T62" fmla="*/ 1 w 42"/>
                  <a:gd name="T63" fmla="*/ 0 h 189"/>
                  <a:gd name="T64" fmla="*/ 1 w 42"/>
                  <a:gd name="T65" fmla="*/ 0 h 189"/>
                  <a:gd name="T66" fmla="*/ 1 w 42"/>
                  <a:gd name="T67" fmla="*/ 0 h 189"/>
                  <a:gd name="T68" fmla="*/ 1 w 42"/>
                  <a:gd name="T69" fmla="*/ 0 h 189"/>
                  <a:gd name="T70" fmla="*/ 1 w 42"/>
                  <a:gd name="T71" fmla="*/ 0 h 189"/>
                  <a:gd name="T72" fmla="*/ 1 w 42"/>
                  <a:gd name="T73" fmla="*/ 0 h 189"/>
                  <a:gd name="T74" fmla="*/ 1 w 42"/>
                  <a:gd name="T75" fmla="*/ 0 h 189"/>
                  <a:gd name="T76" fmla="*/ 1 w 42"/>
                  <a:gd name="T77" fmla="*/ 0 h 189"/>
                  <a:gd name="T78" fmla="*/ 1 w 42"/>
                  <a:gd name="T79" fmla="*/ 0 h 189"/>
                  <a:gd name="T80" fmla="*/ 1 w 42"/>
                  <a:gd name="T81" fmla="*/ 0 h 1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
                  <a:gd name="T124" fmla="*/ 0 h 189"/>
                  <a:gd name="T125" fmla="*/ 42 w 42"/>
                  <a:gd name="T126" fmla="*/ 189 h 1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 h="189">
                    <a:moveTo>
                      <a:pt x="2" y="154"/>
                    </a:moveTo>
                    <a:lnTo>
                      <a:pt x="4" y="145"/>
                    </a:lnTo>
                    <a:lnTo>
                      <a:pt x="5" y="140"/>
                    </a:lnTo>
                    <a:lnTo>
                      <a:pt x="7" y="135"/>
                    </a:lnTo>
                    <a:lnTo>
                      <a:pt x="9" y="130"/>
                    </a:lnTo>
                    <a:lnTo>
                      <a:pt x="14" y="123"/>
                    </a:lnTo>
                    <a:lnTo>
                      <a:pt x="18" y="112"/>
                    </a:lnTo>
                    <a:lnTo>
                      <a:pt x="19" y="102"/>
                    </a:lnTo>
                    <a:lnTo>
                      <a:pt x="17" y="93"/>
                    </a:lnTo>
                    <a:lnTo>
                      <a:pt x="8" y="84"/>
                    </a:lnTo>
                    <a:lnTo>
                      <a:pt x="2" y="74"/>
                    </a:lnTo>
                    <a:lnTo>
                      <a:pt x="0" y="61"/>
                    </a:lnTo>
                    <a:lnTo>
                      <a:pt x="1" y="49"/>
                    </a:lnTo>
                    <a:lnTo>
                      <a:pt x="7" y="35"/>
                    </a:lnTo>
                    <a:lnTo>
                      <a:pt x="14" y="21"/>
                    </a:lnTo>
                    <a:lnTo>
                      <a:pt x="25" y="9"/>
                    </a:lnTo>
                    <a:lnTo>
                      <a:pt x="38" y="0"/>
                    </a:lnTo>
                    <a:lnTo>
                      <a:pt x="39" y="11"/>
                    </a:lnTo>
                    <a:lnTo>
                      <a:pt x="37" y="26"/>
                    </a:lnTo>
                    <a:lnTo>
                      <a:pt x="35" y="46"/>
                    </a:lnTo>
                    <a:lnTo>
                      <a:pt x="35" y="60"/>
                    </a:lnTo>
                    <a:lnTo>
                      <a:pt x="39" y="75"/>
                    </a:lnTo>
                    <a:lnTo>
                      <a:pt x="42" y="93"/>
                    </a:lnTo>
                    <a:lnTo>
                      <a:pt x="41" y="109"/>
                    </a:lnTo>
                    <a:lnTo>
                      <a:pt x="37" y="121"/>
                    </a:lnTo>
                    <a:lnTo>
                      <a:pt x="31" y="130"/>
                    </a:lnTo>
                    <a:lnTo>
                      <a:pt x="24" y="137"/>
                    </a:lnTo>
                    <a:lnTo>
                      <a:pt x="18" y="144"/>
                    </a:lnTo>
                    <a:lnTo>
                      <a:pt x="11" y="147"/>
                    </a:lnTo>
                    <a:lnTo>
                      <a:pt x="11" y="157"/>
                    </a:lnTo>
                    <a:lnTo>
                      <a:pt x="11" y="168"/>
                    </a:lnTo>
                    <a:lnTo>
                      <a:pt x="12" y="180"/>
                    </a:lnTo>
                    <a:lnTo>
                      <a:pt x="15" y="189"/>
                    </a:lnTo>
                    <a:lnTo>
                      <a:pt x="12" y="185"/>
                    </a:lnTo>
                    <a:lnTo>
                      <a:pt x="8" y="184"/>
                    </a:lnTo>
                    <a:lnTo>
                      <a:pt x="5" y="180"/>
                    </a:lnTo>
                    <a:lnTo>
                      <a:pt x="2" y="178"/>
                    </a:lnTo>
                    <a:lnTo>
                      <a:pt x="2" y="173"/>
                    </a:lnTo>
                    <a:lnTo>
                      <a:pt x="2" y="168"/>
                    </a:lnTo>
                    <a:lnTo>
                      <a:pt x="2" y="161"/>
                    </a:lnTo>
                    <a:lnTo>
                      <a:pt x="2" y="15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66" name="Freeform 46"/>
              <p:cNvSpPr>
                <a:spLocks/>
              </p:cNvSpPr>
              <p:nvPr/>
            </p:nvSpPr>
            <p:spPr bwMode="auto">
              <a:xfrm>
                <a:off x="6654" y="4746"/>
                <a:ext cx="34" cy="23"/>
              </a:xfrm>
              <a:custGeom>
                <a:avLst/>
                <a:gdLst>
                  <a:gd name="T0" fmla="*/ 1 w 68"/>
                  <a:gd name="T1" fmla="*/ 1 h 46"/>
                  <a:gd name="T2" fmla="*/ 1 w 68"/>
                  <a:gd name="T3" fmla="*/ 1 h 46"/>
                  <a:gd name="T4" fmla="*/ 0 w 68"/>
                  <a:gd name="T5" fmla="*/ 1 h 46"/>
                  <a:gd name="T6" fmla="*/ 0 w 68"/>
                  <a:gd name="T7" fmla="*/ 1 h 46"/>
                  <a:gd name="T8" fmla="*/ 0 w 68"/>
                  <a:gd name="T9" fmla="*/ 1 h 46"/>
                  <a:gd name="T10" fmla="*/ 1 w 68"/>
                  <a:gd name="T11" fmla="*/ 1 h 46"/>
                  <a:gd name="T12" fmla="*/ 1 w 68"/>
                  <a:gd name="T13" fmla="*/ 0 h 46"/>
                  <a:gd name="T14" fmla="*/ 1 w 68"/>
                  <a:gd name="T15" fmla="*/ 0 h 46"/>
                  <a:gd name="T16" fmla="*/ 1 w 68"/>
                  <a:gd name="T17" fmla="*/ 0 h 46"/>
                  <a:gd name="T18" fmla="*/ 1 w 68"/>
                  <a:gd name="T19" fmla="*/ 0 h 46"/>
                  <a:gd name="T20" fmla="*/ 1 w 68"/>
                  <a:gd name="T21" fmla="*/ 0 h 46"/>
                  <a:gd name="T22" fmla="*/ 1 w 68"/>
                  <a:gd name="T23" fmla="*/ 0 h 46"/>
                  <a:gd name="T24" fmla="*/ 1 w 68"/>
                  <a:gd name="T25" fmla="*/ 0 h 46"/>
                  <a:gd name="T26" fmla="*/ 1 w 68"/>
                  <a:gd name="T27" fmla="*/ 1 h 46"/>
                  <a:gd name="T28" fmla="*/ 1 w 68"/>
                  <a:gd name="T29" fmla="*/ 1 h 46"/>
                  <a:gd name="T30" fmla="*/ 1 w 68"/>
                  <a:gd name="T31" fmla="*/ 1 h 46"/>
                  <a:gd name="T32" fmla="*/ 1 w 68"/>
                  <a:gd name="T33" fmla="*/ 1 h 46"/>
                  <a:gd name="T34" fmla="*/ 1 w 68"/>
                  <a:gd name="T35" fmla="*/ 1 h 46"/>
                  <a:gd name="T36" fmla="*/ 1 w 68"/>
                  <a:gd name="T37" fmla="*/ 1 h 46"/>
                  <a:gd name="T38" fmla="*/ 1 w 68"/>
                  <a:gd name="T39" fmla="*/ 1 h 46"/>
                  <a:gd name="T40" fmla="*/ 1 w 68"/>
                  <a:gd name="T41" fmla="*/ 1 h 46"/>
                  <a:gd name="T42" fmla="*/ 1 w 68"/>
                  <a:gd name="T43" fmla="*/ 1 h 46"/>
                  <a:gd name="T44" fmla="*/ 1 w 68"/>
                  <a:gd name="T45" fmla="*/ 1 h 46"/>
                  <a:gd name="T46" fmla="*/ 1 w 68"/>
                  <a:gd name="T47" fmla="*/ 1 h 46"/>
                  <a:gd name="T48" fmla="*/ 1 w 68"/>
                  <a:gd name="T49" fmla="*/ 1 h 46"/>
                  <a:gd name="T50" fmla="*/ 1 w 68"/>
                  <a:gd name="T51" fmla="*/ 1 h 46"/>
                  <a:gd name="T52" fmla="*/ 1 w 68"/>
                  <a:gd name="T53" fmla="*/ 1 h 46"/>
                  <a:gd name="T54" fmla="*/ 1 w 68"/>
                  <a:gd name="T55" fmla="*/ 1 h 46"/>
                  <a:gd name="T56" fmla="*/ 1 w 68"/>
                  <a:gd name="T57" fmla="*/ 1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8"/>
                  <a:gd name="T88" fmla="*/ 0 h 46"/>
                  <a:gd name="T89" fmla="*/ 68 w 68"/>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8" h="46">
                    <a:moveTo>
                      <a:pt x="2" y="30"/>
                    </a:moveTo>
                    <a:lnTo>
                      <a:pt x="1" y="23"/>
                    </a:lnTo>
                    <a:lnTo>
                      <a:pt x="0" y="16"/>
                    </a:lnTo>
                    <a:lnTo>
                      <a:pt x="0" y="7"/>
                    </a:lnTo>
                    <a:lnTo>
                      <a:pt x="0" y="2"/>
                    </a:lnTo>
                    <a:lnTo>
                      <a:pt x="4" y="2"/>
                    </a:lnTo>
                    <a:lnTo>
                      <a:pt x="8" y="0"/>
                    </a:lnTo>
                    <a:lnTo>
                      <a:pt x="15" y="0"/>
                    </a:lnTo>
                    <a:lnTo>
                      <a:pt x="21" y="0"/>
                    </a:lnTo>
                    <a:lnTo>
                      <a:pt x="27" y="0"/>
                    </a:lnTo>
                    <a:lnTo>
                      <a:pt x="34" y="0"/>
                    </a:lnTo>
                    <a:lnTo>
                      <a:pt x="38" y="0"/>
                    </a:lnTo>
                    <a:lnTo>
                      <a:pt x="42" y="0"/>
                    </a:lnTo>
                    <a:lnTo>
                      <a:pt x="37" y="7"/>
                    </a:lnTo>
                    <a:lnTo>
                      <a:pt x="34" y="11"/>
                    </a:lnTo>
                    <a:lnTo>
                      <a:pt x="34" y="16"/>
                    </a:lnTo>
                    <a:lnTo>
                      <a:pt x="34" y="18"/>
                    </a:lnTo>
                    <a:lnTo>
                      <a:pt x="37" y="23"/>
                    </a:lnTo>
                    <a:lnTo>
                      <a:pt x="44" y="32"/>
                    </a:lnTo>
                    <a:lnTo>
                      <a:pt x="54" y="40"/>
                    </a:lnTo>
                    <a:lnTo>
                      <a:pt x="68" y="42"/>
                    </a:lnTo>
                    <a:lnTo>
                      <a:pt x="64" y="44"/>
                    </a:lnTo>
                    <a:lnTo>
                      <a:pt x="58" y="44"/>
                    </a:lnTo>
                    <a:lnTo>
                      <a:pt x="51" y="46"/>
                    </a:lnTo>
                    <a:lnTo>
                      <a:pt x="44" y="46"/>
                    </a:lnTo>
                    <a:lnTo>
                      <a:pt x="35" y="44"/>
                    </a:lnTo>
                    <a:lnTo>
                      <a:pt x="25" y="40"/>
                    </a:lnTo>
                    <a:lnTo>
                      <a:pt x="14" y="37"/>
                    </a:lnTo>
                    <a:lnTo>
                      <a:pt x="2" y="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67" name="Freeform 47"/>
              <p:cNvSpPr>
                <a:spLocks/>
              </p:cNvSpPr>
              <p:nvPr/>
            </p:nvSpPr>
            <p:spPr bwMode="auto">
              <a:xfrm>
                <a:off x="6655" y="4764"/>
                <a:ext cx="32" cy="26"/>
              </a:xfrm>
              <a:custGeom>
                <a:avLst/>
                <a:gdLst>
                  <a:gd name="T0" fmla="*/ 1 w 64"/>
                  <a:gd name="T1" fmla="*/ 0 h 53"/>
                  <a:gd name="T2" fmla="*/ 1 w 64"/>
                  <a:gd name="T3" fmla="*/ 0 h 53"/>
                  <a:gd name="T4" fmla="*/ 0 w 64"/>
                  <a:gd name="T5" fmla="*/ 0 h 53"/>
                  <a:gd name="T6" fmla="*/ 1 w 64"/>
                  <a:gd name="T7" fmla="*/ 0 h 53"/>
                  <a:gd name="T8" fmla="*/ 1 w 64"/>
                  <a:gd name="T9" fmla="*/ 0 h 53"/>
                  <a:gd name="T10" fmla="*/ 1 w 64"/>
                  <a:gd name="T11" fmla="*/ 0 h 53"/>
                  <a:gd name="T12" fmla="*/ 1 w 64"/>
                  <a:gd name="T13" fmla="*/ 0 h 53"/>
                  <a:gd name="T14" fmla="*/ 1 w 64"/>
                  <a:gd name="T15" fmla="*/ 0 h 53"/>
                  <a:gd name="T16" fmla="*/ 1 w 64"/>
                  <a:gd name="T17" fmla="*/ 0 h 53"/>
                  <a:gd name="T18" fmla="*/ 1 w 64"/>
                  <a:gd name="T19" fmla="*/ 0 h 53"/>
                  <a:gd name="T20" fmla="*/ 1 w 64"/>
                  <a:gd name="T21" fmla="*/ 0 h 53"/>
                  <a:gd name="T22" fmla="*/ 1 w 64"/>
                  <a:gd name="T23" fmla="*/ 0 h 53"/>
                  <a:gd name="T24" fmla="*/ 1 w 64"/>
                  <a:gd name="T25" fmla="*/ 0 h 53"/>
                  <a:gd name="T26" fmla="*/ 1 w 64"/>
                  <a:gd name="T27" fmla="*/ 0 h 53"/>
                  <a:gd name="T28" fmla="*/ 1 w 64"/>
                  <a:gd name="T29" fmla="*/ 0 h 53"/>
                  <a:gd name="T30" fmla="*/ 1 w 64"/>
                  <a:gd name="T31" fmla="*/ 0 h 53"/>
                  <a:gd name="T32" fmla="*/ 1 w 64"/>
                  <a:gd name="T33" fmla="*/ 0 h 53"/>
                  <a:gd name="T34" fmla="*/ 1 w 64"/>
                  <a:gd name="T35" fmla="*/ 0 h 53"/>
                  <a:gd name="T36" fmla="*/ 1 w 64"/>
                  <a:gd name="T37" fmla="*/ 0 h 53"/>
                  <a:gd name="T38" fmla="*/ 1 w 64"/>
                  <a:gd name="T39" fmla="*/ 0 h 53"/>
                  <a:gd name="T40" fmla="*/ 1 w 64"/>
                  <a:gd name="T41" fmla="*/ 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53"/>
                  <a:gd name="T65" fmla="*/ 64 w 64"/>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53">
                    <a:moveTo>
                      <a:pt x="4" y="40"/>
                    </a:moveTo>
                    <a:lnTo>
                      <a:pt x="1" y="33"/>
                    </a:lnTo>
                    <a:lnTo>
                      <a:pt x="0" y="21"/>
                    </a:lnTo>
                    <a:lnTo>
                      <a:pt x="1" y="9"/>
                    </a:lnTo>
                    <a:lnTo>
                      <a:pt x="4" y="0"/>
                    </a:lnTo>
                    <a:lnTo>
                      <a:pt x="11" y="5"/>
                    </a:lnTo>
                    <a:lnTo>
                      <a:pt x="20" y="11"/>
                    </a:lnTo>
                    <a:lnTo>
                      <a:pt x="30" y="16"/>
                    </a:lnTo>
                    <a:lnTo>
                      <a:pt x="40" y="16"/>
                    </a:lnTo>
                    <a:lnTo>
                      <a:pt x="43" y="25"/>
                    </a:lnTo>
                    <a:lnTo>
                      <a:pt x="47" y="35"/>
                    </a:lnTo>
                    <a:lnTo>
                      <a:pt x="54" y="44"/>
                    </a:lnTo>
                    <a:lnTo>
                      <a:pt x="64" y="53"/>
                    </a:lnTo>
                    <a:lnTo>
                      <a:pt x="59" y="51"/>
                    </a:lnTo>
                    <a:lnTo>
                      <a:pt x="50" y="49"/>
                    </a:lnTo>
                    <a:lnTo>
                      <a:pt x="41" y="47"/>
                    </a:lnTo>
                    <a:lnTo>
                      <a:pt x="33" y="46"/>
                    </a:lnTo>
                    <a:lnTo>
                      <a:pt x="24" y="44"/>
                    </a:lnTo>
                    <a:lnTo>
                      <a:pt x="16" y="42"/>
                    </a:lnTo>
                    <a:lnTo>
                      <a:pt x="9" y="42"/>
                    </a:lnTo>
                    <a:lnTo>
                      <a:pt x="4" y="4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68" name="Freeform 48"/>
              <p:cNvSpPr>
                <a:spLocks/>
              </p:cNvSpPr>
              <p:nvPr/>
            </p:nvSpPr>
            <p:spPr bwMode="auto">
              <a:xfrm>
                <a:off x="6664" y="4788"/>
                <a:ext cx="18" cy="18"/>
              </a:xfrm>
              <a:custGeom>
                <a:avLst/>
                <a:gdLst>
                  <a:gd name="T0" fmla="*/ 1 w 36"/>
                  <a:gd name="T1" fmla="*/ 0 h 35"/>
                  <a:gd name="T2" fmla="*/ 0 w 36"/>
                  <a:gd name="T3" fmla="*/ 1 h 35"/>
                  <a:gd name="T4" fmla="*/ 1 w 36"/>
                  <a:gd name="T5" fmla="*/ 1 h 35"/>
                  <a:gd name="T6" fmla="*/ 1 w 36"/>
                  <a:gd name="T7" fmla="*/ 1 h 35"/>
                  <a:gd name="T8" fmla="*/ 1 w 36"/>
                  <a:gd name="T9" fmla="*/ 1 h 35"/>
                  <a:gd name="T10" fmla="*/ 1 w 36"/>
                  <a:gd name="T11" fmla="*/ 1 h 35"/>
                  <a:gd name="T12" fmla="*/ 1 w 36"/>
                  <a:gd name="T13" fmla="*/ 1 h 35"/>
                  <a:gd name="T14" fmla="*/ 1 w 36"/>
                  <a:gd name="T15" fmla="*/ 1 h 35"/>
                  <a:gd name="T16" fmla="*/ 1 w 36"/>
                  <a:gd name="T17" fmla="*/ 1 h 35"/>
                  <a:gd name="T18" fmla="*/ 1 w 36"/>
                  <a:gd name="T19" fmla="*/ 1 h 35"/>
                  <a:gd name="T20" fmla="*/ 1 w 36"/>
                  <a:gd name="T21" fmla="*/ 1 h 35"/>
                  <a:gd name="T22" fmla="*/ 1 w 36"/>
                  <a:gd name="T23" fmla="*/ 1 h 35"/>
                  <a:gd name="T24" fmla="*/ 1 w 36"/>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5"/>
                  <a:gd name="T41" fmla="*/ 36 w 36"/>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5">
                    <a:moveTo>
                      <a:pt x="1" y="0"/>
                    </a:moveTo>
                    <a:lnTo>
                      <a:pt x="0" y="9"/>
                    </a:lnTo>
                    <a:lnTo>
                      <a:pt x="1" y="19"/>
                    </a:lnTo>
                    <a:lnTo>
                      <a:pt x="4" y="30"/>
                    </a:lnTo>
                    <a:lnTo>
                      <a:pt x="7" y="35"/>
                    </a:lnTo>
                    <a:lnTo>
                      <a:pt x="14" y="35"/>
                    </a:lnTo>
                    <a:lnTo>
                      <a:pt x="24" y="32"/>
                    </a:lnTo>
                    <a:lnTo>
                      <a:pt x="33" y="23"/>
                    </a:lnTo>
                    <a:lnTo>
                      <a:pt x="36" y="7"/>
                    </a:lnTo>
                    <a:lnTo>
                      <a:pt x="27" y="7"/>
                    </a:lnTo>
                    <a:lnTo>
                      <a:pt x="19" y="5"/>
                    </a:lnTo>
                    <a:lnTo>
                      <a:pt x="9" y="4"/>
                    </a:lnTo>
                    <a:lnTo>
                      <a:pt x="1"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69" name="Freeform 49"/>
              <p:cNvSpPr>
                <a:spLocks/>
              </p:cNvSpPr>
              <p:nvPr/>
            </p:nvSpPr>
            <p:spPr bwMode="auto">
              <a:xfrm>
                <a:off x="6679" y="4721"/>
                <a:ext cx="45" cy="92"/>
              </a:xfrm>
              <a:custGeom>
                <a:avLst/>
                <a:gdLst>
                  <a:gd name="T0" fmla="*/ 1 w 89"/>
                  <a:gd name="T1" fmla="*/ 0 h 185"/>
                  <a:gd name="T2" fmla="*/ 1 w 89"/>
                  <a:gd name="T3" fmla="*/ 0 h 185"/>
                  <a:gd name="T4" fmla="*/ 1 w 89"/>
                  <a:gd name="T5" fmla="*/ 0 h 185"/>
                  <a:gd name="T6" fmla="*/ 1 w 89"/>
                  <a:gd name="T7" fmla="*/ 0 h 185"/>
                  <a:gd name="T8" fmla="*/ 1 w 89"/>
                  <a:gd name="T9" fmla="*/ 0 h 185"/>
                  <a:gd name="T10" fmla="*/ 1 w 89"/>
                  <a:gd name="T11" fmla="*/ 0 h 185"/>
                  <a:gd name="T12" fmla="*/ 1 w 89"/>
                  <a:gd name="T13" fmla="*/ 0 h 185"/>
                  <a:gd name="T14" fmla="*/ 1 w 89"/>
                  <a:gd name="T15" fmla="*/ 0 h 185"/>
                  <a:gd name="T16" fmla="*/ 1 w 89"/>
                  <a:gd name="T17" fmla="*/ 0 h 185"/>
                  <a:gd name="T18" fmla="*/ 1 w 89"/>
                  <a:gd name="T19" fmla="*/ 0 h 185"/>
                  <a:gd name="T20" fmla="*/ 1 w 89"/>
                  <a:gd name="T21" fmla="*/ 0 h 185"/>
                  <a:gd name="T22" fmla="*/ 1 w 89"/>
                  <a:gd name="T23" fmla="*/ 0 h 185"/>
                  <a:gd name="T24" fmla="*/ 1 w 89"/>
                  <a:gd name="T25" fmla="*/ 0 h 185"/>
                  <a:gd name="T26" fmla="*/ 1 w 89"/>
                  <a:gd name="T27" fmla="*/ 0 h 185"/>
                  <a:gd name="T28" fmla="*/ 1 w 89"/>
                  <a:gd name="T29" fmla="*/ 0 h 185"/>
                  <a:gd name="T30" fmla="*/ 1 w 89"/>
                  <a:gd name="T31" fmla="*/ 0 h 185"/>
                  <a:gd name="T32" fmla="*/ 1 w 89"/>
                  <a:gd name="T33" fmla="*/ 0 h 185"/>
                  <a:gd name="T34" fmla="*/ 1 w 89"/>
                  <a:gd name="T35" fmla="*/ 0 h 185"/>
                  <a:gd name="T36" fmla="*/ 1 w 89"/>
                  <a:gd name="T37" fmla="*/ 0 h 185"/>
                  <a:gd name="T38" fmla="*/ 1 w 89"/>
                  <a:gd name="T39" fmla="*/ 0 h 185"/>
                  <a:gd name="T40" fmla="*/ 1 w 89"/>
                  <a:gd name="T41" fmla="*/ 0 h 185"/>
                  <a:gd name="T42" fmla="*/ 1 w 89"/>
                  <a:gd name="T43" fmla="*/ 0 h 185"/>
                  <a:gd name="T44" fmla="*/ 1 w 89"/>
                  <a:gd name="T45" fmla="*/ 0 h 185"/>
                  <a:gd name="T46" fmla="*/ 1 w 89"/>
                  <a:gd name="T47" fmla="*/ 0 h 185"/>
                  <a:gd name="T48" fmla="*/ 0 w 89"/>
                  <a:gd name="T49" fmla="*/ 0 h 185"/>
                  <a:gd name="T50" fmla="*/ 1 w 89"/>
                  <a:gd name="T51" fmla="*/ 0 h 185"/>
                  <a:gd name="T52" fmla="*/ 1 w 89"/>
                  <a:gd name="T53" fmla="*/ 0 h 185"/>
                  <a:gd name="T54" fmla="*/ 1 w 89"/>
                  <a:gd name="T55" fmla="*/ 0 h 185"/>
                  <a:gd name="T56" fmla="*/ 1 w 89"/>
                  <a:gd name="T57" fmla="*/ 0 h 185"/>
                  <a:gd name="T58" fmla="*/ 1 w 89"/>
                  <a:gd name="T59" fmla="*/ 0 h 185"/>
                  <a:gd name="T60" fmla="*/ 1 w 89"/>
                  <a:gd name="T61" fmla="*/ 0 h 185"/>
                  <a:gd name="T62" fmla="*/ 1 w 89"/>
                  <a:gd name="T63" fmla="*/ 0 h 185"/>
                  <a:gd name="T64" fmla="*/ 1 w 89"/>
                  <a:gd name="T65" fmla="*/ 0 h 185"/>
                  <a:gd name="T66" fmla="*/ 1 w 89"/>
                  <a:gd name="T67" fmla="*/ 0 h 185"/>
                  <a:gd name="T68" fmla="*/ 1 w 89"/>
                  <a:gd name="T69" fmla="*/ 0 h 185"/>
                  <a:gd name="T70" fmla="*/ 1 w 89"/>
                  <a:gd name="T71" fmla="*/ 0 h 185"/>
                  <a:gd name="T72" fmla="*/ 1 w 89"/>
                  <a:gd name="T73" fmla="*/ 0 h 185"/>
                  <a:gd name="T74" fmla="*/ 1 w 89"/>
                  <a:gd name="T75" fmla="*/ 0 h 185"/>
                  <a:gd name="T76" fmla="*/ 1 w 89"/>
                  <a:gd name="T77" fmla="*/ 0 h 185"/>
                  <a:gd name="T78" fmla="*/ 1 w 89"/>
                  <a:gd name="T79" fmla="*/ 0 h 185"/>
                  <a:gd name="T80" fmla="*/ 1 w 89"/>
                  <a:gd name="T81" fmla="*/ 0 h 185"/>
                  <a:gd name="T82" fmla="*/ 1 w 89"/>
                  <a:gd name="T83" fmla="*/ 0 h 185"/>
                  <a:gd name="T84" fmla="*/ 1 w 89"/>
                  <a:gd name="T85" fmla="*/ 0 h 185"/>
                  <a:gd name="T86" fmla="*/ 1 w 89"/>
                  <a:gd name="T87" fmla="*/ 0 h 185"/>
                  <a:gd name="T88" fmla="*/ 1 w 89"/>
                  <a:gd name="T89" fmla="*/ 0 h 185"/>
                  <a:gd name="T90" fmla="*/ 1 w 89"/>
                  <a:gd name="T91" fmla="*/ 0 h 185"/>
                  <a:gd name="T92" fmla="*/ 1 w 89"/>
                  <a:gd name="T93" fmla="*/ 0 h 185"/>
                  <a:gd name="T94" fmla="*/ 1 w 89"/>
                  <a:gd name="T95" fmla="*/ 0 h 185"/>
                  <a:gd name="T96" fmla="*/ 1 w 89"/>
                  <a:gd name="T97" fmla="*/ 0 h 1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
                  <a:gd name="T148" fmla="*/ 0 h 185"/>
                  <a:gd name="T149" fmla="*/ 89 w 89"/>
                  <a:gd name="T150" fmla="*/ 185 h 1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 h="185">
                    <a:moveTo>
                      <a:pt x="89" y="0"/>
                    </a:moveTo>
                    <a:lnTo>
                      <a:pt x="87" y="8"/>
                    </a:lnTo>
                    <a:lnTo>
                      <a:pt x="87" y="19"/>
                    </a:lnTo>
                    <a:lnTo>
                      <a:pt x="89" y="26"/>
                    </a:lnTo>
                    <a:lnTo>
                      <a:pt x="89" y="33"/>
                    </a:lnTo>
                    <a:lnTo>
                      <a:pt x="89" y="50"/>
                    </a:lnTo>
                    <a:lnTo>
                      <a:pt x="87" y="82"/>
                    </a:lnTo>
                    <a:lnTo>
                      <a:pt x="86" y="113"/>
                    </a:lnTo>
                    <a:lnTo>
                      <a:pt x="84" y="131"/>
                    </a:lnTo>
                    <a:lnTo>
                      <a:pt x="83" y="136"/>
                    </a:lnTo>
                    <a:lnTo>
                      <a:pt x="77" y="141"/>
                    </a:lnTo>
                    <a:lnTo>
                      <a:pt x="71" y="148"/>
                    </a:lnTo>
                    <a:lnTo>
                      <a:pt x="64" y="157"/>
                    </a:lnTo>
                    <a:lnTo>
                      <a:pt x="57" y="164"/>
                    </a:lnTo>
                    <a:lnTo>
                      <a:pt x="50" y="171"/>
                    </a:lnTo>
                    <a:lnTo>
                      <a:pt x="44" y="176"/>
                    </a:lnTo>
                    <a:lnTo>
                      <a:pt x="41" y="179"/>
                    </a:lnTo>
                    <a:lnTo>
                      <a:pt x="37" y="183"/>
                    </a:lnTo>
                    <a:lnTo>
                      <a:pt x="34" y="185"/>
                    </a:lnTo>
                    <a:lnTo>
                      <a:pt x="30" y="185"/>
                    </a:lnTo>
                    <a:lnTo>
                      <a:pt x="26" y="185"/>
                    </a:lnTo>
                    <a:lnTo>
                      <a:pt x="21" y="185"/>
                    </a:lnTo>
                    <a:lnTo>
                      <a:pt x="16" y="185"/>
                    </a:lnTo>
                    <a:lnTo>
                      <a:pt x="7" y="185"/>
                    </a:lnTo>
                    <a:lnTo>
                      <a:pt x="0" y="185"/>
                    </a:lnTo>
                    <a:lnTo>
                      <a:pt x="9" y="183"/>
                    </a:lnTo>
                    <a:lnTo>
                      <a:pt x="17" y="181"/>
                    </a:lnTo>
                    <a:lnTo>
                      <a:pt x="24" y="179"/>
                    </a:lnTo>
                    <a:lnTo>
                      <a:pt x="30" y="174"/>
                    </a:lnTo>
                    <a:lnTo>
                      <a:pt x="37" y="164"/>
                    </a:lnTo>
                    <a:lnTo>
                      <a:pt x="50" y="148"/>
                    </a:lnTo>
                    <a:lnTo>
                      <a:pt x="63" y="136"/>
                    </a:lnTo>
                    <a:lnTo>
                      <a:pt x="71" y="129"/>
                    </a:lnTo>
                    <a:lnTo>
                      <a:pt x="69" y="113"/>
                    </a:lnTo>
                    <a:lnTo>
                      <a:pt x="70" y="96"/>
                    </a:lnTo>
                    <a:lnTo>
                      <a:pt x="71" y="82"/>
                    </a:lnTo>
                    <a:lnTo>
                      <a:pt x="76" y="73"/>
                    </a:lnTo>
                    <a:lnTo>
                      <a:pt x="80" y="64"/>
                    </a:lnTo>
                    <a:lnTo>
                      <a:pt x="81" y="55"/>
                    </a:lnTo>
                    <a:lnTo>
                      <a:pt x="81" y="47"/>
                    </a:lnTo>
                    <a:lnTo>
                      <a:pt x="77" y="40"/>
                    </a:lnTo>
                    <a:lnTo>
                      <a:pt x="73" y="35"/>
                    </a:lnTo>
                    <a:lnTo>
                      <a:pt x="70" y="31"/>
                    </a:lnTo>
                    <a:lnTo>
                      <a:pt x="69" y="28"/>
                    </a:lnTo>
                    <a:lnTo>
                      <a:pt x="70" y="22"/>
                    </a:lnTo>
                    <a:lnTo>
                      <a:pt x="74" y="17"/>
                    </a:lnTo>
                    <a:lnTo>
                      <a:pt x="79" y="12"/>
                    </a:lnTo>
                    <a:lnTo>
                      <a:pt x="84" y="5"/>
                    </a:lnTo>
                    <a:lnTo>
                      <a:pt x="89"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70" name="Freeform 50"/>
              <p:cNvSpPr>
                <a:spLocks/>
              </p:cNvSpPr>
              <p:nvPr/>
            </p:nvSpPr>
            <p:spPr bwMode="auto">
              <a:xfrm>
                <a:off x="6652" y="4728"/>
                <a:ext cx="35" cy="15"/>
              </a:xfrm>
              <a:custGeom>
                <a:avLst/>
                <a:gdLst>
                  <a:gd name="T0" fmla="*/ 1 w 70"/>
                  <a:gd name="T1" fmla="*/ 0 h 31"/>
                  <a:gd name="T2" fmla="*/ 1 w 70"/>
                  <a:gd name="T3" fmla="*/ 0 h 31"/>
                  <a:gd name="T4" fmla="*/ 0 w 70"/>
                  <a:gd name="T5" fmla="*/ 0 h 31"/>
                  <a:gd name="T6" fmla="*/ 0 w 70"/>
                  <a:gd name="T7" fmla="*/ 0 h 31"/>
                  <a:gd name="T8" fmla="*/ 1 w 70"/>
                  <a:gd name="T9" fmla="*/ 0 h 31"/>
                  <a:gd name="T10" fmla="*/ 1 w 70"/>
                  <a:gd name="T11" fmla="*/ 0 h 31"/>
                  <a:gd name="T12" fmla="*/ 1 w 70"/>
                  <a:gd name="T13" fmla="*/ 0 h 31"/>
                  <a:gd name="T14" fmla="*/ 1 w 70"/>
                  <a:gd name="T15" fmla="*/ 0 h 31"/>
                  <a:gd name="T16" fmla="*/ 1 w 70"/>
                  <a:gd name="T17" fmla="*/ 0 h 31"/>
                  <a:gd name="T18" fmla="*/ 1 w 70"/>
                  <a:gd name="T19" fmla="*/ 0 h 31"/>
                  <a:gd name="T20" fmla="*/ 1 w 70"/>
                  <a:gd name="T21" fmla="*/ 0 h 31"/>
                  <a:gd name="T22" fmla="*/ 1 w 70"/>
                  <a:gd name="T23" fmla="*/ 0 h 31"/>
                  <a:gd name="T24" fmla="*/ 1 w 70"/>
                  <a:gd name="T25" fmla="*/ 0 h 31"/>
                  <a:gd name="T26" fmla="*/ 1 w 70"/>
                  <a:gd name="T27" fmla="*/ 0 h 31"/>
                  <a:gd name="T28" fmla="*/ 1 w 70"/>
                  <a:gd name="T29" fmla="*/ 0 h 31"/>
                  <a:gd name="T30" fmla="*/ 1 w 70"/>
                  <a:gd name="T31" fmla="*/ 0 h 31"/>
                  <a:gd name="T32" fmla="*/ 1 w 70"/>
                  <a:gd name="T33" fmla="*/ 0 h 31"/>
                  <a:gd name="T34" fmla="*/ 1 w 70"/>
                  <a:gd name="T35" fmla="*/ 0 h 31"/>
                  <a:gd name="T36" fmla="*/ 1 w 70"/>
                  <a:gd name="T37" fmla="*/ 0 h 31"/>
                  <a:gd name="T38" fmla="*/ 1 w 70"/>
                  <a:gd name="T39" fmla="*/ 0 h 31"/>
                  <a:gd name="T40" fmla="*/ 1 w 70"/>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31"/>
                  <a:gd name="T65" fmla="*/ 70 w 70"/>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31">
                    <a:moveTo>
                      <a:pt x="6" y="31"/>
                    </a:moveTo>
                    <a:lnTo>
                      <a:pt x="2" y="26"/>
                    </a:lnTo>
                    <a:lnTo>
                      <a:pt x="0" y="19"/>
                    </a:lnTo>
                    <a:lnTo>
                      <a:pt x="0" y="12"/>
                    </a:lnTo>
                    <a:lnTo>
                      <a:pt x="2" y="7"/>
                    </a:lnTo>
                    <a:lnTo>
                      <a:pt x="12" y="5"/>
                    </a:lnTo>
                    <a:lnTo>
                      <a:pt x="23" y="3"/>
                    </a:lnTo>
                    <a:lnTo>
                      <a:pt x="35" y="1"/>
                    </a:lnTo>
                    <a:lnTo>
                      <a:pt x="43" y="0"/>
                    </a:lnTo>
                    <a:lnTo>
                      <a:pt x="42" y="8"/>
                    </a:lnTo>
                    <a:lnTo>
                      <a:pt x="45" y="17"/>
                    </a:lnTo>
                    <a:lnTo>
                      <a:pt x="53" y="24"/>
                    </a:lnTo>
                    <a:lnTo>
                      <a:pt x="70" y="31"/>
                    </a:lnTo>
                    <a:lnTo>
                      <a:pt x="62" y="31"/>
                    </a:lnTo>
                    <a:lnTo>
                      <a:pt x="52" y="31"/>
                    </a:lnTo>
                    <a:lnTo>
                      <a:pt x="42" y="29"/>
                    </a:lnTo>
                    <a:lnTo>
                      <a:pt x="32" y="29"/>
                    </a:lnTo>
                    <a:lnTo>
                      <a:pt x="23" y="29"/>
                    </a:lnTo>
                    <a:lnTo>
                      <a:pt x="16" y="29"/>
                    </a:lnTo>
                    <a:lnTo>
                      <a:pt x="10" y="29"/>
                    </a:lnTo>
                    <a:lnTo>
                      <a:pt x="6" y="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71" name="Freeform 51"/>
              <p:cNvSpPr>
                <a:spLocks/>
              </p:cNvSpPr>
              <p:nvPr/>
            </p:nvSpPr>
            <p:spPr bwMode="auto">
              <a:xfrm>
                <a:off x="6640" y="4705"/>
                <a:ext cx="62" cy="26"/>
              </a:xfrm>
              <a:custGeom>
                <a:avLst/>
                <a:gdLst>
                  <a:gd name="T0" fmla="*/ 1 w 124"/>
                  <a:gd name="T1" fmla="*/ 0 h 53"/>
                  <a:gd name="T2" fmla="*/ 1 w 124"/>
                  <a:gd name="T3" fmla="*/ 0 h 53"/>
                  <a:gd name="T4" fmla="*/ 1 w 124"/>
                  <a:gd name="T5" fmla="*/ 0 h 53"/>
                  <a:gd name="T6" fmla="*/ 1 w 124"/>
                  <a:gd name="T7" fmla="*/ 0 h 53"/>
                  <a:gd name="T8" fmla="*/ 1 w 124"/>
                  <a:gd name="T9" fmla="*/ 0 h 53"/>
                  <a:gd name="T10" fmla="*/ 1 w 124"/>
                  <a:gd name="T11" fmla="*/ 0 h 53"/>
                  <a:gd name="T12" fmla="*/ 1 w 124"/>
                  <a:gd name="T13" fmla="*/ 0 h 53"/>
                  <a:gd name="T14" fmla="*/ 1 w 124"/>
                  <a:gd name="T15" fmla="*/ 0 h 53"/>
                  <a:gd name="T16" fmla="*/ 1 w 124"/>
                  <a:gd name="T17" fmla="*/ 0 h 53"/>
                  <a:gd name="T18" fmla="*/ 1 w 124"/>
                  <a:gd name="T19" fmla="*/ 0 h 53"/>
                  <a:gd name="T20" fmla="*/ 1 w 124"/>
                  <a:gd name="T21" fmla="*/ 0 h 53"/>
                  <a:gd name="T22" fmla="*/ 1 w 124"/>
                  <a:gd name="T23" fmla="*/ 0 h 53"/>
                  <a:gd name="T24" fmla="*/ 1 w 124"/>
                  <a:gd name="T25" fmla="*/ 0 h 53"/>
                  <a:gd name="T26" fmla="*/ 1 w 124"/>
                  <a:gd name="T27" fmla="*/ 0 h 53"/>
                  <a:gd name="T28" fmla="*/ 1 w 124"/>
                  <a:gd name="T29" fmla="*/ 0 h 53"/>
                  <a:gd name="T30" fmla="*/ 1 w 124"/>
                  <a:gd name="T31" fmla="*/ 0 h 53"/>
                  <a:gd name="T32" fmla="*/ 1 w 124"/>
                  <a:gd name="T33" fmla="*/ 0 h 53"/>
                  <a:gd name="T34" fmla="*/ 1 w 124"/>
                  <a:gd name="T35" fmla="*/ 0 h 53"/>
                  <a:gd name="T36" fmla="*/ 1 w 124"/>
                  <a:gd name="T37" fmla="*/ 0 h 53"/>
                  <a:gd name="T38" fmla="*/ 1 w 124"/>
                  <a:gd name="T39" fmla="*/ 0 h 53"/>
                  <a:gd name="T40" fmla="*/ 1 w 124"/>
                  <a:gd name="T41" fmla="*/ 0 h 53"/>
                  <a:gd name="T42" fmla="*/ 1 w 124"/>
                  <a:gd name="T43" fmla="*/ 0 h 53"/>
                  <a:gd name="T44" fmla="*/ 0 w 124"/>
                  <a:gd name="T45" fmla="*/ 0 h 53"/>
                  <a:gd name="T46" fmla="*/ 0 w 124"/>
                  <a:gd name="T47" fmla="*/ 0 h 53"/>
                  <a:gd name="T48" fmla="*/ 1 w 124"/>
                  <a:gd name="T49" fmla="*/ 0 h 53"/>
                  <a:gd name="T50" fmla="*/ 1 w 124"/>
                  <a:gd name="T51" fmla="*/ 0 h 53"/>
                  <a:gd name="T52" fmla="*/ 1 w 124"/>
                  <a:gd name="T53" fmla="*/ 0 h 53"/>
                  <a:gd name="T54" fmla="*/ 1 w 124"/>
                  <a:gd name="T55" fmla="*/ 0 h 53"/>
                  <a:gd name="T56" fmla="*/ 1 w 124"/>
                  <a:gd name="T57" fmla="*/ 0 h 53"/>
                  <a:gd name="T58" fmla="*/ 1 w 124"/>
                  <a:gd name="T59" fmla="*/ 0 h 53"/>
                  <a:gd name="T60" fmla="*/ 1 w 124"/>
                  <a:gd name="T61" fmla="*/ 0 h 53"/>
                  <a:gd name="T62" fmla="*/ 1 w 124"/>
                  <a:gd name="T63" fmla="*/ 0 h 53"/>
                  <a:gd name="T64" fmla="*/ 1 w 124"/>
                  <a:gd name="T65" fmla="*/ 0 h 53"/>
                  <a:gd name="T66" fmla="*/ 1 w 124"/>
                  <a:gd name="T67" fmla="*/ 0 h 53"/>
                  <a:gd name="T68" fmla="*/ 1 w 124"/>
                  <a:gd name="T69" fmla="*/ 0 h 53"/>
                  <a:gd name="T70" fmla="*/ 1 w 124"/>
                  <a:gd name="T71" fmla="*/ 0 h 53"/>
                  <a:gd name="T72" fmla="*/ 1 w 124"/>
                  <a:gd name="T73" fmla="*/ 0 h 53"/>
                  <a:gd name="T74" fmla="*/ 1 w 124"/>
                  <a:gd name="T75" fmla="*/ 0 h 53"/>
                  <a:gd name="T76" fmla="*/ 1 w 124"/>
                  <a:gd name="T77" fmla="*/ 0 h 53"/>
                  <a:gd name="T78" fmla="*/ 1 w 124"/>
                  <a:gd name="T79" fmla="*/ 0 h 53"/>
                  <a:gd name="T80" fmla="*/ 1 w 124"/>
                  <a:gd name="T81" fmla="*/ 0 h 53"/>
                  <a:gd name="T82" fmla="*/ 1 w 124"/>
                  <a:gd name="T83" fmla="*/ 0 h 53"/>
                  <a:gd name="T84" fmla="*/ 1 w 124"/>
                  <a:gd name="T85" fmla="*/ 0 h 53"/>
                  <a:gd name="T86" fmla="*/ 1 w 124"/>
                  <a:gd name="T87" fmla="*/ 0 h 53"/>
                  <a:gd name="T88" fmla="*/ 1 w 124"/>
                  <a:gd name="T89" fmla="*/ 0 h 53"/>
                  <a:gd name="T90" fmla="*/ 1 w 124"/>
                  <a:gd name="T91" fmla="*/ 0 h 53"/>
                  <a:gd name="T92" fmla="*/ 1 w 124"/>
                  <a:gd name="T93" fmla="*/ 0 h 53"/>
                  <a:gd name="T94" fmla="*/ 1 w 124"/>
                  <a:gd name="T95" fmla="*/ 0 h 53"/>
                  <a:gd name="T96" fmla="*/ 1 w 124"/>
                  <a:gd name="T97" fmla="*/ 0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4"/>
                  <a:gd name="T148" fmla="*/ 0 h 53"/>
                  <a:gd name="T149" fmla="*/ 124 w 124"/>
                  <a:gd name="T150" fmla="*/ 53 h 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4" h="53">
                    <a:moveTo>
                      <a:pt x="124" y="21"/>
                    </a:moveTo>
                    <a:lnTo>
                      <a:pt x="120" y="19"/>
                    </a:lnTo>
                    <a:lnTo>
                      <a:pt x="114" y="16"/>
                    </a:lnTo>
                    <a:lnTo>
                      <a:pt x="106" y="14"/>
                    </a:lnTo>
                    <a:lnTo>
                      <a:pt x="100" y="16"/>
                    </a:lnTo>
                    <a:lnTo>
                      <a:pt x="94" y="18"/>
                    </a:lnTo>
                    <a:lnTo>
                      <a:pt x="89" y="16"/>
                    </a:lnTo>
                    <a:lnTo>
                      <a:pt x="83" y="14"/>
                    </a:lnTo>
                    <a:lnTo>
                      <a:pt x="80" y="12"/>
                    </a:lnTo>
                    <a:lnTo>
                      <a:pt x="77" y="9"/>
                    </a:lnTo>
                    <a:lnTo>
                      <a:pt x="71" y="4"/>
                    </a:lnTo>
                    <a:lnTo>
                      <a:pt x="64" y="2"/>
                    </a:lnTo>
                    <a:lnTo>
                      <a:pt x="59" y="0"/>
                    </a:lnTo>
                    <a:lnTo>
                      <a:pt x="51" y="2"/>
                    </a:lnTo>
                    <a:lnTo>
                      <a:pt x="46" y="4"/>
                    </a:lnTo>
                    <a:lnTo>
                      <a:pt x="39" y="5"/>
                    </a:lnTo>
                    <a:lnTo>
                      <a:pt x="33" y="5"/>
                    </a:lnTo>
                    <a:lnTo>
                      <a:pt x="27" y="5"/>
                    </a:lnTo>
                    <a:lnTo>
                      <a:pt x="20" y="4"/>
                    </a:lnTo>
                    <a:lnTo>
                      <a:pt x="11" y="4"/>
                    </a:lnTo>
                    <a:lnTo>
                      <a:pt x="6" y="5"/>
                    </a:lnTo>
                    <a:lnTo>
                      <a:pt x="3" y="12"/>
                    </a:lnTo>
                    <a:lnTo>
                      <a:pt x="0" y="23"/>
                    </a:lnTo>
                    <a:lnTo>
                      <a:pt x="0" y="35"/>
                    </a:lnTo>
                    <a:lnTo>
                      <a:pt x="3" y="42"/>
                    </a:lnTo>
                    <a:lnTo>
                      <a:pt x="9" y="46"/>
                    </a:lnTo>
                    <a:lnTo>
                      <a:pt x="14" y="49"/>
                    </a:lnTo>
                    <a:lnTo>
                      <a:pt x="20" y="51"/>
                    </a:lnTo>
                    <a:lnTo>
                      <a:pt x="26" y="53"/>
                    </a:lnTo>
                    <a:lnTo>
                      <a:pt x="17" y="44"/>
                    </a:lnTo>
                    <a:lnTo>
                      <a:pt x="16" y="30"/>
                    </a:lnTo>
                    <a:lnTo>
                      <a:pt x="17" y="16"/>
                    </a:lnTo>
                    <a:lnTo>
                      <a:pt x="23" y="9"/>
                    </a:lnTo>
                    <a:lnTo>
                      <a:pt x="31" y="9"/>
                    </a:lnTo>
                    <a:lnTo>
                      <a:pt x="39" y="11"/>
                    </a:lnTo>
                    <a:lnTo>
                      <a:pt x="47" y="14"/>
                    </a:lnTo>
                    <a:lnTo>
                      <a:pt x="54" y="18"/>
                    </a:lnTo>
                    <a:lnTo>
                      <a:pt x="60" y="21"/>
                    </a:lnTo>
                    <a:lnTo>
                      <a:pt x="67" y="25"/>
                    </a:lnTo>
                    <a:lnTo>
                      <a:pt x="74" y="26"/>
                    </a:lnTo>
                    <a:lnTo>
                      <a:pt x="80" y="26"/>
                    </a:lnTo>
                    <a:lnTo>
                      <a:pt x="86" y="25"/>
                    </a:lnTo>
                    <a:lnTo>
                      <a:pt x="93" y="23"/>
                    </a:lnTo>
                    <a:lnTo>
                      <a:pt x="99" y="25"/>
                    </a:lnTo>
                    <a:lnTo>
                      <a:pt x="104" y="26"/>
                    </a:lnTo>
                    <a:lnTo>
                      <a:pt x="109" y="26"/>
                    </a:lnTo>
                    <a:lnTo>
                      <a:pt x="114" y="26"/>
                    </a:lnTo>
                    <a:lnTo>
                      <a:pt x="120" y="23"/>
                    </a:lnTo>
                    <a:lnTo>
                      <a:pt x="124" y="2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72" name="Freeform 52"/>
              <p:cNvSpPr>
                <a:spLocks/>
              </p:cNvSpPr>
              <p:nvPr/>
            </p:nvSpPr>
            <p:spPr bwMode="auto">
              <a:xfrm>
                <a:off x="6702" y="4694"/>
                <a:ext cx="22" cy="30"/>
              </a:xfrm>
              <a:custGeom>
                <a:avLst/>
                <a:gdLst>
                  <a:gd name="T0" fmla="*/ 0 w 46"/>
                  <a:gd name="T1" fmla="*/ 0 h 62"/>
                  <a:gd name="T2" fmla="*/ 0 w 46"/>
                  <a:gd name="T3" fmla="*/ 0 h 62"/>
                  <a:gd name="T4" fmla="*/ 0 w 46"/>
                  <a:gd name="T5" fmla="*/ 0 h 62"/>
                  <a:gd name="T6" fmla="*/ 0 w 46"/>
                  <a:gd name="T7" fmla="*/ 0 h 62"/>
                  <a:gd name="T8" fmla="*/ 0 w 46"/>
                  <a:gd name="T9" fmla="*/ 0 h 62"/>
                  <a:gd name="T10" fmla="*/ 0 w 46"/>
                  <a:gd name="T11" fmla="*/ 0 h 62"/>
                  <a:gd name="T12" fmla="*/ 0 w 46"/>
                  <a:gd name="T13" fmla="*/ 0 h 62"/>
                  <a:gd name="T14" fmla="*/ 0 w 46"/>
                  <a:gd name="T15" fmla="*/ 0 h 62"/>
                  <a:gd name="T16" fmla="*/ 0 w 46"/>
                  <a:gd name="T17" fmla="*/ 0 h 62"/>
                  <a:gd name="T18" fmla="*/ 0 w 46"/>
                  <a:gd name="T19" fmla="*/ 0 h 62"/>
                  <a:gd name="T20" fmla="*/ 0 w 46"/>
                  <a:gd name="T21" fmla="*/ 0 h 62"/>
                  <a:gd name="T22" fmla="*/ 0 w 46"/>
                  <a:gd name="T23" fmla="*/ 0 h 62"/>
                  <a:gd name="T24" fmla="*/ 0 w 46"/>
                  <a:gd name="T25" fmla="*/ 0 h 62"/>
                  <a:gd name="T26" fmla="*/ 0 w 46"/>
                  <a:gd name="T27" fmla="*/ 0 h 62"/>
                  <a:gd name="T28" fmla="*/ 0 w 46"/>
                  <a:gd name="T29" fmla="*/ 0 h 62"/>
                  <a:gd name="T30" fmla="*/ 0 w 46"/>
                  <a:gd name="T31" fmla="*/ 0 h 62"/>
                  <a:gd name="T32" fmla="*/ 0 w 46"/>
                  <a:gd name="T33" fmla="*/ 0 h 62"/>
                  <a:gd name="T34" fmla="*/ 0 w 46"/>
                  <a:gd name="T35" fmla="*/ 0 h 62"/>
                  <a:gd name="T36" fmla="*/ 0 w 46"/>
                  <a:gd name="T37" fmla="*/ 0 h 62"/>
                  <a:gd name="T38" fmla="*/ 0 w 46"/>
                  <a:gd name="T39" fmla="*/ 0 h 62"/>
                  <a:gd name="T40" fmla="*/ 0 w 46"/>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62"/>
                  <a:gd name="T65" fmla="*/ 46 w 46"/>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62">
                    <a:moveTo>
                      <a:pt x="45" y="55"/>
                    </a:moveTo>
                    <a:lnTo>
                      <a:pt x="46" y="44"/>
                    </a:lnTo>
                    <a:lnTo>
                      <a:pt x="46" y="32"/>
                    </a:lnTo>
                    <a:lnTo>
                      <a:pt x="46" y="23"/>
                    </a:lnTo>
                    <a:lnTo>
                      <a:pt x="43" y="14"/>
                    </a:lnTo>
                    <a:lnTo>
                      <a:pt x="39" y="9"/>
                    </a:lnTo>
                    <a:lnTo>
                      <a:pt x="35" y="4"/>
                    </a:lnTo>
                    <a:lnTo>
                      <a:pt x="29" y="2"/>
                    </a:lnTo>
                    <a:lnTo>
                      <a:pt x="23" y="0"/>
                    </a:lnTo>
                    <a:lnTo>
                      <a:pt x="16" y="2"/>
                    </a:lnTo>
                    <a:lnTo>
                      <a:pt x="10" y="9"/>
                    </a:lnTo>
                    <a:lnTo>
                      <a:pt x="5" y="23"/>
                    </a:lnTo>
                    <a:lnTo>
                      <a:pt x="0" y="44"/>
                    </a:lnTo>
                    <a:lnTo>
                      <a:pt x="6" y="49"/>
                    </a:lnTo>
                    <a:lnTo>
                      <a:pt x="15" y="56"/>
                    </a:lnTo>
                    <a:lnTo>
                      <a:pt x="22" y="60"/>
                    </a:lnTo>
                    <a:lnTo>
                      <a:pt x="27" y="62"/>
                    </a:lnTo>
                    <a:lnTo>
                      <a:pt x="32" y="60"/>
                    </a:lnTo>
                    <a:lnTo>
                      <a:pt x="36" y="58"/>
                    </a:lnTo>
                    <a:lnTo>
                      <a:pt x="40" y="55"/>
                    </a:lnTo>
                    <a:lnTo>
                      <a:pt x="45" y="5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73" name="Freeform 53"/>
              <p:cNvSpPr>
                <a:spLocks/>
              </p:cNvSpPr>
              <p:nvPr/>
            </p:nvSpPr>
            <p:spPr bwMode="auto">
              <a:xfrm>
                <a:off x="6103" y="4548"/>
                <a:ext cx="22" cy="14"/>
              </a:xfrm>
              <a:custGeom>
                <a:avLst/>
                <a:gdLst>
                  <a:gd name="T0" fmla="*/ 1 w 44"/>
                  <a:gd name="T1" fmla="*/ 1 h 28"/>
                  <a:gd name="T2" fmla="*/ 1 w 44"/>
                  <a:gd name="T3" fmla="*/ 1 h 28"/>
                  <a:gd name="T4" fmla="*/ 1 w 44"/>
                  <a:gd name="T5" fmla="*/ 1 h 28"/>
                  <a:gd name="T6" fmla="*/ 0 w 44"/>
                  <a:gd name="T7" fmla="*/ 1 h 28"/>
                  <a:gd name="T8" fmla="*/ 0 w 44"/>
                  <a:gd name="T9" fmla="*/ 1 h 28"/>
                  <a:gd name="T10" fmla="*/ 1 w 44"/>
                  <a:gd name="T11" fmla="*/ 1 h 28"/>
                  <a:gd name="T12" fmla="*/ 1 w 44"/>
                  <a:gd name="T13" fmla="*/ 1 h 28"/>
                  <a:gd name="T14" fmla="*/ 1 w 44"/>
                  <a:gd name="T15" fmla="*/ 0 h 28"/>
                  <a:gd name="T16" fmla="*/ 1 w 44"/>
                  <a:gd name="T17" fmla="*/ 0 h 28"/>
                  <a:gd name="T18" fmla="*/ 1 w 44"/>
                  <a:gd name="T19" fmla="*/ 1 h 28"/>
                  <a:gd name="T20" fmla="*/ 1 w 44"/>
                  <a:gd name="T21" fmla="*/ 1 h 28"/>
                  <a:gd name="T22" fmla="*/ 1 w 44"/>
                  <a:gd name="T23" fmla="*/ 1 h 28"/>
                  <a:gd name="T24" fmla="*/ 1 w 44"/>
                  <a:gd name="T25" fmla="*/ 1 h 28"/>
                  <a:gd name="T26" fmla="*/ 1 w 44"/>
                  <a:gd name="T27" fmla="*/ 1 h 28"/>
                  <a:gd name="T28" fmla="*/ 1 w 44"/>
                  <a:gd name="T29" fmla="*/ 1 h 28"/>
                  <a:gd name="T30" fmla="*/ 1 w 44"/>
                  <a:gd name="T31" fmla="*/ 1 h 28"/>
                  <a:gd name="T32" fmla="*/ 1 w 44"/>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28"/>
                  <a:gd name="T53" fmla="*/ 44 w 44"/>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28">
                    <a:moveTo>
                      <a:pt x="7" y="28"/>
                    </a:moveTo>
                    <a:lnTo>
                      <a:pt x="4" y="22"/>
                    </a:lnTo>
                    <a:lnTo>
                      <a:pt x="1" y="17"/>
                    </a:lnTo>
                    <a:lnTo>
                      <a:pt x="0" y="14"/>
                    </a:lnTo>
                    <a:lnTo>
                      <a:pt x="0" y="10"/>
                    </a:lnTo>
                    <a:lnTo>
                      <a:pt x="5" y="5"/>
                    </a:lnTo>
                    <a:lnTo>
                      <a:pt x="14" y="1"/>
                    </a:lnTo>
                    <a:lnTo>
                      <a:pt x="21" y="0"/>
                    </a:lnTo>
                    <a:lnTo>
                      <a:pt x="28" y="0"/>
                    </a:lnTo>
                    <a:lnTo>
                      <a:pt x="34" y="3"/>
                    </a:lnTo>
                    <a:lnTo>
                      <a:pt x="40" y="8"/>
                    </a:lnTo>
                    <a:lnTo>
                      <a:pt x="44" y="14"/>
                    </a:lnTo>
                    <a:lnTo>
                      <a:pt x="44" y="19"/>
                    </a:lnTo>
                    <a:lnTo>
                      <a:pt x="38" y="22"/>
                    </a:lnTo>
                    <a:lnTo>
                      <a:pt x="28" y="26"/>
                    </a:lnTo>
                    <a:lnTo>
                      <a:pt x="17" y="28"/>
                    </a:lnTo>
                    <a:lnTo>
                      <a:pt x="7"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74" name="Freeform 54"/>
              <p:cNvSpPr>
                <a:spLocks/>
              </p:cNvSpPr>
              <p:nvPr/>
            </p:nvSpPr>
            <p:spPr bwMode="auto">
              <a:xfrm>
                <a:off x="6156" y="4588"/>
                <a:ext cx="17" cy="16"/>
              </a:xfrm>
              <a:custGeom>
                <a:avLst/>
                <a:gdLst>
                  <a:gd name="T0" fmla="*/ 0 w 35"/>
                  <a:gd name="T1" fmla="*/ 1 h 32"/>
                  <a:gd name="T2" fmla="*/ 0 w 35"/>
                  <a:gd name="T3" fmla="*/ 1 h 32"/>
                  <a:gd name="T4" fmla="*/ 0 w 35"/>
                  <a:gd name="T5" fmla="*/ 1 h 32"/>
                  <a:gd name="T6" fmla="*/ 0 w 35"/>
                  <a:gd name="T7" fmla="*/ 1 h 32"/>
                  <a:gd name="T8" fmla="*/ 0 w 35"/>
                  <a:gd name="T9" fmla="*/ 1 h 32"/>
                  <a:gd name="T10" fmla="*/ 0 w 35"/>
                  <a:gd name="T11" fmla="*/ 1 h 32"/>
                  <a:gd name="T12" fmla="*/ 0 w 35"/>
                  <a:gd name="T13" fmla="*/ 1 h 32"/>
                  <a:gd name="T14" fmla="*/ 0 w 35"/>
                  <a:gd name="T15" fmla="*/ 1 h 32"/>
                  <a:gd name="T16" fmla="*/ 0 w 35"/>
                  <a:gd name="T17" fmla="*/ 1 h 32"/>
                  <a:gd name="T18" fmla="*/ 0 w 35"/>
                  <a:gd name="T19" fmla="*/ 0 h 32"/>
                  <a:gd name="T20" fmla="*/ 0 w 35"/>
                  <a:gd name="T21" fmla="*/ 1 h 32"/>
                  <a:gd name="T22" fmla="*/ 0 w 35"/>
                  <a:gd name="T23" fmla="*/ 1 h 32"/>
                  <a:gd name="T24" fmla="*/ 0 w 35"/>
                  <a:gd name="T25" fmla="*/ 1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32"/>
                  <a:gd name="T41" fmla="*/ 35 w 35"/>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32">
                    <a:moveTo>
                      <a:pt x="35" y="25"/>
                    </a:moveTo>
                    <a:lnTo>
                      <a:pt x="25" y="30"/>
                    </a:lnTo>
                    <a:lnTo>
                      <a:pt x="16" y="32"/>
                    </a:lnTo>
                    <a:lnTo>
                      <a:pt x="9" y="30"/>
                    </a:lnTo>
                    <a:lnTo>
                      <a:pt x="0" y="25"/>
                    </a:lnTo>
                    <a:lnTo>
                      <a:pt x="6" y="19"/>
                    </a:lnTo>
                    <a:lnTo>
                      <a:pt x="13" y="14"/>
                    </a:lnTo>
                    <a:lnTo>
                      <a:pt x="19" y="9"/>
                    </a:lnTo>
                    <a:lnTo>
                      <a:pt x="23" y="4"/>
                    </a:lnTo>
                    <a:lnTo>
                      <a:pt x="27" y="0"/>
                    </a:lnTo>
                    <a:lnTo>
                      <a:pt x="32" y="2"/>
                    </a:lnTo>
                    <a:lnTo>
                      <a:pt x="35" y="9"/>
                    </a:lnTo>
                    <a:lnTo>
                      <a:pt x="35" y="2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75" name="Freeform 55"/>
              <p:cNvSpPr>
                <a:spLocks/>
              </p:cNvSpPr>
              <p:nvPr/>
            </p:nvSpPr>
            <p:spPr bwMode="auto">
              <a:xfrm>
                <a:off x="6137" y="4572"/>
                <a:ext cx="32" cy="25"/>
              </a:xfrm>
              <a:custGeom>
                <a:avLst/>
                <a:gdLst>
                  <a:gd name="T0" fmla="*/ 1 w 64"/>
                  <a:gd name="T1" fmla="*/ 1 h 49"/>
                  <a:gd name="T2" fmla="*/ 1 w 64"/>
                  <a:gd name="T3" fmla="*/ 1 h 49"/>
                  <a:gd name="T4" fmla="*/ 1 w 64"/>
                  <a:gd name="T5" fmla="*/ 1 h 49"/>
                  <a:gd name="T6" fmla="*/ 1 w 64"/>
                  <a:gd name="T7" fmla="*/ 1 h 49"/>
                  <a:gd name="T8" fmla="*/ 0 w 64"/>
                  <a:gd name="T9" fmla="*/ 1 h 49"/>
                  <a:gd name="T10" fmla="*/ 1 w 64"/>
                  <a:gd name="T11" fmla="*/ 1 h 49"/>
                  <a:gd name="T12" fmla="*/ 1 w 64"/>
                  <a:gd name="T13" fmla="*/ 1 h 49"/>
                  <a:gd name="T14" fmla="*/ 1 w 64"/>
                  <a:gd name="T15" fmla="*/ 1 h 49"/>
                  <a:gd name="T16" fmla="*/ 1 w 64"/>
                  <a:gd name="T17" fmla="*/ 1 h 49"/>
                  <a:gd name="T18" fmla="*/ 1 w 64"/>
                  <a:gd name="T19" fmla="*/ 1 h 49"/>
                  <a:gd name="T20" fmla="*/ 1 w 64"/>
                  <a:gd name="T21" fmla="*/ 0 h 49"/>
                  <a:gd name="T22" fmla="*/ 1 w 64"/>
                  <a:gd name="T23" fmla="*/ 0 h 49"/>
                  <a:gd name="T24" fmla="*/ 1 w 64"/>
                  <a:gd name="T25" fmla="*/ 1 h 49"/>
                  <a:gd name="T26" fmla="*/ 1 w 64"/>
                  <a:gd name="T27" fmla="*/ 1 h 49"/>
                  <a:gd name="T28" fmla="*/ 1 w 64"/>
                  <a:gd name="T29" fmla="*/ 1 h 49"/>
                  <a:gd name="T30" fmla="*/ 1 w 64"/>
                  <a:gd name="T31" fmla="*/ 1 h 49"/>
                  <a:gd name="T32" fmla="*/ 1 w 64"/>
                  <a:gd name="T33" fmla="*/ 1 h 49"/>
                  <a:gd name="T34" fmla="*/ 1 w 64"/>
                  <a:gd name="T35" fmla="*/ 1 h 49"/>
                  <a:gd name="T36" fmla="*/ 1 w 64"/>
                  <a:gd name="T37" fmla="*/ 1 h 49"/>
                  <a:gd name="T38" fmla="*/ 1 w 64"/>
                  <a:gd name="T39" fmla="*/ 1 h 49"/>
                  <a:gd name="T40" fmla="*/ 1 w 64"/>
                  <a:gd name="T41" fmla="*/ 1 h 49"/>
                  <a:gd name="T42" fmla="*/ 1 w 64"/>
                  <a:gd name="T43" fmla="*/ 1 h 49"/>
                  <a:gd name="T44" fmla="*/ 1 w 64"/>
                  <a:gd name="T45" fmla="*/ 1 h 49"/>
                  <a:gd name="T46" fmla="*/ 1 w 64"/>
                  <a:gd name="T47" fmla="*/ 1 h 49"/>
                  <a:gd name="T48" fmla="*/ 1 w 64"/>
                  <a:gd name="T49" fmla="*/ 1 h 49"/>
                  <a:gd name="T50" fmla="*/ 1 w 64"/>
                  <a:gd name="T51" fmla="*/ 1 h 49"/>
                  <a:gd name="T52" fmla="*/ 1 w 64"/>
                  <a:gd name="T53" fmla="*/ 1 h 49"/>
                  <a:gd name="T54" fmla="*/ 1 w 64"/>
                  <a:gd name="T55" fmla="*/ 1 h 49"/>
                  <a:gd name="T56" fmla="*/ 1 w 64"/>
                  <a:gd name="T57" fmla="*/ 1 h 49"/>
                  <a:gd name="T58" fmla="*/ 1 w 64"/>
                  <a:gd name="T59" fmla="*/ 1 h 49"/>
                  <a:gd name="T60" fmla="*/ 1 w 64"/>
                  <a:gd name="T61" fmla="*/ 1 h 49"/>
                  <a:gd name="T62" fmla="*/ 1 w 64"/>
                  <a:gd name="T63" fmla="*/ 1 h 49"/>
                  <a:gd name="T64" fmla="*/ 1 w 64"/>
                  <a:gd name="T65" fmla="*/ 1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49"/>
                  <a:gd name="T101" fmla="*/ 64 w 64"/>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49">
                    <a:moveTo>
                      <a:pt x="10" y="49"/>
                    </a:moveTo>
                    <a:lnTo>
                      <a:pt x="5" y="45"/>
                    </a:lnTo>
                    <a:lnTo>
                      <a:pt x="3" y="40"/>
                    </a:lnTo>
                    <a:lnTo>
                      <a:pt x="1" y="35"/>
                    </a:lnTo>
                    <a:lnTo>
                      <a:pt x="0" y="29"/>
                    </a:lnTo>
                    <a:lnTo>
                      <a:pt x="10" y="24"/>
                    </a:lnTo>
                    <a:lnTo>
                      <a:pt x="18" y="19"/>
                    </a:lnTo>
                    <a:lnTo>
                      <a:pt x="27" y="12"/>
                    </a:lnTo>
                    <a:lnTo>
                      <a:pt x="33" y="7"/>
                    </a:lnTo>
                    <a:lnTo>
                      <a:pt x="38" y="1"/>
                    </a:lnTo>
                    <a:lnTo>
                      <a:pt x="47" y="0"/>
                    </a:lnTo>
                    <a:lnTo>
                      <a:pt x="55" y="0"/>
                    </a:lnTo>
                    <a:lnTo>
                      <a:pt x="61" y="5"/>
                    </a:lnTo>
                    <a:lnTo>
                      <a:pt x="63" y="7"/>
                    </a:lnTo>
                    <a:lnTo>
                      <a:pt x="64" y="8"/>
                    </a:lnTo>
                    <a:lnTo>
                      <a:pt x="64" y="12"/>
                    </a:lnTo>
                    <a:lnTo>
                      <a:pt x="64" y="14"/>
                    </a:lnTo>
                    <a:lnTo>
                      <a:pt x="61" y="17"/>
                    </a:lnTo>
                    <a:lnTo>
                      <a:pt x="58" y="21"/>
                    </a:lnTo>
                    <a:lnTo>
                      <a:pt x="54" y="24"/>
                    </a:lnTo>
                    <a:lnTo>
                      <a:pt x="51" y="26"/>
                    </a:lnTo>
                    <a:lnTo>
                      <a:pt x="47" y="29"/>
                    </a:lnTo>
                    <a:lnTo>
                      <a:pt x="41" y="36"/>
                    </a:lnTo>
                    <a:lnTo>
                      <a:pt x="35" y="42"/>
                    </a:lnTo>
                    <a:lnTo>
                      <a:pt x="27" y="43"/>
                    </a:lnTo>
                    <a:lnTo>
                      <a:pt x="24" y="43"/>
                    </a:lnTo>
                    <a:lnTo>
                      <a:pt x="23" y="43"/>
                    </a:lnTo>
                    <a:lnTo>
                      <a:pt x="20" y="43"/>
                    </a:lnTo>
                    <a:lnTo>
                      <a:pt x="17" y="43"/>
                    </a:lnTo>
                    <a:lnTo>
                      <a:pt x="14" y="43"/>
                    </a:lnTo>
                    <a:lnTo>
                      <a:pt x="13" y="45"/>
                    </a:lnTo>
                    <a:lnTo>
                      <a:pt x="11" y="47"/>
                    </a:lnTo>
                    <a:lnTo>
                      <a:pt x="10" y="4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76" name="Freeform 56"/>
              <p:cNvSpPr>
                <a:spLocks/>
              </p:cNvSpPr>
              <p:nvPr/>
            </p:nvSpPr>
            <p:spPr bwMode="auto">
              <a:xfrm>
                <a:off x="6122" y="4509"/>
                <a:ext cx="102" cy="52"/>
              </a:xfrm>
              <a:custGeom>
                <a:avLst/>
                <a:gdLst>
                  <a:gd name="T0" fmla="*/ 1 w 204"/>
                  <a:gd name="T1" fmla="*/ 1 h 103"/>
                  <a:gd name="T2" fmla="*/ 1 w 204"/>
                  <a:gd name="T3" fmla="*/ 1 h 103"/>
                  <a:gd name="T4" fmla="*/ 1 w 204"/>
                  <a:gd name="T5" fmla="*/ 1 h 103"/>
                  <a:gd name="T6" fmla="*/ 1 w 204"/>
                  <a:gd name="T7" fmla="*/ 1 h 103"/>
                  <a:gd name="T8" fmla="*/ 1 w 204"/>
                  <a:gd name="T9" fmla="*/ 1 h 103"/>
                  <a:gd name="T10" fmla="*/ 1 w 204"/>
                  <a:gd name="T11" fmla="*/ 1 h 103"/>
                  <a:gd name="T12" fmla="*/ 1 w 204"/>
                  <a:gd name="T13" fmla="*/ 1 h 103"/>
                  <a:gd name="T14" fmla="*/ 1 w 204"/>
                  <a:gd name="T15" fmla="*/ 1 h 103"/>
                  <a:gd name="T16" fmla="*/ 1 w 204"/>
                  <a:gd name="T17" fmla="*/ 1 h 103"/>
                  <a:gd name="T18" fmla="*/ 1 w 204"/>
                  <a:gd name="T19" fmla="*/ 1 h 103"/>
                  <a:gd name="T20" fmla="*/ 1 w 204"/>
                  <a:gd name="T21" fmla="*/ 1 h 103"/>
                  <a:gd name="T22" fmla="*/ 1 w 204"/>
                  <a:gd name="T23" fmla="*/ 1 h 103"/>
                  <a:gd name="T24" fmla="*/ 1 w 204"/>
                  <a:gd name="T25" fmla="*/ 1 h 103"/>
                  <a:gd name="T26" fmla="*/ 1 w 204"/>
                  <a:gd name="T27" fmla="*/ 1 h 103"/>
                  <a:gd name="T28" fmla="*/ 1 w 204"/>
                  <a:gd name="T29" fmla="*/ 1 h 103"/>
                  <a:gd name="T30" fmla="*/ 1 w 204"/>
                  <a:gd name="T31" fmla="*/ 1 h 103"/>
                  <a:gd name="T32" fmla="*/ 1 w 204"/>
                  <a:gd name="T33" fmla="*/ 1 h 103"/>
                  <a:gd name="T34" fmla="*/ 1 w 204"/>
                  <a:gd name="T35" fmla="*/ 1 h 103"/>
                  <a:gd name="T36" fmla="*/ 1 w 204"/>
                  <a:gd name="T37" fmla="*/ 1 h 103"/>
                  <a:gd name="T38" fmla="*/ 1 w 204"/>
                  <a:gd name="T39" fmla="*/ 1 h 103"/>
                  <a:gd name="T40" fmla="*/ 1 w 204"/>
                  <a:gd name="T41" fmla="*/ 1 h 103"/>
                  <a:gd name="T42" fmla="*/ 1 w 204"/>
                  <a:gd name="T43" fmla="*/ 1 h 103"/>
                  <a:gd name="T44" fmla="*/ 1 w 204"/>
                  <a:gd name="T45" fmla="*/ 1 h 103"/>
                  <a:gd name="T46" fmla="*/ 1 w 204"/>
                  <a:gd name="T47" fmla="*/ 1 h 103"/>
                  <a:gd name="T48" fmla="*/ 1 w 204"/>
                  <a:gd name="T49" fmla="*/ 1 h 103"/>
                  <a:gd name="T50" fmla="*/ 1 w 204"/>
                  <a:gd name="T51" fmla="*/ 1 h 103"/>
                  <a:gd name="T52" fmla="*/ 1 w 204"/>
                  <a:gd name="T53" fmla="*/ 1 h 103"/>
                  <a:gd name="T54" fmla="*/ 1 w 204"/>
                  <a:gd name="T55" fmla="*/ 1 h 103"/>
                  <a:gd name="T56" fmla="*/ 1 w 204"/>
                  <a:gd name="T57" fmla="*/ 1 h 103"/>
                  <a:gd name="T58" fmla="*/ 0 w 204"/>
                  <a:gd name="T59" fmla="*/ 1 h 103"/>
                  <a:gd name="T60" fmla="*/ 1 w 204"/>
                  <a:gd name="T61" fmla="*/ 1 h 103"/>
                  <a:gd name="T62" fmla="*/ 1 w 204"/>
                  <a:gd name="T63" fmla="*/ 1 h 103"/>
                  <a:gd name="T64" fmla="*/ 1 w 204"/>
                  <a:gd name="T65" fmla="*/ 1 h 103"/>
                  <a:gd name="T66" fmla="*/ 1 w 204"/>
                  <a:gd name="T67" fmla="*/ 1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4"/>
                  <a:gd name="T103" fmla="*/ 0 h 103"/>
                  <a:gd name="T104" fmla="*/ 204 w 204"/>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4" h="103">
                    <a:moveTo>
                      <a:pt x="60" y="5"/>
                    </a:moveTo>
                    <a:lnTo>
                      <a:pt x="64" y="3"/>
                    </a:lnTo>
                    <a:lnTo>
                      <a:pt x="70" y="3"/>
                    </a:lnTo>
                    <a:lnTo>
                      <a:pt x="75" y="5"/>
                    </a:lnTo>
                    <a:lnTo>
                      <a:pt x="80" y="7"/>
                    </a:lnTo>
                    <a:lnTo>
                      <a:pt x="84" y="12"/>
                    </a:lnTo>
                    <a:lnTo>
                      <a:pt x="90" y="17"/>
                    </a:lnTo>
                    <a:lnTo>
                      <a:pt x="95" y="24"/>
                    </a:lnTo>
                    <a:lnTo>
                      <a:pt x="101" y="28"/>
                    </a:lnTo>
                    <a:lnTo>
                      <a:pt x="107" y="33"/>
                    </a:lnTo>
                    <a:lnTo>
                      <a:pt x="113" y="37"/>
                    </a:lnTo>
                    <a:lnTo>
                      <a:pt x="118" y="40"/>
                    </a:lnTo>
                    <a:lnTo>
                      <a:pt x="124" y="40"/>
                    </a:lnTo>
                    <a:lnTo>
                      <a:pt x="134" y="40"/>
                    </a:lnTo>
                    <a:lnTo>
                      <a:pt x="143" y="40"/>
                    </a:lnTo>
                    <a:lnTo>
                      <a:pt x="150" y="44"/>
                    </a:lnTo>
                    <a:lnTo>
                      <a:pt x="155" y="47"/>
                    </a:lnTo>
                    <a:lnTo>
                      <a:pt x="160" y="49"/>
                    </a:lnTo>
                    <a:lnTo>
                      <a:pt x="164" y="51"/>
                    </a:lnTo>
                    <a:lnTo>
                      <a:pt x="171" y="52"/>
                    </a:lnTo>
                    <a:lnTo>
                      <a:pt x="178" y="54"/>
                    </a:lnTo>
                    <a:lnTo>
                      <a:pt x="185" y="56"/>
                    </a:lnTo>
                    <a:lnTo>
                      <a:pt x="192" y="56"/>
                    </a:lnTo>
                    <a:lnTo>
                      <a:pt x="198" y="58"/>
                    </a:lnTo>
                    <a:lnTo>
                      <a:pt x="204" y="58"/>
                    </a:lnTo>
                    <a:lnTo>
                      <a:pt x="197" y="66"/>
                    </a:lnTo>
                    <a:lnTo>
                      <a:pt x="190" y="77"/>
                    </a:lnTo>
                    <a:lnTo>
                      <a:pt x="184" y="89"/>
                    </a:lnTo>
                    <a:lnTo>
                      <a:pt x="180" y="103"/>
                    </a:lnTo>
                    <a:lnTo>
                      <a:pt x="175" y="98"/>
                    </a:lnTo>
                    <a:lnTo>
                      <a:pt x="170" y="91"/>
                    </a:lnTo>
                    <a:lnTo>
                      <a:pt x="164" y="84"/>
                    </a:lnTo>
                    <a:lnTo>
                      <a:pt x="158" y="80"/>
                    </a:lnTo>
                    <a:lnTo>
                      <a:pt x="154" y="78"/>
                    </a:lnTo>
                    <a:lnTo>
                      <a:pt x="148" y="78"/>
                    </a:lnTo>
                    <a:lnTo>
                      <a:pt x="140" y="80"/>
                    </a:lnTo>
                    <a:lnTo>
                      <a:pt x="131" y="82"/>
                    </a:lnTo>
                    <a:lnTo>
                      <a:pt x="123" y="84"/>
                    </a:lnTo>
                    <a:lnTo>
                      <a:pt x="114" y="85"/>
                    </a:lnTo>
                    <a:lnTo>
                      <a:pt x="107" y="87"/>
                    </a:lnTo>
                    <a:lnTo>
                      <a:pt x="101" y="87"/>
                    </a:lnTo>
                    <a:lnTo>
                      <a:pt x="90" y="82"/>
                    </a:lnTo>
                    <a:lnTo>
                      <a:pt x="81" y="68"/>
                    </a:lnTo>
                    <a:lnTo>
                      <a:pt x="74" y="54"/>
                    </a:lnTo>
                    <a:lnTo>
                      <a:pt x="71" y="45"/>
                    </a:lnTo>
                    <a:lnTo>
                      <a:pt x="68" y="42"/>
                    </a:lnTo>
                    <a:lnTo>
                      <a:pt x="65" y="42"/>
                    </a:lnTo>
                    <a:lnTo>
                      <a:pt x="60" y="44"/>
                    </a:lnTo>
                    <a:lnTo>
                      <a:pt x="54" y="45"/>
                    </a:lnTo>
                    <a:lnTo>
                      <a:pt x="50" y="47"/>
                    </a:lnTo>
                    <a:lnTo>
                      <a:pt x="44" y="45"/>
                    </a:lnTo>
                    <a:lnTo>
                      <a:pt x="37" y="44"/>
                    </a:lnTo>
                    <a:lnTo>
                      <a:pt x="30" y="40"/>
                    </a:lnTo>
                    <a:lnTo>
                      <a:pt x="23" y="37"/>
                    </a:lnTo>
                    <a:lnTo>
                      <a:pt x="15" y="33"/>
                    </a:lnTo>
                    <a:lnTo>
                      <a:pt x="10" y="28"/>
                    </a:lnTo>
                    <a:lnTo>
                      <a:pt x="5" y="24"/>
                    </a:lnTo>
                    <a:lnTo>
                      <a:pt x="1" y="19"/>
                    </a:lnTo>
                    <a:lnTo>
                      <a:pt x="0" y="12"/>
                    </a:lnTo>
                    <a:lnTo>
                      <a:pt x="0" y="7"/>
                    </a:lnTo>
                    <a:lnTo>
                      <a:pt x="3" y="0"/>
                    </a:lnTo>
                    <a:lnTo>
                      <a:pt x="7" y="3"/>
                    </a:lnTo>
                    <a:lnTo>
                      <a:pt x="13" y="9"/>
                    </a:lnTo>
                    <a:lnTo>
                      <a:pt x="21" y="14"/>
                    </a:lnTo>
                    <a:lnTo>
                      <a:pt x="34" y="19"/>
                    </a:lnTo>
                    <a:lnTo>
                      <a:pt x="41" y="19"/>
                    </a:lnTo>
                    <a:lnTo>
                      <a:pt x="48" y="17"/>
                    </a:lnTo>
                    <a:lnTo>
                      <a:pt x="54" y="12"/>
                    </a:lnTo>
                    <a:lnTo>
                      <a:pt x="60"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77" name="Freeform 57"/>
              <p:cNvSpPr>
                <a:spLocks/>
              </p:cNvSpPr>
              <p:nvPr/>
            </p:nvSpPr>
            <p:spPr bwMode="auto">
              <a:xfrm>
                <a:off x="6117" y="4559"/>
                <a:ext cx="35" cy="24"/>
              </a:xfrm>
              <a:custGeom>
                <a:avLst/>
                <a:gdLst>
                  <a:gd name="T0" fmla="*/ 0 w 70"/>
                  <a:gd name="T1" fmla="*/ 1 h 48"/>
                  <a:gd name="T2" fmla="*/ 1 w 70"/>
                  <a:gd name="T3" fmla="*/ 1 h 48"/>
                  <a:gd name="T4" fmla="*/ 1 w 70"/>
                  <a:gd name="T5" fmla="*/ 1 h 48"/>
                  <a:gd name="T6" fmla="*/ 1 w 70"/>
                  <a:gd name="T7" fmla="*/ 1 h 48"/>
                  <a:gd name="T8" fmla="*/ 1 w 70"/>
                  <a:gd name="T9" fmla="*/ 1 h 48"/>
                  <a:gd name="T10" fmla="*/ 1 w 70"/>
                  <a:gd name="T11" fmla="*/ 1 h 48"/>
                  <a:gd name="T12" fmla="*/ 1 w 70"/>
                  <a:gd name="T13" fmla="*/ 1 h 48"/>
                  <a:gd name="T14" fmla="*/ 1 w 70"/>
                  <a:gd name="T15" fmla="*/ 1 h 48"/>
                  <a:gd name="T16" fmla="*/ 1 w 70"/>
                  <a:gd name="T17" fmla="*/ 0 h 48"/>
                  <a:gd name="T18" fmla="*/ 1 w 70"/>
                  <a:gd name="T19" fmla="*/ 1 h 48"/>
                  <a:gd name="T20" fmla="*/ 1 w 70"/>
                  <a:gd name="T21" fmla="*/ 1 h 48"/>
                  <a:gd name="T22" fmla="*/ 1 w 70"/>
                  <a:gd name="T23" fmla="*/ 1 h 48"/>
                  <a:gd name="T24" fmla="*/ 1 w 70"/>
                  <a:gd name="T25" fmla="*/ 1 h 48"/>
                  <a:gd name="T26" fmla="*/ 1 w 70"/>
                  <a:gd name="T27" fmla="*/ 1 h 48"/>
                  <a:gd name="T28" fmla="*/ 1 w 70"/>
                  <a:gd name="T29" fmla="*/ 1 h 48"/>
                  <a:gd name="T30" fmla="*/ 1 w 70"/>
                  <a:gd name="T31" fmla="*/ 1 h 48"/>
                  <a:gd name="T32" fmla="*/ 1 w 70"/>
                  <a:gd name="T33" fmla="*/ 1 h 48"/>
                  <a:gd name="T34" fmla="*/ 1 w 70"/>
                  <a:gd name="T35" fmla="*/ 1 h 48"/>
                  <a:gd name="T36" fmla="*/ 1 w 70"/>
                  <a:gd name="T37" fmla="*/ 1 h 48"/>
                  <a:gd name="T38" fmla="*/ 1 w 70"/>
                  <a:gd name="T39" fmla="*/ 1 h 48"/>
                  <a:gd name="T40" fmla="*/ 1 w 70"/>
                  <a:gd name="T41" fmla="*/ 1 h 48"/>
                  <a:gd name="T42" fmla="*/ 0 w 70"/>
                  <a:gd name="T43" fmla="*/ 1 h 48"/>
                  <a:gd name="T44" fmla="*/ 0 w 70"/>
                  <a:gd name="T45" fmla="*/ 1 h 48"/>
                  <a:gd name="T46" fmla="*/ 0 w 70"/>
                  <a:gd name="T47" fmla="*/ 1 h 48"/>
                  <a:gd name="T48" fmla="*/ 0 w 70"/>
                  <a:gd name="T49" fmla="*/ 1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48"/>
                  <a:gd name="T77" fmla="*/ 70 w 70"/>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48">
                    <a:moveTo>
                      <a:pt x="0" y="16"/>
                    </a:moveTo>
                    <a:lnTo>
                      <a:pt x="4" y="14"/>
                    </a:lnTo>
                    <a:lnTo>
                      <a:pt x="10" y="13"/>
                    </a:lnTo>
                    <a:lnTo>
                      <a:pt x="17" y="11"/>
                    </a:lnTo>
                    <a:lnTo>
                      <a:pt x="24" y="7"/>
                    </a:lnTo>
                    <a:lnTo>
                      <a:pt x="31" y="6"/>
                    </a:lnTo>
                    <a:lnTo>
                      <a:pt x="38" y="4"/>
                    </a:lnTo>
                    <a:lnTo>
                      <a:pt x="43" y="2"/>
                    </a:lnTo>
                    <a:lnTo>
                      <a:pt x="47" y="0"/>
                    </a:lnTo>
                    <a:lnTo>
                      <a:pt x="55" y="2"/>
                    </a:lnTo>
                    <a:lnTo>
                      <a:pt x="65" y="11"/>
                    </a:lnTo>
                    <a:lnTo>
                      <a:pt x="70" y="20"/>
                    </a:lnTo>
                    <a:lnTo>
                      <a:pt x="67" y="25"/>
                    </a:lnTo>
                    <a:lnTo>
                      <a:pt x="54" y="30"/>
                    </a:lnTo>
                    <a:lnTo>
                      <a:pt x="45" y="39"/>
                    </a:lnTo>
                    <a:lnTo>
                      <a:pt x="38" y="46"/>
                    </a:lnTo>
                    <a:lnTo>
                      <a:pt x="33" y="48"/>
                    </a:lnTo>
                    <a:lnTo>
                      <a:pt x="24" y="44"/>
                    </a:lnTo>
                    <a:lnTo>
                      <a:pt x="15" y="39"/>
                    </a:lnTo>
                    <a:lnTo>
                      <a:pt x="7" y="34"/>
                    </a:lnTo>
                    <a:lnTo>
                      <a:pt x="1" y="27"/>
                    </a:lnTo>
                    <a:lnTo>
                      <a:pt x="0" y="23"/>
                    </a:lnTo>
                    <a:lnTo>
                      <a:pt x="0" y="21"/>
                    </a:lnTo>
                    <a:lnTo>
                      <a:pt x="0" y="18"/>
                    </a:lnTo>
                    <a:lnTo>
                      <a:pt x="0" y="1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78" name="Freeform 58"/>
              <p:cNvSpPr>
                <a:spLocks/>
              </p:cNvSpPr>
              <p:nvPr/>
            </p:nvSpPr>
            <p:spPr bwMode="auto">
              <a:xfrm>
                <a:off x="6628" y="4482"/>
                <a:ext cx="18" cy="14"/>
              </a:xfrm>
              <a:custGeom>
                <a:avLst/>
                <a:gdLst>
                  <a:gd name="T0" fmla="*/ 0 w 36"/>
                  <a:gd name="T1" fmla="*/ 1 h 28"/>
                  <a:gd name="T2" fmla="*/ 1 w 36"/>
                  <a:gd name="T3" fmla="*/ 1 h 28"/>
                  <a:gd name="T4" fmla="*/ 1 w 36"/>
                  <a:gd name="T5" fmla="*/ 1 h 28"/>
                  <a:gd name="T6" fmla="*/ 1 w 36"/>
                  <a:gd name="T7" fmla="*/ 1 h 28"/>
                  <a:gd name="T8" fmla="*/ 1 w 36"/>
                  <a:gd name="T9" fmla="*/ 1 h 28"/>
                  <a:gd name="T10" fmla="*/ 1 w 36"/>
                  <a:gd name="T11" fmla="*/ 1 h 28"/>
                  <a:gd name="T12" fmla="*/ 1 w 36"/>
                  <a:gd name="T13" fmla="*/ 1 h 28"/>
                  <a:gd name="T14" fmla="*/ 1 w 36"/>
                  <a:gd name="T15" fmla="*/ 1 h 28"/>
                  <a:gd name="T16" fmla="*/ 1 w 36"/>
                  <a:gd name="T17" fmla="*/ 1 h 28"/>
                  <a:gd name="T18" fmla="*/ 1 w 36"/>
                  <a:gd name="T19" fmla="*/ 1 h 28"/>
                  <a:gd name="T20" fmla="*/ 1 w 36"/>
                  <a:gd name="T21" fmla="*/ 1 h 28"/>
                  <a:gd name="T22" fmla="*/ 1 w 36"/>
                  <a:gd name="T23" fmla="*/ 0 h 28"/>
                  <a:gd name="T24" fmla="*/ 0 w 36"/>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28"/>
                  <a:gd name="T41" fmla="*/ 36 w 36"/>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28">
                    <a:moveTo>
                      <a:pt x="0" y="1"/>
                    </a:moveTo>
                    <a:lnTo>
                      <a:pt x="4" y="7"/>
                    </a:lnTo>
                    <a:lnTo>
                      <a:pt x="9" y="14"/>
                    </a:lnTo>
                    <a:lnTo>
                      <a:pt x="12" y="22"/>
                    </a:lnTo>
                    <a:lnTo>
                      <a:pt x="13" y="28"/>
                    </a:lnTo>
                    <a:lnTo>
                      <a:pt x="20" y="26"/>
                    </a:lnTo>
                    <a:lnTo>
                      <a:pt x="27" y="22"/>
                    </a:lnTo>
                    <a:lnTo>
                      <a:pt x="33" y="19"/>
                    </a:lnTo>
                    <a:lnTo>
                      <a:pt x="36" y="15"/>
                    </a:lnTo>
                    <a:lnTo>
                      <a:pt x="33" y="10"/>
                    </a:lnTo>
                    <a:lnTo>
                      <a:pt x="24" y="5"/>
                    </a:lnTo>
                    <a:lnTo>
                      <a:pt x="13" y="0"/>
                    </a:lnTo>
                    <a:lnTo>
                      <a:pt x="0"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79" name="Freeform 59"/>
              <p:cNvSpPr>
                <a:spLocks/>
              </p:cNvSpPr>
              <p:nvPr/>
            </p:nvSpPr>
            <p:spPr bwMode="auto">
              <a:xfrm>
                <a:off x="6582" y="4422"/>
                <a:ext cx="13" cy="11"/>
              </a:xfrm>
              <a:custGeom>
                <a:avLst/>
                <a:gdLst>
                  <a:gd name="T0" fmla="*/ 0 w 27"/>
                  <a:gd name="T1" fmla="*/ 1 h 21"/>
                  <a:gd name="T2" fmla="*/ 0 w 27"/>
                  <a:gd name="T3" fmla="*/ 1 h 21"/>
                  <a:gd name="T4" fmla="*/ 0 w 27"/>
                  <a:gd name="T5" fmla="*/ 1 h 21"/>
                  <a:gd name="T6" fmla="*/ 0 w 27"/>
                  <a:gd name="T7" fmla="*/ 1 h 21"/>
                  <a:gd name="T8" fmla="*/ 0 w 27"/>
                  <a:gd name="T9" fmla="*/ 1 h 21"/>
                  <a:gd name="T10" fmla="*/ 0 w 27"/>
                  <a:gd name="T11" fmla="*/ 1 h 21"/>
                  <a:gd name="T12" fmla="*/ 0 w 27"/>
                  <a:gd name="T13" fmla="*/ 1 h 21"/>
                  <a:gd name="T14" fmla="*/ 0 w 27"/>
                  <a:gd name="T15" fmla="*/ 1 h 21"/>
                  <a:gd name="T16" fmla="*/ 0 w 27"/>
                  <a:gd name="T17" fmla="*/ 0 h 21"/>
                  <a:gd name="T18" fmla="*/ 0 w 27"/>
                  <a:gd name="T19" fmla="*/ 0 h 21"/>
                  <a:gd name="T20" fmla="*/ 0 w 27"/>
                  <a:gd name="T21" fmla="*/ 1 h 21"/>
                  <a:gd name="T22" fmla="*/ 0 w 27"/>
                  <a:gd name="T23" fmla="*/ 1 h 21"/>
                  <a:gd name="T24" fmla="*/ 0 w 27"/>
                  <a:gd name="T25" fmla="*/ 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1"/>
                  <a:gd name="T41" fmla="*/ 27 w 2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1">
                    <a:moveTo>
                      <a:pt x="27" y="21"/>
                    </a:moveTo>
                    <a:lnTo>
                      <a:pt x="20" y="19"/>
                    </a:lnTo>
                    <a:lnTo>
                      <a:pt x="13" y="16"/>
                    </a:lnTo>
                    <a:lnTo>
                      <a:pt x="7" y="12"/>
                    </a:lnTo>
                    <a:lnTo>
                      <a:pt x="0" y="11"/>
                    </a:lnTo>
                    <a:lnTo>
                      <a:pt x="3" y="7"/>
                    </a:lnTo>
                    <a:lnTo>
                      <a:pt x="5" y="4"/>
                    </a:lnTo>
                    <a:lnTo>
                      <a:pt x="7" y="2"/>
                    </a:lnTo>
                    <a:lnTo>
                      <a:pt x="9" y="0"/>
                    </a:lnTo>
                    <a:lnTo>
                      <a:pt x="15" y="0"/>
                    </a:lnTo>
                    <a:lnTo>
                      <a:pt x="20" y="5"/>
                    </a:lnTo>
                    <a:lnTo>
                      <a:pt x="26" y="12"/>
                    </a:lnTo>
                    <a:lnTo>
                      <a:pt x="27" y="21"/>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80" name="Freeform 60"/>
              <p:cNvSpPr>
                <a:spLocks/>
              </p:cNvSpPr>
              <p:nvPr/>
            </p:nvSpPr>
            <p:spPr bwMode="auto">
              <a:xfrm>
                <a:off x="6602" y="4461"/>
                <a:ext cx="12" cy="12"/>
              </a:xfrm>
              <a:custGeom>
                <a:avLst/>
                <a:gdLst>
                  <a:gd name="T0" fmla="*/ 0 w 23"/>
                  <a:gd name="T1" fmla="*/ 1 h 23"/>
                  <a:gd name="T2" fmla="*/ 1 w 23"/>
                  <a:gd name="T3" fmla="*/ 1 h 23"/>
                  <a:gd name="T4" fmla="*/ 1 w 23"/>
                  <a:gd name="T5" fmla="*/ 1 h 23"/>
                  <a:gd name="T6" fmla="*/ 1 w 23"/>
                  <a:gd name="T7" fmla="*/ 1 h 23"/>
                  <a:gd name="T8" fmla="*/ 1 w 23"/>
                  <a:gd name="T9" fmla="*/ 1 h 23"/>
                  <a:gd name="T10" fmla="*/ 1 w 23"/>
                  <a:gd name="T11" fmla="*/ 1 h 23"/>
                  <a:gd name="T12" fmla="*/ 1 w 23"/>
                  <a:gd name="T13" fmla="*/ 1 h 23"/>
                  <a:gd name="T14" fmla="*/ 1 w 23"/>
                  <a:gd name="T15" fmla="*/ 1 h 23"/>
                  <a:gd name="T16" fmla="*/ 1 w 23"/>
                  <a:gd name="T17" fmla="*/ 1 h 23"/>
                  <a:gd name="T18" fmla="*/ 1 w 23"/>
                  <a:gd name="T19" fmla="*/ 0 h 23"/>
                  <a:gd name="T20" fmla="*/ 1 w 23"/>
                  <a:gd name="T21" fmla="*/ 0 h 23"/>
                  <a:gd name="T22" fmla="*/ 0 w 23"/>
                  <a:gd name="T23" fmla="*/ 1 h 23"/>
                  <a:gd name="T24" fmla="*/ 0 w 23"/>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3"/>
                  <a:gd name="T41" fmla="*/ 23 w 2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3">
                    <a:moveTo>
                      <a:pt x="0" y="7"/>
                    </a:moveTo>
                    <a:lnTo>
                      <a:pt x="5" y="10"/>
                    </a:lnTo>
                    <a:lnTo>
                      <a:pt x="11" y="14"/>
                    </a:lnTo>
                    <a:lnTo>
                      <a:pt x="17" y="19"/>
                    </a:lnTo>
                    <a:lnTo>
                      <a:pt x="21" y="23"/>
                    </a:lnTo>
                    <a:lnTo>
                      <a:pt x="23" y="19"/>
                    </a:lnTo>
                    <a:lnTo>
                      <a:pt x="23" y="12"/>
                    </a:lnTo>
                    <a:lnTo>
                      <a:pt x="21" y="7"/>
                    </a:lnTo>
                    <a:lnTo>
                      <a:pt x="17" y="3"/>
                    </a:lnTo>
                    <a:lnTo>
                      <a:pt x="11" y="0"/>
                    </a:lnTo>
                    <a:lnTo>
                      <a:pt x="4" y="0"/>
                    </a:lnTo>
                    <a:lnTo>
                      <a:pt x="0" y="3"/>
                    </a:lnTo>
                    <a:lnTo>
                      <a:pt x="0" y="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81" name="Freeform 61"/>
              <p:cNvSpPr>
                <a:spLocks/>
              </p:cNvSpPr>
              <p:nvPr/>
            </p:nvSpPr>
            <p:spPr bwMode="auto">
              <a:xfrm>
                <a:off x="6622" y="4435"/>
                <a:ext cx="20" cy="37"/>
              </a:xfrm>
              <a:custGeom>
                <a:avLst/>
                <a:gdLst>
                  <a:gd name="T0" fmla="*/ 0 w 40"/>
                  <a:gd name="T1" fmla="*/ 0 h 74"/>
                  <a:gd name="T2" fmla="*/ 1 w 40"/>
                  <a:gd name="T3" fmla="*/ 1 h 74"/>
                  <a:gd name="T4" fmla="*/ 1 w 40"/>
                  <a:gd name="T5" fmla="*/ 1 h 74"/>
                  <a:gd name="T6" fmla="*/ 1 w 40"/>
                  <a:gd name="T7" fmla="*/ 1 h 74"/>
                  <a:gd name="T8" fmla="*/ 0 w 40"/>
                  <a:gd name="T9" fmla="*/ 1 h 74"/>
                  <a:gd name="T10" fmla="*/ 1 w 40"/>
                  <a:gd name="T11" fmla="*/ 1 h 74"/>
                  <a:gd name="T12" fmla="*/ 1 w 40"/>
                  <a:gd name="T13" fmla="*/ 1 h 74"/>
                  <a:gd name="T14" fmla="*/ 1 w 40"/>
                  <a:gd name="T15" fmla="*/ 1 h 74"/>
                  <a:gd name="T16" fmla="*/ 1 w 40"/>
                  <a:gd name="T17" fmla="*/ 1 h 74"/>
                  <a:gd name="T18" fmla="*/ 1 w 40"/>
                  <a:gd name="T19" fmla="*/ 1 h 74"/>
                  <a:gd name="T20" fmla="*/ 1 w 40"/>
                  <a:gd name="T21" fmla="*/ 1 h 74"/>
                  <a:gd name="T22" fmla="*/ 1 w 40"/>
                  <a:gd name="T23" fmla="*/ 1 h 74"/>
                  <a:gd name="T24" fmla="*/ 1 w 40"/>
                  <a:gd name="T25" fmla="*/ 1 h 74"/>
                  <a:gd name="T26" fmla="*/ 1 w 40"/>
                  <a:gd name="T27" fmla="*/ 1 h 74"/>
                  <a:gd name="T28" fmla="*/ 1 w 40"/>
                  <a:gd name="T29" fmla="*/ 1 h 74"/>
                  <a:gd name="T30" fmla="*/ 1 w 40"/>
                  <a:gd name="T31" fmla="*/ 1 h 74"/>
                  <a:gd name="T32" fmla="*/ 1 w 40"/>
                  <a:gd name="T33" fmla="*/ 1 h 74"/>
                  <a:gd name="T34" fmla="*/ 1 w 40"/>
                  <a:gd name="T35" fmla="*/ 1 h 74"/>
                  <a:gd name="T36" fmla="*/ 1 w 40"/>
                  <a:gd name="T37" fmla="*/ 1 h 74"/>
                  <a:gd name="T38" fmla="*/ 1 w 40"/>
                  <a:gd name="T39" fmla="*/ 1 h 74"/>
                  <a:gd name="T40" fmla="*/ 1 w 40"/>
                  <a:gd name="T41" fmla="*/ 1 h 74"/>
                  <a:gd name="T42" fmla="*/ 1 w 40"/>
                  <a:gd name="T43" fmla="*/ 1 h 74"/>
                  <a:gd name="T44" fmla="*/ 1 w 40"/>
                  <a:gd name="T45" fmla="*/ 1 h 74"/>
                  <a:gd name="T46" fmla="*/ 1 w 40"/>
                  <a:gd name="T47" fmla="*/ 1 h 74"/>
                  <a:gd name="T48" fmla="*/ 0 w 4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74"/>
                  <a:gd name="T77" fmla="*/ 40 w 40"/>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74">
                    <a:moveTo>
                      <a:pt x="0" y="0"/>
                    </a:moveTo>
                    <a:lnTo>
                      <a:pt x="1" y="18"/>
                    </a:lnTo>
                    <a:lnTo>
                      <a:pt x="3" y="39"/>
                    </a:lnTo>
                    <a:lnTo>
                      <a:pt x="1" y="60"/>
                    </a:lnTo>
                    <a:lnTo>
                      <a:pt x="0" y="74"/>
                    </a:lnTo>
                    <a:lnTo>
                      <a:pt x="5" y="72"/>
                    </a:lnTo>
                    <a:lnTo>
                      <a:pt x="10" y="70"/>
                    </a:lnTo>
                    <a:lnTo>
                      <a:pt x="14" y="69"/>
                    </a:lnTo>
                    <a:lnTo>
                      <a:pt x="17" y="67"/>
                    </a:lnTo>
                    <a:lnTo>
                      <a:pt x="23" y="65"/>
                    </a:lnTo>
                    <a:lnTo>
                      <a:pt x="28" y="62"/>
                    </a:lnTo>
                    <a:lnTo>
                      <a:pt x="34" y="62"/>
                    </a:lnTo>
                    <a:lnTo>
                      <a:pt x="38" y="62"/>
                    </a:lnTo>
                    <a:lnTo>
                      <a:pt x="40" y="58"/>
                    </a:lnTo>
                    <a:lnTo>
                      <a:pt x="37" y="51"/>
                    </a:lnTo>
                    <a:lnTo>
                      <a:pt x="30" y="48"/>
                    </a:lnTo>
                    <a:lnTo>
                      <a:pt x="15" y="51"/>
                    </a:lnTo>
                    <a:lnTo>
                      <a:pt x="18" y="42"/>
                    </a:lnTo>
                    <a:lnTo>
                      <a:pt x="20" y="34"/>
                    </a:lnTo>
                    <a:lnTo>
                      <a:pt x="20" y="27"/>
                    </a:lnTo>
                    <a:lnTo>
                      <a:pt x="17" y="21"/>
                    </a:lnTo>
                    <a:lnTo>
                      <a:pt x="14" y="16"/>
                    </a:lnTo>
                    <a:lnTo>
                      <a:pt x="8" y="11"/>
                    </a:lnTo>
                    <a:lnTo>
                      <a:pt x="4" y="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82" name="Freeform 62"/>
              <p:cNvSpPr>
                <a:spLocks/>
              </p:cNvSpPr>
              <p:nvPr/>
            </p:nvSpPr>
            <p:spPr bwMode="auto">
              <a:xfrm>
                <a:off x="6577" y="4440"/>
                <a:ext cx="8" cy="20"/>
              </a:xfrm>
              <a:custGeom>
                <a:avLst/>
                <a:gdLst>
                  <a:gd name="T0" fmla="*/ 0 w 17"/>
                  <a:gd name="T1" fmla="*/ 1 h 40"/>
                  <a:gd name="T2" fmla="*/ 0 w 17"/>
                  <a:gd name="T3" fmla="*/ 1 h 40"/>
                  <a:gd name="T4" fmla="*/ 0 w 17"/>
                  <a:gd name="T5" fmla="*/ 1 h 40"/>
                  <a:gd name="T6" fmla="*/ 0 w 17"/>
                  <a:gd name="T7" fmla="*/ 1 h 40"/>
                  <a:gd name="T8" fmla="*/ 0 w 17"/>
                  <a:gd name="T9" fmla="*/ 0 h 40"/>
                  <a:gd name="T10" fmla="*/ 0 w 17"/>
                  <a:gd name="T11" fmla="*/ 1 h 40"/>
                  <a:gd name="T12" fmla="*/ 0 w 17"/>
                  <a:gd name="T13" fmla="*/ 1 h 40"/>
                  <a:gd name="T14" fmla="*/ 0 w 17"/>
                  <a:gd name="T15" fmla="*/ 1 h 40"/>
                  <a:gd name="T16" fmla="*/ 0 w 17"/>
                  <a:gd name="T17" fmla="*/ 1 h 40"/>
                  <a:gd name="T18" fmla="*/ 0 w 17"/>
                  <a:gd name="T19" fmla="*/ 1 h 40"/>
                  <a:gd name="T20" fmla="*/ 0 w 17"/>
                  <a:gd name="T21" fmla="*/ 1 h 40"/>
                  <a:gd name="T22" fmla="*/ 0 w 17"/>
                  <a:gd name="T23" fmla="*/ 1 h 40"/>
                  <a:gd name="T24" fmla="*/ 0 w 17"/>
                  <a:gd name="T25" fmla="*/ 1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40"/>
                  <a:gd name="T41" fmla="*/ 17 w 17"/>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40">
                    <a:moveTo>
                      <a:pt x="3" y="28"/>
                    </a:moveTo>
                    <a:lnTo>
                      <a:pt x="2" y="18"/>
                    </a:lnTo>
                    <a:lnTo>
                      <a:pt x="0" y="9"/>
                    </a:lnTo>
                    <a:lnTo>
                      <a:pt x="0" y="4"/>
                    </a:lnTo>
                    <a:lnTo>
                      <a:pt x="2" y="0"/>
                    </a:lnTo>
                    <a:lnTo>
                      <a:pt x="6" y="2"/>
                    </a:lnTo>
                    <a:lnTo>
                      <a:pt x="13" y="11"/>
                    </a:lnTo>
                    <a:lnTo>
                      <a:pt x="17" y="25"/>
                    </a:lnTo>
                    <a:lnTo>
                      <a:pt x="16" y="40"/>
                    </a:lnTo>
                    <a:lnTo>
                      <a:pt x="12" y="39"/>
                    </a:lnTo>
                    <a:lnTo>
                      <a:pt x="7" y="35"/>
                    </a:lnTo>
                    <a:lnTo>
                      <a:pt x="5" y="32"/>
                    </a:lnTo>
                    <a:lnTo>
                      <a:pt x="3"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83" name="Freeform 63"/>
              <p:cNvSpPr>
                <a:spLocks/>
              </p:cNvSpPr>
              <p:nvPr/>
            </p:nvSpPr>
            <p:spPr bwMode="auto">
              <a:xfrm>
                <a:off x="6660" y="4429"/>
                <a:ext cx="13" cy="23"/>
              </a:xfrm>
              <a:custGeom>
                <a:avLst/>
                <a:gdLst>
                  <a:gd name="T0" fmla="*/ 0 w 26"/>
                  <a:gd name="T1" fmla="*/ 0 h 46"/>
                  <a:gd name="T2" fmla="*/ 1 w 26"/>
                  <a:gd name="T3" fmla="*/ 0 h 46"/>
                  <a:gd name="T4" fmla="*/ 1 w 26"/>
                  <a:gd name="T5" fmla="*/ 0 h 46"/>
                  <a:gd name="T6" fmla="*/ 1 w 26"/>
                  <a:gd name="T7" fmla="*/ 1 h 46"/>
                  <a:gd name="T8" fmla="*/ 1 w 26"/>
                  <a:gd name="T9" fmla="*/ 1 h 46"/>
                  <a:gd name="T10" fmla="*/ 1 w 26"/>
                  <a:gd name="T11" fmla="*/ 1 h 46"/>
                  <a:gd name="T12" fmla="*/ 1 w 26"/>
                  <a:gd name="T13" fmla="*/ 1 h 46"/>
                  <a:gd name="T14" fmla="*/ 1 w 26"/>
                  <a:gd name="T15" fmla="*/ 1 h 46"/>
                  <a:gd name="T16" fmla="*/ 1 w 26"/>
                  <a:gd name="T17" fmla="*/ 1 h 46"/>
                  <a:gd name="T18" fmla="*/ 1 w 26"/>
                  <a:gd name="T19" fmla="*/ 1 h 46"/>
                  <a:gd name="T20" fmla="*/ 0 w 26"/>
                  <a:gd name="T21" fmla="*/ 1 h 46"/>
                  <a:gd name="T22" fmla="*/ 0 w 26"/>
                  <a:gd name="T23" fmla="*/ 1 h 46"/>
                  <a:gd name="T24" fmla="*/ 0 w 26"/>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46"/>
                  <a:gd name="T41" fmla="*/ 26 w 26"/>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46">
                    <a:moveTo>
                      <a:pt x="0" y="0"/>
                    </a:moveTo>
                    <a:lnTo>
                      <a:pt x="6" y="0"/>
                    </a:lnTo>
                    <a:lnTo>
                      <a:pt x="13" y="0"/>
                    </a:lnTo>
                    <a:lnTo>
                      <a:pt x="20" y="4"/>
                    </a:lnTo>
                    <a:lnTo>
                      <a:pt x="26" y="7"/>
                    </a:lnTo>
                    <a:lnTo>
                      <a:pt x="25" y="16"/>
                    </a:lnTo>
                    <a:lnTo>
                      <a:pt x="20" y="28"/>
                    </a:lnTo>
                    <a:lnTo>
                      <a:pt x="15" y="39"/>
                    </a:lnTo>
                    <a:lnTo>
                      <a:pt x="5" y="46"/>
                    </a:lnTo>
                    <a:lnTo>
                      <a:pt x="3" y="35"/>
                    </a:lnTo>
                    <a:lnTo>
                      <a:pt x="0" y="23"/>
                    </a:lnTo>
                    <a:lnTo>
                      <a:pt x="0" y="11"/>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84" name="Freeform 64"/>
              <p:cNvSpPr>
                <a:spLocks/>
              </p:cNvSpPr>
              <p:nvPr/>
            </p:nvSpPr>
            <p:spPr bwMode="auto">
              <a:xfrm>
                <a:off x="6638" y="4292"/>
                <a:ext cx="61" cy="135"/>
              </a:xfrm>
              <a:custGeom>
                <a:avLst/>
                <a:gdLst>
                  <a:gd name="T0" fmla="*/ 0 w 123"/>
                  <a:gd name="T1" fmla="*/ 0 h 271"/>
                  <a:gd name="T2" fmla="*/ 0 w 123"/>
                  <a:gd name="T3" fmla="*/ 0 h 271"/>
                  <a:gd name="T4" fmla="*/ 0 w 123"/>
                  <a:gd name="T5" fmla="*/ 0 h 271"/>
                  <a:gd name="T6" fmla="*/ 0 w 123"/>
                  <a:gd name="T7" fmla="*/ 0 h 271"/>
                  <a:gd name="T8" fmla="*/ 0 w 123"/>
                  <a:gd name="T9" fmla="*/ 0 h 271"/>
                  <a:gd name="T10" fmla="*/ 0 w 123"/>
                  <a:gd name="T11" fmla="*/ 0 h 271"/>
                  <a:gd name="T12" fmla="*/ 0 w 123"/>
                  <a:gd name="T13" fmla="*/ 0 h 271"/>
                  <a:gd name="T14" fmla="*/ 0 w 123"/>
                  <a:gd name="T15" fmla="*/ 0 h 271"/>
                  <a:gd name="T16" fmla="*/ 0 w 123"/>
                  <a:gd name="T17" fmla="*/ 0 h 271"/>
                  <a:gd name="T18" fmla="*/ 0 w 123"/>
                  <a:gd name="T19" fmla="*/ 0 h 271"/>
                  <a:gd name="T20" fmla="*/ 0 w 123"/>
                  <a:gd name="T21" fmla="*/ 0 h 271"/>
                  <a:gd name="T22" fmla="*/ 0 w 123"/>
                  <a:gd name="T23" fmla="*/ 0 h 271"/>
                  <a:gd name="T24" fmla="*/ 0 w 123"/>
                  <a:gd name="T25" fmla="*/ 0 h 271"/>
                  <a:gd name="T26" fmla="*/ 0 w 123"/>
                  <a:gd name="T27" fmla="*/ 0 h 271"/>
                  <a:gd name="T28" fmla="*/ 0 w 123"/>
                  <a:gd name="T29" fmla="*/ 0 h 271"/>
                  <a:gd name="T30" fmla="*/ 0 w 123"/>
                  <a:gd name="T31" fmla="*/ 0 h 271"/>
                  <a:gd name="T32" fmla="*/ 0 w 123"/>
                  <a:gd name="T33" fmla="*/ 0 h 271"/>
                  <a:gd name="T34" fmla="*/ 0 w 123"/>
                  <a:gd name="T35" fmla="*/ 0 h 271"/>
                  <a:gd name="T36" fmla="*/ 0 w 123"/>
                  <a:gd name="T37" fmla="*/ 0 h 271"/>
                  <a:gd name="T38" fmla="*/ 0 w 123"/>
                  <a:gd name="T39" fmla="*/ 0 h 271"/>
                  <a:gd name="T40" fmla="*/ 0 w 123"/>
                  <a:gd name="T41" fmla="*/ 0 h 271"/>
                  <a:gd name="T42" fmla="*/ 0 w 123"/>
                  <a:gd name="T43" fmla="*/ 0 h 271"/>
                  <a:gd name="T44" fmla="*/ 0 w 123"/>
                  <a:gd name="T45" fmla="*/ 0 h 271"/>
                  <a:gd name="T46" fmla="*/ 0 w 123"/>
                  <a:gd name="T47" fmla="*/ 0 h 271"/>
                  <a:gd name="T48" fmla="*/ 0 w 123"/>
                  <a:gd name="T49" fmla="*/ 0 h 271"/>
                  <a:gd name="T50" fmla="*/ 0 w 123"/>
                  <a:gd name="T51" fmla="*/ 0 h 271"/>
                  <a:gd name="T52" fmla="*/ 0 w 123"/>
                  <a:gd name="T53" fmla="*/ 0 h 271"/>
                  <a:gd name="T54" fmla="*/ 0 w 123"/>
                  <a:gd name="T55" fmla="*/ 0 h 271"/>
                  <a:gd name="T56" fmla="*/ 0 w 123"/>
                  <a:gd name="T57" fmla="*/ 0 h 271"/>
                  <a:gd name="T58" fmla="*/ 0 w 123"/>
                  <a:gd name="T59" fmla="*/ 0 h 271"/>
                  <a:gd name="T60" fmla="*/ 0 w 123"/>
                  <a:gd name="T61" fmla="*/ 0 h 271"/>
                  <a:gd name="T62" fmla="*/ 0 w 123"/>
                  <a:gd name="T63" fmla="*/ 0 h 271"/>
                  <a:gd name="T64" fmla="*/ 0 w 123"/>
                  <a:gd name="T65" fmla="*/ 0 h 271"/>
                  <a:gd name="T66" fmla="*/ 0 w 123"/>
                  <a:gd name="T67" fmla="*/ 0 h 271"/>
                  <a:gd name="T68" fmla="*/ 0 w 123"/>
                  <a:gd name="T69" fmla="*/ 0 h 271"/>
                  <a:gd name="T70" fmla="*/ 0 w 123"/>
                  <a:gd name="T71" fmla="*/ 0 h 271"/>
                  <a:gd name="T72" fmla="*/ 0 w 123"/>
                  <a:gd name="T73" fmla="*/ 0 h 271"/>
                  <a:gd name="T74" fmla="*/ 0 w 123"/>
                  <a:gd name="T75" fmla="*/ 0 h 271"/>
                  <a:gd name="T76" fmla="*/ 0 w 123"/>
                  <a:gd name="T77" fmla="*/ 0 h 271"/>
                  <a:gd name="T78" fmla="*/ 0 w 123"/>
                  <a:gd name="T79" fmla="*/ 0 h 271"/>
                  <a:gd name="T80" fmla="*/ 0 w 123"/>
                  <a:gd name="T81" fmla="*/ 0 h 271"/>
                  <a:gd name="T82" fmla="*/ 0 w 123"/>
                  <a:gd name="T83" fmla="*/ 0 h 271"/>
                  <a:gd name="T84" fmla="*/ 0 w 123"/>
                  <a:gd name="T85" fmla="*/ 0 h 271"/>
                  <a:gd name="T86" fmla="*/ 0 w 123"/>
                  <a:gd name="T87" fmla="*/ 0 h 271"/>
                  <a:gd name="T88" fmla="*/ 0 w 123"/>
                  <a:gd name="T89" fmla="*/ 0 h 271"/>
                  <a:gd name="T90" fmla="*/ 0 w 123"/>
                  <a:gd name="T91" fmla="*/ 0 h 271"/>
                  <a:gd name="T92" fmla="*/ 0 w 123"/>
                  <a:gd name="T93" fmla="*/ 0 h 271"/>
                  <a:gd name="T94" fmla="*/ 0 w 123"/>
                  <a:gd name="T95" fmla="*/ 0 h 271"/>
                  <a:gd name="T96" fmla="*/ 0 w 123"/>
                  <a:gd name="T97" fmla="*/ 0 h 271"/>
                  <a:gd name="T98" fmla="*/ 0 w 123"/>
                  <a:gd name="T99" fmla="*/ 0 h 271"/>
                  <a:gd name="T100" fmla="*/ 0 w 123"/>
                  <a:gd name="T101" fmla="*/ 0 h 271"/>
                  <a:gd name="T102" fmla="*/ 0 w 123"/>
                  <a:gd name="T103" fmla="*/ 0 h 271"/>
                  <a:gd name="T104" fmla="*/ 0 w 123"/>
                  <a:gd name="T105" fmla="*/ 0 h 271"/>
                  <a:gd name="T106" fmla="*/ 0 w 123"/>
                  <a:gd name="T107" fmla="*/ 0 h 271"/>
                  <a:gd name="T108" fmla="*/ 0 w 123"/>
                  <a:gd name="T109" fmla="*/ 0 h 271"/>
                  <a:gd name="T110" fmla="*/ 0 w 123"/>
                  <a:gd name="T111" fmla="*/ 0 h 271"/>
                  <a:gd name="T112" fmla="*/ 0 w 123"/>
                  <a:gd name="T113" fmla="*/ 0 h 271"/>
                  <a:gd name="T114" fmla="*/ 0 w 123"/>
                  <a:gd name="T115" fmla="*/ 0 h 2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3"/>
                  <a:gd name="T175" fmla="*/ 0 h 271"/>
                  <a:gd name="T176" fmla="*/ 123 w 123"/>
                  <a:gd name="T177" fmla="*/ 271 h 2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3" h="271">
                    <a:moveTo>
                      <a:pt x="99" y="236"/>
                    </a:moveTo>
                    <a:lnTo>
                      <a:pt x="94" y="243"/>
                    </a:lnTo>
                    <a:lnTo>
                      <a:pt x="89" y="251"/>
                    </a:lnTo>
                    <a:lnTo>
                      <a:pt x="83" y="262"/>
                    </a:lnTo>
                    <a:lnTo>
                      <a:pt x="77" y="271"/>
                    </a:lnTo>
                    <a:lnTo>
                      <a:pt x="72" y="267"/>
                    </a:lnTo>
                    <a:lnTo>
                      <a:pt x="63" y="262"/>
                    </a:lnTo>
                    <a:lnTo>
                      <a:pt x="53" y="260"/>
                    </a:lnTo>
                    <a:lnTo>
                      <a:pt x="40" y="260"/>
                    </a:lnTo>
                    <a:lnTo>
                      <a:pt x="43" y="258"/>
                    </a:lnTo>
                    <a:lnTo>
                      <a:pt x="44" y="257"/>
                    </a:lnTo>
                    <a:lnTo>
                      <a:pt x="47" y="255"/>
                    </a:lnTo>
                    <a:lnTo>
                      <a:pt x="49" y="253"/>
                    </a:lnTo>
                    <a:lnTo>
                      <a:pt x="44" y="248"/>
                    </a:lnTo>
                    <a:lnTo>
                      <a:pt x="37" y="246"/>
                    </a:lnTo>
                    <a:lnTo>
                      <a:pt x="30" y="244"/>
                    </a:lnTo>
                    <a:lnTo>
                      <a:pt x="24" y="244"/>
                    </a:lnTo>
                    <a:lnTo>
                      <a:pt x="33" y="236"/>
                    </a:lnTo>
                    <a:lnTo>
                      <a:pt x="40" y="234"/>
                    </a:lnTo>
                    <a:lnTo>
                      <a:pt x="47" y="237"/>
                    </a:lnTo>
                    <a:lnTo>
                      <a:pt x="54" y="246"/>
                    </a:lnTo>
                    <a:lnTo>
                      <a:pt x="53" y="236"/>
                    </a:lnTo>
                    <a:lnTo>
                      <a:pt x="53" y="222"/>
                    </a:lnTo>
                    <a:lnTo>
                      <a:pt x="54" y="206"/>
                    </a:lnTo>
                    <a:lnTo>
                      <a:pt x="54" y="196"/>
                    </a:lnTo>
                    <a:lnTo>
                      <a:pt x="53" y="189"/>
                    </a:lnTo>
                    <a:lnTo>
                      <a:pt x="49" y="180"/>
                    </a:lnTo>
                    <a:lnTo>
                      <a:pt x="44" y="175"/>
                    </a:lnTo>
                    <a:lnTo>
                      <a:pt x="40" y="171"/>
                    </a:lnTo>
                    <a:lnTo>
                      <a:pt x="39" y="168"/>
                    </a:lnTo>
                    <a:lnTo>
                      <a:pt x="39" y="161"/>
                    </a:lnTo>
                    <a:lnTo>
                      <a:pt x="40" y="154"/>
                    </a:lnTo>
                    <a:lnTo>
                      <a:pt x="42" y="147"/>
                    </a:lnTo>
                    <a:lnTo>
                      <a:pt x="43" y="134"/>
                    </a:lnTo>
                    <a:lnTo>
                      <a:pt x="43" y="117"/>
                    </a:lnTo>
                    <a:lnTo>
                      <a:pt x="42" y="101"/>
                    </a:lnTo>
                    <a:lnTo>
                      <a:pt x="42" y="93"/>
                    </a:lnTo>
                    <a:lnTo>
                      <a:pt x="43" y="89"/>
                    </a:lnTo>
                    <a:lnTo>
                      <a:pt x="47" y="86"/>
                    </a:lnTo>
                    <a:lnTo>
                      <a:pt x="50" y="84"/>
                    </a:lnTo>
                    <a:lnTo>
                      <a:pt x="54" y="82"/>
                    </a:lnTo>
                    <a:lnTo>
                      <a:pt x="57" y="79"/>
                    </a:lnTo>
                    <a:lnTo>
                      <a:pt x="57" y="73"/>
                    </a:lnTo>
                    <a:lnTo>
                      <a:pt x="54" y="68"/>
                    </a:lnTo>
                    <a:lnTo>
                      <a:pt x="52" y="65"/>
                    </a:lnTo>
                    <a:lnTo>
                      <a:pt x="47" y="61"/>
                    </a:lnTo>
                    <a:lnTo>
                      <a:pt x="42" y="56"/>
                    </a:lnTo>
                    <a:lnTo>
                      <a:pt x="34" y="51"/>
                    </a:lnTo>
                    <a:lnTo>
                      <a:pt x="27" y="45"/>
                    </a:lnTo>
                    <a:lnTo>
                      <a:pt x="20" y="40"/>
                    </a:lnTo>
                    <a:lnTo>
                      <a:pt x="13" y="35"/>
                    </a:lnTo>
                    <a:lnTo>
                      <a:pt x="6" y="30"/>
                    </a:lnTo>
                    <a:lnTo>
                      <a:pt x="0" y="26"/>
                    </a:lnTo>
                    <a:lnTo>
                      <a:pt x="6" y="26"/>
                    </a:lnTo>
                    <a:lnTo>
                      <a:pt x="10" y="24"/>
                    </a:lnTo>
                    <a:lnTo>
                      <a:pt x="14" y="24"/>
                    </a:lnTo>
                    <a:lnTo>
                      <a:pt x="17" y="23"/>
                    </a:lnTo>
                    <a:lnTo>
                      <a:pt x="22" y="23"/>
                    </a:lnTo>
                    <a:lnTo>
                      <a:pt x="26" y="23"/>
                    </a:lnTo>
                    <a:lnTo>
                      <a:pt x="32" y="23"/>
                    </a:lnTo>
                    <a:lnTo>
                      <a:pt x="36" y="26"/>
                    </a:lnTo>
                    <a:lnTo>
                      <a:pt x="43" y="35"/>
                    </a:lnTo>
                    <a:lnTo>
                      <a:pt x="53" y="49"/>
                    </a:lnTo>
                    <a:lnTo>
                      <a:pt x="63" y="63"/>
                    </a:lnTo>
                    <a:lnTo>
                      <a:pt x="69" y="73"/>
                    </a:lnTo>
                    <a:lnTo>
                      <a:pt x="67" y="66"/>
                    </a:lnTo>
                    <a:lnTo>
                      <a:pt x="67" y="59"/>
                    </a:lnTo>
                    <a:lnTo>
                      <a:pt x="69" y="54"/>
                    </a:lnTo>
                    <a:lnTo>
                      <a:pt x="73" y="51"/>
                    </a:lnTo>
                    <a:lnTo>
                      <a:pt x="74" y="37"/>
                    </a:lnTo>
                    <a:lnTo>
                      <a:pt x="76" y="23"/>
                    </a:lnTo>
                    <a:lnTo>
                      <a:pt x="76" y="9"/>
                    </a:lnTo>
                    <a:lnTo>
                      <a:pt x="73" y="0"/>
                    </a:lnTo>
                    <a:lnTo>
                      <a:pt x="76" y="2"/>
                    </a:lnTo>
                    <a:lnTo>
                      <a:pt x="79" y="5"/>
                    </a:lnTo>
                    <a:lnTo>
                      <a:pt x="82" y="10"/>
                    </a:lnTo>
                    <a:lnTo>
                      <a:pt x="86" y="16"/>
                    </a:lnTo>
                    <a:lnTo>
                      <a:pt x="89" y="24"/>
                    </a:lnTo>
                    <a:lnTo>
                      <a:pt x="92" y="35"/>
                    </a:lnTo>
                    <a:lnTo>
                      <a:pt x="92" y="44"/>
                    </a:lnTo>
                    <a:lnTo>
                      <a:pt x="92" y="49"/>
                    </a:lnTo>
                    <a:lnTo>
                      <a:pt x="90" y="54"/>
                    </a:lnTo>
                    <a:lnTo>
                      <a:pt x="86" y="59"/>
                    </a:lnTo>
                    <a:lnTo>
                      <a:pt x="84" y="66"/>
                    </a:lnTo>
                    <a:lnTo>
                      <a:pt x="84" y="72"/>
                    </a:lnTo>
                    <a:lnTo>
                      <a:pt x="87" y="77"/>
                    </a:lnTo>
                    <a:lnTo>
                      <a:pt x="89" y="84"/>
                    </a:lnTo>
                    <a:lnTo>
                      <a:pt x="90" y="93"/>
                    </a:lnTo>
                    <a:lnTo>
                      <a:pt x="89" y="103"/>
                    </a:lnTo>
                    <a:lnTo>
                      <a:pt x="87" y="106"/>
                    </a:lnTo>
                    <a:lnTo>
                      <a:pt x="83" y="108"/>
                    </a:lnTo>
                    <a:lnTo>
                      <a:pt x="79" y="105"/>
                    </a:lnTo>
                    <a:lnTo>
                      <a:pt x="74" y="99"/>
                    </a:lnTo>
                    <a:lnTo>
                      <a:pt x="74" y="110"/>
                    </a:lnTo>
                    <a:lnTo>
                      <a:pt x="74" y="126"/>
                    </a:lnTo>
                    <a:lnTo>
                      <a:pt x="74" y="143"/>
                    </a:lnTo>
                    <a:lnTo>
                      <a:pt x="76" y="157"/>
                    </a:lnTo>
                    <a:lnTo>
                      <a:pt x="77" y="169"/>
                    </a:lnTo>
                    <a:lnTo>
                      <a:pt x="77" y="187"/>
                    </a:lnTo>
                    <a:lnTo>
                      <a:pt x="79" y="204"/>
                    </a:lnTo>
                    <a:lnTo>
                      <a:pt x="79" y="220"/>
                    </a:lnTo>
                    <a:lnTo>
                      <a:pt x="83" y="222"/>
                    </a:lnTo>
                    <a:lnTo>
                      <a:pt x="89" y="224"/>
                    </a:lnTo>
                    <a:lnTo>
                      <a:pt x="92" y="227"/>
                    </a:lnTo>
                    <a:lnTo>
                      <a:pt x="93" y="230"/>
                    </a:lnTo>
                    <a:lnTo>
                      <a:pt x="97" y="220"/>
                    </a:lnTo>
                    <a:lnTo>
                      <a:pt x="106" y="210"/>
                    </a:lnTo>
                    <a:lnTo>
                      <a:pt x="114" y="201"/>
                    </a:lnTo>
                    <a:lnTo>
                      <a:pt x="123" y="197"/>
                    </a:lnTo>
                    <a:lnTo>
                      <a:pt x="123" y="201"/>
                    </a:lnTo>
                    <a:lnTo>
                      <a:pt x="123" y="203"/>
                    </a:lnTo>
                    <a:lnTo>
                      <a:pt x="123" y="206"/>
                    </a:lnTo>
                    <a:lnTo>
                      <a:pt x="123" y="210"/>
                    </a:lnTo>
                    <a:lnTo>
                      <a:pt x="113" y="211"/>
                    </a:lnTo>
                    <a:lnTo>
                      <a:pt x="107" y="220"/>
                    </a:lnTo>
                    <a:lnTo>
                      <a:pt x="102" y="229"/>
                    </a:lnTo>
                    <a:lnTo>
                      <a:pt x="99" y="23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85" name="Freeform 65"/>
              <p:cNvSpPr>
                <a:spLocks/>
              </p:cNvSpPr>
              <p:nvPr/>
            </p:nvSpPr>
            <p:spPr bwMode="auto">
              <a:xfrm>
                <a:off x="6565" y="4425"/>
                <a:ext cx="30" cy="107"/>
              </a:xfrm>
              <a:custGeom>
                <a:avLst/>
                <a:gdLst>
                  <a:gd name="T0" fmla="*/ 1 w 59"/>
                  <a:gd name="T1" fmla="*/ 0 h 215"/>
                  <a:gd name="T2" fmla="*/ 1 w 59"/>
                  <a:gd name="T3" fmla="*/ 0 h 215"/>
                  <a:gd name="T4" fmla="*/ 1 w 59"/>
                  <a:gd name="T5" fmla="*/ 0 h 215"/>
                  <a:gd name="T6" fmla="*/ 1 w 59"/>
                  <a:gd name="T7" fmla="*/ 0 h 215"/>
                  <a:gd name="T8" fmla="*/ 1 w 59"/>
                  <a:gd name="T9" fmla="*/ 0 h 215"/>
                  <a:gd name="T10" fmla="*/ 1 w 59"/>
                  <a:gd name="T11" fmla="*/ 0 h 215"/>
                  <a:gd name="T12" fmla="*/ 1 w 59"/>
                  <a:gd name="T13" fmla="*/ 0 h 215"/>
                  <a:gd name="T14" fmla="*/ 1 w 59"/>
                  <a:gd name="T15" fmla="*/ 0 h 215"/>
                  <a:gd name="T16" fmla="*/ 1 w 59"/>
                  <a:gd name="T17" fmla="*/ 0 h 215"/>
                  <a:gd name="T18" fmla="*/ 1 w 59"/>
                  <a:gd name="T19" fmla="*/ 0 h 215"/>
                  <a:gd name="T20" fmla="*/ 1 w 59"/>
                  <a:gd name="T21" fmla="*/ 0 h 215"/>
                  <a:gd name="T22" fmla="*/ 1 w 59"/>
                  <a:gd name="T23" fmla="*/ 0 h 215"/>
                  <a:gd name="T24" fmla="*/ 1 w 59"/>
                  <a:gd name="T25" fmla="*/ 0 h 215"/>
                  <a:gd name="T26" fmla="*/ 1 w 59"/>
                  <a:gd name="T27" fmla="*/ 0 h 215"/>
                  <a:gd name="T28" fmla="*/ 1 w 59"/>
                  <a:gd name="T29" fmla="*/ 0 h 215"/>
                  <a:gd name="T30" fmla="*/ 1 w 59"/>
                  <a:gd name="T31" fmla="*/ 0 h 215"/>
                  <a:gd name="T32" fmla="*/ 1 w 59"/>
                  <a:gd name="T33" fmla="*/ 0 h 215"/>
                  <a:gd name="T34" fmla="*/ 1 w 59"/>
                  <a:gd name="T35" fmla="*/ 0 h 215"/>
                  <a:gd name="T36" fmla="*/ 1 w 59"/>
                  <a:gd name="T37" fmla="*/ 0 h 215"/>
                  <a:gd name="T38" fmla="*/ 1 w 59"/>
                  <a:gd name="T39" fmla="*/ 0 h 215"/>
                  <a:gd name="T40" fmla="*/ 1 w 59"/>
                  <a:gd name="T41" fmla="*/ 0 h 215"/>
                  <a:gd name="T42" fmla="*/ 1 w 59"/>
                  <a:gd name="T43" fmla="*/ 0 h 215"/>
                  <a:gd name="T44" fmla="*/ 1 w 59"/>
                  <a:gd name="T45" fmla="*/ 0 h 215"/>
                  <a:gd name="T46" fmla="*/ 1 w 59"/>
                  <a:gd name="T47" fmla="*/ 0 h 215"/>
                  <a:gd name="T48" fmla="*/ 1 w 59"/>
                  <a:gd name="T49" fmla="*/ 0 h 215"/>
                  <a:gd name="T50" fmla="*/ 1 w 59"/>
                  <a:gd name="T51" fmla="*/ 0 h 215"/>
                  <a:gd name="T52" fmla="*/ 1 w 59"/>
                  <a:gd name="T53" fmla="*/ 0 h 215"/>
                  <a:gd name="T54" fmla="*/ 1 w 59"/>
                  <a:gd name="T55" fmla="*/ 0 h 215"/>
                  <a:gd name="T56" fmla="*/ 1 w 59"/>
                  <a:gd name="T57" fmla="*/ 0 h 215"/>
                  <a:gd name="T58" fmla="*/ 1 w 59"/>
                  <a:gd name="T59" fmla="*/ 0 h 215"/>
                  <a:gd name="T60" fmla="*/ 1 w 59"/>
                  <a:gd name="T61" fmla="*/ 0 h 215"/>
                  <a:gd name="T62" fmla="*/ 1 w 59"/>
                  <a:gd name="T63" fmla="*/ 0 h 215"/>
                  <a:gd name="T64" fmla="*/ 1 w 59"/>
                  <a:gd name="T65" fmla="*/ 0 h 215"/>
                  <a:gd name="T66" fmla="*/ 1 w 59"/>
                  <a:gd name="T67" fmla="*/ 0 h 215"/>
                  <a:gd name="T68" fmla="*/ 1 w 59"/>
                  <a:gd name="T69" fmla="*/ 0 h 215"/>
                  <a:gd name="T70" fmla="*/ 1 w 59"/>
                  <a:gd name="T71" fmla="*/ 0 h 215"/>
                  <a:gd name="T72" fmla="*/ 1 w 59"/>
                  <a:gd name="T73" fmla="*/ 0 h 215"/>
                  <a:gd name="T74" fmla="*/ 0 w 59"/>
                  <a:gd name="T75" fmla="*/ 0 h 215"/>
                  <a:gd name="T76" fmla="*/ 0 w 59"/>
                  <a:gd name="T77" fmla="*/ 0 h 215"/>
                  <a:gd name="T78" fmla="*/ 1 w 59"/>
                  <a:gd name="T79" fmla="*/ 0 h 215"/>
                  <a:gd name="T80" fmla="*/ 1 w 59"/>
                  <a:gd name="T81" fmla="*/ 0 h 215"/>
                  <a:gd name="T82" fmla="*/ 1 w 59"/>
                  <a:gd name="T83" fmla="*/ 0 h 215"/>
                  <a:gd name="T84" fmla="*/ 1 w 59"/>
                  <a:gd name="T85" fmla="*/ 0 h 215"/>
                  <a:gd name="T86" fmla="*/ 1 w 59"/>
                  <a:gd name="T87" fmla="*/ 0 h 215"/>
                  <a:gd name="T88" fmla="*/ 1 w 59"/>
                  <a:gd name="T89" fmla="*/ 0 h 2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215"/>
                  <a:gd name="T137" fmla="*/ 59 w 59"/>
                  <a:gd name="T138" fmla="*/ 215 h 2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215">
                    <a:moveTo>
                      <a:pt x="24" y="158"/>
                    </a:moveTo>
                    <a:lnTo>
                      <a:pt x="27" y="170"/>
                    </a:lnTo>
                    <a:lnTo>
                      <a:pt x="29" y="182"/>
                    </a:lnTo>
                    <a:lnTo>
                      <a:pt x="34" y="194"/>
                    </a:lnTo>
                    <a:lnTo>
                      <a:pt x="38" y="207"/>
                    </a:lnTo>
                    <a:lnTo>
                      <a:pt x="42" y="208"/>
                    </a:lnTo>
                    <a:lnTo>
                      <a:pt x="47" y="212"/>
                    </a:lnTo>
                    <a:lnTo>
                      <a:pt x="54" y="214"/>
                    </a:lnTo>
                    <a:lnTo>
                      <a:pt x="59" y="215"/>
                    </a:lnTo>
                    <a:lnTo>
                      <a:pt x="54" y="210"/>
                    </a:lnTo>
                    <a:lnTo>
                      <a:pt x="49" y="201"/>
                    </a:lnTo>
                    <a:lnTo>
                      <a:pt x="47" y="194"/>
                    </a:lnTo>
                    <a:lnTo>
                      <a:pt x="44" y="189"/>
                    </a:lnTo>
                    <a:lnTo>
                      <a:pt x="42" y="182"/>
                    </a:lnTo>
                    <a:lnTo>
                      <a:pt x="44" y="173"/>
                    </a:lnTo>
                    <a:lnTo>
                      <a:pt x="45" y="165"/>
                    </a:lnTo>
                    <a:lnTo>
                      <a:pt x="47" y="158"/>
                    </a:lnTo>
                    <a:lnTo>
                      <a:pt x="47" y="147"/>
                    </a:lnTo>
                    <a:lnTo>
                      <a:pt x="44" y="137"/>
                    </a:lnTo>
                    <a:lnTo>
                      <a:pt x="38" y="126"/>
                    </a:lnTo>
                    <a:lnTo>
                      <a:pt x="35" y="119"/>
                    </a:lnTo>
                    <a:lnTo>
                      <a:pt x="34" y="112"/>
                    </a:lnTo>
                    <a:lnTo>
                      <a:pt x="34" y="102"/>
                    </a:lnTo>
                    <a:lnTo>
                      <a:pt x="34" y="91"/>
                    </a:lnTo>
                    <a:lnTo>
                      <a:pt x="35" y="83"/>
                    </a:lnTo>
                    <a:lnTo>
                      <a:pt x="28" y="79"/>
                    </a:lnTo>
                    <a:lnTo>
                      <a:pt x="22" y="74"/>
                    </a:lnTo>
                    <a:lnTo>
                      <a:pt x="18" y="67"/>
                    </a:lnTo>
                    <a:lnTo>
                      <a:pt x="15" y="62"/>
                    </a:lnTo>
                    <a:lnTo>
                      <a:pt x="14" y="53"/>
                    </a:lnTo>
                    <a:lnTo>
                      <a:pt x="12" y="39"/>
                    </a:lnTo>
                    <a:lnTo>
                      <a:pt x="12" y="23"/>
                    </a:lnTo>
                    <a:lnTo>
                      <a:pt x="12" y="11"/>
                    </a:lnTo>
                    <a:lnTo>
                      <a:pt x="11" y="7"/>
                    </a:lnTo>
                    <a:lnTo>
                      <a:pt x="7" y="6"/>
                    </a:lnTo>
                    <a:lnTo>
                      <a:pt x="4" y="2"/>
                    </a:lnTo>
                    <a:lnTo>
                      <a:pt x="1" y="0"/>
                    </a:lnTo>
                    <a:lnTo>
                      <a:pt x="0" y="13"/>
                    </a:lnTo>
                    <a:lnTo>
                      <a:pt x="0" y="27"/>
                    </a:lnTo>
                    <a:lnTo>
                      <a:pt x="1" y="42"/>
                    </a:lnTo>
                    <a:lnTo>
                      <a:pt x="2" y="56"/>
                    </a:lnTo>
                    <a:lnTo>
                      <a:pt x="5" y="81"/>
                    </a:lnTo>
                    <a:lnTo>
                      <a:pt x="12" y="109"/>
                    </a:lnTo>
                    <a:lnTo>
                      <a:pt x="19" y="138"/>
                    </a:lnTo>
                    <a:lnTo>
                      <a:pt x="24" y="1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86" name="Freeform 66"/>
              <p:cNvSpPr>
                <a:spLocks/>
              </p:cNvSpPr>
              <p:nvPr/>
            </p:nvSpPr>
            <p:spPr bwMode="auto">
              <a:xfrm>
                <a:off x="6650" y="4429"/>
                <a:ext cx="33" cy="101"/>
              </a:xfrm>
              <a:custGeom>
                <a:avLst/>
                <a:gdLst>
                  <a:gd name="T0" fmla="*/ 0 w 67"/>
                  <a:gd name="T1" fmla="*/ 1 h 201"/>
                  <a:gd name="T2" fmla="*/ 0 w 67"/>
                  <a:gd name="T3" fmla="*/ 1 h 201"/>
                  <a:gd name="T4" fmla="*/ 0 w 67"/>
                  <a:gd name="T5" fmla="*/ 1 h 201"/>
                  <a:gd name="T6" fmla="*/ 0 w 67"/>
                  <a:gd name="T7" fmla="*/ 1 h 201"/>
                  <a:gd name="T8" fmla="*/ 0 w 67"/>
                  <a:gd name="T9" fmla="*/ 1 h 201"/>
                  <a:gd name="T10" fmla="*/ 0 w 67"/>
                  <a:gd name="T11" fmla="*/ 1 h 201"/>
                  <a:gd name="T12" fmla="*/ 0 w 67"/>
                  <a:gd name="T13" fmla="*/ 1 h 201"/>
                  <a:gd name="T14" fmla="*/ 0 w 67"/>
                  <a:gd name="T15" fmla="*/ 1 h 201"/>
                  <a:gd name="T16" fmla="*/ 0 w 67"/>
                  <a:gd name="T17" fmla="*/ 1 h 201"/>
                  <a:gd name="T18" fmla="*/ 0 w 67"/>
                  <a:gd name="T19" fmla="*/ 1 h 201"/>
                  <a:gd name="T20" fmla="*/ 0 w 67"/>
                  <a:gd name="T21" fmla="*/ 1 h 201"/>
                  <a:gd name="T22" fmla="*/ 0 w 67"/>
                  <a:gd name="T23" fmla="*/ 1 h 201"/>
                  <a:gd name="T24" fmla="*/ 0 w 67"/>
                  <a:gd name="T25" fmla="*/ 1 h 201"/>
                  <a:gd name="T26" fmla="*/ 0 w 67"/>
                  <a:gd name="T27" fmla="*/ 1 h 201"/>
                  <a:gd name="T28" fmla="*/ 0 w 67"/>
                  <a:gd name="T29" fmla="*/ 1 h 201"/>
                  <a:gd name="T30" fmla="*/ 0 w 67"/>
                  <a:gd name="T31" fmla="*/ 1 h 201"/>
                  <a:gd name="T32" fmla="*/ 0 w 67"/>
                  <a:gd name="T33" fmla="*/ 1 h 201"/>
                  <a:gd name="T34" fmla="*/ 0 w 67"/>
                  <a:gd name="T35" fmla="*/ 1 h 201"/>
                  <a:gd name="T36" fmla="*/ 0 w 67"/>
                  <a:gd name="T37" fmla="*/ 1 h 201"/>
                  <a:gd name="T38" fmla="*/ 0 w 67"/>
                  <a:gd name="T39" fmla="*/ 1 h 201"/>
                  <a:gd name="T40" fmla="*/ 0 w 67"/>
                  <a:gd name="T41" fmla="*/ 1 h 201"/>
                  <a:gd name="T42" fmla="*/ 0 w 67"/>
                  <a:gd name="T43" fmla="*/ 1 h 201"/>
                  <a:gd name="T44" fmla="*/ 0 w 67"/>
                  <a:gd name="T45" fmla="*/ 1 h 201"/>
                  <a:gd name="T46" fmla="*/ 0 w 67"/>
                  <a:gd name="T47" fmla="*/ 1 h 201"/>
                  <a:gd name="T48" fmla="*/ 0 w 67"/>
                  <a:gd name="T49" fmla="*/ 1 h 201"/>
                  <a:gd name="T50" fmla="*/ 0 w 67"/>
                  <a:gd name="T51" fmla="*/ 1 h 201"/>
                  <a:gd name="T52" fmla="*/ 0 w 67"/>
                  <a:gd name="T53" fmla="*/ 1 h 201"/>
                  <a:gd name="T54" fmla="*/ 0 w 67"/>
                  <a:gd name="T55" fmla="*/ 1 h 201"/>
                  <a:gd name="T56" fmla="*/ 0 w 67"/>
                  <a:gd name="T57" fmla="*/ 1 h 201"/>
                  <a:gd name="T58" fmla="*/ 0 w 67"/>
                  <a:gd name="T59" fmla="*/ 1 h 201"/>
                  <a:gd name="T60" fmla="*/ 0 w 67"/>
                  <a:gd name="T61" fmla="*/ 1 h 201"/>
                  <a:gd name="T62" fmla="*/ 0 w 67"/>
                  <a:gd name="T63" fmla="*/ 1 h 201"/>
                  <a:gd name="T64" fmla="*/ 0 w 67"/>
                  <a:gd name="T65" fmla="*/ 1 h 201"/>
                  <a:gd name="T66" fmla="*/ 0 w 67"/>
                  <a:gd name="T67" fmla="*/ 1 h 201"/>
                  <a:gd name="T68" fmla="*/ 0 w 67"/>
                  <a:gd name="T69" fmla="*/ 1 h 201"/>
                  <a:gd name="T70" fmla="*/ 0 w 67"/>
                  <a:gd name="T71" fmla="*/ 1 h 201"/>
                  <a:gd name="T72" fmla="*/ 0 w 67"/>
                  <a:gd name="T73" fmla="*/ 0 h 201"/>
                  <a:gd name="T74" fmla="*/ 0 w 67"/>
                  <a:gd name="T75" fmla="*/ 1 h 201"/>
                  <a:gd name="T76" fmla="*/ 0 w 67"/>
                  <a:gd name="T77" fmla="*/ 1 h 201"/>
                  <a:gd name="T78" fmla="*/ 0 w 67"/>
                  <a:gd name="T79" fmla="*/ 1 h 201"/>
                  <a:gd name="T80" fmla="*/ 0 w 67"/>
                  <a:gd name="T81" fmla="*/ 1 h 2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
                  <a:gd name="T124" fmla="*/ 0 h 201"/>
                  <a:gd name="T125" fmla="*/ 67 w 67"/>
                  <a:gd name="T126" fmla="*/ 201 h 20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 h="201">
                    <a:moveTo>
                      <a:pt x="61" y="49"/>
                    </a:moveTo>
                    <a:lnTo>
                      <a:pt x="60" y="61"/>
                    </a:lnTo>
                    <a:lnTo>
                      <a:pt x="59" y="75"/>
                    </a:lnTo>
                    <a:lnTo>
                      <a:pt x="56" y="88"/>
                    </a:lnTo>
                    <a:lnTo>
                      <a:pt x="54" y="96"/>
                    </a:lnTo>
                    <a:lnTo>
                      <a:pt x="54" y="129"/>
                    </a:lnTo>
                    <a:lnTo>
                      <a:pt x="49" y="159"/>
                    </a:lnTo>
                    <a:lnTo>
                      <a:pt x="39" y="184"/>
                    </a:lnTo>
                    <a:lnTo>
                      <a:pt x="26" y="201"/>
                    </a:lnTo>
                    <a:lnTo>
                      <a:pt x="19" y="199"/>
                    </a:lnTo>
                    <a:lnTo>
                      <a:pt x="11" y="196"/>
                    </a:lnTo>
                    <a:lnTo>
                      <a:pt x="6" y="191"/>
                    </a:lnTo>
                    <a:lnTo>
                      <a:pt x="0" y="184"/>
                    </a:lnTo>
                    <a:lnTo>
                      <a:pt x="4" y="178"/>
                    </a:lnTo>
                    <a:lnTo>
                      <a:pt x="10" y="173"/>
                    </a:lnTo>
                    <a:lnTo>
                      <a:pt x="17" y="164"/>
                    </a:lnTo>
                    <a:lnTo>
                      <a:pt x="24" y="156"/>
                    </a:lnTo>
                    <a:lnTo>
                      <a:pt x="31" y="145"/>
                    </a:lnTo>
                    <a:lnTo>
                      <a:pt x="37" y="136"/>
                    </a:lnTo>
                    <a:lnTo>
                      <a:pt x="41" y="128"/>
                    </a:lnTo>
                    <a:lnTo>
                      <a:pt x="43" y="121"/>
                    </a:lnTo>
                    <a:lnTo>
                      <a:pt x="39" y="126"/>
                    </a:lnTo>
                    <a:lnTo>
                      <a:pt x="36" y="131"/>
                    </a:lnTo>
                    <a:lnTo>
                      <a:pt x="31" y="136"/>
                    </a:lnTo>
                    <a:lnTo>
                      <a:pt x="27" y="140"/>
                    </a:lnTo>
                    <a:lnTo>
                      <a:pt x="30" y="119"/>
                    </a:lnTo>
                    <a:lnTo>
                      <a:pt x="31" y="93"/>
                    </a:lnTo>
                    <a:lnTo>
                      <a:pt x="31" y="72"/>
                    </a:lnTo>
                    <a:lnTo>
                      <a:pt x="30" y="58"/>
                    </a:lnTo>
                    <a:lnTo>
                      <a:pt x="41" y="51"/>
                    </a:lnTo>
                    <a:lnTo>
                      <a:pt x="50" y="39"/>
                    </a:lnTo>
                    <a:lnTo>
                      <a:pt x="54" y="25"/>
                    </a:lnTo>
                    <a:lnTo>
                      <a:pt x="57" y="12"/>
                    </a:lnTo>
                    <a:lnTo>
                      <a:pt x="60" y="11"/>
                    </a:lnTo>
                    <a:lnTo>
                      <a:pt x="63" y="7"/>
                    </a:lnTo>
                    <a:lnTo>
                      <a:pt x="64" y="4"/>
                    </a:lnTo>
                    <a:lnTo>
                      <a:pt x="67" y="0"/>
                    </a:lnTo>
                    <a:lnTo>
                      <a:pt x="67" y="12"/>
                    </a:lnTo>
                    <a:lnTo>
                      <a:pt x="66" y="26"/>
                    </a:lnTo>
                    <a:lnTo>
                      <a:pt x="63" y="40"/>
                    </a:lnTo>
                    <a:lnTo>
                      <a:pt x="61" y="4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87" name="Freeform 67"/>
              <p:cNvSpPr>
                <a:spLocks/>
              </p:cNvSpPr>
              <p:nvPr/>
            </p:nvSpPr>
            <p:spPr bwMode="auto">
              <a:xfrm>
                <a:off x="5793" y="4860"/>
                <a:ext cx="296" cy="380"/>
              </a:xfrm>
              <a:custGeom>
                <a:avLst/>
                <a:gdLst>
                  <a:gd name="T0" fmla="*/ 0 w 593"/>
                  <a:gd name="T1" fmla="*/ 0 h 762"/>
                  <a:gd name="T2" fmla="*/ 0 w 593"/>
                  <a:gd name="T3" fmla="*/ 0 h 762"/>
                  <a:gd name="T4" fmla="*/ 0 w 593"/>
                  <a:gd name="T5" fmla="*/ 0 h 762"/>
                  <a:gd name="T6" fmla="*/ 0 w 593"/>
                  <a:gd name="T7" fmla="*/ 0 h 762"/>
                  <a:gd name="T8" fmla="*/ 0 w 593"/>
                  <a:gd name="T9" fmla="*/ 0 h 762"/>
                  <a:gd name="T10" fmla="*/ 0 w 593"/>
                  <a:gd name="T11" fmla="*/ 0 h 762"/>
                  <a:gd name="T12" fmla="*/ 0 w 593"/>
                  <a:gd name="T13" fmla="*/ 0 h 762"/>
                  <a:gd name="T14" fmla="*/ 0 w 593"/>
                  <a:gd name="T15" fmla="*/ 0 h 762"/>
                  <a:gd name="T16" fmla="*/ 0 w 593"/>
                  <a:gd name="T17" fmla="*/ 0 h 762"/>
                  <a:gd name="T18" fmla="*/ 0 w 593"/>
                  <a:gd name="T19" fmla="*/ 0 h 762"/>
                  <a:gd name="T20" fmla="*/ 0 w 593"/>
                  <a:gd name="T21" fmla="*/ 0 h 762"/>
                  <a:gd name="T22" fmla="*/ 0 w 593"/>
                  <a:gd name="T23" fmla="*/ 0 h 762"/>
                  <a:gd name="T24" fmla="*/ 0 w 593"/>
                  <a:gd name="T25" fmla="*/ 0 h 762"/>
                  <a:gd name="T26" fmla="*/ 0 w 593"/>
                  <a:gd name="T27" fmla="*/ 0 h 762"/>
                  <a:gd name="T28" fmla="*/ 0 w 593"/>
                  <a:gd name="T29" fmla="*/ 0 h 762"/>
                  <a:gd name="T30" fmla="*/ 0 w 593"/>
                  <a:gd name="T31" fmla="*/ 0 h 762"/>
                  <a:gd name="T32" fmla="*/ 0 w 593"/>
                  <a:gd name="T33" fmla="*/ 0 h 762"/>
                  <a:gd name="T34" fmla="*/ 0 w 593"/>
                  <a:gd name="T35" fmla="*/ 0 h 762"/>
                  <a:gd name="T36" fmla="*/ 0 w 593"/>
                  <a:gd name="T37" fmla="*/ 0 h 762"/>
                  <a:gd name="T38" fmla="*/ 0 w 593"/>
                  <a:gd name="T39" fmla="*/ 0 h 762"/>
                  <a:gd name="T40" fmla="*/ 0 w 593"/>
                  <a:gd name="T41" fmla="*/ 0 h 762"/>
                  <a:gd name="T42" fmla="*/ 0 w 593"/>
                  <a:gd name="T43" fmla="*/ 0 h 762"/>
                  <a:gd name="T44" fmla="*/ 0 w 593"/>
                  <a:gd name="T45" fmla="*/ 0 h 762"/>
                  <a:gd name="T46" fmla="*/ 0 w 593"/>
                  <a:gd name="T47" fmla="*/ 0 h 762"/>
                  <a:gd name="T48" fmla="*/ 0 w 593"/>
                  <a:gd name="T49" fmla="*/ 0 h 762"/>
                  <a:gd name="T50" fmla="*/ 0 w 593"/>
                  <a:gd name="T51" fmla="*/ 0 h 762"/>
                  <a:gd name="T52" fmla="*/ 0 w 593"/>
                  <a:gd name="T53" fmla="*/ 0 h 762"/>
                  <a:gd name="T54" fmla="*/ 0 w 593"/>
                  <a:gd name="T55" fmla="*/ 0 h 762"/>
                  <a:gd name="T56" fmla="*/ 0 w 593"/>
                  <a:gd name="T57" fmla="*/ 0 h 762"/>
                  <a:gd name="T58" fmla="*/ 0 w 593"/>
                  <a:gd name="T59" fmla="*/ 0 h 762"/>
                  <a:gd name="T60" fmla="*/ 0 w 593"/>
                  <a:gd name="T61" fmla="*/ 0 h 762"/>
                  <a:gd name="T62" fmla="*/ 0 w 593"/>
                  <a:gd name="T63" fmla="*/ 0 h 762"/>
                  <a:gd name="T64" fmla="*/ 0 w 593"/>
                  <a:gd name="T65" fmla="*/ 0 h 762"/>
                  <a:gd name="T66" fmla="*/ 0 w 593"/>
                  <a:gd name="T67" fmla="*/ 0 h 762"/>
                  <a:gd name="T68" fmla="*/ 0 w 593"/>
                  <a:gd name="T69" fmla="*/ 0 h 762"/>
                  <a:gd name="T70" fmla="*/ 0 w 593"/>
                  <a:gd name="T71" fmla="*/ 0 h 762"/>
                  <a:gd name="T72" fmla="*/ 0 w 593"/>
                  <a:gd name="T73" fmla="*/ 0 h 762"/>
                  <a:gd name="T74" fmla="*/ 0 w 593"/>
                  <a:gd name="T75" fmla="*/ 0 h 762"/>
                  <a:gd name="T76" fmla="*/ 0 w 593"/>
                  <a:gd name="T77" fmla="*/ 0 h 762"/>
                  <a:gd name="T78" fmla="*/ 0 w 593"/>
                  <a:gd name="T79" fmla="*/ 0 h 762"/>
                  <a:gd name="T80" fmla="*/ 0 w 593"/>
                  <a:gd name="T81" fmla="*/ 0 h 762"/>
                  <a:gd name="T82" fmla="*/ 0 w 593"/>
                  <a:gd name="T83" fmla="*/ 0 h 762"/>
                  <a:gd name="T84" fmla="*/ 0 w 593"/>
                  <a:gd name="T85" fmla="*/ 0 h 762"/>
                  <a:gd name="T86" fmla="*/ 0 w 593"/>
                  <a:gd name="T87" fmla="*/ 0 h 762"/>
                  <a:gd name="T88" fmla="*/ 0 w 593"/>
                  <a:gd name="T89" fmla="*/ 0 h 762"/>
                  <a:gd name="T90" fmla="*/ 0 w 593"/>
                  <a:gd name="T91" fmla="*/ 0 h 762"/>
                  <a:gd name="T92" fmla="*/ 0 w 593"/>
                  <a:gd name="T93" fmla="*/ 0 h 762"/>
                  <a:gd name="T94" fmla="*/ 0 w 593"/>
                  <a:gd name="T95" fmla="*/ 0 h 762"/>
                  <a:gd name="T96" fmla="*/ 0 w 593"/>
                  <a:gd name="T97" fmla="*/ 0 h 762"/>
                  <a:gd name="T98" fmla="*/ 0 w 593"/>
                  <a:gd name="T99" fmla="*/ 0 h 762"/>
                  <a:gd name="T100" fmla="*/ 0 w 593"/>
                  <a:gd name="T101" fmla="*/ 0 h 762"/>
                  <a:gd name="T102" fmla="*/ 0 w 593"/>
                  <a:gd name="T103" fmla="*/ 0 h 7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3"/>
                  <a:gd name="T157" fmla="*/ 0 h 762"/>
                  <a:gd name="T158" fmla="*/ 593 w 593"/>
                  <a:gd name="T159" fmla="*/ 762 h 7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3" h="762">
                    <a:moveTo>
                      <a:pt x="593" y="219"/>
                    </a:moveTo>
                    <a:lnTo>
                      <a:pt x="592" y="210"/>
                    </a:lnTo>
                    <a:lnTo>
                      <a:pt x="590" y="199"/>
                    </a:lnTo>
                    <a:lnTo>
                      <a:pt x="589" y="187"/>
                    </a:lnTo>
                    <a:lnTo>
                      <a:pt x="586" y="173"/>
                    </a:lnTo>
                    <a:lnTo>
                      <a:pt x="579" y="154"/>
                    </a:lnTo>
                    <a:lnTo>
                      <a:pt x="570" y="138"/>
                    </a:lnTo>
                    <a:lnTo>
                      <a:pt x="559" y="128"/>
                    </a:lnTo>
                    <a:lnTo>
                      <a:pt x="549" y="121"/>
                    </a:lnTo>
                    <a:lnTo>
                      <a:pt x="542" y="116"/>
                    </a:lnTo>
                    <a:lnTo>
                      <a:pt x="534" y="109"/>
                    </a:lnTo>
                    <a:lnTo>
                      <a:pt x="527" y="98"/>
                    </a:lnTo>
                    <a:lnTo>
                      <a:pt x="523" y="91"/>
                    </a:lnTo>
                    <a:lnTo>
                      <a:pt x="519" y="84"/>
                    </a:lnTo>
                    <a:lnTo>
                      <a:pt x="513" y="77"/>
                    </a:lnTo>
                    <a:lnTo>
                      <a:pt x="506" y="74"/>
                    </a:lnTo>
                    <a:lnTo>
                      <a:pt x="499" y="70"/>
                    </a:lnTo>
                    <a:lnTo>
                      <a:pt x="490" y="67"/>
                    </a:lnTo>
                    <a:lnTo>
                      <a:pt x="480" y="60"/>
                    </a:lnTo>
                    <a:lnTo>
                      <a:pt x="469" y="51"/>
                    </a:lnTo>
                    <a:lnTo>
                      <a:pt x="459" y="42"/>
                    </a:lnTo>
                    <a:lnTo>
                      <a:pt x="453" y="39"/>
                    </a:lnTo>
                    <a:lnTo>
                      <a:pt x="443" y="35"/>
                    </a:lnTo>
                    <a:lnTo>
                      <a:pt x="433" y="33"/>
                    </a:lnTo>
                    <a:lnTo>
                      <a:pt x="422" y="33"/>
                    </a:lnTo>
                    <a:lnTo>
                      <a:pt x="409" y="33"/>
                    </a:lnTo>
                    <a:lnTo>
                      <a:pt x="397" y="33"/>
                    </a:lnTo>
                    <a:lnTo>
                      <a:pt x="387" y="33"/>
                    </a:lnTo>
                    <a:lnTo>
                      <a:pt x="380" y="33"/>
                    </a:lnTo>
                    <a:lnTo>
                      <a:pt x="376" y="21"/>
                    </a:lnTo>
                    <a:lnTo>
                      <a:pt x="369" y="13"/>
                    </a:lnTo>
                    <a:lnTo>
                      <a:pt x="359" y="6"/>
                    </a:lnTo>
                    <a:lnTo>
                      <a:pt x="350" y="2"/>
                    </a:lnTo>
                    <a:lnTo>
                      <a:pt x="350" y="6"/>
                    </a:lnTo>
                    <a:lnTo>
                      <a:pt x="349" y="13"/>
                    </a:lnTo>
                    <a:lnTo>
                      <a:pt x="347" y="18"/>
                    </a:lnTo>
                    <a:lnTo>
                      <a:pt x="345" y="23"/>
                    </a:lnTo>
                    <a:lnTo>
                      <a:pt x="342" y="20"/>
                    </a:lnTo>
                    <a:lnTo>
                      <a:pt x="336" y="16"/>
                    </a:lnTo>
                    <a:lnTo>
                      <a:pt x="330" y="13"/>
                    </a:lnTo>
                    <a:lnTo>
                      <a:pt x="323" y="9"/>
                    </a:lnTo>
                    <a:lnTo>
                      <a:pt x="315" y="6"/>
                    </a:lnTo>
                    <a:lnTo>
                      <a:pt x="306" y="2"/>
                    </a:lnTo>
                    <a:lnTo>
                      <a:pt x="296" y="0"/>
                    </a:lnTo>
                    <a:lnTo>
                      <a:pt x="287" y="0"/>
                    </a:lnTo>
                    <a:lnTo>
                      <a:pt x="283" y="2"/>
                    </a:lnTo>
                    <a:lnTo>
                      <a:pt x="275" y="6"/>
                    </a:lnTo>
                    <a:lnTo>
                      <a:pt x="265" y="9"/>
                    </a:lnTo>
                    <a:lnTo>
                      <a:pt x="255" y="14"/>
                    </a:lnTo>
                    <a:lnTo>
                      <a:pt x="245" y="21"/>
                    </a:lnTo>
                    <a:lnTo>
                      <a:pt x="236" y="27"/>
                    </a:lnTo>
                    <a:lnTo>
                      <a:pt x="229" y="32"/>
                    </a:lnTo>
                    <a:lnTo>
                      <a:pt x="225" y="35"/>
                    </a:lnTo>
                    <a:lnTo>
                      <a:pt x="217" y="42"/>
                    </a:lnTo>
                    <a:lnTo>
                      <a:pt x="206" y="51"/>
                    </a:lnTo>
                    <a:lnTo>
                      <a:pt x="195" y="60"/>
                    </a:lnTo>
                    <a:lnTo>
                      <a:pt x="183" y="67"/>
                    </a:lnTo>
                    <a:lnTo>
                      <a:pt x="173" y="79"/>
                    </a:lnTo>
                    <a:lnTo>
                      <a:pt x="166" y="100"/>
                    </a:lnTo>
                    <a:lnTo>
                      <a:pt x="159" y="124"/>
                    </a:lnTo>
                    <a:lnTo>
                      <a:pt x="153" y="140"/>
                    </a:lnTo>
                    <a:lnTo>
                      <a:pt x="157" y="137"/>
                    </a:lnTo>
                    <a:lnTo>
                      <a:pt x="163" y="130"/>
                    </a:lnTo>
                    <a:lnTo>
                      <a:pt x="170" y="123"/>
                    </a:lnTo>
                    <a:lnTo>
                      <a:pt x="177" y="114"/>
                    </a:lnTo>
                    <a:lnTo>
                      <a:pt x="185" y="107"/>
                    </a:lnTo>
                    <a:lnTo>
                      <a:pt x="192" y="102"/>
                    </a:lnTo>
                    <a:lnTo>
                      <a:pt x="196" y="100"/>
                    </a:lnTo>
                    <a:lnTo>
                      <a:pt x="200" y="102"/>
                    </a:lnTo>
                    <a:lnTo>
                      <a:pt x="200" y="107"/>
                    </a:lnTo>
                    <a:lnTo>
                      <a:pt x="196" y="112"/>
                    </a:lnTo>
                    <a:lnTo>
                      <a:pt x="189" y="117"/>
                    </a:lnTo>
                    <a:lnTo>
                      <a:pt x="182" y="124"/>
                    </a:lnTo>
                    <a:lnTo>
                      <a:pt x="172" y="130"/>
                    </a:lnTo>
                    <a:lnTo>
                      <a:pt x="163" y="135"/>
                    </a:lnTo>
                    <a:lnTo>
                      <a:pt x="157" y="138"/>
                    </a:lnTo>
                    <a:lnTo>
                      <a:pt x="153" y="140"/>
                    </a:lnTo>
                    <a:lnTo>
                      <a:pt x="147" y="144"/>
                    </a:lnTo>
                    <a:lnTo>
                      <a:pt x="137" y="152"/>
                    </a:lnTo>
                    <a:lnTo>
                      <a:pt x="129" y="163"/>
                    </a:lnTo>
                    <a:lnTo>
                      <a:pt x="122" y="171"/>
                    </a:lnTo>
                    <a:lnTo>
                      <a:pt x="117" y="178"/>
                    </a:lnTo>
                    <a:lnTo>
                      <a:pt x="112" y="187"/>
                    </a:lnTo>
                    <a:lnTo>
                      <a:pt x="105" y="199"/>
                    </a:lnTo>
                    <a:lnTo>
                      <a:pt x="98" y="213"/>
                    </a:lnTo>
                    <a:lnTo>
                      <a:pt x="89" y="227"/>
                    </a:lnTo>
                    <a:lnTo>
                      <a:pt x="83" y="238"/>
                    </a:lnTo>
                    <a:lnTo>
                      <a:pt x="78" y="247"/>
                    </a:lnTo>
                    <a:lnTo>
                      <a:pt x="75" y="252"/>
                    </a:lnTo>
                    <a:lnTo>
                      <a:pt x="70" y="261"/>
                    </a:lnTo>
                    <a:lnTo>
                      <a:pt x="68" y="273"/>
                    </a:lnTo>
                    <a:lnTo>
                      <a:pt x="66" y="289"/>
                    </a:lnTo>
                    <a:lnTo>
                      <a:pt x="65" y="302"/>
                    </a:lnTo>
                    <a:lnTo>
                      <a:pt x="79" y="302"/>
                    </a:lnTo>
                    <a:lnTo>
                      <a:pt x="80" y="313"/>
                    </a:lnTo>
                    <a:lnTo>
                      <a:pt x="73" y="325"/>
                    </a:lnTo>
                    <a:lnTo>
                      <a:pt x="58" y="332"/>
                    </a:lnTo>
                    <a:lnTo>
                      <a:pt x="50" y="344"/>
                    </a:lnTo>
                    <a:lnTo>
                      <a:pt x="42" y="358"/>
                    </a:lnTo>
                    <a:lnTo>
                      <a:pt x="33" y="374"/>
                    </a:lnTo>
                    <a:lnTo>
                      <a:pt x="28" y="392"/>
                    </a:lnTo>
                    <a:lnTo>
                      <a:pt x="23" y="411"/>
                    </a:lnTo>
                    <a:lnTo>
                      <a:pt x="18" y="432"/>
                    </a:lnTo>
                    <a:lnTo>
                      <a:pt x="12" y="449"/>
                    </a:lnTo>
                    <a:lnTo>
                      <a:pt x="8" y="461"/>
                    </a:lnTo>
                    <a:lnTo>
                      <a:pt x="8" y="470"/>
                    </a:lnTo>
                    <a:lnTo>
                      <a:pt x="9" y="484"/>
                    </a:lnTo>
                    <a:lnTo>
                      <a:pt x="12" y="498"/>
                    </a:lnTo>
                    <a:lnTo>
                      <a:pt x="13" y="512"/>
                    </a:lnTo>
                    <a:lnTo>
                      <a:pt x="3" y="537"/>
                    </a:lnTo>
                    <a:lnTo>
                      <a:pt x="0" y="561"/>
                    </a:lnTo>
                    <a:lnTo>
                      <a:pt x="0" y="584"/>
                    </a:lnTo>
                    <a:lnTo>
                      <a:pt x="3" y="598"/>
                    </a:lnTo>
                    <a:lnTo>
                      <a:pt x="6" y="608"/>
                    </a:lnTo>
                    <a:lnTo>
                      <a:pt x="8" y="619"/>
                    </a:lnTo>
                    <a:lnTo>
                      <a:pt x="9" y="627"/>
                    </a:lnTo>
                    <a:lnTo>
                      <a:pt x="8" y="636"/>
                    </a:lnTo>
                    <a:lnTo>
                      <a:pt x="10" y="647"/>
                    </a:lnTo>
                    <a:lnTo>
                      <a:pt x="19" y="666"/>
                    </a:lnTo>
                    <a:lnTo>
                      <a:pt x="29" y="683"/>
                    </a:lnTo>
                    <a:lnTo>
                      <a:pt x="38" y="695"/>
                    </a:lnTo>
                    <a:lnTo>
                      <a:pt x="48" y="711"/>
                    </a:lnTo>
                    <a:lnTo>
                      <a:pt x="60" y="725"/>
                    </a:lnTo>
                    <a:lnTo>
                      <a:pt x="75" y="736"/>
                    </a:lnTo>
                    <a:lnTo>
                      <a:pt x="90" y="744"/>
                    </a:lnTo>
                    <a:lnTo>
                      <a:pt x="109" y="750"/>
                    </a:lnTo>
                    <a:lnTo>
                      <a:pt x="129" y="753"/>
                    </a:lnTo>
                    <a:lnTo>
                      <a:pt x="150" y="751"/>
                    </a:lnTo>
                    <a:lnTo>
                      <a:pt x="173" y="748"/>
                    </a:lnTo>
                    <a:lnTo>
                      <a:pt x="187" y="757"/>
                    </a:lnTo>
                    <a:lnTo>
                      <a:pt x="205" y="760"/>
                    </a:lnTo>
                    <a:lnTo>
                      <a:pt x="220" y="762"/>
                    </a:lnTo>
                    <a:lnTo>
                      <a:pt x="239" y="762"/>
                    </a:lnTo>
                    <a:lnTo>
                      <a:pt x="256" y="760"/>
                    </a:lnTo>
                    <a:lnTo>
                      <a:pt x="275" y="755"/>
                    </a:lnTo>
                    <a:lnTo>
                      <a:pt x="293" y="750"/>
                    </a:lnTo>
                    <a:lnTo>
                      <a:pt x="312" y="744"/>
                    </a:lnTo>
                    <a:lnTo>
                      <a:pt x="322" y="739"/>
                    </a:lnTo>
                    <a:lnTo>
                      <a:pt x="333" y="730"/>
                    </a:lnTo>
                    <a:lnTo>
                      <a:pt x="343" y="718"/>
                    </a:lnTo>
                    <a:lnTo>
                      <a:pt x="353" y="702"/>
                    </a:lnTo>
                    <a:lnTo>
                      <a:pt x="359" y="689"/>
                    </a:lnTo>
                    <a:lnTo>
                      <a:pt x="365" y="675"/>
                    </a:lnTo>
                    <a:lnTo>
                      <a:pt x="369" y="662"/>
                    </a:lnTo>
                    <a:lnTo>
                      <a:pt x="370" y="648"/>
                    </a:lnTo>
                    <a:lnTo>
                      <a:pt x="380" y="648"/>
                    </a:lnTo>
                    <a:lnTo>
                      <a:pt x="390" y="643"/>
                    </a:lnTo>
                    <a:lnTo>
                      <a:pt x="397" y="636"/>
                    </a:lnTo>
                    <a:lnTo>
                      <a:pt x="402" y="627"/>
                    </a:lnTo>
                    <a:lnTo>
                      <a:pt x="415" y="622"/>
                    </a:lnTo>
                    <a:lnTo>
                      <a:pt x="420" y="610"/>
                    </a:lnTo>
                    <a:lnTo>
                      <a:pt x="422" y="598"/>
                    </a:lnTo>
                    <a:lnTo>
                      <a:pt x="422" y="587"/>
                    </a:lnTo>
                    <a:lnTo>
                      <a:pt x="423" y="584"/>
                    </a:lnTo>
                    <a:lnTo>
                      <a:pt x="426" y="580"/>
                    </a:lnTo>
                    <a:lnTo>
                      <a:pt x="429" y="577"/>
                    </a:lnTo>
                    <a:lnTo>
                      <a:pt x="433" y="575"/>
                    </a:lnTo>
                    <a:lnTo>
                      <a:pt x="439" y="573"/>
                    </a:lnTo>
                    <a:lnTo>
                      <a:pt x="445" y="571"/>
                    </a:lnTo>
                    <a:lnTo>
                      <a:pt x="449" y="571"/>
                    </a:lnTo>
                    <a:lnTo>
                      <a:pt x="455" y="573"/>
                    </a:lnTo>
                    <a:lnTo>
                      <a:pt x="450" y="571"/>
                    </a:lnTo>
                    <a:lnTo>
                      <a:pt x="445" y="568"/>
                    </a:lnTo>
                    <a:lnTo>
                      <a:pt x="437" y="568"/>
                    </a:lnTo>
                    <a:lnTo>
                      <a:pt x="433" y="568"/>
                    </a:lnTo>
                    <a:lnTo>
                      <a:pt x="439" y="559"/>
                    </a:lnTo>
                    <a:lnTo>
                      <a:pt x="447" y="552"/>
                    </a:lnTo>
                    <a:lnTo>
                      <a:pt x="457" y="544"/>
                    </a:lnTo>
                    <a:lnTo>
                      <a:pt x="466" y="537"/>
                    </a:lnTo>
                    <a:lnTo>
                      <a:pt x="465" y="531"/>
                    </a:lnTo>
                    <a:lnTo>
                      <a:pt x="470" y="493"/>
                    </a:lnTo>
                    <a:lnTo>
                      <a:pt x="466" y="456"/>
                    </a:lnTo>
                    <a:lnTo>
                      <a:pt x="457" y="428"/>
                    </a:lnTo>
                    <a:lnTo>
                      <a:pt x="452" y="413"/>
                    </a:lnTo>
                    <a:lnTo>
                      <a:pt x="453" y="406"/>
                    </a:lnTo>
                    <a:lnTo>
                      <a:pt x="456" y="397"/>
                    </a:lnTo>
                    <a:lnTo>
                      <a:pt x="462" y="385"/>
                    </a:lnTo>
                    <a:lnTo>
                      <a:pt x="470" y="369"/>
                    </a:lnTo>
                    <a:lnTo>
                      <a:pt x="479" y="355"/>
                    </a:lnTo>
                    <a:lnTo>
                      <a:pt x="486" y="341"/>
                    </a:lnTo>
                    <a:lnTo>
                      <a:pt x="493" y="330"/>
                    </a:lnTo>
                    <a:lnTo>
                      <a:pt x="499" y="322"/>
                    </a:lnTo>
                    <a:lnTo>
                      <a:pt x="497" y="316"/>
                    </a:lnTo>
                    <a:lnTo>
                      <a:pt x="496" y="311"/>
                    </a:lnTo>
                    <a:lnTo>
                      <a:pt x="496" y="306"/>
                    </a:lnTo>
                    <a:lnTo>
                      <a:pt x="496" y="301"/>
                    </a:lnTo>
                    <a:lnTo>
                      <a:pt x="497" y="295"/>
                    </a:lnTo>
                    <a:lnTo>
                      <a:pt x="497" y="290"/>
                    </a:lnTo>
                    <a:lnTo>
                      <a:pt x="499" y="289"/>
                    </a:lnTo>
                    <a:lnTo>
                      <a:pt x="499" y="285"/>
                    </a:lnTo>
                    <a:lnTo>
                      <a:pt x="496" y="282"/>
                    </a:lnTo>
                    <a:lnTo>
                      <a:pt x="496" y="280"/>
                    </a:lnTo>
                    <a:lnTo>
                      <a:pt x="496" y="278"/>
                    </a:lnTo>
                    <a:lnTo>
                      <a:pt x="497" y="273"/>
                    </a:lnTo>
                    <a:lnTo>
                      <a:pt x="499" y="262"/>
                    </a:lnTo>
                    <a:lnTo>
                      <a:pt x="503" y="250"/>
                    </a:lnTo>
                    <a:lnTo>
                      <a:pt x="509" y="236"/>
                    </a:lnTo>
                    <a:lnTo>
                      <a:pt x="513" y="227"/>
                    </a:lnTo>
                    <a:lnTo>
                      <a:pt x="516" y="222"/>
                    </a:lnTo>
                    <a:lnTo>
                      <a:pt x="520" y="219"/>
                    </a:lnTo>
                    <a:lnTo>
                      <a:pt x="523" y="219"/>
                    </a:lnTo>
                    <a:lnTo>
                      <a:pt x="524" y="222"/>
                    </a:lnTo>
                    <a:lnTo>
                      <a:pt x="527" y="226"/>
                    </a:lnTo>
                    <a:lnTo>
                      <a:pt x="532" y="227"/>
                    </a:lnTo>
                    <a:lnTo>
                      <a:pt x="540" y="231"/>
                    </a:lnTo>
                    <a:lnTo>
                      <a:pt x="549" y="231"/>
                    </a:lnTo>
                    <a:lnTo>
                      <a:pt x="559" y="231"/>
                    </a:lnTo>
                    <a:lnTo>
                      <a:pt x="570" y="229"/>
                    </a:lnTo>
                    <a:lnTo>
                      <a:pt x="582" y="226"/>
                    </a:lnTo>
                    <a:lnTo>
                      <a:pt x="593" y="2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88" name="Freeform 68"/>
              <p:cNvSpPr>
                <a:spLocks/>
              </p:cNvSpPr>
              <p:nvPr/>
            </p:nvSpPr>
            <p:spPr bwMode="auto">
              <a:xfrm>
                <a:off x="5752" y="5207"/>
                <a:ext cx="342" cy="569"/>
              </a:xfrm>
              <a:custGeom>
                <a:avLst/>
                <a:gdLst>
                  <a:gd name="T0" fmla="*/ 1 w 684"/>
                  <a:gd name="T1" fmla="*/ 1 h 1138"/>
                  <a:gd name="T2" fmla="*/ 1 w 684"/>
                  <a:gd name="T3" fmla="*/ 1 h 1138"/>
                  <a:gd name="T4" fmla="*/ 1 w 684"/>
                  <a:gd name="T5" fmla="*/ 1 h 1138"/>
                  <a:gd name="T6" fmla="*/ 1 w 684"/>
                  <a:gd name="T7" fmla="*/ 1 h 1138"/>
                  <a:gd name="T8" fmla="*/ 1 w 684"/>
                  <a:gd name="T9" fmla="*/ 1 h 1138"/>
                  <a:gd name="T10" fmla="*/ 1 w 684"/>
                  <a:gd name="T11" fmla="*/ 1 h 1138"/>
                  <a:gd name="T12" fmla="*/ 1 w 684"/>
                  <a:gd name="T13" fmla="*/ 1 h 1138"/>
                  <a:gd name="T14" fmla="*/ 1 w 684"/>
                  <a:gd name="T15" fmla="*/ 1 h 1138"/>
                  <a:gd name="T16" fmla="*/ 1 w 684"/>
                  <a:gd name="T17" fmla="*/ 1 h 1138"/>
                  <a:gd name="T18" fmla="*/ 1 w 684"/>
                  <a:gd name="T19" fmla="*/ 1 h 1138"/>
                  <a:gd name="T20" fmla="*/ 1 w 684"/>
                  <a:gd name="T21" fmla="*/ 1 h 1138"/>
                  <a:gd name="T22" fmla="*/ 1 w 684"/>
                  <a:gd name="T23" fmla="*/ 1 h 1138"/>
                  <a:gd name="T24" fmla="*/ 1 w 684"/>
                  <a:gd name="T25" fmla="*/ 1 h 1138"/>
                  <a:gd name="T26" fmla="*/ 1 w 684"/>
                  <a:gd name="T27" fmla="*/ 1 h 1138"/>
                  <a:gd name="T28" fmla="*/ 1 w 684"/>
                  <a:gd name="T29" fmla="*/ 1 h 1138"/>
                  <a:gd name="T30" fmla="*/ 1 w 684"/>
                  <a:gd name="T31" fmla="*/ 1 h 1138"/>
                  <a:gd name="T32" fmla="*/ 1 w 684"/>
                  <a:gd name="T33" fmla="*/ 1 h 1138"/>
                  <a:gd name="T34" fmla="*/ 1 w 684"/>
                  <a:gd name="T35" fmla="*/ 1 h 1138"/>
                  <a:gd name="T36" fmla="*/ 1 w 684"/>
                  <a:gd name="T37" fmla="*/ 1 h 1138"/>
                  <a:gd name="T38" fmla="*/ 1 w 684"/>
                  <a:gd name="T39" fmla="*/ 1 h 1138"/>
                  <a:gd name="T40" fmla="*/ 1 w 684"/>
                  <a:gd name="T41" fmla="*/ 1 h 1138"/>
                  <a:gd name="T42" fmla="*/ 1 w 684"/>
                  <a:gd name="T43" fmla="*/ 1 h 1138"/>
                  <a:gd name="T44" fmla="*/ 1 w 684"/>
                  <a:gd name="T45" fmla="*/ 1 h 1138"/>
                  <a:gd name="T46" fmla="*/ 1 w 684"/>
                  <a:gd name="T47" fmla="*/ 1 h 1138"/>
                  <a:gd name="T48" fmla="*/ 1 w 684"/>
                  <a:gd name="T49" fmla="*/ 1 h 1138"/>
                  <a:gd name="T50" fmla="*/ 1 w 684"/>
                  <a:gd name="T51" fmla="*/ 1 h 1138"/>
                  <a:gd name="T52" fmla="*/ 1 w 684"/>
                  <a:gd name="T53" fmla="*/ 1 h 1138"/>
                  <a:gd name="T54" fmla="*/ 1 w 684"/>
                  <a:gd name="T55" fmla="*/ 1 h 1138"/>
                  <a:gd name="T56" fmla="*/ 1 w 684"/>
                  <a:gd name="T57" fmla="*/ 1 h 1138"/>
                  <a:gd name="T58" fmla="*/ 0 w 684"/>
                  <a:gd name="T59" fmla="*/ 1 h 1138"/>
                  <a:gd name="T60" fmla="*/ 1 w 684"/>
                  <a:gd name="T61" fmla="*/ 1 h 1138"/>
                  <a:gd name="T62" fmla="*/ 1 w 684"/>
                  <a:gd name="T63" fmla="*/ 1 h 1138"/>
                  <a:gd name="T64" fmla="*/ 1 w 684"/>
                  <a:gd name="T65" fmla="*/ 1 h 1138"/>
                  <a:gd name="T66" fmla="*/ 1 w 684"/>
                  <a:gd name="T67" fmla="*/ 1 h 1138"/>
                  <a:gd name="T68" fmla="*/ 1 w 684"/>
                  <a:gd name="T69" fmla="*/ 1 h 1138"/>
                  <a:gd name="T70" fmla="*/ 1 w 684"/>
                  <a:gd name="T71" fmla="*/ 1 h 1138"/>
                  <a:gd name="T72" fmla="*/ 1 w 684"/>
                  <a:gd name="T73" fmla="*/ 1 h 1138"/>
                  <a:gd name="T74" fmla="*/ 1 w 684"/>
                  <a:gd name="T75" fmla="*/ 1 h 1138"/>
                  <a:gd name="T76" fmla="*/ 1 w 684"/>
                  <a:gd name="T77" fmla="*/ 1 h 1138"/>
                  <a:gd name="T78" fmla="*/ 1 w 684"/>
                  <a:gd name="T79" fmla="*/ 1 h 1138"/>
                  <a:gd name="T80" fmla="*/ 1 w 684"/>
                  <a:gd name="T81" fmla="*/ 1 h 1138"/>
                  <a:gd name="T82" fmla="*/ 1 w 684"/>
                  <a:gd name="T83" fmla="*/ 1 h 1138"/>
                  <a:gd name="T84" fmla="*/ 1 w 684"/>
                  <a:gd name="T85" fmla="*/ 1 h 1138"/>
                  <a:gd name="T86" fmla="*/ 1 w 684"/>
                  <a:gd name="T87" fmla="*/ 1 h 1138"/>
                  <a:gd name="T88" fmla="*/ 1 w 684"/>
                  <a:gd name="T89" fmla="*/ 1 h 1138"/>
                  <a:gd name="T90" fmla="*/ 1 w 684"/>
                  <a:gd name="T91" fmla="*/ 1 h 1138"/>
                  <a:gd name="T92" fmla="*/ 1 w 684"/>
                  <a:gd name="T93" fmla="*/ 1 h 1138"/>
                  <a:gd name="T94" fmla="*/ 1 w 684"/>
                  <a:gd name="T95" fmla="*/ 1 h 1138"/>
                  <a:gd name="T96" fmla="*/ 1 w 684"/>
                  <a:gd name="T97" fmla="*/ 1 h 1138"/>
                  <a:gd name="T98" fmla="*/ 1 w 684"/>
                  <a:gd name="T99" fmla="*/ 1 h 1138"/>
                  <a:gd name="T100" fmla="*/ 1 w 684"/>
                  <a:gd name="T101" fmla="*/ 1 h 11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84"/>
                  <a:gd name="T154" fmla="*/ 0 h 1138"/>
                  <a:gd name="T155" fmla="*/ 684 w 684"/>
                  <a:gd name="T156" fmla="*/ 1138 h 11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84" h="1138">
                    <a:moveTo>
                      <a:pt x="574" y="774"/>
                    </a:moveTo>
                    <a:lnTo>
                      <a:pt x="571" y="771"/>
                    </a:lnTo>
                    <a:lnTo>
                      <a:pt x="570" y="769"/>
                    </a:lnTo>
                    <a:lnTo>
                      <a:pt x="567" y="766"/>
                    </a:lnTo>
                    <a:lnTo>
                      <a:pt x="564" y="764"/>
                    </a:lnTo>
                    <a:lnTo>
                      <a:pt x="560" y="767"/>
                    </a:lnTo>
                    <a:lnTo>
                      <a:pt x="554" y="774"/>
                    </a:lnTo>
                    <a:lnTo>
                      <a:pt x="548" y="781"/>
                    </a:lnTo>
                    <a:lnTo>
                      <a:pt x="543" y="787"/>
                    </a:lnTo>
                    <a:lnTo>
                      <a:pt x="538" y="780"/>
                    </a:lnTo>
                    <a:lnTo>
                      <a:pt x="533" y="769"/>
                    </a:lnTo>
                    <a:lnTo>
                      <a:pt x="527" y="759"/>
                    </a:lnTo>
                    <a:lnTo>
                      <a:pt x="523" y="748"/>
                    </a:lnTo>
                    <a:lnTo>
                      <a:pt x="518" y="741"/>
                    </a:lnTo>
                    <a:lnTo>
                      <a:pt x="510" y="734"/>
                    </a:lnTo>
                    <a:lnTo>
                      <a:pt x="500" y="724"/>
                    </a:lnTo>
                    <a:lnTo>
                      <a:pt x="488" y="715"/>
                    </a:lnTo>
                    <a:lnTo>
                      <a:pt x="476" y="704"/>
                    </a:lnTo>
                    <a:lnTo>
                      <a:pt x="463" y="696"/>
                    </a:lnTo>
                    <a:lnTo>
                      <a:pt x="453" y="689"/>
                    </a:lnTo>
                    <a:lnTo>
                      <a:pt x="444" y="683"/>
                    </a:lnTo>
                    <a:lnTo>
                      <a:pt x="438" y="664"/>
                    </a:lnTo>
                    <a:lnTo>
                      <a:pt x="431" y="635"/>
                    </a:lnTo>
                    <a:lnTo>
                      <a:pt x="426" y="601"/>
                    </a:lnTo>
                    <a:lnTo>
                      <a:pt x="418" y="563"/>
                    </a:lnTo>
                    <a:lnTo>
                      <a:pt x="413" y="525"/>
                    </a:lnTo>
                    <a:lnTo>
                      <a:pt x="408" y="486"/>
                    </a:lnTo>
                    <a:lnTo>
                      <a:pt x="404" y="453"/>
                    </a:lnTo>
                    <a:lnTo>
                      <a:pt x="401" y="427"/>
                    </a:lnTo>
                    <a:lnTo>
                      <a:pt x="400" y="380"/>
                    </a:lnTo>
                    <a:lnTo>
                      <a:pt x="403" y="336"/>
                    </a:lnTo>
                    <a:lnTo>
                      <a:pt x="404" y="301"/>
                    </a:lnTo>
                    <a:lnTo>
                      <a:pt x="404" y="276"/>
                    </a:lnTo>
                    <a:lnTo>
                      <a:pt x="397" y="271"/>
                    </a:lnTo>
                    <a:lnTo>
                      <a:pt x="393" y="264"/>
                    </a:lnTo>
                    <a:lnTo>
                      <a:pt x="390" y="252"/>
                    </a:lnTo>
                    <a:lnTo>
                      <a:pt x="391" y="236"/>
                    </a:lnTo>
                    <a:lnTo>
                      <a:pt x="388" y="222"/>
                    </a:lnTo>
                    <a:lnTo>
                      <a:pt x="383" y="207"/>
                    </a:lnTo>
                    <a:lnTo>
                      <a:pt x="376" y="187"/>
                    </a:lnTo>
                    <a:lnTo>
                      <a:pt x="373" y="166"/>
                    </a:lnTo>
                    <a:lnTo>
                      <a:pt x="376" y="133"/>
                    </a:lnTo>
                    <a:lnTo>
                      <a:pt x="381" y="100"/>
                    </a:lnTo>
                    <a:lnTo>
                      <a:pt x="388" y="70"/>
                    </a:lnTo>
                    <a:lnTo>
                      <a:pt x="393" y="49"/>
                    </a:lnTo>
                    <a:lnTo>
                      <a:pt x="374" y="55"/>
                    </a:lnTo>
                    <a:lnTo>
                      <a:pt x="356" y="60"/>
                    </a:lnTo>
                    <a:lnTo>
                      <a:pt x="337" y="65"/>
                    </a:lnTo>
                    <a:lnTo>
                      <a:pt x="320" y="67"/>
                    </a:lnTo>
                    <a:lnTo>
                      <a:pt x="301" y="67"/>
                    </a:lnTo>
                    <a:lnTo>
                      <a:pt x="286" y="65"/>
                    </a:lnTo>
                    <a:lnTo>
                      <a:pt x="268" y="62"/>
                    </a:lnTo>
                    <a:lnTo>
                      <a:pt x="254" y="53"/>
                    </a:lnTo>
                    <a:lnTo>
                      <a:pt x="231" y="56"/>
                    </a:lnTo>
                    <a:lnTo>
                      <a:pt x="210" y="58"/>
                    </a:lnTo>
                    <a:lnTo>
                      <a:pt x="190" y="55"/>
                    </a:lnTo>
                    <a:lnTo>
                      <a:pt x="171" y="49"/>
                    </a:lnTo>
                    <a:lnTo>
                      <a:pt x="156" y="41"/>
                    </a:lnTo>
                    <a:lnTo>
                      <a:pt x="141" y="30"/>
                    </a:lnTo>
                    <a:lnTo>
                      <a:pt x="129" y="16"/>
                    </a:lnTo>
                    <a:lnTo>
                      <a:pt x="119" y="0"/>
                    </a:lnTo>
                    <a:lnTo>
                      <a:pt x="110" y="18"/>
                    </a:lnTo>
                    <a:lnTo>
                      <a:pt x="104" y="34"/>
                    </a:lnTo>
                    <a:lnTo>
                      <a:pt x="97" y="48"/>
                    </a:lnTo>
                    <a:lnTo>
                      <a:pt x="93" y="60"/>
                    </a:lnTo>
                    <a:lnTo>
                      <a:pt x="87" y="74"/>
                    </a:lnTo>
                    <a:lnTo>
                      <a:pt x="83" y="84"/>
                    </a:lnTo>
                    <a:lnTo>
                      <a:pt x="79" y="93"/>
                    </a:lnTo>
                    <a:lnTo>
                      <a:pt x="74" y="100"/>
                    </a:lnTo>
                    <a:lnTo>
                      <a:pt x="66" y="116"/>
                    </a:lnTo>
                    <a:lnTo>
                      <a:pt x="59" y="135"/>
                    </a:lnTo>
                    <a:lnTo>
                      <a:pt x="53" y="154"/>
                    </a:lnTo>
                    <a:lnTo>
                      <a:pt x="49" y="172"/>
                    </a:lnTo>
                    <a:lnTo>
                      <a:pt x="46" y="187"/>
                    </a:lnTo>
                    <a:lnTo>
                      <a:pt x="41" y="205"/>
                    </a:lnTo>
                    <a:lnTo>
                      <a:pt x="36" y="222"/>
                    </a:lnTo>
                    <a:lnTo>
                      <a:pt x="29" y="240"/>
                    </a:lnTo>
                    <a:lnTo>
                      <a:pt x="23" y="256"/>
                    </a:lnTo>
                    <a:lnTo>
                      <a:pt x="20" y="273"/>
                    </a:lnTo>
                    <a:lnTo>
                      <a:pt x="17" y="290"/>
                    </a:lnTo>
                    <a:lnTo>
                      <a:pt x="16" y="304"/>
                    </a:lnTo>
                    <a:lnTo>
                      <a:pt x="13" y="322"/>
                    </a:lnTo>
                    <a:lnTo>
                      <a:pt x="9" y="346"/>
                    </a:lnTo>
                    <a:lnTo>
                      <a:pt x="6" y="373"/>
                    </a:lnTo>
                    <a:lnTo>
                      <a:pt x="6" y="395"/>
                    </a:lnTo>
                    <a:lnTo>
                      <a:pt x="6" y="421"/>
                    </a:lnTo>
                    <a:lnTo>
                      <a:pt x="6" y="456"/>
                    </a:lnTo>
                    <a:lnTo>
                      <a:pt x="6" y="495"/>
                    </a:lnTo>
                    <a:lnTo>
                      <a:pt x="3" y="525"/>
                    </a:lnTo>
                    <a:lnTo>
                      <a:pt x="0" y="563"/>
                    </a:lnTo>
                    <a:lnTo>
                      <a:pt x="0" y="621"/>
                    </a:lnTo>
                    <a:lnTo>
                      <a:pt x="3" y="685"/>
                    </a:lnTo>
                    <a:lnTo>
                      <a:pt x="6" y="745"/>
                    </a:lnTo>
                    <a:lnTo>
                      <a:pt x="13" y="804"/>
                    </a:lnTo>
                    <a:lnTo>
                      <a:pt x="21" y="869"/>
                    </a:lnTo>
                    <a:lnTo>
                      <a:pt x="29" y="928"/>
                    </a:lnTo>
                    <a:lnTo>
                      <a:pt x="33" y="966"/>
                    </a:lnTo>
                    <a:lnTo>
                      <a:pt x="34" y="989"/>
                    </a:lnTo>
                    <a:lnTo>
                      <a:pt x="36" y="1010"/>
                    </a:lnTo>
                    <a:lnTo>
                      <a:pt x="39" y="1026"/>
                    </a:lnTo>
                    <a:lnTo>
                      <a:pt x="41" y="1038"/>
                    </a:lnTo>
                    <a:lnTo>
                      <a:pt x="46" y="1049"/>
                    </a:lnTo>
                    <a:lnTo>
                      <a:pt x="53" y="1061"/>
                    </a:lnTo>
                    <a:lnTo>
                      <a:pt x="59" y="1073"/>
                    </a:lnTo>
                    <a:lnTo>
                      <a:pt x="61" y="1082"/>
                    </a:lnTo>
                    <a:lnTo>
                      <a:pt x="61" y="1090"/>
                    </a:lnTo>
                    <a:lnTo>
                      <a:pt x="63" y="1103"/>
                    </a:lnTo>
                    <a:lnTo>
                      <a:pt x="64" y="1117"/>
                    </a:lnTo>
                    <a:lnTo>
                      <a:pt x="67" y="1136"/>
                    </a:lnTo>
                    <a:lnTo>
                      <a:pt x="90" y="1136"/>
                    </a:lnTo>
                    <a:lnTo>
                      <a:pt x="120" y="1136"/>
                    </a:lnTo>
                    <a:lnTo>
                      <a:pt x="156" y="1136"/>
                    </a:lnTo>
                    <a:lnTo>
                      <a:pt x="196" y="1138"/>
                    </a:lnTo>
                    <a:lnTo>
                      <a:pt x="240" y="1138"/>
                    </a:lnTo>
                    <a:lnTo>
                      <a:pt x="287" y="1138"/>
                    </a:lnTo>
                    <a:lnTo>
                      <a:pt x="336" y="1138"/>
                    </a:lnTo>
                    <a:lnTo>
                      <a:pt x="384" y="1138"/>
                    </a:lnTo>
                    <a:lnTo>
                      <a:pt x="434" y="1138"/>
                    </a:lnTo>
                    <a:lnTo>
                      <a:pt x="481" y="1138"/>
                    </a:lnTo>
                    <a:lnTo>
                      <a:pt x="527" y="1138"/>
                    </a:lnTo>
                    <a:lnTo>
                      <a:pt x="570" y="1138"/>
                    </a:lnTo>
                    <a:lnTo>
                      <a:pt x="607" y="1136"/>
                    </a:lnTo>
                    <a:lnTo>
                      <a:pt x="640" y="1136"/>
                    </a:lnTo>
                    <a:lnTo>
                      <a:pt x="665" y="1136"/>
                    </a:lnTo>
                    <a:lnTo>
                      <a:pt x="684" y="1136"/>
                    </a:lnTo>
                    <a:lnTo>
                      <a:pt x="684" y="1129"/>
                    </a:lnTo>
                    <a:lnTo>
                      <a:pt x="681" y="1118"/>
                    </a:lnTo>
                    <a:lnTo>
                      <a:pt x="677" y="1110"/>
                    </a:lnTo>
                    <a:lnTo>
                      <a:pt x="670" y="1104"/>
                    </a:lnTo>
                    <a:lnTo>
                      <a:pt x="670" y="1096"/>
                    </a:lnTo>
                    <a:lnTo>
                      <a:pt x="668" y="1087"/>
                    </a:lnTo>
                    <a:lnTo>
                      <a:pt x="667" y="1076"/>
                    </a:lnTo>
                    <a:lnTo>
                      <a:pt x="663" y="1066"/>
                    </a:lnTo>
                    <a:lnTo>
                      <a:pt x="658" y="1057"/>
                    </a:lnTo>
                    <a:lnTo>
                      <a:pt x="653" y="1043"/>
                    </a:lnTo>
                    <a:lnTo>
                      <a:pt x="647" y="1028"/>
                    </a:lnTo>
                    <a:lnTo>
                      <a:pt x="638" y="1008"/>
                    </a:lnTo>
                    <a:lnTo>
                      <a:pt x="631" y="991"/>
                    </a:lnTo>
                    <a:lnTo>
                      <a:pt x="624" y="973"/>
                    </a:lnTo>
                    <a:lnTo>
                      <a:pt x="617" y="959"/>
                    </a:lnTo>
                    <a:lnTo>
                      <a:pt x="613" y="952"/>
                    </a:lnTo>
                    <a:lnTo>
                      <a:pt x="608" y="947"/>
                    </a:lnTo>
                    <a:lnTo>
                      <a:pt x="601" y="938"/>
                    </a:lnTo>
                    <a:lnTo>
                      <a:pt x="593" y="928"/>
                    </a:lnTo>
                    <a:lnTo>
                      <a:pt x="584" y="916"/>
                    </a:lnTo>
                    <a:lnTo>
                      <a:pt x="574" y="902"/>
                    </a:lnTo>
                    <a:lnTo>
                      <a:pt x="567" y="888"/>
                    </a:lnTo>
                    <a:lnTo>
                      <a:pt x="560" y="874"/>
                    </a:lnTo>
                    <a:lnTo>
                      <a:pt x="556" y="858"/>
                    </a:lnTo>
                    <a:lnTo>
                      <a:pt x="554" y="830"/>
                    </a:lnTo>
                    <a:lnTo>
                      <a:pt x="558" y="806"/>
                    </a:lnTo>
                    <a:lnTo>
                      <a:pt x="567" y="788"/>
                    </a:lnTo>
                    <a:lnTo>
                      <a:pt x="574" y="7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89" name="Freeform 69"/>
              <p:cNvSpPr>
                <a:spLocks/>
              </p:cNvSpPr>
              <p:nvPr/>
            </p:nvSpPr>
            <p:spPr bwMode="auto">
              <a:xfrm>
                <a:off x="5951" y="5549"/>
                <a:ext cx="88" cy="102"/>
              </a:xfrm>
              <a:custGeom>
                <a:avLst/>
                <a:gdLst>
                  <a:gd name="T0" fmla="*/ 1 w 176"/>
                  <a:gd name="T1" fmla="*/ 0 h 205"/>
                  <a:gd name="T2" fmla="*/ 1 w 176"/>
                  <a:gd name="T3" fmla="*/ 0 h 205"/>
                  <a:gd name="T4" fmla="*/ 1 w 176"/>
                  <a:gd name="T5" fmla="*/ 0 h 205"/>
                  <a:gd name="T6" fmla="*/ 1 w 176"/>
                  <a:gd name="T7" fmla="*/ 0 h 205"/>
                  <a:gd name="T8" fmla="*/ 1 w 176"/>
                  <a:gd name="T9" fmla="*/ 0 h 205"/>
                  <a:gd name="T10" fmla="*/ 1 w 176"/>
                  <a:gd name="T11" fmla="*/ 0 h 205"/>
                  <a:gd name="T12" fmla="*/ 1 w 176"/>
                  <a:gd name="T13" fmla="*/ 0 h 205"/>
                  <a:gd name="T14" fmla="*/ 1 w 176"/>
                  <a:gd name="T15" fmla="*/ 0 h 205"/>
                  <a:gd name="T16" fmla="*/ 1 w 176"/>
                  <a:gd name="T17" fmla="*/ 0 h 205"/>
                  <a:gd name="T18" fmla="*/ 1 w 176"/>
                  <a:gd name="T19" fmla="*/ 0 h 205"/>
                  <a:gd name="T20" fmla="*/ 1 w 176"/>
                  <a:gd name="T21" fmla="*/ 0 h 205"/>
                  <a:gd name="T22" fmla="*/ 1 w 176"/>
                  <a:gd name="T23" fmla="*/ 0 h 205"/>
                  <a:gd name="T24" fmla="*/ 1 w 176"/>
                  <a:gd name="T25" fmla="*/ 0 h 205"/>
                  <a:gd name="T26" fmla="*/ 1 w 176"/>
                  <a:gd name="T27" fmla="*/ 0 h 205"/>
                  <a:gd name="T28" fmla="*/ 1 w 176"/>
                  <a:gd name="T29" fmla="*/ 0 h 205"/>
                  <a:gd name="T30" fmla="*/ 1 w 176"/>
                  <a:gd name="T31" fmla="*/ 0 h 205"/>
                  <a:gd name="T32" fmla="*/ 1 w 176"/>
                  <a:gd name="T33" fmla="*/ 0 h 205"/>
                  <a:gd name="T34" fmla="*/ 1 w 176"/>
                  <a:gd name="T35" fmla="*/ 0 h 205"/>
                  <a:gd name="T36" fmla="*/ 1 w 176"/>
                  <a:gd name="T37" fmla="*/ 0 h 205"/>
                  <a:gd name="T38" fmla="*/ 0 w 176"/>
                  <a:gd name="T39" fmla="*/ 0 h 205"/>
                  <a:gd name="T40" fmla="*/ 1 w 176"/>
                  <a:gd name="T41" fmla="*/ 0 h 205"/>
                  <a:gd name="T42" fmla="*/ 1 w 176"/>
                  <a:gd name="T43" fmla="*/ 0 h 205"/>
                  <a:gd name="T44" fmla="*/ 1 w 176"/>
                  <a:gd name="T45" fmla="*/ 0 h 205"/>
                  <a:gd name="T46" fmla="*/ 1 w 176"/>
                  <a:gd name="T47" fmla="*/ 0 h 205"/>
                  <a:gd name="T48" fmla="*/ 1 w 176"/>
                  <a:gd name="T49" fmla="*/ 0 h 205"/>
                  <a:gd name="T50" fmla="*/ 1 w 176"/>
                  <a:gd name="T51" fmla="*/ 0 h 205"/>
                  <a:gd name="T52" fmla="*/ 1 w 176"/>
                  <a:gd name="T53" fmla="*/ 0 h 205"/>
                  <a:gd name="T54" fmla="*/ 1 w 176"/>
                  <a:gd name="T55" fmla="*/ 0 h 205"/>
                  <a:gd name="T56" fmla="*/ 1 w 176"/>
                  <a:gd name="T57" fmla="*/ 0 h 205"/>
                  <a:gd name="T58" fmla="*/ 1 w 176"/>
                  <a:gd name="T59" fmla="*/ 0 h 205"/>
                  <a:gd name="T60" fmla="*/ 1 w 176"/>
                  <a:gd name="T61" fmla="*/ 0 h 205"/>
                  <a:gd name="T62" fmla="*/ 1 w 176"/>
                  <a:gd name="T63" fmla="*/ 0 h 205"/>
                  <a:gd name="T64" fmla="*/ 1 w 176"/>
                  <a:gd name="T65" fmla="*/ 0 h 205"/>
                  <a:gd name="T66" fmla="*/ 1 w 176"/>
                  <a:gd name="T67" fmla="*/ 0 h 205"/>
                  <a:gd name="T68" fmla="*/ 1 w 176"/>
                  <a:gd name="T69" fmla="*/ 0 h 205"/>
                  <a:gd name="T70" fmla="*/ 1 w 176"/>
                  <a:gd name="T71" fmla="*/ 0 h 2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
                  <a:gd name="T109" fmla="*/ 0 h 205"/>
                  <a:gd name="T110" fmla="*/ 176 w 176"/>
                  <a:gd name="T111" fmla="*/ 205 h 2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 h="205">
                    <a:moveTo>
                      <a:pt x="176" y="91"/>
                    </a:moveTo>
                    <a:lnTo>
                      <a:pt x="169" y="105"/>
                    </a:lnTo>
                    <a:lnTo>
                      <a:pt x="160" y="123"/>
                    </a:lnTo>
                    <a:lnTo>
                      <a:pt x="156" y="147"/>
                    </a:lnTo>
                    <a:lnTo>
                      <a:pt x="158" y="175"/>
                    </a:lnTo>
                    <a:lnTo>
                      <a:pt x="156" y="184"/>
                    </a:lnTo>
                    <a:lnTo>
                      <a:pt x="155" y="194"/>
                    </a:lnTo>
                    <a:lnTo>
                      <a:pt x="152" y="201"/>
                    </a:lnTo>
                    <a:lnTo>
                      <a:pt x="148" y="205"/>
                    </a:lnTo>
                    <a:lnTo>
                      <a:pt x="140" y="198"/>
                    </a:lnTo>
                    <a:lnTo>
                      <a:pt x="138" y="180"/>
                    </a:lnTo>
                    <a:lnTo>
                      <a:pt x="135" y="163"/>
                    </a:lnTo>
                    <a:lnTo>
                      <a:pt x="129" y="154"/>
                    </a:lnTo>
                    <a:lnTo>
                      <a:pt x="125" y="154"/>
                    </a:lnTo>
                    <a:lnTo>
                      <a:pt x="119" y="156"/>
                    </a:lnTo>
                    <a:lnTo>
                      <a:pt x="113" y="156"/>
                    </a:lnTo>
                    <a:lnTo>
                      <a:pt x="106" y="158"/>
                    </a:lnTo>
                    <a:lnTo>
                      <a:pt x="100" y="158"/>
                    </a:lnTo>
                    <a:lnTo>
                      <a:pt x="95" y="159"/>
                    </a:lnTo>
                    <a:lnTo>
                      <a:pt x="89" y="159"/>
                    </a:lnTo>
                    <a:lnTo>
                      <a:pt x="85" y="159"/>
                    </a:lnTo>
                    <a:lnTo>
                      <a:pt x="80" y="147"/>
                    </a:lnTo>
                    <a:lnTo>
                      <a:pt x="82" y="130"/>
                    </a:lnTo>
                    <a:lnTo>
                      <a:pt x="89" y="116"/>
                    </a:lnTo>
                    <a:lnTo>
                      <a:pt x="99" y="105"/>
                    </a:lnTo>
                    <a:lnTo>
                      <a:pt x="103" y="98"/>
                    </a:lnTo>
                    <a:lnTo>
                      <a:pt x="102" y="86"/>
                    </a:lnTo>
                    <a:lnTo>
                      <a:pt x="96" y="76"/>
                    </a:lnTo>
                    <a:lnTo>
                      <a:pt x="88" y="70"/>
                    </a:lnTo>
                    <a:lnTo>
                      <a:pt x="82" y="70"/>
                    </a:lnTo>
                    <a:lnTo>
                      <a:pt x="73" y="72"/>
                    </a:lnTo>
                    <a:lnTo>
                      <a:pt x="63" y="74"/>
                    </a:lnTo>
                    <a:lnTo>
                      <a:pt x="52" y="76"/>
                    </a:lnTo>
                    <a:lnTo>
                      <a:pt x="40" y="79"/>
                    </a:lnTo>
                    <a:lnTo>
                      <a:pt x="29" y="84"/>
                    </a:lnTo>
                    <a:lnTo>
                      <a:pt x="18" y="90"/>
                    </a:lnTo>
                    <a:lnTo>
                      <a:pt x="9" y="97"/>
                    </a:lnTo>
                    <a:lnTo>
                      <a:pt x="5" y="95"/>
                    </a:lnTo>
                    <a:lnTo>
                      <a:pt x="2" y="90"/>
                    </a:lnTo>
                    <a:lnTo>
                      <a:pt x="0" y="84"/>
                    </a:lnTo>
                    <a:lnTo>
                      <a:pt x="0" y="79"/>
                    </a:lnTo>
                    <a:lnTo>
                      <a:pt x="8" y="72"/>
                    </a:lnTo>
                    <a:lnTo>
                      <a:pt x="16" y="65"/>
                    </a:lnTo>
                    <a:lnTo>
                      <a:pt x="23" y="58"/>
                    </a:lnTo>
                    <a:lnTo>
                      <a:pt x="32" y="49"/>
                    </a:lnTo>
                    <a:lnTo>
                      <a:pt x="39" y="42"/>
                    </a:lnTo>
                    <a:lnTo>
                      <a:pt x="46" y="35"/>
                    </a:lnTo>
                    <a:lnTo>
                      <a:pt x="50" y="30"/>
                    </a:lnTo>
                    <a:lnTo>
                      <a:pt x="52" y="27"/>
                    </a:lnTo>
                    <a:lnTo>
                      <a:pt x="52" y="21"/>
                    </a:lnTo>
                    <a:lnTo>
                      <a:pt x="52" y="14"/>
                    </a:lnTo>
                    <a:lnTo>
                      <a:pt x="49" y="7"/>
                    </a:lnTo>
                    <a:lnTo>
                      <a:pt x="46" y="0"/>
                    </a:lnTo>
                    <a:lnTo>
                      <a:pt x="55" y="6"/>
                    </a:lnTo>
                    <a:lnTo>
                      <a:pt x="65" y="13"/>
                    </a:lnTo>
                    <a:lnTo>
                      <a:pt x="78" y="21"/>
                    </a:lnTo>
                    <a:lnTo>
                      <a:pt x="90" y="32"/>
                    </a:lnTo>
                    <a:lnTo>
                      <a:pt x="102" y="41"/>
                    </a:lnTo>
                    <a:lnTo>
                      <a:pt x="112" y="51"/>
                    </a:lnTo>
                    <a:lnTo>
                      <a:pt x="120" y="58"/>
                    </a:lnTo>
                    <a:lnTo>
                      <a:pt x="125" y="65"/>
                    </a:lnTo>
                    <a:lnTo>
                      <a:pt x="129" y="76"/>
                    </a:lnTo>
                    <a:lnTo>
                      <a:pt x="135" y="86"/>
                    </a:lnTo>
                    <a:lnTo>
                      <a:pt x="140" y="97"/>
                    </a:lnTo>
                    <a:lnTo>
                      <a:pt x="145" y="104"/>
                    </a:lnTo>
                    <a:lnTo>
                      <a:pt x="150" y="98"/>
                    </a:lnTo>
                    <a:lnTo>
                      <a:pt x="156" y="91"/>
                    </a:lnTo>
                    <a:lnTo>
                      <a:pt x="162" y="84"/>
                    </a:lnTo>
                    <a:lnTo>
                      <a:pt x="166" y="81"/>
                    </a:lnTo>
                    <a:lnTo>
                      <a:pt x="169" y="83"/>
                    </a:lnTo>
                    <a:lnTo>
                      <a:pt x="172" y="86"/>
                    </a:lnTo>
                    <a:lnTo>
                      <a:pt x="173" y="88"/>
                    </a:lnTo>
                    <a:lnTo>
                      <a:pt x="176" y="9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90" name="Freeform 70"/>
              <p:cNvSpPr>
                <a:spLocks/>
              </p:cNvSpPr>
              <p:nvPr/>
            </p:nvSpPr>
            <p:spPr bwMode="auto">
              <a:xfrm>
                <a:off x="5755" y="5237"/>
                <a:ext cx="46" cy="172"/>
              </a:xfrm>
              <a:custGeom>
                <a:avLst/>
                <a:gdLst>
                  <a:gd name="T0" fmla="*/ 1 w 91"/>
                  <a:gd name="T1" fmla="*/ 1 h 344"/>
                  <a:gd name="T2" fmla="*/ 1 w 91"/>
                  <a:gd name="T3" fmla="*/ 1 h 344"/>
                  <a:gd name="T4" fmla="*/ 1 w 91"/>
                  <a:gd name="T5" fmla="*/ 1 h 344"/>
                  <a:gd name="T6" fmla="*/ 1 w 91"/>
                  <a:gd name="T7" fmla="*/ 1 h 344"/>
                  <a:gd name="T8" fmla="*/ 1 w 91"/>
                  <a:gd name="T9" fmla="*/ 0 h 344"/>
                  <a:gd name="T10" fmla="*/ 1 w 91"/>
                  <a:gd name="T11" fmla="*/ 1 h 344"/>
                  <a:gd name="T12" fmla="*/ 1 w 91"/>
                  <a:gd name="T13" fmla="*/ 1 h 344"/>
                  <a:gd name="T14" fmla="*/ 1 w 91"/>
                  <a:gd name="T15" fmla="*/ 1 h 344"/>
                  <a:gd name="T16" fmla="*/ 1 w 91"/>
                  <a:gd name="T17" fmla="*/ 1 h 344"/>
                  <a:gd name="T18" fmla="*/ 1 w 91"/>
                  <a:gd name="T19" fmla="*/ 1 h 344"/>
                  <a:gd name="T20" fmla="*/ 1 w 91"/>
                  <a:gd name="T21" fmla="*/ 1 h 344"/>
                  <a:gd name="T22" fmla="*/ 1 w 91"/>
                  <a:gd name="T23" fmla="*/ 1 h 344"/>
                  <a:gd name="T24" fmla="*/ 1 w 91"/>
                  <a:gd name="T25" fmla="*/ 1 h 344"/>
                  <a:gd name="T26" fmla="*/ 1 w 91"/>
                  <a:gd name="T27" fmla="*/ 1 h 344"/>
                  <a:gd name="T28" fmla="*/ 1 w 91"/>
                  <a:gd name="T29" fmla="*/ 1 h 344"/>
                  <a:gd name="T30" fmla="*/ 1 w 91"/>
                  <a:gd name="T31" fmla="*/ 1 h 344"/>
                  <a:gd name="T32" fmla="*/ 1 w 91"/>
                  <a:gd name="T33" fmla="*/ 1 h 344"/>
                  <a:gd name="T34" fmla="*/ 1 w 91"/>
                  <a:gd name="T35" fmla="*/ 1 h 344"/>
                  <a:gd name="T36" fmla="*/ 1 w 91"/>
                  <a:gd name="T37" fmla="*/ 1 h 344"/>
                  <a:gd name="T38" fmla="*/ 1 w 91"/>
                  <a:gd name="T39" fmla="*/ 1 h 344"/>
                  <a:gd name="T40" fmla="*/ 1 w 91"/>
                  <a:gd name="T41" fmla="*/ 1 h 344"/>
                  <a:gd name="T42" fmla="*/ 1 w 91"/>
                  <a:gd name="T43" fmla="*/ 1 h 344"/>
                  <a:gd name="T44" fmla="*/ 1 w 91"/>
                  <a:gd name="T45" fmla="*/ 1 h 344"/>
                  <a:gd name="T46" fmla="*/ 1 w 91"/>
                  <a:gd name="T47" fmla="*/ 1 h 344"/>
                  <a:gd name="T48" fmla="*/ 1 w 91"/>
                  <a:gd name="T49" fmla="*/ 1 h 344"/>
                  <a:gd name="T50" fmla="*/ 1 w 91"/>
                  <a:gd name="T51" fmla="*/ 1 h 344"/>
                  <a:gd name="T52" fmla="*/ 1 w 91"/>
                  <a:gd name="T53" fmla="*/ 1 h 344"/>
                  <a:gd name="T54" fmla="*/ 1 w 91"/>
                  <a:gd name="T55" fmla="*/ 1 h 344"/>
                  <a:gd name="T56" fmla="*/ 1 w 91"/>
                  <a:gd name="T57" fmla="*/ 1 h 344"/>
                  <a:gd name="T58" fmla="*/ 1 w 91"/>
                  <a:gd name="T59" fmla="*/ 1 h 344"/>
                  <a:gd name="T60" fmla="*/ 1 w 91"/>
                  <a:gd name="T61" fmla="*/ 1 h 344"/>
                  <a:gd name="T62" fmla="*/ 1 w 91"/>
                  <a:gd name="T63" fmla="*/ 1 h 344"/>
                  <a:gd name="T64" fmla="*/ 1 w 91"/>
                  <a:gd name="T65" fmla="*/ 1 h 344"/>
                  <a:gd name="T66" fmla="*/ 1 w 91"/>
                  <a:gd name="T67" fmla="*/ 1 h 344"/>
                  <a:gd name="T68" fmla="*/ 1 w 91"/>
                  <a:gd name="T69" fmla="*/ 1 h 344"/>
                  <a:gd name="T70" fmla="*/ 1 w 91"/>
                  <a:gd name="T71" fmla="*/ 1 h 344"/>
                  <a:gd name="T72" fmla="*/ 1 w 91"/>
                  <a:gd name="T73" fmla="*/ 1 h 344"/>
                  <a:gd name="T74" fmla="*/ 1 w 91"/>
                  <a:gd name="T75" fmla="*/ 1 h 344"/>
                  <a:gd name="T76" fmla="*/ 1 w 91"/>
                  <a:gd name="T77" fmla="*/ 1 h 344"/>
                  <a:gd name="T78" fmla="*/ 1 w 91"/>
                  <a:gd name="T79" fmla="*/ 1 h 344"/>
                  <a:gd name="T80" fmla="*/ 0 w 91"/>
                  <a:gd name="T81" fmla="*/ 1 h 344"/>
                  <a:gd name="T82" fmla="*/ 0 w 91"/>
                  <a:gd name="T83" fmla="*/ 1 h 344"/>
                  <a:gd name="T84" fmla="*/ 1 w 91"/>
                  <a:gd name="T85" fmla="*/ 1 h 344"/>
                  <a:gd name="T86" fmla="*/ 1 w 91"/>
                  <a:gd name="T87" fmla="*/ 1 h 344"/>
                  <a:gd name="T88" fmla="*/ 1 w 91"/>
                  <a:gd name="T89" fmla="*/ 1 h 344"/>
                  <a:gd name="T90" fmla="*/ 1 w 91"/>
                  <a:gd name="T91" fmla="*/ 1 h 344"/>
                  <a:gd name="T92" fmla="*/ 1 w 91"/>
                  <a:gd name="T93" fmla="*/ 1 h 344"/>
                  <a:gd name="T94" fmla="*/ 1 w 91"/>
                  <a:gd name="T95" fmla="*/ 1 h 344"/>
                  <a:gd name="T96" fmla="*/ 1 w 91"/>
                  <a:gd name="T97" fmla="*/ 1 h 344"/>
                  <a:gd name="T98" fmla="*/ 1 w 91"/>
                  <a:gd name="T99" fmla="*/ 1 h 344"/>
                  <a:gd name="T100" fmla="*/ 1 w 91"/>
                  <a:gd name="T101" fmla="*/ 1 h 344"/>
                  <a:gd name="T102" fmla="*/ 1 w 91"/>
                  <a:gd name="T103" fmla="*/ 1 h 344"/>
                  <a:gd name="T104" fmla="*/ 1 w 91"/>
                  <a:gd name="T105" fmla="*/ 1 h 344"/>
                  <a:gd name="T106" fmla="*/ 1 w 91"/>
                  <a:gd name="T107" fmla="*/ 1 h 344"/>
                  <a:gd name="T108" fmla="*/ 1 w 91"/>
                  <a:gd name="T109" fmla="*/ 1 h 344"/>
                  <a:gd name="T110" fmla="*/ 1 w 91"/>
                  <a:gd name="T111" fmla="*/ 1 h 344"/>
                  <a:gd name="T112" fmla="*/ 1 w 91"/>
                  <a:gd name="T113" fmla="*/ 1 h 3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
                  <a:gd name="T172" fmla="*/ 0 h 344"/>
                  <a:gd name="T173" fmla="*/ 91 w 91"/>
                  <a:gd name="T174" fmla="*/ 344 h 3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 h="344">
                    <a:moveTo>
                      <a:pt x="68" y="40"/>
                    </a:moveTo>
                    <a:lnTo>
                      <a:pt x="73" y="33"/>
                    </a:lnTo>
                    <a:lnTo>
                      <a:pt x="77" y="24"/>
                    </a:lnTo>
                    <a:lnTo>
                      <a:pt x="81" y="14"/>
                    </a:lnTo>
                    <a:lnTo>
                      <a:pt x="87" y="0"/>
                    </a:lnTo>
                    <a:lnTo>
                      <a:pt x="88" y="17"/>
                    </a:lnTo>
                    <a:lnTo>
                      <a:pt x="90" y="40"/>
                    </a:lnTo>
                    <a:lnTo>
                      <a:pt x="91" y="61"/>
                    </a:lnTo>
                    <a:lnTo>
                      <a:pt x="90" y="73"/>
                    </a:lnTo>
                    <a:lnTo>
                      <a:pt x="84" y="80"/>
                    </a:lnTo>
                    <a:lnTo>
                      <a:pt x="78" y="89"/>
                    </a:lnTo>
                    <a:lnTo>
                      <a:pt x="74" y="99"/>
                    </a:lnTo>
                    <a:lnTo>
                      <a:pt x="73" y="113"/>
                    </a:lnTo>
                    <a:lnTo>
                      <a:pt x="73" y="127"/>
                    </a:lnTo>
                    <a:lnTo>
                      <a:pt x="74" y="141"/>
                    </a:lnTo>
                    <a:lnTo>
                      <a:pt x="75" y="154"/>
                    </a:lnTo>
                    <a:lnTo>
                      <a:pt x="77" y="166"/>
                    </a:lnTo>
                    <a:lnTo>
                      <a:pt x="78" y="176"/>
                    </a:lnTo>
                    <a:lnTo>
                      <a:pt x="80" y="189"/>
                    </a:lnTo>
                    <a:lnTo>
                      <a:pt x="78" y="203"/>
                    </a:lnTo>
                    <a:lnTo>
                      <a:pt x="75" y="213"/>
                    </a:lnTo>
                    <a:lnTo>
                      <a:pt x="70" y="230"/>
                    </a:lnTo>
                    <a:lnTo>
                      <a:pt x="64" y="258"/>
                    </a:lnTo>
                    <a:lnTo>
                      <a:pt x="58" y="286"/>
                    </a:lnTo>
                    <a:lnTo>
                      <a:pt x="54" y="306"/>
                    </a:lnTo>
                    <a:lnTo>
                      <a:pt x="50" y="316"/>
                    </a:lnTo>
                    <a:lnTo>
                      <a:pt x="44" y="328"/>
                    </a:lnTo>
                    <a:lnTo>
                      <a:pt x="35" y="337"/>
                    </a:lnTo>
                    <a:lnTo>
                      <a:pt x="28" y="344"/>
                    </a:lnTo>
                    <a:lnTo>
                      <a:pt x="25" y="332"/>
                    </a:lnTo>
                    <a:lnTo>
                      <a:pt x="25" y="321"/>
                    </a:lnTo>
                    <a:lnTo>
                      <a:pt x="28" y="309"/>
                    </a:lnTo>
                    <a:lnTo>
                      <a:pt x="31" y="299"/>
                    </a:lnTo>
                    <a:lnTo>
                      <a:pt x="34" y="285"/>
                    </a:lnTo>
                    <a:lnTo>
                      <a:pt x="35" y="265"/>
                    </a:lnTo>
                    <a:lnTo>
                      <a:pt x="35" y="251"/>
                    </a:lnTo>
                    <a:lnTo>
                      <a:pt x="30" y="244"/>
                    </a:lnTo>
                    <a:lnTo>
                      <a:pt x="21" y="255"/>
                    </a:lnTo>
                    <a:lnTo>
                      <a:pt x="13" y="279"/>
                    </a:lnTo>
                    <a:lnTo>
                      <a:pt x="4" y="309"/>
                    </a:lnTo>
                    <a:lnTo>
                      <a:pt x="0" y="335"/>
                    </a:lnTo>
                    <a:lnTo>
                      <a:pt x="0" y="313"/>
                    </a:lnTo>
                    <a:lnTo>
                      <a:pt x="3" y="286"/>
                    </a:lnTo>
                    <a:lnTo>
                      <a:pt x="7" y="262"/>
                    </a:lnTo>
                    <a:lnTo>
                      <a:pt x="10" y="244"/>
                    </a:lnTo>
                    <a:lnTo>
                      <a:pt x="14" y="230"/>
                    </a:lnTo>
                    <a:lnTo>
                      <a:pt x="21" y="211"/>
                    </a:lnTo>
                    <a:lnTo>
                      <a:pt x="30" y="194"/>
                    </a:lnTo>
                    <a:lnTo>
                      <a:pt x="35" y="183"/>
                    </a:lnTo>
                    <a:lnTo>
                      <a:pt x="43" y="173"/>
                    </a:lnTo>
                    <a:lnTo>
                      <a:pt x="50" y="155"/>
                    </a:lnTo>
                    <a:lnTo>
                      <a:pt x="57" y="134"/>
                    </a:lnTo>
                    <a:lnTo>
                      <a:pt x="60" y="115"/>
                    </a:lnTo>
                    <a:lnTo>
                      <a:pt x="60" y="96"/>
                    </a:lnTo>
                    <a:lnTo>
                      <a:pt x="60" y="77"/>
                    </a:lnTo>
                    <a:lnTo>
                      <a:pt x="63" y="58"/>
                    </a:lnTo>
                    <a:lnTo>
                      <a:pt x="68" y="4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91" name="Freeform 71"/>
              <p:cNvSpPr>
                <a:spLocks/>
              </p:cNvSpPr>
              <p:nvPr/>
            </p:nvSpPr>
            <p:spPr bwMode="auto">
              <a:xfrm>
                <a:off x="5997" y="4902"/>
                <a:ext cx="51" cy="24"/>
              </a:xfrm>
              <a:custGeom>
                <a:avLst/>
                <a:gdLst>
                  <a:gd name="T0" fmla="*/ 1 w 101"/>
                  <a:gd name="T1" fmla="*/ 0 h 49"/>
                  <a:gd name="T2" fmla="*/ 1 w 101"/>
                  <a:gd name="T3" fmla="*/ 0 h 49"/>
                  <a:gd name="T4" fmla="*/ 1 w 101"/>
                  <a:gd name="T5" fmla="*/ 0 h 49"/>
                  <a:gd name="T6" fmla="*/ 1 w 101"/>
                  <a:gd name="T7" fmla="*/ 0 h 49"/>
                  <a:gd name="T8" fmla="*/ 1 w 101"/>
                  <a:gd name="T9" fmla="*/ 0 h 49"/>
                  <a:gd name="T10" fmla="*/ 1 w 101"/>
                  <a:gd name="T11" fmla="*/ 0 h 49"/>
                  <a:gd name="T12" fmla="*/ 1 w 101"/>
                  <a:gd name="T13" fmla="*/ 0 h 49"/>
                  <a:gd name="T14" fmla="*/ 1 w 101"/>
                  <a:gd name="T15" fmla="*/ 0 h 49"/>
                  <a:gd name="T16" fmla="*/ 1 w 101"/>
                  <a:gd name="T17" fmla="*/ 0 h 49"/>
                  <a:gd name="T18" fmla="*/ 1 w 101"/>
                  <a:gd name="T19" fmla="*/ 0 h 49"/>
                  <a:gd name="T20" fmla="*/ 1 w 101"/>
                  <a:gd name="T21" fmla="*/ 0 h 49"/>
                  <a:gd name="T22" fmla="*/ 1 w 101"/>
                  <a:gd name="T23" fmla="*/ 0 h 49"/>
                  <a:gd name="T24" fmla="*/ 1 w 101"/>
                  <a:gd name="T25" fmla="*/ 0 h 49"/>
                  <a:gd name="T26" fmla="*/ 1 w 101"/>
                  <a:gd name="T27" fmla="*/ 0 h 49"/>
                  <a:gd name="T28" fmla="*/ 1 w 101"/>
                  <a:gd name="T29" fmla="*/ 0 h 49"/>
                  <a:gd name="T30" fmla="*/ 1 w 101"/>
                  <a:gd name="T31" fmla="*/ 0 h 49"/>
                  <a:gd name="T32" fmla="*/ 1 w 101"/>
                  <a:gd name="T33" fmla="*/ 0 h 49"/>
                  <a:gd name="T34" fmla="*/ 1 w 101"/>
                  <a:gd name="T35" fmla="*/ 0 h 49"/>
                  <a:gd name="T36" fmla="*/ 1 w 101"/>
                  <a:gd name="T37" fmla="*/ 0 h 49"/>
                  <a:gd name="T38" fmla="*/ 1 w 101"/>
                  <a:gd name="T39" fmla="*/ 0 h 49"/>
                  <a:gd name="T40" fmla="*/ 1 w 101"/>
                  <a:gd name="T41" fmla="*/ 0 h 49"/>
                  <a:gd name="T42" fmla="*/ 1 w 101"/>
                  <a:gd name="T43" fmla="*/ 0 h 49"/>
                  <a:gd name="T44" fmla="*/ 1 w 101"/>
                  <a:gd name="T45" fmla="*/ 0 h 49"/>
                  <a:gd name="T46" fmla="*/ 1 w 101"/>
                  <a:gd name="T47" fmla="*/ 0 h 49"/>
                  <a:gd name="T48" fmla="*/ 1 w 101"/>
                  <a:gd name="T49" fmla="*/ 0 h 49"/>
                  <a:gd name="T50" fmla="*/ 1 w 101"/>
                  <a:gd name="T51" fmla="*/ 0 h 49"/>
                  <a:gd name="T52" fmla="*/ 1 w 101"/>
                  <a:gd name="T53" fmla="*/ 0 h 49"/>
                  <a:gd name="T54" fmla="*/ 1 w 101"/>
                  <a:gd name="T55" fmla="*/ 0 h 49"/>
                  <a:gd name="T56" fmla="*/ 1 w 101"/>
                  <a:gd name="T57" fmla="*/ 0 h 49"/>
                  <a:gd name="T58" fmla="*/ 1 w 101"/>
                  <a:gd name="T59" fmla="*/ 0 h 49"/>
                  <a:gd name="T60" fmla="*/ 1 w 101"/>
                  <a:gd name="T61" fmla="*/ 0 h 49"/>
                  <a:gd name="T62" fmla="*/ 1 w 101"/>
                  <a:gd name="T63" fmla="*/ 0 h 49"/>
                  <a:gd name="T64" fmla="*/ 1 w 101"/>
                  <a:gd name="T65" fmla="*/ 0 h 49"/>
                  <a:gd name="T66" fmla="*/ 1 w 101"/>
                  <a:gd name="T67" fmla="*/ 0 h 49"/>
                  <a:gd name="T68" fmla="*/ 1 w 101"/>
                  <a:gd name="T69" fmla="*/ 0 h 49"/>
                  <a:gd name="T70" fmla="*/ 0 w 101"/>
                  <a:gd name="T71" fmla="*/ 0 h 49"/>
                  <a:gd name="T72" fmla="*/ 1 w 101"/>
                  <a:gd name="T73" fmla="*/ 0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
                  <a:gd name="T112" fmla="*/ 0 h 49"/>
                  <a:gd name="T113" fmla="*/ 101 w 101"/>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 h="49">
                    <a:moveTo>
                      <a:pt x="1" y="4"/>
                    </a:moveTo>
                    <a:lnTo>
                      <a:pt x="7" y="2"/>
                    </a:lnTo>
                    <a:lnTo>
                      <a:pt x="13" y="0"/>
                    </a:lnTo>
                    <a:lnTo>
                      <a:pt x="20" y="0"/>
                    </a:lnTo>
                    <a:lnTo>
                      <a:pt x="27" y="0"/>
                    </a:lnTo>
                    <a:lnTo>
                      <a:pt x="34" y="0"/>
                    </a:lnTo>
                    <a:lnTo>
                      <a:pt x="41" y="0"/>
                    </a:lnTo>
                    <a:lnTo>
                      <a:pt x="46" y="0"/>
                    </a:lnTo>
                    <a:lnTo>
                      <a:pt x="50" y="0"/>
                    </a:lnTo>
                    <a:lnTo>
                      <a:pt x="54" y="0"/>
                    </a:lnTo>
                    <a:lnTo>
                      <a:pt x="60" y="2"/>
                    </a:lnTo>
                    <a:lnTo>
                      <a:pt x="66" y="4"/>
                    </a:lnTo>
                    <a:lnTo>
                      <a:pt x="70" y="7"/>
                    </a:lnTo>
                    <a:lnTo>
                      <a:pt x="74" y="11"/>
                    </a:lnTo>
                    <a:lnTo>
                      <a:pt x="80" y="14"/>
                    </a:lnTo>
                    <a:lnTo>
                      <a:pt x="85" y="19"/>
                    </a:lnTo>
                    <a:lnTo>
                      <a:pt x="91" y="23"/>
                    </a:lnTo>
                    <a:lnTo>
                      <a:pt x="95" y="26"/>
                    </a:lnTo>
                    <a:lnTo>
                      <a:pt x="101" y="33"/>
                    </a:lnTo>
                    <a:lnTo>
                      <a:pt x="101" y="40"/>
                    </a:lnTo>
                    <a:lnTo>
                      <a:pt x="97" y="49"/>
                    </a:lnTo>
                    <a:lnTo>
                      <a:pt x="88" y="46"/>
                    </a:lnTo>
                    <a:lnTo>
                      <a:pt x="77" y="42"/>
                    </a:lnTo>
                    <a:lnTo>
                      <a:pt x="66" y="44"/>
                    </a:lnTo>
                    <a:lnTo>
                      <a:pt x="58" y="47"/>
                    </a:lnTo>
                    <a:lnTo>
                      <a:pt x="56" y="35"/>
                    </a:lnTo>
                    <a:lnTo>
                      <a:pt x="51" y="28"/>
                    </a:lnTo>
                    <a:lnTo>
                      <a:pt x="46" y="25"/>
                    </a:lnTo>
                    <a:lnTo>
                      <a:pt x="41" y="23"/>
                    </a:lnTo>
                    <a:lnTo>
                      <a:pt x="33" y="25"/>
                    </a:lnTo>
                    <a:lnTo>
                      <a:pt x="21" y="25"/>
                    </a:lnTo>
                    <a:lnTo>
                      <a:pt x="11" y="25"/>
                    </a:lnTo>
                    <a:lnTo>
                      <a:pt x="4" y="23"/>
                    </a:lnTo>
                    <a:lnTo>
                      <a:pt x="3" y="19"/>
                    </a:lnTo>
                    <a:lnTo>
                      <a:pt x="1" y="14"/>
                    </a:lnTo>
                    <a:lnTo>
                      <a:pt x="0" y="9"/>
                    </a:lnTo>
                    <a:lnTo>
                      <a:pt x="1"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92" name="Freeform 72"/>
              <p:cNvSpPr>
                <a:spLocks/>
              </p:cNvSpPr>
              <p:nvPr/>
            </p:nvSpPr>
            <p:spPr bwMode="auto">
              <a:xfrm>
                <a:off x="5918" y="5185"/>
                <a:ext cx="25" cy="36"/>
              </a:xfrm>
              <a:custGeom>
                <a:avLst/>
                <a:gdLst>
                  <a:gd name="T0" fmla="*/ 1 w 50"/>
                  <a:gd name="T1" fmla="*/ 0 h 73"/>
                  <a:gd name="T2" fmla="*/ 1 w 50"/>
                  <a:gd name="T3" fmla="*/ 0 h 73"/>
                  <a:gd name="T4" fmla="*/ 1 w 50"/>
                  <a:gd name="T5" fmla="*/ 0 h 73"/>
                  <a:gd name="T6" fmla="*/ 1 w 50"/>
                  <a:gd name="T7" fmla="*/ 0 h 73"/>
                  <a:gd name="T8" fmla="*/ 1 w 50"/>
                  <a:gd name="T9" fmla="*/ 0 h 73"/>
                  <a:gd name="T10" fmla="*/ 1 w 50"/>
                  <a:gd name="T11" fmla="*/ 0 h 73"/>
                  <a:gd name="T12" fmla="*/ 1 w 50"/>
                  <a:gd name="T13" fmla="*/ 0 h 73"/>
                  <a:gd name="T14" fmla="*/ 0 w 50"/>
                  <a:gd name="T15" fmla="*/ 0 h 73"/>
                  <a:gd name="T16" fmla="*/ 0 w 50"/>
                  <a:gd name="T17" fmla="*/ 0 h 73"/>
                  <a:gd name="T18" fmla="*/ 1 w 50"/>
                  <a:gd name="T19" fmla="*/ 0 h 73"/>
                  <a:gd name="T20" fmla="*/ 1 w 50"/>
                  <a:gd name="T21" fmla="*/ 0 h 73"/>
                  <a:gd name="T22" fmla="*/ 1 w 50"/>
                  <a:gd name="T23" fmla="*/ 0 h 73"/>
                  <a:gd name="T24" fmla="*/ 1 w 50"/>
                  <a:gd name="T25" fmla="*/ 0 h 73"/>
                  <a:gd name="T26" fmla="*/ 1 w 50"/>
                  <a:gd name="T27" fmla="*/ 0 h 73"/>
                  <a:gd name="T28" fmla="*/ 1 w 50"/>
                  <a:gd name="T29" fmla="*/ 0 h 73"/>
                  <a:gd name="T30" fmla="*/ 1 w 50"/>
                  <a:gd name="T31" fmla="*/ 0 h 73"/>
                  <a:gd name="T32" fmla="*/ 1 w 50"/>
                  <a:gd name="T33" fmla="*/ 0 h 73"/>
                  <a:gd name="T34" fmla="*/ 1 w 50"/>
                  <a:gd name="T35" fmla="*/ 0 h 73"/>
                  <a:gd name="T36" fmla="*/ 1 w 50"/>
                  <a:gd name="T37" fmla="*/ 0 h 73"/>
                  <a:gd name="T38" fmla="*/ 1 w 50"/>
                  <a:gd name="T39" fmla="*/ 0 h 73"/>
                  <a:gd name="T40" fmla="*/ 1 w 50"/>
                  <a:gd name="T41" fmla="*/ 0 h 73"/>
                  <a:gd name="T42" fmla="*/ 1 w 50"/>
                  <a:gd name="T43" fmla="*/ 0 h 73"/>
                  <a:gd name="T44" fmla="*/ 1 w 50"/>
                  <a:gd name="T45" fmla="*/ 0 h 73"/>
                  <a:gd name="T46" fmla="*/ 1 w 50"/>
                  <a:gd name="T47" fmla="*/ 0 h 73"/>
                  <a:gd name="T48" fmla="*/ 1 w 50"/>
                  <a:gd name="T49" fmla="*/ 0 h 73"/>
                  <a:gd name="T50" fmla="*/ 1 w 50"/>
                  <a:gd name="T51" fmla="*/ 0 h 73"/>
                  <a:gd name="T52" fmla="*/ 1 w 50"/>
                  <a:gd name="T53" fmla="*/ 0 h 73"/>
                  <a:gd name="T54" fmla="*/ 1 w 50"/>
                  <a:gd name="T55" fmla="*/ 0 h 73"/>
                  <a:gd name="T56" fmla="*/ 1 w 50"/>
                  <a:gd name="T57" fmla="*/ 0 h 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73"/>
                  <a:gd name="T89" fmla="*/ 50 w 50"/>
                  <a:gd name="T90" fmla="*/ 73 h 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73">
                    <a:moveTo>
                      <a:pt x="7" y="14"/>
                    </a:moveTo>
                    <a:lnTo>
                      <a:pt x="8" y="18"/>
                    </a:lnTo>
                    <a:lnTo>
                      <a:pt x="10" y="21"/>
                    </a:lnTo>
                    <a:lnTo>
                      <a:pt x="11" y="25"/>
                    </a:lnTo>
                    <a:lnTo>
                      <a:pt x="13" y="28"/>
                    </a:lnTo>
                    <a:lnTo>
                      <a:pt x="8" y="35"/>
                    </a:lnTo>
                    <a:lnTo>
                      <a:pt x="3" y="45"/>
                    </a:lnTo>
                    <a:lnTo>
                      <a:pt x="0" y="54"/>
                    </a:lnTo>
                    <a:lnTo>
                      <a:pt x="0" y="63"/>
                    </a:lnTo>
                    <a:lnTo>
                      <a:pt x="7" y="70"/>
                    </a:lnTo>
                    <a:lnTo>
                      <a:pt x="17" y="73"/>
                    </a:lnTo>
                    <a:lnTo>
                      <a:pt x="30" y="73"/>
                    </a:lnTo>
                    <a:lnTo>
                      <a:pt x="40" y="68"/>
                    </a:lnTo>
                    <a:lnTo>
                      <a:pt x="45" y="58"/>
                    </a:lnTo>
                    <a:lnTo>
                      <a:pt x="50" y="44"/>
                    </a:lnTo>
                    <a:lnTo>
                      <a:pt x="50" y="32"/>
                    </a:lnTo>
                    <a:lnTo>
                      <a:pt x="48" y="23"/>
                    </a:lnTo>
                    <a:lnTo>
                      <a:pt x="45" y="23"/>
                    </a:lnTo>
                    <a:lnTo>
                      <a:pt x="44" y="23"/>
                    </a:lnTo>
                    <a:lnTo>
                      <a:pt x="41" y="23"/>
                    </a:lnTo>
                    <a:lnTo>
                      <a:pt x="38" y="25"/>
                    </a:lnTo>
                    <a:lnTo>
                      <a:pt x="34" y="16"/>
                    </a:lnTo>
                    <a:lnTo>
                      <a:pt x="30" y="9"/>
                    </a:lnTo>
                    <a:lnTo>
                      <a:pt x="24" y="4"/>
                    </a:lnTo>
                    <a:lnTo>
                      <a:pt x="20" y="0"/>
                    </a:lnTo>
                    <a:lnTo>
                      <a:pt x="15" y="2"/>
                    </a:lnTo>
                    <a:lnTo>
                      <a:pt x="13" y="4"/>
                    </a:lnTo>
                    <a:lnTo>
                      <a:pt x="8" y="9"/>
                    </a:lnTo>
                    <a:lnTo>
                      <a:pt x="7" y="1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93" name="Freeform 73"/>
              <p:cNvSpPr>
                <a:spLocks/>
              </p:cNvSpPr>
              <p:nvPr/>
            </p:nvSpPr>
            <p:spPr bwMode="auto">
              <a:xfrm>
                <a:off x="5988" y="4939"/>
                <a:ext cx="101" cy="214"/>
              </a:xfrm>
              <a:custGeom>
                <a:avLst/>
                <a:gdLst>
                  <a:gd name="T0" fmla="*/ 1 w 201"/>
                  <a:gd name="T1" fmla="*/ 1 h 428"/>
                  <a:gd name="T2" fmla="*/ 1 w 201"/>
                  <a:gd name="T3" fmla="*/ 1 h 428"/>
                  <a:gd name="T4" fmla="*/ 1 w 201"/>
                  <a:gd name="T5" fmla="*/ 1 h 428"/>
                  <a:gd name="T6" fmla="*/ 1 w 201"/>
                  <a:gd name="T7" fmla="*/ 1 h 428"/>
                  <a:gd name="T8" fmla="*/ 1 w 201"/>
                  <a:gd name="T9" fmla="*/ 1 h 428"/>
                  <a:gd name="T10" fmla="*/ 1 w 201"/>
                  <a:gd name="T11" fmla="*/ 1 h 428"/>
                  <a:gd name="T12" fmla="*/ 1 w 201"/>
                  <a:gd name="T13" fmla="*/ 1 h 428"/>
                  <a:gd name="T14" fmla="*/ 1 w 201"/>
                  <a:gd name="T15" fmla="*/ 1 h 428"/>
                  <a:gd name="T16" fmla="*/ 1 w 201"/>
                  <a:gd name="T17" fmla="*/ 1 h 428"/>
                  <a:gd name="T18" fmla="*/ 1 w 201"/>
                  <a:gd name="T19" fmla="*/ 1 h 428"/>
                  <a:gd name="T20" fmla="*/ 1 w 201"/>
                  <a:gd name="T21" fmla="*/ 1 h 428"/>
                  <a:gd name="T22" fmla="*/ 1 w 201"/>
                  <a:gd name="T23" fmla="*/ 1 h 428"/>
                  <a:gd name="T24" fmla="*/ 1 w 201"/>
                  <a:gd name="T25" fmla="*/ 1 h 428"/>
                  <a:gd name="T26" fmla="*/ 1 w 201"/>
                  <a:gd name="T27" fmla="*/ 1 h 428"/>
                  <a:gd name="T28" fmla="*/ 1 w 201"/>
                  <a:gd name="T29" fmla="*/ 1 h 428"/>
                  <a:gd name="T30" fmla="*/ 1 w 201"/>
                  <a:gd name="T31" fmla="*/ 1 h 428"/>
                  <a:gd name="T32" fmla="*/ 1 w 201"/>
                  <a:gd name="T33" fmla="*/ 1 h 428"/>
                  <a:gd name="T34" fmla="*/ 1 w 201"/>
                  <a:gd name="T35" fmla="*/ 1 h 428"/>
                  <a:gd name="T36" fmla="*/ 1 w 201"/>
                  <a:gd name="T37" fmla="*/ 1 h 428"/>
                  <a:gd name="T38" fmla="*/ 1 w 201"/>
                  <a:gd name="T39" fmla="*/ 1 h 428"/>
                  <a:gd name="T40" fmla="*/ 1 w 201"/>
                  <a:gd name="T41" fmla="*/ 1 h 428"/>
                  <a:gd name="T42" fmla="*/ 1 w 201"/>
                  <a:gd name="T43" fmla="*/ 1 h 428"/>
                  <a:gd name="T44" fmla="*/ 1 w 201"/>
                  <a:gd name="T45" fmla="*/ 1 h 428"/>
                  <a:gd name="T46" fmla="*/ 1 w 201"/>
                  <a:gd name="T47" fmla="*/ 1 h 428"/>
                  <a:gd name="T48" fmla="*/ 1 w 201"/>
                  <a:gd name="T49" fmla="*/ 1 h 428"/>
                  <a:gd name="T50" fmla="*/ 1 w 201"/>
                  <a:gd name="T51" fmla="*/ 1 h 428"/>
                  <a:gd name="T52" fmla="*/ 1 w 201"/>
                  <a:gd name="T53" fmla="*/ 1 h 428"/>
                  <a:gd name="T54" fmla="*/ 1 w 201"/>
                  <a:gd name="T55" fmla="*/ 1 h 428"/>
                  <a:gd name="T56" fmla="*/ 1 w 201"/>
                  <a:gd name="T57" fmla="*/ 1 h 428"/>
                  <a:gd name="T58" fmla="*/ 1 w 201"/>
                  <a:gd name="T59" fmla="*/ 1 h 428"/>
                  <a:gd name="T60" fmla="*/ 1 w 201"/>
                  <a:gd name="T61" fmla="*/ 1 h 428"/>
                  <a:gd name="T62" fmla="*/ 1 w 201"/>
                  <a:gd name="T63" fmla="*/ 1 h 428"/>
                  <a:gd name="T64" fmla="*/ 1 w 201"/>
                  <a:gd name="T65" fmla="*/ 1 h 428"/>
                  <a:gd name="T66" fmla="*/ 1 w 201"/>
                  <a:gd name="T67" fmla="*/ 1 h 428"/>
                  <a:gd name="T68" fmla="*/ 1 w 201"/>
                  <a:gd name="T69" fmla="*/ 1 h 428"/>
                  <a:gd name="T70" fmla="*/ 1 w 201"/>
                  <a:gd name="T71" fmla="*/ 1 h 428"/>
                  <a:gd name="T72" fmla="*/ 1 w 201"/>
                  <a:gd name="T73" fmla="*/ 1 h 428"/>
                  <a:gd name="T74" fmla="*/ 1 w 201"/>
                  <a:gd name="T75" fmla="*/ 1 h 428"/>
                  <a:gd name="T76" fmla="*/ 1 w 201"/>
                  <a:gd name="T77" fmla="*/ 1 h 428"/>
                  <a:gd name="T78" fmla="*/ 1 w 201"/>
                  <a:gd name="T79" fmla="*/ 1 h 428"/>
                  <a:gd name="T80" fmla="*/ 1 w 201"/>
                  <a:gd name="T81" fmla="*/ 1 h 428"/>
                  <a:gd name="T82" fmla="*/ 1 w 201"/>
                  <a:gd name="T83" fmla="*/ 1 h 428"/>
                  <a:gd name="T84" fmla="*/ 1 w 201"/>
                  <a:gd name="T85" fmla="*/ 1 h 428"/>
                  <a:gd name="T86" fmla="*/ 1 w 201"/>
                  <a:gd name="T87" fmla="*/ 1 h 428"/>
                  <a:gd name="T88" fmla="*/ 1 w 201"/>
                  <a:gd name="T89" fmla="*/ 1 h 428"/>
                  <a:gd name="T90" fmla="*/ 1 w 201"/>
                  <a:gd name="T91" fmla="*/ 1 h 428"/>
                  <a:gd name="T92" fmla="*/ 1 w 201"/>
                  <a:gd name="T93" fmla="*/ 1 h 428"/>
                  <a:gd name="T94" fmla="*/ 1 w 201"/>
                  <a:gd name="T95" fmla="*/ 1 h 428"/>
                  <a:gd name="T96" fmla="*/ 1 w 201"/>
                  <a:gd name="T97" fmla="*/ 0 h 428"/>
                  <a:gd name="T98" fmla="*/ 1 w 201"/>
                  <a:gd name="T99" fmla="*/ 1 h 428"/>
                  <a:gd name="T100" fmla="*/ 1 w 201"/>
                  <a:gd name="T101" fmla="*/ 1 h 428"/>
                  <a:gd name="T102" fmla="*/ 1 w 201"/>
                  <a:gd name="T103" fmla="*/ 1 h 428"/>
                  <a:gd name="T104" fmla="*/ 1 w 201"/>
                  <a:gd name="T105" fmla="*/ 1 h 428"/>
                  <a:gd name="T106" fmla="*/ 1 w 201"/>
                  <a:gd name="T107" fmla="*/ 1 h 428"/>
                  <a:gd name="T108" fmla="*/ 1 w 201"/>
                  <a:gd name="T109" fmla="*/ 1 h 428"/>
                  <a:gd name="T110" fmla="*/ 1 w 201"/>
                  <a:gd name="T111" fmla="*/ 1 h 428"/>
                  <a:gd name="T112" fmla="*/ 1 w 201"/>
                  <a:gd name="T113" fmla="*/ 1 h 4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1"/>
                  <a:gd name="T172" fmla="*/ 0 h 428"/>
                  <a:gd name="T173" fmla="*/ 201 w 201"/>
                  <a:gd name="T174" fmla="*/ 428 h 4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1" h="428">
                    <a:moveTo>
                      <a:pt x="201" y="60"/>
                    </a:moveTo>
                    <a:lnTo>
                      <a:pt x="190" y="67"/>
                    </a:lnTo>
                    <a:lnTo>
                      <a:pt x="178" y="70"/>
                    </a:lnTo>
                    <a:lnTo>
                      <a:pt x="167" y="72"/>
                    </a:lnTo>
                    <a:lnTo>
                      <a:pt x="157" y="72"/>
                    </a:lnTo>
                    <a:lnTo>
                      <a:pt x="148" y="72"/>
                    </a:lnTo>
                    <a:lnTo>
                      <a:pt x="140" y="68"/>
                    </a:lnTo>
                    <a:lnTo>
                      <a:pt x="135" y="67"/>
                    </a:lnTo>
                    <a:lnTo>
                      <a:pt x="132" y="63"/>
                    </a:lnTo>
                    <a:lnTo>
                      <a:pt x="131" y="60"/>
                    </a:lnTo>
                    <a:lnTo>
                      <a:pt x="128" y="60"/>
                    </a:lnTo>
                    <a:lnTo>
                      <a:pt x="124" y="63"/>
                    </a:lnTo>
                    <a:lnTo>
                      <a:pt x="121" y="68"/>
                    </a:lnTo>
                    <a:lnTo>
                      <a:pt x="117" y="77"/>
                    </a:lnTo>
                    <a:lnTo>
                      <a:pt x="111" y="91"/>
                    </a:lnTo>
                    <a:lnTo>
                      <a:pt x="107" y="103"/>
                    </a:lnTo>
                    <a:lnTo>
                      <a:pt x="105" y="114"/>
                    </a:lnTo>
                    <a:lnTo>
                      <a:pt x="104" y="119"/>
                    </a:lnTo>
                    <a:lnTo>
                      <a:pt x="104" y="121"/>
                    </a:lnTo>
                    <a:lnTo>
                      <a:pt x="104" y="123"/>
                    </a:lnTo>
                    <a:lnTo>
                      <a:pt x="107" y="126"/>
                    </a:lnTo>
                    <a:lnTo>
                      <a:pt x="107" y="130"/>
                    </a:lnTo>
                    <a:lnTo>
                      <a:pt x="105" y="131"/>
                    </a:lnTo>
                    <a:lnTo>
                      <a:pt x="105" y="136"/>
                    </a:lnTo>
                    <a:lnTo>
                      <a:pt x="104" y="142"/>
                    </a:lnTo>
                    <a:lnTo>
                      <a:pt x="104" y="147"/>
                    </a:lnTo>
                    <a:lnTo>
                      <a:pt x="104" y="152"/>
                    </a:lnTo>
                    <a:lnTo>
                      <a:pt x="105" y="157"/>
                    </a:lnTo>
                    <a:lnTo>
                      <a:pt x="107" y="163"/>
                    </a:lnTo>
                    <a:lnTo>
                      <a:pt x="101" y="171"/>
                    </a:lnTo>
                    <a:lnTo>
                      <a:pt x="94" y="182"/>
                    </a:lnTo>
                    <a:lnTo>
                      <a:pt x="87" y="196"/>
                    </a:lnTo>
                    <a:lnTo>
                      <a:pt x="78" y="210"/>
                    </a:lnTo>
                    <a:lnTo>
                      <a:pt x="70" y="226"/>
                    </a:lnTo>
                    <a:lnTo>
                      <a:pt x="64" y="238"/>
                    </a:lnTo>
                    <a:lnTo>
                      <a:pt x="61" y="247"/>
                    </a:lnTo>
                    <a:lnTo>
                      <a:pt x="60" y="254"/>
                    </a:lnTo>
                    <a:lnTo>
                      <a:pt x="65" y="269"/>
                    </a:lnTo>
                    <a:lnTo>
                      <a:pt x="74" y="297"/>
                    </a:lnTo>
                    <a:lnTo>
                      <a:pt x="78" y="334"/>
                    </a:lnTo>
                    <a:lnTo>
                      <a:pt x="73" y="372"/>
                    </a:lnTo>
                    <a:lnTo>
                      <a:pt x="74" y="378"/>
                    </a:lnTo>
                    <a:lnTo>
                      <a:pt x="65" y="385"/>
                    </a:lnTo>
                    <a:lnTo>
                      <a:pt x="55" y="393"/>
                    </a:lnTo>
                    <a:lnTo>
                      <a:pt x="47" y="400"/>
                    </a:lnTo>
                    <a:lnTo>
                      <a:pt x="41" y="409"/>
                    </a:lnTo>
                    <a:lnTo>
                      <a:pt x="45" y="409"/>
                    </a:lnTo>
                    <a:lnTo>
                      <a:pt x="53" y="409"/>
                    </a:lnTo>
                    <a:lnTo>
                      <a:pt x="58" y="412"/>
                    </a:lnTo>
                    <a:lnTo>
                      <a:pt x="63" y="414"/>
                    </a:lnTo>
                    <a:lnTo>
                      <a:pt x="57" y="412"/>
                    </a:lnTo>
                    <a:lnTo>
                      <a:pt x="53" y="412"/>
                    </a:lnTo>
                    <a:lnTo>
                      <a:pt x="47" y="414"/>
                    </a:lnTo>
                    <a:lnTo>
                      <a:pt x="41" y="416"/>
                    </a:lnTo>
                    <a:lnTo>
                      <a:pt x="37" y="418"/>
                    </a:lnTo>
                    <a:lnTo>
                      <a:pt x="34" y="421"/>
                    </a:lnTo>
                    <a:lnTo>
                      <a:pt x="31" y="425"/>
                    </a:lnTo>
                    <a:lnTo>
                      <a:pt x="30" y="428"/>
                    </a:lnTo>
                    <a:lnTo>
                      <a:pt x="25" y="388"/>
                    </a:lnTo>
                    <a:lnTo>
                      <a:pt x="30" y="362"/>
                    </a:lnTo>
                    <a:lnTo>
                      <a:pt x="38" y="344"/>
                    </a:lnTo>
                    <a:lnTo>
                      <a:pt x="48" y="334"/>
                    </a:lnTo>
                    <a:lnTo>
                      <a:pt x="47" y="322"/>
                    </a:lnTo>
                    <a:lnTo>
                      <a:pt x="43" y="311"/>
                    </a:lnTo>
                    <a:lnTo>
                      <a:pt x="37" y="302"/>
                    </a:lnTo>
                    <a:lnTo>
                      <a:pt x="30" y="295"/>
                    </a:lnTo>
                    <a:lnTo>
                      <a:pt x="23" y="288"/>
                    </a:lnTo>
                    <a:lnTo>
                      <a:pt x="15" y="285"/>
                    </a:lnTo>
                    <a:lnTo>
                      <a:pt x="8" y="283"/>
                    </a:lnTo>
                    <a:lnTo>
                      <a:pt x="5" y="281"/>
                    </a:lnTo>
                    <a:lnTo>
                      <a:pt x="3" y="281"/>
                    </a:lnTo>
                    <a:lnTo>
                      <a:pt x="1" y="276"/>
                    </a:lnTo>
                    <a:lnTo>
                      <a:pt x="0" y="271"/>
                    </a:lnTo>
                    <a:lnTo>
                      <a:pt x="1" y="266"/>
                    </a:lnTo>
                    <a:lnTo>
                      <a:pt x="5" y="261"/>
                    </a:lnTo>
                    <a:lnTo>
                      <a:pt x="14" y="252"/>
                    </a:lnTo>
                    <a:lnTo>
                      <a:pt x="27" y="243"/>
                    </a:lnTo>
                    <a:lnTo>
                      <a:pt x="41" y="233"/>
                    </a:lnTo>
                    <a:lnTo>
                      <a:pt x="50" y="217"/>
                    </a:lnTo>
                    <a:lnTo>
                      <a:pt x="53" y="198"/>
                    </a:lnTo>
                    <a:lnTo>
                      <a:pt x="51" y="178"/>
                    </a:lnTo>
                    <a:lnTo>
                      <a:pt x="47" y="164"/>
                    </a:lnTo>
                    <a:lnTo>
                      <a:pt x="44" y="154"/>
                    </a:lnTo>
                    <a:lnTo>
                      <a:pt x="43" y="142"/>
                    </a:lnTo>
                    <a:lnTo>
                      <a:pt x="43" y="128"/>
                    </a:lnTo>
                    <a:lnTo>
                      <a:pt x="44" y="117"/>
                    </a:lnTo>
                    <a:lnTo>
                      <a:pt x="60" y="112"/>
                    </a:lnTo>
                    <a:lnTo>
                      <a:pt x="71" y="103"/>
                    </a:lnTo>
                    <a:lnTo>
                      <a:pt x="81" y="91"/>
                    </a:lnTo>
                    <a:lnTo>
                      <a:pt x="88" y="75"/>
                    </a:lnTo>
                    <a:lnTo>
                      <a:pt x="94" y="60"/>
                    </a:lnTo>
                    <a:lnTo>
                      <a:pt x="97" y="46"/>
                    </a:lnTo>
                    <a:lnTo>
                      <a:pt x="100" y="33"/>
                    </a:lnTo>
                    <a:lnTo>
                      <a:pt x="101" y="26"/>
                    </a:lnTo>
                    <a:lnTo>
                      <a:pt x="102" y="19"/>
                    </a:lnTo>
                    <a:lnTo>
                      <a:pt x="104" y="11"/>
                    </a:lnTo>
                    <a:lnTo>
                      <a:pt x="108" y="4"/>
                    </a:lnTo>
                    <a:lnTo>
                      <a:pt x="114" y="0"/>
                    </a:lnTo>
                    <a:lnTo>
                      <a:pt x="122" y="0"/>
                    </a:lnTo>
                    <a:lnTo>
                      <a:pt x="127" y="2"/>
                    </a:lnTo>
                    <a:lnTo>
                      <a:pt x="131" y="7"/>
                    </a:lnTo>
                    <a:lnTo>
                      <a:pt x="134" y="16"/>
                    </a:lnTo>
                    <a:lnTo>
                      <a:pt x="138" y="25"/>
                    </a:lnTo>
                    <a:lnTo>
                      <a:pt x="144" y="33"/>
                    </a:lnTo>
                    <a:lnTo>
                      <a:pt x="151" y="42"/>
                    </a:lnTo>
                    <a:lnTo>
                      <a:pt x="155" y="49"/>
                    </a:lnTo>
                    <a:lnTo>
                      <a:pt x="162" y="51"/>
                    </a:lnTo>
                    <a:lnTo>
                      <a:pt x="172" y="42"/>
                    </a:lnTo>
                    <a:lnTo>
                      <a:pt x="184" y="28"/>
                    </a:lnTo>
                    <a:lnTo>
                      <a:pt x="194" y="14"/>
                    </a:lnTo>
                    <a:lnTo>
                      <a:pt x="197" y="28"/>
                    </a:lnTo>
                    <a:lnTo>
                      <a:pt x="198" y="40"/>
                    </a:lnTo>
                    <a:lnTo>
                      <a:pt x="200" y="51"/>
                    </a:lnTo>
                    <a:lnTo>
                      <a:pt x="201" y="6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94" name="Freeform 74"/>
              <p:cNvSpPr>
                <a:spLocks/>
              </p:cNvSpPr>
              <p:nvPr/>
            </p:nvSpPr>
            <p:spPr bwMode="auto">
              <a:xfrm>
                <a:off x="6009" y="4969"/>
                <a:ext cx="80" cy="182"/>
              </a:xfrm>
              <a:custGeom>
                <a:avLst/>
                <a:gdLst>
                  <a:gd name="T0" fmla="*/ 1 w 160"/>
                  <a:gd name="T1" fmla="*/ 0 h 365"/>
                  <a:gd name="T2" fmla="*/ 1 w 160"/>
                  <a:gd name="T3" fmla="*/ 0 h 365"/>
                  <a:gd name="T4" fmla="*/ 1 w 160"/>
                  <a:gd name="T5" fmla="*/ 0 h 365"/>
                  <a:gd name="T6" fmla="*/ 1 w 160"/>
                  <a:gd name="T7" fmla="*/ 0 h 365"/>
                  <a:gd name="T8" fmla="*/ 1 w 160"/>
                  <a:gd name="T9" fmla="*/ 0 h 365"/>
                  <a:gd name="T10" fmla="*/ 1 w 160"/>
                  <a:gd name="T11" fmla="*/ 0 h 365"/>
                  <a:gd name="T12" fmla="*/ 1 w 160"/>
                  <a:gd name="T13" fmla="*/ 0 h 365"/>
                  <a:gd name="T14" fmla="*/ 1 w 160"/>
                  <a:gd name="T15" fmla="*/ 0 h 365"/>
                  <a:gd name="T16" fmla="*/ 1 w 160"/>
                  <a:gd name="T17" fmla="*/ 0 h 365"/>
                  <a:gd name="T18" fmla="*/ 1 w 160"/>
                  <a:gd name="T19" fmla="*/ 0 h 365"/>
                  <a:gd name="T20" fmla="*/ 1 w 160"/>
                  <a:gd name="T21" fmla="*/ 0 h 365"/>
                  <a:gd name="T22" fmla="*/ 1 w 160"/>
                  <a:gd name="T23" fmla="*/ 0 h 365"/>
                  <a:gd name="T24" fmla="*/ 1 w 160"/>
                  <a:gd name="T25" fmla="*/ 0 h 365"/>
                  <a:gd name="T26" fmla="*/ 1 w 160"/>
                  <a:gd name="T27" fmla="*/ 0 h 365"/>
                  <a:gd name="T28" fmla="*/ 1 w 160"/>
                  <a:gd name="T29" fmla="*/ 0 h 365"/>
                  <a:gd name="T30" fmla="*/ 1 w 160"/>
                  <a:gd name="T31" fmla="*/ 0 h 365"/>
                  <a:gd name="T32" fmla="*/ 1 w 160"/>
                  <a:gd name="T33" fmla="*/ 0 h 365"/>
                  <a:gd name="T34" fmla="*/ 1 w 160"/>
                  <a:gd name="T35" fmla="*/ 0 h 365"/>
                  <a:gd name="T36" fmla="*/ 1 w 160"/>
                  <a:gd name="T37" fmla="*/ 0 h 365"/>
                  <a:gd name="T38" fmla="*/ 1 w 160"/>
                  <a:gd name="T39" fmla="*/ 0 h 365"/>
                  <a:gd name="T40" fmla="*/ 1 w 160"/>
                  <a:gd name="T41" fmla="*/ 0 h 365"/>
                  <a:gd name="T42" fmla="*/ 1 w 160"/>
                  <a:gd name="T43" fmla="*/ 0 h 365"/>
                  <a:gd name="T44" fmla="*/ 0 w 160"/>
                  <a:gd name="T45" fmla="*/ 0 h 365"/>
                  <a:gd name="T46" fmla="*/ 1 w 160"/>
                  <a:gd name="T47" fmla="*/ 0 h 365"/>
                  <a:gd name="T48" fmla="*/ 1 w 160"/>
                  <a:gd name="T49" fmla="*/ 0 h 365"/>
                  <a:gd name="T50" fmla="*/ 1 w 160"/>
                  <a:gd name="T51" fmla="*/ 0 h 365"/>
                  <a:gd name="T52" fmla="*/ 1 w 160"/>
                  <a:gd name="T53" fmla="*/ 0 h 365"/>
                  <a:gd name="T54" fmla="*/ 1 w 160"/>
                  <a:gd name="T55" fmla="*/ 0 h 365"/>
                  <a:gd name="T56" fmla="*/ 1 w 160"/>
                  <a:gd name="T57" fmla="*/ 0 h 365"/>
                  <a:gd name="T58" fmla="*/ 1 w 160"/>
                  <a:gd name="T59" fmla="*/ 0 h 365"/>
                  <a:gd name="T60" fmla="*/ 1 w 160"/>
                  <a:gd name="T61" fmla="*/ 0 h 365"/>
                  <a:gd name="T62" fmla="*/ 1 w 160"/>
                  <a:gd name="T63" fmla="*/ 0 h 365"/>
                  <a:gd name="T64" fmla="*/ 1 w 160"/>
                  <a:gd name="T65" fmla="*/ 0 h 365"/>
                  <a:gd name="T66" fmla="*/ 1 w 160"/>
                  <a:gd name="T67" fmla="*/ 0 h 365"/>
                  <a:gd name="T68" fmla="*/ 1 w 160"/>
                  <a:gd name="T69" fmla="*/ 0 h 365"/>
                  <a:gd name="T70" fmla="*/ 1 w 160"/>
                  <a:gd name="T71" fmla="*/ 0 h 365"/>
                  <a:gd name="T72" fmla="*/ 1 w 160"/>
                  <a:gd name="T73" fmla="*/ 0 h 365"/>
                  <a:gd name="T74" fmla="*/ 1 w 160"/>
                  <a:gd name="T75" fmla="*/ 0 h 365"/>
                  <a:gd name="T76" fmla="*/ 1 w 160"/>
                  <a:gd name="T77" fmla="*/ 0 h 365"/>
                  <a:gd name="T78" fmla="*/ 1 w 160"/>
                  <a:gd name="T79" fmla="*/ 0 h 365"/>
                  <a:gd name="T80" fmla="*/ 1 w 160"/>
                  <a:gd name="T81" fmla="*/ 0 h 365"/>
                  <a:gd name="T82" fmla="*/ 1 w 160"/>
                  <a:gd name="T83" fmla="*/ 0 h 365"/>
                  <a:gd name="T84" fmla="*/ 1 w 160"/>
                  <a:gd name="T85" fmla="*/ 0 h 365"/>
                  <a:gd name="T86" fmla="*/ 1 w 160"/>
                  <a:gd name="T87" fmla="*/ 0 h 365"/>
                  <a:gd name="T88" fmla="*/ 1 w 160"/>
                  <a:gd name="T89" fmla="*/ 0 h 365"/>
                  <a:gd name="T90" fmla="*/ 1 w 160"/>
                  <a:gd name="T91" fmla="*/ 0 h 365"/>
                  <a:gd name="T92" fmla="*/ 1 w 160"/>
                  <a:gd name="T93" fmla="*/ 0 h 365"/>
                  <a:gd name="T94" fmla="*/ 1 w 160"/>
                  <a:gd name="T95" fmla="*/ 0 h 365"/>
                  <a:gd name="T96" fmla="*/ 1 w 160"/>
                  <a:gd name="T97" fmla="*/ 0 h 365"/>
                  <a:gd name="T98" fmla="*/ 1 w 160"/>
                  <a:gd name="T99" fmla="*/ 0 h 365"/>
                  <a:gd name="T100" fmla="*/ 1 w 160"/>
                  <a:gd name="T101" fmla="*/ 0 h 365"/>
                  <a:gd name="T102" fmla="*/ 1 w 160"/>
                  <a:gd name="T103" fmla="*/ 0 h 365"/>
                  <a:gd name="T104" fmla="*/ 1 w 160"/>
                  <a:gd name="T105" fmla="*/ 0 h 365"/>
                  <a:gd name="T106" fmla="*/ 1 w 160"/>
                  <a:gd name="T107" fmla="*/ 0 h 365"/>
                  <a:gd name="T108" fmla="*/ 1 w 160"/>
                  <a:gd name="T109" fmla="*/ 0 h 3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0"/>
                  <a:gd name="T166" fmla="*/ 0 h 365"/>
                  <a:gd name="T167" fmla="*/ 160 w 160"/>
                  <a:gd name="T168" fmla="*/ 365 h 3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0" h="365">
                    <a:moveTo>
                      <a:pt x="160" y="0"/>
                    </a:moveTo>
                    <a:lnTo>
                      <a:pt x="149" y="7"/>
                    </a:lnTo>
                    <a:lnTo>
                      <a:pt x="137" y="10"/>
                    </a:lnTo>
                    <a:lnTo>
                      <a:pt x="126" y="12"/>
                    </a:lnTo>
                    <a:lnTo>
                      <a:pt x="116" y="12"/>
                    </a:lnTo>
                    <a:lnTo>
                      <a:pt x="107" y="12"/>
                    </a:lnTo>
                    <a:lnTo>
                      <a:pt x="99" y="8"/>
                    </a:lnTo>
                    <a:lnTo>
                      <a:pt x="94" y="7"/>
                    </a:lnTo>
                    <a:lnTo>
                      <a:pt x="91" y="3"/>
                    </a:lnTo>
                    <a:lnTo>
                      <a:pt x="90" y="0"/>
                    </a:lnTo>
                    <a:lnTo>
                      <a:pt x="87" y="0"/>
                    </a:lnTo>
                    <a:lnTo>
                      <a:pt x="83" y="3"/>
                    </a:lnTo>
                    <a:lnTo>
                      <a:pt x="80" y="8"/>
                    </a:lnTo>
                    <a:lnTo>
                      <a:pt x="76" y="17"/>
                    </a:lnTo>
                    <a:lnTo>
                      <a:pt x="70" y="31"/>
                    </a:lnTo>
                    <a:lnTo>
                      <a:pt x="66" y="43"/>
                    </a:lnTo>
                    <a:lnTo>
                      <a:pt x="64" y="54"/>
                    </a:lnTo>
                    <a:lnTo>
                      <a:pt x="63" y="59"/>
                    </a:lnTo>
                    <a:lnTo>
                      <a:pt x="63" y="61"/>
                    </a:lnTo>
                    <a:lnTo>
                      <a:pt x="63" y="63"/>
                    </a:lnTo>
                    <a:lnTo>
                      <a:pt x="66" y="66"/>
                    </a:lnTo>
                    <a:lnTo>
                      <a:pt x="66" y="70"/>
                    </a:lnTo>
                    <a:lnTo>
                      <a:pt x="64" y="71"/>
                    </a:lnTo>
                    <a:lnTo>
                      <a:pt x="64" y="76"/>
                    </a:lnTo>
                    <a:lnTo>
                      <a:pt x="63" y="82"/>
                    </a:lnTo>
                    <a:lnTo>
                      <a:pt x="63" y="87"/>
                    </a:lnTo>
                    <a:lnTo>
                      <a:pt x="63" y="92"/>
                    </a:lnTo>
                    <a:lnTo>
                      <a:pt x="64" y="97"/>
                    </a:lnTo>
                    <a:lnTo>
                      <a:pt x="66" y="103"/>
                    </a:lnTo>
                    <a:lnTo>
                      <a:pt x="60" y="111"/>
                    </a:lnTo>
                    <a:lnTo>
                      <a:pt x="53" y="122"/>
                    </a:lnTo>
                    <a:lnTo>
                      <a:pt x="46" y="136"/>
                    </a:lnTo>
                    <a:lnTo>
                      <a:pt x="37" y="150"/>
                    </a:lnTo>
                    <a:lnTo>
                      <a:pt x="29" y="166"/>
                    </a:lnTo>
                    <a:lnTo>
                      <a:pt x="23" y="178"/>
                    </a:lnTo>
                    <a:lnTo>
                      <a:pt x="20" y="187"/>
                    </a:lnTo>
                    <a:lnTo>
                      <a:pt x="19" y="194"/>
                    </a:lnTo>
                    <a:lnTo>
                      <a:pt x="24" y="209"/>
                    </a:lnTo>
                    <a:lnTo>
                      <a:pt x="33" y="237"/>
                    </a:lnTo>
                    <a:lnTo>
                      <a:pt x="37" y="274"/>
                    </a:lnTo>
                    <a:lnTo>
                      <a:pt x="32" y="312"/>
                    </a:lnTo>
                    <a:lnTo>
                      <a:pt x="33" y="318"/>
                    </a:lnTo>
                    <a:lnTo>
                      <a:pt x="24" y="325"/>
                    </a:lnTo>
                    <a:lnTo>
                      <a:pt x="14" y="333"/>
                    </a:lnTo>
                    <a:lnTo>
                      <a:pt x="6" y="340"/>
                    </a:lnTo>
                    <a:lnTo>
                      <a:pt x="0" y="349"/>
                    </a:lnTo>
                    <a:lnTo>
                      <a:pt x="4" y="349"/>
                    </a:lnTo>
                    <a:lnTo>
                      <a:pt x="12" y="349"/>
                    </a:lnTo>
                    <a:lnTo>
                      <a:pt x="17" y="352"/>
                    </a:lnTo>
                    <a:lnTo>
                      <a:pt x="22" y="354"/>
                    </a:lnTo>
                    <a:lnTo>
                      <a:pt x="29" y="358"/>
                    </a:lnTo>
                    <a:lnTo>
                      <a:pt x="37" y="361"/>
                    </a:lnTo>
                    <a:lnTo>
                      <a:pt x="47" y="363"/>
                    </a:lnTo>
                    <a:lnTo>
                      <a:pt x="59" y="365"/>
                    </a:lnTo>
                    <a:lnTo>
                      <a:pt x="71" y="361"/>
                    </a:lnTo>
                    <a:lnTo>
                      <a:pt x="80" y="356"/>
                    </a:lnTo>
                    <a:lnTo>
                      <a:pt x="84" y="345"/>
                    </a:lnTo>
                    <a:lnTo>
                      <a:pt x="86" y="337"/>
                    </a:lnTo>
                    <a:lnTo>
                      <a:pt x="86" y="321"/>
                    </a:lnTo>
                    <a:lnTo>
                      <a:pt x="89" y="305"/>
                    </a:lnTo>
                    <a:lnTo>
                      <a:pt x="93" y="293"/>
                    </a:lnTo>
                    <a:lnTo>
                      <a:pt x="96" y="286"/>
                    </a:lnTo>
                    <a:lnTo>
                      <a:pt x="100" y="284"/>
                    </a:lnTo>
                    <a:lnTo>
                      <a:pt x="101" y="279"/>
                    </a:lnTo>
                    <a:lnTo>
                      <a:pt x="101" y="274"/>
                    </a:lnTo>
                    <a:lnTo>
                      <a:pt x="99" y="267"/>
                    </a:lnTo>
                    <a:lnTo>
                      <a:pt x="100" y="263"/>
                    </a:lnTo>
                    <a:lnTo>
                      <a:pt x="104" y="262"/>
                    </a:lnTo>
                    <a:lnTo>
                      <a:pt x="106" y="260"/>
                    </a:lnTo>
                    <a:lnTo>
                      <a:pt x="104" y="253"/>
                    </a:lnTo>
                    <a:lnTo>
                      <a:pt x="103" y="248"/>
                    </a:lnTo>
                    <a:lnTo>
                      <a:pt x="104" y="239"/>
                    </a:lnTo>
                    <a:lnTo>
                      <a:pt x="106" y="228"/>
                    </a:lnTo>
                    <a:lnTo>
                      <a:pt x="109" y="216"/>
                    </a:lnTo>
                    <a:lnTo>
                      <a:pt x="114" y="214"/>
                    </a:lnTo>
                    <a:lnTo>
                      <a:pt x="119" y="213"/>
                    </a:lnTo>
                    <a:lnTo>
                      <a:pt x="123" y="214"/>
                    </a:lnTo>
                    <a:lnTo>
                      <a:pt x="127" y="214"/>
                    </a:lnTo>
                    <a:lnTo>
                      <a:pt x="134" y="211"/>
                    </a:lnTo>
                    <a:lnTo>
                      <a:pt x="136" y="202"/>
                    </a:lnTo>
                    <a:lnTo>
                      <a:pt x="131" y="190"/>
                    </a:lnTo>
                    <a:lnTo>
                      <a:pt x="127" y="180"/>
                    </a:lnTo>
                    <a:lnTo>
                      <a:pt x="123" y="169"/>
                    </a:lnTo>
                    <a:lnTo>
                      <a:pt x="117" y="153"/>
                    </a:lnTo>
                    <a:lnTo>
                      <a:pt x="111" y="138"/>
                    </a:lnTo>
                    <a:lnTo>
                      <a:pt x="106" y="124"/>
                    </a:lnTo>
                    <a:lnTo>
                      <a:pt x="104" y="120"/>
                    </a:lnTo>
                    <a:lnTo>
                      <a:pt x="103" y="117"/>
                    </a:lnTo>
                    <a:lnTo>
                      <a:pt x="103" y="115"/>
                    </a:lnTo>
                    <a:lnTo>
                      <a:pt x="101" y="111"/>
                    </a:lnTo>
                    <a:lnTo>
                      <a:pt x="103" y="104"/>
                    </a:lnTo>
                    <a:lnTo>
                      <a:pt x="104" y="96"/>
                    </a:lnTo>
                    <a:lnTo>
                      <a:pt x="107" y="89"/>
                    </a:lnTo>
                    <a:lnTo>
                      <a:pt x="111" y="82"/>
                    </a:lnTo>
                    <a:lnTo>
                      <a:pt x="113" y="80"/>
                    </a:lnTo>
                    <a:lnTo>
                      <a:pt x="114" y="76"/>
                    </a:lnTo>
                    <a:lnTo>
                      <a:pt x="114" y="75"/>
                    </a:lnTo>
                    <a:lnTo>
                      <a:pt x="116" y="73"/>
                    </a:lnTo>
                    <a:lnTo>
                      <a:pt x="119" y="64"/>
                    </a:lnTo>
                    <a:lnTo>
                      <a:pt x="119" y="56"/>
                    </a:lnTo>
                    <a:lnTo>
                      <a:pt x="119" y="50"/>
                    </a:lnTo>
                    <a:lnTo>
                      <a:pt x="117" y="45"/>
                    </a:lnTo>
                    <a:lnTo>
                      <a:pt x="126" y="42"/>
                    </a:lnTo>
                    <a:lnTo>
                      <a:pt x="134" y="35"/>
                    </a:lnTo>
                    <a:lnTo>
                      <a:pt x="140" y="26"/>
                    </a:lnTo>
                    <a:lnTo>
                      <a:pt x="143" y="15"/>
                    </a:lnTo>
                    <a:lnTo>
                      <a:pt x="147" y="14"/>
                    </a:lnTo>
                    <a:lnTo>
                      <a:pt x="151" y="10"/>
                    </a:lnTo>
                    <a:lnTo>
                      <a:pt x="156" y="7"/>
                    </a:lnTo>
                    <a:lnTo>
                      <a:pt x="16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95" name="Freeform 75"/>
              <p:cNvSpPr>
                <a:spLocks/>
              </p:cNvSpPr>
              <p:nvPr/>
            </p:nvSpPr>
            <p:spPr bwMode="auto">
              <a:xfrm>
                <a:off x="6040" y="4969"/>
                <a:ext cx="49" cy="41"/>
              </a:xfrm>
              <a:custGeom>
                <a:avLst/>
                <a:gdLst>
                  <a:gd name="T0" fmla="*/ 1 w 97"/>
                  <a:gd name="T1" fmla="*/ 0 h 82"/>
                  <a:gd name="T2" fmla="*/ 1 w 97"/>
                  <a:gd name="T3" fmla="*/ 1 h 82"/>
                  <a:gd name="T4" fmla="*/ 1 w 97"/>
                  <a:gd name="T5" fmla="*/ 1 h 82"/>
                  <a:gd name="T6" fmla="*/ 1 w 97"/>
                  <a:gd name="T7" fmla="*/ 1 h 82"/>
                  <a:gd name="T8" fmla="*/ 1 w 97"/>
                  <a:gd name="T9" fmla="*/ 1 h 82"/>
                  <a:gd name="T10" fmla="*/ 1 w 97"/>
                  <a:gd name="T11" fmla="*/ 1 h 82"/>
                  <a:gd name="T12" fmla="*/ 1 w 97"/>
                  <a:gd name="T13" fmla="*/ 1 h 82"/>
                  <a:gd name="T14" fmla="*/ 1 w 97"/>
                  <a:gd name="T15" fmla="*/ 1 h 82"/>
                  <a:gd name="T16" fmla="*/ 1 w 97"/>
                  <a:gd name="T17" fmla="*/ 1 h 82"/>
                  <a:gd name="T18" fmla="*/ 1 w 97"/>
                  <a:gd name="T19" fmla="*/ 1 h 82"/>
                  <a:gd name="T20" fmla="*/ 1 w 97"/>
                  <a:gd name="T21" fmla="*/ 1 h 82"/>
                  <a:gd name="T22" fmla="*/ 1 w 97"/>
                  <a:gd name="T23" fmla="*/ 1 h 82"/>
                  <a:gd name="T24" fmla="*/ 1 w 97"/>
                  <a:gd name="T25" fmla="*/ 1 h 82"/>
                  <a:gd name="T26" fmla="*/ 1 w 97"/>
                  <a:gd name="T27" fmla="*/ 1 h 82"/>
                  <a:gd name="T28" fmla="*/ 1 w 97"/>
                  <a:gd name="T29" fmla="*/ 1 h 82"/>
                  <a:gd name="T30" fmla="*/ 1 w 97"/>
                  <a:gd name="T31" fmla="*/ 1 h 82"/>
                  <a:gd name="T32" fmla="*/ 0 w 97"/>
                  <a:gd name="T33" fmla="*/ 1 h 82"/>
                  <a:gd name="T34" fmla="*/ 1 w 97"/>
                  <a:gd name="T35" fmla="*/ 1 h 82"/>
                  <a:gd name="T36" fmla="*/ 1 w 97"/>
                  <a:gd name="T37" fmla="*/ 1 h 82"/>
                  <a:gd name="T38" fmla="*/ 1 w 97"/>
                  <a:gd name="T39" fmla="*/ 1 h 82"/>
                  <a:gd name="T40" fmla="*/ 1 w 97"/>
                  <a:gd name="T41" fmla="*/ 1 h 82"/>
                  <a:gd name="T42" fmla="*/ 0 w 97"/>
                  <a:gd name="T43" fmla="*/ 1 h 82"/>
                  <a:gd name="T44" fmla="*/ 0 w 97"/>
                  <a:gd name="T45" fmla="*/ 1 h 82"/>
                  <a:gd name="T46" fmla="*/ 0 w 97"/>
                  <a:gd name="T47" fmla="*/ 1 h 82"/>
                  <a:gd name="T48" fmla="*/ 1 w 97"/>
                  <a:gd name="T49" fmla="*/ 1 h 82"/>
                  <a:gd name="T50" fmla="*/ 1 w 97"/>
                  <a:gd name="T51" fmla="*/ 1 h 82"/>
                  <a:gd name="T52" fmla="*/ 1 w 97"/>
                  <a:gd name="T53" fmla="*/ 1 h 82"/>
                  <a:gd name="T54" fmla="*/ 1 w 97"/>
                  <a:gd name="T55" fmla="*/ 1 h 82"/>
                  <a:gd name="T56" fmla="*/ 1 w 97"/>
                  <a:gd name="T57" fmla="*/ 1 h 82"/>
                  <a:gd name="T58" fmla="*/ 1 w 97"/>
                  <a:gd name="T59" fmla="*/ 1 h 82"/>
                  <a:gd name="T60" fmla="*/ 1 w 97"/>
                  <a:gd name="T61" fmla="*/ 0 h 82"/>
                  <a:gd name="T62" fmla="*/ 1 w 97"/>
                  <a:gd name="T63" fmla="*/ 0 h 82"/>
                  <a:gd name="T64" fmla="*/ 1 w 97"/>
                  <a:gd name="T65" fmla="*/ 1 h 82"/>
                  <a:gd name="T66" fmla="*/ 1 w 97"/>
                  <a:gd name="T67" fmla="*/ 1 h 82"/>
                  <a:gd name="T68" fmla="*/ 1 w 97"/>
                  <a:gd name="T69" fmla="*/ 1 h 82"/>
                  <a:gd name="T70" fmla="*/ 1 w 97"/>
                  <a:gd name="T71" fmla="*/ 1 h 82"/>
                  <a:gd name="T72" fmla="*/ 1 w 97"/>
                  <a:gd name="T73" fmla="*/ 1 h 82"/>
                  <a:gd name="T74" fmla="*/ 1 w 97"/>
                  <a:gd name="T75" fmla="*/ 1 h 82"/>
                  <a:gd name="T76" fmla="*/ 1 w 97"/>
                  <a:gd name="T77" fmla="*/ 1 h 82"/>
                  <a:gd name="T78" fmla="*/ 1 w 97"/>
                  <a:gd name="T79" fmla="*/ 1 h 82"/>
                  <a:gd name="T80" fmla="*/ 1 w 97"/>
                  <a:gd name="T81" fmla="*/ 0 h 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82"/>
                  <a:gd name="T125" fmla="*/ 97 w 97"/>
                  <a:gd name="T126" fmla="*/ 82 h 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82">
                    <a:moveTo>
                      <a:pt x="97" y="0"/>
                    </a:moveTo>
                    <a:lnTo>
                      <a:pt x="93" y="7"/>
                    </a:lnTo>
                    <a:lnTo>
                      <a:pt x="88" y="10"/>
                    </a:lnTo>
                    <a:lnTo>
                      <a:pt x="84" y="14"/>
                    </a:lnTo>
                    <a:lnTo>
                      <a:pt x="80" y="15"/>
                    </a:lnTo>
                    <a:lnTo>
                      <a:pt x="77" y="26"/>
                    </a:lnTo>
                    <a:lnTo>
                      <a:pt x="71" y="35"/>
                    </a:lnTo>
                    <a:lnTo>
                      <a:pt x="63" y="42"/>
                    </a:lnTo>
                    <a:lnTo>
                      <a:pt x="54" y="45"/>
                    </a:lnTo>
                    <a:lnTo>
                      <a:pt x="48" y="42"/>
                    </a:lnTo>
                    <a:lnTo>
                      <a:pt x="40" y="38"/>
                    </a:lnTo>
                    <a:lnTo>
                      <a:pt x="33" y="35"/>
                    </a:lnTo>
                    <a:lnTo>
                      <a:pt x="28" y="36"/>
                    </a:lnTo>
                    <a:lnTo>
                      <a:pt x="23" y="43"/>
                    </a:lnTo>
                    <a:lnTo>
                      <a:pt x="14" y="56"/>
                    </a:lnTo>
                    <a:lnTo>
                      <a:pt x="6" y="71"/>
                    </a:lnTo>
                    <a:lnTo>
                      <a:pt x="0" y="82"/>
                    </a:lnTo>
                    <a:lnTo>
                      <a:pt x="1" y="76"/>
                    </a:lnTo>
                    <a:lnTo>
                      <a:pt x="1" y="71"/>
                    </a:lnTo>
                    <a:lnTo>
                      <a:pt x="3" y="70"/>
                    </a:lnTo>
                    <a:lnTo>
                      <a:pt x="3" y="66"/>
                    </a:lnTo>
                    <a:lnTo>
                      <a:pt x="0" y="63"/>
                    </a:lnTo>
                    <a:lnTo>
                      <a:pt x="0" y="61"/>
                    </a:lnTo>
                    <a:lnTo>
                      <a:pt x="0" y="59"/>
                    </a:lnTo>
                    <a:lnTo>
                      <a:pt x="1" y="54"/>
                    </a:lnTo>
                    <a:lnTo>
                      <a:pt x="3" y="43"/>
                    </a:lnTo>
                    <a:lnTo>
                      <a:pt x="7" y="31"/>
                    </a:lnTo>
                    <a:lnTo>
                      <a:pt x="13" y="17"/>
                    </a:lnTo>
                    <a:lnTo>
                      <a:pt x="17" y="8"/>
                    </a:lnTo>
                    <a:lnTo>
                      <a:pt x="20" y="3"/>
                    </a:lnTo>
                    <a:lnTo>
                      <a:pt x="24" y="0"/>
                    </a:lnTo>
                    <a:lnTo>
                      <a:pt x="27" y="0"/>
                    </a:lnTo>
                    <a:lnTo>
                      <a:pt x="28" y="3"/>
                    </a:lnTo>
                    <a:lnTo>
                      <a:pt x="31" y="7"/>
                    </a:lnTo>
                    <a:lnTo>
                      <a:pt x="36" y="8"/>
                    </a:lnTo>
                    <a:lnTo>
                      <a:pt x="44" y="12"/>
                    </a:lnTo>
                    <a:lnTo>
                      <a:pt x="53" y="12"/>
                    </a:lnTo>
                    <a:lnTo>
                      <a:pt x="63" y="12"/>
                    </a:lnTo>
                    <a:lnTo>
                      <a:pt x="74" y="10"/>
                    </a:lnTo>
                    <a:lnTo>
                      <a:pt x="86" y="7"/>
                    </a:lnTo>
                    <a:lnTo>
                      <a:pt x="9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96" name="Freeform 76"/>
              <p:cNvSpPr>
                <a:spLocks/>
              </p:cNvSpPr>
              <p:nvPr/>
            </p:nvSpPr>
            <p:spPr bwMode="auto">
              <a:xfrm>
                <a:off x="6050" y="5095"/>
                <a:ext cx="12" cy="17"/>
              </a:xfrm>
              <a:custGeom>
                <a:avLst/>
                <a:gdLst>
                  <a:gd name="T0" fmla="*/ 0 w 25"/>
                  <a:gd name="T1" fmla="*/ 0 h 33"/>
                  <a:gd name="T2" fmla="*/ 0 w 25"/>
                  <a:gd name="T3" fmla="*/ 1 h 33"/>
                  <a:gd name="T4" fmla="*/ 0 w 25"/>
                  <a:gd name="T5" fmla="*/ 1 h 33"/>
                  <a:gd name="T6" fmla="*/ 0 w 25"/>
                  <a:gd name="T7" fmla="*/ 1 h 33"/>
                  <a:gd name="T8" fmla="*/ 0 w 25"/>
                  <a:gd name="T9" fmla="*/ 1 h 33"/>
                  <a:gd name="T10" fmla="*/ 0 w 25"/>
                  <a:gd name="T11" fmla="*/ 1 h 33"/>
                  <a:gd name="T12" fmla="*/ 0 w 25"/>
                  <a:gd name="T13" fmla="*/ 1 h 33"/>
                  <a:gd name="T14" fmla="*/ 0 w 25"/>
                  <a:gd name="T15" fmla="*/ 1 h 33"/>
                  <a:gd name="T16" fmla="*/ 0 w 25"/>
                  <a:gd name="T17" fmla="*/ 1 h 33"/>
                  <a:gd name="T18" fmla="*/ 0 w 25"/>
                  <a:gd name="T19" fmla="*/ 1 h 33"/>
                  <a:gd name="T20" fmla="*/ 0 w 25"/>
                  <a:gd name="T21" fmla="*/ 1 h 33"/>
                  <a:gd name="T22" fmla="*/ 0 w 25"/>
                  <a:gd name="T23" fmla="*/ 1 h 33"/>
                  <a:gd name="T24" fmla="*/ 0 w 25"/>
                  <a:gd name="T25" fmla="*/ 1 h 33"/>
                  <a:gd name="T26" fmla="*/ 0 w 25"/>
                  <a:gd name="T27" fmla="*/ 1 h 33"/>
                  <a:gd name="T28" fmla="*/ 0 w 25"/>
                  <a:gd name="T29" fmla="*/ 0 h 33"/>
                  <a:gd name="T30" fmla="*/ 0 w 25"/>
                  <a:gd name="T31" fmla="*/ 0 h 33"/>
                  <a:gd name="T32" fmla="*/ 0 w 25"/>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23" y="0"/>
                    </a:moveTo>
                    <a:lnTo>
                      <a:pt x="25" y="7"/>
                    </a:lnTo>
                    <a:lnTo>
                      <a:pt x="23" y="9"/>
                    </a:lnTo>
                    <a:lnTo>
                      <a:pt x="19" y="10"/>
                    </a:lnTo>
                    <a:lnTo>
                      <a:pt x="18" y="14"/>
                    </a:lnTo>
                    <a:lnTo>
                      <a:pt x="20" y="21"/>
                    </a:lnTo>
                    <a:lnTo>
                      <a:pt x="20" y="26"/>
                    </a:lnTo>
                    <a:lnTo>
                      <a:pt x="19" y="31"/>
                    </a:lnTo>
                    <a:lnTo>
                      <a:pt x="15" y="33"/>
                    </a:lnTo>
                    <a:lnTo>
                      <a:pt x="10" y="26"/>
                    </a:lnTo>
                    <a:lnTo>
                      <a:pt x="6" y="19"/>
                    </a:lnTo>
                    <a:lnTo>
                      <a:pt x="3" y="10"/>
                    </a:lnTo>
                    <a:lnTo>
                      <a:pt x="0" y="3"/>
                    </a:lnTo>
                    <a:lnTo>
                      <a:pt x="6" y="2"/>
                    </a:lnTo>
                    <a:lnTo>
                      <a:pt x="12" y="0"/>
                    </a:lnTo>
                    <a:lnTo>
                      <a:pt x="18" y="0"/>
                    </a:lnTo>
                    <a:lnTo>
                      <a:pt x="2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97" name="Freeform 77"/>
              <p:cNvSpPr>
                <a:spLocks/>
              </p:cNvSpPr>
              <p:nvPr/>
            </p:nvSpPr>
            <p:spPr bwMode="auto">
              <a:xfrm>
                <a:off x="6009" y="5128"/>
                <a:ext cx="43" cy="23"/>
              </a:xfrm>
              <a:custGeom>
                <a:avLst/>
                <a:gdLst>
                  <a:gd name="T0" fmla="*/ 1 w 86"/>
                  <a:gd name="T1" fmla="*/ 0 h 47"/>
                  <a:gd name="T2" fmla="*/ 1 w 86"/>
                  <a:gd name="T3" fmla="*/ 0 h 47"/>
                  <a:gd name="T4" fmla="*/ 1 w 86"/>
                  <a:gd name="T5" fmla="*/ 0 h 47"/>
                  <a:gd name="T6" fmla="*/ 1 w 86"/>
                  <a:gd name="T7" fmla="*/ 0 h 47"/>
                  <a:gd name="T8" fmla="*/ 1 w 86"/>
                  <a:gd name="T9" fmla="*/ 0 h 47"/>
                  <a:gd name="T10" fmla="*/ 1 w 86"/>
                  <a:gd name="T11" fmla="*/ 0 h 47"/>
                  <a:gd name="T12" fmla="*/ 1 w 86"/>
                  <a:gd name="T13" fmla="*/ 0 h 47"/>
                  <a:gd name="T14" fmla="*/ 1 w 86"/>
                  <a:gd name="T15" fmla="*/ 0 h 47"/>
                  <a:gd name="T16" fmla="*/ 1 w 86"/>
                  <a:gd name="T17" fmla="*/ 0 h 47"/>
                  <a:gd name="T18" fmla="*/ 1 w 86"/>
                  <a:gd name="T19" fmla="*/ 0 h 47"/>
                  <a:gd name="T20" fmla="*/ 1 w 86"/>
                  <a:gd name="T21" fmla="*/ 0 h 47"/>
                  <a:gd name="T22" fmla="*/ 1 w 86"/>
                  <a:gd name="T23" fmla="*/ 0 h 47"/>
                  <a:gd name="T24" fmla="*/ 1 w 86"/>
                  <a:gd name="T25" fmla="*/ 0 h 47"/>
                  <a:gd name="T26" fmla="*/ 1 w 86"/>
                  <a:gd name="T27" fmla="*/ 0 h 47"/>
                  <a:gd name="T28" fmla="*/ 1 w 86"/>
                  <a:gd name="T29" fmla="*/ 0 h 47"/>
                  <a:gd name="T30" fmla="*/ 1 w 86"/>
                  <a:gd name="T31" fmla="*/ 0 h 47"/>
                  <a:gd name="T32" fmla="*/ 1 w 86"/>
                  <a:gd name="T33" fmla="*/ 0 h 47"/>
                  <a:gd name="T34" fmla="*/ 1 w 86"/>
                  <a:gd name="T35" fmla="*/ 0 h 47"/>
                  <a:gd name="T36" fmla="*/ 1 w 86"/>
                  <a:gd name="T37" fmla="*/ 0 h 47"/>
                  <a:gd name="T38" fmla="*/ 1 w 86"/>
                  <a:gd name="T39" fmla="*/ 0 h 47"/>
                  <a:gd name="T40" fmla="*/ 0 w 86"/>
                  <a:gd name="T41" fmla="*/ 0 h 47"/>
                  <a:gd name="T42" fmla="*/ 1 w 86"/>
                  <a:gd name="T43" fmla="*/ 0 h 47"/>
                  <a:gd name="T44" fmla="*/ 1 w 86"/>
                  <a:gd name="T45" fmla="*/ 0 h 47"/>
                  <a:gd name="T46" fmla="*/ 1 w 86"/>
                  <a:gd name="T47" fmla="*/ 0 h 47"/>
                  <a:gd name="T48" fmla="*/ 1 w 86"/>
                  <a:gd name="T49" fmla="*/ 0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47"/>
                  <a:gd name="T77" fmla="*/ 86 w 86"/>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47">
                    <a:moveTo>
                      <a:pt x="22" y="36"/>
                    </a:moveTo>
                    <a:lnTo>
                      <a:pt x="29" y="40"/>
                    </a:lnTo>
                    <a:lnTo>
                      <a:pt x="37" y="43"/>
                    </a:lnTo>
                    <a:lnTo>
                      <a:pt x="47" y="45"/>
                    </a:lnTo>
                    <a:lnTo>
                      <a:pt x="59" y="47"/>
                    </a:lnTo>
                    <a:lnTo>
                      <a:pt x="71" y="43"/>
                    </a:lnTo>
                    <a:lnTo>
                      <a:pt x="80" y="38"/>
                    </a:lnTo>
                    <a:lnTo>
                      <a:pt x="84" y="27"/>
                    </a:lnTo>
                    <a:lnTo>
                      <a:pt x="86" y="19"/>
                    </a:lnTo>
                    <a:lnTo>
                      <a:pt x="79" y="19"/>
                    </a:lnTo>
                    <a:lnTo>
                      <a:pt x="71" y="19"/>
                    </a:lnTo>
                    <a:lnTo>
                      <a:pt x="64" y="17"/>
                    </a:lnTo>
                    <a:lnTo>
                      <a:pt x="57" y="14"/>
                    </a:lnTo>
                    <a:lnTo>
                      <a:pt x="49" y="12"/>
                    </a:lnTo>
                    <a:lnTo>
                      <a:pt x="43" y="8"/>
                    </a:lnTo>
                    <a:lnTo>
                      <a:pt x="37" y="3"/>
                    </a:lnTo>
                    <a:lnTo>
                      <a:pt x="33" y="0"/>
                    </a:lnTo>
                    <a:lnTo>
                      <a:pt x="24" y="7"/>
                    </a:lnTo>
                    <a:lnTo>
                      <a:pt x="14" y="15"/>
                    </a:lnTo>
                    <a:lnTo>
                      <a:pt x="6" y="22"/>
                    </a:lnTo>
                    <a:lnTo>
                      <a:pt x="0" y="31"/>
                    </a:lnTo>
                    <a:lnTo>
                      <a:pt x="4" y="31"/>
                    </a:lnTo>
                    <a:lnTo>
                      <a:pt x="12" y="31"/>
                    </a:lnTo>
                    <a:lnTo>
                      <a:pt x="17" y="34"/>
                    </a:lnTo>
                    <a:lnTo>
                      <a:pt x="22" y="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98" name="Freeform 78"/>
              <p:cNvSpPr>
                <a:spLocks/>
              </p:cNvSpPr>
              <p:nvPr/>
            </p:nvSpPr>
            <p:spPr bwMode="auto">
              <a:xfrm>
                <a:off x="6062" y="5073"/>
                <a:ext cx="11" cy="4"/>
              </a:xfrm>
              <a:custGeom>
                <a:avLst/>
                <a:gdLst>
                  <a:gd name="T0" fmla="*/ 0 w 23"/>
                  <a:gd name="T1" fmla="*/ 1 h 8"/>
                  <a:gd name="T2" fmla="*/ 0 w 23"/>
                  <a:gd name="T3" fmla="*/ 1 h 8"/>
                  <a:gd name="T4" fmla="*/ 0 w 23"/>
                  <a:gd name="T5" fmla="*/ 1 h 8"/>
                  <a:gd name="T6" fmla="*/ 0 w 23"/>
                  <a:gd name="T7" fmla="*/ 1 h 8"/>
                  <a:gd name="T8" fmla="*/ 0 w 23"/>
                  <a:gd name="T9" fmla="*/ 1 h 8"/>
                  <a:gd name="T10" fmla="*/ 0 w 23"/>
                  <a:gd name="T11" fmla="*/ 1 h 8"/>
                  <a:gd name="T12" fmla="*/ 0 w 23"/>
                  <a:gd name="T13" fmla="*/ 1 h 8"/>
                  <a:gd name="T14" fmla="*/ 0 w 23"/>
                  <a:gd name="T15" fmla="*/ 1 h 8"/>
                  <a:gd name="T16" fmla="*/ 0 w 23"/>
                  <a:gd name="T17" fmla="*/ 0 h 8"/>
                  <a:gd name="T18" fmla="*/ 0 w 23"/>
                  <a:gd name="T19" fmla="*/ 0 h 8"/>
                  <a:gd name="T20" fmla="*/ 0 w 23"/>
                  <a:gd name="T21" fmla="*/ 1 h 8"/>
                  <a:gd name="T22" fmla="*/ 0 w 23"/>
                  <a:gd name="T23" fmla="*/ 1 h 8"/>
                  <a:gd name="T24" fmla="*/ 0 w 23"/>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8"/>
                  <a:gd name="T41" fmla="*/ 23 w 2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8">
                    <a:moveTo>
                      <a:pt x="21" y="6"/>
                    </a:moveTo>
                    <a:lnTo>
                      <a:pt x="17" y="6"/>
                    </a:lnTo>
                    <a:lnTo>
                      <a:pt x="13" y="5"/>
                    </a:lnTo>
                    <a:lnTo>
                      <a:pt x="8" y="6"/>
                    </a:lnTo>
                    <a:lnTo>
                      <a:pt x="3" y="8"/>
                    </a:lnTo>
                    <a:lnTo>
                      <a:pt x="0" y="6"/>
                    </a:lnTo>
                    <a:lnTo>
                      <a:pt x="0" y="5"/>
                    </a:lnTo>
                    <a:lnTo>
                      <a:pt x="1" y="1"/>
                    </a:lnTo>
                    <a:lnTo>
                      <a:pt x="3" y="0"/>
                    </a:lnTo>
                    <a:lnTo>
                      <a:pt x="10" y="0"/>
                    </a:lnTo>
                    <a:lnTo>
                      <a:pt x="17" y="1"/>
                    </a:lnTo>
                    <a:lnTo>
                      <a:pt x="23" y="3"/>
                    </a:lnTo>
                    <a:lnTo>
                      <a:pt x="21"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399" name="Freeform 79"/>
              <p:cNvSpPr>
                <a:spLocks/>
              </p:cNvSpPr>
              <p:nvPr/>
            </p:nvSpPr>
            <p:spPr bwMode="auto">
              <a:xfrm>
                <a:off x="6048" y="5010"/>
                <a:ext cx="17" cy="15"/>
              </a:xfrm>
              <a:custGeom>
                <a:avLst/>
                <a:gdLst>
                  <a:gd name="T0" fmla="*/ 1 w 32"/>
                  <a:gd name="T1" fmla="*/ 1 h 29"/>
                  <a:gd name="T2" fmla="*/ 1 w 32"/>
                  <a:gd name="T3" fmla="*/ 1 h 29"/>
                  <a:gd name="T4" fmla="*/ 1 w 32"/>
                  <a:gd name="T5" fmla="*/ 1 h 29"/>
                  <a:gd name="T6" fmla="*/ 1 w 32"/>
                  <a:gd name="T7" fmla="*/ 1 h 29"/>
                  <a:gd name="T8" fmla="*/ 1 w 32"/>
                  <a:gd name="T9" fmla="*/ 0 h 29"/>
                  <a:gd name="T10" fmla="*/ 1 w 32"/>
                  <a:gd name="T11" fmla="*/ 1 h 29"/>
                  <a:gd name="T12" fmla="*/ 1 w 32"/>
                  <a:gd name="T13" fmla="*/ 1 h 29"/>
                  <a:gd name="T14" fmla="*/ 1 w 32"/>
                  <a:gd name="T15" fmla="*/ 1 h 29"/>
                  <a:gd name="T16" fmla="*/ 0 w 32"/>
                  <a:gd name="T17" fmla="*/ 1 h 29"/>
                  <a:gd name="T18" fmla="*/ 1 w 32"/>
                  <a:gd name="T19" fmla="*/ 1 h 29"/>
                  <a:gd name="T20" fmla="*/ 1 w 32"/>
                  <a:gd name="T21" fmla="*/ 1 h 29"/>
                  <a:gd name="T22" fmla="*/ 1 w 32"/>
                  <a:gd name="T23" fmla="*/ 1 h 29"/>
                  <a:gd name="T24" fmla="*/ 1 w 32"/>
                  <a:gd name="T25" fmla="*/ 1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9"/>
                  <a:gd name="T41" fmla="*/ 32 w 32"/>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9">
                    <a:moveTo>
                      <a:pt x="22" y="29"/>
                    </a:moveTo>
                    <a:lnTo>
                      <a:pt x="24" y="22"/>
                    </a:lnTo>
                    <a:lnTo>
                      <a:pt x="25" y="14"/>
                    </a:lnTo>
                    <a:lnTo>
                      <a:pt x="28" y="7"/>
                    </a:lnTo>
                    <a:lnTo>
                      <a:pt x="32" y="0"/>
                    </a:lnTo>
                    <a:lnTo>
                      <a:pt x="24" y="7"/>
                    </a:lnTo>
                    <a:lnTo>
                      <a:pt x="15" y="15"/>
                    </a:lnTo>
                    <a:lnTo>
                      <a:pt x="7" y="22"/>
                    </a:lnTo>
                    <a:lnTo>
                      <a:pt x="0" y="26"/>
                    </a:lnTo>
                    <a:lnTo>
                      <a:pt x="5" y="26"/>
                    </a:lnTo>
                    <a:lnTo>
                      <a:pt x="12" y="28"/>
                    </a:lnTo>
                    <a:lnTo>
                      <a:pt x="18" y="28"/>
                    </a:lnTo>
                    <a:lnTo>
                      <a:pt x="22" y="2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00" name="Freeform 80"/>
              <p:cNvSpPr>
                <a:spLocks/>
              </p:cNvSpPr>
              <p:nvPr/>
            </p:nvSpPr>
            <p:spPr bwMode="auto">
              <a:xfrm>
                <a:off x="6042" y="4992"/>
                <a:ext cx="26" cy="28"/>
              </a:xfrm>
              <a:custGeom>
                <a:avLst/>
                <a:gdLst>
                  <a:gd name="T0" fmla="*/ 0 w 53"/>
                  <a:gd name="T1" fmla="*/ 0 h 58"/>
                  <a:gd name="T2" fmla="*/ 0 w 53"/>
                  <a:gd name="T3" fmla="*/ 0 h 58"/>
                  <a:gd name="T4" fmla="*/ 0 w 53"/>
                  <a:gd name="T5" fmla="*/ 0 h 58"/>
                  <a:gd name="T6" fmla="*/ 0 w 53"/>
                  <a:gd name="T7" fmla="*/ 0 h 58"/>
                  <a:gd name="T8" fmla="*/ 0 w 53"/>
                  <a:gd name="T9" fmla="*/ 0 h 58"/>
                  <a:gd name="T10" fmla="*/ 0 w 53"/>
                  <a:gd name="T11" fmla="*/ 0 h 58"/>
                  <a:gd name="T12" fmla="*/ 0 w 53"/>
                  <a:gd name="T13" fmla="*/ 0 h 58"/>
                  <a:gd name="T14" fmla="*/ 0 w 53"/>
                  <a:gd name="T15" fmla="*/ 0 h 58"/>
                  <a:gd name="T16" fmla="*/ 0 w 53"/>
                  <a:gd name="T17" fmla="*/ 0 h 58"/>
                  <a:gd name="T18" fmla="*/ 0 w 53"/>
                  <a:gd name="T19" fmla="*/ 0 h 58"/>
                  <a:gd name="T20" fmla="*/ 0 w 53"/>
                  <a:gd name="T21" fmla="*/ 0 h 58"/>
                  <a:gd name="T22" fmla="*/ 0 w 53"/>
                  <a:gd name="T23" fmla="*/ 0 h 58"/>
                  <a:gd name="T24" fmla="*/ 0 w 53"/>
                  <a:gd name="T25" fmla="*/ 0 h 58"/>
                  <a:gd name="T26" fmla="*/ 0 w 53"/>
                  <a:gd name="T27" fmla="*/ 0 h 58"/>
                  <a:gd name="T28" fmla="*/ 0 w 53"/>
                  <a:gd name="T29" fmla="*/ 0 h 58"/>
                  <a:gd name="T30" fmla="*/ 0 w 53"/>
                  <a:gd name="T31" fmla="*/ 0 h 58"/>
                  <a:gd name="T32" fmla="*/ 0 w 53"/>
                  <a:gd name="T33" fmla="*/ 0 h 58"/>
                  <a:gd name="T34" fmla="*/ 0 w 53"/>
                  <a:gd name="T35" fmla="*/ 0 h 58"/>
                  <a:gd name="T36" fmla="*/ 0 w 53"/>
                  <a:gd name="T37" fmla="*/ 0 h 58"/>
                  <a:gd name="T38" fmla="*/ 0 w 53"/>
                  <a:gd name="T39" fmla="*/ 0 h 58"/>
                  <a:gd name="T40" fmla="*/ 0 w 53"/>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58"/>
                  <a:gd name="T65" fmla="*/ 53 w 53"/>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58">
                    <a:moveTo>
                      <a:pt x="51" y="0"/>
                    </a:moveTo>
                    <a:lnTo>
                      <a:pt x="53" y="5"/>
                    </a:lnTo>
                    <a:lnTo>
                      <a:pt x="53" y="11"/>
                    </a:lnTo>
                    <a:lnTo>
                      <a:pt x="53" y="19"/>
                    </a:lnTo>
                    <a:lnTo>
                      <a:pt x="50" y="28"/>
                    </a:lnTo>
                    <a:lnTo>
                      <a:pt x="45" y="26"/>
                    </a:lnTo>
                    <a:lnTo>
                      <a:pt x="40" y="26"/>
                    </a:lnTo>
                    <a:lnTo>
                      <a:pt x="34" y="28"/>
                    </a:lnTo>
                    <a:lnTo>
                      <a:pt x="27" y="31"/>
                    </a:lnTo>
                    <a:lnTo>
                      <a:pt x="18" y="37"/>
                    </a:lnTo>
                    <a:lnTo>
                      <a:pt x="11" y="44"/>
                    </a:lnTo>
                    <a:lnTo>
                      <a:pt x="5" y="51"/>
                    </a:lnTo>
                    <a:lnTo>
                      <a:pt x="0" y="58"/>
                    </a:lnTo>
                    <a:lnTo>
                      <a:pt x="3" y="51"/>
                    </a:lnTo>
                    <a:lnTo>
                      <a:pt x="7" y="44"/>
                    </a:lnTo>
                    <a:lnTo>
                      <a:pt x="13" y="35"/>
                    </a:lnTo>
                    <a:lnTo>
                      <a:pt x="20" y="26"/>
                    </a:lnTo>
                    <a:lnTo>
                      <a:pt x="27" y="18"/>
                    </a:lnTo>
                    <a:lnTo>
                      <a:pt x="35" y="11"/>
                    </a:lnTo>
                    <a:lnTo>
                      <a:pt x="43" y="4"/>
                    </a:lnTo>
                    <a:lnTo>
                      <a:pt x="5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01" name="Freeform 81"/>
              <p:cNvSpPr>
                <a:spLocks/>
              </p:cNvSpPr>
              <p:nvPr/>
            </p:nvSpPr>
            <p:spPr bwMode="auto">
              <a:xfrm>
                <a:off x="6060" y="5031"/>
                <a:ext cx="13" cy="31"/>
              </a:xfrm>
              <a:custGeom>
                <a:avLst/>
                <a:gdLst>
                  <a:gd name="T0" fmla="*/ 1 w 24"/>
                  <a:gd name="T1" fmla="*/ 0 h 63"/>
                  <a:gd name="T2" fmla="*/ 1 w 24"/>
                  <a:gd name="T3" fmla="*/ 0 h 63"/>
                  <a:gd name="T4" fmla="*/ 1 w 24"/>
                  <a:gd name="T5" fmla="*/ 0 h 63"/>
                  <a:gd name="T6" fmla="*/ 1 w 24"/>
                  <a:gd name="T7" fmla="*/ 0 h 63"/>
                  <a:gd name="T8" fmla="*/ 1 w 24"/>
                  <a:gd name="T9" fmla="*/ 0 h 63"/>
                  <a:gd name="T10" fmla="*/ 0 w 24"/>
                  <a:gd name="T11" fmla="*/ 0 h 63"/>
                  <a:gd name="T12" fmla="*/ 1 w 24"/>
                  <a:gd name="T13" fmla="*/ 0 h 63"/>
                  <a:gd name="T14" fmla="*/ 1 w 24"/>
                  <a:gd name="T15" fmla="*/ 0 h 63"/>
                  <a:gd name="T16" fmla="*/ 1 w 24"/>
                  <a:gd name="T17" fmla="*/ 0 h 63"/>
                  <a:gd name="T18" fmla="*/ 1 w 24"/>
                  <a:gd name="T19" fmla="*/ 0 h 63"/>
                  <a:gd name="T20" fmla="*/ 1 w 24"/>
                  <a:gd name="T21" fmla="*/ 0 h 63"/>
                  <a:gd name="T22" fmla="*/ 1 w 24"/>
                  <a:gd name="T23" fmla="*/ 0 h 63"/>
                  <a:gd name="T24" fmla="*/ 1 w 24"/>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63"/>
                  <a:gd name="T41" fmla="*/ 24 w 24"/>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63">
                    <a:moveTo>
                      <a:pt x="24" y="56"/>
                    </a:moveTo>
                    <a:lnTo>
                      <a:pt x="20" y="45"/>
                    </a:lnTo>
                    <a:lnTo>
                      <a:pt x="14" y="29"/>
                    </a:lnTo>
                    <a:lnTo>
                      <a:pt x="8" y="14"/>
                    </a:lnTo>
                    <a:lnTo>
                      <a:pt x="3" y="0"/>
                    </a:lnTo>
                    <a:lnTo>
                      <a:pt x="0" y="8"/>
                    </a:lnTo>
                    <a:lnTo>
                      <a:pt x="3" y="26"/>
                    </a:lnTo>
                    <a:lnTo>
                      <a:pt x="6" y="47"/>
                    </a:lnTo>
                    <a:lnTo>
                      <a:pt x="6" y="63"/>
                    </a:lnTo>
                    <a:lnTo>
                      <a:pt x="11" y="59"/>
                    </a:lnTo>
                    <a:lnTo>
                      <a:pt x="17" y="57"/>
                    </a:lnTo>
                    <a:lnTo>
                      <a:pt x="21" y="57"/>
                    </a:lnTo>
                    <a:lnTo>
                      <a:pt x="24" y="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02" name="Freeform 82"/>
              <p:cNvSpPr>
                <a:spLocks/>
              </p:cNvSpPr>
              <p:nvPr/>
            </p:nvSpPr>
            <p:spPr bwMode="auto">
              <a:xfrm>
                <a:off x="6018" y="5020"/>
                <a:ext cx="27" cy="105"/>
              </a:xfrm>
              <a:custGeom>
                <a:avLst/>
                <a:gdLst>
                  <a:gd name="T0" fmla="*/ 1 w 52"/>
                  <a:gd name="T1" fmla="*/ 0 h 209"/>
                  <a:gd name="T2" fmla="*/ 1 w 52"/>
                  <a:gd name="T3" fmla="*/ 1 h 209"/>
                  <a:gd name="T4" fmla="*/ 1 w 52"/>
                  <a:gd name="T5" fmla="*/ 1 h 209"/>
                  <a:gd name="T6" fmla="*/ 1 w 52"/>
                  <a:gd name="T7" fmla="*/ 1 h 209"/>
                  <a:gd name="T8" fmla="*/ 1 w 52"/>
                  <a:gd name="T9" fmla="*/ 1 h 209"/>
                  <a:gd name="T10" fmla="*/ 1 w 52"/>
                  <a:gd name="T11" fmla="*/ 1 h 209"/>
                  <a:gd name="T12" fmla="*/ 1 w 52"/>
                  <a:gd name="T13" fmla="*/ 1 h 209"/>
                  <a:gd name="T14" fmla="*/ 1 w 52"/>
                  <a:gd name="T15" fmla="*/ 1 h 209"/>
                  <a:gd name="T16" fmla="*/ 0 w 52"/>
                  <a:gd name="T17" fmla="*/ 1 h 209"/>
                  <a:gd name="T18" fmla="*/ 1 w 52"/>
                  <a:gd name="T19" fmla="*/ 1 h 209"/>
                  <a:gd name="T20" fmla="*/ 1 w 52"/>
                  <a:gd name="T21" fmla="*/ 1 h 209"/>
                  <a:gd name="T22" fmla="*/ 1 w 52"/>
                  <a:gd name="T23" fmla="*/ 1 h 209"/>
                  <a:gd name="T24" fmla="*/ 1 w 52"/>
                  <a:gd name="T25" fmla="*/ 1 h 209"/>
                  <a:gd name="T26" fmla="*/ 1 w 52"/>
                  <a:gd name="T27" fmla="*/ 1 h 209"/>
                  <a:gd name="T28" fmla="*/ 1 w 52"/>
                  <a:gd name="T29" fmla="*/ 1 h 209"/>
                  <a:gd name="T30" fmla="*/ 1 w 52"/>
                  <a:gd name="T31" fmla="*/ 1 h 209"/>
                  <a:gd name="T32" fmla="*/ 1 w 52"/>
                  <a:gd name="T33" fmla="*/ 1 h 209"/>
                  <a:gd name="T34" fmla="*/ 1 w 52"/>
                  <a:gd name="T35" fmla="*/ 1 h 209"/>
                  <a:gd name="T36" fmla="*/ 1 w 52"/>
                  <a:gd name="T37" fmla="*/ 1 h 209"/>
                  <a:gd name="T38" fmla="*/ 1 w 52"/>
                  <a:gd name="T39" fmla="*/ 1 h 209"/>
                  <a:gd name="T40" fmla="*/ 1 w 52"/>
                  <a:gd name="T41" fmla="*/ 1 h 209"/>
                  <a:gd name="T42" fmla="*/ 1 w 52"/>
                  <a:gd name="T43" fmla="*/ 1 h 209"/>
                  <a:gd name="T44" fmla="*/ 1 w 52"/>
                  <a:gd name="T45" fmla="*/ 1 h 209"/>
                  <a:gd name="T46" fmla="*/ 1 w 52"/>
                  <a:gd name="T47" fmla="*/ 1 h 209"/>
                  <a:gd name="T48" fmla="*/ 1 w 52"/>
                  <a:gd name="T49" fmla="*/ 0 h 2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209"/>
                  <a:gd name="T77" fmla="*/ 52 w 52"/>
                  <a:gd name="T78" fmla="*/ 209 h 2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209">
                    <a:moveTo>
                      <a:pt x="47" y="0"/>
                    </a:moveTo>
                    <a:lnTo>
                      <a:pt x="41" y="8"/>
                    </a:lnTo>
                    <a:lnTo>
                      <a:pt x="34" y="19"/>
                    </a:lnTo>
                    <a:lnTo>
                      <a:pt x="27" y="33"/>
                    </a:lnTo>
                    <a:lnTo>
                      <a:pt x="18" y="47"/>
                    </a:lnTo>
                    <a:lnTo>
                      <a:pt x="10" y="63"/>
                    </a:lnTo>
                    <a:lnTo>
                      <a:pt x="4" y="75"/>
                    </a:lnTo>
                    <a:lnTo>
                      <a:pt x="1" y="84"/>
                    </a:lnTo>
                    <a:lnTo>
                      <a:pt x="0" y="91"/>
                    </a:lnTo>
                    <a:lnTo>
                      <a:pt x="5" y="106"/>
                    </a:lnTo>
                    <a:lnTo>
                      <a:pt x="14" y="134"/>
                    </a:lnTo>
                    <a:lnTo>
                      <a:pt x="18" y="171"/>
                    </a:lnTo>
                    <a:lnTo>
                      <a:pt x="13" y="209"/>
                    </a:lnTo>
                    <a:lnTo>
                      <a:pt x="20" y="183"/>
                    </a:lnTo>
                    <a:lnTo>
                      <a:pt x="30" y="153"/>
                    </a:lnTo>
                    <a:lnTo>
                      <a:pt x="40" y="127"/>
                    </a:lnTo>
                    <a:lnTo>
                      <a:pt x="51" y="110"/>
                    </a:lnTo>
                    <a:lnTo>
                      <a:pt x="52" y="101"/>
                    </a:lnTo>
                    <a:lnTo>
                      <a:pt x="52" y="89"/>
                    </a:lnTo>
                    <a:lnTo>
                      <a:pt x="48" y="78"/>
                    </a:lnTo>
                    <a:lnTo>
                      <a:pt x="44" y="70"/>
                    </a:lnTo>
                    <a:lnTo>
                      <a:pt x="38" y="57"/>
                    </a:lnTo>
                    <a:lnTo>
                      <a:pt x="35" y="40"/>
                    </a:lnTo>
                    <a:lnTo>
                      <a:pt x="38" y="19"/>
                    </a:lnTo>
                    <a:lnTo>
                      <a:pt x="4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03" name="Freeform 83"/>
              <p:cNvSpPr>
                <a:spLocks/>
              </p:cNvSpPr>
              <p:nvPr/>
            </p:nvSpPr>
            <p:spPr bwMode="auto">
              <a:xfrm>
                <a:off x="5546" y="4913"/>
                <a:ext cx="277" cy="380"/>
              </a:xfrm>
              <a:custGeom>
                <a:avLst/>
                <a:gdLst>
                  <a:gd name="T0" fmla="*/ 1 w 552"/>
                  <a:gd name="T1" fmla="*/ 1 h 760"/>
                  <a:gd name="T2" fmla="*/ 1 w 552"/>
                  <a:gd name="T3" fmla="*/ 1 h 760"/>
                  <a:gd name="T4" fmla="*/ 1 w 552"/>
                  <a:gd name="T5" fmla="*/ 1 h 760"/>
                  <a:gd name="T6" fmla="*/ 1 w 552"/>
                  <a:gd name="T7" fmla="*/ 1 h 760"/>
                  <a:gd name="T8" fmla="*/ 1 w 552"/>
                  <a:gd name="T9" fmla="*/ 1 h 760"/>
                  <a:gd name="T10" fmla="*/ 1 w 552"/>
                  <a:gd name="T11" fmla="*/ 1 h 760"/>
                  <a:gd name="T12" fmla="*/ 1 w 552"/>
                  <a:gd name="T13" fmla="*/ 1 h 760"/>
                  <a:gd name="T14" fmla="*/ 1 w 552"/>
                  <a:gd name="T15" fmla="*/ 1 h 760"/>
                  <a:gd name="T16" fmla="*/ 1 w 552"/>
                  <a:gd name="T17" fmla="*/ 1 h 760"/>
                  <a:gd name="T18" fmla="*/ 1 w 552"/>
                  <a:gd name="T19" fmla="*/ 1 h 760"/>
                  <a:gd name="T20" fmla="*/ 1 w 552"/>
                  <a:gd name="T21" fmla="*/ 1 h 760"/>
                  <a:gd name="T22" fmla="*/ 1 w 552"/>
                  <a:gd name="T23" fmla="*/ 1 h 760"/>
                  <a:gd name="T24" fmla="*/ 1 w 552"/>
                  <a:gd name="T25" fmla="*/ 1 h 760"/>
                  <a:gd name="T26" fmla="*/ 1 w 552"/>
                  <a:gd name="T27" fmla="*/ 1 h 760"/>
                  <a:gd name="T28" fmla="*/ 1 w 552"/>
                  <a:gd name="T29" fmla="*/ 1 h 760"/>
                  <a:gd name="T30" fmla="*/ 1 w 552"/>
                  <a:gd name="T31" fmla="*/ 1 h 760"/>
                  <a:gd name="T32" fmla="*/ 1 w 552"/>
                  <a:gd name="T33" fmla="*/ 1 h 760"/>
                  <a:gd name="T34" fmla="*/ 1 w 552"/>
                  <a:gd name="T35" fmla="*/ 1 h 760"/>
                  <a:gd name="T36" fmla="*/ 1 w 552"/>
                  <a:gd name="T37" fmla="*/ 1 h 760"/>
                  <a:gd name="T38" fmla="*/ 1 w 552"/>
                  <a:gd name="T39" fmla="*/ 1 h 760"/>
                  <a:gd name="T40" fmla="*/ 1 w 552"/>
                  <a:gd name="T41" fmla="*/ 1 h 760"/>
                  <a:gd name="T42" fmla="*/ 1 w 552"/>
                  <a:gd name="T43" fmla="*/ 1 h 760"/>
                  <a:gd name="T44" fmla="*/ 1 w 552"/>
                  <a:gd name="T45" fmla="*/ 1 h 760"/>
                  <a:gd name="T46" fmla="*/ 1 w 552"/>
                  <a:gd name="T47" fmla="*/ 0 h 760"/>
                  <a:gd name="T48" fmla="*/ 1 w 552"/>
                  <a:gd name="T49" fmla="*/ 1 h 760"/>
                  <a:gd name="T50" fmla="*/ 1 w 552"/>
                  <a:gd name="T51" fmla="*/ 1 h 760"/>
                  <a:gd name="T52" fmla="*/ 1 w 552"/>
                  <a:gd name="T53" fmla="*/ 1 h 760"/>
                  <a:gd name="T54" fmla="*/ 1 w 552"/>
                  <a:gd name="T55" fmla="*/ 1 h 760"/>
                  <a:gd name="T56" fmla="*/ 1 w 552"/>
                  <a:gd name="T57" fmla="*/ 1 h 760"/>
                  <a:gd name="T58" fmla="*/ 1 w 552"/>
                  <a:gd name="T59" fmla="*/ 1 h 760"/>
                  <a:gd name="T60" fmla="*/ 1 w 552"/>
                  <a:gd name="T61" fmla="*/ 1 h 760"/>
                  <a:gd name="T62" fmla="*/ 1 w 552"/>
                  <a:gd name="T63" fmla="*/ 1 h 760"/>
                  <a:gd name="T64" fmla="*/ 1 w 552"/>
                  <a:gd name="T65" fmla="*/ 1 h 760"/>
                  <a:gd name="T66" fmla="*/ 1 w 552"/>
                  <a:gd name="T67" fmla="*/ 1 h 760"/>
                  <a:gd name="T68" fmla="*/ 0 w 552"/>
                  <a:gd name="T69" fmla="*/ 1 h 760"/>
                  <a:gd name="T70" fmla="*/ 1 w 552"/>
                  <a:gd name="T71" fmla="*/ 1 h 760"/>
                  <a:gd name="T72" fmla="*/ 1 w 552"/>
                  <a:gd name="T73" fmla="*/ 1 h 760"/>
                  <a:gd name="T74" fmla="*/ 1 w 552"/>
                  <a:gd name="T75" fmla="*/ 1 h 760"/>
                  <a:gd name="T76" fmla="*/ 1 w 552"/>
                  <a:gd name="T77" fmla="*/ 1 h 760"/>
                  <a:gd name="T78" fmla="*/ 1 w 552"/>
                  <a:gd name="T79" fmla="*/ 1 h 760"/>
                  <a:gd name="T80" fmla="*/ 1 w 552"/>
                  <a:gd name="T81" fmla="*/ 1 h 760"/>
                  <a:gd name="T82" fmla="*/ 1 w 552"/>
                  <a:gd name="T83" fmla="*/ 1 h 760"/>
                  <a:gd name="T84" fmla="*/ 1 w 552"/>
                  <a:gd name="T85" fmla="*/ 1 h 760"/>
                  <a:gd name="T86" fmla="*/ 1 w 552"/>
                  <a:gd name="T87" fmla="*/ 1 h 760"/>
                  <a:gd name="T88" fmla="*/ 1 w 552"/>
                  <a:gd name="T89" fmla="*/ 1 h 760"/>
                  <a:gd name="T90" fmla="*/ 1 w 552"/>
                  <a:gd name="T91" fmla="*/ 1 h 760"/>
                  <a:gd name="T92" fmla="*/ 1 w 552"/>
                  <a:gd name="T93" fmla="*/ 1 h 760"/>
                  <a:gd name="T94" fmla="*/ 1 w 552"/>
                  <a:gd name="T95" fmla="*/ 1 h 760"/>
                  <a:gd name="T96" fmla="*/ 1 w 552"/>
                  <a:gd name="T97" fmla="*/ 1 h 760"/>
                  <a:gd name="T98" fmla="*/ 1 w 552"/>
                  <a:gd name="T99" fmla="*/ 1 h 760"/>
                  <a:gd name="T100" fmla="*/ 1 w 552"/>
                  <a:gd name="T101" fmla="*/ 1 h 760"/>
                  <a:gd name="T102" fmla="*/ 1 w 552"/>
                  <a:gd name="T103" fmla="*/ 1 h 760"/>
                  <a:gd name="T104" fmla="*/ 1 w 552"/>
                  <a:gd name="T105" fmla="*/ 1 h 760"/>
                  <a:gd name="T106" fmla="*/ 1 w 552"/>
                  <a:gd name="T107" fmla="*/ 1 h 760"/>
                  <a:gd name="T108" fmla="*/ 1 w 552"/>
                  <a:gd name="T109" fmla="*/ 1 h 760"/>
                  <a:gd name="T110" fmla="*/ 1 w 552"/>
                  <a:gd name="T111" fmla="*/ 1 h 760"/>
                  <a:gd name="T112" fmla="*/ 1 w 552"/>
                  <a:gd name="T113" fmla="*/ 1 h 760"/>
                  <a:gd name="T114" fmla="*/ 1 w 552"/>
                  <a:gd name="T115" fmla="*/ 1 h 760"/>
                  <a:gd name="T116" fmla="*/ 1 w 552"/>
                  <a:gd name="T117" fmla="*/ 1 h 760"/>
                  <a:gd name="T118" fmla="*/ 1 w 552"/>
                  <a:gd name="T119" fmla="*/ 1 h 7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52"/>
                  <a:gd name="T181" fmla="*/ 0 h 760"/>
                  <a:gd name="T182" fmla="*/ 552 w 552"/>
                  <a:gd name="T183" fmla="*/ 760 h 7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52" h="760">
                    <a:moveTo>
                      <a:pt x="534" y="590"/>
                    </a:moveTo>
                    <a:lnTo>
                      <a:pt x="538" y="578"/>
                    </a:lnTo>
                    <a:lnTo>
                      <a:pt x="537" y="561"/>
                    </a:lnTo>
                    <a:lnTo>
                      <a:pt x="532" y="543"/>
                    </a:lnTo>
                    <a:lnTo>
                      <a:pt x="524" y="533"/>
                    </a:lnTo>
                    <a:lnTo>
                      <a:pt x="525" y="527"/>
                    </a:lnTo>
                    <a:lnTo>
                      <a:pt x="528" y="520"/>
                    </a:lnTo>
                    <a:lnTo>
                      <a:pt x="531" y="513"/>
                    </a:lnTo>
                    <a:lnTo>
                      <a:pt x="535" y="510"/>
                    </a:lnTo>
                    <a:lnTo>
                      <a:pt x="537" y="501"/>
                    </a:lnTo>
                    <a:lnTo>
                      <a:pt x="537" y="491"/>
                    </a:lnTo>
                    <a:lnTo>
                      <a:pt x="530" y="482"/>
                    </a:lnTo>
                    <a:lnTo>
                      <a:pt x="515" y="478"/>
                    </a:lnTo>
                    <a:lnTo>
                      <a:pt x="518" y="468"/>
                    </a:lnTo>
                    <a:lnTo>
                      <a:pt x="524" y="457"/>
                    </a:lnTo>
                    <a:lnTo>
                      <a:pt x="530" y="449"/>
                    </a:lnTo>
                    <a:lnTo>
                      <a:pt x="534" y="442"/>
                    </a:lnTo>
                    <a:lnTo>
                      <a:pt x="535" y="435"/>
                    </a:lnTo>
                    <a:lnTo>
                      <a:pt x="537" y="424"/>
                    </a:lnTo>
                    <a:lnTo>
                      <a:pt x="534" y="414"/>
                    </a:lnTo>
                    <a:lnTo>
                      <a:pt x="527" y="405"/>
                    </a:lnTo>
                    <a:lnTo>
                      <a:pt x="530" y="400"/>
                    </a:lnTo>
                    <a:lnTo>
                      <a:pt x="534" y="395"/>
                    </a:lnTo>
                    <a:lnTo>
                      <a:pt x="537" y="389"/>
                    </a:lnTo>
                    <a:lnTo>
                      <a:pt x="541" y="388"/>
                    </a:lnTo>
                    <a:lnTo>
                      <a:pt x="548" y="384"/>
                    </a:lnTo>
                    <a:lnTo>
                      <a:pt x="551" y="377"/>
                    </a:lnTo>
                    <a:lnTo>
                      <a:pt x="552" y="368"/>
                    </a:lnTo>
                    <a:lnTo>
                      <a:pt x="548" y="361"/>
                    </a:lnTo>
                    <a:lnTo>
                      <a:pt x="542" y="356"/>
                    </a:lnTo>
                    <a:lnTo>
                      <a:pt x="534" y="347"/>
                    </a:lnTo>
                    <a:lnTo>
                      <a:pt x="524" y="337"/>
                    </a:lnTo>
                    <a:lnTo>
                      <a:pt x="512" y="325"/>
                    </a:lnTo>
                    <a:lnTo>
                      <a:pt x="501" y="313"/>
                    </a:lnTo>
                    <a:lnTo>
                      <a:pt x="492" y="299"/>
                    </a:lnTo>
                    <a:lnTo>
                      <a:pt x="487" y="286"/>
                    </a:lnTo>
                    <a:lnTo>
                      <a:pt x="484" y="276"/>
                    </a:lnTo>
                    <a:lnTo>
                      <a:pt x="482" y="258"/>
                    </a:lnTo>
                    <a:lnTo>
                      <a:pt x="482" y="246"/>
                    </a:lnTo>
                    <a:lnTo>
                      <a:pt x="482" y="236"/>
                    </a:lnTo>
                    <a:lnTo>
                      <a:pt x="484" y="227"/>
                    </a:lnTo>
                    <a:lnTo>
                      <a:pt x="485" y="220"/>
                    </a:lnTo>
                    <a:lnTo>
                      <a:pt x="485" y="213"/>
                    </a:lnTo>
                    <a:lnTo>
                      <a:pt x="484" y="208"/>
                    </a:lnTo>
                    <a:lnTo>
                      <a:pt x="481" y="204"/>
                    </a:lnTo>
                    <a:lnTo>
                      <a:pt x="477" y="199"/>
                    </a:lnTo>
                    <a:lnTo>
                      <a:pt x="470" y="190"/>
                    </a:lnTo>
                    <a:lnTo>
                      <a:pt x="461" y="176"/>
                    </a:lnTo>
                    <a:lnTo>
                      <a:pt x="450" y="161"/>
                    </a:lnTo>
                    <a:lnTo>
                      <a:pt x="438" y="145"/>
                    </a:lnTo>
                    <a:lnTo>
                      <a:pt x="427" y="131"/>
                    </a:lnTo>
                    <a:lnTo>
                      <a:pt x="418" y="119"/>
                    </a:lnTo>
                    <a:lnTo>
                      <a:pt x="411" y="112"/>
                    </a:lnTo>
                    <a:lnTo>
                      <a:pt x="412" y="101"/>
                    </a:lnTo>
                    <a:lnTo>
                      <a:pt x="412" y="89"/>
                    </a:lnTo>
                    <a:lnTo>
                      <a:pt x="412" y="75"/>
                    </a:lnTo>
                    <a:lnTo>
                      <a:pt x="410" y="61"/>
                    </a:lnTo>
                    <a:lnTo>
                      <a:pt x="405" y="52"/>
                    </a:lnTo>
                    <a:lnTo>
                      <a:pt x="397" y="47"/>
                    </a:lnTo>
                    <a:lnTo>
                      <a:pt x="388" y="47"/>
                    </a:lnTo>
                    <a:lnTo>
                      <a:pt x="380" y="49"/>
                    </a:lnTo>
                    <a:lnTo>
                      <a:pt x="375" y="47"/>
                    </a:lnTo>
                    <a:lnTo>
                      <a:pt x="370" y="44"/>
                    </a:lnTo>
                    <a:lnTo>
                      <a:pt x="364" y="37"/>
                    </a:lnTo>
                    <a:lnTo>
                      <a:pt x="358" y="30"/>
                    </a:lnTo>
                    <a:lnTo>
                      <a:pt x="351" y="23"/>
                    </a:lnTo>
                    <a:lnTo>
                      <a:pt x="345" y="16"/>
                    </a:lnTo>
                    <a:lnTo>
                      <a:pt x="340" y="10"/>
                    </a:lnTo>
                    <a:lnTo>
                      <a:pt x="335" y="5"/>
                    </a:lnTo>
                    <a:lnTo>
                      <a:pt x="331" y="2"/>
                    </a:lnTo>
                    <a:lnTo>
                      <a:pt x="325" y="2"/>
                    </a:lnTo>
                    <a:lnTo>
                      <a:pt x="318" y="0"/>
                    </a:lnTo>
                    <a:lnTo>
                      <a:pt x="312" y="2"/>
                    </a:lnTo>
                    <a:lnTo>
                      <a:pt x="305" y="3"/>
                    </a:lnTo>
                    <a:lnTo>
                      <a:pt x="298" y="5"/>
                    </a:lnTo>
                    <a:lnTo>
                      <a:pt x="292" y="7"/>
                    </a:lnTo>
                    <a:lnTo>
                      <a:pt x="288" y="10"/>
                    </a:lnTo>
                    <a:lnTo>
                      <a:pt x="280" y="9"/>
                    </a:lnTo>
                    <a:lnTo>
                      <a:pt x="272" y="9"/>
                    </a:lnTo>
                    <a:lnTo>
                      <a:pt x="264" y="10"/>
                    </a:lnTo>
                    <a:lnTo>
                      <a:pt x="257" y="12"/>
                    </a:lnTo>
                    <a:lnTo>
                      <a:pt x="248" y="17"/>
                    </a:lnTo>
                    <a:lnTo>
                      <a:pt x="243" y="21"/>
                    </a:lnTo>
                    <a:lnTo>
                      <a:pt x="237" y="24"/>
                    </a:lnTo>
                    <a:lnTo>
                      <a:pt x="233" y="26"/>
                    </a:lnTo>
                    <a:lnTo>
                      <a:pt x="228" y="28"/>
                    </a:lnTo>
                    <a:lnTo>
                      <a:pt x="221" y="30"/>
                    </a:lnTo>
                    <a:lnTo>
                      <a:pt x="214" y="33"/>
                    </a:lnTo>
                    <a:lnTo>
                      <a:pt x="204" y="35"/>
                    </a:lnTo>
                    <a:lnTo>
                      <a:pt x="194" y="38"/>
                    </a:lnTo>
                    <a:lnTo>
                      <a:pt x="183" y="40"/>
                    </a:lnTo>
                    <a:lnTo>
                      <a:pt x="173" y="44"/>
                    </a:lnTo>
                    <a:lnTo>
                      <a:pt x="161" y="45"/>
                    </a:lnTo>
                    <a:lnTo>
                      <a:pt x="148" y="51"/>
                    </a:lnTo>
                    <a:lnTo>
                      <a:pt x="133" y="63"/>
                    </a:lnTo>
                    <a:lnTo>
                      <a:pt x="114" y="78"/>
                    </a:lnTo>
                    <a:lnTo>
                      <a:pt x="95" y="96"/>
                    </a:lnTo>
                    <a:lnTo>
                      <a:pt x="77" y="115"/>
                    </a:lnTo>
                    <a:lnTo>
                      <a:pt x="61" y="134"/>
                    </a:lnTo>
                    <a:lnTo>
                      <a:pt x="47" y="152"/>
                    </a:lnTo>
                    <a:lnTo>
                      <a:pt x="37" y="166"/>
                    </a:lnTo>
                    <a:lnTo>
                      <a:pt x="23" y="197"/>
                    </a:lnTo>
                    <a:lnTo>
                      <a:pt x="13" y="236"/>
                    </a:lnTo>
                    <a:lnTo>
                      <a:pt x="4" y="274"/>
                    </a:lnTo>
                    <a:lnTo>
                      <a:pt x="0" y="300"/>
                    </a:lnTo>
                    <a:lnTo>
                      <a:pt x="0" y="323"/>
                    </a:lnTo>
                    <a:lnTo>
                      <a:pt x="4" y="349"/>
                    </a:lnTo>
                    <a:lnTo>
                      <a:pt x="10" y="375"/>
                    </a:lnTo>
                    <a:lnTo>
                      <a:pt x="14" y="395"/>
                    </a:lnTo>
                    <a:lnTo>
                      <a:pt x="17" y="409"/>
                    </a:lnTo>
                    <a:lnTo>
                      <a:pt x="20" y="423"/>
                    </a:lnTo>
                    <a:lnTo>
                      <a:pt x="20" y="437"/>
                    </a:lnTo>
                    <a:lnTo>
                      <a:pt x="20" y="451"/>
                    </a:lnTo>
                    <a:lnTo>
                      <a:pt x="21" y="457"/>
                    </a:lnTo>
                    <a:lnTo>
                      <a:pt x="25" y="466"/>
                    </a:lnTo>
                    <a:lnTo>
                      <a:pt x="31" y="477"/>
                    </a:lnTo>
                    <a:lnTo>
                      <a:pt x="38" y="487"/>
                    </a:lnTo>
                    <a:lnTo>
                      <a:pt x="45" y="498"/>
                    </a:lnTo>
                    <a:lnTo>
                      <a:pt x="54" y="506"/>
                    </a:lnTo>
                    <a:lnTo>
                      <a:pt x="60" y="515"/>
                    </a:lnTo>
                    <a:lnTo>
                      <a:pt x="65" y="522"/>
                    </a:lnTo>
                    <a:lnTo>
                      <a:pt x="67" y="536"/>
                    </a:lnTo>
                    <a:lnTo>
                      <a:pt x="68" y="548"/>
                    </a:lnTo>
                    <a:lnTo>
                      <a:pt x="71" y="559"/>
                    </a:lnTo>
                    <a:lnTo>
                      <a:pt x="75" y="569"/>
                    </a:lnTo>
                    <a:lnTo>
                      <a:pt x="81" y="580"/>
                    </a:lnTo>
                    <a:lnTo>
                      <a:pt x="91" y="590"/>
                    </a:lnTo>
                    <a:lnTo>
                      <a:pt x="100" y="597"/>
                    </a:lnTo>
                    <a:lnTo>
                      <a:pt x="105" y="602"/>
                    </a:lnTo>
                    <a:lnTo>
                      <a:pt x="107" y="606"/>
                    </a:lnTo>
                    <a:lnTo>
                      <a:pt x="107" y="608"/>
                    </a:lnTo>
                    <a:lnTo>
                      <a:pt x="107" y="611"/>
                    </a:lnTo>
                    <a:lnTo>
                      <a:pt x="105" y="615"/>
                    </a:lnTo>
                    <a:lnTo>
                      <a:pt x="104" y="618"/>
                    </a:lnTo>
                    <a:lnTo>
                      <a:pt x="104" y="622"/>
                    </a:lnTo>
                    <a:lnTo>
                      <a:pt x="105" y="627"/>
                    </a:lnTo>
                    <a:lnTo>
                      <a:pt x="107" y="632"/>
                    </a:lnTo>
                    <a:lnTo>
                      <a:pt x="120" y="643"/>
                    </a:lnTo>
                    <a:lnTo>
                      <a:pt x="137" y="653"/>
                    </a:lnTo>
                    <a:lnTo>
                      <a:pt x="155" y="667"/>
                    </a:lnTo>
                    <a:lnTo>
                      <a:pt x="175" y="679"/>
                    </a:lnTo>
                    <a:lnTo>
                      <a:pt x="195" y="692"/>
                    </a:lnTo>
                    <a:lnTo>
                      <a:pt x="213" y="702"/>
                    </a:lnTo>
                    <a:lnTo>
                      <a:pt x="228" y="709"/>
                    </a:lnTo>
                    <a:lnTo>
                      <a:pt x="238" y="713"/>
                    </a:lnTo>
                    <a:lnTo>
                      <a:pt x="248" y="714"/>
                    </a:lnTo>
                    <a:lnTo>
                      <a:pt x="265" y="720"/>
                    </a:lnTo>
                    <a:lnTo>
                      <a:pt x="285" y="725"/>
                    </a:lnTo>
                    <a:lnTo>
                      <a:pt x="307" y="733"/>
                    </a:lnTo>
                    <a:lnTo>
                      <a:pt x="328" y="740"/>
                    </a:lnTo>
                    <a:lnTo>
                      <a:pt x="350" y="747"/>
                    </a:lnTo>
                    <a:lnTo>
                      <a:pt x="368" y="754"/>
                    </a:lnTo>
                    <a:lnTo>
                      <a:pt x="381" y="760"/>
                    </a:lnTo>
                    <a:lnTo>
                      <a:pt x="384" y="747"/>
                    </a:lnTo>
                    <a:lnTo>
                      <a:pt x="387" y="733"/>
                    </a:lnTo>
                    <a:lnTo>
                      <a:pt x="388" y="720"/>
                    </a:lnTo>
                    <a:lnTo>
                      <a:pt x="388" y="709"/>
                    </a:lnTo>
                    <a:lnTo>
                      <a:pt x="388" y="702"/>
                    </a:lnTo>
                    <a:lnTo>
                      <a:pt x="391" y="693"/>
                    </a:lnTo>
                    <a:lnTo>
                      <a:pt x="392" y="685"/>
                    </a:lnTo>
                    <a:lnTo>
                      <a:pt x="397" y="674"/>
                    </a:lnTo>
                    <a:lnTo>
                      <a:pt x="400" y="671"/>
                    </a:lnTo>
                    <a:lnTo>
                      <a:pt x="401" y="667"/>
                    </a:lnTo>
                    <a:lnTo>
                      <a:pt x="404" y="664"/>
                    </a:lnTo>
                    <a:lnTo>
                      <a:pt x="407" y="662"/>
                    </a:lnTo>
                    <a:lnTo>
                      <a:pt x="411" y="658"/>
                    </a:lnTo>
                    <a:lnTo>
                      <a:pt x="418" y="657"/>
                    </a:lnTo>
                    <a:lnTo>
                      <a:pt x="424" y="653"/>
                    </a:lnTo>
                    <a:lnTo>
                      <a:pt x="432" y="650"/>
                    </a:lnTo>
                    <a:lnTo>
                      <a:pt x="440" y="648"/>
                    </a:lnTo>
                    <a:lnTo>
                      <a:pt x="445" y="644"/>
                    </a:lnTo>
                    <a:lnTo>
                      <a:pt x="452" y="641"/>
                    </a:lnTo>
                    <a:lnTo>
                      <a:pt x="457" y="637"/>
                    </a:lnTo>
                    <a:lnTo>
                      <a:pt x="467" y="630"/>
                    </a:lnTo>
                    <a:lnTo>
                      <a:pt x="478" y="625"/>
                    </a:lnTo>
                    <a:lnTo>
                      <a:pt x="490" y="620"/>
                    </a:lnTo>
                    <a:lnTo>
                      <a:pt x="497" y="618"/>
                    </a:lnTo>
                    <a:lnTo>
                      <a:pt x="504" y="615"/>
                    </a:lnTo>
                    <a:lnTo>
                      <a:pt x="515" y="608"/>
                    </a:lnTo>
                    <a:lnTo>
                      <a:pt x="525" y="599"/>
                    </a:lnTo>
                    <a:lnTo>
                      <a:pt x="534" y="5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04" name="Freeform 84"/>
              <p:cNvSpPr>
                <a:spLocks/>
              </p:cNvSpPr>
              <p:nvPr/>
            </p:nvSpPr>
            <p:spPr bwMode="auto">
              <a:xfrm>
                <a:off x="5741" y="4969"/>
                <a:ext cx="82" cy="178"/>
              </a:xfrm>
              <a:custGeom>
                <a:avLst/>
                <a:gdLst>
                  <a:gd name="T0" fmla="*/ 1 w 164"/>
                  <a:gd name="T1" fmla="*/ 1 h 356"/>
                  <a:gd name="T2" fmla="*/ 1 w 164"/>
                  <a:gd name="T3" fmla="*/ 1 h 356"/>
                  <a:gd name="T4" fmla="*/ 1 w 164"/>
                  <a:gd name="T5" fmla="*/ 1 h 356"/>
                  <a:gd name="T6" fmla="*/ 1 w 164"/>
                  <a:gd name="T7" fmla="*/ 1 h 356"/>
                  <a:gd name="T8" fmla="*/ 1 w 164"/>
                  <a:gd name="T9" fmla="*/ 1 h 356"/>
                  <a:gd name="T10" fmla="*/ 1 w 164"/>
                  <a:gd name="T11" fmla="*/ 1 h 356"/>
                  <a:gd name="T12" fmla="*/ 1 w 164"/>
                  <a:gd name="T13" fmla="*/ 1 h 356"/>
                  <a:gd name="T14" fmla="*/ 1 w 164"/>
                  <a:gd name="T15" fmla="*/ 1 h 356"/>
                  <a:gd name="T16" fmla="*/ 1 w 164"/>
                  <a:gd name="T17" fmla="*/ 1 h 356"/>
                  <a:gd name="T18" fmla="*/ 1 w 164"/>
                  <a:gd name="T19" fmla="*/ 1 h 356"/>
                  <a:gd name="T20" fmla="*/ 1 w 164"/>
                  <a:gd name="T21" fmla="*/ 1 h 356"/>
                  <a:gd name="T22" fmla="*/ 1 w 164"/>
                  <a:gd name="T23" fmla="*/ 1 h 356"/>
                  <a:gd name="T24" fmla="*/ 1 w 164"/>
                  <a:gd name="T25" fmla="*/ 1 h 356"/>
                  <a:gd name="T26" fmla="*/ 1 w 164"/>
                  <a:gd name="T27" fmla="*/ 1 h 356"/>
                  <a:gd name="T28" fmla="*/ 1 w 164"/>
                  <a:gd name="T29" fmla="*/ 1 h 356"/>
                  <a:gd name="T30" fmla="*/ 1 w 164"/>
                  <a:gd name="T31" fmla="*/ 1 h 356"/>
                  <a:gd name="T32" fmla="*/ 1 w 164"/>
                  <a:gd name="T33" fmla="*/ 1 h 356"/>
                  <a:gd name="T34" fmla="*/ 0 w 164"/>
                  <a:gd name="T35" fmla="*/ 1 h 356"/>
                  <a:gd name="T36" fmla="*/ 1 w 164"/>
                  <a:gd name="T37" fmla="*/ 1 h 356"/>
                  <a:gd name="T38" fmla="*/ 1 w 164"/>
                  <a:gd name="T39" fmla="*/ 1 h 356"/>
                  <a:gd name="T40" fmla="*/ 1 w 164"/>
                  <a:gd name="T41" fmla="*/ 1 h 356"/>
                  <a:gd name="T42" fmla="*/ 1 w 164"/>
                  <a:gd name="T43" fmla="*/ 1 h 356"/>
                  <a:gd name="T44" fmla="*/ 1 w 164"/>
                  <a:gd name="T45" fmla="*/ 1 h 356"/>
                  <a:gd name="T46" fmla="*/ 1 w 164"/>
                  <a:gd name="T47" fmla="*/ 1 h 356"/>
                  <a:gd name="T48" fmla="*/ 1 w 164"/>
                  <a:gd name="T49" fmla="*/ 1 h 356"/>
                  <a:gd name="T50" fmla="*/ 1 w 164"/>
                  <a:gd name="T51" fmla="*/ 1 h 356"/>
                  <a:gd name="T52" fmla="*/ 1 w 164"/>
                  <a:gd name="T53" fmla="*/ 1 h 356"/>
                  <a:gd name="T54" fmla="*/ 1 w 164"/>
                  <a:gd name="T55" fmla="*/ 1 h 356"/>
                  <a:gd name="T56" fmla="*/ 1 w 164"/>
                  <a:gd name="T57" fmla="*/ 1 h 356"/>
                  <a:gd name="T58" fmla="*/ 1 w 164"/>
                  <a:gd name="T59" fmla="*/ 1 h 356"/>
                  <a:gd name="T60" fmla="*/ 1 w 164"/>
                  <a:gd name="T61" fmla="*/ 1 h 356"/>
                  <a:gd name="T62" fmla="*/ 1 w 164"/>
                  <a:gd name="T63" fmla="*/ 1 h 356"/>
                  <a:gd name="T64" fmla="*/ 1 w 164"/>
                  <a:gd name="T65" fmla="*/ 1 h 356"/>
                  <a:gd name="T66" fmla="*/ 1 w 164"/>
                  <a:gd name="T67" fmla="*/ 1 h 356"/>
                  <a:gd name="T68" fmla="*/ 1 w 164"/>
                  <a:gd name="T69" fmla="*/ 1 h 356"/>
                  <a:gd name="T70" fmla="*/ 1 w 164"/>
                  <a:gd name="T71" fmla="*/ 1 h 3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4"/>
                  <a:gd name="T109" fmla="*/ 0 h 356"/>
                  <a:gd name="T110" fmla="*/ 164 w 164"/>
                  <a:gd name="T111" fmla="*/ 356 h 3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4" h="356">
                    <a:moveTo>
                      <a:pt x="139" y="293"/>
                    </a:moveTo>
                    <a:lnTo>
                      <a:pt x="142" y="288"/>
                    </a:lnTo>
                    <a:lnTo>
                      <a:pt x="146" y="283"/>
                    </a:lnTo>
                    <a:lnTo>
                      <a:pt x="149" y="277"/>
                    </a:lnTo>
                    <a:lnTo>
                      <a:pt x="153" y="276"/>
                    </a:lnTo>
                    <a:lnTo>
                      <a:pt x="160" y="272"/>
                    </a:lnTo>
                    <a:lnTo>
                      <a:pt x="163" y="265"/>
                    </a:lnTo>
                    <a:lnTo>
                      <a:pt x="164" y="256"/>
                    </a:lnTo>
                    <a:lnTo>
                      <a:pt x="160" y="249"/>
                    </a:lnTo>
                    <a:lnTo>
                      <a:pt x="154" y="244"/>
                    </a:lnTo>
                    <a:lnTo>
                      <a:pt x="146" y="235"/>
                    </a:lnTo>
                    <a:lnTo>
                      <a:pt x="136" y="225"/>
                    </a:lnTo>
                    <a:lnTo>
                      <a:pt x="124" y="213"/>
                    </a:lnTo>
                    <a:lnTo>
                      <a:pt x="113" y="201"/>
                    </a:lnTo>
                    <a:lnTo>
                      <a:pt x="104" y="187"/>
                    </a:lnTo>
                    <a:lnTo>
                      <a:pt x="99" y="174"/>
                    </a:lnTo>
                    <a:lnTo>
                      <a:pt x="96" y="164"/>
                    </a:lnTo>
                    <a:lnTo>
                      <a:pt x="94" y="146"/>
                    </a:lnTo>
                    <a:lnTo>
                      <a:pt x="94" y="134"/>
                    </a:lnTo>
                    <a:lnTo>
                      <a:pt x="94" y="124"/>
                    </a:lnTo>
                    <a:lnTo>
                      <a:pt x="96" y="115"/>
                    </a:lnTo>
                    <a:lnTo>
                      <a:pt x="97" y="108"/>
                    </a:lnTo>
                    <a:lnTo>
                      <a:pt x="97" y="103"/>
                    </a:lnTo>
                    <a:lnTo>
                      <a:pt x="96" y="97"/>
                    </a:lnTo>
                    <a:lnTo>
                      <a:pt x="93" y="92"/>
                    </a:lnTo>
                    <a:lnTo>
                      <a:pt x="89" y="87"/>
                    </a:lnTo>
                    <a:lnTo>
                      <a:pt x="82" y="78"/>
                    </a:lnTo>
                    <a:lnTo>
                      <a:pt x="73" y="64"/>
                    </a:lnTo>
                    <a:lnTo>
                      <a:pt x="62" y="49"/>
                    </a:lnTo>
                    <a:lnTo>
                      <a:pt x="50" y="33"/>
                    </a:lnTo>
                    <a:lnTo>
                      <a:pt x="39" y="19"/>
                    </a:lnTo>
                    <a:lnTo>
                      <a:pt x="30" y="7"/>
                    </a:lnTo>
                    <a:lnTo>
                      <a:pt x="23" y="0"/>
                    </a:lnTo>
                    <a:lnTo>
                      <a:pt x="14" y="12"/>
                    </a:lnTo>
                    <a:lnTo>
                      <a:pt x="6" y="28"/>
                    </a:lnTo>
                    <a:lnTo>
                      <a:pt x="0" y="42"/>
                    </a:lnTo>
                    <a:lnTo>
                      <a:pt x="2" y="50"/>
                    </a:lnTo>
                    <a:lnTo>
                      <a:pt x="9" y="57"/>
                    </a:lnTo>
                    <a:lnTo>
                      <a:pt x="16" y="64"/>
                    </a:lnTo>
                    <a:lnTo>
                      <a:pt x="23" y="73"/>
                    </a:lnTo>
                    <a:lnTo>
                      <a:pt x="26" y="80"/>
                    </a:lnTo>
                    <a:lnTo>
                      <a:pt x="27" y="85"/>
                    </a:lnTo>
                    <a:lnTo>
                      <a:pt x="27" y="90"/>
                    </a:lnTo>
                    <a:lnTo>
                      <a:pt x="27" y="94"/>
                    </a:lnTo>
                    <a:lnTo>
                      <a:pt x="32" y="97"/>
                    </a:lnTo>
                    <a:lnTo>
                      <a:pt x="42" y="104"/>
                    </a:lnTo>
                    <a:lnTo>
                      <a:pt x="54" y="117"/>
                    </a:lnTo>
                    <a:lnTo>
                      <a:pt x="66" y="134"/>
                    </a:lnTo>
                    <a:lnTo>
                      <a:pt x="67" y="152"/>
                    </a:lnTo>
                    <a:lnTo>
                      <a:pt x="62" y="166"/>
                    </a:lnTo>
                    <a:lnTo>
                      <a:pt x="57" y="174"/>
                    </a:lnTo>
                    <a:lnTo>
                      <a:pt x="53" y="183"/>
                    </a:lnTo>
                    <a:lnTo>
                      <a:pt x="50" y="192"/>
                    </a:lnTo>
                    <a:lnTo>
                      <a:pt x="46" y="209"/>
                    </a:lnTo>
                    <a:lnTo>
                      <a:pt x="43" y="234"/>
                    </a:lnTo>
                    <a:lnTo>
                      <a:pt x="42" y="258"/>
                    </a:lnTo>
                    <a:lnTo>
                      <a:pt x="49" y="276"/>
                    </a:lnTo>
                    <a:lnTo>
                      <a:pt x="56" y="283"/>
                    </a:lnTo>
                    <a:lnTo>
                      <a:pt x="63" y="291"/>
                    </a:lnTo>
                    <a:lnTo>
                      <a:pt x="70" y="302"/>
                    </a:lnTo>
                    <a:lnTo>
                      <a:pt x="79" y="312"/>
                    </a:lnTo>
                    <a:lnTo>
                      <a:pt x="86" y="323"/>
                    </a:lnTo>
                    <a:lnTo>
                      <a:pt x="90" y="335"/>
                    </a:lnTo>
                    <a:lnTo>
                      <a:pt x="94" y="345"/>
                    </a:lnTo>
                    <a:lnTo>
                      <a:pt x="94" y="356"/>
                    </a:lnTo>
                    <a:lnTo>
                      <a:pt x="100" y="344"/>
                    </a:lnTo>
                    <a:lnTo>
                      <a:pt x="106" y="332"/>
                    </a:lnTo>
                    <a:lnTo>
                      <a:pt x="112" y="319"/>
                    </a:lnTo>
                    <a:lnTo>
                      <a:pt x="114" y="311"/>
                    </a:lnTo>
                    <a:lnTo>
                      <a:pt x="117" y="305"/>
                    </a:lnTo>
                    <a:lnTo>
                      <a:pt x="123" y="298"/>
                    </a:lnTo>
                    <a:lnTo>
                      <a:pt x="130" y="295"/>
                    </a:lnTo>
                    <a:lnTo>
                      <a:pt x="139" y="29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05" name="Freeform 85"/>
              <p:cNvSpPr>
                <a:spLocks/>
              </p:cNvSpPr>
              <p:nvPr/>
            </p:nvSpPr>
            <p:spPr bwMode="auto">
              <a:xfrm>
                <a:off x="5791" y="5131"/>
                <a:ext cx="25" cy="77"/>
              </a:xfrm>
              <a:custGeom>
                <a:avLst/>
                <a:gdLst>
                  <a:gd name="T0" fmla="*/ 1 w 50"/>
                  <a:gd name="T1" fmla="*/ 1 h 153"/>
                  <a:gd name="T2" fmla="*/ 1 w 50"/>
                  <a:gd name="T3" fmla="*/ 1 h 153"/>
                  <a:gd name="T4" fmla="*/ 1 w 50"/>
                  <a:gd name="T5" fmla="*/ 1 h 153"/>
                  <a:gd name="T6" fmla="*/ 1 w 50"/>
                  <a:gd name="T7" fmla="*/ 1 h 153"/>
                  <a:gd name="T8" fmla="*/ 1 w 50"/>
                  <a:gd name="T9" fmla="*/ 1 h 153"/>
                  <a:gd name="T10" fmla="*/ 1 w 50"/>
                  <a:gd name="T11" fmla="*/ 1 h 153"/>
                  <a:gd name="T12" fmla="*/ 1 w 50"/>
                  <a:gd name="T13" fmla="*/ 1 h 153"/>
                  <a:gd name="T14" fmla="*/ 1 w 50"/>
                  <a:gd name="T15" fmla="*/ 1 h 153"/>
                  <a:gd name="T16" fmla="*/ 1 w 50"/>
                  <a:gd name="T17" fmla="*/ 1 h 153"/>
                  <a:gd name="T18" fmla="*/ 1 w 50"/>
                  <a:gd name="T19" fmla="*/ 1 h 153"/>
                  <a:gd name="T20" fmla="*/ 1 w 50"/>
                  <a:gd name="T21" fmla="*/ 1 h 153"/>
                  <a:gd name="T22" fmla="*/ 1 w 50"/>
                  <a:gd name="T23" fmla="*/ 1 h 153"/>
                  <a:gd name="T24" fmla="*/ 1 w 50"/>
                  <a:gd name="T25" fmla="*/ 1 h 153"/>
                  <a:gd name="T26" fmla="*/ 1 w 50"/>
                  <a:gd name="T27" fmla="*/ 1 h 153"/>
                  <a:gd name="T28" fmla="*/ 1 w 50"/>
                  <a:gd name="T29" fmla="*/ 1 h 153"/>
                  <a:gd name="T30" fmla="*/ 1 w 50"/>
                  <a:gd name="T31" fmla="*/ 1 h 153"/>
                  <a:gd name="T32" fmla="*/ 1 w 50"/>
                  <a:gd name="T33" fmla="*/ 1 h 153"/>
                  <a:gd name="T34" fmla="*/ 1 w 50"/>
                  <a:gd name="T35" fmla="*/ 1 h 153"/>
                  <a:gd name="T36" fmla="*/ 1 w 50"/>
                  <a:gd name="T37" fmla="*/ 1 h 153"/>
                  <a:gd name="T38" fmla="*/ 1 w 50"/>
                  <a:gd name="T39" fmla="*/ 1 h 153"/>
                  <a:gd name="T40" fmla="*/ 1 w 50"/>
                  <a:gd name="T41" fmla="*/ 1 h 153"/>
                  <a:gd name="T42" fmla="*/ 1 w 50"/>
                  <a:gd name="T43" fmla="*/ 1 h 153"/>
                  <a:gd name="T44" fmla="*/ 1 w 50"/>
                  <a:gd name="T45" fmla="*/ 1 h 153"/>
                  <a:gd name="T46" fmla="*/ 1 w 50"/>
                  <a:gd name="T47" fmla="*/ 1 h 153"/>
                  <a:gd name="T48" fmla="*/ 1 w 50"/>
                  <a:gd name="T49" fmla="*/ 1 h 153"/>
                  <a:gd name="T50" fmla="*/ 1 w 50"/>
                  <a:gd name="T51" fmla="*/ 0 h 153"/>
                  <a:gd name="T52" fmla="*/ 1 w 50"/>
                  <a:gd name="T53" fmla="*/ 1 h 153"/>
                  <a:gd name="T54" fmla="*/ 1 w 50"/>
                  <a:gd name="T55" fmla="*/ 1 h 153"/>
                  <a:gd name="T56" fmla="*/ 1 w 50"/>
                  <a:gd name="T57" fmla="*/ 1 h 153"/>
                  <a:gd name="T58" fmla="*/ 1 w 50"/>
                  <a:gd name="T59" fmla="*/ 1 h 153"/>
                  <a:gd name="T60" fmla="*/ 1 w 50"/>
                  <a:gd name="T61" fmla="*/ 1 h 153"/>
                  <a:gd name="T62" fmla="*/ 1 w 50"/>
                  <a:gd name="T63" fmla="*/ 1 h 153"/>
                  <a:gd name="T64" fmla="*/ 1 w 50"/>
                  <a:gd name="T65" fmla="*/ 1 h 153"/>
                  <a:gd name="T66" fmla="*/ 0 w 50"/>
                  <a:gd name="T67" fmla="*/ 1 h 153"/>
                  <a:gd name="T68" fmla="*/ 1 w 50"/>
                  <a:gd name="T69" fmla="*/ 1 h 153"/>
                  <a:gd name="T70" fmla="*/ 1 w 50"/>
                  <a:gd name="T71" fmla="*/ 1 h 153"/>
                  <a:gd name="T72" fmla="*/ 1 w 50"/>
                  <a:gd name="T73" fmla="*/ 1 h 153"/>
                  <a:gd name="T74" fmla="*/ 1 w 50"/>
                  <a:gd name="T75" fmla="*/ 1 h 153"/>
                  <a:gd name="T76" fmla="*/ 1 w 50"/>
                  <a:gd name="T77" fmla="*/ 1 h 153"/>
                  <a:gd name="T78" fmla="*/ 1 w 50"/>
                  <a:gd name="T79" fmla="*/ 1 h 153"/>
                  <a:gd name="T80" fmla="*/ 1 w 50"/>
                  <a:gd name="T81" fmla="*/ 1 h 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
                  <a:gd name="T124" fmla="*/ 0 h 153"/>
                  <a:gd name="T125" fmla="*/ 50 w 50"/>
                  <a:gd name="T126" fmla="*/ 153 h 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 h="153">
                    <a:moveTo>
                      <a:pt x="46" y="153"/>
                    </a:moveTo>
                    <a:lnTo>
                      <a:pt x="50" y="141"/>
                    </a:lnTo>
                    <a:lnTo>
                      <a:pt x="49" y="124"/>
                    </a:lnTo>
                    <a:lnTo>
                      <a:pt x="44" y="106"/>
                    </a:lnTo>
                    <a:lnTo>
                      <a:pt x="36" y="96"/>
                    </a:lnTo>
                    <a:lnTo>
                      <a:pt x="37" y="90"/>
                    </a:lnTo>
                    <a:lnTo>
                      <a:pt x="40" y="83"/>
                    </a:lnTo>
                    <a:lnTo>
                      <a:pt x="43" y="76"/>
                    </a:lnTo>
                    <a:lnTo>
                      <a:pt x="47" y="73"/>
                    </a:lnTo>
                    <a:lnTo>
                      <a:pt x="50" y="66"/>
                    </a:lnTo>
                    <a:lnTo>
                      <a:pt x="49" y="55"/>
                    </a:lnTo>
                    <a:lnTo>
                      <a:pt x="43" y="47"/>
                    </a:lnTo>
                    <a:lnTo>
                      <a:pt x="32" y="41"/>
                    </a:lnTo>
                    <a:lnTo>
                      <a:pt x="30" y="41"/>
                    </a:lnTo>
                    <a:lnTo>
                      <a:pt x="29" y="41"/>
                    </a:lnTo>
                    <a:lnTo>
                      <a:pt x="27" y="41"/>
                    </a:lnTo>
                    <a:lnTo>
                      <a:pt x="27" y="40"/>
                    </a:lnTo>
                    <a:lnTo>
                      <a:pt x="29" y="38"/>
                    </a:lnTo>
                    <a:lnTo>
                      <a:pt x="29" y="36"/>
                    </a:lnTo>
                    <a:lnTo>
                      <a:pt x="29" y="34"/>
                    </a:lnTo>
                    <a:lnTo>
                      <a:pt x="33" y="26"/>
                    </a:lnTo>
                    <a:lnTo>
                      <a:pt x="39" y="17"/>
                    </a:lnTo>
                    <a:lnTo>
                      <a:pt x="43" y="10"/>
                    </a:lnTo>
                    <a:lnTo>
                      <a:pt x="46" y="5"/>
                    </a:lnTo>
                    <a:lnTo>
                      <a:pt x="40" y="0"/>
                    </a:lnTo>
                    <a:lnTo>
                      <a:pt x="32" y="1"/>
                    </a:lnTo>
                    <a:lnTo>
                      <a:pt x="26" y="7"/>
                    </a:lnTo>
                    <a:lnTo>
                      <a:pt x="22" y="12"/>
                    </a:lnTo>
                    <a:lnTo>
                      <a:pt x="17" y="17"/>
                    </a:lnTo>
                    <a:lnTo>
                      <a:pt x="13" y="24"/>
                    </a:lnTo>
                    <a:lnTo>
                      <a:pt x="7" y="31"/>
                    </a:lnTo>
                    <a:lnTo>
                      <a:pt x="2" y="38"/>
                    </a:lnTo>
                    <a:lnTo>
                      <a:pt x="0" y="54"/>
                    </a:lnTo>
                    <a:lnTo>
                      <a:pt x="3" y="82"/>
                    </a:lnTo>
                    <a:lnTo>
                      <a:pt x="7" y="111"/>
                    </a:lnTo>
                    <a:lnTo>
                      <a:pt x="13" y="131"/>
                    </a:lnTo>
                    <a:lnTo>
                      <a:pt x="19" y="139"/>
                    </a:lnTo>
                    <a:lnTo>
                      <a:pt x="26" y="145"/>
                    </a:lnTo>
                    <a:lnTo>
                      <a:pt x="34" y="148"/>
                    </a:lnTo>
                    <a:lnTo>
                      <a:pt x="46" y="15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06" name="Freeform 86"/>
              <p:cNvSpPr>
                <a:spLocks/>
              </p:cNvSpPr>
              <p:nvPr/>
            </p:nvSpPr>
            <p:spPr bwMode="auto">
              <a:xfrm>
                <a:off x="5647" y="5130"/>
                <a:ext cx="12" cy="30"/>
              </a:xfrm>
              <a:custGeom>
                <a:avLst/>
                <a:gdLst>
                  <a:gd name="T0" fmla="*/ 1 w 24"/>
                  <a:gd name="T1" fmla="*/ 0 h 59"/>
                  <a:gd name="T2" fmla="*/ 1 w 24"/>
                  <a:gd name="T3" fmla="*/ 1 h 59"/>
                  <a:gd name="T4" fmla="*/ 1 w 24"/>
                  <a:gd name="T5" fmla="*/ 1 h 59"/>
                  <a:gd name="T6" fmla="*/ 0 w 24"/>
                  <a:gd name="T7" fmla="*/ 1 h 59"/>
                  <a:gd name="T8" fmla="*/ 0 w 24"/>
                  <a:gd name="T9" fmla="*/ 1 h 59"/>
                  <a:gd name="T10" fmla="*/ 1 w 24"/>
                  <a:gd name="T11" fmla="*/ 1 h 59"/>
                  <a:gd name="T12" fmla="*/ 1 w 24"/>
                  <a:gd name="T13" fmla="*/ 1 h 59"/>
                  <a:gd name="T14" fmla="*/ 1 w 24"/>
                  <a:gd name="T15" fmla="*/ 1 h 59"/>
                  <a:gd name="T16" fmla="*/ 1 w 24"/>
                  <a:gd name="T17" fmla="*/ 1 h 59"/>
                  <a:gd name="T18" fmla="*/ 1 w 24"/>
                  <a:gd name="T19" fmla="*/ 1 h 59"/>
                  <a:gd name="T20" fmla="*/ 1 w 24"/>
                  <a:gd name="T21" fmla="*/ 1 h 59"/>
                  <a:gd name="T22" fmla="*/ 1 w 24"/>
                  <a:gd name="T23" fmla="*/ 1 h 59"/>
                  <a:gd name="T24" fmla="*/ 1 w 24"/>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59"/>
                  <a:gd name="T41" fmla="*/ 24 w 24"/>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59">
                    <a:moveTo>
                      <a:pt x="12" y="0"/>
                    </a:moveTo>
                    <a:lnTo>
                      <a:pt x="7" y="9"/>
                    </a:lnTo>
                    <a:lnTo>
                      <a:pt x="3" y="19"/>
                    </a:lnTo>
                    <a:lnTo>
                      <a:pt x="0" y="29"/>
                    </a:lnTo>
                    <a:lnTo>
                      <a:pt x="0" y="40"/>
                    </a:lnTo>
                    <a:lnTo>
                      <a:pt x="6" y="45"/>
                    </a:lnTo>
                    <a:lnTo>
                      <a:pt x="13" y="50"/>
                    </a:lnTo>
                    <a:lnTo>
                      <a:pt x="20" y="56"/>
                    </a:lnTo>
                    <a:lnTo>
                      <a:pt x="24" y="59"/>
                    </a:lnTo>
                    <a:lnTo>
                      <a:pt x="19" y="49"/>
                    </a:lnTo>
                    <a:lnTo>
                      <a:pt x="13" y="33"/>
                    </a:lnTo>
                    <a:lnTo>
                      <a:pt x="10" y="17"/>
                    </a:lnTo>
                    <a:lnTo>
                      <a:pt x="1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07" name="Freeform 87"/>
              <p:cNvSpPr>
                <a:spLocks/>
              </p:cNvSpPr>
              <p:nvPr/>
            </p:nvSpPr>
            <p:spPr bwMode="auto">
              <a:xfrm>
                <a:off x="5650" y="5116"/>
                <a:ext cx="21" cy="17"/>
              </a:xfrm>
              <a:custGeom>
                <a:avLst/>
                <a:gdLst>
                  <a:gd name="T0" fmla="*/ 0 w 41"/>
                  <a:gd name="T1" fmla="*/ 1 h 33"/>
                  <a:gd name="T2" fmla="*/ 1 w 41"/>
                  <a:gd name="T3" fmla="*/ 1 h 33"/>
                  <a:gd name="T4" fmla="*/ 1 w 41"/>
                  <a:gd name="T5" fmla="*/ 1 h 33"/>
                  <a:gd name="T6" fmla="*/ 1 w 41"/>
                  <a:gd name="T7" fmla="*/ 0 h 33"/>
                  <a:gd name="T8" fmla="*/ 1 w 41"/>
                  <a:gd name="T9" fmla="*/ 1 h 33"/>
                  <a:gd name="T10" fmla="*/ 1 w 41"/>
                  <a:gd name="T11" fmla="*/ 1 h 33"/>
                  <a:gd name="T12" fmla="*/ 1 w 41"/>
                  <a:gd name="T13" fmla="*/ 1 h 33"/>
                  <a:gd name="T14" fmla="*/ 1 w 41"/>
                  <a:gd name="T15" fmla="*/ 1 h 33"/>
                  <a:gd name="T16" fmla="*/ 1 w 41"/>
                  <a:gd name="T17" fmla="*/ 1 h 33"/>
                  <a:gd name="T18" fmla="*/ 1 w 41"/>
                  <a:gd name="T19" fmla="*/ 1 h 33"/>
                  <a:gd name="T20" fmla="*/ 1 w 41"/>
                  <a:gd name="T21" fmla="*/ 1 h 33"/>
                  <a:gd name="T22" fmla="*/ 1 w 41"/>
                  <a:gd name="T23" fmla="*/ 1 h 33"/>
                  <a:gd name="T24" fmla="*/ 1 w 41"/>
                  <a:gd name="T25" fmla="*/ 1 h 33"/>
                  <a:gd name="T26" fmla="*/ 1 w 41"/>
                  <a:gd name="T27" fmla="*/ 1 h 33"/>
                  <a:gd name="T28" fmla="*/ 1 w 41"/>
                  <a:gd name="T29" fmla="*/ 1 h 33"/>
                  <a:gd name="T30" fmla="*/ 1 w 41"/>
                  <a:gd name="T31" fmla="*/ 1 h 33"/>
                  <a:gd name="T32" fmla="*/ 0 w 41"/>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3"/>
                  <a:gd name="T53" fmla="*/ 41 w 4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3">
                    <a:moveTo>
                      <a:pt x="0" y="12"/>
                    </a:moveTo>
                    <a:lnTo>
                      <a:pt x="8" y="5"/>
                    </a:lnTo>
                    <a:lnTo>
                      <a:pt x="17" y="2"/>
                    </a:lnTo>
                    <a:lnTo>
                      <a:pt x="24" y="0"/>
                    </a:lnTo>
                    <a:lnTo>
                      <a:pt x="28" y="2"/>
                    </a:lnTo>
                    <a:lnTo>
                      <a:pt x="33" y="7"/>
                    </a:lnTo>
                    <a:lnTo>
                      <a:pt x="38" y="14"/>
                    </a:lnTo>
                    <a:lnTo>
                      <a:pt x="41" y="21"/>
                    </a:lnTo>
                    <a:lnTo>
                      <a:pt x="41" y="26"/>
                    </a:lnTo>
                    <a:lnTo>
                      <a:pt x="38" y="30"/>
                    </a:lnTo>
                    <a:lnTo>
                      <a:pt x="36" y="31"/>
                    </a:lnTo>
                    <a:lnTo>
                      <a:pt x="33" y="33"/>
                    </a:lnTo>
                    <a:lnTo>
                      <a:pt x="31" y="31"/>
                    </a:lnTo>
                    <a:lnTo>
                      <a:pt x="28" y="23"/>
                    </a:lnTo>
                    <a:lnTo>
                      <a:pt x="21" y="14"/>
                    </a:lnTo>
                    <a:lnTo>
                      <a:pt x="13" y="10"/>
                    </a:lnTo>
                    <a:lnTo>
                      <a:pt x="0"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08" name="Freeform 88"/>
              <p:cNvSpPr>
                <a:spLocks/>
              </p:cNvSpPr>
              <p:nvPr/>
            </p:nvSpPr>
            <p:spPr bwMode="auto">
              <a:xfrm>
                <a:off x="5796" y="5163"/>
                <a:ext cx="18" cy="16"/>
              </a:xfrm>
              <a:custGeom>
                <a:avLst/>
                <a:gdLst>
                  <a:gd name="T0" fmla="*/ 1 w 35"/>
                  <a:gd name="T1" fmla="*/ 0 h 34"/>
                  <a:gd name="T2" fmla="*/ 1 w 35"/>
                  <a:gd name="T3" fmla="*/ 0 h 34"/>
                  <a:gd name="T4" fmla="*/ 1 w 35"/>
                  <a:gd name="T5" fmla="*/ 0 h 34"/>
                  <a:gd name="T6" fmla="*/ 1 w 35"/>
                  <a:gd name="T7" fmla="*/ 0 h 34"/>
                  <a:gd name="T8" fmla="*/ 1 w 35"/>
                  <a:gd name="T9" fmla="*/ 0 h 34"/>
                  <a:gd name="T10" fmla="*/ 1 w 35"/>
                  <a:gd name="T11" fmla="*/ 0 h 34"/>
                  <a:gd name="T12" fmla="*/ 1 w 35"/>
                  <a:gd name="T13" fmla="*/ 0 h 34"/>
                  <a:gd name="T14" fmla="*/ 1 w 35"/>
                  <a:gd name="T15" fmla="*/ 0 h 34"/>
                  <a:gd name="T16" fmla="*/ 0 w 35"/>
                  <a:gd name="T17" fmla="*/ 0 h 34"/>
                  <a:gd name="T18" fmla="*/ 1 w 35"/>
                  <a:gd name="T19" fmla="*/ 0 h 34"/>
                  <a:gd name="T20" fmla="*/ 1 w 35"/>
                  <a:gd name="T21" fmla="*/ 0 h 34"/>
                  <a:gd name="T22" fmla="*/ 1 w 35"/>
                  <a:gd name="T23" fmla="*/ 0 h 34"/>
                  <a:gd name="T24" fmla="*/ 1 w 35"/>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34"/>
                  <a:gd name="T41" fmla="*/ 35 w 35"/>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34">
                    <a:moveTo>
                      <a:pt x="35" y="11"/>
                    </a:moveTo>
                    <a:lnTo>
                      <a:pt x="31" y="14"/>
                    </a:lnTo>
                    <a:lnTo>
                      <a:pt x="28" y="21"/>
                    </a:lnTo>
                    <a:lnTo>
                      <a:pt x="25" y="28"/>
                    </a:lnTo>
                    <a:lnTo>
                      <a:pt x="24" y="34"/>
                    </a:lnTo>
                    <a:lnTo>
                      <a:pt x="18" y="25"/>
                    </a:lnTo>
                    <a:lnTo>
                      <a:pt x="12" y="16"/>
                    </a:lnTo>
                    <a:lnTo>
                      <a:pt x="5" y="7"/>
                    </a:lnTo>
                    <a:lnTo>
                      <a:pt x="0" y="0"/>
                    </a:lnTo>
                    <a:lnTo>
                      <a:pt x="10" y="4"/>
                    </a:lnTo>
                    <a:lnTo>
                      <a:pt x="20" y="7"/>
                    </a:lnTo>
                    <a:lnTo>
                      <a:pt x="28" y="9"/>
                    </a:lnTo>
                    <a:lnTo>
                      <a:pt x="35"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09" name="Freeform 89"/>
              <p:cNvSpPr>
                <a:spLocks/>
              </p:cNvSpPr>
              <p:nvPr/>
            </p:nvSpPr>
            <p:spPr bwMode="auto">
              <a:xfrm>
                <a:off x="5766" y="5014"/>
                <a:ext cx="23" cy="51"/>
              </a:xfrm>
              <a:custGeom>
                <a:avLst/>
                <a:gdLst>
                  <a:gd name="T0" fmla="*/ 0 w 47"/>
                  <a:gd name="T1" fmla="*/ 1 h 102"/>
                  <a:gd name="T2" fmla="*/ 0 w 47"/>
                  <a:gd name="T3" fmla="*/ 1 h 102"/>
                  <a:gd name="T4" fmla="*/ 0 w 47"/>
                  <a:gd name="T5" fmla="*/ 1 h 102"/>
                  <a:gd name="T6" fmla="*/ 0 w 47"/>
                  <a:gd name="T7" fmla="*/ 1 h 102"/>
                  <a:gd name="T8" fmla="*/ 0 w 47"/>
                  <a:gd name="T9" fmla="*/ 1 h 102"/>
                  <a:gd name="T10" fmla="*/ 0 w 47"/>
                  <a:gd name="T11" fmla="*/ 1 h 102"/>
                  <a:gd name="T12" fmla="*/ 0 w 47"/>
                  <a:gd name="T13" fmla="*/ 1 h 102"/>
                  <a:gd name="T14" fmla="*/ 0 w 47"/>
                  <a:gd name="T15" fmla="*/ 1 h 102"/>
                  <a:gd name="T16" fmla="*/ 0 w 47"/>
                  <a:gd name="T17" fmla="*/ 1 h 102"/>
                  <a:gd name="T18" fmla="*/ 0 w 47"/>
                  <a:gd name="T19" fmla="*/ 1 h 102"/>
                  <a:gd name="T20" fmla="*/ 0 w 47"/>
                  <a:gd name="T21" fmla="*/ 1 h 102"/>
                  <a:gd name="T22" fmla="*/ 0 w 47"/>
                  <a:gd name="T23" fmla="*/ 0 h 102"/>
                  <a:gd name="T24" fmla="*/ 0 w 47"/>
                  <a:gd name="T25" fmla="*/ 1 h 102"/>
                  <a:gd name="T26" fmla="*/ 0 w 47"/>
                  <a:gd name="T27" fmla="*/ 1 h 102"/>
                  <a:gd name="T28" fmla="*/ 0 w 47"/>
                  <a:gd name="T29" fmla="*/ 1 h 102"/>
                  <a:gd name="T30" fmla="*/ 0 w 47"/>
                  <a:gd name="T31" fmla="*/ 1 h 102"/>
                  <a:gd name="T32" fmla="*/ 0 w 47"/>
                  <a:gd name="T33" fmla="*/ 1 h 102"/>
                  <a:gd name="T34" fmla="*/ 0 w 47"/>
                  <a:gd name="T35" fmla="*/ 1 h 102"/>
                  <a:gd name="T36" fmla="*/ 0 w 47"/>
                  <a:gd name="T37" fmla="*/ 1 h 102"/>
                  <a:gd name="T38" fmla="*/ 0 w 47"/>
                  <a:gd name="T39" fmla="*/ 1 h 102"/>
                  <a:gd name="T40" fmla="*/ 0 w 47"/>
                  <a:gd name="T41" fmla="*/ 1 h 102"/>
                  <a:gd name="T42" fmla="*/ 0 w 47"/>
                  <a:gd name="T43" fmla="*/ 1 h 102"/>
                  <a:gd name="T44" fmla="*/ 0 w 47"/>
                  <a:gd name="T45" fmla="*/ 1 h 102"/>
                  <a:gd name="T46" fmla="*/ 0 w 47"/>
                  <a:gd name="T47" fmla="*/ 1 h 102"/>
                  <a:gd name="T48" fmla="*/ 0 w 47"/>
                  <a:gd name="T49" fmla="*/ 1 h 1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102"/>
                  <a:gd name="T77" fmla="*/ 47 w 47"/>
                  <a:gd name="T78" fmla="*/ 102 h 1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102">
                    <a:moveTo>
                      <a:pt x="0" y="102"/>
                    </a:moveTo>
                    <a:lnTo>
                      <a:pt x="3" y="93"/>
                    </a:lnTo>
                    <a:lnTo>
                      <a:pt x="7" y="84"/>
                    </a:lnTo>
                    <a:lnTo>
                      <a:pt x="12" y="76"/>
                    </a:lnTo>
                    <a:lnTo>
                      <a:pt x="17" y="62"/>
                    </a:lnTo>
                    <a:lnTo>
                      <a:pt x="22" y="51"/>
                    </a:lnTo>
                    <a:lnTo>
                      <a:pt x="26" y="39"/>
                    </a:lnTo>
                    <a:lnTo>
                      <a:pt x="29" y="25"/>
                    </a:lnTo>
                    <a:lnTo>
                      <a:pt x="32" y="16"/>
                    </a:lnTo>
                    <a:lnTo>
                      <a:pt x="33" y="11"/>
                    </a:lnTo>
                    <a:lnTo>
                      <a:pt x="36" y="4"/>
                    </a:lnTo>
                    <a:lnTo>
                      <a:pt x="39" y="0"/>
                    </a:lnTo>
                    <a:lnTo>
                      <a:pt x="43" y="2"/>
                    </a:lnTo>
                    <a:lnTo>
                      <a:pt x="46" y="7"/>
                    </a:lnTo>
                    <a:lnTo>
                      <a:pt x="47" y="13"/>
                    </a:lnTo>
                    <a:lnTo>
                      <a:pt x="47" y="18"/>
                    </a:lnTo>
                    <a:lnTo>
                      <a:pt x="46" y="25"/>
                    </a:lnTo>
                    <a:lnTo>
                      <a:pt x="42" y="37"/>
                    </a:lnTo>
                    <a:lnTo>
                      <a:pt x="36" y="49"/>
                    </a:lnTo>
                    <a:lnTo>
                      <a:pt x="27" y="63"/>
                    </a:lnTo>
                    <a:lnTo>
                      <a:pt x="20" y="74"/>
                    </a:lnTo>
                    <a:lnTo>
                      <a:pt x="14" y="83"/>
                    </a:lnTo>
                    <a:lnTo>
                      <a:pt x="9" y="88"/>
                    </a:lnTo>
                    <a:lnTo>
                      <a:pt x="4" y="95"/>
                    </a:lnTo>
                    <a:lnTo>
                      <a:pt x="0" y="1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10" name="Freeform 90"/>
              <p:cNvSpPr>
                <a:spLocks/>
              </p:cNvSpPr>
              <p:nvPr/>
            </p:nvSpPr>
            <p:spPr bwMode="auto">
              <a:xfrm>
                <a:off x="5773" y="5051"/>
                <a:ext cx="44" cy="65"/>
              </a:xfrm>
              <a:custGeom>
                <a:avLst/>
                <a:gdLst>
                  <a:gd name="T0" fmla="*/ 1 w 87"/>
                  <a:gd name="T1" fmla="*/ 1 h 129"/>
                  <a:gd name="T2" fmla="*/ 1 w 87"/>
                  <a:gd name="T3" fmla="*/ 1 h 129"/>
                  <a:gd name="T4" fmla="*/ 1 w 87"/>
                  <a:gd name="T5" fmla="*/ 1 h 129"/>
                  <a:gd name="T6" fmla="*/ 1 w 87"/>
                  <a:gd name="T7" fmla="*/ 1 h 129"/>
                  <a:gd name="T8" fmla="*/ 1 w 87"/>
                  <a:gd name="T9" fmla="*/ 1 h 129"/>
                  <a:gd name="T10" fmla="*/ 1 w 87"/>
                  <a:gd name="T11" fmla="*/ 1 h 129"/>
                  <a:gd name="T12" fmla="*/ 1 w 87"/>
                  <a:gd name="T13" fmla="*/ 1 h 129"/>
                  <a:gd name="T14" fmla="*/ 1 w 87"/>
                  <a:gd name="T15" fmla="*/ 1 h 129"/>
                  <a:gd name="T16" fmla="*/ 1 w 87"/>
                  <a:gd name="T17" fmla="*/ 1 h 129"/>
                  <a:gd name="T18" fmla="*/ 1 w 87"/>
                  <a:gd name="T19" fmla="*/ 1 h 129"/>
                  <a:gd name="T20" fmla="*/ 1 w 87"/>
                  <a:gd name="T21" fmla="*/ 1 h 129"/>
                  <a:gd name="T22" fmla="*/ 1 w 87"/>
                  <a:gd name="T23" fmla="*/ 1 h 129"/>
                  <a:gd name="T24" fmla="*/ 1 w 87"/>
                  <a:gd name="T25" fmla="*/ 1 h 129"/>
                  <a:gd name="T26" fmla="*/ 1 w 87"/>
                  <a:gd name="T27" fmla="*/ 1 h 129"/>
                  <a:gd name="T28" fmla="*/ 1 w 87"/>
                  <a:gd name="T29" fmla="*/ 1 h 129"/>
                  <a:gd name="T30" fmla="*/ 1 w 87"/>
                  <a:gd name="T31" fmla="*/ 1 h 129"/>
                  <a:gd name="T32" fmla="*/ 1 w 87"/>
                  <a:gd name="T33" fmla="*/ 1 h 129"/>
                  <a:gd name="T34" fmla="*/ 1 w 87"/>
                  <a:gd name="T35" fmla="*/ 1 h 129"/>
                  <a:gd name="T36" fmla="*/ 1 w 87"/>
                  <a:gd name="T37" fmla="*/ 1 h 129"/>
                  <a:gd name="T38" fmla="*/ 1 w 87"/>
                  <a:gd name="T39" fmla="*/ 1 h 129"/>
                  <a:gd name="T40" fmla="*/ 1 w 87"/>
                  <a:gd name="T41" fmla="*/ 1 h 129"/>
                  <a:gd name="T42" fmla="*/ 1 w 87"/>
                  <a:gd name="T43" fmla="*/ 1 h 129"/>
                  <a:gd name="T44" fmla="*/ 1 w 87"/>
                  <a:gd name="T45" fmla="*/ 1 h 129"/>
                  <a:gd name="T46" fmla="*/ 1 w 87"/>
                  <a:gd name="T47" fmla="*/ 1 h 129"/>
                  <a:gd name="T48" fmla="*/ 1 w 87"/>
                  <a:gd name="T49" fmla="*/ 0 h 129"/>
                  <a:gd name="T50" fmla="*/ 1 w 87"/>
                  <a:gd name="T51" fmla="*/ 1 h 129"/>
                  <a:gd name="T52" fmla="*/ 1 w 87"/>
                  <a:gd name="T53" fmla="*/ 1 h 129"/>
                  <a:gd name="T54" fmla="*/ 1 w 87"/>
                  <a:gd name="T55" fmla="*/ 1 h 129"/>
                  <a:gd name="T56" fmla="*/ 0 w 87"/>
                  <a:gd name="T57" fmla="*/ 1 h 129"/>
                  <a:gd name="T58" fmla="*/ 1 w 87"/>
                  <a:gd name="T59" fmla="*/ 1 h 129"/>
                  <a:gd name="T60" fmla="*/ 1 w 87"/>
                  <a:gd name="T61" fmla="*/ 1 h 129"/>
                  <a:gd name="T62" fmla="*/ 1 w 87"/>
                  <a:gd name="T63" fmla="*/ 1 h 129"/>
                  <a:gd name="T64" fmla="*/ 1 w 87"/>
                  <a:gd name="T65" fmla="*/ 1 h 129"/>
                  <a:gd name="T66" fmla="*/ 1 w 87"/>
                  <a:gd name="T67" fmla="*/ 1 h 129"/>
                  <a:gd name="T68" fmla="*/ 1 w 87"/>
                  <a:gd name="T69" fmla="*/ 1 h 129"/>
                  <a:gd name="T70" fmla="*/ 1 w 87"/>
                  <a:gd name="T71" fmla="*/ 1 h 129"/>
                  <a:gd name="T72" fmla="*/ 1 w 87"/>
                  <a:gd name="T73" fmla="*/ 1 h 129"/>
                  <a:gd name="T74" fmla="*/ 1 w 87"/>
                  <a:gd name="T75" fmla="*/ 1 h 129"/>
                  <a:gd name="T76" fmla="*/ 1 w 87"/>
                  <a:gd name="T77" fmla="*/ 1 h 129"/>
                  <a:gd name="T78" fmla="*/ 1 w 87"/>
                  <a:gd name="T79" fmla="*/ 1 h 129"/>
                  <a:gd name="T80" fmla="*/ 1 w 87"/>
                  <a:gd name="T81" fmla="*/ 1 h 129"/>
                  <a:gd name="T82" fmla="*/ 1 w 87"/>
                  <a:gd name="T83" fmla="*/ 1 h 129"/>
                  <a:gd name="T84" fmla="*/ 1 w 87"/>
                  <a:gd name="T85" fmla="*/ 1 h 129"/>
                  <a:gd name="T86" fmla="*/ 1 w 87"/>
                  <a:gd name="T87" fmla="*/ 1 h 129"/>
                  <a:gd name="T88" fmla="*/ 1 w 87"/>
                  <a:gd name="T89" fmla="*/ 1 h 129"/>
                  <a:gd name="T90" fmla="*/ 1 w 87"/>
                  <a:gd name="T91" fmla="*/ 1 h 129"/>
                  <a:gd name="T92" fmla="*/ 1 w 87"/>
                  <a:gd name="T93" fmla="*/ 1 h 129"/>
                  <a:gd name="T94" fmla="*/ 1 w 87"/>
                  <a:gd name="T95" fmla="*/ 1 h 129"/>
                  <a:gd name="T96" fmla="*/ 1 w 87"/>
                  <a:gd name="T97" fmla="*/ 1 h 1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7"/>
                  <a:gd name="T148" fmla="*/ 0 h 129"/>
                  <a:gd name="T149" fmla="*/ 87 w 87"/>
                  <a:gd name="T150" fmla="*/ 129 h 1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7" h="129">
                    <a:moveTo>
                      <a:pt x="73" y="129"/>
                    </a:moveTo>
                    <a:lnTo>
                      <a:pt x="76" y="124"/>
                    </a:lnTo>
                    <a:lnTo>
                      <a:pt x="80" y="119"/>
                    </a:lnTo>
                    <a:lnTo>
                      <a:pt x="83" y="113"/>
                    </a:lnTo>
                    <a:lnTo>
                      <a:pt x="87" y="112"/>
                    </a:lnTo>
                    <a:lnTo>
                      <a:pt x="83" y="112"/>
                    </a:lnTo>
                    <a:lnTo>
                      <a:pt x="76" y="113"/>
                    </a:lnTo>
                    <a:lnTo>
                      <a:pt x="67" y="115"/>
                    </a:lnTo>
                    <a:lnTo>
                      <a:pt x="58" y="119"/>
                    </a:lnTo>
                    <a:lnTo>
                      <a:pt x="61" y="106"/>
                    </a:lnTo>
                    <a:lnTo>
                      <a:pt x="66" y="98"/>
                    </a:lnTo>
                    <a:lnTo>
                      <a:pt x="71" y="92"/>
                    </a:lnTo>
                    <a:lnTo>
                      <a:pt x="73" y="87"/>
                    </a:lnTo>
                    <a:lnTo>
                      <a:pt x="70" y="85"/>
                    </a:lnTo>
                    <a:lnTo>
                      <a:pt x="66" y="82"/>
                    </a:lnTo>
                    <a:lnTo>
                      <a:pt x="61" y="80"/>
                    </a:lnTo>
                    <a:lnTo>
                      <a:pt x="57" y="80"/>
                    </a:lnTo>
                    <a:lnTo>
                      <a:pt x="53" y="73"/>
                    </a:lnTo>
                    <a:lnTo>
                      <a:pt x="44" y="57"/>
                    </a:lnTo>
                    <a:lnTo>
                      <a:pt x="37" y="40"/>
                    </a:lnTo>
                    <a:lnTo>
                      <a:pt x="31" y="30"/>
                    </a:lnTo>
                    <a:lnTo>
                      <a:pt x="28" y="23"/>
                    </a:lnTo>
                    <a:lnTo>
                      <a:pt x="28" y="16"/>
                    </a:lnTo>
                    <a:lnTo>
                      <a:pt x="28" y="9"/>
                    </a:lnTo>
                    <a:lnTo>
                      <a:pt x="30" y="0"/>
                    </a:lnTo>
                    <a:lnTo>
                      <a:pt x="23" y="9"/>
                    </a:lnTo>
                    <a:lnTo>
                      <a:pt x="13" y="23"/>
                    </a:lnTo>
                    <a:lnTo>
                      <a:pt x="4" y="40"/>
                    </a:lnTo>
                    <a:lnTo>
                      <a:pt x="0" y="57"/>
                    </a:lnTo>
                    <a:lnTo>
                      <a:pt x="6" y="52"/>
                    </a:lnTo>
                    <a:lnTo>
                      <a:pt x="11" y="49"/>
                    </a:lnTo>
                    <a:lnTo>
                      <a:pt x="16" y="45"/>
                    </a:lnTo>
                    <a:lnTo>
                      <a:pt x="18" y="45"/>
                    </a:lnTo>
                    <a:lnTo>
                      <a:pt x="23" y="49"/>
                    </a:lnTo>
                    <a:lnTo>
                      <a:pt x="27" y="56"/>
                    </a:lnTo>
                    <a:lnTo>
                      <a:pt x="30" y="63"/>
                    </a:lnTo>
                    <a:lnTo>
                      <a:pt x="31" y="71"/>
                    </a:lnTo>
                    <a:lnTo>
                      <a:pt x="33" y="78"/>
                    </a:lnTo>
                    <a:lnTo>
                      <a:pt x="33" y="85"/>
                    </a:lnTo>
                    <a:lnTo>
                      <a:pt x="34" y="92"/>
                    </a:lnTo>
                    <a:lnTo>
                      <a:pt x="37" y="98"/>
                    </a:lnTo>
                    <a:lnTo>
                      <a:pt x="36" y="110"/>
                    </a:lnTo>
                    <a:lnTo>
                      <a:pt x="36" y="120"/>
                    </a:lnTo>
                    <a:lnTo>
                      <a:pt x="37" y="127"/>
                    </a:lnTo>
                    <a:lnTo>
                      <a:pt x="41" y="129"/>
                    </a:lnTo>
                    <a:lnTo>
                      <a:pt x="47" y="127"/>
                    </a:lnTo>
                    <a:lnTo>
                      <a:pt x="54" y="127"/>
                    </a:lnTo>
                    <a:lnTo>
                      <a:pt x="63" y="127"/>
                    </a:lnTo>
                    <a:lnTo>
                      <a:pt x="73" y="12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11" name="Freeform 91"/>
              <p:cNvSpPr>
                <a:spLocks/>
              </p:cNvSpPr>
              <p:nvPr/>
            </p:nvSpPr>
            <p:spPr bwMode="auto">
              <a:xfrm>
                <a:off x="5611" y="5238"/>
                <a:ext cx="135" cy="151"/>
              </a:xfrm>
              <a:custGeom>
                <a:avLst/>
                <a:gdLst>
                  <a:gd name="T0" fmla="*/ 1 w 270"/>
                  <a:gd name="T1" fmla="*/ 1 h 302"/>
                  <a:gd name="T2" fmla="*/ 1 w 270"/>
                  <a:gd name="T3" fmla="*/ 1 h 302"/>
                  <a:gd name="T4" fmla="*/ 1 w 270"/>
                  <a:gd name="T5" fmla="*/ 1 h 302"/>
                  <a:gd name="T6" fmla="*/ 1 w 270"/>
                  <a:gd name="T7" fmla="*/ 1 h 302"/>
                  <a:gd name="T8" fmla="*/ 1 w 270"/>
                  <a:gd name="T9" fmla="*/ 1 h 302"/>
                  <a:gd name="T10" fmla="*/ 1 w 270"/>
                  <a:gd name="T11" fmla="*/ 1 h 302"/>
                  <a:gd name="T12" fmla="*/ 1 w 270"/>
                  <a:gd name="T13" fmla="*/ 1 h 302"/>
                  <a:gd name="T14" fmla="*/ 1 w 270"/>
                  <a:gd name="T15" fmla="*/ 1 h 302"/>
                  <a:gd name="T16" fmla="*/ 1 w 270"/>
                  <a:gd name="T17" fmla="*/ 1 h 302"/>
                  <a:gd name="T18" fmla="*/ 1 w 270"/>
                  <a:gd name="T19" fmla="*/ 1 h 302"/>
                  <a:gd name="T20" fmla="*/ 1 w 270"/>
                  <a:gd name="T21" fmla="*/ 1 h 302"/>
                  <a:gd name="T22" fmla="*/ 1 w 270"/>
                  <a:gd name="T23" fmla="*/ 1 h 302"/>
                  <a:gd name="T24" fmla="*/ 1 w 270"/>
                  <a:gd name="T25" fmla="*/ 1 h 302"/>
                  <a:gd name="T26" fmla="*/ 1 w 270"/>
                  <a:gd name="T27" fmla="*/ 1 h 302"/>
                  <a:gd name="T28" fmla="*/ 1 w 270"/>
                  <a:gd name="T29" fmla="*/ 1 h 302"/>
                  <a:gd name="T30" fmla="*/ 1 w 270"/>
                  <a:gd name="T31" fmla="*/ 1 h 302"/>
                  <a:gd name="T32" fmla="*/ 1 w 270"/>
                  <a:gd name="T33" fmla="*/ 1 h 302"/>
                  <a:gd name="T34" fmla="*/ 1 w 270"/>
                  <a:gd name="T35" fmla="*/ 1 h 302"/>
                  <a:gd name="T36" fmla="*/ 1 w 270"/>
                  <a:gd name="T37" fmla="*/ 1 h 302"/>
                  <a:gd name="T38" fmla="*/ 1 w 270"/>
                  <a:gd name="T39" fmla="*/ 1 h 302"/>
                  <a:gd name="T40" fmla="*/ 1 w 270"/>
                  <a:gd name="T41" fmla="*/ 1 h 302"/>
                  <a:gd name="T42" fmla="*/ 1 w 270"/>
                  <a:gd name="T43" fmla="*/ 1 h 302"/>
                  <a:gd name="T44" fmla="*/ 1 w 270"/>
                  <a:gd name="T45" fmla="*/ 1 h 302"/>
                  <a:gd name="T46" fmla="*/ 1 w 270"/>
                  <a:gd name="T47" fmla="*/ 1 h 302"/>
                  <a:gd name="T48" fmla="*/ 1 w 270"/>
                  <a:gd name="T49" fmla="*/ 1 h 302"/>
                  <a:gd name="T50" fmla="*/ 1 w 270"/>
                  <a:gd name="T51" fmla="*/ 1 h 302"/>
                  <a:gd name="T52" fmla="*/ 1 w 270"/>
                  <a:gd name="T53" fmla="*/ 1 h 302"/>
                  <a:gd name="T54" fmla="*/ 1 w 270"/>
                  <a:gd name="T55" fmla="*/ 1 h 302"/>
                  <a:gd name="T56" fmla="*/ 1 w 270"/>
                  <a:gd name="T57" fmla="*/ 1 h 302"/>
                  <a:gd name="T58" fmla="*/ 1 w 270"/>
                  <a:gd name="T59" fmla="*/ 1 h 302"/>
                  <a:gd name="T60" fmla="*/ 1 w 270"/>
                  <a:gd name="T61" fmla="*/ 1 h 302"/>
                  <a:gd name="T62" fmla="*/ 1 w 270"/>
                  <a:gd name="T63" fmla="*/ 1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0"/>
                  <a:gd name="T97" fmla="*/ 0 h 302"/>
                  <a:gd name="T98" fmla="*/ 270 w 270"/>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0" h="302">
                    <a:moveTo>
                      <a:pt x="251" y="110"/>
                    </a:moveTo>
                    <a:lnTo>
                      <a:pt x="238" y="104"/>
                    </a:lnTo>
                    <a:lnTo>
                      <a:pt x="220" y="97"/>
                    </a:lnTo>
                    <a:lnTo>
                      <a:pt x="198" y="90"/>
                    </a:lnTo>
                    <a:lnTo>
                      <a:pt x="177" y="83"/>
                    </a:lnTo>
                    <a:lnTo>
                      <a:pt x="155" y="75"/>
                    </a:lnTo>
                    <a:lnTo>
                      <a:pt x="135" y="70"/>
                    </a:lnTo>
                    <a:lnTo>
                      <a:pt x="118" y="64"/>
                    </a:lnTo>
                    <a:lnTo>
                      <a:pt x="108" y="63"/>
                    </a:lnTo>
                    <a:lnTo>
                      <a:pt x="100" y="59"/>
                    </a:lnTo>
                    <a:lnTo>
                      <a:pt x="90" y="56"/>
                    </a:lnTo>
                    <a:lnTo>
                      <a:pt x="77" y="49"/>
                    </a:lnTo>
                    <a:lnTo>
                      <a:pt x="61" y="40"/>
                    </a:lnTo>
                    <a:lnTo>
                      <a:pt x="45" y="29"/>
                    </a:lnTo>
                    <a:lnTo>
                      <a:pt x="30" y="21"/>
                    </a:lnTo>
                    <a:lnTo>
                      <a:pt x="14" y="10"/>
                    </a:lnTo>
                    <a:lnTo>
                      <a:pt x="0" y="0"/>
                    </a:lnTo>
                    <a:lnTo>
                      <a:pt x="8" y="14"/>
                    </a:lnTo>
                    <a:lnTo>
                      <a:pt x="17" y="28"/>
                    </a:lnTo>
                    <a:lnTo>
                      <a:pt x="24" y="40"/>
                    </a:lnTo>
                    <a:lnTo>
                      <a:pt x="31" y="52"/>
                    </a:lnTo>
                    <a:lnTo>
                      <a:pt x="38" y="64"/>
                    </a:lnTo>
                    <a:lnTo>
                      <a:pt x="44" y="75"/>
                    </a:lnTo>
                    <a:lnTo>
                      <a:pt x="51" y="82"/>
                    </a:lnTo>
                    <a:lnTo>
                      <a:pt x="57" y="89"/>
                    </a:lnTo>
                    <a:lnTo>
                      <a:pt x="67" y="97"/>
                    </a:lnTo>
                    <a:lnTo>
                      <a:pt x="80" y="110"/>
                    </a:lnTo>
                    <a:lnTo>
                      <a:pt x="97" y="124"/>
                    </a:lnTo>
                    <a:lnTo>
                      <a:pt x="113" y="139"/>
                    </a:lnTo>
                    <a:lnTo>
                      <a:pt x="128" y="153"/>
                    </a:lnTo>
                    <a:lnTo>
                      <a:pt x="140" y="167"/>
                    </a:lnTo>
                    <a:lnTo>
                      <a:pt x="148" y="178"/>
                    </a:lnTo>
                    <a:lnTo>
                      <a:pt x="148" y="185"/>
                    </a:lnTo>
                    <a:lnTo>
                      <a:pt x="158" y="187"/>
                    </a:lnTo>
                    <a:lnTo>
                      <a:pt x="167" y="190"/>
                    </a:lnTo>
                    <a:lnTo>
                      <a:pt x="175" y="195"/>
                    </a:lnTo>
                    <a:lnTo>
                      <a:pt x="184" y="201"/>
                    </a:lnTo>
                    <a:lnTo>
                      <a:pt x="191" y="206"/>
                    </a:lnTo>
                    <a:lnTo>
                      <a:pt x="197" y="213"/>
                    </a:lnTo>
                    <a:lnTo>
                      <a:pt x="201" y="220"/>
                    </a:lnTo>
                    <a:lnTo>
                      <a:pt x="204" y="227"/>
                    </a:lnTo>
                    <a:lnTo>
                      <a:pt x="208" y="239"/>
                    </a:lnTo>
                    <a:lnTo>
                      <a:pt x="211" y="251"/>
                    </a:lnTo>
                    <a:lnTo>
                      <a:pt x="217" y="260"/>
                    </a:lnTo>
                    <a:lnTo>
                      <a:pt x="224" y="265"/>
                    </a:lnTo>
                    <a:lnTo>
                      <a:pt x="230" y="267"/>
                    </a:lnTo>
                    <a:lnTo>
                      <a:pt x="235" y="270"/>
                    </a:lnTo>
                    <a:lnTo>
                      <a:pt x="242" y="274"/>
                    </a:lnTo>
                    <a:lnTo>
                      <a:pt x="250" y="279"/>
                    </a:lnTo>
                    <a:lnTo>
                      <a:pt x="255" y="284"/>
                    </a:lnTo>
                    <a:lnTo>
                      <a:pt x="261" y="290"/>
                    </a:lnTo>
                    <a:lnTo>
                      <a:pt x="267" y="295"/>
                    </a:lnTo>
                    <a:lnTo>
                      <a:pt x="270" y="302"/>
                    </a:lnTo>
                    <a:lnTo>
                      <a:pt x="267" y="279"/>
                    </a:lnTo>
                    <a:lnTo>
                      <a:pt x="260" y="253"/>
                    </a:lnTo>
                    <a:lnTo>
                      <a:pt x="251" y="227"/>
                    </a:lnTo>
                    <a:lnTo>
                      <a:pt x="242" y="207"/>
                    </a:lnTo>
                    <a:lnTo>
                      <a:pt x="244" y="201"/>
                    </a:lnTo>
                    <a:lnTo>
                      <a:pt x="245" y="194"/>
                    </a:lnTo>
                    <a:lnTo>
                      <a:pt x="247" y="190"/>
                    </a:lnTo>
                    <a:lnTo>
                      <a:pt x="250" y="187"/>
                    </a:lnTo>
                    <a:lnTo>
                      <a:pt x="254" y="174"/>
                    </a:lnTo>
                    <a:lnTo>
                      <a:pt x="257" y="155"/>
                    </a:lnTo>
                    <a:lnTo>
                      <a:pt x="257" y="131"/>
                    </a:lnTo>
                    <a:lnTo>
                      <a:pt x="251" y="11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12" name="Freeform 92"/>
              <p:cNvSpPr>
                <a:spLocks/>
              </p:cNvSpPr>
              <p:nvPr/>
            </p:nvSpPr>
            <p:spPr bwMode="auto">
              <a:xfrm>
                <a:off x="5687" y="5737"/>
                <a:ext cx="136" cy="143"/>
              </a:xfrm>
              <a:custGeom>
                <a:avLst/>
                <a:gdLst>
                  <a:gd name="T0" fmla="*/ 0 w 273"/>
                  <a:gd name="T1" fmla="*/ 1 h 284"/>
                  <a:gd name="T2" fmla="*/ 0 w 273"/>
                  <a:gd name="T3" fmla="*/ 1 h 284"/>
                  <a:gd name="T4" fmla="*/ 0 w 273"/>
                  <a:gd name="T5" fmla="*/ 1 h 284"/>
                  <a:gd name="T6" fmla="*/ 0 w 273"/>
                  <a:gd name="T7" fmla="*/ 1 h 284"/>
                  <a:gd name="T8" fmla="*/ 0 w 273"/>
                  <a:gd name="T9" fmla="*/ 1 h 284"/>
                  <a:gd name="T10" fmla="*/ 0 w 273"/>
                  <a:gd name="T11" fmla="*/ 1 h 284"/>
                  <a:gd name="T12" fmla="*/ 0 w 273"/>
                  <a:gd name="T13" fmla="*/ 1 h 284"/>
                  <a:gd name="T14" fmla="*/ 0 w 273"/>
                  <a:gd name="T15" fmla="*/ 1 h 284"/>
                  <a:gd name="T16" fmla="*/ 0 w 273"/>
                  <a:gd name="T17" fmla="*/ 1 h 284"/>
                  <a:gd name="T18" fmla="*/ 0 w 273"/>
                  <a:gd name="T19" fmla="*/ 1 h 284"/>
                  <a:gd name="T20" fmla="*/ 0 w 273"/>
                  <a:gd name="T21" fmla="*/ 1 h 284"/>
                  <a:gd name="T22" fmla="*/ 0 w 273"/>
                  <a:gd name="T23" fmla="*/ 1 h 284"/>
                  <a:gd name="T24" fmla="*/ 0 w 273"/>
                  <a:gd name="T25" fmla="*/ 1 h 284"/>
                  <a:gd name="T26" fmla="*/ 0 w 273"/>
                  <a:gd name="T27" fmla="*/ 1 h 284"/>
                  <a:gd name="T28" fmla="*/ 0 w 273"/>
                  <a:gd name="T29" fmla="*/ 1 h 284"/>
                  <a:gd name="T30" fmla="*/ 0 w 273"/>
                  <a:gd name="T31" fmla="*/ 1 h 284"/>
                  <a:gd name="T32" fmla="*/ 0 w 273"/>
                  <a:gd name="T33" fmla="*/ 1 h 284"/>
                  <a:gd name="T34" fmla="*/ 0 w 273"/>
                  <a:gd name="T35" fmla="*/ 1 h 284"/>
                  <a:gd name="T36" fmla="*/ 0 w 273"/>
                  <a:gd name="T37" fmla="*/ 1 h 284"/>
                  <a:gd name="T38" fmla="*/ 0 w 273"/>
                  <a:gd name="T39" fmla="*/ 1 h 284"/>
                  <a:gd name="T40" fmla="*/ 0 w 273"/>
                  <a:gd name="T41" fmla="*/ 1 h 284"/>
                  <a:gd name="T42" fmla="*/ 0 w 273"/>
                  <a:gd name="T43" fmla="*/ 1 h 284"/>
                  <a:gd name="T44" fmla="*/ 0 w 273"/>
                  <a:gd name="T45" fmla="*/ 1 h 284"/>
                  <a:gd name="T46" fmla="*/ 0 w 273"/>
                  <a:gd name="T47" fmla="*/ 1 h 284"/>
                  <a:gd name="T48" fmla="*/ 0 w 273"/>
                  <a:gd name="T49" fmla="*/ 1 h 284"/>
                  <a:gd name="T50" fmla="*/ 0 w 273"/>
                  <a:gd name="T51" fmla="*/ 1 h 284"/>
                  <a:gd name="T52" fmla="*/ 0 w 273"/>
                  <a:gd name="T53" fmla="*/ 1 h 284"/>
                  <a:gd name="T54" fmla="*/ 0 w 273"/>
                  <a:gd name="T55" fmla="*/ 1 h 284"/>
                  <a:gd name="T56" fmla="*/ 0 w 273"/>
                  <a:gd name="T57" fmla="*/ 1 h 284"/>
                  <a:gd name="T58" fmla="*/ 0 w 273"/>
                  <a:gd name="T59" fmla="*/ 1 h 284"/>
                  <a:gd name="T60" fmla="*/ 0 w 273"/>
                  <a:gd name="T61" fmla="*/ 1 h 284"/>
                  <a:gd name="T62" fmla="*/ 0 w 273"/>
                  <a:gd name="T63" fmla="*/ 1 h 284"/>
                  <a:gd name="T64" fmla="*/ 0 w 273"/>
                  <a:gd name="T65" fmla="*/ 1 h 284"/>
                  <a:gd name="T66" fmla="*/ 0 w 273"/>
                  <a:gd name="T67" fmla="*/ 1 h 284"/>
                  <a:gd name="T68" fmla="*/ 0 w 273"/>
                  <a:gd name="T69" fmla="*/ 1 h 284"/>
                  <a:gd name="T70" fmla="*/ 0 w 273"/>
                  <a:gd name="T71" fmla="*/ 1 h 284"/>
                  <a:gd name="T72" fmla="*/ 0 w 273"/>
                  <a:gd name="T73" fmla="*/ 1 h 284"/>
                  <a:gd name="T74" fmla="*/ 0 w 273"/>
                  <a:gd name="T75" fmla="*/ 1 h 284"/>
                  <a:gd name="T76" fmla="*/ 0 w 273"/>
                  <a:gd name="T77" fmla="*/ 0 h 284"/>
                  <a:gd name="T78" fmla="*/ 0 w 273"/>
                  <a:gd name="T79" fmla="*/ 1 h 284"/>
                  <a:gd name="T80" fmla="*/ 0 w 273"/>
                  <a:gd name="T81" fmla="*/ 1 h 284"/>
                  <a:gd name="T82" fmla="*/ 0 w 273"/>
                  <a:gd name="T83" fmla="*/ 1 h 284"/>
                  <a:gd name="T84" fmla="*/ 0 w 273"/>
                  <a:gd name="T85" fmla="*/ 1 h 284"/>
                  <a:gd name="T86" fmla="*/ 0 w 273"/>
                  <a:gd name="T87" fmla="*/ 1 h 284"/>
                  <a:gd name="T88" fmla="*/ 0 w 273"/>
                  <a:gd name="T89" fmla="*/ 1 h 284"/>
                  <a:gd name="T90" fmla="*/ 0 w 273"/>
                  <a:gd name="T91" fmla="*/ 1 h 2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3"/>
                  <a:gd name="T139" fmla="*/ 0 h 284"/>
                  <a:gd name="T140" fmla="*/ 273 w 273"/>
                  <a:gd name="T141" fmla="*/ 284 h 2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3" h="284">
                    <a:moveTo>
                      <a:pt x="270" y="5"/>
                    </a:moveTo>
                    <a:lnTo>
                      <a:pt x="273" y="52"/>
                    </a:lnTo>
                    <a:lnTo>
                      <a:pt x="271" y="103"/>
                    </a:lnTo>
                    <a:lnTo>
                      <a:pt x="264" y="152"/>
                    </a:lnTo>
                    <a:lnTo>
                      <a:pt x="251" y="188"/>
                    </a:lnTo>
                    <a:lnTo>
                      <a:pt x="247" y="204"/>
                    </a:lnTo>
                    <a:lnTo>
                      <a:pt x="241" y="234"/>
                    </a:lnTo>
                    <a:lnTo>
                      <a:pt x="237" y="265"/>
                    </a:lnTo>
                    <a:lnTo>
                      <a:pt x="236" y="284"/>
                    </a:lnTo>
                    <a:lnTo>
                      <a:pt x="231" y="271"/>
                    </a:lnTo>
                    <a:lnTo>
                      <a:pt x="231" y="257"/>
                    </a:lnTo>
                    <a:lnTo>
                      <a:pt x="234" y="243"/>
                    </a:lnTo>
                    <a:lnTo>
                      <a:pt x="237" y="230"/>
                    </a:lnTo>
                    <a:lnTo>
                      <a:pt x="239" y="218"/>
                    </a:lnTo>
                    <a:lnTo>
                      <a:pt x="234" y="208"/>
                    </a:lnTo>
                    <a:lnTo>
                      <a:pt x="230" y="199"/>
                    </a:lnTo>
                    <a:lnTo>
                      <a:pt x="223" y="190"/>
                    </a:lnTo>
                    <a:lnTo>
                      <a:pt x="214" y="190"/>
                    </a:lnTo>
                    <a:lnTo>
                      <a:pt x="203" y="190"/>
                    </a:lnTo>
                    <a:lnTo>
                      <a:pt x="191" y="187"/>
                    </a:lnTo>
                    <a:lnTo>
                      <a:pt x="181" y="183"/>
                    </a:lnTo>
                    <a:lnTo>
                      <a:pt x="176" y="180"/>
                    </a:lnTo>
                    <a:lnTo>
                      <a:pt x="170" y="176"/>
                    </a:lnTo>
                    <a:lnTo>
                      <a:pt x="163" y="171"/>
                    </a:lnTo>
                    <a:lnTo>
                      <a:pt x="156" y="164"/>
                    </a:lnTo>
                    <a:lnTo>
                      <a:pt x="147" y="159"/>
                    </a:lnTo>
                    <a:lnTo>
                      <a:pt x="140" y="153"/>
                    </a:lnTo>
                    <a:lnTo>
                      <a:pt x="134" y="150"/>
                    </a:lnTo>
                    <a:lnTo>
                      <a:pt x="130" y="148"/>
                    </a:lnTo>
                    <a:lnTo>
                      <a:pt x="124" y="148"/>
                    </a:lnTo>
                    <a:lnTo>
                      <a:pt x="116" y="152"/>
                    </a:lnTo>
                    <a:lnTo>
                      <a:pt x="103" y="157"/>
                    </a:lnTo>
                    <a:lnTo>
                      <a:pt x="89" y="162"/>
                    </a:lnTo>
                    <a:lnTo>
                      <a:pt x="74" y="169"/>
                    </a:lnTo>
                    <a:lnTo>
                      <a:pt x="60" y="176"/>
                    </a:lnTo>
                    <a:lnTo>
                      <a:pt x="47" y="183"/>
                    </a:lnTo>
                    <a:lnTo>
                      <a:pt x="39" y="188"/>
                    </a:lnTo>
                    <a:lnTo>
                      <a:pt x="26" y="194"/>
                    </a:lnTo>
                    <a:lnTo>
                      <a:pt x="14" y="195"/>
                    </a:lnTo>
                    <a:lnTo>
                      <a:pt x="4" y="192"/>
                    </a:lnTo>
                    <a:lnTo>
                      <a:pt x="0" y="187"/>
                    </a:lnTo>
                    <a:lnTo>
                      <a:pt x="3" y="178"/>
                    </a:lnTo>
                    <a:lnTo>
                      <a:pt x="7" y="167"/>
                    </a:lnTo>
                    <a:lnTo>
                      <a:pt x="14" y="157"/>
                    </a:lnTo>
                    <a:lnTo>
                      <a:pt x="21" y="146"/>
                    </a:lnTo>
                    <a:lnTo>
                      <a:pt x="30" y="138"/>
                    </a:lnTo>
                    <a:lnTo>
                      <a:pt x="39" y="131"/>
                    </a:lnTo>
                    <a:lnTo>
                      <a:pt x="46" y="124"/>
                    </a:lnTo>
                    <a:lnTo>
                      <a:pt x="53" y="119"/>
                    </a:lnTo>
                    <a:lnTo>
                      <a:pt x="60" y="113"/>
                    </a:lnTo>
                    <a:lnTo>
                      <a:pt x="69" y="106"/>
                    </a:lnTo>
                    <a:lnTo>
                      <a:pt x="79" y="99"/>
                    </a:lnTo>
                    <a:lnTo>
                      <a:pt x="89" y="92"/>
                    </a:lnTo>
                    <a:lnTo>
                      <a:pt x="97" y="85"/>
                    </a:lnTo>
                    <a:lnTo>
                      <a:pt x="106" y="80"/>
                    </a:lnTo>
                    <a:lnTo>
                      <a:pt x="111" y="75"/>
                    </a:lnTo>
                    <a:lnTo>
                      <a:pt x="116" y="73"/>
                    </a:lnTo>
                    <a:lnTo>
                      <a:pt x="119" y="70"/>
                    </a:lnTo>
                    <a:lnTo>
                      <a:pt x="120" y="64"/>
                    </a:lnTo>
                    <a:lnTo>
                      <a:pt x="121" y="59"/>
                    </a:lnTo>
                    <a:lnTo>
                      <a:pt x="120" y="56"/>
                    </a:lnTo>
                    <a:lnTo>
                      <a:pt x="117" y="54"/>
                    </a:lnTo>
                    <a:lnTo>
                      <a:pt x="111" y="50"/>
                    </a:lnTo>
                    <a:lnTo>
                      <a:pt x="104" y="47"/>
                    </a:lnTo>
                    <a:lnTo>
                      <a:pt x="96" y="42"/>
                    </a:lnTo>
                    <a:lnTo>
                      <a:pt x="87" y="38"/>
                    </a:lnTo>
                    <a:lnTo>
                      <a:pt x="79" y="35"/>
                    </a:lnTo>
                    <a:lnTo>
                      <a:pt x="73" y="33"/>
                    </a:lnTo>
                    <a:lnTo>
                      <a:pt x="70" y="31"/>
                    </a:lnTo>
                    <a:lnTo>
                      <a:pt x="67" y="29"/>
                    </a:lnTo>
                    <a:lnTo>
                      <a:pt x="63" y="26"/>
                    </a:lnTo>
                    <a:lnTo>
                      <a:pt x="60" y="22"/>
                    </a:lnTo>
                    <a:lnTo>
                      <a:pt x="59" y="17"/>
                    </a:lnTo>
                    <a:lnTo>
                      <a:pt x="57" y="12"/>
                    </a:lnTo>
                    <a:lnTo>
                      <a:pt x="57" y="7"/>
                    </a:lnTo>
                    <a:lnTo>
                      <a:pt x="53" y="3"/>
                    </a:lnTo>
                    <a:lnTo>
                      <a:pt x="47" y="0"/>
                    </a:lnTo>
                    <a:lnTo>
                      <a:pt x="56" y="0"/>
                    </a:lnTo>
                    <a:lnTo>
                      <a:pt x="69" y="3"/>
                    </a:lnTo>
                    <a:lnTo>
                      <a:pt x="84" y="8"/>
                    </a:lnTo>
                    <a:lnTo>
                      <a:pt x="103" y="15"/>
                    </a:lnTo>
                    <a:lnTo>
                      <a:pt x="123" y="22"/>
                    </a:lnTo>
                    <a:lnTo>
                      <a:pt x="141" y="29"/>
                    </a:lnTo>
                    <a:lnTo>
                      <a:pt x="159" y="35"/>
                    </a:lnTo>
                    <a:lnTo>
                      <a:pt x="173" y="38"/>
                    </a:lnTo>
                    <a:lnTo>
                      <a:pt x="186" y="40"/>
                    </a:lnTo>
                    <a:lnTo>
                      <a:pt x="199" y="38"/>
                    </a:lnTo>
                    <a:lnTo>
                      <a:pt x="211" y="35"/>
                    </a:lnTo>
                    <a:lnTo>
                      <a:pt x="224" y="29"/>
                    </a:lnTo>
                    <a:lnTo>
                      <a:pt x="236" y="22"/>
                    </a:lnTo>
                    <a:lnTo>
                      <a:pt x="249" y="17"/>
                    </a:lnTo>
                    <a:lnTo>
                      <a:pt x="260" y="10"/>
                    </a:lnTo>
                    <a:lnTo>
                      <a:pt x="270"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13" name="Freeform 93"/>
              <p:cNvSpPr>
                <a:spLocks/>
              </p:cNvSpPr>
              <p:nvPr/>
            </p:nvSpPr>
            <p:spPr bwMode="auto">
              <a:xfrm>
                <a:off x="5588" y="5288"/>
                <a:ext cx="159" cy="249"/>
              </a:xfrm>
              <a:custGeom>
                <a:avLst/>
                <a:gdLst>
                  <a:gd name="T0" fmla="*/ 1 w 317"/>
                  <a:gd name="T1" fmla="*/ 1 h 496"/>
                  <a:gd name="T2" fmla="*/ 1 w 317"/>
                  <a:gd name="T3" fmla="*/ 1 h 496"/>
                  <a:gd name="T4" fmla="*/ 1 w 317"/>
                  <a:gd name="T5" fmla="*/ 1 h 496"/>
                  <a:gd name="T6" fmla="*/ 1 w 317"/>
                  <a:gd name="T7" fmla="*/ 1 h 496"/>
                  <a:gd name="T8" fmla="*/ 1 w 317"/>
                  <a:gd name="T9" fmla="*/ 1 h 496"/>
                  <a:gd name="T10" fmla="*/ 1 w 317"/>
                  <a:gd name="T11" fmla="*/ 1 h 496"/>
                  <a:gd name="T12" fmla="*/ 1 w 317"/>
                  <a:gd name="T13" fmla="*/ 1 h 496"/>
                  <a:gd name="T14" fmla="*/ 1 w 317"/>
                  <a:gd name="T15" fmla="*/ 1 h 496"/>
                  <a:gd name="T16" fmla="*/ 1 w 317"/>
                  <a:gd name="T17" fmla="*/ 1 h 496"/>
                  <a:gd name="T18" fmla="*/ 1 w 317"/>
                  <a:gd name="T19" fmla="*/ 1 h 496"/>
                  <a:gd name="T20" fmla="*/ 1 w 317"/>
                  <a:gd name="T21" fmla="*/ 1 h 496"/>
                  <a:gd name="T22" fmla="*/ 1 w 317"/>
                  <a:gd name="T23" fmla="*/ 1 h 496"/>
                  <a:gd name="T24" fmla="*/ 1 w 317"/>
                  <a:gd name="T25" fmla="*/ 1 h 496"/>
                  <a:gd name="T26" fmla="*/ 1 w 317"/>
                  <a:gd name="T27" fmla="*/ 1 h 496"/>
                  <a:gd name="T28" fmla="*/ 1 w 317"/>
                  <a:gd name="T29" fmla="*/ 1 h 496"/>
                  <a:gd name="T30" fmla="*/ 1 w 317"/>
                  <a:gd name="T31" fmla="*/ 1 h 496"/>
                  <a:gd name="T32" fmla="*/ 1 w 317"/>
                  <a:gd name="T33" fmla="*/ 1 h 496"/>
                  <a:gd name="T34" fmla="*/ 1 w 317"/>
                  <a:gd name="T35" fmla="*/ 1 h 496"/>
                  <a:gd name="T36" fmla="*/ 1 w 317"/>
                  <a:gd name="T37" fmla="*/ 1 h 496"/>
                  <a:gd name="T38" fmla="*/ 1 w 317"/>
                  <a:gd name="T39" fmla="*/ 1 h 496"/>
                  <a:gd name="T40" fmla="*/ 1 w 317"/>
                  <a:gd name="T41" fmla="*/ 1 h 496"/>
                  <a:gd name="T42" fmla="*/ 1 w 317"/>
                  <a:gd name="T43" fmla="*/ 1 h 496"/>
                  <a:gd name="T44" fmla="*/ 1 w 317"/>
                  <a:gd name="T45" fmla="*/ 1 h 496"/>
                  <a:gd name="T46" fmla="*/ 1 w 317"/>
                  <a:gd name="T47" fmla="*/ 0 h 496"/>
                  <a:gd name="T48" fmla="*/ 1 w 317"/>
                  <a:gd name="T49" fmla="*/ 1 h 496"/>
                  <a:gd name="T50" fmla="*/ 1 w 317"/>
                  <a:gd name="T51" fmla="*/ 1 h 496"/>
                  <a:gd name="T52" fmla="*/ 0 w 317"/>
                  <a:gd name="T53" fmla="*/ 1 h 496"/>
                  <a:gd name="T54" fmla="*/ 1 w 317"/>
                  <a:gd name="T55" fmla="*/ 1 h 496"/>
                  <a:gd name="T56" fmla="*/ 1 w 317"/>
                  <a:gd name="T57" fmla="*/ 1 h 496"/>
                  <a:gd name="T58" fmla="*/ 1 w 317"/>
                  <a:gd name="T59" fmla="*/ 1 h 496"/>
                  <a:gd name="T60" fmla="*/ 1 w 317"/>
                  <a:gd name="T61" fmla="*/ 1 h 496"/>
                  <a:gd name="T62" fmla="*/ 1 w 317"/>
                  <a:gd name="T63" fmla="*/ 1 h 496"/>
                  <a:gd name="T64" fmla="*/ 1 w 317"/>
                  <a:gd name="T65" fmla="*/ 1 h 496"/>
                  <a:gd name="T66" fmla="*/ 1 w 317"/>
                  <a:gd name="T67" fmla="*/ 1 h 496"/>
                  <a:gd name="T68" fmla="*/ 1 w 317"/>
                  <a:gd name="T69" fmla="*/ 1 h 496"/>
                  <a:gd name="T70" fmla="*/ 1 w 317"/>
                  <a:gd name="T71" fmla="*/ 1 h 496"/>
                  <a:gd name="T72" fmla="*/ 1 w 317"/>
                  <a:gd name="T73" fmla="*/ 1 h 496"/>
                  <a:gd name="T74" fmla="*/ 1 w 317"/>
                  <a:gd name="T75" fmla="*/ 1 h 496"/>
                  <a:gd name="T76" fmla="*/ 1 w 317"/>
                  <a:gd name="T77" fmla="*/ 1 h 496"/>
                  <a:gd name="T78" fmla="*/ 1 w 317"/>
                  <a:gd name="T79" fmla="*/ 1 h 496"/>
                  <a:gd name="T80" fmla="*/ 1 w 317"/>
                  <a:gd name="T81" fmla="*/ 1 h 496"/>
                  <a:gd name="T82" fmla="*/ 1 w 317"/>
                  <a:gd name="T83" fmla="*/ 1 h 496"/>
                  <a:gd name="T84" fmla="*/ 1 w 317"/>
                  <a:gd name="T85" fmla="*/ 1 h 496"/>
                  <a:gd name="T86" fmla="*/ 1 w 317"/>
                  <a:gd name="T87" fmla="*/ 1 h 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7"/>
                  <a:gd name="T133" fmla="*/ 0 h 496"/>
                  <a:gd name="T134" fmla="*/ 317 w 317"/>
                  <a:gd name="T135" fmla="*/ 496 h 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7" h="496">
                    <a:moveTo>
                      <a:pt x="271" y="496"/>
                    </a:moveTo>
                    <a:lnTo>
                      <a:pt x="278" y="493"/>
                    </a:lnTo>
                    <a:lnTo>
                      <a:pt x="286" y="487"/>
                    </a:lnTo>
                    <a:lnTo>
                      <a:pt x="293" y="484"/>
                    </a:lnTo>
                    <a:lnTo>
                      <a:pt x="300" y="479"/>
                    </a:lnTo>
                    <a:lnTo>
                      <a:pt x="296" y="456"/>
                    </a:lnTo>
                    <a:lnTo>
                      <a:pt x="298" y="423"/>
                    </a:lnTo>
                    <a:lnTo>
                      <a:pt x="306" y="388"/>
                    </a:lnTo>
                    <a:lnTo>
                      <a:pt x="314" y="358"/>
                    </a:lnTo>
                    <a:lnTo>
                      <a:pt x="317" y="337"/>
                    </a:lnTo>
                    <a:lnTo>
                      <a:pt x="311" y="318"/>
                    </a:lnTo>
                    <a:lnTo>
                      <a:pt x="300" y="302"/>
                    </a:lnTo>
                    <a:lnTo>
                      <a:pt x="286" y="290"/>
                    </a:lnTo>
                    <a:lnTo>
                      <a:pt x="277" y="283"/>
                    </a:lnTo>
                    <a:lnTo>
                      <a:pt x="268" y="274"/>
                    </a:lnTo>
                    <a:lnTo>
                      <a:pt x="258" y="265"/>
                    </a:lnTo>
                    <a:lnTo>
                      <a:pt x="250" y="255"/>
                    </a:lnTo>
                    <a:lnTo>
                      <a:pt x="240" y="244"/>
                    </a:lnTo>
                    <a:lnTo>
                      <a:pt x="233" y="234"/>
                    </a:lnTo>
                    <a:lnTo>
                      <a:pt x="226" y="225"/>
                    </a:lnTo>
                    <a:lnTo>
                      <a:pt x="221" y="218"/>
                    </a:lnTo>
                    <a:lnTo>
                      <a:pt x="218" y="208"/>
                    </a:lnTo>
                    <a:lnTo>
                      <a:pt x="223" y="197"/>
                    </a:lnTo>
                    <a:lnTo>
                      <a:pt x="233" y="190"/>
                    </a:lnTo>
                    <a:lnTo>
                      <a:pt x="244" y="189"/>
                    </a:lnTo>
                    <a:lnTo>
                      <a:pt x="246" y="185"/>
                    </a:lnTo>
                    <a:lnTo>
                      <a:pt x="247" y="183"/>
                    </a:lnTo>
                    <a:lnTo>
                      <a:pt x="248" y="180"/>
                    </a:lnTo>
                    <a:lnTo>
                      <a:pt x="248" y="178"/>
                    </a:lnTo>
                    <a:lnTo>
                      <a:pt x="236" y="168"/>
                    </a:lnTo>
                    <a:lnTo>
                      <a:pt x="227" y="159"/>
                    </a:lnTo>
                    <a:lnTo>
                      <a:pt x="220" y="150"/>
                    </a:lnTo>
                    <a:lnTo>
                      <a:pt x="214" y="141"/>
                    </a:lnTo>
                    <a:lnTo>
                      <a:pt x="208" y="131"/>
                    </a:lnTo>
                    <a:lnTo>
                      <a:pt x="206" y="122"/>
                    </a:lnTo>
                    <a:lnTo>
                      <a:pt x="201" y="112"/>
                    </a:lnTo>
                    <a:lnTo>
                      <a:pt x="197" y="100"/>
                    </a:lnTo>
                    <a:lnTo>
                      <a:pt x="188" y="87"/>
                    </a:lnTo>
                    <a:lnTo>
                      <a:pt x="174" y="73"/>
                    </a:lnTo>
                    <a:lnTo>
                      <a:pt x="157" y="59"/>
                    </a:lnTo>
                    <a:lnTo>
                      <a:pt x="139" y="45"/>
                    </a:lnTo>
                    <a:lnTo>
                      <a:pt x="119" y="33"/>
                    </a:lnTo>
                    <a:lnTo>
                      <a:pt x="100" y="23"/>
                    </a:lnTo>
                    <a:lnTo>
                      <a:pt x="83" y="14"/>
                    </a:lnTo>
                    <a:lnTo>
                      <a:pt x="71" y="7"/>
                    </a:lnTo>
                    <a:lnTo>
                      <a:pt x="61" y="3"/>
                    </a:lnTo>
                    <a:lnTo>
                      <a:pt x="51" y="0"/>
                    </a:lnTo>
                    <a:lnTo>
                      <a:pt x="41" y="0"/>
                    </a:lnTo>
                    <a:lnTo>
                      <a:pt x="33" y="0"/>
                    </a:lnTo>
                    <a:lnTo>
                      <a:pt x="24" y="2"/>
                    </a:lnTo>
                    <a:lnTo>
                      <a:pt x="17" y="7"/>
                    </a:lnTo>
                    <a:lnTo>
                      <a:pt x="10" y="14"/>
                    </a:lnTo>
                    <a:lnTo>
                      <a:pt x="6" y="23"/>
                    </a:lnTo>
                    <a:lnTo>
                      <a:pt x="0" y="44"/>
                    </a:lnTo>
                    <a:lnTo>
                      <a:pt x="4" y="63"/>
                    </a:lnTo>
                    <a:lnTo>
                      <a:pt x="13" y="80"/>
                    </a:lnTo>
                    <a:lnTo>
                      <a:pt x="27" y="93"/>
                    </a:lnTo>
                    <a:lnTo>
                      <a:pt x="36" y="98"/>
                    </a:lnTo>
                    <a:lnTo>
                      <a:pt x="46" y="105"/>
                    </a:lnTo>
                    <a:lnTo>
                      <a:pt x="56" y="112"/>
                    </a:lnTo>
                    <a:lnTo>
                      <a:pt x="64" y="119"/>
                    </a:lnTo>
                    <a:lnTo>
                      <a:pt x="73" y="126"/>
                    </a:lnTo>
                    <a:lnTo>
                      <a:pt x="81" y="133"/>
                    </a:lnTo>
                    <a:lnTo>
                      <a:pt x="86" y="140"/>
                    </a:lnTo>
                    <a:lnTo>
                      <a:pt x="89" y="147"/>
                    </a:lnTo>
                    <a:lnTo>
                      <a:pt x="91" y="161"/>
                    </a:lnTo>
                    <a:lnTo>
                      <a:pt x="97" y="176"/>
                    </a:lnTo>
                    <a:lnTo>
                      <a:pt x="106" y="194"/>
                    </a:lnTo>
                    <a:lnTo>
                      <a:pt x="117" y="206"/>
                    </a:lnTo>
                    <a:lnTo>
                      <a:pt x="124" y="211"/>
                    </a:lnTo>
                    <a:lnTo>
                      <a:pt x="131" y="220"/>
                    </a:lnTo>
                    <a:lnTo>
                      <a:pt x="139" y="227"/>
                    </a:lnTo>
                    <a:lnTo>
                      <a:pt x="146" y="236"/>
                    </a:lnTo>
                    <a:lnTo>
                      <a:pt x="150" y="246"/>
                    </a:lnTo>
                    <a:lnTo>
                      <a:pt x="154" y="255"/>
                    </a:lnTo>
                    <a:lnTo>
                      <a:pt x="157" y="264"/>
                    </a:lnTo>
                    <a:lnTo>
                      <a:pt x="157" y="272"/>
                    </a:lnTo>
                    <a:lnTo>
                      <a:pt x="154" y="288"/>
                    </a:lnTo>
                    <a:lnTo>
                      <a:pt x="150" y="307"/>
                    </a:lnTo>
                    <a:lnTo>
                      <a:pt x="149" y="327"/>
                    </a:lnTo>
                    <a:lnTo>
                      <a:pt x="151" y="344"/>
                    </a:lnTo>
                    <a:lnTo>
                      <a:pt x="161" y="363"/>
                    </a:lnTo>
                    <a:lnTo>
                      <a:pt x="177" y="382"/>
                    </a:lnTo>
                    <a:lnTo>
                      <a:pt x="197" y="402"/>
                    </a:lnTo>
                    <a:lnTo>
                      <a:pt x="218" y="423"/>
                    </a:lnTo>
                    <a:lnTo>
                      <a:pt x="238" y="442"/>
                    </a:lnTo>
                    <a:lnTo>
                      <a:pt x="256" y="461"/>
                    </a:lnTo>
                    <a:lnTo>
                      <a:pt x="267" y="479"/>
                    </a:lnTo>
                    <a:lnTo>
                      <a:pt x="271" y="49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14" name="Freeform 94"/>
              <p:cNvSpPr>
                <a:spLocks/>
              </p:cNvSpPr>
              <p:nvPr/>
            </p:nvSpPr>
            <p:spPr bwMode="auto">
              <a:xfrm>
                <a:off x="5628" y="5314"/>
                <a:ext cx="40" cy="34"/>
              </a:xfrm>
              <a:custGeom>
                <a:avLst/>
                <a:gdLst>
                  <a:gd name="T0" fmla="*/ 0 w 81"/>
                  <a:gd name="T1" fmla="*/ 1 h 68"/>
                  <a:gd name="T2" fmla="*/ 0 w 81"/>
                  <a:gd name="T3" fmla="*/ 1 h 68"/>
                  <a:gd name="T4" fmla="*/ 0 w 81"/>
                  <a:gd name="T5" fmla="*/ 1 h 68"/>
                  <a:gd name="T6" fmla="*/ 0 w 81"/>
                  <a:gd name="T7" fmla="*/ 1 h 68"/>
                  <a:gd name="T8" fmla="*/ 0 w 81"/>
                  <a:gd name="T9" fmla="*/ 1 h 68"/>
                  <a:gd name="T10" fmla="*/ 0 w 81"/>
                  <a:gd name="T11" fmla="*/ 1 h 68"/>
                  <a:gd name="T12" fmla="*/ 0 w 81"/>
                  <a:gd name="T13" fmla="*/ 1 h 68"/>
                  <a:gd name="T14" fmla="*/ 0 w 81"/>
                  <a:gd name="T15" fmla="*/ 0 h 68"/>
                  <a:gd name="T16" fmla="*/ 0 w 81"/>
                  <a:gd name="T17" fmla="*/ 1 h 68"/>
                  <a:gd name="T18" fmla="*/ 0 w 81"/>
                  <a:gd name="T19" fmla="*/ 1 h 68"/>
                  <a:gd name="T20" fmla="*/ 0 w 81"/>
                  <a:gd name="T21" fmla="*/ 1 h 68"/>
                  <a:gd name="T22" fmla="*/ 0 w 81"/>
                  <a:gd name="T23" fmla="*/ 1 h 68"/>
                  <a:gd name="T24" fmla="*/ 0 w 81"/>
                  <a:gd name="T25" fmla="*/ 1 h 68"/>
                  <a:gd name="T26" fmla="*/ 0 w 81"/>
                  <a:gd name="T27" fmla="*/ 1 h 68"/>
                  <a:gd name="T28" fmla="*/ 0 w 81"/>
                  <a:gd name="T29" fmla="*/ 1 h 68"/>
                  <a:gd name="T30" fmla="*/ 0 w 81"/>
                  <a:gd name="T31" fmla="*/ 1 h 68"/>
                  <a:gd name="T32" fmla="*/ 0 w 81"/>
                  <a:gd name="T33" fmla="*/ 1 h 68"/>
                  <a:gd name="T34" fmla="*/ 0 w 81"/>
                  <a:gd name="T35" fmla="*/ 1 h 68"/>
                  <a:gd name="T36" fmla="*/ 0 w 81"/>
                  <a:gd name="T37" fmla="*/ 1 h 68"/>
                  <a:gd name="T38" fmla="*/ 0 w 81"/>
                  <a:gd name="T39" fmla="*/ 1 h 68"/>
                  <a:gd name="T40" fmla="*/ 0 w 81"/>
                  <a:gd name="T41" fmla="*/ 1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68"/>
                  <a:gd name="T65" fmla="*/ 81 w 81"/>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68">
                    <a:moveTo>
                      <a:pt x="81" y="68"/>
                    </a:moveTo>
                    <a:lnTo>
                      <a:pt x="74" y="55"/>
                    </a:lnTo>
                    <a:lnTo>
                      <a:pt x="64" y="43"/>
                    </a:lnTo>
                    <a:lnTo>
                      <a:pt x="52" y="31"/>
                    </a:lnTo>
                    <a:lnTo>
                      <a:pt x="40" y="21"/>
                    </a:lnTo>
                    <a:lnTo>
                      <a:pt x="28" y="10"/>
                    </a:lnTo>
                    <a:lnTo>
                      <a:pt x="20" y="3"/>
                    </a:lnTo>
                    <a:lnTo>
                      <a:pt x="11" y="0"/>
                    </a:lnTo>
                    <a:lnTo>
                      <a:pt x="7" y="1"/>
                    </a:lnTo>
                    <a:lnTo>
                      <a:pt x="2" y="12"/>
                    </a:lnTo>
                    <a:lnTo>
                      <a:pt x="0" y="24"/>
                    </a:lnTo>
                    <a:lnTo>
                      <a:pt x="0" y="38"/>
                    </a:lnTo>
                    <a:lnTo>
                      <a:pt x="8" y="43"/>
                    </a:lnTo>
                    <a:lnTo>
                      <a:pt x="15" y="43"/>
                    </a:lnTo>
                    <a:lnTo>
                      <a:pt x="22" y="43"/>
                    </a:lnTo>
                    <a:lnTo>
                      <a:pt x="31" y="43"/>
                    </a:lnTo>
                    <a:lnTo>
                      <a:pt x="41" y="43"/>
                    </a:lnTo>
                    <a:lnTo>
                      <a:pt x="51" y="45"/>
                    </a:lnTo>
                    <a:lnTo>
                      <a:pt x="61" y="50"/>
                    </a:lnTo>
                    <a:lnTo>
                      <a:pt x="71" y="57"/>
                    </a:lnTo>
                    <a:lnTo>
                      <a:pt x="81" y="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15" name="Freeform 95"/>
              <p:cNvSpPr>
                <a:spLocks/>
              </p:cNvSpPr>
              <p:nvPr/>
            </p:nvSpPr>
            <p:spPr bwMode="auto">
              <a:xfrm>
                <a:off x="5675" y="5388"/>
                <a:ext cx="48" cy="100"/>
              </a:xfrm>
              <a:custGeom>
                <a:avLst/>
                <a:gdLst>
                  <a:gd name="T0" fmla="*/ 0 w 95"/>
                  <a:gd name="T1" fmla="*/ 0 h 199"/>
                  <a:gd name="T2" fmla="*/ 1 w 95"/>
                  <a:gd name="T3" fmla="*/ 1 h 199"/>
                  <a:gd name="T4" fmla="*/ 1 w 95"/>
                  <a:gd name="T5" fmla="*/ 1 h 199"/>
                  <a:gd name="T6" fmla="*/ 1 w 95"/>
                  <a:gd name="T7" fmla="*/ 1 h 199"/>
                  <a:gd name="T8" fmla="*/ 1 w 95"/>
                  <a:gd name="T9" fmla="*/ 1 h 199"/>
                  <a:gd name="T10" fmla="*/ 1 w 95"/>
                  <a:gd name="T11" fmla="*/ 1 h 199"/>
                  <a:gd name="T12" fmla="*/ 1 w 95"/>
                  <a:gd name="T13" fmla="*/ 1 h 199"/>
                  <a:gd name="T14" fmla="*/ 1 w 95"/>
                  <a:gd name="T15" fmla="*/ 1 h 199"/>
                  <a:gd name="T16" fmla="*/ 1 w 95"/>
                  <a:gd name="T17" fmla="*/ 1 h 199"/>
                  <a:gd name="T18" fmla="*/ 1 w 95"/>
                  <a:gd name="T19" fmla="*/ 1 h 199"/>
                  <a:gd name="T20" fmla="*/ 1 w 95"/>
                  <a:gd name="T21" fmla="*/ 1 h 199"/>
                  <a:gd name="T22" fmla="*/ 1 w 95"/>
                  <a:gd name="T23" fmla="*/ 1 h 199"/>
                  <a:gd name="T24" fmla="*/ 1 w 95"/>
                  <a:gd name="T25" fmla="*/ 1 h 199"/>
                  <a:gd name="T26" fmla="*/ 1 w 95"/>
                  <a:gd name="T27" fmla="*/ 1 h 199"/>
                  <a:gd name="T28" fmla="*/ 1 w 95"/>
                  <a:gd name="T29" fmla="*/ 1 h 199"/>
                  <a:gd name="T30" fmla="*/ 1 w 95"/>
                  <a:gd name="T31" fmla="*/ 1 h 199"/>
                  <a:gd name="T32" fmla="*/ 1 w 95"/>
                  <a:gd name="T33" fmla="*/ 1 h 199"/>
                  <a:gd name="T34" fmla="*/ 1 w 95"/>
                  <a:gd name="T35" fmla="*/ 1 h 199"/>
                  <a:gd name="T36" fmla="*/ 1 w 95"/>
                  <a:gd name="T37" fmla="*/ 1 h 199"/>
                  <a:gd name="T38" fmla="*/ 1 w 95"/>
                  <a:gd name="T39" fmla="*/ 1 h 199"/>
                  <a:gd name="T40" fmla="*/ 1 w 95"/>
                  <a:gd name="T41" fmla="*/ 1 h 199"/>
                  <a:gd name="T42" fmla="*/ 1 w 95"/>
                  <a:gd name="T43" fmla="*/ 1 h 199"/>
                  <a:gd name="T44" fmla="*/ 1 w 95"/>
                  <a:gd name="T45" fmla="*/ 1 h 199"/>
                  <a:gd name="T46" fmla="*/ 1 w 95"/>
                  <a:gd name="T47" fmla="*/ 1 h 199"/>
                  <a:gd name="T48" fmla="*/ 1 w 95"/>
                  <a:gd name="T49" fmla="*/ 1 h 199"/>
                  <a:gd name="T50" fmla="*/ 1 w 95"/>
                  <a:gd name="T51" fmla="*/ 1 h 199"/>
                  <a:gd name="T52" fmla="*/ 1 w 95"/>
                  <a:gd name="T53" fmla="*/ 1 h 199"/>
                  <a:gd name="T54" fmla="*/ 1 w 95"/>
                  <a:gd name="T55" fmla="*/ 1 h 199"/>
                  <a:gd name="T56" fmla="*/ 1 w 95"/>
                  <a:gd name="T57" fmla="*/ 1 h 199"/>
                  <a:gd name="T58" fmla="*/ 1 w 95"/>
                  <a:gd name="T59" fmla="*/ 1 h 199"/>
                  <a:gd name="T60" fmla="*/ 1 w 95"/>
                  <a:gd name="T61" fmla="*/ 1 h 199"/>
                  <a:gd name="T62" fmla="*/ 1 w 95"/>
                  <a:gd name="T63" fmla="*/ 1 h 199"/>
                  <a:gd name="T64" fmla="*/ 0 w 95"/>
                  <a:gd name="T65" fmla="*/ 0 h 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199"/>
                  <a:gd name="T101" fmla="*/ 95 w 95"/>
                  <a:gd name="T102" fmla="*/ 199 h 1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199">
                    <a:moveTo>
                      <a:pt x="0" y="0"/>
                    </a:moveTo>
                    <a:lnTo>
                      <a:pt x="14" y="12"/>
                    </a:lnTo>
                    <a:lnTo>
                      <a:pt x="24" y="28"/>
                    </a:lnTo>
                    <a:lnTo>
                      <a:pt x="30" y="45"/>
                    </a:lnTo>
                    <a:lnTo>
                      <a:pt x="38" y="63"/>
                    </a:lnTo>
                    <a:lnTo>
                      <a:pt x="43" y="70"/>
                    </a:lnTo>
                    <a:lnTo>
                      <a:pt x="50" y="79"/>
                    </a:lnTo>
                    <a:lnTo>
                      <a:pt x="60" y="91"/>
                    </a:lnTo>
                    <a:lnTo>
                      <a:pt x="70" y="105"/>
                    </a:lnTo>
                    <a:lnTo>
                      <a:pt x="80" y="119"/>
                    </a:lnTo>
                    <a:lnTo>
                      <a:pt x="87" y="133"/>
                    </a:lnTo>
                    <a:lnTo>
                      <a:pt x="93" y="145"/>
                    </a:lnTo>
                    <a:lnTo>
                      <a:pt x="95" y="154"/>
                    </a:lnTo>
                    <a:lnTo>
                      <a:pt x="95" y="170"/>
                    </a:lnTo>
                    <a:lnTo>
                      <a:pt x="95" y="182"/>
                    </a:lnTo>
                    <a:lnTo>
                      <a:pt x="91" y="192"/>
                    </a:lnTo>
                    <a:lnTo>
                      <a:pt x="84" y="199"/>
                    </a:lnTo>
                    <a:lnTo>
                      <a:pt x="80" y="199"/>
                    </a:lnTo>
                    <a:lnTo>
                      <a:pt x="73" y="196"/>
                    </a:lnTo>
                    <a:lnTo>
                      <a:pt x="65" y="190"/>
                    </a:lnTo>
                    <a:lnTo>
                      <a:pt x="57" y="183"/>
                    </a:lnTo>
                    <a:lnTo>
                      <a:pt x="50" y="176"/>
                    </a:lnTo>
                    <a:lnTo>
                      <a:pt x="41" y="166"/>
                    </a:lnTo>
                    <a:lnTo>
                      <a:pt x="35" y="157"/>
                    </a:lnTo>
                    <a:lnTo>
                      <a:pt x="30" y="147"/>
                    </a:lnTo>
                    <a:lnTo>
                      <a:pt x="21" y="122"/>
                    </a:lnTo>
                    <a:lnTo>
                      <a:pt x="15" y="91"/>
                    </a:lnTo>
                    <a:lnTo>
                      <a:pt x="10" y="63"/>
                    </a:lnTo>
                    <a:lnTo>
                      <a:pt x="8" y="42"/>
                    </a:lnTo>
                    <a:lnTo>
                      <a:pt x="7" y="32"/>
                    </a:lnTo>
                    <a:lnTo>
                      <a:pt x="7" y="23"/>
                    </a:lnTo>
                    <a:lnTo>
                      <a:pt x="4" y="12"/>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16" name="Freeform 96"/>
              <p:cNvSpPr>
                <a:spLocks/>
              </p:cNvSpPr>
              <p:nvPr/>
            </p:nvSpPr>
            <p:spPr bwMode="auto">
              <a:xfrm>
                <a:off x="6827" y="5227"/>
                <a:ext cx="332" cy="691"/>
              </a:xfrm>
              <a:custGeom>
                <a:avLst/>
                <a:gdLst>
                  <a:gd name="T0" fmla="*/ 1 w 664"/>
                  <a:gd name="T1" fmla="*/ 1 h 1381"/>
                  <a:gd name="T2" fmla="*/ 1 w 664"/>
                  <a:gd name="T3" fmla="*/ 1 h 1381"/>
                  <a:gd name="T4" fmla="*/ 1 w 664"/>
                  <a:gd name="T5" fmla="*/ 1 h 1381"/>
                  <a:gd name="T6" fmla="*/ 1 w 664"/>
                  <a:gd name="T7" fmla="*/ 1 h 1381"/>
                  <a:gd name="T8" fmla="*/ 1 w 664"/>
                  <a:gd name="T9" fmla="*/ 1 h 1381"/>
                  <a:gd name="T10" fmla="*/ 1 w 664"/>
                  <a:gd name="T11" fmla="*/ 1 h 1381"/>
                  <a:gd name="T12" fmla="*/ 1 w 664"/>
                  <a:gd name="T13" fmla="*/ 1 h 1381"/>
                  <a:gd name="T14" fmla="*/ 1 w 664"/>
                  <a:gd name="T15" fmla="*/ 1 h 1381"/>
                  <a:gd name="T16" fmla="*/ 1 w 664"/>
                  <a:gd name="T17" fmla="*/ 1 h 1381"/>
                  <a:gd name="T18" fmla="*/ 1 w 664"/>
                  <a:gd name="T19" fmla="*/ 1 h 1381"/>
                  <a:gd name="T20" fmla="*/ 1 w 664"/>
                  <a:gd name="T21" fmla="*/ 1 h 1381"/>
                  <a:gd name="T22" fmla="*/ 1 w 664"/>
                  <a:gd name="T23" fmla="*/ 1 h 1381"/>
                  <a:gd name="T24" fmla="*/ 1 w 664"/>
                  <a:gd name="T25" fmla="*/ 1 h 1381"/>
                  <a:gd name="T26" fmla="*/ 1 w 664"/>
                  <a:gd name="T27" fmla="*/ 1 h 1381"/>
                  <a:gd name="T28" fmla="*/ 1 w 664"/>
                  <a:gd name="T29" fmla="*/ 1 h 1381"/>
                  <a:gd name="T30" fmla="*/ 1 w 664"/>
                  <a:gd name="T31" fmla="*/ 1 h 1381"/>
                  <a:gd name="T32" fmla="*/ 1 w 664"/>
                  <a:gd name="T33" fmla="*/ 1 h 1381"/>
                  <a:gd name="T34" fmla="*/ 1 w 664"/>
                  <a:gd name="T35" fmla="*/ 1 h 1381"/>
                  <a:gd name="T36" fmla="*/ 1 w 664"/>
                  <a:gd name="T37" fmla="*/ 1 h 1381"/>
                  <a:gd name="T38" fmla="*/ 1 w 664"/>
                  <a:gd name="T39" fmla="*/ 1 h 1381"/>
                  <a:gd name="T40" fmla="*/ 1 w 664"/>
                  <a:gd name="T41" fmla="*/ 1 h 1381"/>
                  <a:gd name="T42" fmla="*/ 1 w 664"/>
                  <a:gd name="T43" fmla="*/ 1 h 1381"/>
                  <a:gd name="T44" fmla="*/ 1 w 664"/>
                  <a:gd name="T45" fmla="*/ 1 h 1381"/>
                  <a:gd name="T46" fmla="*/ 1 w 664"/>
                  <a:gd name="T47" fmla="*/ 1 h 1381"/>
                  <a:gd name="T48" fmla="*/ 1 w 664"/>
                  <a:gd name="T49" fmla="*/ 1 h 1381"/>
                  <a:gd name="T50" fmla="*/ 1 w 664"/>
                  <a:gd name="T51" fmla="*/ 1 h 1381"/>
                  <a:gd name="T52" fmla="*/ 1 w 664"/>
                  <a:gd name="T53" fmla="*/ 1 h 1381"/>
                  <a:gd name="T54" fmla="*/ 1 w 664"/>
                  <a:gd name="T55" fmla="*/ 1 h 1381"/>
                  <a:gd name="T56" fmla="*/ 1 w 664"/>
                  <a:gd name="T57" fmla="*/ 1 h 1381"/>
                  <a:gd name="T58" fmla="*/ 1 w 664"/>
                  <a:gd name="T59" fmla="*/ 1 h 1381"/>
                  <a:gd name="T60" fmla="*/ 1 w 664"/>
                  <a:gd name="T61" fmla="*/ 0 h 1381"/>
                  <a:gd name="T62" fmla="*/ 1 w 664"/>
                  <a:gd name="T63" fmla="*/ 1 h 1381"/>
                  <a:gd name="T64" fmla="*/ 1 w 664"/>
                  <a:gd name="T65" fmla="*/ 1 h 1381"/>
                  <a:gd name="T66" fmla="*/ 1 w 664"/>
                  <a:gd name="T67" fmla="*/ 1 h 1381"/>
                  <a:gd name="T68" fmla="*/ 1 w 664"/>
                  <a:gd name="T69" fmla="*/ 1 h 1381"/>
                  <a:gd name="T70" fmla="*/ 1 w 664"/>
                  <a:gd name="T71" fmla="*/ 1 h 1381"/>
                  <a:gd name="T72" fmla="*/ 1 w 664"/>
                  <a:gd name="T73" fmla="*/ 1 h 1381"/>
                  <a:gd name="T74" fmla="*/ 1 w 664"/>
                  <a:gd name="T75" fmla="*/ 1 h 1381"/>
                  <a:gd name="T76" fmla="*/ 1 w 664"/>
                  <a:gd name="T77" fmla="*/ 1 h 1381"/>
                  <a:gd name="T78" fmla="*/ 1 w 664"/>
                  <a:gd name="T79" fmla="*/ 1 h 1381"/>
                  <a:gd name="T80" fmla="*/ 1 w 664"/>
                  <a:gd name="T81" fmla="*/ 1 h 1381"/>
                  <a:gd name="T82" fmla="*/ 1 w 664"/>
                  <a:gd name="T83" fmla="*/ 1 h 1381"/>
                  <a:gd name="T84" fmla="*/ 1 w 664"/>
                  <a:gd name="T85" fmla="*/ 1 h 1381"/>
                  <a:gd name="T86" fmla="*/ 1 w 664"/>
                  <a:gd name="T87" fmla="*/ 1 h 1381"/>
                  <a:gd name="T88" fmla="*/ 1 w 664"/>
                  <a:gd name="T89" fmla="*/ 1 h 1381"/>
                  <a:gd name="T90" fmla="*/ 1 w 664"/>
                  <a:gd name="T91" fmla="*/ 1 h 1381"/>
                  <a:gd name="T92" fmla="*/ 1 w 664"/>
                  <a:gd name="T93" fmla="*/ 1 h 1381"/>
                  <a:gd name="T94" fmla="*/ 1 w 664"/>
                  <a:gd name="T95" fmla="*/ 1 h 1381"/>
                  <a:gd name="T96" fmla="*/ 1 w 664"/>
                  <a:gd name="T97" fmla="*/ 1 h 1381"/>
                  <a:gd name="T98" fmla="*/ 1 w 664"/>
                  <a:gd name="T99" fmla="*/ 1 h 1381"/>
                  <a:gd name="T100" fmla="*/ 1 w 664"/>
                  <a:gd name="T101" fmla="*/ 1 h 1381"/>
                  <a:gd name="T102" fmla="*/ 1 w 664"/>
                  <a:gd name="T103" fmla="*/ 1 h 1381"/>
                  <a:gd name="T104" fmla="*/ 1 w 664"/>
                  <a:gd name="T105" fmla="*/ 1 h 1381"/>
                  <a:gd name="T106" fmla="*/ 1 w 664"/>
                  <a:gd name="T107" fmla="*/ 1 h 1381"/>
                  <a:gd name="T108" fmla="*/ 1 w 664"/>
                  <a:gd name="T109" fmla="*/ 1 h 138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4"/>
                  <a:gd name="T166" fmla="*/ 0 h 1381"/>
                  <a:gd name="T167" fmla="*/ 664 w 664"/>
                  <a:gd name="T168" fmla="*/ 1381 h 138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4" h="1381">
                    <a:moveTo>
                      <a:pt x="35" y="922"/>
                    </a:moveTo>
                    <a:lnTo>
                      <a:pt x="51" y="922"/>
                    </a:lnTo>
                    <a:lnTo>
                      <a:pt x="67" y="922"/>
                    </a:lnTo>
                    <a:lnTo>
                      <a:pt x="81" y="922"/>
                    </a:lnTo>
                    <a:lnTo>
                      <a:pt x="95" y="922"/>
                    </a:lnTo>
                    <a:lnTo>
                      <a:pt x="107" y="922"/>
                    </a:lnTo>
                    <a:lnTo>
                      <a:pt x="117" y="922"/>
                    </a:lnTo>
                    <a:lnTo>
                      <a:pt x="124" y="920"/>
                    </a:lnTo>
                    <a:lnTo>
                      <a:pt x="128" y="920"/>
                    </a:lnTo>
                    <a:lnTo>
                      <a:pt x="134" y="918"/>
                    </a:lnTo>
                    <a:lnTo>
                      <a:pt x="141" y="917"/>
                    </a:lnTo>
                    <a:lnTo>
                      <a:pt x="150" y="913"/>
                    </a:lnTo>
                    <a:lnTo>
                      <a:pt x="158" y="910"/>
                    </a:lnTo>
                    <a:lnTo>
                      <a:pt x="167" y="906"/>
                    </a:lnTo>
                    <a:lnTo>
                      <a:pt x="175" y="903"/>
                    </a:lnTo>
                    <a:lnTo>
                      <a:pt x="182" y="899"/>
                    </a:lnTo>
                    <a:lnTo>
                      <a:pt x="188" y="896"/>
                    </a:lnTo>
                    <a:lnTo>
                      <a:pt x="194" y="892"/>
                    </a:lnTo>
                    <a:lnTo>
                      <a:pt x="200" y="887"/>
                    </a:lnTo>
                    <a:lnTo>
                      <a:pt x="207" y="882"/>
                    </a:lnTo>
                    <a:lnTo>
                      <a:pt x="214" y="877"/>
                    </a:lnTo>
                    <a:lnTo>
                      <a:pt x="221" y="871"/>
                    </a:lnTo>
                    <a:lnTo>
                      <a:pt x="227" y="864"/>
                    </a:lnTo>
                    <a:lnTo>
                      <a:pt x="232" y="857"/>
                    </a:lnTo>
                    <a:lnTo>
                      <a:pt x="235" y="852"/>
                    </a:lnTo>
                    <a:lnTo>
                      <a:pt x="239" y="845"/>
                    </a:lnTo>
                    <a:lnTo>
                      <a:pt x="245" y="835"/>
                    </a:lnTo>
                    <a:lnTo>
                      <a:pt x="251" y="824"/>
                    </a:lnTo>
                    <a:lnTo>
                      <a:pt x="255" y="815"/>
                    </a:lnTo>
                    <a:lnTo>
                      <a:pt x="259" y="807"/>
                    </a:lnTo>
                    <a:lnTo>
                      <a:pt x="265" y="794"/>
                    </a:lnTo>
                    <a:lnTo>
                      <a:pt x="271" y="779"/>
                    </a:lnTo>
                    <a:lnTo>
                      <a:pt x="277" y="765"/>
                    </a:lnTo>
                    <a:lnTo>
                      <a:pt x="281" y="753"/>
                    </a:lnTo>
                    <a:lnTo>
                      <a:pt x="288" y="730"/>
                    </a:lnTo>
                    <a:lnTo>
                      <a:pt x="298" y="698"/>
                    </a:lnTo>
                    <a:lnTo>
                      <a:pt x="308" y="665"/>
                    </a:lnTo>
                    <a:lnTo>
                      <a:pt x="318" y="628"/>
                    </a:lnTo>
                    <a:lnTo>
                      <a:pt x="328" y="595"/>
                    </a:lnTo>
                    <a:lnTo>
                      <a:pt x="335" y="567"/>
                    </a:lnTo>
                    <a:lnTo>
                      <a:pt x="339" y="546"/>
                    </a:lnTo>
                    <a:lnTo>
                      <a:pt x="347" y="494"/>
                    </a:lnTo>
                    <a:lnTo>
                      <a:pt x="357" y="414"/>
                    </a:lnTo>
                    <a:lnTo>
                      <a:pt x="365" y="339"/>
                    </a:lnTo>
                    <a:lnTo>
                      <a:pt x="368" y="293"/>
                    </a:lnTo>
                    <a:lnTo>
                      <a:pt x="367" y="279"/>
                    </a:lnTo>
                    <a:lnTo>
                      <a:pt x="364" y="279"/>
                    </a:lnTo>
                    <a:lnTo>
                      <a:pt x="359" y="283"/>
                    </a:lnTo>
                    <a:lnTo>
                      <a:pt x="357" y="288"/>
                    </a:lnTo>
                    <a:lnTo>
                      <a:pt x="354" y="291"/>
                    </a:lnTo>
                    <a:lnTo>
                      <a:pt x="348" y="300"/>
                    </a:lnTo>
                    <a:lnTo>
                      <a:pt x="339" y="309"/>
                    </a:lnTo>
                    <a:lnTo>
                      <a:pt x="328" y="321"/>
                    </a:lnTo>
                    <a:lnTo>
                      <a:pt x="314" y="332"/>
                    </a:lnTo>
                    <a:lnTo>
                      <a:pt x="298" y="340"/>
                    </a:lnTo>
                    <a:lnTo>
                      <a:pt x="279" y="347"/>
                    </a:lnTo>
                    <a:lnTo>
                      <a:pt x="259" y="349"/>
                    </a:lnTo>
                    <a:lnTo>
                      <a:pt x="257" y="339"/>
                    </a:lnTo>
                    <a:lnTo>
                      <a:pt x="252" y="328"/>
                    </a:lnTo>
                    <a:lnTo>
                      <a:pt x="247" y="319"/>
                    </a:lnTo>
                    <a:lnTo>
                      <a:pt x="241" y="311"/>
                    </a:lnTo>
                    <a:lnTo>
                      <a:pt x="232" y="305"/>
                    </a:lnTo>
                    <a:lnTo>
                      <a:pt x="225" y="300"/>
                    </a:lnTo>
                    <a:lnTo>
                      <a:pt x="217" y="298"/>
                    </a:lnTo>
                    <a:lnTo>
                      <a:pt x="208" y="298"/>
                    </a:lnTo>
                    <a:lnTo>
                      <a:pt x="200" y="300"/>
                    </a:lnTo>
                    <a:lnTo>
                      <a:pt x="190" y="300"/>
                    </a:lnTo>
                    <a:lnTo>
                      <a:pt x="180" y="302"/>
                    </a:lnTo>
                    <a:lnTo>
                      <a:pt x="171" y="300"/>
                    </a:lnTo>
                    <a:lnTo>
                      <a:pt x="164" y="300"/>
                    </a:lnTo>
                    <a:lnTo>
                      <a:pt x="158" y="297"/>
                    </a:lnTo>
                    <a:lnTo>
                      <a:pt x="155" y="293"/>
                    </a:lnTo>
                    <a:lnTo>
                      <a:pt x="155" y="286"/>
                    </a:lnTo>
                    <a:lnTo>
                      <a:pt x="162" y="269"/>
                    </a:lnTo>
                    <a:lnTo>
                      <a:pt x="174" y="248"/>
                    </a:lnTo>
                    <a:lnTo>
                      <a:pt x="185" y="228"/>
                    </a:lnTo>
                    <a:lnTo>
                      <a:pt x="195" y="220"/>
                    </a:lnTo>
                    <a:lnTo>
                      <a:pt x="205" y="215"/>
                    </a:lnTo>
                    <a:lnTo>
                      <a:pt x="227" y="204"/>
                    </a:lnTo>
                    <a:lnTo>
                      <a:pt x="254" y="190"/>
                    </a:lnTo>
                    <a:lnTo>
                      <a:pt x="285" y="173"/>
                    </a:lnTo>
                    <a:lnTo>
                      <a:pt x="317" y="157"/>
                    </a:lnTo>
                    <a:lnTo>
                      <a:pt x="347" y="143"/>
                    </a:lnTo>
                    <a:lnTo>
                      <a:pt x="368" y="131"/>
                    </a:lnTo>
                    <a:lnTo>
                      <a:pt x="381" y="125"/>
                    </a:lnTo>
                    <a:lnTo>
                      <a:pt x="375" y="120"/>
                    </a:lnTo>
                    <a:lnTo>
                      <a:pt x="368" y="111"/>
                    </a:lnTo>
                    <a:lnTo>
                      <a:pt x="358" y="104"/>
                    </a:lnTo>
                    <a:lnTo>
                      <a:pt x="348" y="96"/>
                    </a:lnTo>
                    <a:lnTo>
                      <a:pt x="337" y="87"/>
                    </a:lnTo>
                    <a:lnTo>
                      <a:pt x="327" y="80"/>
                    </a:lnTo>
                    <a:lnTo>
                      <a:pt x="318" y="75"/>
                    </a:lnTo>
                    <a:lnTo>
                      <a:pt x="311" y="71"/>
                    </a:lnTo>
                    <a:lnTo>
                      <a:pt x="302" y="68"/>
                    </a:lnTo>
                    <a:lnTo>
                      <a:pt x="298" y="63"/>
                    </a:lnTo>
                    <a:lnTo>
                      <a:pt x="299" y="59"/>
                    </a:lnTo>
                    <a:lnTo>
                      <a:pt x="307" y="56"/>
                    </a:lnTo>
                    <a:lnTo>
                      <a:pt x="311" y="54"/>
                    </a:lnTo>
                    <a:lnTo>
                      <a:pt x="318" y="54"/>
                    </a:lnTo>
                    <a:lnTo>
                      <a:pt x="324" y="54"/>
                    </a:lnTo>
                    <a:lnTo>
                      <a:pt x="331" y="52"/>
                    </a:lnTo>
                    <a:lnTo>
                      <a:pt x="337" y="52"/>
                    </a:lnTo>
                    <a:lnTo>
                      <a:pt x="344" y="52"/>
                    </a:lnTo>
                    <a:lnTo>
                      <a:pt x="348" y="54"/>
                    </a:lnTo>
                    <a:lnTo>
                      <a:pt x="352" y="54"/>
                    </a:lnTo>
                    <a:lnTo>
                      <a:pt x="351" y="45"/>
                    </a:lnTo>
                    <a:lnTo>
                      <a:pt x="347" y="38"/>
                    </a:lnTo>
                    <a:lnTo>
                      <a:pt x="341" y="33"/>
                    </a:lnTo>
                    <a:lnTo>
                      <a:pt x="332" y="29"/>
                    </a:lnTo>
                    <a:lnTo>
                      <a:pt x="327" y="29"/>
                    </a:lnTo>
                    <a:lnTo>
                      <a:pt x="321" y="29"/>
                    </a:lnTo>
                    <a:lnTo>
                      <a:pt x="312" y="31"/>
                    </a:lnTo>
                    <a:lnTo>
                      <a:pt x="304" y="31"/>
                    </a:lnTo>
                    <a:lnTo>
                      <a:pt x="295" y="35"/>
                    </a:lnTo>
                    <a:lnTo>
                      <a:pt x="285" y="38"/>
                    </a:lnTo>
                    <a:lnTo>
                      <a:pt x="277" y="42"/>
                    </a:lnTo>
                    <a:lnTo>
                      <a:pt x="269" y="49"/>
                    </a:lnTo>
                    <a:lnTo>
                      <a:pt x="264" y="56"/>
                    </a:lnTo>
                    <a:lnTo>
                      <a:pt x="257" y="64"/>
                    </a:lnTo>
                    <a:lnTo>
                      <a:pt x="251" y="73"/>
                    </a:lnTo>
                    <a:lnTo>
                      <a:pt x="245" y="82"/>
                    </a:lnTo>
                    <a:lnTo>
                      <a:pt x="238" y="91"/>
                    </a:lnTo>
                    <a:lnTo>
                      <a:pt x="234" y="97"/>
                    </a:lnTo>
                    <a:lnTo>
                      <a:pt x="228" y="104"/>
                    </a:lnTo>
                    <a:lnTo>
                      <a:pt x="224" y="110"/>
                    </a:lnTo>
                    <a:lnTo>
                      <a:pt x="218" y="115"/>
                    </a:lnTo>
                    <a:lnTo>
                      <a:pt x="212" y="120"/>
                    </a:lnTo>
                    <a:lnTo>
                      <a:pt x="205" y="127"/>
                    </a:lnTo>
                    <a:lnTo>
                      <a:pt x="198" y="132"/>
                    </a:lnTo>
                    <a:lnTo>
                      <a:pt x="192" y="139"/>
                    </a:lnTo>
                    <a:lnTo>
                      <a:pt x="185" y="143"/>
                    </a:lnTo>
                    <a:lnTo>
                      <a:pt x="181" y="146"/>
                    </a:lnTo>
                    <a:lnTo>
                      <a:pt x="178" y="146"/>
                    </a:lnTo>
                    <a:lnTo>
                      <a:pt x="180" y="141"/>
                    </a:lnTo>
                    <a:lnTo>
                      <a:pt x="188" y="129"/>
                    </a:lnTo>
                    <a:lnTo>
                      <a:pt x="200" y="115"/>
                    </a:lnTo>
                    <a:lnTo>
                      <a:pt x="211" y="103"/>
                    </a:lnTo>
                    <a:lnTo>
                      <a:pt x="217" y="94"/>
                    </a:lnTo>
                    <a:lnTo>
                      <a:pt x="225" y="84"/>
                    </a:lnTo>
                    <a:lnTo>
                      <a:pt x="234" y="70"/>
                    </a:lnTo>
                    <a:lnTo>
                      <a:pt x="242" y="56"/>
                    </a:lnTo>
                    <a:lnTo>
                      <a:pt x="248" y="43"/>
                    </a:lnTo>
                    <a:lnTo>
                      <a:pt x="251" y="33"/>
                    </a:lnTo>
                    <a:lnTo>
                      <a:pt x="248" y="28"/>
                    </a:lnTo>
                    <a:lnTo>
                      <a:pt x="241" y="29"/>
                    </a:lnTo>
                    <a:lnTo>
                      <a:pt x="248" y="26"/>
                    </a:lnTo>
                    <a:lnTo>
                      <a:pt x="258" y="22"/>
                    </a:lnTo>
                    <a:lnTo>
                      <a:pt x="269" y="19"/>
                    </a:lnTo>
                    <a:lnTo>
                      <a:pt x="284" y="14"/>
                    </a:lnTo>
                    <a:lnTo>
                      <a:pt x="297" y="8"/>
                    </a:lnTo>
                    <a:lnTo>
                      <a:pt x="311" y="5"/>
                    </a:lnTo>
                    <a:lnTo>
                      <a:pt x="325" y="1"/>
                    </a:lnTo>
                    <a:lnTo>
                      <a:pt x="337" y="0"/>
                    </a:lnTo>
                    <a:lnTo>
                      <a:pt x="344" y="0"/>
                    </a:lnTo>
                    <a:lnTo>
                      <a:pt x="351" y="0"/>
                    </a:lnTo>
                    <a:lnTo>
                      <a:pt x="358" y="0"/>
                    </a:lnTo>
                    <a:lnTo>
                      <a:pt x="362" y="0"/>
                    </a:lnTo>
                    <a:lnTo>
                      <a:pt x="372" y="15"/>
                    </a:lnTo>
                    <a:lnTo>
                      <a:pt x="385" y="33"/>
                    </a:lnTo>
                    <a:lnTo>
                      <a:pt x="398" y="52"/>
                    </a:lnTo>
                    <a:lnTo>
                      <a:pt x="412" y="71"/>
                    </a:lnTo>
                    <a:lnTo>
                      <a:pt x="425" y="91"/>
                    </a:lnTo>
                    <a:lnTo>
                      <a:pt x="438" y="106"/>
                    </a:lnTo>
                    <a:lnTo>
                      <a:pt x="449" y="120"/>
                    </a:lnTo>
                    <a:lnTo>
                      <a:pt x="458" y="131"/>
                    </a:lnTo>
                    <a:lnTo>
                      <a:pt x="465" y="139"/>
                    </a:lnTo>
                    <a:lnTo>
                      <a:pt x="472" y="150"/>
                    </a:lnTo>
                    <a:lnTo>
                      <a:pt x="479" y="160"/>
                    </a:lnTo>
                    <a:lnTo>
                      <a:pt x="487" y="171"/>
                    </a:lnTo>
                    <a:lnTo>
                      <a:pt x="492" y="181"/>
                    </a:lnTo>
                    <a:lnTo>
                      <a:pt x="497" y="190"/>
                    </a:lnTo>
                    <a:lnTo>
                      <a:pt x="501" y="199"/>
                    </a:lnTo>
                    <a:lnTo>
                      <a:pt x="502" y="206"/>
                    </a:lnTo>
                    <a:lnTo>
                      <a:pt x="505" y="216"/>
                    </a:lnTo>
                    <a:lnTo>
                      <a:pt x="509" y="235"/>
                    </a:lnTo>
                    <a:lnTo>
                      <a:pt x="518" y="260"/>
                    </a:lnTo>
                    <a:lnTo>
                      <a:pt x="527" y="288"/>
                    </a:lnTo>
                    <a:lnTo>
                      <a:pt x="535" y="316"/>
                    </a:lnTo>
                    <a:lnTo>
                      <a:pt x="545" y="340"/>
                    </a:lnTo>
                    <a:lnTo>
                      <a:pt x="554" y="361"/>
                    </a:lnTo>
                    <a:lnTo>
                      <a:pt x="561" y="375"/>
                    </a:lnTo>
                    <a:lnTo>
                      <a:pt x="568" y="389"/>
                    </a:lnTo>
                    <a:lnTo>
                      <a:pt x="578" y="412"/>
                    </a:lnTo>
                    <a:lnTo>
                      <a:pt x="589" y="440"/>
                    </a:lnTo>
                    <a:lnTo>
                      <a:pt x="601" y="470"/>
                    </a:lnTo>
                    <a:lnTo>
                      <a:pt x="612" y="501"/>
                    </a:lnTo>
                    <a:lnTo>
                      <a:pt x="621" y="531"/>
                    </a:lnTo>
                    <a:lnTo>
                      <a:pt x="626" y="555"/>
                    </a:lnTo>
                    <a:lnTo>
                      <a:pt x="629" y="571"/>
                    </a:lnTo>
                    <a:lnTo>
                      <a:pt x="632" y="609"/>
                    </a:lnTo>
                    <a:lnTo>
                      <a:pt x="636" y="665"/>
                    </a:lnTo>
                    <a:lnTo>
                      <a:pt x="642" y="719"/>
                    </a:lnTo>
                    <a:lnTo>
                      <a:pt x="646" y="753"/>
                    </a:lnTo>
                    <a:lnTo>
                      <a:pt x="649" y="786"/>
                    </a:lnTo>
                    <a:lnTo>
                      <a:pt x="652" y="842"/>
                    </a:lnTo>
                    <a:lnTo>
                      <a:pt x="655" y="897"/>
                    </a:lnTo>
                    <a:lnTo>
                      <a:pt x="655" y="932"/>
                    </a:lnTo>
                    <a:lnTo>
                      <a:pt x="654" y="953"/>
                    </a:lnTo>
                    <a:lnTo>
                      <a:pt x="654" y="974"/>
                    </a:lnTo>
                    <a:lnTo>
                      <a:pt x="654" y="994"/>
                    </a:lnTo>
                    <a:lnTo>
                      <a:pt x="654" y="1006"/>
                    </a:lnTo>
                    <a:lnTo>
                      <a:pt x="655" y="1016"/>
                    </a:lnTo>
                    <a:lnTo>
                      <a:pt x="654" y="1032"/>
                    </a:lnTo>
                    <a:lnTo>
                      <a:pt x="652" y="1046"/>
                    </a:lnTo>
                    <a:lnTo>
                      <a:pt x="649" y="1055"/>
                    </a:lnTo>
                    <a:lnTo>
                      <a:pt x="645" y="1058"/>
                    </a:lnTo>
                    <a:lnTo>
                      <a:pt x="642" y="1062"/>
                    </a:lnTo>
                    <a:lnTo>
                      <a:pt x="639" y="1067"/>
                    </a:lnTo>
                    <a:lnTo>
                      <a:pt x="635" y="1070"/>
                    </a:lnTo>
                    <a:lnTo>
                      <a:pt x="645" y="1088"/>
                    </a:lnTo>
                    <a:lnTo>
                      <a:pt x="654" y="1111"/>
                    </a:lnTo>
                    <a:lnTo>
                      <a:pt x="661" y="1132"/>
                    </a:lnTo>
                    <a:lnTo>
                      <a:pt x="664" y="1144"/>
                    </a:lnTo>
                    <a:lnTo>
                      <a:pt x="661" y="1154"/>
                    </a:lnTo>
                    <a:lnTo>
                      <a:pt x="655" y="1172"/>
                    </a:lnTo>
                    <a:lnTo>
                      <a:pt x="649" y="1191"/>
                    </a:lnTo>
                    <a:lnTo>
                      <a:pt x="646" y="1205"/>
                    </a:lnTo>
                    <a:lnTo>
                      <a:pt x="648" y="1224"/>
                    </a:lnTo>
                    <a:lnTo>
                      <a:pt x="654" y="1257"/>
                    </a:lnTo>
                    <a:lnTo>
                      <a:pt x="659" y="1289"/>
                    </a:lnTo>
                    <a:lnTo>
                      <a:pt x="662" y="1308"/>
                    </a:lnTo>
                    <a:lnTo>
                      <a:pt x="659" y="1322"/>
                    </a:lnTo>
                    <a:lnTo>
                      <a:pt x="655" y="1343"/>
                    </a:lnTo>
                    <a:lnTo>
                      <a:pt x="649" y="1366"/>
                    </a:lnTo>
                    <a:lnTo>
                      <a:pt x="644" y="1381"/>
                    </a:lnTo>
                    <a:lnTo>
                      <a:pt x="632" y="1381"/>
                    </a:lnTo>
                    <a:lnTo>
                      <a:pt x="611" y="1381"/>
                    </a:lnTo>
                    <a:lnTo>
                      <a:pt x="578" y="1381"/>
                    </a:lnTo>
                    <a:lnTo>
                      <a:pt x="538" y="1381"/>
                    </a:lnTo>
                    <a:lnTo>
                      <a:pt x="492" y="1381"/>
                    </a:lnTo>
                    <a:lnTo>
                      <a:pt x="439" y="1381"/>
                    </a:lnTo>
                    <a:lnTo>
                      <a:pt x="385" y="1381"/>
                    </a:lnTo>
                    <a:lnTo>
                      <a:pt x="328" y="1381"/>
                    </a:lnTo>
                    <a:lnTo>
                      <a:pt x="271" y="1381"/>
                    </a:lnTo>
                    <a:lnTo>
                      <a:pt x="215" y="1381"/>
                    </a:lnTo>
                    <a:lnTo>
                      <a:pt x="162" y="1381"/>
                    </a:lnTo>
                    <a:lnTo>
                      <a:pt x="114" y="1381"/>
                    </a:lnTo>
                    <a:lnTo>
                      <a:pt x="72" y="1381"/>
                    </a:lnTo>
                    <a:lnTo>
                      <a:pt x="38" y="1381"/>
                    </a:lnTo>
                    <a:lnTo>
                      <a:pt x="12" y="1381"/>
                    </a:lnTo>
                    <a:lnTo>
                      <a:pt x="0" y="1381"/>
                    </a:lnTo>
                    <a:lnTo>
                      <a:pt x="1" y="1366"/>
                    </a:lnTo>
                    <a:lnTo>
                      <a:pt x="7" y="1343"/>
                    </a:lnTo>
                    <a:lnTo>
                      <a:pt x="14" y="1315"/>
                    </a:lnTo>
                    <a:lnTo>
                      <a:pt x="21" y="1287"/>
                    </a:lnTo>
                    <a:lnTo>
                      <a:pt x="30" y="1257"/>
                    </a:lnTo>
                    <a:lnTo>
                      <a:pt x="38" y="1233"/>
                    </a:lnTo>
                    <a:lnTo>
                      <a:pt x="44" y="1214"/>
                    </a:lnTo>
                    <a:lnTo>
                      <a:pt x="47" y="1203"/>
                    </a:lnTo>
                    <a:lnTo>
                      <a:pt x="52" y="1189"/>
                    </a:lnTo>
                    <a:lnTo>
                      <a:pt x="60" y="1173"/>
                    </a:lnTo>
                    <a:lnTo>
                      <a:pt x="68" y="1159"/>
                    </a:lnTo>
                    <a:lnTo>
                      <a:pt x="72" y="1147"/>
                    </a:lnTo>
                    <a:lnTo>
                      <a:pt x="75" y="1139"/>
                    </a:lnTo>
                    <a:lnTo>
                      <a:pt x="80" y="1132"/>
                    </a:lnTo>
                    <a:lnTo>
                      <a:pt x="84" y="1125"/>
                    </a:lnTo>
                    <a:lnTo>
                      <a:pt x="91" y="1121"/>
                    </a:lnTo>
                    <a:lnTo>
                      <a:pt x="94" y="1114"/>
                    </a:lnTo>
                    <a:lnTo>
                      <a:pt x="95" y="1105"/>
                    </a:lnTo>
                    <a:lnTo>
                      <a:pt x="97" y="1095"/>
                    </a:lnTo>
                    <a:lnTo>
                      <a:pt x="95" y="1086"/>
                    </a:lnTo>
                    <a:lnTo>
                      <a:pt x="92" y="1074"/>
                    </a:lnTo>
                    <a:lnTo>
                      <a:pt x="91" y="1058"/>
                    </a:lnTo>
                    <a:lnTo>
                      <a:pt x="91" y="1042"/>
                    </a:lnTo>
                    <a:lnTo>
                      <a:pt x="94" y="1032"/>
                    </a:lnTo>
                    <a:lnTo>
                      <a:pt x="90" y="1025"/>
                    </a:lnTo>
                    <a:lnTo>
                      <a:pt x="82" y="1016"/>
                    </a:lnTo>
                    <a:lnTo>
                      <a:pt x="75" y="1004"/>
                    </a:lnTo>
                    <a:lnTo>
                      <a:pt x="67" y="992"/>
                    </a:lnTo>
                    <a:lnTo>
                      <a:pt x="61" y="980"/>
                    </a:lnTo>
                    <a:lnTo>
                      <a:pt x="55" y="967"/>
                    </a:lnTo>
                    <a:lnTo>
                      <a:pt x="52" y="955"/>
                    </a:lnTo>
                    <a:lnTo>
                      <a:pt x="52" y="945"/>
                    </a:lnTo>
                    <a:lnTo>
                      <a:pt x="48" y="939"/>
                    </a:lnTo>
                    <a:lnTo>
                      <a:pt x="44" y="932"/>
                    </a:lnTo>
                    <a:lnTo>
                      <a:pt x="40" y="925"/>
                    </a:lnTo>
                    <a:lnTo>
                      <a:pt x="35" y="922"/>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17" name="Freeform 97"/>
              <p:cNvSpPr>
                <a:spLocks/>
              </p:cNvSpPr>
              <p:nvPr/>
            </p:nvSpPr>
            <p:spPr bwMode="auto">
              <a:xfrm>
                <a:off x="6814" y="5242"/>
                <a:ext cx="134" cy="315"/>
              </a:xfrm>
              <a:custGeom>
                <a:avLst/>
                <a:gdLst>
                  <a:gd name="T0" fmla="*/ 0 w 269"/>
                  <a:gd name="T1" fmla="*/ 0 h 631"/>
                  <a:gd name="T2" fmla="*/ 0 w 269"/>
                  <a:gd name="T3" fmla="*/ 0 h 631"/>
                  <a:gd name="T4" fmla="*/ 0 w 269"/>
                  <a:gd name="T5" fmla="*/ 0 h 631"/>
                  <a:gd name="T6" fmla="*/ 0 w 269"/>
                  <a:gd name="T7" fmla="*/ 0 h 631"/>
                  <a:gd name="T8" fmla="*/ 0 w 269"/>
                  <a:gd name="T9" fmla="*/ 0 h 631"/>
                  <a:gd name="T10" fmla="*/ 0 w 269"/>
                  <a:gd name="T11" fmla="*/ 0 h 631"/>
                  <a:gd name="T12" fmla="*/ 0 w 269"/>
                  <a:gd name="T13" fmla="*/ 0 h 631"/>
                  <a:gd name="T14" fmla="*/ 0 w 269"/>
                  <a:gd name="T15" fmla="*/ 0 h 631"/>
                  <a:gd name="T16" fmla="*/ 0 w 269"/>
                  <a:gd name="T17" fmla="*/ 0 h 631"/>
                  <a:gd name="T18" fmla="*/ 0 w 269"/>
                  <a:gd name="T19" fmla="*/ 0 h 631"/>
                  <a:gd name="T20" fmla="*/ 0 w 269"/>
                  <a:gd name="T21" fmla="*/ 0 h 631"/>
                  <a:gd name="T22" fmla="*/ 0 w 269"/>
                  <a:gd name="T23" fmla="*/ 0 h 631"/>
                  <a:gd name="T24" fmla="*/ 0 w 269"/>
                  <a:gd name="T25" fmla="*/ 0 h 631"/>
                  <a:gd name="T26" fmla="*/ 0 w 269"/>
                  <a:gd name="T27" fmla="*/ 0 h 631"/>
                  <a:gd name="T28" fmla="*/ 0 w 269"/>
                  <a:gd name="T29" fmla="*/ 0 h 631"/>
                  <a:gd name="T30" fmla="*/ 0 w 269"/>
                  <a:gd name="T31" fmla="*/ 0 h 631"/>
                  <a:gd name="T32" fmla="*/ 0 w 269"/>
                  <a:gd name="T33" fmla="*/ 0 h 631"/>
                  <a:gd name="T34" fmla="*/ 0 w 269"/>
                  <a:gd name="T35" fmla="*/ 0 h 631"/>
                  <a:gd name="T36" fmla="*/ 0 w 269"/>
                  <a:gd name="T37" fmla="*/ 0 h 631"/>
                  <a:gd name="T38" fmla="*/ 0 w 269"/>
                  <a:gd name="T39" fmla="*/ 0 h 631"/>
                  <a:gd name="T40" fmla="*/ 0 w 269"/>
                  <a:gd name="T41" fmla="*/ 0 h 631"/>
                  <a:gd name="T42" fmla="*/ 0 w 269"/>
                  <a:gd name="T43" fmla="*/ 0 h 631"/>
                  <a:gd name="T44" fmla="*/ 0 w 269"/>
                  <a:gd name="T45" fmla="*/ 0 h 631"/>
                  <a:gd name="T46" fmla="*/ 0 w 269"/>
                  <a:gd name="T47" fmla="*/ 0 h 631"/>
                  <a:gd name="T48" fmla="*/ 0 w 269"/>
                  <a:gd name="T49" fmla="*/ 0 h 631"/>
                  <a:gd name="T50" fmla="*/ 0 w 269"/>
                  <a:gd name="T51" fmla="*/ 0 h 631"/>
                  <a:gd name="T52" fmla="*/ 0 w 269"/>
                  <a:gd name="T53" fmla="*/ 0 h 631"/>
                  <a:gd name="T54" fmla="*/ 0 w 269"/>
                  <a:gd name="T55" fmla="*/ 0 h 631"/>
                  <a:gd name="T56" fmla="*/ 0 w 269"/>
                  <a:gd name="T57" fmla="*/ 0 h 631"/>
                  <a:gd name="T58" fmla="*/ 0 w 269"/>
                  <a:gd name="T59" fmla="*/ 0 h 631"/>
                  <a:gd name="T60" fmla="*/ 0 w 269"/>
                  <a:gd name="T61" fmla="*/ 0 h 631"/>
                  <a:gd name="T62" fmla="*/ 0 w 269"/>
                  <a:gd name="T63" fmla="*/ 0 h 631"/>
                  <a:gd name="T64" fmla="*/ 0 w 269"/>
                  <a:gd name="T65" fmla="*/ 0 h 631"/>
                  <a:gd name="T66" fmla="*/ 0 w 269"/>
                  <a:gd name="T67" fmla="*/ 0 h 631"/>
                  <a:gd name="T68" fmla="*/ 0 w 269"/>
                  <a:gd name="T69" fmla="*/ 0 h 631"/>
                  <a:gd name="T70" fmla="*/ 0 w 269"/>
                  <a:gd name="T71" fmla="*/ 0 h 631"/>
                  <a:gd name="T72" fmla="*/ 0 w 269"/>
                  <a:gd name="T73" fmla="*/ 0 h 631"/>
                  <a:gd name="T74" fmla="*/ 0 w 269"/>
                  <a:gd name="T75" fmla="*/ 0 h 631"/>
                  <a:gd name="T76" fmla="*/ 0 w 269"/>
                  <a:gd name="T77" fmla="*/ 0 h 631"/>
                  <a:gd name="T78" fmla="*/ 0 w 269"/>
                  <a:gd name="T79" fmla="*/ 0 h 631"/>
                  <a:gd name="T80" fmla="*/ 0 w 269"/>
                  <a:gd name="T81" fmla="*/ 0 h 631"/>
                  <a:gd name="T82" fmla="*/ 0 w 269"/>
                  <a:gd name="T83" fmla="*/ 0 h 631"/>
                  <a:gd name="T84" fmla="*/ 0 w 269"/>
                  <a:gd name="T85" fmla="*/ 0 h 631"/>
                  <a:gd name="T86" fmla="*/ 0 w 269"/>
                  <a:gd name="T87" fmla="*/ 0 h 631"/>
                  <a:gd name="T88" fmla="*/ 0 w 269"/>
                  <a:gd name="T89" fmla="*/ 0 h 631"/>
                  <a:gd name="T90" fmla="*/ 0 w 269"/>
                  <a:gd name="T91" fmla="*/ 0 h 6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9"/>
                  <a:gd name="T139" fmla="*/ 0 h 631"/>
                  <a:gd name="T140" fmla="*/ 269 w 269"/>
                  <a:gd name="T141" fmla="*/ 631 h 63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9" h="631">
                    <a:moveTo>
                      <a:pt x="269" y="0"/>
                    </a:moveTo>
                    <a:lnTo>
                      <a:pt x="249" y="21"/>
                    </a:lnTo>
                    <a:lnTo>
                      <a:pt x="229" y="48"/>
                    </a:lnTo>
                    <a:lnTo>
                      <a:pt x="209" y="79"/>
                    </a:lnTo>
                    <a:lnTo>
                      <a:pt x="189" y="110"/>
                    </a:lnTo>
                    <a:lnTo>
                      <a:pt x="172" y="144"/>
                    </a:lnTo>
                    <a:lnTo>
                      <a:pt x="156" y="175"/>
                    </a:lnTo>
                    <a:lnTo>
                      <a:pt x="145" y="201"/>
                    </a:lnTo>
                    <a:lnTo>
                      <a:pt x="135" y="222"/>
                    </a:lnTo>
                    <a:lnTo>
                      <a:pt x="120" y="269"/>
                    </a:lnTo>
                    <a:lnTo>
                      <a:pt x="109" y="330"/>
                    </a:lnTo>
                    <a:lnTo>
                      <a:pt x="102" y="388"/>
                    </a:lnTo>
                    <a:lnTo>
                      <a:pt x="99" y="428"/>
                    </a:lnTo>
                    <a:lnTo>
                      <a:pt x="96" y="460"/>
                    </a:lnTo>
                    <a:lnTo>
                      <a:pt x="89" y="502"/>
                    </a:lnTo>
                    <a:lnTo>
                      <a:pt x="82" y="537"/>
                    </a:lnTo>
                    <a:lnTo>
                      <a:pt x="78" y="554"/>
                    </a:lnTo>
                    <a:lnTo>
                      <a:pt x="75" y="558"/>
                    </a:lnTo>
                    <a:lnTo>
                      <a:pt x="73" y="561"/>
                    </a:lnTo>
                    <a:lnTo>
                      <a:pt x="70" y="565"/>
                    </a:lnTo>
                    <a:lnTo>
                      <a:pt x="68" y="566"/>
                    </a:lnTo>
                    <a:lnTo>
                      <a:pt x="70" y="568"/>
                    </a:lnTo>
                    <a:lnTo>
                      <a:pt x="73" y="573"/>
                    </a:lnTo>
                    <a:lnTo>
                      <a:pt x="76" y="577"/>
                    </a:lnTo>
                    <a:lnTo>
                      <a:pt x="79" y="580"/>
                    </a:lnTo>
                    <a:lnTo>
                      <a:pt x="66" y="589"/>
                    </a:lnTo>
                    <a:lnTo>
                      <a:pt x="56" y="601"/>
                    </a:lnTo>
                    <a:lnTo>
                      <a:pt x="46" y="617"/>
                    </a:lnTo>
                    <a:lnTo>
                      <a:pt x="38" y="631"/>
                    </a:lnTo>
                    <a:lnTo>
                      <a:pt x="30" y="629"/>
                    </a:lnTo>
                    <a:lnTo>
                      <a:pt x="20" y="627"/>
                    </a:lnTo>
                    <a:lnTo>
                      <a:pt x="10" y="626"/>
                    </a:lnTo>
                    <a:lnTo>
                      <a:pt x="2" y="624"/>
                    </a:lnTo>
                    <a:lnTo>
                      <a:pt x="2" y="601"/>
                    </a:lnTo>
                    <a:lnTo>
                      <a:pt x="0" y="568"/>
                    </a:lnTo>
                    <a:lnTo>
                      <a:pt x="0" y="538"/>
                    </a:lnTo>
                    <a:lnTo>
                      <a:pt x="2" y="519"/>
                    </a:lnTo>
                    <a:lnTo>
                      <a:pt x="5" y="495"/>
                    </a:lnTo>
                    <a:lnTo>
                      <a:pt x="8" y="467"/>
                    </a:lnTo>
                    <a:lnTo>
                      <a:pt x="10" y="442"/>
                    </a:lnTo>
                    <a:lnTo>
                      <a:pt x="13" y="427"/>
                    </a:lnTo>
                    <a:lnTo>
                      <a:pt x="18" y="414"/>
                    </a:lnTo>
                    <a:lnTo>
                      <a:pt x="23" y="399"/>
                    </a:lnTo>
                    <a:lnTo>
                      <a:pt x="28" y="379"/>
                    </a:lnTo>
                    <a:lnTo>
                      <a:pt x="30" y="365"/>
                    </a:lnTo>
                    <a:lnTo>
                      <a:pt x="33" y="341"/>
                    </a:lnTo>
                    <a:lnTo>
                      <a:pt x="38" y="301"/>
                    </a:lnTo>
                    <a:lnTo>
                      <a:pt x="46" y="259"/>
                    </a:lnTo>
                    <a:lnTo>
                      <a:pt x="58" y="227"/>
                    </a:lnTo>
                    <a:lnTo>
                      <a:pt x="58" y="210"/>
                    </a:lnTo>
                    <a:lnTo>
                      <a:pt x="59" y="186"/>
                    </a:lnTo>
                    <a:lnTo>
                      <a:pt x="60" y="161"/>
                    </a:lnTo>
                    <a:lnTo>
                      <a:pt x="65" y="145"/>
                    </a:lnTo>
                    <a:lnTo>
                      <a:pt x="70" y="133"/>
                    </a:lnTo>
                    <a:lnTo>
                      <a:pt x="75" y="119"/>
                    </a:lnTo>
                    <a:lnTo>
                      <a:pt x="78" y="105"/>
                    </a:lnTo>
                    <a:lnTo>
                      <a:pt x="79" y="96"/>
                    </a:lnTo>
                    <a:lnTo>
                      <a:pt x="80" y="82"/>
                    </a:lnTo>
                    <a:lnTo>
                      <a:pt x="86" y="62"/>
                    </a:lnTo>
                    <a:lnTo>
                      <a:pt x="92" y="41"/>
                    </a:lnTo>
                    <a:lnTo>
                      <a:pt x="98" y="30"/>
                    </a:lnTo>
                    <a:lnTo>
                      <a:pt x="105" y="35"/>
                    </a:lnTo>
                    <a:lnTo>
                      <a:pt x="112" y="42"/>
                    </a:lnTo>
                    <a:lnTo>
                      <a:pt x="119" y="51"/>
                    </a:lnTo>
                    <a:lnTo>
                      <a:pt x="128" y="60"/>
                    </a:lnTo>
                    <a:lnTo>
                      <a:pt x="135" y="68"/>
                    </a:lnTo>
                    <a:lnTo>
                      <a:pt x="140" y="77"/>
                    </a:lnTo>
                    <a:lnTo>
                      <a:pt x="146" y="84"/>
                    </a:lnTo>
                    <a:lnTo>
                      <a:pt x="149" y="89"/>
                    </a:lnTo>
                    <a:lnTo>
                      <a:pt x="140" y="88"/>
                    </a:lnTo>
                    <a:lnTo>
                      <a:pt x="132" y="86"/>
                    </a:lnTo>
                    <a:lnTo>
                      <a:pt x="126" y="86"/>
                    </a:lnTo>
                    <a:lnTo>
                      <a:pt x="123" y="88"/>
                    </a:lnTo>
                    <a:lnTo>
                      <a:pt x="123" y="93"/>
                    </a:lnTo>
                    <a:lnTo>
                      <a:pt x="123" y="98"/>
                    </a:lnTo>
                    <a:lnTo>
                      <a:pt x="126" y="105"/>
                    </a:lnTo>
                    <a:lnTo>
                      <a:pt x="130" y="109"/>
                    </a:lnTo>
                    <a:lnTo>
                      <a:pt x="138" y="112"/>
                    </a:lnTo>
                    <a:lnTo>
                      <a:pt x="148" y="116"/>
                    </a:lnTo>
                    <a:lnTo>
                      <a:pt x="156" y="119"/>
                    </a:lnTo>
                    <a:lnTo>
                      <a:pt x="162" y="117"/>
                    </a:lnTo>
                    <a:lnTo>
                      <a:pt x="168" y="109"/>
                    </a:lnTo>
                    <a:lnTo>
                      <a:pt x="176" y="96"/>
                    </a:lnTo>
                    <a:lnTo>
                      <a:pt x="182" y="82"/>
                    </a:lnTo>
                    <a:lnTo>
                      <a:pt x="185" y="70"/>
                    </a:lnTo>
                    <a:lnTo>
                      <a:pt x="193" y="63"/>
                    </a:lnTo>
                    <a:lnTo>
                      <a:pt x="203" y="55"/>
                    </a:lnTo>
                    <a:lnTo>
                      <a:pt x="216" y="44"/>
                    </a:lnTo>
                    <a:lnTo>
                      <a:pt x="229" y="32"/>
                    </a:lnTo>
                    <a:lnTo>
                      <a:pt x="240" y="21"/>
                    </a:lnTo>
                    <a:lnTo>
                      <a:pt x="252" y="11"/>
                    </a:lnTo>
                    <a:lnTo>
                      <a:pt x="262" y="4"/>
                    </a:lnTo>
                    <a:lnTo>
                      <a:pt x="26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18" name="Freeform 98"/>
              <p:cNvSpPr>
                <a:spLocks/>
              </p:cNvSpPr>
              <p:nvPr/>
            </p:nvSpPr>
            <p:spPr bwMode="auto">
              <a:xfrm>
                <a:off x="6845" y="5654"/>
                <a:ext cx="156" cy="69"/>
              </a:xfrm>
              <a:custGeom>
                <a:avLst/>
                <a:gdLst>
                  <a:gd name="T0" fmla="*/ 1 w 312"/>
                  <a:gd name="T1" fmla="*/ 1 h 138"/>
                  <a:gd name="T2" fmla="*/ 1 w 312"/>
                  <a:gd name="T3" fmla="*/ 1 h 138"/>
                  <a:gd name="T4" fmla="*/ 1 w 312"/>
                  <a:gd name="T5" fmla="*/ 1 h 138"/>
                  <a:gd name="T6" fmla="*/ 1 w 312"/>
                  <a:gd name="T7" fmla="*/ 1 h 138"/>
                  <a:gd name="T8" fmla="*/ 1 w 312"/>
                  <a:gd name="T9" fmla="*/ 1 h 138"/>
                  <a:gd name="T10" fmla="*/ 1 w 312"/>
                  <a:gd name="T11" fmla="*/ 1 h 138"/>
                  <a:gd name="T12" fmla="*/ 1 w 312"/>
                  <a:gd name="T13" fmla="*/ 1 h 138"/>
                  <a:gd name="T14" fmla="*/ 1 w 312"/>
                  <a:gd name="T15" fmla="*/ 1 h 138"/>
                  <a:gd name="T16" fmla="*/ 1 w 312"/>
                  <a:gd name="T17" fmla="*/ 1 h 138"/>
                  <a:gd name="T18" fmla="*/ 1 w 312"/>
                  <a:gd name="T19" fmla="*/ 1 h 138"/>
                  <a:gd name="T20" fmla="*/ 1 w 312"/>
                  <a:gd name="T21" fmla="*/ 1 h 138"/>
                  <a:gd name="T22" fmla="*/ 1 w 312"/>
                  <a:gd name="T23" fmla="*/ 1 h 138"/>
                  <a:gd name="T24" fmla="*/ 1 w 312"/>
                  <a:gd name="T25" fmla="*/ 1 h 138"/>
                  <a:gd name="T26" fmla="*/ 1 w 312"/>
                  <a:gd name="T27" fmla="*/ 1 h 138"/>
                  <a:gd name="T28" fmla="*/ 1 w 312"/>
                  <a:gd name="T29" fmla="*/ 1 h 138"/>
                  <a:gd name="T30" fmla="*/ 1 w 312"/>
                  <a:gd name="T31" fmla="*/ 1 h 138"/>
                  <a:gd name="T32" fmla="*/ 1 w 312"/>
                  <a:gd name="T33" fmla="*/ 1 h 138"/>
                  <a:gd name="T34" fmla="*/ 1 w 312"/>
                  <a:gd name="T35" fmla="*/ 1 h 138"/>
                  <a:gd name="T36" fmla="*/ 1 w 312"/>
                  <a:gd name="T37" fmla="*/ 1 h 138"/>
                  <a:gd name="T38" fmla="*/ 1 w 312"/>
                  <a:gd name="T39" fmla="*/ 1 h 138"/>
                  <a:gd name="T40" fmla="*/ 1 w 312"/>
                  <a:gd name="T41" fmla="*/ 1 h 138"/>
                  <a:gd name="T42" fmla="*/ 1 w 312"/>
                  <a:gd name="T43" fmla="*/ 1 h 138"/>
                  <a:gd name="T44" fmla="*/ 1 w 312"/>
                  <a:gd name="T45" fmla="*/ 1 h 138"/>
                  <a:gd name="T46" fmla="*/ 1 w 312"/>
                  <a:gd name="T47" fmla="*/ 1 h 138"/>
                  <a:gd name="T48" fmla="*/ 1 w 312"/>
                  <a:gd name="T49" fmla="*/ 1 h 138"/>
                  <a:gd name="T50" fmla="*/ 1 w 312"/>
                  <a:gd name="T51" fmla="*/ 1 h 138"/>
                  <a:gd name="T52" fmla="*/ 1 w 312"/>
                  <a:gd name="T53" fmla="*/ 1 h 138"/>
                  <a:gd name="T54" fmla="*/ 1 w 312"/>
                  <a:gd name="T55" fmla="*/ 1 h 138"/>
                  <a:gd name="T56" fmla="*/ 1 w 312"/>
                  <a:gd name="T57" fmla="*/ 1 h 138"/>
                  <a:gd name="T58" fmla="*/ 1 w 312"/>
                  <a:gd name="T59" fmla="*/ 1 h 138"/>
                  <a:gd name="T60" fmla="*/ 1 w 312"/>
                  <a:gd name="T61" fmla="*/ 1 h 138"/>
                  <a:gd name="T62" fmla="*/ 1 w 312"/>
                  <a:gd name="T63" fmla="*/ 1 h 138"/>
                  <a:gd name="T64" fmla="*/ 1 w 312"/>
                  <a:gd name="T65" fmla="*/ 1 h 138"/>
                  <a:gd name="T66" fmla="*/ 1 w 312"/>
                  <a:gd name="T67" fmla="*/ 1 h 138"/>
                  <a:gd name="T68" fmla="*/ 1 w 312"/>
                  <a:gd name="T69" fmla="*/ 1 h 138"/>
                  <a:gd name="T70" fmla="*/ 1 w 312"/>
                  <a:gd name="T71" fmla="*/ 1 h 138"/>
                  <a:gd name="T72" fmla="*/ 1 w 312"/>
                  <a:gd name="T73" fmla="*/ 1 h 138"/>
                  <a:gd name="T74" fmla="*/ 1 w 312"/>
                  <a:gd name="T75" fmla="*/ 1 h 138"/>
                  <a:gd name="T76" fmla="*/ 1 w 312"/>
                  <a:gd name="T77" fmla="*/ 1 h 138"/>
                  <a:gd name="T78" fmla="*/ 1 w 312"/>
                  <a:gd name="T79" fmla="*/ 1 h 138"/>
                  <a:gd name="T80" fmla="*/ 1 w 312"/>
                  <a:gd name="T81" fmla="*/ 1 h 138"/>
                  <a:gd name="T82" fmla="*/ 1 w 312"/>
                  <a:gd name="T83" fmla="*/ 1 h 138"/>
                  <a:gd name="T84" fmla="*/ 1 w 312"/>
                  <a:gd name="T85" fmla="*/ 1 h 138"/>
                  <a:gd name="T86" fmla="*/ 1 w 312"/>
                  <a:gd name="T87" fmla="*/ 1 h 138"/>
                  <a:gd name="T88" fmla="*/ 1 w 312"/>
                  <a:gd name="T89" fmla="*/ 1 h 138"/>
                  <a:gd name="T90" fmla="*/ 1 w 312"/>
                  <a:gd name="T91" fmla="*/ 1 h 138"/>
                  <a:gd name="T92" fmla="*/ 1 w 312"/>
                  <a:gd name="T93" fmla="*/ 1 h 138"/>
                  <a:gd name="T94" fmla="*/ 1 w 312"/>
                  <a:gd name="T95" fmla="*/ 1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2"/>
                  <a:gd name="T145" fmla="*/ 0 h 138"/>
                  <a:gd name="T146" fmla="*/ 312 w 312"/>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2" h="138">
                    <a:moveTo>
                      <a:pt x="17" y="93"/>
                    </a:moveTo>
                    <a:lnTo>
                      <a:pt x="13" y="87"/>
                    </a:lnTo>
                    <a:lnTo>
                      <a:pt x="9" y="80"/>
                    </a:lnTo>
                    <a:lnTo>
                      <a:pt x="5" y="73"/>
                    </a:lnTo>
                    <a:lnTo>
                      <a:pt x="0" y="70"/>
                    </a:lnTo>
                    <a:lnTo>
                      <a:pt x="16" y="70"/>
                    </a:lnTo>
                    <a:lnTo>
                      <a:pt x="32" y="70"/>
                    </a:lnTo>
                    <a:lnTo>
                      <a:pt x="46" y="70"/>
                    </a:lnTo>
                    <a:lnTo>
                      <a:pt x="60" y="70"/>
                    </a:lnTo>
                    <a:lnTo>
                      <a:pt x="72" y="70"/>
                    </a:lnTo>
                    <a:lnTo>
                      <a:pt x="82" y="70"/>
                    </a:lnTo>
                    <a:lnTo>
                      <a:pt x="89" y="68"/>
                    </a:lnTo>
                    <a:lnTo>
                      <a:pt x="93" y="68"/>
                    </a:lnTo>
                    <a:lnTo>
                      <a:pt x="99" y="66"/>
                    </a:lnTo>
                    <a:lnTo>
                      <a:pt x="106" y="65"/>
                    </a:lnTo>
                    <a:lnTo>
                      <a:pt x="115" y="61"/>
                    </a:lnTo>
                    <a:lnTo>
                      <a:pt x="123" y="58"/>
                    </a:lnTo>
                    <a:lnTo>
                      <a:pt x="132" y="54"/>
                    </a:lnTo>
                    <a:lnTo>
                      <a:pt x="140" y="51"/>
                    </a:lnTo>
                    <a:lnTo>
                      <a:pt x="147" y="47"/>
                    </a:lnTo>
                    <a:lnTo>
                      <a:pt x="153" y="44"/>
                    </a:lnTo>
                    <a:lnTo>
                      <a:pt x="159" y="40"/>
                    </a:lnTo>
                    <a:lnTo>
                      <a:pt x="165" y="35"/>
                    </a:lnTo>
                    <a:lnTo>
                      <a:pt x="172" y="30"/>
                    </a:lnTo>
                    <a:lnTo>
                      <a:pt x="179" y="25"/>
                    </a:lnTo>
                    <a:lnTo>
                      <a:pt x="186" y="19"/>
                    </a:lnTo>
                    <a:lnTo>
                      <a:pt x="192" y="12"/>
                    </a:lnTo>
                    <a:lnTo>
                      <a:pt x="197" y="5"/>
                    </a:lnTo>
                    <a:lnTo>
                      <a:pt x="200" y="0"/>
                    </a:lnTo>
                    <a:lnTo>
                      <a:pt x="209" y="7"/>
                    </a:lnTo>
                    <a:lnTo>
                      <a:pt x="222" y="12"/>
                    </a:lnTo>
                    <a:lnTo>
                      <a:pt x="236" y="19"/>
                    </a:lnTo>
                    <a:lnTo>
                      <a:pt x="252" y="26"/>
                    </a:lnTo>
                    <a:lnTo>
                      <a:pt x="269" y="32"/>
                    </a:lnTo>
                    <a:lnTo>
                      <a:pt x="284" y="37"/>
                    </a:lnTo>
                    <a:lnTo>
                      <a:pt x="300" y="39"/>
                    </a:lnTo>
                    <a:lnTo>
                      <a:pt x="312" y="40"/>
                    </a:lnTo>
                    <a:lnTo>
                      <a:pt x="307" y="49"/>
                    </a:lnTo>
                    <a:lnTo>
                      <a:pt x="303" y="56"/>
                    </a:lnTo>
                    <a:lnTo>
                      <a:pt x="297" y="61"/>
                    </a:lnTo>
                    <a:lnTo>
                      <a:pt x="292" y="63"/>
                    </a:lnTo>
                    <a:lnTo>
                      <a:pt x="286" y="63"/>
                    </a:lnTo>
                    <a:lnTo>
                      <a:pt x="274" y="61"/>
                    </a:lnTo>
                    <a:lnTo>
                      <a:pt x="260" y="58"/>
                    </a:lnTo>
                    <a:lnTo>
                      <a:pt x="243" y="56"/>
                    </a:lnTo>
                    <a:lnTo>
                      <a:pt x="226" y="52"/>
                    </a:lnTo>
                    <a:lnTo>
                      <a:pt x="209" y="49"/>
                    </a:lnTo>
                    <a:lnTo>
                      <a:pt x="197" y="47"/>
                    </a:lnTo>
                    <a:lnTo>
                      <a:pt x="189" y="45"/>
                    </a:lnTo>
                    <a:lnTo>
                      <a:pt x="182" y="47"/>
                    </a:lnTo>
                    <a:lnTo>
                      <a:pt x="179" y="56"/>
                    </a:lnTo>
                    <a:lnTo>
                      <a:pt x="180" y="68"/>
                    </a:lnTo>
                    <a:lnTo>
                      <a:pt x="186" y="77"/>
                    </a:lnTo>
                    <a:lnTo>
                      <a:pt x="192" y="80"/>
                    </a:lnTo>
                    <a:lnTo>
                      <a:pt x="200" y="86"/>
                    </a:lnTo>
                    <a:lnTo>
                      <a:pt x="209" y="91"/>
                    </a:lnTo>
                    <a:lnTo>
                      <a:pt x="217" y="96"/>
                    </a:lnTo>
                    <a:lnTo>
                      <a:pt x="227" y="101"/>
                    </a:lnTo>
                    <a:lnTo>
                      <a:pt x="234" y="107"/>
                    </a:lnTo>
                    <a:lnTo>
                      <a:pt x="240" y="112"/>
                    </a:lnTo>
                    <a:lnTo>
                      <a:pt x="244" y="115"/>
                    </a:lnTo>
                    <a:lnTo>
                      <a:pt x="244" y="117"/>
                    </a:lnTo>
                    <a:lnTo>
                      <a:pt x="243" y="119"/>
                    </a:lnTo>
                    <a:lnTo>
                      <a:pt x="240" y="122"/>
                    </a:lnTo>
                    <a:lnTo>
                      <a:pt x="239" y="124"/>
                    </a:lnTo>
                    <a:lnTo>
                      <a:pt x="232" y="124"/>
                    </a:lnTo>
                    <a:lnTo>
                      <a:pt x="226" y="124"/>
                    </a:lnTo>
                    <a:lnTo>
                      <a:pt x="217" y="126"/>
                    </a:lnTo>
                    <a:lnTo>
                      <a:pt x="210" y="126"/>
                    </a:lnTo>
                    <a:lnTo>
                      <a:pt x="203" y="126"/>
                    </a:lnTo>
                    <a:lnTo>
                      <a:pt x="196" y="126"/>
                    </a:lnTo>
                    <a:lnTo>
                      <a:pt x="187" y="126"/>
                    </a:lnTo>
                    <a:lnTo>
                      <a:pt x="180" y="126"/>
                    </a:lnTo>
                    <a:lnTo>
                      <a:pt x="173" y="124"/>
                    </a:lnTo>
                    <a:lnTo>
                      <a:pt x="165" y="121"/>
                    </a:lnTo>
                    <a:lnTo>
                      <a:pt x="155" y="117"/>
                    </a:lnTo>
                    <a:lnTo>
                      <a:pt x="146" y="114"/>
                    </a:lnTo>
                    <a:lnTo>
                      <a:pt x="137" y="108"/>
                    </a:lnTo>
                    <a:lnTo>
                      <a:pt x="130" y="105"/>
                    </a:lnTo>
                    <a:lnTo>
                      <a:pt x="125" y="103"/>
                    </a:lnTo>
                    <a:lnTo>
                      <a:pt x="122" y="101"/>
                    </a:lnTo>
                    <a:lnTo>
                      <a:pt x="115" y="101"/>
                    </a:lnTo>
                    <a:lnTo>
                      <a:pt x="106" y="101"/>
                    </a:lnTo>
                    <a:lnTo>
                      <a:pt x="96" y="103"/>
                    </a:lnTo>
                    <a:lnTo>
                      <a:pt x="89" y="103"/>
                    </a:lnTo>
                    <a:lnTo>
                      <a:pt x="82" y="110"/>
                    </a:lnTo>
                    <a:lnTo>
                      <a:pt x="75" y="121"/>
                    </a:lnTo>
                    <a:lnTo>
                      <a:pt x="67" y="131"/>
                    </a:lnTo>
                    <a:lnTo>
                      <a:pt x="63" y="138"/>
                    </a:lnTo>
                    <a:lnTo>
                      <a:pt x="57" y="133"/>
                    </a:lnTo>
                    <a:lnTo>
                      <a:pt x="52" y="126"/>
                    </a:lnTo>
                    <a:lnTo>
                      <a:pt x="45" y="119"/>
                    </a:lnTo>
                    <a:lnTo>
                      <a:pt x="39" y="112"/>
                    </a:lnTo>
                    <a:lnTo>
                      <a:pt x="32" y="107"/>
                    </a:lnTo>
                    <a:lnTo>
                      <a:pt x="26" y="101"/>
                    </a:lnTo>
                    <a:lnTo>
                      <a:pt x="20" y="96"/>
                    </a:lnTo>
                    <a:lnTo>
                      <a:pt x="17" y="9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19" name="Freeform 99"/>
              <p:cNvSpPr>
                <a:spLocks/>
              </p:cNvSpPr>
              <p:nvPr/>
            </p:nvSpPr>
            <p:spPr bwMode="auto">
              <a:xfrm>
                <a:off x="6873" y="5743"/>
                <a:ext cx="46" cy="45"/>
              </a:xfrm>
              <a:custGeom>
                <a:avLst/>
                <a:gdLst>
                  <a:gd name="T0" fmla="*/ 1 w 91"/>
                  <a:gd name="T1" fmla="*/ 1 h 89"/>
                  <a:gd name="T2" fmla="*/ 1 w 91"/>
                  <a:gd name="T3" fmla="*/ 1 h 89"/>
                  <a:gd name="T4" fmla="*/ 0 w 91"/>
                  <a:gd name="T5" fmla="*/ 1 h 89"/>
                  <a:gd name="T6" fmla="*/ 0 w 91"/>
                  <a:gd name="T7" fmla="*/ 1 h 89"/>
                  <a:gd name="T8" fmla="*/ 1 w 91"/>
                  <a:gd name="T9" fmla="*/ 0 h 89"/>
                  <a:gd name="T10" fmla="*/ 1 w 91"/>
                  <a:gd name="T11" fmla="*/ 1 h 89"/>
                  <a:gd name="T12" fmla="*/ 1 w 91"/>
                  <a:gd name="T13" fmla="*/ 1 h 89"/>
                  <a:gd name="T14" fmla="*/ 1 w 91"/>
                  <a:gd name="T15" fmla="*/ 1 h 89"/>
                  <a:gd name="T16" fmla="*/ 1 w 91"/>
                  <a:gd name="T17" fmla="*/ 1 h 89"/>
                  <a:gd name="T18" fmla="*/ 1 w 91"/>
                  <a:gd name="T19" fmla="*/ 1 h 89"/>
                  <a:gd name="T20" fmla="*/ 1 w 91"/>
                  <a:gd name="T21" fmla="*/ 1 h 89"/>
                  <a:gd name="T22" fmla="*/ 1 w 91"/>
                  <a:gd name="T23" fmla="*/ 1 h 89"/>
                  <a:gd name="T24" fmla="*/ 1 w 91"/>
                  <a:gd name="T25" fmla="*/ 1 h 89"/>
                  <a:gd name="T26" fmla="*/ 1 w 91"/>
                  <a:gd name="T27" fmla="*/ 1 h 89"/>
                  <a:gd name="T28" fmla="*/ 1 w 91"/>
                  <a:gd name="T29" fmla="*/ 1 h 89"/>
                  <a:gd name="T30" fmla="*/ 1 w 91"/>
                  <a:gd name="T31" fmla="*/ 1 h 89"/>
                  <a:gd name="T32" fmla="*/ 1 w 91"/>
                  <a:gd name="T33" fmla="*/ 1 h 89"/>
                  <a:gd name="T34" fmla="*/ 1 w 91"/>
                  <a:gd name="T35" fmla="*/ 1 h 89"/>
                  <a:gd name="T36" fmla="*/ 1 w 91"/>
                  <a:gd name="T37" fmla="*/ 1 h 89"/>
                  <a:gd name="T38" fmla="*/ 1 w 91"/>
                  <a:gd name="T39" fmla="*/ 1 h 89"/>
                  <a:gd name="T40" fmla="*/ 1 w 91"/>
                  <a:gd name="T41" fmla="*/ 1 h 89"/>
                  <a:gd name="T42" fmla="*/ 1 w 91"/>
                  <a:gd name="T43" fmla="*/ 1 h 89"/>
                  <a:gd name="T44" fmla="*/ 1 w 91"/>
                  <a:gd name="T45" fmla="*/ 1 h 89"/>
                  <a:gd name="T46" fmla="*/ 1 w 91"/>
                  <a:gd name="T47" fmla="*/ 1 h 89"/>
                  <a:gd name="T48" fmla="*/ 1 w 91"/>
                  <a:gd name="T49" fmla="*/ 1 h 89"/>
                  <a:gd name="T50" fmla="*/ 1 w 91"/>
                  <a:gd name="T51" fmla="*/ 1 h 89"/>
                  <a:gd name="T52" fmla="*/ 1 w 91"/>
                  <a:gd name="T53" fmla="*/ 1 h 89"/>
                  <a:gd name="T54" fmla="*/ 1 w 91"/>
                  <a:gd name="T55" fmla="*/ 1 h 89"/>
                  <a:gd name="T56" fmla="*/ 1 w 91"/>
                  <a:gd name="T57" fmla="*/ 1 h 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1"/>
                  <a:gd name="T88" fmla="*/ 0 h 89"/>
                  <a:gd name="T89" fmla="*/ 91 w 91"/>
                  <a:gd name="T90" fmla="*/ 89 h 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1" h="89">
                    <a:moveTo>
                      <a:pt x="4" y="54"/>
                    </a:moveTo>
                    <a:lnTo>
                      <a:pt x="1" y="42"/>
                    </a:lnTo>
                    <a:lnTo>
                      <a:pt x="0" y="26"/>
                    </a:lnTo>
                    <a:lnTo>
                      <a:pt x="0" y="10"/>
                    </a:lnTo>
                    <a:lnTo>
                      <a:pt x="3" y="0"/>
                    </a:lnTo>
                    <a:lnTo>
                      <a:pt x="9" y="3"/>
                    </a:lnTo>
                    <a:lnTo>
                      <a:pt x="17" y="10"/>
                    </a:lnTo>
                    <a:lnTo>
                      <a:pt x="26" y="17"/>
                    </a:lnTo>
                    <a:lnTo>
                      <a:pt x="34" y="24"/>
                    </a:lnTo>
                    <a:lnTo>
                      <a:pt x="43" y="31"/>
                    </a:lnTo>
                    <a:lnTo>
                      <a:pt x="50" y="38"/>
                    </a:lnTo>
                    <a:lnTo>
                      <a:pt x="57" y="44"/>
                    </a:lnTo>
                    <a:lnTo>
                      <a:pt x="61" y="47"/>
                    </a:lnTo>
                    <a:lnTo>
                      <a:pt x="70" y="54"/>
                    </a:lnTo>
                    <a:lnTo>
                      <a:pt x="79" y="66"/>
                    </a:lnTo>
                    <a:lnTo>
                      <a:pt x="87" y="77"/>
                    </a:lnTo>
                    <a:lnTo>
                      <a:pt x="91" y="86"/>
                    </a:lnTo>
                    <a:lnTo>
                      <a:pt x="86" y="87"/>
                    </a:lnTo>
                    <a:lnTo>
                      <a:pt x="81" y="87"/>
                    </a:lnTo>
                    <a:lnTo>
                      <a:pt x="77" y="89"/>
                    </a:lnTo>
                    <a:lnTo>
                      <a:pt x="74" y="89"/>
                    </a:lnTo>
                    <a:lnTo>
                      <a:pt x="69" y="86"/>
                    </a:lnTo>
                    <a:lnTo>
                      <a:pt x="61" y="80"/>
                    </a:lnTo>
                    <a:lnTo>
                      <a:pt x="51" y="73"/>
                    </a:lnTo>
                    <a:lnTo>
                      <a:pt x="44" y="70"/>
                    </a:lnTo>
                    <a:lnTo>
                      <a:pt x="34" y="66"/>
                    </a:lnTo>
                    <a:lnTo>
                      <a:pt x="23" y="61"/>
                    </a:lnTo>
                    <a:lnTo>
                      <a:pt x="13" y="58"/>
                    </a:lnTo>
                    <a:lnTo>
                      <a:pt x="4" y="5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20" name="Freeform 100"/>
              <p:cNvSpPr>
                <a:spLocks/>
              </p:cNvSpPr>
              <p:nvPr/>
            </p:nvSpPr>
            <p:spPr bwMode="auto">
              <a:xfrm>
                <a:off x="7108" y="5415"/>
                <a:ext cx="47" cy="279"/>
              </a:xfrm>
              <a:custGeom>
                <a:avLst/>
                <a:gdLst>
                  <a:gd name="T0" fmla="*/ 1 w 94"/>
                  <a:gd name="T1" fmla="*/ 1 h 557"/>
                  <a:gd name="T2" fmla="*/ 1 w 94"/>
                  <a:gd name="T3" fmla="*/ 1 h 557"/>
                  <a:gd name="T4" fmla="*/ 1 w 94"/>
                  <a:gd name="T5" fmla="*/ 1 h 557"/>
                  <a:gd name="T6" fmla="*/ 1 w 94"/>
                  <a:gd name="T7" fmla="*/ 1 h 557"/>
                  <a:gd name="T8" fmla="*/ 1 w 94"/>
                  <a:gd name="T9" fmla="*/ 1 h 557"/>
                  <a:gd name="T10" fmla="*/ 1 w 94"/>
                  <a:gd name="T11" fmla="*/ 1 h 557"/>
                  <a:gd name="T12" fmla="*/ 1 w 94"/>
                  <a:gd name="T13" fmla="*/ 1 h 557"/>
                  <a:gd name="T14" fmla="*/ 1 w 94"/>
                  <a:gd name="T15" fmla="*/ 1 h 557"/>
                  <a:gd name="T16" fmla="*/ 1 w 94"/>
                  <a:gd name="T17" fmla="*/ 1 h 557"/>
                  <a:gd name="T18" fmla="*/ 1 w 94"/>
                  <a:gd name="T19" fmla="*/ 1 h 557"/>
                  <a:gd name="T20" fmla="*/ 1 w 94"/>
                  <a:gd name="T21" fmla="*/ 1 h 557"/>
                  <a:gd name="T22" fmla="*/ 1 w 94"/>
                  <a:gd name="T23" fmla="*/ 1 h 557"/>
                  <a:gd name="T24" fmla="*/ 1 w 94"/>
                  <a:gd name="T25" fmla="*/ 1 h 557"/>
                  <a:gd name="T26" fmla="*/ 1 w 94"/>
                  <a:gd name="T27" fmla="*/ 1 h 557"/>
                  <a:gd name="T28" fmla="*/ 1 w 94"/>
                  <a:gd name="T29" fmla="*/ 1 h 557"/>
                  <a:gd name="T30" fmla="*/ 1 w 94"/>
                  <a:gd name="T31" fmla="*/ 1 h 557"/>
                  <a:gd name="T32" fmla="*/ 0 w 94"/>
                  <a:gd name="T33" fmla="*/ 0 h 557"/>
                  <a:gd name="T34" fmla="*/ 1 w 94"/>
                  <a:gd name="T35" fmla="*/ 1 h 557"/>
                  <a:gd name="T36" fmla="*/ 1 w 94"/>
                  <a:gd name="T37" fmla="*/ 1 h 557"/>
                  <a:gd name="T38" fmla="*/ 1 w 94"/>
                  <a:gd name="T39" fmla="*/ 1 h 557"/>
                  <a:gd name="T40" fmla="*/ 1 w 94"/>
                  <a:gd name="T41" fmla="*/ 1 h 557"/>
                  <a:gd name="T42" fmla="*/ 1 w 94"/>
                  <a:gd name="T43" fmla="*/ 1 h 557"/>
                  <a:gd name="T44" fmla="*/ 1 w 94"/>
                  <a:gd name="T45" fmla="*/ 1 h 557"/>
                  <a:gd name="T46" fmla="*/ 1 w 94"/>
                  <a:gd name="T47" fmla="*/ 1 h 557"/>
                  <a:gd name="T48" fmla="*/ 1 w 94"/>
                  <a:gd name="T49" fmla="*/ 1 h 557"/>
                  <a:gd name="T50" fmla="*/ 1 w 94"/>
                  <a:gd name="T51" fmla="*/ 1 h 557"/>
                  <a:gd name="T52" fmla="*/ 1 w 94"/>
                  <a:gd name="T53" fmla="*/ 1 h 557"/>
                  <a:gd name="T54" fmla="*/ 1 w 94"/>
                  <a:gd name="T55" fmla="*/ 1 h 557"/>
                  <a:gd name="T56" fmla="*/ 1 w 94"/>
                  <a:gd name="T57" fmla="*/ 1 h 557"/>
                  <a:gd name="T58" fmla="*/ 1 w 94"/>
                  <a:gd name="T59" fmla="*/ 1 h 557"/>
                  <a:gd name="T60" fmla="*/ 1 w 94"/>
                  <a:gd name="T61" fmla="*/ 1 h 557"/>
                  <a:gd name="T62" fmla="*/ 1 w 94"/>
                  <a:gd name="T63" fmla="*/ 1 h 557"/>
                  <a:gd name="T64" fmla="*/ 1 w 94"/>
                  <a:gd name="T65" fmla="*/ 1 h 557"/>
                  <a:gd name="T66" fmla="*/ 1 w 94"/>
                  <a:gd name="T67" fmla="*/ 1 h 557"/>
                  <a:gd name="T68" fmla="*/ 1 w 94"/>
                  <a:gd name="T69" fmla="*/ 1 h 557"/>
                  <a:gd name="T70" fmla="*/ 1 w 94"/>
                  <a:gd name="T71" fmla="*/ 1 h 557"/>
                  <a:gd name="T72" fmla="*/ 1 w 94"/>
                  <a:gd name="T73" fmla="*/ 1 h 557"/>
                  <a:gd name="T74" fmla="*/ 1 w 94"/>
                  <a:gd name="T75" fmla="*/ 1 h 557"/>
                  <a:gd name="T76" fmla="*/ 1 w 94"/>
                  <a:gd name="T77" fmla="*/ 1 h 557"/>
                  <a:gd name="T78" fmla="*/ 1 w 94"/>
                  <a:gd name="T79" fmla="*/ 1 h 557"/>
                  <a:gd name="T80" fmla="*/ 1 w 94"/>
                  <a:gd name="T81" fmla="*/ 1 h 5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4"/>
                  <a:gd name="T124" fmla="*/ 0 h 557"/>
                  <a:gd name="T125" fmla="*/ 94 w 94"/>
                  <a:gd name="T126" fmla="*/ 557 h 5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4" h="557">
                    <a:moveTo>
                      <a:pt x="94" y="557"/>
                    </a:moveTo>
                    <a:lnTo>
                      <a:pt x="94" y="522"/>
                    </a:lnTo>
                    <a:lnTo>
                      <a:pt x="91" y="467"/>
                    </a:lnTo>
                    <a:lnTo>
                      <a:pt x="88" y="411"/>
                    </a:lnTo>
                    <a:lnTo>
                      <a:pt x="85" y="378"/>
                    </a:lnTo>
                    <a:lnTo>
                      <a:pt x="81" y="344"/>
                    </a:lnTo>
                    <a:lnTo>
                      <a:pt x="75" y="290"/>
                    </a:lnTo>
                    <a:lnTo>
                      <a:pt x="71" y="234"/>
                    </a:lnTo>
                    <a:lnTo>
                      <a:pt x="68" y="196"/>
                    </a:lnTo>
                    <a:lnTo>
                      <a:pt x="65" y="180"/>
                    </a:lnTo>
                    <a:lnTo>
                      <a:pt x="60" y="156"/>
                    </a:lnTo>
                    <a:lnTo>
                      <a:pt x="51" y="126"/>
                    </a:lnTo>
                    <a:lnTo>
                      <a:pt x="40" y="95"/>
                    </a:lnTo>
                    <a:lnTo>
                      <a:pt x="28" y="65"/>
                    </a:lnTo>
                    <a:lnTo>
                      <a:pt x="17" y="37"/>
                    </a:lnTo>
                    <a:lnTo>
                      <a:pt x="7" y="14"/>
                    </a:lnTo>
                    <a:lnTo>
                      <a:pt x="0" y="0"/>
                    </a:lnTo>
                    <a:lnTo>
                      <a:pt x="5" y="18"/>
                    </a:lnTo>
                    <a:lnTo>
                      <a:pt x="11" y="39"/>
                    </a:lnTo>
                    <a:lnTo>
                      <a:pt x="18" y="63"/>
                    </a:lnTo>
                    <a:lnTo>
                      <a:pt x="25" y="88"/>
                    </a:lnTo>
                    <a:lnTo>
                      <a:pt x="31" y="110"/>
                    </a:lnTo>
                    <a:lnTo>
                      <a:pt x="35" y="133"/>
                    </a:lnTo>
                    <a:lnTo>
                      <a:pt x="37" y="154"/>
                    </a:lnTo>
                    <a:lnTo>
                      <a:pt x="37" y="170"/>
                    </a:lnTo>
                    <a:lnTo>
                      <a:pt x="28" y="163"/>
                    </a:lnTo>
                    <a:lnTo>
                      <a:pt x="20" y="154"/>
                    </a:lnTo>
                    <a:lnTo>
                      <a:pt x="10" y="147"/>
                    </a:lnTo>
                    <a:lnTo>
                      <a:pt x="1" y="140"/>
                    </a:lnTo>
                    <a:lnTo>
                      <a:pt x="13" y="159"/>
                    </a:lnTo>
                    <a:lnTo>
                      <a:pt x="24" y="177"/>
                    </a:lnTo>
                    <a:lnTo>
                      <a:pt x="33" y="192"/>
                    </a:lnTo>
                    <a:lnTo>
                      <a:pt x="41" y="206"/>
                    </a:lnTo>
                    <a:lnTo>
                      <a:pt x="47" y="222"/>
                    </a:lnTo>
                    <a:lnTo>
                      <a:pt x="53" y="236"/>
                    </a:lnTo>
                    <a:lnTo>
                      <a:pt x="57" y="252"/>
                    </a:lnTo>
                    <a:lnTo>
                      <a:pt x="61" y="269"/>
                    </a:lnTo>
                    <a:lnTo>
                      <a:pt x="70" y="325"/>
                    </a:lnTo>
                    <a:lnTo>
                      <a:pt x="80" y="405"/>
                    </a:lnTo>
                    <a:lnTo>
                      <a:pt x="88" y="491"/>
                    </a:lnTo>
                    <a:lnTo>
                      <a:pt x="94" y="55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21" name="Freeform 101"/>
              <p:cNvSpPr>
                <a:spLocks/>
              </p:cNvSpPr>
              <p:nvPr/>
            </p:nvSpPr>
            <p:spPr bwMode="auto">
              <a:xfrm>
                <a:off x="6955" y="5610"/>
                <a:ext cx="55" cy="50"/>
              </a:xfrm>
              <a:custGeom>
                <a:avLst/>
                <a:gdLst>
                  <a:gd name="T0" fmla="*/ 1 w 110"/>
                  <a:gd name="T1" fmla="*/ 0 h 99"/>
                  <a:gd name="T2" fmla="*/ 1 w 110"/>
                  <a:gd name="T3" fmla="*/ 1 h 99"/>
                  <a:gd name="T4" fmla="*/ 1 w 110"/>
                  <a:gd name="T5" fmla="*/ 1 h 99"/>
                  <a:gd name="T6" fmla="*/ 1 w 110"/>
                  <a:gd name="T7" fmla="*/ 1 h 99"/>
                  <a:gd name="T8" fmla="*/ 0 w 110"/>
                  <a:gd name="T9" fmla="*/ 1 h 99"/>
                  <a:gd name="T10" fmla="*/ 1 w 110"/>
                  <a:gd name="T11" fmla="*/ 1 h 99"/>
                  <a:gd name="T12" fmla="*/ 1 w 110"/>
                  <a:gd name="T13" fmla="*/ 1 h 99"/>
                  <a:gd name="T14" fmla="*/ 1 w 110"/>
                  <a:gd name="T15" fmla="*/ 1 h 99"/>
                  <a:gd name="T16" fmla="*/ 1 w 110"/>
                  <a:gd name="T17" fmla="*/ 1 h 99"/>
                  <a:gd name="T18" fmla="*/ 1 w 110"/>
                  <a:gd name="T19" fmla="*/ 1 h 99"/>
                  <a:gd name="T20" fmla="*/ 1 w 110"/>
                  <a:gd name="T21" fmla="*/ 1 h 99"/>
                  <a:gd name="T22" fmla="*/ 1 w 110"/>
                  <a:gd name="T23" fmla="*/ 1 h 99"/>
                  <a:gd name="T24" fmla="*/ 1 w 110"/>
                  <a:gd name="T25" fmla="*/ 1 h 99"/>
                  <a:gd name="T26" fmla="*/ 1 w 110"/>
                  <a:gd name="T27" fmla="*/ 1 h 99"/>
                  <a:gd name="T28" fmla="*/ 1 w 110"/>
                  <a:gd name="T29" fmla="*/ 1 h 99"/>
                  <a:gd name="T30" fmla="*/ 1 w 110"/>
                  <a:gd name="T31" fmla="*/ 1 h 99"/>
                  <a:gd name="T32" fmla="*/ 1 w 110"/>
                  <a:gd name="T33" fmla="*/ 1 h 99"/>
                  <a:gd name="T34" fmla="*/ 1 w 110"/>
                  <a:gd name="T35" fmla="*/ 1 h 99"/>
                  <a:gd name="T36" fmla="*/ 1 w 110"/>
                  <a:gd name="T37" fmla="*/ 1 h 99"/>
                  <a:gd name="T38" fmla="*/ 1 w 110"/>
                  <a:gd name="T39" fmla="*/ 1 h 99"/>
                  <a:gd name="T40" fmla="*/ 1 w 110"/>
                  <a:gd name="T41" fmla="*/ 1 h 99"/>
                  <a:gd name="T42" fmla="*/ 1 w 110"/>
                  <a:gd name="T43" fmla="*/ 1 h 99"/>
                  <a:gd name="T44" fmla="*/ 1 w 110"/>
                  <a:gd name="T45" fmla="*/ 1 h 99"/>
                  <a:gd name="T46" fmla="*/ 1 w 110"/>
                  <a:gd name="T47" fmla="*/ 1 h 99"/>
                  <a:gd name="T48" fmla="*/ 1 w 110"/>
                  <a:gd name="T49" fmla="*/ 1 h 99"/>
                  <a:gd name="T50" fmla="*/ 1 w 110"/>
                  <a:gd name="T51" fmla="*/ 1 h 99"/>
                  <a:gd name="T52" fmla="*/ 1 w 110"/>
                  <a:gd name="T53" fmla="*/ 1 h 99"/>
                  <a:gd name="T54" fmla="*/ 1 w 110"/>
                  <a:gd name="T55" fmla="*/ 1 h 99"/>
                  <a:gd name="T56" fmla="*/ 1 w 110"/>
                  <a:gd name="T57" fmla="*/ 0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0"/>
                  <a:gd name="T88" fmla="*/ 0 h 99"/>
                  <a:gd name="T89" fmla="*/ 110 w 110"/>
                  <a:gd name="T90" fmla="*/ 99 h 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0" h="99">
                    <a:moveTo>
                      <a:pt x="22" y="0"/>
                    </a:moveTo>
                    <a:lnTo>
                      <a:pt x="16" y="14"/>
                    </a:lnTo>
                    <a:lnTo>
                      <a:pt x="10" y="29"/>
                    </a:lnTo>
                    <a:lnTo>
                      <a:pt x="4" y="42"/>
                    </a:lnTo>
                    <a:lnTo>
                      <a:pt x="0" y="50"/>
                    </a:lnTo>
                    <a:lnTo>
                      <a:pt x="9" y="56"/>
                    </a:lnTo>
                    <a:lnTo>
                      <a:pt x="23" y="61"/>
                    </a:lnTo>
                    <a:lnTo>
                      <a:pt x="37" y="70"/>
                    </a:lnTo>
                    <a:lnTo>
                      <a:pt x="54" y="77"/>
                    </a:lnTo>
                    <a:lnTo>
                      <a:pt x="70" y="84"/>
                    </a:lnTo>
                    <a:lnTo>
                      <a:pt x="84" y="91"/>
                    </a:lnTo>
                    <a:lnTo>
                      <a:pt x="96" y="96"/>
                    </a:lnTo>
                    <a:lnTo>
                      <a:pt x="103" y="99"/>
                    </a:lnTo>
                    <a:lnTo>
                      <a:pt x="107" y="96"/>
                    </a:lnTo>
                    <a:lnTo>
                      <a:pt x="110" y="92"/>
                    </a:lnTo>
                    <a:lnTo>
                      <a:pt x="110" y="91"/>
                    </a:lnTo>
                    <a:lnTo>
                      <a:pt x="110" y="87"/>
                    </a:lnTo>
                    <a:lnTo>
                      <a:pt x="106" y="80"/>
                    </a:lnTo>
                    <a:lnTo>
                      <a:pt x="99" y="75"/>
                    </a:lnTo>
                    <a:lnTo>
                      <a:pt x="93" y="68"/>
                    </a:lnTo>
                    <a:lnTo>
                      <a:pt x="86" y="61"/>
                    </a:lnTo>
                    <a:lnTo>
                      <a:pt x="77" y="56"/>
                    </a:lnTo>
                    <a:lnTo>
                      <a:pt x="72" y="49"/>
                    </a:lnTo>
                    <a:lnTo>
                      <a:pt x="64" y="45"/>
                    </a:lnTo>
                    <a:lnTo>
                      <a:pt x="60" y="42"/>
                    </a:lnTo>
                    <a:lnTo>
                      <a:pt x="49" y="35"/>
                    </a:lnTo>
                    <a:lnTo>
                      <a:pt x="37" y="22"/>
                    </a:lnTo>
                    <a:lnTo>
                      <a:pt x="27" y="10"/>
                    </a:lnTo>
                    <a:lnTo>
                      <a:pt x="2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22" name="Freeform 102"/>
              <p:cNvSpPr>
                <a:spLocks/>
              </p:cNvSpPr>
              <p:nvPr/>
            </p:nvSpPr>
            <p:spPr bwMode="auto">
              <a:xfrm>
                <a:off x="6817" y="5270"/>
                <a:ext cx="55" cy="287"/>
              </a:xfrm>
              <a:custGeom>
                <a:avLst/>
                <a:gdLst>
                  <a:gd name="T0" fmla="*/ 1 w 110"/>
                  <a:gd name="T1" fmla="*/ 0 h 575"/>
                  <a:gd name="T2" fmla="*/ 1 w 110"/>
                  <a:gd name="T3" fmla="*/ 0 h 575"/>
                  <a:gd name="T4" fmla="*/ 1 w 110"/>
                  <a:gd name="T5" fmla="*/ 0 h 575"/>
                  <a:gd name="T6" fmla="*/ 1 w 110"/>
                  <a:gd name="T7" fmla="*/ 0 h 575"/>
                  <a:gd name="T8" fmla="*/ 1 w 110"/>
                  <a:gd name="T9" fmla="*/ 0 h 575"/>
                  <a:gd name="T10" fmla="*/ 1 w 110"/>
                  <a:gd name="T11" fmla="*/ 0 h 575"/>
                  <a:gd name="T12" fmla="*/ 1 w 110"/>
                  <a:gd name="T13" fmla="*/ 0 h 575"/>
                  <a:gd name="T14" fmla="*/ 1 w 110"/>
                  <a:gd name="T15" fmla="*/ 0 h 575"/>
                  <a:gd name="T16" fmla="*/ 1 w 110"/>
                  <a:gd name="T17" fmla="*/ 0 h 575"/>
                  <a:gd name="T18" fmla="*/ 1 w 110"/>
                  <a:gd name="T19" fmla="*/ 0 h 575"/>
                  <a:gd name="T20" fmla="*/ 1 w 110"/>
                  <a:gd name="T21" fmla="*/ 0 h 575"/>
                  <a:gd name="T22" fmla="*/ 1 w 110"/>
                  <a:gd name="T23" fmla="*/ 0 h 575"/>
                  <a:gd name="T24" fmla="*/ 1 w 110"/>
                  <a:gd name="T25" fmla="*/ 0 h 575"/>
                  <a:gd name="T26" fmla="*/ 1 w 110"/>
                  <a:gd name="T27" fmla="*/ 0 h 575"/>
                  <a:gd name="T28" fmla="*/ 1 w 110"/>
                  <a:gd name="T29" fmla="*/ 0 h 575"/>
                  <a:gd name="T30" fmla="*/ 1 w 110"/>
                  <a:gd name="T31" fmla="*/ 0 h 575"/>
                  <a:gd name="T32" fmla="*/ 1 w 110"/>
                  <a:gd name="T33" fmla="*/ 0 h 575"/>
                  <a:gd name="T34" fmla="*/ 1 w 110"/>
                  <a:gd name="T35" fmla="*/ 0 h 575"/>
                  <a:gd name="T36" fmla="*/ 1 w 110"/>
                  <a:gd name="T37" fmla="*/ 0 h 575"/>
                  <a:gd name="T38" fmla="*/ 1 w 110"/>
                  <a:gd name="T39" fmla="*/ 0 h 575"/>
                  <a:gd name="T40" fmla="*/ 1 w 110"/>
                  <a:gd name="T41" fmla="*/ 0 h 575"/>
                  <a:gd name="T42" fmla="*/ 1 w 110"/>
                  <a:gd name="T43" fmla="*/ 0 h 575"/>
                  <a:gd name="T44" fmla="*/ 1 w 110"/>
                  <a:gd name="T45" fmla="*/ 0 h 575"/>
                  <a:gd name="T46" fmla="*/ 1 w 110"/>
                  <a:gd name="T47" fmla="*/ 0 h 575"/>
                  <a:gd name="T48" fmla="*/ 1 w 110"/>
                  <a:gd name="T49" fmla="*/ 0 h 575"/>
                  <a:gd name="T50" fmla="*/ 1 w 110"/>
                  <a:gd name="T51" fmla="*/ 0 h 575"/>
                  <a:gd name="T52" fmla="*/ 1 w 110"/>
                  <a:gd name="T53" fmla="*/ 0 h 575"/>
                  <a:gd name="T54" fmla="*/ 1 w 110"/>
                  <a:gd name="T55" fmla="*/ 0 h 575"/>
                  <a:gd name="T56" fmla="*/ 1 w 110"/>
                  <a:gd name="T57" fmla="*/ 0 h 575"/>
                  <a:gd name="T58" fmla="*/ 1 w 110"/>
                  <a:gd name="T59" fmla="*/ 0 h 575"/>
                  <a:gd name="T60" fmla="*/ 1 w 110"/>
                  <a:gd name="T61" fmla="*/ 0 h 575"/>
                  <a:gd name="T62" fmla="*/ 1 w 110"/>
                  <a:gd name="T63" fmla="*/ 0 h 575"/>
                  <a:gd name="T64" fmla="*/ 1 w 110"/>
                  <a:gd name="T65" fmla="*/ 0 h 575"/>
                  <a:gd name="T66" fmla="*/ 1 w 110"/>
                  <a:gd name="T67" fmla="*/ 0 h 575"/>
                  <a:gd name="T68" fmla="*/ 1 w 110"/>
                  <a:gd name="T69" fmla="*/ 0 h 575"/>
                  <a:gd name="T70" fmla="*/ 1 w 110"/>
                  <a:gd name="T71" fmla="*/ 0 h 575"/>
                  <a:gd name="T72" fmla="*/ 1 w 110"/>
                  <a:gd name="T73" fmla="*/ 0 h 575"/>
                  <a:gd name="T74" fmla="*/ 1 w 110"/>
                  <a:gd name="T75" fmla="*/ 0 h 575"/>
                  <a:gd name="T76" fmla="*/ 1 w 110"/>
                  <a:gd name="T77" fmla="*/ 0 h 575"/>
                  <a:gd name="T78" fmla="*/ 1 w 110"/>
                  <a:gd name="T79" fmla="*/ 0 h 575"/>
                  <a:gd name="T80" fmla="*/ 1 w 110"/>
                  <a:gd name="T81" fmla="*/ 0 h 575"/>
                  <a:gd name="T82" fmla="*/ 1 w 110"/>
                  <a:gd name="T83" fmla="*/ 0 h 575"/>
                  <a:gd name="T84" fmla="*/ 1 w 110"/>
                  <a:gd name="T85" fmla="*/ 0 h 575"/>
                  <a:gd name="T86" fmla="*/ 1 w 110"/>
                  <a:gd name="T87" fmla="*/ 0 h 575"/>
                  <a:gd name="T88" fmla="*/ 0 w 110"/>
                  <a:gd name="T89" fmla="*/ 0 h 575"/>
                  <a:gd name="T90" fmla="*/ 0 w 110"/>
                  <a:gd name="T91" fmla="*/ 0 h 575"/>
                  <a:gd name="T92" fmla="*/ 0 w 110"/>
                  <a:gd name="T93" fmla="*/ 0 h 575"/>
                  <a:gd name="T94" fmla="*/ 0 w 110"/>
                  <a:gd name="T95" fmla="*/ 0 h 575"/>
                  <a:gd name="T96" fmla="*/ 1 w 110"/>
                  <a:gd name="T97" fmla="*/ 0 h 575"/>
                  <a:gd name="T98" fmla="*/ 1 w 110"/>
                  <a:gd name="T99" fmla="*/ 0 h 575"/>
                  <a:gd name="T100" fmla="*/ 1 w 110"/>
                  <a:gd name="T101" fmla="*/ 0 h 575"/>
                  <a:gd name="T102" fmla="*/ 1 w 110"/>
                  <a:gd name="T103" fmla="*/ 0 h 575"/>
                  <a:gd name="T104" fmla="*/ 1 w 110"/>
                  <a:gd name="T105" fmla="*/ 0 h 575"/>
                  <a:gd name="T106" fmla="*/ 1 w 110"/>
                  <a:gd name="T107" fmla="*/ 0 h 575"/>
                  <a:gd name="T108" fmla="*/ 1 w 110"/>
                  <a:gd name="T109" fmla="*/ 0 h 575"/>
                  <a:gd name="T110" fmla="*/ 1 w 110"/>
                  <a:gd name="T111" fmla="*/ 0 h 575"/>
                  <a:gd name="T112" fmla="*/ 1 w 110"/>
                  <a:gd name="T113" fmla="*/ 0 h 575"/>
                  <a:gd name="T114" fmla="*/ 1 w 110"/>
                  <a:gd name="T115" fmla="*/ 0 h 575"/>
                  <a:gd name="T116" fmla="*/ 1 w 110"/>
                  <a:gd name="T117" fmla="*/ 0 h 575"/>
                  <a:gd name="T118" fmla="*/ 1 w 110"/>
                  <a:gd name="T119" fmla="*/ 0 h 575"/>
                  <a:gd name="T120" fmla="*/ 1 w 110"/>
                  <a:gd name="T121" fmla="*/ 0 h 5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0"/>
                  <a:gd name="T184" fmla="*/ 0 h 575"/>
                  <a:gd name="T185" fmla="*/ 110 w 110"/>
                  <a:gd name="T186" fmla="*/ 575 h 5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0" h="575">
                    <a:moveTo>
                      <a:pt x="50" y="171"/>
                    </a:moveTo>
                    <a:lnTo>
                      <a:pt x="50" y="154"/>
                    </a:lnTo>
                    <a:lnTo>
                      <a:pt x="51" y="130"/>
                    </a:lnTo>
                    <a:lnTo>
                      <a:pt x="52" y="105"/>
                    </a:lnTo>
                    <a:lnTo>
                      <a:pt x="57" y="89"/>
                    </a:lnTo>
                    <a:lnTo>
                      <a:pt x="67" y="81"/>
                    </a:lnTo>
                    <a:lnTo>
                      <a:pt x="75" y="70"/>
                    </a:lnTo>
                    <a:lnTo>
                      <a:pt x="81" y="60"/>
                    </a:lnTo>
                    <a:lnTo>
                      <a:pt x="84" y="49"/>
                    </a:lnTo>
                    <a:lnTo>
                      <a:pt x="85" y="39"/>
                    </a:lnTo>
                    <a:lnTo>
                      <a:pt x="88" y="23"/>
                    </a:lnTo>
                    <a:lnTo>
                      <a:pt x="91" y="9"/>
                    </a:lnTo>
                    <a:lnTo>
                      <a:pt x="92" y="0"/>
                    </a:lnTo>
                    <a:lnTo>
                      <a:pt x="98" y="2"/>
                    </a:lnTo>
                    <a:lnTo>
                      <a:pt x="102" y="6"/>
                    </a:lnTo>
                    <a:lnTo>
                      <a:pt x="107" y="9"/>
                    </a:lnTo>
                    <a:lnTo>
                      <a:pt x="108" y="14"/>
                    </a:lnTo>
                    <a:lnTo>
                      <a:pt x="108" y="19"/>
                    </a:lnTo>
                    <a:lnTo>
                      <a:pt x="110" y="32"/>
                    </a:lnTo>
                    <a:lnTo>
                      <a:pt x="108" y="46"/>
                    </a:lnTo>
                    <a:lnTo>
                      <a:pt x="107" y="60"/>
                    </a:lnTo>
                    <a:lnTo>
                      <a:pt x="102" y="77"/>
                    </a:lnTo>
                    <a:lnTo>
                      <a:pt x="97" y="100"/>
                    </a:lnTo>
                    <a:lnTo>
                      <a:pt x="90" y="123"/>
                    </a:lnTo>
                    <a:lnTo>
                      <a:pt x="85" y="138"/>
                    </a:lnTo>
                    <a:lnTo>
                      <a:pt x="81" y="152"/>
                    </a:lnTo>
                    <a:lnTo>
                      <a:pt x="75" y="175"/>
                    </a:lnTo>
                    <a:lnTo>
                      <a:pt x="72" y="199"/>
                    </a:lnTo>
                    <a:lnTo>
                      <a:pt x="71" y="220"/>
                    </a:lnTo>
                    <a:lnTo>
                      <a:pt x="71" y="238"/>
                    </a:lnTo>
                    <a:lnTo>
                      <a:pt x="71" y="255"/>
                    </a:lnTo>
                    <a:lnTo>
                      <a:pt x="70" y="274"/>
                    </a:lnTo>
                    <a:lnTo>
                      <a:pt x="65" y="290"/>
                    </a:lnTo>
                    <a:lnTo>
                      <a:pt x="58" y="316"/>
                    </a:lnTo>
                    <a:lnTo>
                      <a:pt x="50" y="357"/>
                    </a:lnTo>
                    <a:lnTo>
                      <a:pt x="42" y="395"/>
                    </a:lnTo>
                    <a:lnTo>
                      <a:pt x="38" y="425"/>
                    </a:lnTo>
                    <a:lnTo>
                      <a:pt x="35" y="453"/>
                    </a:lnTo>
                    <a:lnTo>
                      <a:pt x="31" y="495"/>
                    </a:lnTo>
                    <a:lnTo>
                      <a:pt x="28" y="538"/>
                    </a:lnTo>
                    <a:lnTo>
                      <a:pt x="30" y="575"/>
                    </a:lnTo>
                    <a:lnTo>
                      <a:pt x="24" y="573"/>
                    </a:lnTo>
                    <a:lnTo>
                      <a:pt x="17" y="571"/>
                    </a:lnTo>
                    <a:lnTo>
                      <a:pt x="8" y="570"/>
                    </a:lnTo>
                    <a:lnTo>
                      <a:pt x="0" y="568"/>
                    </a:lnTo>
                    <a:lnTo>
                      <a:pt x="0" y="547"/>
                    </a:lnTo>
                    <a:lnTo>
                      <a:pt x="0" y="519"/>
                    </a:lnTo>
                    <a:lnTo>
                      <a:pt x="0" y="491"/>
                    </a:lnTo>
                    <a:lnTo>
                      <a:pt x="1" y="472"/>
                    </a:lnTo>
                    <a:lnTo>
                      <a:pt x="4" y="454"/>
                    </a:lnTo>
                    <a:lnTo>
                      <a:pt x="10" y="433"/>
                    </a:lnTo>
                    <a:lnTo>
                      <a:pt x="14" y="412"/>
                    </a:lnTo>
                    <a:lnTo>
                      <a:pt x="17" y="399"/>
                    </a:lnTo>
                    <a:lnTo>
                      <a:pt x="18" y="378"/>
                    </a:lnTo>
                    <a:lnTo>
                      <a:pt x="21" y="344"/>
                    </a:lnTo>
                    <a:lnTo>
                      <a:pt x="24" y="309"/>
                    </a:lnTo>
                    <a:lnTo>
                      <a:pt x="28" y="287"/>
                    </a:lnTo>
                    <a:lnTo>
                      <a:pt x="35" y="269"/>
                    </a:lnTo>
                    <a:lnTo>
                      <a:pt x="44" y="243"/>
                    </a:lnTo>
                    <a:lnTo>
                      <a:pt x="50" y="210"/>
                    </a:lnTo>
                    <a:lnTo>
                      <a:pt x="50" y="17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23" name="Freeform 103"/>
              <p:cNvSpPr>
                <a:spLocks/>
              </p:cNvSpPr>
              <p:nvPr/>
            </p:nvSpPr>
            <p:spPr bwMode="auto">
              <a:xfrm>
                <a:off x="6764" y="4903"/>
                <a:ext cx="275" cy="399"/>
              </a:xfrm>
              <a:custGeom>
                <a:avLst/>
                <a:gdLst>
                  <a:gd name="T0" fmla="*/ 1 w 550"/>
                  <a:gd name="T1" fmla="*/ 1 h 796"/>
                  <a:gd name="T2" fmla="*/ 1 w 550"/>
                  <a:gd name="T3" fmla="*/ 1 h 796"/>
                  <a:gd name="T4" fmla="*/ 1 w 550"/>
                  <a:gd name="T5" fmla="*/ 1 h 796"/>
                  <a:gd name="T6" fmla="*/ 1 w 550"/>
                  <a:gd name="T7" fmla="*/ 1 h 796"/>
                  <a:gd name="T8" fmla="*/ 1 w 550"/>
                  <a:gd name="T9" fmla="*/ 1 h 796"/>
                  <a:gd name="T10" fmla="*/ 1 w 550"/>
                  <a:gd name="T11" fmla="*/ 1 h 796"/>
                  <a:gd name="T12" fmla="*/ 1 w 550"/>
                  <a:gd name="T13" fmla="*/ 1 h 796"/>
                  <a:gd name="T14" fmla="*/ 1 w 550"/>
                  <a:gd name="T15" fmla="*/ 1 h 796"/>
                  <a:gd name="T16" fmla="*/ 1 w 550"/>
                  <a:gd name="T17" fmla="*/ 1 h 796"/>
                  <a:gd name="T18" fmla="*/ 1 w 550"/>
                  <a:gd name="T19" fmla="*/ 1 h 796"/>
                  <a:gd name="T20" fmla="*/ 1 w 550"/>
                  <a:gd name="T21" fmla="*/ 1 h 796"/>
                  <a:gd name="T22" fmla="*/ 1 w 550"/>
                  <a:gd name="T23" fmla="*/ 1 h 796"/>
                  <a:gd name="T24" fmla="*/ 1 w 550"/>
                  <a:gd name="T25" fmla="*/ 1 h 796"/>
                  <a:gd name="T26" fmla="*/ 1 w 550"/>
                  <a:gd name="T27" fmla="*/ 1 h 796"/>
                  <a:gd name="T28" fmla="*/ 1 w 550"/>
                  <a:gd name="T29" fmla="*/ 1 h 796"/>
                  <a:gd name="T30" fmla="*/ 1 w 550"/>
                  <a:gd name="T31" fmla="*/ 1 h 796"/>
                  <a:gd name="T32" fmla="*/ 1 w 550"/>
                  <a:gd name="T33" fmla="*/ 1 h 796"/>
                  <a:gd name="T34" fmla="*/ 1 w 550"/>
                  <a:gd name="T35" fmla="*/ 1 h 796"/>
                  <a:gd name="T36" fmla="*/ 1 w 550"/>
                  <a:gd name="T37" fmla="*/ 1 h 796"/>
                  <a:gd name="T38" fmla="*/ 1 w 550"/>
                  <a:gd name="T39" fmla="*/ 1 h 796"/>
                  <a:gd name="T40" fmla="*/ 1 w 550"/>
                  <a:gd name="T41" fmla="*/ 1 h 796"/>
                  <a:gd name="T42" fmla="*/ 1 w 550"/>
                  <a:gd name="T43" fmla="*/ 1 h 796"/>
                  <a:gd name="T44" fmla="*/ 1 w 550"/>
                  <a:gd name="T45" fmla="*/ 1 h 796"/>
                  <a:gd name="T46" fmla="*/ 1 w 550"/>
                  <a:gd name="T47" fmla="*/ 1 h 796"/>
                  <a:gd name="T48" fmla="*/ 1 w 550"/>
                  <a:gd name="T49" fmla="*/ 1 h 796"/>
                  <a:gd name="T50" fmla="*/ 1 w 550"/>
                  <a:gd name="T51" fmla="*/ 1 h 796"/>
                  <a:gd name="T52" fmla="*/ 1 w 550"/>
                  <a:gd name="T53" fmla="*/ 1 h 796"/>
                  <a:gd name="T54" fmla="*/ 1 w 550"/>
                  <a:gd name="T55" fmla="*/ 1 h 796"/>
                  <a:gd name="T56" fmla="*/ 1 w 550"/>
                  <a:gd name="T57" fmla="*/ 1 h 796"/>
                  <a:gd name="T58" fmla="*/ 1 w 550"/>
                  <a:gd name="T59" fmla="*/ 1 h 796"/>
                  <a:gd name="T60" fmla="*/ 1 w 550"/>
                  <a:gd name="T61" fmla="*/ 1 h 796"/>
                  <a:gd name="T62" fmla="*/ 1 w 550"/>
                  <a:gd name="T63" fmla="*/ 1 h 796"/>
                  <a:gd name="T64" fmla="*/ 1 w 550"/>
                  <a:gd name="T65" fmla="*/ 1 h 796"/>
                  <a:gd name="T66" fmla="*/ 1 w 550"/>
                  <a:gd name="T67" fmla="*/ 1 h 796"/>
                  <a:gd name="T68" fmla="*/ 1 w 550"/>
                  <a:gd name="T69" fmla="*/ 1 h 796"/>
                  <a:gd name="T70" fmla="*/ 1 w 550"/>
                  <a:gd name="T71" fmla="*/ 1 h 796"/>
                  <a:gd name="T72" fmla="*/ 1 w 550"/>
                  <a:gd name="T73" fmla="*/ 1 h 796"/>
                  <a:gd name="T74" fmla="*/ 1 w 550"/>
                  <a:gd name="T75" fmla="*/ 1 h 796"/>
                  <a:gd name="T76" fmla="*/ 1 w 550"/>
                  <a:gd name="T77" fmla="*/ 1 h 796"/>
                  <a:gd name="T78" fmla="*/ 1 w 550"/>
                  <a:gd name="T79" fmla="*/ 1 h 796"/>
                  <a:gd name="T80" fmla="*/ 1 w 550"/>
                  <a:gd name="T81" fmla="*/ 1 h 796"/>
                  <a:gd name="T82" fmla="*/ 0 w 550"/>
                  <a:gd name="T83" fmla="*/ 1 h 796"/>
                  <a:gd name="T84" fmla="*/ 1 w 550"/>
                  <a:gd name="T85" fmla="*/ 1 h 796"/>
                  <a:gd name="T86" fmla="*/ 1 w 550"/>
                  <a:gd name="T87" fmla="*/ 1 h 796"/>
                  <a:gd name="T88" fmla="*/ 1 w 550"/>
                  <a:gd name="T89" fmla="*/ 1 h 796"/>
                  <a:gd name="T90" fmla="*/ 1 w 550"/>
                  <a:gd name="T91" fmla="*/ 1 h 796"/>
                  <a:gd name="T92" fmla="*/ 1 w 550"/>
                  <a:gd name="T93" fmla="*/ 1 h 796"/>
                  <a:gd name="T94" fmla="*/ 1 w 550"/>
                  <a:gd name="T95" fmla="*/ 1 h 796"/>
                  <a:gd name="T96" fmla="*/ 1 w 550"/>
                  <a:gd name="T97" fmla="*/ 1 h 796"/>
                  <a:gd name="T98" fmla="*/ 1 w 550"/>
                  <a:gd name="T99" fmla="*/ 1 h 796"/>
                  <a:gd name="T100" fmla="*/ 1 w 550"/>
                  <a:gd name="T101" fmla="*/ 1 h 796"/>
                  <a:gd name="T102" fmla="*/ 1 w 550"/>
                  <a:gd name="T103" fmla="*/ 1 h 796"/>
                  <a:gd name="T104" fmla="*/ 1 w 550"/>
                  <a:gd name="T105" fmla="*/ 1 h 796"/>
                  <a:gd name="T106" fmla="*/ 1 w 550"/>
                  <a:gd name="T107" fmla="*/ 1 h 796"/>
                  <a:gd name="T108" fmla="*/ 1 w 550"/>
                  <a:gd name="T109" fmla="*/ 1 h 796"/>
                  <a:gd name="T110" fmla="*/ 1 w 550"/>
                  <a:gd name="T111" fmla="*/ 1 h 796"/>
                  <a:gd name="T112" fmla="*/ 1 w 550"/>
                  <a:gd name="T113" fmla="*/ 1 h 796"/>
                  <a:gd name="T114" fmla="*/ 1 w 550"/>
                  <a:gd name="T115" fmla="*/ 1 h 7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0"/>
                  <a:gd name="T175" fmla="*/ 0 h 796"/>
                  <a:gd name="T176" fmla="*/ 550 w 550"/>
                  <a:gd name="T177" fmla="*/ 796 h 7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0" h="796">
                    <a:moveTo>
                      <a:pt x="198" y="707"/>
                    </a:moveTo>
                    <a:lnTo>
                      <a:pt x="205" y="712"/>
                    </a:lnTo>
                    <a:lnTo>
                      <a:pt x="212" y="719"/>
                    </a:lnTo>
                    <a:lnTo>
                      <a:pt x="219" y="728"/>
                    </a:lnTo>
                    <a:lnTo>
                      <a:pt x="228" y="737"/>
                    </a:lnTo>
                    <a:lnTo>
                      <a:pt x="235" y="745"/>
                    </a:lnTo>
                    <a:lnTo>
                      <a:pt x="240" y="754"/>
                    </a:lnTo>
                    <a:lnTo>
                      <a:pt x="246" y="761"/>
                    </a:lnTo>
                    <a:lnTo>
                      <a:pt x="249" y="766"/>
                    </a:lnTo>
                    <a:lnTo>
                      <a:pt x="240" y="765"/>
                    </a:lnTo>
                    <a:lnTo>
                      <a:pt x="232" y="763"/>
                    </a:lnTo>
                    <a:lnTo>
                      <a:pt x="226" y="763"/>
                    </a:lnTo>
                    <a:lnTo>
                      <a:pt x="223" y="765"/>
                    </a:lnTo>
                    <a:lnTo>
                      <a:pt x="223" y="770"/>
                    </a:lnTo>
                    <a:lnTo>
                      <a:pt x="223" y="775"/>
                    </a:lnTo>
                    <a:lnTo>
                      <a:pt x="226" y="782"/>
                    </a:lnTo>
                    <a:lnTo>
                      <a:pt x="230" y="786"/>
                    </a:lnTo>
                    <a:lnTo>
                      <a:pt x="238" y="789"/>
                    </a:lnTo>
                    <a:lnTo>
                      <a:pt x="248" y="793"/>
                    </a:lnTo>
                    <a:lnTo>
                      <a:pt x="256" y="796"/>
                    </a:lnTo>
                    <a:lnTo>
                      <a:pt x="262" y="794"/>
                    </a:lnTo>
                    <a:lnTo>
                      <a:pt x="268" y="786"/>
                    </a:lnTo>
                    <a:lnTo>
                      <a:pt x="276" y="773"/>
                    </a:lnTo>
                    <a:lnTo>
                      <a:pt x="282" y="759"/>
                    </a:lnTo>
                    <a:lnTo>
                      <a:pt x="285" y="747"/>
                    </a:lnTo>
                    <a:lnTo>
                      <a:pt x="293" y="740"/>
                    </a:lnTo>
                    <a:lnTo>
                      <a:pt x="303" y="732"/>
                    </a:lnTo>
                    <a:lnTo>
                      <a:pt x="316" y="721"/>
                    </a:lnTo>
                    <a:lnTo>
                      <a:pt x="329" y="709"/>
                    </a:lnTo>
                    <a:lnTo>
                      <a:pt x="340" y="698"/>
                    </a:lnTo>
                    <a:lnTo>
                      <a:pt x="352" y="688"/>
                    </a:lnTo>
                    <a:lnTo>
                      <a:pt x="362" y="681"/>
                    </a:lnTo>
                    <a:lnTo>
                      <a:pt x="369" y="677"/>
                    </a:lnTo>
                    <a:lnTo>
                      <a:pt x="376" y="674"/>
                    </a:lnTo>
                    <a:lnTo>
                      <a:pt x="386" y="670"/>
                    </a:lnTo>
                    <a:lnTo>
                      <a:pt x="397" y="667"/>
                    </a:lnTo>
                    <a:lnTo>
                      <a:pt x="412" y="662"/>
                    </a:lnTo>
                    <a:lnTo>
                      <a:pt x="425" y="656"/>
                    </a:lnTo>
                    <a:lnTo>
                      <a:pt x="439" y="653"/>
                    </a:lnTo>
                    <a:lnTo>
                      <a:pt x="453" y="649"/>
                    </a:lnTo>
                    <a:lnTo>
                      <a:pt x="465" y="648"/>
                    </a:lnTo>
                    <a:lnTo>
                      <a:pt x="460" y="641"/>
                    </a:lnTo>
                    <a:lnTo>
                      <a:pt x="453" y="630"/>
                    </a:lnTo>
                    <a:lnTo>
                      <a:pt x="446" y="618"/>
                    </a:lnTo>
                    <a:lnTo>
                      <a:pt x="437" y="604"/>
                    </a:lnTo>
                    <a:lnTo>
                      <a:pt x="429" y="592"/>
                    </a:lnTo>
                    <a:lnTo>
                      <a:pt x="422" y="580"/>
                    </a:lnTo>
                    <a:lnTo>
                      <a:pt x="416" y="569"/>
                    </a:lnTo>
                    <a:lnTo>
                      <a:pt x="413" y="560"/>
                    </a:lnTo>
                    <a:lnTo>
                      <a:pt x="423" y="564"/>
                    </a:lnTo>
                    <a:lnTo>
                      <a:pt x="433" y="566"/>
                    </a:lnTo>
                    <a:lnTo>
                      <a:pt x="442" y="566"/>
                    </a:lnTo>
                    <a:lnTo>
                      <a:pt x="450" y="560"/>
                    </a:lnTo>
                    <a:lnTo>
                      <a:pt x="459" y="548"/>
                    </a:lnTo>
                    <a:lnTo>
                      <a:pt x="467" y="534"/>
                    </a:lnTo>
                    <a:lnTo>
                      <a:pt x="473" y="518"/>
                    </a:lnTo>
                    <a:lnTo>
                      <a:pt x="477" y="506"/>
                    </a:lnTo>
                    <a:lnTo>
                      <a:pt x="485" y="508"/>
                    </a:lnTo>
                    <a:lnTo>
                      <a:pt x="493" y="508"/>
                    </a:lnTo>
                    <a:lnTo>
                      <a:pt x="502" y="504"/>
                    </a:lnTo>
                    <a:lnTo>
                      <a:pt x="509" y="499"/>
                    </a:lnTo>
                    <a:lnTo>
                      <a:pt x="505" y="496"/>
                    </a:lnTo>
                    <a:lnTo>
                      <a:pt x="502" y="490"/>
                    </a:lnTo>
                    <a:lnTo>
                      <a:pt x="500" y="485"/>
                    </a:lnTo>
                    <a:lnTo>
                      <a:pt x="502" y="482"/>
                    </a:lnTo>
                    <a:lnTo>
                      <a:pt x="505" y="478"/>
                    </a:lnTo>
                    <a:lnTo>
                      <a:pt x="510" y="473"/>
                    </a:lnTo>
                    <a:lnTo>
                      <a:pt x="519" y="466"/>
                    </a:lnTo>
                    <a:lnTo>
                      <a:pt x="527" y="456"/>
                    </a:lnTo>
                    <a:lnTo>
                      <a:pt x="536" y="447"/>
                    </a:lnTo>
                    <a:lnTo>
                      <a:pt x="543" y="436"/>
                    </a:lnTo>
                    <a:lnTo>
                      <a:pt x="547" y="428"/>
                    </a:lnTo>
                    <a:lnTo>
                      <a:pt x="550" y="419"/>
                    </a:lnTo>
                    <a:lnTo>
                      <a:pt x="550" y="391"/>
                    </a:lnTo>
                    <a:lnTo>
                      <a:pt x="550" y="347"/>
                    </a:lnTo>
                    <a:lnTo>
                      <a:pt x="549" y="304"/>
                    </a:lnTo>
                    <a:lnTo>
                      <a:pt x="546" y="274"/>
                    </a:lnTo>
                    <a:lnTo>
                      <a:pt x="540" y="256"/>
                    </a:lnTo>
                    <a:lnTo>
                      <a:pt x="532" y="239"/>
                    </a:lnTo>
                    <a:lnTo>
                      <a:pt x="523" y="223"/>
                    </a:lnTo>
                    <a:lnTo>
                      <a:pt x="513" y="214"/>
                    </a:lnTo>
                    <a:lnTo>
                      <a:pt x="505" y="211"/>
                    </a:lnTo>
                    <a:lnTo>
                      <a:pt x="496" y="209"/>
                    </a:lnTo>
                    <a:lnTo>
                      <a:pt x="490" y="209"/>
                    </a:lnTo>
                    <a:lnTo>
                      <a:pt x="483" y="209"/>
                    </a:lnTo>
                    <a:lnTo>
                      <a:pt x="485" y="197"/>
                    </a:lnTo>
                    <a:lnTo>
                      <a:pt x="486" y="181"/>
                    </a:lnTo>
                    <a:lnTo>
                      <a:pt x="486" y="167"/>
                    </a:lnTo>
                    <a:lnTo>
                      <a:pt x="485" y="153"/>
                    </a:lnTo>
                    <a:lnTo>
                      <a:pt x="480" y="143"/>
                    </a:lnTo>
                    <a:lnTo>
                      <a:pt x="475" y="134"/>
                    </a:lnTo>
                    <a:lnTo>
                      <a:pt x="466" y="127"/>
                    </a:lnTo>
                    <a:lnTo>
                      <a:pt x="457" y="125"/>
                    </a:lnTo>
                    <a:lnTo>
                      <a:pt x="449" y="124"/>
                    </a:lnTo>
                    <a:lnTo>
                      <a:pt x="443" y="117"/>
                    </a:lnTo>
                    <a:lnTo>
                      <a:pt x="440" y="110"/>
                    </a:lnTo>
                    <a:lnTo>
                      <a:pt x="439" y="101"/>
                    </a:lnTo>
                    <a:lnTo>
                      <a:pt x="439" y="96"/>
                    </a:lnTo>
                    <a:lnTo>
                      <a:pt x="436" y="87"/>
                    </a:lnTo>
                    <a:lnTo>
                      <a:pt x="433" y="76"/>
                    </a:lnTo>
                    <a:lnTo>
                      <a:pt x="427" y="64"/>
                    </a:lnTo>
                    <a:lnTo>
                      <a:pt x="420" y="54"/>
                    </a:lnTo>
                    <a:lnTo>
                      <a:pt x="409" y="45"/>
                    </a:lnTo>
                    <a:lnTo>
                      <a:pt x="396" y="40"/>
                    </a:lnTo>
                    <a:lnTo>
                      <a:pt x="379" y="40"/>
                    </a:lnTo>
                    <a:lnTo>
                      <a:pt x="367" y="40"/>
                    </a:lnTo>
                    <a:lnTo>
                      <a:pt x="359" y="36"/>
                    </a:lnTo>
                    <a:lnTo>
                      <a:pt x="352" y="33"/>
                    </a:lnTo>
                    <a:lnTo>
                      <a:pt x="345" y="29"/>
                    </a:lnTo>
                    <a:lnTo>
                      <a:pt x="337" y="28"/>
                    </a:lnTo>
                    <a:lnTo>
                      <a:pt x="330" y="28"/>
                    </a:lnTo>
                    <a:lnTo>
                      <a:pt x="322" y="28"/>
                    </a:lnTo>
                    <a:lnTo>
                      <a:pt x="315" y="31"/>
                    </a:lnTo>
                    <a:lnTo>
                      <a:pt x="309" y="33"/>
                    </a:lnTo>
                    <a:lnTo>
                      <a:pt x="305" y="35"/>
                    </a:lnTo>
                    <a:lnTo>
                      <a:pt x="299" y="36"/>
                    </a:lnTo>
                    <a:lnTo>
                      <a:pt x="293" y="35"/>
                    </a:lnTo>
                    <a:lnTo>
                      <a:pt x="286" y="31"/>
                    </a:lnTo>
                    <a:lnTo>
                      <a:pt x="280" y="28"/>
                    </a:lnTo>
                    <a:lnTo>
                      <a:pt x="272" y="26"/>
                    </a:lnTo>
                    <a:lnTo>
                      <a:pt x="263" y="26"/>
                    </a:lnTo>
                    <a:lnTo>
                      <a:pt x="265" y="21"/>
                    </a:lnTo>
                    <a:lnTo>
                      <a:pt x="268" y="15"/>
                    </a:lnTo>
                    <a:lnTo>
                      <a:pt x="270" y="12"/>
                    </a:lnTo>
                    <a:lnTo>
                      <a:pt x="273" y="12"/>
                    </a:lnTo>
                    <a:lnTo>
                      <a:pt x="265" y="8"/>
                    </a:lnTo>
                    <a:lnTo>
                      <a:pt x="253" y="5"/>
                    </a:lnTo>
                    <a:lnTo>
                      <a:pt x="238" y="1"/>
                    </a:lnTo>
                    <a:lnTo>
                      <a:pt x="223" y="0"/>
                    </a:lnTo>
                    <a:lnTo>
                      <a:pt x="208" y="0"/>
                    </a:lnTo>
                    <a:lnTo>
                      <a:pt x="193" y="1"/>
                    </a:lnTo>
                    <a:lnTo>
                      <a:pt x="182" y="5"/>
                    </a:lnTo>
                    <a:lnTo>
                      <a:pt x="173" y="12"/>
                    </a:lnTo>
                    <a:lnTo>
                      <a:pt x="168" y="21"/>
                    </a:lnTo>
                    <a:lnTo>
                      <a:pt x="163" y="29"/>
                    </a:lnTo>
                    <a:lnTo>
                      <a:pt x="159" y="36"/>
                    </a:lnTo>
                    <a:lnTo>
                      <a:pt x="155" y="43"/>
                    </a:lnTo>
                    <a:lnTo>
                      <a:pt x="150" y="49"/>
                    </a:lnTo>
                    <a:lnTo>
                      <a:pt x="145" y="52"/>
                    </a:lnTo>
                    <a:lnTo>
                      <a:pt x="138" y="54"/>
                    </a:lnTo>
                    <a:lnTo>
                      <a:pt x="130" y="54"/>
                    </a:lnTo>
                    <a:lnTo>
                      <a:pt x="122" y="52"/>
                    </a:lnTo>
                    <a:lnTo>
                      <a:pt x="112" y="52"/>
                    </a:lnTo>
                    <a:lnTo>
                      <a:pt x="102" y="52"/>
                    </a:lnTo>
                    <a:lnTo>
                      <a:pt x="92" y="54"/>
                    </a:lnTo>
                    <a:lnTo>
                      <a:pt x="83" y="56"/>
                    </a:lnTo>
                    <a:lnTo>
                      <a:pt x="75" y="59"/>
                    </a:lnTo>
                    <a:lnTo>
                      <a:pt x="68" y="64"/>
                    </a:lnTo>
                    <a:lnTo>
                      <a:pt x="62" y="71"/>
                    </a:lnTo>
                    <a:lnTo>
                      <a:pt x="56" y="83"/>
                    </a:lnTo>
                    <a:lnTo>
                      <a:pt x="53" y="97"/>
                    </a:lnTo>
                    <a:lnTo>
                      <a:pt x="52" y="111"/>
                    </a:lnTo>
                    <a:lnTo>
                      <a:pt x="52" y="125"/>
                    </a:lnTo>
                    <a:lnTo>
                      <a:pt x="45" y="132"/>
                    </a:lnTo>
                    <a:lnTo>
                      <a:pt x="35" y="139"/>
                    </a:lnTo>
                    <a:lnTo>
                      <a:pt x="26" y="150"/>
                    </a:lnTo>
                    <a:lnTo>
                      <a:pt x="18" y="162"/>
                    </a:lnTo>
                    <a:lnTo>
                      <a:pt x="9" y="174"/>
                    </a:lnTo>
                    <a:lnTo>
                      <a:pt x="5" y="190"/>
                    </a:lnTo>
                    <a:lnTo>
                      <a:pt x="3" y="204"/>
                    </a:lnTo>
                    <a:lnTo>
                      <a:pt x="5" y="220"/>
                    </a:lnTo>
                    <a:lnTo>
                      <a:pt x="10" y="241"/>
                    </a:lnTo>
                    <a:lnTo>
                      <a:pt x="10" y="255"/>
                    </a:lnTo>
                    <a:lnTo>
                      <a:pt x="9" y="267"/>
                    </a:lnTo>
                    <a:lnTo>
                      <a:pt x="5" y="276"/>
                    </a:lnTo>
                    <a:lnTo>
                      <a:pt x="2" y="283"/>
                    </a:lnTo>
                    <a:lnTo>
                      <a:pt x="0" y="290"/>
                    </a:lnTo>
                    <a:lnTo>
                      <a:pt x="0" y="298"/>
                    </a:lnTo>
                    <a:lnTo>
                      <a:pt x="2" y="307"/>
                    </a:lnTo>
                    <a:lnTo>
                      <a:pt x="5" y="318"/>
                    </a:lnTo>
                    <a:lnTo>
                      <a:pt x="12" y="326"/>
                    </a:lnTo>
                    <a:lnTo>
                      <a:pt x="23" y="333"/>
                    </a:lnTo>
                    <a:lnTo>
                      <a:pt x="38" y="339"/>
                    </a:lnTo>
                    <a:lnTo>
                      <a:pt x="36" y="347"/>
                    </a:lnTo>
                    <a:lnTo>
                      <a:pt x="35" y="358"/>
                    </a:lnTo>
                    <a:lnTo>
                      <a:pt x="35" y="370"/>
                    </a:lnTo>
                    <a:lnTo>
                      <a:pt x="36" y="379"/>
                    </a:lnTo>
                    <a:lnTo>
                      <a:pt x="35" y="384"/>
                    </a:lnTo>
                    <a:lnTo>
                      <a:pt x="35" y="391"/>
                    </a:lnTo>
                    <a:lnTo>
                      <a:pt x="38" y="398"/>
                    </a:lnTo>
                    <a:lnTo>
                      <a:pt x="42" y="403"/>
                    </a:lnTo>
                    <a:lnTo>
                      <a:pt x="38" y="421"/>
                    </a:lnTo>
                    <a:lnTo>
                      <a:pt x="30" y="449"/>
                    </a:lnTo>
                    <a:lnTo>
                      <a:pt x="25" y="478"/>
                    </a:lnTo>
                    <a:lnTo>
                      <a:pt x="26" y="496"/>
                    </a:lnTo>
                    <a:lnTo>
                      <a:pt x="30" y="499"/>
                    </a:lnTo>
                    <a:lnTo>
                      <a:pt x="35" y="501"/>
                    </a:lnTo>
                    <a:lnTo>
                      <a:pt x="39" y="501"/>
                    </a:lnTo>
                    <a:lnTo>
                      <a:pt x="42" y="503"/>
                    </a:lnTo>
                    <a:lnTo>
                      <a:pt x="45" y="503"/>
                    </a:lnTo>
                    <a:lnTo>
                      <a:pt x="50" y="506"/>
                    </a:lnTo>
                    <a:lnTo>
                      <a:pt x="55" y="508"/>
                    </a:lnTo>
                    <a:lnTo>
                      <a:pt x="58" y="511"/>
                    </a:lnTo>
                    <a:lnTo>
                      <a:pt x="56" y="518"/>
                    </a:lnTo>
                    <a:lnTo>
                      <a:pt x="55" y="527"/>
                    </a:lnTo>
                    <a:lnTo>
                      <a:pt x="52" y="538"/>
                    </a:lnTo>
                    <a:lnTo>
                      <a:pt x="52" y="545"/>
                    </a:lnTo>
                    <a:lnTo>
                      <a:pt x="55" y="550"/>
                    </a:lnTo>
                    <a:lnTo>
                      <a:pt x="59" y="553"/>
                    </a:lnTo>
                    <a:lnTo>
                      <a:pt x="63" y="557"/>
                    </a:lnTo>
                    <a:lnTo>
                      <a:pt x="69" y="559"/>
                    </a:lnTo>
                    <a:lnTo>
                      <a:pt x="65" y="562"/>
                    </a:lnTo>
                    <a:lnTo>
                      <a:pt x="60" y="567"/>
                    </a:lnTo>
                    <a:lnTo>
                      <a:pt x="58" y="574"/>
                    </a:lnTo>
                    <a:lnTo>
                      <a:pt x="56" y="580"/>
                    </a:lnTo>
                    <a:lnTo>
                      <a:pt x="59" y="585"/>
                    </a:lnTo>
                    <a:lnTo>
                      <a:pt x="63" y="590"/>
                    </a:lnTo>
                    <a:lnTo>
                      <a:pt x="68" y="595"/>
                    </a:lnTo>
                    <a:lnTo>
                      <a:pt x="69" y="601"/>
                    </a:lnTo>
                    <a:lnTo>
                      <a:pt x="68" y="611"/>
                    </a:lnTo>
                    <a:lnTo>
                      <a:pt x="66" y="628"/>
                    </a:lnTo>
                    <a:lnTo>
                      <a:pt x="69" y="646"/>
                    </a:lnTo>
                    <a:lnTo>
                      <a:pt x="76" y="658"/>
                    </a:lnTo>
                    <a:lnTo>
                      <a:pt x="80" y="662"/>
                    </a:lnTo>
                    <a:lnTo>
                      <a:pt x="86" y="663"/>
                    </a:lnTo>
                    <a:lnTo>
                      <a:pt x="90" y="663"/>
                    </a:lnTo>
                    <a:lnTo>
                      <a:pt x="96" y="663"/>
                    </a:lnTo>
                    <a:lnTo>
                      <a:pt x="105" y="663"/>
                    </a:lnTo>
                    <a:lnTo>
                      <a:pt x="113" y="662"/>
                    </a:lnTo>
                    <a:lnTo>
                      <a:pt x="120" y="660"/>
                    </a:lnTo>
                    <a:lnTo>
                      <a:pt x="128" y="658"/>
                    </a:lnTo>
                    <a:lnTo>
                      <a:pt x="138" y="656"/>
                    </a:lnTo>
                    <a:lnTo>
                      <a:pt x="149" y="653"/>
                    </a:lnTo>
                    <a:lnTo>
                      <a:pt x="158" y="651"/>
                    </a:lnTo>
                    <a:lnTo>
                      <a:pt x="165" y="649"/>
                    </a:lnTo>
                    <a:lnTo>
                      <a:pt x="169" y="656"/>
                    </a:lnTo>
                    <a:lnTo>
                      <a:pt x="175" y="663"/>
                    </a:lnTo>
                    <a:lnTo>
                      <a:pt x="180" y="672"/>
                    </a:lnTo>
                    <a:lnTo>
                      <a:pt x="183" y="677"/>
                    </a:lnTo>
                    <a:lnTo>
                      <a:pt x="186" y="686"/>
                    </a:lnTo>
                    <a:lnTo>
                      <a:pt x="190" y="695"/>
                    </a:lnTo>
                    <a:lnTo>
                      <a:pt x="195" y="702"/>
                    </a:lnTo>
                    <a:lnTo>
                      <a:pt x="198" y="70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24" name="Freeform 104"/>
              <p:cNvSpPr>
                <a:spLocks/>
              </p:cNvSpPr>
              <p:nvPr/>
            </p:nvSpPr>
            <p:spPr bwMode="auto">
              <a:xfrm>
                <a:off x="6855" y="5187"/>
                <a:ext cx="52" cy="115"/>
              </a:xfrm>
              <a:custGeom>
                <a:avLst/>
                <a:gdLst>
                  <a:gd name="T0" fmla="*/ 1 w 103"/>
                  <a:gd name="T1" fmla="*/ 1 h 229"/>
                  <a:gd name="T2" fmla="*/ 1 w 103"/>
                  <a:gd name="T3" fmla="*/ 1 h 229"/>
                  <a:gd name="T4" fmla="*/ 1 w 103"/>
                  <a:gd name="T5" fmla="*/ 1 h 229"/>
                  <a:gd name="T6" fmla="*/ 1 w 103"/>
                  <a:gd name="T7" fmla="*/ 1 h 229"/>
                  <a:gd name="T8" fmla="*/ 1 w 103"/>
                  <a:gd name="T9" fmla="*/ 1 h 229"/>
                  <a:gd name="T10" fmla="*/ 1 w 103"/>
                  <a:gd name="T11" fmla="*/ 1 h 229"/>
                  <a:gd name="T12" fmla="*/ 1 w 103"/>
                  <a:gd name="T13" fmla="*/ 1 h 229"/>
                  <a:gd name="T14" fmla="*/ 1 w 103"/>
                  <a:gd name="T15" fmla="*/ 1 h 229"/>
                  <a:gd name="T16" fmla="*/ 1 w 103"/>
                  <a:gd name="T17" fmla="*/ 1 h 229"/>
                  <a:gd name="T18" fmla="*/ 1 w 103"/>
                  <a:gd name="T19" fmla="*/ 1 h 229"/>
                  <a:gd name="T20" fmla="*/ 1 w 103"/>
                  <a:gd name="T21" fmla="*/ 1 h 229"/>
                  <a:gd name="T22" fmla="*/ 1 w 103"/>
                  <a:gd name="T23" fmla="*/ 1 h 229"/>
                  <a:gd name="T24" fmla="*/ 1 w 103"/>
                  <a:gd name="T25" fmla="*/ 1 h 229"/>
                  <a:gd name="T26" fmla="*/ 1 w 103"/>
                  <a:gd name="T27" fmla="*/ 1 h 229"/>
                  <a:gd name="T28" fmla="*/ 1 w 103"/>
                  <a:gd name="T29" fmla="*/ 1 h 229"/>
                  <a:gd name="T30" fmla="*/ 1 w 103"/>
                  <a:gd name="T31" fmla="*/ 1 h 229"/>
                  <a:gd name="T32" fmla="*/ 1 w 103"/>
                  <a:gd name="T33" fmla="*/ 1 h 229"/>
                  <a:gd name="T34" fmla="*/ 1 w 103"/>
                  <a:gd name="T35" fmla="*/ 1 h 229"/>
                  <a:gd name="T36" fmla="*/ 1 w 103"/>
                  <a:gd name="T37" fmla="*/ 1 h 229"/>
                  <a:gd name="T38" fmla="*/ 1 w 103"/>
                  <a:gd name="T39" fmla="*/ 1 h 229"/>
                  <a:gd name="T40" fmla="*/ 1 w 103"/>
                  <a:gd name="T41" fmla="*/ 1 h 229"/>
                  <a:gd name="T42" fmla="*/ 1 w 103"/>
                  <a:gd name="T43" fmla="*/ 1 h 229"/>
                  <a:gd name="T44" fmla="*/ 1 w 103"/>
                  <a:gd name="T45" fmla="*/ 1 h 229"/>
                  <a:gd name="T46" fmla="*/ 1 w 103"/>
                  <a:gd name="T47" fmla="*/ 1 h 229"/>
                  <a:gd name="T48" fmla="*/ 1 w 103"/>
                  <a:gd name="T49" fmla="*/ 1 h 229"/>
                  <a:gd name="T50" fmla="*/ 1 w 103"/>
                  <a:gd name="T51" fmla="*/ 1 h 229"/>
                  <a:gd name="T52" fmla="*/ 1 w 103"/>
                  <a:gd name="T53" fmla="*/ 1 h 229"/>
                  <a:gd name="T54" fmla="*/ 1 w 103"/>
                  <a:gd name="T55" fmla="*/ 1 h 229"/>
                  <a:gd name="T56" fmla="*/ 0 w 103"/>
                  <a:gd name="T57" fmla="*/ 1 h 229"/>
                  <a:gd name="T58" fmla="*/ 1 w 103"/>
                  <a:gd name="T59" fmla="*/ 1 h 229"/>
                  <a:gd name="T60" fmla="*/ 1 w 103"/>
                  <a:gd name="T61" fmla="*/ 1 h 229"/>
                  <a:gd name="T62" fmla="*/ 1 w 103"/>
                  <a:gd name="T63" fmla="*/ 1 h 229"/>
                  <a:gd name="T64" fmla="*/ 1 w 103"/>
                  <a:gd name="T65" fmla="*/ 1 h 229"/>
                  <a:gd name="T66" fmla="*/ 1 w 103"/>
                  <a:gd name="T67" fmla="*/ 1 h 229"/>
                  <a:gd name="T68" fmla="*/ 1 w 103"/>
                  <a:gd name="T69" fmla="*/ 1 h 229"/>
                  <a:gd name="T70" fmla="*/ 1 w 103"/>
                  <a:gd name="T71" fmla="*/ 1 h 229"/>
                  <a:gd name="T72" fmla="*/ 1 w 103"/>
                  <a:gd name="T73" fmla="*/ 1 h 229"/>
                  <a:gd name="T74" fmla="*/ 1 w 103"/>
                  <a:gd name="T75" fmla="*/ 1 h 229"/>
                  <a:gd name="T76" fmla="*/ 1 w 103"/>
                  <a:gd name="T77" fmla="*/ 1 h 229"/>
                  <a:gd name="T78" fmla="*/ 1 w 103"/>
                  <a:gd name="T79" fmla="*/ 1 h 229"/>
                  <a:gd name="T80" fmla="*/ 1 w 103"/>
                  <a:gd name="T81" fmla="*/ 0 h 229"/>
                  <a:gd name="T82" fmla="*/ 1 w 103"/>
                  <a:gd name="T83" fmla="*/ 1 h 229"/>
                  <a:gd name="T84" fmla="*/ 1 w 103"/>
                  <a:gd name="T85" fmla="*/ 1 h 229"/>
                  <a:gd name="T86" fmla="*/ 1 w 103"/>
                  <a:gd name="T87" fmla="*/ 1 h 229"/>
                  <a:gd name="T88" fmla="*/ 1 w 103"/>
                  <a:gd name="T89" fmla="*/ 1 h 229"/>
                  <a:gd name="T90" fmla="*/ 1 w 103"/>
                  <a:gd name="T91" fmla="*/ 1 h 229"/>
                  <a:gd name="T92" fmla="*/ 1 w 103"/>
                  <a:gd name="T93" fmla="*/ 1 h 229"/>
                  <a:gd name="T94" fmla="*/ 1 w 103"/>
                  <a:gd name="T95" fmla="*/ 1 h 229"/>
                  <a:gd name="T96" fmla="*/ 1 w 103"/>
                  <a:gd name="T97" fmla="*/ 1 h 229"/>
                  <a:gd name="T98" fmla="*/ 1 w 103"/>
                  <a:gd name="T99" fmla="*/ 1 h 229"/>
                  <a:gd name="T100" fmla="*/ 1 w 103"/>
                  <a:gd name="T101" fmla="*/ 1 h 229"/>
                  <a:gd name="T102" fmla="*/ 1 w 103"/>
                  <a:gd name="T103" fmla="*/ 1 h 229"/>
                  <a:gd name="T104" fmla="*/ 1 w 103"/>
                  <a:gd name="T105" fmla="*/ 1 h 2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3"/>
                  <a:gd name="T160" fmla="*/ 0 h 229"/>
                  <a:gd name="T161" fmla="*/ 103 w 103"/>
                  <a:gd name="T162" fmla="*/ 229 h 2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3" h="229">
                    <a:moveTo>
                      <a:pt x="102" y="180"/>
                    </a:moveTo>
                    <a:lnTo>
                      <a:pt x="99" y="192"/>
                    </a:lnTo>
                    <a:lnTo>
                      <a:pt x="93" y="206"/>
                    </a:lnTo>
                    <a:lnTo>
                      <a:pt x="85" y="219"/>
                    </a:lnTo>
                    <a:lnTo>
                      <a:pt x="79" y="227"/>
                    </a:lnTo>
                    <a:lnTo>
                      <a:pt x="73" y="229"/>
                    </a:lnTo>
                    <a:lnTo>
                      <a:pt x="65" y="226"/>
                    </a:lnTo>
                    <a:lnTo>
                      <a:pt x="55" y="222"/>
                    </a:lnTo>
                    <a:lnTo>
                      <a:pt x="47" y="219"/>
                    </a:lnTo>
                    <a:lnTo>
                      <a:pt x="43" y="215"/>
                    </a:lnTo>
                    <a:lnTo>
                      <a:pt x="40" y="208"/>
                    </a:lnTo>
                    <a:lnTo>
                      <a:pt x="40" y="203"/>
                    </a:lnTo>
                    <a:lnTo>
                      <a:pt x="40" y="198"/>
                    </a:lnTo>
                    <a:lnTo>
                      <a:pt x="43" y="196"/>
                    </a:lnTo>
                    <a:lnTo>
                      <a:pt x="49" y="196"/>
                    </a:lnTo>
                    <a:lnTo>
                      <a:pt x="57" y="198"/>
                    </a:lnTo>
                    <a:lnTo>
                      <a:pt x="66" y="199"/>
                    </a:lnTo>
                    <a:lnTo>
                      <a:pt x="63" y="194"/>
                    </a:lnTo>
                    <a:lnTo>
                      <a:pt x="57" y="187"/>
                    </a:lnTo>
                    <a:lnTo>
                      <a:pt x="52" y="178"/>
                    </a:lnTo>
                    <a:lnTo>
                      <a:pt x="45" y="170"/>
                    </a:lnTo>
                    <a:lnTo>
                      <a:pt x="36" y="161"/>
                    </a:lnTo>
                    <a:lnTo>
                      <a:pt x="29" y="152"/>
                    </a:lnTo>
                    <a:lnTo>
                      <a:pt x="22" y="145"/>
                    </a:lnTo>
                    <a:lnTo>
                      <a:pt x="15" y="140"/>
                    </a:lnTo>
                    <a:lnTo>
                      <a:pt x="12" y="135"/>
                    </a:lnTo>
                    <a:lnTo>
                      <a:pt x="7" y="128"/>
                    </a:lnTo>
                    <a:lnTo>
                      <a:pt x="3" y="119"/>
                    </a:lnTo>
                    <a:lnTo>
                      <a:pt x="0" y="110"/>
                    </a:lnTo>
                    <a:lnTo>
                      <a:pt x="16" y="100"/>
                    </a:lnTo>
                    <a:lnTo>
                      <a:pt x="29" y="89"/>
                    </a:lnTo>
                    <a:lnTo>
                      <a:pt x="40" y="77"/>
                    </a:lnTo>
                    <a:lnTo>
                      <a:pt x="49" y="65"/>
                    </a:lnTo>
                    <a:lnTo>
                      <a:pt x="56" y="53"/>
                    </a:lnTo>
                    <a:lnTo>
                      <a:pt x="62" y="42"/>
                    </a:lnTo>
                    <a:lnTo>
                      <a:pt x="66" y="32"/>
                    </a:lnTo>
                    <a:lnTo>
                      <a:pt x="69" y="21"/>
                    </a:lnTo>
                    <a:lnTo>
                      <a:pt x="72" y="14"/>
                    </a:lnTo>
                    <a:lnTo>
                      <a:pt x="73" y="7"/>
                    </a:lnTo>
                    <a:lnTo>
                      <a:pt x="76" y="4"/>
                    </a:lnTo>
                    <a:lnTo>
                      <a:pt x="77" y="0"/>
                    </a:lnTo>
                    <a:lnTo>
                      <a:pt x="82" y="7"/>
                    </a:lnTo>
                    <a:lnTo>
                      <a:pt x="85" y="18"/>
                    </a:lnTo>
                    <a:lnTo>
                      <a:pt x="87" y="30"/>
                    </a:lnTo>
                    <a:lnTo>
                      <a:pt x="87" y="44"/>
                    </a:lnTo>
                    <a:lnTo>
                      <a:pt x="87" y="61"/>
                    </a:lnTo>
                    <a:lnTo>
                      <a:pt x="90" y="82"/>
                    </a:lnTo>
                    <a:lnTo>
                      <a:pt x="93" y="102"/>
                    </a:lnTo>
                    <a:lnTo>
                      <a:pt x="96" y="116"/>
                    </a:lnTo>
                    <a:lnTo>
                      <a:pt x="99" y="130"/>
                    </a:lnTo>
                    <a:lnTo>
                      <a:pt x="102" y="147"/>
                    </a:lnTo>
                    <a:lnTo>
                      <a:pt x="103" y="166"/>
                    </a:lnTo>
                    <a:lnTo>
                      <a:pt x="102" y="18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25" name="Freeform 105"/>
              <p:cNvSpPr>
                <a:spLocks/>
              </p:cNvSpPr>
              <p:nvPr/>
            </p:nvSpPr>
            <p:spPr bwMode="auto">
              <a:xfrm>
                <a:off x="6776" y="5040"/>
                <a:ext cx="53" cy="195"/>
              </a:xfrm>
              <a:custGeom>
                <a:avLst/>
                <a:gdLst>
                  <a:gd name="T0" fmla="*/ 0 w 107"/>
                  <a:gd name="T1" fmla="*/ 0 h 391"/>
                  <a:gd name="T2" fmla="*/ 0 w 107"/>
                  <a:gd name="T3" fmla="*/ 0 h 391"/>
                  <a:gd name="T4" fmla="*/ 0 w 107"/>
                  <a:gd name="T5" fmla="*/ 0 h 391"/>
                  <a:gd name="T6" fmla="*/ 0 w 107"/>
                  <a:gd name="T7" fmla="*/ 0 h 391"/>
                  <a:gd name="T8" fmla="*/ 0 w 107"/>
                  <a:gd name="T9" fmla="*/ 0 h 391"/>
                  <a:gd name="T10" fmla="*/ 0 w 107"/>
                  <a:gd name="T11" fmla="*/ 0 h 391"/>
                  <a:gd name="T12" fmla="*/ 0 w 107"/>
                  <a:gd name="T13" fmla="*/ 0 h 391"/>
                  <a:gd name="T14" fmla="*/ 0 w 107"/>
                  <a:gd name="T15" fmla="*/ 0 h 391"/>
                  <a:gd name="T16" fmla="*/ 0 w 107"/>
                  <a:gd name="T17" fmla="*/ 0 h 391"/>
                  <a:gd name="T18" fmla="*/ 0 w 107"/>
                  <a:gd name="T19" fmla="*/ 0 h 391"/>
                  <a:gd name="T20" fmla="*/ 0 w 107"/>
                  <a:gd name="T21" fmla="*/ 0 h 391"/>
                  <a:gd name="T22" fmla="*/ 0 w 107"/>
                  <a:gd name="T23" fmla="*/ 0 h 391"/>
                  <a:gd name="T24" fmla="*/ 0 w 107"/>
                  <a:gd name="T25" fmla="*/ 0 h 391"/>
                  <a:gd name="T26" fmla="*/ 0 w 107"/>
                  <a:gd name="T27" fmla="*/ 0 h 391"/>
                  <a:gd name="T28" fmla="*/ 0 w 107"/>
                  <a:gd name="T29" fmla="*/ 0 h 391"/>
                  <a:gd name="T30" fmla="*/ 0 w 107"/>
                  <a:gd name="T31" fmla="*/ 0 h 391"/>
                  <a:gd name="T32" fmla="*/ 0 w 107"/>
                  <a:gd name="T33" fmla="*/ 0 h 391"/>
                  <a:gd name="T34" fmla="*/ 0 w 107"/>
                  <a:gd name="T35" fmla="*/ 0 h 391"/>
                  <a:gd name="T36" fmla="*/ 0 w 107"/>
                  <a:gd name="T37" fmla="*/ 0 h 391"/>
                  <a:gd name="T38" fmla="*/ 0 w 107"/>
                  <a:gd name="T39" fmla="*/ 0 h 391"/>
                  <a:gd name="T40" fmla="*/ 0 w 107"/>
                  <a:gd name="T41" fmla="*/ 0 h 391"/>
                  <a:gd name="T42" fmla="*/ 0 w 107"/>
                  <a:gd name="T43" fmla="*/ 0 h 391"/>
                  <a:gd name="T44" fmla="*/ 0 w 107"/>
                  <a:gd name="T45" fmla="*/ 0 h 391"/>
                  <a:gd name="T46" fmla="*/ 0 w 107"/>
                  <a:gd name="T47" fmla="*/ 0 h 391"/>
                  <a:gd name="T48" fmla="*/ 0 w 107"/>
                  <a:gd name="T49" fmla="*/ 0 h 391"/>
                  <a:gd name="T50" fmla="*/ 0 w 107"/>
                  <a:gd name="T51" fmla="*/ 0 h 391"/>
                  <a:gd name="T52" fmla="*/ 0 w 107"/>
                  <a:gd name="T53" fmla="*/ 0 h 391"/>
                  <a:gd name="T54" fmla="*/ 0 w 107"/>
                  <a:gd name="T55" fmla="*/ 0 h 391"/>
                  <a:gd name="T56" fmla="*/ 0 w 107"/>
                  <a:gd name="T57" fmla="*/ 0 h 391"/>
                  <a:gd name="T58" fmla="*/ 0 w 107"/>
                  <a:gd name="T59" fmla="*/ 0 h 391"/>
                  <a:gd name="T60" fmla="*/ 0 w 107"/>
                  <a:gd name="T61" fmla="*/ 0 h 391"/>
                  <a:gd name="T62" fmla="*/ 0 w 107"/>
                  <a:gd name="T63" fmla="*/ 0 h 391"/>
                  <a:gd name="T64" fmla="*/ 0 w 107"/>
                  <a:gd name="T65" fmla="*/ 0 h 391"/>
                  <a:gd name="T66" fmla="*/ 0 w 107"/>
                  <a:gd name="T67" fmla="*/ 0 h 391"/>
                  <a:gd name="T68" fmla="*/ 0 w 107"/>
                  <a:gd name="T69" fmla="*/ 0 h 391"/>
                  <a:gd name="T70" fmla="*/ 0 w 107"/>
                  <a:gd name="T71" fmla="*/ 0 h 391"/>
                  <a:gd name="T72" fmla="*/ 0 w 107"/>
                  <a:gd name="T73" fmla="*/ 0 h 391"/>
                  <a:gd name="T74" fmla="*/ 0 w 107"/>
                  <a:gd name="T75" fmla="*/ 0 h 391"/>
                  <a:gd name="T76" fmla="*/ 0 w 107"/>
                  <a:gd name="T77" fmla="*/ 0 h 391"/>
                  <a:gd name="T78" fmla="*/ 0 w 107"/>
                  <a:gd name="T79" fmla="*/ 0 h 391"/>
                  <a:gd name="T80" fmla="*/ 0 w 107"/>
                  <a:gd name="T81" fmla="*/ 0 h 391"/>
                  <a:gd name="T82" fmla="*/ 0 w 107"/>
                  <a:gd name="T83" fmla="*/ 0 h 391"/>
                  <a:gd name="T84" fmla="*/ 0 w 107"/>
                  <a:gd name="T85" fmla="*/ 0 h 391"/>
                  <a:gd name="T86" fmla="*/ 0 w 107"/>
                  <a:gd name="T87" fmla="*/ 0 h 391"/>
                  <a:gd name="T88" fmla="*/ 0 w 107"/>
                  <a:gd name="T89" fmla="*/ 0 h 391"/>
                  <a:gd name="T90" fmla="*/ 0 w 107"/>
                  <a:gd name="T91" fmla="*/ 0 h 3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
                  <a:gd name="T139" fmla="*/ 0 h 391"/>
                  <a:gd name="T140" fmla="*/ 107 w 107"/>
                  <a:gd name="T141" fmla="*/ 391 h 3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 h="391">
                    <a:moveTo>
                      <a:pt x="71" y="391"/>
                    </a:moveTo>
                    <a:lnTo>
                      <a:pt x="65" y="391"/>
                    </a:lnTo>
                    <a:lnTo>
                      <a:pt x="61" y="391"/>
                    </a:lnTo>
                    <a:lnTo>
                      <a:pt x="55" y="390"/>
                    </a:lnTo>
                    <a:lnTo>
                      <a:pt x="51" y="386"/>
                    </a:lnTo>
                    <a:lnTo>
                      <a:pt x="45" y="379"/>
                    </a:lnTo>
                    <a:lnTo>
                      <a:pt x="43" y="367"/>
                    </a:lnTo>
                    <a:lnTo>
                      <a:pt x="43" y="355"/>
                    </a:lnTo>
                    <a:lnTo>
                      <a:pt x="43" y="342"/>
                    </a:lnTo>
                    <a:lnTo>
                      <a:pt x="43" y="337"/>
                    </a:lnTo>
                    <a:lnTo>
                      <a:pt x="44" y="334"/>
                    </a:lnTo>
                    <a:lnTo>
                      <a:pt x="44" y="330"/>
                    </a:lnTo>
                    <a:lnTo>
                      <a:pt x="44" y="329"/>
                    </a:lnTo>
                    <a:lnTo>
                      <a:pt x="43" y="323"/>
                    </a:lnTo>
                    <a:lnTo>
                      <a:pt x="38" y="318"/>
                    </a:lnTo>
                    <a:lnTo>
                      <a:pt x="34" y="313"/>
                    </a:lnTo>
                    <a:lnTo>
                      <a:pt x="31" y="308"/>
                    </a:lnTo>
                    <a:lnTo>
                      <a:pt x="33" y="302"/>
                    </a:lnTo>
                    <a:lnTo>
                      <a:pt x="35" y="295"/>
                    </a:lnTo>
                    <a:lnTo>
                      <a:pt x="40" y="290"/>
                    </a:lnTo>
                    <a:lnTo>
                      <a:pt x="44" y="287"/>
                    </a:lnTo>
                    <a:lnTo>
                      <a:pt x="38" y="285"/>
                    </a:lnTo>
                    <a:lnTo>
                      <a:pt x="34" y="281"/>
                    </a:lnTo>
                    <a:lnTo>
                      <a:pt x="30" y="278"/>
                    </a:lnTo>
                    <a:lnTo>
                      <a:pt x="27" y="273"/>
                    </a:lnTo>
                    <a:lnTo>
                      <a:pt x="27" y="266"/>
                    </a:lnTo>
                    <a:lnTo>
                      <a:pt x="30" y="255"/>
                    </a:lnTo>
                    <a:lnTo>
                      <a:pt x="31" y="246"/>
                    </a:lnTo>
                    <a:lnTo>
                      <a:pt x="33" y="239"/>
                    </a:lnTo>
                    <a:lnTo>
                      <a:pt x="30" y="236"/>
                    </a:lnTo>
                    <a:lnTo>
                      <a:pt x="25" y="234"/>
                    </a:lnTo>
                    <a:lnTo>
                      <a:pt x="20" y="231"/>
                    </a:lnTo>
                    <a:lnTo>
                      <a:pt x="17" y="231"/>
                    </a:lnTo>
                    <a:lnTo>
                      <a:pt x="14" y="229"/>
                    </a:lnTo>
                    <a:lnTo>
                      <a:pt x="10" y="229"/>
                    </a:lnTo>
                    <a:lnTo>
                      <a:pt x="5" y="227"/>
                    </a:lnTo>
                    <a:lnTo>
                      <a:pt x="1" y="224"/>
                    </a:lnTo>
                    <a:lnTo>
                      <a:pt x="0" y="206"/>
                    </a:lnTo>
                    <a:lnTo>
                      <a:pt x="5" y="177"/>
                    </a:lnTo>
                    <a:lnTo>
                      <a:pt x="13" y="149"/>
                    </a:lnTo>
                    <a:lnTo>
                      <a:pt x="17" y="131"/>
                    </a:lnTo>
                    <a:lnTo>
                      <a:pt x="13" y="126"/>
                    </a:lnTo>
                    <a:lnTo>
                      <a:pt x="10" y="119"/>
                    </a:lnTo>
                    <a:lnTo>
                      <a:pt x="10" y="112"/>
                    </a:lnTo>
                    <a:lnTo>
                      <a:pt x="11" y="107"/>
                    </a:lnTo>
                    <a:lnTo>
                      <a:pt x="10" y="98"/>
                    </a:lnTo>
                    <a:lnTo>
                      <a:pt x="10" y="86"/>
                    </a:lnTo>
                    <a:lnTo>
                      <a:pt x="11" y="75"/>
                    </a:lnTo>
                    <a:lnTo>
                      <a:pt x="13" y="67"/>
                    </a:lnTo>
                    <a:lnTo>
                      <a:pt x="14" y="58"/>
                    </a:lnTo>
                    <a:lnTo>
                      <a:pt x="18" y="49"/>
                    </a:lnTo>
                    <a:lnTo>
                      <a:pt x="21" y="42"/>
                    </a:lnTo>
                    <a:lnTo>
                      <a:pt x="27" y="37"/>
                    </a:lnTo>
                    <a:lnTo>
                      <a:pt x="34" y="33"/>
                    </a:lnTo>
                    <a:lnTo>
                      <a:pt x="41" y="30"/>
                    </a:lnTo>
                    <a:lnTo>
                      <a:pt x="48" y="25"/>
                    </a:lnTo>
                    <a:lnTo>
                      <a:pt x="54" y="21"/>
                    </a:lnTo>
                    <a:lnTo>
                      <a:pt x="58" y="16"/>
                    </a:lnTo>
                    <a:lnTo>
                      <a:pt x="65" y="9"/>
                    </a:lnTo>
                    <a:lnTo>
                      <a:pt x="71" y="2"/>
                    </a:lnTo>
                    <a:lnTo>
                      <a:pt x="77" y="0"/>
                    </a:lnTo>
                    <a:lnTo>
                      <a:pt x="75" y="7"/>
                    </a:lnTo>
                    <a:lnTo>
                      <a:pt x="73" y="16"/>
                    </a:lnTo>
                    <a:lnTo>
                      <a:pt x="70" y="26"/>
                    </a:lnTo>
                    <a:lnTo>
                      <a:pt x="67" y="39"/>
                    </a:lnTo>
                    <a:lnTo>
                      <a:pt x="67" y="54"/>
                    </a:lnTo>
                    <a:lnTo>
                      <a:pt x="71" y="72"/>
                    </a:lnTo>
                    <a:lnTo>
                      <a:pt x="77" y="89"/>
                    </a:lnTo>
                    <a:lnTo>
                      <a:pt x="83" y="98"/>
                    </a:lnTo>
                    <a:lnTo>
                      <a:pt x="90" y="107"/>
                    </a:lnTo>
                    <a:lnTo>
                      <a:pt x="98" y="119"/>
                    </a:lnTo>
                    <a:lnTo>
                      <a:pt x="104" y="136"/>
                    </a:lnTo>
                    <a:lnTo>
                      <a:pt x="107" y="152"/>
                    </a:lnTo>
                    <a:lnTo>
                      <a:pt x="103" y="166"/>
                    </a:lnTo>
                    <a:lnTo>
                      <a:pt x="95" y="178"/>
                    </a:lnTo>
                    <a:lnTo>
                      <a:pt x="85" y="191"/>
                    </a:lnTo>
                    <a:lnTo>
                      <a:pt x="77" y="203"/>
                    </a:lnTo>
                    <a:lnTo>
                      <a:pt x="71" y="217"/>
                    </a:lnTo>
                    <a:lnTo>
                      <a:pt x="68" y="232"/>
                    </a:lnTo>
                    <a:lnTo>
                      <a:pt x="68" y="252"/>
                    </a:lnTo>
                    <a:lnTo>
                      <a:pt x="70" y="267"/>
                    </a:lnTo>
                    <a:lnTo>
                      <a:pt x="71" y="273"/>
                    </a:lnTo>
                    <a:lnTo>
                      <a:pt x="73" y="280"/>
                    </a:lnTo>
                    <a:lnTo>
                      <a:pt x="74" y="288"/>
                    </a:lnTo>
                    <a:lnTo>
                      <a:pt x="74" y="299"/>
                    </a:lnTo>
                    <a:lnTo>
                      <a:pt x="74" y="308"/>
                    </a:lnTo>
                    <a:lnTo>
                      <a:pt x="75" y="316"/>
                    </a:lnTo>
                    <a:lnTo>
                      <a:pt x="78" y="323"/>
                    </a:lnTo>
                    <a:lnTo>
                      <a:pt x="80" y="329"/>
                    </a:lnTo>
                    <a:lnTo>
                      <a:pt x="83" y="341"/>
                    </a:lnTo>
                    <a:lnTo>
                      <a:pt x="85" y="360"/>
                    </a:lnTo>
                    <a:lnTo>
                      <a:pt x="83" y="381"/>
                    </a:lnTo>
                    <a:lnTo>
                      <a:pt x="71" y="39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26" name="Freeform 106"/>
              <p:cNvSpPr>
                <a:spLocks/>
              </p:cNvSpPr>
              <p:nvPr/>
            </p:nvSpPr>
            <p:spPr bwMode="auto">
              <a:xfrm>
                <a:off x="6877" y="5130"/>
                <a:ext cx="20" cy="51"/>
              </a:xfrm>
              <a:custGeom>
                <a:avLst/>
                <a:gdLst>
                  <a:gd name="T0" fmla="*/ 0 w 42"/>
                  <a:gd name="T1" fmla="*/ 0 h 103"/>
                  <a:gd name="T2" fmla="*/ 0 w 42"/>
                  <a:gd name="T3" fmla="*/ 0 h 103"/>
                  <a:gd name="T4" fmla="*/ 0 w 42"/>
                  <a:gd name="T5" fmla="*/ 0 h 103"/>
                  <a:gd name="T6" fmla="*/ 0 w 42"/>
                  <a:gd name="T7" fmla="*/ 0 h 103"/>
                  <a:gd name="T8" fmla="*/ 0 w 42"/>
                  <a:gd name="T9" fmla="*/ 0 h 103"/>
                  <a:gd name="T10" fmla="*/ 0 w 42"/>
                  <a:gd name="T11" fmla="*/ 0 h 103"/>
                  <a:gd name="T12" fmla="*/ 0 w 42"/>
                  <a:gd name="T13" fmla="*/ 0 h 103"/>
                  <a:gd name="T14" fmla="*/ 0 w 42"/>
                  <a:gd name="T15" fmla="*/ 0 h 103"/>
                  <a:gd name="T16" fmla="*/ 0 w 42"/>
                  <a:gd name="T17" fmla="*/ 0 h 103"/>
                  <a:gd name="T18" fmla="*/ 0 w 42"/>
                  <a:gd name="T19" fmla="*/ 0 h 103"/>
                  <a:gd name="T20" fmla="*/ 0 w 42"/>
                  <a:gd name="T21" fmla="*/ 0 h 103"/>
                  <a:gd name="T22" fmla="*/ 0 w 42"/>
                  <a:gd name="T23" fmla="*/ 0 h 103"/>
                  <a:gd name="T24" fmla="*/ 0 w 42"/>
                  <a:gd name="T25" fmla="*/ 0 h 103"/>
                  <a:gd name="T26" fmla="*/ 0 w 42"/>
                  <a:gd name="T27" fmla="*/ 0 h 103"/>
                  <a:gd name="T28" fmla="*/ 0 w 42"/>
                  <a:gd name="T29" fmla="*/ 0 h 103"/>
                  <a:gd name="T30" fmla="*/ 0 w 42"/>
                  <a:gd name="T31" fmla="*/ 0 h 103"/>
                  <a:gd name="T32" fmla="*/ 0 w 42"/>
                  <a:gd name="T33" fmla="*/ 0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03"/>
                  <a:gd name="T53" fmla="*/ 42 w 42"/>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03">
                    <a:moveTo>
                      <a:pt x="0" y="14"/>
                    </a:moveTo>
                    <a:lnTo>
                      <a:pt x="9" y="16"/>
                    </a:lnTo>
                    <a:lnTo>
                      <a:pt x="19" y="14"/>
                    </a:lnTo>
                    <a:lnTo>
                      <a:pt x="26" y="9"/>
                    </a:lnTo>
                    <a:lnTo>
                      <a:pt x="30" y="0"/>
                    </a:lnTo>
                    <a:lnTo>
                      <a:pt x="37" y="18"/>
                    </a:lnTo>
                    <a:lnTo>
                      <a:pt x="42" y="38"/>
                    </a:lnTo>
                    <a:lnTo>
                      <a:pt x="42" y="58"/>
                    </a:lnTo>
                    <a:lnTo>
                      <a:pt x="37" y="72"/>
                    </a:lnTo>
                    <a:lnTo>
                      <a:pt x="29" y="80"/>
                    </a:lnTo>
                    <a:lnTo>
                      <a:pt x="19" y="87"/>
                    </a:lnTo>
                    <a:lnTo>
                      <a:pt x="10" y="94"/>
                    </a:lnTo>
                    <a:lnTo>
                      <a:pt x="4" y="103"/>
                    </a:lnTo>
                    <a:lnTo>
                      <a:pt x="7" y="84"/>
                    </a:lnTo>
                    <a:lnTo>
                      <a:pt x="7" y="58"/>
                    </a:lnTo>
                    <a:lnTo>
                      <a:pt x="4" y="33"/>
                    </a:lnTo>
                    <a:lnTo>
                      <a:pt x="0" y="1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27" name="Freeform 107"/>
              <p:cNvSpPr>
                <a:spLocks/>
              </p:cNvSpPr>
              <p:nvPr/>
            </p:nvSpPr>
            <p:spPr bwMode="auto">
              <a:xfrm>
                <a:off x="6953" y="5092"/>
                <a:ext cx="27" cy="25"/>
              </a:xfrm>
              <a:custGeom>
                <a:avLst/>
                <a:gdLst>
                  <a:gd name="T0" fmla="*/ 0 w 54"/>
                  <a:gd name="T1" fmla="*/ 0 h 51"/>
                  <a:gd name="T2" fmla="*/ 1 w 54"/>
                  <a:gd name="T3" fmla="*/ 0 h 51"/>
                  <a:gd name="T4" fmla="*/ 1 w 54"/>
                  <a:gd name="T5" fmla="*/ 0 h 51"/>
                  <a:gd name="T6" fmla="*/ 1 w 54"/>
                  <a:gd name="T7" fmla="*/ 0 h 51"/>
                  <a:gd name="T8" fmla="*/ 1 w 54"/>
                  <a:gd name="T9" fmla="*/ 0 h 51"/>
                  <a:gd name="T10" fmla="*/ 1 w 54"/>
                  <a:gd name="T11" fmla="*/ 0 h 51"/>
                  <a:gd name="T12" fmla="*/ 1 w 54"/>
                  <a:gd name="T13" fmla="*/ 0 h 51"/>
                  <a:gd name="T14" fmla="*/ 1 w 54"/>
                  <a:gd name="T15" fmla="*/ 0 h 51"/>
                  <a:gd name="T16" fmla="*/ 1 w 54"/>
                  <a:gd name="T17" fmla="*/ 0 h 51"/>
                  <a:gd name="T18" fmla="*/ 1 w 54"/>
                  <a:gd name="T19" fmla="*/ 0 h 51"/>
                  <a:gd name="T20" fmla="*/ 1 w 54"/>
                  <a:gd name="T21" fmla="*/ 0 h 51"/>
                  <a:gd name="T22" fmla="*/ 1 w 54"/>
                  <a:gd name="T23" fmla="*/ 0 h 51"/>
                  <a:gd name="T24" fmla="*/ 1 w 54"/>
                  <a:gd name="T25" fmla="*/ 0 h 51"/>
                  <a:gd name="T26" fmla="*/ 1 w 54"/>
                  <a:gd name="T27" fmla="*/ 0 h 51"/>
                  <a:gd name="T28" fmla="*/ 1 w 54"/>
                  <a:gd name="T29" fmla="*/ 0 h 51"/>
                  <a:gd name="T30" fmla="*/ 1 w 54"/>
                  <a:gd name="T31" fmla="*/ 0 h 51"/>
                  <a:gd name="T32" fmla="*/ 1 w 54"/>
                  <a:gd name="T33" fmla="*/ 0 h 51"/>
                  <a:gd name="T34" fmla="*/ 1 w 54"/>
                  <a:gd name="T35" fmla="*/ 0 h 51"/>
                  <a:gd name="T36" fmla="*/ 1 w 54"/>
                  <a:gd name="T37" fmla="*/ 0 h 51"/>
                  <a:gd name="T38" fmla="*/ 1 w 54"/>
                  <a:gd name="T39" fmla="*/ 0 h 51"/>
                  <a:gd name="T40" fmla="*/ 0 w 54"/>
                  <a:gd name="T41" fmla="*/ 0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51"/>
                  <a:gd name="T65" fmla="*/ 54 w 54"/>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51">
                    <a:moveTo>
                      <a:pt x="0" y="24"/>
                    </a:moveTo>
                    <a:lnTo>
                      <a:pt x="8" y="26"/>
                    </a:lnTo>
                    <a:lnTo>
                      <a:pt x="17" y="24"/>
                    </a:lnTo>
                    <a:lnTo>
                      <a:pt x="26" y="23"/>
                    </a:lnTo>
                    <a:lnTo>
                      <a:pt x="33" y="19"/>
                    </a:lnTo>
                    <a:lnTo>
                      <a:pt x="38" y="16"/>
                    </a:lnTo>
                    <a:lnTo>
                      <a:pt x="43" y="10"/>
                    </a:lnTo>
                    <a:lnTo>
                      <a:pt x="46" y="5"/>
                    </a:lnTo>
                    <a:lnTo>
                      <a:pt x="47" y="0"/>
                    </a:lnTo>
                    <a:lnTo>
                      <a:pt x="51" y="10"/>
                    </a:lnTo>
                    <a:lnTo>
                      <a:pt x="54" y="21"/>
                    </a:lnTo>
                    <a:lnTo>
                      <a:pt x="53" y="30"/>
                    </a:lnTo>
                    <a:lnTo>
                      <a:pt x="46" y="38"/>
                    </a:lnTo>
                    <a:lnTo>
                      <a:pt x="34" y="45"/>
                    </a:lnTo>
                    <a:lnTo>
                      <a:pt x="26" y="51"/>
                    </a:lnTo>
                    <a:lnTo>
                      <a:pt x="20" y="51"/>
                    </a:lnTo>
                    <a:lnTo>
                      <a:pt x="14" y="47"/>
                    </a:lnTo>
                    <a:lnTo>
                      <a:pt x="10" y="42"/>
                    </a:lnTo>
                    <a:lnTo>
                      <a:pt x="6" y="37"/>
                    </a:lnTo>
                    <a:lnTo>
                      <a:pt x="3" y="31"/>
                    </a:lnTo>
                    <a:lnTo>
                      <a:pt x="0" y="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28" name="Freeform 108"/>
              <p:cNvSpPr>
                <a:spLocks/>
              </p:cNvSpPr>
              <p:nvPr/>
            </p:nvSpPr>
            <p:spPr bwMode="auto">
              <a:xfrm>
                <a:off x="6955" y="5081"/>
                <a:ext cx="12" cy="14"/>
              </a:xfrm>
              <a:custGeom>
                <a:avLst/>
                <a:gdLst>
                  <a:gd name="T0" fmla="*/ 0 w 24"/>
                  <a:gd name="T1" fmla="*/ 1 h 26"/>
                  <a:gd name="T2" fmla="*/ 1 w 24"/>
                  <a:gd name="T3" fmla="*/ 1 h 26"/>
                  <a:gd name="T4" fmla="*/ 1 w 24"/>
                  <a:gd name="T5" fmla="*/ 1 h 26"/>
                  <a:gd name="T6" fmla="*/ 1 w 24"/>
                  <a:gd name="T7" fmla="*/ 1 h 26"/>
                  <a:gd name="T8" fmla="*/ 1 w 24"/>
                  <a:gd name="T9" fmla="*/ 0 h 26"/>
                  <a:gd name="T10" fmla="*/ 1 w 24"/>
                  <a:gd name="T11" fmla="*/ 1 h 26"/>
                  <a:gd name="T12" fmla="*/ 1 w 24"/>
                  <a:gd name="T13" fmla="*/ 1 h 26"/>
                  <a:gd name="T14" fmla="*/ 1 w 24"/>
                  <a:gd name="T15" fmla="*/ 1 h 26"/>
                  <a:gd name="T16" fmla="*/ 1 w 24"/>
                  <a:gd name="T17" fmla="*/ 1 h 26"/>
                  <a:gd name="T18" fmla="*/ 1 w 24"/>
                  <a:gd name="T19" fmla="*/ 1 h 26"/>
                  <a:gd name="T20" fmla="*/ 1 w 24"/>
                  <a:gd name="T21" fmla="*/ 1 h 26"/>
                  <a:gd name="T22" fmla="*/ 0 w 24"/>
                  <a:gd name="T23" fmla="*/ 1 h 26"/>
                  <a:gd name="T24" fmla="*/ 0 w 24"/>
                  <a:gd name="T25" fmla="*/ 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6"/>
                  <a:gd name="T41" fmla="*/ 24 w 24"/>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6">
                    <a:moveTo>
                      <a:pt x="0" y="5"/>
                    </a:moveTo>
                    <a:lnTo>
                      <a:pt x="6" y="9"/>
                    </a:lnTo>
                    <a:lnTo>
                      <a:pt x="13" y="10"/>
                    </a:lnTo>
                    <a:lnTo>
                      <a:pt x="19" y="7"/>
                    </a:lnTo>
                    <a:lnTo>
                      <a:pt x="22" y="0"/>
                    </a:lnTo>
                    <a:lnTo>
                      <a:pt x="24" y="9"/>
                    </a:lnTo>
                    <a:lnTo>
                      <a:pt x="24" y="16"/>
                    </a:lnTo>
                    <a:lnTo>
                      <a:pt x="22" y="23"/>
                    </a:lnTo>
                    <a:lnTo>
                      <a:pt x="17" y="26"/>
                    </a:lnTo>
                    <a:lnTo>
                      <a:pt x="10" y="26"/>
                    </a:lnTo>
                    <a:lnTo>
                      <a:pt x="3" y="23"/>
                    </a:lnTo>
                    <a:lnTo>
                      <a:pt x="0" y="16"/>
                    </a:lnTo>
                    <a:lnTo>
                      <a:pt x="0"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29" name="Freeform 109"/>
              <p:cNvSpPr>
                <a:spLocks/>
              </p:cNvSpPr>
              <p:nvPr/>
            </p:nvSpPr>
            <p:spPr bwMode="auto">
              <a:xfrm>
                <a:off x="6882" y="4960"/>
                <a:ext cx="45" cy="25"/>
              </a:xfrm>
              <a:custGeom>
                <a:avLst/>
                <a:gdLst>
                  <a:gd name="T0" fmla="*/ 0 w 90"/>
                  <a:gd name="T1" fmla="*/ 0 h 51"/>
                  <a:gd name="T2" fmla="*/ 1 w 90"/>
                  <a:gd name="T3" fmla="*/ 0 h 51"/>
                  <a:gd name="T4" fmla="*/ 1 w 90"/>
                  <a:gd name="T5" fmla="*/ 0 h 51"/>
                  <a:gd name="T6" fmla="*/ 1 w 90"/>
                  <a:gd name="T7" fmla="*/ 0 h 51"/>
                  <a:gd name="T8" fmla="*/ 1 w 90"/>
                  <a:gd name="T9" fmla="*/ 0 h 51"/>
                  <a:gd name="T10" fmla="*/ 1 w 90"/>
                  <a:gd name="T11" fmla="*/ 0 h 51"/>
                  <a:gd name="T12" fmla="*/ 1 w 90"/>
                  <a:gd name="T13" fmla="*/ 0 h 51"/>
                  <a:gd name="T14" fmla="*/ 1 w 90"/>
                  <a:gd name="T15" fmla="*/ 0 h 51"/>
                  <a:gd name="T16" fmla="*/ 1 w 90"/>
                  <a:gd name="T17" fmla="*/ 0 h 51"/>
                  <a:gd name="T18" fmla="*/ 1 w 90"/>
                  <a:gd name="T19" fmla="*/ 0 h 51"/>
                  <a:gd name="T20" fmla="*/ 1 w 90"/>
                  <a:gd name="T21" fmla="*/ 0 h 51"/>
                  <a:gd name="T22" fmla="*/ 1 w 90"/>
                  <a:gd name="T23" fmla="*/ 0 h 51"/>
                  <a:gd name="T24" fmla="*/ 1 w 90"/>
                  <a:gd name="T25" fmla="*/ 0 h 51"/>
                  <a:gd name="T26" fmla="*/ 1 w 90"/>
                  <a:gd name="T27" fmla="*/ 0 h 51"/>
                  <a:gd name="T28" fmla="*/ 1 w 90"/>
                  <a:gd name="T29" fmla="*/ 0 h 51"/>
                  <a:gd name="T30" fmla="*/ 1 w 90"/>
                  <a:gd name="T31" fmla="*/ 0 h 51"/>
                  <a:gd name="T32" fmla="*/ 1 w 90"/>
                  <a:gd name="T33" fmla="*/ 0 h 51"/>
                  <a:gd name="T34" fmla="*/ 1 w 90"/>
                  <a:gd name="T35" fmla="*/ 0 h 51"/>
                  <a:gd name="T36" fmla="*/ 1 w 90"/>
                  <a:gd name="T37" fmla="*/ 0 h 51"/>
                  <a:gd name="T38" fmla="*/ 1 w 90"/>
                  <a:gd name="T39" fmla="*/ 0 h 51"/>
                  <a:gd name="T40" fmla="*/ 1 w 90"/>
                  <a:gd name="T41" fmla="*/ 0 h 51"/>
                  <a:gd name="T42" fmla="*/ 1 w 90"/>
                  <a:gd name="T43" fmla="*/ 0 h 51"/>
                  <a:gd name="T44" fmla="*/ 1 w 90"/>
                  <a:gd name="T45" fmla="*/ 0 h 51"/>
                  <a:gd name="T46" fmla="*/ 1 w 90"/>
                  <a:gd name="T47" fmla="*/ 0 h 51"/>
                  <a:gd name="T48" fmla="*/ 0 w 90"/>
                  <a:gd name="T49" fmla="*/ 0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51"/>
                  <a:gd name="T77" fmla="*/ 90 w 90"/>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51">
                    <a:moveTo>
                      <a:pt x="0" y="35"/>
                    </a:moveTo>
                    <a:lnTo>
                      <a:pt x="14" y="37"/>
                    </a:lnTo>
                    <a:lnTo>
                      <a:pt x="26" y="32"/>
                    </a:lnTo>
                    <a:lnTo>
                      <a:pt x="34" y="23"/>
                    </a:lnTo>
                    <a:lnTo>
                      <a:pt x="42" y="14"/>
                    </a:lnTo>
                    <a:lnTo>
                      <a:pt x="46" y="9"/>
                    </a:lnTo>
                    <a:lnTo>
                      <a:pt x="53" y="5"/>
                    </a:lnTo>
                    <a:lnTo>
                      <a:pt x="60" y="2"/>
                    </a:lnTo>
                    <a:lnTo>
                      <a:pt x="69" y="0"/>
                    </a:lnTo>
                    <a:lnTo>
                      <a:pt x="76" y="2"/>
                    </a:lnTo>
                    <a:lnTo>
                      <a:pt x="83" y="7"/>
                    </a:lnTo>
                    <a:lnTo>
                      <a:pt x="87" y="18"/>
                    </a:lnTo>
                    <a:lnTo>
                      <a:pt x="90" y="33"/>
                    </a:lnTo>
                    <a:lnTo>
                      <a:pt x="82" y="25"/>
                    </a:lnTo>
                    <a:lnTo>
                      <a:pt x="70" y="21"/>
                    </a:lnTo>
                    <a:lnTo>
                      <a:pt x="60" y="23"/>
                    </a:lnTo>
                    <a:lnTo>
                      <a:pt x="49" y="33"/>
                    </a:lnTo>
                    <a:lnTo>
                      <a:pt x="43" y="40"/>
                    </a:lnTo>
                    <a:lnTo>
                      <a:pt x="37" y="46"/>
                    </a:lnTo>
                    <a:lnTo>
                      <a:pt x="32" y="49"/>
                    </a:lnTo>
                    <a:lnTo>
                      <a:pt x="26" y="51"/>
                    </a:lnTo>
                    <a:lnTo>
                      <a:pt x="19" y="51"/>
                    </a:lnTo>
                    <a:lnTo>
                      <a:pt x="13" y="47"/>
                    </a:lnTo>
                    <a:lnTo>
                      <a:pt x="6" y="42"/>
                    </a:lnTo>
                    <a:lnTo>
                      <a:pt x="0" y="3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30" name="Freeform 110"/>
              <p:cNvSpPr>
                <a:spLocks/>
              </p:cNvSpPr>
              <p:nvPr/>
            </p:nvSpPr>
            <p:spPr bwMode="auto">
              <a:xfrm>
                <a:off x="6936" y="4918"/>
                <a:ext cx="100" cy="176"/>
              </a:xfrm>
              <a:custGeom>
                <a:avLst/>
                <a:gdLst>
                  <a:gd name="T0" fmla="*/ 0 w 201"/>
                  <a:gd name="T1" fmla="*/ 1 h 351"/>
                  <a:gd name="T2" fmla="*/ 0 w 201"/>
                  <a:gd name="T3" fmla="*/ 1 h 351"/>
                  <a:gd name="T4" fmla="*/ 0 w 201"/>
                  <a:gd name="T5" fmla="*/ 1 h 351"/>
                  <a:gd name="T6" fmla="*/ 0 w 201"/>
                  <a:gd name="T7" fmla="*/ 1 h 351"/>
                  <a:gd name="T8" fmla="*/ 0 w 201"/>
                  <a:gd name="T9" fmla="*/ 1 h 351"/>
                  <a:gd name="T10" fmla="*/ 0 w 201"/>
                  <a:gd name="T11" fmla="*/ 1 h 351"/>
                  <a:gd name="T12" fmla="*/ 0 w 201"/>
                  <a:gd name="T13" fmla="*/ 1 h 351"/>
                  <a:gd name="T14" fmla="*/ 0 w 201"/>
                  <a:gd name="T15" fmla="*/ 1 h 351"/>
                  <a:gd name="T16" fmla="*/ 0 w 201"/>
                  <a:gd name="T17" fmla="*/ 1 h 351"/>
                  <a:gd name="T18" fmla="*/ 0 w 201"/>
                  <a:gd name="T19" fmla="*/ 1 h 351"/>
                  <a:gd name="T20" fmla="*/ 0 w 201"/>
                  <a:gd name="T21" fmla="*/ 1 h 351"/>
                  <a:gd name="T22" fmla="*/ 0 w 201"/>
                  <a:gd name="T23" fmla="*/ 1 h 351"/>
                  <a:gd name="T24" fmla="*/ 0 w 201"/>
                  <a:gd name="T25" fmla="*/ 1 h 351"/>
                  <a:gd name="T26" fmla="*/ 0 w 201"/>
                  <a:gd name="T27" fmla="*/ 1 h 351"/>
                  <a:gd name="T28" fmla="*/ 0 w 201"/>
                  <a:gd name="T29" fmla="*/ 1 h 351"/>
                  <a:gd name="T30" fmla="*/ 0 w 201"/>
                  <a:gd name="T31" fmla="*/ 1 h 351"/>
                  <a:gd name="T32" fmla="*/ 0 w 201"/>
                  <a:gd name="T33" fmla="*/ 1 h 351"/>
                  <a:gd name="T34" fmla="*/ 0 w 201"/>
                  <a:gd name="T35" fmla="*/ 1 h 351"/>
                  <a:gd name="T36" fmla="*/ 0 w 201"/>
                  <a:gd name="T37" fmla="*/ 1 h 351"/>
                  <a:gd name="T38" fmla="*/ 0 w 201"/>
                  <a:gd name="T39" fmla="*/ 1 h 351"/>
                  <a:gd name="T40" fmla="*/ 0 w 201"/>
                  <a:gd name="T41" fmla="*/ 1 h 351"/>
                  <a:gd name="T42" fmla="*/ 0 w 201"/>
                  <a:gd name="T43" fmla="*/ 1 h 351"/>
                  <a:gd name="T44" fmla="*/ 0 w 201"/>
                  <a:gd name="T45" fmla="*/ 1 h 351"/>
                  <a:gd name="T46" fmla="*/ 0 w 201"/>
                  <a:gd name="T47" fmla="*/ 1 h 351"/>
                  <a:gd name="T48" fmla="*/ 0 w 201"/>
                  <a:gd name="T49" fmla="*/ 1 h 351"/>
                  <a:gd name="T50" fmla="*/ 0 w 201"/>
                  <a:gd name="T51" fmla="*/ 1 h 351"/>
                  <a:gd name="T52" fmla="*/ 0 w 201"/>
                  <a:gd name="T53" fmla="*/ 1 h 351"/>
                  <a:gd name="T54" fmla="*/ 0 w 201"/>
                  <a:gd name="T55" fmla="*/ 1 h 351"/>
                  <a:gd name="T56" fmla="*/ 0 w 201"/>
                  <a:gd name="T57" fmla="*/ 1 h 351"/>
                  <a:gd name="T58" fmla="*/ 0 w 201"/>
                  <a:gd name="T59" fmla="*/ 1 h 351"/>
                  <a:gd name="T60" fmla="*/ 0 w 201"/>
                  <a:gd name="T61" fmla="*/ 1 h 351"/>
                  <a:gd name="T62" fmla="*/ 0 w 201"/>
                  <a:gd name="T63" fmla="*/ 1 h 351"/>
                  <a:gd name="T64" fmla="*/ 0 w 201"/>
                  <a:gd name="T65" fmla="*/ 1 h 351"/>
                  <a:gd name="T66" fmla="*/ 0 w 201"/>
                  <a:gd name="T67" fmla="*/ 1 h 351"/>
                  <a:gd name="T68" fmla="*/ 0 w 201"/>
                  <a:gd name="T69" fmla="*/ 1 h 351"/>
                  <a:gd name="T70" fmla="*/ 0 w 201"/>
                  <a:gd name="T71" fmla="*/ 1 h 351"/>
                  <a:gd name="T72" fmla="*/ 0 w 201"/>
                  <a:gd name="T73" fmla="*/ 1 h 351"/>
                  <a:gd name="T74" fmla="*/ 0 w 201"/>
                  <a:gd name="T75" fmla="*/ 1 h 351"/>
                  <a:gd name="T76" fmla="*/ 0 w 201"/>
                  <a:gd name="T77" fmla="*/ 1 h 351"/>
                  <a:gd name="T78" fmla="*/ 0 w 201"/>
                  <a:gd name="T79" fmla="*/ 1 h 351"/>
                  <a:gd name="T80" fmla="*/ 0 w 201"/>
                  <a:gd name="T81" fmla="*/ 1 h 351"/>
                  <a:gd name="T82" fmla="*/ 0 w 201"/>
                  <a:gd name="T83" fmla="*/ 1 h 351"/>
                  <a:gd name="T84" fmla="*/ 0 w 201"/>
                  <a:gd name="T85" fmla="*/ 1 h 351"/>
                  <a:gd name="T86" fmla="*/ 0 w 201"/>
                  <a:gd name="T87" fmla="*/ 1 h 351"/>
                  <a:gd name="T88" fmla="*/ 0 w 201"/>
                  <a:gd name="T89" fmla="*/ 1 h 351"/>
                  <a:gd name="T90" fmla="*/ 0 w 201"/>
                  <a:gd name="T91" fmla="*/ 1 h 351"/>
                  <a:gd name="T92" fmla="*/ 0 w 201"/>
                  <a:gd name="T93" fmla="*/ 1 h 351"/>
                  <a:gd name="T94" fmla="*/ 0 w 201"/>
                  <a:gd name="T95" fmla="*/ 1 h 351"/>
                  <a:gd name="T96" fmla="*/ 0 w 201"/>
                  <a:gd name="T97" fmla="*/ 1 h 351"/>
                  <a:gd name="T98" fmla="*/ 0 w 201"/>
                  <a:gd name="T99" fmla="*/ 1 h 351"/>
                  <a:gd name="T100" fmla="*/ 0 w 201"/>
                  <a:gd name="T101" fmla="*/ 1 h 351"/>
                  <a:gd name="T102" fmla="*/ 0 w 201"/>
                  <a:gd name="T103" fmla="*/ 1 h 351"/>
                  <a:gd name="T104" fmla="*/ 0 w 201"/>
                  <a:gd name="T105" fmla="*/ 1 h 351"/>
                  <a:gd name="T106" fmla="*/ 0 w 201"/>
                  <a:gd name="T107" fmla="*/ 1 h 351"/>
                  <a:gd name="T108" fmla="*/ 0 w 201"/>
                  <a:gd name="T109" fmla="*/ 1 h 351"/>
                  <a:gd name="T110" fmla="*/ 0 w 201"/>
                  <a:gd name="T111" fmla="*/ 1 h 351"/>
                  <a:gd name="T112" fmla="*/ 0 w 201"/>
                  <a:gd name="T113" fmla="*/ 1 h 351"/>
                  <a:gd name="T114" fmla="*/ 0 w 201"/>
                  <a:gd name="T115" fmla="*/ 1 h 351"/>
                  <a:gd name="T116" fmla="*/ 0 w 201"/>
                  <a:gd name="T117" fmla="*/ 1 h 351"/>
                  <a:gd name="T118" fmla="*/ 0 w 201"/>
                  <a:gd name="T119" fmla="*/ 1 h 3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1"/>
                  <a:gd name="T181" fmla="*/ 0 h 351"/>
                  <a:gd name="T182" fmla="*/ 201 w 201"/>
                  <a:gd name="T183" fmla="*/ 351 h 3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1" h="351">
                    <a:moveTo>
                      <a:pt x="140" y="124"/>
                    </a:moveTo>
                    <a:lnTo>
                      <a:pt x="135" y="114"/>
                    </a:lnTo>
                    <a:lnTo>
                      <a:pt x="130" y="105"/>
                    </a:lnTo>
                    <a:lnTo>
                      <a:pt x="121" y="98"/>
                    </a:lnTo>
                    <a:lnTo>
                      <a:pt x="112" y="96"/>
                    </a:lnTo>
                    <a:lnTo>
                      <a:pt x="104" y="95"/>
                    </a:lnTo>
                    <a:lnTo>
                      <a:pt x="98" y="88"/>
                    </a:lnTo>
                    <a:lnTo>
                      <a:pt x="95" y="81"/>
                    </a:lnTo>
                    <a:lnTo>
                      <a:pt x="94" y="72"/>
                    </a:lnTo>
                    <a:lnTo>
                      <a:pt x="94" y="67"/>
                    </a:lnTo>
                    <a:lnTo>
                      <a:pt x="91" y="58"/>
                    </a:lnTo>
                    <a:lnTo>
                      <a:pt x="88" y="47"/>
                    </a:lnTo>
                    <a:lnTo>
                      <a:pt x="82" y="35"/>
                    </a:lnTo>
                    <a:lnTo>
                      <a:pt x="75" y="25"/>
                    </a:lnTo>
                    <a:lnTo>
                      <a:pt x="64" y="16"/>
                    </a:lnTo>
                    <a:lnTo>
                      <a:pt x="51" y="11"/>
                    </a:lnTo>
                    <a:lnTo>
                      <a:pt x="34" y="11"/>
                    </a:lnTo>
                    <a:lnTo>
                      <a:pt x="22" y="11"/>
                    </a:lnTo>
                    <a:lnTo>
                      <a:pt x="14" y="7"/>
                    </a:lnTo>
                    <a:lnTo>
                      <a:pt x="7" y="4"/>
                    </a:lnTo>
                    <a:lnTo>
                      <a:pt x="0" y="0"/>
                    </a:lnTo>
                    <a:lnTo>
                      <a:pt x="8" y="7"/>
                    </a:lnTo>
                    <a:lnTo>
                      <a:pt x="17" y="16"/>
                    </a:lnTo>
                    <a:lnTo>
                      <a:pt x="22" y="23"/>
                    </a:lnTo>
                    <a:lnTo>
                      <a:pt x="28" y="32"/>
                    </a:lnTo>
                    <a:lnTo>
                      <a:pt x="32" y="39"/>
                    </a:lnTo>
                    <a:lnTo>
                      <a:pt x="37" y="46"/>
                    </a:lnTo>
                    <a:lnTo>
                      <a:pt x="40" y="51"/>
                    </a:lnTo>
                    <a:lnTo>
                      <a:pt x="42" y="58"/>
                    </a:lnTo>
                    <a:lnTo>
                      <a:pt x="48" y="68"/>
                    </a:lnTo>
                    <a:lnTo>
                      <a:pt x="57" y="79"/>
                    </a:lnTo>
                    <a:lnTo>
                      <a:pt x="65" y="89"/>
                    </a:lnTo>
                    <a:lnTo>
                      <a:pt x="74" y="95"/>
                    </a:lnTo>
                    <a:lnTo>
                      <a:pt x="84" y="103"/>
                    </a:lnTo>
                    <a:lnTo>
                      <a:pt x="94" y="114"/>
                    </a:lnTo>
                    <a:lnTo>
                      <a:pt x="102" y="130"/>
                    </a:lnTo>
                    <a:lnTo>
                      <a:pt x="104" y="144"/>
                    </a:lnTo>
                    <a:lnTo>
                      <a:pt x="100" y="161"/>
                    </a:lnTo>
                    <a:lnTo>
                      <a:pt x="97" y="178"/>
                    </a:lnTo>
                    <a:lnTo>
                      <a:pt x="98" y="196"/>
                    </a:lnTo>
                    <a:lnTo>
                      <a:pt x="105" y="206"/>
                    </a:lnTo>
                    <a:lnTo>
                      <a:pt x="117" y="215"/>
                    </a:lnTo>
                    <a:lnTo>
                      <a:pt x="124" y="227"/>
                    </a:lnTo>
                    <a:lnTo>
                      <a:pt x="128" y="241"/>
                    </a:lnTo>
                    <a:lnTo>
                      <a:pt x="127" y="257"/>
                    </a:lnTo>
                    <a:lnTo>
                      <a:pt x="120" y="273"/>
                    </a:lnTo>
                    <a:lnTo>
                      <a:pt x="110" y="283"/>
                    </a:lnTo>
                    <a:lnTo>
                      <a:pt x="98" y="287"/>
                    </a:lnTo>
                    <a:lnTo>
                      <a:pt x="90" y="273"/>
                    </a:lnTo>
                    <a:lnTo>
                      <a:pt x="85" y="261"/>
                    </a:lnTo>
                    <a:lnTo>
                      <a:pt x="81" y="250"/>
                    </a:lnTo>
                    <a:lnTo>
                      <a:pt x="77" y="238"/>
                    </a:lnTo>
                    <a:lnTo>
                      <a:pt x="72" y="229"/>
                    </a:lnTo>
                    <a:lnTo>
                      <a:pt x="67" y="222"/>
                    </a:lnTo>
                    <a:lnTo>
                      <a:pt x="60" y="217"/>
                    </a:lnTo>
                    <a:lnTo>
                      <a:pt x="51" y="217"/>
                    </a:lnTo>
                    <a:lnTo>
                      <a:pt x="42" y="219"/>
                    </a:lnTo>
                    <a:lnTo>
                      <a:pt x="25" y="233"/>
                    </a:lnTo>
                    <a:lnTo>
                      <a:pt x="14" y="255"/>
                    </a:lnTo>
                    <a:lnTo>
                      <a:pt x="10" y="276"/>
                    </a:lnTo>
                    <a:lnTo>
                      <a:pt x="14" y="289"/>
                    </a:lnTo>
                    <a:lnTo>
                      <a:pt x="20" y="290"/>
                    </a:lnTo>
                    <a:lnTo>
                      <a:pt x="27" y="292"/>
                    </a:lnTo>
                    <a:lnTo>
                      <a:pt x="35" y="294"/>
                    </a:lnTo>
                    <a:lnTo>
                      <a:pt x="45" y="294"/>
                    </a:lnTo>
                    <a:lnTo>
                      <a:pt x="54" y="294"/>
                    </a:lnTo>
                    <a:lnTo>
                      <a:pt x="64" y="296"/>
                    </a:lnTo>
                    <a:lnTo>
                      <a:pt x="72" y="297"/>
                    </a:lnTo>
                    <a:lnTo>
                      <a:pt x="80" y="299"/>
                    </a:lnTo>
                    <a:lnTo>
                      <a:pt x="91" y="304"/>
                    </a:lnTo>
                    <a:lnTo>
                      <a:pt x="101" y="311"/>
                    </a:lnTo>
                    <a:lnTo>
                      <a:pt x="108" y="318"/>
                    </a:lnTo>
                    <a:lnTo>
                      <a:pt x="111" y="329"/>
                    </a:lnTo>
                    <a:lnTo>
                      <a:pt x="115" y="339"/>
                    </a:lnTo>
                    <a:lnTo>
                      <a:pt x="122" y="348"/>
                    </a:lnTo>
                    <a:lnTo>
                      <a:pt x="131" y="351"/>
                    </a:lnTo>
                    <a:lnTo>
                      <a:pt x="141" y="350"/>
                    </a:lnTo>
                    <a:lnTo>
                      <a:pt x="151" y="343"/>
                    </a:lnTo>
                    <a:lnTo>
                      <a:pt x="160" y="334"/>
                    </a:lnTo>
                    <a:lnTo>
                      <a:pt x="164" y="325"/>
                    </a:lnTo>
                    <a:lnTo>
                      <a:pt x="164" y="316"/>
                    </a:lnTo>
                    <a:lnTo>
                      <a:pt x="158" y="311"/>
                    </a:lnTo>
                    <a:lnTo>
                      <a:pt x="151" y="311"/>
                    </a:lnTo>
                    <a:lnTo>
                      <a:pt x="144" y="313"/>
                    </a:lnTo>
                    <a:lnTo>
                      <a:pt x="140" y="318"/>
                    </a:lnTo>
                    <a:lnTo>
                      <a:pt x="137" y="303"/>
                    </a:lnTo>
                    <a:lnTo>
                      <a:pt x="138" y="283"/>
                    </a:lnTo>
                    <a:lnTo>
                      <a:pt x="144" y="266"/>
                    </a:lnTo>
                    <a:lnTo>
                      <a:pt x="150" y="254"/>
                    </a:lnTo>
                    <a:lnTo>
                      <a:pt x="155" y="245"/>
                    </a:lnTo>
                    <a:lnTo>
                      <a:pt x="162" y="240"/>
                    </a:lnTo>
                    <a:lnTo>
                      <a:pt x="168" y="236"/>
                    </a:lnTo>
                    <a:lnTo>
                      <a:pt x="174" y="234"/>
                    </a:lnTo>
                    <a:lnTo>
                      <a:pt x="180" y="234"/>
                    </a:lnTo>
                    <a:lnTo>
                      <a:pt x="188" y="236"/>
                    </a:lnTo>
                    <a:lnTo>
                      <a:pt x="197" y="240"/>
                    </a:lnTo>
                    <a:lnTo>
                      <a:pt x="201" y="245"/>
                    </a:lnTo>
                    <a:lnTo>
                      <a:pt x="195" y="227"/>
                    </a:lnTo>
                    <a:lnTo>
                      <a:pt x="187" y="210"/>
                    </a:lnTo>
                    <a:lnTo>
                      <a:pt x="178" y="194"/>
                    </a:lnTo>
                    <a:lnTo>
                      <a:pt x="168" y="185"/>
                    </a:lnTo>
                    <a:lnTo>
                      <a:pt x="161" y="185"/>
                    </a:lnTo>
                    <a:lnTo>
                      <a:pt x="154" y="185"/>
                    </a:lnTo>
                    <a:lnTo>
                      <a:pt x="148" y="189"/>
                    </a:lnTo>
                    <a:lnTo>
                      <a:pt x="147" y="194"/>
                    </a:lnTo>
                    <a:lnTo>
                      <a:pt x="150" y="201"/>
                    </a:lnTo>
                    <a:lnTo>
                      <a:pt x="151" y="208"/>
                    </a:lnTo>
                    <a:lnTo>
                      <a:pt x="151" y="215"/>
                    </a:lnTo>
                    <a:lnTo>
                      <a:pt x="148" y="219"/>
                    </a:lnTo>
                    <a:lnTo>
                      <a:pt x="144" y="219"/>
                    </a:lnTo>
                    <a:lnTo>
                      <a:pt x="138" y="215"/>
                    </a:lnTo>
                    <a:lnTo>
                      <a:pt x="134" y="210"/>
                    </a:lnTo>
                    <a:lnTo>
                      <a:pt x="131" y="203"/>
                    </a:lnTo>
                    <a:lnTo>
                      <a:pt x="128" y="196"/>
                    </a:lnTo>
                    <a:lnTo>
                      <a:pt x="125" y="187"/>
                    </a:lnTo>
                    <a:lnTo>
                      <a:pt x="122" y="177"/>
                    </a:lnTo>
                    <a:lnTo>
                      <a:pt x="125" y="166"/>
                    </a:lnTo>
                    <a:lnTo>
                      <a:pt x="131" y="154"/>
                    </a:lnTo>
                    <a:lnTo>
                      <a:pt x="135" y="144"/>
                    </a:lnTo>
                    <a:lnTo>
                      <a:pt x="138" y="133"/>
                    </a:lnTo>
                    <a:lnTo>
                      <a:pt x="140" y="1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31" name="Freeform 111"/>
              <p:cNvSpPr>
                <a:spLocks/>
              </p:cNvSpPr>
              <p:nvPr/>
            </p:nvSpPr>
            <p:spPr bwMode="auto">
              <a:xfrm>
                <a:off x="6781" y="5086"/>
                <a:ext cx="26" cy="19"/>
              </a:xfrm>
              <a:custGeom>
                <a:avLst/>
                <a:gdLst>
                  <a:gd name="T0" fmla="*/ 1 w 51"/>
                  <a:gd name="T1" fmla="*/ 1 h 38"/>
                  <a:gd name="T2" fmla="*/ 1 w 51"/>
                  <a:gd name="T3" fmla="*/ 1 h 38"/>
                  <a:gd name="T4" fmla="*/ 0 w 51"/>
                  <a:gd name="T5" fmla="*/ 1 h 38"/>
                  <a:gd name="T6" fmla="*/ 0 w 51"/>
                  <a:gd name="T7" fmla="*/ 1 h 38"/>
                  <a:gd name="T8" fmla="*/ 1 w 51"/>
                  <a:gd name="T9" fmla="*/ 1 h 38"/>
                  <a:gd name="T10" fmla="*/ 1 w 51"/>
                  <a:gd name="T11" fmla="*/ 1 h 38"/>
                  <a:gd name="T12" fmla="*/ 1 w 51"/>
                  <a:gd name="T13" fmla="*/ 1 h 38"/>
                  <a:gd name="T14" fmla="*/ 1 w 51"/>
                  <a:gd name="T15" fmla="*/ 1 h 38"/>
                  <a:gd name="T16" fmla="*/ 1 w 51"/>
                  <a:gd name="T17" fmla="*/ 1 h 38"/>
                  <a:gd name="T18" fmla="*/ 1 w 51"/>
                  <a:gd name="T19" fmla="*/ 0 h 38"/>
                  <a:gd name="T20" fmla="*/ 1 w 51"/>
                  <a:gd name="T21" fmla="*/ 1 h 38"/>
                  <a:gd name="T22" fmla="*/ 1 w 51"/>
                  <a:gd name="T23" fmla="*/ 1 h 38"/>
                  <a:gd name="T24" fmla="*/ 1 w 51"/>
                  <a:gd name="T25" fmla="*/ 1 h 38"/>
                  <a:gd name="T26" fmla="*/ 1 w 51"/>
                  <a:gd name="T27" fmla="*/ 1 h 38"/>
                  <a:gd name="T28" fmla="*/ 1 w 51"/>
                  <a:gd name="T29" fmla="*/ 1 h 38"/>
                  <a:gd name="T30" fmla="*/ 1 w 51"/>
                  <a:gd name="T31" fmla="*/ 1 h 38"/>
                  <a:gd name="T32" fmla="*/ 1 w 51"/>
                  <a:gd name="T33" fmla="*/ 1 h 38"/>
                  <a:gd name="T34" fmla="*/ 1 w 51"/>
                  <a:gd name="T35" fmla="*/ 1 h 38"/>
                  <a:gd name="T36" fmla="*/ 1 w 51"/>
                  <a:gd name="T37" fmla="*/ 1 h 38"/>
                  <a:gd name="T38" fmla="*/ 1 w 51"/>
                  <a:gd name="T39" fmla="*/ 1 h 38"/>
                  <a:gd name="T40" fmla="*/ 1 w 51"/>
                  <a:gd name="T41" fmla="*/ 1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38"/>
                  <a:gd name="T65" fmla="*/ 51 w 51"/>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38">
                    <a:moveTo>
                      <a:pt x="7" y="38"/>
                    </a:moveTo>
                    <a:lnTo>
                      <a:pt x="3" y="33"/>
                    </a:lnTo>
                    <a:lnTo>
                      <a:pt x="0" y="26"/>
                    </a:lnTo>
                    <a:lnTo>
                      <a:pt x="0" y="19"/>
                    </a:lnTo>
                    <a:lnTo>
                      <a:pt x="1" y="14"/>
                    </a:lnTo>
                    <a:lnTo>
                      <a:pt x="5" y="8"/>
                    </a:lnTo>
                    <a:lnTo>
                      <a:pt x="10" y="5"/>
                    </a:lnTo>
                    <a:lnTo>
                      <a:pt x="15" y="3"/>
                    </a:lnTo>
                    <a:lnTo>
                      <a:pt x="21" y="1"/>
                    </a:lnTo>
                    <a:lnTo>
                      <a:pt x="28" y="0"/>
                    </a:lnTo>
                    <a:lnTo>
                      <a:pt x="35" y="1"/>
                    </a:lnTo>
                    <a:lnTo>
                      <a:pt x="43" y="1"/>
                    </a:lnTo>
                    <a:lnTo>
                      <a:pt x="51" y="3"/>
                    </a:lnTo>
                    <a:lnTo>
                      <a:pt x="38" y="5"/>
                    </a:lnTo>
                    <a:lnTo>
                      <a:pt x="28" y="8"/>
                    </a:lnTo>
                    <a:lnTo>
                      <a:pt x="20" y="10"/>
                    </a:lnTo>
                    <a:lnTo>
                      <a:pt x="14" y="14"/>
                    </a:lnTo>
                    <a:lnTo>
                      <a:pt x="11" y="19"/>
                    </a:lnTo>
                    <a:lnTo>
                      <a:pt x="13" y="26"/>
                    </a:lnTo>
                    <a:lnTo>
                      <a:pt x="13" y="33"/>
                    </a:lnTo>
                    <a:lnTo>
                      <a:pt x="7" y="3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32" name="Freeform 112"/>
              <p:cNvSpPr>
                <a:spLocks/>
              </p:cNvSpPr>
              <p:nvPr/>
            </p:nvSpPr>
            <p:spPr bwMode="auto">
              <a:xfrm>
                <a:off x="6777" y="5150"/>
                <a:ext cx="19" cy="9"/>
              </a:xfrm>
              <a:custGeom>
                <a:avLst/>
                <a:gdLst>
                  <a:gd name="T0" fmla="*/ 0 w 39"/>
                  <a:gd name="T1" fmla="*/ 1 h 17"/>
                  <a:gd name="T2" fmla="*/ 0 w 39"/>
                  <a:gd name="T3" fmla="*/ 1 h 17"/>
                  <a:gd name="T4" fmla="*/ 0 w 39"/>
                  <a:gd name="T5" fmla="*/ 1 h 17"/>
                  <a:gd name="T6" fmla="*/ 0 w 39"/>
                  <a:gd name="T7" fmla="*/ 1 h 17"/>
                  <a:gd name="T8" fmla="*/ 0 w 39"/>
                  <a:gd name="T9" fmla="*/ 1 h 17"/>
                  <a:gd name="T10" fmla="*/ 0 w 39"/>
                  <a:gd name="T11" fmla="*/ 1 h 17"/>
                  <a:gd name="T12" fmla="*/ 0 w 39"/>
                  <a:gd name="T13" fmla="*/ 1 h 17"/>
                  <a:gd name="T14" fmla="*/ 0 w 39"/>
                  <a:gd name="T15" fmla="*/ 1 h 17"/>
                  <a:gd name="T16" fmla="*/ 0 w 39"/>
                  <a:gd name="T17" fmla="*/ 1 h 17"/>
                  <a:gd name="T18" fmla="*/ 0 w 39"/>
                  <a:gd name="T19" fmla="*/ 0 h 17"/>
                  <a:gd name="T20" fmla="*/ 0 w 39"/>
                  <a:gd name="T21" fmla="*/ 0 h 17"/>
                  <a:gd name="T22" fmla="*/ 0 w 39"/>
                  <a:gd name="T23" fmla="*/ 0 h 17"/>
                  <a:gd name="T24" fmla="*/ 0 w 39"/>
                  <a:gd name="T25" fmla="*/ 1 h 17"/>
                  <a:gd name="T26" fmla="*/ 0 w 39"/>
                  <a:gd name="T27" fmla="*/ 1 h 17"/>
                  <a:gd name="T28" fmla="*/ 0 w 39"/>
                  <a:gd name="T29" fmla="*/ 1 h 17"/>
                  <a:gd name="T30" fmla="*/ 0 w 39"/>
                  <a:gd name="T31" fmla="*/ 1 h 17"/>
                  <a:gd name="T32" fmla="*/ 0 w 39"/>
                  <a:gd name="T33" fmla="*/ 0 h 17"/>
                  <a:gd name="T34" fmla="*/ 0 w 39"/>
                  <a:gd name="T35" fmla="*/ 1 h 17"/>
                  <a:gd name="T36" fmla="*/ 0 w 39"/>
                  <a:gd name="T37" fmla="*/ 1 h 17"/>
                  <a:gd name="T38" fmla="*/ 0 w 39"/>
                  <a:gd name="T39" fmla="*/ 1 h 17"/>
                  <a:gd name="T40" fmla="*/ 0 w 39"/>
                  <a:gd name="T41" fmla="*/ 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17"/>
                  <a:gd name="T65" fmla="*/ 39 w 39"/>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17">
                    <a:moveTo>
                      <a:pt x="32" y="17"/>
                    </a:moveTo>
                    <a:lnTo>
                      <a:pt x="29" y="14"/>
                    </a:lnTo>
                    <a:lnTo>
                      <a:pt x="24" y="12"/>
                    </a:lnTo>
                    <a:lnTo>
                      <a:pt x="19" y="9"/>
                    </a:lnTo>
                    <a:lnTo>
                      <a:pt x="16" y="9"/>
                    </a:lnTo>
                    <a:lnTo>
                      <a:pt x="13" y="7"/>
                    </a:lnTo>
                    <a:lnTo>
                      <a:pt x="9" y="7"/>
                    </a:lnTo>
                    <a:lnTo>
                      <a:pt x="4" y="5"/>
                    </a:lnTo>
                    <a:lnTo>
                      <a:pt x="0" y="2"/>
                    </a:lnTo>
                    <a:lnTo>
                      <a:pt x="6" y="0"/>
                    </a:lnTo>
                    <a:lnTo>
                      <a:pt x="10" y="0"/>
                    </a:lnTo>
                    <a:lnTo>
                      <a:pt x="14" y="0"/>
                    </a:lnTo>
                    <a:lnTo>
                      <a:pt x="17" y="2"/>
                    </a:lnTo>
                    <a:lnTo>
                      <a:pt x="22" y="3"/>
                    </a:lnTo>
                    <a:lnTo>
                      <a:pt x="29" y="3"/>
                    </a:lnTo>
                    <a:lnTo>
                      <a:pt x="34" y="2"/>
                    </a:lnTo>
                    <a:lnTo>
                      <a:pt x="39" y="0"/>
                    </a:lnTo>
                    <a:lnTo>
                      <a:pt x="39" y="5"/>
                    </a:lnTo>
                    <a:lnTo>
                      <a:pt x="39" y="10"/>
                    </a:lnTo>
                    <a:lnTo>
                      <a:pt x="36" y="16"/>
                    </a:lnTo>
                    <a:lnTo>
                      <a:pt x="32" y="1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33" name="Freeform 113"/>
              <p:cNvSpPr>
                <a:spLocks/>
              </p:cNvSpPr>
              <p:nvPr/>
            </p:nvSpPr>
            <p:spPr bwMode="auto">
              <a:xfrm>
                <a:off x="6789" y="5173"/>
                <a:ext cx="20" cy="12"/>
              </a:xfrm>
              <a:custGeom>
                <a:avLst/>
                <a:gdLst>
                  <a:gd name="T0" fmla="*/ 1 w 40"/>
                  <a:gd name="T1" fmla="*/ 0 h 25"/>
                  <a:gd name="T2" fmla="*/ 1 w 40"/>
                  <a:gd name="T3" fmla="*/ 0 h 25"/>
                  <a:gd name="T4" fmla="*/ 1 w 40"/>
                  <a:gd name="T5" fmla="*/ 0 h 25"/>
                  <a:gd name="T6" fmla="*/ 1 w 40"/>
                  <a:gd name="T7" fmla="*/ 0 h 25"/>
                  <a:gd name="T8" fmla="*/ 0 w 40"/>
                  <a:gd name="T9" fmla="*/ 0 h 25"/>
                  <a:gd name="T10" fmla="*/ 1 w 40"/>
                  <a:gd name="T11" fmla="*/ 0 h 25"/>
                  <a:gd name="T12" fmla="*/ 1 w 40"/>
                  <a:gd name="T13" fmla="*/ 0 h 25"/>
                  <a:gd name="T14" fmla="*/ 1 w 40"/>
                  <a:gd name="T15" fmla="*/ 0 h 25"/>
                  <a:gd name="T16" fmla="*/ 1 w 40"/>
                  <a:gd name="T17" fmla="*/ 0 h 25"/>
                  <a:gd name="T18" fmla="*/ 1 w 40"/>
                  <a:gd name="T19" fmla="*/ 0 h 25"/>
                  <a:gd name="T20" fmla="*/ 1 w 40"/>
                  <a:gd name="T21" fmla="*/ 0 h 25"/>
                  <a:gd name="T22" fmla="*/ 1 w 40"/>
                  <a:gd name="T23" fmla="*/ 0 h 25"/>
                  <a:gd name="T24" fmla="*/ 1 w 40"/>
                  <a:gd name="T25" fmla="*/ 0 h 25"/>
                  <a:gd name="T26" fmla="*/ 1 w 40"/>
                  <a:gd name="T27" fmla="*/ 0 h 25"/>
                  <a:gd name="T28" fmla="*/ 1 w 40"/>
                  <a:gd name="T29" fmla="*/ 0 h 25"/>
                  <a:gd name="T30" fmla="*/ 1 w 40"/>
                  <a:gd name="T31" fmla="*/ 0 h 25"/>
                  <a:gd name="T32" fmla="*/ 1 w 40"/>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25"/>
                  <a:gd name="T53" fmla="*/ 40 w 40"/>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25">
                    <a:moveTo>
                      <a:pt x="17" y="20"/>
                    </a:moveTo>
                    <a:lnTo>
                      <a:pt x="11" y="18"/>
                    </a:lnTo>
                    <a:lnTo>
                      <a:pt x="7" y="14"/>
                    </a:lnTo>
                    <a:lnTo>
                      <a:pt x="3" y="11"/>
                    </a:lnTo>
                    <a:lnTo>
                      <a:pt x="0" y="6"/>
                    </a:lnTo>
                    <a:lnTo>
                      <a:pt x="1" y="2"/>
                    </a:lnTo>
                    <a:lnTo>
                      <a:pt x="3" y="0"/>
                    </a:lnTo>
                    <a:lnTo>
                      <a:pt x="6" y="0"/>
                    </a:lnTo>
                    <a:lnTo>
                      <a:pt x="10" y="2"/>
                    </a:lnTo>
                    <a:lnTo>
                      <a:pt x="16" y="6"/>
                    </a:lnTo>
                    <a:lnTo>
                      <a:pt x="26" y="13"/>
                    </a:lnTo>
                    <a:lnTo>
                      <a:pt x="34" y="20"/>
                    </a:lnTo>
                    <a:lnTo>
                      <a:pt x="40" y="25"/>
                    </a:lnTo>
                    <a:lnTo>
                      <a:pt x="34" y="23"/>
                    </a:lnTo>
                    <a:lnTo>
                      <a:pt x="28" y="21"/>
                    </a:lnTo>
                    <a:lnTo>
                      <a:pt x="21" y="21"/>
                    </a:lnTo>
                    <a:lnTo>
                      <a:pt x="17" y="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34" name="Freeform 114"/>
              <p:cNvSpPr>
                <a:spLocks/>
              </p:cNvSpPr>
              <p:nvPr/>
            </p:nvSpPr>
            <p:spPr bwMode="auto">
              <a:xfrm>
                <a:off x="6792" y="5192"/>
                <a:ext cx="13" cy="19"/>
              </a:xfrm>
              <a:custGeom>
                <a:avLst/>
                <a:gdLst>
                  <a:gd name="T0" fmla="*/ 0 w 27"/>
                  <a:gd name="T1" fmla="*/ 1 h 36"/>
                  <a:gd name="T2" fmla="*/ 0 w 27"/>
                  <a:gd name="T3" fmla="*/ 1 h 36"/>
                  <a:gd name="T4" fmla="*/ 0 w 27"/>
                  <a:gd name="T5" fmla="*/ 1 h 36"/>
                  <a:gd name="T6" fmla="*/ 0 w 27"/>
                  <a:gd name="T7" fmla="*/ 1 h 36"/>
                  <a:gd name="T8" fmla="*/ 0 w 27"/>
                  <a:gd name="T9" fmla="*/ 1 h 36"/>
                  <a:gd name="T10" fmla="*/ 0 w 27"/>
                  <a:gd name="T11" fmla="*/ 1 h 36"/>
                  <a:gd name="T12" fmla="*/ 0 w 27"/>
                  <a:gd name="T13" fmla="*/ 1 h 36"/>
                  <a:gd name="T14" fmla="*/ 0 w 27"/>
                  <a:gd name="T15" fmla="*/ 1 h 36"/>
                  <a:gd name="T16" fmla="*/ 0 w 27"/>
                  <a:gd name="T17" fmla="*/ 1 h 36"/>
                  <a:gd name="T18" fmla="*/ 0 w 27"/>
                  <a:gd name="T19" fmla="*/ 0 h 36"/>
                  <a:gd name="T20" fmla="*/ 0 w 27"/>
                  <a:gd name="T21" fmla="*/ 0 h 36"/>
                  <a:gd name="T22" fmla="*/ 0 w 27"/>
                  <a:gd name="T23" fmla="*/ 1 h 36"/>
                  <a:gd name="T24" fmla="*/ 0 w 27"/>
                  <a:gd name="T25" fmla="*/ 1 h 36"/>
                  <a:gd name="T26" fmla="*/ 0 w 27"/>
                  <a:gd name="T27" fmla="*/ 1 h 36"/>
                  <a:gd name="T28" fmla="*/ 0 w 27"/>
                  <a:gd name="T29" fmla="*/ 1 h 36"/>
                  <a:gd name="T30" fmla="*/ 0 w 27"/>
                  <a:gd name="T31" fmla="*/ 1 h 36"/>
                  <a:gd name="T32" fmla="*/ 0 w 27"/>
                  <a:gd name="T33" fmla="*/ 1 h 36"/>
                  <a:gd name="T34" fmla="*/ 0 w 27"/>
                  <a:gd name="T35" fmla="*/ 1 h 36"/>
                  <a:gd name="T36" fmla="*/ 0 w 27"/>
                  <a:gd name="T37" fmla="*/ 1 h 36"/>
                  <a:gd name="T38" fmla="*/ 0 w 27"/>
                  <a:gd name="T39" fmla="*/ 1 h 36"/>
                  <a:gd name="T40" fmla="*/ 0 w 27"/>
                  <a:gd name="T41" fmla="*/ 1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36"/>
                  <a:gd name="T65" fmla="*/ 27 w 27"/>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36">
                    <a:moveTo>
                      <a:pt x="12" y="36"/>
                    </a:moveTo>
                    <a:lnTo>
                      <a:pt x="12" y="31"/>
                    </a:lnTo>
                    <a:lnTo>
                      <a:pt x="13" y="28"/>
                    </a:lnTo>
                    <a:lnTo>
                      <a:pt x="13" y="24"/>
                    </a:lnTo>
                    <a:lnTo>
                      <a:pt x="13" y="23"/>
                    </a:lnTo>
                    <a:lnTo>
                      <a:pt x="12" y="17"/>
                    </a:lnTo>
                    <a:lnTo>
                      <a:pt x="7" y="12"/>
                    </a:lnTo>
                    <a:lnTo>
                      <a:pt x="3" y="7"/>
                    </a:lnTo>
                    <a:lnTo>
                      <a:pt x="0" y="2"/>
                    </a:lnTo>
                    <a:lnTo>
                      <a:pt x="6" y="0"/>
                    </a:lnTo>
                    <a:lnTo>
                      <a:pt x="14" y="0"/>
                    </a:lnTo>
                    <a:lnTo>
                      <a:pt x="20" y="2"/>
                    </a:lnTo>
                    <a:lnTo>
                      <a:pt x="24" y="5"/>
                    </a:lnTo>
                    <a:lnTo>
                      <a:pt x="26" y="10"/>
                    </a:lnTo>
                    <a:lnTo>
                      <a:pt x="27" y="19"/>
                    </a:lnTo>
                    <a:lnTo>
                      <a:pt x="27" y="28"/>
                    </a:lnTo>
                    <a:lnTo>
                      <a:pt x="26" y="35"/>
                    </a:lnTo>
                    <a:lnTo>
                      <a:pt x="22" y="33"/>
                    </a:lnTo>
                    <a:lnTo>
                      <a:pt x="17" y="33"/>
                    </a:lnTo>
                    <a:lnTo>
                      <a:pt x="14" y="35"/>
                    </a:lnTo>
                    <a:lnTo>
                      <a:pt x="12" y="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35" name="Freeform 115"/>
              <p:cNvSpPr>
                <a:spLocks/>
              </p:cNvSpPr>
              <p:nvPr/>
            </p:nvSpPr>
            <p:spPr bwMode="auto">
              <a:xfrm>
                <a:off x="6790" y="5101"/>
                <a:ext cx="18" cy="29"/>
              </a:xfrm>
              <a:custGeom>
                <a:avLst/>
                <a:gdLst>
                  <a:gd name="T0" fmla="*/ 1 w 36"/>
                  <a:gd name="T1" fmla="*/ 0 h 58"/>
                  <a:gd name="T2" fmla="*/ 1 w 36"/>
                  <a:gd name="T3" fmla="*/ 1 h 58"/>
                  <a:gd name="T4" fmla="*/ 1 w 36"/>
                  <a:gd name="T5" fmla="*/ 1 h 58"/>
                  <a:gd name="T6" fmla="*/ 1 w 36"/>
                  <a:gd name="T7" fmla="*/ 1 h 58"/>
                  <a:gd name="T8" fmla="*/ 1 w 36"/>
                  <a:gd name="T9" fmla="*/ 1 h 58"/>
                  <a:gd name="T10" fmla="*/ 1 w 36"/>
                  <a:gd name="T11" fmla="*/ 1 h 58"/>
                  <a:gd name="T12" fmla="*/ 1 w 36"/>
                  <a:gd name="T13" fmla="*/ 1 h 58"/>
                  <a:gd name="T14" fmla="*/ 1 w 36"/>
                  <a:gd name="T15" fmla="*/ 1 h 58"/>
                  <a:gd name="T16" fmla="*/ 0 w 36"/>
                  <a:gd name="T17" fmla="*/ 1 h 58"/>
                  <a:gd name="T18" fmla="*/ 1 w 36"/>
                  <a:gd name="T19" fmla="*/ 1 h 58"/>
                  <a:gd name="T20" fmla="*/ 1 w 36"/>
                  <a:gd name="T21" fmla="*/ 1 h 58"/>
                  <a:gd name="T22" fmla="*/ 1 w 36"/>
                  <a:gd name="T23" fmla="*/ 1 h 58"/>
                  <a:gd name="T24" fmla="*/ 1 w 36"/>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58"/>
                  <a:gd name="T41" fmla="*/ 36 w 36"/>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58">
                    <a:moveTo>
                      <a:pt x="36" y="0"/>
                    </a:moveTo>
                    <a:lnTo>
                      <a:pt x="30" y="14"/>
                    </a:lnTo>
                    <a:lnTo>
                      <a:pt x="23" y="30"/>
                    </a:lnTo>
                    <a:lnTo>
                      <a:pt x="17" y="46"/>
                    </a:lnTo>
                    <a:lnTo>
                      <a:pt x="15" y="58"/>
                    </a:lnTo>
                    <a:lnTo>
                      <a:pt x="13" y="48"/>
                    </a:lnTo>
                    <a:lnTo>
                      <a:pt x="10" y="39"/>
                    </a:lnTo>
                    <a:lnTo>
                      <a:pt x="5" y="32"/>
                    </a:lnTo>
                    <a:lnTo>
                      <a:pt x="0" y="27"/>
                    </a:lnTo>
                    <a:lnTo>
                      <a:pt x="9" y="25"/>
                    </a:lnTo>
                    <a:lnTo>
                      <a:pt x="19" y="18"/>
                    </a:lnTo>
                    <a:lnTo>
                      <a:pt x="29" y="9"/>
                    </a:lnTo>
                    <a:lnTo>
                      <a:pt x="3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36" name="Freeform 116"/>
              <p:cNvSpPr>
                <a:spLocks/>
              </p:cNvSpPr>
              <p:nvPr/>
            </p:nvSpPr>
            <p:spPr bwMode="auto">
              <a:xfrm>
                <a:off x="6774" y="5110"/>
                <a:ext cx="58" cy="40"/>
              </a:xfrm>
              <a:custGeom>
                <a:avLst/>
                <a:gdLst>
                  <a:gd name="T0" fmla="*/ 1 w 116"/>
                  <a:gd name="T1" fmla="*/ 1 h 80"/>
                  <a:gd name="T2" fmla="*/ 1 w 116"/>
                  <a:gd name="T3" fmla="*/ 1 h 80"/>
                  <a:gd name="T4" fmla="*/ 1 w 116"/>
                  <a:gd name="T5" fmla="*/ 1 h 80"/>
                  <a:gd name="T6" fmla="*/ 1 w 116"/>
                  <a:gd name="T7" fmla="*/ 1 h 80"/>
                  <a:gd name="T8" fmla="*/ 1 w 116"/>
                  <a:gd name="T9" fmla="*/ 1 h 80"/>
                  <a:gd name="T10" fmla="*/ 1 w 116"/>
                  <a:gd name="T11" fmla="*/ 1 h 80"/>
                  <a:gd name="T12" fmla="*/ 1 w 116"/>
                  <a:gd name="T13" fmla="*/ 1 h 80"/>
                  <a:gd name="T14" fmla="*/ 1 w 116"/>
                  <a:gd name="T15" fmla="*/ 1 h 80"/>
                  <a:gd name="T16" fmla="*/ 1 w 116"/>
                  <a:gd name="T17" fmla="*/ 1 h 80"/>
                  <a:gd name="T18" fmla="*/ 1 w 116"/>
                  <a:gd name="T19" fmla="*/ 1 h 80"/>
                  <a:gd name="T20" fmla="*/ 1 w 116"/>
                  <a:gd name="T21" fmla="*/ 1 h 80"/>
                  <a:gd name="T22" fmla="*/ 1 w 116"/>
                  <a:gd name="T23" fmla="*/ 1 h 80"/>
                  <a:gd name="T24" fmla="*/ 1 w 116"/>
                  <a:gd name="T25" fmla="*/ 1 h 80"/>
                  <a:gd name="T26" fmla="*/ 1 w 116"/>
                  <a:gd name="T27" fmla="*/ 0 h 80"/>
                  <a:gd name="T28" fmla="*/ 1 w 116"/>
                  <a:gd name="T29" fmla="*/ 1 h 80"/>
                  <a:gd name="T30" fmla="*/ 1 w 116"/>
                  <a:gd name="T31" fmla="*/ 1 h 80"/>
                  <a:gd name="T32" fmla="*/ 1 w 116"/>
                  <a:gd name="T33" fmla="*/ 1 h 80"/>
                  <a:gd name="T34" fmla="*/ 1 w 116"/>
                  <a:gd name="T35" fmla="*/ 1 h 80"/>
                  <a:gd name="T36" fmla="*/ 1 w 116"/>
                  <a:gd name="T37" fmla="*/ 1 h 80"/>
                  <a:gd name="T38" fmla="*/ 1 w 116"/>
                  <a:gd name="T39" fmla="*/ 1 h 80"/>
                  <a:gd name="T40" fmla="*/ 1 w 116"/>
                  <a:gd name="T41" fmla="*/ 1 h 80"/>
                  <a:gd name="T42" fmla="*/ 1 w 116"/>
                  <a:gd name="T43" fmla="*/ 1 h 80"/>
                  <a:gd name="T44" fmla="*/ 1 w 116"/>
                  <a:gd name="T45" fmla="*/ 1 h 80"/>
                  <a:gd name="T46" fmla="*/ 1 w 116"/>
                  <a:gd name="T47" fmla="*/ 1 h 80"/>
                  <a:gd name="T48" fmla="*/ 1 w 116"/>
                  <a:gd name="T49" fmla="*/ 1 h 80"/>
                  <a:gd name="T50" fmla="*/ 1 w 116"/>
                  <a:gd name="T51" fmla="*/ 1 h 80"/>
                  <a:gd name="T52" fmla="*/ 1 w 116"/>
                  <a:gd name="T53" fmla="*/ 1 h 80"/>
                  <a:gd name="T54" fmla="*/ 1 w 116"/>
                  <a:gd name="T55" fmla="*/ 1 h 80"/>
                  <a:gd name="T56" fmla="*/ 1 w 116"/>
                  <a:gd name="T57" fmla="*/ 1 h 80"/>
                  <a:gd name="T58" fmla="*/ 0 w 116"/>
                  <a:gd name="T59" fmla="*/ 1 h 80"/>
                  <a:gd name="T60" fmla="*/ 1 w 116"/>
                  <a:gd name="T61" fmla="*/ 1 h 80"/>
                  <a:gd name="T62" fmla="*/ 1 w 116"/>
                  <a:gd name="T63" fmla="*/ 1 h 80"/>
                  <a:gd name="T64" fmla="*/ 1 w 116"/>
                  <a:gd name="T65" fmla="*/ 1 h 80"/>
                  <a:gd name="T66" fmla="*/ 1 w 116"/>
                  <a:gd name="T67" fmla="*/ 1 h 80"/>
                  <a:gd name="T68" fmla="*/ 1 w 116"/>
                  <a:gd name="T69" fmla="*/ 1 h 80"/>
                  <a:gd name="T70" fmla="*/ 1 w 116"/>
                  <a:gd name="T71" fmla="*/ 1 h 80"/>
                  <a:gd name="T72" fmla="*/ 1 w 116"/>
                  <a:gd name="T73" fmla="*/ 1 h 80"/>
                  <a:gd name="T74" fmla="*/ 1 w 116"/>
                  <a:gd name="T75" fmla="*/ 1 h 80"/>
                  <a:gd name="T76" fmla="*/ 1 w 116"/>
                  <a:gd name="T77" fmla="*/ 1 h 80"/>
                  <a:gd name="T78" fmla="*/ 1 w 116"/>
                  <a:gd name="T79" fmla="*/ 1 h 80"/>
                  <a:gd name="T80" fmla="*/ 1 w 116"/>
                  <a:gd name="T81" fmla="*/ 1 h 80"/>
                  <a:gd name="T82" fmla="*/ 1 w 116"/>
                  <a:gd name="T83" fmla="*/ 1 h 80"/>
                  <a:gd name="T84" fmla="*/ 1 w 116"/>
                  <a:gd name="T85" fmla="*/ 1 h 80"/>
                  <a:gd name="T86" fmla="*/ 1 w 116"/>
                  <a:gd name="T87" fmla="*/ 1 h 80"/>
                  <a:gd name="T88" fmla="*/ 1 w 116"/>
                  <a:gd name="T89" fmla="*/ 1 h 80"/>
                  <a:gd name="T90" fmla="*/ 1 w 116"/>
                  <a:gd name="T91" fmla="*/ 1 h 80"/>
                  <a:gd name="T92" fmla="*/ 1 w 116"/>
                  <a:gd name="T93" fmla="*/ 1 h 80"/>
                  <a:gd name="T94" fmla="*/ 1 w 116"/>
                  <a:gd name="T95" fmla="*/ 1 h 80"/>
                  <a:gd name="T96" fmla="*/ 1 w 116"/>
                  <a:gd name="T97" fmla="*/ 1 h 80"/>
                  <a:gd name="T98" fmla="*/ 1 w 116"/>
                  <a:gd name="T99" fmla="*/ 1 h 80"/>
                  <a:gd name="T100" fmla="*/ 1 w 116"/>
                  <a:gd name="T101" fmla="*/ 1 h 80"/>
                  <a:gd name="T102" fmla="*/ 1 w 116"/>
                  <a:gd name="T103" fmla="*/ 1 h 80"/>
                  <a:gd name="T104" fmla="*/ 1 w 116"/>
                  <a:gd name="T105" fmla="*/ 1 h 80"/>
                  <a:gd name="T106" fmla="*/ 1 w 116"/>
                  <a:gd name="T107" fmla="*/ 1 h 80"/>
                  <a:gd name="T108" fmla="*/ 1 w 116"/>
                  <a:gd name="T109" fmla="*/ 1 h 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
                  <a:gd name="T166" fmla="*/ 0 h 80"/>
                  <a:gd name="T167" fmla="*/ 116 w 116"/>
                  <a:gd name="T168" fmla="*/ 80 h 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 h="80">
                    <a:moveTo>
                      <a:pt x="46" y="68"/>
                    </a:moveTo>
                    <a:lnTo>
                      <a:pt x="47" y="62"/>
                    </a:lnTo>
                    <a:lnTo>
                      <a:pt x="50" y="54"/>
                    </a:lnTo>
                    <a:lnTo>
                      <a:pt x="50" y="45"/>
                    </a:lnTo>
                    <a:lnTo>
                      <a:pt x="50" y="40"/>
                    </a:lnTo>
                    <a:lnTo>
                      <a:pt x="54" y="38"/>
                    </a:lnTo>
                    <a:lnTo>
                      <a:pt x="63" y="35"/>
                    </a:lnTo>
                    <a:lnTo>
                      <a:pt x="73" y="29"/>
                    </a:lnTo>
                    <a:lnTo>
                      <a:pt x="83" y="26"/>
                    </a:lnTo>
                    <a:lnTo>
                      <a:pt x="94" y="21"/>
                    </a:lnTo>
                    <a:lnTo>
                      <a:pt x="104" y="17"/>
                    </a:lnTo>
                    <a:lnTo>
                      <a:pt x="111" y="14"/>
                    </a:lnTo>
                    <a:lnTo>
                      <a:pt x="116" y="12"/>
                    </a:lnTo>
                    <a:lnTo>
                      <a:pt x="113" y="0"/>
                    </a:lnTo>
                    <a:lnTo>
                      <a:pt x="106" y="3"/>
                    </a:lnTo>
                    <a:lnTo>
                      <a:pt x="94" y="7"/>
                    </a:lnTo>
                    <a:lnTo>
                      <a:pt x="80" y="14"/>
                    </a:lnTo>
                    <a:lnTo>
                      <a:pt x="64" y="19"/>
                    </a:lnTo>
                    <a:lnTo>
                      <a:pt x="48" y="26"/>
                    </a:lnTo>
                    <a:lnTo>
                      <a:pt x="36" y="31"/>
                    </a:lnTo>
                    <a:lnTo>
                      <a:pt x="24" y="35"/>
                    </a:lnTo>
                    <a:lnTo>
                      <a:pt x="18" y="36"/>
                    </a:lnTo>
                    <a:lnTo>
                      <a:pt x="16" y="29"/>
                    </a:lnTo>
                    <a:lnTo>
                      <a:pt x="13" y="21"/>
                    </a:lnTo>
                    <a:lnTo>
                      <a:pt x="11" y="12"/>
                    </a:lnTo>
                    <a:lnTo>
                      <a:pt x="10" y="5"/>
                    </a:lnTo>
                    <a:lnTo>
                      <a:pt x="7" y="3"/>
                    </a:lnTo>
                    <a:lnTo>
                      <a:pt x="4" y="5"/>
                    </a:lnTo>
                    <a:lnTo>
                      <a:pt x="1" y="7"/>
                    </a:lnTo>
                    <a:lnTo>
                      <a:pt x="0" y="10"/>
                    </a:lnTo>
                    <a:lnTo>
                      <a:pt x="1" y="17"/>
                    </a:lnTo>
                    <a:lnTo>
                      <a:pt x="3" y="26"/>
                    </a:lnTo>
                    <a:lnTo>
                      <a:pt x="6" y="38"/>
                    </a:lnTo>
                    <a:lnTo>
                      <a:pt x="10" y="49"/>
                    </a:lnTo>
                    <a:lnTo>
                      <a:pt x="16" y="59"/>
                    </a:lnTo>
                    <a:lnTo>
                      <a:pt x="23" y="68"/>
                    </a:lnTo>
                    <a:lnTo>
                      <a:pt x="31" y="76"/>
                    </a:lnTo>
                    <a:lnTo>
                      <a:pt x="43" y="80"/>
                    </a:lnTo>
                    <a:lnTo>
                      <a:pt x="46" y="76"/>
                    </a:lnTo>
                    <a:lnTo>
                      <a:pt x="46" y="75"/>
                    </a:lnTo>
                    <a:lnTo>
                      <a:pt x="46" y="71"/>
                    </a:lnTo>
                    <a:lnTo>
                      <a:pt x="46" y="68"/>
                    </a:lnTo>
                    <a:lnTo>
                      <a:pt x="40" y="66"/>
                    </a:lnTo>
                    <a:lnTo>
                      <a:pt x="33" y="61"/>
                    </a:lnTo>
                    <a:lnTo>
                      <a:pt x="27" y="54"/>
                    </a:lnTo>
                    <a:lnTo>
                      <a:pt x="24" y="49"/>
                    </a:lnTo>
                    <a:lnTo>
                      <a:pt x="30" y="47"/>
                    </a:lnTo>
                    <a:lnTo>
                      <a:pt x="34" y="45"/>
                    </a:lnTo>
                    <a:lnTo>
                      <a:pt x="38" y="43"/>
                    </a:lnTo>
                    <a:lnTo>
                      <a:pt x="41" y="42"/>
                    </a:lnTo>
                    <a:lnTo>
                      <a:pt x="43" y="47"/>
                    </a:lnTo>
                    <a:lnTo>
                      <a:pt x="43" y="54"/>
                    </a:lnTo>
                    <a:lnTo>
                      <a:pt x="41" y="61"/>
                    </a:lnTo>
                    <a:lnTo>
                      <a:pt x="40" y="66"/>
                    </a:lnTo>
                    <a:lnTo>
                      <a:pt x="46" y="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37" name="Freeform 117"/>
              <p:cNvSpPr>
                <a:spLocks/>
              </p:cNvSpPr>
              <p:nvPr/>
            </p:nvSpPr>
            <p:spPr bwMode="auto">
              <a:xfrm>
                <a:off x="5526" y="5437"/>
                <a:ext cx="1674" cy="503"/>
              </a:xfrm>
              <a:custGeom>
                <a:avLst/>
                <a:gdLst>
                  <a:gd name="T0" fmla="*/ 1 w 3347"/>
                  <a:gd name="T1" fmla="*/ 0 h 1006"/>
                  <a:gd name="T2" fmla="*/ 1 w 3347"/>
                  <a:gd name="T3" fmla="*/ 1 h 1006"/>
                  <a:gd name="T4" fmla="*/ 1 w 3347"/>
                  <a:gd name="T5" fmla="*/ 1 h 1006"/>
                  <a:gd name="T6" fmla="*/ 1 w 3347"/>
                  <a:gd name="T7" fmla="*/ 1 h 1006"/>
                  <a:gd name="T8" fmla="*/ 0 w 3347"/>
                  <a:gd name="T9" fmla="*/ 1 h 1006"/>
                  <a:gd name="T10" fmla="*/ 1 w 3347"/>
                  <a:gd name="T11" fmla="*/ 0 h 1006"/>
                  <a:gd name="T12" fmla="*/ 1 w 3347"/>
                  <a:gd name="T13" fmla="*/ 0 h 1006"/>
                  <a:gd name="T14" fmla="*/ 0 60000 65536"/>
                  <a:gd name="T15" fmla="*/ 0 60000 65536"/>
                  <a:gd name="T16" fmla="*/ 0 60000 65536"/>
                  <a:gd name="T17" fmla="*/ 0 60000 65536"/>
                  <a:gd name="T18" fmla="*/ 0 60000 65536"/>
                  <a:gd name="T19" fmla="*/ 0 60000 65536"/>
                  <a:gd name="T20" fmla="*/ 0 60000 65536"/>
                  <a:gd name="T21" fmla="*/ 0 w 3347"/>
                  <a:gd name="T22" fmla="*/ 0 h 1006"/>
                  <a:gd name="T23" fmla="*/ 3347 w 3347"/>
                  <a:gd name="T24" fmla="*/ 1006 h 10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7" h="1006">
                    <a:moveTo>
                      <a:pt x="2432" y="0"/>
                    </a:moveTo>
                    <a:lnTo>
                      <a:pt x="3347" y="1006"/>
                    </a:lnTo>
                    <a:lnTo>
                      <a:pt x="632" y="1006"/>
                    </a:lnTo>
                    <a:lnTo>
                      <a:pt x="183" y="1006"/>
                    </a:lnTo>
                    <a:lnTo>
                      <a:pt x="0" y="1006"/>
                    </a:lnTo>
                    <a:lnTo>
                      <a:pt x="1084" y="0"/>
                    </a:lnTo>
                    <a:lnTo>
                      <a:pt x="243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38" name="Freeform 118"/>
              <p:cNvSpPr>
                <a:spLocks/>
              </p:cNvSpPr>
              <p:nvPr/>
            </p:nvSpPr>
            <p:spPr bwMode="auto">
              <a:xfrm>
                <a:off x="5618" y="5826"/>
                <a:ext cx="225" cy="114"/>
              </a:xfrm>
              <a:custGeom>
                <a:avLst/>
                <a:gdLst>
                  <a:gd name="T0" fmla="*/ 1 w 449"/>
                  <a:gd name="T1" fmla="*/ 1 h 227"/>
                  <a:gd name="T2" fmla="*/ 0 w 449"/>
                  <a:gd name="T3" fmla="*/ 1 h 227"/>
                  <a:gd name="T4" fmla="*/ 1 w 449"/>
                  <a:gd name="T5" fmla="*/ 0 h 227"/>
                  <a:gd name="T6" fmla="*/ 1 w 449"/>
                  <a:gd name="T7" fmla="*/ 1 h 227"/>
                  <a:gd name="T8" fmla="*/ 0 60000 65536"/>
                  <a:gd name="T9" fmla="*/ 0 60000 65536"/>
                  <a:gd name="T10" fmla="*/ 0 60000 65536"/>
                  <a:gd name="T11" fmla="*/ 0 60000 65536"/>
                  <a:gd name="T12" fmla="*/ 0 w 449"/>
                  <a:gd name="T13" fmla="*/ 0 h 227"/>
                  <a:gd name="T14" fmla="*/ 449 w 449"/>
                  <a:gd name="T15" fmla="*/ 227 h 227"/>
                </a:gdLst>
                <a:ahLst/>
                <a:cxnLst>
                  <a:cxn ang="T8">
                    <a:pos x="T0" y="T1"/>
                  </a:cxn>
                  <a:cxn ang="T9">
                    <a:pos x="T2" y="T3"/>
                  </a:cxn>
                  <a:cxn ang="T10">
                    <a:pos x="T4" y="T5"/>
                  </a:cxn>
                  <a:cxn ang="T11">
                    <a:pos x="T6" y="T7"/>
                  </a:cxn>
                </a:cxnLst>
                <a:rect l="T12" t="T13" r="T14" b="T15"/>
                <a:pathLst>
                  <a:path w="449" h="227">
                    <a:moveTo>
                      <a:pt x="449" y="227"/>
                    </a:moveTo>
                    <a:lnTo>
                      <a:pt x="0" y="227"/>
                    </a:lnTo>
                    <a:lnTo>
                      <a:pt x="239" y="0"/>
                    </a:lnTo>
                    <a:lnTo>
                      <a:pt x="449" y="22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39" name="Freeform 119"/>
              <p:cNvSpPr>
                <a:spLocks/>
              </p:cNvSpPr>
              <p:nvPr/>
            </p:nvSpPr>
            <p:spPr bwMode="auto">
              <a:xfrm>
                <a:off x="5927" y="5467"/>
                <a:ext cx="369" cy="217"/>
              </a:xfrm>
              <a:custGeom>
                <a:avLst/>
                <a:gdLst>
                  <a:gd name="T0" fmla="*/ 0 w 738"/>
                  <a:gd name="T1" fmla="*/ 0 h 435"/>
                  <a:gd name="T2" fmla="*/ 1 w 738"/>
                  <a:gd name="T3" fmla="*/ 0 h 435"/>
                  <a:gd name="T4" fmla="*/ 1 w 738"/>
                  <a:gd name="T5" fmla="*/ 0 h 435"/>
                  <a:gd name="T6" fmla="*/ 1 w 738"/>
                  <a:gd name="T7" fmla="*/ 0 h 435"/>
                  <a:gd name="T8" fmla="*/ 1 w 738"/>
                  <a:gd name="T9" fmla="*/ 0 h 435"/>
                  <a:gd name="T10" fmla="*/ 1 w 738"/>
                  <a:gd name="T11" fmla="*/ 0 h 435"/>
                  <a:gd name="T12" fmla="*/ 1 w 738"/>
                  <a:gd name="T13" fmla="*/ 0 h 435"/>
                  <a:gd name="T14" fmla="*/ 1 w 738"/>
                  <a:gd name="T15" fmla="*/ 0 h 435"/>
                  <a:gd name="T16" fmla="*/ 0 w 738"/>
                  <a:gd name="T17" fmla="*/ 0 h 4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
                  <a:gd name="T28" fmla="*/ 0 h 435"/>
                  <a:gd name="T29" fmla="*/ 738 w 738"/>
                  <a:gd name="T30" fmla="*/ 435 h 4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 h="435">
                    <a:moveTo>
                      <a:pt x="0" y="281"/>
                    </a:moveTo>
                    <a:lnTo>
                      <a:pt x="287" y="0"/>
                    </a:lnTo>
                    <a:lnTo>
                      <a:pt x="711" y="112"/>
                    </a:lnTo>
                    <a:lnTo>
                      <a:pt x="722" y="114"/>
                    </a:lnTo>
                    <a:lnTo>
                      <a:pt x="705" y="147"/>
                    </a:lnTo>
                    <a:lnTo>
                      <a:pt x="718" y="149"/>
                    </a:lnTo>
                    <a:lnTo>
                      <a:pt x="738" y="154"/>
                    </a:lnTo>
                    <a:lnTo>
                      <a:pt x="588" y="435"/>
                    </a:lnTo>
                    <a:lnTo>
                      <a:pt x="0" y="28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40" name="Freeform 120"/>
              <p:cNvSpPr>
                <a:spLocks/>
              </p:cNvSpPr>
              <p:nvPr/>
            </p:nvSpPr>
            <p:spPr bwMode="auto">
              <a:xfrm>
                <a:off x="6592" y="5426"/>
                <a:ext cx="215" cy="143"/>
              </a:xfrm>
              <a:custGeom>
                <a:avLst/>
                <a:gdLst>
                  <a:gd name="T0" fmla="*/ 0 w 432"/>
                  <a:gd name="T1" fmla="*/ 1 h 285"/>
                  <a:gd name="T2" fmla="*/ 0 w 432"/>
                  <a:gd name="T3" fmla="*/ 1 h 285"/>
                  <a:gd name="T4" fmla="*/ 0 w 432"/>
                  <a:gd name="T5" fmla="*/ 1 h 285"/>
                  <a:gd name="T6" fmla="*/ 0 w 432"/>
                  <a:gd name="T7" fmla="*/ 0 h 285"/>
                  <a:gd name="T8" fmla="*/ 0 w 432"/>
                  <a:gd name="T9" fmla="*/ 1 h 285"/>
                  <a:gd name="T10" fmla="*/ 0 60000 65536"/>
                  <a:gd name="T11" fmla="*/ 0 60000 65536"/>
                  <a:gd name="T12" fmla="*/ 0 60000 65536"/>
                  <a:gd name="T13" fmla="*/ 0 60000 65536"/>
                  <a:gd name="T14" fmla="*/ 0 60000 65536"/>
                  <a:gd name="T15" fmla="*/ 0 w 432"/>
                  <a:gd name="T16" fmla="*/ 0 h 285"/>
                  <a:gd name="T17" fmla="*/ 432 w 432"/>
                  <a:gd name="T18" fmla="*/ 285 h 285"/>
                </a:gdLst>
                <a:ahLst/>
                <a:cxnLst>
                  <a:cxn ang="T10">
                    <a:pos x="T0" y="T1"/>
                  </a:cxn>
                  <a:cxn ang="T11">
                    <a:pos x="T2" y="T3"/>
                  </a:cxn>
                  <a:cxn ang="T12">
                    <a:pos x="T4" y="T5"/>
                  </a:cxn>
                  <a:cxn ang="T13">
                    <a:pos x="T6" y="T7"/>
                  </a:cxn>
                  <a:cxn ang="T14">
                    <a:pos x="T8" y="T9"/>
                  </a:cxn>
                </a:cxnLst>
                <a:rect l="T15" t="T16" r="T17" b="T18"/>
                <a:pathLst>
                  <a:path w="432" h="285">
                    <a:moveTo>
                      <a:pt x="432" y="138"/>
                    </a:moveTo>
                    <a:lnTo>
                      <a:pt x="262" y="285"/>
                    </a:lnTo>
                    <a:lnTo>
                      <a:pt x="0" y="87"/>
                    </a:lnTo>
                    <a:lnTo>
                      <a:pt x="180" y="0"/>
                    </a:lnTo>
                    <a:lnTo>
                      <a:pt x="432" y="1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41" name="Freeform 121"/>
              <p:cNvSpPr>
                <a:spLocks/>
              </p:cNvSpPr>
              <p:nvPr/>
            </p:nvSpPr>
            <p:spPr bwMode="auto">
              <a:xfrm>
                <a:off x="6629" y="5530"/>
                <a:ext cx="275" cy="225"/>
              </a:xfrm>
              <a:custGeom>
                <a:avLst/>
                <a:gdLst>
                  <a:gd name="T0" fmla="*/ 0 w 551"/>
                  <a:gd name="T1" fmla="*/ 1 h 449"/>
                  <a:gd name="T2" fmla="*/ 0 w 551"/>
                  <a:gd name="T3" fmla="*/ 1 h 449"/>
                  <a:gd name="T4" fmla="*/ 0 w 551"/>
                  <a:gd name="T5" fmla="*/ 0 h 449"/>
                  <a:gd name="T6" fmla="*/ 0 w 551"/>
                  <a:gd name="T7" fmla="*/ 1 h 449"/>
                  <a:gd name="T8" fmla="*/ 0 w 551"/>
                  <a:gd name="T9" fmla="*/ 1 h 449"/>
                  <a:gd name="T10" fmla="*/ 0 60000 65536"/>
                  <a:gd name="T11" fmla="*/ 0 60000 65536"/>
                  <a:gd name="T12" fmla="*/ 0 60000 65536"/>
                  <a:gd name="T13" fmla="*/ 0 60000 65536"/>
                  <a:gd name="T14" fmla="*/ 0 60000 65536"/>
                  <a:gd name="T15" fmla="*/ 0 w 551"/>
                  <a:gd name="T16" fmla="*/ 0 h 449"/>
                  <a:gd name="T17" fmla="*/ 551 w 551"/>
                  <a:gd name="T18" fmla="*/ 449 h 449"/>
                </a:gdLst>
                <a:ahLst/>
                <a:cxnLst>
                  <a:cxn ang="T10">
                    <a:pos x="T0" y="T1"/>
                  </a:cxn>
                  <a:cxn ang="T11">
                    <a:pos x="T2" y="T3"/>
                  </a:cxn>
                  <a:cxn ang="T12">
                    <a:pos x="T4" y="T5"/>
                  </a:cxn>
                  <a:cxn ang="T13">
                    <a:pos x="T6" y="T7"/>
                  </a:cxn>
                  <a:cxn ang="T14">
                    <a:pos x="T8" y="T9"/>
                  </a:cxn>
                </a:cxnLst>
                <a:rect l="T15" t="T16" r="T17" b="T18"/>
                <a:pathLst>
                  <a:path w="551" h="449">
                    <a:moveTo>
                      <a:pt x="441" y="449"/>
                    </a:moveTo>
                    <a:lnTo>
                      <a:pt x="551" y="133"/>
                    </a:lnTo>
                    <a:lnTo>
                      <a:pt x="110" y="0"/>
                    </a:lnTo>
                    <a:lnTo>
                      <a:pt x="0" y="316"/>
                    </a:lnTo>
                    <a:lnTo>
                      <a:pt x="441" y="44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42" name="Freeform 122"/>
              <p:cNvSpPr>
                <a:spLocks/>
              </p:cNvSpPr>
              <p:nvPr/>
            </p:nvSpPr>
            <p:spPr bwMode="auto">
              <a:xfrm>
                <a:off x="6672" y="5719"/>
                <a:ext cx="420" cy="197"/>
              </a:xfrm>
              <a:custGeom>
                <a:avLst/>
                <a:gdLst>
                  <a:gd name="T0" fmla="*/ 0 w 841"/>
                  <a:gd name="T1" fmla="*/ 1 h 393"/>
                  <a:gd name="T2" fmla="*/ 0 w 841"/>
                  <a:gd name="T3" fmla="*/ 0 h 393"/>
                  <a:gd name="T4" fmla="*/ 0 w 841"/>
                  <a:gd name="T5" fmla="*/ 1 h 393"/>
                  <a:gd name="T6" fmla="*/ 0 w 841"/>
                  <a:gd name="T7" fmla="*/ 1 h 393"/>
                  <a:gd name="T8" fmla="*/ 0 w 841"/>
                  <a:gd name="T9" fmla="*/ 1 h 393"/>
                  <a:gd name="T10" fmla="*/ 0 60000 65536"/>
                  <a:gd name="T11" fmla="*/ 0 60000 65536"/>
                  <a:gd name="T12" fmla="*/ 0 60000 65536"/>
                  <a:gd name="T13" fmla="*/ 0 60000 65536"/>
                  <a:gd name="T14" fmla="*/ 0 60000 65536"/>
                  <a:gd name="T15" fmla="*/ 0 w 841"/>
                  <a:gd name="T16" fmla="*/ 0 h 393"/>
                  <a:gd name="T17" fmla="*/ 841 w 841"/>
                  <a:gd name="T18" fmla="*/ 393 h 393"/>
                </a:gdLst>
                <a:ahLst/>
                <a:cxnLst>
                  <a:cxn ang="T10">
                    <a:pos x="T0" y="T1"/>
                  </a:cxn>
                  <a:cxn ang="T11">
                    <a:pos x="T2" y="T3"/>
                  </a:cxn>
                  <a:cxn ang="T12">
                    <a:pos x="T4" y="T5"/>
                  </a:cxn>
                  <a:cxn ang="T13">
                    <a:pos x="T6" y="T7"/>
                  </a:cxn>
                  <a:cxn ang="T14">
                    <a:pos x="T8" y="T9"/>
                  </a:cxn>
                </a:cxnLst>
                <a:rect l="T15" t="T16" r="T17" b="T18"/>
                <a:pathLst>
                  <a:path w="841" h="393">
                    <a:moveTo>
                      <a:pt x="841" y="231"/>
                    </a:moveTo>
                    <a:lnTo>
                      <a:pt x="519" y="0"/>
                    </a:lnTo>
                    <a:lnTo>
                      <a:pt x="0" y="91"/>
                    </a:lnTo>
                    <a:lnTo>
                      <a:pt x="250" y="393"/>
                    </a:lnTo>
                    <a:lnTo>
                      <a:pt x="841" y="2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43" name="Freeform 123"/>
              <p:cNvSpPr>
                <a:spLocks/>
              </p:cNvSpPr>
              <p:nvPr/>
            </p:nvSpPr>
            <p:spPr bwMode="auto">
              <a:xfrm>
                <a:off x="6385" y="5494"/>
                <a:ext cx="337" cy="233"/>
              </a:xfrm>
              <a:custGeom>
                <a:avLst/>
                <a:gdLst>
                  <a:gd name="T0" fmla="*/ 1 w 672"/>
                  <a:gd name="T1" fmla="*/ 0 h 467"/>
                  <a:gd name="T2" fmla="*/ 1 w 672"/>
                  <a:gd name="T3" fmla="*/ 0 h 467"/>
                  <a:gd name="T4" fmla="*/ 1 w 672"/>
                  <a:gd name="T5" fmla="*/ 0 h 467"/>
                  <a:gd name="T6" fmla="*/ 1 w 672"/>
                  <a:gd name="T7" fmla="*/ 0 h 467"/>
                  <a:gd name="T8" fmla="*/ 1 w 672"/>
                  <a:gd name="T9" fmla="*/ 0 h 467"/>
                  <a:gd name="T10" fmla="*/ 0 w 672"/>
                  <a:gd name="T11" fmla="*/ 0 h 467"/>
                  <a:gd name="T12" fmla="*/ 1 w 672"/>
                  <a:gd name="T13" fmla="*/ 0 h 467"/>
                  <a:gd name="T14" fmla="*/ 1 w 672"/>
                  <a:gd name="T15" fmla="*/ 0 h 467"/>
                  <a:gd name="T16" fmla="*/ 1 w 672"/>
                  <a:gd name="T17" fmla="*/ 0 h 4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2"/>
                  <a:gd name="T28" fmla="*/ 0 h 467"/>
                  <a:gd name="T29" fmla="*/ 672 w 672"/>
                  <a:gd name="T30" fmla="*/ 467 h 4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2" h="467">
                    <a:moveTo>
                      <a:pt x="654" y="194"/>
                    </a:moveTo>
                    <a:lnTo>
                      <a:pt x="672" y="161"/>
                    </a:lnTo>
                    <a:lnTo>
                      <a:pt x="651" y="154"/>
                    </a:lnTo>
                    <a:lnTo>
                      <a:pt x="167" y="0"/>
                    </a:lnTo>
                    <a:lnTo>
                      <a:pt x="10" y="287"/>
                    </a:lnTo>
                    <a:lnTo>
                      <a:pt x="0" y="306"/>
                    </a:lnTo>
                    <a:lnTo>
                      <a:pt x="35" y="318"/>
                    </a:lnTo>
                    <a:lnTo>
                      <a:pt x="504" y="467"/>
                    </a:lnTo>
                    <a:lnTo>
                      <a:pt x="654" y="19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44" name="Freeform 124"/>
              <p:cNvSpPr>
                <a:spLocks/>
              </p:cNvSpPr>
              <p:nvPr/>
            </p:nvSpPr>
            <p:spPr bwMode="auto">
              <a:xfrm>
                <a:off x="6395" y="5591"/>
                <a:ext cx="337" cy="159"/>
              </a:xfrm>
              <a:custGeom>
                <a:avLst/>
                <a:gdLst>
                  <a:gd name="T0" fmla="*/ 1 w 672"/>
                  <a:gd name="T1" fmla="*/ 0 h 320"/>
                  <a:gd name="T2" fmla="*/ 1 w 672"/>
                  <a:gd name="T3" fmla="*/ 0 h 320"/>
                  <a:gd name="T4" fmla="*/ 0 w 672"/>
                  <a:gd name="T5" fmla="*/ 0 h 320"/>
                  <a:gd name="T6" fmla="*/ 1 w 672"/>
                  <a:gd name="T7" fmla="*/ 0 h 320"/>
                  <a:gd name="T8" fmla="*/ 1 w 672"/>
                  <a:gd name="T9" fmla="*/ 0 h 320"/>
                  <a:gd name="T10" fmla="*/ 1 w 672"/>
                  <a:gd name="T11" fmla="*/ 0 h 320"/>
                  <a:gd name="T12" fmla="*/ 1 w 672"/>
                  <a:gd name="T13" fmla="*/ 0 h 320"/>
                  <a:gd name="T14" fmla="*/ 0 60000 65536"/>
                  <a:gd name="T15" fmla="*/ 0 60000 65536"/>
                  <a:gd name="T16" fmla="*/ 0 60000 65536"/>
                  <a:gd name="T17" fmla="*/ 0 60000 65536"/>
                  <a:gd name="T18" fmla="*/ 0 60000 65536"/>
                  <a:gd name="T19" fmla="*/ 0 60000 65536"/>
                  <a:gd name="T20" fmla="*/ 0 60000 65536"/>
                  <a:gd name="T21" fmla="*/ 0 w 672"/>
                  <a:gd name="T22" fmla="*/ 0 h 320"/>
                  <a:gd name="T23" fmla="*/ 672 w 672"/>
                  <a:gd name="T24" fmla="*/ 320 h 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320">
                    <a:moveTo>
                      <a:pt x="672" y="14"/>
                    </a:moveTo>
                    <a:lnTo>
                      <a:pt x="504" y="320"/>
                    </a:lnTo>
                    <a:lnTo>
                      <a:pt x="0" y="159"/>
                    </a:lnTo>
                    <a:lnTo>
                      <a:pt x="15" y="124"/>
                    </a:lnTo>
                    <a:lnTo>
                      <a:pt x="484" y="273"/>
                    </a:lnTo>
                    <a:lnTo>
                      <a:pt x="634" y="0"/>
                    </a:lnTo>
                    <a:lnTo>
                      <a:pt x="672" y="1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45" name="Freeform 125"/>
              <p:cNvSpPr>
                <a:spLocks/>
              </p:cNvSpPr>
              <p:nvPr/>
            </p:nvSpPr>
            <p:spPr bwMode="auto">
              <a:xfrm>
                <a:off x="5803" y="5581"/>
                <a:ext cx="268" cy="307"/>
              </a:xfrm>
              <a:custGeom>
                <a:avLst/>
                <a:gdLst>
                  <a:gd name="T0" fmla="*/ 1 w 535"/>
                  <a:gd name="T1" fmla="*/ 0 h 615"/>
                  <a:gd name="T2" fmla="*/ 0 w 535"/>
                  <a:gd name="T3" fmla="*/ 0 h 615"/>
                  <a:gd name="T4" fmla="*/ 1 w 535"/>
                  <a:gd name="T5" fmla="*/ 0 h 615"/>
                  <a:gd name="T6" fmla="*/ 1 w 535"/>
                  <a:gd name="T7" fmla="*/ 0 h 615"/>
                  <a:gd name="T8" fmla="*/ 1 w 535"/>
                  <a:gd name="T9" fmla="*/ 0 h 615"/>
                  <a:gd name="T10" fmla="*/ 0 60000 65536"/>
                  <a:gd name="T11" fmla="*/ 0 60000 65536"/>
                  <a:gd name="T12" fmla="*/ 0 60000 65536"/>
                  <a:gd name="T13" fmla="*/ 0 60000 65536"/>
                  <a:gd name="T14" fmla="*/ 0 60000 65536"/>
                  <a:gd name="T15" fmla="*/ 0 w 535"/>
                  <a:gd name="T16" fmla="*/ 0 h 615"/>
                  <a:gd name="T17" fmla="*/ 535 w 535"/>
                  <a:gd name="T18" fmla="*/ 615 h 615"/>
                </a:gdLst>
                <a:ahLst/>
                <a:cxnLst>
                  <a:cxn ang="T10">
                    <a:pos x="T0" y="T1"/>
                  </a:cxn>
                  <a:cxn ang="T11">
                    <a:pos x="T2" y="T3"/>
                  </a:cxn>
                  <a:cxn ang="T12">
                    <a:pos x="T4" y="T5"/>
                  </a:cxn>
                  <a:cxn ang="T13">
                    <a:pos x="T6" y="T7"/>
                  </a:cxn>
                  <a:cxn ang="T14">
                    <a:pos x="T8" y="T9"/>
                  </a:cxn>
                </a:cxnLst>
                <a:rect l="T15" t="T16" r="T17" b="T18"/>
                <a:pathLst>
                  <a:path w="535" h="615">
                    <a:moveTo>
                      <a:pt x="281" y="0"/>
                    </a:moveTo>
                    <a:lnTo>
                      <a:pt x="0" y="189"/>
                    </a:lnTo>
                    <a:lnTo>
                      <a:pt x="223" y="615"/>
                    </a:lnTo>
                    <a:lnTo>
                      <a:pt x="535" y="370"/>
                    </a:lnTo>
                    <a:lnTo>
                      <a:pt x="281"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46" name="Freeform 126"/>
              <p:cNvSpPr>
                <a:spLocks/>
              </p:cNvSpPr>
              <p:nvPr/>
            </p:nvSpPr>
            <p:spPr bwMode="auto">
              <a:xfrm>
                <a:off x="5936" y="5523"/>
                <a:ext cx="352" cy="147"/>
              </a:xfrm>
              <a:custGeom>
                <a:avLst/>
                <a:gdLst>
                  <a:gd name="T0" fmla="*/ 0 w 705"/>
                  <a:gd name="T1" fmla="*/ 0 h 295"/>
                  <a:gd name="T2" fmla="*/ 0 w 705"/>
                  <a:gd name="T3" fmla="*/ 0 h 295"/>
                  <a:gd name="T4" fmla="*/ 0 w 705"/>
                  <a:gd name="T5" fmla="*/ 0 h 295"/>
                  <a:gd name="T6" fmla="*/ 0 w 705"/>
                  <a:gd name="T7" fmla="*/ 0 h 295"/>
                  <a:gd name="T8" fmla="*/ 0 w 705"/>
                  <a:gd name="T9" fmla="*/ 0 h 295"/>
                  <a:gd name="T10" fmla="*/ 0 w 705"/>
                  <a:gd name="T11" fmla="*/ 0 h 295"/>
                  <a:gd name="T12" fmla="*/ 0 w 705"/>
                  <a:gd name="T13" fmla="*/ 0 h 295"/>
                  <a:gd name="T14" fmla="*/ 0 w 705"/>
                  <a:gd name="T15" fmla="*/ 0 h 295"/>
                  <a:gd name="T16" fmla="*/ 0 w 705"/>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5"/>
                  <a:gd name="T28" fmla="*/ 0 h 295"/>
                  <a:gd name="T29" fmla="*/ 705 w 705"/>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5" h="295">
                    <a:moveTo>
                      <a:pt x="694" y="0"/>
                    </a:moveTo>
                    <a:lnTo>
                      <a:pt x="705" y="2"/>
                    </a:lnTo>
                    <a:lnTo>
                      <a:pt x="688" y="35"/>
                    </a:lnTo>
                    <a:lnTo>
                      <a:pt x="701" y="37"/>
                    </a:lnTo>
                    <a:lnTo>
                      <a:pt x="563" y="295"/>
                    </a:lnTo>
                    <a:lnTo>
                      <a:pt x="0" y="152"/>
                    </a:lnTo>
                    <a:lnTo>
                      <a:pt x="23" y="131"/>
                    </a:lnTo>
                    <a:lnTo>
                      <a:pt x="553" y="264"/>
                    </a:lnTo>
                    <a:lnTo>
                      <a:pt x="69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47" name="Freeform 127"/>
              <p:cNvSpPr>
                <a:spLocks/>
              </p:cNvSpPr>
              <p:nvPr/>
            </p:nvSpPr>
            <p:spPr bwMode="auto">
              <a:xfrm>
                <a:off x="6385" y="5571"/>
                <a:ext cx="337" cy="156"/>
              </a:xfrm>
              <a:custGeom>
                <a:avLst/>
                <a:gdLst>
                  <a:gd name="T0" fmla="*/ 0 w 672"/>
                  <a:gd name="T1" fmla="*/ 0 h 313"/>
                  <a:gd name="T2" fmla="*/ 1 w 672"/>
                  <a:gd name="T3" fmla="*/ 0 h 313"/>
                  <a:gd name="T4" fmla="*/ 1 w 672"/>
                  <a:gd name="T5" fmla="*/ 0 h 313"/>
                  <a:gd name="T6" fmla="*/ 1 w 672"/>
                  <a:gd name="T7" fmla="*/ 0 h 313"/>
                  <a:gd name="T8" fmla="*/ 1 w 672"/>
                  <a:gd name="T9" fmla="*/ 0 h 313"/>
                  <a:gd name="T10" fmla="*/ 1 w 672"/>
                  <a:gd name="T11" fmla="*/ 0 h 313"/>
                  <a:gd name="T12" fmla="*/ 0 w 672"/>
                  <a:gd name="T13" fmla="*/ 0 h 313"/>
                  <a:gd name="T14" fmla="*/ 0 60000 65536"/>
                  <a:gd name="T15" fmla="*/ 0 60000 65536"/>
                  <a:gd name="T16" fmla="*/ 0 60000 65536"/>
                  <a:gd name="T17" fmla="*/ 0 60000 65536"/>
                  <a:gd name="T18" fmla="*/ 0 60000 65536"/>
                  <a:gd name="T19" fmla="*/ 0 60000 65536"/>
                  <a:gd name="T20" fmla="*/ 0 60000 65536"/>
                  <a:gd name="T21" fmla="*/ 0 w 672"/>
                  <a:gd name="T22" fmla="*/ 0 h 313"/>
                  <a:gd name="T23" fmla="*/ 672 w 672"/>
                  <a:gd name="T24" fmla="*/ 313 h 3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313">
                    <a:moveTo>
                      <a:pt x="0" y="152"/>
                    </a:moveTo>
                    <a:lnTo>
                      <a:pt x="504" y="313"/>
                    </a:lnTo>
                    <a:lnTo>
                      <a:pt x="672" y="7"/>
                    </a:lnTo>
                    <a:lnTo>
                      <a:pt x="651" y="0"/>
                    </a:lnTo>
                    <a:lnTo>
                      <a:pt x="494" y="287"/>
                    </a:lnTo>
                    <a:lnTo>
                      <a:pt x="10" y="133"/>
                    </a:lnTo>
                    <a:lnTo>
                      <a:pt x="0" y="15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48" name="Freeform 128"/>
              <p:cNvSpPr>
                <a:spLocks/>
              </p:cNvSpPr>
              <p:nvPr/>
            </p:nvSpPr>
            <p:spPr bwMode="auto">
              <a:xfrm>
                <a:off x="6130" y="5716"/>
                <a:ext cx="90" cy="37"/>
              </a:xfrm>
              <a:custGeom>
                <a:avLst/>
                <a:gdLst>
                  <a:gd name="T0" fmla="*/ 0 w 182"/>
                  <a:gd name="T1" fmla="*/ 0 h 75"/>
                  <a:gd name="T2" fmla="*/ 0 w 182"/>
                  <a:gd name="T3" fmla="*/ 0 h 75"/>
                  <a:gd name="T4" fmla="*/ 0 w 182"/>
                  <a:gd name="T5" fmla="*/ 0 h 75"/>
                  <a:gd name="T6" fmla="*/ 0 w 182"/>
                  <a:gd name="T7" fmla="*/ 0 h 75"/>
                  <a:gd name="T8" fmla="*/ 0 w 182"/>
                  <a:gd name="T9" fmla="*/ 0 h 75"/>
                  <a:gd name="T10" fmla="*/ 0 w 182"/>
                  <a:gd name="T11" fmla="*/ 0 h 75"/>
                  <a:gd name="T12" fmla="*/ 0 w 182"/>
                  <a:gd name="T13" fmla="*/ 0 h 75"/>
                  <a:gd name="T14" fmla="*/ 0 w 182"/>
                  <a:gd name="T15" fmla="*/ 0 h 75"/>
                  <a:gd name="T16" fmla="*/ 0 w 182"/>
                  <a:gd name="T17" fmla="*/ 0 h 75"/>
                  <a:gd name="T18" fmla="*/ 0 w 182"/>
                  <a:gd name="T19" fmla="*/ 0 h 75"/>
                  <a:gd name="T20" fmla="*/ 0 w 182"/>
                  <a:gd name="T21" fmla="*/ 0 h 75"/>
                  <a:gd name="T22" fmla="*/ 0 w 182"/>
                  <a:gd name="T23" fmla="*/ 0 h 75"/>
                  <a:gd name="T24" fmla="*/ 0 w 182"/>
                  <a:gd name="T25" fmla="*/ 0 h 75"/>
                  <a:gd name="T26" fmla="*/ 0 w 182"/>
                  <a:gd name="T27" fmla="*/ 0 h 75"/>
                  <a:gd name="T28" fmla="*/ 0 w 182"/>
                  <a:gd name="T29" fmla="*/ 0 h 75"/>
                  <a:gd name="T30" fmla="*/ 0 w 182"/>
                  <a:gd name="T31" fmla="*/ 0 h 75"/>
                  <a:gd name="T32" fmla="*/ 0 w 182"/>
                  <a:gd name="T33" fmla="*/ 0 h 75"/>
                  <a:gd name="T34" fmla="*/ 0 w 182"/>
                  <a:gd name="T35" fmla="*/ 0 h 75"/>
                  <a:gd name="T36" fmla="*/ 0 w 182"/>
                  <a:gd name="T37" fmla="*/ 0 h 75"/>
                  <a:gd name="T38" fmla="*/ 0 w 182"/>
                  <a:gd name="T39" fmla="*/ 0 h 75"/>
                  <a:gd name="T40" fmla="*/ 0 w 182"/>
                  <a:gd name="T41" fmla="*/ 0 h 75"/>
                  <a:gd name="T42" fmla="*/ 0 w 182"/>
                  <a:gd name="T43" fmla="*/ 0 h 75"/>
                  <a:gd name="T44" fmla="*/ 0 w 182"/>
                  <a:gd name="T45" fmla="*/ 0 h 75"/>
                  <a:gd name="T46" fmla="*/ 0 w 182"/>
                  <a:gd name="T47" fmla="*/ 0 h 75"/>
                  <a:gd name="T48" fmla="*/ 0 w 182"/>
                  <a:gd name="T49" fmla="*/ 0 h 75"/>
                  <a:gd name="T50" fmla="*/ 0 w 182"/>
                  <a:gd name="T51" fmla="*/ 0 h 75"/>
                  <a:gd name="T52" fmla="*/ 0 w 182"/>
                  <a:gd name="T53" fmla="*/ 0 h 75"/>
                  <a:gd name="T54" fmla="*/ 0 w 182"/>
                  <a:gd name="T55" fmla="*/ 0 h 75"/>
                  <a:gd name="T56" fmla="*/ 0 w 182"/>
                  <a:gd name="T57" fmla="*/ 0 h 75"/>
                  <a:gd name="T58" fmla="*/ 0 w 182"/>
                  <a:gd name="T59" fmla="*/ 0 h 75"/>
                  <a:gd name="T60" fmla="*/ 0 w 182"/>
                  <a:gd name="T61" fmla="*/ 0 h 75"/>
                  <a:gd name="T62" fmla="*/ 0 w 182"/>
                  <a:gd name="T63" fmla="*/ 0 h 75"/>
                  <a:gd name="T64" fmla="*/ 0 w 182"/>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
                  <a:gd name="T100" fmla="*/ 0 h 75"/>
                  <a:gd name="T101" fmla="*/ 182 w 182"/>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 h="75">
                    <a:moveTo>
                      <a:pt x="92" y="75"/>
                    </a:moveTo>
                    <a:lnTo>
                      <a:pt x="110" y="75"/>
                    </a:lnTo>
                    <a:lnTo>
                      <a:pt x="128" y="72"/>
                    </a:lnTo>
                    <a:lnTo>
                      <a:pt x="142" y="68"/>
                    </a:lnTo>
                    <a:lnTo>
                      <a:pt x="156" y="63"/>
                    </a:lnTo>
                    <a:lnTo>
                      <a:pt x="166" y="58"/>
                    </a:lnTo>
                    <a:lnTo>
                      <a:pt x="175" y="51"/>
                    </a:lnTo>
                    <a:lnTo>
                      <a:pt x="180" y="44"/>
                    </a:lnTo>
                    <a:lnTo>
                      <a:pt x="182" y="37"/>
                    </a:lnTo>
                    <a:lnTo>
                      <a:pt x="180" y="30"/>
                    </a:lnTo>
                    <a:lnTo>
                      <a:pt x="175" y="23"/>
                    </a:lnTo>
                    <a:lnTo>
                      <a:pt x="166" y="16"/>
                    </a:lnTo>
                    <a:lnTo>
                      <a:pt x="156" y="11"/>
                    </a:lnTo>
                    <a:lnTo>
                      <a:pt x="142" y="5"/>
                    </a:lnTo>
                    <a:lnTo>
                      <a:pt x="128" y="4"/>
                    </a:lnTo>
                    <a:lnTo>
                      <a:pt x="110" y="0"/>
                    </a:lnTo>
                    <a:lnTo>
                      <a:pt x="92" y="0"/>
                    </a:lnTo>
                    <a:lnTo>
                      <a:pt x="73" y="0"/>
                    </a:lnTo>
                    <a:lnTo>
                      <a:pt x="56" y="4"/>
                    </a:lnTo>
                    <a:lnTo>
                      <a:pt x="40" y="5"/>
                    </a:lnTo>
                    <a:lnTo>
                      <a:pt x="28" y="11"/>
                    </a:lnTo>
                    <a:lnTo>
                      <a:pt x="16" y="16"/>
                    </a:lnTo>
                    <a:lnTo>
                      <a:pt x="8" y="23"/>
                    </a:lnTo>
                    <a:lnTo>
                      <a:pt x="2" y="30"/>
                    </a:lnTo>
                    <a:lnTo>
                      <a:pt x="0" y="37"/>
                    </a:lnTo>
                    <a:lnTo>
                      <a:pt x="2" y="44"/>
                    </a:lnTo>
                    <a:lnTo>
                      <a:pt x="8" y="51"/>
                    </a:lnTo>
                    <a:lnTo>
                      <a:pt x="16" y="58"/>
                    </a:lnTo>
                    <a:lnTo>
                      <a:pt x="28" y="63"/>
                    </a:lnTo>
                    <a:lnTo>
                      <a:pt x="40" y="68"/>
                    </a:lnTo>
                    <a:lnTo>
                      <a:pt x="56" y="72"/>
                    </a:lnTo>
                    <a:lnTo>
                      <a:pt x="73" y="75"/>
                    </a:lnTo>
                    <a:lnTo>
                      <a:pt x="92" y="7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49" name="Freeform 129"/>
              <p:cNvSpPr>
                <a:spLocks/>
              </p:cNvSpPr>
              <p:nvPr/>
            </p:nvSpPr>
            <p:spPr bwMode="auto">
              <a:xfrm>
                <a:off x="6130" y="5734"/>
                <a:ext cx="90" cy="161"/>
              </a:xfrm>
              <a:custGeom>
                <a:avLst/>
                <a:gdLst>
                  <a:gd name="T0" fmla="*/ 0 w 182"/>
                  <a:gd name="T1" fmla="*/ 1 h 321"/>
                  <a:gd name="T2" fmla="*/ 0 w 182"/>
                  <a:gd name="T3" fmla="*/ 1 h 321"/>
                  <a:gd name="T4" fmla="*/ 0 w 182"/>
                  <a:gd name="T5" fmla="*/ 1 h 321"/>
                  <a:gd name="T6" fmla="*/ 0 w 182"/>
                  <a:gd name="T7" fmla="*/ 1 h 321"/>
                  <a:gd name="T8" fmla="*/ 0 w 182"/>
                  <a:gd name="T9" fmla="*/ 0 h 321"/>
                  <a:gd name="T10" fmla="*/ 0 w 182"/>
                  <a:gd name="T11" fmla="*/ 1 h 321"/>
                  <a:gd name="T12" fmla="*/ 0 w 182"/>
                  <a:gd name="T13" fmla="*/ 1 h 321"/>
                  <a:gd name="T14" fmla="*/ 0 w 182"/>
                  <a:gd name="T15" fmla="*/ 1 h 321"/>
                  <a:gd name="T16" fmla="*/ 0 w 182"/>
                  <a:gd name="T17" fmla="*/ 1 h 321"/>
                  <a:gd name="T18" fmla="*/ 0 w 182"/>
                  <a:gd name="T19" fmla="*/ 1 h 321"/>
                  <a:gd name="T20" fmla="*/ 0 w 182"/>
                  <a:gd name="T21" fmla="*/ 1 h 321"/>
                  <a:gd name="T22" fmla="*/ 0 w 182"/>
                  <a:gd name="T23" fmla="*/ 1 h 321"/>
                  <a:gd name="T24" fmla="*/ 0 w 182"/>
                  <a:gd name="T25" fmla="*/ 1 h 321"/>
                  <a:gd name="T26" fmla="*/ 0 w 182"/>
                  <a:gd name="T27" fmla="*/ 1 h 321"/>
                  <a:gd name="T28" fmla="*/ 0 w 182"/>
                  <a:gd name="T29" fmla="*/ 1 h 321"/>
                  <a:gd name="T30" fmla="*/ 0 w 182"/>
                  <a:gd name="T31" fmla="*/ 1 h 321"/>
                  <a:gd name="T32" fmla="*/ 0 w 182"/>
                  <a:gd name="T33" fmla="*/ 1 h 321"/>
                  <a:gd name="T34" fmla="*/ 0 w 182"/>
                  <a:gd name="T35" fmla="*/ 1 h 321"/>
                  <a:gd name="T36" fmla="*/ 0 w 182"/>
                  <a:gd name="T37" fmla="*/ 1 h 321"/>
                  <a:gd name="T38" fmla="*/ 0 w 182"/>
                  <a:gd name="T39" fmla="*/ 1 h 321"/>
                  <a:gd name="T40" fmla="*/ 0 w 182"/>
                  <a:gd name="T41" fmla="*/ 0 h 321"/>
                  <a:gd name="T42" fmla="*/ 0 w 182"/>
                  <a:gd name="T43" fmla="*/ 1 h 321"/>
                  <a:gd name="T44" fmla="*/ 0 w 182"/>
                  <a:gd name="T45" fmla="*/ 1 h 321"/>
                  <a:gd name="T46" fmla="*/ 0 w 182"/>
                  <a:gd name="T47" fmla="*/ 1 h 321"/>
                  <a:gd name="T48" fmla="*/ 0 w 182"/>
                  <a:gd name="T49" fmla="*/ 1 h 321"/>
                  <a:gd name="T50" fmla="*/ 0 w 182"/>
                  <a:gd name="T51" fmla="*/ 1 h 321"/>
                  <a:gd name="T52" fmla="*/ 0 w 182"/>
                  <a:gd name="T53" fmla="*/ 1 h 321"/>
                  <a:gd name="T54" fmla="*/ 0 w 182"/>
                  <a:gd name="T55" fmla="*/ 1 h 321"/>
                  <a:gd name="T56" fmla="*/ 0 w 182"/>
                  <a:gd name="T57" fmla="*/ 1 h 321"/>
                  <a:gd name="T58" fmla="*/ 0 w 182"/>
                  <a:gd name="T59" fmla="*/ 1 h 321"/>
                  <a:gd name="T60" fmla="*/ 0 w 182"/>
                  <a:gd name="T61" fmla="*/ 1 h 321"/>
                  <a:gd name="T62" fmla="*/ 0 w 182"/>
                  <a:gd name="T63" fmla="*/ 1 h 321"/>
                  <a:gd name="T64" fmla="*/ 0 w 182"/>
                  <a:gd name="T65" fmla="*/ 1 h 321"/>
                  <a:gd name="T66" fmla="*/ 0 w 182"/>
                  <a:gd name="T67" fmla="*/ 1 h 321"/>
                  <a:gd name="T68" fmla="*/ 0 w 182"/>
                  <a:gd name="T69" fmla="*/ 1 h 321"/>
                  <a:gd name="T70" fmla="*/ 0 w 182"/>
                  <a:gd name="T71" fmla="*/ 1 h 321"/>
                  <a:gd name="T72" fmla="*/ 0 w 182"/>
                  <a:gd name="T73" fmla="*/ 1 h 321"/>
                  <a:gd name="T74" fmla="*/ 0 w 182"/>
                  <a:gd name="T75" fmla="*/ 1 h 321"/>
                  <a:gd name="T76" fmla="*/ 0 w 182"/>
                  <a:gd name="T77" fmla="*/ 1 h 3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2"/>
                  <a:gd name="T118" fmla="*/ 0 h 321"/>
                  <a:gd name="T119" fmla="*/ 182 w 182"/>
                  <a:gd name="T120" fmla="*/ 321 h 32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2" h="321">
                    <a:moveTo>
                      <a:pt x="182" y="229"/>
                    </a:moveTo>
                    <a:lnTo>
                      <a:pt x="182" y="195"/>
                    </a:lnTo>
                    <a:lnTo>
                      <a:pt x="182" y="75"/>
                    </a:lnTo>
                    <a:lnTo>
                      <a:pt x="182" y="35"/>
                    </a:lnTo>
                    <a:lnTo>
                      <a:pt x="182" y="0"/>
                    </a:lnTo>
                    <a:lnTo>
                      <a:pt x="180" y="7"/>
                    </a:lnTo>
                    <a:lnTo>
                      <a:pt x="175" y="14"/>
                    </a:lnTo>
                    <a:lnTo>
                      <a:pt x="166" y="21"/>
                    </a:lnTo>
                    <a:lnTo>
                      <a:pt x="156" y="26"/>
                    </a:lnTo>
                    <a:lnTo>
                      <a:pt x="142" y="31"/>
                    </a:lnTo>
                    <a:lnTo>
                      <a:pt x="128" y="35"/>
                    </a:lnTo>
                    <a:lnTo>
                      <a:pt x="110" y="38"/>
                    </a:lnTo>
                    <a:lnTo>
                      <a:pt x="92" y="38"/>
                    </a:lnTo>
                    <a:lnTo>
                      <a:pt x="73" y="38"/>
                    </a:lnTo>
                    <a:lnTo>
                      <a:pt x="56" y="35"/>
                    </a:lnTo>
                    <a:lnTo>
                      <a:pt x="40" y="31"/>
                    </a:lnTo>
                    <a:lnTo>
                      <a:pt x="28" y="26"/>
                    </a:lnTo>
                    <a:lnTo>
                      <a:pt x="16" y="21"/>
                    </a:lnTo>
                    <a:lnTo>
                      <a:pt x="8" y="14"/>
                    </a:lnTo>
                    <a:lnTo>
                      <a:pt x="2" y="7"/>
                    </a:lnTo>
                    <a:lnTo>
                      <a:pt x="0" y="0"/>
                    </a:lnTo>
                    <a:lnTo>
                      <a:pt x="0" y="283"/>
                    </a:lnTo>
                    <a:lnTo>
                      <a:pt x="2" y="290"/>
                    </a:lnTo>
                    <a:lnTo>
                      <a:pt x="8" y="297"/>
                    </a:lnTo>
                    <a:lnTo>
                      <a:pt x="16" y="304"/>
                    </a:lnTo>
                    <a:lnTo>
                      <a:pt x="28" y="309"/>
                    </a:lnTo>
                    <a:lnTo>
                      <a:pt x="40" y="314"/>
                    </a:lnTo>
                    <a:lnTo>
                      <a:pt x="56" y="318"/>
                    </a:lnTo>
                    <a:lnTo>
                      <a:pt x="73" y="321"/>
                    </a:lnTo>
                    <a:lnTo>
                      <a:pt x="92" y="321"/>
                    </a:lnTo>
                    <a:lnTo>
                      <a:pt x="110" y="321"/>
                    </a:lnTo>
                    <a:lnTo>
                      <a:pt x="128" y="318"/>
                    </a:lnTo>
                    <a:lnTo>
                      <a:pt x="142" y="314"/>
                    </a:lnTo>
                    <a:lnTo>
                      <a:pt x="156" y="309"/>
                    </a:lnTo>
                    <a:lnTo>
                      <a:pt x="166" y="304"/>
                    </a:lnTo>
                    <a:lnTo>
                      <a:pt x="175" y="297"/>
                    </a:lnTo>
                    <a:lnTo>
                      <a:pt x="180" y="290"/>
                    </a:lnTo>
                    <a:lnTo>
                      <a:pt x="182" y="283"/>
                    </a:lnTo>
                    <a:lnTo>
                      <a:pt x="182" y="2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50" name="Freeform 130"/>
              <p:cNvSpPr>
                <a:spLocks/>
              </p:cNvSpPr>
              <p:nvPr/>
            </p:nvSpPr>
            <p:spPr bwMode="auto">
              <a:xfrm>
                <a:off x="6220" y="5743"/>
                <a:ext cx="33" cy="106"/>
              </a:xfrm>
              <a:custGeom>
                <a:avLst/>
                <a:gdLst>
                  <a:gd name="T0" fmla="*/ 0 w 64"/>
                  <a:gd name="T1" fmla="*/ 0 h 213"/>
                  <a:gd name="T2" fmla="*/ 0 w 64"/>
                  <a:gd name="T3" fmla="*/ 0 h 213"/>
                  <a:gd name="T4" fmla="*/ 1 w 64"/>
                  <a:gd name="T5" fmla="*/ 0 h 213"/>
                  <a:gd name="T6" fmla="*/ 1 w 64"/>
                  <a:gd name="T7" fmla="*/ 0 h 213"/>
                  <a:gd name="T8" fmla="*/ 1 w 64"/>
                  <a:gd name="T9" fmla="*/ 0 h 213"/>
                  <a:gd name="T10" fmla="*/ 1 w 64"/>
                  <a:gd name="T11" fmla="*/ 0 h 213"/>
                  <a:gd name="T12" fmla="*/ 1 w 64"/>
                  <a:gd name="T13" fmla="*/ 0 h 213"/>
                  <a:gd name="T14" fmla="*/ 1 w 64"/>
                  <a:gd name="T15" fmla="*/ 0 h 213"/>
                  <a:gd name="T16" fmla="*/ 1 w 64"/>
                  <a:gd name="T17" fmla="*/ 0 h 213"/>
                  <a:gd name="T18" fmla="*/ 1 w 64"/>
                  <a:gd name="T19" fmla="*/ 0 h 213"/>
                  <a:gd name="T20" fmla="*/ 1 w 64"/>
                  <a:gd name="T21" fmla="*/ 0 h 213"/>
                  <a:gd name="T22" fmla="*/ 1 w 64"/>
                  <a:gd name="T23" fmla="*/ 0 h 213"/>
                  <a:gd name="T24" fmla="*/ 1 w 64"/>
                  <a:gd name="T25" fmla="*/ 0 h 213"/>
                  <a:gd name="T26" fmla="*/ 1 w 64"/>
                  <a:gd name="T27" fmla="*/ 0 h 213"/>
                  <a:gd name="T28" fmla="*/ 1 w 64"/>
                  <a:gd name="T29" fmla="*/ 0 h 213"/>
                  <a:gd name="T30" fmla="*/ 1 w 64"/>
                  <a:gd name="T31" fmla="*/ 0 h 213"/>
                  <a:gd name="T32" fmla="*/ 1 w 64"/>
                  <a:gd name="T33" fmla="*/ 0 h 213"/>
                  <a:gd name="T34" fmla="*/ 1 w 64"/>
                  <a:gd name="T35" fmla="*/ 0 h 213"/>
                  <a:gd name="T36" fmla="*/ 1 w 64"/>
                  <a:gd name="T37" fmla="*/ 0 h 213"/>
                  <a:gd name="T38" fmla="*/ 1 w 64"/>
                  <a:gd name="T39" fmla="*/ 0 h 213"/>
                  <a:gd name="T40" fmla="*/ 1 w 64"/>
                  <a:gd name="T41" fmla="*/ 0 h 213"/>
                  <a:gd name="T42" fmla="*/ 0 w 64"/>
                  <a:gd name="T43" fmla="*/ 0 h 213"/>
                  <a:gd name="T44" fmla="*/ 0 w 64"/>
                  <a:gd name="T45" fmla="*/ 0 h 213"/>
                  <a:gd name="T46" fmla="*/ 1 w 64"/>
                  <a:gd name="T47" fmla="*/ 0 h 213"/>
                  <a:gd name="T48" fmla="*/ 1 w 64"/>
                  <a:gd name="T49" fmla="*/ 0 h 213"/>
                  <a:gd name="T50" fmla="*/ 1 w 64"/>
                  <a:gd name="T51" fmla="*/ 0 h 213"/>
                  <a:gd name="T52" fmla="*/ 1 w 64"/>
                  <a:gd name="T53" fmla="*/ 0 h 213"/>
                  <a:gd name="T54" fmla="*/ 1 w 64"/>
                  <a:gd name="T55" fmla="*/ 0 h 213"/>
                  <a:gd name="T56" fmla="*/ 1 w 64"/>
                  <a:gd name="T57" fmla="*/ 0 h 213"/>
                  <a:gd name="T58" fmla="*/ 1 w 64"/>
                  <a:gd name="T59" fmla="*/ 0 h 213"/>
                  <a:gd name="T60" fmla="*/ 1 w 64"/>
                  <a:gd name="T61" fmla="*/ 0 h 213"/>
                  <a:gd name="T62" fmla="*/ 1 w 64"/>
                  <a:gd name="T63" fmla="*/ 0 h 213"/>
                  <a:gd name="T64" fmla="*/ 1 w 64"/>
                  <a:gd name="T65" fmla="*/ 0 h 213"/>
                  <a:gd name="T66" fmla="*/ 1 w 64"/>
                  <a:gd name="T67" fmla="*/ 0 h 213"/>
                  <a:gd name="T68" fmla="*/ 0 w 64"/>
                  <a:gd name="T69" fmla="*/ 0 h 2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213"/>
                  <a:gd name="T107" fmla="*/ 64 w 64"/>
                  <a:gd name="T108" fmla="*/ 213 h 2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213">
                    <a:moveTo>
                      <a:pt x="0" y="58"/>
                    </a:moveTo>
                    <a:lnTo>
                      <a:pt x="0" y="14"/>
                    </a:lnTo>
                    <a:lnTo>
                      <a:pt x="8" y="5"/>
                    </a:lnTo>
                    <a:lnTo>
                      <a:pt x="17" y="2"/>
                    </a:lnTo>
                    <a:lnTo>
                      <a:pt x="24" y="0"/>
                    </a:lnTo>
                    <a:lnTo>
                      <a:pt x="31" y="0"/>
                    </a:lnTo>
                    <a:lnTo>
                      <a:pt x="41" y="2"/>
                    </a:lnTo>
                    <a:lnTo>
                      <a:pt x="51" y="9"/>
                    </a:lnTo>
                    <a:lnTo>
                      <a:pt x="60" y="23"/>
                    </a:lnTo>
                    <a:lnTo>
                      <a:pt x="64" y="47"/>
                    </a:lnTo>
                    <a:lnTo>
                      <a:pt x="64" y="70"/>
                    </a:lnTo>
                    <a:lnTo>
                      <a:pt x="64" y="96"/>
                    </a:lnTo>
                    <a:lnTo>
                      <a:pt x="64" y="124"/>
                    </a:lnTo>
                    <a:lnTo>
                      <a:pt x="64" y="149"/>
                    </a:lnTo>
                    <a:lnTo>
                      <a:pt x="63" y="170"/>
                    </a:lnTo>
                    <a:lnTo>
                      <a:pt x="57" y="187"/>
                    </a:lnTo>
                    <a:lnTo>
                      <a:pt x="48" y="199"/>
                    </a:lnTo>
                    <a:lnTo>
                      <a:pt x="40" y="208"/>
                    </a:lnTo>
                    <a:lnTo>
                      <a:pt x="31" y="212"/>
                    </a:lnTo>
                    <a:lnTo>
                      <a:pt x="20" y="213"/>
                    </a:lnTo>
                    <a:lnTo>
                      <a:pt x="10" y="213"/>
                    </a:lnTo>
                    <a:lnTo>
                      <a:pt x="0" y="212"/>
                    </a:lnTo>
                    <a:lnTo>
                      <a:pt x="0" y="170"/>
                    </a:lnTo>
                    <a:lnTo>
                      <a:pt x="15" y="175"/>
                    </a:lnTo>
                    <a:lnTo>
                      <a:pt x="25" y="170"/>
                    </a:lnTo>
                    <a:lnTo>
                      <a:pt x="33" y="159"/>
                    </a:lnTo>
                    <a:lnTo>
                      <a:pt x="34" y="140"/>
                    </a:lnTo>
                    <a:lnTo>
                      <a:pt x="34" y="124"/>
                    </a:lnTo>
                    <a:lnTo>
                      <a:pt x="34" y="100"/>
                    </a:lnTo>
                    <a:lnTo>
                      <a:pt x="34" y="75"/>
                    </a:lnTo>
                    <a:lnTo>
                      <a:pt x="34" y="56"/>
                    </a:lnTo>
                    <a:lnTo>
                      <a:pt x="30" y="44"/>
                    </a:lnTo>
                    <a:lnTo>
                      <a:pt x="21" y="40"/>
                    </a:lnTo>
                    <a:lnTo>
                      <a:pt x="10" y="44"/>
                    </a:lnTo>
                    <a:lnTo>
                      <a:pt x="0" y="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51" name="Freeform 131"/>
              <p:cNvSpPr>
                <a:spLocks/>
              </p:cNvSpPr>
              <p:nvPr/>
            </p:nvSpPr>
            <p:spPr bwMode="auto">
              <a:xfrm>
                <a:off x="6135" y="5723"/>
                <a:ext cx="79" cy="30"/>
              </a:xfrm>
              <a:custGeom>
                <a:avLst/>
                <a:gdLst>
                  <a:gd name="T0" fmla="*/ 1 w 157"/>
                  <a:gd name="T1" fmla="*/ 0 h 61"/>
                  <a:gd name="T2" fmla="*/ 1 w 157"/>
                  <a:gd name="T3" fmla="*/ 0 h 61"/>
                  <a:gd name="T4" fmla="*/ 1 w 157"/>
                  <a:gd name="T5" fmla="*/ 0 h 61"/>
                  <a:gd name="T6" fmla="*/ 1 w 157"/>
                  <a:gd name="T7" fmla="*/ 0 h 61"/>
                  <a:gd name="T8" fmla="*/ 1 w 157"/>
                  <a:gd name="T9" fmla="*/ 0 h 61"/>
                  <a:gd name="T10" fmla="*/ 1 w 157"/>
                  <a:gd name="T11" fmla="*/ 0 h 61"/>
                  <a:gd name="T12" fmla="*/ 1 w 157"/>
                  <a:gd name="T13" fmla="*/ 0 h 61"/>
                  <a:gd name="T14" fmla="*/ 1 w 157"/>
                  <a:gd name="T15" fmla="*/ 0 h 61"/>
                  <a:gd name="T16" fmla="*/ 1 w 157"/>
                  <a:gd name="T17" fmla="*/ 0 h 61"/>
                  <a:gd name="T18" fmla="*/ 1 w 157"/>
                  <a:gd name="T19" fmla="*/ 0 h 61"/>
                  <a:gd name="T20" fmla="*/ 1 w 157"/>
                  <a:gd name="T21" fmla="*/ 0 h 61"/>
                  <a:gd name="T22" fmla="*/ 1 w 157"/>
                  <a:gd name="T23" fmla="*/ 0 h 61"/>
                  <a:gd name="T24" fmla="*/ 1 w 157"/>
                  <a:gd name="T25" fmla="*/ 0 h 61"/>
                  <a:gd name="T26" fmla="*/ 1 w 157"/>
                  <a:gd name="T27" fmla="*/ 0 h 61"/>
                  <a:gd name="T28" fmla="*/ 1 w 157"/>
                  <a:gd name="T29" fmla="*/ 0 h 61"/>
                  <a:gd name="T30" fmla="*/ 1 w 157"/>
                  <a:gd name="T31" fmla="*/ 0 h 61"/>
                  <a:gd name="T32" fmla="*/ 0 w 157"/>
                  <a:gd name="T33" fmla="*/ 0 h 61"/>
                  <a:gd name="T34" fmla="*/ 1 w 157"/>
                  <a:gd name="T35" fmla="*/ 0 h 61"/>
                  <a:gd name="T36" fmla="*/ 1 w 157"/>
                  <a:gd name="T37" fmla="*/ 0 h 61"/>
                  <a:gd name="T38" fmla="*/ 1 w 157"/>
                  <a:gd name="T39" fmla="*/ 0 h 61"/>
                  <a:gd name="T40" fmla="*/ 1 w 157"/>
                  <a:gd name="T41" fmla="*/ 0 h 61"/>
                  <a:gd name="T42" fmla="*/ 1 w 157"/>
                  <a:gd name="T43" fmla="*/ 0 h 61"/>
                  <a:gd name="T44" fmla="*/ 1 w 157"/>
                  <a:gd name="T45" fmla="*/ 0 h 61"/>
                  <a:gd name="T46" fmla="*/ 1 w 157"/>
                  <a:gd name="T47" fmla="*/ 0 h 61"/>
                  <a:gd name="T48" fmla="*/ 1 w 157"/>
                  <a:gd name="T49" fmla="*/ 0 h 61"/>
                  <a:gd name="T50" fmla="*/ 1 w 157"/>
                  <a:gd name="T51" fmla="*/ 0 h 61"/>
                  <a:gd name="T52" fmla="*/ 1 w 157"/>
                  <a:gd name="T53" fmla="*/ 0 h 61"/>
                  <a:gd name="T54" fmla="*/ 1 w 157"/>
                  <a:gd name="T55" fmla="*/ 0 h 61"/>
                  <a:gd name="T56" fmla="*/ 1 w 157"/>
                  <a:gd name="T57" fmla="*/ 0 h 61"/>
                  <a:gd name="T58" fmla="*/ 1 w 157"/>
                  <a:gd name="T59" fmla="*/ 0 h 61"/>
                  <a:gd name="T60" fmla="*/ 1 w 157"/>
                  <a:gd name="T61" fmla="*/ 0 h 61"/>
                  <a:gd name="T62" fmla="*/ 1 w 157"/>
                  <a:gd name="T63" fmla="*/ 0 h 61"/>
                  <a:gd name="T64" fmla="*/ 1 w 157"/>
                  <a:gd name="T65" fmla="*/ 0 h 61"/>
                  <a:gd name="T66" fmla="*/ 1 w 157"/>
                  <a:gd name="T67" fmla="*/ 0 h 61"/>
                  <a:gd name="T68" fmla="*/ 1 w 157"/>
                  <a:gd name="T69" fmla="*/ 0 h 61"/>
                  <a:gd name="T70" fmla="*/ 1 w 157"/>
                  <a:gd name="T71" fmla="*/ 0 h 61"/>
                  <a:gd name="T72" fmla="*/ 1 w 157"/>
                  <a:gd name="T73" fmla="*/ 0 h 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7"/>
                  <a:gd name="T112" fmla="*/ 0 h 61"/>
                  <a:gd name="T113" fmla="*/ 157 w 157"/>
                  <a:gd name="T114" fmla="*/ 61 h 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7" h="61">
                    <a:moveTo>
                      <a:pt x="157" y="23"/>
                    </a:moveTo>
                    <a:lnTo>
                      <a:pt x="157" y="30"/>
                    </a:lnTo>
                    <a:lnTo>
                      <a:pt x="154" y="37"/>
                    </a:lnTo>
                    <a:lnTo>
                      <a:pt x="148" y="42"/>
                    </a:lnTo>
                    <a:lnTo>
                      <a:pt x="140" y="49"/>
                    </a:lnTo>
                    <a:lnTo>
                      <a:pt x="128" y="54"/>
                    </a:lnTo>
                    <a:lnTo>
                      <a:pt x="114" y="58"/>
                    </a:lnTo>
                    <a:lnTo>
                      <a:pt x="98" y="59"/>
                    </a:lnTo>
                    <a:lnTo>
                      <a:pt x="80" y="61"/>
                    </a:lnTo>
                    <a:lnTo>
                      <a:pt x="63" y="61"/>
                    </a:lnTo>
                    <a:lnTo>
                      <a:pt x="47" y="59"/>
                    </a:lnTo>
                    <a:lnTo>
                      <a:pt x="34" y="56"/>
                    </a:lnTo>
                    <a:lnTo>
                      <a:pt x="24" y="52"/>
                    </a:lnTo>
                    <a:lnTo>
                      <a:pt x="16" y="47"/>
                    </a:lnTo>
                    <a:lnTo>
                      <a:pt x="8" y="42"/>
                    </a:lnTo>
                    <a:lnTo>
                      <a:pt x="3" y="35"/>
                    </a:lnTo>
                    <a:lnTo>
                      <a:pt x="0" y="28"/>
                    </a:lnTo>
                    <a:lnTo>
                      <a:pt x="1" y="25"/>
                    </a:lnTo>
                    <a:lnTo>
                      <a:pt x="4" y="23"/>
                    </a:lnTo>
                    <a:lnTo>
                      <a:pt x="10" y="21"/>
                    </a:lnTo>
                    <a:lnTo>
                      <a:pt x="17" y="21"/>
                    </a:lnTo>
                    <a:lnTo>
                      <a:pt x="24" y="21"/>
                    </a:lnTo>
                    <a:lnTo>
                      <a:pt x="31" y="23"/>
                    </a:lnTo>
                    <a:lnTo>
                      <a:pt x="38" y="23"/>
                    </a:lnTo>
                    <a:lnTo>
                      <a:pt x="43" y="23"/>
                    </a:lnTo>
                    <a:lnTo>
                      <a:pt x="46" y="18"/>
                    </a:lnTo>
                    <a:lnTo>
                      <a:pt x="53" y="12"/>
                    </a:lnTo>
                    <a:lnTo>
                      <a:pt x="60" y="7"/>
                    </a:lnTo>
                    <a:lnTo>
                      <a:pt x="67" y="4"/>
                    </a:lnTo>
                    <a:lnTo>
                      <a:pt x="73" y="2"/>
                    </a:lnTo>
                    <a:lnTo>
                      <a:pt x="81" y="0"/>
                    </a:lnTo>
                    <a:lnTo>
                      <a:pt x="93" y="0"/>
                    </a:lnTo>
                    <a:lnTo>
                      <a:pt x="106" y="0"/>
                    </a:lnTo>
                    <a:lnTo>
                      <a:pt x="118" y="2"/>
                    </a:lnTo>
                    <a:lnTo>
                      <a:pt x="131" y="7"/>
                    </a:lnTo>
                    <a:lnTo>
                      <a:pt x="146" y="14"/>
                    </a:lnTo>
                    <a:lnTo>
                      <a:pt x="157" y="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52" name="Freeform 132"/>
              <p:cNvSpPr>
                <a:spLocks/>
              </p:cNvSpPr>
              <p:nvPr/>
            </p:nvSpPr>
            <p:spPr bwMode="auto">
              <a:xfrm>
                <a:off x="6525" y="5674"/>
                <a:ext cx="90" cy="38"/>
              </a:xfrm>
              <a:custGeom>
                <a:avLst/>
                <a:gdLst>
                  <a:gd name="T0" fmla="*/ 0 w 181"/>
                  <a:gd name="T1" fmla="*/ 1 h 75"/>
                  <a:gd name="T2" fmla="*/ 0 w 181"/>
                  <a:gd name="T3" fmla="*/ 1 h 75"/>
                  <a:gd name="T4" fmla="*/ 0 w 181"/>
                  <a:gd name="T5" fmla="*/ 1 h 75"/>
                  <a:gd name="T6" fmla="*/ 0 w 181"/>
                  <a:gd name="T7" fmla="*/ 1 h 75"/>
                  <a:gd name="T8" fmla="*/ 0 w 181"/>
                  <a:gd name="T9" fmla="*/ 1 h 75"/>
                  <a:gd name="T10" fmla="*/ 0 w 181"/>
                  <a:gd name="T11" fmla="*/ 1 h 75"/>
                  <a:gd name="T12" fmla="*/ 0 w 181"/>
                  <a:gd name="T13" fmla="*/ 1 h 75"/>
                  <a:gd name="T14" fmla="*/ 0 w 181"/>
                  <a:gd name="T15" fmla="*/ 1 h 75"/>
                  <a:gd name="T16" fmla="*/ 0 w 181"/>
                  <a:gd name="T17" fmla="*/ 1 h 75"/>
                  <a:gd name="T18" fmla="*/ 0 w 181"/>
                  <a:gd name="T19" fmla="*/ 1 h 75"/>
                  <a:gd name="T20" fmla="*/ 0 w 181"/>
                  <a:gd name="T21" fmla="*/ 1 h 75"/>
                  <a:gd name="T22" fmla="*/ 0 w 181"/>
                  <a:gd name="T23" fmla="*/ 1 h 75"/>
                  <a:gd name="T24" fmla="*/ 0 w 181"/>
                  <a:gd name="T25" fmla="*/ 1 h 75"/>
                  <a:gd name="T26" fmla="*/ 0 w 181"/>
                  <a:gd name="T27" fmla="*/ 1 h 75"/>
                  <a:gd name="T28" fmla="*/ 0 w 181"/>
                  <a:gd name="T29" fmla="*/ 1 h 75"/>
                  <a:gd name="T30" fmla="*/ 0 w 181"/>
                  <a:gd name="T31" fmla="*/ 0 h 75"/>
                  <a:gd name="T32" fmla="*/ 0 w 181"/>
                  <a:gd name="T33" fmla="*/ 0 h 75"/>
                  <a:gd name="T34" fmla="*/ 0 w 181"/>
                  <a:gd name="T35" fmla="*/ 0 h 75"/>
                  <a:gd name="T36" fmla="*/ 0 w 181"/>
                  <a:gd name="T37" fmla="*/ 1 h 75"/>
                  <a:gd name="T38" fmla="*/ 0 w 181"/>
                  <a:gd name="T39" fmla="*/ 1 h 75"/>
                  <a:gd name="T40" fmla="*/ 0 w 181"/>
                  <a:gd name="T41" fmla="*/ 1 h 75"/>
                  <a:gd name="T42" fmla="*/ 0 w 181"/>
                  <a:gd name="T43" fmla="*/ 1 h 75"/>
                  <a:gd name="T44" fmla="*/ 0 w 181"/>
                  <a:gd name="T45" fmla="*/ 1 h 75"/>
                  <a:gd name="T46" fmla="*/ 0 w 181"/>
                  <a:gd name="T47" fmla="*/ 1 h 75"/>
                  <a:gd name="T48" fmla="*/ 0 w 181"/>
                  <a:gd name="T49" fmla="*/ 1 h 75"/>
                  <a:gd name="T50" fmla="*/ 0 w 181"/>
                  <a:gd name="T51" fmla="*/ 1 h 75"/>
                  <a:gd name="T52" fmla="*/ 0 w 181"/>
                  <a:gd name="T53" fmla="*/ 1 h 75"/>
                  <a:gd name="T54" fmla="*/ 0 w 181"/>
                  <a:gd name="T55" fmla="*/ 1 h 75"/>
                  <a:gd name="T56" fmla="*/ 0 w 181"/>
                  <a:gd name="T57" fmla="*/ 1 h 75"/>
                  <a:gd name="T58" fmla="*/ 0 w 181"/>
                  <a:gd name="T59" fmla="*/ 1 h 75"/>
                  <a:gd name="T60" fmla="*/ 0 w 181"/>
                  <a:gd name="T61" fmla="*/ 1 h 75"/>
                  <a:gd name="T62" fmla="*/ 0 w 181"/>
                  <a:gd name="T63" fmla="*/ 1 h 75"/>
                  <a:gd name="T64" fmla="*/ 0 w 181"/>
                  <a:gd name="T65" fmla="*/ 1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
                  <a:gd name="T100" fmla="*/ 0 h 75"/>
                  <a:gd name="T101" fmla="*/ 181 w 181"/>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 h="75">
                    <a:moveTo>
                      <a:pt x="91" y="75"/>
                    </a:moveTo>
                    <a:lnTo>
                      <a:pt x="73" y="75"/>
                    </a:lnTo>
                    <a:lnTo>
                      <a:pt x="56" y="72"/>
                    </a:lnTo>
                    <a:lnTo>
                      <a:pt x="40" y="68"/>
                    </a:lnTo>
                    <a:lnTo>
                      <a:pt x="27" y="65"/>
                    </a:lnTo>
                    <a:lnTo>
                      <a:pt x="16" y="58"/>
                    </a:lnTo>
                    <a:lnTo>
                      <a:pt x="7" y="52"/>
                    </a:lnTo>
                    <a:lnTo>
                      <a:pt x="2" y="45"/>
                    </a:lnTo>
                    <a:lnTo>
                      <a:pt x="0" y="38"/>
                    </a:lnTo>
                    <a:lnTo>
                      <a:pt x="2" y="31"/>
                    </a:lnTo>
                    <a:lnTo>
                      <a:pt x="7" y="23"/>
                    </a:lnTo>
                    <a:lnTo>
                      <a:pt x="16" y="17"/>
                    </a:lnTo>
                    <a:lnTo>
                      <a:pt x="27" y="10"/>
                    </a:lnTo>
                    <a:lnTo>
                      <a:pt x="40" y="7"/>
                    </a:lnTo>
                    <a:lnTo>
                      <a:pt x="56" y="3"/>
                    </a:lnTo>
                    <a:lnTo>
                      <a:pt x="73" y="0"/>
                    </a:lnTo>
                    <a:lnTo>
                      <a:pt x="91" y="0"/>
                    </a:lnTo>
                    <a:lnTo>
                      <a:pt x="110" y="0"/>
                    </a:lnTo>
                    <a:lnTo>
                      <a:pt x="127" y="3"/>
                    </a:lnTo>
                    <a:lnTo>
                      <a:pt x="141" y="7"/>
                    </a:lnTo>
                    <a:lnTo>
                      <a:pt x="156" y="10"/>
                    </a:lnTo>
                    <a:lnTo>
                      <a:pt x="166" y="17"/>
                    </a:lnTo>
                    <a:lnTo>
                      <a:pt x="174" y="23"/>
                    </a:lnTo>
                    <a:lnTo>
                      <a:pt x="180" y="31"/>
                    </a:lnTo>
                    <a:lnTo>
                      <a:pt x="181" y="38"/>
                    </a:lnTo>
                    <a:lnTo>
                      <a:pt x="180" y="45"/>
                    </a:lnTo>
                    <a:lnTo>
                      <a:pt x="174" y="52"/>
                    </a:lnTo>
                    <a:lnTo>
                      <a:pt x="166" y="58"/>
                    </a:lnTo>
                    <a:lnTo>
                      <a:pt x="156" y="65"/>
                    </a:lnTo>
                    <a:lnTo>
                      <a:pt x="141" y="68"/>
                    </a:lnTo>
                    <a:lnTo>
                      <a:pt x="127" y="72"/>
                    </a:lnTo>
                    <a:lnTo>
                      <a:pt x="110" y="75"/>
                    </a:lnTo>
                    <a:lnTo>
                      <a:pt x="91" y="7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53" name="Freeform 133"/>
              <p:cNvSpPr>
                <a:spLocks/>
              </p:cNvSpPr>
              <p:nvPr/>
            </p:nvSpPr>
            <p:spPr bwMode="auto">
              <a:xfrm>
                <a:off x="6525" y="5694"/>
                <a:ext cx="90" cy="160"/>
              </a:xfrm>
              <a:custGeom>
                <a:avLst/>
                <a:gdLst>
                  <a:gd name="T0" fmla="*/ 0 w 181"/>
                  <a:gd name="T1" fmla="*/ 1 h 320"/>
                  <a:gd name="T2" fmla="*/ 0 w 181"/>
                  <a:gd name="T3" fmla="*/ 1 h 320"/>
                  <a:gd name="T4" fmla="*/ 0 w 181"/>
                  <a:gd name="T5" fmla="*/ 1 h 320"/>
                  <a:gd name="T6" fmla="*/ 0 w 181"/>
                  <a:gd name="T7" fmla="*/ 1 h 320"/>
                  <a:gd name="T8" fmla="*/ 0 w 181"/>
                  <a:gd name="T9" fmla="*/ 0 h 320"/>
                  <a:gd name="T10" fmla="*/ 0 w 181"/>
                  <a:gd name="T11" fmla="*/ 1 h 320"/>
                  <a:gd name="T12" fmla="*/ 0 w 181"/>
                  <a:gd name="T13" fmla="*/ 1 h 320"/>
                  <a:gd name="T14" fmla="*/ 0 w 181"/>
                  <a:gd name="T15" fmla="*/ 1 h 320"/>
                  <a:gd name="T16" fmla="*/ 0 w 181"/>
                  <a:gd name="T17" fmla="*/ 1 h 320"/>
                  <a:gd name="T18" fmla="*/ 0 w 181"/>
                  <a:gd name="T19" fmla="*/ 1 h 320"/>
                  <a:gd name="T20" fmla="*/ 0 w 181"/>
                  <a:gd name="T21" fmla="*/ 1 h 320"/>
                  <a:gd name="T22" fmla="*/ 0 w 181"/>
                  <a:gd name="T23" fmla="*/ 1 h 320"/>
                  <a:gd name="T24" fmla="*/ 0 w 181"/>
                  <a:gd name="T25" fmla="*/ 1 h 320"/>
                  <a:gd name="T26" fmla="*/ 0 w 181"/>
                  <a:gd name="T27" fmla="*/ 1 h 320"/>
                  <a:gd name="T28" fmla="*/ 0 w 181"/>
                  <a:gd name="T29" fmla="*/ 1 h 320"/>
                  <a:gd name="T30" fmla="*/ 0 w 181"/>
                  <a:gd name="T31" fmla="*/ 1 h 320"/>
                  <a:gd name="T32" fmla="*/ 0 w 181"/>
                  <a:gd name="T33" fmla="*/ 1 h 320"/>
                  <a:gd name="T34" fmla="*/ 0 w 181"/>
                  <a:gd name="T35" fmla="*/ 1 h 320"/>
                  <a:gd name="T36" fmla="*/ 0 w 181"/>
                  <a:gd name="T37" fmla="*/ 1 h 320"/>
                  <a:gd name="T38" fmla="*/ 0 w 181"/>
                  <a:gd name="T39" fmla="*/ 1 h 320"/>
                  <a:gd name="T40" fmla="*/ 0 w 181"/>
                  <a:gd name="T41" fmla="*/ 0 h 320"/>
                  <a:gd name="T42" fmla="*/ 0 w 181"/>
                  <a:gd name="T43" fmla="*/ 1 h 320"/>
                  <a:gd name="T44" fmla="*/ 0 w 181"/>
                  <a:gd name="T45" fmla="*/ 1 h 320"/>
                  <a:gd name="T46" fmla="*/ 0 w 181"/>
                  <a:gd name="T47" fmla="*/ 1 h 320"/>
                  <a:gd name="T48" fmla="*/ 0 w 181"/>
                  <a:gd name="T49" fmla="*/ 1 h 320"/>
                  <a:gd name="T50" fmla="*/ 0 w 181"/>
                  <a:gd name="T51" fmla="*/ 1 h 320"/>
                  <a:gd name="T52" fmla="*/ 0 w 181"/>
                  <a:gd name="T53" fmla="*/ 1 h 320"/>
                  <a:gd name="T54" fmla="*/ 0 w 181"/>
                  <a:gd name="T55" fmla="*/ 1 h 320"/>
                  <a:gd name="T56" fmla="*/ 0 w 181"/>
                  <a:gd name="T57" fmla="*/ 1 h 320"/>
                  <a:gd name="T58" fmla="*/ 0 w 181"/>
                  <a:gd name="T59" fmla="*/ 1 h 320"/>
                  <a:gd name="T60" fmla="*/ 0 w 181"/>
                  <a:gd name="T61" fmla="*/ 1 h 320"/>
                  <a:gd name="T62" fmla="*/ 0 w 181"/>
                  <a:gd name="T63" fmla="*/ 1 h 320"/>
                  <a:gd name="T64" fmla="*/ 0 w 181"/>
                  <a:gd name="T65" fmla="*/ 1 h 320"/>
                  <a:gd name="T66" fmla="*/ 0 w 181"/>
                  <a:gd name="T67" fmla="*/ 1 h 320"/>
                  <a:gd name="T68" fmla="*/ 0 w 181"/>
                  <a:gd name="T69" fmla="*/ 1 h 320"/>
                  <a:gd name="T70" fmla="*/ 0 w 181"/>
                  <a:gd name="T71" fmla="*/ 1 h 320"/>
                  <a:gd name="T72" fmla="*/ 0 w 181"/>
                  <a:gd name="T73" fmla="*/ 1 h 320"/>
                  <a:gd name="T74" fmla="*/ 0 w 181"/>
                  <a:gd name="T75" fmla="*/ 1 h 320"/>
                  <a:gd name="T76" fmla="*/ 0 w 181"/>
                  <a:gd name="T77" fmla="*/ 1 h 3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1"/>
                  <a:gd name="T118" fmla="*/ 0 h 320"/>
                  <a:gd name="T119" fmla="*/ 181 w 181"/>
                  <a:gd name="T120" fmla="*/ 320 h 3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1" h="320">
                    <a:moveTo>
                      <a:pt x="0" y="227"/>
                    </a:moveTo>
                    <a:lnTo>
                      <a:pt x="0" y="194"/>
                    </a:lnTo>
                    <a:lnTo>
                      <a:pt x="0" y="74"/>
                    </a:lnTo>
                    <a:lnTo>
                      <a:pt x="0" y="34"/>
                    </a:lnTo>
                    <a:lnTo>
                      <a:pt x="0" y="0"/>
                    </a:lnTo>
                    <a:lnTo>
                      <a:pt x="2" y="7"/>
                    </a:lnTo>
                    <a:lnTo>
                      <a:pt x="7" y="14"/>
                    </a:lnTo>
                    <a:lnTo>
                      <a:pt x="16" y="20"/>
                    </a:lnTo>
                    <a:lnTo>
                      <a:pt x="27" y="27"/>
                    </a:lnTo>
                    <a:lnTo>
                      <a:pt x="40" y="30"/>
                    </a:lnTo>
                    <a:lnTo>
                      <a:pt x="56" y="34"/>
                    </a:lnTo>
                    <a:lnTo>
                      <a:pt x="73" y="37"/>
                    </a:lnTo>
                    <a:lnTo>
                      <a:pt x="91" y="37"/>
                    </a:lnTo>
                    <a:lnTo>
                      <a:pt x="110" y="37"/>
                    </a:lnTo>
                    <a:lnTo>
                      <a:pt x="127" y="34"/>
                    </a:lnTo>
                    <a:lnTo>
                      <a:pt x="141" y="30"/>
                    </a:lnTo>
                    <a:lnTo>
                      <a:pt x="156" y="27"/>
                    </a:lnTo>
                    <a:lnTo>
                      <a:pt x="166" y="20"/>
                    </a:lnTo>
                    <a:lnTo>
                      <a:pt x="174" y="14"/>
                    </a:lnTo>
                    <a:lnTo>
                      <a:pt x="180" y="7"/>
                    </a:lnTo>
                    <a:lnTo>
                      <a:pt x="181" y="0"/>
                    </a:lnTo>
                    <a:lnTo>
                      <a:pt x="181" y="283"/>
                    </a:lnTo>
                    <a:lnTo>
                      <a:pt x="180" y="290"/>
                    </a:lnTo>
                    <a:lnTo>
                      <a:pt x="174" y="297"/>
                    </a:lnTo>
                    <a:lnTo>
                      <a:pt x="166" y="304"/>
                    </a:lnTo>
                    <a:lnTo>
                      <a:pt x="156" y="310"/>
                    </a:lnTo>
                    <a:lnTo>
                      <a:pt x="141" y="315"/>
                    </a:lnTo>
                    <a:lnTo>
                      <a:pt x="127" y="317"/>
                    </a:lnTo>
                    <a:lnTo>
                      <a:pt x="110" y="320"/>
                    </a:lnTo>
                    <a:lnTo>
                      <a:pt x="91" y="320"/>
                    </a:lnTo>
                    <a:lnTo>
                      <a:pt x="73" y="320"/>
                    </a:lnTo>
                    <a:lnTo>
                      <a:pt x="56" y="317"/>
                    </a:lnTo>
                    <a:lnTo>
                      <a:pt x="40" y="315"/>
                    </a:lnTo>
                    <a:lnTo>
                      <a:pt x="27" y="310"/>
                    </a:lnTo>
                    <a:lnTo>
                      <a:pt x="16" y="304"/>
                    </a:lnTo>
                    <a:lnTo>
                      <a:pt x="7" y="297"/>
                    </a:lnTo>
                    <a:lnTo>
                      <a:pt x="2" y="290"/>
                    </a:lnTo>
                    <a:lnTo>
                      <a:pt x="0" y="283"/>
                    </a:lnTo>
                    <a:lnTo>
                      <a:pt x="0" y="22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54" name="Freeform 134"/>
              <p:cNvSpPr>
                <a:spLocks/>
              </p:cNvSpPr>
              <p:nvPr/>
            </p:nvSpPr>
            <p:spPr bwMode="auto">
              <a:xfrm>
                <a:off x="6492" y="5702"/>
                <a:ext cx="33" cy="107"/>
              </a:xfrm>
              <a:custGeom>
                <a:avLst/>
                <a:gdLst>
                  <a:gd name="T0" fmla="*/ 1 w 64"/>
                  <a:gd name="T1" fmla="*/ 1 h 213"/>
                  <a:gd name="T2" fmla="*/ 1 w 64"/>
                  <a:gd name="T3" fmla="*/ 1 h 213"/>
                  <a:gd name="T4" fmla="*/ 1 w 64"/>
                  <a:gd name="T5" fmla="*/ 1 h 213"/>
                  <a:gd name="T6" fmla="*/ 1 w 64"/>
                  <a:gd name="T7" fmla="*/ 0 h 213"/>
                  <a:gd name="T8" fmla="*/ 1 w 64"/>
                  <a:gd name="T9" fmla="*/ 0 h 213"/>
                  <a:gd name="T10" fmla="*/ 1 w 64"/>
                  <a:gd name="T11" fmla="*/ 0 h 213"/>
                  <a:gd name="T12" fmla="*/ 1 w 64"/>
                  <a:gd name="T13" fmla="*/ 1 h 213"/>
                  <a:gd name="T14" fmla="*/ 1 w 64"/>
                  <a:gd name="T15" fmla="*/ 1 h 213"/>
                  <a:gd name="T16" fmla="*/ 1 w 64"/>
                  <a:gd name="T17" fmla="*/ 1 h 213"/>
                  <a:gd name="T18" fmla="*/ 0 w 64"/>
                  <a:gd name="T19" fmla="*/ 1 h 213"/>
                  <a:gd name="T20" fmla="*/ 0 w 64"/>
                  <a:gd name="T21" fmla="*/ 1 h 213"/>
                  <a:gd name="T22" fmla="*/ 0 w 64"/>
                  <a:gd name="T23" fmla="*/ 1 h 213"/>
                  <a:gd name="T24" fmla="*/ 0 w 64"/>
                  <a:gd name="T25" fmla="*/ 1 h 213"/>
                  <a:gd name="T26" fmla="*/ 0 w 64"/>
                  <a:gd name="T27" fmla="*/ 1 h 213"/>
                  <a:gd name="T28" fmla="*/ 1 w 64"/>
                  <a:gd name="T29" fmla="*/ 1 h 213"/>
                  <a:gd name="T30" fmla="*/ 1 w 64"/>
                  <a:gd name="T31" fmla="*/ 1 h 213"/>
                  <a:gd name="T32" fmla="*/ 1 w 64"/>
                  <a:gd name="T33" fmla="*/ 1 h 213"/>
                  <a:gd name="T34" fmla="*/ 1 w 64"/>
                  <a:gd name="T35" fmla="*/ 1 h 213"/>
                  <a:gd name="T36" fmla="*/ 1 w 64"/>
                  <a:gd name="T37" fmla="*/ 1 h 213"/>
                  <a:gd name="T38" fmla="*/ 1 w 64"/>
                  <a:gd name="T39" fmla="*/ 1 h 213"/>
                  <a:gd name="T40" fmla="*/ 1 w 64"/>
                  <a:gd name="T41" fmla="*/ 1 h 213"/>
                  <a:gd name="T42" fmla="*/ 1 w 64"/>
                  <a:gd name="T43" fmla="*/ 1 h 213"/>
                  <a:gd name="T44" fmla="*/ 1 w 64"/>
                  <a:gd name="T45" fmla="*/ 1 h 213"/>
                  <a:gd name="T46" fmla="*/ 1 w 64"/>
                  <a:gd name="T47" fmla="*/ 1 h 213"/>
                  <a:gd name="T48" fmla="*/ 1 w 64"/>
                  <a:gd name="T49" fmla="*/ 1 h 213"/>
                  <a:gd name="T50" fmla="*/ 1 w 64"/>
                  <a:gd name="T51" fmla="*/ 1 h 213"/>
                  <a:gd name="T52" fmla="*/ 1 w 64"/>
                  <a:gd name="T53" fmla="*/ 1 h 213"/>
                  <a:gd name="T54" fmla="*/ 1 w 64"/>
                  <a:gd name="T55" fmla="*/ 1 h 213"/>
                  <a:gd name="T56" fmla="*/ 1 w 64"/>
                  <a:gd name="T57" fmla="*/ 1 h 213"/>
                  <a:gd name="T58" fmla="*/ 1 w 64"/>
                  <a:gd name="T59" fmla="*/ 1 h 213"/>
                  <a:gd name="T60" fmla="*/ 1 w 64"/>
                  <a:gd name="T61" fmla="*/ 1 h 213"/>
                  <a:gd name="T62" fmla="*/ 1 w 64"/>
                  <a:gd name="T63" fmla="*/ 1 h 213"/>
                  <a:gd name="T64" fmla="*/ 1 w 64"/>
                  <a:gd name="T65" fmla="*/ 1 h 213"/>
                  <a:gd name="T66" fmla="*/ 1 w 64"/>
                  <a:gd name="T67" fmla="*/ 1 h 213"/>
                  <a:gd name="T68" fmla="*/ 1 w 64"/>
                  <a:gd name="T69" fmla="*/ 1 h 2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213"/>
                  <a:gd name="T107" fmla="*/ 64 w 64"/>
                  <a:gd name="T108" fmla="*/ 213 h 2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213">
                    <a:moveTo>
                      <a:pt x="64" y="56"/>
                    </a:moveTo>
                    <a:lnTo>
                      <a:pt x="64" y="12"/>
                    </a:lnTo>
                    <a:lnTo>
                      <a:pt x="56" y="3"/>
                    </a:lnTo>
                    <a:lnTo>
                      <a:pt x="47" y="0"/>
                    </a:lnTo>
                    <a:lnTo>
                      <a:pt x="40" y="0"/>
                    </a:lnTo>
                    <a:lnTo>
                      <a:pt x="33" y="0"/>
                    </a:lnTo>
                    <a:lnTo>
                      <a:pt x="23" y="2"/>
                    </a:lnTo>
                    <a:lnTo>
                      <a:pt x="13" y="9"/>
                    </a:lnTo>
                    <a:lnTo>
                      <a:pt x="4" y="23"/>
                    </a:lnTo>
                    <a:lnTo>
                      <a:pt x="0" y="45"/>
                    </a:lnTo>
                    <a:lnTo>
                      <a:pt x="0" y="70"/>
                    </a:lnTo>
                    <a:lnTo>
                      <a:pt x="0" y="96"/>
                    </a:lnTo>
                    <a:lnTo>
                      <a:pt x="0" y="124"/>
                    </a:lnTo>
                    <a:lnTo>
                      <a:pt x="0" y="148"/>
                    </a:lnTo>
                    <a:lnTo>
                      <a:pt x="1" y="169"/>
                    </a:lnTo>
                    <a:lnTo>
                      <a:pt x="7" y="187"/>
                    </a:lnTo>
                    <a:lnTo>
                      <a:pt x="16" y="199"/>
                    </a:lnTo>
                    <a:lnTo>
                      <a:pt x="24" y="206"/>
                    </a:lnTo>
                    <a:lnTo>
                      <a:pt x="33" y="209"/>
                    </a:lnTo>
                    <a:lnTo>
                      <a:pt x="44" y="213"/>
                    </a:lnTo>
                    <a:lnTo>
                      <a:pt x="54" y="213"/>
                    </a:lnTo>
                    <a:lnTo>
                      <a:pt x="64" y="209"/>
                    </a:lnTo>
                    <a:lnTo>
                      <a:pt x="64" y="168"/>
                    </a:lnTo>
                    <a:lnTo>
                      <a:pt x="50" y="173"/>
                    </a:lnTo>
                    <a:lnTo>
                      <a:pt x="38" y="168"/>
                    </a:lnTo>
                    <a:lnTo>
                      <a:pt x="33" y="157"/>
                    </a:lnTo>
                    <a:lnTo>
                      <a:pt x="30" y="138"/>
                    </a:lnTo>
                    <a:lnTo>
                      <a:pt x="30" y="122"/>
                    </a:lnTo>
                    <a:lnTo>
                      <a:pt x="30" y="98"/>
                    </a:lnTo>
                    <a:lnTo>
                      <a:pt x="30" y="73"/>
                    </a:lnTo>
                    <a:lnTo>
                      <a:pt x="30" y="54"/>
                    </a:lnTo>
                    <a:lnTo>
                      <a:pt x="34" y="44"/>
                    </a:lnTo>
                    <a:lnTo>
                      <a:pt x="43" y="38"/>
                    </a:lnTo>
                    <a:lnTo>
                      <a:pt x="54" y="44"/>
                    </a:lnTo>
                    <a:lnTo>
                      <a:pt x="64" y="5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55" name="Freeform 135"/>
              <p:cNvSpPr>
                <a:spLocks/>
              </p:cNvSpPr>
              <p:nvPr/>
            </p:nvSpPr>
            <p:spPr bwMode="auto">
              <a:xfrm>
                <a:off x="6532" y="5680"/>
                <a:ext cx="76" cy="28"/>
              </a:xfrm>
              <a:custGeom>
                <a:avLst/>
                <a:gdLst>
                  <a:gd name="T0" fmla="*/ 0 w 153"/>
                  <a:gd name="T1" fmla="*/ 1 h 56"/>
                  <a:gd name="T2" fmla="*/ 0 w 153"/>
                  <a:gd name="T3" fmla="*/ 1 h 56"/>
                  <a:gd name="T4" fmla="*/ 0 w 153"/>
                  <a:gd name="T5" fmla="*/ 1 h 56"/>
                  <a:gd name="T6" fmla="*/ 0 w 153"/>
                  <a:gd name="T7" fmla="*/ 1 h 56"/>
                  <a:gd name="T8" fmla="*/ 0 w 153"/>
                  <a:gd name="T9" fmla="*/ 1 h 56"/>
                  <a:gd name="T10" fmla="*/ 0 w 153"/>
                  <a:gd name="T11" fmla="*/ 1 h 56"/>
                  <a:gd name="T12" fmla="*/ 0 w 153"/>
                  <a:gd name="T13" fmla="*/ 1 h 56"/>
                  <a:gd name="T14" fmla="*/ 0 w 153"/>
                  <a:gd name="T15" fmla="*/ 1 h 56"/>
                  <a:gd name="T16" fmla="*/ 0 w 153"/>
                  <a:gd name="T17" fmla="*/ 1 h 56"/>
                  <a:gd name="T18" fmla="*/ 0 w 153"/>
                  <a:gd name="T19" fmla="*/ 1 h 56"/>
                  <a:gd name="T20" fmla="*/ 0 w 153"/>
                  <a:gd name="T21" fmla="*/ 1 h 56"/>
                  <a:gd name="T22" fmla="*/ 0 w 153"/>
                  <a:gd name="T23" fmla="*/ 1 h 56"/>
                  <a:gd name="T24" fmla="*/ 0 w 153"/>
                  <a:gd name="T25" fmla="*/ 1 h 56"/>
                  <a:gd name="T26" fmla="*/ 0 w 153"/>
                  <a:gd name="T27" fmla="*/ 1 h 56"/>
                  <a:gd name="T28" fmla="*/ 0 w 153"/>
                  <a:gd name="T29" fmla="*/ 1 h 56"/>
                  <a:gd name="T30" fmla="*/ 0 w 153"/>
                  <a:gd name="T31" fmla="*/ 0 h 56"/>
                  <a:gd name="T32" fmla="*/ 0 w 153"/>
                  <a:gd name="T33" fmla="*/ 0 h 56"/>
                  <a:gd name="T34" fmla="*/ 0 w 153"/>
                  <a:gd name="T35" fmla="*/ 0 h 56"/>
                  <a:gd name="T36" fmla="*/ 0 w 153"/>
                  <a:gd name="T37" fmla="*/ 1 h 56"/>
                  <a:gd name="T38" fmla="*/ 0 w 153"/>
                  <a:gd name="T39" fmla="*/ 1 h 56"/>
                  <a:gd name="T40" fmla="*/ 0 w 153"/>
                  <a:gd name="T41" fmla="*/ 1 h 56"/>
                  <a:gd name="T42" fmla="*/ 0 w 153"/>
                  <a:gd name="T43" fmla="*/ 1 h 56"/>
                  <a:gd name="T44" fmla="*/ 0 w 153"/>
                  <a:gd name="T45" fmla="*/ 1 h 56"/>
                  <a:gd name="T46" fmla="*/ 0 w 153"/>
                  <a:gd name="T47" fmla="*/ 1 h 56"/>
                  <a:gd name="T48" fmla="*/ 0 w 153"/>
                  <a:gd name="T49" fmla="*/ 1 h 56"/>
                  <a:gd name="T50" fmla="*/ 0 w 153"/>
                  <a:gd name="T51" fmla="*/ 1 h 56"/>
                  <a:gd name="T52" fmla="*/ 0 w 153"/>
                  <a:gd name="T53" fmla="*/ 1 h 56"/>
                  <a:gd name="T54" fmla="*/ 0 w 153"/>
                  <a:gd name="T55" fmla="*/ 1 h 56"/>
                  <a:gd name="T56" fmla="*/ 0 w 153"/>
                  <a:gd name="T57" fmla="*/ 1 h 56"/>
                  <a:gd name="T58" fmla="*/ 0 w 153"/>
                  <a:gd name="T59" fmla="*/ 1 h 56"/>
                  <a:gd name="T60" fmla="*/ 0 w 153"/>
                  <a:gd name="T61" fmla="*/ 1 h 56"/>
                  <a:gd name="T62" fmla="*/ 0 w 153"/>
                  <a:gd name="T63" fmla="*/ 1 h 56"/>
                  <a:gd name="T64" fmla="*/ 0 w 153"/>
                  <a:gd name="T65" fmla="*/ 1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56"/>
                  <a:gd name="T101" fmla="*/ 153 w 153"/>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56">
                    <a:moveTo>
                      <a:pt x="77" y="56"/>
                    </a:moveTo>
                    <a:lnTo>
                      <a:pt x="62" y="56"/>
                    </a:lnTo>
                    <a:lnTo>
                      <a:pt x="48" y="55"/>
                    </a:lnTo>
                    <a:lnTo>
                      <a:pt x="35" y="51"/>
                    </a:lnTo>
                    <a:lnTo>
                      <a:pt x="23" y="48"/>
                    </a:lnTo>
                    <a:lnTo>
                      <a:pt x="13" y="44"/>
                    </a:lnTo>
                    <a:lnTo>
                      <a:pt x="6" y="39"/>
                    </a:lnTo>
                    <a:lnTo>
                      <a:pt x="2" y="34"/>
                    </a:lnTo>
                    <a:lnTo>
                      <a:pt x="0" y="28"/>
                    </a:lnTo>
                    <a:lnTo>
                      <a:pt x="2" y="23"/>
                    </a:lnTo>
                    <a:lnTo>
                      <a:pt x="6" y="18"/>
                    </a:lnTo>
                    <a:lnTo>
                      <a:pt x="13" y="13"/>
                    </a:lnTo>
                    <a:lnTo>
                      <a:pt x="23" y="9"/>
                    </a:lnTo>
                    <a:lnTo>
                      <a:pt x="35" y="6"/>
                    </a:lnTo>
                    <a:lnTo>
                      <a:pt x="48" y="2"/>
                    </a:lnTo>
                    <a:lnTo>
                      <a:pt x="62" y="0"/>
                    </a:lnTo>
                    <a:lnTo>
                      <a:pt x="77" y="0"/>
                    </a:lnTo>
                    <a:lnTo>
                      <a:pt x="93" y="0"/>
                    </a:lnTo>
                    <a:lnTo>
                      <a:pt x="107" y="2"/>
                    </a:lnTo>
                    <a:lnTo>
                      <a:pt x="120" y="6"/>
                    </a:lnTo>
                    <a:lnTo>
                      <a:pt x="130" y="9"/>
                    </a:lnTo>
                    <a:lnTo>
                      <a:pt x="140" y="13"/>
                    </a:lnTo>
                    <a:lnTo>
                      <a:pt x="147" y="18"/>
                    </a:lnTo>
                    <a:lnTo>
                      <a:pt x="152" y="23"/>
                    </a:lnTo>
                    <a:lnTo>
                      <a:pt x="153" y="28"/>
                    </a:lnTo>
                    <a:lnTo>
                      <a:pt x="152" y="34"/>
                    </a:lnTo>
                    <a:lnTo>
                      <a:pt x="147" y="39"/>
                    </a:lnTo>
                    <a:lnTo>
                      <a:pt x="140" y="44"/>
                    </a:lnTo>
                    <a:lnTo>
                      <a:pt x="130" y="48"/>
                    </a:lnTo>
                    <a:lnTo>
                      <a:pt x="120" y="51"/>
                    </a:lnTo>
                    <a:lnTo>
                      <a:pt x="107" y="55"/>
                    </a:lnTo>
                    <a:lnTo>
                      <a:pt x="93" y="56"/>
                    </a:lnTo>
                    <a:lnTo>
                      <a:pt x="77" y="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56" name="Freeform 136"/>
              <p:cNvSpPr>
                <a:spLocks/>
              </p:cNvSpPr>
              <p:nvPr/>
            </p:nvSpPr>
            <p:spPr bwMode="auto">
              <a:xfrm>
                <a:off x="6666" y="5449"/>
                <a:ext cx="148" cy="105"/>
              </a:xfrm>
              <a:custGeom>
                <a:avLst/>
                <a:gdLst>
                  <a:gd name="T0" fmla="*/ 0 w 297"/>
                  <a:gd name="T1" fmla="*/ 1 h 210"/>
                  <a:gd name="T2" fmla="*/ 0 w 297"/>
                  <a:gd name="T3" fmla="*/ 1 h 210"/>
                  <a:gd name="T4" fmla="*/ 0 w 297"/>
                  <a:gd name="T5" fmla="*/ 1 h 210"/>
                  <a:gd name="T6" fmla="*/ 0 w 297"/>
                  <a:gd name="T7" fmla="*/ 1 h 210"/>
                  <a:gd name="T8" fmla="*/ 0 w 297"/>
                  <a:gd name="T9" fmla="*/ 1 h 210"/>
                  <a:gd name="T10" fmla="*/ 0 w 297"/>
                  <a:gd name="T11" fmla="*/ 1 h 210"/>
                  <a:gd name="T12" fmla="*/ 0 w 297"/>
                  <a:gd name="T13" fmla="*/ 1 h 210"/>
                  <a:gd name="T14" fmla="*/ 0 w 297"/>
                  <a:gd name="T15" fmla="*/ 1 h 210"/>
                  <a:gd name="T16" fmla="*/ 0 w 297"/>
                  <a:gd name="T17" fmla="*/ 1 h 210"/>
                  <a:gd name="T18" fmla="*/ 0 w 297"/>
                  <a:gd name="T19" fmla="*/ 1 h 210"/>
                  <a:gd name="T20" fmla="*/ 0 w 297"/>
                  <a:gd name="T21" fmla="*/ 1 h 210"/>
                  <a:gd name="T22" fmla="*/ 0 w 297"/>
                  <a:gd name="T23" fmla="*/ 1 h 210"/>
                  <a:gd name="T24" fmla="*/ 0 w 297"/>
                  <a:gd name="T25" fmla="*/ 1 h 210"/>
                  <a:gd name="T26" fmla="*/ 0 w 297"/>
                  <a:gd name="T27" fmla="*/ 0 h 210"/>
                  <a:gd name="T28" fmla="*/ 0 w 297"/>
                  <a:gd name="T29" fmla="*/ 1 h 210"/>
                  <a:gd name="T30" fmla="*/ 0 w 297"/>
                  <a:gd name="T31" fmla="*/ 1 h 210"/>
                  <a:gd name="T32" fmla="*/ 0 w 297"/>
                  <a:gd name="T33" fmla="*/ 1 h 210"/>
                  <a:gd name="T34" fmla="*/ 0 w 297"/>
                  <a:gd name="T35" fmla="*/ 1 h 210"/>
                  <a:gd name="T36" fmla="*/ 0 w 297"/>
                  <a:gd name="T37" fmla="*/ 1 h 210"/>
                  <a:gd name="T38" fmla="*/ 0 w 297"/>
                  <a:gd name="T39" fmla="*/ 1 h 210"/>
                  <a:gd name="T40" fmla="*/ 0 w 297"/>
                  <a:gd name="T41" fmla="*/ 1 h 210"/>
                  <a:gd name="T42" fmla="*/ 0 w 297"/>
                  <a:gd name="T43" fmla="*/ 1 h 210"/>
                  <a:gd name="T44" fmla="*/ 0 w 297"/>
                  <a:gd name="T45" fmla="*/ 1 h 210"/>
                  <a:gd name="T46" fmla="*/ 0 w 297"/>
                  <a:gd name="T47" fmla="*/ 1 h 210"/>
                  <a:gd name="T48" fmla="*/ 0 w 297"/>
                  <a:gd name="T49" fmla="*/ 1 h 210"/>
                  <a:gd name="T50" fmla="*/ 0 w 297"/>
                  <a:gd name="T51" fmla="*/ 1 h 210"/>
                  <a:gd name="T52" fmla="*/ 0 w 297"/>
                  <a:gd name="T53" fmla="*/ 1 h 210"/>
                  <a:gd name="T54" fmla="*/ 0 w 297"/>
                  <a:gd name="T55" fmla="*/ 1 h 210"/>
                  <a:gd name="T56" fmla="*/ 0 w 297"/>
                  <a:gd name="T57" fmla="*/ 1 h 210"/>
                  <a:gd name="T58" fmla="*/ 0 w 297"/>
                  <a:gd name="T59" fmla="*/ 1 h 210"/>
                  <a:gd name="T60" fmla="*/ 0 w 297"/>
                  <a:gd name="T61" fmla="*/ 1 h 210"/>
                  <a:gd name="T62" fmla="*/ 0 w 297"/>
                  <a:gd name="T63" fmla="*/ 1 h 210"/>
                  <a:gd name="T64" fmla="*/ 0 w 297"/>
                  <a:gd name="T65" fmla="*/ 1 h 210"/>
                  <a:gd name="T66" fmla="*/ 0 w 297"/>
                  <a:gd name="T67" fmla="*/ 1 h 210"/>
                  <a:gd name="T68" fmla="*/ 0 w 297"/>
                  <a:gd name="T69" fmla="*/ 1 h 210"/>
                  <a:gd name="T70" fmla="*/ 0 w 297"/>
                  <a:gd name="T71" fmla="*/ 1 h 210"/>
                  <a:gd name="T72" fmla="*/ 0 w 297"/>
                  <a:gd name="T73" fmla="*/ 1 h 210"/>
                  <a:gd name="T74" fmla="*/ 0 w 297"/>
                  <a:gd name="T75" fmla="*/ 1 h 210"/>
                  <a:gd name="T76" fmla="*/ 0 w 297"/>
                  <a:gd name="T77" fmla="*/ 1 h 210"/>
                  <a:gd name="T78" fmla="*/ 0 w 297"/>
                  <a:gd name="T79" fmla="*/ 1 h 210"/>
                  <a:gd name="T80" fmla="*/ 0 w 297"/>
                  <a:gd name="T81" fmla="*/ 1 h 210"/>
                  <a:gd name="T82" fmla="*/ 0 w 297"/>
                  <a:gd name="T83" fmla="*/ 1 h 210"/>
                  <a:gd name="T84" fmla="*/ 0 w 297"/>
                  <a:gd name="T85" fmla="*/ 1 h 210"/>
                  <a:gd name="T86" fmla="*/ 0 w 297"/>
                  <a:gd name="T87" fmla="*/ 1 h 210"/>
                  <a:gd name="T88" fmla="*/ 0 w 297"/>
                  <a:gd name="T89" fmla="*/ 1 h 210"/>
                  <a:gd name="T90" fmla="*/ 0 w 297"/>
                  <a:gd name="T91" fmla="*/ 1 h 210"/>
                  <a:gd name="T92" fmla="*/ 0 w 297"/>
                  <a:gd name="T93" fmla="*/ 1 h 210"/>
                  <a:gd name="T94" fmla="*/ 0 w 297"/>
                  <a:gd name="T95" fmla="*/ 1 h 210"/>
                  <a:gd name="T96" fmla="*/ 0 w 297"/>
                  <a:gd name="T97" fmla="*/ 1 h 210"/>
                  <a:gd name="T98" fmla="*/ 0 w 297"/>
                  <a:gd name="T99" fmla="*/ 1 h 210"/>
                  <a:gd name="T100" fmla="*/ 0 w 297"/>
                  <a:gd name="T101" fmla="*/ 1 h 210"/>
                  <a:gd name="T102" fmla="*/ 0 w 297"/>
                  <a:gd name="T103" fmla="*/ 1 h 2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7"/>
                  <a:gd name="T157" fmla="*/ 0 h 210"/>
                  <a:gd name="T158" fmla="*/ 297 w 297"/>
                  <a:gd name="T159" fmla="*/ 210 h 2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7" h="210">
                    <a:moveTo>
                      <a:pt x="297" y="210"/>
                    </a:moveTo>
                    <a:lnTo>
                      <a:pt x="297" y="196"/>
                    </a:lnTo>
                    <a:lnTo>
                      <a:pt x="297" y="179"/>
                    </a:lnTo>
                    <a:lnTo>
                      <a:pt x="295" y="159"/>
                    </a:lnTo>
                    <a:lnTo>
                      <a:pt x="295" y="138"/>
                    </a:lnTo>
                    <a:lnTo>
                      <a:pt x="295" y="128"/>
                    </a:lnTo>
                    <a:lnTo>
                      <a:pt x="295" y="117"/>
                    </a:lnTo>
                    <a:lnTo>
                      <a:pt x="295" y="110"/>
                    </a:lnTo>
                    <a:lnTo>
                      <a:pt x="297" y="105"/>
                    </a:lnTo>
                    <a:lnTo>
                      <a:pt x="293" y="103"/>
                    </a:lnTo>
                    <a:lnTo>
                      <a:pt x="290" y="102"/>
                    </a:lnTo>
                    <a:lnTo>
                      <a:pt x="285" y="100"/>
                    </a:lnTo>
                    <a:lnTo>
                      <a:pt x="283" y="98"/>
                    </a:lnTo>
                    <a:lnTo>
                      <a:pt x="280" y="96"/>
                    </a:lnTo>
                    <a:lnTo>
                      <a:pt x="275" y="95"/>
                    </a:lnTo>
                    <a:lnTo>
                      <a:pt x="273" y="93"/>
                    </a:lnTo>
                    <a:lnTo>
                      <a:pt x="268" y="91"/>
                    </a:lnTo>
                    <a:lnTo>
                      <a:pt x="260" y="82"/>
                    </a:lnTo>
                    <a:lnTo>
                      <a:pt x="248" y="70"/>
                    </a:lnTo>
                    <a:lnTo>
                      <a:pt x="234" y="58"/>
                    </a:lnTo>
                    <a:lnTo>
                      <a:pt x="220" y="48"/>
                    </a:lnTo>
                    <a:lnTo>
                      <a:pt x="207" y="35"/>
                    </a:lnTo>
                    <a:lnTo>
                      <a:pt x="194" y="27"/>
                    </a:lnTo>
                    <a:lnTo>
                      <a:pt x="185" y="20"/>
                    </a:lnTo>
                    <a:lnTo>
                      <a:pt x="181" y="14"/>
                    </a:lnTo>
                    <a:lnTo>
                      <a:pt x="175" y="9"/>
                    </a:lnTo>
                    <a:lnTo>
                      <a:pt x="167" y="4"/>
                    </a:lnTo>
                    <a:lnTo>
                      <a:pt x="157" y="0"/>
                    </a:lnTo>
                    <a:lnTo>
                      <a:pt x="146" y="0"/>
                    </a:lnTo>
                    <a:lnTo>
                      <a:pt x="137" y="2"/>
                    </a:lnTo>
                    <a:lnTo>
                      <a:pt x="128" y="4"/>
                    </a:lnTo>
                    <a:lnTo>
                      <a:pt x="118" y="6"/>
                    </a:lnTo>
                    <a:lnTo>
                      <a:pt x="108" y="7"/>
                    </a:lnTo>
                    <a:lnTo>
                      <a:pt x="98" y="11"/>
                    </a:lnTo>
                    <a:lnTo>
                      <a:pt x="90" y="13"/>
                    </a:lnTo>
                    <a:lnTo>
                      <a:pt x="83" y="13"/>
                    </a:lnTo>
                    <a:lnTo>
                      <a:pt x="77" y="14"/>
                    </a:lnTo>
                    <a:lnTo>
                      <a:pt x="67" y="16"/>
                    </a:lnTo>
                    <a:lnTo>
                      <a:pt x="56" y="18"/>
                    </a:lnTo>
                    <a:lnTo>
                      <a:pt x="44" y="21"/>
                    </a:lnTo>
                    <a:lnTo>
                      <a:pt x="38" y="25"/>
                    </a:lnTo>
                    <a:lnTo>
                      <a:pt x="34" y="35"/>
                    </a:lnTo>
                    <a:lnTo>
                      <a:pt x="28" y="53"/>
                    </a:lnTo>
                    <a:lnTo>
                      <a:pt x="21" y="70"/>
                    </a:lnTo>
                    <a:lnTo>
                      <a:pt x="16" y="82"/>
                    </a:lnTo>
                    <a:lnTo>
                      <a:pt x="10" y="95"/>
                    </a:lnTo>
                    <a:lnTo>
                      <a:pt x="3" y="112"/>
                    </a:lnTo>
                    <a:lnTo>
                      <a:pt x="0" y="130"/>
                    </a:lnTo>
                    <a:lnTo>
                      <a:pt x="3" y="138"/>
                    </a:lnTo>
                    <a:lnTo>
                      <a:pt x="8" y="138"/>
                    </a:lnTo>
                    <a:lnTo>
                      <a:pt x="14" y="138"/>
                    </a:lnTo>
                    <a:lnTo>
                      <a:pt x="18" y="138"/>
                    </a:lnTo>
                    <a:lnTo>
                      <a:pt x="23" y="137"/>
                    </a:lnTo>
                    <a:lnTo>
                      <a:pt x="28" y="145"/>
                    </a:lnTo>
                    <a:lnTo>
                      <a:pt x="36" y="156"/>
                    </a:lnTo>
                    <a:lnTo>
                      <a:pt x="43" y="166"/>
                    </a:lnTo>
                    <a:lnTo>
                      <a:pt x="47" y="170"/>
                    </a:lnTo>
                    <a:lnTo>
                      <a:pt x="50" y="170"/>
                    </a:lnTo>
                    <a:lnTo>
                      <a:pt x="54" y="166"/>
                    </a:lnTo>
                    <a:lnTo>
                      <a:pt x="56" y="159"/>
                    </a:lnTo>
                    <a:lnTo>
                      <a:pt x="56" y="151"/>
                    </a:lnTo>
                    <a:lnTo>
                      <a:pt x="54" y="145"/>
                    </a:lnTo>
                    <a:lnTo>
                      <a:pt x="54" y="142"/>
                    </a:lnTo>
                    <a:lnTo>
                      <a:pt x="54" y="140"/>
                    </a:lnTo>
                    <a:lnTo>
                      <a:pt x="53" y="137"/>
                    </a:lnTo>
                    <a:lnTo>
                      <a:pt x="58" y="140"/>
                    </a:lnTo>
                    <a:lnTo>
                      <a:pt x="66" y="145"/>
                    </a:lnTo>
                    <a:lnTo>
                      <a:pt x="73" y="149"/>
                    </a:lnTo>
                    <a:lnTo>
                      <a:pt x="80" y="145"/>
                    </a:lnTo>
                    <a:lnTo>
                      <a:pt x="83" y="147"/>
                    </a:lnTo>
                    <a:lnTo>
                      <a:pt x="86" y="151"/>
                    </a:lnTo>
                    <a:lnTo>
                      <a:pt x="87" y="152"/>
                    </a:lnTo>
                    <a:lnTo>
                      <a:pt x="90" y="152"/>
                    </a:lnTo>
                    <a:lnTo>
                      <a:pt x="93" y="151"/>
                    </a:lnTo>
                    <a:lnTo>
                      <a:pt x="96" y="147"/>
                    </a:lnTo>
                    <a:lnTo>
                      <a:pt x="97" y="144"/>
                    </a:lnTo>
                    <a:lnTo>
                      <a:pt x="97" y="138"/>
                    </a:lnTo>
                    <a:lnTo>
                      <a:pt x="103" y="140"/>
                    </a:lnTo>
                    <a:lnTo>
                      <a:pt x="108" y="140"/>
                    </a:lnTo>
                    <a:lnTo>
                      <a:pt x="116" y="142"/>
                    </a:lnTo>
                    <a:lnTo>
                      <a:pt x="123" y="142"/>
                    </a:lnTo>
                    <a:lnTo>
                      <a:pt x="130" y="144"/>
                    </a:lnTo>
                    <a:lnTo>
                      <a:pt x="137" y="144"/>
                    </a:lnTo>
                    <a:lnTo>
                      <a:pt x="143" y="144"/>
                    </a:lnTo>
                    <a:lnTo>
                      <a:pt x="147" y="144"/>
                    </a:lnTo>
                    <a:lnTo>
                      <a:pt x="154" y="142"/>
                    </a:lnTo>
                    <a:lnTo>
                      <a:pt x="160" y="142"/>
                    </a:lnTo>
                    <a:lnTo>
                      <a:pt x="164" y="144"/>
                    </a:lnTo>
                    <a:lnTo>
                      <a:pt x="167" y="145"/>
                    </a:lnTo>
                    <a:lnTo>
                      <a:pt x="170" y="147"/>
                    </a:lnTo>
                    <a:lnTo>
                      <a:pt x="175" y="152"/>
                    </a:lnTo>
                    <a:lnTo>
                      <a:pt x="183" y="159"/>
                    </a:lnTo>
                    <a:lnTo>
                      <a:pt x="191" y="168"/>
                    </a:lnTo>
                    <a:lnTo>
                      <a:pt x="200" y="175"/>
                    </a:lnTo>
                    <a:lnTo>
                      <a:pt x="208" y="182"/>
                    </a:lnTo>
                    <a:lnTo>
                      <a:pt x="215" y="187"/>
                    </a:lnTo>
                    <a:lnTo>
                      <a:pt x="220" y="191"/>
                    </a:lnTo>
                    <a:lnTo>
                      <a:pt x="224" y="192"/>
                    </a:lnTo>
                    <a:lnTo>
                      <a:pt x="233" y="192"/>
                    </a:lnTo>
                    <a:lnTo>
                      <a:pt x="243" y="196"/>
                    </a:lnTo>
                    <a:lnTo>
                      <a:pt x="255" y="198"/>
                    </a:lnTo>
                    <a:lnTo>
                      <a:pt x="268" y="201"/>
                    </a:lnTo>
                    <a:lnTo>
                      <a:pt x="280" y="203"/>
                    </a:lnTo>
                    <a:lnTo>
                      <a:pt x="290" y="206"/>
                    </a:lnTo>
                    <a:lnTo>
                      <a:pt x="297" y="2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57" name="Freeform 137"/>
              <p:cNvSpPr>
                <a:spLocks/>
              </p:cNvSpPr>
              <p:nvPr/>
            </p:nvSpPr>
            <p:spPr bwMode="auto">
              <a:xfrm>
                <a:off x="6508" y="5538"/>
                <a:ext cx="286" cy="123"/>
              </a:xfrm>
              <a:custGeom>
                <a:avLst/>
                <a:gdLst>
                  <a:gd name="T0" fmla="*/ 0 w 573"/>
                  <a:gd name="T1" fmla="*/ 1 h 246"/>
                  <a:gd name="T2" fmla="*/ 0 w 573"/>
                  <a:gd name="T3" fmla="*/ 1 h 246"/>
                  <a:gd name="T4" fmla="*/ 0 w 573"/>
                  <a:gd name="T5" fmla="*/ 1 h 246"/>
                  <a:gd name="T6" fmla="*/ 0 w 573"/>
                  <a:gd name="T7" fmla="*/ 1 h 246"/>
                  <a:gd name="T8" fmla="*/ 0 w 573"/>
                  <a:gd name="T9" fmla="*/ 1 h 246"/>
                  <a:gd name="T10" fmla="*/ 0 w 573"/>
                  <a:gd name="T11" fmla="*/ 1 h 246"/>
                  <a:gd name="T12" fmla="*/ 0 w 573"/>
                  <a:gd name="T13" fmla="*/ 1 h 246"/>
                  <a:gd name="T14" fmla="*/ 0 w 573"/>
                  <a:gd name="T15" fmla="*/ 1 h 246"/>
                  <a:gd name="T16" fmla="*/ 0 w 573"/>
                  <a:gd name="T17" fmla="*/ 1 h 246"/>
                  <a:gd name="T18" fmla="*/ 0 w 573"/>
                  <a:gd name="T19" fmla="*/ 1 h 246"/>
                  <a:gd name="T20" fmla="*/ 0 w 573"/>
                  <a:gd name="T21" fmla="*/ 1 h 246"/>
                  <a:gd name="T22" fmla="*/ 0 w 573"/>
                  <a:gd name="T23" fmla="*/ 1 h 246"/>
                  <a:gd name="T24" fmla="*/ 0 w 573"/>
                  <a:gd name="T25" fmla="*/ 1 h 246"/>
                  <a:gd name="T26" fmla="*/ 0 w 573"/>
                  <a:gd name="T27" fmla="*/ 1 h 246"/>
                  <a:gd name="T28" fmla="*/ 0 w 573"/>
                  <a:gd name="T29" fmla="*/ 1 h 246"/>
                  <a:gd name="T30" fmla="*/ 0 w 573"/>
                  <a:gd name="T31" fmla="*/ 1 h 246"/>
                  <a:gd name="T32" fmla="*/ 0 w 573"/>
                  <a:gd name="T33" fmla="*/ 1 h 246"/>
                  <a:gd name="T34" fmla="*/ 0 w 573"/>
                  <a:gd name="T35" fmla="*/ 1 h 246"/>
                  <a:gd name="T36" fmla="*/ 0 w 573"/>
                  <a:gd name="T37" fmla="*/ 1 h 246"/>
                  <a:gd name="T38" fmla="*/ 0 w 573"/>
                  <a:gd name="T39" fmla="*/ 1 h 246"/>
                  <a:gd name="T40" fmla="*/ 0 w 573"/>
                  <a:gd name="T41" fmla="*/ 1 h 246"/>
                  <a:gd name="T42" fmla="*/ 0 w 573"/>
                  <a:gd name="T43" fmla="*/ 1 h 246"/>
                  <a:gd name="T44" fmla="*/ 0 w 573"/>
                  <a:gd name="T45" fmla="*/ 1 h 246"/>
                  <a:gd name="T46" fmla="*/ 0 w 573"/>
                  <a:gd name="T47" fmla="*/ 1 h 246"/>
                  <a:gd name="T48" fmla="*/ 0 w 573"/>
                  <a:gd name="T49" fmla="*/ 1 h 246"/>
                  <a:gd name="T50" fmla="*/ 0 w 573"/>
                  <a:gd name="T51" fmla="*/ 1 h 246"/>
                  <a:gd name="T52" fmla="*/ 0 w 573"/>
                  <a:gd name="T53" fmla="*/ 1 h 246"/>
                  <a:gd name="T54" fmla="*/ 0 w 573"/>
                  <a:gd name="T55" fmla="*/ 1 h 246"/>
                  <a:gd name="T56" fmla="*/ 0 w 573"/>
                  <a:gd name="T57" fmla="*/ 1 h 246"/>
                  <a:gd name="T58" fmla="*/ 0 w 573"/>
                  <a:gd name="T59" fmla="*/ 1 h 246"/>
                  <a:gd name="T60" fmla="*/ 0 w 573"/>
                  <a:gd name="T61" fmla="*/ 1 h 246"/>
                  <a:gd name="T62" fmla="*/ 0 w 573"/>
                  <a:gd name="T63" fmla="*/ 1 h 246"/>
                  <a:gd name="T64" fmla="*/ 0 w 573"/>
                  <a:gd name="T65" fmla="*/ 1 h 246"/>
                  <a:gd name="T66" fmla="*/ 0 w 573"/>
                  <a:gd name="T67" fmla="*/ 1 h 246"/>
                  <a:gd name="T68" fmla="*/ 0 w 573"/>
                  <a:gd name="T69" fmla="*/ 1 h 246"/>
                  <a:gd name="T70" fmla="*/ 0 w 573"/>
                  <a:gd name="T71" fmla="*/ 1 h 246"/>
                  <a:gd name="T72" fmla="*/ 0 w 573"/>
                  <a:gd name="T73" fmla="*/ 1 h 246"/>
                  <a:gd name="T74" fmla="*/ 0 w 573"/>
                  <a:gd name="T75" fmla="*/ 1 h 246"/>
                  <a:gd name="T76" fmla="*/ 0 w 573"/>
                  <a:gd name="T77" fmla="*/ 1 h 246"/>
                  <a:gd name="T78" fmla="*/ 0 w 573"/>
                  <a:gd name="T79" fmla="*/ 1 h 246"/>
                  <a:gd name="T80" fmla="*/ 0 w 573"/>
                  <a:gd name="T81" fmla="*/ 1 h 246"/>
                  <a:gd name="T82" fmla="*/ 0 w 573"/>
                  <a:gd name="T83" fmla="*/ 1 h 246"/>
                  <a:gd name="T84" fmla="*/ 0 w 573"/>
                  <a:gd name="T85" fmla="*/ 1 h 246"/>
                  <a:gd name="T86" fmla="*/ 0 w 573"/>
                  <a:gd name="T87" fmla="*/ 1 h 246"/>
                  <a:gd name="T88" fmla="*/ 0 w 573"/>
                  <a:gd name="T89" fmla="*/ 1 h 246"/>
                  <a:gd name="T90" fmla="*/ 0 w 573"/>
                  <a:gd name="T91" fmla="*/ 1 h 246"/>
                  <a:gd name="T92" fmla="*/ 0 w 573"/>
                  <a:gd name="T93" fmla="*/ 1 h 246"/>
                  <a:gd name="T94" fmla="*/ 0 w 573"/>
                  <a:gd name="T95" fmla="*/ 1 h 246"/>
                  <a:gd name="T96" fmla="*/ 0 w 573"/>
                  <a:gd name="T97" fmla="*/ 1 h 246"/>
                  <a:gd name="T98" fmla="*/ 0 w 573"/>
                  <a:gd name="T99" fmla="*/ 1 h 246"/>
                  <a:gd name="T100" fmla="*/ 0 w 573"/>
                  <a:gd name="T101" fmla="*/ 1 h 246"/>
                  <a:gd name="T102" fmla="*/ 0 w 573"/>
                  <a:gd name="T103" fmla="*/ 1 h 246"/>
                  <a:gd name="T104" fmla="*/ 0 w 573"/>
                  <a:gd name="T105" fmla="*/ 1 h 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246"/>
                  <a:gd name="T161" fmla="*/ 573 w 573"/>
                  <a:gd name="T162" fmla="*/ 246 h 2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246">
                    <a:moveTo>
                      <a:pt x="561" y="40"/>
                    </a:moveTo>
                    <a:lnTo>
                      <a:pt x="563" y="43"/>
                    </a:lnTo>
                    <a:lnTo>
                      <a:pt x="566" y="47"/>
                    </a:lnTo>
                    <a:lnTo>
                      <a:pt x="567" y="52"/>
                    </a:lnTo>
                    <a:lnTo>
                      <a:pt x="569" y="55"/>
                    </a:lnTo>
                    <a:lnTo>
                      <a:pt x="573" y="82"/>
                    </a:lnTo>
                    <a:lnTo>
                      <a:pt x="573" y="110"/>
                    </a:lnTo>
                    <a:lnTo>
                      <a:pt x="571" y="136"/>
                    </a:lnTo>
                    <a:lnTo>
                      <a:pt x="571" y="160"/>
                    </a:lnTo>
                    <a:lnTo>
                      <a:pt x="571" y="178"/>
                    </a:lnTo>
                    <a:lnTo>
                      <a:pt x="569" y="202"/>
                    </a:lnTo>
                    <a:lnTo>
                      <a:pt x="566" y="227"/>
                    </a:lnTo>
                    <a:lnTo>
                      <a:pt x="563" y="246"/>
                    </a:lnTo>
                    <a:lnTo>
                      <a:pt x="550" y="244"/>
                    </a:lnTo>
                    <a:lnTo>
                      <a:pt x="537" y="242"/>
                    </a:lnTo>
                    <a:lnTo>
                      <a:pt x="524" y="241"/>
                    </a:lnTo>
                    <a:lnTo>
                      <a:pt x="511" y="237"/>
                    </a:lnTo>
                    <a:lnTo>
                      <a:pt x="500" y="235"/>
                    </a:lnTo>
                    <a:lnTo>
                      <a:pt x="490" y="234"/>
                    </a:lnTo>
                    <a:lnTo>
                      <a:pt x="483" y="232"/>
                    </a:lnTo>
                    <a:lnTo>
                      <a:pt x="477" y="230"/>
                    </a:lnTo>
                    <a:lnTo>
                      <a:pt x="472" y="228"/>
                    </a:lnTo>
                    <a:lnTo>
                      <a:pt x="464" y="227"/>
                    </a:lnTo>
                    <a:lnTo>
                      <a:pt x="456" y="225"/>
                    </a:lnTo>
                    <a:lnTo>
                      <a:pt x="447" y="223"/>
                    </a:lnTo>
                    <a:lnTo>
                      <a:pt x="437" y="221"/>
                    </a:lnTo>
                    <a:lnTo>
                      <a:pt x="429" y="220"/>
                    </a:lnTo>
                    <a:lnTo>
                      <a:pt x="420" y="218"/>
                    </a:lnTo>
                    <a:lnTo>
                      <a:pt x="413" y="218"/>
                    </a:lnTo>
                    <a:lnTo>
                      <a:pt x="403" y="218"/>
                    </a:lnTo>
                    <a:lnTo>
                      <a:pt x="393" y="216"/>
                    </a:lnTo>
                    <a:lnTo>
                      <a:pt x="382" y="214"/>
                    </a:lnTo>
                    <a:lnTo>
                      <a:pt x="370" y="211"/>
                    </a:lnTo>
                    <a:lnTo>
                      <a:pt x="360" y="209"/>
                    </a:lnTo>
                    <a:lnTo>
                      <a:pt x="350" y="207"/>
                    </a:lnTo>
                    <a:lnTo>
                      <a:pt x="343" y="206"/>
                    </a:lnTo>
                    <a:lnTo>
                      <a:pt x="337" y="204"/>
                    </a:lnTo>
                    <a:lnTo>
                      <a:pt x="334" y="204"/>
                    </a:lnTo>
                    <a:lnTo>
                      <a:pt x="332" y="202"/>
                    </a:lnTo>
                    <a:lnTo>
                      <a:pt x="326" y="202"/>
                    </a:lnTo>
                    <a:lnTo>
                      <a:pt x="322" y="200"/>
                    </a:lnTo>
                    <a:lnTo>
                      <a:pt x="316" y="199"/>
                    </a:lnTo>
                    <a:lnTo>
                      <a:pt x="309" y="199"/>
                    </a:lnTo>
                    <a:lnTo>
                      <a:pt x="302" y="197"/>
                    </a:lnTo>
                    <a:lnTo>
                      <a:pt x="294" y="197"/>
                    </a:lnTo>
                    <a:lnTo>
                      <a:pt x="287" y="195"/>
                    </a:lnTo>
                    <a:lnTo>
                      <a:pt x="282" y="195"/>
                    </a:lnTo>
                    <a:lnTo>
                      <a:pt x="274" y="193"/>
                    </a:lnTo>
                    <a:lnTo>
                      <a:pt x="267" y="193"/>
                    </a:lnTo>
                    <a:lnTo>
                      <a:pt x="262" y="192"/>
                    </a:lnTo>
                    <a:lnTo>
                      <a:pt x="257" y="192"/>
                    </a:lnTo>
                    <a:lnTo>
                      <a:pt x="252" y="192"/>
                    </a:lnTo>
                    <a:lnTo>
                      <a:pt x="246" y="190"/>
                    </a:lnTo>
                    <a:lnTo>
                      <a:pt x="234" y="190"/>
                    </a:lnTo>
                    <a:lnTo>
                      <a:pt x="222" y="190"/>
                    </a:lnTo>
                    <a:lnTo>
                      <a:pt x="209" y="190"/>
                    </a:lnTo>
                    <a:lnTo>
                      <a:pt x="196" y="190"/>
                    </a:lnTo>
                    <a:lnTo>
                      <a:pt x="183" y="192"/>
                    </a:lnTo>
                    <a:lnTo>
                      <a:pt x="172" y="193"/>
                    </a:lnTo>
                    <a:lnTo>
                      <a:pt x="162" y="193"/>
                    </a:lnTo>
                    <a:lnTo>
                      <a:pt x="154" y="195"/>
                    </a:lnTo>
                    <a:lnTo>
                      <a:pt x="146" y="197"/>
                    </a:lnTo>
                    <a:lnTo>
                      <a:pt x="136" y="199"/>
                    </a:lnTo>
                    <a:lnTo>
                      <a:pt x="123" y="202"/>
                    </a:lnTo>
                    <a:lnTo>
                      <a:pt x="109" y="204"/>
                    </a:lnTo>
                    <a:lnTo>
                      <a:pt x="96" y="206"/>
                    </a:lnTo>
                    <a:lnTo>
                      <a:pt x="83" y="207"/>
                    </a:lnTo>
                    <a:lnTo>
                      <a:pt x="73" y="207"/>
                    </a:lnTo>
                    <a:lnTo>
                      <a:pt x="66" y="207"/>
                    </a:lnTo>
                    <a:lnTo>
                      <a:pt x="60" y="202"/>
                    </a:lnTo>
                    <a:lnTo>
                      <a:pt x="57" y="193"/>
                    </a:lnTo>
                    <a:lnTo>
                      <a:pt x="57" y="183"/>
                    </a:lnTo>
                    <a:lnTo>
                      <a:pt x="57" y="176"/>
                    </a:lnTo>
                    <a:lnTo>
                      <a:pt x="57" y="171"/>
                    </a:lnTo>
                    <a:lnTo>
                      <a:pt x="53" y="167"/>
                    </a:lnTo>
                    <a:lnTo>
                      <a:pt x="49" y="164"/>
                    </a:lnTo>
                    <a:lnTo>
                      <a:pt x="43" y="160"/>
                    </a:lnTo>
                    <a:lnTo>
                      <a:pt x="37" y="157"/>
                    </a:lnTo>
                    <a:lnTo>
                      <a:pt x="30" y="151"/>
                    </a:lnTo>
                    <a:lnTo>
                      <a:pt x="23" y="144"/>
                    </a:lnTo>
                    <a:lnTo>
                      <a:pt x="20" y="137"/>
                    </a:lnTo>
                    <a:lnTo>
                      <a:pt x="20" y="132"/>
                    </a:lnTo>
                    <a:lnTo>
                      <a:pt x="20" y="125"/>
                    </a:lnTo>
                    <a:lnTo>
                      <a:pt x="22" y="120"/>
                    </a:lnTo>
                    <a:lnTo>
                      <a:pt x="25" y="117"/>
                    </a:lnTo>
                    <a:lnTo>
                      <a:pt x="26" y="113"/>
                    </a:lnTo>
                    <a:lnTo>
                      <a:pt x="27" y="108"/>
                    </a:lnTo>
                    <a:lnTo>
                      <a:pt x="27" y="104"/>
                    </a:lnTo>
                    <a:lnTo>
                      <a:pt x="23" y="99"/>
                    </a:lnTo>
                    <a:lnTo>
                      <a:pt x="17" y="96"/>
                    </a:lnTo>
                    <a:lnTo>
                      <a:pt x="12" y="90"/>
                    </a:lnTo>
                    <a:lnTo>
                      <a:pt x="7" y="85"/>
                    </a:lnTo>
                    <a:lnTo>
                      <a:pt x="5" y="80"/>
                    </a:lnTo>
                    <a:lnTo>
                      <a:pt x="2" y="71"/>
                    </a:lnTo>
                    <a:lnTo>
                      <a:pt x="0" y="62"/>
                    </a:lnTo>
                    <a:lnTo>
                      <a:pt x="0" y="55"/>
                    </a:lnTo>
                    <a:lnTo>
                      <a:pt x="3" y="48"/>
                    </a:lnTo>
                    <a:lnTo>
                      <a:pt x="10" y="43"/>
                    </a:lnTo>
                    <a:lnTo>
                      <a:pt x="19" y="40"/>
                    </a:lnTo>
                    <a:lnTo>
                      <a:pt x="30" y="34"/>
                    </a:lnTo>
                    <a:lnTo>
                      <a:pt x="43" y="31"/>
                    </a:lnTo>
                    <a:lnTo>
                      <a:pt x="56" y="27"/>
                    </a:lnTo>
                    <a:lnTo>
                      <a:pt x="67" y="24"/>
                    </a:lnTo>
                    <a:lnTo>
                      <a:pt x="79" y="22"/>
                    </a:lnTo>
                    <a:lnTo>
                      <a:pt x="87" y="22"/>
                    </a:lnTo>
                    <a:lnTo>
                      <a:pt x="93" y="22"/>
                    </a:lnTo>
                    <a:lnTo>
                      <a:pt x="99" y="22"/>
                    </a:lnTo>
                    <a:lnTo>
                      <a:pt x="105" y="22"/>
                    </a:lnTo>
                    <a:lnTo>
                      <a:pt x="109" y="22"/>
                    </a:lnTo>
                    <a:lnTo>
                      <a:pt x="112" y="17"/>
                    </a:lnTo>
                    <a:lnTo>
                      <a:pt x="115" y="12"/>
                    </a:lnTo>
                    <a:lnTo>
                      <a:pt x="116" y="6"/>
                    </a:lnTo>
                    <a:lnTo>
                      <a:pt x="119" y="0"/>
                    </a:lnTo>
                    <a:lnTo>
                      <a:pt x="124" y="1"/>
                    </a:lnTo>
                    <a:lnTo>
                      <a:pt x="130" y="5"/>
                    </a:lnTo>
                    <a:lnTo>
                      <a:pt x="136" y="8"/>
                    </a:lnTo>
                    <a:lnTo>
                      <a:pt x="143" y="12"/>
                    </a:lnTo>
                    <a:lnTo>
                      <a:pt x="150" y="15"/>
                    </a:lnTo>
                    <a:lnTo>
                      <a:pt x="156" y="20"/>
                    </a:lnTo>
                    <a:lnTo>
                      <a:pt x="160" y="24"/>
                    </a:lnTo>
                    <a:lnTo>
                      <a:pt x="164" y="26"/>
                    </a:lnTo>
                    <a:lnTo>
                      <a:pt x="169" y="29"/>
                    </a:lnTo>
                    <a:lnTo>
                      <a:pt x="173" y="33"/>
                    </a:lnTo>
                    <a:lnTo>
                      <a:pt x="177" y="38"/>
                    </a:lnTo>
                    <a:lnTo>
                      <a:pt x="183" y="43"/>
                    </a:lnTo>
                    <a:lnTo>
                      <a:pt x="187" y="48"/>
                    </a:lnTo>
                    <a:lnTo>
                      <a:pt x="194" y="52"/>
                    </a:lnTo>
                    <a:lnTo>
                      <a:pt x="202" y="55"/>
                    </a:lnTo>
                    <a:lnTo>
                      <a:pt x="209" y="59"/>
                    </a:lnTo>
                    <a:lnTo>
                      <a:pt x="214" y="61"/>
                    </a:lnTo>
                    <a:lnTo>
                      <a:pt x="220" y="61"/>
                    </a:lnTo>
                    <a:lnTo>
                      <a:pt x="227" y="62"/>
                    </a:lnTo>
                    <a:lnTo>
                      <a:pt x="236" y="62"/>
                    </a:lnTo>
                    <a:lnTo>
                      <a:pt x="243" y="64"/>
                    </a:lnTo>
                    <a:lnTo>
                      <a:pt x="252" y="64"/>
                    </a:lnTo>
                    <a:lnTo>
                      <a:pt x="260" y="64"/>
                    </a:lnTo>
                    <a:lnTo>
                      <a:pt x="269" y="64"/>
                    </a:lnTo>
                    <a:lnTo>
                      <a:pt x="279" y="66"/>
                    </a:lnTo>
                    <a:lnTo>
                      <a:pt x="287" y="66"/>
                    </a:lnTo>
                    <a:lnTo>
                      <a:pt x="294" y="66"/>
                    </a:lnTo>
                    <a:lnTo>
                      <a:pt x="302" y="66"/>
                    </a:lnTo>
                    <a:lnTo>
                      <a:pt x="304" y="66"/>
                    </a:lnTo>
                    <a:lnTo>
                      <a:pt x="309" y="66"/>
                    </a:lnTo>
                    <a:lnTo>
                      <a:pt x="312" y="66"/>
                    </a:lnTo>
                    <a:lnTo>
                      <a:pt x="314" y="66"/>
                    </a:lnTo>
                    <a:lnTo>
                      <a:pt x="324" y="66"/>
                    </a:lnTo>
                    <a:lnTo>
                      <a:pt x="337" y="64"/>
                    </a:lnTo>
                    <a:lnTo>
                      <a:pt x="353" y="64"/>
                    </a:lnTo>
                    <a:lnTo>
                      <a:pt x="369" y="62"/>
                    </a:lnTo>
                    <a:lnTo>
                      <a:pt x="387" y="61"/>
                    </a:lnTo>
                    <a:lnTo>
                      <a:pt x="406" y="57"/>
                    </a:lnTo>
                    <a:lnTo>
                      <a:pt x="426" y="55"/>
                    </a:lnTo>
                    <a:lnTo>
                      <a:pt x="444" y="52"/>
                    </a:lnTo>
                    <a:lnTo>
                      <a:pt x="464" y="50"/>
                    </a:lnTo>
                    <a:lnTo>
                      <a:pt x="483" y="48"/>
                    </a:lnTo>
                    <a:lnTo>
                      <a:pt x="501" y="45"/>
                    </a:lnTo>
                    <a:lnTo>
                      <a:pt x="517" y="43"/>
                    </a:lnTo>
                    <a:lnTo>
                      <a:pt x="531" y="41"/>
                    </a:lnTo>
                    <a:lnTo>
                      <a:pt x="544" y="41"/>
                    </a:lnTo>
                    <a:lnTo>
                      <a:pt x="554" y="40"/>
                    </a:lnTo>
                    <a:lnTo>
                      <a:pt x="561" y="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58" name="Freeform 138"/>
              <p:cNvSpPr>
                <a:spLocks/>
              </p:cNvSpPr>
              <p:nvPr/>
            </p:nvSpPr>
            <p:spPr bwMode="auto">
              <a:xfrm>
                <a:off x="6552" y="5486"/>
                <a:ext cx="41" cy="64"/>
              </a:xfrm>
              <a:custGeom>
                <a:avLst/>
                <a:gdLst>
                  <a:gd name="T0" fmla="*/ 0 w 83"/>
                  <a:gd name="T1" fmla="*/ 1 h 127"/>
                  <a:gd name="T2" fmla="*/ 0 w 83"/>
                  <a:gd name="T3" fmla="*/ 1 h 127"/>
                  <a:gd name="T4" fmla="*/ 0 w 83"/>
                  <a:gd name="T5" fmla="*/ 1 h 127"/>
                  <a:gd name="T6" fmla="*/ 0 w 83"/>
                  <a:gd name="T7" fmla="*/ 1 h 127"/>
                  <a:gd name="T8" fmla="*/ 0 w 83"/>
                  <a:gd name="T9" fmla="*/ 1 h 127"/>
                  <a:gd name="T10" fmla="*/ 0 w 83"/>
                  <a:gd name="T11" fmla="*/ 1 h 127"/>
                  <a:gd name="T12" fmla="*/ 0 w 83"/>
                  <a:gd name="T13" fmla="*/ 1 h 127"/>
                  <a:gd name="T14" fmla="*/ 0 w 83"/>
                  <a:gd name="T15" fmla="*/ 1 h 127"/>
                  <a:gd name="T16" fmla="*/ 0 w 83"/>
                  <a:gd name="T17" fmla="*/ 1 h 127"/>
                  <a:gd name="T18" fmla="*/ 0 w 83"/>
                  <a:gd name="T19" fmla="*/ 1 h 127"/>
                  <a:gd name="T20" fmla="*/ 0 w 83"/>
                  <a:gd name="T21" fmla="*/ 1 h 127"/>
                  <a:gd name="T22" fmla="*/ 0 w 83"/>
                  <a:gd name="T23" fmla="*/ 1 h 127"/>
                  <a:gd name="T24" fmla="*/ 0 w 83"/>
                  <a:gd name="T25" fmla="*/ 1 h 127"/>
                  <a:gd name="T26" fmla="*/ 0 w 83"/>
                  <a:gd name="T27" fmla="*/ 1 h 127"/>
                  <a:gd name="T28" fmla="*/ 0 w 83"/>
                  <a:gd name="T29" fmla="*/ 1 h 127"/>
                  <a:gd name="T30" fmla="*/ 0 w 83"/>
                  <a:gd name="T31" fmla="*/ 1 h 127"/>
                  <a:gd name="T32" fmla="*/ 0 w 83"/>
                  <a:gd name="T33" fmla="*/ 0 h 127"/>
                  <a:gd name="T34" fmla="*/ 0 w 83"/>
                  <a:gd name="T35" fmla="*/ 0 h 127"/>
                  <a:gd name="T36" fmla="*/ 0 w 83"/>
                  <a:gd name="T37" fmla="*/ 0 h 127"/>
                  <a:gd name="T38" fmla="*/ 0 w 83"/>
                  <a:gd name="T39" fmla="*/ 0 h 127"/>
                  <a:gd name="T40" fmla="*/ 0 w 83"/>
                  <a:gd name="T41" fmla="*/ 0 h 127"/>
                  <a:gd name="T42" fmla="*/ 0 w 83"/>
                  <a:gd name="T43" fmla="*/ 1 h 127"/>
                  <a:gd name="T44" fmla="*/ 0 w 83"/>
                  <a:gd name="T45" fmla="*/ 1 h 127"/>
                  <a:gd name="T46" fmla="*/ 0 w 83"/>
                  <a:gd name="T47" fmla="*/ 1 h 127"/>
                  <a:gd name="T48" fmla="*/ 0 w 83"/>
                  <a:gd name="T49" fmla="*/ 1 h 127"/>
                  <a:gd name="T50" fmla="*/ 0 w 83"/>
                  <a:gd name="T51" fmla="*/ 1 h 127"/>
                  <a:gd name="T52" fmla="*/ 0 w 83"/>
                  <a:gd name="T53" fmla="*/ 1 h 127"/>
                  <a:gd name="T54" fmla="*/ 0 w 83"/>
                  <a:gd name="T55" fmla="*/ 1 h 127"/>
                  <a:gd name="T56" fmla="*/ 0 w 83"/>
                  <a:gd name="T57" fmla="*/ 1 h 1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127"/>
                  <a:gd name="T89" fmla="*/ 83 w 83"/>
                  <a:gd name="T90" fmla="*/ 127 h 1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127">
                    <a:moveTo>
                      <a:pt x="32" y="105"/>
                    </a:moveTo>
                    <a:lnTo>
                      <a:pt x="29" y="111"/>
                    </a:lnTo>
                    <a:lnTo>
                      <a:pt x="28" y="117"/>
                    </a:lnTo>
                    <a:lnTo>
                      <a:pt x="25" y="122"/>
                    </a:lnTo>
                    <a:lnTo>
                      <a:pt x="22" y="127"/>
                    </a:lnTo>
                    <a:lnTo>
                      <a:pt x="18" y="127"/>
                    </a:lnTo>
                    <a:lnTo>
                      <a:pt x="12" y="127"/>
                    </a:lnTo>
                    <a:lnTo>
                      <a:pt x="6" y="127"/>
                    </a:lnTo>
                    <a:lnTo>
                      <a:pt x="0" y="127"/>
                    </a:lnTo>
                    <a:lnTo>
                      <a:pt x="5" y="117"/>
                    </a:lnTo>
                    <a:lnTo>
                      <a:pt x="13" y="101"/>
                    </a:lnTo>
                    <a:lnTo>
                      <a:pt x="23" y="82"/>
                    </a:lnTo>
                    <a:lnTo>
                      <a:pt x="33" y="61"/>
                    </a:lnTo>
                    <a:lnTo>
                      <a:pt x="45" y="40"/>
                    </a:lnTo>
                    <a:lnTo>
                      <a:pt x="55" y="22"/>
                    </a:lnTo>
                    <a:lnTo>
                      <a:pt x="62" y="8"/>
                    </a:lnTo>
                    <a:lnTo>
                      <a:pt x="66" y="0"/>
                    </a:lnTo>
                    <a:lnTo>
                      <a:pt x="70" y="0"/>
                    </a:lnTo>
                    <a:lnTo>
                      <a:pt x="75" y="0"/>
                    </a:lnTo>
                    <a:lnTo>
                      <a:pt x="79" y="0"/>
                    </a:lnTo>
                    <a:lnTo>
                      <a:pt x="83" y="0"/>
                    </a:lnTo>
                    <a:lnTo>
                      <a:pt x="79" y="8"/>
                    </a:lnTo>
                    <a:lnTo>
                      <a:pt x="73" y="22"/>
                    </a:lnTo>
                    <a:lnTo>
                      <a:pt x="65" y="38"/>
                    </a:lnTo>
                    <a:lnTo>
                      <a:pt x="56" y="56"/>
                    </a:lnTo>
                    <a:lnTo>
                      <a:pt x="47" y="73"/>
                    </a:lnTo>
                    <a:lnTo>
                      <a:pt x="40" y="89"/>
                    </a:lnTo>
                    <a:lnTo>
                      <a:pt x="35" y="99"/>
                    </a:lnTo>
                    <a:lnTo>
                      <a:pt x="32" y="10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59" name="Freeform 139"/>
              <p:cNvSpPr>
                <a:spLocks/>
              </p:cNvSpPr>
              <p:nvPr/>
            </p:nvSpPr>
            <p:spPr bwMode="auto">
              <a:xfrm>
                <a:off x="6673" y="5449"/>
                <a:ext cx="141" cy="76"/>
              </a:xfrm>
              <a:custGeom>
                <a:avLst/>
                <a:gdLst>
                  <a:gd name="T0" fmla="*/ 0 w 283"/>
                  <a:gd name="T1" fmla="*/ 1 h 152"/>
                  <a:gd name="T2" fmla="*/ 0 w 283"/>
                  <a:gd name="T3" fmla="*/ 1 h 152"/>
                  <a:gd name="T4" fmla="*/ 0 w 283"/>
                  <a:gd name="T5" fmla="*/ 1 h 152"/>
                  <a:gd name="T6" fmla="*/ 0 w 283"/>
                  <a:gd name="T7" fmla="*/ 1 h 152"/>
                  <a:gd name="T8" fmla="*/ 0 w 283"/>
                  <a:gd name="T9" fmla="*/ 1 h 152"/>
                  <a:gd name="T10" fmla="*/ 0 w 283"/>
                  <a:gd name="T11" fmla="*/ 1 h 152"/>
                  <a:gd name="T12" fmla="*/ 0 w 283"/>
                  <a:gd name="T13" fmla="*/ 1 h 152"/>
                  <a:gd name="T14" fmla="*/ 0 w 283"/>
                  <a:gd name="T15" fmla="*/ 1 h 152"/>
                  <a:gd name="T16" fmla="*/ 0 w 283"/>
                  <a:gd name="T17" fmla="*/ 1 h 152"/>
                  <a:gd name="T18" fmla="*/ 0 w 283"/>
                  <a:gd name="T19" fmla="*/ 1 h 152"/>
                  <a:gd name="T20" fmla="*/ 0 w 283"/>
                  <a:gd name="T21" fmla="*/ 1 h 152"/>
                  <a:gd name="T22" fmla="*/ 0 w 283"/>
                  <a:gd name="T23" fmla="*/ 1 h 152"/>
                  <a:gd name="T24" fmla="*/ 0 w 283"/>
                  <a:gd name="T25" fmla="*/ 1 h 152"/>
                  <a:gd name="T26" fmla="*/ 0 w 283"/>
                  <a:gd name="T27" fmla="*/ 1 h 152"/>
                  <a:gd name="T28" fmla="*/ 0 w 283"/>
                  <a:gd name="T29" fmla="*/ 1 h 152"/>
                  <a:gd name="T30" fmla="*/ 0 w 283"/>
                  <a:gd name="T31" fmla="*/ 1 h 152"/>
                  <a:gd name="T32" fmla="*/ 0 w 283"/>
                  <a:gd name="T33" fmla="*/ 1 h 152"/>
                  <a:gd name="T34" fmla="*/ 0 w 283"/>
                  <a:gd name="T35" fmla="*/ 1 h 152"/>
                  <a:gd name="T36" fmla="*/ 0 w 283"/>
                  <a:gd name="T37" fmla="*/ 1 h 152"/>
                  <a:gd name="T38" fmla="*/ 0 w 283"/>
                  <a:gd name="T39" fmla="*/ 1 h 152"/>
                  <a:gd name="T40" fmla="*/ 0 w 283"/>
                  <a:gd name="T41" fmla="*/ 1 h 152"/>
                  <a:gd name="T42" fmla="*/ 0 w 283"/>
                  <a:gd name="T43" fmla="*/ 1 h 152"/>
                  <a:gd name="T44" fmla="*/ 0 w 283"/>
                  <a:gd name="T45" fmla="*/ 1 h 152"/>
                  <a:gd name="T46" fmla="*/ 0 w 283"/>
                  <a:gd name="T47" fmla="*/ 1 h 152"/>
                  <a:gd name="T48" fmla="*/ 0 w 283"/>
                  <a:gd name="T49" fmla="*/ 1 h 152"/>
                  <a:gd name="T50" fmla="*/ 0 w 283"/>
                  <a:gd name="T51" fmla="*/ 1 h 152"/>
                  <a:gd name="T52" fmla="*/ 0 w 283"/>
                  <a:gd name="T53" fmla="*/ 1 h 152"/>
                  <a:gd name="T54" fmla="*/ 0 w 283"/>
                  <a:gd name="T55" fmla="*/ 1 h 152"/>
                  <a:gd name="T56" fmla="*/ 0 w 283"/>
                  <a:gd name="T57" fmla="*/ 1 h 152"/>
                  <a:gd name="T58" fmla="*/ 0 w 283"/>
                  <a:gd name="T59" fmla="*/ 1 h 152"/>
                  <a:gd name="T60" fmla="*/ 0 w 283"/>
                  <a:gd name="T61" fmla="*/ 1 h 152"/>
                  <a:gd name="T62" fmla="*/ 0 w 283"/>
                  <a:gd name="T63" fmla="*/ 1 h 152"/>
                  <a:gd name="T64" fmla="*/ 0 w 283"/>
                  <a:gd name="T65" fmla="*/ 1 h 152"/>
                  <a:gd name="T66" fmla="*/ 0 w 283"/>
                  <a:gd name="T67" fmla="*/ 1 h 152"/>
                  <a:gd name="T68" fmla="*/ 0 w 283"/>
                  <a:gd name="T69" fmla="*/ 1 h 152"/>
                  <a:gd name="T70" fmla="*/ 0 w 283"/>
                  <a:gd name="T71" fmla="*/ 1 h 152"/>
                  <a:gd name="T72" fmla="*/ 0 w 283"/>
                  <a:gd name="T73" fmla="*/ 1 h 152"/>
                  <a:gd name="T74" fmla="*/ 0 w 283"/>
                  <a:gd name="T75" fmla="*/ 1 h 152"/>
                  <a:gd name="T76" fmla="*/ 0 w 283"/>
                  <a:gd name="T77" fmla="*/ 0 h 152"/>
                  <a:gd name="T78" fmla="*/ 0 w 283"/>
                  <a:gd name="T79" fmla="*/ 1 h 152"/>
                  <a:gd name="T80" fmla="*/ 0 w 283"/>
                  <a:gd name="T81" fmla="*/ 1 h 152"/>
                  <a:gd name="T82" fmla="*/ 0 w 283"/>
                  <a:gd name="T83" fmla="*/ 1 h 152"/>
                  <a:gd name="T84" fmla="*/ 0 w 283"/>
                  <a:gd name="T85" fmla="*/ 1 h 152"/>
                  <a:gd name="T86" fmla="*/ 0 w 283"/>
                  <a:gd name="T87" fmla="*/ 1 h 152"/>
                  <a:gd name="T88" fmla="*/ 0 w 283"/>
                  <a:gd name="T89" fmla="*/ 1 h 152"/>
                  <a:gd name="T90" fmla="*/ 0 w 283"/>
                  <a:gd name="T91" fmla="*/ 1 h 152"/>
                  <a:gd name="T92" fmla="*/ 0 w 283"/>
                  <a:gd name="T93" fmla="*/ 1 h 1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3"/>
                  <a:gd name="T142" fmla="*/ 0 h 152"/>
                  <a:gd name="T143" fmla="*/ 283 w 283"/>
                  <a:gd name="T144" fmla="*/ 152 h 1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3" h="152">
                    <a:moveTo>
                      <a:pt x="281" y="138"/>
                    </a:moveTo>
                    <a:lnTo>
                      <a:pt x="274" y="135"/>
                    </a:lnTo>
                    <a:lnTo>
                      <a:pt x="266" y="130"/>
                    </a:lnTo>
                    <a:lnTo>
                      <a:pt x="256" y="126"/>
                    </a:lnTo>
                    <a:lnTo>
                      <a:pt x="249" y="123"/>
                    </a:lnTo>
                    <a:lnTo>
                      <a:pt x="241" y="123"/>
                    </a:lnTo>
                    <a:lnTo>
                      <a:pt x="234" y="124"/>
                    </a:lnTo>
                    <a:lnTo>
                      <a:pt x="226" y="130"/>
                    </a:lnTo>
                    <a:lnTo>
                      <a:pt x="220" y="133"/>
                    </a:lnTo>
                    <a:lnTo>
                      <a:pt x="214" y="135"/>
                    </a:lnTo>
                    <a:lnTo>
                      <a:pt x="207" y="135"/>
                    </a:lnTo>
                    <a:lnTo>
                      <a:pt x="200" y="133"/>
                    </a:lnTo>
                    <a:lnTo>
                      <a:pt x="196" y="131"/>
                    </a:lnTo>
                    <a:lnTo>
                      <a:pt x="193" y="130"/>
                    </a:lnTo>
                    <a:lnTo>
                      <a:pt x="190" y="128"/>
                    </a:lnTo>
                    <a:lnTo>
                      <a:pt x="186" y="126"/>
                    </a:lnTo>
                    <a:lnTo>
                      <a:pt x="180" y="126"/>
                    </a:lnTo>
                    <a:lnTo>
                      <a:pt x="174" y="123"/>
                    </a:lnTo>
                    <a:lnTo>
                      <a:pt x="167" y="117"/>
                    </a:lnTo>
                    <a:lnTo>
                      <a:pt x="161" y="112"/>
                    </a:lnTo>
                    <a:lnTo>
                      <a:pt x="157" y="105"/>
                    </a:lnTo>
                    <a:lnTo>
                      <a:pt x="149" y="103"/>
                    </a:lnTo>
                    <a:lnTo>
                      <a:pt x="137" y="98"/>
                    </a:lnTo>
                    <a:lnTo>
                      <a:pt x="126" y="95"/>
                    </a:lnTo>
                    <a:lnTo>
                      <a:pt x="119" y="93"/>
                    </a:lnTo>
                    <a:lnTo>
                      <a:pt x="114" y="93"/>
                    </a:lnTo>
                    <a:lnTo>
                      <a:pt x="112" y="95"/>
                    </a:lnTo>
                    <a:lnTo>
                      <a:pt x="109" y="98"/>
                    </a:lnTo>
                    <a:lnTo>
                      <a:pt x="107" y="102"/>
                    </a:lnTo>
                    <a:lnTo>
                      <a:pt x="107" y="103"/>
                    </a:lnTo>
                    <a:lnTo>
                      <a:pt x="109" y="107"/>
                    </a:lnTo>
                    <a:lnTo>
                      <a:pt x="110" y="112"/>
                    </a:lnTo>
                    <a:lnTo>
                      <a:pt x="110" y="117"/>
                    </a:lnTo>
                    <a:lnTo>
                      <a:pt x="106" y="114"/>
                    </a:lnTo>
                    <a:lnTo>
                      <a:pt x="99" y="107"/>
                    </a:lnTo>
                    <a:lnTo>
                      <a:pt x="92" y="100"/>
                    </a:lnTo>
                    <a:lnTo>
                      <a:pt x="86" y="93"/>
                    </a:lnTo>
                    <a:lnTo>
                      <a:pt x="92" y="88"/>
                    </a:lnTo>
                    <a:lnTo>
                      <a:pt x="100" y="82"/>
                    </a:lnTo>
                    <a:lnTo>
                      <a:pt x="110" y="77"/>
                    </a:lnTo>
                    <a:lnTo>
                      <a:pt x="117" y="74"/>
                    </a:lnTo>
                    <a:lnTo>
                      <a:pt x="120" y="74"/>
                    </a:lnTo>
                    <a:lnTo>
                      <a:pt x="126" y="74"/>
                    </a:lnTo>
                    <a:lnTo>
                      <a:pt x="133" y="74"/>
                    </a:lnTo>
                    <a:lnTo>
                      <a:pt x="142" y="74"/>
                    </a:lnTo>
                    <a:lnTo>
                      <a:pt x="149" y="74"/>
                    </a:lnTo>
                    <a:lnTo>
                      <a:pt x="157" y="74"/>
                    </a:lnTo>
                    <a:lnTo>
                      <a:pt x="164" y="74"/>
                    </a:lnTo>
                    <a:lnTo>
                      <a:pt x="170" y="74"/>
                    </a:lnTo>
                    <a:lnTo>
                      <a:pt x="166" y="70"/>
                    </a:lnTo>
                    <a:lnTo>
                      <a:pt x="159" y="65"/>
                    </a:lnTo>
                    <a:lnTo>
                      <a:pt x="150" y="61"/>
                    </a:lnTo>
                    <a:lnTo>
                      <a:pt x="143" y="60"/>
                    </a:lnTo>
                    <a:lnTo>
                      <a:pt x="137" y="58"/>
                    </a:lnTo>
                    <a:lnTo>
                      <a:pt x="130" y="56"/>
                    </a:lnTo>
                    <a:lnTo>
                      <a:pt x="126" y="53"/>
                    </a:lnTo>
                    <a:lnTo>
                      <a:pt x="122" y="48"/>
                    </a:lnTo>
                    <a:lnTo>
                      <a:pt x="116" y="49"/>
                    </a:lnTo>
                    <a:lnTo>
                      <a:pt x="106" y="53"/>
                    </a:lnTo>
                    <a:lnTo>
                      <a:pt x="94" y="54"/>
                    </a:lnTo>
                    <a:lnTo>
                      <a:pt x="83" y="56"/>
                    </a:lnTo>
                    <a:lnTo>
                      <a:pt x="82" y="63"/>
                    </a:lnTo>
                    <a:lnTo>
                      <a:pt x="80" y="70"/>
                    </a:lnTo>
                    <a:lnTo>
                      <a:pt x="76" y="79"/>
                    </a:lnTo>
                    <a:lnTo>
                      <a:pt x="72" y="86"/>
                    </a:lnTo>
                    <a:lnTo>
                      <a:pt x="76" y="98"/>
                    </a:lnTo>
                    <a:lnTo>
                      <a:pt x="80" y="112"/>
                    </a:lnTo>
                    <a:lnTo>
                      <a:pt x="82" y="128"/>
                    </a:lnTo>
                    <a:lnTo>
                      <a:pt x="83" y="138"/>
                    </a:lnTo>
                    <a:lnTo>
                      <a:pt x="83" y="144"/>
                    </a:lnTo>
                    <a:lnTo>
                      <a:pt x="82" y="147"/>
                    </a:lnTo>
                    <a:lnTo>
                      <a:pt x="79" y="151"/>
                    </a:lnTo>
                    <a:lnTo>
                      <a:pt x="76" y="152"/>
                    </a:lnTo>
                    <a:lnTo>
                      <a:pt x="73" y="152"/>
                    </a:lnTo>
                    <a:lnTo>
                      <a:pt x="72" y="151"/>
                    </a:lnTo>
                    <a:lnTo>
                      <a:pt x="69" y="147"/>
                    </a:lnTo>
                    <a:lnTo>
                      <a:pt x="66" y="145"/>
                    </a:lnTo>
                    <a:lnTo>
                      <a:pt x="62" y="133"/>
                    </a:lnTo>
                    <a:lnTo>
                      <a:pt x="56" y="117"/>
                    </a:lnTo>
                    <a:lnTo>
                      <a:pt x="49" y="102"/>
                    </a:lnTo>
                    <a:lnTo>
                      <a:pt x="42" y="89"/>
                    </a:lnTo>
                    <a:lnTo>
                      <a:pt x="43" y="81"/>
                    </a:lnTo>
                    <a:lnTo>
                      <a:pt x="49" y="63"/>
                    </a:lnTo>
                    <a:lnTo>
                      <a:pt x="54" y="42"/>
                    </a:lnTo>
                    <a:lnTo>
                      <a:pt x="59" y="28"/>
                    </a:lnTo>
                    <a:lnTo>
                      <a:pt x="53" y="37"/>
                    </a:lnTo>
                    <a:lnTo>
                      <a:pt x="46" y="53"/>
                    </a:lnTo>
                    <a:lnTo>
                      <a:pt x="37" y="70"/>
                    </a:lnTo>
                    <a:lnTo>
                      <a:pt x="32" y="82"/>
                    </a:lnTo>
                    <a:lnTo>
                      <a:pt x="32" y="89"/>
                    </a:lnTo>
                    <a:lnTo>
                      <a:pt x="32" y="98"/>
                    </a:lnTo>
                    <a:lnTo>
                      <a:pt x="29" y="109"/>
                    </a:lnTo>
                    <a:lnTo>
                      <a:pt x="26" y="116"/>
                    </a:lnTo>
                    <a:lnTo>
                      <a:pt x="20" y="119"/>
                    </a:lnTo>
                    <a:lnTo>
                      <a:pt x="13" y="123"/>
                    </a:lnTo>
                    <a:lnTo>
                      <a:pt x="6" y="124"/>
                    </a:lnTo>
                    <a:lnTo>
                      <a:pt x="2" y="126"/>
                    </a:lnTo>
                    <a:lnTo>
                      <a:pt x="0" y="121"/>
                    </a:lnTo>
                    <a:lnTo>
                      <a:pt x="0" y="107"/>
                    </a:lnTo>
                    <a:lnTo>
                      <a:pt x="0" y="93"/>
                    </a:lnTo>
                    <a:lnTo>
                      <a:pt x="2" y="82"/>
                    </a:lnTo>
                    <a:lnTo>
                      <a:pt x="7" y="70"/>
                    </a:lnTo>
                    <a:lnTo>
                      <a:pt x="14" y="53"/>
                    </a:lnTo>
                    <a:lnTo>
                      <a:pt x="20" y="35"/>
                    </a:lnTo>
                    <a:lnTo>
                      <a:pt x="24" y="25"/>
                    </a:lnTo>
                    <a:lnTo>
                      <a:pt x="30" y="21"/>
                    </a:lnTo>
                    <a:lnTo>
                      <a:pt x="42" y="18"/>
                    </a:lnTo>
                    <a:lnTo>
                      <a:pt x="53" y="16"/>
                    </a:lnTo>
                    <a:lnTo>
                      <a:pt x="63" y="14"/>
                    </a:lnTo>
                    <a:lnTo>
                      <a:pt x="69" y="13"/>
                    </a:lnTo>
                    <a:lnTo>
                      <a:pt x="76" y="13"/>
                    </a:lnTo>
                    <a:lnTo>
                      <a:pt x="84" y="11"/>
                    </a:lnTo>
                    <a:lnTo>
                      <a:pt x="94" y="7"/>
                    </a:lnTo>
                    <a:lnTo>
                      <a:pt x="104" y="6"/>
                    </a:lnTo>
                    <a:lnTo>
                      <a:pt x="114" y="4"/>
                    </a:lnTo>
                    <a:lnTo>
                      <a:pt x="123" y="2"/>
                    </a:lnTo>
                    <a:lnTo>
                      <a:pt x="132" y="0"/>
                    </a:lnTo>
                    <a:lnTo>
                      <a:pt x="143" y="0"/>
                    </a:lnTo>
                    <a:lnTo>
                      <a:pt x="153" y="4"/>
                    </a:lnTo>
                    <a:lnTo>
                      <a:pt x="161" y="9"/>
                    </a:lnTo>
                    <a:lnTo>
                      <a:pt x="167" y="14"/>
                    </a:lnTo>
                    <a:lnTo>
                      <a:pt x="173" y="21"/>
                    </a:lnTo>
                    <a:lnTo>
                      <a:pt x="183" y="32"/>
                    </a:lnTo>
                    <a:lnTo>
                      <a:pt x="194" y="46"/>
                    </a:lnTo>
                    <a:lnTo>
                      <a:pt x="209" y="60"/>
                    </a:lnTo>
                    <a:lnTo>
                      <a:pt x="223" y="75"/>
                    </a:lnTo>
                    <a:lnTo>
                      <a:pt x="236" y="88"/>
                    </a:lnTo>
                    <a:lnTo>
                      <a:pt x="246" y="98"/>
                    </a:lnTo>
                    <a:lnTo>
                      <a:pt x="250" y="102"/>
                    </a:lnTo>
                    <a:lnTo>
                      <a:pt x="254" y="103"/>
                    </a:lnTo>
                    <a:lnTo>
                      <a:pt x="260" y="102"/>
                    </a:lnTo>
                    <a:lnTo>
                      <a:pt x="264" y="100"/>
                    </a:lnTo>
                    <a:lnTo>
                      <a:pt x="269" y="98"/>
                    </a:lnTo>
                    <a:lnTo>
                      <a:pt x="271" y="100"/>
                    </a:lnTo>
                    <a:lnTo>
                      <a:pt x="276" y="102"/>
                    </a:lnTo>
                    <a:lnTo>
                      <a:pt x="279" y="103"/>
                    </a:lnTo>
                    <a:lnTo>
                      <a:pt x="283" y="105"/>
                    </a:lnTo>
                    <a:lnTo>
                      <a:pt x="281" y="110"/>
                    </a:lnTo>
                    <a:lnTo>
                      <a:pt x="281" y="117"/>
                    </a:lnTo>
                    <a:lnTo>
                      <a:pt x="281" y="128"/>
                    </a:lnTo>
                    <a:lnTo>
                      <a:pt x="281" y="1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60" name="Freeform 140"/>
              <p:cNvSpPr>
                <a:spLocks/>
              </p:cNvSpPr>
              <p:nvPr/>
            </p:nvSpPr>
            <p:spPr bwMode="auto">
              <a:xfrm>
                <a:off x="6562" y="5544"/>
                <a:ext cx="230" cy="51"/>
              </a:xfrm>
              <a:custGeom>
                <a:avLst/>
                <a:gdLst>
                  <a:gd name="T0" fmla="*/ 1 w 460"/>
                  <a:gd name="T1" fmla="*/ 1 h 101"/>
                  <a:gd name="T2" fmla="*/ 1 w 460"/>
                  <a:gd name="T3" fmla="*/ 1 h 101"/>
                  <a:gd name="T4" fmla="*/ 1 w 460"/>
                  <a:gd name="T5" fmla="*/ 1 h 101"/>
                  <a:gd name="T6" fmla="*/ 1 w 460"/>
                  <a:gd name="T7" fmla="*/ 1 h 101"/>
                  <a:gd name="T8" fmla="*/ 1 w 460"/>
                  <a:gd name="T9" fmla="*/ 1 h 101"/>
                  <a:gd name="T10" fmla="*/ 1 w 460"/>
                  <a:gd name="T11" fmla="*/ 1 h 101"/>
                  <a:gd name="T12" fmla="*/ 1 w 460"/>
                  <a:gd name="T13" fmla="*/ 1 h 101"/>
                  <a:gd name="T14" fmla="*/ 1 w 460"/>
                  <a:gd name="T15" fmla="*/ 1 h 101"/>
                  <a:gd name="T16" fmla="*/ 1 w 460"/>
                  <a:gd name="T17" fmla="*/ 1 h 101"/>
                  <a:gd name="T18" fmla="*/ 1 w 460"/>
                  <a:gd name="T19" fmla="*/ 1 h 101"/>
                  <a:gd name="T20" fmla="*/ 1 w 460"/>
                  <a:gd name="T21" fmla="*/ 1 h 101"/>
                  <a:gd name="T22" fmla="*/ 1 w 460"/>
                  <a:gd name="T23" fmla="*/ 1 h 101"/>
                  <a:gd name="T24" fmla="*/ 1 w 460"/>
                  <a:gd name="T25" fmla="*/ 1 h 101"/>
                  <a:gd name="T26" fmla="*/ 1 w 460"/>
                  <a:gd name="T27" fmla="*/ 1 h 101"/>
                  <a:gd name="T28" fmla="*/ 1 w 460"/>
                  <a:gd name="T29" fmla="*/ 1 h 101"/>
                  <a:gd name="T30" fmla="*/ 1 w 460"/>
                  <a:gd name="T31" fmla="*/ 1 h 101"/>
                  <a:gd name="T32" fmla="*/ 1 w 460"/>
                  <a:gd name="T33" fmla="*/ 1 h 101"/>
                  <a:gd name="T34" fmla="*/ 1 w 460"/>
                  <a:gd name="T35" fmla="*/ 1 h 101"/>
                  <a:gd name="T36" fmla="*/ 1 w 460"/>
                  <a:gd name="T37" fmla="*/ 1 h 101"/>
                  <a:gd name="T38" fmla="*/ 1 w 460"/>
                  <a:gd name="T39" fmla="*/ 1 h 101"/>
                  <a:gd name="T40" fmla="*/ 1 w 460"/>
                  <a:gd name="T41" fmla="*/ 1 h 101"/>
                  <a:gd name="T42" fmla="*/ 1 w 460"/>
                  <a:gd name="T43" fmla="*/ 1 h 101"/>
                  <a:gd name="T44" fmla="*/ 1 w 460"/>
                  <a:gd name="T45" fmla="*/ 0 h 101"/>
                  <a:gd name="T46" fmla="*/ 1 w 460"/>
                  <a:gd name="T47" fmla="*/ 1 h 101"/>
                  <a:gd name="T48" fmla="*/ 1 w 460"/>
                  <a:gd name="T49" fmla="*/ 1 h 101"/>
                  <a:gd name="T50" fmla="*/ 1 w 460"/>
                  <a:gd name="T51" fmla="*/ 1 h 101"/>
                  <a:gd name="T52" fmla="*/ 1 w 460"/>
                  <a:gd name="T53" fmla="*/ 1 h 101"/>
                  <a:gd name="T54" fmla="*/ 1 w 460"/>
                  <a:gd name="T55" fmla="*/ 1 h 101"/>
                  <a:gd name="T56" fmla="*/ 1 w 460"/>
                  <a:gd name="T57" fmla="*/ 1 h 101"/>
                  <a:gd name="T58" fmla="*/ 1 w 460"/>
                  <a:gd name="T59" fmla="*/ 1 h 101"/>
                  <a:gd name="T60" fmla="*/ 1 w 460"/>
                  <a:gd name="T61" fmla="*/ 1 h 101"/>
                  <a:gd name="T62" fmla="*/ 1 w 460"/>
                  <a:gd name="T63" fmla="*/ 1 h 101"/>
                  <a:gd name="T64" fmla="*/ 1 w 460"/>
                  <a:gd name="T65" fmla="*/ 1 h 101"/>
                  <a:gd name="T66" fmla="*/ 1 w 460"/>
                  <a:gd name="T67" fmla="*/ 1 h 101"/>
                  <a:gd name="T68" fmla="*/ 1 w 460"/>
                  <a:gd name="T69" fmla="*/ 1 h 101"/>
                  <a:gd name="T70" fmla="*/ 1 w 460"/>
                  <a:gd name="T71" fmla="*/ 1 h 101"/>
                  <a:gd name="T72" fmla="*/ 1 w 460"/>
                  <a:gd name="T73" fmla="*/ 1 h 101"/>
                  <a:gd name="T74" fmla="*/ 1 w 460"/>
                  <a:gd name="T75" fmla="*/ 1 h 101"/>
                  <a:gd name="T76" fmla="*/ 1 w 460"/>
                  <a:gd name="T77" fmla="*/ 1 h 101"/>
                  <a:gd name="T78" fmla="*/ 1 w 460"/>
                  <a:gd name="T79" fmla="*/ 1 h 101"/>
                  <a:gd name="T80" fmla="*/ 1 w 460"/>
                  <a:gd name="T81" fmla="*/ 1 h 101"/>
                  <a:gd name="T82" fmla="*/ 1 w 460"/>
                  <a:gd name="T83" fmla="*/ 1 h 101"/>
                  <a:gd name="T84" fmla="*/ 1 w 460"/>
                  <a:gd name="T85" fmla="*/ 1 h 101"/>
                  <a:gd name="T86" fmla="*/ 1 w 460"/>
                  <a:gd name="T87" fmla="*/ 1 h 101"/>
                  <a:gd name="T88" fmla="*/ 1 w 460"/>
                  <a:gd name="T89" fmla="*/ 1 h 101"/>
                  <a:gd name="T90" fmla="*/ 1 w 460"/>
                  <a:gd name="T91" fmla="*/ 1 h 101"/>
                  <a:gd name="T92" fmla="*/ 1 w 460"/>
                  <a:gd name="T93" fmla="*/ 1 h 101"/>
                  <a:gd name="T94" fmla="*/ 1 w 460"/>
                  <a:gd name="T95" fmla="*/ 1 h 101"/>
                  <a:gd name="T96" fmla="*/ 1 w 460"/>
                  <a:gd name="T97" fmla="*/ 1 h 101"/>
                  <a:gd name="T98" fmla="*/ 1 w 460"/>
                  <a:gd name="T99" fmla="*/ 1 h 101"/>
                  <a:gd name="T100" fmla="*/ 1 w 460"/>
                  <a:gd name="T101" fmla="*/ 1 h 101"/>
                  <a:gd name="T102" fmla="*/ 1 w 460"/>
                  <a:gd name="T103" fmla="*/ 1 h 1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0"/>
                  <a:gd name="T157" fmla="*/ 0 h 101"/>
                  <a:gd name="T158" fmla="*/ 460 w 460"/>
                  <a:gd name="T159" fmla="*/ 101 h 1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0" h="101">
                    <a:moveTo>
                      <a:pt x="460" y="43"/>
                    </a:moveTo>
                    <a:lnTo>
                      <a:pt x="457" y="54"/>
                    </a:lnTo>
                    <a:lnTo>
                      <a:pt x="451" y="66"/>
                    </a:lnTo>
                    <a:lnTo>
                      <a:pt x="445" y="80"/>
                    </a:lnTo>
                    <a:lnTo>
                      <a:pt x="440" y="89"/>
                    </a:lnTo>
                    <a:lnTo>
                      <a:pt x="420" y="94"/>
                    </a:lnTo>
                    <a:lnTo>
                      <a:pt x="400" y="98"/>
                    </a:lnTo>
                    <a:lnTo>
                      <a:pt x="380" y="99"/>
                    </a:lnTo>
                    <a:lnTo>
                      <a:pt x="360" y="101"/>
                    </a:lnTo>
                    <a:lnTo>
                      <a:pt x="340" y="101"/>
                    </a:lnTo>
                    <a:lnTo>
                      <a:pt x="321" y="101"/>
                    </a:lnTo>
                    <a:lnTo>
                      <a:pt x="301" y="99"/>
                    </a:lnTo>
                    <a:lnTo>
                      <a:pt x="284" y="99"/>
                    </a:lnTo>
                    <a:lnTo>
                      <a:pt x="267" y="98"/>
                    </a:lnTo>
                    <a:lnTo>
                      <a:pt x="251" y="94"/>
                    </a:lnTo>
                    <a:lnTo>
                      <a:pt x="235" y="92"/>
                    </a:lnTo>
                    <a:lnTo>
                      <a:pt x="223" y="91"/>
                    </a:lnTo>
                    <a:lnTo>
                      <a:pt x="211" y="89"/>
                    </a:lnTo>
                    <a:lnTo>
                      <a:pt x="203" y="87"/>
                    </a:lnTo>
                    <a:lnTo>
                      <a:pt x="194" y="85"/>
                    </a:lnTo>
                    <a:lnTo>
                      <a:pt x="190" y="84"/>
                    </a:lnTo>
                    <a:lnTo>
                      <a:pt x="180" y="82"/>
                    </a:lnTo>
                    <a:lnTo>
                      <a:pt x="163" y="78"/>
                    </a:lnTo>
                    <a:lnTo>
                      <a:pt x="140" y="77"/>
                    </a:lnTo>
                    <a:lnTo>
                      <a:pt x="115" y="73"/>
                    </a:lnTo>
                    <a:lnTo>
                      <a:pt x="91" y="70"/>
                    </a:lnTo>
                    <a:lnTo>
                      <a:pt x="70" y="66"/>
                    </a:lnTo>
                    <a:lnTo>
                      <a:pt x="54" y="64"/>
                    </a:lnTo>
                    <a:lnTo>
                      <a:pt x="47" y="64"/>
                    </a:lnTo>
                    <a:lnTo>
                      <a:pt x="44" y="61"/>
                    </a:lnTo>
                    <a:lnTo>
                      <a:pt x="44" y="54"/>
                    </a:lnTo>
                    <a:lnTo>
                      <a:pt x="45" y="47"/>
                    </a:lnTo>
                    <a:lnTo>
                      <a:pt x="47" y="40"/>
                    </a:lnTo>
                    <a:lnTo>
                      <a:pt x="45" y="38"/>
                    </a:lnTo>
                    <a:lnTo>
                      <a:pt x="43" y="35"/>
                    </a:lnTo>
                    <a:lnTo>
                      <a:pt x="37" y="31"/>
                    </a:lnTo>
                    <a:lnTo>
                      <a:pt x="30" y="28"/>
                    </a:lnTo>
                    <a:lnTo>
                      <a:pt x="23" y="24"/>
                    </a:lnTo>
                    <a:lnTo>
                      <a:pt x="14" y="19"/>
                    </a:lnTo>
                    <a:lnTo>
                      <a:pt x="7" y="15"/>
                    </a:lnTo>
                    <a:lnTo>
                      <a:pt x="0" y="10"/>
                    </a:lnTo>
                    <a:lnTo>
                      <a:pt x="1" y="7"/>
                    </a:lnTo>
                    <a:lnTo>
                      <a:pt x="3" y="5"/>
                    </a:lnTo>
                    <a:lnTo>
                      <a:pt x="3" y="1"/>
                    </a:lnTo>
                    <a:lnTo>
                      <a:pt x="4" y="0"/>
                    </a:lnTo>
                    <a:lnTo>
                      <a:pt x="10" y="0"/>
                    </a:lnTo>
                    <a:lnTo>
                      <a:pt x="15" y="1"/>
                    </a:lnTo>
                    <a:lnTo>
                      <a:pt x="23" y="1"/>
                    </a:lnTo>
                    <a:lnTo>
                      <a:pt x="30" y="3"/>
                    </a:lnTo>
                    <a:lnTo>
                      <a:pt x="37" y="5"/>
                    </a:lnTo>
                    <a:lnTo>
                      <a:pt x="44" y="8"/>
                    </a:lnTo>
                    <a:lnTo>
                      <a:pt x="50" y="10"/>
                    </a:lnTo>
                    <a:lnTo>
                      <a:pt x="55" y="14"/>
                    </a:lnTo>
                    <a:lnTo>
                      <a:pt x="60" y="17"/>
                    </a:lnTo>
                    <a:lnTo>
                      <a:pt x="64" y="21"/>
                    </a:lnTo>
                    <a:lnTo>
                      <a:pt x="68" y="26"/>
                    </a:lnTo>
                    <a:lnTo>
                      <a:pt x="74" y="31"/>
                    </a:lnTo>
                    <a:lnTo>
                      <a:pt x="78" y="36"/>
                    </a:lnTo>
                    <a:lnTo>
                      <a:pt x="85" y="40"/>
                    </a:lnTo>
                    <a:lnTo>
                      <a:pt x="93" y="43"/>
                    </a:lnTo>
                    <a:lnTo>
                      <a:pt x="100" y="47"/>
                    </a:lnTo>
                    <a:lnTo>
                      <a:pt x="105" y="49"/>
                    </a:lnTo>
                    <a:lnTo>
                      <a:pt x="114" y="52"/>
                    </a:lnTo>
                    <a:lnTo>
                      <a:pt x="123" y="54"/>
                    </a:lnTo>
                    <a:lnTo>
                      <a:pt x="131" y="57"/>
                    </a:lnTo>
                    <a:lnTo>
                      <a:pt x="140" y="63"/>
                    </a:lnTo>
                    <a:lnTo>
                      <a:pt x="147" y="64"/>
                    </a:lnTo>
                    <a:lnTo>
                      <a:pt x="154" y="68"/>
                    </a:lnTo>
                    <a:lnTo>
                      <a:pt x="158" y="70"/>
                    </a:lnTo>
                    <a:lnTo>
                      <a:pt x="158" y="66"/>
                    </a:lnTo>
                    <a:lnTo>
                      <a:pt x="158" y="61"/>
                    </a:lnTo>
                    <a:lnTo>
                      <a:pt x="158" y="56"/>
                    </a:lnTo>
                    <a:lnTo>
                      <a:pt x="160" y="52"/>
                    </a:lnTo>
                    <a:lnTo>
                      <a:pt x="170" y="54"/>
                    </a:lnTo>
                    <a:lnTo>
                      <a:pt x="178" y="54"/>
                    </a:lnTo>
                    <a:lnTo>
                      <a:pt x="185" y="54"/>
                    </a:lnTo>
                    <a:lnTo>
                      <a:pt x="193" y="54"/>
                    </a:lnTo>
                    <a:lnTo>
                      <a:pt x="193" y="57"/>
                    </a:lnTo>
                    <a:lnTo>
                      <a:pt x="193" y="61"/>
                    </a:lnTo>
                    <a:lnTo>
                      <a:pt x="193" y="66"/>
                    </a:lnTo>
                    <a:lnTo>
                      <a:pt x="193" y="70"/>
                    </a:lnTo>
                    <a:lnTo>
                      <a:pt x="198" y="68"/>
                    </a:lnTo>
                    <a:lnTo>
                      <a:pt x="210" y="66"/>
                    </a:lnTo>
                    <a:lnTo>
                      <a:pt x="223" y="63"/>
                    </a:lnTo>
                    <a:lnTo>
                      <a:pt x="238" y="59"/>
                    </a:lnTo>
                    <a:lnTo>
                      <a:pt x="255" y="56"/>
                    </a:lnTo>
                    <a:lnTo>
                      <a:pt x="270" y="52"/>
                    </a:lnTo>
                    <a:lnTo>
                      <a:pt x="284" y="49"/>
                    </a:lnTo>
                    <a:lnTo>
                      <a:pt x="293" y="47"/>
                    </a:lnTo>
                    <a:lnTo>
                      <a:pt x="307" y="45"/>
                    </a:lnTo>
                    <a:lnTo>
                      <a:pt x="323" y="43"/>
                    </a:lnTo>
                    <a:lnTo>
                      <a:pt x="337" y="42"/>
                    </a:lnTo>
                    <a:lnTo>
                      <a:pt x="351" y="40"/>
                    </a:lnTo>
                    <a:lnTo>
                      <a:pt x="365" y="38"/>
                    </a:lnTo>
                    <a:lnTo>
                      <a:pt x="380" y="36"/>
                    </a:lnTo>
                    <a:lnTo>
                      <a:pt x="392" y="35"/>
                    </a:lnTo>
                    <a:lnTo>
                      <a:pt x="405" y="33"/>
                    </a:lnTo>
                    <a:lnTo>
                      <a:pt x="411" y="33"/>
                    </a:lnTo>
                    <a:lnTo>
                      <a:pt x="417" y="35"/>
                    </a:lnTo>
                    <a:lnTo>
                      <a:pt x="425" y="35"/>
                    </a:lnTo>
                    <a:lnTo>
                      <a:pt x="434" y="36"/>
                    </a:lnTo>
                    <a:lnTo>
                      <a:pt x="441" y="38"/>
                    </a:lnTo>
                    <a:lnTo>
                      <a:pt x="450" y="40"/>
                    </a:lnTo>
                    <a:lnTo>
                      <a:pt x="455" y="42"/>
                    </a:lnTo>
                    <a:lnTo>
                      <a:pt x="460" y="4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61" name="Freeform 141"/>
              <p:cNvSpPr>
                <a:spLocks/>
              </p:cNvSpPr>
              <p:nvPr/>
            </p:nvSpPr>
            <p:spPr bwMode="auto">
              <a:xfrm>
                <a:off x="6632" y="5571"/>
                <a:ext cx="34" cy="66"/>
              </a:xfrm>
              <a:custGeom>
                <a:avLst/>
                <a:gdLst>
                  <a:gd name="T0" fmla="*/ 1 w 67"/>
                  <a:gd name="T1" fmla="*/ 0 h 133"/>
                  <a:gd name="T2" fmla="*/ 1 w 67"/>
                  <a:gd name="T3" fmla="*/ 0 h 133"/>
                  <a:gd name="T4" fmla="*/ 1 w 67"/>
                  <a:gd name="T5" fmla="*/ 0 h 133"/>
                  <a:gd name="T6" fmla="*/ 1 w 67"/>
                  <a:gd name="T7" fmla="*/ 0 h 133"/>
                  <a:gd name="T8" fmla="*/ 1 w 67"/>
                  <a:gd name="T9" fmla="*/ 0 h 133"/>
                  <a:gd name="T10" fmla="*/ 1 w 67"/>
                  <a:gd name="T11" fmla="*/ 0 h 133"/>
                  <a:gd name="T12" fmla="*/ 1 w 67"/>
                  <a:gd name="T13" fmla="*/ 0 h 133"/>
                  <a:gd name="T14" fmla="*/ 1 w 67"/>
                  <a:gd name="T15" fmla="*/ 0 h 133"/>
                  <a:gd name="T16" fmla="*/ 1 w 67"/>
                  <a:gd name="T17" fmla="*/ 0 h 133"/>
                  <a:gd name="T18" fmla="*/ 1 w 67"/>
                  <a:gd name="T19" fmla="*/ 0 h 133"/>
                  <a:gd name="T20" fmla="*/ 1 w 67"/>
                  <a:gd name="T21" fmla="*/ 0 h 133"/>
                  <a:gd name="T22" fmla="*/ 1 w 67"/>
                  <a:gd name="T23" fmla="*/ 0 h 133"/>
                  <a:gd name="T24" fmla="*/ 1 w 67"/>
                  <a:gd name="T25" fmla="*/ 0 h 133"/>
                  <a:gd name="T26" fmla="*/ 1 w 67"/>
                  <a:gd name="T27" fmla="*/ 0 h 133"/>
                  <a:gd name="T28" fmla="*/ 1 w 67"/>
                  <a:gd name="T29" fmla="*/ 0 h 133"/>
                  <a:gd name="T30" fmla="*/ 1 w 67"/>
                  <a:gd name="T31" fmla="*/ 0 h 133"/>
                  <a:gd name="T32" fmla="*/ 1 w 67"/>
                  <a:gd name="T33" fmla="*/ 0 h 133"/>
                  <a:gd name="T34" fmla="*/ 1 w 67"/>
                  <a:gd name="T35" fmla="*/ 0 h 133"/>
                  <a:gd name="T36" fmla="*/ 1 w 67"/>
                  <a:gd name="T37" fmla="*/ 0 h 133"/>
                  <a:gd name="T38" fmla="*/ 1 w 67"/>
                  <a:gd name="T39" fmla="*/ 0 h 133"/>
                  <a:gd name="T40" fmla="*/ 1 w 67"/>
                  <a:gd name="T41" fmla="*/ 0 h 133"/>
                  <a:gd name="T42" fmla="*/ 1 w 67"/>
                  <a:gd name="T43" fmla="*/ 0 h 133"/>
                  <a:gd name="T44" fmla="*/ 1 w 67"/>
                  <a:gd name="T45" fmla="*/ 0 h 133"/>
                  <a:gd name="T46" fmla="*/ 1 w 67"/>
                  <a:gd name="T47" fmla="*/ 0 h 133"/>
                  <a:gd name="T48" fmla="*/ 0 w 67"/>
                  <a:gd name="T49" fmla="*/ 0 h 133"/>
                  <a:gd name="T50" fmla="*/ 1 w 67"/>
                  <a:gd name="T51" fmla="*/ 0 h 133"/>
                  <a:gd name="T52" fmla="*/ 1 w 67"/>
                  <a:gd name="T53" fmla="*/ 0 h 133"/>
                  <a:gd name="T54" fmla="*/ 1 w 67"/>
                  <a:gd name="T55" fmla="*/ 0 h 133"/>
                  <a:gd name="T56" fmla="*/ 1 w 67"/>
                  <a:gd name="T57" fmla="*/ 0 h 133"/>
                  <a:gd name="T58" fmla="*/ 1 w 67"/>
                  <a:gd name="T59" fmla="*/ 0 h 133"/>
                  <a:gd name="T60" fmla="*/ 1 w 67"/>
                  <a:gd name="T61" fmla="*/ 0 h 133"/>
                  <a:gd name="T62" fmla="*/ 1 w 67"/>
                  <a:gd name="T63" fmla="*/ 0 h 133"/>
                  <a:gd name="T64" fmla="*/ 1 w 67"/>
                  <a:gd name="T65" fmla="*/ 0 h 133"/>
                  <a:gd name="T66" fmla="*/ 1 w 67"/>
                  <a:gd name="T67" fmla="*/ 0 h 133"/>
                  <a:gd name="T68" fmla="*/ 1 w 67"/>
                  <a:gd name="T69" fmla="*/ 0 h 133"/>
                  <a:gd name="T70" fmla="*/ 1 w 67"/>
                  <a:gd name="T71" fmla="*/ 0 h 133"/>
                  <a:gd name="T72" fmla="*/ 1 w 67"/>
                  <a:gd name="T73" fmla="*/ 0 h 133"/>
                  <a:gd name="T74" fmla="*/ 1 w 67"/>
                  <a:gd name="T75" fmla="*/ 0 h 133"/>
                  <a:gd name="T76" fmla="*/ 1 w 67"/>
                  <a:gd name="T77" fmla="*/ 0 h 133"/>
                  <a:gd name="T78" fmla="*/ 1 w 67"/>
                  <a:gd name="T79" fmla="*/ 0 h 133"/>
                  <a:gd name="T80" fmla="*/ 1 w 67"/>
                  <a:gd name="T81" fmla="*/ 0 h 133"/>
                  <a:gd name="T82" fmla="*/ 1 w 67"/>
                  <a:gd name="T83" fmla="*/ 0 h 133"/>
                  <a:gd name="T84" fmla="*/ 1 w 67"/>
                  <a:gd name="T85" fmla="*/ 0 h 133"/>
                  <a:gd name="T86" fmla="*/ 1 w 67"/>
                  <a:gd name="T87" fmla="*/ 0 h 133"/>
                  <a:gd name="T88" fmla="*/ 1 w 67"/>
                  <a:gd name="T89" fmla="*/ 0 h 133"/>
                  <a:gd name="T90" fmla="*/ 1 w 67"/>
                  <a:gd name="T91" fmla="*/ 0 h 133"/>
                  <a:gd name="T92" fmla="*/ 1 w 67"/>
                  <a:gd name="T93" fmla="*/ 0 h 133"/>
                  <a:gd name="T94" fmla="*/ 1 w 67"/>
                  <a:gd name="T95" fmla="*/ 0 h 133"/>
                  <a:gd name="T96" fmla="*/ 1 w 67"/>
                  <a:gd name="T97" fmla="*/ 0 h 133"/>
                  <a:gd name="T98" fmla="*/ 1 w 67"/>
                  <a:gd name="T99" fmla="*/ 0 h 133"/>
                  <a:gd name="T100" fmla="*/ 1 w 67"/>
                  <a:gd name="T101" fmla="*/ 0 h 133"/>
                  <a:gd name="T102" fmla="*/ 1 w 67"/>
                  <a:gd name="T103" fmla="*/ 0 h 133"/>
                  <a:gd name="T104" fmla="*/ 1 w 67"/>
                  <a:gd name="T105" fmla="*/ 0 h 1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
                  <a:gd name="T160" fmla="*/ 0 h 133"/>
                  <a:gd name="T161" fmla="*/ 67 w 67"/>
                  <a:gd name="T162" fmla="*/ 133 h 1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 h="133">
                    <a:moveTo>
                      <a:pt x="53" y="18"/>
                    </a:moveTo>
                    <a:lnTo>
                      <a:pt x="53" y="14"/>
                    </a:lnTo>
                    <a:lnTo>
                      <a:pt x="53" y="9"/>
                    </a:lnTo>
                    <a:lnTo>
                      <a:pt x="53" y="5"/>
                    </a:lnTo>
                    <a:lnTo>
                      <a:pt x="53" y="2"/>
                    </a:lnTo>
                    <a:lnTo>
                      <a:pt x="50" y="2"/>
                    </a:lnTo>
                    <a:lnTo>
                      <a:pt x="48" y="2"/>
                    </a:lnTo>
                    <a:lnTo>
                      <a:pt x="45" y="2"/>
                    </a:lnTo>
                    <a:lnTo>
                      <a:pt x="43" y="2"/>
                    </a:lnTo>
                    <a:lnTo>
                      <a:pt x="37" y="2"/>
                    </a:lnTo>
                    <a:lnTo>
                      <a:pt x="31" y="2"/>
                    </a:lnTo>
                    <a:lnTo>
                      <a:pt x="25" y="2"/>
                    </a:lnTo>
                    <a:lnTo>
                      <a:pt x="20" y="0"/>
                    </a:lnTo>
                    <a:lnTo>
                      <a:pt x="18" y="4"/>
                    </a:lnTo>
                    <a:lnTo>
                      <a:pt x="18" y="9"/>
                    </a:lnTo>
                    <a:lnTo>
                      <a:pt x="18" y="14"/>
                    </a:lnTo>
                    <a:lnTo>
                      <a:pt x="18" y="18"/>
                    </a:lnTo>
                    <a:lnTo>
                      <a:pt x="18" y="23"/>
                    </a:lnTo>
                    <a:lnTo>
                      <a:pt x="18" y="30"/>
                    </a:lnTo>
                    <a:lnTo>
                      <a:pt x="18" y="37"/>
                    </a:lnTo>
                    <a:lnTo>
                      <a:pt x="20" y="42"/>
                    </a:lnTo>
                    <a:lnTo>
                      <a:pt x="11" y="49"/>
                    </a:lnTo>
                    <a:lnTo>
                      <a:pt x="4" y="60"/>
                    </a:lnTo>
                    <a:lnTo>
                      <a:pt x="1" y="72"/>
                    </a:lnTo>
                    <a:lnTo>
                      <a:pt x="0" y="79"/>
                    </a:lnTo>
                    <a:lnTo>
                      <a:pt x="1" y="86"/>
                    </a:lnTo>
                    <a:lnTo>
                      <a:pt x="3" y="96"/>
                    </a:lnTo>
                    <a:lnTo>
                      <a:pt x="8" y="105"/>
                    </a:lnTo>
                    <a:lnTo>
                      <a:pt x="17" y="114"/>
                    </a:lnTo>
                    <a:lnTo>
                      <a:pt x="17" y="117"/>
                    </a:lnTo>
                    <a:lnTo>
                      <a:pt x="18" y="121"/>
                    </a:lnTo>
                    <a:lnTo>
                      <a:pt x="18" y="126"/>
                    </a:lnTo>
                    <a:lnTo>
                      <a:pt x="18" y="129"/>
                    </a:lnTo>
                    <a:lnTo>
                      <a:pt x="25" y="129"/>
                    </a:lnTo>
                    <a:lnTo>
                      <a:pt x="33" y="131"/>
                    </a:lnTo>
                    <a:lnTo>
                      <a:pt x="38" y="131"/>
                    </a:lnTo>
                    <a:lnTo>
                      <a:pt x="45" y="133"/>
                    </a:lnTo>
                    <a:lnTo>
                      <a:pt x="45" y="126"/>
                    </a:lnTo>
                    <a:lnTo>
                      <a:pt x="47" y="121"/>
                    </a:lnTo>
                    <a:lnTo>
                      <a:pt x="47" y="117"/>
                    </a:lnTo>
                    <a:lnTo>
                      <a:pt x="47" y="114"/>
                    </a:lnTo>
                    <a:lnTo>
                      <a:pt x="57" y="108"/>
                    </a:lnTo>
                    <a:lnTo>
                      <a:pt x="63" y="100"/>
                    </a:lnTo>
                    <a:lnTo>
                      <a:pt x="65" y="89"/>
                    </a:lnTo>
                    <a:lnTo>
                      <a:pt x="67" y="77"/>
                    </a:lnTo>
                    <a:lnTo>
                      <a:pt x="67" y="67"/>
                    </a:lnTo>
                    <a:lnTo>
                      <a:pt x="64" y="56"/>
                    </a:lnTo>
                    <a:lnTo>
                      <a:pt x="60" y="49"/>
                    </a:lnTo>
                    <a:lnTo>
                      <a:pt x="54" y="44"/>
                    </a:lnTo>
                    <a:lnTo>
                      <a:pt x="54" y="37"/>
                    </a:lnTo>
                    <a:lnTo>
                      <a:pt x="54" y="30"/>
                    </a:lnTo>
                    <a:lnTo>
                      <a:pt x="53" y="23"/>
                    </a:lnTo>
                    <a:lnTo>
                      <a:pt x="53" y="1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62" name="Freeform 142"/>
              <p:cNvSpPr>
                <a:spLocks/>
              </p:cNvSpPr>
              <p:nvPr/>
            </p:nvSpPr>
            <p:spPr bwMode="auto">
              <a:xfrm>
                <a:off x="6654" y="5571"/>
                <a:ext cx="6" cy="21"/>
              </a:xfrm>
              <a:custGeom>
                <a:avLst/>
                <a:gdLst>
                  <a:gd name="T0" fmla="*/ 1 w 11"/>
                  <a:gd name="T1" fmla="*/ 1 h 42"/>
                  <a:gd name="T2" fmla="*/ 1 w 11"/>
                  <a:gd name="T3" fmla="*/ 1 h 42"/>
                  <a:gd name="T4" fmla="*/ 1 w 11"/>
                  <a:gd name="T5" fmla="*/ 1 h 42"/>
                  <a:gd name="T6" fmla="*/ 1 w 11"/>
                  <a:gd name="T7" fmla="*/ 1 h 42"/>
                  <a:gd name="T8" fmla="*/ 1 w 11"/>
                  <a:gd name="T9" fmla="*/ 1 h 42"/>
                  <a:gd name="T10" fmla="*/ 1 w 11"/>
                  <a:gd name="T11" fmla="*/ 1 h 42"/>
                  <a:gd name="T12" fmla="*/ 1 w 11"/>
                  <a:gd name="T13" fmla="*/ 1 h 42"/>
                  <a:gd name="T14" fmla="*/ 1 w 11"/>
                  <a:gd name="T15" fmla="*/ 1 h 42"/>
                  <a:gd name="T16" fmla="*/ 1 w 11"/>
                  <a:gd name="T17" fmla="*/ 0 h 42"/>
                  <a:gd name="T18" fmla="*/ 1 w 11"/>
                  <a:gd name="T19" fmla="*/ 0 h 42"/>
                  <a:gd name="T20" fmla="*/ 1 w 11"/>
                  <a:gd name="T21" fmla="*/ 0 h 42"/>
                  <a:gd name="T22" fmla="*/ 1 w 11"/>
                  <a:gd name="T23" fmla="*/ 0 h 42"/>
                  <a:gd name="T24" fmla="*/ 0 w 11"/>
                  <a:gd name="T25" fmla="*/ 0 h 42"/>
                  <a:gd name="T26" fmla="*/ 0 w 11"/>
                  <a:gd name="T27" fmla="*/ 1 h 42"/>
                  <a:gd name="T28" fmla="*/ 1 w 11"/>
                  <a:gd name="T29" fmla="*/ 1 h 42"/>
                  <a:gd name="T30" fmla="*/ 1 w 11"/>
                  <a:gd name="T31" fmla="*/ 1 h 42"/>
                  <a:gd name="T32" fmla="*/ 1 w 11"/>
                  <a:gd name="T33" fmla="*/ 1 h 42"/>
                  <a:gd name="T34" fmla="*/ 1 w 11"/>
                  <a:gd name="T35" fmla="*/ 1 h 42"/>
                  <a:gd name="T36" fmla="*/ 1 w 11"/>
                  <a:gd name="T37" fmla="*/ 1 h 42"/>
                  <a:gd name="T38" fmla="*/ 1 w 11"/>
                  <a:gd name="T39" fmla="*/ 1 h 42"/>
                  <a:gd name="T40" fmla="*/ 1 w 11"/>
                  <a:gd name="T41" fmla="*/ 1 h 42"/>
                  <a:gd name="T42" fmla="*/ 1 w 11"/>
                  <a:gd name="T43" fmla="*/ 1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
                  <a:gd name="T67" fmla="*/ 0 h 42"/>
                  <a:gd name="T68" fmla="*/ 11 w 11"/>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 h="42">
                    <a:moveTo>
                      <a:pt x="11" y="42"/>
                    </a:moveTo>
                    <a:lnTo>
                      <a:pt x="11" y="35"/>
                    </a:lnTo>
                    <a:lnTo>
                      <a:pt x="11" y="28"/>
                    </a:lnTo>
                    <a:lnTo>
                      <a:pt x="10" y="21"/>
                    </a:lnTo>
                    <a:lnTo>
                      <a:pt x="10" y="16"/>
                    </a:lnTo>
                    <a:lnTo>
                      <a:pt x="10" y="12"/>
                    </a:lnTo>
                    <a:lnTo>
                      <a:pt x="10" y="7"/>
                    </a:lnTo>
                    <a:lnTo>
                      <a:pt x="10" y="3"/>
                    </a:lnTo>
                    <a:lnTo>
                      <a:pt x="10" y="0"/>
                    </a:lnTo>
                    <a:lnTo>
                      <a:pt x="7" y="0"/>
                    </a:lnTo>
                    <a:lnTo>
                      <a:pt x="5" y="0"/>
                    </a:lnTo>
                    <a:lnTo>
                      <a:pt x="2" y="0"/>
                    </a:lnTo>
                    <a:lnTo>
                      <a:pt x="0" y="0"/>
                    </a:lnTo>
                    <a:lnTo>
                      <a:pt x="0" y="9"/>
                    </a:lnTo>
                    <a:lnTo>
                      <a:pt x="1" y="23"/>
                    </a:lnTo>
                    <a:lnTo>
                      <a:pt x="1" y="33"/>
                    </a:lnTo>
                    <a:lnTo>
                      <a:pt x="1" y="40"/>
                    </a:lnTo>
                    <a:lnTo>
                      <a:pt x="4" y="40"/>
                    </a:lnTo>
                    <a:lnTo>
                      <a:pt x="5" y="40"/>
                    </a:lnTo>
                    <a:lnTo>
                      <a:pt x="8" y="42"/>
                    </a:lnTo>
                    <a:lnTo>
                      <a:pt x="10" y="42"/>
                    </a:lnTo>
                    <a:lnTo>
                      <a:pt x="11" y="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63" name="Freeform 143"/>
              <p:cNvSpPr>
                <a:spLocks/>
              </p:cNvSpPr>
              <p:nvPr/>
            </p:nvSpPr>
            <p:spPr bwMode="auto">
              <a:xfrm>
                <a:off x="6789" y="5241"/>
                <a:ext cx="229" cy="448"/>
              </a:xfrm>
              <a:custGeom>
                <a:avLst/>
                <a:gdLst>
                  <a:gd name="T0" fmla="*/ 0 w 459"/>
                  <a:gd name="T1" fmla="*/ 1 h 896"/>
                  <a:gd name="T2" fmla="*/ 0 w 459"/>
                  <a:gd name="T3" fmla="*/ 1 h 896"/>
                  <a:gd name="T4" fmla="*/ 0 w 459"/>
                  <a:gd name="T5" fmla="*/ 1 h 896"/>
                  <a:gd name="T6" fmla="*/ 0 w 459"/>
                  <a:gd name="T7" fmla="*/ 1 h 896"/>
                  <a:gd name="T8" fmla="*/ 0 w 459"/>
                  <a:gd name="T9" fmla="*/ 1 h 896"/>
                  <a:gd name="T10" fmla="*/ 0 w 459"/>
                  <a:gd name="T11" fmla="*/ 1 h 896"/>
                  <a:gd name="T12" fmla="*/ 0 w 459"/>
                  <a:gd name="T13" fmla="*/ 1 h 896"/>
                  <a:gd name="T14" fmla="*/ 0 w 459"/>
                  <a:gd name="T15" fmla="*/ 1 h 896"/>
                  <a:gd name="T16" fmla="*/ 0 w 459"/>
                  <a:gd name="T17" fmla="*/ 1 h 896"/>
                  <a:gd name="T18" fmla="*/ 0 w 459"/>
                  <a:gd name="T19" fmla="*/ 1 h 896"/>
                  <a:gd name="T20" fmla="*/ 0 w 459"/>
                  <a:gd name="T21" fmla="*/ 1 h 896"/>
                  <a:gd name="T22" fmla="*/ 0 w 459"/>
                  <a:gd name="T23" fmla="*/ 1 h 896"/>
                  <a:gd name="T24" fmla="*/ 0 w 459"/>
                  <a:gd name="T25" fmla="*/ 1 h 896"/>
                  <a:gd name="T26" fmla="*/ 0 w 459"/>
                  <a:gd name="T27" fmla="*/ 1 h 896"/>
                  <a:gd name="T28" fmla="*/ 0 w 459"/>
                  <a:gd name="T29" fmla="*/ 1 h 896"/>
                  <a:gd name="T30" fmla="*/ 0 w 459"/>
                  <a:gd name="T31" fmla="*/ 1 h 896"/>
                  <a:gd name="T32" fmla="*/ 0 w 459"/>
                  <a:gd name="T33" fmla="*/ 1 h 896"/>
                  <a:gd name="T34" fmla="*/ 0 w 459"/>
                  <a:gd name="T35" fmla="*/ 1 h 896"/>
                  <a:gd name="T36" fmla="*/ 0 w 459"/>
                  <a:gd name="T37" fmla="*/ 1 h 896"/>
                  <a:gd name="T38" fmla="*/ 0 w 459"/>
                  <a:gd name="T39" fmla="*/ 1 h 896"/>
                  <a:gd name="T40" fmla="*/ 0 w 459"/>
                  <a:gd name="T41" fmla="*/ 1 h 896"/>
                  <a:gd name="T42" fmla="*/ 0 w 459"/>
                  <a:gd name="T43" fmla="*/ 1 h 896"/>
                  <a:gd name="T44" fmla="*/ 0 w 459"/>
                  <a:gd name="T45" fmla="*/ 1 h 896"/>
                  <a:gd name="T46" fmla="*/ 0 w 459"/>
                  <a:gd name="T47" fmla="*/ 1 h 896"/>
                  <a:gd name="T48" fmla="*/ 0 w 459"/>
                  <a:gd name="T49" fmla="*/ 1 h 896"/>
                  <a:gd name="T50" fmla="*/ 0 w 459"/>
                  <a:gd name="T51" fmla="*/ 1 h 896"/>
                  <a:gd name="T52" fmla="*/ 0 w 459"/>
                  <a:gd name="T53" fmla="*/ 1 h 896"/>
                  <a:gd name="T54" fmla="*/ 0 w 459"/>
                  <a:gd name="T55" fmla="*/ 1 h 896"/>
                  <a:gd name="T56" fmla="*/ 0 w 459"/>
                  <a:gd name="T57" fmla="*/ 1 h 896"/>
                  <a:gd name="T58" fmla="*/ 0 w 459"/>
                  <a:gd name="T59" fmla="*/ 1 h 896"/>
                  <a:gd name="T60" fmla="*/ 0 w 459"/>
                  <a:gd name="T61" fmla="*/ 1 h 896"/>
                  <a:gd name="T62" fmla="*/ 0 w 459"/>
                  <a:gd name="T63" fmla="*/ 1 h 896"/>
                  <a:gd name="T64" fmla="*/ 0 w 459"/>
                  <a:gd name="T65" fmla="*/ 1 h 896"/>
                  <a:gd name="T66" fmla="*/ 0 w 459"/>
                  <a:gd name="T67" fmla="*/ 1 h 896"/>
                  <a:gd name="T68" fmla="*/ 0 w 459"/>
                  <a:gd name="T69" fmla="*/ 1 h 896"/>
                  <a:gd name="T70" fmla="*/ 0 w 459"/>
                  <a:gd name="T71" fmla="*/ 1 h 896"/>
                  <a:gd name="T72" fmla="*/ 0 w 459"/>
                  <a:gd name="T73" fmla="*/ 1 h 896"/>
                  <a:gd name="T74" fmla="*/ 0 w 459"/>
                  <a:gd name="T75" fmla="*/ 1 h 896"/>
                  <a:gd name="T76" fmla="*/ 0 w 459"/>
                  <a:gd name="T77" fmla="*/ 1 h 896"/>
                  <a:gd name="T78" fmla="*/ 0 w 459"/>
                  <a:gd name="T79" fmla="*/ 1 h 896"/>
                  <a:gd name="T80" fmla="*/ 0 w 459"/>
                  <a:gd name="T81" fmla="*/ 1 h 896"/>
                  <a:gd name="T82" fmla="*/ 0 w 459"/>
                  <a:gd name="T83" fmla="*/ 1 h 896"/>
                  <a:gd name="T84" fmla="*/ 0 w 459"/>
                  <a:gd name="T85" fmla="*/ 1 h 896"/>
                  <a:gd name="T86" fmla="*/ 0 w 459"/>
                  <a:gd name="T87" fmla="*/ 1 h 896"/>
                  <a:gd name="T88" fmla="*/ 0 w 459"/>
                  <a:gd name="T89" fmla="*/ 1 h 896"/>
                  <a:gd name="T90" fmla="*/ 0 w 459"/>
                  <a:gd name="T91" fmla="*/ 1 h 896"/>
                  <a:gd name="T92" fmla="*/ 0 w 459"/>
                  <a:gd name="T93" fmla="*/ 1 h 896"/>
                  <a:gd name="T94" fmla="*/ 0 w 459"/>
                  <a:gd name="T95" fmla="*/ 1 h 896"/>
                  <a:gd name="T96" fmla="*/ 0 w 459"/>
                  <a:gd name="T97" fmla="*/ 1 h 896"/>
                  <a:gd name="T98" fmla="*/ 0 w 459"/>
                  <a:gd name="T99" fmla="*/ 1 h 896"/>
                  <a:gd name="T100" fmla="*/ 0 w 459"/>
                  <a:gd name="T101" fmla="*/ 0 h 8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9"/>
                  <a:gd name="T154" fmla="*/ 0 h 896"/>
                  <a:gd name="T155" fmla="*/ 459 w 459"/>
                  <a:gd name="T156" fmla="*/ 896 h 8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9" h="896">
                    <a:moveTo>
                      <a:pt x="319" y="1"/>
                    </a:moveTo>
                    <a:lnTo>
                      <a:pt x="299" y="22"/>
                    </a:lnTo>
                    <a:lnTo>
                      <a:pt x="279" y="49"/>
                    </a:lnTo>
                    <a:lnTo>
                      <a:pt x="259" y="80"/>
                    </a:lnTo>
                    <a:lnTo>
                      <a:pt x="239" y="111"/>
                    </a:lnTo>
                    <a:lnTo>
                      <a:pt x="222" y="145"/>
                    </a:lnTo>
                    <a:lnTo>
                      <a:pt x="206" y="176"/>
                    </a:lnTo>
                    <a:lnTo>
                      <a:pt x="195" y="202"/>
                    </a:lnTo>
                    <a:lnTo>
                      <a:pt x="185" y="223"/>
                    </a:lnTo>
                    <a:lnTo>
                      <a:pt x="170" y="270"/>
                    </a:lnTo>
                    <a:lnTo>
                      <a:pt x="159" y="331"/>
                    </a:lnTo>
                    <a:lnTo>
                      <a:pt x="152" y="389"/>
                    </a:lnTo>
                    <a:lnTo>
                      <a:pt x="149" y="429"/>
                    </a:lnTo>
                    <a:lnTo>
                      <a:pt x="146" y="461"/>
                    </a:lnTo>
                    <a:lnTo>
                      <a:pt x="139" y="503"/>
                    </a:lnTo>
                    <a:lnTo>
                      <a:pt x="132" y="538"/>
                    </a:lnTo>
                    <a:lnTo>
                      <a:pt x="128" y="555"/>
                    </a:lnTo>
                    <a:lnTo>
                      <a:pt x="125" y="559"/>
                    </a:lnTo>
                    <a:lnTo>
                      <a:pt x="123" y="562"/>
                    </a:lnTo>
                    <a:lnTo>
                      <a:pt x="120" y="566"/>
                    </a:lnTo>
                    <a:lnTo>
                      <a:pt x="118" y="567"/>
                    </a:lnTo>
                    <a:lnTo>
                      <a:pt x="120" y="569"/>
                    </a:lnTo>
                    <a:lnTo>
                      <a:pt x="123" y="574"/>
                    </a:lnTo>
                    <a:lnTo>
                      <a:pt x="126" y="578"/>
                    </a:lnTo>
                    <a:lnTo>
                      <a:pt x="129" y="581"/>
                    </a:lnTo>
                    <a:lnTo>
                      <a:pt x="116" y="590"/>
                    </a:lnTo>
                    <a:lnTo>
                      <a:pt x="106" y="602"/>
                    </a:lnTo>
                    <a:lnTo>
                      <a:pt x="96" y="618"/>
                    </a:lnTo>
                    <a:lnTo>
                      <a:pt x="88" y="632"/>
                    </a:lnTo>
                    <a:lnTo>
                      <a:pt x="80" y="630"/>
                    </a:lnTo>
                    <a:lnTo>
                      <a:pt x="70" y="628"/>
                    </a:lnTo>
                    <a:lnTo>
                      <a:pt x="60" y="627"/>
                    </a:lnTo>
                    <a:lnTo>
                      <a:pt x="52" y="625"/>
                    </a:lnTo>
                    <a:lnTo>
                      <a:pt x="46" y="625"/>
                    </a:lnTo>
                    <a:lnTo>
                      <a:pt x="39" y="625"/>
                    </a:lnTo>
                    <a:lnTo>
                      <a:pt x="32" y="627"/>
                    </a:lnTo>
                    <a:lnTo>
                      <a:pt x="25" y="627"/>
                    </a:lnTo>
                    <a:lnTo>
                      <a:pt x="18" y="628"/>
                    </a:lnTo>
                    <a:lnTo>
                      <a:pt x="12" y="630"/>
                    </a:lnTo>
                    <a:lnTo>
                      <a:pt x="5" y="632"/>
                    </a:lnTo>
                    <a:lnTo>
                      <a:pt x="0" y="634"/>
                    </a:lnTo>
                    <a:lnTo>
                      <a:pt x="10" y="662"/>
                    </a:lnTo>
                    <a:lnTo>
                      <a:pt x="12" y="693"/>
                    </a:lnTo>
                    <a:lnTo>
                      <a:pt x="10" y="726"/>
                    </a:lnTo>
                    <a:lnTo>
                      <a:pt x="10" y="754"/>
                    </a:lnTo>
                    <a:lnTo>
                      <a:pt x="10" y="772"/>
                    </a:lnTo>
                    <a:lnTo>
                      <a:pt x="8" y="796"/>
                    </a:lnTo>
                    <a:lnTo>
                      <a:pt x="5" y="821"/>
                    </a:lnTo>
                    <a:lnTo>
                      <a:pt x="2" y="840"/>
                    </a:lnTo>
                    <a:lnTo>
                      <a:pt x="8" y="850"/>
                    </a:lnTo>
                    <a:lnTo>
                      <a:pt x="15" y="864"/>
                    </a:lnTo>
                    <a:lnTo>
                      <a:pt x="19" y="880"/>
                    </a:lnTo>
                    <a:lnTo>
                      <a:pt x="22" y="896"/>
                    </a:lnTo>
                    <a:lnTo>
                      <a:pt x="35" y="892"/>
                    </a:lnTo>
                    <a:lnTo>
                      <a:pt x="50" y="890"/>
                    </a:lnTo>
                    <a:lnTo>
                      <a:pt x="65" y="889"/>
                    </a:lnTo>
                    <a:lnTo>
                      <a:pt x="79" y="889"/>
                    </a:lnTo>
                    <a:lnTo>
                      <a:pt x="90" y="890"/>
                    </a:lnTo>
                    <a:lnTo>
                      <a:pt x="102" y="892"/>
                    </a:lnTo>
                    <a:lnTo>
                      <a:pt x="109" y="892"/>
                    </a:lnTo>
                    <a:lnTo>
                      <a:pt x="113" y="894"/>
                    </a:lnTo>
                    <a:lnTo>
                      <a:pt x="129" y="894"/>
                    </a:lnTo>
                    <a:lnTo>
                      <a:pt x="145" y="894"/>
                    </a:lnTo>
                    <a:lnTo>
                      <a:pt x="159" y="894"/>
                    </a:lnTo>
                    <a:lnTo>
                      <a:pt x="173" y="894"/>
                    </a:lnTo>
                    <a:lnTo>
                      <a:pt x="185" y="894"/>
                    </a:lnTo>
                    <a:lnTo>
                      <a:pt x="195" y="894"/>
                    </a:lnTo>
                    <a:lnTo>
                      <a:pt x="202" y="892"/>
                    </a:lnTo>
                    <a:lnTo>
                      <a:pt x="206" y="892"/>
                    </a:lnTo>
                    <a:lnTo>
                      <a:pt x="212" y="890"/>
                    </a:lnTo>
                    <a:lnTo>
                      <a:pt x="219" y="889"/>
                    </a:lnTo>
                    <a:lnTo>
                      <a:pt x="228" y="885"/>
                    </a:lnTo>
                    <a:lnTo>
                      <a:pt x="236" y="882"/>
                    </a:lnTo>
                    <a:lnTo>
                      <a:pt x="245" y="878"/>
                    </a:lnTo>
                    <a:lnTo>
                      <a:pt x="253" y="875"/>
                    </a:lnTo>
                    <a:lnTo>
                      <a:pt x="260" y="871"/>
                    </a:lnTo>
                    <a:lnTo>
                      <a:pt x="266" y="868"/>
                    </a:lnTo>
                    <a:lnTo>
                      <a:pt x="272" y="864"/>
                    </a:lnTo>
                    <a:lnTo>
                      <a:pt x="278" y="859"/>
                    </a:lnTo>
                    <a:lnTo>
                      <a:pt x="285" y="854"/>
                    </a:lnTo>
                    <a:lnTo>
                      <a:pt x="292" y="849"/>
                    </a:lnTo>
                    <a:lnTo>
                      <a:pt x="299" y="843"/>
                    </a:lnTo>
                    <a:lnTo>
                      <a:pt x="305" y="836"/>
                    </a:lnTo>
                    <a:lnTo>
                      <a:pt x="310" y="829"/>
                    </a:lnTo>
                    <a:lnTo>
                      <a:pt x="313" y="824"/>
                    </a:lnTo>
                    <a:lnTo>
                      <a:pt x="317" y="817"/>
                    </a:lnTo>
                    <a:lnTo>
                      <a:pt x="323" y="807"/>
                    </a:lnTo>
                    <a:lnTo>
                      <a:pt x="329" y="796"/>
                    </a:lnTo>
                    <a:lnTo>
                      <a:pt x="333" y="787"/>
                    </a:lnTo>
                    <a:lnTo>
                      <a:pt x="337" y="779"/>
                    </a:lnTo>
                    <a:lnTo>
                      <a:pt x="343" y="766"/>
                    </a:lnTo>
                    <a:lnTo>
                      <a:pt x="349" y="751"/>
                    </a:lnTo>
                    <a:lnTo>
                      <a:pt x="355" y="737"/>
                    </a:lnTo>
                    <a:lnTo>
                      <a:pt x="359" y="725"/>
                    </a:lnTo>
                    <a:lnTo>
                      <a:pt x="366" y="702"/>
                    </a:lnTo>
                    <a:lnTo>
                      <a:pt x="376" y="670"/>
                    </a:lnTo>
                    <a:lnTo>
                      <a:pt x="386" y="637"/>
                    </a:lnTo>
                    <a:lnTo>
                      <a:pt x="396" y="600"/>
                    </a:lnTo>
                    <a:lnTo>
                      <a:pt x="406" y="567"/>
                    </a:lnTo>
                    <a:lnTo>
                      <a:pt x="413" y="539"/>
                    </a:lnTo>
                    <a:lnTo>
                      <a:pt x="417" y="518"/>
                    </a:lnTo>
                    <a:lnTo>
                      <a:pt x="425" y="466"/>
                    </a:lnTo>
                    <a:lnTo>
                      <a:pt x="435" y="386"/>
                    </a:lnTo>
                    <a:lnTo>
                      <a:pt x="443" y="311"/>
                    </a:lnTo>
                    <a:lnTo>
                      <a:pt x="446" y="265"/>
                    </a:lnTo>
                    <a:lnTo>
                      <a:pt x="445" y="251"/>
                    </a:lnTo>
                    <a:lnTo>
                      <a:pt x="442" y="251"/>
                    </a:lnTo>
                    <a:lnTo>
                      <a:pt x="437" y="255"/>
                    </a:lnTo>
                    <a:lnTo>
                      <a:pt x="435" y="260"/>
                    </a:lnTo>
                    <a:lnTo>
                      <a:pt x="432" y="263"/>
                    </a:lnTo>
                    <a:lnTo>
                      <a:pt x="426" y="272"/>
                    </a:lnTo>
                    <a:lnTo>
                      <a:pt x="417" y="281"/>
                    </a:lnTo>
                    <a:lnTo>
                      <a:pt x="406" y="293"/>
                    </a:lnTo>
                    <a:lnTo>
                      <a:pt x="392" y="304"/>
                    </a:lnTo>
                    <a:lnTo>
                      <a:pt x="376" y="312"/>
                    </a:lnTo>
                    <a:lnTo>
                      <a:pt x="357" y="319"/>
                    </a:lnTo>
                    <a:lnTo>
                      <a:pt x="337" y="321"/>
                    </a:lnTo>
                    <a:lnTo>
                      <a:pt x="335" y="311"/>
                    </a:lnTo>
                    <a:lnTo>
                      <a:pt x="330" y="300"/>
                    </a:lnTo>
                    <a:lnTo>
                      <a:pt x="325" y="291"/>
                    </a:lnTo>
                    <a:lnTo>
                      <a:pt x="319" y="283"/>
                    </a:lnTo>
                    <a:lnTo>
                      <a:pt x="310" y="277"/>
                    </a:lnTo>
                    <a:lnTo>
                      <a:pt x="303" y="272"/>
                    </a:lnTo>
                    <a:lnTo>
                      <a:pt x="295" y="270"/>
                    </a:lnTo>
                    <a:lnTo>
                      <a:pt x="286" y="270"/>
                    </a:lnTo>
                    <a:lnTo>
                      <a:pt x="278" y="272"/>
                    </a:lnTo>
                    <a:lnTo>
                      <a:pt x="268" y="272"/>
                    </a:lnTo>
                    <a:lnTo>
                      <a:pt x="258" y="274"/>
                    </a:lnTo>
                    <a:lnTo>
                      <a:pt x="249" y="272"/>
                    </a:lnTo>
                    <a:lnTo>
                      <a:pt x="242" y="272"/>
                    </a:lnTo>
                    <a:lnTo>
                      <a:pt x="236" y="269"/>
                    </a:lnTo>
                    <a:lnTo>
                      <a:pt x="233" y="265"/>
                    </a:lnTo>
                    <a:lnTo>
                      <a:pt x="233" y="258"/>
                    </a:lnTo>
                    <a:lnTo>
                      <a:pt x="240" y="241"/>
                    </a:lnTo>
                    <a:lnTo>
                      <a:pt x="252" y="220"/>
                    </a:lnTo>
                    <a:lnTo>
                      <a:pt x="263" y="200"/>
                    </a:lnTo>
                    <a:lnTo>
                      <a:pt x="273" y="192"/>
                    </a:lnTo>
                    <a:lnTo>
                      <a:pt x="283" y="187"/>
                    </a:lnTo>
                    <a:lnTo>
                      <a:pt x="305" y="176"/>
                    </a:lnTo>
                    <a:lnTo>
                      <a:pt x="332" y="162"/>
                    </a:lnTo>
                    <a:lnTo>
                      <a:pt x="363" y="145"/>
                    </a:lnTo>
                    <a:lnTo>
                      <a:pt x="395" y="129"/>
                    </a:lnTo>
                    <a:lnTo>
                      <a:pt x="425" y="115"/>
                    </a:lnTo>
                    <a:lnTo>
                      <a:pt x="446" y="103"/>
                    </a:lnTo>
                    <a:lnTo>
                      <a:pt x="459" y="97"/>
                    </a:lnTo>
                    <a:lnTo>
                      <a:pt x="453" y="92"/>
                    </a:lnTo>
                    <a:lnTo>
                      <a:pt x="446" y="83"/>
                    </a:lnTo>
                    <a:lnTo>
                      <a:pt x="436" y="76"/>
                    </a:lnTo>
                    <a:lnTo>
                      <a:pt x="426" y="68"/>
                    </a:lnTo>
                    <a:lnTo>
                      <a:pt x="415" y="59"/>
                    </a:lnTo>
                    <a:lnTo>
                      <a:pt x="405" y="52"/>
                    </a:lnTo>
                    <a:lnTo>
                      <a:pt x="396" y="47"/>
                    </a:lnTo>
                    <a:lnTo>
                      <a:pt x="389" y="43"/>
                    </a:lnTo>
                    <a:lnTo>
                      <a:pt x="380" y="40"/>
                    </a:lnTo>
                    <a:lnTo>
                      <a:pt x="376" y="35"/>
                    </a:lnTo>
                    <a:lnTo>
                      <a:pt x="377" y="31"/>
                    </a:lnTo>
                    <a:lnTo>
                      <a:pt x="385" y="28"/>
                    </a:lnTo>
                    <a:lnTo>
                      <a:pt x="389" y="26"/>
                    </a:lnTo>
                    <a:lnTo>
                      <a:pt x="396" y="26"/>
                    </a:lnTo>
                    <a:lnTo>
                      <a:pt x="402" y="26"/>
                    </a:lnTo>
                    <a:lnTo>
                      <a:pt x="409" y="24"/>
                    </a:lnTo>
                    <a:lnTo>
                      <a:pt x="415" y="24"/>
                    </a:lnTo>
                    <a:lnTo>
                      <a:pt x="422" y="24"/>
                    </a:lnTo>
                    <a:lnTo>
                      <a:pt x="426" y="26"/>
                    </a:lnTo>
                    <a:lnTo>
                      <a:pt x="430" y="26"/>
                    </a:lnTo>
                    <a:lnTo>
                      <a:pt x="429" y="17"/>
                    </a:lnTo>
                    <a:lnTo>
                      <a:pt x="425" y="10"/>
                    </a:lnTo>
                    <a:lnTo>
                      <a:pt x="419" y="5"/>
                    </a:lnTo>
                    <a:lnTo>
                      <a:pt x="410" y="1"/>
                    </a:lnTo>
                    <a:lnTo>
                      <a:pt x="405" y="1"/>
                    </a:lnTo>
                    <a:lnTo>
                      <a:pt x="399" y="1"/>
                    </a:lnTo>
                    <a:lnTo>
                      <a:pt x="390" y="3"/>
                    </a:lnTo>
                    <a:lnTo>
                      <a:pt x="382" y="3"/>
                    </a:lnTo>
                    <a:lnTo>
                      <a:pt x="373" y="7"/>
                    </a:lnTo>
                    <a:lnTo>
                      <a:pt x="363" y="10"/>
                    </a:lnTo>
                    <a:lnTo>
                      <a:pt x="355" y="14"/>
                    </a:lnTo>
                    <a:lnTo>
                      <a:pt x="347" y="21"/>
                    </a:lnTo>
                    <a:lnTo>
                      <a:pt x="342" y="28"/>
                    </a:lnTo>
                    <a:lnTo>
                      <a:pt x="335" y="36"/>
                    </a:lnTo>
                    <a:lnTo>
                      <a:pt x="329" y="45"/>
                    </a:lnTo>
                    <a:lnTo>
                      <a:pt x="323" y="54"/>
                    </a:lnTo>
                    <a:lnTo>
                      <a:pt x="316" y="63"/>
                    </a:lnTo>
                    <a:lnTo>
                      <a:pt x="312" y="69"/>
                    </a:lnTo>
                    <a:lnTo>
                      <a:pt x="306" y="76"/>
                    </a:lnTo>
                    <a:lnTo>
                      <a:pt x="302" y="82"/>
                    </a:lnTo>
                    <a:lnTo>
                      <a:pt x="296" y="87"/>
                    </a:lnTo>
                    <a:lnTo>
                      <a:pt x="290" y="92"/>
                    </a:lnTo>
                    <a:lnTo>
                      <a:pt x="283" y="99"/>
                    </a:lnTo>
                    <a:lnTo>
                      <a:pt x="276" y="104"/>
                    </a:lnTo>
                    <a:lnTo>
                      <a:pt x="270" y="111"/>
                    </a:lnTo>
                    <a:lnTo>
                      <a:pt x="263" y="115"/>
                    </a:lnTo>
                    <a:lnTo>
                      <a:pt x="259" y="118"/>
                    </a:lnTo>
                    <a:lnTo>
                      <a:pt x="256" y="118"/>
                    </a:lnTo>
                    <a:lnTo>
                      <a:pt x="258" y="113"/>
                    </a:lnTo>
                    <a:lnTo>
                      <a:pt x="266" y="101"/>
                    </a:lnTo>
                    <a:lnTo>
                      <a:pt x="278" y="87"/>
                    </a:lnTo>
                    <a:lnTo>
                      <a:pt x="289" y="75"/>
                    </a:lnTo>
                    <a:lnTo>
                      <a:pt x="295" y="66"/>
                    </a:lnTo>
                    <a:lnTo>
                      <a:pt x="303" y="56"/>
                    </a:lnTo>
                    <a:lnTo>
                      <a:pt x="312" y="42"/>
                    </a:lnTo>
                    <a:lnTo>
                      <a:pt x="320" y="28"/>
                    </a:lnTo>
                    <a:lnTo>
                      <a:pt x="326" y="15"/>
                    </a:lnTo>
                    <a:lnTo>
                      <a:pt x="329" y="5"/>
                    </a:lnTo>
                    <a:lnTo>
                      <a:pt x="326" y="0"/>
                    </a:lnTo>
                    <a:lnTo>
                      <a:pt x="319"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64" name="Freeform 144"/>
              <p:cNvSpPr>
                <a:spLocks/>
              </p:cNvSpPr>
              <p:nvPr/>
            </p:nvSpPr>
            <p:spPr bwMode="auto">
              <a:xfrm>
                <a:off x="6789" y="5241"/>
                <a:ext cx="229" cy="378"/>
              </a:xfrm>
              <a:custGeom>
                <a:avLst/>
                <a:gdLst>
                  <a:gd name="T0" fmla="*/ 0 w 459"/>
                  <a:gd name="T1" fmla="*/ 1 h 754"/>
                  <a:gd name="T2" fmla="*/ 0 w 459"/>
                  <a:gd name="T3" fmla="*/ 1 h 754"/>
                  <a:gd name="T4" fmla="*/ 0 w 459"/>
                  <a:gd name="T5" fmla="*/ 1 h 754"/>
                  <a:gd name="T6" fmla="*/ 0 w 459"/>
                  <a:gd name="T7" fmla="*/ 1 h 754"/>
                  <a:gd name="T8" fmla="*/ 0 w 459"/>
                  <a:gd name="T9" fmla="*/ 1 h 754"/>
                  <a:gd name="T10" fmla="*/ 0 w 459"/>
                  <a:gd name="T11" fmla="*/ 1 h 754"/>
                  <a:gd name="T12" fmla="*/ 0 w 459"/>
                  <a:gd name="T13" fmla="*/ 1 h 754"/>
                  <a:gd name="T14" fmla="*/ 0 w 459"/>
                  <a:gd name="T15" fmla="*/ 1 h 754"/>
                  <a:gd name="T16" fmla="*/ 0 w 459"/>
                  <a:gd name="T17" fmla="*/ 1 h 754"/>
                  <a:gd name="T18" fmla="*/ 0 w 459"/>
                  <a:gd name="T19" fmla="*/ 1 h 754"/>
                  <a:gd name="T20" fmla="*/ 0 w 459"/>
                  <a:gd name="T21" fmla="*/ 1 h 754"/>
                  <a:gd name="T22" fmla="*/ 0 w 459"/>
                  <a:gd name="T23" fmla="*/ 1 h 754"/>
                  <a:gd name="T24" fmla="*/ 0 w 459"/>
                  <a:gd name="T25" fmla="*/ 1 h 754"/>
                  <a:gd name="T26" fmla="*/ 0 w 459"/>
                  <a:gd name="T27" fmla="*/ 1 h 754"/>
                  <a:gd name="T28" fmla="*/ 0 w 459"/>
                  <a:gd name="T29" fmla="*/ 1 h 754"/>
                  <a:gd name="T30" fmla="*/ 0 w 459"/>
                  <a:gd name="T31" fmla="*/ 1 h 754"/>
                  <a:gd name="T32" fmla="*/ 0 w 459"/>
                  <a:gd name="T33" fmla="*/ 1 h 754"/>
                  <a:gd name="T34" fmla="*/ 0 w 459"/>
                  <a:gd name="T35" fmla="*/ 1 h 754"/>
                  <a:gd name="T36" fmla="*/ 0 w 459"/>
                  <a:gd name="T37" fmla="*/ 1 h 754"/>
                  <a:gd name="T38" fmla="*/ 0 w 459"/>
                  <a:gd name="T39" fmla="*/ 1 h 754"/>
                  <a:gd name="T40" fmla="*/ 0 w 459"/>
                  <a:gd name="T41" fmla="*/ 1 h 754"/>
                  <a:gd name="T42" fmla="*/ 0 w 459"/>
                  <a:gd name="T43" fmla="*/ 1 h 754"/>
                  <a:gd name="T44" fmla="*/ 0 w 459"/>
                  <a:gd name="T45" fmla="*/ 1 h 754"/>
                  <a:gd name="T46" fmla="*/ 0 w 459"/>
                  <a:gd name="T47" fmla="*/ 1 h 754"/>
                  <a:gd name="T48" fmla="*/ 0 w 459"/>
                  <a:gd name="T49" fmla="*/ 1 h 754"/>
                  <a:gd name="T50" fmla="*/ 0 w 459"/>
                  <a:gd name="T51" fmla="*/ 1 h 754"/>
                  <a:gd name="T52" fmla="*/ 0 w 459"/>
                  <a:gd name="T53" fmla="*/ 1 h 754"/>
                  <a:gd name="T54" fmla="*/ 0 w 459"/>
                  <a:gd name="T55" fmla="*/ 1 h 754"/>
                  <a:gd name="T56" fmla="*/ 0 w 459"/>
                  <a:gd name="T57" fmla="*/ 1 h 754"/>
                  <a:gd name="T58" fmla="*/ 0 w 459"/>
                  <a:gd name="T59" fmla="*/ 1 h 754"/>
                  <a:gd name="T60" fmla="*/ 0 w 459"/>
                  <a:gd name="T61" fmla="*/ 1 h 754"/>
                  <a:gd name="T62" fmla="*/ 0 w 459"/>
                  <a:gd name="T63" fmla="*/ 1 h 754"/>
                  <a:gd name="T64" fmla="*/ 0 w 459"/>
                  <a:gd name="T65" fmla="*/ 1 h 754"/>
                  <a:gd name="T66" fmla="*/ 0 w 459"/>
                  <a:gd name="T67" fmla="*/ 1 h 754"/>
                  <a:gd name="T68" fmla="*/ 0 w 459"/>
                  <a:gd name="T69" fmla="*/ 1 h 754"/>
                  <a:gd name="T70" fmla="*/ 0 w 459"/>
                  <a:gd name="T71" fmla="*/ 1 h 754"/>
                  <a:gd name="T72" fmla="*/ 0 w 459"/>
                  <a:gd name="T73" fmla="*/ 1 h 754"/>
                  <a:gd name="T74" fmla="*/ 0 w 459"/>
                  <a:gd name="T75" fmla="*/ 1 h 754"/>
                  <a:gd name="T76" fmla="*/ 0 w 459"/>
                  <a:gd name="T77" fmla="*/ 1 h 754"/>
                  <a:gd name="T78" fmla="*/ 0 w 459"/>
                  <a:gd name="T79" fmla="*/ 1 h 754"/>
                  <a:gd name="T80" fmla="*/ 0 w 459"/>
                  <a:gd name="T81" fmla="*/ 1 h 754"/>
                  <a:gd name="T82" fmla="*/ 0 w 459"/>
                  <a:gd name="T83" fmla="*/ 1 h 754"/>
                  <a:gd name="T84" fmla="*/ 0 w 459"/>
                  <a:gd name="T85" fmla="*/ 1 h 754"/>
                  <a:gd name="T86" fmla="*/ 0 w 459"/>
                  <a:gd name="T87" fmla="*/ 1 h 754"/>
                  <a:gd name="T88" fmla="*/ 0 w 459"/>
                  <a:gd name="T89" fmla="*/ 1 h 754"/>
                  <a:gd name="T90" fmla="*/ 0 w 459"/>
                  <a:gd name="T91" fmla="*/ 1 h 754"/>
                  <a:gd name="T92" fmla="*/ 0 w 459"/>
                  <a:gd name="T93" fmla="*/ 1 h 754"/>
                  <a:gd name="T94" fmla="*/ 0 w 459"/>
                  <a:gd name="T95" fmla="*/ 1 h 754"/>
                  <a:gd name="T96" fmla="*/ 0 w 459"/>
                  <a:gd name="T97" fmla="*/ 1 h 754"/>
                  <a:gd name="T98" fmla="*/ 0 w 459"/>
                  <a:gd name="T99" fmla="*/ 1 h 754"/>
                  <a:gd name="T100" fmla="*/ 0 w 459"/>
                  <a:gd name="T101" fmla="*/ 1 h 754"/>
                  <a:gd name="T102" fmla="*/ 0 w 459"/>
                  <a:gd name="T103" fmla="*/ 1 h 754"/>
                  <a:gd name="T104" fmla="*/ 0 w 459"/>
                  <a:gd name="T105" fmla="*/ 1 h 754"/>
                  <a:gd name="T106" fmla="*/ 0 w 459"/>
                  <a:gd name="T107" fmla="*/ 1 h 754"/>
                  <a:gd name="T108" fmla="*/ 0 w 459"/>
                  <a:gd name="T109" fmla="*/ 1 h 754"/>
                  <a:gd name="T110" fmla="*/ 0 w 459"/>
                  <a:gd name="T111" fmla="*/ 1 h 754"/>
                  <a:gd name="T112" fmla="*/ 0 w 459"/>
                  <a:gd name="T113" fmla="*/ 1 h 754"/>
                  <a:gd name="T114" fmla="*/ 0 w 459"/>
                  <a:gd name="T115" fmla="*/ 1 h 754"/>
                  <a:gd name="T116" fmla="*/ 0 w 459"/>
                  <a:gd name="T117" fmla="*/ 1 h 7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754"/>
                  <a:gd name="T179" fmla="*/ 459 w 459"/>
                  <a:gd name="T180" fmla="*/ 754 h 7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754">
                    <a:moveTo>
                      <a:pt x="233" y="258"/>
                    </a:moveTo>
                    <a:lnTo>
                      <a:pt x="240" y="241"/>
                    </a:lnTo>
                    <a:lnTo>
                      <a:pt x="252" y="220"/>
                    </a:lnTo>
                    <a:lnTo>
                      <a:pt x="263" y="200"/>
                    </a:lnTo>
                    <a:lnTo>
                      <a:pt x="273" y="192"/>
                    </a:lnTo>
                    <a:lnTo>
                      <a:pt x="283" y="187"/>
                    </a:lnTo>
                    <a:lnTo>
                      <a:pt x="305" y="176"/>
                    </a:lnTo>
                    <a:lnTo>
                      <a:pt x="332" y="162"/>
                    </a:lnTo>
                    <a:lnTo>
                      <a:pt x="363" y="145"/>
                    </a:lnTo>
                    <a:lnTo>
                      <a:pt x="395" y="129"/>
                    </a:lnTo>
                    <a:lnTo>
                      <a:pt x="425" y="115"/>
                    </a:lnTo>
                    <a:lnTo>
                      <a:pt x="446" y="103"/>
                    </a:lnTo>
                    <a:lnTo>
                      <a:pt x="459" y="97"/>
                    </a:lnTo>
                    <a:lnTo>
                      <a:pt x="453" y="92"/>
                    </a:lnTo>
                    <a:lnTo>
                      <a:pt x="446" y="83"/>
                    </a:lnTo>
                    <a:lnTo>
                      <a:pt x="436" y="76"/>
                    </a:lnTo>
                    <a:lnTo>
                      <a:pt x="426" y="68"/>
                    </a:lnTo>
                    <a:lnTo>
                      <a:pt x="415" y="59"/>
                    </a:lnTo>
                    <a:lnTo>
                      <a:pt x="405" y="52"/>
                    </a:lnTo>
                    <a:lnTo>
                      <a:pt x="396" y="47"/>
                    </a:lnTo>
                    <a:lnTo>
                      <a:pt x="389" y="43"/>
                    </a:lnTo>
                    <a:lnTo>
                      <a:pt x="380" y="40"/>
                    </a:lnTo>
                    <a:lnTo>
                      <a:pt x="376" y="35"/>
                    </a:lnTo>
                    <a:lnTo>
                      <a:pt x="377" y="31"/>
                    </a:lnTo>
                    <a:lnTo>
                      <a:pt x="385" y="28"/>
                    </a:lnTo>
                    <a:lnTo>
                      <a:pt x="389" y="26"/>
                    </a:lnTo>
                    <a:lnTo>
                      <a:pt x="396" y="26"/>
                    </a:lnTo>
                    <a:lnTo>
                      <a:pt x="402" y="26"/>
                    </a:lnTo>
                    <a:lnTo>
                      <a:pt x="409" y="24"/>
                    </a:lnTo>
                    <a:lnTo>
                      <a:pt x="415" y="24"/>
                    </a:lnTo>
                    <a:lnTo>
                      <a:pt x="422" y="24"/>
                    </a:lnTo>
                    <a:lnTo>
                      <a:pt x="426" y="26"/>
                    </a:lnTo>
                    <a:lnTo>
                      <a:pt x="430" y="26"/>
                    </a:lnTo>
                    <a:lnTo>
                      <a:pt x="429" y="17"/>
                    </a:lnTo>
                    <a:lnTo>
                      <a:pt x="425" y="10"/>
                    </a:lnTo>
                    <a:lnTo>
                      <a:pt x="419" y="5"/>
                    </a:lnTo>
                    <a:lnTo>
                      <a:pt x="410" y="1"/>
                    </a:lnTo>
                    <a:lnTo>
                      <a:pt x="405" y="1"/>
                    </a:lnTo>
                    <a:lnTo>
                      <a:pt x="399" y="1"/>
                    </a:lnTo>
                    <a:lnTo>
                      <a:pt x="390" y="3"/>
                    </a:lnTo>
                    <a:lnTo>
                      <a:pt x="382" y="3"/>
                    </a:lnTo>
                    <a:lnTo>
                      <a:pt x="373" y="7"/>
                    </a:lnTo>
                    <a:lnTo>
                      <a:pt x="363" y="10"/>
                    </a:lnTo>
                    <a:lnTo>
                      <a:pt x="355" y="14"/>
                    </a:lnTo>
                    <a:lnTo>
                      <a:pt x="347" y="21"/>
                    </a:lnTo>
                    <a:lnTo>
                      <a:pt x="342" y="28"/>
                    </a:lnTo>
                    <a:lnTo>
                      <a:pt x="335" y="36"/>
                    </a:lnTo>
                    <a:lnTo>
                      <a:pt x="329" y="45"/>
                    </a:lnTo>
                    <a:lnTo>
                      <a:pt x="323" y="54"/>
                    </a:lnTo>
                    <a:lnTo>
                      <a:pt x="316" y="63"/>
                    </a:lnTo>
                    <a:lnTo>
                      <a:pt x="312" y="69"/>
                    </a:lnTo>
                    <a:lnTo>
                      <a:pt x="306" y="76"/>
                    </a:lnTo>
                    <a:lnTo>
                      <a:pt x="302" y="82"/>
                    </a:lnTo>
                    <a:lnTo>
                      <a:pt x="296" y="87"/>
                    </a:lnTo>
                    <a:lnTo>
                      <a:pt x="290" y="92"/>
                    </a:lnTo>
                    <a:lnTo>
                      <a:pt x="283" y="99"/>
                    </a:lnTo>
                    <a:lnTo>
                      <a:pt x="276" y="104"/>
                    </a:lnTo>
                    <a:lnTo>
                      <a:pt x="270" y="111"/>
                    </a:lnTo>
                    <a:lnTo>
                      <a:pt x="263" y="115"/>
                    </a:lnTo>
                    <a:lnTo>
                      <a:pt x="259" y="118"/>
                    </a:lnTo>
                    <a:lnTo>
                      <a:pt x="256" y="118"/>
                    </a:lnTo>
                    <a:lnTo>
                      <a:pt x="258" y="113"/>
                    </a:lnTo>
                    <a:lnTo>
                      <a:pt x="266" y="101"/>
                    </a:lnTo>
                    <a:lnTo>
                      <a:pt x="278" y="87"/>
                    </a:lnTo>
                    <a:lnTo>
                      <a:pt x="289" y="75"/>
                    </a:lnTo>
                    <a:lnTo>
                      <a:pt x="295" y="66"/>
                    </a:lnTo>
                    <a:lnTo>
                      <a:pt x="303" y="56"/>
                    </a:lnTo>
                    <a:lnTo>
                      <a:pt x="312" y="42"/>
                    </a:lnTo>
                    <a:lnTo>
                      <a:pt x="320" y="28"/>
                    </a:lnTo>
                    <a:lnTo>
                      <a:pt x="326" y="15"/>
                    </a:lnTo>
                    <a:lnTo>
                      <a:pt x="329" y="5"/>
                    </a:lnTo>
                    <a:lnTo>
                      <a:pt x="326" y="0"/>
                    </a:lnTo>
                    <a:lnTo>
                      <a:pt x="319" y="1"/>
                    </a:lnTo>
                    <a:lnTo>
                      <a:pt x="299" y="22"/>
                    </a:lnTo>
                    <a:lnTo>
                      <a:pt x="279" y="49"/>
                    </a:lnTo>
                    <a:lnTo>
                      <a:pt x="259" y="80"/>
                    </a:lnTo>
                    <a:lnTo>
                      <a:pt x="239" y="111"/>
                    </a:lnTo>
                    <a:lnTo>
                      <a:pt x="222" y="145"/>
                    </a:lnTo>
                    <a:lnTo>
                      <a:pt x="206" y="176"/>
                    </a:lnTo>
                    <a:lnTo>
                      <a:pt x="195" y="202"/>
                    </a:lnTo>
                    <a:lnTo>
                      <a:pt x="185" y="223"/>
                    </a:lnTo>
                    <a:lnTo>
                      <a:pt x="170" y="270"/>
                    </a:lnTo>
                    <a:lnTo>
                      <a:pt x="159" y="331"/>
                    </a:lnTo>
                    <a:lnTo>
                      <a:pt x="152" y="389"/>
                    </a:lnTo>
                    <a:lnTo>
                      <a:pt x="149" y="429"/>
                    </a:lnTo>
                    <a:lnTo>
                      <a:pt x="146" y="461"/>
                    </a:lnTo>
                    <a:lnTo>
                      <a:pt x="139" y="503"/>
                    </a:lnTo>
                    <a:lnTo>
                      <a:pt x="132" y="538"/>
                    </a:lnTo>
                    <a:lnTo>
                      <a:pt x="128" y="555"/>
                    </a:lnTo>
                    <a:lnTo>
                      <a:pt x="125" y="559"/>
                    </a:lnTo>
                    <a:lnTo>
                      <a:pt x="123" y="562"/>
                    </a:lnTo>
                    <a:lnTo>
                      <a:pt x="120" y="566"/>
                    </a:lnTo>
                    <a:lnTo>
                      <a:pt x="118" y="567"/>
                    </a:lnTo>
                    <a:lnTo>
                      <a:pt x="120" y="569"/>
                    </a:lnTo>
                    <a:lnTo>
                      <a:pt x="123" y="574"/>
                    </a:lnTo>
                    <a:lnTo>
                      <a:pt x="126" y="578"/>
                    </a:lnTo>
                    <a:lnTo>
                      <a:pt x="129" y="581"/>
                    </a:lnTo>
                    <a:lnTo>
                      <a:pt x="116" y="590"/>
                    </a:lnTo>
                    <a:lnTo>
                      <a:pt x="106" y="602"/>
                    </a:lnTo>
                    <a:lnTo>
                      <a:pt x="96" y="618"/>
                    </a:lnTo>
                    <a:lnTo>
                      <a:pt x="88" y="632"/>
                    </a:lnTo>
                    <a:lnTo>
                      <a:pt x="80" y="630"/>
                    </a:lnTo>
                    <a:lnTo>
                      <a:pt x="70" y="628"/>
                    </a:lnTo>
                    <a:lnTo>
                      <a:pt x="60" y="627"/>
                    </a:lnTo>
                    <a:lnTo>
                      <a:pt x="52" y="625"/>
                    </a:lnTo>
                    <a:lnTo>
                      <a:pt x="46" y="625"/>
                    </a:lnTo>
                    <a:lnTo>
                      <a:pt x="39" y="625"/>
                    </a:lnTo>
                    <a:lnTo>
                      <a:pt x="32" y="627"/>
                    </a:lnTo>
                    <a:lnTo>
                      <a:pt x="25" y="627"/>
                    </a:lnTo>
                    <a:lnTo>
                      <a:pt x="18" y="628"/>
                    </a:lnTo>
                    <a:lnTo>
                      <a:pt x="12" y="630"/>
                    </a:lnTo>
                    <a:lnTo>
                      <a:pt x="5" y="632"/>
                    </a:lnTo>
                    <a:lnTo>
                      <a:pt x="0" y="634"/>
                    </a:lnTo>
                    <a:lnTo>
                      <a:pt x="10" y="662"/>
                    </a:lnTo>
                    <a:lnTo>
                      <a:pt x="12" y="693"/>
                    </a:lnTo>
                    <a:lnTo>
                      <a:pt x="10" y="726"/>
                    </a:lnTo>
                    <a:lnTo>
                      <a:pt x="10" y="754"/>
                    </a:lnTo>
                    <a:lnTo>
                      <a:pt x="19" y="754"/>
                    </a:lnTo>
                    <a:lnTo>
                      <a:pt x="29" y="752"/>
                    </a:lnTo>
                    <a:lnTo>
                      <a:pt x="39" y="751"/>
                    </a:lnTo>
                    <a:lnTo>
                      <a:pt x="50" y="749"/>
                    </a:lnTo>
                    <a:lnTo>
                      <a:pt x="60" y="749"/>
                    </a:lnTo>
                    <a:lnTo>
                      <a:pt x="70" y="749"/>
                    </a:lnTo>
                    <a:lnTo>
                      <a:pt x="78" y="749"/>
                    </a:lnTo>
                    <a:lnTo>
                      <a:pt x="85" y="751"/>
                    </a:lnTo>
                    <a:lnTo>
                      <a:pt x="90" y="740"/>
                    </a:lnTo>
                    <a:lnTo>
                      <a:pt x="95" y="731"/>
                    </a:lnTo>
                    <a:lnTo>
                      <a:pt x="98" y="725"/>
                    </a:lnTo>
                    <a:lnTo>
                      <a:pt x="98" y="719"/>
                    </a:lnTo>
                    <a:lnTo>
                      <a:pt x="96" y="712"/>
                    </a:lnTo>
                    <a:lnTo>
                      <a:pt x="95" y="702"/>
                    </a:lnTo>
                    <a:lnTo>
                      <a:pt x="93" y="691"/>
                    </a:lnTo>
                    <a:lnTo>
                      <a:pt x="92" y="684"/>
                    </a:lnTo>
                    <a:lnTo>
                      <a:pt x="96" y="684"/>
                    </a:lnTo>
                    <a:lnTo>
                      <a:pt x="102" y="681"/>
                    </a:lnTo>
                    <a:lnTo>
                      <a:pt x="106" y="677"/>
                    </a:lnTo>
                    <a:lnTo>
                      <a:pt x="109" y="676"/>
                    </a:lnTo>
                    <a:lnTo>
                      <a:pt x="112" y="672"/>
                    </a:lnTo>
                    <a:lnTo>
                      <a:pt x="113" y="665"/>
                    </a:lnTo>
                    <a:lnTo>
                      <a:pt x="113" y="658"/>
                    </a:lnTo>
                    <a:lnTo>
                      <a:pt x="112" y="653"/>
                    </a:lnTo>
                    <a:lnTo>
                      <a:pt x="116" y="649"/>
                    </a:lnTo>
                    <a:lnTo>
                      <a:pt x="120" y="648"/>
                    </a:lnTo>
                    <a:lnTo>
                      <a:pt x="125" y="644"/>
                    </a:lnTo>
                    <a:lnTo>
                      <a:pt x="128" y="644"/>
                    </a:lnTo>
                    <a:lnTo>
                      <a:pt x="136" y="648"/>
                    </a:lnTo>
                    <a:lnTo>
                      <a:pt x="148" y="655"/>
                    </a:lnTo>
                    <a:lnTo>
                      <a:pt x="160" y="662"/>
                    </a:lnTo>
                    <a:lnTo>
                      <a:pt x="173" y="669"/>
                    </a:lnTo>
                    <a:lnTo>
                      <a:pt x="186" y="676"/>
                    </a:lnTo>
                    <a:lnTo>
                      <a:pt x="199" y="683"/>
                    </a:lnTo>
                    <a:lnTo>
                      <a:pt x="209" y="690"/>
                    </a:lnTo>
                    <a:lnTo>
                      <a:pt x="216" y="695"/>
                    </a:lnTo>
                    <a:lnTo>
                      <a:pt x="226" y="702"/>
                    </a:lnTo>
                    <a:lnTo>
                      <a:pt x="233" y="705"/>
                    </a:lnTo>
                    <a:lnTo>
                      <a:pt x="240" y="707"/>
                    </a:lnTo>
                    <a:lnTo>
                      <a:pt x="248" y="705"/>
                    </a:lnTo>
                    <a:lnTo>
                      <a:pt x="258" y="700"/>
                    </a:lnTo>
                    <a:lnTo>
                      <a:pt x="269" y="695"/>
                    </a:lnTo>
                    <a:lnTo>
                      <a:pt x="276" y="690"/>
                    </a:lnTo>
                    <a:lnTo>
                      <a:pt x="278" y="683"/>
                    </a:lnTo>
                    <a:lnTo>
                      <a:pt x="273" y="677"/>
                    </a:lnTo>
                    <a:lnTo>
                      <a:pt x="266" y="667"/>
                    </a:lnTo>
                    <a:lnTo>
                      <a:pt x="256" y="653"/>
                    </a:lnTo>
                    <a:lnTo>
                      <a:pt x="246" y="639"/>
                    </a:lnTo>
                    <a:lnTo>
                      <a:pt x="236" y="623"/>
                    </a:lnTo>
                    <a:lnTo>
                      <a:pt x="226" y="609"/>
                    </a:lnTo>
                    <a:lnTo>
                      <a:pt x="219" y="597"/>
                    </a:lnTo>
                    <a:lnTo>
                      <a:pt x="215" y="590"/>
                    </a:lnTo>
                    <a:lnTo>
                      <a:pt x="212" y="578"/>
                    </a:lnTo>
                    <a:lnTo>
                      <a:pt x="210" y="566"/>
                    </a:lnTo>
                    <a:lnTo>
                      <a:pt x="215" y="555"/>
                    </a:lnTo>
                    <a:lnTo>
                      <a:pt x="223" y="550"/>
                    </a:lnTo>
                    <a:lnTo>
                      <a:pt x="232" y="548"/>
                    </a:lnTo>
                    <a:lnTo>
                      <a:pt x="243" y="546"/>
                    </a:lnTo>
                    <a:lnTo>
                      <a:pt x="256" y="543"/>
                    </a:lnTo>
                    <a:lnTo>
                      <a:pt x="272" y="541"/>
                    </a:lnTo>
                    <a:lnTo>
                      <a:pt x="287" y="539"/>
                    </a:lnTo>
                    <a:lnTo>
                      <a:pt x="300" y="538"/>
                    </a:lnTo>
                    <a:lnTo>
                      <a:pt x="312" y="536"/>
                    </a:lnTo>
                    <a:lnTo>
                      <a:pt x="320" y="536"/>
                    </a:lnTo>
                    <a:lnTo>
                      <a:pt x="333" y="536"/>
                    </a:lnTo>
                    <a:lnTo>
                      <a:pt x="345" y="531"/>
                    </a:lnTo>
                    <a:lnTo>
                      <a:pt x="353" y="520"/>
                    </a:lnTo>
                    <a:lnTo>
                      <a:pt x="357" y="510"/>
                    </a:lnTo>
                    <a:lnTo>
                      <a:pt x="353" y="494"/>
                    </a:lnTo>
                    <a:lnTo>
                      <a:pt x="343" y="473"/>
                    </a:lnTo>
                    <a:lnTo>
                      <a:pt x="330" y="457"/>
                    </a:lnTo>
                    <a:lnTo>
                      <a:pt x="317" y="449"/>
                    </a:lnTo>
                    <a:lnTo>
                      <a:pt x="310" y="447"/>
                    </a:lnTo>
                    <a:lnTo>
                      <a:pt x="302" y="447"/>
                    </a:lnTo>
                    <a:lnTo>
                      <a:pt x="292" y="445"/>
                    </a:lnTo>
                    <a:lnTo>
                      <a:pt x="282" y="443"/>
                    </a:lnTo>
                    <a:lnTo>
                      <a:pt x="272" y="442"/>
                    </a:lnTo>
                    <a:lnTo>
                      <a:pt x="263" y="440"/>
                    </a:lnTo>
                    <a:lnTo>
                      <a:pt x="256" y="438"/>
                    </a:lnTo>
                    <a:lnTo>
                      <a:pt x="252" y="438"/>
                    </a:lnTo>
                    <a:lnTo>
                      <a:pt x="246" y="436"/>
                    </a:lnTo>
                    <a:lnTo>
                      <a:pt x="240" y="435"/>
                    </a:lnTo>
                    <a:lnTo>
                      <a:pt x="239" y="429"/>
                    </a:lnTo>
                    <a:lnTo>
                      <a:pt x="242" y="422"/>
                    </a:lnTo>
                    <a:lnTo>
                      <a:pt x="249" y="415"/>
                    </a:lnTo>
                    <a:lnTo>
                      <a:pt x="258" y="408"/>
                    </a:lnTo>
                    <a:lnTo>
                      <a:pt x="265" y="403"/>
                    </a:lnTo>
                    <a:lnTo>
                      <a:pt x="273" y="401"/>
                    </a:lnTo>
                    <a:lnTo>
                      <a:pt x="283" y="400"/>
                    </a:lnTo>
                    <a:lnTo>
                      <a:pt x="302" y="394"/>
                    </a:lnTo>
                    <a:lnTo>
                      <a:pt x="327" y="386"/>
                    </a:lnTo>
                    <a:lnTo>
                      <a:pt x="357" y="372"/>
                    </a:lnTo>
                    <a:lnTo>
                      <a:pt x="387" y="354"/>
                    </a:lnTo>
                    <a:lnTo>
                      <a:pt x="413" y="330"/>
                    </a:lnTo>
                    <a:lnTo>
                      <a:pt x="435" y="302"/>
                    </a:lnTo>
                    <a:lnTo>
                      <a:pt x="446" y="265"/>
                    </a:lnTo>
                    <a:lnTo>
                      <a:pt x="445" y="251"/>
                    </a:lnTo>
                    <a:lnTo>
                      <a:pt x="442" y="251"/>
                    </a:lnTo>
                    <a:lnTo>
                      <a:pt x="437" y="255"/>
                    </a:lnTo>
                    <a:lnTo>
                      <a:pt x="435" y="260"/>
                    </a:lnTo>
                    <a:lnTo>
                      <a:pt x="432" y="263"/>
                    </a:lnTo>
                    <a:lnTo>
                      <a:pt x="426" y="272"/>
                    </a:lnTo>
                    <a:lnTo>
                      <a:pt x="417" y="281"/>
                    </a:lnTo>
                    <a:lnTo>
                      <a:pt x="406" y="293"/>
                    </a:lnTo>
                    <a:lnTo>
                      <a:pt x="392" y="304"/>
                    </a:lnTo>
                    <a:lnTo>
                      <a:pt x="376" y="312"/>
                    </a:lnTo>
                    <a:lnTo>
                      <a:pt x="357" y="319"/>
                    </a:lnTo>
                    <a:lnTo>
                      <a:pt x="337" y="321"/>
                    </a:lnTo>
                    <a:lnTo>
                      <a:pt x="335" y="311"/>
                    </a:lnTo>
                    <a:lnTo>
                      <a:pt x="330" y="300"/>
                    </a:lnTo>
                    <a:lnTo>
                      <a:pt x="325" y="291"/>
                    </a:lnTo>
                    <a:lnTo>
                      <a:pt x="319" y="283"/>
                    </a:lnTo>
                    <a:lnTo>
                      <a:pt x="310" y="277"/>
                    </a:lnTo>
                    <a:lnTo>
                      <a:pt x="303" y="272"/>
                    </a:lnTo>
                    <a:lnTo>
                      <a:pt x="295" y="270"/>
                    </a:lnTo>
                    <a:lnTo>
                      <a:pt x="286" y="270"/>
                    </a:lnTo>
                    <a:lnTo>
                      <a:pt x="278" y="272"/>
                    </a:lnTo>
                    <a:lnTo>
                      <a:pt x="268" y="272"/>
                    </a:lnTo>
                    <a:lnTo>
                      <a:pt x="258" y="274"/>
                    </a:lnTo>
                    <a:lnTo>
                      <a:pt x="249" y="272"/>
                    </a:lnTo>
                    <a:lnTo>
                      <a:pt x="242" y="272"/>
                    </a:lnTo>
                    <a:lnTo>
                      <a:pt x="236" y="269"/>
                    </a:lnTo>
                    <a:lnTo>
                      <a:pt x="233" y="265"/>
                    </a:lnTo>
                    <a:lnTo>
                      <a:pt x="233" y="258"/>
                    </a:lnTo>
                    <a:lnTo>
                      <a:pt x="225" y="279"/>
                    </a:lnTo>
                    <a:lnTo>
                      <a:pt x="222" y="291"/>
                    </a:lnTo>
                    <a:lnTo>
                      <a:pt x="218" y="309"/>
                    </a:lnTo>
                    <a:lnTo>
                      <a:pt x="216" y="325"/>
                    </a:lnTo>
                    <a:lnTo>
                      <a:pt x="220" y="328"/>
                    </a:lnTo>
                    <a:lnTo>
                      <a:pt x="228" y="325"/>
                    </a:lnTo>
                    <a:lnTo>
                      <a:pt x="239" y="318"/>
                    </a:lnTo>
                    <a:lnTo>
                      <a:pt x="253" y="312"/>
                    </a:lnTo>
                    <a:lnTo>
                      <a:pt x="268" y="305"/>
                    </a:lnTo>
                    <a:lnTo>
                      <a:pt x="283" y="304"/>
                    </a:lnTo>
                    <a:lnTo>
                      <a:pt x="296" y="304"/>
                    </a:lnTo>
                    <a:lnTo>
                      <a:pt x="307" y="312"/>
                    </a:lnTo>
                    <a:lnTo>
                      <a:pt x="313" y="326"/>
                    </a:lnTo>
                    <a:lnTo>
                      <a:pt x="307" y="325"/>
                    </a:lnTo>
                    <a:lnTo>
                      <a:pt x="300" y="323"/>
                    </a:lnTo>
                    <a:lnTo>
                      <a:pt x="295" y="321"/>
                    </a:lnTo>
                    <a:lnTo>
                      <a:pt x="287" y="321"/>
                    </a:lnTo>
                    <a:lnTo>
                      <a:pt x="282" y="321"/>
                    </a:lnTo>
                    <a:lnTo>
                      <a:pt x="276" y="321"/>
                    </a:lnTo>
                    <a:lnTo>
                      <a:pt x="272" y="321"/>
                    </a:lnTo>
                    <a:lnTo>
                      <a:pt x="266" y="323"/>
                    </a:lnTo>
                    <a:lnTo>
                      <a:pt x="262" y="330"/>
                    </a:lnTo>
                    <a:lnTo>
                      <a:pt x="256" y="337"/>
                    </a:lnTo>
                    <a:lnTo>
                      <a:pt x="249" y="345"/>
                    </a:lnTo>
                    <a:lnTo>
                      <a:pt x="242" y="354"/>
                    </a:lnTo>
                    <a:lnTo>
                      <a:pt x="233" y="361"/>
                    </a:lnTo>
                    <a:lnTo>
                      <a:pt x="226" y="368"/>
                    </a:lnTo>
                    <a:lnTo>
                      <a:pt x="220" y="372"/>
                    </a:lnTo>
                    <a:lnTo>
                      <a:pt x="216" y="373"/>
                    </a:lnTo>
                    <a:lnTo>
                      <a:pt x="208" y="396"/>
                    </a:lnTo>
                    <a:lnTo>
                      <a:pt x="200" y="417"/>
                    </a:lnTo>
                    <a:lnTo>
                      <a:pt x="195" y="436"/>
                    </a:lnTo>
                    <a:lnTo>
                      <a:pt x="192" y="450"/>
                    </a:lnTo>
                    <a:lnTo>
                      <a:pt x="188" y="475"/>
                    </a:lnTo>
                    <a:lnTo>
                      <a:pt x="182" y="511"/>
                    </a:lnTo>
                    <a:lnTo>
                      <a:pt x="175" y="545"/>
                    </a:lnTo>
                    <a:lnTo>
                      <a:pt x="172" y="562"/>
                    </a:lnTo>
                    <a:lnTo>
                      <a:pt x="169" y="566"/>
                    </a:lnTo>
                    <a:lnTo>
                      <a:pt x="166" y="567"/>
                    </a:lnTo>
                    <a:lnTo>
                      <a:pt x="162" y="571"/>
                    </a:lnTo>
                    <a:lnTo>
                      <a:pt x="159" y="573"/>
                    </a:lnTo>
                    <a:lnTo>
                      <a:pt x="168" y="536"/>
                    </a:lnTo>
                    <a:lnTo>
                      <a:pt x="178" y="487"/>
                    </a:lnTo>
                    <a:lnTo>
                      <a:pt x="185" y="443"/>
                    </a:lnTo>
                    <a:lnTo>
                      <a:pt x="188" y="415"/>
                    </a:lnTo>
                    <a:lnTo>
                      <a:pt x="188" y="398"/>
                    </a:lnTo>
                    <a:lnTo>
                      <a:pt x="189" y="379"/>
                    </a:lnTo>
                    <a:lnTo>
                      <a:pt x="190" y="359"/>
                    </a:lnTo>
                    <a:lnTo>
                      <a:pt x="195" y="345"/>
                    </a:lnTo>
                    <a:lnTo>
                      <a:pt x="200" y="331"/>
                    </a:lnTo>
                    <a:lnTo>
                      <a:pt x="206" y="314"/>
                    </a:lnTo>
                    <a:lnTo>
                      <a:pt x="212" y="298"/>
                    </a:lnTo>
                    <a:lnTo>
                      <a:pt x="213" y="286"/>
                    </a:lnTo>
                    <a:lnTo>
                      <a:pt x="216" y="277"/>
                    </a:lnTo>
                    <a:lnTo>
                      <a:pt x="219" y="274"/>
                    </a:lnTo>
                    <a:lnTo>
                      <a:pt x="222" y="274"/>
                    </a:lnTo>
                    <a:lnTo>
                      <a:pt x="225" y="279"/>
                    </a:lnTo>
                    <a:lnTo>
                      <a:pt x="233" y="2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65" name="Freeform 145"/>
              <p:cNvSpPr>
                <a:spLocks/>
              </p:cNvSpPr>
              <p:nvPr/>
            </p:nvSpPr>
            <p:spPr bwMode="auto">
              <a:xfrm>
                <a:off x="6084" y="5200"/>
                <a:ext cx="108" cy="151"/>
              </a:xfrm>
              <a:custGeom>
                <a:avLst/>
                <a:gdLst>
                  <a:gd name="T0" fmla="*/ 1 w 216"/>
                  <a:gd name="T1" fmla="*/ 1 h 302"/>
                  <a:gd name="T2" fmla="*/ 1 w 216"/>
                  <a:gd name="T3" fmla="*/ 1 h 302"/>
                  <a:gd name="T4" fmla="*/ 1 w 216"/>
                  <a:gd name="T5" fmla="*/ 1 h 302"/>
                  <a:gd name="T6" fmla="*/ 1 w 216"/>
                  <a:gd name="T7" fmla="*/ 1 h 302"/>
                  <a:gd name="T8" fmla="*/ 1 w 216"/>
                  <a:gd name="T9" fmla="*/ 1 h 302"/>
                  <a:gd name="T10" fmla="*/ 1 w 216"/>
                  <a:gd name="T11" fmla="*/ 1 h 302"/>
                  <a:gd name="T12" fmla="*/ 1 w 216"/>
                  <a:gd name="T13" fmla="*/ 1 h 302"/>
                  <a:gd name="T14" fmla="*/ 1 w 216"/>
                  <a:gd name="T15" fmla="*/ 1 h 302"/>
                  <a:gd name="T16" fmla="*/ 1 w 216"/>
                  <a:gd name="T17" fmla="*/ 1 h 302"/>
                  <a:gd name="T18" fmla="*/ 1 w 216"/>
                  <a:gd name="T19" fmla="*/ 1 h 302"/>
                  <a:gd name="T20" fmla="*/ 1 w 216"/>
                  <a:gd name="T21" fmla="*/ 1 h 302"/>
                  <a:gd name="T22" fmla="*/ 1 w 216"/>
                  <a:gd name="T23" fmla="*/ 1 h 302"/>
                  <a:gd name="T24" fmla="*/ 1 w 216"/>
                  <a:gd name="T25" fmla="*/ 1 h 302"/>
                  <a:gd name="T26" fmla="*/ 1 w 216"/>
                  <a:gd name="T27" fmla="*/ 1 h 302"/>
                  <a:gd name="T28" fmla="*/ 1 w 216"/>
                  <a:gd name="T29" fmla="*/ 1 h 302"/>
                  <a:gd name="T30" fmla="*/ 1 w 216"/>
                  <a:gd name="T31" fmla="*/ 1 h 302"/>
                  <a:gd name="T32" fmla="*/ 1 w 216"/>
                  <a:gd name="T33" fmla="*/ 1 h 302"/>
                  <a:gd name="T34" fmla="*/ 1 w 216"/>
                  <a:gd name="T35" fmla="*/ 1 h 302"/>
                  <a:gd name="T36" fmla="*/ 1 w 216"/>
                  <a:gd name="T37" fmla="*/ 0 h 302"/>
                  <a:gd name="T38" fmla="*/ 1 w 216"/>
                  <a:gd name="T39" fmla="*/ 1 h 302"/>
                  <a:gd name="T40" fmla="*/ 1 w 216"/>
                  <a:gd name="T41" fmla="*/ 1 h 302"/>
                  <a:gd name="T42" fmla="*/ 1 w 216"/>
                  <a:gd name="T43" fmla="*/ 1 h 302"/>
                  <a:gd name="T44" fmla="*/ 1 w 216"/>
                  <a:gd name="T45" fmla="*/ 1 h 302"/>
                  <a:gd name="T46" fmla="*/ 1 w 216"/>
                  <a:gd name="T47" fmla="*/ 1 h 302"/>
                  <a:gd name="T48" fmla="*/ 1 w 216"/>
                  <a:gd name="T49" fmla="*/ 1 h 302"/>
                  <a:gd name="T50" fmla="*/ 1 w 216"/>
                  <a:gd name="T51" fmla="*/ 1 h 302"/>
                  <a:gd name="T52" fmla="*/ 1 w 216"/>
                  <a:gd name="T53" fmla="*/ 1 h 302"/>
                  <a:gd name="T54" fmla="*/ 1 w 216"/>
                  <a:gd name="T55" fmla="*/ 1 h 302"/>
                  <a:gd name="T56" fmla="*/ 1 w 216"/>
                  <a:gd name="T57" fmla="*/ 1 h 302"/>
                  <a:gd name="T58" fmla="*/ 1 w 216"/>
                  <a:gd name="T59" fmla="*/ 1 h 302"/>
                  <a:gd name="T60" fmla="*/ 1 w 216"/>
                  <a:gd name="T61" fmla="*/ 1 h 302"/>
                  <a:gd name="T62" fmla="*/ 1 w 216"/>
                  <a:gd name="T63" fmla="*/ 1 h 302"/>
                  <a:gd name="T64" fmla="*/ 1 w 216"/>
                  <a:gd name="T65" fmla="*/ 1 h 302"/>
                  <a:gd name="T66" fmla="*/ 1 w 216"/>
                  <a:gd name="T67" fmla="*/ 1 h 302"/>
                  <a:gd name="T68" fmla="*/ 1 w 216"/>
                  <a:gd name="T69" fmla="*/ 1 h 302"/>
                  <a:gd name="T70" fmla="*/ 1 w 216"/>
                  <a:gd name="T71" fmla="*/ 1 h 302"/>
                  <a:gd name="T72" fmla="*/ 1 w 216"/>
                  <a:gd name="T73" fmla="*/ 1 h 302"/>
                  <a:gd name="T74" fmla="*/ 1 w 216"/>
                  <a:gd name="T75" fmla="*/ 1 h 302"/>
                  <a:gd name="T76" fmla="*/ 1 w 216"/>
                  <a:gd name="T77" fmla="*/ 1 h 302"/>
                  <a:gd name="T78" fmla="*/ 1 w 216"/>
                  <a:gd name="T79" fmla="*/ 1 h 302"/>
                  <a:gd name="T80" fmla="*/ 1 w 216"/>
                  <a:gd name="T81" fmla="*/ 1 h 3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6"/>
                  <a:gd name="T124" fmla="*/ 0 h 302"/>
                  <a:gd name="T125" fmla="*/ 216 w 216"/>
                  <a:gd name="T126" fmla="*/ 302 h 3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6" h="302">
                    <a:moveTo>
                      <a:pt x="91" y="298"/>
                    </a:moveTo>
                    <a:lnTo>
                      <a:pt x="81" y="296"/>
                    </a:lnTo>
                    <a:lnTo>
                      <a:pt x="70" y="293"/>
                    </a:lnTo>
                    <a:lnTo>
                      <a:pt x="57" y="289"/>
                    </a:lnTo>
                    <a:lnTo>
                      <a:pt x="46" y="286"/>
                    </a:lnTo>
                    <a:lnTo>
                      <a:pt x="33" y="281"/>
                    </a:lnTo>
                    <a:lnTo>
                      <a:pt x="21" y="276"/>
                    </a:lnTo>
                    <a:lnTo>
                      <a:pt x="10" y="270"/>
                    </a:lnTo>
                    <a:lnTo>
                      <a:pt x="0" y="263"/>
                    </a:lnTo>
                    <a:lnTo>
                      <a:pt x="3" y="248"/>
                    </a:lnTo>
                    <a:lnTo>
                      <a:pt x="9" y="230"/>
                    </a:lnTo>
                    <a:lnTo>
                      <a:pt x="14" y="214"/>
                    </a:lnTo>
                    <a:lnTo>
                      <a:pt x="19" y="206"/>
                    </a:lnTo>
                    <a:lnTo>
                      <a:pt x="23" y="200"/>
                    </a:lnTo>
                    <a:lnTo>
                      <a:pt x="27" y="193"/>
                    </a:lnTo>
                    <a:lnTo>
                      <a:pt x="30" y="186"/>
                    </a:lnTo>
                    <a:lnTo>
                      <a:pt x="31" y="178"/>
                    </a:lnTo>
                    <a:lnTo>
                      <a:pt x="31" y="164"/>
                    </a:lnTo>
                    <a:lnTo>
                      <a:pt x="34" y="143"/>
                    </a:lnTo>
                    <a:lnTo>
                      <a:pt x="39" y="120"/>
                    </a:lnTo>
                    <a:lnTo>
                      <a:pt x="43" y="103"/>
                    </a:lnTo>
                    <a:lnTo>
                      <a:pt x="47" y="92"/>
                    </a:lnTo>
                    <a:lnTo>
                      <a:pt x="56" y="76"/>
                    </a:lnTo>
                    <a:lnTo>
                      <a:pt x="66" y="59"/>
                    </a:lnTo>
                    <a:lnTo>
                      <a:pt x="77" y="41"/>
                    </a:lnTo>
                    <a:lnTo>
                      <a:pt x="80" y="38"/>
                    </a:lnTo>
                    <a:lnTo>
                      <a:pt x="84" y="34"/>
                    </a:lnTo>
                    <a:lnTo>
                      <a:pt x="87" y="31"/>
                    </a:lnTo>
                    <a:lnTo>
                      <a:pt x="90" y="27"/>
                    </a:lnTo>
                    <a:lnTo>
                      <a:pt x="96" y="22"/>
                    </a:lnTo>
                    <a:lnTo>
                      <a:pt x="101" y="17"/>
                    </a:lnTo>
                    <a:lnTo>
                      <a:pt x="107" y="13"/>
                    </a:lnTo>
                    <a:lnTo>
                      <a:pt x="113" y="12"/>
                    </a:lnTo>
                    <a:lnTo>
                      <a:pt x="119" y="10"/>
                    </a:lnTo>
                    <a:lnTo>
                      <a:pt x="124" y="7"/>
                    </a:lnTo>
                    <a:lnTo>
                      <a:pt x="129" y="5"/>
                    </a:lnTo>
                    <a:lnTo>
                      <a:pt x="133" y="3"/>
                    </a:lnTo>
                    <a:lnTo>
                      <a:pt x="141" y="0"/>
                    </a:lnTo>
                    <a:lnTo>
                      <a:pt x="147" y="0"/>
                    </a:lnTo>
                    <a:lnTo>
                      <a:pt x="151" y="1"/>
                    </a:lnTo>
                    <a:lnTo>
                      <a:pt x="157" y="5"/>
                    </a:lnTo>
                    <a:lnTo>
                      <a:pt x="160" y="7"/>
                    </a:lnTo>
                    <a:lnTo>
                      <a:pt x="161" y="10"/>
                    </a:lnTo>
                    <a:lnTo>
                      <a:pt x="163" y="12"/>
                    </a:lnTo>
                    <a:lnTo>
                      <a:pt x="164" y="15"/>
                    </a:lnTo>
                    <a:lnTo>
                      <a:pt x="166" y="19"/>
                    </a:lnTo>
                    <a:lnTo>
                      <a:pt x="166" y="24"/>
                    </a:lnTo>
                    <a:lnTo>
                      <a:pt x="166" y="27"/>
                    </a:lnTo>
                    <a:lnTo>
                      <a:pt x="166" y="29"/>
                    </a:lnTo>
                    <a:lnTo>
                      <a:pt x="170" y="31"/>
                    </a:lnTo>
                    <a:lnTo>
                      <a:pt x="173" y="36"/>
                    </a:lnTo>
                    <a:lnTo>
                      <a:pt x="174" y="41"/>
                    </a:lnTo>
                    <a:lnTo>
                      <a:pt x="176" y="47"/>
                    </a:lnTo>
                    <a:lnTo>
                      <a:pt x="180" y="47"/>
                    </a:lnTo>
                    <a:lnTo>
                      <a:pt x="184" y="48"/>
                    </a:lnTo>
                    <a:lnTo>
                      <a:pt x="190" y="52"/>
                    </a:lnTo>
                    <a:lnTo>
                      <a:pt x="193" y="55"/>
                    </a:lnTo>
                    <a:lnTo>
                      <a:pt x="194" y="62"/>
                    </a:lnTo>
                    <a:lnTo>
                      <a:pt x="196" y="69"/>
                    </a:lnTo>
                    <a:lnTo>
                      <a:pt x="196" y="78"/>
                    </a:lnTo>
                    <a:lnTo>
                      <a:pt x="194" y="85"/>
                    </a:lnTo>
                    <a:lnTo>
                      <a:pt x="203" y="89"/>
                    </a:lnTo>
                    <a:lnTo>
                      <a:pt x="210" y="94"/>
                    </a:lnTo>
                    <a:lnTo>
                      <a:pt x="214" y="104"/>
                    </a:lnTo>
                    <a:lnTo>
                      <a:pt x="216" y="113"/>
                    </a:lnTo>
                    <a:lnTo>
                      <a:pt x="214" y="122"/>
                    </a:lnTo>
                    <a:lnTo>
                      <a:pt x="210" y="134"/>
                    </a:lnTo>
                    <a:lnTo>
                      <a:pt x="203" y="146"/>
                    </a:lnTo>
                    <a:lnTo>
                      <a:pt x="193" y="160"/>
                    </a:lnTo>
                    <a:lnTo>
                      <a:pt x="183" y="172"/>
                    </a:lnTo>
                    <a:lnTo>
                      <a:pt x="173" y="190"/>
                    </a:lnTo>
                    <a:lnTo>
                      <a:pt x="164" y="207"/>
                    </a:lnTo>
                    <a:lnTo>
                      <a:pt x="159" y="218"/>
                    </a:lnTo>
                    <a:lnTo>
                      <a:pt x="153" y="227"/>
                    </a:lnTo>
                    <a:lnTo>
                      <a:pt x="147" y="235"/>
                    </a:lnTo>
                    <a:lnTo>
                      <a:pt x="139" y="246"/>
                    </a:lnTo>
                    <a:lnTo>
                      <a:pt x="127" y="255"/>
                    </a:lnTo>
                    <a:lnTo>
                      <a:pt x="121" y="262"/>
                    </a:lnTo>
                    <a:lnTo>
                      <a:pt x="114" y="274"/>
                    </a:lnTo>
                    <a:lnTo>
                      <a:pt x="107" y="288"/>
                    </a:lnTo>
                    <a:lnTo>
                      <a:pt x="101" y="302"/>
                    </a:lnTo>
                    <a:lnTo>
                      <a:pt x="91" y="29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66" name="Freeform 146"/>
              <p:cNvSpPr>
                <a:spLocks/>
              </p:cNvSpPr>
              <p:nvPr/>
            </p:nvSpPr>
            <p:spPr bwMode="auto">
              <a:xfrm>
                <a:off x="6117" y="5136"/>
                <a:ext cx="35" cy="77"/>
              </a:xfrm>
              <a:custGeom>
                <a:avLst/>
                <a:gdLst>
                  <a:gd name="T0" fmla="*/ 1 w 70"/>
                  <a:gd name="T1" fmla="*/ 0 h 156"/>
                  <a:gd name="T2" fmla="*/ 1 w 70"/>
                  <a:gd name="T3" fmla="*/ 0 h 156"/>
                  <a:gd name="T4" fmla="*/ 1 w 70"/>
                  <a:gd name="T5" fmla="*/ 0 h 156"/>
                  <a:gd name="T6" fmla="*/ 1 w 70"/>
                  <a:gd name="T7" fmla="*/ 0 h 156"/>
                  <a:gd name="T8" fmla="*/ 1 w 70"/>
                  <a:gd name="T9" fmla="*/ 0 h 156"/>
                  <a:gd name="T10" fmla="*/ 1 w 70"/>
                  <a:gd name="T11" fmla="*/ 0 h 156"/>
                  <a:gd name="T12" fmla="*/ 1 w 70"/>
                  <a:gd name="T13" fmla="*/ 0 h 156"/>
                  <a:gd name="T14" fmla="*/ 1 w 70"/>
                  <a:gd name="T15" fmla="*/ 0 h 156"/>
                  <a:gd name="T16" fmla="*/ 1 w 70"/>
                  <a:gd name="T17" fmla="*/ 0 h 156"/>
                  <a:gd name="T18" fmla="*/ 1 w 70"/>
                  <a:gd name="T19" fmla="*/ 0 h 156"/>
                  <a:gd name="T20" fmla="*/ 1 w 70"/>
                  <a:gd name="T21" fmla="*/ 0 h 156"/>
                  <a:gd name="T22" fmla="*/ 1 w 70"/>
                  <a:gd name="T23" fmla="*/ 0 h 156"/>
                  <a:gd name="T24" fmla="*/ 1 w 70"/>
                  <a:gd name="T25" fmla="*/ 0 h 156"/>
                  <a:gd name="T26" fmla="*/ 1 w 70"/>
                  <a:gd name="T27" fmla="*/ 0 h 156"/>
                  <a:gd name="T28" fmla="*/ 1 w 70"/>
                  <a:gd name="T29" fmla="*/ 0 h 156"/>
                  <a:gd name="T30" fmla="*/ 1 w 70"/>
                  <a:gd name="T31" fmla="*/ 0 h 156"/>
                  <a:gd name="T32" fmla="*/ 1 w 70"/>
                  <a:gd name="T33" fmla="*/ 0 h 156"/>
                  <a:gd name="T34" fmla="*/ 1 w 70"/>
                  <a:gd name="T35" fmla="*/ 0 h 156"/>
                  <a:gd name="T36" fmla="*/ 1 w 70"/>
                  <a:gd name="T37" fmla="*/ 0 h 156"/>
                  <a:gd name="T38" fmla="*/ 0 w 70"/>
                  <a:gd name="T39" fmla="*/ 0 h 156"/>
                  <a:gd name="T40" fmla="*/ 1 w 70"/>
                  <a:gd name="T41" fmla="*/ 0 h 156"/>
                  <a:gd name="T42" fmla="*/ 1 w 70"/>
                  <a:gd name="T43" fmla="*/ 0 h 156"/>
                  <a:gd name="T44" fmla="*/ 1 w 70"/>
                  <a:gd name="T45" fmla="*/ 0 h 156"/>
                  <a:gd name="T46" fmla="*/ 1 w 70"/>
                  <a:gd name="T47" fmla="*/ 0 h 156"/>
                  <a:gd name="T48" fmla="*/ 1 w 70"/>
                  <a:gd name="T49" fmla="*/ 0 h 156"/>
                  <a:gd name="T50" fmla="*/ 1 w 70"/>
                  <a:gd name="T51" fmla="*/ 0 h 156"/>
                  <a:gd name="T52" fmla="*/ 1 w 70"/>
                  <a:gd name="T53" fmla="*/ 0 h 156"/>
                  <a:gd name="T54" fmla="*/ 1 w 70"/>
                  <a:gd name="T55" fmla="*/ 0 h 156"/>
                  <a:gd name="T56" fmla="*/ 1 w 70"/>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156"/>
                  <a:gd name="T89" fmla="*/ 70 w 70"/>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156">
                    <a:moveTo>
                      <a:pt x="47" y="142"/>
                    </a:moveTo>
                    <a:lnTo>
                      <a:pt x="48" y="145"/>
                    </a:lnTo>
                    <a:lnTo>
                      <a:pt x="50" y="149"/>
                    </a:lnTo>
                    <a:lnTo>
                      <a:pt x="51" y="154"/>
                    </a:lnTo>
                    <a:lnTo>
                      <a:pt x="53" y="156"/>
                    </a:lnTo>
                    <a:lnTo>
                      <a:pt x="57" y="152"/>
                    </a:lnTo>
                    <a:lnTo>
                      <a:pt x="61" y="149"/>
                    </a:lnTo>
                    <a:lnTo>
                      <a:pt x="65" y="147"/>
                    </a:lnTo>
                    <a:lnTo>
                      <a:pt x="70" y="143"/>
                    </a:lnTo>
                    <a:lnTo>
                      <a:pt x="67" y="135"/>
                    </a:lnTo>
                    <a:lnTo>
                      <a:pt x="60" y="119"/>
                    </a:lnTo>
                    <a:lnTo>
                      <a:pt x="51" y="98"/>
                    </a:lnTo>
                    <a:lnTo>
                      <a:pt x="41" y="75"/>
                    </a:lnTo>
                    <a:lnTo>
                      <a:pt x="31" y="51"/>
                    </a:lnTo>
                    <a:lnTo>
                      <a:pt x="23" y="30"/>
                    </a:lnTo>
                    <a:lnTo>
                      <a:pt x="15" y="14"/>
                    </a:lnTo>
                    <a:lnTo>
                      <a:pt x="13" y="6"/>
                    </a:lnTo>
                    <a:lnTo>
                      <a:pt x="8" y="0"/>
                    </a:lnTo>
                    <a:lnTo>
                      <a:pt x="3" y="0"/>
                    </a:lnTo>
                    <a:lnTo>
                      <a:pt x="0" y="4"/>
                    </a:lnTo>
                    <a:lnTo>
                      <a:pt x="1" y="12"/>
                    </a:lnTo>
                    <a:lnTo>
                      <a:pt x="4" y="21"/>
                    </a:lnTo>
                    <a:lnTo>
                      <a:pt x="10" y="39"/>
                    </a:lnTo>
                    <a:lnTo>
                      <a:pt x="17" y="58"/>
                    </a:lnTo>
                    <a:lnTo>
                      <a:pt x="24" y="81"/>
                    </a:lnTo>
                    <a:lnTo>
                      <a:pt x="33" y="102"/>
                    </a:lnTo>
                    <a:lnTo>
                      <a:pt x="38" y="121"/>
                    </a:lnTo>
                    <a:lnTo>
                      <a:pt x="44" y="135"/>
                    </a:lnTo>
                    <a:lnTo>
                      <a:pt x="47" y="1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67" name="Freeform 147"/>
              <p:cNvSpPr>
                <a:spLocks/>
              </p:cNvSpPr>
              <p:nvPr/>
            </p:nvSpPr>
            <p:spPr bwMode="auto">
              <a:xfrm>
                <a:off x="6130" y="5302"/>
                <a:ext cx="23" cy="49"/>
              </a:xfrm>
              <a:custGeom>
                <a:avLst/>
                <a:gdLst>
                  <a:gd name="T0" fmla="*/ 1 w 46"/>
                  <a:gd name="T1" fmla="*/ 1 h 98"/>
                  <a:gd name="T2" fmla="*/ 1 w 46"/>
                  <a:gd name="T3" fmla="*/ 1 h 98"/>
                  <a:gd name="T4" fmla="*/ 1 w 46"/>
                  <a:gd name="T5" fmla="*/ 1 h 98"/>
                  <a:gd name="T6" fmla="*/ 1 w 46"/>
                  <a:gd name="T7" fmla="*/ 1 h 98"/>
                  <a:gd name="T8" fmla="*/ 1 w 46"/>
                  <a:gd name="T9" fmla="*/ 1 h 98"/>
                  <a:gd name="T10" fmla="*/ 1 w 46"/>
                  <a:gd name="T11" fmla="*/ 1 h 98"/>
                  <a:gd name="T12" fmla="*/ 1 w 46"/>
                  <a:gd name="T13" fmla="*/ 1 h 98"/>
                  <a:gd name="T14" fmla="*/ 1 w 46"/>
                  <a:gd name="T15" fmla="*/ 1 h 98"/>
                  <a:gd name="T16" fmla="*/ 0 w 46"/>
                  <a:gd name="T17" fmla="*/ 1 h 98"/>
                  <a:gd name="T18" fmla="*/ 0 w 46"/>
                  <a:gd name="T19" fmla="*/ 1 h 98"/>
                  <a:gd name="T20" fmla="*/ 1 w 46"/>
                  <a:gd name="T21" fmla="*/ 1 h 98"/>
                  <a:gd name="T22" fmla="*/ 1 w 46"/>
                  <a:gd name="T23" fmla="*/ 1 h 98"/>
                  <a:gd name="T24" fmla="*/ 1 w 46"/>
                  <a:gd name="T25" fmla="*/ 1 h 98"/>
                  <a:gd name="T26" fmla="*/ 1 w 46"/>
                  <a:gd name="T27" fmla="*/ 1 h 98"/>
                  <a:gd name="T28" fmla="*/ 1 w 46"/>
                  <a:gd name="T29" fmla="*/ 1 h 98"/>
                  <a:gd name="T30" fmla="*/ 1 w 46"/>
                  <a:gd name="T31" fmla="*/ 1 h 98"/>
                  <a:gd name="T32" fmla="*/ 1 w 46"/>
                  <a:gd name="T33" fmla="*/ 0 h 98"/>
                  <a:gd name="T34" fmla="*/ 1 w 46"/>
                  <a:gd name="T35" fmla="*/ 1 h 98"/>
                  <a:gd name="T36" fmla="*/ 1 w 46"/>
                  <a:gd name="T37" fmla="*/ 1 h 98"/>
                  <a:gd name="T38" fmla="*/ 1 w 46"/>
                  <a:gd name="T39" fmla="*/ 1 h 98"/>
                  <a:gd name="T40" fmla="*/ 1 w 46"/>
                  <a:gd name="T41" fmla="*/ 1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98"/>
                  <a:gd name="T65" fmla="*/ 46 w 46"/>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98">
                    <a:moveTo>
                      <a:pt x="36" y="51"/>
                    </a:moveTo>
                    <a:lnTo>
                      <a:pt x="30" y="58"/>
                    </a:lnTo>
                    <a:lnTo>
                      <a:pt x="23" y="70"/>
                    </a:lnTo>
                    <a:lnTo>
                      <a:pt x="16" y="84"/>
                    </a:lnTo>
                    <a:lnTo>
                      <a:pt x="10" y="98"/>
                    </a:lnTo>
                    <a:lnTo>
                      <a:pt x="8" y="98"/>
                    </a:lnTo>
                    <a:lnTo>
                      <a:pt x="6" y="96"/>
                    </a:lnTo>
                    <a:lnTo>
                      <a:pt x="3" y="96"/>
                    </a:lnTo>
                    <a:lnTo>
                      <a:pt x="0" y="94"/>
                    </a:lnTo>
                    <a:lnTo>
                      <a:pt x="0" y="84"/>
                    </a:lnTo>
                    <a:lnTo>
                      <a:pt x="2" y="70"/>
                    </a:lnTo>
                    <a:lnTo>
                      <a:pt x="5" y="58"/>
                    </a:lnTo>
                    <a:lnTo>
                      <a:pt x="8" y="49"/>
                    </a:lnTo>
                    <a:lnTo>
                      <a:pt x="13" y="37"/>
                    </a:lnTo>
                    <a:lnTo>
                      <a:pt x="22" y="19"/>
                    </a:lnTo>
                    <a:lnTo>
                      <a:pt x="32" y="3"/>
                    </a:lnTo>
                    <a:lnTo>
                      <a:pt x="42" y="0"/>
                    </a:lnTo>
                    <a:lnTo>
                      <a:pt x="46" y="7"/>
                    </a:lnTo>
                    <a:lnTo>
                      <a:pt x="46" y="17"/>
                    </a:lnTo>
                    <a:lnTo>
                      <a:pt x="42" y="33"/>
                    </a:lnTo>
                    <a:lnTo>
                      <a:pt x="36" y="5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68" name="Freeform 148"/>
              <p:cNvSpPr>
                <a:spLocks/>
              </p:cNvSpPr>
              <p:nvPr/>
            </p:nvSpPr>
            <p:spPr bwMode="auto">
              <a:xfrm>
                <a:off x="6123" y="5200"/>
                <a:ext cx="69" cy="78"/>
              </a:xfrm>
              <a:custGeom>
                <a:avLst/>
                <a:gdLst>
                  <a:gd name="T0" fmla="*/ 0 w 139"/>
                  <a:gd name="T1" fmla="*/ 1 h 155"/>
                  <a:gd name="T2" fmla="*/ 0 w 139"/>
                  <a:gd name="T3" fmla="*/ 1 h 155"/>
                  <a:gd name="T4" fmla="*/ 0 w 139"/>
                  <a:gd name="T5" fmla="*/ 1 h 155"/>
                  <a:gd name="T6" fmla="*/ 0 w 139"/>
                  <a:gd name="T7" fmla="*/ 1 h 155"/>
                  <a:gd name="T8" fmla="*/ 0 w 139"/>
                  <a:gd name="T9" fmla="*/ 1 h 155"/>
                  <a:gd name="T10" fmla="*/ 0 w 139"/>
                  <a:gd name="T11" fmla="*/ 1 h 155"/>
                  <a:gd name="T12" fmla="*/ 0 w 139"/>
                  <a:gd name="T13" fmla="*/ 1 h 155"/>
                  <a:gd name="T14" fmla="*/ 0 w 139"/>
                  <a:gd name="T15" fmla="*/ 1 h 155"/>
                  <a:gd name="T16" fmla="*/ 0 w 139"/>
                  <a:gd name="T17" fmla="*/ 1 h 155"/>
                  <a:gd name="T18" fmla="*/ 0 w 139"/>
                  <a:gd name="T19" fmla="*/ 1 h 155"/>
                  <a:gd name="T20" fmla="*/ 0 w 139"/>
                  <a:gd name="T21" fmla="*/ 1 h 155"/>
                  <a:gd name="T22" fmla="*/ 0 w 139"/>
                  <a:gd name="T23" fmla="*/ 1 h 155"/>
                  <a:gd name="T24" fmla="*/ 0 w 139"/>
                  <a:gd name="T25" fmla="*/ 1 h 155"/>
                  <a:gd name="T26" fmla="*/ 0 w 139"/>
                  <a:gd name="T27" fmla="*/ 1 h 155"/>
                  <a:gd name="T28" fmla="*/ 0 w 139"/>
                  <a:gd name="T29" fmla="*/ 1 h 155"/>
                  <a:gd name="T30" fmla="*/ 0 w 139"/>
                  <a:gd name="T31" fmla="*/ 1 h 155"/>
                  <a:gd name="T32" fmla="*/ 0 w 139"/>
                  <a:gd name="T33" fmla="*/ 1 h 155"/>
                  <a:gd name="T34" fmla="*/ 0 w 139"/>
                  <a:gd name="T35" fmla="*/ 1 h 155"/>
                  <a:gd name="T36" fmla="*/ 0 w 139"/>
                  <a:gd name="T37" fmla="*/ 1 h 155"/>
                  <a:gd name="T38" fmla="*/ 0 w 139"/>
                  <a:gd name="T39" fmla="*/ 1 h 155"/>
                  <a:gd name="T40" fmla="*/ 0 w 139"/>
                  <a:gd name="T41" fmla="*/ 1 h 155"/>
                  <a:gd name="T42" fmla="*/ 0 w 139"/>
                  <a:gd name="T43" fmla="*/ 1 h 155"/>
                  <a:gd name="T44" fmla="*/ 0 w 139"/>
                  <a:gd name="T45" fmla="*/ 1 h 155"/>
                  <a:gd name="T46" fmla="*/ 0 w 139"/>
                  <a:gd name="T47" fmla="*/ 1 h 155"/>
                  <a:gd name="T48" fmla="*/ 0 w 139"/>
                  <a:gd name="T49" fmla="*/ 1 h 155"/>
                  <a:gd name="T50" fmla="*/ 0 w 139"/>
                  <a:gd name="T51" fmla="*/ 1 h 155"/>
                  <a:gd name="T52" fmla="*/ 0 w 139"/>
                  <a:gd name="T53" fmla="*/ 1 h 155"/>
                  <a:gd name="T54" fmla="*/ 0 w 139"/>
                  <a:gd name="T55" fmla="*/ 1 h 155"/>
                  <a:gd name="T56" fmla="*/ 0 w 139"/>
                  <a:gd name="T57" fmla="*/ 1 h 155"/>
                  <a:gd name="T58" fmla="*/ 0 w 139"/>
                  <a:gd name="T59" fmla="*/ 1 h 155"/>
                  <a:gd name="T60" fmla="*/ 0 w 139"/>
                  <a:gd name="T61" fmla="*/ 1 h 155"/>
                  <a:gd name="T62" fmla="*/ 0 w 139"/>
                  <a:gd name="T63" fmla="*/ 1 h 155"/>
                  <a:gd name="T64" fmla="*/ 0 w 139"/>
                  <a:gd name="T65" fmla="*/ 1 h 155"/>
                  <a:gd name="T66" fmla="*/ 0 w 139"/>
                  <a:gd name="T67" fmla="*/ 1 h 155"/>
                  <a:gd name="T68" fmla="*/ 0 w 139"/>
                  <a:gd name="T69" fmla="*/ 1 h 155"/>
                  <a:gd name="T70" fmla="*/ 0 w 139"/>
                  <a:gd name="T71" fmla="*/ 1 h 155"/>
                  <a:gd name="T72" fmla="*/ 0 w 139"/>
                  <a:gd name="T73" fmla="*/ 1 h 155"/>
                  <a:gd name="T74" fmla="*/ 0 w 139"/>
                  <a:gd name="T75" fmla="*/ 0 h 155"/>
                  <a:gd name="T76" fmla="*/ 0 w 139"/>
                  <a:gd name="T77" fmla="*/ 1 h 155"/>
                  <a:gd name="T78" fmla="*/ 0 w 139"/>
                  <a:gd name="T79" fmla="*/ 1 h 155"/>
                  <a:gd name="T80" fmla="*/ 0 w 139"/>
                  <a:gd name="T81" fmla="*/ 1 h 155"/>
                  <a:gd name="T82" fmla="*/ 0 w 139"/>
                  <a:gd name="T83" fmla="*/ 1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9"/>
                  <a:gd name="T127" fmla="*/ 0 h 155"/>
                  <a:gd name="T128" fmla="*/ 139 w 139"/>
                  <a:gd name="T129" fmla="*/ 155 h 1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9" h="155">
                    <a:moveTo>
                      <a:pt x="42" y="26"/>
                    </a:moveTo>
                    <a:lnTo>
                      <a:pt x="39" y="29"/>
                    </a:lnTo>
                    <a:lnTo>
                      <a:pt x="36" y="33"/>
                    </a:lnTo>
                    <a:lnTo>
                      <a:pt x="32" y="36"/>
                    </a:lnTo>
                    <a:lnTo>
                      <a:pt x="26" y="40"/>
                    </a:lnTo>
                    <a:lnTo>
                      <a:pt x="24" y="38"/>
                    </a:lnTo>
                    <a:lnTo>
                      <a:pt x="20" y="34"/>
                    </a:lnTo>
                    <a:lnTo>
                      <a:pt x="17" y="31"/>
                    </a:lnTo>
                    <a:lnTo>
                      <a:pt x="13" y="27"/>
                    </a:lnTo>
                    <a:lnTo>
                      <a:pt x="10" y="31"/>
                    </a:lnTo>
                    <a:lnTo>
                      <a:pt x="7" y="34"/>
                    </a:lnTo>
                    <a:lnTo>
                      <a:pt x="3" y="38"/>
                    </a:lnTo>
                    <a:lnTo>
                      <a:pt x="0" y="41"/>
                    </a:lnTo>
                    <a:lnTo>
                      <a:pt x="6" y="47"/>
                    </a:lnTo>
                    <a:lnTo>
                      <a:pt x="13" y="54"/>
                    </a:lnTo>
                    <a:lnTo>
                      <a:pt x="19" y="59"/>
                    </a:lnTo>
                    <a:lnTo>
                      <a:pt x="24" y="61"/>
                    </a:lnTo>
                    <a:lnTo>
                      <a:pt x="32" y="55"/>
                    </a:lnTo>
                    <a:lnTo>
                      <a:pt x="40" y="48"/>
                    </a:lnTo>
                    <a:lnTo>
                      <a:pt x="49" y="45"/>
                    </a:lnTo>
                    <a:lnTo>
                      <a:pt x="56" y="47"/>
                    </a:lnTo>
                    <a:lnTo>
                      <a:pt x="57" y="55"/>
                    </a:lnTo>
                    <a:lnTo>
                      <a:pt x="56" y="69"/>
                    </a:lnTo>
                    <a:lnTo>
                      <a:pt x="56" y="82"/>
                    </a:lnTo>
                    <a:lnTo>
                      <a:pt x="60" y="89"/>
                    </a:lnTo>
                    <a:lnTo>
                      <a:pt x="66" y="94"/>
                    </a:lnTo>
                    <a:lnTo>
                      <a:pt x="72" y="101"/>
                    </a:lnTo>
                    <a:lnTo>
                      <a:pt x="76" y="108"/>
                    </a:lnTo>
                    <a:lnTo>
                      <a:pt x="77" y="115"/>
                    </a:lnTo>
                    <a:lnTo>
                      <a:pt x="77" y="120"/>
                    </a:lnTo>
                    <a:lnTo>
                      <a:pt x="77" y="125"/>
                    </a:lnTo>
                    <a:lnTo>
                      <a:pt x="80" y="131"/>
                    </a:lnTo>
                    <a:lnTo>
                      <a:pt x="83" y="134"/>
                    </a:lnTo>
                    <a:lnTo>
                      <a:pt x="89" y="138"/>
                    </a:lnTo>
                    <a:lnTo>
                      <a:pt x="94" y="141"/>
                    </a:lnTo>
                    <a:lnTo>
                      <a:pt x="100" y="146"/>
                    </a:lnTo>
                    <a:lnTo>
                      <a:pt x="102" y="155"/>
                    </a:lnTo>
                    <a:lnTo>
                      <a:pt x="110" y="146"/>
                    </a:lnTo>
                    <a:lnTo>
                      <a:pt x="122" y="136"/>
                    </a:lnTo>
                    <a:lnTo>
                      <a:pt x="132" y="124"/>
                    </a:lnTo>
                    <a:lnTo>
                      <a:pt x="139" y="113"/>
                    </a:lnTo>
                    <a:lnTo>
                      <a:pt x="137" y="104"/>
                    </a:lnTo>
                    <a:lnTo>
                      <a:pt x="133" y="94"/>
                    </a:lnTo>
                    <a:lnTo>
                      <a:pt x="126" y="89"/>
                    </a:lnTo>
                    <a:lnTo>
                      <a:pt x="117" y="85"/>
                    </a:lnTo>
                    <a:lnTo>
                      <a:pt x="113" y="90"/>
                    </a:lnTo>
                    <a:lnTo>
                      <a:pt x="107" y="96"/>
                    </a:lnTo>
                    <a:lnTo>
                      <a:pt x="100" y="101"/>
                    </a:lnTo>
                    <a:lnTo>
                      <a:pt x="94" y="103"/>
                    </a:lnTo>
                    <a:lnTo>
                      <a:pt x="99" y="94"/>
                    </a:lnTo>
                    <a:lnTo>
                      <a:pt x="106" y="80"/>
                    </a:lnTo>
                    <a:lnTo>
                      <a:pt x="113" y="66"/>
                    </a:lnTo>
                    <a:lnTo>
                      <a:pt x="116" y="55"/>
                    </a:lnTo>
                    <a:lnTo>
                      <a:pt x="113" y="52"/>
                    </a:lnTo>
                    <a:lnTo>
                      <a:pt x="107" y="48"/>
                    </a:lnTo>
                    <a:lnTo>
                      <a:pt x="103" y="47"/>
                    </a:lnTo>
                    <a:lnTo>
                      <a:pt x="99" y="47"/>
                    </a:lnTo>
                    <a:lnTo>
                      <a:pt x="97" y="41"/>
                    </a:lnTo>
                    <a:lnTo>
                      <a:pt x="96" y="36"/>
                    </a:lnTo>
                    <a:lnTo>
                      <a:pt x="93" y="31"/>
                    </a:lnTo>
                    <a:lnTo>
                      <a:pt x="89" y="29"/>
                    </a:lnTo>
                    <a:lnTo>
                      <a:pt x="86" y="36"/>
                    </a:lnTo>
                    <a:lnTo>
                      <a:pt x="82" y="45"/>
                    </a:lnTo>
                    <a:lnTo>
                      <a:pt x="77" y="52"/>
                    </a:lnTo>
                    <a:lnTo>
                      <a:pt x="73" y="54"/>
                    </a:lnTo>
                    <a:lnTo>
                      <a:pt x="73" y="48"/>
                    </a:lnTo>
                    <a:lnTo>
                      <a:pt x="77" y="36"/>
                    </a:lnTo>
                    <a:lnTo>
                      <a:pt x="83" y="24"/>
                    </a:lnTo>
                    <a:lnTo>
                      <a:pt x="87" y="15"/>
                    </a:lnTo>
                    <a:lnTo>
                      <a:pt x="86" y="12"/>
                    </a:lnTo>
                    <a:lnTo>
                      <a:pt x="84" y="10"/>
                    </a:lnTo>
                    <a:lnTo>
                      <a:pt x="83" y="7"/>
                    </a:lnTo>
                    <a:lnTo>
                      <a:pt x="80" y="5"/>
                    </a:lnTo>
                    <a:lnTo>
                      <a:pt x="74" y="1"/>
                    </a:lnTo>
                    <a:lnTo>
                      <a:pt x="70" y="0"/>
                    </a:lnTo>
                    <a:lnTo>
                      <a:pt x="64" y="0"/>
                    </a:lnTo>
                    <a:lnTo>
                      <a:pt x="56" y="3"/>
                    </a:lnTo>
                    <a:lnTo>
                      <a:pt x="52" y="5"/>
                    </a:lnTo>
                    <a:lnTo>
                      <a:pt x="47" y="7"/>
                    </a:lnTo>
                    <a:lnTo>
                      <a:pt x="42" y="10"/>
                    </a:lnTo>
                    <a:lnTo>
                      <a:pt x="36" y="12"/>
                    </a:lnTo>
                    <a:lnTo>
                      <a:pt x="37" y="15"/>
                    </a:lnTo>
                    <a:lnTo>
                      <a:pt x="39" y="19"/>
                    </a:lnTo>
                    <a:lnTo>
                      <a:pt x="40" y="24"/>
                    </a:lnTo>
                    <a:lnTo>
                      <a:pt x="42" y="2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69" name="Freeform 149"/>
              <p:cNvSpPr>
                <a:spLocks/>
              </p:cNvSpPr>
              <p:nvPr/>
            </p:nvSpPr>
            <p:spPr bwMode="auto">
              <a:xfrm>
                <a:off x="5938" y="5173"/>
                <a:ext cx="202" cy="428"/>
              </a:xfrm>
              <a:custGeom>
                <a:avLst/>
                <a:gdLst>
                  <a:gd name="T0" fmla="*/ 1 w 402"/>
                  <a:gd name="T1" fmla="*/ 1 h 856"/>
                  <a:gd name="T2" fmla="*/ 1 w 402"/>
                  <a:gd name="T3" fmla="*/ 1 h 856"/>
                  <a:gd name="T4" fmla="*/ 1 w 402"/>
                  <a:gd name="T5" fmla="*/ 1 h 856"/>
                  <a:gd name="T6" fmla="*/ 1 w 402"/>
                  <a:gd name="T7" fmla="*/ 1 h 856"/>
                  <a:gd name="T8" fmla="*/ 1 w 402"/>
                  <a:gd name="T9" fmla="*/ 1 h 856"/>
                  <a:gd name="T10" fmla="*/ 1 w 402"/>
                  <a:gd name="T11" fmla="*/ 1 h 856"/>
                  <a:gd name="T12" fmla="*/ 1 w 402"/>
                  <a:gd name="T13" fmla="*/ 1 h 856"/>
                  <a:gd name="T14" fmla="*/ 1 w 402"/>
                  <a:gd name="T15" fmla="*/ 1 h 856"/>
                  <a:gd name="T16" fmla="*/ 1 w 402"/>
                  <a:gd name="T17" fmla="*/ 1 h 856"/>
                  <a:gd name="T18" fmla="*/ 1 w 402"/>
                  <a:gd name="T19" fmla="*/ 1 h 856"/>
                  <a:gd name="T20" fmla="*/ 1 w 402"/>
                  <a:gd name="T21" fmla="*/ 1 h 856"/>
                  <a:gd name="T22" fmla="*/ 1 w 402"/>
                  <a:gd name="T23" fmla="*/ 1 h 856"/>
                  <a:gd name="T24" fmla="*/ 1 w 402"/>
                  <a:gd name="T25" fmla="*/ 1 h 856"/>
                  <a:gd name="T26" fmla="*/ 1 w 402"/>
                  <a:gd name="T27" fmla="*/ 1 h 856"/>
                  <a:gd name="T28" fmla="*/ 1 w 402"/>
                  <a:gd name="T29" fmla="*/ 1 h 856"/>
                  <a:gd name="T30" fmla="*/ 1 w 402"/>
                  <a:gd name="T31" fmla="*/ 1 h 856"/>
                  <a:gd name="T32" fmla="*/ 1 w 402"/>
                  <a:gd name="T33" fmla="*/ 1 h 856"/>
                  <a:gd name="T34" fmla="*/ 1 w 402"/>
                  <a:gd name="T35" fmla="*/ 1 h 856"/>
                  <a:gd name="T36" fmla="*/ 1 w 402"/>
                  <a:gd name="T37" fmla="*/ 1 h 856"/>
                  <a:gd name="T38" fmla="*/ 1 w 402"/>
                  <a:gd name="T39" fmla="*/ 1 h 856"/>
                  <a:gd name="T40" fmla="*/ 1 w 402"/>
                  <a:gd name="T41" fmla="*/ 1 h 856"/>
                  <a:gd name="T42" fmla="*/ 1 w 402"/>
                  <a:gd name="T43" fmla="*/ 1 h 856"/>
                  <a:gd name="T44" fmla="*/ 1 w 402"/>
                  <a:gd name="T45" fmla="*/ 1 h 856"/>
                  <a:gd name="T46" fmla="*/ 1 w 402"/>
                  <a:gd name="T47" fmla="*/ 1 h 856"/>
                  <a:gd name="T48" fmla="*/ 1 w 402"/>
                  <a:gd name="T49" fmla="*/ 1 h 856"/>
                  <a:gd name="T50" fmla="*/ 1 w 402"/>
                  <a:gd name="T51" fmla="*/ 1 h 856"/>
                  <a:gd name="T52" fmla="*/ 1 w 402"/>
                  <a:gd name="T53" fmla="*/ 1 h 856"/>
                  <a:gd name="T54" fmla="*/ 1 w 402"/>
                  <a:gd name="T55" fmla="*/ 1 h 856"/>
                  <a:gd name="T56" fmla="*/ 1 w 402"/>
                  <a:gd name="T57" fmla="*/ 1 h 856"/>
                  <a:gd name="T58" fmla="*/ 1 w 402"/>
                  <a:gd name="T59" fmla="*/ 1 h 856"/>
                  <a:gd name="T60" fmla="*/ 1 w 402"/>
                  <a:gd name="T61" fmla="*/ 1 h 856"/>
                  <a:gd name="T62" fmla="*/ 1 w 402"/>
                  <a:gd name="T63" fmla="*/ 1 h 856"/>
                  <a:gd name="T64" fmla="*/ 1 w 402"/>
                  <a:gd name="T65" fmla="*/ 1 h 856"/>
                  <a:gd name="T66" fmla="*/ 1 w 402"/>
                  <a:gd name="T67" fmla="*/ 1 h 856"/>
                  <a:gd name="T68" fmla="*/ 1 w 402"/>
                  <a:gd name="T69" fmla="*/ 1 h 856"/>
                  <a:gd name="T70" fmla="*/ 1 w 402"/>
                  <a:gd name="T71" fmla="*/ 1 h 856"/>
                  <a:gd name="T72" fmla="*/ 1 w 402"/>
                  <a:gd name="T73" fmla="*/ 1 h 856"/>
                  <a:gd name="T74" fmla="*/ 1 w 402"/>
                  <a:gd name="T75" fmla="*/ 1 h 856"/>
                  <a:gd name="T76" fmla="*/ 1 w 402"/>
                  <a:gd name="T77" fmla="*/ 1 h 856"/>
                  <a:gd name="T78" fmla="*/ 1 w 402"/>
                  <a:gd name="T79" fmla="*/ 1 h 856"/>
                  <a:gd name="T80" fmla="*/ 1 w 402"/>
                  <a:gd name="T81" fmla="*/ 1 h 856"/>
                  <a:gd name="T82" fmla="*/ 1 w 402"/>
                  <a:gd name="T83" fmla="*/ 1 h 856"/>
                  <a:gd name="T84" fmla="*/ 1 w 402"/>
                  <a:gd name="T85" fmla="*/ 1 h 856"/>
                  <a:gd name="T86" fmla="*/ 1 w 402"/>
                  <a:gd name="T87" fmla="*/ 1 h 856"/>
                  <a:gd name="T88" fmla="*/ 1 w 402"/>
                  <a:gd name="T89" fmla="*/ 1 h 856"/>
                  <a:gd name="T90" fmla="*/ 1 w 402"/>
                  <a:gd name="T91" fmla="*/ 1 h 856"/>
                  <a:gd name="T92" fmla="*/ 1 w 402"/>
                  <a:gd name="T93" fmla="*/ 1 h 856"/>
                  <a:gd name="T94" fmla="*/ 1 w 402"/>
                  <a:gd name="T95" fmla="*/ 1 h 8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2"/>
                  <a:gd name="T145" fmla="*/ 0 h 856"/>
                  <a:gd name="T146" fmla="*/ 402 w 402"/>
                  <a:gd name="T147" fmla="*/ 856 h 8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2" h="856">
                    <a:moveTo>
                      <a:pt x="71" y="751"/>
                    </a:moveTo>
                    <a:lnTo>
                      <a:pt x="80" y="757"/>
                    </a:lnTo>
                    <a:lnTo>
                      <a:pt x="90" y="764"/>
                    </a:lnTo>
                    <a:lnTo>
                      <a:pt x="103" y="772"/>
                    </a:lnTo>
                    <a:lnTo>
                      <a:pt x="115" y="783"/>
                    </a:lnTo>
                    <a:lnTo>
                      <a:pt x="127" y="792"/>
                    </a:lnTo>
                    <a:lnTo>
                      <a:pt x="137" y="802"/>
                    </a:lnTo>
                    <a:lnTo>
                      <a:pt x="145" y="809"/>
                    </a:lnTo>
                    <a:lnTo>
                      <a:pt x="150" y="816"/>
                    </a:lnTo>
                    <a:lnTo>
                      <a:pt x="154" y="827"/>
                    </a:lnTo>
                    <a:lnTo>
                      <a:pt x="160" y="837"/>
                    </a:lnTo>
                    <a:lnTo>
                      <a:pt x="165" y="848"/>
                    </a:lnTo>
                    <a:lnTo>
                      <a:pt x="170" y="855"/>
                    </a:lnTo>
                    <a:lnTo>
                      <a:pt x="175" y="849"/>
                    </a:lnTo>
                    <a:lnTo>
                      <a:pt x="181" y="842"/>
                    </a:lnTo>
                    <a:lnTo>
                      <a:pt x="187" y="835"/>
                    </a:lnTo>
                    <a:lnTo>
                      <a:pt x="191" y="832"/>
                    </a:lnTo>
                    <a:lnTo>
                      <a:pt x="194" y="834"/>
                    </a:lnTo>
                    <a:lnTo>
                      <a:pt x="197" y="837"/>
                    </a:lnTo>
                    <a:lnTo>
                      <a:pt x="198" y="839"/>
                    </a:lnTo>
                    <a:lnTo>
                      <a:pt x="201" y="842"/>
                    </a:lnTo>
                    <a:lnTo>
                      <a:pt x="215" y="846"/>
                    </a:lnTo>
                    <a:lnTo>
                      <a:pt x="231" y="849"/>
                    </a:lnTo>
                    <a:lnTo>
                      <a:pt x="248" y="853"/>
                    </a:lnTo>
                    <a:lnTo>
                      <a:pt x="265" y="855"/>
                    </a:lnTo>
                    <a:lnTo>
                      <a:pt x="281" y="855"/>
                    </a:lnTo>
                    <a:lnTo>
                      <a:pt x="297" y="856"/>
                    </a:lnTo>
                    <a:lnTo>
                      <a:pt x="308" y="855"/>
                    </a:lnTo>
                    <a:lnTo>
                      <a:pt x="315" y="853"/>
                    </a:lnTo>
                    <a:lnTo>
                      <a:pt x="321" y="848"/>
                    </a:lnTo>
                    <a:lnTo>
                      <a:pt x="328" y="839"/>
                    </a:lnTo>
                    <a:lnTo>
                      <a:pt x="337" y="830"/>
                    </a:lnTo>
                    <a:lnTo>
                      <a:pt x="345" y="818"/>
                    </a:lnTo>
                    <a:lnTo>
                      <a:pt x="352" y="806"/>
                    </a:lnTo>
                    <a:lnTo>
                      <a:pt x="360" y="795"/>
                    </a:lnTo>
                    <a:lnTo>
                      <a:pt x="364" y="786"/>
                    </a:lnTo>
                    <a:lnTo>
                      <a:pt x="365" y="779"/>
                    </a:lnTo>
                    <a:lnTo>
                      <a:pt x="365" y="757"/>
                    </a:lnTo>
                    <a:lnTo>
                      <a:pt x="365" y="718"/>
                    </a:lnTo>
                    <a:lnTo>
                      <a:pt x="367" y="676"/>
                    </a:lnTo>
                    <a:lnTo>
                      <a:pt x="370" y="641"/>
                    </a:lnTo>
                    <a:lnTo>
                      <a:pt x="378" y="610"/>
                    </a:lnTo>
                    <a:lnTo>
                      <a:pt x="387" y="573"/>
                    </a:lnTo>
                    <a:lnTo>
                      <a:pt x="392" y="540"/>
                    </a:lnTo>
                    <a:lnTo>
                      <a:pt x="390" y="516"/>
                    </a:lnTo>
                    <a:lnTo>
                      <a:pt x="395" y="488"/>
                    </a:lnTo>
                    <a:lnTo>
                      <a:pt x="400" y="446"/>
                    </a:lnTo>
                    <a:lnTo>
                      <a:pt x="402" y="399"/>
                    </a:lnTo>
                    <a:lnTo>
                      <a:pt x="401" y="360"/>
                    </a:lnTo>
                    <a:lnTo>
                      <a:pt x="400" y="360"/>
                    </a:lnTo>
                    <a:lnTo>
                      <a:pt x="398" y="358"/>
                    </a:lnTo>
                    <a:lnTo>
                      <a:pt x="395" y="358"/>
                    </a:lnTo>
                    <a:lnTo>
                      <a:pt x="392" y="357"/>
                    </a:lnTo>
                    <a:lnTo>
                      <a:pt x="390" y="357"/>
                    </a:lnTo>
                    <a:lnTo>
                      <a:pt x="388" y="355"/>
                    </a:lnTo>
                    <a:lnTo>
                      <a:pt x="385" y="355"/>
                    </a:lnTo>
                    <a:lnTo>
                      <a:pt x="382" y="353"/>
                    </a:lnTo>
                    <a:lnTo>
                      <a:pt x="372" y="351"/>
                    </a:lnTo>
                    <a:lnTo>
                      <a:pt x="361" y="348"/>
                    </a:lnTo>
                    <a:lnTo>
                      <a:pt x="348" y="344"/>
                    </a:lnTo>
                    <a:lnTo>
                      <a:pt x="337" y="341"/>
                    </a:lnTo>
                    <a:lnTo>
                      <a:pt x="324" y="336"/>
                    </a:lnTo>
                    <a:lnTo>
                      <a:pt x="312" y="331"/>
                    </a:lnTo>
                    <a:lnTo>
                      <a:pt x="301" y="325"/>
                    </a:lnTo>
                    <a:lnTo>
                      <a:pt x="291" y="318"/>
                    </a:lnTo>
                    <a:lnTo>
                      <a:pt x="287" y="315"/>
                    </a:lnTo>
                    <a:lnTo>
                      <a:pt x="282" y="311"/>
                    </a:lnTo>
                    <a:lnTo>
                      <a:pt x="278" y="308"/>
                    </a:lnTo>
                    <a:lnTo>
                      <a:pt x="275" y="304"/>
                    </a:lnTo>
                    <a:lnTo>
                      <a:pt x="271" y="329"/>
                    </a:lnTo>
                    <a:lnTo>
                      <a:pt x="268" y="353"/>
                    </a:lnTo>
                    <a:lnTo>
                      <a:pt x="267" y="376"/>
                    </a:lnTo>
                    <a:lnTo>
                      <a:pt x="265" y="395"/>
                    </a:lnTo>
                    <a:lnTo>
                      <a:pt x="262" y="416"/>
                    </a:lnTo>
                    <a:lnTo>
                      <a:pt x="258" y="437"/>
                    </a:lnTo>
                    <a:lnTo>
                      <a:pt x="250" y="455"/>
                    </a:lnTo>
                    <a:lnTo>
                      <a:pt x="242" y="463"/>
                    </a:lnTo>
                    <a:lnTo>
                      <a:pt x="235" y="470"/>
                    </a:lnTo>
                    <a:lnTo>
                      <a:pt x="228" y="481"/>
                    </a:lnTo>
                    <a:lnTo>
                      <a:pt x="224" y="491"/>
                    </a:lnTo>
                    <a:lnTo>
                      <a:pt x="221" y="500"/>
                    </a:lnTo>
                    <a:lnTo>
                      <a:pt x="214" y="474"/>
                    </a:lnTo>
                    <a:lnTo>
                      <a:pt x="205" y="442"/>
                    </a:lnTo>
                    <a:lnTo>
                      <a:pt x="198" y="413"/>
                    </a:lnTo>
                    <a:lnTo>
                      <a:pt x="194" y="397"/>
                    </a:lnTo>
                    <a:lnTo>
                      <a:pt x="190" y="385"/>
                    </a:lnTo>
                    <a:lnTo>
                      <a:pt x="183" y="371"/>
                    </a:lnTo>
                    <a:lnTo>
                      <a:pt x="174" y="357"/>
                    </a:lnTo>
                    <a:lnTo>
                      <a:pt x="167" y="348"/>
                    </a:lnTo>
                    <a:lnTo>
                      <a:pt x="163" y="336"/>
                    </a:lnTo>
                    <a:lnTo>
                      <a:pt x="161" y="317"/>
                    </a:lnTo>
                    <a:lnTo>
                      <a:pt x="161" y="296"/>
                    </a:lnTo>
                    <a:lnTo>
                      <a:pt x="160" y="275"/>
                    </a:lnTo>
                    <a:lnTo>
                      <a:pt x="155" y="252"/>
                    </a:lnTo>
                    <a:lnTo>
                      <a:pt x="150" y="226"/>
                    </a:lnTo>
                    <a:lnTo>
                      <a:pt x="144" y="201"/>
                    </a:lnTo>
                    <a:lnTo>
                      <a:pt x="143" y="184"/>
                    </a:lnTo>
                    <a:lnTo>
                      <a:pt x="145" y="161"/>
                    </a:lnTo>
                    <a:lnTo>
                      <a:pt x="148" y="128"/>
                    </a:lnTo>
                    <a:lnTo>
                      <a:pt x="148" y="93"/>
                    </a:lnTo>
                    <a:lnTo>
                      <a:pt x="144" y="70"/>
                    </a:lnTo>
                    <a:lnTo>
                      <a:pt x="138" y="58"/>
                    </a:lnTo>
                    <a:lnTo>
                      <a:pt x="131" y="44"/>
                    </a:lnTo>
                    <a:lnTo>
                      <a:pt x="125" y="28"/>
                    </a:lnTo>
                    <a:lnTo>
                      <a:pt x="118" y="14"/>
                    </a:lnTo>
                    <a:lnTo>
                      <a:pt x="117" y="11"/>
                    </a:lnTo>
                    <a:lnTo>
                      <a:pt x="114" y="7"/>
                    </a:lnTo>
                    <a:lnTo>
                      <a:pt x="113" y="4"/>
                    </a:lnTo>
                    <a:lnTo>
                      <a:pt x="110" y="0"/>
                    </a:lnTo>
                    <a:lnTo>
                      <a:pt x="105" y="9"/>
                    </a:lnTo>
                    <a:lnTo>
                      <a:pt x="98" y="16"/>
                    </a:lnTo>
                    <a:lnTo>
                      <a:pt x="88" y="21"/>
                    </a:lnTo>
                    <a:lnTo>
                      <a:pt x="78" y="21"/>
                    </a:lnTo>
                    <a:lnTo>
                      <a:pt x="77" y="35"/>
                    </a:lnTo>
                    <a:lnTo>
                      <a:pt x="73" y="48"/>
                    </a:lnTo>
                    <a:lnTo>
                      <a:pt x="67" y="62"/>
                    </a:lnTo>
                    <a:lnTo>
                      <a:pt x="61" y="75"/>
                    </a:lnTo>
                    <a:lnTo>
                      <a:pt x="51" y="91"/>
                    </a:lnTo>
                    <a:lnTo>
                      <a:pt x="41" y="103"/>
                    </a:lnTo>
                    <a:lnTo>
                      <a:pt x="30" y="112"/>
                    </a:lnTo>
                    <a:lnTo>
                      <a:pt x="20" y="117"/>
                    </a:lnTo>
                    <a:lnTo>
                      <a:pt x="14" y="138"/>
                    </a:lnTo>
                    <a:lnTo>
                      <a:pt x="8" y="168"/>
                    </a:lnTo>
                    <a:lnTo>
                      <a:pt x="3" y="201"/>
                    </a:lnTo>
                    <a:lnTo>
                      <a:pt x="0" y="234"/>
                    </a:lnTo>
                    <a:lnTo>
                      <a:pt x="3" y="255"/>
                    </a:lnTo>
                    <a:lnTo>
                      <a:pt x="10" y="275"/>
                    </a:lnTo>
                    <a:lnTo>
                      <a:pt x="15" y="290"/>
                    </a:lnTo>
                    <a:lnTo>
                      <a:pt x="18" y="304"/>
                    </a:lnTo>
                    <a:lnTo>
                      <a:pt x="17" y="320"/>
                    </a:lnTo>
                    <a:lnTo>
                      <a:pt x="20" y="332"/>
                    </a:lnTo>
                    <a:lnTo>
                      <a:pt x="24" y="339"/>
                    </a:lnTo>
                    <a:lnTo>
                      <a:pt x="31" y="344"/>
                    </a:lnTo>
                    <a:lnTo>
                      <a:pt x="31" y="369"/>
                    </a:lnTo>
                    <a:lnTo>
                      <a:pt x="30" y="404"/>
                    </a:lnTo>
                    <a:lnTo>
                      <a:pt x="27" y="448"/>
                    </a:lnTo>
                    <a:lnTo>
                      <a:pt x="28" y="495"/>
                    </a:lnTo>
                    <a:lnTo>
                      <a:pt x="31" y="521"/>
                    </a:lnTo>
                    <a:lnTo>
                      <a:pt x="35" y="554"/>
                    </a:lnTo>
                    <a:lnTo>
                      <a:pt x="40" y="593"/>
                    </a:lnTo>
                    <a:lnTo>
                      <a:pt x="45" y="631"/>
                    </a:lnTo>
                    <a:lnTo>
                      <a:pt x="53" y="669"/>
                    </a:lnTo>
                    <a:lnTo>
                      <a:pt x="58" y="703"/>
                    </a:lnTo>
                    <a:lnTo>
                      <a:pt x="65" y="732"/>
                    </a:lnTo>
                    <a:lnTo>
                      <a:pt x="71" y="751"/>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70" name="Freeform 150"/>
              <p:cNvSpPr>
                <a:spLocks/>
              </p:cNvSpPr>
              <p:nvPr/>
            </p:nvSpPr>
            <p:spPr bwMode="auto">
              <a:xfrm>
                <a:off x="5947" y="5323"/>
                <a:ext cx="38" cy="55"/>
              </a:xfrm>
              <a:custGeom>
                <a:avLst/>
                <a:gdLst>
                  <a:gd name="T0" fmla="*/ 1 w 76"/>
                  <a:gd name="T1" fmla="*/ 0 h 112"/>
                  <a:gd name="T2" fmla="*/ 0 w 76"/>
                  <a:gd name="T3" fmla="*/ 0 h 112"/>
                  <a:gd name="T4" fmla="*/ 1 w 76"/>
                  <a:gd name="T5" fmla="*/ 0 h 112"/>
                  <a:gd name="T6" fmla="*/ 1 w 76"/>
                  <a:gd name="T7" fmla="*/ 0 h 112"/>
                  <a:gd name="T8" fmla="*/ 1 w 76"/>
                  <a:gd name="T9" fmla="*/ 0 h 112"/>
                  <a:gd name="T10" fmla="*/ 1 w 76"/>
                  <a:gd name="T11" fmla="*/ 0 h 112"/>
                  <a:gd name="T12" fmla="*/ 1 w 76"/>
                  <a:gd name="T13" fmla="*/ 0 h 112"/>
                  <a:gd name="T14" fmla="*/ 1 w 76"/>
                  <a:gd name="T15" fmla="*/ 0 h 112"/>
                  <a:gd name="T16" fmla="*/ 1 w 76"/>
                  <a:gd name="T17" fmla="*/ 0 h 112"/>
                  <a:gd name="T18" fmla="*/ 1 w 76"/>
                  <a:gd name="T19" fmla="*/ 0 h 112"/>
                  <a:gd name="T20" fmla="*/ 1 w 76"/>
                  <a:gd name="T21" fmla="*/ 0 h 112"/>
                  <a:gd name="T22" fmla="*/ 1 w 76"/>
                  <a:gd name="T23" fmla="*/ 0 h 112"/>
                  <a:gd name="T24" fmla="*/ 1 w 76"/>
                  <a:gd name="T25" fmla="*/ 0 h 112"/>
                  <a:gd name="T26" fmla="*/ 1 w 76"/>
                  <a:gd name="T27" fmla="*/ 0 h 112"/>
                  <a:gd name="T28" fmla="*/ 1 w 76"/>
                  <a:gd name="T29" fmla="*/ 0 h 112"/>
                  <a:gd name="T30" fmla="*/ 1 w 76"/>
                  <a:gd name="T31" fmla="*/ 0 h 112"/>
                  <a:gd name="T32" fmla="*/ 1 w 76"/>
                  <a:gd name="T33" fmla="*/ 0 h 112"/>
                  <a:gd name="T34" fmla="*/ 1 w 76"/>
                  <a:gd name="T35" fmla="*/ 0 h 112"/>
                  <a:gd name="T36" fmla="*/ 1 w 76"/>
                  <a:gd name="T37" fmla="*/ 0 h 112"/>
                  <a:gd name="T38" fmla="*/ 1 w 76"/>
                  <a:gd name="T39" fmla="*/ 0 h 112"/>
                  <a:gd name="T40" fmla="*/ 1 w 76"/>
                  <a:gd name="T41" fmla="*/ 0 h 112"/>
                  <a:gd name="T42" fmla="*/ 1 w 76"/>
                  <a:gd name="T43" fmla="*/ 0 h 112"/>
                  <a:gd name="T44" fmla="*/ 1 w 76"/>
                  <a:gd name="T45" fmla="*/ 0 h 112"/>
                  <a:gd name="T46" fmla="*/ 1 w 76"/>
                  <a:gd name="T47" fmla="*/ 0 h 112"/>
                  <a:gd name="T48" fmla="*/ 1 w 76"/>
                  <a:gd name="T49" fmla="*/ 0 h 112"/>
                  <a:gd name="T50" fmla="*/ 1 w 76"/>
                  <a:gd name="T51" fmla="*/ 0 h 112"/>
                  <a:gd name="T52" fmla="*/ 1 w 76"/>
                  <a:gd name="T53" fmla="*/ 0 h 112"/>
                  <a:gd name="T54" fmla="*/ 1 w 76"/>
                  <a:gd name="T55" fmla="*/ 0 h 112"/>
                  <a:gd name="T56" fmla="*/ 1 w 76"/>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
                  <a:gd name="T88" fmla="*/ 0 h 112"/>
                  <a:gd name="T89" fmla="*/ 76 w 76"/>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 h="112">
                    <a:moveTo>
                      <a:pt x="1" y="5"/>
                    </a:moveTo>
                    <a:lnTo>
                      <a:pt x="0" y="21"/>
                    </a:lnTo>
                    <a:lnTo>
                      <a:pt x="3" y="33"/>
                    </a:lnTo>
                    <a:lnTo>
                      <a:pt x="7" y="40"/>
                    </a:lnTo>
                    <a:lnTo>
                      <a:pt x="14" y="45"/>
                    </a:lnTo>
                    <a:lnTo>
                      <a:pt x="21" y="51"/>
                    </a:lnTo>
                    <a:lnTo>
                      <a:pt x="28" y="58"/>
                    </a:lnTo>
                    <a:lnTo>
                      <a:pt x="33" y="66"/>
                    </a:lnTo>
                    <a:lnTo>
                      <a:pt x="34" y="77"/>
                    </a:lnTo>
                    <a:lnTo>
                      <a:pt x="37" y="91"/>
                    </a:lnTo>
                    <a:lnTo>
                      <a:pt x="43" y="103"/>
                    </a:lnTo>
                    <a:lnTo>
                      <a:pt x="56" y="112"/>
                    </a:lnTo>
                    <a:lnTo>
                      <a:pt x="76" y="110"/>
                    </a:lnTo>
                    <a:lnTo>
                      <a:pt x="66" y="101"/>
                    </a:lnTo>
                    <a:lnTo>
                      <a:pt x="56" y="89"/>
                    </a:lnTo>
                    <a:lnTo>
                      <a:pt x="48" y="75"/>
                    </a:lnTo>
                    <a:lnTo>
                      <a:pt x="48" y="63"/>
                    </a:lnTo>
                    <a:lnTo>
                      <a:pt x="53" y="51"/>
                    </a:lnTo>
                    <a:lnTo>
                      <a:pt x="53" y="40"/>
                    </a:lnTo>
                    <a:lnTo>
                      <a:pt x="48" y="32"/>
                    </a:lnTo>
                    <a:lnTo>
                      <a:pt x="41" y="26"/>
                    </a:lnTo>
                    <a:lnTo>
                      <a:pt x="31" y="25"/>
                    </a:lnTo>
                    <a:lnTo>
                      <a:pt x="23" y="21"/>
                    </a:lnTo>
                    <a:lnTo>
                      <a:pt x="14" y="18"/>
                    </a:lnTo>
                    <a:lnTo>
                      <a:pt x="11" y="11"/>
                    </a:lnTo>
                    <a:lnTo>
                      <a:pt x="10" y="4"/>
                    </a:lnTo>
                    <a:lnTo>
                      <a:pt x="7" y="0"/>
                    </a:lnTo>
                    <a:lnTo>
                      <a:pt x="3" y="2"/>
                    </a:lnTo>
                    <a:lnTo>
                      <a:pt x="1"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71" name="Freeform 151"/>
              <p:cNvSpPr>
                <a:spLocks/>
              </p:cNvSpPr>
              <p:nvPr/>
            </p:nvSpPr>
            <p:spPr bwMode="auto">
              <a:xfrm>
                <a:off x="5938" y="5282"/>
                <a:ext cx="60" cy="68"/>
              </a:xfrm>
              <a:custGeom>
                <a:avLst/>
                <a:gdLst>
                  <a:gd name="T0" fmla="*/ 0 w 118"/>
                  <a:gd name="T1" fmla="*/ 1 h 134"/>
                  <a:gd name="T2" fmla="*/ 1 w 118"/>
                  <a:gd name="T3" fmla="*/ 1 h 134"/>
                  <a:gd name="T4" fmla="*/ 1 w 118"/>
                  <a:gd name="T5" fmla="*/ 1 h 134"/>
                  <a:gd name="T6" fmla="*/ 1 w 118"/>
                  <a:gd name="T7" fmla="*/ 0 h 134"/>
                  <a:gd name="T8" fmla="*/ 1 w 118"/>
                  <a:gd name="T9" fmla="*/ 1 h 134"/>
                  <a:gd name="T10" fmla="*/ 1 w 118"/>
                  <a:gd name="T11" fmla="*/ 1 h 134"/>
                  <a:gd name="T12" fmla="*/ 1 w 118"/>
                  <a:gd name="T13" fmla="*/ 1 h 134"/>
                  <a:gd name="T14" fmla="*/ 1 w 118"/>
                  <a:gd name="T15" fmla="*/ 1 h 134"/>
                  <a:gd name="T16" fmla="*/ 1 w 118"/>
                  <a:gd name="T17" fmla="*/ 1 h 134"/>
                  <a:gd name="T18" fmla="*/ 1 w 118"/>
                  <a:gd name="T19" fmla="*/ 1 h 134"/>
                  <a:gd name="T20" fmla="*/ 1 w 118"/>
                  <a:gd name="T21" fmla="*/ 1 h 134"/>
                  <a:gd name="T22" fmla="*/ 1 w 118"/>
                  <a:gd name="T23" fmla="*/ 1 h 134"/>
                  <a:gd name="T24" fmla="*/ 1 w 118"/>
                  <a:gd name="T25" fmla="*/ 1 h 134"/>
                  <a:gd name="T26" fmla="*/ 1 w 118"/>
                  <a:gd name="T27" fmla="*/ 1 h 134"/>
                  <a:gd name="T28" fmla="*/ 1 w 118"/>
                  <a:gd name="T29" fmla="*/ 1 h 134"/>
                  <a:gd name="T30" fmla="*/ 1 w 118"/>
                  <a:gd name="T31" fmla="*/ 1 h 134"/>
                  <a:gd name="T32" fmla="*/ 1 w 118"/>
                  <a:gd name="T33" fmla="*/ 1 h 134"/>
                  <a:gd name="T34" fmla="*/ 1 w 118"/>
                  <a:gd name="T35" fmla="*/ 1 h 134"/>
                  <a:gd name="T36" fmla="*/ 1 w 118"/>
                  <a:gd name="T37" fmla="*/ 1 h 134"/>
                  <a:gd name="T38" fmla="*/ 1 w 118"/>
                  <a:gd name="T39" fmla="*/ 1 h 134"/>
                  <a:gd name="T40" fmla="*/ 1 w 118"/>
                  <a:gd name="T41" fmla="*/ 1 h 134"/>
                  <a:gd name="T42" fmla="*/ 1 w 118"/>
                  <a:gd name="T43" fmla="*/ 1 h 134"/>
                  <a:gd name="T44" fmla="*/ 1 w 118"/>
                  <a:gd name="T45" fmla="*/ 1 h 134"/>
                  <a:gd name="T46" fmla="*/ 1 w 118"/>
                  <a:gd name="T47" fmla="*/ 1 h 134"/>
                  <a:gd name="T48" fmla="*/ 1 w 118"/>
                  <a:gd name="T49" fmla="*/ 1 h 134"/>
                  <a:gd name="T50" fmla="*/ 1 w 118"/>
                  <a:gd name="T51" fmla="*/ 1 h 134"/>
                  <a:gd name="T52" fmla="*/ 1 w 118"/>
                  <a:gd name="T53" fmla="*/ 1 h 134"/>
                  <a:gd name="T54" fmla="*/ 1 w 118"/>
                  <a:gd name="T55" fmla="*/ 1 h 134"/>
                  <a:gd name="T56" fmla="*/ 1 w 118"/>
                  <a:gd name="T57" fmla="*/ 1 h 134"/>
                  <a:gd name="T58" fmla="*/ 1 w 118"/>
                  <a:gd name="T59" fmla="*/ 1 h 134"/>
                  <a:gd name="T60" fmla="*/ 1 w 118"/>
                  <a:gd name="T61" fmla="*/ 1 h 134"/>
                  <a:gd name="T62" fmla="*/ 1 w 118"/>
                  <a:gd name="T63" fmla="*/ 1 h 134"/>
                  <a:gd name="T64" fmla="*/ 0 w 118"/>
                  <a:gd name="T65" fmla="*/ 1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134"/>
                  <a:gd name="T101" fmla="*/ 118 w 118"/>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134">
                    <a:moveTo>
                      <a:pt x="0" y="15"/>
                    </a:moveTo>
                    <a:lnTo>
                      <a:pt x="8" y="8"/>
                    </a:lnTo>
                    <a:lnTo>
                      <a:pt x="20" y="3"/>
                    </a:lnTo>
                    <a:lnTo>
                      <a:pt x="30" y="0"/>
                    </a:lnTo>
                    <a:lnTo>
                      <a:pt x="38" y="1"/>
                    </a:lnTo>
                    <a:lnTo>
                      <a:pt x="43" y="5"/>
                    </a:lnTo>
                    <a:lnTo>
                      <a:pt x="48" y="10"/>
                    </a:lnTo>
                    <a:lnTo>
                      <a:pt x="54" y="17"/>
                    </a:lnTo>
                    <a:lnTo>
                      <a:pt x="61" y="24"/>
                    </a:lnTo>
                    <a:lnTo>
                      <a:pt x="67" y="31"/>
                    </a:lnTo>
                    <a:lnTo>
                      <a:pt x="74" y="36"/>
                    </a:lnTo>
                    <a:lnTo>
                      <a:pt x="80" y="43"/>
                    </a:lnTo>
                    <a:lnTo>
                      <a:pt x="84" y="47"/>
                    </a:lnTo>
                    <a:lnTo>
                      <a:pt x="93" y="54"/>
                    </a:lnTo>
                    <a:lnTo>
                      <a:pt x="100" y="64"/>
                    </a:lnTo>
                    <a:lnTo>
                      <a:pt x="105" y="77"/>
                    </a:lnTo>
                    <a:lnTo>
                      <a:pt x="110" y="87"/>
                    </a:lnTo>
                    <a:lnTo>
                      <a:pt x="113" y="101"/>
                    </a:lnTo>
                    <a:lnTo>
                      <a:pt x="115" y="115"/>
                    </a:lnTo>
                    <a:lnTo>
                      <a:pt x="118" y="129"/>
                    </a:lnTo>
                    <a:lnTo>
                      <a:pt x="117" y="134"/>
                    </a:lnTo>
                    <a:lnTo>
                      <a:pt x="108" y="124"/>
                    </a:lnTo>
                    <a:lnTo>
                      <a:pt x="94" y="99"/>
                    </a:lnTo>
                    <a:lnTo>
                      <a:pt x="83" y="71"/>
                    </a:lnTo>
                    <a:lnTo>
                      <a:pt x="75" y="56"/>
                    </a:lnTo>
                    <a:lnTo>
                      <a:pt x="68" y="50"/>
                    </a:lnTo>
                    <a:lnTo>
                      <a:pt x="60" y="43"/>
                    </a:lnTo>
                    <a:lnTo>
                      <a:pt x="51" y="36"/>
                    </a:lnTo>
                    <a:lnTo>
                      <a:pt x="40" y="29"/>
                    </a:lnTo>
                    <a:lnTo>
                      <a:pt x="28" y="24"/>
                    </a:lnTo>
                    <a:lnTo>
                      <a:pt x="18" y="19"/>
                    </a:lnTo>
                    <a:lnTo>
                      <a:pt x="8" y="15"/>
                    </a:lnTo>
                    <a:lnTo>
                      <a:pt x="0" y="1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72" name="Freeform 152"/>
              <p:cNvSpPr>
                <a:spLocks/>
              </p:cNvSpPr>
              <p:nvPr/>
            </p:nvSpPr>
            <p:spPr bwMode="auto">
              <a:xfrm>
                <a:off x="6087" y="5346"/>
                <a:ext cx="12" cy="16"/>
              </a:xfrm>
              <a:custGeom>
                <a:avLst/>
                <a:gdLst>
                  <a:gd name="T0" fmla="*/ 1 w 24"/>
                  <a:gd name="T1" fmla="*/ 1 h 32"/>
                  <a:gd name="T2" fmla="*/ 1 w 24"/>
                  <a:gd name="T3" fmla="*/ 1 h 32"/>
                  <a:gd name="T4" fmla="*/ 1 w 24"/>
                  <a:gd name="T5" fmla="*/ 1 h 32"/>
                  <a:gd name="T6" fmla="*/ 1 w 24"/>
                  <a:gd name="T7" fmla="*/ 1 h 32"/>
                  <a:gd name="T8" fmla="*/ 1 w 24"/>
                  <a:gd name="T9" fmla="*/ 1 h 32"/>
                  <a:gd name="T10" fmla="*/ 1 w 24"/>
                  <a:gd name="T11" fmla="*/ 1 h 32"/>
                  <a:gd name="T12" fmla="*/ 1 w 24"/>
                  <a:gd name="T13" fmla="*/ 1 h 32"/>
                  <a:gd name="T14" fmla="*/ 1 w 24"/>
                  <a:gd name="T15" fmla="*/ 1 h 32"/>
                  <a:gd name="T16" fmla="*/ 1 w 24"/>
                  <a:gd name="T17" fmla="*/ 0 h 32"/>
                  <a:gd name="T18" fmla="*/ 1 w 24"/>
                  <a:gd name="T19" fmla="*/ 1 h 32"/>
                  <a:gd name="T20" fmla="*/ 1 w 24"/>
                  <a:gd name="T21" fmla="*/ 1 h 32"/>
                  <a:gd name="T22" fmla="*/ 0 w 24"/>
                  <a:gd name="T23" fmla="*/ 1 h 32"/>
                  <a:gd name="T24" fmla="*/ 0 w 24"/>
                  <a:gd name="T25" fmla="*/ 1 h 32"/>
                  <a:gd name="T26" fmla="*/ 1 w 24"/>
                  <a:gd name="T27" fmla="*/ 1 h 32"/>
                  <a:gd name="T28" fmla="*/ 1 w 24"/>
                  <a:gd name="T29" fmla="*/ 1 h 32"/>
                  <a:gd name="T30" fmla="*/ 1 w 24"/>
                  <a:gd name="T31" fmla="*/ 1 h 32"/>
                  <a:gd name="T32" fmla="*/ 1 w 2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2"/>
                  <a:gd name="T53" fmla="*/ 24 w 2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2">
                    <a:moveTo>
                      <a:pt x="13" y="32"/>
                    </a:moveTo>
                    <a:lnTo>
                      <a:pt x="18" y="30"/>
                    </a:lnTo>
                    <a:lnTo>
                      <a:pt x="21" y="26"/>
                    </a:lnTo>
                    <a:lnTo>
                      <a:pt x="24" y="21"/>
                    </a:lnTo>
                    <a:lnTo>
                      <a:pt x="24" y="16"/>
                    </a:lnTo>
                    <a:lnTo>
                      <a:pt x="23" y="9"/>
                    </a:lnTo>
                    <a:lnTo>
                      <a:pt x="20" y="5"/>
                    </a:lnTo>
                    <a:lnTo>
                      <a:pt x="17" y="2"/>
                    </a:lnTo>
                    <a:lnTo>
                      <a:pt x="11" y="0"/>
                    </a:lnTo>
                    <a:lnTo>
                      <a:pt x="7" y="2"/>
                    </a:lnTo>
                    <a:lnTo>
                      <a:pt x="3" y="5"/>
                    </a:lnTo>
                    <a:lnTo>
                      <a:pt x="0" y="9"/>
                    </a:lnTo>
                    <a:lnTo>
                      <a:pt x="0" y="16"/>
                    </a:lnTo>
                    <a:lnTo>
                      <a:pt x="1" y="23"/>
                    </a:lnTo>
                    <a:lnTo>
                      <a:pt x="4" y="26"/>
                    </a:lnTo>
                    <a:lnTo>
                      <a:pt x="7" y="30"/>
                    </a:lnTo>
                    <a:lnTo>
                      <a:pt x="13"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73" name="Freeform 153"/>
              <p:cNvSpPr>
                <a:spLocks/>
              </p:cNvSpPr>
              <p:nvPr/>
            </p:nvSpPr>
            <p:spPr bwMode="auto">
              <a:xfrm>
                <a:off x="6084" y="5371"/>
                <a:ext cx="13" cy="16"/>
              </a:xfrm>
              <a:custGeom>
                <a:avLst/>
                <a:gdLst>
                  <a:gd name="T0" fmla="*/ 1 w 26"/>
                  <a:gd name="T1" fmla="*/ 1 h 31"/>
                  <a:gd name="T2" fmla="*/ 1 w 26"/>
                  <a:gd name="T3" fmla="*/ 1 h 31"/>
                  <a:gd name="T4" fmla="*/ 1 w 26"/>
                  <a:gd name="T5" fmla="*/ 1 h 31"/>
                  <a:gd name="T6" fmla="*/ 1 w 26"/>
                  <a:gd name="T7" fmla="*/ 1 h 31"/>
                  <a:gd name="T8" fmla="*/ 1 w 26"/>
                  <a:gd name="T9" fmla="*/ 1 h 31"/>
                  <a:gd name="T10" fmla="*/ 1 w 26"/>
                  <a:gd name="T11" fmla="*/ 1 h 31"/>
                  <a:gd name="T12" fmla="*/ 1 w 26"/>
                  <a:gd name="T13" fmla="*/ 1 h 31"/>
                  <a:gd name="T14" fmla="*/ 1 w 26"/>
                  <a:gd name="T15" fmla="*/ 1 h 31"/>
                  <a:gd name="T16" fmla="*/ 1 w 26"/>
                  <a:gd name="T17" fmla="*/ 0 h 31"/>
                  <a:gd name="T18" fmla="*/ 1 w 26"/>
                  <a:gd name="T19" fmla="*/ 1 h 31"/>
                  <a:gd name="T20" fmla="*/ 1 w 26"/>
                  <a:gd name="T21" fmla="*/ 1 h 31"/>
                  <a:gd name="T22" fmla="*/ 1 w 26"/>
                  <a:gd name="T23" fmla="*/ 1 h 31"/>
                  <a:gd name="T24" fmla="*/ 0 w 26"/>
                  <a:gd name="T25" fmla="*/ 1 h 31"/>
                  <a:gd name="T26" fmla="*/ 1 w 26"/>
                  <a:gd name="T27" fmla="*/ 1 h 31"/>
                  <a:gd name="T28" fmla="*/ 1 w 26"/>
                  <a:gd name="T29" fmla="*/ 1 h 31"/>
                  <a:gd name="T30" fmla="*/ 1 w 26"/>
                  <a:gd name="T31" fmla="*/ 1 h 31"/>
                  <a:gd name="T32" fmla="*/ 1 w 26"/>
                  <a:gd name="T33" fmla="*/ 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1"/>
                  <a:gd name="T53" fmla="*/ 26 w 26"/>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1">
                    <a:moveTo>
                      <a:pt x="14" y="31"/>
                    </a:moveTo>
                    <a:lnTo>
                      <a:pt x="19" y="30"/>
                    </a:lnTo>
                    <a:lnTo>
                      <a:pt x="23" y="26"/>
                    </a:lnTo>
                    <a:lnTo>
                      <a:pt x="24" y="21"/>
                    </a:lnTo>
                    <a:lnTo>
                      <a:pt x="26" y="14"/>
                    </a:lnTo>
                    <a:lnTo>
                      <a:pt x="24" y="9"/>
                    </a:lnTo>
                    <a:lnTo>
                      <a:pt x="21" y="3"/>
                    </a:lnTo>
                    <a:lnTo>
                      <a:pt x="19" y="2"/>
                    </a:lnTo>
                    <a:lnTo>
                      <a:pt x="13" y="0"/>
                    </a:lnTo>
                    <a:lnTo>
                      <a:pt x="7" y="2"/>
                    </a:lnTo>
                    <a:lnTo>
                      <a:pt x="4" y="5"/>
                    </a:lnTo>
                    <a:lnTo>
                      <a:pt x="1" y="9"/>
                    </a:lnTo>
                    <a:lnTo>
                      <a:pt x="0" y="16"/>
                    </a:lnTo>
                    <a:lnTo>
                      <a:pt x="1" y="23"/>
                    </a:lnTo>
                    <a:lnTo>
                      <a:pt x="6" y="26"/>
                    </a:lnTo>
                    <a:lnTo>
                      <a:pt x="9" y="30"/>
                    </a:lnTo>
                    <a:lnTo>
                      <a:pt x="14" y="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74" name="Freeform 154"/>
              <p:cNvSpPr>
                <a:spLocks/>
              </p:cNvSpPr>
              <p:nvPr/>
            </p:nvSpPr>
            <p:spPr bwMode="auto">
              <a:xfrm>
                <a:off x="6082" y="5401"/>
                <a:ext cx="13" cy="16"/>
              </a:xfrm>
              <a:custGeom>
                <a:avLst/>
                <a:gdLst>
                  <a:gd name="T0" fmla="*/ 1 w 25"/>
                  <a:gd name="T1" fmla="*/ 1 h 32"/>
                  <a:gd name="T2" fmla="*/ 1 w 25"/>
                  <a:gd name="T3" fmla="*/ 1 h 32"/>
                  <a:gd name="T4" fmla="*/ 1 w 25"/>
                  <a:gd name="T5" fmla="*/ 1 h 32"/>
                  <a:gd name="T6" fmla="*/ 1 w 25"/>
                  <a:gd name="T7" fmla="*/ 1 h 32"/>
                  <a:gd name="T8" fmla="*/ 1 w 25"/>
                  <a:gd name="T9" fmla="*/ 1 h 32"/>
                  <a:gd name="T10" fmla="*/ 1 w 25"/>
                  <a:gd name="T11" fmla="*/ 1 h 32"/>
                  <a:gd name="T12" fmla="*/ 1 w 25"/>
                  <a:gd name="T13" fmla="*/ 1 h 32"/>
                  <a:gd name="T14" fmla="*/ 1 w 25"/>
                  <a:gd name="T15" fmla="*/ 1 h 32"/>
                  <a:gd name="T16" fmla="*/ 1 w 25"/>
                  <a:gd name="T17" fmla="*/ 0 h 32"/>
                  <a:gd name="T18" fmla="*/ 1 w 25"/>
                  <a:gd name="T19" fmla="*/ 1 h 32"/>
                  <a:gd name="T20" fmla="*/ 1 w 25"/>
                  <a:gd name="T21" fmla="*/ 1 h 32"/>
                  <a:gd name="T22" fmla="*/ 1 w 25"/>
                  <a:gd name="T23" fmla="*/ 1 h 32"/>
                  <a:gd name="T24" fmla="*/ 0 w 25"/>
                  <a:gd name="T25" fmla="*/ 1 h 32"/>
                  <a:gd name="T26" fmla="*/ 1 w 25"/>
                  <a:gd name="T27" fmla="*/ 1 h 32"/>
                  <a:gd name="T28" fmla="*/ 1 w 25"/>
                  <a:gd name="T29" fmla="*/ 1 h 32"/>
                  <a:gd name="T30" fmla="*/ 1 w 25"/>
                  <a:gd name="T31" fmla="*/ 1 h 32"/>
                  <a:gd name="T32" fmla="*/ 1 w 25"/>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2"/>
                  <a:gd name="T53" fmla="*/ 25 w 25"/>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2">
                    <a:moveTo>
                      <a:pt x="13" y="32"/>
                    </a:moveTo>
                    <a:lnTo>
                      <a:pt x="18" y="30"/>
                    </a:lnTo>
                    <a:lnTo>
                      <a:pt x="21" y="26"/>
                    </a:lnTo>
                    <a:lnTo>
                      <a:pt x="24" y="21"/>
                    </a:lnTo>
                    <a:lnTo>
                      <a:pt x="25" y="14"/>
                    </a:lnTo>
                    <a:lnTo>
                      <a:pt x="24" y="9"/>
                    </a:lnTo>
                    <a:lnTo>
                      <a:pt x="21" y="4"/>
                    </a:lnTo>
                    <a:lnTo>
                      <a:pt x="18" y="2"/>
                    </a:lnTo>
                    <a:lnTo>
                      <a:pt x="13" y="0"/>
                    </a:lnTo>
                    <a:lnTo>
                      <a:pt x="7" y="2"/>
                    </a:lnTo>
                    <a:lnTo>
                      <a:pt x="4" y="6"/>
                    </a:lnTo>
                    <a:lnTo>
                      <a:pt x="1" y="9"/>
                    </a:lnTo>
                    <a:lnTo>
                      <a:pt x="0" y="16"/>
                    </a:lnTo>
                    <a:lnTo>
                      <a:pt x="1" y="23"/>
                    </a:lnTo>
                    <a:lnTo>
                      <a:pt x="4" y="26"/>
                    </a:lnTo>
                    <a:lnTo>
                      <a:pt x="7" y="30"/>
                    </a:lnTo>
                    <a:lnTo>
                      <a:pt x="13"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75" name="Freeform 155"/>
              <p:cNvSpPr>
                <a:spLocks/>
              </p:cNvSpPr>
              <p:nvPr/>
            </p:nvSpPr>
            <p:spPr bwMode="auto">
              <a:xfrm>
                <a:off x="5948" y="5173"/>
                <a:ext cx="74" cy="174"/>
              </a:xfrm>
              <a:custGeom>
                <a:avLst/>
                <a:gdLst>
                  <a:gd name="T0" fmla="*/ 1 w 147"/>
                  <a:gd name="T1" fmla="*/ 1 h 348"/>
                  <a:gd name="T2" fmla="*/ 1 w 147"/>
                  <a:gd name="T3" fmla="*/ 1 h 348"/>
                  <a:gd name="T4" fmla="*/ 1 w 147"/>
                  <a:gd name="T5" fmla="*/ 1 h 348"/>
                  <a:gd name="T6" fmla="*/ 1 w 147"/>
                  <a:gd name="T7" fmla="*/ 1 h 348"/>
                  <a:gd name="T8" fmla="*/ 1 w 147"/>
                  <a:gd name="T9" fmla="*/ 1 h 348"/>
                  <a:gd name="T10" fmla="*/ 1 w 147"/>
                  <a:gd name="T11" fmla="*/ 1 h 348"/>
                  <a:gd name="T12" fmla="*/ 1 w 147"/>
                  <a:gd name="T13" fmla="*/ 1 h 348"/>
                  <a:gd name="T14" fmla="*/ 1 w 147"/>
                  <a:gd name="T15" fmla="*/ 1 h 348"/>
                  <a:gd name="T16" fmla="*/ 1 w 147"/>
                  <a:gd name="T17" fmla="*/ 1 h 348"/>
                  <a:gd name="T18" fmla="*/ 1 w 147"/>
                  <a:gd name="T19" fmla="*/ 1 h 348"/>
                  <a:gd name="T20" fmla="*/ 1 w 147"/>
                  <a:gd name="T21" fmla="*/ 1 h 348"/>
                  <a:gd name="T22" fmla="*/ 1 w 147"/>
                  <a:gd name="T23" fmla="*/ 1 h 348"/>
                  <a:gd name="T24" fmla="*/ 1 w 147"/>
                  <a:gd name="T25" fmla="*/ 1 h 348"/>
                  <a:gd name="T26" fmla="*/ 1 w 147"/>
                  <a:gd name="T27" fmla="*/ 1 h 348"/>
                  <a:gd name="T28" fmla="*/ 1 w 147"/>
                  <a:gd name="T29" fmla="*/ 1 h 348"/>
                  <a:gd name="T30" fmla="*/ 1 w 147"/>
                  <a:gd name="T31" fmla="*/ 1 h 348"/>
                  <a:gd name="T32" fmla="*/ 1 w 147"/>
                  <a:gd name="T33" fmla="*/ 1 h 348"/>
                  <a:gd name="T34" fmla="*/ 1 w 147"/>
                  <a:gd name="T35" fmla="*/ 1 h 348"/>
                  <a:gd name="T36" fmla="*/ 1 w 147"/>
                  <a:gd name="T37" fmla="*/ 1 h 348"/>
                  <a:gd name="T38" fmla="*/ 1 w 147"/>
                  <a:gd name="T39" fmla="*/ 1 h 348"/>
                  <a:gd name="T40" fmla="*/ 1 w 147"/>
                  <a:gd name="T41" fmla="*/ 1 h 348"/>
                  <a:gd name="T42" fmla="*/ 1 w 147"/>
                  <a:gd name="T43" fmla="*/ 1 h 348"/>
                  <a:gd name="T44" fmla="*/ 1 w 147"/>
                  <a:gd name="T45" fmla="*/ 1 h 348"/>
                  <a:gd name="T46" fmla="*/ 1 w 147"/>
                  <a:gd name="T47" fmla="*/ 1 h 348"/>
                  <a:gd name="T48" fmla="*/ 1 w 147"/>
                  <a:gd name="T49" fmla="*/ 1 h 348"/>
                  <a:gd name="T50" fmla="*/ 1 w 147"/>
                  <a:gd name="T51" fmla="*/ 1 h 348"/>
                  <a:gd name="T52" fmla="*/ 1 w 147"/>
                  <a:gd name="T53" fmla="*/ 1 h 348"/>
                  <a:gd name="T54" fmla="*/ 1 w 147"/>
                  <a:gd name="T55" fmla="*/ 1 h 348"/>
                  <a:gd name="T56" fmla="*/ 1 w 147"/>
                  <a:gd name="T57" fmla="*/ 1 h 348"/>
                  <a:gd name="T58" fmla="*/ 1 w 147"/>
                  <a:gd name="T59" fmla="*/ 1 h 348"/>
                  <a:gd name="T60" fmla="*/ 1 w 147"/>
                  <a:gd name="T61" fmla="*/ 1 h 348"/>
                  <a:gd name="T62" fmla="*/ 1 w 147"/>
                  <a:gd name="T63" fmla="*/ 1 h 348"/>
                  <a:gd name="T64" fmla="*/ 1 w 147"/>
                  <a:gd name="T65" fmla="*/ 1 h 348"/>
                  <a:gd name="T66" fmla="*/ 1 w 147"/>
                  <a:gd name="T67" fmla="*/ 1 h 3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7"/>
                  <a:gd name="T103" fmla="*/ 0 h 348"/>
                  <a:gd name="T104" fmla="*/ 147 w 147"/>
                  <a:gd name="T105" fmla="*/ 348 h 3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7" h="348">
                    <a:moveTo>
                      <a:pt x="94" y="200"/>
                    </a:moveTo>
                    <a:lnTo>
                      <a:pt x="95" y="220"/>
                    </a:lnTo>
                    <a:lnTo>
                      <a:pt x="98" y="243"/>
                    </a:lnTo>
                    <a:lnTo>
                      <a:pt x="101" y="261"/>
                    </a:lnTo>
                    <a:lnTo>
                      <a:pt x="104" y="271"/>
                    </a:lnTo>
                    <a:lnTo>
                      <a:pt x="107" y="278"/>
                    </a:lnTo>
                    <a:lnTo>
                      <a:pt x="111" y="287"/>
                    </a:lnTo>
                    <a:lnTo>
                      <a:pt x="117" y="297"/>
                    </a:lnTo>
                    <a:lnTo>
                      <a:pt x="123" y="310"/>
                    </a:lnTo>
                    <a:lnTo>
                      <a:pt x="128" y="322"/>
                    </a:lnTo>
                    <a:lnTo>
                      <a:pt x="135" y="332"/>
                    </a:lnTo>
                    <a:lnTo>
                      <a:pt x="141" y="341"/>
                    </a:lnTo>
                    <a:lnTo>
                      <a:pt x="147" y="348"/>
                    </a:lnTo>
                    <a:lnTo>
                      <a:pt x="143" y="336"/>
                    </a:lnTo>
                    <a:lnTo>
                      <a:pt x="141" y="317"/>
                    </a:lnTo>
                    <a:lnTo>
                      <a:pt x="141" y="296"/>
                    </a:lnTo>
                    <a:lnTo>
                      <a:pt x="140" y="275"/>
                    </a:lnTo>
                    <a:lnTo>
                      <a:pt x="135" y="252"/>
                    </a:lnTo>
                    <a:lnTo>
                      <a:pt x="130" y="226"/>
                    </a:lnTo>
                    <a:lnTo>
                      <a:pt x="124" y="201"/>
                    </a:lnTo>
                    <a:lnTo>
                      <a:pt x="123" y="184"/>
                    </a:lnTo>
                    <a:lnTo>
                      <a:pt x="120" y="161"/>
                    </a:lnTo>
                    <a:lnTo>
                      <a:pt x="117" y="138"/>
                    </a:lnTo>
                    <a:lnTo>
                      <a:pt x="114" y="119"/>
                    </a:lnTo>
                    <a:lnTo>
                      <a:pt x="113" y="105"/>
                    </a:lnTo>
                    <a:lnTo>
                      <a:pt x="110" y="88"/>
                    </a:lnTo>
                    <a:lnTo>
                      <a:pt x="105" y="63"/>
                    </a:lnTo>
                    <a:lnTo>
                      <a:pt x="101" y="37"/>
                    </a:lnTo>
                    <a:lnTo>
                      <a:pt x="98" y="14"/>
                    </a:lnTo>
                    <a:lnTo>
                      <a:pt x="97" y="11"/>
                    </a:lnTo>
                    <a:lnTo>
                      <a:pt x="94" y="7"/>
                    </a:lnTo>
                    <a:lnTo>
                      <a:pt x="93" y="4"/>
                    </a:lnTo>
                    <a:lnTo>
                      <a:pt x="90" y="0"/>
                    </a:lnTo>
                    <a:lnTo>
                      <a:pt x="85" y="9"/>
                    </a:lnTo>
                    <a:lnTo>
                      <a:pt x="78" y="16"/>
                    </a:lnTo>
                    <a:lnTo>
                      <a:pt x="68" y="21"/>
                    </a:lnTo>
                    <a:lnTo>
                      <a:pt x="58" y="21"/>
                    </a:lnTo>
                    <a:lnTo>
                      <a:pt x="65" y="42"/>
                    </a:lnTo>
                    <a:lnTo>
                      <a:pt x="71" y="62"/>
                    </a:lnTo>
                    <a:lnTo>
                      <a:pt x="75" y="79"/>
                    </a:lnTo>
                    <a:lnTo>
                      <a:pt x="77" y="95"/>
                    </a:lnTo>
                    <a:lnTo>
                      <a:pt x="80" y="110"/>
                    </a:lnTo>
                    <a:lnTo>
                      <a:pt x="84" y="130"/>
                    </a:lnTo>
                    <a:lnTo>
                      <a:pt x="90" y="149"/>
                    </a:lnTo>
                    <a:lnTo>
                      <a:pt x="91" y="165"/>
                    </a:lnTo>
                    <a:lnTo>
                      <a:pt x="88" y="158"/>
                    </a:lnTo>
                    <a:lnTo>
                      <a:pt x="83" y="147"/>
                    </a:lnTo>
                    <a:lnTo>
                      <a:pt x="77" y="135"/>
                    </a:lnTo>
                    <a:lnTo>
                      <a:pt x="68" y="121"/>
                    </a:lnTo>
                    <a:lnTo>
                      <a:pt x="61" y="107"/>
                    </a:lnTo>
                    <a:lnTo>
                      <a:pt x="54" y="95"/>
                    </a:lnTo>
                    <a:lnTo>
                      <a:pt x="47" y="84"/>
                    </a:lnTo>
                    <a:lnTo>
                      <a:pt x="41" y="75"/>
                    </a:lnTo>
                    <a:lnTo>
                      <a:pt x="31" y="91"/>
                    </a:lnTo>
                    <a:lnTo>
                      <a:pt x="21" y="103"/>
                    </a:lnTo>
                    <a:lnTo>
                      <a:pt x="10" y="112"/>
                    </a:lnTo>
                    <a:lnTo>
                      <a:pt x="0" y="117"/>
                    </a:lnTo>
                    <a:lnTo>
                      <a:pt x="7" y="123"/>
                    </a:lnTo>
                    <a:lnTo>
                      <a:pt x="14" y="128"/>
                    </a:lnTo>
                    <a:lnTo>
                      <a:pt x="23" y="133"/>
                    </a:lnTo>
                    <a:lnTo>
                      <a:pt x="31" y="137"/>
                    </a:lnTo>
                    <a:lnTo>
                      <a:pt x="41" y="142"/>
                    </a:lnTo>
                    <a:lnTo>
                      <a:pt x="53" y="151"/>
                    </a:lnTo>
                    <a:lnTo>
                      <a:pt x="63" y="161"/>
                    </a:lnTo>
                    <a:lnTo>
                      <a:pt x="68" y="170"/>
                    </a:lnTo>
                    <a:lnTo>
                      <a:pt x="70" y="179"/>
                    </a:lnTo>
                    <a:lnTo>
                      <a:pt x="75" y="191"/>
                    </a:lnTo>
                    <a:lnTo>
                      <a:pt x="83" y="200"/>
                    </a:lnTo>
                    <a:lnTo>
                      <a:pt x="94" y="2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76" name="Freeform 156"/>
              <p:cNvSpPr>
                <a:spLocks/>
              </p:cNvSpPr>
              <p:nvPr/>
            </p:nvSpPr>
            <p:spPr bwMode="auto">
              <a:xfrm>
                <a:off x="5953" y="5538"/>
                <a:ext cx="122" cy="129"/>
              </a:xfrm>
              <a:custGeom>
                <a:avLst/>
                <a:gdLst>
                  <a:gd name="T0" fmla="*/ 1 w 244"/>
                  <a:gd name="T1" fmla="*/ 1 h 256"/>
                  <a:gd name="T2" fmla="*/ 1 w 244"/>
                  <a:gd name="T3" fmla="*/ 1 h 256"/>
                  <a:gd name="T4" fmla="*/ 1 w 244"/>
                  <a:gd name="T5" fmla="*/ 0 h 256"/>
                  <a:gd name="T6" fmla="*/ 1 w 244"/>
                  <a:gd name="T7" fmla="*/ 1 h 256"/>
                  <a:gd name="T8" fmla="*/ 1 w 244"/>
                  <a:gd name="T9" fmla="*/ 1 h 256"/>
                  <a:gd name="T10" fmla="*/ 1 w 244"/>
                  <a:gd name="T11" fmla="*/ 1 h 256"/>
                  <a:gd name="T12" fmla="*/ 1 w 244"/>
                  <a:gd name="T13" fmla="*/ 1 h 256"/>
                  <a:gd name="T14" fmla="*/ 1 w 244"/>
                  <a:gd name="T15" fmla="*/ 1 h 256"/>
                  <a:gd name="T16" fmla="*/ 1 w 244"/>
                  <a:gd name="T17" fmla="*/ 1 h 256"/>
                  <a:gd name="T18" fmla="*/ 1 w 244"/>
                  <a:gd name="T19" fmla="*/ 1 h 256"/>
                  <a:gd name="T20" fmla="*/ 1 w 244"/>
                  <a:gd name="T21" fmla="*/ 1 h 256"/>
                  <a:gd name="T22" fmla="*/ 1 w 244"/>
                  <a:gd name="T23" fmla="*/ 1 h 256"/>
                  <a:gd name="T24" fmla="*/ 1 w 244"/>
                  <a:gd name="T25" fmla="*/ 1 h 256"/>
                  <a:gd name="T26" fmla="*/ 1 w 244"/>
                  <a:gd name="T27" fmla="*/ 1 h 256"/>
                  <a:gd name="T28" fmla="*/ 1 w 244"/>
                  <a:gd name="T29" fmla="*/ 1 h 256"/>
                  <a:gd name="T30" fmla="*/ 1 w 244"/>
                  <a:gd name="T31" fmla="*/ 1 h 256"/>
                  <a:gd name="T32" fmla="*/ 1 w 244"/>
                  <a:gd name="T33" fmla="*/ 1 h 256"/>
                  <a:gd name="T34" fmla="*/ 1 w 244"/>
                  <a:gd name="T35" fmla="*/ 1 h 256"/>
                  <a:gd name="T36" fmla="*/ 1 w 244"/>
                  <a:gd name="T37" fmla="*/ 1 h 256"/>
                  <a:gd name="T38" fmla="*/ 1 w 244"/>
                  <a:gd name="T39" fmla="*/ 1 h 256"/>
                  <a:gd name="T40" fmla="*/ 1 w 244"/>
                  <a:gd name="T41" fmla="*/ 1 h 256"/>
                  <a:gd name="T42" fmla="*/ 1 w 244"/>
                  <a:gd name="T43" fmla="*/ 1 h 256"/>
                  <a:gd name="T44" fmla="*/ 1 w 244"/>
                  <a:gd name="T45" fmla="*/ 1 h 256"/>
                  <a:gd name="T46" fmla="*/ 1 w 244"/>
                  <a:gd name="T47" fmla="*/ 1 h 256"/>
                  <a:gd name="T48" fmla="*/ 1 w 244"/>
                  <a:gd name="T49" fmla="*/ 1 h 256"/>
                  <a:gd name="T50" fmla="*/ 1 w 244"/>
                  <a:gd name="T51" fmla="*/ 1 h 256"/>
                  <a:gd name="T52" fmla="*/ 1 w 244"/>
                  <a:gd name="T53" fmla="*/ 1 h 256"/>
                  <a:gd name="T54" fmla="*/ 1 w 244"/>
                  <a:gd name="T55" fmla="*/ 1 h 256"/>
                  <a:gd name="T56" fmla="*/ 1 w 244"/>
                  <a:gd name="T57" fmla="*/ 1 h 256"/>
                  <a:gd name="T58" fmla="*/ 1 w 244"/>
                  <a:gd name="T59" fmla="*/ 1 h 256"/>
                  <a:gd name="T60" fmla="*/ 1 w 244"/>
                  <a:gd name="T61" fmla="*/ 1 h 256"/>
                  <a:gd name="T62" fmla="*/ 1 w 244"/>
                  <a:gd name="T63" fmla="*/ 1 h 256"/>
                  <a:gd name="T64" fmla="*/ 1 w 244"/>
                  <a:gd name="T65" fmla="*/ 1 h 256"/>
                  <a:gd name="T66" fmla="*/ 1 w 244"/>
                  <a:gd name="T67" fmla="*/ 1 h 256"/>
                  <a:gd name="T68" fmla="*/ 1 w 244"/>
                  <a:gd name="T69" fmla="*/ 1 h 256"/>
                  <a:gd name="T70" fmla="*/ 1 w 244"/>
                  <a:gd name="T71" fmla="*/ 1 h 256"/>
                  <a:gd name="T72" fmla="*/ 1 w 244"/>
                  <a:gd name="T73" fmla="*/ 1 h 256"/>
                  <a:gd name="T74" fmla="*/ 1 w 244"/>
                  <a:gd name="T75" fmla="*/ 1 h 256"/>
                  <a:gd name="T76" fmla="*/ 1 w 244"/>
                  <a:gd name="T77" fmla="*/ 1 h 256"/>
                  <a:gd name="T78" fmla="*/ 1 w 244"/>
                  <a:gd name="T79" fmla="*/ 1 h 2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4"/>
                  <a:gd name="T121" fmla="*/ 0 h 256"/>
                  <a:gd name="T122" fmla="*/ 244 w 244"/>
                  <a:gd name="T123" fmla="*/ 256 h 2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4" h="256">
                    <a:moveTo>
                      <a:pt x="155" y="19"/>
                    </a:moveTo>
                    <a:lnTo>
                      <a:pt x="151" y="13"/>
                    </a:lnTo>
                    <a:lnTo>
                      <a:pt x="145" y="10"/>
                    </a:lnTo>
                    <a:lnTo>
                      <a:pt x="138" y="5"/>
                    </a:lnTo>
                    <a:lnTo>
                      <a:pt x="131" y="1"/>
                    </a:lnTo>
                    <a:lnTo>
                      <a:pt x="127" y="0"/>
                    </a:lnTo>
                    <a:lnTo>
                      <a:pt x="121" y="1"/>
                    </a:lnTo>
                    <a:lnTo>
                      <a:pt x="115" y="3"/>
                    </a:lnTo>
                    <a:lnTo>
                      <a:pt x="110" y="5"/>
                    </a:lnTo>
                    <a:lnTo>
                      <a:pt x="103" y="8"/>
                    </a:lnTo>
                    <a:lnTo>
                      <a:pt x="97" y="13"/>
                    </a:lnTo>
                    <a:lnTo>
                      <a:pt x="91" y="17"/>
                    </a:lnTo>
                    <a:lnTo>
                      <a:pt x="85" y="22"/>
                    </a:lnTo>
                    <a:lnTo>
                      <a:pt x="77" y="27"/>
                    </a:lnTo>
                    <a:lnTo>
                      <a:pt x="68" y="34"/>
                    </a:lnTo>
                    <a:lnTo>
                      <a:pt x="57" y="41"/>
                    </a:lnTo>
                    <a:lnTo>
                      <a:pt x="45" y="48"/>
                    </a:lnTo>
                    <a:lnTo>
                      <a:pt x="34" y="55"/>
                    </a:lnTo>
                    <a:lnTo>
                      <a:pt x="23" y="61"/>
                    </a:lnTo>
                    <a:lnTo>
                      <a:pt x="13" y="64"/>
                    </a:lnTo>
                    <a:lnTo>
                      <a:pt x="4" y="68"/>
                    </a:lnTo>
                    <a:lnTo>
                      <a:pt x="5" y="75"/>
                    </a:lnTo>
                    <a:lnTo>
                      <a:pt x="7" y="80"/>
                    </a:lnTo>
                    <a:lnTo>
                      <a:pt x="8" y="85"/>
                    </a:lnTo>
                    <a:lnTo>
                      <a:pt x="10" y="92"/>
                    </a:lnTo>
                    <a:lnTo>
                      <a:pt x="20" y="141"/>
                    </a:lnTo>
                    <a:lnTo>
                      <a:pt x="24" y="179"/>
                    </a:lnTo>
                    <a:lnTo>
                      <a:pt x="17" y="216"/>
                    </a:lnTo>
                    <a:lnTo>
                      <a:pt x="0" y="256"/>
                    </a:lnTo>
                    <a:lnTo>
                      <a:pt x="5" y="251"/>
                    </a:lnTo>
                    <a:lnTo>
                      <a:pt x="11" y="246"/>
                    </a:lnTo>
                    <a:lnTo>
                      <a:pt x="17" y="241"/>
                    </a:lnTo>
                    <a:lnTo>
                      <a:pt x="23" y="235"/>
                    </a:lnTo>
                    <a:lnTo>
                      <a:pt x="30" y="234"/>
                    </a:lnTo>
                    <a:lnTo>
                      <a:pt x="35" y="232"/>
                    </a:lnTo>
                    <a:lnTo>
                      <a:pt x="40" y="230"/>
                    </a:lnTo>
                    <a:lnTo>
                      <a:pt x="45" y="232"/>
                    </a:lnTo>
                    <a:lnTo>
                      <a:pt x="51" y="235"/>
                    </a:lnTo>
                    <a:lnTo>
                      <a:pt x="57" y="237"/>
                    </a:lnTo>
                    <a:lnTo>
                      <a:pt x="64" y="239"/>
                    </a:lnTo>
                    <a:lnTo>
                      <a:pt x="71" y="241"/>
                    </a:lnTo>
                    <a:lnTo>
                      <a:pt x="78" y="241"/>
                    </a:lnTo>
                    <a:lnTo>
                      <a:pt x="85" y="239"/>
                    </a:lnTo>
                    <a:lnTo>
                      <a:pt x="94" y="237"/>
                    </a:lnTo>
                    <a:lnTo>
                      <a:pt x="101" y="232"/>
                    </a:lnTo>
                    <a:lnTo>
                      <a:pt x="110" y="225"/>
                    </a:lnTo>
                    <a:lnTo>
                      <a:pt x="121" y="216"/>
                    </a:lnTo>
                    <a:lnTo>
                      <a:pt x="133" y="207"/>
                    </a:lnTo>
                    <a:lnTo>
                      <a:pt x="145" y="199"/>
                    </a:lnTo>
                    <a:lnTo>
                      <a:pt x="157" y="190"/>
                    </a:lnTo>
                    <a:lnTo>
                      <a:pt x="167" y="185"/>
                    </a:lnTo>
                    <a:lnTo>
                      <a:pt x="175" y="179"/>
                    </a:lnTo>
                    <a:lnTo>
                      <a:pt x="181" y="178"/>
                    </a:lnTo>
                    <a:lnTo>
                      <a:pt x="185" y="178"/>
                    </a:lnTo>
                    <a:lnTo>
                      <a:pt x="192" y="178"/>
                    </a:lnTo>
                    <a:lnTo>
                      <a:pt x="198" y="176"/>
                    </a:lnTo>
                    <a:lnTo>
                      <a:pt x="205" y="176"/>
                    </a:lnTo>
                    <a:lnTo>
                      <a:pt x="212" y="176"/>
                    </a:lnTo>
                    <a:lnTo>
                      <a:pt x="218" y="176"/>
                    </a:lnTo>
                    <a:lnTo>
                      <a:pt x="224" y="176"/>
                    </a:lnTo>
                    <a:lnTo>
                      <a:pt x="228" y="178"/>
                    </a:lnTo>
                    <a:lnTo>
                      <a:pt x="235" y="160"/>
                    </a:lnTo>
                    <a:lnTo>
                      <a:pt x="240" y="141"/>
                    </a:lnTo>
                    <a:lnTo>
                      <a:pt x="242" y="120"/>
                    </a:lnTo>
                    <a:lnTo>
                      <a:pt x="244" y="106"/>
                    </a:lnTo>
                    <a:lnTo>
                      <a:pt x="244" y="94"/>
                    </a:lnTo>
                    <a:lnTo>
                      <a:pt x="241" y="83"/>
                    </a:lnTo>
                    <a:lnTo>
                      <a:pt x="235" y="76"/>
                    </a:lnTo>
                    <a:lnTo>
                      <a:pt x="225" y="78"/>
                    </a:lnTo>
                    <a:lnTo>
                      <a:pt x="225" y="59"/>
                    </a:lnTo>
                    <a:lnTo>
                      <a:pt x="225" y="43"/>
                    </a:lnTo>
                    <a:lnTo>
                      <a:pt x="222" y="31"/>
                    </a:lnTo>
                    <a:lnTo>
                      <a:pt x="218" y="22"/>
                    </a:lnTo>
                    <a:lnTo>
                      <a:pt x="212" y="19"/>
                    </a:lnTo>
                    <a:lnTo>
                      <a:pt x="205" y="19"/>
                    </a:lnTo>
                    <a:lnTo>
                      <a:pt x="198" y="19"/>
                    </a:lnTo>
                    <a:lnTo>
                      <a:pt x="192" y="20"/>
                    </a:lnTo>
                    <a:lnTo>
                      <a:pt x="184" y="17"/>
                    </a:lnTo>
                    <a:lnTo>
                      <a:pt x="175" y="15"/>
                    </a:lnTo>
                    <a:lnTo>
                      <a:pt x="167" y="15"/>
                    </a:lnTo>
                    <a:lnTo>
                      <a:pt x="155" y="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77" name="Freeform 157"/>
              <p:cNvSpPr>
                <a:spLocks/>
              </p:cNvSpPr>
              <p:nvPr/>
            </p:nvSpPr>
            <p:spPr bwMode="auto">
              <a:xfrm>
                <a:off x="5955" y="5538"/>
                <a:ext cx="120" cy="89"/>
              </a:xfrm>
              <a:custGeom>
                <a:avLst/>
                <a:gdLst>
                  <a:gd name="T0" fmla="*/ 1 w 240"/>
                  <a:gd name="T1" fmla="*/ 1 h 178"/>
                  <a:gd name="T2" fmla="*/ 1 w 240"/>
                  <a:gd name="T3" fmla="*/ 1 h 178"/>
                  <a:gd name="T4" fmla="*/ 1 w 240"/>
                  <a:gd name="T5" fmla="*/ 1 h 178"/>
                  <a:gd name="T6" fmla="*/ 1 w 240"/>
                  <a:gd name="T7" fmla="*/ 1 h 178"/>
                  <a:gd name="T8" fmla="*/ 1 w 240"/>
                  <a:gd name="T9" fmla="*/ 1 h 178"/>
                  <a:gd name="T10" fmla="*/ 1 w 240"/>
                  <a:gd name="T11" fmla="*/ 1 h 178"/>
                  <a:gd name="T12" fmla="*/ 1 w 240"/>
                  <a:gd name="T13" fmla="*/ 1 h 178"/>
                  <a:gd name="T14" fmla="*/ 1 w 240"/>
                  <a:gd name="T15" fmla="*/ 1 h 178"/>
                  <a:gd name="T16" fmla="*/ 1 w 240"/>
                  <a:gd name="T17" fmla="*/ 1 h 178"/>
                  <a:gd name="T18" fmla="*/ 1 w 240"/>
                  <a:gd name="T19" fmla="*/ 1 h 178"/>
                  <a:gd name="T20" fmla="*/ 1 w 240"/>
                  <a:gd name="T21" fmla="*/ 1 h 178"/>
                  <a:gd name="T22" fmla="*/ 1 w 240"/>
                  <a:gd name="T23" fmla="*/ 1 h 178"/>
                  <a:gd name="T24" fmla="*/ 1 w 240"/>
                  <a:gd name="T25" fmla="*/ 1 h 178"/>
                  <a:gd name="T26" fmla="*/ 1 w 240"/>
                  <a:gd name="T27" fmla="*/ 1 h 178"/>
                  <a:gd name="T28" fmla="*/ 1 w 240"/>
                  <a:gd name="T29" fmla="*/ 1 h 178"/>
                  <a:gd name="T30" fmla="*/ 1 w 240"/>
                  <a:gd name="T31" fmla="*/ 1 h 178"/>
                  <a:gd name="T32" fmla="*/ 1 w 240"/>
                  <a:gd name="T33" fmla="*/ 1 h 178"/>
                  <a:gd name="T34" fmla="*/ 1 w 240"/>
                  <a:gd name="T35" fmla="*/ 1 h 178"/>
                  <a:gd name="T36" fmla="*/ 1 w 240"/>
                  <a:gd name="T37" fmla="*/ 0 h 178"/>
                  <a:gd name="T38" fmla="*/ 1 w 240"/>
                  <a:gd name="T39" fmla="*/ 1 h 178"/>
                  <a:gd name="T40" fmla="*/ 1 w 240"/>
                  <a:gd name="T41" fmla="*/ 1 h 178"/>
                  <a:gd name="T42" fmla="*/ 1 w 240"/>
                  <a:gd name="T43" fmla="*/ 1 h 178"/>
                  <a:gd name="T44" fmla="*/ 1 w 240"/>
                  <a:gd name="T45" fmla="*/ 1 h 178"/>
                  <a:gd name="T46" fmla="*/ 1 w 240"/>
                  <a:gd name="T47" fmla="*/ 1 h 178"/>
                  <a:gd name="T48" fmla="*/ 1 w 240"/>
                  <a:gd name="T49" fmla="*/ 1 h 178"/>
                  <a:gd name="T50" fmla="*/ 1 w 240"/>
                  <a:gd name="T51" fmla="*/ 1 h 178"/>
                  <a:gd name="T52" fmla="*/ 1 w 240"/>
                  <a:gd name="T53" fmla="*/ 1 h 178"/>
                  <a:gd name="T54" fmla="*/ 1 w 240"/>
                  <a:gd name="T55" fmla="*/ 1 h 178"/>
                  <a:gd name="T56" fmla="*/ 1 w 240"/>
                  <a:gd name="T57" fmla="*/ 1 h 178"/>
                  <a:gd name="T58" fmla="*/ 1 w 240"/>
                  <a:gd name="T59" fmla="*/ 1 h 178"/>
                  <a:gd name="T60" fmla="*/ 1 w 240"/>
                  <a:gd name="T61" fmla="*/ 1 h 178"/>
                  <a:gd name="T62" fmla="*/ 1 w 240"/>
                  <a:gd name="T63" fmla="*/ 1 h 178"/>
                  <a:gd name="T64" fmla="*/ 1 w 240"/>
                  <a:gd name="T65" fmla="*/ 1 h 178"/>
                  <a:gd name="T66" fmla="*/ 1 w 240"/>
                  <a:gd name="T67" fmla="*/ 1 h 178"/>
                  <a:gd name="T68" fmla="*/ 1 w 240"/>
                  <a:gd name="T69" fmla="*/ 1 h 178"/>
                  <a:gd name="T70" fmla="*/ 1 w 240"/>
                  <a:gd name="T71" fmla="*/ 1 h 178"/>
                  <a:gd name="T72" fmla="*/ 1 w 240"/>
                  <a:gd name="T73" fmla="*/ 1 h 178"/>
                  <a:gd name="T74" fmla="*/ 1 w 240"/>
                  <a:gd name="T75" fmla="*/ 1 h 178"/>
                  <a:gd name="T76" fmla="*/ 1 w 240"/>
                  <a:gd name="T77" fmla="*/ 1 h 178"/>
                  <a:gd name="T78" fmla="*/ 1 w 240"/>
                  <a:gd name="T79" fmla="*/ 1 h 178"/>
                  <a:gd name="T80" fmla="*/ 1 w 240"/>
                  <a:gd name="T81" fmla="*/ 1 h 178"/>
                  <a:gd name="T82" fmla="*/ 1 w 240"/>
                  <a:gd name="T83" fmla="*/ 1 h 178"/>
                  <a:gd name="T84" fmla="*/ 1 w 240"/>
                  <a:gd name="T85" fmla="*/ 1 h 178"/>
                  <a:gd name="T86" fmla="*/ 1 w 240"/>
                  <a:gd name="T87" fmla="*/ 1 h 178"/>
                  <a:gd name="T88" fmla="*/ 1 w 240"/>
                  <a:gd name="T89" fmla="*/ 1 h 178"/>
                  <a:gd name="T90" fmla="*/ 1 w 240"/>
                  <a:gd name="T91" fmla="*/ 1 h 178"/>
                  <a:gd name="T92" fmla="*/ 1 w 240"/>
                  <a:gd name="T93" fmla="*/ 1 h 178"/>
                  <a:gd name="T94" fmla="*/ 1 w 240"/>
                  <a:gd name="T95" fmla="*/ 1 h 1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0"/>
                  <a:gd name="T145" fmla="*/ 0 h 178"/>
                  <a:gd name="T146" fmla="*/ 240 w 240"/>
                  <a:gd name="T147" fmla="*/ 178 h 1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0" h="178">
                    <a:moveTo>
                      <a:pt x="177" y="178"/>
                    </a:moveTo>
                    <a:lnTo>
                      <a:pt x="181" y="178"/>
                    </a:lnTo>
                    <a:lnTo>
                      <a:pt x="188" y="178"/>
                    </a:lnTo>
                    <a:lnTo>
                      <a:pt x="194" y="176"/>
                    </a:lnTo>
                    <a:lnTo>
                      <a:pt x="201" y="176"/>
                    </a:lnTo>
                    <a:lnTo>
                      <a:pt x="208" y="176"/>
                    </a:lnTo>
                    <a:lnTo>
                      <a:pt x="214" y="176"/>
                    </a:lnTo>
                    <a:lnTo>
                      <a:pt x="220" y="176"/>
                    </a:lnTo>
                    <a:lnTo>
                      <a:pt x="224" y="178"/>
                    </a:lnTo>
                    <a:lnTo>
                      <a:pt x="228" y="169"/>
                    </a:lnTo>
                    <a:lnTo>
                      <a:pt x="231" y="158"/>
                    </a:lnTo>
                    <a:lnTo>
                      <a:pt x="234" y="148"/>
                    </a:lnTo>
                    <a:lnTo>
                      <a:pt x="237" y="136"/>
                    </a:lnTo>
                    <a:lnTo>
                      <a:pt x="238" y="127"/>
                    </a:lnTo>
                    <a:lnTo>
                      <a:pt x="238" y="118"/>
                    </a:lnTo>
                    <a:lnTo>
                      <a:pt x="240" y="111"/>
                    </a:lnTo>
                    <a:lnTo>
                      <a:pt x="240" y="106"/>
                    </a:lnTo>
                    <a:lnTo>
                      <a:pt x="240" y="94"/>
                    </a:lnTo>
                    <a:lnTo>
                      <a:pt x="237" y="83"/>
                    </a:lnTo>
                    <a:lnTo>
                      <a:pt x="231" y="76"/>
                    </a:lnTo>
                    <a:lnTo>
                      <a:pt x="221" y="78"/>
                    </a:lnTo>
                    <a:lnTo>
                      <a:pt x="221" y="59"/>
                    </a:lnTo>
                    <a:lnTo>
                      <a:pt x="221" y="43"/>
                    </a:lnTo>
                    <a:lnTo>
                      <a:pt x="218" y="31"/>
                    </a:lnTo>
                    <a:lnTo>
                      <a:pt x="214" y="22"/>
                    </a:lnTo>
                    <a:lnTo>
                      <a:pt x="208" y="19"/>
                    </a:lnTo>
                    <a:lnTo>
                      <a:pt x="201" y="19"/>
                    </a:lnTo>
                    <a:lnTo>
                      <a:pt x="194" y="19"/>
                    </a:lnTo>
                    <a:lnTo>
                      <a:pt x="188" y="20"/>
                    </a:lnTo>
                    <a:lnTo>
                      <a:pt x="180" y="17"/>
                    </a:lnTo>
                    <a:lnTo>
                      <a:pt x="171" y="15"/>
                    </a:lnTo>
                    <a:lnTo>
                      <a:pt x="163" y="15"/>
                    </a:lnTo>
                    <a:lnTo>
                      <a:pt x="151" y="19"/>
                    </a:lnTo>
                    <a:lnTo>
                      <a:pt x="147" y="13"/>
                    </a:lnTo>
                    <a:lnTo>
                      <a:pt x="141" y="10"/>
                    </a:lnTo>
                    <a:lnTo>
                      <a:pt x="134" y="5"/>
                    </a:lnTo>
                    <a:lnTo>
                      <a:pt x="127" y="1"/>
                    </a:lnTo>
                    <a:lnTo>
                      <a:pt x="123" y="0"/>
                    </a:lnTo>
                    <a:lnTo>
                      <a:pt x="117" y="1"/>
                    </a:lnTo>
                    <a:lnTo>
                      <a:pt x="111" y="3"/>
                    </a:lnTo>
                    <a:lnTo>
                      <a:pt x="106" y="5"/>
                    </a:lnTo>
                    <a:lnTo>
                      <a:pt x="99" y="8"/>
                    </a:lnTo>
                    <a:lnTo>
                      <a:pt x="93" y="13"/>
                    </a:lnTo>
                    <a:lnTo>
                      <a:pt x="87" y="17"/>
                    </a:lnTo>
                    <a:lnTo>
                      <a:pt x="81" y="22"/>
                    </a:lnTo>
                    <a:lnTo>
                      <a:pt x="73" y="27"/>
                    </a:lnTo>
                    <a:lnTo>
                      <a:pt x="64" y="34"/>
                    </a:lnTo>
                    <a:lnTo>
                      <a:pt x="53" y="41"/>
                    </a:lnTo>
                    <a:lnTo>
                      <a:pt x="41" y="48"/>
                    </a:lnTo>
                    <a:lnTo>
                      <a:pt x="30" y="55"/>
                    </a:lnTo>
                    <a:lnTo>
                      <a:pt x="19" y="61"/>
                    </a:lnTo>
                    <a:lnTo>
                      <a:pt x="9" y="64"/>
                    </a:lnTo>
                    <a:lnTo>
                      <a:pt x="0" y="68"/>
                    </a:lnTo>
                    <a:lnTo>
                      <a:pt x="1" y="75"/>
                    </a:lnTo>
                    <a:lnTo>
                      <a:pt x="3" y="80"/>
                    </a:lnTo>
                    <a:lnTo>
                      <a:pt x="4" y="85"/>
                    </a:lnTo>
                    <a:lnTo>
                      <a:pt x="6" y="92"/>
                    </a:lnTo>
                    <a:lnTo>
                      <a:pt x="20" y="82"/>
                    </a:lnTo>
                    <a:lnTo>
                      <a:pt x="37" y="68"/>
                    </a:lnTo>
                    <a:lnTo>
                      <a:pt x="56" y="55"/>
                    </a:lnTo>
                    <a:lnTo>
                      <a:pt x="74" y="41"/>
                    </a:lnTo>
                    <a:lnTo>
                      <a:pt x="91" y="31"/>
                    </a:lnTo>
                    <a:lnTo>
                      <a:pt x="107" y="22"/>
                    </a:lnTo>
                    <a:lnTo>
                      <a:pt x="119" y="19"/>
                    </a:lnTo>
                    <a:lnTo>
                      <a:pt x="127" y="22"/>
                    </a:lnTo>
                    <a:lnTo>
                      <a:pt x="137" y="34"/>
                    </a:lnTo>
                    <a:lnTo>
                      <a:pt x="147" y="45"/>
                    </a:lnTo>
                    <a:lnTo>
                      <a:pt x="156" y="52"/>
                    </a:lnTo>
                    <a:lnTo>
                      <a:pt x="164" y="54"/>
                    </a:lnTo>
                    <a:lnTo>
                      <a:pt x="173" y="50"/>
                    </a:lnTo>
                    <a:lnTo>
                      <a:pt x="180" y="48"/>
                    </a:lnTo>
                    <a:lnTo>
                      <a:pt x="188" y="48"/>
                    </a:lnTo>
                    <a:lnTo>
                      <a:pt x="194" y="52"/>
                    </a:lnTo>
                    <a:lnTo>
                      <a:pt x="196" y="57"/>
                    </a:lnTo>
                    <a:lnTo>
                      <a:pt x="196" y="64"/>
                    </a:lnTo>
                    <a:lnTo>
                      <a:pt x="194" y="71"/>
                    </a:lnTo>
                    <a:lnTo>
                      <a:pt x="193" y="76"/>
                    </a:lnTo>
                    <a:lnTo>
                      <a:pt x="191" y="82"/>
                    </a:lnTo>
                    <a:lnTo>
                      <a:pt x="193" y="87"/>
                    </a:lnTo>
                    <a:lnTo>
                      <a:pt x="197" y="92"/>
                    </a:lnTo>
                    <a:lnTo>
                      <a:pt x="201" y="94"/>
                    </a:lnTo>
                    <a:lnTo>
                      <a:pt x="206" y="97"/>
                    </a:lnTo>
                    <a:lnTo>
                      <a:pt x="208" y="101"/>
                    </a:lnTo>
                    <a:lnTo>
                      <a:pt x="211" y="108"/>
                    </a:lnTo>
                    <a:lnTo>
                      <a:pt x="213" y="113"/>
                    </a:lnTo>
                    <a:lnTo>
                      <a:pt x="214" y="117"/>
                    </a:lnTo>
                    <a:lnTo>
                      <a:pt x="216" y="122"/>
                    </a:lnTo>
                    <a:lnTo>
                      <a:pt x="217" y="125"/>
                    </a:lnTo>
                    <a:lnTo>
                      <a:pt x="220" y="129"/>
                    </a:lnTo>
                    <a:lnTo>
                      <a:pt x="221" y="132"/>
                    </a:lnTo>
                    <a:lnTo>
                      <a:pt x="223" y="137"/>
                    </a:lnTo>
                    <a:lnTo>
                      <a:pt x="221" y="144"/>
                    </a:lnTo>
                    <a:lnTo>
                      <a:pt x="220" y="153"/>
                    </a:lnTo>
                    <a:lnTo>
                      <a:pt x="216" y="162"/>
                    </a:lnTo>
                    <a:lnTo>
                      <a:pt x="207" y="169"/>
                    </a:lnTo>
                    <a:lnTo>
                      <a:pt x="194" y="174"/>
                    </a:lnTo>
                    <a:lnTo>
                      <a:pt x="177" y="17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78" name="Freeform 158"/>
              <p:cNvSpPr>
                <a:spLocks/>
              </p:cNvSpPr>
              <p:nvPr/>
            </p:nvSpPr>
            <p:spPr bwMode="auto">
              <a:xfrm>
                <a:off x="5610" y="5492"/>
                <a:ext cx="355" cy="265"/>
              </a:xfrm>
              <a:custGeom>
                <a:avLst/>
                <a:gdLst>
                  <a:gd name="T0" fmla="*/ 0 w 711"/>
                  <a:gd name="T1" fmla="*/ 0 h 531"/>
                  <a:gd name="T2" fmla="*/ 0 w 711"/>
                  <a:gd name="T3" fmla="*/ 0 h 531"/>
                  <a:gd name="T4" fmla="*/ 0 w 711"/>
                  <a:gd name="T5" fmla="*/ 0 h 531"/>
                  <a:gd name="T6" fmla="*/ 0 w 711"/>
                  <a:gd name="T7" fmla="*/ 0 h 531"/>
                  <a:gd name="T8" fmla="*/ 0 w 711"/>
                  <a:gd name="T9" fmla="*/ 0 h 531"/>
                  <a:gd name="T10" fmla="*/ 0 w 711"/>
                  <a:gd name="T11" fmla="*/ 0 h 531"/>
                  <a:gd name="T12" fmla="*/ 0 w 711"/>
                  <a:gd name="T13" fmla="*/ 0 h 531"/>
                  <a:gd name="T14" fmla="*/ 0 w 711"/>
                  <a:gd name="T15" fmla="*/ 0 h 531"/>
                  <a:gd name="T16" fmla="*/ 0 w 711"/>
                  <a:gd name="T17" fmla="*/ 0 h 531"/>
                  <a:gd name="T18" fmla="*/ 0 w 711"/>
                  <a:gd name="T19" fmla="*/ 0 h 531"/>
                  <a:gd name="T20" fmla="*/ 0 w 711"/>
                  <a:gd name="T21" fmla="*/ 0 h 531"/>
                  <a:gd name="T22" fmla="*/ 0 w 711"/>
                  <a:gd name="T23" fmla="*/ 0 h 531"/>
                  <a:gd name="T24" fmla="*/ 0 w 711"/>
                  <a:gd name="T25" fmla="*/ 0 h 531"/>
                  <a:gd name="T26" fmla="*/ 0 w 711"/>
                  <a:gd name="T27" fmla="*/ 0 h 531"/>
                  <a:gd name="T28" fmla="*/ 0 w 711"/>
                  <a:gd name="T29" fmla="*/ 0 h 531"/>
                  <a:gd name="T30" fmla="*/ 0 w 711"/>
                  <a:gd name="T31" fmla="*/ 0 h 531"/>
                  <a:gd name="T32" fmla="*/ 0 w 711"/>
                  <a:gd name="T33" fmla="*/ 0 h 531"/>
                  <a:gd name="T34" fmla="*/ 0 w 711"/>
                  <a:gd name="T35" fmla="*/ 0 h 531"/>
                  <a:gd name="T36" fmla="*/ 0 w 711"/>
                  <a:gd name="T37" fmla="*/ 0 h 531"/>
                  <a:gd name="T38" fmla="*/ 0 w 711"/>
                  <a:gd name="T39" fmla="*/ 0 h 531"/>
                  <a:gd name="T40" fmla="*/ 0 w 711"/>
                  <a:gd name="T41" fmla="*/ 0 h 531"/>
                  <a:gd name="T42" fmla="*/ 0 w 711"/>
                  <a:gd name="T43" fmla="*/ 0 h 531"/>
                  <a:gd name="T44" fmla="*/ 0 w 711"/>
                  <a:gd name="T45" fmla="*/ 0 h 531"/>
                  <a:gd name="T46" fmla="*/ 0 w 711"/>
                  <a:gd name="T47" fmla="*/ 0 h 531"/>
                  <a:gd name="T48" fmla="*/ 0 w 711"/>
                  <a:gd name="T49" fmla="*/ 0 h 531"/>
                  <a:gd name="T50" fmla="*/ 0 w 711"/>
                  <a:gd name="T51" fmla="*/ 0 h 531"/>
                  <a:gd name="T52" fmla="*/ 0 w 711"/>
                  <a:gd name="T53" fmla="*/ 0 h 531"/>
                  <a:gd name="T54" fmla="*/ 0 w 711"/>
                  <a:gd name="T55" fmla="*/ 0 h 531"/>
                  <a:gd name="T56" fmla="*/ 0 w 711"/>
                  <a:gd name="T57" fmla="*/ 0 h 531"/>
                  <a:gd name="T58" fmla="*/ 0 w 711"/>
                  <a:gd name="T59" fmla="*/ 0 h 531"/>
                  <a:gd name="T60" fmla="*/ 0 w 711"/>
                  <a:gd name="T61" fmla="*/ 0 h 531"/>
                  <a:gd name="T62" fmla="*/ 0 w 711"/>
                  <a:gd name="T63" fmla="*/ 0 h 531"/>
                  <a:gd name="T64" fmla="*/ 0 w 711"/>
                  <a:gd name="T65" fmla="*/ 0 h 531"/>
                  <a:gd name="T66" fmla="*/ 0 w 711"/>
                  <a:gd name="T67" fmla="*/ 0 h 531"/>
                  <a:gd name="T68" fmla="*/ 0 w 711"/>
                  <a:gd name="T69" fmla="*/ 0 h 531"/>
                  <a:gd name="T70" fmla="*/ 0 w 711"/>
                  <a:gd name="T71" fmla="*/ 0 h 531"/>
                  <a:gd name="T72" fmla="*/ 0 w 711"/>
                  <a:gd name="T73" fmla="*/ 0 h 531"/>
                  <a:gd name="T74" fmla="*/ 0 w 711"/>
                  <a:gd name="T75" fmla="*/ 0 h 531"/>
                  <a:gd name="T76" fmla="*/ 0 w 711"/>
                  <a:gd name="T77" fmla="*/ 0 h 531"/>
                  <a:gd name="T78" fmla="*/ 0 w 711"/>
                  <a:gd name="T79" fmla="*/ 0 h 531"/>
                  <a:gd name="T80" fmla="*/ 0 w 711"/>
                  <a:gd name="T81" fmla="*/ 0 h 531"/>
                  <a:gd name="T82" fmla="*/ 0 w 711"/>
                  <a:gd name="T83" fmla="*/ 0 h 531"/>
                  <a:gd name="T84" fmla="*/ 0 w 711"/>
                  <a:gd name="T85" fmla="*/ 0 h 531"/>
                  <a:gd name="T86" fmla="*/ 0 w 711"/>
                  <a:gd name="T87" fmla="*/ 0 h 5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1"/>
                  <a:gd name="T133" fmla="*/ 0 h 531"/>
                  <a:gd name="T134" fmla="*/ 711 w 711"/>
                  <a:gd name="T135" fmla="*/ 531 h 5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1" h="531">
                    <a:moveTo>
                      <a:pt x="257" y="72"/>
                    </a:moveTo>
                    <a:lnTo>
                      <a:pt x="265" y="84"/>
                    </a:lnTo>
                    <a:lnTo>
                      <a:pt x="277" y="99"/>
                    </a:lnTo>
                    <a:lnTo>
                      <a:pt x="290" y="115"/>
                    </a:lnTo>
                    <a:lnTo>
                      <a:pt x="305" y="131"/>
                    </a:lnTo>
                    <a:lnTo>
                      <a:pt x="323" y="145"/>
                    </a:lnTo>
                    <a:lnTo>
                      <a:pt x="338" y="155"/>
                    </a:lnTo>
                    <a:lnTo>
                      <a:pt x="354" y="161"/>
                    </a:lnTo>
                    <a:lnTo>
                      <a:pt x="367" y="159"/>
                    </a:lnTo>
                    <a:lnTo>
                      <a:pt x="374" y="155"/>
                    </a:lnTo>
                    <a:lnTo>
                      <a:pt x="383" y="150"/>
                    </a:lnTo>
                    <a:lnTo>
                      <a:pt x="391" y="147"/>
                    </a:lnTo>
                    <a:lnTo>
                      <a:pt x="400" y="147"/>
                    </a:lnTo>
                    <a:lnTo>
                      <a:pt x="408" y="150"/>
                    </a:lnTo>
                    <a:lnTo>
                      <a:pt x="415" y="155"/>
                    </a:lnTo>
                    <a:lnTo>
                      <a:pt x="423" y="162"/>
                    </a:lnTo>
                    <a:lnTo>
                      <a:pt x="430" y="173"/>
                    </a:lnTo>
                    <a:lnTo>
                      <a:pt x="434" y="178"/>
                    </a:lnTo>
                    <a:lnTo>
                      <a:pt x="441" y="182"/>
                    </a:lnTo>
                    <a:lnTo>
                      <a:pt x="448" y="183"/>
                    </a:lnTo>
                    <a:lnTo>
                      <a:pt x="457" y="185"/>
                    </a:lnTo>
                    <a:lnTo>
                      <a:pt x="465" y="187"/>
                    </a:lnTo>
                    <a:lnTo>
                      <a:pt x="473" y="187"/>
                    </a:lnTo>
                    <a:lnTo>
                      <a:pt x="480" y="187"/>
                    </a:lnTo>
                    <a:lnTo>
                      <a:pt x="484" y="187"/>
                    </a:lnTo>
                    <a:lnTo>
                      <a:pt x="491" y="185"/>
                    </a:lnTo>
                    <a:lnTo>
                      <a:pt x="502" y="180"/>
                    </a:lnTo>
                    <a:lnTo>
                      <a:pt x="514" y="173"/>
                    </a:lnTo>
                    <a:lnTo>
                      <a:pt x="522" y="169"/>
                    </a:lnTo>
                    <a:lnTo>
                      <a:pt x="527" y="169"/>
                    </a:lnTo>
                    <a:lnTo>
                      <a:pt x="532" y="171"/>
                    </a:lnTo>
                    <a:lnTo>
                      <a:pt x="538" y="173"/>
                    </a:lnTo>
                    <a:lnTo>
                      <a:pt x="547" y="176"/>
                    </a:lnTo>
                    <a:lnTo>
                      <a:pt x="554" y="180"/>
                    </a:lnTo>
                    <a:lnTo>
                      <a:pt x="561" y="183"/>
                    </a:lnTo>
                    <a:lnTo>
                      <a:pt x="568" y="185"/>
                    </a:lnTo>
                    <a:lnTo>
                      <a:pt x="575" y="187"/>
                    </a:lnTo>
                    <a:lnTo>
                      <a:pt x="582" y="187"/>
                    </a:lnTo>
                    <a:lnTo>
                      <a:pt x="590" y="189"/>
                    </a:lnTo>
                    <a:lnTo>
                      <a:pt x="598" y="189"/>
                    </a:lnTo>
                    <a:lnTo>
                      <a:pt x="607" y="189"/>
                    </a:lnTo>
                    <a:lnTo>
                      <a:pt x="617" y="189"/>
                    </a:lnTo>
                    <a:lnTo>
                      <a:pt x="624" y="189"/>
                    </a:lnTo>
                    <a:lnTo>
                      <a:pt x="632" y="189"/>
                    </a:lnTo>
                    <a:lnTo>
                      <a:pt x="638" y="187"/>
                    </a:lnTo>
                    <a:lnTo>
                      <a:pt x="644" y="185"/>
                    </a:lnTo>
                    <a:lnTo>
                      <a:pt x="650" y="182"/>
                    </a:lnTo>
                    <a:lnTo>
                      <a:pt x="657" y="178"/>
                    </a:lnTo>
                    <a:lnTo>
                      <a:pt x="665" y="175"/>
                    </a:lnTo>
                    <a:lnTo>
                      <a:pt x="672" y="171"/>
                    </a:lnTo>
                    <a:lnTo>
                      <a:pt x="680" y="168"/>
                    </a:lnTo>
                    <a:lnTo>
                      <a:pt x="687" y="164"/>
                    </a:lnTo>
                    <a:lnTo>
                      <a:pt x="691" y="161"/>
                    </a:lnTo>
                    <a:lnTo>
                      <a:pt x="704" y="220"/>
                    </a:lnTo>
                    <a:lnTo>
                      <a:pt x="711" y="265"/>
                    </a:lnTo>
                    <a:lnTo>
                      <a:pt x="705" y="306"/>
                    </a:lnTo>
                    <a:lnTo>
                      <a:pt x="687" y="349"/>
                    </a:lnTo>
                    <a:lnTo>
                      <a:pt x="680" y="358"/>
                    </a:lnTo>
                    <a:lnTo>
                      <a:pt x="670" y="370"/>
                    </a:lnTo>
                    <a:lnTo>
                      <a:pt x="657" y="382"/>
                    </a:lnTo>
                    <a:lnTo>
                      <a:pt x="644" y="395"/>
                    </a:lnTo>
                    <a:lnTo>
                      <a:pt x="630" y="407"/>
                    </a:lnTo>
                    <a:lnTo>
                      <a:pt x="617" y="417"/>
                    </a:lnTo>
                    <a:lnTo>
                      <a:pt x="607" y="426"/>
                    </a:lnTo>
                    <a:lnTo>
                      <a:pt x="601" y="431"/>
                    </a:lnTo>
                    <a:lnTo>
                      <a:pt x="595" y="435"/>
                    </a:lnTo>
                    <a:lnTo>
                      <a:pt x="588" y="440"/>
                    </a:lnTo>
                    <a:lnTo>
                      <a:pt x="578" y="444"/>
                    </a:lnTo>
                    <a:lnTo>
                      <a:pt x="567" y="447"/>
                    </a:lnTo>
                    <a:lnTo>
                      <a:pt x="554" y="451"/>
                    </a:lnTo>
                    <a:lnTo>
                      <a:pt x="541" y="454"/>
                    </a:lnTo>
                    <a:lnTo>
                      <a:pt x="530" y="456"/>
                    </a:lnTo>
                    <a:lnTo>
                      <a:pt x="518" y="458"/>
                    </a:lnTo>
                    <a:lnTo>
                      <a:pt x="507" y="459"/>
                    </a:lnTo>
                    <a:lnTo>
                      <a:pt x="495" y="461"/>
                    </a:lnTo>
                    <a:lnTo>
                      <a:pt x="484" y="466"/>
                    </a:lnTo>
                    <a:lnTo>
                      <a:pt x="471" y="472"/>
                    </a:lnTo>
                    <a:lnTo>
                      <a:pt x="458" y="479"/>
                    </a:lnTo>
                    <a:lnTo>
                      <a:pt x="447" y="484"/>
                    </a:lnTo>
                    <a:lnTo>
                      <a:pt x="435" y="491"/>
                    </a:lnTo>
                    <a:lnTo>
                      <a:pt x="424" y="496"/>
                    </a:lnTo>
                    <a:lnTo>
                      <a:pt x="414" y="501"/>
                    </a:lnTo>
                    <a:lnTo>
                      <a:pt x="403" y="508"/>
                    </a:lnTo>
                    <a:lnTo>
                      <a:pt x="390" y="513"/>
                    </a:lnTo>
                    <a:lnTo>
                      <a:pt x="378" y="520"/>
                    </a:lnTo>
                    <a:lnTo>
                      <a:pt x="365" y="526"/>
                    </a:lnTo>
                    <a:lnTo>
                      <a:pt x="353" y="529"/>
                    </a:lnTo>
                    <a:lnTo>
                      <a:pt x="340" y="531"/>
                    </a:lnTo>
                    <a:lnTo>
                      <a:pt x="327" y="529"/>
                    </a:lnTo>
                    <a:lnTo>
                      <a:pt x="313" y="526"/>
                    </a:lnTo>
                    <a:lnTo>
                      <a:pt x="295" y="520"/>
                    </a:lnTo>
                    <a:lnTo>
                      <a:pt x="277" y="513"/>
                    </a:lnTo>
                    <a:lnTo>
                      <a:pt x="257" y="506"/>
                    </a:lnTo>
                    <a:lnTo>
                      <a:pt x="238" y="499"/>
                    </a:lnTo>
                    <a:lnTo>
                      <a:pt x="223" y="494"/>
                    </a:lnTo>
                    <a:lnTo>
                      <a:pt x="210" y="491"/>
                    </a:lnTo>
                    <a:lnTo>
                      <a:pt x="201" y="491"/>
                    </a:lnTo>
                    <a:lnTo>
                      <a:pt x="193" y="479"/>
                    </a:lnTo>
                    <a:lnTo>
                      <a:pt x="180" y="458"/>
                    </a:lnTo>
                    <a:lnTo>
                      <a:pt x="164" y="431"/>
                    </a:lnTo>
                    <a:lnTo>
                      <a:pt x="148" y="400"/>
                    </a:lnTo>
                    <a:lnTo>
                      <a:pt x="130" y="365"/>
                    </a:lnTo>
                    <a:lnTo>
                      <a:pt x="111" y="328"/>
                    </a:lnTo>
                    <a:lnTo>
                      <a:pt x="91" y="288"/>
                    </a:lnTo>
                    <a:lnTo>
                      <a:pt x="73" y="246"/>
                    </a:lnTo>
                    <a:lnTo>
                      <a:pt x="56" y="206"/>
                    </a:lnTo>
                    <a:lnTo>
                      <a:pt x="38" y="166"/>
                    </a:lnTo>
                    <a:lnTo>
                      <a:pt x="24" y="129"/>
                    </a:lnTo>
                    <a:lnTo>
                      <a:pt x="13" y="94"/>
                    </a:lnTo>
                    <a:lnTo>
                      <a:pt x="4" y="65"/>
                    </a:lnTo>
                    <a:lnTo>
                      <a:pt x="0" y="40"/>
                    </a:lnTo>
                    <a:lnTo>
                      <a:pt x="0" y="21"/>
                    </a:lnTo>
                    <a:lnTo>
                      <a:pt x="6" y="9"/>
                    </a:lnTo>
                    <a:lnTo>
                      <a:pt x="18" y="0"/>
                    </a:lnTo>
                    <a:lnTo>
                      <a:pt x="34" y="2"/>
                    </a:lnTo>
                    <a:lnTo>
                      <a:pt x="51" y="9"/>
                    </a:lnTo>
                    <a:lnTo>
                      <a:pt x="71" y="21"/>
                    </a:lnTo>
                    <a:lnTo>
                      <a:pt x="90" y="35"/>
                    </a:lnTo>
                    <a:lnTo>
                      <a:pt x="107" y="49"/>
                    </a:lnTo>
                    <a:lnTo>
                      <a:pt x="120" y="61"/>
                    </a:lnTo>
                    <a:lnTo>
                      <a:pt x="130" y="70"/>
                    </a:lnTo>
                    <a:lnTo>
                      <a:pt x="138" y="75"/>
                    </a:lnTo>
                    <a:lnTo>
                      <a:pt x="148" y="80"/>
                    </a:lnTo>
                    <a:lnTo>
                      <a:pt x="160" y="82"/>
                    </a:lnTo>
                    <a:lnTo>
                      <a:pt x="173" y="86"/>
                    </a:lnTo>
                    <a:lnTo>
                      <a:pt x="185" y="87"/>
                    </a:lnTo>
                    <a:lnTo>
                      <a:pt x="200" y="89"/>
                    </a:lnTo>
                    <a:lnTo>
                      <a:pt x="214" y="89"/>
                    </a:lnTo>
                    <a:lnTo>
                      <a:pt x="228" y="89"/>
                    </a:lnTo>
                    <a:lnTo>
                      <a:pt x="235" y="86"/>
                    </a:lnTo>
                    <a:lnTo>
                      <a:pt x="243" y="80"/>
                    </a:lnTo>
                    <a:lnTo>
                      <a:pt x="250" y="77"/>
                    </a:lnTo>
                    <a:lnTo>
                      <a:pt x="257" y="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79" name="Freeform 159"/>
              <p:cNvSpPr>
                <a:spLocks/>
              </p:cNvSpPr>
              <p:nvPr/>
            </p:nvSpPr>
            <p:spPr bwMode="auto">
              <a:xfrm>
                <a:off x="5739" y="5250"/>
                <a:ext cx="338" cy="322"/>
              </a:xfrm>
              <a:custGeom>
                <a:avLst/>
                <a:gdLst>
                  <a:gd name="T0" fmla="*/ 1 w 676"/>
                  <a:gd name="T1" fmla="*/ 0 h 645"/>
                  <a:gd name="T2" fmla="*/ 1 w 676"/>
                  <a:gd name="T3" fmla="*/ 0 h 645"/>
                  <a:gd name="T4" fmla="*/ 1 w 676"/>
                  <a:gd name="T5" fmla="*/ 0 h 645"/>
                  <a:gd name="T6" fmla="*/ 1 w 676"/>
                  <a:gd name="T7" fmla="*/ 0 h 645"/>
                  <a:gd name="T8" fmla="*/ 1 w 676"/>
                  <a:gd name="T9" fmla="*/ 0 h 645"/>
                  <a:gd name="T10" fmla="*/ 1 w 676"/>
                  <a:gd name="T11" fmla="*/ 0 h 645"/>
                  <a:gd name="T12" fmla="*/ 1 w 676"/>
                  <a:gd name="T13" fmla="*/ 0 h 645"/>
                  <a:gd name="T14" fmla="*/ 1 w 676"/>
                  <a:gd name="T15" fmla="*/ 0 h 645"/>
                  <a:gd name="T16" fmla="*/ 1 w 676"/>
                  <a:gd name="T17" fmla="*/ 0 h 645"/>
                  <a:gd name="T18" fmla="*/ 1 w 676"/>
                  <a:gd name="T19" fmla="*/ 0 h 645"/>
                  <a:gd name="T20" fmla="*/ 1 w 676"/>
                  <a:gd name="T21" fmla="*/ 0 h 645"/>
                  <a:gd name="T22" fmla="*/ 1 w 676"/>
                  <a:gd name="T23" fmla="*/ 0 h 645"/>
                  <a:gd name="T24" fmla="*/ 1 w 676"/>
                  <a:gd name="T25" fmla="*/ 0 h 645"/>
                  <a:gd name="T26" fmla="*/ 1 w 676"/>
                  <a:gd name="T27" fmla="*/ 0 h 645"/>
                  <a:gd name="T28" fmla="*/ 1 w 676"/>
                  <a:gd name="T29" fmla="*/ 0 h 645"/>
                  <a:gd name="T30" fmla="*/ 1 w 676"/>
                  <a:gd name="T31" fmla="*/ 0 h 645"/>
                  <a:gd name="T32" fmla="*/ 1 w 676"/>
                  <a:gd name="T33" fmla="*/ 0 h 645"/>
                  <a:gd name="T34" fmla="*/ 1 w 676"/>
                  <a:gd name="T35" fmla="*/ 0 h 645"/>
                  <a:gd name="T36" fmla="*/ 1 w 676"/>
                  <a:gd name="T37" fmla="*/ 0 h 645"/>
                  <a:gd name="T38" fmla="*/ 1 w 676"/>
                  <a:gd name="T39" fmla="*/ 0 h 645"/>
                  <a:gd name="T40" fmla="*/ 1 w 676"/>
                  <a:gd name="T41" fmla="*/ 0 h 645"/>
                  <a:gd name="T42" fmla="*/ 1 w 676"/>
                  <a:gd name="T43" fmla="*/ 0 h 645"/>
                  <a:gd name="T44" fmla="*/ 1 w 676"/>
                  <a:gd name="T45" fmla="*/ 0 h 645"/>
                  <a:gd name="T46" fmla="*/ 1 w 676"/>
                  <a:gd name="T47" fmla="*/ 0 h 645"/>
                  <a:gd name="T48" fmla="*/ 1 w 676"/>
                  <a:gd name="T49" fmla="*/ 0 h 645"/>
                  <a:gd name="T50" fmla="*/ 1 w 676"/>
                  <a:gd name="T51" fmla="*/ 0 h 645"/>
                  <a:gd name="T52" fmla="*/ 1 w 676"/>
                  <a:gd name="T53" fmla="*/ 0 h 645"/>
                  <a:gd name="T54" fmla="*/ 1 w 676"/>
                  <a:gd name="T55" fmla="*/ 0 h 645"/>
                  <a:gd name="T56" fmla="*/ 1 w 676"/>
                  <a:gd name="T57" fmla="*/ 0 h 645"/>
                  <a:gd name="T58" fmla="*/ 1 w 676"/>
                  <a:gd name="T59" fmla="*/ 0 h 645"/>
                  <a:gd name="T60" fmla="*/ 1 w 676"/>
                  <a:gd name="T61" fmla="*/ 0 h 645"/>
                  <a:gd name="T62" fmla="*/ 1 w 676"/>
                  <a:gd name="T63" fmla="*/ 0 h 645"/>
                  <a:gd name="T64" fmla="*/ 1 w 676"/>
                  <a:gd name="T65" fmla="*/ 0 h 645"/>
                  <a:gd name="T66" fmla="*/ 1 w 676"/>
                  <a:gd name="T67" fmla="*/ 0 h 645"/>
                  <a:gd name="T68" fmla="*/ 1 w 676"/>
                  <a:gd name="T69" fmla="*/ 0 h 645"/>
                  <a:gd name="T70" fmla="*/ 1 w 676"/>
                  <a:gd name="T71" fmla="*/ 0 h 645"/>
                  <a:gd name="T72" fmla="*/ 1 w 676"/>
                  <a:gd name="T73" fmla="*/ 0 h 645"/>
                  <a:gd name="T74" fmla="*/ 1 w 676"/>
                  <a:gd name="T75" fmla="*/ 0 h 645"/>
                  <a:gd name="T76" fmla="*/ 1 w 676"/>
                  <a:gd name="T77" fmla="*/ 0 h 645"/>
                  <a:gd name="T78" fmla="*/ 1 w 676"/>
                  <a:gd name="T79" fmla="*/ 0 h 645"/>
                  <a:gd name="T80" fmla="*/ 1 w 676"/>
                  <a:gd name="T81" fmla="*/ 0 h 645"/>
                  <a:gd name="T82" fmla="*/ 1 w 676"/>
                  <a:gd name="T83" fmla="*/ 0 h 645"/>
                  <a:gd name="T84" fmla="*/ 1 w 676"/>
                  <a:gd name="T85" fmla="*/ 0 h 645"/>
                  <a:gd name="T86" fmla="*/ 1 w 676"/>
                  <a:gd name="T87" fmla="*/ 0 h 645"/>
                  <a:gd name="T88" fmla="*/ 1 w 676"/>
                  <a:gd name="T89" fmla="*/ 0 h 645"/>
                  <a:gd name="T90" fmla="*/ 1 w 676"/>
                  <a:gd name="T91" fmla="*/ 0 h 645"/>
                  <a:gd name="T92" fmla="*/ 1 w 676"/>
                  <a:gd name="T93" fmla="*/ 0 h 645"/>
                  <a:gd name="T94" fmla="*/ 1 w 676"/>
                  <a:gd name="T95" fmla="*/ 0 h 645"/>
                  <a:gd name="T96" fmla="*/ 1 w 676"/>
                  <a:gd name="T97" fmla="*/ 0 h 645"/>
                  <a:gd name="T98" fmla="*/ 1 w 676"/>
                  <a:gd name="T99" fmla="*/ 0 h 645"/>
                  <a:gd name="T100" fmla="*/ 1 w 676"/>
                  <a:gd name="T101" fmla="*/ 0 h 645"/>
                  <a:gd name="T102" fmla="*/ 1 w 676"/>
                  <a:gd name="T103" fmla="*/ 0 h 645"/>
                  <a:gd name="T104" fmla="*/ 1 w 676"/>
                  <a:gd name="T105" fmla="*/ 0 h 645"/>
                  <a:gd name="T106" fmla="*/ 1 w 676"/>
                  <a:gd name="T107" fmla="*/ 0 h 645"/>
                  <a:gd name="T108" fmla="*/ 1 w 676"/>
                  <a:gd name="T109" fmla="*/ 0 h 6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6"/>
                  <a:gd name="T166" fmla="*/ 0 h 645"/>
                  <a:gd name="T167" fmla="*/ 676 w 676"/>
                  <a:gd name="T168" fmla="*/ 645 h 6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6" h="645">
                    <a:moveTo>
                      <a:pt x="137" y="582"/>
                    </a:moveTo>
                    <a:lnTo>
                      <a:pt x="133" y="568"/>
                    </a:lnTo>
                    <a:lnTo>
                      <a:pt x="127" y="554"/>
                    </a:lnTo>
                    <a:lnTo>
                      <a:pt x="120" y="540"/>
                    </a:lnTo>
                    <a:lnTo>
                      <a:pt x="112" y="528"/>
                    </a:lnTo>
                    <a:lnTo>
                      <a:pt x="103" y="515"/>
                    </a:lnTo>
                    <a:lnTo>
                      <a:pt x="95" y="503"/>
                    </a:lnTo>
                    <a:lnTo>
                      <a:pt x="86" y="494"/>
                    </a:lnTo>
                    <a:lnTo>
                      <a:pt x="79" y="489"/>
                    </a:lnTo>
                    <a:lnTo>
                      <a:pt x="79" y="440"/>
                    </a:lnTo>
                    <a:lnTo>
                      <a:pt x="72" y="397"/>
                    </a:lnTo>
                    <a:lnTo>
                      <a:pt x="60" y="365"/>
                    </a:lnTo>
                    <a:lnTo>
                      <a:pt x="50" y="348"/>
                    </a:lnTo>
                    <a:lnTo>
                      <a:pt x="40" y="335"/>
                    </a:lnTo>
                    <a:lnTo>
                      <a:pt x="33" y="321"/>
                    </a:lnTo>
                    <a:lnTo>
                      <a:pt x="29" y="308"/>
                    </a:lnTo>
                    <a:lnTo>
                      <a:pt x="33" y="294"/>
                    </a:lnTo>
                    <a:lnTo>
                      <a:pt x="37" y="290"/>
                    </a:lnTo>
                    <a:lnTo>
                      <a:pt x="43" y="290"/>
                    </a:lnTo>
                    <a:lnTo>
                      <a:pt x="49" y="294"/>
                    </a:lnTo>
                    <a:lnTo>
                      <a:pt x="55" y="301"/>
                    </a:lnTo>
                    <a:lnTo>
                      <a:pt x="62" y="309"/>
                    </a:lnTo>
                    <a:lnTo>
                      <a:pt x="67" y="318"/>
                    </a:lnTo>
                    <a:lnTo>
                      <a:pt x="75" y="328"/>
                    </a:lnTo>
                    <a:lnTo>
                      <a:pt x="80" y="339"/>
                    </a:lnTo>
                    <a:lnTo>
                      <a:pt x="80" y="308"/>
                    </a:lnTo>
                    <a:lnTo>
                      <a:pt x="73" y="269"/>
                    </a:lnTo>
                    <a:lnTo>
                      <a:pt x="63" y="236"/>
                    </a:lnTo>
                    <a:lnTo>
                      <a:pt x="55" y="217"/>
                    </a:lnTo>
                    <a:lnTo>
                      <a:pt x="49" y="206"/>
                    </a:lnTo>
                    <a:lnTo>
                      <a:pt x="47" y="194"/>
                    </a:lnTo>
                    <a:lnTo>
                      <a:pt x="47" y="183"/>
                    </a:lnTo>
                    <a:lnTo>
                      <a:pt x="50" y="173"/>
                    </a:lnTo>
                    <a:lnTo>
                      <a:pt x="52" y="166"/>
                    </a:lnTo>
                    <a:lnTo>
                      <a:pt x="49" y="156"/>
                    </a:lnTo>
                    <a:lnTo>
                      <a:pt x="45" y="142"/>
                    </a:lnTo>
                    <a:lnTo>
                      <a:pt x="39" y="128"/>
                    </a:lnTo>
                    <a:lnTo>
                      <a:pt x="30" y="112"/>
                    </a:lnTo>
                    <a:lnTo>
                      <a:pt x="22" y="96"/>
                    </a:lnTo>
                    <a:lnTo>
                      <a:pt x="12" y="80"/>
                    </a:lnTo>
                    <a:lnTo>
                      <a:pt x="0" y="65"/>
                    </a:lnTo>
                    <a:lnTo>
                      <a:pt x="2" y="56"/>
                    </a:lnTo>
                    <a:lnTo>
                      <a:pt x="3" y="47"/>
                    </a:lnTo>
                    <a:lnTo>
                      <a:pt x="3" y="40"/>
                    </a:lnTo>
                    <a:lnTo>
                      <a:pt x="3" y="35"/>
                    </a:lnTo>
                    <a:lnTo>
                      <a:pt x="3" y="28"/>
                    </a:lnTo>
                    <a:lnTo>
                      <a:pt x="6" y="19"/>
                    </a:lnTo>
                    <a:lnTo>
                      <a:pt x="7" y="11"/>
                    </a:lnTo>
                    <a:lnTo>
                      <a:pt x="12" y="0"/>
                    </a:lnTo>
                    <a:lnTo>
                      <a:pt x="23" y="5"/>
                    </a:lnTo>
                    <a:lnTo>
                      <a:pt x="32" y="12"/>
                    </a:lnTo>
                    <a:lnTo>
                      <a:pt x="37" y="21"/>
                    </a:lnTo>
                    <a:lnTo>
                      <a:pt x="43" y="32"/>
                    </a:lnTo>
                    <a:lnTo>
                      <a:pt x="47" y="40"/>
                    </a:lnTo>
                    <a:lnTo>
                      <a:pt x="55" y="49"/>
                    </a:lnTo>
                    <a:lnTo>
                      <a:pt x="63" y="56"/>
                    </a:lnTo>
                    <a:lnTo>
                      <a:pt x="77" y="63"/>
                    </a:lnTo>
                    <a:lnTo>
                      <a:pt x="90" y="68"/>
                    </a:lnTo>
                    <a:lnTo>
                      <a:pt x="105" y="79"/>
                    </a:lnTo>
                    <a:lnTo>
                      <a:pt x="120" y="91"/>
                    </a:lnTo>
                    <a:lnTo>
                      <a:pt x="137" y="105"/>
                    </a:lnTo>
                    <a:lnTo>
                      <a:pt x="153" y="121"/>
                    </a:lnTo>
                    <a:lnTo>
                      <a:pt x="169" y="133"/>
                    </a:lnTo>
                    <a:lnTo>
                      <a:pt x="180" y="143"/>
                    </a:lnTo>
                    <a:lnTo>
                      <a:pt x="190" y="149"/>
                    </a:lnTo>
                    <a:lnTo>
                      <a:pt x="203" y="156"/>
                    </a:lnTo>
                    <a:lnTo>
                      <a:pt x="215" y="166"/>
                    </a:lnTo>
                    <a:lnTo>
                      <a:pt x="223" y="177"/>
                    </a:lnTo>
                    <a:lnTo>
                      <a:pt x="232" y="187"/>
                    </a:lnTo>
                    <a:lnTo>
                      <a:pt x="239" y="197"/>
                    </a:lnTo>
                    <a:lnTo>
                      <a:pt x="246" y="206"/>
                    </a:lnTo>
                    <a:lnTo>
                      <a:pt x="252" y="215"/>
                    </a:lnTo>
                    <a:lnTo>
                      <a:pt x="259" y="222"/>
                    </a:lnTo>
                    <a:lnTo>
                      <a:pt x="269" y="231"/>
                    </a:lnTo>
                    <a:lnTo>
                      <a:pt x="287" y="245"/>
                    </a:lnTo>
                    <a:lnTo>
                      <a:pt x="309" y="264"/>
                    </a:lnTo>
                    <a:lnTo>
                      <a:pt x="333" y="283"/>
                    </a:lnTo>
                    <a:lnTo>
                      <a:pt x="357" y="304"/>
                    </a:lnTo>
                    <a:lnTo>
                      <a:pt x="380" y="323"/>
                    </a:lnTo>
                    <a:lnTo>
                      <a:pt x="397" y="337"/>
                    </a:lnTo>
                    <a:lnTo>
                      <a:pt x="407" y="346"/>
                    </a:lnTo>
                    <a:lnTo>
                      <a:pt x="413" y="351"/>
                    </a:lnTo>
                    <a:lnTo>
                      <a:pt x="419" y="356"/>
                    </a:lnTo>
                    <a:lnTo>
                      <a:pt x="424" y="360"/>
                    </a:lnTo>
                    <a:lnTo>
                      <a:pt x="430" y="362"/>
                    </a:lnTo>
                    <a:lnTo>
                      <a:pt x="442" y="363"/>
                    </a:lnTo>
                    <a:lnTo>
                      <a:pt x="450" y="363"/>
                    </a:lnTo>
                    <a:lnTo>
                      <a:pt x="457" y="365"/>
                    </a:lnTo>
                    <a:lnTo>
                      <a:pt x="463" y="369"/>
                    </a:lnTo>
                    <a:lnTo>
                      <a:pt x="473" y="374"/>
                    </a:lnTo>
                    <a:lnTo>
                      <a:pt x="490" y="383"/>
                    </a:lnTo>
                    <a:lnTo>
                      <a:pt x="512" y="393"/>
                    </a:lnTo>
                    <a:lnTo>
                      <a:pt x="536" y="404"/>
                    </a:lnTo>
                    <a:lnTo>
                      <a:pt x="559" y="416"/>
                    </a:lnTo>
                    <a:lnTo>
                      <a:pt x="579" y="428"/>
                    </a:lnTo>
                    <a:lnTo>
                      <a:pt x="594" y="439"/>
                    </a:lnTo>
                    <a:lnTo>
                      <a:pt x="603" y="449"/>
                    </a:lnTo>
                    <a:lnTo>
                      <a:pt x="611" y="465"/>
                    </a:lnTo>
                    <a:lnTo>
                      <a:pt x="620" y="479"/>
                    </a:lnTo>
                    <a:lnTo>
                      <a:pt x="627" y="489"/>
                    </a:lnTo>
                    <a:lnTo>
                      <a:pt x="633" y="500"/>
                    </a:lnTo>
                    <a:lnTo>
                      <a:pt x="640" y="503"/>
                    </a:lnTo>
                    <a:lnTo>
                      <a:pt x="647" y="507"/>
                    </a:lnTo>
                    <a:lnTo>
                      <a:pt x="653" y="512"/>
                    </a:lnTo>
                    <a:lnTo>
                      <a:pt x="659" y="515"/>
                    </a:lnTo>
                    <a:lnTo>
                      <a:pt x="664" y="519"/>
                    </a:lnTo>
                    <a:lnTo>
                      <a:pt x="669" y="524"/>
                    </a:lnTo>
                    <a:lnTo>
                      <a:pt x="673" y="528"/>
                    </a:lnTo>
                    <a:lnTo>
                      <a:pt x="676" y="531"/>
                    </a:lnTo>
                    <a:lnTo>
                      <a:pt x="664" y="531"/>
                    </a:lnTo>
                    <a:lnTo>
                      <a:pt x="651" y="535"/>
                    </a:lnTo>
                    <a:lnTo>
                      <a:pt x="639" y="540"/>
                    </a:lnTo>
                    <a:lnTo>
                      <a:pt x="626" y="549"/>
                    </a:lnTo>
                    <a:lnTo>
                      <a:pt x="614" y="559"/>
                    </a:lnTo>
                    <a:lnTo>
                      <a:pt x="603" y="571"/>
                    </a:lnTo>
                    <a:lnTo>
                      <a:pt x="593" y="583"/>
                    </a:lnTo>
                    <a:lnTo>
                      <a:pt x="584" y="596"/>
                    </a:lnTo>
                    <a:lnTo>
                      <a:pt x="580" y="590"/>
                    </a:lnTo>
                    <a:lnTo>
                      <a:pt x="574" y="587"/>
                    </a:lnTo>
                    <a:lnTo>
                      <a:pt x="567" y="582"/>
                    </a:lnTo>
                    <a:lnTo>
                      <a:pt x="560" y="578"/>
                    </a:lnTo>
                    <a:lnTo>
                      <a:pt x="556" y="577"/>
                    </a:lnTo>
                    <a:lnTo>
                      <a:pt x="550" y="578"/>
                    </a:lnTo>
                    <a:lnTo>
                      <a:pt x="544" y="580"/>
                    </a:lnTo>
                    <a:lnTo>
                      <a:pt x="539" y="582"/>
                    </a:lnTo>
                    <a:lnTo>
                      <a:pt x="532" y="585"/>
                    </a:lnTo>
                    <a:lnTo>
                      <a:pt x="526" y="590"/>
                    </a:lnTo>
                    <a:lnTo>
                      <a:pt x="520" y="594"/>
                    </a:lnTo>
                    <a:lnTo>
                      <a:pt x="514" y="599"/>
                    </a:lnTo>
                    <a:lnTo>
                      <a:pt x="506" y="604"/>
                    </a:lnTo>
                    <a:lnTo>
                      <a:pt x="497" y="611"/>
                    </a:lnTo>
                    <a:lnTo>
                      <a:pt x="486" y="618"/>
                    </a:lnTo>
                    <a:lnTo>
                      <a:pt x="474" y="625"/>
                    </a:lnTo>
                    <a:lnTo>
                      <a:pt x="463" y="632"/>
                    </a:lnTo>
                    <a:lnTo>
                      <a:pt x="452" y="638"/>
                    </a:lnTo>
                    <a:lnTo>
                      <a:pt x="442" y="641"/>
                    </a:lnTo>
                    <a:lnTo>
                      <a:pt x="433" y="645"/>
                    </a:lnTo>
                    <a:lnTo>
                      <a:pt x="420" y="636"/>
                    </a:lnTo>
                    <a:lnTo>
                      <a:pt x="402" y="631"/>
                    </a:lnTo>
                    <a:lnTo>
                      <a:pt x="379" y="625"/>
                    </a:lnTo>
                    <a:lnTo>
                      <a:pt x="356" y="624"/>
                    </a:lnTo>
                    <a:lnTo>
                      <a:pt x="333" y="622"/>
                    </a:lnTo>
                    <a:lnTo>
                      <a:pt x="313" y="622"/>
                    </a:lnTo>
                    <a:lnTo>
                      <a:pt x="299" y="622"/>
                    </a:lnTo>
                    <a:lnTo>
                      <a:pt x="292" y="622"/>
                    </a:lnTo>
                    <a:lnTo>
                      <a:pt x="284" y="617"/>
                    </a:lnTo>
                    <a:lnTo>
                      <a:pt x="276" y="606"/>
                    </a:lnTo>
                    <a:lnTo>
                      <a:pt x="269" y="594"/>
                    </a:lnTo>
                    <a:lnTo>
                      <a:pt x="260" y="582"/>
                    </a:lnTo>
                    <a:lnTo>
                      <a:pt x="254" y="578"/>
                    </a:lnTo>
                    <a:lnTo>
                      <a:pt x="247" y="575"/>
                    </a:lnTo>
                    <a:lnTo>
                      <a:pt x="237" y="571"/>
                    </a:lnTo>
                    <a:lnTo>
                      <a:pt x="227" y="571"/>
                    </a:lnTo>
                    <a:lnTo>
                      <a:pt x="217" y="570"/>
                    </a:lnTo>
                    <a:lnTo>
                      <a:pt x="207" y="570"/>
                    </a:lnTo>
                    <a:lnTo>
                      <a:pt x="199" y="570"/>
                    </a:lnTo>
                    <a:lnTo>
                      <a:pt x="193" y="571"/>
                    </a:lnTo>
                    <a:lnTo>
                      <a:pt x="189" y="573"/>
                    </a:lnTo>
                    <a:lnTo>
                      <a:pt x="183" y="573"/>
                    </a:lnTo>
                    <a:lnTo>
                      <a:pt x="177" y="575"/>
                    </a:lnTo>
                    <a:lnTo>
                      <a:pt x="170" y="577"/>
                    </a:lnTo>
                    <a:lnTo>
                      <a:pt x="163" y="578"/>
                    </a:lnTo>
                    <a:lnTo>
                      <a:pt x="156" y="580"/>
                    </a:lnTo>
                    <a:lnTo>
                      <a:pt x="147" y="582"/>
                    </a:lnTo>
                    <a:lnTo>
                      <a:pt x="137" y="5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80" name="Freeform 160"/>
              <p:cNvSpPr>
                <a:spLocks/>
              </p:cNvSpPr>
              <p:nvPr/>
            </p:nvSpPr>
            <p:spPr bwMode="auto">
              <a:xfrm>
                <a:off x="5610" y="5492"/>
                <a:ext cx="355" cy="212"/>
              </a:xfrm>
              <a:custGeom>
                <a:avLst/>
                <a:gdLst>
                  <a:gd name="T0" fmla="*/ 0 w 711"/>
                  <a:gd name="T1" fmla="*/ 1 h 424"/>
                  <a:gd name="T2" fmla="*/ 0 w 711"/>
                  <a:gd name="T3" fmla="*/ 1 h 424"/>
                  <a:gd name="T4" fmla="*/ 0 w 711"/>
                  <a:gd name="T5" fmla="*/ 1 h 424"/>
                  <a:gd name="T6" fmla="*/ 0 w 711"/>
                  <a:gd name="T7" fmla="*/ 1 h 424"/>
                  <a:gd name="T8" fmla="*/ 0 w 711"/>
                  <a:gd name="T9" fmla="*/ 1 h 424"/>
                  <a:gd name="T10" fmla="*/ 0 w 711"/>
                  <a:gd name="T11" fmla="*/ 1 h 424"/>
                  <a:gd name="T12" fmla="*/ 0 w 711"/>
                  <a:gd name="T13" fmla="*/ 1 h 424"/>
                  <a:gd name="T14" fmla="*/ 0 w 711"/>
                  <a:gd name="T15" fmla="*/ 1 h 424"/>
                  <a:gd name="T16" fmla="*/ 0 w 711"/>
                  <a:gd name="T17" fmla="*/ 1 h 424"/>
                  <a:gd name="T18" fmla="*/ 0 w 711"/>
                  <a:gd name="T19" fmla="*/ 1 h 424"/>
                  <a:gd name="T20" fmla="*/ 0 w 711"/>
                  <a:gd name="T21" fmla="*/ 1 h 424"/>
                  <a:gd name="T22" fmla="*/ 0 w 711"/>
                  <a:gd name="T23" fmla="*/ 1 h 424"/>
                  <a:gd name="T24" fmla="*/ 0 w 711"/>
                  <a:gd name="T25" fmla="*/ 1 h 424"/>
                  <a:gd name="T26" fmla="*/ 0 w 711"/>
                  <a:gd name="T27" fmla="*/ 1 h 424"/>
                  <a:gd name="T28" fmla="*/ 0 w 711"/>
                  <a:gd name="T29" fmla="*/ 1 h 424"/>
                  <a:gd name="T30" fmla="*/ 0 w 711"/>
                  <a:gd name="T31" fmla="*/ 1 h 424"/>
                  <a:gd name="T32" fmla="*/ 0 w 711"/>
                  <a:gd name="T33" fmla="*/ 1 h 424"/>
                  <a:gd name="T34" fmla="*/ 0 w 711"/>
                  <a:gd name="T35" fmla="*/ 1 h 424"/>
                  <a:gd name="T36" fmla="*/ 0 w 711"/>
                  <a:gd name="T37" fmla="*/ 1 h 424"/>
                  <a:gd name="T38" fmla="*/ 0 w 711"/>
                  <a:gd name="T39" fmla="*/ 1 h 424"/>
                  <a:gd name="T40" fmla="*/ 0 w 711"/>
                  <a:gd name="T41" fmla="*/ 1 h 424"/>
                  <a:gd name="T42" fmla="*/ 0 w 711"/>
                  <a:gd name="T43" fmla="*/ 1 h 424"/>
                  <a:gd name="T44" fmla="*/ 0 w 711"/>
                  <a:gd name="T45" fmla="*/ 1 h 424"/>
                  <a:gd name="T46" fmla="*/ 0 w 711"/>
                  <a:gd name="T47" fmla="*/ 1 h 424"/>
                  <a:gd name="T48" fmla="*/ 0 w 711"/>
                  <a:gd name="T49" fmla="*/ 1 h 424"/>
                  <a:gd name="T50" fmla="*/ 0 w 711"/>
                  <a:gd name="T51" fmla="*/ 1 h 424"/>
                  <a:gd name="T52" fmla="*/ 0 w 711"/>
                  <a:gd name="T53" fmla="*/ 1 h 424"/>
                  <a:gd name="T54" fmla="*/ 0 w 711"/>
                  <a:gd name="T55" fmla="*/ 1 h 424"/>
                  <a:gd name="T56" fmla="*/ 0 w 711"/>
                  <a:gd name="T57" fmla="*/ 1 h 424"/>
                  <a:gd name="T58" fmla="*/ 0 w 711"/>
                  <a:gd name="T59" fmla="*/ 1 h 424"/>
                  <a:gd name="T60" fmla="*/ 0 w 711"/>
                  <a:gd name="T61" fmla="*/ 1 h 424"/>
                  <a:gd name="T62" fmla="*/ 0 w 711"/>
                  <a:gd name="T63" fmla="*/ 1 h 424"/>
                  <a:gd name="T64" fmla="*/ 0 w 711"/>
                  <a:gd name="T65" fmla="*/ 1 h 424"/>
                  <a:gd name="T66" fmla="*/ 0 w 711"/>
                  <a:gd name="T67" fmla="*/ 1 h 424"/>
                  <a:gd name="T68" fmla="*/ 0 w 711"/>
                  <a:gd name="T69" fmla="*/ 1 h 424"/>
                  <a:gd name="T70" fmla="*/ 0 w 711"/>
                  <a:gd name="T71" fmla="*/ 1 h 424"/>
                  <a:gd name="T72" fmla="*/ 0 w 711"/>
                  <a:gd name="T73" fmla="*/ 1 h 424"/>
                  <a:gd name="T74" fmla="*/ 0 w 711"/>
                  <a:gd name="T75" fmla="*/ 1 h 424"/>
                  <a:gd name="T76" fmla="*/ 0 w 711"/>
                  <a:gd name="T77" fmla="*/ 1 h 424"/>
                  <a:gd name="T78" fmla="*/ 0 w 711"/>
                  <a:gd name="T79" fmla="*/ 1 h 424"/>
                  <a:gd name="T80" fmla="*/ 0 w 711"/>
                  <a:gd name="T81" fmla="*/ 1 h 424"/>
                  <a:gd name="T82" fmla="*/ 0 w 711"/>
                  <a:gd name="T83" fmla="*/ 1 h 424"/>
                  <a:gd name="T84" fmla="*/ 0 w 711"/>
                  <a:gd name="T85" fmla="*/ 1 h 424"/>
                  <a:gd name="T86" fmla="*/ 0 w 711"/>
                  <a:gd name="T87" fmla="*/ 1 h 424"/>
                  <a:gd name="T88" fmla="*/ 0 w 711"/>
                  <a:gd name="T89" fmla="*/ 1 h 424"/>
                  <a:gd name="T90" fmla="*/ 0 w 711"/>
                  <a:gd name="T91" fmla="*/ 1 h 424"/>
                  <a:gd name="T92" fmla="*/ 0 w 711"/>
                  <a:gd name="T93" fmla="*/ 1 h 424"/>
                  <a:gd name="T94" fmla="*/ 0 w 711"/>
                  <a:gd name="T95" fmla="*/ 1 h 424"/>
                  <a:gd name="T96" fmla="*/ 0 w 711"/>
                  <a:gd name="T97" fmla="*/ 1 h 424"/>
                  <a:gd name="T98" fmla="*/ 0 w 711"/>
                  <a:gd name="T99" fmla="*/ 1 h 424"/>
                  <a:gd name="T100" fmla="*/ 0 w 711"/>
                  <a:gd name="T101" fmla="*/ 1 h 424"/>
                  <a:gd name="T102" fmla="*/ 0 w 711"/>
                  <a:gd name="T103" fmla="*/ 1 h 424"/>
                  <a:gd name="T104" fmla="*/ 0 w 711"/>
                  <a:gd name="T105" fmla="*/ 1 h 424"/>
                  <a:gd name="T106" fmla="*/ 0 w 711"/>
                  <a:gd name="T107" fmla="*/ 1 h 424"/>
                  <a:gd name="T108" fmla="*/ 0 w 711"/>
                  <a:gd name="T109" fmla="*/ 1 h 424"/>
                  <a:gd name="T110" fmla="*/ 0 w 711"/>
                  <a:gd name="T111" fmla="*/ 1 h 4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1"/>
                  <a:gd name="T169" fmla="*/ 0 h 424"/>
                  <a:gd name="T170" fmla="*/ 711 w 711"/>
                  <a:gd name="T171" fmla="*/ 424 h 4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1" h="424">
                    <a:moveTo>
                      <a:pt x="257" y="72"/>
                    </a:moveTo>
                    <a:lnTo>
                      <a:pt x="250" y="77"/>
                    </a:lnTo>
                    <a:lnTo>
                      <a:pt x="243" y="80"/>
                    </a:lnTo>
                    <a:lnTo>
                      <a:pt x="235" y="86"/>
                    </a:lnTo>
                    <a:lnTo>
                      <a:pt x="228" y="89"/>
                    </a:lnTo>
                    <a:lnTo>
                      <a:pt x="214" y="89"/>
                    </a:lnTo>
                    <a:lnTo>
                      <a:pt x="200" y="89"/>
                    </a:lnTo>
                    <a:lnTo>
                      <a:pt x="185" y="87"/>
                    </a:lnTo>
                    <a:lnTo>
                      <a:pt x="173" y="86"/>
                    </a:lnTo>
                    <a:lnTo>
                      <a:pt x="160" y="82"/>
                    </a:lnTo>
                    <a:lnTo>
                      <a:pt x="148" y="80"/>
                    </a:lnTo>
                    <a:lnTo>
                      <a:pt x="138" y="75"/>
                    </a:lnTo>
                    <a:lnTo>
                      <a:pt x="130" y="70"/>
                    </a:lnTo>
                    <a:lnTo>
                      <a:pt x="120" y="61"/>
                    </a:lnTo>
                    <a:lnTo>
                      <a:pt x="107" y="49"/>
                    </a:lnTo>
                    <a:lnTo>
                      <a:pt x="90" y="35"/>
                    </a:lnTo>
                    <a:lnTo>
                      <a:pt x="71" y="21"/>
                    </a:lnTo>
                    <a:lnTo>
                      <a:pt x="51" y="9"/>
                    </a:lnTo>
                    <a:lnTo>
                      <a:pt x="34" y="2"/>
                    </a:lnTo>
                    <a:lnTo>
                      <a:pt x="18" y="0"/>
                    </a:lnTo>
                    <a:lnTo>
                      <a:pt x="6" y="9"/>
                    </a:lnTo>
                    <a:lnTo>
                      <a:pt x="0" y="28"/>
                    </a:lnTo>
                    <a:lnTo>
                      <a:pt x="4" y="51"/>
                    </a:lnTo>
                    <a:lnTo>
                      <a:pt x="18" y="77"/>
                    </a:lnTo>
                    <a:lnTo>
                      <a:pt x="38" y="103"/>
                    </a:lnTo>
                    <a:lnTo>
                      <a:pt x="61" y="129"/>
                    </a:lnTo>
                    <a:lnTo>
                      <a:pt x="87" y="148"/>
                    </a:lnTo>
                    <a:lnTo>
                      <a:pt x="113" y="162"/>
                    </a:lnTo>
                    <a:lnTo>
                      <a:pt x="135" y="168"/>
                    </a:lnTo>
                    <a:lnTo>
                      <a:pt x="151" y="166"/>
                    </a:lnTo>
                    <a:lnTo>
                      <a:pt x="165" y="166"/>
                    </a:lnTo>
                    <a:lnTo>
                      <a:pt x="178" y="164"/>
                    </a:lnTo>
                    <a:lnTo>
                      <a:pt x="188" y="161"/>
                    </a:lnTo>
                    <a:lnTo>
                      <a:pt x="198" y="159"/>
                    </a:lnTo>
                    <a:lnTo>
                      <a:pt x="205" y="157"/>
                    </a:lnTo>
                    <a:lnTo>
                      <a:pt x="213" y="155"/>
                    </a:lnTo>
                    <a:lnTo>
                      <a:pt x="217" y="154"/>
                    </a:lnTo>
                    <a:lnTo>
                      <a:pt x="223" y="159"/>
                    </a:lnTo>
                    <a:lnTo>
                      <a:pt x="227" y="166"/>
                    </a:lnTo>
                    <a:lnTo>
                      <a:pt x="228" y="175"/>
                    </a:lnTo>
                    <a:lnTo>
                      <a:pt x="231" y="180"/>
                    </a:lnTo>
                    <a:lnTo>
                      <a:pt x="225" y="199"/>
                    </a:lnTo>
                    <a:lnTo>
                      <a:pt x="221" y="215"/>
                    </a:lnTo>
                    <a:lnTo>
                      <a:pt x="220" y="230"/>
                    </a:lnTo>
                    <a:lnTo>
                      <a:pt x="223" y="239"/>
                    </a:lnTo>
                    <a:lnTo>
                      <a:pt x="228" y="248"/>
                    </a:lnTo>
                    <a:lnTo>
                      <a:pt x="235" y="258"/>
                    </a:lnTo>
                    <a:lnTo>
                      <a:pt x="243" y="267"/>
                    </a:lnTo>
                    <a:lnTo>
                      <a:pt x="248" y="271"/>
                    </a:lnTo>
                    <a:lnTo>
                      <a:pt x="255" y="262"/>
                    </a:lnTo>
                    <a:lnTo>
                      <a:pt x="261" y="253"/>
                    </a:lnTo>
                    <a:lnTo>
                      <a:pt x="267" y="248"/>
                    </a:lnTo>
                    <a:lnTo>
                      <a:pt x="270" y="241"/>
                    </a:lnTo>
                    <a:lnTo>
                      <a:pt x="275" y="244"/>
                    </a:lnTo>
                    <a:lnTo>
                      <a:pt x="278" y="251"/>
                    </a:lnTo>
                    <a:lnTo>
                      <a:pt x="281" y="258"/>
                    </a:lnTo>
                    <a:lnTo>
                      <a:pt x="281" y="265"/>
                    </a:lnTo>
                    <a:lnTo>
                      <a:pt x="281" y="286"/>
                    </a:lnTo>
                    <a:lnTo>
                      <a:pt x="284" y="325"/>
                    </a:lnTo>
                    <a:lnTo>
                      <a:pt x="294" y="362"/>
                    </a:lnTo>
                    <a:lnTo>
                      <a:pt x="314" y="379"/>
                    </a:lnTo>
                    <a:lnTo>
                      <a:pt x="330" y="370"/>
                    </a:lnTo>
                    <a:lnTo>
                      <a:pt x="335" y="351"/>
                    </a:lnTo>
                    <a:lnTo>
                      <a:pt x="337" y="325"/>
                    </a:lnTo>
                    <a:lnTo>
                      <a:pt x="341" y="297"/>
                    </a:lnTo>
                    <a:lnTo>
                      <a:pt x="345" y="283"/>
                    </a:lnTo>
                    <a:lnTo>
                      <a:pt x="351" y="267"/>
                    </a:lnTo>
                    <a:lnTo>
                      <a:pt x="358" y="250"/>
                    </a:lnTo>
                    <a:lnTo>
                      <a:pt x="365" y="234"/>
                    </a:lnTo>
                    <a:lnTo>
                      <a:pt x="375" y="222"/>
                    </a:lnTo>
                    <a:lnTo>
                      <a:pt x="387" y="211"/>
                    </a:lnTo>
                    <a:lnTo>
                      <a:pt x="398" y="208"/>
                    </a:lnTo>
                    <a:lnTo>
                      <a:pt x="411" y="211"/>
                    </a:lnTo>
                    <a:lnTo>
                      <a:pt x="428" y="230"/>
                    </a:lnTo>
                    <a:lnTo>
                      <a:pt x="430" y="255"/>
                    </a:lnTo>
                    <a:lnTo>
                      <a:pt x="420" y="283"/>
                    </a:lnTo>
                    <a:lnTo>
                      <a:pt x="408" y="309"/>
                    </a:lnTo>
                    <a:lnTo>
                      <a:pt x="395" y="341"/>
                    </a:lnTo>
                    <a:lnTo>
                      <a:pt x="385" y="375"/>
                    </a:lnTo>
                    <a:lnTo>
                      <a:pt x="380" y="407"/>
                    </a:lnTo>
                    <a:lnTo>
                      <a:pt x="385" y="424"/>
                    </a:lnTo>
                    <a:lnTo>
                      <a:pt x="394" y="424"/>
                    </a:lnTo>
                    <a:lnTo>
                      <a:pt x="404" y="417"/>
                    </a:lnTo>
                    <a:lnTo>
                      <a:pt x="417" y="405"/>
                    </a:lnTo>
                    <a:lnTo>
                      <a:pt x="431" y="389"/>
                    </a:lnTo>
                    <a:lnTo>
                      <a:pt x="444" y="372"/>
                    </a:lnTo>
                    <a:lnTo>
                      <a:pt x="457" y="355"/>
                    </a:lnTo>
                    <a:lnTo>
                      <a:pt x="467" y="339"/>
                    </a:lnTo>
                    <a:lnTo>
                      <a:pt x="474" y="325"/>
                    </a:lnTo>
                    <a:lnTo>
                      <a:pt x="487" y="330"/>
                    </a:lnTo>
                    <a:lnTo>
                      <a:pt x="504" y="337"/>
                    </a:lnTo>
                    <a:lnTo>
                      <a:pt x="522" y="342"/>
                    </a:lnTo>
                    <a:lnTo>
                      <a:pt x="542" y="349"/>
                    </a:lnTo>
                    <a:lnTo>
                      <a:pt x="562" y="355"/>
                    </a:lnTo>
                    <a:lnTo>
                      <a:pt x="580" y="356"/>
                    </a:lnTo>
                    <a:lnTo>
                      <a:pt x="594" y="355"/>
                    </a:lnTo>
                    <a:lnTo>
                      <a:pt x="602" y="348"/>
                    </a:lnTo>
                    <a:lnTo>
                      <a:pt x="614" y="328"/>
                    </a:lnTo>
                    <a:lnTo>
                      <a:pt x="624" y="313"/>
                    </a:lnTo>
                    <a:lnTo>
                      <a:pt x="634" y="304"/>
                    </a:lnTo>
                    <a:lnTo>
                      <a:pt x="644" y="304"/>
                    </a:lnTo>
                    <a:lnTo>
                      <a:pt x="648" y="320"/>
                    </a:lnTo>
                    <a:lnTo>
                      <a:pt x="644" y="341"/>
                    </a:lnTo>
                    <a:lnTo>
                      <a:pt x="637" y="362"/>
                    </a:lnTo>
                    <a:lnTo>
                      <a:pt x="638" y="374"/>
                    </a:lnTo>
                    <a:lnTo>
                      <a:pt x="642" y="374"/>
                    </a:lnTo>
                    <a:lnTo>
                      <a:pt x="648" y="370"/>
                    </a:lnTo>
                    <a:lnTo>
                      <a:pt x="655" y="367"/>
                    </a:lnTo>
                    <a:lnTo>
                      <a:pt x="662" y="362"/>
                    </a:lnTo>
                    <a:lnTo>
                      <a:pt x="670" y="356"/>
                    </a:lnTo>
                    <a:lnTo>
                      <a:pt x="677" y="351"/>
                    </a:lnTo>
                    <a:lnTo>
                      <a:pt x="682" y="349"/>
                    </a:lnTo>
                    <a:lnTo>
                      <a:pt x="687" y="349"/>
                    </a:lnTo>
                    <a:lnTo>
                      <a:pt x="705" y="306"/>
                    </a:lnTo>
                    <a:lnTo>
                      <a:pt x="711" y="265"/>
                    </a:lnTo>
                    <a:lnTo>
                      <a:pt x="704" y="220"/>
                    </a:lnTo>
                    <a:lnTo>
                      <a:pt x="691" y="161"/>
                    </a:lnTo>
                    <a:lnTo>
                      <a:pt x="687" y="164"/>
                    </a:lnTo>
                    <a:lnTo>
                      <a:pt x="680" y="168"/>
                    </a:lnTo>
                    <a:lnTo>
                      <a:pt x="672" y="171"/>
                    </a:lnTo>
                    <a:lnTo>
                      <a:pt x="665" y="175"/>
                    </a:lnTo>
                    <a:lnTo>
                      <a:pt x="657" y="178"/>
                    </a:lnTo>
                    <a:lnTo>
                      <a:pt x="650" y="182"/>
                    </a:lnTo>
                    <a:lnTo>
                      <a:pt x="644" y="185"/>
                    </a:lnTo>
                    <a:lnTo>
                      <a:pt x="638" y="187"/>
                    </a:lnTo>
                    <a:lnTo>
                      <a:pt x="632" y="189"/>
                    </a:lnTo>
                    <a:lnTo>
                      <a:pt x="624" y="189"/>
                    </a:lnTo>
                    <a:lnTo>
                      <a:pt x="617" y="189"/>
                    </a:lnTo>
                    <a:lnTo>
                      <a:pt x="607" y="189"/>
                    </a:lnTo>
                    <a:lnTo>
                      <a:pt x="598" y="189"/>
                    </a:lnTo>
                    <a:lnTo>
                      <a:pt x="590" y="189"/>
                    </a:lnTo>
                    <a:lnTo>
                      <a:pt x="582" y="187"/>
                    </a:lnTo>
                    <a:lnTo>
                      <a:pt x="575" y="187"/>
                    </a:lnTo>
                    <a:lnTo>
                      <a:pt x="568" y="185"/>
                    </a:lnTo>
                    <a:lnTo>
                      <a:pt x="561" y="183"/>
                    </a:lnTo>
                    <a:lnTo>
                      <a:pt x="554" y="180"/>
                    </a:lnTo>
                    <a:lnTo>
                      <a:pt x="547" y="176"/>
                    </a:lnTo>
                    <a:lnTo>
                      <a:pt x="538" y="173"/>
                    </a:lnTo>
                    <a:lnTo>
                      <a:pt x="532" y="171"/>
                    </a:lnTo>
                    <a:lnTo>
                      <a:pt x="527" y="169"/>
                    </a:lnTo>
                    <a:lnTo>
                      <a:pt x="522" y="169"/>
                    </a:lnTo>
                    <a:lnTo>
                      <a:pt x="514" y="173"/>
                    </a:lnTo>
                    <a:lnTo>
                      <a:pt x="502" y="180"/>
                    </a:lnTo>
                    <a:lnTo>
                      <a:pt x="491" y="185"/>
                    </a:lnTo>
                    <a:lnTo>
                      <a:pt x="484" y="187"/>
                    </a:lnTo>
                    <a:lnTo>
                      <a:pt x="480" y="187"/>
                    </a:lnTo>
                    <a:lnTo>
                      <a:pt x="473" y="187"/>
                    </a:lnTo>
                    <a:lnTo>
                      <a:pt x="465" y="187"/>
                    </a:lnTo>
                    <a:lnTo>
                      <a:pt x="457" y="185"/>
                    </a:lnTo>
                    <a:lnTo>
                      <a:pt x="448" y="183"/>
                    </a:lnTo>
                    <a:lnTo>
                      <a:pt x="441" y="182"/>
                    </a:lnTo>
                    <a:lnTo>
                      <a:pt x="434" y="178"/>
                    </a:lnTo>
                    <a:lnTo>
                      <a:pt x="430" y="173"/>
                    </a:lnTo>
                    <a:lnTo>
                      <a:pt x="423" y="162"/>
                    </a:lnTo>
                    <a:lnTo>
                      <a:pt x="415" y="155"/>
                    </a:lnTo>
                    <a:lnTo>
                      <a:pt x="408" y="150"/>
                    </a:lnTo>
                    <a:lnTo>
                      <a:pt x="400" y="147"/>
                    </a:lnTo>
                    <a:lnTo>
                      <a:pt x="391" y="147"/>
                    </a:lnTo>
                    <a:lnTo>
                      <a:pt x="383" y="150"/>
                    </a:lnTo>
                    <a:lnTo>
                      <a:pt x="374" y="155"/>
                    </a:lnTo>
                    <a:lnTo>
                      <a:pt x="367" y="159"/>
                    </a:lnTo>
                    <a:lnTo>
                      <a:pt x="354" y="161"/>
                    </a:lnTo>
                    <a:lnTo>
                      <a:pt x="338" y="155"/>
                    </a:lnTo>
                    <a:lnTo>
                      <a:pt x="323" y="145"/>
                    </a:lnTo>
                    <a:lnTo>
                      <a:pt x="305" y="131"/>
                    </a:lnTo>
                    <a:lnTo>
                      <a:pt x="290" y="115"/>
                    </a:lnTo>
                    <a:lnTo>
                      <a:pt x="277" y="99"/>
                    </a:lnTo>
                    <a:lnTo>
                      <a:pt x="265" y="84"/>
                    </a:lnTo>
                    <a:lnTo>
                      <a:pt x="257" y="72"/>
                    </a:lnTo>
                    <a:close/>
                  </a:path>
                </a:pathLst>
              </a:custGeom>
              <a:solidFill>
                <a:srgbClr val="99336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81" name="Freeform 161"/>
              <p:cNvSpPr>
                <a:spLocks/>
              </p:cNvSpPr>
              <p:nvPr/>
            </p:nvSpPr>
            <p:spPr bwMode="auto">
              <a:xfrm>
                <a:off x="5739" y="5250"/>
                <a:ext cx="338" cy="300"/>
              </a:xfrm>
              <a:custGeom>
                <a:avLst/>
                <a:gdLst>
                  <a:gd name="T0" fmla="*/ 1 w 676"/>
                  <a:gd name="T1" fmla="*/ 1 h 599"/>
                  <a:gd name="T2" fmla="*/ 1 w 676"/>
                  <a:gd name="T3" fmla="*/ 1 h 599"/>
                  <a:gd name="T4" fmla="*/ 1 w 676"/>
                  <a:gd name="T5" fmla="*/ 1 h 599"/>
                  <a:gd name="T6" fmla="*/ 1 w 676"/>
                  <a:gd name="T7" fmla="*/ 1 h 599"/>
                  <a:gd name="T8" fmla="*/ 1 w 676"/>
                  <a:gd name="T9" fmla="*/ 1 h 599"/>
                  <a:gd name="T10" fmla="*/ 1 w 676"/>
                  <a:gd name="T11" fmla="*/ 1 h 599"/>
                  <a:gd name="T12" fmla="*/ 1 w 676"/>
                  <a:gd name="T13" fmla="*/ 1 h 599"/>
                  <a:gd name="T14" fmla="*/ 1 w 676"/>
                  <a:gd name="T15" fmla="*/ 1 h 599"/>
                  <a:gd name="T16" fmla="*/ 1 w 676"/>
                  <a:gd name="T17" fmla="*/ 1 h 599"/>
                  <a:gd name="T18" fmla="*/ 1 w 676"/>
                  <a:gd name="T19" fmla="*/ 1 h 599"/>
                  <a:gd name="T20" fmla="*/ 1 w 676"/>
                  <a:gd name="T21" fmla="*/ 1 h 599"/>
                  <a:gd name="T22" fmla="*/ 1 w 676"/>
                  <a:gd name="T23" fmla="*/ 1 h 599"/>
                  <a:gd name="T24" fmla="*/ 1 w 676"/>
                  <a:gd name="T25" fmla="*/ 1 h 599"/>
                  <a:gd name="T26" fmla="*/ 1 w 676"/>
                  <a:gd name="T27" fmla="*/ 1 h 599"/>
                  <a:gd name="T28" fmla="*/ 1 w 676"/>
                  <a:gd name="T29" fmla="*/ 1 h 599"/>
                  <a:gd name="T30" fmla="*/ 1 w 676"/>
                  <a:gd name="T31" fmla="*/ 1 h 599"/>
                  <a:gd name="T32" fmla="*/ 1 w 676"/>
                  <a:gd name="T33" fmla="*/ 1 h 599"/>
                  <a:gd name="T34" fmla="*/ 1 w 676"/>
                  <a:gd name="T35" fmla="*/ 1 h 599"/>
                  <a:gd name="T36" fmla="*/ 1 w 676"/>
                  <a:gd name="T37" fmla="*/ 1 h 599"/>
                  <a:gd name="T38" fmla="*/ 1 w 676"/>
                  <a:gd name="T39" fmla="*/ 1 h 599"/>
                  <a:gd name="T40" fmla="*/ 1 w 676"/>
                  <a:gd name="T41" fmla="*/ 1 h 599"/>
                  <a:gd name="T42" fmla="*/ 1 w 676"/>
                  <a:gd name="T43" fmla="*/ 1 h 599"/>
                  <a:gd name="T44" fmla="*/ 1 w 676"/>
                  <a:gd name="T45" fmla="*/ 1 h 599"/>
                  <a:gd name="T46" fmla="*/ 1 w 676"/>
                  <a:gd name="T47" fmla="*/ 1 h 599"/>
                  <a:gd name="T48" fmla="*/ 1 w 676"/>
                  <a:gd name="T49" fmla="*/ 1 h 599"/>
                  <a:gd name="T50" fmla="*/ 1 w 676"/>
                  <a:gd name="T51" fmla="*/ 1 h 599"/>
                  <a:gd name="T52" fmla="*/ 1 w 676"/>
                  <a:gd name="T53" fmla="*/ 1 h 599"/>
                  <a:gd name="T54" fmla="*/ 1 w 676"/>
                  <a:gd name="T55" fmla="*/ 1 h 599"/>
                  <a:gd name="T56" fmla="*/ 1 w 676"/>
                  <a:gd name="T57" fmla="*/ 1 h 599"/>
                  <a:gd name="T58" fmla="*/ 1 w 676"/>
                  <a:gd name="T59" fmla="*/ 1 h 599"/>
                  <a:gd name="T60" fmla="*/ 1 w 676"/>
                  <a:gd name="T61" fmla="*/ 1 h 599"/>
                  <a:gd name="T62" fmla="*/ 1 w 676"/>
                  <a:gd name="T63" fmla="*/ 1 h 599"/>
                  <a:gd name="T64" fmla="*/ 1 w 676"/>
                  <a:gd name="T65" fmla="*/ 1 h 599"/>
                  <a:gd name="T66" fmla="*/ 1 w 676"/>
                  <a:gd name="T67" fmla="*/ 1 h 599"/>
                  <a:gd name="T68" fmla="*/ 1 w 676"/>
                  <a:gd name="T69" fmla="*/ 1 h 599"/>
                  <a:gd name="T70" fmla="*/ 1 w 676"/>
                  <a:gd name="T71" fmla="*/ 1 h 599"/>
                  <a:gd name="T72" fmla="*/ 1 w 676"/>
                  <a:gd name="T73" fmla="*/ 1 h 599"/>
                  <a:gd name="T74" fmla="*/ 1 w 676"/>
                  <a:gd name="T75" fmla="*/ 1 h 599"/>
                  <a:gd name="T76" fmla="*/ 1 w 676"/>
                  <a:gd name="T77" fmla="*/ 1 h 599"/>
                  <a:gd name="T78" fmla="*/ 1 w 676"/>
                  <a:gd name="T79" fmla="*/ 1 h 599"/>
                  <a:gd name="T80" fmla="*/ 1 w 676"/>
                  <a:gd name="T81" fmla="*/ 1 h 599"/>
                  <a:gd name="T82" fmla="*/ 1 w 676"/>
                  <a:gd name="T83" fmla="*/ 1 h 599"/>
                  <a:gd name="T84" fmla="*/ 1 w 676"/>
                  <a:gd name="T85" fmla="*/ 1 h 599"/>
                  <a:gd name="T86" fmla="*/ 1 w 676"/>
                  <a:gd name="T87" fmla="*/ 1 h 599"/>
                  <a:gd name="T88" fmla="*/ 1 w 676"/>
                  <a:gd name="T89" fmla="*/ 1 h 599"/>
                  <a:gd name="T90" fmla="*/ 1 w 676"/>
                  <a:gd name="T91" fmla="*/ 1 h 599"/>
                  <a:gd name="T92" fmla="*/ 1 w 676"/>
                  <a:gd name="T93" fmla="*/ 1 h 599"/>
                  <a:gd name="T94" fmla="*/ 1 w 676"/>
                  <a:gd name="T95" fmla="*/ 1 h 599"/>
                  <a:gd name="T96" fmla="*/ 1 w 676"/>
                  <a:gd name="T97" fmla="*/ 1 h 599"/>
                  <a:gd name="T98" fmla="*/ 1 w 676"/>
                  <a:gd name="T99" fmla="*/ 1 h 599"/>
                  <a:gd name="T100" fmla="*/ 1 w 676"/>
                  <a:gd name="T101" fmla="*/ 1 h 599"/>
                  <a:gd name="T102" fmla="*/ 1 w 676"/>
                  <a:gd name="T103" fmla="*/ 1 h 599"/>
                  <a:gd name="T104" fmla="*/ 1 w 676"/>
                  <a:gd name="T105" fmla="*/ 1 h 599"/>
                  <a:gd name="T106" fmla="*/ 1 w 676"/>
                  <a:gd name="T107" fmla="*/ 1 h 599"/>
                  <a:gd name="T108" fmla="*/ 1 w 676"/>
                  <a:gd name="T109" fmla="*/ 1 h 599"/>
                  <a:gd name="T110" fmla="*/ 1 w 676"/>
                  <a:gd name="T111" fmla="*/ 1 h 599"/>
                  <a:gd name="T112" fmla="*/ 1 w 676"/>
                  <a:gd name="T113" fmla="*/ 1 h 599"/>
                  <a:gd name="T114" fmla="*/ 1 w 676"/>
                  <a:gd name="T115" fmla="*/ 1 h 599"/>
                  <a:gd name="T116" fmla="*/ 1 w 676"/>
                  <a:gd name="T117" fmla="*/ 1 h 5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6"/>
                  <a:gd name="T178" fmla="*/ 0 h 599"/>
                  <a:gd name="T179" fmla="*/ 676 w 676"/>
                  <a:gd name="T180" fmla="*/ 599 h 5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6" h="599">
                    <a:moveTo>
                      <a:pt x="407" y="346"/>
                    </a:moveTo>
                    <a:lnTo>
                      <a:pt x="384" y="346"/>
                    </a:lnTo>
                    <a:lnTo>
                      <a:pt x="364" y="351"/>
                    </a:lnTo>
                    <a:lnTo>
                      <a:pt x="346" y="363"/>
                    </a:lnTo>
                    <a:lnTo>
                      <a:pt x="330" y="377"/>
                    </a:lnTo>
                    <a:lnTo>
                      <a:pt x="316" y="397"/>
                    </a:lnTo>
                    <a:lnTo>
                      <a:pt x="306" y="416"/>
                    </a:lnTo>
                    <a:lnTo>
                      <a:pt x="297" y="437"/>
                    </a:lnTo>
                    <a:lnTo>
                      <a:pt x="292" y="458"/>
                    </a:lnTo>
                    <a:lnTo>
                      <a:pt x="286" y="414"/>
                    </a:lnTo>
                    <a:lnTo>
                      <a:pt x="279" y="360"/>
                    </a:lnTo>
                    <a:lnTo>
                      <a:pt x="269" y="314"/>
                    </a:lnTo>
                    <a:lnTo>
                      <a:pt x="252" y="294"/>
                    </a:lnTo>
                    <a:lnTo>
                      <a:pt x="242" y="299"/>
                    </a:lnTo>
                    <a:lnTo>
                      <a:pt x="233" y="313"/>
                    </a:lnTo>
                    <a:lnTo>
                      <a:pt x="227" y="334"/>
                    </a:lnTo>
                    <a:lnTo>
                      <a:pt x="223" y="355"/>
                    </a:lnTo>
                    <a:lnTo>
                      <a:pt x="220" y="367"/>
                    </a:lnTo>
                    <a:lnTo>
                      <a:pt x="216" y="381"/>
                    </a:lnTo>
                    <a:lnTo>
                      <a:pt x="209" y="397"/>
                    </a:lnTo>
                    <a:lnTo>
                      <a:pt x="202" y="411"/>
                    </a:lnTo>
                    <a:lnTo>
                      <a:pt x="192" y="423"/>
                    </a:lnTo>
                    <a:lnTo>
                      <a:pt x="180" y="430"/>
                    </a:lnTo>
                    <a:lnTo>
                      <a:pt x="167" y="430"/>
                    </a:lnTo>
                    <a:lnTo>
                      <a:pt x="152" y="421"/>
                    </a:lnTo>
                    <a:lnTo>
                      <a:pt x="136" y="404"/>
                    </a:lnTo>
                    <a:lnTo>
                      <a:pt x="127" y="386"/>
                    </a:lnTo>
                    <a:lnTo>
                      <a:pt x="122" y="367"/>
                    </a:lnTo>
                    <a:lnTo>
                      <a:pt x="122" y="346"/>
                    </a:lnTo>
                    <a:lnTo>
                      <a:pt x="125" y="325"/>
                    </a:lnTo>
                    <a:lnTo>
                      <a:pt x="129" y="306"/>
                    </a:lnTo>
                    <a:lnTo>
                      <a:pt x="133" y="288"/>
                    </a:lnTo>
                    <a:lnTo>
                      <a:pt x="139" y="271"/>
                    </a:lnTo>
                    <a:lnTo>
                      <a:pt x="142" y="255"/>
                    </a:lnTo>
                    <a:lnTo>
                      <a:pt x="142" y="238"/>
                    </a:lnTo>
                    <a:lnTo>
                      <a:pt x="140" y="220"/>
                    </a:lnTo>
                    <a:lnTo>
                      <a:pt x="136" y="204"/>
                    </a:lnTo>
                    <a:lnTo>
                      <a:pt x="130" y="189"/>
                    </a:lnTo>
                    <a:lnTo>
                      <a:pt x="123" y="173"/>
                    </a:lnTo>
                    <a:lnTo>
                      <a:pt x="115" y="159"/>
                    </a:lnTo>
                    <a:lnTo>
                      <a:pt x="105" y="145"/>
                    </a:lnTo>
                    <a:lnTo>
                      <a:pt x="110" y="177"/>
                    </a:lnTo>
                    <a:lnTo>
                      <a:pt x="110" y="211"/>
                    </a:lnTo>
                    <a:lnTo>
                      <a:pt x="106" y="241"/>
                    </a:lnTo>
                    <a:lnTo>
                      <a:pt x="102" y="262"/>
                    </a:lnTo>
                    <a:lnTo>
                      <a:pt x="99" y="276"/>
                    </a:lnTo>
                    <a:lnTo>
                      <a:pt x="97" y="294"/>
                    </a:lnTo>
                    <a:lnTo>
                      <a:pt x="97" y="311"/>
                    </a:lnTo>
                    <a:lnTo>
                      <a:pt x="99" y="330"/>
                    </a:lnTo>
                    <a:lnTo>
                      <a:pt x="102" y="376"/>
                    </a:lnTo>
                    <a:lnTo>
                      <a:pt x="100" y="414"/>
                    </a:lnTo>
                    <a:lnTo>
                      <a:pt x="93" y="451"/>
                    </a:lnTo>
                    <a:lnTo>
                      <a:pt x="79" y="489"/>
                    </a:lnTo>
                    <a:lnTo>
                      <a:pt x="79" y="440"/>
                    </a:lnTo>
                    <a:lnTo>
                      <a:pt x="72" y="397"/>
                    </a:lnTo>
                    <a:lnTo>
                      <a:pt x="60" y="365"/>
                    </a:lnTo>
                    <a:lnTo>
                      <a:pt x="50" y="348"/>
                    </a:lnTo>
                    <a:lnTo>
                      <a:pt x="40" y="335"/>
                    </a:lnTo>
                    <a:lnTo>
                      <a:pt x="33" y="321"/>
                    </a:lnTo>
                    <a:lnTo>
                      <a:pt x="29" y="308"/>
                    </a:lnTo>
                    <a:lnTo>
                      <a:pt x="33" y="294"/>
                    </a:lnTo>
                    <a:lnTo>
                      <a:pt x="37" y="290"/>
                    </a:lnTo>
                    <a:lnTo>
                      <a:pt x="43" y="290"/>
                    </a:lnTo>
                    <a:lnTo>
                      <a:pt x="49" y="294"/>
                    </a:lnTo>
                    <a:lnTo>
                      <a:pt x="55" y="301"/>
                    </a:lnTo>
                    <a:lnTo>
                      <a:pt x="62" y="309"/>
                    </a:lnTo>
                    <a:lnTo>
                      <a:pt x="67" y="318"/>
                    </a:lnTo>
                    <a:lnTo>
                      <a:pt x="75" y="328"/>
                    </a:lnTo>
                    <a:lnTo>
                      <a:pt x="80" y="339"/>
                    </a:lnTo>
                    <a:lnTo>
                      <a:pt x="80" y="308"/>
                    </a:lnTo>
                    <a:lnTo>
                      <a:pt x="73" y="269"/>
                    </a:lnTo>
                    <a:lnTo>
                      <a:pt x="63" y="236"/>
                    </a:lnTo>
                    <a:lnTo>
                      <a:pt x="55" y="217"/>
                    </a:lnTo>
                    <a:lnTo>
                      <a:pt x="49" y="206"/>
                    </a:lnTo>
                    <a:lnTo>
                      <a:pt x="47" y="194"/>
                    </a:lnTo>
                    <a:lnTo>
                      <a:pt x="47" y="183"/>
                    </a:lnTo>
                    <a:lnTo>
                      <a:pt x="50" y="173"/>
                    </a:lnTo>
                    <a:lnTo>
                      <a:pt x="52" y="166"/>
                    </a:lnTo>
                    <a:lnTo>
                      <a:pt x="49" y="156"/>
                    </a:lnTo>
                    <a:lnTo>
                      <a:pt x="45" y="142"/>
                    </a:lnTo>
                    <a:lnTo>
                      <a:pt x="39" y="128"/>
                    </a:lnTo>
                    <a:lnTo>
                      <a:pt x="30" y="112"/>
                    </a:lnTo>
                    <a:lnTo>
                      <a:pt x="22" y="96"/>
                    </a:lnTo>
                    <a:lnTo>
                      <a:pt x="12" y="80"/>
                    </a:lnTo>
                    <a:lnTo>
                      <a:pt x="0" y="65"/>
                    </a:lnTo>
                    <a:lnTo>
                      <a:pt x="2" y="56"/>
                    </a:lnTo>
                    <a:lnTo>
                      <a:pt x="3" y="47"/>
                    </a:lnTo>
                    <a:lnTo>
                      <a:pt x="3" y="40"/>
                    </a:lnTo>
                    <a:lnTo>
                      <a:pt x="3" y="35"/>
                    </a:lnTo>
                    <a:lnTo>
                      <a:pt x="3" y="28"/>
                    </a:lnTo>
                    <a:lnTo>
                      <a:pt x="6" y="19"/>
                    </a:lnTo>
                    <a:lnTo>
                      <a:pt x="7" y="11"/>
                    </a:lnTo>
                    <a:lnTo>
                      <a:pt x="12" y="0"/>
                    </a:lnTo>
                    <a:lnTo>
                      <a:pt x="23" y="5"/>
                    </a:lnTo>
                    <a:lnTo>
                      <a:pt x="32" y="12"/>
                    </a:lnTo>
                    <a:lnTo>
                      <a:pt x="37" y="21"/>
                    </a:lnTo>
                    <a:lnTo>
                      <a:pt x="43" y="32"/>
                    </a:lnTo>
                    <a:lnTo>
                      <a:pt x="47" y="40"/>
                    </a:lnTo>
                    <a:lnTo>
                      <a:pt x="55" y="49"/>
                    </a:lnTo>
                    <a:lnTo>
                      <a:pt x="63" y="56"/>
                    </a:lnTo>
                    <a:lnTo>
                      <a:pt x="77" y="63"/>
                    </a:lnTo>
                    <a:lnTo>
                      <a:pt x="90" y="68"/>
                    </a:lnTo>
                    <a:lnTo>
                      <a:pt x="105" y="79"/>
                    </a:lnTo>
                    <a:lnTo>
                      <a:pt x="120" y="91"/>
                    </a:lnTo>
                    <a:lnTo>
                      <a:pt x="137" y="105"/>
                    </a:lnTo>
                    <a:lnTo>
                      <a:pt x="153" y="121"/>
                    </a:lnTo>
                    <a:lnTo>
                      <a:pt x="169" y="133"/>
                    </a:lnTo>
                    <a:lnTo>
                      <a:pt x="180" y="143"/>
                    </a:lnTo>
                    <a:lnTo>
                      <a:pt x="190" y="149"/>
                    </a:lnTo>
                    <a:lnTo>
                      <a:pt x="203" y="156"/>
                    </a:lnTo>
                    <a:lnTo>
                      <a:pt x="215" y="166"/>
                    </a:lnTo>
                    <a:lnTo>
                      <a:pt x="223" y="177"/>
                    </a:lnTo>
                    <a:lnTo>
                      <a:pt x="232" y="187"/>
                    </a:lnTo>
                    <a:lnTo>
                      <a:pt x="239" y="197"/>
                    </a:lnTo>
                    <a:lnTo>
                      <a:pt x="246" y="206"/>
                    </a:lnTo>
                    <a:lnTo>
                      <a:pt x="252" y="215"/>
                    </a:lnTo>
                    <a:lnTo>
                      <a:pt x="259" y="222"/>
                    </a:lnTo>
                    <a:lnTo>
                      <a:pt x="269" y="231"/>
                    </a:lnTo>
                    <a:lnTo>
                      <a:pt x="287" y="245"/>
                    </a:lnTo>
                    <a:lnTo>
                      <a:pt x="309" y="264"/>
                    </a:lnTo>
                    <a:lnTo>
                      <a:pt x="333" y="283"/>
                    </a:lnTo>
                    <a:lnTo>
                      <a:pt x="357" y="304"/>
                    </a:lnTo>
                    <a:lnTo>
                      <a:pt x="380" y="323"/>
                    </a:lnTo>
                    <a:lnTo>
                      <a:pt x="397" y="337"/>
                    </a:lnTo>
                    <a:lnTo>
                      <a:pt x="407" y="346"/>
                    </a:lnTo>
                    <a:lnTo>
                      <a:pt x="413" y="351"/>
                    </a:lnTo>
                    <a:lnTo>
                      <a:pt x="419" y="356"/>
                    </a:lnTo>
                    <a:lnTo>
                      <a:pt x="424" y="360"/>
                    </a:lnTo>
                    <a:lnTo>
                      <a:pt x="430" y="362"/>
                    </a:lnTo>
                    <a:lnTo>
                      <a:pt x="442" y="363"/>
                    </a:lnTo>
                    <a:lnTo>
                      <a:pt x="450" y="363"/>
                    </a:lnTo>
                    <a:lnTo>
                      <a:pt x="457" y="365"/>
                    </a:lnTo>
                    <a:lnTo>
                      <a:pt x="463" y="369"/>
                    </a:lnTo>
                    <a:lnTo>
                      <a:pt x="473" y="374"/>
                    </a:lnTo>
                    <a:lnTo>
                      <a:pt x="490" y="383"/>
                    </a:lnTo>
                    <a:lnTo>
                      <a:pt x="512" y="393"/>
                    </a:lnTo>
                    <a:lnTo>
                      <a:pt x="536" y="404"/>
                    </a:lnTo>
                    <a:lnTo>
                      <a:pt x="559" y="416"/>
                    </a:lnTo>
                    <a:lnTo>
                      <a:pt x="579" y="428"/>
                    </a:lnTo>
                    <a:lnTo>
                      <a:pt x="594" y="439"/>
                    </a:lnTo>
                    <a:lnTo>
                      <a:pt x="603" y="449"/>
                    </a:lnTo>
                    <a:lnTo>
                      <a:pt x="611" y="465"/>
                    </a:lnTo>
                    <a:lnTo>
                      <a:pt x="620" y="479"/>
                    </a:lnTo>
                    <a:lnTo>
                      <a:pt x="627" y="489"/>
                    </a:lnTo>
                    <a:lnTo>
                      <a:pt x="633" y="500"/>
                    </a:lnTo>
                    <a:lnTo>
                      <a:pt x="641" y="503"/>
                    </a:lnTo>
                    <a:lnTo>
                      <a:pt x="649" y="508"/>
                    </a:lnTo>
                    <a:lnTo>
                      <a:pt x="656" y="514"/>
                    </a:lnTo>
                    <a:lnTo>
                      <a:pt x="663" y="519"/>
                    </a:lnTo>
                    <a:lnTo>
                      <a:pt x="667" y="522"/>
                    </a:lnTo>
                    <a:lnTo>
                      <a:pt x="670" y="526"/>
                    </a:lnTo>
                    <a:lnTo>
                      <a:pt x="673" y="528"/>
                    </a:lnTo>
                    <a:lnTo>
                      <a:pt x="676" y="531"/>
                    </a:lnTo>
                    <a:lnTo>
                      <a:pt x="664" y="531"/>
                    </a:lnTo>
                    <a:lnTo>
                      <a:pt x="651" y="535"/>
                    </a:lnTo>
                    <a:lnTo>
                      <a:pt x="639" y="540"/>
                    </a:lnTo>
                    <a:lnTo>
                      <a:pt x="626" y="549"/>
                    </a:lnTo>
                    <a:lnTo>
                      <a:pt x="614" y="559"/>
                    </a:lnTo>
                    <a:lnTo>
                      <a:pt x="603" y="571"/>
                    </a:lnTo>
                    <a:lnTo>
                      <a:pt x="593" y="583"/>
                    </a:lnTo>
                    <a:lnTo>
                      <a:pt x="584" y="596"/>
                    </a:lnTo>
                    <a:lnTo>
                      <a:pt x="580" y="590"/>
                    </a:lnTo>
                    <a:lnTo>
                      <a:pt x="574" y="587"/>
                    </a:lnTo>
                    <a:lnTo>
                      <a:pt x="567" y="582"/>
                    </a:lnTo>
                    <a:lnTo>
                      <a:pt x="560" y="578"/>
                    </a:lnTo>
                    <a:lnTo>
                      <a:pt x="556" y="577"/>
                    </a:lnTo>
                    <a:lnTo>
                      <a:pt x="550" y="578"/>
                    </a:lnTo>
                    <a:lnTo>
                      <a:pt x="544" y="580"/>
                    </a:lnTo>
                    <a:lnTo>
                      <a:pt x="539" y="582"/>
                    </a:lnTo>
                    <a:lnTo>
                      <a:pt x="532" y="585"/>
                    </a:lnTo>
                    <a:lnTo>
                      <a:pt x="526" y="590"/>
                    </a:lnTo>
                    <a:lnTo>
                      <a:pt x="520" y="594"/>
                    </a:lnTo>
                    <a:lnTo>
                      <a:pt x="514" y="599"/>
                    </a:lnTo>
                    <a:lnTo>
                      <a:pt x="513" y="582"/>
                    </a:lnTo>
                    <a:lnTo>
                      <a:pt x="514" y="564"/>
                    </a:lnTo>
                    <a:lnTo>
                      <a:pt x="516" y="549"/>
                    </a:lnTo>
                    <a:lnTo>
                      <a:pt x="519" y="533"/>
                    </a:lnTo>
                    <a:lnTo>
                      <a:pt x="526" y="517"/>
                    </a:lnTo>
                    <a:lnTo>
                      <a:pt x="534" y="503"/>
                    </a:lnTo>
                    <a:lnTo>
                      <a:pt x="547" y="489"/>
                    </a:lnTo>
                    <a:lnTo>
                      <a:pt x="564" y="479"/>
                    </a:lnTo>
                    <a:lnTo>
                      <a:pt x="559" y="477"/>
                    </a:lnTo>
                    <a:lnTo>
                      <a:pt x="553" y="475"/>
                    </a:lnTo>
                    <a:lnTo>
                      <a:pt x="544" y="477"/>
                    </a:lnTo>
                    <a:lnTo>
                      <a:pt x="536" y="479"/>
                    </a:lnTo>
                    <a:lnTo>
                      <a:pt x="527" y="487"/>
                    </a:lnTo>
                    <a:lnTo>
                      <a:pt x="517" y="500"/>
                    </a:lnTo>
                    <a:lnTo>
                      <a:pt x="506" y="519"/>
                    </a:lnTo>
                    <a:lnTo>
                      <a:pt x="496" y="547"/>
                    </a:lnTo>
                    <a:lnTo>
                      <a:pt x="483" y="536"/>
                    </a:lnTo>
                    <a:lnTo>
                      <a:pt x="473" y="521"/>
                    </a:lnTo>
                    <a:lnTo>
                      <a:pt x="463" y="501"/>
                    </a:lnTo>
                    <a:lnTo>
                      <a:pt x="454" y="482"/>
                    </a:lnTo>
                    <a:lnTo>
                      <a:pt x="450" y="472"/>
                    </a:lnTo>
                    <a:lnTo>
                      <a:pt x="444" y="465"/>
                    </a:lnTo>
                    <a:lnTo>
                      <a:pt x="439" y="458"/>
                    </a:lnTo>
                    <a:lnTo>
                      <a:pt x="434" y="454"/>
                    </a:lnTo>
                    <a:lnTo>
                      <a:pt x="429" y="452"/>
                    </a:lnTo>
                    <a:lnTo>
                      <a:pt x="423" y="452"/>
                    </a:lnTo>
                    <a:lnTo>
                      <a:pt x="417" y="454"/>
                    </a:lnTo>
                    <a:lnTo>
                      <a:pt x="412" y="459"/>
                    </a:lnTo>
                    <a:lnTo>
                      <a:pt x="406" y="466"/>
                    </a:lnTo>
                    <a:lnTo>
                      <a:pt x="400" y="473"/>
                    </a:lnTo>
                    <a:lnTo>
                      <a:pt x="393" y="480"/>
                    </a:lnTo>
                    <a:lnTo>
                      <a:pt x="387" y="487"/>
                    </a:lnTo>
                    <a:lnTo>
                      <a:pt x="382" y="493"/>
                    </a:lnTo>
                    <a:lnTo>
                      <a:pt x="376" y="496"/>
                    </a:lnTo>
                    <a:lnTo>
                      <a:pt x="372" y="496"/>
                    </a:lnTo>
                    <a:lnTo>
                      <a:pt x="366" y="494"/>
                    </a:lnTo>
                    <a:lnTo>
                      <a:pt x="362" y="482"/>
                    </a:lnTo>
                    <a:lnTo>
                      <a:pt x="364" y="468"/>
                    </a:lnTo>
                    <a:lnTo>
                      <a:pt x="370" y="454"/>
                    </a:lnTo>
                    <a:lnTo>
                      <a:pt x="379" y="444"/>
                    </a:lnTo>
                    <a:lnTo>
                      <a:pt x="387" y="433"/>
                    </a:lnTo>
                    <a:lnTo>
                      <a:pt x="396" y="423"/>
                    </a:lnTo>
                    <a:lnTo>
                      <a:pt x="399" y="411"/>
                    </a:lnTo>
                    <a:lnTo>
                      <a:pt x="394" y="400"/>
                    </a:lnTo>
                    <a:lnTo>
                      <a:pt x="389" y="397"/>
                    </a:lnTo>
                    <a:lnTo>
                      <a:pt x="382" y="398"/>
                    </a:lnTo>
                    <a:lnTo>
                      <a:pt x="374" y="404"/>
                    </a:lnTo>
                    <a:lnTo>
                      <a:pt x="367" y="411"/>
                    </a:lnTo>
                    <a:lnTo>
                      <a:pt x="359" y="421"/>
                    </a:lnTo>
                    <a:lnTo>
                      <a:pt x="352" y="432"/>
                    </a:lnTo>
                    <a:lnTo>
                      <a:pt x="344" y="442"/>
                    </a:lnTo>
                    <a:lnTo>
                      <a:pt x="339" y="452"/>
                    </a:lnTo>
                    <a:lnTo>
                      <a:pt x="330" y="468"/>
                    </a:lnTo>
                    <a:lnTo>
                      <a:pt x="324" y="475"/>
                    </a:lnTo>
                    <a:lnTo>
                      <a:pt x="319" y="477"/>
                    </a:lnTo>
                    <a:lnTo>
                      <a:pt x="313" y="477"/>
                    </a:lnTo>
                    <a:lnTo>
                      <a:pt x="312" y="461"/>
                    </a:lnTo>
                    <a:lnTo>
                      <a:pt x="313" y="444"/>
                    </a:lnTo>
                    <a:lnTo>
                      <a:pt x="317" y="425"/>
                    </a:lnTo>
                    <a:lnTo>
                      <a:pt x="326" y="407"/>
                    </a:lnTo>
                    <a:lnTo>
                      <a:pt x="339" y="390"/>
                    </a:lnTo>
                    <a:lnTo>
                      <a:pt x="356" y="372"/>
                    </a:lnTo>
                    <a:lnTo>
                      <a:pt x="379" y="358"/>
                    </a:lnTo>
                    <a:lnTo>
                      <a:pt x="407" y="34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82" name="Freeform 162"/>
              <p:cNvSpPr>
                <a:spLocks/>
              </p:cNvSpPr>
              <p:nvPr/>
            </p:nvSpPr>
            <p:spPr bwMode="auto">
              <a:xfrm>
                <a:off x="5825" y="5578"/>
                <a:ext cx="27" cy="19"/>
              </a:xfrm>
              <a:custGeom>
                <a:avLst/>
                <a:gdLst>
                  <a:gd name="T0" fmla="*/ 1 w 54"/>
                  <a:gd name="T1" fmla="*/ 1 h 37"/>
                  <a:gd name="T2" fmla="*/ 1 w 54"/>
                  <a:gd name="T3" fmla="*/ 1 h 37"/>
                  <a:gd name="T4" fmla="*/ 1 w 54"/>
                  <a:gd name="T5" fmla="*/ 1 h 37"/>
                  <a:gd name="T6" fmla="*/ 1 w 54"/>
                  <a:gd name="T7" fmla="*/ 1 h 37"/>
                  <a:gd name="T8" fmla="*/ 1 w 54"/>
                  <a:gd name="T9" fmla="*/ 1 h 37"/>
                  <a:gd name="T10" fmla="*/ 1 w 54"/>
                  <a:gd name="T11" fmla="*/ 1 h 37"/>
                  <a:gd name="T12" fmla="*/ 1 w 54"/>
                  <a:gd name="T13" fmla="*/ 1 h 37"/>
                  <a:gd name="T14" fmla="*/ 1 w 54"/>
                  <a:gd name="T15" fmla="*/ 1 h 37"/>
                  <a:gd name="T16" fmla="*/ 0 w 54"/>
                  <a:gd name="T17" fmla="*/ 0 h 37"/>
                  <a:gd name="T18" fmla="*/ 1 w 54"/>
                  <a:gd name="T19" fmla="*/ 1 h 37"/>
                  <a:gd name="T20" fmla="*/ 1 w 54"/>
                  <a:gd name="T21" fmla="*/ 1 h 37"/>
                  <a:gd name="T22" fmla="*/ 1 w 54"/>
                  <a:gd name="T23" fmla="*/ 1 h 37"/>
                  <a:gd name="T24" fmla="*/ 1 w 54"/>
                  <a:gd name="T25" fmla="*/ 1 h 37"/>
                  <a:gd name="T26" fmla="*/ 1 w 54"/>
                  <a:gd name="T27" fmla="*/ 1 h 37"/>
                  <a:gd name="T28" fmla="*/ 1 w 54"/>
                  <a:gd name="T29" fmla="*/ 1 h 37"/>
                  <a:gd name="T30" fmla="*/ 1 w 54"/>
                  <a:gd name="T31" fmla="*/ 1 h 37"/>
                  <a:gd name="T32" fmla="*/ 1 w 54"/>
                  <a:gd name="T33" fmla="*/ 1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7"/>
                  <a:gd name="T53" fmla="*/ 54 w 54"/>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7">
                    <a:moveTo>
                      <a:pt x="54" y="14"/>
                    </a:moveTo>
                    <a:lnTo>
                      <a:pt x="50" y="14"/>
                    </a:lnTo>
                    <a:lnTo>
                      <a:pt x="43" y="14"/>
                    </a:lnTo>
                    <a:lnTo>
                      <a:pt x="35" y="14"/>
                    </a:lnTo>
                    <a:lnTo>
                      <a:pt x="27" y="12"/>
                    </a:lnTo>
                    <a:lnTo>
                      <a:pt x="18" y="10"/>
                    </a:lnTo>
                    <a:lnTo>
                      <a:pt x="11" y="9"/>
                    </a:lnTo>
                    <a:lnTo>
                      <a:pt x="4" y="5"/>
                    </a:lnTo>
                    <a:lnTo>
                      <a:pt x="0" y="0"/>
                    </a:lnTo>
                    <a:lnTo>
                      <a:pt x="10" y="12"/>
                    </a:lnTo>
                    <a:lnTo>
                      <a:pt x="20" y="23"/>
                    </a:lnTo>
                    <a:lnTo>
                      <a:pt x="28" y="31"/>
                    </a:lnTo>
                    <a:lnTo>
                      <a:pt x="33" y="37"/>
                    </a:lnTo>
                    <a:lnTo>
                      <a:pt x="38" y="30"/>
                    </a:lnTo>
                    <a:lnTo>
                      <a:pt x="44" y="23"/>
                    </a:lnTo>
                    <a:lnTo>
                      <a:pt x="50" y="17"/>
                    </a:lnTo>
                    <a:lnTo>
                      <a:pt x="54"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83" name="Freeform 163"/>
              <p:cNvSpPr>
                <a:spLocks/>
              </p:cNvSpPr>
              <p:nvPr/>
            </p:nvSpPr>
            <p:spPr bwMode="auto">
              <a:xfrm>
                <a:off x="5876" y="5585"/>
                <a:ext cx="53" cy="20"/>
              </a:xfrm>
              <a:custGeom>
                <a:avLst/>
                <a:gdLst>
                  <a:gd name="T0" fmla="*/ 0 w 107"/>
                  <a:gd name="T1" fmla="*/ 0 h 38"/>
                  <a:gd name="T2" fmla="*/ 0 w 107"/>
                  <a:gd name="T3" fmla="*/ 1 h 38"/>
                  <a:gd name="T4" fmla="*/ 0 w 107"/>
                  <a:gd name="T5" fmla="*/ 1 h 38"/>
                  <a:gd name="T6" fmla="*/ 0 w 107"/>
                  <a:gd name="T7" fmla="*/ 1 h 38"/>
                  <a:gd name="T8" fmla="*/ 0 w 107"/>
                  <a:gd name="T9" fmla="*/ 1 h 38"/>
                  <a:gd name="T10" fmla="*/ 0 w 107"/>
                  <a:gd name="T11" fmla="*/ 1 h 38"/>
                  <a:gd name="T12" fmla="*/ 0 w 107"/>
                  <a:gd name="T13" fmla="*/ 1 h 38"/>
                  <a:gd name="T14" fmla="*/ 0 w 107"/>
                  <a:gd name="T15" fmla="*/ 0 h 38"/>
                  <a:gd name="T16" fmla="*/ 0 w 107"/>
                  <a:gd name="T17" fmla="*/ 0 h 38"/>
                  <a:gd name="T18" fmla="*/ 0 w 107"/>
                  <a:gd name="T19" fmla="*/ 1 h 38"/>
                  <a:gd name="T20" fmla="*/ 0 w 107"/>
                  <a:gd name="T21" fmla="*/ 1 h 38"/>
                  <a:gd name="T22" fmla="*/ 0 w 107"/>
                  <a:gd name="T23" fmla="*/ 1 h 38"/>
                  <a:gd name="T24" fmla="*/ 0 w 107"/>
                  <a:gd name="T25" fmla="*/ 1 h 38"/>
                  <a:gd name="T26" fmla="*/ 0 w 107"/>
                  <a:gd name="T27" fmla="*/ 1 h 38"/>
                  <a:gd name="T28" fmla="*/ 0 w 107"/>
                  <a:gd name="T29" fmla="*/ 1 h 38"/>
                  <a:gd name="T30" fmla="*/ 0 w 107"/>
                  <a:gd name="T31" fmla="*/ 1 h 38"/>
                  <a:gd name="T32" fmla="*/ 0 w 107"/>
                  <a:gd name="T33" fmla="*/ 1 h 38"/>
                  <a:gd name="T34" fmla="*/ 0 w 107"/>
                  <a:gd name="T35" fmla="*/ 1 h 38"/>
                  <a:gd name="T36" fmla="*/ 0 w 107"/>
                  <a:gd name="T37" fmla="*/ 1 h 38"/>
                  <a:gd name="T38" fmla="*/ 0 w 107"/>
                  <a:gd name="T39" fmla="*/ 1 h 38"/>
                  <a:gd name="T40" fmla="*/ 0 w 107"/>
                  <a:gd name="T41" fmla="*/ 1 h 38"/>
                  <a:gd name="T42" fmla="*/ 0 w 107"/>
                  <a:gd name="T43" fmla="*/ 1 h 38"/>
                  <a:gd name="T44" fmla="*/ 0 w 107"/>
                  <a:gd name="T45" fmla="*/ 1 h 38"/>
                  <a:gd name="T46" fmla="*/ 0 w 107"/>
                  <a:gd name="T47" fmla="*/ 1 h 38"/>
                  <a:gd name="T48" fmla="*/ 0 w 107"/>
                  <a:gd name="T49" fmla="*/ 1 h 38"/>
                  <a:gd name="T50" fmla="*/ 0 w 107"/>
                  <a:gd name="T51" fmla="*/ 1 h 38"/>
                  <a:gd name="T52" fmla="*/ 0 w 107"/>
                  <a:gd name="T53" fmla="*/ 1 h 38"/>
                  <a:gd name="T54" fmla="*/ 0 w 107"/>
                  <a:gd name="T55" fmla="*/ 1 h 38"/>
                  <a:gd name="T56" fmla="*/ 0 w 107"/>
                  <a:gd name="T57" fmla="*/ 0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
                  <a:gd name="T88" fmla="*/ 0 h 38"/>
                  <a:gd name="T89" fmla="*/ 107 w 107"/>
                  <a:gd name="T90" fmla="*/ 38 h 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 h="38">
                    <a:moveTo>
                      <a:pt x="107" y="0"/>
                    </a:moveTo>
                    <a:lnTo>
                      <a:pt x="101" y="2"/>
                    </a:lnTo>
                    <a:lnTo>
                      <a:pt x="93" y="2"/>
                    </a:lnTo>
                    <a:lnTo>
                      <a:pt x="86" y="2"/>
                    </a:lnTo>
                    <a:lnTo>
                      <a:pt x="76" y="2"/>
                    </a:lnTo>
                    <a:lnTo>
                      <a:pt x="67" y="2"/>
                    </a:lnTo>
                    <a:lnTo>
                      <a:pt x="59" y="2"/>
                    </a:lnTo>
                    <a:lnTo>
                      <a:pt x="51" y="0"/>
                    </a:lnTo>
                    <a:lnTo>
                      <a:pt x="44" y="0"/>
                    </a:lnTo>
                    <a:lnTo>
                      <a:pt x="41" y="3"/>
                    </a:lnTo>
                    <a:lnTo>
                      <a:pt x="36" y="7"/>
                    </a:lnTo>
                    <a:lnTo>
                      <a:pt x="30" y="10"/>
                    </a:lnTo>
                    <a:lnTo>
                      <a:pt x="23" y="14"/>
                    </a:lnTo>
                    <a:lnTo>
                      <a:pt x="16" y="16"/>
                    </a:lnTo>
                    <a:lnTo>
                      <a:pt x="9" y="19"/>
                    </a:lnTo>
                    <a:lnTo>
                      <a:pt x="4" y="21"/>
                    </a:lnTo>
                    <a:lnTo>
                      <a:pt x="0" y="23"/>
                    </a:lnTo>
                    <a:lnTo>
                      <a:pt x="0" y="28"/>
                    </a:lnTo>
                    <a:lnTo>
                      <a:pt x="1" y="31"/>
                    </a:lnTo>
                    <a:lnTo>
                      <a:pt x="3" y="37"/>
                    </a:lnTo>
                    <a:lnTo>
                      <a:pt x="6" y="38"/>
                    </a:lnTo>
                    <a:lnTo>
                      <a:pt x="14" y="35"/>
                    </a:lnTo>
                    <a:lnTo>
                      <a:pt x="27" y="30"/>
                    </a:lnTo>
                    <a:lnTo>
                      <a:pt x="41" y="24"/>
                    </a:lnTo>
                    <a:lnTo>
                      <a:pt x="57" y="19"/>
                    </a:lnTo>
                    <a:lnTo>
                      <a:pt x="71" y="12"/>
                    </a:lnTo>
                    <a:lnTo>
                      <a:pt x="86" y="7"/>
                    </a:lnTo>
                    <a:lnTo>
                      <a:pt x="99" y="3"/>
                    </a:lnTo>
                    <a:lnTo>
                      <a:pt x="10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84" name="Freeform 164"/>
              <p:cNvSpPr>
                <a:spLocks/>
              </p:cNvSpPr>
              <p:nvPr/>
            </p:nvSpPr>
            <p:spPr bwMode="auto">
              <a:xfrm>
                <a:off x="6031" y="5509"/>
                <a:ext cx="46" cy="39"/>
              </a:xfrm>
              <a:custGeom>
                <a:avLst/>
                <a:gdLst>
                  <a:gd name="T0" fmla="*/ 1 w 92"/>
                  <a:gd name="T1" fmla="*/ 0 h 77"/>
                  <a:gd name="T2" fmla="*/ 1 w 92"/>
                  <a:gd name="T3" fmla="*/ 1 h 77"/>
                  <a:gd name="T4" fmla="*/ 1 w 92"/>
                  <a:gd name="T5" fmla="*/ 1 h 77"/>
                  <a:gd name="T6" fmla="*/ 1 w 92"/>
                  <a:gd name="T7" fmla="*/ 1 h 77"/>
                  <a:gd name="T8" fmla="*/ 1 w 92"/>
                  <a:gd name="T9" fmla="*/ 1 h 77"/>
                  <a:gd name="T10" fmla="*/ 1 w 92"/>
                  <a:gd name="T11" fmla="*/ 1 h 77"/>
                  <a:gd name="T12" fmla="*/ 1 w 92"/>
                  <a:gd name="T13" fmla="*/ 1 h 77"/>
                  <a:gd name="T14" fmla="*/ 1 w 92"/>
                  <a:gd name="T15" fmla="*/ 1 h 77"/>
                  <a:gd name="T16" fmla="*/ 1 w 92"/>
                  <a:gd name="T17" fmla="*/ 1 h 77"/>
                  <a:gd name="T18" fmla="*/ 1 w 92"/>
                  <a:gd name="T19" fmla="*/ 1 h 77"/>
                  <a:gd name="T20" fmla="*/ 1 w 92"/>
                  <a:gd name="T21" fmla="*/ 1 h 77"/>
                  <a:gd name="T22" fmla="*/ 1 w 92"/>
                  <a:gd name="T23" fmla="*/ 1 h 77"/>
                  <a:gd name="T24" fmla="*/ 0 w 92"/>
                  <a:gd name="T25" fmla="*/ 1 h 77"/>
                  <a:gd name="T26" fmla="*/ 1 w 92"/>
                  <a:gd name="T27" fmla="*/ 1 h 77"/>
                  <a:gd name="T28" fmla="*/ 1 w 92"/>
                  <a:gd name="T29" fmla="*/ 1 h 77"/>
                  <a:gd name="T30" fmla="*/ 1 w 92"/>
                  <a:gd name="T31" fmla="*/ 1 h 77"/>
                  <a:gd name="T32" fmla="*/ 1 w 92"/>
                  <a:gd name="T33" fmla="*/ 1 h 77"/>
                  <a:gd name="T34" fmla="*/ 1 w 92"/>
                  <a:gd name="T35" fmla="*/ 1 h 77"/>
                  <a:gd name="T36" fmla="*/ 1 w 92"/>
                  <a:gd name="T37" fmla="*/ 1 h 77"/>
                  <a:gd name="T38" fmla="*/ 1 w 92"/>
                  <a:gd name="T39" fmla="*/ 1 h 77"/>
                  <a:gd name="T40" fmla="*/ 1 w 92"/>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77"/>
                  <a:gd name="T65" fmla="*/ 92 w 92"/>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77">
                    <a:moveTo>
                      <a:pt x="79" y="0"/>
                    </a:moveTo>
                    <a:lnTo>
                      <a:pt x="83" y="3"/>
                    </a:lnTo>
                    <a:lnTo>
                      <a:pt x="86" y="7"/>
                    </a:lnTo>
                    <a:lnTo>
                      <a:pt x="89" y="9"/>
                    </a:lnTo>
                    <a:lnTo>
                      <a:pt x="92" y="12"/>
                    </a:lnTo>
                    <a:lnTo>
                      <a:pt x="80" y="12"/>
                    </a:lnTo>
                    <a:lnTo>
                      <a:pt x="67" y="16"/>
                    </a:lnTo>
                    <a:lnTo>
                      <a:pt x="55" y="21"/>
                    </a:lnTo>
                    <a:lnTo>
                      <a:pt x="42" y="30"/>
                    </a:lnTo>
                    <a:lnTo>
                      <a:pt x="30" y="40"/>
                    </a:lnTo>
                    <a:lnTo>
                      <a:pt x="19" y="52"/>
                    </a:lnTo>
                    <a:lnTo>
                      <a:pt x="9" y="64"/>
                    </a:lnTo>
                    <a:lnTo>
                      <a:pt x="0" y="77"/>
                    </a:lnTo>
                    <a:lnTo>
                      <a:pt x="2" y="64"/>
                    </a:lnTo>
                    <a:lnTo>
                      <a:pt x="7" y="52"/>
                    </a:lnTo>
                    <a:lnTo>
                      <a:pt x="15" y="38"/>
                    </a:lnTo>
                    <a:lnTo>
                      <a:pt x="25" y="28"/>
                    </a:lnTo>
                    <a:lnTo>
                      <a:pt x="36" y="17"/>
                    </a:lnTo>
                    <a:lnTo>
                      <a:pt x="49" y="9"/>
                    </a:lnTo>
                    <a:lnTo>
                      <a:pt x="63" y="2"/>
                    </a:lnTo>
                    <a:lnTo>
                      <a:pt x="7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85" name="Freeform 165"/>
              <p:cNvSpPr>
                <a:spLocks/>
              </p:cNvSpPr>
              <p:nvPr/>
            </p:nvSpPr>
            <p:spPr bwMode="auto">
              <a:xfrm>
                <a:off x="5954" y="5431"/>
                <a:ext cx="36" cy="34"/>
              </a:xfrm>
              <a:custGeom>
                <a:avLst/>
                <a:gdLst>
                  <a:gd name="T0" fmla="*/ 0 w 73"/>
                  <a:gd name="T1" fmla="*/ 1 h 68"/>
                  <a:gd name="T2" fmla="*/ 0 w 73"/>
                  <a:gd name="T3" fmla="*/ 1 h 68"/>
                  <a:gd name="T4" fmla="*/ 0 w 73"/>
                  <a:gd name="T5" fmla="*/ 1 h 68"/>
                  <a:gd name="T6" fmla="*/ 0 w 73"/>
                  <a:gd name="T7" fmla="*/ 1 h 68"/>
                  <a:gd name="T8" fmla="*/ 0 w 73"/>
                  <a:gd name="T9" fmla="*/ 0 h 68"/>
                  <a:gd name="T10" fmla="*/ 0 w 73"/>
                  <a:gd name="T11" fmla="*/ 1 h 68"/>
                  <a:gd name="T12" fmla="*/ 0 w 73"/>
                  <a:gd name="T13" fmla="*/ 1 h 68"/>
                  <a:gd name="T14" fmla="*/ 0 w 73"/>
                  <a:gd name="T15" fmla="*/ 1 h 68"/>
                  <a:gd name="T16" fmla="*/ 0 w 73"/>
                  <a:gd name="T17" fmla="*/ 1 h 68"/>
                  <a:gd name="T18" fmla="*/ 0 w 73"/>
                  <a:gd name="T19" fmla="*/ 1 h 68"/>
                  <a:gd name="T20" fmla="*/ 0 w 73"/>
                  <a:gd name="T21" fmla="*/ 1 h 68"/>
                  <a:gd name="T22" fmla="*/ 0 w 73"/>
                  <a:gd name="T23" fmla="*/ 1 h 68"/>
                  <a:gd name="T24" fmla="*/ 0 w 73"/>
                  <a:gd name="T25" fmla="*/ 1 h 68"/>
                  <a:gd name="T26" fmla="*/ 0 w 73"/>
                  <a:gd name="T27" fmla="*/ 1 h 68"/>
                  <a:gd name="T28" fmla="*/ 0 w 73"/>
                  <a:gd name="T29" fmla="*/ 1 h 68"/>
                  <a:gd name="T30" fmla="*/ 0 w 73"/>
                  <a:gd name="T31" fmla="*/ 1 h 68"/>
                  <a:gd name="T32" fmla="*/ 0 w 73"/>
                  <a:gd name="T33" fmla="*/ 1 h 68"/>
                  <a:gd name="T34" fmla="*/ 0 w 73"/>
                  <a:gd name="T35" fmla="*/ 1 h 68"/>
                  <a:gd name="T36" fmla="*/ 0 w 73"/>
                  <a:gd name="T37" fmla="*/ 1 h 68"/>
                  <a:gd name="T38" fmla="*/ 0 w 73"/>
                  <a:gd name="T39" fmla="*/ 1 h 68"/>
                  <a:gd name="T40" fmla="*/ 0 w 73"/>
                  <a:gd name="T41" fmla="*/ 1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68"/>
                  <a:gd name="T65" fmla="*/ 73 w 73"/>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68">
                    <a:moveTo>
                      <a:pt x="33" y="7"/>
                    </a:moveTo>
                    <a:lnTo>
                      <a:pt x="27" y="3"/>
                    </a:lnTo>
                    <a:lnTo>
                      <a:pt x="20" y="1"/>
                    </a:lnTo>
                    <a:lnTo>
                      <a:pt x="12" y="1"/>
                    </a:lnTo>
                    <a:lnTo>
                      <a:pt x="0" y="0"/>
                    </a:lnTo>
                    <a:lnTo>
                      <a:pt x="9" y="7"/>
                    </a:lnTo>
                    <a:lnTo>
                      <a:pt x="17" y="14"/>
                    </a:lnTo>
                    <a:lnTo>
                      <a:pt x="27" y="24"/>
                    </a:lnTo>
                    <a:lnTo>
                      <a:pt x="37" y="33"/>
                    </a:lnTo>
                    <a:lnTo>
                      <a:pt x="46" y="43"/>
                    </a:lnTo>
                    <a:lnTo>
                      <a:pt x="53" y="54"/>
                    </a:lnTo>
                    <a:lnTo>
                      <a:pt x="59" y="61"/>
                    </a:lnTo>
                    <a:lnTo>
                      <a:pt x="62" y="68"/>
                    </a:lnTo>
                    <a:lnTo>
                      <a:pt x="67" y="64"/>
                    </a:lnTo>
                    <a:lnTo>
                      <a:pt x="72" y="59"/>
                    </a:lnTo>
                    <a:lnTo>
                      <a:pt x="73" y="52"/>
                    </a:lnTo>
                    <a:lnTo>
                      <a:pt x="69" y="45"/>
                    </a:lnTo>
                    <a:lnTo>
                      <a:pt x="59" y="36"/>
                    </a:lnTo>
                    <a:lnTo>
                      <a:pt x="49" y="26"/>
                    </a:lnTo>
                    <a:lnTo>
                      <a:pt x="39" y="15"/>
                    </a:lnTo>
                    <a:lnTo>
                      <a:pt x="33"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86" name="Freeform 166"/>
              <p:cNvSpPr>
                <a:spLocks/>
              </p:cNvSpPr>
              <p:nvPr/>
            </p:nvSpPr>
            <p:spPr bwMode="auto">
              <a:xfrm>
                <a:off x="5834" y="5324"/>
                <a:ext cx="47" cy="60"/>
              </a:xfrm>
              <a:custGeom>
                <a:avLst/>
                <a:gdLst>
                  <a:gd name="T0" fmla="*/ 1 w 93"/>
                  <a:gd name="T1" fmla="*/ 1 h 118"/>
                  <a:gd name="T2" fmla="*/ 1 w 93"/>
                  <a:gd name="T3" fmla="*/ 1 h 118"/>
                  <a:gd name="T4" fmla="*/ 1 w 93"/>
                  <a:gd name="T5" fmla="*/ 1 h 118"/>
                  <a:gd name="T6" fmla="*/ 1 w 93"/>
                  <a:gd name="T7" fmla="*/ 1 h 118"/>
                  <a:gd name="T8" fmla="*/ 1 w 93"/>
                  <a:gd name="T9" fmla="*/ 1 h 118"/>
                  <a:gd name="T10" fmla="*/ 1 w 93"/>
                  <a:gd name="T11" fmla="*/ 1 h 118"/>
                  <a:gd name="T12" fmla="*/ 1 w 93"/>
                  <a:gd name="T13" fmla="*/ 1 h 118"/>
                  <a:gd name="T14" fmla="*/ 1 w 93"/>
                  <a:gd name="T15" fmla="*/ 1 h 118"/>
                  <a:gd name="T16" fmla="*/ 0 w 93"/>
                  <a:gd name="T17" fmla="*/ 0 h 118"/>
                  <a:gd name="T18" fmla="*/ 1 w 93"/>
                  <a:gd name="T19" fmla="*/ 1 h 118"/>
                  <a:gd name="T20" fmla="*/ 1 w 93"/>
                  <a:gd name="T21" fmla="*/ 1 h 118"/>
                  <a:gd name="T22" fmla="*/ 1 w 93"/>
                  <a:gd name="T23" fmla="*/ 1 h 118"/>
                  <a:gd name="T24" fmla="*/ 1 w 93"/>
                  <a:gd name="T25" fmla="*/ 1 h 118"/>
                  <a:gd name="T26" fmla="*/ 1 w 93"/>
                  <a:gd name="T27" fmla="*/ 1 h 118"/>
                  <a:gd name="T28" fmla="*/ 1 w 93"/>
                  <a:gd name="T29" fmla="*/ 1 h 118"/>
                  <a:gd name="T30" fmla="*/ 1 w 93"/>
                  <a:gd name="T31" fmla="*/ 1 h 118"/>
                  <a:gd name="T32" fmla="*/ 1 w 93"/>
                  <a:gd name="T33" fmla="*/ 1 h 118"/>
                  <a:gd name="T34" fmla="*/ 1 w 93"/>
                  <a:gd name="T35" fmla="*/ 1 h 118"/>
                  <a:gd name="T36" fmla="*/ 1 w 93"/>
                  <a:gd name="T37" fmla="*/ 1 h 118"/>
                  <a:gd name="T38" fmla="*/ 1 w 93"/>
                  <a:gd name="T39" fmla="*/ 1 h 118"/>
                  <a:gd name="T40" fmla="*/ 1 w 93"/>
                  <a:gd name="T41" fmla="*/ 1 h 118"/>
                  <a:gd name="T42" fmla="*/ 1 w 93"/>
                  <a:gd name="T43" fmla="*/ 1 h 118"/>
                  <a:gd name="T44" fmla="*/ 1 w 93"/>
                  <a:gd name="T45" fmla="*/ 1 h 118"/>
                  <a:gd name="T46" fmla="*/ 1 w 93"/>
                  <a:gd name="T47" fmla="*/ 1 h 118"/>
                  <a:gd name="T48" fmla="*/ 1 w 93"/>
                  <a:gd name="T49" fmla="*/ 1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118"/>
                  <a:gd name="T77" fmla="*/ 93 w 93"/>
                  <a:gd name="T78" fmla="*/ 118 h 1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118">
                    <a:moveTo>
                      <a:pt x="69" y="73"/>
                    </a:moveTo>
                    <a:lnTo>
                      <a:pt x="62" y="66"/>
                    </a:lnTo>
                    <a:lnTo>
                      <a:pt x="56" y="57"/>
                    </a:lnTo>
                    <a:lnTo>
                      <a:pt x="49" y="48"/>
                    </a:lnTo>
                    <a:lnTo>
                      <a:pt x="42" y="38"/>
                    </a:lnTo>
                    <a:lnTo>
                      <a:pt x="33" y="28"/>
                    </a:lnTo>
                    <a:lnTo>
                      <a:pt x="25" y="17"/>
                    </a:lnTo>
                    <a:lnTo>
                      <a:pt x="13" y="7"/>
                    </a:lnTo>
                    <a:lnTo>
                      <a:pt x="0" y="0"/>
                    </a:lnTo>
                    <a:lnTo>
                      <a:pt x="9" y="12"/>
                    </a:lnTo>
                    <a:lnTo>
                      <a:pt x="19" y="26"/>
                    </a:lnTo>
                    <a:lnTo>
                      <a:pt x="29" y="40"/>
                    </a:lnTo>
                    <a:lnTo>
                      <a:pt x="39" y="55"/>
                    </a:lnTo>
                    <a:lnTo>
                      <a:pt x="47" y="71"/>
                    </a:lnTo>
                    <a:lnTo>
                      <a:pt x="56" y="83"/>
                    </a:lnTo>
                    <a:lnTo>
                      <a:pt x="62" y="96"/>
                    </a:lnTo>
                    <a:lnTo>
                      <a:pt x="66" y="103"/>
                    </a:lnTo>
                    <a:lnTo>
                      <a:pt x="73" y="106"/>
                    </a:lnTo>
                    <a:lnTo>
                      <a:pt x="80" y="110"/>
                    </a:lnTo>
                    <a:lnTo>
                      <a:pt x="87" y="115"/>
                    </a:lnTo>
                    <a:lnTo>
                      <a:pt x="93" y="118"/>
                    </a:lnTo>
                    <a:lnTo>
                      <a:pt x="86" y="108"/>
                    </a:lnTo>
                    <a:lnTo>
                      <a:pt x="80" y="96"/>
                    </a:lnTo>
                    <a:lnTo>
                      <a:pt x="74" y="83"/>
                    </a:lnTo>
                    <a:lnTo>
                      <a:pt x="69" y="7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87" name="Freeform 167"/>
              <p:cNvSpPr>
                <a:spLocks/>
              </p:cNvSpPr>
              <p:nvPr/>
            </p:nvSpPr>
            <p:spPr bwMode="auto">
              <a:xfrm>
                <a:off x="5817" y="5338"/>
                <a:ext cx="26" cy="106"/>
              </a:xfrm>
              <a:custGeom>
                <a:avLst/>
                <a:gdLst>
                  <a:gd name="T0" fmla="*/ 0 w 53"/>
                  <a:gd name="T1" fmla="*/ 0 h 211"/>
                  <a:gd name="T2" fmla="*/ 0 w 53"/>
                  <a:gd name="T3" fmla="*/ 1 h 211"/>
                  <a:gd name="T4" fmla="*/ 0 w 53"/>
                  <a:gd name="T5" fmla="*/ 1 h 211"/>
                  <a:gd name="T6" fmla="*/ 0 w 53"/>
                  <a:gd name="T7" fmla="*/ 1 h 211"/>
                  <a:gd name="T8" fmla="*/ 0 w 53"/>
                  <a:gd name="T9" fmla="*/ 1 h 211"/>
                  <a:gd name="T10" fmla="*/ 0 w 53"/>
                  <a:gd name="T11" fmla="*/ 1 h 211"/>
                  <a:gd name="T12" fmla="*/ 0 w 53"/>
                  <a:gd name="T13" fmla="*/ 1 h 211"/>
                  <a:gd name="T14" fmla="*/ 0 w 53"/>
                  <a:gd name="T15" fmla="*/ 1 h 211"/>
                  <a:gd name="T16" fmla="*/ 0 w 53"/>
                  <a:gd name="T17" fmla="*/ 1 h 211"/>
                  <a:gd name="T18" fmla="*/ 0 w 53"/>
                  <a:gd name="T19" fmla="*/ 1 h 211"/>
                  <a:gd name="T20" fmla="*/ 0 w 53"/>
                  <a:gd name="T21" fmla="*/ 1 h 211"/>
                  <a:gd name="T22" fmla="*/ 0 w 53"/>
                  <a:gd name="T23" fmla="*/ 1 h 211"/>
                  <a:gd name="T24" fmla="*/ 0 w 53"/>
                  <a:gd name="T25" fmla="*/ 1 h 211"/>
                  <a:gd name="T26" fmla="*/ 0 w 53"/>
                  <a:gd name="T27" fmla="*/ 1 h 211"/>
                  <a:gd name="T28" fmla="*/ 0 w 53"/>
                  <a:gd name="T29" fmla="*/ 1 h 211"/>
                  <a:gd name="T30" fmla="*/ 0 w 53"/>
                  <a:gd name="T31" fmla="*/ 1 h 211"/>
                  <a:gd name="T32" fmla="*/ 0 w 53"/>
                  <a:gd name="T33" fmla="*/ 1 h 211"/>
                  <a:gd name="T34" fmla="*/ 0 w 53"/>
                  <a:gd name="T35" fmla="*/ 1 h 211"/>
                  <a:gd name="T36" fmla="*/ 0 w 53"/>
                  <a:gd name="T37" fmla="*/ 1 h 211"/>
                  <a:gd name="T38" fmla="*/ 0 w 53"/>
                  <a:gd name="T39" fmla="*/ 1 h 211"/>
                  <a:gd name="T40" fmla="*/ 0 w 53"/>
                  <a:gd name="T41" fmla="*/ 0 h 2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211"/>
                  <a:gd name="T65" fmla="*/ 53 w 53"/>
                  <a:gd name="T66" fmla="*/ 211 h 2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211">
                    <a:moveTo>
                      <a:pt x="0" y="0"/>
                    </a:moveTo>
                    <a:lnTo>
                      <a:pt x="7" y="36"/>
                    </a:lnTo>
                    <a:lnTo>
                      <a:pt x="11" y="75"/>
                    </a:lnTo>
                    <a:lnTo>
                      <a:pt x="10" y="113"/>
                    </a:lnTo>
                    <a:lnTo>
                      <a:pt x="9" y="139"/>
                    </a:lnTo>
                    <a:lnTo>
                      <a:pt x="7" y="160"/>
                    </a:lnTo>
                    <a:lnTo>
                      <a:pt x="9" y="185"/>
                    </a:lnTo>
                    <a:lnTo>
                      <a:pt x="14" y="204"/>
                    </a:lnTo>
                    <a:lnTo>
                      <a:pt x="29" y="211"/>
                    </a:lnTo>
                    <a:lnTo>
                      <a:pt x="43" y="200"/>
                    </a:lnTo>
                    <a:lnTo>
                      <a:pt x="50" y="174"/>
                    </a:lnTo>
                    <a:lnTo>
                      <a:pt x="53" y="144"/>
                    </a:lnTo>
                    <a:lnTo>
                      <a:pt x="49" y="122"/>
                    </a:lnTo>
                    <a:lnTo>
                      <a:pt x="44" y="111"/>
                    </a:lnTo>
                    <a:lnTo>
                      <a:pt x="39" y="97"/>
                    </a:lnTo>
                    <a:lnTo>
                      <a:pt x="33" y="80"/>
                    </a:lnTo>
                    <a:lnTo>
                      <a:pt x="24" y="62"/>
                    </a:lnTo>
                    <a:lnTo>
                      <a:pt x="17" y="43"/>
                    </a:lnTo>
                    <a:lnTo>
                      <a:pt x="10" y="26"/>
                    </a:lnTo>
                    <a:lnTo>
                      <a:pt x="4" y="12"/>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88" name="Freeform 168"/>
              <p:cNvSpPr>
                <a:spLocks/>
              </p:cNvSpPr>
              <p:nvPr/>
            </p:nvSpPr>
            <p:spPr bwMode="auto">
              <a:xfrm>
                <a:off x="6031" y="5516"/>
                <a:ext cx="144" cy="132"/>
              </a:xfrm>
              <a:custGeom>
                <a:avLst/>
                <a:gdLst>
                  <a:gd name="T0" fmla="*/ 1 w 287"/>
                  <a:gd name="T1" fmla="*/ 0 h 266"/>
                  <a:gd name="T2" fmla="*/ 1 w 287"/>
                  <a:gd name="T3" fmla="*/ 0 h 266"/>
                  <a:gd name="T4" fmla="*/ 1 w 287"/>
                  <a:gd name="T5" fmla="*/ 0 h 266"/>
                  <a:gd name="T6" fmla="*/ 1 w 287"/>
                  <a:gd name="T7" fmla="*/ 0 h 266"/>
                  <a:gd name="T8" fmla="*/ 1 w 287"/>
                  <a:gd name="T9" fmla="*/ 0 h 266"/>
                  <a:gd name="T10" fmla="*/ 1 w 287"/>
                  <a:gd name="T11" fmla="*/ 0 h 266"/>
                  <a:gd name="T12" fmla="*/ 1 w 287"/>
                  <a:gd name="T13" fmla="*/ 0 h 266"/>
                  <a:gd name="T14" fmla="*/ 1 w 287"/>
                  <a:gd name="T15" fmla="*/ 0 h 266"/>
                  <a:gd name="T16" fmla="*/ 1 w 287"/>
                  <a:gd name="T17" fmla="*/ 0 h 266"/>
                  <a:gd name="T18" fmla="*/ 1 w 287"/>
                  <a:gd name="T19" fmla="*/ 0 h 266"/>
                  <a:gd name="T20" fmla="*/ 1 w 287"/>
                  <a:gd name="T21" fmla="*/ 0 h 266"/>
                  <a:gd name="T22" fmla="*/ 1 w 287"/>
                  <a:gd name="T23" fmla="*/ 0 h 266"/>
                  <a:gd name="T24" fmla="*/ 1 w 287"/>
                  <a:gd name="T25" fmla="*/ 0 h 266"/>
                  <a:gd name="T26" fmla="*/ 1 w 287"/>
                  <a:gd name="T27" fmla="*/ 0 h 266"/>
                  <a:gd name="T28" fmla="*/ 1 w 287"/>
                  <a:gd name="T29" fmla="*/ 0 h 266"/>
                  <a:gd name="T30" fmla="*/ 1 w 287"/>
                  <a:gd name="T31" fmla="*/ 0 h 266"/>
                  <a:gd name="T32" fmla="*/ 1 w 287"/>
                  <a:gd name="T33" fmla="*/ 0 h 266"/>
                  <a:gd name="T34" fmla="*/ 1 w 287"/>
                  <a:gd name="T35" fmla="*/ 0 h 266"/>
                  <a:gd name="T36" fmla="*/ 1 w 287"/>
                  <a:gd name="T37" fmla="*/ 0 h 266"/>
                  <a:gd name="T38" fmla="*/ 1 w 287"/>
                  <a:gd name="T39" fmla="*/ 0 h 266"/>
                  <a:gd name="T40" fmla="*/ 1 w 287"/>
                  <a:gd name="T41" fmla="*/ 0 h 266"/>
                  <a:gd name="T42" fmla="*/ 1 w 287"/>
                  <a:gd name="T43" fmla="*/ 0 h 266"/>
                  <a:gd name="T44" fmla="*/ 1 w 287"/>
                  <a:gd name="T45" fmla="*/ 0 h 266"/>
                  <a:gd name="T46" fmla="*/ 1 w 287"/>
                  <a:gd name="T47" fmla="*/ 0 h 266"/>
                  <a:gd name="T48" fmla="*/ 1 w 287"/>
                  <a:gd name="T49" fmla="*/ 0 h 266"/>
                  <a:gd name="T50" fmla="*/ 1 w 287"/>
                  <a:gd name="T51" fmla="*/ 0 h 266"/>
                  <a:gd name="T52" fmla="*/ 1 w 287"/>
                  <a:gd name="T53" fmla="*/ 0 h 266"/>
                  <a:gd name="T54" fmla="*/ 1 w 287"/>
                  <a:gd name="T55" fmla="*/ 0 h 266"/>
                  <a:gd name="T56" fmla="*/ 1 w 287"/>
                  <a:gd name="T57" fmla="*/ 0 h 266"/>
                  <a:gd name="T58" fmla="*/ 1 w 287"/>
                  <a:gd name="T59" fmla="*/ 0 h 266"/>
                  <a:gd name="T60" fmla="*/ 1 w 287"/>
                  <a:gd name="T61" fmla="*/ 0 h 266"/>
                  <a:gd name="T62" fmla="*/ 1 w 287"/>
                  <a:gd name="T63" fmla="*/ 0 h 266"/>
                  <a:gd name="T64" fmla="*/ 1 w 287"/>
                  <a:gd name="T65" fmla="*/ 0 h 266"/>
                  <a:gd name="T66" fmla="*/ 1 w 287"/>
                  <a:gd name="T67" fmla="*/ 0 h 266"/>
                  <a:gd name="T68" fmla="*/ 1 w 287"/>
                  <a:gd name="T69" fmla="*/ 0 h 266"/>
                  <a:gd name="T70" fmla="*/ 1 w 287"/>
                  <a:gd name="T71" fmla="*/ 0 h 266"/>
                  <a:gd name="T72" fmla="*/ 1 w 287"/>
                  <a:gd name="T73" fmla="*/ 0 h 266"/>
                  <a:gd name="T74" fmla="*/ 1 w 287"/>
                  <a:gd name="T75" fmla="*/ 0 h 266"/>
                  <a:gd name="T76" fmla="*/ 1 w 287"/>
                  <a:gd name="T77" fmla="*/ 0 h 266"/>
                  <a:gd name="T78" fmla="*/ 1 w 287"/>
                  <a:gd name="T79" fmla="*/ 0 h 266"/>
                  <a:gd name="T80" fmla="*/ 1 w 287"/>
                  <a:gd name="T81" fmla="*/ 0 h 266"/>
                  <a:gd name="T82" fmla="*/ 1 w 287"/>
                  <a:gd name="T83" fmla="*/ 0 h 266"/>
                  <a:gd name="T84" fmla="*/ 1 w 287"/>
                  <a:gd name="T85" fmla="*/ 0 h 266"/>
                  <a:gd name="T86" fmla="*/ 1 w 287"/>
                  <a:gd name="T87" fmla="*/ 0 h 266"/>
                  <a:gd name="T88" fmla="*/ 1 w 287"/>
                  <a:gd name="T89" fmla="*/ 0 h 266"/>
                  <a:gd name="T90" fmla="*/ 1 w 287"/>
                  <a:gd name="T91" fmla="*/ 0 h 266"/>
                  <a:gd name="T92" fmla="*/ 1 w 287"/>
                  <a:gd name="T93" fmla="*/ 0 h 266"/>
                  <a:gd name="T94" fmla="*/ 1 w 287"/>
                  <a:gd name="T95" fmla="*/ 0 h 2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7"/>
                  <a:gd name="T145" fmla="*/ 0 h 266"/>
                  <a:gd name="T146" fmla="*/ 287 w 287"/>
                  <a:gd name="T147" fmla="*/ 266 h 2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7" h="266">
                    <a:moveTo>
                      <a:pt x="92" y="0"/>
                    </a:moveTo>
                    <a:lnTo>
                      <a:pt x="80" y="0"/>
                    </a:lnTo>
                    <a:lnTo>
                      <a:pt x="67" y="4"/>
                    </a:lnTo>
                    <a:lnTo>
                      <a:pt x="55" y="9"/>
                    </a:lnTo>
                    <a:lnTo>
                      <a:pt x="42" y="18"/>
                    </a:lnTo>
                    <a:lnTo>
                      <a:pt x="30" y="28"/>
                    </a:lnTo>
                    <a:lnTo>
                      <a:pt x="19" y="40"/>
                    </a:lnTo>
                    <a:lnTo>
                      <a:pt x="9" y="52"/>
                    </a:lnTo>
                    <a:lnTo>
                      <a:pt x="0" y="65"/>
                    </a:lnTo>
                    <a:lnTo>
                      <a:pt x="12" y="61"/>
                    </a:lnTo>
                    <a:lnTo>
                      <a:pt x="20" y="61"/>
                    </a:lnTo>
                    <a:lnTo>
                      <a:pt x="29" y="63"/>
                    </a:lnTo>
                    <a:lnTo>
                      <a:pt x="37" y="66"/>
                    </a:lnTo>
                    <a:lnTo>
                      <a:pt x="43" y="65"/>
                    </a:lnTo>
                    <a:lnTo>
                      <a:pt x="50" y="65"/>
                    </a:lnTo>
                    <a:lnTo>
                      <a:pt x="57" y="65"/>
                    </a:lnTo>
                    <a:lnTo>
                      <a:pt x="63" y="68"/>
                    </a:lnTo>
                    <a:lnTo>
                      <a:pt x="67" y="77"/>
                    </a:lnTo>
                    <a:lnTo>
                      <a:pt x="70" y="89"/>
                    </a:lnTo>
                    <a:lnTo>
                      <a:pt x="70" y="105"/>
                    </a:lnTo>
                    <a:lnTo>
                      <a:pt x="70" y="124"/>
                    </a:lnTo>
                    <a:lnTo>
                      <a:pt x="80" y="122"/>
                    </a:lnTo>
                    <a:lnTo>
                      <a:pt x="86" y="129"/>
                    </a:lnTo>
                    <a:lnTo>
                      <a:pt x="89" y="140"/>
                    </a:lnTo>
                    <a:lnTo>
                      <a:pt x="89" y="152"/>
                    </a:lnTo>
                    <a:lnTo>
                      <a:pt x="89" y="157"/>
                    </a:lnTo>
                    <a:lnTo>
                      <a:pt x="87" y="164"/>
                    </a:lnTo>
                    <a:lnTo>
                      <a:pt x="87" y="173"/>
                    </a:lnTo>
                    <a:lnTo>
                      <a:pt x="86" y="182"/>
                    </a:lnTo>
                    <a:lnTo>
                      <a:pt x="95" y="185"/>
                    </a:lnTo>
                    <a:lnTo>
                      <a:pt x="103" y="192"/>
                    </a:lnTo>
                    <a:lnTo>
                      <a:pt x="113" y="199"/>
                    </a:lnTo>
                    <a:lnTo>
                      <a:pt x="122" y="208"/>
                    </a:lnTo>
                    <a:lnTo>
                      <a:pt x="130" y="218"/>
                    </a:lnTo>
                    <a:lnTo>
                      <a:pt x="137" y="227"/>
                    </a:lnTo>
                    <a:lnTo>
                      <a:pt x="143" y="234"/>
                    </a:lnTo>
                    <a:lnTo>
                      <a:pt x="146" y="241"/>
                    </a:lnTo>
                    <a:lnTo>
                      <a:pt x="156" y="234"/>
                    </a:lnTo>
                    <a:lnTo>
                      <a:pt x="162" y="222"/>
                    </a:lnTo>
                    <a:lnTo>
                      <a:pt x="165" y="210"/>
                    </a:lnTo>
                    <a:lnTo>
                      <a:pt x="163" y="199"/>
                    </a:lnTo>
                    <a:lnTo>
                      <a:pt x="160" y="194"/>
                    </a:lnTo>
                    <a:lnTo>
                      <a:pt x="155" y="187"/>
                    </a:lnTo>
                    <a:lnTo>
                      <a:pt x="147" y="177"/>
                    </a:lnTo>
                    <a:lnTo>
                      <a:pt x="140" y="166"/>
                    </a:lnTo>
                    <a:lnTo>
                      <a:pt x="135" y="156"/>
                    </a:lnTo>
                    <a:lnTo>
                      <a:pt x="132" y="145"/>
                    </a:lnTo>
                    <a:lnTo>
                      <a:pt x="132" y="135"/>
                    </a:lnTo>
                    <a:lnTo>
                      <a:pt x="137" y="126"/>
                    </a:lnTo>
                    <a:lnTo>
                      <a:pt x="149" y="121"/>
                    </a:lnTo>
                    <a:lnTo>
                      <a:pt x="163" y="128"/>
                    </a:lnTo>
                    <a:lnTo>
                      <a:pt x="176" y="143"/>
                    </a:lnTo>
                    <a:lnTo>
                      <a:pt x="189" y="164"/>
                    </a:lnTo>
                    <a:lnTo>
                      <a:pt x="202" y="189"/>
                    </a:lnTo>
                    <a:lnTo>
                      <a:pt x="210" y="213"/>
                    </a:lnTo>
                    <a:lnTo>
                      <a:pt x="217" y="234"/>
                    </a:lnTo>
                    <a:lnTo>
                      <a:pt x="222" y="250"/>
                    </a:lnTo>
                    <a:lnTo>
                      <a:pt x="225" y="260"/>
                    </a:lnTo>
                    <a:lnTo>
                      <a:pt x="233" y="264"/>
                    </a:lnTo>
                    <a:lnTo>
                      <a:pt x="242" y="266"/>
                    </a:lnTo>
                    <a:lnTo>
                      <a:pt x="252" y="264"/>
                    </a:lnTo>
                    <a:lnTo>
                      <a:pt x="255" y="259"/>
                    </a:lnTo>
                    <a:lnTo>
                      <a:pt x="255" y="250"/>
                    </a:lnTo>
                    <a:lnTo>
                      <a:pt x="253" y="243"/>
                    </a:lnTo>
                    <a:lnTo>
                      <a:pt x="252" y="238"/>
                    </a:lnTo>
                    <a:lnTo>
                      <a:pt x="259" y="234"/>
                    </a:lnTo>
                    <a:lnTo>
                      <a:pt x="266" y="227"/>
                    </a:lnTo>
                    <a:lnTo>
                      <a:pt x="270" y="220"/>
                    </a:lnTo>
                    <a:lnTo>
                      <a:pt x="276" y="211"/>
                    </a:lnTo>
                    <a:lnTo>
                      <a:pt x="282" y="194"/>
                    </a:lnTo>
                    <a:lnTo>
                      <a:pt x="286" y="173"/>
                    </a:lnTo>
                    <a:lnTo>
                      <a:pt x="287" y="152"/>
                    </a:lnTo>
                    <a:lnTo>
                      <a:pt x="287" y="133"/>
                    </a:lnTo>
                    <a:lnTo>
                      <a:pt x="287" y="121"/>
                    </a:lnTo>
                    <a:lnTo>
                      <a:pt x="287" y="105"/>
                    </a:lnTo>
                    <a:lnTo>
                      <a:pt x="285" y="91"/>
                    </a:lnTo>
                    <a:lnTo>
                      <a:pt x="282" y="80"/>
                    </a:lnTo>
                    <a:lnTo>
                      <a:pt x="276" y="73"/>
                    </a:lnTo>
                    <a:lnTo>
                      <a:pt x="269" y="65"/>
                    </a:lnTo>
                    <a:lnTo>
                      <a:pt x="259" y="56"/>
                    </a:lnTo>
                    <a:lnTo>
                      <a:pt x="249" y="49"/>
                    </a:lnTo>
                    <a:lnTo>
                      <a:pt x="242" y="46"/>
                    </a:lnTo>
                    <a:lnTo>
                      <a:pt x="233" y="42"/>
                    </a:lnTo>
                    <a:lnTo>
                      <a:pt x="223" y="39"/>
                    </a:lnTo>
                    <a:lnTo>
                      <a:pt x="212" y="33"/>
                    </a:lnTo>
                    <a:lnTo>
                      <a:pt x="200" y="30"/>
                    </a:lnTo>
                    <a:lnTo>
                      <a:pt x="189" y="25"/>
                    </a:lnTo>
                    <a:lnTo>
                      <a:pt x="177" y="21"/>
                    </a:lnTo>
                    <a:lnTo>
                      <a:pt x="169" y="19"/>
                    </a:lnTo>
                    <a:lnTo>
                      <a:pt x="160" y="18"/>
                    </a:lnTo>
                    <a:lnTo>
                      <a:pt x="150" y="14"/>
                    </a:lnTo>
                    <a:lnTo>
                      <a:pt x="139" y="11"/>
                    </a:lnTo>
                    <a:lnTo>
                      <a:pt x="129" y="7"/>
                    </a:lnTo>
                    <a:lnTo>
                      <a:pt x="117" y="5"/>
                    </a:lnTo>
                    <a:lnTo>
                      <a:pt x="107" y="2"/>
                    </a:lnTo>
                    <a:lnTo>
                      <a:pt x="99" y="0"/>
                    </a:lnTo>
                    <a:lnTo>
                      <a:pt x="9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89" name="Freeform 169"/>
              <p:cNvSpPr>
                <a:spLocks/>
              </p:cNvSpPr>
              <p:nvPr/>
            </p:nvSpPr>
            <p:spPr bwMode="auto">
              <a:xfrm>
                <a:off x="6050" y="5525"/>
                <a:ext cx="108" cy="123"/>
              </a:xfrm>
              <a:custGeom>
                <a:avLst/>
                <a:gdLst>
                  <a:gd name="T0" fmla="*/ 0 w 218"/>
                  <a:gd name="T1" fmla="*/ 0 h 247"/>
                  <a:gd name="T2" fmla="*/ 0 w 218"/>
                  <a:gd name="T3" fmla="*/ 0 h 247"/>
                  <a:gd name="T4" fmla="*/ 0 w 218"/>
                  <a:gd name="T5" fmla="*/ 0 h 247"/>
                  <a:gd name="T6" fmla="*/ 0 w 218"/>
                  <a:gd name="T7" fmla="*/ 0 h 247"/>
                  <a:gd name="T8" fmla="*/ 0 w 218"/>
                  <a:gd name="T9" fmla="*/ 0 h 247"/>
                  <a:gd name="T10" fmla="*/ 0 w 218"/>
                  <a:gd name="T11" fmla="*/ 0 h 247"/>
                  <a:gd name="T12" fmla="*/ 0 w 218"/>
                  <a:gd name="T13" fmla="*/ 0 h 247"/>
                  <a:gd name="T14" fmla="*/ 0 w 218"/>
                  <a:gd name="T15" fmla="*/ 0 h 247"/>
                  <a:gd name="T16" fmla="*/ 0 w 218"/>
                  <a:gd name="T17" fmla="*/ 0 h 247"/>
                  <a:gd name="T18" fmla="*/ 0 w 218"/>
                  <a:gd name="T19" fmla="*/ 0 h 247"/>
                  <a:gd name="T20" fmla="*/ 0 w 218"/>
                  <a:gd name="T21" fmla="*/ 0 h 247"/>
                  <a:gd name="T22" fmla="*/ 0 w 218"/>
                  <a:gd name="T23" fmla="*/ 0 h 247"/>
                  <a:gd name="T24" fmla="*/ 0 w 218"/>
                  <a:gd name="T25" fmla="*/ 0 h 247"/>
                  <a:gd name="T26" fmla="*/ 0 w 218"/>
                  <a:gd name="T27" fmla="*/ 0 h 247"/>
                  <a:gd name="T28" fmla="*/ 0 w 218"/>
                  <a:gd name="T29" fmla="*/ 0 h 247"/>
                  <a:gd name="T30" fmla="*/ 0 w 218"/>
                  <a:gd name="T31" fmla="*/ 0 h 247"/>
                  <a:gd name="T32" fmla="*/ 0 w 218"/>
                  <a:gd name="T33" fmla="*/ 0 h 247"/>
                  <a:gd name="T34" fmla="*/ 0 w 218"/>
                  <a:gd name="T35" fmla="*/ 0 h 247"/>
                  <a:gd name="T36" fmla="*/ 0 w 218"/>
                  <a:gd name="T37" fmla="*/ 0 h 247"/>
                  <a:gd name="T38" fmla="*/ 0 w 218"/>
                  <a:gd name="T39" fmla="*/ 0 h 247"/>
                  <a:gd name="T40" fmla="*/ 0 w 218"/>
                  <a:gd name="T41" fmla="*/ 0 h 247"/>
                  <a:gd name="T42" fmla="*/ 0 w 218"/>
                  <a:gd name="T43" fmla="*/ 0 h 247"/>
                  <a:gd name="T44" fmla="*/ 0 w 218"/>
                  <a:gd name="T45" fmla="*/ 0 h 247"/>
                  <a:gd name="T46" fmla="*/ 0 w 218"/>
                  <a:gd name="T47" fmla="*/ 0 h 247"/>
                  <a:gd name="T48" fmla="*/ 0 w 218"/>
                  <a:gd name="T49" fmla="*/ 0 h 247"/>
                  <a:gd name="T50" fmla="*/ 0 w 218"/>
                  <a:gd name="T51" fmla="*/ 0 h 247"/>
                  <a:gd name="T52" fmla="*/ 0 w 218"/>
                  <a:gd name="T53" fmla="*/ 0 h 247"/>
                  <a:gd name="T54" fmla="*/ 0 w 218"/>
                  <a:gd name="T55" fmla="*/ 0 h 247"/>
                  <a:gd name="T56" fmla="*/ 0 w 218"/>
                  <a:gd name="T57" fmla="*/ 0 h 247"/>
                  <a:gd name="T58" fmla="*/ 0 w 218"/>
                  <a:gd name="T59" fmla="*/ 0 h 247"/>
                  <a:gd name="T60" fmla="*/ 0 w 218"/>
                  <a:gd name="T61" fmla="*/ 0 h 247"/>
                  <a:gd name="T62" fmla="*/ 0 w 218"/>
                  <a:gd name="T63" fmla="*/ 0 h 247"/>
                  <a:gd name="T64" fmla="*/ 0 w 218"/>
                  <a:gd name="T65" fmla="*/ 0 h 247"/>
                  <a:gd name="T66" fmla="*/ 0 w 218"/>
                  <a:gd name="T67" fmla="*/ 0 h 247"/>
                  <a:gd name="T68" fmla="*/ 0 w 218"/>
                  <a:gd name="T69" fmla="*/ 0 h 247"/>
                  <a:gd name="T70" fmla="*/ 0 w 218"/>
                  <a:gd name="T71" fmla="*/ 0 h 247"/>
                  <a:gd name="T72" fmla="*/ 0 w 218"/>
                  <a:gd name="T73" fmla="*/ 0 h 247"/>
                  <a:gd name="T74" fmla="*/ 0 w 218"/>
                  <a:gd name="T75" fmla="*/ 0 h 247"/>
                  <a:gd name="T76" fmla="*/ 0 w 218"/>
                  <a:gd name="T77" fmla="*/ 0 h 247"/>
                  <a:gd name="T78" fmla="*/ 0 w 218"/>
                  <a:gd name="T79" fmla="*/ 0 h 2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8"/>
                  <a:gd name="T121" fmla="*/ 0 h 247"/>
                  <a:gd name="T122" fmla="*/ 218 w 218"/>
                  <a:gd name="T123" fmla="*/ 247 h 2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8" h="247">
                    <a:moveTo>
                      <a:pt x="215" y="219"/>
                    </a:moveTo>
                    <a:lnTo>
                      <a:pt x="216" y="224"/>
                    </a:lnTo>
                    <a:lnTo>
                      <a:pt x="218" y="231"/>
                    </a:lnTo>
                    <a:lnTo>
                      <a:pt x="218" y="240"/>
                    </a:lnTo>
                    <a:lnTo>
                      <a:pt x="215" y="245"/>
                    </a:lnTo>
                    <a:lnTo>
                      <a:pt x="205" y="247"/>
                    </a:lnTo>
                    <a:lnTo>
                      <a:pt x="196" y="245"/>
                    </a:lnTo>
                    <a:lnTo>
                      <a:pt x="188" y="241"/>
                    </a:lnTo>
                    <a:lnTo>
                      <a:pt x="185" y="231"/>
                    </a:lnTo>
                    <a:lnTo>
                      <a:pt x="180" y="215"/>
                    </a:lnTo>
                    <a:lnTo>
                      <a:pt x="173" y="194"/>
                    </a:lnTo>
                    <a:lnTo>
                      <a:pt x="165" y="170"/>
                    </a:lnTo>
                    <a:lnTo>
                      <a:pt x="152" y="145"/>
                    </a:lnTo>
                    <a:lnTo>
                      <a:pt x="139" y="124"/>
                    </a:lnTo>
                    <a:lnTo>
                      <a:pt x="126" y="109"/>
                    </a:lnTo>
                    <a:lnTo>
                      <a:pt x="112" y="102"/>
                    </a:lnTo>
                    <a:lnTo>
                      <a:pt x="100" y="107"/>
                    </a:lnTo>
                    <a:lnTo>
                      <a:pt x="95" y="116"/>
                    </a:lnTo>
                    <a:lnTo>
                      <a:pt x="95" y="126"/>
                    </a:lnTo>
                    <a:lnTo>
                      <a:pt x="98" y="137"/>
                    </a:lnTo>
                    <a:lnTo>
                      <a:pt x="103" y="147"/>
                    </a:lnTo>
                    <a:lnTo>
                      <a:pt x="110" y="158"/>
                    </a:lnTo>
                    <a:lnTo>
                      <a:pt x="118" y="168"/>
                    </a:lnTo>
                    <a:lnTo>
                      <a:pt x="123" y="175"/>
                    </a:lnTo>
                    <a:lnTo>
                      <a:pt x="126" y="180"/>
                    </a:lnTo>
                    <a:lnTo>
                      <a:pt x="128" y="191"/>
                    </a:lnTo>
                    <a:lnTo>
                      <a:pt x="125" y="203"/>
                    </a:lnTo>
                    <a:lnTo>
                      <a:pt x="119" y="215"/>
                    </a:lnTo>
                    <a:lnTo>
                      <a:pt x="109" y="222"/>
                    </a:lnTo>
                    <a:lnTo>
                      <a:pt x="106" y="215"/>
                    </a:lnTo>
                    <a:lnTo>
                      <a:pt x="100" y="208"/>
                    </a:lnTo>
                    <a:lnTo>
                      <a:pt x="93" y="199"/>
                    </a:lnTo>
                    <a:lnTo>
                      <a:pt x="85" y="189"/>
                    </a:lnTo>
                    <a:lnTo>
                      <a:pt x="76" y="180"/>
                    </a:lnTo>
                    <a:lnTo>
                      <a:pt x="66" y="173"/>
                    </a:lnTo>
                    <a:lnTo>
                      <a:pt x="58" y="166"/>
                    </a:lnTo>
                    <a:lnTo>
                      <a:pt x="49" y="163"/>
                    </a:lnTo>
                    <a:lnTo>
                      <a:pt x="50" y="154"/>
                    </a:lnTo>
                    <a:lnTo>
                      <a:pt x="50" y="145"/>
                    </a:lnTo>
                    <a:lnTo>
                      <a:pt x="52" y="138"/>
                    </a:lnTo>
                    <a:lnTo>
                      <a:pt x="52" y="133"/>
                    </a:lnTo>
                    <a:lnTo>
                      <a:pt x="52" y="121"/>
                    </a:lnTo>
                    <a:lnTo>
                      <a:pt x="49" y="110"/>
                    </a:lnTo>
                    <a:lnTo>
                      <a:pt x="43" y="103"/>
                    </a:lnTo>
                    <a:lnTo>
                      <a:pt x="33" y="105"/>
                    </a:lnTo>
                    <a:lnTo>
                      <a:pt x="33" y="86"/>
                    </a:lnTo>
                    <a:lnTo>
                      <a:pt x="33" y="70"/>
                    </a:lnTo>
                    <a:lnTo>
                      <a:pt x="30" y="58"/>
                    </a:lnTo>
                    <a:lnTo>
                      <a:pt x="26" y="49"/>
                    </a:lnTo>
                    <a:lnTo>
                      <a:pt x="20" y="46"/>
                    </a:lnTo>
                    <a:lnTo>
                      <a:pt x="13" y="46"/>
                    </a:lnTo>
                    <a:lnTo>
                      <a:pt x="6" y="46"/>
                    </a:lnTo>
                    <a:lnTo>
                      <a:pt x="0" y="47"/>
                    </a:lnTo>
                    <a:lnTo>
                      <a:pt x="5" y="37"/>
                    </a:lnTo>
                    <a:lnTo>
                      <a:pt x="10" y="28"/>
                    </a:lnTo>
                    <a:lnTo>
                      <a:pt x="19" y="20"/>
                    </a:lnTo>
                    <a:lnTo>
                      <a:pt x="28" y="11"/>
                    </a:lnTo>
                    <a:lnTo>
                      <a:pt x="38" y="6"/>
                    </a:lnTo>
                    <a:lnTo>
                      <a:pt x="48" y="2"/>
                    </a:lnTo>
                    <a:lnTo>
                      <a:pt x="58" y="0"/>
                    </a:lnTo>
                    <a:lnTo>
                      <a:pt x="69" y="4"/>
                    </a:lnTo>
                    <a:lnTo>
                      <a:pt x="80" y="9"/>
                    </a:lnTo>
                    <a:lnTo>
                      <a:pt x="90" y="14"/>
                    </a:lnTo>
                    <a:lnTo>
                      <a:pt x="102" y="21"/>
                    </a:lnTo>
                    <a:lnTo>
                      <a:pt x="112" y="28"/>
                    </a:lnTo>
                    <a:lnTo>
                      <a:pt x="120" y="37"/>
                    </a:lnTo>
                    <a:lnTo>
                      <a:pt x="129" y="46"/>
                    </a:lnTo>
                    <a:lnTo>
                      <a:pt x="136" y="56"/>
                    </a:lnTo>
                    <a:lnTo>
                      <a:pt x="142" y="67"/>
                    </a:lnTo>
                    <a:lnTo>
                      <a:pt x="152" y="86"/>
                    </a:lnTo>
                    <a:lnTo>
                      <a:pt x="162" y="102"/>
                    </a:lnTo>
                    <a:lnTo>
                      <a:pt x="169" y="112"/>
                    </a:lnTo>
                    <a:lnTo>
                      <a:pt x="176" y="119"/>
                    </a:lnTo>
                    <a:lnTo>
                      <a:pt x="183" y="128"/>
                    </a:lnTo>
                    <a:lnTo>
                      <a:pt x="190" y="142"/>
                    </a:lnTo>
                    <a:lnTo>
                      <a:pt x="196" y="158"/>
                    </a:lnTo>
                    <a:lnTo>
                      <a:pt x="199" y="170"/>
                    </a:lnTo>
                    <a:lnTo>
                      <a:pt x="200" y="180"/>
                    </a:lnTo>
                    <a:lnTo>
                      <a:pt x="205" y="194"/>
                    </a:lnTo>
                    <a:lnTo>
                      <a:pt x="209" y="208"/>
                    </a:lnTo>
                    <a:lnTo>
                      <a:pt x="215" y="2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90" name="Freeform 170"/>
              <p:cNvSpPr>
                <a:spLocks/>
              </p:cNvSpPr>
              <p:nvPr/>
            </p:nvSpPr>
            <p:spPr bwMode="auto">
              <a:xfrm>
                <a:off x="6155" y="5540"/>
                <a:ext cx="20" cy="42"/>
              </a:xfrm>
              <a:custGeom>
                <a:avLst/>
                <a:gdLst>
                  <a:gd name="T0" fmla="*/ 1 w 38"/>
                  <a:gd name="T1" fmla="*/ 1 h 84"/>
                  <a:gd name="T2" fmla="*/ 1 w 38"/>
                  <a:gd name="T3" fmla="*/ 1 h 84"/>
                  <a:gd name="T4" fmla="*/ 1 w 38"/>
                  <a:gd name="T5" fmla="*/ 1 h 84"/>
                  <a:gd name="T6" fmla="*/ 1 w 38"/>
                  <a:gd name="T7" fmla="*/ 1 h 84"/>
                  <a:gd name="T8" fmla="*/ 1 w 38"/>
                  <a:gd name="T9" fmla="*/ 1 h 84"/>
                  <a:gd name="T10" fmla="*/ 1 w 38"/>
                  <a:gd name="T11" fmla="*/ 1 h 84"/>
                  <a:gd name="T12" fmla="*/ 1 w 38"/>
                  <a:gd name="T13" fmla="*/ 1 h 84"/>
                  <a:gd name="T14" fmla="*/ 1 w 38"/>
                  <a:gd name="T15" fmla="*/ 1 h 84"/>
                  <a:gd name="T16" fmla="*/ 0 w 38"/>
                  <a:gd name="T17" fmla="*/ 0 h 84"/>
                  <a:gd name="T18" fmla="*/ 1 w 38"/>
                  <a:gd name="T19" fmla="*/ 1 h 84"/>
                  <a:gd name="T20" fmla="*/ 1 w 38"/>
                  <a:gd name="T21" fmla="*/ 1 h 84"/>
                  <a:gd name="T22" fmla="*/ 1 w 38"/>
                  <a:gd name="T23" fmla="*/ 1 h 84"/>
                  <a:gd name="T24" fmla="*/ 1 w 38"/>
                  <a:gd name="T25" fmla="*/ 1 h 84"/>
                  <a:gd name="T26" fmla="*/ 1 w 38"/>
                  <a:gd name="T27" fmla="*/ 1 h 84"/>
                  <a:gd name="T28" fmla="*/ 1 w 38"/>
                  <a:gd name="T29" fmla="*/ 1 h 84"/>
                  <a:gd name="T30" fmla="*/ 1 w 38"/>
                  <a:gd name="T31" fmla="*/ 1 h 84"/>
                  <a:gd name="T32" fmla="*/ 1 w 38"/>
                  <a:gd name="T33" fmla="*/ 1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84"/>
                  <a:gd name="T53" fmla="*/ 38 w 38"/>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84">
                    <a:moveTo>
                      <a:pt x="38" y="84"/>
                    </a:moveTo>
                    <a:lnTo>
                      <a:pt x="38" y="72"/>
                    </a:lnTo>
                    <a:lnTo>
                      <a:pt x="38" y="56"/>
                    </a:lnTo>
                    <a:lnTo>
                      <a:pt x="36" y="42"/>
                    </a:lnTo>
                    <a:lnTo>
                      <a:pt x="33" y="31"/>
                    </a:lnTo>
                    <a:lnTo>
                      <a:pt x="27" y="24"/>
                    </a:lnTo>
                    <a:lnTo>
                      <a:pt x="20" y="16"/>
                    </a:lnTo>
                    <a:lnTo>
                      <a:pt x="10" y="7"/>
                    </a:lnTo>
                    <a:lnTo>
                      <a:pt x="0" y="0"/>
                    </a:lnTo>
                    <a:lnTo>
                      <a:pt x="6" y="14"/>
                    </a:lnTo>
                    <a:lnTo>
                      <a:pt x="13" y="30"/>
                    </a:lnTo>
                    <a:lnTo>
                      <a:pt x="20" y="45"/>
                    </a:lnTo>
                    <a:lnTo>
                      <a:pt x="24" y="56"/>
                    </a:lnTo>
                    <a:lnTo>
                      <a:pt x="28" y="65"/>
                    </a:lnTo>
                    <a:lnTo>
                      <a:pt x="33" y="72"/>
                    </a:lnTo>
                    <a:lnTo>
                      <a:pt x="36" y="79"/>
                    </a:lnTo>
                    <a:lnTo>
                      <a:pt x="38" y="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491" name="Freeform 171"/>
              <p:cNvSpPr>
                <a:spLocks/>
              </p:cNvSpPr>
              <p:nvPr/>
            </p:nvSpPr>
            <p:spPr bwMode="auto">
              <a:xfrm>
                <a:off x="6129" y="5549"/>
                <a:ext cx="31" cy="72"/>
              </a:xfrm>
              <a:custGeom>
                <a:avLst/>
                <a:gdLst>
                  <a:gd name="T0" fmla="*/ 0 w 61"/>
                  <a:gd name="T1" fmla="*/ 0 h 145"/>
                  <a:gd name="T2" fmla="*/ 1 w 61"/>
                  <a:gd name="T3" fmla="*/ 0 h 145"/>
                  <a:gd name="T4" fmla="*/ 1 w 61"/>
                  <a:gd name="T5" fmla="*/ 0 h 145"/>
                  <a:gd name="T6" fmla="*/ 1 w 61"/>
                  <a:gd name="T7" fmla="*/ 0 h 145"/>
                  <a:gd name="T8" fmla="*/ 1 w 61"/>
                  <a:gd name="T9" fmla="*/ 0 h 145"/>
                  <a:gd name="T10" fmla="*/ 1 w 61"/>
                  <a:gd name="T11" fmla="*/ 0 h 145"/>
                  <a:gd name="T12" fmla="*/ 1 w 61"/>
                  <a:gd name="T13" fmla="*/ 0 h 145"/>
                  <a:gd name="T14" fmla="*/ 1 w 61"/>
                  <a:gd name="T15" fmla="*/ 0 h 145"/>
                  <a:gd name="T16" fmla="*/ 1 w 61"/>
                  <a:gd name="T17" fmla="*/ 0 h 145"/>
                  <a:gd name="T18" fmla="*/ 1 w 61"/>
                  <a:gd name="T19" fmla="*/ 0 h 145"/>
                  <a:gd name="T20" fmla="*/ 1 w 61"/>
                  <a:gd name="T21" fmla="*/ 0 h 145"/>
                  <a:gd name="T22" fmla="*/ 1 w 61"/>
                  <a:gd name="T23" fmla="*/ 0 h 145"/>
                  <a:gd name="T24" fmla="*/ 1 w 61"/>
                  <a:gd name="T25" fmla="*/ 0 h 145"/>
                  <a:gd name="T26" fmla="*/ 1 w 61"/>
                  <a:gd name="T27" fmla="*/ 0 h 145"/>
                  <a:gd name="T28" fmla="*/ 1 w 61"/>
                  <a:gd name="T29" fmla="*/ 0 h 145"/>
                  <a:gd name="T30" fmla="*/ 1 w 61"/>
                  <a:gd name="T31" fmla="*/ 0 h 145"/>
                  <a:gd name="T32" fmla="*/ 1 w 61"/>
                  <a:gd name="T33" fmla="*/ 0 h 145"/>
                  <a:gd name="T34" fmla="*/ 1 w 61"/>
                  <a:gd name="T35" fmla="*/ 0 h 145"/>
                  <a:gd name="T36" fmla="*/ 1 w 61"/>
                  <a:gd name="T37" fmla="*/ 0 h 145"/>
                  <a:gd name="T38" fmla="*/ 1 w 61"/>
                  <a:gd name="T39" fmla="*/ 0 h 145"/>
                  <a:gd name="T40" fmla="*/ 1 w 61"/>
                  <a:gd name="T41" fmla="*/ 0 h 145"/>
                  <a:gd name="T42" fmla="*/ 1 w 61"/>
                  <a:gd name="T43" fmla="*/ 0 h 145"/>
                  <a:gd name="T44" fmla="*/ 1 w 61"/>
                  <a:gd name="T45" fmla="*/ 0 h 145"/>
                  <a:gd name="T46" fmla="*/ 1 w 61"/>
                  <a:gd name="T47" fmla="*/ 0 h 145"/>
                  <a:gd name="T48" fmla="*/ 0 w 61"/>
                  <a:gd name="T49" fmla="*/ 0 h 1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145"/>
                  <a:gd name="T77" fmla="*/ 61 w 61"/>
                  <a:gd name="T78" fmla="*/ 145 h 1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145">
                    <a:moveTo>
                      <a:pt x="0" y="0"/>
                    </a:moveTo>
                    <a:lnTo>
                      <a:pt x="9" y="6"/>
                    </a:lnTo>
                    <a:lnTo>
                      <a:pt x="17" y="14"/>
                    </a:lnTo>
                    <a:lnTo>
                      <a:pt x="27" y="27"/>
                    </a:lnTo>
                    <a:lnTo>
                      <a:pt x="37" y="39"/>
                    </a:lnTo>
                    <a:lnTo>
                      <a:pt x="46" y="53"/>
                    </a:lnTo>
                    <a:lnTo>
                      <a:pt x="54" y="63"/>
                    </a:lnTo>
                    <a:lnTo>
                      <a:pt x="59" y="72"/>
                    </a:lnTo>
                    <a:lnTo>
                      <a:pt x="61" y="77"/>
                    </a:lnTo>
                    <a:lnTo>
                      <a:pt x="61" y="90"/>
                    </a:lnTo>
                    <a:lnTo>
                      <a:pt x="61" y="109"/>
                    </a:lnTo>
                    <a:lnTo>
                      <a:pt x="60" y="131"/>
                    </a:lnTo>
                    <a:lnTo>
                      <a:pt x="57" y="145"/>
                    </a:lnTo>
                    <a:lnTo>
                      <a:pt x="53" y="123"/>
                    </a:lnTo>
                    <a:lnTo>
                      <a:pt x="47" y="100"/>
                    </a:lnTo>
                    <a:lnTo>
                      <a:pt x="40" y="81"/>
                    </a:lnTo>
                    <a:lnTo>
                      <a:pt x="36" y="70"/>
                    </a:lnTo>
                    <a:lnTo>
                      <a:pt x="30" y="62"/>
                    </a:lnTo>
                    <a:lnTo>
                      <a:pt x="21" y="48"/>
                    </a:lnTo>
                    <a:lnTo>
                      <a:pt x="13" y="35"/>
                    </a:lnTo>
                    <a:lnTo>
                      <a:pt x="7" y="27"/>
                    </a:lnTo>
                    <a:lnTo>
                      <a:pt x="6" y="21"/>
                    </a:lnTo>
                    <a:lnTo>
                      <a:pt x="4" y="16"/>
                    </a:lnTo>
                    <a:lnTo>
                      <a:pt x="3" y="9"/>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56334" name="Text Box 172"/>
            <p:cNvSpPr txBox="1">
              <a:spLocks noChangeArrowheads="1"/>
            </p:cNvSpPr>
            <p:nvPr/>
          </p:nvSpPr>
          <p:spPr bwMode="auto">
            <a:xfrm>
              <a:off x="4224" y="384"/>
              <a:ext cx="1248"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2000">
                  <a:latin typeface="Garamond" pitchFamily="18" charset="0"/>
                </a:rPr>
                <a:t>Objectives</a:t>
              </a:r>
            </a:p>
          </p:txBody>
        </p:sp>
      </p:grpSp>
      <p:sp>
        <p:nvSpPr>
          <p:cNvPr id="165" name="Text Box 12"/>
          <p:cNvSpPr txBox="1">
            <a:spLocks noChangeArrowheads="1"/>
          </p:cNvSpPr>
          <p:nvPr/>
        </p:nvSpPr>
        <p:spPr bwMode="auto">
          <a:xfrm>
            <a:off x="304800" y="542170"/>
            <a:ext cx="61722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0"/>
              </a:spcBef>
              <a:buClrTx/>
              <a:buSzTx/>
              <a:buFontTx/>
              <a:buNone/>
            </a:pPr>
            <a:r>
              <a:rPr lang="en-US" altLang="en-US" sz="3600" b="1" dirty="0"/>
              <a:t>Chapter Three</a:t>
            </a:r>
          </a:p>
          <a:p>
            <a:pPr algn="ctr" eaLnBrk="1" hangingPunct="1">
              <a:spcBef>
                <a:spcPct val="0"/>
              </a:spcBef>
              <a:buClrTx/>
              <a:buSzTx/>
              <a:buFontTx/>
              <a:buNone/>
            </a:pPr>
            <a:r>
              <a:rPr lang="en-US" altLang="en-US" sz="3600" b="1" dirty="0"/>
              <a:t>Job Analysis (JA)</a:t>
            </a:r>
            <a:endParaRPr lang="en-US" altLang="en-US" sz="4000" b="1" dirty="0">
              <a:latin typeface="Times New Roman" pitchFamily="18" charset="0"/>
              <a:cs typeface="Times New Roman" pitchFamily="18" charset="0"/>
            </a:endParaRPr>
          </a:p>
        </p:txBody>
      </p:sp>
      <p:pic>
        <p:nvPicPr>
          <p:cNvPr id="166" name="Picture 3" descr="Save This as your Homepage"/>
          <p:cNvPicPr>
            <a:picLocks noChangeAspect="1" noChangeArrowheads="1"/>
          </p:cNvPicPr>
          <p:nvPr/>
        </p:nvPicPr>
        <p:blipFill>
          <a:blip r:embed="rId2" r:link="rId3"/>
          <a:srcRect/>
          <a:stretch>
            <a:fillRect/>
          </a:stretch>
        </p:blipFill>
        <p:spPr bwMode="auto">
          <a:xfrm>
            <a:off x="609600" y="3657600"/>
            <a:ext cx="571500" cy="381000"/>
          </a:xfrm>
          <a:prstGeom prst="rect">
            <a:avLst/>
          </a:prstGeom>
          <a:solidFill>
            <a:schemeClr val="tx2">
              <a:lumMod val="75000"/>
            </a:schemeClr>
          </a:solidFill>
          <a:ln w="9525">
            <a:noFill/>
            <a:miter lim="800000"/>
            <a:headEnd/>
            <a:tailEnd/>
          </a:ln>
        </p:spPr>
      </p:pic>
      <p:pic>
        <p:nvPicPr>
          <p:cNvPr id="167" name="Picture 3" descr="Save This as your Homepage"/>
          <p:cNvPicPr>
            <a:picLocks noChangeAspect="1" noChangeArrowheads="1"/>
          </p:cNvPicPr>
          <p:nvPr/>
        </p:nvPicPr>
        <p:blipFill>
          <a:blip r:embed="rId2" r:link="rId3"/>
          <a:srcRect/>
          <a:stretch>
            <a:fillRect/>
          </a:stretch>
        </p:blipFill>
        <p:spPr bwMode="auto">
          <a:xfrm>
            <a:off x="609600" y="4038600"/>
            <a:ext cx="571500" cy="381000"/>
          </a:xfrm>
          <a:prstGeom prst="rect">
            <a:avLst/>
          </a:prstGeom>
          <a:solidFill>
            <a:schemeClr val="tx2">
              <a:lumMod val="75000"/>
            </a:schemeClr>
          </a:solidFill>
          <a:ln w="9525">
            <a:noFill/>
            <a:miter lim="800000"/>
            <a:headEnd/>
            <a:tailEnd/>
          </a:ln>
        </p:spPr>
      </p:pic>
      <p:pic>
        <p:nvPicPr>
          <p:cNvPr id="168" name="Picture 3" descr="Save This as your Homepage"/>
          <p:cNvPicPr>
            <a:picLocks noChangeAspect="1" noChangeArrowheads="1"/>
          </p:cNvPicPr>
          <p:nvPr/>
        </p:nvPicPr>
        <p:blipFill>
          <a:blip r:embed="rId2" r:link="rId3"/>
          <a:srcRect/>
          <a:stretch>
            <a:fillRect/>
          </a:stretch>
        </p:blipFill>
        <p:spPr bwMode="auto">
          <a:xfrm>
            <a:off x="609600" y="4419600"/>
            <a:ext cx="571500" cy="381000"/>
          </a:xfrm>
          <a:prstGeom prst="rect">
            <a:avLst/>
          </a:prstGeom>
          <a:solidFill>
            <a:schemeClr val="tx2">
              <a:lumMod val="75000"/>
            </a:schemeClr>
          </a:solidFill>
          <a:ln w="9525">
            <a:noFill/>
            <a:miter lim="800000"/>
            <a:headEnd/>
            <a:tailEnd/>
          </a:ln>
        </p:spPr>
      </p:pic>
      <p:pic>
        <p:nvPicPr>
          <p:cNvPr id="171" name="Picture 3" descr="Save This as your Homepage"/>
          <p:cNvPicPr>
            <a:picLocks noChangeAspect="1" noChangeArrowheads="1"/>
          </p:cNvPicPr>
          <p:nvPr/>
        </p:nvPicPr>
        <p:blipFill>
          <a:blip r:embed="rId2" r:link="rId3"/>
          <a:srcRect/>
          <a:stretch>
            <a:fillRect/>
          </a:stretch>
        </p:blipFill>
        <p:spPr bwMode="auto">
          <a:xfrm>
            <a:off x="609600" y="4800600"/>
            <a:ext cx="571500" cy="381000"/>
          </a:xfrm>
          <a:prstGeom prst="rect">
            <a:avLst/>
          </a:prstGeom>
          <a:solidFill>
            <a:schemeClr val="tx2">
              <a:lumMod val="75000"/>
            </a:schemeClr>
          </a:solidFill>
          <a:ln w="9525">
            <a:noFill/>
            <a:miter lim="800000"/>
            <a:headEnd/>
            <a:tailEnd/>
          </a:ln>
        </p:spPr>
      </p:pic>
      <p:pic>
        <p:nvPicPr>
          <p:cNvPr id="172" name="Picture 3" descr="Save This as your Homepage"/>
          <p:cNvPicPr>
            <a:picLocks noChangeAspect="1" noChangeArrowheads="1"/>
          </p:cNvPicPr>
          <p:nvPr/>
        </p:nvPicPr>
        <p:blipFill>
          <a:blip r:embed="rId2" r:link="rId3"/>
          <a:srcRect/>
          <a:stretch>
            <a:fillRect/>
          </a:stretch>
        </p:blipFill>
        <p:spPr bwMode="auto">
          <a:xfrm>
            <a:off x="609600" y="5181600"/>
            <a:ext cx="571500" cy="3810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73357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Effect transition="in" filter="wipe(left)">
                                      <p:cBhvr>
                                        <p:cTn id="7" dur="500"/>
                                        <p:tgtEl>
                                          <p:spTgt spid="16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5">
                                            <p:txEl>
                                              <p:pRg st="1" end="1"/>
                                            </p:txEl>
                                          </p:spTgt>
                                        </p:tgtEl>
                                        <p:attrNameLst>
                                          <p:attrName>style.visibility</p:attrName>
                                        </p:attrNameLst>
                                      </p:cBhvr>
                                      <p:to>
                                        <p:strVal val="visible"/>
                                      </p:to>
                                    </p:set>
                                    <p:animEffect transition="in" filter="wipe(left)">
                                      <p:cBhvr>
                                        <p:cTn id="11" dur="500"/>
                                        <p:tgtEl>
                                          <p:spTgt spid="165">
                                            <p:txEl>
                                              <p:pRg st="1" end="1"/>
                                            </p:txEl>
                                          </p:spTgt>
                                        </p:tgtEl>
                                      </p:cBhvr>
                                    </p:animEffect>
                                  </p:childTnLst>
                                </p:cTn>
                              </p:par>
                            </p:childTnLst>
                          </p:cTn>
                        </p:par>
                        <p:par>
                          <p:cTn id="12" fill="hold" nodeType="afterGroup">
                            <p:stCondLst>
                              <p:cond delay="1000"/>
                            </p:stCondLst>
                            <p:childTnLst>
                              <p:par>
                                <p:cTn id="13" presetID="2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500"/>
                            </p:stCondLst>
                            <p:childTnLst>
                              <p:par>
                                <p:cTn id="18" presetID="26" presetClass="emph" presetSubtype="0" fill="hold" nodeType="afterEffect">
                                  <p:stCondLst>
                                    <p:cond delay="0"/>
                                  </p:stCondLst>
                                  <p:childTnLst>
                                    <p:animEffect transition="out" filter="fade">
                                      <p:cBhvr>
                                        <p:cTn id="19" dur="5000" tmFilter="0, 0; .2, .5; .8, .5; 1, 0"/>
                                        <p:tgtEl>
                                          <p:spTgt spid="5"/>
                                        </p:tgtEl>
                                      </p:cBhvr>
                                    </p:animEffect>
                                    <p:animScale>
                                      <p:cBhvr>
                                        <p:cTn id="20" dur="2500" autoRev="1" fill="hold"/>
                                        <p:tgtEl>
                                          <p:spTgt spid="5"/>
                                        </p:tgtEl>
                                      </p:cBhvr>
                                      <p:by x="105000" y="105000"/>
                                    </p:animScale>
                                  </p:childTnLst>
                                </p:cTn>
                              </p:par>
                            </p:childTnLst>
                          </p:cTn>
                        </p:par>
                        <p:par>
                          <p:cTn id="21" fill="hold" nodeType="afterGroup">
                            <p:stCondLst>
                              <p:cond delay="6500"/>
                            </p:stCondLst>
                            <p:childTnLst>
                              <p:par>
                                <p:cTn id="22" presetID="22" presetClass="entr" presetSubtype="8" fill="hold" grpId="0"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left)">
                                      <p:cBhvr>
                                        <p:cTn id="27" dur="500"/>
                                        <p:tgtEl>
                                          <p:spTgt spid="4">
                                            <p:txEl>
                                              <p:pRg st="1" end="1"/>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left)">
                                      <p:cBhvr>
                                        <p:cTn id="30" dur="500"/>
                                        <p:tgtEl>
                                          <p:spTgt spid="4">
                                            <p:txEl>
                                              <p:pRg st="2" end="2"/>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left)">
                                      <p:cBhvr>
                                        <p:cTn id="33" dur="500"/>
                                        <p:tgtEl>
                                          <p:spTgt spid="4">
                                            <p:txEl>
                                              <p:pRg st="3" end="3"/>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wipe(left)">
                                      <p:cBhvr>
                                        <p:cTn id="36" dur="500"/>
                                        <p:tgtEl>
                                          <p:spTgt spid="4">
                                            <p:txEl>
                                              <p:pRg st="4" end="4"/>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wipe(left)">
                                      <p:cBhvr>
                                        <p:cTn id="39" dur="500"/>
                                        <p:tgtEl>
                                          <p:spTgt spid="4">
                                            <p:txEl>
                                              <p:pRg st="5" end="5"/>
                                            </p:txEl>
                                          </p:spTgt>
                                        </p:tgtEl>
                                      </p:cBhvr>
                                    </p:animEffect>
                                  </p:childTnLst>
                                </p:cTn>
                              </p:par>
                              <p:par>
                                <p:cTn id="40" presetID="23" presetClass="entr" presetSubtype="16" fill="hold" nodeType="withEffect">
                                  <p:stCondLst>
                                    <p:cond delay="0"/>
                                  </p:stCondLst>
                                  <p:childTnLst>
                                    <p:set>
                                      <p:cBhvr>
                                        <p:cTn id="41" dur="1" fill="hold">
                                          <p:stCondLst>
                                            <p:cond delay="0"/>
                                          </p:stCondLst>
                                        </p:cTn>
                                        <p:tgtEl>
                                          <p:spTgt spid="166"/>
                                        </p:tgtEl>
                                        <p:attrNameLst>
                                          <p:attrName>style.visibility</p:attrName>
                                        </p:attrNameLst>
                                      </p:cBhvr>
                                      <p:to>
                                        <p:strVal val="visible"/>
                                      </p:to>
                                    </p:set>
                                    <p:anim calcmode="lin" valueType="num">
                                      <p:cBhvr>
                                        <p:cTn id="42" dur="500" fill="hold"/>
                                        <p:tgtEl>
                                          <p:spTgt spid="166"/>
                                        </p:tgtEl>
                                        <p:attrNameLst>
                                          <p:attrName>ppt_w</p:attrName>
                                        </p:attrNameLst>
                                      </p:cBhvr>
                                      <p:tavLst>
                                        <p:tav tm="0">
                                          <p:val>
                                            <p:fltVal val="0"/>
                                          </p:val>
                                        </p:tav>
                                        <p:tav tm="100000">
                                          <p:val>
                                            <p:strVal val="#ppt_w"/>
                                          </p:val>
                                        </p:tav>
                                      </p:tavLst>
                                    </p:anim>
                                    <p:anim calcmode="lin" valueType="num">
                                      <p:cBhvr>
                                        <p:cTn id="43" dur="500" fill="hold"/>
                                        <p:tgtEl>
                                          <p:spTgt spid="166"/>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167"/>
                                        </p:tgtEl>
                                        <p:attrNameLst>
                                          <p:attrName>style.visibility</p:attrName>
                                        </p:attrNameLst>
                                      </p:cBhvr>
                                      <p:to>
                                        <p:strVal val="visible"/>
                                      </p:to>
                                    </p:set>
                                    <p:anim calcmode="lin" valueType="num">
                                      <p:cBhvr>
                                        <p:cTn id="46" dur="500" fill="hold"/>
                                        <p:tgtEl>
                                          <p:spTgt spid="167"/>
                                        </p:tgtEl>
                                        <p:attrNameLst>
                                          <p:attrName>ppt_w</p:attrName>
                                        </p:attrNameLst>
                                      </p:cBhvr>
                                      <p:tavLst>
                                        <p:tav tm="0">
                                          <p:val>
                                            <p:fltVal val="0"/>
                                          </p:val>
                                        </p:tav>
                                        <p:tav tm="100000">
                                          <p:val>
                                            <p:strVal val="#ppt_w"/>
                                          </p:val>
                                        </p:tav>
                                      </p:tavLst>
                                    </p:anim>
                                    <p:anim calcmode="lin" valueType="num">
                                      <p:cBhvr>
                                        <p:cTn id="47" dur="500" fill="hold"/>
                                        <p:tgtEl>
                                          <p:spTgt spid="167"/>
                                        </p:tgtEl>
                                        <p:attrNameLst>
                                          <p:attrName>ppt_h</p:attrName>
                                        </p:attrNameLst>
                                      </p:cBhvr>
                                      <p:tavLst>
                                        <p:tav tm="0">
                                          <p:val>
                                            <p:fltVal val="0"/>
                                          </p:val>
                                        </p:tav>
                                        <p:tav tm="100000">
                                          <p:val>
                                            <p:strVal val="#ppt_h"/>
                                          </p:val>
                                        </p:tav>
                                      </p:tavLst>
                                    </p:anim>
                                  </p:childTnLst>
                                </p:cTn>
                              </p:par>
                              <p:par>
                                <p:cTn id="48" presetID="23" presetClass="entr" presetSubtype="16" fill="hold" nodeType="withEffect">
                                  <p:stCondLst>
                                    <p:cond delay="0"/>
                                  </p:stCondLst>
                                  <p:childTnLst>
                                    <p:set>
                                      <p:cBhvr>
                                        <p:cTn id="49" dur="1" fill="hold">
                                          <p:stCondLst>
                                            <p:cond delay="0"/>
                                          </p:stCondLst>
                                        </p:cTn>
                                        <p:tgtEl>
                                          <p:spTgt spid="168"/>
                                        </p:tgtEl>
                                        <p:attrNameLst>
                                          <p:attrName>style.visibility</p:attrName>
                                        </p:attrNameLst>
                                      </p:cBhvr>
                                      <p:to>
                                        <p:strVal val="visible"/>
                                      </p:to>
                                    </p:set>
                                    <p:anim calcmode="lin" valueType="num">
                                      <p:cBhvr>
                                        <p:cTn id="50" dur="500" fill="hold"/>
                                        <p:tgtEl>
                                          <p:spTgt spid="168"/>
                                        </p:tgtEl>
                                        <p:attrNameLst>
                                          <p:attrName>ppt_w</p:attrName>
                                        </p:attrNameLst>
                                      </p:cBhvr>
                                      <p:tavLst>
                                        <p:tav tm="0">
                                          <p:val>
                                            <p:fltVal val="0"/>
                                          </p:val>
                                        </p:tav>
                                        <p:tav tm="100000">
                                          <p:val>
                                            <p:strVal val="#ppt_w"/>
                                          </p:val>
                                        </p:tav>
                                      </p:tavLst>
                                    </p:anim>
                                    <p:anim calcmode="lin" valueType="num">
                                      <p:cBhvr>
                                        <p:cTn id="51" dur="500" fill="hold"/>
                                        <p:tgtEl>
                                          <p:spTgt spid="168"/>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171"/>
                                        </p:tgtEl>
                                        <p:attrNameLst>
                                          <p:attrName>style.visibility</p:attrName>
                                        </p:attrNameLst>
                                      </p:cBhvr>
                                      <p:to>
                                        <p:strVal val="visible"/>
                                      </p:to>
                                    </p:set>
                                    <p:anim calcmode="lin" valueType="num">
                                      <p:cBhvr>
                                        <p:cTn id="54" dur="500" fill="hold"/>
                                        <p:tgtEl>
                                          <p:spTgt spid="171"/>
                                        </p:tgtEl>
                                        <p:attrNameLst>
                                          <p:attrName>ppt_w</p:attrName>
                                        </p:attrNameLst>
                                      </p:cBhvr>
                                      <p:tavLst>
                                        <p:tav tm="0">
                                          <p:val>
                                            <p:fltVal val="0"/>
                                          </p:val>
                                        </p:tav>
                                        <p:tav tm="100000">
                                          <p:val>
                                            <p:strVal val="#ppt_w"/>
                                          </p:val>
                                        </p:tav>
                                      </p:tavLst>
                                    </p:anim>
                                    <p:anim calcmode="lin" valueType="num">
                                      <p:cBhvr>
                                        <p:cTn id="55" dur="500" fill="hold"/>
                                        <p:tgtEl>
                                          <p:spTgt spid="171"/>
                                        </p:tgtEl>
                                        <p:attrNameLst>
                                          <p:attrName>ppt_h</p:attrName>
                                        </p:attrNameLst>
                                      </p:cBhvr>
                                      <p:tavLst>
                                        <p:tav tm="0">
                                          <p:val>
                                            <p:fltVal val="0"/>
                                          </p:val>
                                        </p:tav>
                                        <p:tav tm="100000">
                                          <p:val>
                                            <p:strVal val="#ppt_h"/>
                                          </p:val>
                                        </p:tav>
                                      </p:tavLst>
                                    </p:anim>
                                  </p:childTnLst>
                                </p:cTn>
                              </p:par>
                              <p:par>
                                <p:cTn id="56" presetID="23" presetClass="entr" presetSubtype="16" fill="hold" nodeType="with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bldP spid="165" grpId="0" build="p" bldLvl="3"/>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9FC2199-0842-4155-8C08-58559DE9FE05}" type="slidenum">
              <a:rPr lang="en-US" smtClean="0"/>
              <a:pPr>
                <a:defRPr/>
              </a:pPr>
              <a:t>75</a:t>
            </a:fld>
            <a:endParaRPr lang="en-US"/>
          </a:p>
        </p:txBody>
      </p:sp>
      <p:sp>
        <p:nvSpPr>
          <p:cNvPr id="44035" name="Text Box 5"/>
          <p:cNvSpPr txBox="1">
            <a:spLocks noChangeArrowheads="1"/>
          </p:cNvSpPr>
          <p:nvPr/>
        </p:nvSpPr>
        <p:spPr bwMode="auto">
          <a:xfrm>
            <a:off x="531813" y="1524000"/>
            <a:ext cx="8458200" cy="4401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800100" indent="-34290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marL="457200" indent="-457200" eaLnBrk="1" hangingPunct="1">
              <a:spcBef>
                <a:spcPct val="50000"/>
              </a:spcBef>
              <a:buClrTx/>
              <a:buSzTx/>
            </a:pPr>
            <a:r>
              <a:rPr lang="en-US" altLang="en-US" sz="2800" dirty="0"/>
              <a:t>The </a:t>
            </a:r>
            <a:r>
              <a:rPr lang="en-US" altLang="en-US" sz="2800" dirty="0">
                <a:solidFill>
                  <a:srgbClr val="FF0000"/>
                </a:solidFill>
              </a:rPr>
              <a:t>reason</a:t>
            </a:r>
            <a:r>
              <a:rPr lang="en-US" altLang="en-US" sz="2800" dirty="0"/>
              <a:t> why people are required in an organization is </a:t>
            </a:r>
            <a:r>
              <a:rPr lang="en-US" altLang="en-US" sz="2800" dirty="0">
                <a:solidFill>
                  <a:srgbClr val="FF0000"/>
                </a:solidFill>
              </a:rPr>
              <a:t>to fill job vacancies </a:t>
            </a:r>
            <a:r>
              <a:rPr lang="en-US" altLang="en-US" sz="2800" dirty="0"/>
              <a:t>and to do the job. </a:t>
            </a:r>
          </a:p>
          <a:p>
            <a:pPr marL="457200" indent="-457200" eaLnBrk="1" hangingPunct="1">
              <a:spcBef>
                <a:spcPct val="50000"/>
              </a:spcBef>
              <a:buClrTx/>
              <a:buSzTx/>
            </a:pPr>
            <a:r>
              <a:rPr lang="en-US" altLang="en-US" sz="2800" dirty="0"/>
              <a:t>This </a:t>
            </a:r>
            <a:r>
              <a:rPr lang="en-US" altLang="en-US" sz="2800" dirty="0">
                <a:solidFill>
                  <a:srgbClr val="FF0000"/>
                </a:solidFill>
              </a:rPr>
              <a:t>requires </a:t>
            </a:r>
            <a:r>
              <a:rPr lang="en-US" altLang="en-US" sz="2800" dirty="0" smtClean="0">
                <a:solidFill>
                  <a:srgbClr val="FF0000"/>
                </a:solidFill>
              </a:rPr>
              <a:t>HRM </a:t>
            </a:r>
            <a:r>
              <a:rPr lang="en-US" altLang="en-US" sz="2800" dirty="0" smtClean="0"/>
              <a:t>to </a:t>
            </a:r>
            <a:r>
              <a:rPr lang="en-US" altLang="en-US" sz="2800" dirty="0">
                <a:solidFill>
                  <a:srgbClr val="FF0000"/>
                </a:solidFill>
              </a:rPr>
              <a:t>understand</a:t>
            </a:r>
            <a:r>
              <a:rPr lang="en-US" altLang="en-US" sz="2800" dirty="0"/>
              <a:t> the </a:t>
            </a:r>
            <a:r>
              <a:rPr lang="en-US" altLang="en-US" sz="2800" dirty="0">
                <a:solidFill>
                  <a:srgbClr val="FF0000"/>
                </a:solidFill>
              </a:rPr>
              <a:t>nature</a:t>
            </a:r>
            <a:r>
              <a:rPr lang="en-US" altLang="en-US" sz="2800" dirty="0"/>
              <a:t> of the </a:t>
            </a:r>
            <a:r>
              <a:rPr lang="en-US" altLang="en-US" sz="2800" dirty="0">
                <a:solidFill>
                  <a:srgbClr val="0070C0"/>
                </a:solidFill>
              </a:rPr>
              <a:t>job</a:t>
            </a:r>
            <a:r>
              <a:rPr lang="en-US" altLang="en-US" sz="2800" dirty="0"/>
              <a:t> and the nature of the </a:t>
            </a:r>
            <a:r>
              <a:rPr lang="en-US" altLang="en-US" sz="2800" dirty="0">
                <a:solidFill>
                  <a:srgbClr val="0070C0"/>
                </a:solidFill>
              </a:rPr>
              <a:t>person</a:t>
            </a:r>
            <a:r>
              <a:rPr lang="en-US" altLang="en-US" sz="2800" dirty="0"/>
              <a:t> required for the job.</a:t>
            </a:r>
          </a:p>
          <a:p>
            <a:pPr marL="457200" indent="-457200" eaLnBrk="1" hangingPunct="1">
              <a:spcBef>
                <a:spcPct val="50000"/>
              </a:spcBef>
              <a:buClrTx/>
              <a:buSzTx/>
            </a:pPr>
            <a:r>
              <a:rPr lang="en-US" altLang="en-US" sz="2800" dirty="0"/>
              <a:t>Job analysis is a systematic process of </a:t>
            </a:r>
            <a:r>
              <a:rPr lang="en-US" altLang="en-US" sz="2800" dirty="0">
                <a:solidFill>
                  <a:srgbClr val="FF0000"/>
                </a:solidFill>
              </a:rPr>
              <a:t>collecting and making judgment </a:t>
            </a:r>
            <a:r>
              <a:rPr lang="en-US" altLang="en-US" sz="2800" dirty="0"/>
              <a:t>about all of the </a:t>
            </a:r>
            <a:r>
              <a:rPr lang="en-US" altLang="en-US" sz="2800" dirty="0">
                <a:solidFill>
                  <a:srgbClr val="0070C0"/>
                </a:solidFill>
              </a:rPr>
              <a:t>important information </a:t>
            </a:r>
            <a:r>
              <a:rPr lang="en-US" altLang="en-US" sz="2800" dirty="0"/>
              <a:t>related to the </a:t>
            </a:r>
            <a:r>
              <a:rPr lang="en-US" altLang="en-US" sz="2800" dirty="0">
                <a:solidFill>
                  <a:srgbClr val="FF0000"/>
                </a:solidFill>
              </a:rPr>
              <a:t>nature of the job</a:t>
            </a:r>
            <a:r>
              <a:rPr lang="en-US" altLang="en-US" sz="2800" dirty="0" smtClean="0"/>
              <a:t>.</a:t>
            </a:r>
            <a:endParaRPr lang="en-US" altLang="en-US" sz="2800" dirty="0"/>
          </a:p>
        </p:txBody>
      </p:sp>
      <p:sp>
        <p:nvSpPr>
          <p:cNvPr id="5" name="TextBox 4"/>
          <p:cNvSpPr txBox="1">
            <a:spLocks noChangeArrowheads="1"/>
          </p:cNvSpPr>
          <p:nvPr/>
        </p:nvSpPr>
        <p:spPr bwMode="auto">
          <a:xfrm>
            <a:off x="531813" y="863627"/>
            <a:ext cx="8229600" cy="579438"/>
          </a:xfrm>
          <a:prstGeom prst="rect">
            <a:avLst/>
          </a:prstGeom>
          <a:noFill/>
          <a:ln>
            <a:noFill/>
          </a:ln>
          <a:effectLst>
            <a:outerShdw dist="28398" dir="14606097" algn="ctr" rotWithShape="0">
              <a:schemeClr val="hlink">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a:spcBef>
                <a:spcPct val="50000"/>
              </a:spcBef>
              <a:buClrTx/>
              <a:buSzTx/>
              <a:buFontTx/>
              <a:buNone/>
            </a:pPr>
            <a:r>
              <a:rPr lang="en-US" altLang="en-US" dirty="0">
                <a:latin typeface="Arial Black" pitchFamily="34" charset="0"/>
              </a:rPr>
              <a:t> 1. Job Analysis Definition</a:t>
            </a:r>
          </a:p>
        </p:txBody>
      </p:sp>
      <p:pic>
        <p:nvPicPr>
          <p:cNvPr id="172" name="Picture 3" descr="Save This as your Homepage"/>
          <p:cNvPicPr>
            <a:picLocks noChangeAspect="1" noChangeArrowheads="1"/>
          </p:cNvPicPr>
          <p:nvPr/>
        </p:nvPicPr>
        <p:blipFill>
          <a:blip r:embed="rId2" r:link="rId3"/>
          <a:srcRect/>
          <a:stretch>
            <a:fillRect/>
          </a:stretch>
        </p:blipFill>
        <p:spPr bwMode="auto">
          <a:xfrm>
            <a:off x="1143000" y="990600"/>
            <a:ext cx="571500" cy="3810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1801036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4" presetClass="entr" presetSubtype="16" fill="hold" grpId="0" nodeType="withEffect">
                                  <p:stCondLst>
                                    <p:cond delay="0"/>
                                  </p:stCondLst>
                                  <p:childTnLst>
                                    <p:set>
                                      <p:cBhvr>
                                        <p:cTn id="10" dur="1" fill="hold">
                                          <p:stCondLst>
                                            <p:cond delay="0"/>
                                          </p:stCondLst>
                                        </p:cTn>
                                        <p:tgtEl>
                                          <p:spTgt spid="44035"/>
                                        </p:tgtEl>
                                        <p:attrNameLst>
                                          <p:attrName>style.visibility</p:attrName>
                                        </p:attrNameLst>
                                      </p:cBhvr>
                                      <p:to>
                                        <p:strVal val="visible"/>
                                      </p:to>
                                    </p:set>
                                    <p:animEffect transition="in" filter="box(in)">
                                      <p:cBhvr>
                                        <p:cTn id="11" dur="500"/>
                                        <p:tgtEl>
                                          <p:spTgt spid="44035"/>
                                        </p:tgtEl>
                                      </p:cBhvr>
                                    </p:animEffect>
                                  </p:childTnLst>
                                </p:cTn>
                              </p:par>
                              <p:par>
                                <p:cTn id="12" presetID="23" presetClass="entr" presetSubtype="16" fill="hold" nodeType="withEffect">
                                  <p:stCondLst>
                                    <p:cond delay="0"/>
                                  </p:stCondLst>
                                  <p:childTnLst>
                                    <p:set>
                                      <p:cBhvr>
                                        <p:cTn id="13" dur="1" fill="hold">
                                          <p:stCondLst>
                                            <p:cond delay="0"/>
                                          </p:stCondLst>
                                        </p:cTn>
                                        <p:tgtEl>
                                          <p:spTgt spid="172"/>
                                        </p:tgtEl>
                                        <p:attrNameLst>
                                          <p:attrName>style.visibility</p:attrName>
                                        </p:attrNameLst>
                                      </p:cBhvr>
                                      <p:to>
                                        <p:strVal val="visible"/>
                                      </p:to>
                                    </p:set>
                                    <p:anim calcmode="lin" valueType="num">
                                      <p:cBhvr>
                                        <p:cTn id="14" dur="500" fill="hold"/>
                                        <p:tgtEl>
                                          <p:spTgt spid="172"/>
                                        </p:tgtEl>
                                        <p:attrNameLst>
                                          <p:attrName>ppt_w</p:attrName>
                                        </p:attrNameLst>
                                      </p:cBhvr>
                                      <p:tavLst>
                                        <p:tav tm="0">
                                          <p:val>
                                            <p:fltVal val="0"/>
                                          </p:val>
                                        </p:tav>
                                        <p:tav tm="100000">
                                          <p:val>
                                            <p:strVal val="#ppt_w"/>
                                          </p:val>
                                        </p:tav>
                                      </p:tavLst>
                                    </p:anim>
                                    <p:anim calcmode="lin" valueType="num">
                                      <p:cBhvr>
                                        <p:cTn id="15" dur="500" fill="hold"/>
                                        <p:tgtEl>
                                          <p:spTgt spid="1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noAutofit/>
          </a:bodyPr>
          <a:lstStyle/>
          <a:p>
            <a:r>
              <a:rPr lang="en-IN" altLang="en-US" sz="2800" dirty="0"/>
              <a:t>In simple terms job analysis may be understood as a </a:t>
            </a:r>
            <a:r>
              <a:rPr lang="en-IN" altLang="en-US" sz="2800" dirty="0">
                <a:solidFill>
                  <a:srgbClr val="FF0000"/>
                </a:solidFill>
              </a:rPr>
              <a:t>process</a:t>
            </a:r>
            <a:r>
              <a:rPr lang="en-IN" altLang="en-US" sz="2800" dirty="0"/>
              <a:t> of </a:t>
            </a:r>
            <a:r>
              <a:rPr lang="en-IN" altLang="en-US" sz="2800" dirty="0">
                <a:solidFill>
                  <a:srgbClr val="0070C0"/>
                </a:solidFill>
              </a:rPr>
              <a:t>collecting information </a:t>
            </a:r>
            <a:r>
              <a:rPr lang="en-IN" altLang="en-US" sz="2800" dirty="0"/>
              <a:t>about a job</a:t>
            </a:r>
            <a:r>
              <a:rPr lang="en-IN" altLang="en-US" sz="2800" dirty="0">
                <a:solidFill>
                  <a:srgbClr val="0070C0"/>
                </a:solidFill>
              </a:rPr>
              <a:t>. </a:t>
            </a:r>
            <a:endParaRPr lang="en-US" altLang="en-US" sz="2800" dirty="0">
              <a:solidFill>
                <a:srgbClr val="0070C0"/>
              </a:solidFill>
            </a:endParaRPr>
          </a:p>
          <a:p>
            <a:endParaRPr lang="en-US" altLang="en-US" sz="2800" i="1" dirty="0" smtClean="0">
              <a:latin typeface="Book Antiqua" pitchFamily="18" charset="0"/>
            </a:endParaRPr>
          </a:p>
          <a:p>
            <a:r>
              <a:rPr lang="en-US" altLang="en-US" sz="2800" dirty="0" smtClean="0">
                <a:latin typeface="Book Antiqua" pitchFamily="18" charset="0"/>
              </a:rPr>
              <a:t>It </a:t>
            </a:r>
            <a:r>
              <a:rPr lang="en-US" altLang="en-US" sz="2800" dirty="0">
                <a:latin typeface="Book Antiqua" pitchFamily="18" charset="0"/>
              </a:rPr>
              <a:t>is the </a:t>
            </a:r>
            <a:r>
              <a:rPr lang="en-US" altLang="en-US" sz="2800" dirty="0">
                <a:solidFill>
                  <a:srgbClr val="FF0000"/>
                </a:solidFill>
                <a:latin typeface="Book Antiqua" pitchFamily="18" charset="0"/>
              </a:rPr>
              <a:t>determination</a:t>
            </a:r>
            <a:r>
              <a:rPr lang="en-US" altLang="en-US" sz="2800" dirty="0">
                <a:latin typeface="Book Antiqua" pitchFamily="18" charset="0"/>
              </a:rPr>
              <a:t> of the </a:t>
            </a:r>
            <a:r>
              <a:rPr lang="en-US" altLang="en-US" sz="2800" dirty="0">
                <a:solidFill>
                  <a:srgbClr val="FF0000"/>
                </a:solidFill>
                <a:latin typeface="Book Antiqua" pitchFamily="18" charset="0"/>
              </a:rPr>
              <a:t>tasks</a:t>
            </a:r>
            <a:r>
              <a:rPr lang="en-US" altLang="en-US" sz="2800" dirty="0">
                <a:latin typeface="Book Antiqua" pitchFamily="18" charset="0"/>
              </a:rPr>
              <a:t> which comprise the job and of the </a:t>
            </a:r>
            <a:r>
              <a:rPr lang="en-US" altLang="en-US" sz="2800" dirty="0">
                <a:solidFill>
                  <a:srgbClr val="0070C0"/>
                </a:solidFill>
                <a:latin typeface="Book Antiqua" pitchFamily="18" charset="0"/>
              </a:rPr>
              <a:t>skills, knowledge</a:t>
            </a:r>
            <a:r>
              <a:rPr lang="en-US" altLang="en-US" sz="2800" dirty="0">
                <a:latin typeface="Book Antiqua" pitchFamily="18" charset="0"/>
              </a:rPr>
              <a:t>, abilities, and responsibilities of the </a:t>
            </a:r>
            <a:r>
              <a:rPr lang="en-US" altLang="en-US" sz="2800" dirty="0">
                <a:solidFill>
                  <a:srgbClr val="FF0000"/>
                </a:solidFill>
                <a:latin typeface="Book Antiqua" pitchFamily="18" charset="0"/>
              </a:rPr>
              <a:t>jobholder</a:t>
            </a:r>
            <a:r>
              <a:rPr lang="en-US" altLang="en-US" sz="2800" dirty="0">
                <a:latin typeface="Book Antiqua" pitchFamily="18" charset="0"/>
              </a:rPr>
              <a:t> for successful job performance. </a:t>
            </a:r>
          </a:p>
          <a:p>
            <a:endParaRPr lang="en-US" sz="2800" dirty="0"/>
          </a:p>
        </p:txBody>
      </p:sp>
    </p:spTree>
    <p:extLst>
      <p:ext uri="{BB962C8B-B14F-4D97-AF65-F5344CB8AC3E}">
        <p14:creationId xmlns="" xmlns:p14="http://schemas.microsoft.com/office/powerpoint/2010/main" val="20149898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990600"/>
            <a:ext cx="8229600" cy="856488"/>
          </a:xfrm>
        </p:spPr>
        <p:txBody>
          <a:bodyPr>
            <a:normAutofit fontScale="90000"/>
          </a:bodyPr>
          <a:lstStyle/>
          <a:p>
            <a:pPr algn="l"/>
            <a:r>
              <a:rPr lang="en-US" altLang="en-US" dirty="0" smtClean="0">
                <a:latin typeface="+mn-lt"/>
              </a:rPr>
              <a:t> </a:t>
            </a:r>
            <a:br>
              <a:rPr lang="en-US" altLang="en-US" dirty="0" smtClean="0">
                <a:latin typeface="+mn-lt"/>
              </a:rPr>
            </a:br>
            <a:r>
              <a:rPr lang="en-US" altLang="en-US" sz="4000" b="1" dirty="0" smtClean="0">
                <a:latin typeface="+mn-lt"/>
              </a:rPr>
              <a:t>When job analysis is needed? </a:t>
            </a:r>
            <a:r>
              <a:rPr lang="en-US" altLang="en-US" sz="4000" dirty="0" smtClean="0">
                <a:latin typeface="+mn-lt"/>
              </a:rPr>
              <a:t/>
            </a:r>
            <a:br>
              <a:rPr lang="en-US" altLang="en-US" sz="4000" dirty="0" smtClean="0">
                <a:latin typeface="+mn-lt"/>
              </a:rPr>
            </a:br>
            <a:endParaRPr lang="en-US" altLang="en-US" sz="4000" dirty="0" smtClean="0">
              <a:latin typeface="+mn-lt"/>
            </a:endParaRPr>
          </a:p>
        </p:txBody>
      </p:sp>
      <p:sp>
        <p:nvSpPr>
          <p:cNvPr id="6147" name="Content Placeholder 2"/>
          <p:cNvSpPr>
            <a:spLocks noGrp="1"/>
          </p:cNvSpPr>
          <p:nvPr>
            <p:ph idx="1"/>
          </p:nvPr>
        </p:nvSpPr>
        <p:spPr>
          <a:xfrm>
            <a:off x="304800" y="1676400"/>
            <a:ext cx="8382000" cy="4449763"/>
          </a:xfrm>
        </p:spPr>
        <p:txBody>
          <a:bodyPr>
            <a:normAutofit/>
          </a:bodyPr>
          <a:lstStyle/>
          <a:p>
            <a:pPr algn="just">
              <a:defRPr/>
            </a:pPr>
            <a:r>
              <a:rPr lang="en-US" sz="3600" dirty="0" smtClean="0">
                <a:latin typeface="Book Antiqua" pitchFamily="18" charset="0"/>
              </a:rPr>
              <a:t>Job analysis is performed on the following </a:t>
            </a:r>
            <a:r>
              <a:rPr lang="en-US" sz="3600" dirty="0" smtClean="0">
                <a:solidFill>
                  <a:srgbClr val="FF0000"/>
                </a:solidFill>
                <a:latin typeface="Book Antiqua" pitchFamily="18" charset="0"/>
              </a:rPr>
              <a:t>three occasions: </a:t>
            </a:r>
          </a:p>
          <a:p>
            <a:pPr algn="just">
              <a:buFont typeface="Wingdings" pitchFamily="2" charset="2"/>
              <a:buChar char="ü"/>
              <a:defRPr/>
            </a:pPr>
            <a:r>
              <a:rPr lang="en-US" sz="2800" dirty="0" smtClean="0">
                <a:latin typeface="Book Antiqua" pitchFamily="18" charset="0"/>
              </a:rPr>
              <a:t>when the organization is </a:t>
            </a:r>
            <a:r>
              <a:rPr lang="en-US" sz="2800" dirty="0" smtClean="0">
                <a:solidFill>
                  <a:srgbClr val="FF0000"/>
                </a:solidFill>
                <a:latin typeface="Book Antiqua" pitchFamily="18" charset="0"/>
              </a:rPr>
              <a:t>formed</a:t>
            </a:r>
          </a:p>
          <a:p>
            <a:pPr algn="just">
              <a:buFont typeface="Wingdings" pitchFamily="2" charset="2"/>
              <a:buChar char="ü"/>
              <a:defRPr/>
            </a:pPr>
            <a:r>
              <a:rPr lang="en-US" sz="2800" dirty="0" smtClean="0">
                <a:latin typeface="Book Antiqua" pitchFamily="18" charset="0"/>
              </a:rPr>
              <a:t>When </a:t>
            </a:r>
            <a:r>
              <a:rPr lang="en-US" sz="2800" dirty="0" smtClean="0">
                <a:solidFill>
                  <a:srgbClr val="FF0000"/>
                </a:solidFill>
                <a:latin typeface="Book Antiqua" pitchFamily="18" charset="0"/>
              </a:rPr>
              <a:t>new jobs are created </a:t>
            </a:r>
            <a:r>
              <a:rPr lang="en-US" sz="2800" dirty="0" smtClean="0">
                <a:latin typeface="Book Antiqua" pitchFamily="18" charset="0"/>
              </a:rPr>
              <a:t>in the organization </a:t>
            </a:r>
          </a:p>
          <a:p>
            <a:pPr algn="just">
              <a:buFont typeface="Wingdings" pitchFamily="2" charset="2"/>
              <a:buChar char="ü"/>
              <a:defRPr/>
            </a:pPr>
            <a:r>
              <a:rPr lang="en-US" sz="2800" dirty="0" smtClean="0">
                <a:latin typeface="Book Antiqua" pitchFamily="18" charset="0"/>
              </a:rPr>
              <a:t>When </a:t>
            </a:r>
            <a:r>
              <a:rPr lang="en-US" sz="2800" dirty="0" smtClean="0">
                <a:solidFill>
                  <a:srgbClr val="FF0000"/>
                </a:solidFill>
                <a:latin typeface="Book Antiqua" pitchFamily="18" charset="0"/>
              </a:rPr>
              <a:t>jobs are changed </a:t>
            </a:r>
            <a:r>
              <a:rPr lang="en-US" sz="2800" dirty="0" smtClean="0">
                <a:latin typeface="Book Antiqua" pitchFamily="18" charset="0"/>
              </a:rPr>
              <a:t>(change in nature of jobs), because of new technologies, working methods, procedures or systems</a:t>
            </a:r>
          </a:p>
          <a:p>
            <a:pPr algn="just">
              <a:buFont typeface="Wingdings" pitchFamily="2" charset="2"/>
              <a:buChar char="ü"/>
              <a:defRPr/>
            </a:pPr>
            <a:r>
              <a:rPr lang="en-US" sz="2000" dirty="0">
                <a:latin typeface="Book Antiqua" pitchFamily="18" charset="0"/>
                <a:cs typeface="Arial" pitchFamily="34" charset="0"/>
              </a:rPr>
              <a:t> </a:t>
            </a:r>
            <a:r>
              <a:rPr lang="en-US" sz="2800" dirty="0" smtClean="0">
                <a:cs typeface="Arial" pitchFamily="34" charset="0"/>
              </a:rPr>
              <a:t>jobs </a:t>
            </a:r>
            <a:r>
              <a:rPr lang="en-US" sz="2800" dirty="0">
                <a:cs typeface="Arial" pitchFamily="34" charset="0"/>
              </a:rPr>
              <a:t>that are </a:t>
            </a:r>
            <a:r>
              <a:rPr lang="en-US" sz="2800" dirty="0">
                <a:solidFill>
                  <a:srgbClr val="FF0000"/>
                </a:solidFill>
                <a:cs typeface="Arial" pitchFamily="34" charset="0"/>
              </a:rPr>
              <a:t>difficult to learn </a:t>
            </a:r>
            <a:r>
              <a:rPr lang="en-US" sz="2800" dirty="0">
                <a:cs typeface="Arial" pitchFamily="34" charset="0"/>
              </a:rPr>
              <a:t>and </a:t>
            </a:r>
            <a:r>
              <a:rPr lang="en-US" sz="2800" dirty="0" smtClean="0">
                <a:solidFill>
                  <a:srgbClr val="FF0000"/>
                </a:solidFill>
                <a:cs typeface="Arial" pitchFamily="34" charset="0"/>
              </a:rPr>
              <a:t>perform</a:t>
            </a:r>
            <a:r>
              <a:rPr lang="en-US" sz="2800" dirty="0" smtClean="0">
                <a:cs typeface="Arial" pitchFamily="34" charset="0"/>
              </a:rPr>
              <a:t>.</a:t>
            </a:r>
          </a:p>
          <a:p>
            <a:pPr algn="just">
              <a:buFont typeface="Wingdings" pitchFamily="2" charset="2"/>
              <a:buChar char="ü"/>
              <a:defRPr/>
            </a:pPr>
            <a:endParaRPr lang="en-US" sz="2800" dirty="0" smtClean="0">
              <a:latin typeface="Book Antiqua" pitchFamily="18" charset="0"/>
            </a:endParaRPr>
          </a:p>
        </p:txBody>
      </p:sp>
      <p:sp>
        <p:nvSpPr>
          <p:cNvPr id="5126" name="Slide Number Placeholder 2"/>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1-</a:t>
            </a:r>
            <a:fld id="{CEB1FF93-7D65-4FC9-94FE-17A3D9AA7A6D}" type="slidenum">
              <a:rPr lang="en-US" altLang="en-US" smtClean="0"/>
              <a:pPr eaLnBrk="1" hangingPunct="1"/>
              <a:t>77</a:t>
            </a:fld>
            <a:endParaRPr lang="en-US" altLang="en-US" smtClean="0"/>
          </a:p>
        </p:txBody>
      </p:sp>
    </p:spTree>
    <p:extLst>
      <p:ext uri="{BB962C8B-B14F-4D97-AF65-F5344CB8AC3E}">
        <p14:creationId xmlns="" xmlns:p14="http://schemas.microsoft.com/office/powerpoint/2010/main" val="211704379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A39771E-8E33-41B6-809E-6AE72F0EAA49}" type="slidenum">
              <a:rPr lang="en-US" smtClean="0"/>
              <a:pPr>
                <a:defRPr/>
              </a:pPr>
              <a:t>78</a:t>
            </a:fld>
            <a:endParaRPr lang="en-US"/>
          </a:p>
        </p:txBody>
      </p:sp>
      <p:sp>
        <p:nvSpPr>
          <p:cNvPr id="58371" name="Rectangle 2"/>
          <p:cNvSpPr>
            <a:spLocks noChangeArrowheads="1"/>
          </p:cNvSpPr>
          <p:nvPr/>
        </p:nvSpPr>
        <p:spPr bwMode="auto">
          <a:xfrm>
            <a:off x="152400" y="842963"/>
            <a:ext cx="8763000" cy="5048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marL="457200" indent="-457200" eaLnBrk="1" hangingPunct="1">
              <a:spcBef>
                <a:spcPct val="50000"/>
              </a:spcBef>
              <a:buClrTx/>
              <a:buSzTx/>
            </a:pPr>
            <a:r>
              <a:rPr lang="en-US" altLang="en-US" sz="2800" dirty="0"/>
              <a:t>Job analysis objectives are to achieve information on the following job and person aspects.</a:t>
            </a:r>
          </a:p>
          <a:p>
            <a:pPr lvl="1" eaLnBrk="1" hangingPunct="1">
              <a:spcBef>
                <a:spcPct val="50000"/>
              </a:spcBef>
              <a:buClrTx/>
              <a:buFont typeface="Arial" charset="0"/>
              <a:buChar char="•"/>
            </a:pPr>
            <a:r>
              <a:rPr lang="en-US" altLang="en-US" dirty="0"/>
              <a:t>What a worker does-workers function</a:t>
            </a:r>
          </a:p>
          <a:p>
            <a:pPr lvl="1" eaLnBrk="1" hangingPunct="1">
              <a:spcBef>
                <a:spcPct val="50000"/>
              </a:spcBef>
              <a:buClrTx/>
              <a:buFont typeface="Arial" charset="0"/>
              <a:buChar char="•"/>
            </a:pPr>
            <a:r>
              <a:rPr lang="en-US" altLang="en-US" dirty="0"/>
              <a:t>How a worker does-methods and techniques used</a:t>
            </a:r>
          </a:p>
          <a:p>
            <a:pPr lvl="1" eaLnBrk="1" hangingPunct="1">
              <a:spcBef>
                <a:spcPct val="50000"/>
              </a:spcBef>
              <a:buClrTx/>
              <a:buFont typeface="Arial" charset="0"/>
              <a:buChar char="•"/>
            </a:pPr>
            <a:r>
              <a:rPr lang="en-US" altLang="en-US" dirty="0"/>
              <a:t>What aid is necessary-machines tools, experts etc.</a:t>
            </a:r>
          </a:p>
          <a:p>
            <a:pPr lvl="1" eaLnBrk="1" hangingPunct="1">
              <a:spcBef>
                <a:spcPct val="50000"/>
              </a:spcBef>
              <a:buClrTx/>
              <a:buFont typeface="Arial" charset="0"/>
              <a:buChar char="•"/>
            </a:pPr>
            <a:r>
              <a:rPr lang="en-US" altLang="en-US" dirty="0"/>
              <a:t>What qualifications are necessary-knowledge, skills, abilities, experience</a:t>
            </a:r>
          </a:p>
          <a:p>
            <a:pPr lvl="1" eaLnBrk="1" hangingPunct="1">
              <a:spcBef>
                <a:spcPct val="50000"/>
              </a:spcBef>
              <a:buClrTx/>
              <a:buFont typeface="Arial" charset="0"/>
              <a:buChar char="•"/>
            </a:pPr>
            <a:r>
              <a:rPr lang="en-US" altLang="en-US" dirty="0"/>
              <a:t>The output of job analysis are job description and job analysis</a:t>
            </a:r>
          </a:p>
        </p:txBody>
      </p:sp>
    </p:spTree>
    <p:extLst>
      <p:ext uri="{BB962C8B-B14F-4D97-AF65-F5344CB8AC3E}">
        <p14:creationId xmlns="" xmlns:p14="http://schemas.microsoft.com/office/powerpoint/2010/main" val="41818418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3AE8E50-F178-4329-9268-DC0ECB46B468}" type="slidenum">
              <a:rPr lang="en-US" smtClean="0"/>
              <a:pPr>
                <a:defRPr/>
              </a:pPr>
              <a:t>79</a:t>
            </a:fld>
            <a:endParaRPr lang="en-US"/>
          </a:p>
        </p:txBody>
      </p:sp>
      <p:sp>
        <p:nvSpPr>
          <p:cNvPr id="3" name="Rectangle 2"/>
          <p:cNvSpPr txBox="1">
            <a:spLocks noChangeArrowheads="1"/>
          </p:cNvSpPr>
          <p:nvPr/>
        </p:nvSpPr>
        <p:spPr>
          <a:xfrm>
            <a:off x="685800" y="144463"/>
            <a:ext cx="7772400" cy="1431925"/>
          </a:xfrm>
          <a:prstGeom prst="rect">
            <a:avLst/>
          </a:prstGeom>
        </p:spPr>
        <p:txBody>
          <a:bodyPr/>
          <a:lstStyle/>
          <a:p>
            <a:pPr algn="ctr" eaLnBrk="0" hangingPunct="0">
              <a:defRPr/>
            </a:pPr>
            <a:r>
              <a:rPr lang="en-US" sz="4400" kern="0">
                <a:solidFill>
                  <a:schemeClr val="tx2"/>
                </a:solidFill>
                <a:effectLst>
                  <a:outerShdw blurRad="38100" dist="38100" dir="2700000" algn="tl">
                    <a:srgbClr val="000000"/>
                  </a:outerShdw>
                </a:effectLst>
                <a:latin typeface="+mj-lt"/>
                <a:ea typeface="+mj-ea"/>
                <a:cs typeface="+mj-cs"/>
              </a:rPr>
              <a:t>The Multifaceted Nature of the Job Analysis</a:t>
            </a:r>
          </a:p>
        </p:txBody>
      </p:sp>
      <p:sp>
        <p:nvSpPr>
          <p:cNvPr id="59396" name="Rectangle 14"/>
          <p:cNvSpPr>
            <a:spLocks noChangeArrowheads="1"/>
          </p:cNvSpPr>
          <p:nvPr/>
        </p:nvSpPr>
        <p:spPr bwMode="auto">
          <a:xfrm>
            <a:off x="3048000" y="3276600"/>
            <a:ext cx="2971800" cy="2286000"/>
          </a:xfrm>
          <a:prstGeom prst="rect">
            <a:avLst/>
          </a:prstGeom>
          <a:solidFill>
            <a:srgbClr val="00B050"/>
          </a:solidFill>
          <a:ln w="9525">
            <a:solidFill>
              <a:schemeClr val="tx1"/>
            </a:solidFill>
            <a:miter lim="800000"/>
            <a:headEnd/>
            <a:tailEnd/>
          </a:ln>
        </p:spPr>
        <p:txBody>
          <a:bodyPr wrap="none"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9397" name="Text Box 15"/>
          <p:cNvSpPr txBox="1">
            <a:spLocks noChangeArrowheads="1"/>
          </p:cNvSpPr>
          <p:nvPr/>
        </p:nvSpPr>
        <p:spPr bwMode="auto">
          <a:xfrm>
            <a:off x="3124200" y="3810000"/>
            <a:ext cx="281940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4000"/>
              <a:t>Job Analysis</a:t>
            </a:r>
          </a:p>
        </p:txBody>
      </p:sp>
      <p:sp>
        <p:nvSpPr>
          <p:cNvPr id="59398" name="Line 30"/>
          <p:cNvSpPr>
            <a:spLocks noChangeShapeType="1"/>
          </p:cNvSpPr>
          <p:nvPr/>
        </p:nvSpPr>
        <p:spPr bwMode="auto">
          <a:xfrm flipV="1">
            <a:off x="4495800" y="2590800"/>
            <a:ext cx="0" cy="533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59399" name="Line 31"/>
          <p:cNvSpPr>
            <a:spLocks noChangeShapeType="1"/>
          </p:cNvSpPr>
          <p:nvPr/>
        </p:nvSpPr>
        <p:spPr bwMode="auto">
          <a:xfrm flipV="1">
            <a:off x="5562600" y="2743200"/>
            <a:ext cx="38100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59400" name="Text Box 35"/>
          <p:cNvSpPr txBox="1">
            <a:spLocks noChangeArrowheads="1"/>
          </p:cNvSpPr>
          <p:nvPr/>
        </p:nvSpPr>
        <p:spPr bwMode="auto">
          <a:xfrm>
            <a:off x="3505200" y="1981200"/>
            <a:ext cx="19050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1800"/>
              <a:t> Recruiting</a:t>
            </a:r>
          </a:p>
        </p:txBody>
      </p:sp>
      <p:sp>
        <p:nvSpPr>
          <p:cNvPr id="59401" name="Text Box 36"/>
          <p:cNvSpPr txBox="1">
            <a:spLocks noChangeArrowheads="1"/>
          </p:cNvSpPr>
          <p:nvPr/>
        </p:nvSpPr>
        <p:spPr bwMode="auto">
          <a:xfrm>
            <a:off x="5867400" y="2133600"/>
            <a:ext cx="22098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Selection</a:t>
            </a:r>
          </a:p>
        </p:txBody>
      </p:sp>
      <p:sp>
        <p:nvSpPr>
          <p:cNvPr id="59402" name="Text Box 37"/>
          <p:cNvSpPr txBox="1">
            <a:spLocks noChangeArrowheads="1"/>
          </p:cNvSpPr>
          <p:nvPr/>
        </p:nvSpPr>
        <p:spPr bwMode="auto">
          <a:xfrm>
            <a:off x="6858000" y="2971800"/>
            <a:ext cx="1828800" cy="1373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1800"/>
              <a:t>Strategic HR Planning</a:t>
            </a:r>
          </a:p>
        </p:txBody>
      </p:sp>
      <p:sp>
        <p:nvSpPr>
          <p:cNvPr id="59403" name="Text Box 38"/>
          <p:cNvSpPr txBox="1">
            <a:spLocks noChangeArrowheads="1"/>
          </p:cNvSpPr>
          <p:nvPr/>
        </p:nvSpPr>
        <p:spPr bwMode="auto">
          <a:xfrm>
            <a:off x="6858000" y="4648200"/>
            <a:ext cx="182880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1800"/>
              <a:t>Employee Training</a:t>
            </a:r>
          </a:p>
        </p:txBody>
      </p:sp>
      <p:sp>
        <p:nvSpPr>
          <p:cNvPr id="59404" name="Line 39"/>
          <p:cNvSpPr>
            <a:spLocks noChangeShapeType="1"/>
          </p:cNvSpPr>
          <p:nvPr/>
        </p:nvSpPr>
        <p:spPr bwMode="auto">
          <a:xfrm>
            <a:off x="4876800" y="5607050"/>
            <a:ext cx="304800" cy="22225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59405" name="Text Box 40"/>
          <p:cNvSpPr txBox="1">
            <a:spLocks noChangeArrowheads="1"/>
          </p:cNvSpPr>
          <p:nvPr/>
        </p:nvSpPr>
        <p:spPr bwMode="auto">
          <a:xfrm>
            <a:off x="4648200" y="5759450"/>
            <a:ext cx="259080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1800"/>
              <a:t>Employee Development</a:t>
            </a:r>
          </a:p>
        </p:txBody>
      </p:sp>
      <p:sp>
        <p:nvSpPr>
          <p:cNvPr id="59406" name="Line 45"/>
          <p:cNvSpPr>
            <a:spLocks noChangeShapeType="1"/>
          </p:cNvSpPr>
          <p:nvPr/>
        </p:nvSpPr>
        <p:spPr bwMode="auto">
          <a:xfrm flipH="1">
            <a:off x="3048000" y="5638800"/>
            <a:ext cx="22860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59407" name="Text Box 46"/>
          <p:cNvSpPr txBox="1">
            <a:spLocks noChangeArrowheads="1"/>
          </p:cNvSpPr>
          <p:nvPr/>
        </p:nvSpPr>
        <p:spPr bwMode="auto">
          <a:xfrm>
            <a:off x="1295400" y="5927725"/>
            <a:ext cx="251460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1800"/>
              <a:t>Performance Appraisal</a:t>
            </a:r>
          </a:p>
        </p:txBody>
      </p:sp>
      <p:sp>
        <p:nvSpPr>
          <p:cNvPr id="59408" name="Line 48"/>
          <p:cNvSpPr>
            <a:spLocks noChangeShapeType="1"/>
          </p:cNvSpPr>
          <p:nvPr/>
        </p:nvSpPr>
        <p:spPr bwMode="auto">
          <a:xfrm flipV="1">
            <a:off x="6248400" y="3810000"/>
            <a:ext cx="609600" cy="304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59409" name="Line 49"/>
          <p:cNvSpPr>
            <a:spLocks noChangeShapeType="1"/>
          </p:cNvSpPr>
          <p:nvPr/>
        </p:nvSpPr>
        <p:spPr bwMode="auto">
          <a:xfrm>
            <a:off x="6248400" y="4876800"/>
            <a:ext cx="60960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59410" name="Text Box 51"/>
          <p:cNvSpPr txBox="1">
            <a:spLocks noChangeArrowheads="1"/>
          </p:cNvSpPr>
          <p:nvPr/>
        </p:nvSpPr>
        <p:spPr bwMode="auto">
          <a:xfrm>
            <a:off x="609600" y="4648200"/>
            <a:ext cx="18288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endParaRPr lang="en-US" altLang="en-US" sz="1800"/>
          </a:p>
        </p:txBody>
      </p:sp>
      <p:sp>
        <p:nvSpPr>
          <p:cNvPr id="59411" name="Text Box 52"/>
          <p:cNvSpPr txBox="1">
            <a:spLocks noChangeArrowheads="1"/>
          </p:cNvSpPr>
          <p:nvPr/>
        </p:nvSpPr>
        <p:spPr bwMode="auto">
          <a:xfrm>
            <a:off x="609600" y="4953000"/>
            <a:ext cx="2057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Compensate</a:t>
            </a:r>
          </a:p>
        </p:txBody>
      </p:sp>
      <p:sp>
        <p:nvSpPr>
          <p:cNvPr id="59412" name="Line 53"/>
          <p:cNvSpPr>
            <a:spLocks noChangeShapeType="1"/>
          </p:cNvSpPr>
          <p:nvPr/>
        </p:nvSpPr>
        <p:spPr bwMode="auto">
          <a:xfrm flipH="1">
            <a:off x="2286000" y="4800600"/>
            <a:ext cx="53340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59413" name="Text Box 54"/>
          <p:cNvSpPr txBox="1">
            <a:spLocks noChangeArrowheads="1"/>
          </p:cNvSpPr>
          <p:nvPr/>
        </p:nvSpPr>
        <p:spPr bwMode="auto">
          <a:xfrm>
            <a:off x="685800" y="3048000"/>
            <a:ext cx="213360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sz="1800"/>
              <a:t>Safety and Health</a:t>
            </a:r>
          </a:p>
        </p:txBody>
      </p:sp>
      <p:sp>
        <p:nvSpPr>
          <p:cNvPr id="59414" name="Line 55"/>
          <p:cNvSpPr>
            <a:spLocks noChangeShapeType="1"/>
          </p:cNvSpPr>
          <p:nvPr/>
        </p:nvSpPr>
        <p:spPr bwMode="auto">
          <a:xfrm flipH="1" flipV="1">
            <a:off x="2133600" y="4038600"/>
            <a:ext cx="68580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59415" name="Text Box 56"/>
          <p:cNvSpPr txBox="1">
            <a:spLocks noChangeArrowheads="1"/>
          </p:cNvSpPr>
          <p:nvPr/>
        </p:nvSpPr>
        <p:spPr bwMode="auto">
          <a:xfrm>
            <a:off x="762000" y="1981200"/>
            <a:ext cx="25146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Labor Relations</a:t>
            </a:r>
          </a:p>
        </p:txBody>
      </p:sp>
      <p:sp>
        <p:nvSpPr>
          <p:cNvPr id="59416" name="Line 57"/>
          <p:cNvSpPr>
            <a:spLocks noChangeShapeType="1"/>
          </p:cNvSpPr>
          <p:nvPr/>
        </p:nvSpPr>
        <p:spPr bwMode="auto">
          <a:xfrm flipH="1" flipV="1">
            <a:off x="2895600" y="2743200"/>
            <a:ext cx="53340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Tree>
    <p:extLst>
      <p:ext uri="{BB962C8B-B14F-4D97-AF65-F5344CB8AC3E}">
        <p14:creationId xmlns="" xmlns:p14="http://schemas.microsoft.com/office/powerpoint/2010/main" val="1360604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800" dirty="0">
                <a:cs typeface="Arial" pitchFamily="34" charset="0"/>
              </a:rPr>
              <a:t>Human resource Management refers to the management of </a:t>
            </a:r>
            <a:r>
              <a:rPr lang="en-US" sz="2800" dirty="0" smtClean="0">
                <a:cs typeface="Arial" pitchFamily="34" charset="0"/>
              </a:rPr>
              <a:t>the</a:t>
            </a:r>
          </a:p>
          <a:p>
            <a:pPr>
              <a:buFont typeface="Wingdings" panose="05000000000000000000" pitchFamily="2" charset="2"/>
              <a:buChar char="Ø"/>
            </a:pPr>
            <a:r>
              <a:rPr lang="en-US" sz="2800" dirty="0" smtClean="0">
                <a:cs typeface="Arial" pitchFamily="34" charset="0"/>
              </a:rPr>
              <a:t> </a:t>
            </a:r>
            <a:r>
              <a:rPr lang="en-US" altLang="zh-CN" sz="2800" dirty="0">
                <a:ea typeface="宋体" charset="-122"/>
                <a:cs typeface="Arial" pitchFamily="34" charset="0"/>
              </a:rPr>
              <a:t>abilities, </a:t>
            </a:r>
            <a:endParaRPr lang="en-US" altLang="zh-CN" sz="2800" dirty="0" smtClean="0">
              <a:ea typeface="宋体" charset="-122"/>
              <a:cs typeface="Arial" pitchFamily="34" charset="0"/>
            </a:endParaRPr>
          </a:p>
          <a:p>
            <a:pPr>
              <a:buFont typeface="Wingdings" panose="05000000000000000000" pitchFamily="2" charset="2"/>
              <a:buChar char="Ø"/>
            </a:pPr>
            <a:r>
              <a:rPr lang="en-US" altLang="zh-CN" sz="2800" dirty="0" smtClean="0">
                <a:ea typeface="宋体" charset="-122"/>
                <a:cs typeface="Arial" pitchFamily="34" charset="0"/>
              </a:rPr>
              <a:t>knowledge</a:t>
            </a:r>
            <a:r>
              <a:rPr lang="en-US" altLang="zh-CN" sz="2800" dirty="0">
                <a:ea typeface="宋体" charset="-122"/>
                <a:cs typeface="Arial" pitchFamily="34" charset="0"/>
              </a:rPr>
              <a:t>, </a:t>
            </a:r>
            <a:endParaRPr lang="en-US" altLang="zh-CN" sz="2800" dirty="0" smtClean="0">
              <a:ea typeface="宋体" charset="-122"/>
              <a:cs typeface="Arial" pitchFamily="34" charset="0"/>
            </a:endParaRPr>
          </a:p>
          <a:p>
            <a:pPr>
              <a:buFont typeface="Wingdings" panose="05000000000000000000" pitchFamily="2" charset="2"/>
              <a:buChar char="Ø"/>
            </a:pPr>
            <a:r>
              <a:rPr lang="en-US" altLang="zh-CN" sz="2800" dirty="0" smtClean="0">
                <a:ea typeface="宋体" charset="-122"/>
                <a:cs typeface="Arial" pitchFamily="34" charset="0"/>
              </a:rPr>
              <a:t>skills</a:t>
            </a:r>
            <a:r>
              <a:rPr lang="en-US" altLang="zh-CN" sz="2800" dirty="0">
                <a:ea typeface="宋体" charset="-122"/>
                <a:cs typeface="Arial" pitchFamily="34" charset="0"/>
              </a:rPr>
              <a:t>, </a:t>
            </a:r>
            <a:endParaRPr lang="en-US" altLang="zh-CN" sz="2800" dirty="0" smtClean="0">
              <a:ea typeface="宋体" charset="-122"/>
              <a:cs typeface="Arial" pitchFamily="34" charset="0"/>
            </a:endParaRPr>
          </a:p>
          <a:p>
            <a:pPr>
              <a:buFont typeface="Wingdings" panose="05000000000000000000" pitchFamily="2" charset="2"/>
              <a:buChar char="Ø"/>
            </a:pPr>
            <a:r>
              <a:rPr lang="en-US" altLang="zh-CN" sz="2800" dirty="0" smtClean="0">
                <a:ea typeface="宋体" charset="-122"/>
                <a:cs typeface="Arial" pitchFamily="34" charset="0"/>
              </a:rPr>
              <a:t>attitudes </a:t>
            </a:r>
            <a:r>
              <a:rPr lang="en-US" altLang="zh-CN" sz="2800" b="1" dirty="0">
                <a:solidFill>
                  <a:srgbClr val="00B0F0"/>
                </a:solidFill>
                <a:ea typeface="宋体" charset="-122"/>
                <a:cs typeface="Arial" pitchFamily="34" charset="0"/>
              </a:rPr>
              <a:t>(KSA) </a:t>
            </a:r>
            <a:r>
              <a:rPr lang="en-US" altLang="zh-CN" sz="2800" dirty="0">
                <a:ea typeface="宋体" charset="-122"/>
                <a:cs typeface="Arial" pitchFamily="34" charset="0"/>
              </a:rPr>
              <a:t>to the best use of organizational objectives.</a:t>
            </a:r>
            <a:endParaRPr lang="en-US" sz="2800" dirty="0">
              <a:cs typeface="Arial" pitchFamily="34" charset="0"/>
            </a:endParaRPr>
          </a:p>
          <a:p>
            <a:endParaRPr lang="en-US" sz="2800" dirty="0"/>
          </a:p>
        </p:txBody>
      </p:sp>
    </p:spTree>
    <p:extLst>
      <p:ext uri="{BB962C8B-B14F-4D97-AF65-F5344CB8AC3E}">
        <p14:creationId xmlns="" xmlns:p14="http://schemas.microsoft.com/office/powerpoint/2010/main" val="21445649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txBox="1">
            <a:spLocks noChangeArrowheads="1"/>
          </p:cNvSpPr>
          <p:nvPr/>
        </p:nvSpPr>
        <p:spPr>
          <a:xfrm>
            <a:off x="228600" y="762000"/>
            <a:ext cx="8610600" cy="1143000"/>
          </a:xfrm>
          <a:prstGeom prst="rect">
            <a:avLst/>
          </a:prstGeom>
        </p:spPr>
        <p:txBody>
          <a:bodyPr/>
          <a:lstStyle/>
          <a:p>
            <a:pPr marL="457200" indent="-457200" eaLnBrk="0" hangingPunct="0">
              <a:spcBef>
                <a:spcPct val="20000"/>
              </a:spcBef>
              <a:buClr>
                <a:schemeClr val="hlink"/>
              </a:buClr>
              <a:buSzPct val="80000"/>
              <a:buFont typeface="Wingdings" panose="05000000000000000000" pitchFamily="2" charset="2"/>
              <a:buChar char="q"/>
              <a:defRPr/>
            </a:pPr>
            <a:r>
              <a:rPr lang="en-US" altLang="en-US" sz="3200" kern="0" dirty="0">
                <a:effectLst>
                  <a:outerShdw blurRad="38100" dist="38100" dir="2700000" algn="tl">
                    <a:srgbClr val="000000"/>
                  </a:outerShdw>
                </a:effectLst>
                <a:latin typeface="+mn-lt"/>
                <a:cs typeface="+mn-cs"/>
              </a:rPr>
              <a:t>Job Analysis </a:t>
            </a:r>
            <a:r>
              <a:rPr lang="en-US" altLang="en-US" sz="2800" kern="0" dirty="0">
                <a:effectLst>
                  <a:outerShdw blurRad="38100" dist="38100" dir="2700000" algn="tl">
                    <a:srgbClr val="000000"/>
                  </a:outerShdw>
                </a:effectLst>
                <a:latin typeface="+mn-lt"/>
                <a:cs typeface="+mn-cs"/>
              </a:rPr>
              <a:t>has </a:t>
            </a:r>
            <a:r>
              <a:rPr lang="en-US" altLang="en-US" sz="2800" b="1" kern="0" dirty="0">
                <a:solidFill>
                  <a:schemeClr val="tx2">
                    <a:lumMod val="50000"/>
                  </a:schemeClr>
                </a:solidFill>
                <a:effectLst>
                  <a:outerShdw blurRad="38100" dist="38100" dir="2700000" algn="tl">
                    <a:srgbClr val="000000"/>
                  </a:outerShdw>
                </a:effectLst>
                <a:latin typeface="+mn-lt"/>
                <a:cs typeface="+mn-cs"/>
              </a:rPr>
              <a:t>two components-</a:t>
            </a:r>
            <a:r>
              <a:rPr lang="en-US" altLang="en-US" sz="2800" b="1" kern="0" dirty="0">
                <a:effectLst>
                  <a:outerShdw blurRad="38100" dist="38100" dir="2700000" algn="tl">
                    <a:srgbClr val="000000"/>
                  </a:outerShdw>
                </a:effectLst>
                <a:latin typeface="+mn-lt"/>
                <a:cs typeface="+mn-cs"/>
              </a:rPr>
              <a:t>job</a:t>
            </a:r>
            <a:r>
              <a:rPr lang="en-US" altLang="en-US" sz="2800" b="1" kern="0" dirty="0">
                <a:solidFill>
                  <a:schemeClr val="tx2">
                    <a:lumMod val="50000"/>
                  </a:schemeClr>
                </a:solidFill>
                <a:effectLst>
                  <a:outerShdw blurRad="38100" dist="38100" dir="2700000" algn="tl">
                    <a:srgbClr val="000000"/>
                  </a:outerShdw>
                </a:effectLst>
                <a:latin typeface="+mn-lt"/>
                <a:cs typeface="+mn-cs"/>
              </a:rPr>
              <a:t> </a:t>
            </a:r>
            <a:r>
              <a:rPr lang="en-US" altLang="en-US" sz="2800" kern="0" dirty="0">
                <a:effectLst>
                  <a:outerShdw blurRad="38100" dist="38100" dir="2700000" algn="tl">
                    <a:srgbClr val="000000"/>
                  </a:outerShdw>
                </a:effectLst>
                <a:latin typeface="+mn-lt"/>
                <a:cs typeface="+mn-cs"/>
              </a:rPr>
              <a:t>description and job specification</a:t>
            </a:r>
          </a:p>
        </p:txBody>
      </p:sp>
      <p:sp>
        <p:nvSpPr>
          <p:cNvPr id="5" name="_s1099"/>
          <p:cNvSpPr>
            <a:spLocks noChangeArrowheads="1"/>
          </p:cNvSpPr>
          <p:nvPr/>
        </p:nvSpPr>
        <p:spPr bwMode="auto">
          <a:xfrm>
            <a:off x="696913" y="2973388"/>
            <a:ext cx="1325562" cy="2057400"/>
          </a:xfrm>
          <a:prstGeom prst="rect">
            <a:avLst/>
          </a:prstGeom>
          <a:ln/>
          <a:extLst/>
        </p:spPr>
        <p:style>
          <a:lnRef idx="1">
            <a:schemeClr val="dk1"/>
          </a:lnRef>
          <a:fillRef idx="2">
            <a:schemeClr val="dk1"/>
          </a:fillRef>
          <a:effectRef idx="1">
            <a:schemeClr val="dk1"/>
          </a:effectRef>
          <a:fontRef idx="minor">
            <a:schemeClr val="dk1"/>
          </a:fontRef>
        </p:style>
        <p:txBody>
          <a:bodyPr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0"/>
              </a:spcBef>
              <a:buClrTx/>
              <a:buSzTx/>
              <a:buFontTx/>
              <a:buNone/>
            </a:pPr>
            <a:r>
              <a:rPr lang="en-US" altLang="en-US" sz="1500" b="1" dirty="0">
                <a:latin typeface="Times New Roman" pitchFamily="18" charset="0"/>
                <a:ea typeface="宋体" pitchFamily="2" charset="-122"/>
                <a:cs typeface="Times New Roman" pitchFamily="18" charset="0"/>
              </a:rPr>
              <a:t>Job Analysis</a:t>
            </a:r>
            <a:endParaRPr lang="en-US" altLang="en-US" sz="2400" dirty="0">
              <a:latin typeface="Arial" charset="0"/>
              <a:ea typeface="宋体" pitchFamily="2" charset="-122"/>
              <a:cs typeface="Times New Roman" pitchFamily="18" charset="0"/>
            </a:endParaRPr>
          </a:p>
        </p:txBody>
      </p:sp>
      <p:grpSp>
        <p:nvGrpSpPr>
          <p:cNvPr id="2" name="Group 10"/>
          <p:cNvGrpSpPr>
            <a:grpSpLocks/>
          </p:cNvGrpSpPr>
          <p:nvPr/>
        </p:nvGrpSpPr>
        <p:grpSpPr bwMode="auto">
          <a:xfrm>
            <a:off x="2009775" y="1676400"/>
            <a:ext cx="6524625" cy="2554288"/>
            <a:chOff x="2005013" y="1255712"/>
            <a:chExt cx="6524624" cy="2554287"/>
          </a:xfrm>
        </p:grpSpPr>
        <p:sp>
          <p:nvSpPr>
            <p:cNvPr id="60428" name="_s1099"/>
            <p:cNvSpPr>
              <a:spLocks noChangeArrowheads="1"/>
            </p:cNvSpPr>
            <p:nvPr/>
          </p:nvSpPr>
          <p:spPr bwMode="auto">
            <a:xfrm>
              <a:off x="3429001" y="1981200"/>
              <a:ext cx="1527175" cy="803275"/>
            </a:xfrm>
            <a:prstGeom prst="rect">
              <a:avLst/>
            </a:prstGeom>
            <a:ln/>
            <a:extLst/>
          </p:spPr>
          <p:style>
            <a:lnRef idx="2">
              <a:schemeClr val="accent1"/>
            </a:lnRef>
            <a:fillRef idx="1">
              <a:schemeClr val="lt1"/>
            </a:fillRef>
            <a:effectRef idx="0">
              <a:schemeClr val="accent1"/>
            </a:effectRef>
            <a:fontRef idx="minor">
              <a:schemeClr val="dk1"/>
            </a:fontRef>
          </p:style>
          <p:txBody>
            <a:bodyPr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0"/>
                </a:spcBef>
                <a:buClrTx/>
                <a:buSzTx/>
                <a:buFontTx/>
                <a:buNone/>
              </a:pPr>
              <a:r>
                <a:rPr lang="en-US" altLang="en-US" sz="1600" b="1" dirty="0">
                  <a:latin typeface="Times New Roman" pitchFamily="18" charset="0"/>
                  <a:ea typeface="宋体" pitchFamily="2" charset="-122"/>
                  <a:cs typeface="Times New Roman" pitchFamily="18" charset="0"/>
                </a:rPr>
                <a:t>Job Description</a:t>
              </a:r>
              <a:endParaRPr lang="en-US" altLang="en-US" sz="1600" dirty="0">
                <a:latin typeface="Arial" charset="0"/>
                <a:ea typeface="宋体" pitchFamily="2" charset="-122"/>
                <a:cs typeface="Times New Roman" pitchFamily="18" charset="0"/>
              </a:endParaRPr>
            </a:p>
          </p:txBody>
        </p:sp>
        <p:sp>
          <p:nvSpPr>
            <p:cNvPr id="60429" name="Freeform 7"/>
            <p:cNvSpPr>
              <a:spLocks/>
            </p:cNvSpPr>
            <p:nvPr/>
          </p:nvSpPr>
          <p:spPr bwMode="auto">
            <a:xfrm>
              <a:off x="2005013" y="2743200"/>
              <a:ext cx="2185987" cy="822325"/>
            </a:xfrm>
            <a:custGeom>
              <a:avLst/>
              <a:gdLst>
                <a:gd name="T0" fmla="*/ 0 w 2940"/>
                <a:gd name="T1" fmla="*/ 2147483647 h 420"/>
                <a:gd name="T2" fmla="*/ 2147483647 w 2940"/>
                <a:gd name="T3" fmla="*/ 2147483647 h 420"/>
                <a:gd name="T4" fmla="*/ 2147483647 w 2940"/>
                <a:gd name="T5" fmla="*/ 0 h 420"/>
                <a:gd name="T6" fmla="*/ 0 60000 65536"/>
                <a:gd name="T7" fmla="*/ 0 60000 65536"/>
                <a:gd name="T8" fmla="*/ 0 60000 65536"/>
                <a:gd name="T9" fmla="*/ 0 w 2940"/>
                <a:gd name="T10" fmla="*/ 0 h 420"/>
                <a:gd name="T11" fmla="*/ 2940 w 2940"/>
                <a:gd name="T12" fmla="*/ 420 h 420"/>
              </a:gdLst>
              <a:ahLst/>
              <a:cxnLst>
                <a:cxn ang="T6">
                  <a:pos x="T0" y="T1"/>
                </a:cxn>
                <a:cxn ang="T7">
                  <a:pos x="T2" y="T3"/>
                </a:cxn>
                <a:cxn ang="T8">
                  <a:pos x="T4" y="T5"/>
                </a:cxn>
              </a:cxnLst>
              <a:rect l="T9" t="T10" r="T11" b="T12"/>
              <a:pathLst>
                <a:path w="2940" h="420">
                  <a:moveTo>
                    <a:pt x="0" y="360"/>
                  </a:moveTo>
                  <a:cubicBezTo>
                    <a:pt x="1050" y="390"/>
                    <a:pt x="2100" y="420"/>
                    <a:pt x="2520" y="360"/>
                  </a:cubicBezTo>
                  <a:cubicBezTo>
                    <a:pt x="2940" y="300"/>
                    <a:pt x="2730" y="150"/>
                    <a:pt x="2520" y="0"/>
                  </a:cubicBezTo>
                </a:path>
              </a:pathLst>
            </a:custGeom>
            <a:ln>
              <a:headEnd/>
              <a:tailEnd type="arrow" w="med" len="med"/>
            </a:ln>
          </p:spPr>
          <p:style>
            <a:lnRef idx="3">
              <a:schemeClr val="accent2"/>
            </a:lnRef>
            <a:fillRef idx="0">
              <a:schemeClr val="accent2"/>
            </a:fillRef>
            <a:effectRef idx="2">
              <a:schemeClr val="accent2"/>
            </a:effectRef>
            <a:fontRef idx="minor">
              <a:schemeClr val="tx1"/>
            </a:fontRef>
          </p:style>
          <p:txBody>
            <a:bodyPr/>
            <a:lstStyle/>
            <a:p>
              <a:endParaRPr lang="en-US"/>
            </a:p>
          </p:txBody>
        </p:sp>
        <p:sp>
          <p:nvSpPr>
            <p:cNvPr id="9" name="TextBox 8"/>
            <p:cNvSpPr txBox="1"/>
            <p:nvPr/>
          </p:nvSpPr>
          <p:spPr>
            <a:xfrm>
              <a:off x="4948238" y="1255712"/>
              <a:ext cx="3581399" cy="2554287"/>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lvl="1" indent="-457200">
                <a:defRPr/>
              </a:pPr>
              <a:r>
                <a:rPr lang="en-US" altLang="en-US" sz="2000" kern="0" dirty="0">
                  <a:effectLst>
                    <a:outerShdw blurRad="38100" dist="38100" dir="2700000" algn="tl">
                      <a:srgbClr val="000000"/>
                    </a:outerShdw>
                  </a:effectLst>
                  <a:cs typeface="Arial" pitchFamily="34" charset="0"/>
                </a:rPr>
                <a:t>Job Description—a listing of the job’s duties; its </a:t>
              </a:r>
              <a:r>
                <a:rPr lang="en-US" altLang="en-US" sz="2000" kern="0" dirty="0">
                  <a:solidFill>
                    <a:srgbClr val="FF0000"/>
                  </a:solidFill>
                  <a:effectLst>
                    <a:outerShdw blurRad="38100" dist="38100" dir="2700000" algn="tl">
                      <a:srgbClr val="000000"/>
                    </a:outerShdw>
                  </a:effectLst>
                  <a:cs typeface="Arial" pitchFamily="34" charset="0"/>
                </a:rPr>
                <a:t>working conditions</a:t>
              </a:r>
              <a:r>
                <a:rPr lang="en-US" altLang="en-US" sz="2000" kern="0" dirty="0">
                  <a:effectLst>
                    <a:outerShdw blurRad="38100" dist="38100" dir="2700000" algn="tl">
                      <a:srgbClr val="000000"/>
                    </a:outerShdw>
                  </a:effectLst>
                  <a:cs typeface="Arial" pitchFamily="34" charset="0"/>
                </a:rPr>
                <a:t>; and the </a:t>
              </a:r>
              <a:r>
                <a:rPr lang="en-US" altLang="en-US" sz="2000" kern="0" dirty="0">
                  <a:solidFill>
                    <a:srgbClr val="FF0000"/>
                  </a:solidFill>
                  <a:effectLst>
                    <a:outerShdw blurRad="38100" dist="38100" dir="2700000" algn="tl">
                      <a:srgbClr val="000000"/>
                    </a:outerShdw>
                  </a:effectLst>
                  <a:cs typeface="Arial" pitchFamily="34" charset="0"/>
                </a:rPr>
                <a:t>tools</a:t>
              </a:r>
              <a:r>
                <a:rPr lang="en-US" altLang="en-US" sz="2000" kern="0" dirty="0">
                  <a:effectLst>
                    <a:outerShdw blurRad="38100" dist="38100" dir="2700000" algn="tl">
                      <a:srgbClr val="000000"/>
                    </a:outerShdw>
                  </a:effectLst>
                  <a:cs typeface="Arial" pitchFamily="34" charset="0"/>
                </a:rPr>
                <a:t>, materials, and equipment used to perform the job. It </a:t>
              </a:r>
              <a:r>
                <a:rPr lang="en-US" altLang="en-US" sz="2000" kern="0" dirty="0">
                  <a:solidFill>
                    <a:srgbClr val="FF0000"/>
                  </a:solidFill>
                  <a:effectLst>
                    <a:outerShdw blurRad="38100" dist="38100" dir="2700000" algn="tl">
                      <a:srgbClr val="000000"/>
                    </a:outerShdw>
                  </a:effectLst>
                  <a:cs typeface="Arial" pitchFamily="34" charset="0"/>
                </a:rPr>
                <a:t>identifies the  picture of the job</a:t>
              </a:r>
              <a:endParaRPr lang="en-US" sz="1600" dirty="0">
                <a:solidFill>
                  <a:srgbClr val="FF0000"/>
                </a:solidFill>
                <a:cs typeface="Arial" pitchFamily="34" charset="0"/>
              </a:endParaRPr>
            </a:p>
          </p:txBody>
        </p:sp>
      </p:grpSp>
      <p:grpSp>
        <p:nvGrpSpPr>
          <p:cNvPr id="6" name="Group 11"/>
          <p:cNvGrpSpPr>
            <a:grpSpLocks/>
          </p:cNvGrpSpPr>
          <p:nvPr/>
        </p:nvGrpSpPr>
        <p:grpSpPr bwMode="auto">
          <a:xfrm>
            <a:off x="2057400" y="3849688"/>
            <a:ext cx="5715000" cy="2324754"/>
            <a:chOff x="2052638" y="3429000"/>
            <a:chExt cx="5714999" cy="2325543"/>
          </a:xfrm>
        </p:grpSpPr>
        <p:sp>
          <p:nvSpPr>
            <p:cNvPr id="60425" name="_s1099"/>
            <p:cNvSpPr>
              <a:spLocks noChangeArrowheads="1"/>
            </p:cNvSpPr>
            <p:nvPr/>
          </p:nvSpPr>
          <p:spPr bwMode="auto">
            <a:xfrm>
              <a:off x="2590801" y="4495962"/>
              <a:ext cx="1528762" cy="804984"/>
            </a:xfrm>
            <a:prstGeom prst="rect">
              <a:avLst/>
            </a:prstGeom>
            <a:ln/>
            <a:extLst/>
          </p:spPr>
          <p:style>
            <a:lnRef idx="2">
              <a:schemeClr val="accent1"/>
            </a:lnRef>
            <a:fillRef idx="1">
              <a:schemeClr val="lt1"/>
            </a:fillRef>
            <a:effectRef idx="0">
              <a:schemeClr val="accent1"/>
            </a:effectRef>
            <a:fontRef idx="minor">
              <a:schemeClr val="dk1"/>
            </a:fontRef>
          </p:style>
          <p:txBody>
            <a:bodyPr anchor="ct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eaLnBrk="1" hangingPunct="1">
                <a:spcBef>
                  <a:spcPct val="0"/>
                </a:spcBef>
                <a:buClrTx/>
                <a:buSzTx/>
                <a:buFontTx/>
                <a:buNone/>
              </a:pPr>
              <a:endParaRPr lang="en-US" altLang="en-US" sz="1700" b="1" dirty="0">
                <a:latin typeface="Times New Roman" pitchFamily="18" charset="0"/>
                <a:ea typeface="宋体" pitchFamily="2" charset="-122"/>
                <a:cs typeface="Times New Roman" pitchFamily="18" charset="0"/>
              </a:endParaRPr>
            </a:p>
            <a:p>
              <a:pPr algn="ctr" eaLnBrk="1" hangingPunct="1">
                <a:spcBef>
                  <a:spcPct val="0"/>
                </a:spcBef>
                <a:buClrTx/>
                <a:buSzTx/>
                <a:buFontTx/>
                <a:buNone/>
              </a:pPr>
              <a:r>
                <a:rPr lang="en-US" altLang="en-US" sz="1700" b="1" dirty="0">
                  <a:latin typeface="Times New Roman" pitchFamily="18" charset="0"/>
                  <a:ea typeface="宋体" pitchFamily="2" charset="-122"/>
                  <a:cs typeface="Times New Roman" pitchFamily="18" charset="0"/>
                </a:rPr>
                <a:t>Job Specification</a:t>
              </a:r>
              <a:endParaRPr lang="en-US" altLang="en-US" sz="1700" dirty="0">
                <a:ea typeface="宋体" pitchFamily="2" charset="-122"/>
                <a:cs typeface="Times New Roman" pitchFamily="18" charset="0"/>
              </a:endParaRPr>
            </a:p>
            <a:p>
              <a:pPr>
                <a:spcBef>
                  <a:spcPct val="0"/>
                </a:spcBef>
                <a:buClrTx/>
                <a:buSzTx/>
                <a:buFontTx/>
                <a:buNone/>
              </a:pPr>
              <a:endParaRPr lang="en-US" altLang="en-US" sz="2800" dirty="0">
                <a:latin typeface="Arial" charset="0"/>
                <a:ea typeface="宋体" pitchFamily="2" charset="-122"/>
                <a:cs typeface="Times New Roman" pitchFamily="18" charset="0"/>
              </a:endParaRPr>
            </a:p>
          </p:txBody>
        </p:sp>
        <p:sp>
          <p:nvSpPr>
            <p:cNvPr id="60426" name="Freeform 5"/>
            <p:cNvSpPr>
              <a:spLocks/>
            </p:cNvSpPr>
            <p:nvPr/>
          </p:nvSpPr>
          <p:spPr bwMode="auto">
            <a:xfrm>
              <a:off x="2052638" y="3429000"/>
              <a:ext cx="1452562" cy="1066800"/>
            </a:xfrm>
            <a:custGeom>
              <a:avLst/>
              <a:gdLst>
                <a:gd name="T0" fmla="*/ 0 w 5220"/>
                <a:gd name="T1" fmla="*/ 2147483647 h 420"/>
                <a:gd name="T2" fmla="*/ 2147483647 w 5220"/>
                <a:gd name="T3" fmla="*/ 2147483647 h 420"/>
                <a:gd name="T4" fmla="*/ 2147483647 w 5220"/>
                <a:gd name="T5" fmla="*/ 2147483647 h 420"/>
                <a:gd name="T6" fmla="*/ 0 60000 65536"/>
                <a:gd name="T7" fmla="*/ 0 60000 65536"/>
                <a:gd name="T8" fmla="*/ 0 60000 65536"/>
                <a:gd name="T9" fmla="*/ 0 w 5220"/>
                <a:gd name="T10" fmla="*/ 0 h 420"/>
                <a:gd name="T11" fmla="*/ 5220 w 5220"/>
                <a:gd name="T12" fmla="*/ 420 h 420"/>
              </a:gdLst>
              <a:ahLst/>
              <a:cxnLst>
                <a:cxn ang="T6">
                  <a:pos x="T0" y="T1"/>
                </a:cxn>
                <a:cxn ang="T7">
                  <a:pos x="T2" y="T3"/>
                </a:cxn>
                <a:cxn ang="T8">
                  <a:pos x="T4" y="T5"/>
                </a:cxn>
              </a:cxnLst>
              <a:rect l="T9" t="T10" r="T11" b="T12"/>
              <a:pathLst>
                <a:path w="5220" h="420">
                  <a:moveTo>
                    <a:pt x="0" y="60"/>
                  </a:moveTo>
                  <a:cubicBezTo>
                    <a:pt x="1890" y="30"/>
                    <a:pt x="3780" y="0"/>
                    <a:pt x="4500" y="60"/>
                  </a:cubicBezTo>
                  <a:cubicBezTo>
                    <a:pt x="5220" y="120"/>
                    <a:pt x="4770" y="270"/>
                    <a:pt x="4320" y="420"/>
                  </a:cubicBezTo>
                </a:path>
              </a:pathLst>
            </a:custGeom>
            <a:ln>
              <a:headEnd/>
              <a:tailEnd type="arrow" w="med" len="med"/>
            </a:ln>
          </p:spPr>
          <p:style>
            <a:lnRef idx="3">
              <a:schemeClr val="accent2"/>
            </a:lnRef>
            <a:fillRef idx="0">
              <a:schemeClr val="accent2"/>
            </a:fillRef>
            <a:effectRef idx="2">
              <a:schemeClr val="accent2"/>
            </a:effectRef>
            <a:fontRef idx="minor">
              <a:schemeClr val="tx1"/>
            </a:fontRef>
          </p:style>
          <p:txBody>
            <a:bodyPr/>
            <a:lstStyle/>
            <a:p>
              <a:endParaRPr lang="en-US"/>
            </a:p>
          </p:txBody>
        </p:sp>
        <p:sp>
          <p:nvSpPr>
            <p:cNvPr id="10" name="TextBox 9"/>
            <p:cNvSpPr txBox="1"/>
            <p:nvPr/>
          </p:nvSpPr>
          <p:spPr>
            <a:xfrm>
              <a:off x="4186238" y="3814893"/>
              <a:ext cx="3581399" cy="19396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228600" indent="-228600" eaLnBrk="0" hangingPunct="0">
                <a:spcBef>
                  <a:spcPct val="20000"/>
                </a:spcBef>
                <a:buClr>
                  <a:schemeClr val="hlink"/>
                </a:buClr>
                <a:defRPr/>
              </a:pPr>
              <a:r>
                <a:rPr lang="en-US" altLang="en-US" sz="2000" kern="0" dirty="0">
                  <a:effectLst>
                    <a:outerShdw blurRad="38100" dist="38100" dir="2700000" algn="tl">
                      <a:srgbClr val="000000"/>
                    </a:outerShdw>
                  </a:effectLst>
                  <a:cs typeface="Arial" pitchFamily="34" charset="0"/>
                </a:rPr>
                <a:t>Job Specification—a listing of the </a:t>
              </a:r>
              <a:r>
                <a:rPr lang="en-US" altLang="en-US" sz="2000" kern="0" dirty="0">
                  <a:solidFill>
                    <a:srgbClr val="FF0000"/>
                  </a:solidFill>
                  <a:effectLst>
                    <a:outerShdw blurRad="38100" dist="38100" dir="2700000" algn="tl">
                      <a:srgbClr val="000000"/>
                    </a:outerShdw>
                  </a:effectLst>
                  <a:cs typeface="Arial" pitchFamily="34" charset="0"/>
                </a:rPr>
                <a:t>skills, abilities</a:t>
              </a:r>
              <a:r>
                <a:rPr lang="en-US" altLang="en-US" sz="2000" kern="0" dirty="0">
                  <a:effectLst>
                    <a:outerShdw blurRad="38100" dist="38100" dir="2700000" algn="tl">
                      <a:srgbClr val="000000"/>
                    </a:outerShdw>
                  </a:effectLst>
                  <a:cs typeface="Arial" pitchFamily="34" charset="0"/>
                </a:rPr>
                <a:t>, and other credentials the incumbent </a:t>
              </a:r>
              <a:r>
                <a:rPr lang="en-US" altLang="en-US" sz="2000" kern="0" dirty="0">
                  <a:solidFill>
                    <a:srgbClr val="FF0000"/>
                  </a:solidFill>
                  <a:effectLst>
                    <a:outerShdw blurRad="38100" dist="38100" dir="2700000" algn="tl">
                      <a:srgbClr val="000000"/>
                    </a:outerShdw>
                  </a:effectLst>
                  <a:cs typeface="Arial" pitchFamily="34" charset="0"/>
                </a:rPr>
                <a:t>jobholder</a:t>
              </a:r>
              <a:r>
                <a:rPr lang="en-US" altLang="en-US" sz="2000" kern="0" dirty="0">
                  <a:effectLst>
                    <a:outerShdw blurRad="38100" dist="38100" dir="2700000" algn="tl">
                      <a:srgbClr val="000000"/>
                    </a:outerShdw>
                  </a:effectLst>
                  <a:cs typeface="Arial" pitchFamily="34" charset="0"/>
                </a:rPr>
                <a:t> will need to do a job. It identifies the picture of the </a:t>
              </a:r>
              <a:r>
                <a:rPr lang="en-US" altLang="en-US" sz="2000" kern="0" dirty="0">
                  <a:solidFill>
                    <a:srgbClr val="FF0000"/>
                  </a:solidFill>
                  <a:effectLst>
                    <a:outerShdw blurRad="38100" dist="38100" dir="2700000" algn="tl">
                      <a:srgbClr val="000000"/>
                    </a:outerShdw>
                  </a:effectLst>
                  <a:cs typeface="Arial" pitchFamily="34" charset="0"/>
                </a:rPr>
                <a:t>person</a:t>
              </a:r>
              <a:r>
                <a:rPr lang="en-US" altLang="en-US" sz="2000" kern="0" dirty="0">
                  <a:effectLst>
                    <a:outerShdw blurRad="38100" dist="38100" dir="2700000" algn="tl">
                      <a:srgbClr val="000000"/>
                    </a:outerShdw>
                  </a:effectLst>
                  <a:cs typeface="Arial" pitchFamily="34" charset="0"/>
                </a:rPr>
                <a:t>.</a:t>
              </a:r>
              <a:endParaRPr lang="en-US" sz="1600" dirty="0">
                <a:cs typeface="Arial" pitchFamily="34" charset="0"/>
              </a:endParaRPr>
            </a:p>
          </p:txBody>
        </p:sp>
      </p:grpSp>
      <p:sp>
        <p:nvSpPr>
          <p:cNvPr id="12" name="TextBox 11"/>
          <p:cNvSpPr txBox="1">
            <a:spLocks noChangeArrowheads="1"/>
          </p:cNvSpPr>
          <p:nvPr/>
        </p:nvSpPr>
        <p:spPr bwMode="auto">
          <a:xfrm>
            <a:off x="381000" y="228600"/>
            <a:ext cx="8229600" cy="579438"/>
          </a:xfrm>
          <a:prstGeom prst="rect">
            <a:avLst/>
          </a:prstGeom>
          <a:noFill/>
          <a:ln>
            <a:noFill/>
          </a:ln>
          <a:effectLst>
            <a:outerShdw dist="28398" dir="14606097" algn="ctr" rotWithShape="0">
              <a:schemeClr val="hlink">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a:spcBef>
                <a:spcPct val="50000"/>
              </a:spcBef>
              <a:buClrTx/>
              <a:buSzTx/>
              <a:buFontTx/>
              <a:buNone/>
            </a:pPr>
            <a:r>
              <a:rPr lang="en-US" altLang="en-US" dirty="0">
                <a:latin typeface="Arial Black" pitchFamily="34" charset="0"/>
              </a:rPr>
              <a:t> 2. Components of Job Analysis</a:t>
            </a:r>
          </a:p>
        </p:txBody>
      </p:sp>
      <p:pic>
        <p:nvPicPr>
          <p:cNvPr id="13" name="Picture 3" descr="Save This as your Homepage"/>
          <p:cNvPicPr>
            <a:picLocks noChangeAspect="1" noChangeArrowheads="1"/>
          </p:cNvPicPr>
          <p:nvPr/>
        </p:nvPicPr>
        <p:blipFill>
          <a:blip r:embed="rId2" r:link="rId3"/>
          <a:srcRect/>
          <a:stretch>
            <a:fillRect/>
          </a:stretch>
        </p:blipFill>
        <p:spPr bwMode="auto">
          <a:xfrm>
            <a:off x="304800" y="304800"/>
            <a:ext cx="571500" cy="3810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2319365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childTnLst>
                                </p:cTn>
                              </p:par>
                              <p:par>
                                <p:cTn id="18" presetID="17" presetClass="entr" presetSubtype="8"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ppt_x</p:attrName>
                                        </p:attrNameLst>
                                      </p:cBhvr>
                                      <p:tavLst>
                                        <p:tav tm="0">
                                          <p:val>
                                            <p:strVal val="#ppt_x-#ppt_w/2"/>
                                          </p:val>
                                        </p:tav>
                                        <p:tav tm="100000">
                                          <p:val>
                                            <p:strVal val="#ppt_x"/>
                                          </p:val>
                                        </p:tav>
                                      </p:tavLst>
                                    </p:anim>
                                    <p:anim calcmode="lin" valueType="num">
                                      <p:cBhvr>
                                        <p:cTn id="21" dur="500" fill="hold"/>
                                        <p:tgtEl>
                                          <p:spTgt spid="2"/>
                                        </p:tgtEl>
                                        <p:attrNameLst>
                                          <p:attrName>ppt_y</p:attrName>
                                        </p:attrNameLst>
                                      </p:cBhvr>
                                      <p:tavLst>
                                        <p:tav tm="0">
                                          <p:val>
                                            <p:strVal val="#ppt_y"/>
                                          </p:val>
                                        </p:tav>
                                        <p:tav tm="100000">
                                          <p:val>
                                            <p:strVal val="#ppt_y"/>
                                          </p:val>
                                        </p:tav>
                                      </p:tavLst>
                                    </p:anim>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strVal val="#ppt_h"/>
                                          </p:val>
                                        </p:tav>
                                        <p:tav tm="100000">
                                          <p:val>
                                            <p:strVal val="#ppt_h"/>
                                          </p:val>
                                        </p:tav>
                                      </p:tavLst>
                                    </p:anim>
                                  </p:childTnLst>
                                </p:cTn>
                              </p:par>
                              <p:par>
                                <p:cTn id="24" presetID="17" presetClass="entr" presetSubtype="8"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ppt_x</p:attrName>
                                        </p:attrNameLst>
                                      </p:cBhvr>
                                      <p:tavLst>
                                        <p:tav tm="0">
                                          <p:val>
                                            <p:strVal val="#ppt_x-#ppt_w/2"/>
                                          </p:val>
                                        </p:tav>
                                        <p:tav tm="100000">
                                          <p:val>
                                            <p:strVal val="#ppt_x"/>
                                          </p:val>
                                        </p:tav>
                                      </p:tavLst>
                                    </p:anim>
                                    <p:anim calcmode="lin" valueType="num">
                                      <p:cBhvr>
                                        <p:cTn id="27" dur="500" fill="hold"/>
                                        <p:tgtEl>
                                          <p:spTgt spid="6"/>
                                        </p:tgtEl>
                                        <p:attrNameLst>
                                          <p:attrName>ppt_y</p:attrName>
                                        </p:attrNameLst>
                                      </p:cBhvr>
                                      <p:tavLst>
                                        <p:tav tm="0">
                                          <p:val>
                                            <p:strVal val="#ppt_y"/>
                                          </p:val>
                                        </p:tav>
                                        <p:tav tm="100000">
                                          <p:val>
                                            <p:strVal val="#ppt_y"/>
                                          </p:val>
                                        </p:tav>
                                      </p:tavLst>
                                    </p:anim>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strVal val="#ppt_h"/>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1143000"/>
          </a:xfrm>
        </p:spPr>
        <p:txBody>
          <a:bodyPr>
            <a:noAutofit/>
          </a:bodyPr>
          <a:lstStyle/>
          <a:p>
            <a:pPr marL="457200" indent="-457200">
              <a:buFont typeface="Wingdings" panose="05000000000000000000" pitchFamily="2" charset="2"/>
              <a:buChar char="q"/>
            </a:pPr>
            <a:r>
              <a:rPr lang="en-US" altLang="en-US" sz="3200" b="1" dirty="0" smtClean="0"/>
              <a:t> The </a:t>
            </a:r>
            <a:r>
              <a:rPr lang="en-US" altLang="en-US" sz="3200" b="1" dirty="0"/>
              <a:t>following are items frequently included in the job description:</a:t>
            </a:r>
            <a:r>
              <a:rPr lang="en-US" altLang="en-US" sz="2800" b="1" dirty="0"/>
              <a:t/>
            </a:r>
            <a:br>
              <a:rPr lang="en-US" altLang="en-US" sz="2800" b="1" dirty="0"/>
            </a:br>
            <a:endParaRPr lang="en-US" sz="2800" b="1" dirty="0"/>
          </a:p>
        </p:txBody>
      </p:sp>
      <p:sp>
        <p:nvSpPr>
          <p:cNvPr id="3" name="Content Placeholder 2"/>
          <p:cNvSpPr>
            <a:spLocks noGrp="1"/>
          </p:cNvSpPr>
          <p:nvPr>
            <p:ph idx="1"/>
          </p:nvPr>
        </p:nvSpPr>
        <p:spPr>
          <a:xfrm>
            <a:off x="457200" y="2133600"/>
            <a:ext cx="8229600" cy="4389120"/>
          </a:xfrm>
        </p:spPr>
        <p:txBody>
          <a:bodyPr>
            <a:normAutofit/>
          </a:bodyPr>
          <a:lstStyle/>
          <a:p>
            <a:r>
              <a:rPr lang="en-US" altLang="en-US" sz="2800" dirty="0">
                <a:latin typeface="Book Antiqua" pitchFamily="18" charset="0"/>
              </a:rPr>
              <a:t>Major duties performed </a:t>
            </a:r>
          </a:p>
          <a:p>
            <a:r>
              <a:rPr lang="en-US" altLang="en-US" sz="2800" dirty="0">
                <a:latin typeface="Book Antiqua" pitchFamily="18" charset="0"/>
              </a:rPr>
              <a:t>percentage of time devoted to each duty </a:t>
            </a:r>
          </a:p>
          <a:p>
            <a:r>
              <a:rPr lang="en-US" altLang="en-US" sz="2800" dirty="0">
                <a:latin typeface="Book Antiqua" pitchFamily="18" charset="0"/>
              </a:rPr>
              <a:t>performance standards to be achieved </a:t>
            </a:r>
          </a:p>
          <a:p>
            <a:r>
              <a:rPr lang="en-US" altLang="en-US" sz="2800" dirty="0">
                <a:latin typeface="Book Antiqua" pitchFamily="18" charset="0"/>
              </a:rPr>
              <a:t>working conditions and possible hazards </a:t>
            </a:r>
          </a:p>
          <a:p>
            <a:r>
              <a:rPr lang="en-US" altLang="en-US" sz="2800" dirty="0">
                <a:latin typeface="Book Antiqua" pitchFamily="18" charset="0"/>
              </a:rPr>
              <a:t>number of employees performing the job and to whom they report</a:t>
            </a:r>
          </a:p>
          <a:p>
            <a:endParaRPr lang="en-US" sz="2800" dirty="0"/>
          </a:p>
        </p:txBody>
      </p:sp>
    </p:spTree>
    <p:extLst>
      <p:ext uri="{BB962C8B-B14F-4D97-AF65-F5344CB8AC3E}">
        <p14:creationId xmlns="" xmlns:p14="http://schemas.microsoft.com/office/powerpoint/2010/main" val="236673872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4371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381000" y="1371600"/>
            <a:ext cx="8229600" cy="5257800"/>
          </a:xfrm>
        </p:spPr>
        <p:txBody>
          <a:bodyPr>
            <a:normAutofit fontScale="92500"/>
          </a:bodyPr>
          <a:lstStyle/>
          <a:p>
            <a:r>
              <a:rPr lang="en-US" dirty="0">
                <a:latin typeface="Book Antiqua" pitchFamily="18" charset="0"/>
              </a:rPr>
              <a:t>Job specification is a </a:t>
            </a:r>
            <a:r>
              <a:rPr lang="en-US" dirty="0">
                <a:solidFill>
                  <a:srgbClr val="FF0000"/>
                </a:solidFill>
                <a:latin typeface="Book Antiqua" pitchFamily="18" charset="0"/>
              </a:rPr>
              <a:t>document containing </a:t>
            </a:r>
            <a:r>
              <a:rPr lang="en-US" dirty="0">
                <a:latin typeface="Book Antiqua" pitchFamily="18" charset="0"/>
              </a:rPr>
              <a:t>the </a:t>
            </a:r>
            <a:r>
              <a:rPr lang="en-US" dirty="0">
                <a:solidFill>
                  <a:srgbClr val="FF0000"/>
                </a:solidFill>
                <a:effectLst>
                  <a:outerShdw blurRad="38100" dist="38100" dir="2700000" algn="tl">
                    <a:srgbClr val="000000">
                      <a:alpha val="43137"/>
                    </a:srgbClr>
                  </a:outerShdw>
                </a:effectLst>
                <a:latin typeface="Book Antiqua" pitchFamily="18" charset="0"/>
              </a:rPr>
              <a:t>minimum acceptable</a:t>
            </a:r>
            <a:r>
              <a:rPr lang="en-US" dirty="0">
                <a:effectLst>
                  <a:outerShdw blurRad="38100" dist="38100" dir="2700000" algn="tl">
                    <a:srgbClr val="000000">
                      <a:alpha val="43137"/>
                    </a:srgbClr>
                  </a:outerShdw>
                </a:effectLst>
                <a:latin typeface="Book Antiqua" pitchFamily="18" charset="0"/>
              </a:rPr>
              <a:t> educational and experience </a:t>
            </a:r>
            <a:r>
              <a:rPr lang="en-US" dirty="0" smtClean="0">
                <a:effectLst>
                  <a:outerShdw blurRad="38100" dist="38100" dir="2700000" algn="tl">
                    <a:srgbClr val="000000">
                      <a:alpha val="43137"/>
                    </a:srgbClr>
                  </a:outerShdw>
                </a:effectLst>
                <a:latin typeface="Book Antiqua" pitchFamily="18" charset="0"/>
              </a:rPr>
              <a:t>qualifications.</a:t>
            </a:r>
          </a:p>
          <a:p>
            <a:endParaRPr lang="en-US" dirty="0" smtClean="0">
              <a:effectLst>
                <a:outerShdw blurRad="38100" dist="38100" dir="2700000" algn="tl">
                  <a:srgbClr val="000000">
                    <a:alpha val="43137"/>
                  </a:srgbClr>
                </a:outerShdw>
              </a:effectLst>
              <a:latin typeface="Book Antiqua" pitchFamily="18" charset="0"/>
            </a:endParaRPr>
          </a:p>
          <a:p>
            <a:pPr marL="0" indent="0" algn="ctr">
              <a:buNone/>
            </a:pPr>
            <a:r>
              <a:rPr lang="en-US" altLang="en-US" sz="2800" b="1" dirty="0">
                <a:latin typeface="Segoe Print" pitchFamily="2" charset="0"/>
              </a:rPr>
              <a:t>Job specification should include:</a:t>
            </a:r>
            <a:r>
              <a:rPr lang="en-US" altLang="en-US" i="1" dirty="0">
                <a:latin typeface="Book Antiqua" pitchFamily="18" charset="0"/>
              </a:rPr>
              <a:t/>
            </a:r>
            <a:br>
              <a:rPr lang="en-US" altLang="en-US" i="1" dirty="0">
                <a:latin typeface="Book Antiqua" pitchFamily="18" charset="0"/>
              </a:rPr>
            </a:br>
            <a:endParaRPr lang="en-US" dirty="0" smtClean="0">
              <a:effectLst>
                <a:outerShdw blurRad="38100" dist="38100" dir="2700000" algn="tl">
                  <a:srgbClr val="000000">
                    <a:alpha val="43137"/>
                  </a:srgbClr>
                </a:outerShdw>
              </a:effectLst>
              <a:latin typeface="Book Antiqua" pitchFamily="18" charset="0"/>
            </a:endParaRPr>
          </a:p>
          <a:p>
            <a:pPr algn="just"/>
            <a:r>
              <a:rPr lang="en-US" altLang="en-US" sz="2400" dirty="0">
                <a:solidFill>
                  <a:srgbClr val="0000FF"/>
                </a:solidFill>
                <a:latin typeface="Book Antiqua" pitchFamily="18" charset="0"/>
              </a:rPr>
              <a:t>Physical characteristics, </a:t>
            </a:r>
            <a:r>
              <a:rPr lang="en-US" altLang="en-US" sz="2400" dirty="0">
                <a:latin typeface="Book Antiqua" pitchFamily="18" charset="0"/>
              </a:rPr>
              <a:t>such as height, weight, sight, physical structure, Health, etc.</a:t>
            </a:r>
          </a:p>
          <a:p>
            <a:pPr algn="just"/>
            <a:r>
              <a:rPr lang="en-US" altLang="en-US" sz="2400" dirty="0">
                <a:solidFill>
                  <a:srgbClr val="0000FF"/>
                </a:solidFill>
                <a:latin typeface="Book Antiqua" pitchFamily="18" charset="0"/>
              </a:rPr>
              <a:t>Psychological characteristics</a:t>
            </a:r>
            <a:r>
              <a:rPr lang="en-US" altLang="en-US" sz="2400" dirty="0">
                <a:latin typeface="Book Antiqua" pitchFamily="18" charset="0"/>
              </a:rPr>
              <a:t>, such as decision making ability, analytical view, mental abilities, etc.</a:t>
            </a:r>
          </a:p>
          <a:p>
            <a:pPr algn="just"/>
            <a:r>
              <a:rPr lang="en-US" altLang="en-US" sz="2400" dirty="0">
                <a:solidFill>
                  <a:srgbClr val="0000FF"/>
                </a:solidFill>
                <a:latin typeface="Book Antiqua" pitchFamily="18" charset="0"/>
              </a:rPr>
              <a:t>Personal characteristics</a:t>
            </a:r>
            <a:r>
              <a:rPr lang="en-US" altLang="en-US" sz="2400" dirty="0">
                <a:latin typeface="Book Antiqua" pitchFamily="18" charset="0"/>
              </a:rPr>
              <a:t>, such as behavior, enthusiasm, leadership qualities, etc.</a:t>
            </a:r>
          </a:p>
          <a:p>
            <a:pPr algn="just"/>
            <a:r>
              <a:rPr lang="en-US" altLang="en-US" sz="2400" dirty="0">
                <a:solidFill>
                  <a:srgbClr val="0000FF"/>
                </a:solidFill>
                <a:latin typeface="Book Antiqua" pitchFamily="18" charset="0"/>
              </a:rPr>
              <a:t>Qualification and experience</a:t>
            </a:r>
            <a:r>
              <a:rPr lang="en-US" altLang="en-US" sz="2400" dirty="0">
                <a:latin typeface="Book Antiqua" pitchFamily="18" charset="0"/>
              </a:rPr>
              <a:t>, such as academic qualification, experience, training </a:t>
            </a:r>
            <a:r>
              <a:rPr lang="en-US" altLang="en-US" sz="2400" dirty="0" err="1">
                <a:latin typeface="Book Antiqua" pitchFamily="18" charset="0"/>
              </a:rPr>
              <a:t>etc</a:t>
            </a:r>
            <a:endParaRPr lang="en-US" altLang="en-US" sz="2400" dirty="0">
              <a:latin typeface="Book Antiqua" pitchFamily="18" charset="0"/>
            </a:endParaRPr>
          </a:p>
          <a:p>
            <a:endParaRPr lang="en-US" altLang="en-US" dirty="0"/>
          </a:p>
          <a:p>
            <a:endParaRPr lang="en-US" dirty="0"/>
          </a:p>
        </p:txBody>
      </p:sp>
    </p:spTree>
    <p:extLst>
      <p:ext uri="{BB962C8B-B14F-4D97-AF65-F5344CB8AC3E}">
        <p14:creationId xmlns="" xmlns:p14="http://schemas.microsoft.com/office/powerpoint/2010/main" val="149676076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b="1" dirty="0"/>
              <a:t>Job analysis provides the following information about the job </a:t>
            </a:r>
            <a:endParaRPr lang="en-US" sz="2800" dirty="0"/>
          </a:p>
        </p:txBody>
      </p:sp>
      <p:sp>
        <p:nvSpPr>
          <p:cNvPr id="3" name="Content Placeholder 2"/>
          <p:cNvSpPr>
            <a:spLocks noGrp="1"/>
          </p:cNvSpPr>
          <p:nvPr>
            <p:ph idx="1"/>
          </p:nvPr>
        </p:nvSpPr>
        <p:spPr/>
        <p:txBody>
          <a:bodyPr/>
          <a:lstStyle/>
          <a:p>
            <a:pPr algn="just"/>
            <a:r>
              <a:rPr lang="en-US" altLang="en-US" sz="2400" b="1" dirty="0">
                <a:latin typeface="Book Antiqua" pitchFamily="18" charset="0"/>
              </a:rPr>
              <a:t>Purpose of the job</a:t>
            </a:r>
            <a:r>
              <a:rPr lang="en-US" altLang="en-US" sz="2400" dirty="0">
                <a:latin typeface="Book Antiqua" pitchFamily="18" charset="0"/>
              </a:rPr>
              <a:t>: </a:t>
            </a:r>
            <a:r>
              <a:rPr lang="en-US" altLang="en-US" sz="2400" dirty="0">
                <a:solidFill>
                  <a:srgbClr val="FF0000"/>
                </a:solidFill>
                <a:latin typeface="Book Antiqua" pitchFamily="18" charset="0"/>
              </a:rPr>
              <a:t>why the job exists</a:t>
            </a:r>
            <a:r>
              <a:rPr lang="en-US" altLang="en-US" sz="2400" dirty="0">
                <a:latin typeface="Book Antiqua" pitchFamily="18" charset="0"/>
              </a:rPr>
              <a:t>, what the jobholder is expected to contribute and what the job seeks to contribute. </a:t>
            </a:r>
          </a:p>
          <a:p>
            <a:pPr algn="just"/>
            <a:r>
              <a:rPr lang="en-US" altLang="en-US" sz="2400" b="1" dirty="0">
                <a:latin typeface="Book Antiqua" pitchFamily="18" charset="0"/>
              </a:rPr>
              <a:t>Job content</a:t>
            </a:r>
            <a:r>
              <a:rPr lang="en-US" altLang="en-US" sz="2400" dirty="0">
                <a:latin typeface="Book Antiqua" pitchFamily="18" charset="0"/>
              </a:rPr>
              <a:t> (</a:t>
            </a:r>
            <a:r>
              <a:rPr lang="en-US" altLang="en-US" sz="2400" dirty="0">
                <a:solidFill>
                  <a:srgbClr val="00B0F0"/>
                </a:solidFill>
                <a:latin typeface="Book Antiqua" pitchFamily="18" charset="0"/>
              </a:rPr>
              <a:t>tasks and duties</a:t>
            </a:r>
            <a:r>
              <a:rPr lang="en-US" altLang="en-US" sz="2400" dirty="0">
                <a:latin typeface="Book Antiqua" pitchFamily="18" charset="0"/>
              </a:rPr>
              <a:t>):The </a:t>
            </a:r>
            <a:r>
              <a:rPr lang="en-US" altLang="en-US" sz="2400" dirty="0">
                <a:solidFill>
                  <a:srgbClr val="FF0000"/>
                </a:solidFill>
                <a:latin typeface="Book Antiqua" pitchFamily="18" charset="0"/>
              </a:rPr>
              <a:t>nature and scope of the job </a:t>
            </a:r>
            <a:r>
              <a:rPr lang="en-US" altLang="en-US" sz="2400" dirty="0">
                <a:latin typeface="Book Antiqua" pitchFamily="18" charset="0"/>
              </a:rPr>
              <a:t>in terms of the tasks to be performed and duties to be carried out</a:t>
            </a:r>
          </a:p>
          <a:p>
            <a:pPr algn="just"/>
            <a:r>
              <a:rPr lang="en-US" altLang="en-US" sz="2400" b="1" dirty="0">
                <a:latin typeface="Book Antiqua" pitchFamily="18" charset="0"/>
              </a:rPr>
              <a:t>Job context</a:t>
            </a:r>
            <a:r>
              <a:rPr lang="en-US" altLang="en-US" sz="2400" dirty="0">
                <a:latin typeface="Book Antiqua" pitchFamily="18" charset="0"/>
              </a:rPr>
              <a:t>: This specifies </a:t>
            </a:r>
            <a:r>
              <a:rPr lang="en-US" altLang="en-US" sz="2400" dirty="0">
                <a:solidFill>
                  <a:srgbClr val="0000FF"/>
                </a:solidFill>
                <a:latin typeface="Book Antiqua" pitchFamily="18" charset="0"/>
              </a:rPr>
              <a:t>working conditions </a:t>
            </a:r>
            <a:r>
              <a:rPr lang="en-US" altLang="en-US" sz="2400" dirty="0">
                <a:latin typeface="Book Antiqua" pitchFamily="18" charset="0"/>
              </a:rPr>
              <a:t>i.e. physical working conditions, </a:t>
            </a:r>
            <a:r>
              <a:rPr lang="en-US" altLang="en-US" sz="2400" dirty="0">
                <a:solidFill>
                  <a:srgbClr val="FF0000"/>
                </a:solidFill>
                <a:latin typeface="Book Antiqua" pitchFamily="18" charset="0"/>
              </a:rPr>
              <a:t>health and safety </a:t>
            </a:r>
            <a:r>
              <a:rPr lang="en-US" altLang="en-US" sz="2400" dirty="0">
                <a:latin typeface="Book Antiqua" pitchFamily="18" charset="0"/>
              </a:rPr>
              <a:t>consideration, </a:t>
            </a:r>
            <a:r>
              <a:rPr lang="en-US" altLang="en-US" sz="2400" dirty="0">
                <a:solidFill>
                  <a:srgbClr val="FF0000"/>
                </a:solidFill>
                <a:latin typeface="Book Antiqua" pitchFamily="18" charset="0"/>
              </a:rPr>
              <a:t>work schedule</a:t>
            </a:r>
            <a:r>
              <a:rPr lang="en-US" altLang="en-US" sz="2400" dirty="0">
                <a:latin typeface="Book Antiqua" pitchFamily="18" charset="0"/>
              </a:rPr>
              <a:t>, information about incentives and motivations, the number of people interacting and their interaction.</a:t>
            </a:r>
          </a:p>
          <a:p>
            <a:endParaRPr lang="en-US" altLang="en-US" sz="2400" dirty="0">
              <a:latin typeface="Book Antiqua" pitchFamily="18" charset="0"/>
            </a:endParaRPr>
          </a:p>
          <a:p>
            <a:endParaRPr lang="en-US" dirty="0"/>
          </a:p>
        </p:txBody>
      </p:sp>
    </p:spTree>
    <p:extLst>
      <p:ext uri="{BB962C8B-B14F-4D97-AF65-F5344CB8AC3E}">
        <p14:creationId xmlns="" xmlns:p14="http://schemas.microsoft.com/office/powerpoint/2010/main" val="7156103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pPr algn="just">
              <a:defRPr/>
            </a:pPr>
            <a:r>
              <a:rPr lang="en-US" sz="2400" b="1" dirty="0">
                <a:latin typeface="Book Antiqua" pitchFamily="18" charset="0"/>
              </a:rPr>
              <a:t>Organizational factors</a:t>
            </a:r>
            <a:r>
              <a:rPr lang="en-US" sz="2400" dirty="0">
                <a:latin typeface="Book Antiqua" pitchFamily="18" charset="0"/>
              </a:rPr>
              <a:t>: The </a:t>
            </a:r>
            <a:r>
              <a:rPr lang="en-US" sz="2400" dirty="0">
                <a:solidFill>
                  <a:srgbClr val="FF0000"/>
                </a:solidFill>
                <a:latin typeface="Book Antiqua" pitchFamily="18" charset="0"/>
              </a:rPr>
              <a:t>reporting relationship </a:t>
            </a:r>
            <a:r>
              <a:rPr lang="en-US" sz="2400" dirty="0">
                <a:latin typeface="Book Antiqua" pitchFamily="18" charset="0"/>
              </a:rPr>
              <a:t>of a jobholder i.e. </a:t>
            </a:r>
            <a:r>
              <a:rPr lang="en-US" sz="2400" dirty="0">
                <a:solidFill>
                  <a:srgbClr val="FF0000"/>
                </a:solidFill>
                <a:latin typeface="Book Antiqua" pitchFamily="18" charset="0"/>
              </a:rPr>
              <a:t>to whom </a:t>
            </a:r>
            <a:r>
              <a:rPr lang="en-US" sz="2400" dirty="0">
                <a:latin typeface="Book Antiqua" pitchFamily="18" charset="0"/>
              </a:rPr>
              <a:t>he or she reports</a:t>
            </a:r>
            <a:r>
              <a:rPr lang="en-US" sz="2400" dirty="0" smtClean="0">
                <a:latin typeface="Book Antiqua" pitchFamily="18" charset="0"/>
              </a:rPr>
              <a:t>.</a:t>
            </a:r>
          </a:p>
          <a:p>
            <a:pPr algn="just">
              <a:defRPr/>
            </a:pPr>
            <a:endParaRPr lang="en-US" sz="2400" dirty="0">
              <a:latin typeface="Book Antiqua" pitchFamily="18" charset="0"/>
            </a:endParaRPr>
          </a:p>
          <a:p>
            <a:pPr algn="just">
              <a:defRPr/>
            </a:pPr>
            <a:r>
              <a:rPr lang="en-US" sz="2400" b="1" dirty="0">
                <a:latin typeface="Book Antiqua" pitchFamily="18" charset="0"/>
              </a:rPr>
              <a:t>Human or work requirement</a:t>
            </a:r>
            <a:r>
              <a:rPr lang="en-US" sz="2400" dirty="0">
                <a:latin typeface="Book Antiqua" pitchFamily="18" charset="0"/>
              </a:rPr>
              <a:t>: Information regarding human requirements of the job, such as </a:t>
            </a:r>
            <a:r>
              <a:rPr lang="en-US" sz="2400" dirty="0">
                <a:solidFill>
                  <a:srgbClr val="FF0000"/>
                </a:solidFill>
                <a:latin typeface="Book Antiqua" pitchFamily="18" charset="0"/>
              </a:rPr>
              <a:t>job-related </a:t>
            </a:r>
            <a:r>
              <a:rPr lang="en-US" sz="2400" dirty="0">
                <a:solidFill>
                  <a:srgbClr val="FF0000"/>
                </a:solidFill>
                <a:effectLst>
                  <a:outerShdw blurRad="38100" dist="38100" dir="2700000" algn="tl">
                    <a:srgbClr val="000000">
                      <a:alpha val="43137"/>
                    </a:srgbClr>
                  </a:outerShdw>
                </a:effectLst>
                <a:latin typeface="Book Antiqua" pitchFamily="18" charset="0"/>
              </a:rPr>
              <a:t>knowledge </a:t>
            </a:r>
            <a:r>
              <a:rPr lang="en-US" sz="2400" dirty="0">
                <a:effectLst>
                  <a:outerShdw blurRad="38100" dist="38100" dir="2700000" algn="tl">
                    <a:srgbClr val="000000">
                      <a:alpha val="43137"/>
                    </a:srgbClr>
                  </a:outerShdw>
                </a:effectLst>
                <a:latin typeface="Book Antiqua" pitchFamily="18" charset="0"/>
              </a:rPr>
              <a:t>or skills </a:t>
            </a:r>
            <a:r>
              <a:rPr lang="en-US" sz="2400" dirty="0">
                <a:latin typeface="Book Antiqua" pitchFamily="18" charset="0"/>
              </a:rPr>
              <a:t>(education, training, work experience etc.) and required </a:t>
            </a:r>
            <a:r>
              <a:rPr lang="en-US" sz="2400" dirty="0">
                <a:solidFill>
                  <a:srgbClr val="FF0000"/>
                </a:solidFill>
                <a:effectLst>
                  <a:outerShdw blurRad="38100" dist="38100" dir="2700000" algn="tl">
                    <a:srgbClr val="000000">
                      <a:alpha val="43137"/>
                    </a:srgbClr>
                  </a:outerShdw>
                </a:effectLst>
                <a:latin typeface="Book Antiqua" pitchFamily="18" charset="0"/>
              </a:rPr>
              <a:t>personal </a:t>
            </a:r>
            <a:r>
              <a:rPr lang="en-US" sz="2400" dirty="0" smtClean="0">
                <a:solidFill>
                  <a:srgbClr val="FF0000"/>
                </a:solidFill>
                <a:effectLst>
                  <a:outerShdw blurRad="38100" dist="38100" dir="2700000" algn="tl">
                    <a:srgbClr val="000000">
                      <a:alpha val="43137"/>
                    </a:srgbClr>
                  </a:outerShdw>
                </a:effectLst>
                <a:latin typeface="Book Antiqua" pitchFamily="18" charset="0"/>
              </a:rPr>
              <a:t>attribute</a:t>
            </a:r>
            <a:r>
              <a:rPr lang="en-US" sz="2400" dirty="0" smtClean="0">
                <a:solidFill>
                  <a:srgbClr val="FF0000"/>
                </a:solidFill>
                <a:latin typeface="Book Antiqua" pitchFamily="18" charset="0"/>
              </a:rPr>
              <a:t>s </a:t>
            </a:r>
            <a:r>
              <a:rPr lang="en-US" sz="2400" dirty="0" smtClean="0">
                <a:latin typeface="Book Antiqua" pitchFamily="18" charset="0"/>
              </a:rPr>
              <a:t>(</a:t>
            </a:r>
            <a:r>
              <a:rPr lang="en-US" sz="2400" dirty="0">
                <a:latin typeface="Book Antiqua" pitchFamily="18" charset="0"/>
              </a:rPr>
              <a:t>aptitude, physical attitudes, personality, interests, </a:t>
            </a:r>
            <a:r>
              <a:rPr lang="en-US" sz="2400" dirty="0" err="1">
                <a:latin typeface="Book Antiqua" pitchFamily="18" charset="0"/>
              </a:rPr>
              <a:t>etc</a:t>
            </a:r>
            <a:r>
              <a:rPr lang="en-US" sz="2400" dirty="0">
                <a:latin typeface="Book Antiqua" pitchFamily="18" charset="0"/>
              </a:rPr>
              <a:t>)</a:t>
            </a:r>
          </a:p>
          <a:p>
            <a:pPr>
              <a:defRPr/>
            </a:pPr>
            <a:endParaRPr lang="en-US" dirty="0"/>
          </a:p>
          <a:p>
            <a:endParaRPr lang="en-US" dirty="0"/>
          </a:p>
        </p:txBody>
      </p:sp>
    </p:spTree>
    <p:extLst>
      <p:ext uri="{BB962C8B-B14F-4D97-AF65-F5344CB8AC3E}">
        <p14:creationId xmlns="" xmlns:p14="http://schemas.microsoft.com/office/powerpoint/2010/main" val="24130500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a:xfrm>
            <a:off x="152400" y="1935480"/>
            <a:ext cx="8839200" cy="4389120"/>
          </a:xfrm>
        </p:spPr>
        <p:txBody>
          <a:bodyPr/>
          <a:lstStyle/>
          <a:p>
            <a:pPr algn="just"/>
            <a:r>
              <a:rPr lang="en-US" altLang="en-US" sz="2400" b="1" dirty="0">
                <a:latin typeface="Book Antiqua" pitchFamily="18" charset="0"/>
              </a:rPr>
              <a:t>Performance standard</a:t>
            </a:r>
            <a:r>
              <a:rPr lang="en-US" altLang="en-US" sz="2400" dirty="0">
                <a:latin typeface="Book Antiqua" pitchFamily="18" charset="0"/>
              </a:rPr>
              <a:t>: It provides information about expected performance levels (in terms of </a:t>
            </a:r>
            <a:r>
              <a:rPr lang="en-US" altLang="en-US" sz="2400" dirty="0">
                <a:solidFill>
                  <a:srgbClr val="FF0000"/>
                </a:solidFill>
                <a:latin typeface="Book Antiqua" pitchFamily="18" charset="0"/>
              </a:rPr>
              <a:t>quantity</a:t>
            </a:r>
            <a:r>
              <a:rPr lang="en-US" altLang="en-US" sz="2400" dirty="0">
                <a:latin typeface="Book Antiqua" pitchFamily="18" charset="0"/>
              </a:rPr>
              <a:t>, </a:t>
            </a:r>
            <a:r>
              <a:rPr lang="en-US" altLang="en-US" sz="2400" dirty="0">
                <a:solidFill>
                  <a:srgbClr val="FF0000"/>
                </a:solidFill>
                <a:latin typeface="Book Antiqua" pitchFamily="18" charset="0"/>
              </a:rPr>
              <a:t>quality</a:t>
            </a:r>
            <a:r>
              <a:rPr lang="en-US" altLang="en-US" sz="2400" dirty="0">
                <a:latin typeface="Book Antiqua" pitchFamily="18" charset="0"/>
              </a:rPr>
              <a:t>, or </a:t>
            </a:r>
            <a:r>
              <a:rPr lang="en-US" altLang="en-US" sz="2400" dirty="0">
                <a:solidFill>
                  <a:srgbClr val="FF0000"/>
                </a:solidFill>
                <a:latin typeface="Book Antiqua" pitchFamily="18" charset="0"/>
              </a:rPr>
              <a:t>speed</a:t>
            </a:r>
            <a:r>
              <a:rPr lang="en-US" altLang="en-US" sz="2400" dirty="0">
                <a:latin typeface="Book Antiqua" pitchFamily="18" charset="0"/>
              </a:rPr>
              <a:t> for each job duty) by which an employee will be evaluated</a:t>
            </a:r>
            <a:r>
              <a:rPr lang="en-US" altLang="en-US" sz="2400" dirty="0" smtClean="0">
                <a:latin typeface="Book Antiqua" pitchFamily="18" charset="0"/>
              </a:rPr>
              <a:t>.</a:t>
            </a:r>
          </a:p>
          <a:p>
            <a:pPr algn="just"/>
            <a:endParaRPr lang="en-US" altLang="en-US" sz="2400" dirty="0">
              <a:latin typeface="Book Antiqua" pitchFamily="18" charset="0"/>
            </a:endParaRPr>
          </a:p>
          <a:p>
            <a:pPr algn="just"/>
            <a:r>
              <a:rPr lang="en-US" altLang="en-US" sz="2400" b="1" dirty="0">
                <a:latin typeface="Book Antiqua" pitchFamily="18" charset="0"/>
              </a:rPr>
              <a:t>Machines, equipment’s, </a:t>
            </a:r>
            <a:r>
              <a:rPr lang="en-US" altLang="en-US" sz="2400" b="1" dirty="0" smtClean="0">
                <a:latin typeface="Book Antiqua" pitchFamily="18" charset="0"/>
              </a:rPr>
              <a:t>and </a:t>
            </a:r>
            <a:r>
              <a:rPr lang="en-US" altLang="en-US" sz="2400" b="1" dirty="0">
                <a:latin typeface="Book Antiqua" pitchFamily="18" charset="0"/>
              </a:rPr>
              <a:t>work aids</a:t>
            </a:r>
            <a:r>
              <a:rPr lang="en-US" altLang="en-US" sz="2400" dirty="0">
                <a:latin typeface="Book Antiqua" pitchFamily="18" charset="0"/>
              </a:rPr>
              <a:t>: Included here would be information regarding products made, </a:t>
            </a:r>
            <a:r>
              <a:rPr lang="en-US" altLang="en-US" sz="2400" dirty="0">
                <a:solidFill>
                  <a:srgbClr val="FF0000"/>
                </a:solidFill>
                <a:latin typeface="Book Antiqua" pitchFamily="18" charset="0"/>
              </a:rPr>
              <a:t>raw materials </a:t>
            </a:r>
            <a:r>
              <a:rPr lang="en-US" altLang="en-US" sz="2400" dirty="0">
                <a:latin typeface="Book Antiqua" pitchFamily="18" charset="0"/>
              </a:rPr>
              <a:t>processed, </a:t>
            </a:r>
            <a:r>
              <a:rPr lang="en-US" altLang="en-US" sz="2400" dirty="0">
                <a:solidFill>
                  <a:srgbClr val="FF0000"/>
                </a:solidFill>
                <a:latin typeface="Book Antiqua" pitchFamily="18" charset="0"/>
              </a:rPr>
              <a:t>tools </a:t>
            </a:r>
            <a:r>
              <a:rPr lang="en-US" altLang="en-US" sz="2400" dirty="0" smtClean="0">
                <a:latin typeface="Book Antiqua" pitchFamily="18" charset="0"/>
              </a:rPr>
              <a:t>knowledge </a:t>
            </a:r>
            <a:r>
              <a:rPr lang="en-US" altLang="en-US" sz="2400" dirty="0">
                <a:latin typeface="Book Antiqua" pitchFamily="18" charset="0"/>
              </a:rPr>
              <a:t>dealt with or applied (such as finance or law), and services rendered (such as counseling or repairing).</a:t>
            </a:r>
          </a:p>
          <a:p>
            <a:endParaRPr lang="en-US" altLang="en-US" sz="2400" dirty="0">
              <a:latin typeface="Book Antiqua" pitchFamily="18" charset="0"/>
            </a:endParaRPr>
          </a:p>
          <a:p>
            <a:endParaRPr lang="en-US" dirty="0"/>
          </a:p>
        </p:txBody>
      </p:sp>
    </p:spTree>
    <p:extLst>
      <p:ext uri="{BB962C8B-B14F-4D97-AF65-F5344CB8AC3E}">
        <p14:creationId xmlns="" xmlns:p14="http://schemas.microsoft.com/office/powerpoint/2010/main" val="4002350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39ACA72-DEC7-47B5-B1DF-43A2DB3413D2}" type="slidenum">
              <a:rPr lang="en-US" smtClean="0"/>
              <a:pPr>
                <a:defRPr/>
              </a:pPr>
              <a:t>86</a:t>
            </a:fld>
            <a:endParaRPr lang="en-US"/>
          </a:p>
        </p:txBody>
      </p:sp>
      <p:sp>
        <p:nvSpPr>
          <p:cNvPr id="4" name="Rectangle 3"/>
          <p:cNvSpPr txBox="1">
            <a:spLocks noChangeArrowheads="1"/>
          </p:cNvSpPr>
          <p:nvPr/>
        </p:nvSpPr>
        <p:spPr>
          <a:xfrm>
            <a:off x="571500" y="1981200"/>
            <a:ext cx="7848600" cy="4343400"/>
          </a:xfrm>
          <a:prstGeom prst="rect">
            <a:avLst/>
          </a:prstGeom>
        </p:spPr>
        <p:txBody>
          <a:bodyPr/>
          <a:lstStyle/>
          <a:p>
            <a:pPr marL="971550" lvl="1" indent="-514350" eaLnBrk="0" hangingPunct="0">
              <a:spcBef>
                <a:spcPct val="20000"/>
              </a:spcBef>
              <a:buClr>
                <a:schemeClr val="tx1"/>
              </a:buClr>
              <a:buFont typeface="+mj-lt"/>
              <a:buAutoNum type="arabicPeriod"/>
              <a:defRPr/>
            </a:pPr>
            <a:r>
              <a:rPr lang="en-US" sz="3600" kern="0" dirty="0">
                <a:effectLst>
                  <a:outerShdw blurRad="38100" dist="38100" dir="2700000" algn="tl">
                    <a:srgbClr val="000000"/>
                  </a:outerShdw>
                </a:effectLst>
                <a:latin typeface="+mn-lt"/>
                <a:cs typeface="+mn-cs"/>
              </a:rPr>
              <a:t>Determine the purpose of the JA</a:t>
            </a:r>
          </a:p>
          <a:p>
            <a:pPr marL="971550" lvl="1" indent="-514350" eaLnBrk="0" hangingPunct="0">
              <a:spcBef>
                <a:spcPct val="20000"/>
              </a:spcBef>
              <a:buClr>
                <a:schemeClr val="tx1"/>
              </a:buClr>
              <a:buFont typeface="+mj-lt"/>
              <a:buAutoNum type="arabicPeriod"/>
              <a:defRPr/>
            </a:pPr>
            <a:r>
              <a:rPr lang="en-US" sz="3600" kern="0" dirty="0">
                <a:effectLst>
                  <a:outerShdw blurRad="38100" dist="38100" dir="2700000" algn="tl">
                    <a:srgbClr val="000000"/>
                  </a:outerShdw>
                </a:effectLst>
                <a:latin typeface="+mn-lt"/>
                <a:cs typeface="+mn-cs"/>
              </a:rPr>
              <a:t>Gather Information about jobs to be analyzed</a:t>
            </a:r>
          </a:p>
          <a:p>
            <a:pPr marL="971550" lvl="1" indent="-514350" eaLnBrk="0" hangingPunct="0">
              <a:spcBef>
                <a:spcPct val="20000"/>
              </a:spcBef>
              <a:buClr>
                <a:schemeClr val="hlink"/>
              </a:buClr>
              <a:buFont typeface="+mj-lt"/>
              <a:buAutoNum type="arabicPeriod"/>
              <a:defRPr/>
            </a:pPr>
            <a:r>
              <a:rPr lang="en-US" sz="3600" kern="0" dirty="0">
                <a:effectLst>
                  <a:outerShdw blurRad="38100" dist="38100" dir="2700000" algn="tl">
                    <a:srgbClr val="000000"/>
                  </a:outerShdw>
                </a:effectLst>
                <a:latin typeface="+mn-lt"/>
                <a:cs typeface="+mn-cs"/>
              </a:rPr>
              <a:t>Write the job Analysis</a:t>
            </a:r>
          </a:p>
          <a:p>
            <a:pPr marL="971550" lvl="1" indent="-514350" eaLnBrk="0" hangingPunct="0">
              <a:spcBef>
                <a:spcPct val="20000"/>
              </a:spcBef>
              <a:buClr>
                <a:schemeClr val="hlink"/>
              </a:buClr>
              <a:buFont typeface="+mj-lt"/>
              <a:buAutoNum type="arabicPeriod"/>
              <a:defRPr/>
            </a:pPr>
            <a:r>
              <a:rPr lang="en-US" sz="3600" kern="0" dirty="0">
                <a:effectLst>
                  <a:outerShdw blurRad="38100" dist="38100" dir="2700000" algn="tl">
                    <a:srgbClr val="000000"/>
                  </a:outerShdw>
                </a:effectLst>
                <a:latin typeface="+mn-lt"/>
                <a:cs typeface="+mn-cs"/>
              </a:rPr>
              <a:t>Obtain Approval</a:t>
            </a:r>
          </a:p>
        </p:txBody>
      </p:sp>
      <p:sp>
        <p:nvSpPr>
          <p:cNvPr id="5" name="TextBox 4"/>
          <p:cNvSpPr txBox="1">
            <a:spLocks noChangeArrowheads="1"/>
          </p:cNvSpPr>
          <p:nvPr/>
        </p:nvSpPr>
        <p:spPr bwMode="auto">
          <a:xfrm>
            <a:off x="381000" y="1143000"/>
            <a:ext cx="8229600" cy="579438"/>
          </a:xfrm>
          <a:prstGeom prst="rect">
            <a:avLst/>
          </a:prstGeom>
          <a:noFill/>
          <a:ln>
            <a:noFill/>
          </a:ln>
          <a:effectLst>
            <a:outerShdw dist="28398" dir="14606097" algn="ctr" rotWithShape="0">
              <a:schemeClr val="hlink">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a:spcBef>
                <a:spcPct val="50000"/>
              </a:spcBef>
              <a:buClrTx/>
              <a:buSzTx/>
              <a:buFontTx/>
              <a:buNone/>
            </a:pPr>
            <a:r>
              <a:rPr lang="en-US" altLang="en-US" dirty="0">
                <a:latin typeface="Arial Black" pitchFamily="34" charset="0"/>
              </a:rPr>
              <a:t> 3. Steps in Job Analysis </a:t>
            </a:r>
          </a:p>
        </p:txBody>
      </p:sp>
      <p:pic>
        <p:nvPicPr>
          <p:cNvPr id="6" name="Picture 5" descr="Save This as your Homepage"/>
          <p:cNvPicPr>
            <a:picLocks noChangeAspect="1" noChangeArrowheads="1"/>
          </p:cNvPicPr>
          <p:nvPr/>
        </p:nvPicPr>
        <p:blipFill>
          <a:blip r:embed="rId2" r:link="rId3"/>
          <a:srcRect/>
          <a:stretch>
            <a:fillRect/>
          </a:stretch>
        </p:blipFill>
        <p:spPr bwMode="auto">
          <a:xfrm>
            <a:off x="1210143" y="1189038"/>
            <a:ext cx="571500" cy="533400"/>
          </a:xfrm>
          <a:prstGeom prst="rect">
            <a:avLst/>
          </a:prstGeom>
          <a:solidFill>
            <a:schemeClr val="tx2">
              <a:lumMod val="75000"/>
            </a:schemeClr>
          </a:solidFill>
          <a:ln w="9525">
            <a:noFill/>
            <a:miter lim="800000"/>
            <a:headEnd/>
            <a:tailEnd/>
          </a:ln>
        </p:spPr>
      </p:pic>
    </p:spTree>
    <p:extLst>
      <p:ext uri="{BB962C8B-B14F-4D97-AF65-F5344CB8AC3E}">
        <p14:creationId xmlns="" xmlns:p14="http://schemas.microsoft.com/office/powerpoint/2010/main" val="3222345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960DFF7-ED7D-4EA2-B80D-39DD7AAF9B2C}" type="slidenum">
              <a:rPr lang="en-US" smtClean="0"/>
              <a:pPr>
                <a:defRPr/>
              </a:pPr>
              <a:t>87</a:t>
            </a:fld>
            <a:endParaRPr lang="en-US"/>
          </a:p>
        </p:txBody>
      </p:sp>
      <p:sp>
        <p:nvSpPr>
          <p:cNvPr id="3" name="Content Placeholder 2"/>
          <p:cNvSpPr txBox="1">
            <a:spLocks/>
          </p:cNvSpPr>
          <p:nvPr/>
        </p:nvSpPr>
        <p:spPr>
          <a:xfrm>
            <a:off x="533400" y="1752600"/>
            <a:ext cx="8229600" cy="4389438"/>
          </a:xfrm>
          <a:prstGeom prst="rect">
            <a:avLst/>
          </a:prstGeom>
        </p:spPr>
        <p:txBody>
          <a:bodyPr/>
          <a:lstStyle/>
          <a:p>
            <a:pPr marL="342900" indent="-342900" eaLnBrk="0" hangingPunct="0">
              <a:spcBef>
                <a:spcPct val="20000"/>
              </a:spcBef>
              <a:buClr>
                <a:schemeClr val="hlink"/>
              </a:buClr>
              <a:buSzPct val="80000"/>
              <a:defRPr/>
            </a:pPr>
            <a:r>
              <a:rPr lang="en-US" sz="3200" kern="0" dirty="0">
                <a:effectLst>
                  <a:outerShdw blurRad="38100" dist="38100" dir="2700000" algn="tl">
                    <a:srgbClr val="000000"/>
                  </a:outerShdw>
                </a:effectLst>
                <a:latin typeface="+mn-lt"/>
                <a:cs typeface="+mn-cs"/>
              </a:rPr>
              <a:t>Job analysis serves </a:t>
            </a:r>
            <a:r>
              <a:rPr lang="en-US" sz="3200" kern="0" dirty="0">
                <a:solidFill>
                  <a:srgbClr val="FF0000"/>
                </a:solidFill>
                <a:effectLst>
                  <a:outerShdw blurRad="38100" dist="38100" dir="2700000" algn="tl">
                    <a:srgbClr val="000000"/>
                  </a:outerShdw>
                </a:effectLst>
                <a:latin typeface="+mn-lt"/>
                <a:cs typeface="+mn-cs"/>
              </a:rPr>
              <a:t>several purpose </a:t>
            </a:r>
            <a:r>
              <a:rPr lang="en-US" sz="3200" kern="0" dirty="0">
                <a:effectLst>
                  <a:outerShdw blurRad="38100" dist="38100" dir="2700000" algn="tl">
                    <a:srgbClr val="000000"/>
                  </a:outerShdw>
                </a:effectLst>
                <a:latin typeface="+mn-lt"/>
                <a:cs typeface="+mn-cs"/>
              </a:rPr>
              <a:t>of HRM </a:t>
            </a:r>
          </a:p>
          <a:p>
            <a:pPr marL="514350" indent="-514350" eaLnBrk="0" hangingPunct="0">
              <a:spcBef>
                <a:spcPct val="20000"/>
              </a:spcBef>
              <a:buClr>
                <a:schemeClr val="tx1"/>
              </a:buClr>
              <a:buFont typeface="Arial" pitchFamily="34" charset="0"/>
              <a:buChar char="•"/>
              <a:defRPr/>
            </a:pPr>
            <a:r>
              <a:rPr lang="en-US" sz="2800" kern="0" dirty="0">
                <a:effectLst>
                  <a:outerShdw blurRad="38100" dist="38100" dir="2700000" algn="tl">
                    <a:srgbClr val="000000"/>
                  </a:outerShdw>
                </a:effectLst>
                <a:latin typeface="+mn-lt"/>
                <a:cs typeface="+mn-cs"/>
              </a:rPr>
              <a:t>How do you want to use the JA?</a:t>
            </a:r>
          </a:p>
          <a:p>
            <a:pPr marL="1428750" lvl="2" indent="-514350" eaLnBrk="0" hangingPunct="0">
              <a:spcBef>
                <a:spcPct val="20000"/>
              </a:spcBef>
              <a:buClr>
                <a:schemeClr val="tx1"/>
              </a:buClr>
              <a:buFont typeface="Arial" pitchFamily="34" charset="0"/>
              <a:buChar char="•"/>
              <a:defRPr/>
            </a:pPr>
            <a:r>
              <a:rPr lang="en-US" sz="2800" kern="0" dirty="0">
                <a:effectLst>
                  <a:outerShdw blurRad="38100" dist="38100" dir="2700000" algn="tl">
                    <a:srgbClr val="000000"/>
                  </a:outerShdw>
                </a:effectLst>
                <a:latin typeface="+mn-lt"/>
                <a:cs typeface="+mn-cs"/>
              </a:rPr>
              <a:t>Legal requirement</a:t>
            </a:r>
          </a:p>
          <a:p>
            <a:pPr marL="1371600" lvl="2" indent="-457200" eaLnBrk="0" hangingPunct="0">
              <a:spcBef>
                <a:spcPct val="20000"/>
              </a:spcBef>
              <a:buClr>
                <a:schemeClr val="hlink"/>
              </a:buClr>
              <a:buFont typeface="Arial" pitchFamily="34" charset="0"/>
              <a:buChar char="•"/>
              <a:defRPr/>
            </a:pPr>
            <a:r>
              <a:rPr lang="en-US" sz="2400" kern="0" dirty="0">
                <a:effectLst>
                  <a:outerShdw blurRad="38100" dist="38100" dir="2700000" algn="tl">
                    <a:srgbClr val="000000"/>
                  </a:outerShdw>
                </a:effectLst>
                <a:latin typeface="+mn-lt"/>
                <a:cs typeface="+mn-cs"/>
              </a:rPr>
              <a:t>Manpower Planning</a:t>
            </a:r>
          </a:p>
          <a:p>
            <a:pPr marL="1371600" lvl="2" indent="-457200" eaLnBrk="0" hangingPunct="0">
              <a:spcBef>
                <a:spcPct val="20000"/>
              </a:spcBef>
              <a:buClr>
                <a:schemeClr val="hlink"/>
              </a:buClr>
              <a:buFont typeface="Arial" pitchFamily="34" charset="0"/>
              <a:buChar char="•"/>
              <a:defRPr/>
            </a:pPr>
            <a:r>
              <a:rPr lang="en-US" sz="2400" kern="0" dirty="0">
                <a:effectLst>
                  <a:outerShdw blurRad="38100" dist="38100" dir="2700000" algn="tl">
                    <a:srgbClr val="000000"/>
                  </a:outerShdw>
                </a:effectLst>
                <a:latin typeface="+mn-lt"/>
                <a:cs typeface="+mn-cs"/>
              </a:rPr>
              <a:t>Recruiting</a:t>
            </a:r>
          </a:p>
          <a:p>
            <a:pPr marL="1371600" lvl="2" indent="-457200" eaLnBrk="0" hangingPunct="0">
              <a:spcBef>
                <a:spcPct val="20000"/>
              </a:spcBef>
              <a:buClr>
                <a:schemeClr val="hlink"/>
              </a:buClr>
              <a:buFont typeface="Arial" pitchFamily="34" charset="0"/>
              <a:buChar char="•"/>
              <a:defRPr/>
            </a:pPr>
            <a:r>
              <a:rPr lang="en-US" sz="2400" kern="0" dirty="0">
                <a:effectLst>
                  <a:outerShdw blurRad="38100" dist="38100" dir="2700000" algn="tl">
                    <a:srgbClr val="000000"/>
                  </a:outerShdw>
                </a:effectLst>
                <a:latin typeface="+mn-lt"/>
                <a:cs typeface="+mn-cs"/>
              </a:rPr>
              <a:t>Selection</a:t>
            </a:r>
          </a:p>
          <a:p>
            <a:pPr marL="1371600" lvl="2" indent="-457200" eaLnBrk="0" hangingPunct="0">
              <a:spcBef>
                <a:spcPct val="20000"/>
              </a:spcBef>
              <a:buClr>
                <a:schemeClr val="hlink"/>
              </a:buClr>
              <a:buFont typeface="Arial" pitchFamily="34" charset="0"/>
              <a:buChar char="•"/>
              <a:defRPr/>
            </a:pPr>
            <a:r>
              <a:rPr lang="en-US" sz="2400" kern="0" dirty="0">
                <a:effectLst>
                  <a:outerShdw blurRad="38100" dist="38100" dir="2700000" algn="tl">
                    <a:srgbClr val="000000"/>
                  </a:outerShdw>
                </a:effectLst>
                <a:latin typeface="+mn-lt"/>
                <a:cs typeface="+mn-cs"/>
              </a:rPr>
              <a:t>Performance appraisal</a:t>
            </a:r>
          </a:p>
          <a:p>
            <a:pPr marL="1371600" lvl="2" indent="-457200" eaLnBrk="0" hangingPunct="0">
              <a:spcBef>
                <a:spcPct val="20000"/>
              </a:spcBef>
              <a:buClr>
                <a:schemeClr val="hlink"/>
              </a:buClr>
              <a:buFont typeface="Arial" pitchFamily="34" charset="0"/>
              <a:buChar char="•"/>
              <a:defRPr/>
            </a:pPr>
            <a:r>
              <a:rPr lang="en-US" sz="2400" kern="0" dirty="0">
                <a:effectLst>
                  <a:outerShdw blurRad="38100" dist="38100" dir="2700000" algn="tl">
                    <a:srgbClr val="000000"/>
                  </a:outerShdw>
                </a:effectLst>
                <a:latin typeface="+mn-lt"/>
                <a:cs typeface="+mn-cs"/>
              </a:rPr>
              <a:t>Training</a:t>
            </a:r>
          </a:p>
          <a:p>
            <a:pPr marL="1371600" lvl="2" indent="-457200" eaLnBrk="0" hangingPunct="0">
              <a:spcBef>
                <a:spcPct val="20000"/>
              </a:spcBef>
              <a:buClr>
                <a:schemeClr val="hlink"/>
              </a:buClr>
              <a:buFont typeface="Arial" pitchFamily="34" charset="0"/>
              <a:buChar char="•"/>
              <a:defRPr/>
            </a:pPr>
            <a:r>
              <a:rPr lang="en-US" sz="2400" kern="0" dirty="0">
                <a:effectLst>
                  <a:outerShdw blurRad="38100" dist="38100" dir="2700000" algn="tl">
                    <a:srgbClr val="000000"/>
                  </a:outerShdw>
                </a:effectLst>
                <a:latin typeface="+mn-lt"/>
                <a:cs typeface="+mn-cs"/>
              </a:rPr>
              <a:t>Compensation</a:t>
            </a:r>
          </a:p>
          <a:p>
            <a:pPr marL="1371600" lvl="2" indent="-457200" eaLnBrk="0" hangingPunct="0">
              <a:spcBef>
                <a:spcPct val="20000"/>
              </a:spcBef>
              <a:buClr>
                <a:schemeClr val="hlink"/>
              </a:buClr>
              <a:buFont typeface="Arial" pitchFamily="34" charset="0"/>
              <a:buChar char="•"/>
              <a:defRPr/>
            </a:pPr>
            <a:r>
              <a:rPr lang="en-US" sz="2400" kern="0" dirty="0">
                <a:effectLst>
                  <a:outerShdw blurRad="38100" dist="38100" dir="2700000" algn="tl">
                    <a:srgbClr val="000000"/>
                  </a:outerShdw>
                </a:effectLst>
                <a:latin typeface="+mn-lt"/>
                <a:cs typeface="+mn-cs"/>
              </a:rPr>
              <a:t>Others</a:t>
            </a:r>
          </a:p>
        </p:txBody>
      </p:sp>
      <p:sp>
        <p:nvSpPr>
          <p:cNvPr id="4" name="TextBox 3"/>
          <p:cNvSpPr txBox="1">
            <a:spLocks noChangeArrowheads="1"/>
          </p:cNvSpPr>
          <p:nvPr/>
        </p:nvSpPr>
        <p:spPr bwMode="auto">
          <a:xfrm>
            <a:off x="389744" y="990600"/>
            <a:ext cx="8229600" cy="579438"/>
          </a:xfrm>
          <a:prstGeom prst="rect">
            <a:avLst/>
          </a:prstGeom>
          <a:noFill/>
          <a:ln>
            <a:noFill/>
          </a:ln>
          <a:effectLst>
            <a:outerShdw dist="28398" dir="14606097" algn="ctr" rotWithShape="0">
              <a:schemeClr val="hlink">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a:spcBef>
                <a:spcPct val="50000"/>
              </a:spcBef>
              <a:buClrTx/>
              <a:buSzTx/>
              <a:buFontTx/>
              <a:buNone/>
            </a:pPr>
            <a:r>
              <a:rPr lang="en-US" altLang="en-US" dirty="0">
                <a:latin typeface="Arial Black" pitchFamily="34" charset="0"/>
              </a:rPr>
              <a:t> 3.1 Determine the Purpose of JA</a:t>
            </a:r>
          </a:p>
        </p:txBody>
      </p:sp>
    </p:spTree>
    <p:extLst>
      <p:ext uri="{BB962C8B-B14F-4D97-AF65-F5344CB8AC3E}">
        <p14:creationId xmlns="" xmlns:p14="http://schemas.microsoft.com/office/powerpoint/2010/main" val="2469805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9445227-D2FB-4E5D-ADA9-BEC8B18A9366}" type="slidenum">
              <a:rPr lang="en-US" smtClean="0"/>
              <a:pPr>
                <a:defRPr/>
              </a:pPr>
              <a:t>88</a:t>
            </a:fld>
            <a:endParaRPr lang="en-US"/>
          </a:p>
        </p:txBody>
      </p:sp>
      <p:sp>
        <p:nvSpPr>
          <p:cNvPr id="4" name="TextBox 3"/>
          <p:cNvSpPr txBox="1">
            <a:spLocks noChangeArrowheads="1"/>
          </p:cNvSpPr>
          <p:nvPr/>
        </p:nvSpPr>
        <p:spPr bwMode="auto">
          <a:xfrm>
            <a:off x="381000" y="228600"/>
            <a:ext cx="8458200" cy="579438"/>
          </a:xfrm>
          <a:prstGeom prst="rect">
            <a:avLst/>
          </a:prstGeom>
          <a:noFill/>
          <a:ln>
            <a:noFill/>
          </a:ln>
          <a:effectLst>
            <a:outerShdw dist="28398" dir="14606097" algn="ctr" rotWithShape="0">
              <a:schemeClr val="hlink">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a:spcBef>
                <a:spcPct val="50000"/>
              </a:spcBef>
              <a:buClrTx/>
              <a:buSzTx/>
              <a:buFontTx/>
              <a:buNone/>
            </a:pPr>
            <a:r>
              <a:rPr lang="en-US" altLang="en-US" dirty="0">
                <a:latin typeface="Arial Black" pitchFamily="34" charset="0"/>
              </a:rPr>
              <a:t> 3.2 Gather Information about Jobs</a:t>
            </a:r>
          </a:p>
        </p:txBody>
      </p:sp>
      <p:sp>
        <p:nvSpPr>
          <p:cNvPr id="5" name="Content Placeholder 2"/>
          <p:cNvSpPr txBox="1">
            <a:spLocks/>
          </p:cNvSpPr>
          <p:nvPr/>
        </p:nvSpPr>
        <p:spPr>
          <a:xfrm>
            <a:off x="228600" y="838200"/>
            <a:ext cx="8686800" cy="3048000"/>
          </a:xfrm>
          <a:prstGeom prst="rect">
            <a:avLst/>
          </a:prstGeom>
        </p:spPr>
        <p:txBody>
          <a:bodyPr/>
          <a:lstStyle/>
          <a:p>
            <a:pPr marL="514350" indent="-514350" eaLnBrk="0" hangingPunct="0">
              <a:spcBef>
                <a:spcPct val="20000"/>
              </a:spcBef>
              <a:buClr>
                <a:schemeClr val="hlink"/>
              </a:buClr>
              <a:buSzPct val="80000"/>
              <a:buFont typeface="Arial" pitchFamily="34" charset="0"/>
              <a:buChar char="•"/>
              <a:defRPr/>
            </a:pPr>
            <a:r>
              <a:rPr lang="en-US" sz="3200" kern="0" dirty="0">
                <a:effectLst>
                  <a:outerShdw blurRad="38100" dist="38100" dir="2700000" algn="tl">
                    <a:srgbClr val="000000"/>
                  </a:outerShdw>
                </a:effectLst>
                <a:latin typeface="+mn-lt"/>
                <a:cs typeface="+mn-cs"/>
              </a:rPr>
              <a:t>Decide which jobs to </a:t>
            </a:r>
            <a:r>
              <a:rPr lang="en-US" sz="3200" kern="0" dirty="0">
                <a:solidFill>
                  <a:srgbClr val="FF0000"/>
                </a:solidFill>
                <a:effectLst>
                  <a:outerShdw blurRad="38100" dist="38100" dir="2700000" algn="tl">
                    <a:srgbClr val="000000"/>
                  </a:outerShdw>
                </a:effectLst>
                <a:latin typeface="+mn-lt"/>
                <a:cs typeface="+mn-cs"/>
              </a:rPr>
              <a:t>include in the job analysis</a:t>
            </a:r>
            <a:r>
              <a:rPr lang="en-US" sz="3200" kern="0" dirty="0">
                <a:effectLst>
                  <a:outerShdw blurRad="38100" dist="38100" dir="2700000" algn="tl">
                    <a:srgbClr val="000000"/>
                  </a:outerShdw>
                </a:effectLst>
                <a:latin typeface="+mn-lt"/>
                <a:cs typeface="+mn-cs"/>
              </a:rPr>
              <a:t> project </a:t>
            </a:r>
          </a:p>
          <a:p>
            <a:pPr marL="514350" indent="-514350" eaLnBrk="0" hangingPunct="0">
              <a:spcBef>
                <a:spcPct val="20000"/>
              </a:spcBef>
              <a:buClr>
                <a:schemeClr val="hlink"/>
              </a:buClr>
              <a:buSzPct val="80000"/>
              <a:buFont typeface="Arial" pitchFamily="34" charset="0"/>
              <a:buChar char="•"/>
              <a:defRPr/>
            </a:pPr>
            <a:r>
              <a:rPr lang="en-US" sz="3200" kern="0" dirty="0">
                <a:effectLst>
                  <a:outerShdw blurRad="38100" dist="38100" dir="2700000" algn="tl">
                    <a:srgbClr val="000000"/>
                  </a:outerShdw>
                </a:effectLst>
                <a:latin typeface="+mn-lt"/>
                <a:cs typeface="+mn-cs"/>
              </a:rPr>
              <a:t>For </a:t>
            </a:r>
            <a:r>
              <a:rPr lang="en-US" sz="3200" kern="0" dirty="0">
                <a:solidFill>
                  <a:srgbClr val="FF0000"/>
                </a:solidFill>
                <a:effectLst>
                  <a:outerShdw blurRad="38100" dist="38100" dir="2700000" algn="tl">
                    <a:srgbClr val="000000"/>
                  </a:outerShdw>
                </a:effectLst>
                <a:latin typeface="+mn-lt"/>
                <a:cs typeface="+mn-cs"/>
              </a:rPr>
              <a:t>similar jobs </a:t>
            </a:r>
            <a:r>
              <a:rPr lang="en-US" sz="3200" kern="0" dirty="0">
                <a:effectLst>
                  <a:outerShdw blurRad="38100" dist="38100" dir="2700000" algn="tl">
                    <a:srgbClr val="000000"/>
                  </a:outerShdw>
                </a:effectLst>
                <a:latin typeface="+mn-lt"/>
                <a:cs typeface="+mn-cs"/>
              </a:rPr>
              <a:t>select </a:t>
            </a:r>
            <a:r>
              <a:rPr lang="en-US" sz="3200" kern="0" dirty="0">
                <a:solidFill>
                  <a:srgbClr val="FF0000"/>
                </a:solidFill>
                <a:effectLst>
                  <a:outerShdw blurRad="38100" dist="38100" dir="2700000" algn="tl">
                    <a:srgbClr val="000000"/>
                  </a:outerShdw>
                </a:effectLst>
                <a:latin typeface="+mn-lt"/>
                <a:cs typeface="+mn-cs"/>
              </a:rPr>
              <a:t>representative jobs</a:t>
            </a:r>
          </a:p>
          <a:p>
            <a:pPr marL="514350" indent="-514350" eaLnBrk="0" hangingPunct="0">
              <a:spcBef>
                <a:spcPct val="20000"/>
              </a:spcBef>
              <a:buClr>
                <a:schemeClr val="hlink"/>
              </a:buClr>
              <a:buSzPct val="80000"/>
              <a:buFont typeface="Arial" pitchFamily="34" charset="0"/>
              <a:buChar char="•"/>
              <a:defRPr/>
            </a:pPr>
            <a:r>
              <a:rPr lang="en-US" sz="3200" kern="0" dirty="0">
                <a:effectLst>
                  <a:outerShdw blurRad="38100" dist="38100" dir="2700000" algn="tl">
                    <a:srgbClr val="000000"/>
                  </a:outerShdw>
                </a:effectLst>
                <a:latin typeface="+mn-lt"/>
                <a:cs typeface="+mn-cs"/>
              </a:rPr>
              <a:t>Different methods of gathering data include:</a:t>
            </a:r>
          </a:p>
          <a:p>
            <a:pPr marL="1524000" lvl="2" indent="-609600" eaLnBrk="0" hangingPunct="0">
              <a:spcBef>
                <a:spcPct val="20000"/>
              </a:spcBef>
              <a:buClr>
                <a:schemeClr val="hlink"/>
              </a:buClr>
              <a:buSzPct val="80000"/>
              <a:buFontTx/>
              <a:buAutoNum type="arabicPeriod"/>
              <a:defRPr/>
            </a:pPr>
            <a:r>
              <a:rPr lang="en-US" sz="3200" kern="0" dirty="0">
                <a:effectLst>
                  <a:outerShdw blurRad="38100" dist="38100" dir="2700000" algn="tl">
                    <a:srgbClr val="000000"/>
                  </a:outerShdw>
                </a:effectLst>
                <a:cs typeface="Times New Roman" pitchFamily="18" charset="0"/>
              </a:rPr>
              <a:t>Interviews</a:t>
            </a:r>
          </a:p>
          <a:p>
            <a:pPr marL="1524000" lvl="2" indent="-609600" eaLnBrk="0" hangingPunct="0">
              <a:spcBef>
                <a:spcPct val="20000"/>
              </a:spcBef>
              <a:buClr>
                <a:schemeClr val="hlink"/>
              </a:buClr>
              <a:buSzPct val="80000"/>
              <a:buFontTx/>
              <a:buAutoNum type="arabicPeriod"/>
              <a:defRPr/>
            </a:pPr>
            <a:r>
              <a:rPr lang="en-US" sz="3200" kern="0" dirty="0">
                <a:effectLst>
                  <a:outerShdw blurRad="38100" dist="38100" dir="2700000" algn="tl">
                    <a:srgbClr val="000000"/>
                  </a:outerShdw>
                </a:effectLst>
                <a:cs typeface="Times New Roman" pitchFamily="18" charset="0"/>
              </a:rPr>
              <a:t>Questionnaire</a:t>
            </a:r>
          </a:p>
          <a:p>
            <a:pPr marL="1524000" lvl="2" indent="-609600" eaLnBrk="0" hangingPunct="0">
              <a:spcBef>
                <a:spcPct val="20000"/>
              </a:spcBef>
              <a:buClr>
                <a:schemeClr val="hlink"/>
              </a:buClr>
              <a:buSzPct val="80000"/>
              <a:buFontTx/>
              <a:buAutoNum type="arabicPeriod"/>
              <a:defRPr/>
            </a:pPr>
            <a:r>
              <a:rPr lang="en-US" sz="3200" kern="0" dirty="0">
                <a:effectLst>
                  <a:outerShdw blurRad="38100" dist="38100" dir="2700000" algn="tl">
                    <a:srgbClr val="000000"/>
                  </a:outerShdw>
                </a:effectLst>
                <a:cs typeface="Times New Roman" pitchFamily="18" charset="0"/>
              </a:rPr>
              <a:t>Observation</a:t>
            </a:r>
          </a:p>
          <a:p>
            <a:pPr marL="1524000" lvl="2" indent="-609600" eaLnBrk="0" hangingPunct="0">
              <a:spcBef>
                <a:spcPct val="20000"/>
              </a:spcBef>
              <a:buClr>
                <a:schemeClr val="hlink"/>
              </a:buClr>
              <a:buSzPct val="80000"/>
              <a:buFontTx/>
              <a:buAutoNum type="arabicPeriod"/>
              <a:defRPr/>
            </a:pPr>
            <a:r>
              <a:rPr lang="en-US" sz="3200" kern="0" dirty="0">
                <a:effectLst>
                  <a:outerShdw blurRad="38100" dist="38100" dir="2700000" algn="tl">
                    <a:srgbClr val="000000"/>
                  </a:outerShdw>
                </a:effectLst>
                <a:cs typeface="Times New Roman" pitchFamily="18" charset="0"/>
              </a:rPr>
              <a:t>Diary/Logs</a:t>
            </a:r>
          </a:p>
          <a:p>
            <a:pPr marL="1524000" lvl="2" indent="-609600" eaLnBrk="0" hangingPunct="0">
              <a:spcBef>
                <a:spcPct val="20000"/>
              </a:spcBef>
              <a:buClr>
                <a:schemeClr val="hlink"/>
              </a:buClr>
              <a:buSzPct val="80000"/>
              <a:buFontTx/>
              <a:buAutoNum type="arabicPeriod"/>
              <a:defRPr/>
            </a:pPr>
            <a:r>
              <a:rPr lang="en-US" sz="3200" kern="0" dirty="0">
                <a:effectLst>
                  <a:outerShdw blurRad="38100" dist="38100" dir="2700000" algn="tl">
                    <a:srgbClr val="000000"/>
                  </a:outerShdw>
                </a:effectLst>
                <a:cs typeface="Arial" pitchFamily="34" charset="0"/>
              </a:rPr>
              <a:t>Critical Incident Technique (CIT)</a:t>
            </a:r>
            <a:endParaRPr lang="en-US" sz="3200" kern="0" dirty="0">
              <a:effectLst>
                <a:outerShdw blurRad="38100" dist="38100" dir="2700000" algn="tl">
                  <a:srgbClr val="000000"/>
                </a:outerShdw>
              </a:effectLst>
              <a:latin typeface="+mn-lt"/>
              <a:cs typeface="+mn-cs"/>
            </a:endParaRPr>
          </a:p>
        </p:txBody>
      </p:sp>
      <p:graphicFrame>
        <p:nvGraphicFramePr>
          <p:cNvPr id="3" name="Object 2"/>
          <p:cNvGraphicFramePr>
            <a:graphicFrameLocks noChangeAspect="1"/>
          </p:cNvGraphicFramePr>
          <p:nvPr>
            <p:extLst>
              <p:ext uri="{D42A27DB-BD31-4B8C-83A1-F6EECF244321}">
                <p14:modId xmlns="" xmlns:p14="http://schemas.microsoft.com/office/powerpoint/2010/main" val="1573683847"/>
              </p:ext>
            </p:extLst>
          </p:nvPr>
        </p:nvGraphicFramePr>
        <p:xfrm>
          <a:off x="5181600" y="3352800"/>
          <a:ext cx="3236913" cy="1803400"/>
        </p:xfrm>
        <a:graphic>
          <a:graphicData uri="http://schemas.openxmlformats.org/presentationml/2006/ole">
            <p:oleObj spid="_x0000_s2144" name="Clip" r:id="rId3" imgW="4579545" imgH="4383386" progId="">
              <p:embed/>
            </p:oleObj>
          </a:graphicData>
        </a:graphic>
      </p:graphicFrame>
    </p:spTree>
    <p:extLst>
      <p:ext uri="{BB962C8B-B14F-4D97-AF65-F5344CB8AC3E}">
        <p14:creationId xmlns="" xmlns:p14="http://schemas.microsoft.com/office/powerpoint/2010/main" val="239638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550DF6B-CC1C-499B-8BC8-6851A762DB22}" type="slidenum">
              <a:rPr lang="en-US" smtClean="0"/>
              <a:pPr>
                <a:defRPr/>
              </a:pPr>
              <a:t>89</a:t>
            </a:fld>
            <a:endParaRPr lang="en-US"/>
          </a:p>
        </p:txBody>
      </p:sp>
      <p:sp>
        <p:nvSpPr>
          <p:cNvPr id="3" name="Rectangle 3"/>
          <p:cNvSpPr txBox="1">
            <a:spLocks noChangeArrowheads="1"/>
          </p:cNvSpPr>
          <p:nvPr/>
        </p:nvSpPr>
        <p:spPr>
          <a:xfrm>
            <a:off x="304800" y="1752600"/>
            <a:ext cx="8686800" cy="4724400"/>
          </a:xfrm>
          <a:prstGeom prst="rect">
            <a:avLst/>
          </a:prstGeom>
        </p:spPr>
        <p:txBody>
          <a:bodyPr/>
          <a:lstStyle/>
          <a:p>
            <a:pPr marL="342900" indent="-342900" eaLnBrk="0" hangingPunct="0">
              <a:spcBef>
                <a:spcPct val="20000"/>
              </a:spcBef>
              <a:buClr>
                <a:schemeClr val="hlink"/>
              </a:buClr>
              <a:buSzPct val="80000"/>
              <a:buFont typeface="Wingdings" pitchFamily="2" charset="2"/>
              <a:buChar char="n"/>
              <a:defRPr/>
            </a:pPr>
            <a:r>
              <a:rPr lang="en-US" sz="3600" kern="0" dirty="0">
                <a:effectLst>
                  <a:outerShdw blurRad="38100" dist="38100" dir="2700000" algn="tl">
                    <a:srgbClr val="000000"/>
                  </a:outerShdw>
                </a:effectLst>
                <a:latin typeface="+mn-lt"/>
                <a:cs typeface="+mn-cs"/>
              </a:rPr>
              <a:t>Interview Method</a:t>
            </a:r>
          </a:p>
          <a:p>
            <a:pPr marL="742950" lvl="1" indent="-285750" eaLnBrk="0" hangingPunct="0">
              <a:spcBef>
                <a:spcPct val="20000"/>
              </a:spcBef>
              <a:buClr>
                <a:schemeClr val="tx1"/>
              </a:buClr>
              <a:buFontTx/>
              <a:buChar char="–"/>
              <a:defRPr/>
            </a:pPr>
            <a:r>
              <a:rPr lang="en-IN" sz="3200" dirty="0">
                <a:cs typeface="Arial" pitchFamily="34" charset="0"/>
              </a:rPr>
              <a:t>This method </a:t>
            </a:r>
            <a:r>
              <a:rPr lang="en-IN" sz="3200" dirty="0">
                <a:solidFill>
                  <a:srgbClr val="FF0000"/>
                </a:solidFill>
                <a:cs typeface="Arial" pitchFamily="34" charset="0"/>
              </a:rPr>
              <a:t>provides an opportunity </a:t>
            </a:r>
            <a:r>
              <a:rPr lang="en-IN" sz="3200" dirty="0">
                <a:cs typeface="Arial" pitchFamily="34" charset="0"/>
              </a:rPr>
              <a:t>for the </a:t>
            </a:r>
            <a:r>
              <a:rPr lang="en-IN" sz="3200" dirty="0">
                <a:solidFill>
                  <a:srgbClr val="0070C0"/>
                </a:solidFill>
                <a:cs typeface="Arial" pitchFamily="34" charset="0"/>
              </a:rPr>
              <a:t>interviewer "to explain unclear </a:t>
            </a:r>
            <a:r>
              <a:rPr lang="en-IN" sz="3200" dirty="0">
                <a:cs typeface="Arial" pitchFamily="34" charset="0"/>
              </a:rPr>
              <a:t>questions and probe into uncertain answers</a:t>
            </a:r>
            <a:r>
              <a:rPr lang="en-IN" sz="3200" baseline="30000" dirty="0">
                <a:cs typeface="Arial" pitchFamily="34" charset="0"/>
              </a:rPr>
              <a:t> </a:t>
            </a:r>
            <a:r>
              <a:rPr lang="en-IN" sz="3200" dirty="0">
                <a:cs typeface="Arial" pitchFamily="34" charset="0"/>
              </a:rPr>
              <a:t>(</a:t>
            </a:r>
            <a:r>
              <a:rPr lang="en-IN" sz="3200" dirty="0" err="1">
                <a:cs typeface="Arial" pitchFamily="34" charset="0"/>
              </a:rPr>
              <a:t>Werther</a:t>
            </a:r>
            <a:r>
              <a:rPr lang="en-IN" sz="3200" dirty="0">
                <a:cs typeface="Arial" pitchFamily="34" charset="0"/>
              </a:rPr>
              <a:t> &amp; Davis, 1996).</a:t>
            </a:r>
          </a:p>
          <a:p>
            <a:pPr marL="457200" indent="-457200">
              <a:buFont typeface="Arial" panose="020B0604020202020204" pitchFamily="34" charset="0"/>
              <a:buChar char="•"/>
              <a:defRPr/>
            </a:pPr>
            <a:r>
              <a:rPr lang="en-IN" sz="2800" dirty="0">
                <a:cs typeface="Arial" pitchFamily="34" charset="0"/>
              </a:rPr>
              <a:t>Although, the interview method is </a:t>
            </a:r>
            <a:r>
              <a:rPr lang="en-IN" sz="2800" dirty="0">
                <a:solidFill>
                  <a:srgbClr val="FF0000"/>
                </a:solidFill>
                <a:cs typeface="Arial" pitchFamily="34" charset="0"/>
              </a:rPr>
              <a:t>time-consuming</a:t>
            </a:r>
            <a:r>
              <a:rPr lang="en-IN" sz="2800" dirty="0">
                <a:cs typeface="Arial" pitchFamily="34" charset="0"/>
              </a:rPr>
              <a:t> and expensive, but the method ensures a high level of </a:t>
            </a:r>
            <a:r>
              <a:rPr lang="en-IN" sz="2800" dirty="0">
                <a:solidFill>
                  <a:srgbClr val="FF0000"/>
                </a:solidFill>
                <a:cs typeface="Arial" pitchFamily="34" charset="0"/>
              </a:rPr>
              <a:t>accuracy</a:t>
            </a:r>
            <a:r>
              <a:rPr lang="en-IN" sz="2800" dirty="0">
                <a:cs typeface="Arial" pitchFamily="34" charset="0"/>
              </a:rPr>
              <a:t>.</a:t>
            </a:r>
            <a:endParaRPr lang="en-US" sz="2000" dirty="0">
              <a:cs typeface="Arial" pitchFamily="34" charset="0"/>
            </a:endParaRPr>
          </a:p>
          <a:p>
            <a:pPr marL="685800" lvl="1" indent="-228600" eaLnBrk="0" hangingPunct="0">
              <a:spcBef>
                <a:spcPct val="20000"/>
              </a:spcBef>
              <a:buClr>
                <a:schemeClr val="hlink"/>
              </a:buClr>
              <a:defRPr/>
            </a:pPr>
            <a:endParaRPr lang="en-US" sz="2800" kern="0" dirty="0">
              <a:effectLst>
                <a:outerShdw blurRad="38100" dist="38100" dir="2700000" algn="tl">
                  <a:srgbClr val="000000"/>
                </a:outerShdw>
              </a:effectLst>
              <a:latin typeface="+mn-lt"/>
              <a:cs typeface="+mn-cs"/>
            </a:endParaRPr>
          </a:p>
        </p:txBody>
      </p:sp>
      <p:sp>
        <p:nvSpPr>
          <p:cNvPr id="4" name="TextBox 3"/>
          <p:cNvSpPr txBox="1">
            <a:spLocks noChangeArrowheads="1"/>
          </p:cNvSpPr>
          <p:nvPr/>
        </p:nvSpPr>
        <p:spPr bwMode="auto">
          <a:xfrm>
            <a:off x="304800" y="836587"/>
            <a:ext cx="8458200" cy="579438"/>
          </a:xfrm>
          <a:prstGeom prst="rect">
            <a:avLst/>
          </a:prstGeom>
          <a:noFill/>
          <a:ln>
            <a:noFill/>
          </a:ln>
          <a:effectLst>
            <a:outerShdw dist="28398" dir="14606097" algn="ctr" rotWithShape="0">
              <a:schemeClr val="hlink">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a:spcBef>
                <a:spcPct val="50000"/>
              </a:spcBef>
              <a:buClrTx/>
              <a:buSzTx/>
              <a:buFontTx/>
              <a:buNone/>
            </a:pPr>
            <a:r>
              <a:rPr lang="en-US" altLang="en-US" dirty="0">
                <a:latin typeface="Arial Black" pitchFamily="34" charset="0"/>
              </a:rPr>
              <a:t> Methods of Gathering information</a:t>
            </a:r>
          </a:p>
        </p:txBody>
      </p:sp>
    </p:spTree>
    <p:extLst>
      <p:ext uri="{BB962C8B-B14F-4D97-AF65-F5344CB8AC3E}">
        <p14:creationId xmlns="" xmlns:p14="http://schemas.microsoft.com/office/powerpoint/2010/main" val="1083132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F443799-39A2-4A4D-8B09-8A57EC1508D7}" type="slidenum">
              <a:rPr lang="en-US" smtClean="0"/>
              <a:pPr>
                <a:defRPr/>
              </a:pPr>
              <a:t>9</a:t>
            </a:fld>
            <a:endParaRPr lang="en-US" dirty="0"/>
          </a:p>
        </p:txBody>
      </p:sp>
      <p:sp>
        <p:nvSpPr>
          <p:cNvPr id="8195" name="TextBox 10"/>
          <p:cNvSpPr txBox="1">
            <a:spLocks noChangeArrowheads="1"/>
          </p:cNvSpPr>
          <p:nvPr/>
        </p:nvSpPr>
        <p:spPr bwMode="auto">
          <a:xfrm>
            <a:off x="381000" y="1447800"/>
            <a:ext cx="8534400" cy="3170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19113" indent="-465138"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buClrTx/>
              <a:buSzTx/>
            </a:pPr>
            <a:r>
              <a:rPr lang="en-US" altLang="en-US" sz="4000" dirty="0"/>
              <a:t>Human </a:t>
            </a:r>
            <a:r>
              <a:rPr lang="en-US" altLang="en-US" sz="4000" dirty="0" smtClean="0"/>
              <a:t>Resource Management is the </a:t>
            </a:r>
            <a:r>
              <a:rPr lang="en-US" altLang="en-US" sz="4000" dirty="0" smtClean="0">
                <a:solidFill>
                  <a:srgbClr val="FF0000"/>
                </a:solidFill>
              </a:rPr>
              <a:t>utilization</a:t>
            </a:r>
            <a:r>
              <a:rPr lang="en-US" altLang="en-US" sz="4000" dirty="0" smtClean="0"/>
              <a:t> </a:t>
            </a:r>
            <a:r>
              <a:rPr lang="en-US" altLang="en-US" sz="4000" dirty="0"/>
              <a:t>and </a:t>
            </a:r>
            <a:r>
              <a:rPr lang="en-US" altLang="en-US" sz="4000" dirty="0">
                <a:solidFill>
                  <a:srgbClr val="FF0000"/>
                </a:solidFill>
              </a:rPr>
              <a:t>maintenance</a:t>
            </a:r>
            <a:r>
              <a:rPr lang="en-US" altLang="en-US" sz="4000" dirty="0"/>
              <a:t> (preservation) of human (people) resource in organizations in order to achieve objectives.</a:t>
            </a:r>
          </a:p>
        </p:txBody>
      </p:sp>
      <p:sp>
        <p:nvSpPr>
          <p:cNvPr id="8196" name="Text Box 18"/>
          <p:cNvSpPr txBox="1">
            <a:spLocks noChangeArrowheads="1"/>
          </p:cNvSpPr>
          <p:nvPr/>
        </p:nvSpPr>
        <p:spPr bwMode="auto">
          <a:xfrm>
            <a:off x="152400" y="671512"/>
            <a:ext cx="87630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3000" b="1" dirty="0"/>
              <a:t>Human Resource Management Definition</a:t>
            </a:r>
          </a:p>
        </p:txBody>
      </p:sp>
    </p:spTree>
    <p:extLst>
      <p:ext uri="{BB962C8B-B14F-4D97-AF65-F5344CB8AC3E}">
        <p14:creationId xmlns="" xmlns:p14="http://schemas.microsoft.com/office/powerpoint/2010/main" val="3099667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195"/>
                                        </p:tgtEl>
                                        <p:attrNameLst>
                                          <p:attrName>style.visibility</p:attrName>
                                        </p:attrNameLst>
                                      </p:cBhvr>
                                      <p:to>
                                        <p:strVal val="visible"/>
                                      </p:to>
                                    </p:set>
                                    <p:anim calcmode="lin" valueType="num">
                                      <p:cBhvr>
                                        <p:cTn id="11" dur="500" fill="hold"/>
                                        <p:tgtEl>
                                          <p:spTgt spid="8195"/>
                                        </p:tgtEl>
                                        <p:attrNameLst>
                                          <p:attrName>ppt_w</p:attrName>
                                        </p:attrNameLst>
                                      </p:cBhvr>
                                      <p:tavLst>
                                        <p:tav tm="0">
                                          <p:val>
                                            <p:fltVal val="0"/>
                                          </p:val>
                                        </p:tav>
                                        <p:tav tm="100000">
                                          <p:val>
                                            <p:strVal val="#ppt_w"/>
                                          </p:val>
                                        </p:tav>
                                      </p:tavLst>
                                    </p:anim>
                                    <p:anim calcmode="lin" valueType="num">
                                      <p:cBhvr>
                                        <p:cTn id="12" dur="500" fill="hold"/>
                                        <p:tgtEl>
                                          <p:spTgt spid="819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8196"/>
                                        </p:tgtEl>
                                        <p:attrNameLst>
                                          <p:attrName>style.visibility</p:attrName>
                                        </p:attrNameLst>
                                      </p:cBhvr>
                                      <p:to>
                                        <p:strVal val="visible"/>
                                      </p:to>
                                    </p:set>
                                    <p:anim calcmode="lin" valueType="num">
                                      <p:cBhvr>
                                        <p:cTn id="15" dur="500" fill="hold"/>
                                        <p:tgtEl>
                                          <p:spTgt spid="8196"/>
                                        </p:tgtEl>
                                        <p:attrNameLst>
                                          <p:attrName>ppt_w</p:attrName>
                                        </p:attrNameLst>
                                      </p:cBhvr>
                                      <p:tavLst>
                                        <p:tav tm="0">
                                          <p:val>
                                            <p:fltVal val="0"/>
                                          </p:val>
                                        </p:tav>
                                        <p:tav tm="100000">
                                          <p:val>
                                            <p:strVal val="#ppt_w"/>
                                          </p:val>
                                        </p:tav>
                                      </p:tavLst>
                                    </p:anim>
                                    <p:anim calcmode="lin" valueType="num">
                                      <p:cBhvr>
                                        <p:cTn id="16" dur="500" fill="hold"/>
                                        <p:tgtEl>
                                          <p:spTgt spid="81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p:bldP spid="819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pPr marL="274320" lvl="2" indent="-274320">
              <a:buClr>
                <a:schemeClr val="accent3"/>
              </a:buClr>
              <a:buSzPct val="95000"/>
            </a:pPr>
            <a:r>
              <a:rPr lang="en-US" sz="2400" dirty="0"/>
              <a:t>Frequently, both the </a:t>
            </a:r>
            <a:r>
              <a:rPr lang="en-US" sz="2400" dirty="0">
                <a:solidFill>
                  <a:srgbClr val="FF0000"/>
                </a:solidFill>
              </a:rPr>
              <a:t>employee</a:t>
            </a:r>
            <a:r>
              <a:rPr lang="en-US" sz="2400" dirty="0"/>
              <a:t> and the employee’s </a:t>
            </a:r>
            <a:r>
              <a:rPr lang="en-US" sz="2400" dirty="0">
                <a:solidFill>
                  <a:srgbClr val="FF0000"/>
                </a:solidFill>
              </a:rPr>
              <a:t>supervisor</a:t>
            </a:r>
            <a:r>
              <a:rPr lang="en-US" sz="2400" dirty="0"/>
              <a:t> must be interviewed to obtain a complete understanding of the job.</a:t>
            </a:r>
          </a:p>
          <a:p>
            <a:r>
              <a:rPr lang="en-US" dirty="0"/>
              <a:t>This method is </a:t>
            </a:r>
            <a:r>
              <a:rPr lang="en-US" dirty="0">
                <a:solidFill>
                  <a:srgbClr val="FF0000"/>
                </a:solidFill>
              </a:rPr>
              <a:t>expensive</a:t>
            </a:r>
            <a:r>
              <a:rPr lang="en-US" dirty="0"/>
              <a:t> because of the </a:t>
            </a:r>
            <a:r>
              <a:rPr lang="en-US" dirty="0">
                <a:solidFill>
                  <a:srgbClr val="FF0000"/>
                </a:solidFill>
              </a:rPr>
              <a:t>number of people involved</a:t>
            </a:r>
            <a:r>
              <a:rPr lang="en-US" dirty="0"/>
              <a:t>, and it usually requires the presence of a representative from the </a:t>
            </a:r>
            <a:r>
              <a:rPr lang="en-US" dirty="0">
                <a:solidFill>
                  <a:srgbClr val="FF0000"/>
                </a:solidFill>
              </a:rPr>
              <a:t>HR department </a:t>
            </a:r>
            <a:r>
              <a:rPr lang="en-US" dirty="0"/>
              <a:t>as a </a:t>
            </a:r>
            <a:r>
              <a:rPr lang="en-US" dirty="0" smtClean="0">
                <a:solidFill>
                  <a:srgbClr val="FF0000"/>
                </a:solidFill>
              </a:rPr>
              <a:t>mediator</a:t>
            </a:r>
            <a:r>
              <a:rPr lang="en-US" dirty="0" smtClean="0"/>
              <a:t>.</a:t>
            </a:r>
          </a:p>
          <a:p>
            <a:r>
              <a:rPr lang="en-US" dirty="0"/>
              <a:t>For certain difficult-to-define jobs, group interviews are probably most appropriate.</a:t>
            </a:r>
          </a:p>
        </p:txBody>
      </p:sp>
    </p:spTree>
    <p:extLst>
      <p:ext uri="{BB962C8B-B14F-4D97-AF65-F5344CB8AC3E}">
        <p14:creationId xmlns="" xmlns:p14="http://schemas.microsoft.com/office/powerpoint/2010/main" val="332424939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79EB685-B9D4-4427-B297-233F61BF0095}" type="slidenum">
              <a:rPr lang="en-US" smtClean="0"/>
              <a:pPr>
                <a:defRPr/>
              </a:pPr>
              <a:t>91</a:t>
            </a:fld>
            <a:endParaRPr lang="en-US"/>
          </a:p>
        </p:txBody>
      </p:sp>
      <p:sp>
        <p:nvSpPr>
          <p:cNvPr id="3" name="Rectangle 3"/>
          <p:cNvSpPr txBox="1">
            <a:spLocks noChangeArrowheads="1"/>
          </p:cNvSpPr>
          <p:nvPr/>
        </p:nvSpPr>
        <p:spPr>
          <a:xfrm>
            <a:off x="533400" y="1304418"/>
            <a:ext cx="7848600" cy="4876800"/>
          </a:xfrm>
          <a:prstGeom prst="rect">
            <a:avLst/>
          </a:prstGeom>
        </p:spPr>
        <p:txBody>
          <a:bodyPr/>
          <a:lstStyle/>
          <a:p>
            <a:pPr marL="342900" indent="-342900" eaLnBrk="0" hangingPunct="0">
              <a:spcBef>
                <a:spcPct val="20000"/>
              </a:spcBef>
              <a:buClr>
                <a:schemeClr val="hlink"/>
              </a:buClr>
              <a:buSzPct val="80000"/>
              <a:buFont typeface="Wingdings" pitchFamily="2" charset="2"/>
              <a:buChar char="n"/>
              <a:defRPr/>
            </a:pPr>
            <a:r>
              <a:rPr lang="en-US" sz="3200" kern="0" dirty="0" smtClean="0">
                <a:effectLst>
                  <a:outerShdw blurRad="38100" dist="38100" dir="2700000" algn="tl">
                    <a:srgbClr val="000000"/>
                  </a:outerShdw>
                </a:effectLst>
                <a:latin typeface="+mn-lt"/>
                <a:cs typeface="+mn-cs"/>
              </a:rPr>
              <a:t>Questionnaires</a:t>
            </a:r>
          </a:p>
          <a:p>
            <a:pPr marL="457200" indent="-457200" eaLnBrk="0" hangingPunct="0">
              <a:spcBef>
                <a:spcPct val="20000"/>
              </a:spcBef>
              <a:buClr>
                <a:schemeClr val="hlink"/>
              </a:buClr>
              <a:buSzPct val="80000"/>
              <a:buFont typeface="Wingdings" panose="05000000000000000000" pitchFamily="2" charset="2"/>
              <a:buChar char="§"/>
              <a:defRPr/>
            </a:pPr>
            <a:r>
              <a:rPr lang="en-US" sz="3200" dirty="0"/>
              <a:t>The questionnaire is a widely used method of gathering data on jobs. </a:t>
            </a:r>
            <a:endParaRPr lang="en-US" sz="3200" dirty="0" smtClean="0"/>
          </a:p>
          <a:p>
            <a:pPr marL="457200" indent="-457200" eaLnBrk="0" hangingPunct="0">
              <a:spcBef>
                <a:spcPct val="20000"/>
              </a:spcBef>
              <a:buClr>
                <a:schemeClr val="hlink"/>
              </a:buClr>
              <a:buSzPct val="80000"/>
              <a:buFont typeface="Wingdings" panose="05000000000000000000" pitchFamily="2" charset="2"/>
              <a:buChar char="§"/>
              <a:defRPr/>
            </a:pPr>
            <a:r>
              <a:rPr lang="en-US" sz="3200" dirty="0" smtClean="0"/>
              <a:t>A </a:t>
            </a:r>
            <a:r>
              <a:rPr lang="en-US" sz="3200" dirty="0"/>
              <a:t>survey instrument is developed and given to employees and managers to complete.</a:t>
            </a:r>
            <a:endParaRPr lang="en-US" sz="3200" kern="0" dirty="0">
              <a:effectLst>
                <a:outerShdw blurRad="38100" dist="38100" dir="2700000" algn="tl">
                  <a:srgbClr val="000000"/>
                </a:outerShdw>
              </a:effectLst>
              <a:latin typeface="+mn-lt"/>
              <a:cs typeface="+mn-cs"/>
            </a:endParaRPr>
          </a:p>
          <a:p>
            <a:pPr marL="742950" lvl="1" indent="-285750" eaLnBrk="0" hangingPunct="0">
              <a:spcBef>
                <a:spcPct val="20000"/>
              </a:spcBef>
              <a:buClr>
                <a:schemeClr val="tx1"/>
              </a:buClr>
              <a:buFontTx/>
              <a:buChar char="–"/>
              <a:defRPr/>
            </a:pPr>
            <a:r>
              <a:rPr lang="en-US" sz="2800" kern="0" dirty="0">
                <a:effectLst>
                  <a:outerShdw blurRad="38100" dist="38100" dir="2700000" algn="tl">
                    <a:srgbClr val="000000"/>
                  </a:outerShdw>
                </a:effectLst>
                <a:latin typeface="+mn-lt"/>
                <a:cs typeface="+mn-cs"/>
              </a:rPr>
              <a:t>Employees answer questions about the job’s tasks and </a:t>
            </a:r>
            <a:r>
              <a:rPr lang="en-US" sz="2800" kern="0" dirty="0" smtClean="0">
                <a:effectLst>
                  <a:outerShdw blurRad="38100" dist="38100" dir="2700000" algn="tl">
                    <a:srgbClr val="000000"/>
                  </a:outerShdw>
                </a:effectLst>
                <a:latin typeface="+mn-lt"/>
                <a:cs typeface="+mn-cs"/>
              </a:rPr>
              <a:t>responsibilities</a:t>
            </a:r>
          </a:p>
          <a:p>
            <a:pPr marL="742950" lvl="1" indent="-285750" eaLnBrk="0" hangingPunct="0">
              <a:spcBef>
                <a:spcPct val="20000"/>
              </a:spcBef>
              <a:buClr>
                <a:schemeClr val="tx1"/>
              </a:buClr>
              <a:buFontTx/>
              <a:buChar char="–"/>
              <a:defRPr/>
            </a:pPr>
            <a:r>
              <a:rPr lang="en-IN" sz="2800" dirty="0">
                <a:cs typeface="Arial" pitchFamily="34" charset="0"/>
              </a:rPr>
              <a:t>A </a:t>
            </a:r>
            <a:r>
              <a:rPr lang="en-IN" sz="2800" dirty="0">
                <a:solidFill>
                  <a:srgbClr val="FF0000"/>
                </a:solidFill>
                <a:cs typeface="Arial" pitchFamily="34" charset="0"/>
              </a:rPr>
              <a:t>task is an identifiable </a:t>
            </a:r>
            <a:r>
              <a:rPr lang="en-IN" sz="2800" dirty="0">
                <a:cs typeface="Arial" pitchFamily="34" charset="0"/>
              </a:rPr>
              <a:t>work activity carried out for a specific purpose, for example typing a letter. </a:t>
            </a:r>
            <a:endParaRPr lang="en-US" sz="2800" kern="0" dirty="0">
              <a:effectLst>
                <a:outerShdw blurRad="38100" dist="38100" dir="2700000" algn="tl">
                  <a:srgbClr val="000000"/>
                </a:outerShdw>
              </a:effectLst>
            </a:endParaRPr>
          </a:p>
          <a:p>
            <a:pPr marL="742950" lvl="1" indent="-285750" eaLnBrk="0" hangingPunct="0">
              <a:spcBef>
                <a:spcPct val="20000"/>
              </a:spcBef>
              <a:buClr>
                <a:schemeClr val="tx1"/>
              </a:buClr>
              <a:buFontTx/>
              <a:buChar char="–"/>
              <a:defRPr/>
            </a:pPr>
            <a:endParaRPr lang="en-US" sz="2800" kern="0" dirty="0">
              <a:effectLst>
                <a:outerShdw blurRad="38100" dist="38100" dir="2700000" algn="tl">
                  <a:srgbClr val="000000"/>
                </a:outerShdw>
              </a:effectLst>
              <a:latin typeface="+mn-lt"/>
              <a:cs typeface="+mn-cs"/>
            </a:endParaRPr>
          </a:p>
        </p:txBody>
      </p:sp>
      <p:sp>
        <p:nvSpPr>
          <p:cNvPr id="4" name="TextBox 3"/>
          <p:cNvSpPr txBox="1">
            <a:spLocks noChangeArrowheads="1"/>
          </p:cNvSpPr>
          <p:nvPr/>
        </p:nvSpPr>
        <p:spPr bwMode="auto">
          <a:xfrm>
            <a:off x="381000" y="670017"/>
            <a:ext cx="8458200" cy="579437"/>
          </a:xfrm>
          <a:prstGeom prst="rect">
            <a:avLst/>
          </a:prstGeom>
          <a:noFill/>
          <a:ln>
            <a:noFill/>
          </a:ln>
          <a:effectLst>
            <a:outerShdw dist="28398" dir="14606097" algn="ctr" rotWithShape="0">
              <a:schemeClr val="hlink">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spcBef>
                <a:spcPct val="50000"/>
              </a:spcBef>
              <a:buClrTx/>
              <a:buSzTx/>
              <a:buFontTx/>
              <a:buNone/>
            </a:pPr>
            <a:r>
              <a:rPr lang="en-US" altLang="en-US" dirty="0" err="1" smtClean="0">
                <a:latin typeface="Arial Black" pitchFamily="34" charset="0"/>
              </a:rPr>
              <a:t>contd</a:t>
            </a:r>
            <a:endParaRPr lang="en-US" altLang="en-US" dirty="0">
              <a:latin typeface="Arial Black" pitchFamily="34" charset="0"/>
            </a:endParaRPr>
          </a:p>
        </p:txBody>
      </p:sp>
    </p:spTree>
    <p:extLst>
      <p:ext uri="{BB962C8B-B14F-4D97-AF65-F5344CB8AC3E}">
        <p14:creationId xmlns="" xmlns:p14="http://schemas.microsoft.com/office/powerpoint/2010/main" val="817885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15112"/>
          </a:xfrm>
        </p:spPr>
        <p:txBody>
          <a:bodyPr>
            <a:noAutofit/>
          </a:bodyPr>
          <a:lstStyle/>
          <a:p>
            <a:r>
              <a:rPr lang="en-US" sz="4000" dirty="0" smtClean="0"/>
              <a:t>Questions like these will be included:</a:t>
            </a:r>
            <a:endParaRPr lang="en-US" sz="4000" dirty="0"/>
          </a:p>
        </p:txBody>
      </p:sp>
      <p:sp>
        <p:nvSpPr>
          <p:cNvPr id="3" name="Content Placeholder 2"/>
          <p:cNvSpPr>
            <a:spLocks noGrp="1"/>
          </p:cNvSpPr>
          <p:nvPr>
            <p:ph idx="1"/>
          </p:nvPr>
        </p:nvSpPr>
        <p:spPr>
          <a:xfrm>
            <a:off x="457200" y="990600"/>
            <a:ext cx="8229600" cy="5334000"/>
          </a:xfrm>
        </p:spPr>
        <p:txBody>
          <a:bodyPr>
            <a:noAutofit/>
          </a:bodyPr>
          <a:lstStyle/>
          <a:p>
            <a:pPr lvl="3"/>
            <a:r>
              <a:rPr lang="en-US" sz="2400" dirty="0"/>
              <a:t>Information input. Where and how does the worker get information to perform the job?</a:t>
            </a:r>
          </a:p>
          <a:p>
            <a:pPr lvl="3"/>
            <a:r>
              <a:rPr lang="en-US" sz="2400" dirty="0"/>
              <a:t>Mental processes. What reasoning, decision-making, and planning processes are used to perform the job?</a:t>
            </a:r>
          </a:p>
          <a:p>
            <a:pPr lvl="3"/>
            <a:r>
              <a:rPr lang="en-US" sz="2400" dirty="0"/>
              <a:t>Work output. What physical activities and tools are used to perform the job?</a:t>
            </a:r>
          </a:p>
          <a:p>
            <a:pPr lvl="3"/>
            <a:r>
              <a:rPr lang="en-US" sz="2400" dirty="0"/>
              <a:t>Relationship with others. What relationships are required to perform the job?</a:t>
            </a:r>
          </a:p>
          <a:p>
            <a:pPr lvl="3"/>
            <a:r>
              <a:rPr lang="en-US" sz="2400" dirty="0"/>
              <a:t>Job context. What working conditions and social contexts are involved</a:t>
            </a:r>
            <a:r>
              <a:rPr lang="en-US" sz="2400" dirty="0" smtClean="0"/>
              <a:t>?</a:t>
            </a:r>
            <a:endParaRPr lang="en-IN" sz="3200" dirty="0" smtClean="0">
              <a:cs typeface="Arial" pitchFamily="34" charset="0"/>
            </a:endParaRPr>
          </a:p>
          <a:p>
            <a:pPr marL="742950" lvl="1" indent="-285750" eaLnBrk="0" hangingPunct="0">
              <a:buClr>
                <a:schemeClr val="tx1"/>
              </a:buClr>
              <a:buFontTx/>
              <a:buChar char="–"/>
              <a:defRPr/>
            </a:pPr>
            <a:r>
              <a:rPr lang="en-IN" sz="3200" dirty="0" smtClean="0">
                <a:cs typeface="Arial" pitchFamily="34" charset="0"/>
              </a:rPr>
              <a:t>The </a:t>
            </a:r>
            <a:r>
              <a:rPr lang="en-IN" sz="3200" dirty="0">
                <a:cs typeface="Arial" pitchFamily="34" charset="0"/>
              </a:rPr>
              <a:t>questionnaire method is </a:t>
            </a:r>
            <a:r>
              <a:rPr lang="en-IN" sz="3200" dirty="0">
                <a:solidFill>
                  <a:srgbClr val="FF0000"/>
                </a:solidFill>
                <a:cs typeface="Arial" pitchFamily="34" charset="0"/>
              </a:rPr>
              <a:t>quick </a:t>
            </a:r>
            <a:r>
              <a:rPr lang="en-IN" sz="3200" dirty="0">
                <a:cs typeface="Arial" pitchFamily="34" charset="0"/>
              </a:rPr>
              <a:t>and </a:t>
            </a:r>
            <a:r>
              <a:rPr lang="en-IN" sz="3200" dirty="0">
                <a:solidFill>
                  <a:srgbClr val="FF0000"/>
                </a:solidFill>
                <a:cs typeface="Arial" pitchFamily="34" charset="0"/>
              </a:rPr>
              <a:t>economical to use</a:t>
            </a:r>
            <a:r>
              <a:rPr lang="en-IN" sz="3200" dirty="0">
                <a:cs typeface="Arial" pitchFamily="34" charset="0"/>
              </a:rPr>
              <a:t>.</a:t>
            </a:r>
            <a:endParaRPr lang="en-US" sz="3200" kern="0" dirty="0">
              <a:effectLst>
                <a:outerShdw blurRad="38100" dist="38100" dir="2700000" algn="tl">
                  <a:srgbClr val="000000"/>
                </a:outerShdw>
              </a:effectLst>
            </a:endParaRPr>
          </a:p>
          <a:p>
            <a:endParaRPr lang="en-US" sz="2800" dirty="0"/>
          </a:p>
        </p:txBody>
      </p:sp>
    </p:spTree>
    <p:extLst>
      <p:ext uri="{BB962C8B-B14F-4D97-AF65-F5344CB8AC3E}">
        <p14:creationId xmlns="" xmlns:p14="http://schemas.microsoft.com/office/powerpoint/2010/main" val="141163461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01C8E9F-DD55-4DDA-A4D7-1B20C61C383A}" type="slidenum">
              <a:rPr lang="en-US" smtClean="0"/>
              <a:pPr>
                <a:defRPr/>
              </a:pPr>
              <a:t>93</a:t>
            </a:fld>
            <a:endParaRPr lang="en-US"/>
          </a:p>
        </p:txBody>
      </p:sp>
      <p:sp>
        <p:nvSpPr>
          <p:cNvPr id="3" name="Rectangle 3"/>
          <p:cNvSpPr txBox="1">
            <a:spLocks noChangeArrowheads="1"/>
          </p:cNvSpPr>
          <p:nvPr/>
        </p:nvSpPr>
        <p:spPr>
          <a:xfrm>
            <a:off x="685800" y="1905000"/>
            <a:ext cx="7848600" cy="4114800"/>
          </a:xfrm>
          <a:prstGeom prst="rect">
            <a:avLst/>
          </a:prstGeom>
        </p:spPr>
        <p:txBody>
          <a:bodyPr/>
          <a:lstStyle/>
          <a:p>
            <a:pPr marL="342900" indent="-342900" eaLnBrk="0" hangingPunct="0">
              <a:spcBef>
                <a:spcPct val="20000"/>
              </a:spcBef>
              <a:buClr>
                <a:schemeClr val="hlink"/>
              </a:buClr>
              <a:buSzPct val="80000"/>
              <a:buFont typeface="Wingdings" pitchFamily="2" charset="2"/>
              <a:buChar char="n"/>
              <a:defRPr/>
            </a:pPr>
            <a:r>
              <a:rPr lang="en-US" sz="3200" kern="0" dirty="0">
                <a:effectLst>
                  <a:outerShdw blurRad="38100" dist="38100" dir="2700000" algn="tl">
                    <a:srgbClr val="000000"/>
                  </a:outerShdw>
                </a:effectLst>
                <a:latin typeface="+mn-lt"/>
                <a:cs typeface="+mn-cs"/>
              </a:rPr>
              <a:t>Diary Method/</a:t>
            </a:r>
            <a:r>
              <a:rPr lang="en-IN" sz="3200" b="1" dirty="0">
                <a:cs typeface="Arial" pitchFamily="34" charset="0"/>
              </a:rPr>
              <a:t> Employee Log</a:t>
            </a:r>
            <a:endParaRPr lang="en-US" sz="3200" kern="0" dirty="0">
              <a:effectLst>
                <a:outerShdw blurRad="38100" dist="38100" dir="2700000" algn="tl">
                  <a:srgbClr val="000000"/>
                </a:outerShdw>
              </a:effectLst>
              <a:latin typeface="+mn-lt"/>
              <a:cs typeface="+mn-cs"/>
            </a:endParaRPr>
          </a:p>
          <a:p>
            <a:pPr marL="742950" lvl="1" indent="-285750" eaLnBrk="0" hangingPunct="0">
              <a:spcBef>
                <a:spcPct val="20000"/>
              </a:spcBef>
              <a:buClr>
                <a:schemeClr val="tx1"/>
              </a:buClr>
              <a:buFontTx/>
              <a:buChar char="–"/>
              <a:defRPr/>
            </a:pPr>
            <a:r>
              <a:rPr lang="en-US" sz="2800" kern="0" dirty="0">
                <a:effectLst>
                  <a:outerShdw blurRad="38100" dist="38100" dir="2700000" algn="tl">
                    <a:srgbClr val="000000"/>
                  </a:outerShdw>
                </a:effectLst>
                <a:latin typeface="+mn-lt"/>
                <a:cs typeface="+mn-cs"/>
              </a:rPr>
              <a:t>Incumbent </a:t>
            </a:r>
            <a:r>
              <a:rPr lang="en-US" sz="2800" kern="0" dirty="0">
                <a:solidFill>
                  <a:srgbClr val="FF0000"/>
                </a:solidFill>
                <a:effectLst>
                  <a:outerShdw blurRad="38100" dist="38100" dir="2700000" algn="tl">
                    <a:srgbClr val="000000"/>
                  </a:outerShdw>
                </a:effectLst>
                <a:latin typeface="+mn-lt"/>
                <a:cs typeface="+mn-cs"/>
              </a:rPr>
              <a:t>Employees record information </a:t>
            </a:r>
            <a:r>
              <a:rPr lang="en-US" sz="2800" kern="0" dirty="0">
                <a:effectLst>
                  <a:outerShdw blurRad="38100" dist="38100" dir="2700000" algn="tl">
                    <a:srgbClr val="000000"/>
                  </a:outerShdw>
                </a:effectLst>
                <a:latin typeface="+mn-lt"/>
                <a:cs typeface="+mn-cs"/>
              </a:rPr>
              <a:t>into diaries of their </a:t>
            </a:r>
            <a:r>
              <a:rPr lang="en-US" sz="2800" kern="0" dirty="0">
                <a:solidFill>
                  <a:srgbClr val="0070C0"/>
                </a:solidFill>
                <a:effectLst>
                  <a:outerShdw blurRad="38100" dist="38100" dir="2700000" algn="tl">
                    <a:srgbClr val="000000"/>
                  </a:outerShdw>
                </a:effectLst>
                <a:latin typeface="+mn-lt"/>
                <a:cs typeface="+mn-cs"/>
              </a:rPr>
              <a:t>daily tasks</a:t>
            </a:r>
          </a:p>
          <a:p>
            <a:pPr marL="1143000" lvl="2" indent="-228600" eaLnBrk="0" hangingPunct="0">
              <a:spcBef>
                <a:spcPct val="20000"/>
              </a:spcBef>
              <a:buClr>
                <a:schemeClr val="hlink"/>
              </a:buClr>
              <a:buFont typeface="Wingdings" pitchFamily="2" charset="2"/>
              <a:buChar char="§"/>
              <a:defRPr/>
            </a:pPr>
            <a:r>
              <a:rPr lang="en-US" sz="2400" kern="0" dirty="0">
                <a:effectLst>
                  <a:outerShdw blurRad="38100" dist="38100" dir="2700000" algn="tl">
                    <a:srgbClr val="000000"/>
                  </a:outerShdw>
                </a:effectLst>
                <a:latin typeface="+mn-lt"/>
                <a:cs typeface="+mn-cs"/>
              </a:rPr>
              <a:t>Record the </a:t>
            </a:r>
            <a:r>
              <a:rPr lang="en-US" sz="2400" kern="0" dirty="0">
                <a:solidFill>
                  <a:srgbClr val="FF0000"/>
                </a:solidFill>
                <a:effectLst>
                  <a:outerShdw blurRad="38100" dist="38100" dir="2700000" algn="tl">
                    <a:srgbClr val="000000"/>
                  </a:outerShdw>
                </a:effectLst>
                <a:latin typeface="+mn-lt"/>
                <a:cs typeface="+mn-cs"/>
              </a:rPr>
              <a:t>time it takes to complete </a:t>
            </a:r>
            <a:r>
              <a:rPr lang="en-US" sz="2400" kern="0" dirty="0">
                <a:effectLst>
                  <a:outerShdw blurRad="38100" dist="38100" dir="2700000" algn="tl">
                    <a:srgbClr val="000000"/>
                  </a:outerShdw>
                </a:effectLst>
                <a:latin typeface="+mn-lt"/>
                <a:cs typeface="+mn-cs"/>
              </a:rPr>
              <a:t>tasks</a:t>
            </a:r>
          </a:p>
          <a:p>
            <a:pPr marL="742950" lvl="1" indent="-285750" eaLnBrk="0" hangingPunct="0">
              <a:spcBef>
                <a:spcPct val="20000"/>
              </a:spcBef>
              <a:buClr>
                <a:schemeClr val="tx1"/>
              </a:buClr>
              <a:buFontTx/>
              <a:buChar char="–"/>
              <a:defRPr/>
            </a:pPr>
            <a:r>
              <a:rPr lang="en-US" sz="2800" kern="0" dirty="0">
                <a:effectLst>
                  <a:outerShdw blurRad="38100" dist="38100" dir="2700000" algn="tl">
                    <a:srgbClr val="000000"/>
                  </a:outerShdw>
                </a:effectLst>
                <a:latin typeface="+mn-lt"/>
                <a:cs typeface="+mn-cs"/>
              </a:rPr>
              <a:t>Must be over a period of several weeks or months</a:t>
            </a:r>
          </a:p>
          <a:p>
            <a:pPr marL="457200" indent="-457200" eaLnBrk="0" hangingPunct="0">
              <a:spcBef>
                <a:spcPct val="20000"/>
              </a:spcBef>
              <a:buClr>
                <a:schemeClr val="tx1"/>
              </a:buClr>
              <a:buFont typeface="Arial" panose="020B0604020202020204" pitchFamily="34" charset="0"/>
              <a:buChar char="•"/>
              <a:defRPr/>
            </a:pPr>
            <a:r>
              <a:rPr lang="en-US" sz="2800" dirty="0"/>
              <a:t>Although this approach sometimes generates useful information, it may be burdensome for employees to compile an accurate log.</a:t>
            </a:r>
            <a:endParaRPr lang="en-US" sz="2800" kern="0" dirty="0">
              <a:effectLst>
                <a:outerShdw blurRad="38100" dist="38100" dir="2700000" algn="tl">
                  <a:srgbClr val="000000"/>
                </a:outerShdw>
              </a:effectLst>
              <a:latin typeface="+mn-lt"/>
              <a:cs typeface="+mn-cs"/>
            </a:endParaRPr>
          </a:p>
        </p:txBody>
      </p:sp>
      <p:sp>
        <p:nvSpPr>
          <p:cNvPr id="4" name="TextBox 3"/>
          <p:cNvSpPr txBox="1">
            <a:spLocks noChangeArrowheads="1"/>
          </p:cNvSpPr>
          <p:nvPr/>
        </p:nvSpPr>
        <p:spPr bwMode="auto">
          <a:xfrm>
            <a:off x="402236" y="793661"/>
            <a:ext cx="8458200" cy="579438"/>
          </a:xfrm>
          <a:prstGeom prst="rect">
            <a:avLst/>
          </a:prstGeom>
          <a:noFill/>
          <a:ln>
            <a:noFill/>
          </a:ln>
          <a:effectLst>
            <a:outerShdw dist="28398" dir="14606097" algn="ctr" rotWithShape="0">
              <a:schemeClr val="hlink">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spcBef>
                <a:spcPct val="50000"/>
              </a:spcBef>
              <a:buClrTx/>
              <a:buSzTx/>
              <a:buFontTx/>
              <a:buNone/>
            </a:pPr>
            <a:r>
              <a:rPr lang="en-US" altLang="en-US" dirty="0" err="1" smtClean="0">
                <a:latin typeface="Arial Black" pitchFamily="34" charset="0"/>
              </a:rPr>
              <a:t>contd</a:t>
            </a:r>
            <a:endParaRPr lang="en-US" altLang="en-US" dirty="0">
              <a:latin typeface="Arial Black" pitchFamily="34" charset="0"/>
            </a:endParaRPr>
          </a:p>
        </p:txBody>
      </p:sp>
    </p:spTree>
    <p:extLst>
      <p:ext uri="{BB962C8B-B14F-4D97-AF65-F5344CB8AC3E}">
        <p14:creationId xmlns="" xmlns:p14="http://schemas.microsoft.com/office/powerpoint/2010/main" val="3066536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2BBF963-4E0A-46F2-895C-78940247B3D1}" type="slidenum">
              <a:rPr lang="en-US" smtClean="0"/>
              <a:pPr>
                <a:defRPr/>
              </a:pPr>
              <a:t>94</a:t>
            </a:fld>
            <a:endParaRPr lang="en-US"/>
          </a:p>
        </p:txBody>
      </p:sp>
      <p:sp>
        <p:nvSpPr>
          <p:cNvPr id="3" name="Slide Number Placeholder 1"/>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9ADE4D95-AF03-4E17-BCBB-F68438B4FDD5}" type="slidenum">
              <a:rPr lang="en-US" sz="1200">
                <a:effectLst>
                  <a:outerShdw blurRad="38100" dist="38100" dir="2700000" algn="tl">
                    <a:srgbClr val="000000"/>
                  </a:outerShdw>
                </a:effectLst>
                <a:cs typeface="Arial" pitchFamily="34" charset="0"/>
              </a:rPr>
              <a:pPr algn="r">
                <a:defRPr/>
              </a:pPr>
              <a:t>94</a:t>
            </a:fld>
            <a:endParaRPr lang="en-US" sz="1200">
              <a:effectLst>
                <a:outerShdw blurRad="38100" dist="38100" dir="2700000" algn="tl">
                  <a:srgbClr val="000000"/>
                </a:outerShdw>
              </a:effectLst>
              <a:cs typeface="Arial" pitchFamily="34" charset="0"/>
            </a:endParaRPr>
          </a:p>
        </p:txBody>
      </p:sp>
      <p:sp>
        <p:nvSpPr>
          <p:cNvPr id="5" name="Rectangle 3"/>
          <p:cNvSpPr txBox="1">
            <a:spLocks noChangeArrowheads="1"/>
          </p:cNvSpPr>
          <p:nvPr/>
        </p:nvSpPr>
        <p:spPr>
          <a:xfrm>
            <a:off x="402236" y="1905000"/>
            <a:ext cx="8382000" cy="4114800"/>
          </a:xfrm>
          <a:prstGeom prst="rect">
            <a:avLst/>
          </a:prstGeom>
        </p:spPr>
        <p:txBody>
          <a:bodyPr/>
          <a:lstStyle/>
          <a:p>
            <a:pPr marL="342900" indent="-342900" eaLnBrk="0" hangingPunct="0">
              <a:spcBef>
                <a:spcPct val="20000"/>
              </a:spcBef>
              <a:buClr>
                <a:schemeClr val="hlink"/>
              </a:buClr>
              <a:buSzPct val="80000"/>
              <a:buFont typeface="Wingdings" pitchFamily="2" charset="2"/>
              <a:buChar char="n"/>
              <a:defRPr/>
            </a:pPr>
            <a:r>
              <a:rPr lang="en-US" sz="3200" kern="0" dirty="0">
                <a:effectLst>
                  <a:outerShdw blurRad="38100" dist="38100" dir="2700000" algn="tl">
                    <a:srgbClr val="000000"/>
                  </a:outerShdw>
                </a:effectLst>
                <a:latin typeface="+mn-lt"/>
                <a:cs typeface="+mn-cs"/>
              </a:rPr>
              <a:t>Observation Method</a:t>
            </a:r>
          </a:p>
          <a:p>
            <a:pPr marL="742950" lvl="1" indent="-285750" eaLnBrk="0" hangingPunct="0">
              <a:spcBef>
                <a:spcPct val="20000"/>
              </a:spcBef>
              <a:buClr>
                <a:schemeClr val="tx1"/>
              </a:buClr>
              <a:buFontTx/>
              <a:buChar char="–"/>
              <a:defRPr/>
            </a:pPr>
            <a:r>
              <a:rPr lang="en-US" sz="2800" kern="0" dirty="0">
                <a:effectLst>
                  <a:outerShdw blurRad="38100" dist="38100" dir="2700000" algn="tl">
                    <a:srgbClr val="000000"/>
                  </a:outerShdw>
                </a:effectLst>
                <a:latin typeface="+mn-lt"/>
                <a:cs typeface="+mn-cs"/>
              </a:rPr>
              <a:t>Analyst observes incumbent </a:t>
            </a:r>
          </a:p>
          <a:p>
            <a:pPr marL="1143000" lvl="2" indent="-228600" eaLnBrk="0" hangingPunct="0">
              <a:spcBef>
                <a:spcPct val="20000"/>
              </a:spcBef>
              <a:buClr>
                <a:schemeClr val="hlink"/>
              </a:buClr>
              <a:buFont typeface="Wingdings" pitchFamily="2" charset="2"/>
              <a:buChar char="§"/>
              <a:defRPr/>
            </a:pPr>
            <a:r>
              <a:rPr lang="en-US" sz="2400" kern="0" dirty="0">
                <a:effectLst>
                  <a:outerShdw blurRad="38100" dist="38100" dir="2700000" algn="tl">
                    <a:srgbClr val="000000"/>
                  </a:outerShdw>
                </a:effectLst>
                <a:latin typeface="+mn-lt"/>
                <a:cs typeface="+mn-cs"/>
              </a:rPr>
              <a:t>Directly</a:t>
            </a:r>
          </a:p>
          <a:p>
            <a:pPr marL="1143000" lvl="2" indent="-228600" eaLnBrk="0" hangingPunct="0">
              <a:spcBef>
                <a:spcPct val="20000"/>
              </a:spcBef>
              <a:buClr>
                <a:schemeClr val="hlink"/>
              </a:buClr>
              <a:buFont typeface="Wingdings" pitchFamily="2" charset="2"/>
              <a:buChar char="§"/>
              <a:defRPr/>
            </a:pPr>
            <a:r>
              <a:rPr lang="en-US" sz="2400" kern="0" dirty="0">
                <a:effectLst>
                  <a:outerShdw blurRad="38100" dist="38100" dir="2700000" algn="tl">
                    <a:srgbClr val="000000"/>
                  </a:outerShdw>
                </a:effectLst>
                <a:latin typeface="+mn-lt"/>
                <a:cs typeface="+mn-cs"/>
              </a:rPr>
              <a:t>Videotape</a:t>
            </a:r>
          </a:p>
          <a:p>
            <a:pPr marL="742950" lvl="1" indent="-285750" eaLnBrk="0" hangingPunct="0">
              <a:spcBef>
                <a:spcPct val="20000"/>
              </a:spcBef>
              <a:buClr>
                <a:schemeClr val="tx1"/>
              </a:buClr>
              <a:buFontTx/>
              <a:buChar char="–"/>
              <a:defRPr/>
            </a:pPr>
            <a:r>
              <a:rPr lang="en-US" sz="2800" kern="0" dirty="0">
                <a:effectLst>
                  <a:outerShdw blurRad="38100" dist="38100" dir="2700000" algn="tl">
                    <a:srgbClr val="000000"/>
                  </a:outerShdw>
                </a:effectLst>
                <a:latin typeface="+mn-lt"/>
                <a:cs typeface="+mn-cs"/>
              </a:rPr>
              <a:t>Useful when job is fairly routine</a:t>
            </a:r>
          </a:p>
          <a:p>
            <a:pPr marL="742950" lvl="1" indent="-285750" eaLnBrk="0" hangingPunct="0">
              <a:spcBef>
                <a:spcPct val="20000"/>
              </a:spcBef>
              <a:buClr>
                <a:schemeClr val="tx1"/>
              </a:buClr>
              <a:buFontTx/>
              <a:buChar char="–"/>
              <a:defRPr/>
            </a:pPr>
            <a:r>
              <a:rPr lang="en-IN" sz="2800" dirty="0">
                <a:cs typeface="Arial" pitchFamily="34" charset="0"/>
              </a:rPr>
              <a:t>The observation method is </a:t>
            </a:r>
            <a:r>
              <a:rPr lang="en-IN" sz="2800" dirty="0">
                <a:solidFill>
                  <a:srgbClr val="FF0000"/>
                </a:solidFill>
                <a:cs typeface="Arial" pitchFamily="34" charset="0"/>
              </a:rPr>
              <a:t>slow and less accurate </a:t>
            </a:r>
            <a:r>
              <a:rPr lang="en-IN" sz="2800" dirty="0">
                <a:cs typeface="Arial" pitchFamily="34" charset="0"/>
              </a:rPr>
              <a:t>than other methods.</a:t>
            </a:r>
            <a:r>
              <a:rPr lang="en-US" sz="2800" kern="0" dirty="0">
                <a:effectLst>
                  <a:outerShdw blurRad="38100" dist="38100" dir="2700000" algn="tl">
                    <a:srgbClr val="000000"/>
                  </a:outerShdw>
                </a:effectLst>
                <a:latin typeface="+mn-lt"/>
                <a:cs typeface="+mn-cs"/>
              </a:rPr>
              <a:t> </a:t>
            </a:r>
          </a:p>
          <a:p>
            <a:pPr marL="742950" lvl="1" indent="-285750" eaLnBrk="0" hangingPunct="0">
              <a:spcBef>
                <a:spcPct val="20000"/>
              </a:spcBef>
              <a:buClr>
                <a:schemeClr val="tx1"/>
              </a:buClr>
              <a:buFontTx/>
              <a:buChar char="–"/>
              <a:defRPr/>
            </a:pPr>
            <a:endParaRPr lang="en-US" sz="2800" kern="0" dirty="0">
              <a:effectLst>
                <a:outerShdw blurRad="38100" dist="38100" dir="2700000" algn="tl">
                  <a:srgbClr val="000000"/>
                </a:outerShdw>
              </a:effectLst>
              <a:latin typeface="+mn-lt"/>
              <a:cs typeface="+mn-cs"/>
            </a:endParaRPr>
          </a:p>
          <a:p>
            <a:pPr marL="742950" lvl="1" indent="-285750" eaLnBrk="0" hangingPunct="0">
              <a:spcBef>
                <a:spcPct val="20000"/>
              </a:spcBef>
              <a:buClr>
                <a:schemeClr val="tx1"/>
              </a:buClr>
              <a:buFontTx/>
              <a:buChar char="–"/>
              <a:defRPr/>
            </a:pPr>
            <a:endParaRPr lang="en-US" sz="2800" kern="0" dirty="0">
              <a:effectLst>
                <a:outerShdw blurRad="38100" dist="38100" dir="2700000" algn="tl">
                  <a:srgbClr val="000000"/>
                </a:outerShdw>
              </a:effectLst>
              <a:latin typeface="+mn-lt"/>
              <a:cs typeface="+mn-cs"/>
            </a:endParaRPr>
          </a:p>
        </p:txBody>
      </p:sp>
      <p:sp>
        <p:nvSpPr>
          <p:cNvPr id="6" name="TextBox 5"/>
          <p:cNvSpPr txBox="1">
            <a:spLocks noChangeArrowheads="1"/>
          </p:cNvSpPr>
          <p:nvPr/>
        </p:nvSpPr>
        <p:spPr bwMode="auto">
          <a:xfrm>
            <a:off x="425970" y="808038"/>
            <a:ext cx="8458200" cy="579438"/>
          </a:xfrm>
          <a:prstGeom prst="rect">
            <a:avLst/>
          </a:prstGeom>
          <a:noFill/>
          <a:ln>
            <a:noFill/>
          </a:ln>
          <a:effectLst>
            <a:outerShdw dist="28398" dir="14606097" algn="ctr" rotWithShape="0">
              <a:schemeClr val="hlink">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spcBef>
                <a:spcPct val="50000"/>
              </a:spcBef>
              <a:buClrTx/>
              <a:buSzTx/>
              <a:buFontTx/>
              <a:buNone/>
            </a:pPr>
            <a:r>
              <a:rPr lang="en-US" altLang="en-US" dirty="0" err="1" smtClean="0">
                <a:latin typeface="Arial Black" pitchFamily="34" charset="0"/>
              </a:rPr>
              <a:t>contd</a:t>
            </a:r>
            <a:endParaRPr lang="en-US" altLang="en-US" dirty="0">
              <a:latin typeface="Arial Black" pitchFamily="34" charset="0"/>
            </a:endParaRPr>
          </a:p>
        </p:txBody>
      </p:sp>
    </p:spTree>
    <p:extLst>
      <p:ext uri="{BB962C8B-B14F-4D97-AF65-F5344CB8AC3E}">
        <p14:creationId xmlns="" xmlns:p14="http://schemas.microsoft.com/office/powerpoint/2010/main" val="1829328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9119412-C4B4-4BC0-AB2B-42D20F654E3C}" type="slidenum">
              <a:rPr lang="en-US" smtClean="0"/>
              <a:pPr>
                <a:defRPr/>
              </a:pPr>
              <a:t>95</a:t>
            </a:fld>
            <a:endParaRPr lang="en-US"/>
          </a:p>
        </p:txBody>
      </p:sp>
      <p:sp>
        <p:nvSpPr>
          <p:cNvPr id="3" name="Slide Number Placeholder 1"/>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D4D3C5B3-D6A3-4E42-9566-0E3D05F8890F}" type="slidenum">
              <a:rPr lang="en-US" sz="1200">
                <a:effectLst>
                  <a:outerShdw blurRad="38100" dist="38100" dir="2700000" algn="tl">
                    <a:srgbClr val="000000"/>
                  </a:outerShdw>
                </a:effectLst>
                <a:cs typeface="Arial" pitchFamily="34" charset="0"/>
              </a:rPr>
              <a:pPr algn="r">
                <a:defRPr/>
              </a:pPr>
              <a:t>95</a:t>
            </a:fld>
            <a:endParaRPr lang="en-US" sz="1200">
              <a:effectLst>
                <a:outerShdw blurRad="38100" dist="38100" dir="2700000" algn="tl">
                  <a:srgbClr val="000000"/>
                </a:outerShdw>
              </a:effectLst>
              <a:cs typeface="Arial" pitchFamily="34" charset="0"/>
            </a:endParaRPr>
          </a:p>
        </p:txBody>
      </p:sp>
      <p:sp>
        <p:nvSpPr>
          <p:cNvPr id="5" name="Rectangle 3"/>
          <p:cNvSpPr txBox="1">
            <a:spLocks noChangeArrowheads="1"/>
          </p:cNvSpPr>
          <p:nvPr/>
        </p:nvSpPr>
        <p:spPr>
          <a:xfrm>
            <a:off x="685800" y="1828800"/>
            <a:ext cx="7848600" cy="4114800"/>
          </a:xfrm>
          <a:prstGeom prst="rect">
            <a:avLst/>
          </a:prstGeom>
        </p:spPr>
        <p:txBody>
          <a:bodyPr/>
          <a:lstStyle/>
          <a:p>
            <a:pPr marL="342900" indent="-342900" eaLnBrk="0" hangingPunct="0">
              <a:spcBef>
                <a:spcPct val="20000"/>
              </a:spcBef>
              <a:buClr>
                <a:schemeClr val="hlink"/>
              </a:buClr>
              <a:buSzPct val="80000"/>
              <a:buFont typeface="Wingdings" pitchFamily="2" charset="2"/>
              <a:buChar char="n"/>
              <a:defRPr/>
            </a:pPr>
            <a:r>
              <a:rPr lang="en-US" sz="3200" kern="0" dirty="0">
                <a:effectLst>
                  <a:outerShdw blurRad="38100" dist="38100" dir="2700000" algn="tl">
                    <a:srgbClr val="000000"/>
                  </a:outerShdw>
                </a:effectLst>
                <a:latin typeface="+mn-lt"/>
                <a:cs typeface="+mn-cs"/>
              </a:rPr>
              <a:t>Critical Incident Technique (CIT)</a:t>
            </a:r>
          </a:p>
          <a:p>
            <a:pPr marL="742950" lvl="1" indent="-285750" eaLnBrk="0" hangingPunct="0">
              <a:spcBef>
                <a:spcPct val="20000"/>
              </a:spcBef>
              <a:buClr>
                <a:schemeClr val="tx1"/>
              </a:buClr>
              <a:buFontTx/>
              <a:buChar char="–"/>
              <a:defRPr/>
            </a:pPr>
            <a:r>
              <a:rPr lang="en-US" sz="2800" kern="0" dirty="0">
                <a:effectLst>
                  <a:outerShdw blurRad="38100" dist="38100" dir="2700000" algn="tl">
                    <a:srgbClr val="000000"/>
                  </a:outerShdw>
                </a:effectLst>
                <a:latin typeface="+mn-lt"/>
                <a:cs typeface="+mn-cs"/>
              </a:rPr>
              <a:t>Takes </a:t>
            </a:r>
            <a:r>
              <a:rPr lang="en-US" sz="2800" kern="0" dirty="0">
                <a:solidFill>
                  <a:srgbClr val="FF0000"/>
                </a:solidFill>
                <a:effectLst>
                  <a:outerShdw blurRad="38100" dist="38100" dir="2700000" algn="tl">
                    <a:srgbClr val="000000"/>
                  </a:outerShdw>
                </a:effectLst>
                <a:latin typeface="+mn-lt"/>
                <a:cs typeface="+mn-cs"/>
              </a:rPr>
              <a:t>past incidents </a:t>
            </a:r>
            <a:r>
              <a:rPr lang="en-US" sz="2800" kern="0" dirty="0">
                <a:effectLst>
                  <a:outerShdw blurRad="38100" dist="38100" dir="2700000" algn="tl">
                    <a:srgbClr val="000000"/>
                  </a:outerShdw>
                </a:effectLst>
                <a:latin typeface="+mn-lt"/>
                <a:cs typeface="+mn-cs"/>
              </a:rPr>
              <a:t>of good and bad behavior</a:t>
            </a:r>
          </a:p>
          <a:p>
            <a:pPr marL="742950" lvl="1" indent="-285750" eaLnBrk="0" hangingPunct="0">
              <a:spcBef>
                <a:spcPct val="20000"/>
              </a:spcBef>
              <a:buClr>
                <a:schemeClr val="tx1"/>
              </a:buClr>
              <a:buFontTx/>
              <a:buChar char="–"/>
              <a:defRPr/>
            </a:pPr>
            <a:r>
              <a:rPr lang="en-US" sz="2800" kern="0" dirty="0">
                <a:effectLst>
                  <a:outerShdw blurRad="38100" dist="38100" dir="2700000" algn="tl">
                    <a:srgbClr val="000000"/>
                  </a:outerShdw>
                </a:effectLst>
                <a:latin typeface="+mn-lt"/>
                <a:cs typeface="+mn-cs"/>
              </a:rPr>
              <a:t>Organizes incidents into categories that match the job.</a:t>
            </a:r>
          </a:p>
          <a:p>
            <a:pPr marL="742950" lvl="1" indent="-285750" eaLnBrk="0" hangingPunct="0">
              <a:spcBef>
                <a:spcPct val="20000"/>
              </a:spcBef>
              <a:buClr>
                <a:schemeClr val="tx1"/>
              </a:buClr>
              <a:buFontTx/>
              <a:buChar char="–"/>
              <a:defRPr/>
            </a:pPr>
            <a:r>
              <a:rPr lang="en-US" sz="2800" dirty="0">
                <a:cs typeface="Arial" pitchFamily="34" charset="0"/>
              </a:rPr>
              <a:t>The CIT is helpful in illustrating to an employee </a:t>
            </a:r>
            <a:r>
              <a:rPr lang="en-US" sz="2800" dirty="0">
                <a:solidFill>
                  <a:srgbClr val="FF0000"/>
                </a:solidFill>
                <a:cs typeface="Arial" pitchFamily="34" charset="0"/>
              </a:rPr>
              <a:t>what kind of behavior </a:t>
            </a:r>
            <a:r>
              <a:rPr lang="en-US" sz="2800" dirty="0">
                <a:cs typeface="Arial" pitchFamily="34" charset="0"/>
              </a:rPr>
              <a:t>is </a:t>
            </a:r>
            <a:r>
              <a:rPr lang="en-US" sz="2800" dirty="0">
                <a:solidFill>
                  <a:srgbClr val="0070C0"/>
                </a:solidFill>
                <a:cs typeface="Arial" pitchFamily="34" charset="0"/>
              </a:rPr>
              <a:t>required for the job.</a:t>
            </a:r>
          </a:p>
          <a:p>
            <a:pPr marL="742950" lvl="1" indent="-285750" eaLnBrk="0" hangingPunct="0">
              <a:spcBef>
                <a:spcPct val="20000"/>
              </a:spcBef>
              <a:buClr>
                <a:schemeClr val="tx1"/>
              </a:buClr>
              <a:defRPr/>
            </a:pPr>
            <a:endParaRPr lang="en-US" sz="2800" kern="0" dirty="0">
              <a:effectLst>
                <a:outerShdw blurRad="38100" dist="38100" dir="2700000" algn="tl">
                  <a:srgbClr val="000000"/>
                </a:outerShdw>
              </a:effectLst>
              <a:latin typeface="+mn-lt"/>
              <a:cs typeface="+mn-cs"/>
            </a:endParaRPr>
          </a:p>
        </p:txBody>
      </p:sp>
      <p:sp>
        <p:nvSpPr>
          <p:cNvPr id="6" name="TextBox 5"/>
          <p:cNvSpPr txBox="1">
            <a:spLocks noChangeArrowheads="1"/>
          </p:cNvSpPr>
          <p:nvPr/>
        </p:nvSpPr>
        <p:spPr bwMode="auto">
          <a:xfrm>
            <a:off x="381000" y="791617"/>
            <a:ext cx="8458200" cy="579438"/>
          </a:xfrm>
          <a:prstGeom prst="rect">
            <a:avLst/>
          </a:prstGeom>
          <a:noFill/>
          <a:ln>
            <a:noFill/>
          </a:ln>
          <a:effectLst>
            <a:outerShdw dist="28398" dir="14606097" algn="ctr" rotWithShape="0">
              <a:schemeClr val="hlink">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spcBef>
                <a:spcPct val="50000"/>
              </a:spcBef>
              <a:buClrTx/>
              <a:buSzTx/>
              <a:buFontTx/>
              <a:buNone/>
            </a:pPr>
            <a:r>
              <a:rPr lang="en-US" altLang="en-US" dirty="0" err="1" smtClean="0">
                <a:latin typeface="Arial Black" pitchFamily="34" charset="0"/>
              </a:rPr>
              <a:t>contd</a:t>
            </a:r>
            <a:endParaRPr lang="en-US" altLang="en-US" dirty="0">
              <a:latin typeface="Arial Black" pitchFamily="34" charset="0"/>
            </a:endParaRPr>
          </a:p>
        </p:txBody>
      </p:sp>
    </p:spTree>
    <p:extLst>
      <p:ext uri="{BB962C8B-B14F-4D97-AF65-F5344CB8AC3E}">
        <p14:creationId xmlns="" xmlns:p14="http://schemas.microsoft.com/office/powerpoint/2010/main" val="2470636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B805BFE-1230-4E7D-B1E0-C65D0DF4985D}" type="slidenum">
              <a:rPr lang="en-US" smtClean="0"/>
              <a:pPr>
                <a:defRPr/>
              </a:pPr>
              <a:t>96</a:t>
            </a:fld>
            <a:endParaRPr lang="en-US"/>
          </a:p>
        </p:txBody>
      </p:sp>
      <p:sp>
        <p:nvSpPr>
          <p:cNvPr id="5" name="TextBox 4"/>
          <p:cNvSpPr txBox="1">
            <a:spLocks noChangeArrowheads="1"/>
          </p:cNvSpPr>
          <p:nvPr/>
        </p:nvSpPr>
        <p:spPr bwMode="auto">
          <a:xfrm>
            <a:off x="381000" y="228600"/>
            <a:ext cx="8458200" cy="579438"/>
          </a:xfrm>
          <a:prstGeom prst="rect">
            <a:avLst/>
          </a:prstGeom>
          <a:noFill/>
          <a:ln>
            <a:noFill/>
          </a:ln>
          <a:effectLst>
            <a:outerShdw dist="28398" dir="14606097" algn="ctr" rotWithShape="0">
              <a:schemeClr val="hlink">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ctr">
              <a:spcBef>
                <a:spcPct val="50000"/>
              </a:spcBef>
              <a:buClrTx/>
              <a:buSzTx/>
              <a:buFontTx/>
              <a:buNone/>
            </a:pPr>
            <a:r>
              <a:rPr lang="en-US" altLang="en-US" dirty="0">
                <a:latin typeface="Arial Black" pitchFamily="34" charset="0"/>
              </a:rPr>
              <a:t> 3.3 Write the Job Analysis</a:t>
            </a:r>
          </a:p>
        </p:txBody>
      </p:sp>
      <p:sp>
        <p:nvSpPr>
          <p:cNvPr id="69636" name="TextBox 5"/>
          <p:cNvSpPr txBox="1">
            <a:spLocks noChangeArrowheads="1"/>
          </p:cNvSpPr>
          <p:nvPr/>
        </p:nvSpPr>
        <p:spPr bwMode="auto">
          <a:xfrm>
            <a:off x="381000" y="838200"/>
            <a:ext cx="8458200" cy="560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401638"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marL="457200" indent="-457200" eaLnBrk="1" hangingPunct="1">
              <a:spcBef>
                <a:spcPct val="0"/>
              </a:spcBef>
              <a:buClrTx/>
              <a:buSzTx/>
            </a:pPr>
            <a:r>
              <a:rPr lang="en-US" altLang="en-US" sz="2800" dirty="0"/>
              <a:t>Many organizations write as job description combining  both job description and specification. However it can also presented in two parts as job description and specification.</a:t>
            </a:r>
          </a:p>
          <a:p>
            <a:pPr eaLnBrk="1" hangingPunct="1">
              <a:spcBef>
                <a:spcPct val="0"/>
              </a:spcBef>
              <a:buClrTx/>
              <a:buSzTx/>
              <a:buFontTx/>
              <a:buNone/>
            </a:pPr>
            <a:r>
              <a:rPr lang="en-US" altLang="en-US" sz="2800" dirty="0"/>
              <a:t>The following </a:t>
            </a:r>
            <a:r>
              <a:rPr lang="en-US" altLang="en-US" sz="2800" dirty="0">
                <a:solidFill>
                  <a:srgbClr val="FF0000"/>
                </a:solidFill>
              </a:rPr>
              <a:t>Items are common to both </a:t>
            </a:r>
            <a:r>
              <a:rPr lang="en-US" altLang="en-US" sz="2800" dirty="0"/>
              <a:t>job description and specifications</a:t>
            </a:r>
          </a:p>
          <a:p>
            <a:pPr lvl="1" eaLnBrk="1" hangingPunct="1">
              <a:spcBef>
                <a:spcPct val="0"/>
              </a:spcBef>
              <a:buClrTx/>
              <a:buFont typeface="Tahoma" pitchFamily="34" charset="0"/>
              <a:buAutoNum type="arabicPeriod"/>
            </a:pPr>
            <a:r>
              <a:rPr lang="en-US" altLang="en-US" dirty="0">
                <a:cs typeface="Times New Roman" pitchFamily="18" charset="0"/>
              </a:rPr>
              <a:t>Job Identification (</a:t>
            </a:r>
            <a:r>
              <a:rPr lang="en-US" altLang="en-US" dirty="0"/>
              <a:t>Title, Date, Approvals, Supervisor’s title ,Salary, Grade level)</a:t>
            </a:r>
          </a:p>
          <a:p>
            <a:pPr lvl="1" eaLnBrk="1" hangingPunct="1">
              <a:spcBef>
                <a:spcPct val="0"/>
              </a:spcBef>
              <a:buClrTx/>
              <a:buFont typeface="Tahoma" pitchFamily="34" charset="0"/>
              <a:buAutoNum type="arabicPeriod"/>
            </a:pPr>
            <a:r>
              <a:rPr lang="en-US" altLang="en-US" dirty="0">
                <a:cs typeface="Times New Roman" pitchFamily="18" charset="0"/>
              </a:rPr>
              <a:t>Job Summary (</a:t>
            </a:r>
            <a:r>
              <a:rPr lang="en-US" altLang="en-US" dirty="0"/>
              <a:t>General nature, Major functions or activities, Includes general statements)</a:t>
            </a:r>
            <a:endParaRPr lang="en-US" altLang="en-US" dirty="0">
              <a:cs typeface="Times New Roman" pitchFamily="18" charset="0"/>
            </a:endParaRPr>
          </a:p>
          <a:p>
            <a:pPr lvl="1" eaLnBrk="1" hangingPunct="1">
              <a:lnSpc>
                <a:spcPct val="90000"/>
              </a:lnSpc>
              <a:spcBef>
                <a:spcPct val="0"/>
              </a:spcBef>
              <a:buClrTx/>
              <a:buFontTx/>
              <a:buAutoNum type="arabicPeriod"/>
            </a:pPr>
            <a:r>
              <a:rPr lang="en-US" altLang="en-US" dirty="0">
                <a:cs typeface="Times New Roman" pitchFamily="18" charset="0"/>
              </a:rPr>
              <a:t>Relationships (works with who)</a:t>
            </a:r>
          </a:p>
          <a:p>
            <a:pPr eaLnBrk="1" hangingPunct="1">
              <a:spcBef>
                <a:spcPct val="0"/>
              </a:spcBef>
              <a:buClrTx/>
              <a:buSzTx/>
              <a:buFontTx/>
              <a:buNone/>
            </a:pPr>
            <a:endParaRPr lang="en-US" altLang="en-US" sz="2800" dirty="0">
              <a:solidFill>
                <a:srgbClr val="30F0BE"/>
              </a:solidFill>
            </a:endParaRPr>
          </a:p>
          <a:p>
            <a:pPr eaLnBrk="1" hangingPunct="1">
              <a:spcBef>
                <a:spcPct val="0"/>
              </a:spcBef>
              <a:buClrTx/>
              <a:buSzTx/>
              <a:buFontTx/>
              <a:buNone/>
            </a:pPr>
            <a:endParaRPr lang="en-US" altLang="en-US" sz="2800" dirty="0">
              <a:solidFill>
                <a:srgbClr val="61D6FF"/>
              </a:solidFill>
            </a:endParaRPr>
          </a:p>
        </p:txBody>
      </p:sp>
    </p:spTree>
    <p:extLst>
      <p:ext uri="{BB962C8B-B14F-4D97-AF65-F5344CB8AC3E}">
        <p14:creationId xmlns="" xmlns:p14="http://schemas.microsoft.com/office/powerpoint/2010/main" val="3550491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C3BE3EE-215B-482B-932E-DF2D9A75B649}" type="slidenum">
              <a:rPr lang="en-US" smtClean="0"/>
              <a:pPr>
                <a:defRPr/>
              </a:pPr>
              <a:t>97</a:t>
            </a:fld>
            <a:endParaRPr lang="en-US"/>
          </a:p>
        </p:txBody>
      </p:sp>
      <p:sp>
        <p:nvSpPr>
          <p:cNvPr id="70659" name="Rectangle 2"/>
          <p:cNvSpPr>
            <a:spLocks noGrp="1" noChangeArrowheads="1"/>
          </p:cNvSpPr>
          <p:nvPr/>
        </p:nvSpPr>
        <p:spPr bwMode="auto">
          <a:xfrm>
            <a:off x="838200" y="685800"/>
            <a:ext cx="7396163"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14350" indent="-51435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buClr>
                <a:schemeClr val="accent2"/>
              </a:buClr>
              <a:buSzTx/>
              <a:buFont typeface="Wingdings" pitchFamily="2" charset="2"/>
              <a:buNone/>
            </a:pPr>
            <a:r>
              <a:rPr lang="en-US" altLang="en-US" b="1" dirty="0">
                <a:cs typeface="Times New Roman" pitchFamily="18" charset="0"/>
              </a:rPr>
              <a:t>Job Description</a:t>
            </a:r>
          </a:p>
          <a:p>
            <a:pPr eaLnBrk="1" hangingPunct="1">
              <a:spcBef>
                <a:spcPct val="0"/>
              </a:spcBef>
              <a:buClrTx/>
              <a:buSzTx/>
              <a:buFont typeface="Tahoma" pitchFamily="34" charset="0"/>
              <a:buAutoNum type="arabicPeriod"/>
            </a:pPr>
            <a:r>
              <a:rPr lang="en-US" altLang="en-US" sz="2800" dirty="0"/>
              <a:t>Job Identification (Title, Date, Approvals, Supervisor’s title ,Salary, Grade level)</a:t>
            </a:r>
          </a:p>
          <a:p>
            <a:pPr eaLnBrk="1" hangingPunct="1">
              <a:spcBef>
                <a:spcPct val="0"/>
              </a:spcBef>
              <a:buClrTx/>
              <a:buSzTx/>
              <a:buFont typeface="Tahoma" pitchFamily="34" charset="0"/>
              <a:buAutoNum type="arabicPeriod"/>
            </a:pPr>
            <a:r>
              <a:rPr lang="en-US" altLang="en-US" sz="2800" dirty="0"/>
              <a:t>Job Summary (General nature, Major functions or activities, Includes general statements)</a:t>
            </a:r>
          </a:p>
          <a:p>
            <a:pPr eaLnBrk="1" hangingPunct="1">
              <a:spcBef>
                <a:spcPct val="0"/>
              </a:spcBef>
              <a:buClrTx/>
              <a:buSzTx/>
              <a:buFont typeface="Tahoma" pitchFamily="34" charset="0"/>
              <a:buAutoNum type="arabicPeriod"/>
            </a:pPr>
            <a:r>
              <a:rPr lang="en-US" altLang="en-US" sz="2800" dirty="0"/>
              <a:t>Relationships (works with who)</a:t>
            </a:r>
          </a:p>
          <a:p>
            <a:pPr eaLnBrk="1" hangingPunct="1">
              <a:spcBef>
                <a:spcPct val="0"/>
              </a:spcBef>
              <a:buClrTx/>
              <a:buSzTx/>
              <a:buFont typeface="Tahoma" pitchFamily="34" charset="0"/>
              <a:buAutoNum type="arabicPeriod"/>
            </a:pPr>
            <a:r>
              <a:rPr lang="en-US" altLang="en-US" dirty="0">
                <a:cs typeface="Times New Roman" pitchFamily="18" charset="0"/>
              </a:rPr>
              <a:t>Responsibilities and Duties </a:t>
            </a:r>
            <a:r>
              <a:rPr lang="en-US" altLang="en-US" sz="2000" dirty="0">
                <a:cs typeface="Times New Roman" pitchFamily="18" charset="0"/>
              </a:rPr>
              <a:t>(Limits of authority, what is done-such as sales, lifts, drives etc.)</a:t>
            </a:r>
            <a:endParaRPr lang="en-US" altLang="en-US" dirty="0">
              <a:cs typeface="Times New Roman" pitchFamily="18" charset="0"/>
            </a:endParaRPr>
          </a:p>
          <a:p>
            <a:pPr eaLnBrk="1" hangingPunct="1">
              <a:spcBef>
                <a:spcPct val="0"/>
              </a:spcBef>
              <a:buClrTx/>
              <a:buSzTx/>
              <a:buFont typeface="Tahoma" pitchFamily="34" charset="0"/>
              <a:buAutoNum type="arabicPeriod"/>
            </a:pPr>
            <a:r>
              <a:rPr lang="en-US" altLang="en-US" dirty="0">
                <a:cs typeface="Times New Roman" pitchFamily="18" charset="0"/>
              </a:rPr>
              <a:t>Standards of Performance </a:t>
            </a:r>
            <a:r>
              <a:rPr lang="en-US" altLang="en-US" sz="2400" dirty="0">
                <a:cs typeface="Times New Roman" pitchFamily="18" charset="0"/>
              </a:rPr>
              <a:t>(Quality, quantity etc.</a:t>
            </a:r>
            <a:endParaRPr lang="en-US" altLang="en-US" dirty="0">
              <a:cs typeface="Times New Roman" pitchFamily="18" charset="0"/>
            </a:endParaRPr>
          </a:p>
          <a:p>
            <a:pPr eaLnBrk="1" hangingPunct="1">
              <a:spcBef>
                <a:spcPct val="0"/>
              </a:spcBef>
              <a:buClrTx/>
              <a:buSzTx/>
              <a:buFont typeface="Tahoma" pitchFamily="34" charset="0"/>
              <a:buAutoNum type="arabicPeriod"/>
            </a:pPr>
            <a:r>
              <a:rPr lang="en-US" altLang="en-US" dirty="0">
                <a:cs typeface="Times New Roman" pitchFamily="18" charset="0"/>
              </a:rPr>
              <a:t>Working Conditions and Physical Environment </a:t>
            </a:r>
            <a:endParaRPr lang="en-US" altLang="en-US" dirty="0"/>
          </a:p>
        </p:txBody>
      </p:sp>
    </p:spTree>
    <p:extLst>
      <p:ext uri="{BB962C8B-B14F-4D97-AF65-F5344CB8AC3E}">
        <p14:creationId xmlns="" xmlns:p14="http://schemas.microsoft.com/office/powerpoint/2010/main" val="339522102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BBE971-4C5B-4D47-B227-E8A6568D14EA}" type="slidenum">
              <a:rPr lang="en-US" smtClean="0"/>
              <a:pPr>
                <a:defRPr/>
              </a:pPr>
              <a:t>98</a:t>
            </a:fld>
            <a:endParaRPr lang="en-US" dirty="0"/>
          </a:p>
        </p:txBody>
      </p:sp>
      <p:sp>
        <p:nvSpPr>
          <p:cNvPr id="71683" name="Rectangle 2"/>
          <p:cNvSpPr>
            <a:spLocks noGrp="1" noChangeArrowheads="1"/>
          </p:cNvSpPr>
          <p:nvPr/>
        </p:nvSpPr>
        <p:spPr bwMode="auto">
          <a:xfrm>
            <a:off x="838200" y="685800"/>
            <a:ext cx="7396163"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14350" indent="-514350"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eaLnBrk="1" hangingPunct="1">
              <a:buClr>
                <a:schemeClr val="accent2"/>
              </a:buClr>
              <a:buSzTx/>
              <a:buFont typeface="Wingdings" pitchFamily="2" charset="2"/>
              <a:buNone/>
            </a:pPr>
            <a:r>
              <a:rPr lang="en-US" altLang="en-US" b="1" dirty="0">
                <a:cs typeface="Times New Roman" pitchFamily="18" charset="0"/>
              </a:rPr>
              <a:t>Job Specification</a:t>
            </a:r>
          </a:p>
          <a:p>
            <a:pPr lvl="1" eaLnBrk="1" hangingPunct="1">
              <a:spcBef>
                <a:spcPct val="0"/>
              </a:spcBef>
              <a:buClrTx/>
              <a:buFont typeface="Tahoma" pitchFamily="34" charset="0"/>
              <a:buAutoNum type="arabicPeriod"/>
            </a:pPr>
            <a:r>
              <a:rPr lang="en-US" altLang="en-US" dirty="0"/>
              <a:t>Job Identification (Title, Date, Approvals, Supervisor’s title ,Salary, Grade level)</a:t>
            </a:r>
          </a:p>
          <a:p>
            <a:pPr lvl="1" eaLnBrk="1" hangingPunct="1">
              <a:spcBef>
                <a:spcPct val="0"/>
              </a:spcBef>
              <a:buClrTx/>
              <a:buFont typeface="Tahoma" pitchFamily="34" charset="0"/>
              <a:buAutoNum type="arabicPeriod"/>
            </a:pPr>
            <a:r>
              <a:rPr lang="en-US" altLang="en-US" dirty="0"/>
              <a:t>Job Summary (General nature, Major functions or activities, Includes general statements)</a:t>
            </a:r>
          </a:p>
          <a:p>
            <a:pPr lvl="1" eaLnBrk="1" hangingPunct="1">
              <a:spcBef>
                <a:spcPct val="0"/>
              </a:spcBef>
              <a:buClrTx/>
              <a:buFont typeface="Tahoma" pitchFamily="34" charset="0"/>
              <a:buAutoNum type="arabicPeriod"/>
            </a:pPr>
            <a:r>
              <a:rPr lang="en-US" altLang="en-US" dirty="0"/>
              <a:t>Relationships (works with who)</a:t>
            </a:r>
          </a:p>
          <a:p>
            <a:pPr lvl="1" eaLnBrk="1" hangingPunct="1">
              <a:spcBef>
                <a:spcPct val="0"/>
              </a:spcBef>
              <a:buClrTx/>
              <a:buFont typeface="Tahoma" pitchFamily="34" charset="0"/>
              <a:buAutoNum type="arabicPeriod"/>
            </a:pPr>
            <a:r>
              <a:rPr lang="en-US" altLang="en-US" sz="3200" dirty="0">
                <a:cs typeface="Times New Roman" pitchFamily="18" charset="0"/>
              </a:rPr>
              <a:t>Qualifications</a:t>
            </a:r>
          </a:p>
          <a:p>
            <a:pPr lvl="1" eaLnBrk="1" hangingPunct="1">
              <a:spcBef>
                <a:spcPct val="0"/>
              </a:spcBef>
              <a:buClrTx/>
              <a:buFont typeface="Tahoma" pitchFamily="34" charset="0"/>
              <a:buAutoNum type="arabicPeriod"/>
            </a:pPr>
            <a:r>
              <a:rPr lang="en-US" altLang="en-US" sz="3200" dirty="0">
                <a:cs typeface="Times New Roman" pitchFamily="18" charset="0"/>
              </a:rPr>
              <a:t>Experiences</a:t>
            </a:r>
          </a:p>
          <a:p>
            <a:pPr lvl="1" eaLnBrk="1" hangingPunct="1">
              <a:spcBef>
                <a:spcPct val="0"/>
              </a:spcBef>
              <a:buClrTx/>
              <a:buFont typeface="Tahoma" pitchFamily="34" charset="0"/>
              <a:buAutoNum type="arabicPeriod"/>
            </a:pPr>
            <a:r>
              <a:rPr lang="en-US" altLang="en-US" sz="3200" dirty="0">
                <a:cs typeface="Times New Roman" pitchFamily="18" charset="0"/>
              </a:rPr>
              <a:t>Behaviors</a:t>
            </a:r>
            <a:endParaRPr lang="en-US" altLang="en-US" sz="3200" dirty="0"/>
          </a:p>
        </p:txBody>
      </p:sp>
    </p:spTree>
    <p:extLst>
      <p:ext uri="{BB962C8B-B14F-4D97-AF65-F5344CB8AC3E}">
        <p14:creationId xmlns="" xmlns:p14="http://schemas.microsoft.com/office/powerpoint/2010/main" val="46582024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2AAF564-4651-43F0-945B-F6C910B03E84}" type="slidenum">
              <a:rPr lang="en-US" smtClean="0"/>
              <a:pPr>
                <a:defRPr/>
              </a:pPr>
              <a:t>99</a:t>
            </a:fld>
            <a:endParaRPr lang="en-US"/>
          </a:p>
        </p:txBody>
      </p:sp>
      <p:sp>
        <p:nvSpPr>
          <p:cNvPr id="4" name="Rectangle 3"/>
          <p:cNvSpPr/>
          <p:nvPr/>
        </p:nvSpPr>
        <p:spPr>
          <a:xfrm>
            <a:off x="0" y="0"/>
            <a:ext cx="9144000" cy="6858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graphicFrame>
        <p:nvGraphicFramePr>
          <p:cNvPr id="72708" name="Content Placeholder 5"/>
          <p:cNvGraphicFramePr>
            <a:graphicFrameLocks noChangeAspect="1"/>
          </p:cNvGraphicFramePr>
          <p:nvPr/>
        </p:nvGraphicFramePr>
        <p:xfrm>
          <a:off x="1447800" y="457200"/>
          <a:ext cx="5410200" cy="5867400"/>
        </p:xfrm>
        <a:graphic>
          <a:graphicData uri="http://schemas.openxmlformats.org/presentationml/2006/ole">
            <p:oleObj spid="_x0000_s1174" name="Document" r:id="rId3" imgW="5491805" imgH="7020073" progId="Word.Document.12">
              <p:embed/>
            </p:oleObj>
          </a:graphicData>
        </a:graphic>
      </p:graphicFrame>
    </p:spTree>
    <p:extLst>
      <p:ext uri="{BB962C8B-B14F-4D97-AF65-F5344CB8AC3E}">
        <p14:creationId xmlns="" xmlns:p14="http://schemas.microsoft.com/office/powerpoint/2010/main" val="16819476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1148</TotalTime>
  <Words>17479</Words>
  <Application>Microsoft Office PowerPoint</Application>
  <PresentationFormat>On-screen Show (4:3)</PresentationFormat>
  <Paragraphs>2056</Paragraphs>
  <Slides>318</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318</vt:i4>
      </vt:variant>
    </vt:vector>
  </HeadingPairs>
  <TitlesOfParts>
    <vt:vector size="321" baseType="lpstr">
      <vt:lpstr>Flow</vt:lpstr>
      <vt:lpstr>Clip</vt:lpstr>
      <vt:lpstr>Document</vt:lpstr>
      <vt:lpstr>Slide 1</vt:lpstr>
      <vt:lpstr>Slide 2</vt:lpstr>
      <vt:lpstr>Slide 3</vt:lpstr>
      <vt:lpstr>Slide 4</vt:lpstr>
      <vt:lpstr>Slide 5</vt:lpstr>
      <vt:lpstr>Slide 6</vt:lpstr>
      <vt:lpstr>Slide 7</vt:lpstr>
      <vt:lpstr>Contd </vt:lpstr>
      <vt:lpstr>Slide 9</vt:lpstr>
      <vt:lpstr>Slide 10</vt:lpstr>
      <vt:lpstr>Slide 11</vt:lpstr>
      <vt:lpstr>contd</vt:lpstr>
      <vt:lpstr>Slide 13</vt:lpstr>
      <vt:lpstr>Slide 14</vt:lpstr>
      <vt:lpstr>contd</vt:lpstr>
      <vt:lpstr>Slide 16</vt:lpstr>
      <vt:lpstr>Slide 17</vt:lpstr>
      <vt:lpstr>Slide 18</vt:lpstr>
      <vt:lpstr>contd</vt:lpstr>
      <vt:lpstr>Slide 20</vt:lpstr>
      <vt:lpstr>contd</vt:lpstr>
      <vt:lpstr>Slide 22</vt:lpstr>
      <vt:lpstr>Slide 23</vt:lpstr>
      <vt:lpstr>Slide 24</vt:lpstr>
      <vt:lpstr>contd</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contd</vt:lpstr>
      <vt:lpstr>contd</vt:lpstr>
      <vt:lpstr>contd</vt:lpstr>
      <vt:lpstr>Slide 48</vt:lpstr>
      <vt:lpstr>contd</vt:lpstr>
      <vt:lpstr>contd</vt:lpstr>
      <vt:lpstr>contd</vt:lpstr>
      <vt:lpstr>contd</vt:lpstr>
      <vt:lpstr>Slide 53</vt:lpstr>
      <vt:lpstr>Slide 54</vt:lpstr>
      <vt:lpstr>Slide 55</vt:lpstr>
      <vt:lpstr>Slide 56</vt:lpstr>
      <vt:lpstr>contd</vt:lpstr>
      <vt:lpstr>Slide 58</vt:lpstr>
      <vt:lpstr>Slide 59</vt:lpstr>
      <vt:lpstr>Slide 60</vt:lpstr>
      <vt:lpstr>Slide 61</vt:lpstr>
      <vt:lpstr>Slide 62</vt:lpstr>
      <vt:lpstr>Economic Environment</vt:lpstr>
      <vt:lpstr>Socio-Cultural Factors </vt:lpstr>
      <vt:lpstr>Slide 65</vt:lpstr>
      <vt:lpstr>contd</vt:lpstr>
      <vt:lpstr>Slide 67</vt:lpstr>
      <vt:lpstr>The Steps in Dealing Environmental Challenges </vt:lpstr>
      <vt:lpstr>1. Monitor the environment</vt:lpstr>
      <vt:lpstr>2. Evaluate the impact</vt:lpstr>
      <vt:lpstr>3. Take proactive measures</vt:lpstr>
      <vt:lpstr>contd</vt:lpstr>
      <vt:lpstr>4. Obtain and analyze feedback</vt:lpstr>
      <vt:lpstr>Slide 74</vt:lpstr>
      <vt:lpstr>Slide 75</vt:lpstr>
      <vt:lpstr>contd</vt:lpstr>
      <vt:lpstr>  When job analysis is needed?  </vt:lpstr>
      <vt:lpstr>Slide 78</vt:lpstr>
      <vt:lpstr>Slide 79</vt:lpstr>
      <vt:lpstr>Slide 80</vt:lpstr>
      <vt:lpstr> The following are items frequently included in the job description: </vt:lpstr>
      <vt:lpstr>contd</vt:lpstr>
      <vt:lpstr>Job analysis provides the following information about the job </vt:lpstr>
      <vt:lpstr>contd</vt:lpstr>
      <vt:lpstr>contd</vt:lpstr>
      <vt:lpstr>Slide 86</vt:lpstr>
      <vt:lpstr>Slide 87</vt:lpstr>
      <vt:lpstr>Slide 88</vt:lpstr>
      <vt:lpstr>Slide 89</vt:lpstr>
      <vt:lpstr>contd</vt:lpstr>
      <vt:lpstr>Slide 91</vt:lpstr>
      <vt:lpstr>Questions like these will be included:</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contd</vt:lpstr>
      <vt:lpstr> Requisites for successful HRP:</vt:lpstr>
      <vt:lpstr>2. Human Resource Planning: Importance</vt:lpstr>
      <vt:lpstr>contd</vt:lpstr>
      <vt:lpstr>Slide 110</vt:lpstr>
      <vt:lpstr>Slide 111</vt:lpstr>
      <vt:lpstr>Slide 112</vt:lpstr>
      <vt:lpstr>Slide 113</vt:lpstr>
      <vt:lpstr>contd</vt:lpstr>
      <vt:lpstr>Slide 115</vt:lpstr>
      <vt:lpstr>Slide 116</vt:lpstr>
      <vt:lpstr>Human Resource Forecasting Techniques.</vt:lpstr>
      <vt:lpstr>Judgement and Experience</vt:lpstr>
      <vt:lpstr>Zero-Base Forecasting</vt:lpstr>
      <vt:lpstr>Bottom-up Approach</vt:lpstr>
      <vt:lpstr>Work Standard Data</vt:lpstr>
      <vt:lpstr>Key Predictive Factors</vt:lpstr>
      <vt:lpstr>Ratio-Trend Analysis: </vt:lpstr>
      <vt:lpstr>Trend Analysis for Example:</vt:lpstr>
      <vt:lpstr>Slide 125</vt:lpstr>
      <vt:lpstr>Slide 126</vt:lpstr>
      <vt:lpstr>Slide 127</vt:lpstr>
      <vt:lpstr>Slide 128</vt:lpstr>
      <vt:lpstr>Slide 129</vt:lpstr>
      <vt:lpstr>Slide 130</vt:lpstr>
      <vt:lpstr>Slide 131</vt:lpstr>
      <vt:lpstr>Slide 132</vt:lpstr>
      <vt:lpstr>Slide 133</vt:lpstr>
      <vt:lpstr>Slide 134</vt:lpstr>
      <vt:lpstr>Slide 135</vt:lpstr>
      <vt:lpstr>Contd </vt:lpstr>
      <vt:lpstr>Slide 137</vt:lpstr>
      <vt:lpstr>Slide 138</vt:lpstr>
      <vt:lpstr>Slide 139</vt:lpstr>
      <vt:lpstr>Slide 140</vt:lpstr>
      <vt:lpstr>Slide 141</vt:lpstr>
      <vt:lpstr>Slide 142</vt:lpstr>
      <vt:lpstr> 1. Employee Recruitment </vt:lpstr>
      <vt:lpstr>Slide 144</vt:lpstr>
      <vt:lpstr>Slide 145</vt:lpstr>
      <vt:lpstr>Slide 146</vt:lpstr>
      <vt:lpstr>Slide 147</vt:lpstr>
      <vt:lpstr>Slide 148</vt:lpstr>
      <vt:lpstr>Transfer</vt:lpstr>
      <vt:lpstr>Promotion</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Factors Affecting the Recruitment Process</vt:lpstr>
      <vt:lpstr>contd</vt:lpstr>
      <vt:lpstr>contd</vt:lpstr>
      <vt:lpstr>contd</vt:lpstr>
      <vt:lpstr>contd</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Performance appraisal</vt:lpstr>
      <vt:lpstr>contd</vt:lpstr>
      <vt:lpstr>contd</vt:lpstr>
      <vt:lpstr>Components of Performance Management</vt:lpstr>
      <vt:lpstr>Types of Performance Information  </vt:lpstr>
      <vt:lpstr>Only for exercise </vt:lpstr>
      <vt:lpstr>Uses of Performance Appraisals  </vt:lpstr>
      <vt:lpstr>Who Performs the Appraisal?</vt:lpstr>
      <vt:lpstr>Supervisor Appraisal</vt:lpstr>
      <vt:lpstr>Self-Appraisal</vt:lpstr>
      <vt:lpstr>Subordinate Appraisal</vt:lpstr>
      <vt:lpstr>Team Appraisal</vt:lpstr>
      <vt:lpstr>The 360º Appraisal/modern/</vt:lpstr>
      <vt:lpstr>The Appraisal Period</vt:lpstr>
      <vt:lpstr>Effective Appraisal System</vt:lpstr>
      <vt:lpstr>Legal Implications</vt:lpstr>
      <vt:lpstr>Training &amp; development</vt:lpstr>
      <vt:lpstr>Slide 211</vt:lpstr>
      <vt:lpstr>Slide 212</vt:lpstr>
      <vt:lpstr>Slide 213</vt:lpstr>
      <vt:lpstr> 2. Purpose of Training and Development</vt:lpstr>
      <vt:lpstr>Purpose….contd</vt:lpstr>
      <vt:lpstr>Slide 216</vt:lpstr>
      <vt:lpstr>Slide 217</vt:lpstr>
      <vt:lpstr>Slide 218</vt:lpstr>
      <vt:lpstr>Slide 219</vt:lpstr>
      <vt:lpstr>contd</vt:lpstr>
      <vt:lpstr>Slide 221</vt:lpstr>
      <vt:lpstr>Slide 222</vt:lpstr>
      <vt:lpstr>Slide 223</vt:lpstr>
      <vt:lpstr>Slide 224</vt:lpstr>
      <vt:lpstr>Slide 225</vt:lpstr>
      <vt:lpstr>Slide 226</vt:lpstr>
      <vt:lpstr>Simulation:</vt:lpstr>
      <vt:lpstr>contd</vt:lpstr>
      <vt:lpstr>Mentoring </vt:lpstr>
      <vt:lpstr>contd</vt:lpstr>
      <vt:lpstr>Job Rotation</vt:lpstr>
      <vt:lpstr>Slide 232</vt:lpstr>
      <vt:lpstr>Slide 233</vt:lpstr>
      <vt:lpstr>Slide 234</vt:lpstr>
      <vt:lpstr>Slide 235</vt:lpstr>
      <vt:lpstr>Slide 236</vt:lpstr>
      <vt:lpstr>Slide 237</vt:lpstr>
      <vt:lpstr>Slide 238</vt:lpstr>
      <vt:lpstr>Slide 239</vt:lpstr>
      <vt:lpstr>Slide 240</vt:lpstr>
      <vt:lpstr>Slide 241</vt:lpstr>
      <vt:lpstr>Slide 242</vt:lpstr>
      <vt:lpstr>Slide 243</vt:lpstr>
      <vt:lpstr>Slide 244</vt:lpstr>
      <vt:lpstr>Slide 245</vt:lpstr>
      <vt:lpstr>Slide 246</vt:lpstr>
      <vt:lpstr>Slide 247</vt:lpstr>
      <vt:lpstr>Slide 248</vt:lpstr>
      <vt:lpstr>Slide 249</vt:lpstr>
      <vt:lpstr>Slide 250</vt:lpstr>
      <vt:lpstr>Slide 251</vt:lpstr>
      <vt:lpstr>Slide 252</vt:lpstr>
      <vt:lpstr>Job evaluation method </vt:lpstr>
      <vt:lpstr>Slide 254</vt:lpstr>
      <vt:lpstr>Slide 255</vt:lpstr>
      <vt:lpstr>Slide 256</vt:lpstr>
      <vt:lpstr>Slide 257</vt:lpstr>
      <vt:lpstr>Slide 258</vt:lpstr>
      <vt:lpstr>Slide 259</vt:lpstr>
      <vt:lpstr>Slide 260</vt:lpstr>
      <vt:lpstr>Slide 261</vt:lpstr>
      <vt:lpstr>Slide 262</vt:lpstr>
      <vt:lpstr>Slide 263</vt:lpstr>
      <vt:lpstr>Slide 264</vt:lpstr>
      <vt:lpstr>Slide 265</vt:lpstr>
      <vt:lpstr>Guidelines for incentive systems. </vt:lpstr>
      <vt:lpstr>Slide 267</vt:lpstr>
      <vt:lpstr>Slide 268</vt:lpstr>
      <vt:lpstr>Strategic reasons for offering benefits</vt:lpstr>
      <vt:lpstr>Slide 270</vt:lpstr>
      <vt:lpstr>Slide 271</vt:lpstr>
      <vt:lpstr>Slide 272</vt:lpstr>
      <vt:lpstr>Slide 273</vt:lpstr>
      <vt:lpstr>Slide 274</vt:lpstr>
      <vt:lpstr>Slide 275</vt:lpstr>
      <vt:lpstr>Slide 276</vt:lpstr>
      <vt:lpstr>Slide 277</vt:lpstr>
      <vt:lpstr>Slide 278</vt:lpstr>
      <vt:lpstr>Slide 279</vt:lpstr>
      <vt:lpstr>Slide 280</vt:lpstr>
      <vt:lpstr>Slide 281</vt:lpstr>
      <vt:lpstr>Slide 282</vt:lpstr>
      <vt:lpstr> Chapter Eight  LABOUR RELATIONS Management</vt:lpstr>
      <vt:lpstr>contd</vt:lpstr>
      <vt:lpstr>contd</vt:lpstr>
      <vt:lpstr>Employee Relations Objectives</vt:lpstr>
      <vt:lpstr>Trade Unions and Collective Bargaining</vt:lpstr>
      <vt:lpstr>contd</vt:lpstr>
      <vt:lpstr>contd</vt:lpstr>
      <vt:lpstr>Collective Bargaining</vt:lpstr>
      <vt:lpstr>contd</vt:lpstr>
      <vt:lpstr>This joint labour-management agreement has two outcomes.  These are:</vt:lpstr>
      <vt:lpstr>contd</vt:lpstr>
      <vt:lpstr>contd</vt:lpstr>
      <vt:lpstr>According to Howe (1995), formal negotiations often follow the following stages.</vt:lpstr>
      <vt:lpstr>contd</vt:lpstr>
      <vt:lpstr>contd</vt:lpstr>
      <vt:lpstr>Although the aim of collective bargaining is to reach a common agreement, sometimes there may be disputes that need resolution. </vt:lpstr>
      <vt:lpstr>Counseling</vt:lpstr>
      <vt:lpstr>contd</vt:lpstr>
      <vt:lpstr>Disciplining Employees </vt:lpstr>
      <vt:lpstr>contd</vt:lpstr>
      <vt:lpstr>Categories of Employee Misconduct</vt:lpstr>
      <vt:lpstr>contd</vt:lpstr>
      <vt:lpstr>contd</vt:lpstr>
      <vt:lpstr>contd</vt:lpstr>
      <vt:lpstr>contd</vt:lpstr>
      <vt:lpstr>contd</vt:lpstr>
      <vt:lpstr>contd</vt:lpstr>
      <vt:lpstr>The Right to Appeal Discipline  </vt:lpstr>
      <vt:lpstr>contd</vt:lpstr>
      <vt:lpstr>Reading Assignment:</vt:lpstr>
      <vt:lpstr>.</vt:lpstr>
      <vt:lpstr>Read  CASE STUDY–1 and attempt the subsequent questions: </vt:lpstr>
      <vt:lpstr>QUESTIONS</vt:lpstr>
      <vt:lpstr>CASE STUDY–2</vt:lpstr>
      <vt:lpstr>QUESTIONS</vt:lpstr>
      <vt:lpstr>Assignment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agaddisu@gmail.com</dc:creator>
  <cp:lastModifiedBy>user</cp:lastModifiedBy>
  <cp:revision>270</cp:revision>
  <dcterms:created xsi:type="dcterms:W3CDTF">2019-03-29T10:56:15Z</dcterms:created>
  <dcterms:modified xsi:type="dcterms:W3CDTF">2020-04-27T05:26:30Z</dcterms:modified>
</cp:coreProperties>
</file>